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9" r:id="rId4"/>
    <p:sldId id="259" r:id="rId5"/>
    <p:sldId id="260" r:id="rId6"/>
    <p:sldId id="261" r:id="rId7"/>
    <p:sldId id="262" r:id="rId8"/>
    <p:sldId id="265" r:id="rId9"/>
    <p:sldId id="277" r:id="rId10"/>
    <p:sldId id="266" r:id="rId11"/>
    <p:sldId id="263" r:id="rId12"/>
    <p:sldId id="264" r:id="rId13"/>
    <p:sldId id="267" r:id="rId14"/>
    <p:sldId id="268" r:id="rId15"/>
    <p:sldId id="269" r:id="rId16"/>
    <p:sldId id="278" r:id="rId17"/>
    <p:sldId id="272" r:id="rId18"/>
    <p:sldId id="273" r:id="rId19"/>
    <p:sldId id="274" r:id="rId20"/>
    <p:sldId id="275" r:id="rId21"/>
    <p:sldId id="276" r:id="rId22"/>
    <p:sldId id="319" r:id="rId23"/>
    <p:sldId id="280" r:id="rId24"/>
    <p:sldId id="281" r:id="rId25"/>
    <p:sldId id="282" r:id="rId26"/>
    <p:sldId id="283" r:id="rId27"/>
    <p:sldId id="290" r:id="rId28"/>
    <p:sldId id="286" r:id="rId29"/>
    <p:sldId id="289" r:id="rId30"/>
    <p:sldId id="288" r:id="rId31"/>
    <p:sldId id="291" r:id="rId32"/>
    <p:sldId id="292" r:id="rId33"/>
    <p:sldId id="293" r:id="rId34"/>
    <p:sldId id="294" r:id="rId35"/>
    <p:sldId id="295" r:id="rId36"/>
    <p:sldId id="297" r:id="rId37"/>
    <p:sldId id="298" r:id="rId38"/>
    <p:sldId id="299" r:id="rId39"/>
    <p:sldId id="296" r:id="rId40"/>
    <p:sldId id="300" r:id="rId41"/>
    <p:sldId id="301" r:id="rId42"/>
    <p:sldId id="302" r:id="rId43"/>
    <p:sldId id="303" r:id="rId44"/>
    <p:sldId id="304" r:id="rId45"/>
    <p:sldId id="305" r:id="rId46"/>
    <p:sldId id="306" r:id="rId47"/>
    <p:sldId id="314" r:id="rId48"/>
    <p:sldId id="311" r:id="rId49"/>
    <p:sldId id="310" r:id="rId50"/>
    <p:sldId id="312" r:id="rId51"/>
    <p:sldId id="313" r:id="rId52"/>
    <p:sldId id="315" r:id="rId53"/>
    <p:sldId id="316" r:id="rId54"/>
    <p:sldId id="317" r:id="rId55"/>
    <p:sldId id="318" r:id="rId56"/>
    <p:sldId id="320" r:id="rId57"/>
    <p:sldId id="321" r:id="rId5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839" autoAdjust="0"/>
    <p:restoredTop sz="94660"/>
  </p:normalViewPr>
  <p:slideViewPr>
    <p:cSldViewPr snapToGrid="0">
      <p:cViewPr varScale="1">
        <p:scale>
          <a:sx n="74" d="100"/>
          <a:sy n="74" d="100"/>
        </p:scale>
        <p:origin x="30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5705CA39-34CF-47F4-8D11-221523EB56AA}" type="datetimeFigureOut">
              <a:rPr lang="fr-FR" smtClean="0"/>
              <a:t>21/11/2014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3474B00-80E4-4BF4-9FEC-3EADEE03BAA7}" type="slidenum">
              <a:rPr lang="fr-FR" smtClean="0"/>
              <a:t>‹N°›</a:t>
            </a:fld>
            <a:endParaRPr lang="fr-FR"/>
          </a:p>
        </p:txBody>
      </p:sp>
    </p:spTree>
    <p:extLst>
      <p:ext uri="{BB962C8B-B14F-4D97-AF65-F5344CB8AC3E}">
        <p14:creationId xmlns:p14="http://schemas.microsoft.com/office/powerpoint/2010/main" val="4222278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705CA39-34CF-47F4-8D11-221523EB56AA}" type="datetimeFigureOut">
              <a:rPr lang="fr-FR" smtClean="0"/>
              <a:t>21/11/2014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3474B00-80E4-4BF4-9FEC-3EADEE03BAA7}" type="slidenum">
              <a:rPr lang="fr-FR" smtClean="0"/>
              <a:t>‹N°›</a:t>
            </a:fld>
            <a:endParaRPr lang="fr-FR"/>
          </a:p>
        </p:txBody>
      </p:sp>
    </p:spTree>
    <p:extLst>
      <p:ext uri="{BB962C8B-B14F-4D97-AF65-F5344CB8AC3E}">
        <p14:creationId xmlns:p14="http://schemas.microsoft.com/office/powerpoint/2010/main" val="4024233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705CA39-34CF-47F4-8D11-221523EB56AA}" type="datetimeFigureOut">
              <a:rPr lang="fr-FR" smtClean="0"/>
              <a:t>21/11/2014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3474B00-80E4-4BF4-9FEC-3EADEE03BAA7}" type="slidenum">
              <a:rPr lang="fr-FR" smtClean="0"/>
              <a:t>‹N°›</a:t>
            </a:fld>
            <a:endParaRPr lang="fr-FR"/>
          </a:p>
        </p:txBody>
      </p:sp>
    </p:spTree>
    <p:extLst>
      <p:ext uri="{BB962C8B-B14F-4D97-AF65-F5344CB8AC3E}">
        <p14:creationId xmlns:p14="http://schemas.microsoft.com/office/powerpoint/2010/main" val="3565942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705CA39-34CF-47F4-8D11-221523EB56AA}" type="datetimeFigureOut">
              <a:rPr lang="fr-FR" smtClean="0"/>
              <a:t>21/11/2014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3474B00-80E4-4BF4-9FEC-3EADEE03BAA7}" type="slidenum">
              <a:rPr lang="fr-FR" smtClean="0"/>
              <a:t>‹N°›</a:t>
            </a:fld>
            <a:endParaRPr lang="fr-FR"/>
          </a:p>
        </p:txBody>
      </p:sp>
    </p:spTree>
    <p:extLst>
      <p:ext uri="{BB962C8B-B14F-4D97-AF65-F5344CB8AC3E}">
        <p14:creationId xmlns:p14="http://schemas.microsoft.com/office/powerpoint/2010/main" val="2669078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5705CA39-34CF-47F4-8D11-221523EB56AA}" type="datetimeFigureOut">
              <a:rPr lang="fr-FR" smtClean="0"/>
              <a:t>21/11/2014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3474B00-80E4-4BF4-9FEC-3EADEE03BAA7}" type="slidenum">
              <a:rPr lang="fr-FR" smtClean="0"/>
              <a:t>‹N°›</a:t>
            </a:fld>
            <a:endParaRPr lang="fr-FR"/>
          </a:p>
        </p:txBody>
      </p:sp>
    </p:spTree>
    <p:extLst>
      <p:ext uri="{BB962C8B-B14F-4D97-AF65-F5344CB8AC3E}">
        <p14:creationId xmlns:p14="http://schemas.microsoft.com/office/powerpoint/2010/main" val="4222936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5705CA39-34CF-47F4-8D11-221523EB56AA}" type="datetimeFigureOut">
              <a:rPr lang="fr-FR" smtClean="0"/>
              <a:t>21/11/2014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3474B00-80E4-4BF4-9FEC-3EADEE03BAA7}" type="slidenum">
              <a:rPr lang="fr-FR" smtClean="0"/>
              <a:t>‹N°›</a:t>
            </a:fld>
            <a:endParaRPr lang="fr-FR"/>
          </a:p>
        </p:txBody>
      </p:sp>
    </p:spTree>
    <p:extLst>
      <p:ext uri="{BB962C8B-B14F-4D97-AF65-F5344CB8AC3E}">
        <p14:creationId xmlns:p14="http://schemas.microsoft.com/office/powerpoint/2010/main" val="3996324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5705CA39-34CF-47F4-8D11-221523EB56AA}" type="datetimeFigureOut">
              <a:rPr lang="fr-FR" smtClean="0"/>
              <a:t>21/11/2014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3474B00-80E4-4BF4-9FEC-3EADEE03BAA7}" type="slidenum">
              <a:rPr lang="fr-FR" smtClean="0"/>
              <a:t>‹N°›</a:t>
            </a:fld>
            <a:endParaRPr lang="fr-FR"/>
          </a:p>
        </p:txBody>
      </p:sp>
    </p:spTree>
    <p:extLst>
      <p:ext uri="{BB962C8B-B14F-4D97-AF65-F5344CB8AC3E}">
        <p14:creationId xmlns:p14="http://schemas.microsoft.com/office/powerpoint/2010/main" val="395702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5705CA39-34CF-47F4-8D11-221523EB56AA}" type="datetimeFigureOut">
              <a:rPr lang="fr-FR" smtClean="0"/>
              <a:t>21/11/2014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3474B00-80E4-4BF4-9FEC-3EADEE03BAA7}" type="slidenum">
              <a:rPr lang="fr-FR" smtClean="0"/>
              <a:t>‹N°›</a:t>
            </a:fld>
            <a:endParaRPr lang="fr-FR"/>
          </a:p>
        </p:txBody>
      </p:sp>
    </p:spTree>
    <p:extLst>
      <p:ext uri="{BB962C8B-B14F-4D97-AF65-F5344CB8AC3E}">
        <p14:creationId xmlns:p14="http://schemas.microsoft.com/office/powerpoint/2010/main" val="2447612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705CA39-34CF-47F4-8D11-221523EB56AA}" type="datetimeFigureOut">
              <a:rPr lang="fr-FR" smtClean="0"/>
              <a:t>21/11/2014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3474B00-80E4-4BF4-9FEC-3EADEE03BAA7}" type="slidenum">
              <a:rPr lang="fr-FR" smtClean="0"/>
              <a:t>‹N°›</a:t>
            </a:fld>
            <a:endParaRPr lang="fr-FR"/>
          </a:p>
        </p:txBody>
      </p:sp>
    </p:spTree>
    <p:extLst>
      <p:ext uri="{BB962C8B-B14F-4D97-AF65-F5344CB8AC3E}">
        <p14:creationId xmlns:p14="http://schemas.microsoft.com/office/powerpoint/2010/main" val="4098011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5705CA39-34CF-47F4-8D11-221523EB56AA}" type="datetimeFigureOut">
              <a:rPr lang="fr-FR" smtClean="0"/>
              <a:t>21/11/2014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3474B00-80E4-4BF4-9FEC-3EADEE03BAA7}" type="slidenum">
              <a:rPr lang="fr-FR" smtClean="0"/>
              <a:t>‹N°›</a:t>
            </a:fld>
            <a:endParaRPr lang="fr-FR"/>
          </a:p>
        </p:txBody>
      </p:sp>
    </p:spTree>
    <p:extLst>
      <p:ext uri="{BB962C8B-B14F-4D97-AF65-F5344CB8AC3E}">
        <p14:creationId xmlns:p14="http://schemas.microsoft.com/office/powerpoint/2010/main" val="576535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5705CA39-34CF-47F4-8D11-221523EB56AA}" type="datetimeFigureOut">
              <a:rPr lang="fr-FR" smtClean="0"/>
              <a:t>21/11/2014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3474B00-80E4-4BF4-9FEC-3EADEE03BAA7}" type="slidenum">
              <a:rPr lang="fr-FR" smtClean="0"/>
              <a:t>‹N°›</a:t>
            </a:fld>
            <a:endParaRPr lang="fr-FR"/>
          </a:p>
        </p:txBody>
      </p:sp>
    </p:spTree>
    <p:extLst>
      <p:ext uri="{BB962C8B-B14F-4D97-AF65-F5344CB8AC3E}">
        <p14:creationId xmlns:p14="http://schemas.microsoft.com/office/powerpoint/2010/main" val="12213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5CA39-34CF-47F4-8D11-221523EB56AA}" type="datetimeFigureOut">
              <a:rPr lang="fr-FR" smtClean="0"/>
              <a:t>21/11/2014</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474B00-80E4-4BF4-9FEC-3EADEE03BAA7}" type="slidenum">
              <a:rPr lang="fr-FR" smtClean="0"/>
              <a:t>‹N°›</a:t>
            </a:fld>
            <a:endParaRPr lang="fr-FR"/>
          </a:p>
        </p:txBody>
      </p:sp>
    </p:spTree>
    <p:extLst>
      <p:ext uri="{BB962C8B-B14F-4D97-AF65-F5344CB8AC3E}">
        <p14:creationId xmlns:p14="http://schemas.microsoft.com/office/powerpoint/2010/main" val="37934901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5.wmf"/><Relationship Id="rId5" Type="http://schemas.openxmlformats.org/officeDocument/2006/relationships/oleObject" Target="../embeddings/oleObject3.bin"/><Relationship Id="rId4" Type="http://schemas.openxmlformats.org/officeDocument/2006/relationships/image" Target="../media/image34.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image" Target="../media/image43.wmf"/><Relationship Id="rId7" Type="http://schemas.openxmlformats.org/officeDocument/2006/relationships/image" Target="../media/image47.wmf"/><Relationship Id="rId2" Type="http://schemas.openxmlformats.org/officeDocument/2006/relationships/image" Target="../media/image42.wmf"/><Relationship Id="rId1" Type="http://schemas.openxmlformats.org/officeDocument/2006/relationships/slideLayout" Target="../slideLayouts/slideLayout2.xml"/><Relationship Id="rId6" Type="http://schemas.openxmlformats.org/officeDocument/2006/relationships/image" Target="../media/image46.wmf"/><Relationship Id="rId5" Type="http://schemas.openxmlformats.org/officeDocument/2006/relationships/image" Target="../media/image45.wmf"/><Relationship Id="rId4" Type="http://schemas.openxmlformats.org/officeDocument/2006/relationships/image" Target="../media/image44.wmf"/><Relationship Id="rId9" Type="http://schemas.openxmlformats.org/officeDocument/2006/relationships/image" Target="../media/image49.w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image" Target="../media/image51.wmf"/><Relationship Id="rId7" Type="http://schemas.openxmlformats.org/officeDocument/2006/relationships/image" Target="../media/image55.wmf"/><Relationship Id="rId2" Type="http://schemas.openxmlformats.org/officeDocument/2006/relationships/image" Target="../media/image50.wmf"/><Relationship Id="rId1" Type="http://schemas.openxmlformats.org/officeDocument/2006/relationships/slideLayout" Target="../slideLayouts/slideLayout2.xml"/><Relationship Id="rId6" Type="http://schemas.openxmlformats.org/officeDocument/2006/relationships/image" Target="../media/image54.wmf"/><Relationship Id="rId5" Type="http://schemas.openxmlformats.org/officeDocument/2006/relationships/image" Target="../media/image53.wmf"/><Relationship Id="rId4" Type="http://schemas.openxmlformats.org/officeDocument/2006/relationships/image" Target="../media/image52.wmf"/><Relationship Id="rId9" Type="http://schemas.openxmlformats.org/officeDocument/2006/relationships/image" Target="../media/image57.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58.w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71.wmf"/><Relationship Id="rId3" Type="http://schemas.openxmlformats.org/officeDocument/2006/relationships/image" Target="../media/image66.wmf"/><Relationship Id="rId7" Type="http://schemas.openxmlformats.org/officeDocument/2006/relationships/image" Target="../media/image70.wmf"/><Relationship Id="rId2" Type="http://schemas.openxmlformats.org/officeDocument/2006/relationships/image" Target="../media/image65.wmf"/><Relationship Id="rId1" Type="http://schemas.openxmlformats.org/officeDocument/2006/relationships/slideLayout" Target="../slideLayouts/slideLayout2.xml"/><Relationship Id="rId6" Type="http://schemas.openxmlformats.org/officeDocument/2006/relationships/image" Target="../media/image69.wmf"/><Relationship Id="rId5" Type="http://schemas.openxmlformats.org/officeDocument/2006/relationships/image" Target="../media/image68.wmf"/><Relationship Id="rId4" Type="http://schemas.openxmlformats.org/officeDocument/2006/relationships/image" Target="../media/image67.wmf"/><Relationship Id="rId9" Type="http://schemas.openxmlformats.org/officeDocument/2006/relationships/image" Target="../media/image72.w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2.xml"/><Relationship Id="rId4" Type="http://schemas.openxmlformats.org/officeDocument/2006/relationships/image" Target="../media/image79.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0"/>
          <p:cNvSpPr>
            <a:spLocks noChangeArrowheads="1"/>
          </p:cNvSpPr>
          <p:nvPr/>
        </p:nvSpPr>
        <p:spPr bwMode="auto">
          <a:xfrm rot="16200000">
            <a:off x="-2315002" y="2346205"/>
            <a:ext cx="6837775" cy="2145368"/>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 name="Titre 1"/>
          <p:cNvSpPr>
            <a:spLocks noGrp="1"/>
          </p:cNvSpPr>
          <p:nvPr>
            <p:ph type="ctrTitle"/>
          </p:nvPr>
        </p:nvSpPr>
        <p:spPr>
          <a:xfrm>
            <a:off x="2502794" y="1276910"/>
            <a:ext cx="9144000" cy="2387600"/>
          </a:xfrm>
        </p:spPr>
        <p:txBody>
          <a:bodyPr>
            <a:normAutofit/>
          </a:bodyPr>
          <a:lstStyle/>
          <a:p>
            <a:r>
              <a:rPr lang="fr-FR" sz="4800" b="1" dirty="0" smtClean="0"/>
              <a:t>Articulation and </a:t>
            </a:r>
            <a:r>
              <a:rPr lang="fr-FR" sz="4800" b="1" dirty="0" err="1" smtClean="0"/>
              <a:t>Consistency</a:t>
            </a:r>
            <a:r>
              <a:rPr lang="fr-FR" sz="4800" b="1" dirty="0" smtClean="0"/>
              <a:t> of the </a:t>
            </a:r>
            <a:r>
              <a:rPr lang="fr-FR" sz="4800" b="1" dirty="0" err="1"/>
              <a:t>P</a:t>
            </a:r>
            <a:r>
              <a:rPr lang="fr-FR" sz="4800" b="1" dirty="0" err="1" smtClean="0"/>
              <a:t>rocesses</a:t>
            </a:r>
            <a:r>
              <a:rPr lang="fr-FR" sz="4800" b="1" dirty="0" smtClean="0"/>
              <a:t> </a:t>
            </a:r>
            <a:r>
              <a:rPr lang="fr-FR" sz="4800" b="1" dirty="0" err="1" smtClean="0"/>
              <a:t>driving</a:t>
            </a:r>
            <a:r>
              <a:rPr lang="fr-FR" sz="4800" b="1" dirty="0" smtClean="0"/>
              <a:t> </a:t>
            </a:r>
            <a:r>
              <a:rPr lang="fr-FR" sz="4800" b="1" dirty="0" err="1" smtClean="0"/>
              <a:t>Soil</a:t>
            </a:r>
            <a:r>
              <a:rPr lang="fr-FR" sz="4800" b="1" dirty="0" smtClean="0"/>
              <a:t> </a:t>
            </a:r>
            <a:r>
              <a:rPr lang="fr-FR" sz="4800" b="1" dirty="0" err="1" smtClean="0"/>
              <a:t>Organic</a:t>
            </a:r>
            <a:r>
              <a:rPr lang="fr-FR" sz="4800" b="1" dirty="0" smtClean="0"/>
              <a:t> </a:t>
            </a:r>
            <a:r>
              <a:rPr lang="fr-FR" sz="4800" b="1" dirty="0" err="1" smtClean="0"/>
              <a:t>Matter</a:t>
            </a:r>
            <a:r>
              <a:rPr lang="fr-FR" sz="4800" b="1" dirty="0" smtClean="0"/>
              <a:t> </a:t>
            </a:r>
            <a:r>
              <a:rPr lang="fr-FR" sz="4800" b="1" dirty="0" err="1" smtClean="0"/>
              <a:t>dynamics</a:t>
            </a:r>
            <a:r>
              <a:rPr lang="fr-FR" sz="4800" b="1" dirty="0" smtClean="0"/>
              <a:t> at </a:t>
            </a:r>
            <a:r>
              <a:rPr lang="fr-FR" sz="4800" b="1" dirty="0" err="1" smtClean="0"/>
              <a:t>different</a:t>
            </a:r>
            <a:r>
              <a:rPr lang="fr-FR" sz="4800" b="1" dirty="0" smtClean="0"/>
              <a:t> </a:t>
            </a:r>
            <a:r>
              <a:rPr lang="fr-FR" sz="4800" b="1" dirty="0" err="1" smtClean="0"/>
              <a:t>scales</a:t>
            </a:r>
            <a:endParaRPr lang="fr-FR" sz="4800" b="1" dirty="0"/>
          </a:p>
        </p:txBody>
      </p:sp>
      <p:sp>
        <p:nvSpPr>
          <p:cNvPr id="3" name="Sous-titre 2"/>
          <p:cNvSpPr>
            <a:spLocks noGrp="1"/>
          </p:cNvSpPr>
          <p:nvPr>
            <p:ph type="subTitle" idx="1"/>
          </p:nvPr>
        </p:nvSpPr>
        <p:spPr>
          <a:xfrm>
            <a:off x="2502794" y="3904936"/>
            <a:ext cx="9144000" cy="1655762"/>
          </a:xfrm>
        </p:spPr>
        <p:txBody>
          <a:bodyPr>
            <a:normAutofit fontScale="70000" lnSpcReduction="20000"/>
          </a:bodyPr>
          <a:lstStyle/>
          <a:p>
            <a:r>
              <a:rPr lang="fr-FR" dirty="0" smtClean="0">
                <a:solidFill>
                  <a:schemeClr val="bg2">
                    <a:lumMod val="50000"/>
                  </a:schemeClr>
                </a:solidFill>
              </a:rPr>
              <a:t>Laurent SAINT-ANDRE, Delphine DERRIEN, Bernd ZELLER</a:t>
            </a:r>
          </a:p>
          <a:p>
            <a:endParaRPr lang="fr-FR" dirty="0" smtClean="0">
              <a:solidFill>
                <a:schemeClr val="bg2">
                  <a:lumMod val="50000"/>
                </a:schemeClr>
              </a:solidFill>
            </a:endParaRPr>
          </a:p>
          <a:p>
            <a:r>
              <a:rPr lang="fr-FR" dirty="0" err="1" smtClean="0">
                <a:solidFill>
                  <a:schemeClr val="bg2">
                    <a:lumMod val="50000"/>
                  </a:schemeClr>
                </a:solidFill>
              </a:rPr>
              <a:t>With</a:t>
            </a:r>
            <a:r>
              <a:rPr lang="fr-FR" dirty="0" smtClean="0">
                <a:solidFill>
                  <a:schemeClr val="bg2">
                    <a:lumMod val="50000"/>
                  </a:schemeClr>
                </a:solidFill>
              </a:rPr>
              <a:t> </a:t>
            </a:r>
            <a:r>
              <a:rPr lang="fr-FR" dirty="0" err="1" smtClean="0">
                <a:solidFill>
                  <a:schemeClr val="bg2">
                    <a:lumMod val="50000"/>
                  </a:schemeClr>
                </a:solidFill>
              </a:rPr>
              <a:t>special</a:t>
            </a:r>
            <a:r>
              <a:rPr lang="fr-FR" dirty="0" smtClean="0">
                <a:solidFill>
                  <a:schemeClr val="bg2">
                    <a:lumMod val="50000"/>
                  </a:schemeClr>
                </a:solidFill>
              </a:rPr>
              <a:t> </a:t>
            </a:r>
            <a:r>
              <a:rPr lang="fr-FR" dirty="0" err="1" smtClean="0">
                <a:solidFill>
                  <a:schemeClr val="bg2">
                    <a:lumMod val="50000"/>
                  </a:schemeClr>
                </a:solidFill>
              </a:rPr>
              <a:t>thank</a:t>
            </a:r>
            <a:r>
              <a:rPr lang="fr-FR" dirty="0" smtClean="0">
                <a:solidFill>
                  <a:schemeClr val="bg2">
                    <a:lumMod val="50000"/>
                  </a:schemeClr>
                </a:solidFill>
              </a:rPr>
              <a:t> to Rémi d’</a:t>
            </a:r>
            <a:r>
              <a:rPr lang="fr-FR" dirty="0" err="1" smtClean="0">
                <a:solidFill>
                  <a:schemeClr val="bg2">
                    <a:lumMod val="50000"/>
                  </a:schemeClr>
                </a:solidFill>
              </a:rPr>
              <a:t>Annunzio</a:t>
            </a:r>
            <a:r>
              <a:rPr lang="fr-FR" dirty="0" smtClean="0">
                <a:solidFill>
                  <a:schemeClr val="bg2">
                    <a:lumMod val="50000"/>
                  </a:schemeClr>
                </a:solidFill>
              </a:rPr>
              <a:t>, Pierre-Joseph Hatton, Jades </a:t>
            </a:r>
            <a:r>
              <a:rPr lang="fr-FR" dirty="0" err="1" smtClean="0">
                <a:solidFill>
                  <a:schemeClr val="bg2">
                    <a:lumMod val="50000"/>
                  </a:schemeClr>
                </a:solidFill>
              </a:rPr>
              <a:t>Saleles</a:t>
            </a:r>
            <a:r>
              <a:rPr lang="fr-FR" dirty="0" smtClean="0">
                <a:solidFill>
                  <a:schemeClr val="bg2">
                    <a:lumMod val="50000"/>
                  </a:schemeClr>
                </a:solidFill>
              </a:rPr>
              <a:t>, Julien Sainte-Marie, </a:t>
            </a:r>
            <a:r>
              <a:rPr lang="fr-FR" dirty="0" err="1" smtClean="0">
                <a:solidFill>
                  <a:schemeClr val="bg2">
                    <a:lumMod val="50000"/>
                  </a:schemeClr>
                </a:solidFill>
              </a:rPr>
              <a:t>Emila</a:t>
            </a:r>
            <a:r>
              <a:rPr lang="fr-FR" dirty="0" smtClean="0">
                <a:solidFill>
                  <a:schemeClr val="bg2">
                    <a:lumMod val="50000"/>
                  </a:schemeClr>
                </a:solidFill>
              </a:rPr>
              <a:t> </a:t>
            </a:r>
            <a:r>
              <a:rPr lang="fr-FR" dirty="0" err="1" smtClean="0">
                <a:solidFill>
                  <a:schemeClr val="bg2">
                    <a:lumMod val="50000"/>
                  </a:schemeClr>
                </a:solidFill>
              </a:rPr>
              <a:t>Akroume</a:t>
            </a:r>
            <a:r>
              <a:rPr lang="fr-FR" dirty="0" smtClean="0">
                <a:solidFill>
                  <a:schemeClr val="bg2">
                    <a:lumMod val="50000"/>
                  </a:schemeClr>
                </a:solidFill>
              </a:rPr>
              <a:t>, </a:t>
            </a:r>
            <a:r>
              <a:rPr lang="fr-FR" dirty="0" err="1" smtClean="0">
                <a:solidFill>
                  <a:schemeClr val="bg2">
                    <a:lumMod val="50000"/>
                  </a:schemeClr>
                </a:solidFill>
              </a:rPr>
              <a:t>Polina</a:t>
            </a:r>
            <a:r>
              <a:rPr lang="fr-FR" dirty="0" smtClean="0">
                <a:solidFill>
                  <a:schemeClr val="bg2">
                    <a:lumMod val="50000"/>
                  </a:schemeClr>
                </a:solidFill>
              </a:rPr>
              <a:t> </a:t>
            </a:r>
            <a:r>
              <a:rPr lang="fr-FR" dirty="0" err="1" smtClean="0">
                <a:solidFill>
                  <a:schemeClr val="bg2">
                    <a:lumMod val="50000"/>
                  </a:schemeClr>
                </a:solidFill>
              </a:rPr>
              <a:t>Nikitich</a:t>
            </a:r>
            <a:r>
              <a:rPr lang="fr-FR" dirty="0" smtClean="0">
                <a:solidFill>
                  <a:schemeClr val="bg2">
                    <a:lumMod val="50000"/>
                  </a:schemeClr>
                </a:solidFill>
              </a:rPr>
              <a:t> …..</a:t>
            </a:r>
          </a:p>
          <a:p>
            <a:r>
              <a:rPr lang="fr-FR" dirty="0" smtClean="0">
                <a:solidFill>
                  <a:schemeClr val="bg2">
                    <a:lumMod val="50000"/>
                  </a:schemeClr>
                </a:solidFill>
              </a:rPr>
              <a:t>And Matthieu </a:t>
            </a:r>
            <a:r>
              <a:rPr lang="fr-FR" dirty="0" err="1" smtClean="0">
                <a:solidFill>
                  <a:schemeClr val="bg2">
                    <a:lumMod val="50000"/>
                  </a:schemeClr>
                </a:solidFill>
              </a:rPr>
              <a:t>Barrandon</a:t>
            </a:r>
            <a:r>
              <a:rPr lang="fr-FR" dirty="0" smtClean="0">
                <a:solidFill>
                  <a:schemeClr val="bg2">
                    <a:lumMod val="50000"/>
                  </a:schemeClr>
                </a:solidFill>
              </a:rPr>
              <a:t>, Antoine </a:t>
            </a:r>
            <a:r>
              <a:rPr lang="fr-FR" dirty="0" err="1" smtClean="0">
                <a:solidFill>
                  <a:schemeClr val="bg2">
                    <a:lumMod val="50000"/>
                  </a:schemeClr>
                </a:solidFill>
              </a:rPr>
              <a:t>Henrot</a:t>
            </a:r>
            <a:r>
              <a:rPr lang="fr-FR" dirty="0" smtClean="0">
                <a:solidFill>
                  <a:schemeClr val="bg2">
                    <a:lumMod val="50000"/>
                  </a:schemeClr>
                </a:solidFill>
              </a:rPr>
              <a:t>, Laurent </a:t>
            </a:r>
            <a:r>
              <a:rPr lang="fr-FR" dirty="0" err="1" smtClean="0">
                <a:solidFill>
                  <a:schemeClr val="bg2">
                    <a:lumMod val="50000"/>
                  </a:schemeClr>
                </a:solidFill>
              </a:rPr>
              <a:t>Remusat</a:t>
            </a:r>
            <a:r>
              <a:rPr lang="fr-FR" dirty="0" smtClean="0">
                <a:solidFill>
                  <a:schemeClr val="bg2">
                    <a:lumMod val="50000"/>
                  </a:schemeClr>
                </a:solidFill>
              </a:rPr>
              <a:t>, </a:t>
            </a:r>
            <a:r>
              <a:rPr lang="fr-FR" dirty="0" err="1" smtClean="0">
                <a:solidFill>
                  <a:schemeClr val="bg2">
                    <a:lumMod val="50000"/>
                  </a:schemeClr>
                </a:solidFill>
              </a:rPr>
              <a:t>Makus</a:t>
            </a:r>
            <a:r>
              <a:rPr lang="fr-FR" dirty="0" smtClean="0">
                <a:solidFill>
                  <a:schemeClr val="bg2">
                    <a:lumMod val="50000"/>
                  </a:schemeClr>
                </a:solidFill>
              </a:rPr>
              <a:t> Kleber, </a:t>
            </a:r>
            <a:r>
              <a:rPr lang="fr-FR" dirty="0" err="1" smtClean="0">
                <a:solidFill>
                  <a:schemeClr val="bg2">
                    <a:lumMod val="50000"/>
                  </a:schemeClr>
                </a:solidFill>
              </a:rPr>
              <a:t>Munuel</a:t>
            </a:r>
            <a:r>
              <a:rPr lang="fr-FR" dirty="0" smtClean="0">
                <a:solidFill>
                  <a:schemeClr val="bg2">
                    <a:lumMod val="50000"/>
                  </a:schemeClr>
                </a:solidFill>
              </a:rPr>
              <a:t> Nicolas, Jacques Ranger, Etienne </a:t>
            </a:r>
            <a:r>
              <a:rPr lang="fr-FR" dirty="0" err="1" smtClean="0">
                <a:solidFill>
                  <a:schemeClr val="bg2">
                    <a:lumMod val="50000"/>
                  </a:schemeClr>
                </a:solidFill>
              </a:rPr>
              <a:t>Dambrine</a:t>
            </a:r>
            <a:r>
              <a:rPr lang="fr-FR" dirty="0" smtClean="0">
                <a:solidFill>
                  <a:schemeClr val="bg2">
                    <a:lumMod val="50000"/>
                  </a:schemeClr>
                </a:solidFill>
              </a:rPr>
              <a:t>….</a:t>
            </a:r>
            <a:endParaRPr lang="fr-FR" dirty="0">
              <a:solidFill>
                <a:schemeClr val="bg2">
                  <a:lumMod val="50000"/>
                </a:schemeClr>
              </a:solidFill>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42712" y="5755622"/>
            <a:ext cx="1649288" cy="1082151"/>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01" y="6034143"/>
            <a:ext cx="2058734" cy="803630"/>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18" y="5042073"/>
            <a:ext cx="2027533" cy="831127"/>
          </a:xfrm>
          <a:prstGeom prst="rect">
            <a:avLst/>
          </a:prstGeom>
        </p:spPr>
      </p:pic>
      <p:pic>
        <p:nvPicPr>
          <p:cNvPr id="9" name="Image 1" descr="logoarbre_mini.jpg"/>
          <p:cNvPicPr>
            <a:picLocks noChangeAspect="1"/>
          </p:cNvPicPr>
          <p:nvPr/>
        </p:nvPicPr>
        <p:blipFill>
          <a:blip r:embed="rId5"/>
          <a:srcRect/>
          <a:stretch>
            <a:fillRect/>
          </a:stretch>
        </p:blipFill>
        <p:spPr bwMode="auto">
          <a:xfrm>
            <a:off x="10947042" y="0"/>
            <a:ext cx="1185773" cy="1678886"/>
          </a:xfrm>
          <a:prstGeom prst="rect">
            <a:avLst/>
          </a:prstGeom>
          <a:noFill/>
          <a:ln w="9525">
            <a:noFill/>
            <a:miter lim="800000"/>
            <a:headEnd/>
            <a:tailEnd/>
          </a:ln>
        </p:spPr>
      </p:pic>
    </p:spTree>
    <p:extLst>
      <p:ext uri="{BB962C8B-B14F-4D97-AF65-F5344CB8AC3E}">
        <p14:creationId xmlns:p14="http://schemas.microsoft.com/office/powerpoint/2010/main" val="2268004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624114" y="-26193"/>
            <a:ext cx="115155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 </a:t>
            </a:r>
            <a:r>
              <a:rPr lang="en-US" altLang="fr-FR" sz="2000" b="1" dirty="0" err="1" smtClean="0">
                <a:solidFill>
                  <a:schemeClr val="accent2"/>
                </a:solidFill>
              </a:rPr>
              <a:t>Organo</a:t>
            </a:r>
            <a:r>
              <a:rPr lang="en-US" altLang="fr-FR" sz="2000" b="1" dirty="0" smtClean="0">
                <a:solidFill>
                  <a:schemeClr val="accent2"/>
                </a:solidFill>
              </a:rPr>
              <a:t>-mineral interactions plays a role in C and N sequestration </a:t>
            </a:r>
            <a:endParaRPr lang="en-US" altLang="fr-FR" sz="2000" b="1" dirty="0">
              <a:solidFill>
                <a:schemeClr val="accent2"/>
              </a:solidFill>
            </a:endParaRPr>
          </a:p>
        </p:txBody>
      </p:sp>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0" name="ZoneTexte 62"/>
          <p:cNvSpPr txBox="1">
            <a:spLocks noChangeArrowheads="1"/>
          </p:cNvSpPr>
          <p:nvPr/>
        </p:nvSpPr>
        <p:spPr bwMode="auto">
          <a:xfrm>
            <a:off x="3519286" y="3033768"/>
            <a:ext cx="28194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a:latin typeface="Verdana" charset="0"/>
              </a:rPr>
              <a:t>2. </a:t>
            </a:r>
            <a:r>
              <a:rPr lang="fr-FR" sz="1800" baseline="30000">
                <a:latin typeface="Verdana" charset="0"/>
              </a:rPr>
              <a:t>15</a:t>
            </a:r>
            <a:r>
              <a:rPr lang="fr-FR" sz="1800">
                <a:latin typeface="Verdana" charset="0"/>
              </a:rPr>
              <a:t>N labeling</a:t>
            </a:r>
          </a:p>
        </p:txBody>
      </p:sp>
      <p:sp>
        <p:nvSpPr>
          <p:cNvPr id="11" name="ZoneTexte 63"/>
          <p:cNvSpPr txBox="1">
            <a:spLocks noChangeArrowheads="1"/>
          </p:cNvSpPr>
          <p:nvPr/>
        </p:nvSpPr>
        <p:spPr bwMode="auto">
          <a:xfrm>
            <a:off x="326572" y="1655763"/>
            <a:ext cx="555307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a:latin typeface="Verdana" charset="0"/>
              </a:rPr>
              <a:t>1. Study site &amp; soil sampling</a:t>
            </a:r>
          </a:p>
        </p:txBody>
      </p:sp>
      <p:sp>
        <p:nvSpPr>
          <p:cNvPr id="15" name="Titre 1"/>
          <p:cNvSpPr>
            <a:spLocks noGrp="1"/>
          </p:cNvSpPr>
          <p:nvPr>
            <p:ph type="title" idx="4294967295"/>
          </p:nvPr>
        </p:nvSpPr>
        <p:spPr>
          <a:xfrm>
            <a:off x="108858" y="594803"/>
            <a:ext cx="8229600" cy="914400"/>
          </a:xfrm>
        </p:spPr>
        <p:txBody>
          <a:bodyPr/>
          <a:lstStyle/>
          <a:p>
            <a:r>
              <a:rPr lang="en-US" sz="3000" b="1" dirty="0" smtClean="0"/>
              <a:t>Experiment 1</a:t>
            </a:r>
            <a:endParaRPr lang="en-US" sz="3000" b="1" dirty="0"/>
          </a:p>
        </p:txBody>
      </p:sp>
      <p:sp>
        <p:nvSpPr>
          <p:cNvPr id="16" name="Rectangle 130"/>
          <p:cNvSpPr>
            <a:spLocks noChangeArrowheads="1"/>
          </p:cNvSpPr>
          <p:nvPr/>
        </p:nvSpPr>
        <p:spPr bwMode="auto">
          <a:xfrm>
            <a:off x="3595486" y="3414768"/>
            <a:ext cx="4016742" cy="203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defTabSz="457200" eaLnBrk="1" hangingPunct="1">
              <a:buFontTx/>
              <a:buChar char="-"/>
            </a:pPr>
            <a:r>
              <a:rPr lang="en-US" dirty="0">
                <a:latin typeface="Verdana" charset="0"/>
              </a:rPr>
              <a:t> Beech leaves enriched in </a:t>
            </a:r>
            <a:r>
              <a:rPr lang="en-US" baseline="30000" dirty="0">
                <a:latin typeface="Verdana" charset="0"/>
              </a:rPr>
              <a:t>15</a:t>
            </a:r>
            <a:r>
              <a:rPr lang="en-US" dirty="0">
                <a:latin typeface="Verdana" charset="0"/>
              </a:rPr>
              <a:t>N (2.5 At</a:t>
            </a:r>
            <a:r>
              <a:rPr lang="en-US" dirty="0" smtClean="0">
                <a:latin typeface="Verdana" charset="0"/>
              </a:rPr>
              <a:t>%  or </a:t>
            </a:r>
            <a:r>
              <a:rPr lang="en-US" dirty="0" smtClean="0">
                <a:latin typeface="Symbol" charset="2"/>
                <a:cs typeface="Symbol" charset="2"/>
              </a:rPr>
              <a:t>d</a:t>
            </a:r>
            <a:r>
              <a:rPr lang="en-US" baseline="30000" dirty="0" smtClean="0">
                <a:latin typeface="Verdana" charset="0"/>
              </a:rPr>
              <a:t>15</a:t>
            </a:r>
            <a:r>
              <a:rPr lang="en-US" dirty="0" smtClean="0">
                <a:latin typeface="Verdana" charset="0"/>
              </a:rPr>
              <a:t>N=5700‰ ) </a:t>
            </a:r>
          </a:p>
          <a:p>
            <a:pPr defTabSz="457200" eaLnBrk="1" hangingPunct="1">
              <a:buFontTx/>
              <a:buChar char="-"/>
            </a:pPr>
            <a:endParaRPr lang="en-US" dirty="0" smtClean="0">
              <a:latin typeface="Verdana" charset="0"/>
            </a:endParaRPr>
          </a:p>
          <a:p>
            <a:pPr defTabSz="457200" eaLnBrk="1" hangingPunct="1">
              <a:buFontTx/>
              <a:buChar char="-"/>
            </a:pPr>
            <a:r>
              <a:rPr lang="fr-FR" dirty="0" err="1" smtClean="0">
                <a:latin typeface="Verdana" charset="0"/>
              </a:rPr>
              <a:t>Sampling</a:t>
            </a:r>
            <a:r>
              <a:rPr lang="fr-FR" dirty="0" smtClean="0">
                <a:latin typeface="Verdana" charset="0"/>
              </a:rPr>
              <a:t> </a:t>
            </a:r>
            <a:r>
              <a:rPr lang="fr-FR" dirty="0" err="1">
                <a:latin typeface="Verdana" charset="0"/>
              </a:rPr>
              <a:t>after</a:t>
            </a:r>
            <a:r>
              <a:rPr lang="fr-FR" dirty="0">
                <a:latin typeface="Verdana" charset="0"/>
              </a:rPr>
              <a:t> 12 </a:t>
            </a:r>
            <a:r>
              <a:rPr lang="fr-FR" dirty="0" err="1" smtClean="0">
                <a:latin typeface="Verdana" charset="0"/>
              </a:rPr>
              <a:t>years</a:t>
            </a:r>
            <a:r>
              <a:rPr lang="fr-FR" dirty="0" smtClean="0">
                <a:latin typeface="Verdana" charset="0"/>
              </a:rPr>
              <a:t> .</a:t>
            </a:r>
          </a:p>
          <a:p>
            <a:pPr defTabSz="457200" eaLnBrk="1" hangingPunct="1"/>
            <a:r>
              <a:rPr lang="fr-FR" dirty="0" smtClean="0">
                <a:latin typeface="Verdana" charset="0"/>
              </a:rPr>
              <a:t>About 20</a:t>
            </a:r>
            <a:r>
              <a:rPr lang="fr-FR" dirty="0">
                <a:latin typeface="Verdana" charset="0"/>
              </a:rPr>
              <a:t>% of the tracer </a:t>
            </a:r>
            <a:r>
              <a:rPr lang="fr-FR" dirty="0" err="1">
                <a:latin typeface="Verdana" charset="0"/>
              </a:rPr>
              <a:t>is</a:t>
            </a:r>
            <a:r>
              <a:rPr lang="fr-FR" dirty="0">
                <a:latin typeface="Verdana" charset="0"/>
              </a:rPr>
              <a:t> </a:t>
            </a:r>
            <a:r>
              <a:rPr lang="fr-FR" dirty="0" err="1">
                <a:latin typeface="Verdana" charset="0"/>
              </a:rPr>
              <a:t>still</a:t>
            </a:r>
            <a:r>
              <a:rPr lang="fr-FR" dirty="0">
                <a:latin typeface="Verdana" charset="0"/>
              </a:rPr>
              <a:t> in the top 2.5 </a:t>
            </a:r>
            <a:r>
              <a:rPr lang="fr-FR" dirty="0" smtClean="0">
                <a:latin typeface="Verdana" charset="0"/>
              </a:rPr>
              <a:t>cm </a:t>
            </a:r>
            <a:r>
              <a:rPr lang="fr-FR" dirty="0" err="1" smtClean="0">
                <a:latin typeface="Verdana" charset="0"/>
              </a:rPr>
              <a:t>soil</a:t>
            </a:r>
            <a:r>
              <a:rPr lang="fr-FR" dirty="0" smtClean="0">
                <a:latin typeface="Verdana" charset="0"/>
              </a:rPr>
              <a:t> layer</a:t>
            </a:r>
            <a:endParaRPr lang="en-US" dirty="0">
              <a:latin typeface="Verdana" charset="0"/>
            </a:endParaRPr>
          </a:p>
          <a:p>
            <a:pPr defTabSz="457200" eaLnBrk="1" hangingPunct="1"/>
            <a:endParaRPr lang="fr-FR" dirty="0">
              <a:latin typeface="Verdana" charset="0"/>
            </a:endParaRPr>
          </a:p>
        </p:txBody>
      </p:sp>
      <p:grpSp>
        <p:nvGrpSpPr>
          <p:cNvPr id="17" name="Group 56"/>
          <p:cNvGrpSpPr>
            <a:grpSpLocks/>
          </p:cNvGrpSpPr>
          <p:nvPr/>
        </p:nvGrpSpPr>
        <p:grpSpPr bwMode="auto">
          <a:xfrm>
            <a:off x="326825" y="2565778"/>
            <a:ext cx="3026298" cy="2488525"/>
            <a:chOff x="759" y="1548"/>
            <a:chExt cx="1476" cy="1092"/>
          </a:xfrm>
        </p:grpSpPr>
        <p:sp>
          <p:nvSpPr>
            <p:cNvPr id="18" name="Rectangle à coins arrondis 17"/>
            <p:cNvSpPr/>
            <p:nvPr/>
          </p:nvSpPr>
          <p:spPr>
            <a:xfrm>
              <a:off x="759" y="1548"/>
              <a:ext cx="1476" cy="1092"/>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GB" sz="1800">
                <a:solidFill>
                  <a:schemeClr val="tx1"/>
                </a:solidFill>
                <a:latin typeface="Verdana" charset="0"/>
                <a:ea typeface="ＭＳ Ｐゴシック" charset="0"/>
                <a:cs typeface="ＭＳ Ｐゴシック" charset="0"/>
              </a:endParaRPr>
            </a:p>
          </p:txBody>
        </p:sp>
        <p:pic>
          <p:nvPicPr>
            <p:cNvPr id="19" name="Imag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 y="1675"/>
              <a:ext cx="408"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0" name="Grouper 59"/>
            <p:cNvGrpSpPr>
              <a:grpSpLocks noChangeAspect="1"/>
            </p:cNvGrpSpPr>
            <p:nvPr/>
          </p:nvGrpSpPr>
          <p:grpSpPr bwMode="auto">
            <a:xfrm>
              <a:off x="1172" y="1980"/>
              <a:ext cx="979" cy="573"/>
              <a:chOff x="17699038" y="14431963"/>
              <a:chExt cx="4600575" cy="2692400"/>
            </a:xfrm>
          </p:grpSpPr>
          <p:grpSp>
            <p:nvGrpSpPr>
              <p:cNvPr id="22" name="Group 59"/>
              <p:cNvGrpSpPr>
                <a:grpSpLocks noChangeAspect="1"/>
              </p:cNvGrpSpPr>
              <p:nvPr/>
            </p:nvGrpSpPr>
            <p:grpSpPr bwMode="auto">
              <a:xfrm>
                <a:off x="17699038" y="14431963"/>
                <a:ext cx="4600575" cy="2692400"/>
                <a:chOff x="3483" y="73"/>
                <a:chExt cx="2255" cy="1150"/>
              </a:xfrm>
            </p:grpSpPr>
            <p:sp>
              <p:nvSpPr>
                <p:cNvPr id="24" name="Rectangle 60"/>
                <p:cNvSpPr>
                  <a:spLocks noChangeArrowheads="1"/>
                </p:cNvSpPr>
                <p:nvPr/>
              </p:nvSpPr>
              <p:spPr bwMode="auto">
                <a:xfrm>
                  <a:off x="3698" y="878"/>
                  <a:ext cx="1943" cy="345"/>
                </a:xfrm>
                <a:prstGeom prst="rect">
                  <a:avLst/>
                </a:prstGeom>
                <a:gradFill rotWithShape="1">
                  <a:gsLst>
                    <a:gs pos="0">
                      <a:srgbClr val="080808"/>
                    </a:gs>
                    <a:gs pos="100000">
                      <a:srgbClr val="FF66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457200" eaLnBrk="1" hangingPunct="1"/>
                  <a:endParaRPr lang="en-US">
                    <a:latin typeface="Verdana" charset="0"/>
                    <a:ea typeface="MS PGothic" charset="0"/>
                    <a:cs typeface="MS PGothic" charset="0"/>
                  </a:endParaRPr>
                </a:p>
              </p:txBody>
            </p:sp>
            <p:grpSp>
              <p:nvGrpSpPr>
                <p:cNvPr id="25" name="Group 61"/>
                <p:cNvGrpSpPr>
                  <a:grpSpLocks/>
                </p:cNvGrpSpPr>
                <p:nvPr/>
              </p:nvGrpSpPr>
              <p:grpSpPr bwMode="auto">
                <a:xfrm>
                  <a:off x="3974" y="382"/>
                  <a:ext cx="146" cy="634"/>
                  <a:chOff x="3674" y="647"/>
                  <a:chExt cx="105" cy="1026"/>
                </a:xfrm>
              </p:grpSpPr>
              <p:sp>
                <p:nvSpPr>
                  <p:cNvPr id="47" name="Freeform 62"/>
                  <p:cNvSpPr>
                    <a:spLocks/>
                  </p:cNvSpPr>
                  <p:nvPr/>
                </p:nvSpPr>
                <p:spPr bwMode="auto">
                  <a:xfrm>
                    <a:off x="3674" y="647"/>
                    <a:ext cx="105" cy="1026"/>
                  </a:xfrm>
                  <a:custGeom>
                    <a:avLst/>
                    <a:gdLst>
                      <a:gd name="T0" fmla="*/ 95 w 101"/>
                      <a:gd name="T1" fmla="*/ 0 h 747"/>
                      <a:gd name="T2" fmla="*/ 37 w 101"/>
                      <a:gd name="T3" fmla="*/ 559104 h 747"/>
                      <a:gd name="T4" fmla="*/ 37 w 101"/>
                      <a:gd name="T5" fmla="*/ 703000 h 747"/>
                      <a:gd name="T6" fmla="*/ 37 w 101"/>
                      <a:gd name="T7" fmla="*/ 812055 h 747"/>
                      <a:gd name="T8" fmla="*/ 37 w 101"/>
                      <a:gd name="T9" fmla="*/ 839355 h 747"/>
                      <a:gd name="T10" fmla="*/ 42 w 101"/>
                      <a:gd name="T11" fmla="*/ 888111 h 747"/>
                      <a:gd name="T12" fmla="*/ 37 w 101"/>
                      <a:gd name="T13" fmla="*/ 936334 h 747"/>
                      <a:gd name="T14" fmla="*/ 37 w 101"/>
                      <a:gd name="T15" fmla="*/ 994677 h 747"/>
                      <a:gd name="T16" fmla="*/ 10 w 101"/>
                      <a:gd name="T17" fmla="*/ 1045914 h 747"/>
                      <a:gd name="T18" fmla="*/ 0 w 101"/>
                      <a:gd name="T19" fmla="*/ 1089503 h 747"/>
                      <a:gd name="T20" fmla="*/ 56 w 101"/>
                      <a:gd name="T21" fmla="*/ 1093840 h 747"/>
                      <a:gd name="T22" fmla="*/ 101 w 101"/>
                      <a:gd name="T23" fmla="*/ 1104120 h 747"/>
                      <a:gd name="T24" fmla="*/ 169 w 101"/>
                      <a:gd name="T25" fmla="*/ 1104120 h 747"/>
                      <a:gd name="T26" fmla="*/ 210 w 101"/>
                      <a:gd name="T27" fmla="*/ 1104120 h 747"/>
                      <a:gd name="T28" fmla="*/ 244 w 101"/>
                      <a:gd name="T29" fmla="*/ 1089503 h 747"/>
                      <a:gd name="T30" fmla="*/ 236 w 101"/>
                      <a:gd name="T31" fmla="*/ 1045914 h 747"/>
                      <a:gd name="T32" fmla="*/ 227 w 101"/>
                      <a:gd name="T33" fmla="*/ 994677 h 747"/>
                      <a:gd name="T34" fmla="*/ 227 w 101"/>
                      <a:gd name="T35" fmla="*/ 902436 h 747"/>
                      <a:gd name="T36" fmla="*/ 227 w 101"/>
                      <a:gd name="T37" fmla="*/ 879024 h 747"/>
                      <a:gd name="T38" fmla="*/ 227 w 101"/>
                      <a:gd name="T39" fmla="*/ 812055 h 747"/>
                      <a:gd name="T40" fmla="*/ 227 w 101"/>
                      <a:gd name="T41" fmla="*/ 753368 h 747"/>
                      <a:gd name="T42" fmla="*/ 210 w 101"/>
                      <a:gd name="T43" fmla="*/ 696691 h 747"/>
                      <a:gd name="T44" fmla="*/ 222 w 101"/>
                      <a:gd name="T45" fmla="*/ 458460 h 747"/>
                      <a:gd name="T46" fmla="*/ 222 w 101"/>
                      <a:gd name="T47" fmla="*/ 157988 h 747"/>
                      <a:gd name="T48" fmla="*/ 202 w 101"/>
                      <a:gd name="T49" fmla="*/ 38146 h 747"/>
                      <a:gd name="T50" fmla="*/ 95 w 101"/>
                      <a:gd name="T51" fmla="*/ 0 h 7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1"/>
                      <a:gd name="T79" fmla="*/ 0 h 747"/>
                      <a:gd name="T80" fmla="*/ 101 w 101"/>
                      <a:gd name="T81" fmla="*/ 747 h 7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1" h="747">
                        <a:moveTo>
                          <a:pt x="38" y="0"/>
                        </a:moveTo>
                        <a:lnTo>
                          <a:pt x="14" y="378"/>
                        </a:lnTo>
                        <a:lnTo>
                          <a:pt x="14" y="475"/>
                        </a:lnTo>
                        <a:lnTo>
                          <a:pt x="14" y="549"/>
                        </a:lnTo>
                        <a:lnTo>
                          <a:pt x="14" y="568"/>
                        </a:lnTo>
                        <a:lnTo>
                          <a:pt x="17" y="601"/>
                        </a:lnTo>
                        <a:lnTo>
                          <a:pt x="14" y="633"/>
                        </a:lnTo>
                        <a:lnTo>
                          <a:pt x="14" y="672"/>
                        </a:lnTo>
                        <a:lnTo>
                          <a:pt x="10" y="707"/>
                        </a:lnTo>
                        <a:lnTo>
                          <a:pt x="0" y="736"/>
                        </a:lnTo>
                        <a:lnTo>
                          <a:pt x="24" y="740"/>
                        </a:lnTo>
                        <a:lnTo>
                          <a:pt x="41" y="746"/>
                        </a:lnTo>
                        <a:lnTo>
                          <a:pt x="69" y="746"/>
                        </a:lnTo>
                        <a:lnTo>
                          <a:pt x="86" y="746"/>
                        </a:lnTo>
                        <a:lnTo>
                          <a:pt x="100" y="736"/>
                        </a:lnTo>
                        <a:lnTo>
                          <a:pt x="97" y="707"/>
                        </a:lnTo>
                        <a:lnTo>
                          <a:pt x="93" y="672"/>
                        </a:lnTo>
                        <a:lnTo>
                          <a:pt x="93" y="610"/>
                        </a:lnTo>
                        <a:lnTo>
                          <a:pt x="93" y="594"/>
                        </a:lnTo>
                        <a:lnTo>
                          <a:pt x="93" y="549"/>
                        </a:lnTo>
                        <a:lnTo>
                          <a:pt x="93" y="510"/>
                        </a:lnTo>
                        <a:lnTo>
                          <a:pt x="86" y="471"/>
                        </a:lnTo>
                        <a:lnTo>
                          <a:pt x="90" y="310"/>
                        </a:lnTo>
                        <a:lnTo>
                          <a:pt x="90" y="107"/>
                        </a:lnTo>
                        <a:lnTo>
                          <a:pt x="83" y="26"/>
                        </a:lnTo>
                        <a:lnTo>
                          <a:pt x="38" y="0"/>
                        </a:lnTo>
                      </a:path>
                    </a:pathLst>
                  </a:custGeom>
                  <a:solidFill>
                    <a:srgbClr val="3E1403"/>
                  </a:solidFill>
                  <a:ln>
                    <a:noFill/>
                  </a:ln>
                  <a:extLst>
                    <a:ext uri="{91240B29-F687-4f45-9708-019B960494DF}">
                      <a14:hiddenLine xmlns="" xmlns:a14="http://schemas.microsoft.com/office/drawing/2010/main" w="127000" cap="rnd">
                        <a:solidFill>
                          <a:srgbClr val="000000"/>
                        </a:solidFill>
                        <a:round/>
                        <a:headEnd/>
                        <a:tailEnd/>
                      </a14:hiddenLine>
                    </a:ext>
                  </a:extLst>
                </p:spPr>
                <p:txBody>
                  <a:bodyPr/>
                  <a:lstStyle/>
                  <a:p>
                    <a:pPr defTabSz="457200" eaLnBrk="1" hangingPunct="1"/>
                    <a:endParaRPr lang="en-US" sz="1800">
                      <a:latin typeface="Verdana" charset="0"/>
                    </a:endParaRPr>
                  </a:p>
                </p:txBody>
              </p:sp>
              <p:sp>
                <p:nvSpPr>
                  <p:cNvPr id="48" name="Freeform 63"/>
                  <p:cNvSpPr>
                    <a:spLocks/>
                  </p:cNvSpPr>
                  <p:nvPr/>
                </p:nvSpPr>
                <p:spPr bwMode="auto">
                  <a:xfrm>
                    <a:off x="3717" y="1309"/>
                    <a:ext cx="57" cy="356"/>
                  </a:xfrm>
                  <a:custGeom>
                    <a:avLst/>
                    <a:gdLst>
                      <a:gd name="T0" fmla="*/ 85 w 55"/>
                      <a:gd name="T1" fmla="*/ 0 h 259"/>
                      <a:gd name="T2" fmla="*/ 42 w 55"/>
                      <a:gd name="T3" fmla="*/ 19874 h 259"/>
                      <a:gd name="T4" fmla="*/ 0 w 55"/>
                      <a:gd name="T5" fmla="*/ 28069 h 259"/>
                      <a:gd name="T6" fmla="*/ 13 w 55"/>
                      <a:gd name="T7" fmla="*/ 32577 h 259"/>
                      <a:gd name="T8" fmla="*/ 68 w 55"/>
                      <a:gd name="T9" fmla="*/ 28069 h 259"/>
                      <a:gd name="T10" fmla="*/ 48 w 55"/>
                      <a:gd name="T11" fmla="*/ 47590 h 259"/>
                      <a:gd name="T12" fmla="*/ 6 w 55"/>
                      <a:gd name="T13" fmla="*/ 67909 h 259"/>
                      <a:gd name="T14" fmla="*/ 62 w 55"/>
                      <a:gd name="T15" fmla="*/ 67909 h 259"/>
                      <a:gd name="T16" fmla="*/ 76 w 55"/>
                      <a:gd name="T17" fmla="*/ 76306 h 259"/>
                      <a:gd name="T18" fmla="*/ 54 w 55"/>
                      <a:gd name="T19" fmla="*/ 95908 h 259"/>
                      <a:gd name="T20" fmla="*/ 10 w 55"/>
                      <a:gd name="T21" fmla="*/ 108899 h 259"/>
                      <a:gd name="T22" fmla="*/ 85 w 55"/>
                      <a:gd name="T23" fmla="*/ 113968 h 259"/>
                      <a:gd name="T24" fmla="*/ 85 w 55"/>
                      <a:gd name="T25" fmla="*/ 129339 h 259"/>
                      <a:gd name="T26" fmla="*/ 85 w 55"/>
                      <a:gd name="T27" fmla="*/ 148845 h 259"/>
                      <a:gd name="T28" fmla="*/ 39 w 55"/>
                      <a:gd name="T29" fmla="*/ 167411 h 259"/>
                      <a:gd name="T30" fmla="*/ 6 w 55"/>
                      <a:gd name="T31" fmla="*/ 167411 h 259"/>
                      <a:gd name="T32" fmla="*/ 54 w 55"/>
                      <a:gd name="T33" fmla="*/ 177779 h 259"/>
                      <a:gd name="T34" fmla="*/ 85 w 55"/>
                      <a:gd name="T35" fmla="*/ 177779 h 259"/>
                      <a:gd name="T36" fmla="*/ 62 w 55"/>
                      <a:gd name="T37" fmla="*/ 196810 h 259"/>
                      <a:gd name="T38" fmla="*/ 39 w 55"/>
                      <a:gd name="T39" fmla="*/ 215320 h 259"/>
                      <a:gd name="T40" fmla="*/ 85 w 55"/>
                      <a:gd name="T41" fmla="*/ 234021 h 259"/>
                      <a:gd name="T42" fmla="*/ 85 w 55"/>
                      <a:gd name="T43" fmla="*/ 278222 h 259"/>
                      <a:gd name="T44" fmla="*/ 62 w 55"/>
                      <a:gd name="T45" fmla="*/ 320932 h 259"/>
                      <a:gd name="T46" fmla="*/ 94 w 55"/>
                      <a:gd name="T47" fmla="*/ 335877 h 259"/>
                      <a:gd name="T48" fmla="*/ 39 w 55"/>
                      <a:gd name="T49" fmla="*/ 340144 h 259"/>
                      <a:gd name="T50" fmla="*/ 94 w 55"/>
                      <a:gd name="T51" fmla="*/ 350716 h 259"/>
                      <a:gd name="T52" fmla="*/ 13 w 55"/>
                      <a:gd name="T53" fmla="*/ 365061 h 259"/>
                      <a:gd name="T54" fmla="*/ 101 w 55"/>
                      <a:gd name="T55" fmla="*/ 368393 h 259"/>
                      <a:gd name="T56" fmla="*/ 48 w 55"/>
                      <a:gd name="T57" fmla="*/ 379003 h 259"/>
                      <a:gd name="T58" fmla="*/ 13 w 55"/>
                      <a:gd name="T59" fmla="*/ 388709 h 259"/>
                      <a:gd name="T60" fmla="*/ 76 w 55"/>
                      <a:gd name="T61" fmla="*/ 388709 h 259"/>
                      <a:gd name="T62" fmla="*/ 121 w 55"/>
                      <a:gd name="T63" fmla="*/ 384047 h 259"/>
                      <a:gd name="T64" fmla="*/ 115 w 55"/>
                      <a:gd name="T65" fmla="*/ 344719 h 259"/>
                      <a:gd name="T66" fmla="*/ 101 w 55"/>
                      <a:gd name="T67" fmla="*/ 312569 h 259"/>
                      <a:gd name="T68" fmla="*/ 109 w 55"/>
                      <a:gd name="T69" fmla="*/ 263538 h 259"/>
                      <a:gd name="T70" fmla="*/ 101 w 55"/>
                      <a:gd name="T71" fmla="*/ 201442 h 259"/>
                      <a:gd name="T72" fmla="*/ 109 w 55"/>
                      <a:gd name="T73" fmla="*/ 148845 h 259"/>
                      <a:gd name="T74" fmla="*/ 101 w 55"/>
                      <a:gd name="T75" fmla="*/ 85281 h 259"/>
                      <a:gd name="T76" fmla="*/ 94 w 55"/>
                      <a:gd name="T77" fmla="*/ 57093 h 259"/>
                      <a:gd name="T78" fmla="*/ 94 w 55"/>
                      <a:gd name="T79" fmla="*/ 28069 h 259"/>
                      <a:gd name="T80" fmla="*/ 85 w 55"/>
                      <a:gd name="T81" fmla="*/ 0 h 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259"/>
                      <a:gd name="T125" fmla="*/ 55 w 55"/>
                      <a:gd name="T126" fmla="*/ 259 h 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259">
                        <a:moveTo>
                          <a:pt x="38" y="0"/>
                        </a:moveTo>
                        <a:lnTo>
                          <a:pt x="19" y="13"/>
                        </a:lnTo>
                        <a:lnTo>
                          <a:pt x="0" y="19"/>
                        </a:lnTo>
                        <a:lnTo>
                          <a:pt x="13" y="22"/>
                        </a:lnTo>
                        <a:lnTo>
                          <a:pt x="32" y="19"/>
                        </a:lnTo>
                        <a:lnTo>
                          <a:pt x="22" y="32"/>
                        </a:lnTo>
                        <a:lnTo>
                          <a:pt x="6" y="45"/>
                        </a:lnTo>
                        <a:lnTo>
                          <a:pt x="29" y="45"/>
                        </a:lnTo>
                        <a:lnTo>
                          <a:pt x="35" y="51"/>
                        </a:lnTo>
                        <a:lnTo>
                          <a:pt x="25" y="64"/>
                        </a:lnTo>
                        <a:lnTo>
                          <a:pt x="10" y="73"/>
                        </a:lnTo>
                        <a:lnTo>
                          <a:pt x="38" y="76"/>
                        </a:lnTo>
                        <a:lnTo>
                          <a:pt x="38" y="86"/>
                        </a:lnTo>
                        <a:lnTo>
                          <a:pt x="38" y="99"/>
                        </a:lnTo>
                        <a:lnTo>
                          <a:pt x="16" y="111"/>
                        </a:lnTo>
                        <a:lnTo>
                          <a:pt x="6" y="111"/>
                        </a:lnTo>
                        <a:lnTo>
                          <a:pt x="25" y="118"/>
                        </a:lnTo>
                        <a:lnTo>
                          <a:pt x="38" y="118"/>
                        </a:lnTo>
                        <a:lnTo>
                          <a:pt x="29" y="131"/>
                        </a:lnTo>
                        <a:lnTo>
                          <a:pt x="16" y="143"/>
                        </a:lnTo>
                        <a:lnTo>
                          <a:pt x="38" y="156"/>
                        </a:lnTo>
                        <a:lnTo>
                          <a:pt x="38" y="185"/>
                        </a:lnTo>
                        <a:lnTo>
                          <a:pt x="29" y="213"/>
                        </a:lnTo>
                        <a:lnTo>
                          <a:pt x="41" y="223"/>
                        </a:lnTo>
                        <a:lnTo>
                          <a:pt x="16" y="226"/>
                        </a:lnTo>
                        <a:lnTo>
                          <a:pt x="41" y="233"/>
                        </a:lnTo>
                        <a:lnTo>
                          <a:pt x="13" y="242"/>
                        </a:lnTo>
                        <a:lnTo>
                          <a:pt x="44" y="245"/>
                        </a:lnTo>
                        <a:lnTo>
                          <a:pt x="22" y="252"/>
                        </a:lnTo>
                        <a:lnTo>
                          <a:pt x="13" y="258"/>
                        </a:lnTo>
                        <a:lnTo>
                          <a:pt x="35" y="258"/>
                        </a:lnTo>
                        <a:lnTo>
                          <a:pt x="54" y="255"/>
                        </a:lnTo>
                        <a:lnTo>
                          <a:pt x="51" y="229"/>
                        </a:lnTo>
                        <a:lnTo>
                          <a:pt x="44" y="207"/>
                        </a:lnTo>
                        <a:lnTo>
                          <a:pt x="48" y="175"/>
                        </a:lnTo>
                        <a:lnTo>
                          <a:pt x="44" y="134"/>
                        </a:lnTo>
                        <a:lnTo>
                          <a:pt x="48" y="99"/>
                        </a:lnTo>
                        <a:lnTo>
                          <a:pt x="44" y="57"/>
                        </a:lnTo>
                        <a:lnTo>
                          <a:pt x="41" y="38"/>
                        </a:lnTo>
                        <a:lnTo>
                          <a:pt x="41" y="19"/>
                        </a:lnTo>
                        <a:lnTo>
                          <a:pt x="38" y="0"/>
                        </a:lnTo>
                      </a:path>
                    </a:pathLst>
                  </a:custGeom>
                  <a:solidFill>
                    <a:srgbClr val="714400"/>
                  </a:solidFill>
                  <a:ln>
                    <a:noFill/>
                  </a:ln>
                  <a:extLst>
                    <a:ext uri="{91240B29-F687-4f45-9708-019B960494DF}">
                      <a14:hiddenLine xmlns="" xmlns:a14="http://schemas.microsoft.com/office/drawing/2010/main" w="127000" cap="rnd">
                        <a:solidFill>
                          <a:srgbClr val="000000"/>
                        </a:solidFill>
                        <a:round/>
                        <a:headEnd/>
                        <a:tailEnd/>
                      </a14:hiddenLine>
                    </a:ext>
                  </a:extLst>
                </p:spPr>
                <p:txBody>
                  <a:bodyPr/>
                  <a:lstStyle/>
                  <a:p>
                    <a:pPr defTabSz="457200" eaLnBrk="1" hangingPunct="1"/>
                    <a:endParaRPr lang="en-US" sz="1800">
                      <a:latin typeface="Verdana" charset="0"/>
                    </a:endParaRPr>
                  </a:p>
                </p:txBody>
              </p:sp>
            </p:grpSp>
            <p:grpSp>
              <p:nvGrpSpPr>
                <p:cNvPr id="26" name="Group 64"/>
                <p:cNvGrpSpPr>
                  <a:grpSpLocks/>
                </p:cNvGrpSpPr>
                <p:nvPr/>
              </p:nvGrpSpPr>
              <p:grpSpPr bwMode="auto">
                <a:xfrm>
                  <a:off x="3483" y="150"/>
                  <a:ext cx="980" cy="503"/>
                  <a:chOff x="2105" y="1111"/>
                  <a:chExt cx="2288" cy="1144"/>
                </a:xfrm>
              </p:grpSpPr>
              <p:sp>
                <p:nvSpPr>
                  <p:cNvPr id="43" name="Freeform 65"/>
                  <p:cNvSpPr>
                    <a:spLocks/>
                  </p:cNvSpPr>
                  <p:nvPr/>
                </p:nvSpPr>
                <p:spPr bwMode="auto">
                  <a:xfrm>
                    <a:off x="2112" y="1111"/>
                    <a:ext cx="2270" cy="1136"/>
                  </a:xfrm>
                  <a:custGeom>
                    <a:avLst/>
                    <a:gdLst>
                      <a:gd name="T0" fmla="*/ 934 w 2270"/>
                      <a:gd name="T1" fmla="*/ 5 h 1136"/>
                      <a:gd name="T2" fmla="*/ 898 w 2270"/>
                      <a:gd name="T3" fmla="*/ 23 h 1136"/>
                      <a:gd name="T4" fmla="*/ 854 w 2270"/>
                      <a:gd name="T5" fmla="*/ 73 h 1136"/>
                      <a:gd name="T6" fmla="*/ 790 w 2270"/>
                      <a:gd name="T7" fmla="*/ 113 h 1136"/>
                      <a:gd name="T8" fmla="*/ 696 w 2270"/>
                      <a:gd name="T9" fmla="*/ 124 h 1136"/>
                      <a:gd name="T10" fmla="*/ 624 w 2270"/>
                      <a:gd name="T11" fmla="*/ 146 h 1136"/>
                      <a:gd name="T12" fmla="*/ 567 w 2270"/>
                      <a:gd name="T13" fmla="*/ 198 h 1136"/>
                      <a:gd name="T14" fmla="*/ 603 w 2270"/>
                      <a:gd name="T15" fmla="*/ 277 h 1136"/>
                      <a:gd name="T16" fmla="*/ 453 w 2270"/>
                      <a:gd name="T17" fmla="*/ 322 h 1136"/>
                      <a:gd name="T18" fmla="*/ 431 w 2270"/>
                      <a:gd name="T19" fmla="*/ 424 h 1136"/>
                      <a:gd name="T20" fmla="*/ 389 w 2270"/>
                      <a:gd name="T21" fmla="*/ 513 h 1136"/>
                      <a:gd name="T22" fmla="*/ 309 w 2270"/>
                      <a:gd name="T23" fmla="*/ 559 h 1136"/>
                      <a:gd name="T24" fmla="*/ 265 w 2270"/>
                      <a:gd name="T25" fmla="*/ 644 h 1136"/>
                      <a:gd name="T26" fmla="*/ 165 w 2270"/>
                      <a:gd name="T27" fmla="*/ 678 h 1136"/>
                      <a:gd name="T28" fmla="*/ 44 w 2270"/>
                      <a:gd name="T29" fmla="*/ 729 h 1136"/>
                      <a:gd name="T30" fmla="*/ 22 w 2270"/>
                      <a:gd name="T31" fmla="*/ 796 h 1136"/>
                      <a:gd name="T32" fmla="*/ 80 w 2270"/>
                      <a:gd name="T33" fmla="*/ 853 h 1136"/>
                      <a:gd name="T34" fmla="*/ 173 w 2270"/>
                      <a:gd name="T35" fmla="*/ 915 h 1136"/>
                      <a:gd name="T36" fmla="*/ 259 w 2270"/>
                      <a:gd name="T37" fmla="*/ 898 h 1136"/>
                      <a:gd name="T38" fmla="*/ 367 w 2270"/>
                      <a:gd name="T39" fmla="*/ 865 h 1136"/>
                      <a:gd name="T40" fmla="*/ 510 w 2270"/>
                      <a:gd name="T41" fmla="*/ 848 h 1136"/>
                      <a:gd name="T42" fmla="*/ 646 w 2270"/>
                      <a:gd name="T43" fmla="*/ 780 h 1136"/>
                      <a:gd name="T44" fmla="*/ 674 w 2270"/>
                      <a:gd name="T45" fmla="*/ 853 h 1136"/>
                      <a:gd name="T46" fmla="*/ 546 w 2270"/>
                      <a:gd name="T47" fmla="*/ 881 h 1136"/>
                      <a:gd name="T48" fmla="*/ 445 w 2270"/>
                      <a:gd name="T49" fmla="*/ 943 h 1136"/>
                      <a:gd name="T50" fmla="*/ 460 w 2270"/>
                      <a:gd name="T51" fmla="*/ 1034 h 1136"/>
                      <a:gd name="T52" fmla="*/ 496 w 2270"/>
                      <a:gd name="T53" fmla="*/ 1096 h 1136"/>
                      <a:gd name="T54" fmla="*/ 610 w 2270"/>
                      <a:gd name="T55" fmla="*/ 1112 h 1136"/>
                      <a:gd name="T56" fmla="*/ 754 w 2270"/>
                      <a:gd name="T57" fmla="*/ 1112 h 1136"/>
                      <a:gd name="T58" fmla="*/ 710 w 2270"/>
                      <a:gd name="T59" fmla="*/ 1006 h 1136"/>
                      <a:gd name="T60" fmla="*/ 776 w 2270"/>
                      <a:gd name="T61" fmla="*/ 937 h 1136"/>
                      <a:gd name="T62" fmla="*/ 869 w 2270"/>
                      <a:gd name="T63" fmla="*/ 1011 h 1136"/>
                      <a:gd name="T64" fmla="*/ 926 w 2270"/>
                      <a:gd name="T65" fmla="*/ 937 h 1136"/>
                      <a:gd name="T66" fmla="*/ 1005 w 2270"/>
                      <a:gd name="T67" fmla="*/ 881 h 1136"/>
                      <a:gd name="T68" fmla="*/ 1049 w 2270"/>
                      <a:gd name="T69" fmla="*/ 763 h 1136"/>
                      <a:gd name="T70" fmla="*/ 1063 w 2270"/>
                      <a:gd name="T71" fmla="*/ 865 h 1136"/>
                      <a:gd name="T72" fmla="*/ 1099 w 2270"/>
                      <a:gd name="T73" fmla="*/ 943 h 1136"/>
                      <a:gd name="T74" fmla="*/ 1178 w 2270"/>
                      <a:gd name="T75" fmla="*/ 989 h 1136"/>
                      <a:gd name="T76" fmla="*/ 1264 w 2270"/>
                      <a:gd name="T77" fmla="*/ 1051 h 1136"/>
                      <a:gd name="T78" fmla="*/ 1379 w 2270"/>
                      <a:gd name="T79" fmla="*/ 1112 h 1136"/>
                      <a:gd name="T80" fmla="*/ 1516 w 2270"/>
                      <a:gd name="T81" fmla="*/ 1107 h 1136"/>
                      <a:gd name="T82" fmla="*/ 1588 w 2270"/>
                      <a:gd name="T83" fmla="*/ 1034 h 1136"/>
                      <a:gd name="T84" fmla="*/ 1716 w 2270"/>
                      <a:gd name="T85" fmla="*/ 1017 h 1136"/>
                      <a:gd name="T86" fmla="*/ 1738 w 2270"/>
                      <a:gd name="T87" fmla="*/ 881 h 1136"/>
                      <a:gd name="T88" fmla="*/ 1666 w 2270"/>
                      <a:gd name="T89" fmla="*/ 830 h 1136"/>
                      <a:gd name="T90" fmla="*/ 1854 w 2270"/>
                      <a:gd name="T91" fmla="*/ 830 h 1136"/>
                      <a:gd name="T92" fmla="*/ 2004 w 2270"/>
                      <a:gd name="T93" fmla="*/ 932 h 1136"/>
                      <a:gd name="T94" fmla="*/ 2161 w 2270"/>
                      <a:gd name="T95" fmla="*/ 965 h 1136"/>
                      <a:gd name="T96" fmla="*/ 2241 w 2270"/>
                      <a:gd name="T97" fmla="*/ 830 h 1136"/>
                      <a:gd name="T98" fmla="*/ 2183 w 2270"/>
                      <a:gd name="T99" fmla="*/ 700 h 1136"/>
                      <a:gd name="T100" fmla="*/ 2054 w 2270"/>
                      <a:gd name="T101" fmla="*/ 604 h 1136"/>
                      <a:gd name="T102" fmla="*/ 1925 w 2270"/>
                      <a:gd name="T103" fmla="*/ 582 h 1136"/>
                      <a:gd name="T104" fmla="*/ 1904 w 2270"/>
                      <a:gd name="T105" fmla="*/ 480 h 1136"/>
                      <a:gd name="T106" fmla="*/ 1896 w 2270"/>
                      <a:gd name="T107" fmla="*/ 401 h 1136"/>
                      <a:gd name="T108" fmla="*/ 1796 w 2270"/>
                      <a:gd name="T109" fmla="*/ 311 h 1136"/>
                      <a:gd name="T110" fmla="*/ 1760 w 2270"/>
                      <a:gd name="T111" fmla="*/ 152 h 1136"/>
                      <a:gd name="T112" fmla="*/ 1645 w 2270"/>
                      <a:gd name="T113" fmla="*/ 113 h 1136"/>
                      <a:gd name="T114" fmla="*/ 1473 w 2270"/>
                      <a:gd name="T115" fmla="*/ 39 h 1136"/>
                      <a:gd name="T116" fmla="*/ 1329 w 2270"/>
                      <a:gd name="T117" fmla="*/ 0 h 1136"/>
                      <a:gd name="T118" fmla="*/ 1214 w 2270"/>
                      <a:gd name="T119" fmla="*/ 61 h 1136"/>
                      <a:gd name="T120" fmla="*/ 1069 w 2270"/>
                      <a:gd name="T121" fmla="*/ 23 h 11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70"/>
                      <a:gd name="T184" fmla="*/ 0 h 1136"/>
                      <a:gd name="T185" fmla="*/ 2270 w 2270"/>
                      <a:gd name="T186" fmla="*/ 1136 h 11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70" h="1136">
                        <a:moveTo>
                          <a:pt x="1005" y="39"/>
                        </a:moveTo>
                        <a:lnTo>
                          <a:pt x="977" y="23"/>
                        </a:lnTo>
                        <a:lnTo>
                          <a:pt x="934" y="5"/>
                        </a:lnTo>
                        <a:lnTo>
                          <a:pt x="898" y="5"/>
                        </a:lnTo>
                        <a:lnTo>
                          <a:pt x="912" y="16"/>
                        </a:lnTo>
                        <a:lnTo>
                          <a:pt x="898" y="23"/>
                        </a:lnTo>
                        <a:lnTo>
                          <a:pt x="854" y="39"/>
                        </a:lnTo>
                        <a:lnTo>
                          <a:pt x="854" y="56"/>
                        </a:lnTo>
                        <a:lnTo>
                          <a:pt x="854" y="73"/>
                        </a:lnTo>
                        <a:lnTo>
                          <a:pt x="826" y="90"/>
                        </a:lnTo>
                        <a:lnTo>
                          <a:pt x="812" y="107"/>
                        </a:lnTo>
                        <a:lnTo>
                          <a:pt x="790" y="113"/>
                        </a:lnTo>
                        <a:lnTo>
                          <a:pt x="754" y="101"/>
                        </a:lnTo>
                        <a:lnTo>
                          <a:pt x="718" y="101"/>
                        </a:lnTo>
                        <a:lnTo>
                          <a:pt x="696" y="124"/>
                        </a:lnTo>
                        <a:lnTo>
                          <a:pt x="660" y="118"/>
                        </a:lnTo>
                        <a:lnTo>
                          <a:pt x="639" y="124"/>
                        </a:lnTo>
                        <a:lnTo>
                          <a:pt x="624" y="146"/>
                        </a:lnTo>
                        <a:lnTo>
                          <a:pt x="589" y="152"/>
                        </a:lnTo>
                        <a:lnTo>
                          <a:pt x="567" y="170"/>
                        </a:lnTo>
                        <a:lnTo>
                          <a:pt x="567" y="198"/>
                        </a:lnTo>
                        <a:lnTo>
                          <a:pt x="582" y="231"/>
                        </a:lnTo>
                        <a:lnTo>
                          <a:pt x="603" y="248"/>
                        </a:lnTo>
                        <a:lnTo>
                          <a:pt x="603" y="277"/>
                        </a:lnTo>
                        <a:lnTo>
                          <a:pt x="532" y="294"/>
                        </a:lnTo>
                        <a:lnTo>
                          <a:pt x="474" y="294"/>
                        </a:lnTo>
                        <a:lnTo>
                          <a:pt x="453" y="322"/>
                        </a:lnTo>
                        <a:lnTo>
                          <a:pt x="439" y="372"/>
                        </a:lnTo>
                        <a:lnTo>
                          <a:pt x="439" y="413"/>
                        </a:lnTo>
                        <a:lnTo>
                          <a:pt x="431" y="424"/>
                        </a:lnTo>
                        <a:lnTo>
                          <a:pt x="425" y="452"/>
                        </a:lnTo>
                        <a:lnTo>
                          <a:pt x="439" y="491"/>
                        </a:lnTo>
                        <a:lnTo>
                          <a:pt x="389" y="513"/>
                        </a:lnTo>
                        <a:lnTo>
                          <a:pt x="353" y="513"/>
                        </a:lnTo>
                        <a:lnTo>
                          <a:pt x="323" y="548"/>
                        </a:lnTo>
                        <a:lnTo>
                          <a:pt x="309" y="559"/>
                        </a:lnTo>
                        <a:lnTo>
                          <a:pt x="273" y="582"/>
                        </a:lnTo>
                        <a:lnTo>
                          <a:pt x="265" y="615"/>
                        </a:lnTo>
                        <a:lnTo>
                          <a:pt x="265" y="644"/>
                        </a:lnTo>
                        <a:lnTo>
                          <a:pt x="237" y="661"/>
                        </a:lnTo>
                        <a:lnTo>
                          <a:pt x="230" y="683"/>
                        </a:lnTo>
                        <a:lnTo>
                          <a:pt x="165" y="678"/>
                        </a:lnTo>
                        <a:lnTo>
                          <a:pt x="108" y="695"/>
                        </a:lnTo>
                        <a:lnTo>
                          <a:pt x="65" y="711"/>
                        </a:lnTo>
                        <a:lnTo>
                          <a:pt x="44" y="729"/>
                        </a:lnTo>
                        <a:lnTo>
                          <a:pt x="8" y="752"/>
                        </a:lnTo>
                        <a:lnTo>
                          <a:pt x="0" y="780"/>
                        </a:lnTo>
                        <a:lnTo>
                          <a:pt x="22" y="796"/>
                        </a:lnTo>
                        <a:lnTo>
                          <a:pt x="44" y="813"/>
                        </a:lnTo>
                        <a:lnTo>
                          <a:pt x="44" y="836"/>
                        </a:lnTo>
                        <a:lnTo>
                          <a:pt x="80" y="853"/>
                        </a:lnTo>
                        <a:lnTo>
                          <a:pt x="94" y="893"/>
                        </a:lnTo>
                        <a:lnTo>
                          <a:pt x="130" y="932"/>
                        </a:lnTo>
                        <a:lnTo>
                          <a:pt x="173" y="915"/>
                        </a:lnTo>
                        <a:lnTo>
                          <a:pt x="209" y="887"/>
                        </a:lnTo>
                        <a:lnTo>
                          <a:pt x="237" y="887"/>
                        </a:lnTo>
                        <a:lnTo>
                          <a:pt x="259" y="898"/>
                        </a:lnTo>
                        <a:lnTo>
                          <a:pt x="287" y="926"/>
                        </a:lnTo>
                        <a:lnTo>
                          <a:pt x="331" y="898"/>
                        </a:lnTo>
                        <a:lnTo>
                          <a:pt x="367" y="865"/>
                        </a:lnTo>
                        <a:lnTo>
                          <a:pt x="409" y="865"/>
                        </a:lnTo>
                        <a:lnTo>
                          <a:pt x="460" y="865"/>
                        </a:lnTo>
                        <a:lnTo>
                          <a:pt x="510" y="848"/>
                        </a:lnTo>
                        <a:lnTo>
                          <a:pt x="532" y="813"/>
                        </a:lnTo>
                        <a:lnTo>
                          <a:pt x="603" y="780"/>
                        </a:lnTo>
                        <a:lnTo>
                          <a:pt x="646" y="780"/>
                        </a:lnTo>
                        <a:lnTo>
                          <a:pt x="668" y="791"/>
                        </a:lnTo>
                        <a:lnTo>
                          <a:pt x="690" y="813"/>
                        </a:lnTo>
                        <a:lnTo>
                          <a:pt x="674" y="853"/>
                        </a:lnTo>
                        <a:lnTo>
                          <a:pt x="632" y="865"/>
                        </a:lnTo>
                        <a:lnTo>
                          <a:pt x="582" y="865"/>
                        </a:lnTo>
                        <a:lnTo>
                          <a:pt x="546" y="881"/>
                        </a:lnTo>
                        <a:lnTo>
                          <a:pt x="539" y="898"/>
                        </a:lnTo>
                        <a:lnTo>
                          <a:pt x="489" y="943"/>
                        </a:lnTo>
                        <a:lnTo>
                          <a:pt x="445" y="943"/>
                        </a:lnTo>
                        <a:lnTo>
                          <a:pt x="409" y="965"/>
                        </a:lnTo>
                        <a:lnTo>
                          <a:pt x="425" y="1000"/>
                        </a:lnTo>
                        <a:lnTo>
                          <a:pt x="460" y="1034"/>
                        </a:lnTo>
                        <a:lnTo>
                          <a:pt x="445" y="1051"/>
                        </a:lnTo>
                        <a:lnTo>
                          <a:pt x="445" y="1067"/>
                        </a:lnTo>
                        <a:lnTo>
                          <a:pt x="496" y="1096"/>
                        </a:lnTo>
                        <a:lnTo>
                          <a:pt x="503" y="1124"/>
                        </a:lnTo>
                        <a:lnTo>
                          <a:pt x="560" y="1135"/>
                        </a:lnTo>
                        <a:lnTo>
                          <a:pt x="610" y="1112"/>
                        </a:lnTo>
                        <a:lnTo>
                          <a:pt x="646" y="1112"/>
                        </a:lnTo>
                        <a:lnTo>
                          <a:pt x="690" y="1130"/>
                        </a:lnTo>
                        <a:lnTo>
                          <a:pt x="754" y="1112"/>
                        </a:lnTo>
                        <a:lnTo>
                          <a:pt x="776" y="1079"/>
                        </a:lnTo>
                        <a:lnTo>
                          <a:pt x="754" y="1045"/>
                        </a:lnTo>
                        <a:lnTo>
                          <a:pt x="710" y="1006"/>
                        </a:lnTo>
                        <a:lnTo>
                          <a:pt x="710" y="965"/>
                        </a:lnTo>
                        <a:lnTo>
                          <a:pt x="732" y="932"/>
                        </a:lnTo>
                        <a:lnTo>
                          <a:pt x="776" y="937"/>
                        </a:lnTo>
                        <a:lnTo>
                          <a:pt x="790" y="983"/>
                        </a:lnTo>
                        <a:lnTo>
                          <a:pt x="826" y="1022"/>
                        </a:lnTo>
                        <a:lnTo>
                          <a:pt x="869" y="1011"/>
                        </a:lnTo>
                        <a:lnTo>
                          <a:pt x="912" y="1017"/>
                        </a:lnTo>
                        <a:lnTo>
                          <a:pt x="941" y="989"/>
                        </a:lnTo>
                        <a:lnTo>
                          <a:pt x="926" y="937"/>
                        </a:lnTo>
                        <a:lnTo>
                          <a:pt x="926" y="904"/>
                        </a:lnTo>
                        <a:lnTo>
                          <a:pt x="962" y="904"/>
                        </a:lnTo>
                        <a:lnTo>
                          <a:pt x="1005" y="881"/>
                        </a:lnTo>
                        <a:lnTo>
                          <a:pt x="1013" y="824"/>
                        </a:lnTo>
                        <a:lnTo>
                          <a:pt x="1005" y="791"/>
                        </a:lnTo>
                        <a:lnTo>
                          <a:pt x="1049" y="763"/>
                        </a:lnTo>
                        <a:lnTo>
                          <a:pt x="1063" y="780"/>
                        </a:lnTo>
                        <a:lnTo>
                          <a:pt x="1049" y="813"/>
                        </a:lnTo>
                        <a:lnTo>
                          <a:pt x="1063" y="865"/>
                        </a:lnTo>
                        <a:lnTo>
                          <a:pt x="1055" y="915"/>
                        </a:lnTo>
                        <a:lnTo>
                          <a:pt x="1069" y="955"/>
                        </a:lnTo>
                        <a:lnTo>
                          <a:pt x="1099" y="943"/>
                        </a:lnTo>
                        <a:lnTo>
                          <a:pt x="1121" y="949"/>
                        </a:lnTo>
                        <a:lnTo>
                          <a:pt x="1135" y="983"/>
                        </a:lnTo>
                        <a:lnTo>
                          <a:pt x="1178" y="989"/>
                        </a:lnTo>
                        <a:lnTo>
                          <a:pt x="1178" y="1017"/>
                        </a:lnTo>
                        <a:lnTo>
                          <a:pt x="1200" y="1062"/>
                        </a:lnTo>
                        <a:lnTo>
                          <a:pt x="1264" y="1051"/>
                        </a:lnTo>
                        <a:lnTo>
                          <a:pt x="1300" y="1084"/>
                        </a:lnTo>
                        <a:lnTo>
                          <a:pt x="1350" y="1130"/>
                        </a:lnTo>
                        <a:lnTo>
                          <a:pt x="1379" y="1112"/>
                        </a:lnTo>
                        <a:lnTo>
                          <a:pt x="1415" y="1112"/>
                        </a:lnTo>
                        <a:lnTo>
                          <a:pt x="1459" y="1130"/>
                        </a:lnTo>
                        <a:lnTo>
                          <a:pt x="1516" y="1107"/>
                        </a:lnTo>
                        <a:lnTo>
                          <a:pt x="1531" y="1062"/>
                        </a:lnTo>
                        <a:lnTo>
                          <a:pt x="1531" y="1034"/>
                        </a:lnTo>
                        <a:lnTo>
                          <a:pt x="1588" y="1034"/>
                        </a:lnTo>
                        <a:lnTo>
                          <a:pt x="1645" y="1017"/>
                        </a:lnTo>
                        <a:lnTo>
                          <a:pt x="1680" y="1017"/>
                        </a:lnTo>
                        <a:lnTo>
                          <a:pt x="1716" y="1017"/>
                        </a:lnTo>
                        <a:lnTo>
                          <a:pt x="1730" y="965"/>
                        </a:lnTo>
                        <a:lnTo>
                          <a:pt x="1760" y="932"/>
                        </a:lnTo>
                        <a:lnTo>
                          <a:pt x="1738" y="881"/>
                        </a:lnTo>
                        <a:lnTo>
                          <a:pt x="1702" y="881"/>
                        </a:lnTo>
                        <a:lnTo>
                          <a:pt x="1702" y="836"/>
                        </a:lnTo>
                        <a:lnTo>
                          <a:pt x="1666" y="830"/>
                        </a:lnTo>
                        <a:lnTo>
                          <a:pt x="1746" y="820"/>
                        </a:lnTo>
                        <a:lnTo>
                          <a:pt x="1788" y="848"/>
                        </a:lnTo>
                        <a:lnTo>
                          <a:pt x="1854" y="830"/>
                        </a:lnTo>
                        <a:lnTo>
                          <a:pt x="1918" y="853"/>
                        </a:lnTo>
                        <a:lnTo>
                          <a:pt x="1982" y="858"/>
                        </a:lnTo>
                        <a:lnTo>
                          <a:pt x="2004" y="932"/>
                        </a:lnTo>
                        <a:lnTo>
                          <a:pt x="2047" y="937"/>
                        </a:lnTo>
                        <a:lnTo>
                          <a:pt x="2105" y="960"/>
                        </a:lnTo>
                        <a:lnTo>
                          <a:pt x="2161" y="965"/>
                        </a:lnTo>
                        <a:lnTo>
                          <a:pt x="2219" y="937"/>
                        </a:lnTo>
                        <a:lnTo>
                          <a:pt x="2269" y="898"/>
                        </a:lnTo>
                        <a:lnTo>
                          <a:pt x="2241" y="830"/>
                        </a:lnTo>
                        <a:lnTo>
                          <a:pt x="2191" y="796"/>
                        </a:lnTo>
                        <a:lnTo>
                          <a:pt x="2213" y="767"/>
                        </a:lnTo>
                        <a:lnTo>
                          <a:pt x="2183" y="700"/>
                        </a:lnTo>
                        <a:lnTo>
                          <a:pt x="2169" y="661"/>
                        </a:lnTo>
                        <a:lnTo>
                          <a:pt x="2125" y="615"/>
                        </a:lnTo>
                        <a:lnTo>
                          <a:pt x="2054" y="604"/>
                        </a:lnTo>
                        <a:lnTo>
                          <a:pt x="1968" y="644"/>
                        </a:lnTo>
                        <a:lnTo>
                          <a:pt x="1890" y="627"/>
                        </a:lnTo>
                        <a:lnTo>
                          <a:pt x="1925" y="582"/>
                        </a:lnTo>
                        <a:lnTo>
                          <a:pt x="1997" y="548"/>
                        </a:lnTo>
                        <a:lnTo>
                          <a:pt x="1982" y="497"/>
                        </a:lnTo>
                        <a:lnTo>
                          <a:pt x="1904" y="480"/>
                        </a:lnTo>
                        <a:lnTo>
                          <a:pt x="1854" y="480"/>
                        </a:lnTo>
                        <a:lnTo>
                          <a:pt x="1868" y="441"/>
                        </a:lnTo>
                        <a:lnTo>
                          <a:pt x="1896" y="401"/>
                        </a:lnTo>
                        <a:lnTo>
                          <a:pt x="1890" y="339"/>
                        </a:lnTo>
                        <a:lnTo>
                          <a:pt x="1838" y="311"/>
                        </a:lnTo>
                        <a:lnTo>
                          <a:pt x="1796" y="311"/>
                        </a:lnTo>
                        <a:lnTo>
                          <a:pt x="1796" y="259"/>
                        </a:lnTo>
                        <a:lnTo>
                          <a:pt x="1796" y="214"/>
                        </a:lnTo>
                        <a:lnTo>
                          <a:pt x="1760" y="152"/>
                        </a:lnTo>
                        <a:lnTo>
                          <a:pt x="1730" y="113"/>
                        </a:lnTo>
                        <a:lnTo>
                          <a:pt x="1696" y="113"/>
                        </a:lnTo>
                        <a:lnTo>
                          <a:pt x="1645" y="113"/>
                        </a:lnTo>
                        <a:lnTo>
                          <a:pt x="1580" y="61"/>
                        </a:lnTo>
                        <a:lnTo>
                          <a:pt x="1516" y="28"/>
                        </a:lnTo>
                        <a:lnTo>
                          <a:pt x="1473" y="39"/>
                        </a:lnTo>
                        <a:lnTo>
                          <a:pt x="1415" y="23"/>
                        </a:lnTo>
                        <a:lnTo>
                          <a:pt x="1393" y="0"/>
                        </a:lnTo>
                        <a:lnTo>
                          <a:pt x="1329" y="0"/>
                        </a:lnTo>
                        <a:lnTo>
                          <a:pt x="1286" y="0"/>
                        </a:lnTo>
                        <a:lnTo>
                          <a:pt x="1214" y="56"/>
                        </a:lnTo>
                        <a:lnTo>
                          <a:pt x="1214" y="61"/>
                        </a:lnTo>
                        <a:lnTo>
                          <a:pt x="1200" y="5"/>
                        </a:lnTo>
                        <a:lnTo>
                          <a:pt x="1091" y="0"/>
                        </a:lnTo>
                        <a:lnTo>
                          <a:pt x="1069" y="23"/>
                        </a:lnTo>
                        <a:lnTo>
                          <a:pt x="1005" y="39"/>
                        </a:lnTo>
                      </a:path>
                    </a:pathLst>
                  </a:custGeom>
                  <a:solidFill>
                    <a:srgbClr val="3F5F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defTabSz="457200" eaLnBrk="1" hangingPunct="1"/>
                    <a:endParaRPr lang="en-US" sz="1800">
                      <a:latin typeface="Verdana" charset="0"/>
                    </a:endParaRPr>
                  </a:p>
                </p:txBody>
              </p:sp>
              <p:sp>
                <p:nvSpPr>
                  <p:cNvPr id="44" name="Freeform 66"/>
                  <p:cNvSpPr>
                    <a:spLocks/>
                  </p:cNvSpPr>
                  <p:nvPr/>
                </p:nvSpPr>
                <p:spPr bwMode="auto">
                  <a:xfrm>
                    <a:off x="2112" y="1111"/>
                    <a:ext cx="2270" cy="1136"/>
                  </a:xfrm>
                  <a:custGeom>
                    <a:avLst/>
                    <a:gdLst>
                      <a:gd name="T0" fmla="*/ 898 w 2270"/>
                      <a:gd name="T1" fmla="*/ 23 h 1136"/>
                      <a:gd name="T2" fmla="*/ 790 w 2270"/>
                      <a:gd name="T3" fmla="*/ 113 h 1136"/>
                      <a:gd name="T4" fmla="*/ 624 w 2270"/>
                      <a:gd name="T5" fmla="*/ 146 h 1136"/>
                      <a:gd name="T6" fmla="*/ 668 w 2270"/>
                      <a:gd name="T7" fmla="*/ 311 h 1136"/>
                      <a:gd name="T8" fmla="*/ 481 w 2270"/>
                      <a:gd name="T9" fmla="*/ 413 h 1136"/>
                      <a:gd name="T10" fmla="*/ 323 w 2270"/>
                      <a:gd name="T11" fmla="*/ 548 h 1136"/>
                      <a:gd name="T12" fmla="*/ 230 w 2270"/>
                      <a:gd name="T13" fmla="*/ 683 h 1136"/>
                      <a:gd name="T14" fmla="*/ 0 w 2270"/>
                      <a:gd name="T15" fmla="*/ 780 h 1136"/>
                      <a:gd name="T16" fmla="*/ 130 w 2270"/>
                      <a:gd name="T17" fmla="*/ 932 h 1136"/>
                      <a:gd name="T18" fmla="*/ 331 w 2270"/>
                      <a:gd name="T19" fmla="*/ 898 h 1136"/>
                      <a:gd name="T20" fmla="*/ 603 w 2270"/>
                      <a:gd name="T21" fmla="*/ 780 h 1136"/>
                      <a:gd name="T22" fmla="*/ 439 w 2270"/>
                      <a:gd name="T23" fmla="*/ 695 h 1136"/>
                      <a:gd name="T24" fmla="*/ 596 w 2270"/>
                      <a:gd name="T25" fmla="*/ 678 h 1136"/>
                      <a:gd name="T26" fmla="*/ 668 w 2270"/>
                      <a:gd name="T27" fmla="*/ 644 h 1136"/>
                      <a:gd name="T28" fmla="*/ 798 w 2270"/>
                      <a:gd name="T29" fmla="*/ 655 h 1136"/>
                      <a:gd name="T30" fmla="*/ 948 w 2270"/>
                      <a:gd name="T31" fmla="*/ 723 h 1136"/>
                      <a:gd name="T32" fmla="*/ 754 w 2270"/>
                      <a:gd name="T33" fmla="*/ 711 h 1136"/>
                      <a:gd name="T34" fmla="*/ 654 w 2270"/>
                      <a:gd name="T35" fmla="*/ 746 h 1136"/>
                      <a:gd name="T36" fmla="*/ 546 w 2270"/>
                      <a:gd name="T37" fmla="*/ 881 h 1136"/>
                      <a:gd name="T38" fmla="*/ 460 w 2270"/>
                      <a:gd name="T39" fmla="*/ 1034 h 1136"/>
                      <a:gd name="T40" fmla="*/ 610 w 2270"/>
                      <a:gd name="T41" fmla="*/ 1112 h 1136"/>
                      <a:gd name="T42" fmla="*/ 710 w 2270"/>
                      <a:gd name="T43" fmla="*/ 1006 h 1136"/>
                      <a:gd name="T44" fmla="*/ 869 w 2270"/>
                      <a:gd name="T45" fmla="*/ 1011 h 1136"/>
                      <a:gd name="T46" fmla="*/ 1005 w 2270"/>
                      <a:gd name="T47" fmla="*/ 881 h 1136"/>
                      <a:gd name="T48" fmla="*/ 1063 w 2270"/>
                      <a:gd name="T49" fmla="*/ 865 h 1136"/>
                      <a:gd name="T50" fmla="*/ 1178 w 2270"/>
                      <a:gd name="T51" fmla="*/ 989 h 1136"/>
                      <a:gd name="T52" fmla="*/ 1379 w 2270"/>
                      <a:gd name="T53" fmla="*/ 1112 h 1136"/>
                      <a:gd name="T54" fmla="*/ 1588 w 2270"/>
                      <a:gd name="T55" fmla="*/ 1034 h 1136"/>
                      <a:gd name="T56" fmla="*/ 1738 w 2270"/>
                      <a:gd name="T57" fmla="*/ 881 h 1136"/>
                      <a:gd name="T58" fmla="*/ 1854 w 2270"/>
                      <a:gd name="T59" fmla="*/ 830 h 1136"/>
                      <a:gd name="T60" fmla="*/ 2161 w 2270"/>
                      <a:gd name="T61" fmla="*/ 965 h 1136"/>
                      <a:gd name="T62" fmla="*/ 2183 w 2270"/>
                      <a:gd name="T63" fmla="*/ 700 h 1136"/>
                      <a:gd name="T64" fmla="*/ 1925 w 2270"/>
                      <a:gd name="T65" fmla="*/ 582 h 1136"/>
                      <a:gd name="T66" fmla="*/ 1896 w 2270"/>
                      <a:gd name="T67" fmla="*/ 401 h 1136"/>
                      <a:gd name="T68" fmla="*/ 1760 w 2270"/>
                      <a:gd name="T69" fmla="*/ 152 h 1136"/>
                      <a:gd name="T70" fmla="*/ 1473 w 2270"/>
                      <a:gd name="T71" fmla="*/ 39 h 1136"/>
                      <a:gd name="T72" fmla="*/ 1200 w 2270"/>
                      <a:gd name="T73" fmla="*/ 254 h 1136"/>
                      <a:gd name="T74" fmla="*/ 1149 w 2270"/>
                      <a:gd name="T75" fmla="*/ 389 h 1136"/>
                      <a:gd name="T76" fmla="*/ 1357 w 2270"/>
                      <a:gd name="T77" fmla="*/ 485 h 1136"/>
                      <a:gd name="T78" fmla="*/ 1336 w 2270"/>
                      <a:gd name="T79" fmla="*/ 378 h 1136"/>
                      <a:gd name="T80" fmla="*/ 1516 w 2270"/>
                      <a:gd name="T81" fmla="*/ 287 h 1136"/>
                      <a:gd name="T82" fmla="*/ 1495 w 2270"/>
                      <a:gd name="T83" fmla="*/ 463 h 1136"/>
                      <a:gd name="T84" fmla="*/ 1365 w 2270"/>
                      <a:gd name="T85" fmla="*/ 537 h 1136"/>
                      <a:gd name="T86" fmla="*/ 1465 w 2270"/>
                      <a:gd name="T87" fmla="*/ 576 h 1136"/>
                      <a:gd name="T88" fmla="*/ 1408 w 2270"/>
                      <a:gd name="T89" fmla="*/ 723 h 1136"/>
                      <a:gd name="T90" fmla="*/ 1595 w 2270"/>
                      <a:gd name="T91" fmla="*/ 729 h 1136"/>
                      <a:gd name="T92" fmla="*/ 1523 w 2270"/>
                      <a:gd name="T93" fmla="*/ 774 h 1136"/>
                      <a:gd name="T94" fmla="*/ 1423 w 2270"/>
                      <a:gd name="T95" fmla="*/ 808 h 1136"/>
                      <a:gd name="T96" fmla="*/ 1350 w 2270"/>
                      <a:gd name="T97" fmla="*/ 706 h 1136"/>
                      <a:gd name="T98" fmla="*/ 1243 w 2270"/>
                      <a:gd name="T99" fmla="*/ 570 h 1136"/>
                      <a:gd name="T100" fmla="*/ 1127 w 2270"/>
                      <a:gd name="T101" fmla="*/ 474 h 1136"/>
                      <a:gd name="T102" fmla="*/ 1049 w 2270"/>
                      <a:gd name="T103" fmla="*/ 344 h 1136"/>
                      <a:gd name="T104" fmla="*/ 991 w 2270"/>
                      <a:gd name="T105" fmla="*/ 282 h 1136"/>
                      <a:gd name="T106" fmla="*/ 1033 w 2270"/>
                      <a:gd name="T107" fmla="*/ 198 h 1136"/>
                      <a:gd name="T108" fmla="*/ 1091 w 2270"/>
                      <a:gd name="T109" fmla="*/ 0 h 11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270"/>
                      <a:gd name="T166" fmla="*/ 0 h 1136"/>
                      <a:gd name="T167" fmla="*/ 2270 w 2270"/>
                      <a:gd name="T168" fmla="*/ 1136 h 11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270" h="1136">
                        <a:moveTo>
                          <a:pt x="1005" y="39"/>
                        </a:moveTo>
                        <a:lnTo>
                          <a:pt x="977" y="23"/>
                        </a:lnTo>
                        <a:lnTo>
                          <a:pt x="934" y="5"/>
                        </a:lnTo>
                        <a:lnTo>
                          <a:pt x="898" y="5"/>
                        </a:lnTo>
                        <a:lnTo>
                          <a:pt x="912" y="16"/>
                        </a:lnTo>
                        <a:lnTo>
                          <a:pt x="898" y="23"/>
                        </a:lnTo>
                        <a:lnTo>
                          <a:pt x="854" y="39"/>
                        </a:lnTo>
                        <a:lnTo>
                          <a:pt x="854" y="56"/>
                        </a:lnTo>
                        <a:lnTo>
                          <a:pt x="854" y="73"/>
                        </a:lnTo>
                        <a:lnTo>
                          <a:pt x="826" y="90"/>
                        </a:lnTo>
                        <a:lnTo>
                          <a:pt x="812" y="107"/>
                        </a:lnTo>
                        <a:lnTo>
                          <a:pt x="790" y="113"/>
                        </a:lnTo>
                        <a:lnTo>
                          <a:pt x="754" y="101"/>
                        </a:lnTo>
                        <a:lnTo>
                          <a:pt x="718" y="101"/>
                        </a:lnTo>
                        <a:lnTo>
                          <a:pt x="696" y="124"/>
                        </a:lnTo>
                        <a:lnTo>
                          <a:pt x="660" y="118"/>
                        </a:lnTo>
                        <a:lnTo>
                          <a:pt x="639" y="124"/>
                        </a:lnTo>
                        <a:lnTo>
                          <a:pt x="624" y="146"/>
                        </a:lnTo>
                        <a:lnTo>
                          <a:pt x="589" y="152"/>
                        </a:lnTo>
                        <a:lnTo>
                          <a:pt x="567" y="170"/>
                        </a:lnTo>
                        <a:lnTo>
                          <a:pt x="567" y="198"/>
                        </a:lnTo>
                        <a:lnTo>
                          <a:pt x="582" y="231"/>
                        </a:lnTo>
                        <a:lnTo>
                          <a:pt x="603" y="248"/>
                        </a:lnTo>
                        <a:lnTo>
                          <a:pt x="668" y="311"/>
                        </a:lnTo>
                        <a:lnTo>
                          <a:pt x="646" y="344"/>
                        </a:lnTo>
                        <a:lnTo>
                          <a:pt x="624" y="372"/>
                        </a:lnTo>
                        <a:lnTo>
                          <a:pt x="668" y="401"/>
                        </a:lnTo>
                        <a:lnTo>
                          <a:pt x="596" y="418"/>
                        </a:lnTo>
                        <a:lnTo>
                          <a:pt x="510" y="378"/>
                        </a:lnTo>
                        <a:lnTo>
                          <a:pt x="481" y="413"/>
                        </a:lnTo>
                        <a:lnTo>
                          <a:pt x="431" y="424"/>
                        </a:lnTo>
                        <a:lnTo>
                          <a:pt x="425" y="452"/>
                        </a:lnTo>
                        <a:lnTo>
                          <a:pt x="439" y="491"/>
                        </a:lnTo>
                        <a:lnTo>
                          <a:pt x="389" y="513"/>
                        </a:lnTo>
                        <a:lnTo>
                          <a:pt x="353" y="513"/>
                        </a:lnTo>
                        <a:lnTo>
                          <a:pt x="323" y="548"/>
                        </a:lnTo>
                        <a:lnTo>
                          <a:pt x="309" y="559"/>
                        </a:lnTo>
                        <a:lnTo>
                          <a:pt x="273" y="582"/>
                        </a:lnTo>
                        <a:lnTo>
                          <a:pt x="265" y="615"/>
                        </a:lnTo>
                        <a:lnTo>
                          <a:pt x="265" y="644"/>
                        </a:lnTo>
                        <a:lnTo>
                          <a:pt x="237" y="661"/>
                        </a:lnTo>
                        <a:lnTo>
                          <a:pt x="230" y="683"/>
                        </a:lnTo>
                        <a:lnTo>
                          <a:pt x="165" y="678"/>
                        </a:lnTo>
                        <a:lnTo>
                          <a:pt x="108" y="695"/>
                        </a:lnTo>
                        <a:lnTo>
                          <a:pt x="65" y="711"/>
                        </a:lnTo>
                        <a:lnTo>
                          <a:pt x="44" y="729"/>
                        </a:lnTo>
                        <a:lnTo>
                          <a:pt x="8" y="752"/>
                        </a:lnTo>
                        <a:lnTo>
                          <a:pt x="0" y="780"/>
                        </a:lnTo>
                        <a:lnTo>
                          <a:pt x="22" y="796"/>
                        </a:lnTo>
                        <a:lnTo>
                          <a:pt x="44" y="813"/>
                        </a:lnTo>
                        <a:lnTo>
                          <a:pt x="44" y="836"/>
                        </a:lnTo>
                        <a:lnTo>
                          <a:pt x="80" y="853"/>
                        </a:lnTo>
                        <a:lnTo>
                          <a:pt x="94" y="893"/>
                        </a:lnTo>
                        <a:lnTo>
                          <a:pt x="130" y="932"/>
                        </a:lnTo>
                        <a:lnTo>
                          <a:pt x="173" y="915"/>
                        </a:lnTo>
                        <a:lnTo>
                          <a:pt x="209" y="887"/>
                        </a:lnTo>
                        <a:lnTo>
                          <a:pt x="237" y="887"/>
                        </a:lnTo>
                        <a:lnTo>
                          <a:pt x="259" y="898"/>
                        </a:lnTo>
                        <a:lnTo>
                          <a:pt x="287" y="926"/>
                        </a:lnTo>
                        <a:lnTo>
                          <a:pt x="331" y="898"/>
                        </a:lnTo>
                        <a:lnTo>
                          <a:pt x="367" y="865"/>
                        </a:lnTo>
                        <a:lnTo>
                          <a:pt x="409" y="865"/>
                        </a:lnTo>
                        <a:lnTo>
                          <a:pt x="460" y="865"/>
                        </a:lnTo>
                        <a:lnTo>
                          <a:pt x="510" y="848"/>
                        </a:lnTo>
                        <a:lnTo>
                          <a:pt x="532" y="813"/>
                        </a:lnTo>
                        <a:lnTo>
                          <a:pt x="603" y="780"/>
                        </a:lnTo>
                        <a:lnTo>
                          <a:pt x="567" y="739"/>
                        </a:lnTo>
                        <a:lnTo>
                          <a:pt x="503" y="734"/>
                        </a:lnTo>
                        <a:lnTo>
                          <a:pt x="489" y="729"/>
                        </a:lnTo>
                        <a:lnTo>
                          <a:pt x="489" y="711"/>
                        </a:lnTo>
                        <a:lnTo>
                          <a:pt x="481" y="700"/>
                        </a:lnTo>
                        <a:lnTo>
                          <a:pt x="439" y="695"/>
                        </a:lnTo>
                        <a:lnTo>
                          <a:pt x="453" y="683"/>
                        </a:lnTo>
                        <a:lnTo>
                          <a:pt x="460" y="672"/>
                        </a:lnTo>
                        <a:lnTo>
                          <a:pt x="496" y="683"/>
                        </a:lnTo>
                        <a:lnTo>
                          <a:pt x="532" y="711"/>
                        </a:lnTo>
                        <a:lnTo>
                          <a:pt x="553" y="683"/>
                        </a:lnTo>
                        <a:lnTo>
                          <a:pt x="596" y="678"/>
                        </a:lnTo>
                        <a:lnTo>
                          <a:pt x="618" y="667"/>
                        </a:lnTo>
                        <a:lnTo>
                          <a:pt x="618" y="655"/>
                        </a:lnTo>
                        <a:lnTo>
                          <a:pt x="610" y="644"/>
                        </a:lnTo>
                        <a:lnTo>
                          <a:pt x="632" y="655"/>
                        </a:lnTo>
                        <a:lnTo>
                          <a:pt x="654" y="655"/>
                        </a:lnTo>
                        <a:lnTo>
                          <a:pt x="668" y="644"/>
                        </a:lnTo>
                        <a:lnTo>
                          <a:pt x="710" y="632"/>
                        </a:lnTo>
                        <a:lnTo>
                          <a:pt x="726" y="622"/>
                        </a:lnTo>
                        <a:lnTo>
                          <a:pt x="726" y="644"/>
                        </a:lnTo>
                        <a:lnTo>
                          <a:pt x="762" y="622"/>
                        </a:lnTo>
                        <a:lnTo>
                          <a:pt x="782" y="632"/>
                        </a:lnTo>
                        <a:lnTo>
                          <a:pt x="798" y="655"/>
                        </a:lnTo>
                        <a:lnTo>
                          <a:pt x="762" y="672"/>
                        </a:lnTo>
                        <a:lnTo>
                          <a:pt x="790" y="678"/>
                        </a:lnTo>
                        <a:lnTo>
                          <a:pt x="818" y="683"/>
                        </a:lnTo>
                        <a:lnTo>
                          <a:pt x="840" y="678"/>
                        </a:lnTo>
                        <a:lnTo>
                          <a:pt x="890" y="689"/>
                        </a:lnTo>
                        <a:lnTo>
                          <a:pt x="948" y="723"/>
                        </a:lnTo>
                        <a:lnTo>
                          <a:pt x="898" y="746"/>
                        </a:lnTo>
                        <a:lnTo>
                          <a:pt x="834" y="739"/>
                        </a:lnTo>
                        <a:lnTo>
                          <a:pt x="826" y="723"/>
                        </a:lnTo>
                        <a:lnTo>
                          <a:pt x="804" y="711"/>
                        </a:lnTo>
                        <a:lnTo>
                          <a:pt x="790" y="717"/>
                        </a:lnTo>
                        <a:lnTo>
                          <a:pt x="754" y="711"/>
                        </a:lnTo>
                        <a:lnTo>
                          <a:pt x="718" y="711"/>
                        </a:lnTo>
                        <a:lnTo>
                          <a:pt x="690" y="711"/>
                        </a:lnTo>
                        <a:lnTo>
                          <a:pt x="690" y="729"/>
                        </a:lnTo>
                        <a:lnTo>
                          <a:pt x="668" y="723"/>
                        </a:lnTo>
                        <a:lnTo>
                          <a:pt x="660" y="734"/>
                        </a:lnTo>
                        <a:lnTo>
                          <a:pt x="654" y="746"/>
                        </a:lnTo>
                        <a:lnTo>
                          <a:pt x="668" y="791"/>
                        </a:lnTo>
                        <a:lnTo>
                          <a:pt x="690" y="813"/>
                        </a:lnTo>
                        <a:lnTo>
                          <a:pt x="674" y="853"/>
                        </a:lnTo>
                        <a:lnTo>
                          <a:pt x="632" y="865"/>
                        </a:lnTo>
                        <a:lnTo>
                          <a:pt x="582" y="865"/>
                        </a:lnTo>
                        <a:lnTo>
                          <a:pt x="546" y="881"/>
                        </a:lnTo>
                        <a:lnTo>
                          <a:pt x="539" y="898"/>
                        </a:lnTo>
                        <a:lnTo>
                          <a:pt x="489" y="943"/>
                        </a:lnTo>
                        <a:lnTo>
                          <a:pt x="445" y="943"/>
                        </a:lnTo>
                        <a:lnTo>
                          <a:pt x="409" y="965"/>
                        </a:lnTo>
                        <a:lnTo>
                          <a:pt x="425" y="1000"/>
                        </a:lnTo>
                        <a:lnTo>
                          <a:pt x="460" y="1034"/>
                        </a:lnTo>
                        <a:lnTo>
                          <a:pt x="445" y="1051"/>
                        </a:lnTo>
                        <a:lnTo>
                          <a:pt x="445" y="1067"/>
                        </a:lnTo>
                        <a:lnTo>
                          <a:pt x="496" y="1096"/>
                        </a:lnTo>
                        <a:lnTo>
                          <a:pt x="503" y="1124"/>
                        </a:lnTo>
                        <a:lnTo>
                          <a:pt x="560" y="1135"/>
                        </a:lnTo>
                        <a:lnTo>
                          <a:pt x="610" y="1112"/>
                        </a:lnTo>
                        <a:lnTo>
                          <a:pt x="646" y="1112"/>
                        </a:lnTo>
                        <a:lnTo>
                          <a:pt x="690" y="1130"/>
                        </a:lnTo>
                        <a:lnTo>
                          <a:pt x="754" y="1112"/>
                        </a:lnTo>
                        <a:lnTo>
                          <a:pt x="776" y="1079"/>
                        </a:lnTo>
                        <a:lnTo>
                          <a:pt x="754" y="1045"/>
                        </a:lnTo>
                        <a:lnTo>
                          <a:pt x="710" y="1006"/>
                        </a:lnTo>
                        <a:lnTo>
                          <a:pt x="710" y="965"/>
                        </a:lnTo>
                        <a:lnTo>
                          <a:pt x="732" y="932"/>
                        </a:lnTo>
                        <a:lnTo>
                          <a:pt x="776" y="937"/>
                        </a:lnTo>
                        <a:lnTo>
                          <a:pt x="790" y="983"/>
                        </a:lnTo>
                        <a:lnTo>
                          <a:pt x="826" y="1022"/>
                        </a:lnTo>
                        <a:lnTo>
                          <a:pt x="869" y="1011"/>
                        </a:lnTo>
                        <a:lnTo>
                          <a:pt x="912" y="1017"/>
                        </a:lnTo>
                        <a:lnTo>
                          <a:pt x="941" y="989"/>
                        </a:lnTo>
                        <a:lnTo>
                          <a:pt x="926" y="937"/>
                        </a:lnTo>
                        <a:lnTo>
                          <a:pt x="926" y="904"/>
                        </a:lnTo>
                        <a:lnTo>
                          <a:pt x="962" y="904"/>
                        </a:lnTo>
                        <a:lnTo>
                          <a:pt x="1005" y="881"/>
                        </a:lnTo>
                        <a:lnTo>
                          <a:pt x="1013" y="824"/>
                        </a:lnTo>
                        <a:lnTo>
                          <a:pt x="1005" y="791"/>
                        </a:lnTo>
                        <a:lnTo>
                          <a:pt x="1049" y="763"/>
                        </a:lnTo>
                        <a:lnTo>
                          <a:pt x="1063" y="780"/>
                        </a:lnTo>
                        <a:lnTo>
                          <a:pt x="1049" y="813"/>
                        </a:lnTo>
                        <a:lnTo>
                          <a:pt x="1063" y="865"/>
                        </a:lnTo>
                        <a:lnTo>
                          <a:pt x="1055" y="915"/>
                        </a:lnTo>
                        <a:lnTo>
                          <a:pt x="1069" y="955"/>
                        </a:lnTo>
                        <a:lnTo>
                          <a:pt x="1099" y="943"/>
                        </a:lnTo>
                        <a:lnTo>
                          <a:pt x="1121" y="949"/>
                        </a:lnTo>
                        <a:lnTo>
                          <a:pt x="1135" y="983"/>
                        </a:lnTo>
                        <a:lnTo>
                          <a:pt x="1178" y="989"/>
                        </a:lnTo>
                        <a:lnTo>
                          <a:pt x="1178" y="1017"/>
                        </a:lnTo>
                        <a:lnTo>
                          <a:pt x="1200" y="1062"/>
                        </a:lnTo>
                        <a:lnTo>
                          <a:pt x="1264" y="1051"/>
                        </a:lnTo>
                        <a:lnTo>
                          <a:pt x="1300" y="1084"/>
                        </a:lnTo>
                        <a:lnTo>
                          <a:pt x="1350" y="1130"/>
                        </a:lnTo>
                        <a:lnTo>
                          <a:pt x="1379" y="1112"/>
                        </a:lnTo>
                        <a:lnTo>
                          <a:pt x="1415" y="1112"/>
                        </a:lnTo>
                        <a:lnTo>
                          <a:pt x="1459" y="1130"/>
                        </a:lnTo>
                        <a:lnTo>
                          <a:pt x="1516" y="1107"/>
                        </a:lnTo>
                        <a:lnTo>
                          <a:pt x="1531" y="1062"/>
                        </a:lnTo>
                        <a:lnTo>
                          <a:pt x="1531" y="1034"/>
                        </a:lnTo>
                        <a:lnTo>
                          <a:pt x="1588" y="1034"/>
                        </a:lnTo>
                        <a:lnTo>
                          <a:pt x="1645" y="1017"/>
                        </a:lnTo>
                        <a:lnTo>
                          <a:pt x="1680" y="1017"/>
                        </a:lnTo>
                        <a:lnTo>
                          <a:pt x="1716" y="1017"/>
                        </a:lnTo>
                        <a:lnTo>
                          <a:pt x="1730" y="965"/>
                        </a:lnTo>
                        <a:lnTo>
                          <a:pt x="1760" y="932"/>
                        </a:lnTo>
                        <a:lnTo>
                          <a:pt x="1738" y="881"/>
                        </a:lnTo>
                        <a:lnTo>
                          <a:pt x="1702" y="881"/>
                        </a:lnTo>
                        <a:lnTo>
                          <a:pt x="1702" y="836"/>
                        </a:lnTo>
                        <a:lnTo>
                          <a:pt x="1666" y="830"/>
                        </a:lnTo>
                        <a:lnTo>
                          <a:pt x="1746" y="820"/>
                        </a:lnTo>
                        <a:lnTo>
                          <a:pt x="1788" y="848"/>
                        </a:lnTo>
                        <a:lnTo>
                          <a:pt x="1854" y="830"/>
                        </a:lnTo>
                        <a:lnTo>
                          <a:pt x="1918" y="853"/>
                        </a:lnTo>
                        <a:lnTo>
                          <a:pt x="1982" y="858"/>
                        </a:lnTo>
                        <a:lnTo>
                          <a:pt x="2004" y="932"/>
                        </a:lnTo>
                        <a:lnTo>
                          <a:pt x="2047" y="937"/>
                        </a:lnTo>
                        <a:lnTo>
                          <a:pt x="2105" y="960"/>
                        </a:lnTo>
                        <a:lnTo>
                          <a:pt x="2161" y="965"/>
                        </a:lnTo>
                        <a:lnTo>
                          <a:pt x="2219" y="937"/>
                        </a:lnTo>
                        <a:lnTo>
                          <a:pt x="2269" y="898"/>
                        </a:lnTo>
                        <a:lnTo>
                          <a:pt x="2241" y="830"/>
                        </a:lnTo>
                        <a:lnTo>
                          <a:pt x="2191" y="796"/>
                        </a:lnTo>
                        <a:lnTo>
                          <a:pt x="2213" y="767"/>
                        </a:lnTo>
                        <a:lnTo>
                          <a:pt x="2183" y="700"/>
                        </a:lnTo>
                        <a:lnTo>
                          <a:pt x="2169" y="661"/>
                        </a:lnTo>
                        <a:lnTo>
                          <a:pt x="2125" y="615"/>
                        </a:lnTo>
                        <a:lnTo>
                          <a:pt x="2054" y="604"/>
                        </a:lnTo>
                        <a:lnTo>
                          <a:pt x="1968" y="644"/>
                        </a:lnTo>
                        <a:lnTo>
                          <a:pt x="1890" y="627"/>
                        </a:lnTo>
                        <a:lnTo>
                          <a:pt x="1925" y="582"/>
                        </a:lnTo>
                        <a:lnTo>
                          <a:pt x="1997" y="548"/>
                        </a:lnTo>
                        <a:lnTo>
                          <a:pt x="1982" y="497"/>
                        </a:lnTo>
                        <a:lnTo>
                          <a:pt x="1904" y="480"/>
                        </a:lnTo>
                        <a:lnTo>
                          <a:pt x="1854" y="480"/>
                        </a:lnTo>
                        <a:lnTo>
                          <a:pt x="1868" y="441"/>
                        </a:lnTo>
                        <a:lnTo>
                          <a:pt x="1896" y="401"/>
                        </a:lnTo>
                        <a:lnTo>
                          <a:pt x="1890" y="339"/>
                        </a:lnTo>
                        <a:lnTo>
                          <a:pt x="1838" y="311"/>
                        </a:lnTo>
                        <a:lnTo>
                          <a:pt x="1796" y="311"/>
                        </a:lnTo>
                        <a:lnTo>
                          <a:pt x="1796" y="259"/>
                        </a:lnTo>
                        <a:lnTo>
                          <a:pt x="1796" y="214"/>
                        </a:lnTo>
                        <a:lnTo>
                          <a:pt x="1760" y="152"/>
                        </a:lnTo>
                        <a:lnTo>
                          <a:pt x="1730" y="113"/>
                        </a:lnTo>
                        <a:lnTo>
                          <a:pt x="1696" y="113"/>
                        </a:lnTo>
                        <a:lnTo>
                          <a:pt x="1645" y="113"/>
                        </a:lnTo>
                        <a:lnTo>
                          <a:pt x="1580" y="61"/>
                        </a:lnTo>
                        <a:lnTo>
                          <a:pt x="1516" y="28"/>
                        </a:lnTo>
                        <a:lnTo>
                          <a:pt x="1473" y="39"/>
                        </a:lnTo>
                        <a:lnTo>
                          <a:pt x="1415" y="23"/>
                        </a:lnTo>
                        <a:lnTo>
                          <a:pt x="1393" y="0"/>
                        </a:lnTo>
                        <a:lnTo>
                          <a:pt x="1329" y="0"/>
                        </a:lnTo>
                        <a:lnTo>
                          <a:pt x="1286" y="0"/>
                        </a:lnTo>
                        <a:lnTo>
                          <a:pt x="1214" y="56"/>
                        </a:lnTo>
                        <a:lnTo>
                          <a:pt x="1200" y="254"/>
                        </a:lnTo>
                        <a:lnTo>
                          <a:pt x="1243" y="282"/>
                        </a:lnTo>
                        <a:lnTo>
                          <a:pt x="1271" y="322"/>
                        </a:lnTo>
                        <a:lnTo>
                          <a:pt x="1278" y="355"/>
                        </a:lnTo>
                        <a:lnTo>
                          <a:pt x="1243" y="350"/>
                        </a:lnTo>
                        <a:lnTo>
                          <a:pt x="1163" y="355"/>
                        </a:lnTo>
                        <a:lnTo>
                          <a:pt x="1149" y="389"/>
                        </a:lnTo>
                        <a:lnTo>
                          <a:pt x="1200" y="384"/>
                        </a:lnTo>
                        <a:lnTo>
                          <a:pt x="1214" y="418"/>
                        </a:lnTo>
                        <a:lnTo>
                          <a:pt x="1271" y="401"/>
                        </a:lnTo>
                        <a:lnTo>
                          <a:pt x="1293" y="435"/>
                        </a:lnTo>
                        <a:lnTo>
                          <a:pt x="1314" y="480"/>
                        </a:lnTo>
                        <a:lnTo>
                          <a:pt x="1357" y="485"/>
                        </a:lnTo>
                        <a:lnTo>
                          <a:pt x="1357" y="457"/>
                        </a:lnTo>
                        <a:lnTo>
                          <a:pt x="1379" y="474"/>
                        </a:lnTo>
                        <a:lnTo>
                          <a:pt x="1437" y="446"/>
                        </a:lnTo>
                        <a:lnTo>
                          <a:pt x="1415" y="413"/>
                        </a:lnTo>
                        <a:lnTo>
                          <a:pt x="1393" y="384"/>
                        </a:lnTo>
                        <a:lnTo>
                          <a:pt x="1336" y="378"/>
                        </a:lnTo>
                        <a:lnTo>
                          <a:pt x="1329" y="339"/>
                        </a:lnTo>
                        <a:lnTo>
                          <a:pt x="1372" y="270"/>
                        </a:lnTo>
                        <a:lnTo>
                          <a:pt x="1393" y="344"/>
                        </a:lnTo>
                        <a:lnTo>
                          <a:pt x="1444" y="378"/>
                        </a:lnTo>
                        <a:lnTo>
                          <a:pt x="1437" y="333"/>
                        </a:lnTo>
                        <a:lnTo>
                          <a:pt x="1516" y="287"/>
                        </a:lnTo>
                        <a:lnTo>
                          <a:pt x="1537" y="368"/>
                        </a:lnTo>
                        <a:lnTo>
                          <a:pt x="1609" y="372"/>
                        </a:lnTo>
                        <a:lnTo>
                          <a:pt x="1516" y="406"/>
                        </a:lnTo>
                        <a:lnTo>
                          <a:pt x="1710" y="446"/>
                        </a:lnTo>
                        <a:lnTo>
                          <a:pt x="1588" y="452"/>
                        </a:lnTo>
                        <a:lnTo>
                          <a:pt x="1495" y="463"/>
                        </a:lnTo>
                        <a:lnTo>
                          <a:pt x="1473" y="485"/>
                        </a:lnTo>
                        <a:lnTo>
                          <a:pt x="1487" y="503"/>
                        </a:lnTo>
                        <a:lnTo>
                          <a:pt x="1444" y="491"/>
                        </a:lnTo>
                        <a:lnTo>
                          <a:pt x="1401" y="508"/>
                        </a:lnTo>
                        <a:lnTo>
                          <a:pt x="1372" y="520"/>
                        </a:lnTo>
                        <a:lnTo>
                          <a:pt x="1365" y="537"/>
                        </a:lnTo>
                        <a:lnTo>
                          <a:pt x="1423" y="526"/>
                        </a:lnTo>
                        <a:lnTo>
                          <a:pt x="1451" y="531"/>
                        </a:lnTo>
                        <a:lnTo>
                          <a:pt x="1401" y="541"/>
                        </a:lnTo>
                        <a:lnTo>
                          <a:pt x="1415" y="559"/>
                        </a:lnTo>
                        <a:lnTo>
                          <a:pt x="1451" y="554"/>
                        </a:lnTo>
                        <a:lnTo>
                          <a:pt x="1465" y="576"/>
                        </a:lnTo>
                        <a:lnTo>
                          <a:pt x="1437" y="639"/>
                        </a:lnTo>
                        <a:lnTo>
                          <a:pt x="1387" y="622"/>
                        </a:lnTo>
                        <a:lnTo>
                          <a:pt x="1350" y="632"/>
                        </a:lnTo>
                        <a:lnTo>
                          <a:pt x="1350" y="661"/>
                        </a:lnTo>
                        <a:lnTo>
                          <a:pt x="1357" y="689"/>
                        </a:lnTo>
                        <a:lnTo>
                          <a:pt x="1408" y="723"/>
                        </a:lnTo>
                        <a:lnTo>
                          <a:pt x="1393" y="752"/>
                        </a:lnTo>
                        <a:lnTo>
                          <a:pt x="1429" y="734"/>
                        </a:lnTo>
                        <a:lnTo>
                          <a:pt x="1459" y="752"/>
                        </a:lnTo>
                        <a:lnTo>
                          <a:pt x="1481" y="734"/>
                        </a:lnTo>
                        <a:lnTo>
                          <a:pt x="1523" y="734"/>
                        </a:lnTo>
                        <a:lnTo>
                          <a:pt x="1595" y="729"/>
                        </a:lnTo>
                        <a:lnTo>
                          <a:pt x="1652" y="729"/>
                        </a:lnTo>
                        <a:lnTo>
                          <a:pt x="1680" y="739"/>
                        </a:lnTo>
                        <a:lnTo>
                          <a:pt x="1666" y="767"/>
                        </a:lnTo>
                        <a:lnTo>
                          <a:pt x="1595" y="774"/>
                        </a:lnTo>
                        <a:lnTo>
                          <a:pt x="1602" y="802"/>
                        </a:lnTo>
                        <a:lnTo>
                          <a:pt x="1523" y="774"/>
                        </a:lnTo>
                        <a:lnTo>
                          <a:pt x="1501" y="791"/>
                        </a:lnTo>
                        <a:lnTo>
                          <a:pt x="1473" y="791"/>
                        </a:lnTo>
                        <a:lnTo>
                          <a:pt x="1465" y="813"/>
                        </a:lnTo>
                        <a:lnTo>
                          <a:pt x="1444" y="813"/>
                        </a:lnTo>
                        <a:lnTo>
                          <a:pt x="1423" y="830"/>
                        </a:lnTo>
                        <a:lnTo>
                          <a:pt x="1423" y="808"/>
                        </a:lnTo>
                        <a:lnTo>
                          <a:pt x="1393" y="791"/>
                        </a:lnTo>
                        <a:lnTo>
                          <a:pt x="1357" y="796"/>
                        </a:lnTo>
                        <a:lnTo>
                          <a:pt x="1357" y="785"/>
                        </a:lnTo>
                        <a:lnTo>
                          <a:pt x="1336" y="774"/>
                        </a:lnTo>
                        <a:lnTo>
                          <a:pt x="1314" y="739"/>
                        </a:lnTo>
                        <a:lnTo>
                          <a:pt x="1350" y="706"/>
                        </a:lnTo>
                        <a:lnTo>
                          <a:pt x="1329" y="689"/>
                        </a:lnTo>
                        <a:lnTo>
                          <a:pt x="1314" y="672"/>
                        </a:lnTo>
                        <a:lnTo>
                          <a:pt x="1329" y="639"/>
                        </a:lnTo>
                        <a:lnTo>
                          <a:pt x="1278" y="610"/>
                        </a:lnTo>
                        <a:lnTo>
                          <a:pt x="1321" y="559"/>
                        </a:lnTo>
                        <a:lnTo>
                          <a:pt x="1243" y="570"/>
                        </a:lnTo>
                        <a:lnTo>
                          <a:pt x="1271" y="541"/>
                        </a:lnTo>
                        <a:lnTo>
                          <a:pt x="1286" y="508"/>
                        </a:lnTo>
                        <a:lnTo>
                          <a:pt x="1264" y="474"/>
                        </a:lnTo>
                        <a:lnTo>
                          <a:pt x="1236" y="463"/>
                        </a:lnTo>
                        <a:lnTo>
                          <a:pt x="1178" y="463"/>
                        </a:lnTo>
                        <a:lnTo>
                          <a:pt x="1127" y="474"/>
                        </a:lnTo>
                        <a:lnTo>
                          <a:pt x="1127" y="435"/>
                        </a:lnTo>
                        <a:lnTo>
                          <a:pt x="1121" y="396"/>
                        </a:lnTo>
                        <a:lnTo>
                          <a:pt x="1085" y="378"/>
                        </a:lnTo>
                        <a:lnTo>
                          <a:pt x="1063" y="418"/>
                        </a:lnTo>
                        <a:lnTo>
                          <a:pt x="1033" y="372"/>
                        </a:lnTo>
                        <a:lnTo>
                          <a:pt x="1049" y="344"/>
                        </a:lnTo>
                        <a:lnTo>
                          <a:pt x="1091" y="333"/>
                        </a:lnTo>
                        <a:lnTo>
                          <a:pt x="1121" y="299"/>
                        </a:lnTo>
                        <a:lnTo>
                          <a:pt x="1127" y="265"/>
                        </a:lnTo>
                        <a:lnTo>
                          <a:pt x="1085" y="254"/>
                        </a:lnTo>
                        <a:lnTo>
                          <a:pt x="1033" y="265"/>
                        </a:lnTo>
                        <a:lnTo>
                          <a:pt x="991" y="282"/>
                        </a:lnTo>
                        <a:lnTo>
                          <a:pt x="948" y="294"/>
                        </a:lnTo>
                        <a:lnTo>
                          <a:pt x="934" y="282"/>
                        </a:lnTo>
                        <a:lnTo>
                          <a:pt x="941" y="254"/>
                        </a:lnTo>
                        <a:lnTo>
                          <a:pt x="962" y="231"/>
                        </a:lnTo>
                        <a:lnTo>
                          <a:pt x="991" y="214"/>
                        </a:lnTo>
                        <a:lnTo>
                          <a:pt x="1033" y="198"/>
                        </a:lnTo>
                        <a:lnTo>
                          <a:pt x="1069" y="214"/>
                        </a:lnTo>
                        <a:lnTo>
                          <a:pt x="1113" y="242"/>
                        </a:lnTo>
                        <a:lnTo>
                          <a:pt x="1200" y="254"/>
                        </a:lnTo>
                        <a:lnTo>
                          <a:pt x="1214" y="61"/>
                        </a:lnTo>
                        <a:lnTo>
                          <a:pt x="1200" y="5"/>
                        </a:lnTo>
                        <a:lnTo>
                          <a:pt x="1091" y="0"/>
                        </a:lnTo>
                        <a:lnTo>
                          <a:pt x="1069" y="23"/>
                        </a:lnTo>
                        <a:lnTo>
                          <a:pt x="1005" y="39"/>
                        </a:lnTo>
                      </a:path>
                    </a:pathLst>
                  </a:custGeom>
                  <a:solidFill>
                    <a:srgbClr val="0083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defTabSz="457200" eaLnBrk="1" hangingPunct="1"/>
                    <a:endParaRPr lang="en-US" sz="1800">
                      <a:latin typeface="Verdana" charset="0"/>
                    </a:endParaRPr>
                  </a:p>
                </p:txBody>
              </p:sp>
              <p:sp>
                <p:nvSpPr>
                  <p:cNvPr id="45" name="Freeform 67"/>
                  <p:cNvSpPr>
                    <a:spLocks/>
                  </p:cNvSpPr>
                  <p:nvPr/>
                </p:nvSpPr>
                <p:spPr bwMode="auto">
                  <a:xfrm>
                    <a:off x="2105" y="1133"/>
                    <a:ext cx="2277" cy="1114"/>
                  </a:xfrm>
                  <a:custGeom>
                    <a:avLst/>
                    <a:gdLst>
                      <a:gd name="T0" fmla="*/ 753 w 2277"/>
                      <a:gd name="T1" fmla="*/ 130 h 1114"/>
                      <a:gd name="T2" fmla="*/ 703 w 2277"/>
                      <a:gd name="T3" fmla="*/ 220 h 1114"/>
                      <a:gd name="T4" fmla="*/ 595 w 2277"/>
                      <a:gd name="T5" fmla="*/ 396 h 1114"/>
                      <a:gd name="T6" fmla="*/ 395 w 2277"/>
                      <a:gd name="T7" fmla="*/ 492 h 1114"/>
                      <a:gd name="T8" fmla="*/ 265 w 2277"/>
                      <a:gd name="T9" fmla="*/ 621 h 1114"/>
                      <a:gd name="T10" fmla="*/ 42 w 2277"/>
                      <a:gd name="T11" fmla="*/ 707 h 1114"/>
                      <a:gd name="T12" fmla="*/ 78 w 2277"/>
                      <a:gd name="T13" fmla="*/ 831 h 1114"/>
                      <a:gd name="T14" fmla="*/ 265 w 2277"/>
                      <a:gd name="T15" fmla="*/ 876 h 1114"/>
                      <a:gd name="T16" fmla="*/ 509 w 2277"/>
                      <a:gd name="T17" fmla="*/ 826 h 1114"/>
                      <a:gd name="T18" fmla="*/ 631 w 2277"/>
                      <a:gd name="T19" fmla="*/ 740 h 1114"/>
                      <a:gd name="T20" fmla="*/ 503 w 2277"/>
                      <a:gd name="T21" fmla="*/ 707 h 1114"/>
                      <a:gd name="T22" fmla="*/ 365 w 2277"/>
                      <a:gd name="T23" fmla="*/ 707 h 1114"/>
                      <a:gd name="T24" fmla="*/ 395 w 2277"/>
                      <a:gd name="T25" fmla="*/ 661 h 1114"/>
                      <a:gd name="T26" fmla="*/ 531 w 2277"/>
                      <a:gd name="T27" fmla="*/ 689 h 1114"/>
                      <a:gd name="T28" fmla="*/ 696 w 2277"/>
                      <a:gd name="T29" fmla="*/ 548 h 1114"/>
                      <a:gd name="T30" fmla="*/ 962 w 2277"/>
                      <a:gd name="T31" fmla="*/ 576 h 1114"/>
                      <a:gd name="T32" fmla="*/ 796 w 2277"/>
                      <a:gd name="T33" fmla="*/ 633 h 1114"/>
                      <a:gd name="T34" fmla="*/ 904 w 2277"/>
                      <a:gd name="T35" fmla="*/ 723 h 1114"/>
                      <a:gd name="T36" fmla="*/ 645 w 2277"/>
                      <a:gd name="T37" fmla="*/ 730 h 1114"/>
                      <a:gd name="T38" fmla="*/ 545 w 2277"/>
                      <a:gd name="T39" fmla="*/ 859 h 1114"/>
                      <a:gd name="T40" fmla="*/ 459 w 2277"/>
                      <a:gd name="T41" fmla="*/ 1012 h 1114"/>
                      <a:gd name="T42" fmla="*/ 609 w 2277"/>
                      <a:gd name="T43" fmla="*/ 1090 h 1114"/>
                      <a:gd name="T44" fmla="*/ 711 w 2277"/>
                      <a:gd name="T45" fmla="*/ 984 h 1114"/>
                      <a:gd name="T46" fmla="*/ 868 w 2277"/>
                      <a:gd name="T47" fmla="*/ 989 h 1114"/>
                      <a:gd name="T48" fmla="*/ 1012 w 2277"/>
                      <a:gd name="T49" fmla="*/ 859 h 1114"/>
                      <a:gd name="T50" fmla="*/ 1063 w 2277"/>
                      <a:gd name="T51" fmla="*/ 842 h 1114"/>
                      <a:gd name="T52" fmla="*/ 1177 w 2277"/>
                      <a:gd name="T53" fmla="*/ 966 h 1114"/>
                      <a:gd name="T54" fmla="*/ 1380 w 2277"/>
                      <a:gd name="T55" fmla="*/ 1090 h 1114"/>
                      <a:gd name="T56" fmla="*/ 1587 w 2277"/>
                      <a:gd name="T57" fmla="*/ 1012 h 1114"/>
                      <a:gd name="T58" fmla="*/ 1745 w 2277"/>
                      <a:gd name="T59" fmla="*/ 859 h 1114"/>
                      <a:gd name="T60" fmla="*/ 1853 w 2277"/>
                      <a:gd name="T61" fmla="*/ 808 h 1114"/>
                      <a:gd name="T62" fmla="*/ 2168 w 2277"/>
                      <a:gd name="T63" fmla="*/ 943 h 1114"/>
                      <a:gd name="T64" fmla="*/ 2184 w 2277"/>
                      <a:gd name="T65" fmla="*/ 678 h 1114"/>
                      <a:gd name="T66" fmla="*/ 1795 w 2277"/>
                      <a:gd name="T67" fmla="*/ 611 h 1114"/>
                      <a:gd name="T68" fmla="*/ 1903 w 2277"/>
                      <a:gd name="T69" fmla="*/ 475 h 1114"/>
                      <a:gd name="T70" fmla="*/ 1717 w 2277"/>
                      <a:gd name="T71" fmla="*/ 447 h 1114"/>
                      <a:gd name="T72" fmla="*/ 1845 w 2277"/>
                      <a:gd name="T73" fmla="*/ 289 h 1114"/>
                      <a:gd name="T74" fmla="*/ 1695 w 2277"/>
                      <a:gd name="T75" fmla="*/ 91 h 1114"/>
                      <a:gd name="T76" fmla="*/ 1380 w 2277"/>
                      <a:gd name="T77" fmla="*/ 35 h 1114"/>
                      <a:gd name="T78" fmla="*/ 1350 w 2277"/>
                      <a:gd name="T79" fmla="*/ 163 h 1114"/>
                      <a:gd name="T80" fmla="*/ 1278 w 2277"/>
                      <a:gd name="T81" fmla="*/ 333 h 1114"/>
                      <a:gd name="T82" fmla="*/ 1271 w 2277"/>
                      <a:gd name="T83" fmla="*/ 378 h 1114"/>
                      <a:gd name="T84" fmla="*/ 1394 w 2277"/>
                      <a:gd name="T85" fmla="*/ 362 h 1114"/>
                      <a:gd name="T86" fmla="*/ 1444 w 2277"/>
                      <a:gd name="T87" fmla="*/ 311 h 1114"/>
                      <a:gd name="T88" fmla="*/ 1580 w 2277"/>
                      <a:gd name="T89" fmla="*/ 406 h 1114"/>
                      <a:gd name="T90" fmla="*/ 1386 w 2277"/>
                      <a:gd name="T91" fmla="*/ 599 h 1114"/>
                      <a:gd name="T92" fmla="*/ 1651 w 2277"/>
                      <a:gd name="T93" fmla="*/ 707 h 1114"/>
                      <a:gd name="T94" fmla="*/ 1501 w 2277"/>
                      <a:gd name="T95" fmla="*/ 786 h 1114"/>
                      <a:gd name="T96" fmla="*/ 1307 w 2277"/>
                      <a:gd name="T97" fmla="*/ 746 h 1114"/>
                      <a:gd name="T98" fmla="*/ 1322 w 2277"/>
                      <a:gd name="T99" fmla="*/ 537 h 1114"/>
                      <a:gd name="T100" fmla="*/ 1184 w 2277"/>
                      <a:gd name="T101" fmla="*/ 441 h 1114"/>
                      <a:gd name="T102" fmla="*/ 1034 w 2277"/>
                      <a:gd name="T103" fmla="*/ 350 h 1114"/>
                      <a:gd name="T104" fmla="*/ 1034 w 2277"/>
                      <a:gd name="T105" fmla="*/ 243 h 1114"/>
                      <a:gd name="T106" fmla="*/ 990 w 2277"/>
                      <a:gd name="T107" fmla="*/ 192 h 1114"/>
                      <a:gd name="T108" fmla="*/ 1228 w 2277"/>
                      <a:gd name="T109" fmla="*/ 130 h 1114"/>
                      <a:gd name="T110" fmla="*/ 1048 w 2277"/>
                      <a:gd name="T111" fmla="*/ 28 h 1114"/>
                      <a:gd name="T112" fmla="*/ 882 w 2277"/>
                      <a:gd name="T113" fmla="*/ 79 h 111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77"/>
                      <a:gd name="T172" fmla="*/ 0 h 1114"/>
                      <a:gd name="T173" fmla="*/ 2277 w 2277"/>
                      <a:gd name="T174" fmla="*/ 1114 h 111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77" h="1114">
                        <a:moveTo>
                          <a:pt x="876" y="102"/>
                        </a:moveTo>
                        <a:lnTo>
                          <a:pt x="840" y="96"/>
                        </a:lnTo>
                        <a:lnTo>
                          <a:pt x="818" y="96"/>
                        </a:lnTo>
                        <a:lnTo>
                          <a:pt x="789" y="102"/>
                        </a:lnTo>
                        <a:lnTo>
                          <a:pt x="782" y="119"/>
                        </a:lnTo>
                        <a:lnTo>
                          <a:pt x="753" y="130"/>
                        </a:lnTo>
                        <a:lnTo>
                          <a:pt x="725" y="147"/>
                        </a:lnTo>
                        <a:lnTo>
                          <a:pt x="703" y="163"/>
                        </a:lnTo>
                        <a:lnTo>
                          <a:pt x="717" y="175"/>
                        </a:lnTo>
                        <a:lnTo>
                          <a:pt x="761" y="180"/>
                        </a:lnTo>
                        <a:lnTo>
                          <a:pt x="732" y="215"/>
                        </a:lnTo>
                        <a:lnTo>
                          <a:pt x="703" y="220"/>
                        </a:lnTo>
                        <a:lnTo>
                          <a:pt x="689" y="232"/>
                        </a:lnTo>
                        <a:lnTo>
                          <a:pt x="675" y="261"/>
                        </a:lnTo>
                        <a:lnTo>
                          <a:pt x="675" y="294"/>
                        </a:lnTo>
                        <a:lnTo>
                          <a:pt x="661" y="339"/>
                        </a:lnTo>
                        <a:lnTo>
                          <a:pt x="667" y="378"/>
                        </a:lnTo>
                        <a:lnTo>
                          <a:pt x="595" y="396"/>
                        </a:lnTo>
                        <a:lnTo>
                          <a:pt x="509" y="356"/>
                        </a:lnTo>
                        <a:lnTo>
                          <a:pt x="481" y="390"/>
                        </a:lnTo>
                        <a:lnTo>
                          <a:pt x="431" y="402"/>
                        </a:lnTo>
                        <a:lnTo>
                          <a:pt x="423" y="430"/>
                        </a:lnTo>
                        <a:lnTo>
                          <a:pt x="437" y="469"/>
                        </a:lnTo>
                        <a:lnTo>
                          <a:pt x="395" y="492"/>
                        </a:lnTo>
                        <a:lnTo>
                          <a:pt x="351" y="492"/>
                        </a:lnTo>
                        <a:lnTo>
                          <a:pt x="323" y="526"/>
                        </a:lnTo>
                        <a:lnTo>
                          <a:pt x="308" y="537"/>
                        </a:lnTo>
                        <a:lnTo>
                          <a:pt x="272" y="560"/>
                        </a:lnTo>
                        <a:lnTo>
                          <a:pt x="265" y="593"/>
                        </a:lnTo>
                        <a:lnTo>
                          <a:pt x="265" y="621"/>
                        </a:lnTo>
                        <a:lnTo>
                          <a:pt x="244" y="639"/>
                        </a:lnTo>
                        <a:lnTo>
                          <a:pt x="230" y="661"/>
                        </a:lnTo>
                        <a:lnTo>
                          <a:pt x="164" y="656"/>
                        </a:lnTo>
                        <a:lnTo>
                          <a:pt x="114" y="673"/>
                        </a:lnTo>
                        <a:lnTo>
                          <a:pt x="64" y="689"/>
                        </a:lnTo>
                        <a:lnTo>
                          <a:pt x="42" y="707"/>
                        </a:lnTo>
                        <a:lnTo>
                          <a:pt x="6" y="730"/>
                        </a:lnTo>
                        <a:lnTo>
                          <a:pt x="0" y="758"/>
                        </a:lnTo>
                        <a:lnTo>
                          <a:pt x="20" y="774"/>
                        </a:lnTo>
                        <a:lnTo>
                          <a:pt x="50" y="791"/>
                        </a:lnTo>
                        <a:lnTo>
                          <a:pt x="50" y="814"/>
                        </a:lnTo>
                        <a:lnTo>
                          <a:pt x="78" y="831"/>
                        </a:lnTo>
                        <a:lnTo>
                          <a:pt x="92" y="871"/>
                        </a:lnTo>
                        <a:lnTo>
                          <a:pt x="128" y="910"/>
                        </a:lnTo>
                        <a:lnTo>
                          <a:pt x="172" y="893"/>
                        </a:lnTo>
                        <a:lnTo>
                          <a:pt x="208" y="865"/>
                        </a:lnTo>
                        <a:lnTo>
                          <a:pt x="236" y="865"/>
                        </a:lnTo>
                        <a:lnTo>
                          <a:pt x="265" y="876"/>
                        </a:lnTo>
                        <a:lnTo>
                          <a:pt x="287" y="904"/>
                        </a:lnTo>
                        <a:lnTo>
                          <a:pt x="330" y="876"/>
                        </a:lnTo>
                        <a:lnTo>
                          <a:pt x="373" y="842"/>
                        </a:lnTo>
                        <a:lnTo>
                          <a:pt x="409" y="842"/>
                        </a:lnTo>
                        <a:lnTo>
                          <a:pt x="459" y="842"/>
                        </a:lnTo>
                        <a:lnTo>
                          <a:pt x="509" y="826"/>
                        </a:lnTo>
                        <a:lnTo>
                          <a:pt x="539" y="791"/>
                        </a:lnTo>
                        <a:lnTo>
                          <a:pt x="609" y="758"/>
                        </a:lnTo>
                        <a:lnTo>
                          <a:pt x="631" y="758"/>
                        </a:lnTo>
                        <a:lnTo>
                          <a:pt x="653" y="758"/>
                        </a:lnTo>
                        <a:lnTo>
                          <a:pt x="639" y="740"/>
                        </a:lnTo>
                        <a:lnTo>
                          <a:pt x="631" y="740"/>
                        </a:lnTo>
                        <a:lnTo>
                          <a:pt x="625" y="735"/>
                        </a:lnTo>
                        <a:lnTo>
                          <a:pt x="631" y="717"/>
                        </a:lnTo>
                        <a:lnTo>
                          <a:pt x="617" y="712"/>
                        </a:lnTo>
                        <a:lnTo>
                          <a:pt x="595" y="712"/>
                        </a:lnTo>
                        <a:lnTo>
                          <a:pt x="567" y="717"/>
                        </a:lnTo>
                        <a:lnTo>
                          <a:pt x="503" y="707"/>
                        </a:lnTo>
                        <a:lnTo>
                          <a:pt x="481" y="689"/>
                        </a:lnTo>
                        <a:lnTo>
                          <a:pt x="459" y="678"/>
                        </a:lnTo>
                        <a:lnTo>
                          <a:pt x="445" y="684"/>
                        </a:lnTo>
                        <a:lnTo>
                          <a:pt x="415" y="684"/>
                        </a:lnTo>
                        <a:lnTo>
                          <a:pt x="395" y="695"/>
                        </a:lnTo>
                        <a:lnTo>
                          <a:pt x="365" y="707"/>
                        </a:lnTo>
                        <a:lnTo>
                          <a:pt x="351" y="723"/>
                        </a:lnTo>
                        <a:lnTo>
                          <a:pt x="330" y="717"/>
                        </a:lnTo>
                        <a:lnTo>
                          <a:pt x="330" y="695"/>
                        </a:lnTo>
                        <a:lnTo>
                          <a:pt x="344" y="678"/>
                        </a:lnTo>
                        <a:lnTo>
                          <a:pt x="365" y="661"/>
                        </a:lnTo>
                        <a:lnTo>
                          <a:pt x="395" y="661"/>
                        </a:lnTo>
                        <a:lnTo>
                          <a:pt x="423" y="639"/>
                        </a:lnTo>
                        <a:lnTo>
                          <a:pt x="451" y="633"/>
                        </a:lnTo>
                        <a:lnTo>
                          <a:pt x="481" y="639"/>
                        </a:lnTo>
                        <a:lnTo>
                          <a:pt x="517" y="650"/>
                        </a:lnTo>
                        <a:lnTo>
                          <a:pt x="539" y="661"/>
                        </a:lnTo>
                        <a:lnTo>
                          <a:pt x="531" y="689"/>
                        </a:lnTo>
                        <a:lnTo>
                          <a:pt x="559" y="656"/>
                        </a:lnTo>
                        <a:lnTo>
                          <a:pt x="595" y="656"/>
                        </a:lnTo>
                        <a:lnTo>
                          <a:pt x="589" y="611"/>
                        </a:lnTo>
                        <a:lnTo>
                          <a:pt x="661" y="616"/>
                        </a:lnTo>
                        <a:lnTo>
                          <a:pt x="703" y="621"/>
                        </a:lnTo>
                        <a:lnTo>
                          <a:pt x="696" y="548"/>
                        </a:lnTo>
                        <a:lnTo>
                          <a:pt x="739" y="515"/>
                        </a:lnTo>
                        <a:lnTo>
                          <a:pt x="782" y="526"/>
                        </a:lnTo>
                        <a:lnTo>
                          <a:pt x="840" y="509"/>
                        </a:lnTo>
                        <a:lnTo>
                          <a:pt x="861" y="543"/>
                        </a:lnTo>
                        <a:lnTo>
                          <a:pt x="926" y="543"/>
                        </a:lnTo>
                        <a:lnTo>
                          <a:pt x="962" y="576"/>
                        </a:lnTo>
                        <a:lnTo>
                          <a:pt x="990" y="611"/>
                        </a:lnTo>
                        <a:lnTo>
                          <a:pt x="990" y="639"/>
                        </a:lnTo>
                        <a:lnTo>
                          <a:pt x="933" y="599"/>
                        </a:lnTo>
                        <a:lnTo>
                          <a:pt x="861" y="583"/>
                        </a:lnTo>
                        <a:lnTo>
                          <a:pt x="811" y="593"/>
                        </a:lnTo>
                        <a:lnTo>
                          <a:pt x="796" y="633"/>
                        </a:lnTo>
                        <a:lnTo>
                          <a:pt x="732" y="678"/>
                        </a:lnTo>
                        <a:lnTo>
                          <a:pt x="789" y="656"/>
                        </a:lnTo>
                        <a:lnTo>
                          <a:pt x="846" y="650"/>
                        </a:lnTo>
                        <a:lnTo>
                          <a:pt x="890" y="667"/>
                        </a:lnTo>
                        <a:lnTo>
                          <a:pt x="948" y="702"/>
                        </a:lnTo>
                        <a:lnTo>
                          <a:pt x="904" y="723"/>
                        </a:lnTo>
                        <a:lnTo>
                          <a:pt x="840" y="717"/>
                        </a:lnTo>
                        <a:lnTo>
                          <a:pt x="746" y="702"/>
                        </a:lnTo>
                        <a:lnTo>
                          <a:pt x="703" y="712"/>
                        </a:lnTo>
                        <a:lnTo>
                          <a:pt x="667" y="735"/>
                        </a:lnTo>
                        <a:lnTo>
                          <a:pt x="645" y="723"/>
                        </a:lnTo>
                        <a:lnTo>
                          <a:pt x="645" y="730"/>
                        </a:lnTo>
                        <a:lnTo>
                          <a:pt x="653" y="758"/>
                        </a:lnTo>
                        <a:lnTo>
                          <a:pt x="689" y="791"/>
                        </a:lnTo>
                        <a:lnTo>
                          <a:pt x="675" y="831"/>
                        </a:lnTo>
                        <a:lnTo>
                          <a:pt x="631" y="842"/>
                        </a:lnTo>
                        <a:lnTo>
                          <a:pt x="581" y="842"/>
                        </a:lnTo>
                        <a:lnTo>
                          <a:pt x="545" y="859"/>
                        </a:lnTo>
                        <a:lnTo>
                          <a:pt x="539" y="876"/>
                        </a:lnTo>
                        <a:lnTo>
                          <a:pt x="495" y="921"/>
                        </a:lnTo>
                        <a:lnTo>
                          <a:pt x="445" y="921"/>
                        </a:lnTo>
                        <a:lnTo>
                          <a:pt x="415" y="943"/>
                        </a:lnTo>
                        <a:lnTo>
                          <a:pt x="423" y="978"/>
                        </a:lnTo>
                        <a:lnTo>
                          <a:pt x="459" y="1012"/>
                        </a:lnTo>
                        <a:lnTo>
                          <a:pt x="445" y="1028"/>
                        </a:lnTo>
                        <a:lnTo>
                          <a:pt x="445" y="1045"/>
                        </a:lnTo>
                        <a:lnTo>
                          <a:pt x="495" y="1074"/>
                        </a:lnTo>
                        <a:lnTo>
                          <a:pt x="503" y="1102"/>
                        </a:lnTo>
                        <a:lnTo>
                          <a:pt x="567" y="1113"/>
                        </a:lnTo>
                        <a:lnTo>
                          <a:pt x="609" y="1090"/>
                        </a:lnTo>
                        <a:lnTo>
                          <a:pt x="653" y="1090"/>
                        </a:lnTo>
                        <a:lnTo>
                          <a:pt x="689" y="1108"/>
                        </a:lnTo>
                        <a:lnTo>
                          <a:pt x="761" y="1090"/>
                        </a:lnTo>
                        <a:lnTo>
                          <a:pt x="782" y="1057"/>
                        </a:lnTo>
                        <a:lnTo>
                          <a:pt x="753" y="1024"/>
                        </a:lnTo>
                        <a:lnTo>
                          <a:pt x="711" y="984"/>
                        </a:lnTo>
                        <a:lnTo>
                          <a:pt x="717" y="943"/>
                        </a:lnTo>
                        <a:lnTo>
                          <a:pt x="739" y="910"/>
                        </a:lnTo>
                        <a:lnTo>
                          <a:pt x="782" y="915"/>
                        </a:lnTo>
                        <a:lnTo>
                          <a:pt x="789" y="961"/>
                        </a:lnTo>
                        <a:lnTo>
                          <a:pt x="825" y="1000"/>
                        </a:lnTo>
                        <a:lnTo>
                          <a:pt x="868" y="989"/>
                        </a:lnTo>
                        <a:lnTo>
                          <a:pt x="912" y="995"/>
                        </a:lnTo>
                        <a:lnTo>
                          <a:pt x="948" y="966"/>
                        </a:lnTo>
                        <a:lnTo>
                          <a:pt x="926" y="915"/>
                        </a:lnTo>
                        <a:lnTo>
                          <a:pt x="926" y="882"/>
                        </a:lnTo>
                        <a:lnTo>
                          <a:pt x="969" y="882"/>
                        </a:lnTo>
                        <a:lnTo>
                          <a:pt x="1012" y="859"/>
                        </a:lnTo>
                        <a:lnTo>
                          <a:pt x="1012" y="802"/>
                        </a:lnTo>
                        <a:lnTo>
                          <a:pt x="1012" y="769"/>
                        </a:lnTo>
                        <a:lnTo>
                          <a:pt x="1048" y="740"/>
                        </a:lnTo>
                        <a:lnTo>
                          <a:pt x="1063" y="758"/>
                        </a:lnTo>
                        <a:lnTo>
                          <a:pt x="1056" y="791"/>
                        </a:lnTo>
                        <a:lnTo>
                          <a:pt x="1063" y="842"/>
                        </a:lnTo>
                        <a:lnTo>
                          <a:pt x="1056" y="893"/>
                        </a:lnTo>
                        <a:lnTo>
                          <a:pt x="1070" y="933"/>
                        </a:lnTo>
                        <a:lnTo>
                          <a:pt x="1099" y="921"/>
                        </a:lnTo>
                        <a:lnTo>
                          <a:pt x="1120" y="927"/>
                        </a:lnTo>
                        <a:lnTo>
                          <a:pt x="1142" y="961"/>
                        </a:lnTo>
                        <a:lnTo>
                          <a:pt x="1177" y="966"/>
                        </a:lnTo>
                        <a:lnTo>
                          <a:pt x="1184" y="995"/>
                        </a:lnTo>
                        <a:lnTo>
                          <a:pt x="1206" y="1040"/>
                        </a:lnTo>
                        <a:lnTo>
                          <a:pt x="1271" y="1028"/>
                        </a:lnTo>
                        <a:lnTo>
                          <a:pt x="1300" y="1062"/>
                        </a:lnTo>
                        <a:lnTo>
                          <a:pt x="1350" y="1108"/>
                        </a:lnTo>
                        <a:lnTo>
                          <a:pt x="1380" y="1090"/>
                        </a:lnTo>
                        <a:lnTo>
                          <a:pt x="1415" y="1090"/>
                        </a:lnTo>
                        <a:lnTo>
                          <a:pt x="1458" y="1108"/>
                        </a:lnTo>
                        <a:lnTo>
                          <a:pt x="1523" y="1085"/>
                        </a:lnTo>
                        <a:lnTo>
                          <a:pt x="1530" y="1040"/>
                        </a:lnTo>
                        <a:lnTo>
                          <a:pt x="1530" y="1012"/>
                        </a:lnTo>
                        <a:lnTo>
                          <a:pt x="1587" y="1012"/>
                        </a:lnTo>
                        <a:lnTo>
                          <a:pt x="1645" y="995"/>
                        </a:lnTo>
                        <a:lnTo>
                          <a:pt x="1681" y="995"/>
                        </a:lnTo>
                        <a:lnTo>
                          <a:pt x="1723" y="995"/>
                        </a:lnTo>
                        <a:lnTo>
                          <a:pt x="1731" y="943"/>
                        </a:lnTo>
                        <a:lnTo>
                          <a:pt x="1767" y="910"/>
                        </a:lnTo>
                        <a:lnTo>
                          <a:pt x="1745" y="859"/>
                        </a:lnTo>
                        <a:lnTo>
                          <a:pt x="1703" y="859"/>
                        </a:lnTo>
                        <a:lnTo>
                          <a:pt x="1703" y="814"/>
                        </a:lnTo>
                        <a:lnTo>
                          <a:pt x="1667" y="808"/>
                        </a:lnTo>
                        <a:lnTo>
                          <a:pt x="1745" y="797"/>
                        </a:lnTo>
                        <a:lnTo>
                          <a:pt x="1789" y="826"/>
                        </a:lnTo>
                        <a:lnTo>
                          <a:pt x="1853" y="808"/>
                        </a:lnTo>
                        <a:lnTo>
                          <a:pt x="1917" y="831"/>
                        </a:lnTo>
                        <a:lnTo>
                          <a:pt x="1982" y="837"/>
                        </a:lnTo>
                        <a:lnTo>
                          <a:pt x="2004" y="910"/>
                        </a:lnTo>
                        <a:lnTo>
                          <a:pt x="2046" y="915"/>
                        </a:lnTo>
                        <a:lnTo>
                          <a:pt x="2104" y="938"/>
                        </a:lnTo>
                        <a:lnTo>
                          <a:pt x="2168" y="943"/>
                        </a:lnTo>
                        <a:lnTo>
                          <a:pt x="2220" y="915"/>
                        </a:lnTo>
                        <a:lnTo>
                          <a:pt x="2276" y="876"/>
                        </a:lnTo>
                        <a:lnTo>
                          <a:pt x="2240" y="808"/>
                        </a:lnTo>
                        <a:lnTo>
                          <a:pt x="2190" y="774"/>
                        </a:lnTo>
                        <a:lnTo>
                          <a:pt x="2212" y="746"/>
                        </a:lnTo>
                        <a:lnTo>
                          <a:pt x="2184" y="678"/>
                        </a:lnTo>
                        <a:lnTo>
                          <a:pt x="2168" y="639"/>
                        </a:lnTo>
                        <a:lnTo>
                          <a:pt x="2126" y="593"/>
                        </a:lnTo>
                        <a:lnTo>
                          <a:pt x="2054" y="583"/>
                        </a:lnTo>
                        <a:lnTo>
                          <a:pt x="1975" y="621"/>
                        </a:lnTo>
                        <a:lnTo>
                          <a:pt x="1889" y="604"/>
                        </a:lnTo>
                        <a:lnTo>
                          <a:pt x="1795" y="611"/>
                        </a:lnTo>
                        <a:lnTo>
                          <a:pt x="1809" y="593"/>
                        </a:lnTo>
                        <a:lnTo>
                          <a:pt x="1773" y="560"/>
                        </a:lnTo>
                        <a:lnTo>
                          <a:pt x="1845" y="554"/>
                        </a:lnTo>
                        <a:lnTo>
                          <a:pt x="1889" y="526"/>
                        </a:lnTo>
                        <a:lnTo>
                          <a:pt x="1917" y="504"/>
                        </a:lnTo>
                        <a:lnTo>
                          <a:pt x="1903" y="475"/>
                        </a:lnTo>
                        <a:lnTo>
                          <a:pt x="1845" y="463"/>
                        </a:lnTo>
                        <a:lnTo>
                          <a:pt x="1809" y="480"/>
                        </a:lnTo>
                        <a:lnTo>
                          <a:pt x="1767" y="509"/>
                        </a:lnTo>
                        <a:lnTo>
                          <a:pt x="1745" y="509"/>
                        </a:lnTo>
                        <a:lnTo>
                          <a:pt x="1695" y="492"/>
                        </a:lnTo>
                        <a:lnTo>
                          <a:pt x="1717" y="447"/>
                        </a:lnTo>
                        <a:lnTo>
                          <a:pt x="1759" y="430"/>
                        </a:lnTo>
                        <a:lnTo>
                          <a:pt x="1789" y="406"/>
                        </a:lnTo>
                        <a:lnTo>
                          <a:pt x="1825" y="378"/>
                        </a:lnTo>
                        <a:lnTo>
                          <a:pt x="1845" y="345"/>
                        </a:lnTo>
                        <a:lnTo>
                          <a:pt x="1781" y="339"/>
                        </a:lnTo>
                        <a:lnTo>
                          <a:pt x="1845" y="289"/>
                        </a:lnTo>
                        <a:lnTo>
                          <a:pt x="1803" y="289"/>
                        </a:lnTo>
                        <a:lnTo>
                          <a:pt x="1795" y="237"/>
                        </a:lnTo>
                        <a:lnTo>
                          <a:pt x="1803" y="192"/>
                        </a:lnTo>
                        <a:lnTo>
                          <a:pt x="1767" y="130"/>
                        </a:lnTo>
                        <a:lnTo>
                          <a:pt x="1731" y="91"/>
                        </a:lnTo>
                        <a:lnTo>
                          <a:pt x="1695" y="91"/>
                        </a:lnTo>
                        <a:lnTo>
                          <a:pt x="1645" y="91"/>
                        </a:lnTo>
                        <a:lnTo>
                          <a:pt x="1580" y="39"/>
                        </a:lnTo>
                        <a:lnTo>
                          <a:pt x="1501" y="45"/>
                        </a:lnTo>
                        <a:lnTo>
                          <a:pt x="1458" y="35"/>
                        </a:lnTo>
                        <a:lnTo>
                          <a:pt x="1415" y="23"/>
                        </a:lnTo>
                        <a:lnTo>
                          <a:pt x="1380" y="35"/>
                        </a:lnTo>
                        <a:lnTo>
                          <a:pt x="1343" y="45"/>
                        </a:lnTo>
                        <a:lnTo>
                          <a:pt x="1314" y="74"/>
                        </a:lnTo>
                        <a:lnTo>
                          <a:pt x="1286" y="96"/>
                        </a:lnTo>
                        <a:lnTo>
                          <a:pt x="1271" y="130"/>
                        </a:lnTo>
                        <a:lnTo>
                          <a:pt x="1336" y="147"/>
                        </a:lnTo>
                        <a:lnTo>
                          <a:pt x="1350" y="163"/>
                        </a:lnTo>
                        <a:lnTo>
                          <a:pt x="1358" y="192"/>
                        </a:lnTo>
                        <a:lnTo>
                          <a:pt x="1292" y="204"/>
                        </a:lnTo>
                        <a:lnTo>
                          <a:pt x="1250" y="226"/>
                        </a:lnTo>
                        <a:lnTo>
                          <a:pt x="1250" y="261"/>
                        </a:lnTo>
                        <a:lnTo>
                          <a:pt x="1271" y="299"/>
                        </a:lnTo>
                        <a:lnTo>
                          <a:pt x="1278" y="333"/>
                        </a:lnTo>
                        <a:lnTo>
                          <a:pt x="1242" y="328"/>
                        </a:lnTo>
                        <a:lnTo>
                          <a:pt x="1163" y="333"/>
                        </a:lnTo>
                        <a:lnTo>
                          <a:pt x="1149" y="367"/>
                        </a:lnTo>
                        <a:lnTo>
                          <a:pt x="1199" y="362"/>
                        </a:lnTo>
                        <a:lnTo>
                          <a:pt x="1213" y="396"/>
                        </a:lnTo>
                        <a:lnTo>
                          <a:pt x="1271" y="378"/>
                        </a:lnTo>
                        <a:lnTo>
                          <a:pt x="1292" y="413"/>
                        </a:lnTo>
                        <a:lnTo>
                          <a:pt x="1314" y="458"/>
                        </a:lnTo>
                        <a:lnTo>
                          <a:pt x="1358" y="435"/>
                        </a:lnTo>
                        <a:lnTo>
                          <a:pt x="1444" y="424"/>
                        </a:lnTo>
                        <a:lnTo>
                          <a:pt x="1422" y="390"/>
                        </a:lnTo>
                        <a:lnTo>
                          <a:pt x="1394" y="362"/>
                        </a:lnTo>
                        <a:lnTo>
                          <a:pt x="1336" y="356"/>
                        </a:lnTo>
                        <a:lnTo>
                          <a:pt x="1328" y="317"/>
                        </a:lnTo>
                        <a:lnTo>
                          <a:pt x="1372" y="248"/>
                        </a:lnTo>
                        <a:lnTo>
                          <a:pt x="1394" y="322"/>
                        </a:lnTo>
                        <a:lnTo>
                          <a:pt x="1444" y="356"/>
                        </a:lnTo>
                        <a:lnTo>
                          <a:pt x="1444" y="311"/>
                        </a:lnTo>
                        <a:lnTo>
                          <a:pt x="1523" y="266"/>
                        </a:lnTo>
                        <a:lnTo>
                          <a:pt x="1537" y="345"/>
                        </a:lnTo>
                        <a:lnTo>
                          <a:pt x="1609" y="350"/>
                        </a:lnTo>
                        <a:lnTo>
                          <a:pt x="1523" y="385"/>
                        </a:lnTo>
                        <a:lnTo>
                          <a:pt x="1494" y="413"/>
                        </a:lnTo>
                        <a:lnTo>
                          <a:pt x="1580" y="406"/>
                        </a:lnTo>
                        <a:lnTo>
                          <a:pt x="1523" y="441"/>
                        </a:lnTo>
                        <a:lnTo>
                          <a:pt x="1523" y="497"/>
                        </a:lnTo>
                        <a:lnTo>
                          <a:pt x="1451" y="509"/>
                        </a:lnTo>
                        <a:lnTo>
                          <a:pt x="1465" y="554"/>
                        </a:lnTo>
                        <a:lnTo>
                          <a:pt x="1436" y="616"/>
                        </a:lnTo>
                        <a:lnTo>
                          <a:pt x="1386" y="599"/>
                        </a:lnTo>
                        <a:lnTo>
                          <a:pt x="1380" y="645"/>
                        </a:lnTo>
                        <a:lnTo>
                          <a:pt x="1408" y="702"/>
                        </a:lnTo>
                        <a:lnTo>
                          <a:pt x="1501" y="689"/>
                        </a:lnTo>
                        <a:lnTo>
                          <a:pt x="1523" y="712"/>
                        </a:lnTo>
                        <a:lnTo>
                          <a:pt x="1595" y="707"/>
                        </a:lnTo>
                        <a:lnTo>
                          <a:pt x="1651" y="707"/>
                        </a:lnTo>
                        <a:lnTo>
                          <a:pt x="1681" y="717"/>
                        </a:lnTo>
                        <a:lnTo>
                          <a:pt x="1667" y="746"/>
                        </a:lnTo>
                        <a:lnTo>
                          <a:pt x="1595" y="752"/>
                        </a:lnTo>
                        <a:lnTo>
                          <a:pt x="1601" y="780"/>
                        </a:lnTo>
                        <a:lnTo>
                          <a:pt x="1544" y="774"/>
                        </a:lnTo>
                        <a:lnTo>
                          <a:pt x="1501" y="786"/>
                        </a:lnTo>
                        <a:lnTo>
                          <a:pt x="1465" y="814"/>
                        </a:lnTo>
                        <a:lnTo>
                          <a:pt x="1430" y="831"/>
                        </a:lnTo>
                        <a:lnTo>
                          <a:pt x="1380" y="814"/>
                        </a:lnTo>
                        <a:lnTo>
                          <a:pt x="1336" y="786"/>
                        </a:lnTo>
                        <a:lnTo>
                          <a:pt x="1228" y="758"/>
                        </a:lnTo>
                        <a:lnTo>
                          <a:pt x="1307" y="746"/>
                        </a:lnTo>
                        <a:lnTo>
                          <a:pt x="1336" y="717"/>
                        </a:lnTo>
                        <a:lnTo>
                          <a:pt x="1314" y="678"/>
                        </a:lnTo>
                        <a:lnTo>
                          <a:pt x="1300" y="650"/>
                        </a:lnTo>
                        <a:lnTo>
                          <a:pt x="1328" y="616"/>
                        </a:lnTo>
                        <a:lnTo>
                          <a:pt x="1278" y="588"/>
                        </a:lnTo>
                        <a:lnTo>
                          <a:pt x="1322" y="537"/>
                        </a:lnTo>
                        <a:lnTo>
                          <a:pt x="1250" y="548"/>
                        </a:lnTo>
                        <a:lnTo>
                          <a:pt x="1271" y="520"/>
                        </a:lnTo>
                        <a:lnTo>
                          <a:pt x="1286" y="486"/>
                        </a:lnTo>
                        <a:lnTo>
                          <a:pt x="1271" y="452"/>
                        </a:lnTo>
                        <a:lnTo>
                          <a:pt x="1235" y="441"/>
                        </a:lnTo>
                        <a:lnTo>
                          <a:pt x="1184" y="441"/>
                        </a:lnTo>
                        <a:lnTo>
                          <a:pt x="1127" y="452"/>
                        </a:lnTo>
                        <a:lnTo>
                          <a:pt x="1127" y="413"/>
                        </a:lnTo>
                        <a:lnTo>
                          <a:pt x="1120" y="373"/>
                        </a:lnTo>
                        <a:lnTo>
                          <a:pt x="1084" y="356"/>
                        </a:lnTo>
                        <a:lnTo>
                          <a:pt x="1063" y="396"/>
                        </a:lnTo>
                        <a:lnTo>
                          <a:pt x="1034" y="350"/>
                        </a:lnTo>
                        <a:lnTo>
                          <a:pt x="1056" y="322"/>
                        </a:lnTo>
                        <a:lnTo>
                          <a:pt x="1099" y="311"/>
                        </a:lnTo>
                        <a:lnTo>
                          <a:pt x="1120" y="276"/>
                        </a:lnTo>
                        <a:lnTo>
                          <a:pt x="1127" y="243"/>
                        </a:lnTo>
                        <a:lnTo>
                          <a:pt x="1084" y="232"/>
                        </a:lnTo>
                        <a:lnTo>
                          <a:pt x="1034" y="243"/>
                        </a:lnTo>
                        <a:lnTo>
                          <a:pt x="990" y="261"/>
                        </a:lnTo>
                        <a:lnTo>
                          <a:pt x="948" y="271"/>
                        </a:lnTo>
                        <a:lnTo>
                          <a:pt x="933" y="261"/>
                        </a:lnTo>
                        <a:lnTo>
                          <a:pt x="948" y="232"/>
                        </a:lnTo>
                        <a:lnTo>
                          <a:pt x="969" y="209"/>
                        </a:lnTo>
                        <a:lnTo>
                          <a:pt x="990" y="192"/>
                        </a:lnTo>
                        <a:lnTo>
                          <a:pt x="1070" y="192"/>
                        </a:lnTo>
                        <a:lnTo>
                          <a:pt x="1113" y="220"/>
                        </a:lnTo>
                        <a:lnTo>
                          <a:pt x="1142" y="187"/>
                        </a:lnTo>
                        <a:lnTo>
                          <a:pt x="1177" y="163"/>
                        </a:lnTo>
                        <a:lnTo>
                          <a:pt x="1213" y="152"/>
                        </a:lnTo>
                        <a:lnTo>
                          <a:pt x="1228" y="130"/>
                        </a:lnTo>
                        <a:lnTo>
                          <a:pt x="1228" y="85"/>
                        </a:lnTo>
                        <a:lnTo>
                          <a:pt x="1199" y="56"/>
                        </a:lnTo>
                        <a:lnTo>
                          <a:pt x="1163" y="23"/>
                        </a:lnTo>
                        <a:lnTo>
                          <a:pt x="1120" y="0"/>
                        </a:lnTo>
                        <a:lnTo>
                          <a:pt x="1070" y="28"/>
                        </a:lnTo>
                        <a:lnTo>
                          <a:pt x="1048" y="28"/>
                        </a:lnTo>
                        <a:lnTo>
                          <a:pt x="1026" y="63"/>
                        </a:lnTo>
                        <a:lnTo>
                          <a:pt x="990" y="35"/>
                        </a:lnTo>
                        <a:lnTo>
                          <a:pt x="933" y="35"/>
                        </a:lnTo>
                        <a:lnTo>
                          <a:pt x="912" y="51"/>
                        </a:lnTo>
                        <a:lnTo>
                          <a:pt x="904" y="74"/>
                        </a:lnTo>
                        <a:lnTo>
                          <a:pt x="882" y="79"/>
                        </a:lnTo>
                        <a:lnTo>
                          <a:pt x="876" y="102"/>
                        </a:lnTo>
                      </a:path>
                    </a:pathLst>
                  </a:custGeom>
                  <a:solidFill>
                    <a:srgbClr val="5FBF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defTabSz="457200" eaLnBrk="1" hangingPunct="1"/>
                    <a:endParaRPr lang="en-US" sz="1800">
                      <a:latin typeface="Verdana" charset="0"/>
                    </a:endParaRPr>
                  </a:p>
                </p:txBody>
              </p:sp>
              <p:sp>
                <p:nvSpPr>
                  <p:cNvPr id="46" name="Freeform 68"/>
                  <p:cNvSpPr>
                    <a:spLocks/>
                  </p:cNvSpPr>
                  <p:nvPr/>
                </p:nvSpPr>
                <p:spPr bwMode="auto">
                  <a:xfrm>
                    <a:off x="2105" y="1111"/>
                    <a:ext cx="2288" cy="1144"/>
                  </a:xfrm>
                  <a:custGeom>
                    <a:avLst/>
                    <a:gdLst>
                      <a:gd name="T0" fmla="*/ 937 w 2288"/>
                      <a:gd name="T1" fmla="*/ 5 h 1144"/>
                      <a:gd name="T2" fmla="*/ 901 w 2288"/>
                      <a:gd name="T3" fmla="*/ 23 h 1144"/>
                      <a:gd name="T4" fmla="*/ 865 w 2288"/>
                      <a:gd name="T5" fmla="*/ 73 h 1144"/>
                      <a:gd name="T6" fmla="*/ 793 w 2288"/>
                      <a:gd name="T7" fmla="*/ 114 h 1144"/>
                      <a:gd name="T8" fmla="*/ 700 w 2288"/>
                      <a:gd name="T9" fmla="*/ 125 h 1144"/>
                      <a:gd name="T10" fmla="*/ 635 w 2288"/>
                      <a:gd name="T11" fmla="*/ 147 h 1144"/>
                      <a:gd name="T12" fmla="*/ 570 w 2288"/>
                      <a:gd name="T13" fmla="*/ 199 h 1144"/>
                      <a:gd name="T14" fmla="*/ 612 w 2288"/>
                      <a:gd name="T15" fmla="*/ 279 h 1144"/>
                      <a:gd name="T16" fmla="*/ 454 w 2288"/>
                      <a:gd name="T17" fmla="*/ 324 h 1144"/>
                      <a:gd name="T18" fmla="*/ 433 w 2288"/>
                      <a:gd name="T19" fmla="*/ 427 h 1144"/>
                      <a:gd name="T20" fmla="*/ 397 w 2288"/>
                      <a:gd name="T21" fmla="*/ 517 h 1144"/>
                      <a:gd name="T22" fmla="*/ 309 w 2288"/>
                      <a:gd name="T23" fmla="*/ 563 h 1144"/>
                      <a:gd name="T24" fmla="*/ 267 w 2288"/>
                      <a:gd name="T25" fmla="*/ 648 h 1144"/>
                      <a:gd name="T26" fmla="*/ 165 w 2288"/>
                      <a:gd name="T27" fmla="*/ 683 h 1144"/>
                      <a:gd name="T28" fmla="*/ 42 w 2288"/>
                      <a:gd name="T29" fmla="*/ 733 h 1144"/>
                      <a:gd name="T30" fmla="*/ 20 w 2288"/>
                      <a:gd name="T31" fmla="*/ 802 h 1144"/>
                      <a:gd name="T32" fmla="*/ 79 w 2288"/>
                      <a:gd name="T33" fmla="*/ 859 h 1144"/>
                      <a:gd name="T34" fmla="*/ 173 w 2288"/>
                      <a:gd name="T35" fmla="*/ 921 h 1144"/>
                      <a:gd name="T36" fmla="*/ 267 w 2288"/>
                      <a:gd name="T37" fmla="*/ 904 h 1144"/>
                      <a:gd name="T38" fmla="*/ 375 w 2288"/>
                      <a:gd name="T39" fmla="*/ 871 h 1144"/>
                      <a:gd name="T40" fmla="*/ 512 w 2288"/>
                      <a:gd name="T41" fmla="*/ 854 h 1144"/>
                      <a:gd name="T42" fmla="*/ 656 w 2288"/>
                      <a:gd name="T43" fmla="*/ 785 h 1144"/>
                      <a:gd name="T44" fmla="*/ 678 w 2288"/>
                      <a:gd name="T45" fmla="*/ 859 h 1144"/>
                      <a:gd name="T46" fmla="*/ 548 w 2288"/>
                      <a:gd name="T47" fmla="*/ 887 h 1144"/>
                      <a:gd name="T48" fmla="*/ 447 w 2288"/>
                      <a:gd name="T49" fmla="*/ 950 h 1144"/>
                      <a:gd name="T50" fmla="*/ 461 w 2288"/>
                      <a:gd name="T51" fmla="*/ 1042 h 1144"/>
                      <a:gd name="T52" fmla="*/ 498 w 2288"/>
                      <a:gd name="T53" fmla="*/ 1104 h 1144"/>
                      <a:gd name="T54" fmla="*/ 612 w 2288"/>
                      <a:gd name="T55" fmla="*/ 1120 h 1144"/>
                      <a:gd name="T56" fmla="*/ 764 w 2288"/>
                      <a:gd name="T57" fmla="*/ 1120 h 1144"/>
                      <a:gd name="T58" fmla="*/ 714 w 2288"/>
                      <a:gd name="T59" fmla="*/ 1013 h 1144"/>
                      <a:gd name="T60" fmla="*/ 786 w 2288"/>
                      <a:gd name="T61" fmla="*/ 944 h 1144"/>
                      <a:gd name="T62" fmla="*/ 873 w 2288"/>
                      <a:gd name="T63" fmla="*/ 1018 h 1144"/>
                      <a:gd name="T64" fmla="*/ 930 w 2288"/>
                      <a:gd name="T65" fmla="*/ 944 h 1144"/>
                      <a:gd name="T66" fmla="*/ 1017 w 2288"/>
                      <a:gd name="T67" fmla="*/ 887 h 1144"/>
                      <a:gd name="T68" fmla="*/ 1053 w 2288"/>
                      <a:gd name="T69" fmla="*/ 768 h 1144"/>
                      <a:gd name="T70" fmla="*/ 1068 w 2288"/>
                      <a:gd name="T71" fmla="*/ 871 h 1144"/>
                      <a:gd name="T72" fmla="*/ 1104 w 2288"/>
                      <a:gd name="T73" fmla="*/ 950 h 1144"/>
                      <a:gd name="T74" fmla="*/ 1183 w 2288"/>
                      <a:gd name="T75" fmla="*/ 996 h 1144"/>
                      <a:gd name="T76" fmla="*/ 1278 w 2288"/>
                      <a:gd name="T77" fmla="*/ 1058 h 1144"/>
                      <a:gd name="T78" fmla="*/ 1386 w 2288"/>
                      <a:gd name="T79" fmla="*/ 1120 h 1144"/>
                      <a:gd name="T80" fmla="*/ 1531 w 2288"/>
                      <a:gd name="T81" fmla="*/ 1115 h 1144"/>
                      <a:gd name="T82" fmla="*/ 1595 w 2288"/>
                      <a:gd name="T83" fmla="*/ 1042 h 1144"/>
                      <a:gd name="T84" fmla="*/ 1731 w 2288"/>
                      <a:gd name="T85" fmla="*/ 1024 h 1144"/>
                      <a:gd name="T86" fmla="*/ 1753 w 2288"/>
                      <a:gd name="T87" fmla="*/ 887 h 1144"/>
                      <a:gd name="T88" fmla="*/ 1675 w 2288"/>
                      <a:gd name="T89" fmla="*/ 836 h 1144"/>
                      <a:gd name="T90" fmla="*/ 1862 w 2288"/>
                      <a:gd name="T91" fmla="*/ 836 h 1144"/>
                      <a:gd name="T92" fmla="*/ 2014 w 2288"/>
                      <a:gd name="T93" fmla="*/ 939 h 1144"/>
                      <a:gd name="T94" fmla="*/ 2179 w 2288"/>
                      <a:gd name="T95" fmla="*/ 972 h 1144"/>
                      <a:gd name="T96" fmla="*/ 2251 w 2288"/>
                      <a:gd name="T97" fmla="*/ 836 h 1144"/>
                      <a:gd name="T98" fmla="*/ 2194 w 2288"/>
                      <a:gd name="T99" fmla="*/ 705 h 1144"/>
                      <a:gd name="T100" fmla="*/ 2064 w 2288"/>
                      <a:gd name="T101" fmla="*/ 609 h 1144"/>
                      <a:gd name="T102" fmla="*/ 1933 w 2288"/>
                      <a:gd name="T103" fmla="*/ 586 h 1144"/>
                      <a:gd name="T104" fmla="*/ 1919 w 2288"/>
                      <a:gd name="T105" fmla="*/ 484 h 1144"/>
                      <a:gd name="T106" fmla="*/ 1905 w 2288"/>
                      <a:gd name="T107" fmla="*/ 403 h 1144"/>
                      <a:gd name="T108" fmla="*/ 1812 w 2288"/>
                      <a:gd name="T109" fmla="*/ 313 h 1144"/>
                      <a:gd name="T110" fmla="*/ 1775 w 2288"/>
                      <a:gd name="T111" fmla="*/ 153 h 1144"/>
                      <a:gd name="T112" fmla="*/ 1652 w 2288"/>
                      <a:gd name="T113" fmla="*/ 114 h 1144"/>
                      <a:gd name="T114" fmla="*/ 1478 w 2288"/>
                      <a:gd name="T115" fmla="*/ 39 h 1144"/>
                      <a:gd name="T116" fmla="*/ 1342 w 2288"/>
                      <a:gd name="T117" fmla="*/ 0 h 1144"/>
                      <a:gd name="T118" fmla="*/ 1219 w 2288"/>
                      <a:gd name="T119" fmla="*/ 62 h 1144"/>
                      <a:gd name="T120" fmla="*/ 1082 w 2288"/>
                      <a:gd name="T121" fmla="*/ 23 h 114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88"/>
                      <a:gd name="T184" fmla="*/ 0 h 1144"/>
                      <a:gd name="T185" fmla="*/ 2288 w 2288"/>
                      <a:gd name="T186" fmla="*/ 1144 h 114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88" h="1144">
                        <a:moveTo>
                          <a:pt x="1017" y="39"/>
                        </a:moveTo>
                        <a:lnTo>
                          <a:pt x="981" y="23"/>
                        </a:lnTo>
                        <a:lnTo>
                          <a:pt x="937" y="5"/>
                        </a:lnTo>
                        <a:lnTo>
                          <a:pt x="901" y="5"/>
                        </a:lnTo>
                        <a:lnTo>
                          <a:pt x="916" y="16"/>
                        </a:lnTo>
                        <a:lnTo>
                          <a:pt x="901" y="23"/>
                        </a:lnTo>
                        <a:lnTo>
                          <a:pt x="859" y="39"/>
                        </a:lnTo>
                        <a:lnTo>
                          <a:pt x="859" y="57"/>
                        </a:lnTo>
                        <a:lnTo>
                          <a:pt x="865" y="73"/>
                        </a:lnTo>
                        <a:lnTo>
                          <a:pt x="829" y="90"/>
                        </a:lnTo>
                        <a:lnTo>
                          <a:pt x="823" y="108"/>
                        </a:lnTo>
                        <a:lnTo>
                          <a:pt x="793" y="114"/>
                        </a:lnTo>
                        <a:lnTo>
                          <a:pt x="764" y="101"/>
                        </a:lnTo>
                        <a:lnTo>
                          <a:pt x="721" y="101"/>
                        </a:lnTo>
                        <a:lnTo>
                          <a:pt x="700" y="125"/>
                        </a:lnTo>
                        <a:lnTo>
                          <a:pt x="664" y="119"/>
                        </a:lnTo>
                        <a:lnTo>
                          <a:pt x="642" y="125"/>
                        </a:lnTo>
                        <a:lnTo>
                          <a:pt x="635" y="147"/>
                        </a:lnTo>
                        <a:lnTo>
                          <a:pt x="592" y="153"/>
                        </a:lnTo>
                        <a:lnTo>
                          <a:pt x="570" y="171"/>
                        </a:lnTo>
                        <a:lnTo>
                          <a:pt x="570" y="199"/>
                        </a:lnTo>
                        <a:lnTo>
                          <a:pt x="584" y="233"/>
                        </a:lnTo>
                        <a:lnTo>
                          <a:pt x="612" y="250"/>
                        </a:lnTo>
                        <a:lnTo>
                          <a:pt x="612" y="279"/>
                        </a:lnTo>
                        <a:lnTo>
                          <a:pt x="534" y="296"/>
                        </a:lnTo>
                        <a:lnTo>
                          <a:pt x="483" y="296"/>
                        </a:lnTo>
                        <a:lnTo>
                          <a:pt x="454" y="324"/>
                        </a:lnTo>
                        <a:lnTo>
                          <a:pt x="440" y="375"/>
                        </a:lnTo>
                        <a:lnTo>
                          <a:pt x="440" y="415"/>
                        </a:lnTo>
                        <a:lnTo>
                          <a:pt x="433" y="427"/>
                        </a:lnTo>
                        <a:lnTo>
                          <a:pt x="425" y="455"/>
                        </a:lnTo>
                        <a:lnTo>
                          <a:pt x="440" y="495"/>
                        </a:lnTo>
                        <a:lnTo>
                          <a:pt x="397" y="517"/>
                        </a:lnTo>
                        <a:lnTo>
                          <a:pt x="354" y="517"/>
                        </a:lnTo>
                        <a:lnTo>
                          <a:pt x="325" y="552"/>
                        </a:lnTo>
                        <a:lnTo>
                          <a:pt x="309" y="563"/>
                        </a:lnTo>
                        <a:lnTo>
                          <a:pt x="273" y="586"/>
                        </a:lnTo>
                        <a:lnTo>
                          <a:pt x="267" y="620"/>
                        </a:lnTo>
                        <a:lnTo>
                          <a:pt x="267" y="648"/>
                        </a:lnTo>
                        <a:lnTo>
                          <a:pt x="245" y="666"/>
                        </a:lnTo>
                        <a:lnTo>
                          <a:pt x="231" y="688"/>
                        </a:lnTo>
                        <a:lnTo>
                          <a:pt x="165" y="683"/>
                        </a:lnTo>
                        <a:lnTo>
                          <a:pt x="115" y="700"/>
                        </a:lnTo>
                        <a:lnTo>
                          <a:pt x="65" y="716"/>
                        </a:lnTo>
                        <a:lnTo>
                          <a:pt x="42" y="733"/>
                        </a:lnTo>
                        <a:lnTo>
                          <a:pt x="6" y="757"/>
                        </a:lnTo>
                        <a:lnTo>
                          <a:pt x="0" y="785"/>
                        </a:lnTo>
                        <a:lnTo>
                          <a:pt x="20" y="802"/>
                        </a:lnTo>
                        <a:lnTo>
                          <a:pt x="50" y="819"/>
                        </a:lnTo>
                        <a:lnTo>
                          <a:pt x="50" y="842"/>
                        </a:lnTo>
                        <a:lnTo>
                          <a:pt x="79" y="859"/>
                        </a:lnTo>
                        <a:lnTo>
                          <a:pt x="93" y="899"/>
                        </a:lnTo>
                        <a:lnTo>
                          <a:pt x="129" y="939"/>
                        </a:lnTo>
                        <a:lnTo>
                          <a:pt x="173" y="921"/>
                        </a:lnTo>
                        <a:lnTo>
                          <a:pt x="209" y="893"/>
                        </a:lnTo>
                        <a:lnTo>
                          <a:pt x="237" y="893"/>
                        </a:lnTo>
                        <a:lnTo>
                          <a:pt x="267" y="904"/>
                        </a:lnTo>
                        <a:lnTo>
                          <a:pt x="289" y="933"/>
                        </a:lnTo>
                        <a:lnTo>
                          <a:pt x="331" y="904"/>
                        </a:lnTo>
                        <a:lnTo>
                          <a:pt x="375" y="871"/>
                        </a:lnTo>
                        <a:lnTo>
                          <a:pt x="411" y="871"/>
                        </a:lnTo>
                        <a:lnTo>
                          <a:pt x="461" y="871"/>
                        </a:lnTo>
                        <a:lnTo>
                          <a:pt x="512" y="854"/>
                        </a:lnTo>
                        <a:lnTo>
                          <a:pt x="542" y="819"/>
                        </a:lnTo>
                        <a:lnTo>
                          <a:pt x="612" y="785"/>
                        </a:lnTo>
                        <a:lnTo>
                          <a:pt x="656" y="785"/>
                        </a:lnTo>
                        <a:lnTo>
                          <a:pt x="671" y="797"/>
                        </a:lnTo>
                        <a:lnTo>
                          <a:pt x="692" y="819"/>
                        </a:lnTo>
                        <a:lnTo>
                          <a:pt x="678" y="859"/>
                        </a:lnTo>
                        <a:lnTo>
                          <a:pt x="635" y="871"/>
                        </a:lnTo>
                        <a:lnTo>
                          <a:pt x="584" y="871"/>
                        </a:lnTo>
                        <a:lnTo>
                          <a:pt x="548" y="887"/>
                        </a:lnTo>
                        <a:lnTo>
                          <a:pt x="542" y="904"/>
                        </a:lnTo>
                        <a:lnTo>
                          <a:pt x="498" y="950"/>
                        </a:lnTo>
                        <a:lnTo>
                          <a:pt x="447" y="950"/>
                        </a:lnTo>
                        <a:lnTo>
                          <a:pt x="418" y="972"/>
                        </a:lnTo>
                        <a:lnTo>
                          <a:pt x="425" y="1007"/>
                        </a:lnTo>
                        <a:lnTo>
                          <a:pt x="461" y="1042"/>
                        </a:lnTo>
                        <a:lnTo>
                          <a:pt x="447" y="1058"/>
                        </a:lnTo>
                        <a:lnTo>
                          <a:pt x="447" y="1075"/>
                        </a:lnTo>
                        <a:lnTo>
                          <a:pt x="498" y="1104"/>
                        </a:lnTo>
                        <a:lnTo>
                          <a:pt x="505" y="1132"/>
                        </a:lnTo>
                        <a:lnTo>
                          <a:pt x="570" y="1143"/>
                        </a:lnTo>
                        <a:lnTo>
                          <a:pt x="612" y="1120"/>
                        </a:lnTo>
                        <a:lnTo>
                          <a:pt x="656" y="1120"/>
                        </a:lnTo>
                        <a:lnTo>
                          <a:pt x="692" y="1138"/>
                        </a:lnTo>
                        <a:lnTo>
                          <a:pt x="764" y="1120"/>
                        </a:lnTo>
                        <a:lnTo>
                          <a:pt x="786" y="1086"/>
                        </a:lnTo>
                        <a:lnTo>
                          <a:pt x="756" y="1053"/>
                        </a:lnTo>
                        <a:lnTo>
                          <a:pt x="714" y="1013"/>
                        </a:lnTo>
                        <a:lnTo>
                          <a:pt x="721" y="972"/>
                        </a:lnTo>
                        <a:lnTo>
                          <a:pt x="742" y="939"/>
                        </a:lnTo>
                        <a:lnTo>
                          <a:pt x="786" y="944"/>
                        </a:lnTo>
                        <a:lnTo>
                          <a:pt x="793" y="990"/>
                        </a:lnTo>
                        <a:lnTo>
                          <a:pt x="829" y="1029"/>
                        </a:lnTo>
                        <a:lnTo>
                          <a:pt x="873" y="1018"/>
                        </a:lnTo>
                        <a:lnTo>
                          <a:pt x="916" y="1024"/>
                        </a:lnTo>
                        <a:lnTo>
                          <a:pt x="953" y="996"/>
                        </a:lnTo>
                        <a:lnTo>
                          <a:pt x="930" y="944"/>
                        </a:lnTo>
                        <a:lnTo>
                          <a:pt x="930" y="910"/>
                        </a:lnTo>
                        <a:lnTo>
                          <a:pt x="973" y="910"/>
                        </a:lnTo>
                        <a:lnTo>
                          <a:pt x="1017" y="887"/>
                        </a:lnTo>
                        <a:lnTo>
                          <a:pt x="1017" y="830"/>
                        </a:lnTo>
                        <a:lnTo>
                          <a:pt x="1017" y="797"/>
                        </a:lnTo>
                        <a:lnTo>
                          <a:pt x="1053" y="768"/>
                        </a:lnTo>
                        <a:lnTo>
                          <a:pt x="1068" y="785"/>
                        </a:lnTo>
                        <a:lnTo>
                          <a:pt x="1061" y="819"/>
                        </a:lnTo>
                        <a:lnTo>
                          <a:pt x="1068" y="871"/>
                        </a:lnTo>
                        <a:lnTo>
                          <a:pt x="1061" y="921"/>
                        </a:lnTo>
                        <a:lnTo>
                          <a:pt x="1075" y="961"/>
                        </a:lnTo>
                        <a:lnTo>
                          <a:pt x="1104" y="950"/>
                        </a:lnTo>
                        <a:lnTo>
                          <a:pt x="1126" y="956"/>
                        </a:lnTo>
                        <a:lnTo>
                          <a:pt x="1147" y="990"/>
                        </a:lnTo>
                        <a:lnTo>
                          <a:pt x="1183" y="996"/>
                        </a:lnTo>
                        <a:lnTo>
                          <a:pt x="1190" y="1024"/>
                        </a:lnTo>
                        <a:lnTo>
                          <a:pt x="1212" y="1070"/>
                        </a:lnTo>
                        <a:lnTo>
                          <a:pt x="1278" y="1058"/>
                        </a:lnTo>
                        <a:lnTo>
                          <a:pt x="1306" y="1092"/>
                        </a:lnTo>
                        <a:lnTo>
                          <a:pt x="1357" y="1138"/>
                        </a:lnTo>
                        <a:lnTo>
                          <a:pt x="1386" y="1120"/>
                        </a:lnTo>
                        <a:lnTo>
                          <a:pt x="1422" y="1120"/>
                        </a:lnTo>
                        <a:lnTo>
                          <a:pt x="1464" y="1138"/>
                        </a:lnTo>
                        <a:lnTo>
                          <a:pt x="1531" y="1115"/>
                        </a:lnTo>
                        <a:lnTo>
                          <a:pt x="1537" y="1070"/>
                        </a:lnTo>
                        <a:lnTo>
                          <a:pt x="1537" y="1042"/>
                        </a:lnTo>
                        <a:lnTo>
                          <a:pt x="1595" y="1042"/>
                        </a:lnTo>
                        <a:lnTo>
                          <a:pt x="1652" y="1024"/>
                        </a:lnTo>
                        <a:lnTo>
                          <a:pt x="1689" y="1024"/>
                        </a:lnTo>
                        <a:lnTo>
                          <a:pt x="1731" y="1024"/>
                        </a:lnTo>
                        <a:lnTo>
                          <a:pt x="1739" y="972"/>
                        </a:lnTo>
                        <a:lnTo>
                          <a:pt x="1775" y="939"/>
                        </a:lnTo>
                        <a:lnTo>
                          <a:pt x="1753" y="887"/>
                        </a:lnTo>
                        <a:lnTo>
                          <a:pt x="1711" y="887"/>
                        </a:lnTo>
                        <a:lnTo>
                          <a:pt x="1711" y="842"/>
                        </a:lnTo>
                        <a:lnTo>
                          <a:pt x="1675" y="836"/>
                        </a:lnTo>
                        <a:lnTo>
                          <a:pt x="1753" y="825"/>
                        </a:lnTo>
                        <a:lnTo>
                          <a:pt x="1797" y="854"/>
                        </a:lnTo>
                        <a:lnTo>
                          <a:pt x="1862" y="836"/>
                        </a:lnTo>
                        <a:lnTo>
                          <a:pt x="1926" y="859"/>
                        </a:lnTo>
                        <a:lnTo>
                          <a:pt x="1992" y="864"/>
                        </a:lnTo>
                        <a:lnTo>
                          <a:pt x="2014" y="939"/>
                        </a:lnTo>
                        <a:lnTo>
                          <a:pt x="2056" y="944"/>
                        </a:lnTo>
                        <a:lnTo>
                          <a:pt x="2114" y="967"/>
                        </a:lnTo>
                        <a:lnTo>
                          <a:pt x="2179" y="972"/>
                        </a:lnTo>
                        <a:lnTo>
                          <a:pt x="2230" y="944"/>
                        </a:lnTo>
                        <a:lnTo>
                          <a:pt x="2287" y="904"/>
                        </a:lnTo>
                        <a:lnTo>
                          <a:pt x="2251" y="836"/>
                        </a:lnTo>
                        <a:lnTo>
                          <a:pt x="2200" y="802"/>
                        </a:lnTo>
                        <a:lnTo>
                          <a:pt x="2222" y="773"/>
                        </a:lnTo>
                        <a:lnTo>
                          <a:pt x="2194" y="705"/>
                        </a:lnTo>
                        <a:lnTo>
                          <a:pt x="2179" y="666"/>
                        </a:lnTo>
                        <a:lnTo>
                          <a:pt x="2136" y="620"/>
                        </a:lnTo>
                        <a:lnTo>
                          <a:pt x="2064" y="609"/>
                        </a:lnTo>
                        <a:lnTo>
                          <a:pt x="1984" y="648"/>
                        </a:lnTo>
                        <a:lnTo>
                          <a:pt x="1897" y="631"/>
                        </a:lnTo>
                        <a:lnTo>
                          <a:pt x="1933" y="586"/>
                        </a:lnTo>
                        <a:lnTo>
                          <a:pt x="2006" y="552"/>
                        </a:lnTo>
                        <a:lnTo>
                          <a:pt x="1992" y="501"/>
                        </a:lnTo>
                        <a:lnTo>
                          <a:pt x="1919" y="484"/>
                        </a:lnTo>
                        <a:lnTo>
                          <a:pt x="1862" y="484"/>
                        </a:lnTo>
                        <a:lnTo>
                          <a:pt x="1876" y="444"/>
                        </a:lnTo>
                        <a:lnTo>
                          <a:pt x="1905" y="403"/>
                        </a:lnTo>
                        <a:lnTo>
                          <a:pt x="1897" y="341"/>
                        </a:lnTo>
                        <a:lnTo>
                          <a:pt x="1854" y="313"/>
                        </a:lnTo>
                        <a:lnTo>
                          <a:pt x="1812" y="313"/>
                        </a:lnTo>
                        <a:lnTo>
                          <a:pt x="1804" y="261"/>
                        </a:lnTo>
                        <a:lnTo>
                          <a:pt x="1812" y="215"/>
                        </a:lnTo>
                        <a:lnTo>
                          <a:pt x="1775" y="153"/>
                        </a:lnTo>
                        <a:lnTo>
                          <a:pt x="1739" y="114"/>
                        </a:lnTo>
                        <a:lnTo>
                          <a:pt x="1703" y="114"/>
                        </a:lnTo>
                        <a:lnTo>
                          <a:pt x="1652" y="114"/>
                        </a:lnTo>
                        <a:lnTo>
                          <a:pt x="1587" y="62"/>
                        </a:lnTo>
                        <a:lnTo>
                          <a:pt x="1523" y="28"/>
                        </a:lnTo>
                        <a:lnTo>
                          <a:pt x="1478" y="39"/>
                        </a:lnTo>
                        <a:lnTo>
                          <a:pt x="1428" y="23"/>
                        </a:lnTo>
                        <a:lnTo>
                          <a:pt x="1400" y="0"/>
                        </a:lnTo>
                        <a:lnTo>
                          <a:pt x="1342" y="0"/>
                        </a:lnTo>
                        <a:lnTo>
                          <a:pt x="1292" y="0"/>
                        </a:lnTo>
                        <a:lnTo>
                          <a:pt x="1219" y="57"/>
                        </a:lnTo>
                        <a:lnTo>
                          <a:pt x="1219" y="62"/>
                        </a:lnTo>
                        <a:lnTo>
                          <a:pt x="1212" y="5"/>
                        </a:lnTo>
                        <a:lnTo>
                          <a:pt x="1104" y="0"/>
                        </a:lnTo>
                        <a:lnTo>
                          <a:pt x="1082" y="23"/>
                        </a:lnTo>
                        <a:lnTo>
                          <a:pt x="1017" y="39"/>
                        </a:lnTo>
                      </a:path>
                    </a:pathLst>
                  </a:custGeom>
                  <a:noFill/>
                  <a:ln w="12700"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457200" eaLnBrk="1" hangingPunct="1"/>
                    <a:endParaRPr lang="en-US" sz="1800">
                      <a:latin typeface="Verdana" charset="0"/>
                    </a:endParaRPr>
                  </a:p>
                </p:txBody>
              </p:sp>
            </p:grpSp>
            <p:grpSp>
              <p:nvGrpSpPr>
                <p:cNvPr id="27" name="Group 69"/>
                <p:cNvGrpSpPr>
                  <a:grpSpLocks/>
                </p:cNvGrpSpPr>
                <p:nvPr/>
              </p:nvGrpSpPr>
              <p:grpSpPr bwMode="auto">
                <a:xfrm>
                  <a:off x="5160" y="305"/>
                  <a:ext cx="147" cy="634"/>
                  <a:chOff x="3674" y="647"/>
                  <a:chExt cx="105" cy="1026"/>
                </a:xfrm>
              </p:grpSpPr>
              <p:sp>
                <p:nvSpPr>
                  <p:cNvPr id="41" name="Freeform 70"/>
                  <p:cNvSpPr>
                    <a:spLocks/>
                  </p:cNvSpPr>
                  <p:nvPr/>
                </p:nvSpPr>
                <p:spPr bwMode="auto">
                  <a:xfrm>
                    <a:off x="3674" y="647"/>
                    <a:ext cx="105" cy="1026"/>
                  </a:xfrm>
                  <a:custGeom>
                    <a:avLst/>
                    <a:gdLst>
                      <a:gd name="T0" fmla="*/ 95 w 101"/>
                      <a:gd name="T1" fmla="*/ 0 h 747"/>
                      <a:gd name="T2" fmla="*/ 37 w 101"/>
                      <a:gd name="T3" fmla="*/ 559104 h 747"/>
                      <a:gd name="T4" fmla="*/ 37 w 101"/>
                      <a:gd name="T5" fmla="*/ 703000 h 747"/>
                      <a:gd name="T6" fmla="*/ 37 w 101"/>
                      <a:gd name="T7" fmla="*/ 812055 h 747"/>
                      <a:gd name="T8" fmla="*/ 37 w 101"/>
                      <a:gd name="T9" fmla="*/ 839355 h 747"/>
                      <a:gd name="T10" fmla="*/ 42 w 101"/>
                      <a:gd name="T11" fmla="*/ 888111 h 747"/>
                      <a:gd name="T12" fmla="*/ 37 w 101"/>
                      <a:gd name="T13" fmla="*/ 936334 h 747"/>
                      <a:gd name="T14" fmla="*/ 37 w 101"/>
                      <a:gd name="T15" fmla="*/ 994677 h 747"/>
                      <a:gd name="T16" fmla="*/ 10 w 101"/>
                      <a:gd name="T17" fmla="*/ 1045914 h 747"/>
                      <a:gd name="T18" fmla="*/ 0 w 101"/>
                      <a:gd name="T19" fmla="*/ 1089503 h 747"/>
                      <a:gd name="T20" fmla="*/ 56 w 101"/>
                      <a:gd name="T21" fmla="*/ 1093840 h 747"/>
                      <a:gd name="T22" fmla="*/ 101 w 101"/>
                      <a:gd name="T23" fmla="*/ 1104120 h 747"/>
                      <a:gd name="T24" fmla="*/ 169 w 101"/>
                      <a:gd name="T25" fmla="*/ 1104120 h 747"/>
                      <a:gd name="T26" fmla="*/ 210 w 101"/>
                      <a:gd name="T27" fmla="*/ 1104120 h 747"/>
                      <a:gd name="T28" fmla="*/ 244 w 101"/>
                      <a:gd name="T29" fmla="*/ 1089503 h 747"/>
                      <a:gd name="T30" fmla="*/ 236 w 101"/>
                      <a:gd name="T31" fmla="*/ 1045914 h 747"/>
                      <a:gd name="T32" fmla="*/ 227 w 101"/>
                      <a:gd name="T33" fmla="*/ 994677 h 747"/>
                      <a:gd name="T34" fmla="*/ 227 w 101"/>
                      <a:gd name="T35" fmla="*/ 902436 h 747"/>
                      <a:gd name="T36" fmla="*/ 227 w 101"/>
                      <a:gd name="T37" fmla="*/ 879024 h 747"/>
                      <a:gd name="T38" fmla="*/ 227 w 101"/>
                      <a:gd name="T39" fmla="*/ 812055 h 747"/>
                      <a:gd name="T40" fmla="*/ 227 w 101"/>
                      <a:gd name="T41" fmla="*/ 753368 h 747"/>
                      <a:gd name="T42" fmla="*/ 210 w 101"/>
                      <a:gd name="T43" fmla="*/ 696691 h 747"/>
                      <a:gd name="T44" fmla="*/ 222 w 101"/>
                      <a:gd name="T45" fmla="*/ 458460 h 747"/>
                      <a:gd name="T46" fmla="*/ 222 w 101"/>
                      <a:gd name="T47" fmla="*/ 157988 h 747"/>
                      <a:gd name="T48" fmla="*/ 202 w 101"/>
                      <a:gd name="T49" fmla="*/ 38146 h 747"/>
                      <a:gd name="T50" fmla="*/ 95 w 101"/>
                      <a:gd name="T51" fmla="*/ 0 h 7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1"/>
                      <a:gd name="T79" fmla="*/ 0 h 747"/>
                      <a:gd name="T80" fmla="*/ 101 w 101"/>
                      <a:gd name="T81" fmla="*/ 747 h 7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1" h="747">
                        <a:moveTo>
                          <a:pt x="38" y="0"/>
                        </a:moveTo>
                        <a:lnTo>
                          <a:pt x="14" y="378"/>
                        </a:lnTo>
                        <a:lnTo>
                          <a:pt x="14" y="475"/>
                        </a:lnTo>
                        <a:lnTo>
                          <a:pt x="14" y="549"/>
                        </a:lnTo>
                        <a:lnTo>
                          <a:pt x="14" y="568"/>
                        </a:lnTo>
                        <a:lnTo>
                          <a:pt x="17" y="601"/>
                        </a:lnTo>
                        <a:lnTo>
                          <a:pt x="14" y="633"/>
                        </a:lnTo>
                        <a:lnTo>
                          <a:pt x="14" y="672"/>
                        </a:lnTo>
                        <a:lnTo>
                          <a:pt x="10" y="707"/>
                        </a:lnTo>
                        <a:lnTo>
                          <a:pt x="0" y="736"/>
                        </a:lnTo>
                        <a:lnTo>
                          <a:pt x="24" y="740"/>
                        </a:lnTo>
                        <a:lnTo>
                          <a:pt x="41" y="746"/>
                        </a:lnTo>
                        <a:lnTo>
                          <a:pt x="69" y="746"/>
                        </a:lnTo>
                        <a:lnTo>
                          <a:pt x="86" y="746"/>
                        </a:lnTo>
                        <a:lnTo>
                          <a:pt x="100" y="736"/>
                        </a:lnTo>
                        <a:lnTo>
                          <a:pt x="97" y="707"/>
                        </a:lnTo>
                        <a:lnTo>
                          <a:pt x="93" y="672"/>
                        </a:lnTo>
                        <a:lnTo>
                          <a:pt x="93" y="610"/>
                        </a:lnTo>
                        <a:lnTo>
                          <a:pt x="93" y="594"/>
                        </a:lnTo>
                        <a:lnTo>
                          <a:pt x="93" y="549"/>
                        </a:lnTo>
                        <a:lnTo>
                          <a:pt x="93" y="510"/>
                        </a:lnTo>
                        <a:lnTo>
                          <a:pt x="86" y="471"/>
                        </a:lnTo>
                        <a:lnTo>
                          <a:pt x="90" y="310"/>
                        </a:lnTo>
                        <a:lnTo>
                          <a:pt x="90" y="107"/>
                        </a:lnTo>
                        <a:lnTo>
                          <a:pt x="83" y="26"/>
                        </a:lnTo>
                        <a:lnTo>
                          <a:pt x="38" y="0"/>
                        </a:lnTo>
                      </a:path>
                    </a:pathLst>
                  </a:custGeom>
                  <a:solidFill>
                    <a:srgbClr val="3E1403"/>
                  </a:solidFill>
                  <a:ln>
                    <a:noFill/>
                  </a:ln>
                  <a:extLst>
                    <a:ext uri="{91240B29-F687-4f45-9708-019B960494DF}">
                      <a14:hiddenLine xmlns="" xmlns:a14="http://schemas.microsoft.com/office/drawing/2010/main" w="127000" cap="rnd">
                        <a:solidFill>
                          <a:srgbClr val="000000"/>
                        </a:solidFill>
                        <a:round/>
                        <a:headEnd/>
                        <a:tailEnd/>
                      </a14:hiddenLine>
                    </a:ext>
                  </a:extLst>
                </p:spPr>
                <p:txBody>
                  <a:bodyPr/>
                  <a:lstStyle/>
                  <a:p>
                    <a:pPr defTabSz="457200" eaLnBrk="1" hangingPunct="1"/>
                    <a:endParaRPr lang="en-US" sz="1800">
                      <a:latin typeface="Verdana" charset="0"/>
                    </a:endParaRPr>
                  </a:p>
                </p:txBody>
              </p:sp>
              <p:sp>
                <p:nvSpPr>
                  <p:cNvPr id="42" name="Freeform 71"/>
                  <p:cNvSpPr>
                    <a:spLocks/>
                  </p:cNvSpPr>
                  <p:nvPr/>
                </p:nvSpPr>
                <p:spPr bwMode="auto">
                  <a:xfrm>
                    <a:off x="3717" y="1309"/>
                    <a:ext cx="57" cy="356"/>
                  </a:xfrm>
                  <a:custGeom>
                    <a:avLst/>
                    <a:gdLst>
                      <a:gd name="T0" fmla="*/ 85 w 55"/>
                      <a:gd name="T1" fmla="*/ 0 h 259"/>
                      <a:gd name="T2" fmla="*/ 42 w 55"/>
                      <a:gd name="T3" fmla="*/ 19874 h 259"/>
                      <a:gd name="T4" fmla="*/ 0 w 55"/>
                      <a:gd name="T5" fmla="*/ 28069 h 259"/>
                      <a:gd name="T6" fmla="*/ 13 w 55"/>
                      <a:gd name="T7" fmla="*/ 32577 h 259"/>
                      <a:gd name="T8" fmla="*/ 68 w 55"/>
                      <a:gd name="T9" fmla="*/ 28069 h 259"/>
                      <a:gd name="T10" fmla="*/ 48 w 55"/>
                      <a:gd name="T11" fmla="*/ 47590 h 259"/>
                      <a:gd name="T12" fmla="*/ 6 w 55"/>
                      <a:gd name="T13" fmla="*/ 67909 h 259"/>
                      <a:gd name="T14" fmla="*/ 62 w 55"/>
                      <a:gd name="T15" fmla="*/ 67909 h 259"/>
                      <a:gd name="T16" fmla="*/ 76 w 55"/>
                      <a:gd name="T17" fmla="*/ 76306 h 259"/>
                      <a:gd name="T18" fmla="*/ 54 w 55"/>
                      <a:gd name="T19" fmla="*/ 95908 h 259"/>
                      <a:gd name="T20" fmla="*/ 10 w 55"/>
                      <a:gd name="T21" fmla="*/ 108899 h 259"/>
                      <a:gd name="T22" fmla="*/ 85 w 55"/>
                      <a:gd name="T23" fmla="*/ 113968 h 259"/>
                      <a:gd name="T24" fmla="*/ 85 w 55"/>
                      <a:gd name="T25" fmla="*/ 129339 h 259"/>
                      <a:gd name="T26" fmla="*/ 85 w 55"/>
                      <a:gd name="T27" fmla="*/ 148845 h 259"/>
                      <a:gd name="T28" fmla="*/ 39 w 55"/>
                      <a:gd name="T29" fmla="*/ 167411 h 259"/>
                      <a:gd name="T30" fmla="*/ 6 w 55"/>
                      <a:gd name="T31" fmla="*/ 167411 h 259"/>
                      <a:gd name="T32" fmla="*/ 54 w 55"/>
                      <a:gd name="T33" fmla="*/ 177779 h 259"/>
                      <a:gd name="T34" fmla="*/ 85 w 55"/>
                      <a:gd name="T35" fmla="*/ 177779 h 259"/>
                      <a:gd name="T36" fmla="*/ 62 w 55"/>
                      <a:gd name="T37" fmla="*/ 196810 h 259"/>
                      <a:gd name="T38" fmla="*/ 39 w 55"/>
                      <a:gd name="T39" fmla="*/ 215320 h 259"/>
                      <a:gd name="T40" fmla="*/ 85 w 55"/>
                      <a:gd name="T41" fmla="*/ 234021 h 259"/>
                      <a:gd name="T42" fmla="*/ 85 w 55"/>
                      <a:gd name="T43" fmla="*/ 278222 h 259"/>
                      <a:gd name="T44" fmla="*/ 62 w 55"/>
                      <a:gd name="T45" fmla="*/ 320932 h 259"/>
                      <a:gd name="T46" fmla="*/ 94 w 55"/>
                      <a:gd name="T47" fmla="*/ 335877 h 259"/>
                      <a:gd name="T48" fmla="*/ 39 w 55"/>
                      <a:gd name="T49" fmla="*/ 340144 h 259"/>
                      <a:gd name="T50" fmla="*/ 94 w 55"/>
                      <a:gd name="T51" fmla="*/ 350716 h 259"/>
                      <a:gd name="T52" fmla="*/ 13 w 55"/>
                      <a:gd name="T53" fmla="*/ 365061 h 259"/>
                      <a:gd name="T54" fmla="*/ 101 w 55"/>
                      <a:gd name="T55" fmla="*/ 368393 h 259"/>
                      <a:gd name="T56" fmla="*/ 48 w 55"/>
                      <a:gd name="T57" fmla="*/ 379003 h 259"/>
                      <a:gd name="T58" fmla="*/ 13 w 55"/>
                      <a:gd name="T59" fmla="*/ 388709 h 259"/>
                      <a:gd name="T60" fmla="*/ 76 w 55"/>
                      <a:gd name="T61" fmla="*/ 388709 h 259"/>
                      <a:gd name="T62" fmla="*/ 121 w 55"/>
                      <a:gd name="T63" fmla="*/ 384047 h 259"/>
                      <a:gd name="T64" fmla="*/ 115 w 55"/>
                      <a:gd name="T65" fmla="*/ 344719 h 259"/>
                      <a:gd name="T66" fmla="*/ 101 w 55"/>
                      <a:gd name="T67" fmla="*/ 312569 h 259"/>
                      <a:gd name="T68" fmla="*/ 109 w 55"/>
                      <a:gd name="T69" fmla="*/ 263538 h 259"/>
                      <a:gd name="T70" fmla="*/ 101 w 55"/>
                      <a:gd name="T71" fmla="*/ 201442 h 259"/>
                      <a:gd name="T72" fmla="*/ 109 w 55"/>
                      <a:gd name="T73" fmla="*/ 148845 h 259"/>
                      <a:gd name="T74" fmla="*/ 101 w 55"/>
                      <a:gd name="T75" fmla="*/ 85281 h 259"/>
                      <a:gd name="T76" fmla="*/ 94 w 55"/>
                      <a:gd name="T77" fmla="*/ 57093 h 259"/>
                      <a:gd name="T78" fmla="*/ 94 w 55"/>
                      <a:gd name="T79" fmla="*/ 28069 h 259"/>
                      <a:gd name="T80" fmla="*/ 85 w 55"/>
                      <a:gd name="T81" fmla="*/ 0 h 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259"/>
                      <a:gd name="T125" fmla="*/ 55 w 55"/>
                      <a:gd name="T126" fmla="*/ 259 h 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259">
                        <a:moveTo>
                          <a:pt x="38" y="0"/>
                        </a:moveTo>
                        <a:lnTo>
                          <a:pt x="19" y="13"/>
                        </a:lnTo>
                        <a:lnTo>
                          <a:pt x="0" y="19"/>
                        </a:lnTo>
                        <a:lnTo>
                          <a:pt x="13" y="22"/>
                        </a:lnTo>
                        <a:lnTo>
                          <a:pt x="32" y="19"/>
                        </a:lnTo>
                        <a:lnTo>
                          <a:pt x="22" y="32"/>
                        </a:lnTo>
                        <a:lnTo>
                          <a:pt x="6" y="45"/>
                        </a:lnTo>
                        <a:lnTo>
                          <a:pt x="29" y="45"/>
                        </a:lnTo>
                        <a:lnTo>
                          <a:pt x="35" y="51"/>
                        </a:lnTo>
                        <a:lnTo>
                          <a:pt x="25" y="64"/>
                        </a:lnTo>
                        <a:lnTo>
                          <a:pt x="10" y="73"/>
                        </a:lnTo>
                        <a:lnTo>
                          <a:pt x="38" y="76"/>
                        </a:lnTo>
                        <a:lnTo>
                          <a:pt x="38" y="86"/>
                        </a:lnTo>
                        <a:lnTo>
                          <a:pt x="38" y="99"/>
                        </a:lnTo>
                        <a:lnTo>
                          <a:pt x="16" y="111"/>
                        </a:lnTo>
                        <a:lnTo>
                          <a:pt x="6" y="111"/>
                        </a:lnTo>
                        <a:lnTo>
                          <a:pt x="25" y="118"/>
                        </a:lnTo>
                        <a:lnTo>
                          <a:pt x="38" y="118"/>
                        </a:lnTo>
                        <a:lnTo>
                          <a:pt x="29" y="131"/>
                        </a:lnTo>
                        <a:lnTo>
                          <a:pt x="16" y="143"/>
                        </a:lnTo>
                        <a:lnTo>
                          <a:pt x="38" y="156"/>
                        </a:lnTo>
                        <a:lnTo>
                          <a:pt x="38" y="185"/>
                        </a:lnTo>
                        <a:lnTo>
                          <a:pt x="29" y="213"/>
                        </a:lnTo>
                        <a:lnTo>
                          <a:pt x="41" y="223"/>
                        </a:lnTo>
                        <a:lnTo>
                          <a:pt x="16" y="226"/>
                        </a:lnTo>
                        <a:lnTo>
                          <a:pt x="41" y="233"/>
                        </a:lnTo>
                        <a:lnTo>
                          <a:pt x="13" y="242"/>
                        </a:lnTo>
                        <a:lnTo>
                          <a:pt x="44" y="245"/>
                        </a:lnTo>
                        <a:lnTo>
                          <a:pt x="22" y="252"/>
                        </a:lnTo>
                        <a:lnTo>
                          <a:pt x="13" y="258"/>
                        </a:lnTo>
                        <a:lnTo>
                          <a:pt x="35" y="258"/>
                        </a:lnTo>
                        <a:lnTo>
                          <a:pt x="54" y="255"/>
                        </a:lnTo>
                        <a:lnTo>
                          <a:pt x="51" y="229"/>
                        </a:lnTo>
                        <a:lnTo>
                          <a:pt x="44" y="207"/>
                        </a:lnTo>
                        <a:lnTo>
                          <a:pt x="48" y="175"/>
                        </a:lnTo>
                        <a:lnTo>
                          <a:pt x="44" y="134"/>
                        </a:lnTo>
                        <a:lnTo>
                          <a:pt x="48" y="99"/>
                        </a:lnTo>
                        <a:lnTo>
                          <a:pt x="44" y="57"/>
                        </a:lnTo>
                        <a:lnTo>
                          <a:pt x="41" y="38"/>
                        </a:lnTo>
                        <a:lnTo>
                          <a:pt x="41" y="19"/>
                        </a:lnTo>
                        <a:lnTo>
                          <a:pt x="38" y="0"/>
                        </a:lnTo>
                      </a:path>
                    </a:pathLst>
                  </a:custGeom>
                  <a:solidFill>
                    <a:srgbClr val="714400"/>
                  </a:solidFill>
                  <a:ln>
                    <a:noFill/>
                  </a:ln>
                  <a:extLst>
                    <a:ext uri="{91240B29-F687-4f45-9708-019B960494DF}">
                      <a14:hiddenLine xmlns="" xmlns:a14="http://schemas.microsoft.com/office/drawing/2010/main" w="127000" cap="rnd">
                        <a:solidFill>
                          <a:srgbClr val="000000"/>
                        </a:solidFill>
                        <a:round/>
                        <a:headEnd/>
                        <a:tailEnd/>
                      </a14:hiddenLine>
                    </a:ext>
                  </a:extLst>
                </p:spPr>
                <p:txBody>
                  <a:bodyPr/>
                  <a:lstStyle/>
                  <a:p>
                    <a:pPr defTabSz="457200" eaLnBrk="1" hangingPunct="1"/>
                    <a:endParaRPr lang="en-US" sz="1800">
                      <a:latin typeface="Verdana" charset="0"/>
                    </a:endParaRPr>
                  </a:p>
                </p:txBody>
              </p:sp>
            </p:grpSp>
            <p:grpSp>
              <p:nvGrpSpPr>
                <p:cNvPr id="28" name="Group 72"/>
                <p:cNvGrpSpPr>
                  <a:grpSpLocks/>
                </p:cNvGrpSpPr>
                <p:nvPr/>
              </p:nvGrpSpPr>
              <p:grpSpPr bwMode="auto">
                <a:xfrm flipH="1">
                  <a:off x="4719" y="189"/>
                  <a:ext cx="1019" cy="464"/>
                  <a:chOff x="2105" y="1111"/>
                  <a:chExt cx="2288" cy="1144"/>
                </a:xfrm>
              </p:grpSpPr>
              <p:sp>
                <p:nvSpPr>
                  <p:cNvPr id="37" name="Freeform 73"/>
                  <p:cNvSpPr>
                    <a:spLocks/>
                  </p:cNvSpPr>
                  <p:nvPr/>
                </p:nvSpPr>
                <p:spPr bwMode="auto">
                  <a:xfrm>
                    <a:off x="2112" y="1111"/>
                    <a:ext cx="2270" cy="1136"/>
                  </a:xfrm>
                  <a:custGeom>
                    <a:avLst/>
                    <a:gdLst>
                      <a:gd name="T0" fmla="*/ 934 w 2270"/>
                      <a:gd name="T1" fmla="*/ 5 h 1136"/>
                      <a:gd name="T2" fmla="*/ 898 w 2270"/>
                      <a:gd name="T3" fmla="*/ 23 h 1136"/>
                      <a:gd name="T4" fmla="*/ 854 w 2270"/>
                      <a:gd name="T5" fmla="*/ 73 h 1136"/>
                      <a:gd name="T6" fmla="*/ 790 w 2270"/>
                      <a:gd name="T7" fmla="*/ 113 h 1136"/>
                      <a:gd name="T8" fmla="*/ 696 w 2270"/>
                      <a:gd name="T9" fmla="*/ 124 h 1136"/>
                      <a:gd name="T10" fmla="*/ 624 w 2270"/>
                      <a:gd name="T11" fmla="*/ 146 h 1136"/>
                      <a:gd name="T12" fmla="*/ 567 w 2270"/>
                      <a:gd name="T13" fmla="*/ 198 h 1136"/>
                      <a:gd name="T14" fmla="*/ 603 w 2270"/>
                      <a:gd name="T15" fmla="*/ 277 h 1136"/>
                      <a:gd name="T16" fmla="*/ 453 w 2270"/>
                      <a:gd name="T17" fmla="*/ 322 h 1136"/>
                      <a:gd name="T18" fmla="*/ 431 w 2270"/>
                      <a:gd name="T19" fmla="*/ 424 h 1136"/>
                      <a:gd name="T20" fmla="*/ 389 w 2270"/>
                      <a:gd name="T21" fmla="*/ 513 h 1136"/>
                      <a:gd name="T22" fmla="*/ 309 w 2270"/>
                      <a:gd name="T23" fmla="*/ 559 h 1136"/>
                      <a:gd name="T24" fmla="*/ 265 w 2270"/>
                      <a:gd name="T25" fmla="*/ 644 h 1136"/>
                      <a:gd name="T26" fmla="*/ 165 w 2270"/>
                      <a:gd name="T27" fmla="*/ 678 h 1136"/>
                      <a:gd name="T28" fmla="*/ 44 w 2270"/>
                      <a:gd name="T29" fmla="*/ 729 h 1136"/>
                      <a:gd name="T30" fmla="*/ 22 w 2270"/>
                      <a:gd name="T31" fmla="*/ 796 h 1136"/>
                      <a:gd name="T32" fmla="*/ 80 w 2270"/>
                      <a:gd name="T33" fmla="*/ 853 h 1136"/>
                      <a:gd name="T34" fmla="*/ 173 w 2270"/>
                      <a:gd name="T35" fmla="*/ 915 h 1136"/>
                      <a:gd name="T36" fmla="*/ 259 w 2270"/>
                      <a:gd name="T37" fmla="*/ 898 h 1136"/>
                      <a:gd name="T38" fmla="*/ 367 w 2270"/>
                      <a:gd name="T39" fmla="*/ 865 h 1136"/>
                      <a:gd name="T40" fmla="*/ 510 w 2270"/>
                      <a:gd name="T41" fmla="*/ 848 h 1136"/>
                      <a:gd name="T42" fmla="*/ 646 w 2270"/>
                      <a:gd name="T43" fmla="*/ 780 h 1136"/>
                      <a:gd name="T44" fmla="*/ 674 w 2270"/>
                      <a:gd name="T45" fmla="*/ 853 h 1136"/>
                      <a:gd name="T46" fmla="*/ 546 w 2270"/>
                      <a:gd name="T47" fmla="*/ 881 h 1136"/>
                      <a:gd name="T48" fmla="*/ 445 w 2270"/>
                      <a:gd name="T49" fmla="*/ 943 h 1136"/>
                      <a:gd name="T50" fmla="*/ 460 w 2270"/>
                      <a:gd name="T51" fmla="*/ 1034 h 1136"/>
                      <a:gd name="T52" fmla="*/ 496 w 2270"/>
                      <a:gd name="T53" fmla="*/ 1096 h 1136"/>
                      <a:gd name="T54" fmla="*/ 610 w 2270"/>
                      <a:gd name="T55" fmla="*/ 1112 h 1136"/>
                      <a:gd name="T56" fmla="*/ 754 w 2270"/>
                      <a:gd name="T57" fmla="*/ 1112 h 1136"/>
                      <a:gd name="T58" fmla="*/ 710 w 2270"/>
                      <a:gd name="T59" fmla="*/ 1006 h 1136"/>
                      <a:gd name="T60" fmla="*/ 776 w 2270"/>
                      <a:gd name="T61" fmla="*/ 937 h 1136"/>
                      <a:gd name="T62" fmla="*/ 869 w 2270"/>
                      <a:gd name="T63" fmla="*/ 1011 h 1136"/>
                      <a:gd name="T64" fmla="*/ 926 w 2270"/>
                      <a:gd name="T65" fmla="*/ 937 h 1136"/>
                      <a:gd name="T66" fmla="*/ 1005 w 2270"/>
                      <a:gd name="T67" fmla="*/ 881 h 1136"/>
                      <a:gd name="T68" fmla="*/ 1049 w 2270"/>
                      <a:gd name="T69" fmla="*/ 763 h 1136"/>
                      <a:gd name="T70" fmla="*/ 1063 w 2270"/>
                      <a:gd name="T71" fmla="*/ 865 h 1136"/>
                      <a:gd name="T72" fmla="*/ 1099 w 2270"/>
                      <a:gd name="T73" fmla="*/ 943 h 1136"/>
                      <a:gd name="T74" fmla="*/ 1178 w 2270"/>
                      <a:gd name="T75" fmla="*/ 989 h 1136"/>
                      <a:gd name="T76" fmla="*/ 1264 w 2270"/>
                      <a:gd name="T77" fmla="*/ 1051 h 1136"/>
                      <a:gd name="T78" fmla="*/ 1379 w 2270"/>
                      <a:gd name="T79" fmla="*/ 1112 h 1136"/>
                      <a:gd name="T80" fmla="*/ 1516 w 2270"/>
                      <a:gd name="T81" fmla="*/ 1107 h 1136"/>
                      <a:gd name="T82" fmla="*/ 1588 w 2270"/>
                      <a:gd name="T83" fmla="*/ 1034 h 1136"/>
                      <a:gd name="T84" fmla="*/ 1716 w 2270"/>
                      <a:gd name="T85" fmla="*/ 1017 h 1136"/>
                      <a:gd name="T86" fmla="*/ 1738 w 2270"/>
                      <a:gd name="T87" fmla="*/ 881 h 1136"/>
                      <a:gd name="T88" fmla="*/ 1666 w 2270"/>
                      <a:gd name="T89" fmla="*/ 830 h 1136"/>
                      <a:gd name="T90" fmla="*/ 1854 w 2270"/>
                      <a:gd name="T91" fmla="*/ 830 h 1136"/>
                      <a:gd name="T92" fmla="*/ 2004 w 2270"/>
                      <a:gd name="T93" fmla="*/ 932 h 1136"/>
                      <a:gd name="T94" fmla="*/ 2161 w 2270"/>
                      <a:gd name="T95" fmla="*/ 965 h 1136"/>
                      <a:gd name="T96" fmla="*/ 2241 w 2270"/>
                      <a:gd name="T97" fmla="*/ 830 h 1136"/>
                      <a:gd name="T98" fmla="*/ 2183 w 2270"/>
                      <a:gd name="T99" fmla="*/ 700 h 1136"/>
                      <a:gd name="T100" fmla="*/ 2054 w 2270"/>
                      <a:gd name="T101" fmla="*/ 604 h 1136"/>
                      <a:gd name="T102" fmla="*/ 1925 w 2270"/>
                      <a:gd name="T103" fmla="*/ 582 h 1136"/>
                      <a:gd name="T104" fmla="*/ 1904 w 2270"/>
                      <a:gd name="T105" fmla="*/ 480 h 1136"/>
                      <a:gd name="T106" fmla="*/ 1896 w 2270"/>
                      <a:gd name="T107" fmla="*/ 401 h 1136"/>
                      <a:gd name="T108" fmla="*/ 1796 w 2270"/>
                      <a:gd name="T109" fmla="*/ 311 h 1136"/>
                      <a:gd name="T110" fmla="*/ 1760 w 2270"/>
                      <a:gd name="T111" fmla="*/ 152 h 1136"/>
                      <a:gd name="T112" fmla="*/ 1645 w 2270"/>
                      <a:gd name="T113" fmla="*/ 113 h 1136"/>
                      <a:gd name="T114" fmla="*/ 1473 w 2270"/>
                      <a:gd name="T115" fmla="*/ 39 h 1136"/>
                      <a:gd name="T116" fmla="*/ 1329 w 2270"/>
                      <a:gd name="T117" fmla="*/ 0 h 1136"/>
                      <a:gd name="T118" fmla="*/ 1214 w 2270"/>
                      <a:gd name="T119" fmla="*/ 61 h 1136"/>
                      <a:gd name="T120" fmla="*/ 1069 w 2270"/>
                      <a:gd name="T121" fmla="*/ 23 h 11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70"/>
                      <a:gd name="T184" fmla="*/ 0 h 1136"/>
                      <a:gd name="T185" fmla="*/ 2270 w 2270"/>
                      <a:gd name="T186" fmla="*/ 1136 h 11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70" h="1136">
                        <a:moveTo>
                          <a:pt x="1005" y="39"/>
                        </a:moveTo>
                        <a:lnTo>
                          <a:pt x="977" y="23"/>
                        </a:lnTo>
                        <a:lnTo>
                          <a:pt x="934" y="5"/>
                        </a:lnTo>
                        <a:lnTo>
                          <a:pt x="898" y="5"/>
                        </a:lnTo>
                        <a:lnTo>
                          <a:pt x="912" y="16"/>
                        </a:lnTo>
                        <a:lnTo>
                          <a:pt x="898" y="23"/>
                        </a:lnTo>
                        <a:lnTo>
                          <a:pt x="854" y="39"/>
                        </a:lnTo>
                        <a:lnTo>
                          <a:pt x="854" y="56"/>
                        </a:lnTo>
                        <a:lnTo>
                          <a:pt x="854" y="73"/>
                        </a:lnTo>
                        <a:lnTo>
                          <a:pt x="826" y="90"/>
                        </a:lnTo>
                        <a:lnTo>
                          <a:pt x="812" y="107"/>
                        </a:lnTo>
                        <a:lnTo>
                          <a:pt x="790" y="113"/>
                        </a:lnTo>
                        <a:lnTo>
                          <a:pt x="754" y="101"/>
                        </a:lnTo>
                        <a:lnTo>
                          <a:pt x="718" y="101"/>
                        </a:lnTo>
                        <a:lnTo>
                          <a:pt x="696" y="124"/>
                        </a:lnTo>
                        <a:lnTo>
                          <a:pt x="660" y="118"/>
                        </a:lnTo>
                        <a:lnTo>
                          <a:pt x="639" y="124"/>
                        </a:lnTo>
                        <a:lnTo>
                          <a:pt x="624" y="146"/>
                        </a:lnTo>
                        <a:lnTo>
                          <a:pt x="589" y="152"/>
                        </a:lnTo>
                        <a:lnTo>
                          <a:pt x="567" y="170"/>
                        </a:lnTo>
                        <a:lnTo>
                          <a:pt x="567" y="198"/>
                        </a:lnTo>
                        <a:lnTo>
                          <a:pt x="582" y="231"/>
                        </a:lnTo>
                        <a:lnTo>
                          <a:pt x="603" y="248"/>
                        </a:lnTo>
                        <a:lnTo>
                          <a:pt x="603" y="277"/>
                        </a:lnTo>
                        <a:lnTo>
                          <a:pt x="532" y="294"/>
                        </a:lnTo>
                        <a:lnTo>
                          <a:pt x="474" y="294"/>
                        </a:lnTo>
                        <a:lnTo>
                          <a:pt x="453" y="322"/>
                        </a:lnTo>
                        <a:lnTo>
                          <a:pt x="439" y="372"/>
                        </a:lnTo>
                        <a:lnTo>
                          <a:pt x="439" y="413"/>
                        </a:lnTo>
                        <a:lnTo>
                          <a:pt x="431" y="424"/>
                        </a:lnTo>
                        <a:lnTo>
                          <a:pt x="425" y="452"/>
                        </a:lnTo>
                        <a:lnTo>
                          <a:pt x="439" y="491"/>
                        </a:lnTo>
                        <a:lnTo>
                          <a:pt x="389" y="513"/>
                        </a:lnTo>
                        <a:lnTo>
                          <a:pt x="353" y="513"/>
                        </a:lnTo>
                        <a:lnTo>
                          <a:pt x="323" y="548"/>
                        </a:lnTo>
                        <a:lnTo>
                          <a:pt x="309" y="559"/>
                        </a:lnTo>
                        <a:lnTo>
                          <a:pt x="273" y="582"/>
                        </a:lnTo>
                        <a:lnTo>
                          <a:pt x="265" y="615"/>
                        </a:lnTo>
                        <a:lnTo>
                          <a:pt x="265" y="644"/>
                        </a:lnTo>
                        <a:lnTo>
                          <a:pt x="237" y="661"/>
                        </a:lnTo>
                        <a:lnTo>
                          <a:pt x="230" y="683"/>
                        </a:lnTo>
                        <a:lnTo>
                          <a:pt x="165" y="678"/>
                        </a:lnTo>
                        <a:lnTo>
                          <a:pt x="108" y="695"/>
                        </a:lnTo>
                        <a:lnTo>
                          <a:pt x="65" y="711"/>
                        </a:lnTo>
                        <a:lnTo>
                          <a:pt x="44" y="729"/>
                        </a:lnTo>
                        <a:lnTo>
                          <a:pt x="8" y="752"/>
                        </a:lnTo>
                        <a:lnTo>
                          <a:pt x="0" y="780"/>
                        </a:lnTo>
                        <a:lnTo>
                          <a:pt x="22" y="796"/>
                        </a:lnTo>
                        <a:lnTo>
                          <a:pt x="44" y="813"/>
                        </a:lnTo>
                        <a:lnTo>
                          <a:pt x="44" y="836"/>
                        </a:lnTo>
                        <a:lnTo>
                          <a:pt x="80" y="853"/>
                        </a:lnTo>
                        <a:lnTo>
                          <a:pt x="94" y="893"/>
                        </a:lnTo>
                        <a:lnTo>
                          <a:pt x="130" y="932"/>
                        </a:lnTo>
                        <a:lnTo>
                          <a:pt x="173" y="915"/>
                        </a:lnTo>
                        <a:lnTo>
                          <a:pt x="209" y="887"/>
                        </a:lnTo>
                        <a:lnTo>
                          <a:pt x="237" y="887"/>
                        </a:lnTo>
                        <a:lnTo>
                          <a:pt x="259" y="898"/>
                        </a:lnTo>
                        <a:lnTo>
                          <a:pt x="287" y="926"/>
                        </a:lnTo>
                        <a:lnTo>
                          <a:pt x="331" y="898"/>
                        </a:lnTo>
                        <a:lnTo>
                          <a:pt x="367" y="865"/>
                        </a:lnTo>
                        <a:lnTo>
                          <a:pt x="409" y="865"/>
                        </a:lnTo>
                        <a:lnTo>
                          <a:pt x="460" y="865"/>
                        </a:lnTo>
                        <a:lnTo>
                          <a:pt x="510" y="848"/>
                        </a:lnTo>
                        <a:lnTo>
                          <a:pt x="532" y="813"/>
                        </a:lnTo>
                        <a:lnTo>
                          <a:pt x="603" y="780"/>
                        </a:lnTo>
                        <a:lnTo>
                          <a:pt x="646" y="780"/>
                        </a:lnTo>
                        <a:lnTo>
                          <a:pt x="668" y="791"/>
                        </a:lnTo>
                        <a:lnTo>
                          <a:pt x="690" y="813"/>
                        </a:lnTo>
                        <a:lnTo>
                          <a:pt x="674" y="853"/>
                        </a:lnTo>
                        <a:lnTo>
                          <a:pt x="632" y="865"/>
                        </a:lnTo>
                        <a:lnTo>
                          <a:pt x="582" y="865"/>
                        </a:lnTo>
                        <a:lnTo>
                          <a:pt x="546" y="881"/>
                        </a:lnTo>
                        <a:lnTo>
                          <a:pt x="539" y="898"/>
                        </a:lnTo>
                        <a:lnTo>
                          <a:pt x="489" y="943"/>
                        </a:lnTo>
                        <a:lnTo>
                          <a:pt x="445" y="943"/>
                        </a:lnTo>
                        <a:lnTo>
                          <a:pt x="409" y="965"/>
                        </a:lnTo>
                        <a:lnTo>
                          <a:pt x="425" y="1000"/>
                        </a:lnTo>
                        <a:lnTo>
                          <a:pt x="460" y="1034"/>
                        </a:lnTo>
                        <a:lnTo>
                          <a:pt x="445" y="1051"/>
                        </a:lnTo>
                        <a:lnTo>
                          <a:pt x="445" y="1067"/>
                        </a:lnTo>
                        <a:lnTo>
                          <a:pt x="496" y="1096"/>
                        </a:lnTo>
                        <a:lnTo>
                          <a:pt x="503" y="1124"/>
                        </a:lnTo>
                        <a:lnTo>
                          <a:pt x="560" y="1135"/>
                        </a:lnTo>
                        <a:lnTo>
                          <a:pt x="610" y="1112"/>
                        </a:lnTo>
                        <a:lnTo>
                          <a:pt x="646" y="1112"/>
                        </a:lnTo>
                        <a:lnTo>
                          <a:pt x="690" y="1130"/>
                        </a:lnTo>
                        <a:lnTo>
                          <a:pt x="754" y="1112"/>
                        </a:lnTo>
                        <a:lnTo>
                          <a:pt x="776" y="1079"/>
                        </a:lnTo>
                        <a:lnTo>
                          <a:pt x="754" y="1045"/>
                        </a:lnTo>
                        <a:lnTo>
                          <a:pt x="710" y="1006"/>
                        </a:lnTo>
                        <a:lnTo>
                          <a:pt x="710" y="965"/>
                        </a:lnTo>
                        <a:lnTo>
                          <a:pt x="732" y="932"/>
                        </a:lnTo>
                        <a:lnTo>
                          <a:pt x="776" y="937"/>
                        </a:lnTo>
                        <a:lnTo>
                          <a:pt x="790" y="983"/>
                        </a:lnTo>
                        <a:lnTo>
                          <a:pt x="826" y="1022"/>
                        </a:lnTo>
                        <a:lnTo>
                          <a:pt x="869" y="1011"/>
                        </a:lnTo>
                        <a:lnTo>
                          <a:pt x="912" y="1017"/>
                        </a:lnTo>
                        <a:lnTo>
                          <a:pt x="941" y="989"/>
                        </a:lnTo>
                        <a:lnTo>
                          <a:pt x="926" y="937"/>
                        </a:lnTo>
                        <a:lnTo>
                          <a:pt x="926" y="904"/>
                        </a:lnTo>
                        <a:lnTo>
                          <a:pt x="962" y="904"/>
                        </a:lnTo>
                        <a:lnTo>
                          <a:pt x="1005" y="881"/>
                        </a:lnTo>
                        <a:lnTo>
                          <a:pt x="1013" y="824"/>
                        </a:lnTo>
                        <a:lnTo>
                          <a:pt x="1005" y="791"/>
                        </a:lnTo>
                        <a:lnTo>
                          <a:pt x="1049" y="763"/>
                        </a:lnTo>
                        <a:lnTo>
                          <a:pt x="1063" y="780"/>
                        </a:lnTo>
                        <a:lnTo>
                          <a:pt x="1049" y="813"/>
                        </a:lnTo>
                        <a:lnTo>
                          <a:pt x="1063" y="865"/>
                        </a:lnTo>
                        <a:lnTo>
                          <a:pt x="1055" y="915"/>
                        </a:lnTo>
                        <a:lnTo>
                          <a:pt x="1069" y="955"/>
                        </a:lnTo>
                        <a:lnTo>
                          <a:pt x="1099" y="943"/>
                        </a:lnTo>
                        <a:lnTo>
                          <a:pt x="1121" y="949"/>
                        </a:lnTo>
                        <a:lnTo>
                          <a:pt x="1135" y="983"/>
                        </a:lnTo>
                        <a:lnTo>
                          <a:pt x="1178" y="989"/>
                        </a:lnTo>
                        <a:lnTo>
                          <a:pt x="1178" y="1017"/>
                        </a:lnTo>
                        <a:lnTo>
                          <a:pt x="1200" y="1062"/>
                        </a:lnTo>
                        <a:lnTo>
                          <a:pt x="1264" y="1051"/>
                        </a:lnTo>
                        <a:lnTo>
                          <a:pt x="1300" y="1084"/>
                        </a:lnTo>
                        <a:lnTo>
                          <a:pt x="1350" y="1130"/>
                        </a:lnTo>
                        <a:lnTo>
                          <a:pt x="1379" y="1112"/>
                        </a:lnTo>
                        <a:lnTo>
                          <a:pt x="1415" y="1112"/>
                        </a:lnTo>
                        <a:lnTo>
                          <a:pt x="1459" y="1130"/>
                        </a:lnTo>
                        <a:lnTo>
                          <a:pt x="1516" y="1107"/>
                        </a:lnTo>
                        <a:lnTo>
                          <a:pt x="1531" y="1062"/>
                        </a:lnTo>
                        <a:lnTo>
                          <a:pt x="1531" y="1034"/>
                        </a:lnTo>
                        <a:lnTo>
                          <a:pt x="1588" y="1034"/>
                        </a:lnTo>
                        <a:lnTo>
                          <a:pt x="1645" y="1017"/>
                        </a:lnTo>
                        <a:lnTo>
                          <a:pt x="1680" y="1017"/>
                        </a:lnTo>
                        <a:lnTo>
                          <a:pt x="1716" y="1017"/>
                        </a:lnTo>
                        <a:lnTo>
                          <a:pt x="1730" y="965"/>
                        </a:lnTo>
                        <a:lnTo>
                          <a:pt x="1760" y="932"/>
                        </a:lnTo>
                        <a:lnTo>
                          <a:pt x="1738" y="881"/>
                        </a:lnTo>
                        <a:lnTo>
                          <a:pt x="1702" y="881"/>
                        </a:lnTo>
                        <a:lnTo>
                          <a:pt x="1702" y="836"/>
                        </a:lnTo>
                        <a:lnTo>
                          <a:pt x="1666" y="830"/>
                        </a:lnTo>
                        <a:lnTo>
                          <a:pt x="1746" y="820"/>
                        </a:lnTo>
                        <a:lnTo>
                          <a:pt x="1788" y="848"/>
                        </a:lnTo>
                        <a:lnTo>
                          <a:pt x="1854" y="830"/>
                        </a:lnTo>
                        <a:lnTo>
                          <a:pt x="1918" y="853"/>
                        </a:lnTo>
                        <a:lnTo>
                          <a:pt x="1982" y="858"/>
                        </a:lnTo>
                        <a:lnTo>
                          <a:pt x="2004" y="932"/>
                        </a:lnTo>
                        <a:lnTo>
                          <a:pt x="2047" y="937"/>
                        </a:lnTo>
                        <a:lnTo>
                          <a:pt x="2105" y="960"/>
                        </a:lnTo>
                        <a:lnTo>
                          <a:pt x="2161" y="965"/>
                        </a:lnTo>
                        <a:lnTo>
                          <a:pt x="2219" y="937"/>
                        </a:lnTo>
                        <a:lnTo>
                          <a:pt x="2269" y="898"/>
                        </a:lnTo>
                        <a:lnTo>
                          <a:pt x="2241" y="830"/>
                        </a:lnTo>
                        <a:lnTo>
                          <a:pt x="2191" y="796"/>
                        </a:lnTo>
                        <a:lnTo>
                          <a:pt x="2213" y="767"/>
                        </a:lnTo>
                        <a:lnTo>
                          <a:pt x="2183" y="700"/>
                        </a:lnTo>
                        <a:lnTo>
                          <a:pt x="2169" y="661"/>
                        </a:lnTo>
                        <a:lnTo>
                          <a:pt x="2125" y="615"/>
                        </a:lnTo>
                        <a:lnTo>
                          <a:pt x="2054" y="604"/>
                        </a:lnTo>
                        <a:lnTo>
                          <a:pt x="1968" y="644"/>
                        </a:lnTo>
                        <a:lnTo>
                          <a:pt x="1890" y="627"/>
                        </a:lnTo>
                        <a:lnTo>
                          <a:pt x="1925" y="582"/>
                        </a:lnTo>
                        <a:lnTo>
                          <a:pt x="1997" y="548"/>
                        </a:lnTo>
                        <a:lnTo>
                          <a:pt x="1982" y="497"/>
                        </a:lnTo>
                        <a:lnTo>
                          <a:pt x="1904" y="480"/>
                        </a:lnTo>
                        <a:lnTo>
                          <a:pt x="1854" y="480"/>
                        </a:lnTo>
                        <a:lnTo>
                          <a:pt x="1868" y="441"/>
                        </a:lnTo>
                        <a:lnTo>
                          <a:pt x="1896" y="401"/>
                        </a:lnTo>
                        <a:lnTo>
                          <a:pt x="1890" y="339"/>
                        </a:lnTo>
                        <a:lnTo>
                          <a:pt x="1838" y="311"/>
                        </a:lnTo>
                        <a:lnTo>
                          <a:pt x="1796" y="311"/>
                        </a:lnTo>
                        <a:lnTo>
                          <a:pt x="1796" y="259"/>
                        </a:lnTo>
                        <a:lnTo>
                          <a:pt x="1796" y="214"/>
                        </a:lnTo>
                        <a:lnTo>
                          <a:pt x="1760" y="152"/>
                        </a:lnTo>
                        <a:lnTo>
                          <a:pt x="1730" y="113"/>
                        </a:lnTo>
                        <a:lnTo>
                          <a:pt x="1696" y="113"/>
                        </a:lnTo>
                        <a:lnTo>
                          <a:pt x="1645" y="113"/>
                        </a:lnTo>
                        <a:lnTo>
                          <a:pt x="1580" y="61"/>
                        </a:lnTo>
                        <a:lnTo>
                          <a:pt x="1516" y="28"/>
                        </a:lnTo>
                        <a:lnTo>
                          <a:pt x="1473" y="39"/>
                        </a:lnTo>
                        <a:lnTo>
                          <a:pt x="1415" y="23"/>
                        </a:lnTo>
                        <a:lnTo>
                          <a:pt x="1393" y="0"/>
                        </a:lnTo>
                        <a:lnTo>
                          <a:pt x="1329" y="0"/>
                        </a:lnTo>
                        <a:lnTo>
                          <a:pt x="1286" y="0"/>
                        </a:lnTo>
                        <a:lnTo>
                          <a:pt x="1214" y="56"/>
                        </a:lnTo>
                        <a:lnTo>
                          <a:pt x="1214" y="61"/>
                        </a:lnTo>
                        <a:lnTo>
                          <a:pt x="1200" y="5"/>
                        </a:lnTo>
                        <a:lnTo>
                          <a:pt x="1091" y="0"/>
                        </a:lnTo>
                        <a:lnTo>
                          <a:pt x="1069" y="23"/>
                        </a:lnTo>
                        <a:lnTo>
                          <a:pt x="1005" y="39"/>
                        </a:lnTo>
                      </a:path>
                    </a:pathLst>
                  </a:custGeom>
                  <a:solidFill>
                    <a:srgbClr val="3F5F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defTabSz="457200" eaLnBrk="1" hangingPunct="1"/>
                    <a:endParaRPr lang="en-US" sz="1800">
                      <a:latin typeface="Verdana" charset="0"/>
                    </a:endParaRPr>
                  </a:p>
                </p:txBody>
              </p:sp>
              <p:sp>
                <p:nvSpPr>
                  <p:cNvPr id="38" name="Freeform 74"/>
                  <p:cNvSpPr>
                    <a:spLocks/>
                  </p:cNvSpPr>
                  <p:nvPr/>
                </p:nvSpPr>
                <p:spPr bwMode="auto">
                  <a:xfrm>
                    <a:off x="2112" y="1111"/>
                    <a:ext cx="2270" cy="1136"/>
                  </a:xfrm>
                  <a:custGeom>
                    <a:avLst/>
                    <a:gdLst>
                      <a:gd name="T0" fmla="*/ 898 w 2270"/>
                      <a:gd name="T1" fmla="*/ 23 h 1136"/>
                      <a:gd name="T2" fmla="*/ 790 w 2270"/>
                      <a:gd name="T3" fmla="*/ 113 h 1136"/>
                      <a:gd name="T4" fmla="*/ 624 w 2270"/>
                      <a:gd name="T5" fmla="*/ 146 h 1136"/>
                      <a:gd name="T6" fmla="*/ 668 w 2270"/>
                      <a:gd name="T7" fmla="*/ 311 h 1136"/>
                      <a:gd name="T8" fmla="*/ 481 w 2270"/>
                      <a:gd name="T9" fmla="*/ 413 h 1136"/>
                      <a:gd name="T10" fmla="*/ 323 w 2270"/>
                      <a:gd name="T11" fmla="*/ 548 h 1136"/>
                      <a:gd name="T12" fmla="*/ 230 w 2270"/>
                      <a:gd name="T13" fmla="*/ 683 h 1136"/>
                      <a:gd name="T14" fmla="*/ 0 w 2270"/>
                      <a:gd name="T15" fmla="*/ 780 h 1136"/>
                      <a:gd name="T16" fmla="*/ 130 w 2270"/>
                      <a:gd name="T17" fmla="*/ 932 h 1136"/>
                      <a:gd name="T18" fmla="*/ 331 w 2270"/>
                      <a:gd name="T19" fmla="*/ 898 h 1136"/>
                      <a:gd name="T20" fmla="*/ 603 w 2270"/>
                      <a:gd name="T21" fmla="*/ 780 h 1136"/>
                      <a:gd name="T22" fmla="*/ 439 w 2270"/>
                      <a:gd name="T23" fmla="*/ 695 h 1136"/>
                      <a:gd name="T24" fmla="*/ 596 w 2270"/>
                      <a:gd name="T25" fmla="*/ 678 h 1136"/>
                      <a:gd name="T26" fmla="*/ 668 w 2270"/>
                      <a:gd name="T27" fmla="*/ 644 h 1136"/>
                      <a:gd name="T28" fmla="*/ 798 w 2270"/>
                      <a:gd name="T29" fmla="*/ 655 h 1136"/>
                      <a:gd name="T30" fmla="*/ 948 w 2270"/>
                      <a:gd name="T31" fmla="*/ 723 h 1136"/>
                      <a:gd name="T32" fmla="*/ 754 w 2270"/>
                      <a:gd name="T33" fmla="*/ 711 h 1136"/>
                      <a:gd name="T34" fmla="*/ 654 w 2270"/>
                      <a:gd name="T35" fmla="*/ 746 h 1136"/>
                      <a:gd name="T36" fmla="*/ 546 w 2270"/>
                      <a:gd name="T37" fmla="*/ 881 h 1136"/>
                      <a:gd name="T38" fmla="*/ 460 w 2270"/>
                      <a:gd name="T39" fmla="*/ 1034 h 1136"/>
                      <a:gd name="T40" fmla="*/ 610 w 2270"/>
                      <a:gd name="T41" fmla="*/ 1112 h 1136"/>
                      <a:gd name="T42" fmla="*/ 710 w 2270"/>
                      <a:gd name="T43" fmla="*/ 1006 h 1136"/>
                      <a:gd name="T44" fmla="*/ 869 w 2270"/>
                      <a:gd name="T45" fmla="*/ 1011 h 1136"/>
                      <a:gd name="T46" fmla="*/ 1005 w 2270"/>
                      <a:gd name="T47" fmla="*/ 881 h 1136"/>
                      <a:gd name="T48" fmla="*/ 1063 w 2270"/>
                      <a:gd name="T49" fmla="*/ 865 h 1136"/>
                      <a:gd name="T50" fmla="*/ 1178 w 2270"/>
                      <a:gd name="T51" fmla="*/ 989 h 1136"/>
                      <a:gd name="T52" fmla="*/ 1379 w 2270"/>
                      <a:gd name="T53" fmla="*/ 1112 h 1136"/>
                      <a:gd name="T54" fmla="*/ 1588 w 2270"/>
                      <a:gd name="T55" fmla="*/ 1034 h 1136"/>
                      <a:gd name="T56" fmla="*/ 1738 w 2270"/>
                      <a:gd name="T57" fmla="*/ 881 h 1136"/>
                      <a:gd name="T58" fmla="*/ 1854 w 2270"/>
                      <a:gd name="T59" fmla="*/ 830 h 1136"/>
                      <a:gd name="T60" fmla="*/ 2161 w 2270"/>
                      <a:gd name="T61" fmla="*/ 965 h 1136"/>
                      <a:gd name="T62" fmla="*/ 2183 w 2270"/>
                      <a:gd name="T63" fmla="*/ 700 h 1136"/>
                      <a:gd name="T64" fmla="*/ 1925 w 2270"/>
                      <a:gd name="T65" fmla="*/ 582 h 1136"/>
                      <a:gd name="T66" fmla="*/ 1896 w 2270"/>
                      <a:gd name="T67" fmla="*/ 401 h 1136"/>
                      <a:gd name="T68" fmla="*/ 1760 w 2270"/>
                      <a:gd name="T69" fmla="*/ 152 h 1136"/>
                      <a:gd name="T70" fmla="*/ 1473 w 2270"/>
                      <a:gd name="T71" fmla="*/ 39 h 1136"/>
                      <a:gd name="T72" fmla="*/ 1200 w 2270"/>
                      <a:gd name="T73" fmla="*/ 254 h 1136"/>
                      <a:gd name="T74" fmla="*/ 1149 w 2270"/>
                      <a:gd name="T75" fmla="*/ 389 h 1136"/>
                      <a:gd name="T76" fmla="*/ 1357 w 2270"/>
                      <a:gd name="T77" fmla="*/ 485 h 1136"/>
                      <a:gd name="T78" fmla="*/ 1336 w 2270"/>
                      <a:gd name="T79" fmla="*/ 378 h 1136"/>
                      <a:gd name="T80" fmla="*/ 1516 w 2270"/>
                      <a:gd name="T81" fmla="*/ 287 h 1136"/>
                      <a:gd name="T82" fmla="*/ 1495 w 2270"/>
                      <a:gd name="T83" fmla="*/ 463 h 1136"/>
                      <a:gd name="T84" fmla="*/ 1365 w 2270"/>
                      <a:gd name="T85" fmla="*/ 537 h 1136"/>
                      <a:gd name="T86" fmla="*/ 1465 w 2270"/>
                      <a:gd name="T87" fmla="*/ 576 h 1136"/>
                      <a:gd name="T88" fmla="*/ 1408 w 2270"/>
                      <a:gd name="T89" fmla="*/ 723 h 1136"/>
                      <a:gd name="T90" fmla="*/ 1595 w 2270"/>
                      <a:gd name="T91" fmla="*/ 729 h 1136"/>
                      <a:gd name="T92" fmla="*/ 1523 w 2270"/>
                      <a:gd name="T93" fmla="*/ 774 h 1136"/>
                      <a:gd name="T94" fmla="*/ 1423 w 2270"/>
                      <a:gd name="T95" fmla="*/ 808 h 1136"/>
                      <a:gd name="T96" fmla="*/ 1350 w 2270"/>
                      <a:gd name="T97" fmla="*/ 706 h 1136"/>
                      <a:gd name="T98" fmla="*/ 1243 w 2270"/>
                      <a:gd name="T99" fmla="*/ 570 h 1136"/>
                      <a:gd name="T100" fmla="*/ 1127 w 2270"/>
                      <a:gd name="T101" fmla="*/ 474 h 1136"/>
                      <a:gd name="T102" fmla="*/ 1049 w 2270"/>
                      <a:gd name="T103" fmla="*/ 344 h 1136"/>
                      <a:gd name="T104" fmla="*/ 991 w 2270"/>
                      <a:gd name="T105" fmla="*/ 282 h 1136"/>
                      <a:gd name="T106" fmla="*/ 1033 w 2270"/>
                      <a:gd name="T107" fmla="*/ 198 h 1136"/>
                      <a:gd name="T108" fmla="*/ 1091 w 2270"/>
                      <a:gd name="T109" fmla="*/ 0 h 11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270"/>
                      <a:gd name="T166" fmla="*/ 0 h 1136"/>
                      <a:gd name="T167" fmla="*/ 2270 w 2270"/>
                      <a:gd name="T168" fmla="*/ 1136 h 11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270" h="1136">
                        <a:moveTo>
                          <a:pt x="1005" y="39"/>
                        </a:moveTo>
                        <a:lnTo>
                          <a:pt x="977" y="23"/>
                        </a:lnTo>
                        <a:lnTo>
                          <a:pt x="934" y="5"/>
                        </a:lnTo>
                        <a:lnTo>
                          <a:pt x="898" y="5"/>
                        </a:lnTo>
                        <a:lnTo>
                          <a:pt x="912" y="16"/>
                        </a:lnTo>
                        <a:lnTo>
                          <a:pt x="898" y="23"/>
                        </a:lnTo>
                        <a:lnTo>
                          <a:pt x="854" y="39"/>
                        </a:lnTo>
                        <a:lnTo>
                          <a:pt x="854" y="56"/>
                        </a:lnTo>
                        <a:lnTo>
                          <a:pt x="854" y="73"/>
                        </a:lnTo>
                        <a:lnTo>
                          <a:pt x="826" y="90"/>
                        </a:lnTo>
                        <a:lnTo>
                          <a:pt x="812" y="107"/>
                        </a:lnTo>
                        <a:lnTo>
                          <a:pt x="790" y="113"/>
                        </a:lnTo>
                        <a:lnTo>
                          <a:pt x="754" y="101"/>
                        </a:lnTo>
                        <a:lnTo>
                          <a:pt x="718" y="101"/>
                        </a:lnTo>
                        <a:lnTo>
                          <a:pt x="696" y="124"/>
                        </a:lnTo>
                        <a:lnTo>
                          <a:pt x="660" y="118"/>
                        </a:lnTo>
                        <a:lnTo>
                          <a:pt x="639" y="124"/>
                        </a:lnTo>
                        <a:lnTo>
                          <a:pt x="624" y="146"/>
                        </a:lnTo>
                        <a:lnTo>
                          <a:pt x="589" y="152"/>
                        </a:lnTo>
                        <a:lnTo>
                          <a:pt x="567" y="170"/>
                        </a:lnTo>
                        <a:lnTo>
                          <a:pt x="567" y="198"/>
                        </a:lnTo>
                        <a:lnTo>
                          <a:pt x="582" y="231"/>
                        </a:lnTo>
                        <a:lnTo>
                          <a:pt x="603" y="248"/>
                        </a:lnTo>
                        <a:lnTo>
                          <a:pt x="668" y="311"/>
                        </a:lnTo>
                        <a:lnTo>
                          <a:pt x="646" y="344"/>
                        </a:lnTo>
                        <a:lnTo>
                          <a:pt x="624" y="372"/>
                        </a:lnTo>
                        <a:lnTo>
                          <a:pt x="668" y="401"/>
                        </a:lnTo>
                        <a:lnTo>
                          <a:pt x="596" y="418"/>
                        </a:lnTo>
                        <a:lnTo>
                          <a:pt x="510" y="378"/>
                        </a:lnTo>
                        <a:lnTo>
                          <a:pt x="481" y="413"/>
                        </a:lnTo>
                        <a:lnTo>
                          <a:pt x="431" y="424"/>
                        </a:lnTo>
                        <a:lnTo>
                          <a:pt x="425" y="452"/>
                        </a:lnTo>
                        <a:lnTo>
                          <a:pt x="439" y="491"/>
                        </a:lnTo>
                        <a:lnTo>
                          <a:pt x="389" y="513"/>
                        </a:lnTo>
                        <a:lnTo>
                          <a:pt x="353" y="513"/>
                        </a:lnTo>
                        <a:lnTo>
                          <a:pt x="323" y="548"/>
                        </a:lnTo>
                        <a:lnTo>
                          <a:pt x="309" y="559"/>
                        </a:lnTo>
                        <a:lnTo>
                          <a:pt x="273" y="582"/>
                        </a:lnTo>
                        <a:lnTo>
                          <a:pt x="265" y="615"/>
                        </a:lnTo>
                        <a:lnTo>
                          <a:pt x="265" y="644"/>
                        </a:lnTo>
                        <a:lnTo>
                          <a:pt x="237" y="661"/>
                        </a:lnTo>
                        <a:lnTo>
                          <a:pt x="230" y="683"/>
                        </a:lnTo>
                        <a:lnTo>
                          <a:pt x="165" y="678"/>
                        </a:lnTo>
                        <a:lnTo>
                          <a:pt x="108" y="695"/>
                        </a:lnTo>
                        <a:lnTo>
                          <a:pt x="65" y="711"/>
                        </a:lnTo>
                        <a:lnTo>
                          <a:pt x="44" y="729"/>
                        </a:lnTo>
                        <a:lnTo>
                          <a:pt x="8" y="752"/>
                        </a:lnTo>
                        <a:lnTo>
                          <a:pt x="0" y="780"/>
                        </a:lnTo>
                        <a:lnTo>
                          <a:pt x="22" y="796"/>
                        </a:lnTo>
                        <a:lnTo>
                          <a:pt x="44" y="813"/>
                        </a:lnTo>
                        <a:lnTo>
                          <a:pt x="44" y="836"/>
                        </a:lnTo>
                        <a:lnTo>
                          <a:pt x="80" y="853"/>
                        </a:lnTo>
                        <a:lnTo>
                          <a:pt x="94" y="893"/>
                        </a:lnTo>
                        <a:lnTo>
                          <a:pt x="130" y="932"/>
                        </a:lnTo>
                        <a:lnTo>
                          <a:pt x="173" y="915"/>
                        </a:lnTo>
                        <a:lnTo>
                          <a:pt x="209" y="887"/>
                        </a:lnTo>
                        <a:lnTo>
                          <a:pt x="237" y="887"/>
                        </a:lnTo>
                        <a:lnTo>
                          <a:pt x="259" y="898"/>
                        </a:lnTo>
                        <a:lnTo>
                          <a:pt x="287" y="926"/>
                        </a:lnTo>
                        <a:lnTo>
                          <a:pt x="331" y="898"/>
                        </a:lnTo>
                        <a:lnTo>
                          <a:pt x="367" y="865"/>
                        </a:lnTo>
                        <a:lnTo>
                          <a:pt x="409" y="865"/>
                        </a:lnTo>
                        <a:lnTo>
                          <a:pt x="460" y="865"/>
                        </a:lnTo>
                        <a:lnTo>
                          <a:pt x="510" y="848"/>
                        </a:lnTo>
                        <a:lnTo>
                          <a:pt x="532" y="813"/>
                        </a:lnTo>
                        <a:lnTo>
                          <a:pt x="603" y="780"/>
                        </a:lnTo>
                        <a:lnTo>
                          <a:pt x="567" y="739"/>
                        </a:lnTo>
                        <a:lnTo>
                          <a:pt x="503" y="734"/>
                        </a:lnTo>
                        <a:lnTo>
                          <a:pt x="489" y="729"/>
                        </a:lnTo>
                        <a:lnTo>
                          <a:pt x="489" y="711"/>
                        </a:lnTo>
                        <a:lnTo>
                          <a:pt x="481" y="700"/>
                        </a:lnTo>
                        <a:lnTo>
                          <a:pt x="439" y="695"/>
                        </a:lnTo>
                        <a:lnTo>
                          <a:pt x="453" y="683"/>
                        </a:lnTo>
                        <a:lnTo>
                          <a:pt x="460" y="672"/>
                        </a:lnTo>
                        <a:lnTo>
                          <a:pt x="496" y="683"/>
                        </a:lnTo>
                        <a:lnTo>
                          <a:pt x="532" y="711"/>
                        </a:lnTo>
                        <a:lnTo>
                          <a:pt x="553" y="683"/>
                        </a:lnTo>
                        <a:lnTo>
                          <a:pt x="596" y="678"/>
                        </a:lnTo>
                        <a:lnTo>
                          <a:pt x="618" y="667"/>
                        </a:lnTo>
                        <a:lnTo>
                          <a:pt x="618" y="655"/>
                        </a:lnTo>
                        <a:lnTo>
                          <a:pt x="610" y="644"/>
                        </a:lnTo>
                        <a:lnTo>
                          <a:pt x="632" y="655"/>
                        </a:lnTo>
                        <a:lnTo>
                          <a:pt x="654" y="655"/>
                        </a:lnTo>
                        <a:lnTo>
                          <a:pt x="668" y="644"/>
                        </a:lnTo>
                        <a:lnTo>
                          <a:pt x="710" y="632"/>
                        </a:lnTo>
                        <a:lnTo>
                          <a:pt x="726" y="622"/>
                        </a:lnTo>
                        <a:lnTo>
                          <a:pt x="726" y="644"/>
                        </a:lnTo>
                        <a:lnTo>
                          <a:pt x="762" y="622"/>
                        </a:lnTo>
                        <a:lnTo>
                          <a:pt x="782" y="632"/>
                        </a:lnTo>
                        <a:lnTo>
                          <a:pt x="798" y="655"/>
                        </a:lnTo>
                        <a:lnTo>
                          <a:pt x="762" y="672"/>
                        </a:lnTo>
                        <a:lnTo>
                          <a:pt x="790" y="678"/>
                        </a:lnTo>
                        <a:lnTo>
                          <a:pt x="818" y="683"/>
                        </a:lnTo>
                        <a:lnTo>
                          <a:pt x="840" y="678"/>
                        </a:lnTo>
                        <a:lnTo>
                          <a:pt x="890" y="689"/>
                        </a:lnTo>
                        <a:lnTo>
                          <a:pt x="948" y="723"/>
                        </a:lnTo>
                        <a:lnTo>
                          <a:pt x="898" y="746"/>
                        </a:lnTo>
                        <a:lnTo>
                          <a:pt x="834" y="739"/>
                        </a:lnTo>
                        <a:lnTo>
                          <a:pt x="826" y="723"/>
                        </a:lnTo>
                        <a:lnTo>
                          <a:pt x="804" y="711"/>
                        </a:lnTo>
                        <a:lnTo>
                          <a:pt x="790" y="717"/>
                        </a:lnTo>
                        <a:lnTo>
                          <a:pt x="754" y="711"/>
                        </a:lnTo>
                        <a:lnTo>
                          <a:pt x="718" y="711"/>
                        </a:lnTo>
                        <a:lnTo>
                          <a:pt x="690" y="711"/>
                        </a:lnTo>
                        <a:lnTo>
                          <a:pt x="690" y="729"/>
                        </a:lnTo>
                        <a:lnTo>
                          <a:pt x="668" y="723"/>
                        </a:lnTo>
                        <a:lnTo>
                          <a:pt x="660" y="734"/>
                        </a:lnTo>
                        <a:lnTo>
                          <a:pt x="654" y="746"/>
                        </a:lnTo>
                        <a:lnTo>
                          <a:pt x="668" y="791"/>
                        </a:lnTo>
                        <a:lnTo>
                          <a:pt x="690" y="813"/>
                        </a:lnTo>
                        <a:lnTo>
                          <a:pt x="674" y="853"/>
                        </a:lnTo>
                        <a:lnTo>
                          <a:pt x="632" y="865"/>
                        </a:lnTo>
                        <a:lnTo>
                          <a:pt x="582" y="865"/>
                        </a:lnTo>
                        <a:lnTo>
                          <a:pt x="546" y="881"/>
                        </a:lnTo>
                        <a:lnTo>
                          <a:pt x="539" y="898"/>
                        </a:lnTo>
                        <a:lnTo>
                          <a:pt x="489" y="943"/>
                        </a:lnTo>
                        <a:lnTo>
                          <a:pt x="445" y="943"/>
                        </a:lnTo>
                        <a:lnTo>
                          <a:pt x="409" y="965"/>
                        </a:lnTo>
                        <a:lnTo>
                          <a:pt x="425" y="1000"/>
                        </a:lnTo>
                        <a:lnTo>
                          <a:pt x="460" y="1034"/>
                        </a:lnTo>
                        <a:lnTo>
                          <a:pt x="445" y="1051"/>
                        </a:lnTo>
                        <a:lnTo>
                          <a:pt x="445" y="1067"/>
                        </a:lnTo>
                        <a:lnTo>
                          <a:pt x="496" y="1096"/>
                        </a:lnTo>
                        <a:lnTo>
                          <a:pt x="503" y="1124"/>
                        </a:lnTo>
                        <a:lnTo>
                          <a:pt x="560" y="1135"/>
                        </a:lnTo>
                        <a:lnTo>
                          <a:pt x="610" y="1112"/>
                        </a:lnTo>
                        <a:lnTo>
                          <a:pt x="646" y="1112"/>
                        </a:lnTo>
                        <a:lnTo>
                          <a:pt x="690" y="1130"/>
                        </a:lnTo>
                        <a:lnTo>
                          <a:pt x="754" y="1112"/>
                        </a:lnTo>
                        <a:lnTo>
                          <a:pt x="776" y="1079"/>
                        </a:lnTo>
                        <a:lnTo>
                          <a:pt x="754" y="1045"/>
                        </a:lnTo>
                        <a:lnTo>
                          <a:pt x="710" y="1006"/>
                        </a:lnTo>
                        <a:lnTo>
                          <a:pt x="710" y="965"/>
                        </a:lnTo>
                        <a:lnTo>
                          <a:pt x="732" y="932"/>
                        </a:lnTo>
                        <a:lnTo>
                          <a:pt x="776" y="937"/>
                        </a:lnTo>
                        <a:lnTo>
                          <a:pt x="790" y="983"/>
                        </a:lnTo>
                        <a:lnTo>
                          <a:pt x="826" y="1022"/>
                        </a:lnTo>
                        <a:lnTo>
                          <a:pt x="869" y="1011"/>
                        </a:lnTo>
                        <a:lnTo>
                          <a:pt x="912" y="1017"/>
                        </a:lnTo>
                        <a:lnTo>
                          <a:pt x="941" y="989"/>
                        </a:lnTo>
                        <a:lnTo>
                          <a:pt x="926" y="937"/>
                        </a:lnTo>
                        <a:lnTo>
                          <a:pt x="926" y="904"/>
                        </a:lnTo>
                        <a:lnTo>
                          <a:pt x="962" y="904"/>
                        </a:lnTo>
                        <a:lnTo>
                          <a:pt x="1005" y="881"/>
                        </a:lnTo>
                        <a:lnTo>
                          <a:pt x="1013" y="824"/>
                        </a:lnTo>
                        <a:lnTo>
                          <a:pt x="1005" y="791"/>
                        </a:lnTo>
                        <a:lnTo>
                          <a:pt x="1049" y="763"/>
                        </a:lnTo>
                        <a:lnTo>
                          <a:pt x="1063" y="780"/>
                        </a:lnTo>
                        <a:lnTo>
                          <a:pt x="1049" y="813"/>
                        </a:lnTo>
                        <a:lnTo>
                          <a:pt x="1063" y="865"/>
                        </a:lnTo>
                        <a:lnTo>
                          <a:pt x="1055" y="915"/>
                        </a:lnTo>
                        <a:lnTo>
                          <a:pt x="1069" y="955"/>
                        </a:lnTo>
                        <a:lnTo>
                          <a:pt x="1099" y="943"/>
                        </a:lnTo>
                        <a:lnTo>
                          <a:pt x="1121" y="949"/>
                        </a:lnTo>
                        <a:lnTo>
                          <a:pt x="1135" y="983"/>
                        </a:lnTo>
                        <a:lnTo>
                          <a:pt x="1178" y="989"/>
                        </a:lnTo>
                        <a:lnTo>
                          <a:pt x="1178" y="1017"/>
                        </a:lnTo>
                        <a:lnTo>
                          <a:pt x="1200" y="1062"/>
                        </a:lnTo>
                        <a:lnTo>
                          <a:pt x="1264" y="1051"/>
                        </a:lnTo>
                        <a:lnTo>
                          <a:pt x="1300" y="1084"/>
                        </a:lnTo>
                        <a:lnTo>
                          <a:pt x="1350" y="1130"/>
                        </a:lnTo>
                        <a:lnTo>
                          <a:pt x="1379" y="1112"/>
                        </a:lnTo>
                        <a:lnTo>
                          <a:pt x="1415" y="1112"/>
                        </a:lnTo>
                        <a:lnTo>
                          <a:pt x="1459" y="1130"/>
                        </a:lnTo>
                        <a:lnTo>
                          <a:pt x="1516" y="1107"/>
                        </a:lnTo>
                        <a:lnTo>
                          <a:pt x="1531" y="1062"/>
                        </a:lnTo>
                        <a:lnTo>
                          <a:pt x="1531" y="1034"/>
                        </a:lnTo>
                        <a:lnTo>
                          <a:pt x="1588" y="1034"/>
                        </a:lnTo>
                        <a:lnTo>
                          <a:pt x="1645" y="1017"/>
                        </a:lnTo>
                        <a:lnTo>
                          <a:pt x="1680" y="1017"/>
                        </a:lnTo>
                        <a:lnTo>
                          <a:pt x="1716" y="1017"/>
                        </a:lnTo>
                        <a:lnTo>
                          <a:pt x="1730" y="965"/>
                        </a:lnTo>
                        <a:lnTo>
                          <a:pt x="1760" y="932"/>
                        </a:lnTo>
                        <a:lnTo>
                          <a:pt x="1738" y="881"/>
                        </a:lnTo>
                        <a:lnTo>
                          <a:pt x="1702" y="881"/>
                        </a:lnTo>
                        <a:lnTo>
                          <a:pt x="1702" y="836"/>
                        </a:lnTo>
                        <a:lnTo>
                          <a:pt x="1666" y="830"/>
                        </a:lnTo>
                        <a:lnTo>
                          <a:pt x="1746" y="820"/>
                        </a:lnTo>
                        <a:lnTo>
                          <a:pt x="1788" y="848"/>
                        </a:lnTo>
                        <a:lnTo>
                          <a:pt x="1854" y="830"/>
                        </a:lnTo>
                        <a:lnTo>
                          <a:pt x="1918" y="853"/>
                        </a:lnTo>
                        <a:lnTo>
                          <a:pt x="1982" y="858"/>
                        </a:lnTo>
                        <a:lnTo>
                          <a:pt x="2004" y="932"/>
                        </a:lnTo>
                        <a:lnTo>
                          <a:pt x="2047" y="937"/>
                        </a:lnTo>
                        <a:lnTo>
                          <a:pt x="2105" y="960"/>
                        </a:lnTo>
                        <a:lnTo>
                          <a:pt x="2161" y="965"/>
                        </a:lnTo>
                        <a:lnTo>
                          <a:pt x="2219" y="937"/>
                        </a:lnTo>
                        <a:lnTo>
                          <a:pt x="2269" y="898"/>
                        </a:lnTo>
                        <a:lnTo>
                          <a:pt x="2241" y="830"/>
                        </a:lnTo>
                        <a:lnTo>
                          <a:pt x="2191" y="796"/>
                        </a:lnTo>
                        <a:lnTo>
                          <a:pt x="2213" y="767"/>
                        </a:lnTo>
                        <a:lnTo>
                          <a:pt x="2183" y="700"/>
                        </a:lnTo>
                        <a:lnTo>
                          <a:pt x="2169" y="661"/>
                        </a:lnTo>
                        <a:lnTo>
                          <a:pt x="2125" y="615"/>
                        </a:lnTo>
                        <a:lnTo>
                          <a:pt x="2054" y="604"/>
                        </a:lnTo>
                        <a:lnTo>
                          <a:pt x="1968" y="644"/>
                        </a:lnTo>
                        <a:lnTo>
                          <a:pt x="1890" y="627"/>
                        </a:lnTo>
                        <a:lnTo>
                          <a:pt x="1925" y="582"/>
                        </a:lnTo>
                        <a:lnTo>
                          <a:pt x="1997" y="548"/>
                        </a:lnTo>
                        <a:lnTo>
                          <a:pt x="1982" y="497"/>
                        </a:lnTo>
                        <a:lnTo>
                          <a:pt x="1904" y="480"/>
                        </a:lnTo>
                        <a:lnTo>
                          <a:pt x="1854" y="480"/>
                        </a:lnTo>
                        <a:lnTo>
                          <a:pt x="1868" y="441"/>
                        </a:lnTo>
                        <a:lnTo>
                          <a:pt x="1896" y="401"/>
                        </a:lnTo>
                        <a:lnTo>
                          <a:pt x="1890" y="339"/>
                        </a:lnTo>
                        <a:lnTo>
                          <a:pt x="1838" y="311"/>
                        </a:lnTo>
                        <a:lnTo>
                          <a:pt x="1796" y="311"/>
                        </a:lnTo>
                        <a:lnTo>
                          <a:pt x="1796" y="259"/>
                        </a:lnTo>
                        <a:lnTo>
                          <a:pt x="1796" y="214"/>
                        </a:lnTo>
                        <a:lnTo>
                          <a:pt x="1760" y="152"/>
                        </a:lnTo>
                        <a:lnTo>
                          <a:pt x="1730" y="113"/>
                        </a:lnTo>
                        <a:lnTo>
                          <a:pt x="1696" y="113"/>
                        </a:lnTo>
                        <a:lnTo>
                          <a:pt x="1645" y="113"/>
                        </a:lnTo>
                        <a:lnTo>
                          <a:pt x="1580" y="61"/>
                        </a:lnTo>
                        <a:lnTo>
                          <a:pt x="1516" y="28"/>
                        </a:lnTo>
                        <a:lnTo>
                          <a:pt x="1473" y="39"/>
                        </a:lnTo>
                        <a:lnTo>
                          <a:pt x="1415" y="23"/>
                        </a:lnTo>
                        <a:lnTo>
                          <a:pt x="1393" y="0"/>
                        </a:lnTo>
                        <a:lnTo>
                          <a:pt x="1329" y="0"/>
                        </a:lnTo>
                        <a:lnTo>
                          <a:pt x="1286" y="0"/>
                        </a:lnTo>
                        <a:lnTo>
                          <a:pt x="1214" y="56"/>
                        </a:lnTo>
                        <a:lnTo>
                          <a:pt x="1200" y="254"/>
                        </a:lnTo>
                        <a:lnTo>
                          <a:pt x="1243" y="282"/>
                        </a:lnTo>
                        <a:lnTo>
                          <a:pt x="1271" y="322"/>
                        </a:lnTo>
                        <a:lnTo>
                          <a:pt x="1278" y="355"/>
                        </a:lnTo>
                        <a:lnTo>
                          <a:pt x="1243" y="350"/>
                        </a:lnTo>
                        <a:lnTo>
                          <a:pt x="1163" y="355"/>
                        </a:lnTo>
                        <a:lnTo>
                          <a:pt x="1149" y="389"/>
                        </a:lnTo>
                        <a:lnTo>
                          <a:pt x="1200" y="384"/>
                        </a:lnTo>
                        <a:lnTo>
                          <a:pt x="1214" y="418"/>
                        </a:lnTo>
                        <a:lnTo>
                          <a:pt x="1271" y="401"/>
                        </a:lnTo>
                        <a:lnTo>
                          <a:pt x="1293" y="435"/>
                        </a:lnTo>
                        <a:lnTo>
                          <a:pt x="1314" y="480"/>
                        </a:lnTo>
                        <a:lnTo>
                          <a:pt x="1357" y="485"/>
                        </a:lnTo>
                        <a:lnTo>
                          <a:pt x="1357" y="457"/>
                        </a:lnTo>
                        <a:lnTo>
                          <a:pt x="1379" y="474"/>
                        </a:lnTo>
                        <a:lnTo>
                          <a:pt x="1437" y="446"/>
                        </a:lnTo>
                        <a:lnTo>
                          <a:pt x="1415" y="413"/>
                        </a:lnTo>
                        <a:lnTo>
                          <a:pt x="1393" y="384"/>
                        </a:lnTo>
                        <a:lnTo>
                          <a:pt x="1336" y="378"/>
                        </a:lnTo>
                        <a:lnTo>
                          <a:pt x="1329" y="339"/>
                        </a:lnTo>
                        <a:lnTo>
                          <a:pt x="1372" y="270"/>
                        </a:lnTo>
                        <a:lnTo>
                          <a:pt x="1393" y="344"/>
                        </a:lnTo>
                        <a:lnTo>
                          <a:pt x="1444" y="378"/>
                        </a:lnTo>
                        <a:lnTo>
                          <a:pt x="1437" y="333"/>
                        </a:lnTo>
                        <a:lnTo>
                          <a:pt x="1516" y="287"/>
                        </a:lnTo>
                        <a:lnTo>
                          <a:pt x="1537" y="368"/>
                        </a:lnTo>
                        <a:lnTo>
                          <a:pt x="1609" y="372"/>
                        </a:lnTo>
                        <a:lnTo>
                          <a:pt x="1516" y="406"/>
                        </a:lnTo>
                        <a:lnTo>
                          <a:pt x="1710" y="446"/>
                        </a:lnTo>
                        <a:lnTo>
                          <a:pt x="1588" y="452"/>
                        </a:lnTo>
                        <a:lnTo>
                          <a:pt x="1495" y="463"/>
                        </a:lnTo>
                        <a:lnTo>
                          <a:pt x="1473" y="485"/>
                        </a:lnTo>
                        <a:lnTo>
                          <a:pt x="1487" y="503"/>
                        </a:lnTo>
                        <a:lnTo>
                          <a:pt x="1444" y="491"/>
                        </a:lnTo>
                        <a:lnTo>
                          <a:pt x="1401" y="508"/>
                        </a:lnTo>
                        <a:lnTo>
                          <a:pt x="1372" y="520"/>
                        </a:lnTo>
                        <a:lnTo>
                          <a:pt x="1365" y="537"/>
                        </a:lnTo>
                        <a:lnTo>
                          <a:pt x="1423" y="526"/>
                        </a:lnTo>
                        <a:lnTo>
                          <a:pt x="1451" y="531"/>
                        </a:lnTo>
                        <a:lnTo>
                          <a:pt x="1401" y="541"/>
                        </a:lnTo>
                        <a:lnTo>
                          <a:pt x="1415" y="559"/>
                        </a:lnTo>
                        <a:lnTo>
                          <a:pt x="1451" y="554"/>
                        </a:lnTo>
                        <a:lnTo>
                          <a:pt x="1465" y="576"/>
                        </a:lnTo>
                        <a:lnTo>
                          <a:pt x="1437" y="639"/>
                        </a:lnTo>
                        <a:lnTo>
                          <a:pt x="1387" y="622"/>
                        </a:lnTo>
                        <a:lnTo>
                          <a:pt x="1350" y="632"/>
                        </a:lnTo>
                        <a:lnTo>
                          <a:pt x="1350" y="661"/>
                        </a:lnTo>
                        <a:lnTo>
                          <a:pt x="1357" y="689"/>
                        </a:lnTo>
                        <a:lnTo>
                          <a:pt x="1408" y="723"/>
                        </a:lnTo>
                        <a:lnTo>
                          <a:pt x="1393" y="752"/>
                        </a:lnTo>
                        <a:lnTo>
                          <a:pt x="1429" y="734"/>
                        </a:lnTo>
                        <a:lnTo>
                          <a:pt x="1459" y="752"/>
                        </a:lnTo>
                        <a:lnTo>
                          <a:pt x="1481" y="734"/>
                        </a:lnTo>
                        <a:lnTo>
                          <a:pt x="1523" y="734"/>
                        </a:lnTo>
                        <a:lnTo>
                          <a:pt x="1595" y="729"/>
                        </a:lnTo>
                        <a:lnTo>
                          <a:pt x="1652" y="729"/>
                        </a:lnTo>
                        <a:lnTo>
                          <a:pt x="1680" y="739"/>
                        </a:lnTo>
                        <a:lnTo>
                          <a:pt x="1666" y="767"/>
                        </a:lnTo>
                        <a:lnTo>
                          <a:pt x="1595" y="774"/>
                        </a:lnTo>
                        <a:lnTo>
                          <a:pt x="1602" y="802"/>
                        </a:lnTo>
                        <a:lnTo>
                          <a:pt x="1523" y="774"/>
                        </a:lnTo>
                        <a:lnTo>
                          <a:pt x="1501" y="791"/>
                        </a:lnTo>
                        <a:lnTo>
                          <a:pt x="1473" y="791"/>
                        </a:lnTo>
                        <a:lnTo>
                          <a:pt x="1465" y="813"/>
                        </a:lnTo>
                        <a:lnTo>
                          <a:pt x="1444" y="813"/>
                        </a:lnTo>
                        <a:lnTo>
                          <a:pt x="1423" y="830"/>
                        </a:lnTo>
                        <a:lnTo>
                          <a:pt x="1423" y="808"/>
                        </a:lnTo>
                        <a:lnTo>
                          <a:pt x="1393" y="791"/>
                        </a:lnTo>
                        <a:lnTo>
                          <a:pt x="1357" y="796"/>
                        </a:lnTo>
                        <a:lnTo>
                          <a:pt x="1357" y="785"/>
                        </a:lnTo>
                        <a:lnTo>
                          <a:pt x="1336" y="774"/>
                        </a:lnTo>
                        <a:lnTo>
                          <a:pt x="1314" y="739"/>
                        </a:lnTo>
                        <a:lnTo>
                          <a:pt x="1350" y="706"/>
                        </a:lnTo>
                        <a:lnTo>
                          <a:pt x="1329" y="689"/>
                        </a:lnTo>
                        <a:lnTo>
                          <a:pt x="1314" y="672"/>
                        </a:lnTo>
                        <a:lnTo>
                          <a:pt x="1329" y="639"/>
                        </a:lnTo>
                        <a:lnTo>
                          <a:pt x="1278" y="610"/>
                        </a:lnTo>
                        <a:lnTo>
                          <a:pt x="1321" y="559"/>
                        </a:lnTo>
                        <a:lnTo>
                          <a:pt x="1243" y="570"/>
                        </a:lnTo>
                        <a:lnTo>
                          <a:pt x="1271" y="541"/>
                        </a:lnTo>
                        <a:lnTo>
                          <a:pt x="1286" y="508"/>
                        </a:lnTo>
                        <a:lnTo>
                          <a:pt x="1264" y="474"/>
                        </a:lnTo>
                        <a:lnTo>
                          <a:pt x="1236" y="463"/>
                        </a:lnTo>
                        <a:lnTo>
                          <a:pt x="1178" y="463"/>
                        </a:lnTo>
                        <a:lnTo>
                          <a:pt x="1127" y="474"/>
                        </a:lnTo>
                        <a:lnTo>
                          <a:pt x="1127" y="435"/>
                        </a:lnTo>
                        <a:lnTo>
                          <a:pt x="1121" y="396"/>
                        </a:lnTo>
                        <a:lnTo>
                          <a:pt x="1085" y="378"/>
                        </a:lnTo>
                        <a:lnTo>
                          <a:pt x="1063" y="418"/>
                        </a:lnTo>
                        <a:lnTo>
                          <a:pt x="1033" y="372"/>
                        </a:lnTo>
                        <a:lnTo>
                          <a:pt x="1049" y="344"/>
                        </a:lnTo>
                        <a:lnTo>
                          <a:pt x="1091" y="333"/>
                        </a:lnTo>
                        <a:lnTo>
                          <a:pt x="1121" y="299"/>
                        </a:lnTo>
                        <a:lnTo>
                          <a:pt x="1127" y="265"/>
                        </a:lnTo>
                        <a:lnTo>
                          <a:pt x="1085" y="254"/>
                        </a:lnTo>
                        <a:lnTo>
                          <a:pt x="1033" y="265"/>
                        </a:lnTo>
                        <a:lnTo>
                          <a:pt x="991" y="282"/>
                        </a:lnTo>
                        <a:lnTo>
                          <a:pt x="948" y="294"/>
                        </a:lnTo>
                        <a:lnTo>
                          <a:pt x="934" y="282"/>
                        </a:lnTo>
                        <a:lnTo>
                          <a:pt x="941" y="254"/>
                        </a:lnTo>
                        <a:lnTo>
                          <a:pt x="962" y="231"/>
                        </a:lnTo>
                        <a:lnTo>
                          <a:pt x="991" y="214"/>
                        </a:lnTo>
                        <a:lnTo>
                          <a:pt x="1033" y="198"/>
                        </a:lnTo>
                        <a:lnTo>
                          <a:pt x="1069" y="214"/>
                        </a:lnTo>
                        <a:lnTo>
                          <a:pt x="1113" y="242"/>
                        </a:lnTo>
                        <a:lnTo>
                          <a:pt x="1200" y="254"/>
                        </a:lnTo>
                        <a:lnTo>
                          <a:pt x="1214" y="61"/>
                        </a:lnTo>
                        <a:lnTo>
                          <a:pt x="1200" y="5"/>
                        </a:lnTo>
                        <a:lnTo>
                          <a:pt x="1091" y="0"/>
                        </a:lnTo>
                        <a:lnTo>
                          <a:pt x="1069" y="23"/>
                        </a:lnTo>
                        <a:lnTo>
                          <a:pt x="1005" y="39"/>
                        </a:lnTo>
                      </a:path>
                    </a:pathLst>
                  </a:custGeom>
                  <a:solidFill>
                    <a:srgbClr val="0083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defTabSz="457200" eaLnBrk="1" hangingPunct="1"/>
                    <a:endParaRPr lang="en-US" sz="1800">
                      <a:latin typeface="Verdana" charset="0"/>
                    </a:endParaRPr>
                  </a:p>
                </p:txBody>
              </p:sp>
              <p:sp>
                <p:nvSpPr>
                  <p:cNvPr id="39" name="Freeform 75"/>
                  <p:cNvSpPr>
                    <a:spLocks/>
                  </p:cNvSpPr>
                  <p:nvPr/>
                </p:nvSpPr>
                <p:spPr bwMode="auto">
                  <a:xfrm>
                    <a:off x="2105" y="1133"/>
                    <a:ext cx="2277" cy="1114"/>
                  </a:xfrm>
                  <a:custGeom>
                    <a:avLst/>
                    <a:gdLst>
                      <a:gd name="T0" fmla="*/ 753 w 2277"/>
                      <a:gd name="T1" fmla="*/ 130 h 1114"/>
                      <a:gd name="T2" fmla="*/ 703 w 2277"/>
                      <a:gd name="T3" fmla="*/ 220 h 1114"/>
                      <a:gd name="T4" fmla="*/ 595 w 2277"/>
                      <a:gd name="T5" fmla="*/ 396 h 1114"/>
                      <a:gd name="T6" fmla="*/ 395 w 2277"/>
                      <a:gd name="T7" fmla="*/ 492 h 1114"/>
                      <a:gd name="T8" fmla="*/ 265 w 2277"/>
                      <a:gd name="T9" fmla="*/ 621 h 1114"/>
                      <a:gd name="T10" fmla="*/ 42 w 2277"/>
                      <a:gd name="T11" fmla="*/ 707 h 1114"/>
                      <a:gd name="T12" fmla="*/ 78 w 2277"/>
                      <a:gd name="T13" fmla="*/ 831 h 1114"/>
                      <a:gd name="T14" fmla="*/ 265 w 2277"/>
                      <a:gd name="T15" fmla="*/ 876 h 1114"/>
                      <a:gd name="T16" fmla="*/ 509 w 2277"/>
                      <a:gd name="T17" fmla="*/ 826 h 1114"/>
                      <a:gd name="T18" fmla="*/ 631 w 2277"/>
                      <a:gd name="T19" fmla="*/ 740 h 1114"/>
                      <a:gd name="T20" fmla="*/ 503 w 2277"/>
                      <a:gd name="T21" fmla="*/ 707 h 1114"/>
                      <a:gd name="T22" fmla="*/ 365 w 2277"/>
                      <a:gd name="T23" fmla="*/ 707 h 1114"/>
                      <a:gd name="T24" fmla="*/ 395 w 2277"/>
                      <a:gd name="T25" fmla="*/ 661 h 1114"/>
                      <a:gd name="T26" fmla="*/ 531 w 2277"/>
                      <a:gd name="T27" fmla="*/ 689 h 1114"/>
                      <a:gd name="T28" fmla="*/ 696 w 2277"/>
                      <a:gd name="T29" fmla="*/ 548 h 1114"/>
                      <a:gd name="T30" fmla="*/ 962 w 2277"/>
                      <a:gd name="T31" fmla="*/ 576 h 1114"/>
                      <a:gd name="T32" fmla="*/ 796 w 2277"/>
                      <a:gd name="T33" fmla="*/ 633 h 1114"/>
                      <a:gd name="T34" fmla="*/ 904 w 2277"/>
                      <a:gd name="T35" fmla="*/ 723 h 1114"/>
                      <a:gd name="T36" fmla="*/ 645 w 2277"/>
                      <a:gd name="T37" fmla="*/ 730 h 1114"/>
                      <a:gd name="T38" fmla="*/ 545 w 2277"/>
                      <a:gd name="T39" fmla="*/ 859 h 1114"/>
                      <a:gd name="T40" fmla="*/ 459 w 2277"/>
                      <a:gd name="T41" fmla="*/ 1012 h 1114"/>
                      <a:gd name="T42" fmla="*/ 609 w 2277"/>
                      <a:gd name="T43" fmla="*/ 1090 h 1114"/>
                      <a:gd name="T44" fmla="*/ 711 w 2277"/>
                      <a:gd name="T45" fmla="*/ 984 h 1114"/>
                      <a:gd name="T46" fmla="*/ 868 w 2277"/>
                      <a:gd name="T47" fmla="*/ 989 h 1114"/>
                      <a:gd name="T48" fmla="*/ 1012 w 2277"/>
                      <a:gd name="T49" fmla="*/ 859 h 1114"/>
                      <a:gd name="T50" fmla="*/ 1063 w 2277"/>
                      <a:gd name="T51" fmla="*/ 842 h 1114"/>
                      <a:gd name="T52" fmla="*/ 1177 w 2277"/>
                      <a:gd name="T53" fmla="*/ 966 h 1114"/>
                      <a:gd name="T54" fmla="*/ 1380 w 2277"/>
                      <a:gd name="T55" fmla="*/ 1090 h 1114"/>
                      <a:gd name="T56" fmla="*/ 1587 w 2277"/>
                      <a:gd name="T57" fmla="*/ 1012 h 1114"/>
                      <a:gd name="T58" fmla="*/ 1745 w 2277"/>
                      <a:gd name="T59" fmla="*/ 859 h 1114"/>
                      <a:gd name="T60" fmla="*/ 1853 w 2277"/>
                      <a:gd name="T61" fmla="*/ 808 h 1114"/>
                      <a:gd name="T62" fmla="*/ 2168 w 2277"/>
                      <a:gd name="T63" fmla="*/ 943 h 1114"/>
                      <a:gd name="T64" fmla="*/ 2184 w 2277"/>
                      <a:gd name="T65" fmla="*/ 678 h 1114"/>
                      <a:gd name="T66" fmla="*/ 1795 w 2277"/>
                      <a:gd name="T67" fmla="*/ 611 h 1114"/>
                      <a:gd name="T68" fmla="*/ 1903 w 2277"/>
                      <a:gd name="T69" fmla="*/ 475 h 1114"/>
                      <a:gd name="T70" fmla="*/ 1717 w 2277"/>
                      <a:gd name="T71" fmla="*/ 447 h 1114"/>
                      <a:gd name="T72" fmla="*/ 1845 w 2277"/>
                      <a:gd name="T73" fmla="*/ 289 h 1114"/>
                      <a:gd name="T74" fmla="*/ 1695 w 2277"/>
                      <a:gd name="T75" fmla="*/ 91 h 1114"/>
                      <a:gd name="T76" fmla="*/ 1380 w 2277"/>
                      <a:gd name="T77" fmla="*/ 35 h 1114"/>
                      <a:gd name="T78" fmla="*/ 1350 w 2277"/>
                      <a:gd name="T79" fmla="*/ 163 h 1114"/>
                      <a:gd name="T80" fmla="*/ 1278 w 2277"/>
                      <a:gd name="T81" fmla="*/ 333 h 1114"/>
                      <a:gd name="T82" fmla="*/ 1271 w 2277"/>
                      <a:gd name="T83" fmla="*/ 378 h 1114"/>
                      <a:gd name="T84" fmla="*/ 1394 w 2277"/>
                      <a:gd name="T85" fmla="*/ 362 h 1114"/>
                      <a:gd name="T86" fmla="*/ 1444 w 2277"/>
                      <a:gd name="T87" fmla="*/ 311 h 1114"/>
                      <a:gd name="T88" fmla="*/ 1580 w 2277"/>
                      <a:gd name="T89" fmla="*/ 406 h 1114"/>
                      <a:gd name="T90" fmla="*/ 1386 w 2277"/>
                      <a:gd name="T91" fmla="*/ 599 h 1114"/>
                      <a:gd name="T92" fmla="*/ 1651 w 2277"/>
                      <a:gd name="T93" fmla="*/ 707 h 1114"/>
                      <a:gd name="T94" fmla="*/ 1501 w 2277"/>
                      <a:gd name="T95" fmla="*/ 786 h 1114"/>
                      <a:gd name="T96" fmla="*/ 1307 w 2277"/>
                      <a:gd name="T97" fmla="*/ 746 h 1114"/>
                      <a:gd name="T98" fmla="*/ 1322 w 2277"/>
                      <a:gd name="T99" fmla="*/ 537 h 1114"/>
                      <a:gd name="T100" fmla="*/ 1184 w 2277"/>
                      <a:gd name="T101" fmla="*/ 441 h 1114"/>
                      <a:gd name="T102" fmla="*/ 1034 w 2277"/>
                      <a:gd name="T103" fmla="*/ 350 h 1114"/>
                      <a:gd name="T104" fmla="*/ 1034 w 2277"/>
                      <a:gd name="T105" fmla="*/ 243 h 1114"/>
                      <a:gd name="T106" fmla="*/ 990 w 2277"/>
                      <a:gd name="T107" fmla="*/ 192 h 1114"/>
                      <a:gd name="T108" fmla="*/ 1228 w 2277"/>
                      <a:gd name="T109" fmla="*/ 130 h 1114"/>
                      <a:gd name="T110" fmla="*/ 1048 w 2277"/>
                      <a:gd name="T111" fmla="*/ 28 h 1114"/>
                      <a:gd name="T112" fmla="*/ 882 w 2277"/>
                      <a:gd name="T113" fmla="*/ 79 h 111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77"/>
                      <a:gd name="T172" fmla="*/ 0 h 1114"/>
                      <a:gd name="T173" fmla="*/ 2277 w 2277"/>
                      <a:gd name="T174" fmla="*/ 1114 h 111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77" h="1114">
                        <a:moveTo>
                          <a:pt x="876" y="102"/>
                        </a:moveTo>
                        <a:lnTo>
                          <a:pt x="840" y="96"/>
                        </a:lnTo>
                        <a:lnTo>
                          <a:pt x="818" y="96"/>
                        </a:lnTo>
                        <a:lnTo>
                          <a:pt x="789" y="102"/>
                        </a:lnTo>
                        <a:lnTo>
                          <a:pt x="782" y="119"/>
                        </a:lnTo>
                        <a:lnTo>
                          <a:pt x="753" y="130"/>
                        </a:lnTo>
                        <a:lnTo>
                          <a:pt x="725" y="147"/>
                        </a:lnTo>
                        <a:lnTo>
                          <a:pt x="703" y="163"/>
                        </a:lnTo>
                        <a:lnTo>
                          <a:pt x="717" y="175"/>
                        </a:lnTo>
                        <a:lnTo>
                          <a:pt x="761" y="180"/>
                        </a:lnTo>
                        <a:lnTo>
                          <a:pt x="732" y="215"/>
                        </a:lnTo>
                        <a:lnTo>
                          <a:pt x="703" y="220"/>
                        </a:lnTo>
                        <a:lnTo>
                          <a:pt x="689" y="232"/>
                        </a:lnTo>
                        <a:lnTo>
                          <a:pt x="675" y="261"/>
                        </a:lnTo>
                        <a:lnTo>
                          <a:pt x="675" y="294"/>
                        </a:lnTo>
                        <a:lnTo>
                          <a:pt x="661" y="339"/>
                        </a:lnTo>
                        <a:lnTo>
                          <a:pt x="667" y="378"/>
                        </a:lnTo>
                        <a:lnTo>
                          <a:pt x="595" y="396"/>
                        </a:lnTo>
                        <a:lnTo>
                          <a:pt x="509" y="356"/>
                        </a:lnTo>
                        <a:lnTo>
                          <a:pt x="481" y="390"/>
                        </a:lnTo>
                        <a:lnTo>
                          <a:pt x="431" y="402"/>
                        </a:lnTo>
                        <a:lnTo>
                          <a:pt x="423" y="430"/>
                        </a:lnTo>
                        <a:lnTo>
                          <a:pt x="437" y="469"/>
                        </a:lnTo>
                        <a:lnTo>
                          <a:pt x="395" y="492"/>
                        </a:lnTo>
                        <a:lnTo>
                          <a:pt x="351" y="492"/>
                        </a:lnTo>
                        <a:lnTo>
                          <a:pt x="323" y="526"/>
                        </a:lnTo>
                        <a:lnTo>
                          <a:pt x="308" y="537"/>
                        </a:lnTo>
                        <a:lnTo>
                          <a:pt x="272" y="560"/>
                        </a:lnTo>
                        <a:lnTo>
                          <a:pt x="265" y="593"/>
                        </a:lnTo>
                        <a:lnTo>
                          <a:pt x="265" y="621"/>
                        </a:lnTo>
                        <a:lnTo>
                          <a:pt x="244" y="639"/>
                        </a:lnTo>
                        <a:lnTo>
                          <a:pt x="230" y="661"/>
                        </a:lnTo>
                        <a:lnTo>
                          <a:pt x="164" y="656"/>
                        </a:lnTo>
                        <a:lnTo>
                          <a:pt x="114" y="673"/>
                        </a:lnTo>
                        <a:lnTo>
                          <a:pt x="64" y="689"/>
                        </a:lnTo>
                        <a:lnTo>
                          <a:pt x="42" y="707"/>
                        </a:lnTo>
                        <a:lnTo>
                          <a:pt x="6" y="730"/>
                        </a:lnTo>
                        <a:lnTo>
                          <a:pt x="0" y="758"/>
                        </a:lnTo>
                        <a:lnTo>
                          <a:pt x="20" y="774"/>
                        </a:lnTo>
                        <a:lnTo>
                          <a:pt x="50" y="791"/>
                        </a:lnTo>
                        <a:lnTo>
                          <a:pt x="50" y="814"/>
                        </a:lnTo>
                        <a:lnTo>
                          <a:pt x="78" y="831"/>
                        </a:lnTo>
                        <a:lnTo>
                          <a:pt x="92" y="871"/>
                        </a:lnTo>
                        <a:lnTo>
                          <a:pt x="128" y="910"/>
                        </a:lnTo>
                        <a:lnTo>
                          <a:pt x="172" y="893"/>
                        </a:lnTo>
                        <a:lnTo>
                          <a:pt x="208" y="865"/>
                        </a:lnTo>
                        <a:lnTo>
                          <a:pt x="236" y="865"/>
                        </a:lnTo>
                        <a:lnTo>
                          <a:pt x="265" y="876"/>
                        </a:lnTo>
                        <a:lnTo>
                          <a:pt x="287" y="904"/>
                        </a:lnTo>
                        <a:lnTo>
                          <a:pt x="330" y="876"/>
                        </a:lnTo>
                        <a:lnTo>
                          <a:pt x="373" y="842"/>
                        </a:lnTo>
                        <a:lnTo>
                          <a:pt x="409" y="842"/>
                        </a:lnTo>
                        <a:lnTo>
                          <a:pt x="459" y="842"/>
                        </a:lnTo>
                        <a:lnTo>
                          <a:pt x="509" y="826"/>
                        </a:lnTo>
                        <a:lnTo>
                          <a:pt x="539" y="791"/>
                        </a:lnTo>
                        <a:lnTo>
                          <a:pt x="609" y="758"/>
                        </a:lnTo>
                        <a:lnTo>
                          <a:pt x="631" y="758"/>
                        </a:lnTo>
                        <a:lnTo>
                          <a:pt x="653" y="758"/>
                        </a:lnTo>
                        <a:lnTo>
                          <a:pt x="639" y="740"/>
                        </a:lnTo>
                        <a:lnTo>
                          <a:pt x="631" y="740"/>
                        </a:lnTo>
                        <a:lnTo>
                          <a:pt x="625" y="735"/>
                        </a:lnTo>
                        <a:lnTo>
                          <a:pt x="631" y="717"/>
                        </a:lnTo>
                        <a:lnTo>
                          <a:pt x="617" y="712"/>
                        </a:lnTo>
                        <a:lnTo>
                          <a:pt x="595" y="712"/>
                        </a:lnTo>
                        <a:lnTo>
                          <a:pt x="567" y="717"/>
                        </a:lnTo>
                        <a:lnTo>
                          <a:pt x="503" y="707"/>
                        </a:lnTo>
                        <a:lnTo>
                          <a:pt x="481" y="689"/>
                        </a:lnTo>
                        <a:lnTo>
                          <a:pt x="459" y="678"/>
                        </a:lnTo>
                        <a:lnTo>
                          <a:pt x="445" y="684"/>
                        </a:lnTo>
                        <a:lnTo>
                          <a:pt x="415" y="684"/>
                        </a:lnTo>
                        <a:lnTo>
                          <a:pt x="395" y="695"/>
                        </a:lnTo>
                        <a:lnTo>
                          <a:pt x="365" y="707"/>
                        </a:lnTo>
                        <a:lnTo>
                          <a:pt x="351" y="723"/>
                        </a:lnTo>
                        <a:lnTo>
                          <a:pt x="330" y="717"/>
                        </a:lnTo>
                        <a:lnTo>
                          <a:pt x="330" y="695"/>
                        </a:lnTo>
                        <a:lnTo>
                          <a:pt x="344" y="678"/>
                        </a:lnTo>
                        <a:lnTo>
                          <a:pt x="365" y="661"/>
                        </a:lnTo>
                        <a:lnTo>
                          <a:pt x="395" y="661"/>
                        </a:lnTo>
                        <a:lnTo>
                          <a:pt x="423" y="639"/>
                        </a:lnTo>
                        <a:lnTo>
                          <a:pt x="451" y="633"/>
                        </a:lnTo>
                        <a:lnTo>
                          <a:pt x="481" y="639"/>
                        </a:lnTo>
                        <a:lnTo>
                          <a:pt x="517" y="650"/>
                        </a:lnTo>
                        <a:lnTo>
                          <a:pt x="539" y="661"/>
                        </a:lnTo>
                        <a:lnTo>
                          <a:pt x="531" y="689"/>
                        </a:lnTo>
                        <a:lnTo>
                          <a:pt x="559" y="656"/>
                        </a:lnTo>
                        <a:lnTo>
                          <a:pt x="595" y="656"/>
                        </a:lnTo>
                        <a:lnTo>
                          <a:pt x="589" y="611"/>
                        </a:lnTo>
                        <a:lnTo>
                          <a:pt x="661" y="616"/>
                        </a:lnTo>
                        <a:lnTo>
                          <a:pt x="703" y="621"/>
                        </a:lnTo>
                        <a:lnTo>
                          <a:pt x="696" y="548"/>
                        </a:lnTo>
                        <a:lnTo>
                          <a:pt x="739" y="515"/>
                        </a:lnTo>
                        <a:lnTo>
                          <a:pt x="782" y="526"/>
                        </a:lnTo>
                        <a:lnTo>
                          <a:pt x="840" y="509"/>
                        </a:lnTo>
                        <a:lnTo>
                          <a:pt x="861" y="543"/>
                        </a:lnTo>
                        <a:lnTo>
                          <a:pt x="926" y="543"/>
                        </a:lnTo>
                        <a:lnTo>
                          <a:pt x="962" y="576"/>
                        </a:lnTo>
                        <a:lnTo>
                          <a:pt x="990" y="611"/>
                        </a:lnTo>
                        <a:lnTo>
                          <a:pt x="990" y="639"/>
                        </a:lnTo>
                        <a:lnTo>
                          <a:pt x="933" y="599"/>
                        </a:lnTo>
                        <a:lnTo>
                          <a:pt x="861" y="583"/>
                        </a:lnTo>
                        <a:lnTo>
                          <a:pt x="811" y="593"/>
                        </a:lnTo>
                        <a:lnTo>
                          <a:pt x="796" y="633"/>
                        </a:lnTo>
                        <a:lnTo>
                          <a:pt x="732" y="678"/>
                        </a:lnTo>
                        <a:lnTo>
                          <a:pt x="789" y="656"/>
                        </a:lnTo>
                        <a:lnTo>
                          <a:pt x="846" y="650"/>
                        </a:lnTo>
                        <a:lnTo>
                          <a:pt x="890" y="667"/>
                        </a:lnTo>
                        <a:lnTo>
                          <a:pt x="948" y="702"/>
                        </a:lnTo>
                        <a:lnTo>
                          <a:pt x="904" y="723"/>
                        </a:lnTo>
                        <a:lnTo>
                          <a:pt x="840" y="717"/>
                        </a:lnTo>
                        <a:lnTo>
                          <a:pt x="746" y="702"/>
                        </a:lnTo>
                        <a:lnTo>
                          <a:pt x="703" y="712"/>
                        </a:lnTo>
                        <a:lnTo>
                          <a:pt x="667" y="735"/>
                        </a:lnTo>
                        <a:lnTo>
                          <a:pt x="645" y="723"/>
                        </a:lnTo>
                        <a:lnTo>
                          <a:pt x="645" y="730"/>
                        </a:lnTo>
                        <a:lnTo>
                          <a:pt x="653" y="758"/>
                        </a:lnTo>
                        <a:lnTo>
                          <a:pt x="689" y="791"/>
                        </a:lnTo>
                        <a:lnTo>
                          <a:pt x="675" y="831"/>
                        </a:lnTo>
                        <a:lnTo>
                          <a:pt x="631" y="842"/>
                        </a:lnTo>
                        <a:lnTo>
                          <a:pt x="581" y="842"/>
                        </a:lnTo>
                        <a:lnTo>
                          <a:pt x="545" y="859"/>
                        </a:lnTo>
                        <a:lnTo>
                          <a:pt x="539" y="876"/>
                        </a:lnTo>
                        <a:lnTo>
                          <a:pt x="495" y="921"/>
                        </a:lnTo>
                        <a:lnTo>
                          <a:pt x="445" y="921"/>
                        </a:lnTo>
                        <a:lnTo>
                          <a:pt x="415" y="943"/>
                        </a:lnTo>
                        <a:lnTo>
                          <a:pt x="423" y="978"/>
                        </a:lnTo>
                        <a:lnTo>
                          <a:pt x="459" y="1012"/>
                        </a:lnTo>
                        <a:lnTo>
                          <a:pt x="445" y="1028"/>
                        </a:lnTo>
                        <a:lnTo>
                          <a:pt x="445" y="1045"/>
                        </a:lnTo>
                        <a:lnTo>
                          <a:pt x="495" y="1074"/>
                        </a:lnTo>
                        <a:lnTo>
                          <a:pt x="503" y="1102"/>
                        </a:lnTo>
                        <a:lnTo>
                          <a:pt x="567" y="1113"/>
                        </a:lnTo>
                        <a:lnTo>
                          <a:pt x="609" y="1090"/>
                        </a:lnTo>
                        <a:lnTo>
                          <a:pt x="653" y="1090"/>
                        </a:lnTo>
                        <a:lnTo>
                          <a:pt x="689" y="1108"/>
                        </a:lnTo>
                        <a:lnTo>
                          <a:pt x="761" y="1090"/>
                        </a:lnTo>
                        <a:lnTo>
                          <a:pt x="782" y="1057"/>
                        </a:lnTo>
                        <a:lnTo>
                          <a:pt x="753" y="1024"/>
                        </a:lnTo>
                        <a:lnTo>
                          <a:pt x="711" y="984"/>
                        </a:lnTo>
                        <a:lnTo>
                          <a:pt x="717" y="943"/>
                        </a:lnTo>
                        <a:lnTo>
                          <a:pt x="739" y="910"/>
                        </a:lnTo>
                        <a:lnTo>
                          <a:pt x="782" y="915"/>
                        </a:lnTo>
                        <a:lnTo>
                          <a:pt x="789" y="961"/>
                        </a:lnTo>
                        <a:lnTo>
                          <a:pt x="825" y="1000"/>
                        </a:lnTo>
                        <a:lnTo>
                          <a:pt x="868" y="989"/>
                        </a:lnTo>
                        <a:lnTo>
                          <a:pt x="912" y="995"/>
                        </a:lnTo>
                        <a:lnTo>
                          <a:pt x="948" y="966"/>
                        </a:lnTo>
                        <a:lnTo>
                          <a:pt x="926" y="915"/>
                        </a:lnTo>
                        <a:lnTo>
                          <a:pt x="926" y="882"/>
                        </a:lnTo>
                        <a:lnTo>
                          <a:pt x="969" y="882"/>
                        </a:lnTo>
                        <a:lnTo>
                          <a:pt x="1012" y="859"/>
                        </a:lnTo>
                        <a:lnTo>
                          <a:pt x="1012" y="802"/>
                        </a:lnTo>
                        <a:lnTo>
                          <a:pt x="1012" y="769"/>
                        </a:lnTo>
                        <a:lnTo>
                          <a:pt x="1048" y="740"/>
                        </a:lnTo>
                        <a:lnTo>
                          <a:pt x="1063" y="758"/>
                        </a:lnTo>
                        <a:lnTo>
                          <a:pt x="1056" y="791"/>
                        </a:lnTo>
                        <a:lnTo>
                          <a:pt x="1063" y="842"/>
                        </a:lnTo>
                        <a:lnTo>
                          <a:pt x="1056" y="893"/>
                        </a:lnTo>
                        <a:lnTo>
                          <a:pt x="1070" y="933"/>
                        </a:lnTo>
                        <a:lnTo>
                          <a:pt x="1099" y="921"/>
                        </a:lnTo>
                        <a:lnTo>
                          <a:pt x="1120" y="927"/>
                        </a:lnTo>
                        <a:lnTo>
                          <a:pt x="1142" y="961"/>
                        </a:lnTo>
                        <a:lnTo>
                          <a:pt x="1177" y="966"/>
                        </a:lnTo>
                        <a:lnTo>
                          <a:pt x="1184" y="995"/>
                        </a:lnTo>
                        <a:lnTo>
                          <a:pt x="1206" y="1040"/>
                        </a:lnTo>
                        <a:lnTo>
                          <a:pt x="1271" y="1028"/>
                        </a:lnTo>
                        <a:lnTo>
                          <a:pt x="1300" y="1062"/>
                        </a:lnTo>
                        <a:lnTo>
                          <a:pt x="1350" y="1108"/>
                        </a:lnTo>
                        <a:lnTo>
                          <a:pt x="1380" y="1090"/>
                        </a:lnTo>
                        <a:lnTo>
                          <a:pt x="1415" y="1090"/>
                        </a:lnTo>
                        <a:lnTo>
                          <a:pt x="1458" y="1108"/>
                        </a:lnTo>
                        <a:lnTo>
                          <a:pt x="1523" y="1085"/>
                        </a:lnTo>
                        <a:lnTo>
                          <a:pt x="1530" y="1040"/>
                        </a:lnTo>
                        <a:lnTo>
                          <a:pt x="1530" y="1012"/>
                        </a:lnTo>
                        <a:lnTo>
                          <a:pt x="1587" y="1012"/>
                        </a:lnTo>
                        <a:lnTo>
                          <a:pt x="1645" y="995"/>
                        </a:lnTo>
                        <a:lnTo>
                          <a:pt x="1681" y="995"/>
                        </a:lnTo>
                        <a:lnTo>
                          <a:pt x="1723" y="995"/>
                        </a:lnTo>
                        <a:lnTo>
                          <a:pt x="1731" y="943"/>
                        </a:lnTo>
                        <a:lnTo>
                          <a:pt x="1767" y="910"/>
                        </a:lnTo>
                        <a:lnTo>
                          <a:pt x="1745" y="859"/>
                        </a:lnTo>
                        <a:lnTo>
                          <a:pt x="1703" y="859"/>
                        </a:lnTo>
                        <a:lnTo>
                          <a:pt x="1703" y="814"/>
                        </a:lnTo>
                        <a:lnTo>
                          <a:pt x="1667" y="808"/>
                        </a:lnTo>
                        <a:lnTo>
                          <a:pt x="1745" y="797"/>
                        </a:lnTo>
                        <a:lnTo>
                          <a:pt x="1789" y="826"/>
                        </a:lnTo>
                        <a:lnTo>
                          <a:pt x="1853" y="808"/>
                        </a:lnTo>
                        <a:lnTo>
                          <a:pt x="1917" y="831"/>
                        </a:lnTo>
                        <a:lnTo>
                          <a:pt x="1982" y="837"/>
                        </a:lnTo>
                        <a:lnTo>
                          <a:pt x="2004" y="910"/>
                        </a:lnTo>
                        <a:lnTo>
                          <a:pt x="2046" y="915"/>
                        </a:lnTo>
                        <a:lnTo>
                          <a:pt x="2104" y="938"/>
                        </a:lnTo>
                        <a:lnTo>
                          <a:pt x="2168" y="943"/>
                        </a:lnTo>
                        <a:lnTo>
                          <a:pt x="2220" y="915"/>
                        </a:lnTo>
                        <a:lnTo>
                          <a:pt x="2276" y="876"/>
                        </a:lnTo>
                        <a:lnTo>
                          <a:pt x="2240" y="808"/>
                        </a:lnTo>
                        <a:lnTo>
                          <a:pt x="2190" y="774"/>
                        </a:lnTo>
                        <a:lnTo>
                          <a:pt x="2212" y="746"/>
                        </a:lnTo>
                        <a:lnTo>
                          <a:pt x="2184" y="678"/>
                        </a:lnTo>
                        <a:lnTo>
                          <a:pt x="2168" y="639"/>
                        </a:lnTo>
                        <a:lnTo>
                          <a:pt x="2126" y="593"/>
                        </a:lnTo>
                        <a:lnTo>
                          <a:pt x="2054" y="583"/>
                        </a:lnTo>
                        <a:lnTo>
                          <a:pt x="1975" y="621"/>
                        </a:lnTo>
                        <a:lnTo>
                          <a:pt x="1889" y="604"/>
                        </a:lnTo>
                        <a:lnTo>
                          <a:pt x="1795" y="611"/>
                        </a:lnTo>
                        <a:lnTo>
                          <a:pt x="1809" y="593"/>
                        </a:lnTo>
                        <a:lnTo>
                          <a:pt x="1773" y="560"/>
                        </a:lnTo>
                        <a:lnTo>
                          <a:pt x="1845" y="554"/>
                        </a:lnTo>
                        <a:lnTo>
                          <a:pt x="1889" y="526"/>
                        </a:lnTo>
                        <a:lnTo>
                          <a:pt x="1917" y="504"/>
                        </a:lnTo>
                        <a:lnTo>
                          <a:pt x="1903" y="475"/>
                        </a:lnTo>
                        <a:lnTo>
                          <a:pt x="1845" y="463"/>
                        </a:lnTo>
                        <a:lnTo>
                          <a:pt x="1809" y="480"/>
                        </a:lnTo>
                        <a:lnTo>
                          <a:pt x="1767" y="509"/>
                        </a:lnTo>
                        <a:lnTo>
                          <a:pt x="1745" y="509"/>
                        </a:lnTo>
                        <a:lnTo>
                          <a:pt x="1695" y="492"/>
                        </a:lnTo>
                        <a:lnTo>
                          <a:pt x="1717" y="447"/>
                        </a:lnTo>
                        <a:lnTo>
                          <a:pt x="1759" y="430"/>
                        </a:lnTo>
                        <a:lnTo>
                          <a:pt x="1789" y="406"/>
                        </a:lnTo>
                        <a:lnTo>
                          <a:pt x="1825" y="378"/>
                        </a:lnTo>
                        <a:lnTo>
                          <a:pt x="1845" y="345"/>
                        </a:lnTo>
                        <a:lnTo>
                          <a:pt x="1781" y="339"/>
                        </a:lnTo>
                        <a:lnTo>
                          <a:pt x="1845" y="289"/>
                        </a:lnTo>
                        <a:lnTo>
                          <a:pt x="1803" y="289"/>
                        </a:lnTo>
                        <a:lnTo>
                          <a:pt x="1795" y="237"/>
                        </a:lnTo>
                        <a:lnTo>
                          <a:pt x="1803" y="192"/>
                        </a:lnTo>
                        <a:lnTo>
                          <a:pt x="1767" y="130"/>
                        </a:lnTo>
                        <a:lnTo>
                          <a:pt x="1731" y="91"/>
                        </a:lnTo>
                        <a:lnTo>
                          <a:pt x="1695" y="91"/>
                        </a:lnTo>
                        <a:lnTo>
                          <a:pt x="1645" y="91"/>
                        </a:lnTo>
                        <a:lnTo>
                          <a:pt x="1580" y="39"/>
                        </a:lnTo>
                        <a:lnTo>
                          <a:pt x="1501" y="45"/>
                        </a:lnTo>
                        <a:lnTo>
                          <a:pt x="1458" y="35"/>
                        </a:lnTo>
                        <a:lnTo>
                          <a:pt x="1415" y="23"/>
                        </a:lnTo>
                        <a:lnTo>
                          <a:pt x="1380" y="35"/>
                        </a:lnTo>
                        <a:lnTo>
                          <a:pt x="1343" y="45"/>
                        </a:lnTo>
                        <a:lnTo>
                          <a:pt x="1314" y="74"/>
                        </a:lnTo>
                        <a:lnTo>
                          <a:pt x="1286" y="96"/>
                        </a:lnTo>
                        <a:lnTo>
                          <a:pt x="1271" y="130"/>
                        </a:lnTo>
                        <a:lnTo>
                          <a:pt x="1336" y="147"/>
                        </a:lnTo>
                        <a:lnTo>
                          <a:pt x="1350" y="163"/>
                        </a:lnTo>
                        <a:lnTo>
                          <a:pt x="1358" y="192"/>
                        </a:lnTo>
                        <a:lnTo>
                          <a:pt x="1292" y="204"/>
                        </a:lnTo>
                        <a:lnTo>
                          <a:pt x="1250" y="226"/>
                        </a:lnTo>
                        <a:lnTo>
                          <a:pt x="1250" y="261"/>
                        </a:lnTo>
                        <a:lnTo>
                          <a:pt x="1271" y="299"/>
                        </a:lnTo>
                        <a:lnTo>
                          <a:pt x="1278" y="333"/>
                        </a:lnTo>
                        <a:lnTo>
                          <a:pt x="1242" y="328"/>
                        </a:lnTo>
                        <a:lnTo>
                          <a:pt x="1163" y="333"/>
                        </a:lnTo>
                        <a:lnTo>
                          <a:pt x="1149" y="367"/>
                        </a:lnTo>
                        <a:lnTo>
                          <a:pt x="1199" y="362"/>
                        </a:lnTo>
                        <a:lnTo>
                          <a:pt x="1213" y="396"/>
                        </a:lnTo>
                        <a:lnTo>
                          <a:pt x="1271" y="378"/>
                        </a:lnTo>
                        <a:lnTo>
                          <a:pt x="1292" y="413"/>
                        </a:lnTo>
                        <a:lnTo>
                          <a:pt x="1314" y="458"/>
                        </a:lnTo>
                        <a:lnTo>
                          <a:pt x="1358" y="435"/>
                        </a:lnTo>
                        <a:lnTo>
                          <a:pt x="1444" y="424"/>
                        </a:lnTo>
                        <a:lnTo>
                          <a:pt x="1422" y="390"/>
                        </a:lnTo>
                        <a:lnTo>
                          <a:pt x="1394" y="362"/>
                        </a:lnTo>
                        <a:lnTo>
                          <a:pt x="1336" y="356"/>
                        </a:lnTo>
                        <a:lnTo>
                          <a:pt x="1328" y="317"/>
                        </a:lnTo>
                        <a:lnTo>
                          <a:pt x="1372" y="248"/>
                        </a:lnTo>
                        <a:lnTo>
                          <a:pt x="1394" y="322"/>
                        </a:lnTo>
                        <a:lnTo>
                          <a:pt x="1444" y="356"/>
                        </a:lnTo>
                        <a:lnTo>
                          <a:pt x="1444" y="311"/>
                        </a:lnTo>
                        <a:lnTo>
                          <a:pt x="1523" y="266"/>
                        </a:lnTo>
                        <a:lnTo>
                          <a:pt x="1537" y="345"/>
                        </a:lnTo>
                        <a:lnTo>
                          <a:pt x="1609" y="350"/>
                        </a:lnTo>
                        <a:lnTo>
                          <a:pt x="1523" y="385"/>
                        </a:lnTo>
                        <a:lnTo>
                          <a:pt x="1494" y="413"/>
                        </a:lnTo>
                        <a:lnTo>
                          <a:pt x="1580" y="406"/>
                        </a:lnTo>
                        <a:lnTo>
                          <a:pt x="1523" y="441"/>
                        </a:lnTo>
                        <a:lnTo>
                          <a:pt x="1523" y="497"/>
                        </a:lnTo>
                        <a:lnTo>
                          <a:pt x="1451" y="509"/>
                        </a:lnTo>
                        <a:lnTo>
                          <a:pt x="1465" y="554"/>
                        </a:lnTo>
                        <a:lnTo>
                          <a:pt x="1436" y="616"/>
                        </a:lnTo>
                        <a:lnTo>
                          <a:pt x="1386" y="599"/>
                        </a:lnTo>
                        <a:lnTo>
                          <a:pt x="1380" y="645"/>
                        </a:lnTo>
                        <a:lnTo>
                          <a:pt x="1408" y="702"/>
                        </a:lnTo>
                        <a:lnTo>
                          <a:pt x="1501" y="689"/>
                        </a:lnTo>
                        <a:lnTo>
                          <a:pt x="1523" y="712"/>
                        </a:lnTo>
                        <a:lnTo>
                          <a:pt x="1595" y="707"/>
                        </a:lnTo>
                        <a:lnTo>
                          <a:pt x="1651" y="707"/>
                        </a:lnTo>
                        <a:lnTo>
                          <a:pt x="1681" y="717"/>
                        </a:lnTo>
                        <a:lnTo>
                          <a:pt x="1667" y="746"/>
                        </a:lnTo>
                        <a:lnTo>
                          <a:pt x="1595" y="752"/>
                        </a:lnTo>
                        <a:lnTo>
                          <a:pt x="1601" y="780"/>
                        </a:lnTo>
                        <a:lnTo>
                          <a:pt x="1544" y="774"/>
                        </a:lnTo>
                        <a:lnTo>
                          <a:pt x="1501" y="786"/>
                        </a:lnTo>
                        <a:lnTo>
                          <a:pt x="1465" y="814"/>
                        </a:lnTo>
                        <a:lnTo>
                          <a:pt x="1430" y="831"/>
                        </a:lnTo>
                        <a:lnTo>
                          <a:pt x="1380" y="814"/>
                        </a:lnTo>
                        <a:lnTo>
                          <a:pt x="1336" y="786"/>
                        </a:lnTo>
                        <a:lnTo>
                          <a:pt x="1228" y="758"/>
                        </a:lnTo>
                        <a:lnTo>
                          <a:pt x="1307" y="746"/>
                        </a:lnTo>
                        <a:lnTo>
                          <a:pt x="1336" y="717"/>
                        </a:lnTo>
                        <a:lnTo>
                          <a:pt x="1314" y="678"/>
                        </a:lnTo>
                        <a:lnTo>
                          <a:pt x="1300" y="650"/>
                        </a:lnTo>
                        <a:lnTo>
                          <a:pt x="1328" y="616"/>
                        </a:lnTo>
                        <a:lnTo>
                          <a:pt x="1278" y="588"/>
                        </a:lnTo>
                        <a:lnTo>
                          <a:pt x="1322" y="537"/>
                        </a:lnTo>
                        <a:lnTo>
                          <a:pt x="1250" y="548"/>
                        </a:lnTo>
                        <a:lnTo>
                          <a:pt x="1271" y="520"/>
                        </a:lnTo>
                        <a:lnTo>
                          <a:pt x="1286" y="486"/>
                        </a:lnTo>
                        <a:lnTo>
                          <a:pt x="1271" y="452"/>
                        </a:lnTo>
                        <a:lnTo>
                          <a:pt x="1235" y="441"/>
                        </a:lnTo>
                        <a:lnTo>
                          <a:pt x="1184" y="441"/>
                        </a:lnTo>
                        <a:lnTo>
                          <a:pt x="1127" y="452"/>
                        </a:lnTo>
                        <a:lnTo>
                          <a:pt x="1127" y="413"/>
                        </a:lnTo>
                        <a:lnTo>
                          <a:pt x="1120" y="373"/>
                        </a:lnTo>
                        <a:lnTo>
                          <a:pt x="1084" y="356"/>
                        </a:lnTo>
                        <a:lnTo>
                          <a:pt x="1063" y="396"/>
                        </a:lnTo>
                        <a:lnTo>
                          <a:pt x="1034" y="350"/>
                        </a:lnTo>
                        <a:lnTo>
                          <a:pt x="1056" y="322"/>
                        </a:lnTo>
                        <a:lnTo>
                          <a:pt x="1099" y="311"/>
                        </a:lnTo>
                        <a:lnTo>
                          <a:pt x="1120" y="276"/>
                        </a:lnTo>
                        <a:lnTo>
                          <a:pt x="1127" y="243"/>
                        </a:lnTo>
                        <a:lnTo>
                          <a:pt x="1084" y="232"/>
                        </a:lnTo>
                        <a:lnTo>
                          <a:pt x="1034" y="243"/>
                        </a:lnTo>
                        <a:lnTo>
                          <a:pt x="990" y="261"/>
                        </a:lnTo>
                        <a:lnTo>
                          <a:pt x="948" y="271"/>
                        </a:lnTo>
                        <a:lnTo>
                          <a:pt x="933" y="261"/>
                        </a:lnTo>
                        <a:lnTo>
                          <a:pt x="948" y="232"/>
                        </a:lnTo>
                        <a:lnTo>
                          <a:pt x="969" y="209"/>
                        </a:lnTo>
                        <a:lnTo>
                          <a:pt x="990" y="192"/>
                        </a:lnTo>
                        <a:lnTo>
                          <a:pt x="1070" y="192"/>
                        </a:lnTo>
                        <a:lnTo>
                          <a:pt x="1113" y="220"/>
                        </a:lnTo>
                        <a:lnTo>
                          <a:pt x="1142" y="187"/>
                        </a:lnTo>
                        <a:lnTo>
                          <a:pt x="1177" y="163"/>
                        </a:lnTo>
                        <a:lnTo>
                          <a:pt x="1213" y="152"/>
                        </a:lnTo>
                        <a:lnTo>
                          <a:pt x="1228" y="130"/>
                        </a:lnTo>
                        <a:lnTo>
                          <a:pt x="1228" y="85"/>
                        </a:lnTo>
                        <a:lnTo>
                          <a:pt x="1199" y="56"/>
                        </a:lnTo>
                        <a:lnTo>
                          <a:pt x="1163" y="23"/>
                        </a:lnTo>
                        <a:lnTo>
                          <a:pt x="1120" y="0"/>
                        </a:lnTo>
                        <a:lnTo>
                          <a:pt x="1070" y="28"/>
                        </a:lnTo>
                        <a:lnTo>
                          <a:pt x="1048" y="28"/>
                        </a:lnTo>
                        <a:lnTo>
                          <a:pt x="1026" y="63"/>
                        </a:lnTo>
                        <a:lnTo>
                          <a:pt x="990" y="35"/>
                        </a:lnTo>
                        <a:lnTo>
                          <a:pt x="933" y="35"/>
                        </a:lnTo>
                        <a:lnTo>
                          <a:pt x="912" y="51"/>
                        </a:lnTo>
                        <a:lnTo>
                          <a:pt x="904" y="74"/>
                        </a:lnTo>
                        <a:lnTo>
                          <a:pt x="882" y="79"/>
                        </a:lnTo>
                        <a:lnTo>
                          <a:pt x="876" y="102"/>
                        </a:lnTo>
                      </a:path>
                    </a:pathLst>
                  </a:custGeom>
                  <a:solidFill>
                    <a:srgbClr val="5FBF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defTabSz="457200" eaLnBrk="1" hangingPunct="1"/>
                    <a:endParaRPr lang="en-US" sz="1800">
                      <a:latin typeface="Verdana" charset="0"/>
                    </a:endParaRPr>
                  </a:p>
                </p:txBody>
              </p:sp>
              <p:sp>
                <p:nvSpPr>
                  <p:cNvPr id="40" name="Freeform 76"/>
                  <p:cNvSpPr>
                    <a:spLocks/>
                  </p:cNvSpPr>
                  <p:nvPr/>
                </p:nvSpPr>
                <p:spPr bwMode="auto">
                  <a:xfrm>
                    <a:off x="2105" y="1111"/>
                    <a:ext cx="2288" cy="1144"/>
                  </a:xfrm>
                  <a:custGeom>
                    <a:avLst/>
                    <a:gdLst>
                      <a:gd name="T0" fmla="*/ 937 w 2288"/>
                      <a:gd name="T1" fmla="*/ 5 h 1144"/>
                      <a:gd name="T2" fmla="*/ 901 w 2288"/>
                      <a:gd name="T3" fmla="*/ 23 h 1144"/>
                      <a:gd name="T4" fmla="*/ 865 w 2288"/>
                      <a:gd name="T5" fmla="*/ 73 h 1144"/>
                      <a:gd name="T6" fmla="*/ 793 w 2288"/>
                      <a:gd name="T7" fmla="*/ 114 h 1144"/>
                      <a:gd name="T8" fmla="*/ 700 w 2288"/>
                      <a:gd name="T9" fmla="*/ 125 h 1144"/>
                      <a:gd name="T10" fmla="*/ 635 w 2288"/>
                      <a:gd name="T11" fmla="*/ 147 h 1144"/>
                      <a:gd name="T12" fmla="*/ 570 w 2288"/>
                      <a:gd name="T13" fmla="*/ 199 h 1144"/>
                      <a:gd name="T14" fmla="*/ 612 w 2288"/>
                      <a:gd name="T15" fmla="*/ 279 h 1144"/>
                      <a:gd name="T16" fmla="*/ 454 w 2288"/>
                      <a:gd name="T17" fmla="*/ 324 h 1144"/>
                      <a:gd name="T18" fmla="*/ 433 w 2288"/>
                      <a:gd name="T19" fmla="*/ 427 h 1144"/>
                      <a:gd name="T20" fmla="*/ 397 w 2288"/>
                      <a:gd name="T21" fmla="*/ 517 h 1144"/>
                      <a:gd name="T22" fmla="*/ 309 w 2288"/>
                      <a:gd name="T23" fmla="*/ 563 h 1144"/>
                      <a:gd name="T24" fmla="*/ 267 w 2288"/>
                      <a:gd name="T25" fmla="*/ 648 h 1144"/>
                      <a:gd name="T26" fmla="*/ 165 w 2288"/>
                      <a:gd name="T27" fmla="*/ 683 h 1144"/>
                      <a:gd name="T28" fmla="*/ 42 w 2288"/>
                      <a:gd name="T29" fmla="*/ 733 h 1144"/>
                      <a:gd name="T30" fmla="*/ 20 w 2288"/>
                      <a:gd name="T31" fmla="*/ 802 h 1144"/>
                      <a:gd name="T32" fmla="*/ 79 w 2288"/>
                      <a:gd name="T33" fmla="*/ 859 h 1144"/>
                      <a:gd name="T34" fmla="*/ 173 w 2288"/>
                      <a:gd name="T35" fmla="*/ 921 h 1144"/>
                      <a:gd name="T36" fmla="*/ 267 w 2288"/>
                      <a:gd name="T37" fmla="*/ 904 h 1144"/>
                      <a:gd name="T38" fmla="*/ 375 w 2288"/>
                      <a:gd name="T39" fmla="*/ 871 h 1144"/>
                      <a:gd name="T40" fmla="*/ 512 w 2288"/>
                      <a:gd name="T41" fmla="*/ 854 h 1144"/>
                      <a:gd name="T42" fmla="*/ 656 w 2288"/>
                      <a:gd name="T43" fmla="*/ 785 h 1144"/>
                      <a:gd name="T44" fmla="*/ 678 w 2288"/>
                      <a:gd name="T45" fmla="*/ 859 h 1144"/>
                      <a:gd name="T46" fmla="*/ 548 w 2288"/>
                      <a:gd name="T47" fmla="*/ 887 h 1144"/>
                      <a:gd name="T48" fmla="*/ 447 w 2288"/>
                      <a:gd name="T49" fmla="*/ 950 h 1144"/>
                      <a:gd name="T50" fmla="*/ 461 w 2288"/>
                      <a:gd name="T51" fmla="*/ 1042 h 1144"/>
                      <a:gd name="T52" fmla="*/ 498 w 2288"/>
                      <a:gd name="T53" fmla="*/ 1104 h 1144"/>
                      <a:gd name="T54" fmla="*/ 612 w 2288"/>
                      <a:gd name="T55" fmla="*/ 1120 h 1144"/>
                      <a:gd name="T56" fmla="*/ 764 w 2288"/>
                      <a:gd name="T57" fmla="*/ 1120 h 1144"/>
                      <a:gd name="T58" fmla="*/ 714 w 2288"/>
                      <a:gd name="T59" fmla="*/ 1013 h 1144"/>
                      <a:gd name="T60" fmla="*/ 786 w 2288"/>
                      <a:gd name="T61" fmla="*/ 944 h 1144"/>
                      <a:gd name="T62" fmla="*/ 873 w 2288"/>
                      <a:gd name="T63" fmla="*/ 1018 h 1144"/>
                      <a:gd name="T64" fmla="*/ 930 w 2288"/>
                      <a:gd name="T65" fmla="*/ 944 h 1144"/>
                      <a:gd name="T66" fmla="*/ 1017 w 2288"/>
                      <a:gd name="T67" fmla="*/ 887 h 1144"/>
                      <a:gd name="T68" fmla="*/ 1053 w 2288"/>
                      <a:gd name="T69" fmla="*/ 768 h 1144"/>
                      <a:gd name="T70" fmla="*/ 1068 w 2288"/>
                      <a:gd name="T71" fmla="*/ 871 h 1144"/>
                      <a:gd name="T72" fmla="*/ 1104 w 2288"/>
                      <a:gd name="T73" fmla="*/ 950 h 1144"/>
                      <a:gd name="T74" fmla="*/ 1183 w 2288"/>
                      <a:gd name="T75" fmla="*/ 996 h 1144"/>
                      <a:gd name="T76" fmla="*/ 1278 w 2288"/>
                      <a:gd name="T77" fmla="*/ 1058 h 1144"/>
                      <a:gd name="T78" fmla="*/ 1386 w 2288"/>
                      <a:gd name="T79" fmla="*/ 1120 h 1144"/>
                      <a:gd name="T80" fmla="*/ 1531 w 2288"/>
                      <a:gd name="T81" fmla="*/ 1115 h 1144"/>
                      <a:gd name="T82" fmla="*/ 1595 w 2288"/>
                      <a:gd name="T83" fmla="*/ 1042 h 1144"/>
                      <a:gd name="T84" fmla="*/ 1731 w 2288"/>
                      <a:gd name="T85" fmla="*/ 1024 h 1144"/>
                      <a:gd name="T86" fmla="*/ 1753 w 2288"/>
                      <a:gd name="T87" fmla="*/ 887 h 1144"/>
                      <a:gd name="T88" fmla="*/ 1675 w 2288"/>
                      <a:gd name="T89" fmla="*/ 836 h 1144"/>
                      <a:gd name="T90" fmla="*/ 1862 w 2288"/>
                      <a:gd name="T91" fmla="*/ 836 h 1144"/>
                      <a:gd name="T92" fmla="*/ 2014 w 2288"/>
                      <a:gd name="T93" fmla="*/ 939 h 1144"/>
                      <a:gd name="T94" fmla="*/ 2179 w 2288"/>
                      <a:gd name="T95" fmla="*/ 972 h 1144"/>
                      <a:gd name="T96" fmla="*/ 2251 w 2288"/>
                      <a:gd name="T97" fmla="*/ 836 h 1144"/>
                      <a:gd name="T98" fmla="*/ 2194 w 2288"/>
                      <a:gd name="T99" fmla="*/ 705 h 1144"/>
                      <a:gd name="T100" fmla="*/ 2064 w 2288"/>
                      <a:gd name="T101" fmla="*/ 609 h 1144"/>
                      <a:gd name="T102" fmla="*/ 1933 w 2288"/>
                      <a:gd name="T103" fmla="*/ 586 h 1144"/>
                      <a:gd name="T104" fmla="*/ 1919 w 2288"/>
                      <a:gd name="T105" fmla="*/ 484 h 1144"/>
                      <a:gd name="T106" fmla="*/ 1905 w 2288"/>
                      <a:gd name="T107" fmla="*/ 403 h 1144"/>
                      <a:gd name="T108" fmla="*/ 1812 w 2288"/>
                      <a:gd name="T109" fmla="*/ 313 h 1144"/>
                      <a:gd name="T110" fmla="*/ 1775 w 2288"/>
                      <a:gd name="T111" fmla="*/ 153 h 1144"/>
                      <a:gd name="T112" fmla="*/ 1652 w 2288"/>
                      <a:gd name="T113" fmla="*/ 114 h 1144"/>
                      <a:gd name="T114" fmla="*/ 1478 w 2288"/>
                      <a:gd name="T115" fmla="*/ 39 h 1144"/>
                      <a:gd name="T116" fmla="*/ 1342 w 2288"/>
                      <a:gd name="T117" fmla="*/ 0 h 1144"/>
                      <a:gd name="T118" fmla="*/ 1219 w 2288"/>
                      <a:gd name="T119" fmla="*/ 62 h 1144"/>
                      <a:gd name="T120" fmla="*/ 1082 w 2288"/>
                      <a:gd name="T121" fmla="*/ 23 h 114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88"/>
                      <a:gd name="T184" fmla="*/ 0 h 1144"/>
                      <a:gd name="T185" fmla="*/ 2288 w 2288"/>
                      <a:gd name="T186" fmla="*/ 1144 h 114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88" h="1144">
                        <a:moveTo>
                          <a:pt x="1017" y="39"/>
                        </a:moveTo>
                        <a:lnTo>
                          <a:pt x="981" y="23"/>
                        </a:lnTo>
                        <a:lnTo>
                          <a:pt x="937" y="5"/>
                        </a:lnTo>
                        <a:lnTo>
                          <a:pt x="901" y="5"/>
                        </a:lnTo>
                        <a:lnTo>
                          <a:pt x="916" y="16"/>
                        </a:lnTo>
                        <a:lnTo>
                          <a:pt x="901" y="23"/>
                        </a:lnTo>
                        <a:lnTo>
                          <a:pt x="859" y="39"/>
                        </a:lnTo>
                        <a:lnTo>
                          <a:pt x="859" y="57"/>
                        </a:lnTo>
                        <a:lnTo>
                          <a:pt x="865" y="73"/>
                        </a:lnTo>
                        <a:lnTo>
                          <a:pt x="829" y="90"/>
                        </a:lnTo>
                        <a:lnTo>
                          <a:pt x="823" y="108"/>
                        </a:lnTo>
                        <a:lnTo>
                          <a:pt x="793" y="114"/>
                        </a:lnTo>
                        <a:lnTo>
                          <a:pt x="764" y="101"/>
                        </a:lnTo>
                        <a:lnTo>
                          <a:pt x="721" y="101"/>
                        </a:lnTo>
                        <a:lnTo>
                          <a:pt x="700" y="125"/>
                        </a:lnTo>
                        <a:lnTo>
                          <a:pt x="664" y="119"/>
                        </a:lnTo>
                        <a:lnTo>
                          <a:pt x="642" y="125"/>
                        </a:lnTo>
                        <a:lnTo>
                          <a:pt x="635" y="147"/>
                        </a:lnTo>
                        <a:lnTo>
                          <a:pt x="592" y="153"/>
                        </a:lnTo>
                        <a:lnTo>
                          <a:pt x="570" y="171"/>
                        </a:lnTo>
                        <a:lnTo>
                          <a:pt x="570" y="199"/>
                        </a:lnTo>
                        <a:lnTo>
                          <a:pt x="584" y="233"/>
                        </a:lnTo>
                        <a:lnTo>
                          <a:pt x="612" y="250"/>
                        </a:lnTo>
                        <a:lnTo>
                          <a:pt x="612" y="279"/>
                        </a:lnTo>
                        <a:lnTo>
                          <a:pt x="534" y="296"/>
                        </a:lnTo>
                        <a:lnTo>
                          <a:pt x="483" y="296"/>
                        </a:lnTo>
                        <a:lnTo>
                          <a:pt x="454" y="324"/>
                        </a:lnTo>
                        <a:lnTo>
                          <a:pt x="440" y="375"/>
                        </a:lnTo>
                        <a:lnTo>
                          <a:pt x="440" y="415"/>
                        </a:lnTo>
                        <a:lnTo>
                          <a:pt x="433" y="427"/>
                        </a:lnTo>
                        <a:lnTo>
                          <a:pt x="425" y="455"/>
                        </a:lnTo>
                        <a:lnTo>
                          <a:pt x="440" y="495"/>
                        </a:lnTo>
                        <a:lnTo>
                          <a:pt x="397" y="517"/>
                        </a:lnTo>
                        <a:lnTo>
                          <a:pt x="354" y="517"/>
                        </a:lnTo>
                        <a:lnTo>
                          <a:pt x="325" y="552"/>
                        </a:lnTo>
                        <a:lnTo>
                          <a:pt x="309" y="563"/>
                        </a:lnTo>
                        <a:lnTo>
                          <a:pt x="273" y="586"/>
                        </a:lnTo>
                        <a:lnTo>
                          <a:pt x="267" y="620"/>
                        </a:lnTo>
                        <a:lnTo>
                          <a:pt x="267" y="648"/>
                        </a:lnTo>
                        <a:lnTo>
                          <a:pt x="245" y="666"/>
                        </a:lnTo>
                        <a:lnTo>
                          <a:pt x="231" y="688"/>
                        </a:lnTo>
                        <a:lnTo>
                          <a:pt x="165" y="683"/>
                        </a:lnTo>
                        <a:lnTo>
                          <a:pt x="115" y="700"/>
                        </a:lnTo>
                        <a:lnTo>
                          <a:pt x="65" y="716"/>
                        </a:lnTo>
                        <a:lnTo>
                          <a:pt x="42" y="733"/>
                        </a:lnTo>
                        <a:lnTo>
                          <a:pt x="6" y="757"/>
                        </a:lnTo>
                        <a:lnTo>
                          <a:pt x="0" y="785"/>
                        </a:lnTo>
                        <a:lnTo>
                          <a:pt x="20" y="802"/>
                        </a:lnTo>
                        <a:lnTo>
                          <a:pt x="50" y="819"/>
                        </a:lnTo>
                        <a:lnTo>
                          <a:pt x="50" y="842"/>
                        </a:lnTo>
                        <a:lnTo>
                          <a:pt x="79" y="859"/>
                        </a:lnTo>
                        <a:lnTo>
                          <a:pt x="93" y="899"/>
                        </a:lnTo>
                        <a:lnTo>
                          <a:pt x="129" y="939"/>
                        </a:lnTo>
                        <a:lnTo>
                          <a:pt x="173" y="921"/>
                        </a:lnTo>
                        <a:lnTo>
                          <a:pt x="209" y="893"/>
                        </a:lnTo>
                        <a:lnTo>
                          <a:pt x="237" y="893"/>
                        </a:lnTo>
                        <a:lnTo>
                          <a:pt x="267" y="904"/>
                        </a:lnTo>
                        <a:lnTo>
                          <a:pt x="289" y="933"/>
                        </a:lnTo>
                        <a:lnTo>
                          <a:pt x="331" y="904"/>
                        </a:lnTo>
                        <a:lnTo>
                          <a:pt x="375" y="871"/>
                        </a:lnTo>
                        <a:lnTo>
                          <a:pt x="411" y="871"/>
                        </a:lnTo>
                        <a:lnTo>
                          <a:pt x="461" y="871"/>
                        </a:lnTo>
                        <a:lnTo>
                          <a:pt x="512" y="854"/>
                        </a:lnTo>
                        <a:lnTo>
                          <a:pt x="542" y="819"/>
                        </a:lnTo>
                        <a:lnTo>
                          <a:pt x="612" y="785"/>
                        </a:lnTo>
                        <a:lnTo>
                          <a:pt x="656" y="785"/>
                        </a:lnTo>
                        <a:lnTo>
                          <a:pt x="671" y="797"/>
                        </a:lnTo>
                        <a:lnTo>
                          <a:pt x="692" y="819"/>
                        </a:lnTo>
                        <a:lnTo>
                          <a:pt x="678" y="859"/>
                        </a:lnTo>
                        <a:lnTo>
                          <a:pt x="635" y="871"/>
                        </a:lnTo>
                        <a:lnTo>
                          <a:pt x="584" y="871"/>
                        </a:lnTo>
                        <a:lnTo>
                          <a:pt x="548" y="887"/>
                        </a:lnTo>
                        <a:lnTo>
                          <a:pt x="542" y="904"/>
                        </a:lnTo>
                        <a:lnTo>
                          <a:pt x="498" y="950"/>
                        </a:lnTo>
                        <a:lnTo>
                          <a:pt x="447" y="950"/>
                        </a:lnTo>
                        <a:lnTo>
                          <a:pt x="418" y="972"/>
                        </a:lnTo>
                        <a:lnTo>
                          <a:pt x="425" y="1007"/>
                        </a:lnTo>
                        <a:lnTo>
                          <a:pt x="461" y="1042"/>
                        </a:lnTo>
                        <a:lnTo>
                          <a:pt x="447" y="1058"/>
                        </a:lnTo>
                        <a:lnTo>
                          <a:pt x="447" y="1075"/>
                        </a:lnTo>
                        <a:lnTo>
                          <a:pt x="498" y="1104"/>
                        </a:lnTo>
                        <a:lnTo>
                          <a:pt x="505" y="1132"/>
                        </a:lnTo>
                        <a:lnTo>
                          <a:pt x="570" y="1143"/>
                        </a:lnTo>
                        <a:lnTo>
                          <a:pt x="612" y="1120"/>
                        </a:lnTo>
                        <a:lnTo>
                          <a:pt x="656" y="1120"/>
                        </a:lnTo>
                        <a:lnTo>
                          <a:pt x="692" y="1138"/>
                        </a:lnTo>
                        <a:lnTo>
                          <a:pt x="764" y="1120"/>
                        </a:lnTo>
                        <a:lnTo>
                          <a:pt x="786" y="1086"/>
                        </a:lnTo>
                        <a:lnTo>
                          <a:pt x="756" y="1053"/>
                        </a:lnTo>
                        <a:lnTo>
                          <a:pt x="714" y="1013"/>
                        </a:lnTo>
                        <a:lnTo>
                          <a:pt x="721" y="972"/>
                        </a:lnTo>
                        <a:lnTo>
                          <a:pt x="742" y="939"/>
                        </a:lnTo>
                        <a:lnTo>
                          <a:pt x="786" y="944"/>
                        </a:lnTo>
                        <a:lnTo>
                          <a:pt x="793" y="990"/>
                        </a:lnTo>
                        <a:lnTo>
                          <a:pt x="829" y="1029"/>
                        </a:lnTo>
                        <a:lnTo>
                          <a:pt x="873" y="1018"/>
                        </a:lnTo>
                        <a:lnTo>
                          <a:pt x="916" y="1024"/>
                        </a:lnTo>
                        <a:lnTo>
                          <a:pt x="953" y="996"/>
                        </a:lnTo>
                        <a:lnTo>
                          <a:pt x="930" y="944"/>
                        </a:lnTo>
                        <a:lnTo>
                          <a:pt x="930" y="910"/>
                        </a:lnTo>
                        <a:lnTo>
                          <a:pt x="973" y="910"/>
                        </a:lnTo>
                        <a:lnTo>
                          <a:pt x="1017" y="887"/>
                        </a:lnTo>
                        <a:lnTo>
                          <a:pt x="1017" y="830"/>
                        </a:lnTo>
                        <a:lnTo>
                          <a:pt x="1017" y="797"/>
                        </a:lnTo>
                        <a:lnTo>
                          <a:pt x="1053" y="768"/>
                        </a:lnTo>
                        <a:lnTo>
                          <a:pt x="1068" y="785"/>
                        </a:lnTo>
                        <a:lnTo>
                          <a:pt x="1061" y="819"/>
                        </a:lnTo>
                        <a:lnTo>
                          <a:pt x="1068" y="871"/>
                        </a:lnTo>
                        <a:lnTo>
                          <a:pt x="1061" y="921"/>
                        </a:lnTo>
                        <a:lnTo>
                          <a:pt x="1075" y="961"/>
                        </a:lnTo>
                        <a:lnTo>
                          <a:pt x="1104" y="950"/>
                        </a:lnTo>
                        <a:lnTo>
                          <a:pt x="1126" y="956"/>
                        </a:lnTo>
                        <a:lnTo>
                          <a:pt x="1147" y="990"/>
                        </a:lnTo>
                        <a:lnTo>
                          <a:pt x="1183" y="996"/>
                        </a:lnTo>
                        <a:lnTo>
                          <a:pt x="1190" y="1024"/>
                        </a:lnTo>
                        <a:lnTo>
                          <a:pt x="1212" y="1070"/>
                        </a:lnTo>
                        <a:lnTo>
                          <a:pt x="1278" y="1058"/>
                        </a:lnTo>
                        <a:lnTo>
                          <a:pt x="1306" y="1092"/>
                        </a:lnTo>
                        <a:lnTo>
                          <a:pt x="1357" y="1138"/>
                        </a:lnTo>
                        <a:lnTo>
                          <a:pt x="1386" y="1120"/>
                        </a:lnTo>
                        <a:lnTo>
                          <a:pt x="1422" y="1120"/>
                        </a:lnTo>
                        <a:lnTo>
                          <a:pt x="1464" y="1138"/>
                        </a:lnTo>
                        <a:lnTo>
                          <a:pt x="1531" y="1115"/>
                        </a:lnTo>
                        <a:lnTo>
                          <a:pt x="1537" y="1070"/>
                        </a:lnTo>
                        <a:lnTo>
                          <a:pt x="1537" y="1042"/>
                        </a:lnTo>
                        <a:lnTo>
                          <a:pt x="1595" y="1042"/>
                        </a:lnTo>
                        <a:lnTo>
                          <a:pt x="1652" y="1024"/>
                        </a:lnTo>
                        <a:lnTo>
                          <a:pt x="1689" y="1024"/>
                        </a:lnTo>
                        <a:lnTo>
                          <a:pt x="1731" y="1024"/>
                        </a:lnTo>
                        <a:lnTo>
                          <a:pt x="1739" y="972"/>
                        </a:lnTo>
                        <a:lnTo>
                          <a:pt x="1775" y="939"/>
                        </a:lnTo>
                        <a:lnTo>
                          <a:pt x="1753" y="887"/>
                        </a:lnTo>
                        <a:lnTo>
                          <a:pt x="1711" y="887"/>
                        </a:lnTo>
                        <a:lnTo>
                          <a:pt x="1711" y="842"/>
                        </a:lnTo>
                        <a:lnTo>
                          <a:pt x="1675" y="836"/>
                        </a:lnTo>
                        <a:lnTo>
                          <a:pt x="1753" y="825"/>
                        </a:lnTo>
                        <a:lnTo>
                          <a:pt x="1797" y="854"/>
                        </a:lnTo>
                        <a:lnTo>
                          <a:pt x="1862" y="836"/>
                        </a:lnTo>
                        <a:lnTo>
                          <a:pt x="1926" y="859"/>
                        </a:lnTo>
                        <a:lnTo>
                          <a:pt x="1992" y="864"/>
                        </a:lnTo>
                        <a:lnTo>
                          <a:pt x="2014" y="939"/>
                        </a:lnTo>
                        <a:lnTo>
                          <a:pt x="2056" y="944"/>
                        </a:lnTo>
                        <a:lnTo>
                          <a:pt x="2114" y="967"/>
                        </a:lnTo>
                        <a:lnTo>
                          <a:pt x="2179" y="972"/>
                        </a:lnTo>
                        <a:lnTo>
                          <a:pt x="2230" y="944"/>
                        </a:lnTo>
                        <a:lnTo>
                          <a:pt x="2287" y="904"/>
                        </a:lnTo>
                        <a:lnTo>
                          <a:pt x="2251" y="836"/>
                        </a:lnTo>
                        <a:lnTo>
                          <a:pt x="2200" y="802"/>
                        </a:lnTo>
                        <a:lnTo>
                          <a:pt x="2222" y="773"/>
                        </a:lnTo>
                        <a:lnTo>
                          <a:pt x="2194" y="705"/>
                        </a:lnTo>
                        <a:lnTo>
                          <a:pt x="2179" y="666"/>
                        </a:lnTo>
                        <a:lnTo>
                          <a:pt x="2136" y="620"/>
                        </a:lnTo>
                        <a:lnTo>
                          <a:pt x="2064" y="609"/>
                        </a:lnTo>
                        <a:lnTo>
                          <a:pt x="1984" y="648"/>
                        </a:lnTo>
                        <a:lnTo>
                          <a:pt x="1897" y="631"/>
                        </a:lnTo>
                        <a:lnTo>
                          <a:pt x="1933" y="586"/>
                        </a:lnTo>
                        <a:lnTo>
                          <a:pt x="2006" y="552"/>
                        </a:lnTo>
                        <a:lnTo>
                          <a:pt x="1992" y="501"/>
                        </a:lnTo>
                        <a:lnTo>
                          <a:pt x="1919" y="484"/>
                        </a:lnTo>
                        <a:lnTo>
                          <a:pt x="1862" y="484"/>
                        </a:lnTo>
                        <a:lnTo>
                          <a:pt x="1876" y="444"/>
                        </a:lnTo>
                        <a:lnTo>
                          <a:pt x="1905" y="403"/>
                        </a:lnTo>
                        <a:lnTo>
                          <a:pt x="1897" y="341"/>
                        </a:lnTo>
                        <a:lnTo>
                          <a:pt x="1854" y="313"/>
                        </a:lnTo>
                        <a:lnTo>
                          <a:pt x="1812" y="313"/>
                        </a:lnTo>
                        <a:lnTo>
                          <a:pt x="1804" y="261"/>
                        </a:lnTo>
                        <a:lnTo>
                          <a:pt x="1812" y="215"/>
                        </a:lnTo>
                        <a:lnTo>
                          <a:pt x="1775" y="153"/>
                        </a:lnTo>
                        <a:lnTo>
                          <a:pt x="1739" y="114"/>
                        </a:lnTo>
                        <a:lnTo>
                          <a:pt x="1703" y="114"/>
                        </a:lnTo>
                        <a:lnTo>
                          <a:pt x="1652" y="114"/>
                        </a:lnTo>
                        <a:lnTo>
                          <a:pt x="1587" y="62"/>
                        </a:lnTo>
                        <a:lnTo>
                          <a:pt x="1523" y="28"/>
                        </a:lnTo>
                        <a:lnTo>
                          <a:pt x="1478" y="39"/>
                        </a:lnTo>
                        <a:lnTo>
                          <a:pt x="1428" y="23"/>
                        </a:lnTo>
                        <a:lnTo>
                          <a:pt x="1400" y="0"/>
                        </a:lnTo>
                        <a:lnTo>
                          <a:pt x="1342" y="0"/>
                        </a:lnTo>
                        <a:lnTo>
                          <a:pt x="1292" y="0"/>
                        </a:lnTo>
                        <a:lnTo>
                          <a:pt x="1219" y="57"/>
                        </a:lnTo>
                        <a:lnTo>
                          <a:pt x="1219" y="62"/>
                        </a:lnTo>
                        <a:lnTo>
                          <a:pt x="1212" y="5"/>
                        </a:lnTo>
                        <a:lnTo>
                          <a:pt x="1104" y="0"/>
                        </a:lnTo>
                        <a:lnTo>
                          <a:pt x="1082" y="23"/>
                        </a:lnTo>
                        <a:lnTo>
                          <a:pt x="1017" y="39"/>
                        </a:lnTo>
                      </a:path>
                    </a:pathLst>
                  </a:custGeom>
                  <a:noFill/>
                  <a:ln w="12700"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457200" eaLnBrk="1" hangingPunct="1"/>
                    <a:endParaRPr lang="en-US" sz="1800">
                      <a:latin typeface="Verdana" charset="0"/>
                    </a:endParaRPr>
                  </a:p>
                </p:txBody>
              </p:sp>
            </p:grpSp>
            <p:grpSp>
              <p:nvGrpSpPr>
                <p:cNvPr id="29" name="Group 77"/>
                <p:cNvGrpSpPr>
                  <a:grpSpLocks/>
                </p:cNvGrpSpPr>
                <p:nvPr/>
              </p:nvGrpSpPr>
              <p:grpSpPr bwMode="auto">
                <a:xfrm>
                  <a:off x="4474" y="344"/>
                  <a:ext cx="147" cy="634"/>
                  <a:chOff x="3674" y="647"/>
                  <a:chExt cx="105" cy="1026"/>
                </a:xfrm>
              </p:grpSpPr>
              <p:sp>
                <p:nvSpPr>
                  <p:cNvPr id="35" name="Freeform 78"/>
                  <p:cNvSpPr>
                    <a:spLocks/>
                  </p:cNvSpPr>
                  <p:nvPr/>
                </p:nvSpPr>
                <p:spPr bwMode="auto">
                  <a:xfrm>
                    <a:off x="3674" y="647"/>
                    <a:ext cx="105" cy="1026"/>
                  </a:xfrm>
                  <a:custGeom>
                    <a:avLst/>
                    <a:gdLst>
                      <a:gd name="T0" fmla="*/ 95 w 101"/>
                      <a:gd name="T1" fmla="*/ 0 h 747"/>
                      <a:gd name="T2" fmla="*/ 37 w 101"/>
                      <a:gd name="T3" fmla="*/ 559104 h 747"/>
                      <a:gd name="T4" fmla="*/ 37 w 101"/>
                      <a:gd name="T5" fmla="*/ 703000 h 747"/>
                      <a:gd name="T6" fmla="*/ 37 w 101"/>
                      <a:gd name="T7" fmla="*/ 812055 h 747"/>
                      <a:gd name="T8" fmla="*/ 37 w 101"/>
                      <a:gd name="T9" fmla="*/ 839355 h 747"/>
                      <a:gd name="T10" fmla="*/ 42 w 101"/>
                      <a:gd name="T11" fmla="*/ 888111 h 747"/>
                      <a:gd name="T12" fmla="*/ 37 w 101"/>
                      <a:gd name="T13" fmla="*/ 936334 h 747"/>
                      <a:gd name="T14" fmla="*/ 37 w 101"/>
                      <a:gd name="T15" fmla="*/ 994677 h 747"/>
                      <a:gd name="T16" fmla="*/ 10 w 101"/>
                      <a:gd name="T17" fmla="*/ 1045914 h 747"/>
                      <a:gd name="T18" fmla="*/ 0 w 101"/>
                      <a:gd name="T19" fmla="*/ 1089503 h 747"/>
                      <a:gd name="T20" fmla="*/ 56 w 101"/>
                      <a:gd name="T21" fmla="*/ 1093840 h 747"/>
                      <a:gd name="T22" fmla="*/ 101 w 101"/>
                      <a:gd name="T23" fmla="*/ 1104120 h 747"/>
                      <a:gd name="T24" fmla="*/ 169 w 101"/>
                      <a:gd name="T25" fmla="*/ 1104120 h 747"/>
                      <a:gd name="T26" fmla="*/ 210 w 101"/>
                      <a:gd name="T27" fmla="*/ 1104120 h 747"/>
                      <a:gd name="T28" fmla="*/ 244 w 101"/>
                      <a:gd name="T29" fmla="*/ 1089503 h 747"/>
                      <a:gd name="T30" fmla="*/ 236 w 101"/>
                      <a:gd name="T31" fmla="*/ 1045914 h 747"/>
                      <a:gd name="T32" fmla="*/ 227 w 101"/>
                      <a:gd name="T33" fmla="*/ 994677 h 747"/>
                      <a:gd name="T34" fmla="*/ 227 w 101"/>
                      <a:gd name="T35" fmla="*/ 902436 h 747"/>
                      <a:gd name="T36" fmla="*/ 227 w 101"/>
                      <a:gd name="T37" fmla="*/ 879024 h 747"/>
                      <a:gd name="T38" fmla="*/ 227 w 101"/>
                      <a:gd name="T39" fmla="*/ 812055 h 747"/>
                      <a:gd name="T40" fmla="*/ 227 w 101"/>
                      <a:gd name="T41" fmla="*/ 753368 h 747"/>
                      <a:gd name="T42" fmla="*/ 210 w 101"/>
                      <a:gd name="T43" fmla="*/ 696691 h 747"/>
                      <a:gd name="T44" fmla="*/ 222 w 101"/>
                      <a:gd name="T45" fmla="*/ 458460 h 747"/>
                      <a:gd name="T46" fmla="*/ 222 w 101"/>
                      <a:gd name="T47" fmla="*/ 157988 h 747"/>
                      <a:gd name="T48" fmla="*/ 202 w 101"/>
                      <a:gd name="T49" fmla="*/ 38146 h 747"/>
                      <a:gd name="T50" fmla="*/ 95 w 101"/>
                      <a:gd name="T51" fmla="*/ 0 h 7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1"/>
                      <a:gd name="T79" fmla="*/ 0 h 747"/>
                      <a:gd name="T80" fmla="*/ 101 w 101"/>
                      <a:gd name="T81" fmla="*/ 747 h 7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1" h="747">
                        <a:moveTo>
                          <a:pt x="38" y="0"/>
                        </a:moveTo>
                        <a:lnTo>
                          <a:pt x="14" y="378"/>
                        </a:lnTo>
                        <a:lnTo>
                          <a:pt x="14" y="475"/>
                        </a:lnTo>
                        <a:lnTo>
                          <a:pt x="14" y="549"/>
                        </a:lnTo>
                        <a:lnTo>
                          <a:pt x="14" y="568"/>
                        </a:lnTo>
                        <a:lnTo>
                          <a:pt x="17" y="601"/>
                        </a:lnTo>
                        <a:lnTo>
                          <a:pt x="14" y="633"/>
                        </a:lnTo>
                        <a:lnTo>
                          <a:pt x="14" y="672"/>
                        </a:lnTo>
                        <a:lnTo>
                          <a:pt x="10" y="707"/>
                        </a:lnTo>
                        <a:lnTo>
                          <a:pt x="0" y="736"/>
                        </a:lnTo>
                        <a:lnTo>
                          <a:pt x="24" y="740"/>
                        </a:lnTo>
                        <a:lnTo>
                          <a:pt x="41" y="746"/>
                        </a:lnTo>
                        <a:lnTo>
                          <a:pt x="69" y="746"/>
                        </a:lnTo>
                        <a:lnTo>
                          <a:pt x="86" y="746"/>
                        </a:lnTo>
                        <a:lnTo>
                          <a:pt x="100" y="736"/>
                        </a:lnTo>
                        <a:lnTo>
                          <a:pt x="97" y="707"/>
                        </a:lnTo>
                        <a:lnTo>
                          <a:pt x="93" y="672"/>
                        </a:lnTo>
                        <a:lnTo>
                          <a:pt x="93" y="610"/>
                        </a:lnTo>
                        <a:lnTo>
                          <a:pt x="93" y="594"/>
                        </a:lnTo>
                        <a:lnTo>
                          <a:pt x="93" y="549"/>
                        </a:lnTo>
                        <a:lnTo>
                          <a:pt x="93" y="510"/>
                        </a:lnTo>
                        <a:lnTo>
                          <a:pt x="86" y="471"/>
                        </a:lnTo>
                        <a:lnTo>
                          <a:pt x="90" y="310"/>
                        </a:lnTo>
                        <a:lnTo>
                          <a:pt x="90" y="107"/>
                        </a:lnTo>
                        <a:lnTo>
                          <a:pt x="83" y="26"/>
                        </a:lnTo>
                        <a:lnTo>
                          <a:pt x="38" y="0"/>
                        </a:lnTo>
                      </a:path>
                    </a:pathLst>
                  </a:custGeom>
                  <a:solidFill>
                    <a:srgbClr val="3E1403"/>
                  </a:solidFill>
                  <a:ln>
                    <a:noFill/>
                  </a:ln>
                  <a:extLst>
                    <a:ext uri="{91240B29-F687-4f45-9708-019B960494DF}">
                      <a14:hiddenLine xmlns="" xmlns:a14="http://schemas.microsoft.com/office/drawing/2010/main" w="127000" cap="rnd">
                        <a:solidFill>
                          <a:srgbClr val="000000"/>
                        </a:solidFill>
                        <a:round/>
                        <a:headEnd/>
                        <a:tailEnd/>
                      </a14:hiddenLine>
                    </a:ext>
                  </a:extLst>
                </p:spPr>
                <p:txBody>
                  <a:bodyPr/>
                  <a:lstStyle/>
                  <a:p>
                    <a:pPr defTabSz="457200" eaLnBrk="1" hangingPunct="1"/>
                    <a:endParaRPr lang="en-US" sz="1800">
                      <a:latin typeface="Verdana" charset="0"/>
                    </a:endParaRPr>
                  </a:p>
                </p:txBody>
              </p:sp>
              <p:sp>
                <p:nvSpPr>
                  <p:cNvPr id="36" name="Freeform 79"/>
                  <p:cNvSpPr>
                    <a:spLocks/>
                  </p:cNvSpPr>
                  <p:nvPr/>
                </p:nvSpPr>
                <p:spPr bwMode="auto">
                  <a:xfrm>
                    <a:off x="3717" y="1309"/>
                    <a:ext cx="57" cy="356"/>
                  </a:xfrm>
                  <a:custGeom>
                    <a:avLst/>
                    <a:gdLst>
                      <a:gd name="T0" fmla="*/ 85 w 55"/>
                      <a:gd name="T1" fmla="*/ 0 h 259"/>
                      <a:gd name="T2" fmla="*/ 42 w 55"/>
                      <a:gd name="T3" fmla="*/ 19874 h 259"/>
                      <a:gd name="T4" fmla="*/ 0 w 55"/>
                      <a:gd name="T5" fmla="*/ 28069 h 259"/>
                      <a:gd name="T6" fmla="*/ 13 w 55"/>
                      <a:gd name="T7" fmla="*/ 32577 h 259"/>
                      <a:gd name="T8" fmla="*/ 68 w 55"/>
                      <a:gd name="T9" fmla="*/ 28069 h 259"/>
                      <a:gd name="T10" fmla="*/ 48 w 55"/>
                      <a:gd name="T11" fmla="*/ 47590 h 259"/>
                      <a:gd name="T12" fmla="*/ 6 w 55"/>
                      <a:gd name="T13" fmla="*/ 67909 h 259"/>
                      <a:gd name="T14" fmla="*/ 62 w 55"/>
                      <a:gd name="T15" fmla="*/ 67909 h 259"/>
                      <a:gd name="T16" fmla="*/ 76 w 55"/>
                      <a:gd name="T17" fmla="*/ 76306 h 259"/>
                      <a:gd name="T18" fmla="*/ 54 w 55"/>
                      <a:gd name="T19" fmla="*/ 95908 h 259"/>
                      <a:gd name="T20" fmla="*/ 10 w 55"/>
                      <a:gd name="T21" fmla="*/ 108899 h 259"/>
                      <a:gd name="T22" fmla="*/ 85 w 55"/>
                      <a:gd name="T23" fmla="*/ 113968 h 259"/>
                      <a:gd name="T24" fmla="*/ 85 w 55"/>
                      <a:gd name="T25" fmla="*/ 129339 h 259"/>
                      <a:gd name="T26" fmla="*/ 85 w 55"/>
                      <a:gd name="T27" fmla="*/ 148845 h 259"/>
                      <a:gd name="T28" fmla="*/ 39 w 55"/>
                      <a:gd name="T29" fmla="*/ 167411 h 259"/>
                      <a:gd name="T30" fmla="*/ 6 w 55"/>
                      <a:gd name="T31" fmla="*/ 167411 h 259"/>
                      <a:gd name="T32" fmla="*/ 54 w 55"/>
                      <a:gd name="T33" fmla="*/ 177779 h 259"/>
                      <a:gd name="T34" fmla="*/ 85 w 55"/>
                      <a:gd name="T35" fmla="*/ 177779 h 259"/>
                      <a:gd name="T36" fmla="*/ 62 w 55"/>
                      <a:gd name="T37" fmla="*/ 196810 h 259"/>
                      <a:gd name="T38" fmla="*/ 39 w 55"/>
                      <a:gd name="T39" fmla="*/ 215320 h 259"/>
                      <a:gd name="T40" fmla="*/ 85 w 55"/>
                      <a:gd name="T41" fmla="*/ 234021 h 259"/>
                      <a:gd name="T42" fmla="*/ 85 w 55"/>
                      <a:gd name="T43" fmla="*/ 278222 h 259"/>
                      <a:gd name="T44" fmla="*/ 62 w 55"/>
                      <a:gd name="T45" fmla="*/ 320932 h 259"/>
                      <a:gd name="T46" fmla="*/ 94 w 55"/>
                      <a:gd name="T47" fmla="*/ 335877 h 259"/>
                      <a:gd name="T48" fmla="*/ 39 w 55"/>
                      <a:gd name="T49" fmla="*/ 340144 h 259"/>
                      <a:gd name="T50" fmla="*/ 94 w 55"/>
                      <a:gd name="T51" fmla="*/ 350716 h 259"/>
                      <a:gd name="T52" fmla="*/ 13 w 55"/>
                      <a:gd name="T53" fmla="*/ 365061 h 259"/>
                      <a:gd name="T54" fmla="*/ 101 w 55"/>
                      <a:gd name="T55" fmla="*/ 368393 h 259"/>
                      <a:gd name="T56" fmla="*/ 48 w 55"/>
                      <a:gd name="T57" fmla="*/ 379003 h 259"/>
                      <a:gd name="T58" fmla="*/ 13 w 55"/>
                      <a:gd name="T59" fmla="*/ 388709 h 259"/>
                      <a:gd name="T60" fmla="*/ 76 w 55"/>
                      <a:gd name="T61" fmla="*/ 388709 h 259"/>
                      <a:gd name="T62" fmla="*/ 121 w 55"/>
                      <a:gd name="T63" fmla="*/ 384047 h 259"/>
                      <a:gd name="T64" fmla="*/ 115 w 55"/>
                      <a:gd name="T65" fmla="*/ 344719 h 259"/>
                      <a:gd name="T66" fmla="*/ 101 w 55"/>
                      <a:gd name="T67" fmla="*/ 312569 h 259"/>
                      <a:gd name="T68" fmla="*/ 109 w 55"/>
                      <a:gd name="T69" fmla="*/ 263538 h 259"/>
                      <a:gd name="T70" fmla="*/ 101 w 55"/>
                      <a:gd name="T71" fmla="*/ 201442 h 259"/>
                      <a:gd name="T72" fmla="*/ 109 w 55"/>
                      <a:gd name="T73" fmla="*/ 148845 h 259"/>
                      <a:gd name="T74" fmla="*/ 101 w 55"/>
                      <a:gd name="T75" fmla="*/ 85281 h 259"/>
                      <a:gd name="T76" fmla="*/ 94 w 55"/>
                      <a:gd name="T77" fmla="*/ 57093 h 259"/>
                      <a:gd name="T78" fmla="*/ 94 w 55"/>
                      <a:gd name="T79" fmla="*/ 28069 h 259"/>
                      <a:gd name="T80" fmla="*/ 85 w 55"/>
                      <a:gd name="T81" fmla="*/ 0 h 2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259"/>
                      <a:gd name="T125" fmla="*/ 55 w 55"/>
                      <a:gd name="T126" fmla="*/ 259 h 2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259">
                        <a:moveTo>
                          <a:pt x="38" y="0"/>
                        </a:moveTo>
                        <a:lnTo>
                          <a:pt x="19" y="13"/>
                        </a:lnTo>
                        <a:lnTo>
                          <a:pt x="0" y="19"/>
                        </a:lnTo>
                        <a:lnTo>
                          <a:pt x="13" y="22"/>
                        </a:lnTo>
                        <a:lnTo>
                          <a:pt x="32" y="19"/>
                        </a:lnTo>
                        <a:lnTo>
                          <a:pt x="22" y="32"/>
                        </a:lnTo>
                        <a:lnTo>
                          <a:pt x="6" y="45"/>
                        </a:lnTo>
                        <a:lnTo>
                          <a:pt x="29" y="45"/>
                        </a:lnTo>
                        <a:lnTo>
                          <a:pt x="35" y="51"/>
                        </a:lnTo>
                        <a:lnTo>
                          <a:pt x="25" y="64"/>
                        </a:lnTo>
                        <a:lnTo>
                          <a:pt x="10" y="73"/>
                        </a:lnTo>
                        <a:lnTo>
                          <a:pt x="38" y="76"/>
                        </a:lnTo>
                        <a:lnTo>
                          <a:pt x="38" y="86"/>
                        </a:lnTo>
                        <a:lnTo>
                          <a:pt x="38" y="99"/>
                        </a:lnTo>
                        <a:lnTo>
                          <a:pt x="16" y="111"/>
                        </a:lnTo>
                        <a:lnTo>
                          <a:pt x="6" y="111"/>
                        </a:lnTo>
                        <a:lnTo>
                          <a:pt x="25" y="118"/>
                        </a:lnTo>
                        <a:lnTo>
                          <a:pt x="38" y="118"/>
                        </a:lnTo>
                        <a:lnTo>
                          <a:pt x="29" y="131"/>
                        </a:lnTo>
                        <a:lnTo>
                          <a:pt x="16" y="143"/>
                        </a:lnTo>
                        <a:lnTo>
                          <a:pt x="38" y="156"/>
                        </a:lnTo>
                        <a:lnTo>
                          <a:pt x="38" y="185"/>
                        </a:lnTo>
                        <a:lnTo>
                          <a:pt x="29" y="213"/>
                        </a:lnTo>
                        <a:lnTo>
                          <a:pt x="41" y="223"/>
                        </a:lnTo>
                        <a:lnTo>
                          <a:pt x="16" y="226"/>
                        </a:lnTo>
                        <a:lnTo>
                          <a:pt x="41" y="233"/>
                        </a:lnTo>
                        <a:lnTo>
                          <a:pt x="13" y="242"/>
                        </a:lnTo>
                        <a:lnTo>
                          <a:pt x="44" y="245"/>
                        </a:lnTo>
                        <a:lnTo>
                          <a:pt x="22" y="252"/>
                        </a:lnTo>
                        <a:lnTo>
                          <a:pt x="13" y="258"/>
                        </a:lnTo>
                        <a:lnTo>
                          <a:pt x="35" y="258"/>
                        </a:lnTo>
                        <a:lnTo>
                          <a:pt x="54" y="255"/>
                        </a:lnTo>
                        <a:lnTo>
                          <a:pt x="51" y="229"/>
                        </a:lnTo>
                        <a:lnTo>
                          <a:pt x="44" y="207"/>
                        </a:lnTo>
                        <a:lnTo>
                          <a:pt x="48" y="175"/>
                        </a:lnTo>
                        <a:lnTo>
                          <a:pt x="44" y="134"/>
                        </a:lnTo>
                        <a:lnTo>
                          <a:pt x="48" y="99"/>
                        </a:lnTo>
                        <a:lnTo>
                          <a:pt x="44" y="57"/>
                        </a:lnTo>
                        <a:lnTo>
                          <a:pt x="41" y="38"/>
                        </a:lnTo>
                        <a:lnTo>
                          <a:pt x="41" y="19"/>
                        </a:lnTo>
                        <a:lnTo>
                          <a:pt x="38" y="0"/>
                        </a:lnTo>
                      </a:path>
                    </a:pathLst>
                  </a:custGeom>
                  <a:solidFill>
                    <a:srgbClr val="714400"/>
                  </a:solidFill>
                  <a:ln>
                    <a:noFill/>
                  </a:ln>
                  <a:extLst>
                    <a:ext uri="{91240B29-F687-4f45-9708-019B960494DF}">
                      <a14:hiddenLine xmlns="" xmlns:a14="http://schemas.microsoft.com/office/drawing/2010/main" w="127000" cap="rnd">
                        <a:solidFill>
                          <a:srgbClr val="000000"/>
                        </a:solidFill>
                        <a:round/>
                        <a:headEnd/>
                        <a:tailEnd/>
                      </a14:hiddenLine>
                    </a:ext>
                  </a:extLst>
                </p:spPr>
                <p:txBody>
                  <a:bodyPr/>
                  <a:lstStyle/>
                  <a:p>
                    <a:pPr defTabSz="457200" eaLnBrk="1" hangingPunct="1"/>
                    <a:endParaRPr lang="en-US" sz="1800">
                      <a:latin typeface="Verdana" charset="0"/>
                    </a:endParaRPr>
                  </a:p>
                </p:txBody>
              </p:sp>
            </p:grpSp>
            <p:grpSp>
              <p:nvGrpSpPr>
                <p:cNvPr id="30" name="Group 80"/>
                <p:cNvGrpSpPr>
                  <a:grpSpLocks/>
                </p:cNvGrpSpPr>
                <p:nvPr/>
              </p:nvGrpSpPr>
              <p:grpSpPr bwMode="auto">
                <a:xfrm flipH="1">
                  <a:off x="4032" y="73"/>
                  <a:ext cx="1079" cy="542"/>
                  <a:chOff x="2105" y="1111"/>
                  <a:chExt cx="2288" cy="1144"/>
                </a:xfrm>
              </p:grpSpPr>
              <p:sp>
                <p:nvSpPr>
                  <p:cNvPr id="31" name="Freeform 81"/>
                  <p:cNvSpPr>
                    <a:spLocks/>
                  </p:cNvSpPr>
                  <p:nvPr/>
                </p:nvSpPr>
                <p:spPr bwMode="auto">
                  <a:xfrm>
                    <a:off x="2112" y="1111"/>
                    <a:ext cx="2270" cy="1136"/>
                  </a:xfrm>
                  <a:custGeom>
                    <a:avLst/>
                    <a:gdLst>
                      <a:gd name="T0" fmla="*/ 934 w 2270"/>
                      <a:gd name="T1" fmla="*/ 5 h 1136"/>
                      <a:gd name="T2" fmla="*/ 898 w 2270"/>
                      <a:gd name="T3" fmla="*/ 23 h 1136"/>
                      <a:gd name="T4" fmla="*/ 854 w 2270"/>
                      <a:gd name="T5" fmla="*/ 73 h 1136"/>
                      <a:gd name="T6" fmla="*/ 790 w 2270"/>
                      <a:gd name="T7" fmla="*/ 113 h 1136"/>
                      <a:gd name="T8" fmla="*/ 696 w 2270"/>
                      <a:gd name="T9" fmla="*/ 124 h 1136"/>
                      <a:gd name="T10" fmla="*/ 624 w 2270"/>
                      <a:gd name="T11" fmla="*/ 146 h 1136"/>
                      <a:gd name="T12" fmla="*/ 567 w 2270"/>
                      <a:gd name="T13" fmla="*/ 198 h 1136"/>
                      <a:gd name="T14" fmla="*/ 603 w 2270"/>
                      <a:gd name="T15" fmla="*/ 277 h 1136"/>
                      <a:gd name="T16" fmla="*/ 453 w 2270"/>
                      <a:gd name="T17" fmla="*/ 322 h 1136"/>
                      <a:gd name="T18" fmla="*/ 431 w 2270"/>
                      <a:gd name="T19" fmla="*/ 424 h 1136"/>
                      <a:gd name="T20" fmla="*/ 389 w 2270"/>
                      <a:gd name="T21" fmla="*/ 513 h 1136"/>
                      <a:gd name="T22" fmla="*/ 309 w 2270"/>
                      <a:gd name="T23" fmla="*/ 559 h 1136"/>
                      <a:gd name="T24" fmla="*/ 265 w 2270"/>
                      <a:gd name="T25" fmla="*/ 644 h 1136"/>
                      <a:gd name="T26" fmla="*/ 165 w 2270"/>
                      <a:gd name="T27" fmla="*/ 678 h 1136"/>
                      <a:gd name="T28" fmla="*/ 44 w 2270"/>
                      <a:gd name="T29" fmla="*/ 729 h 1136"/>
                      <a:gd name="T30" fmla="*/ 22 w 2270"/>
                      <a:gd name="T31" fmla="*/ 796 h 1136"/>
                      <a:gd name="T32" fmla="*/ 80 w 2270"/>
                      <a:gd name="T33" fmla="*/ 853 h 1136"/>
                      <a:gd name="T34" fmla="*/ 173 w 2270"/>
                      <a:gd name="T35" fmla="*/ 915 h 1136"/>
                      <a:gd name="T36" fmla="*/ 259 w 2270"/>
                      <a:gd name="T37" fmla="*/ 898 h 1136"/>
                      <a:gd name="T38" fmla="*/ 367 w 2270"/>
                      <a:gd name="T39" fmla="*/ 865 h 1136"/>
                      <a:gd name="T40" fmla="*/ 510 w 2270"/>
                      <a:gd name="T41" fmla="*/ 848 h 1136"/>
                      <a:gd name="T42" fmla="*/ 646 w 2270"/>
                      <a:gd name="T43" fmla="*/ 780 h 1136"/>
                      <a:gd name="T44" fmla="*/ 674 w 2270"/>
                      <a:gd name="T45" fmla="*/ 853 h 1136"/>
                      <a:gd name="T46" fmla="*/ 546 w 2270"/>
                      <a:gd name="T47" fmla="*/ 881 h 1136"/>
                      <a:gd name="T48" fmla="*/ 445 w 2270"/>
                      <a:gd name="T49" fmla="*/ 943 h 1136"/>
                      <a:gd name="T50" fmla="*/ 460 w 2270"/>
                      <a:gd name="T51" fmla="*/ 1034 h 1136"/>
                      <a:gd name="T52" fmla="*/ 496 w 2270"/>
                      <a:gd name="T53" fmla="*/ 1096 h 1136"/>
                      <a:gd name="T54" fmla="*/ 610 w 2270"/>
                      <a:gd name="T55" fmla="*/ 1112 h 1136"/>
                      <a:gd name="T56" fmla="*/ 754 w 2270"/>
                      <a:gd name="T57" fmla="*/ 1112 h 1136"/>
                      <a:gd name="T58" fmla="*/ 710 w 2270"/>
                      <a:gd name="T59" fmla="*/ 1006 h 1136"/>
                      <a:gd name="T60" fmla="*/ 776 w 2270"/>
                      <a:gd name="T61" fmla="*/ 937 h 1136"/>
                      <a:gd name="T62" fmla="*/ 869 w 2270"/>
                      <a:gd name="T63" fmla="*/ 1011 h 1136"/>
                      <a:gd name="T64" fmla="*/ 926 w 2270"/>
                      <a:gd name="T65" fmla="*/ 937 h 1136"/>
                      <a:gd name="T66" fmla="*/ 1005 w 2270"/>
                      <a:gd name="T67" fmla="*/ 881 h 1136"/>
                      <a:gd name="T68" fmla="*/ 1049 w 2270"/>
                      <a:gd name="T69" fmla="*/ 763 h 1136"/>
                      <a:gd name="T70" fmla="*/ 1063 w 2270"/>
                      <a:gd name="T71" fmla="*/ 865 h 1136"/>
                      <a:gd name="T72" fmla="*/ 1099 w 2270"/>
                      <a:gd name="T73" fmla="*/ 943 h 1136"/>
                      <a:gd name="T74" fmla="*/ 1178 w 2270"/>
                      <a:gd name="T75" fmla="*/ 989 h 1136"/>
                      <a:gd name="T76" fmla="*/ 1264 w 2270"/>
                      <a:gd name="T77" fmla="*/ 1051 h 1136"/>
                      <a:gd name="T78" fmla="*/ 1379 w 2270"/>
                      <a:gd name="T79" fmla="*/ 1112 h 1136"/>
                      <a:gd name="T80" fmla="*/ 1516 w 2270"/>
                      <a:gd name="T81" fmla="*/ 1107 h 1136"/>
                      <a:gd name="T82" fmla="*/ 1588 w 2270"/>
                      <a:gd name="T83" fmla="*/ 1034 h 1136"/>
                      <a:gd name="T84" fmla="*/ 1716 w 2270"/>
                      <a:gd name="T85" fmla="*/ 1017 h 1136"/>
                      <a:gd name="T86" fmla="*/ 1738 w 2270"/>
                      <a:gd name="T87" fmla="*/ 881 h 1136"/>
                      <a:gd name="T88" fmla="*/ 1666 w 2270"/>
                      <a:gd name="T89" fmla="*/ 830 h 1136"/>
                      <a:gd name="T90" fmla="*/ 1854 w 2270"/>
                      <a:gd name="T91" fmla="*/ 830 h 1136"/>
                      <a:gd name="T92" fmla="*/ 2004 w 2270"/>
                      <a:gd name="T93" fmla="*/ 932 h 1136"/>
                      <a:gd name="T94" fmla="*/ 2161 w 2270"/>
                      <a:gd name="T95" fmla="*/ 965 h 1136"/>
                      <a:gd name="T96" fmla="*/ 2241 w 2270"/>
                      <a:gd name="T97" fmla="*/ 830 h 1136"/>
                      <a:gd name="T98" fmla="*/ 2183 w 2270"/>
                      <a:gd name="T99" fmla="*/ 700 h 1136"/>
                      <a:gd name="T100" fmla="*/ 2054 w 2270"/>
                      <a:gd name="T101" fmla="*/ 604 h 1136"/>
                      <a:gd name="T102" fmla="*/ 1925 w 2270"/>
                      <a:gd name="T103" fmla="*/ 582 h 1136"/>
                      <a:gd name="T104" fmla="*/ 1904 w 2270"/>
                      <a:gd name="T105" fmla="*/ 480 h 1136"/>
                      <a:gd name="T106" fmla="*/ 1896 w 2270"/>
                      <a:gd name="T107" fmla="*/ 401 h 1136"/>
                      <a:gd name="T108" fmla="*/ 1796 w 2270"/>
                      <a:gd name="T109" fmla="*/ 311 h 1136"/>
                      <a:gd name="T110" fmla="*/ 1760 w 2270"/>
                      <a:gd name="T111" fmla="*/ 152 h 1136"/>
                      <a:gd name="T112" fmla="*/ 1645 w 2270"/>
                      <a:gd name="T113" fmla="*/ 113 h 1136"/>
                      <a:gd name="T114" fmla="*/ 1473 w 2270"/>
                      <a:gd name="T115" fmla="*/ 39 h 1136"/>
                      <a:gd name="T116" fmla="*/ 1329 w 2270"/>
                      <a:gd name="T117" fmla="*/ 0 h 1136"/>
                      <a:gd name="T118" fmla="*/ 1214 w 2270"/>
                      <a:gd name="T119" fmla="*/ 61 h 1136"/>
                      <a:gd name="T120" fmla="*/ 1069 w 2270"/>
                      <a:gd name="T121" fmla="*/ 23 h 11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70"/>
                      <a:gd name="T184" fmla="*/ 0 h 1136"/>
                      <a:gd name="T185" fmla="*/ 2270 w 2270"/>
                      <a:gd name="T186" fmla="*/ 1136 h 11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70" h="1136">
                        <a:moveTo>
                          <a:pt x="1005" y="39"/>
                        </a:moveTo>
                        <a:lnTo>
                          <a:pt x="977" y="23"/>
                        </a:lnTo>
                        <a:lnTo>
                          <a:pt x="934" y="5"/>
                        </a:lnTo>
                        <a:lnTo>
                          <a:pt x="898" y="5"/>
                        </a:lnTo>
                        <a:lnTo>
                          <a:pt x="912" y="16"/>
                        </a:lnTo>
                        <a:lnTo>
                          <a:pt x="898" y="23"/>
                        </a:lnTo>
                        <a:lnTo>
                          <a:pt x="854" y="39"/>
                        </a:lnTo>
                        <a:lnTo>
                          <a:pt x="854" y="56"/>
                        </a:lnTo>
                        <a:lnTo>
                          <a:pt x="854" y="73"/>
                        </a:lnTo>
                        <a:lnTo>
                          <a:pt x="826" y="90"/>
                        </a:lnTo>
                        <a:lnTo>
                          <a:pt x="812" y="107"/>
                        </a:lnTo>
                        <a:lnTo>
                          <a:pt x="790" y="113"/>
                        </a:lnTo>
                        <a:lnTo>
                          <a:pt x="754" y="101"/>
                        </a:lnTo>
                        <a:lnTo>
                          <a:pt x="718" y="101"/>
                        </a:lnTo>
                        <a:lnTo>
                          <a:pt x="696" y="124"/>
                        </a:lnTo>
                        <a:lnTo>
                          <a:pt x="660" y="118"/>
                        </a:lnTo>
                        <a:lnTo>
                          <a:pt x="639" y="124"/>
                        </a:lnTo>
                        <a:lnTo>
                          <a:pt x="624" y="146"/>
                        </a:lnTo>
                        <a:lnTo>
                          <a:pt x="589" y="152"/>
                        </a:lnTo>
                        <a:lnTo>
                          <a:pt x="567" y="170"/>
                        </a:lnTo>
                        <a:lnTo>
                          <a:pt x="567" y="198"/>
                        </a:lnTo>
                        <a:lnTo>
                          <a:pt x="582" y="231"/>
                        </a:lnTo>
                        <a:lnTo>
                          <a:pt x="603" y="248"/>
                        </a:lnTo>
                        <a:lnTo>
                          <a:pt x="603" y="277"/>
                        </a:lnTo>
                        <a:lnTo>
                          <a:pt x="532" y="294"/>
                        </a:lnTo>
                        <a:lnTo>
                          <a:pt x="474" y="294"/>
                        </a:lnTo>
                        <a:lnTo>
                          <a:pt x="453" y="322"/>
                        </a:lnTo>
                        <a:lnTo>
                          <a:pt x="439" y="372"/>
                        </a:lnTo>
                        <a:lnTo>
                          <a:pt x="439" y="413"/>
                        </a:lnTo>
                        <a:lnTo>
                          <a:pt x="431" y="424"/>
                        </a:lnTo>
                        <a:lnTo>
                          <a:pt x="425" y="452"/>
                        </a:lnTo>
                        <a:lnTo>
                          <a:pt x="439" y="491"/>
                        </a:lnTo>
                        <a:lnTo>
                          <a:pt x="389" y="513"/>
                        </a:lnTo>
                        <a:lnTo>
                          <a:pt x="353" y="513"/>
                        </a:lnTo>
                        <a:lnTo>
                          <a:pt x="323" y="548"/>
                        </a:lnTo>
                        <a:lnTo>
                          <a:pt x="309" y="559"/>
                        </a:lnTo>
                        <a:lnTo>
                          <a:pt x="273" y="582"/>
                        </a:lnTo>
                        <a:lnTo>
                          <a:pt x="265" y="615"/>
                        </a:lnTo>
                        <a:lnTo>
                          <a:pt x="265" y="644"/>
                        </a:lnTo>
                        <a:lnTo>
                          <a:pt x="237" y="661"/>
                        </a:lnTo>
                        <a:lnTo>
                          <a:pt x="230" y="683"/>
                        </a:lnTo>
                        <a:lnTo>
                          <a:pt x="165" y="678"/>
                        </a:lnTo>
                        <a:lnTo>
                          <a:pt x="108" y="695"/>
                        </a:lnTo>
                        <a:lnTo>
                          <a:pt x="65" y="711"/>
                        </a:lnTo>
                        <a:lnTo>
                          <a:pt x="44" y="729"/>
                        </a:lnTo>
                        <a:lnTo>
                          <a:pt x="8" y="752"/>
                        </a:lnTo>
                        <a:lnTo>
                          <a:pt x="0" y="780"/>
                        </a:lnTo>
                        <a:lnTo>
                          <a:pt x="22" y="796"/>
                        </a:lnTo>
                        <a:lnTo>
                          <a:pt x="44" y="813"/>
                        </a:lnTo>
                        <a:lnTo>
                          <a:pt x="44" y="836"/>
                        </a:lnTo>
                        <a:lnTo>
                          <a:pt x="80" y="853"/>
                        </a:lnTo>
                        <a:lnTo>
                          <a:pt x="94" y="893"/>
                        </a:lnTo>
                        <a:lnTo>
                          <a:pt x="130" y="932"/>
                        </a:lnTo>
                        <a:lnTo>
                          <a:pt x="173" y="915"/>
                        </a:lnTo>
                        <a:lnTo>
                          <a:pt x="209" y="887"/>
                        </a:lnTo>
                        <a:lnTo>
                          <a:pt x="237" y="887"/>
                        </a:lnTo>
                        <a:lnTo>
                          <a:pt x="259" y="898"/>
                        </a:lnTo>
                        <a:lnTo>
                          <a:pt x="287" y="926"/>
                        </a:lnTo>
                        <a:lnTo>
                          <a:pt x="331" y="898"/>
                        </a:lnTo>
                        <a:lnTo>
                          <a:pt x="367" y="865"/>
                        </a:lnTo>
                        <a:lnTo>
                          <a:pt x="409" y="865"/>
                        </a:lnTo>
                        <a:lnTo>
                          <a:pt x="460" y="865"/>
                        </a:lnTo>
                        <a:lnTo>
                          <a:pt x="510" y="848"/>
                        </a:lnTo>
                        <a:lnTo>
                          <a:pt x="532" y="813"/>
                        </a:lnTo>
                        <a:lnTo>
                          <a:pt x="603" y="780"/>
                        </a:lnTo>
                        <a:lnTo>
                          <a:pt x="646" y="780"/>
                        </a:lnTo>
                        <a:lnTo>
                          <a:pt x="668" y="791"/>
                        </a:lnTo>
                        <a:lnTo>
                          <a:pt x="690" y="813"/>
                        </a:lnTo>
                        <a:lnTo>
                          <a:pt x="674" y="853"/>
                        </a:lnTo>
                        <a:lnTo>
                          <a:pt x="632" y="865"/>
                        </a:lnTo>
                        <a:lnTo>
                          <a:pt x="582" y="865"/>
                        </a:lnTo>
                        <a:lnTo>
                          <a:pt x="546" y="881"/>
                        </a:lnTo>
                        <a:lnTo>
                          <a:pt x="539" y="898"/>
                        </a:lnTo>
                        <a:lnTo>
                          <a:pt x="489" y="943"/>
                        </a:lnTo>
                        <a:lnTo>
                          <a:pt x="445" y="943"/>
                        </a:lnTo>
                        <a:lnTo>
                          <a:pt x="409" y="965"/>
                        </a:lnTo>
                        <a:lnTo>
                          <a:pt x="425" y="1000"/>
                        </a:lnTo>
                        <a:lnTo>
                          <a:pt x="460" y="1034"/>
                        </a:lnTo>
                        <a:lnTo>
                          <a:pt x="445" y="1051"/>
                        </a:lnTo>
                        <a:lnTo>
                          <a:pt x="445" y="1067"/>
                        </a:lnTo>
                        <a:lnTo>
                          <a:pt x="496" y="1096"/>
                        </a:lnTo>
                        <a:lnTo>
                          <a:pt x="503" y="1124"/>
                        </a:lnTo>
                        <a:lnTo>
                          <a:pt x="560" y="1135"/>
                        </a:lnTo>
                        <a:lnTo>
                          <a:pt x="610" y="1112"/>
                        </a:lnTo>
                        <a:lnTo>
                          <a:pt x="646" y="1112"/>
                        </a:lnTo>
                        <a:lnTo>
                          <a:pt x="690" y="1130"/>
                        </a:lnTo>
                        <a:lnTo>
                          <a:pt x="754" y="1112"/>
                        </a:lnTo>
                        <a:lnTo>
                          <a:pt x="776" y="1079"/>
                        </a:lnTo>
                        <a:lnTo>
                          <a:pt x="754" y="1045"/>
                        </a:lnTo>
                        <a:lnTo>
                          <a:pt x="710" y="1006"/>
                        </a:lnTo>
                        <a:lnTo>
                          <a:pt x="710" y="965"/>
                        </a:lnTo>
                        <a:lnTo>
                          <a:pt x="732" y="932"/>
                        </a:lnTo>
                        <a:lnTo>
                          <a:pt x="776" y="937"/>
                        </a:lnTo>
                        <a:lnTo>
                          <a:pt x="790" y="983"/>
                        </a:lnTo>
                        <a:lnTo>
                          <a:pt x="826" y="1022"/>
                        </a:lnTo>
                        <a:lnTo>
                          <a:pt x="869" y="1011"/>
                        </a:lnTo>
                        <a:lnTo>
                          <a:pt x="912" y="1017"/>
                        </a:lnTo>
                        <a:lnTo>
                          <a:pt x="941" y="989"/>
                        </a:lnTo>
                        <a:lnTo>
                          <a:pt x="926" y="937"/>
                        </a:lnTo>
                        <a:lnTo>
                          <a:pt x="926" y="904"/>
                        </a:lnTo>
                        <a:lnTo>
                          <a:pt x="962" y="904"/>
                        </a:lnTo>
                        <a:lnTo>
                          <a:pt x="1005" y="881"/>
                        </a:lnTo>
                        <a:lnTo>
                          <a:pt x="1013" y="824"/>
                        </a:lnTo>
                        <a:lnTo>
                          <a:pt x="1005" y="791"/>
                        </a:lnTo>
                        <a:lnTo>
                          <a:pt x="1049" y="763"/>
                        </a:lnTo>
                        <a:lnTo>
                          <a:pt x="1063" y="780"/>
                        </a:lnTo>
                        <a:lnTo>
                          <a:pt x="1049" y="813"/>
                        </a:lnTo>
                        <a:lnTo>
                          <a:pt x="1063" y="865"/>
                        </a:lnTo>
                        <a:lnTo>
                          <a:pt x="1055" y="915"/>
                        </a:lnTo>
                        <a:lnTo>
                          <a:pt x="1069" y="955"/>
                        </a:lnTo>
                        <a:lnTo>
                          <a:pt x="1099" y="943"/>
                        </a:lnTo>
                        <a:lnTo>
                          <a:pt x="1121" y="949"/>
                        </a:lnTo>
                        <a:lnTo>
                          <a:pt x="1135" y="983"/>
                        </a:lnTo>
                        <a:lnTo>
                          <a:pt x="1178" y="989"/>
                        </a:lnTo>
                        <a:lnTo>
                          <a:pt x="1178" y="1017"/>
                        </a:lnTo>
                        <a:lnTo>
                          <a:pt x="1200" y="1062"/>
                        </a:lnTo>
                        <a:lnTo>
                          <a:pt x="1264" y="1051"/>
                        </a:lnTo>
                        <a:lnTo>
                          <a:pt x="1300" y="1084"/>
                        </a:lnTo>
                        <a:lnTo>
                          <a:pt x="1350" y="1130"/>
                        </a:lnTo>
                        <a:lnTo>
                          <a:pt x="1379" y="1112"/>
                        </a:lnTo>
                        <a:lnTo>
                          <a:pt x="1415" y="1112"/>
                        </a:lnTo>
                        <a:lnTo>
                          <a:pt x="1459" y="1130"/>
                        </a:lnTo>
                        <a:lnTo>
                          <a:pt x="1516" y="1107"/>
                        </a:lnTo>
                        <a:lnTo>
                          <a:pt x="1531" y="1062"/>
                        </a:lnTo>
                        <a:lnTo>
                          <a:pt x="1531" y="1034"/>
                        </a:lnTo>
                        <a:lnTo>
                          <a:pt x="1588" y="1034"/>
                        </a:lnTo>
                        <a:lnTo>
                          <a:pt x="1645" y="1017"/>
                        </a:lnTo>
                        <a:lnTo>
                          <a:pt x="1680" y="1017"/>
                        </a:lnTo>
                        <a:lnTo>
                          <a:pt x="1716" y="1017"/>
                        </a:lnTo>
                        <a:lnTo>
                          <a:pt x="1730" y="965"/>
                        </a:lnTo>
                        <a:lnTo>
                          <a:pt x="1760" y="932"/>
                        </a:lnTo>
                        <a:lnTo>
                          <a:pt x="1738" y="881"/>
                        </a:lnTo>
                        <a:lnTo>
                          <a:pt x="1702" y="881"/>
                        </a:lnTo>
                        <a:lnTo>
                          <a:pt x="1702" y="836"/>
                        </a:lnTo>
                        <a:lnTo>
                          <a:pt x="1666" y="830"/>
                        </a:lnTo>
                        <a:lnTo>
                          <a:pt x="1746" y="820"/>
                        </a:lnTo>
                        <a:lnTo>
                          <a:pt x="1788" y="848"/>
                        </a:lnTo>
                        <a:lnTo>
                          <a:pt x="1854" y="830"/>
                        </a:lnTo>
                        <a:lnTo>
                          <a:pt x="1918" y="853"/>
                        </a:lnTo>
                        <a:lnTo>
                          <a:pt x="1982" y="858"/>
                        </a:lnTo>
                        <a:lnTo>
                          <a:pt x="2004" y="932"/>
                        </a:lnTo>
                        <a:lnTo>
                          <a:pt x="2047" y="937"/>
                        </a:lnTo>
                        <a:lnTo>
                          <a:pt x="2105" y="960"/>
                        </a:lnTo>
                        <a:lnTo>
                          <a:pt x="2161" y="965"/>
                        </a:lnTo>
                        <a:lnTo>
                          <a:pt x="2219" y="937"/>
                        </a:lnTo>
                        <a:lnTo>
                          <a:pt x="2269" y="898"/>
                        </a:lnTo>
                        <a:lnTo>
                          <a:pt x="2241" y="830"/>
                        </a:lnTo>
                        <a:lnTo>
                          <a:pt x="2191" y="796"/>
                        </a:lnTo>
                        <a:lnTo>
                          <a:pt x="2213" y="767"/>
                        </a:lnTo>
                        <a:lnTo>
                          <a:pt x="2183" y="700"/>
                        </a:lnTo>
                        <a:lnTo>
                          <a:pt x="2169" y="661"/>
                        </a:lnTo>
                        <a:lnTo>
                          <a:pt x="2125" y="615"/>
                        </a:lnTo>
                        <a:lnTo>
                          <a:pt x="2054" y="604"/>
                        </a:lnTo>
                        <a:lnTo>
                          <a:pt x="1968" y="644"/>
                        </a:lnTo>
                        <a:lnTo>
                          <a:pt x="1890" y="627"/>
                        </a:lnTo>
                        <a:lnTo>
                          <a:pt x="1925" y="582"/>
                        </a:lnTo>
                        <a:lnTo>
                          <a:pt x="1997" y="548"/>
                        </a:lnTo>
                        <a:lnTo>
                          <a:pt x="1982" y="497"/>
                        </a:lnTo>
                        <a:lnTo>
                          <a:pt x="1904" y="480"/>
                        </a:lnTo>
                        <a:lnTo>
                          <a:pt x="1854" y="480"/>
                        </a:lnTo>
                        <a:lnTo>
                          <a:pt x="1868" y="441"/>
                        </a:lnTo>
                        <a:lnTo>
                          <a:pt x="1896" y="401"/>
                        </a:lnTo>
                        <a:lnTo>
                          <a:pt x="1890" y="339"/>
                        </a:lnTo>
                        <a:lnTo>
                          <a:pt x="1838" y="311"/>
                        </a:lnTo>
                        <a:lnTo>
                          <a:pt x="1796" y="311"/>
                        </a:lnTo>
                        <a:lnTo>
                          <a:pt x="1796" y="259"/>
                        </a:lnTo>
                        <a:lnTo>
                          <a:pt x="1796" y="214"/>
                        </a:lnTo>
                        <a:lnTo>
                          <a:pt x="1760" y="152"/>
                        </a:lnTo>
                        <a:lnTo>
                          <a:pt x="1730" y="113"/>
                        </a:lnTo>
                        <a:lnTo>
                          <a:pt x="1696" y="113"/>
                        </a:lnTo>
                        <a:lnTo>
                          <a:pt x="1645" y="113"/>
                        </a:lnTo>
                        <a:lnTo>
                          <a:pt x="1580" y="61"/>
                        </a:lnTo>
                        <a:lnTo>
                          <a:pt x="1516" y="28"/>
                        </a:lnTo>
                        <a:lnTo>
                          <a:pt x="1473" y="39"/>
                        </a:lnTo>
                        <a:lnTo>
                          <a:pt x="1415" y="23"/>
                        </a:lnTo>
                        <a:lnTo>
                          <a:pt x="1393" y="0"/>
                        </a:lnTo>
                        <a:lnTo>
                          <a:pt x="1329" y="0"/>
                        </a:lnTo>
                        <a:lnTo>
                          <a:pt x="1286" y="0"/>
                        </a:lnTo>
                        <a:lnTo>
                          <a:pt x="1214" y="56"/>
                        </a:lnTo>
                        <a:lnTo>
                          <a:pt x="1214" y="61"/>
                        </a:lnTo>
                        <a:lnTo>
                          <a:pt x="1200" y="5"/>
                        </a:lnTo>
                        <a:lnTo>
                          <a:pt x="1091" y="0"/>
                        </a:lnTo>
                        <a:lnTo>
                          <a:pt x="1069" y="23"/>
                        </a:lnTo>
                        <a:lnTo>
                          <a:pt x="1005" y="39"/>
                        </a:lnTo>
                      </a:path>
                    </a:pathLst>
                  </a:custGeom>
                  <a:solidFill>
                    <a:srgbClr val="3F5F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defTabSz="457200" eaLnBrk="1" hangingPunct="1"/>
                    <a:endParaRPr lang="en-US" sz="1800">
                      <a:latin typeface="Verdana" charset="0"/>
                    </a:endParaRPr>
                  </a:p>
                </p:txBody>
              </p:sp>
              <p:sp>
                <p:nvSpPr>
                  <p:cNvPr id="32" name="Freeform 82"/>
                  <p:cNvSpPr>
                    <a:spLocks/>
                  </p:cNvSpPr>
                  <p:nvPr/>
                </p:nvSpPr>
                <p:spPr bwMode="auto">
                  <a:xfrm>
                    <a:off x="2112" y="1111"/>
                    <a:ext cx="2270" cy="1136"/>
                  </a:xfrm>
                  <a:custGeom>
                    <a:avLst/>
                    <a:gdLst>
                      <a:gd name="T0" fmla="*/ 898 w 2270"/>
                      <a:gd name="T1" fmla="*/ 23 h 1136"/>
                      <a:gd name="T2" fmla="*/ 790 w 2270"/>
                      <a:gd name="T3" fmla="*/ 113 h 1136"/>
                      <a:gd name="T4" fmla="*/ 624 w 2270"/>
                      <a:gd name="T5" fmla="*/ 146 h 1136"/>
                      <a:gd name="T6" fmla="*/ 668 w 2270"/>
                      <a:gd name="T7" fmla="*/ 311 h 1136"/>
                      <a:gd name="T8" fmla="*/ 481 w 2270"/>
                      <a:gd name="T9" fmla="*/ 413 h 1136"/>
                      <a:gd name="T10" fmla="*/ 323 w 2270"/>
                      <a:gd name="T11" fmla="*/ 548 h 1136"/>
                      <a:gd name="T12" fmla="*/ 230 w 2270"/>
                      <a:gd name="T13" fmla="*/ 683 h 1136"/>
                      <a:gd name="T14" fmla="*/ 0 w 2270"/>
                      <a:gd name="T15" fmla="*/ 780 h 1136"/>
                      <a:gd name="T16" fmla="*/ 130 w 2270"/>
                      <a:gd name="T17" fmla="*/ 932 h 1136"/>
                      <a:gd name="T18" fmla="*/ 331 w 2270"/>
                      <a:gd name="T19" fmla="*/ 898 h 1136"/>
                      <a:gd name="T20" fmla="*/ 603 w 2270"/>
                      <a:gd name="T21" fmla="*/ 780 h 1136"/>
                      <a:gd name="T22" fmla="*/ 439 w 2270"/>
                      <a:gd name="T23" fmla="*/ 695 h 1136"/>
                      <a:gd name="T24" fmla="*/ 596 w 2270"/>
                      <a:gd name="T25" fmla="*/ 678 h 1136"/>
                      <a:gd name="T26" fmla="*/ 668 w 2270"/>
                      <a:gd name="T27" fmla="*/ 644 h 1136"/>
                      <a:gd name="T28" fmla="*/ 798 w 2270"/>
                      <a:gd name="T29" fmla="*/ 655 h 1136"/>
                      <a:gd name="T30" fmla="*/ 948 w 2270"/>
                      <a:gd name="T31" fmla="*/ 723 h 1136"/>
                      <a:gd name="T32" fmla="*/ 754 w 2270"/>
                      <a:gd name="T33" fmla="*/ 711 h 1136"/>
                      <a:gd name="T34" fmla="*/ 654 w 2270"/>
                      <a:gd name="T35" fmla="*/ 746 h 1136"/>
                      <a:gd name="T36" fmla="*/ 546 w 2270"/>
                      <a:gd name="T37" fmla="*/ 881 h 1136"/>
                      <a:gd name="T38" fmla="*/ 460 w 2270"/>
                      <a:gd name="T39" fmla="*/ 1034 h 1136"/>
                      <a:gd name="T40" fmla="*/ 610 w 2270"/>
                      <a:gd name="T41" fmla="*/ 1112 h 1136"/>
                      <a:gd name="T42" fmla="*/ 710 w 2270"/>
                      <a:gd name="T43" fmla="*/ 1006 h 1136"/>
                      <a:gd name="T44" fmla="*/ 869 w 2270"/>
                      <a:gd name="T45" fmla="*/ 1011 h 1136"/>
                      <a:gd name="T46" fmla="*/ 1005 w 2270"/>
                      <a:gd name="T47" fmla="*/ 881 h 1136"/>
                      <a:gd name="T48" fmla="*/ 1063 w 2270"/>
                      <a:gd name="T49" fmla="*/ 865 h 1136"/>
                      <a:gd name="T50" fmla="*/ 1178 w 2270"/>
                      <a:gd name="T51" fmla="*/ 989 h 1136"/>
                      <a:gd name="T52" fmla="*/ 1379 w 2270"/>
                      <a:gd name="T53" fmla="*/ 1112 h 1136"/>
                      <a:gd name="T54" fmla="*/ 1588 w 2270"/>
                      <a:gd name="T55" fmla="*/ 1034 h 1136"/>
                      <a:gd name="T56" fmla="*/ 1738 w 2270"/>
                      <a:gd name="T57" fmla="*/ 881 h 1136"/>
                      <a:gd name="T58" fmla="*/ 1854 w 2270"/>
                      <a:gd name="T59" fmla="*/ 830 h 1136"/>
                      <a:gd name="T60" fmla="*/ 2161 w 2270"/>
                      <a:gd name="T61" fmla="*/ 965 h 1136"/>
                      <a:gd name="T62" fmla="*/ 2183 w 2270"/>
                      <a:gd name="T63" fmla="*/ 700 h 1136"/>
                      <a:gd name="T64" fmla="*/ 1925 w 2270"/>
                      <a:gd name="T65" fmla="*/ 582 h 1136"/>
                      <a:gd name="T66" fmla="*/ 1896 w 2270"/>
                      <a:gd name="T67" fmla="*/ 401 h 1136"/>
                      <a:gd name="T68" fmla="*/ 1760 w 2270"/>
                      <a:gd name="T69" fmla="*/ 152 h 1136"/>
                      <a:gd name="T70" fmla="*/ 1473 w 2270"/>
                      <a:gd name="T71" fmla="*/ 39 h 1136"/>
                      <a:gd name="T72" fmla="*/ 1200 w 2270"/>
                      <a:gd name="T73" fmla="*/ 254 h 1136"/>
                      <a:gd name="T74" fmla="*/ 1149 w 2270"/>
                      <a:gd name="T75" fmla="*/ 389 h 1136"/>
                      <a:gd name="T76" fmla="*/ 1357 w 2270"/>
                      <a:gd name="T77" fmla="*/ 485 h 1136"/>
                      <a:gd name="T78" fmla="*/ 1336 w 2270"/>
                      <a:gd name="T79" fmla="*/ 378 h 1136"/>
                      <a:gd name="T80" fmla="*/ 1516 w 2270"/>
                      <a:gd name="T81" fmla="*/ 287 h 1136"/>
                      <a:gd name="T82" fmla="*/ 1495 w 2270"/>
                      <a:gd name="T83" fmla="*/ 463 h 1136"/>
                      <a:gd name="T84" fmla="*/ 1365 w 2270"/>
                      <a:gd name="T85" fmla="*/ 537 h 1136"/>
                      <a:gd name="T86" fmla="*/ 1465 w 2270"/>
                      <a:gd name="T87" fmla="*/ 576 h 1136"/>
                      <a:gd name="T88" fmla="*/ 1408 w 2270"/>
                      <a:gd name="T89" fmla="*/ 723 h 1136"/>
                      <a:gd name="T90" fmla="*/ 1595 w 2270"/>
                      <a:gd name="T91" fmla="*/ 729 h 1136"/>
                      <a:gd name="T92" fmla="*/ 1523 w 2270"/>
                      <a:gd name="T93" fmla="*/ 774 h 1136"/>
                      <a:gd name="T94" fmla="*/ 1423 w 2270"/>
                      <a:gd name="T95" fmla="*/ 808 h 1136"/>
                      <a:gd name="T96" fmla="*/ 1350 w 2270"/>
                      <a:gd name="T97" fmla="*/ 706 h 1136"/>
                      <a:gd name="T98" fmla="*/ 1243 w 2270"/>
                      <a:gd name="T99" fmla="*/ 570 h 1136"/>
                      <a:gd name="T100" fmla="*/ 1127 w 2270"/>
                      <a:gd name="T101" fmla="*/ 474 h 1136"/>
                      <a:gd name="T102" fmla="*/ 1049 w 2270"/>
                      <a:gd name="T103" fmla="*/ 344 h 1136"/>
                      <a:gd name="T104" fmla="*/ 991 w 2270"/>
                      <a:gd name="T105" fmla="*/ 282 h 1136"/>
                      <a:gd name="T106" fmla="*/ 1033 w 2270"/>
                      <a:gd name="T107" fmla="*/ 198 h 1136"/>
                      <a:gd name="T108" fmla="*/ 1091 w 2270"/>
                      <a:gd name="T109" fmla="*/ 0 h 11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270"/>
                      <a:gd name="T166" fmla="*/ 0 h 1136"/>
                      <a:gd name="T167" fmla="*/ 2270 w 2270"/>
                      <a:gd name="T168" fmla="*/ 1136 h 11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270" h="1136">
                        <a:moveTo>
                          <a:pt x="1005" y="39"/>
                        </a:moveTo>
                        <a:lnTo>
                          <a:pt x="977" y="23"/>
                        </a:lnTo>
                        <a:lnTo>
                          <a:pt x="934" y="5"/>
                        </a:lnTo>
                        <a:lnTo>
                          <a:pt x="898" y="5"/>
                        </a:lnTo>
                        <a:lnTo>
                          <a:pt x="912" y="16"/>
                        </a:lnTo>
                        <a:lnTo>
                          <a:pt x="898" y="23"/>
                        </a:lnTo>
                        <a:lnTo>
                          <a:pt x="854" y="39"/>
                        </a:lnTo>
                        <a:lnTo>
                          <a:pt x="854" y="56"/>
                        </a:lnTo>
                        <a:lnTo>
                          <a:pt x="854" y="73"/>
                        </a:lnTo>
                        <a:lnTo>
                          <a:pt x="826" y="90"/>
                        </a:lnTo>
                        <a:lnTo>
                          <a:pt x="812" y="107"/>
                        </a:lnTo>
                        <a:lnTo>
                          <a:pt x="790" y="113"/>
                        </a:lnTo>
                        <a:lnTo>
                          <a:pt x="754" y="101"/>
                        </a:lnTo>
                        <a:lnTo>
                          <a:pt x="718" y="101"/>
                        </a:lnTo>
                        <a:lnTo>
                          <a:pt x="696" y="124"/>
                        </a:lnTo>
                        <a:lnTo>
                          <a:pt x="660" y="118"/>
                        </a:lnTo>
                        <a:lnTo>
                          <a:pt x="639" y="124"/>
                        </a:lnTo>
                        <a:lnTo>
                          <a:pt x="624" y="146"/>
                        </a:lnTo>
                        <a:lnTo>
                          <a:pt x="589" y="152"/>
                        </a:lnTo>
                        <a:lnTo>
                          <a:pt x="567" y="170"/>
                        </a:lnTo>
                        <a:lnTo>
                          <a:pt x="567" y="198"/>
                        </a:lnTo>
                        <a:lnTo>
                          <a:pt x="582" y="231"/>
                        </a:lnTo>
                        <a:lnTo>
                          <a:pt x="603" y="248"/>
                        </a:lnTo>
                        <a:lnTo>
                          <a:pt x="668" y="311"/>
                        </a:lnTo>
                        <a:lnTo>
                          <a:pt x="646" y="344"/>
                        </a:lnTo>
                        <a:lnTo>
                          <a:pt x="624" y="372"/>
                        </a:lnTo>
                        <a:lnTo>
                          <a:pt x="668" y="401"/>
                        </a:lnTo>
                        <a:lnTo>
                          <a:pt x="596" y="418"/>
                        </a:lnTo>
                        <a:lnTo>
                          <a:pt x="510" y="378"/>
                        </a:lnTo>
                        <a:lnTo>
                          <a:pt x="481" y="413"/>
                        </a:lnTo>
                        <a:lnTo>
                          <a:pt x="431" y="424"/>
                        </a:lnTo>
                        <a:lnTo>
                          <a:pt x="425" y="452"/>
                        </a:lnTo>
                        <a:lnTo>
                          <a:pt x="439" y="491"/>
                        </a:lnTo>
                        <a:lnTo>
                          <a:pt x="389" y="513"/>
                        </a:lnTo>
                        <a:lnTo>
                          <a:pt x="353" y="513"/>
                        </a:lnTo>
                        <a:lnTo>
                          <a:pt x="323" y="548"/>
                        </a:lnTo>
                        <a:lnTo>
                          <a:pt x="309" y="559"/>
                        </a:lnTo>
                        <a:lnTo>
                          <a:pt x="273" y="582"/>
                        </a:lnTo>
                        <a:lnTo>
                          <a:pt x="265" y="615"/>
                        </a:lnTo>
                        <a:lnTo>
                          <a:pt x="265" y="644"/>
                        </a:lnTo>
                        <a:lnTo>
                          <a:pt x="237" y="661"/>
                        </a:lnTo>
                        <a:lnTo>
                          <a:pt x="230" y="683"/>
                        </a:lnTo>
                        <a:lnTo>
                          <a:pt x="165" y="678"/>
                        </a:lnTo>
                        <a:lnTo>
                          <a:pt x="108" y="695"/>
                        </a:lnTo>
                        <a:lnTo>
                          <a:pt x="65" y="711"/>
                        </a:lnTo>
                        <a:lnTo>
                          <a:pt x="44" y="729"/>
                        </a:lnTo>
                        <a:lnTo>
                          <a:pt x="8" y="752"/>
                        </a:lnTo>
                        <a:lnTo>
                          <a:pt x="0" y="780"/>
                        </a:lnTo>
                        <a:lnTo>
                          <a:pt x="22" y="796"/>
                        </a:lnTo>
                        <a:lnTo>
                          <a:pt x="44" y="813"/>
                        </a:lnTo>
                        <a:lnTo>
                          <a:pt x="44" y="836"/>
                        </a:lnTo>
                        <a:lnTo>
                          <a:pt x="80" y="853"/>
                        </a:lnTo>
                        <a:lnTo>
                          <a:pt x="94" y="893"/>
                        </a:lnTo>
                        <a:lnTo>
                          <a:pt x="130" y="932"/>
                        </a:lnTo>
                        <a:lnTo>
                          <a:pt x="173" y="915"/>
                        </a:lnTo>
                        <a:lnTo>
                          <a:pt x="209" y="887"/>
                        </a:lnTo>
                        <a:lnTo>
                          <a:pt x="237" y="887"/>
                        </a:lnTo>
                        <a:lnTo>
                          <a:pt x="259" y="898"/>
                        </a:lnTo>
                        <a:lnTo>
                          <a:pt x="287" y="926"/>
                        </a:lnTo>
                        <a:lnTo>
                          <a:pt x="331" y="898"/>
                        </a:lnTo>
                        <a:lnTo>
                          <a:pt x="367" y="865"/>
                        </a:lnTo>
                        <a:lnTo>
                          <a:pt x="409" y="865"/>
                        </a:lnTo>
                        <a:lnTo>
                          <a:pt x="460" y="865"/>
                        </a:lnTo>
                        <a:lnTo>
                          <a:pt x="510" y="848"/>
                        </a:lnTo>
                        <a:lnTo>
                          <a:pt x="532" y="813"/>
                        </a:lnTo>
                        <a:lnTo>
                          <a:pt x="603" y="780"/>
                        </a:lnTo>
                        <a:lnTo>
                          <a:pt x="567" y="739"/>
                        </a:lnTo>
                        <a:lnTo>
                          <a:pt x="503" y="734"/>
                        </a:lnTo>
                        <a:lnTo>
                          <a:pt x="489" y="729"/>
                        </a:lnTo>
                        <a:lnTo>
                          <a:pt x="489" y="711"/>
                        </a:lnTo>
                        <a:lnTo>
                          <a:pt x="481" y="700"/>
                        </a:lnTo>
                        <a:lnTo>
                          <a:pt x="439" y="695"/>
                        </a:lnTo>
                        <a:lnTo>
                          <a:pt x="453" y="683"/>
                        </a:lnTo>
                        <a:lnTo>
                          <a:pt x="460" y="672"/>
                        </a:lnTo>
                        <a:lnTo>
                          <a:pt x="496" y="683"/>
                        </a:lnTo>
                        <a:lnTo>
                          <a:pt x="532" y="711"/>
                        </a:lnTo>
                        <a:lnTo>
                          <a:pt x="553" y="683"/>
                        </a:lnTo>
                        <a:lnTo>
                          <a:pt x="596" y="678"/>
                        </a:lnTo>
                        <a:lnTo>
                          <a:pt x="618" y="667"/>
                        </a:lnTo>
                        <a:lnTo>
                          <a:pt x="618" y="655"/>
                        </a:lnTo>
                        <a:lnTo>
                          <a:pt x="610" y="644"/>
                        </a:lnTo>
                        <a:lnTo>
                          <a:pt x="632" y="655"/>
                        </a:lnTo>
                        <a:lnTo>
                          <a:pt x="654" y="655"/>
                        </a:lnTo>
                        <a:lnTo>
                          <a:pt x="668" y="644"/>
                        </a:lnTo>
                        <a:lnTo>
                          <a:pt x="710" y="632"/>
                        </a:lnTo>
                        <a:lnTo>
                          <a:pt x="726" y="622"/>
                        </a:lnTo>
                        <a:lnTo>
                          <a:pt x="726" y="644"/>
                        </a:lnTo>
                        <a:lnTo>
                          <a:pt x="762" y="622"/>
                        </a:lnTo>
                        <a:lnTo>
                          <a:pt x="782" y="632"/>
                        </a:lnTo>
                        <a:lnTo>
                          <a:pt x="798" y="655"/>
                        </a:lnTo>
                        <a:lnTo>
                          <a:pt x="762" y="672"/>
                        </a:lnTo>
                        <a:lnTo>
                          <a:pt x="790" y="678"/>
                        </a:lnTo>
                        <a:lnTo>
                          <a:pt x="818" y="683"/>
                        </a:lnTo>
                        <a:lnTo>
                          <a:pt x="840" y="678"/>
                        </a:lnTo>
                        <a:lnTo>
                          <a:pt x="890" y="689"/>
                        </a:lnTo>
                        <a:lnTo>
                          <a:pt x="948" y="723"/>
                        </a:lnTo>
                        <a:lnTo>
                          <a:pt x="898" y="746"/>
                        </a:lnTo>
                        <a:lnTo>
                          <a:pt x="834" y="739"/>
                        </a:lnTo>
                        <a:lnTo>
                          <a:pt x="826" y="723"/>
                        </a:lnTo>
                        <a:lnTo>
                          <a:pt x="804" y="711"/>
                        </a:lnTo>
                        <a:lnTo>
                          <a:pt x="790" y="717"/>
                        </a:lnTo>
                        <a:lnTo>
                          <a:pt x="754" y="711"/>
                        </a:lnTo>
                        <a:lnTo>
                          <a:pt x="718" y="711"/>
                        </a:lnTo>
                        <a:lnTo>
                          <a:pt x="690" y="711"/>
                        </a:lnTo>
                        <a:lnTo>
                          <a:pt x="690" y="729"/>
                        </a:lnTo>
                        <a:lnTo>
                          <a:pt x="668" y="723"/>
                        </a:lnTo>
                        <a:lnTo>
                          <a:pt x="660" y="734"/>
                        </a:lnTo>
                        <a:lnTo>
                          <a:pt x="654" y="746"/>
                        </a:lnTo>
                        <a:lnTo>
                          <a:pt x="668" y="791"/>
                        </a:lnTo>
                        <a:lnTo>
                          <a:pt x="690" y="813"/>
                        </a:lnTo>
                        <a:lnTo>
                          <a:pt x="674" y="853"/>
                        </a:lnTo>
                        <a:lnTo>
                          <a:pt x="632" y="865"/>
                        </a:lnTo>
                        <a:lnTo>
                          <a:pt x="582" y="865"/>
                        </a:lnTo>
                        <a:lnTo>
                          <a:pt x="546" y="881"/>
                        </a:lnTo>
                        <a:lnTo>
                          <a:pt x="539" y="898"/>
                        </a:lnTo>
                        <a:lnTo>
                          <a:pt x="489" y="943"/>
                        </a:lnTo>
                        <a:lnTo>
                          <a:pt x="445" y="943"/>
                        </a:lnTo>
                        <a:lnTo>
                          <a:pt x="409" y="965"/>
                        </a:lnTo>
                        <a:lnTo>
                          <a:pt x="425" y="1000"/>
                        </a:lnTo>
                        <a:lnTo>
                          <a:pt x="460" y="1034"/>
                        </a:lnTo>
                        <a:lnTo>
                          <a:pt x="445" y="1051"/>
                        </a:lnTo>
                        <a:lnTo>
                          <a:pt x="445" y="1067"/>
                        </a:lnTo>
                        <a:lnTo>
                          <a:pt x="496" y="1096"/>
                        </a:lnTo>
                        <a:lnTo>
                          <a:pt x="503" y="1124"/>
                        </a:lnTo>
                        <a:lnTo>
                          <a:pt x="560" y="1135"/>
                        </a:lnTo>
                        <a:lnTo>
                          <a:pt x="610" y="1112"/>
                        </a:lnTo>
                        <a:lnTo>
                          <a:pt x="646" y="1112"/>
                        </a:lnTo>
                        <a:lnTo>
                          <a:pt x="690" y="1130"/>
                        </a:lnTo>
                        <a:lnTo>
                          <a:pt x="754" y="1112"/>
                        </a:lnTo>
                        <a:lnTo>
                          <a:pt x="776" y="1079"/>
                        </a:lnTo>
                        <a:lnTo>
                          <a:pt x="754" y="1045"/>
                        </a:lnTo>
                        <a:lnTo>
                          <a:pt x="710" y="1006"/>
                        </a:lnTo>
                        <a:lnTo>
                          <a:pt x="710" y="965"/>
                        </a:lnTo>
                        <a:lnTo>
                          <a:pt x="732" y="932"/>
                        </a:lnTo>
                        <a:lnTo>
                          <a:pt x="776" y="937"/>
                        </a:lnTo>
                        <a:lnTo>
                          <a:pt x="790" y="983"/>
                        </a:lnTo>
                        <a:lnTo>
                          <a:pt x="826" y="1022"/>
                        </a:lnTo>
                        <a:lnTo>
                          <a:pt x="869" y="1011"/>
                        </a:lnTo>
                        <a:lnTo>
                          <a:pt x="912" y="1017"/>
                        </a:lnTo>
                        <a:lnTo>
                          <a:pt x="941" y="989"/>
                        </a:lnTo>
                        <a:lnTo>
                          <a:pt x="926" y="937"/>
                        </a:lnTo>
                        <a:lnTo>
                          <a:pt x="926" y="904"/>
                        </a:lnTo>
                        <a:lnTo>
                          <a:pt x="962" y="904"/>
                        </a:lnTo>
                        <a:lnTo>
                          <a:pt x="1005" y="881"/>
                        </a:lnTo>
                        <a:lnTo>
                          <a:pt x="1013" y="824"/>
                        </a:lnTo>
                        <a:lnTo>
                          <a:pt x="1005" y="791"/>
                        </a:lnTo>
                        <a:lnTo>
                          <a:pt x="1049" y="763"/>
                        </a:lnTo>
                        <a:lnTo>
                          <a:pt x="1063" y="780"/>
                        </a:lnTo>
                        <a:lnTo>
                          <a:pt x="1049" y="813"/>
                        </a:lnTo>
                        <a:lnTo>
                          <a:pt x="1063" y="865"/>
                        </a:lnTo>
                        <a:lnTo>
                          <a:pt x="1055" y="915"/>
                        </a:lnTo>
                        <a:lnTo>
                          <a:pt x="1069" y="955"/>
                        </a:lnTo>
                        <a:lnTo>
                          <a:pt x="1099" y="943"/>
                        </a:lnTo>
                        <a:lnTo>
                          <a:pt x="1121" y="949"/>
                        </a:lnTo>
                        <a:lnTo>
                          <a:pt x="1135" y="983"/>
                        </a:lnTo>
                        <a:lnTo>
                          <a:pt x="1178" y="989"/>
                        </a:lnTo>
                        <a:lnTo>
                          <a:pt x="1178" y="1017"/>
                        </a:lnTo>
                        <a:lnTo>
                          <a:pt x="1200" y="1062"/>
                        </a:lnTo>
                        <a:lnTo>
                          <a:pt x="1264" y="1051"/>
                        </a:lnTo>
                        <a:lnTo>
                          <a:pt x="1300" y="1084"/>
                        </a:lnTo>
                        <a:lnTo>
                          <a:pt x="1350" y="1130"/>
                        </a:lnTo>
                        <a:lnTo>
                          <a:pt x="1379" y="1112"/>
                        </a:lnTo>
                        <a:lnTo>
                          <a:pt x="1415" y="1112"/>
                        </a:lnTo>
                        <a:lnTo>
                          <a:pt x="1459" y="1130"/>
                        </a:lnTo>
                        <a:lnTo>
                          <a:pt x="1516" y="1107"/>
                        </a:lnTo>
                        <a:lnTo>
                          <a:pt x="1531" y="1062"/>
                        </a:lnTo>
                        <a:lnTo>
                          <a:pt x="1531" y="1034"/>
                        </a:lnTo>
                        <a:lnTo>
                          <a:pt x="1588" y="1034"/>
                        </a:lnTo>
                        <a:lnTo>
                          <a:pt x="1645" y="1017"/>
                        </a:lnTo>
                        <a:lnTo>
                          <a:pt x="1680" y="1017"/>
                        </a:lnTo>
                        <a:lnTo>
                          <a:pt x="1716" y="1017"/>
                        </a:lnTo>
                        <a:lnTo>
                          <a:pt x="1730" y="965"/>
                        </a:lnTo>
                        <a:lnTo>
                          <a:pt x="1760" y="932"/>
                        </a:lnTo>
                        <a:lnTo>
                          <a:pt x="1738" y="881"/>
                        </a:lnTo>
                        <a:lnTo>
                          <a:pt x="1702" y="881"/>
                        </a:lnTo>
                        <a:lnTo>
                          <a:pt x="1702" y="836"/>
                        </a:lnTo>
                        <a:lnTo>
                          <a:pt x="1666" y="830"/>
                        </a:lnTo>
                        <a:lnTo>
                          <a:pt x="1746" y="820"/>
                        </a:lnTo>
                        <a:lnTo>
                          <a:pt x="1788" y="848"/>
                        </a:lnTo>
                        <a:lnTo>
                          <a:pt x="1854" y="830"/>
                        </a:lnTo>
                        <a:lnTo>
                          <a:pt x="1918" y="853"/>
                        </a:lnTo>
                        <a:lnTo>
                          <a:pt x="1982" y="858"/>
                        </a:lnTo>
                        <a:lnTo>
                          <a:pt x="2004" y="932"/>
                        </a:lnTo>
                        <a:lnTo>
                          <a:pt x="2047" y="937"/>
                        </a:lnTo>
                        <a:lnTo>
                          <a:pt x="2105" y="960"/>
                        </a:lnTo>
                        <a:lnTo>
                          <a:pt x="2161" y="965"/>
                        </a:lnTo>
                        <a:lnTo>
                          <a:pt x="2219" y="937"/>
                        </a:lnTo>
                        <a:lnTo>
                          <a:pt x="2269" y="898"/>
                        </a:lnTo>
                        <a:lnTo>
                          <a:pt x="2241" y="830"/>
                        </a:lnTo>
                        <a:lnTo>
                          <a:pt x="2191" y="796"/>
                        </a:lnTo>
                        <a:lnTo>
                          <a:pt x="2213" y="767"/>
                        </a:lnTo>
                        <a:lnTo>
                          <a:pt x="2183" y="700"/>
                        </a:lnTo>
                        <a:lnTo>
                          <a:pt x="2169" y="661"/>
                        </a:lnTo>
                        <a:lnTo>
                          <a:pt x="2125" y="615"/>
                        </a:lnTo>
                        <a:lnTo>
                          <a:pt x="2054" y="604"/>
                        </a:lnTo>
                        <a:lnTo>
                          <a:pt x="1968" y="644"/>
                        </a:lnTo>
                        <a:lnTo>
                          <a:pt x="1890" y="627"/>
                        </a:lnTo>
                        <a:lnTo>
                          <a:pt x="1925" y="582"/>
                        </a:lnTo>
                        <a:lnTo>
                          <a:pt x="1997" y="548"/>
                        </a:lnTo>
                        <a:lnTo>
                          <a:pt x="1982" y="497"/>
                        </a:lnTo>
                        <a:lnTo>
                          <a:pt x="1904" y="480"/>
                        </a:lnTo>
                        <a:lnTo>
                          <a:pt x="1854" y="480"/>
                        </a:lnTo>
                        <a:lnTo>
                          <a:pt x="1868" y="441"/>
                        </a:lnTo>
                        <a:lnTo>
                          <a:pt x="1896" y="401"/>
                        </a:lnTo>
                        <a:lnTo>
                          <a:pt x="1890" y="339"/>
                        </a:lnTo>
                        <a:lnTo>
                          <a:pt x="1838" y="311"/>
                        </a:lnTo>
                        <a:lnTo>
                          <a:pt x="1796" y="311"/>
                        </a:lnTo>
                        <a:lnTo>
                          <a:pt x="1796" y="259"/>
                        </a:lnTo>
                        <a:lnTo>
                          <a:pt x="1796" y="214"/>
                        </a:lnTo>
                        <a:lnTo>
                          <a:pt x="1760" y="152"/>
                        </a:lnTo>
                        <a:lnTo>
                          <a:pt x="1730" y="113"/>
                        </a:lnTo>
                        <a:lnTo>
                          <a:pt x="1696" y="113"/>
                        </a:lnTo>
                        <a:lnTo>
                          <a:pt x="1645" y="113"/>
                        </a:lnTo>
                        <a:lnTo>
                          <a:pt x="1580" y="61"/>
                        </a:lnTo>
                        <a:lnTo>
                          <a:pt x="1516" y="28"/>
                        </a:lnTo>
                        <a:lnTo>
                          <a:pt x="1473" y="39"/>
                        </a:lnTo>
                        <a:lnTo>
                          <a:pt x="1415" y="23"/>
                        </a:lnTo>
                        <a:lnTo>
                          <a:pt x="1393" y="0"/>
                        </a:lnTo>
                        <a:lnTo>
                          <a:pt x="1329" y="0"/>
                        </a:lnTo>
                        <a:lnTo>
                          <a:pt x="1286" y="0"/>
                        </a:lnTo>
                        <a:lnTo>
                          <a:pt x="1214" y="56"/>
                        </a:lnTo>
                        <a:lnTo>
                          <a:pt x="1200" y="254"/>
                        </a:lnTo>
                        <a:lnTo>
                          <a:pt x="1243" y="282"/>
                        </a:lnTo>
                        <a:lnTo>
                          <a:pt x="1271" y="322"/>
                        </a:lnTo>
                        <a:lnTo>
                          <a:pt x="1278" y="355"/>
                        </a:lnTo>
                        <a:lnTo>
                          <a:pt x="1243" y="350"/>
                        </a:lnTo>
                        <a:lnTo>
                          <a:pt x="1163" y="355"/>
                        </a:lnTo>
                        <a:lnTo>
                          <a:pt x="1149" y="389"/>
                        </a:lnTo>
                        <a:lnTo>
                          <a:pt x="1200" y="384"/>
                        </a:lnTo>
                        <a:lnTo>
                          <a:pt x="1214" y="418"/>
                        </a:lnTo>
                        <a:lnTo>
                          <a:pt x="1271" y="401"/>
                        </a:lnTo>
                        <a:lnTo>
                          <a:pt x="1293" y="435"/>
                        </a:lnTo>
                        <a:lnTo>
                          <a:pt x="1314" y="480"/>
                        </a:lnTo>
                        <a:lnTo>
                          <a:pt x="1357" y="485"/>
                        </a:lnTo>
                        <a:lnTo>
                          <a:pt x="1357" y="457"/>
                        </a:lnTo>
                        <a:lnTo>
                          <a:pt x="1379" y="474"/>
                        </a:lnTo>
                        <a:lnTo>
                          <a:pt x="1437" y="446"/>
                        </a:lnTo>
                        <a:lnTo>
                          <a:pt x="1415" y="413"/>
                        </a:lnTo>
                        <a:lnTo>
                          <a:pt x="1393" y="384"/>
                        </a:lnTo>
                        <a:lnTo>
                          <a:pt x="1336" y="378"/>
                        </a:lnTo>
                        <a:lnTo>
                          <a:pt x="1329" y="339"/>
                        </a:lnTo>
                        <a:lnTo>
                          <a:pt x="1372" y="270"/>
                        </a:lnTo>
                        <a:lnTo>
                          <a:pt x="1393" y="344"/>
                        </a:lnTo>
                        <a:lnTo>
                          <a:pt x="1444" y="378"/>
                        </a:lnTo>
                        <a:lnTo>
                          <a:pt x="1437" y="333"/>
                        </a:lnTo>
                        <a:lnTo>
                          <a:pt x="1516" y="287"/>
                        </a:lnTo>
                        <a:lnTo>
                          <a:pt x="1537" y="368"/>
                        </a:lnTo>
                        <a:lnTo>
                          <a:pt x="1609" y="372"/>
                        </a:lnTo>
                        <a:lnTo>
                          <a:pt x="1516" y="406"/>
                        </a:lnTo>
                        <a:lnTo>
                          <a:pt x="1710" y="446"/>
                        </a:lnTo>
                        <a:lnTo>
                          <a:pt x="1588" y="452"/>
                        </a:lnTo>
                        <a:lnTo>
                          <a:pt x="1495" y="463"/>
                        </a:lnTo>
                        <a:lnTo>
                          <a:pt x="1473" y="485"/>
                        </a:lnTo>
                        <a:lnTo>
                          <a:pt x="1487" y="503"/>
                        </a:lnTo>
                        <a:lnTo>
                          <a:pt x="1444" y="491"/>
                        </a:lnTo>
                        <a:lnTo>
                          <a:pt x="1401" y="508"/>
                        </a:lnTo>
                        <a:lnTo>
                          <a:pt x="1372" y="520"/>
                        </a:lnTo>
                        <a:lnTo>
                          <a:pt x="1365" y="537"/>
                        </a:lnTo>
                        <a:lnTo>
                          <a:pt x="1423" y="526"/>
                        </a:lnTo>
                        <a:lnTo>
                          <a:pt x="1451" y="531"/>
                        </a:lnTo>
                        <a:lnTo>
                          <a:pt x="1401" y="541"/>
                        </a:lnTo>
                        <a:lnTo>
                          <a:pt x="1415" y="559"/>
                        </a:lnTo>
                        <a:lnTo>
                          <a:pt x="1451" y="554"/>
                        </a:lnTo>
                        <a:lnTo>
                          <a:pt x="1465" y="576"/>
                        </a:lnTo>
                        <a:lnTo>
                          <a:pt x="1437" y="639"/>
                        </a:lnTo>
                        <a:lnTo>
                          <a:pt x="1387" y="622"/>
                        </a:lnTo>
                        <a:lnTo>
                          <a:pt x="1350" y="632"/>
                        </a:lnTo>
                        <a:lnTo>
                          <a:pt x="1350" y="661"/>
                        </a:lnTo>
                        <a:lnTo>
                          <a:pt x="1357" y="689"/>
                        </a:lnTo>
                        <a:lnTo>
                          <a:pt x="1408" y="723"/>
                        </a:lnTo>
                        <a:lnTo>
                          <a:pt x="1393" y="752"/>
                        </a:lnTo>
                        <a:lnTo>
                          <a:pt x="1429" y="734"/>
                        </a:lnTo>
                        <a:lnTo>
                          <a:pt x="1459" y="752"/>
                        </a:lnTo>
                        <a:lnTo>
                          <a:pt x="1481" y="734"/>
                        </a:lnTo>
                        <a:lnTo>
                          <a:pt x="1523" y="734"/>
                        </a:lnTo>
                        <a:lnTo>
                          <a:pt x="1595" y="729"/>
                        </a:lnTo>
                        <a:lnTo>
                          <a:pt x="1652" y="729"/>
                        </a:lnTo>
                        <a:lnTo>
                          <a:pt x="1680" y="739"/>
                        </a:lnTo>
                        <a:lnTo>
                          <a:pt x="1666" y="767"/>
                        </a:lnTo>
                        <a:lnTo>
                          <a:pt x="1595" y="774"/>
                        </a:lnTo>
                        <a:lnTo>
                          <a:pt x="1602" y="802"/>
                        </a:lnTo>
                        <a:lnTo>
                          <a:pt x="1523" y="774"/>
                        </a:lnTo>
                        <a:lnTo>
                          <a:pt x="1501" y="791"/>
                        </a:lnTo>
                        <a:lnTo>
                          <a:pt x="1473" y="791"/>
                        </a:lnTo>
                        <a:lnTo>
                          <a:pt x="1465" y="813"/>
                        </a:lnTo>
                        <a:lnTo>
                          <a:pt x="1444" y="813"/>
                        </a:lnTo>
                        <a:lnTo>
                          <a:pt x="1423" y="830"/>
                        </a:lnTo>
                        <a:lnTo>
                          <a:pt x="1423" y="808"/>
                        </a:lnTo>
                        <a:lnTo>
                          <a:pt x="1393" y="791"/>
                        </a:lnTo>
                        <a:lnTo>
                          <a:pt x="1357" y="796"/>
                        </a:lnTo>
                        <a:lnTo>
                          <a:pt x="1357" y="785"/>
                        </a:lnTo>
                        <a:lnTo>
                          <a:pt x="1336" y="774"/>
                        </a:lnTo>
                        <a:lnTo>
                          <a:pt x="1314" y="739"/>
                        </a:lnTo>
                        <a:lnTo>
                          <a:pt x="1350" y="706"/>
                        </a:lnTo>
                        <a:lnTo>
                          <a:pt x="1329" y="689"/>
                        </a:lnTo>
                        <a:lnTo>
                          <a:pt x="1314" y="672"/>
                        </a:lnTo>
                        <a:lnTo>
                          <a:pt x="1329" y="639"/>
                        </a:lnTo>
                        <a:lnTo>
                          <a:pt x="1278" y="610"/>
                        </a:lnTo>
                        <a:lnTo>
                          <a:pt x="1321" y="559"/>
                        </a:lnTo>
                        <a:lnTo>
                          <a:pt x="1243" y="570"/>
                        </a:lnTo>
                        <a:lnTo>
                          <a:pt x="1271" y="541"/>
                        </a:lnTo>
                        <a:lnTo>
                          <a:pt x="1286" y="508"/>
                        </a:lnTo>
                        <a:lnTo>
                          <a:pt x="1264" y="474"/>
                        </a:lnTo>
                        <a:lnTo>
                          <a:pt x="1236" y="463"/>
                        </a:lnTo>
                        <a:lnTo>
                          <a:pt x="1178" y="463"/>
                        </a:lnTo>
                        <a:lnTo>
                          <a:pt x="1127" y="474"/>
                        </a:lnTo>
                        <a:lnTo>
                          <a:pt x="1127" y="435"/>
                        </a:lnTo>
                        <a:lnTo>
                          <a:pt x="1121" y="396"/>
                        </a:lnTo>
                        <a:lnTo>
                          <a:pt x="1085" y="378"/>
                        </a:lnTo>
                        <a:lnTo>
                          <a:pt x="1063" y="418"/>
                        </a:lnTo>
                        <a:lnTo>
                          <a:pt x="1033" y="372"/>
                        </a:lnTo>
                        <a:lnTo>
                          <a:pt x="1049" y="344"/>
                        </a:lnTo>
                        <a:lnTo>
                          <a:pt x="1091" y="333"/>
                        </a:lnTo>
                        <a:lnTo>
                          <a:pt x="1121" y="299"/>
                        </a:lnTo>
                        <a:lnTo>
                          <a:pt x="1127" y="265"/>
                        </a:lnTo>
                        <a:lnTo>
                          <a:pt x="1085" y="254"/>
                        </a:lnTo>
                        <a:lnTo>
                          <a:pt x="1033" y="265"/>
                        </a:lnTo>
                        <a:lnTo>
                          <a:pt x="991" y="282"/>
                        </a:lnTo>
                        <a:lnTo>
                          <a:pt x="948" y="294"/>
                        </a:lnTo>
                        <a:lnTo>
                          <a:pt x="934" y="282"/>
                        </a:lnTo>
                        <a:lnTo>
                          <a:pt x="941" y="254"/>
                        </a:lnTo>
                        <a:lnTo>
                          <a:pt x="962" y="231"/>
                        </a:lnTo>
                        <a:lnTo>
                          <a:pt x="991" y="214"/>
                        </a:lnTo>
                        <a:lnTo>
                          <a:pt x="1033" y="198"/>
                        </a:lnTo>
                        <a:lnTo>
                          <a:pt x="1069" y="214"/>
                        </a:lnTo>
                        <a:lnTo>
                          <a:pt x="1113" y="242"/>
                        </a:lnTo>
                        <a:lnTo>
                          <a:pt x="1200" y="254"/>
                        </a:lnTo>
                        <a:lnTo>
                          <a:pt x="1214" y="61"/>
                        </a:lnTo>
                        <a:lnTo>
                          <a:pt x="1200" y="5"/>
                        </a:lnTo>
                        <a:lnTo>
                          <a:pt x="1091" y="0"/>
                        </a:lnTo>
                        <a:lnTo>
                          <a:pt x="1069" y="23"/>
                        </a:lnTo>
                        <a:lnTo>
                          <a:pt x="1005" y="39"/>
                        </a:lnTo>
                      </a:path>
                    </a:pathLst>
                  </a:custGeom>
                  <a:solidFill>
                    <a:srgbClr val="0083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defTabSz="457200" eaLnBrk="1" hangingPunct="1"/>
                    <a:endParaRPr lang="en-US" sz="1800">
                      <a:latin typeface="Verdana" charset="0"/>
                    </a:endParaRPr>
                  </a:p>
                </p:txBody>
              </p:sp>
              <p:sp>
                <p:nvSpPr>
                  <p:cNvPr id="33" name="Freeform 83"/>
                  <p:cNvSpPr>
                    <a:spLocks/>
                  </p:cNvSpPr>
                  <p:nvPr/>
                </p:nvSpPr>
                <p:spPr bwMode="auto">
                  <a:xfrm>
                    <a:off x="2105" y="1133"/>
                    <a:ext cx="2277" cy="1114"/>
                  </a:xfrm>
                  <a:custGeom>
                    <a:avLst/>
                    <a:gdLst>
                      <a:gd name="T0" fmla="*/ 753 w 2277"/>
                      <a:gd name="T1" fmla="*/ 130 h 1114"/>
                      <a:gd name="T2" fmla="*/ 703 w 2277"/>
                      <a:gd name="T3" fmla="*/ 220 h 1114"/>
                      <a:gd name="T4" fmla="*/ 595 w 2277"/>
                      <a:gd name="T5" fmla="*/ 396 h 1114"/>
                      <a:gd name="T6" fmla="*/ 395 w 2277"/>
                      <a:gd name="T7" fmla="*/ 492 h 1114"/>
                      <a:gd name="T8" fmla="*/ 265 w 2277"/>
                      <a:gd name="T9" fmla="*/ 621 h 1114"/>
                      <a:gd name="T10" fmla="*/ 42 w 2277"/>
                      <a:gd name="T11" fmla="*/ 707 h 1114"/>
                      <a:gd name="T12" fmla="*/ 78 w 2277"/>
                      <a:gd name="T13" fmla="*/ 831 h 1114"/>
                      <a:gd name="T14" fmla="*/ 265 w 2277"/>
                      <a:gd name="T15" fmla="*/ 876 h 1114"/>
                      <a:gd name="T16" fmla="*/ 509 w 2277"/>
                      <a:gd name="T17" fmla="*/ 826 h 1114"/>
                      <a:gd name="T18" fmla="*/ 631 w 2277"/>
                      <a:gd name="T19" fmla="*/ 740 h 1114"/>
                      <a:gd name="T20" fmla="*/ 503 w 2277"/>
                      <a:gd name="T21" fmla="*/ 707 h 1114"/>
                      <a:gd name="T22" fmla="*/ 365 w 2277"/>
                      <a:gd name="T23" fmla="*/ 707 h 1114"/>
                      <a:gd name="T24" fmla="*/ 395 w 2277"/>
                      <a:gd name="T25" fmla="*/ 661 h 1114"/>
                      <a:gd name="T26" fmla="*/ 531 w 2277"/>
                      <a:gd name="T27" fmla="*/ 689 h 1114"/>
                      <a:gd name="T28" fmla="*/ 696 w 2277"/>
                      <a:gd name="T29" fmla="*/ 548 h 1114"/>
                      <a:gd name="T30" fmla="*/ 962 w 2277"/>
                      <a:gd name="T31" fmla="*/ 576 h 1114"/>
                      <a:gd name="T32" fmla="*/ 796 w 2277"/>
                      <a:gd name="T33" fmla="*/ 633 h 1114"/>
                      <a:gd name="T34" fmla="*/ 904 w 2277"/>
                      <a:gd name="T35" fmla="*/ 723 h 1114"/>
                      <a:gd name="T36" fmla="*/ 645 w 2277"/>
                      <a:gd name="T37" fmla="*/ 730 h 1114"/>
                      <a:gd name="T38" fmla="*/ 545 w 2277"/>
                      <a:gd name="T39" fmla="*/ 859 h 1114"/>
                      <a:gd name="T40" fmla="*/ 459 w 2277"/>
                      <a:gd name="T41" fmla="*/ 1012 h 1114"/>
                      <a:gd name="T42" fmla="*/ 609 w 2277"/>
                      <a:gd name="T43" fmla="*/ 1090 h 1114"/>
                      <a:gd name="T44" fmla="*/ 711 w 2277"/>
                      <a:gd name="T45" fmla="*/ 984 h 1114"/>
                      <a:gd name="T46" fmla="*/ 868 w 2277"/>
                      <a:gd name="T47" fmla="*/ 989 h 1114"/>
                      <a:gd name="T48" fmla="*/ 1012 w 2277"/>
                      <a:gd name="T49" fmla="*/ 859 h 1114"/>
                      <a:gd name="T50" fmla="*/ 1063 w 2277"/>
                      <a:gd name="T51" fmla="*/ 842 h 1114"/>
                      <a:gd name="T52" fmla="*/ 1177 w 2277"/>
                      <a:gd name="T53" fmla="*/ 966 h 1114"/>
                      <a:gd name="T54" fmla="*/ 1380 w 2277"/>
                      <a:gd name="T55" fmla="*/ 1090 h 1114"/>
                      <a:gd name="T56" fmla="*/ 1587 w 2277"/>
                      <a:gd name="T57" fmla="*/ 1012 h 1114"/>
                      <a:gd name="T58" fmla="*/ 1745 w 2277"/>
                      <a:gd name="T59" fmla="*/ 859 h 1114"/>
                      <a:gd name="T60" fmla="*/ 1853 w 2277"/>
                      <a:gd name="T61" fmla="*/ 808 h 1114"/>
                      <a:gd name="T62" fmla="*/ 2168 w 2277"/>
                      <a:gd name="T63" fmla="*/ 943 h 1114"/>
                      <a:gd name="T64" fmla="*/ 2184 w 2277"/>
                      <a:gd name="T65" fmla="*/ 678 h 1114"/>
                      <a:gd name="T66" fmla="*/ 1795 w 2277"/>
                      <a:gd name="T67" fmla="*/ 611 h 1114"/>
                      <a:gd name="T68" fmla="*/ 1903 w 2277"/>
                      <a:gd name="T69" fmla="*/ 475 h 1114"/>
                      <a:gd name="T70" fmla="*/ 1717 w 2277"/>
                      <a:gd name="T71" fmla="*/ 447 h 1114"/>
                      <a:gd name="T72" fmla="*/ 1845 w 2277"/>
                      <a:gd name="T73" fmla="*/ 289 h 1114"/>
                      <a:gd name="T74" fmla="*/ 1695 w 2277"/>
                      <a:gd name="T75" fmla="*/ 91 h 1114"/>
                      <a:gd name="T76" fmla="*/ 1380 w 2277"/>
                      <a:gd name="T77" fmla="*/ 35 h 1114"/>
                      <a:gd name="T78" fmla="*/ 1350 w 2277"/>
                      <a:gd name="T79" fmla="*/ 163 h 1114"/>
                      <a:gd name="T80" fmla="*/ 1278 w 2277"/>
                      <a:gd name="T81" fmla="*/ 333 h 1114"/>
                      <a:gd name="T82" fmla="*/ 1271 w 2277"/>
                      <a:gd name="T83" fmla="*/ 378 h 1114"/>
                      <a:gd name="T84" fmla="*/ 1394 w 2277"/>
                      <a:gd name="T85" fmla="*/ 362 h 1114"/>
                      <a:gd name="T86" fmla="*/ 1444 w 2277"/>
                      <a:gd name="T87" fmla="*/ 311 h 1114"/>
                      <a:gd name="T88" fmla="*/ 1580 w 2277"/>
                      <a:gd name="T89" fmla="*/ 406 h 1114"/>
                      <a:gd name="T90" fmla="*/ 1386 w 2277"/>
                      <a:gd name="T91" fmla="*/ 599 h 1114"/>
                      <a:gd name="T92" fmla="*/ 1651 w 2277"/>
                      <a:gd name="T93" fmla="*/ 707 h 1114"/>
                      <a:gd name="T94" fmla="*/ 1501 w 2277"/>
                      <a:gd name="T95" fmla="*/ 786 h 1114"/>
                      <a:gd name="T96" fmla="*/ 1307 w 2277"/>
                      <a:gd name="T97" fmla="*/ 746 h 1114"/>
                      <a:gd name="T98" fmla="*/ 1322 w 2277"/>
                      <a:gd name="T99" fmla="*/ 537 h 1114"/>
                      <a:gd name="T100" fmla="*/ 1184 w 2277"/>
                      <a:gd name="T101" fmla="*/ 441 h 1114"/>
                      <a:gd name="T102" fmla="*/ 1034 w 2277"/>
                      <a:gd name="T103" fmla="*/ 350 h 1114"/>
                      <a:gd name="T104" fmla="*/ 1034 w 2277"/>
                      <a:gd name="T105" fmla="*/ 243 h 1114"/>
                      <a:gd name="T106" fmla="*/ 990 w 2277"/>
                      <a:gd name="T107" fmla="*/ 192 h 1114"/>
                      <a:gd name="T108" fmla="*/ 1228 w 2277"/>
                      <a:gd name="T109" fmla="*/ 130 h 1114"/>
                      <a:gd name="T110" fmla="*/ 1048 w 2277"/>
                      <a:gd name="T111" fmla="*/ 28 h 1114"/>
                      <a:gd name="T112" fmla="*/ 882 w 2277"/>
                      <a:gd name="T113" fmla="*/ 79 h 111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77"/>
                      <a:gd name="T172" fmla="*/ 0 h 1114"/>
                      <a:gd name="T173" fmla="*/ 2277 w 2277"/>
                      <a:gd name="T174" fmla="*/ 1114 h 111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77" h="1114">
                        <a:moveTo>
                          <a:pt x="876" y="102"/>
                        </a:moveTo>
                        <a:lnTo>
                          <a:pt x="840" y="96"/>
                        </a:lnTo>
                        <a:lnTo>
                          <a:pt x="818" y="96"/>
                        </a:lnTo>
                        <a:lnTo>
                          <a:pt x="789" y="102"/>
                        </a:lnTo>
                        <a:lnTo>
                          <a:pt x="782" y="119"/>
                        </a:lnTo>
                        <a:lnTo>
                          <a:pt x="753" y="130"/>
                        </a:lnTo>
                        <a:lnTo>
                          <a:pt x="725" y="147"/>
                        </a:lnTo>
                        <a:lnTo>
                          <a:pt x="703" y="163"/>
                        </a:lnTo>
                        <a:lnTo>
                          <a:pt x="717" y="175"/>
                        </a:lnTo>
                        <a:lnTo>
                          <a:pt x="761" y="180"/>
                        </a:lnTo>
                        <a:lnTo>
                          <a:pt x="732" y="215"/>
                        </a:lnTo>
                        <a:lnTo>
                          <a:pt x="703" y="220"/>
                        </a:lnTo>
                        <a:lnTo>
                          <a:pt x="689" y="232"/>
                        </a:lnTo>
                        <a:lnTo>
                          <a:pt x="675" y="261"/>
                        </a:lnTo>
                        <a:lnTo>
                          <a:pt x="675" y="294"/>
                        </a:lnTo>
                        <a:lnTo>
                          <a:pt x="661" y="339"/>
                        </a:lnTo>
                        <a:lnTo>
                          <a:pt x="667" y="378"/>
                        </a:lnTo>
                        <a:lnTo>
                          <a:pt x="595" y="396"/>
                        </a:lnTo>
                        <a:lnTo>
                          <a:pt x="509" y="356"/>
                        </a:lnTo>
                        <a:lnTo>
                          <a:pt x="481" y="390"/>
                        </a:lnTo>
                        <a:lnTo>
                          <a:pt x="431" y="402"/>
                        </a:lnTo>
                        <a:lnTo>
                          <a:pt x="423" y="430"/>
                        </a:lnTo>
                        <a:lnTo>
                          <a:pt x="437" y="469"/>
                        </a:lnTo>
                        <a:lnTo>
                          <a:pt x="395" y="492"/>
                        </a:lnTo>
                        <a:lnTo>
                          <a:pt x="351" y="492"/>
                        </a:lnTo>
                        <a:lnTo>
                          <a:pt x="323" y="526"/>
                        </a:lnTo>
                        <a:lnTo>
                          <a:pt x="308" y="537"/>
                        </a:lnTo>
                        <a:lnTo>
                          <a:pt x="272" y="560"/>
                        </a:lnTo>
                        <a:lnTo>
                          <a:pt x="265" y="593"/>
                        </a:lnTo>
                        <a:lnTo>
                          <a:pt x="265" y="621"/>
                        </a:lnTo>
                        <a:lnTo>
                          <a:pt x="244" y="639"/>
                        </a:lnTo>
                        <a:lnTo>
                          <a:pt x="230" y="661"/>
                        </a:lnTo>
                        <a:lnTo>
                          <a:pt x="164" y="656"/>
                        </a:lnTo>
                        <a:lnTo>
                          <a:pt x="114" y="673"/>
                        </a:lnTo>
                        <a:lnTo>
                          <a:pt x="64" y="689"/>
                        </a:lnTo>
                        <a:lnTo>
                          <a:pt x="42" y="707"/>
                        </a:lnTo>
                        <a:lnTo>
                          <a:pt x="6" y="730"/>
                        </a:lnTo>
                        <a:lnTo>
                          <a:pt x="0" y="758"/>
                        </a:lnTo>
                        <a:lnTo>
                          <a:pt x="20" y="774"/>
                        </a:lnTo>
                        <a:lnTo>
                          <a:pt x="50" y="791"/>
                        </a:lnTo>
                        <a:lnTo>
                          <a:pt x="50" y="814"/>
                        </a:lnTo>
                        <a:lnTo>
                          <a:pt x="78" y="831"/>
                        </a:lnTo>
                        <a:lnTo>
                          <a:pt x="92" y="871"/>
                        </a:lnTo>
                        <a:lnTo>
                          <a:pt x="128" y="910"/>
                        </a:lnTo>
                        <a:lnTo>
                          <a:pt x="172" y="893"/>
                        </a:lnTo>
                        <a:lnTo>
                          <a:pt x="208" y="865"/>
                        </a:lnTo>
                        <a:lnTo>
                          <a:pt x="236" y="865"/>
                        </a:lnTo>
                        <a:lnTo>
                          <a:pt x="265" y="876"/>
                        </a:lnTo>
                        <a:lnTo>
                          <a:pt x="287" y="904"/>
                        </a:lnTo>
                        <a:lnTo>
                          <a:pt x="330" y="876"/>
                        </a:lnTo>
                        <a:lnTo>
                          <a:pt x="373" y="842"/>
                        </a:lnTo>
                        <a:lnTo>
                          <a:pt x="409" y="842"/>
                        </a:lnTo>
                        <a:lnTo>
                          <a:pt x="459" y="842"/>
                        </a:lnTo>
                        <a:lnTo>
                          <a:pt x="509" y="826"/>
                        </a:lnTo>
                        <a:lnTo>
                          <a:pt x="539" y="791"/>
                        </a:lnTo>
                        <a:lnTo>
                          <a:pt x="609" y="758"/>
                        </a:lnTo>
                        <a:lnTo>
                          <a:pt x="631" y="758"/>
                        </a:lnTo>
                        <a:lnTo>
                          <a:pt x="653" y="758"/>
                        </a:lnTo>
                        <a:lnTo>
                          <a:pt x="639" y="740"/>
                        </a:lnTo>
                        <a:lnTo>
                          <a:pt x="631" y="740"/>
                        </a:lnTo>
                        <a:lnTo>
                          <a:pt x="625" y="735"/>
                        </a:lnTo>
                        <a:lnTo>
                          <a:pt x="631" y="717"/>
                        </a:lnTo>
                        <a:lnTo>
                          <a:pt x="617" y="712"/>
                        </a:lnTo>
                        <a:lnTo>
                          <a:pt x="595" y="712"/>
                        </a:lnTo>
                        <a:lnTo>
                          <a:pt x="567" y="717"/>
                        </a:lnTo>
                        <a:lnTo>
                          <a:pt x="503" y="707"/>
                        </a:lnTo>
                        <a:lnTo>
                          <a:pt x="481" y="689"/>
                        </a:lnTo>
                        <a:lnTo>
                          <a:pt x="459" y="678"/>
                        </a:lnTo>
                        <a:lnTo>
                          <a:pt x="445" y="684"/>
                        </a:lnTo>
                        <a:lnTo>
                          <a:pt x="415" y="684"/>
                        </a:lnTo>
                        <a:lnTo>
                          <a:pt x="395" y="695"/>
                        </a:lnTo>
                        <a:lnTo>
                          <a:pt x="365" y="707"/>
                        </a:lnTo>
                        <a:lnTo>
                          <a:pt x="351" y="723"/>
                        </a:lnTo>
                        <a:lnTo>
                          <a:pt x="330" y="717"/>
                        </a:lnTo>
                        <a:lnTo>
                          <a:pt x="330" y="695"/>
                        </a:lnTo>
                        <a:lnTo>
                          <a:pt x="344" y="678"/>
                        </a:lnTo>
                        <a:lnTo>
                          <a:pt x="365" y="661"/>
                        </a:lnTo>
                        <a:lnTo>
                          <a:pt x="395" y="661"/>
                        </a:lnTo>
                        <a:lnTo>
                          <a:pt x="423" y="639"/>
                        </a:lnTo>
                        <a:lnTo>
                          <a:pt x="451" y="633"/>
                        </a:lnTo>
                        <a:lnTo>
                          <a:pt x="481" y="639"/>
                        </a:lnTo>
                        <a:lnTo>
                          <a:pt x="517" y="650"/>
                        </a:lnTo>
                        <a:lnTo>
                          <a:pt x="539" y="661"/>
                        </a:lnTo>
                        <a:lnTo>
                          <a:pt x="531" y="689"/>
                        </a:lnTo>
                        <a:lnTo>
                          <a:pt x="559" y="656"/>
                        </a:lnTo>
                        <a:lnTo>
                          <a:pt x="595" y="656"/>
                        </a:lnTo>
                        <a:lnTo>
                          <a:pt x="589" y="611"/>
                        </a:lnTo>
                        <a:lnTo>
                          <a:pt x="661" y="616"/>
                        </a:lnTo>
                        <a:lnTo>
                          <a:pt x="703" y="621"/>
                        </a:lnTo>
                        <a:lnTo>
                          <a:pt x="696" y="548"/>
                        </a:lnTo>
                        <a:lnTo>
                          <a:pt x="739" y="515"/>
                        </a:lnTo>
                        <a:lnTo>
                          <a:pt x="782" y="526"/>
                        </a:lnTo>
                        <a:lnTo>
                          <a:pt x="840" y="509"/>
                        </a:lnTo>
                        <a:lnTo>
                          <a:pt x="861" y="543"/>
                        </a:lnTo>
                        <a:lnTo>
                          <a:pt x="926" y="543"/>
                        </a:lnTo>
                        <a:lnTo>
                          <a:pt x="962" y="576"/>
                        </a:lnTo>
                        <a:lnTo>
                          <a:pt x="990" y="611"/>
                        </a:lnTo>
                        <a:lnTo>
                          <a:pt x="990" y="639"/>
                        </a:lnTo>
                        <a:lnTo>
                          <a:pt x="933" y="599"/>
                        </a:lnTo>
                        <a:lnTo>
                          <a:pt x="861" y="583"/>
                        </a:lnTo>
                        <a:lnTo>
                          <a:pt x="811" y="593"/>
                        </a:lnTo>
                        <a:lnTo>
                          <a:pt x="796" y="633"/>
                        </a:lnTo>
                        <a:lnTo>
                          <a:pt x="732" y="678"/>
                        </a:lnTo>
                        <a:lnTo>
                          <a:pt x="789" y="656"/>
                        </a:lnTo>
                        <a:lnTo>
                          <a:pt x="846" y="650"/>
                        </a:lnTo>
                        <a:lnTo>
                          <a:pt x="890" y="667"/>
                        </a:lnTo>
                        <a:lnTo>
                          <a:pt x="948" y="702"/>
                        </a:lnTo>
                        <a:lnTo>
                          <a:pt x="904" y="723"/>
                        </a:lnTo>
                        <a:lnTo>
                          <a:pt x="840" y="717"/>
                        </a:lnTo>
                        <a:lnTo>
                          <a:pt x="746" y="702"/>
                        </a:lnTo>
                        <a:lnTo>
                          <a:pt x="703" y="712"/>
                        </a:lnTo>
                        <a:lnTo>
                          <a:pt x="667" y="735"/>
                        </a:lnTo>
                        <a:lnTo>
                          <a:pt x="645" y="723"/>
                        </a:lnTo>
                        <a:lnTo>
                          <a:pt x="645" y="730"/>
                        </a:lnTo>
                        <a:lnTo>
                          <a:pt x="653" y="758"/>
                        </a:lnTo>
                        <a:lnTo>
                          <a:pt x="689" y="791"/>
                        </a:lnTo>
                        <a:lnTo>
                          <a:pt x="675" y="831"/>
                        </a:lnTo>
                        <a:lnTo>
                          <a:pt x="631" y="842"/>
                        </a:lnTo>
                        <a:lnTo>
                          <a:pt x="581" y="842"/>
                        </a:lnTo>
                        <a:lnTo>
                          <a:pt x="545" y="859"/>
                        </a:lnTo>
                        <a:lnTo>
                          <a:pt x="539" y="876"/>
                        </a:lnTo>
                        <a:lnTo>
                          <a:pt x="495" y="921"/>
                        </a:lnTo>
                        <a:lnTo>
                          <a:pt x="445" y="921"/>
                        </a:lnTo>
                        <a:lnTo>
                          <a:pt x="415" y="943"/>
                        </a:lnTo>
                        <a:lnTo>
                          <a:pt x="423" y="978"/>
                        </a:lnTo>
                        <a:lnTo>
                          <a:pt x="459" y="1012"/>
                        </a:lnTo>
                        <a:lnTo>
                          <a:pt x="445" y="1028"/>
                        </a:lnTo>
                        <a:lnTo>
                          <a:pt x="445" y="1045"/>
                        </a:lnTo>
                        <a:lnTo>
                          <a:pt x="495" y="1074"/>
                        </a:lnTo>
                        <a:lnTo>
                          <a:pt x="503" y="1102"/>
                        </a:lnTo>
                        <a:lnTo>
                          <a:pt x="567" y="1113"/>
                        </a:lnTo>
                        <a:lnTo>
                          <a:pt x="609" y="1090"/>
                        </a:lnTo>
                        <a:lnTo>
                          <a:pt x="653" y="1090"/>
                        </a:lnTo>
                        <a:lnTo>
                          <a:pt x="689" y="1108"/>
                        </a:lnTo>
                        <a:lnTo>
                          <a:pt x="761" y="1090"/>
                        </a:lnTo>
                        <a:lnTo>
                          <a:pt x="782" y="1057"/>
                        </a:lnTo>
                        <a:lnTo>
                          <a:pt x="753" y="1024"/>
                        </a:lnTo>
                        <a:lnTo>
                          <a:pt x="711" y="984"/>
                        </a:lnTo>
                        <a:lnTo>
                          <a:pt x="717" y="943"/>
                        </a:lnTo>
                        <a:lnTo>
                          <a:pt x="739" y="910"/>
                        </a:lnTo>
                        <a:lnTo>
                          <a:pt x="782" y="915"/>
                        </a:lnTo>
                        <a:lnTo>
                          <a:pt x="789" y="961"/>
                        </a:lnTo>
                        <a:lnTo>
                          <a:pt x="825" y="1000"/>
                        </a:lnTo>
                        <a:lnTo>
                          <a:pt x="868" y="989"/>
                        </a:lnTo>
                        <a:lnTo>
                          <a:pt x="912" y="995"/>
                        </a:lnTo>
                        <a:lnTo>
                          <a:pt x="948" y="966"/>
                        </a:lnTo>
                        <a:lnTo>
                          <a:pt x="926" y="915"/>
                        </a:lnTo>
                        <a:lnTo>
                          <a:pt x="926" y="882"/>
                        </a:lnTo>
                        <a:lnTo>
                          <a:pt x="969" y="882"/>
                        </a:lnTo>
                        <a:lnTo>
                          <a:pt x="1012" y="859"/>
                        </a:lnTo>
                        <a:lnTo>
                          <a:pt x="1012" y="802"/>
                        </a:lnTo>
                        <a:lnTo>
                          <a:pt x="1012" y="769"/>
                        </a:lnTo>
                        <a:lnTo>
                          <a:pt x="1048" y="740"/>
                        </a:lnTo>
                        <a:lnTo>
                          <a:pt x="1063" y="758"/>
                        </a:lnTo>
                        <a:lnTo>
                          <a:pt x="1056" y="791"/>
                        </a:lnTo>
                        <a:lnTo>
                          <a:pt x="1063" y="842"/>
                        </a:lnTo>
                        <a:lnTo>
                          <a:pt x="1056" y="893"/>
                        </a:lnTo>
                        <a:lnTo>
                          <a:pt x="1070" y="933"/>
                        </a:lnTo>
                        <a:lnTo>
                          <a:pt x="1099" y="921"/>
                        </a:lnTo>
                        <a:lnTo>
                          <a:pt x="1120" y="927"/>
                        </a:lnTo>
                        <a:lnTo>
                          <a:pt x="1142" y="961"/>
                        </a:lnTo>
                        <a:lnTo>
                          <a:pt x="1177" y="966"/>
                        </a:lnTo>
                        <a:lnTo>
                          <a:pt x="1184" y="995"/>
                        </a:lnTo>
                        <a:lnTo>
                          <a:pt x="1206" y="1040"/>
                        </a:lnTo>
                        <a:lnTo>
                          <a:pt x="1271" y="1028"/>
                        </a:lnTo>
                        <a:lnTo>
                          <a:pt x="1300" y="1062"/>
                        </a:lnTo>
                        <a:lnTo>
                          <a:pt x="1350" y="1108"/>
                        </a:lnTo>
                        <a:lnTo>
                          <a:pt x="1380" y="1090"/>
                        </a:lnTo>
                        <a:lnTo>
                          <a:pt x="1415" y="1090"/>
                        </a:lnTo>
                        <a:lnTo>
                          <a:pt x="1458" y="1108"/>
                        </a:lnTo>
                        <a:lnTo>
                          <a:pt x="1523" y="1085"/>
                        </a:lnTo>
                        <a:lnTo>
                          <a:pt x="1530" y="1040"/>
                        </a:lnTo>
                        <a:lnTo>
                          <a:pt x="1530" y="1012"/>
                        </a:lnTo>
                        <a:lnTo>
                          <a:pt x="1587" y="1012"/>
                        </a:lnTo>
                        <a:lnTo>
                          <a:pt x="1645" y="995"/>
                        </a:lnTo>
                        <a:lnTo>
                          <a:pt x="1681" y="995"/>
                        </a:lnTo>
                        <a:lnTo>
                          <a:pt x="1723" y="995"/>
                        </a:lnTo>
                        <a:lnTo>
                          <a:pt x="1731" y="943"/>
                        </a:lnTo>
                        <a:lnTo>
                          <a:pt x="1767" y="910"/>
                        </a:lnTo>
                        <a:lnTo>
                          <a:pt x="1745" y="859"/>
                        </a:lnTo>
                        <a:lnTo>
                          <a:pt x="1703" y="859"/>
                        </a:lnTo>
                        <a:lnTo>
                          <a:pt x="1703" y="814"/>
                        </a:lnTo>
                        <a:lnTo>
                          <a:pt x="1667" y="808"/>
                        </a:lnTo>
                        <a:lnTo>
                          <a:pt x="1745" y="797"/>
                        </a:lnTo>
                        <a:lnTo>
                          <a:pt x="1789" y="826"/>
                        </a:lnTo>
                        <a:lnTo>
                          <a:pt x="1853" y="808"/>
                        </a:lnTo>
                        <a:lnTo>
                          <a:pt x="1917" y="831"/>
                        </a:lnTo>
                        <a:lnTo>
                          <a:pt x="1982" y="837"/>
                        </a:lnTo>
                        <a:lnTo>
                          <a:pt x="2004" y="910"/>
                        </a:lnTo>
                        <a:lnTo>
                          <a:pt x="2046" y="915"/>
                        </a:lnTo>
                        <a:lnTo>
                          <a:pt x="2104" y="938"/>
                        </a:lnTo>
                        <a:lnTo>
                          <a:pt x="2168" y="943"/>
                        </a:lnTo>
                        <a:lnTo>
                          <a:pt x="2220" y="915"/>
                        </a:lnTo>
                        <a:lnTo>
                          <a:pt x="2276" y="876"/>
                        </a:lnTo>
                        <a:lnTo>
                          <a:pt x="2240" y="808"/>
                        </a:lnTo>
                        <a:lnTo>
                          <a:pt x="2190" y="774"/>
                        </a:lnTo>
                        <a:lnTo>
                          <a:pt x="2212" y="746"/>
                        </a:lnTo>
                        <a:lnTo>
                          <a:pt x="2184" y="678"/>
                        </a:lnTo>
                        <a:lnTo>
                          <a:pt x="2168" y="639"/>
                        </a:lnTo>
                        <a:lnTo>
                          <a:pt x="2126" y="593"/>
                        </a:lnTo>
                        <a:lnTo>
                          <a:pt x="2054" y="583"/>
                        </a:lnTo>
                        <a:lnTo>
                          <a:pt x="1975" y="621"/>
                        </a:lnTo>
                        <a:lnTo>
                          <a:pt x="1889" y="604"/>
                        </a:lnTo>
                        <a:lnTo>
                          <a:pt x="1795" y="611"/>
                        </a:lnTo>
                        <a:lnTo>
                          <a:pt x="1809" y="593"/>
                        </a:lnTo>
                        <a:lnTo>
                          <a:pt x="1773" y="560"/>
                        </a:lnTo>
                        <a:lnTo>
                          <a:pt x="1845" y="554"/>
                        </a:lnTo>
                        <a:lnTo>
                          <a:pt x="1889" y="526"/>
                        </a:lnTo>
                        <a:lnTo>
                          <a:pt x="1917" y="504"/>
                        </a:lnTo>
                        <a:lnTo>
                          <a:pt x="1903" y="475"/>
                        </a:lnTo>
                        <a:lnTo>
                          <a:pt x="1845" y="463"/>
                        </a:lnTo>
                        <a:lnTo>
                          <a:pt x="1809" y="480"/>
                        </a:lnTo>
                        <a:lnTo>
                          <a:pt x="1767" y="509"/>
                        </a:lnTo>
                        <a:lnTo>
                          <a:pt x="1745" y="509"/>
                        </a:lnTo>
                        <a:lnTo>
                          <a:pt x="1695" y="492"/>
                        </a:lnTo>
                        <a:lnTo>
                          <a:pt x="1717" y="447"/>
                        </a:lnTo>
                        <a:lnTo>
                          <a:pt x="1759" y="430"/>
                        </a:lnTo>
                        <a:lnTo>
                          <a:pt x="1789" y="406"/>
                        </a:lnTo>
                        <a:lnTo>
                          <a:pt x="1825" y="378"/>
                        </a:lnTo>
                        <a:lnTo>
                          <a:pt x="1845" y="345"/>
                        </a:lnTo>
                        <a:lnTo>
                          <a:pt x="1781" y="339"/>
                        </a:lnTo>
                        <a:lnTo>
                          <a:pt x="1845" y="289"/>
                        </a:lnTo>
                        <a:lnTo>
                          <a:pt x="1803" y="289"/>
                        </a:lnTo>
                        <a:lnTo>
                          <a:pt x="1795" y="237"/>
                        </a:lnTo>
                        <a:lnTo>
                          <a:pt x="1803" y="192"/>
                        </a:lnTo>
                        <a:lnTo>
                          <a:pt x="1767" y="130"/>
                        </a:lnTo>
                        <a:lnTo>
                          <a:pt x="1731" y="91"/>
                        </a:lnTo>
                        <a:lnTo>
                          <a:pt x="1695" y="91"/>
                        </a:lnTo>
                        <a:lnTo>
                          <a:pt x="1645" y="91"/>
                        </a:lnTo>
                        <a:lnTo>
                          <a:pt x="1580" y="39"/>
                        </a:lnTo>
                        <a:lnTo>
                          <a:pt x="1501" y="45"/>
                        </a:lnTo>
                        <a:lnTo>
                          <a:pt x="1458" y="35"/>
                        </a:lnTo>
                        <a:lnTo>
                          <a:pt x="1415" y="23"/>
                        </a:lnTo>
                        <a:lnTo>
                          <a:pt x="1380" y="35"/>
                        </a:lnTo>
                        <a:lnTo>
                          <a:pt x="1343" y="45"/>
                        </a:lnTo>
                        <a:lnTo>
                          <a:pt x="1314" y="74"/>
                        </a:lnTo>
                        <a:lnTo>
                          <a:pt x="1286" y="96"/>
                        </a:lnTo>
                        <a:lnTo>
                          <a:pt x="1271" y="130"/>
                        </a:lnTo>
                        <a:lnTo>
                          <a:pt x="1336" y="147"/>
                        </a:lnTo>
                        <a:lnTo>
                          <a:pt x="1350" y="163"/>
                        </a:lnTo>
                        <a:lnTo>
                          <a:pt x="1358" y="192"/>
                        </a:lnTo>
                        <a:lnTo>
                          <a:pt x="1292" y="204"/>
                        </a:lnTo>
                        <a:lnTo>
                          <a:pt x="1250" y="226"/>
                        </a:lnTo>
                        <a:lnTo>
                          <a:pt x="1250" y="261"/>
                        </a:lnTo>
                        <a:lnTo>
                          <a:pt x="1271" y="299"/>
                        </a:lnTo>
                        <a:lnTo>
                          <a:pt x="1278" y="333"/>
                        </a:lnTo>
                        <a:lnTo>
                          <a:pt x="1242" y="328"/>
                        </a:lnTo>
                        <a:lnTo>
                          <a:pt x="1163" y="333"/>
                        </a:lnTo>
                        <a:lnTo>
                          <a:pt x="1149" y="367"/>
                        </a:lnTo>
                        <a:lnTo>
                          <a:pt x="1199" y="362"/>
                        </a:lnTo>
                        <a:lnTo>
                          <a:pt x="1213" y="396"/>
                        </a:lnTo>
                        <a:lnTo>
                          <a:pt x="1271" y="378"/>
                        </a:lnTo>
                        <a:lnTo>
                          <a:pt x="1292" y="413"/>
                        </a:lnTo>
                        <a:lnTo>
                          <a:pt x="1314" y="458"/>
                        </a:lnTo>
                        <a:lnTo>
                          <a:pt x="1358" y="435"/>
                        </a:lnTo>
                        <a:lnTo>
                          <a:pt x="1444" y="424"/>
                        </a:lnTo>
                        <a:lnTo>
                          <a:pt x="1422" y="390"/>
                        </a:lnTo>
                        <a:lnTo>
                          <a:pt x="1394" y="362"/>
                        </a:lnTo>
                        <a:lnTo>
                          <a:pt x="1336" y="356"/>
                        </a:lnTo>
                        <a:lnTo>
                          <a:pt x="1328" y="317"/>
                        </a:lnTo>
                        <a:lnTo>
                          <a:pt x="1372" y="248"/>
                        </a:lnTo>
                        <a:lnTo>
                          <a:pt x="1394" y="322"/>
                        </a:lnTo>
                        <a:lnTo>
                          <a:pt x="1444" y="356"/>
                        </a:lnTo>
                        <a:lnTo>
                          <a:pt x="1444" y="311"/>
                        </a:lnTo>
                        <a:lnTo>
                          <a:pt x="1523" y="266"/>
                        </a:lnTo>
                        <a:lnTo>
                          <a:pt x="1537" y="345"/>
                        </a:lnTo>
                        <a:lnTo>
                          <a:pt x="1609" y="350"/>
                        </a:lnTo>
                        <a:lnTo>
                          <a:pt x="1523" y="385"/>
                        </a:lnTo>
                        <a:lnTo>
                          <a:pt x="1494" y="413"/>
                        </a:lnTo>
                        <a:lnTo>
                          <a:pt x="1580" y="406"/>
                        </a:lnTo>
                        <a:lnTo>
                          <a:pt x="1523" y="441"/>
                        </a:lnTo>
                        <a:lnTo>
                          <a:pt x="1523" y="497"/>
                        </a:lnTo>
                        <a:lnTo>
                          <a:pt x="1451" y="509"/>
                        </a:lnTo>
                        <a:lnTo>
                          <a:pt x="1465" y="554"/>
                        </a:lnTo>
                        <a:lnTo>
                          <a:pt x="1436" y="616"/>
                        </a:lnTo>
                        <a:lnTo>
                          <a:pt x="1386" y="599"/>
                        </a:lnTo>
                        <a:lnTo>
                          <a:pt x="1380" y="645"/>
                        </a:lnTo>
                        <a:lnTo>
                          <a:pt x="1408" y="702"/>
                        </a:lnTo>
                        <a:lnTo>
                          <a:pt x="1501" y="689"/>
                        </a:lnTo>
                        <a:lnTo>
                          <a:pt x="1523" y="712"/>
                        </a:lnTo>
                        <a:lnTo>
                          <a:pt x="1595" y="707"/>
                        </a:lnTo>
                        <a:lnTo>
                          <a:pt x="1651" y="707"/>
                        </a:lnTo>
                        <a:lnTo>
                          <a:pt x="1681" y="717"/>
                        </a:lnTo>
                        <a:lnTo>
                          <a:pt x="1667" y="746"/>
                        </a:lnTo>
                        <a:lnTo>
                          <a:pt x="1595" y="752"/>
                        </a:lnTo>
                        <a:lnTo>
                          <a:pt x="1601" y="780"/>
                        </a:lnTo>
                        <a:lnTo>
                          <a:pt x="1544" y="774"/>
                        </a:lnTo>
                        <a:lnTo>
                          <a:pt x="1501" y="786"/>
                        </a:lnTo>
                        <a:lnTo>
                          <a:pt x="1465" y="814"/>
                        </a:lnTo>
                        <a:lnTo>
                          <a:pt x="1430" y="831"/>
                        </a:lnTo>
                        <a:lnTo>
                          <a:pt x="1380" y="814"/>
                        </a:lnTo>
                        <a:lnTo>
                          <a:pt x="1336" y="786"/>
                        </a:lnTo>
                        <a:lnTo>
                          <a:pt x="1228" y="758"/>
                        </a:lnTo>
                        <a:lnTo>
                          <a:pt x="1307" y="746"/>
                        </a:lnTo>
                        <a:lnTo>
                          <a:pt x="1336" y="717"/>
                        </a:lnTo>
                        <a:lnTo>
                          <a:pt x="1314" y="678"/>
                        </a:lnTo>
                        <a:lnTo>
                          <a:pt x="1300" y="650"/>
                        </a:lnTo>
                        <a:lnTo>
                          <a:pt x="1328" y="616"/>
                        </a:lnTo>
                        <a:lnTo>
                          <a:pt x="1278" y="588"/>
                        </a:lnTo>
                        <a:lnTo>
                          <a:pt x="1322" y="537"/>
                        </a:lnTo>
                        <a:lnTo>
                          <a:pt x="1250" y="548"/>
                        </a:lnTo>
                        <a:lnTo>
                          <a:pt x="1271" y="520"/>
                        </a:lnTo>
                        <a:lnTo>
                          <a:pt x="1286" y="486"/>
                        </a:lnTo>
                        <a:lnTo>
                          <a:pt x="1271" y="452"/>
                        </a:lnTo>
                        <a:lnTo>
                          <a:pt x="1235" y="441"/>
                        </a:lnTo>
                        <a:lnTo>
                          <a:pt x="1184" y="441"/>
                        </a:lnTo>
                        <a:lnTo>
                          <a:pt x="1127" y="452"/>
                        </a:lnTo>
                        <a:lnTo>
                          <a:pt x="1127" y="413"/>
                        </a:lnTo>
                        <a:lnTo>
                          <a:pt x="1120" y="373"/>
                        </a:lnTo>
                        <a:lnTo>
                          <a:pt x="1084" y="356"/>
                        </a:lnTo>
                        <a:lnTo>
                          <a:pt x="1063" y="396"/>
                        </a:lnTo>
                        <a:lnTo>
                          <a:pt x="1034" y="350"/>
                        </a:lnTo>
                        <a:lnTo>
                          <a:pt x="1056" y="322"/>
                        </a:lnTo>
                        <a:lnTo>
                          <a:pt x="1099" y="311"/>
                        </a:lnTo>
                        <a:lnTo>
                          <a:pt x="1120" y="276"/>
                        </a:lnTo>
                        <a:lnTo>
                          <a:pt x="1127" y="243"/>
                        </a:lnTo>
                        <a:lnTo>
                          <a:pt x="1084" y="232"/>
                        </a:lnTo>
                        <a:lnTo>
                          <a:pt x="1034" y="243"/>
                        </a:lnTo>
                        <a:lnTo>
                          <a:pt x="990" y="261"/>
                        </a:lnTo>
                        <a:lnTo>
                          <a:pt x="948" y="271"/>
                        </a:lnTo>
                        <a:lnTo>
                          <a:pt x="933" y="261"/>
                        </a:lnTo>
                        <a:lnTo>
                          <a:pt x="948" y="232"/>
                        </a:lnTo>
                        <a:lnTo>
                          <a:pt x="969" y="209"/>
                        </a:lnTo>
                        <a:lnTo>
                          <a:pt x="990" y="192"/>
                        </a:lnTo>
                        <a:lnTo>
                          <a:pt x="1070" y="192"/>
                        </a:lnTo>
                        <a:lnTo>
                          <a:pt x="1113" y="220"/>
                        </a:lnTo>
                        <a:lnTo>
                          <a:pt x="1142" y="187"/>
                        </a:lnTo>
                        <a:lnTo>
                          <a:pt x="1177" y="163"/>
                        </a:lnTo>
                        <a:lnTo>
                          <a:pt x="1213" y="152"/>
                        </a:lnTo>
                        <a:lnTo>
                          <a:pt x="1228" y="130"/>
                        </a:lnTo>
                        <a:lnTo>
                          <a:pt x="1228" y="85"/>
                        </a:lnTo>
                        <a:lnTo>
                          <a:pt x="1199" y="56"/>
                        </a:lnTo>
                        <a:lnTo>
                          <a:pt x="1163" y="23"/>
                        </a:lnTo>
                        <a:lnTo>
                          <a:pt x="1120" y="0"/>
                        </a:lnTo>
                        <a:lnTo>
                          <a:pt x="1070" y="28"/>
                        </a:lnTo>
                        <a:lnTo>
                          <a:pt x="1048" y="28"/>
                        </a:lnTo>
                        <a:lnTo>
                          <a:pt x="1026" y="63"/>
                        </a:lnTo>
                        <a:lnTo>
                          <a:pt x="990" y="35"/>
                        </a:lnTo>
                        <a:lnTo>
                          <a:pt x="933" y="35"/>
                        </a:lnTo>
                        <a:lnTo>
                          <a:pt x="912" y="51"/>
                        </a:lnTo>
                        <a:lnTo>
                          <a:pt x="904" y="74"/>
                        </a:lnTo>
                        <a:lnTo>
                          <a:pt x="882" y="79"/>
                        </a:lnTo>
                        <a:lnTo>
                          <a:pt x="876" y="102"/>
                        </a:lnTo>
                      </a:path>
                    </a:pathLst>
                  </a:custGeom>
                  <a:solidFill>
                    <a:srgbClr val="5FBF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defTabSz="457200" eaLnBrk="1" hangingPunct="1"/>
                    <a:endParaRPr lang="en-US" sz="1800">
                      <a:latin typeface="Verdana" charset="0"/>
                    </a:endParaRPr>
                  </a:p>
                </p:txBody>
              </p:sp>
              <p:sp>
                <p:nvSpPr>
                  <p:cNvPr id="34" name="Freeform 84"/>
                  <p:cNvSpPr>
                    <a:spLocks/>
                  </p:cNvSpPr>
                  <p:nvPr/>
                </p:nvSpPr>
                <p:spPr bwMode="auto">
                  <a:xfrm>
                    <a:off x="2105" y="1111"/>
                    <a:ext cx="2288" cy="1144"/>
                  </a:xfrm>
                  <a:custGeom>
                    <a:avLst/>
                    <a:gdLst>
                      <a:gd name="T0" fmla="*/ 937 w 2288"/>
                      <a:gd name="T1" fmla="*/ 5 h 1144"/>
                      <a:gd name="T2" fmla="*/ 901 w 2288"/>
                      <a:gd name="T3" fmla="*/ 23 h 1144"/>
                      <a:gd name="T4" fmla="*/ 865 w 2288"/>
                      <a:gd name="T5" fmla="*/ 73 h 1144"/>
                      <a:gd name="T6" fmla="*/ 793 w 2288"/>
                      <a:gd name="T7" fmla="*/ 114 h 1144"/>
                      <a:gd name="T8" fmla="*/ 700 w 2288"/>
                      <a:gd name="T9" fmla="*/ 125 h 1144"/>
                      <a:gd name="T10" fmla="*/ 635 w 2288"/>
                      <a:gd name="T11" fmla="*/ 147 h 1144"/>
                      <a:gd name="T12" fmla="*/ 570 w 2288"/>
                      <a:gd name="T13" fmla="*/ 199 h 1144"/>
                      <a:gd name="T14" fmla="*/ 612 w 2288"/>
                      <a:gd name="T15" fmla="*/ 279 h 1144"/>
                      <a:gd name="T16" fmla="*/ 454 w 2288"/>
                      <a:gd name="T17" fmla="*/ 324 h 1144"/>
                      <a:gd name="T18" fmla="*/ 433 w 2288"/>
                      <a:gd name="T19" fmla="*/ 427 h 1144"/>
                      <a:gd name="T20" fmla="*/ 397 w 2288"/>
                      <a:gd name="T21" fmla="*/ 517 h 1144"/>
                      <a:gd name="T22" fmla="*/ 309 w 2288"/>
                      <a:gd name="T23" fmla="*/ 563 h 1144"/>
                      <a:gd name="T24" fmla="*/ 267 w 2288"/>
                      <a:gd name="T25" fmla="*/ 648 h 1144"/>
                      <a:gd name="T26" fmla="*/ 165 w 2288"/>
                      <a:gd name="T27" fmla="*/ 683 h 1144"/>
                      <a:gd name="T28" fmla="*/ 42 w 2288"/>
                      <a:gd name="T29" fmla="*/ 733 h 1144"/>
                      <a:gd name="T30" fmla="*/ 20 w 2288"/>
                      <a:gd name="T31" fmla="*/ 802 h 1144"/>
                      <a:gd name="T32" fmla="*/ 79 w 2288"/>
                      <a:gd name="T33" fmla="*/ 859 h 1144"/>
                      <a:gd name="T34" fmla="*/ 173 w 2288"/>
                      <a:gd name="T35" fmla="*/ 921 h 1144"/>
                      <a:gd name="T36" fmla="*/ 267 w 2288"/>
                      <a:gd name="T37" fmla="*/ 904 h 1144"/>
                      <a:gd name="T38" fmla="*/ 375 w 2288"/>
                      <a:gd name="T39" fmla="*/ 871 h 1144"/>
                      <a:gd name="T40" fmla="*/ 512 w 2288"/>
                      <a:gd name="T41" fmla="*/ 854 h 1144"/>
                      <a:gd name="T42" fmla="*/ 656 w 2288"/>
                      <a:gd name="T43" fmla="*/ 785 h 1144"/>
                      <a:gd name="T44" fmla="*/ 678 w 2288"/>
                      <a:gd name="T45" fmla="*/ 859 h 1144"/>
                      <a:gd name="T46" fmla="*/ 548 w 2288"/>
                      <a:gd name="T47" fmla="*/ 887 h 1144"/>
                      <a:gd name="T48" fmla="*/ 447 w 2288"/>
                      <a:gd name="T49" fmla="*/ 950 h 1144"/>
                      <a:gd name="T50" fmla="*/ 461 w 2288"/>
                      <a:gd name="T51" fmla="*/ 1042 h 1144"/>
                      <a:gd name="T52" fmla="*/ 498 w 2288"/>
                      <a:gd name="T53" fmla="*/ 1104 h 1144"/>
                      <a:gd name="T54" fmla="*/ 612 w 2288"/>
                      <a:gd name="T55" fmla="*/ 1120 h 1144"/>
                      <a:gd name="T56" fmla="*/ 764 w 2288"/>
                      <a:gd name="T57" fmla="*/ 1120 h 1144"/>
                      <a:gd name="T58" fmla="*/ 714 w 2288"/>
                      <a:gd name="T59" fmla="*/ 1013 h 1144"/>
                      <a:gd name="T60" fmla="*/ 786 w 2288"/>
                      <a:gd name="T61" fmla="*/ 944 h 1144"/>
                      <a:gd name="T62" fmla="*/ 873 w 2288"/>
                      <a:gd name="T63" fmla="*/ 1018 h 1144"/>
                      <a:gd name="T64" fmla="*/ 930 w 2288"/>
                      <a:gd name="T65" fmla="*/ 944 h 1144"/>
                      <a:gd name="T66" fmla="*/ 1017 w 2288"/>
                      <a:gd name="T67" fmla="*/ 887 h 1144"/>
                      <a:gd name="T68" fmla="*/ 1053 w 2288"/>
                      <a:gd name="T69" fmla="*/ 768 h 1144"/>
                      <a:gd name="T70" fmla="*/ 1068 w 2288"/>
                      <a:gd name="T71" fmla="*/ 871 h 1144"/>
                      <a:gd name="T72" fmla="*/ 1104 w 2288"/>
                      <a:gd name="T73" fmla="*/ 950 h 1144"/>
                      <a:gd name="T74" fmla="*/ 1183 w 2288"/>
                      <a:gd name="T75" fmla="*/ 996 h 1144"/>
                      <a:gd name="T76" fmla="*/ 1278 w 2288"/>
                      <a:gd name="T77" fmla="*/ 1058 h 1144"/>
                      <a:gd name="T78" fmla="*/ 1386 w 2288"/>
                      <a:gd name="T79" fmla="*/ 1120 h 1144"/>
                      <a:gd name="T80" fmla="*/ 1531 w 2288"/>
                      <a:gd name="T81" fmla="*/ 1115 h 1144"/>
                      <a:gd name="T82" fmla="*/ 1595 w 2288"/>
                      <a:gd name="T83" fmla="*/ 1042 h 1144"/>
                      <a:gd name="T84" fmla="*/ 1731 w 2288"/>
                      <a:gd name="T85" fmla="*/ 1024 h 1144"/>
                      <a:gd name="T86" fmla="*/ 1753 w 2288"/>
                      <a:gd name="T87" fmla="*/ 887 h 1144"/>
                      <a:gd name="T88" fmla="*/ 1675 w 2288"/>
                      <a:gd name="T89" fmla="*/ 836 h 1144"/>
                      <a:gd name="T90" fmla="*/ 1862 w 2288"/>
                      <a:gd name="T91" fmla="*/ 836 h 1144"/>
                      <a:gd name="T92" fmla="*/ 2014 w 2288"/>
                      <a:gd name="T93" fmla="*/ 939 h 1144"/>
                      <a:gd name="T94" fmla="*/ 2179 w 2288"/>
                      <a:gd name="T95" fmla="*/ 972 h 1144"/>
                      <a:gd name="T96" fmla="*/ 2251 w 2288"/>
                      <a:gd name="T97" fmla="*/ 836 h 1144"/>
                      <a:gd name="T98" fmla="*/ 2194 w 2288"/>
                      <a:gd name="T99" fmla="*/ 705 h 1144"/>
                      <a:gd name="T100" fmla="*/ 2064 w 2288"/>
                      <a:gd name="T101" fmla="*/ 609 h 1144"/>
                      <a:gd name="T102" fmla="*/ 1933 w 2288"/>
                      <a:gd name="T103" fmla="*/ 586 h 1144"/>
                      <a:gd name="T104" fmla="*/ 1919 w 2288"/>
                      <a:gd name="T105" fmla="*/ 484 h 1144"/>
                      <a:gd name="T106" fmla="*/ 1905 w 2288"/>
                      <a:gd name="T107" fmla="*/ 403 h 1144"/>
                      <a:gd name="T108" fmla="*/ 1812 w 2288"/>
                      <a:gd name="T109" fmla="*/ 313 h 1144"/>
                      <a:gd name="T110" fmla="*/ 1775 w 2288"/>
                      <a:gd name="T111" fmla="*/ 153 h 1144"/>
                      <a:gd name="T112" fmla="*/ 1652 w 2288"/>
                      <a:gd name="T113" fmla="*/ 114 h 1144"/>
                      <a:gd name="T114" fmla="*/ 1478 w 2288"/>
                      <a:gd name="T115" fmla="*/ 39 h 1144"/>
                      <a:gd name="T116" fmla="*/ 1342 w 2288"/>
                      <a:gd name="T117" fmla="*/ 0 h 1144"/>
                      <a:gd name="T118" fmla="*/ 1219 w 2288"/>
                      <a:gd name="T119" fmla="*/ 62 h 1144"/>
                      <a:gd name="T120" fmla="*/ 1082 w 2288"/>
                      <a:gd name="T121" fmla="*/ 23 h 114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88"/>
                      <a:gd name="T184" fmla="*/ 0 h 1144"/>
                      <a:gd name="T185" fmla="*/ 2288 w 2288"/>
                      <a:gd name="T186" fmla="*/ 1144 h 114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88" h="1144">
                        <a:moveTo>
                          <a:pt x="1017" y="39"/>
                        </a:moveTo>
                        <a:lnTo>
                          <a:pt x="981" y="23"/>
                        </a:lnTo>
                        <a:lnTo>
                          <a:pt x="937" y="5"/>
                        </a:lnTo>
                        <a:lnTo>
                          <a:pt x="901" y="5"/>
                        </a:lnTo>
                        <a:lnTo>
                          <a:pt x="916" y="16"/>
                        </a:lnTo>
                        <a:lnTo>
                          <a:pt x="901" y="23"/>
                        </a:lnTo>
                        <a:lnTo>
                          <a:pt x="859" y="39"/>
                        </a:lnTo>
                        <a:lnTo>
                          <a:pt x="859" y="57"/>
                        </a:lnTo>
                        <a:lnTo>
                          <a:pt x="865" y="73"/>
                        </a:lnTo>
                        <a:lnTo>
                          <a:pt x="829" y="90"/>
                        </a:lnTo>
                        <a:lnTo>
                          <a:pt x="823" y="108"/>
                        </a:lnTo>
                        <a:lnTo>
                          <a:pt x="793" y="114"/>
                        </a:lnTo>
                        <a:lnTo>
                          <a:pt x="764" y="101"/>
                        </a:lnTo>
                        <a:lnTo>
                          <a:pt x="721" y="101"/>
                        </a:lnTo>
                        <a:lnTo>
                          <a:pt x="700" y="125"/>
                        </a:lnTo>
                        <a:lnTo>
                          <a:pt x="664" y="119"/>
                        </a:lnTo>
                        <a:lnTo>
                          <a:pt x="642" y="125"/>
                        </a:lnTo>
                        <a:lnTo>
                          <a:pt x="635" y="147"/>
                        </a:lnTo>
                        <a:lnTo>
                          <a:pt x="592" y="153"/>
                        </a:lnTo>
                        <a:lnTo>
                          <a:pt x="570" y="171"/>
                        </a:lnTo>
                        <a:lnTo>
                          <a:pt x="570" y="199"/>
                        </a:lnTo>
                        <a:lnTo>
                          <a:pt x="584" y="233"/>
                        </a:lnTo>
                        <a:lnTo>
                          <a:pt x="612" y="250"/>
                        </a:lnTo>
                        <a:lnTo>
                          <a:pt x="612" y="279"/>
                        </a:lnTo>
                        <a:lnTo>
                          <a:pt x="534" y="296"/>
                        </a:lnTo>
                        <a:lnTo>
                          <a:pt x="483" y="296"/>
                        </a:lnTo>
                        <a:lnTo>
                          <a:pt x="454" y="324"/>
                        </a:lnTo>
                        <a:lnTo>
                          <a:pt x="440" y="375"/>
                        </a:lnTo>
                        <a:lnTo>
                          <a:pt x="440" y="415"/>
                        </a:lnTo>
                        <a:lnTo>
                          <a:pt x="433" y="427"/>
                        </a:lnTo>
                        <a:lnTo>
                          <a:pt x="425" y="455"/>
                        </a:lnTo>
                        <a:lnTo>
                          <a:pt x="440" y="495"/>
                        </a:lnTo>
                        <a:lnTo>
                          <a:pt x="397" y="517"/>
                        </a:lnTo>
                        <a:lnTo>
                          <a:pt x="354" y="517"/>
                        </a:lnTo>
                        <a:lnTo>
                          <a:pt x="325" y="552"/>
                        </a:lnTo>
                        <a:lnTo>
                          <a:pt x="309" y="563"/>
                        </a:lnTo>
                        <a:lnTo>
                          <a:pt x="273" y="586"/>
                        </a:lnTo>
                        <a:lnTo>
                          <a:pt x="267" y="620"/>
                        </a:lnTo>
                        <a:lnTo>
                          <a:pt x="267" y="648"/>
                        </a:lnTo>
                        <a:lnTo>
                          <a:pt x="245" y="666"/>
                        </a:lnTo>
                        <a:lnTo>
                          <a:pt x="231" y="688"/>
                        </a:lnTo>
                        <a:lnTo>
                          <a:pt x="165" y="683"/>
                        </a:lnTo>
                        <a:lnTo>
                          <a:pt x="115" y="700"/>
                        </a:lnTo>
                        <a:lnTo>
                          <a:pt x="65" y="716"/>
                        </a:lnTo>
                        <a:lnTo>
                          <a:pt x="42" y="733"/>
                        </a:lnTo>
                        <a:lnTo>
                          <a:pt x="6" y="757"/>
                        </a:lnTo>
                        <a:lnTo>
                          <a:pt x="0" y="785"/>
                        </a:lnTo>
                        <a:lnTo>
                          <a:pt x="20" y="802"/>
                        </a:lnTo>
                        <a:lnTo>
                          <a:pt x="50" y="819"/>
                        </a:lnTo>
                        <a:lnTo>
                          <a:pt x="50" y="842"/>
                        </a:lnTo>
                        <a:lnTo>
                          <a:pt x="79" y="859"/>
                        </a:lnTo>
                        <a:lnTo>
                          <a:pt x="93" y="899"/>
                        </a:lnTo>
                        <a:lnTo>
                          <a:pt x="129" y="939"/>
                        </a:lnTo>
                        <a:lnTo>
                          <a:pt x="173" y="921"/>
                        </a:lnTo>
                        <a:lnTo>
                          <a:pt x="209" y="893"/>
                        </a:lnTo>
                        <a:lnTo>
                          <a:pt x="237" y="893"/>
                        </a:lnTo>
                        <a:lnTo>
                          <a:pt x="267" y="904"/>
                        </a:lnTo>
                        <a:lnTo>
                          <a:pt x="289" y="933"/>
                        </a:lnTo>
                        <a:lnTo>
                          <a:pt x="331" y="904"/>
                        </a:lnTo>
                        <a:lnTo>
                          <a:pt x="375" y="871"/>
                        </a:lnTo>
                        <a:lnTo>
                          <a:pt x="411" y="871"/>
                        </a:lnTo>
                        <a:lnTo>
                          <a:pt x="461" y="871"/>
                        </a:lnTo>
                        <a:lnTo>
                          <a:pt x="512" y="854"/>
                        </a:lnTo>
                        <a:lnTo>
                          <a:pt x="542" y="819"/>
                        </a:lnTo>
                        <a:lnTo>
                          <a:pt x="612" y="785"/>
                        </a:lnTo>
                        <a:lnTo>
                          <a:pt x="656" y="785"/>
                        </a:lnTo>
                        <a:lnTo>
                          <a:pt x="671" y="797"/>
                        </a:lnTo>
                        <a:lnTo>
                          <a:pt x="692" y="819"/>
                        </a:lnTo>
                        <a:lnTo>
                          <a:pt x="678" y="859"/>
                        </a:lnTo>
                        <a:lnTo>
                          <a:pt x="635" y="871"/>
                        </a:lnTo>
                        <a:lnTo>
                          <a:pt x="584" y="871"/>
                        </a:lnTo>
                        <a:lnTo>
                          <a:pt x="548" y="887"/>
                        </a:lnTo>
                        <a:lnTo>
                          <a:pt x="542" y="904"/>
                        </a:lnTo>
                        <a:lnTo>
                          <a:pt x="498" y="950"/>
                        </a:lnTo>
                        <a:lnTo>
                          <a:pt x="447" y="950"/>
                        </a:lnTo>
                        <a:lnTo>
                          <a:pt x="418" y="972"/>
                        </a:lnTo>
                        <a:lnTo>
                          <a:pt x="425" y="1007"/>
                        </a:lnTo>
                        <a:lnTo>
                          <a:pt x="461" y="1042"/>
                        </a:lnTo>
                        <a:lnTo>
                          <a:pt x="447" y="1058"/>
                        </a:lnTo>
                        <a:lnTo>
                          <a:pt x="447" y="1075"/>
                        </a:lnTo>
                        <a:lnTo>
                          <a:pt x="498" y="1104"/>
                        </a:lnTo>
                        <a:lnTo>
                          <a:pt x="505" y="1132"/>
                        </a:lnTo>
                        <a:lnTo>
                          <a:pt x="570" y="1143"/>
                        </a:lnTo>
                        <a:lnTo>
                          <a:pt x="612" y="1120"/>
                        </a:lnTo>
                        <a:lnTo>
                          <a:pt x="656" y="1120"/>
                        </a:lnTo>
                        <a:lnTo>
                          <a:pt x="692" y="1138"/>
                        </a:lnTo>
                        <a:lnTo>
                          <a:pt x="764" y="1120"/>
                        </a:lnTo>
                        <a:lnTo>
                          <a:pt x="786" y="1086"/>
                        </a:lnTo>
                        <a:lnTo>
                          <a:pt x="756" y="1053"/>
                        </a:lnTo>
                        <a:lnTo>
                          <a:pt x="714" y="1013"/>
                        </a:lnTo>
                        <a:lnTo>
                          <a:pt x="721" y="972"/>
                        </a:lnTo>
                        <a:lnTo>
                          <a:pt x="742" y="939"/>
                        </a:lnTo>
                        <a:lnTo>
                          <a:pt x="786" y="944"/>
                        </a:lnTo>
                        <a:lnTo>
                          <a:pt x="793" y="990"/>
                        </a:lnTo>
                        <a:lnTo>
                          <a:pt x="829" y="1029"/>
                        </a:lnTo>
                        <a:lnTo>
                          <a:pt x="873" y="1018"/>
                        </a:lnTo>
                        <a:lnTo>
                          <a:pt x="916" y="1024"/>
                        </a:lnTo>
                        <a:lnTo>
                          <a:pt x="953" y="996"/>
                        </a:lnTo>
                        <a:lnTo>
                          <a:pt x="930" y="944"/>
                        </a:lnTo>
                        <a:lnTo>
                          <a:pt x="930" y="910"/>
                        </a:lnTo>
                        <a:lnTo>
                          <a:pt x="973" y="910"/>
                        </a:lnTo>
                        <a:lnTo>
                          <a:pt x="1017" y="887"/>
                        </a:lnTo>
                        <a:lnTo>
                          <a:pt x="1017" y="830"/>
                        </a:lnTo>
                        <a:lnTo>
                          <a:pt x="1017" y="797"/>
                        </a:lnTo>
                        <a:lnTo>
                          <a:pt x="1053" y="768"/>
                        </a:lnTo>
                        <a:lnTo>
                          <a:pt x="1068" y="785"/>
                        </a:lnTo>
                        <a:lnTo>
                          <a:pt x="1061" y="819"/>
                        </a:lnTo>
                        <a:lnTo>
                          <a:pt x="1068" y="871"/>
                        </a:lnTo>
                        <a:lnTo>
                          <a:pt x="1061" y="921"/>
                        </a:lnTo>
                        <a:lnTo>
                          <a:pt x="1075" y="961"/>
                        </a:lnTo>
                        <a:lnTo>
                          <a:pt x="1104" y="950"/>
                        </a:lnTo>
                        <a:lnTo>
                          <a:pt x="1126" y="956"/>
                        </a:lnTo>
                        <a:lnTo>
                          <a:pt x="1147" y="990"/>
                        </a:lnTo>
                        <a:lnTo>
                          <a:pt x="1183" y="996"/>
                        </a:lnTo>
                        <a:lnTo>
                          <a:pt x="1190" y="1024"/>
                        </a:lnTo>
                        <a:lnTo>
                          <a:pt x="1212" y="1070"/>
                        </a:lnTo>
                        <a:lnTo>
                          <a:pt x="1278" y="1058"/>
                        </a:lnTo>
                        <a:lnTo>
                          <a:pt x="1306" y="1092"/>
                        </a:lnTo>
                        <a:lnTo>
                          <a:pt x="1357" y="1138"/>
                        </a:lnTo>
                        <a:lnTo>
                          <a:pt x="1386" y="1120"/>
                        </a:lnTo>
                        <a:lnTo>
                          <a:pt x="1422" y="1120"/>
                        </a:lnTo>
                        <a:lnTo>
                          <a:pt x="1464" y="1138"/>
                        </a:lnTo>
                        <a:lnTo>
                          <a:pt x="1531" y="1115"/>
                        </a:lnTo>
                        <a:lnTo>
                          <a:pt x="1537" y="1070"/>
                        </a:lnTo>
                        <a:lnTo>
                          <a:pt x="1537" y="1042"/>
                        </a:lnTo>
                        <a:lnTo>
                          <a:pt x="1595" y="1042"/>
                        </a:lnTo>
                        <a:lnTo>
                          <a:pt x="1652" y="1024"/>
                        </a:lnTo>
                        <a:lnTo>
                          <a:pt x="1689" y="1024"/>
                        </a:lnTo>
                        <a:lnTo>
                          <a:pt x="1731" y="1024"/>
                        </a:lnTo>
                        <a:lnTo>
                          <a:pt x="1739" y="972"/>
                        </a:lnTo>
                        <a:lnTo>
                          <a:pt x="1775" y="939"/>
                        </a:lnTo>
                        <a:lnTo>
                          <a:pt x="1753" y="887"/>
                        </a:lnTo>
                        <a:lnTo>
                          <a:pt x="1711" y="887"/>
                        </a:lnTo>
                        <a:lnTo>
                          <a:pt x="1711" y="842"/>
                        </a:lnTo>
                        <a:lnTo>
                          <a:pt x="1675" y="836"/>
                        </a:lnTo>
                        <a:lnTo>
                          <a:pt x="1753" y="825"/>
                        </a:lnTo>
                        <a:lnTo>
                          <a:pt x="1797" y="854"/>
                        </a:lnTo>
                        <a:lnTo>
                          <a:pt x="1862" y="836"/>
                        </a:lnTo>
                        <a:lnTo>
                          <a:pt x="1926" y="859"/>
                        </a:lnTo>
                        <a:lnTo>
                          <a:pt x="1992" y="864"/>
                        </a:lnTo>
                        <a:lnTo>
                          <a:pt x="2014" y="939"/>
                        </a:lnTo>
                        <a:lnTo>
                          <a:pt x="2056" y="944"/>
                        </a:lnTo>
                        <a:lnTo>
                          <a:pt x="2114" y="967"/>
                        </a:lnTo>
                        <a:lnTo>
                          <a:pt x="2179" y="972"/>
                        </a:lnTo>
                        <a:lnTo>
                          <a:pt x="2230" y="944"/>
                        </a:lnTo>
                        <a:lnTo>
                          <a:pt x="2287" y="904"/>
                        </a:lnTo>
                        <a:lnTo>
                          <a:pt x="2251" y="836"/>
                        </a:lnTo>
                        <a:lnTo>
                          <a:pt x="2200" y="802"/>
                        </a:lnTo>
                        <a:lnTo>
                          <a:pt x="2222" y="773"/>
                        </a:lnTo>
                        <a:lnTo>
                          <a:pt x="2194" y="705"/>
                        </a:lnTo>
                        <a:lnTo>
                          <a:pt x="2179" y="666"/>
                        </a:lnTo>
                        <a:lnTo>
                          <a:pt x="2136" y="620"/>
                        </a:lnTo>
                        <a:lnTo>
                          <a:pt x="2064" y="609"/>
                        </a:lnTo>
                        <a:lnTo>
                          <a:pt x="1984" y="648"/>
                        </a:lnTo>
                        <a:lnTo>
                          <a:pt x="1897" y="631"/>
                        </a:lnTo>
                        <a:lnTo>
                          <a:pt x="1933" y="586"/>
                        </a:lnTo>
                        <a:lnTo>
                          <a:pt x="2006" y="552"/>
                        </a:lnTo>
                        <a:lnTo>
                          <a:pt x="1992" y="501"/>
                        </a:lnTo>
                        <a:lnTo>
                          <a:pt x="1919" y="484"/>
                        </a:lnTo>
                        <a:lnTo>
                          <a:pt x="1862" y="484"/>
                        </a:lnTo>
                        <a:lnTo>
                          <a:pt x="1876" y="444"/>
                        </a:lnTo>
                        <a:lnTo>
                          <a:pt x="1905" y="403"/>
                        </a:lnTo>
                        <a:lnTo>
                          <a:pt x="1897" y="341"/>
                        </a:lnTo>
                        <a:lnTo>
                          <a:pt x="1854" y="313"/>
                        </a:lnTo>
                        <a:lnTo>
                          <a:pt x="1812" y="313"/>
                        </a:lnTo>
                        <a:lnTo>
                          <a:pt x="1804" y="261"/>
                        </a:lnTo>
                        <a:lnTo>
                          <a:pt x="1812" y="215"/>
                        </a:lnTo>
                        <a:lnTo>
                          <a:pt x="1775" y="153"/>
                        </a:lnTo>
                        <a:lnTo>
                          <a:pt x="1739" y="114"/>
                        </a:lnTo>
                        <a:lnTo>
                          <a:pt x="1703" y="114"/>
                        </a:lnTo>
                        <a:lnTo>
                          <a:pt x="1652" y="114"/>
                        </a:lnTo>
                        <a:lnTo>
                          <a:pt x="1587" y="62"/>
                        </a:lnTo>
                        <a:lnTo>
                          <a:pt x="1523" y="28"/>
                        </a:lnTo>
                        <a:lnTo>
                          <a:pt x="1478" y="39"/>
                        </a:lnTo>
                        <a:lnTo>
                          <a:pt x="1428" y="23"/>
                        </a:lnTo>
                        <a:lnTo>
                          <a:pt x="1400" y="0"/>
                        </a:lnTo>
                        <a:lnTo>
                          <a:pt x="1342" y="0"/>
                        </a:lnTo>
                        <a:lnTo>
                          <a:pt x="1292" y="0"/>
                        </a:lnTo>
                        <a:lnTo>
                          <a:pt x="1219" y="57"/>
                        </a:lnTo>
                        <a:lnTo>
                          <a:pt x="1219" y="62"/>
                        </a:lnTo>
                        <a:lnTo>
                          <a:pt x="1212" y="5"/>
                        </a:lnTo>
                        <a:lnTo>
                          <a:pt x="1104" y="0"/>
                        </a:lnTo>
                        <a:lnTo>
                          <a:pt x="1082" y="23"/>
                        </a:lnTo>
                        <a:lnTo>
                          <a:pt x="1017" y="39"/>
                        </a:lnTo>
                      </a:path>
                    </a:pathLst>
                  </a:custGeom>
                  <a:noFill/>
                  <a:ln w="12700"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457200" eaLnBrk="1" hangingPunct="1"/>
                    <a:endParaRPr lang="en-US" sz="1800">
                      <a:latin typeface="Verdana" charset="0"/>
                    </a:endParaRPr>
                  </a:p>
                </p:txBody>
              </p:sp>
            </p:grpSp>
          </p:grpSp>
          <p:sp>
            <p:nvSpPr>
              <p:cNvPr id="23" name="Rectangle 22"/>
              <p:cNvSpPr/>
              <p:nvPr/>
            </p:nvSpPr>
            <p:spPr>
              <a:xfrm>
                <a:off x="21585323" y="16071837"/>
                <a:ext cx="211468" cy="465177"/>
              </a:xfrm>
              <a:prstGeom prst="rect">
                <a:avLst/>
              </a:prstGeom>
              <a:noFill/>
              <a:ln w="38100"/>
            </p:spPr>
            <p:style>
              <a:lnRef idx="1">
                <a:schemeClr val="accent1"/>
              </a:lnRef>
              <a:fillRef idx="3">
                <a:schemeClr val="accent1"/>
              </a:fillRef>
              <a:effectRef idx="2">
                <a:schemeClr val="accent1"/>
              </a:effectRef>
              <a:fontRef idx="minor">
                <a:schemeClr val="lt1"/>
              </a:fontRef>
            </p:style>
            <p:txBody>
              <a:bodyPr anchor="ctr"/>
              <a:lstStyle/>
              <a:p>
                <a:pPr algn="ctr" defTabSz="2087563" eaLnBrk="1" hangingPunct="1"/>
                <a:endParaRPr lang="en-US" sz="1800">
                  <a:solidFill>
                    <a:schemeClr val="tx1"/>
                  </a:solidFill>
                  <a:latin typeface="Verdana" charset="0"/>
                  <a:ea typeface="ＭＳ Ｐゴシック" charset="0"/>
                  <a:cs typeface="ＭＳ Ｐゴシック" charset="0"/>
                </a:endParaRPr>
              </a:p>
            </p:txBody>
          </p:sp>
        </p:grpSp>
        <p:sp>
          <p:nvSpPr>
            <p:cNvPr id="21" name="Forme libre 20"/>
            <p:cNvSpPr/>
            <p:nvPr/>
          </p:nvSpPr>
          <p:spPr>
            <a:xfrm>
              <a:off x="926" y="1932"/>
              <a:ext cx="254" cy="352"/>
            </a:xfrm>
            <a:custGeom>
              <a:avLst/>
              <a:gdLst>
                <a:gd name="connsiteX0" fmla="*/ 14111 w 403578"/>
                <a:gd name="connsiteY0" fmla="*/ 0 h 558800"/>
                <a:gd name="connsiteX1" fmla="*/ 64911 w 403578"/>
                <a:gd name="connsiteY1" fmla="*/ 406400 h 558800"/>
                <a:gd name="connsiteX2" fmla="*/ 403578 w 403578"/>
                <a:gd name="connsiteY2" fmla="*/ 558800 h 558800"/>
              </a:gdLst>
              <a:ahLst/>
              <a:cxnLst>
                <a:cxn ang="0">
                  <a:pos x="connsiteX0" y="connsiteY0"/>
                </a:cxn>
                <a:cxn ang="0">
                  <a:pos x="connsiteX1" y="connsiteY1"/>
                </a:cxn>
                <a:cxn ang="0">
                  <a:pos x="connsiteX2" y="connsiteY2"/>
                </a:cxn>
              </a:cxnLst>
              <a:rect l="l" t="t" r="r" b="b"/>
              <a:pathLst>
                <a:path w="403578" h="558800">
                  <a:moveTo>
                    <a:pt x="14111" y="0"/>
                  </a:moveTo>
                  <a:cubicBezTo>
                    <a:pt x="7055" y="156633"/>
                    <a:pt x="0" y="313267"/>
                    <a:pt x="64911" y="406400"/>
                  </a:cubicBezTo>
                  <a:cubicBezTo>
                    <a:pt x="129822" y="499533"/>
                    <a:pt x="266700" y="529166"/>
                    <a:pt x="403578" y="558800"/>
                  </a:cubicBezTo>
                </a:path>
              </a:pathLst>
            </a:custGeom>
            <a:ln w="38100">
              <a:tailEnd type="triangle"/>
            </a:ln>
          </p:spPr>
          <p:style>
            <a:lnRef idx="2">
              <a:schemeClr val="accent1"/>
            </a:lnRef>
            <a:fillRef idx="0">
              <a:schemeClr val="accent1"/>
            </a:fillRef>
            <a:effectRef idx="1">
              <a:schemeClr val="accent1"/>
            </a:effectRef>
            <a:fontRef idx="minor">
              <a:schemeClr val="tx1"/>
            </a:fontRef>
          </p:style>
          <p:txBody>
            <a:bodyPr anchor="ctr"/>
            <a:lstStyle/>
            <a:p>
              <a:pPr algn="ctr" defTabSz="457200" eaLnBrk="1" hangingPunct="1"/>
              <a:endParaRPr lang="en-GB" sz="1800">
                <a:latin typeface="Verdana" charset="0"/>
                <a:ea typeface="ＭＳ Ｐゴシック" charset="0"/>
                <a:cs typeface="ＭＳ Ｐゴシック" charset="0"/>
              </a:endParaRPr>
            </a:p>
          </p:txBody>
        </p:sp>
      </p:grpSp>
      <p:sp>
        <p:nvSpPr>
          <p:cNvPr id="49" name="Forme libre 48"/>
          <p:cNvSpPr/>
          <p:nvPr/>
        </p:nvSpPr>
        <p:spPr>
          <a:xfrm>
            <a:off x="2909686" y="4252968"/>
            <a:ext cx="592138" cy="452438"/>
          </a:xfrm>
          <a:custGeom>
            <a:avLst/>
            <a:gdLst>
              <a:gd name="connsiteX0" fmla="*/ 0 w 592667"/>
              <a:gd name="connsiteY0" fmla="*/ 79022 h 451555"/>
              <a:gd name="connsiteX1" fmla="*/ 508000 w 592667"/>
              <a:gd name="connsiteY1" fmla="*/ 62089 h 451555"/>
              <a:gd name="connsiteX2" fmla="*/ 508000 w 592667"/>
              <a:gd name="connsiteY2" fmla="*/ 451555 h 451555"/>
            </a:gdLst>
            <a:ahLst/>
            <a:cxnLst>
              <a:cxn ang="0">
                <a:pos x="connsiteX0" y="connsiteY0"/>
              </a:cxn>
              <a:cxn ang="0">
                <a:pos x="connsiteX1" y="connsiteY1"/>
              </a:cxn>
              <a:cxn ang="0">
                <a:pos x="connsiteX2" y="connsiteY2"/>
              </a:cxn>
            </a:cxnLst>
            <a:rect l="l" t="t" r="r" b="b"/>
            <a:pathLst>
              <a:path w="592667" h="451555">
                <a:moveTo>
                  <a:pt x="0" y="79022"/>
                </a:moveTo>
                <a:cubicBezTo>
                  <a:pt x="211666" y="39511"/>
                  <a:pt x="423333" y="0"/>
                  <a:pt x="508000" y="62089"/>
                </a:cubicBezTo>
                <a:cubicBezTo>
                  <a:pt x="592667" y="124178"/>
                  <a:pt x="550333" y="287866"/>
                  <a:pt x="508000" y="451555"/>
                </a:cubicBezTo>
              </a:path>
            </a:pathLst>
          </a:custGeom>
          <a:ln w="38100" cap="flat" cmpd="sng" algn="ctr">
            <a:solidFill>
              <a:schemeClr val="accent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anchor="ctr"/>
          <a:lstStyle/>
          <a:p>
            <a:pPr algn="ctr" defTabSz="457200" eaLnBrk="1" hangingPunct="1"/>
            <a:endParaRPr lang="en-GB" sz="1800">
              <a:latin typeface="Verdana" charset="0"/>
              <a:ea typeface="ＭＳ Ｐゴシック" charset="0"/>
              <a:cs typeface="ＭＳ Ｐゴシック" charset="0"/>
            </a:endParaRPr>
          </a:p>
        </p:txBody>
      </p:sp>
      <p:pic>
        <p:nvPicPr>
          <p:cNvPr id="50"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5890" y="1327389"/>
            <a:ext cx="4176486" cy="499897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51" name="Text Box 57"/>
          <p:cNvSpPr txBox="1">
            <a:spLocks noChangeArrowheads="1"/>
          </p:cNvSpPr>
          <p:nvPr/>
        </p:nvSpPr>
        <p:spPr bwMode="auto">
          <a:xfrm>
            <a:off x="326572" y="1955800"/>
            <a:ext cx="5598456" cy="7017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1" hangingPunct="1">
              <a:spcBef>
                <a:spcPct val="20000"/>
              </a:spcBef>
            </a:pPr>
            <a:r>
              <a:rPr lang="fr-FR">
                <a:latin typeface="Verdana" charset="0"/>
              </a:rPr>
              <a:t>German Beech forest with moder humus-type.</a:t>
            </a:r>
          </a:p>
          <a:p>
            <a:pPr eaLnBrk="1" hangingPunct="1">
              <a:spcBef>
                <a:spcPct val="20000"/>
              </a:spcBef>
            </a:pPr>
            <a:r>
              <a:rPr lang="fr-FR">
                <a:latin typeface="Verdana" charset="0"/>
              </a:rPr>
              <a:t>Acidic dystic Cambisol (Zeller et al., 2001). </a:t>
            </a:r>
            <a:endParaRPr lang="fr-FR"/>
          </a:p>
        </p:txBody>
      </p:sp>
    </p:spTree>
    <p:extLst>
      <p:ext uri="{BB962C8B-B14F-4D97-AF65-F5344CB8AC3E}">
        <p14:creationId xmlns:p14="http://schemas.microsoft.com/office/powerpoint/2010/main" val="7912971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 y="635000"/>
            <a:ext cx="9296400" cy="6223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ext Box 3"/>
          <p:cNvSpPr txBox="1">
            <a:spLocks noChangeArrowheads="1"/>
          </p:cNvSpPr>
          <p:nvPr/>
        </p:nvSpPr>
        <p:spPr bwMode="auto">
          <a:xfrm>
            <a:off x="624114" y="-26193"/>
            <a:ext cx="115155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 </a:t>
            </a:r>
            <a:r>
              <a:rPr lang="en-US" altLang="fr-FR" sz="2000" b="1" dirty="0" err="1" smtClean="0">
                <a:solidFill>
                  <a:schemeClr val="accent2"/>
                </a:solidFill>
              </a:rPr>
              <a:t>Organo</a:t>
            </a:r>
            <a:r>
              <a:rPr lang="en-US" altLang="fr-FR" sz="2000" b="1" dirty="0" smtClean="0">
                <a:solidFill>
                  <a:schemeClr val="accent2"/>
                </a:solidFill>
              </a:rPr>
              <a:t>-mineral interactions plays a role in C and N sequestration </a:t>
            </a:r>
            <a:endParaRPr lang="en-US" altLang="fr-FR" sz="2000" b="1" dirty="0">
              <a:solidFill>
                <a:schemeClr val="accent2"/>
              </a:solidFill>
            </a:endParaRPr>
          </a:p>
        </p:txBody>
      </p:sp>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12" name="Picture 1029" descr="nano"/>
          <p:cNvPicPr>
            <a:picLocks noChangeAspect="1" noChangeArrowheads="1"/>
          </p:cNvPicPr>
          <p:nvPr/>
        </p:nvPicPr>
        <p:blipFill>
          <a:blip r:embed="rId2">
            <a:alphaModFix amt="58000"/>
            <a:extLst>
              <a:ext uri="{28A0092B-C50C-407E-A947-70E740481C1C}">
                <a14:useLocalDpi xmlns:a14="http://schemas.microsoft.com/office/drawing/2010/main" val="0"/>
              </a:ext>
            </a:extLst>
          </a:blip>
          <a:srcRect/>
          <a:stretch>
            <a:fillRect/>
          </a:stretch>
        </p:blipFill>
        <p:spPr bwMode="auto">
          <a:xfrm>
            <a:off x="330200" y="635000"/>
            <a:ext cx="9296400" cy="6223000"/>
          </a:xfrm>
          <a:prstGeom prst="rect">
            <a:avLst/>
          </a:prstGeom>
          <a:noFill/>
          <a:extLst>
            <a:ext uri="{909E8E84-426E-40dd-AFC4-6F175D3DCCD1}">
              <a14:hiddenFill xmlns="" xmlns:a14="http://schemas.microsoft.com/office/drawing/2010/main">
                <a:solidFill>
                  <a:srgbClr val="FFFFFF">
                    <a:alpha val="58000"/>
                  </a:srgbClr>
                </a:solidFill>
              </a14:hiddenFill>
            </a:ext>
          </a:extLst>
        </p:spPr>
      </p:pic>
      <p:sp>
        <p:nvSpPr>
          <p:cNvPr id="13" name="Rectangle 1026"/>
          <p:cNvSpPr>
            <a:spLocks noGrp="1" noChangeArrowheads="1"/>
          </p:cNvSpPr>
          <p:nvPr>
            <p:ph type="title"/>
          </p:nvPr>
        </p:nvSpPr>
        <p:spPr>
          <a:xfrm>
            <a:off x="1092200" y="635000"/>
            <a:ext cx="7772400" cy="914400"/>
          </a:xfrm>
        </p:spPr>
        <p:txBody>
          <a:bodyPr/>
          <a:lstStyle/>
          <a:p>
            <a:r>
              <a:rPr lang="fr-FR" dirty="0">
                <a:solidFill>
                  <a:srgbClr val="FFFF00"/>
                </a:solidFill>
              </a:rPr>
              <a:t>Instrumentation</a:t>
            </a:r>
          </a:p>
        </p:txBody>
      </p:sp>
      <p:sp>
        <p:nvSpPr>
          <p:cNvPr id="14" name="Rectangle 1027"/>
          <p:cNvSpPr txBox="1">
            <a:spLocks noChangeArrowheads="1"/>
          </p:cNvSpPr>
          <p:nvPr/>
        </p:nvSpPr>
        <p:spPr>
          <a:xfrm>
            <a:off x="1092200" y="3911600"/>
            <a:ext cx="7772400" cy="2438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err="1" smtClean="0">
                <a:solidFill>
                  <a:schemeClr val="bg1"/>
                </a:solidFill>
              </a:rPr>
              <a:t>NanoSIMS</a:t>
            </a:r>
            <a:r>
              <a:rPr lang="en-US" sz="2400" dirty="0" smtClean="0">
                <a:solidFill>
                  <a:schemeClr val="bg1"/>
                </a:solidFill>
              </a:rPr>
              <a:t> is the only instrument able to produce isotopes maps, with a 100 nm spatial resolution.</a:t>
            </a:r>
          </a:p>
          <a:p>
            <a:endParaRPr lang="en-US" sz="2400" dirty="0" smtClean="0">
              <a:solidFill>
                <a:schemeClr val="bg1"/>
              </a:solidFill>
            </a:endParaRPr>
          </a:p>
          <a:p>
            <a:r>
              <a:rPr lang="en-US" sz="2400" dirty="0" smtClean="0">
                <a:solidFill>
                  <a:schemeClr val="bg1"/>
                </a:solidFill>
              </a:rPr>
              <a:t>It combines high spatial resolution with high mass resolution: we can study N or O isotopic compositions.</a:t>
            </a:r>
          </a:p>
          <a:p>
            <a:endParaRPr lang="en-US" sz="2400" dirty="0" smtClean="0">
              <a:solidFill>
                <a:schemeClr val="bg1"/>
              </a:solidFill>
            </a:endParaRPr>
          </a:p>
          <a:p>
            <a:endParaRPr lang="en-US" sz="2400" dirty="0" smtClean="0">
              <a:solidFill>
                <a:schemeClr val="bg1"/>
              </a:solidFill>
            </a:endParaRPr>
          </a:p>
          <a:p>
            <a:endParaRPr lang="en-US" sz="2400" dirty="0">
              <a:solidFill>
                <a:schemeClr val="bg1"/>
              </a:solidFill>
            </a:endParaRPr>
          </a:p>
        </p:txBody>
      </p:sp>
      <p:sp>
        <p:nvSpPr>
          <p:cNvPr id="3" name="ZoneTexte 2"/>
          <p:cNvSpPr txBox="1"/>
          <p:nvPr/>
        </p:nvSpPr>
        <p:spPr>
          <a:xfrm>
            <a:off x="9739086" y="6488668"/>
            <a:ext cx="1579278" cy="369332"/>
          </a:xfrm>
          <a:prstGeom prst="rect">
            <a:avLst/>
          </a:prstGeom>
          <a:noFill/>
        </p:spPr>
        <p:txBody>
          <a:bodyPr wrap="none" rtlCol="0">
            <a:spAutoFit/>
          </a:bodyPr>
          <a:lstStyle/>
          <a:p>
            <a:r>
              <a:rPr lang="fr-FR" dirty="0" smtClean="0"/>
              <a:t>Coll. MHN, ……</a:t>
            </a:r>
            <a:endParaRPr lang="fr-FR" dirty="0"/>
          </a:p>
        </p:txBody>
      </p:sp>
    </p:spTree>
    <p:extLst>
      <p:ext uri="{BB962C8B-B14F-4D97-AF65-F5344CB8AC3E}">
        <p14:creationId xmlns:p14="http://schemas.microsoft.com/office/powerpoint/2010/main" val="5110182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624114" y="-26193"/>
            <a:ext cx="115155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 </a:t>
            </a:r>
            <a:r>
              <a:rPr lang="en-US" altLang="fr-FR" sz="2000" b="1" dirty="0" err="1" smtClean="0">
                <a:solidFill>
                  <a:schemeClr val="accent2"/>
                </a:solidFill>
              </a:rPr>
              <a:t>Organo</a:t>
            </a:r>
            <a:r>
              <a:rPr lang="en-US" altLang="fr-FR" sz="2000" b="1" dirty="0" smtClean="0">
                <a:solidFill>
                  <a:schemeClr val="accent2"/>
                </a:solidFill>
              </a:rPr>
              <a:t>-mineral interactions plays a role in C and N sequestration </a:t>
            </a:r>
            <a:endParaRPr lang="en-US" altLang="fr-FR" sz="2000" b="1" dirty="0">
              <a:solidFill>
                <a:schemeClr val="accent2"/>
              </a:solidFill>
            </a:endParaRPr>
          </a:p>
        </p:txBody>
      </p:sp>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cxnSp>
        <p:nvCxnSpPr>
          <p:cNvPr id="10" name="Connecteur droit avec flèche 9"/>
          <p:cNvCxnSpPr/>
          <p:nvPr/>
        </p:nvCxnSpPr>
        <p:spPr bwMode="auto">
          <a:xfrm rot="10800000" flipV="1">
            <a:off x="4225699" y="2517322"/>
            <a:ext cx="1320800" cy="679450"/>
          </a:xfrm>
          <a:prstGeom prst="straightConnector1">
            <a:avLst/>
          </a:prstGeom>
          <a:ln w="38100">
            <a:solidFill>
              <a:schemeClr val="accent3">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11" name="ZoneTexte 72"/>
          <p:cNvSpPr txBox="1">
            <a:spLocks noChangeArrowheads="1"/>
          </p:cNvSpPr>
          <p:nvPr/>
        </p:nvSpPr>
        <p:spPr bwMode="auto">
          <a:xfrm>
            <a:off x="3703411" y="2358572"/>
            <a:ext cx="169068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accent6">
                    <a:lumMod val="75000"/>
                  </a:schemeClr>
                </a:solidFill>
                <a:latin typeface="Calibri" charset="0"/>
              </a:rPr>
              <a:t>Primary ions</a:t>
            </a:r>
          </a:p>
        </p:txBody>
      </p:sp>
      <p:sp>
        <p:nvSpPr>
          <p:cNvPr id="15" name="ZoneTexte 73"/>
          <p:cNvSpPr txBox="1">
            <a:spLocks noChangeArrowheads="1"/>
          </p:cNvSpPr>
          <p:nvPr/>
        </p:nvSpPr>
        <p:spPr bwMode="auto">
          <a:xfrm>
            <a:off x="3897086" y="3425372"/>
            <a:ext cx="2193925"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latin typeface="Calibri" charset="0"/>
              </a:rPr>
              <a:t>Atomic collisions</a:t>
            </a:r>
            <a:br>
              <a:rPr lang="en-US" sz="1600">
                <a:latin typeface="Calibri" charset="0"/>
              </a:rPr>
            </a:br>
            <a:r>
              <a:rPr lang="en-US" sz="1600">
                <a:latin typeface="Calibri" charset="0"/>
              </a:rPr>
              <a:t>&amp; ejection ions</a:t>
            </a:r>
          </a:p>
        </p:txBody>
      </p:sp>
      <p:sp>
        <p:nvSpPr>
          <p:cNvPr id="16" name="ZoneTexte 15"/>
          <p:cNvSpPr txBox="1"/>
          <p:nvPr/>
        </p:nvSpPr>
        <p:spPr>
          <a:xfrm>
            <a:off x="7172099" y="2587172"/>
            <a:ext cx="2886075" cy="925513"/>
          </a:xfrm>
          <a:custGeom>
            <a:avLst/>
            <a:gdLst>
              <a:gd name="connsiteX0" fmla="*/ 0 w 3505199"/>
              <a:gd name="connsiteY0" fmla="*/ 0 h 646331"/>
              <a:gd name="connsiteX1" fmla="*/ 3505199 w 3505199"/>
              <a:gd name="connsiteY1" fmla="*/ 0 h 646331"/>
              <a:gd name="connsiteX2" fmla="*/ 3505199 w 3505199"/>
              <a:gd name="connsiteY2" fmla="*/ 646331 h 646331"/>
              <a:gd name="connsiteX3" fmla="*/ 0 w 3505199"/>
              <a:gd name="connsiteY3" fmla="*/ 646331 h 646331"/>
              <a:gd name="connsiteX4" fmla="*/ 0 w 3505199"/>
              <a:gd name="connsiteY4" fmla="*/ 0 h 646331"/>
              <a:gd name="connsiteX0" fmla="*/ 0 w 3505199"/>
              <a:gd name="connsiteY0" fmla="*/ 0 h 951131"/>
              <a:gd name="connsiteX1" fmla="*/ 3505199 w 3505199"/>
              <a:gd name="connsiteY1" fmla="*/ 0 h 951131"/>
              <a:gd name="connsiteX2" fmla="*/ 3505199 w 3505199"/>
              <a:gd name="connsiteY2" fmla="*/ 951131 h 951131"/>
              <a:gd name="connsiteX3" fmla="*/ 0 w 3505199"/>
              <a:gd name="connsiteY3" fmla="*/ 646331 h 951131"/>
              <a:gd name="connsiteX4" fmla="*/ 0 w 3505199"/>
              <a:gd name="connsiteY4" fmla="*/ 0 h 951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5199" h="951131">
                <a:moveTo>
                  <a:pt x="0" y="0"/>
                </a:moveTo>
                <a:lnTo>
                  <a:pt x="3505199" y="0"/>
                </a:lnTo>
                <a:lnTo>
                  <a:pt x="3505199" y="951131"/>
                </a:lnTo>
                <a:lnTo>
                  <a:pt x="0" y="646331"/>
                </a:lnTo>
                <a:lnTo>
                  <a:pt x="0" y="0"/>
                </a:lnTo>
                <a:close/>
              </a:path>
            </a:pathLst>
          </a:custGeom>
          <a:noFill/>
          <a:ln>
            <a:solidFill>
              <a:schemeClr val="accent2">
                <a:lumMod val="60000"/>
                <a:lumOff val="40000"/>
              </a:schemeClr>
            </a:solidFill>
          </a:ln>
        </p:spPr>
        <p:txBody>
          <a:bodyPr>
            <a:spAutoFit/>
          </a:bodyPr>
          <a:lstStyle/>
          <a:p>
            <a:pPr algn="ctr" defTabSz="457200" eaLnBrk="1" hangingPunct="1"/>
            <a:r>
              <a:rPr lang="en-US" sz="1800" b="1">
                <a:solidFill>
                  <a:srgbClr val="D99694"/>
                </a:solidFill>
                <a:latin typeface="Calibri" charset="0"/>
              </a:rPr>
              <a:t>  </a:t>
            </a:r>
          </a:p>
          <a:p>
            <a:pPr algn="ctr" defTabSz="457200" eaLnBrk="1" hangingPunct="1"/>
            <a:endParaRPr lang="en-US" sz="1800" b="1">
              <a:solidFill>
                <a:srgbClr val="D99694"/>
              </a:solidFill>
              <a:latin typeface="Calibri" charset="0"/>
            </a:endParaRPr>
          </a:p>
          <a:p>
            <a:pPr algn="ctr" defTabSz="457200" eaLnBrk="1" hangingPunct="1"/>
            <a:endParaRPr lang="en-US" sz="1800" b="1">
              <a:solidFill>
                <a:srgbClr val="D99694"/>
              </a:solidFill>
              <a:latin typeface="Calibri" charset="0"/>
            </a:endParaRPr>
          </a:p>
        </p:txBody>
      </p:sp>
      <p:cxnSp>
        <p:nvCxnSpPr>
          <p:cNvPr id="17" name="Connecteur droit avec flèche 16"/>
          <p:cNvCxnSpPr/>
          <p:nvPr/>
        </p:nvCxnSpPr>
        <p:spPr bwMode="auto">
          <a:xfrm flipV="1">
            <a:off x="4389211" y="2699885"/>
            <a:ext cx="1157288" cy="623887"/>
          </a:xfrm>
          <a:prstGeom prst="straightConnector1">
            <a:avLst/>
          </a:prstGeom>
          <a:ln w="38100">
            <a:solidFill>
              <a:schemeClr val="accent2">
                <a:lumMod val="60000"/>
                <a:lumOff val="40000"/>
              </a:schemeClr>
            </a:solidFill>
            <a:tailEnd type="none"/>
          </a:ln>
        </p:spPr>
        <p:style>
          <a:lnRef idx="2">
            <a:schemeClr val="accent1"/>
          </a:lnRef>
          <a:fillRef idx="0">
            <a:schemeClr val="accent1"/>
          </a:fillRef>
          <a:effectRef idx="1">
            <a:schemeClr val="accent1"/>
          </a:effectRef>
          <a:fontRef idx="minor">
            <a:schemeClr val="tx1"/>
          </a:fontRef>
        </p:style>
      </p:cxnSp>
      <p:sp>
        <p:nvSpPr>
          <p:cNvPr id="18" name="ZoneTexte 106"/>
          <p:cNvSpPr txBox="1">
            <a:spLocks noChangeArrowheads="1"/>
          </p:cNvSpPr>
          <p:nvPr/>
        </p:nvSpPr>
        <p:spPr bwMode="auto">
          <a:xfrm>
            <a:off x="4514624" y="2842760"/>
            <a:ext cx="27813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solidFill>
                  <a:srgbClr val="C00000"/>
                </a:solidFill>
                <a:latin typeface="Calibri" charset="0"/>
              </a:rPr>
              <a:t>Secondary ions</a:t>
            </a:r>
          </a:p>
        </p:txBody>
      </p:sp>
      <p:sp>
        <p:nvSpPr>
          <p:cNvPr id="19" name="ZoneTexte 18"/>
          <p:cNvSpPr txBox="1"/>
          <p:nvPr/>
        </p:nvSpPr>
        <p:spPr>
          <a:xfrm>
            <a:off x="4479699" y="1444172"/>
            <a:ext cx="2133600" cy="376238"/>
          </a:xfrm>
          <a:prstGeom prst="rect">
            <a:avLst/>
          </a:prstGeom>
          <a:noFill/>
          <a:ln>
            <a:solidFill>
              <a:schemeClr val="accent3">
                <a:lumMod val="60000"/>
                <a:lumOff val="40000"/>
              </a:schemeClr>
            </a:solidFill>
          </a:ln>
        </p:spPr>
        <p:txBody>
          <a:bodyPr>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a:solidFill>
                  <a:schemeClr val="accent6">
                    <a:lumMod val="75000"/>
                  </a:schemeClr>
                </a:solidFill>
                <a:latin typeface="Calibri" charset="0"/>
              </a:rPr>
              <a:t>Primary source </a:t>
            </a:r>
            <a:r>
              <a:rPr lang="en-US" sz="1800" dirty="0">
                <a:solidFill>
                  <a:schemeClr val="accent6">
                    <a:lumMod val="75000"/>
                  </a:schemeClr>
                </a:solidFill>
                <a:latin typeface="Calibri" charset="0"/>
              </a:rPr>
              <a:t>(Cs</a:t>
            </a:r>
            <a:r>
              <a:rPr lang="en-US" sz="1800" baseline="30000" dirty="0">
                <a:solidFill>
                  <a:schemeClr val="accent6">
                    <a:lumMod val="75000"/>
                  </a:schemeClr>
                </a:solidFill>
                <a:latin typeface="Calibri" charset="0"/>
              </a:rPr>
              <a:t>+</a:t>
            </a:r>
            <a:r>
              <a:rPr lang="en-US" sz="1800" dirty="0">
                <a:solidFill>
                  <a:schemeClr val="accent6">
                    <a:lumMod val="75000"/>
                  </a:schemeClr>
                </a:solidFill>
                <a:latin typeface="Calibri" charset="0"/>
              </a:rPr>
              <a:t>)</a:t>
            </a:r>
            <a:endParaRPr lang="en-US" sz="1800" b="1" dirty="0">
              <a:solidFill>
                <a:schemeClr val="accent6">
                  <a:lumMod val="75000"/>
                </a:schemeClr>
              </a:solidFill>
              <a:latin typeface="Calibri" charset="0"/>
            </a:endParaRPr>
          </a:p>
        </p:txBody>
      </p:sp>
      <p:sp>
        <p:nvSpPr>
          <p:cNvPr id="20" name="ZoneTexte 108"/>
          <p:cNvSpPr txBox="1">
            <a:spLocks noChangeArrowheads="1"/>
          </p:cNvSpPr>
          <p:nvPr/>
        </p:nvSpPr>
        <p:spPr bwMode="auto">
          <a:xfrm>
            <a:off x="2096274" y="3656392"/>
            <a:ext cx="96678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95B3D7"/>
                </a:solidFill>
                <a:latin typeface="Calibri" charset="0"/>
              </a:rPr>
              <a:t>Sample</a:t>
            </a:r>
          </a:p>
        </p:txBody>
      </p:sp>
      <p:cxnSp>
        <p:nvCxnSpPr>
          <p:cNvPr id="21" name="Connecteur droit avec flèche 20"/>
          <p:cNvCxnSpPr/>
          <p:nvPr/>
        </p:nvCxnSpPr>
        <p:spPr bwMode="auto">
          <a:xfrm rot="5400000">
            <a:off x="5215504" y="2227604"/>
            <a:ext cx="627063" cy="0"/>
          </a:xfrm>
          <a:prstGeom prst="straightConnector1">
            <a:avLst/>
          </a:prstGeom>
          <a:ln w="38100">
            <a:solidFill>
              <a:schemeClr val="accent3">
                <a:lumMod val="60000"/>
                <a:lumOff val="40000"/>
              </a:schemeClr>
            </a:solidFill>
            <a:tailEnd type="none"/>
          </a:ln>
        </p:spPr>
        <p:style>
          <a:lnRef idx="2">
            <a:schemeClr val="accent1"/>
          </a:lnRef>
          <a:fillRef idx="0">
            <a:schemeClr val="accent1"/>
          </a:fillRef>
          <a:effectRef idx="1">
            <a:schemeClr val="accent1"/>
          </a:effectRef>
          <a:fontRef idx="minor">
            <a:schemeClr val="tx1"/>
          </a:fontRef>
        </p:style>
      </p:cxnSp>
      <p:cxnSp>
        <p:nvCxnSpPr>
          <p:cNvPr id="22" name="Connecteur droit avec flèche 21"/>
          <p:cNvCxnSpPr/>
          <p:nvPr/>
        </p:nvCxnSpPr>
        <p:spPr bwMode="auto">
          <a:xfrm>
            <a:off x="5546499" y="2704647"/>
            <a:ext cx="1592262" cy="6350"/>
          </a:xfrm>
          <a:prstGeom prst="straightConnector1">
            <a:avLst/>
          </a:prstGeom>
          <a:ln w="38100">
            <a:solidFill>
              <a:schemeClr val="accent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23" name="Rectangle 114"/>
          <p:cNvSpPr>
            <a:spLocks noChangeArrowheads="1"/>
          </p:cNvSpPr>
          <p:nvPr/>
        </p:nvSpPr>
        <p:spPr bwMode="auto">
          <a:xfrm>
            <a:off x="6765699" y="1961697"/>
            <a:ext cx="374967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defTabSz="457200" eaLnBrk="1" hangingPunct="1"/>
            <a:r>
              <a:rPr lang="en-US" sz="1800" dirty="0">
                <a:solidFill>
                  <a:srgbClr val="C00000"/>
                </a:solidFill>
                <a:latin typeface="Calibri" charset="0"/>
              </a:rPr>
              <a:t>Magnetic Sector Mass Analyzer</a:t>
            </a:r>
            <a:br>
              <a:rPr lang="en-US" sz="1800" dirty="0">
                <a:solidFill>
                  <a:srgbClr val="C00000"/>
                </a:solidFill>
                <a:latin typeface="Calibri" charset="0"/>
              </a:rPr>
            </a:br>
            <a:r>
              <a:rPr lang="en-US" sz="1800" dirty="0">
                <a:solidFill>
                  <a:srgbClr val="C00000"/>
                </a:solidFill>
                <a:latin typeface="Calibri" charset="0"/>
              </a:rPr>
              <a:t>with </a:t>
            </a:r>
            <a:r>
              <a:rPr lang="en-US" sz="1800" b="1" dirty="0" err="1">
                <a:solidFill>
                  <a:srgbClr val="C00000"/>
                </a:solidFill>
                <a:latin typeface="Calibri" charset="0"/>
              </a:rPr>
              <a:t>Multicollection</a:t>
            </a:r>
            <a:endParaRPr lang="en-US" sz="1800" b="1" dirty="0">
              <a:solidFill>
                <a:srgbClr val="C00000"/>
              </a:solidFill>
              <a:latin typeface="Calibri" charset="0"/>
            </a:endParaRPr>
          </a:p>
        </p:txBody>
      </p:sp>
      <p:sp>
        <p:nvSpPr>
          <p:cNvPr id="24" name="Rectangle 23"/>
          <p:cNvSpPr/>
          <p:nvPr/>
        </p:nvSpPr>
        <p:spPr>
          <a:xfrm>
            <a:off x="7510236" y="3244397"/>
            <a:ext cx="119063" cy="18732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GB" sz="1800">
              <a:solidFill>
                <a:srgbClr val="FFFFFF"/>
              </a:solidFill>
              <a:latin typeface="Calibri" charset="0"/>
              <a:ea typeface="ＭＳ Ｐゴシック" charset="0"/>
              <a:cs typeface="ＭＳ Ｐゴシック" charset="0"/>
            </a:endParaRPr>
          </a:p>
        </p:txBody>
      </p:sp>
      <p:sp>
        <p:nvSpPr>
          <p:cNvPr id="25" name="Rectangle 24"/>
          <p:cNvSpPr/>
          <p:nvPr/>
        </p:nvSpPr>
        <p:spPr>
          <a:xfrm>
            <a:off x="7908699" y="3287260"/>
            <a:ext cx="117475" cy="185737"/>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GB" sz="1800">
              <a:solidFill>
                <a:srgbClr val="FFFFFF"/>
              </a:solidFill>
              <a:latin typeface="Calibri" charset="0"/>
              <a:ea typeface="ＭＳ Ｐゴシック" charset="0"/>
              <a:cs typeface="ＭＳ Ｐゴシック" charset="0"/>
            </a:endParaRPr>
          </a:p>
        </p:txBody>
      </p:sp>
      <p:sp>
        <p:nvSpPr>
          <p:cNvPr id="26" name="Rectangle 25"/>
          <p:cNvSpPr/>
          <p:nvPr/>
        </p:nvSpPr>
        <p:spPr>
          <a:xfrm>
            <a:off x="8635774" y="3326947"/>
            <a:ext cx="119062" cy="185738"/>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GB" sz="1800">
              <a:solidFill>
                <a:srgbClr val="FFFFFF"/>
              </a:solidFill>
              <a:latin typeface="Calibri" charset="0"/>
              <a:ea typeface="ＭＳ Ｐゴシック" charset="0"/>
              <a:cs typeface="ＭＳ Ｐゴシック" charset="0"/>
            </a:endParaRPr>
          </a:p>
        </p:txBody>
      </p:sp>
      <p:sp>
        <p:nvSpPr>
          <p:cNvPr id="27" name="Rectangle 26"/>
          <p:cNvSpPr/>
          <p:nvPr/>
        </p:nvSpPr>
        <p:spPr>
          <a:xfrm>
            <a:off x="9143774" y="3365047"/>
            <a:ext cx="119062" cy="185738"/>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GB" sz="1800">
              <a:solidFill>
                <a:srgbClr val="FFFFFF"/>
              </a:solidFill>
              <a:latin typeface="Calibri" charset="0"/>
              <a:ea typeface="ＭＳ Ｐゴシック" charset="0"/>
              <a:cs typeface="ＭＳ Ｐゴシック" charset="0"/>
            </a:endParaRPr>
          </a:p>
        </p:txBody>
      </p:sp>
      <p:grpSp>
        <p:nvGrpSpPr>
          <p:cNvPr id="28" name="Grouper 182"/>
          <p:cNvGrpSpPr>
            <a:grpSpLocks/>
          </p:cNvGrpSpPr>
          <p:nvPr/>
        </p:nvGrpSpPr>
        <p:grpSpPr bwMode="auto">
          <a:xfrm rot="-1446627">
            <a:off x="3057299" y="3055485"/>
            <a:ext cx="1041400" cy="1135062"/>
            <a:chOff x="1397000" y="3131077"/>
            <a:chExt cx="1041400" cy="1136123"/>
          </a:xfrm>
        </p:grpSpPr>
        <p:sp>
          <p:nvSpPr>
            <p:cNvPr id="29" name="Rectangle 28"/>
            <p:cNvSpPr>
              <a:spLocks noChangeAspect="1"/>
            </p:cNvSpPr>
            <p:nvPr/>
          </p:nvSpPr>
          <p:spPr bwMode="auto">
            <a:xfrm>
              <a:off x="1396480" y="3124353"/>
              <a:ext cx="273050" cy="1104343"/>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Calibri" charset="0"/>
                <a:ea typeface="ＭＳ Ｐゴシック" charset="0"/>
                <a:cs typeface="ＭＳ Ｐゴシック" charset="0"/>
              </a:endParaRPr>
            </a:p>
          </p:txBody>
        </p:sp>
        <p:sp>
          <p:nvSpPr>
            <p:cNvPr id="30" name="Ellipse 29"/>
            <p:cNvSpPr>
              <a:spLocks noChangeAspect="1"/>
            </p:cNvSpPr>
            <p:nvPr/>
          </p:nvSpPr>
          <p:spPr bwMode="auto">
            <a:xfrm>
              <a:off x="1764990" y="3823349"/>
              <a:ext cx="77787" cy="7786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Calibri" charset="0"/>
                <a:ea typeface="ＭＳ Ｐゴシック" charset="0"/>
                <a:cs typeface="ＭＳ Ｐゴシック" charset="0"/>
              </a:endParaRPr>
            </a:p>
          </p:txBody>
        </p:sp>
        <p:sp>
          <p:nvSpPr>
            <p:cNvPr id="31" name="Ellipse 30"/>
            <p:cNvSpPr>
              <a:spLocks noChangeAspect="1"/>
            </p:cNvSpPr>
            <p:nvPr/>
          </p:nvSpPr>
          <p:spPr bwMode="auto">
            <a:xfrm>
              <a:off x="2204907" y="3772856"/>
              <a:ext cx="76200" cy="7786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Calibri" charset="0"/>
                <a:ea typeface="ＭＳ Ｐゴシック" charset="0"/>
                <a:cs typeface="ＭＳ Ｐゴシック" charset="0"/>
              </a:endParaRPr>
            </a:p>
          </p:txBody>
        </p:sp>
        <p:sp>
          <p:nvSpPr>
            <p:cNvPr id="32" name="Ellipse 31"/>
            <p:cNvSpPr>
              <a:spLocks noChangeAspect="1"/>
            </p:cNvSpPr>
            <p:nvPr/>
          </p:nvSpPr>
          <p:spPr bwMode="auto">
            <a:xfrm>
              <a:off x="2359745" y="3671614"/>
              <a:ext cx="76200" cy="7786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Calibri" charset="0"/>
                <a:ea typeface="ＭＳ Ｐゴシック" charset="0"/>
                <a:cs typeface="ＭＳ Ｐゴシック" charset="0"/>
              </a:endParaRPr>
            </a:p>
          </p:txBody>
        </p:sp>
        <p:sp>
          <p:nvSpPr>
            <p:cNvPr id="33" name="Ellipse 32"/>
            <p:cNvSpPr>
              <a:spLocks noChangeAspect="1"/>
            </p:cNvSpPr>
            <p:nvPr/>
          </p:nvSpPr>
          <p:spPr bwMode="auto">
            <a:xfrm>
              <a:off x="1896940" y="3784969"/>
              <a:ext cx="77787" cy="7786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Calibri" charset="0"/>
                <a:ea typeface="ＭＳ Ｐゴシック" charset="0"/>
                <a:cs typeface="ＭＳ Ｐゴシック" charset="0"/>
              </a:endParaRPr>
            </a:p>
          </p:txBody>
        </p:sp>
        <p:sp>
          <p:nvSpPr>
            <p:cNvPr id="34" name="Ellipse 33"/>
            <p:cNvSpPr>
              <a:spLocks noChangeAspect="1"/>
            </p:cNvSpPr>
            <p:nvPr/>
          </p:nvSpPr>
          <p:spPr bwMode="auto">
            <a:xfrm>
              <a:off x="1701671" y="3937735"/>
              <a:ext cx="77788" cy="7786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Calibri" charset="0"/>
                <a:ea typeface="ＭＳ Ｐゴシック" charset="0"/>
                <a:cs typeface="ＭＳ Ｐゴシック" charset="0"/>
              </a:endParaRPr>
            </a:p>
          </p:txBody>
        </p:sp>
        <p:sp>
          <p:nvSpPr>
            <p:cNvPr id="35" name="Ellipse 34"/>
            <p:cNvSpPr>
              <a:spLocks noChangeAspect="1"/>
            </p:cNvSpPr>
            <p:nvPr/>
          </p:nvSpPr>
          <p:spPr bwMode="auto">
            <a:xfrm>
              <a:off x="1798552" y="3935795"/>
              <a:ext cx="77787" cy="76271"/>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Calibri" charset="0"/>
                <a:ea typeface="ＭＳ Ｐゴシック" charset="0"/>
                <a:cs typeface="ＭＳ Ｐゴシック" charset="0"/>
              </a:endParaRPr>
            </a:p>
          </p:txBody>
        </p:sp>
        <p:sp>
          <p:nvSpPr>
            <p:cNvPr id="36" name="Ellipse 35"/>
            <p:cNvSpPr>
              <a:spLocks noChangeAspect="1"/>
            </p:cNvSpPr>
            <p:nvPr/>
          </p:nvSpPr>
          <p:spPr bwMode="auto">
            <a:xfrm>
              <a:off x="1899455" y="3935733"/>
              <a:ext cx="77787" cy="76271"/>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Calibri" charset="0"/>
                <a:ea typeface="ＭＳ Ｐゴシック" charset="0"/>
                <a:cs typeface="ＭＳ Ｐゴシック" charset="0"/>
              </a:endParaRPr>
            </a:p>
          </p:txBody>
        </p:sp>
        <p:sp>
          <p:nvSpPr>
            <p:cNvPr id="37" name="Ellipse 36"/>
            <p:cNvSpPr>
              <a:spLocks noChangeAspect="1"/>
            </p:cNvSpPr>
            <p:nvPr/>
          </p:nvSpPr>
          <p:spPr bwMode="auto">
            <a:xfrm>
              <a:off x="1701500" y="4066482"/>
              <a:ext cx="77787" cy="7786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Calibri" charset="0"/>
                <a:ea typeface="ＭＳ Ｐゴシック" charset="0"/>
                <a:cs typeface="ＭＳ Ｐゴシック" charset="0"/>
              </a:endParaRPr>
            </a:p>
          </p:txBody>
        </p:sp>
        <p:sp>
          <p:nvSpPr>
            <p:cNvPr id="38" name="Ellipse 37"/>
            <p:cNvSpPr>
              <a:spLocks noChangeAspect="1"/>
            </p:cNvSpPr>
            <p:nvPr/>
          </p:nvSpPr>
          <p:spPr bwMode="auto">
            <a:xfrm>
              <a:off x="1801451" y="4060770"/>
              <a:ext cx="77787" cy="77861"/>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Calibri" charset="0"/>
                <a:ea typeface="ＭＳ Ｐゴシック" charset="0"/>
                <a:cs typeface="ＭＳ Ｐゴシック" charset="0"/>
              </a:endParaRPr>
            </a:p>
          </p:txBody>
        </p:sp>
        <p:sp>
          <p:nvSpPr>
            <p:cNvPr id="39" name="Ellipse 38"/>
            <p:cNvSpPr>
              <a:spLocks noChangeAspect="1"/>
            </p:cNvSpPr>
            <p:nvPr/>
          </p:nvSpPr>
          <p:spPr bwMode="auto">
            <a:xfrm>
              <a:off x="1902658" y="4067808"/>
              <a:ext cx="77787" cy="77861"/>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Calibri" charset="0"/>
                <a:ea typeface="ＭＳ Ｐゴシック" charset="0"/>
                <a:cs typeface="ＭＳ Ｐゴシック" charset="0"/>
              </a:endParaRPr>
            </a:p>
          </p:txBody>
        </p:sp>
        <p:sp>
          <p:nvSpPr>
            <p:cNvPr id="40" name="Ellipse 39"/>
            <p:cNvSpPr>
              <a:spLocks noChangeAspect="1"/>
            </p:cNvSpPr>
            <p:nvPr/>
          </p:nvSpPr>
          <p:spPr bwMode="auto">
            <a:xfrm>
              <a:off x="1706021" y="4188625"/>
              <a:ext cx="77787" cy="77861"/>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Calibri" charset="0"/>
                <a:ea typeface="ＭＳ Ｐゴシック" charset="0"/>
                <a:cs typeface="ＭＳ Ｐゴシック" charset="0"/>
              </a:endParaRPr>
            </a:p>
          </p:txBody>
        </p:sp>
        <p:sp>
          <p:nvSpPr>
            <p:cNvPr id="41" name="Ellipse 40"/>
            <p:cNvSpPr>
              <a:spLocks noChangeAspect="1"/>
            </p:cNvSpPr>
            <p:nvPr/>
          </p:nvSpPr>
          <p:spPr bwMode="auto">
            <a:xfrm>
              <a:off x="1807572" y="4187114"/>
              <a:ext cx="77787" cy="7786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Calibri" charset="0"/>
                <a:ea typeface="ＭＳ Ｐゴシック" charset="0"/>
                <a:cs typeface="ＭＳ Ｐゴシック" charset="0"/>
              </a:endParaRPr>
            </a:p>
          </p:txBody>
        </p:sp>
        <p:sp>
          <p:nvSpPr>
            <p:cNvPr id="42" name="Ellipse 41"/>
            <p:cNvSpPr>
              <a:spLocks noChangeAspect="1"/>
            </p:cNvSpPr>
            <p:nvPr/>
          </p:nvSpPr>
          <p:spPr bwMode="auto">
            <a:xfrm>
              <a:off x="1909772" y="4184151"/>
              <a:ext cx="77787" cy="7786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Calibri" charset="0"/>
                <a:ea typeface="ＭＳ Ｐゴシック" charset="0"/>
                <a:cs typeface="ＭＳ Ｐゴシック" charset="0"/>
              </a:endParaRPr>
            </a:p>
          </p:txBody>
        </p:sp>
        <p:sp>
          <p:nvSpPr>
            <p:cNvPr id="43" name="Ellipse 42"/>
            <p:cNvSpPr>
              <a:spLocks noChangeAspect="1"/>
            </p:cNvSpPr>
            <p:nvPr/>
          </p:nvSpPr>
          <p:spPr bwMode="auto">
            <a:xfrm>
              <a:off x="1713610" y="3121399"/>
              <a:ext cx="77787" cy="7786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Calibri" charset="0"/>
                <a:ea typeface="ＭＳ Ｐゴシック" charset="0"/>
                <a:cs typeface="ＭＳ Ｐゴシック" charset="0"/>
              </a:endParaRPr>
            </a:p>
          </p:txBody>
        </p:sp>
        <p:sp>
          <p:nvSpPr>
            <p:cNvPr id="44" name="Ellipse 43"/>
            <p:cNvSpPr>
              <a:spLocks noChangeAspect="1"/>
            </p:cNvSpPr>
            <p:nvPr/>
          </p:nvSpPr>
          <p:spPr bwMode="auto">
            <a:xfrm>
              <a:off x="1814513" y="3121337"/>
              <a:ext cx="77787" cy="7786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Calibri" charset="0"/>
                <a:ea typeface="ＭＳ Ｐゴシック" charset="0"/>
                <a:cs typeface="ＭＳ Ｐゴシック" charset="0"/>
              </a:endParaRPr>
            </a:p>
          </p:txBody>
        </p:sp>
        <p:sp>
          <p:nvSpPr>
            <p:cNvPr id="45" name="Ellipse 44"/>
            <p:cNvSpPr>
              <a:spLocks noChangeAspect="1"/>
            </p:cNvSpPr>
            <p:nvPr/>
          </p:nvSpPr>
          <p:spPr bwMode="auto">
            <a:xfrm>
              <a:off x="1915416" y="3121275"/>
              <a:ext cx="77787" cy="7786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Calibri" charset="0"/>
                <a:ea typeface="ＭＳ Ｐゴシック" charset="0"/>
                <a:cs typeface="ＭＳ Ｐゴシック" charset="0"/>
              </a:endParaRPr>
            </a:p>
          </p:txBody>
        </p:sp>
        <p:sp>
          <p:nvSpPr>
            <p:cNvPr id="46" name="Ellipse 45"/>
            <p:cNvSpPr>
              <a:spLocks noChangeAspect="1"/>
            </p:cNvSpPr>
            <p:nvPr/>
          </p:nvSpPr>
          <p:spPr bwMode="auto">
            <a:xfrm>
              <a:off x="1717482" y="3244993"/>
              <a:ext cx="77787" cy="7786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Calibri" charset="0"/>
                <a:ea typeface="ＭＳ Ｐゴシック" charset="0"/>
                <a:cs typeface="ＭＳ Ｐゴシック" charset="0"/>
              </a:endParaRPr>
            </a:p>
          </p:txBody>
        </p:sp>
        <p:sp>
          <p:nvSpPr>
            <p:cNvPr id="47" name="Ellipse 46"/>
            <p:cNvSpPr>
              <a:spLocks noChangeAspect="1"/>
            </p:cNvSpPr>
            <p:nvPr/>
          </p:nvSpPr>
          <p:spPr bwMode="auto">
            <a:xfrm>
              <a:off x="1818232" y="3241381"/>
              <a:ext cx="77788" cy="7786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Calibri" charset="0"/>
                <a:ea typeface="ＭＳ Ｐゴシック" charset="0"/>
                <a:cs typeface="ＭＳ Ｐゴシック" charset="0"/>
              </a:endParaRPr>
            </a:p>
          </p:txBody>
        </p:sp>
        <p:sp>
          <p:nvSpPr>
            <p:cNvPr id="48" name="Ellipse 47"/>
            <p:cNvSpPr>
              <a:spLocks noChangeAspect="1"/>
            </p:cNvSpPr>
            <p:nvPr/>
          </p:nvSpPr>
          <p:spPr bwMode="auto">
            <a:xfrm>
              <a:off x="1922338" y="3249717"/>
              <a:ext cx="77788" cy="7786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Calibri" charset="0"/>
                <a:ea typeface="ＭＳ Ｐゴシック" charset="0"/>
                <a:cs typeface="ＭＳ Ｐゴシック" charset="0"/>
              </a:endParaRPr>
            </a:p>
          </p:txBody>
        </p:sp>
        <p:sp>
          <p:nvSpPr>
            <p:cNvPr id="49" name="Ellipse 48"/>
            <p:cNvSpPr>
              <a:spLocks noChangeAspect="1"/>
            </p:cNvSpPr>
            <p:nvPr/>
          </p:nvSpPr>
          <p:spPr bwMode="auto">
            <a:xfrm>
              <a:off x="1715234" y="3367510"/>
              <a:ext cx="77787" cy="76271"/>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Calibri" charset="0"/>
                <a:ea typeface="ＭＳ Ｐゴシック" charset="0"/>
                <a:cs typeface="ＭＳ Ｐゴシック" charset="0"/>
              </a:endParaRPr>
            </a:p>
          </p:txBody>
        </p:sp>
        <p:sp>
          <p:nvSpPr>
            <p:cNvPr id="50" name="Ellipse 49"/>
            <p:cNvSpPr>
              <a:spLocks noChangeAspect="1"/>
            </p:cNvSpPr>
            <p:nvPr/>
          </p:nvSpPr>
          <p:spPr bwMode="auto">
            <a:xfrm>
              <a:off x="1800177" y="3367339"/>
              <a:ext cx="77788" cy="77861"/>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Calibri" charset="0"/>
                <a:ea typeface="ＭＳ Ｐゴシック" charset="0"/>
                <a:cs typeface="ＭＳ Ｐゴシック" charset="0"/>
              </a:endParaRPr>
            </a:p>
          </p:txBody>
        </p:sp>
        <p:sp>
          <p:nvSpPr>
            <p:cNvPr id="51" name="Ellipse 50"/>
            <p:cNvSpPr>
              <a:spLocks noChangeAspect="1"/>
            </p:cNvSpPr>
            <p:nvPr/>
          </p:nvSpPr>
          <p:spPr bwMode="auto">
            <a:xfrm>
              <a:off x="1904556" y="3332276"/>
              <a:ext cx="77787" cy="7786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Calibri" charset="0"/>
                <a:ea typeface="ＭＳ Ｐゴシック" charset="0"/>
                <a:cs typeface="ＭＳ Ｐゴシック" charset="0"/>
              </a:endParaRPr>
            </a:p>
          </p:txBody>
        </p:sp>
        <p:sp>
          <p:nvSpPr>
            <p:cNvPr id="52" name="Ellipse 51"/>
            <p:cNvSpPr>
              <a:spLocks noChangeAspect="1"/>
            </p:cNvSpPr>
            <p:nvPr/>
          </p:nvSpPr>
          <p:spPr bwMode="auto">
            <a:xfrm>
              <a:off x="1706733" y="3475193"/>
              <a:ext cx="77788" cy="77861"/>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Calibri" charset="0"/>
                <a:ea typeface="ＭＳ Ｐゴシック" charset="0"/>
                <a:cs typeface="ＭＳ Ｐゴシック" charset="0"/>
              </a:endParaRPr>
            </a:p>
          </p:txBody>
        </p:sp>
        <p:sp>
          <p:nvSpPr>
            <p:cNvPr id="53" name="Ellipse 52"/>
            <p:cNvSpPr>
              <a:spLocks noChangeAspect="1"/>
            </p:cNvSpPr>
            <p:nvPr/>
          </p:nvSpPr>
          <p:spPr bwMode="auto">
            <a:xfrm>
              <a:off x="1840700" y="3467312"/>
              <a:ext cx="77787" cy="7786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Calibri" charset="0"/>
                <a:ea typeface="ＭＳ Ｐゴシック" charset="0"/>
                <a:cs typeface="ＭＳ Ｐゴシック" charset="0"/>
              </a:endParaRPr>
            </a:p>
          </p:txBody>
        </p:sp>
        <p:sp>
          <p:nvSpPr>
            <p:cNvPr id="54" name="Ellipse 53"/>
            <p:cNvSpPr>
              <a:spLocks noChangeAspect="1"/>
            </p:cNvSpPr>
            <p:nvPr/>
          </p:nvSpPr>
          <p:spPr bwMode="auto">
            <a:xfrm>
              <a:off x="1991405" y="3468669"/>
              <a:ext cx="77788" cy="7786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Calibri" charset="0"/>
                <a:ea typeface="ＭＳ Ｐゴシック" charset="0"/>
                <a:cs typeface="ＭＳ Ｐゴシック" charset="0"/>
              </a:endParaRPr>
            </a:p>
          </p:txBody>
        </p:sp>
        <p:sp>
          <p:nvSpPr>
            <p:cNvPr id="55" name="Ellipse 54"/>
            <p:cNvSpPr>
              <a:spLocks noChangeAspect="1"/>
            </p:cNvSpPr>
            <p:nvPr/>
          </p:nvSpPr>
          <p:spPr bwMode="auto">
            <a:xfrm>
              <a:off x="1731296" y="3576645"/>
              <a:ext cx="77788" cy="76271"/>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Calibri" charset="0"/>
                <a:ea typeface="ＭＳ Ｐゴシック" charset="0"/>
                <a:cs typeface="ＭＳ Ｐゴシック" charset="0"/>
              </a:endParaRPr>
            </a:p>
          </p:txBody>
        </p:sp>
        <p:sp>
          <p:nvSpPr>
            <p:cNvPr id="56" name="Ellipse 55"/>
            <p:cNvSpPr>
              <a:spLocks noChangeAspect="1"/>
            </p:cNvSpPr>
            <p:nvPr/>
          </p:nvSpPr>
          <p:spPr bwMode="auto">
            <a:xfrm>
              <a:off x="1809624" y="3704075"/>
              <a:ext cx="77788" cy="7786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Calibri" charset="0"/>
                <a:ea typeface="ＭＳ Ｐゴシック" charset="0"/>
                <a:cs typeface="ＭＳ Ｐゴシック" charset="0"/>
              </a:endParaRPr>
            </a:p>
          </p:txBody>
        </p:sp>
        <p:sp>
          <p:nvSpPr>
            <p:cNvPr id="57" name="Ellipse 56"/>
            <p:cNvSpPr>
              <a:spLocks noChangeAspect="1"/>
            </p:cNvSpPr>
            <p:nvPr/>
          </p:nvSpPr>
          <p:spPr bwMode="auto">
            <a:xfrm>
              <a:off x="2014134" y="3682175"/>
              <a:ext cx="76200" cy="77861"/>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Calibri" charset="0"/>
                <a:ea typeface="ＭＳ Ｐゴシック" charset="0"/>
                <a:cs typeface="ＭＳ Ｐゴシック" charset="0"/>
              </a:endParaRPr>
            </a:p>
          </p:txBody>
        </p:sp>
        <p:sp>
          <p:nvSpPr>
            <p:cNvPr id="58" name="Ellipse 57"/>
            <p:cNvSpPr>
              <a:spLocks noChangeAspect="1"/>
            </p:cNvSpPr>
            <p:nvPr/>
          </p:nvSpPr>
          <p:spPr bwMode="auto">
            <a:xfrm>
              <a:off x="1859395" y="3619822"/>
              <a:ext cx="76200" cy="77861"/>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Calibri" charset="0"/>
                <a:ea typeface="ＭＳ Ｐゴシック" charset="0"/>
                <a:cs typeface="ＭＳ Ｐゴシック" charset="0"/>
              </a:endParaRPr>
            </a:p>
          </p:txBody>
        </p:sp>
        <p:sp>
          <p:nvSpPr>
            <p:cNvPr id="59" name="Ellipse 58"/>
            <p:cNvSpPr>
              <a:spLocks noChangeAspect="1"/>
            </p:cNvSpPr>
            <p:nvPr/>
          </p:nvSpPr>
          <p:spPr bwMode="auto">
            <a:xfrm>
              <a:off x="1726979" y="3713700"/>
              <a:ext cx="76200" cy="77861"/>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Calibri" charset="0"/>
                <a:ea typeface="ＭＳ Ｐゴシック" charset="0"/>
                <a:cs typeface="ＭＳ Ｐゴシック" charset="0"/>
              </a:endParaRPr>
            </a:p>
          </p:txBody>
        </p:sp>
        <p:sp>
          <p:nvSpPr>
            <p:cNvPr id="60" name="Ellipse 59"/>
            <p:cNvSpPr>
              <a:spLocks noChangeAspect="1"/>
            </p:cNvSpPr>
            <p:nvPr/>
          </p:nvSpPr>
          <p:spPr bwMode="auto">
            <a:xfrm>
              <a:off x="2131340" y="3548407"/>
              <a:ext cx="76200" cy="7786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800">
                <a:solidFill>
                  <a:srgbClr val="FFFFFF"/>
                </a:solidFill>
                <a:latin typeface="Calibri" charset="0"/>
                <a:ea typeface="ＭＳ Ｐゴシック" charset="0"/>
                <a:cs typeface="ＭＳ Ｐゴシック" charset="0"/>
              </a:endParaRPr>
            </a:p>
          </p:txBody>
        </p:sp>
      </p:grpSp>
      <p:sp>
        <p:nvSpPr>
          <p:cNvPr id="61" name="ZoneTexte 73"/>
          <p:cNvSpPr txBox="1">
            <a:spLocks noChangeArrowheads="1"/>
          </p:cNvSpPr>
          <p:nvPr/>
        </p:nvSpPr>
        <p:spPr bwMode="auto">
          <a:xfrm>
            <a:off x="1687286" y="1828347"/>
            <a:ext cx="2538413"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latin typeface="Calibri" charset="0"/>
              </a:rPr>
              <a:t>The incident beam is perpendicular to the surface</a:t>
            </a:r>
          </a:p>
        </p:txBody>
      </p:sp>
      <p:sp>
        <p:nvSpPr>
          <p:cNvPr id="62" name="Rectangle 61"/>
          <p:cNvSpPr/>
          <p:nvPr/>
        </p:nvSpPr>
        <p:spPr>
          <a:xfrm>
            <a:off x="8229374" y="3314247"/>
            <a:ext cx="117475" cy="185738"/>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GB" sz="1800">
              <a:solidFill>
                <a:srgbClr val="FFFFFF"/>
              </a:solidFill>
              <a:latin typeface="Calibri" charset="0"/>
              <a:ea typeface="ＭＳ Ｐゴシック" charset="0"/>
              <a:cs typeface="ＭＳ Ｐゴシック" charset="0"/>
            </a:endParaRPr>
          </a:p>
        </p:txBody>
      </p:sp>
      <p:sp>
        <p:nvSpPr>
          <p:cNvPr id="63" name="Forme libre 62"/>
          <p:cNvSpPr/>
          <p:nvPr/>
        </p:nvSpPr>
        <p:spPr>
          <a:xfrm>
            <a:off x="7162574" y="2728460"/>
            <a:ext cx="1117600" cy="508000"/>
          </a:xfrm>
          <a:custGeom>
            <a:avLst/>
            <a:gdLst>
              <a:gd name="connsiteX0" fmla="*/ 0 w 1117600"/>
              <a:gd name="connsiteY0" fmla="*/ 0 h 508000"/>
              <a:gd name="connsiteX1" fmla="*/ 914400 w 1117600"/>
              <a:gd name="connsiteY1" fmla="*/ 101600 h 508000"/>
              <a:gd name="connsiteX2" fmla="*/ 1117600 w 1117600"/>
              <a:gd name="connsiteY2" fmla="*/ 508000 h 508000"/>
            </a:gdLst>
            <a:ahLst/>
            <a:cxnLst>
              <a:cxn ang="0">
                <a:pos x="connsiteX0" y="connsiteY0"/>
              </a:cxn>
              <a:cxn ang="0">
                <a:pos x="connsiteX1" y="connsiteY1"/>
              </a:cxn>
              <a:cxn ang="0">
                <a:pos x="connsiteX2" y="connsiteY2"/>
              </a:cxn>
            </a:cxnLst>
            <a:rect l="l" t="t" r="r" b="b"/>
            <a:pathLst>
              <a:path w="1117600" h="508000">
                <a:moveTo>
                  <a:pt x="0" y="0"/>
                </a:moveTo>
                <a:cubicBezTo>
                  <a:pt x="364066" y="8466"/>
                  <a:pt x="728133" y="16933"/>
                  <a:pt x="914400" y="101600"/>
                </a:cubicBezTo>
                <a:cubicBezTo>
                  <a:pt x="1100667" y="186267"/>
                  <a:pt x="1109133" y="347133"/>
                  <a:pt x="1117600" y="508000"/>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defTabSz="457200" eaLnBrk="1" hangingPunct="1"/>
            <a:endParaRPr lang="en-GB" sz="1800">
              <a:latin typeface="Calibri" charset="0"/>
              <a:ea typeface="ＭＳ Ｐゴシック" charset="0"/>
              <a:cs typeface="ＭＳ Ｐゴシック" charset="0"/>
            </a:endParaRPr>
          </a:p>
        </p:txBody>
      </p:sp>
      <p:sp>
        <p:nvSpPr>
          <p:cNvPr id="64" name="Forme libre 63"/>
          <p:cNvSpPr>
            <a:spLocks noChangeAspect="1"/>
          </p:cNvSpPr>
          <p:nvPr/>
        </p:nvSpPr>
        <p:spPr>
          <a:xfrm>
            <a:off x="7145111" y="2720522"/>
            <a:ext cx="430213" cy="434975"/>
          </a:xfrm>
          <a:custGeom>
            <a:avLst/>
            <a:gdLst>
              <a:gd name="connsiteX0" fmla="*/ 0 w 1117600"/>
              <a:gd name="connsiteY0" fmla="*/ 0 h 508000"/>
              <a:gd name="connsiteX1" fmla="*/ 914400 w 1117600"/>
              <a:gd name="connsiteY1" fmla="*/ 101600 h 508000"/>
              <a:gd name="connsiteX2" fmla="*/ 1117600 w 1117600"/>
              <a:gd name="connsiteY2" fmla="*/ 508000 h 508000"/>
            </a:gdLst>
            <a:ahLst/>
            <a:cxnLst>
              <a:cxn ang="0">
                <a:pos x="connsiteX0" y="connsiteY0"/>
              </a:cxn>
              <a:cxn ang="0">
                <a:pos x="connsiteX1" y="connsiteY1"/>
              </a:cxn>
              <a:cxn ang="0">
                <a:pos x="connsiteX2" y="connsiteY2"/>
              </a:cxn>
            </a:cxnLst>
            <a:rect l="l" t="t" r="r" b="b"/>
            <a:pathLst>
              <a:path w="1117600" h="508000">
                <a:moveTo>
                  <a:pt x="0" y="0"/>
                </a:moveTo>
                <a:cubicBezTo>
                  <a:pt x="364066" y="8466"/>
                  <a:pt x="728133" y="16933"/>
                  <a:pt x="914400" y="101600"/>
                </a:cubicBezTo>
                <a:cubicBezTo>
                  <a:pt x="1100667" y="186267"/>
                  <a:pt x="1109133" y="347133"/>
                  <a:pt x="1117600" y="508000"/>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defTabSz="457200" eaLnBrk="1" hangingPunct="1"/>
            <a:endParaRPr lang="en-GB" sz="1800">
              <a:latin typeface="Calibri" charset="0"/>
              <a:ea typeface="ＭＳ Ｐゴシック" charset="0"/>
              <a:cs typeface="ＭＳ Ｐゴシック" charset="0"/>
            </a:endParaRPr>
          </a:p>
        </p:txBody>
      </p:sp>
      <p:sp>
        <p:nvSpPr>
          <p:cNvPr id="65" name="Forme libre 64"/>
          <p:cNvSpPr>
            <a:spLocks/>
          </p:cNvSpPr>
          <p:nvPr/>
        </p:nvSpPr>
        <p:spPr>
          <a:xfrm>
            <a:off x="7162574" y="2728460"/>
            <a:ext cx="800100" cy="471487"/>
          </a:xfrm>
          <a:custGeom>
            <a:avLst/>
            <a:gdLst>
              <a:gd name="connsiteX0" fmla="*/ 0 w 1117600"/>
              <a:gd name="connsiteY0" fmla="*/ 0 h 508000"/>
              <a:gd name="connsiteX1" fmla="*/ 914400 w 1117600"/>
              <a:gd name="connsiteY1" fmla="*/ 101600 h 508000"/>
              <a:gd name="connsiteX2" fmla="*/ 1117600 w 1117600"/>
              <a:gd name="connsiteY2" fmla="*/ 508000 h 508000"/>
            </a:gdLst>
            <a:ahLst/>
            <a:cxnLst>
              <a:cxn ang="0">
                <a:pos x="connsiteX0" y="connsiteY0"/>
              </a:cxn>
              <a:cxn ang="0">
                <a:pos x="connsiteX1" y="connsiteY1"/>
              </a:cxn>
              <a:cxn ang="0">
                <a:pos x="connsiteX2" y="connsiteY2"/>
              </a:cxn>
            </a:cxnLst>
            <a:rect l="l" t="t" r="r" b="b"/>
            <a:pathLst>
              <a:path w="1117600" h="508000">
                <a:moveTo>
                  <a:pt x="0" y="0"/>
                </a:moveTo>
                <a:cubicBezTo>
                  <a:pt x="364066" y="8466"/>
                  <a:pt x="728133" y="16933"/>
                  <a:pt x="914400" y="101600"/>
                </a:cubicBezTo>
                <a:cubicBezTo>
                  <a:pt x="1100667" y="186267"/>
                  <a:pt x="1109133" y="347133"/>
                  <a:pt x="1117600" y="508000"/>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defTabSz="457200" eaLnBrk="1" hangingPunct="1"/>
            <a:endParaRPr lang="en-GB" sz="1800">
              <a:latin typeface="Calibri" charset="0"/>
              <a:ea typeface="ＭＳ Ｐゴシック" charset="0"/>
              <a:cs typeface="ＭＳ Ｐゴシック" charset="0"/>
            </a:endParaRPr>
          </a:p>
        </p:txBody>
      </p:sp>
      <p:sp>
        <p:nvSpPr>
          <p:cNvPr id="66" name="Forme libre 65"/>
          <p:cNvSpPr>
            <a:spLocks/>
          </p:cNvSpPr>
          <p:nvPr/>
        </p:nvSpPr>
        <p:spPr>
          <a:xfrm>
            <a:off x="7180036" y="2720522"/>
            <a:ext cx="1512888" cy="542925"/>
          </a:xfrm>
          <a:custGeom>
            <a:avLst/>
            <a:gdLst>
              <a:gd name="connsiteX0" fmla="*/ 0 w 1117600"/>
              <a:gd name="connsiteY0" fmla="*/ 0 h 508000"/>
              <a:gd name="connsiteX1" fmla="*/ 914400 w 1117600"/>
              <a:gd name="connsiteY1" fmla="*/ 101600 h 508000"/>
              <a:gd name="connsiteX2" fmla="*/ 1117600 w 1117600"/>
              <a:gd name="connsiteY2" fmla="*/ 508000 h 508000"/>
            </a:gdLst>
            <a:ahLst/>
            <a:cxnLst>
              <a:cxn ang="0">
                <a:pos x="connsiteX0" y="connsiteY0"/>
              </a:cxn>
              <a:cxn ang="0">
                <a:pos x="connsiteX1" y="connsiteY1"/>
              </a:cxn>
              <a:cxn ang="0">
                <a:pos x="connsiteX2" y="connsiteY2"/>
              </a:cxn>
            </a:cxnLst>
            <a:rect l="l" t="t" r="r" b="b"/>
            <a:pathLst>
              <a:path w="1117600" h="508000">
                <a:moveTo>
                  <a:pt x="0" y="0"/>
                </a:moveTo>
                <a:cubicBezTo>
                  <a:pt x="364066" y="8466"/>
                  <a:pt x="728133" y="16933"/>
                  <a:pt x="914400" y="101600"/>
                </a:cubicBezTo>
                <a:cubicBezTo>
                  <a:pt x="1100667" y="186267"/>
                  <a:pt x="1109133" y="347133"/>
                  <a:pt x="1117600" y="508000"/>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defTabSz="457200" eaLnBrk="1" hangingPunct="1"/>
            <a:endParaRPr lang="en-GB" sz="1800">
              <a:latin typeface="Calibri" charset="0"/>
              <a:ea typeface="ＭＳ Ｐゴシック" charset="0"/>
              <a:cs typeface="ＭＳ Ｐゴシック" charset="0"/>
            </a:endParaRPr>
          </a:p>
        </p:txBody>
      </p:sp>
      <p:sp>
        <p:nvSpPr>
          <p:cNvPr id="67" name="Forme libre 66"/>
          <p:cNvSpPr>
            <a:spLocks/>
          </p:cNvSpPr>
          <p:nvPr/>
        </p:nvSpPr>
        <p:spPr>
          <a:xfrm>
            <a:off x="7180036" y="2720522"/>
            <a:ext cx="2014538" cy="579438"/>
          </a:xfrm>
          <a:custGeom>
            <a:avLst/>
            <a:gdLst>
              <a:gd name="connsiteX0" fmla="*/ 0 w 1117600"/>
              <a:gd name="connsiteY0" fmla="*/ 0 h 508000"/>
              <a:gd name="connsiteX1" fmla="*/ 914400 w 1117600"/>
              <a:gd name="connsiteY1" fmla="*/ 101600 h 508000"/>
              <a:gd name="connsiteX2" fmla="*/ 1117600 w 1117600"/>
              <a:gd name="connsiteY2" fmla="*/ 508000 h 508000"/>
            </a:gdLst>
            <a:ahLst/>
            <a:cxnLst>
              <a:cxn ang="0">
                <a:pos x="connsiteX0" y="connsiteY0"/>
              </a:cxn>
              <a:cxn ang="0">
                <a:pos x="connsiteX1" y="connsiteY1"/>
              </a:cxn>
              <a:cxn ang="0">
                <a:pos x="connsiteX2" y="connsiteY2"/>
              </a:cxn>
            </a:cxnLst>
            <a:rect l="l" t="t" r="r" b="b"/>
            <a:pathLst>
              <a:path w="1117600" h="508000">
                <a:moveTo>
                  <a:pt x="0" y="0"/>
                </a:moveTo>
                <a:cubicBezTo>
                  <a:pt x="364066" y="8466"/>
                  <a:pt x="728133" y="16933"/>
                  <a:pt x="914400" y="101600"/>
                </a:cubicBezTo>
                <a:cubicBezTo>
                  <a:pt x="1100667" y="186267"/>
                  <a:pt x="1109133" y="347133"/>
                  <a:pt x="1117600" y="508000"/>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defTabSz="457200" eaLnBrk="1" hangingPunct="1"/>
            <a:endParaRPr lang="en-GB" sz="1800">
              <a:latin typeface="Calibri" charset="0"/>
              <a:ea typeface="ＭＳ Ｐゴシック" charset="0"/>
              <a:cs typeface="ＭＳ Ｐゴシック" charset="0"/>
            </a:endParaRPr>
          </a:p>
        </p:txBody>
      </p:sp>
      <p:sp>
        <p:nvSpPr>
          <p:cNvPr id="68" name="ZoneTexte 73"/>
          <p:cNvSpPr txBox="1">
            <a:spLocks noChangeArrowheads="1"/>
          </p:cNvSpPr>
          <p:nvPr/>
        </p:nvSpPr>
        <p:spPr bwMode="auto">
          <a:xfrm>
            <a:off x="9296174" y="2677660"/>
            <a:ext cx="6778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solidFill>
                  <a:srgbClr val="C00000"/>
                </a:solidFill>
                <a:latin typeface="Calibri" charset="0"/>
              </a:rPr>
              <a:t>m/z</a:t>
            </a:r>
          </a:p>
        </p:txBody>
      </p:sp>
      <p:sp>
        <p:nvSpPr>
          <p:cNvPr id="69" name="ZoneTexte 73"/>
          <p:cNvSpPr txBox="1">
            <a:spLocks noChangeArrowheads="1"/>
          </p:cNvSpPr>
          <p:nvPr/>
        </p:nvSpPr>
        <p:spPr bwMode="auto">
          <a:xfrm>
            <a:off x="7326086" y="1444172"/>
            <a:ext cx="2819400"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dirty="0">
                <a:latin typeface="Calibri" charset="0"/>
              </a:rPr>
              <a:t>High-resolution isotopic analysis</a:t>
            </a:r>
          </a:p>
        </p:txBody>
      </p:sp>
      <p:pic>
        <p:nvPicPr>
          <p:cNvPr id="70" name="Picture 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5799" y="4644572"/>
            <a:ext cx="1919287" cy="19351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1" name="Picture 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061" y="4644572"/>
            <a:ext cx="1927225" cy="19431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2" name="Picture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4486" y="4644572"/>
            <a:ext cx="1935163" cy="19494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3" name="Picture 6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2724" y="4644572"/>
            <a:ext cx="1935162" cy="19494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4" name="Picture 6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4924" y="4644572"/>
            <a:ext cx="1935162" cy="19494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5" name="Picture 6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7124" y="4644572"/>
            <a:ext cx="1935162" cy="19431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6" name="Line 70"/>
          <p:cNvSpPr>
            <a:spLocks noChangeShapeType="1"/>
          </p:cNvSpPr>
          <p:nvPr/>
        </p:nvSpPr>
        <p:spPr bwMode="auto">
          <a:xfrm>
            <a:off x="9231086" y="3653972"/>
            <a:ext cx="762000" cy="914400"/>
          </a:xfrm>
          <a:prstGeom prst="line">
            <a:avLst/>
          </a:prstGeom>
          <a:noFill/>
          <a:ln w="9525">
            <a:solidFill>
              <a:srgbClr val="246CF2"/>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FR"/>
          </a:p>
        </p:txBody>
      </p:sp>
      <p:sp>
        <p:nvSpPr>
          <p:cNvPr id="77" name="Line 71"/>
          <p:cNvSpPr>
            <a:spLocks noChangeShapeType="1"/>
          </p:cNvSpPr>
          <p:nvPr/>
        </p:nvSpPr>
        <p:spPr bwMode="auto">
          <a:xfrm flipH="1">
            <a:off x="8621486" y="3653972"/>
            <a:ext cx="76200" cy="914400"/>
          </a:xfrm>
          <a:prstGeom prst="line">
            <a:avLst/>
          </a:prstGeom>
          <a:noFill/>
          <a:ln w="9525">
            <a:solidFill>
              <a:srgbClr val="246CF2"/>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FR"/>
          </a:p>
        </p:txBody>
      </p:sp>
      <p:sp>
        <p:nvSpPr>
          <p:cNvPr id="78" name="Line 72"/>
          <p:cNvSpPr>
            <a:spLocks noChangeShapeType="1"/>
          </p:cNvSpPr>
          <p:nvPr/>
        </p:nvSpPr>
        <p:spPr bwMode="auto">
          <a:xfrm flipH="1">
            <a:off x="7173686" y="3577772"/>
            <a:ext cx="1066800" cy="990600"/>
          </a:xfrm>
          <a:prstGeom prst="line">
            <a:avLst/>
          </a:prstGeom>
          <a:noFill/>
          <a:ln w="9525">
            <a:solidFill>
              <a:srgbClr val="246CF2"/>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FR"/>
          </a:p>
        </p:txBody>
      </p:sp>
      <p:sp>
        <p:nvSpPr>
          <p:cNvPr id="79" name="Line 73"/>
          <p:cNvSpPr>
            <a:spLocks noChangeShapeType="1"/>
          </p:cNvSpPr>
          <p:nvPr/>
        </p:nvSpPr>
        <p:spPr bwMode="auto">
          <a:xfrm flipH="1">
            <a:off x="5878286" y="3577772"/>
            <a:ext cx="2057400" cy="990600"/>
          </a:xfrm>
          <a:prstGeom prst="line">
            <a:avLst/>
          </a:prstGeom>
          <a:noFill/>
          <a:ln w="9525">
            <a:solidFill>
              <a:srgbClr val="246CF2"/>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FR"/>
          </a:p>
        </p:txBody>
      </p:sp>
      <p:sp>
        <p:nvSpPr>
          <p:cNvPr id="80" name="Line 74"/>
          <p:cNvSpPr>
            <a:spLocks noChangeShapeType="1"/>
          </p:cNvSpPr>
          <p:nvPr/>
        </p:nvSpPr>
        <p:spPr bwMode="auto">
          <a:xfrm flipH="1">
            <a:off x="4582886" y="3501572"/>
            <a:ext cx="2971800" cy="1066800"/>
          </a:xfrm>
          <a:prstGeom prst="line">
            <a:avLst/>
          </a:prstGeom>
          <a:noFill/>
          <a:ln w="9525">
            <a:solidFill>
              <a:srgbClr val="246CF2"/>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FR"/>
          </a:p>
        </p:txBody>
      </p:sp>
      <p:sp>
        <p:nvSpPr>
          <p:cNvPr id="81" name="Rectangle 75"/>
          <p:cNvSpPr>
            <a:spLocks noChangeArrowheads="1"/>
          </p:cNvSpPr>
          <p:nvPr/>
        </p:nvSpPr>
        <p:spPr bwMode="auto">
          <a:xfrm>
            <a:off x="1611086" y="4339772"/>
            <a:ext cx="1858963" cy="3365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a:solidFill>
                  <a:srgbClr val="FFFFFF"/>
                </a:solidFill>
                <a:latin typeface="Calibri" charset="0"/>
              </a:rPr>
              <a:t>Secondary electrons</a:t>
            </a:r>
            <a:endParaRPr lang="fr-FR">
              <a:solidFill>
                <a:srgbClr val="FFFFFF"/>
              </a:solidFill>
              <a:latin typeface="Calibri" charset="0"/>
            </a:endParaRPr>
          </a:p>
        </p:txBody>
      </p:sp>
      <p:sp>
        <p:nvSpPr>
          <p:cNvPr id="82" name="Rectangle 76"/>
          <p:cNvSpPr>
            <a:spLocks noChangeArrowheads="1"/>
          </p:cNvSpPr>
          <p:nvPr/>
        </p:nvSpPr>
        <p:spPr bwMode="auto">
          <a:xfrm>
            <a:off x="3516086" y="4689022"/>
            <a:ext cx="476250" cy="3365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baseline="30000">
                <a:solidFill>
                  <a:srgbClr val="FFFFFF"/>
                </a:solidFill>
                <a:latin typeface="Calibri" charset="0"/>
              </a:rPr>
              <a:t>12</a:t>
            </a:r>
            <a:r>
              <a:rPr lang="en-US">
                <a:solidFill>
                  <a:srgbClr val="FFFFFF"/>
                </a:solidFill>
                <a:latin typeface="Calibri" charset="0"/>
              </a:rPr>
              <a:t>C</a:t>
            </a:r>
            <a:r>
              <a:rPr lang="en-US" baseline="30000">
                <a:solidFill>
                  <a:srgbClr val="FFFFFF"/>
                </a:solidFill>
                <a:latin typeface="Calibri" charset="0"/>
              </a:rPr>
              <a:t>-</a:t>
            </a:r>
            <a:endParaRPr lang="fr-FR">
              <a:solidFill>
                <a:srgbClr val="FFFFFF"/>
              </a:solidFill>
              <a:latin typeface="Calibri" charset="0"/>
            </a:endParaRPr>
          </a:p>
        </p:txBody>
      </p:sp>
      <p:sp>
        <p:nvSpPr>
          <p:cNvPr id="83" name="Rectangle 77"/>
          <p:cNvSpPr>
            <a:spLocks noChangeArrowheads="1"/>
          </p:cNvSpPr>
          <p:nvPr/>
        </p:nvSpPr>
        <p:spPr bwMode="auto">
          <a:xfrm>
            <a:off x="4944836" y="4689022"/>
            <a:ext cx="476250" cy="3365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baseline="30000">
                <a:solidFill>
                  <a:srgbClr val="FFFFFF"/>
                </a:solidFill>
                <a:latin typeface="Calibri" charset="0"/>
              </a:rPr>
              <a:t>13</a:t>
            </a:r>
            <a:r>
              <a:rPr lang="en-US">
                <a:solidFill>
                  <a:srgbClr val="FFFFFF"/>
                </a:solidFill>
                <a:latin typeface="Calibri" charset="0"/>
              </a:rPr>
              <a:t>C</a:t>
            </a:r>
            <a:r>
              <a:rPr lang="en-US" baseline="30000">
                <a:solidFill>
                  <a:srgbClr val="FFFFFF"/>
                </a:solidFill>
                <a:latin typeface="Calibri" charset="0"/>
              </a:rPr>
              <a:t>-</a:t>
            </a:r>
            <a:endParaRPr lang="fr-FR">
              <a:solidFill>
                <a:srgbClr val="FFFFFF"/>
              </a:solidFill>
              <a:latin typeface="Calibri" charset="0"/>
            </a:endParaRPr>
          </a:p>
        </p:txBody>
      </p:sp>
      <p:sp>
        <p:nvSpPr>
          <p:cNvPr id="84" name="Rectangle 78"/>
          <p:cNvSpPr>
            <a:spLocks noChangeArrowheads="1"/>
          </p:cNvSpPr>
          <p:nvPr/>
        </p:nvSpPr>
        <p:spPr bwMode="auto">
          <a:xfrm>
            <a:off x="6411686" y="4689022"/>
            <a:ext cx="503238" cy="3365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baseline="30000">
                <a:solidFill>
                  <a:srgbClr val="FFFFFF"/>
                </a:solidFill>
                <a:latin typeface="Calibri" charset="0"/>
              </a:rPr>
              <a:t>18</a:t>
            </a:r>
            <a:r>
              <a:rPr lang="en-US">
                <a:solidFill>
                  <a:srgbClr val="FFFFFF"/>
                </a:solidFill>
                <a:latin typeface="Calibri" charset="0"/>
              </a:rPr>
              <a:t>O</a:t>
            </a:r>
            <a:r>
              <a:rPr lang="en-US" baseline="30000">
                <a:solidFill>
                  <a:srgbClr val="FFFFFF"/>
                </a:solidFill>
                <a:latin typeface="Calibri" charset="0"/>
              </a:rPr>
              <a:t>-</a:t>
            </a:r>
            <a:endParaRPr lang="fr-FR">
              <a:solidFill>
                <a:srgbClr val="FFFFFF"/>
              </a:solidFill>
              <a:latin typeface="Calibri" charset="0"/>
            </a:endParaRPr>
          </a:p>
        </p:txBody>
      </p:sp>
      <p:sp>
        <p:nvSpPr>
          <p:cNvPr id="85" name="Rectangle 79"/>
          <p:cNvSpPr>
            <a:spLocks noChangeArrowheads="1"/>
          </p:cNvSpPr>
          <p:nvPr/>
        </p:nvSpPr>
        <p:spPr bwMode="auto">
          <a:xfrm>
            <a:off x="7783286" y="4644572"/>
            <a:ext cx="608013" cy="3365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baseline="30000">
                <a:solidFill>
                  <a:srgbClr val="FFFFFF"/>
                </a:solidFill>
                <a:latin typeface="Calibri" charset="0"/>
              </a:rPr>
              <a:t>26</a:t>
            </a:r>
            <a:r>
              <a:rPr lang="en-US">
                <a:solidFill>
                  <a:srgbClr val="FFFFFF"/>
                </a:solidFill>
                <a:latin typeface="Calibri" charset="0"/>
              </a:rPr>
              <a:t>CN</a:t>
            </a:r>
            <a:r>
              <a:rPr lang="en-US" baseline="30000">
                <a:solidFill>
                  <a:srgbClr val="FFFFFF"/>
                </a:solidFill>
                <a:latin typeface="Calibri" charset="0"/>
              </a:rPr>
              <a:t>-</a:t>
            </a:r>
            <a:endParaRPr lang="fr-FR">
              <a:solidFill>
                <a:srgbClr val="FFFFFF"/>
              </a:solidFill>
              <a:latin typeface="Calibri" charset="0"/>
            </a:endParaRPr>
          </a:p>
        </p:txBody>
      </p:sp>
      <p:sp>
        <p:nvSpPr>
          <p:cNvPr id="86" name="Rectangle 80"/>
          <p:cNvSpPr>
            <a:spLocks noChangeArrowheads="1"/>
          </p:cNvSpPr>
          <p:nvPr/>
        </p:nvSpPr>
        <p:spPr bwMode="auto">
          <a:xfrm>
            <a:off x="9232674" y="4644572"/>
            <a:ext cx="608012" cy="3365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baseline="30000">
                <a:solidFill>
                  <a:srgbClr val="FFFFFF"/>
                </a:solidFill>
                <a:latin typeface="Calibri" charset="0"/>
              </a:rPr>
              <a:t>27</a:t>
            </a:r>
            <a:r>
              <a:rPr lang="en-US">
                <a:solidFill>
                  <a:srgbClr val="FFFFFF"/>
                </a:solidFill>
                <a:latin typeface="Calibri" charset="0"/>
              </a:rPr>
              <a:t>CN</a:t>
            </a:r>
            <a:r>
              <a:rPr lang="en-US" baseline="30000">
                <a:solidFill>
                  <a:srgbClr val="FFFFFF"/>
                </a:solidFill>
                <a:latin typeface="Calibri" charset="0"/>
              </a:rPr>
              <a:t>-</a:t>
            </a:r>
            <a:endParaRPr lang="fr-FR">
              <a:solidFill>
                <a:srgbClr val="FFFFFF"/>
              </a:solidFill>
              <a:latin typeface="Calibri" charset="0"/>
            </a:endParaRPr>
          </a:p>
        </p:txBody>
      </p:sp>
      <p:sp>
        <p:nvSpPr>
          <p:cNvPr id="87" name="Rectangle 81"/>
          <p:cNvSpPr>
            <a:spLocks noChangeArrowheads="1"/>
          </p:cNvSpPr>
          <p:nvPr/>
        </p:nvSpPr>
        <p:spPr bwMode="auto">
          <a:xfrm rot="-5121571">
            <a:off x="8049952" y="3902694"/>
            <a:ext cx="958917" cy="3693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fr-FR">
                <a:latin typeface="Calibri" charset="0"/>
              </a:rPr>
              <a:t>Mass 26</a:t>
            </a:r>
          </a:p>
        </p:txBody>
      </p:sp>
      <p:sp>
        <p:nvSpPr>
          <p:cNvPr id="88" name="Rectangle 82"/>
          <p:cNvSpPr>
            <a:spLocks noChangeArrowheads="1"/>
          </p:cNvSpPr>
          <p:nvPr/>
        </p:nvSpPr>
        <p:spPr bwMode="auto">
          <a:xfrm rot="3030188">
            <a:off x="9377102" y="3950319"/>
            <a:ext cx="958917" cy="3693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fr-FR">
                <a:latin typeface="Calibri" charset="0"/>
              </a:rPr>
              <a:t>Mass 27</a:t>
            </a:r>
          </a:p>
        </p:txBody>
      </p:sp>
      <p:sp>
        <p:nvSpPr>
          <p:cNvPr id="89" name="Rectangle 83"/>
          <p:cNvSpPr>
            <a:spLocks noChangeArrowheads="1"/>
          </p:cNvSpPr>
          <p:nvPr/>
        </p:nvSpPr>
        <p:spPr bwMode="auto">
          <a:xfrm rot="-2464565">
            <a:off x="7022840" y="3866181"/>
            <a:ext cx="958917" cy="3693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fr-FR">
                <a:latin typeface="Calibri" charset="0"/>
              </a:rPr>
              <a:t>Mass 18</a:t>
            </a:r>
          </a:p>
        </p:txBody>
      </p:sp>
      <p:sp>
        <p:nvSpPr>
          <p:cNvPr id="90" name="Rectangle 84"/>
          <p:cNvSpPr>
            <a:spLocks noChangeArrowheads="1"/>
          </p:cNvSpPr>
          <p:nvPr/>
        </p:nvSpPr>
        <p:spPr bwMode="auto">
          <a:xfrm rot="-1543001">
            <a:off x="5984615" y="3942381"/>
            <a:ext cx="958917" cy="3693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fr-FR" dirty="0">
                <a:latin typeface="Calibri" charset="0"/>
              </a:rPr>
              <a:t>Mass 13</a:t>
            </a:r>
          </a:p>
        </p:txBody>
      </p:sp>
      <p:sp>
        <p:nvSpPr>
          <p:cNvPr id="91" name="Rectangle 85"/>
          <p:cNvSpPr>
            <a:spLocks noChangeArrowheads="1"/>
          </p:cNvSpPr>
          <p:nvPr/>
        </p:nvSpPr>
        <p:spPr bwMode="auto">
          <a:xfrm rot="-1094074">
            <a:off x="6213215" y="3453431"/>
            <a:ext cx="958917" cy="3693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fr-FR" dirty="0">
                <a:latin typeface="Calibri" charset="0"/>
              </a:rPr>
              <a:t>Mass 12</a:t>
            </a:r>
          </a:p>
        </p:txBody>
      </p:sp>
      <p:sp>
        <p:nvSpPr>
          <p:cNvPr id="92" name="Rectangle 60"/>
          <p:cNvSpPr>
            <a:spLocks noGrp="1" noChangeArrowheads="1"/>
          </p:cNvSpPr>
          <p:nvPr>
            <p:ph type="title"/>
          </p:nvPr>
        </p:nvSpPr>
        <p:spPr>
          <a:xfrm>
            <a:off x="696686" y="463978"/>
            <a:ext cx="7772400" cy="914400"/>
          </a:xfrm>
        </p:spPr>
        <p:txBody>
          <a:bodyPr>
            <a:normAutofit/>
          </a:bodyPr>
          <a:lstStyle/>
          <a:p>
            <a:r>
              <a:rPr lang="fr-FR" sz="3600"/>
              <a:t>NanoSIMS principles</a:t>
            </a:r>
          </a:p>
        </p:txBody>
      </p:sp>
    </p:spTree>
    <p:extLst>
      <p:ext uri="{BB962C8B-B14F-4D97-AF65-F5344CB8AC3E}">
        <p14:creationId xmlns:p14="http://schemas.microsoft.com/office/powerpoint/2010/main" val="32756166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624114" y="-26193"/>
            <a:ext cx="115155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 </a:t>
            </a:r>
            <a:r>
              <a:rPr lang="en-US" altLang="fr-FR" sz="2000" b="1" dirty="0" err="1" smtClean="0">
                <a:solidFill>
                  <a:schemeClr val="accent2"/>
                </a:solidFill>
              </a:rPr>
              <a:t>Organo</a:t>
            </a:r>
            <a:r>
              <a:rPr lang="en-US" altLang="fr-FR" sz="2000" b="1" dirty="0" smtClean="0">
                <a:solidFill>
                  <a:schemeClr val="accent2"/>
                </a:solidFill>
              </a:rPr>
              <a:t>-mineral interactions plays a role in C and N sequestration </a:t>
            </a:r>
            <a:endParaRPr lang="en-US" altLang="fr-FR" sz="2000" b="1" dirty="0">
              <a:solidFill>
                <a:schemeClr val="accent2"/>
              </a:solidFill>
            </a:endParaRPr>
          </a:p>
        </p:txBody>
      </p:sp>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93" name="Picture 5" descr="marqueur_STXM"/>
          <p:cNvPicPr>
            <a:picLocks noChangeAspect="1" noChangeArrowheads="1"/>
          </p:cNvPicPr>
          <p:nvPr/>
        </p:nvPicPr>
        <p:blipFill rotWithShape="1">
          <a:blip r:embed="rId2">
            <a:extLst>
              <a:ext uri="{28A0092B-C50C-407E-A947-70E740481C1C}">
                <a14:useLocalDpi xmlns:a14="http://schemas.microsoft.com/office/drawing/2010/main" val="0"/>
              </a:ext>
            </a:extLst>
          </a:blip>
          <a:srcRect r="41596"/>
          <a:stretch/>
        </p:blipFill>
        <p:spPr bwMode="auto">
          <a:xfrm>
            <a:off x="3124200" y="1520825"/>
            <a:ext cx="5207000" cy="3509963"/>
          </a:xfrm>
          <a:prstGeom prst="rect">
            <a:avLst/>
          </a:prstGeom>
          <a:noFill/>
          <a:extLst>
            <a:ext uri="{909E8E84-426E-40dd-AFC4-6F175D3DCCD1}">
              <a14:hiddenFill xmlns="" xmlns:a14="http://schemas.microsoft.com/office/drawing/2010/main">
                <a:solidFill>
                  <a:srgbClr val="FFFFFF"/>
                </a:solidFill>
              </a14:hiddenFill>
            </a:ext>
          </a:extLst>
        </p:spPr>
      </p:pic>
      <p:sp>
        <p:nvSpPr>
          <p:cNvPr id="94" name="Text Box 8"/>
          <p:cNvSpPr txBox="1">
            <a:spLocks noChangeArrowheads="1"/>
          </p:cNvSpPr>
          <p:nvPr/>
        </p:nvSpPr>
        <p:spPr bwMode="auto">
          <a:xfrm>
            <a:off x="76200" y="4267200"/>
            <a:ext cx="3048000" cy="3365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fr-FR">
                <a:solidFill>
                  <a:schemeClr val="bg1"/>
                </a:solidFill>
              </a:rPr>
              <a:t>Remusat et al. ES&amp;T 2012</a:t>
            </a:r>
          </a:p>
        </p:txBody>
      </p:sp>
      <p:sp>
        <p:nvSpPr>
          <p:cNvPr id="96" name="Rectangle 95"/>
          <p:cNvSpPr/>
          <p:nvPr/>
        </p:nvSpPr>
        <p:spPr>
          <a:xfrm>
            <a:off x="2031207" y="5448989"/>
            <a:ext cx="8077200" cy="400110"/>
          </a:xfrm>
          <a:prstGeom prst="rect">
            <a:avLst/>
          </a:prstGeom>
        </p:spPr>
        <p:txBody>
          <a:bodyPr wrap="square">
            <a:spAutoFit/>
          </a:bodyPr>
          <a:lstStyle/>
          <a:p>
            <a:r>
              <a:rPr lang="en-US" sz="2000" dirty="0" smtClean="0"/>
              <a:t>Combination of </a:t>
            </a:r>
            <a:r>
              <a:rPr lang="en-US" sz="2000" dirty="0" err="1" smtClean="0"/>
              <a:t>NanoSIMS</a:t>
            </a:r>
            <a:r>
              <a:rPr lang="en-US" sz="2000" dirty="0" smtClean="0"/>
              <a:t> with STXM-NEXAFS (molecular imaging).</a:t>
            </a:r>
            <a:endParaRPr lang="en-US" sz="2000" dirty="0"/>
          </a:p>
        </p:txBody>
      </p:sp>
      <p:sp>
        <p:nvSpPr>
          <p:cNvPr id="97" name="Rectangle 2"/>
          <p:cNvSpPr>
            <a:spLocks noGrp="1" noChangeArrowheads="1"/>
          </p:cNvSpPr>
          <p:nvPr>
            <p:ph type="title"/>
          </p:nvPr>
        </p:nvSpPr>
        <p:spPr>
          <a:xfrm>
            <a:off x="1034017" y="465138"/>
            <a:ext cx="9720943" cy="1143000"/>
          </a:xfrm>
        </p:spPr>
        <p:txBody>
          <a:bodyPr/>
          <a:lstStyle/>
          <a:p>
            <a:r>
              <a:rPr lang="en-US" sz="2800" dirty="0"/>
              <a:t>An attempt to determine the nature of the OM bearing the label</a:t>
            </a:r>
          </a:p>
        </p:txBody>
      </p:sp>
    </p:spTree>
    <p:extLst>
      <p:ext uri="{BB962C8B-B14F-4D97-AF65-F5344CB8AC3E}">
        <p14:creationId xmlns:p14="http://schemas.microsoft.com/office/powerpoint/2010/main" val="13787983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624114" y="-26193"/>
            <a:ext cx="115155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 </a:t>
            </a:r>
            <a:r>
              <a:rPr lang="en-US" altLang="fr-FR" sz="2000" b="1" dirty="0" err="1" smtClean="0">
                <a:solidFill>
                  <a:schemeClr val="accent2"/>
                </a:solidFill>
              </a:rPr>
              <a:t>Organo</a:t>
            </a:r>
            <a:r>
              <a:rPr lang="en-US" altLang="fr-FR" sz="2000" b="1" dirty="0" smtClean="0">
                <a:solidFill>
                  <a:schemeClr val="accent2"/>
                </a:solidFill>
              </a:rPr>
              <a:t>-mineral interactions plays a role in C and N sequestration </a:t>
            </a:r>
            <a:endParaRPr lang="en-US" altLang="fr-FR" sz="2000" b="1" dirty="0">
              <a:solidFill>
                <a:schemeClr val="accent2"/>
              </a:solidFill>
            </a:endParaRPr>
          </a:p>
        </p:txBody>
      </p:sp>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 name="Rectangle 2"/>
          <p:cNvSpPr>
            <a:spLocks noGrp="1" noChangeArrowheads="1"/>
          </p:cNvSpPr>
          <p:nvPr>
            <p:ph type="title"/>
          </p:nvPr>
        </p:nvSpPr>
        <p:spPr>
          <a:xfrm>
            <a:off x="327855" y="450305"/>
            <a:ext cx="8127101" cy="1143000"/>
          </a:xfrm>
        </p:spPr>
        <p:txBody>
          <a:bodyPr>
            <a:normAutofit/>
          </a:bodyPr>
          <a:lstStyle/>
          <a:p>
            <a:r>
              <a:rPr lang="fr-FR" sz="3600" b="1" dirty="0"/>
              <a:t>STXM-NEXAFS </a:t>
            </a:r>
            <a:r>
              <a:rPr lang="fr-FR" sz="3600" b="1" dirty="0" err="1"/>
              <a:t>principle</a:t>
            </a:r>
            <a:endParaRPr lang="fr-FR" sz="3600" b="1" dirty="0"/>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t="13333"/>
          <a:stretch>
            <a:fillRect/>
          </a:stretch>
        </p:blipFill>
        <p:spPr bwMode="auto">
          <a:xfrm>
            <a:off x="1619603" y="4372302"/>
            <a:ext cx="2320606" cy="198120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 Box 4"/>
          <p:cNvSpPr txBox="1">
            <a:spLocks noChangeArrowheads="1"/>
          </p:cNvSpPr>
          <p:nvPr/>
        </p:nvSpPr>
        <p:spPr bwMode="auto">
          <a:xfrm>
            <a:off x="1171928" y="6413827"/>
            <a:ext cx="3266776"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dirty="0">
                <a:latin typeface="Arial" charset="0"/>
                <a:ea typeface="MS PGothic" charset="0"/>
                <a:cs typeface="MS PGothic" charset="0"/>
              </a:rPr>
              <a:t>Single Image @ 280 </a:t>
            </a:r>
            <a:r>
              <a:rPr lang="en-US" dirty="0" err="1">
                <a:latin typeface="Arial" charset="0"/>
                <a:ea typeface="MS PGothic" charset="0"/>
                <a:cs typeface="MS PGothic" charset="0"/>
              </a:rPr>
              <a:t>eV</a:t>
            </a:r>
            <a:endParaRPr lang="en-US" dirty="0">
              <a:latin typeface="Arial" charset="0"/>
              <a:ea typeface="MS PGothic" charset="0"/>
              <a:cs typeface="MS PGothic" charset="0"/>
            </a:endParaRPr>
          </a:p>
        </p:txBody>
      </p:sp>
      <p:pic>
        <p:nvPicPr>
          <p:cNvPr id="9" name="Picture 5"/>
          <p:cNvPicPr>
            <a:picLocks noChangeAspect="1" noChangeArrowheads="1"/>
          </p:cNvPicPr>
          <p:nvPr/>
        </p:nvPicPr>
        <p:blipFill>
          <a:blip r:embed="rId3">
            <a:alphaModFix amt="72000"/>
            <a:extLst>
              <a:ext uri="{28A0092B-C50C-407E-A947-70E740481C1C}">
                <a14:useLocalDpi xmlns:a14="http://schemas.microsoft.com/office/drawing/2010/main" val="0"/>
              </a:ext>
            </a:extLst>
          </a:blip>
          <a:srcRect/>
          <a:stretch>
            <a:fillRect/>
          </a:stretch>
        </p:blipFill>
        <p:spPr bwMode="auto">
          <a:xfrm>
            <a:off x="7335586" y="4319018"/>
            <a:ext cx="3027744" cy="1706563"/>
          </a:xfrm>
          <a:prstGeom prst="rect">
            <a:avLst/>
          </a:prstGeom>
          <a:solidFill>
            <a:srgbClr val="000080">
              <a:alpha val="72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0" name="Text Box 6"/>
          <p:cNvSpPr txBox="1">
            <a:spLocks noChangeArrowheads="1"/>
          </p:cNvSpPr>
          <p:nvPr/>
        </p:nvSpPr>
        <p:spPr bwMode="auto">
          <a:xfrm>
            <a:off x="1412456" y="1492782"/>
            <a:ext cx="4302583" cy="17851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200" dirty="0">
                <a:latin typeface="Arial" charset="0"/>
              </a:rPr>
              <a:t>STXM is a transmission technique that maps C, N,  and, through acquisition of NEXAFS spectra, can determine the type of C and N functional groups</a:t>
            </a:r>
            <a:endParaRPr lang="fr-FR" sz="2200" dirty="0">
              <a:latin typeface="Arial" charset="0"/>
            </a:endParaRPr>
          </a:p>
        </p:txBody>
      </p:sp>
      <p:grpSp>
        <p:nvGrpSpPr>
          <p:cNvPr id="11" name="Group 7"/>
          <p:cNvGrpSpPr>
            <a:grpSpLocks/>
          </p:cNvGrpSpPr>
          <p:nvPr/>
        </p:nvGrpSpPr>
        <p:grpSpPr bwMode="auto">
          <a:xfrm>
            <a:off x="4843984" y="3534103"/>
            <a:ext cx="1673227" cy="3124047"/>
            <a:chOff x="4416" y="2566"/>
            <a:chExt cx="1008" cy="1743"/>
          </a:xfrm>
        </p:grpSpPr>
        <p:pic>
          <p:nvPicPr>
            <p:cNvPr id="1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6" y="2832"/>
              <a:ext cx="1008" cy="1296"/>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xt Box 9"/>
            <p:cNvSpPr txBox="1">
              <a:spLocks noChangeArrowheads="1"/>
            </p:cNvSpPr>
            <p:nvPr/>
          </p:nvSpPr>
          <p:spPr bwMode="auto">
            <a:xfrm>
              <a:off x="4416" y="2566"/>
              <a:ext cx="960" cy="172"/>
            </a:xfrm>
            <a:prstGeom prst="rect">
              <a:avLst/>
            </a:prstGeom>
            <a:noFill/>
            <a:ln w="9525">
              <a:solidFill>
                <a:srgbClr val="EBE00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400" dirty="0">
                  <a:latin typeface="Arial" charset="0"/>
                  <a:ea typeface="MS PGothic" charset="0"/>
                  <a:cs typeface="MS PGothic" charset="0"/>
                </a:rPr>
                <a:t>Image 280 </a:t>
              </a:r>
              <a:r>
                <a:rPr lang="en-US" sz="1400" dirty="0" err="1">
                  <a:latin typeface="Arial" charset="0"/>
                  <a:ea typeface="MS PGothic" charset="0"/>
                  <a:cs typeface="MS PGothic" charset="0"/>
                </a:rPr>
                <a:t>eV</a:t>
              </a:r>
              <a:endParaRPr lang="en-US" sz="1400" dirty="0">
                <a:latin typeface="Arial" charset="0"/>
                <a:ea typeface="MS PGothic" charset="0"/>
                <a:cs typeface="MS PGothic" charset="0"/>
              </a:endParaRPr>
            </a:p>
          </p:txBody>
        </p:sp>
        <p:sp>
          <p:nvSpPr>
            <p:cNvPr id="14" name="Text Box 10"/>
            <p:cNvSpPr txBox="1">
              <a:spLocks noChangeArrowheads="1"/>
            </p:cNvSpPr>
            <p:nvPr/>
          </p:nvSpPr>
          <p:spPr bwMode="auto">
            <a:xfrm>
              <a:off x="4416" y="4137"/>
              <a:ext cx="960" cy="172"/>
            </a:xfrm>
            <a:prstGeom prst="rect">
              <a:avLst/>
            </a:prstGeom>
            <a:noFill/>
            <a:ln w="9525">
              <a:solidFill>
                <a:schemeClr val="fo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400" dirty="0">
                  <a:latin typeface="Arial" charset="0"/>
                  <a:ea typeface="MS PGothic" charset="0"/>
                  <a:cs typeface="MS PGothic" charset="0"/>
                </a:rPr>
                <a:t>Image 300 </a:t>
              </a:r>
              <a:r>
                <a:rPr lang="en-US" sz="1400" dirty="0" err="1">
                  <a:latin typeface="Arial" charset="0"/>
                  <a:ea typeface="MS PGothic" charset="0"/>
                  <a:cs typeface="MS PGothic" charset="0"/>
                </a:rPr>
                <a:t>eV</a:t>
              </a:r>
              <a:endParaRPr lang="en-US" dirty="0">
                <a:latin typeface="Arial" charset="0"/>
                <a:ea typeface="MS PGothic" charset="0"/>
                <a:cs typeface="MS PGothic" charset="0"/>
              </a:endParaRPr>
            </a:p>
          </p:txBody>
        </p:sp>
      </p:grpSp>
      <p:pic>
        <p:nvPicPr>
          <p:cNvPr id="15" name="Picture 11" descr="tableGroupeFonctionn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8328" y="1713616"/>
            <a:ext cx="4382260" cy="146367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9334840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624114" y="-26193"/>
            <a:ext cx="115155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 </a:t>
            </a:r>
            <a:r>
              <a:rPr lang="en-US" altLang="fr-FR" sz="2000" b="1" dirty="0" err="1" smtClean="0">
                <a:solidFill>
                  <a:schemeClr val="accent2"/>
                </a:solidFill>
              </a:rPr>
              <a:t>Organo</a:t>
            </a:r>
            <a:r>
              <a:rPr lang="en-US" altLang="fr-FR" sz="2000" b="1" dirty="0" smtClean="0">
                <a:solidFill>
                  <a:schemeClr val="accent2"/>
                </a:solidFill>
              </a:rPr>
              <a:t>-mineral interactions plays a role in C and N sequestration </a:t>
            </a:r>
            <a:endParaRPr lang="en-US" altLang="fr-FR" sz="2000" b="1" dirty="0">
              <a:solidFill>
                <a:schemeClr val="accent2"/>
              </a:solidFill>
            </a:endParaRPr>
          </a:p>
        </p:txBody>
      </p:sp>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 name="Rectangle 2"/>
          <p:cNvSpPr>
            <a:spLocks noGrp="1" noChangeArrowheads="1"/>
          </p:cNvSpPr>
          <p:nvPr>
            <p:ph type="title"/>
          </p:nvPr>
        </p:nvSpPr>
        <p:spPr>
          <a:xfrm>
            <a:off x="677928" y="421481"/>
            <a:ext cx="7772400" cy="1143000"/>
          </a:xfrm>
        </p:spPr>
        <p:txBody>
          <a:bodyPr/>
          <a:lstStyle/>
          <a:p>
            <a:r>
              <a:rPr lang="en-US" sz="2800" b="1" dirty="0"/>
              <a:t>An attempt to determine the nature of the OM bearing the label</a:t>
            </a:r>
          </a:p>
        </p:txBody>
      </p:sp>
      <p:sp>
        <p:nvSpPr>
          <p:cNvPr id="7" name="Rectangle 4"/>
          <p:cNvSpPr txBox="1">
            <a:spLocks noChangeArrowheads="1"/>
          </p:cNvSpPr>
          <p:nvPr/>
        </p:nvSpPr>
        <p:spPr>
          <a:xfrm>
            <a:off x="6729414" y="6381546"/>
            <a:ext cx="5410200" cy="3652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t>The label seems related to microbial OM. </a:t>
            </a:r>
            <a:endParaRPr lang="en-US" sz="1800" dirty="0"/>
          </a:p>
        </p:txBody>
      </p:sp>
      <p:pic>
        <p:nvPicPr>
          <p:cNvPr id="8" name="Picture 5" descr="marqueur_STXM"/>
          <p:cNvPicPr>
            <a:picLocks noChangeAspect="1" noChangeArrowheads="1"/>
          </p:cNvPicPr>
          <p:nvPr/>
        </p:nvPicPr>
        <p:blipFill rotWithShape="1">
          <a:blip r:embed="rId2">
            <a:extLst>
              <a:ext uri="{28A0092B-C50C-407E-A947-70E740481C1C}">
                <a14:useLocalDpi xmlns:a14="http://schemas.microsoft.com/office/drawing/2010/main" val="0"/>
              </a:ext>
            </a:extLst>
          </a:blip>
          <a:srcRect l="57123"/>
          <a:stretch/>
        </p:blipFill>
        <p:spPr bwMode="auto">
          <a:xfrm>
            <a:off x="5990914" y="1248289"/>
            <a:ext cx="5486400" cy="5037556"/>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Box 8"/>
          <p:cNvSpPr txBox="1">
            <a:spLocks noChangeArrowheads="1"/>
          </p:cNvSpPr>
          <p:nvPr/>
        </p:nvSpPr>
        <p:spPr bwMode="auto">
          <a:xfrm>
            <a:off x="304800" y="6216650"/>
            <a:ext cx="3048000" cy="3693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fr-FR" dirty="0" err="1"/>
              <a:t>Remusat</a:t>
            </a:r>
            <a:r>
              <a:rPr lang="fr-FR" dirty="0"/>
              <a:t> et al. ES&amp;T 2012</a:t>
            </a:r>
          </a:p>
        </p:txBody>
      </p:sp>
      <p:sp>
        <p:nvSpPr>
          <p:cNvPr id="10" name="Text Box 9"/>
          <p:cNvSpPr txBox="1">
            <a:spLocks noChangeArrowheads="1"/>
          </p:cNvSpPr>
          <p:nvPr/>
        </p:nvSpPr>
        <p:spPr bwMode="auto">
          <a:xfrm>
            <a:off x="9572314" y="1894493"/>
            <a:ext cx="1676400" cy="244475"/>
          </a:xfrm>
          <a:prstGeom prst="rect">
            <a:avLst/>
          </a:prstGeom>
          <a:noFill/>
          <a:ln>
            <a:noFill/>
          </a:ln>
          <a:extLst>
            <a:ext uri="{909E8E84-426E-40dd-AFC4-6F175D3DCCD1}">
              <a14:hiddenFill xmlns="" xmlns:a14="http://schemas.microsoft.com/office/drawing/2010/main">
                <a:solidFill>
                  <a:srgbClr val="000000"/>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fr-FR" sz="1000"/>
              <a:t>Acquired at ALS Berkeley</a:t>
            </a:r>
          </a:p>
        </p:txBody>
      </p:sp>
      <p:pic>
        <p:nvPicPr>
          <p:cNvPr id="11" name="Picture 5" descr="marqueur_STXM"/>
          <p:cNvPicPr>
            <a:picLocks noChangeAspect="1" noChangeArrowheads="1"/>
          </p:cNvPicPr>
          <p:nvPr/>
        </p:nvPicPr>
        <p:blipFill rotWithShape="1">
          <a:blip r:embed="rId2">
            <a:extLst>
              <a:ext uri="{28A0092B-C50C-407E-A947-70E740481C1C}">
                <a14:useLocalDpi xmlns:a14="http://schemas.microsoft.com/office/drawing/2010/main" val="0"/>
              </a:ext>
            </a:extLst>
          </a:blip>
          <a:srcRect l="26781" t="362" r="42165" b="-362"/>
          <a:stretch/>
        </p:blipFill>
        <p:spPr bwMode="auto">
          <a:xfrm>
            <a:off x="1865590" y="1894493"/>
            <a:ext cx="1923369" cy="2438400"/>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1" descr="tableGroupeFonctionn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6990" y="4256693"/>
            <a:ext cx="3709169" cy="129539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7417109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624114" y="-26193"/>
            <a:ext cx="115155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 </a:t>
            </a:r>
            <a:r>
              <a:rPr lang="en-US" altLang="fr-FR" sz="2000" b="1" dirty="0" err="1" smtClean="0">
                <a:solidFill>
                  <a:schemeClr val="accent2"/>
                </a:solidFill>
              </a:rPr>
              <a:t>Organo</a:t>
            </a:r>
            <a:r>
              <a:rPr lang="en-US" altLang="fr-FR" sz="2000" b="1" dirty="0" smtClean="0">
                <a:solidFill>
                  <a:schemeClr val="accent2"/>
                </a:solidFill>
              </a:rPr>
              <a:t>-mineral interactions plays a role in C and N sequestration </a:t>
            </a:r>
            <a:endParaRPr lang="en-US" altLang="fr-FR" sz="2000" b="1" dirty="0">
              <a:solidFill>
                <a:schemeClr val="accent2"/>
              </a:solidFill>
            </a:endParaRPr>
          </a:p>
        </p:txBody>
      </p:sp>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0" name="ZoneTexte 62"/>
          <p:cNvSpPr txBox="1">
            <a:spLocks noChangeArrowheads="1"/>
          </p:cNvSpPr>
          <p:nvPr/>
        </p:nvSpPr>
        <p:spPr bwMode="auto">
          <a:xfrm>
            <a:off x="326572" y="3284432"/>
            <a:ext cx="5151107" cy="203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fr-FR" sz="1800" dirty="0">
                <a:latin typeface="Verdana" panose="020B0604030504040204" pitchFamily="34" charset="0"/>
                <a:ea typeface="Verdana" panose="020B0604030504040204" pitchFamily="34" charset="0"/>
                <a:cs typeface="Verdana" panose="020B0604030504040204" pitchFamily="34" charset="0"/>
              </a:rPr>
              <a:t>2. </a:t>
            </a:r>
            <a:r>
              <a:rPr lang="en-GB" sz="1800" dirty="0">
                <a:latin typeface="Verdana" panose="020B0604030504040204" pitchFamily="34" charset="0"/>
                <a:ea typeface="Verdana" panose="020B0604030504040204" pitchFamily="34" charset="0"/>
                <a:cs typeface="Verdana" panose="020B0604030504040204" pitchFamily="34" charset="0"/>
              </a:rPr>
              <a:t>Incubation of </a:t>
            </a:r>
            <a:r>
              <a:rPr lang="en-GB" sz="1800" baseline="30000" dirty="0">
                <a:latin typeface="Verdana" panose="020B0604030504040204" pitchFamily="34" charset="0"/>
                <a:ea typeface="Verdana" panose="020B0604030504040204" pitchFamily="34" charset="0"/>
                <a:cs typeface="Verdana" panose="020B0604030504040204" pitchFamily="34" charset="0"/>
              </a:rPr>
              <a:t>13</a:t>
            </a:r>
            <a:r>
              <a:rPr lang="en-GB" sz="1800" dirty="0">
                <a:latin typeface="Verdana" panose="020B0604030504040204" pitchFamily="34" charset="0"/>
                <a:ea typeface="Verdana" panose="020B0604030504040204" pitchFamily="34" charset="0"/>
                <a:cs typeface="Verdana" panose="020B0604030504040204" pitchFamily="34" charset="0"/>
              </a:rPr>
              <a:t>C/</a:t>
            </a:r>
            <a:r>
              <a:rPr lang="en-GB" sz="1800" baseline="30000" dirty="0">
                <a:latin typeface="Verdana" panose="020B0604030504040204" pitchFamily="34" charset="0"/>
                <a:ea typeface="Verdana" panose="020B0604030504040204" pitchFamily="34" charset="0"/>
                <a:cs typeface="Verdana" panose="020B0604030504040204" pitchFamily="34" charset="0"/>
              </a:rPr>
              <a:t>15</a:t>
            </a:r>
            <a:r>
              <a:rPr lang="en-GB" sz="1800" dirty="0">
                <a:latin typeface="Verdana" panose="020B0604030504040204" pitchFamily="34" charset="0"/>
                <a:ea typeface="Verdana" panose="020B0604030504040204" pitchFamily="34" charset="0"/>
                <a:cs typeface="Verdana" panose="020B0604030504040204" pitchFamily="34" charset="0"/>
              </a:rPr>
              <a:t>N-labeled glycine (glycine is metabolised within a couple of hours)</a:t>
            </a:r>
          </a:p>
          <a:p>
            <a:endParaRPr lang="en-GB" sz="1800" dirty="0">
              <a:latin typeface="Verdana" panose="020B0604030504040204" pitchFamily="34" charset="0"/>
              <a:ea typeface="Verdana" panose="020B0604030504040204" pitchFamily="34" charset="0"/>
              <a:cs typeface="Verdana" panose="020B0604030504040204" pitchFamily="34" charset="0"/>
            </a:endParaRPr>
          </a:p>
          <a:p>
            <a:r>
              <a:rPr lang="en-GB" sz="1800" dirty="0">
                <a:latin typeface="Verdana" panose="020B0604030504040204" pitchFamily="34" charset="0"/>
                <a:ea typeface="Verdana" panose="020B0604030504040204" pitchFamily="34" charset="0"/>
                <a:cs typeface="Verdana" panose="020B0604030504040204" pitchFamily="34" charset="0"/>
              </a:rPr>
              <a:t>=&gt; Tracing of glycine residues at the surface of different types of </a:t>
            </a:r>
            <a:r>
              <a:rPr lang="en-GB" sz="1800" dirty="0" err="1">
                <a:latin typeface="Verdana" panose="020B0604030504040204" pitchFamily="34" charset="0"/>
                <a:ea typeface="Verdana" panose="020B0604030504040204" pitchFamily="34" charset="0"/>
                <a:cs typeface="Verdana" panose="020B0604030504040204" pitchFamily="34" charset="0"/>
              </a:rPr>
              <a:t>organo</a:t>
            </a:r>
            <a:r>
              <a:rPr lang="en-GB" sz="1800" dirty="0">
                <a:latin typeface="Verdana" panose="020B0604030504040204" pitchFamily="34" charset="0"/>
                <a:ea typeface="Verdana" panose="020B0604030504040204" pitchFamily="34" charset="0"/>
                <a:cs typeface="Verdana" panose="020B0604030504040204" pitchFamily="34" charset="0"/>
              </a:rPr>
              <a:t>-mineral association by </a:t>
            </a:r>
            <a:r>
              <a:rPr lang="en-GB" sz="1800" dirty="0" err="1">
                <a:latin typeface="Verdana" panose="020B0604030504040204" pitchFamily="34" charset="0"/>
                <a:ea typeface="Verdana" panose="020B0604030504040204" pitchFamily="34" charset="0"/>
                <a:cs typeface="Verdana" panose="020B0604030504040204" pitchFamily="34" charset="0"/>
              </a:rPr>
              <a:t>NanoSIMS</a:t>
            </a:r>
            <a:r>
              <a:rPr lang="en-GB" sz="1800" dirty="0">
                <a:latin typeface="Verdana" panose="020B0604030504040204" pitchFamily="34" charset="0"/>
                <a:ea typeface="Verdana" panose="020B0604030504040204" pitchFamily="34" charset="0"/>
                <a:cs typeface="Verdana" panose="020B0604030504040204" pitchFamily="34" charset="0"/>
              </a:rPr>
              <a:t> imaging</a:t>
            </a:r>
            <a:endParaRPr lang="fr-FR" sz="1800" dirty="0">
              <a:latin typeface="Verdana" panose="020B0604030504040204" pitchFamily="34" charset="0"/>
              <a:ea typeface="Verdana" panose="020B0604030504040204" pitchFamily="34" charset="0"/>
              <a:cs typeface="Verdana" panose="020B0604030504040204" pitchFamily="34" charset="0"/>
            </a:endParaRPr>
          </a:p>
        </p:txBody>
      </p:sp>
      <p:sp>
        <p:nvSpPr>
          <p:cNvPr id="11" name="ZoneTexte 63"/>
          <p:cNvSpPr txBox="1">
            <a:spLocks noChangeArrowheads="1"/>
          </p:cNvSpPr>
          <p:nvPr/>
        </p:nvSpPr>
        <p:spPr bwMode="auto">
          <a:xfrm>
            <a:off x="326572" y="1655763"/>
            <a:ext cx="555307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37931725" indent="-37474525" defTabSz="457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a:latin typeface="Verdana" charset="0"/>
              </a:rPr>
              <a:t>1. Study site &amp; soil sampling</a:t>
            </a:r>
          </a:p>
        </p:txBody>
      </p:sp>
      <p:sp>
        <p:nvSpPr>
          <p:cNvPr id="15" name="Titre 1"/>
          <p:cNvSpPr>
            <a:spLocks noGrp="1"/>
          </p:cNvSpPr>
          <p:nvPr>
            <p:ph type="title" idx="4294967295"/>
          </p:nvPr>
        </p:nvSpPr>
        <p:spPr>
          <a:xfrm>
            <a:off x="108858" y="594803"/>
            <a:ext cx="8229600" cy="914400"/>
          </a:xfrm>
        </p:spPr>
        <p:txBody>
          <a:bodyPr/>
          <a:lstStyle/>
          <a:p>
            <a:r>
              <a:rPr lang="en-US" sz="3000" b="1" dirty="0" smtClean="0"/>
              <a:t>Experiment 2</a:t>
            </a:r>
            <a:endParaRPr lang="en-US" sz="3000" b="1" dirty="0"/>
          </a:p>
        </p:txBody>
      </p:sp>
      <p:pic>
        <p:nvPicPr>
          <p:cNvPr id="50" name="Picture 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9585" y="690791"/>
            <a:ext cx="1603490" cy="1919271"/>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51" name="Text Box 57"/>
          <p:cNvSpPr txBox="1">
            <a:spLocks noChangeArrowheads="1"/>
          </p:cNvSpPr>
          <p:nvPr/>
        </p:nvSpPr>
        <p:spPr bwMode="auto">
          <a:xfrm>
            <a:off x="326572" y="1955800"/>
            <a:ext cx="5598456" cy="7017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1" hangingPunct="1">
              <a:spcBef>
                <a:spcPct val="20000"/>
              </a:spcBef>
            </a:pPr>
            <a:r>
              <a:rPr lang="fr-FR" dirty="0" err="1">
                <a:latin typeface="Verdana" charset="0"/>
              </a:rPr>
              <a:t>German</a:t>
            </a:r>
            <a:r>
              <a:rPr lang="fr-FR" dirty="0">
                <a:latin typeface="Verdana" charset="0"/>
              </a:rPr>
              <a:t> </a:t>
            </a:r>
            <a:r>
              <a:rPr lang="fr-FR" dirty="0" err="1">
                <a:latin typeface="Verdana" charset="0"/>
              </a:rPr>
              <a:t>Beech</a:t>
            </a:r>
            <a:r>
              <a:rPr lang="fr-FR" dirty="0">
                <a:latin typeface="Verdana" charset="0"/>
              </a:rPr>
              <a:t> </a:t>
            </a:r>
            <a:r>
              <a:rPr lang="fr-FR" dirty="0" err="1">
                <a:latin typeface="Verdana" charset="0"/>
              </a:rPr>
              <a:t>forest</a:t>
            </a:r>
            <a:r>
              <a:rPr lang="fr-FR" dirty="0">
                <a:latin typeface="Verdana" charset="0"/>
              </a:rPr>
              <a:t> </a:t>
            </a:r>
            <a:r>
              <a:rPr lang="fr-FR" dirty="0" err="1">
                <a:latin typeface="Verdana" charset="0"/>
              </a:rPr>
              <a:t>with</a:t>
            </a:r>
            <a:r>
              <a:rPr lang="fr-FR" dirty="0">
                <a:latin typeface="Verdana" charset="0"/>
              </a:rPr>
              <a:t> </a:t>
            </a:r>
            <a:r>
              <a:rPr lang="fr-FR" dirty="0" err="1">
                <a:latin typeface="Verdana" charset="0"/>
              </a:rPr>
              <a:t>moder</a:t>
            </a:r>
            <a:r>
              <a:rPr lang="fr-FR" dirty="0">
                <a:latin typeface="Verdana" charset="0"/>
              </a:rPr>
              <a:t> humus-type.</a:t>
            </a:r>
          </a:p>
          <a:p>
            <a:pPr eaLnBrk="1" hangingPunct="1">
              <a:spcBef>
                <a:spcPct val="20000"/>
              </a:spcBef>
            </a:pPr>
            <a:r>
              <a:rPr lang="fr-FR" dirty="0" err="1">
                <a:latin typeface="Verdana" charset="0"/>
              </a:rPr>
              <a:t>Acidic</a:t>
            </a:r>
            <a:r>
              <a:rPr lang="fr-FR" dirty="0">
                <a:latin typeface="Verdana" charset="0"/>
              </a:rPr>
              <a:t> </a:t>
            </a:r>
            <a:r>
              <a:rPr lang="fr-FR" dirty="0" err="1">
                <a:latin typeface="Verdana" charset="0"/>
              </a:rPr>
              <a:t>dystic</a:t>
            </a:r>
            <a:r>
              <a:rPr lang="fr-FR" dirty="0">
                <a:latin typeface="Verdana" charset="0"/>
              </a:rPr>
              <a:t> </a:t>
            </a:r>
            <a:r>
              <a:rPr lang="fr-FR" dirty="0" err="1">
                <a:latin typeface="Verdana" charset="0"/>
              </a:rPr>
              <a:t>Cambisol</a:t>
            </a:r>
            <a:r>
              <a:rPr lang="fr-FR" dirty="0">
                <a:latin typeface="Verdana" charset="0"/>
              </a:rPr>
              <a:t> (Zeller et al., 2001). </a:t>
            </a:r>
            <a:endParaRPr lang="fr-FR" dirty="0"/>
          </a:p>
        </p:txBody>
      </p:sp>
      <p:pic>
        <p:nvPicPr>
          <p:cNvPr id="2" name="Image 1"/>
          <p:cNvPicPr>
            <a:picLocks noChangeAspect="1"/>
          </p:cNvPicPr>
          <p:nvPr/>
        </p:nvPicPr>
        <p:blipFill>
          <a:blip r:embed="rId3"/>
          <a:stretch>
            <a:fillRect/>
          </a:stretch>
        </p:blipFill>
        <p:spPr>
          <a:xfrm>
            <a:off x="6424225" y="3425780"/>
            <a:ext cx="1834210" cy="2636288"/>
          </a:xfrm>
          <a:prstGeom prst="rect">
            <a:avLst/>
          </a:prstGeom>
        </p:spPr>
      </p:pic>
    </p:spTree>
    <p:extLst>
      <p:ext uri="{BB962C8B-B14F-4D97-AF65-F5344CB8AC3E}">
        <p14:creationId xmlns:p14="http://schemas.microsoft.com/office/powerpoint/2010/main" val="14220871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624114" y="-26193"/>
            <a:ext cx="115155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 </a:t>
            </a:r>
            <a:r>
              <a:rPr lang="en-US" altLang="fr-FR" sz="2000" b="1" dirty="0" err="1" smtClean="0">
                <a:solidFill>
                  <a:schemeClr val="accent2"/>
                </a:solidFill>
              </a:rPr>
              <a:t>Organo</a:t>
            </a:r>
            <a:r>
              <a:rPr lang="en-US" altLang="fr-FR" sz="2000" b="1" dirty="0" smtClean="0">
                <a:solidFill>
                  <a:schemeClr val="accent2"/>
                </a:solidFill>
              </a:rPr>
              <a:t>-mineral interactions plays a role in C and N sequestration </a:t>
            </a:r>
            <a:endParaRPr lang="en-US" altLang="fr-FR" sz="2000" b="1" dirty="0">
              <a:solidFill>
                <a:schemeClr val="accent2"/>
              </a:solidFill>
            </a:endParaRPr>
          </a:p>
        </p:txBody>
      </p:sp>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 name="Rectangle 2"/>
          <p:cNvSpPr>
            <a:spLocks noGrp="1" noChangeArrowheads="1"/>
          </p:cNvSpPr>
          <p:nvPr>
            <p:ph type="title"/>
          </p:nvPr>
        </p:nvSpPr>
        <p:spPr>
          <a:xfrm>
            <a:off x="2218386" y="784538"/>
            <a:ext cx="7772400" cy="1143000"/>
          </a:xfrm>
        </p:spPr>
        <p:txBody>
          <a:bodyPr/>
          <a:lstStyle/>
          <a:p>
            <a:r>
              <a:rPr lang="fr-FR" sz="2800" dirty="0" err="1" smtClean="0"/>
              <a:t>Biotic</a:t>
            </a:r>
            <a:r>
              <a:rPr lang="fr-FR" dirty="0" smtClean="0"/>
              <a:t> </a:t>
            </a:r>
            <a:r>
              <a:rPr lang="fr-FR" sz="2800" dirty="0" smtClean="0"/>
              <a:t>fixation </a:t>
            </a:r>
            <a:r>
              <a:rPr lang="fr-FR" sz="2800" dirty="0"/>
              <a:t>of </a:t>
            </a:r>
            <a:r>
              <a:rPr lang="fr-FR" sz="2800" baseline="30000" dirty="0" smtClean="0"/>
              <a:t>13</a:t>
            </a:r>
            <a:r>
              <a:rPr lang="fr-FR" sz="2800" dirty="0" smtClean="0"/>
              <a:t>C and </a:t>
            </a:r>
            <a:r>
              <a:rPr lang="fr-FR" sz="2800" baseline="30000" dirty="0"/>
              <a:t>15</a:t>
            </a:r>
            <a:r>
              <a:rPr lang="fr-FR" sz="2800" dirty="0"/>
              <a:t>N </a:t>
            </a:r>
            <a:r>
              <a:rPr lang="fr-FR" sz="2800" dirty="0" err="1" smtClean="0"/>
              <a:t>derived</a:t>
            </a:r>
            <a:r>
              <a:rPr lang="fr-FR" sz="2800" dirty="0" smtClean="0"/>
              <a:t> </a:t>
            </a:r>
            <a:r>
              <a:rPr lang="fr-FR" sz="2800" dirty="0" err="1" smtClean="0"/>
              <a:t>from</a:t>
            </a:r>
            <a:r>
              <a:rPr lang="fr-FR" sz="2800" dirty="0" smtClean="0"/>
              <a:t> glycine </a:t>
            </a:r>
            <a:r>
              <a:rPr lang="fr-FR" sz="2800" dirty="0" err="1" smtClean="0"/>
              <a:t>after</a:t>
            </a:r>
            <a:r>
              <a:rPr lang="fr-FR" sz="2800" dirty="0" smtClean="0"/>
              <a:t> </a:t>
            </a:r>
            <a:r>
              <a:rPr lang="fr-FR" sz="2800" dirty="0"/>
              <a:t>8 </a:t>
            </a:r>
            <a:r>
              <a:rPr lang="fr-FR" sz="2800" dirty="0" err="1" smtClean="0"/>
              <a:t>hours</a:t>
            </a:r>
            <a:r>
              <a:rPr lang="fr-FR" sz="2800" dirty="0" smtClean="0"/>
              <a:t> of incubation</a:t>
            </a:r>
            <a:endParaRPr lang="fr-FR" dirty="0"/>
          </a:p>
        </p:txBody>
      </p:sp>
      <p:graphicFrame>
        <p:nvGraphicFramePr>
          <p:cNvPr id="7" name="Tableau 6"/>
          <p:cNvGraphicFramePr>
            <a:graphicFrameLocks noGrp="1"/>
          </p:cNvGraphicFramePr>
          <p:nvPr>
            <p:extLst>
              <p:ext uri="{D42A27DB-BD31-4B8C-83A1-F6EECF244321}">
                <p14:modId xmlns:p14="http://schemas.microsoft.com/office/powerpoint/2010/main" val="2417015561"/>
              </p:ext>
            </p:extLst>
          </p:nvPr>
        </p:nvGraphicFramePr>
        <p:xfrm>
          <a:off x="1913586" y="2226971"/>
          <a:ext cx="8381999" cy="3733799"/>
        </p:xfrm>
        <a:graphic>
          <a:graphicData uri="http://schemas.openxmlformats.org/drawingml/2006/table">
            <a:tbl>
              <a:tblPr/>
              <a:tblGrid>
                <a:gridCol w="3008923"/>
                <a:gridCol w="1343269"/>
                <a:gridCol w="1343269"/>
                <a:gridCol w="1343269"/>
                <a:gridCol w="1343269"/>
              </a:tblGrid>
              <a:tr h="310143">
                <a:tc>
                  <a:txBody>
                    <a:bodyPr/>
                    <a:lstStyle/>
                    <a:p>
                      <a:pPr algn="l" fontAlgn="b"/>
                      <a:r>
                        <a:rPr lang="fr-FR" sz="1600" b="0" i="0" u="none" strike="noStrike" dirty="0">
                          <a:solidFill>
                            <a:schemeClr val="bg1"/>
                          </a:solidFill>
                          <a:effectLst/>
                          <a:latin typeface="Arial"/>
                        </a:rPr>
                        <a:t> </a:t>
                      </a:r>
                    </a:p>
                  </a:txBody>
                  <a:tcPr marL="12700" marR="12700" marT="12700" marB="0" anchor="b">
                    <a:lnL>
                      <a:noFill/>
                    </a:lnL>
                    <a:lnR>
                      <a:noFill/>
                    </a:lnR>
                    <a:lnT>
                      <a:noFill/>
                    </a:lnT>
                    <a:lnB>
                      <a:noFill/>
                    </a:lnB>
                    <a:solidFill>
                      <a:srgbClr val="6B6BCF"/>
                    </a:solidFill>
                  </a:tcPr>
                </a:tc>
                <a:tc>
                  <a:txBody>
                    <a:bodyPr/>
                    <a:lstStyle/>
                    <a:p>
                      <a:pPr algn="ctr" fontAlgn="b"/>
                      <a:r>
                        <a:rPr lang="fr-FR" sz="1600" b="0" i="0" u="none" strike="noStrike" dirty="0" err="1">
                          <a:solidFill>
                            <a:sysClr val="windowText" lastClr="000000"/>
                          </a:solidFill>
                          <a:effectLst/>
                          <a:latin typeface="Arial"/>
                        </a:rPr>
                        <a:t>Soil</a:t>
                      </a:r>
                      <a:r>
                        <a:rPr lang="fr-FR" sz="1600" b="0" i="0" u="none" strike="noStrike" dirty="0">
                          <a:solidFill>
                            <a:sysClr val="windowText" lastClr="000000"/>
                          </a:solidFill>
                          <a:effectLst/>
                          <a:latin typeface="Arial"/>
                        </a:rPr>
                        <a:t> </a:t>
                      </a:r>
                      <a:r>
                        <a:rPr lang="fr-FR" sz="1600" b="0" i="0" u="none" strike="noStrike" dirty="0" err="1">
                          <a:solidFill>
                            <a:sysClr val="windowText" lastClr="000000"/>
                          </a:solidFill>
                          <a:effectLst/>
                          <a:latin typeface="Arial"/>
                        </a:rPr>
                        <a:t>Carbon</a:t>
                      </a:r>
                      <a:endParaRPr lang="fr-FR" sz="1600" b="0" i="0" u="none" strike="noStrike" dirty="0">
                        <a:solidFill>
                          <a:sysClr val="windowText" lastClr="000000"/>
                        </a:solidFill>
                        <a:effectLst/>
                        <a:latin typeface="Arial"/>
                      </a:endParaRPr>
                    </a:p>
                  </a:txBody>
                  <a:tcPr marL="12700" marR="12700" marT="12700" marB="0" anchor="b">
                    <a:lnL>
                      <a:noFill/>
                    </a:lnL>
                    <a:lnR>
                      <a:noFill/>
                    </a:lnR>
                    <a:lnT>
                      <a:noFill/>
                    </a:lnT>
                    <a:lnB>
                      <a:noFill/>
                    </a:lnB>
                    <a:solidFill>
                      <a:schemeClr val="accent6">
                        <a:lumMod val="60000"/>
                        <a:lumOff val="40000"/>
                      </a:schemeClr>
                    </a:solidFill>
                  </a:tcPr>
                </a:tc>
                <a:tc>
                  <a:txBody>
                    <a:bodyPr/>
                    <a:lstStyle/>
                    <a:p>
                      <a:pPr algn="ctr" fontAlgn="b"/>
                      <a:r>
                        <a:rPr lang="fr-FR" sz="1600" b="0" i="0" u="none" strike="noStrike" dirty="0" err="1">
                          <a:solidFill>
                            <a:sysClr val="windowText" lastClr="000000"/>
                          </a:solidFill>
                          <a:effectLst/>
                          <a:latin typeface="Arial"/>
                        </a:rPr>
                        <a:t>Soil</a:t>
                      </a:r>
                      <a:r>
                        <a:rPr lang="fr-FR" sz="1600" b="0" i="0" u="none" strike="noStrike" dirty="0">
                          <a:solidFill>
                            <a:sysClr val="windowText" lastClr="000000"/>
                          </a:solidFill>
                          <a:effectLst/>
                          <a:latin typeface="Arial"/>
                        </a:rPr>
                        <a:t> </a:t>
                      </a:r>
                      <a:r>
                        <a:rPr lang="fr-FR" sz="1600" b="0" i="0" u="none" strike="noStrike" dirty="0" err="1">
                          <a:solidFill>
                            <a:sysClr val="windowText" lastClr="000000"/>
                          </a:solidFill>
                          <a:effectLst/>
                          <a:latin typeface="Arial"/>
                        </a:rPr>
                        <a:t>Nitrogen</a:t>
                      </a:r>
                      <a:endParaRPr lang="fr-FR" sz="1600" b="0" i="0" u="none" strike="noStrike" dirty="0">
                        <a:solidFill>
                          <a:sysClr val="windowText" lastClr="000000"/>
                        </a:solidFill>
                        <a:effectLst/>
                        <a:latin typeface="Arial"/>
                      </a:endParaRPr>
                    </a:p>
                  </a:txBody>
                  <a:tcPr marL="12700" marR="12700" marT="12700" marB="0" anchor="b">
                    <a:lnL>
                      <a:noFill/>
                    </a:lnL>
                    <a:lnR>
                      <a:noFill/>
                    </a:lnR>
                    <a:lnT>
                      <a:noFill/>
                    </a:lnT>
                    <a:lnB>
                      <a:noFill/>
                    </a:lnB>
                    <a:solidFill>
                      <a:schemeClr val="accent6">
                        <a:lumMod val="60000"/>
                        <a:lumOff val="40000"/>
                      </a:schemeClr>
                    </a:solidFill>
                  </a:tcPr>
                </a:tc>
                <a:tc>
                  <a:txBody>
                    <a:bodyPr/>
                    <a:lstStyle/>
                    <a:p>
                      <a:pPr algn="ctr" fontAlgn="b"/>
                      <a:r>
                        <a:rPr lang="fr-FR" sz="1600" b="0" i="0" u="none" strike="noStrike" baseline="30000" dirty="0">
                          <a:solidFill>
                            <a:sysClr val="windowText" lastClr="000000"/>
                          </a:solidFill>
                          <a:effectLst/>
                          <a:latin typeface="Arial"/>
                        </a:rPr>
                        <a:t>13</a:t>
                      </a:r>
                      <a:r>
                        <a:rPr lang="fr-FR" sz="1600" b="0" i="0" u="none" strike="noStrike" dirty="0">
                          <a:solidFill>
                            <a:sysClr val="windowText" lastClr="000000"/>
                          </a:solidFill>
                          <a:effectLst/>
                          <a:latin typeface="Arial"/>
                        </a:rPr>
                        <a:t>C</a:t>
                      </a:r>
                    </a:p>
                  </a:txBody>
                  <a:tcPr marL="12700" marR="12700" marT="12700" marB="0" anchor="b">
                    <a:lnL>
                      <a:noFill/>
                    </a:lnL>
                    <a:lnR>
                      <a:noFill/>
                    </a:lnR>
                    <a:lnT>
                      <a:noFill/>
                    </a:lnT>
                    <a:lnB>
                      <a:noFill/>
                    </a:lnB>
                    <a:solidFill>
                      <a:schemeClr val="accent6">
                        <a:lumMod val="60000"/>
                        <a:lumOff val="40000"/>
                      </a:schemeClr>
                    </a:solidFill>
                  </a:tcPr>
                </a:tc>
                <a:tc>
                  <a:txBody>
                    <a:bodyPr/>
                    <a:lstStyle/>
                    <a:p>
                      <a:pPr algn="ctr" fontAlgn="b"/>
                      <a:r>
                        <a:rPr lang="fr-FR" sz="1600" b="0" i="0" u="none" strike="noStrike" baseline="30000" dirty="0">
                          <a:solidFill>
                            <a:sysClr val="windowText" lastClr="000000"/>
                          </a:solidFill>
                          <a:effectLst/>
                          <a:latin typeface="Arial"/>
                        </a:rPr>
                        <a:t>15</a:t>
                      </a:r>
                      <a:r>
                        <a:rPr lang="fr-FR" sz="1600" b="0" i="0" u="none" strike="noStrike" dirty="0">
                          <a:solidFill>
                            <a:sysClr val="windowText" lastClr="000000"/>
                          </a:solidFill>
                          <a:effectLst/>
                          <a:latin typeface="Arial"/>
                        </a:rPr>
                        <a:t>N</a:t>
                      </a:r>
                    </a:p>
                  </a:txBody>
                  <a:tcPr marL="12700" marR="12700" marT="12700" marB="0" anchor="b">
                    <a:lnL>
                      <a:noFill/>
                    </a:lnL>
                    <a:lnR>
                      <a:noFill/>
                    </a:lnR>
                    <a:lnT>
                      <a:noFill/>
                    </a:lnT>
                    <a:lnB>
                      <a:noFill/>
                    </a:lnB>
                    <a:solidFill>
                      <a:schemeClr val="accent6">
                        <a:lumMod val="60000"/>
                        <a:lumOff val="40000"/>
                      </a:schemeClr>
                    </a:solidFill>
                  </a:tcPr>
                </a:tc>
              </a:tr>
              <a:tr h="310143">
                <a:tc>
                  <a:txBody>
                    <a:bodyPr/>
                    <a:lstStyle/>
                    <a:p>
                      <a:pPr algn="l" fontAlgn="b"/>
                      <a:r>
                        <a:rPr lang="fr-FR" sz="1600" b="0" i="0" u="none" strike="noStrike" dirty="0">
                          <a:solidFill>
                            <a:schemeClr val="bg1"/>
                          </a:solidFill>
                          <a:effectLst/>
                          <a:latin typeface="Arial"/>
                        </a:rPr>
                        <a:t> </a:t>
                      </a:r>
                    </a:p>
                  </a:txBody>
                  <a:tcPr marL="12700" marR="12700" marT="12700" marB="0" anchor="b">
                    <a:lnL>
                      <a:noFill/>
                    </a:lnL>
                    <a:lnR>
                      <a:noFill/>
                    </a:lnR>
                    <a:lnT>
                      <a:noFill/>
                    </a:lnT>
                    <a:lnB>
                      <a:noFill/>
                    </a:lnB>
                    <a:solidFill>
                      <a:srgbClr val="6B6BCF"/>
                    </a:solidFill>
                  </a:tcPr>
                </a:tc>
                <a:tc>
                  <a:txBody>
                    <a:bodyPr/>
                    <a:lstStyle/>
                    <a:p>
                      <a:pPr algn="ctr" fontAlgn="b"/>
                      <a:r>
                        <a:rPr lang="fr-FR" sz="1600" b="0" i="0" u="none" strike="noStrike">
                          <a:solidFill>
                            <a:sysClr val="windowText" lastClr="000000"/>
                          </a:solidFill>
                          <a:effectLst/>
                          <a:latin typeface="Arial"/>
                        </a:rPr>
                        <a:t>mg g</a:t>
                      </a:r>
                      <a:r>
                        <a:rPr lang="fr-FR" sz="1600" b="0" i="0" u="none" strike="noStrike" baseline="30000">
                          <a:solidFill>
                            <a:sysClr val="windowText" lastClr="000000"/>
                          </a:solidFill>
                          <a:effectLst/>
                          <a:latin typeface="Arial"/>
                        </a:rPr>
                        <a:t>-1</a:t>
                      </a:r>
                      <a:r>
                        <a:rPr lang="fr-FR" sz="1600" b="0" i="0" u="none" strike="noStrike">
                          <a:solidFill>
                            <a:sysClr val="windowText" lastClr="000000"/>
                          </a:solidFill>
                          <a:effectLst/>
                          <a:latin typeface="Arial"/>
                        </a:rPr>
                        <a:t>  soil</a:t>
                      </a:r>
                    </a:p>
                  </a:txBody>
                  <a:tcPr marL="12700" marR="12700" marT="12700" marB="0" anchor="b">
                    <a:lnL>
                      <a:noFill/>
                    </a:lnL>
                    <a:lnR>
                      <a:noFill/>
                    </a:lnR>
                    <a:lnT>
                      <a:noFill/>
                    </a:lnT>
                    <a:lnB>
                      <a:noFill/>
                    </a:lnB>
                    <a:solidFill>
                      <a:schemeClr val="accent6">
                        <a:lumMod val="60000"/>
                        <a:lumOff val="40000"/>
                      </a:schemeClr>
                    </a:solidFill>
                  </a:tcPr>
                </a:tc>
                <a:tc>
                  <a:txBody>
                    <a:bodyPr/>
                    <a:lstStyle/>
                    <a:p>
                      <a:pPr algn="ctr" fontAlgn="b"/>
                      <a:r>
                        <a:rPr lang="fr-FR" sz="1600" b="0" i="0" u="none" strike="noStrike">
                          <a:solidFill>
                            <a:sysClr val="windowText" lastClr="000000"/>
                          </a:solidFill>
                          <a:effectLst/>
                          <a:latin typeface="Arial"/>
                        </a:rPr>
                        <a:t>mg g</a:t>
                      </a:r>
                      <a:r>
                        <a:rPr lang="fr-FR" sz="1600" b="0" i="0" u="none" strike="noStrike" baseline="30000">
                          <a:solidFill>
                            <a:sysClr val="windowText" lastClr="000000"/>
                          </a:solidFill>
                          <a:effectLst/>
                          <a:latin typeface="Arial"/>
                        </a:rPr>
                        <a:t>-1</a:t>
                      </a:r>
                      <a:r>
                        <a:rPr lang="fr-FR" sz="1600" b="0" i="0" u="none" strike="noStrike">
                          <a:solidFill>
                            <a:sysClr val="windowText" lastClr="000000"/>
                          </a:solidFill>
                          <a:effectLst/>
                          <a:latin typeface="Arial"/>
                        </a:rPr>
                        <a:t>  soil</a:t>
                      </a:r>
                    </a:p>
                  </a:txBody>
                  <a:tcPr marL="12700" marR="12700" marT="12700" marB="0" anchor="b">
                    <a:lnL>
                      <a:noFill/>
                    </a:lnL>
                    <a:lnR>
                      <a:noFill/>
                    </a:lnR>
                    <a:lnT>
                      <a:noFill/>
                    </a:lnT>
                    <a:lnB>
                      <a:noFill/>
                    </a:lnB>
                    <a:solidFill>
                      <a:schemeClr val="accent6">
                        <a:lumMod val="60000"/>
                        <a:lumOff val="40000"/>
                      </a:schemeClr>
                    </a:solidFill>
                  </a:tcPr>
                </a:tc>
                <a:tc>
                  <a:txBody>
                    <a:bodyPr/>
                    <a:lstStyle/>
                    <a:p>
                      <a:pPr algn="ctr" fontAlgn="b"/>
                      <a:r>
                        <a:rPr lang="fr-FR" sz="1600" b="0" i="0" u="none" strike="noStrike" dirty="0">
                          <a:solidFill>
                            <a:sysClr val="windowText" lastClr="000000"/>
                          </a:solidFill>
                          <a:effectLst/>
                          <a:latin typeface="Arial"/>
                        </a:rPr>
                        <a:t>% </a:t>
                      </a:r>
                      <a:r>
                        <a:rPr lang="fr-FR" sz="1600" b="0" i="0" u="none" strike="noStrike" dirty="0" err="1">
                          <a:solidFill>
                            <a:sysClr val="windowText" lastClr="000000"/>
                          </a:solidFill>
                          <a:effectLst/>
                          <a:latin typeface="Arial"/>
                        </a:rPr>
                        <a:t>applied</a:t>
                      </a:r>
                      <a:endParaRPr lang="fr-FR" sz="1600" b="0" i="0" u="none" strike="noStrike" dirty="0">
                        <a:solidFill>
                          <a:sysClr val="windowText" lastClr="000000"/>
                        </a:solidFill>
                        <a:effectLst/>
                        <a:latin typeface="Arial"/>
                      </a:endParaRPr>
                    </a:p>
                  </a:txBody>
                  <a:tcPr marL="12700" marR="12700" marT="12700" marB="0" anchor="b">
                    <a:lnL>
                      <a:noFill/>
                    </a:lnL>
                    <a:lnR>
                      <a:noFill/>
                    </a:lnR>
                    <a:lnT>
                      <a:noFill/>
                    </a:lnT>
                    <a:lnB>
                      <a:noFill/>
                    </a:lnB>
                    <a:solidFill>
                      <a:schemeClr val="accent6">
                        <a:lumMod val="60000"/>
                        <a:lumOff val="40000"/>
                      </a:schemeClr>
                    </a:solidFill>
                  </a:tcPr>
                </a:tc>
                <a:tc>
                  <a:txBody>
                    <a:bodyPr/>
                    <a:lstStyle/>
                    <a:p>
                      <a:pPr algn="ctr" fontAlgn="b"/>
                      <a:r>
                        <a:rPr lang="fr-FR" sz="1600" b="0" i="0" u="none" strike="noStrike" dirty="0">
                          <a:solidFill>
                            <a:sysClr val="windowText" lastClr="000000"/>
                          </a:solidFill>
                          <a:effectLst/>
                          <a:latin typeface="Arial"/>
                        </a:rPr>
                        <a:t>% </a:t>
                      </a:r>
                      <a:r>
                        <a:rPr lang="fr-FR" sz="1600" b="0" i="0" u="none" strike="noStrike" dirty="0" err="1">
                          <a:solidFill>
                            <a:sysClr val="windowText" lastClr="000000"/>
                          </a:solidFill>
                          <a:effectLst/>
                          <a:latin typeface="Arial"/>
                        </a:rPr>
                        <a:t>applied</a:t>
                      </a:r>
                      <a:endParaRPr lang="fr-FR" sz="1600" b="0" i="0" u="none" strike="noStrike" dirty="0">
                        <a:solidFill>
                          <a:sysClr val="windowText" lastClr="000000"/>
                        </a:solidFill>
                        <a:effectLst/>
                        <a:latin typeface="Arial"/>
                      </a:endParaRPr>
                    </a:p>
                  </a:txBody>
                  <a:tcPr marL="12700" marR="12700" marT="12700" marB="0" anchor="b">
                    <a:lnL>
                      <a:noFill/>
                    </a:lnL>
                    <a:lnR>
                      <a:noFill/>
                    </a:lnR>
                    <a:lnT>
                      <a:noFill/>
                    </a:lnT>
                    <a:lnB>
                      <a:noFill/>
                    </a:lnB>
                    <a:solidFill>
                      <a:schemeClr val="accent6">
                        <a:lumMod val="60000"/>
                        <a:lumOff val="40000"/>
                      </a:schemeClr>
                    </a:solidFill>
                  </a:tcPr>
                </a:tc>
              </a:tr>
              <a:tr h="310143">
                <a:tc>
                  <a:txBody>
                    <a:bodyPr/>
                    <a:lstStyle/>
                    <a:p>
                      <a:pPr algn="l" fontAlgn="b"/>
                      <a:endParaRPr lang="fr-FR" sz="1600" b="0" i="0" u="none" strike="noStrike" dirty="0">
                        <a:solidFill>
                          <a:schemeClr val="bg1"/>
                        </a:solidFill>
                        <a:effectLst/>
                        <a:latin typeface="Arial"/>
                      </a:endParaRPr>
                    </a:p>
                  </a:txBody>
                  <a:tcPr marL="12700" marR="12700" marT="12700" marB="0" anchor="b">
                    <a:lnL>
                      <a:noFill/>
                    </a:lnL>
                    <a:lnR>
                      <a:noFill/>
                    </a:lnR>
                    <a:lnT>
                      <a:noFill/>
                    </a:lnT>
                    <a:lnB>
                      <a:noFill/>
                    </a:lnB>
                  </a:tcPr>
                </a:tc>
                <a:tc>
                  <a:txBody>
                    <a:bodyPr/>
                    <a:lstStyle/>
                    <a:p>
                      <a:pPr algn="ctr" fontAlgn="b"/>
                      <a:endParaRPr lang="fr-FR" sz="1600" b="0" i="0" u="none" strike="noStrike" dirty="0">
                        <a:solidFill>
                          <a:schemeClr val="bg1"/>
                        </a:solidFill>
                        <a:effectLst/>
                        <a:latin typeface="Arial"/>
                      </a:endParaRPr>
                    </a:p>
                  </a:txBody>
                  <a:tcPr marL="12700" marR="12700" marT="12700" marB="0" anchor="b">
                    <a:lnL>
                      <a:noFill/>
                    </a:lnL>
                    <a:lnR>
                      <a:noFill/>
                    </a:lnR>
                    <a:lnT>
                      <a:noFill/>
                    </a:lnT>
                    <a:lnB>
                      <a:noFill/>
                    </a:lnB>
                  </a:tcPr>
                </a:tc>
                <a:tc>
                  <a:txBody>
                    <a:bodyPr/>
                    <a:lstStyle/>
                    <a:p>
                      <a:pPr algn="ctr" fontAlgn="b"/>
                      <a:endParaRPr lang="fr-FR" sz="1600" b="0" i="0" u="none" strike="noStrike" dirty="0">
                        <a:solidFill>
                          <a:schemeClr val="bg1"/>
                        </a:solidFill>
                        <a:effectLst/>
                        <a:latin typeface="Arial"/>
                      </a:endParaRPr>
                    </a:p>
                  </a:txBody>
                  <a:tcPr marL="12700" marR="12700" marT="12700" marB="0" anchor="b">
                    <a:lnL>
                      <a:noFill/>
                    </a:lnL>
                    <a:lnR>
                      <a:noFill/>
                    </a:lnR>
                    <a:lnT>
                      <a:noFill/>
                    </a:lnT>
                    <a:lnB>
                      <a:noFill/>
                    </a:lnB>
                  </a:tcPr>
                </a:tc>
                <a:tc>
                  <a:txBody>
                    <a:bodyPr/>
                    <a:lstStyle/>
                    <a:p>
                      <a:pPr algn="ctr" fontAlgn="b"/>
                      <a:endParaRPr lang="fr-FR" sz="1600" b="0" i="0" u="none" strike="noStrike" dirty="0">
                        <a:solidFill>
                          <a:schemeClr val="bg1"/>
                        </a:solidFill>
                        <a:effectLst/>
                        <a:latin typeface="Arial"/>
                      </a:endParaRPr>
                    </a:p>
                  </a:txBody>
                  <a:tcPr marL="12700" marR="12700" marT="12700" marB="0" anchor="b">
                    <a:lnL>
                      <a:noFill/>
                    </a:lnL>
                    <a:lnR>
                      <a:noFill/>
                    </a:lnR>
                    <a:lnT>
                      <a:noFill/>
                    </a:lnT>
                    <a:lnB>
                      <a:noFill/>
                    </a:lnB>
                  </a:tcPr>
                </a:tc>
                <a:tc>
                  <a:txBody>
                    <a:bodyPr/>
                    <a:lstStyle/>
                    <a:p>
                      <a:pPr algn="ctr" fontAlgn="b"/>
                      <a:endParaRPr lang="fr-FR" sz="1600" b="0" i="0" u="none" strike="noStrike" dirty="0">
                        <a:solidFill>
                          <a:schemeClr val="bg1"/>
                        </a:solidFill>
                        <a:effectLst/>
                        <a:latin typeface="Arial"/>
                      </a:endParaRPr>
                    </a:p>
                  </a:txBody>
                  <a:tcPr marL="12700" marR="12700" marT="12700" marB="0" anchor="b">
                    <a:lnL>
                      <a:noFill/>
                    </a:lnL>
                    <a:lnR>
                      <a:noFill/>
                    </a:lnR>
                    <a:lnT>
                      <a:noFill/>
                    </a:lnT>
                    <a:lnB>
                      <a:noFill/>
                    </a:lnB>
                  </a:tcPr>
                </a:tc>
              </a:tr>
              <a:tr h="310143">
                <a:tc>
                  <a:txBody>
                    <a:bodyPr/>
                    <a:lstStyle/>
                    <a:p>
                      <a:pPr algn="l" fontAlgn="b"/>
                      <a:r>
                        <a:rPr lang="fr-FR" sz="1600" b="0" i="0" u="none" strike="noStrike" dirty="0">
                          <a:solidFill>
                            <a:schemeClr val="bg1"/>
                          </a:solidFill>
                          <a:effectLst/>
                          <a:latin typeface="Arial"/>
                        </a:rPr>
                        <a:t> </a:t>
                      </a:r>
                    </a:p>
                  </a:txBody>
                  <a:tcPr marL="12700" marR="12700" marT="12700" marB="0" anchor="b">
                    <a:lnL>
                      <a:noFill/>
                    </a:lnL>
                    <a:lnR>
                      <a:noFill/>
                    </a:lnR>
                    <a:lnT>
                      <a:noFill/>
                    </a:lnT>
                    <a:lnB>
                      <a:noFill/>
                    </a:lnB>
                    <a:solidFill>
                      <a:srgbClr val="6B6BCF"/>
                    </a:solidFill>
                  </a:tcPr>
                </a:tc>
                <a:tc gridSpan="4">
                  <a:txBody>
                    <a:bodyPr/>
                    <a:lstStyle/>
                    <a:p>
                      <a:pPr algn="ctr" fontAlgn="b"/>
                      <a:r>
                        <a:rPr lang="fr-FR" sz="1600" b="0" i="0" u="none" strike="noStrike" dirty="0">
                          <a:solidFill>
                            <a:schemeClr val="bg1"/>
                          </a:solidFill>
                          <a:effectLst/>
                          <a:latin typeface="Arial"/>
                        </a:rPr>
                        <a:t>8 </a:t>
                      </a:r>
                      <a:r>
                        <a:rPr lang="fr-FR" sz="1600" b="0" i="0" u="none" strike="noStrike" dirty="0" err="1">
                          <a:solidFill>
                            <a:schemeClr val="bg1"/>
                          </a:solidFill>
                          <a:effectLst/>
                          <a:latin typeface="Arial"/>
                        </a:rPr>
                        <a:t>hour</a:t>
                      </a:r>
                      <a:r>
                        <a:rPr lang="fr-FR" sz="1600" b="0" i="0" u="none" strike="noStrike" dirty="0">
                          <a:solidFill>
                            <a:schemeClr val="bg1"/>
                          </a:solidFill>
                          <a:effectLst/>
                          <a:latin typeface="Arial"/>
                        </a:rPr>
                        <a:t> incubation in non-</a:t>
                      </a:r>
                      <a:r>
                        <a:rPr lang="fr-FR" sz="1600" b="0" i="0" u="none" strike="noStrike" dirty="0" err="1">
                          <a:solidFill>
                            <a:schemeClr val="bg1"/>
                          </a:solidFill>
                          <a:effectLst/>
                          <a:latin typeface="Arial"/>
                        </a:rPr>
                        <a:t>sterile</a:t>
                      </a:r>
                      <a:r>
                        <a:rPr lang="fr-FR" sz="1600" b="0" i="0" u="none" strike="noStrike" dirty="0">
                          <a:solidFill>
                            <a:schemeClr val="bg1"/>
                          </a:solidFill>
                          <a:effectLst/>
                          <a:latin typeface="Arial"/>
                        </a:rPr>
                        <a:t> </a:t>
                      </a:r>
                      <a:r>
                        <a:rPr lang="fr-FR" sz="1600" b="0" i="0" u="none" strike="noStrike" dirty="0" err="1">
                          <a:solidFill>
                            <a:schemeClr val="bg1"/>
                          </a:solidFill>
                          <a:effectLst/>
                          <a:latin typeface="Arial"/>
                        </a:rPr>
                        <a:t>treatment</a:t>
                      </a:r>
                      <a:endParaRPr lang="fr-FR" sz="1600" b="0" i="0" u="none" strike="noStrike" dirty="0">
                        <a:solidFill>
                          <a:schemeClr val="bg1"/>
                        </a:solidFill>
                        <a:effectLst/>
                        <a:latin typeface="Arial"/>
                      </a:endParaRPr>
                    </a:p>
                  </a:txBody>
                  <a:tcPr marL="12700" marR="12700" marT="12700" marB="0" anchor="b">
                    <a:lnL>
                      <a:noFill/>
                    </a:lnL>
                    <a:lnR>
                      <a:noFill/>
                    </a:lnR>
                    <a:lnT>
                      <a:noFill/>
                    </a:lnT>
                    <a:lnB>
                      <a:noFill/>
                    </a:lnB>
                    <a:solidFill>
                      <a:srgbClr val="6B6BCF"/>
                    </a:solidFill>
                  </a:tcPr>
                </a:tc>
                <a:tc hMerge="1">
                  <a:txBody>
                    <a:bodyPr/>
                    <a:lstStyle/>
                    <a:p>
                      <a:endParaRPr lang="fr-FR"/>
                    </a:p>
                  </a:txBody>
                  <a:tcPr/>
                </a:tc>
                <a:tc hMerge="1">
                  <a:txBody>
                    <a:bodyPr/>
                    <a:lstStyle/>
                    <a:p>
                      <a:endParaRPr lang="fr-FR"/>
                    </a:p>
                  </a:txBody>
                  <a:tcPr/>
                </a:tc>
                <a:tc hMerge="1">
                  <a:txBody>
                    <a:bodyPr/>
                    <a:lstStyle/>
                    <a:p>
                      <a:endParaRPr lang="fr-FR"/>
                    </a:p>
                  </a:txBody>
                  <a:tcPr/>
                </a:tc>
              </a:tr>
              <a:tr h="310143">
                <a:tc>
                  <a:txBody>
                    <a:bodyPr/>
                    <a:lstStyle/>
                    <a:p>
                      <a:pPr algn="l" fontAlgn="b"/>
                      <a:endParaRPr lang="fr-FR" sz="1600" b="0" i="0" u="none" strike="noStrike" dirty="0">
                        <a:solidFill>
                          <a:sysClr val="windowText" lastClr="000000"/>
                        </a:solidFill>
                        <a:effectLst/>
                        <a:latin typeface="Arial"/>
                      </a:endParaRPr>
                    </a:p>
                  </a:txBody>
                  <a:tcPr marL="12700" marR="12700" marT="12700" marB="0" anchor="b">
                    <a:lnL>
                      <a:noFill/>
                    </a:lnL>
                    <a:lnR>
                      <a:noFill/>
                    </a:lnR>
                    <a:lnT>
                      <a:noFill/>
                    </a:lnT>
                    <a:lnB>
                      <a:noFill/>
                    </a:lnB>
                  </a:tcPr>
                </a:tc>
                <a:tc>
                  <a:txBody>
                    <a:bodyPr/>
                    <a:lstStyle/>
                    <a:p>
                      <a:pPr algn="ctr" fontAlgn="b"/>
                      <a:endParaRPr lang="fr-FR" sz="1600" b="0" i="0" u="none" strike="noStrike" dirty="0">
                        <a:solidFill>
                          <a:sysClr val="windowText" lastClr="000000"/>
                        </a:solidFill>
                        <a:effectLst/>
                        <a:latin typeface="Arial"/>
                      </a:endParaRPr>
                    </a:p>
                  </a:txBody>
                  <a:tcPr marL="12700" marR="12700" marT="12700" marB="0" anchor="b">
                    <a:lnL>
                      <a:noFill/>
                    </a:lnL>
                    <a:lnR>
                      <a:noFill/>
                    </a:lnR>
                    <a:lnT>
                      <a:noFill/>
                    </a:lnT>
                    <a:lnB>
                      <a:noFill/>
                    </a:lnB>
                  </a:tcPr>
                </a:tc>
                <a:tc>
                  <a:txBody>
                    <a:bodyPr/>
                    <a:lstStyle/>
                    <a:p>
                      <a:pPr algn="ctr" fontAlgn="b"/>
                      <a:endParaRPr lang="fr-FR" sz="1600" b="0" i="0" u="none" strike="noStrike" dirty="0">
                        <a:solidFill>
                          <a:sysClr val="windowText" lastClr="000000"/>
                        </a:solidFill>
                        <a:effectLst/>
                        <a:latin typeface="Arial"/>
                      </a:endParaRPr>
                    </a:p>
                  </a:txBody>
                  <a:tcPr marL="12700" marR="12700" marT="12700" marB="0" anchor="b">
                    <a:lnL>
                      <a:noFill/>
                    </a:lnL>
                    <a:lnR>
                      <a:noFill/>
                    </a:lnR>
                    <a:lnT>
                      <a:noFill/>
                    </a:lnT>
                    <a:lnB>
                      <a:noFill/>
                    </a:lnB>
                  </a:tcPr>
                </a:tc>
                <a:tc>
                  <a:txBody>
                    <a:bodyPr/>
                    <a:lstStyle/>
                    <a:p>
                      <a:pPr algn="ctr" fontAlgn="b"/>
                      <a:endParaRPr lang="fr-FR" sz="1600" b="0" i="0" u="none" strike="noStrike">
                        <a:solidFill>
                          <a:sysClr val="windowText" lastClr="000000"/>
                        </a:solidFill>
                        <a:effectLst/>
                        <a:latin typeface="Arial"/>
                      </a:endParaRPr>
                    </a:p>
                  </a:txBody>
                  <a:tcPr marL="12700" marR="12700" marT="12700" marB="0" anchor="b">
                    <a:lnL>
                      <a:noFill/>
                    </a:lnL>
                    <a:lnR>
                      <a:noFill/>
                    </a:lnR>
                    <a:lnT>
                      <a:noFill/>
                    </a:lnT>
                    <a:lnB>
                      <a:noFill/>
                    </a:lnB>
                  </a:tcPr>
                </a:tc>
                <a:tc>
                  <a:txBody>
                    <a:bodyPr/>
                    <a:lstStyle/>
                    <a:p>
                      <a:pPr algn="ctr" fontAlgn="b"/>
                      <a:endParaRPr lang="fr-FR" sz="1600" b="0" i="0" u="none" strike="noStrike">
                        <a:solidFill>
                          <a:sysClr val="windowText" lastClr="000000"/>
                        </a:solidFill>
                        <a:effectLst/>
                        <a:latin typeface="Arial"/>
                      </a:endParaRPr>
                    </a:p>
                  </a:txBody>
                  <a:tcPr marL="12700" marR="12700" marT="12700" marB="0" anchor="b">
                    <a:lnL>
                      <a:noFill/>
                    </a:lnL>
                    <a:lnR>
                      <a:noFill/>
                    </a:lnR>
                    <a:lnT>
                      <a:noFill/>
                    </a:lnT>
                    <a:lnB>
                      <a:noFill/>
                    </a:lnB>
                  </a:tcPr>
                </a:tc>
              </a:tr>
              <a:tr h="310143">
                <a:tc>
                  <a:txBody>
                    <a:bodyPr/>
                    <a:lstStyle/>
                    <a:p>
                      <a:pPr algn="l" fontAlgn="b"/>
                      <a:r>
                        <a:rPr lang="fr-FR" sz="1600" b="0" i="0" u="none" strike="noStrike" dirty="0" err="1">
                          <a:solidFill>
                            <a:sysClr val="windowText" lastClr="000000"/>
                          </a:solidFill>
                          <a:effectLst/>
                          <a:latin typeface="Arial"/>
                        </a:rPr>
                        <a:t>Bulk</a:t>
                      </a:r>
                      <a:endParaRPr lang="fr-FR" sz="1600" b="0" i="0" u="none" strike="noStrike" dirty="0">
                        <a:solidFill>
                          <a:sysClr val="windowText" lastClr="000000"/>
                        </a:solidFill>
                        <a:effectLst/>
                        <a:latin typeface="Arial"/>
                      </a:endParaRPr>
                    </a:p>
                  </a:txBody>
                  <a:tcPr marL="12700" marR="12700" marT="12700" marB="0" anchor="b">
                    <a:lnL>
                      <a:noFill/>
                    </a:lnL>
                    <a:lnR>
                      <a:noFill/>
                    </a:lnR>
                    <a:lnT>
                      <a:noFill/>
                    </a:lnT>
                    <a:lnB>
                      <a:noFill/>
                    </a:lnB>
                  </a:tcPr>
                </a:tc>
                <a:tc>
                  <a:txBody>
                    <a:bodyPr/>
                    <a:lstStyle/>
                    <a:p>
                      <a:pPr algn="ctr" fontAlgn="b"/>
                      <a:r>
                        <a:rPr lang="fr-FR" sz="1600" b="0" i="0" u="none" strike="noStrike" dirty="0">
                          <a:solidFill>
                            <a:sysClr val="windowText" lastClr="000000"/>
                          </a:solidFill>
                          <a:effectLst/>
                          <a:latin typeface="Arial"/>
                        </a:rPr>
                        <a:t>28.7 ± 0.3</a:t>
                      </a:r>
                    </a:p>
                  </a:txBody>
                  <a:tcPr marL="12700" marR="12700" marT="12700" marB="0" anchor="b">
                    <a:lnL>
                      <a:noFill/>
                    </a:lnL>
                    <a:lnR>
                      <a:noFill/>
                    </a:lnR>
                    <a:lnT>
                      <a:noFill/>
                    </a:lnT>
                    <a:lnB>
                      <a:noFill/>
                    </a:lnB>
                  </a:tcPr>
                </a:tc>
                <a:tc>
                  <a:txBody>
                    <a:bodyPr/>
                    <a:lstStyle/>
                    <a:p>
                      <a:pPr algn="ctr" fontAlgn="b"/>
                      <a:r>
                        <a:rPr lang="fr-FR" sz="1600" b="0" i="0" u="none" strike="noStrike" dirty="0">
                          <a:solidFill>
                            <a:sysClr val="windowText" lastClr="000000"/>
                          </a:solidFill>
                          <a:effectLst/>
                          <a:latin typeface="Arial"/>
                        </a:rPr>
                        <a:t>1.85 ± 0.04</a:t>
                      </a:r>
                    </a:p>
                  </a:txBody>
                  <a:tcPr marL="12700" marR="12700" marT="12700" marB="0" anchor="b">
                    <a:lnL>
                      <a:noFill/>
                    </a:lnL>
                    <a:lnR>
                      <a:noFill/>
                    </a:lnR>
                    <a:lnT>
                      <a:noFill/>
                    </a:lnT>
                    <a:lnB>
                      <a:noFill/>
                    </a:lnB>
                  </a:tcPr>
                </a:tc>
                <a:tc>
                  <a:txBody>
                    <a:bodyPr/>
                    <a:lstStyle/>
                    <a:p>
                      <a:pPr algn="ctr" fontAlgn="b"/>
                      <a:r>
                        <a:rPr lang="fr-FR" sz="1600" b="0" i="0" u="none" strike="noStrike" dirty="0">
                          <a:solidFill>
                            <a:sysClr val="windowText" lastClr="000000"/>
                          </a:solidFill>
                          <a:effectLst/>
                          <a:latin typeface="Arial"/>
                        </a:rPr>
                        <a:t>86.2 ± 6.3</a:t>
                      </a:r>
                    </a:p>
                  </a:txBody>
                  <a:tcPr marL="12700" marR="12700" marT="12700" marB="0" anchor="b">
                    <a:lnL>
                      <a:noFill/>
                    </a:lnL>
                    <a:lnR>
                      <a:noFill/>
                    </a:lnR>
                    <a:lnT>
                      <a:noFill/>
                    </a:lnT>
                    <a:lnB>
                      <a:noFill/>
                    </a:lnB>
                  </a:tcPr>
                </a:tc>
                <a:tc>
                  <a:txBody>
                    <a:bodyPr/>
                    <a:lstStyle/>
                    <a:p>
                      <a:pPr algn="ctr" fontAlgn="b"/>
                      <a:r>
                        <a:rPr lang="fr-FR" sz="1600" b="0" i="0" u="none" strike="noStrike" dirty="0">
                          <a:solidFill>
                            <a:sysClr val="windowText" lastClr="000000"/>
                          </a:solidFill>
                          <a:effectLst/>
                          <a:latin typeface="Arial"/>
                        </a:rPr>
                        <a:t>98.0 ± 8.2</a:t>
                      </a:r>
                    </a:p>
                  </a:txBody>
                  <a:tcPr marL="12700" marR="12700" marT="12700" marB="0" anchor="b">
                    <a:lnL>
                      <a:noFill/>
                    </a:lnL>
                    <a:lnR>
                      <a:noFill/>
                    </a:lnR>
                    <a:lnT>
                      <a:noFill/>
                    </a:lnT>
                    <a:lnB>
                      <a:noFill/>
                    </a:lnB>
                  </a:tcPr>
                </a:tc>
              </a:tr>
              <a:tr h="310143">
                <a:tc>
                  <a:txBody>
                    <a:bodyPr/>
                    <a:lstStyle/>
                    <a:p>
                      <a:pPr algn="l" fontAlgn="b"/>
                      <a:r>
                        <a:rPr lang="fr-FR" sz="1600" b="0" i="0" u="none" strike="noStrike">
                          <a:solidFill>
                            <a:sysClr val="windowText" lastClr="000000"/>
                          </a:solidFill>
                          <a:effectLst/>
                          <a:latin typeface="Arial"/>
                        </a:rPr>
                        <a:t>Attached to soil particules</a:t>
                      </a:r>
                    </a:p>
                  </a:txBody>
                  <a:tcPr marL="12700" marR="12700" marT="12700" marB="0" anchor="b">
                    <a:lnL>
                      <a:noFill/>
                    </a:lnL>
                    <a:lnR>
                      <a:noFill/>
                    </a:lnR>
                    <a:lnT>
                      <a:noFill/>
                    </a:lnT>
                    <a:lnB>
                      <a:noFill/>
                    </a:lnB>
                  </a:tcPr>
                </a:tc>
                <a:tc>
                  <a:txBody>
                    <a:bodyPr/>
                    <a:lstStyle/>
                    <a:p>
                      <a:pPr algn="ctr" fontAlgn="b"/>
                      <a:r>
                        <a:rPr lang="fr-FR" sz="1600" b="0" i="0" u="none" strike="noStrike">
                          <a:solidFill>
                            <a:sysClr val="windowText" lastClr="000000"/>
                          </a:solidFill>
                          <a:effectLst/>
                          <a:latin typeface="Arial"/>
                        </a:rPr>
                        <a:t>21.53 ± 0.36</a:t>
                      </a:r>
                    </a:p>
                  </a:txBody>
                  <a:tcPr marL="12700" marR="12700" marT="12700" marB="0" anchor="b">
                    <a:lnL>
                      <a:noFill/>
                    </a:lnL>
                    <a:lnR>
                      <a:noFill/>
                    </a:lnR>
                    <a:lnT>
                      <a:noFill/>
                    </a:lnT>
                    <a:lnB>
                      <a:noFill/>
                    </a:lnB>
                  </a:tcPr>
                </a:tc>
                <a:tc>
                  <a:txBody>
                    <a:bodyPr/>
                    <a:lstStyle/>
                    <a:p>
                      <a:pPr algn="ctr" fontAlgn="b"/>
                      <a:r>
                        <a:rPr lang="fr-FR" sz="1600" b="0" i="0" u="none" strike="noStrike">
                          <a:solidFill>
                            <a:sysClr val="windowText" lastClr="000000"/>
                          </a:solidFill>
                          <a:effectLst/>
                          <a:latin typeface="Arial"/>
                        </a:rPr>
                        <a:t>1.25 ± 0.05</a:t>
                      </a:r>
                    </a:p>
                  </a:txBody>
                  <a:tcPr marL="12700" marR="12700" marT="12700" marB="0" anchor="b">
                    <a:lnL>
                      <a:noFill/>
                    </a:lnL>
                    <a:lnR>
                      <a:noFill/>
                    </a:lnR>
                    <a:lnT>
                      <a:noFill/>
                    </a:lnT>
                    <a:lnB>
                      <a:noFill/>
                    </a:lnB>
                  </a:tcPr>
                </a:tc>
                <a:tc>
                  <a:txBody>
                    <a:bodyPr/>
                    <a:lstStyle/>
                    <a:p>
                      <a:pPr algn="ctr" fontAlgn="b"/>
                      <a:r>
                        <a:rPr lang="fr-FR" sz="1600" b="0" i="0" u="none" strike="noStrike">
                          <a:solidFill>
                            <a:sysClr val="windowText" lastClr="000000"/>
                          </a:solidFill>
                          <a:effectLst/>
                          <a:latin typeface="Arial"/>
                        </a:rPr>
                        <a:t>7.0 ± 0.5</a:t>
                      </a:r>
                    </a:p>
                  </a:txBody>
                  <a:tcPr marL="12700" marR="12700" marT="12700" marB="0" anchor="b">
                    <a:lnL>
                      <a:noFill/>
                    </a:lnL>
                    <a:lnR>
                      <a:noFill/>
                    </a:lnR>
                    <a:lnT>
                      <a:noFill/>
                    </a:lnT>
                    <a:lnB>
                      <a:noFill/>
                    </a:lnB>
                  </a:tcPr>
                </a:tc>
                <a:tc>
                  <a:txBody>
                    <a:bodyPr/>
                    <a:lstStyle/>
                    <a:p>
                      <a:pPr algn="ctr" fontAlgn="b"/>
                      <a:r>
                        <a:rPr lang="fr-FR" sz="1600" b="0" i="0" u="none" strike="noStrike" dirty="0">
                          <a:solidFill>
                            <a:sysClr val="windowText" lastClr="000000"/>
                          </a:solidFill>
                          <a:effectLst/>
                          <a:latin typeface="Arial"/>
                        </a:rPr>
                        <a:t>7.17 ± 0.11</a:t>
                      </a:r>
                    </a:p>
                  </a:txBody>
                  <a:tcPr marL="12700" marR="12700" marT="12700" marB="0" anchor="b">
                    <a:lnL>
                      <a:noFill/>
                    </a:lnL>
                    <a:lnR>
                      <a:noFill/>
                    </a:lnR>
                    <a:lnT>
                      <a:noFill/>
                    </a:lnT>
                    <a:lnB>
                      <a:noFill/>
                    </a:lnB>
                  </a:tcPr>
                </a:tc>
              </a:tr>
              <a:tr h="310143">
                <a:tc>
                  <a:txBody>
                    <a:bodyPr/>
                    <a:lstStyle/>
                    <a:p>
                      <a:pPr algn="l" fontAlgn="b"/>
                      <a:endParaRPr lang="fr-FR" sz="1600" b="0" i="0" u="none" strike="noStrike">
                        <a:solidFill>
                          <a:sysClr val="windowText" lastClr="000000"/>
                        </a:solidFill>
                        <a:effectLst/>
                        <a:latin typeface="Arial"/>
                      </a:endParaRPr>
                    </a:p>
                  </a:txBody>
                  <a:tcPr marL="12700" marR="12700" marT="12700" marB="0" anchor="b">
                    <a:lnL>
                      <a:noFill/>
                    </a:lnL>
                    <a:lnR>
                      <a:noFill/>
                    </a:lnR>
                    <a:lnT>
                      <a:noFill/>
                    </a:lnT>
                    <a:lnB>
                      <a:noFill/>
                    </a:lnB>
                  </a:tcPr>
                </a:tc>
                <a:tc>
                  <a:txBody>
                    <a:bodyPr/>
                    <a:lstStyle/>
                    <a:p>
                      <a:pPr algn="l" fontAlgn="b"/>
                      <a:endParaRPr lang="fr-FR" sz="1600" b="0" i="0" u="none" strike="noStrike">
                        <a:solidFill>
                          <a:sysClr val="windowText" lastClr="000000"/>
                        </a:solidFill>
                        <a:effectLst/>
                        <a:latin typeface="Arial"/>
                      </a:endParaRPr>
                    </a:p>
                  </a:txBody>
                  <a:tcPr marL="12700" marR="12700" marT="12700" marB="0" anchor="b">
                    <a:lnL>
                      <a:noFill/>
                    </a:lnL>
                    <a:lnR>
                      <a:noFill/>
                    </a:lnR>
                    <a:lnT>
                      <a:noFill/>
                    </a:lnT>
                    <a:lnB>
                      <a:noFill/>
                    </a:lnB>
                  </a:tcPr>
                </a:tc>
                <a:tc>
                  <a:txBody>
                    <a:bodyPr/>
                    <a:lstStyle/>
                    <a:p>
                      <a:pPr algn="l" fontAlgn="b"/>
                      <a:endParaRPr lang="fr-FR" sz="1600" b="0" i="0" u="none" strike="noStrike">
                        <a:solidFill>
                          <a:sysClr val="windowText" lastClr="000000"/>
                        </a:solidFill>
                        <a:effectLst/>
                        <a:latin typeface="Arial"/>
                      </a:endParaRPr>
                    </a:p>
                  </a:txBody>
                  <a:tcPr marL="12700" marR="12700" marT="12700" marB="0" anchor="b">
                    <a:lnL>
                      <a:noFill/>
                    </a:lnL>
                    <a:lnR>
                      <a:noFill/>
                    </a:lnR>
                    <a:lnT>
                      <a:noFill/>
                    </a:lnT>
                    <a:lnB>
                      <a:noFill/>
                    </a:lnB>
                  </a:tcPr>
                </a:tc>
                <a:tc>
                  <a:txBody>
                    <a:bodyPr/>
                    <a:lstStyle/>
                    <a:p>
                      <a:pPr algn="l" fontAlgn="b"/>
                      <a:endParaRPr lang="fr-FR" sz="1600" b="0" i="0" u="none" strike="noStrike" dirty="0">
                        <a:solidFill>
                          <a:sysClr val="windowText" lastClr="000000"/>
                        </a:solidFill>
                        <a:effectLst/>
                        <a:latin typeface="Arial"/>
                      </a:endParaRPr>
                    </a:p>
                  </a:txBody>
                  <a:tcPr marL="12700" marR="12700" marT="12700" marB="0" anchor="b">
                    <a:lnL>
                      <a:noFill/>
                    </a:lnL>
                    <a:lnR>
                      <a:noFill/>
                    </a:lnR>
                    <a:lnT>
                      <a:noFill/>
                    </a:lnT>
                    <a:lnB>
                      <a:noFill/>
                    </a:lnB>
                  </a:tcPr>
                </a:tc>
                <a:tc>
                  <a:txBody>
                    <a:bodyPr/>
                    <a:lstStyle/>
                    <a:p>
                      <a:pPr algn="l" fontAlgn="b"/>
                      <a:endParaRPr lang="fr-FR" sz="1600" b="0" i="0" u="none" strike="noStrike" dirty="0">
                        <a:solidFill>
                          <a:sysClr val="windowText" lastClr="000000"/>
                        </a:solidFill>
                        <a:effectLst/>
                        <a:latin typeface="Arial"/>
                      </a:endParaRPr>
                    </a:p>
                  </a:txBody>
                  <a:tcPr marL="12700" marR="12700" marT="12700" marB="0" anchor="b">
                    <a:lnL>
                      <a:noFill/>
                    </a:lnL>
                    <a:lnR>
                      <a:noFill/>
                    </a:lnR>
                    <a:lnT>
                      <a:noFill/>
                    </a:lnT>
                    <a:lnB>
                      <a:noFill/>
                    </a:lnB>
                  </a:tcPr>
                </a:tc>
              </a:tr>
              <a:tr h="310143">
                <a:tc>
                  <a:txBody>
                    <a:bodyPr/>
                    <a:lstStyle/>
                    <a:p>
                      <a:pPr algn="l" fontAlgn="b"/>
                      <a:r>
                        <a:rPr lang="fr-FR" sz="1600" b="0" i="0" u="none" strike="noStrike" dirty="0">
                          <a:solidFill>
                            <a:schemeClr val="bg1"/>
                          </a:solidFill>
                          <a:effectLst/>
                          <a:latin typeface="Arial"/>
                        </a:rPr>
                        <a:t> </a:t>
                      </a:r>
                    </a:p>
                  </a:txBody>
                  <a:tcPr marL="12700" marR="12700" marT="12700" marB="0" anchor="b">
                    <a:lnL>
                      <a:noFill/>
                    </a:lnL>
                    <a:lnR>
                      <a:noFill/>
                    </a:lnR>
                    <a:lnT>
                      <a:noFill/>
                    </a:lnT>
                    <a:lnB>
                      <a:noFill/>
                    </a:lnB>
                    <a:solidFill>
                      <a:srgbClr val="6B6BCF"/>
                    </a:solidFill>
                  </a:tcPr>
                </a:tc>
                <a:tc gridSpan="4">
                  <a:txBody>
                    <a:bodyPr/>
                    <a:lstStyle/>
                    <a:p>
                      <a:pPr algn="ctr" fontAlgn="b"/>
                      <a:r>
                        <a:rPr lang="fr-FR" sz="1600" b="0" i="0" u="none" strike="noStrike" dirty="0">
                          <a:solidFill>
                            <a:schemeClr val="bg1"/>
                          </a:solidFill>
                          <a:effectLst/>
                          <a:latin typeface="Arial"/>
                        </a:rPr>
                        <a:t>8 </a:t>
                      </a:r>
                      <a:r>
                        <a:rPr lang="fr-FR" sz="1600" b="0" i="0" u="none" strike="noStrike" dirty="0" err="1">
                          <a:solidFill>
                            <a:schemeClr val="bg1"/>
                          </a:solidFill>
                          <a:effectLst/>
                          <a:latin typeface="Arial"/>
                        </a:rPr>
                        <a:t>hour</a:t>
                      </a:r>
                      <a:r>
                        <a:rPr lang="fr-FR" sz="1600" b="0" i="0" u="none" strike="noStrike" dirty="0">
                          <a:solidFill>
                            <a:schemeClr val="bg1"/>
                          </a:solidFill>
                          <a:effectLst/>
                          <a:latin typeface="Arial"/>
                        </a:rPr>
                        <a:t> incubation in </a:t>
                      </a:r>
                      <a:r>
                        <a:rPr lang="fr-FR" sz="1600" b="0" i="0" u="none" strike="noStrike" dirty="0" err="1">
                          <a:solidFill>
                            <a:schemeClr val="bg1"/>
                          </a:solidFill>
                          <a:effectLst/>
                          <a:latin typeface="Arial"/>
                        </a:rPr>
                        <a:t>sterile</a:t>
                      </a:r>
                      <a:r>
                        <a:rPr lang="fr-FR" sz="1600" b="0" i="0" u="none" strike="noStrike" dirty="0">
                          <a:solidFill>
                            <a:schemeClr val="bg1"/>
                          </a:solidFill>
                          <a:effectLst/>
                          <a:latin typeface="Arial"/>
                        </a:rPr>
                        <a:t> </a:t>
                      </a:r>
                      <a:r>
                        <a:rPr lang="fr-FR" sz="1600" b="0" i="0" u="none" strike="noStrike" dirty="0" err="1">
                          <a:solidFill>
                            <a:schemeClr val="bg1"/>
                          </a:solidFill>
                          <a:effectLst/>
                          <a:latin typeface="Arial"/>
                        </a:rPr>
                        <a:t>treatment</a:t>
                      </a:r>
                      <a:endParaRPr lang="fr-FR" sz="1600" b="0" i="0" u="none" strike="noStrike" dirty="0">
                        <a:solidFill>
                          <a:schemeClr val="bg1"/>
                        </a:solidFill>
                        <a:effectLst/>
                        <a:latin typeface="Arial"/>
                      </a:endParaRPr>
                    </a:p>
                  </a:txBody>
                  <a:tcPr marL="12700" marR="12700" marT="12700" marB="0" anchor="b">
                    <a:lnL>
                      <a:noFill/>
                    </a:lnL>
                    <a:lnR>
                      <a:noFill/>
                    </a:lnR>
                    <a:lnT>
                      <a:noFill/>
                    </a:lnT>
                    <a:lnB>
                      <a:noFill/>
                    </a:lnB>
                    <a:solidFill>
                      <a:srgbClr val="6B6BCF"/>
                    </a:solidFill>
                  </a:tcPr>
                </a:tc>
                <a:tc hMerge="1">
                  <a:txBody>
                    <a:bodyPr/>
                    <a:lstStyle/>
                    <a:p>
                      <a:endParaRPr lang="fr-FR"/>
                    </a:p>
                  </a:txBody>
                  <a:tcPr/>
                </a:tc>
                <a:tc hMerge="1">
                  <a:txBody>
                    <a:bodyPr/>
                    <a:lstStyle/>
                    <a:p>
                      <a:endParaRPr lang="fr-FR"/>
                    </a:p>
                  </a:txBody>
                  <a:tcPr/>
                </a:tc>
                <a:tc hMerge="1">
                  <a:txBody>
                    <a:bodyPr/>
                    <a:lstStyle/>
                    <a:p>
                      <a:endParaRPr lang="fr-FR"/>
                    </a:p>
                  </a:txBody>
                  <a:tcPr/>
                </a:tc>
              </a:tr>
              <a:tr h="310143">
                <a:tc>
                  <a:txBody>
                    <a:bodyPr/>
                    <a:lstStyle/>
                    <a:p>
                      <a:pPr algn="l" fontAlgn="b"/>
                      <a:endParaRPr lang="fr-FR" sz="1600" b="0" i="0" u="none" strike="noStrike" dirty="0">
                        <a:solidFill>
                          <a:sysClr val="windowText" lastClr="000000"/>
                        </a:solidFill>
                        <a:effectLst/>
                        <a:latin typeface="Arial"/>
                      </a:endParaRPr>
                    </a:p>
                  </a:txBody>
                  <a:tcPr marL="12700" marR="12700" marT="12700" marB="0" anchor="b">
                    <a:lnL>
                      <a:noFill/>
                    </a:lnL>
                    <a:lnR>
                      <a:noFill/>
                    </a:lnR>
                    <a:lnT>
                      <a:noFill/>
                    </a:lnT>
                    <a:lnB>
                      <a:noFill/>
                    </a:lnB>
                  </a:tcPr>
                </a:tc>
                <a:tc>
                  <a:txBody>
                    <a:bodyPr/>
                    <a:lstStyle/>
                    <a:p>
                      <a:pPr algn="ctr" fontAlgn="b"/>
                      <a:endParaRPr lang="fr-FR" sz="1600" b="0" i="0" u="none" strike="noStrike" dirty="0">
                        <a:solidFill>
                          <a:sysClr val="windowText" lastClr="000000"/>
                        </a:solidFill>
                        <a:effectLst/>
                        <a:latin typeface="Arial"/>
                      </a:endParaRPr>
                    </a:p>
                  </a:txBody>
                  <a:tcPr marL="12700" marR="12700" marT="12700" marB="0" anchor="b">
                    <a:lnL>
                      <a:noFill/>
                    </a:lnL>
                    <a:lnR>
                      <a:noFill/>
                    </a:lnR>
                    <a:lnT>
                      <a:noFill/>
                    </a:lnT>
                    <a:lnB>
                      <a:noFill/>
                    </a:lnB>
                  </a:tcPr>
                </a:tc>
                <a:tc>
                  <a:txBody>
                    <a:bodyPr/>
                    <a:lstStyle/>
                    <a:p>
                      <a:pPr algn="ctr" fontAlgn="b"/>
                      <a:endParaRPr lang="fr-FR" sz="1600" b="0" i="0" u="none" strike="noStrike" dirty="0">
                        <a:solidFill>
                          <a:sysClr val="windowText" lastClr="000000"/>
                        </a:solidFill>
                        <a:effectLst/>
                        <a:latin typeface="Arial"/>
                      </a:endParaRPr>
                    </a:p>
                  </a:txBody>
                  <a:tcPr marL="12700" marR="12700" marT="12700" marB="0" anchor="b">
                    <a:lnL>
                      <a:noFill/>
                    </a:lnL>
                    <a:lnR>
                      <a:noFill/>
                    </a:lnR>
                    <a:lnT>
                      <a:noFill/>
                    </a:lnT>
                    <a:lnB>
                      <a:noFill/>
                    </a:lnB>
                  </a:tcPr>
                </a:tc>
                <a:tc>
                  <a:txBody>
                    <a:bodyPr/>
                    <a:lstStyle/>
                    <a:p>
                      <a:pPr algn="ctr" fontAlgn="b"/>
                      <a:endParaRPr lang="fr-FR" sz="1600" b="0" i="0" u="none" strike="noStrike">
                        <a:solidFill>
                          <a:sysClr val="windowText" lastClr="000000"/>
                        </a:solidFill>
                        <a:effectLst/>
                        <a:latin typeface="Arial"/>
                      </a:endParaRPr>
                    </a:p>
                  </a:txBody>
                  <a:tcPr marL="12700" marR="12700" marT="12700" marB="0" anchor="b">
                    <a:lnL>
                      <a:noFill/>
                    </a:lnL>
                    <a:lnR>
                      <a:noFill/>
                    </a:lnR>
                    <a:lnT>
                      <a:noFill/>
                    </a:lnT>
                    <a:lnB>
                      <a:noFill/>
                    </a:lnB>
                  </a:tcPr>
                </a:tc>
                <a:tc>
                  <a:txBody>
                    <a:bodyPr/>
                    <a:lstStyle/>
                    <a:p>
                      <a:pPr algn="ctr" fontAlgn="b"/>
                      <a:endParaRPr lang="fr-FR" sz="1600" b="0" i="0" u="none" strike="noStrike">
                        <a:solidFill>
                          <a:sysClr val="windowText" lastClr="000000"/>
                        </a:solidFill>
                        <a:effectLst/>
                        <a:latin typeface="Arial"/>
                      </a:endParaRPr>
                    </a:p>
                  </a:txBody>
                  <a:tcPr marL="12700" marR="12700" marT="12700" marB="0" anchor="b">
                    <a:lnL>
                      <a:noFill/>
                    </a:lnL>
                    <a:lnR>
                      <a:noFill/>
                    </a:lnR>
                    <a:lnT>
                      <a:noFill/>
                    </a:lnT>
                    <a:lnB>
                      <a:noFill/>
                    </a:lnB>
                  </a:tcPr>
                </a:tc>
              </a:tr>
              <a:tr h="310143">
                <a:tc>
                  <a:txBody>
                    <a:bodyPr/>
                    <a:lstStyle/>
                    <a:p>
                      <a:pPr algn="l" fontAlgn="b"/>
                      <a:r>
                        <a:rPr lang="fr-FR" sz="1600" b="0" i="0" u="none" strike="noStrike" dirty="0" err="1">
                          <a:solidFill>
                            <a:sysClr val="windowText" lastClr="000000"/>
                          </a:solidFill>
                          <a:effectLst/>
                          <a:latin typeface="Arial"/>
                        </a:rPr>
                        <a:t>Bulk</a:t>
                      </a:r>
                      <a:endParaRPr lang="fr-FR" sz="1600" b="0" i="0" u="none" strike="noStrike" dirty="0">
                        <a:solidFill>
                          <a:sysClr val="windowText" lastClr="000000"/>
                        </a:solidFill>
                        <a:effectLst/>
                        <a:latin typeface="Arial"/>
                      </a:endParaRPr>
                    </a:p>
                  </a:txBody>
                  <a:tcPr marL="12700" marR="12700" marT="12700" marB="0" anchor="b">
                    <a:lnL>
                      <a:noFill/>
                    </a:lnL>
                    <a:lnR>
                      <a:noFill/>
                    </a:lnR>
                    <a:lnT>
                      <a:noFill/>
                    </a:lnT>
                    <a:lnB>
                      <a:noFill/>
                    </a:lnB>
                  </a:tcPr>
                </a:tc>
                <a:tc>
                  <a:txBody>
                    <a:bodyPr/>
                    <a:lstStyle/>
                    <a:p>
                      <a:pPr algn="ctr" fontAlgn="b"/>
                      <a:r>
                        <a:rPr lang="fr-FR" sz="1600" b="0" i="0" u="none" strike="noStrike">
                          <a:solidFill>
                            <a:sysClr val="windowText" lastClr="000000"/>
                          </a:solidFill>
                          <a:effectLst/>
                          <a:latin typeface="Arial"/>
                        </a:rPr>
                        <a:t>28.7 ± 0.5</a:t>
                      </a:r>
                    </a:p>
                  </a:txBody>
                  <a:tcPr marL="12700" marR="12700" marT="12700" marB="0" anchor="b">
                    <a:lnL>
                      <a:noFill/>
                    </a:lnL>
                    <a:lnR>
                      <a:noFill/>
                    </a:lnR>
                    <a:lnT>
                      <a:noFill/>
                    </a:lnT>
                    <a:lnB>
                      <a:noFill/>
                    </a:lnB>
                  </a:tcPr>
                </a:tc>
                <a:tc>
                  <a:txBody>
                    <a:bodyPr/>
                    <a:lstStyle/>
                    <a:p>
                      <a:pPr algn="ctr" fontAlgn="b"/>
                      <a:r>
                        <a:rPr lang="fr-FR" sz="1600" b="0" i="0" u="none" strike="noStrike">
                          <a:solidFill>
                            <a:sysClr val="windowText" lastClr="000000"/>
                          </a:solidFill>
                          <a:effectLst/>
                          <a:latin typeface="Arial"/>
                        </a:rPr>
                        <a:t>1.85 ± 0.03</a:t>
                      </a:r>
                    </a:p>
                  </a:txBody>
                  <a:tcPr marL="12700" marR="12700" marT="12700" marB="0" anchor="b">
                    <a:lnL>
                      <a:noFill/>
                    </a:lnL>
                    <a:lnR>
                      <a:noFill/>
                    </a:lnR>
                    <a:lnT>
                      <a:noFill/>
                    </a:lnT>
                    <a:lnB>
                      <a:noFill/>
                    </a:lnB>
                  </a:tcPr>
                </a:tc>
                <a:tc>
                  <a:txBody>
                    <a:bodyPr/>
                    <a:lstStyle/>
                    <a:p>
                      <a:pPr algn="ctr" fontAlgn="b"/>
                      <a:r>
                        <a:rPr lang="fr-FR" sz="1600" b="0" i="0" u="none" strike="noStrike">
                          <a:solidFill>
                            <a:sysClr val="windowText" lastClr="000000"/>
                          </a:solidFill>
                          <a:effectLst/>
                          <a:latin typeface="Arial"/>
                        </a:rPr>
                        <a:t>97.8 ± 3.1</a:t>
                      </a:r>
                    </a:p>
                  </a:txBody>
                  <a:tcPr marL="12700" marR="12700" marT="12700" marB="0" anchor="b">
                    <a:lnL>
                      <a:noFill/>
                    </a:lnL>
                    <a:lnR>
                      <a:noFill/>
                    </a:lnR>
                    <a:lnT>
                      <a:noFill/>
                    </a:lnT>
                    <a:lnB>
                      <a:noFill/>
                    </a:lnB>
                  </a:tcPr>
                </a:tc>
                <a:tc>
                  <a:txBody>
                    <a:bodyPr/>
                    <a:lstStyle/>
                    <a:p>
                      <a:pPr algn="ctr" fontAlgn="b"/>
                      <a:r>
                        <a:rPr lang="fr-FR" sz="1600" b="0" i="0" u="none" strike="noStrike">
                          <a:solidFill>
                            <a:sysClr val="windowText" lastClr="000000"/>
                          </a:solidFill>
                          <a:effectLst/>
                          <a:latin typeface="Arial"/>
                        </a:rPr>
                        <a:t>92.3 ± 6.2</a:t>
                      </a:r>
                    </a:p>
                  </a:txBody>
                  <a:tcPr marL="12700" marR="12700" marT="12700" marB="0" anchor="b">
                    <a:lnL>
                      <a:noFill/>
                    </a:lnL>
                    <a:lnR>
                      <a:noFill/>
                    </a:lnR>
                    <a:lnT>
                      <a:noFill/>
                    </a:lnT>
                    <a:lnB>
                      <a:noFill/>
                    </a:lnB>
                  </a:tcPr>
                </a:tc>
              </a:tr>
              <a:tr h="322226">
                <a:tc>
                  <a:txBody>
                    <a:bodyPr/>
                    <a:lstStyle/>
                    <a:p>
                      <a:pPr algn="l" fontAlgn="b"/>
                      <a:r>
                        <a:rPr lang="fr-FR" sz="1600" b="0" i="0" u="none" strike="noStrike">
                          <a:solidFill>
                            <a:sysClr val="windowText" lastClr="000000"/>
                          </a:solidFill>
                          <a:effectLst/>
                          <a:latin typeface="Arial"/>
                        </a:rPr>
                        <a:t>Attached to soil particules</a:t>
                      </a:r>
                    </a:p>
                  </a:txBody>
                  <a:tcPr marL="12700" marR="12700" marT="1270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fr-FR" sz="1600" b="0" i="0" u="none" strike="noStrike" dirty="0">
                          <a:solidFill>
                            <a:sysClr val="windowText" lastClr="000000"/>
                          </a:solidFill>
                          <a:effectLst/>
                          <a:latin typeface="Arial"/>
                        </a:rPr>
                        <a:t>21.8 ± 0.29</a:t>
                      </a:r>
                    </a:p>
                  </a:txBody>
                  <a:tcPr marL="12700" marR="12700" marT="1270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fr-FR" sz="1600" b="0" i="0" u="none" strike="noStrike" dirty="0">
                          <a:solidFill>
                            <a:sysClr val="windowText" lastClr="000000"/>
                          </a:solidFill>
                          <a:effectLst/>
                          <a:latin typeface="Arial"/>
                        </a:rPr>
                        <a:t>1.28 ± 0.05</a:t>
                      </a:r>
                    </a:p>
                  </a:txBody>
                  <a:tcPr marL="12700" marR="12700" marT="1270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fr-FR" sz="1600" b="0" i="0" u="none" strike="noStrike" dirty="0">
                          <a:solidFill>
                            <a:sysClr val="windowText" lastClr="000000"/>
                          </a:solidFill>
                          <a:effectLst/>
                          <a:latin typeface="Arial"/>
                        </a:rPr>
                        <a:t>0.70 ± 0.09</a:t>
                      </a:r>
                    </a:p>
                  </a:txBody>
                  <a:tcPr marL="12700" marR="12700" marT="1270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fr-FR" sz="1600" b="0" i="0" u="none" strike="noStrike" dirty="0">
                          <a:solidFill>
                            <a:sysClr val="windowText" lastClr="000000"/>
                          </a:solidFill>
                          <a:effectLst/>
                          <a:latin typeface="Arial"/>
                        </a:rPr>
                        <a:t>1.11 ± 0.04</a:t>
                      </a:r>
                    </a:p>
                  </a:txBody>
                  <a:tcPr marL="12700" marR="12700" marT="1270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410498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624114" y="-26193"/>
            <a:ext cx="115155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 </a:t>
            </a:r>
            <a:r>
              <a:rPr lang="en-US" altLang="fr-FR" sz="2000" b="1" dirty="0" err="1" smtClean="0">
                <a:solidFill>
                  <a:schemeClr val="accent2"/>
                </a:solidFill>
              </a:rPr>
              <a:t>Organo</a:t>
            </a:r>
            <a:r>
              <a:rPr lang="en-US" altLang="fr-FR" sz="2000" b="1" dirty="0" smtClean="0">
                <a:solidFill>
                  <a:schemeClr val="accent2"/>
                </a:solidFill>
              </a:rPr>
              <a:t>-mineral interactions plays a role in C and N sequestration </a:t>
            </a:r>
            <a:endParaRPr lang="en-US" altLang="fr-FR" sz="2000" b="1" dirty="0">
              <a:solidFill>
                <a:schemeClr val="accent2"/>
              </a:solidFill>
            </a:endParaRPr>
          </a:p>
        </p:txBody>
      </p:sp>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6" name="Picture 16" descr="f3-2im3_lo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 b="50111"/>
          <a:stretch/>
        </p:blipFill>
        <p:spPr bwMode="auto">
          <a:xfrm>
            <a:off x="2572555" y="1901781"/>
            <a:ext cx="7543800" cy="24892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15"/>
          <p:cNvSpPr>
            <a:spLocks noChangeArrowheads="1"/>
          </p:cNvSpPr>
          <p:nvPr/>
        </p:nvSpPr>
        <p:spPr bwMode="auto">
          <a:xfrm>
            <a:off x="1734355" y="5787981"/>
            <a:ext cx="1752854" cy="2769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sz="1200" dirty="0">
                <a:latin typeface="Verdana" charset="0"/>
              </a:rPr>
              <a:t>Hatton et al. </a:t>
            </a:r>
            <a:r>
              <a:rPr lang="en-US" sz="1200" dirty="0" smtClean="0">
                <a:latin typeface="Verdana" charset="0"/>
              </a:rPr>
              <a:t>in prep</a:t>
            </a:r>
            <a:endParaRPr lang="fr-FR" sz="1200" dirty="0">
              <a:latin typeface="Verdana" charset="0"/>
            </a:endParaRPr>
          </a:p>
        </p:txBody>
      </p:sp>
      <p:sp>
        <p:nvSpPr>
          <p:cNvPr id="8" name="Rectangle 7"/>
          <p:cNvSpPr/>
          <p:nvPr/>
        </p:nvSpPr>
        <p:spPr>
          <a:xfrm>
            <a:off x="8135155" y="5711781"/>
            <a:ext cx="2362200" cy="461665"/>
          </a:xfrm>
          <a:prstGeom prst="rect">
            <a:avLst/>
          </a:prstGeom>
        </p:spPr>
        <p:txBody>
          <a:bodyPr wrap="square">
            <a:spAutoFit/>
          </a:bodyPr>
          <a:lstStyle/>
          <a:p>
            <a:pPr algn="ctr"/>
            <a:r>
              <a:rPr lang="en-US" sz="1200" dirty="0" smtClean="0">
                <a:latin typeface="Verdana" charset="0"/>
              </a:rPr>
              <a:t>Micro aggregate from the fraction 1.85 -2.0 g.cm</a:t>
            </a:r>
            <a:r>
              <a:rPr lang="en-US" sz="1200" baseline="30000" dirty="0" smtClean="0">
                <a:latin typeface="Verdana" charset="0"/>
              </a:rPr>
              <a:t>-3</a:t>
            </a:r>
            <a:r>
              <a:rPr lang="en-US" sz="1200" dirty="0" smtClean="0">
                <a:latin typeface="Verdana" charset="0"/>
              </a:rPr>
              <a:t> </a:t>
            </a:r>
            <a:endParaRPr lang="en-US" sz="1200" dirty="0">
              <a:latin typeface="Verdana" charset="0"/>
            </a:endParaRPr>
          </a:p>
        </p:txBody>
      </p:sp>
      <p:sp>
        <p:nvSpPr>
          <p:cNvPr id="9" name="ZoneTexte 8"/>
          <p:cNvSpPr txBox="1"/>
          <p:nvPr/>
        </p:nvSpPr>
        <p:spPr>
          <a:xfrm>
            <a:off x="2724955" y="4873581"/>
            <a:ext cx="4857740" cy="461665"/>
          </a:xfrm>
          <a:prstGeom prst="rect">
            <a:avLst/>
          </a:prstGeom>
          <a:noFill/>
        </p:spPr>
        <p:txBody>
          <a:bodyPr wrap="none" rtlCol="0">
            <a:spAutoFit/>
          </a:bodyPr>
          <a:lstStyle/>
          <a:p>
            <a:r>
              <a:rPr lang="fr-FR" sz="2400" dirty="0" smtClean="0"/>
              <a:t>25 </a:t>
            </a:r>
            <a:r>
              <a:rPr lang="fr-FR" sz="2400" dirty="0" err="1" smtClean="0"/>
              <a:t>particles</a:t>
            </a:r>
            <a:r>
              <a:rPr lang="fr-FR" sz="2400" dirty="0" smtClean="0"/>
              <a:t> </a:t>
            </a:r>
            <a:r>
              <a:rPr lang="fr-FR" sz="2400" dirty="0" err="1" smtClean="0"/>
              <a:t>were</a:t>
            </a:r>
            <a:r>
              <a:rPr lang="fr-FR" sz="2400" dirty="0" smtClean="0"/>
              <a:t> </a:t>
            </a:r>
            <a:r>
              <a:rPr lang="fr-FR" sz="2400" dirty="0" err="1" smtClean="0"/>
              <a:t>imaged</a:t>
            </a:r>
            <a:r>
              <a:rPr lang="fr-FR" sz="2400" dirty="0" smtClean="0"/>
              <a:t> (3800 </a:t>
            </a:r>
            <a:r>
              <a:rPr lang="fr-FR" sz="2400" dirty="0" smtClean="0">
                <a:latin typeface="Symbol" charset="2"/>
                <a:cs typeface="Symbol" charset="2"/>
              </a:rPr>
              <a:t>m</a:t>
            </a:r>
            <a:r>
              <a:rPr lang="fr-FR" sz="2400" dirty="0" smtClean="0"/>
              <a:t>m</a:t>
            </a:r>
            <a:r>
              <a:rPr lang="fr-FR" sz="2400" baseline="30000" dirty="0" smtClean="0"/>
              <a:t>2</a:t>
            </a:r>
            <a:r>
              <a:rPr lang="fr-FR" sz="2400" dirty="0" smtClean="0"/>
              <a:t>) </a:t>
            </a:r>
            <a:endParaRPr lang="fr-FR" sz="2400" dirty="0"/>
          </a:p>
        </p:txBody>
      </p:sp>
      <p:sp>
        <p:nvSpPr>
          <p:cNvPr id="10" name="Rectangle 2"/>
          <p:cNvSpPr>
            <a:spLocks noGrp="1" noChangeArrowheads="1"/>
          </p:cNvSpPr>
          <p:nvPr>
            <p:ph type="title"/>
          </p:nvPr>
        </p:nvSpPr>
        <p:spPr>
          <a:xfrm>
            <a:off x="904741" y="800023"/>
            <a:ext cx="7772400" cy="762000"/>
          </a:xfrm>
        </p:spPr>
        <p:txBody>
          <a:bodyPr>
            <a:normAutofit/>
          </a:bodyPr>
          <a:lstStyle/>
          <a:p>
            <a:r>
              <a:rPr lang="fr-FR" sz="3600" dirty="0" err="1"/>
              <a:t>NanoSIMS</a:t>
            </a:r>
            <a:r>
              <a:rPr lang="fr-FR" sz="3600" dirty="0"/>
              <a:t> images</a:t>
            </a:r>
          </a:p>
        </p:txBody>
      </p:sp>
    </p:spTree>
    <p:extLst>
      <p:ext uri="{BB962C8B-B14F-4D97-AF65-F5344CB8AC3E}">
        <p14:creationId xmlns:p14="http://schemas.microsoft.com/office/powerpoint/2010/main" val="31383287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624114" y="-26193"/>
            <a:ext cx="115155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 </a:t>
            </a:r>
            <a:r>
              <a:rPr lang="en-US" altLang="fr-FR" sz="2000" b="1" dirty="0" err="1" smtClean="0">
                <a:solidFill>
                  <a:schemeClr val="accent2"/>
                </a:solidFill>
              </a:rPr>
              <a:t>Organo</a:t>
            </a:r>
            <a:r>
              <a:rPr lang="en-US" altLang="fr-FR" sz="2000" b="1" dirty="0" smtClean="0">
                <a:solidFill>
                  <a:schemeClr val="accent2"/>
                </a:solidFill>
              </a:rPr>
              <a:t>-mineral interactions plays a role in C and N sequestration </a:t>
            </a:r>
            <a:endParaRPr lang="en-US" altLang="fr-FR" sz="2000" b="1" dirty="0">
              <a:solidFill>
                <a:schemeClr val="accent2"/>
              </a:solidFill>
            </a:endParaRPr>
          </a:p>
        </p:txBody>
      </p:sp>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6" name="Picture 16" descr="f3-2im3_lo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7837" y="1404265"/>
            <a:ext cx="7543800" cy="4989513"/>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2"/>
          <p:cNvSpPr>
            <a:spLocks noGrp="1" noChangeArrowheads="1"/>
          </p:cNvSpPr>
          <p:nvPr>
            <p:ph type="title"/>
          </p:nvPr>
        </p:nvSpPr>
        <p:spPr>
          <a:xfrm>
            <a:off x="442736" y="581940"/>
            <a:ext cx="7772400" cy="762000"/>
          </a:xfrm>
        </p:spPr>
        <p:txBody>
          <a:bodyPr>
            <a:normAutofit/>
          </a:bodyPr>
          <a:lstStyle/>
          <a:p>
            <a:r>
              <a:rPr lang="fr-FR" sz="3600" baseline="30000" dirty="0" smtClean="0"/>
              <a:t>13</a:t>
            </a:r>
            <a:r>
              <a:rPr lang="fr-FR" sz="3600" dirty="0" smtClean="0"/>
              <a:t>C and </a:t>
            </a:r>
            <a:r>
              <a:rPr lang="fr-FR" sz="3600" baseline="30000" dirty="0" smtClean="0"/>
              <a:t>15</a:t>
            </a:r>
            <a:r>
              <a:rPr lang="fr-FR" sz="3600" dirty="0" smtClean="0"/>
              <a:t>N </a:t>
            </a:r>
            <a:r>
              <a:rPr lang="fr-FR" sz="3600" dirty="0" err="1" smtClean="0"/>
              <a:t>derived</a:t>
            </a:r>
            <a:r>
              <a:rPr lang="fr-FR" sz="3600" dirty="0" smtClean="0"/>
              <a:t> </a:t>
            </a:r>
            <a:r>
              <a:rPr lang="fr-FR" sz="3600" dirty="0" err="1" smtClean="0"/>
              <a:t>from</a:t>
            </a:r>
            <a:r>
              <a:rPr lang="fr-FR" sz="3600" dirty="0" smtClean="0"/>
              <a:t> glycine</a:t>
            </a:r>
            <a:endParaRPr lang="fr-FR" sz="3600" dirty="0"/>
          </a:p>
        </p:txBody>
      </p:sp>
      <p:sp>
        <p:nvSpPr>
          <p:cNvPr id="8" name="Text Box 5"/>
          <p:cNvSpPr txBox="1">
            <a:spLocks noChangeArrowheads="1"/>
          </p:cNvSpPr>
          <p:nvPr/>
        </p:nvSpPr>
        <p:spPr bwMode="auto">
          <a:xfrm>
            <a:off x="8992137" y="2198668"/>
            <a:ext cx="2057400" cy="17543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r>
              <a:rPr lang="en-US" sz="1800" dirty="0">
                <a:latin typeface="Verdana" charset="0"/>
              </a:rPr>
              <a:t>In some cases, </a:t>
            </a:r>
            <a:r>
              <a:rPr lang="en-US" sz="1800" baseline="30000" dirty="0">
                <a:latin typeface="Verdana" charset="0"/>
              </a:rPr>
              <a:t>13</a:t>
            </a:r>
            <a:r>
              <a:rPr lang="en-US" sz="1800" dirty="0">
                <a:latin typeface="Verdana" charset="0"/>
              </a:rPr>
              <a:t>C and </a:t>
            </a:r>
            <a:r>
              <a:rPr lang="en-US" sz="1800" baseline="30000" dirty="0">
                <a:latin typeface="Verdana" charset="0"/>
              </a:rPr>
              <a:t>15</a:t>
            </a:r>
            <a:r>
              <a:rPr lang="en-US" sz="1800" dirty="0">
                <a:latin typeface="Verdana" charset="0"/>
              </a:rPr>
              <a:t>N labels are spatially correlated</a:t>
            </a:r>
          </a:p>
          <a:p>
            <a:pPr algn="ctr"/>
            <a:endParaRPr lang="en-US" sz="1800" dirty="0">
              <a:latin typeface="Verdana" charset="0"/>
            </a:endParaRPr>
          </a:p>
        </p:txBody>
      </p:sp>
      <p:sp>
        <p:nvSpPr>
          <p:cNvPr id="9" name="Oval 7"/>
          <p:cNvSpPr>
            <a:spLocks noChangeArrowheads="1"/>
          </p:cNvSpPr>
          <p:nvPr/>
        </p:nvSpPr>
        <p:spPr bwMode="auto">
          <a:xfrm>
            <a:off x="4678900" y="4587203"/>
            <a:ext cx="381000" cy="228600"/>
          </a:xfrm>
          <a:prstGeom prst="ellipse">
            <a:avLst/>
          </a:prstGeom>
          <a:noFill/>
          <a:ln w="28575">
            <a:solidFill>
              <a:srgbClr val="FF0000"/>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fr-FR"/>
          </a:p>
        </p:txBody>
      </p:sp>
      <p:sp>
        <p:nvSpPr>
          <p:cNvPr id="10" name="Oval 8"/>
          <p:cNvSpPr>
            <a:spLocks noChangeArrowheads="1"/>
          </p:cNvSpPr>
          <p:nvPr/>
        </p:nvSpPr>
        <p:spPr bwMode="auto">
          <a:xfrm>
            <a:off x="2459575" y="4561803"/>
            <a:ext cx="381000" cy="228600"/>
          </a:xfrm>
          <a:prstGeom prst="ellipse">
            <a:avLst/>
          </a:prstGeom>
          <a:noFill/>
          <a:ln w="28575">
            <a:solidFill>
              <a:srgbClr val="FF0000"/>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fr-FR"/>
          </a:p>
        </p:txBody>
      </p:sp>
      <p:sp>
        <p:nvSpPr>
          <p:cNvPr id="11" name="Oval 9"/>
          <p:cNvSpPr>
            <a:spLocks noChangeArrowheads="1"/>
          </p:cNvSpPr>
          <p:nvPr/>
        </p:nvSpPr>
        <p:spPr bwMode="auto">
          <a:xfrm>
            <a:off x="2629437" y="5366665"/>
            <a:ext cx="381000" cy="228600"/>
          </a:xfrm>
          <a:prstGeom prst="ellipse">
            <a:avLst/>
          </a:prstGeom>
          <a:noFill/>
          <a:ln w="19050">
            <a:solidFill>
              <a:srgbClr val="FF8000"/>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fr-FR"/>
          </a:p>
        </p:txBody>
      </p:sp>
      <p:sp>
        <p:nvSpPr>
          <p:cNvPr id="12" name="Oval 10"/>
          <p:cNvSpPr>
            <a:spLocks noChangeArrowheads="1"/>
          </p:cNvSpPr>
          <p:nvPr/>
        </p:nvSpPr>
        <p:spPr bwMode="auto">
          <a:xfrm>
            <a:off x="4839237" y="5366665"/>
            <a:ext cx="381000" cy="228600"/>
          </a:xfrm>
          <a:prstGeom prst="ellipse">
            <a:avLst/>
          </a:prstGeom>
          <a:noFill/>
          <a:ln w="19050">
            <a:solidFill>
              <a:srgbClr val="FF8000"/>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fr-FR"/>
          </a:p>
        </p:txBody>
      </p:sp>
      <p:sp>
        <p:nvSpPr>
          <p:cNvPr id="13" name="Rectangle 11"/>
          <p:cNvSpPr>
            <a:spLocks noChangeArrowheads="1"/>
          </p:cNvSpPr>
          <p:nvPr/>
        </p:nvSpPr>
        <p:spPr bwMode="auto">
          <a:xfrm>
            <a:off x="4872575" y="4299865"/>
            <a:ext cx="804862" cy="244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fr-FR" sz="1000">
                <a:latin typeface="Arial" charset="0"/>
              </a:rPr>
              <a:t>560 ±20 </a:t>
            </a:r>
            <a:r>
              <a:rPr lang="en-US" sz="1000">
                <a:latin typeface="Arial" charset="0"/>
              </a:rPr>
              <a:t>‰</a:t>
            </a:r>
            <a:endParaRPr lang="fr-FR" sz="1000">
              <a:latin typeface="Arial" charset="0"/>
            </a:endParaRPr>
          </a:p>
        </p:txBody>
      </p:sp>
      <p:sp>
        <p:nvSpPr>
          <p:cNvPr id="14" name="Rectangle 12"/>
          <p:cNvSpPr>
            <a:spLocks noChangeArrowheads="1"/>
          </p:cNvSpPr>
          <p:nvPr/>
        </p:nvSpPr>
        <p:spPr bwMode="auto">
          <a:xfrm>
            <a:off x="4991637" y="5595265"/>
            <a:ext cx="804863" cy="244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fr-FR" sz="1000">
                <a:latin typeface="Arial" charset="0"/>
              </a:rPr>
              <a:t>540 ±50 </a:t>
            </a:r>
            <a:r>
              <a:rPr lang="en-US" sz="1000">
                <a:latin typeface="Arial" charset="0"/>
              </a:rPr>
              <a:t>‰</a:t>
            </a:r>
            <a:endParaRPr lang="fr-FR" sz="1000">
              <a:latin typeface="Arial" charset="0"/>
            </a:endParaRPr>
          </a:p>
        </p:txBody>
      </p:sp>
      <p:sp>
        <p:nvSpPr>
          <p:cNvPr id="15" name="Rectangle 13"/>
          <p:cNvSpPr>
            <a:spLocks noChangeArrowheads="1"/>
          </p:cNvSpPr>
          <p:nvPr/>
        </p:nvSpPr>
        <p:spPr bwMode="auto">
          <a:xfrm>
            <a:off x="1638837" y="5519065"/>
            <a:ext cx="804863" cy="244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fr-FR" sz="1000">
                <a:latin typeface="Arial" charset="0"/>
              </a:rPr>
              <a:t>235 ±50 </a:t>
            </a:r>
            <a:r>
              <a:rPr lang="en-US" sz="1000">
                <a:latin typeface="Arial" charset="0"/>
              </a:rPr>
              <a:t>‰</a:t>
            </a:r>
            <a:endParaRPr lang="fr-FR" sz="1000">
              <a:latin typeface="Arial" charset="0"/>
            </a:endParaRPr>
          </a:p>
        </p:txBody>
      </p:sp>
      <p:sp>
        <p:nvSpPr>
          <p:cNvPr id="16" name="Rectangle 14"/>
          <p:cNvSpPr>
            <a:spLocks noChangeArrowheads="1"/>
          </p:cNvSpPr>
          <p:nvPr/>
        </p:nvSpPr>
        <p:spPr bwMode="auto">
          <a:xfrm>
            <a:off x="2629437" y="4299865"/>
            <a:ext cx="733425" cy="244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fr-FR" sz="1000">
                <a:latin typeface="Arial" charset="0"/>
              </a:rPr>
              <a:t>88 ±10 </a:t>
            </a:r>
            <a:r>
              <a:rPr lang="en-US" sz="1000">
                <a:latin typeface="Arial" charset="0"/>
              </a:rPr>
              <a:t>‰</a:t>
            </a:r>
            <a:endParaRPr lang="fr-FR" sz="1000">
              <a:latin typeface="Arial" charset="0"/>
            </a:endParaRPr>
          </a:p>
        </p:txBody>
      </p:sp>
      <p:sp>
        <p:nvSpPr>
          <p:cNvPr id="17" name="Rectangle 15"/>
          <p:cNvSpPr>
            <a:spLocks noChangeArrowheads="1"/>
          </p:cNvSpPr>
          <p:nvPr/>
        </p:nvSpPr>
        <p:spPr bwMode="auto">
          <a:xfrm>
            <a:off x="1257837" y="6433465"/>
            <a:ext cx="1752854" cy="2769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sz="1200" dirty="0">
                <a:latin typeface="Verdana" charset="0"/>
              </a:rPr>
              <a:t>Hatton et al. </a:t>
            </a:r>
            <a:r>
              <a:rPr lang="en-US" sz="1200" dirty="0" smtClean="0">
                <a:latin typeface="Verdana" charset="0"/>
              </a:rPr>
              <a:t>in prep</a:t>
            </a:r>
            <a:endParaRPr lang="fr-FR" sz="1200" dirty="0">
              <a:latin typeface="Verdana" charset="0"/>
            </a:endParaRPr>
          </a:p>
        </p:txBody>
      </p:sp>
      <p:sp>
        <p:nvSpPr>
          <p:cNvPr id="18" name="Rectangle 17"/>
          <p:cNvSpPr/>
          <p:nvPr/>
        </p:nvSpPr>
        <p:spPr>
          <a:xfrm>
            <a:off x="9868437" y="6393778"/>
            <a:ext cx="2362200" cy="461665"/>
          </a:xfrm>
          <a:prstGeom prst="rect">
            <a:avLst/>
          </a:prstGeom>
        </p:spPr>
        <p:txBody>
          <a:bodyPr wrap="square">
            <a:spAutoFit/>
          </a:bodyPr>
          <a:lstStyle/>
          <a:p>
            <a:pPr algn="ctr"/>
            <a:r>
              <a:rPr lang="en-US" sz="1200" dirty="0" smtClean="0">
                <a:latin typeface="Verdana" charset="0"/>
              </a:rPr>
              <a:t>Micro aggregate from the fraction 1.85 -2.0 g.cm</a:t>
            </a:r>
            <a:r>
              <a:rPr lang="en-US" sz="1200" baseline="30000" dirty="0" smtClean="0">
                <a:latin typeface="Verdana" charset="0"/>
              </a:rPr>
              <a:t>-3</a:t>
            </a:r>
            <a:r>
              <a:rPr lang="en-US" sz="1200" dirty="0" smtClean="0">
                <a:latin typeface="Verdana" charset="0"/>
              </a:rPr>
              <a:t> </a:t>
            </a:r>
            <a:endParaRPr lang="en-US" sz="1200" dirty="0">
              <a:latin typeface="Verdana" charset="0"/>
            </a:endParaRPr>
          </a:p>
        </p:txBody>
      </p:sp>
    </p:spTree>
    <p:extLst>
      <p:ext uri="{BB962C8B-B14F-4D97-AF65-F5344CB8AC3E}">
        <p14:creationId xmlns:p14="http://schemas.microsoft.com/office/powerpoint/2010/main" val="37285656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6078828" y="-26193"/>
            <a:ext cx="6060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a:solidFill>
                  <a:schemeClr val="accent2"/>
                </a:solidFill>
              </a:rPr>
              <a:t>Carbon </a:t>
            </a:r>
            <a:r>
              <a:rPr lang="en-US" altLang="fr-FR" sz="2000" b="1" dirty="0" smtClean="0">
                <a:solidFill>
                  <a:schemeClr val="accent2"/>
                </a:solidFill>
              </a:rPr>
              <a:t>and Nitrogen cycle </a:t>
            </a:r>
            <a:r>
              <a:rPr lang="en-US" altLang="fr-FR" sz="2000" b="1" dirty="0">
                <a:solidFill>
                  <a:schemeClr val="accent2"/>
                </a:solidFill>
              </a:rPr>
              <a:t>in a Forest Ecosystem ?</a:t>
            </a:r>
          </a:p>
        </p:txBody>
      </p:sp>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38" name="Groupe 37"/>
          <p:cNvGrpSpPr/>
          <p:nvPr/>
        </p:nvGrpSpPr>
        <p:grpSpPr>
          <a:xfrm>
            <a:off x="17556" y="985955"/>
            <a:ext cx="6611064" cy="4767124"/>
            <a:chOff x="312738" y="487428"/>
            <a:chExt cx="8420100" cy="5580713"/>
          </a:xfrm>
        </p:grpSpPr>
        <p:pic>
          <p:nvPicPr>
            <p:cNvPr id="6" name="Picture 72" descr="tree"/>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373188" y="1035765"/>
              <a:ext cx="6161087" cy="50260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7" name="Group 77"/>
            <p:cNvGrpSpPr>
              <a:grpSpLocks/>
            </p:cNvGrpSpPr>
            <p:nvPr/>
          </p:nvGrpSpPr>
          <p:grpSpPr bwMode="auto">
            <a:xfrm>
              <a:off x="5168901" y="1529478"/>
              <a:ext cx="3317876" cy="1774825"/>
              <a:chOff x="3334" y="754"/>
              <a:chExt cx="2090" cy="1118"/>
            </a:xfrm>
          </p:grpSpPr>
          <p:sp>
            <p:nvSpPr>
              <p:cNvPr id="8" name="Text Box 74"/>
              <p:cNvSpPr txBox="1">
                <a:spLocks noChangeArrowheads="1"/>
              </p:cNvSpPr>
              <p:nvPr/>
            </p:nvSpPr>
            <p:spPr bwMode="auto">
              <a:xfrm>
                <a:off x="4176" y="1117"/>
                <a:ext cx="1248" cy="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fr-FR" sz="1400" dirty="0"/>
                  <a:t>GPP = </a:t>
                </a:r>
                <a:r>
                  <a:rPr lang="en-US" altLang="fr-FR" sz="1200" b="1" dirty="0"/>
                  <a:t>Gross Primary Production</a:t>
                </a:r>
              </a:p>
            </p:txBody>
          </p:sp>
          <p:sp>
            <p:nvSpPr>
              <p:cNvPr id="9" name="AutoShape 75"/>
              <p:cNvSpPr>
                <a:spLocks noChangeArrowheads="1"/>
              </p:cNvSpPr>
              <p:nvPr/>
            </p:nvSpPr>
            <p:spPr bwMode="auto">
              <a:xfrm>
                <a:off x="3408" y="960"/>
                <a:ext cx="816" cy="912"/>
              </a:xfrm>
              <a:prstGeom prst="downArrow">
                <a:avLst>
                  <a:gd name="adj1" fmla="val 50000"/>
                  <a:gd name="adj2" fmla="val 27941"/>
                </a:avLst>
              </a:prstGeom>
              <a:solidFill>
                <a:srgbClr val="00FF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400"/>
              </a:p>
            </p:txBody>
          </p:sp>
          <p:sp>
            <p:nvSpPr>
              <p:cNvPr id="10" name="Text Box 76"/>
              <p:cNvSpPr txBox="1">
                <a:spLocks noChangeArrowheads="1"/>
              </p:cNvSpPr>
              <p:nvPr/>
            </p:nvSpPr>
            <p:spPr bwMode="auto">
              <a:xfrm>
                <a:off x="3334" y="754"/>
                <a:ext cx="1224" cy="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fr-FR" sz="1200" i="1"/>
                  <a:t>Photosynthesis</a:t>
                </a:r>
              </a:p>
            </p:txBody>
          </p:sp>
        </p:grpSp>
        <p:grpSp>
          <p:nvGrpSpPr>
            <p:cNvPr id="11" name="Group 90"/>
            <p:cNvGrpSpPr>
              <a:grpSpLocks/>
            </p:cNvGrpSpPr>
            <p:nvPr/>
          </p:nvGrpSpPr>
          <p:grpSpPr bwMode="auto">
            <a:xfrm>
              <a:off x="334962" y="1680291"/>
              <a:ext cx="2673350" cy="1243013"/>
              <a:chOff x="289" y="618"/>
              <a:chExt cx="1684" cy="783"/>
            </a:xfrm>
          </p:grpSpPr>
          <p:sp>
            <p:nvSpPr>
              <p:cNvPr id="12" name="Text Box 78"/>
              <p:cNvSpPr txBox="1">
                <a:spLocks noChangeArrowheads="1"/>
              </p:cNvSpPr>
              <p:nvPr/>
            </p:nvSpPr>
            <p:spPr bwMode="auto">
              <a:xfrm>
                <a:off x="289" y="989"/>
                <a:ext cx="1104" cy="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fr-FR" sz="1400" dirty="0" err="1"/>
                  <a:t>R</a:t>
                </a:r>
                <a:r>
                  <a:rPr lang="en-US" altLang="fr-FR" sz="1400" baseline="-25000" dirty="0" err="1"/>
                  <a:t>eco</a:t>
                </a:r>
                <a:r>
                  <a:rPr lang="en-US" altLang="fr-FR" sz="1400" dirty="0"/>
                  <a:t> = Ecosystem Respiration</a:t>
                </a:r>
              </a:p>
            </p:txBody>
          </p:sp>
          <p:sp>
            <p:nvSpPr>
              <p:cNvPr id="13" name="AutoShape 79"/>
              <p:cNvSpPr>
                <a:spLocks noChangeArrowheads="1"/>
              </p:cNvSpPr>
              <p:nvPr/>
            </p:nvSpPr>
            <p:spPr bwMode="auto">
              <a:xfrm>
                <a:off x="1254" y="873"/>
                <a:ext cx="528" cy="528"/>
              </a:xfrm>
              <a:prstGeom prst="upArrow">
                <a:avLst>
                  <a:gd name="adj1" fmla="val 50000"/>
                  <a:gd name="adj2" fmla="val 25000"/>
                </a:avLst>
              </a:prstGeom>
              <a:solidFill>
                <a:srgbClr val="FF00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400"/>
              </a:p>
            </p:txBody>
          </p:sp>
          <p:sp>
            <p:nvSpPr>
              <p:cNvPr id="14" name="Text Box 80"/>
              <p:cNvSpPr txBox="1">
                <a:spLocks noChangeArrowheads="1"/>
              </p:cNvSpPr>
              <p:nvPr/>
            </p:nvSpPr>
            <p:spPr bwMode="auto">
              <a:xfrm>
                <a:off x="1128" y="618"/>
                <a:ext cx="845" cy="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fr-FR" sz="1200" i="1"/>
                  <a:t>Respiration</a:t>
                </a:r>
              </a:p>
            </p:txBody>
          </p:sp>
        </p:grpSp>
        <p:sp>
          <p:nvSpPr>
            <p:cNvPr id="15" name="Text Box 93"/>
            <p:cNvSpPr txBox="1">
              <a:spLocks noChangeArrowheads="1"/>
            </p:cNvSpPr>
            <p:nvPr/>
          </p:nvSpPr>
          <p:spPr bwMode="auto">
            <a:xfrm>
              <a:off x="962026" y="487428"/>
              <a:ext cx="5543550" cy="3963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fr-FR" sz="1600" dirty="0"/>
                <a:t>Net Ecosystem Exchange : NEE = GPP – </a:t>
              </a:r>
              <a:r>
                <a:rPr lang="en-US" altLang="fr-FR" sz="1600" dirty="0" err="1"/>
                <a:t>Reco</a:t>
              </a:r>
              <a:endParaRPr lang="en-US" altLang="fr-FR" sz="1600" dirty="0"/>
            </a:p>
          </p:txBody>
        </p:sp>
        <p:sp>
          <p:nvSpPr>
            <p:cNvPr id="16" name="Text Box 94"/>
            <p:cNvSpPr txBox="1">
              <a:spLocks noChangeArrowheads="1"/>
            </p:cNvSpPr>
            <p:nvPr/>
          </p:nvSpPr>
          <p:spPr bwMode="auto">
            <a:xfrm>
              <a:off x="5854925" y="3224020"/>
              <a:ext cx="2514600" cy="72060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fr-FR" sz="1600" dirty="0"/>
                <a:t>NPP = GPP – Ra</a:t>
              </a:r>
            </a:p>
            <a:p>
              <a:pPr algn="ctr">
                <a:spcBef>
                  <a:spcPct val="50000"/>
                </a:spcBef>
              </a:pPr>
              <a:r>
                <a:rPr lang="en-US" altLang="fr-FR" sz="1100" dirty="0"/>
                <a:t>= Net primary production</a:t>
              </a:r>
            </a:p>
          </p:txBody>
        </p:sp>
        <p:grpSp>
          <p:nvGrpSpPr>
            <p:cNvPr id="17" name="Group 102"/>
            <p:cNvGrpSpPr>
              <a:grpSpLocks/>
            </p:cNvGrpSpPr>
            <p:nvPr/>
          </p:nvGrpSpPr>
          <p:grpSpPr bwMode="auto">
            <a:xfrm>
              <a:off x="312738" y="2996328"/>
              <a:ext cx="5222876" cy="3071813"/>
              <a:chOff x="275" y="1764"/>
              <a:chExt cx="3290" cy="1935"/>
            </a:xfrm>
          </p:grpSpPr>
          <p:sp>
            <p:nvSpPr>
              <p:cNvPr id="18" name="AutoShape 95"/>
              <p:cNvSpPr>
                <a:spLocks noChangeArrowheads="1"/>
              </p:cNvSpPr>
              <p:nvPr/>
            </p:nvSpPr>
            <p:spPr bwMode="auto">
              <a:xfrm>
                <a:off x="959" y="3267"/>
                <a:ext cx="192" cy="432"/>
              </a:xfrm>
              <a:prstGeom prst="downArrow">
                <a:avLst>
                  <a:gd name="adj1" fmla="val 50000"/>
                  <a:gd name="adj2" fmla="val 56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400"/>
              </a:p>
            </p:txBody>
          </p:sp>
          <p:sp>
            <p:nvSpPr>
              <p:cNvPr id="19" name="AutoShape 96"/>
              <p:cNvSpPr>
                <a:spLocks noChangeArrowheads="1"/>
              </p:cNvSpPr>
              <p:nvPr/>
            </p:nvSpPr>
            <p:spPr bwMode="auto">
              <a:xfrm>
                <a:off x="2159" y="3123"/>
                <a:ext cx="288" cy="288"/>
              </a:xfrm>
              <a:prstGeom prst="downArrow">
                <a:avLst>
                  <a:gd name="adj1" fmla="val 50000"/>
                  <a:gd name="adj2" fmla="val 25000"/>
                </a:avLst>
              </a:prstGeom>
              <a:solidFill>
                <a:srgbClr val="CC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400"/>
              </a:p>
            </p:txBody>
          </p:sp>
          <p:sp>
            <p:nvSpPr>
              <p:cNvPr id="20" name="AutoShape 97"/>
              <p:cNvSpPr>
                <a:spLocks noChangeArrowheads="1"/>
              </p:cNvSpPr>
              <p:nvPr/>
            </p:nvSpPr>
            <p:spPr bwMode="auto">
              <a:xfrm>
                <a:off x="3150" y="1764"/>
                <a:ext cx="192" cy="432"/>
              </a:xfrm>
              <a:prstGeom prst="downArrow">
                <a:avLst>
                  <a:gd name="adj1" fmla="val 50000"/>
                  <a:gd name="adj2" fmla="val 56250"/>
                </a:avLst>
              </a:prstGeom>
              <a:solidFill>
                <a:srgbClr val="CC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400"/>
              </a:p>
            </p:txBody>
          </p:sp>
          <p:sp>
            <p:nvSpPr>
              <p:cNvPr id="21" name="Text Box 98"/>
              <p:cNvSpPr txBox="1">
                <a:spLocks noChangeArrowheads="1"/>
              </p:cNvSpPr>
              <p:nvPr/>
            </p:nvSpPr>
            <p:spPr bwMode="auto">
              <a:xfrm>
                <a:off x="1202" y="3009"/>
                <a:ext cx="1053" cy="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fr-FR" sz="1200" dirty="0"/>
                  <a:t>AR= </a:t>
                </a:r>
                <a:r>
                  <a:rPr lang="en-US" altLang="fr-FR" sz="1400" dirty="0"/>
                  <a:t>(root turnover  and exudates)</a:t>
                </a:r>
              </a:p>
            </p:txBody>
          </p:sp>
          <p:sp>
            <p:nvSpPr>
              <p:cNvPr id="22" name="Text Box 99"/>
              <p:cNvSpPr txBox="1">
                <a:spLocks noChangeArrowheads="1"/>
              </p:cNvSpPr>
              <p:nvPr/>
            </p:nvSpPr>
            <p:spPr bwMode="auto">
              <a:xfrm>
                <a:off x="275" y="3411"/>
                <a:ext cx="780"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fr-FR" sz="1400" dirty="0"/>
                  <a:t>Drainage</a:t>
                </a:r>
              </a:p>
            </p:txBody>
          </p:sp>
          <p:sp>
            <p:nvSpPr>
              <p:cNvPr id="23" name="Text Box 100"/>
              <p:cNvSpPr txBox="1">
                <a:spLocks noChangeArrowheads="1"/>
              </p:cNvSpPr>
              <p:nvPr/>
            </p:nvSpPr>
            <p:spPr bwMode="auto">
              <a:xfrm>
                <a:off x="2915" y="2156"/>
                <a:ext cx="650" cy="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fr-FR" sz="1200" dirty="0"/>
                  <a:t>L= </a:t>
                </a:r>
                <a:r>
                  <a:rPr lang="en-US" altLang="fr-FR" sz="1400" dirty="0" err="1"/>
                  <a:t>Litterfall</a:t>
                </a:r>
                <a:endParaRPr lang="en-US" altLang="fr-FR" sz="1400" dirty="0"/>
              </a:p>
            </p:txBody>
          </p:sp>
        </p:grpSp>
        <p:sp>
          <p:nvSpPr>
            <p:cNvPr id="24" name="Text Box 103"/>
            <p:cNvSpPr txBox="1">
              <a:spLocks noChangeArrowheads="1"/>
            </p:cNvSpPr>
            <p:nvPr/>
          </p:nvSpPr>
          <p:spPr bwMode="auto">
            <a:xfrm>
              <a:off x="5456238" y="5137865"/>
              <a:ext cx="3276600" cy="72060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fr-FR" sz="1600"/>
                <a:t>BC = L+AR-Rh </a:t>
              </a:r>
              <a:r>
                <a:rPr lang="en-US" altLang="fr-FR" sz="1200">
                  <a:solidFill>
                    <a:schemeClr val="accent2"/>
                  </a:solidFill>
                </a:rPr>
                <a:t>- Drainage</a:t>
              </a:r>
            </a:p>
            <a:p>
              <a:pPr algn="ctr">
                <a:spcBef>
                  <a:spcPct val="50000"/>
                </a:spcBef>
              </a:pPr>
              <a:r>
                <a:rPr lang="en-US" altLang="fr-FR" sz="1100"/>
                <a:t>= Soil Carbon Balance</a:t>
              </a:r>
            </a:p>
          </p:txBody>
        </p:sp>
        <p:sp>
          <p:nvSpPr>
            <p:cNvPr id="25" name="Text Box 104"/>
            <p:cNvSpPr txBox="1">
              <a:spLocks noChangeArrowheads="1"/>
            </p:cNvSpPr>
            <p:nvPr/>
          </p:nvSpPr>
          <p:spPr bwMode="auto">
            <a:xfrm>
              <a:off x="1297509" y="813645"/>
              <a:ext cx="2129844" cy="30625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fr-FR" sz="1100" dirty="0"/>
                <a:t>Carbon Uptake or Release</a:t>
              </a:r>
            </a:p>
          </p:txBody>
        </p:sp>
        <p:grpSp>
          <p:nvGrpSpPr>
            <p:cNvPr id="26" name="Group 106"/>
            <p:cNvGrpSpPr>
              <a:grpSpLocks/>
            </p:cNvGrpSpPr>
            <p:nvPr/>
          </p:nvGrpSpPr>
          <p:grpSpPr bwMode="auto">
            <a:xfrm>
              <a:off x="631826" y="2888379"/>
              <a:ext cx="3665538" cy="2211388"/>
              <a:chOff x="476" y="1787"/>
              <a:chExt cx="2309" cy="1393"/>
            </a:xfrm>
          </p:grpSpPr>
          <p:grpSp>
            <p:nvGrpSpPr>
              <p:cNvPr id="27" name="Group 92"/>
              <p:cNvGrpSpPr>
                <a:grpSpLocks/>
              </p:cNvGrpSpPr>
              <p:nvPr/>
            </p:nvGrpSpPr>
            <p:grpSpPr bwMode="auto">
              <a:xfrm>
                <a:off x="476" y="1787"/>
                <a:ext cx="2309" cy="1393"/>
                <a:chOff x="475" y="1470"/>
                <a:chExt cx="2309" cy="1393"/>
              </a:xfrm>
            </p:grpSpPr>
            <p:sp>
              <p:nvSpPr>
                <p:cNvPr id="29" name="AutoShape 81"/>
                <p:cNvSpPr>
                  <a:spLocks noChangeArrowheads="1"/>
                </p:cNvSpPr>
                <p:nvPr/>
              </p:nvSpPr>
              <p:spPr bwMode="auto">
                <a:xfrm>
                  <a:off x="1791" y="2382"/>
                  <a:ext cx="136" cy="322"/>
                </a:xfrm>
                <a:prstGeom prst="upArrow">
                  <a:avLst>
                    <a:gd name="adj1" fmla="val 50000"/>
                    <a:gd name="adj2" fmla="val 46991"/>
                  </a:avLst>
                </a:prstGeom>
                <a:solidFill>
                  <a:srgbClr val="FF99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400"/>
                </a:p>
              </p:txBody>
            </p:sp>
            <p:sp>
              <p:nvSpPr>
                <p:cNvPr id="30" name="AutoShape 82"/>
                <p:cNvSpPr>
                  <a:spLocks noChangeArrowheads="1"/>
                </p:cNvSpPr>
                <p:nvPr/>
              </p:nvSpPr>
              <p:spPr bwMode="auto">
                <a:xfrm>
                  <a:off x="1877" y="1470"/>
                  <a:ext cx="672" cy="96"/>
                </a:xfrm>
                <a:prstGeom prst="leftArrow">
                  <a:avLst>
                    <a:gd name="adj1" fmla="val 50000"/>
                    <a:gd name="adj2" fmla="val 175000"/>
                  </a:avLst>
                </a:prstGeom>
                <a:solidFill>
                  <a:srgbClr val="FF99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400"/>
                </a:p>
              </p:txBody>
            </p:sp>
            <p:sp>
              <p:nvSpPr>
                <p:cNvPr id="31" name="AutoShape 83"/>
                <p:cNvSpPr>
                  <a:spLocks noChangeArrowheads="1"/>
                </p:cNvSpPr>
                <p:nvPr/>
              </p:nvSpPr>
              <p:spPr bwMode="auto">
                <a:xfrm>
                  <a:off x="1977" y="1732"/>
                  <a:ext cx="735" cy="240"/>
                </a:xfrm>
                <a:prstGeom prst="leftArrow">
                  <a:avLst>
                    <a:gd name="adj1" fmla="val 43333"/>
                    <a:gd name="adj2" fmla="val 73333"/>
                  </a:avLst>
                </a:prstGeom>
                <a:solidFill>
                  <a:srgbClr val="FF99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400"/>
                </a:p>
              </p:txBody>
            </p:sp>
            <p:sp>
              <p:nvSpPr>
                <p:cNvPr id="32" name="Text Box 84"/>
                <p:cNvSpPr txBox="1">
                  <a:spLocks noChangeArrowheads="1"/>
                </p:cNvSpPr>
                <p:nvPr/>
              </p:nvSpPr>
              <p:spPr bwMode="auto">
                <a:xfrm>
                  <a:off x="475" y="2477"/>
                  <a:ext cx="1105" cy="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fr-FR" sz="1400" dirty="0"/>
                    <a:t>Rh = Litter decomposition</a:t>
                  </a:r>
                </a:p>
              </p:txBody>
            </p:sp>
            <p:sp>
              <p:nvSpPr>
                <p:cNvPr id="33" name="AutoShape 85"/>
                <p:cNvSpPr>
                  <a:spLocks/>
                </p:cNvSpPr>
                <p:nvPr/>
              </p:nvSpPr>
              <p:spPr bwMode="auto">
                <a:xfrm rot="16200000">
                  <a:off x="1467" y="1927"/>
                  <a:ext cx="149" cy="680"/>
                </a:xfrm>
                <a:prstGeom prst="rightBrace">
                  <a:avLst>
                    <a:gd name="adj1" fmla="val 38031"/>
                    <a:gd name="adj2" fmla="val 50000"/>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400"/>
                </a:p>
              </p:txBody>
            </p:sp>
            <p:sp>
              <p:nvSpPr>
                <p:cNvPr id="34" name="AutoShape 86"/>
                <p:cNvSpPr>
                  <a:spLocks noChangeArrowheads="1"/>
                </p:cNvSpPr>
                <p:nvPr/>
              </p:nvSpPr>
              <p:spPr bwMode="auto">
                <a:xfrm>
                  <a:off x="1358" y="1808"/>
                  <a:ext cx="384" cy="384"/>
                </a:xfrm>
                <a:prstGeom prst="upArrow">
                  <a:avLst>
                    <a:gd name="adj1" fmla="val 50000"/>
                    <a:gd name="adj2" fmla="val 25000"/>
                  </a:avLst>
                </a:prstGeom>
                <a:solidFill>
                  <a:srgbClr val="FF00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400"/>
                </a:p>
              </p:txBody>
            </p:sp>
            <p:sp>
              <p:nvSpPr>
                <p:cNvPr id="35" name="Text Box 87"/>
                <p:cNvSpPr txBox="1">
                  <a:spLocks noChangeArrowheads="1"/>
                </p:cNvSpPr>
                <p:nvPr/>
              </p:nvSpPr>
              <p:spPr bwMode="auto">
                <a:xfrm>
                  <a:off x="475" y="1833"/>
                  <a:ext cx="950" cy="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fr-FR" sz="1400" dirty="0" err="1"/>
                    <a:t>Rs</a:t>
                  </a:r>
                  <a:r>
                    <a:rPr lang="en-US" altLang="fr-FR" sz="1400" dirty="0"/>
                    <a:t> = Soil Respiration</a:t>
                  </a:r>
                </a:p>
              </p:txBody>
            </p:sp>
            <p:sp>
              <p:nvSpPr>
                <p:cNvPr id="36" name="Text Box 88"/>
                <p:cNvSpPr txBox="1">
                  <a:spLocks noChangeArrowheads="1"/>
                </p:cNvSpPr>
                <p:nvPr/>
              </p:nvSpPr>
              <p:spPr bwMode="auto">
                <a:xfrm>
                  <a:off x="1614" y="1919"/>
                  <a:ext cx="1170" cy="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fr-FR" sz="1200" dirty="0"/>
                    <a:t>Ra</a:t>
                  </a:r>
                  <a:r>
                    <a:rPr lang="en-US" altLang="fr-FR" sz="1400" dirty="0"/>
                    <a:t> = Autotrophic Respiration </a:t>
                  </a:r>
                </a:p>
              </p:txBody>
            </p:sp>
            <p:sp>
              <p:nvSpPr>
                <p:cNvPr id="37" name="AutoShape 89"/>
                <p:cNvSpPr>
                  <a:spLocks/>
                </p:cNvSpPr>
                <p:nvPr/>
              </p:nvSpPr>
              <p:spPr bwMode="auto">
                <a:xfrm rot="-7193800">
                  <a:off x="1490" y="1192"/>
                  <a:ext cx="192" cy="768"/>
                </a:xfrm>
                <a:prstGeom prst="rightBrace">
                  <a:avLst>
                    <a:gd name="adj1" fmla="val 33333"/>
                    <a:gd name="adj2" fmla="val 50000"/>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400"/>
                </a:p>
              </p:txBody>
            </p:sp>
          </p:grpSp>
          <p:sp>
            <p:nvSpPr>
              <p:cNvPr id="28" name="AutoShape 105"/>
              <p:cNvSpPr>
                <a:spLocks noChangeArrowheads="1"/>
              </p:cNvSpPr>
              <p:nvPr/>
            </p:nvSpPr>
            <p:spPr bwMode="auto">
              <a:xfrm>
                <a:off x="1111" y="2614"/>
                <a:ext cx="91" cy="181"/>
              </a:xfrm>
              <a:prstGeom prst="upArrow">
                <a:avLst>
                  <a:gd name="adj1" fmla="val 50000"/>
                  <a:gd name="adj2" fmla="val 49725"/>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400"/>
              </a:p>
            </p:txBody>
          </p:sp>
        </p:grpSp>
      </p:grpSp>
      <p:sp>
        <p:nvSpPr>
          <p:cNvPr id="39" name="Rectangle 5"/>
          <p:cNvSpPr>
            <a:spLocks noChangeArrowheads="1"/>
          </p:cNvSpPr>
          <p:nvPr/>
        </p:nvSpPr>
        <p:spPr bwMode="auto">
          <a:xfrm>
            <a:off x="6765728" y="4098860"/>
            <a:ext cx="5373886" cy="1746250"/>
          </a:xfrm>
          <a:prstGeom prst="rect">
            <a:avLst/>
          </a:prstGeom>
          <a:solidFill>
            <a:srgbClr val="FF66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0" name="Text Box 7"/>
          <p:cNvSpPr txBox="1">
            <a:spLocks noChangeArrowheads="1"/>
          </p:cNvSpPr>
          <p:nvPr/>
        </p:nvSpPr>
        <p:spPr bwMode="auto">
          <a:xfrm>
            <a:off x="10759878" y="4324285"/>
            <a:ext cx="1198563" cy="342900"/>
          </a:xfrm>
          <a:prstGeom prst="rect">
            <a:avLst/>
          </a:prstGeom>
          <a:solidFill>
            <a:schemeClr val="bg1"/>
          </a:solidFill>
          <a:ln w="381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1400">
                <a:latin typeface="Arial" charset="0"/>
              </a:rPr>
              <a:t>Litter N</a:t>
            </a:r>
          </a:p>
        </p:txBody>
      </p:sp>
      <p:sp>
        <p:nvSpPr>
          <p:cNvPr id="41" name="Oval 8"/>
          <p:cNvSpPr>
            <a:spLocks noChangeArrowheads="1"/>
          </p:cNvSpPr>
          <p:nvPr/>
        </p:nvSpPr>
        <p:spPr bwMode="auto">
          <a:xfrm>
            <a:off x="9091416" y="4548122"/>
            <a:ext cx="1892300" cy="712788"/>
          </a:xfrm>
          <a:prstGeom prst="ellipse">
            <a:avLst/>
          </a:prstGeom>
          <a:solidFill>
            <a:srgbClr val="FEC003"/>
          </a:solidFill>
          <a:ln w="1905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400">
                <a:latin typeface="Arial" charset="0"/>
              </a:rPr>
              <a:t>Decomposer</a:t>
            </a:r>
          </a:p>
          <a:p>
            <a:pPr algn="ctr"/>
            <a:r>
              <a:rPr lang="en-US" sz="1400">
                <a:latin typeface="Arial" charset="0"/>
              </a:rPr>
              <a:t>Biomass</a:t>
            </a:r>
          </a:p>
        </p:txBody>
      </p:sp>
      <p:sp>
        <p:nvSpPr>
          <p:cNvPr id="42" name="Line 9"/>
          <p:cNvSpPr>
            <a:spLocks noChangeShapeType="1"/>
          </p:cNvSpPr>
          <p:nvPr/>
        </p:nvSpPr>
        <p:spPr bwMode="auto">
          <a:xfrm>
            <a:off x="9807378" y="5218047"/>
            <a:ext cx="236538" cy="42863"/>
          </a:xfrm>
          <a:prstGeom prst="line">
            <a:avLst/>
          </a:prstGeom>
          <a:noFill/>
          <a:ln w="38100">
            <a:solidFill>
              <a:schemeClr val="tx1"/>
            </a:solidFill>
            <a:round/>
            <a:headEnd/>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43" name="Text Box 10"/>
          <p:cNvSpPr txBox="1">
            <a:spLocks noChangeArrowheads="1"/>
          </p:cNvSpPr>
          <p:nvPr/>
        </p:nvSpPr>
        <p:spPr bwMode="auto">
          <a:xfrm>
            <a:off x="8508803" y="4757672"/>
            <a:ext cx="600075" cy="333375"/>
          </a:xfrm>
          <a:prstGeom prst="rect">
            <a:avLst/>
          </a:prstGeom>
          <a:solidFill>
            <a:schemeClr val="bg1"/>
          </a:solidFill>
          <a:ln w="2857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latin typeface="Arial" charset="0"/>
              </a:rPr>
              <a:t>NH</a:t>
            </a:r>
            <a:r>
              <a:rPr lang="en-US" sz="1400" baseline="-25000">
                <a:latin typeface="Arial" charset="0"/>
              </a:rPr>
              <a:t>4</a:t>
            </a:r>
            <a:r>
              <a:rPr lang="en-US" sz="1400" baseline="30000">
                <a:latin typeface="Arial" charset="0"/>
              </a:rPr>
              <a:t>+</a:t>
            </a:r>
            <a:endParaRPr lang="en-US" sz="1400">
              <a:latin typeface="Arial" charset="0"/>
            </a:endParaRPr>
          </a:p>
        </p:txBody>
      </p:sp>
      <p:sp>
        <p:nvSpPr>
          <p:cNvPr id="44" name="Text Box 11"/>
          <p:cNvSpPr txBox="1">
            <a:spLocks noChangeArrowheads="1"/>
          </p:cNvSpPr>
          <p:nvPr/>
        </p:nvSpPr>
        <p:spPr bwMode="auto">
          <a:xfrm>
            <a:off x="7903966" y="4843397"/>
            <a:ext cx="581025" cy="333375"/>
          </a:xfrm>
          <a:prstGeom prst="rect">
            <a:avLst/>
          </a:prstGeom>
          <a:solidFill>
            <a:schemeClr val="bg1"/>
          </a:solidFill>
          <a:ln w="2857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latin typeface="Arial" charset="0"/>
              </a:rPr>
              <a:t>NO</a:t>
            </a:r>
            <a:r>
              <a:rPr lang="en-US" sz="1400" baseline="-25000">
                <a:latin typeface="Arial" charset="0"/>
              </a:rPr>
              <a:t>3</a:t>
            </a:r>
            <a:r>
              <a:rPr lang="en-US" sz="1400" baseline="30000">
                <a:latin typeface="Arial" charset="0"/>
              </a:rPr>
              <a:t>-</a:t>
            </a:r>
            <a:endParaRPr lang="en-US" sz="1400">
              <a:latin typeface="Arial" charset="0"/>
            </a:endParaRPr>
          </a:p>
        </p:txBody>
      </p:sp>
      <p:sp>
        <p:nvSpPr>
          <p:cNvPr id="45" name="AutoShape 13"/>
          <p:cNvSpPr>
            <a:spLocks noChangeArrowheads="1"/>
          </p:cNvSpPr>
          <p:nvPr/>
        </p:nvSpPr>
        <p:spPr bwMode="auto">
          <a:xfrm>
            <a:off x="9499403" y="2922522"/>
            <a:ext cx="569913" cy="906463"/>
          </a:xfrm>
          <a:custGeom>
            <a:avLst/>
            <a:gdLst>
              <a:gd name="G0" fmla="+- -160828 0 0"/>
              <a:gd name="G1" fmla="+- -7370538 0 0"/>
              <a:gd name="G2" fmla="+- -160828 0 -7370538"/>
              <a:gd name="G3" fmla="+- 10800 0 0"/>
              <a:gd name="G4" fmla="+- 0 0 -160828"/>
              <a:gd name="T0" fmla="*/ 360 256 1"/>
              <a:gd name="T1" fmla="*/ 0 256 1"/>
              <a:gd name="G5" fmla="+- G2 T0 T1"/>
              <a:gd name="G6" fmla="?: G2 G2 G5"/>
              <a:gd name="G7" fmla="+- 0 0 G6"/>
              <a:gd name="G8" fmla="+- 6305 0 0"/>
              <a:gd name="G9" fmla="+- 0 0 -7370538"/>
              <a:gd name="G10" fmla="+- 6305 0 2700"/>
              <a:gd name="G11" fmla="cos G10 -160828"/>
              <a:gd name="G12" fmla="sin G10 -160828"/>
              <a:gd name="G13" fmla="cos 13500 -160828"/>
              <a:gd name="G14" fmla="sin 13500 -160828"/>
              <a:gd name="G15" fmla="+- G11 10800 0"/>
              <a:gd name="G16" fmla="+- G12 10800 0"/>
              <a:gd name="G17" fmla="+- G13 10800 0"/>
              <a:gd name="G18" fmla="+- G14 10800 0"/>
              <a:gd name="G19" fmla="*/ 6305 1 2"/>
              <a:gd name="G20" fmla="+- G19 5400 0"/>
              <a:gd name="G21" fmla="cos G20 -160828"/>
              <a:gd name="G22" fmla="sin G20 -160828"/>
              <a:gd name="G23" fmla="+- G21 10800 0"/>
              <a:gd name="G24" fmla="+- G12 G23 G22"/>
              <a:gd name="G25" fmla="+- G22 G23 G11"/>
              <a:gd name="G26" fmla="cos 10800 -160828"/>
              <a:gd name="G27" fmla="sin 10800 -160828"/>
              <a:gd name="G28" fmla="cos 6305 -160828"/>
              <a:gd name="G29" fmla="sin 6305 -160828"/>
              <a:gd name="G30" fmla="+- G26 10800 0"/>
              <a:gd name="G31" fmla="+- G27 10800 0"/>
              <a:gd name="G32" fmla="+- G28 10800 0"/>
              <a:gd name="G33" fmla="+- G29 10800 0"/>
              <a:gd name="G34" fmla="+- G19 5400 0"/>
              <a:gd name="G35" fmla="cos G34 -7370538"/>
              <a:gd name="G36" fmla="sin G34 -7370538"/>
              <a:gd name="G37" fmla="+/ -7370538 -160828 2"/>
              <a:gd name="T2" fmla="*/ 180 256 1"/>
              <a:gd name="T3" fmla="*/ 0 256 1"/>
              <a:gd name="G38" fmla="+- G37 T2 T3"/>
              <a:gd name="G39" fmla="?: G2 G37 G38"/>
              <a:gd name="G40" fmla="cos 10800 G39"/>
              <a:gd name="G41" fmla="sin 10800 G39"/>
              <a:gd name="G42" fmla="cos 6305 G39"/>
              <a:gd name="G43" fmla="sin 6305 G39"/>
              <a:gd name="G44" fmla="+- G40 10800 0"/>
              <a:gd name="G45" fmla="+- G41 10800 0"/>
              <a:gd name="G46" fmla="+- G42 10800 0"/>
              <a:gd name="G47" fmla="+- G43 10800 0"/>
              <a:gd name="G48" fmla="+- G35 10800 0"/>
              <a:gd name="G49" fmla="+- G36 10800 0"/>
              <a:gd name="T4" fmla="*/ 16609 w 21600"/>
              <a:gd name="T5" fmla="*/ 1695 h 21600"/>
              <a:gd name="T6" fmla="*/ 7531 w 21600"/>
              <a:gd name="T7" fmla="*/ 2896 h 21600"/>
              <a:gd name="T8" fmla="*/ 14191 w 21600"/>
              <a:gd name="T9" fmla="*/ 5484 h 21600"/>
              <a:gd name="T10" fmla="*/ 24287 w 21600"/>
              <a:gd name="T11" fmla="*/ 10221 h 21600"/>
              <a:gd name="T12" fmla="*/ 19557 w 21600"/>
              <a:gd name="T13" fmla="*/ 15377 h 21600"/>
              <a:gd name="T14" fmla="*/ 14401 w 21600"/>
              <a:gd name="T15" fmla="*/ 10645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7099" y="10530"/>
                </a:moveTo>
                <a:cubicBezTo>
                  <a:pt x="16954" y="7155"/>
                  <a:pt x="14177" y="4494"/>
                  <a:pt x="10800" y="4494"/>
                </a:cubicBezTo>
                <a:cubicBezTo>
                  <a:pt x="9973" y="4494"/>
                  <a:pt x="9154" y="4657"/>
                  <a:pt x="8390" y="4973"/>
                </a:cubicBezTo>
                <a:lnTo>
                  <a:pt x="6673" y="819"/>
                </a:lnTo>
                <a:cubicBezTo>
                  <a:pt x="7981" y="278"/>
                  <a:pt x="9383" y="-1"/>
                  <a:pt x="10800" y="-1"/>
                </a:cubicBezTo>
                <a:cubicBezTo>
                  <a:pt x="16584" y="-1"/>
                  <a:pt x="21342" y="4558"/>
                  <a:pt x="21590" y="10337"/>
                </a:cubicBezTo>
                <a:lnTo>
                  <a:pt x="24287" y="10221"/>
                </a:lnTo>
                <a:lnTo>
                  <a:pt x="19557" y="15377"/>
                </a:lnTo>
                <a:lnTo>
                  <a:pt x="14401" y="10645"/>
                </a:lnTo>
                <a:lnTo>
                  <a:pt x="17099" y="10530"/>
                </a:lnTo>
                <a:close/>
              </a:path>
            </a:pathLst>
          </a:custGeom>
          <a:solidFill>
            <a:srgbClr val="FEC003"/>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46" name="Text Box 14"/>
          <p:cNvSpPr txBox="1">
            <a:spLocks noChangeArrowheads="1"/>
          </p:cNvSpPr>
          <p:nvPr/>
        </p:nvSpPr>
        <p:spPr bwMode="auto">
          <a:xfrm>
            <a:off x="9288266" y="5364097"/>
            <a:ext cx="1201737"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b="1">
                <a:solidFill>
                  <a:schemeClr val="bg1"/>
                </a:solidFill>
                <a:latin typeface="Arial" charset="0"/>
              </a:rPr>
              <a:t>N Recycling</a:t>
            </a:r>
          </a:p>
        </p:txBody>
      </p:sp>
      <p:sp>
        <p:nvSpPr>
          <p:cNvPr id="47" name="Text Box 15"/>
          <p:cNvSpPr txBox="1">
            <a:spLocks noChangeArrowheads="1"/>
          </p:cNvSpPr>
          <p:nvPr/>
        </p:nvSpPr>
        <p:spPr bwMode="auto">
          <a:xfrm>
            <a:off x="10759878" y="5016435"/>
            <a:ext cx="1214438" cy="555625"/>
          </a:xfrm>
          <a:prstGeom prst="rect">
            <a:avLst/>
          </a:prstGeom>
          <a:solidFill>
            <a:schemeClr val="bg1"/>
          </a:solidFill>
          <a:ln w="381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1400">
                <a:latin typeface="Arial" charset="0"/>
              </a:rPr>
              <a:t>Soil Organic N</a:t>
            </a:r>
          </a:p>
        </p:txBody>
      </p:sp>
      <p:sp>
        <p:nvSpPr>
          <p:cNvPr id="48" name="Line 16"/>
          <p:cNvSpPr>
            <a:spLocks noChangeShapeType="1"/>
          </p:cNvSpPr>
          <p:nvPr/>
        </p:nvSpPr>
        <p:spPr bwMode="auto">
          <a:xfrm>
            <a:off x="11855253" y="3697222"/>
            <a:ext cx="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nvGrpSpPr>
          <p:cNvPr id="49" name="Group 18"/>
          <p:cNvGrpSpPr>
            <a:grpSpLocks/>
          </p:cNvGrpSpPr>
          <p:nvPr/>
        </p:nvGrpSpPr>
        <p:grpSpPr bwMode="auto">
          <a:xfrm flipH="1">
            <a:off x="6826053" y="2990785"/>
            <a:ext cx="2051050" cy="1808162"/>
            <a:chOff x="1873" y="1667"/>
            <a:chExt cx="2399" cy="1584"/>
          </a:xfrm>
        </p:grpSpPr>
        <p:sp>
          <p:nvSpPr>
            <p:cNvPr id="50" name="Freeform 19"/>
            <p:cNvSpPr>
              <a:spLocks/>
            </p:cNvSpPr>
            <p:nvPr/>
          </p:nvSpPr>
          <p:spPr bwMode="auto">
            <a:xfrm>
              <a:off x="1873" y="1667"/>
              <a:ext cx="2399" cy="1584"/>
            </a:xfrm>
            <a:custGeom>
              <a:avLst/>
              <a:gdLst>
                <a:gd name="T0" fmla="*/ 1374 w 2399"/>
                <a:gd name="T1" fmla="*/ 578 h 1584"/>
                <a:gd name="T2" fmla="*/ 1301 w 2399"/>
                <a:gd name="T3" fmla="*/ 957 h 1584"/>
                <a:gd name="T4" fmla="*/ 768 w 2399"/>
                <a:gd name="T5" fmla="*/ 1083 h 1584"/>
                <a:gd name="T6" fmla="*/ 163 w 2399"/>
                <a:gd name="T7" fmla="*/ 1160 h 1584"/>
                <a:gd name="T8" fmla="*/ 272 w 2399"/>
                <a:gd name="T9" fmla="*/ 1165 h 1584"/>
                <a:gd name="T10" fmla="*/ 24 w 2399"/>
                <a:gd name="T11" fmla="*/ 1290 h 1584"/>
                <a:gd name="T12" fmla="*/ 211 w 2399"/>
                <a:gd name="T13" fmla="*/ 1314 h 1584"/>
                <a:gd name="T14" fmla="*/ 356 w 2399"/>
                <a:gd name="T15" fmla="*/ 1198 h 1584"/>
                <a:gd name="T16" fmla="*/ 478 w 2399"/>
                <a:gd name="T17" fmla="*/ 1188 h 1584"/>
                <a:gd name="T18" fmla="*/ 532 w 2399"/>
                <a:gd name="T19" fmla="*/ 1294 h 1584"/>
                <a:gd name="T20" fmla="*/ 344 w 2399"/>
                <a:gd name="T21" fmla="*/ 1319 h 1584"/>
                <a:gd name="T22" fmla="*/ 459 w 2399"/>
                <a:gd name="T23" fmla="*/ 1357 h 1584"/>
                <a:gd name="T24" fmla="*/ 466 w 2399"/>
                <a:gd name="T25" fmla="*/ 1376 h 1584"/>
                <a:gd name="T26" fmla="*/ 563 w 2399"/>
                <a:gd name="T27" fmla="*/ 1333 h 1584"/>
                <a:gd name="T28" fmla="*/ 605 w 2399"/>
                <a:gd name="T29" fmla="*/ 1188 h 1584"/>
                <a:gd name="T30" fmla="*/ 703 w 2399"/>
                <a:gd name="T31" fmla="*/ 1227 h 1584"/>
                <a:gd name="T32" fmla="*/ 715 w 2399"/>
                <a:gd name="T33" fmla="*/ 1231 h 1584"/>
                <a:gd name="T34" fmla="*/ 768 w 2399"/>
                <a:gd name="T35" fmla="*/ 1222 h 1584"/>
                <a:gd name="T36" fmla="*/ 872 w 2399"/>
                <a:gd name="T37" fmla="*/ 1145 h 1584"/>
                <a:gd name="T38" fmla="*/ 1030 w 2399"/>
                <a:gd name="T39" fmla="*/ 1150 h 1584"/>
                <a:gd name="T40" fmla="*/ 999 w 2399"/>
                <a:gd name="T41" fmla="*/ 1193 h 1584"/>
                <a:gd name="T42" fmla="*/ 1024 w 2399"/>
                <a:gd name="T43" fmla="*/ 1250 h 1584"/>
                <a:gd name="T44" fmla="*/ 866 w 2399"/>
                <a:gd name="T45" fmla="*/ 1338 h 1584"/>
                <a:gd name="T46" fmla="*/ 957 w 2399"/>
                <a:gd name="T47" fmla="*/ 1285 h 1584"/>
                <a:gd name="T48" fmla="*/ 969 w 2399"/>
                <a:gd name="T49" fmla="*/ 1376 h 1584"/>
                <a:gd name="T50" fmla="*/ 1012 w 2399"/>
                <a:gd name="T51" fmla="*/ 1367 h 1584"/>
                <a:gd name="T52" fmla="*/ 1078 w 2399"/>
                <a:gd name="T53" fmla="*/ 1294 h 1584"/>
                <a:gd name="T54" fmla="*/ 1132 w 2399"/>
                <a:gd name="T55" fmla="*/ 1304 h 1584"/>
                <a:gd name="T56" fmla="*/ 1132 w 2399"/>
                <a:gd name="T57" fmla="*/ 1184 h 1584"/>
                <a:gd name="T58" fmla="*/ 1339 w 2399"/>
                <a:gd name="T59" fmla="*/ 1198 h 1584"/>
                <a:gd name="T60" fmla="*/ 1313 w 2399"/>
                <a:gd name="T61" fmla="*/ 1424 h 1584"/>
                <a:gd name="T62" fmla="*/ 1490 w 2399"/>
                <a:gd name="T63" fmla="*/ 1395 h 1584"/>
                <a:gd name="T64" fmla="*/ 1544 w 2399"/>
                <a:gd name="T65" fmla="*/ 1410 h 1584"/>
                <a:gd name="T66" fmla="*/ 1423 w 2399"/>
                <a:gd name="T67" fmla="*/ 1174 h 1584"/>
                <a:gd name="T68" fmla="*/ 1611 w 2399"/>
                <a:gd name="T69" fmla="*/ 1285 h 1584"/>
                <a:gd name="T70" fmla="*/ 1695 w 2399"/>
                <a:gd name="T71" fmla="*/ 1429 h 1584"/>
                <a:gd name="T72" fmla="*/ 1787 w 2399"/>
                <a:gd name="T73" fmla="*/ 1285 h 1584"/>
                <a:gd name="T74" fmla="*/ 1732 w 2399"/>
                <a:gd name="T75" fmla="*/ 1506 h 1584"/>
                <a:gd name="T76" fmla="*/ 1896 w 2399"/>
                <a:gd name="T77" fmla="*/ 1472 h 1584"/>
                <a:gd name="T78" fmla="*/ 1896 w 2399"/>
                <a:gd name="T79" fmla="*/ 1444 h 1584"/>
                <a:gd name="T80" fmla="*/ 1738 w 2399"/>
                <a:gd name="T81" fmla="*/ 1218 h 1584"/>
                <a:gd name="T82" fmla="*/ 1811 w 2399"/>
                <a:gd name="T83" fmla="*/ 1131 h 1584"/>
                <a:gd name="T84" fmla="*/ 1890 w 2399"/>
                <a:gd name="T85" fmla="*/ 1212 h 1584"/>
                <a:gd name="T86" fmla="*/ 1975 w 2399"/>
                <a:gd name="T87" fmla="*/ 1424 h 1584"/>
                <a:gd name="T88" fmla="*/ 1956 w 2399"/>
                <a:gd name="T89" fmla="*/ 1285 h 1584"/>
                <a:gd name="T90" fmla="*/ 2126 w 2399"/>
                <a:gd name="T91" fmla="*/ 1400 h 1584"/>
                <a:gd name="T92" fmla="*/ 2235 w 2399"/>
                <a:gd name="T93" fmla="*/ 1246 h 1584"/>
                <a:gd name="T94" fmla="*/ 2162 w 2399"/>
                <a:gd name="T95" fmla="*/ 1212 h 1584"/>
                <a:gd name="T96" fmla="*/ 1884 w 2399"/>
                <a:gd name="T97" fmla="*/ 1093 h 1584"/>
                <a:gd name="T98" fmla="*/ 1678 w 2399"/>
                <a:gd name="T99" fmla="*/ 876 h 1584"/>
                <a:gd name="T100" fmla="*/ 1636 w 2399"/>
                <a:gd name="T101" fmla="*/ 404 h 1584"/>
                <a:gd name="T102" fmla="*/ 1878 w 2399"/>
                <a:gd name="T103" fmla="*/ 24 h 1584"/>
                <a:gd name="T104" fmla="*/ 1593 w 2399"/>
                <a:gd name="T105" fmla="*/ 0 h 1584"/>
                <a:gd name="T106" fmla="*/ 1368 w 2399"/>
                <a:gd name="T107" fmla="*/ 58 h 1584"/>
                <a:gd name="T108" fmla="*/ 1254 w 2399"/>
                <a:gd name="T109" fmla="*/ 72 h 1584"/>
                <a:gd name="T110" fmla="*/ 1090 w 2399"/>
                <a:gd name="T111" fmla="*/ 120 h 1584"/>
                <a:gd name="T112" fmla="*/ 1012 w 2399"/>
                <a:gd name="T113" fmla="*/ 43 h 1584"/>
                <a:gd name="T114" fmla="*/ 987 w 2399"/>
                <a:gd name="T115" fmla="*/ 120 h 1584"/>
                <a:gd name="T116" fmla="*/ 762 w 2399"/>
                <a:gd name="T117" fmla="*/ 14 h 1584"/>
                <a:gd name="T118" fmla="*/ 1018 w 2399"/>
                <a:gd name="T119" fmla="*/ 216 h 1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9" h="1584">
                  <a:moveTo>
                    <a:pt x="1097" y="250"/>
                  </a:moveTo>
                  <a:lnTo>
                    <a:pt x="1120" y="260"/>
                  </a:lnTo>
                  <a:lnTo>
                    <a:pt x="1144" y="269"/>
                  </a:lnTo>
                  <a:lnTo>
                    <a:pt x="1181" y="289"/>
                  </a:lnTo>
                  <a:lnTo>
                    <a:pt x="1211" y="308"/>
                  </a:lnTo>
                  <a:lnTo>
                    <a:pt x="1248" y="327"/>
                  </a:lnTo>
                  <a:lnTo>
                    <a:pt x="1289" y="352"/>
                  </a:lnTo>
                  <a:lnTo>
                    <a:pt x="1308" y="371"/>
                  </a:lnTo>
                  <a:lnTo>
                    <a:pt x="1332" y="404"/>
                  </a:lnTo>
                  <a:lnTo>
                    <a:pt x="1344" y="447"/>
                  </a:lnTo>
                  <a:lnTo>
                    <a:pt x="1363" y="500"/>
                  </a:lnTo>
                  <a:lnTo>
                    <a:pt x="1368" y="553"/>
                  </a:lnTo>
                  <a:lnTo>
                    <a:pt x="1374" y="578"/>
                  </a:lnTo>
                  <a:lnTo>
                    <a:pt x="1380" y="616"/>
                  </a:lnTo>
                  <a:lnTo>
                    <a:pt x="1386" y="640"/>
                  </a:lnTo>
                  <a:lnTo>
                    <a:pt x="1380" y="678"/>
                  </a:lnTo>
                  <a:lnTo>
                    <a:pt x="1374" y="716"/>
                  </a:lnTo>
                  <a:lnTo>
                    <a:pt x="1368" y="755"/>
                  </a:lnTo>
                  <a:lnTo>
                    <a:pt x="1368" y="785"/>
                  </a:lnTo>
                  <a:lnTo>
                    <a:pt x="1368" y="833"/>
                  </a:lnTo>
                  <a:lnTo>
                    <a:pt x="1363" y="857"/>
                  </a:lnTo>
                  <a:lnTo>
                    <a:pt x="1356" y="881"/>
                  </a:lnTo>
                  <a:lnTo>
                    <a:pt x="1351" y="910"/>
                  </a:lnTo>
                  <a:lnTo>
                    <a:pt x="1344" y="929"/>
                  </a:lnTo>
                  <a:lnTo>
                    <a:pt x="1327" y="943"/>
                  </a:lnTo>
                  <a:lnTo>
                    <a:pt x="1301" y="957"/>
                  </a:lnTo>
                  <a:lnTo>
                    <a:pt x="1266" y="976"/>
                  </a:lnTo>
                  <a:lnTo>
                    <a:pt x="1229" y="1000"/>
                  </a:lnTo>
                  <a:lnTo>
                    <a:pt x="1205" y="1011"/>
                  </a:lnTo>
                  <a:lnTo>
                    <a:pt x="1175" y="1035"/>
                  </a:lnTo>
                  <a:lnTo>
                    <a:pt x="1138" y="1043"/>
                  </a:lnTo>
                  <a:lnTo>
                    <a:pt x="1090" y="1064"/>
                  </a:lnTo>
                  <a:lnTo>
                    <a:pt x="1047" y="1068"/>
                  </a:lnTo>
                  <a:lnTo>
                    <a:pt x="1012" y="1078"/>
                  </a:lnTo>
                  <a:lnTo>
                    <a:pt x="969" y="1078"/>
                  </a:lnTo>
                  <a:lnTo>
                    <a:pt x="908" y="1083"/>
                  </a:lnTo>
                  <a:lnTo>
                    <a:pt x="866" y="1083"/>
                  </a:lnTo>
                  <a:lnTo>
                    <a:pt x="817" y="1083"/>
                  </a:lnTo>
                  <a:lnTo>
                    <a:pt x="768" y="1083"/>
                  </a:lnTo>
                  <a:lnTo>
                    <a:pt x="727" y="1093"/>
                  </a:lnTo>
                  <a:lnTo>
                    <a:pt x="689" y="1097"/>
                  </a:lnTo>
                  <a:lnTo>
                    <a:pt x="648" y="1107"/>
                  </a:lnTo>
                  <a:lnTo>
                    <a:pt x="599" y="1121"/>
                  </a:lnTo>
                  <a:lnTo>
                    <a:pt x="532" y="1121"/>
                  </a:lnTo>
                  <a:lnTo>
                    <a:pt x="485" y="1126"/>
                  </a:lnTo>
                  <a:lnTo>
                    <a:pt x="430" y="1126"/>
                  </a:lnTo>
                  <a:lnTo>
                    <a:pt x="394" y="1121"/>
                  </a:lnTo>
                  <a:lnTo>
                    <a:pt x="351" y="1131"/>
                  </a:lnTo>
                  <a:lnTo>
                    <a:pt x="315" y="1141"/>
                  </a:lnTo>
                  <a:lnTo>
                    <a:pt x="260" y="1150"/>
                  </a:lnTo>
                  <a:lnTo>
                    <a:pt x="217" y="1155"/>
                  </a:lnTo>
                  <a:lnTo>
                    <a:pt x="163" y="1160"/>
                  </a:lnTo>
                  <a:lnTo>
                    <a:pt x="126" y="1165"/>
                  </a:lnTo>
                  <a:lnTo>
                    <a:pt x="85" y="1179"/>
                  </a:lnTo>
                  <a:lnTo>
                    <a:pt x="0" y="1208"/>
                  </a:lnTo>
                  <a:lnTo>
                    <a:pt x="103" y="1179"/>
                  </a:lnTo>
                  <a:lnTo>
                    <a:pt x="126" y="1179"/>
                  </a:lnTo>
                  <a:lnTo>
                    <a:pt x="108" y="1188"/>
                  </a:lnTo>
                  <a:lnTo>
                    <a:pt x="91" y="1222"/>
                  </a:lnTo>
                  <a:lnTo>
                    <a:pt x="114" y="1198"/>
                  </a:lnTo>
                  <a:lnTo>
                    <a:pt x="138" y="1184"/>
                  </a:lnTo>
                  <a:lnTo>
                    <a:pt x="163" y="1174"/>
                  </a:lnTo>
                  <a:lnTo>
                    <a:pt x="205" y="1169"/>
                  </a:lnTo>
                  <a:lnTo>
                    <a:pt x="242" y="1165"/>
                  </a:lnTo>
                  <a:lnTo>
                    <a:pt x="272" y="1165"/>
                  </a:lnTo>
                  <a:lnTo>
                    <a:pt x="296" y="1160"/>
                  </a:lnTo>
                  <a:lnTo>
                    <a:pt x="351" y="1150"/>
                  </a:lnTo>
                  <a:lnTo>
                    <a:pt x="333" y="1165"/>
                  </a:lnTo>
                  <a:lnTo>
                    <a:pt x="315" y="1174"/>
                  </a:lnTo>
                  <a:lnTo>
                    <a:pt x="278" y="1184"/>
                  </a:lnTo>
                  <a:lnTo>
                    <a:pt x="254" y="1193"/>
                  </a:lnTo>
                  <a:lnTo>
                    <a:pt x="230" y="1203"/>
                  </a:lnTo>
                  <a:lnTo>
                    <a:pt x="199" y="1212"/>
                  </a:lnTo>
                  <a:lnTo>
                    <a:pt x="170" y="1218"/>
                  </a:lnTo>
                  <a:lnTo>
                    <a:pt x="144" y="1222"/>
                  </a:lnTo>
                  <a:lnTo>
                    <a:pt x="103" y="1242"/>
                  </a:lnTo>
                  <a:lnTo>
                    <a:pt x="71" y="1256"/>
                  </a:lnTo>
                  <a:lnTo>
                    <a:pt x="24" y="1290"/>
                  </a:lnTo>
                  <a:lnTo>
                    <a:pt x="65" y="1266"/>
                  </a:lnTo>
                  <a:lnTo>
                    <a:pt x="65" y="1285"/>
                  </a:lnTo>
                  <a:lnTo>
                    <a:pt x="65" y="1314"/>
                  </a:lnTo>
                  <a:lnTo>
                    <a:pt x="65" y="1285"/>
                  </a:lnTo>
                  <a:lnTo>
                    <a:pt x="85" y="1261"/>
                  </a:lnTo>
                  <a:lnTo>
                    <a:pt x="103" y="1250"/>
                  </a:lnTo>
                  <a:lnTo>
                    <a:pt x="126" y="1242"/>
                  </a:lnTo>
                  <a:lnTo>
                    <a:pt x="158" y="1231"/>
                  </a:lnTo>
                  <a:lnTo>
                    <a:pt x="193" y="1231"/>
                  </a:lnTo>
                  <a:lnTo>
                    <a:pt x="217" y="1231"/>
                  </a:lnTo>
                  <a:lnTo>
                    <a:pt x="205" y="1250"/>
                  </a:lnTo>
                  <a:lnTo>
                    <a:pt x="205" y="1280"/>
                  </a:lnTo>
                  <a:lnTo>
                    <a:pt x="211" y="1314"/>
                  </a:lnTo>
                  <a:lnTo>
                    <a:pt x="217" y="1285"/>
                  </a:lnTo>
                  <a:lnTo>
                    <a:pt x="223" y="1261"/>
                  </a:lnTo>
                  <a:lnTo>
                    <a:pt x="223" y="1242"/>
                  </a:lnTo>
                  <a:lnTo>
                    <a:pt x="242" y="1227"/>
                  </a:lnTo>
                  <a:lnTo>
                    <a:pt x="266" y="1222"/>
                  </a:lnTo>
                  <a:lnTo>
                    <a:pt x="272" y="1231"/>
                  </a:lnTo>
                  <a:lnTo>
                    <a:pt x="278" y="1246"/>
                  </a:lnTo>
                  <a:lnTo>
                    <a:pt x="284" y="1222"/>
                  </a:lnTo>
                  <a:lnTo>
                    <a:pt x="289" y="1208"/>
                  </a:lnTo>
                  <a:lnTo>
                    <a:pt x="315" y="1198"/>
                  </a:lnTo>
                  <a:lnTo>
                    <a:pt x="344" y="1184"/>
                  </a:lnTo>
                  <a:lnTo>
                    <a:pt x="363" y="1174"/>
                  </a:lnTo>
                  <a:lnTo>
                    <a:pt x="356" y="1198"/>
                  </a:lnTo>
                  <a:lnTo>
                    <a:pt x="356" y="1218"/>
                  </a:lnTo>
                  <a:lnTo>
                    <a:pt x="363" y="1198"/>
                  </a:lnTo>
                  <a:lnTo>
                    <a:pt x="375" y="1184"/>
                  </a:lnTo>
                  <a:lnTo>
                    <a:pt x="388" y="1169"/>
                  </a:lnTo>
                  <a:lnTo>
                    <a:pt x="411" y="1160"/>
                  </a:lnTo>
                  <a:lnTo>
                    <a:pt x="430" y="1155"/>
                  </a:lnTo>
                  <a:lnTo>
                    <a:pt x="490" y="1155"/>
                  </a:lnTo>
                  <a:lnTo>
                    <a:pt x="466" y="1169"/>
                  </a:lnTo>
                  <a:lnTo>
                    <a:pt x="442" y="1198"/>
                  </a:lnTo>
                  <a:lnTo>
                    <a:pt x="473" y="1174"/>
                  </a:lnTo>
                  <a:lnTo>
                    <a:pt x="466" y="1193"/>
                  </a:lnTo>
                  <a:lnTo>
                    <a:pt x="473" y="1218"/>
                  </a:lnTo>
                  <a:lnTo>
                    <a:pt x="478" y="1188"/>
                  </a:lnTo>
                  <a:lnTo>
                    <a:pt x="490" y="1169"/>
                  </a:lnTo>
                  <a:lnTo>
                    <a:pt x="514" y="1165"/>
                  </a:lnTo>
                  <a:lnTo>
                    <a:pt x="532" y="1165"/>
                  </a:lnTo>
                  <a:lnTo>
                    <a:pt x="557" y="1174"/>
                  </a:lnTo>
                  <a:lnTo>
                    <a:pt x="563" y="1184"/>
                  </a:lnTo>
                  <a:lnTo>
                    <a:pt x="569" y="1198"/>
                  </a:lnTo>
                  <a:lnTo>
                    <a:pt x="581" y="1231"/>
                  </a:lnTo>
                  <a:lnTo>
                    <a:pt x="575" y="1222"/>
                  </a:lnTo>
                  <a:lnTo>
                    <a:pt x="581" y="1250"/>
                  </a:lnTo>
                  <a:lnTo>
                    <a:pt x="581" y="1266"/>
                  </a:lnTo>
                  <a:lnTo>
                    <a:pt x="569" y="1285"/>
                  </a:lnTo>
                  <a:lnTo>
                    <a:pt x="551" y="1290"/>
                  </a:lnTo>
                  <a:lnTo>
                    <a:pt x="532" y="1294"/>
                  </a:lnTo>
                  <a:lnTo>
                    <a:pt x="478" y="1294"/>
                  </a:lnTo>
                  <a:lnTo>
                    <a:pt x="442" y="1299"/>
                  </a:lnTo>
                  <a:lnTo>
                    <a:pt x="411" y="1299"/>
                  </a:lnTo>
                  <a:lnTo>
                    <a:pt x="380" y="1304"/>
                  </a:lnTo>
                  <a:lnTo>
                    <a:pt x="333" y="1314"/>
                  </a:lnTo>
                  <a:lnTo>
                    <a:pt x="289" y="1319"/>
                  </a:lnTo>
                  <a:lnTo>
                    <a:pt x="248" y="1328"/>
                  </a:lnTo>
                  <a:lnTo>
                    <a:pt x="187" y="1352"/>
                  </a:lnTo>
                  <a:lnTo>
                    <a:pt x="242" y="1338"/>
                  </a:lnTo>
                  <a:lnTo>
                    <a:pt x="223" y="1386"/>
                  </a:lnTo>
                  <a:lnTo>
                    <a:pt x="254" y="1333"/>
                  </a:lnTo>
                  <a:lnTo>
                    <a:pt x="309" y="1328"/>
                  </a:lnTo>
                  <a:lnTo>
                    <a:pt x="344" y="1319"/>
                  </a:lnTo>
                  <a:lnTo>
                    <a:pt x="388" y="1309"/>
                  </a:lnTo>
                  <a:lnTo>
                    <a:pt x="363" y="1328"/>
                  </a:lnTo>
                  <a:lnTo>
                    <a:pt x="356" y="1352"/>
                  </a:lnTo>
                  <a:lnTo>
                    <a:pt x="375" y="1333"/>
                  </a:lnTo>
                  <a:lnTo>
                    <a:pt x="388" y="1323"/>
                  </a:lnTo>
                  <a:lnTo>
                    <a:pt x="406" y="1314"/>
                  </a:lnTo>
                  <a:lnTo>
                    <a:pt x="423" y="1319"/>
                  </a:lnTo>
                  <a:lnTo>
                    <a:pt x="466" y="1314"/>
                  </a:lnTo>
                  <a:lnTo>
                    <a:pt x="514" y="1309"/>
                  </a:lnTo>
                  <a:lnTo>
                    <a:pt x="526" y="1319"/>
                  </a:lnTo>
                  <a:lnTo>
                    <a:pt x="508" y="1333"/>
                  </a:lnTo>
                  <a:lnTo>
                    <a:pt x="490" y="1347"/>
                  </a:lnTo>
                  <a:lnTo>
                    <a:pt x="459" y="1357"/>
                  </a:lnTo>
                  <a:lnTo>
                    <a:pt x="435" y="1376"/>
                  </a:lnTo>
                  <a:lnTo>
                    <a:pt x="400" y="1391"/>
                  </a:lnTo>
                  <a:lnTo>
                    <a:pt x="363" y="1410"/>
                  </a:lnTo>
                  <a:lnTo>
                    <a:pt x="327" y="1429"/>
                  </a:lnTo>
                  <a:lnTo>
                    <a:pt x="301" y="1448"/>
                  </a:lnTo>
                  <a:lnTo>
                    <a:pt x="248" y="1487"/>
                  </a:lnTo>
                  <a:lnTo>
                    <a:pt x="309" y="1453"/>
                  </a:lnTo>
                  <a:lnTo>
                    <a:pt x="296" y="1492"/>
                  </a:lnTo>
                  <a:lnTo>
                    <a:pt x="321" y="1448"/>
                  </a:lnTo>
                  <a:lnTo>
                    <a:pt x="351" y="1420"/>
                  </a:lnTo>
                  <a:lnTo>
                    <a:pt x="400" y="1400"/>
                  </a:lnTo>
                  <a:lnTo>
                    <a:pt x="442" y="1386"/>
                  </a:lnTo>
                  <a:lnTo>
                    <a:pt x="466" y="1376"/>
                  </a:lnTo>
                  <a:lnTo>
                    <a:pt x="466" y="1395"/>
                  </a:lnTo>
                  <a:lnTo>
                    <a:pt x="466" y="1420"/>
                  </a:lnTo>
                  <a:lnTo>
                    <a:pt x="459" y="1439"/>
                  </a:lnTo>
                  <a:lnTo>
                    <a:pt x="478" y="1506"/>
                  </a:lnTo>
                  <a:lnTo>
                    <a:pt x="473" y="1453"/>
                  </a:lnTo>
                  <a:lnTo>
                    <a:pt x="497" y="1506"/>
                  </a:lnTo>
                  <a:lnTo>
                    <a:pt x="478" y="1424"/>
                  </a:lnTo>
                  <a:lnTo>
                    <a:pt x="485" y="1400"/>
                  </a:lnTo>
                  <a:lnTo>
                    <a:pt x="497" y="1376"/>
                  </a:lnTo>
                  <a:lnTo>
                    <a:pt x="508" y="1352"/>
                  </a:lnTo>
                  <a:lnTo>
                    <a:pt x="538" y="1338"/>
                  </a:lnTo>
                  <a:lnTo>
                    <a:pt x="563" y="1319"/>
                  </a:lnTo>
                  <a:lnTo>
                    <a:pt x="563" y="1333"/>
                  </a:lnTo>
                  <a:lnTo>
                    <a:pt x="569" y="1352"/>
                  </a:lnTo>
                  <a:lnTo>
                    <a:pt x="569" y="1328"/>
                  </a:lnTo>
                  <a:lnTo>
                    <a:pt x="575" y="1304"/>
                  </a:lnTo>
                  <a:lnTo>
                    <a:pt x="593" y="1294"/>
                  </a:lnTo>
                  <a:lnTo>
                    <a:pt x="593" y="1309"/>
                  </a:lnTo>
                  <a:lnTo>
                    <a:pt x="599" y="1338"/>
                  </a:lnTo>
                  <a:lnTo>
                    <a:pt x="605" y="1299"/>
                  </a:lnTo>
                  <a:lnTo>
                    <a:pt x="617" y="1285"/>
                  </a:lnTo>
                  <a:lnTo>
                    <a:pt x="611" y="1266"/>
                  </a:lnTo>
                  <a:lnTo>
                    <a:pt x="611" y="1250"/>
                  </a:lnTo>
                  <a:lnTo>
                    <a:pt x="611" y="1231"/>
                  </a:lnTo>
                  <a:lnTo>
                    <a:pt x="605" y="1212"/>
                  </a:lnTo>
                  <a:lnTo>
                    <a:pt x="605" y="1188"/>
                  </a:lnTo>
                  <a:lnTo>
                    <a:pt x="593" y="1165"/>
                  </a:lnTo>
                  <a:lnTo>
                    <a:pt x="630" y="1155"/>
                  </a:lnTo>
                  <a:lnTo>
                    <a:pt x="689" y="1150"/>
                  </a:lnTo>
                  <a:lnTo>
                    <a:pt x="720" y="1145"/>
                  </a:lnTo>
                  <a:lnTo>
                    <a:pt x="739" y="1141"/>
                  </a:lnTo>
                  <a:lnTo>
                    <a:pt x="756" y="1141"/>
                  </a:lnTo>
                  <a:lnTo>
                    <a:pt x="756" y="1145"/>
                  </a:lnTo>
                  <a:lnTo>
                    <a:pt x="756" y="1160"/>
                  </a:lnTo>
                  <a:lnTo>
                    <a:pt x="744" y="1174"/>
                  </a:lnTo>
                  <a:lnTo>
                    <a:pt x="732" y="1184"/>
                  </a:lnTo>
                  <a:lnTo>
                    <a:pt x="720" y="1198"/>
                  </a:lnTo>
                  <a:lnTo>
                    <a:pt x="708" y="1208"/>
                  </a:lnTo>
                  <a:lnTo>
                    <a:pt x="703" y="1227"/>
                  </a:lnTo>
                  <a:lnTo>
                    <a:pt x="695" y="1237"/>
                  </a:lnTo>
                  <a:lnTo>
                    <a:pt x="677" y="1237"/>
                  </a:lnTo>
                  <a:lnTo>
                    <a:pt x="660" y="1250"/>
                  </a:lnTo>
                  <a:lnTo>
                    <a:pt x="677" y="1246"/>
                  </a:lnTo>
                  <a:lnTo>
                    <a:pt x="689" y="1246"/>
                  </a:lnTo>
                  <a:lnTo>
                    <a:pt x="677" y="1256"/>
                  </a:lnTo>
                  <a:lnTo>
                    <a:pt x="672" y="1266"/>
                  </a:lnTo>
                  <a:lnTo>
                    <a:pt x="666" y="1290"/>
                  </a:lnTo>
                  <a:lnTo>
                    <a:pt x="683" y="1261"/>
                  </a:lnTo>
                  <a:lnTo>
                    <a:pt x="689" y="1261"/>
                  </a:lnTo>
                  <a:lnTo>
                    <a:pt x="703" y="1250"/>
                  </a:lnTo>
                  <a:lnTo>
                    <a:pt x="708" y="1242"/>
                  </a:lnTo>
                  <a:lnTo>
                    <a:pt x="715" y="1231"/>
                  </a:lnTo>
                  <a:lnTo>
                    <a:pt x="720" y="1227"/>
                  </a:lnTo>
                  <a:lnTo>
                    <a:pt x="720" y="1237"/>
                  </a:lnTo>
                  <a:lnTo>
                    <a:pt x="727" y="1246"/>
                  </a:lnTo>
                  <a:lnTo>
                    <a:pt x="732" y="1266"/>
                  </a:lnTo>
                  <a:lnTo>
                    <a:pt x="727" y="1242"/>
                  </a:lnTo>
                  <a:lnTo>
                    <a:pt x="727" y="1222"/>
                  </a:lnTo>
                  <a:lnTo>
                    <a:pt x="727" y="1212"/>
                  </a:lnTo>
                  <a:lnTo>
                    <a:pt x="732" y="1203"/>
                  </a:lnTo>
                  <a:lnTo>
                    <a:pt x="744" y="1198"/>
                  </a:lnTo>
                  <a:lnTo>
                    <a:pt x="756" y="1198"/>
                  </a:lnTo>
                  <a:lnTo>
                    <a:pt x="762" y="1198"/>
                  </a:lnTo>
                  <a:lnTo>
                    <a:pt x="768" y="1208"/>
                  </a:lnTo>
                  <a:lnTo>
                    <a:pt x="768" y="1222"/>
                  </a:lnTo>
                  <a:lnTo>
                    <a:pt x="768" y="1237"/>
                  </a:lnTo>
                  <a:lnTo>
                    <a:pt x="775" y="1218"/>
                  </a:lnTo>
                  <a:lnTo>
                    <a:pt x="775" y="1208"/>
                  </a:lnTo>
                  <a:lnTo>
                    <a:pt x="775" y="1193"/>
                  </a:lnTo>
                  <a:lnTo>
                    <a:pt x="775" y="1179"/>
                  </a:lnTo>
                  <a:lnTo>
                    <a:pt x="787" y="1169"/>
                  </a:lnTo>
                  <a:lnTo>
                    <a:pt x="799" y="1160"/>
                  </a:lnTo>
                  <a:lnTo>
                    <a:pt x="805" y="1155"/>
                  </a:lnTo>
                  <a:lnTo>
                    <a:pt x="817" y="1150"/>
                  </a:lnTo>
                  <a:lnTo>
                    <a:pt x="829" y="1145"/>
                  </a:lnTo>
                  <a:lnTo>
                    <a:pt x="841" y="1141"/>
                  </a:lnTo>
                  <a:lnTo>
                    <a:pt x="854" y="1141"/>
                  </a:lnTo>
                  <a:lnTo>
                    <a:pt x="872" y="1145"/>
                  </a:lnTo>
                  <a:lnTo>
                    <a:pt x="896" y="1150"/>
                  </a:lnTo>
                  <a:lnTo>
                    <a:pt x="913" y="1150"/>
                  </a:lnTo>
                  <a:lnTo>
                    <a:pt x="939" y="1150"/>
                  </a:lnTo>
                  <a:lnTo>
                    <a:pt x="957" y="1145"/>
                  </a:lnTo>
                  <a:lnTo>
                    <a:pt x="980" y="1145"/>
                  </a:lnTo>
                  <a:lnTo>
                    <a:pt x="1012" y="1145"/>
                  </a:lnTo>
                  <a:lnTo>
                    <a:pt x="992" y="1150"/>
                  </a:lnTo>
                  <a:lnTo>
                    <a:pt x="975" y="1160"/>
                  </a:lnTo>
                  <a:lnTo>
                    <a:pt x="945" y="1174"/>
                  </a:lnTo>
                  <a:lnTo>
                    <a:pt x="975" y="1165"/>
                  </a:lnTo>
                  <a:lnTo>
                    <a:pt x="992" y="1155"/>
                  </a:lnTo>
                  <a:lnTo>
                    <a:pt x="1012" y="1150"/>
                  </a:lnTo>
                  <a:lnTo>
                    <a:pt x="1030" y="1150"/>
                  </a:lnTo>
                  <a:lnTo>
                    <a:pt x="1054" y="1145"/>
                  </a:lnTo>
                  <a:lnTo>
                    <a:pt x="1078" y="1145"/>
                  </a:lnTo>
                  <a:lnTo>
                    <a:pt x="1090" y="1145"/>
                  </a:lnTo>
                  <a:lnTo>
                    <a:pt x="1102" y="1150"/>
                  </a:lnTo>
                  <a:lnTo>
                    <a:pt x="1109" y="1155"/>
                  </a:lnTo>
                  <a:lnTo>
                    <a:pt x="1102" y="1165"/>
                  </a:lnTo>
                  <a:lnTo>
                    <a:pt x="1090" y="1174"/>
                  </a:lnTo>
                  <a:lnTo>
                    <a:pt x="1078" y="1184"/>
                  </a:lnTo>
                  <a:lnTo>
                    <a:pt x="1066" y="1179"/>
                  </a:lnTo>
                  <a:lnTo>
                    <a:pt x="1054" y="1184"/>
                  </a:lnTo>
                  <a:lnTo>
                    <a:pt x="1042" y="1184"/>
                  </a:lnTo>
                  <a:lnTo>
                    <a:pt x="1024" y="1184"/>
                  </a:lnTo>
                  <a:lnTo>
                    <a:pt x="999" y="1193"/>
                  </a:lnTo>
                  <a:lnTo>
                    <a:pt x="980" y="1198"/>
                  </a:lnTo>
                  <a:lnTo>
                    <a:pt x="963" y="1208"/>
                  </a:lnTo>
                  <a:lnTo>
                    <a:pt x="992" y="1198"/>
                  </a:lnTo>
                  <a:lnTo>
                    <a:pt x="1004" y="1193"/>
                  </a:lnTo>
                  <a:lnTo>
                    <a:pt x="1018" y="1193"/>
                  </a:lnTo>
                  <a:lnTo>
                    <a:pt x="1030" y="1188"/>
                  </a:lnTo>
                  <a:lnTo>
                    <a:pt x="1047" y="1188"/>
                  </a:lnTo>
                  <a:lnTo>
                    <a:pt x="1059" y="1193"/>
                  </a:lnTo>
                  <a:lnTo>
                    <a:pt x="1059" y="1198"/>
                  </a:lnTo>
                  <a:lnTo>
                    <a:pt x="1047" y="1218"/>
                  </a:lnTo>
                  <a:lnTo>
                    <a:pt x="1035" y="1231"/>
                  </a:lnTo>
                  <a:lnTo>
                    <a:pt x="1035" y="1242"/>
                  </a:lnTo>
                  <a:lnTo>
                    <a:pt x="1024" y="1250"/>
                  </a:lnTo>
                  <a:lnTo>
                    <a:pt x="999" y="1256"/>
                  </a:lnTo>
                  <a:lnTo>
                    <a:pt x="975" y="1266"/>
                  </a:lnTo>
                  <a:lnTo>
                    <a:pt x="963" y="1266"/>
                  </a:lnTo>
                  <a:lnTo>
                    <a:pt x="951" y="1269"/>
                  </a:lnTo>
                  <a:lnTo>
                    <a:pt x="939" y="1269"/>
                  </a:lnTo>
                  <a:lnTo>
                    <a:pt x="920" y="1280"/>
                  </a:lnTo>
                  <a:lnTo>
                    <a:pt x="902" y="1290"/>
                  </a:lnTo>
                  <a:lnTo>
                    <a:pt x="890" y="1299"/>
                  </a:lnTo>
                  <a:lnTo>
                    <a:pt x="884" y="1309"/>
                  </a:lnTo>
                  <a:lnTo>
                    <a:pt x="872" y="1319"/>
                  </a:lnTo>
                  <a:lnTo>
                    <a:pt x="860" y="1333"/>
                  </a:lnTo>
                  <a:lnTo>
                    <a:pt x="854" y="1357"/>
                  </a:lnTo>
                  <a:lnTo>
                    <a:pt x="866" y="1338"/>
                  </a:lnTo>
                  <a:lnTo>
                    <a:pt x="878" y="1323"/>
                  </a:lnTo>
                  <a:lnTo>
                    <a:pt x="890" y="1319"/>
                  </a:lnTo>
                  <a:lnTo>
                    <a:pt x="902" y="1304"/>
                  </a:lnTo>
                  <a:lnTo>
                    <a:pt x="913" y="1294"/>
                  </a:lnTo>
                  <a:lnTo>
                    <a:pt x="925" y="1285"/>
                  </a:lnTo>
                  <a:lnTo>
                    <a:pt x="939" y="1280"/>
                  </a:lnTo>
                  <a:lnTo>
                    <a:pt x="951" y="1280"/>
                  </a:lnTo>
                  <a:lnTo>
                    <a:pt x="945" y="1299"/>
                  </a:lnTo>
                  <a:lnTo>
                    <a:pt x="939" y="1314"/>
                  </a:lnTo>
                  <a:lnTo>
                    <a:pt x="945" y="1333"/>
                  </a:lnTo>
                  <a:lnTo>
                    <a:pt x="945" y="1314"/>
                  </a:lnTo>
                  <a:lnTo>
                    <a:pt x="951" y="1299"/>
                  </a:lnTo>
                  <a:lnTo>
                    <a:pt x="957" y="1285"/>
                  </a:lnTo>
                  <a:lnTo>
                    <a:pt x="957" y="1275"/>
                  </a:lnTo>
                  <a:lnTo>
                    <a:pt x="969" y="1275"/>
                  </a:lnTo>
                  <a:lnTo>
                    <a:pt x="992" y="1269"/>
                  </a:lnTo>
                  <a:lnTo>
                    <a:pt x="1012" y="1269"/>
                  </a:lnTo>
                  <a:lnTo>
                    <a:pt x="1018" y="1285"/>
                  </a:lnTo>
                  <a:lnTo>
                    <a:pt x="1024" y="1304"/>
                  </a:lnTo>
                  <a:lnTo>
                    <a:pt x="1024" y="1323"/>
                  </a:lnTo>
                  <a:lnTo>
                    <a:pt x="1024" y="1333"/>
                  </a:lnTo>
                  <a:lnTo>
                    <a:pt x="1018" y="1343"/>
                  </a:lnTo>
                  <a:lnTo>
                    <a:pt x="1012" y="1347"/>
                  </a:lnTo>
                  <a:lnTo>
                    <a:pt x="999" y="1357"/>
                  </a:lnTo>
                  <a:lnTo>
                    <a:pt x="987" y="1367"/>
                  </a:lnTo>
                  <a:lnTo>
                    <a:pt x="969" y="1376"/>
                  </a:lnTo>
                  <a:lnTo>
                    <a:pt x="963" y="1381"/>
                  </a:lnTo>
                  <a:lnTo>
                    <a:pt x="951" y="1386"/>
                  </a:lnTo>
                  <a:lnTo>
                    <a:pt x="925" y="1405"/>
                  </a:lnTo>
                  <a:lnTo>
                    <a:pt x="908" y="1439"/>
                  </a:lnTo>
                  <a:lnTo>
                    <a:pt x="933" y="1405"/>
                  </a:lnTo>
                  <a:lnTo>
                    <a:pt x="957" y="1395"/>
                  </a:lnTo>
                  <a:lnTo>
                    <a:pt x="975" y="1386"/>
                  </a:lnTo>
                  <a:lnTo>
                    <a:pt x="980" y="1400"/>
                  </a:lnTo>
                  <a:lnTo>
                    <a:pt x="999" y="1420"/>
                  </a:lnTo>
                  <a:lnTo>
                    <a:pt x="987" y="1400"/>
                  </a:lnTo>
                  <a:lnTo>
                    <a:pt x="987" y="1381"/>
                  </a:lnTo>
                  <a:lnTo>
                    <a:pt x="992" y="1371"/>
                  </a:lnTo>
                  <a:lnTo>
                    <a:pt x="1012" y="1367"/>
                  </a:lnTo>
                  <a:lnTo>
                    <a:pt x="1024" y="1357"/>
                  </a:lnTo>
                  <a:lnTo>
                    <a:pt x="1035" y="1352"/>
                  </a:lnTo>
                  <a:lnTo>
                    <a:pt x="1042" y="1347"/>
                  </a:lnTo>
                  <a:lnTo>
                    <a:pt x="1042" y="1333"/>
                  </a:lnTo>
                  <a:lnTo>
                    <a:pt x="1042" y="1319"/>
                  </a:lnTo>
                  <a:lnTo>
                    <a:pt x="1042" y="1304"/>
                  </a:lnTo>
                  <a:lnTo>
                    <a:pt x="1042" y="1294"/>
                  </a:lnTo>
                  <a:lnTo>
                    <a:pt x="1042" y="1285"/>
                  </a:lnTo>
                  <a:lnTo>
                    <a:pt x="1047" y="1269"/>
                  </a:lnTo>
                  <a:lnTo>
                    <a:pt x="1059" y="1261"/>
                  </a:lnTo>
                  <a:lnTo>
                    <a:pt x="1066" y="1275"/>
                  </a:lnTo>
                  <a:lnTo>
                    <a:pt x="1071" y="1285"/>
                  </a:lnTo>
                  <a:lnTo>
                    <a:pt x="1078" y="1294"/>
                  </a:lnTo>
                  <a:lnTo>
                    <a:pt x="1090" y="1299"/>
                  </a:lnTo>
                  <a:lnTo>
                    <a:pt x="1102" y="1304"/>
                  </a:lnTo>
                  <a:lnTo>
                    <a:pt x="1114" y="1309"/>
                  </a:lnTo>
                  <a:lnTo>
                    <a:pt x="1120" y="1319"/>
                  </a:lnTo>
                  <a:lnTo>
                    <a:pt x="1114" y="1338"/>
                  </a:lnTo>
                  <a:lnTo>
                    <a:pt x="1126" y="1319"/>
                  </a:lnTo>
                  <a:lnTo>
                    <a:pt x="1126" y="1309"/>
                  </a:lnTo>
                  <a:lnTo>
                    <a:pt x="1138" y="1319"/>
                  </a:lnTo>
                  <a:lnTo>
                    <a:pt x="1150" y="1319"/>
                  </a:lnTo>
                  <a:lnTo>
                    <a:pt x="1175" y="1314"/>
                  </a:lnTo>
                  <a:lnTo>
                    <a:pt x="1150" y="1314"/>
                  </a:lnTo>
                  <a:lnTo>
                    <a:pt x="1138" y="1309"/>
                  </a:lnTo>
                  <a:lnTo>
                    <a:pt x="1132" y="1304"/>
                  </a:lnTo>
                  <a:lnTo>
                    <a:pt x="1120" y="1299"/>
                  </a:lnTo>
                  <a:lnTo>
                    <a:pt x="1109" y="1294"/>
                  </a:lnTo>
                  <a:lnTo>
                    <a:pt x="1097" y="1294"/>
                  </a:lnTo>
                  <a:lnTo>
                    <a:pt x="1083" y="1290"/>
                  </a:lnTo>
                  <a:lnTo>
                    <a:pt x="1078" y="1280"/>
                  </a:lnTo>
                  <a:lnTo>
                    <a:pt x="1071" y="1266"/>
                  </a:lnTo>
                  <a:lnTo>
                    <a:pt x="1071" y="1250"/>
                  </a:lnTo>
                  <a:lnTo>
                    <a:pt x="1066" y="1242"/>
                  </a:lnTo>
                  <a:lnTo>
                    <a:pt x="1078" y="1222"/>
                  </a:lnTo>
                  <a:lnTo>
                    <a:pt x="1090" y="1208"/>
                  </a:lnTo>
                  <a:lnTo>
                    <a:pt x="1102" y="1198"/>
                  </a:lnTo>
                  <a:lnTo>
                    <a:pt x="1120" y="1188"/>
                  </a:lnTo>
                  <a:lnTo>
                    <a:pt x="1132" y="1184"/>
                  </a:lnTo>
                  <a:lnTo>
                    <a:pt x="1144" y="1174"/>
                  </a:lnTo>
                  <a:lnTo>
                    <a:pt x="1156" y="1169"/>
                  </a:lnTo>
                  <a:lnTo>
                    <a:pt x="1162" y="1165"/>
                  </a:lnTo>
                  <a:lnTo>
                    <a:pt x="1175" y="1155"/>
                  </a:lnTo>
                  <a:lnTo>
                    <a:pt x="1193" y="1145"/>
                  </a:lnTo>
                  <a:lnTo>
                    <a:pt x="1235" y="1145"/>
                  </a:lnTo>
                  <a:lnTo>
                    <a:pt x="1266" y="1145"/>
                  </a:lnTo>
                  <a:lnTo>
                    <a:pt x="1296" y="1145"/>
                  </a:lnTo>
                  <a:lnTo>
                    <a:pt x="1327" y="1141"/>
                  </a:lnTo>
                  <a:lnTo>
                    <a:pt x="1351" y="1131"/>
                  </a:lnTo>
                  <a:lnTo>
                    <a:pt x="1344" y="1155"/>
                  </a:lnTo>
                  <a:lnTo>
                    <a:pt x="1339" y="1174"/>
                  </a:lnTo>
                  <a:lnTo>
                    <a:pt x="1339" y="1198"/>
                  </a:lnTo>
                  <a:lnTo>
                    <a:pt x="1344" y="1222"/>
                  </a:lnTo>
                  <a:lnTo>
                    <a:pt x="1363" y="1237"/>
                  </a:lnTo>
                  <a:lnTo>
                    <a:pt x="1380" y="1246"/>
                  </a:lnTo>
                  <a:lnTo>
                    <a:pt x="1386" y="1266"/>
                  </a:lnTo>
                  <a:lnTo>
                    <a:pt x="1368" y="1285"/>
                  </a:lnTo>
                  <a:lnTo>
                    <a:pt x="1351" y="1304"/>
                  </a:lnTo>
                  <a:lnTo>
                    <a:pt x="1339" y="1314"/>
                  </a:lnTo>
                  <a:lnTo>
                    <a:pt x="1327" y="1343"/>
                  </a:lnTo>
                  <a:lnTo>
                    <a:pt x="1313" y="1367"/>
                  </a:lnTo>
                  <a:lnTo>
                    <a:pt x="1301" y="1410"/>
                  </a:lnTo>
                  <a:lnTo>
                    <a:pt x="1296" y="1439"/>
                  </a:lnTo>
                  <a:lnTo>
                    <a:pt x="1272" y="1516"/>
                  </a:lnTo>
                  <a:lnTo>
                    <a:pt x="1313" y="1424"/>
                  </a:lnTo>
                  <a:lnTo>
                    <a:pt x="1320" y="1448"/>
                  </a:lnTo>
                  <a:lnTo>
                    <a:pt x="1339" y="1477"/>
                  </a:lnTo>
                  <a:lnTo>
                    <a:pt x="1320" y="1439"/>
                  </a:lnTo>
                  <a:lnTo>
                    <a:pt x="1320" y="1400"/>
                  </a:lnTo>
                  <a:lnTo>
                    <a:pt x="1332" y="1376"/>
                  </a:lnTo>
                  <a:lnTo>
                    <a:pt x="1351" y="1343"/>
                  </a:lnTo>
                  <a:lnTo>
                    <a:pt x="1368" y="1323"/>
                  </a:lnTo>
                  <a:lnTo>
                    <a:pt x="1392" y="1304"/>
                  </a:lnTo>
                  <a:lnTo>
                    <a:pt x="1423" y="1304"/>
                  </a:lnTo>
                  <a:lnTo>
                    <a:pt x="1441" y="1319"/>
                  </a:lnTo>
                  <a:lnTo>
                    <a:pt x="1465" y="1352"/>
                  </a:lnTo>
                  <a:lnTo>
                    <a:pt x="1485" y="1371"/>
                  </a:lnTo>
                  <a:lnTo>
                    <a:pt x="1490" y="1395"/>
                  </a:lnTo>
                  <a:lnTo>
                    <a:pt x="1496" y="1429"/>
                  </a:lnTo>
                  <a:lnTo>
                    <a:pt x="1485" y="1492"/>
                  </a:lnTo>
                  <a:lnTo>
                    <a:pt x="1508" y="1448"/>
                  </a:lnTo>
                  <a:lnTo>
                    <a:pt x="1514" y="1415"/>
                  </a:lnTo>
                  <a:lnTo>
                    <a:pt x="1532" y="1439"/>
                  </a:lnTo>
                  <a:lnTo>
                    <a:pt x="1563" y="1516"/>
                  </a:lnTo>
                  <a:lnTo>
                    <a:pt x="1544" y="1448"/>
                  </a:lnTo>
                  <a:lnTo>
                    <a:pt x="1526" y="1410"/>
                  </a:lnTo>
                  <a:lnTo>
                    <a:pt x="1520" y="1391"/>
                  </a:lnTo>
                  <a:lnTo>
                    <a:pt x="1514" y="1371"/>
                  </a:lnTo>
                  <a:lnTo>
                    <a:pt x="1508" y="1343"/>
                  </a:lnTo>
                  <a:lnTo>
                    <a:pt x="1538" y="1371"/>
                  </a:lnTo>
                  <a:lnTo>
                    <a:pt x="1544" y="1410"/>
                  </a:lnTo>
                  <a:lnTo>
                    <a:pt x="1549" y="1376"/>
                  </a:lnTo>
                  <a:lnTo>
                    <a:pt x="1593" y="1405"/>
                  </a:lnTo>
                  <a:lnTo>
                    <a:pt x="1549" y="1362"/>
                  </a:lnTo>
                  <a:lnTo>
                    <a:pt x="1532" y="1343"/>
                  </a:lnTo>
                  <a:lnTo>
                    <a:pt x="1502" y="1323"/>
                  </a:lnTo>
                  <a:lnTo>
                    <a:pt x="1485" y="1304"/>
                  </a:lnTo>
                  <a:lnTo>
                    <a:pt x="1471" y="1280"/>
                  </a:lnTo>
                  <a:lnTo>
                    <a:pt x="1465" y="1256"/>
                  </a:lnTo>
                  <a:lnTo>
                    <a:pt x="1453" y="1231"/>
                  </a:lnTo>
                  <a:lnTo>
                    <a:pt x="1423" y="1203"/>
                  </a:lnTo>
                  <a:lnTo>
                    <a:pt x="1435" y="1218"/>
                  </a:lnTo>
                  <a:lnTo>
                    <a:pt x="1423" y="1193"/>
                  </a:lnTo>
                  <a:lnTo>
                    <a:pt x="1423" y="1174"/>
                  </a:lnTo>
                  <a:lnTo>
                    <a:pt x="1441" y="1155"/>
                  </a:lnTo>
                  <a:lnTo>
                    <a:pt x="1459" y="1136"/>
                  </a:lnTo>
                  <a:lnTo>
                    <a:pt x="1471" y="1121"/>
                  </a:lnTo>
                  <a:lnTo>
                    <a:pt x="1490" y="1121"/>
                  </a:lnTo>
                  <a:lnTo>
                    <a:pt x="1514" y="1121"/>
                  </a:lnTo>
                  <a:lnTo>
                    <a:pt x="1538" y="1131"/>
                  </a:lnTo>
                  <a:lnTo>
                    <a:pt x="1569" y="1145"/>
                  </a:lnTo>
                  <a:lnTo>
                    <a:pt x="1593" y="1165"/>
                  </a:lnTo>
                  <a:lnTo>
                    <a:pt x="1611" y="1193"/>
                  </a:lnTo>
                  <a:lnTo>
                    <a:pt x="1611" y="1222"/>
                  </a:lnTo>
                  <a:lnTo>
                    <a:pt x="1611" y="1242"/>
                  </a:lnTo>
                  <a:lnTo>
                    <a:pt x="1604" y="1261"/>
                  </a:lnTo>
                  <a:lnTo>
                    <a:pt x="1611" y="1285"/>
                  </a:lnTo>
                  <a:lnTo>
                    <a:pt x="1623" y="1319"/>
                  </a:lnTo>
                  <a:lnTo>
                    <a:pt x="1636" y="1343"/>
                  </a:lnTo>
                  <a:lnTo>
                    <a:pt x="1642" y="1371"/>
                  </a:lnTo>
                  <a:lnTo>
                    <a:pt x="1654" y="1400"/>
                  </a:lnTo>
                  <a:lnTo>
                    <a:pt x="1648" y="1429"/>
                  </a:lnTo>
                  <a:lnTo>
                    <a:pt x="1642" y="1458"/>
                  </a:lnTo>
                  <a:lnTo>
                    <a:pt x="1654" y="1501"/>
                  </a:lnTo>
                  <a:lnTo>
                    <a:pt x="1654" y="1448"/>
                  </a:lnTo>
                  <a:lnTo>
                    <a:pt x="1666" y="1424"/>
                  </a:lnTo>
                  <a:lnTo>
                    <a:pt x="1690" y="1434"/>
                  </a:lnTo>
                  <a:lnTo>
                    <a:pt x="1701" y="1448"/>
                  </a:lnTo>
                  <a:lnTo>
                    <a:pt x="1721" y="1463"/>
                  </a:lnTo>
                  <a:lnTo>
                    <a:pt x="1695" y="1429"/>
                  </a:lnTo>
                  <a:lnTo>
                    <a:pt x="1671" y="1410"/>
                  </a:lnTo>
                  <a:lnTo>
                    <a:pt x="1659" y="1386"/>
                  </a:lnTo>
                  <a:lnTo>
                    <a:pt x="1659" y="1362"/>
                  </a:lnTo>
                  <a:lnTo>
                    <a:pt x="1654" y="1338"/>
                  </a:lnTo>
                  <a:lnTo>
                    <a:pt x="1648" y="1309"/>
                  </a:lnTo>
                  <a:lnTo>
                    <a:pt x="1648" y="1285"/>
                  </a:lnTo>
                  <a:lnTo>
                    <a:pt x="1654" y="1261"/>
                  </a:lnTo>
                  <a:lnTo>
                    <a:pt x="1654" y="1237"/>
                  </a:lnTo>
                  <a:lnTo>
                    <a:pt x="1671" y="1227"/>
                  </a:lnTo>
                  <a:lnTo>
                    <a:pt x="1695" y="1242"/>
                  </a:lnTo>
                  <a:lnTo>
                    <a:pt x="1732" y="1246"/>
                  </a:lnTo>
                  <a:lnTo>
                    <a:pt x="1756" y="1261"/>
                  </a:lnTo>
                  <a:lnTo>
                    <a:pt x="1787" y="1285"/>
                  </a:lnTo>
                  <a:lnTo>
                    <a:pt x="1799" y="1304"/>
                  </a:lnTo>
                  <a:lnTo>
                    <a:pt x="1799" y="1333"/>
                  </a:lnTo>
                  <a:lnTo>
                    <a:pt x="1787" y="1352"/>
                  </a:lnTo>
                  <a:lnTo>
                    <a:pt x="1780" y="1386"/>
                  </a:lnTo>
                  <a:lnTo>
                    <a:pt x="1762" y="1424"/>
                  </a:lnTo>
                  <a:lnTo>
                    <a:pt x="1756" y="1448"/>
                  </a:lnTo>
                  <a:lnTo>
                    <a:pt x="1750" y="1468"/>
                  </a:lnTo>
                  <a:lnTo>
                    <a:pt x="1732" y="1487"/>
                  </a:lnTo>
                  <a:lnTo>
                    <a:pt x="1721" y="1501"/>
                  </a:lnTo>
                  <a:lnTo>
                    <a:pt x="1715" y="1520"/>
                  </a:lnTo>
                  <a:lnTo>
                    <a:pt x="1715" y="1554"/>
                  </a:lnTo>
                  <a:lnTo>
                    <a:pt x="1726" y="1520"/>
                  </a:lnTo>
                  <a:lnTo>
                    <a:pt x="1732" y="1506"/>
                  </a:lnTo>
                  <a:lnTo>
                    <a:pt x="1762" y="1559"/>
                  </a:lnTo>
                  <a:lnTo>
                    <a:pt x="1750" y="1525"/>
                  </a:lnTo>
                  <a:lnTo>
                    <a:pt x="1744" y="1492"/>
                  </a:lnTo>
                  <a:lnTo>
                    <a:pt x="1762" y="1468"/>
                  </a:lnTo>
                  <a:lnTo>
                    <a:pt x="1774" y="1439"/>
                  </a:lnTo>
                  <a:lnTo>
                    <a:pt x="1793" y="1410"/>
                  </a:lnTo>
                  <a:lnTo>
                    <a:pt x="1805" y="1381"/>
                  </a:lnTo>
                  <a:lnTo>
                    <a:pt x="1823" y="1386"/>
                  </a:lnTo>
                  <a:lnTo>
                    <a:pt x="1841" y="1410"/>
                  </a:lnTo>
                  <a:lnTo>
                    <a:pt x="1866" y="1439"/>
                  </a:lnTo>
                  <a:lnTo>
                    <a:pt x="1847" y="1424"/>
                  </a:lnTo>
                  <a:lnTo>
                    <a:pt x="1884" y="1453"/>
                  </a:lnTo>
                  <a:lnTo>
                    <a:pt x="1896" y="1472"/>
                  </a:lnTo>
                  <a:lnTo>
                    <a:pt x="1901" y="1501"/>
                  </a:lnTo>
                  <a:lnTo>
                    <a:pt x="1908" y="1569"/>
                  </a:lnTo>
                  <a:lnTo>
                    <a:pt x="1913" y="1496"/>
                  </a:lnTo>
                  <a:lnTo>
                    <a:pt x="1925" y="1501"/>
                  </a:lnTo>
                  <a:lnTo>
                    <a:pt x="1980" y="1583"/>
                  </a:lnTo>
                  <a:lnTo>
                    <a:pt x="1963" y="1535"/>
                  </a:lnTo>
                  <a:lnTo>
                    <a:pt x="1987" y="1540"/>
                  </a:lnTo>
                  <a:lnTo>
                    <a:pt x="2030" y="1540"/>
                  </a:lnTo>
                  <a:lnTo>
                    <a:pt x="1987" y="1535"/>
                  </a:lnTo>
                  <a:lnTo>
                    <a:pt x="1951" y="1511"/>
                  </a:lnTo>
                  <a:lnTo>
                    <a:pt x="1932" y="1482"/>
                  </a:lnTo>
                  <a:lnTo>
                    <a:pt x="1913" y="1468"/>
                  </a:lnTo>
                  <a:lnTo>
                    <a:pt x="1896" y="1444"/>
                  </a:lnTo>
                  <a:lnTo>
                    <a:pt x="1878" y="1420"/>
                  </a:lnTo>
                  <a:lnTo>
                    <a:pt x="1866" y="1400"/>
                  </a:lnTo>
                  <a:lnTo>
                    <a:pt x="1847" y="1376"/>
                  </a:lnTo>
                  <a:lnTo>
                    <a:pt x="1841" y="1357"/>
                  </a:lnTo>
                  <a:lnTo>
                    <a:pt x="1829" y="1333"/>
                  </a:lnTo>
                  <a:lnTo>
                    <a:pt x="1829" y="1314"/>
                  </a:lnTo>
                  <a:lnTo>
                    <a:pt x="1829" y="1299"/>
                  </a:lnTo>
                  <a:lnTo>
                    <a:pt x="1817" y="1275"/>
                  </a:lnTo>
                  <a:lnTo>
                    <a:pt x="1805" y="1261"/>
                  </a:lnTo>
                  <a:lnTo>
                    <a:pt x="1774" y="1242"/>
                  </a:lnTo>
                  <a:lnTo>
                    <a:pt x="1787" y="1246"/>
                  </a:lnTo>
                  <a:lnTo>
                    <a:pt x="1756" y="1227"/>
                  </a:lnTo>
                  <a:lnTo>
                    <a:pt x="1738" y="1218"/>
                  </a:lnTo>
                  <a:lnTo>
                    <a:pt x="1721" y="1203"/>
                  </a:lnTo>
                  <a:lnTo>
                    <a:pt x="1695" y="1184"/>
                  </a:lnTo>
                  <a:lnTo>
                    <a:pt x="1695" y="1160"/>
                  </a:lnTo>
                  <a:lnTo>
                    <a:pt x="1695" y="1136"/>
                  </a:lnTo>
                  <a:lnTo>
                    <a:pt x="1690" y="1117"/>
                  </a:lnTo>
                  <a:lnTo>
                    <a:pt x="1695" y="1093"/>
                  </a:lnTo>
                  <a:lnTo>
                    <a:pt x="1701" y="1078"/>
                  </a:lnTo>
                  <a:lnTo>
                    <a:pt x="1721" y="1073"/>
                  </a:lnTo>
                  <a:lnTo>
                    <a:pt x="1738" y="1078"/>
                  </a:lnTo>
                  <a:lnTo>
                    <a:pt x="1762" y="1088"/>
                  </a:lnTo>
                  <a:lnTo>
                    <a:pt x="1799" y="1102"/>
                  </a:lnTo>
                  <a:lnTo>
                    <a:pt x="1805" y="1112"/>
                  </a:lnTo>
                  <a:lnTo>
                    <a:pt x="1811" y="1131"/>
                  </a:lnTo>
                  <a:lnTo>
                    <a:pt x="1823" y="1155"/>
                  </a:lnTo>
                  <a:lnTo>
                    <a:pt x="1829" y="1174"/>
                  </a:lnTo>
                  <a:lnTo>
                    <a:pt x="1835" y="1188"/>
                  </a:lnTo>
                  <a:lnTo>
                    <a:pt x="1853" y="1203"/>
                  </a:lnTo>
                  <a:lnTo>
                    <a:pt x="1866" y="1231"/>
                  </a:lnTo>
                  <a:lnTo>
                    <a:pt x="1866" y="1269"/>
                  </a:lnTo>
                  <a:lnTo>
                    <a:pt x="1872" y="1314"/>
                  </a:lnTo>
                  <a:lnTo>
                    <a:pt x="1878" y="1256"/>
                  </a:lnTo>
                  <a:lnTo>
                    <a:pt x="1901" y="1285"/>
                  </a:lnTo>
                  <a:lnTo>
                    <a:pt x="1872" y="1246"/>
                  </a:lnTo>
                  <a:lnTo>
                    <a:pt x="1872" y="1218"/>
                  </a:lnTo>
                  <a:lnTo>
                    <a:pt x="1878" y="1203"/>
                  </a:lnTo>
                  <a:lnTo>
                    <a:pt x="1890" y="1212"/>
                  </a:lnTo>
                  <a:lnTo>
                    <a:pt x="1913" y="1218"/>
                  </a:lnTo>
                  <a:lnTo>
                    <a:pt x="1920" y="1231"/>
                  </a:lnTo>
                  <a:lnTo>
                    <a:pt x="1932" y="1261"/>
                  </a:lnTo>
                  <a:lnTo>
                    <a:pt x="1932" y="1299"/>
                  </a:lnTo>
                  <a:lnTo>
                    <a:pt x="1932" y="1323"/>
                  </a:lnTo>
                  <a:lnTo>
                    <a:pt x="1937" y="1352"/>
                  </a:lnTo>
                  <a:lnTo>
                    <a:pt x="1951" y="1376"/>
                  </a:lnTo>
                  <a:lnTo>
                    <a:pt x="1932" y="1391"/>
                  </a:lnTo>
                  <a:lnTo>
                    <a:pt x="1920" y="1424"/>
                  </a:lnTo>
                  <a:lnTo>
                    <a:pt x="1937" y="1400"/>
                  </a:lnTo>
                  <a:lnTo>
                    <a:pt x="1951" y="1395"/>
                  </a:lnTo>
                  <a:lnTo>
                    <a:pt x="1963" y="1400"/>
                  </a:lnTo>
                  <a:lnTo>
                    <a:pt x="1975" y="1424"/>
                  </a:lnTo>
                  <a:lnTo>
                    <a:pt x="1992" y="1444"/>
                  </a:lnTo>
                  <a:lnTo>
                    <a:pt x="2023" y="1496"/>
                  </a:lnTo>
                  <a:lnTo>
                    <a:pt x="1992" y="1429"/>
                  </a:lnTo>
                  <a:lnTo>
                    <a:pt x="1980" y="1395"/>
                  </a:lnTo>
                  <a:lnTo>
                    <a:pt x="2004" y="1400"/>
                  </a:lnTo>
                  <a:lnTo>
                    <a:pt x="2042" y="1420"/>
                  </a:lnTo>
                  <a:lnTo>
                    <a:pt x="2089" y="1453"/>
                  </a:lnTo>
                  <a:lnTo>
                    <a:pt x="2035" y="1400"/>
                  </a:lnTo>
                  <a:lnTo>
                    <a:pt x="2004" y="1386"/>
                  </a:lnTo>
                  <a:lnTo>
                    <a:pt x="1975" y="1376"/>
                  </a:lnTo>
                  <a:lnTo>
                    <a:pt x="1968" y="1362"/>
                  </a:lnTo>
                  <a:lnTo>
                    <a:pt x="1956" y="1328"/>
                  </a:lnTo>
                  <a:lnTo>
                    <a:pt x="1956" y="1285"/>
                  </a:lnTo>
                  <a:lnTo>
                    <a:pt x="1956" y="1256"/>
                  </a:lnTo>
                  <a:lnTo>
                    <a:pt x="1968" y="1231"/>
                  </a:lnTo>
                  <a:lnTo>
                    <a:pt x="1980" y="1218"/>
                  </a:lnTo>
                  <a:lnTo>
                    <a:pt x="1999" y="1218"/>
                  </a:lnTo>
                  <a:lnTo>
                    <a:pt x="2030" y="1218"/>
                  </a:lnTo>
                  <a:lnTo>
                    <a:pt x="2065" y="1222"/>
                  </a:lnTo>
                  <a:lnTo>
                    <a:pt x="2089" y="1237"/>
                  </a:lnTo>
                  <a:lnTo>
                    <a:pt x="2095" y="1266"/>
                  </a:lnTo>
                  <a:lnTo>
                    <a:pt x="2102" y="1285"/>
                  </a:lnTo>
                  <a:lnTo>
                    <a:pt x="2120" y="1304"/>
                  </a:lnTo>
                  <a:lnTo>
                    <a:pt x="2132" y="1333"/>
                  </a:lnTo>
                  <a:lnTo>
                    <a:pt x="2138" y="1367"/>
                  </a:lnTo>
                  <a:lnTo>
                    <a:pt x="2126" y="1400"/>
                  </a:lnTo>
                  <a:lnTo>
                    <a:pt x="2144" y="1376"/>
                  </a:lnTo>
                  <a:lnTo>
                    <a:pt x="2150" y="1338"/>
                  </a:lnTo>
                  <a:lnTo>
                    <a:pt x="2162" y="1362"/>
                  </a:lnTo>
                  <a:lnTo>
                    <a:pt x="2181" y="1386"/>
                  </a:lnTo>
                  <a:lnTo>
                    <a:pt x="2162" y="1343"/>
                  </a:lnTo>
                  <a:lnTo>
                    <a:pt x="2144" y="1314"/>
                  </a:lnTo>
                  <a:lnTo>
                    <a:pt x="2138" y="1304"/>
                  </a:lnTo>
                  <a:lnTo>
                    <a:pt x="2126" y="1275"/>
                  </a:lnTo>
                  <a:lnTo>
                    <a:pt x="2126" y="1256"/>
                  </a:lnTo>
                  <a:lnTo>
                    <a:pt x="2138" y="1237"/>
                  </a:lnTo>
                  <a:lnTo>
                    <a:pt x="2173" y="1237"/>
                  </a:lnTo>
                  <a:lnTo>
                    <a:pt x="2205" y="1231"/>
                  </a:lnTo>
                  <a:lnTo>
                    <a:pt x="2235" y="1246"/>
                  </a:lnTo>
                  <a:lnTo>
                    <a:pt x="2260" y="1250"/>
                  </a:lnTo>
                  <a:lnTo>
                    <a:pt x="2284" y="1269"/>
                  </a:lnTo>
                  <a:lnTo>
                    <a:pt x="2302" y="1285"/>
                  </a:lnTo>
                  <a:lnTo>
                    <a:pt x="2313" y="1319"/>
                  </a:lnTo>
                  <a:lnTo>
                    <a:pt x="2307" y="1285"/>
                  </a:lnTo>
                  <a:lnTo>
                    <a:pt x="2398" y="1328"/>
                  </a:lnTo>
                  <a:lnTo>
                    <a:pt x="2325" y="1280"/>
                  </a:lnTo>
                  <a:lnTo>
                    <a:pt x="2307" y="1261"/>
                  </a:lnTo>
                  <a:lnTo>
                    <a:pt x="2284" y="1246"/>
                  </a:lnTo>
                  <a:lnTo>
                    <a:pt x="2260" y="1231"/>
                  </a:lnTo>
                  <a:lnTo>
                    <a:pt x="2228" y="1222"/>
                  </a:lnTo>
                  <a:lnTo>
                    <a:pt x="2199" y="1218"/>
                  </a:lnTo>
                  <a:lnTo>
                    <a:pt x="2162" y="1212"/>
                  </a:lnTo>
                  <a:lnTo>
                    <a:pt x="2132" y="1208"/>
                  </a:lnTo>
                  <a:lnTo>
                    <a:pt x="2109" y="1203"/>
                  </a:lnTo>
                  <a:lnTo>
                    <a:pt x="2071" y="1198"/>
                  </a:lnTo>
                  <a:lnTo>
                    <a:pt x="2054" y="1193"/>
                  </a:lnTo>
                  <a:lnTo>
                    <a:pt x="2030" y="1184"/>
                  </a:lnTo>
                  <a:lnTo>
                    <a:pt x="2004" y="1179"/>
                  </a:lnTo>
                  <a:lnTo>
                    <a:pt x="1975" y="1174"/>
                  </a:lnTo>
                  <a:lnTo>
                    <a:pt x="1937" y="1174"/>
                  </a:lnTo>
                  <a:lnTo>
                    <a:pt x="1920" y="1165"/>
                  </a:lnTo>
                  <a:lnTo>
                    <a:pt x="1901" y="1150"/>
                  </a:lnTo>
                  <a:lnTo>
                    <a:pt x="1896" y="1131"/>
                  </a:lnTo>
                  <a:lnTo>
                    <a:pt x="1890" y="1117"/>
                  </a:lnTo>
                  <a:lnTo>
                    <a:pt x="1884" y="1093"/>
                  </a:lnTo>
                  <a:lnTo>
                    <a:pt x="1872" y="1078"/>
                  </a:lnTo>
                  <a:lnTo>
                    <a:pt x="1847" y="1059"/>
                  </a:lnTo>
                  <a:lnTo>
                    <a:pt x="1823" y="1043"/>
                  </a:lnTo>
                  <a:lnTo>
                    <a:pt x="1793" y="1030"/>
                  </a:lnTo>
                  <a:lnTo>
                    <a:pt x="1762" y="1019"/>
                  </a:lnTo>
                  <a:lnTo>
                    <a:pt x="1732" y="1005"/>
                  </a:lnTo>
                  <a:lnTo>
                    <a:pt x="1695" y="986"/>
                  </a:lnTo>
                  <a:lnTo>
                    <a:pt x="1671" y="967"/>
                  </a:lnTo>
                  <a:lnTo>
                    <a:pt x="1666" y="948"/>
                  </a:lnTo>
                  <a:lnTo>
                    <a:pt x="1666" y="929"/>
                  </a:lnTo>
                  <a:lnTo>
                    <a:pt x="1666" y="910"/>
                  </a:lnTo>
                  <a:lnTo>
                    <a:pt x="1678" y="890"/>
                  </a:lnTo>
                  <a:lnTo>
                    <a:pt x="1678" y="876"/>
                  </a:lnTo>
                  <a:lnTo>
                    <a:pt x="1683" y="828"/>
                  </a:lnTo>
                  <a:lnTo>
                    <a:pt x="1683" y="774"/>
                  </a:lnTo>
                  <a:lnTo>
                    <a:pt x="1671" y="745"/>
                  </a:lnTo>
                  <a:lnTo>
                    <a:pt x="1659" y="702"/>
                  </a:lnTo>
                  <a:lnTo>
                    <a:pt x="1659" y="669"/>
                  </a:lnTo>
                  <a:lnTo>
                    <a:pt x="1659" y="635"/>
                  </a:lnTo>
                  <a:lnTo>
                    <a:pt x="1659" y="607"/>
                  </a:lnTo>
                  <a:lnTo>
                    <a:pt x="1666" y="588"/>
                  </a:lnTo>
                  <a:lnTo>
                    <a:pt x="1659" y="548"/>
                  </a:lnTo>
                  <a:lnTo>
                    <a:pt x="1659" y="510"/>
                  </a:lnTo>
                  <a:lnTo>
                    <a:pt x="1654" y="471"/>
                  </a:lnTo>
                  <a:lnTo>
                    <a:pt x="1642" y="438"/>
                  </a:lnTo>
                  <a:lnTo>
                    <a:pt x="1636" y="404"/>
                  </a:lnTo>
                  <a:lnTo>
                    <a:pt x="1636" y="380"/>
                  </a:lnTo>
                  <a:lnTo>
                    <a:pt x="1623" y="337"/>
                  </a:lnTo>
                  <a:lnTo>
                    <a:pt x="1623" y="298"/>
                  </a:lnTo>
                  <a:lnTo>
                    <a:pt x="1616" y="274"/>
                  </a:lnTo>
                  <a:lnTo>
                    <a:pt x="1628" y="240"/>
                  </a:lnTo>
                  <a:lnTo>
                    <a:pt x="1642" y="207"/>
                  </a:lnTo>
                  <a:lnTo>
                    <a:pt x="1671" y="168"/>
                  </a:lnTo>
                  <a:lnTo>
                    <a:pt x="1721" y="130"/>
                  </a:lnTo>
                  <a:lnTo>
                    <a:pt x="1750" y="111"/>
                  </a:lnTo>
                  <a:lnTo>
                    <a:pt x="1780" y="87"/>
                  </a:lnTo>
                  <a:lnTo>
                    <a:pt x="1817" y="63"/>
                  </a:lnTo>
                  <a:lnTo>
                    <a:pt x="1835" y="43"/>
                  </a:lnTo>
                  <a:lnTo>
                    <a:pt x="1878" y="24"/>
                  </a:lnTo>
                  <a:lnTo>
                    <a:pt x="1920" y="0"/>
                  </a:lnTo>
                  <a:lnTo>
                    <a:pt x="1762" y="0"/>
                  </a:lnTo>
                  <a:lnTo>
                    <a:pt x="1732" y="14"/>
                  </a:lnTo>
                  <a:lnTo>
                    <a:pt x="1707" y="29"/>
                  </a:lnTo>
                  <a:lnTo>
                    <a:pt x="1678" y="43"/>
                  </a:lnTo>
                  <a:lnTo>
                    <a:pt x="1642" y="67"/>
                  </a:lnTo>
                  <a:lnTo>
                    <a:pt x="1623" y="87"/>
                  </a:lnTo>
                  <a:lnTo>
                    <a:pt x="1593" y="106"/>
                  </a:lnTo>
                  <a:lnTo>
                    <a:pt x="1593" y="82"/>
                  </a:lnTo>
                  <a:lnTo>
                    <a:pt x="1604" y="48"/>
                  </a:lnTo>
                  <a:lnTo>
                    <a:pt x="1611" y="24"/>
                  </a:lnTo>
                  <a:lnTo>
                    <a:pt x="1628" y="0"/>
                  </a:lnTo>
                  <a:lnTo>
                    <a:pt x="1593" y="0"/>
                  </a:lnTo>
                  <a:lnTo>
                    <a:pt x="1575" y="29"/>
                  </a:lnTo>
                  <a:lnTo>
                    <a:pt x="1563" y="67"/>
                  </a:lnTo>
                  <a:lnTo>
                    <a:pt x="1549" y="106"/>
                  </a:lnTo>
                  <a:lnTo>
                    <a:pt x="1538" y="149"/>
                  </a:lnTo>
                  <a:lnTo>
                    <a:pt x="1508" y="192"/>
                  </a:lnTo>
                  <a:lnTo>
                    <a:pt x="1502" y="149"/>
                  </a:lnTo>
                  <a:lnTo>
                    <a:pt x="1502" y="115"/>
                  </a:lnTo>
                  <a:lnTo>
                    <a:pt x="1502" y="77"/>
                  </a:lnTo>
                  <a:lnTo>
                    <a:pt x="1496" y="48"/>
                  </a:lnTo>
                  <a:lnTo>
                    <a:pt x="1496" y="19"/>
                  </a:lnTo>
                  <a:lnTo>
                    <a:pt x="1502" y="0"/>
                  </a:lnTo>
                  <a:lnTo>
                    <a:pt x="1368" y="0"/>
                  </a:lnTo>
                  <a:lnTo>
                    <a:pt x="1368" y="58"/>
                  </a:lnTo>
                  <a:lnTo>
                    <a:pt x="1368" y="82"/>
                  </a:lnTo>
                  <a:lnTo>
                    <a:pt x="1368" y="115"/>
                  </a:lnTo>
                  <a:lnTo>
                    <a:pt x="1368" y="149"/>
                  </a:lnTo>
                  <a:lnTo>
                    <a:pt x="1356" y="178"/>
                  </a:lnTo>
                  <a:lnTo>
                    <a:pt x="1339" y="202"/>
                  </a:lnTo>
                  <a:lnTo>
                    <a:pt x="1313" y="207"/>
                  </a:lnTo>
                  <a:lnTo>
                    <a:pt x="1272" y="202"/>
                  </a:lnTo>
                  <a:lnTo>
                    <a:pt x="1254" y="192"/>
                  </a:lnTo>
                  <a:lnTo>
                    <a:pt x="1242" y="188"/>
                  </a:lnTo>
                  <a:lnTo>
                    <a:pt x="1254" y="163"/>
                  </a:lnTo>
                  <a:lnTo>
                    <a:pt x="1254" y="135"/>
                  </a:lnTo>
                  <a:lnTo>
                    <a:pt x="1254" y="101"/>
                  </a:lnTo>
                  <a:lnTo>
                    <a:pt x="1254" y="72"/>
                  </a:lnTo>
                  <a:lnTo>
                    <a:pt x="1254" y="48"/>
                  </a:lnTo>
                  <a:lnTo>
                    <a:pt x="1254" y="24"/>
                  </a:lnTo>
                  <a:lnTo>
                    <a:pt x="1254" y="0"/>
                  </a:lnTo>
                  <a:lnTo>
                    <a:pt x="1217" y="0"/>
                  </a:lnTo>
                  <a:lnTo>
                    <a:pt x="1217" y="29"/>
                  </a:lnTo>
                  <a:lnTo>
                    <a:pt x="1217" y="58"/>
                  </a:lnTo>
                  <a:lnTo>
                    <a:pt x="1217" y="91"/>
                  </a:lnTo>
                  <a:lnTo>
                    <a:pt x="1211" y="120"/>
                  </a:lnTo>
                  <a:lnTo>
                    <a:pt x="1199" y="144"/>
                  </a:lnTo>
                  <a:lnTo>
                    <a:pt x="1169" y="159"/>
                  </a:lnTo>
                  <a:lnTo>
                    <a:pt x="1144" y="149"/>
                  </a:lnTo>
                  <a:lnTo>
                    <a:pt x="1114" y="139"/>
                  </a:lnTo>
                  <a:lnTo>
                    <a:pt x="1090" y="120"/>
                  </a:lnTo>
                  <a:lnTo>
                    <a:pt x="1071" y="101"/>
                  </a:lnTo>
                  <a:lnTo>
                    <a:pt x="1066" y="82"/>
                  </a:lnTo>
                  <a:lnTo>
                    <a:pt x="1071" y="67"/>
                  </a:lnTo>
                  <a:lnTo>
                    <a:pt x="1066" y="48"/>
                  </a:lnTo>
                  <a:lnTo>
                    <a:pt x="1066" y="34"/>
                  </a:lnTo>
                  <a:lnTo>
                    <a:pt x="1071" y="14"/>
                  </a:lnTo>
                  <a:lnTo>
                    <a:pt x="1059" y="0"/>
                  </a:lnTo>
                  <a:lnTo>
                    <a:pt x="1035" y="0"/>
                  </a:lnTo>
                  <a:lnTo>
                    <a:pt x="1042" y="10"/>
                  </a:lnTo>
                  <a:lnTo>
                    <a:pt x="1042" y="24"/>
                  </a:lnTo>
                  <a:lnTo>
                    <a:pt x="1042" y="38"/>
                  </a:lnTo>
                  <a:lnTo>
                    <a:pt x="1035" y="53"/>
                  </a:lnTo>
                  <a:lnTo>
                    <a:pt x="1012" y="43"/>
                  </a:lnTo>
                  <a:lnTo>
                    <a:pt x="992" y="38"/>
                  </a:lnTo>
                  <a:lnTo>
                    <a:pt x="969" y="29"/>
                  </a:lnTo>
                  <a:lnTo>
                    <a:pt x="945" y="14"/>
                  </a:lnTo>
                  <a:lnTo>
                    <a:pt x="925" y="0"/>
                  </a:lnTo>
                  <a:lnTo>
                    <a:pt x="823" y="0"/>
                  </a:lnTo>
                  <a:lnTo>
                    <a:pt x="854" y="24"/>
                  </a:lnTo>
                  <a:lnTo>
                    <a:pt x="878" y="38"/>
                  </a:lnTo>
                  <a:lnTo>
                    <a:pt x="902" y="58"/>
                  </a:lnTo>
                  <a:lnTo>
                    <a:pt x="913" y="67"/>
                  </a:lnTo>
                  <a:lnTo>
                    <a:pt x="933" y="82"/>
                  </a:lnTo>
                  <a:lnTo>
                    <a:pt x="951" y="87"/>
                  </a:lnTo>
                  <a:lnTo>
                    <a:pt x="963" y="106"/>
                  </a:lnTo>
                  <a:lnTo>
                    <a:pt x="987" y="120"/>
                  </a:lnTo>
                  <a:lnTo>
                    <a:pt x="999" y="149"/>
                  </a:lnTo>
                  <a:lnTo>
                    <a:pt x="1018" y="173"/>
                  </a:lnTo>
                  <a:lnTo>
                    <a:pt x="963" y="159"/>
                  </a:lnTo>
                  <a:lnTo>
                    <a:pt x="939" y="139"/>
                  </a:lnTo>
                  <a:lnTo>
                    <a:pt x="902" y="125"/>
                  </a:lnTo>
                  <a:lnTo>
                    <a:pt x="878" y="106"/>
                  </a:lnTo>
                  <a:lnTo>
                    <a:pt x="847" y="77"/>
                  </a:lnTo>
                  <a:lnTo>
                    <a:pt x="829" y="48"/>
                  </a:lnTo>
                  <a:lnTo>
                    <a:pt x="805" y="29"/>
                  </a:lnTo>
                  <a:lnTo>
                    <a:pt x="799" y="14"/>
                  </a:lnTo>
                  <a:lnTo>
                    <a:pt x="794" y="0"/>
                  </a:lnTo>
                  <a:lnTo>
                    <a:pt x="756" y="0"/>
                  </a:lnTo>
                  <a:lnTo>
                    <a:pt x="762" y="14"/>
                  </a:lnTo>
                  <a:lnTo>
                    <a:pt x="768" y="29"/>
                  </a:lnTo>
                  <a:lnTo>
                    <a:pt x="775" y="43"/>
                  </a:lnTo>
                  <a:lnTo>
                    <a:pt x="787" y="53"/>
                  </a:lnTo>
                  <a:lnTo>
                    <a:pt x="805" y="77"/>
                  </a:lnTo>
                  <a:lnTo>
                    <a:pt x="823" y="101"/>
                  </a:lnTo>
                  <a:lnTo>
                    <a:pt x="835" y="115"/>
                  </a:lnTo>
                  <a:lnTo>
                    <a:pt x="841" y="125"/>
                  </a:lnTo>
                  <a:lnTo>
                    <a:pt x="866" y="144"/>
                  </a:lnTo>
                  <a:lnTo>
                    <a:pt x="902" y="163"/>
                  </a:lnTo>
                  <a:lnTo>
                    <a:pt x="925" y="178"/>
                  </a:lnTo>
                  <a:lnTo>
                    <a:pt x="957" y="192"/>
                  </a:lnTo>
                  <a:lnTo>
                    <a:pt x="987" y="207"/>
                  </a:lnTo>
                  <a:lnTo>
                    <a:pt x="1018" y="216"/>
                  </a:lnTo>
                  <a:lnTo>
                    <a:pt x="1042" y="231"/>
                  </a:lnTo>
                  <a:lnTo>
                    <a:pt x="1071" y="240"/>
                  </a:lnTo>
                  <a:lnTo>
                    <a:pt x="1097" y="25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1" name="Freeform 20"/>
            <p:cNvSpPr>
              <a:spLocks/>
            </p:cNvSpPr>
            <p:nvPr/>
          </p:nvSpPr>
          <p:spPr bwMode="auto">
            <a:xfrm>
              <a:off x="3224" y="2479"/>
              <a:ext cx="112" cy="429"/>
            </a:xfrm>
            <a:custGeom>
              <a:avLst/>
              <a:gdLst>
                <a:gd name="T0" fmla="*/ 22 w 112"/>
                <a:gd name="T1" fmla="*/ 309 h 429"/>
                <a:gd name="T2" fmla="*/ 33 w 112"/>
                <a:gd name="T3" fmla="*/ 290 h 429"/>
                <a:gd name="T4" fmla="*/ 44 w 112"/>
                <a:gd name="T5" fmla="*/ 247 h 429"/>
                <a:gd name="T6" fmla="*/ 51 w 112"/>
                <a:gd name="T7" fmla="*/ 205 h 429"/>
                <a:gd name="T8" fmla="*/ 62 w 112"/>
                <a:gd name="T9" fmla="*/ 138 h 429"/>
                <a:gd name="T10" fmla="*/ 78 w 112"/>
                <a:gd name="T11" fmla="*/ 95 h 429"/>
                <a:gd name="T12" fmla="*/ 78 w 112"/>
                <a:gd name="T13" fmla="*/ 42 h 429"/>
                <a:gd name="T14" fmla="*/ 89 w 112"/>
                <a:gd name="T15" fmla="*/ 0 h 429"/>
                <a:gd name="T16" fmla="*/ 89 w 112"/>
                <a:gd name="T17" fmla="*/ 42 h 429"/>
                <a:gd name="T18" fmla="*/ 89 w 112"/>
                <a:gd name="T19" fmla="*/ 114 h 429"/>
                <a:gd name="T20" fmla="*/ 89 w 112"/>
                <a:gd name="T21" fmla="*/ 153 h 429"/>
                <a:gd name="T22" fmla="*/ 95 w 112"/>
                <a:gd name="T23" fmla="*/ 171 h 429"/>
                <a:gd name="T24" fmla="*/ 89 w 112"/>
                <a:gd name="T25" fmla="*/ 190 h 429"/>
                <a:gd name="T26" fmla="*/ 83 w 112"/>
                <a:gd name="T27" fmla="*/ 218 h 429"/>
                <a:gd name="T28" fmla="*/ 78 w 112"/>
                <a:gd name="T29" fmla="*/ 271 h 429"/>
                <a:gd name="T30" fmla="*/ 83 w 112"/>
                <a:gd name="T31" fmla="*/ 237 h 429"/>
                <a:gd name="T32" fmla="*/ 95 w 112"/>
                <a:gd name="T33" fmla="*/ 208 h 429"/>
                <a:gd name="T34" fmla="*/ 95 w 112"/>
                <a:gd name="T35" fmla="*/ 228 h 429"/>
                <a:gd name="T36" fmla="*/ 95 w 112"/>
                <a:gd name="T37" fmla="*/ 252 h 429"/>
                <a:gd name="T38" fmla="*/ 95 w 112"/>
                <a:gd name="T39" fmla="*/ 271 h 429"/>
                <a:gd name="T40" fmla="*/ 100 w 112"/>
                <a:gd name="T41" fmla="*/ 285 h 429"/>
                <a:gd name="T42" fmla="*/ 111 w 112"/>
                <a:gd name="T43" fmla="*/ 285 h 429"/>
                <a:gd name="T44" fmla="*/ 100 w 112"/>
                <a:gd name="T45" fmla="*/ 295 h 429"/>
                <a:gd name="T46" fmla="*/ 95 w 112"/>
                <a:gd name="T47" fmla="*/ 309 h 429"/>
                <a:gd name="T48" fmla="*/ 78 w 112"/>
                <a:gd name="T49" fmla="*/ 323 h 429"/>
                <a:gd name="T50" fmla="*/ 67 w 112"/>
                <a:gd name="T51" fmla="*/ 328 h 429"/>
                <a:gd name="T52" fmla="*/ 56 w 112"/>
                <a:gd name="T53" fmla="*/ 332 h 429"/>
                <a:gd name="T54" fmla="*/ 67 w 112"/>
                <a:gd name="T55" fmla="*/ 337 h 429"/>
                <a:gd name="T56" fmla="*/ 56 w 112"/>
                <a:gd name="T57" fmla="*/ 352 h 429"/>
                <a:gd name="T58" fmla="*/ 56 w 112"/>
                <a:gd name="T59" fmla="*/ 371 h 429"/>
                <a:gd name="T60" fmla="*/ 51 w 112"/>
                <a:gd name="T61" fmla="*/ 389 h 429"/>
                <a:gd name="T62" fmla="*/ 62 w 112"/>
                <a:gd name="T63" fmla="*/ 399 h 429"/>
                <a:gd name="T64" fmla="*/ 83 w 112"/>
                <a:gd name="T65" fmla="*/ 428 h 429"/>
                <a:gd name="T66" fmla="*/ 56 w 112"/>
                <a:gd name="T67" fmla="*/ 423 h 429"/>
                <a:gd name="T68" fmla="*/ 38 w 112"/>
                <a:gd name="T69" fmla="*/ 423 h 429"/>
                <a:gd name="T70" fmla="*/ 28 w 112"/>
                <a:gd name="T71" fmla="*/ 408 h 429"/>
                <a:gd name="T72" fmla="*/ 6 w 112"/>
                <a:gd name="T73" fmla="*/ 394 h 429"/>
                <a:gd name="T74" fmla="*/ 0 w 112"/>
                <a:gd name="T75" fmla="*/ 371 h 429"/>
                <a:gd name="T76" fmla="*/ 0 w 112"/>
                <a:gd name="T77" fmla="*/ 342 h 429"/>
                <a:gd name="T78" fmla="*/ 22 w 112"/>
                <a:gd name="T79" fmla="*/ 309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 h="429">
                  <a:moveTo>
                    <a:pt x="22" y="309"/>
                  </a:moveTo>
                  <a:lnTo>
                    <a:pt x="33" y="290"/>
                  </a:lnTo>
                  <a:lnTo>
                    <a:pt x="44" y="247"/>
                  </a:lnTo>
                  <a:lnTo>
                    <a:pt x="51" y="205"/>
                  </a:lnTo>
                  <a:lnTo>
                    <a:pt x="62" y="138"/>
                  </a:lnTo>
                  <a:lnTo>
                    <a:pt x="78" y="95"/>
                  </a:lnTo>
                  <a:lnTo>
                    <a:pt x="78" y="42"/>
                  </a:lnTo>
                  <a:lnTo>
                    <a:pt x="89" y="0"/>
                  </a:lnTo>
                  <a:lnTo>
                    <a:pt x="89" y="42"/>
                  </a:lnTo>
                  <a:lnTo>
                    <a:pt x="89" y="114"/>
                  </a:lnTo>
                  <a:lnTo>
                    <a:pt x="89" y="153"/>
                  </a:lnTo>
                  <a:lnTo>
                    <a:pt x="95" y="171"/>
                  </a:lnTo>
                  <a:lnTo>
                    <a:pt x="89" y="190"/>
                  </a:lnTo>
                  <a:lnTo>
                    <a:pt x="83" y="218"/>
                  </a:lnTo>
                  <a:lnTo>
                    <a:pt x="78" y="271"/>
                  </a:lnTo>
                  <a:lnTo>
                    <a:pt x="83" y="237"/>
                  </a:lnTo>
                  <a:lnTo>
                    <a:pt x="95" y="208"/>
                  </a:lnTo>
                  <a:lnTo>
                    <a:pt x="95" y="228"/>
                  </a:lnTo>
                  <a:lnTo>
                    <a:pt x="95" y="252"/>
                  </a:lnTo>
                  <a:lnTo>
                    <a:pt x="95" y="271"/>
                  </a:lnTo>
                  <a:lnTo>
                    <a:pt x="100" y="285"/>
                  </a:lnTo>
                  <a:lnTo>
                    <a:pt x="111" y="285"/>
                  </a:lnTo>
                  <a:lnTo>
                    <a:pt x="100" y="295"/>
                  </a:lnTo>
                  <a:lnTo>
                    <a:pt x="95" y="309"/>
                  </a:lnTo>
                  <a:lnTo>
                    <a:pt x="78" y="323"/>
                  </a:lnTo>
                  <a:lnTo>
                    <a:pt x="67" y="328"/>
                  </a:lnTo>
                  <a:lnTo>
                    <a:pt x="56" y="332"/>
                  </a:lnTo>
                  <a:lnTo>
                    <a:pt x="67" y="337"/>
                  </a:lnTo>
                  <a:lnTo>
                    <a:pt x="56" y="352"/>
                  </a:lnTo>
                  <a:lnTo>
                    <a:pt x="56" y="371"/>
                  </a:lnTo>
                  <a:lnTo>
                    <a:pt x="51" y="389"/>
                  </a:lnTo>
                  <a:lnTo>
                    <a:pt x="62" y="399"/>
                  </a:lnTo>
                  <a:lnTo>
                    <a:pt x="83" y="428"/>
                  </a:lnTo>
                  <a:lnTo>
                    <a:pt x="56" y="423"/>
                  </a:lnTo>
                  <a:lnTo>
                    <a:pt x="38" y="423"/>
                  </a:lnTo>
                  <a:lnTo>
                    <a:pt x="28" y="408"/>
                  </a:lnTo>
                  <a:lnTo>
                    <a:pt x="6" y="394"/>
                  </a:lnTo>
                  <a:lnTo>
                    <a:pt x="0" y="371"/>
                  </a:lnTo>
                  <a:lnTo>
                    <a:pt x="0" y="342"/>
                  </a:lnTo>
                  <a:lnTo>
                    <a:pt x="22" y="309"/>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2" name="Freeform 21"/>
            <p:cNvSpPr>
              <a:spLocks/>
            </p:cNvSpPr>
            <p:nvPr/>
          </p:nvSpPr>
          <p:spPr bwMode="auto">
            <a:xfrm>
              <a:off x="3370" y="2387"/>
              <a:ext cx="263" cy="540"/>
            </a:xfrm>
            <a:custGeom>
              <a:avLst/>
              <a:gdLst>
                <a:gd name="T0" fmla="*/ 0 w 263"/>
                <a:gd name="T1" fmla="*/ 339 h 540"/>
                <a:gd name="T2" fmla="*/ 6 w 263"/>
                <a:gd name="T3" fmla="*/ 373 h 540"/>
                <a:gd name="T4" fmla="*/ 23 w 263"/>
                <a:gd name="T5" fmla="*/ 382 h 540"/>
                <a:gd name="T6" fmla="*/ 51 w 263"/>
                <a:gd name="T7" fmla="*/ 396 h 540"/>
                <a:gd name="T8" fmla="*/ 87 w 263"/>
                <a:gd name="T9" fmla="*/ 405 h 540"/>
                <a:gd name="T10" fmla="*/ 111 w 263"/>
                <a:gd name="T11" fmla="*/ 429 h 540"/>
                <a:gd name="T12" fmla="*/ 127 w 263"/>
                <a:gd name="T13" fmla="*/ 453 h 540"/>
                <a:gd name="T14" fmla="*/ 127 w 263"/>
                <a:gd name="T15" fmla="*/ 473 h 540"/>
                <a:gd name="T16" fmla="*/ 127 w 263"/>
                <a:gd name="T17" fmla="*/ 487 h 540"/>
                <a:gd name="T18" fmla="*/ 127 w 263"/>
                <a:gd name="T19" fmla="*/ 510 h 540"/>
                <a:gd name="T20" fmla="*/ 122 w 263"/>
                <a:gd name="T21" fmla="*/ 534 h 540"/>
                <a:gd name="T22" fmla="*/ 133 w 263"/>
                <a:gd name="T23" fmla="*/ 534 h 540"/>
                <a:gd name="T24" fmla="*/ 146 w 263"/>
                <a:gd name="T25" fmla="*/ 539 h 540"/>
                <a:gd name="T26" fmla="*/ 146 w 263"/>
                <a:gd name="T27" fmla="*/ 515 h 540"/>
                <a:gd name="T28" fmla="*/ 151 w 263"/>
                <a:gd name="T29" fmla="*/ 500 h 540"/>
                <a:gd name="T30" fmla="*/ 175 w 263"/>
                <a:gd name="T31" fmla="*/ 497 h 540"/>
                <a:gd name="T32" fmla="*/ 186 w 263"/>
                <a:gd name="T33" fmla="*/ 500 h 540"/>
                <a:gd name="T34" fmla="*/ 227 w 263"/>
                <a:gd name="T35" fmla="*/ 515 h 540"/>
                <a:gd name="T36" fmla="*/ 245 w 263"/>
                <a:gd name="T37" fmla="*/ 524 h 540"/>
                <a:gd name="T38" fmla="*/ 262 w 263"/>
                <a:gd name="T39" fmla="*/ 529 h 540"/>
                <a:gd name="T40" fmla="*/ 262 w 263"/>
                <a:gd name="T41" fmla="*/ 520 h 540"/>
                <a:gd name="T42" fmla="*/ 204 w 263"/>
                <a:gd name="T43" fmla="*/ 487 h 540"/>
                <a:gd name="T44" fmla="*/ 186 w 263"/>
                <a:gd name="T45" fmla="*/ 473 h 540"/>
                <a:gd name="T46" fmla="*/ 180 w 263"/>
                <a:gd name="T47" fmla="*/ 458 h 540"/>
                <a:gd name="T48" fmla="*/ 180 w 263"/>
                <a:gd name="T49" fmla="*/ 444 h 540"/>
                <a:gd name="T50" fmla="*/ 180 w 263"/>
                <a:gd name="T51" fmla="*/ 429 h 540"/>
                <a:gd name="T52" fmla="*/ 180 w 263"/>
                <a:gd name="T53" fmla="*/ 410 h 540"/>
                <a:gd name="T54" fmla="*/ 175 w 263"/>
                <a:gd name="T55" fmla="*/ 396 h 540"/>
                <a:gd name="T56" fmla="*/ 175 w 263"/>
                <a:gd name="T57" fmla="*/ 377 h 540"/>
                <a:gd name="T58" fmla="*/ 180 w 263"/>
                <a:gd name="T59" fmla="*/ 363 h 540"/>
                <a:gd name="T60" fmla="*/ 198 w 263"/>
                <a:gd name="T61" fmla="*/ 353 h 540"/>
                <a:gd name="T62" fmla="*/ 198 w 263"/>
                <a:gd name="T63" fmla="*/ 348 h 540"/>
                <a:gd name="T64" fmla="*/ 151 w 263"/>
                <a:gd name="T65" fmla="*/ 324 h 540"/>
                <a:gd name="T66" fmla="*/ 111 w 263"/>
                <a:gd name="T67" fmla="*/ 296 h 540"/>
                <a:gd name="T68" fmla="*/ 87 w 263"/>
                <a:gd name="T69" fmla="*/ 272 h 540"/>
                <a:gd name="T70" fmla="*/ 82 w 263"/>
                <a:gd name="T71" fmla="*/ 258 h 540"/>
                <a:gd name="T72" fmla="*/ 76 w 263"/>
                <a:gd name="T73" fmla="*/ 234 h 540"/>
                <a:gd name="T74" fmla="*/ 57 w 263"/>
                <a:gd name="T75" fmla="*/ 196 h 540"/>
                <a:gd name="T76" fmla="*/ 57 w 263"/>
                <a:gd name="T77" fmla="*/ 229 h 540"/>
                <a:gd name="T78" fmla="*/ 64 w 263"/>
                <a:gd name="T79" fmla="*/ 258 h 540"/>
                <a:gd name="T80" fmla="*/ 46 w 263"/>
                <a:gd name="T81" fmla="*/ 272 h 540"/>
                <a:gd name="T82" fmla="*/ 40 w 263"/>
                <a:gd name="T83" fmla="*/ 220 h 540"/>
                <a:gd name="T84" fmla="*/ 40 w 263"/>
                <a:gd name="T85" fmla="*/ 186 h 540"/>
                <a:gd name="T86" fmla="*/ 51 w 263"/>
                <a:gd name="T87" fmla="*/ 152 h 540"/>
                <a:gd name="T88" fmla="*/ 51 w 263"/>
                <a:gd name="T89" fmla="*/ 120 h 540"/>
                <a:gd name="T90" fmla="*/ 57 w 263"/>
                <a:gd name="T91" fmla="*/ 91 h 540"/>
                <a:gd name="T92" fmla="*/ 57 w 263"/>
                <a:gd name="T93" fmla="*/ 68 h 540"/>
                <a:gd name="T94" fmla="*/ 57 w 263"/>
                <a:gd name="T95" fmla="*/ 34 h 540"/>
                <a:gd name="T96" fmla="*/ 46 w 263"/>
                <a:gd name="T97" fmla="*/ 0 h 540"/>
                <a:gd name="T98" fmla="*/ 46 w 263"/>
                <a:gd name="T99" fmla="*/ 34 h 540"/>
                <a:gd name="T100" fmla="*/ 40 w 263"/>
                <a:gd name="T101" fmla="*/ 81 h 540"/>
                <a:gd name="T102" fmla="*/ 35 w 263"/>
                <a:gd name="T103" fmla="*/ 139 h 540"/>
                <a:gd name="T104" fmla="*/ 29 w 263"/>
                <a:gd name="T105" fmla="*/ 167 h 540"/>
                <a:gd name="T106" fmla="*/ 23 w 263"/>
                <a:gd name="T107" fmla="*/ 191 h 540"/>
                <a:gd name="T108" fmla="*/ 23 w 263"/>
                <a:gd name="T109" fmla="*/ 224 h 540"/>
                <a:gd name="T110" fmla="*/ 17 w 263"/>
                <a:gd name="T111" fmla="*/ 258 h 540"/>
                <a:gd name="T112" fmla="*/ 11 w 263"/>
                <a:gd name="T113" fmla="*/ 277 h 540"/>
                <a:gd name="T114" fmla="*/ 17 w 263"/>
                <a:gd name="T115" fmla="*/ 305 h 540"/>
                <a:gd name="T116" fmla="*/ 23 w 263"/>
                <a:gd name="T117" fmla="*/ 334 h 540"/>
                <a:gd name="T118" fmla="*/ 0 w 263"/>
                <a:gd name="T119" fmla="*/ 315 h 540"/>
                <a:gd name="T120" fmla="*/ 0 w 263"/>
                <a:gd name="T121" fmla="*/ 339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540">
                  <a:moveTo>
                    <a:pt x="0" y="339"/>
                  </a:moveTo>
                  <a:lnTo>
                    <a:pt x="6" y="373"/>
                  </a:lnTo>
                  <a:lnTo>
                    <a:pt x="23" y="382"/>
                  </a:lnTo>
                  <a:lnTo>
                    <a:pt x="51" y="396"/>
                  </a:lnTo>
                  <a:lnTo>
                    <a:pt x="87" y="405"/>
                  </a:lnTo>
                  <a:lnTo>
                    <a:pt x="111" y="429"/>
                  </a:lnTo>
                  <a:lnTo>
                    <a:pt x="127" y="453"/>
                  </a:lnTo>
                  <a:lnTo>
                    <a:pt x="127" y="473"/>
                  </a:lnTo>
                  <a:lnTo>
                    <a:pt x="127" y="487"/>
                  </a:lnTo>
                  <a:lnTo>
                    <a:pt x="127" y="510"/>
                  </a:lnTo>
                  <a:lnTo>
                    <a:pt x="122" y="534"/>
                  </a:lnTo>
                  <a:lnTo>
                    <a:pt x="133" y="534"/>
                  </a:lnTo>
                  <a:lnTo>
                    <a:pt x="146" y="539"/>
                  </a:lnTo>
                  <a:lnTo>
                    <a:pt x="146" y="515"/>
                  </a:lnTo>
                  <a:lnTo>
                    <a:pt x="151" y="500"/>
                  </a:lnTo>
                  <a:lnTo>
                    <a:pt x="175" y="497"/>
                  </a:lnTo>
                  <a:lnTo>
                    <a:pt x="186" y="500"/>
                  </a:lnTo>
                  <a:lnTo>
                    <a:pt x="227" y="515"/>
                  </a:lnTo>
                  <a:lnTo>
                    <a:pt x="245" y="524"/>
                  </a:lnTo>
                  <a:lnTo>
                    <a:pt x="262" y="529"/>
                  </a:lnTo>
                  <a:lnTo>
                    <a:pt x="262" y="520"/>
                  </a:lnTo>
                  <a:lnTo>
                    <a:pt x="204" y="487"/>
                  </a:lnTo>
                  <a:lnTo>
                    <a:pt x="186" y="473"/>
                  </a:lnTo>
                  <a:lnTo>
                    <a:pt x="180" y="458"/>
                  </a:lnTo>
                  <a:lnTo>
                    <a:pt x="180" y="444"/>
                  </a:lnTo>
                  <a:lnTo>
                    <a:pt x="180" y="429"/>
                  </a:lnTo>
                  <a:lnTo>
                    <a:pt x="180" y="410"/>
                  </a:lnTo>
                  <a:lnTo>
                    <a:pt x="175" y="396"/>
                  </a:lnTo>
                  <a:lnTo>
                    <a:pt x="175" y="377"/>
                  </a:lnTo>
                  <a:lnTo>
                    <a:pt x="180" y="363"/>
                  </a:lnTo>
                  <a:lnTo>
                    <a:pt x="198" y="353"/>
                  </a:lnTo>
                  <a:lnTo>
                    <a:pt x="198" y="348"/>
                  </a:lnTo>
                  <a:lnTo>
                    <a:pt x="151" y="324"/>
                  </a:lnTo>
                  <a:lnTo>
                    <a:pt x="111" y="296"/>
                  </a:lnTo>
                  <a:lnTo>
                    <a:pt x="87" y="272"/>
                  </a:lnTo>
                  <a:lnTo>
                    <a:pt x="82" y="258"/>
                  </a:lnTo>
                  <a:lnTo>
                    <a:pt x="76" y="234"/>
                  </a:lnTo>
                  <a:lnTo>
                    <a:pt x="57" y="196"/>
                  </a:lnTo>
                  <a:lnTo>
                    <a:pt x="57" y="229"/>
                  </a:lnTo>
                  <a:lnTo>
                    <a:pt x="64" y="258"/>
                  </a:lnTo>
                  <a:lnTo>
                    <a:pt x="46" y="272"/>
                  </a:lnTo>
                  <a:lnTo>
                    <a:pt x="40" y="220"/>
                  </a:lnTo>
                  <a:lnTo>
                    <a:pt x="40" y="186"/>
                  </a:lnTo>
                  <a:lnTo>
                    <a:pt x="51" y="152"/>
                  </a:lnTo>
                  <a:lnTo>
                    <a:pt x="51" y="120"/>
                  </a:lnTo>
                  <a:lnTo>
                    <a:pt x="57" y="91"/>
                  </a:lnTo>
                  <a:lnTo>
                    <a:pt x="57" y="68"/>
                  </a:lnTo>
                  <a:lnTo>
                    <a:pt x="57" y="34"/>
                  </a:lnTo>
                  <a:lnTo>
                    <a:pt x="46" y="0"/>
                  </a:lnTo>
                  <a:lnTo>
                    <a:pt x="46" y="34"/>
                  </a:lnTo>
                  <a:lnTo>
                    <a:pt x="40" y="81"/>
                  </a:lnTo>
                  <a:lnTo>
                    <a:pt x="35" y="139"/>
                  </a:lnTo>
                  <a:lnTo>
                    <a:pt x="29" y="167"/>
                  </a:lnTo>
                  <a:lnTo>
                    <a:pt x="23" y="191"/>
                  </a:lnTo>
                  <a:lnTo>
                    <a:pt x="23" y="224"/>
                  </a:lnTo>
                  <a:lnTo>
                    <a:pt x="17" y="258"/>
                  </a:lnTo>
                  <a:lnTo>
                    <a:pt x="11" y="277"/>
                  </a:lnTo>
                  <a:lnTo>
                    <a:pt x="17" y="305"/>
                  </a:lnTo>
                  <a:lnTo>
                    <a:pt x="23" y="334"/>
                  </a:lnTo>
                  <a:lnTo>
                    <a:pt x="0" y="315"/>
                  </a:lnTo>
                  <a:lnTo>
                    <a:pt x="0" y="339"/>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3" name="Freeform 22"/>
            <p:cNvSpPr>
              <a:spLocks/>
            </p:cNvSpPr>
            <p:nvPr/>
          </p:nvSpPr>
          <p:spPr bwMode="auto">
            <a:xfrm>
              <a:off x="3468" y="2440"/>
              <a:ext cx="329" cy="420"/>
            </a:xfrm>
            <a:custGeom>
              <a:avLst/>
              <a:gdLst>
                <a:gd name="T0" fmla="*/ 0 w 329"/>
                <a:gd name="T1" fmla="*/ 167 h 420"/>
                <a:gd name="T2" fmla="*/ 6 w 329"/>
                <a:gd name="T3" fmla="*/ 200 h 420"/>
                <a:gd name="T4" fmla="*/ 34 w 329"/>
                <a:gd name="T5" fmla="*/ 238 h 420"/>
                <a:gd name="T6" fmla="*/ 70 w 329"/>
                <a:gd name="T7" fmla="*/ 262 h 420"/>
                <a:gd name="T8" fmla="*/ 105 w 329"/>
                <a:gd name="T9" fmla="*/ 281 h 420"/>
                <a:gd name="T10" fmla="*/ 130 w 329"/>
                <a:gd name="T11" fmla="*/ 281 h 420"/>
                <a:gd name="T12" fmla="*/ 175 w 329"/>
                <a:gd name="T13" fmla="*/ 290 h 420"/>
                <a:gd name="T14" fmla="*/ 200 w 329"/>
                <a:gd name="T15" fmla="*/ 304 h 420"/>
                <a:gd name="T16" fmla="*/ 217 w 329"/>
                <a:gd name="T17" fmla="*/ 314 h 420"/>
                <a:gd name="T18" fmla="*/ 223 w 329"/>
                <a:gd name="T19" fmla="*/ 333 h 420"/>
                <a:gd name="T20" fmla="*/ 240 w 329"/>
                <a:gd name="T21" fmla="*/ 367 h 420"/>
                <a:gd name="T22" fmla="*/ 252 w 329"/>
                <a:gd name="T23" fmla="*/ 394 h 420"/>
                <a:gd name="T24" fmla="*/ 276 w 329"/>
                <a:gd name="T25" fmla="*/ 409 h 420"/>
                <a:gd name="T26" fmla="*/ 305 w 329"/>
                <a:gd name="T27" fmla="*/ 419 h 420"/>
                <a:gd name="T28" fmla="*/ 305 w 329"/>
                <a:gd name="T29" fmla="*/ 414 h 420"/>
                <a:gd name="T30" fmla="*/ 328 w 329"/>
                <a:gd name="T31" fmla="*/ 404 h 420"/>
                <a:gd name="T32" fmla="*/ 299 w 329"/>
                <a:gd name="T33" fmla="*/ 390 h 420"/>
                <a:gd name="T34" fmla="*/ 288 w 329"/>
                <a:gd name="T35" fmla="*/ 367 h 420"/>
                <a:gd name="T36" fmla="*/ 282 w 329"/>
                <a:gd name="T37" fmla="*/ 343 h 420"/>
                <a:gd name="T38" fmla="*/ 263 w 329"/>
                <a:gd name="T39" fmla="*/ 314 h 420"/>
                <a:gd name="T40" fmla="*/ 240 w 329"/>
                <a:gd name="T41" fmla="*/ 290 h 420"/>
                <a:gd name="T42" fmla="*/ 211 w 329"/>
                <a:gd name="T43" fmla="*/ 271 h 420"/>
                <a:gd name="T44" fmla="*/ 170 w 329"/>
                <a:gd name="T45" fmla="*/ 257 h 420"/>
                <a:gd name="T46" fmla="*/ 130 w 329"/>
                <a:gd name="T47" fmla="*/ 243 h 420"/>
                <a:gd name="T48" fmla="*/ 88 w 329"/>
                <a:gd name="T49" fmla="*/ 224 h 420"/>
                <a:gd name="T50" fmla="*/ 70 w 329"/>
                <a:gd name="T51" fmla="*/ 200 h 420"/>
                <a:gd name="T52" fmla="*/ 59 w 329"/>
                <a:gd name="T53" fmla="*/ 167 h 420"/>
                <a:gd name="T54" fmla="*/ 59 w 329"/>
                <a:gd name="T55" fmla="*/ 138 h 420"/>
                <a:gd name="T56" fmla="*/ 70 w 329"/>
                <a:gd name="T57" fmla="*/ 115 h 420"/>
                <a:gd name="T58" fmla="*/ 76 w 329"/>
                <a:gd name="T59" fmla="*/ 81 h 420"/>
                <a:gd name="T60" fmla="*/ 76 w 329"/>
                <a:gd name="T61" fmla="*/ 44 h 420"/>
                <a:gd name="T62" fmla="*/ 76 w 329"/>
                <a:gd name="T63" fmla="*/ 0 h 420"/>
                <a:gd name="T64" fmla="*/ 70 w 329"/>
                <a:gd name="T65" fmla="*/ 44 h 420"/>
                <a:gd name="T66" fmla="*/ 59 w 329"/>
                <a:gd name="T67" fmla="*/ 96 h 420"/>
                <a:gd name="T68" fmla="*/ 47 w 329"/>
                <a:gd name="T69" fmla="*/ 124 h 420"/>
                <a:gd name="T70" fmla="*/ 40 w 329"/>
                <a:gd name="T71" fmla="*/ 157 h 420"/>
                <a:gd name="T72" fmla="*/ 29 w 329"/>
                <a:gd name="T73" fmla="*/ 129 h 420"/>
                <a:gd name="T74" fmla="*/ 29 w 329"/>
                <a:gd name="T75" fmla="*/ 171 h 420"/>
                <a:gd name="T76" fmla="*/ 40 w 329"/>
                <a:gd name="T77" fmla="*/ 214 h 420"/>
                <a:gd name="T78" fmla="*/ 23 w 329"/>
                <a:gd name="T79" fmla="*/ 200 h 420"/>
                <a:gd name="T80" fmla="*/ 0 w 329"/>
                <a:gd name="T81" fmla="*/ 167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9" h="420">
                  <a:moveTo>
                    <a:pt x="0" y="167"/>
                  </a:moveTo>
                  <a:lnTo>
                    <a:pt x="6" y="200"/>
                  </a:lnTo>
                  <a:lnTo>
                    <a:pt x="34" y="238"/>
                  </a:lnTo>
                  <a:lnTo>
                    <a:pt x="70" y="262"/>
                  </a:lnTo>
                  <a:lnTo>
                    <a:pt x="105" y="281"/>
                  </a:lnTo>
                  <a:lnTo>
                    <a:pt x="130" y="281"/>
                  </a:lnTo>
                  <a:lnTo>
                    <a:pt x="175" y="290"/>
                  </a:lnTo>
                  <a:lnTo>
                    <a:pt x="200" y="304"/>
                  </a:lnTo>
                  <a:lnTo>
                    <a:pt x="217" y="314"/>
                  </a:lnTo>
                  <a:lnTo>
                    <a:pt x="223" y="333"/>
                  </a:lnTo>
                  <a:lnTo>
                    <a:pt x="240" y="367"/>
                  </a:lnTo>
                  <a:lnTo>
                    <a:pt x="252" y="394"/>
                  </a:lnTo>
                  <a:lnTo>
                    <a:pt x="276" y="409"/>
                  </a:lnTo>
                  <a:lnTo>
                    <a:pt x="305" y="419"/>
                  </a:lnTo>
                  <a:lnTo>
                    <a:pt x="305" y="414"/>
                  </a:lnTo>
                  <a:lnTo>
                    <a:pt x="328" y="404"/>
                  </a:lnTo>
                  <a:lnTo>
                    <a:pt x="299" y="390"/>
                  </a:lnTo>
                  <a:lnTo>
                    <a:pt x="288" y="367"/>
                  </a:lnTo>
                  <a:lnTo>
                    <a:pt x="282" y="343"/>
                  </a:lnTo>
                  <a:lnTo>
                    <a:pt x="263" y="314"/>
                  </a:lnTo>
                  <a:lnTo>
                    <a:pt x="240" y="290"/>
                  </a:lnTo>
                  <a:lnTo>
                    <a:pt x="211" y="271"/>
                  </a:lnTo>
                  <a:lnTo>
                    <a:pt x="170" y="257"/>
                  </a:lnTo>
                  <a:lnTo>
                    <a:pt x="130" y="243"/>
                  </a:lnTo>
                  <a:lnTo>
                    <a:pt x="88" y="224"/>
                  </a:lnTo>
                  <a:lnTo>
                    <a:pt x="70" y="200"/>
                  </a:lnTo>
                  <a:lnTo>
                    <a:pt x="59" y="167"/>
                  </a:lnTo>
                  <a:lnTo>
                    <a:pt x="59" y="138"/>
                  </a:lnTo>
                  <a:lnTo>
                    <a:pt x="70" y="115"/>
                  </a:lnTo>
                  <a:lnTo>
                    <a:pt x="76" y="81"/>
                  </a:lnTo>
                  <a:lnTo>
                    <a:pt x="76" y="44"/>
                  </a:lnTo>
                  <a:lnTo>
                    <a:pt x="76" y="0"/>
                  </a:lnTo>
                  <a:lnTo>
                    <a:pt x="70" y="44"/>
                  </a:lnTo>
                  <a:lnTo>
                    <a:pt x="59" y="96"/>
                  </a:lnTo>
                  <a:lnTo>
                    <a:pt x="47" y="124"/>
                  </a:lnTo>
                  <a:lnTo>
                    <a:pt x="40" y="157"/>
                  </a:lnTo>
                  <a:lnTo>
                    <a:pt x="29" y="129"/>
                  </a:lnTo>
                  <a:lnTo>
                    <a:pt x="29" y="171"/>
                  </a:lnTo>
                  <a:lnTo>
                    <a:pt x="40" y="214"/>
                  </a:lnTo>
                  <a:lnTo>
                    <a:pt x="23" y="200"/>
                  </a:lnTo>
                  <a:lnTo>
                    <a:pt x="0" y="167"/>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4" name="Freeform 23"/>
            <p:cNvSpPr>
              <a:spLocks/>
            </p:cNvSpPr>
            <p:nvPr/>
          </p:nvSpPr>
          <p:spPr bwMode="auto">
            <a:xfrm>
              <a:off x="2956" y="2508"/>
              <a:ext cx="325" cy="352"/>
            </a:xfrm>
            <a:custGeom>
              <a:avLst/>
              <a:gdLst>
                <a:gd name="T0" fmla="*/ 13 w 325"/>
                <a:gd name="T1" fmla="*/ 341 h 352"/>
                <a:gd name="T2" fmla="*/ 0 w 325"/>
                <a:gd name="T3" fmla="*/ 351 h 352"/>
                <a:gd name="T4" fmla="*/ 13 w 325"/>
                <a:gd name="T5" fmla="*/ 351 h 352"/>
                <a:gd name="T6" fmla="*/ 42 w 325"/>
                <a:gd name="T7" fmla="*/ 336 h 352"/>
                <a:gd name="T8" fmla="*/ 70 w 325"/>
                <a:gd name="T9" fmla="*/ 307 h 352"/>
                <a:gd name="T10" fmla="*/ 101 w 325"/>
                <a:gd name="T11" fmla="*/ 294 h 352"/>
                <a:gd name="T12" fmla="*/ 118 w 325"/>
                <a:gd name="T13" fmla="*/ 289 h 352"/>
                <a:gd name="T14" fmla="*/ 135 w 325"/>
                <a:gd name="T15" fmla="*/ 289 h 352"/>
                <a:gd name="T16" fmla="*/ 166 w 325"/>
                <a:gd name="T17" fmla="*/ 289 h 352"/>
                <a:gd name="T18" fmla="*/ 223 w 325"/>
                <a:gd name="T19" fmla="*/ 279 h 352"/>
                <a:gd name="T20" fmla="*/ 254 w 325"/>
                <a:gd name="T21" fmla="*/ 270 h 352"/>
                <a:gd name="T22" fmla="*/ 270 w 325"/>
                <a:gd name="T23" fmla="*/ 251 h 352"/>
                <a:gd name="T24" fmla="*/ 282 w 325"/>
                <a:gd name="T25" fmla="*/ 223 h 352"/>
                <a:gd name="T26" fmla="*/ 288 w 325"/>
                <a:gd name="T27" fmla="*/ 203 h 352"/>
                <a:gd name="T28" fmla="*/ 294 w 325"/>
                <a:gd name="T29" fmla="*/ 176 h 352"/>
                <a:gd name="T30" fmla="*/ 299 w 325"/>
                <a:gd name="T31" fmla="*/ 137 h 352"/>
                <a:gd name="T32" fmla="*/ 299 w 325"/>
                <a:gd name="T33" fmla="*/ 108 h 352"/>
                <a:gd name="T34" fmla="*/ 305 w 325"/>
                <a:gd name="T35" fmla="*/ 76 h 352"/>
                <a:gd name="T36" fmla="*/ 318 w 325"/>
                <a:gd name="T37" fmla="*/ 56 h 352"/>
                <a:gd name="T38" fmla="*/ 324 w 325"/>
                <a:gd name="T39" fmla="*/ 24 h 352"/>
                <a:gd name="T40" fmla="*/ 324 w 325"/>
                <a:gd name="T41" fmla="*/ 0 h 352"/>
                <a:gd name="T42" fmla="*/ 313 w 325"/>
                <a:gd name="T43" fmla="*/ 32 h 352"/>
                <a:gd name="T44" fmla="*/ 288 w 325"/>
                <a:gd name="T45" fmla="*/ 66 h 352"/>
                <a:gd name="T46" fmla="*/ 282 w 325"/>
                <a:gd name="T47" fmla="*/ 90 h 352"/>
                <a:gd name="T48" fmla="*/ 270 w 325"/>
                <a:gd name="T49" fmla="*/ 123 h 352"/>
                <a:gd name="T50" fmla="*/ 265 w 325"/>
                <a:gd name="T51" fmla="*/ 160 h 352"/>
                <a:gd name="T52" fmla="*/ 259 w 325"/>
                <a:gd name="T53" fmla="*/ 179 h 352"/>
                <a:gd name="T54" fmla="*/ 242 w 325"/>
                <a:gd name="T55" fmla="*/ 203 h 352"/>
                <a:gd name="T56" fmla="*/ 223 w 325"/>
                <a:gd name="T57" fmla="*/ 218 h 352"/>
                <a:gd name="T58" fmla="*/ 200 w 325"/>
                <a:gd name="T59" fmla="*/ 226 h 352"/>
                <a:gd name="T60" fmla="*/ 177 w 325"/>
                <a:gd name="T61" fmla="*/ 231 h 352"/>
                <a:gd name="T62" fmla="*/ 147 w 325"/>
                <a:gd name="T63" fmla="*/ 236 h 352"/>
                <a:gd name="T64" fmla="*/ 118 w 325"/>
                <a:gd name="T65" fmla="*/ 241 h 352"/>
                <a:gd name="T66" fmla="*/ 95 w 325"/>
                <a:gd name="T67" fmla="*/ 251 h 352"/>
                <a:gd name="T68" fmla="*/ 70 w 325"/>
                <a:gd name="T69" fmla="*/ 265 h 352"/>
                <a:gd name="T70" fmla="*/ 59 w 325"/>
                <a:gd name="T71" fmla="*/ 279 h 352"/>
                <a:gd name="T72" fmla="*/ 42 w 325"/>
                <a:gd name="T73" fmla="*/ 294 h 352"/>
                <a:gd name="T74" fmla="*/ 36 w 325"/>
                <a:gd name="T75" fmla="*/ 312 h 352"/>
                <a:gd name="T76" fmla="*/ 25 w 325"/>
                <a:gd name="T77" fmla="*/ 331 h 352"/>
                <a:gd name="T78" fmla="*/ 13 w 325"/>
                <a:gd name="T79" fmla="*/ 34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5" h="352">
                  <a:moveTo>
                    <a:pt x="13" y="341"/>
                  </a:moveTo>
                  <a:lnTo>
                    <a:pt x="0" y="351"/>
                  </a:lnTo>
                  <a:lnTo>
                    <a:pt x="13" y="351"/>
                  </a:lnTo>
                  <a:lnTo>
                    <a:pt x="42" y="336"/>
                  </a:lnTo>
                  <a:lnTo>
                    <a:pt x="70" y="307"/>
                  </a:lnTo>
                  <a:lnTo>
                    <a:pt x="101" y="294"/>
                  </a:lnTo>
                  <a:lnTo>
                    <a:pt x="118" y="289"/>
                  </a:lnTo>
                  <a:lnTo>
                    <a:pt x="135" y="289"/>
                  </a:lnTo>
                  <a:lnTo>
                    <a:pt x="166" y="289"/>
                  </a:lnTo>
                  <a:lnTo>
                    <a:pt x="223" y="279"/>
                  </a:lnTo>
                  <a:lnTo>
                    <a:pt x="254" y="270"/>
                  </a:lnTo>
                  <a:lnTo>
                    <a:pt x="270" y="251"/>
                  </a:lnTo>
                  <a:lnTo>
                    <a:pt x="282" y="223"/>
                  </a:lnTo>
                  <a:lnTo>
                    <a:pt x="288" y="203"/>
                  </a:lnTo>
                  <a:lnTo>
                    <a:pt x="294" y="176"/>
                  </a:lnTo>
                  <a:lnTo>
                    <a:pt x="299" y="137"/>
                  </a:lnTo>
                  <a:lnTo>
                    <a:pt x="299" y="108"/>
                  </a:lnTo>
                  <a:lnTo>
                    <a:pt x="305" y="76"/>
                  </a:lnTo>
                  <a:lnTo>
                    <a:pt x="318" y="56"/>
                  </a:lnTo>
                  <a:lnTo>
                    <a:pt x="324" y="24"/>
                  </a:lnTo>
                  <a:lnTo>
                    <a:pt x="324" y="0"/>
                  </a:lnTo>
                  <a:lnTo>
                    <a:pt x="313" y="32"/>
                  </a:lnTo>
                  <a:lnTo>
                    <a:pt x="288" y="66"/>
                  </a:lnTo>
                  <a:lnTo>
                    <a:pt x="282" y="90"/>
                  </a:lnTo>
                  <a:lnTo>
                    <a:pt x="270" y="123"/>
                  </a:lnTo>
                  <a:lnTo>
                    <a:pt x="265" y="160"/>
                  </a:lnTo>
                  <a:lnTo>
                    <a:pt x="259" y="179"/>
                  </a:lnTo>
                  <a:lnTo>
                    <a:pt x="242" y="203"/>
                  </a:lnTo>
                  <a:lnTo>
                    <a:pt x="223" y="218"/>
                  </a:lnTo>
                  <a:lnTo>
                    <a:pt x="200" y="226"/>
                  </a:lnTo>
                  <a:lnTo>
                    <a:pt x="177" y="231"/>
                  </a:lnTo>
                  <a:lnTo>
                    <a:pt x="147" y="236"/>
                  </a:lnTo>
                  <a:lnTo>
                    <a:pt x="118" y="241"/>
                  </a:lnTo>
                  <a:lnTo>
                    <a:pt x="95" y="251"/>
                  </a:lnTo>
                  <a:lnTo>
                    <a:pt x="70" y="265"/>
                  </a:lnTo>
                  <a:lnTo>
                    <a:pt x="59" y="279"/>
                  </a:lnTo>
                  <a:lnTo>
                    <a:pt x="42" y="294"/>
                  </a:lnTo>
                  <a:lnTo>
                    <a:pt x="36" y="312"/>
                  </a:lnTo>
                  <a:lnTo>
                    <a:pt x="25" y="331"/>
                  </a:lnTo>
                  <a:lnTo>
                    <a:pt x="13" y="341"/>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5" name="Freeform 24"/>
            <p:cNvSpPr>
              <a:spLocks/>
            </p:cNvSpPr>
            <p:nvPr/>
          </p:nvSpPr>
          <p:spPr bwMode="auto">
            <a:xfrm>
              <a:off x="2208" y="2599"/>
              <a:ext cx="1017" cy="265"/>
            </a:xfrm>
            <a:custGeom>
              <a:avLst/>
              <a:gdLst>
                <a:gd name="T0" fmla="*/ 998 w 1017"/>
                <a:gd name="T1" fmla="*/ 62 h 265"/>
                <a:gd name="T2" fmla="*/ 967 w 1017"/>
                <a:gd name="T3" fmla="*/ 99 h 265"/>
                <a:gd name="T4" fmla="*/ 915 w 1017"/>
                <a:gd name="T5" fmla="*/ 122 h 265"/>
                <a:gd name="T6" fmla="*/ 860 w 1017"/>
                <a:gd name="T7" fmla="*/ 132 h 265"/>
                <a:gd name="T8" fmla="*/ 805 w 1017"/>
                <a:gd name="T9" fmla="*/ 156 h 265"/>
                <a:gd name="T10" fmla="*/ 733 w 1017"/>
                <a:gd name="T11" fmla="*/ 188 h 265"/>
                <a:gd name="T12" fmla="*/ 625 w 1017"/>
                <a:gd name="T13" fmla="*/ 188 h 265"/>
                <a:gd name="T14" fmla="*/ 529 w 1017"/>
                <a:gd name="T15" fmla="*/ 188 h 265"/>
                <a:gd name="T16" fmla="*/ 481 w 1017"/>
                <a:gd name="T17" fmla="*/ 203 h 265"/>
                <a:gd name="T18" fmla="*/ 445 w 1017"/>
                <a:gd name="T19" fmla="*/ 212 h 265"/>
                <a:gd name="T20" fmla="*/ 440 w 1017"/>
                <a:gd name="T21" fmla="*/ 198 h 265"/>
                <a:gd name="T22" fmla="*/ 397 w 1017"/>
                <a:gd name="T23" fmla="*/ 193 h 265"/>
                <a:gd name="T24" fmla="*/ 306 w 1017"/>
                <a:gd name="T25" fmla="*/ 212 h 265"/>
                <a:gd name="T26" fmla="*/ 247 w 1017"/>
                <a:gd name="T27" fmla="*/ 222 h 265"/>
                <a:gd name="T28" fmla="*/ 258 w 1017"/>
                <a:gd name="T29" fmla="*/ 251 h 265"/>
                <a:gd name="T30" fmla="*/ 252 w 1017"/>
                <a:gd name="T31" fmla="*/ 260 h 265"/>
                <a:gd name="T32" fmla="*/ 235 w 1017"/>
                <a:gd name="T33" fmla="*/ 246 h 265"/>
                <a:gd name="T34" fmla="*/ 211 w 1017"/>
                <a:gd name="T35" fmla="*/ 222 h 265"/>
                <a:gd name="T36" fmla="*/ 168 w 1017"/>
                <a:gd name="T37" fmla="*/ 226 h 265"/>
                <a:gd name="T38" fmla="*/ 156 w 1017"/>
                <a:gd name="T39" fmla="*/ 212 h 265"/>
                <a:gd name="T40" fmla="*/ 101 w 1017"/>
                <a:gd name="T41" fmla="*/ 212 h 265"/>
                <a:gd name="T42" fmla="*/ 54 w 1017"/>
                <a:gd name="T43" fmla="*/ 217 h 265"/>
                <a:gd name="T44" fmla="*/ 18 w 1017"/>
                <a:gd name="T45" fmla="*/ 226 h 265"/>
                <a:gd name="T46" fmla="*/ 23 w 1017"/>
                <a:gd name="T47" fmla="*/ 217 h 265"/>
                <a:gd name="T48" fmla="*/ 12 w 1017"/>
                <a:gd name="T49" fmla="*/ 203 h 265"/>
                <a:gd name="T50" fmla="*/ 84 w 1017"/>
                <a:gd name="T51" fmla="*/ 198 h 265"/>
                <a:gd name="T52" fmla="*/ 174 w 1017"/>
                <a:gd name="T53" fmla="*/ 193 h 265"/>
                <a:gd name="T54" fmla="*/ 247 w 1017"/>
                <a:gd name="T55" fmla="*/ 193 h 265"/>
                <a:gd name="T56" fmla="*/ 289 w 1017"/>
                <a:gd name="T57" fmla="*/ 188 h 265"/>
                <a:gd name="T58" fmla="*/ 354 w 1017"/>
                <a:gd name="T59" fmla="*/ 170 h 265"/>
                <a:gd name="T60" fmla="*/ 445 w 1017"/>
                <a:gd name="T61" fmla="*/ 161 h 265"/>
                <a:gd name="T62" fmla="*/ 518 w 1017"/>
                <a:gd name="T63" fmla="*/ 156 h 265"/>
                <a:gd name="T64" fmla="*/ 619 w 1017"/>
                <a:gd name="T65" fmla="*/ 156 h 265"/>
                <a:gd name="T66" fmla="*/ 692 w 1017"/>
                <a:gd name="T67" fmla="*/ 156 h 265"/>
                <a:gd name="T68" fmla="*/ 733 w 1017"/>
                <a:gd name="T69" fmla="*/ 142 h 265"/>
                <a:gd name="T70" fmla="*/ 781 w 1017"/>
                <a:gd name="T71" fmla="*/ 127 h 265"/>
                <a:gd name="T72" fmla="*/ 860 w 1017"/>
                <a:gd name="T73" fmla="*/ 104 h 265"/>
                <a:gd name="T74" fmla="*/ 877 w 1017"/>
                <a:gd name="T75" fmla="*/ 86 h 265"/>
                <a:gd name="T76" fmla="*/ 915 w 1017"/>
                <a:gd name="T77" fmla="*/ 66 h 265"/>
                <a:gd name="T78" fmla="*/ 955 w 1017"/>
                <a:gd name="T79" fmla="*/ 42 h 265"/>
                <a:gd name="T80" fmla="*/ 998 w 1017"/>
                <a:gd name="T81" fmla="*/ 18 h 265"/>
                <a:gd name="T82" fmla="*/ 1010 w 1017"/>
                <a:gd name="T83" fmla="*/ 33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7" h="265">
                  <a:moveTo>
                    <a:pt x="1010" y="33"/>
                  </a:moveTo>
                  <a:lnTo>
                    <a:pt x="998" y="62"/>
                  </a:lnTo>
                  <a:lnTo>
                    <a:pt x="986" y="86"/>
                  </a:lnTo>
                  <a:lnTo>
                    <a:pt x="967" y="99"/>
                  </a:lnTo>
                  <a:lnTo>
                    <a:pt x="950" y="113"/>
                  </a:lnTo>
                  <a:lnTo>
                    <a:pt x="915" y="122"/>
                  </a:lnTo>
                  <a:lnTo>
                    <a:pt x="884" y="127"/>
                  </a:lnTo>
                  <a:lnTo>
                    <a:pt x="860" y="132"/>
                  </a:lnTo>
                  <a:lnTo>
                    <a:pt x="830" y="142"/>
                  </a:lnTo>
                  <a:lnTo>
                    <a:pt x="805" y="156"/>
                  </a:lnTo>
                  <a:lnTo>
                    <a:pt x="776" y="170"/>
                  </a:lnTo>
                  <a:lnTo>
                    <a:pt x="733" y="188"/>
                  </a:lnTo>
                  <a:lnTo>
                    <a:pt x="674" y="188"/>
                  </a:lnTo>
                  <a:lnTo>
                    <a:pt x="625" y="188"/>
                  </a:lnTo>
                  <a:lnTo>
                    <a:pt x="565" y="188"/>
                  </a:lnTo>
                  <a:lnTo>
                    <a:pt x="529" y="188"/>
                  </a:lnTo>
                  <a:lnTo>
                    <a:pt x="498" y="193"/>
                  </a:lnTo>
                  <a:lnTo>
                    <a:pt x="481" y="203"/>
                  </a:lnTo>
                  <a:lnTo>
                    <a:pt x="457" y="217"/>
                  </a:lnTo>
                  <a:lnTo>
                    <a:pt x="445" y="212"/>
                  </a:lnTo>
                  <a:lnTo>
                    <a:pt x="432" y="212"/>
                  </a:lnTo>
                  <a:lnTo>
                    <a:pt x="440" y="198"/>
                  </a:lnTo>
                  <a:lnTo>
                    <a:pt x="426" y="193"/>
                  </a:lnTo>
                  <a:lnTo>
                    <a:pt x="397" y="193"/>
                  </a:lnTo>
                  <a:lnTo>
                    <a:pt x="342" y="203"/>
                  </a:lnTo>
                  <a:lnTo>
                    <a:pt x="306" y="212"/>
                  </a:lnTo>
                  <a:lnTo>
                    <a:pt x="264" y="217"/>
                  </a:lnTo>
                  <a:lnTo>
                    <a:pt x="247" y="222"/>
                  </a:lnTo>
                  <a:lnTo>
                    <a:pt x="247" y="231"/>
                  </a:lnTo>
                  <a:lnTo>
                    <a:pt x="258" y="251"/>
                  </a:lnTo>
                  <a:lnTo>
                    <a:pt x="264" y="264"/>
                  </a:lnTo>
                  <a:lnTo>
                    <a:pt x="252" y="260"/>
                  </a:lnTo>
                  <a:lnTo>
                    <a:pt x="240" y="264"/>
                  </a:lnTo>
                  <a:lnTo>
                    <a:pt x="235" y="246"/>
                  </a:lnTo>
                  <a:lnTo>
                    <a:pt x="228" y="231"/>
                  </a:lnTo>
                  <a:lnTo>
                    <a:pt x="211" y="222"/>
                  </a:lnTo>
                  <a:lnTo>
                    <a:pt x="186" y="222"/>
                  </a:lnTo>
                  <a:lnTo>
                    <a:pt x="168" y="226"/>
                  </a:lnTo>
                  <a:lnTo>
                    <a:pt x="174" y="217"/>
                  </a:lnTo>
                  <a:lnTo>
                    <a:pt x="156" y="212"/>
                  </a:lnTo>
                  <a:lnTo>
                    <a:pt x="139" y="212"/>
                  </a:lnTo>
                  <a:lnTo>
                    <a:pt x="101" y="212"/>
                  </a:lnTo>
                  <a:lnTo>
                    <a:pt x="73" y="217"/>
                  </a:lnTo>
                  <a:lnTo>
                    <a:pt x="54" y="217"/>
                  </a:lnTo>
                  <a:lnTo>
                    <a:pt x="35" y="231"/>
                  </a:lnTo>
                  <a:lnTo>
                    <a:pt x="18" y="226"/>
                  </a:lnTo>
                  <a:lnTo>
                    <a:pt x="0" y="236"/>
                  </a:lnTo>
                  <a:lnTo>
                    <a:pt x="23" y="217"/>
                  </a:lnTo>
                  <a:lnTo>
                    <a:pt x="35" y="203"/>
                  </a:lnTo>
                  <a:lnTo>
                    <a:pt x="12" y="203"/>
                  </a:lnTo>
                  <a:lnTo>
                    <a:pt x="47" y="193"/>
                  </a:lnTo>
                  <a:lnTo>
                    <a:pt x="84" y="198"/>
                  </a:lnTo>
                  <a:lnTo>
                    <a:pt x="132" y="198"/>
                  </a:lnTo>
                  <a:lnTo>
                    <a:pt x="174" y="193"/>
                  </a:lnTo>
                  <a:lnTo>
                    <a:pt x="204" y="193"/>
                  </a:lnTo>
                  <a:lnTo>
                    <a:pt x="247" y="193"/>
                  </a:lnTo>
                  <a:lnTo>
                    <a:pt x="264" y="193"/>
                  </a:lnTo>
                  <a:lnTo>
                    <a:pt x="289" y="188"/>
                  </a:lnTo>
                  <a:lnTo>
                    <a:pt x="313" y="180"/>
                  </a:lnTo>
                  <a:lnTo>
                    <a:pt x="354" y="170"/>
                  </a:lnTo>
                  <a:lnTo>
                    <a:pt x="414" y="161"/>
                  </a:lnTo>
                  <a:lnTo>
                    <a:pt x="445" y="161"/>
                  </a:lnTo>
                  <a:lnTo>
                    <a:pt x="487" y="161"/>
                  </a:lnTo>
                  <a:lnTo>
                    <a:pt x="518" y="156"/>
                  </a:lnTo>
                  <a:lnTo>
                    <a:pt x="576" y="156"/>
                  </a:lnTo>
                  <a:lnTo>
                    <a:pt x="619" y="156"/>
                  </a:lnTo>
                  <a:lnTo>
                    <a:pt x="661" y="156"/>
                  </a:lnTo>
                  <a:lnTo>
                    <a:pt x="692" y="156"/>
                  </a:lnTo>
                  <a:lnTo>
                    <a:pt x="710" y="147"/>
                  </a:lnTo>
                  <a:lnTo>
                    <a:pt x="733" y="142"/>
                  </a:lnTo>
                  <a:lnTo>
                    <a:pt x="752" y="142"/>
                  </a:lnTo>
                  <a:lnTo>
                    <a:pt x="781" y="127"/>
                  </a:lnTo>
                  <a:lnTo>
                    <a:pt x="823" y="113"/>
                  </a:lnTo>
                  <a:lnTo>
                    <a:pt x="860" y="104"/>
                  </a:lnTo>
                  <a:lnTo>
                    <a:pt x="866" y="89"/>
                  </a:lnTo>
                  <a:lnTo>
                    <a:pt x="877" y="86"/>
                  </a:lnTo>
                  <a:lnTo>
                    <a:pt x="903" y="76"/>
                  </a:lnTo>
                  <a:lnTo>
                    <a:pt x="915" y="66"/>
                  </a:lnTo>
                  <a:lnTo>
                    <a:pt x="932" y="57"/>
                  </a:lnTo>
                  <a:lnTo>
                    <a:pt x="955" y="42"/>
                  </a:lnTo>
                  <a:lnTo>
                    <a:pt x="981" y="28"/>
                  </a:lnTo>
                  <a:lnTo>
                    <a:pt x="998" y="18"/>
                  </a:lnTo>
                  <a:lnTo>
                    <a:pt x="1016" y="0"/>
                  </a:lnTo>
                  <a:lnTo>
                    <a:pt x="1010" y="33"/>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6" name="Freeform 25"/>
            <p:cNvSpPr>
              <a:spLocks/>
            </p:cNvSpPr>
            <p:nvPr/>
          </p:nvSpPr>
          <p:spPr bwMode="auto">
            <a:xfrm>
              <a:off x="3345" y="2470"/>
              <a:ext cx="20" cy="210"/>
            </a:xfrm>
            <a:custGeom>
              <a:avLst/>
              <a:gdLst>
                <a:gd name="T0" fmla="*/ 8 w 20"/>
                <a:gd name="T1" fmla="*/ 209 h 210"/>
                <a:gd name="T2" fmla="*/ 0 w 20"/>
                <a:gd name="T3" fmla="*/ 172 h 210"/>
                <a:gd name="T4" fmla="*/ 0 w 20"/>
                <a:gd name="T5" fmla="*/ 144 h 210"/>
                <a:gd name="T6" fmla="*/ 0 w 20"/>
                <a:gd name="T7" fmla="*/ 115 h 210"/>
                <a:gd name="T8" fmla="*/ 3 w 20"/>
                <a:gd name="T9" fmla="*/ 79 h 210"/>
                <a:gd name="T10" fmla="*/ 8 w 20"/>
                <a:gd name="T11" fmla="*/ 33 h 210"/>
                <a:gd name="T12" fmla="*/ 8 w 20"/>
                <a:gd name="T13" fmla="*/ 0 h 210"/>
                <a:gd name="T14" fmla="*/ 16 w 20"/>
                <a:gd name="T15" fmla="*/ 5 h 210"/>
                <a:gd name="T16" fmla="*/ 16 w 20"/>
                <a:gd name="T17" fmla="*/ 28 h 210"/>
                <a:gd name="T18" fmla="*/ 19 w 20"/>
                <a:gd name="T19" fmla="*/ 70 h 210"/>
                <a:gd name="T20" fmla="*/ 16 w 20"/>
                <a:gd name="T21" fmla="*/ 102 h 210"/>
                <a:gd name="T22" fmla="*/ 12 w 20"/>
                <a:gd name="T23" fmla="*/ 144 h 210"/>
                <a:gd name="T24" fmla="*/ 12 w 20"/>
                <a:gd name="T25" fmla="*/ 167 h 210"/>
                <a:gd name="T26" fmla="*/ 12 w 20"/>
                <a:gd name="T27" fmla="*/ 190 h 210"/>
                <a:gd name="T28" fmla="*/ 8 w 20"/>
                <a:gd name="T29" fmla="*/ 20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10">
                  <a:moveTo>
                    <a:pt x="8" y="209"/>
                  </a:moveTo>
                  <a:lnTo>
                    <a:pt x="0" y="172"/>
                  </a:lnTo>
                  <a:lnTo>
                    <a:pt x="0" y="144"/>
                  </a:lnTo>
                  <a:lnTo>
                    <a:pt x="0" y="115"/>
                  </a:lnTo>
                  <a:lnTo>
                    <a:pt x="3" y="79"/>
                  </a:lnTo>
                  <a:lnTo>
                    <a:pt x="8" y="33"/>
                  </a:lnTo>
                  <a:lnTo>
                    <a:pt x="8" y="0"/>
                  </a:lnTo>
                  <a:lnTo>
                    <a:pt x="16" y="5"/>
                  </a:lnTo>
                  <a:lnTo>
                    <a:pt x="16" y="28"/>
                  </a:lnTo>
                  <a:lnTo>
                    <a:pt x="19" y="70"/>
                  </a:lnTo>
                  <a:lnTo>
                    <a:pt x="16" y="102"/>
                  </a:lnTo>
                  <a:lnTo>
                    <a:pt x="12" y="144"/>
                  </a:lnTo>
                  <a:lnTo>
                    <a:pt x="12" y="167"/>
                  </a:lnTo>
                  <a:lnTo>
                    <a:pt x="12" y="190"/>
                  </a:lnTo>
                  <a:lnTo>
                    <a:pt x="8" y="209"/>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7" name="Freeform 26"/>
            <p:cNvSpPr>
              <a:spLocks/>
            </p:cNvSpPr>
            <p:nvPr/>
          </p:nvSpPr>
          <p:spPr bwMode="auto">
            <a:xfrm>
              <a:off x="3328" y="2499"/>
              <a:ext cx="8" cy="104"/>
            </a:xfrm>
            <a:custGeom>
              <a:avLst/>
              <a:gdLst>
                <a:gd name="T0" fmla="*/ 0 w 8"/>
                <a:gd name="T1" fmla="*/ 0 h 104"/>
                <a:gd name="T2" fmla="*/ 0 w 8"/>
                <a:gd name="T3" fmla="*/ 31 h 104"/>
                <a:gd name="T4" fmla="*/ 0 w 8"/>
                <a:gd name="T5" fmla="*/ 62 h 104"/>
                <a:gd name="T6" fmla="*/ 0 w 8"/>
                <a:gd name="T7" fmla="*/ 76 h 104"/>
                <a:gd name="T8" fmla="*/ 2 w 8"/>
                <a:gd name="T9" fmla="*/ 89 h 104"/>
                <a:gd name="T10" fmla="*/ 2 w 8"/>
                <a:gd name="T11" fmla="*/ 103 h 104"/>
                <a:gd name="T12" fmla="*/ 5 w 8"/>
                <a:gd name="T13" fmla="*/ 84 h 104"/>
                <a:gd name="T14" fmla="*/ 5 w 8"/>
                <a:gd name="T15" fmla="*/ 76 h 104"/>
                <a:gd name="T16" fmla="*/ 7 w 8"/>
                <a:gd name="T17" fmla="*/ 58 h 104"/>
                <a:gd name="T18" fmla="*/ 7 w 8"/>
                <a:gd name="T19" fmla="*/ 17 h 104"/>
                <a:gd name="T20" fmla="*/ 0 w 8"/>
                <a:gd name="T21"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04">
                  <a:moveTo>
                    <a:pt x="0" y="0"/>
                  </a:moveTo>
                  <a:lnTo>
                    <a:pt x="0" y="31"/>
                  </a:lnTo>
                  <a:lnTo>
                    <a:pt x="0" y="62"/>
                  </a:lnTo>
                  <a:lnTo>
                    <a:pt x="0" y="76"/>
                  </a:lnTo>
                  <a:lnTo>
                    <a:pt x="2" y="89"/>
                  </a:lnTo>
                  <a:lnTo>
                    <a:pt x="2" y="103"/>
                  </a:lnTo>
                  <a:lnTo>
                    <a:pt x="5" y="84"/>
                  </a:lnTo>
                  <a:lnTo>
                    <a:pt x="5" y="76"/>
                  </a:lnTo>
                  <a:lnTo>
                    <a:pt x="7" y="58"/>
                  </a:lnTo>
                  <a:lnTo>
                    <a:pt x="7" y="17"/>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8" name="Freeform 27"/>
            <p:cNvSpPr>
              <a:spLocks/>
            </p:cNvSpPr>
            <p:nvPr/>
          </p:nvSpPr>
          <p:spPr bwMode="auto">
            <a:xfrm>
              <a:off x="3272" y="2556"/>
              <a:ext cx="14" cy="84"/>
            </a:xfrm>
            <a:custGeom>
              <a:avLst/>
              <a:gdLst>
                <a:gd name="T0" fmla="*/ 13 w 14"/>
                <a:gd name="T1" fmla="*/ 0 h 84"/>
                <a:gd name="T2" fmla="*/ 7 w 14"/>
                <a:gd name="T3" fmla="*/ 17 h 84"/>
                <a:gd name="T4" fmla="*/ 4 w 14"/>
                <a:gd name="T5" fmla="*/ 35 h 84"/>
                <a:gd name="T6" fmla="*/ 0 w 14"/>
                <a:gd name="T7" fmla="*/ 57 h 84"/>
                <a:gd name="T8" fmla="*/ 0 w 14"/>
                <a:gd name="T9" fmla="*/ 83 h 84"/>
                <a:gd name="T10" fmla="*/ 7 w 14"/>
                <a:gd name="T11" fmla="*/ 52 h 84"/>
                <a:gd name="T12" fmla="*/ 10 w 14"/>
                <a:gd name="T13" fmla="*/ 35 h 84"/>
                <a:gd name="T14" fmla="*/ 13 w 14"/>
                <a:gd name="T15" fmla="*/ 0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4">
                  <a:moveTo>
                    <a:pt x="13" y="0"/>
                  </a:moveTo>
                  <a:lnTo>
                    <a:pt x="7" y="17"/>
                  </a:lnTo>
                  <a:lnTo>
                    <a:pt x="4" y="35"/>
                  </a:lnTo>
                  <a:lnTo>
                    <a:pt x="0" y="57"/>
                  </a:lnTo>
                  <a:lnTo>
                    <a:pt x="0" y="83"/>
                  </a:lnTo>
                  <a:lnTo>
                    <a:pt x="7" y="52"/>
                  </a:lnTo>
                  <a:lnTo>
                    <a:pt x="10" y="35"/>
                  </a:lnTo>
                  <a:lnTo>
                    <a:pt x="13"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9" name="Freeform 28"/>
            <p:cNvSpPr>
              <a:spLocks/>
            </p:cNvSpPr>
            <p:nvPr/>
          </p:nvSpPr>
          <p:spPr bwMode="auto">
            <a:xfrm>
              <a:off x="3236" y="2488"/>
              <a:ext cx="26" cy="100"/>
            </a:xfrm>
            <a:custGeom>
              <a:avLst/>
              <a:gdLst>
                <a:gd name="T0" fmla="*/ 25 w 26"/>
                <a:gd name="T1" fmla="*/ 27 h 100"/>
                <a:gd name="T2" fmla="*/ 21 w 26"/>
                <a:gd name="T3" fmla="*/ 50 h 100"/>
                <a:gd name="T4" fmla="*/ 13 w 26"/>
                <a:gd name="T5" fmla="*/ 59 h 100"/>
                <a:gd name="T6" fmla="*/ 4 w 26"/>
                <a:gd name="T7" fmla="*/ 86 h 100"/>
                <a:gd name="T8" fmla="*/ 0 w 26"/>
                <a:gd name="T9" fmla="*/ 99 h 100"/>
                <a:gd name="T10" fmla="*/ 4 w 26"/>
                <a:gd name="T11" fmla="*/ 81 h 100"/>
                <a:gd name="T12" fmla="*/ 4 w 26"/>
                <a:gd name="T13" fmla="*/ 59 h 100"/>
                <a:gd name="T14" fmla="*/ 9 w 26"/>
                <a:gd name="T15" fmla="*/ 37 h 100"/>
                <a:gd name="T16" fmla="*/ 16 w 26"/>
                <a:gd name="T17" fmla="*/ 18 h 100"/>
                <a:gd name="T18" fmla="*/ 16 w 26"/>
                <a:gd name="T19" fmla="*/ 0 h 100"/>
                <a:gd name="T20" fmla="*/ 25 w 26"/>
                <a:gd name="T21" fmla="*/ 2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100">
                  <a:moveTo>
                    <a:pt x="25" y="27"/>
                  </a:moveTo>
                  <a:lnTo>
                    <a:pt x="21" y="50"/>
                  </a:lnTo>
                  <a:lnTo>
                    <a:pt x="13" y="59"/>
                  </a:lnTo>
                  <a:lnTo>
                    <a:pt x="4" y="86"/>
                  </a:lnTo>
                  <a:lnTo>
                    <a:pt x="0" y="99"/>
                  </a:lnTo>
                  <a:lnTo>
                    <a:pt x="4" y="81"/>
                  </a:lnTo>
                  <a:lnTo>
                    <a:pt x="4" y="59"/>
                  </a:lnTo>
                  <a:lnTo>
                    <a:pt x="9" y="37"/>
                  </a:lnTo>
                  <a:lnTo>
                    <a:pt x="16" y="18"/>
                  </a:lnTo>
                  <a:lnTo>
                    <a:pt x="16" y="0"/>
                  </a:lnTo>
                  <a:lnTo>
                    <a:pt x="25" y="27"/>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60" name="Freeform 29"/>
            <p:cNvSpPr>
              <a:spLocks/>
            </p:cNvSpPr>
            <p:nvPr/>
          </p:nvSpPr>
          <p:spPr bwMode="auto">
            <a:xfrm>
              <a:off x="3451" y="2444"/>
              <a:ext cx="6" cy="159"/>
            </a:xfrm>
            <a:custGeom>
              <a:avLst/>
              <a:gdLst>
                <a:gd name="T0" fmla="*/ 2 w 6"/>
                <a:gd name="T1" fmla="*/ 158 h 159"/>
                <a:gd name="T2" fmla="*/ 0 w 6"/>
                <a:gd name="T3" fmla="*/ 126 h 159"/>
                <a:gd name="T4" fmla="*/ 0 w 6"/>
                <a:gd name="T5" fmla="*/ 89 h 159"/>
                <a:gd name="T6" fmla="*/ 2 w 6"/>
                <a:gd name="T7" fmla="*/ 61 h 159"/>
                <a:gd name="T8" fmla="*/ 2 w 6"/>
                <a:gd name="T9" fmla="*/ 28 h 159"/>
                <a:gd name="T10" fmla="*/ 3 w 6"/>
                <a:gd name="T11" fmla="*/ 0 h 159"/>
                <a:gd name="T12" fmla="*/ 5 w 6"/>
                <a:gd name="T13" fmla="*/ 10 h 159"/>
                <a:gd name="T14" fmla="*/ 5 w 6"/>
                <a:gd name="T15" fmla="*/ 42 h 159"/>
                <a:gd name="T16" fmla="*/ 3 w 6"/>
                <a:gd name="T17" fmla="*/ 69 h 159"/>
                <a:gd name="T18" fmla="*/ 3 w 6"/>
                <a:gd name="T19" fmla="*/ 89 h 159"/>
                <a:gd name="T20" fmla="*/ 2 w 6"/>
                <a:gd name="T21" fmla="*/ 111 h 159"/>
                <a:gd name="T22" fmla="*/ 3 w 6"/>
                <a:gd name="T23" fmla="*/ 139 h 159"/>
                <a:gd name="T24" fmla="*/ 2 w 6"/>
                <a:gd name="T25" fmla="*/ 158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159">
                  <a:moveTo>
                    <a:pt x="2" y="158"/>
                  </a:moveTo>
                  <a:lnTo>
                    <a:pt x="0" y="126"/>
                  </a:lnTo>
                  <a:lnTo>
                    <a:pt x="0" y="89"/>
                  </a:lnTo>
                  <a:lnTo>
                    <a:pt x="2" y="61"/>
                  </a:lnTo>
                  <a:lnTo>
                    <a:pt x="2" y="28"/>
                  </a:lnTo>
                  <a:lnTo>
                    <a:pt x="3" y="0"/>
                  </a:lnTo>
                  <a:lnTo>
                    <a:pt x="5" y="10"/>
                  </a:lnTo>
                  <a:lnTo>
                    <a:pt x="5" y="42"/>
                  </a:lnTo>
                  <a:lnTo>
                    <a:pt x="3" y="69"/>
                  </a:lnTo>
                  <a:lnTo>
                    <a:pt x="3" y="89"/>
                  </a:lnTo>
                  <a:lnTo>
                    <a:pt x="2" y="111"/>
                  </a:lnTo>
                  <a:lnTo>
                    <a:pt x="3" y="139"/>
                  </a:lnTo>
                  <a:lnTo>
                    <a:pt x="2" y="158"/>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61" name="Freeform 30"/>
            <p:cNvSpPr>
              <a:spLocks/>
            </p:cNvSpPr>
            <p:nvPr/>
          </p:nvSpPr>
          <p:spPr bwMode="auto">
            <a:xfrm>
              <a:off x="3473" y="2325"/>
              <a:ext cx="20" cy="239"/>
            </a:xfrm>
            <a:custGeom>
              <a:avLst/>
              <a:gdLst>
                <a:gd name="T0" fmla="*/ 4 w 20"/>
                <a:gd name="T1" fmla="*/ 238 h 239"/>
                <a:gd name="T2" fmla="*/ 7 w 20"/>
                <a:gd name="T3" fmla="*/ 201 h 239"/>
                <a:gd name="T4" fmla="*/ 12 w 20"/>
                <a:gd name="T5" fmla="*/ 168 h 239"/>
                <a:gd name="T6" fmla="*/ 7 w 20"/>
                <a:gd name="T7" fmla="*/ 135 h 239"/>
                <a:gd name="T8" fmla="*/ 4 w 20"/>
                <a:gd name="T9" fmla="*/ 108 h 239"/>
                <a:gd name="T10" fmla="*/ 7 w 20"/>
                <a:gd name="T11" fmla="*/ 80 h 239"/>
                <a:gd name="T12" fmla="*/ 4 w 20"/>
                <a:gd name="T13" fmla="*/ 56 h 239"/>
                <a:gd name="T14" fmla="*/ 4 w 20"/>
                <a:gd name="T15" fmla="*/ 28 h 239"/>
                <a:gd name="T16" fmla="*/ 0 w 20"/>
                <a:gd name="T17" fmla="*/ 0 h 239"/>
                <a:gd name="T18" fmla="*/ 12 w 20"/>
                <a:gd name="T19" fmla="*/ 23 h 239"/>
                <a:gd name="T20" fmla="*/ 12 w 20"/>
                <a:gd name="T21" fmla="*/ 46 h 239"/>
                <a:gd name="T22" fmla="*/ 15 w 20"/>
                <a:gd name="T23" fmla="*/ 70 h 239"/>
                <a:gd name="T24" fmla="*/ 15 w 20"/>
                <a:gd name="T25" fmla="*/ 89 h 239"/>
                <a:gd name="T26" fmla="*/ 15 w 20"/>
                <a:gd name="T27" fmla="*/ 112 h 239"/>
                <a:gd name="T28" fmla="*/ 15 w 20"/>
                <a:gd name="T29" fmla="*/ 135 h 239"/>
                <a:gd name="T30" fmla="*/ 19 w 20"/>
                <a:gd name="T31" fmla="*/ 154 h 239"/>
                <a:gd name="T32" fmla="*/ 19 w 20"/>
                <a:gd name="T33" fmla="*/ 182 h 239"/>
                <a:gd name="T34" fmla="*/ 12 w 20"/>
                <a:gd name="T35" fmla="*/ 196 h 239"/>
                <a:gd name="T36" fmla="*/ 4 w 20"/>
                <a:gd name="T37" fmla="*/ 238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239">
                  <a:moveTo>
                    <a:pt x="4" y="238"/>
                  </a:moveTo>
                  <a:lnTo>
                    <a:pt x="7" y="201"/>
                  </a:lnTo>
                  <a:lnTo>
                    <a:pt x="12" y="168"/>
                  </a:lnTo>
                  <a:lnTo>
                    <a:pt x="7" y="135"/>
                  </a:lnTo>
                  <a:lnTo>
                    <a:pt x="4" y="108"/>
                  </a:lnTo>
                  <a:lnTo>
                    <a:pt x="7" y="80"/>
                  </a:lnTo>
                  <a:lnTo>
                    <a:pt x="4" y="56"/>
                  </a:lnTo>
                  <a:lnTo>
                    <a:pt x="4" y="28"/>
                  </a:lnTo>
                  <a:lnTo>
                    <a:pt x="0" y="0"/>
                  </a:lnTo>
                  <a:lnTo>
                    <a:pt x="12" y="23"/>
                  </a:lnTo>
                  <a:lnTo>
                    <a:pt x="12" y="46"/>
                  </a:lnTo>
                  <a:lnTo>
                    <a:pt x="15" y="70"/>
                  </a:lnTo>
                  <a:lnTo>
                    <a:pt x="15" y="89"/>
                  </a:lnTo>
                  <a:lnTo>
                    <a:pt x="15" y="112"/>
                  </a:lnTo>
                  <a:lnTo>
                    <a:pt x="15" y="135"/>
                  </a:lnTo>
                  <a:lnTo>
                    <a:pt x="19" y="154"/>
                  </a:lnTo>
                  <a:lnTo>
                    <a:pt x="19" y="182"/>
                  </a:lnTo>
                  <a:lnTo>
                    <a:pt x="12" y="196"/>
                  </a:lnTo>
                  <a:lnTo>
                    <a:pt x="4" y="238"/>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62" name="Freeform 31"/>
            <p:cNvSpPr>
              <a:spLocks/>
            </p:cNvSpPr>
            <p:nvPr/>
          </p:nvSpPr>
          <p:spPr bwMode="auto">
            <a:xfrm>
              <a:off x="3370" y="2296"/>
              <a:ext cx="26" cy="239"/>
            </a:xfrm>
            <a:custGeom>
              <a:avLst/>
              <a:gdLst>
                <a:gd name="T0" fmla="*/ 8 w 26"/>
                <a:gd name="T1" fmla="*/ 238 h 239"/>
                <a:gd name="T2" fmla="*/ 8 w 26"/>
                <a:gd name="T3" fmla="*/ 206 h 239"/>
                <a:gd name="T4" fmla="*/ 0 w 26"/>
                <a:gd name="T5" fmla="*/ 168 h 239"/>
                <a:gd name="T6" fmla="*/ 0 w 26"/>
                <a:gd name="T7" fmla="*/ 145 h 239"/>
                <a:gd name="T8" fmla="*/ 8 w 26"/>
                <a:gd name="T9" fmla="*/ 121 h 239"/>
                <a:gd name="T10" fmla="*/ 4 w 26"/>
                <a:gd name="T11" fmla="*/ 84 h 239"/>
                <a:gd name="T12" fmla="*/ 4 w 26"/>
                <a:gd name="T13" fmla="*/ 56 h 239"/>
                <a:gd name="T14" fmla="*/ 13 w 26"/>
                <a:gd name="T15" fmla="*/ 28 h 239"/>
                <a:gd name="T16" fmla="*/ 8 w 26"/>
                <a:gd name="T17" fmla="*/ 0 h 239"/>
                <a:gd name="T18" fmla="*/ 21 w 26"/>
                <a:gd name="T19" fmla="*/ 10 h 239"/>
                <a:gd name="T20" fmla="*/ 25 w 26"/>
                <a:gd name="T21" fmla="*/ 38 h 239"/>
                <a:gd name="T22" fmla="*/ 21 w 26"/>
                <a:gd name="T23" fmla="*/ 70 h 239"/>
                <a:gd name="T24" fmla="*/ 17 w 26"/>
                <a:gd name="T25" fmla="*/ 103 h 239"/>
                <a:gd name="T26" fmla="*/ 25 w 26"/>
                <a:gd name="T27" fmla="*/ 121 h 239"/>
                <a:gd name="T28" fmla="*/ 21 w 26"/>
                <a:gd name="T29" fmla="*/ 154 h 239"/>
                <a:gd name="T30" fmla="*/ 21 w 26"/>
                <a:gd name="T31" fmla="*/ 192 h 239"/>
                <a:gd name="T32" fmla="*/ 8 w 26"/>
                <a:gd name="T33" fmla="*/ 238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39">
                  <a:moveTo>
                    <a:pt x="8" y="238"/>
                  </a:moveTo>
                  <a:lnTo>
                    <a:pt x="8" y="206"/>
                  </a:lnTo>
                  <a:lnTo>
                    <a:pt x="0" y="168"/>
                  </a:lnTo>
                  <a:lnTo>
                    <a:pt x="0" y="145"/>
                  </a:lnTo>
                  <a:lnTo>
                    <a:pt x="8" y="121"/>
                  </a:lnTo>
                  <a:lnTo>
                    <a:pt x="4" y="84"/>
                  </a:lnTo>
                  <a:lnTo>
                    <a:pt x="4" y="56"/>
                  </a:lnTo>
                  <a:lnTo>
                    <a:pt x="13" y="28"/>
                  </a:lnTo>
                  <a:lnTo>
                    <a:pt x="8" y="0"/>
                  </a:lnTo>
                  <a:lnTo>
                    <a:pt x="21" y="10"/>
                  </a:lnTo>
                  <a:lnTo>
                    <a:pt x="25" y="38"/>
                  </a:lnTo>
                  <a:lnTo>
                    <a:pt x="21" y="70"/>
                  </a:lnTo>
                  <a:lnTo>
                    <a:pt x="17" y="103"/>
                  </a:lnTo>
                  <a:lnTo>
                    <a:pt x="25" y="121"/>
                  </a:lnTo>
                  <a:lnTo>
                    <a:pt x="21" y="154"/>
                  </a:lnTo>
                  <a:lnTo>
                    <a:pt x="21" y="192"/>
                  </a:lnTo>
                  <a:lnTo>
                    <a:pt x="8" y="238"/>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63" name="Freeform 32"/>
            <p:cNvSpPr>
              <a:spLocks/>
            </p:cNvSpPr>
            <p:nvPr/>
          </p:nvSpPr>
          <p:spPr bwMode="auto">
            <a:xfrm>
              <a:off x="3504" y="2455"/>
              <a:ext cx="14" cy="90"/>
            </a:xfrm>
            <a:custGeom>
              <a:avLst/>
              <a:gdLst>
                <a:gd name="T0" fmla="*/ 7 w 14"/>
                <a:gd name="T1" fmla="*/ 0 h 90"/>
                <a:gd name="T2" fmla="*/ 10 w 14"/>
                <a:gd name="T3" fmla="*/ 30 h 90"/>
                <a:gd name="T4" fmla="*/ 7 w 14"/>
                <a:gd name="T5" fmla="*/ 62 h 90"/>
                <a:gd name="T6" fmla="*/ 0 w 14"/>
                <a:gd name="T7" fmla="*/ 89 h 90"/>
                <a:gd name="T8" fmla="*/ 10 w 14"/>
                <a:gd name="T9" fmla="*/ 76 h 90"/>
                <a:gd name="T10" fmla="*/ 13 w 14"/>
                <a:gd name="T11" fmla="*/ 40 h 90"/>
                <a:gd name="T12" fmla="*/ 7 w 14"/>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14" h="90">
                  <a:moveTo>
                    <a:pt x="7" y="0"/>
                  </a:moveTo>
                  <a:lnTo>
                    <a:pt x="10" y="30"/>
                  </a:lnTo>
                  <a:lnTo>
                    <a:pt x="7" y="62"/>
                  </a:lnTo>
                  <a:lnTo>
                    <a:pt x="0" y="89"/>
                  </a:lnTo>
                  <a:lnTo>
                    <a:pt x="10" y="76"/>
                  </a:lnTo>
                  <a:lnTo>
                    <a:pt x="13" y="40"/>
                  </a:lnTo>
                  <a:lnTo>
                    <a:pt x="7"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64" name="Freeform 33"/>
            <p:cNvSpPr>
              <a:spLocks/>
            </p:cNvSpPr>
            <p:nvPr/>
          </p:nvSpPr>
          <p:spPr bwMode="auto">
            <a:xfrm>
              <a:off x="3266" y="2339"/>
              <a:ext cx="15" cy="163"/>
            </a:xfrm>
            <a:custGeom>
              <a:avLst/>
              <a:gdLst>
                <a:gd name="T0" fmla="*/ 7 w 15"/>
                <a:gd name="T1" fmla="*/ 162 h 163"/>
                <a:gd name="T2" fmla="*/ 0 w 15"/>
                <a:gd name="T3" fmla="*/ 139 h 163"/>
                <a:gd name="T4" fmla="*/ 0 w 15"/>
                <a:gd name="T5" fmla="*/ 116 h 163"/>
                <a:gd name="T6" fmla="*/ 0 w 15"/>
                <a:gd name="T7" fmla="*/ 83 h 163"/>
                <a:gd name="T8" fmla="*/ 3 w 15"/>
                <a:gd name="T9" fmla="*/ 56 h 163"/>
                <a:gd name="T10" fmla="*/ 7 w 15"/>
                <a:gd name="T11" fmla="*/ 23 h 163"/>
                <a:gd name="T12" fmla="*/ 14 w 15"/>
                <a:gd name="T13" fmla="*/ 0 h 163"/>
                <a:gd name="T14" fmla="*/ 14 w 15"/>
                <a:gd name="T15" fmla="*/ 37 h 163"/>
                <a:gd name="T16" fmla="*/ 14 w 15"/>
                <a:gd name="T17" fmla="*/ 61 h 163"/>
                <a:gd name="T18" fmla="*/ 11 w 15"/>
                <a:gd name="T19" fmla="*/ 88 h 163"/>
                <a:gd name="T20" fmla="*/ 11 w 15"/>
                <a:gd name="T21" fmla="*/ 116 h 163"/>
                <a:gd name="T22" fmla="*/ 7 w 15"/>
                <a:gd name="T23" fmla="*/ 139 h 163"/>
                <a:gd name="T24" fmla="*/ 7 w 15"/>
                <a:gd name="T25" fmla="*/ 16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63">
                  <a:moveTo>
                    <a:pt x="7" y="162"/>
                  </a:moveTo>
                  <a:lnTo>
                    <a:pt x="0" y="139"/>
                  </a:lnTo>
                  <a:lnTo>
                    <a:pt x="0" y="116"/>
                  </a:lnTo>
                  <a:lnTo>
                    <a:pt x="0" y="83"/>
                  </a:lnTo>
                  <a:lnTo>
                    <a:pt x="3" y="56"/>
                  </a:lnTo>
                  <a:lnTo>
                    <a:pt x="7" y="23"/>
                  </a:lnTo>
                  <a:lnTo>
                    <a:pt x="14" y="0"/>
                  </a:lnTo>
                  <a:lnTo>
                    <a:pt x="14" y="37"/>
                  </a:lnTo>
                  <a:lnTo>
                    <a:pt x="14" y="61"/>
                  </a:lnTo>
                  <a:lnTo>
                    <a:pt x="11" y="88"/>
                  </a:lnTo>
                  <a:lnTo>
                    <a:pt x="11" y="116"/>
                  </a:lnTo>
                  <a:lnTo>
                    <a:pt x="7" y="139"/>
                  </a:lnTo>
                  <a:lnTo>
                    <a:pt x="7" y="162"/>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65" name="Freeform 34"/>
            <p:cNvSpPr>
              <a:spLocks/>
            </p:cNvSpPr>
            <p:nvPr/>
          </p:nvSpPr>
          <p:spPr bwMode="auto">
            <a:xfrm>
              <a:off x="3254" y="2349"/>
              <a:ext cx="1" cy="128"/>
            </a:xfrm>
            <a:custGeom>
              <a:avLst/>
              <a:gdLst>
                <a:gd name="T0" fmla="*/ 0 w 1"/>
                <a:gd name="T1" fmla="*/ 0 h 128"/>
                <a:gd name="T2" fmla="*/ 0 w 1"/>
                <a:gd name="T3" fmla="*/ 18 h 128"/>
                <a:gd name="T4" fmla="*/ 0 w 1"/>
                <a:gd name="T5" fmla="*/ 45 h 128"/>
                <a:gd name="T6" fmla="*/ 0 w 1"/>
                <a:gd name="T7" fmla="*/ 63 h 128"/>
                <a:gd name="T8" fmla="*/ 0 w 1"/>
                <a:gd name="T9" fmla="*/ 77 h 128"/>
                <a:gd name="T10" fmla="*/ 0 w 1"/>
                <a:gd name="T11" fmla="*/ 90 h 128"/>
                <a:gd name="T12" fmla="*/ 0 w 1"/>
                <a:gd name="T13" fmla="*/ 113 h 128"/>
                <a:gd name="T14" fmla="*/ 0 w 1"/>
                <a:gd name="T15" fmla="*/ 127 h 128"/>
                <a:gd name="T16" fmla="*/ 0 w 1"/>
                <a:gd name="T17" fmla="*/ 113 h 128"/>
                <a:gd name="T18" fmla="*/ 0 w 1"/>
                <a:gd name="T19" fmla="*/ 86 h 128"/>
                <a:gd name="T20" fmla="*/ 0 w 1"/>
                <a:gd name="T21" fmla="*/ 68 h 128"/>
                <a:gd name="T22" fmla="*/ 0 w 1"/>
                <a:gd name="T23" fmla="*/ 40 h 128"/>
                <a:gd name="T24" fmla="*/ 0 w 1"/>
                <a:gd name="T25" fmla="*/ 22 h 128"/>
                <a:gd name="T26" fmla="*/ 0 w 1"/>
                <a:gd name="T27"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 h="128">
                  <a:moveTo>
                    <a:pt x="0" y="0"/>
                  </a:moveTo>
                  <a:lnTo>
                    <a:pt x="0" y="18"/>
                  </a:lnTo>
                  <a:lnTo>
                    <a:pt x="0" y="45"/>
                  </a:lnTo>
                  <a:lnTo>
                    <a:pt x="0" y="63"/>
                  </a:lnTo>
                  <a:lnTo>
                    <a:pt x="0" y="77"/>
                  </a:lnTo>
                  <a:lnTo>
                    <a:pt x="0" y="90"/>
                  </a:lnTo>
                  <a:lnTo>
                    <a:pt x="0" y="113"/>
                  </a:lnTo>
                  <a:lnTo>
                    <a:pt x="0" y="127"/>
                  </a:lnTo>
                  <a:lnTo>
                    <a:pt x="0" y="113"/>
                  </a:lnTo>
                  <a:lnTo>
                    <a:pt x="0" y="86"/>
                  </a:lnTo>
                  <a:lnTo>
                    <a:pt x="0" y="68"/>
                  </a:lnTo>
                  <a:lnTo>
                    <a:pt x="0" y="40"/>
                  </a:lnTo>
                  <a:lnTo>
                    <a:pt x="0" y="22"/>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66" name="Freeform 35"/>
            <p:cNvSpPr>
              <a:spLocks/>
            </p:cNvSpPr>
            <p:nvPr/>
          </p:nvSpPr>
          <p:spPr bwMode="auto">
            <a:xfrm>
              <a:off x="3297" y="2315"/>
              <a:ext cx="20" cy="225"/>
            </a:xfrm>
            <a:custGeom>
              <a:avLst/>
              <a:gdLst>
                <a:gd name="T0" fmla="*/ 0 w 20"/>
                <a:gd name="T1" fmla="*/ 224 h 225"/>
                <a:gd name="T2" fmla="*/ 0 w 20"/>
                <a:gd name="T3" fmla="*/ 191 h 225"/>
                <a:gd name="T4" fmla="*/ 0 w 20"/>
                <a:gd name="T5" fmla="*/ 168 h 225"/>
                <a:gd name="T6" fmla="*/ 0 w 20"/>
                <a:gd name="T7" fmla="*/ 149 h 225"/>
                <a:gd name="T8" fmla="*/ 4 w 20"/>
                <a:gd name="T9" fmla="*/ 121 h 225"/>
                <a:gd name="T10" fmla="*/ 4 w 20"/>
                <a:gd name="T11" fmla="*/ 103 h 225"/>
                <a:gd name="T12" fmla="*/ 7 w 20"/>
                <a:gd name="T13" fmla="*/ 80 h 225"/>
                <a:gd name="T14" fmla="*/ 7 w 20"/>
                <a:gd name="T15" fmla="*/ 46 h 225"/>
                <a:gd name="T16" fmla="*/ 12 w 20"/>
                <a:gd name="T17" fmla="*/ 33 h 225"/>
                <a:gd name="T18" fmla="*/ 12 w 20"/>
                <a:gd name="T19" fmla="*/ 0 h 225"/>
                <a:gd name="T20" fmla="*/ 19 w 20"/>
                <a:gd name="T21" fmla="*/ 23 h 225"/>
                <a:gd name="T22" fmla="*/ 15 w 20"/>
                <a:gd name="T23" fmla="*/ 46 h 225"/>
                <a:gd name="T24" fmla="*/ 12 w 20"/>
                <a:gd name="T25" fmla="*/ 66 h 225"/>
                <a:gd name="T26" fmla="*/ 15 w 20"/>
                <a:gd name="T27" fmla="*/ 98 h 225"/>
                <a:gd name="T28" fmla="*/ 12 w 20"/>
                <a:gd name="T29" fmla="*/ 121 h 225"/>
                <a:gd name="T30" fmla="*/ 4 w 20"/>
                <a:gd name="T31" fmla="*/ 154 h 225"/>
                <a:gd name="T32" fmla="*/ 4 w 20"/>
                <a:gd name="T33" fmla="*/ 196 h 225"/>
                <a:gd name="T34" fmla="*/ 0 w 20"/>
                <a:gd name="T35" fmla="*/ 22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25">
                  <a:moveTo>
                    <a:pt x="0" y="224"/>
                  </a:moveTo>
                  <a:lnTo>
                    <a:pt x="0" y="191"/>
                  </a:lnTo>
                  <a:lnTo>
                    <a:pt x="0" y="168"/>
                  </a:lnTo>
                  <a:lnTo>
                    <a:pt x="0" y="149"/>
                  </a:lnTo>
                  <a:lnTo>
                    <a:pt x="4" y="121"/>
                  </a:lnTo>
                  <a:lnTo>
                    <a:pt x="4" y="103"/>
                  </a:lnTo>
                  <a:lnTo>
                    <a:pt x="7" y="80"/>
                  </a:lnTo>
                  <a:lnTo>
                    <a:pt x="7" y="46"/>
                  </a:lnTo>
                  <a:lnTo>
                    <a:pt x="12" y="33"/>
                  </a:lnTo>
                  <a:lnTo>
                    <a:pt x="12" y="0"/>
                  </a:lnTo>
                  <a:lnTo>
                    <a:pt x="19" y="23"/>
                  </a:lnTo>
                  <a:lnTo>
                    <a:pt x="15" y="46"/>
                  </a:lnTo>
                  <a:lnTo>
                    <a:pt x="12" y="66"/>
                  </a:lnTo>
                  <a:lnTo>
                    <a:pt x="15" y="98"/>
                  </a:lnTo>
                  <a:lnTo>
                    <a:pt x="12" y="121"/>
                  </a:lnTo>
                  <a:lnTo>
                    <a:pt x="4" y="154"/>
                  </a:lnTo>
                  <a:lnTo>
                    <a:pt x="4" y="196"/>
                  </a:lnTo>
                  <a:lnTo>
                    <a:pt x="0" y="224"/>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67" name="Freeform 36"/>
            <p:cNvSpPr>
              <a:spLocks/>
            </p:cNvSpPr>
            <p:nvPr/>
          </p:nvSpPr>
          <p:spPr bwMode="auto">
            <a:xfrm>
              <a:off x="3316" y="2291"/>
              <a:ext cx="25" cy="196"/>
            </a:xfrm>
            <a:custGeom>
              <a:avLst/>
              <a:gdLst>
                <a:gd name="T0" fmla="*/ 8 w 25"/>
                <a:gd name="T1" fmla="*/ 195 h 196"/>
                <a:gd name="T2" fmla="*/ 0 w 25"/>
                <a:gd name="T3" fmla="*/ 172 h 196"/>
                <a:gd name="T4" fmla="*/ 8 w 25"/>
                <a:gd name="T5" fmla="*/ 149 h 196"/>
                <a:gd name="T6" fmla="*/ 8 w 25"/>
                <a:gd name="T7" fmla="*/ 125 h 196"/>
                <a:gd name="T8" fmla="*/ 12 w 25"/>
                <a:gd name="T9" fmla="*/ 112 h 196"/>
                <a:gd name="T10" fmla="*/ 8 w 25"/>
                <a:gd name="T11" fmla="*/ 98 h 196"/>
                <a:gd name="T12" fmla="*/ 8 w 25"/>
                <a:gd name="T13" fmla="*/ 79 h 196"/>
                <a:gd name="T14" fmla="*/ 12 w 25"/>
                <a:gd name="T15" fmla="*/ 61 h 196"/>
                <a:gd name="T16" fmla="*/ 12 w 25"/>
                <a:gd name="T17" fmla="*/ 51 h 196"/>
                <a:gd name="T18" fmla="*/ 16 w 25"/>
                <a:gd name="T19" fmla="*/ 19 h 196"/>
                <a:gd name="T20" fmla="*/ 12 w 25"/>
                <a:gd name="T21" fmla="*/ 0 h 196"/>
                <a:gd name="T22" fmla="*/ 24 w 25"/>
                <a:gd name="T23" fmla="*/ 15 h 196"/>
                <a:gd name="T24" fmla="*/ 20 w 25"/>
                <a:gd name="T25" fmla="*/ 56 h 196"/>
                <a:gd name="T26" fmla="*/ 20 w 25"/>
                <a:gd name="T27" fmla="*/ 93 h 196"/>
                <a:gd name="T28" fmla="*/ 20 w 25"/>
                <a:gd name="T29" fmla="*/ 107 h 196"/>
                <a:gd name="T30" fmla="*/ 16 w 25"/>
                <a:gd name="T31" fmla="*/ 130 h 196"/>
                <a:gd name="T32" fmla="*/ 16 w 25"/>
                <a:gd name="T33" fmla="*/ 158 h 196"/>
                <a:gd name="T34" fmla="*/ 8 w 25"/>
                <a:gd name="T35" fmla="*/ 177 h 196"/>
                <a:gd name="T36" fmla="*/ 8 w 25"/>
                <a:gd name="T37" fmla="*/ 195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196">
                  <a:moveTo>
                    <a:pt x="8" y="195"/>
                  </a:moveTo>
                  <a:lnTo>
                    <a:pt x="0" y="172"/>
                  </a:lnTo>
                  <a:lnTo>
                    <a:pt x="8" y="149"/>
                  </a:lnTo>
                  <a:lnTo>
                    <a:pt x="8" y="125"/>
                  </a:lnTo>
                  <a:lnTo>
                    <a:pt x="12" y="112"/>
                  </a:lnTo>
                  <a:lnTo>
                    <a:pt x="8" y="98"/>
                  </a:lnTo>
                  <a:lnTo>
                    <a:pt x="8" y="79"/>
                  </a:lnTo>
                  <a:lnTo>
                    <a:pt x="12" y="61"/>
                  </a:lnTo>
                  <a:lnTo>
                    <a:pt x="12" y="51"/>
                  </a:lnTo>
                  <a:lnTo>
                    <a:pt x="16" y="19"/>
                  </a:lnTo>
                  <a:lnTo>
                    <a:pt x="12" y="0"/>
                  </a:lnTo>
                  <a:lnTo>
                    <a:pt x="24" y="15"/>
                  </a:lnTo>
                  <a:lnTo>
                    <a:pt x="20" y="56"/>
                  </a:lnTo>
                  <a:lnTo>
                    <a:pt x="20" y="93"/>
                  </a:lnTo>
                  <a:lnTo>
                    <a:pt x="20" y="107"/>
                  </a:lnTo>
                  <a:lnTo>
                    <a:pt x="16" y="130"/>
                  </a:lnTo>
                  <a:lnTo>
                    <a:pt x="16" y="158"/>
                  </a:lnTo>
                  <a:lnTo>
                    <a:pt x="8" y="177"/>
                  </a:lnTo>
                  <a:lnTo>
                    <a:pt x="8" y="195"/>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68" name="Freeform 37"/>
            <p:cNvSpPr>
              <a:spLocks/>
            </p:cNvSpPr>
            <p:nvPr/>
          </p:nvSpPr>
          <p:spPr bwMode="auto">
            <a:xfrm>
              <a:off x="3335" y="2319"/>
              <a:ext cx="26" cy="183"/>
            </a:xfrm>
            <a:custGeom>
              <a:avLst/>
              <a:gdLst>
                <a:gd name="T0" fmla="*/ 8 w 26"/>
                <a:gd name="T1" fmla="*/ 182 h 183"/>
                <a:gd name="T2" fmla="*/ 0 w 26"/>
                <a:gd name="T3" fmla="*/ 167 h 183"/>
                <a:gd name="T4" fmla="*/ 0 w 26"/>
                <a:gd name="T5" fmla="*/ 159 h 183"/>
                <a:gd name="T6" fmla="*/ 4 w 26"/>
                <a:gd name="T7" fmla="*/ 144 h 183"/>
                <a:gd name="T8" fmla="*/ 8 w 26"/>
                <a:gd name="T9" fmla="*/ 126 h 183"/>
                <a:gd name="T10" fmla="*/ 12 w 26"/>
                <a:gd name="T11" fmla="*/ 98 h 183"/>
                <a:gd name="T12" fmla="*/ 12 w 26"/>
                <a:gd name="T13" fmla="*/ 80 h 183"/>
                <a:gd name="T14" fmla="*/ 12 w 26"/>
                <a:gd name="T15" fmla="*/ 65 h 183"/>
                <a:gd name="T16" fmla="*/ 17 w 26"/>
                <a:gd name="T17" fmla="*/ 38 h 183"/>
                <a:gd name="T18" fmla="*/ 17 w 26"/>
                <a:gd name="T19" fmla="*/ 18 h 183"/>
                <a:gd name="T20" fmla="*/ 17 w 26"/>
                <a:gd name="T21" fmla="*/ 0 h 183"/>
                <a:gd name="T22" fmla="*/ 25 w 26"/>
                <a:gd name="T23" fmla="*/ 28 h 183"/>
                <a:gd name="T24" fmla="*/ 25 w 26"/>
                <a:gd name="T25" fmla="*/ 51 h 183"/>
                <a:gd name="T26" fmla="*/ 25 w 26"/>
                <a:gd name="T27" fmla="*/ 89 h 183"/>
                <a:gd name="T28" fmla="*/ 21 w 26"/>
                <a:gd name="T29" fmla="*/ 116 h 183"/>
                <a:gd name="T30" fmla="*/ 17 w 26"/>
                <a:gd name="T31" fmla="*/ 140 h 183"/>
                <a:gd name="T32" fmla="*/ 12 w 26"/>
                <a:gd name="T33" fmla="*/ 163 h 183"/>
                <a:gd name="T34" fmla="*/ 8 w 26"/>
                <a:gd name="T35" fmla="*/ 18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83">
                  <a:moveTo>
                    <a:pt x="8" y="182"/>
                  </a:moveTo>
                  <a:lnTo>
                    <a:pt x="0" y="167"/>
                  </a:lnTo>
                  <a:lnTo>
                    <a:pt x="0" y="159"/>
                  </a:lnTo>
                  <a:lnTo>
                    <a:pt x="4" y="144"/>
                  </a:lnTo>
                  <a:lnTo>
                    <a:pt x="8" y="126"/>
                  </a:lnTo>
                  <a:lnTo>
                    <a:pt x="12" y="98"/>
                  </a:lnTo>
                  <a:lnTo>
                    <a:pt x="12" y="80"/>
                  </a:lnTo>
                  <a:lnTo>
                    <a:pt x="12" y="65"/>
                  </a:lnTo>
                  <a:lnTo>
                    <a:pt x="17" y="38"/>
                  </a:lnTo>
                  <a:lnTo>
                    <a:pt x="17" y="18"/>
                  </a:lnTo>
                  <a:lnTo>
                    <a:pt x="17" y="0"/>
                  </a:lnTo>
                  <a:lnTo>
                    <a:pt x="25" y="28"/>
                  </a:lnTo>
                  <a:lnTo>
                    <a:pt x="25" y="51"/>
                  </a:lnTo>
                  <a:lnTo>
                    <a:pt x="25" y="89"/>
                  </a:lnTo>
                  <a:lnTo>
                    <a:pt x="21" y="116"/>
                  </a:lnTo>
                  <a:lnTo>
                    <a:pt x="17" y="140"/>
                  </a:lnTo>
                  <a:lnTo>
                    <a:pt x="12" y="163"/>
                  </a:lnTo>
                  <a:lnTo>
                    <a:pt x="8" y="182"/>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69" name="Freeform 38"/>
            <p:cNvSpPr>
              <a:spLocks/>
            </p:cNvSpPr>
            <p:nvPr/>
          </p:nvSpPr>
          <p:spPr bwMode="auto">
            <a:xfrm>
              <a:off x="3399" y="2745"/>
              <a:ext cx="88" cy="65"/>
            </a:xfrm>
            <a:custGeom>
              <a:avLst/>
              <a:gdLst>
                <a:gd name="T0" fmla="*/ 0 w 88"/>
                <a:gd name="T1" fmla="*/ 0 h 65"/>
                <a:gd name="T2" fmla="*/ 11 w 88"/>
                <a:gd name="T3" fmla="*/ 13 h 65"/>
                <a:gd name="T4" fmla="*/ 39 w 88"/>
                <a:gd name="T5" fmla="*/ 26 h 65"/>
                <a:gd name="T6" fmla="*/ 76 w 88"/>
                <a:gd name="T7" fmla="*/ 43 h 65"/>
                <a:gd name="T8" fmla="*/ 87 w 88"/>
                <a:gd name="T9" fmla="*/ 64 h 65"/>
                <a:gd name="T10" fmla="*/ 81 w 88"/>
                <a:gd name="T11" fmla="*/ 43 h 65"/>
                <a:gd name="T12" fmla="*/ 60 w 88"/>
                <a:gd name="T13" fmla="*/ 30 h 65"/>
                <a:gd name="T14" fmla="*/ 33 w 88"/>
                <a:gd name="T15" fmla="*/ 18 h 65"/>
                <a:gd name="T16" fmla="*/ 0 w 88"/>
                <a:gd name="T1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65">
                  <a:moveTo>
                    <a:pt x="0" y="0"/>
                  </a:moveTo>
                  <a:lnTo>
                    <a:pt x="11" y="13"/>
                  </a:lnTo>
                  <a:lnTo>
                    <a:pt x="39" y="26"/>
                  </a:lnTo>
                  <a:lnTo>
                    <a:pt x="76" y="43"/>
                  </a:lnTo>
                  <a:lnTo>
                    <a:pt x="87" y="64"/>
                  </a:lnTo>
                  <a:lnTo>
                    <a:pt x="81" y="43"/>
                  </a:lnTo>
                  <a:lnTo>
                    <a:pt x="60" y="30"/>
                  </a:lnTo>
                  <a:lnTo>
                    <a:pt x="33" y="18"/>
                  </a:lnTo>
                  <a:lnTo>
                    <a:pt x="0"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70" name="Freeform 39"/>
            <p:cNvSpPr>
              <a:spLocks/>
            </p:cNvSpPr>
            <p:nvPr/>
          </p:nvSpPr>
          <p:spPr bwMode="auto">
            <a:xfrm>
              <a:off x="3425" y="2683"/>
              <a:ext cx="93" cy="117"/>
            </a:xfrm>
            <a:custGeom>
              <a:avLst/>
              <a:gdLst>
                <a:gd name="T0" fmla="*/ 0 w 93"/>
                <a:gd name="T1" fmla="*/ 0 h 117"/>
                <a:gd name="T2" fmla="*/ 12 w 93"/>
                <a:gd name="T3" fmla="*/ 22 h 117"/>
                <a:gd name="T4" fmla="*/ 28 w 93"/>
                <a:gd name="T5" fmla="*/ 45 h 117"/>
                <a:gd name="T6" fmla="*/ 49 w 93"/>
                <a:gd name="T7" fmla="*/ 57 h 117"/>
                <a:gd name="T8" fmla="*/ 81 w 93"/>
                <a:gd name="T9" fmla="*/ 85 h 117"/>
                <a:gd name="T10" fmla="*/ 92 w 93"/>
                <a:gd name="T11" fmla="*/ 116 h 117"/>
                <a:gd name="T12" fmla="*/ 87 w 93"/>
                <a:gd name="T13" fmla="*/ 89 h 117"/>
                <a:gd name="T14" fmla="*/ 69 w 93"/>
                <a:gd name="T15" fmla="*/ 67 h 117"/>
                <a:gd name="T16" fmla="*/ 49 w 93"/>
                <a:gd name="T17" fmla="*/ 49 h 117"/>
                <a:gd name="T18" fmla="*/ 33 w 93"/>
                <a:gd name="T19" fmla="*/ 45 h 117"/>
                <a:gd name="T20" fmla="*/ 5 w 93"/>
                <a:gd name="T21" fmla="*/ 17 h 117"/>
                <a:gd name="T22" fmla="*/ 0 w 93"/>
                <a:gd name="T2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117">
                  <a:moveTo>
                    <a:pt x="0" y="0"/>
                  </a:moveTo>
                  <a:lnTo>
                    <a:pt x="12" y="22"/>
                  </a:lnTo>
                  <a:lnTo>
                    <a:pt x="28" y="45"/>
                  </a:lnTo>
                  <a:lnTo>
                    <a:pt x="49" y="57"/>
                  </a:lnTo>
                  <a:lnTo>
                    <a:pt x="81" y="85"/>
                  </a:lnTo>
                  <a:lnTo>
                    <a:pt x="92" y="116"/>
                  </a:lnTo>
                  <a:lnTo>
                    <a:pt x="87" y="89"/>
                  </a:lnTo>
                  <a:lnTo>
                    <a:pt x="69" y="67"/>
                  </a:lnTo>
                  <a:lnTo>
                    <a:pt x="49" y="49"/>
                  </a:lnTo>
                  <a:lnTo>
                    <a:pt x="33" y="45"/>
                  </a:lnTo>
                  <a:lnTo>
                    <a:pt x="5" y="17"/>
                  </a:lnTo>
                  <a:lnTo>
                    <a:pt x="0"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71" name="Freeform 40"/>
            <p:cNvSpPr>
              <a:spLocks/>
            </p:cNvSpPr>
            <p:nvPr/>
          </p:nvSpPr>
          <p:spPr bwMode="auto">
            <a:xfrm>
              <a:off x="3504" y="2726"/>
              <a:ext cx="44" cy="57"/>
            </a:xfrm>
            <a:custGeom>
              <a:avLst/>
              <a:gdLst>
                <a:gd name="T0" fmla="*/ 0 w 44"/>
                <a:gd name="T1" fmla="*/ 0 h 57"/>
                <a:gd name="T2" fmla="*/ 19 w 44"/>
                <a:gd name="T3" fmla="*/ 22 h 57"/>
                <a:gd name="T4" fmla="*/ 29 w 44"/>
                <a:gd name="T5" fmla="*/ 38 h 57"/>
                <a:gd name="T6" fmla="*/ 38 w 44"/>
                <a:gd name="T7" fmla="*/ 56 h 57"/>
                <a:gd name="T8" fmla="*/ 43 w 44"/>
                <a:gd name="T9" fmla="*/ 47 h 57"/>
                <a:gd name="T10" fmla="*/ 34 w 44"/>
                <a:gd name="T11" fmla="*/ 30 h 57"/>
                <a:gd name="T12" fmla="*/ 0 w 44"/>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44" h="57">
                  <a:moveTo>
                    <a:pt x="0" y="0"/>
                  </a:moveTo>
                  <a:lnTo>
                    <a:pt x="19" y="22"/>
                  </a:lnTo>
                  <a:lnTo>
                    <a:pt x="29" y="38"/>
                  </a:lnTo>
                  <a:lnTo>
                    <a:pt x="38" y="56"/>
                  </a:lnTo>
                  <a:lnTo>
                    <a:pt x="43" y="47"/>
                  </a:lnTo>
                  <a:lnTo>
                    <a:pt x="34" y="30"/>
                  </a:lnTo>
                  <a:lnTo>
                    <a:pt x="0"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72" name="Freeform 41"/>
            <p:cNvSpPr>
              <a:spLocks/>
            </p:cNvSpPr>
            <p:nvPr/>
          </p:nvSpPr>
          <p:spPr bwMode="auto">
            <a:xfrm>
              <a:off x="3456" y="2663"/>
              <a:ext cx="103" cy="89"/>
            </a:xfrm>
            <a:custGeom>
              <a:avLst/>
              <a:gdLst>
                <a:gd name="T0" fmla="*/ 91 w 103"/>
                <a:gd name="T1" fmla="*/ 88 h 89"/>
                <a:gd name="T2" fmla="*/ 81 w 103"/>
                <a:gd name="T3" fmla="*/ 75 h 89"/>
                <a:gd name="T4" fmla="*/ 60 w 103"/>
                <a:gd name="T5" fmla="*/ 66 h 89"/>
                <a:gd name="T6" fmla="*/ 42 w 103"/>
                <a:gd name="T7" fmla="*/ 48 h 89"/>
                <a:gd name="T8" fmla="*/ 16 w 103"/>
                <a:gd name="T9" fmla="*/ 40 h 89"/>
                <a:gd name="T10" fmla="*/ 6 w 103"/>
                <a:gd name="T11" fmla="*/ 22 h 89"/>
                <a:gd name="T12" fmla="*/ 0 w 103"/>
                <a:gd name="T13" fmla="*/ 0 h 89"/>
                <a:gd name="T14" fmla="*/ 11 w 103"/>
                <a:gd name="T15" fmla="*/ 22 h 89"/>
                <a:gd name="T16" fmla="*/ 27 w 103"/>
                <a:gd name="T17" fmla="*/ 40 h 89"/>
                <a:gd name="T18" fmla="*/ 48 w 103"/>
                <a:gd name="T19" fmla="*/ 48 h 89"/>
                <a:gd name="T20" fmla="*/ 70 w 103"/>
                <a:gd name="T21" fmla="*/ 66 h 89"/>
                <a:gd name="T22" fmla="*/ 86 w 103"/>
                <a:gd name="T23" fmla="*/ 70 h 89"/>
                <a:gd name="T24" fmla="*/ 102 w 103"/>
                <a:gd name="T25" fmla="*/ 88 h 89"/>
                <a:gd name="T26" fmla="*/ 91 w 103"/>
                <a:gd name="T27" fmla="*/ 8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89">
                  <a:moveTo>
                    <a:pt x="91" y="88"/>
                  </a:moveTo>
                  <a:lnTo>
                    <a:pt x="81" y="75"/>
                  </a:lnTo>
                  <a:lnTo>
                    <a:pt x="60" y="66"/>
                  </a:lnTo>
                  <a:lnTo>
                    <a:pt x="42" y="48"/>
                  </a:lnTo>
                  <a:lnTo>
                    <a:pt x="16" y="40"/>
                  </a:lnTo>
                  <a:lnTo>
                    <a:pt x="6" y="22"/>
                  </a:lnTo>
                  <a:lnTo>
                    <a:pt x="0" y="0"/>
                  </a:lnTo>
                  <a:lnTo>
                    <a:pt x="11" y="22"/>
                  </a:lnTo>
                  <a:lnTo>
                    <a:pt x="27" y="40"/>
                  </a:lnTo>
                  <a:lnTo>
                    <a:pt x="48" y="48"/>
                  </a:lnTo>
                  <a:lnTo>
                    <a:pt x="70" y="66"/>
                  </a:lnTo>
                  <a:lnTo>
                    <a:pt x="86" y="70"/>
                  </a:lnTo>
                  <a:lnTo>
                    <a:pt x="102" y="88"/>
                  </a:lnTo>
                  <a:lnTo>
                    <a:pt x="91" y="88"/>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73" name="Freeform 42"/>
            <p:cNvSpPr>
              <a:spLocks/>
            </p:cNvSpPr>
            <p:nvPr/>
          </p:nvSpPr>
          <p:spPr bwMode="auto">
            <a:xfrm>
              <a:off x="3261" y="2785"/>
              <a:ext cx="37" cy="70"/>
            </a:xfrm>
            <a:custGeom>
              <a:avLst/>
              <a:gdLst>
                <a:gd name="T0" fmla="*/ 36 w 37"/>
                <a:gd name="T1" fmla="*/ 0 h 70"/>
                <a:gd name="T2" fmla="*/ 14 w 37"/>
                <a:gd name="T3" fmla="*/ 13 h 70"/>
                <a:gd name="T4" fmla="*/ 4 w 37"/>
                <a:gd name="T5" fmla="*/ 26 h 70"/>
                <a:gd name="T6" fmla="*/ 0 w 37"/>
                <a:gd name="T7" fmla="*/ 47 h 70"/>
                <a:gd name="T8" fmla="*/ 0 w 37"/>
                <a:gd name="T9" fmla="*/ 65 h 70"/>
                <a:gd name="T10" fmla="*/ 4 w 37"/>
                <a:gd name="T11" fmla="*/ 69 h 70"/>
                <a:gd name="T12" fmla="*/ 4 w 37"/>
                <a:gd name="T13" fmla="*/ 51 h 70"/>
                <a:gd name="T14" fmla="*/ 9 w 37"/>
                <a:gd name="T15" fmla="*/ 34 h 70"/>
                <a:gd name="T16" fmla="*/ 19 w 37"/>
                <a:gd name="T17" fmla="*/ 17 h 70"/>
                <a:gd name="T18" fmla="*/ 36 w 37"/>
                <a:gd name="T1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70">
                  <a:moveTo>
                    <a:pt x="36" y="0"/>
                  </a:moveTo>
                  <a:lnTo>
                    <a:pt x="14" y="13"/>
                  </a:lnTo>
                  <a:lnTo>
                    <a:pt x="4" y="26"/>
                  </a:lnTo>
                  <a:lnTo>
                    <a:pt x="0" y="47"/>
                  </a:lnTo>
                  <a:lnTo>
                    <a:pt x="0" y="65"/>
                  </a:lnTo>
                  <a:lnTo>
                    <a:pt x="4" y="69"/>
                  </a:lnTo>
                  <a:lnTo>
                    <a:pt x="4" y="51"/>
                  </a:lnTo>
                  <a:lnTo>
                    <a:pt x="9" y="34"/>
                  </a:lnTo>
                  <a:lnTo>
                    <a:pt x="19" y="17"/>
                  </a:lnTo>
                  <a:lnTo>
                    <a:pt x="36"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74" name="Freeform 43"/>
            <p:cNvSpPr>
              <a:spLocks/>
            </p:cNvSpPr>
            <p:nvPr/>
          </p:nvSpPr>
          <p:spPr bwMode="auto">
            <a:xfrm>
              <a:off x="3231" y="2817"/>
              <a:ext cx="55" cy="96"/>
            </a:xfrm>
            <a:custGeom>
              <a:avLst/>
              <a:gdLst>
                <a:gd name="T0" fmla="*/ 39 w 55"/>
                <a:gd name="T1" fmla="*/ 91 h 96"/>
                <a:gd name="T2" fmla="*/ 29 w 55"/>
                <a:gd name="T3" fmla="*/ 77 h 96"/>
                <a:gd name="T4" fmla="*/ 15 w 55"/>
                <a:gd name="T5" fmla="*/ 64 h 96"/>
                <a:gd name="T6" fmla="*/ 5 w 55"/>
                <a:gd name="T7" fmla="*/ 55 h 96"/>
                <a:gd name="T8" fmla="*/ 0 w 55"/>
                <a:gd name="T9" fmla="*/ 37 h 96"/>
                <a:gd name="T10" fmla="*/ 5 w 55"/>
                <a:gd name="T11" fmla="*/ 19 h 96"/>
                <a:gd name="T12" fmla="*/ 10 w 55"/>
                <a:gd name="T13" fmla="*/ 0 h 96"/>
                <a:gd name="T14" fmla="*/ 10 w 55"/>
                <a:gd name="T15" fmla="*/ 19 h 96"/>
                <a:gd name="T16" fmla="*/ 5 w 55"/>
                <a:gd name="T17" fmla="*/ 41 h 96"/>
                <a:gd name="T18" fmla="*/ 15 w 55"/>
                <a:gd name="T19" fmla="*/ 55 h 96"/>
                <a:gd name="T20" fmla="*/ 29 w 55"/>
                <a:gd name="T21" fmla="*/ 69 h 96"/>
                <a:gd name="T22" fmla="*/ 34 w 55"/>
                <a:gd name="T23" fmla="*/ 82 h 96"/>
                <a:gd name="T24" fmla="*/ 54 w 55"/>
                <a:gd name="T25" fmla="*/ 95 h 96"/>
                <a:gd name="T26" fmla="*/ 39 w 55"/>
                <a:gd name="T27"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96">
                  <a:moveTo>
                    <a:pt x="39" y="91"/>
                  </a:moveTo>
                  <a:lnTo>
                    <a:pt x="29" y="77"/>
                  </a:lnTo>
                  <a:lnTo>
                    <a:pt x="15" y="64"/>
                  </a:lnTo>
                  <a:lnTo>
                    <a:pt x="5" y="55"/>
                  </a:lnTo>
                  <a:lnTo>
                    <a:pt x="0" y="37"/>
                  </a:lnTo>
                  <a:lnTo>
                    <a:pt x="5" y="19"/>
                  </a:lnTo>
                  <a:lnTo>
                    <a:pt x="10" y="0"/>
                  </a:lnTo>
                  <a:lnTo>
                    <a:pt x="10" y="19"/>
                  </a:lnTo>
                  <a:lnTo>
                    <a:pt x="5" y="41"/>
                  </a:lnTo>
                  <a:lnTo>
                    <a:pt x="15" y="55"/>
                  </a:lnTo>
                  <a:lnTo>
                    <a:pt x="29" y="69"/>
                  </a:lnTo>
                  <a:lnTo>
                    <a:pt x="34" y="82"/>
                  </a:lnTo>
                  <a:lnTo>
                    <a:pt x="54" y="95"/>
                  </a:lnTo>
                  <a:lnTo>
                    <a:pt x="39" y="91"/>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75" name="Freeform 44"/>
            <p:cNvSpPr>
              <a:spLocks/>
            </p:cNvSpPr>
            <p:nvPr/>
          </p:nvSpPr>
          <p:spPr bwMode="auto">
            <a:xfrm>
              <a:off x="3523" y="2672"/>
              <a:ext cx="115" cy="42"/>
            </a:xfrm>
            <a:custGeom>
              <a:avLst/>
              <a:gdLst>
                <a:gd name="T0" fmla="*/ 0 w 115"/>
                <a:gd name="T1" fmla="*/ 0 h 42"/>
                <a:gd name="T2" fmla="*/ 27 w 115"/>
                <a:gd name="T3" fmla="*/ 21 h 42"/>
                <a:gd name="T4" fmla="*/ 43 w 115"/>
                <a:gd name="T5" fmla="*/ 33 h 42"/>
                <a:gd name="T6" fmla="*/ 76 w 115"/>
                <a:gd name="T7" fmla="*/ 37 h 42"/>
                <a:gd name="T8" fmla="*/ 114 w 115"/>
                <a:gd name="T9" fmla="*/ 41 h 42"/>
                <a:gd name="T10" fmla="*/ 87 w 115"/>
                <a:gd name="T11" fmla="*/ 33 h 42"/>
                <a:gd name="T12" fmla="*/ 71 w 115"/>
                <a:gd name="T13" fmla="*/ 33 h 42"/>
                <a:gd name="T14" fmla="*/ 48 w 115"/>
                <a:gd name="T15" fmla="*/ 29 h 42"/>
                <a:gd name="T16" fmla="*/ 22 w 115"/>
                <a:gd name="T17" fmla="*/ 17 h 42"/>
                <a:gd name="T18" fmla="*/ 0 w 115"/>
                <a:gd name="T1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42">
                  <a:moveTo>
                    <a:pt x="0" y="0"/>
                  </a:moveTo>
                  <a:lnTo>
                    <a:pt x="27" y="21"/>
                  </a:lnTo>
                  <a:lnTo>
                    <a:pt x="43" y="33"/>
                  </a:lnTo>
                  <a:lnTo>
                    <a:pt x="76" y="37"/>
                  </a:lnTo>
                  <a:lnTo>
                    <a:pt x="114" y="41"/>
                  </a:lnTo>
                  <a:lnTo>
                    <a:pt x="87" y="33"/>
                  </a:lnTo>
                  <a:lnTo>
                    <a:pt x="71" y="33"/>
                  </a:lnTo>
                  <a:lnTo>
                    <a:pt x="48" y="29"/>
                  </a:lnTo>
                  <a:lnTo>
                    <a:pt x="22" y="17"/>
                  </a:lnTo>
                  <a:lnTo>
                    <a:pt x="0"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76" name="Freeform 45"/>
            <p:cNvSpPr>
              <a:spLocks/>
            </p:cNvSpPr>
            <p:nvPr/>
          </p:nvSpPr>
          <p:spPr bwMode="auto">
            <a:xfrm>
              <a:off x="3399" y="2683"/>
              <a:ext cx="63" cy="79"/>
            </a:xfrm>
            <a:custGeom>
              <a:avLst/>
              <a:gdLst>
                <a:gd name="T0" fmla="*/ 0 w 63"/>
                <a:gd name="T1" fmla="*/ 0 h 79"/>
                <a:gd name="T2" fmla="*/ 5 w 63"/>
                <a:gd name="T3" fmla="*/ 30 h 79"/>
                <a:gd name="T4" fmla="*/ 20 w 63"/>
                <a:gd name="T5" fmla="*/ 48 h 79"/>
                <a:gd name="T6" fmla="*/ 42 w 63"/>
                <a:gd name="T7" fmla="*/ 61 h 79"/>
                <a:gd name="T8" fmla="*/ 62 w 63"/>
                <a:gd name="T9" fmla="*/ 78 h 79"/>
                <a:gd name="T10" fmla="*/ 47 w 63"/>
                <a:gd name="T11" fmla="*/ 56 h 79"/>
                <a:gd name="T12" fmla="*/ 20 w 63"/>
                <a:gd name="T13" fmla="*/ 44 h 79"/>
                <a:gd name="T14" fmla="*/ 10 w 63"/>
                <a:gd name="T15" fmla="*/ 26 h 79"/>
                <a:gd name="T16" fmla="*/ 0 w 63"/>
                <a:gd name="T1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79">
                  <a:moveTo>
                    <a:pt x="0" y="0"/>
                  </a:moveTo>
                  <a:lnTo>
                    <a:pt x="5" y="30"/>
                  </a:lnTo>
                  <a:lnTo>
                    <a:pt x="20" y="48"/>
                  </a:lnTo>
                  <a:lnTo>
                    <a:pt x="42" y="61"/>
                  </a:lnTo>
                  <a:lnTo>
                    <a:pt x="62" y="78"/>
                  </a:lnTo>
                  <a:lnTo>
                    <a:pt x="47" y="56"/>
                  </a:lnTo>
                  <a:lnTo>
                    <a:pt x="20" y="44"/>
                  </a:lnTo>
                  <a:lnTo>
                    <a:pt x="10" y="26"/>
                  </a:lnTo>
                  <a:lnTo>
                    <a:pt x="0"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77" name="Freeform 46"/>
            <p:cNvSpPr>
              <a:spLocks/>
            </p:cNvSpPr>
            <p:nvPr/>
          </p:nvSpPr>
          <p:spPr bwMode="auto">
            <a:xfrm>
              <a:off x="3115" y="2672"/>
              <a:ext cx="134" cy="90"/>
            </a:xfrm>
            <a:custGeom>
              <a:avLst/>
              <a:gdLst>
                <a:gd name="T0" fmla="*/ 133 w 134"/>
                <a:gd name="T1" fmla="*/ 0 h 90"/>
                <a:gd name="T2" fmla="*/ 122 w 134"/>
                <a:gd name="T3" fmla="*/ 32 h 90"/>
                <a:gd name="T4" fmla="*/ 101 w 134"/>
                <a:gd name="T5" fmla="*/ 54 h 90"/>
                <a:gd name="T6" fmla="*/ 67 w 134"/>
                <a:gd name="T7" fmla="*/ 71 h 90"/>
                <a:gd name="T8" fmla="*/ 34 w 134"/>
                <a:gd name="T9" fmla="*/ 81 h 90"/>
                <a:gd name="T10" fmla="*/ 0 w 134"/>
                <a:gd name="T11" fmla="*/ 89 h 90"/>
                <a:gd name="T12" fmla="*/ 29 w 134"/>
                <a:gd name="T13" fmla="*/ 89 h 90"/>
                <a:gd name="T14" fmla="*/ 56 w 134"/>
                <a:gd name="T15" fmla="*/ 85 h 90"/>
                <a:gd name="T16" fmla="*/ 84 w 134"/>
                <a:gd name="T17" fmla="*/ 67 h 90"/>
                <a:gd name="T18" fmla="*/ 117 w 134"/>
                <a:gd name="T19" fmla="*/ 45 h 90"/>
                <a:gd name="T20" fmla="*/ 133 w 134"/>
                <a:gd name="T21"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90">
                  <a:moveTo>
                    <a:pt x="133" y="0"/>
                  </a:moveTo>
                  <a:lnTo>
                    <a:pt x="122" y="32"/>
                  </a:lnTo>
                  <a:lnTo>
                    <a:pt x="101" y="54"/>
                  </a:lnTo>
                  <a:lnTo>
                    <a:pt x="67" y="71"/>
                  </a:lnTo>
                  <a:lnTo>
                    <a:pt x="34" y="81"/>
                  </a:lnTo>
                  <a:lnTo>
                    <a:pt x="0" y="89"/>
                  </a:lnTo>
                  <a:lnTo>
                    <a:pt x="29" y="89"/>
                  </a:lnTo>
                  <a:lnTo>
                    <a:pt x="56" y="85"/>
                  </a:lnTo>
                  <a:lnTo>
                    <a:pt x="84" y="67"/>
                  </a:lnTo>
                  <a:lnTo>
                    <a:pt x="117" y="45"/>
                  </a:lnTo>
                  <a:lnTo>
                    <a:pt x="133"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78" name="Freeform 47"/>
            <p:cNvSpPr>
              <a:spLocks/>
            </p:cNvSpPr>
            <p:nvPr/>
          </p:nvSpPr>
          <p:spPr bwMode="auto">
            <a:xfrm>
              <a:off x="3055" y="2731"/>
              <a:ext cx="188" cy="61"/>
            </a:xfrm>
            <a:custGeom>
              <a:avLst/>
              <a:gdLst>
                <a:gd name="T0" fmla="*/ 187 w 188"/>
                <a:gd name="T1" fmla="*/ 0 h 61"/>
                <a:gd name="T2" fmla="*/ 165 w 188"/>
                <a:gd name="T3" fmla="*/ 21 h 61"/>
                <a:gd name="T4" fmla="*/ 137 w 188"/>
                <a:gd name="T5" fmla="*/ 34 h 61"/>
                <a:gd name="T6" fmla="*/ 108 w 188"/>
                <a:gd name="T7" fmla="*/ 43 h 61"/>
                <a:gd name="T8" fmla="*/ 74 w 188"/>
                <a:gd name="T9" fmla="*/ 43 h 61"/>
                <a:gd name="T10" fmla="*/ 45 w 188"/>
                <a:gd name="T11" fmla="*/ 43 h 61"/>
                <a:gd name="T12" fmla="*/ 22 w 188"/>
                <a:gd name="T13" fmla="*/ 47 h 61"/>
                <a:gd name="T14" fmla="*/ 0 w 188"/>
                <a:gd name="T15" fmla="*/ 60 h 61"/>
                <a:gd name="T16" fmla="*/ 22 w 188"/>
                <a:gd name="T17" fmla="*/ 52 h 61"/>
                <a:gd name="T18" fmla="*/ 50 w 188"/>
                <a:gd name="T19" fmla="*/ 47 h 61"/>
                <a:gd name="T20" fmla="*/ 74 w 188"/>
                <a:gd name="T21" fmla="*/ 47 h 61"/>
                <a:gd name="T22" fmla="*/ 102 w 188"/>
                <a:gd name="T23" fmla="*/ 47 h 61"/>
                <a:gd name="T24" fmla="*/ 130 w 188"/>
                <a:gd name="T25" fmla="*/ 43 h 61"/>
                <a:gd name="T26" fmla="*/ 153 w 188"/>
                <a:gd name="T27" fmla="*/ 34 h 61"/>
                <a:gd name="T28" fmla="*/ 187 w 188"/>
                <a:gd name="T29" fmla="*/ 17 h 61"/>
                <a:gd name="T30" fmla="*/ 187 w 188"/>
                <a:gd name="T3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8" h="61">
                  <a:moveTo>
                    <a:pt x="187" y="0"/>
                  </a:moveTo>
                  <a:lnTo>
                    <a:pt x="165" y="21"/>
                  </a:lnTo>
                  <a:lnTo>
                    <a:pt x="137" y="34"/>
                  </a:lnTo>
                  <a:lnTo>
                    <a:pt x="108" y="43"/>
                  </a:lnTo>
                  <a:lnTo>
                    <a:pt x="74" y="43"/>
                  </a:lnTo>
                  <a:lnTo>
                    <a:pt x="45" y="43"/>
                  </a:lnTo>
                  <a:lnTo>
                    <a:pt x="22" y="47"/>
                  </a:lnTo>
                  <a:lnTo>
                    <a:pt x="0" y="60"/>
                  </a:lnTo>
                  <a:lnTo>
                    <a:pt x="22" y="52"/>
                  </a:lnTo>
                  <a:lnTo>
                    <a:pt x="50" y="47"/>
                  </a:lnTo>
                  <a:lnTo>
                    <a:pt x="74" y="47"/>
                  </a:lnTo>
                  <a:lnTo>
                    <a:pt x="102" y="47"/>
                  </a:lnTo>
                  <a:lnTo>
                    <a:pt x="130" y="43"/>
                  </a:lnTo>
                  <a:lnTo>
                    <a:pt x="153" y="34"/>
                  </a:lnTo>
                  <a:lnTo>
                    <a:pt x="187" y="17"/>
                  </a:lnTo>
                  <a:lnTo>
                    <a:pt x="187"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79" name="Freeform 48"/>
            <p:cNvSpPr>
              <a:spLocks/>
            </p:cNvSpPr>
            <p:nvPr/>
          </p:nvSpPr>
          <p:spPr bwMode="auto">
            <a:xfrm>
              <a:off x="3028" y="2672"/>
              <a:ext cx="130" cy="57"/>
            </a:xfrm>
            <a:custGeom>
              <a:avLst/>
              <a:gdLst>
                <a:gd name="T0" fmla="*/ 129 w 130"/>
                <a:gd name="T1" fmla="*/ 0 h 57"/>
                <a:gd name="T2" fmla="*/ 113 w 130"/>
                <a:gd name="T3" fmla="*/ 14 h 57"/>
                <a:gd name="T4" fmla="*/ 96 w 130"/>
                <a:gd name="T5" fmla="*/ 22 h 57"/>
                <a:gd name="T6" fmla="*/ 67 w 130"/>
                <a:gd name="T7" fmla="*/ 34 h 57"/>
                <a:gd name="T8" fmla="*/ 34 w 130"/>
                <a:gd name="T9" fmla="*/ 38 h 57"/>
                <a:gd name="T10" fmla="*/ 0 w 130"/>
                <a:gd name="T11" fmla="*/ 56 h 57"/>
                <a:gd name="T12" fmla="*/ 40 w 130"/>
                <a:gd name="T13" fmla="*/ 38 h 57"/>
                <a:gd name="T14" fmla="*/ 45 w 130"/>
                <a:gd name="T15" fmla="*/ 42 h 57"/>
                <a:gd name="T16" fmla="*/ 73 w 130"/>
                <a:gd name="T17" fmla="*/ 38 h 57"/>
                <a:gd name="T18" fmla="*/ 101 w 130"/>
                <a:gd name="T19" fmla="*/ 26 h 57"/>
                <a:gd name="T20" fmla="*/ 129 w 130"/>
                <a:gd name="T2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 h="57">
                  <a:moveTo>
                    <a:pt x="129" y="0"/>
                  </a:moveTo>
                  <a:lnTo>
                    <a:pt x="113" y="14"/>
                  </a:lnTo>
                  <a:lnTo>
                    <a:pt x="96" y="22"/>
                  </a:lnTo>
                  <a:lnTo>
                    <a:pt x="67" y="34"/>
                  </a:lnTo>
                  <a:lnTo>
                    <a:pt x="34" y="38"/>
                  </a:lnTo>
                  <a:lnTo>
                    <a:pt x="0" y="56"/>
                  </a:lnTo>
                  <a:lnTo>
                    <a:pt x="40" y="38"/>
                  </a:lnTo>
                  <a:lnTo>
                    <a:pt x="45" y="42"/>
                  </a:lnTo>
                  <a:lnTo>
                    <a:pt x="73" y="38"/>
                  </a:lnTo>
                  <a:lnTo>
                    <a:pt x="101" y="26"/>
                  </a:lnTo>
                  <a:lnTo>
                    <a:pt x="129"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80" name="Freeform 49"/>
            <p:cNvSpPr>
              <a:spLocks/>
            </p:cNvSpPr>
            <p:nvPr/>
          </p:nvSpPr>
          <p:spPr bwMode="auto">
            <a:xfrm>
              <a:off x="2824" y="2774"/>
              <a:ext cx="114" cy="18"/>
            </a:xfrm>
            <a:custGeom>
              <a:avLst/>
              <a:gdLst>
                <a:gd name="T0" fmla="*/ 60 w 114"/>
                <a:gd name="T1" fmla="*/ 17 h 18"/>
                <a:gd name="T2" fmla="*/ 92 w 114"/>
                <a:gd name="T3" fmla="*/ 11 h 18"/>
                <a:gd name="T4" fmla="*/ 113 w 114"/>
                <a:gd name="T5" fmla="*/ 0 h 18"/>
                <a:gd name="T6" fmla="*/ 92 w 114"/>
                <a:gd name="T7" fmla="*/ 7 h 18"/>
                <a:gd name="T8" fmla="*/ 0 w 114"/>
                <a:gd name="T9" fmla="*/ 17 h 18"/>
                <a:gd name="T10" fmla="*/ 43 w 114"/>
                <a:gd name="T11" fmla="*/ 17 h 18"/>
                <a:gd name="T12" fmla="*/ 60 w 114"/>
                <a:gd name="T13" fmla="*/ 17 h 18"/>
              </a:gdLst>
              <a:ahLst/>
              <a:cxnLst>
                <a:cxn ang="0">
                  <a:pos x="T0" y="T1"/>
                </a:cxn>
                <a:cxn ang="0">
                  <a:pos x="T2" y="T3"/>
                </a:cxn>
                <a:cxn ang="0">
                  <a:pos x="T4" y="T5"/>
                </a:cxn>
                <a:cxn ang="0">
                  <a:pos x="T6" y="T7"/>
                </a:cxn>
                <a:cxn ang="0">
                  <a:pos x="T8" y="T9"/>
                </a:cxn>
                <a:cxn ang="0">
                  <a:pos x="T10" y="T11"/>
                </a:cxn>
                <a:cxn ang="0">
                  <a:pos x="T12" y="T13"/>
                </a:cxn>
              </a:cxnLst>
              <a:rect l="0" t="0" r="r" b="b"/>
              <a:pathLst>
                <a:path w="114" h="18">
                  <a:moveTo>
                    <a:pt x="60" y="17"/>
                  </a:moveTo>
                  <a:lnTo>
                    <a:pt x="92" y="11"/>
                  </a:lnTo>
                  <a:lnTo>
                    <a:pt x="113" y="0"/>
                  </a:lnTo>
                  <a:lnTo>
                    <a:pt x="92" y="7"/>
                  </a:lnTo>
                  <a:lnTo>
                    <a:pt x="0" y="17"/>
                  </a:lnTo>
                  <a:lnTo>
                    <a:pt x="43" y="17"/>
                  </a:lnTo>
                  <a:lnTo>
                    <a:pt x="60" y="17"/>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81" name="Freeform 50"/>
            <p:cNvSpPr>
              <a:spLocks/>
            </p:cNvSpPr>
            <p:nvPr/>
          </p:nvSpPr>
          <p:spPr bwMode="auto">
            <a:xfrm>
              <a:off x="3444" y="2238"/>
              <a:ext cx="1" cy="177"/>
            </a:xfrm>
            <a:custGeom>
              <a:avLst/>
              <a:gdLst>
                <a:gd name="T0" fmla="*/ 0 w 1"/>
                <a:gd name="T1" fmla="*/ 176 h 177"/>
                <a:gd name="T2" fmla="*/ 0 w 1"/>
                <a:gd name="T3" fmla="*/ 153 h 177"/>
                <a:gd name="T4" fmla="*/ 0 w 1"/>
                <a:gd name="T5" fmla="*/ 130 h 177"/>
                <a:gd name="T6" fmla="*/ 0 w 1"/>
                <a:gd name="T7" fmla="*/ 107 h 177"/>
                <a:gd name="T8" fmla="*/ 0 w 1"/>
                <a:gd name="T9" fmla="*/ 79 h 177"/>
                <a:gd name="T10" fmla="*/ 0 w 1"/>
                <a:gd name="T11" fmla="*/ 56 h 177"/>
                <a:gd name="T12" fmla="*/ 0 w 1"/>
                <a:gd name="T13" fmla="*/ 37 h 177"/>
                <a:gd name="T14" fmla="*/ 0 w 1"/>
                <a:gd name="T15" fmla="*/ 19 h 177"/>
                <a:gd name="T16" fmla="*/ 0 w 1"/>
                <a:gd name="T17" fmla="*/ 0 h 177"/>
                <a:gd name="T18" fmla="*/ 0 w 1"/>
                <a:gd name="T19" fmla="*/ 14 h 177"/>
                <a:gd name="T20" fmla="*/ 0 w 1"/>
                <a:gd name="T21" fmla="*/ 42 h 177"/>
                <a:gd name="T22" fmla="*/ 0 w 1"/>
                <a:gd name="T23" fmla="*/ 61 h 177"/>
                <a:gd name="T24" fmla="*/ 0 w 1"/>
                <a:gd name="T25" fmla="*/ 84 h 177"/>
                <a:gd name="T26" fmla="*/ 0 w 1"/>
                <a:gd name="T27" fmla="*/ 107 h 177"/>
                <a:gd name="T28" fmla="*/ 0 w 1"/>
                <a:gd name="T29" fmla="*/ 120 h 177"/>
                <a:gd name="T30" fmla="*/ 0 w 1"/>
                <a:gd name="T31" fmla="*/ 148 h 177"/>
                <a:gd name="T32" fmla="*/ 0 w 1"/>
                <a:gd name="T33" fmla="*/ 17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 h="177">
                  <a:moveTo>
                    <a:pt x="0" y="176"/>
                  </a:moveTo>
                  <a:lnTo>
                    <a:pt x="0" y="153"/>
                  </a:lnTo>
                  <a:lnTo>
                    <a:pt x="0" y="130"/>
                  </a:lnTo>
                  <a:lnTo>
                    <a:pt x="0" y="107"/>
                  </a:lnTo>
                  <a:lnTo>
                    <a:pt x="0" y="79"/>
                  </a:lnTo>
                  <a:lnTo>
                    <a:pt x="0" y="56"/>
                  </a:lnTo>
                  <a:lnTo>
                    <a:pt x="0" y="37"/>
                  </a:lnTo>
                  <a:lnTo>
                    <a:pt x="0" y="19"/>
                  </a:lnTo>
                  <a:lnTo>
                    <a:pt x="0" y="0"/>
                  </a:lnTo>
                  <a:lnTo>
                    <a:pt x="0" y="14"/>
                  </a:lnTo>
                  <a:lnTo>
                    <a:pt x="0" y="42"/>
                  </a:lnTo>
                  <a:lnTo>
                    <a:pt x="0" y="61"/>
                  </a:lnTo>
                  <a:lnTo>
                    <a:pt x="0" y="84"/>
                  </a:lnTo>
                  <a:lnTo>
                    <a:pt x="0" y="107"/>
                  </a:lnTo>
                  <a:lnTo>
                    <a:pt x="0" y="120"/>
                  </a:lnTo>
                  <a:lnTo>
                    <a:pt x="0" y="148"/>
                  </a:lnTo>
                  <a:lnTo>
                    <a:pt x="0" y="176"/>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82" name="Freeform 51"/>
            <p:cNvSpPr>
              <a:spLocks/>
            </p:cNvSpPr>
            <p:nvPr/>
          </p:nvSpPr>
          <p:spPr bwMode="auto">
            <a:xfrm>
              <a:off x="3510" y="2238"/>
              <a:ext cx="2" cy="191"/>
            </a:xfrm>
            <a:custGeom>
              <a:avLst/>
              <a:gdLst>
                <a:gd name="T0" fmla="*/ 1 w 2"/>
                <a:gd name="T1" fmla="*/ 190 h 191"/>
                <a:gd name="T2" fmla="*/ 1 w 2"/>
                <a:gd name="T3" fmla="*/ 171 h 191"/>
                <a:gd name="T4" fmla="*/ 0 w 2"/>
                <a:gd name="T5" fmla="*/ 148 h 191"/>
                <a:gd name="T6" fmla="*/ 1 w 2"/>
                <a:gd name="T7" fmla="*/ 129 h 191"/>
                <a:gd name="T8" fmla="*/ 0 w 2"/>
                <a:gd name="T9" fmla="*/ 106 h 191"/>
                <a:gd name="T10" fmla="*/ 0 w 2"/>
                <a:gd name="T11" fmla="*/ 84 h 191"/>
                <a:gd name="T12" fmla="*/ 1 w 2"/>
                <a:gd name="T13" fmla="*/ 65 h 191"/>
                <a:gd name="T14" fmla="*/ 1 w 2"/>
                <a:gd name="T15" fmla="*/ 42 h 191"/>
                <a:gd name="T16" fmla="*/ 0 w 2"/>
                <a:gd name="T17" fmla="*/ 23 h 191"/>
                <a:gd name="T18" fmla="*/ 1 w 2"/>
                <a:gd name="T19" fmla="*/ 0 h 191"/>
                <a:gd name="T20" fmla="*/ 1 w 2"/>
                <a:gd name="T21" fmla="*/ 28 h 191"/>
                <a:gd name="T22" fmla="*/ 1 w 2"/>
                <a:gd name="T23" fmla="*/ 56 h 191"/>
                <a:gd name="T24" fmla="*/ 1 w 2"/>
                <a:gd name="T25" fmla="*/ 79 h 191"/>
                <a:gd name="T26" fmla="*/ 1 w 2"/>
                <a:gd name="T27" fmla="*/ 93 h 191"/>
                <a:gd name="T28" fmla="*/ 1 w 2"/>
                <a:gd name="T29" fmla="*/ 116 h 191"/>
                <a:gd name="T30" fmla="*/ 1 w 2"/>
                <a:gd name="T31" fmla="*/ 148 h 191"/>
                <a:gd name="T32" fmla="*/ 1 w 2"/>
                <a:gd name="T33" fmla="*/ 19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 h="191">
                  <a:moveTo>
                    <a:pt x="1" y="190"/>
                  </a:moveTo>
                  <a:lnTo>
                    <a:pt x="1" y="171"/>
                  </a:lnTo>
                  <a:lnTo>
                    <a:pt x="0" y="148"/>
                  </a:lnTo>
                  <a:lnTo>
                    <a:pt x="1" y="129"/>
                  </a:lnTo>
                  <a:lnTo>
                    <a:pt x="0" y="106"/>
                  </a:lnTo>
                  <a:lnTo>
                    <a:pt x="0" y="84"/>
                  </a:lnTo>
                  <a:lnTo>
                    <a:pt x="1" y="65"/>
                  </a:lnTo>
                  <a:lnTo>
                    <a:pt x="1" y="42"/>
                  </a:lnTo>
                  <a:lnTo>
                    <a:pt x="0" y="23"/>
                  </a:lnTo>
                  <a:lnTo>
                    <a:pt x="1" y="0"/>
                  </a:lnTo>
                  <a:lnTo>
                    <a:pt x="1" y="28"/>
                  </a:lnTo>
                  <a:lnTo>
                    <a:pt x="1" y="56"/>
                  </a:lnTo>
                  <a:lnTo>
                    <a:pt x="1" y="79"/>
                  </a:lnTo>
                  <a:lnTo>
                    <a:pt x="1" y="93"/>
                  </a:lnTo>
                  <a:lnTo>
                    <a:pt x="1" y="116"/>
                  </a:lnTo>
                  <a:lnTo>
                    <a:pt x="1" y="148"/>
                  </a:lnTo>
                  <a:lnTo>
                    <a:pt x="1" y="19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83" name="Freeform 52"/>
            <p:cNvSpPr>
              <a:spLocks/>
            </p:cNvSpPr>
            <p:nvPr/>
          </p:nvSpPr>
          <p:spPr bwMode="auto">
            <a:xfrm>
              <a:off x="3352" y="2194"/>
              <a:ext cx="13" cy="128"/>
            </a:xfrm>
            <a:custGeom>
              <a:avLst/>
              <a:gdLst>
                <a:gd name="T0" fmla="*/ 9 w 13"/>
                <a:gd name="T1" fmla="*/ 127 h 128"/>
                <a:gd name="T2" fmla="*/ 7 w 13"/>
                <a:gd name="T3" fmla="*/ 105 h 128"/>
                <a:gd name="T4" fmla="*/ 7 w 13"/>
                <a:gd name="T5" fmla="*/ 90 h 128"/>
                <a:gd name="T6" fmla="*/ 0 w 13"/>
                <a:gd name="T7" fmla="*/ 68 h 128"/>
                <a:gd name="T8" fmla="*/ 3 w 13"/>
                <a:gd name="T9" fmla="*/ 45 h 128"/>
                <a:gd name="T10" fmla="*/ 0 w 13"/>
                <a:gd name="T11" fmla="*/ 27 h 128"/>
                <a:gd name="T12" fmla="*/ 3 w 13"/>
                <a:gd name="T13" fmla="*/ 9 h 128"/>
                <a:gd name="T14" fmla="*/ 12 w 13"/>
                <a:gd name="T15" fmla="*/ 0 h 128"/>
                <a:gd name="T16" fmla="*/ 12 w 13"/>
                <a:gd name="T17" fmla="*/ 18 h 128"/>
                <a:gd name="T18" fmla="*/ 12 w 13"/>
                <a:gd name="T19" fmla="*/ 32 h 128"/>
                <a:gd name="T20" fmla="*/ 12 w 13"/>
                <a:gd name="T21" fmla="*/ 45 h 128"/>
                <a:gd name="T22" fmla="*/ 12 w 13"/>
                <a:gd name="T23" fmla="*/ 68 h 128"/>
                <a:gd name="T24" fmla="*/ 12 w 13"/>
                <a:gd name="T25" fmla="*/ 73 h 128"/>
                <a:gd name="T26" fmla="*/ 12 w 13"/>
                <a:gd name="T27" fmla="*/ 95 h 128"/>
                <a:gd name="T28" fmla="*/ 9 w 13"/>
                <a:gd name="T29" fmla="*/ 12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28">
                  <a:moveTo>
                    <a:pt x="9" y="127"/>
                  </a:moveTo>
                  <a:lnTo>
                    <a:pt x="7" y="105"/>
                  </a:lnTo>
                  <a:lnTo>
                    <a:pt x="7" y="90"/>
                  </a:lnTo>
                  <a:lnTo>
                    <a:pt x="0" y="68"/>
                  </a:lnTo>
                  <a:lnTo>
                    <a:pt x="3" y="45"/>
                  </a:lnTo>
                  <a:lnTo>
                    <a:pt x="0" y="27"/>
                  </a:lnTo>
                  <a:lnTo>
                    <a:pt x="3" y="9"/>
                  </a:lnTo>
                  <a:lnTo>
                    <a:pt x="12" y="0"/>
                  </a:lnTo>
                  <a:lnTo>
                    <a:pt x="12" y="18"/>
                  </a:lnTo>
                  <a:lnTo>
                    <a:pt x="12" y="32"/>
                  </a:lnTo>
                  <a:lnTo>
                    <a:pt x="12" y="45"/>
                  </a:lnTo>
                  <a:lnTo>
                    <a:pt x="12" y="68"/>
                  </a:lnTo>
                  <a:lnTo>
                    <a:pt x="12" y="73"/>
                  </a:lnTo>
                  <a:lnTo>
                    <a:pt x="12" y="95"/>
                  </a:lnTo>
                  <a:lnTo>
                    <a:pt x="9" y="127"/>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84" name="Freeform 53"/>
            <p:cNvSpPr>
              <a:spLocks/>
            </p:cNvSpPr>
            <p:nvPr/>
          </p:nvSpPr>
          <p:spPr bwMode="auto">
            <a:xfrm>
              <a:off x="3292" y="2203"/>
              <a:ext cx="13" cy="140"/>
            </a:xfrm>
            <a:custGeom>
              <a:avLst/>
              <a:gdLst>
                <a:gd name="T0" fmla="*/ 3 w 13"/>
                <a:gd name="T1" fmla="*/ 139 h 140"/>
                <a:gd name="T2" fmla="*/ 0 w 13"/>
                <a:gd name="T3" fmla="*/ 116 h 140"/>
                <a:gd name="T4" fmla="*/ 3 w 13"/>
                <a:gd name="T5" fmla="*/ 97 h 140"/>
                <a:gd name="T6" fmla="*/ 0 w 13"/>
                <a:gd name="T7" fmla="*/ 78 h 140"/>
                <a:gd name="T8" fmla="*/ 3 w 13"/>
                <a:gd name="T9" fmla="*/ 65 h 140"/>
                <a:gd name="T10" fmla="*/ 0 w 13"/>
                <a:gd name="T11" fmla="*/ 46 h 140"/>
                <a:gd name="T12" fmla="*/ 0 w 13"/>
                <a:gd name="T13" fmla="*/ 28 h 140"/>
                <a:gd name="T14" fmla="*/ 0 w 13"/>
                <a:gd name="T15" fmla="*/ 13 h 140"/>
                <a:gd name="T16" fmla="*/ 0 w 13"/>
                <a:gd name="T17" fmla="*/ 0 h 140"/>
                <a:gd name="T18" fmla="*/ 6 w 13"/>
                <a:gd name="T19" fmla="*/ 23 h 140"/>
                <a:gd name="T20" fmla="*/ 9 w 13"/>
                <a:gd name="T21" fmla="*/ 42 h 140"/>
                <a:gd name="T22" fmla="*/ 9 w 13"/>
                <a:gd name="T23" fmla="*/ 65 h 140"/>
                <a:gd name="T24" fmla="*/ 12 w 13"/>
                <a:gd name="T25" fmla="*/ 83 h 140"/>
                <a:gd name="T26" fmla="*/ 9 w 13"/>
                <a:gd name="T27" fmla="*/ 97 h 140"/>
                <a:gd name="T28" fmla="*/ 6 w 13"/>
                <a:gd name="T29" fmla="*/ 126 h 140"/>
                <a:gd name="T30" fmla="*/ 3 w 13"/>
                <a:gd name="T31" fmla="*/ 13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140">
                  <a:moveTo>
                    <a:pt x="3" y="139"/>
                  </a:moveTo>
                  <a:lnTo>
                    <a:pt x="0" y="116"/>
                  </a:lnTo>
                  <a:lnTo>
                    <a:pt x="3" y="97"/>
                  </a:lnTo>
                  <a:lnTo>
                    <a:pt x="0" y="78"/>
                  </a:lnTo>
                  <a:lnTo>
                    <a:pt x="3" y="65"/>
                  </a:lnTo>
                  <a:lnTo>
                    <a:pt x="0" y="46"/>
                  </a:lnTo>
                  <a:lnTo>
                    <a:pt x="0" y="28"/>
                  </a:lnTo>
                  <a:lnTo>
                    <a:pt x="0" y="13"/>
                  </a:lnTo>
                  <a:lnTo>
                    <a:pt x="0" y="0"/>
                  </a:lnTo>
                  <a:lnTo>
                    <a:pt x="6" y="23"/>
                  </a:lnTo>
                  <a:lnTo>
                    <a:pt x="9" y="42"/>
                  </a:lnTo>
                  <a:lnTo>
                    <a:pt x="9" y="65"/>
                  </a:lnTo>
                  <a:lnTo>
                    <a:pt x="12" y="83"/>
                  </a:lnTo>
                  <a:lnTo>
                    <a:pt x="9" y="97"/>
                  </a:lnTo>
                  <a:lnTo>
                    <a:pt x="6" y="126"/>
                  </a:lnTo>
                  <a:lnTo>
                    <a:pt x="3" y="139"/>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85" name="Freeform 54"/>
            <p:cNvSpPr>
              <a:spLocks/>
            </p:cNvSpPr>
            <p:nvPr/>
          </p:nvSpPr>
          <p:spPr bwMode="auto">
            <a:xfrm>
              <a:off x="3248" y="2131"/>
              <a:ext cx="28" cy="215"/>
            </a:xfrm>
            <a:custGeom>
              <a:avLst/>
              <a:gdLst>
                <a:gd name="T0" fmla="*/ 17 w 28"/>
                <a:gd name="T1" fmla="*/ 214 h 215"/>
                <a:gd name="T2" fmla="*/ 13 w 28"/>
                <a:gd name="T3" fmla="*/ 199 h 215"/>
                <a:gd name="T4" fmla="*/ 17 w 28"/>
                <a:gd name="T5" fmla="*/ 186 h 215"/>
                <a:gd name="T6" fmla="*/ 17 w 28"/>
                <a:gd name="T7" fmla="*/ 168 h 215"/>
                <a:gd name="T8" fmla="*/ 13 w 28"/>
                <a:gd name="T9" fmla="*/ 145 h 215"/>
                <a:gd name="T10" fmla="*/ 13 w 28"/>
                <a:gd name="T11" fmla="*/ 121 h 215"/>
                <a:gd name="T12" fmla="*/ 9 w 28"/>
                <a:gd name="T13" fmla="*/ 107 h 215"/>
                <a:gd name="T14" fmla="*/ 4 w 28"/>
                <a:gd name="T15" fmla="*/ 98 h 215"/>
                <a:gd name="T16" fmla="*/ 0 w 28"/>
                <a:gd name="T17" fmla="*/ 83 h 215"/>
                <a:gd name="T18" fmla="*/ 0 w 28"/>
                <a:gd name="T19" fmla="*/ 69 h 215"/>
                <a:gd name="T20" fmla="*/ 4 w 28"/>
                <a:gd name="T21" fmla="*/ 55 h 215"/>
                <a:gd name="T22" fmla="*/ 9 w 28"/>
                <a:gd name="T23" fmla="*/ 32 h 215"/>
                <a:gd name="T24" fmla="*/ 9 w 28"/>
                <a:gd name="T25" fmla="*/ 13 h 215"/>
                <a:gd name="T26" fmla="*/ 9 w 28"/>
                <a:gd name="T27" fmla="*/ 0 h 215"/>
                <a:gd name="T28" fmla="*/ 17 w 28"/>
                <a:gd name="T29" fmla="*/ 13 h 215"/>
                <a:gd name="T30" fmla="*/ 23 w 28"/>
                <a:gd name="T31" fmla="*/ 32 h 215"/>
                <a:gd name="T32" fmla="*/ 23 w 28"/>
                <a:gd name="T33" fmla="*/ 60 h 215"/>
                <a:gd name="T34" fmla="*/ 23 w 28"/>
                <a:gd name="T35" fmla="*/ 79 h 215"/>
                <a:gd name="T36" fmla="*/ 17 w 28"/>
                <a:gd name="T37" fmla="*/ 88 h 215"/>
                <a:gd name="T38" fmla="*/ 27 w 28"/>
                <a:gd name="T39" fmla="*/ 102 h 215"/>
                <a:gd name="T40" fmla="*/ 23 w 28"/>
                <a:gd name="T41" fmla="*/ 125 h 215"/>
                <a:gd name="T42" fmla="*/ 23 w 28"/>
                <a:gd name="T43" fmla="*/ 130 h 215"/>
                <a:gd name="T44" fmla="*/ 27 w 28"/>
                <a:gd name="T45" fmla="*/ 158 h 215"/>
                <a:gd name="T46" fmla="*/ 27 w 28"/>
                <a:gd name="T47" fmla="*/ 176 h 215"/>
                <a:gd name="T48" fmla="*/ 27 w 28"/>
                <a:gd name="T49" fmla="*/ 191 h 215"/>
                <a:gd name="T50" fmla="*/ 17 w 28"/>
                <a:gd name="T51" fmla="*/ 214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 h="215">
                  <a:moveTo>
                    <a:pt x="17" y="214"/>
                  </a:moveTo>
                  <a:lnTo>
                    <a:pt x="13" y="199"/>
                  </a:lnTo>
                  <a:lnTo>
                    <a:pt x="17" y="186"/>
                  </a:lnTo>
                  <a:lnTo>
                    <a:pt x="17" y="168"/>
                  </a:lnTo>
                  <a:lnTo>
                    <a:pt x="13" y="145"/>
                  </a:lnTo>
                  <a:lnTo>
                    <a:pt x="13" y="121"/>
                  </a:lnTo>
                  <a:lnTo>
                    <a:pt x="9" y="107"/>
                  </a:lnTo>
                  <a:lnTo>
                    <a:pt x="4" y="98"/>
                  </a:lnTo>
                  <a:lnTo>
                    <a:pt x="0" y="83"/>
                  </a:lnTo>
                  <a:lnTo>
                    <a:pt x="0" y="69"/>
                  </a:lnTo>
                  <a:lnTo>
                    <a:pt x="4" y="55"/>
                  </a:lnTo>
                  <a:lnTo>
                    <a:pt x="9" y="32"/>
                  </a:lnTo>
                  <a:lnTo>
                    <a:pt x="9" y="13"/>
                  </a:lnTo>
                  <a:lnTo>
                    <a:pt x="9" y="0"/>
                  </a:lnTo>
                  <a:lnTo>
                    <a:pt x="17" y="13"/>
                  </a:lnTo>
                  <a:lnTo>
                    <a:pt x="23" y="32"/>
                  </a:lnTo>
                  <a:lnTo>
                    <a:pt x="23" y="60"/>
                  </a:lnTo>
                  <a:lnTo>
                    <a:pt x="23" y="79"/>
                  </a:lnTo>
                  <a:lnTo>
                    <a:pt x="17" y="88"/>
                  </a:lnTo>
                  <a:lnTo>
                    <a:pt x="27" y="102"/>
                  </a:lnTo>
                  <a:lnTo>
                    <a:pt x="23" y="125"/>
                  </a:lnTo>
                  <a:lnTo>
                    <a:pt x="23" y="130"/>
                  </a:lnTo>
                  <a:lnTo>
                    <a:pt x="27" y="158"/>
                  </a:lnTo>
                  <a:lnTo>
                    <a:pt x="27" y="176"/>
                  </a:lnTo>
                  <a:lnTo>
                    <a:pt x="27" y="191"/>
                  </a:lnTo>
                  <a:lnTo>
                    <a:pt x="17" y="214"/>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86" name="Freeform 55"/>
            <p:cNvSpPr>
              <a:spLocks/>
            </p:cNvSpPr>
            <p:nvPr/>
          </p:nvSpPr>
          <p:spPr bwMode="auto">
            <a:xfrm>
              <a:off x="3280" y="2107"/>
              <a:ext cx="49" cy="197"/>
            </a:xfrm>
            <a:custGeom>
              <a:avLst/>
              <a:gdLst>
                <a:gd name="T0" fmla="*/ 33 w 49"/>
                <a:gd name="T1" fmla="*/ 196 h 197"/>
                <a:gd name="T2" fmla="*/ 29 w 49"/>
                <a:gd name="T3" fmla="*/ 176 h 197"/>
                <a:gd name="T4" fmla="*/ 33 w 49"/>
                <a:gd name="T5" fmla="*/ 153 h 197"/>
                <a:gd name="T6" fmla="*/ 33 w 49"/>
                <a:gd name="T7" fmla="*/ 140 h 197"/>
                <a:gd name="T8" fmla="*/ 33 w 49"/>
                <a:gd name="T9" fmla="*/ 121 h 197"/>
                <a:gd name="T10" fmla="*/ 29 w 49"/>
                <a:gd name="T11" fmla="*/ 88 h 197"/>
                <a:gd name="T12" fmla="*/ 24 w 49"/>
                <a:gd name="T13" fmla="*/ 75 h 197"/>
                <a:gd name="T14" fmla="*/ 19 w 49"/>
                <a:gd name="T15" fmla="*/ 55 h 197"/>
                <a:gd name="T16" fmla="*/ 10 w 49"/>
                <a:gd name="T17" fmla="*/ 47 h 197"/>
                <a:gd name="T18" fmla="*/ 10 w 49"/>
                <a:gd name="T19" fmla="*/ 32 h 197"/>
                <a:gd name="T20" fmla="*/ 5 w 49"/>
                <a:gd name="T21" fmla="*/ 13 h 197"/>
                <a:gd name="T22" fmla="*/ 0 w 49"/>
                <a:gd name="T23" fmla="*/ 0 h 197"/>
                <a:gd name="T24" fmla="*/ 19 w 49"/>
                <a:gd name="T25" fmla="*/ 18 h 197"/>
                <a:gd name="T26" fmla="*/ 24 w 49"/>
                <a:gd name="T27" fmla="*/ 42 h 197"/>
                <a:gd name="T28" fmla="*/ 38 w 49"/>
                <a:gd name="T29" fmla="*/ 70 h 197"/>
                <a:gd name="T30" fmla="*/ 48 w 49"/>
                <a:gd name="T31" fmla="*/ 98 h 197"/>
                <a:gd name="T32" fmla="*/ 48 w 49"/>
                <a:gd name="T33" fmla="*/ 130 h 197"/>
                <a:gd name="T34" fmla="*/ 48 w 49"/>
                <a:gd name="T35" fmla="*/ 163 h 197"/>
                <a:gd name="T36" fmla="*/ 43 w 49"/>
                <a:gd name="T37" fmla="*/ 172 h 197"/>
                <a:gd name="T38" fmla="*/ 33 w 49"/>
                <a:gd name="T39" fmla="*/ 19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97">
                  <a:moveTo>
                    <a:pt x="33" y="196"/>
                  </a:moveTo>
                  <a:lnTo>
                    <a:pt x="29" y="176"/>
                  </a:lnTo>
                  <a:lnTo>
                    <a:pt x="33" y="153"/>
                  </a:lnTo>
                  <a:lnTo>
                    <a:pt x="33" y="140"/>
                  </a:lnTo>
                  <a:lnTo>
                    <a:pt x="33" y="121"/>
                  </a:lnTo>
                  <a:lnTo>
                    <a:pt x="29" y="88"/>
                  </a:lnTo>
                  <a:lnTo>
                    <a:pt x="24" y="75"/>
                  </a:lnTo>
                  <a:lnTo>
                    <a:pt x="19" y="55"/>
                  </a:lnTo>
                  <a:lnTo>
                    <a:pt x="10" y="47"/>
                  </a:lnTo>
                  <a:lnTo>
                    <a:pt x="10" y="32"/>
                  </a:lnTo>
                  <a:lnTo>
                    <a:pt x="5" y="13"/>
                  </a:lnTo>
                  <a:lnTo>
                    <a:pt x="0" y="0"/>
                  </a:lnTo>
                  <a:lnTo>
                    <a:pt x="19" y="18"/>
                  </a:lnTo>
                  <a:lnTo>
                    <a:pt x="24" y="42"/>
                  </a:lnTo>
                  <a:lnTo>
                    <a:pt x="38" y="70"/>
                  </a:lnTo>
                  <a:lnTo>
                    <a:pt x="48" y="98"/>
                  </a:lnTo>
                  <a:lnTo>
                    <a:pt x="48" y="130"/>
                  </a:lnTo>
                  <a:lnTo>
                    <a:pt x="48" y="163"/>
                  </a:lnTo>
                  <a:lnTo>
                    <a:pt x="43" y="172"/>
                  </a:lnTo>
                  <a:lnTo>
                    <a:pt x="33" y="196"/>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87" name="Freeform 56"/>
            <p:cNvSpPr>
              <a:spLocks/>
            </p:cNvSpPr>
            <p:nvPr/>
          </p:nvSpPr>
          <p:spPr bwMode="auto">
            <a:xfrm>
              <a:off x="3285" y="2156"/>
              <a:ext cx="13" cy="56"/>
            </a:xfrm>
            <a:custGeom>
              <a:avLst/>
              <a:gdLst>
                <a:gd name="T0" fmla="*/ 0 w 13"/>
                <a:gd name="T1" fmla="*/ 0 h 56"/>
                <a:gd name="T2" fmla="*/ 0 w 13"/>
                <a:gd name="T3" fmla="*/ 21 h 56"/>
                <a:gd name="T4" fmla="*/ 3 w 13"/>
                <a:gd name="T5" fmla="*/ 30 h 56"/>
                <a:gd name="T6" fmla="*/ 9 w 13"/>
                <a:gd name="T7" fmla="*/ 42 h 56"/>
                <a:gd name="T8" fmla="*/ 12 w 13"/>
                <a:gd name="T9" fmla="*/ 55 h 56"/>
                <a:gd name="T10" fmla="*/ 12 w 13"/>
                <a:gd name="T11" fmla="*/ 38 h 56"/>
                <a:gd name="T12" fmla="*/ 6 w 13"/>
                <a:gd name="T13" fmla="*/ 30 h 56"/>
                <a:gd name="T14" fmla="*/ 3 w 13"/>
                <a:gd name="T15" fmla="*/ 13 h 56"/>
                <a:gd name="T16" fmla="*/ 0 w 13"/>
                <a:gd name="T1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56">
                  <a:moveTo>
                    <a:pt x="0" y="0"/>
                  </a:moveTo>
                  <a:lnTo>
                    <a:pt x="0" y="21"/>
                  </a:lnTo>
                  <a:lnTo>
                    <a:pt x="3" y="30"/>
                  </a:lnTo>
                  <a:lnTo>
                    <a:pt x="9" y="42"/>
                  </a:lnTo>
                  <a:lnTo>
                    <a:pt x="12" y="55"/>
                  </a:lnTo>
                  <a:lnTo>
                    <a:pt x="12" y="38"/>
                  </a:lnTo>
                  <a:lnTo>
                    <a:pt x="6" y="30"/>
                  </a:lnTo>
                  <a:lnTo>
                    <a:pt x="3" y="13"/>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88" name="Freeform 57"/>
            <p:cNvSpPr>
              <a:spLocks/>
            </p:cNvSpPr>
            <p:nvPr/>
          </p:nvSpPr>
          <p:spPr bwMode="auto">
            <a:xfrm>
              <a:off x="3406" y="2233"/>
              <a:ext cx="8" cy="128"/>
            </a:xfrm>
            <a:custGeom>
              <a:avLst/>
              <a:gdLst>
                <a:gd name="T0" fmla="*/ 5 w 8"/>
                <a:gd name="T1" fmla="*/ 127 h 128"/>
                <a:gd name="T2" fmla="*/ 5 w 8"/>
                <a:gd name="T3" fmla="*/ 99 h 128"/>
                <a:gd name="T4" fmla="*/ 2 w 8"/>
                <a:gd name="T5" fmla="*/ 77 h 128"/>
                <a:gd name="T6" fmla="*/ 5 w 8"/>
                <a:gd name="T7" fmla="*/ 59 h 128"/>
                <a:gd name="T8" fmla="*/ 2 w 8"/>
                <a:gd name="T9" fmla="*/ 41 h 128"/>
                <a:gd name="T10" fmla="*/ 2 w 8"/>
                <a:gd name="T11" fmla="*/ 18 h 128"/>
                <a:gd name="T12" fmla="*/ 0 w 8"/>
                <a:gd name="T13" fmla="*/ 0 h 128"/>
                <a:gd name="T14" fmla="*/ 7 w 8"/>
                <a:gd name="T15" fmla="*/ 18 h 128"/>
                <a:gd name="T16" fmla="*/ 7 w 8"/>
                <a:gd name="T17" fmla="*/ 41 h 128"/>
                <a:gd name="T18" fmla="*/ 7 w 8"/>
                <a:gd name="T19" fmla="*/ 68 h 128"/>
                <a:gd name="T20" fmla="*/ 7 w 8"/>
                <a:gd name="T21" fmla="*/ 86 h 128"/>
                <a:gd name="T22" fmla="*/ 7 w 8"/>
                <a:gd name="T23" fmla="*/ 99 h 128"/>
                <a:gd name="T24" fmla="*/ 5 w 8"/>
                <a:gd name="T25" fmla="*/ 12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128">
                  <a:moveTo>
                    <a:pt x="5" y="127"/>
                  </a:moveTo>
                  <a:lnTo>
                    <a:pt x="5" y="99"/>
                  </a:lnTo>
                  <a:lnTo>
                    <a:pt x="2" y="77"/>
                  </a:lnTo>
                  <a:lnTo>
                    <a:pt x="5" y="59"/>
                  </a:lnTo>
                  <a:lnTo>
                    <a:pt x="2" y="41"/>
                  </a:lnTo>
                  <a:lnTo>
                    <a:pt x="2" y="18"/>
                  </a:lnTo>
                  <a:lnTo>
                    <a:pt x="0" y="0"/>
                  </a:lnTo>
                  <a:lnTo>
                    <a:pt x="7" y="18"/>
                  </a:lnTo>
                  <a:lnTo>
                    <a:pt x="7" y="41"/>
                  </a:lnTo>
                  <a:lnTo>
                    <a:pt x="7" y="68"/>
                  </a:lnTo>
                  <a:lnTo>
                    <a:pt x="7" y="86"/>
                  </a:lnTo>
                  <a:lnTo>
                    <a:pt x="7" y="99"/>
                  </a:lnTo>
                  <a:lnTo>
                    <a:pt x="5" y="127"/>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89" name="Freeform 58"/>
            <p:cNvSpPr>
              <a:spLocks/>
            </p:cNvSpPr>
            <p:nvPr/>
          </p:nvSpPr>
          <p:spPr bwMode="auto">
            <a:xfrm>
              <a:off x="3451" y="2131"/>
              <a:ext cx="36" cy="191"/>
            </a:xfrm>
            <a:custGeom>
              <a:avLst/>
              <a:gdLst>
                <a:gd name="T0" fmla="*/ 31 w 36"/>
                <a:gd name="T1" fmla="*/ 190 h 191"/>
                <a:gd name="T2" fmla="*/ 22 w 36"/>
                <a:gd name="T3" fmla="*/ 172 h 191"/>
                <a:gd name="T4" fmla="*/ 22 w 36"/>
                <a:gd name="T5" fmla="*/ 144 h 191"/>
                <a:gd name="T6" fmla="*/ 27 w 36"/>
                <a:gd name="T7" fmla="*/ 121 h 191"/>
                <a:gd name="T8" fmla="*/ 22 w 36"/>
                <a:gd name="T9" fmla="*/ 106 h 191"/>
                <a:gd name="T10" fmla="*/ 22 w 36"/>
                <a:gd name="T11" fmla="*/ 74 h 191"/>
                <a:gd name="T12" fmla="*/ 18 w 36"/>
                <a:gd name="T13" fmla="*/ 51 h 191"/>
                <a:gd name="T14" fmla="*/ 13 w 36"/>
                <a:gd name="T15" fmla="*/ 32 h 191"/>
                <a:gd name="T16" fmla="*/ 4 w 36"/>
                <a:gd name="T17" fmla="*/ 18 h 191"/>
                <a:gd name="T18" fmla="*/ 0 w 36"/>
                <a:gd name="T19" fmla="*/ 0 h 191"/>
                <a:gd name="T20" fmla="*/ 9 w 36"/>
                <a:gd name="T21" fmla="*/ 8 h 191"/>
                <a:gd name="T22" fmla="*/ 22 w 36"/>
                <a:gd name="T23" fmla="*/ 32 h 191"/>
                <a:gd name="T24" fmla="*/ 27 w 36"/>
                <a:gd name="T25" fmla="*/ 60 h 191"/>
                <a:gd name="T26" fmla="*/ 35 w 36"/>
                <a:gd name="T27" fmla="*/ 93 h 191"/>
                <a:gd name="T28" fmla="*/ 31 w 36"/>
                <a:gd name="T29" fmla="*/ 124 h 191"/>
                <a:gd name="T30" fmla="*/ 35 w 36"/>
                <a:gd name="T31" fmla="*/ 152 h 191"/>
                <a:gd name="T32" fmla="*/ 31 w 36"/>
                <a:gd name="T33" fmla="*/ 19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191">
                  <a:moveTo>
                    <a:pt x="31" y="190"/>
                  </a:moveTo>
                  <a:lnTo>
                    <a:pt x="22" y="172"/>
                  </a:lnTo>
                  <a:lnTo>
                    <a:pt x="22" y="144"/>
                  </a:lnTo>
                  <a:lnTo>
                    <a:pt x="27" y="121"/>
                  </a:lnTo>
                  <a:lnTo>
                    <a:pt x="22" y="106"/>
                  </a:lnTo>
                  <a:lnTo>
                    <a:pt x="22" y="74"/>
                  </a:lnTo>
                  <a:lnTo>
                    <a:pt x="18" y="51"/>
                  </a:lnTo>
                  <a:lnTo>
                    <a:pt x="13" y="32"/>
                  </a:lnTo>
                  <a:lnTo>
                    <a:pt x="4" y="18"/>
                  </a:lnTo>
                  <a:lnTo>
                    <a:pt x="0" y="0"/>
                  </a:lnTo>
                  <a:lnTo>
                    <a:pt x="9" y="8"/>
                  </a:lnTo>
                  <a:lnTo>
                    <a:pt x="22" y="32"/>
                  </a:lnTo>
                  <a:lnTo>
                    <a:pt x="27" y="60"/>
                  </a:lnTo>
                  <a:lnTo>
                    <a:pt x="35" y="93"/>
                  </a:lnTo>
                  <a:lnTo>
                    <a:pt x="31" y="124"/>
                  </a:lnTo>
                  <a:lnTo>
                    <a:pt x="35" y="152"/>
                  </a:lnTo>
                  <a:lnTo>
                    <a:pt x="31" y="19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90" name="Freeform 59"/>
            <p:cNvSpPr>
              <a:spLocks/>
            </p:cNvSpPr>
            <p:nvPr/>
          </p:nvSpPr>
          <p:spPr bwMode="auto">
            <a:xfrm>
              <a:off x="3456" y="1986"/>
              <a:ext cx="56" cy="230"/>
            </a:xfrm>
            <a:custGeom>
              <a:avLst/>
              <a:gdLst>
                <a:gd name="T0" fmla="*/ 44 w 56"/>
                <a:gd name="T1" fmla="*/ 229 h 230"/>
                <a:gd name="T2" fmla="*/ 50 w 56"/>
                <a:gd name="T3" fmla="*/ 201 h 230"/>
                <a:gd name="T4" fmla="*/ 35 w 56"/>
                <a:gd name="T5" fmla="*/ 182 h 230"/>
                <a:gd name="T6" fmla="*/ 35 w 56"/>
                <a:gd name="T7" fmla="*/ 164 h 230"/>
                <a:gd name="T8" fmla="*/ 25 w 56"/>
                <a:gd name="T9" fmla="*/ 141 h 230"/>
                <a:gd name="T10" fmla="*/ 20 w 56"/>
                <a:gd name="T11" fmla="*/ 121 h 230"/>
                <a:gd name="T12" fmla="*/ 15 w 56"/>
                <a:gd name="T13" fmla="*/ 98 h 230"/>
                <a:gd name="T14" fmla="*/ 0 w 56"/>
                <a:gd name="T15" fmla="*/ 80 h 230"/>
                <a:gd name="T16" fmla="*/ 5 w 56"/>
                <a:gd name="T17" fmla="*/ 51 h 230"/>
                <a:gd name="T18" fmla="*/ 5 w 56"/>
                <a:gd name="T19" fmla="*/ 28 h 230"/>
                <a:gd name="T20" fmla="*/ 15 w 56"/>
                <a:gd name="T21" fmla="*/ 0 h 230"/>
                <a:gd name="T22" fmla="*/ 10 w 56"/>
                <a:gd name="T23" fmla="*/ 33 h 230"/>
                <a:gd name="T24" fmla="*/ 10 w 56"/>
                <a:gd name="T25" fmla="*/ 75 h 230"/>
                <a:gd name="T26" fmla="*/ 20 w 56"/>
                <a:gd name="T27" fmla="*/ 89 h 230"/>
                <a:gd name="T28" fmla="*/ 25 w 56"/>
                <a:gd name="T29" fmla="*/ 118 h 230"/>
                <a:gd name="T30" fmla="*/ 39 w 56"/>
                <a:gd name="T31" fmla="*/ 141 h 230"/>
                <a:gd name="T32" fmla="*/ 39 w 56"/>
                <a:gd name="T33" fmla="*/ 173 h 230"/>
                <a:gd name="T34" fmla="*/ 44 w 56"/>
                <a:gd name="T35" fmla="*/ 192 h 230"/>
                <a:gd name="T36" fmla="*/ 55 w 56"/>
                <a:gd name="T37" fmla="*/ 216 h 230"/>
                <a:gd name="T38" fmla="*/ 44 w 56"/>
                <a:gd name="T39" fmla="*/ 22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 h="230">
                  <a:moveTo>
                    <a:pt x="44" y="229"/>
                  </a:moveTo>
                  <a:lnTo>
                    <a:pt x="50" y="201"/>
                  </a:lnTo>
                  <a:lnTo>
                    <a:pt x="35" y="182"/>
                  </a:lnTo>
                  <a:lnTo>
                    <a:pt x="35" y="164"/>
                  </a:lnTo>
                  <a:lnTo>
                    <a:pt x="25" y="141"/>
                  </a:lnTo>
                  <a:lnTo>
                    <a:pt x="20" y="121"/>
                  </a:lnTo>
                  <a:lnTo>
                    <a:pt x="15" y="98"/>
                  </a:lnTo>
                  <a:lnTo>
                    <a:pt x="0" y="80"/>
                  </a:lnTo>
                  <a:lnTo>
                    <a:pt x="5" y="51"/>
                  </a:lnTo>
                  <a:lnTo>
                    <a:pt x="5" y="28"/>
                  </a:lnTo>
                  <a:lnTo>
                    <a:pt x="15" y="0"/>
                  </a:lnTo>
                  <a:lnTo>
                    <a:pt x="10" y="33"/>
                  </a:lnTo>
                  <a:lnTo>
                    <a:pt x="10" y="75"/>
                  </a:lnTo>
                  <a:lnTo>
                    <a:pt x="20" y="89"/>
                  </a:lnTo>
                  <a:lnTo>
                    <a:pt x="25" y="118"/>
                  </a:lnTo>
                  <a:lnTo>
                    <a:pt x="39" y="141"/>
                  </a:lnTo>
                  <a:lnTo>
                    <a:pt x="39" y="173"/>
                  </a:lnTo>
                  <a:lnTo>
                    <a:pt x="44" y="192"/>
                  </a:lnTo>
                  <a:lnTo>
                    <a:pt x="55" y="216"/>
                  </a:lnTo>
                  <a:lnTo>
                    <a:pt x="44" y="229"/>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91" name="Freeform 60"/>
            <p:cNvSpPr>
              <a:spLocks/>
            </p:cNvSpPr>
            <p:nvPr/>
          </p:nvSpPr>
          <p:spPr bwMode="auto">
            <a:xfrm>
              <a:off x="3399" y="2092"/>
              <a:ext cx="20" cy="135"/>
            </a:xfrm>
            <a:custGeom>
              <a:avLst/>
              <a:gdLst>
                <a:gd name="T0" fmla="*/ 15 w 20"/>
                <a:gd name="T1" fmla="*/ 134 h 135"/>
                <a:gd name="T2" fmla="*/ 8 w 20"/>
                <a:gd name="T3" fmla="*/ 111 h 135"/>
                <a:gd name="T4" fmla="*/ 11 w 20"/>
                <a:gd name="T5" fmla="*/ 92 h 135"/>
                <a:gd name="T6" fmla="*/ 4 w 20"/>
                <a:gd name="T7" fmla="*/ 60 h 135"/>
                <a:gd name="T8" fmla="*/ 4 w 20"/>
                <a:gd name="T9" fmla="*/ 33 h 135"/>
                <a:gd name="T10" fmla="*/ 0 w 20"/>
                <a:gd name="T11" fmla="*/ 0 h 135"/>
                <a:gd name="T12" fmla="*/ 11 w 20"/>
                <a:gd name="T13" fmla="*/ 28 h 135"/>
                <a:gd name="T14" fmla="*/ 11 w 20"/>
                <a:gd name="T15" fmla="*/ 55 h 135"/>
                <a:gd name="T16" fmla="*/ 15 w 20"/>
                <a:gd name="T17" fmla="*/ 92 h 135"/>
                <a:gd name="T18" fmla="*/ 19 w 20"/>
                <a:gd name="T19" fmla="*/ 120 h 135"/>
                <a:gd name="T20" fmla="*/ 15 w 20"/>
                <a:gd name="T21" fmla="*/ 13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135">
                  <a:moveTo>
                    <a:pt x="15" y="134"/>
                  </a:moveTo>
                  <a:lnTo>
                    <a:pt x="8" y="111"/>
                  </a:lnTo>
                  <a:lnTo>
                    <a:pt x="11" y="92"/>
                  </a:lnTo>
                  <a:lnTo>
                    <a:pt x="4" y="60"/>
                  </a:lnTo>
                  <a:lnTo>
                    <a:pt x="4" y="33"/>
                  </a:lnTo>
                  <a:lnTo>
                    <a:pt x="0" y="0"/>
                  </a:lnTo>
                  <a:lnTo>
                    <a:pt x="11" y="28"/>
                  </a:lnTo>
                  <a:lnTo>
                    <a:pt x="11" y="55"/>
                  </a:lnTo>
                  <a:lnTo>
                    <a:pt x="15" y="92"/>
                  </a:lnTo>
                  <a:lnTo>
                    <a:pt x="19" y="120"/>
                  </a:lnTo>
                  <a:lnTo>
                    <a:pt x="15" y="134"/>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92" name="Freeform 61"/>
            <p:cNvSpPr>
              <a:spLocks/>
            </p:cNvSpPr>
            <p:nvPr/>
          </p:nvSpPr>
          <p:spPr bwMode="auto">
            <a:xfrm>
              <a:off x="3444" y="2156"/>
              <a:ext cx="8" cy="64"/>
            </a:xfrm>
            <a:custGeom>
              <a:avLst/>
              <a:gdLst>
                <a:gd name="T0" fmla="*/ 5 w 8"/>
                <a:gd name="T1" fmla="*/ 63 h 64"/>
                <a:gd name="T2" fmla="*/ 2 w 8"/>
                <a:gd name="T3" fmla="*/ 38 h 64"/>
                <a:gd name="T4" fmla="*/ 2 w 8"/>
                <a:gd name="T5" fmla="*/ 17 h 64"/>
                <a:gd name="T6" fmla="*/ 0 w 8"/>
                <a:gd name="T7" fmla="*/ 0 h 64"/>
                <a:gd name="T8" fmla="*/ 7 w 8"/>
                <a:gd name="T9" fmla="*/ 29 h 64"/>
                <a:gd name="T10" fmla="*/ 7 w 8"/>
                <a:gd name="T11" fmla="*/ 55 h 64"/>
                <a:gd name="T12" fmla="*/ 5 w 8"/>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8" h="64">
                  <a:moveTo>
                    <a:pt x="5" y="63"/>
                  </a:moveTo>
                  <a:lnTo>
                    <a:pt x="2" y="38"/>
                  </a:lnTo>
                  <a:lnTo>
                    <a:pt x="2" y="17"/>
                  </a:lnTo>
                  <a:lnTo>
                    <a:pt x="0" y="0"/>
                  </a:lnTo>
                  <a:lnTo>
                    <a:pt x="7" y="29"/>
                  </a:lnTo>
                  <a:lnTo>
                    <a:pt x="7" y="55"/>
                  </a:lnTo>
                  <a:lnTo>
                    <a:pt x="5" y="63"/>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93" name="Freeform 62"/>
            <p:cNvSpPr>
              <a:spLocks/>
            </p:cNvSpPr>
            <p:nvPr/>
          </p:nvSpPr>
          <p:spPr bwMode="auto">
            <a:xfrm>
              <a:off x="3364" y="2092"/>
              <a:ext cx="19" cy="148"/>
            </a:xfrm>
            <a:custGeom>
              <a:avLst/>
              <a:gdLst>
                <a:gd name="T0" fmla="*/ 18 w 19"/>
                <a:gd name="T1" fmla="*/ 147 h 148"/>
                <a:gd name="T2" fmla="*/ 18 w 19"/>
                <a:gd name="T3" fmla="*/ 119 h 148"/>
                <a:gd name="T4" fmla="*/ 11 w 19"/>
                <a:gd name="T5" fmla="*/ 101 h 148"/>
                <a:gd name="T6" fmla="*/ 11 w 19"/>
                <a:gd name="T7" fmla="*/ 78 h 148"/>
                <a:gd name="T8" fmla="*/ 4 w 19"/>
                <a:gd name="T9" fmla="*/ 64 h 148"/>
                <a:gd name="T10" fmla="*/ 0 w 19"/>
                <a:gd name="T11" fmla="*/ 33 h 148"/>
                <a:gd name="T12" fmla="*/ 0 w 19"/>
                <a:gd name="T13" fmla="*/ 0 h 148"/>
                <a:gd name="T14" fmla="*/ 7 w 19"/>
                <a:gd name="T15" fmla="*/ 37 h 148"/>
                <a:gd name="T16" fmla="*/ 11 w 19"/>
                <a:gd name="T17" fmla="*/ 69 h 148"/>
                <a:gd name="T18" fmla="*/ 18 w 19"/>
                <a:gd name="T19" fmla="*/ 88 h 148"/>
                <a:gd name="T20" fmla="*/ 18 w 19"/>
                <a:gd name="T21" fmla="*/ 114 h 148"/>
                <a:gd name="T22" fmla="*/ 18 w 19"/>
                <a:gd name="T23"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48">
                  <a:moveTo>
                    <a:pt x="18" y="147"/>
                  </a:moveTo>
                  <a:lnTo>
                    <a:pt x="18" y="119"/>
                  </a:lnTo>
                  <a:lnTo>
                    <a:pt x="11" y="101"/>
                  </a:lnTo>
                  <a:lnTo>
                    <a:pt x="11" y="78"/>
                  </a:lnTo>
                  <a:lnTo>
                    <a:pt x="4" y="64"/>
                  </a:lnTo>
                  <a:lnTo>
                    <a:pt x="0" y="33"/>
                  </a:lnTo>
                  <a:lnTo>
                    <a:pt x="0" y="0"/>
                  </a:lnTo>
                  <a:lnTo>
                    <a:pt x="7" y="37"/>
                  </a:lnTo>
                  <a:lnTo>
                    <a:pt x="11" y="69"/>
                  </a:lnTo>
                  <a:lnTo>
                    <a:pt x="18" y="88"/>
                  </a:lnTo>
                  <a:lnTo>
                    <a:pt x="18" y="114"/>
                  </a:lnTo>
                  <a:lnTo>
                    <a:pt x="18" y="147"/>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94" name="Freeform 63"/>
            <p:cNvSpPr>
              <a:spLocks/>
            </p:cNvSpPr>
            <p:nvPr/>
          </p:nvSpPr>
          <p:spPr bwMode="auto">
            <a:xfrm>
              <a:off x="3231" y="2021"/>
              <a:ext cx="117" cy="171"/>
            </a:xfrm>
            <a:custGeom>
              <a:avLst/>
              <a:gdLst>
                <a:gd name="T0" fmla="*/ 109 w 117"/>
                <a:gd name="T1" fmla="*/ 170 h 171"/>
                <a:gd name="T2" fmla="*/ 98 w 117"/>
                <a:gd name="T3" fmla="*/ 147 h 171"/>
                <a:gd name="T4" fmla="*/ 98 w 117"/>
                <a:gd name="T5" fmla="*/ 124 h 171"/>
                <a:gd name="T6" fmla="*/ 88 w 117"/>
                <a:gd name="T7" fmla="*/ 115 h 171"/>
                <a:gd name="T8" fmla="*/ 88 w 117"/>
                <a:gd name="T9" fmla="*/ 87 h 171"/>
                <a:gd name="T10" fmla="*/ 66 w 117"/>
                <a:gd name="T11" fmla="*/ 78 h 171"/>
                <a:gd name="T12" fmla="*/ 50 w 117"/>
                <a:gd name="T13" fmla="*/ 55 h 171"/>
                <a:gd name="T14" fmla="*/ 38 w 117"/>
                <a:gd name="T15" fmla="*/ 41 h 171"/>
                <a:gd name="T16" fmla="*/ 16 w 117"/>
                <a:gd name="T17" fmla="*/ 13 h 171"/>
                <a:gd name="T18" fmla="*/ 0 w 117"/>
                <a:gd name="T19" fmla="*/ 0 h 171"/>
                <a:gd name="T20" fmla="*/ 32 w 117"/>
                <a:gd name="T21" fmla="*/ 10 h 171"/>
                <a:gd name="T22" fmla="*/ 66 w 117"/>
                <a:gd name="T23" fmla="*/ 27 h 171"/>
                <a:gd name="T24" fmla="*/ 77 w 117"/>
                <a:gd name="T25" fmla="*/ 55 h 171"/>
                <a:gd name="T26" fmla="*/ 104 w 117"/>
                <a:gd name="T27" fmla="*/ 74 h 171"/>
                <a:gd name="T28" fmla="*/ 109 w 117"/>
                <a:gd name="T29" fmla="*/ 96 h 171"/>
                <a:gd name="T30" fmla="*/ 109 w 117"/>
                <a:gd name="T31" fmla="*/ 124 h 171"/>
                <a:gd name="T32" fmla="*/ 116 w 117"/>
                <a:gd name="T33" fmla="*/ 147 h 171"/>
                <a:gd name="T34" fmla="*/ 109 w 117"/>
                <a:gd name="T35" fmla="*/ 17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7" h="171">
                  <a:moveTo>
                    <a:pt x="109" y="170"/>
                  </a:moveTo>
                  <a:lnTo>
                    <a:pt x="98" y="147"/>
                  </a:lnTo>
                  <a:lnTo>
                    <a:pt x="98" y="124"/>
                  </a:lnTo>
                  <a:lnTo>
                    <a:pt x="88" y="115"/>
                  </a:lnTo>
                  <a:lnTo>
                    <a:pt x="88" y="87"/>
                  </a:lnTo>
                  <a:lnTo>
                    <a:pt x="66" y="78"/>
                  </a:lnTo>
                  <a:lnTo>
                    <a:pt x="50" y="55"/>
                  </a:lnTo>
                  <a:lnTo>
                    <a:pt x="38" y="41"/>
                  </a:lnTo>
                  <a:lnTo>
                    <a:pt x="16" y="13"/>
                  </a:lnTo>
                  <a:lnTo>
                    <a:pt x="0" y="0"/>
                  </a:lnTo>
                  <a:lnTo>
                    <a:pt x="32" y="10"/>
                  </a:lnTo>
                  <a:lnTo>
                    <a:pt x="66" y="27"/>
                  </a:lnTo>
                  <a:lnTo>
                    <a:pt x="77" y="55"/>
                  </a:lnTo>
                  <a:lnTo>
                    <a:pt x="104" y="74"/>
                  </a:lnTo>
                  <a:lnTo>
                    <a:pt x="109" y="96"/>
                  </a:lnTo>
                  <a:lnTo>
                    <a:pt x="109" y="124"/>
                  </a:lnTo>
                  <a:lnTo>
                    <a:pt x="116" y="147"/>
                  </a:lnTo>
                  <a:lnTo>
                    <a:pt x="109" y="17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95" name="Freeform 64"/>
            <p:cNvSpPr>
              <a:spLocks/>
            </p:cNvSpPr>
            <p:nvPr/>
          </p:nvSpPr>
          <p:spPr bwMode="auto">
            <a:xfrm>
              <a:off x="3169" y="2007"/>
              <a:ext cx="74" cy="156"/>
            </a:xfrm>
            <a:custGeom>
              <a:avLst/>
              <a:gdLst>
                <a:gd name="T0" fmla="*/ 68 w 74"/>
                <a:gd name="T1" fmla="*/ 155 h 156"/>
                <a:gd name="T2" fmla="*/ 73 w 74"/>
                <a:gd name="T3" fmla="*/ 142 h 156"/>
                <a:gd name="T4" fmla="*/ 73 w 74"/>
                <a:gd name="T5" fmla="*/ 132 h 156"/>
                <a:gd name="T6" fmla="*/ 68 w 74"/>
                <a:gd name="T7" fmla="*/ 105 h 156"/>
                <a:gd name="T8" fmla="*/ 63 w 74"/>
                <a:gd name="T9" fmla="*/ 87 h 156"/>
                <a:gd name="T10" fmla="*/ 57 w 74"/>
                <a:gd name="T11" fmla="*/ 68 h 156"/>
                <a:gd name="T12" fmla="*/ 47 w 74"/>
                <a:gd name="T13" fmla="*/ 54 h 156"/>
                <a:gd name="T14" fmla="*/ 37 w 74"/>
                <a:gd name="T15" fmla="*/ 41 h 156"/>
                <a:gd name="T16" fmla="*/ 37 w 74"/>
                <a:gd name="T17" fmla="*/ 23 h 156"/>
                <a:gd name="T18" fmla="*/ 0 w 74"/>
                <a:gd name="T19" fmla="*/ 0 h 156"/>
                <a:gd name="T20" fmla="*/ 21 w 74"/>
                <a:gd name="T21" fmla="*/ 23 h 156"/>
                <a:gd name="T22" fmla="*/ 27 w 74"/>
                <a:gd name="T23" fmla="*/ 36 h 156"/>
                <a:gd name="T24" fmla="*/ 37 w 74"/>
                <a:gd name="T25" fmla="*/ 50 h 156"/>
                <a:gd name="T26" fmla="*/ 43 w 74"/>
                <a:gd name="T27" fmla="*/ 64 h 156"/>
                <a:gd name="T28" fmla="*/ 47 w 74"/>
                <a:gd name="T29" fmla="*/ 82 h 156"/>
                <a:gd name="T30" fmla="*/ 52 w 74"/>
                <a:gd name="T31" fmla="*/ 105 h 156"/>
                <a:gd name="T32" fmla="*/ 68 w 74"/>
                <a:gd name="T33" fmla="*/ 123 h 156"/>
                <a:gd name="T34" fmla="*/ 68 w 74"/>
                <a:gd name="T35" fmla="*/ 15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156">
                  <a:moveTo>
                    <a:pt x="68" y="155"/>
                  </a:moveTo>
                  <a:lnTo>
                    <a:pt x="73" y="142"/>
                  </a:lnTo>
                  <a:lnTo>
                    <a:pt x="73" y="132"/>
                  </a:lnTo>
                  <a:lnTo>
                    <a:pt x="68" y="105"/>
                  </a:lnTo>
                  <a:lnTo>
                    <a:pt x="63" y="87"/>
                  </a:lnTo>
                  <a:lnTo>
                    <a:pt x="57" y="68"/>
                  </a:lnTo>
                  <a:lnTo>
                    <a:pt x="47" y="54"/>
                  </a:lnTo>
                  <a:lnTo>
                    <a:pt x="37" y="41"/>
                  </a:lnTo>
                  <a:lnTo>
                    <a:pt x="37" y="23"/>
                  </a:lnTo>
                  <a:lnTo>
                    <a:pt x="0" y="0"/>
                  </a:lnTo>
                  <a:lnTo>
                    <a:pt x="21" y="23"/>
                  </a:lnTo>
                  <a:lnTo>
                    <a:pt x="27" y="36"/>
                  </a:lnTo>
                  <a:lnTo>
                    <a:pt x="37" y="50"/>
                  </a:lnTo>
                  <a:lnTo>
                    <a:pt x="43" y="64"/>
                  </a:lnTo>
                  <a:lnTo>
                    <a:pt x="47" y="82"/>
                  </a:lnTo>
                  <a:lnTo>
                    <a:pt x="52" y="105"/>
                  </a:lnTo>
                  <a:lnTo>
                    <a:pt x="68" y="123"/>
                  </a:lnTo>
                  <a:lnTo>
                    <a:pt x="68" y="155"/>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96" name="Freeform 65"/>
            <p:cNvSpPr>
              <a:spLocks/>
            </p:cNvSpPr>
            <p:nvPr/>
          </p:nvSpPr>
          <p:spPr bwMode="auto">
            <a:xfrm>
              <a:off x="3176" y="1995"/>
              <a:ext cx="93" cy="138"/>
            </a:xfrm>
            <a:custGeom>
              <a:avLst/>
              <a:gdLst>
                <a:gd name="T0" fmla="*/ 92 w 93"/>
                <a:gd name="T1" fmla="*/ 137 h 138"/>
                <a:gd name="T2" fmla="*/ 75 w 93"/>
                <a:gd name="T3" fmla="*/ 119 h 138"/>
                <a:gd name="T4" fmla="*/ 64 w 93"/>
                <a:gd name="T5" fmla="*/ 101 h 138"/>
                <a:gd name="T6" fmla="*/ 64 w 93"/>
                <a:gd name="T7" fmla="*/ 87 h 138"/>
                <a:gd name="T8" fmla="*/ 59 w 93"/>
                <a:gd name="T9" fmla="*/ 64 h 138"/>
                <a:gd name="T10" fmla="*/ 43 w 93"/>
                <a:gd name="T11" fmla="*/ 55 h 138"/>
                <a:gd name="T12" fmla="*/ 38 w 93"/>
                <a:gd name="T13" fmla="*/ 41 h 138"/>
                <a:gd name="T14" fmla="*/ 38 w 93"/>
                <a:gd name="T15" fmla="*/ 32 h 138"/>
                <a:gd name="T16" fmla="*/ 22 w 93"/>
                <a:gd name="T17" fmla="*/ 13 h 138"/>
                <a:gd name="T18" fmla="*/ 0 w 93"/>
                <a:gd name="T19" fmla="*/ 0 h 138"/>
                <a:gd name="T20" fmla="*/ 22 w 93"/>
                <a:gd name="T21" fmla="*/ 9 h 138"/>
                <a:gd name="T22" fmla="*/ 43 w 93"/>
                <a:gd name="T23" fmla="*/ 23 h 138"/>
                <a:gd name="T24" fmla="*/ 54 w 93"/>
                <a:gd name="T25" fmla="*/ 36 h 138"/>
                <a:gd name="T26" fmla="*/ 64 w 93"/>
                <a:gd name="T27" fmla="*/ 55 h 138"/>
                <a:gd name="T28" fmla="*/ 75 w 93"/>
                <a:gd name="T29" fmla="*/ 69 h 138"/>
                <a:gd name="T30" fmla="*/ 80 w 93"/>
                <a:gd name="T31" fmla="*/ 87 h 138"/>
                <a:gd name="T32" fmla="*/ 80 w 93"/>
                <a:gd name="T33" fmla="*/ 96 h 138"/>
                <a:gd name="T34" fmla="*/ 86 w 93"/>
                <a:gd name="T35" fmla="*/ 114 h 138"/>
                <a:gd name="T36" fmla="*/ 92 w 93"/>
                <a:gd name="T37" fmla="*/ 13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 h="138">
                  <a:moveTo>
                    <a:pt x="92" y="137"/>
                  </a:moveTo>
                  <a:lnTo>
                    <a:pt x="75" y="119"/>
                  </a:lnTo>
                  <a:lnTo>
                    <a:pt x="64" y="101"/>
                  </a:lnTo>
                  <a:lnTo>
                    <a:pt x="64" y="87"/>
                  </a:lnTo>
                  <a:lnTo>
                    <a:pt x="59" y="64"/>
                  </a:lnTo>
                  <a:lnTo>
                    <a:pt x="43" y="55"/>
                  </a:lnTo>
                  <a:lnTo>
                    <a:pt x="38" y="41"/>
                  </a:lnTo>
                  <a:lnTo>
                    <a:pt x="38" y="32"/>
                  </a:lnTo>
                  <a:lnTo>
                    <a:pt x="22" y="13"/>
                  </a:lnTo>
                  <a:lnTo>
                    <a:pt x="0" y="0"/>
                  </a:lnTo>
                  <a:lnTo>
                    <a:pt x="22" y="9"/>
                  </a:lnTo>
                  <a:lnTo>
                    <a:pt x="43" y="23"/>
                  </a:lnTo>
                  <a:lnTo>
                    <a:pt x="54" y="36"/>
                  </a:lnTo>
                  <a:lnTo>
                    <a:pt x="64" y="55"/>
                  </a:lnTo>
                  <a:lnTo>
                    <a:pt x="75" y="69"/>
                  </a:lnTo>
                  <a:lnTo>
                    <a:pt x="80" y="87"/>
                  </a:lnTo>
                  <a:lnTo>
                    <a:pt x="80" y="96"/>
                  </a:lnTo>
                  <a:lnTo>
                    <a:pt x="86" y="114"/>
                  </a:lnTo>
                  <a:lnTo>
                    <a:pt x="92" y="137"/>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97" name="Freeform 66"/>
            <p:cNvSpPr>
              <a:spLocks/>
            </p:cNvSpPr>
            <p:nvPr/>
          </p:nvSpPr>
          <p:spPr bwMode="auto">
            <a:xfrm>
              <a:off x="3272" y="2083"/>
              <a:ext cx="33" cy="36"/>
            </a:xfrm>
            <a:custGeom>
              <a:avLst/>
              <a:gdLst>
                <a:gd name="T0" fmla="*/ 0 w 33"/>
                <a:gd name="T1" fmla="*/ 0 h 36"/>
                <a:gd name="T2" fmla="*/ 6 w 33"/>
                <a:gd name="T3" fmla="*/ 11 h 36"/>
                <a:gd name="T4" fmla="*/ 15 w 33"/>
                <a:gd name="T5" fmla="*/ 19 h 36"/>
                <a:gd name="T6" fmla="*/ 28 w 33"/>
                <a:gd name="T7" fmla="*/ 27 h 36"/>
                <a:gd name="T8" fmla="*/ 28 w 33"/>
                <a:gd name="T9" fmla="*/ 35 h 36"/>
                <a:gd name="T10" fmla="*/ 32 w 33"/>
                <a:gd name="T11" fmla="*/ 27 h 36"/>
                <a:gd name="T12" fmla="*/ 19 w 33"/>
                <a:gd name="T13" fmla="*/ 19 h 36"/>
                <a:gd name="T14" fmla="*/ 10 w 33"/>
                <a:gd name="T15" fmla="*/ 7 h 36"/>
                <a:gd name="T16" fmla="*/ 0 w 33"/>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0" y="0"/>
                  </a:moveTo>
                  <a:lnTo>
                    <a:pt x="6" y="11"/>
                  </a:lnTo>
                  <a:lnTo>
                    <a:pt x="15" y="19"/>
                  </a:lnTo>
                  <a:lnTo>
                    <a:pt x="28" y="27"/>
                  </a:lnTo>
                  <a:lnTo>
                    <a:pt x="28" y="35"/>
                  </a:lnTo>
                  <a:lnTo>
                    <a:pt x="32" y="27"/>
                  </a:lnTo>
                  <a:lnTo>
                    <a:pt x="19" y="19"/>
                  </a:lnTo>
                  <a:lnTo>
                    <a:pt x="10" y="7"/>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98" name="Freeform 67"/>
            <p:cNvSpPr>
              <a:spLocks/>
            </p:cNvSpPr>
            <p:nvPr/>
          </p:nvSpPr>
          <p:spPr bwMode="auto">
            <a:xfrm>
              <a:off x="3425" y="1977"/>
              <a:ext cx="32" cy="147"/>
            </a:xfrm>
            <a:custGeom>
              <a:avLst/>
              <a:gdLst>
                <a:gd name="T0" fmla="*/ 31 w 32"/>
                <a:gd name="T1" fmla="*/ 146 h 147"/>
                <a:gd name="T2" fmla="*/ 14 w 32"/>
                <a:gd name="T3" fmla="*/ 127 h 147"/>
                <a:gd name="T4" fmla="*/ 10 w 32"/>
                <a:gd name="T5" fmla="*/ 105 h 147"/>
                <a:gd name="T6" fmla="*/ 4 w 32"/>
                <a:gd name="T7" fmla="*/ 81 h 147"/>
                <a:gd name="T8" fmla="*/ 0 w 32"/>
                <a:gd name="T9" fmla="*/ 68 h 147"/>
                <a:gd name="T10" fmla="*/ 4 w 32"/>
                <a:gd name="T11" fmla="*/ 41 h 147"/>
                <a:gd name="T12" fmla="*/ 10 w 32"/>
                <a:gd name="T13" fmla="*/ 18 h 147"/>
                <a:gd name="T14" fmla="*/ 18 w 32"/>
                <a:gd name="T15" fmla="*/ 0 h 147"/>
                <a:gd name="T16" fmla="*/ 14 w 32"/>
                <a:gd name="T17" fmla="*/ 22 h 147"/>
                <a:gd name="T18" fmla="*/ 10 w 32"/>
                <a:gd name="T19" fmla="*/ 46 h 147"/>
                <a:gd name="T20" fmla="*/ 10 w 32"/>
                <a:gd name="T21" fmla="*/ 68 h 147"/>
                <a:gd name="T22" fmla="*/ 14 w 32"/>
                <a:gd name="T23" fmla="*/ 91 h 147"/>
                <a:gd name="T24" fmla="*/ 18 w 32"/>
                <a:gd name="T25" fmla="*/ 114 h 147"/>
                <a:gd name="T26" fmla="*/ 31 w 32"/>
                <a:gd name="T27" fmla="*/ 14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47">
                  <a:moveTo>
                    <a:pt x="31" y="146"/>
                  </a:moveTo>
                  <a:lnTo>
                    <a:pt x="14" y="127"/>
                  </a:lnTo>
                  <a:lnTo>
                    <a:pt x="10" y="105"/>
                  </a:lnTo>
                  <a:lnTo>
                    <a:pt x="4" y="81"/>
                  </a:lnTo>
                  <a:lnTo>
                    <a:pt x="0" y="68"/>
                  </a:lnTo>
                  <a:lnTo>
                    <a:pt x="4" y="41"/>
                  </a:lnTo>
                  <a:lnTo>
                    <a:pt x="10" y="18"/>
                  </a:lnTo>
                  <a:lnTo>
                    <a:pt x="18" y="0"/>
                  </a:lnTo>
                  <a:lnTo>
                    <a:pt x="14" y="22"/>
                  </a:lnTo>
                  <a:lnTo>
                    <a:pt x="10" y="46"/>
                  </a:lnTo>
                  <a:lnTo>
                    <a:pt x="10" y="68"/>
                  </a:lnTo>
                  <a:lnTo>
                    <a:pt x="14" y="91"/>
                  </a:lnTo>
                  <a:lnTo>
                    <a:pt x="18" y="114"/>
                  </a:lnTo>
                  <a:lnTo>
                    <a:pt x="31" y="146"/>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99" name="Freeform 68"/>
            <p:cNvSpPr>
              <a:spLocks/>
            </p:cNvSpPr>
            <p:nvPr/>
          </p:nvSpPr>
          <p:spPr bwMode="auto">
            <a:xfrm>
              <a:off x="3285" y="1986"/>
              <a:ext cx="86" cy="114"/>
            </a:xfrm>
            <a:custGeom>
              <a:avLst/>
              <a:gdLst>
                <a:gd name="T0" fmla="*/ 85 w 86"/>
                <a:gd name="T1" fmla="*/ 113 h 114"/>
                <a:gd name="T2" fmla="*/ 69 w 86"/>
                <a:gd name="T3" fmla="*/ 94 h 114"/>
                <a:gd name="T4" fmla="*/ 69 w 86"/>
                <a:gd name="T5" fmla="*/ 72 h 114"/>
                <a:gd name="T6" fmla="*/ 52 w 86"/>
                <a:gd name="T7" fmla="*/ 54 h 114"/>
                <a:gd name="T8" fmla="*/ 47 w 86"/>
                <a:gd name="T9" fmla="*/ 32 h 114"/>
                <a:gd name="T10" fmla="*/ 31 w 86"/>
                <a:gd name="T11" fmla="*/ 22 h 114"/>
                <a:gd name="T12" fmla="*/ 16 w 86"/>
                <a:gd name="T13" fmla="*/ 5 h 114"/>
                <a:gd name="T14" fmla="*/ 0 w 86"/>
                <a:gd name="T15" fmla="*/ 0 h 114"/>
                <a:gd name="T16" fmla="*/ 21 w 86"/>
                <a:gd name="T17" fmla="*/ 0 h 114"/>
                <a:gd name="T18" fmla="*/ 47 w 86"/>
                <a:gd name="T19" fmla="*/ 19 h 114"/>
                <a:gd name="T20" fmla="*/ 64 w 86"/>
                <a:gd name="T21" fmla="*/ 27 h 114"/>
                <a:gd name="T22" fmla="*/ 74 w 86"/>
                <a:gd name="T23" fmla="*/ 45 h 114"/>
                <a:gd name="T24" fmla="*/ 85 w 86"/>
                <a:gd name="T25" fmla="*/ 72 h 114"/>
                <a:gd name="T26" fmla="*/ 85 w 86"/>
                <a:gd name="T27" fmla="*/ 11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114">
                  <a:moveTo>
                    <a:pt x="85" y="113"/>
                  </a:moveTo>
                  <a:lnTo>
                    <a:pt x="69" y="94"/>
                  </a:lnTo>
                  <a:lnTo>
                    <a:pt x="69" y="72"/>
                  </a:lnTo>
                  <a:lnTo>
                    <a:pt x="52" y="54"/>
                  </a:lnTo>
                  <a:lnTo>
                    <a:pt x="47" y="32"/>
                  </a:lnTo>
                  <a:lnTo>
                    <a:pt x="31" y="22"/>
                  </a:lnTo>
                  <a:lnTo>
                    <a:pt x="16" y="5"/>
                  </a:lnTo>
                  <a:lnTo>
                    <a:pt x="0" y="0"/>
                  </a:lnTo>
                  <a:lnTo>
                    <a:pt x="21" y="0"/>
                  </a:lnTo>
                  <a:lnTo>
                    <a:pt x="47" y="19"/>
                  </a:lnTo>
                  <a:lnTo>
                    <a:pt x="64" y="27"/>
                  </a:lnTo>
                  <a:lnTo>
                    <a:pt x="74" y="45"/>
                  </a:lnTo>
                  <a:lnTo>
                    <a:pt x="85" y="72"/>
                  </a:lnTo>
                  <a:lnTo>
                    <a:pt x="85" y="113"/>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00" name="Freeform 69"/>
            <p:cNvSpPr>
              <a:spLocks/>
            </p:cNvSpPr>
            <p:nvPr/>
          </p:nvSpPr>
          <p:spPr bwMode="auto">
            <a:xfrm>
              <a:off x="3388" y="1954"/>
              <a:ext cx="19" cy="126"/>
            </a:xfrm>
            <a:custGeom>
              <a:avLst/>
              <a:gdLst>
                <a:gd name="T0" fmla="*/ 11 w 19"/>
                <a:gd name="T1" fmla="*/ 125 h 126"/>
                <a:gd name="T2" fmla="*/ 7 w 19"/>
                <a:gd name="T3" fmla="*/ 112 h 126"/>
                <a:gd name="T4" fmla="*/ 3 w 19"/>
                <a:gd name="T5" fmla="*/ 85 h 126"/>
                <a:gd name="T6" fmla="*/ 0 w 19"/>
                <a:gd name="T7" fmla="*/ 67 h 126"/>
                <a:gd name="T8" fmla="*/ 0 w 19"/>
                <a:gd name="T9" fmla="*/ 45 h 126"/>
                <a:gd name="T10" fmla="*/ 3 w 19"/>
                <a:gd name="T11" fmla="*/ 27 h 126"/>
                <a:gd name="T12" fmla="*/ 15 w 19"/>
                <a:gd name="T13" fmla="*/ 8 h 126"/>
                <a:gd name="T14" fmla="*/ 18 w 19"/>
                <a:gd name="T15" fmla="*/ 0 h 126"/>
                <a:gd name="T16" fmla="*/ 15 w 19"/>
                <a:gd name="T17" fmla="*/ 18 h 126"/>
                <a:gd name="T18" fmla="*/ 7 w 19"/>
                <a:gd name="T19" fmla="*/ 40 h 126"/>
                <a:gd name="T20" fmla="*/ 7 w 19"/>
                <a:gd name="T21" fmla="*/ 58 h 126"/>
                <a:gd name="T22" fmla="*/ 7 w 19"/>
                <a:gd name="T23" fmla="*/ 90 h 126"/>
                <a:gd name="T24" fmla="*/ 11 w 19"/>
                <a:gd name="T25" fmla="*/ 107 h 126"/>
                <a:gd name="T26" fmla="*/ 11 w 19"/>
                <a:gd name="T27" fmla="*/ 12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26">
                  <a:moveTo>
                    <a:pt x="11" y="125"/>
                  </a:moveTo>
                  <a:lnTo>
                    <a:pt x="7" y="112"/>
                  </a:lnTo>
                  <a:lnTo>
                    <a:pt x="3" y="85"/>
                  </a:lnTo>
                  <a:lnTo>
                    <a:pt x="0" y="67"/>
                  </a:lnTo>
                  <a:lnTo>
                    <a:pt x="0" y="45"/>
                  </a:lnTo>
                  <a:lnTo>
                    <a:pt x="3" y="27"/>
                  </a:lnTo>
                  <a:lnTo>
                    <a:pt x="15" y="8"/>
                  </a:lnTo>
                  <a:lnTo>
                    <a:pt x="18" y="0"/>
                  </a:lnTo>
                  <a:lnTo>
                    <a:pt x="15" y="18"/>
                  </a:lnTo>
                  <a:lnTo>
                    <a:pt x="7" y="40"/>
                  </a:lnTo>
                  <a:lnTo>
                    <a:pt x="7" y="58"/>
                  </a:lnTo>
                  <a:lnTo>
                    <a:pt x="7" y="90"/>
                  </a:lnTo>
                  <a:lnTo>
                    <a:pt x="11" y="107"/>
                  </a:lnTo>
                  <a:lnTo>
                    <a:pt x="11" y="125"/>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01" name="Freeform 70"/>
            <p:cNvSpPr>
              <a:spLocks/>
            </p:cNvSpPr>
            <p:nvPr/>
          </p:nvSpPr>
          <p:spPr bwMode="auto">
            <a:xfrm>
              <a:off x="3480" y="2015"/>
              <a:ext cx="17" cy="100"/>
            </a:xfrm>
            <a:custGeom>
              <a:avLst/>
              <a:gdLst>
                <a:gd name="T0" fmla="*/ 3 w 17"/>
                <a:gd name="T1" fmla="*/ 0 h 100"/>
                <a:gd name="T2" fmla="*/ 0 w 17"/>
                <a:gd name="T3" fmla="*/ 22 h 100"/>
                <a:gd name="T4" fmla="*/ 3 w 17"/>
                <a:gd name="T5" fmla="*/ 45 h 100"/>
                <a:gd name="T6" fmla="*/ 9 w 17"/>
                <a:gd name="T7" fmla="*/ 63 h 100"/>
                <a:gd name="T8" fmla="*/ 9 w 17"/>
                <a:gd name="T9" fmla="*/ 77 h 100"/>
                <a:gd name="T10" fmla="*/ 16 w 17"/>
                <a:gd name="T11" fmla="*/ 99 h 100"/>
                <a:gd name="T12" fmla="*/ 16 w 17"/>
                <a:gd name="T13" fmla="*/ 81 h 100"/>
                <a:gd name="T14" fmla="*/ 13 w 17"/>
                <a:gd name="T15" fmla="*/ 59 h 100"/>
                <a:gd name="T16" fmla="*/ 7 w 17"/>
                <a:gd name="T17" fmla="*/ 45 h 100"/>
                <a:gd name="T18" fmla="*/ 7 w 17"/>
                <a:gd name="T19" fmla="*/ 27 h 100"/>
                <a:gd name="T20" fmla="*/ 3 w 17"/>
                <a:gd name="T2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00">
                  <a:moveTo>
                    <a:pt x="3" y="0"/>
                  </a:moveTo>
                  <a:lnTo>
                    <a:pt x="0" y="22"/>
                  </a:lnTo>
                  <a:lnTo>
                    <a:pt x="3" y="45"/>
                  </a:lnTo>
                  <a:lnTo>
                    <a:pt x="9" y="63"/>
                  </a:lnTo>
                  <a:lnTo>
                    <a:pt x="9" y="77"/>
                  </a:lnTo>
                  <a:lnTo>
                    <a:pt x="16" y="99"/>
                  </a:lnTo>
                  <a:lnTo>
                    <a:pt x="16" y="81"/>
                  </a:lnTo>
                  <a:lnTo>
                    <a:pt x="13" y="59"/>
                  </a:lnTo>
                  <a:lnTo>
                    <a:pt x="7" y="45"/>
                  </a:lnTo>
                  <a:lnTo>
                    <a:pt x="7" y="27"/>
                  </a:lnTo>
                  <a:lnTo>
                    <a:pt x="3"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02" name="Freeform 71"/>
            <p:cNvSpPr>
              <a:spLocks/>
            </p:cNvSpPr>
            <p:nvPr/>
          </p:nvSpPr>
          <p:spPr bwMode="auto">
            <a:xfrm>
              <a:off x="3523" y="2166"/>
              <a:ext cx="1" cy="74"/>
            </a:xfrm>
            <a:custGeom>
              <a:avLst/>
              <a:gdLst>
                <a:gd name="T0" fmla="*/ 0 w 1"/>
                <a:gd name="T1" fmla="*/ 0 h 74"/>
                <a:gd name="T2" fmla="*/ 0 w 1"/>
                <a:gd name="T3" fmla="*/ 18 h 74"/>
                <a:gd name="T4" fmla="*/ 0 w 1"/>
                <a:gd name="T5" fmla="*/ 34 h 74"/>
                <a:gd name="T6" fmla="*/ 0 w 1"/>
                <a:gd name="T7" fmla="*/ 56 h 74"/>
                <a:gd name="T8" fmla="*/ 0 w 1"/>
                <a:gd name="T9" fmla="*/ 73 h 74"/>
                <a:gd name="T10" fmla="*/ 0 w 1"/>
                <a:gd name="T11" fmla="*/ 56 h 74"/>
                <a:gd name="T12" fmla="*/ 0 w 1"/>
                <a:gd name="T13" fmla="*/ 30 h 74"/>
                <a:gd name="T14" fmla="*/ 0 w 1"/>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74">
                  <a:moveTo>
                    <a:pt x="0" y="0"/>
                  </a:moveTo>
                  <a:lnTo>
                    <a:pt x="0" y="18"/>
                  </a:lnTo>
                  <a:lnTo>
                    <a:pt x="0" y="34"/>
                  </a:lnTo>
                  <a:lnTo>
                    <a:pt x="0" y="56"/>
                  </a:lnTo>
                  <a:lnTo>
                    <a:pt x="0" y="73"/>
                  </a:lnTo>
                  <a:lnTo>
                    <a:pt x="0" y="56"/>
                  </a:lnTo>
                  <a:lnTo>
                    <a:pt x="0" y="30"/>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03" name="Freeform 72"/>
            <p:cNvSpPr>
              <a:spLocks/>
            </p:cNvSpPr>
            <p:nvPr/>
          </p:nvSpPr>
          <p:spPr bwMode="auto">
            <a:xfrm>
              <a:off x="3115" y="1962"/>
              <a:ext cx="209" cy="99"/>
            </a:xfrm>
            <a:custGeom>
              <a:avLst/>
              <a:gdLst>
                <a:gd name="T0" fmla="*/ 208 w 209"/>
                <a:gd name="T1" fmla="*/ 98 h 99"/>
                <a:gd name="T2" fmla="*/ 185 w 209"/>
                <a:gd name="T3" fmla="*/ 76 h 99"/>
                <a:gd name="T4" fmla="*/ 163 w 209"/>
                <a:gd name="T5" fmla="*/ 59 h 99"/>
                <a:gd name="T6" fmla="*/ 133 w 209"/>
                <a:gd name="T7" fmla="*/ 54 h 99"/>
                <a:gd name="T8" fmla="*/ 116 w 209"/>
                <a:gd name="T9" fmla="*/ 44 h 99"/>
                <a:gd name="T10" fmla="*/ 93 w 209"/>
                <a:gd name="T11" fmla="*/ 32 h 99"/>
                <a:gd name="T12" fmla="*/ 75 w 209"/>
                <a:gd name="T13" fmla="*/ 27 h 99"/>
                <a:gd name="T14" fmla="*/ 41 w 209"/>
                <a:gd name="T15" fmla="*/ 22 h 99"/>
                <a:gd name="T16" fmla="*/ 18 w 209"/>
                <a:gd name="T17" fmla="*/ 14 h 99"/>
                <a:gd name="T18" fmla="*/ 0 w 209"/>
                <a:gd name="T19" fmla="*/ 0 h 99"/>
                <a:gd name="T20" fmla="*/ 24 w 209"/>
                <a:gd name="T21" fmla="*/ 9 h 99"/>
                <a:gd name="T22" fmla="*/ 58 w 209"/>
                <a:gd name="T23" fmla="*/ 18 h 99"/>
                <a:gd name="T24" fmla="*/ 87 w 209"/>
                <a:gd name="T25" fmla="*/ 18 h 99"/>
                <a:gd name="T26" fmla="*/ 105 w 209"/>
                <a:gd name="T27" fmla="*/ 27 h 99"/>
                <a:gd name="T28" fmla="*/ 122 w 209"/>
                <a:gd name="T29" fmla="*/ 32 h 99"/>
                <a:gd name="T30" fmla="*/ 128 w 209"/>
                <a:gd name="T31" fmla="*/ 44 h 99"/>
                <a:gd name="T32" fmla="*/ 169 w 209"/>
                <a:gd name="T33" fmla="*/ 44 h 99"/>
                <a:gd name="T34" fmla="*/ 185 w 209"/>
                <a:gd name="T35" fmla="*/ 59 h 99"/>
                <a:gd name="T36" fmla="*/ 208 w 209"/>
                <a:gd name="T37" fmla="*/ 80 h 99"/>
                <a:gd name="T38" fmla="*/ 208 w 209"/>
                <a:gd name="T39" fmla="*/ 9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9" h="99">
                  <a:moveTo>
                    <a:pt x="208" y="98"/>
                  </a:moveTo>
                  <a:lnTo>
                    <a:pt x="185" y="76"/>
                  </a:lnTo>
                  <a:lnTo>
                    <a:pt x="163" y="59"/>
                  </a:lnTo>
                  <a:lnTo>
                    <a:pt x="133" y="54"/>
                  </a:lnTo>
                  <a:lnTo>
                    <a:pt x="116" y="44"/>
                  </a:lnTo>
                  <a:lnTo>
                    <a:pt x="93" y="32"/>
                  </a:lnTo>
                  <a:lnTo>
                    <a:pt x="75" y="27"/>
                  </a:lnTo>
                  <a:lnTo>
                    <a:pt x="41" y="22"/>
                  </a:lnTo>
                  <a:lnTo>
                    <a:pt x="18" y="14"/>
                  </a:lnTo>
                  <a:lnTo>
                    <a:pt x="0" y="0"/>
                  </a:lnTo>
                  <a:lnTo>
                    <a:pt x="24" y="9"/>
                  </a:lnTo>
                  <a:lnTo>
                    <a:pt x="58" y="18"/>
                  </a:lnTo>
                  <a:lnTo>
                    <a:pt x="87" y="18"/>
                  </a:lnTo>
                  <a:lnTo>
                    <a:pt x="105" y="27"/>
                  </a:lnTo>
                  <a:lnTo>
                    <a:pt x="122" y="32"/>
                  </a:lnTo>
                  <a:lnTo>
                    <a:pt x="128" y="44"/>
                  </a:lnTo>
                  <a:lnTo>
                    <a:pt x="169" y="44"/>
                  </a:lnTo>
                  <a:lnTo>
                    <a:pt x="185" y="59"/>
                  </a:lnTo>
                  <a:lnTo>
                    <a:pt x="208" y="80"/>
                  </a:lnTo>
                  <a:lnTo>
                    <a:pt x="208" y="98"/>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04" name="Freeform 73"/>
            <p:cNvSpPr>
              <a:spLocks/>
            </p:cNvSpPr>
            <p:nvPr/>
          </p:nvSpPr>
          <p:spPr bwMode="auto">
            <a:xfrm>
              <a:off x="2920" y="1884"/>
              <a:ext cx="238" cy="115"/>
            </a:xfrm>
            <a:custGeom>
              <a:avLst/>
              <a:gdLst>
                <a:gd name="T0" fmla="*/ 237 w 238"/>
                <a:gd name="T1" fmla="*/ 114 h 115"/>
                <a:gd name="T2" fmla="*/ 209 w 238"/>
                <a:gd name="T3" fmla="*/ 105 h 115"/>
                <a:gd name="T4" fmla="*/ 192 w 238"/>
                <a:gd name="T5" fmla="*/ 95 h 115"/>
                <a:gd name="T6" fmla="*/ 173 w 238"/>
                <a:gd name="T7" fmla="*/ 82 h 115"/>
                <a:gd name="T8" fmla="*/ 150 w 238"/>
                <a:gd name="T9" fmla="*/ 64 h 115"/>
                <a:gd name="T10" fmla="*/ 128 w 238"/>
                <a:gd name="T11" fmla="*/ 50 h 115"/>
                <a:gd name="T12" fmla="*/ 98 w 238"/>
                <a:gd name="T13" fmla="*/ 42 h 115"/>
                <a:gd name="T14" fmla="*/ 70 w 238"/>
                <a:gd name="T15" fmla="*/ 32 h 115"/>
                <a:gd name="T16" fmla="*/ 52 w 238"/>
                <a:gd name="T17" fmla="*/ 23 h 115"/>
                <a:gd name="T18" fmla="*/ 23 w 238"/>
                <a:gd name="T19" fmla="*/ 9 h 115"/>
                <a:gd name="T20" fmla="*/ 0 w 238"/>
                <a:gd name="T21" fmla="*/ 0 h 115"/>
                <a:gd name="T22" fmla="*/ 17 w 238"/>
                <a:gd name="T23" fmla="*/ 5 h 115"/>
                <a:gd name="T24" fmla="*/ 34 w 238"/>
                <a:gd name="T25" fmla="*/ 14 h 115"/>
                <a:gd name="T26" fmla="*/ 70 w 238"/>
                <a:gd name="T27" fmla="*/ 23 h 115"/>
                <a:gd name="T28" fmla="*/ 87 w 238"/>
                <a:gd name="T29" fmla="*/ 32 h 115"/>
                <a:gd name="T30" fmla="*/ 109 w 238"/>
                <a:gd name="T31" fmla="*/ 37 h 115"/>
                <a:gd name="T32" fmla="*/ 145 w 238"/>
                <a:gd name="T33" fmla="*/ 55 h 115"/>
                <a:gd name="T34" fmla="*/ 173 w 238"/>
                <a:gd name="T35" fmla="*/ 72 h 115"/>
                <a:gd name="T36" fmla="*/ 198 w 238"/>
                <a:gd name="T37" fmla="*/ 91 h 115"/>
                <a:gd name="T38" fmla="*/ 214 w 238"/>
                <a:gd name="T39" fmla="*/ 105 h 115"/>
                <a:gd name="T40" fmla="*/ 237 w 238"/>
                <a:gd name="T41" fmla="*/ 11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8" h="115">
                  <a:moveTo>
                    <a:pt x="237" y="114"/>
                  </a:moveTo>
                  <a:lnTo>
                    <a:pt x="209" y="105"/>
                  </a:lnTo>
                  <a:lnTo>
                    <a:pt x="192" y="95"/>
                  </a:lnTo>
                  <a:lnTo>
                    <a:pt x="173" y="82"/>
                  </a:lnTo>
                  <a:lnTo>
                    <a:pt x="150" y="64"/>
                  </a:lnTo>
                  <a:lnTo>
                    <a:pt x="128" y="50"/>
                  </a:lnTo>
                  <a:lnTo>
                    <a:pt x="98" y="42"/>
                  </a:lnTo>
                  <a:lnTo>
                    <a:pt x="70" y="32"/>
                  </a:lnTo>
                  <a:lnTo>
                    <a:pt x="52" y="23"/>
                  </a:lnTo>
                  <a:lnTo>
                    <a:pt x="23" y="9"/>
                  </a:lnTo>
                  <a:lnTo>
                    <a:pt x="0" y="0"/>
                  </a:lnTo>
                  <a:lnTo>
                    <a:pt x="17" y="5"/>
                  </a:lnTo>
                  <a:lnTo>
                    <a:pt x="34" y="14"/>
                  </a:lnTo>
                  <a:lnTo>
                    <a:pt x="70" y="23"/>
                  </a:lnTo>
                  <a:lnTo>
                    <a:pt x="87" y="32"/>
                  </a:lnTo>
                  <a:lnTo>
                    <a:pt x="109" y="37"/>
                  </a:lnTo>
                  <a:lnTo>
                    <a:pt x="145" y="55"/>
                  </a:lnTo>
                  <a:lnTo>
                    <a:pt x="173" y="72"/>
                  </a:lnTo>
                  <a:lnTo>
                    <a:pt x="198" y="91"/>
                  </a:lnTo>
                  <a:lnTo>
                    <a:pt x="214" y="105"/>
                  </a:lnTo>
                  <a:lnTo>
                    <a:pt x="237" y="114"/>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05" name="Freeform 74"/>
            <p:cNvSpPr>
              <a:spLocks/>
            </p:cNvSpPr>
            <p:nvPr/>
          </p:nvSpPr>
          <p:spPr bwMode="auto">
            <a:xfrm>
              <a:off x="3049" y="1840"/>
              <a:ext cx="55" cy="19"/>
            </a:xfrm>
            <a:custGeom>
              <a:avLst/>
              <a:gdLst>
                <a:gd name="T0" fmla="*/ 0 w 55"/>
                <a:gd name="T1" fmla="*/ 0 h 19"/>
                <a:gd name="T2" fmla="*/ 0 w 55"/>
                <a:gd name="T3" fmla="*/ 7 h 19"/>
                <a:gd name="T4" fmla="*/ 15 w 55"/>
                <a:gd name="T5" fmla="*/ 14 h 19"/>
                <a:gd name="T6" fmla="*/ 29 w 55"/>
                <a:gd name="T7" fmla="*/ 18 h 19"/>
                <a:gd name="T8" fmla="*/ 54 w 55"/>
                <a:gd name="T9" fmla="*/ 14 h 19"/>
                <a:gd name="T10" fmla="*/ 54 w 55"/>
                <a:gd name="T11" fmla="*/ 12 h 19"/>
                <a:gd name="T12" fmla="*/ 44 w 55"/>
                <a:gd name="T13" fmla="*/ 14 h 19"/>
                <a:gd name="T14" fmla="*/ 25 w 55"/>
                <a:gd name="T15" fmla="*/ 14 h 19"/>
                <a:gd name="T16" fmla="*/ 15 w 55"/>
                <a:gd name="T17" fmla="*/ 12 h 19"/>
                <a:gd name="T18" fmla="*/ 0 w 55"/>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19">
                  <a:moveTo>
                    <a:pt x="0" y="0"/>
                  </a:moveTo>
                  <a:lnTo>
                    <a:pt x="0" y="7"/>
                  </a:lnTo>
                  <a:lnTo>
                    <a:pt x="15" y="14"/>
                  </a:lnTo>
                  <a:lnTo>
                    <a:pt x="29" y="18"/>
                  </a:lnTo>
                  <a:lnTo>
                    <a:pt x="54" y="14"/>
                  </a:lnTo>
                  <a:lnTo>
                    <a:pt x="54" y="12"/>
                  </a:lnTo>
                  <a:lnTo>
                    <a:pt x="44" y="14"/>
                  </a:lnTo>
                  <a:lnTo>
                    <a:pt x="25" y="14"/>
                  </a:lnTo>
                  <a:lnTo>
                    <a:pt x="15" y="12"/>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06" name="Freeform 75"/>
            <p:cNvSpPr>
              <a:spLocks/>
            </p:cNvSpPr>
            <p:nvPr/>
          </p:nvSpPr>
          <p:spPr bwMode="auto">
            <a:xfrm>
              <a:off x="3055" y="1827"/>
              <a:ext cx="24" cy="17"/>
            </a:xfrm>
            <a:custGeom>
              <a:avLst/>
              <a:gdLst>
                <a:gd name="T0" fmla="*/ 0 w 24"/>
                <a:gd name="T1" fmla="*/ 0 h 17"/>
                <a:gd name="T2" fmla="*/ 0 w 24"/>
                <a:gd name="T3" fmla="*/ 9 h 17"/>
                <a:gd name="T4" fmla="*/ 4 w 24"/>
                <a:gd name="T5" fmla="*/ 13 h 17"/>
                <a:gd name="T6" fmla="*/ 12 w 24"/>
                <a:gd name="T7" fmla="*/ 16 h 17"/>
                <a:gd name="T8" fmla="*/ 23 w 24"/>
                <a:gd name="T9" fmla="*/ 16 h 17"/>
                <a:gd name="T10" fmla="*/ 12 w 24"/>
                <a:gd name="T11" fmla="*/ 13 h 17"/>
                <a:gd name="T12" fmla="*/ 8 w 24"/>
                <a:gd name="T13" fmla="*/ 9 h 17"/>
                <a:gd name="T14" fmla="*/ 0 w 24"/>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0" y="0"/>
                  </a:moveTo>
                  <a:lnTo>
                    <a:pt x="0" y="9"/>
                  </a:lnTo>
                  <a:lnTo>
                    <a:pt x="4" y="13"/>
                  </a:lnTo>
                  <a:lnTo>
                    <a:pt x="12" y="16"/>
                  </a:lnTo>
                  <a:lnTo>
                    <a:pt x="23" y="16"/>
                  </a:lnTo>
                  <a:lnTo>
                    <a:pt x="12" y="13"/>
                  </a:lnTo>
                  <a:lnTo>
                    <a:pt x="8" y="9"/>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07" name="Freeform 76"/>
            <p:cNvSpPr>
              <a:spLocks/>
            </p:cNvSpPr>
            <p:nvPr/>
          </p:nvSpPr>
          <p:spPr bwMode="auto">
            <a:xfrm>
              <a:off x="3067" y="1817"/>
              <a:ext cx="37" cy="23"/>
            </a:xfrm>
            <a:custGeom>
              <a:avLst/>
              <a:gdLst>
                <a:gd name="T0" fmla="*/ 4 w 37"/>
                <a:gd name="T1" fmla="*/ 0 h 23"/>
                <a:gd name="T2" fmla="*/ 0 w 37"/>
                <a:gd name="T3" fmla="*/ 4 h 23"/>
                <a:gd name="T4" fmla="*/ 0 w 37"/>
                <a:gd name="T5" fmla="*/ 10 h 23"/>
                <a:gd name="T6" fmla="*/ 4 w 37"/>
                <a:gd name="T7" fmla="*/ 18 h 23"/>
                <a:gd name="T8" fmla="*/ 18 w 37"/>
                <a:gd name="T9" fmla="*/ 22 h 23"/>
                <a:gd name="T10" fmla="*/ 36 w 37"/>
                <a:gd name="T11" fmla="*/ 18 h 23"/>
                <a:gd name="T12" fmla="*/ 27 w 37"/>
                <a:gd name="T13" fmla="*/ 18 h 23"/>
                <a:gd name="T14" fmla="*/ 13 w 37"/>
                <a:gd name="T15" fmla="*/ 15 h 23"/>
                <a:gd name="T16" fmla="*/ 9 w 37"/>
                <a:gd name="T17" fmla="*/ 10 h 23"/>
                <a:gd name="T18" fmla="*/ 4 w 37"/>
                <a:gd name="T1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23">
                  <a:moveTo>
                    <a:pt x="4" y="0"/>
                  </a:moveTo>
                  <a:lnTo>
                    <a:pt x="0" y="4"/>
                  </a:lnTo>
                  <a:lnTo>
                    <a:pt x="0" y="10"/>
                  </a:lnTo>
                  <a:lnTo>
                    <a:pt x="4" y="18"/>
                  </a:lnTo>
                  <a:lnTo>
                    <a:pt x="18" y="22"/>
                  </a:lnTo>
                  <a:lnTo>
                    <a:pt x="36" y="18"/>
                  </a:lnTo>
                  <a:lnTo>
                    <a:pt x="27" y="18"/>
                  </a:lnTo>
                  <a:lnTo>
                    <a:pt x="13" y="15"/>
                  </a:lnTo>
                  <a:lnTo>
                    <a:pt x="9" y="10"/>
                  </a:lnTo>
                  <a:lnTo>
                    <a:pt x="4"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08" name="Freeform 77"/>
            <p:cNvSpPr>
              <a:spLocks/>
            </p:cNvSpPr>
            <p:nvPr/>
          </p:nvSpPr>
          <p:spPr bwMode="auto">
            <a:xfrm>
              <a:off x="3083" y="1764"/>
              <a:ext cx="7" cy="60"/>
            </a:xfrm>
            <a:custGeom>
              <a:avLst/>
              <a:gdLst>
                <a:gd name="T0" fmla="*/ 4 w 7"/>
                <a:gd name="T1" fmla="*/ 59 h 60"/>
                <a:gd name="T2" fmla="*/ 0 w 7"/>
                <a:gd name="T3" fmla="*/ 55 h 60"/>
                <a:gd name="T4" fmla="*/ 0 w 7"/>
                <a:gd name="T5" fmla="*/ 47 h 60"/>
                <a:gd name="T6" fmla="*/ 0 w 7"/>
                <a:gd name="T7" fmla="*/ 38 h 60"/>
                <a:gd name="T8" fmla="*/ 4 w 7"/>
                <a:gd name="T9" fmla="*/ 25 h 60"/>
                <a:gd name="T10" fmla="*/ 6 w 7"/>
                <a:gd name="T11" fmla="*/ 13 h 60"/>
                <a:gd name="T12" fmla="*/ 6 w 7"/>
                <a:gd name="T13" fmla="*/ 0 h 60"/>
                <a:gd name="T14" fmla="*/ 6 w 7"/>
                <a:gd name="T15" fmla="*/ 21 h 60"/>
                <a:gd name="T16" fmla="*/ 2 w 7"/>
                <a:gd name="T17" fmla="*/ 35 h 60"/>
                <a:gd name="T18" fmla="*/ 2 w 7"/>
                <a:gd name="T19" fmla="*/ 47 h 60"/>
                <a:gd name="T20" fmla="*/ 4 w 7"/>
                <a:gd name="T21" fmla="*/ 5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60">
                  <a:moveTo>
                    <a:pt x="4" y="59"/>
                  </a:moveTo>
                  <a:lnTo>
                    <a:pt x="0" y="55"/>
                  </a:lnTo>
                  <a:lnTo>
                    <a:pt x="0" y="47"/>
                  </a:lnTo>
                  <a:lnTo>
                    <a:pt x="0" y="38"/>
                  </a:lnTo>
                  <a:lnTo>
                    <a:pt x="4" y="25"/>
                  </a:lnTo>
                  <a:lnTo>
                    <a:pt x="6" y="13"/>
                  </a:lnTo>
                  <a:lnTo>
                    <a:pt x="6" y="0"/>
                  </a:lnTo>
                  <a:lnTo>
                    <a:pt x="6" y="21"/>
                  </a:lnTo>
                  <a:lnTo>
                    <a:pt x="2" y="35"/>
                  </a:lnTo>
                  <a:lnTo>
                    <a:pt x="2" y="47"/>
                  </a:lnTo>
                  <a:lnTo>
                    <a:pt x="4" y="59"/>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09" name="Freeform 78"/>
            <p:cNvSpPr>
              <a:spLocks/>
            </p:cNvSpPr>
            <p:nvPr/>
          </p:nvSpPr>
          <p:spPr bwMode="auto">
            <a:xfrm>
              <a:off x="3157" y="1880"/>
              <a:ext cx="63" cy="85"/>
            </a:xfrm>
            <a:custGeom>
              <a:avLst/>
              <a:gdLst>
                <a:gd name="T0" fmla="*/ 0 w 63"/>
                <a:gd name="T1" fmla="*/ 0 h 85"/>
                <a:gd name="T2" fmla="*/ 15 w 63"/>
                <a:gd name="T3" fmla="*/ 8 h 85"/>
                <a:gd name="T4" fmla="*/ 26 w 63"/>
                <a:gd name="T5" fmla="*/ 18 h 85"/>
                <a:gd name="T6" fmla="*/ 31 w 63"/>
                <a:gd name="T7" fmla="*/ 35 h 85"/>
                <a:gd name="T8" fmla="*/ 36 w 63"/>
                <a:gd name="T9" fmla="*/ 48 h 85"/>
                <a:gd name="T10" fmla="*/ 36 w 63"/>
                <a:gd name="T11" fmla="*/ 62 h 85"/>
                <a:gd name="T12" fmla="*/ 47 w 63"/>
                <a:gd name="T13" fmla="*/ 66 h 85"/>
                <a:gd name="T14" fmla="*/ 62 w 63"/>
                <a:gd name="T15" fmla="*/ 84 h 85"/>
                <a:gd name="T16" fmla="*/ 52 w 63"/>
                <a:gd name="T17" fmla="*/ 66 h 85"/>
                <a:gd name="T18" fmla="*/ 42 w 63"/>
                <a:gd name="T19" fmla="*/ 62 h 85"/>
                <a:gd name="T20" fmla="*/ 42 w 63"/>
                <a:gd name="T21" fmla="*/ 40 h 85"/>
                <a:gd name="T22" fmla="*/ 36 w 63"/>
                <a:gd name="T23" fmla="*/ 22 h 85"/>
                <a:gd name="T24" fmla="*/ 31 w 63"/>
                <a:gd name="T25" fmla="*/ 13 h 85"/>
                <a:gd name="T26" fmla="*/ 0 w 63"/>
                <a:gd name="T2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85">
                  <a:moveTo>
                    <a:pt x="0" y="0"/>
                  </a:moveTo>
                  <a:lnTo>
                    <a:pt x="15" y="8"/>
                  </a:lnTo>
                  <a:lnTo>
                    <a:pt x="26" y="18"/>
                  </a:lnTo>
                  <a:lnTo>
                    <a:pt x="31" y="35"/>
                  </a:lnTo>
                  <a:lnTo>
                    <a:pt x="36" y="48"/>
                  </a:lnTo>
                  <a:lnTo>
                    <a:pt x="36" y="62"/>
                  </a:lnTo>
                  <a:lnTo>
                    <a:pt x="47" y="66"/>
                  </a:lnTo>
                  <a:lnTo>
                    <a:pt x="62" y="84"/>
                  </a:lnTo>
                  <a:lnTo>
                    <a:pt x="52" y="66"/>
                  </a:lnTo>
                  <a:lnTo>
                    <a:pt x="42" y="62"/>
                  </a:lnTo>
                  <a:lnTo>
                    <a:pt x="42" y="40"/>
                  </a:lnTo>
                  <a:lnTo>
                    <a:pt x="36" y="22"/>
                  </a:lnTo>
                  <a:lnTo>
                    <a:pt x="31" y="13"/>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10" name="Freeform 79"/>
            <p:cNvSpPr>
              <a:spLocks/>
            </p:cNvSpPr>
            <p:nvPr/>
          </p:nvSpPr>
          <p:spPr bwMode="auto">
            <a:xfrm>
              <a:off x="3176" y="1880"/>
              <a:ext cx="38" cy="56"/>
            </a:xfrm>
            <a:custGeom>
              <a:avLst/>
              <a:gdLst>
                <a:gd name="T0" fmla="*/ 0 w 38"/>
                <a:gd name="T1" fmla="*/ 0 h 56"/>
                <a:gd name="T2" fmla="*/ 14 w 38"/>
                <a:gd name="T3" fmla="*/ 8 h 56"/>
                <a:gd name="T4" fmla="*/ 28 w 38"/>
                <a:gd name="T5" fmla="*/ 17 h 56"/>
                <a:gd name="T6" fmla="*/ 32 w 38"/>
                <a:gd name="T7" fmla="*/ 34 h 56"/>
                <a:gd name="T8" fmla="*/ 32 w 38"/>
                <a:gd name="T9" fmla="*/ 51 h 56"/>
                <a:gd name="T10" fmla="*/ 37 w 38"/>
                <a:gd name="T11" fmla="*/ 55 h 56"/>
                <a:gd name="T12" fmla="*/ 37 w 38"/>
                <a:gd name="T13" fmla="*/ 42 h 56"/>
                <a:gd name="T14" fmla="*/ 37 w 38"/>
                <a:gd name="T15" fmla="*/ 21 h 56"/>
                <a:gd name="T16" fmla="*/ 32 w 38"/>
                <a:gd name="T17" fmla="*/ 8 h 56"/>
                <a:gd name="T18" fmla="*/ 19 w 38"/>
                <a:gd name="T19" fmla="*/ 4 h 56"/>
                <a:gd name="T20" fmla="*/ 0 w 38"/>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56">
                  <a:moveTo>
                    <a:pt x="0" y="0"/>
                  </a:moveTo>
                  <a:lnTo>
                    <a:pt x="14" y="8"/>
                  </a:lnTo>
                  <a:lnTo>
                    <a:pt x="28" y="17"/>
                  </a:lnTo>
                  <a:lnTo>
                    <a:pt x="32" y="34"/>
                  </a:lnTo>
                  <a:lnTo>
                    <a:pt x="32" y="51"/>
                  </a:lnTo>
                  <a:lnTo>
                    <a:pt x="37" y="55"/>
                  </a:lnTo>
                  <a:lnTo>
                    <a:pt x="37" y="42"/>
                  </a:lnTo>
                  <a:lnTo>
                    <a:pt x="37" y="21"/>
                  </a:lnTo>
                  <a:lnTo>
                    <a:pt x="32" y="8"/>
                  </a:lnTo>
                  <a:lnTo>
                    <a:pt x="19" y="4"/>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11" name="Freeform 80"/>
            <p:cNvSpPr>
              <a:spLocks/>
            </p:cNvSpPr>
            <p:nvPr/>
          </p:nvSpPr>
          <p:spPr bwMode="auto">
            <a:xfrm>
              <a:off x="3206" y="1876"/>
              <a:ext cx="19" cy="36"/>
            </a:xfrm>
            <a:custGeom>
              <a:avLst/>
              <a:gdLst>
                <a:gd name="T0" fmla="*/ 7 w 19"/>
                <a:gd name="T1" fmla="*/ 0 h 36"/>
                <a:gd name="T2" fmla="*/ 0 w 19"/>
                <a:gd name="T3" fmla="*/ 4 h 36"/>
                <a:gd name="T4" fmla="*/ 11 w 19"/>
                <a:gd name="T5" fmla="*/ 7 h 36"/>
                <a:gd name="T6" fmla="*/ 14 w 19"/>
                <a:gd name="T7" fmla="*/ 16 h 36"/>
                <a:gd name="T8" fmla="*/ 14 w 19"/>
                <a:gd name="T9" fmla="*/ 31 h 36"/>
                <a:gd name="T10" fmla="*/ 18 w 19"/>
                <a:gd name="T11" fmla="*/ 35 h 36"/>
                <a:gd name="T12" fmla="*/ 18 w 19"/>
                <a:gd name="T13" fmla="*/ 27 h 36"/>
                <a:gd name="T14" fmla="*/ 18 w 19"/>
                <a:gd name="T15" fmla="*/ 11 h 36"/>
                <a:gd name="T16" fmla="*/ 7 w 19"/>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6">
                  <a:moveTo>
                    <a:pt x="7" y="0"/>
                  </a:moveTo>
                  <a:lnTo>
                    <a:pt x="0" y="4"/>
                  </a:lnTo>
                  <a:lnTo>
                    <a:pt x="11" y="7"/>
                  </a:lnTo>
                  <a:lnTo>
                    <a:pt x="14" y="16"/>
                  </a:lnTo>
                  <a:lnTo>
                    <a:pt x="14" y="31"/>
                  </a:lnTo>
                  <a:lnTo>
                    <a:pt x="18" y="35"/>
                  </a:lnTo>
                  <a:lnTo>
                    <a:pt x="18" y="27"/>
                  </a:lnTo>
                  <a:lnTo>
                    <a:pt x="18" y="11"/>
                  </a:lnTo>
                  <a:lnTo>
                    <a:pt x="7"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12" name="Freeform 81"/>
            <p:cNvSpPr>
              <a:spLocks/>
            </p:cNvSpPr>
            <p:nvPr/>
          </p:nvSpPr>
          <p:spPr bwMode="auto">
            <a:xfrm>
              <a:off x="3224" y="1857"/>
              <a:ext cx="13" cy="74"/>
            </a:xfrm>
            <a:custGeom>
              <a:avLst/>
              <a:gdLst>
                <a:gd name="T0" fmla="*/ 6 w 13"/>
                <a:gd name="T1" fmla="*/ 0 h 74"/>
                <a:gd name="T2" fmla="*/ 0 w 13"/>
                <a:gd name="T3" fmla="*/ 13 h 74"/>
                <a:gd name="T4" fmla="*/ 6 w 13"/>
                <a:gd name="T5" fmla="*/ 17 h 74"/>
                <a:gd name="T6" fmla="*/ 9 w 13"/>
                <a:gd name="T7" fmla="*/ 26 h 74"/>
                <a:gd name="T8" fmla="*/ 9 w 13"/>
                <a:gd name="T9" fmla="*/ 39 h 74"/>
                <a:gd name="T10" fmla="*/ 9 w 13"/>
                <a:gd name="T11" fmla="*/ 56 h 74"/>
                <a:gd name="T12" fmla="*/ 9 w 13"/>
                <a:gd name="T13" fmla="*/ 65 h 74"/>
                <a:gd name="T14" fmla="*/ 12 w 13"/>
                <a:gd name="T15" fmla="*/ 73 h 74"/>
                <a:gd name="T16" fmla="*/ 12 w 13"/>
                <a:gd name="T17" fmla="*/ 60 h 74"/>
                <a:gd name="T18" fmla="*/ 12 w 13"/>
                <a:gd name="T19" fmla="*/ 43 h 74"/>
                <a:gd name="T20" fmla="*/ 12 w 13"/>
                <a:gd name="T21" fmla="*/ 26 h 74"/>
                <a:gd name="T22" fmla="*/ 12 w 13"/>
                <a:gd name="T23" fmla="*/ 8 h 74"/>
                <a:gd name="T24" fmla="*/ 6 w 13"/>
                <a:gd name="T2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74">
                  <a:moveTo>
                    <a:pt x="6" y="0"/>
                  </a:moveTo>
                  <a:lnTo>
                    <a:pt x="0" y="13"/>
                  </a:lnTo>
                  <a:lnTo>
                    <a:pt x="6" y="17"/>
                  </a:lnTo>
                  <a:lnTo>
                    <a:pt x="9" y="26"/>
                  </a:lnTo>
                  <a:lnTo>
                    <a:pt x="9" y="39"/>
                  </a:lnTo>
                  <a:lnTo>
                    <a:pt x="9" y="56"/>
                  </a:lnTo>
                  <a:lnTo>
                    <a:pt x="9" y="65"/>
                  </a:lnTo>
                  <a:lnTo>
                    <a:pt x="12" y="73"/>
                  </a:lnTo>
                  <a:lnTo>
                    <a:pt x="12" y="60"/>
                  </a:lnTo>
                  <a:lnTo>
                    <a:pt x="12" y="43"/>
                  </a:lnTo>
                  <a:lnTo>
                    <a:pt x="12" y="26"/>
                  </a:lnTo>
                  <a:lnTo>
                    <a:pt x="12" y="8"/>
                  </a:lnTo>
                  <a:lnTo>
                    <a:pt x="6"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13" name="Freeform 82"/>
            <p:cNvSpPr>
              <a:spLocks/>
            </p:cNvSpPr>
            <p:nvPr/>
          </p:nvSpPr>
          <p:spPr bwMode="auto">
            <a:xfrm>
              <a:off x="3236" y="1954"/>
              <a:ext cx="57" cy="45"/>
            </a:xfrm>
            <a:custGeom>
              <a:avLst/>
              <a:gdLst>
                <a:gd name="T0" fmla="*/ 0 w 57"/>
                <a:gd name="T1" fmla="*/ 0 h 45"/>
                <a:gd name="T2" fmla="*/ 10 w 57"/>
                <a:gd name="T3" fmla="*/ 20 h 45"/>
                <a:gd name="T4" fmla="*/ 20 w 57"/>
                <a:gd name="T5" fmla="*/ 27 h 45"/>
                <a:gd name="T6" fmla="*/ 41 w 57"/>
                <a:gd name="T7" fmla="*/ 40 h 45"/>
                <a:gd name="T8" fmla="*/ 56 w 57"/>
                <a:gd name="T9" fmla="*/ 44 h 45"/>
                <a:gd name="T10" fmla="*/ 41 w 57"/>
                <a:gd name="T11" fmla="*/ 31 h 45"/>
                <a:gd name="T12" fmla="*/ 30 w 57"/>
                <a:gd name="T13" fmla="*/ 27 h 45"/>
                <a:gd name="T14" fmla="*/ 15 w 57"/>
                <a:gd name="T15" fmla="*/ 16 h 45"/>
                <a:gd name="T16" fmla="*/ 0 w 57"/>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45">
                  <a:moveTo>
                    <a:pt x="0" y="0"/>
                  </a:moveTo>
                  <a:lnTo>
                    <a:pt x="10" y="20"/>
                  </a:lnTo>
                  <a:lnTo>
                    <a:pt x="20" y="27"/>
                  </a:lnTo>
                  <a:lnTo>
                    <a:pt x="41" y="40"/>
                  </a:lnTo>
                  <a:lnTo>
                    <a:pt x="56" y="44"/>
                  </a:lnTo>
                  <a:lnTo>
                    <a:pt x="41" y="31"/>
                  </a:lnTo>
                  <a:lnTo>
                    <a:pt x="30" y="27"/>
                  </a:lnTo>
                  <a:lnTo>
                    <a:pt x="15" y="16"/>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14" name="Freeform 83"/>
            <p:cNvSpPr>
              <a:spLocks/>
            </p:cNvSpPr>
            <p:nvPr/>
          </p:nvSpPr>
          <p:spPr bwMode="auto">
            <a:xfrm>
              <a:off x="3133" y="1954"/>
              <a:ext cx="92" cy="15"/>
            </a:xfrm>
            <a:custGeom>
              <a:avLst/>
              <a:gdLst>
                <a:gd name="T0" fmla="*/ 0 w 92"/>
                <a:gd name="T1" fmla="*/ 0 h 15"/>
                <a:gd name="T2" fmla="*/ 21 w 92"/>
                <a:gd name="T3" fmla="*/ 5 h 15"/>
                <a:gd name="T4" fmla="*/ 42 w 92"/>
                <a:gd name="T5" fmla="*/ 8 h 15"/>
                <a:gd name="T6" fmla="*/ 59 w 92"/>
                <a:gd name="T7" fmla="*/ 11 h 15"/>
                <a:gd name="T8" fmla="*/ 91 w 92"/>
                <a:gd name="T9" fmla="*/ 14 h 15"/>
                <a:gd name="T10" fmla="*/ 70 w 92"/>
                <a:gd name="T11" fmla="*/ 8 h 15"/>
                <a:gd name="T12" fmla="*/ 42 w 92"/>
                <a:gd name="T13" fmla="*/ 3 h 15"/>
                <a:gd name="T14" fmla="*/ 21 w 92"/>
                <a:gd name="T15" fmla="*/ 3 h 15"/>
                <a:gd name="T16" fmla="*/ 0 w 92"/>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15">
                  <a:moveTo>
                    <a:pt x="0" y="0"/>
                  </a:moveTo>
                  <a:lnTo>
                    <a:pt x="21" y="5"/>
                  </a:lnTo>
                  <a:lnTo>
                    <a:pt x="42" y="8"/>
                  </a:lnTo>
                  <a:lnTo>
                    <a:pt x="59" y="11"/>
                  </a:lnTo>
                  <a:lnTo>
                    <a:pt x="91" y="14"/>
                  </a:lnTo>
                  <a:lnTo>
                    <a:pt x="70" y="8"/>
                  </a:lnTo>
                  <a:lnTo>
                    <a:pt x="42" y="3"/>
                  </a:lnTo>
                  <a:lnTo>
                    <a:pt x="21" y="3"/>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15" name="Freeform 84"/>
            <p:cNvSpPr>
              <a:spLocks/>
            </p:cNvSpPr>
            <p:nvPr/>
          </p:nvSpPr>
          <p:spPr bwMode="auto">
            <a:xfrm>
              <a:off x="3122" y="1924"/>
              <a:ext cx="79" cy="32"/>
            </a:xfrm>
            <a:custGeom>
              <a:avLst/>
              <a:gdLst>
                <a:gd name="T0" fmla="*/ 0 w 79"/>
                <a:gd name="T1" fmla="*/ 0 h 32"/>
                <a:gd name="T2" fmla="*/ 25 w 79"/>
                <a:gd name="T3" fmla="*/ 16 h 32"/>
                <a:gd name="T4" fmla="*/ 46 w 79"/>
                <a:gd name="T5" fmla="*/ 20 h 32"/>
                <a:gd name="T6" fmla="*/ 56 w 79"/>
                <a:gd name="T7" fmla="*/ 24 h 32"/>
                <a:gd name="T8" fmla="*/ 78 w 79"/>
                <a:gd name="T9" fmla="*/ 31 h 32"/>
                <a:gd name="T10" fmla="*/ 56 w 79"/>
                <a:gd name="T11" fmla="*/ 20 h 32"/>
                <a:gd name="T12" fmla="*/ 41 w 79"/>
                <a:gd name="T13" fmla="*/ 11 h 32"/>
                <a:gd name="T14" fmla="*/ 20 w 79"/>
                <a:gd name="T15" fmla="*/ 7 h 32"/>
                <a:gd name="T16" fmla="*/ 0 w 79"/>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32">
                  <a:moveTo>
                    <a:pt x="0" y="0"/>
                  </a:moveTo>
                  <a:lnTo>
                    <a:pt x="25" y="16"/>
                  </a:lnTo>
                  <a:lnTo>
                    <a:pt x="46" y="20"/>
                  </a:lnTo>
                  <a:lnTo>
                    <a:pt x="56" y="24"/>
                  </a:lnTo>
                  <a:lnTo>
                    <a:pt x="78" y="31"/>
                  </a:lnTo>
                  <a:lnTo>
                    <a:pt x="56" y="20"/>
                  </a:lnTo>
                  <a:lnTo>
                    <a:pt x="41" y="11"/>
                  </a:lnTo>
                  <a:lnTo>
                    <a:pt x="20" y="7"/>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16" name="Freeform 85"/>
            <p:cNvSpPr>
              <a:spLocks/>
            </p:cNvSpPr>
            <p:nvPr/>
          </p:nvSpPr>
          <p:spPr bwMode="auto">
            <a:xfrm>
              <a:off x="3055" y="1880"/>
              <a:ext cx="122" cy="51"/>
            </a:xfrm>
            <a:custGeom>
              <a:avLst/>
              <a:gdLst>
                <a:gd name="T0" fmla="*/ 121 w 122"/>
                <a:gd name="T1" fmla="*/ 50 h 51"/>
                <a:gd name="T2" fmla="*/ 105 w 122"/>
                <a:gd name="T3" fmla="*/ 42 h 51"/>
                <a:gd name="T4" fmla="*/ 88 w 122"/>
                <a:gd name="T5" fmla="*/ 38 h 51"/>
                <a:gd name="T6" fmla="*/ 72 w 122"/>
                <a:gd name="T7" fmla="*/ 34 h 51"/>
                <a:gd name="T8" fmla="*/ 54 w 122"/>
                <a:gd name="T9" fmla="*/ 21 h 51"/>
                <a:gd name="T10" fmla="*/ 38 w 122"/>
                <a:gd name="T11" fmla="*/ 8 h 51"/>
                <a:gd name="T12" fmla="*/ 0 w 122"/>
                <a:gd name="T13" fmla="*/ 0 h 51"/>
                <a:gd name="T14" fmla="*/ 38 w 122"/>
                <a:gd name="T15" fmla="*/ 4 h 51"/>
                <a:gd name="T16" fmla="*/ 54 w 122"/>
                <a:gd name="T17" fmla="*/ 12 h 51"/>
                <a:gd name="T18" fmla="*/ 78 w 122"/>
                <a:gd name="T19" fmla="*/ 29 h 51"/>
                <a:gd name="T20" fmla="*/ 99 w 122"/>
                <a:gd name="T21" fmla="*/ 38 h 51"/>
                <a:gd name="T22" fmla="*/ 121 w 122"/>
                <a:gd name="T23" fmla="*/ 5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2" h="51">
                  <a:moveTo>
                    <a:pt x="121" y="50"/>
                  </a:moveTo>
                  <a:lnTo>
                    <a:pt x="105" y="42"/>
                  </a:lnTo>
                  <a:lnTo>
                    <a:pt x="88" y="38"/>
                  </a:lnTo>
                  <a:lnTo>
                    <a:pt x="72" y="34"/>
                  </a:lnTo>
                  <a:lnTo>
                    <a:pt x="54" y="21"/>
                  </a:lnTo>
                  <a:lnTo>
                    <a:pt x="38" y="8"/>
                  </a:lnTo>
                  <a:lnTo>
                    <a:pt x="0" y="0"/>
                  </a:lnTo>
                  <a:lnTo>
                    <a:pt x="38" y="4"/>
                  </a:lnTo>
                  <a:lnTo>
                    <a:pt x="54" y="12"/>
                  </a:lnTo>
                  <a:lnTo>
                    <a:pt x="78" y="29"/>
                  </a:lnTo>
                  <a:lnTo>
                    <a:pt x="99" y="38"/>
                  </a:lnTo>
                  <a:lnTo>
                    <a:pt x="121" y="5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17" name="Freeform 86"/>
            <p:cNvSpPr>
              <a:spLocks/>
            </p:cNvSpPr>
            <p:nvPr/>
          </p:nvSpPr>
          <p:spPr bwMode="auto">
            <a:xfrm>
              <a:off x="3108" y="1876"/>
              <a:ext cx="62" cy="40"/>
            </a:xfrm>
            <a:custGeom>
              <a:avLst/>
              <a:gdLst>
                <a:gd name="T0" fmla="*/ 0 w 62"/>
                <a:gd name="T1" fmla="*/ 0 h 40"/>
                <a:gd name="T2" fmla="*/ 26 w 62"/>
                <a:gd name="T3" fmla="*/ 11 h 40"/>
                <a:gd name="T4" fmla="*/ 41 w 62"/>
                <a:gd name="T5" fmla="*/ 24 h 40"/>
                <a:gd name="T6" fmla="*/ 56 w 62"/>
                <a:gd name="T7" fmla="*/ 31 h 40"/>
                <a:gd name="T8" fmla="*/ 61 w 62"/>
                <a:gd name="T9" fmla="*/ 39 h 40"/>
                <a:gd name="T10" fmla="*/ 56 w 62"/>
                <a:gd name="T11" fmla="*/ 27 h 40"/>
                <a:gd name="T12" fmla="*/ 41 w 62"/>
                <a:gd name="T13" fmla="*/ 24 h 40"/>
                <a:gd name="T14" fmla="*/ 36 w 62"/>
                <a:gd name="T15" fmla="*/ 15 h 40"/>
                <a:gd name="T16" fmla="*/ 21 w 62"/>
                <a:gd name="T17" fmla="*/ 8 h 40"/>
                <a:gd name="T18" fmla="*/ 0 w 62"/>
                <a:gd name="T1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40">
                  <a:moveTo>
                    <a:pt x="0" y="0"/>
                  </a:moveTo>
                  <a:lnTo>
                    <a:pt x="26" y="11"/>
                  </a:lnTo>
                  <a:lnTo>
                    <a:pt x="41" y="24"/>
                  </a:lnTo>
                  <a:lnTo>
                    <a:pt x="56" y="31"/>
                  </a:lnTo>
                  <a:lnTo>
                    <a:pt x="61" y="39"/>
                  </a:lnTo>
                  <a:lnTo>
                    <a:pt x="56" y="27"/>
                  </a:lnTo>
                  <a:lnTo>
                    <a:pt x="41" y="24"/>
                  </a:lnTo>
                  <a:lnTo>
                    <a:pt x="36" y="15"/>
                  </a:lnTo>
                  <a:lnTo>
                    <a:pt x="21" y="8"/>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18" name="Freeform 87"/>
            <p:cNvSpPr>
              <a:spLocks/>
            </p:cNvSpPr>
            <p:nvPr/>
          </p:nvSpPr>
          <p:spPr bwMode="auto">
            <a:xfrm>
              <a:off x="3005" y="1905"/>
              <a:ext cx="118" cy="51"/>
            </a:xfrm>
            <a:custGeom>
              <a:avLst/>
              <a:gdLst>
                <a:gd name="T0" fmla="*/ 0 w 118"/>
                <a:gd name="T1" fmla="*/ 0 h 51"/>
                <a:gd name="T2" fmla="*/ 27 w 118"/>
                <a:gd name="T3" fmla="*/ 8 h 51"/>
                <a:gd name="T4" fmla="*/ 45 w 118"/>
                <a:gd name="T5" fmla="*/ 12 h 51"/>
                <a:gd name="T6" fmla="*/ 50 w 118"/>
                <a:gd name="T7" fmla="*/ 16 h 51"/>
                <a:gd name="T8" fmla="*/ 67 w 118"/>
                <a:gd name="T9" fmla="*/ 29 h 51"/>
                <a:gd name="T10" fmla="*/ 83 w 118"/>
                <a:gd name="T11" fmla="*/ 38 h 51"/>
                <a:gd name="T12" fmla="*/ 99 w 118"/>
                <a:gd name="T13" fmla="*/ 46 h 51"/>
                <a:gd name="T14" fmla="*/ 117 w 118"/>
                <a:gd name="T15" fmla="*/ 50 h 51"/>
                <a:gd name="T16" fmla="*/ 94 w 118"/>
                <a:gd name="T17" fmla="*/ 38 h 51"/>
                <a:gd name="T18" fmla="*/ 83 w 118"/>
                <a:gd name="T19" fmla="*/ 29 h 51"/>
                <a:gd name="T20" fmla="*/ 72 w 118"/>
                <a:gd name="T21" fmla="*/ 24 h 51"/>
                <a:gd name="T22" fmla="*/ 56 w 118"/>
                <a:gd name="T23" fmla="*/ 16 h 51"/>
                <a:gd name="T24" fmla="*/ 50 w 118"/>
                <a:gd name="T25" fmla="*/ 8 h 51"/>
                <a:gd name="T26" fmla="*/ 32 w 118"/>
                <a:gd name="T27" fmla="*/ 4 h 51"/>
                <a:gd name="T28" fmla="*/ 0 w 118"/>
                <a:gd name="T2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51">
                  <a:moveTo>
                    <a:pt x="0" y="0"/>
                  </a:moveTo>
                  <a:lnTo>
                    <a:pt x="27" y="8"/>
                  </a:lnTo>
                  <a:lnTo>
                    <a:pt x="45" y="12"/>
                  </a:lnTo>
                  <a:lnTo>
                    <a:pt x="50" y="16"/>
                  </a:lnTo>
                  <a:lnTo>
                    <a:pt x="67" y="29"/>
                  </a:lnTo>
                  <a:lnTo>
                    <a:pt x="83" y="38"/>
                  </a:lnTo>
                  <a:lnTo>
                    <a:pt x="99" y="46"/>
                  </a:lnTo>
                  <a:lnTo>
                    <a:pt x="117" y="50"/>
                  </a:lnTo>
                  <a:lnTo>
                    <a:pt x="94" y="38"/>
                  </a:lnTo>
                  <a:lnTo>
                    <a:pt x="83" y="29"/>
                  </a:lnTo>
                  <a:lnTo>
                    <a:pt x="72" y="24"/>
                  </a:lnTo>
                  <a:lnTo>
                    <a:pt x="56" y="16"/>
                  </a:lnTo>
                  <a:lnTo>
                    <a:pt x="50" y="8"/>
                  </a:lnTo>
                  <a:lnTo>
                    <a:pt x="32" y="4"/>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19" name="Freeform 88"/>
            <p:cNvSpPr>
              <a:spLocks/>
            </p:cNvSpPr>
            <p:nvPr/>
          </p:nvSpPr>
          <p:spPr bwMode="auto">
            <a:xfrm>
              <a:off x="3055" y="1905"/>
              <a:ext cx="57" cy="31"/>
            </a:xfrm>
            <a:custGeom>
              <a:avLst/>
              <a:gdLst>
                <a:gd name="T0" fmla="*/ 0 w 57"/>
                <a:gd name="T1" fmla="*/ 0 h 31"/>
                <a:gd name="T2" fmla="*/ 20 w 57"/>
                <a:gd name="T3" fmla="*/ 3 h 31"/>
                <a:gd name="T4" fmla="*/ 25 w 57"/>
                <a:gd name="T5" fmla="*/ 11 h 31"/>
                <a:gd name="T6" fmla="*/ 40 w 57"/>
                <a:gd name="T7" fmla="*/ 19 h 31"/>
                <a:gd name="T8" fmla="*/ 56 w 57"/>
                <a:gd name="T9" fmla="*/ 30 h 31"/>
                <a:gd name="T10" fmla="*/ 40 w 57"/>
                <a:gd name="T11" fmla="*/ 15 h 31"/>
                <a:gd name="T12" fmla="*/ 30 w 57"/>
                <a:gd name="T13" fmla="*/ 0 h 31"/>
                <a:gd name="T14" fmla="*/ 10 w 57"/>
                <a:gd name="T15" fmla="*/ 0 h 31"/>
                <a:gd name="T16" fmla="*/ 0 w 57"/>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31">
                  <a:moveTo>
                    <a:pt x="0" y="0"/>
                  </a:moveTo>
                  <a:lnTo>
                    <a:pt x="20" y="3"/>
                  </a:lnTo>
                  <a:lnTo>
                    <a:pt x="25" y="11"/>
                  </a:lnTo>
                  <a:lnTo>
                    <a:pt x="40" y="19"/>
                  </a:lnTo>
                  <a:lnTo>
                    <a:pt x="56" y="30"/>
                  </a:lnTo>
                  <a:lnTo>
                    <a:pt x="40" y="15"/>
                  </a:lnTo>
                  <a:lnTo>
                    <a:pt x="30" y="0"/>
                  </a:lnTo>
                  <a:lnTo>
                    <a:pt x="10" y="0"/>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20" name="Freeform 89"/>
            <p:cNvSpPr>
              <a:spLocks/>
            </p:cNvSpPr>
            <p:nvPr/>
          </p:nvSpPr>
          <p:spPr bwMode="auto">
            <a:xfrm>
              <a:off x="3261" y="1933"/>
              <a:ext cx="75" cy="60"/>
            </a:xfrm>
            <a:custGeom>
              <a:avLst/>
              <a:gdLst>
                <a:gd name="T0" fmla="*/ 0 w 75"/>
                <a:gd name="T1" fmla="*/ 0 h 60"/>
                <a:gd name="T2" fmla="*/ 0 w 75"/>
                <a:gd name="T3" fmla="*/ 18 h 60"/>
                <a:gd name="T4" fmla="*/ 11 w 75"/>
                <a:gd name="T5" fmla="*/ 30 h 60"/>
                <a:gd name="T6" fmla="*/ 22 w 75"/>
                <a:gd name="T7" fmla="*/ 34 h 60"/>
                <a:gd name="T8" fmla="*/ 32 w 75"/>
                <a:gd name="T9" fmla="*/ 38 h 60"/>
                <a:gd name="T10" fmla="*/ 43 w 75"/>
                <a:gd name="T11" fmla="*/ 38 h 60"/>
                <a:gd name="T12" fmla="*/ 58 w 75"/>
                <a:gd name="T13" fmla="*/ 43 h 60"/>
                <a:gd name="T14" fmla="*/ 63 w 75"/>
                <a:gd name="T15" fmla="*/ 51 h 60"/>
                <a:gd name="T16" fmla="*/ 74 w 75"/>
                <a:gd name="T17" fmla="*/ 59 h 60"/>
                <a:gd name="T18" fmla="*/ 63 w 75"/>
                <a:gd name="T19" fmla="*/ 43 h 60"/>
                <a:gd name="T20" fmla="*/ 48 w 75"/>
                <a:gd name="T21" fmla="*/ 38 h 60"/>
                <a:gd name="T22" fmla="*/ 22 w 75"/>
                <a:gd name="T23" fmla="*/ 30 h 60"/>
                <a:gd name="T24" fmla="*/ 11 w 75"/>
                <a:gd name="T25" fmla="*/ 22 h 60"/>
                <a:gd name="T26" fmla="*/ 0 w 75"/>
                <a:gd name="T2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60">
                  <a:moveTo>
                    <a:pt x="0" y="0"/>
                  </a:moveTo>
                  <a:lnTo>
                    <a:pt x="0" y="18"/>
                  </a:lnTo>
                  <a:lnTo>
                    <a:pt x="11" y="30"/>
                  </a:lnTo>
                  <a:lnTo>
                    <a:pt x="22" y="34"/>
                  </a:lnTo>
                  <a:lnTo>
                    <a:pt x="32" y="38"/>
                  </a:lnTo>
                  <a:lnTo>
                    <a:pt x="43" y="38"/>
                  </a:lnTo>
                  <a:lnTo>
                    <a:pt x="58" y="43"/>
                  </a:lnTo>
                  <a:lnTo>
                    <a:pt x="63" y="51"/>
                  </a:lnTo>
                  <a:lnTo>
                    <a:pt x="74" y="59"/>
                  </a:lnTo>
                  <a:lnTo>
                    <a:pt x="63" y="43"/>
                  </a:lnTo>
                  <a:lnTo>
                    <a:pt x="48" y="38"/>
                  </a:lnTo>
                  <a:lnTo>
                    <a:pt x="22" y="30"/>
                  </a:lnTo>
                  <a:lnTo>
                    <a:pt x="11" y="22"/>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21" name="Freeform 90"/>
            <p:cNvSpPr>
              <a:spLocks/>
            </p:cNvSpPr>
            <p:nvPr/>
          </p:nvSpPr>
          <p:spPr bwMode="auto">
            <a:xfrm>
              <a:off x="3248" y="1831"/>
              <a:ext cx="88" cy="120"/>
            </a:xfrm>
            <a:custGeom>
              <a:avLst/>
              <a:gdLst>
                <a:gd name="T0" fmla="*/ 0 w 88"/>
                <a:gd name="T1" fmla="*/ 0 h 120"/>
                <a:gd name="T2" fmla="*/ 0 w 88"/>
                <a:gd name="T3" fmla="*/ 14 h 120"/>
                <a:gd name="T4" fmla="*/ 6 w 88"/>
                <a:gd name="T5" fmla="*/ 28 h 120"/>
                <a:gd name="T6" fmla="*/ 6 w 88"/>
                <a:gd name="T7" fmla="*/ 42 h 120"/>
                <a:gd name="T8" fmla="*/ 11 w 88"/>
                <a:gd name="T9" fmla="*/ 60 h 120"/>
                <a:gd name="T10" fmla="*/ 16 w 88"/>
                <a:gd name="T11" fmla="*/ 77 h 120"/>
                <a:gd name="T12" fmla="*/ 28 w 88"/>
                <a:gd name="T13" fmla="*/ 91 h 120"/>
                <a:gd name="T14" fmla="*/ 55 w 88"/>
                <a:gd name="T15" fmla="*/ 100 h 120"/>
                <a:gd name="T16" fmla="*/ 71 w 88"/>
                <a:gd name="T17" fmla="*/ 110 h 120"/>
                <a:gd name="T18" fmla="*/ 87 w 88"/>
                <a:gd name="T19" fmla="*/ 119 h 120"/>
                <a:gd name="T20" fmla="*/ 76 w 88"/>
                <a:gd name="T21" fmla="*/ 105 h 120"/>
                <a:gd name="T22" fmla="*/ 66 w 88"/>
                <a:gd name="T23" fmla="*/ 100 h 120"/>
                <a:gd name="T24" fmla="*/ 55 w 88"/>
                <a:gd name="T25" fmla="*/ 96 h 120"/>
                <a:gd name="T26" fmla="*/ 33 w 88"/>
                <a:gd name="T27" fmla="*/ 87 h 120"/>
                <a:gd name="T28" fmla="*/ 21 w 88"/>
                <a:gd name="T29" fmla="*/ 73 h 120"/>
                <a:gd name="T30" fmla="*/ 16 w 88"/>
                <a:gd name="T31" fmla="*/ 55 h 120"/>
                <a:gd name="T32" fmla="*/ 11 w 88"/>
                <a:gd name="T33" fmla="*/ 37 h 120"/>
                <a:gd name="T34" fmla="*/ 11 w 88"/>
                <a:gd name="T35" fmla="*/ 28 h 120"/>
                <a:gd name="T36" fmla="*/ 0 w 88"/>
                <a:gd name="T3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120">
                  <a:moveTo>
                    <a:pt x="0" y="0"/>
                  </a:moveTo>
                  <a:lnTo>
                    <a:pt x="0" y="14"/>
                  </a:lnTo>
                  <a:lnTo>
                    <a:pt x="6" y="28"/>
                  </a:lnTo>
                  <a:lnTo>
                    <a:pt x="6" y="42"/>
                  </a:lnTo>
                  <a:lnTo>
                    <a:pt x="11" y="60"/>
                  </a:lnTo>
                  <a:lnTo>
                    <a:pt x="16" y="77"/>
                  </a:lnTo>
                  <a:lnTo>
                    <a:pt x="28" y="91"/>
                  </a:lnTo>
                  <a:lnTo>
                    <a:pt x="55" y="100"/>
                  </a:lnTo>
                  <a:lnTo>
                    <a:pt x="71" y="110"/>
                  </a:lnTo>
                  <a:lnTo>
                    <a:pt x="87" y="119"/>
                  </a:lnTo>
                  <a:lnTo>
                    <a:pt x="76" y="105"/>
                  </a:lnTo>
                  <a:lnTo>
                    <a:pt x="66" y="100"/>
                  </a:lnTo>
                  <a:lnTo>
                    <a:pt x="55" y="96"/>
                  </a:lnTo>
                  <a:lnTo>
                    <a:pt x="33" y="87"/>
                  </a:lnTo>
                  <a:lnTo>
                    <a:pt x="21" y="73"/>
                  </a:lnTo>
                  <a:lnTo>
                    <a:pt x="16" y="55"/>
                  </a:lnTo>
                  <a:lnTo>
                    <a:pt x="11" y="37"/>
                  </a:lnTo>
                  <a:lnTo>
                    <a:pt x="11" y="28"/>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22" name="Freeform 91"/>
            <p:cNvSpPr>
              <a:spLocks/>
            </p:cNvSpPr>
            <p:nvPr/>
          </p:nvSpPr>
          <p:spPr bwMode="auto">
            <a:xfrm>
              <a:off x="3272" y="1937"/>
              <a:ext cx="57" cy="42"/>
            </a:xfrm>
            <a:custGeom>
              <a:avLst/>
              <a:gdLst>
                <a:gd name="T0" fmla="*/ 0 w 57"/>
                <a:gd name="T1" fmla="*/ 0 h 42"/>
                <a:gd name="T2" fmla="*/ 6 w 57"/>
                <a:gd name="T3" fmla="*/ 13 h 42"/>
                <a:gd name="T4" fmla="*/ 21 w 57"/>
                <a:gd name="T5" fmla="*/ 21 h 42"/>
                <a:gd name="T6" fmla="*/ 41 w 57"/>
                <a:gd name="T7" fmla="*/ 21 h 42"/>
                <a:gd name="T8" fmla="*/ 51 w 57"/>
                <a:gd name="T9" fmla="*/ 29 h 42"/>
                <a:gd name="T10" fmla="*/ 56 w 57"/>
                <a:gd name="T11" fmla="*/ 41 h 42"/>
                <a:gd name="T12" fmla="*/ 51 w 57"/>
                <a:gd name="T13" fmla="*/ 25 h 42"/>
                <a:gd name="T14" fmla="*/ 36 w 57"/>
                <a:gd name="T15" fmla="*/ 17 h 42"/>
                <a:gd name="T16" fmla="*/ 16 w 57"/>
                <a:gd name="T17" fmla="*/ 13 h 42"/>
                <a:gd name="T18" fmla="*/ 0 w 57"/>
                <a:gd name="T1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42">
                  <a:moveTo>
                    <a:pt x="0" y="0"/>
                  </a:moveTo>
                  <a:lnTo>
                    <a:pt x="6" y="13"/>
                  </a:lnTo>
                  <a:lnTo>
                    <a:pt x="21" y="21"/>
                  </a:lnTo>
                  <a:lnTo>
                    <a:pt x="41" y="21"/>
                  </a:lnTo>
                  <a:lnTo>
                    <a:pt x="51" y="29"/>
                  </a:lnTo>
                  <a:lnTo>
                    <a:pt x="56" y="41"/>
                  </a:lnTo>
                  <a:lnTo>
                    <a:pt x="51" y="25"/>
                  </a:lnTo>
                  <a:lnTo>
                    <a:pt x="36" y="17"/>
                  </a:lnTo>
                  <a:lnTo>
                    <a:pt x="16" y="13"/>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23" name="Freeform 92"/>
            <p:cNvSpPr>
              <a:spLocks/>
            </p:cNvSpPr>
            <p:nvPr/>
          </p:nvSpPr>
          <p:spPr bwMode="auto">
            <a:xfrm>
              <a:off x="3266" y="1880"/>
              <a:ext cx="44" cy="41"/>
            </a:xfrm>
            <a:custGeom>
              <a:avLst/>
              <a:gdLst>
                <a:gd name="T0" fmla="*/ 0 w 44"/>
                <a:gd name="T1" fmla="*/ 0 h 41"/>
                <a:gd name="T2" fmla="*/ 15 w 44"/>
                <a:gd name="T3" fmla="*/ 20 h 41"/>
                <a:gd name="T4" fmla="*/ 25 w 44"/>
                <a:gd name="T5" fmla="*/ 27 h 41"/>
                <a:gd name="T6" fmla="*/ 34 w 44"/>
                <a:gd name="T7" fmla="*/ 36 h 41"/>
                <a:gd name="T8" fmla="*/ 43 w 44"/>
                <a:gd name="T9" fmla="*/ 40 h 41"/>
                <a:gd name="T10" fmla="*/ 29 w 44"/>
                <a:gd name="T11" fmla="*/ 27 h 41"/>
                <a:gd name="T12" fmla="*/ 20 w 44"/>
                <a:gd name="T13" fmla="*/ 20 h 41"/>
                <a:gd name="T14" fmla="*/ 0 w 44"/>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41">
                  <a:moveTo>
                    <a:pt x="0" y="0"/>
                  </a:moveTo>
                  <a:lnTo>
                    <a:pt x="15" y="20"/>
                  </a:lnTo>
                  <a:lnTo>
                    <a:pt x="25" y="27"/>
                  </a:lnTo>
                  <a:lnTo>
                    <a:pt x="34" y="36"/>
                  </a:lnTo>
                  <a:lnTo>
                    <a:pt x="43" y="40"/>
                  </a:lnTo>
                  <a:lnTo>
                    <a:pt x="29" y="27"/>
                  </a:lnTo>
                  <a:lnTo>
                    <a:pt x="20" y="20"/>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24" name="Freeform 93"/>
            <p:cNvSpPr>
              <a:spLocks/>
            </p:cNvSpPr>
            <p:nvPr/>
          </p:nvSpPr>
          <p:spPr bwMode="auto">
            <a:xfrm>
              <a:off x="3254" y="1803"/>
              <a:ext cx="39" cy="95"/>
            </a:xfrm>
            <a:custGeom>
              <a:avLst/>
              <a:gdLst>
                <a:gd name="T0" fmla="*/ 0 w 39"/>
                <a:gd name="T1" fmla="*/ 0 h 95"/>
                <a:gd name="T2" fmla="*/ 0 w 39"/>
                <a:gd name="T3" fmla="*/ 18 h 95"/>
                <a:gd name="T4" fmla="*/ 9 w 39"/>
                <a:gd name="T5" fmla="*/ 35 h 95"/>
                <a:gd name="T6" fmla="*/ 14 w 39"/>
                <a:gd name="T7" fmla="*/ 53 h 95"/>
                <a:gd name="T8" fmla="*/ 14 w 39"/>
                <a:gd name="T9" fmla="*/ 62 h 95"/>
                <a:gd name="T10" fmla="*/ 29 w 39"/>
                <a:gd name="T11" fmla="*/ 80 h 95"/>
                <a:gd name="T12" fmla="*/ 38 w 39"/>
                <a:gd name="T13" fmla="*/ 94 h 95"/>
                <a:gd name="T14" fmla="*/ 29 w 39"/>
                <a:gd name="T15" fmla="*/ 75 h 95"/>
                <a:gd name="T16" fmla="*/ 19 w 39"/>
                <a:gd name="T17" fmla="*/ 58 h 95"/>
                <a:gd name="T18" fmla="*/ 19 w 39"/>
                <a:gd name="T19" fmla="*/ 35 h 95"/>
                <a:gd name="T20" fmla="*/ 14 w 39"/>
                <a:gd name="T21" fmla="*/ 26 h 95"/>
                <a:gd name="T22" fmla="*/ 9 w 39"/>
                <a:gd name="T23" fmla="*/ 8 h 95"/>
                <a:gd name="T24" fmla="*/ 0 w 39"/>
                <a:gd name="T25"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95">
                  <a:moveTo>
                    <a:pt x="0" y="0"/>
                  </a:moveTo>
                  <a:lnTo>
                    <a:pt x="0" y="18"/>
                  </a:lnTo>
                  <a:lnTo>
                    <a:pt x="9" y="35"/>
                  </a:lnTo>
                  <a:lnTo>
                    <a:pt x="14" y="53"/>
                  </a:lnTo>
                  <a:lnTo>
                    <a:pt x="14" y="62"/>
                  </a:lnTo>
                  <a:lnTo>
                    <a:pt x="29" y="80"/>
                  </a:lnTo>
                  <a:lnTo>
                    <a:pt x="38" y="94"/>
                  </a:lnTo>
                  <a:lnTo>
                    <a:pt x="29" y="75"/>
                  </a:lnTo>
                  <a:lnTo>
                    <a:pt x="19" y="58"/>
                  </a:lnTo>
                  <a:lnTo>
                    <a:pt x="19" y="35"/>
                  </a:lnTo>
                  <a:lnTo>
                    <a:pt x="14" y="26"/>
                  </a:lnTo>
                  <a:lnTo>
                    <a:pt x="9" y="8"/>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25" name="Freeform 94"/>
            <p:cNvSpPr>
              <a:spLocks/>
            </p:cNvSpPr>
            <p:nvPr/>
          </p:nvSpPr>
          <p:spPr bwMode="auto">
            <a:xfrm>
              <a:off x="3028" y="1822"/>
              <a:ext cx="33" cy="46"/>
            </a:xfrm>
            <a:custGeom>
              <a:avLst/>
              <a:gdLst>
                <a:gd name="T0" fmla="*/ 0 w 33"/>
                <a:gd name="T1" fmla="*/ 0 h 46"/>
                <a:gd name="T2" fmla="*/ 9 w 33"/>
                <a:gd name="T3" fmla="*/ 4 h 46"/>
                <a:gd name="T4" fmla="*/ 9 w 33"/>
                <a:gd name="T5" fmla="*/ 12 h 46"/>
                <a:gd name="T6" fmla="*/ 9 w 33"/>
                <a:gd name="T7" fmla="*/ 20 h 46"/>
                <a:gd name="T8" fmla="*/ 15 w 33"/>
                <a:gd name="T9" fmla="*/ 33 h 46"/>
                <a:gd name="T10" fmla="*/ 23 w 33"/>
                <a:gd name="T11" fmla="*/ 41 h 46"/>
                <a:gd name="T12" fmla="*/ 32 w 33"/>
                <a:gd name="T13" fmla="*/ 45 h 46"/>
                <a:gd name="T14" fmla="*/ 19 w 33"/>
                <a:gd name="T15" fmla="*/ 41 h 46"/>
                <a:gd name="T16" fmla="*/ 4 w 33"/>
                <a:gd name="T17" fmla="*/ 29 h 46"/>
                <a:gd name="T18" fmla="*/ 0 w 33"/>
                <a:gd name="T19" fmla="*/ 16 h 46"/>
                <a:gd name="T20" fmla="*/ 0 w 33"/>
                <a:gd name="T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46">
                  <a:moveTo>
                    <a:pt x="0" y="0"/>
                  </a:moveTo>
                  <a:lnTo>
                    <a:pt x="9" y="4"/>
                  </a:lnTo>
                  <a:lnTo>
                    <a:pt x="9" y="12"/>
                  </a:lnTo>
                  <a:lnTo>
                    <a:pt x="9" y="20"/>
                  </a:lnTo>
                  <a:lnTo>
                    <a:pt x="15" y="33"/>
                  </a:lnTo>
                  <a:lnTo>
                    <a:pt x="23" y="41"/>
                  </a:lnTo>
                  <a:lnTo>
                    <a:pt x="32" y="45"/>
                  </a:lnTo>
                  <a:lnTo>
                    <a:pt x="19" y="41"/>
                  </a:lnTo>
                  <a:lnTo>
                    <a:pt x="4" y="29"/>
                  </a:lnTo>
                  <a:lnTo>
                    <a:pt x="0" y="16"/>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26" name="Freeform 95"/>
            <p:cNvSpPr>
              <a:spLocks/>
            </p:cNvSpPr>
            <p:nvPr/>
          </p:nvSpPr>
          <p:spPr bwMode="auto">
            <a:xfrm>
              <a:off x="3005" y="1817"/>
              <a:ext cx="32" cy="56"/>
            </a:xfrm>
            <a:custGeom>
              <a:avLst/>
              <a:gdLst>
                <a:gd name="T0" fmla="*/ 0 w 32"/>
                <a:gd name="T1" fmla="*/ 0 h 56"/>
                <a:gd name="T2" fmla="*/ 8 w 32"/>
                <a:gd name="T3" fmla="*/ 4 h 56"/>
                <a:gd name="T4" fmla="*/ 13 w 32"/>
                <a:gd name="T5" fmla="*/ 17 h 56"/>
                <a:gd name="T6" fmla="*/ 13 w 32"/>
                <a:gd name="T7" fmla="*/ 30 h 56"/>
                <a:gd name="T8" fmla="*/ 17 w 32"/>
                <a:gd name="T9" fmla="*/ 38 h 56"/>
                <a:gd name="T10" fmla="*/ 31 w 32"/>
                <a:gd name="T11" fmla="*/ 55 h 56"/>
                <a:gd name="T12" fmla="*/ 17 w 32"/>
                <a:gd name="T13" fmla="*/ 46 h 56"/>
                <a:gd name="T14" fmla="*/ 8 w 32"/>
                <a:gd name="T15" fmla="*/ 25 h 56"/>
                <a:gd name="T16" fmla="*/ 4 w 32"/>
                <a:gd name="T17" fmla="*/ 13 h 56"/>
                <a:gd name="T18" fmla="*/ 0 w 32"/>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56">
                  <a:moveTo>
                    <a:pt x="0" y="0"/>
                  </a:moveTo>
                  <a:lnTo>
                    <a:pt x="8" y="4"/>
                  </a:lnTo>
                  <a:lnTo>
                    <a:pt x="13" y="17"/>
                  </a:lnTo>
                  <a:lnTo>
                    <a:pt x="13" y="30"/>
                  </a:lnTo>
                  <a:lnTo>
                    <a:pt x="17" y="38"/>
                  </a:lnTo>
                  <a:lnTo>
                    <a:pt x="31" y="55"/>
                  </a:lnTo>
                  <a:lnTo>
                    <a:pt x="17" y="46"/>
                  </a:lnTo>
                  <a:lnTo>
                    <a:pt x="8" y="25"/>
                  </a:lnTo>
                  <a:lnTo>
                    <a:pt x="4" y="13"/>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27" name="Freeform 96"/>
            <p:cNvSpPr>
              <a:spLocks/>
            </p:cNvSpPr>
            <p:nvPr/>
          </p:nvSpPr>
          <p:spPr bwMode="auto">
            <a:xfrm>
              <a:off x="2986" y="1817"/>
              <a:ext cx="87" cy="70"/>
            </a:xfrm>
            <a:custGeom>
              <a:avLst/>
              <a:gdLst>
                <a:gd name="T0" fmla="*/ 0 w 87"/>
                <a:gd name="T1" fmla="*/ 0 h 70"/>
                <a:gd name="T2" fmla="*/ 5 w 87"/>
                <a:gd name="T3" fmla="*/ 17 h 70"/>
                <a:gd name="T4" fmla="*/ 21 w 87"/>
                <a:gd name="T5" fmla="*/ 35 h 70"/>
                <a:gd name="T6" fmla="*/ 32 w 87"/>
                <a:gd name="T7" fmla="*/ 52 h 70"/>
                <a:gd name="T8" fmla="*/ 48 w 87"/>
                <a:gd name="T9" fmla="*/ 65 h 70"/>
                <a:gd name="T10" fmla="*/ 70 w 87"/>
                <a:gd name="T11" fmla="*/ 69 h 70"/>
                <a:gd name="T12" fmla="*/ 86 w 87"/>
                <a:gd name="T13" fmla="*/ 69 h 70"/>
                <a:gd name="T14" fmla="*/ 65 w 87"/>
                <a:gd name="T15" fmla="*/ 69 h 70"/>
                <a:gd name="T16" fmla="*/ 43 w 87"/>
                <a:gd name="T17" fmla="*/ 65 h 70"/>
                <a:gd name="T18" fmla="*/ 26 w 87"/>
                <a:gd name="T19" fmla="*/ 56 h 70"/>
                <a:gd name="T20" fmla="*/ 16 w 87"/>
                <a:gd name="T21" fmla="*/ 39 h 70"/>
                <a:gd name="T22" fmla="*/ 5 w 87"/>
                <a:gd name="T23" fmla="*/ 22 h 70"/>
                <a:gd name="T24" fmla="*/ 0 w 87"/>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70">
                  <a:moveTo>
                    <a:pt x="0" y="0"/>
                  </a:moveTo>
                  <a:lnTo>
                    <a:pt x="5" y="17"/>
                  </a:lnTo>
                  <a:lnTo>
                    <a:pt x="21" y="35"/>
                  </a:lnTo>
                  <a:lnTo>
                    <a:pt x="32" y="52"/>
                  </a:lnTo>
                  <a:lnTo>
                    <a:pt x="48" y="65"/>
                  </a:lnTo>
                  <a:lnTo>
                    <a:pt x="70" y="69"/>
                  </a:lnTo>
                  <a:lnTo>
                    <a:pt x="86" y="69"/>
                  </a:lnTo>
                  <a:lnTo>
                    <a:pt x="65" y="69"/>
                  </a:lnTo>
                  <a:lnTo>
                    <a:pt x="43" y="65"/>
                  </a:lnTo>
                  <a:lnTo>
                    <a:pt x="26" y="56"/>
                  </a:lnTo>
                  <a:lnTo>
                    <a:pt x="16" y="39"/>
                  </a:lnTo>
                  <a:lnTo>
                    <a:pt x="5" y="22"/>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28" name="Freeform 97"/>
            <p:cNvSpPr>
              <a:spLocks/>
            </p:cNvSpPr>
            <p:nvPr/>
          </p:nvSpPr>
          <p:spPr bwMode="auto">
            <a:xfrm>
              <a:off x="2883" y="1822"/>
              <a:ext cx="117" cy="76"/>
            </a:xfrm>
            <a:custGeom>
              <a:avLst/>
              <a:gdLst>
                <a:gd name="T0" fmla="*/ 0 w 117"/>
                <a:gd name="T1" fmla="*/ 0 h 76"/>
                <a:gd name="T2" fmla="*/ 18 w 117"/>
                <a:gd name="T3" fmla="*/ 18 h 76"/>
                <a:gd name="T4" fmla="*/ 23 w 117"/>
                <a:gd name="T5" fmla="*/ 31 h 76"/>
                <a:gd name="T6" fmla="*/ 28 w 117"/>
                <a:gd name="T7" fmla="*/ 39 h 76"/>
                <a:gd name="T8" fmla="*/ 34 w 117"/>
                <a:gd name="T9" fmla="*/ 48 h 76"/>
                <a:gd name="T10" fmla="*/ 50 w 117"/>
                <a:gd name="T11" fmla="*/ 53 h 76"/>
                <a:gd name="T12" fmla="*/ 60 w 117"/>
                <a:gd name="T13" fmla="*/ 61 h 76"/>
                <a:gd name="T14" fmla="*/ 78 w 117"/>
                <a:gd name="T15" fmla="*/ 66 h 76"/>
                <a:gd name="T16" fmla="*/ 94 w 117"/>
                <a:gd name="T17" fmla="*/ 70 h 76"/>
                <a:gd name="T18" fmla="*/ 110 w 117"/>
                <a:gd name="T19" fmla="*/ 75 h 76"/>
                <a:gd name="T20" fmla="*/ 116 w 117"/>
                <a:gd name="T21" fmla="*/ 75 h 76"/>
                <a:gd name="T22" fmla="*/ 89 w 117"/>
                <a:gd name="T23" fmla="*/ 61 h 76"/>
                <a:gd name="T24" fmla="*/ 66 w 117"/>
                <a:gd name="T25" fmla="*/ 57 h 76"/>
                <a:gd name="T26" fmla="*/ 50 w 117"/>
                <a:gd name="T27" fmla="*/ 53 h 76"/>
                <a:gd name="T28" fmla="*/ 34 w 117"/>
                <a:gd name="T29" fmla="*/ 39 h 76"/>
                <a:gd name="T30" fmla="*/ 28 w 117"/>
                <a:gd name="T31" fmla="*/ 22 h 76"/>
                <a:gd name="T32" fmla="*/ 18 w 117"/>
                <a:gd name="T33" fmla="*/ 13 h 76"/>
                <a:gd name="T34" fmla="*/ 0 w 117"/>
                <a:gd name="T3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7" h="76">
                  <a:moveTo>
                    <a:pt x="0" y="0"/>
                  </a:moveTo>
                  <a:lnTo>
                    <a:pt x="18" y="18"/>
                  </a:lnTo>
                  <a:lnTo>
                    <a:pt x="23" y="31"/>
                  </a:lnTo>
                  <a:lnTo>
                    <a:pt x="28" y="39"/>
                  </a:lnTo>
                  <a:lnTo>
                    <a:pt x="34" y="48"/>
                  </a:lnTo>
                  <a:lnTo>
                    <a:pt x="50" y="53"/>
                  </a:lnTo>
                  <a:lnTo>
                    <a:pt x="60" y="61"/>
                  </a:lnTo>
                  <a:lnTo>
                    <a:pt x="78" y="66"/>
                  </a:lnTo>
                  <a:lnTo>
                    <a:pt x="94" y="70"/>
                  </a:lnTo>
                  <a:lnTo>
                    <a:pt x="110" y="75"/>
                  </a:lnTo>
                  <a:lnTo>
                    <a:pt x="116" y="75"/>
                  </a:lnTo>
                  <a:lnTo>
                    <a:pt x="89" y="61"/>
                  </a:lnTo>
                  <a:lnTo>
                    <a:pt x="66" y="57"/>
                  </a:lnTo>
                  <a:lnTo>
                    <a:pt x="50" y="53"/>
                  </a:lnTo>
                  <a:lnTo>
                    <a:pt x="34" y="39"/>
                  </a:lnTo>
                  <a:lnTo>
                    <a:pt x="28" y="22"/>
                  </a:lnTo>
                  <a:lnTo>
                    <a:pt x="18" y="13"/>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29" name="Freeform 98"/>
            <p:cNvSpPr>
              <a:spLocks/>
            </p:cNvSpPr>
            <p:nvPr/>
          </p:nvSpPr>
          <p:spPr bwMode="auto">
            <a:xfrm>
              <a:off x="2896" y="1851"/>
              <a:ext cx="14" cy="27"/>
            </a:xfrm>
            <a:custGeom>
              <a:avLst/>
              <a:gdLst>
                <a:gd name="T0" fmla="*/ 0 w 14"/>
                <a:gd name="T1" fmla="*/ 0 h 27"/>
                <a:gd name="T2" fmla="*/ 4 w 14"/>
                <a:gd name="T3" fmla="*/ 11 h 27"/>
                <a:gd name="T4" fmla="*/ 13 w 14"/>
                <a:gd name="T5" fmla="*/ 26 h 27"/>
                <a:gd name="T6" fmla="*/ 4 w 14"/>
                <a:gd name="T7" fmla="*/ 15 h 27"/>
                <a:gd name="T8" fmla="*/ 0 w 14"/>
                <a:gd name="T9" fmla="*/ 0 h 27"/>
              </a:gdLst>
              <a:ahLst/>
              <a:cxnLst>
                <a:cxn ang="0">
                  <a:pos x="T0" y="T1"/>
                </a:cxn>
                <a:cxn ang="0">
                  <a:pos x="T2" y="T3"/>
                </a:cxn>
                <a:cxn ang="0">
                  <a:pos x="T4" y="T5"/>
                </a:cxn>
                <a:cxn ang="0">
                  <a:pos x="T6" y="T7"/>
                </a:cxn>
                <a:cxn ang="0">
                  <a:pos x="T8" y="T9"/>
                </a:cxn>
              </a:cxnLst>
              <a:rect l="0" t="0" r="r" b="b"/>
              <a:pathLst>
                <a:path w="14" h="27">
                  <a:moveTo>
                    <a:pt x="0" y="0"/>
                  </a:moveTo>
                  <a:lnTo>
                    <a:pt x="4" y="11"/>
                  </a:lnTo>
                  <a:lnTo>
                    <a:pt x="13" y="26"/>
                  </a:lnTo>
                  <a:lnTo>
                    <a:pt x="4" y="15"/>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30" name="Freeform 99"/>
            <p:cNvSpPr>
              <a:spLocks/>
            </p:cNvSpPr>
            <p:nvPr/>
          </p:nvSpPr>
          <p:spPr bwMode="auto">
            <a:xfrm>
              <a:off x="2876" y="1846"/>
              <a:ext cx="28" cy="32"/>
            </a:xfrm>
            <a:custGeom>
              <a:avLst/>
              <a:gdLst>
                <a:gd name="T0" fmla="*/ 10 w 28"/>
                <a:gd name="T1" fmla="*/ 0 h 32"/>
                <a:gd name="T2" fmla="*/ 10 w 28"/>
                <a:gd name="T3" fmla="*/ 12 h 32"/>
                <a:gd name="T4" fmla="*/ 14 w 28"/>
                <a:gd name="T5" fmla="*/ 19 h 32"/>
                <a:gd name="T6" fmla="*/ 27 w 28"/>
                <a:gd name="T7" fmla="*/ 31 h 32"/>
                <a:gd name="T8" fmla="*/ 14 w 28"/>
                <a:gd name="T9" fmla="*/ 24 h 32"/>
                <a:gd name="T10" fmla="*/ 0 w 28"/>
                <a:gd name="T11" fmla="*/ 12 h 32"/>
                <a:gd name="T12" fmla="*/ 10 w 28"/>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28" h="32">
                  <a:moveTo>
                    <a:pt x="10" y="0"/>
                  </a:moveTo>
                  <a:lnTo>
                    <a:pt x="10" y="12"/>
                  </a:lnTo>
                  <a:lnTo>
                    <a:pt x="14" y="19"/>
                  </a:lnTo>
                  <a:lnTo>
                    <a:pt x="27" y="31"/>
                  </a:lnTo>
                  <a:lnTo>
                    <a:pt x="14" y="24"/>
                  </a:lnTo>
                  <a:lnTo>
                    <a:pt x="0" y="12"/>
                  </a:lnTo>
                  <a:lnTo>
                    <a:pt x="1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31" name="Freeform 100"/>
            <p:cNvSpPr>
              <a:spLocks/>
            </p:cNvSpPr>
            <p:nvPr/>
          </p:nvSpPr>
          <p:spPr bwMode="auto">
            <a:xfrm>
              <a:off x="2865" y="1846"/>
              <a:ext cx="6" cy="13"/>
            </a:xfrm>
            <a:custGeom>
              <a:avLst/>
              <a:gdLst>
                <a:gd name="T0" fmla="*/ 5 w 6"/>
                <a:gd name="T1" fmla="*/ 0 h 13"/>
                <a:gd name="T2" fmla="*/ 2 w 6"/>
                <a:gd name="T3" fmla="*/ 3 h 13"/>
                <a:gd name="T4" fmla="*/ 2 w 6"/>
                <a:gd name="T5" fmla="*/ 6 h 13"/>
                <a:gd name="T6" fmla="*/ 3 w 6"/>
                <a:gd name="T7" fmla="*/ 12 h 13"/>
                <a:gd name="T8" fmla="*/ 0 w 6"/>
                <a:gd name="T9" fmla="*/ 9 h 13"/>
                <a:gd name="T10" fmla="*/ 0 w 6"/>
                <a:gd name="T11" fmla="*/ 0 h 13"/>
                <a:gd name="T12" fmla="*/ 5 w 6"/>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6" h="13">
                  <a:moveTo>
                    <a:pt x="5" y="0"/>
                  </a:moveTo>
                  <a:lnTo>
                    <a:pt x="2" y="3"/>
                  </a:lnTo>
                  <a:lnTo>
                    <a:pt x="2" y="6"/>
                  </a:lnTo>
                  <a:lnTo>
                    <a:pt x="3" y="12"/>
                  </a:lnTo>
                  <a:lnTo>
                    <a:pt x="0" y="9"/>
                  </a:lnTo>
                  <a:lnTo>
                    <a:pt x="0" y="0"/>
                  </a:lnTo>
                  <a:lnTo>
                    <a:pt x="5"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32" name="Freeform 101"/>
            <p:cNvSpPr>
              <a:spLocks/>
            </p:cNvSpPr>
            <p:nvPr/>
          </p:nvSpPr>
          <p:spPr bwMode="auto">
            <a:xfrm>
              <a:off x="2847" y="1831"/>
              <a:ext cx="6" cy="28"/>
            </a:xfrm>
            <a:custGeom>
              <a:avLst/>
              <a:gdLst>
                <a:gd name="T0" fmla="*/ 0 w 6"/>
                <a:gd name="T1" fmla="*/ 0 h 28"/>
                <a:gd name="T2" fmla="*/ 2 w 6"/>
                <a:gd name="T3" fmla="*/ 0 h 28"/>
                <a:gd name="T4" fmla="*/ 3 w 6"/>
                <a:gd name="T5" fmla="*/ 8 h 28"/>
                <a:gd name="T6" fmla="*/ 3 w 6"/>
                <a:gd name="T7" fmla="*/ 16 h 28"/>
                <a:gd name="T8" fmla="*/ 3 w 6"/>
                <a:gd name="T9" fmla="*/ 20 h 28"/>
                <a:gd name="T10" fmla="*/ 5 w 6"/>
                <a:gd name="T11" fmla="*/ 27 h 28"/>
                <a:gd name="T12" fmla="*/ 0 w 6"/>
                <a:gd name="T13" fmla="*/ 20 h 28"/>
                <a:gd name="T14" fmla="*/ 2 w 6"/>
                <a:gd name="T15" fmla="*/ 12 h 28"/>
                <a:gd name="T16" fmla="*/ 0 w 6"/>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8">
                  <a:moveTo>
                    <a:pt x="0" y="0"/>
                  </a:moveTo>
                  <a:lnTo>
                    <a:pt x="2" y="0"/>
                  </a:lnTo>
                  <a:lnTo>
                    <a:pt x="3" y="8"/>
                  </a:lnTo>
                  <a:lnTo>
                    <a:pt x="3" y="16"/>
                  </a:lnTo>
                  <a:lnTo>
                    <a:pt x="3" y="20"/>
                  </a:lnTo>
                  <a:lnTo>
                    <a:pt x="5" y="27"/>
                  </a:lnTo>
                  <a:lnTo>
                    <a:pt x="0" y="20"/>
                  </a:lnTo>
                  <a:lnTo>
                    <a:pt x="2" y="12"/>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33" name="Freeform 102"/>
            <p:cNvSpPr>
              <a:spLocks/>
            </p:cNvSpPr>
            <p:nvPr/>
          </p:nvSpPr>
          <p:spPr bwMode="auto">
            <a:xfrm>
              <a:off x="2876" y="1798"/>
              <a:ext cx="153" cy="100"/>
            </a:xfrm>
            <a:custGeom>
              <a:avLst/>
              <a:gdLst>
                <a:gd name="T0" fmla="*/ 0 w 153"/>
                <a:gd name="T1" fmla="*/ 0 h 100"/>
                <a:gd name="T2" fmla="*/ 6 w 153"/>
                <a:gd name="T3" fmla="*/ 13 h 100"/>
                <a:gd name="T4" fmla="*/ 18 w 153"/>
                <a:gd name="T5" fmla="*/ 18 h 100"/>
                <a:gd name="T6" fmla="*/ 24 w 153"/>
                <a:gd name="T7" fmla="*/ 31 h 100"/>
                <a:gd name="T8" fmla="*/ 40 w 153"/>
                <a:gd name="T9" fmla="*/ 40 h 100"/>
                <a:gd name="T10" fmla="*/ 51 w 153"/>
                <a:gd name="T11" fmla="*/ 58 h 100"/>
                <a:gd name="T12" fmla="*/ 68 w 153"/>
                <a:gd name="T13" fmla="*/ 72 h 100"/>
                <a:gd name="T14" fmla="*/ 78 w 153"/>
                <a:gd name="T15" fmla="*/ 77 h 100"/>
                <a:gd name="T16" fmla="*/ 97 w 153"/>
                <a:gd name="T17" fmla="*/ 80 h 100"/>
                <a:gd name="T18" fmla="*/ 119 w 153"/>
                <a:gd name="T19" fmla="*/ 85 h 100"/>
                <a:gd name="T20" fmla="*/ 135 w 153"/>
                <a:gd name="T21" fmla="*/ 94 h 100"/>
                <a:gd name="T22" fmla="*/ 152 w 153"/>
                <a:gd name="T23" fmla="*/ 99 h 100"/>
                <a:gd name="T24" fmla="*/ 130 w 153"/>
                <a:gd name="T25" fmla="*/ 85 h 100"/>
                <a:gd name="T26" fmla="*/ 102 w 153"/>
                <a:gd name="T27" fmla="*/ 77 h 100"/>
                <a:gd name="T28" fmla="*/ 85 w 153"/>
                <a:gd name="T29" fmla="*/ 67 h 100"/>
                <a:gd name="T30" fmla="*/ 68 w 153"/>
                <a:gd name="T31" fmla="*/ 62 h 100"/>
                <a:gd name="T32" fmla="*/ 57 w 153"/>
                <a:gd name="T33" fmla="*/ 54 h 100"/>
                <a:gd name="T34" fmla="*/ 51 w 153"/>
                <a:gd name="T35" fmla="*/ 36 h 100"/>
                <a:gd name="T36" fmla="*/ 40 w 153"/>
                <a:gd name="T37" fmla="*/ 27 h 100"/>
                <a:gd name="T38" fmla="*/ 13 w 153"/>
                <a:gd name="T39" fmla="*/ 13 h 100"/>
                <a:gd name="T40" fmla="*/ 0 w 153"/>
                <a:gd name="T4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3" h="100">
                  <a:moveTo>
                    <a:pt x="0" y="0"/>
                  </a:moveTo>
                  <a:lnTo>
                    <a:pt x="6" y="13"/>
                  </a:lnTo>
                  <a:lnTo>
                    <a:pt x="18" y="18"/>
                  </a:lnTo>
                  <a:lnTo>
                    <a:pt x="24" y="31"/>
                  </a:lnTo>
                  <a:lnTo>
                    <a:pt x="40" y="40"/>
                  </a:lnTo>
                  <a:lnTo>
                    <a:pt x="51" y="58"/>
                  </a:lnTo>
                  <a:lnTo>
                    <a:pt x="68" y="72"/>
                  </a:lnTo>
                  <a:lnTo>
                    <a:pt x="78" y="77"/>
                  </a:lnTo>
                  <a:lnTo>
                    <a:pt x="97" y="80"/>
                  </a:lnTo>
                  <a:lnTo>
                    <a:pt x="119" y="85"/>
                  </a:lnTo>
                  <a:lnTo>
                    <a:pt x="135" y="94"/>
                  </a:lnTo>
                  <a:lnTo>
                    <a:pt x="152" y="99"/>
                  </a:lnTo>
                  <a:lnTo>
                    <a:pt x="130" y="85"/>
                  </a:lnTo>
                  <a:lnTo>
                    <a:pt x="102" y="77"/>
                  </a:lnTo>
                  <a:lnTo>
                    <a:pt x="85" y="67"/>
                  </a:lnTo>
                  <a:lnTo>
                    <a:pt x="68" y="62"/>
                  </a:lnTo>
                  <a:lnTo>
                    <a:pt x="57" y="54"/>
                  </a:lnTo>
                  <a:lnTo>
                    <a:pt x="51" y="36"/>
                  </a:lnTo>
                  <a:lnTo>
                    <a:pt x="40" y="27"/>
                  </a:lnTo>
                  <a:lnTo>
                    <a:pt x="13" y="13"/>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34" name="Freeform 103"/>
            <p:cNvSpPr>
              <a:spLocks/>
            </p:cNvSpPr>
            <p:nvPr/>
          </p:nvSpPr>
          <p:spPr bwMode="auto">
            <a:xfrm>
              <a:off x="2876" y="1775"/>
              <a:ext cx="117" cy="93"/>
            </a:xfrm>
            <a:custGeom>
              <a:avLst/>
              <a:gdLst>
                <a:gd name="T0" fmla="*/ 0 w 117"/>
                <a:gd name="T1" fmla="*/ 0 h 93"/>
                <a:gd name="T2" fmla="*/ 12 w 117"/>
                <a:gd name="T3" fmla="*/ 22 h 93"/>
                <a:gd name="T4" fmla="*/ 28 w 117"/>
                <a:gd name="T5" fmla="*/ 35 h 93"/>
                <a:gd name="T6" fmla="*/ 50 w 117"/>
                <a:gd name="T7" fmla="*/ 44 h 93"/>
                <a:gd name="T8" fmla="*/ 66 w 117"/>
                <a:gd name="T9" fmla="*/ 61 h 93"/>
                <a:gd name="T10" fmla="*/ 66 w 117"/>
                <a:gd name="T11" fmla="*/ 75 h 93"/>
                <a:gd name="T12" fmla="*/ 89 w 117"/>
                <a:gd name="T13" fmla="*/ 83 h 93"/>
                <a:gd name="T14" fmla="*/ 116 w 117"/>
                <a:gd name="T15" fmla="*/ 92 h 93"/>
                <a:gd name="T16" fmla="*/ 100 w 117"/>
                <a:gd name="T17" fmla="*/ 78 h 93"/>
                <a:gd name="T18" fmla="*/ 84 w 117"/>
                <a:gd name="T19" fmla="*/ 70 h 93"/>
                <a:gd name="T20" fmla="*/ 72 w 117"/>
                <a:gd name="T21" fmla="*/ 48 h 93"/>
                <a:gd name="T22" fmla="*/ 50 w 117"/>
                <a:gd name="T23" fmla="*/ 39 h 93"/>
                <a:gd name="T24" fmla="*/ 39 w 117"/>
                <a:gd name="T25" fmla="*/ 30 h 93"/>
                <a:gd name="T26" fmla="*/ 18 w 117"/>
                <a:gd name="T27" fmla="*/ 26 h 93"/>
                <a:gd name="T28" fmla="*/ 0 w 117"/>
                <a:gd name="T2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93">
                  <a:moveTo>
                    <a:pt x="0" y="0"/>
                  </a:moveTo>
                  <a:lnTo>
                    <a:pt x="12" y="22"/>
                  </a:lnTo>
                  <a:lnTo>
                    <a:pt x="28" y="35"/>
                  </a:lnTo>
                  <a:lnTo>
                    <a:pt x="50" y="44"/>
                  </a:lnTo>
                  <a:lnTo>
                    <a:pt x="66" y="61"/>
                  </a:lnTo>
                  <a:lnTo>
                    <a:pt x="66" y="75"/>
                  </a:lnTo>
                  <a:lnTo>
                    <a:pt x="89" y="83"/>
                  </a:lnTo>
                  <a:lnTo>
                    <a:pt x="116" y="92"/>
                  </a:lnTo>
                  <a:lnTo>
                    <a:pt x="100" y="78"/>
                  </a:lnTo>
                  <a:lnTo>
                    <a:pt x="84" y="70"/>
                  </a:lnTo>
                  <a:lnTo>
                    <a:pt x="72" y="48"/>
                  </a:lnTo>
                  <a:lnTo>
                    <a:pt x="50" y="39"/>
                  </a:lnTo>
                  <a:lnTo>
                    <a:pt x="39" y="30"/>
                  </a:lnTo>
                  <a:lnTo>
                    <a:pt x="18" y="26"/>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35" name="Freeform 104"/>
            <p:cNvSpPr>
              <a:spLocks/>
            </p:cNvSpPr>
            <p:nvPr/>
          </p:nvSpPr>
          <p:spPr bwMode="auto">
            <a:xfrm>
              <a:off x="2891" y="1768"/>
              <a:ext cx="78" cy="72"/>
            </a:xfrm>
            <a:custGeom>
              <a:avLst/>
              <a:gdLst>
                <a:gd name="T0" fmla="*/ 77 w 78"/>
                <a:gd name="T1" fmla="*/ 71 h 72"/>
                <a:gd name="T2" fmla="*/ 61 w 78"/>
                <a:gd name="T3" fmla="*/ 54 h 72"/>
                <a:gd name="T4" fmla="*/ 45 w 78"/>
                <a:gd name="T5" fmla="*/ 39 h 72"/>
                <a:gd name="T6" fmla="*/ 25 w 78"/>
                <a:gd name="T7" fmla="*/ 32 h 72"/>
                <a:gd name="T8" fmla="*/ 10 w 78"/>
                <a:gd name="T9" fmla="*/ 17 h 72"/>
                <a:gd name="T10" fmla="*/ 0 w 78"/>
                <a:gd name="T11" fmla="*/ 0 h 72"/>
                <a:gd name="T12" fmla="*/ 15 w 78"/>
                <a:gd name="T13" fmla="*/ 17 h 72"/>
                <a:gd name="T14" fmla="*/ 25 w 78"/>
                <a:gd name="T15" fmla="*/ 27 h 72"/>
                <a:gd name="T16" fmla="*/ 41 w 78"/>
                <a:gd name="T17" fmla="*/ 32 h 72"/>
                <a:gd name="T18" fmla="*/ 50 w 78"/>
                <a:gd name="T19" fmla="*/ 35 h 72"/>
                <a:gd name="T20" fmla="*/ 77 w 78"/>
                <a:gd name="T21" fmla="*/ 7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72">
                  <a:moveTo>
                    <a:pt x="77" y="71"/>
                  </a:moveTo>
                  <a:lnTo>
                    <a:pt x="61" y="54"/>
                  </a:lnTo>
                  <a:lnTo>
                    <a:pt x="45" y="39"/>
                  </a:lnTo>
                  <a:lnTo>
                    <a:pt x="25" y="32"/>
                  </a:lnTo>
                  <a:lnTo>
                    <a:pt x="10" y="17"/>
                  </a:lnTo>
                  <a:lnTo>
                    <a:pt x="0" y="0"/>
                  </a:lnTo>
                  <a:lnTo>
                    <a:pt x="15" y="17"/>
                  </a:lnTo>
                  <a:lnTo>
                    <a:pt x="25" y="27"/>
                  </a:lnTo>
                  <a:lnTo>
                    <a:pt x="41" y="32"/>
                  </a:lnTo>
                  <a:lnTo>
                    <a:pt x="50" y="35"/>
                  </a:lnTo>
                  <a:lnTo>
                    <a:pt x="77" y="71"/>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36" name="Freeform 105"/>
            <p:cNvSpPr>
              <a:spLocks/>
            </p:cNvSpPr>
            <p:nvPr/>
          </p:nvSpPr>
          <p:spPr bwMode="auto">
            <a:xfrm>
              <a:off x="2799" y="1807"/>
              <a:ext cx="37" cy="43"/>
            </a:xfrm>
            <a:custGeom>
              <a:avLst/>
              <a:gdLst>
                <a:gd name="T0" fmla="*/ 0 w 37"/>
                <a:gd name="T1" fmla="*/ 0 h 43"/>
                <a:gd name="T2" fmla="*/ 14 w 37"/>
                <a:gd name="T3" fmla="*/ 8 h 43"/>
                <a:gd name="T4" fmla="*/ 23 w 37"/>
                <a:gd name="T5" fmla="*/ 17 h 43"/>
                <a:gd name="T6" fmla="*/ 28 w 37"/>
                <a:gd name="T7" fmla="*/ 20 h 43"/>
                <a:gd name="T8" fmla="*/ 28 w 37"/>
                <a:gd name="T9" fmla="*/ 34 h 43"/>
                <a:gd name="T10" fmla="*/ 36 w 37"/>
                <a:gd name="T11" fmla="*/ 42 h 43"/>
                <a:gd name="T12" fmla="*/ 28 w 37"/>
                <a:gd name="T13" fmla="*/ 34 h 43"/>
                <a:gd name="T14" fmla="*/ 23 w 37"/>
                <a:gd name="T15" fmla="*/ 25 h 43"/>
                <a:gd name="T16" fmla="*/ 14 w 37"/>
                <a:gd name="T17" fmla="*/ 13 h 43"/>
                <a:gd name="T18" fmla="*/ 0 w 37"/>
                <a:gd name="T1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43">
                  <a:moveTo>
                    <a:pt x="0" y="0"/>
                  </a:moveTo>
                  <a:lnTo>
                    <a:pt x="14" y="8"/>
                  </a:lnTo>
                  <a:lnTo>
                    <a:pt x="23" y="17"/>
                  </a:lnTo>
                  <a:lnTo>
                    <a:pt x="28" y="20"/>
                  </a:lnTo>
                  <a:lnTo>
                    <a:pt x="28" y="34"/>
                  </a:lnTo>
                  <a:lnTo>
                    <a:pt x="36" y="42"/>
                  </a:lnTo>
                  <a:lnTo>
                    <a:pt x="28" y="34"/>
                  </a:lnTo>
                  <a:lnTo>
                    <a:pt x="23" y="25"/>
                  </a:lnTo>
                  <a:lnTo>
                    <a:pt x="14" y="13"/>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37" name="Freeform 106"/>
            <p:cNvSpPr>
              <a:spLocks/>
            </p:cNvSpPr>
            <p:nvPr/>
          </p:nvSpPr>
          <p:spPr bwMode="auto">
            <a:xfrm>
              <a:off x="2773" y="1798"/>
              <a:ext cx="38" cy="36"/>
            </a:xfrm>
            <a:custGeom>
              <a:avLst/>
              <a:gdLst>
                <a:gd name="T0" fmla="*/ 0 w 38"/>
                <a:gd name="T1" fmla="*/ 0 h 36"/>
                <a:gd name="T2" fmla="*/ 13 w 38"/>
                <a:gd name="T3" fmla="*/ 11 h 36"/>
                <a:gd name="T4" fmla="*/ 18 w 38"/>
                <a:gd name="T5" fmla="*/ 20 h 36"/>
                <a:gd name="T6" fmla="*/ 28 w 38"/>
                <a:gd name="T7" fmla="*/ 27 h 36"/>
                <a:gd name="T8" fmla="*/ 37 w 38"/>
                <a:gd name="T9" fmla="*/ 35 h 36"/>
                <a:gd name="T10" fmla="*/ 22 w 38"/>
                <a:gd name="T11" fmla="*/ 31 h 36"/>
                <a:gd name="T12" fmla="*/ 13 w 38"/>
                <a:gd name="T13" fmla="*/ 15 h 36"/>
                <a:gd name="T14" fmla="*/ 0 w 38"/>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6">
                  <a:moveTo>
                    <a:pt x="0" y="0"/>
                  </a:moveTo>
                  <a:lnTo>
                    <a:pt x="13" y="11"/>
                  </a:lnTo>
                  <a:lnTo>
                    <a:pt x="18" y="20"/>
                  </a:lnTo>
                  <a:lnTo>
                    <a:pt x="28" y="27"/>
                  </a:lnTo>
                  <a:lnTo>
                    <a:pt x="37" y="35"/>
                  </a:lnTo>
                  <a:lnTo>
                    <a:pt x="22" y="31"/>
                  </a:lnTo>
                  <a:lnTo>
                    <a:pt x="13" y="15"/>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38" name="Freeform 107"/>
            <p:cNvSpPr>
              <a:spLocks/>
            </p:cNvSpPr>
            <p:nvPr/>
          </p:nvSpPr>
          <p:spPr bwMode="auto">
            <a:xfrm>
              <a:off x="2750" y="1775"/>
              <a:ext cx="37" cy="53"/>
            </a:xfrm>
            <a:custGeom>
              <a:avLst/>
              <a:gdLst>
                <a:gd name="T0" fmla="*/ 0 w 37"/>
                <a:gd name="T1" fmla="*/ 0 h 53"/>
                <a:gd name="T2" fmla="*/ 13 w 37"/>
                <a:gd name="T3" fmla="*/ 16 h 53"/>
                <a:gd name="T4" fmla="*/ 18 w 37"/>
                <a:gd name="T5" fmla="*/ 27 h 53"/>
                <a:gd name="T6" fmla="*/ 27 w 37"/>
                <a:gd name="T7" fmla="*/ 40 h 53"/>
                <a:gd name="T8" fmla="*/ 36 w 37"/>
                <a:gd name="T9" fmla="*/ 52 h 53"/>
                <a:gd name="T10" fmla="*/ 23 w 37"/>
                <a:gd name="T11" fmla="*/ 40 h 53"/>
                <a:gd name="T12" fmla="*/ 13 w 37"/>
                <a:gd name="T13" fmla="*/ 27 h 53"/>
                <a:gd name="T14" fmla="*/ 4 w 37"/>
                <a:gd name="T15" fmla="*/ 12 h 53"/>
                <a:gd name="T16" fmla="*/ 0 w 37"/>
                <a:gd name="T1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53">
                  <a:moveTo>
                    <a:pt x="0" y="0"/>
                  </a:moveTo>
                  <a:lnTo>
                    <a:pt x="13" y="16"/>
                  </a:lnTo>
                  <a:lnTo>
                    <a:pt x="18" y="27"/>
                  </a:lnTo>
                  <a:lnTo>
                    <a:pt x="27" y="40"/>
                  </a:lnTo>
                  <a:lnTo>
                    <a:pt x="36" y="52"/>
                  </a:lnTo>
                  <a:lnTo>
                    <a:pt x="23" y="40"/>
                  </a:lnTo>
                  <a:lnTo>
                    <a:pt x="13" y="27"/>
                  </a:lnTo>
                  <a:lnTo>
                    <a:pt x="4" y="12"/>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39" name="Freeform 108"/>
            <p:cNvSpPr>
              <a:spLocks/>
            </p:cNvSpPr>
            <p:nvPr/>
          </p:nvSpPr>
          <p:spPr bwMode="auto">
            <a:xfrm>
              <a:off x="2694" y="1745"/>
              <a:ext cx="63" cy="66"/>
            </a:xfrm>
            <a:custGeom>
              <a:avLst/>
              <a:gdLst>
                <a:gd name="T0" fmla="*/ 0 w 63"/>
                <a:gd name="T1" fmla="*/ 0 h 66"/>
                <a:gd name="T2" fmla="*/ 10 w 63"/>
                <a:gd name="T3" fmla="*/ 17 h 66"/>
                <a:gd name="T4" fmla="*/ 25 w 63"/>
                <a:gd name="T5" fmla="*/ 39 h 66"/>
                <a:gd name="T6" fmla="*/ 47 w 63"/>
                <a:gd name="T7" fmla="*/ 56 h 66"/>
                <a:gd name="T8" fmla="*/ 62 w 63"/>
                <a:gd name="T9" fmla="*/ 65 h 66"/>
                <a:gd name="T10" fmla="*/ 47 w 63"/>
                <a:gd name="T11" fmla="*/ 48 h 66"/>
                <a:gd name="T12" fmla="*/ 25 w 63"/>
                <a:gd name="T13" fmla="*/ 30 h 66"/>
                <a:gd name="T14" fmla="*/ 16 w 63"/>
                <a:gd name="T15" fmla="*/ 17 h 66"/>
                <a:gd name="T16" fmla="*/ 0 w 63"/>
                <a:gd name="T1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66">
                  <a:moveTo>
                    <a:pt x="0" y="0"/>
                  </a:moveTo>
                  <a:lnTo>
                    <a:pt x="10" y="17"/>
                  </a:lnTo>
                  <a:lnTo>
                    <a:pt x="25" y="39"/>
                  </a:lnTo>
                  <a:lnTo>
                    <a:pt x="47" y="56"/>
                  </a:lnTo>
                  <a:lnTo>
                    <a:pt x="62" y="65"/>
                  </a:lnTo>
                  <a:lnTo>
                    <a:pt x="47" y="48"/>
                  </a:lnTo>
                  <a:lnTo>
                    <a:pt x="25" y="30"/>
                  </a:lnTo>
                  <a:lnTo>
                    <a:pt x="16" y="17"/>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40" name="Freeform 109"/>
            <p:cNvSpPr>
              <a:spLocks/>
            </p:cNvSpPr>
            <p:nvPr/>
          </p:nvSpPr>
          <p:spPr bwMode="auto">
            <a:xfrm>
              <a:off x="2701" y="1730"/>
              <a:ext cx="44" cy="57"/>
            </a:xfrm>
            <a:custGeom>
              <a:avLst/>
              <a:gdLst>
                <a:gd name="T0" fmla="*/ 0 w 44"/>
                <a:gd name="T1" fmla="*/ 0 h 57"/>
                <a:gd name="T2" fmla="*/ 9 w 44"/>
                <a:gd name="T3" fmla="*/ 17 h 57"/>
                <a:gd name="T4" fmla="*/ 14 w 44"/>
                <a:gd name="T5" fmla="*/ 25 h 57"/>
                <a:gd name="T6" fmla="*/ 25 w 44"/>
                <a:gd name="T7" fmla="*/ 39 h 57"/>
                <a:gd name="T8" fmla="*/ 29 w 44"/>
                <a:gd name="T9" fmla="*/ 47 h 57"/>
                <a:gd name="T10" fmla="*/ 43 w 44"/>
                <a:gd name="T11" fmla="*/ 56 h 57"/>
                <a:gd name="T12" fmla="*/ 34 w 44"/>
                <a:gd name="T13" fmla="*/ 43 h 57"/>
                <a:gd name="T14" fmla="*/ 29 w 44"/>
                <a:gd name="T15" fmla="*/ 30 h 57"/>
                <a:gd name="T16" fmla="*/ 14 w 44"/>
                <a:gd name="T17" fmla="*/ 22 h 57"/>
                <a:gd name="T18" fmla="*/ 0 w 44"/>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57">
                  <a:moveTo>
                    <a:pt x="0" y="0"/>
                  </a:moveTo>
                  <a:lnTo>
                    <a:pt x="9" y="17"/>
                  </a:lnTo>
                  <a:lnTo>
                    <a:pt x="14" y="25"/>
                  </a:lnTo>
                  <a:lnTo>
                    <a:pt x="25" y="39"/>
                  </a:lnTo>
                  <a:lnTo>
                    <a:pt x="29" y="47"/>
                  </a:lnTo>
                  <a:lnTo>
                    <a:pt x="43" y="56"/>
                  </a:lnTo>
                  <a:lnTo>
                    <a:pt x="34" y="43"/>
                  </a:lnTo>
                  <a:lnTo>
                    <a:pt x="29" y="30"/>
                  </a:lnTo>
                  <a:lnTo>
                    <a:pt x="14" y="22"/>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41" name="Freeform 110"/>
            <p:cNvSpPr>
              <a:spLocks/>
            </p:cNvSpPr>
            <p:nvPr/>
          </p:nvSpPr>
          <p:spPr bwMode="auto">
            <a:xfrm>
              <a:off x="2646" y="1673"/>
              <a:ext cx="37" cy="70"/>
            </a:xfrm>
            <a:custGeom>
              <a:avLst/>
              <a:gdLst>
                <a:gd name="T0" fmla="*/ 0 w 37"/>
                <a:gd name="T1" fmla="*/ 0 h 70"/>
                <a:gd name="T2" fmla="*/ 6 w 37"/>
                <a:gd name="T3" fmla="*/ 22 h 70"/>
                <a:gd name="T4" fmla="*/ 14 w 37"/>
                <a:gd name="T5" fmla="*/ 30 h 70"/>
                <a:gd name="T6" fmla="*/ 23 w 37"/>
                <a:gd name="T7" fmla="*/ 43 h 70"/>
                <a:gd name="T8" fmla="*/ 28 w 37"/>
                <a:gd name="T9" fmla="*/ 56 h 70"/>
                <a:gd name="T10" fmla="*/ 36 w 37"/>
                <a:gd name="T11" fmla="*/ 69 h 70"/>
                <a:gd name="T12" fmla="*/ 32 w 37"/>
                <a:gd name="T13" fmla="*/ 52 h 70"/>
                <a:gd name="T14" fmla="*/ 18 w 37"/>
                <a:gd name="T15" fmla="*/ 39 h 70"/>
                <a:gd name="T16" fmla="*/ 14 w 37"/>
                <a:gd name="T17" fmla="*/ 22 h 70"/>
                <a:gd name="T18" fmla="*/ 0 w 37"/>
                <a:gd name="T1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70">
                  <a:moveTo>
                    <a:pt x="0" y="0"/>
                  </a:moveTo>
                  <a:lnTo>
                    <a:pt x="6" y="22"/>
                  </a:lnTo>
                  <a:lnTo>
                    <a:pt x="14" y="30"/>
                  </a:lnTo>
                  <a:lnTo>
                    <a:pt x="23" y="43"/>
                  </a:lnTo>
                  <a:lnTo>
                    <a:pt x="28" y="56"/>
                  </a:lnTo>
                  <a:lnTo>
                    <a:pt x="36" y="69"/>
                  </a:lnTo>
                  <a:lnTo>
                    <a:pt x="32" y="52"/>
                  </a:lnTo>
                  <a:lnTo>
                    <a:pt x="18" y="39"/>
                  </a:lnTo>
                  <a:lnTo>
                    <a:pt x="14" y="22"/>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42" name="Freeform 111"/>
            <p:cNvSpPr>
              <a:spLocks/>
            </p:cNvSpPr>
            <p:nvPr/>
          </p:nvSpPr>
          <p:spPr bwMode="auto">
            <a:xfrm>
              <a:off x="2658" y="1673"/>
              <a:ext cx="31" cy="54"/>
            </a:xfrm>
            <a:custGeom>
              <a:avLst/>
              <a:gdLst>
                <a:gd name="T0" fmla="*/ 0 w 31"/>
                <a:gd name="T1" fmla="*/ 0 h 54"/>
                <a:gd name="T2" fmla="*/ 0 w 31"/>
                <a:gd name="T3" fmla="*/ 8 h 54"/>
                <a:gd name="T4" fmla="*/ 8 w 31"/>
                <a:gd name="T5" fmla="*/ 25 h 54"/>
                <a:gd name="T6" fmla="*/ 17 w 31"/>
                <a:gd name="T7" fmla="*/ 37 h 54"/>
                <a:gd name="T8" fmla="*/ 26 w 31"/>
                <a:gd name="T9" fmla="*/ 50 h 54"/>
                <a:gd name="T10" fmla="*/ 30 w 31"/>
                <a:gd name="T11" fmla="*/ 53 h 54"/>
                <a:gd name="T12" fmla="*/ 26 w 31"/>
                <a:gd name="T13" fmla="*/ 45 h 54"/>
                <a:gd name="T14" fmla="*/ 22 w 31"/>
                <a:gd name="T15" fmla="*/ 33 h 54"/>
                <a:gd name="T16" fmla="*/ 13 w 31"/>
                <a:gd name="T17" fmla="*/ 20 h 54"/>
                <a:gd name="T18" fmla="*/ 4 w 31"/>
                <a:gd name="T19" fmla="*/ 12 h 54"/>
                <a:gd name="T20" fmla="*/ 0 w 31"/>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54">
                  <a:moveTo>
                    <a:pt x="0" y="0"/>
                  </a:moveTo>
                  <a:lnTo>
                    <a:pt x="0" y="8"/>
                  </a:lnTo>
                  <a:lnTo>
                    <a:pt x="8" y="25"/>
                  </a:lnTo>
                  <a:lnTo>
                    <a:pt x="17" y="37"/>
                  </a:lnTo>
                  <a:lnTo>
                    <a:pt x="26" y="50"/>
                  </a:lnTo>
                  <a:lnTo>
                    <a:pt x="30" y="53"/>
                  </a:lnTo>
                  <a:lnTo>
                    <a:pt x="26" y="45"/>
                  </a:lnTo>
                  <a:lnTo>
                    <a:pt x="22" y="33"/>
                  </a:lnTo>
                  <a:lnTo>
                    <a:pt x="13" y="20"/>
                  </a:lnTo>
                  <a:lnTo>
                    <a:pt x="4" y="12"/>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43" name="Freeform 112"/>
            <p:cNvSpPr>
              <a:spLocks/>
            </p:cNvSpPr>
            <p:nvPr/>
          </p:nvSpPr>
          <p:spPr bwMode="auto">
            <a:xfrm>
              <a:off x="2896" y="1721"/>
              <a:ext cx="25" cy="31"/>
            </a:xfrm>
            <a:custGeom>
              <a:avLst/>
              <a:gdLst>
                <a:gd name="T0" fmla="*/ 0 w 25"/>
                <a:gd name="T1" fmla="*/ 0 h 31"/>
                <a:gd name="T2" fmla="*/ 8 w 25"/>
                <a:gd name="T3" fmla="*/ 0 h 31"/>
                <a:gd name="T4" fmla="*/ 8 w 25"/>
                <a:gd name="T5" fmla="*/ 11 h 31"/>
                <a:gd name="T6" fmla="*/ 16 w 25"/>
                <a:gd name="T7" fmla="*/ 19 h 31"/>
                <a:gd name="T8" fmla="*/ 24 w 25"/>
                <a:gd name="T9" fmla="*/ 30 h 31"/>
                <a:gd name="T10" fmla="*/ 12 w 25"/>
                <a:gd name="T11" fmla="*/ 19 h 31"/>
                <a:gd name="T12" fmla="*/ 4 w 25"/>
                <a:gd name="T13" fmla="*/ 11 h 31"/>
                <a:gd name="T14" fmla="*/ 0 w 25"/>
                <a:gd name="T15" fmla="*/ 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31">
                  <a:moveTo>
                    <a:pt x="0" y="0"/>
                  </a:moveTo>
                  <a:lnTo>
                    <a:pt x="8" y="0"/>
                  </a:lnTo>
                  <a:lnTo>
                    <a:pt x="8" y="11"/>
                  </a:lnTo>
                  <a:lnTo>
                    <a:pt x="16" y="19"/>
                  </a:lnTo>
                  <a:lnTo>
                    <a:pt x="24" y="30"/>
                  </a:lnTo>
                  <a:lnTo>
                    <a:pt x="12" y="19"/>
                  </a:lnTo>
                  <a:lnTo>
                    <a:pt x="4" y="11"/>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44" name="Freeform 113"/>
            <p:cNvSpPr>
              <a:spLocks/>
            </p:cNvSpPr>
            <p:nvPr/>
          </p:nvSpPr>
          <p:spPr bwMode="auto">
            <a:xfrm>
              <a:off x="2914" y="1716"/>
              <a:ext cx="7" cy="27"/>
            </a:xfrm>
            <a:custGeom>
              <a:avLst/>
              <a:gdLst>
                <a:gd name="T0" fmla="*/ 2 w 7"/>
                <a:gd name="T1" fmla="*/ 0 h 27"/>
                <a:gd name="T2" fmla="*/ 0 w 7"/>
                <a:gd name="T3" fmla="*/ 4 h 27"/>
                <a:gd name="T4" fmla="*/ 0 w 7"/>
                <a:gd name="T5" fmla="*/ 12 h 27"/>
                <a:gd name="T6" fmla="*/ 2 w 7"/>
                <a:gd name="T7" fmla="*/ 18 h 27"/>
                <a:gd name="T8" fmla="*/ 6 w 7"/>
                <a:gd name="T9" fmla="*/ 26 h 27"/>
                <a:gd name="T10" fmla="*/ 4 w 7"/>
                <a:gd name="T11" fmla="*/ 14 h 27"/>
                <a:gd name="T12" fmla="*/ 2 w 7"/>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7" h="27">
                  <a:moveTo>
                    <a:pt x="2" y="0"/>
                  </a:moveTo>
                  <a:lnTo>
                    <a:pt x="0" y="4"/>
                  </a:lnTo>
                  <a:lnTo>
                    <a:pt x="0" y="12"/>
                  </a:lnTo>
                  <a:lnTo>
                    <a:pt x="2" y="18"/>
                  </a:lnTo>
                  <a:lnTo>
                    <a:pt x="6" y="26"/>
                  </a:lnTo>
                  <a:lnTo>
                    <a:pt x="4" y="14"/>
                  </a:lnTo>
                  <a:lnTo>
                    <a:pt x="2"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45" name="Freeform 114"/>
            <p:cNvSpPr>
              <a:spLocks/>
            </p:cNvSpPr>
            <p:nvPr/>
          </p:nvSpPr>
          <p:spPr bwMode="auto">
            <a:xfrm>
              <a:off x="2876" y="1711"/>
              <a:ext cx="45" cy="55"/>
            </a:xfrm>
            <a:custGeom>
              <a:avLst/>
              <a:gdLst>
                <a:gd name="T0" fmla="*/ 15 w 45"/>
                <a:gd name="T1" fmla="*/ 4 h 55"/>
                <a:gd name="T2" fmla="*/ 0 w 45"/>
                <a:gd name="T3" fmla="*/ 0 h 55"/>
                <a:gd name="T4" fmla="*/ 0 w 45"/>
                <a:gd name="T5" fmla="*/ 13 h 55"/>
                <a:gd name="T6" fmla="*/ 10 w 45"/>
                <a:gd name="T7" fmla="*/ 25 h 55"/>
                <a:gd name="T8" fmla="*/ 20 w 45"/>
                <a:gd name="T9" fmla="*/ 38 h 55"/>
                <a:gd name="T10" fmla="*/ 34 w 45"/>
                <a:gd name="T11" fmla="*/ 46 h 55"/>
                <a:gd name="T12" fmla="*/ 44 w 45"/>
                <a:gd name="T13" fmla="*/ 54 h 55"/>
                <a:gd name="T14" fmla="*/ 30 w 45"/>
                <a:gd name="T15" fmla="*/ 41 h 55"/>
                <a:gd name="T16" fmla="*/ 20 w 45"/>
                <a:gd name="T17" fmla="*/ 34 h 55"/>
                <a:gd name="T18" fmla="*/ 15 w 45"/>
                <a:gd name="T19" fmla="*/ 20 h 55"/>
                <a:gd name="T20" fmla="*/ 15 w 45"/>
                <a:gd name="T21" fmla="*/ 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55">
                  <a:moveTo>
                    <a:pt x="15" y="4"/>
                  </a:moveTo>
                  <a:lnTo>
                    <a:pt x="0" y="0"/>
                  </a:lnTo>
                  <a:lnTo>
                    <a:pt x="0" y="13"/>
                  </a:lnTo>
                  <a:lnTo>
                    <a:pt x="10" y="25"/>
                  </a:lnTo>
                  <a:lnTo>
                    <a:pt x="20" y="38"/>
                  </a:lnTo>
                  <a:lnTo>
                    <a:pt x="34" y="46"/>
                  </a:lnTo>
                  <a:lnTo>
                    <a:pt x="44" y="54"/>
                  </a:lnTo>
                  <a:lnTo>
                    <a:pt x="30" y="41"/>
                  </a:lnTo>
                  <a:lnTo>
                    <a:pt x="20" y="34"/>
                  </a:lnTo>
                  <a:lnTo>
                    <a:pt x="15" y="20"/>
                  </a:lnTo>
                  <a:lnTo>
                    <a:pt x="15" y="4"/>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46" name="Freeform 115"/>
            <p:cNvSpPr>
              <a:spLocks/>
            </p:cNvSpPr>
            <p:nvPr/>
          </p:nvSpPr>
          <p:spPr bwMode="auto">
            <a:xfrm>
              <a:off x="2920" y="1685"/>
              <a:ext cx="8" cy="47"/>
            </a:xfrm>
            <a:custGeom>
              <a:avLst/>
              <a:gdLst>
                <a:gd name="T0" fmla="*/ 7 w 8"/>
                <a:gd name="T1" fmla="*/ 0 h 47"/>
                <a:gd name="T2" fmla="*/ 7 w 8"/>
                <a:gd name="T3" fmla="*/ 16 h 47"/>
                <a:gd name="T4" fmla="*/ 7 w 8"/>
                <a:gd name="T5" fmla="*/ 25 h 47"/>
                <a:gd name="T6" fmla="*/ 0 w 8"/>
                <a:gd name="T7" fmla="*/ 38 h 47"/>
                <a:gd name="T8" fmla="*/ 0 w 8"/>
                <a:gd name="T9" fmla="*/ 46 h 47"/>
                <a:gd name="T10" fmla="*/ 7 w 8"/>
                <a:gd name="T11" fmla="*/ 25 h 47"/>
                <a:gd name="T12" fmla="*/ 7 w 8"/>
                <a:gd name="T13" fmla="*/ 13 h 47"/>
                <a:gd name="T14" fmla="*/ 7 w 8"/>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47">
                  <a:moveTo>
                    <a:pt x="7" y="0"/>
                  </a:moveTo>
                  <a:lnTo>
                    <a:pt x="7" y="16"/>
                  </a:lnTo>
                  <a:lnTo>
                    <a:pt x="7" y="25"/>
                  </a:lnTo>
                  <a:lnTo>
                    <a:pt x="0" y="38"/>
                  </a:lnTo>
                  <a:lnTo>
                    <a:pt x="0" y="46"/>
                  </a:lnTo>
                  <a:lnTo>
                    <a:pt x="7" y="25"/>
                  </a:lnTo>
                  <a:lnTo>
                    <a:pt x="7" y="13"/>
                  </a:lnTo>
                  <a:lnTo>
                    <a:pt x="7"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47" name="Freeform 116"/>
            <p:cNvSpPr>
              <a:spLocks/>
            </p:cNvSpPr>
            <p:nvPr/>
          </p:nvSpPr>
          <p:spPr bwMode="auto">
            <a:xfrm>
              <a:off x="2927" y="1673"/>
              <a:ext cx="6" cy="59"/>
            </a:xfrm>
            <a:custGeom>
              <a:avLst/>
              <a:gdLst>
                <a:gd name="T0" fmla="*/ 0 w 6"/>
                <a:gd name="T1" fmla="*/ 0 h 59"/>
                <a:gd name="T2" fmla="*/ 2 w 6"/>
                <a:gd name="T3" fmla="*/ 17 h 59"/>
                <a:gd name="T4" fmla="*/ 3 w 6"/>
                <a:gd name="T5" fmla="*/ 33 h 59"/>
                <a:gd name="T6" fmla="*/ 3 w 6"/>
                <a:gd name="T7" fmla="*/ 54 h 59"/>
                <a:gd name="T8" fmla="*/ 2 w 6"/>
                <a:gd name="T9" fmla="*/ 58 h 59"/>
                <a:gd name="T10" fmla="*/ 5 w 6"/>
                <a:gd name="T11" fmla="*/ 46 h 59"/>
                <a:gd name="T12" fmla="*/ 5 w 6"/>
                <a:gd name="T13" fmla="*/ 29 h 59"/>
                <a:gd name="T14" fmla="*/ 3 w 6"/>
                <a:gd name="T15" fmla="*/ 17 h 59"/>
                <a:gd name="T16" fmla="*/ 0 w 6"/>
                <a:gd name="T1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9">
                  <a:moveTo>
                    <a:pt x="0" y="0"/>
                  </a:moveTo>
                  <a:lnTo>
                    <a:pt x="2" y="17"/>
                  </a:lnTo>
                  <a:lnTo>
                    <a:pt x="3" y="33"/>
                  </a:lnTo>
                  <a:lnTo>
                    <a:pt x="3" y="54"/>
                  </a:lnTo>
                  <a:lnTo>
                    <a:pt x="2" y="58"/>
                  </a:lnTo>
                  <a:lnTo>
                    <a:pt x="5" y="46"/>
                  </a:lnTo>
                  <a:lnTo>
                    <a:pt x="5" y="29"/>
                  </a:lnTo>
                  <a:lnTo>
                    <a:pt x="3" y="17"/>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48" name="Freeform 117"/>
            <p:cNvSpPr>
              <a:spLocks/>
            </p:cNvSpPr>
            <p:nvPr/>
          </p:nvSpPr>
          <p:spPr bwMode="auto">
            <a:xfrm>
              <a:off x="2847" y="1702"/>
              <a:ext cx="38" cy="54"/>
            </a:xfrm>
            <a:custGeom>
              <a:avLst/>
              <a:gdLst>
                <a:gd name="T0" fmla="*/ 37 w 38"/>
                <a:gd name="T1" fmla="*/ 53 h 54"/>
                <a:gd name="T2" fmla="*/ 23 w 38"/>
                <a:gd name="T3" fmla="*/ 37 h 54"/>
                <a:gd name="T4" fmla="*/ 14 w 38"/>
                <a:gd name="T5" fmla="*/ 20 h 54"/>
                <a:gd name="T6" fmla="*/ 14 w 38"/>
                <a:gd name="T7" fmla="*/ 12 h 54"/>
                <a:gd name="T8" fmla="*/ 9 w 38"/>
                <a:gd name="T9" fmla="*/ 3 h 54"/>
                <a:gd name="T10" fmla="*/ 0 w 38"/>
                <a:gd name="T11" fmla="*/ 0 h 54"/>
                <a:gd name="T12" fmla="*/ 4 w 38"/>
                <a:gd name="T13" fmla="*/ 8 h 54"/>
                <a:gd name="T14" fmla="*/ 4 w 38"/>
                <a:gd name="T15" fmla="*/ 20 h 54"/>
                <a:gd name="T16" fmla="*/ 9 w 38"/>
                <a:gd name="T17" fmla="*/ 33 h 54"/>
                <a:gd name="T18" fmla="*/ 18 w 38"/>
                <a:gd name="T19" fmla="*/ 41 h 54"/>
                <a:gd name="T20" fmla="*/ 37 w 38"/>
                <a:gd name="T21" fmla="*/ 5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54">
                  <a:moveTo>
                    <a:pt x="37" y="53"/>
                  </a:moveTo>
                  <a:lnTo>
                    <a:pt x="23" y="37"/>
                  </a:lnTo>
                  <a:lnTo>
                    <a:pt x="14" y="20"/>
                  </a:lnTo>
                  <a:lnTo>
                    <a:pt x="14" y="12"/>
                  </a:lnTo>
                  <a:lnTo>
                    <a:pt x="9" y="3"/>
                  </a:lnTo>
                  <a:lnTo>
                    <a:pt x="0" y="0"/>
                  </a:lnTo>
                  <a:lnTo>
                    <a:pt x="4" y="8"/>
                  </a:lnTo>
                  <a:lnTo>
                    <a:pt x="4" y="20"/>
                  </a:lnTo>
                  <a:lnTo>
                    <a:pt x="9" y="33"/>
                  </a:lnTo>
                  <a:lnTo>
                    <a:pt x="18" y="41"/>
                  </a:lnTo>
                  <a:lnTo>
                    <a:pt x="37" y="53"/>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49" name="Freeform 118"/>
            <p:cNvSpPr>
              <a:spLocks/>
            </p:cNvSpPr>
            <p:nvPr/>
          </p:nvSpPr>
          <p:spPr bwMode="auto">
            <a:xfrm>
              <a:off x="2810" y="1681"/>
              <a:ext cx="69" cy="81"/>
            </a:xfrm>
            <a:custGeom>
              <a:avLst/>
              <a:gdLst>
                <a:gd name="T0" fmla="*/ 0 w 69"/>
                <a:gd name="T1" fmla="*/ 0 h 81"/>
                <a:gd name="T2" fmla="*/ 16 w 69"/>
                <a:gd name="T3" fmla="*/ 13 h 81"/>
                <a:gd name="T4" fmla="*/ 21 w 69"/>
                <a:gd name="T5" fmla="*/ 31 h 81"/>
                <a:gd name="T6" fmla="*/ 26 w 69"/>
                <a:gd name="T7" fmla="*/ 53 h 81"/>
                <a:gd name="T8" fmla="*/ 41 w 69"/>
                <a:gd name="T9" fmla="*/ 62 h 81"/>
                <a:gd name="T10" fmla="*/ 51 w 69"/>
                <a:gd name="T11" fmla="*/ 76 h 81"/>
                <a:gd name="T12" fmla="*/ 68 w 69"/>
                <a:gd name="T13" fmla="*/ 80 h 81"/>
                <a:gd name="T14" fmla="*/ 46 w 69"/>
                <a:gd name="T15" fmla="*/ 76 h 81"/>
                <a:gd name="T16" fmla="*/ 26 w 69"/>
                <a:gd name="T17" fmla="*/ 58 h 81"/>
                <a:gd name="T18" fmla="*/ 21 w 69"/>
                <a:gd name="T19" fmla="*/ 49 h 81"/>
                <a:gd name="T20" fmla="*/ 21 w 69"/>
                <a:gd name="T21" fmla="*/ 31 h 81"/>
                <a:gd name="T22" fmla="*/ 5 w 69"/>
                <a:gd name="T23" fmla="*/ 18 h 81"/>
                <a:gd name="T24" fmla="*/ 0 w 69"/>
                <a:gd name="T25"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81">
                  <a:moveTo>
                    <a:pt x="0" y="0"/>
                  </a:moveTo>
                  <a:lnTo>
                    <a:pt x="16" y="13"/>
                  </a:lnTo>
                  <a:lnTo>
                    <a:pt x="21" y="31"/>
                  </a:lnTo>
                  <a:lnTo>
                    <a:pt x="26" y="53"/>
                  </a:lnTo>
                  <a:lnTo>
                    <a:pt x="41" y="62"/>
                  </a:lnTo>
                  <a:lnTo>
                    <a:pt x="51" y="76"/>
                  </a:lnTo>
                  <a:lnTo>
                    <a:pt x="68" y="80"/>
                  </a:lnTo>
                  <a:lnTo>
                    <a:pt x="46" y="76"/>
                  </a:lnTo>
                  <a:lnTo>
                    <a:pt x="26" y="58"/>
                  </a:lnTo>
                  <a:lnTo>
                    <a:pt x="21" y="49"/>
                  </a:lnTo>
                  <a:lnTo>
                    <a:pt x="21" y="31"/>
                  </a:lnTo>
                  <a:lnTo>
                    <a:pt x="5" y="18"/>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50" name="Freeform 119"/>
            <p:cNvSpPr>
              <a:spLocks/>
            </p:cNvSpPr>
            <p:nvPr/>
          </p:nvSpPr>
          <p:spPr bwMode="auto">
            <a:xfrm>
              <a:off x="2792" y="1677"/>
              <a:ext cx="26" cy="55"/>
            </a:xfrm>
            <a:custGeom>
              <a:avLst/>
              <a:gdLst>
                <a:gd name="T0" fmla="*/ 0 w 26"/>
                <a:gd name="T1" fmla="*/ 0 h 55"/>
                <a:gd name="T2" fmla="*/ 4 w 26"/>
                <a:gd name="T3" fmla="*/ 21 h 55"/>
                <a:gd name="T4" fmla="*/ 17 w 26"/>
                <a:gd name="T5" fmla="*/ 38 h 55"/>
                <a:gd name="T6" fmla="*/ 25 w 26"/>
                <a:gd name="T7" fmla="*/ 54 h 55"/>
                <a:gd name="T8" fmla="*/ 21 w 26"/>
                <a:gd name="T9" fmla="*/ 33 h 55"/>
                <a:gd name="T10" fmla="*/ 4 w 26"/>
                <a:gd name="T11" fmla="*/ 16 h 55"/>
                <a:gd name="T12" fmla="*/ 0 w 26"/>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26" h="55">
                  <a:moveTo>
                    <a:pt x="0" y="0"/>
                  </a:moveTo>
                  <a:lnTo>
                    <a:pt x="4" y="21"/>
                  </a:lnTo>
                  <a:lnTo>
                    <a:pt x="17" y="38"/>
                  </a:lnTo>
                  <a:lnTo>
                    <a:pt x="25" y="54"/>
                  </a:lnTo>
                  <a:lnTo>
                    <a:pt x="21" y="33"/>
                  </a:lnTo>
                  <a:lnTo>
                    <a:pt x="4" y="16"/>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51" name="Freeform 120"/>
            <p:cNvSpPr>
              <a:spLocks/>
            </p:cNvSpPr>
            <p:nvPr/>
          </p:nvSpPr>
          <p:spPr bwMode="auto">
            <a:xfrm>
              <a:off x="2756" y="1681"/>
              <a:ext cx="97" cy="91"/>
            </a:xfrm>
            <a:custGeom>
              <a:avLst/>
              <a:gdLst>
                <a:gd name="T0" fmla="*/ 0 w 97"/>
                <a:gd name="T1" fmla="*/ 0 h 91"/>
                <a:gd name="T2" fmla="*/ 21 w 97"/>
                <a:gd name="T3" fmla="*/ 18 h 91"/>
                <a:gd name="T4" fmla="*/ 37 w 97"/>
                <a:gd name="T5" fmla="*/ 36 h 91"/>
                <a:gd name="T6" fmla="*/ 49 w 97"/>
                <a:gd name="T7" fmla="*/ 46 h 91"/>
                <a:gd name="T8" fmla="*/ 65 w 97"/>
                <a:gd name="T9" fmla="*/ 58 h 91"/>
                <a:gd name="T10" fmla="*/ 75 w 97"/>
                <a:gd name="T11" fmla="*/ 72 h 91"/>
                <a:gd name="T12" fmla="*/ 96 w 97"/>
                <a:gd name="T13" fmla="*/ 90 h 91"/>
                <a:gd name="T14" fmla="*/ 86 w 97"/>
                <a:gd name="T15" fmla="*/ 72 h 91"/>
                <a:gd name="T16" fmla="*/ 59 w 97"/>
                <a:gd name="T17" fmla="*/ 58 h 91"/>
                <a:gd name="T18" fmla="*/ 37 w 97"/>
                <a:gd name="T19" fmla="*/ 41 h 91"/>
                <a:gd name="T20" fmla="*/ 21 w 97"/>
                <a:gd name="T21" fmla="*/ 27 h 91"/>
                <a:gd name="T22" fmla="*/ 0 w 97"/>
                <a:gd name="T23"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91">
                  <a:moveTo>
                    <a:pt x="0" y="0"/>
                  </a:moveTo>
                  <a:lnTo>
                    <a:pt x="21" y="18"/>
                  </a:lnTo>
                  <a:lnTo>
                    <a:pt x="37" y="36"/>
                  </a:lnTo>
                  <a:lnTo>
                    <a:pt x="49" y="46"/>
                  </a:lnTo>
                  <a:lnTo>
                    <a:pt x="65" y="58"/>
                  </a:lnTo>
                  <a:lnTo>
                    <a:pt x="75" y="72"/>
                  </a:lnTo>
                  <a:lnTo>
                    <a:pt x="96" y="90"/>
                  </a:lnTo>
                  <a:lnTo>
                    <a:pt x="86" y="72"/>
                  </a:lnTo>
                  <a:lnTo>
                    <a:pt x="59" y="58"/>
                  </a:lnTo>
                  <a:lnTo>
                    <a:pt x="37" y="41"/>
                  </a:lnTo>
                  <a:lnTo>
                    <a:pt x="21" y="27"/>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52" name="Freeform 121"/>
            <p:cNvSpPr>
              <a:spLocks/>
            </p:cNvSpPr>
            <p:nvPr/>
          </p:nvSpPr>
          <p:spPr bwMode="auto">
            <a:xfrm>
              <a:off x="3103" y="1681"/>
              <a:ext cx="1" cy="139"/>
            </a:xfrm>
            <a:custGeom>
              <a:avLst/>
              <a:gdLst>
                <a:gd name="T0" fmla="*/ 0 w 1"/>
                <a:gd name="T1" fmla="*/ 0 h 139"/>
                <a:gd name="T2" fmla="*/ 0 w 1"/>
                <a:gd name="T3" fmla="*/ 23 h 139"/>
                <a:gd name="T4" fmla="*/ 0 w 1"/>
                <a:gd name="T5" fmla="*/ 46 h 139"/>
                <a:gd name="T6" fmla="*/ 0 w 1"/>
                <a:gd name="T7" fmla="*/ 65 h 139"/>
                <a:gd name="T8" fmla="*/ 0 w 1"/>
                <a:gd name="T9" fmla="*/ 78 h 139"/>
                <a:gd name="T10" fmla="*/ 0 w 1"/>
                <a:gd name="T11" fmla="*/ 96 h 139"/>
                <a:gd name="T12" fmla="*/ 0 w 1"/>
                <a:gd name="T13" fmla="*/ 111 h 139"/>
                <a:gd name="T14" fmla="*/ 0 w 1"/>
                <a:gd name="T15" fmla="*/ 119 h 139"/>
                <a:gd name="T16" fmla="*/ 0 w 1"/>
                <a:gd name="T17" fmla="*/ 128 h 139"/>
                <a:gd name="T18" fmla="*/ 0 w 1"/>
                <a:gd name="T19" fmla="*/ 138 h 139"/>
                <a:gd name="T20" fmla="*/ 0 w 1"/>
                <a:gd name="T21" fmla="*/ 124 h 139"/>
                <a:gd name="T22" fmla="*/ 0 w 1"/>
                <a:gd name="T23" fmla="*/ 111 h 139"/>
                <a:gd name="T24" fmla="*/ 0 w 1"/>
                <a:gd name="T25" fmla="*/ 87 h 139"/>
                <a:gd name="T26" fmla="*/ 0 w 1"/>
                <a:gd name="T27" fmla="*/ 70 h 139"/>
                <a:gd name="T28" fmla="*/ 0 w 1"/>
                <a:gd name="T29" fmla="*/ 46 h 139"/>
                <a:gd name="T30" fmla="*/ 0 w 1"/>
                <a:gd name="T31" fmla="*/ 27 h 139"/>
                <a:gd name="T32" fmla="*/ 0 w 1"/>
                <a:gd name="T33"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 h="139">
                  <a:moveTo>
                    <a:pt x="0" y="0"/>
                  </a:moveTo>
                  <a:lnTo>
                    <a:pt x="0" y="23"/>
                  </a:lnTo>
                  <a:lnTo>
                    <a:pt x="0" y="46"/>
                  </a:lnTo>
                  <a:lnTo>
                    <a:pt x="0" y="65"/>
                  </a:lnTo>
                  <a:lnTo>
                    <a:pt x="0" y="78"/>
                  </a:lnTo>
                  <a:lnTo>
                    <a:pt x="0" y="96"/>
                  </a:lnTo>
                  <a:lnTo>
                    <a:pt x="0" y="111"/>
                  </a:lnTo>
                  <a:lnTo>
                    <a:pt x="0" y="119"/>
                  </a:lnTo>
                  <a:lnTo>
                    <a:pt x="0" y="128"/>
                  </a:lnTo>
                  <a:lnTo>
                    <a:pt x="0" y="138"/>
                  </a:lnTo>
                  <a:lnTo>
                    <a:pt x="0" y="124"/>
                  </a:lnTo>
                  <a:lnTo>
                    <a:pt x="0" y="111"/>
                  </a:lnTo>
                  <a:lnTo>
                    <a:pt x="0" y="87"/>
                  </a:lnTo>
                  <a:lnTo>
                    <a:pt x="0" y="70"/>
                  </a:lnTo>
                  <a:lnTo>
                    <a:pt x="0" y="46"/>
                  </a:lnTo>
                  <a:lnTo>
                    <a:pt x="0" y="27"/>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53" name="Freeform 122"/>
            <p:cNvSpPr>
              <a:spLocks/>
            </p:cNvSpPr>
            <p:nvPr/>
          </p:nvSpPr>
          <p:spPr bwMode="auto">
            <a:xfrm>
              <a:off x="3254" y="1739"/>
              <a:ext cx="111" cy="153"/>
            </a:xfrm>
            <a:custGeom>
              <a:avLst/>
              <a:gdLst>
                <a:gd name="T0" fmla="*/ 0 w 111"/>
                <a:gd name="T1" fmla="*/ 0 h 153"/>
                <a:gd name="T2" fmla="*/ 0 w 111"/>
                <a:gd name="T3" fmla="*/ 18 h 153"/>
                <a:gd name="T4" fmla="*/ 0 w 111"/>
                <a:gd name="T5" fmla="*/ 41 h 153"/>
                <a:gd name="T6" fmla="*/ 0 w 111"/>
                <a:gd name="T7" fmla="*/ 55 h 153"/>
                <a:gd name="T8" fmla="*/ 6 w 111"/>
                <a:gd name="T9" fmla="*/ 60 h 153"/>
                <a:gd name="T10" fmla="*/ 16 w 111"/>
                <a:gd name="T11" fmla="*/ 74 h 153"/>
                <a:gd name="T12" fmla="*/ 28 w 111"/>
                <a:gd name="T13" fmla="*/ 87 h 153"/>
                <a:gd name="T14" fmla="*/ 34 w 111"/>
                <a:gd name="T15" fmla="*/ 102 h 153"/>
                <a:gd name="T16" fmla="*/ 34 w 111"/>
                <a:gd name="T17" fmla="*/ 111 h 153"/>
                <a:gd name="T18" fmla="*/ 39 w 111"/>
                <a:gd name="T19" fmla="*/ 129 h 153"/>
                <a:gd name="T20" fmla="*/ 44 w 111"/>
                <a:gd name="T21" fmla="*/ 138 h 153"/>
                <a:gd name="T22" fmla="*/ 50 w 111"/>
                <a:gd name="T23" fmla="*/ 147 h 153"/>
                <a:gd name="T24" fmla="*/ 71 w 111"/>
                <a:gd name="T25" fmla="*/ 152 h 153"/>
                <a:gd name="T26" fmla="*/ 87 w 111"/>
                <a:gd name="T27" fmla="*/ 147 h 153"/>
                <a:gd name="T28" fmla="*/ 110 w 111"/>
                <a:gd name="T29" fmla="*/ 138 h 153"/>
                <a:gd name="T30" fmla="*/ 110 w 111"/>
                <a:gd name="T31" fmla="*/ 124 h 153"/>
                <a:gd name="T32" fmla="*/ 99 w 111"/>
                <a:gd name="T33" fmla="*/ 138 h 153"/>
                <a:gd name="T34" fmla="*/ 82 w 111"/>
                <a:gd name="T35" fmla="*/ 147 h 153"/>
                <a:gd name="T36" fmla="*/ 66 w 111"/>
                <a:gd name="T37" fmla="*/ 147 h 153"/>
                <a:gd name="T38" fmla="*/ 55 w 111"/>
                <a:gd name="T39" fmla="*/ 142 h 153"/>
                <a:gd name="T40" fmla="*/ 39 w 111"/>
                <a:gd name="T41" fmla="*/ 124 h 153"/>
                <a:gd name="T42" fmla="*/ 39 w 111"/>
                <a:gd name="T43" fmla="*/ 106 h 153"/>
                <a:gd name="T44" fmla="*/ 34 w 111"/>
                <a:gd name="T45" fmla="*/ 87 h 153"/>
                <a:gd name="T46" fmla="*/ 28 w 111"/>
                <a:gd name="T47" fmla="*/ 74 h 153"/>
                <a:gd name="T48" fmla="*/ 16 w 111"/>
                <a:gd name="T49" fmla="*/ 64 h 153"/>
                <a:gd name="T50" fmla="*/ 6 w 111"/>
                <a:gd name="T51" fmla="*/ 50 h 153"/>
                <a:gd name="T52" fmla="*/ 6 w 111"/>
                <a:gd name="T53" fmla="*/ 41 h 153"/>
                <a:gd name="T54" fmla="*/ 0 w 111"/>
                <a:gd name="T55"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1" h="153">
                  <a:moveTo>
                    <a:pt x="0" y="0"/>
                  </a:moveTo>
                  <a:lnTo>
                    <a:pt x="0" y="18"/>
                  </a:lnTo>
                  <a:lnTo>
                    <a:pt x="0" y="41"/>
                  </a:lnTo>
                  <a:lnTo>
                    <a:pt x="0" y="55"/>
                  </a:lnTo>
                  <a:lnTo>
                    <a:pt x="6" y="60"/>
                  </a:lnTo>
                  <a:lnTo>
                    <a:pt x="16" y="74"/>
                  </a:lnTo>
                  <a:lnTo>
                    <a:pt x="28" y="87"/>
                  </a:lnTo>
                  <a:lnTo>
                    <a:pt x="34" y="102"/>
                  </a:lnTo>
                  <a:lnTo>
                    <a:pt x="34" y="111"/>
                  </a:lnTo>
                  <a:lnTo>
                    <a:pt x="39" y="129"/>
                  </a:lnTo>
                  <a:lnTo>
                    <a:pt x="44" y="138"/>
                  </a:lnTo>
                  <a:lnTo>
                    <a:pt x="50" y="147"/>
                  </a:lnTo>
                  <a:lnTo>
                    <a:pt x="71" y="152"/>
                  </a:lnTo>
                  <a:lnTo>
                    <a:pt x="87" y="147"/>
                  </a:lnTo>
                  <a:lnTo>
                    <a:pt x="110" y="138"/>
                  </a:lnTo>
                  <a:lnTo>
                    <a:pt x="110" y="124"/>
                  </a:lnTo>
                  <a:lnTo>
                    <a:pt x="99" y="138"/>
                  </a:lnTo>
                  <a:lnTo>
                    <a:pt x="82" y="147"/>
                  </a:lnTo>
                  <a:lnTo>
                    <a:pt x="66" y="147"/>
                  </a:lnTo>
                  <a:lnTo>
                    <a:pt x="55" y="142"/>
                  </a:lnTo>
                  <a:lnTo>
                    <a:pt x="39" y="124"/>
                  </a:lnTo>
                  <a:lnTo>
                    <a:pt x="39" y="106"/>
                  </a:lnTo>
                  <a:lnTo>
                    <a:pt x="34" y="87"/>
                  </a:lnTo>
                  <a:lnTo>
                    <a:pt x="28" y="74"/>
                  </a:lnTo>
                  <a:lnTo>
                    <a:pt x="16" y="64"/>
                  </a:lnTo>
                  <a:lnTo>
                    <a:pt x="6" y="50"/>
                  </a:lnTo>
                  <a:lnTo>
                    <a:pt x="6" y="41"/>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54" name="Freeform 123"/>
            <p:cNvSpPr>
              <a:spLocks/>
            </p:cNvSpPr>
            <p:nvPr/>
          </p:nvSpPr>
          <p:spPr bwMode="auto">
            <a:xfrm>
              <a:off x="3304" y="1857"/>
              <a:ext cx="49" cy="16"/>
            </a:xfrm>
            <a:custGeom>
              <a:avLst/>
              <a:gdLst>
                <a:gd name="T0" fmla="*/ 0 w 49"/>
                <a:gd name="T1" fmla="*/ 3 h 16"/>
                <a:gd name="T2" fmla="*/ 5 w 49"/>
                <a:gd name="T3" fmla="*/ 12 h 16"/>
                <a:gd name="T4" fmla="*/ 19 w 49"/>
                <a:gd name="T5" fmla="*/ 15 h 16"/>
                <a:gd name="T6" fmla="*/ 32 w 49"/>
                <a:gd name="T7" fmla="*/ 12 h 16"/>
                <a:gd name="T8" fmla="*/ 37 w 49"/>
                <a:gd name="T9" fmla="*/ 9 h 16"/>
                <a:gd name="T10" fmla="*/ 48 w 49"/>
                <a:gd name="T11" fmla="*/ 0 h 16"/>
                <a:gd name="T12" fmla="*/ 32 w 49"/>
                <a:gd name="T13" fmla="*/ 9 h 16"/>
                <a:gd name="T14" fmla="*/ 19 w 49"/>
                <a:gd name="T15" fmla="*/ 9 h 16"/>
                <a:gd name="T16" fmla="*/ 0 w 49"/>
                <a:gd name="T17"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16">
                  <a:moveTo>
                    <a:pt x="0" y="3"/>
                  </a:moveTo>
                  <a:lnTo>
                    <a:pt x="5" y="12"/>
                  </a:lnTo>
                  <a:lnTo>
                    <a:pt x="19" y="15"/>
                  </a:lnTo>
                  <a:lnTo>
                    <a:pt x="32" y="12"/>
                  </a:lnTo>
                  <a:lnTo>
                    <a:pt x="37" y="9"/>
                  </a:lnTo>
                  <a:lnTo>
                    <a:pt x="48" y="0"/>
                  </a:lnTo>
                  <a:lnTo>
                    <a:pt x="32" y="9"/>
                  </a:lnTo>
                  <a:lnTo>
                    <a:pt x="19" y="9"/>
                  </a:lnTo>
                  <a:lnTo>
                    <a:pt x="0" y="3"/>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55" name="Freeform 124"/>
            <p:cNvSpPr>
              <a:spLocks/>
            </p:cNvSpPr>
            <p:nvPr/>
          </p:nvSpPr>
          <p:spPr bwMode="auto">
            <a:xfrm>
              <a:off x="3304" y="1840"/>
              <a:ext cx="32" cy="10"/>
            </a:xfrm>
            <a:custGeom>
              <a:avLst/>
              <a:gdLst>
                <a:gd name="T0" fmla="*/ 0 w 32"/>
                <a:gd name="T1" fmla="*/ 0 h 10"/>
                <a:gd name="T2" fmla="*/ 4 w 32"/>
                <a:gd name="T3" fmla="*/ 6 h 10"/>
                <a:gd name="T4" fmla="*/ 22 w 32"/>
                <a:gd name="T5" fmla="*/ 9 h 10"/>
                <a:gd name="T6" fmla="*/ 31 w 32"/>
                <a:gd name="T7" fmla="*/ 3 h 10"/>
                <a:gd name="T8" fmla="*/ 13 w 32"/>
                <a:gd name="T9" fmla="*/ 6 h 10"/>
                <a:gd name="T10" fmla="*/ 0 w 32"/>
                <a:gd name="T11" fmla="*/ 0 h 10"/>
              </a:gdLst>
              <a:ahLst/>
              <a:cxnLst>
                <a:cxn ang="0">
                  <a:pos x="T0" y="T1"/>
                </a:cxn>
                <a:cxn ang="0">
                  <a:pos x="T2" y="T3"/>
                </a:cxn>
                <a:cxn ang="0">
                  <a:pos x="T4" y="T5"/>
                </a:cxn>
                <a:cxn ang="0">
                  <a:pos x="T6" y="T7"/>
                </a:cxn>
                <a:cxn ang="0">
                  <a:pos x="T8" y="T9"/>
                </a:cxn>
                <a:cxn ang="0">
                  <a:pos x="T10" y="T11"/>
                </a:cxn>
              </a:cxnLst>
              <a:rect l="0" t="0" r="r" b="b"/>
              <a:pathLst>
                <a:path w="32" h="10">
                  <a:moveTo>
                    <a:pt x="0" y="0"/>
                  </a:moveTo>
                  <a:lnTo>
                    <a:pt x="4" y="6"/>
                  </a:lnTo>
                  <a:lnTo>
                    <a:pt x="22" y="9"/>
                  </a:lnTo>
                  <a:lnTo>
                    <a:pt x="31" y="3"/>
                  </a:lnTo>
                  <a:lnTo>
                    <a:pt x="13" y="6"/>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56" name="Freeform 125"/>
            <p:cNvSpPr>
              <a:spLocks/>
            </p:cNvSpPr>
            <p:nvPr/>
          </p:nvSpPr>
          <p:spPr bwMode="auto">
            <a:xfrm>
              <a:off x="3280" y="1792"/>
              <a:ext cx="30" cy="36"/>
            </a:xfrm>
            <a:custGeom>
              <a:avLst/>
              <a:gdLst>
                <a:gd name="T0" fmla="*/ 0 w 30"/>
                <a:gd name="T1" fmla="*/ 0 h 36"/>
                <a:gd name="T2" fmla="*/ 8 w 30"/>
                <a:gd name="T3" fmla="*/ 15 h 36"/>
                <a:gd name="T4" fmla="*/ 17 w 30"/>
                <a:gd name="T5" fmla="*/ 31 h 36"/>
                <a:gd name="T6" fmla="*/ 29 w 30"/>
                <a:gd name="T7" fmla="*/ 35 h 36"/>
                <a:gd name="T8" fmla="*/ 17 w 30"/>
                <a:gd name="T9" fmla="*/ 24 h 36"/>
                <a:gd name="T10" fmla="*/ 0 w 30"/>
                <a:gd name="T11" fmla="*/ 0 h 36"/>
              </a:gdLst>
              <a:ahLst/>
              <a:cxnLst>
                <a:cxn ang="0">
                  <a:pos x="T0" y="T1"/>
                </a:cxn>
                <a:cxn ang="0">
                  <a:pos x="T2" y="T3"/>
                </a:cxn>
                <a:cxn ang="0">
                  <a:pos x="T4" y="T5"/>
                </a:cxn>
                <a:cxn ang="0">
                  <a:pos x="T6" y="T7"/>
                </a:cxn>
                <a:cxn ang="0">
                  <a:pos x="T8" y="T9"/>
                </a:cxn>
                <a:cxn ang="0">
                  <a:pos x="T10" y="T11"/>
                </a:cxn>
              </a:cxnLst>
              <a:rect l="0" t="0" r="r" b="b"/>
              <a:pathLst>
                <a:path w="30" h="36">
                  <a:moveTo>
                    <a:pt x="0" y="0"/>
                  </a:moveTo>
                  <a:lnTo>
                    <a:pt x="8" y="15"/>
                  </a:lnTo>
                  <a:lnTo>
                    <a:pt x="17" y="31"/>
                  </a:lnTo>
                  <a:lnTo>
                    <a:pt x="29" y="35"/>
                  </a:lnTo>
                  <a:lnTo>
                    <a:pt x="17" y="24"/>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57" name="Freeform 126"/>
            <p:cNvSpPr>
              <a:spLocks/>
            </p:cNvSpPr>
            <p:nvPr/>
          </p:nvSpPr>
          <p:spPr bwMode="auto">
            <a:xfrm>
              <a:off x="3261" y="1754"/>
              <a:ext cx="1" cy="42"/>
            </a:xfrm>
            <a:custGeom>
              <a:avLst/>
              <a:gdLst>
                <a:gd name="T0" fmla="*/ 0 w 1"/>
                <a:gd name="T1" fmla="*/ 0 h 42"/>
                <a:gd name="T2" fmla="*/ 0 w 1"/>
                <a:gd name="T3" fmla="*/ 24 h 42"/>
                <a:gd name="T4" fmla="*/ 0 w 1"/>
                <a:gd name="T5" fmla="*/ 41 h 42"/>
                <a:gd name="T6" fmla="*/ 0 w 1"/>
                <a:gd name="T7" fmla="*/ 24 h 42"/>
                <a:gd name="T8" fmla="*/ 0 w 1"/>
                <a:gd name="T9" fmla="*/ 0 h 42"/>
              </a:gdLst>
              <a:ahLst/>
              <a:cxnLst>
                <a:cxn ang="0">
                  <a:pos x="T0" y="T1"/>
                </a:cxn>
                <a:cxn ang="0">
                  <a:pos x="T2" y="T3"/>
                </a:cxn>
                <a:cxn ang="0">
                  <a:pos x="T4" y="T5"/>
                </a:cxn>
                <a:cxn ang="0">
                  <a:pos x="T6" y="T7"/>
                </a:cxn>
                <a:cxn ang="0">
                  <a:pos x="T8" y="T9"/>
                </a:cxn>
              </a:cxnLst>
              <a:rect l="0" t="0" r="r" b="b"/>
              <a:pathLst>
                <a:path w="1" h="42">
                  <a:moveTo>
                    <a:pt x="0" y="0"/>
                  </a:moveTo>
                  <a:lnTo>
                    <a:pt x="0" y="24"/>
                  </a:lnTo>
                  <a:lnTo>
                    <a:pt x="0" y="41"/>
                  </a:lnTo>
                  <a:lnTo>
                    <a:pt x="0" y="24"/>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58" name="Freeform 127"/>
            <p:cNvSpPr>
              <a:spLocks/>
            </p:cNvSpPr>
            <p:nvPr/>
          </p:nvSpPr>
          <p:spPr bwMode="auto">
            <a:xfrm>
              <a:off x="3254" y="1721"/>
              <a:ext cx="44" cy="94"/>
            </a:xfrm>
            <a:custGeom>
              <a:avLst/>
              <a:gdLst>
                <a:gd name="T0" fmla="*/ 0 w 44"/>
                <a:gd name="T1" fmla="*/ 0 h 94"/>
                <a:gd name="T2" fmla="*/ 5 w 44"/>
                <a:gd name="T3" fmla="*/ 18 h 94"/>
                <a:gd name="T4" fmla="*/ 9 w 44"/>
                <a:gd name="T5" fmla="*/ 27 h 94"/>
                <a:gd name="T6" fmla="*/ 14 w 44"/>
                <a:gd name="T7" fmla="*/ 44 h 94"/>
                <a:gd name="T8" fmla="*/ 25 w 44"/>
                <a:gd name="T9" fmla="*/ 62 h 94"/>
                <a:gd name="T10" fmla="*/ 34 w 44"/>
                <a:gd name="T11" fmla="*/ 75 h 94"/>
                <a:gd name="T12" fmla="*/ 38 w 44"/>
                <a:gd name="T13" fmla="*/ 84 h 94"/>
                <a:gd name="T14" fmla="*/ 43 w 44"/>
                <a:gd name="T15" fmla="*/ 93 h 94"/>
                <a:gd name="T16" fmla="*/ 38 w 44"/>
                <a:gd name="T17" fmla="*/ 71 h 94"/>
                <a:gd name="T18" fmla="*/ 29 w 44"/>
                <a:gd name="T19" fmla="*/ 57 h 94"/>
                <a:gd name="T20" fmla="*/ 20 w 44"/>
                <a:gd name="T21" fmla="*/ 44 h 94"/>
                <a:gd name="T22" fmla="*/ 14 w 44"/>
                <a:gd name="T23" fmla="*/ 27 h 94"/>
                <a:gd name="T24" fmla="*/ 9 w 44"/>
                <a:gd name="T25" fmla="*/ 22 h 94"/>
                <a:gd name="T26" fmla="*/ 0 w 44"/>
                <a:gd name="T2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94">
                  <a:moveTo>
                    <a:pt x="0" y="0"/>
                  </a:moveTo>
                  <a:lnTo>
                    <a:pt x="5" y="18"/>
                  </a:lnTo>
                  <a:lnTo>
                    <a:pt x="9" y="27"/>
                  </a:lnTo>
                  <a:lnTo>
                    <a:pt x="14" y="44"/>
                  </a:lnTo>
                  <a:lnTo>
                    <a:pt x="25" y="62"/>
                  </a:lnTo>
                  <a:lnTo>
                    <a:pt x="34" y="75"/>
                  </a:lnTo>
                  <a:lnTo>
                    <a:pt x="38" y="84"/>
                  </a:lnTo>
                  <a:lnTo>
                    <a:pt x="43" y="93"/>
                  </a:lnTo>
                  <a:lnTo>
                    <a:pt x="38" y="71"/>
                  </a:lnTo>
                  <a:lnTo>
                    <a:pt x="29" y="57"/>
                  </a:lnTo>
                  <a:lnTo>
                    <a:pt x="20" y="44"/>
                  </a:lnTo>
                  <a:lnTo>
                    <a:pt x="14" y="27"/>
                  </a:lnTo>
                  <a:lnTo>
                    <a:pt x="9" y="22"/>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59" name="Freeform 128"/>
            <p:cNvSpPr>
              <a:spLocks/>
            </p:cNvSpPr>
            <p:nvPr/>
          </p:nvSpPr>
          <p:spPr bwMode="auto">
            <a:xfrm>
              <a:off x="3254" y="1702"/>
              <a:ext cx="44" cy="79"/>
            </a:xfrm>
            <a:custGeom>
              <a:avLst/>
              <a:gdLst>
                <a:gd name="T0" fmla="*/ 0 w 44"/>
                <a:gd name="T1" fmla="*/ 0 h 79"/>
                <a:gd name="T2" fmla="*/ 0 w 44"/>
                <a:gd name="T3" fmla="*/ 13 h 79"/>
                <a:gd name="T4" fmla="*/ 9 w 44"/>
                <a:gd name="T5" fmla="*/ 30 h 79"/>
                <a:gd name="T6" fmla="*/ 25 w 44"/>
                <a:gd name="T7" fmla="*/ 44 h 79"/>
                <a:gd name="T8" fmla="*/ 25 w 44"/>
                <a:gd name="T9" fmla="*/ 52 h 79"/>
                <a:gd name="T10" fmla="*/ 29 w 44"/>
                <a:gd name="T11" fmla="*/ 60 h 79"/>
                <a:gd name="T12" fmla="*/ 43 w 44"/>
                <a:gd name="T13" fmla="*/ 78 h 79"/>
                <a:gd name="T14" fmla="*/ 34 w 44"/>
                <a:gd name="T15" fmla="*/ 65 h 79"/>
                <a:gd name="T16" fmla="*/ 34 w 44"/>
                <a:gd name="T17" fmla="*/ 39 h 79"/>
                <a:gd name="T18" fmla="*/ 14 w 44"/>
                <a:gd name="T19" fmla="*/ 26 h 79"/>
                <a:gd name="T20" fmla="*/ 0 w 44"/>
                <a:gd name="T21" fmla="*/ 8 h 79"/>
                <a:gd name="T22" fmla="*/ 0 w 44"/>
                <a:gd name="T2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79">
                  <a:moveTo>
                    <a:pt x="0" y="0"/>
                  </a:moveTo>
                  <a:lnTo>
                    <a:pt x="0" y="13"/>
                  </a:lnTo>
                  <a:lnTo>
                    <a:pt x="9" y="30"/>
                  </a:lnTo>
                  <a:lnTo>
                    <a:pt x="25" y="44"/>
                  </a:lnTo>
                  <a:lnTo>
                    <a:pt x="25" y="52"/>
                  </a:lnTo>
                  <a:lnTo>
                    <a:pt x="29" y="60"/>
                  </a:lnTo>
                  <a:lnTo>
                    <a:pt x="43" y="78"/>
                  </a:lnTo>
                  <a:lnTo>
                    <a:pt x="34" y="65"/>
                  </a:lnTo>
                  <a:lnTo>
                    <a:pt x="34" y="39"/>
                  </a:lnTo>
                  <a:lnTo>
                    <a:pt x="14" y="26"/>
                  </a:lnTo>
                  <a:lnTo>
                    <a:pt x="0" y="8"/>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60" name="Freeform 129"/>
            <p:cNvSpPr>
              <a:spLocks/>
            </p:cNvSpPr>
            <p:nvPr/>
          </p:nvSpPr>
          <p:spPr bwMode="auto">
            <a:xfrm>
              <a:off x="3254" y="1677"/>
              <a:ext cx="15" cy="42"/>
            </a:xfrm>
            <a:custGeom>
              <a:avLst/>
              <a:gdLst>
                <a:gd name="T0" fmla="*/ 0 w 15"/>
                <a:gd name="T1" fmla="*/ 0 h 42"/>
                <a:gd name="T2" fmla="*/ 4 w 15"/>
                <a:gd name="T3" fmla="*/ 17 h 42"/>
                <a:gd name="T4" fmla="*/ 10 w 15"/>
                <a:gd name="T5" fmla="*/ 37 h 42"/>
                <a:gd name="T6" fmla="*/ 14 w 15"/>
                <a:gd name="T7" fmla="*/ 41 h 42"/>
                <a:gd name="T8" fmla="*/ 10 w 15"/>
                <a:gd name="T9" fmla="*/ 21 h 42"/>
                <a:gd name="T10" fmla="*/ 0 w 15"/>
                <a:gd name="T11" fmla="*/ 0 h 42"/>
              </a:gdLst>
              <a:ahLst/>
              <a:cxnLst>
                <a:cxn ang="0">
                  <a:pos x="T0" y="T1"/>
                </a:cxn>
                <a:cxn ang="0">
                  <a:pos x="T2" y="T3"/>
                </a:cxn>
                <a:cxn ang="0">
                  <a:pos x="T4" y="T5"/>
                </a:cxn>
                <a:cxn ang="0">
                  <a:pos x="T6" y="T7"/>
                </a:cxn>
                <a:cxn ang="0">
                  <a:pos x="T8" y="T9"/>
                </a:cxn>
                <a:cxn ang="0">
                  <a:pos x="T10" y="T11"/>
                </a:cxn>
              </a:cxnLst>
              <a:rect l="0" t="0" r="r" b="b"/>
              <a:pathLst>
                <a:path w="15" h="42">
                  <a:moveTo>
                    <a:pt x="0" y="0"/>
                  </a:moveTo>
                  <a:lnTo>
                    <a:pt x="4" y="17"/>
                  </a:lnTo>
                  <a:lnTo>
                    <a:pt x="10" y="37"/>
                  </a:lnTo>
                  <a:lnTo>
                    <a:pt x="14" y="41"/>
                  </a:lnTo>
                  <a:lnTo>
                    <a:pt x="10" y="21"/>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61" name="Freeform 130"/>
            <p:cNvSpPr>
              <a:spLocks/>
            </p:cNvSpPr>
            <p:nvPr/>
          </p:nvSpPr>
          <p:spPr bwMode="auto">
            <a:xfrm>
              <a:off x="3266" y="1673"/>
              <a:ext cx="32" cy="83"/>
            </a:xfrm>
            <a:custGeom>
              <a:avLst/>
              <a:gdLst>
                <a:gd name="T0" fmla="*/ 0 w 32"/>
                <a:gd name="T1" fmla="*/ 0 h 83"/>
                <a:gd name="T2" fmla="*/ 4 w 32"/>
                <a:gd name="T3" fmla="*/ 17 h 83"/>
                <a:gd name="T4" fmla="*/ 10 w 32"/>
                <a:gd name="T5" fmla="*/ 34 h 83"/>
                <a:gd name="T6" fmla="*/ 14 w 32"/>
                <a:gd name="T7" fmla="*/ 56 h 83"/>
                <a:gd name="T8" fmla="*/ 27 w 32"/>
                <a:gd name="T9" fmla="*/ 65 h 83"/>
                <a:gd name="T10" fmla="*/ 31 w 32"/>
                <a:gd name="T11" fmla="*/ 82 h 83"/>
                <a:gd name="T12" fmla="*/ 27 w 32"/>
                <a:gd name="T13" fmla="*/ 56 h 83"/>
                <a:gd name="T14" fmla="*/ 18 w 32"/>
                <a:gd name="T15" fmla="*/ 43 h 83"/>
                <a:gd name="T16" fmla="*/ 10 w 32"/>
                <a:gd name="T17" fmla="*/ 17 h 83"/>
                <a:gd name="T18" fmla="*/ 0 w 32"/>
                <a:gd name="T1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83">
                  <a:moveTo>
                    <a:pt x="0" y="0"/>
                  </a:moveTo>
                  <a:lnTo>
                    <a:pt x="4" y="17"/>
                  </a:lnTo>
                  <a:lnTo>
                    <a:pt x="10" y="34"/>
                  </a:lnTo>
                  <a:lnTo>
                    <a:pt x="14" y="56"/>
                  </a:lnTo>
                  <a:lnTo>
                    <a:pt x="27" y="65"/>
                  </a:lnTo>
                  <a:lnTo>
                    <a:pt x="31" y="82"/>
                  </a:lnTo>
                  <a:lnTo>
                    <a:pt x="27" y="56"/>
                  </a:lnTo>
                  <a:lnTo>
                    <a:pt x="18" y="43"/>
                  </a:lnTo>
                  <a:lnTo>
                    <a:pt x="10" y="17"/>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62" name="Freeform 131"/>
            <p:cNvSpPr>
              <a:spLocks/>
            </p:cNvSpPr>
            <p:nvPr/>
          </p:nvSpPr>
          <p:spPr bwMode="auto">
            <a:xfrm>
              <a:off x="3285" y="1677"/>
              <a:ext cx="39" cy="110"/>
            </a:xfrm>
            <a:custGeom>
              <a:avLst/>
              <a:gdLst>
                <a:gd name="T0" fmla="*/ 0 w 39"/>
                <a:gd name="T1" fmla="*/ 0 h 110"/>
                <a:gd name="T2" fmla="*/ 5 w 39"/>
                <a:gd name="T3" fmla="*/ 23 h 110"/>
                <a:gd name="T4" fmla="*/ 15 w 39"/>
                <a:gd name="T5" fmla="*/ 36 h 110"/>
                <a:gd name="T6" fmla="*/ 24 w 39"/>
                <a:gd name="T7" fmla="*/ 63 h 110"/>
                <a:gd name="T8" fmla="*/ 24 w 39"/>
                <a:gd name="T9" fmla="*/ 91 h 110"/>
                <a:gd name="T10" fmla="*/ 38 w 39"/>
                <a:gd name="T11" fmla="*/ 109 h 110"/>
                <a:gd name="T12" fmla="*/ 34 w 39"/>
                <a:gd name="T13" fmla="*/ 91 h 110"/>
                <a:gd name="T14" fmla="*/ 34 w 39"/>
                <a:gd name="T15" fmla="*/ 68 h 110"/>
                <a:gd name="T16" fmla="*/ 29 w 39"/>
                <a:gd name="T17" fmla="*/ 51 h 110"/>
                <a:gd name="T18" fmla="*/ 15 w 39"/>
                <a:gd name="T19" fmla="*/ 31 h 110"/>
                <a:gd name="T20" fmla="*/ 10 w 39"/>
                <a:gd name="T21" fmla="*/ 14 h 110"/>
                <a:gd name="T22" fmla="*/ 0 w 39"/>
                <a:gd name="T2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10">
                  <a:moveTo>
                    <a:pt x="0" y="0"/>
                  </a:moveTo>
                  <a:lnTo>
                    <a:pt x="5" y="23"/>
                  </a:lnTo>
                  <a:lnTo>
                    <a:pt x="15" y="36"/>
                  </a:lnTo>
                  <a:lnTo>
                    <a:pt x="24" y="63"/>
                  </a:lnTo>
                  <a:lnTo>
                    <a:pt x="24" y="91"/>
                  </a:lnTo>
                  <a:lnTo>
                    <a:pt x="38" y="109"/>
                  </a:lnTo>
                  <a:lnTo>
                    <a:pt x="34" y="91"/>
                  </a:lnTo>
                  <a:lnTo>
                    <a:pt x="34" y="68"/>
                  </a:lnTo>
                  <a:lnTo>
                    <a:pt x="29" y="51"/>
                  </a:lnTo>
                  <a:lnTo>
                    <a:pt x="15" y="31"/>
                  </a:lnTo>
                  <a:lnTo>
                    <a:pt x="10" y="14"/>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63" name="Freeform 132"/>
            <p:cNvSpPr>
              <a:spLocks/>
            </p:cNvSpPr>
            <p:nvPr/>
          </p:nvSpPr>
          <p:spPr bwMode="auto">
            <a:xfrm>
              <a:off x="3309" y="1788"/>
              <a:ext cx="20" cy="46"/>
            </a:xfrm>
            <a:custGeom>
              <a:avLst/>
              <a:gdLst>
                <a:gd name="T0" fmla="*/ 0 w 20"/>
                <a:gd name="T1" fmla="*/ 13 h 46"/>
                <a:gd name="T2" fmla="*/ 8 w 20"/>
                <a:gd name="T3" fmla="*/ 25 h 46"/>
                <a:gd name="T4" fmla="*/ 11 w 20"/>
                <a:gd name="T5" fmla="*/ 37 h 46"/>
                <a:gd name="T6" fmla="*/ 19 w 20"/>
                <a:gd name="T7" fmla="*/ 45 h 46"/>
                <a:gd name="T8" fmla="*/ 11 w 20"/>
                <a:gd name="T9" fmla="*/ 25 h 46"/>
                <a:gd name="T10" fmla="*/ 4 w 20"/>
                <a:gd name="T11" fmla="*/ 0 h 46"/>
                <a:gd name="T12" fmla="*/ 0 w 20"/>
                <a:gd name="T13" fmla="*/ 13 h 46"/>
              </a:gdLst>
              <a:ahLst/>
              <a:cxnLst>
                <a:cxn ang="0">
                  <a:pos x="T0" y="T1"/>
                </a:cxn>
                <a:cxn ang="0">
                  <a:pos x="T2" y="T3"/>
                </a:cxn>
                <a:cxn ang="0">
                  <a:pos x="T4" y="T5"/>
                </a:cxn>
                <a:cxn ang="0">
                  <a:pos x="T6" y="T7"/>
                </a:cxn>
                <a:cxn ang="0">
                  <a:pos x="T8" y="T9"/>
                </a:cxn>
                <a:cxn ang="0">
                  <a:pos x="T10" y="T11"/>
                </a:cxn>
                <a:cxn ang="0">
                  <a:pos x="T12" y="T13"/>
                </a:cxn>
              </a:cxnLst>
              <a:rect l="0" t="0" r="r" b="b"/>
              <a:pathLst>
                <a:path w="20" h="46">
                  <a:moveTo>
                    <a:pt x="0" y="13"/>
                  </a:moveTo>
                  <a:lnTo>
                    <a:pt x="8" y="25"/>
                  </a:lnTo>
                  <a:lnTo>
                    <a:pt x="11" y="37"/>
                  </a:lnTo>
                  <a:lnTo>
                    <a:pt x="19" y="45"/>
                  </a:lnTo>
                  <a:lnTo>
                    <a:pt x="11" y="25"/>
                  </a:lnTo>
                  <a:lnTo>
                    <a:pt x="4" y="0"/>
                  </a:lnTo>
                  <a:lnTo>
                    <a:pt x="0" y="13"/>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64" name="Freeform 133"/>
            <p:cNvSpPr>
              <a:spLocks/>
            </p:cNvSpPr>
            <p:nvPr/>
          </p:nvSpPr>
          <p:spPr bwMode="auto">
            <a:xfrm>
              <a:off x="3425" y="1768"/>
              <a:ext cx="32" cy="32"/>
            </a:xfrm>
            <a:custGeom>
              <a:avLst/>
              <a:gdLst>
                <a:gd name="T0" fmla="*/ 0 w 32"/>
                <a:gd name="T1" fmla="*/ 31 h 32"/>
                <a:gd name="T2" fmla="*/ 4 w 32"/>
                <a:gd name="T3" fmla="*/ 24 h 32"/>
                <a:gd name="T4" fmla="*/ 14 w 32"/>
                <a:gd name="T5" fmla="*/ 16 h 32"/>
                <a:gd name="T6" fmla="*/ 23 w 32"/>
                <a:gd name="T7" fmla="*/ 11 h 32"/>
                <a:gd name="T8" fmla="*/ 31 w 32"/>
                <a:gd name="T9" fmla="*/ 8 h 32"/>
                <a:gd name="T10" fmla="*/ 31 w 32"/>
                <a:gd name="T11" fmla="*/ 0 h 32"/>
                <a:gd name="T12" fmla="*/ 23 w 32"/>
                <a:gd name="T13" fmla="*/ 4 h 32"/>
                <a:gd name="T14" fmla="*/ 14 w 32"/>
                <a:gd name="T15" fmla="*/ 8 h 32"/>
                <a:gd name="T16" fmla="*/ 10 w 32"/>
                <a:gd name="T17" fmla="*/ 16 h 32"/>
                <a:gd name="T18" fmla="*/ 0 w 32"/>
                <a:gd name="T19"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0" y="31"/>
                  </a:moveTo>
                  <a:lnTo>
                    <a:pt x="4" y="24"/>
                  </a:lnTo>
                  <a:lnTo>
                    <a:pt x="14" y="16"/>
                  </a:lnTo>
                  <a:lnTo>
                    <a:pt x="23" y="11"/>
                  </a:lnTo>
                  <a:lnTo>
                    <a:pt x="31" y="8"/>
                  </a:lnTo>
                  <a:lnTo>
                    <a:pt x="31" y="0"/>
                  </a:lnTo>
                  <a:lnTo>
                    <a:pt x="23" y="4"/>
                  </a:lnTo>
                  <a:lnTo>
                    <a:pt x="14" y="8"/>
                  </a:lnTo>
                  <a:lnTo>
                    <a:pt x="10" y="16"/>
                  </a:lnTo>
                  <a:lnTo>
                    <a:pt x="0" y="31"/>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65" name="Freeform 134"/>
            <p:cNvSpPr>
              <a:spLocks/>
            </p:cNvSpPr>
            <p:nvPr/>
          </p:nvSpPr>
          <p:spPr bwMode="auto">
            <a:xfrm>
              <a:off x="3431" y="1748"/>
              <a:ext cx="26" cy="33"/>
            </a:xfrm>
            <a:custGeom>
              <a:avLst/>
              <a:gdLst>
                <a:gd name="T0" fmla="*/ 0 w 26"/>
                <a:gd name="T1" fmla="*/ 32 h 33"/>
                <a:gd name="T2" fmla="*/ 5 w 26"/>
                <a:gd name="T3" fmla="*/ 20 h 33"/>
                <a:gd name="T4" fmla="*/ 13 w 26"/>
                <a:gd name="T5" fmla="*/ 12 h 33"/>
                <a:gd name="T6" fmla="*/ 21 w 26"/>
                <a:gd name="T7" fmla="*/ 8 h 33"/>
                <a:gd name="T8" fmla="*/ 25 w 26"/>
                <a:gd name="T9" fmla="*/ 0 h 33"/>
                <a:gd name="T10" fmla="*/ 17 w 26"/>
                <a:gd name="T11" fmla="*/ 4 h 33"/>
                <a:gd name="T12" fmla="*/ 5 w 26"/>
                <a:gd name="T13" fmla="*/ 16 h 33"/>
                <a:gd name="T14" fmla="*/ 0 w 26"/>
                <a:gd name="T15" fmla="*/ 32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3">
                  <a:moveTo>
                    <a:pt x="0" y="32"/>
                  </a:moveTo>
                  <a:lnTo>
                    <a:pt x="5" y="20"/>
                  </a:lnTo>
                  <a:lnTo>
                    <a:pt x="13" y="12"/>
                  </a:lnTo>
                  <a:lnTo>
                    <a:pt x="21" y="8"/>
                  </a:lnTo>
                  <a:lnTo>
                    <a:pt x="25" y="0"/>
                  </a:lnTo>
                  <a:lnTo>
                    <a:pt x="17" y="4"/>
                  </a:lnTo>
                  <a:lnTo>
                    <a:pt x="5" y="16"/>
                  </a:lnTo>
                  <a:lnTo>
                    <a:pt x="0" y="32"/>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66" name="Freeform 135"/>
            <p:cNvSpPr>
              <a:spLocks/>
            </p:cNvSpPr>
            <p:nvPr/>
          </p:nvSpPr>
          <p:spPr bwMode="auto">
            <a:xfrm>
              <a:off x="3444" y="1716"/>
              <a:ext cx="25" cy="36"/>
            </a:xfrm>
            <a:custGeom>
              <a:avLst/>
              <a:gdLst>
                <a:gd name="T0" fmla="*/ 0 w 25"/>
                <a:gd name="T1" fmla="*/ 35 h 36"/>
                <a:gd name="T2" fmla="*/ 12 w 25"/>
                <a:gd name="T3" fmla="*/ 23 h 36"/>
                <a:gd name="T4" fmla="*/ 20 w 25"/>
                <a:gd name="T5" fmla="*/ 12 h 36"/>
                <a:gd name="T6" fmla="*/ 24 w 25"/>
                <a:gd name="T7" fmla="*/ 0 h 36"/>
                <a:gd name="T8" fmla="*/ 16 w 25"/>
                <a:gd name="T9" fmla="*/ 8 h 36"/>
                <a:gd name="T10" fmla="*/ 8 w 25"/>
                <a:gd name="T11" fmla="*/ 20 h 36"/>
                <a:gd name="T12" fmla="*/ 0 w 25"/>
                <a:gd name="T13" fmla="*/ 35 h 36"/>
              </a:gdLst>
              <a:ahLst/>
              <a:cxnLst>
                <a:cxn ang="0">
                  <a:pos x="T0" y="T1"/>
                </a:cxn>
                <a:cxn ang="0">
                  <a:pos x="T2" y="T3"/>
                </a:cxn>
                <a:cxn ang="0">
                  <a:pos x="T4" y="T5"/>
                </a:cxn>
                <a:cxn ang="0">
                  <a:pos x="T6" y="T7"/>
                </a:cxn>
                <a:cxn ang="0">
                  <a:pos x="T8" y="T9"/>
                </a:cxn>
                <a:cxn ang="0">
                  <a:pos x="T10" y="T11"/>
                </a:cxn>
                <a:cxn ang="0">
                  <a:pos x="T12" y="T13"/>
                </a:cxn>
              </a:cxnLst>
              <a:rect l="0" t="0" r="r" b="b"/>
              <a:pathLst>
                <a:path w="25" h="36">
                  <a:moveTo>
                    <a:pt x="0" y="35"/>
                  </a:moveTo>
                  <a:lnTo>
                    <a:pt x="12" y="23"/>
                  </a:lnTo>
                  <a:lnTo>
                    <a:pt x="20" y="12"/>
                  </a:lnTo>
                  <a:lnTo>
                    <a:pt x="24" y="0"/>
                  </a:lnTo>
                  <a:lnTo>
                    <a:pt x="16" y="8"/>
                  </a:lnTo>
                  <a:lnTo>
                    <a:pt x="8" y="20"/>
                  </a:lnTo>
                  <a:lnTo>
                    <a:pt x="0" y="35"/>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67" name="Freeform 136"/>
            <p:cNvSpPr>
              <a:spLocks/>
            </p:cNvSpPr>
            <p:nvPr/>
          </p:nvSpPr>
          <p:spPr bwMode="auto">
            <a:xfrm>
              <a:off x="3444" y="1673"/>
              <a:ext cx="43" cy="64"/>
            </a:xfrm>
            <a:custGeom>
              <a:avLst/>
              <a:gdLst>
                <a:gd name="T0" fmla="*/ 0 w 43"/>
                <a:gd name="T1" fmla="*/ 63 h 64"/>
                <a:gd name="T2" fmla="*/ 9 w 43"/>
                <a:gd name="T3" fmla="*/ 51 h 64"/>
                <a:gd name="T4" fmla="*/ 19 w 43"/>
                <a:gd name="T5" fmla="*/ 37 h 64"/>
                <a:gd name="T6" fmla="*/ 28 w 43"/>
                <a:gd name="T7" fmla="*/ 21 h 64"/>
                <a:gd name="T8" fmla="*/ 33 w 43"/>
                <a:gd name="T9" fmla="*/ 12 h 64"/>
                <a:gd name="T10" fmla="*/ 42 w 43"/>
                <a:gd name="T11" fmla="*/ 0 h 64"/>
                <a:gd name="T12" fmla="*/ 33 w 43"/>
                <a:gd name="T13" fmla="*/ 4 h 64"/>
                <a:gd name="T14" fmla="*/ 23 w 43"/>
                <a:gd name="T15" fmla="*/ 21 h 64"/>
                <a:gd name="T16" fmla="*/ 9 w 43"/>
                <a:gd name="T17" fmla="*/ 42 h 64"/>
                <a:gd name="T18" fmla="*/ 0 w 43"/>
                <a:gd name="T19" fmla="*/ 6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64">
                  <a:moveTo>
                    <a:pt x="0" y="63"/>
                  </a:moveTo>
                  <a:lnTo>
                    <a:pt x="9" y="51"/>
                  </a:lnTo>
                  <a:lnTo>
                    <a:pt x="19" y="37"/>
                  </a:lnTo>
                  <a:lnTo>
                    <a:pt x="28" y="21"/>
                  </a:lnTo>
                  <a:lnTo>
                    <a:pt x="33" y="12"/>
                  </a:lnTo>
                  <a:lnTo>
                    <a:pt x="42" y="0"/>
                  </a:lnTo>
                  <a:lnTo>
                    <a:pt x="33" y="4"/>
                  </a:lnTo>
                  <a:lnTo>
                    <a:pt x="23" y="21"/>
                  </a:lnTo>
                  <a:lnTo>
                    <a:pt x="9" y="42"/>
                  </a:lnTo>
                  <a:lnTo>
                    <a:pt x="0" y="63"/>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68" name="Freeform 137"/>
            <p:cNvSpPr>
              <a:spLocks/>
            </p:cNvSpPr>
            <p:nvPr/>
          </p:nvSpPr>
          <p:spPr bwMode="auto">
            <a:xfrm>
              <a:off x="3388" y="1851"/>
              <a:ext cx="19" cy="61"/>
            </a:xfrm>
            <a:custGeom>
              <a:avLst/>
              <a:gdLst>
                <a:gd name="T0" fmla="*/ 0 w 19"/>
                <a:gd name="T1" fmla="*/ 13 h 61"/>
                <a:gd name="T2" fmla="*/ 7 w 19"/>
                <a:gd name="T3" fmla="*/ 21 h 61"/>
                <a:gd name="T4" fmla="*/ 15 w 19"/>
                <a:gd name="T5" fmla="*/ 43 h 61"/>
                <a:gd name="T6" fmla="*/ 18 w 19"/>
                <a:gd name="T7" fmla="*/ 60 h 61"/>
                <a:gd name="T8" fmla="*/ 18 w 19"/>
                <a:gd name="T9" fmla="*/ 29 h 61"/>
                <a:gd name="T10" fmla="*/ 11 w 19"/>
                <a:gd name="T11" fmla="*/ 21 h 61"/>
                <a:gd name="T12" fmla="*/ 11 w 19"/>
                <a:gd name="T13" fmla="*/ 0 h 61"/>
                <a:gd name="T14" fmla="*/ 0 w 19"/>
                <a:gd name="T15" fmla="*/ 13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61">
                  <a:moveTo>
                    <a:pt x="0" y="13"/>
                  </a:moveTo>
                  <a:lnTo>
                    <a:pt x="7" y="21"/>
                  </a:lnTo>
                  <a:lnTo>
                    <a:pt x="15" y="43"/>
                  </a:lnTo>
                  <a:lnTo>
                    <a:pt x="18" y="60"/>
                  </a:lnTo>
                  <a:lnTo>
                    <a:pt x="18" y="29"/>
                  </a:lnTo>
                  <a:lnTo>
                    <a:pt x="11" y="21"/>
                  </a:lnTo>
                  <a:lnTo>
                    <a:pt x="11" y="0"/>
                  </a:lnTo>
                  <a:lnTo>
                    <a:pt x="0" y="13"/>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69" name="Freeform 138"/>
            <p:cNvSpPr>
              <a:spLocks/>
            </p:cNvSpPr>
            <p:nvPr/>
          </p:nvSpPr>
          <p:spPr bwMode="auto">
            <a:xfrm>
              <a:off x="3406" y="1835"/>
              <a:ext cx="8" cy="57"/>
            </a:xfrm>
            <a:custGeom>
              <a:avLst/>
              <a:gdLst>
                <a:gd name="T0" fmla="*/ 2 w 8"/>
                <a:gd name="T1" fmla="*/ 0 h 57"/>
                <a:gd name="T2" fmla="*/ 0 w 8"/>
                <a:gd name="T3" fmla="*/ 9 h 57"/>
                <a:gd name="T4" fmla="*/ 2 w 8"/>
                <a:gd name="T5" fmla="*/ 21 h 57"/>
                <a:gd name="T6" fmla="*/ 5 w 8"/>
                <a:gd name="T7" fmla="*/ 35 h 57"/>
                <a:gd name="T8" fmla="*/ 7 w 8"/>
                <a:gd name="T9" fmla="*/ 56 h 57"/>
                <a:gd name="T10" fmla="*/ 7 w 8"/>
                <a:gd name="T11" fmla="*/ 26 h 57"/>
                <a:gd name="T12" fmla="*/ 5 w 8"/>
                <a:gd name="T13" fmla="*/ 9 h 57"/>
                <a:gd name="T14" fmla="*/ 2 w 8"/>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7">
                  <a:moveTo>
                    <a:pt x="2" y="0"/>
                  </a:moveTo>
                  <a:lnTo>
                    <a:pt x="0" y="9"/>
                  </a:lnTo>
                  <a:lnTo>
                    <a:pt x="2" y="21"/>
                  </a:lnTo>
                  <a:lnTo>
                    <a:pt x="5" y="35"/>
                  </a:lnTo>
                  <a:lnTo>
                    <a:pt x="7" y="56"/>
                  </a:lnTo>
                  <a:lnTo>
                    <a:pt x="7" y="26"/>
                  </a:lnTo>
                  <a:lnTo>
                    <a:pt x="5" y="9"/>
                  </a:lnTo>
                  <a:lnTo>
                    <a:pt x="2"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70" name="Freeform 139"/>
            <p:cNvSpPr>
              <a:spLocks/>
            </p:cNvSpPr>
            <p:nvPr/>
          </p:nvSpPr>
          <p:spPr bwMode="auto">
            <a:xfrm>
              <a:off x="3418" y="1768"/>
              <a:ext cx="69" cy="91"/>
            </a:xfrm>
            <a:custGeom>
              <a:avLst/>
              <a:gdLst>
                <a:gd name="T0" fmla="*/ 5 w 69"/>
                <a:gd name="T1" fmla="*/ 40 h 91"/>
                <a:gd name="T2" fmla="*/ 0 w 69"/>
                <a:gd name="T3" fmla="*/ 50 h 91"/>
                <a:gd name="T4" fmla="*/ 0 w 69"/>
                <a:gd name="T5" fmla="*/ 58 h 91"/>
                <a:gd name="T6" fmla="*/ 5 w 69"/>
                <a:gd name="T7" fmla="*/ 72 h 91"/>
                <a:gd name="T8" fmla="*/ 5 w 69"/>
                <a:gd name="T9" fmla="*/ 90 h 91"/>
                <a:gd name="T10" fmla="*/ 10 w 69"/>
                <a:gd name="T11" fmla="*/ 63 h 91"/>
                <a:gd name="T12" fmla="*/ 10 w 69"/>
                <a:gd name="T13" fmla="*/ 58 h 91"/>
                <a:gd name="T14" fmla="*/ 27 w 69"/>
                <a:gd name="T15" fmla="*/ 35 h 91"/>
                <a:gd name="T16" fmla="*/ 43 w 69"/>
                <a:gd name="T17" fmla="*/ 23 h 91"/>
                <a:gd name="T18" fmla="*/ 68 w 69"/>
                <a:gd name="T19" fmla="*/ 0 h 91"/>
                <a:gd name="T20" fmla="*/ 47 w 69"/>
                <a:gd name="T21" fmla="*/ 13 h 91"/>
                <a:gd name="T22" fmla="*/ 27 w 69"/>
                <a:gd name="T23" fmla="*/ 27 h 91"/>
                <a:gd name="T24" fmla="*/ 5 w 69"/>
                <a:gd name="T25" fmla="*/ 4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91">
                  <a:moveTo>
                    <a:pt x="5" y="40"/>
                  </a:moveTo>
                  <a:lnTo>
                    <a:pt x="0" y="50"/>
                  </a:lnTo>
                  <a:lnTo>
                    <a:pt x="0" y="58"/>
                  </a:lnTo>
                  <a:lnTo>
                    <a:pt x="5" y="72"/>
                  </a:lnTo>
                  <a:lnTo>
                    <a:pt x="5" y="90"/>
                  </a:lnTo>
                  <a:lnTo>
                    <a:pt x="10" y="63"/>
                  </a:lnTo>
                  <a:lnTo>
                    <a:pt x="10" y="58"/>
                  </a:lnTo>
                  <a:lnTo>
                    <a:pt x="27" y="35"/>
                  </a:lnTo>
                  <a:lnTo>
                    <a:pt x="43" y="23"/>
                  </a:lnTo>
                  <a:lnTo>
                    <a:pt x="68" y="0"/>
                  </a:lnTo>
                  <a:lnTo>
                    <a:pt x="47" y="13"/>
                  </a:lnTo>
                  <a:lnTo>
                    <a:pt x="27" y="27"/>
                  </a:lnTo>
                  <a:lnTo>
                    <a:pt x="5" y="4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71" name="Freeform 140"/>
            <p:cNvSpPr>
              <a:spLocks/>
            </p:cNvSpPr>
            <p:nvPr/>
          </p:nvSpPr>
          <p:spPr bwMode="auto">
            <a:xfrm>
              <a:off x="3431" y="1807"/>
              <a:ext cx="21" cy="105"/>
            </a:xfrm>
            <a:custGeom>
              <a:avLst/>
              <a:gdLst>
                <a:gd name="T0" fmla="*/ 20 w 21"/>
                <a:gd name="T1" fmla="*/ 0 h 105"/>
                <a:gd name="T2" fmla="*/ 9 w 21"/>
                <a:gd name="T3" fmla="*/ 14 h 105"/>
                <a:gd name="T4" fmla="*/ 5 w 21"/>
                <a:gd name="T5" fmla="*/ 27 h 105"/>
                <a:gd name="T6" fmla="*/ 5 w 21"/>
                <a:gd name="T7" fmla="*/ 41 h 105"/>
                <a:gd name="T8" fmla="*/ 0 w 21"/>
                <a:gd name="T9" fmla="*/ 69 h 105"/>
                <a:gd name="T10" fmla="*/ 0 w 21"/>
                <a:gd name="T11" fmla="*/ 81 h 105"/>
                <a:gd name="T12" fmla="*/ 0 w 21"/>
                <a:gd name="T13" fmla="*/ 104 h 105"/>
                <a:gd name="T14" fmla="*/ 5 w 21"/>
                <a:gd name="T15" fmla="*/ 81 h 105"/>
                <a:gd name="T16" fmla="*/ 9 w 21"/>
                <a:gd name="T17" fmla="*/ 59 h 105"/>
                <a:gd name="T18" fmla="*/ 9 w 21"/>
                <a:gd name="T19" fmla="*/ 41 h 105"/>
                <a:gd name="T20" fmla="*/ 9 w 21"/>
                <a:gd name="T21" fmla="*/ 27 h 105"/>
                <a:gd name="T22" fmla="*/ 20 w 21"/>
                <a:gd name="T23"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05">
                  <a:moveTo>
                    <a:pt x="20" y="0"/>
                  </a:moveTo>
                  <a:lnTo>
                    <a:pt x="9" y="14"/>
                  </a:lnTo>
                  <a:lnTo>
                    <a:pt x="5" y="27"/>
                  </a:lnTo>
                  <a:lnTo>
                    <a:pt x="5" y="41"/>
                  </a:lnTo>
                  <a:lnTo>
                    <a:pt x="0" y="69"/>
                  </a:lnTo>
                  <a:lnTo>
                    <a:pt x="0" y="81"/>
                  </a:lnTo>
                  <a:lnTo>
                    <a:pt x="0" y="104"/>
                  </a:lnTo>
                  <a:lnTo>
                    <a:pt x="5" y="81"/>
                  </a:lnTo>
                  <a:lnTo>
                    <a:pt x="9" y="59"/>
                  </a:lnTo>
                  <a:lnTo>
                    <a:pt x="9" y="41"/>
                  </a:lnTo>
                  <a:lnTo>
                    <a:pt x="9" y="27"/>
                  </a:lnTo>
                  <a:lnTo>
                    <a:pt x="2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72" name="Freeform 141"/>
            <p:cNvSpPr>
              <a:spLocks/>
            </p:cNvSpPr>
            <p:nvPr/>
          </p:nvSpPr>
          <p:spPr bwMode="auto">
            <a:xfrm>
              <a:off x="3468" y="1726"/>
              <a:ext cx="74" cy="70"/>
            </a:xfrm>
            <a:custGeom>
              <a:avLst/>
              <a:gdLst>
                <a:gd name="T0" fmla="*/ 73 w 74"/>
                <a:gd name="T1" fmla="*/ 0 h 70"/>
                <a:gd name="T2" fmla="*/ 58 w 74"/>
                <a:gd name="T3" fmla="*/ 8 h 70"/>
                <a:gd name="T4" fmla="*/ 42 w 74"/>
                <a:gd name="T5" fmla="*/ 26 h 70"/>
                <a:gd name="T6" fmla="*/ 26 w 74"/>
                <a:gd name="T7" fmla="*/ 34 h 70"/>
                <a:gd name="T8" fmla="*/ 20 w 74"/>
                <a:gd name="T9" fmla="*/ 48 h 70"/>
                <a:gd name="T10" fmla="*/ 5 w 74"/>
                <a:gd name="T11" fmla="*/ 60 h 70"/>
                <a:gd name="T12" fmla="*/ 0 w 74"/>
                <a:gd name="T13" fmla="*/ 69 h 70"/>
                <a:gd name="T14" fmla="*/ 15 w 74"/>
                <a:gd name="T15" fmla="*/ 60 h 70"/>
                <a:gd name="T16" fmla="*/ 26 w 74"/>
                <a:gd name="T17" fmla="*/ 48 h 70"/>
                <a:gd name="T18" fmla="*/ 36 w 74"/>
                <a:gd name="T19" fmla="*/ 34 h 70"/>
                <a:gd name="T20" fmla="*/ 53 w 74"/>
                <a:gd name="T21" fmla="*/ 17 h 70"/>
                <a:gd name="T22" fmla="*/ 63 w 74"/>
                <a:gd name="T23" fmla="*/ 8 h 70"/>
                <a:gd name="T24" fmla="*/ 73 w 74"/>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70">
                  <a:moveTo>
                    <a:pt x="73" y="0"/>
                  </a:moveTo>
                  <a:lnTo>
                    <a:pt x="58" y="8"/>
                  </a:lnTo>
                  <a:lnTo>
                    <a:pt x="42" y="26"/>
                  </a:lnTo>
                  <a:lnTo>
                    <a:pt x="26" y="34"/>
                  </a:lnTo>
                  <a:lnTo>
                    <a:pt x="20" y="48"/>
                  </a:lnTo>
                  <a:lnTo>
                    <a:pt x="5" y="60"/>
                  </a:lnTo>
                  <a:lnTo>
                    <a:pt x="0" y="69"/>
                  </a:lnTo>
                  <a:lnTo>
                    <a:pt x="15" y="60"/>
                  </a:lnTo>
                  <a:lnTo>
                    <a:pt x="26" y="48"/>
                  </a:lnTo>
                  <a:lnTo>
                    <a:pt x="36" y="34"/>
                  </a:lnTo>
                  <a:lnTo>
                    <a:pt x="53" y="17"/>
                  </a:lnTo>
                  <a:lnTo>
                    <a:pt x="63" y="8"/>
                  </a:lnTo>
                  <a:lnTo>
                    <a:pt x="73"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73" name="Freeform 142"/>
            <p:cNvSpPr>
              <a:spLocks/>
            </p:cNvSpPr>
            <p:nvPr/>
          </p:nvSpPr>
          <p:spPr bwMode="auto">
            <a:xfrm>
              <a:off x="3444" y="1768"/>
              <a:ext cx="61" cy="110"/>
            </a:xfrm>
            <a:custGeom>
              <a:avLst/>
              <a:gdLst>
                <a:gd name="T0" fmla="*/ 60 w 61"/>
                <a:gd name="T1" fmla="*/ 0 h 110"/>
                <a:gd name="T2" fmla="*/ 49 w 61"/>
                <a:gd name="T3" fmla="*/ 13 h 110"/>
                <a:gd name="T4" fmla="*/ 34 w 61"/>
                <a:gd name="T5" fmla="*/ 33 h 110"/>
                <a:gd name="T6" fmla="*/ 19 w 61"/>
                <a:gd name="T7" fmla="*/ 41 h 110"/>
                <a:gd name="T8" fmla="*/ 14 w 61"/>
                <a:gd name="T9" fmla="*/ 50 h 110"/>
                <a:gd name="T10" fmla="*/ 10 w 61"/>
                <a:gd name="T11" fmla="*/ 64 h 110"/>
                <a:gd name="T12" fmla="*/ 10 w 61"/>
                <a:gd name="T13" fmla="*/ 78 h 110"/>
                <a:gd name="T14" fmla="*/ 5 w 61"/>
                <a:gd name="T15" fmla="*/ 91 h 110"/>
                <a:gd name="T16" fmla="*/ 0 w 61"/>
                <a:gd name="T17" fmla="*/ 109 h 110"/>
                <a:gd name="T18" fmla="*/ 10 w 61"/>
                <a:gd name="T19" fmla="*/ 91 h 110"/>
                <a:gd name="T20" fmla="*/ 14 w 61"/>
                <a:gd name="T21" fmla="*/ 68 h 110"/>
                <a:gd name="T22" fmla="*/ 25 w 61"/>
                <a:gd name="T23" fmla="*/ 59 h 110"/>
                <a:gd name="T24" fmla="*/ 30 w 61"/>
                <a:gd name="T25" fmla="*/ 50 h 110"/>
                <a:gd name="T26" fmla="*/ 30 w 61"/>
                <a:gd name="T27" fmla="*/ 41 h 110"/>
                <a:gd name="T28" fmla="*/ 39 w 61"/>
                <a:gd name="T29" fmla="*/ 33 h 110"/>
                <a:gd name="T30" fmla="*/ 54 w 61"/>
                <a:gd name="T31" fmla="*/ 13 h 110"/>
                <a:gd name="T32" fmla="*/ 60 w 61"/>
                <a:gd name="T3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110">
                  <a:moveTo>
                    <a:pt x="60" y="0"/>
                  </a:moveTo>
                  <a:lnTo>
                    <a:pt x="49" y="13"/>
                  </a:lnTo>
                  <a:lnTo>
                    <a:pt x="34" y="33"/>
                  </a:lnTo>
                  <a:lnTo>
                    <a:pt x="19" y="41"/>
                  </a:lnTo>
                  <a:lnTo>
                    <a:pt x="14" y="50"/>
                  </a:lnTo>
                  <a:lnTo>
                    <a:pt x="10" y="64"/>
                  </a:lnTo>
                  <a:lnTo>
                    <a:pt x="10" y="78"/>
                  </a:lnTo>
                  <a:lnTo>
                    <a:pt x="5" y="91"/>
                  </a:lnTo>
                  <a:lnTo>
                    <a:pt x="0" y="109"/>
                  </a:lnTo>
                  <a:lnTo>
                    <a:pt x="10" y="91"/>
                  </a:lnTo>
                  <a:lnTo>
                    <a:pt x="14" y="68"/>
                  </a:lnTo>
                  <a:lnTo>
                    <a:pt x="25" y="59"/>
                  </a:lnTo>
                  <a:lnTo>
                    <a:pt x="30" y="50"/>
                  </a:lnTo>
                  <a:lnTo>
                    <a:pt x="30" y="41"/>
                  </a:lnTo>
                  <a:lnTo>
                    <a:pt x="39" y="33"/>
                  </a:lnTo>
                  <a:lnTo>
                    <a:pt x="54" y="13"/>
                  </a:lnTo>
                  <a:lnTo>
                    <a:pt x="6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74" name="Freeform 143"/>
            <p:cNvSpPr>
              <a:spLocks/>
            </p:cNvSpPr>
            <p:nvPr/>
          </p:nvSpPr>
          <p:spPr bwMode="auto">
            <a:xfrm>
              <a:off x="3451" y="1768"/>
              <a:ext cx="79" cy="124"/>
            </a:xfrm>
            <a:custGeom>
              <a:avLst/>
              <a:gdLst>
                <a:gd name="T0" fmla="*/ 0 w 79"/>
                <a:gd name="T1" fmla="*/ 123 h 124"/>
                <a:gd name="T2" fmla="*/ 20 w 79"/>
                <a:gd name="T3" fmla="*/ 91 h 124"/>
                <a:gd name="T4" fmla="*/ 20 w 79"/>
                <a:gd name="T5" fmla="*/ 77 h 124"/>
                <a:gd name="T6" fmla="*/ 26 w 79"/>
                <a:gd name="T7" fmla="*/ 63 h 124"/>
                <a:gd name="T8" fmla="*/ 36 w 79"/>
                <a:gd name="T9" fmla="*/ 55 h 124"/>
                <a:gd name="T10" fmla="*/ 46 w 79"/>
                <a:gd name="T11" fmla="*/ 32 h 124"/>
                <a:gd name="T12" fmla="*/ 68 w 79"/>
                <a:gd name="T13" fmla="*/ 18 h 124"/>
                <a:gd name="T14" fmla="*/ 78 w 79"/>
                <a:gd name="T15" fmla="*/ 0 h 124"/>
                <a:gd name="T16" fmla="*/ 73 w 79"/>
                <a:gd name="T17" fmla="*/ 22 h 124"/>
                <a:gd name="T18" fmla="*/ 58 w 79"/>
                <a:gd name="T19" fmla="*/ 36 h 124"/>
                <a:gd name="T20" fmla="*/ 46 w 79"/>
                <a:gd name="T21" fmla="*/ 50 h 124"/>
                <a:gd name="T22" fmla="*/ 36 w 79"/>
                <a:gd name="T23" fmla="*/ 73 h 124"/>
                <a:gd name="T24" fmla="*/ 26 w 79"/>
                <a:gd name="T25" fmla="*/ 77 h 124"/>
                <a:gd name="T26" fmla="*/ 20 w 79"/>
                <a:gd name="T27" fmla="*/ 101 h 124"/>
                <a:gd name="T28" fmla="*/ 0 w 79"/>
                <a:gd name="T29" fmla="*/ 12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124">
                  <a:moveTo>
                    <a:pt x="0" y="123"/>
                  </a:moveTo>
                  <a:lnTo>
                    <a:pt x="20" y="91"/>
                  </a:lnTo>
                  <a:lnTo>
                    <a:pt x="20" y="77"/>
                  </a:lnTo>
                  <a:lnTo>
                    <a:pt x="26" y="63"/>
                  </a:lnTo>
                  <a:lnTo>
                    <a:pt x="36" y="55"/>
                  </a:lnTo>
                  <a:lnTo>
                    <a:pt x="46" y="32"/>
                  </a:lnTo>
                  <a:lnTo>
                    <a:pt x="68" y="18"/>
                  </a:lnTo>
                  <a:lnTo>
                    <a:pt x="78" y="0"/>
                  </a:lnTo>
                  <a:lnTo>
                    <a:pt x="73" y="22"/>
                  </a:lnTo>
                  <a:lnTo>
                    <a:pt x="58" y="36"/>
                  </a:lnTo>
                  <a:lnTo>
                    <a:pt x="46" y="50"/>
                  </a:lnTo>
                  <a:lnTo>
                    <a:pt x="36" y="73"/>
                  </a:lnTo>
                  <a:lnTo>
                    <a:pt x="26" y="77"/>
                  </a:lnTo>
                  <a:lnTo>
                    <a:pt x="20" y="101"/>
                  </a:lnTo>
                  <a:lnTo>
                    <a:pt x="0" y="123"/>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75" name="Freeform 144"/>
            <p:cNvSpPr>
              <a:spLocks/>
            </p:cNvSpPr>
            <p:nvPr/>
          </p:nvSpPr>
          <p:spPr bwMode="auto">
            <a:xfrm>
              <a:off x="3360" y="1899"/>
              <a:ext cx="18" cy="17"/>
            </a:xfrm>
            <a:custGeom>
              <a:avLst/>
              <a:gdLst>
                <a:gd name="T0" fmla="*/ 17 w 18"/>
                <a:gd name="T1" fmla="*/ 0 h 17"/>
                <a:gd name="T2" fmla="*/ 14 w 18"/>
                <a:gd name="T3" fmla="*/ 6 h 17"/>
                <a:gd name="T4" fmla="*/ 0 w 18"/>
                <a:gd name="T5" fmla="*/ 13 h 17"/>
                <a:gd name="T6" fmla="*/ 7 w 18"/>
                <a:gd name="T7" fmla="*/ 16 h 17"/>
                <a:gd name="T8" fmla="*/ 14 w 18"/>
                <a:gd name="T9" fmla="*/ 13 h 17"/>
                <a:gd name="T10" fmla="*/ 17 w 18"/>
                <a:gd name="T11" fmla="*/ 0 h 17"/>
              </a:gdLst>
              <a:ahLst/>
              <a:cxnLst>
                <a:cxn ang="0">
                  <a:pos x="T0" y="T1"/>
                </a:cxn>
                <a:cxn ang="0">
                  <a:pos x="T2" y="T3"/>
                </a:cxn>
                <a:cxn ang="0">
                  <a:pos x="T4" y="T5"/>
                </a:cxn>
                <a:cxn ang="0">
                  <a:pos x="T6" y="T7"/>
                </a:cxn>
                <a:cxn ang="0">
                  <a:pos x="T8" y="T9"/>
                </a:cxn>
                <a:cxn ang="0">
                  <a:pos x="T10" y="T11"/>
                </a:cxn>
              </a:cxnLst>
              <a:rect l="0" t="0" r="r" b="b"/>
              <a:pathLst>
                <a:path w="18" h="17">
                  <a:moveTo>
                    <a:pt x="17" y="0"/>
                  </a:moveTo>
                  <a:lnTo>
                    <a:pt x="14" y="6"/>
                  </a:lnTo>
                  <a:lnTo>
                    <a:pt x="0" y="13"/>
                  </a:lnTo>
                  <a:lnTo>
                    <a:pt x="7" y="16"/>
                  </a:lnTo>
                  <a:lnTo>
                    <a:pt x="14" y="13"/>
                  </a:lnTo>
                  <a:lnTo>
                    <a:pt x="17"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76" name="Freeform 145"/>
            <p:cNvSpPr>
              <a:spLocks/>
            </p:cNvSpPr>
            <p:nvPr/>
          </p:nvSpPr>
          <p:spPr bwMode="auto">
            <a:xfrm>
              <a:off x="3370" y="1919"/>
              <a:ext cx="19" cy="32"/>
            </a:xfrm>
            <a:custGeom>
              <a:avLst/>
              <a:gdLst>
                <a:gd name="T0" fmla="*/ 18 w 19"/>
                <a:gd name="T1" fmla="*/ 0 h 32"/>
                <a:gd name="T2" fmla="*/ 14 w 19"/>
                <a:gd name="T3" fmla="*/ 15 h 32"/>
                <a:gd name="T4" fmla="*/ 11 w 19"/>
                <a:gd name="T5" fmla="*/ 23 h 32"/>
                <a:gd name="T6" fmla="*/ 0 w 19"/>
                <a:gd name="T7" fmla="*/ 31 h 32"/>
                <a:gd name="T8" fmla="*/ 7 w 19"/>
                <a:gd name="T9" fmla="*/ 27 h 32"/>
                <a:gd name="T10" fmla="*/ 18 w 19"/>
                <a:gd name="T11" fmla="*/ 23 h 32"/>
                <a:gd name="T12" fmla="*/ 18 w 19"/>
                <a:gd name="T13" fmla="*/ 15 h 32"/>
                <a:gd name="T14" fmla="*/ 18 w 1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32">
                  <a:moveTo>
                    <a:pt x="18" y="0"/>
                  </a:moveTo>
                  <a:lnTo>
                    <a:pt x="14" y="15"/>
                  </a:lnTo>
                  <a:lnTo>
                    <a:pt x="11" y="23"/>
                  </a:lnTo>
                  <a:lnTo>
                    <a:pt x="0" y="31"/>
                  </a:lnTo>
                  <a:lnTo>
                    <a:pt x="7" y="27"/>
                  </a:lnTo>
                  <a:lnTo>
                    <a:pt x="18" y="23"/>
                  </a:lnTo>
                  <a:lnTo>
                    <a:pt x="18" y="15"/>
                  </a:lnTo>
                  <a:lnTo>
                    <a:pt x="18"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77" name="Freeform 146"/>
            <p:cNvSpPr>
              <a:spLocks/>
            </p:cNvSpPr>
            <p:nvPr/>
          </p:nvSpPr>
          <p:spPr bwMode="auto">
            <a:xfrm>
              <a:off x="3461" y="1888"/>
              <a:ext cx="26" cy="77"/>
            </a:xfrm>
            <a:custGeom>
              <a:avLst/>
              <a:gdLst>
                <a:gd name="T0" fmla="*/ 0 w 26"/>
                <a:gd name="T1" fmla="*/ 76 h 77"/>
                <a:gd name="T2" fmla="*/ 0 w 26"/>
                <a:gd name="T3" fmla="*/ 54 h 77"/>
                <a:gd name="T4" fmla="*/ 4 w 26"/>
                <a:gd name="T5" fmla="*/ 36 h 77"/>
                <a:gd name="T6" fmla="*/ 13 w 26"/>
                <a:gd name="T7" fmla="*/ 18 h 77"/>
                <a:gd name="T8" fmla="*/ 25 w 26"/>
                <a:gd name="T9" fmla="*/ 0 h 77"/>
                <a:gd name="T10" fmla="*/ 13 w 26"/>
                <a:gd name="T11" fmla="*/ 31 h 77"/>
                <a:gd name="T12" fmla="*/ 4 w 26"/>
                <a:gd name="T13" fmla="*/ 54 h 77"/>
                <a:gd name="T14" fmla="*/ 0 w 26"/>
                <a:gd name="T15" fmla="*/ 7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77">
                  <a:moveTo>
                    <a:pt x="0" y="76"/>
                  </a:moveTo>
                  <a:lnTo>
                    <a:pt x="0" y="54"/>
                  </a:lnTo>
                  <a:lnTo>
                    <a:pt x="4" y="36"/>
                  </a:lnTo>
                  <a:lnTo>
                    <a:pt x="13" y="18"/>
                  </a:lnTo>
                  <a:lnTo>
                    <a:pt x="25" y="0"/>
                  </a:lnTo>
                  <a:lnTo>
                    <a:pt x="13" y="31"/>
                  </a:lnTo>
                  <a:lnTo>
                    <a:pt x="4" y="54"/>
                  </a:lnTo>
                  <a:lnTo>
                    <a:pt x="0" y="76"/>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78" name="Freeform 147"/>
            <p:cNvSpPr>
              <a:spLocks/>
            </p:cNvSpPr>
            <p:nvPr/>
          </p:nvSpPr>
          <p:spPr bwMode="auto">
            <a:xfrm>
              <a:off x="3486" y="1779"/>
              <a:ext cx="106" cy="89"/>
            </a:xfrm>
            <a:custGeom>
              <a:avLst/>
              <a:gdLst>
                <a:gd name="T0" fmla="*/ 0 w 106"/>
                <a:gd name="T1" fmla="*/ 88 h 89"/>
                <a:gd name="T2" fmla="*/ 11 w 106"/>
                <a:gd name="T3" fmla="*/ 66 h 89"/>
                <a:gd name="T4" fmla="*/ 34 w 106"/>
                <a:gd name="T5" fmla="*/ 48 h 89"/>
                <a:gd name="T6" fmla="*/ 66 w 106"/>
                <a:gd name="T7" fmla="*/ 30 h 89"/>
                <a:gd name="T8" fmla="*/ 93 w 106"/>
                <a:gd name="T9" fmla="*/ 13 h 89"/>
                <a:gd name="T10" fmla="*/ 105 w 106"/>
                <a:gd name="T11" fmla="*/ 0 h 89"/>
                <a:gd name="T12" fmla="*/ 93 w 106"/>
                <a:gd name="T13" fmla="*/ 18 h 89"/>
                <a:gd name="T14" fmla="*/ 71 w 106"/>
                <a:gd name="T15" fmla="*/ 30 h 89"/>
                <a:gd name="T16" fmla="*/ 44 w 106"/>
                <a:gd name="T17" fmla="*/ 48 h 89"/>
                <a:gd name="T18" fmla="*/ 22 w 106"/>
                <a:gd name="T19" fmla="*/ 66 h 89"/>
                <a:gd name="T20" fmla="*/ 11 w 106"/>
                <a:gd name="T21" fmla="*/ 74 h 89"/>
                <a:gd name="T22" fmla="*/ 0 w 106"/>
                <a:gd name="T23" fmla="*/ 8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89">
                  <a:moveTo>
                    <a:pt x="0" y="88"/>
                  </a:moveTo>
                  <a:lnTo>
                    <a:pt x="11" y="66"/>
                  </a:lnTo>
                  <a:lnTo>
                    <a:pt x="34" y="48"/>
                  </a:lnTo>
                  <a:lnTo>
                    <a:pt x="66" y="30"/>
                  </a:lnTo>
                  <a:lnTo>
                    <a:pt x="93" y="13"/>
                  </a:lnTo>
                  <a:lnTo>
                    <a:pt x="105" y="0"/>
                  </a:lnTo>
                  <a:lnTo>
                    <a:pt x="93" y="18"/>
                  </a:lnTo>
                  <a:lnTo>
                    <a:pt x="71" y="30"/>
                  </a:lnTo>
                  <a:lnTo>
                    <a:pt x="44" y="48"/>
                  </a:lnTo>
                  <a:lnTo>
                    <a:pt x="22" y="66"/>
                  </a:lnTo>
                  <a:lnTo>
                    <a:pt x="11" y="74"/>
                  </a:lnTo>
                  <a:lnTo>
                    <a:pt x="0" y="88"/>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79" name="Freeform 148"/>
            <p:cNvSpPr>
              <a:spLocks/>
            </p:cNvSpPr>
            <p:nvPr/>
          </p:nvSpPr>
          <p:spPr bwMode="auto">
            <a:xfrm>
              <a:off x="3517" y="1673"/>
              <a:ext cx="141" cy="93"/>
            </a:xfrm>
            <a:custGeom>
              <a:avLst/>
              <a:gdLst>
                <a:gd name="T0" fmla="*/ 0 w 141"/>
                <a:gd name="T1" fmla="*/ 92 h 93"/>
                <a:gd name="T2" fmla="*/ 11 w 141"/>
                <a:gd name="T3" fmla="*/ 78 h 93"/>
                <a:gd name="T4" fmla="*/ 22 w 141"/>
                <a:gd name="T5" fmla="*/ 61 h 93"/>
                <a:gd name="T6" fmla="*/ 39 w 141"/>
                <a:gd name="T7" fmla="*/ 53 h 93"/>
                <a:gd name="T8" fmla="*/ 55 w 141"/>
                <a:gd name="T9" fmla="*/ 39 h 93"/>
                <a:gd name="T10" fmla="*/ 78 w 141"/>
                <a:gd name="T11" fmla="*/ 26 h 93"/>
                <a:gd name="T12" fmla="*/ 100 w 141"/>
                <a:gd name="T13" fmla="*/ 13 h 93"/>
                <a:gd name="T14" fmla="*/ 122 w 141"/>
                <a:gd name="T15" fmla="*/ 5 h 93"/>
                <a:gd name="T16" fmla="*/ 127 w 141"/>
                <a:gd name="T17" fmla="*/ 0 h 93"/>
                <a:gd name="T18" fmla="*/ 140 w 141"/>
                <a:gd name="T19" fmla="*/ 0 h 93"/>
                <a:gd name="T20" fmla="*/ 127 w 141"/>
                <a:gd name="T21" fmla="*/ 5 h 93"/>
                <a:gd name="T22" fmla="*/ 117 w 141"/>
                <a:gd name="T23" fmla="*/ 13 h 93"/>
                <a:gd name="T24" fmla="*/ 95 w 141"/>
                <a:gd name="T25" fmla="*/ 26 h 93"/>
                <a:gd name="T26" fmla="*/ 72 w 141"/>
                <a:gd name="T27" fmla="*/ 39 h 93"/>
                <a:gd name="T28" fmla="*/ 49 w 141"/>
                <a:gd name="T29" fmla="*/ 53 h 93"/>
                <a:gd name="T30" fmla="*/ 33 w 141"/>
                <a:gd name="T31" fmla="*/ 61 h 93"/>
                <a:gd name="T32" fmla="*/ 16 w 141"/>
                <a:gd name="T33" fmla="*/ 70 h 93"/>
                <a:gd name="T34" fmla="*/ 0 w 141"/>
                <a:gd name="T35" fmla="*/ 9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 h="93">
                  <a:moveTo>
                    <a:pt x="0" y="92"/>
                  </a:moveTo>
                  <a:lnTo>
                    <a:pt x="11" y="78"/>
                  </a:lnTo>
                  <a:lnTo>
                    <a:pt x="22" y="61"/>
                  </a:lnTo>
                  <a:lnTo>
                    <a:pt x="39" y="53"/>
                  </a:lnTo>
                  <a:lnTo>
                    <a:pt x="55" y="39"/>
                  </a:lnTo>
                  <a:lnTo>
                    <a:pt x="78" y="26"/>
                  </a:lnTo>
                  <a:lnTo>
                    <a:pt x="100" y="13"/>
                  </a:lnTo>
                  <a:lnTo>
                    <a:pt x="122" y="5"/>
                  </a:lnTo>
                  <a:lnTo>
                    <a:pt x="127" y="0"/>
                  </a:lnTo>
                  <a:lnTo>
                    <a:pt x="140" y="0"/>
                  </a:lnTo>
                  <a:lnTo>
                    <a:pt x="127" y="5"/>
                  </a:lnTo>
                  <a:lnTo>
                    <a:pt x="117" y="13"/>
                  </a:lnTo>
                  <a:lnTo>
                    <a:pt x="95" y="26"/>
                  </a:lnTo>
                  <a:lnTo>
                    <a:pt x="72" y="39"/>
                  </a:lnTo>
                  <a:lnTo>
                    <a:pt x="49" y="53"/>
                  </a:lnTo>
                  <a:lnTo>
                    <a:pt x="33" y="61"/>
                  </a:lnTo>
                  <a:lnTo>
                    <a:pt x="16" y="70"/>
                  </a:lnTo>
                  <a:lnTo>
                    <a:pt x="0" y="92"/>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80" name="Freeform 149"/>
            <p:cNvSpPr>
              <a:spLocks/>
            </p:cNvSpPr>
            <p:nvPr/>
          </p:nvSpPr>
          <p:spPr bwMode="auto">
            <a:xfrm>
              <a:off x="3553" y="1685"/>
              <a:ext cx="49" cy="34"/>
            </a:xfrm>
            <a:custGeom>
              <a:avLst/>
              <a:gdLst>
                <a:gd name="T0" fmla="*/ 0 w 49"/>
                <a:gd name="T1" fmla="*/ 33 h 34"/>
                <a:gd name="T2" fmla="*/ 5 w 49"/>
                <a:gd name="T3" fmla="*/ 24 h 34"/>
                <a:gd name="T4" fmla="*/ 19 w 49"/>
                <a:gd name="T5" fmla="*/ 16 h 34"/>
                <a:gd name="T6" fmla="*/ 43 w 49"/>
                <a:gd name="T7" fmla="*/ 4 h 34"/>
                <a:gd name="T8" fmla="*/ 48 w 49"/>
                <a:gd name="T9" fmla="*/ 0 h 34"/>
                <a:gd name="T10" fmla="*/ 34 w 49"/>
                <a:gd name="T11" fmla="*/ 13 h 34"/>
                <a:gd name="T12" fmla="*/ 14 w 49"/>
                <a:gd name="T13" fmla="*/ 24 h 34"/>
                <a:gd name="T14" fmla="*/ 0 w 49"/>
                <a:gd name="T15" fmla="*/ 3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4">
                  <a:moveTo>
                    <a:pt x="0" y="33"/>
                  </a:moveTo>
                  <a:lnTo>
                    <a:pt x="5" y="24"/>
                  </a:lnTo>
                  <a:lnTo>
                    <a:pt x="19" y="16"/>
                  </a:lnTo>
                  <a:lnTo>
                    <a:pt x="43" y="4"/>
                  </a:lnTo>
                  <a:lnTo>
                    <a:pt x="48" y="0"/>
                  </a:lnTo>
                  <a:lnTo>
                    <a:pt x="34" y="13"/>
                  </a:lnTo>
                  <a:lnTo>
                    <a:pt x="14" y="24"/>
                  </a:lnTo>
                  <a:lnTo>
                    <a:pt x="0" y="33"/>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81" name="Freeform 150"/>
            <p:cNvSpPr>
              <a:spLocks/>
            </p:cNvSpPr>
            <p:nvPr/>
          </p:nvSpPr>
          <p:spPr bwMode="auto">
            <a:xfrm>
              <a:off x="3517" y="1705"/>
              <a:ext cx="104" cy="67"/>
            </a:xfrm>
            <a:custGeom>
              <a:avLst/>
              <a:gdLst>
                <a:gd name="T0" fmla="*/ 0 w 104"/>
                <a:gd name="T1" fmla="*/ 66 h 67"/>
                <a:gd name="T2" fmla="*/ 16 w 104"/>
                <a:gd name="T3" fmla="*/ 53 h 67"/>
                <a:gd name="T4" fmla="*/ 32 w 104"/>
                <a:gd name="T5" fmla="*/ 40 h 67"/>
                <a:gd name="T6" fmla="*/ 54 w 104"/>
                <a:gd name="T7" fmla="*/ 26 h 67"/>
                <a:gd name="T8" fmla="*/ 87 w 104"/>
                <a:gd name="T9" fmla="*/ 13 h 67"/>
                <a:gd name="T10" fmla="*/ 103 w 104"/>
                <a:gd name="T11" fmla="*/ 0 h 67"/>
                <a:gd name="T12" fmla="*/ 92 w 104"/>
                <a:gd name="T13" fmla="*/ 13 h 67"/>
                <a:gd name="T14" fmla="*/ 64 w 104"/>
                <a:gd name="T15" fmla="*/ 31 h 67"/>
                <a:gd name="T16" fmla="*/ 43 w 104"/>
                <a:gd name="T17" fmla="*/ 40 h 67"/>
                <a:gd name="T18" fmla="*/ 32 w 104"/>
                <a:gd name="T19" fmla="*/ 48 h 67"/>
                <a:gd name="T20" fmla="*/ 27 w 104"/>
                <a:gd name="T21" fmla="*/ 48 h 67"/>
                <a:gd name="T22" fmla="*/ 0 w 104"/>
                <a:gd name="T23" fmla="*/ 6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67">
                  <a:moveTo>
                    <a:pt x="0" y="66"/>
                  </a:moveTo>
                  <a:lnTo>
                    <a:pt x="16" y="53"/>
                  </a:lnTo>
                  <a:lnTo>
                    <a:pt x="32" y="40"/>
                  </a:lnTo>
                  <a:lnTo>
                    <a:pt x="54" y="26"/>
                  </a:lnTo>
                  <a:lnTo>
                    <a:pt x="87" y="13"/>
                  </a:lnTo>
                  <a:lnTo>
                    <a:pt x="103" y="0"/>
                  </a:lnTo>
                  <a:lnTo>
                    <a:pt x="92" y="13"/>
                  </a:lnTo>
                  <a:lnTo>
                    <a:pt x="64" y="31"/>
                  </a:lnTo>
                  <a:lnTo>
                    <a:pt x="43" y="40"/>
                  </a:lnTo>
                  <a:lnTo>
                    <a:pt x="32" y="48"/>
                  </a:lnTo>
                  <a:lnTo>
                    <a:pt x="27" y="48"/>
                  </a:lnTo>
                  <a:lnTo>
                    <a:pt x="0" y="66"/>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82" name="Freeform 151"/>
            <p:cNvSpPr>
              <a:spLocks/>
            </p:cNvSpPr>
            <p:nvPr/>
          </p:nvSpPr>
          <p:spPr bwMode="auto">
            <a:xfrm>
              <a:off x="3547" y="1735"/>
              <a:ext cx="68" cy="57"/>
            </a:xfrm>
            <a:custGeom>
              <a:avLst/>
              <a:gdLst>
                <a:gd name="T0" fmla="*/ 0 w 68"/>
                <a:gd name="T1" fmla="*/ 56 h 57"/>
                <a:gd name="T2" fmla="*/ 10 w 68"/>
                <a:gd name="T3" fmla="*/ 39 h 57"/>
                <a:gd name="T4" fmla="*/ 30 w 68"/>
                <a:gd name="T5" fmla="*/ 21 h 57"/>
                <a:gd name="T6" fmla="*/ 57 w 68"/>
                <a:gd name="T7" fmla="*/ 9 h 57"/>
                <a:gd name="T8" fmla="*/ 67 w 68"/>
                <a:gd name="T9" fmla="*/ 0 h 57"/>
                <a:gd name="T10" fmla="*/ 51 w 68"/>
                <a:gd name="T11" fmla="*/ 13 h 57"/>
                <a:gd name="T12" fmla="*/ 30 w 68"/>
                <a:gd name="T13" fmla="*/ 26 h 57"/>
                <a:gd name="T14" fmla="*/ 16 w 68"/>
                <a:gd name="T15" fmla="*/ 39 h 57"/>
                <a:gd name="T16" fmla="*/ 0 w 68"/>
                <a:gd name="T17" fmla="*/ 5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57">
                  <a:moveTo>
                    <a:pt x="0" y="56"/>
                  </a:moveTo>
                  <a:lnTo>
                    <a:pt x="10" y="39"/>
                  </a:lnTo>
                  <a:lnTo>
                    <a:pt x="30" y="21"/>
                  </a:lnTo>
                  <a:lnTo>
                    <a:pt x="57" y="9"/>
                  </a:lnTo>
                  <a:lnTo>
                    <a:pt x="67" y="0"/>
                  </a:lnTo>
                  <a:lnTo>
                    <a:pt x="51" y="13"/>
                  </a:lnTo>
                  <a:lnTo>
                    <a:pt x="30" y="26"/>
                  </a:lnTo>
                  <a:lnTo>
                    <a:pt x="16" y="39"/>
                  </a:lnTo>
                  <a:lnTo>
                    <a:pt x="0" y="56"/>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83" name="Freeform 152"/>
            <p:cNvSpPr>
              <a:spLocks/>
            </p:cNvSpPr>
            <p:nvPr/>
          </p:nvSpPr>
          <p:spPr bwMode="auto">
            <a:xfrm>
              <a:off x="3614" y="1705"/>
              <a:ext cx="80" cy="51"/>
            </a:xfrm>
            <a:custGeom>
              <a:avLst/>
              <a:gdLst>
                <a:gd name="T0" fmla="*/ 0 w 80"/>
                <a:gd name="T1" fmla="*/ 50 h 51"/>
                <a:gd name="T2" fmla="*/ 26 w 80"/>
                <a:gd name="T3" fmla="*/ 34 h 51"/>
                <a:gd name="T4" fmla="*/ 53 w 80"/>
                <a:gd name="T5" fmla="*/ 17 h 51"/>
                <a:gd name="T6" fmla="*/ 63 w 80"/>
                <a:gd name="T7" fmla="*/ 4 h 51"/>
                <a:gd name="T8" fmla="*/ 79 w 80"/>
                <a:gd name="T9" fmla="*/ 0 h 51"/>
                <a:gd name="T10" fmla="*/ 63 w 80"/>
                <a:gd name="T11" fmla="*/ 8 h 51"/>
                <a:gd name="T12" fmla="*/ 59 w 80"/>
                <a:gd name="T13" fmla="*/ 22 h 51"/>
                <a:gd name="T14" fmla="*/ 36 w 80"/>
                <a:gd name="T15" fmla="*/ 34 h 51"/>
                <a:gd name="T16" fmla="*/ 20 w 80"/>
                <a:gd name="T17" fmla="*/ 42 h 51"/>
                <a:gd name="T18" fmla="*/ 0 w 80"/>
                <a:gd name="T19" fmla="*/ 5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1">
                  <a:moveTo>
                    <a:pt x="0" y="50"/>
                  </a:moveTo>
                  <a:lnTo>
                    <a:pt x="26" y="34"/>
                  </a:lnTo>
                  <a:lnTo>
                    <a:pt x="53" y="17"/>
                  </a:lnTo>
                  <a:lnTo>
                    <a:pt x="63" y="4"/>
                  </a:lnTo>
                  <a:lnTo>
                    <a:pt x="79" y="0"/>
                  </a:lnTo>
                  <a:lnTo>
                    <a:pt x="63" y="8"/>
                  </a:lnTo>
                  <a:lnTo>
                    <a:pt x="59" y="22"/>
                  </a:lnTo>
                  <a:lnTo>
                    <a:pt x="36" y="34"/>
                  </a:lnTo>
                  <a:lnTo>
                    <a:pt x="20" y="42"/>
                  </a:lnTo>
                  <a:lnTo>
                    <a:pt x="0" y="5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84" name="Freeform 153"/>
            <p:cNvSpPr>
              <a:spLocks/>
            </p:cNvSpPr>
            <p:nvPr/>
          </p:nvSpPr>
          <p:spPr bwMode="auto">
            <a:xfrm>
              <a:off x="3632" y="1677"/>
              <a:ext cx="81" cy="42"/>
            </a:xfrm>
            <a:custGeom>
              <a:avLst/>
              <a:gdLst>
                <a:gd name="T0" fmla="*/ 0 w 81"/>
                <a:gd name="T1" fmla="*/ 41 h 42"/>
                <a:gd name="T2" fmla="*/ 26 w 81"/>
                <a:gd name="T3" fmla="*/ 24 h 42"/>
                <a:gd name="T4" fmla="*/ 38 w 81"/>
                <a:gd name="T5" fmla="*/ 12 h 42"/>
                <a:gd name="T6" fmla="*/ 64 w 81"/>
                <a:gd name="T7" fmla="*/ 0 h 42"/>
                <a:gd name="T8" fmla="*/ 80 w 81"/>
                <a:gd name="T9" fmla="*/ 0 h 42"/>
                <a:gd name="T10" fmla="*/ 59 w 81"/>
                <a:gd name="T11" fmla="*/ 8 h 42"/>
                <a:gd name="T12" fmla="*/ 38 w 81"/>
                <a:gd name="T13" fmla="*/ 17 h 42"/>
                <a:gd name="T14" fmla="*/ 33 w 81"/>
                <a:gd name="T15" fmla="*/ 24 h 42"/>
                <a:gd name="T16" fmla="*/ 21 w 81"/>
                <a:gd name="T17" fmla="*/ 32 h 42"/>
                <a:gd name="T18" fmla="*/ 0 w 81"/>
                <a:gd name="T19" fmla="*/ 4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42">
                  <a:moveTo>
                    <a:pt x="0" y="41"/>
                  </a:moveTo>
                  <a:lnTo>
                    <a:pt x="26" y="24"/>
                  </a:lnTo>
                  <a:lnTo>
                    <a:pt x="38" y="12"/>
                  </a:lnTo>
                  <a:lnTo>
                    <a:pt x="64" y="0"/>
                  </a:lnTo>
                  <a:lnTo>
                    <a:pt x="80" y="0"/>
                  </a:lnTo>
                  <a:lnTo>
                    <a:pt x="59" y="8"/>
                  </a:lnTo>
                  <a:lnTo>
                    <a:pt x="38" y="17"/>
                  </a:lnTo>
                  <a:lnTo>
                    <a:pt x="33" y="24"/>
                  </a:lnTo>
                  <a:lnTo>
                    <a:pt x="21" y="32"/>
                  </a:lnTo>
                  <a:lnTo>
                    <a:pt x="0" y="41"/>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85" name="Freeform 154"/>
            <p:cNvSpPr>
              <a:spLocks/>
            </p:cNvSpPr>
            <p:nvPr/>
          </p:nvSpPr>
          <p:spPr bwMode="auto">
            <a:xfrm>
              <a:off x="3510" y="2619"/>
              <a:ext cx="26" cy="57"/>
            </a:xfrm>
            <a:custGeom>
              <a:avLst/>
              <a:gdLst>
                <a:gd name="T0" fmla="*/ 0 w 26"/>
                <a:gd name="T1" fmla="*/ 0 h 57"/>
                <a:gd name="T2" fmla="*/ 5 w 26"/>
                <a:gd name="T3" fmla="*/ 22 h 57"/>
                <a:gd name="T4" fmla="*/ 13 w 26"/>
                <a:gd name="T5" fmla="*/ 39 h 57"/>
                <a:gd name="T6" fmla="*/ 25 w 26"/>
                <a:gd name="T7" fmla="*/ 56 h 57"/>
                <a:gd name="T8" fmla="*/ 17 w 26"/>
                <a:gd name="T9" fmla="*/ 34 h 57"/>
                <a:gd name="T10" fmla="*/ 13 w 26"/>
                <a:gd name="T11" fmla="*/ 18 h 57"/>
                <a:gd name="T12" fmla="*/ 0 w 26"/>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26" h="57">
                  <a:moveTo>
                    <a:pt x="0" y="0"/>
                  </a:moveTo>
                  <a:lnTo>
                    <a:pt x="5" y="22"/>
                  </a:lnTo>
                  <a:lnTo>
                    <a:pt x="13" y="39"/>
                  </a:lnTo>
                  <a:lnTo>
                    <a:pt x="25" y="56"/>
                  </a:lnTo>
                  <a:lnTo>
                    <a:pt x="17" y="34"/>
                  </a:lnTo>
                  <a:lnTo>
                    <a:pt x="13" y="18"/>
                  </a:lnTo>
                  <a:lnTo>
                    <a:pt x="0"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86" name="Freeform 155"/>
            <p:cNvSpPr>
              <a:spLocks/>
            </p:cNvSpPr>
            <p:nvPr/>
          </p:nvSpPr>
          <p:spPr bwMode="auto">
            <a:xfrm>
              <a:off x="3571" y="2687"/>
              <a:ext cx="99" cy="37"/>
            </a:xfrm>
            <a:custGeom>
              <a:avLst/>
              <a:gdLst>
                <a:gd name="T0" fmla="*/ 0 w 99"/>
                <a:gd name="T1" fmla="*/ 0 h 37"/>
                <a:gd name="T2" fmla="*/ 11 w 99"/>
                <a:gd name="T3" fmla="*/ 8 h 37"/>
                <a:gd name="T4" fmla="*/ 28 w 99"/>
                <a:gd name="T5" fmla="*/ 12 h 37"/>
                <a:gd name="T6" fmla="*/ 60 w 99"/>
                <a:gd name="T7" fmla="*/ 20 h 37"/>
                <a:gd name="T8" fmla="*/ 98 w 99"/>
                <a:gd name="T9" fmla="*/ 36 h 37"/>
                <a:gd name="T10" fmla="*/ 81 w 99"/>
                <a:gd name="T11" fmla="*/ 23 h 37"/>
                <a:gd name="T12" fmla="*/ 65 w 99"/>
                <a:gd name="T13" fmla="*/ 12 h 37"/>
                <a:gd name="T14" fmla="*/ 33 w 99"/>
                <a:gd name="T15" fmla="*/ 8 h 37"/>
                <a:gd name="T16" fmla="*/ 16 w 99"/>
                <a:gd name="T17" fmla="*/ 4 h 37"/>
                <a:gd name="T18" fmla="*/ 0 w 99"/>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7">
                  <a:moveTo>
                    <a:pt x="0" y="0"/>
                  </a:moveTo>
                  <a:lnTo>
                    <a:pt x="11" y="8"/>
                  </a:lnTo>
                  <a:lnTo>
                    <a:pt x="28" y="12"/>
                  </a:lnTo>
                  <a:lnTo>
                    <a:pt x="60" y="20"/>
                  </a:lnTo>
                  <a:lnTo>
                    <a:pt x="98" y="36"/>
                  </a:lnTo>
                  <a:lnTo>
                    <a:pt x="81" y="23"/>
                  </a:lnTo>
                  <a:lnTo>
                    <a:pt x="65" y="12"/>
                  </a:lnTo>
                  <a:lnTo>
                    <a:pt x="33" y="8"/>
                  </a:lnTo>
                  <a:lnTo>
                    <a:pt x="16" y="4"/>
                  </a:lnTo>
                  <a:lnTo>
                    <a:pt x="0"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87" name="Freeform 156"/>
            <p:cNvSpPr>
              <a:spLocks/>
            </p:cNvSpPr>
            <p:nvPr/>
          </p:nvSpPr>
          <p:spPr bwMode="auto">
            <a:xfrm>
              <a:off x="3680" y="2739"/>
              <a:ext cx="37" cy="71"/>
            </a:xfrm>
            <a:custGeom>
              <a:avLst/>
              <a:gdLst>
                <a:gd name="T0" fmla="*/ 0 w 37"/>
                <a:gd name="T1" fmla="*/ 0 h 71"/>
                <a:gd name="T2" fmla="*/ 13 w 37"/>
                <a:gd name="T3" fmla="*/ 14 h 71"/>
                <a:gd name="T4" fmla="*/ 23 w 37"/>
                <a:gd name="T5" fmla="*/ 31 h 71"/>
                <a:gd name="T6" fmla="*/ 27 w 37"/>
                <a:gd name="T7" fmla="*/ 48 h 71"/>
                <a:gd name="T8" fmla="*/ 36 w 37"/>
                <a:gd name="T9" fmla="*/ 70 h 71"/>
                <a:gd name="T10" fmla="*/ 32 w 37"/>
                <a:gd name="T11" fmla="*/ 48 h 71"/>
                <a:gd name="T12" fmla="*/ 27 w 37"/>
                <a:gd name="T13" fmla="*/ 36 h 71"/>
                <a:gd name="T14" fmla="*/ 23 w 37"/>
                <a:gd name="T15" fmla="*/ 18 h 71"/>
                <a:gd name="T16" fmla="*/ 13 w 37"/>
                <a:gd name="T17" fmla="*/ 9 h 71"/>
                <a:gd name="T18" fmla="*/ 0 w 37"/>
                <a:gd name="T1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71">
                  <a:moveTo>
                    <a:pt x="0" y="0"/>
                  </a:moveTo>
                  <a:lnTo>
                    <a:pt x="13" y="14"/>
                  </a:lnTo>
                  <a:lnTo>
                    <a:pt x="23" y="31"/>
                  </a:lnTo>
                  <a:lnTo>
                    <a:pt x="27" y="48"/>
                  </a:lnTo>
                  <a:lnTo>
                    <a:pt x="36" y="70"/>
                  </a:lnTo>
                  <a:lnTo>
                    <a:pt x="32" y="48"/>
                  </a:lnTo>
                  <a:lnTo>
                    <a:pt x="27" y="36"/>
                  </a:lnTo>
                  <a:lnTo>
                    <a:pt x="23" y="18"/>
                  </a:lnTo>
                  <a:lnTo>
                    <a:pt x="13" y="9"/>
                  </a:lnTo>
                  <a:lnTo>
                    <a:pt x="0"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88" name="Freeform 157"/>
            <p:cNvSpPr>
              <a:spLocks/>
            </p:cNvSpPr>
            <p:nvPr/>
          </p:nvSpPr>
          <p:spPr bwMode="auto">
            <a:xfrm>
              <a:off x="3712" y="2749"/>
              <a:ext cx="85" cy="106"/>
            </a:xfrm>
            <a:custGeom>
              <a:avLst/>
              <a:gdLst>
                <a:gd name="T0" fmla="*/ 0 w 85"/>
                <a:gd name="T1" fmla="*/ 0 h 106"/>
                <a:gd name="T2" fmla="*/ 11 w 85"/>
                <a:gd name="T3" fmla="*/ 14 h 106"/>
                <a:gd name="T4" fmla="*/ 15 w 85"/>
                <a:gd name="T5" fmla="*/ 32 h 106"/>
                <a:gd name="T6" fmla="*/ 21 w 85"/>
                <a:gd name="T7" fmla="*/ 50 h 106"/>
                <a:gd name="T8" fmla="*/ 32 w 85"/>
                <a:gd name="T9" fmla="*/ 73 h 106"/>
                <a:gd name="T10" fmla="*/ 43 w 85"/>
                <a:gd name="T11" fmla="*/ 86 h 106"/>
                <a:gd name="T12" fmla="*/ 69 w 85"/>
                <a:gd name="T13" fmla="*/ 100 h 106"/>
                <a:gd name="T14" fmla="*/ 74 w 85"/>
                <a:gd name="T15" fmla="*/ 100 h 106"/>
                <a:gd name="T16" fmla="*/ 84 w 85"/>
                <a:gd name="T17" fmla="*/ 105 h 106"/>
                <a:gd name="T18" fmla="*/ 74 w 85"/>
                <a:gd name="T19" fmla="*/ 100 h 106"/>
                <a:gd name="T20" fmla="*/ 58 w 85"/>
                <a:gd name="T21" fmla="*/ 91 h 106"/>
                <a:gd name="T22" fmla="*/ 38 w 85"/>
                <a:gd name="T23" fmla="*/ 78 h 106"/>
                <a:gd name="T24" fmla="*/ 32 w 85"/>
                <a:gd name="T25" fmla="*/ 55 h 106"/>
                <a:gd name="T26" fmla="*/ 21 w 85"/>
                <a:gd name="T27" fmla="*/ 27 h 106"/>
                <a:gd name="T28" fmla="*/ 15 w 85"/>
                <a:gd name="T29" fmla="*/ 14 h 106"/>
                <a:gd name="T30" fmla="*/ 0 w 85"/>
                <a:gd name="T31"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106">
                  <a:moveTo>
                    <a:pt x="0" y="0"/>
                  </a:moveTo>
                  <a:lnTo>
                    <a:pt x="11" y="14"/>
                  </a:lnTo>
                  <a:lnTo>
                    <a:pt x="15" y="32"/>
                  </a:lnTo>
                  <a:lnTo>
                    <a:pt x="21" y="50"/>
                  </a:lnTo>
                  <a:lnTo>
                    <a:pt x="32" y="73"/>
                  </a:lnTo>
                  <a:lnTo>
                    <a:pt x="43" y="86"/>
                  </a:lnTo>
                  <a:lnTo>
                    <a:pt x="69" y="100"/>
                  </a:lnTo>
                  <a:lnTo>
                    <a:pt x="74" y="100"/>
                  </a:lnTo>
                  <a:lnTo>
                    <a:pt x="84" y="105"/>
                  </a:lnTo>
                  <a:lnTo>
                    <a:pt x="74" y="100"/>
                  </a:lnTo>
                  <a:lnTo>
                    <a:pt x="58" y="91"/>
                  </a:lnTo>
                  <a:lnTo>
                    <a:pt x="38" y="78"/>
                  </a:lnTo>
                  <a:lnTo>
                    <a:pt x="32" y="55"/>
                  </a:lnTo>
                  <a:lnTo>
                    <a:pt x="21" y="27"/>
                  </a:lnTo>
                  <a:lnTo>
                    <a:pt x="15" y="14"/>
                  </a:lnTo>
                  <a:lnTo>
                    <a:pt x="0"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89" name="Freeform 158"/>
            <p:cNvSpPr>
              <a:spLocks/>
            </p:cNvSpPr>
            <p:nvPr/>
          </p:nvSpPr>
          <p:spPr bwMode="auto">
            <a:xfrm>
              <a:off x="3364" y="2715"/>
              <a:ext cx="25" cy="37"/>
            </a:xfrm>
            <a:custGeom>
              <a:avLst/>
              <a:gdLst>
                <a:gd name="T0" fmla="*/ 0 w 25"/>
                <a:gd name="T1" fmla="*/ 0 h 37"/>
                <a:gd name="T2" fmla="*/ 12 w 25"/>
                <a:gd name="T3" fmla="*/ 17 h 37"/>
                <a:gd name="T4" fmla="*/ 20 w 25"/>
                <a:gd name="T5" fmla="*/ 24 h 37"/>
                <a:gd name="T6" fmla="*/ 24 w 25"/>
                <a:gd name="T7" fmla="*/ 36 h 37"/>
                <a:gd name="T8" fmla="*/ 12 w 25"/>
                <a:gd name="T9" fmla="*/ 32 h 37"/>
                <a:gd name="T10" fmla="*/ 0 w 25"/>
                <a:gd name="T11" fmla="*/ 24 h 37"/>
                <a:gd name="T12" fmla="*/ 0 w 25"/>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25" h="37">
                  <a:moveTo>
                    <a:pt x="0" y="0"/>
                  </a:moveTo>
                  <a:lnTo>
                    <a:pt x="12" y="17"/>
                  </a:lnTo>
                  <a:lnTo>
                    <a:pt x="20" y="24"/>
                  </a:lnTo>
                  <a:lnTo>
                    <a:pt x="24" y="36"/>
                  </a:lnTo>
                  <a:lnTo>
                    <a:pt x="12" y="32"/>
                  </a:lnTo>
                  <a:lnTo>
                    <a:pt x="0" y="24"/>
                  </a:lnTo>
                  <a:lnTo>
                    <a:pt x="0"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90" name="Freeform 159"/>
            <p:cNvSpPr>
              <a:spLocks/>
            </p:cNvSpPr>
            <p:nvPr/>
          </p:nvSpPr>
          <p:spPr bwMode="auto">
            <a:xfrm>
              <a:off x="3504" y="2817"/>
              <a:ext cx="14" cy="86"/>
            </a:xfrm>
            <a:custGeom>
              <a:avLst/>
              <a:gdLst>
                <a:gd name="T0" fmla="*/ 7 w 14"/>
                <a:gd name="T1" fmla="*/ 0 h 86"/>
                <a:gd name="T2" fmla="*/ 10 w 14"/>
                <a:gd name="T3" fmla="*/ 18 h 86"/>
                <a:gd name="T4" fmla="*/ 10 w 14"/>
                <a:gd name="T5" fmla="*/ 41 h 86"/>
                <a:gd name="T6" fmla="*/ 7 w 14"/>
                <a:gd name="T7" fmla="*/ 49 h 86"/>
                <a:gd name="T8" fmla="*/ 3 w 14"/>
                <a:gd name="T9" fmla="*/ 63 h 86"/>
                <a:gd name="T10" fmla="*/ 0 w 14"/>
                <a:gd name="T11" fmla="*/ 76 h 86"/>
                <a:gd name="T12" fmla="*/ 0 w 14"/>
                <a:gd name="T13" fmla="*/ 85 h 86"/>
                <a:gd name="T14" fmla="*/ 3 w 14"/>
                <a:gd name="T15" fmla="*/ 67 h 86"/>
                <a:gd name="T16" fmla="*/ 7 w 14"/>
                <a:gd name="T17" fmla="*/ 58 h 86"/>
                <a:gd name="T18" fmla="*/ 10 w 14"/>
                <a:gd name="T19" fmla="*/ 49 h 86"/>
                <a:gd name="T20" fmla="*/ 13 w 14"/>
                <a:gd name="T21" fmla="*/ 41 h 86"/>
                <a:gd name="T22" fmla="*/ 13 w 14"/>
                <a:gd name="T23" fmla="*/ 32 h 86"/>
                <a:gd name="T24" fmla="*/ 7 w 14"/>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86">
                  <a:moveTo>
                    <a:pt x="7" y="0"/>
                  </a:moveTo>
                  <a:lnTo>
                    <a:pt x="10" y="18"/>
                  </a:lnTo>
                  <a:lnTo>
                    <a:pt x="10" y="41"/>
                  </a:lnTo>
                  <a:lnTo>
                    <a:pt x="7" y="49"/>
                  </a:lnTo>
                  <a:lnTo>
                    <a:pt x="3" y="63"/>
                  </a:lnTo>
                  <a:lnTo>
                    <a:pt x="0" y="76"/>
                  </a:lnTo>
                  <a:lnTo>
                    <a:pt x="0" y="85"/>
                  </a:lnTo>
                  <a:lnTo>
                    <a:pt x="3" y="67"/>
                  </a:lnTo>
                  <a:lnTo>
                    <a:pt x="7" y="58"/>
                  </a:lnTo>
                  <a:lnTo>
                    <a:pt x="10" y="49"/>
                  </a:lnTo>
                  <a:lnTo>
                    <a:pt x="13" y="41"/>
                  </a:lnTo>
                  <a:lnTo>
                    <a:pt x="13" y="32"/>
                  </a:lnTo>
                  <a:lnTo>
                    <a:pt x="7"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91" name="Freeform 160"/>
            <p:cNvSpPr>
              <a:spLocks/>
            </p:cNvSpPr>
            <p:nvPr/>
          </p:nvSpPr>
          <p:spPr bwMode="auto">
            <a:xfrm>
              <a:off x="3523" y="2875"/>
              <a:ext cx="31" cy="8"/>
            </a:xfrm>
            <a:custGeom>
              <a:avLst/>
              <a:gdLst>
                <a:gd name="T0" fmla="*/ 0 w 31"/>
                <a:gd name="T1" fmla="*/ 7 h 8"/>
                <a:gd name="T2" fmla="*/ 4 w 31"/>
                <a:gd name="T3" fmla="*/ 2 h 8"/>
                <a:gd name="T4" fmla="*/ 9 w 31"/>
                <a:gd name="T5" fmla="*/ 0 h 8"/>
                <a:gd name="T6" fmla="*/ 17 w 31"/>
                <a:gd name="T7" fmla="*/ 0 h 8"/>
                <a:gd name="T8" fmla="*/ 21 w 31"/>
                <a:gd name="T9" fmla="*/ 0 h 8"/>
                <a:gd name="T10" fmla="*/ 30 w 31"/>
                <a:gd name="T11" fmla="*/ 5 h 8"/>
                <a:gd name="T12" fmla="*/ 17 w 31"/>
                <a:gd name="T13" fmla="*/ 2 h 8"/>
                <a:gd name="T14" fmla="*/ 9 w 31"/>
                <a:gd name="T15" fmla="*/ 2 h 8"/>
                <a:gd name="T16" fmla="*/ 0 w 31"/>
                <a:gd name="T17"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8">
                  <a:moveTo>
                    <a:pt x="0" y="7"/>
                  </a:moveTo>
                  <a:lnTo>
                    <a:pt x="4" y="2"/>
                  </a:lnTo>
                  <a:lnTo>
                    <a:pt x="9" y="0"/>
                  </a:lnTo>
                  <a:lnTo>
                    <a:pt x="17" y="0"/>
                  </a:lnTo>
                  <a:lnTo>
                    <a:pt x="21" y="0"/>
                  </a:lnTo>
                  <a:lnTo>
                    <a:pt x="30" y="5"/>
                  </a:lnTo>
                  <a:lnTo>
                    <a:pt x="17" y="2"/>
                  </a:lnTo>
                  <a:lnTo>
                    <a:pt x="9" y="2"/>
                  </a:lnTo>
                  <a:lnTo>
                    <a:pt x="0" y="7"/>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92" name="Freeform 161"/>
            <p:cNvSpPr>
              <a:spLocks/>
            </p:cNvSpPr>
            <p:nvPr/>
          </p:nvSpPr>
          <p:spPr bwMode="auto">
            <a:xfrm>
              <a:off x="3535" y="2822"/>
              <a:ext cx="13" cy="47"/>
            </a:xfrm>
            <a:custGeom>
              <a:avLst/>
              <a:gdLst>
                <a:gd name="T0" fmla="*/ 3 w 13"/>
                <a:gd name="T1" fmla="*/ 0 h 47"/>
                <a:gd name="T2" fmla="*/ 3 w 13"/>
                <a:gd name="T3" fmla="*/ 13 h 47"/>
                <a:gd name="T4" fmla="*/ 0 w 13"/>
                <a:gd name="T5" fmla="*/ 21 h 47"/>
                <a:gd name="T6" fmla="*/ 3 w 13"/>
                <a:gd name="T7" fmla="*/ 30 h 47"/>
                <a:gd name="T8" fmla="*/ 6 w 13"/>
                <a:gd name="T9" fmla="*/ 38 h 47"/>
                <a:gd name="T10" fmla="*/ 12 w 13"/>
                <a:gd name="T11" fmla="*/ 46 h 47"/>
                <a:gd name="T12" fmla="*/ 3 w 13"/>
                <a:gd name="T13" fmla="*/ 30 h 47"/>
                <a:gd name="T14" fmla="*/ 3 w 13"/>
                <a:gd name="T15" fmla="*/ 21 h 47"/>
                <a:gd name="T16" fmla="*/ 3 w 13"/>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47">
                  <a:moveTo>
                    <a:pt x="3" y="0"/>
                  </a:moveTo>
                  <a:lnTo>
                    <a:pt x="3" y="13"/>
                  </a:lnTo>
                  <a:lnTo>
                    <a:pt x="0" y="21"/>
                  </a:lnTo>
                  <a:lnTo>
                    <a:pt x="3" y="30"/>
                  </a:lnTo>
                  <a:lnTo>
                    <a:pt x="6" y="38"/>
                  </a:lnTo>
                  <a:lnTo>
                    <a:pt x="12" y="46"/>
                  </a:lnTo>
                  <a:lnTo>
                    <a:pt x="3" y="30"/>
                  </a:lnTo>
                  <a:lnTo>
                    <a:pt x="3" y="21"/>
                  </a:lnTo>
                  <a:lnTo>
                    <a:pt x="3"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93" name="Freeform 162"/>
            <p:cNvSpPr>
              <a:spLocks/>
            </p:cNvSpPr>
            <p:nvPr/>
          </p:nvSpPr>
          <p:spPr bwMode="auto">
            <a:xfrm>
              <a:off x="3266" y="2774"/>
              <a:ext cx="39" cy="9"/>
            </a:xfrm>
            <a:custGeom>
              <a:avLst/>
              <a:gdLst>
                <a:gd name="T0" fmla="*/ 0 w 39"/>
                <a:gd name="T1" fmla="*/ 8 h 9"/>
                <a:gd name="T2" fmla="*/ 11 w 39"/>
                <a:gd name="T3" fmla="*/ 3 h 9"/>
                <a:gd name="T4" fmla="*/ 20 w 39"/>
                <a:gd name="T5" fmla="*/ 3 h 9"/>
                <a:gd name="T6" fmla="*/ 29 w 39"/>
                <a:gd name="T7" fmla="*/ 3 h 9"/>
                <a:gd name="T8" fmla="*/ 38 w 39"/>
                <a:gd name="T9" fmla="*/ 3 h 9"/>
                <a:gd name="T10" fmla="*/ 29 w 39"/>
                <a:gd name="T11" fmla="*/ 0 h 9"/>
                <a:gd name="T12" fmla="*/ 20 w 39"/>
                <a:gd name="T13" fmla="*/ 0 h 9"/>
                <a:gd name="T14" fmla="*/ 11 w 39"/>
                <a:gd name="T15" fmla="*/ 0 h 9"/>
                <a:gd name="T16" fmla="*/ 0 w 39"/>
                <a:gd name="T17"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9">
                  <a:moveTo>
                    <a:pt x="0" y="8"/>
                  </a:moveTo>
                  <a:lnTo>
                    <a:pt x="11" y="3"/>
                  </a:lnTo>
                  <a:lnTo>
                    <a:pt x="20" y="3"/>
                  </a:lnTo>
                  <a:lnTo>
                    <a:pt x="29" y="3"/>
                  </a:lnTo>
                  <a:lnTo>
                    <a:pt x="38" y="3"/>
                  </a:lnTo>
                  <a:lnTo>
                    <a:pt x="29" y="0"/>
                  </a:lnTo>
                  <a:lnTo>
                    <a:pt x="20" y="0"/>
                  </a:lnTo>
                  <a:lnTo>
                    <a:pt x="11" y="0"/>
                  </a:lnTo>
                  <a:lnTo>
                    <a:pt x="0" y="8"/>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94" name="Freeform 163"/>
            <p:cNvSpPr>
              <a:spLocks/>
            </p:cNvSpPr>
            <p:nvPr/>
          </p:nvSpPr>
          <p:spPr bwMode="auto">
            <a:xfrm>
              <a:off x="3248" y="2760"/>
              <a:ext cx="57" cy="17"/>
            </a:xfrm>
            <a:custGeom>
              <a:avLst/>
              <a:gdLst>
                <a:gd name="T0" fmla="*/ 0 w 57"/>
                <a:gd name="T1" fmla="*/ 16 h 17"/>
                <a:gd name="T2" fmla="*/ 15 w 57"/>
                <a:gd name="T3" fmla="*/ 9 h 17"/>
                <a:gd name="T4" fmla="*/ 15 w 57"/>
                <a:gd name="T5" fmla="*/ 6 h 17"/>
                <a:gd name="T6" fmla="*/ 26 w 57"/>
                <a:gd name="T7" fmla="*/ 3 h 17"/>
                <a:gd name="T8" fmla="*/ 41 w 57"/>
                <a:gd name="T9" fmla="*/ 3 h 17"/>
                <a:gd name="T10" fmla="*/ 56 w 57"/>
                <a:gd name="T11" fmla="*/ 6 h 17"/>
                <a:gd name="T12" fmla="*/ 31 w 57"/>
                <a:gd name="T13" fmla="*/ 0 h 17"/>
                <a:gd name="T14" fmla="*/ 20 w 57"/>
                <a:gd name="T15" fmla="*/ 3 h 17"/>
                <a:gd name="T16" fmla="*/ 10 w 57"/>
                <a:gd name="T17" fmla="*/ 6 h 17"/>
                <a:gd name="T18" fmla="*/ 0 w 57"/>
                <a:gd name="T19"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17">
                  <a:moveTo>
                    <a:pt x="0" y="16"/>
                  </a:moveTo>
                  <a:lnTo>
                    <a:pt x="15" y="9"/>
                  </a:lnTo>
                  <a:lnTo>
                    <a:pt x="15" y="6"/>
                  </a:lnTo>
                  <a:lnTo>
                    <a:pt x="26" y="3"/>
                  </a:lnTo>
                  <a:lnTo>
                    <a:pt x="41" y="3"/>
                  </a:lnTo>
                  <a:lnTo>
                    <a:pt x="56" y="6"/>
                  </a:lnTo>
                  <a:lnTo>
                    <a:pt x="31" y="0"/>
                  </a:lnTo>
                  <a:lnTo>
                    <a:pt x="20" y="3"/>
                  </a:lnTo>
                  <a:lnTo>
                    <a:pt x="10" y="6"/>
                  </a:lnTo>
                  <a:lnTo>
                    <a:pt x="0" y="16"/>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95" name="Freeform 164"/>
            <p:cNvSpPr>
              <a:spLocks/>
            </p:cNvSpPr>
            <p:nvPr/>
          </p:nvSpPr>
          <p:spPr bwMode="auto">
            <a:xfrm>
              <a:off x="3144" y="2736"/>
              <a:ext cx="26" cy="2"/>
            </a:xfrm>
            <a:custGeom>
              <a:avLst/>
              <a:gdLst>
                <a:gd name="T0" fmla="*/ 0 w 26"/>
                <a:gd name="T1" fmla="*/ 1 h 2"/>
                <a:gd name="T2" fmla="*/ 16 w 26"/>
                <a:gd name="T3" fmla="*/ 1 h 2"/>
                <a:gd name="T4" fmla="*/ 21 w 26"/>
                <a:gd name="T5" fmla="*/ 1 h 2"/>
                <a:gd name="T6" fmla="*/ 25 w 26"/>
                <a:gd name="T7" fmla="*/ 1 h 2"/>
                <a:gd name="T8" fmla="*/ 21 w 26"/>
                <a:gd name="T9" fmla="*/ 0 h 2"/>
                <a:gd name="T10" fmla="*/ 16 w 26"/>
                <a:gd name="T11" fmla="*/ 0 h 2"/>
                <a:gd name="T12" fmla="*/ 0 w 26"/>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6" h="2">
                  <a:moveTo>
                    <a:pt x="0" y="1"/>
                  </a:moveTo>
                  <a:lnTo>
                    <a:pt x="16" y="1"/>
                  </a:lnTo>
                  <a:lnTo>
                    <a:pt x="21" y="1"/>
                  </a:lnTo>
                  <a:lnTo>
                    <a:pt x="25" y="1"/>
                  </a:lnTo>
                  <a:lnTo>
                    <a:pt x="21" y="0"/>
                  </a:lnTo>
                  <a:lnTo>
                    <a:pt x="16" y="0"/>
                  </a:lnTo>
                  <a:lnTo>
                    <a:pt x="0" y="1"/>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96" name="Freeform 165"/>
            <p:cNvSpPr>
              <a:spLocks/>
            </p:cNvSpPr>
            <p:nvPr/>
          </p:nvSpPr>
          <p:spPr bwMode="auto">
            <a:xfrm>
              <a:off x="3180" y="2722"/>
              <a:ext cx="15" cy="2"/>
            </a:xfrm>
            <a:custGeom>
              <a:avLst/>
              <a:gdLst>
                <a:gd name="T0" fmla="*/ 0 w 15"/>
                <a:gd name="T1" fmla="*/ 1 h 2"/>
                <a:gd name="T2" fmla="*/ 6 w 15"/>
                <a:gd name="T3" fmla="*/ 1 h 2"/>
                <a:gd name="T4" fmla="*/ 11 w 15"/>
                <a:gd name="T5" fmla="*/ 1 h 2"/>
                <a:gd name="T6" fmla="*/ 14 w 15"/>
                <a:gd name="T7" fmla="*/ 1 h 2"/>
                <a:gd name="T8" fmla="*/ 11 w 15"/>
                <a:gd name="T9" fmla="*/ 1 h 2"/>
                <a:gd name="T10" fmla="*/ 6 w 15"/>
                <a:gd name="T11" fmla="*/ 0 h 2"/>
                <a:gd name="T12" fmla="*/ 0 w 15"/>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5" h="2">
                  <a:moveTo>
                    <a:pt x="0" y="1"/>
                  </a:moveTo>
                  <a:lnTo>
                    <a:pt x="6" y="1"/>
                  </a:lnTo>
                  <a:lnTo>
                    <a:pt x="11" y="1"/>
                  </a:lnTo>
                  <a:lnTo>
                    <a:pt x="14" y="1"/>
                  </a:lnTo>
                  <a:lnTo>
                    <a:pt x="11" y="1"/>
                  </a:lnTo>
                  <a:lnTo>
                    <a:pt x="6" y="0"/>
                  </a:lnTo>
                  <a:lnTo>
                    <a:pt x="0" y="1"/>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97" name="Freeform 166"/>
            <p:cNvSpPr>
              <a:spLocks/>
            </p:cNvSpPr>
            <p:nvPr/>
          </p:nvSpPr>
          <p:spPr bwMode="auto">
            <a:xfrm>
              <a:off x="3456" y="2712"/>
              <a:ext cx="1" cy="2"/>
            </a:xfrm>
            <a:custGeom>
              <a:avLst/>
              <a:gdLst>
                <a:gd name="T0" fmla="*/ 0 w 1"/>
                <a:gd name="T1" fmla="*/ 0 h 2"/>
                <a:gd name="T2" fmla="*/ 0 w 1"/>
                <a:gd name="T3" fmla="*/ 1 h 2"/>
                <a:gd name="T4" fmla="*/ 0 w 1"/>
                <a:gd name="T5" fmla="*/ 0 h 2"/>
              </a:gdLst>
              <a:ahLst/>
              <a:cxnLst>
                <a:cxn ang="0">
                  <a:pos x="T0" y="T1"/>
                </a:cxn>
                <a:cxn ang="0">
                  <a:pos x="T2" y="T3"/>
                </a:cxn>
                <a:cxn ang="0">
                  <a:pos x="T4" y="T5"/>
                </a:cxn>
              </a:cxnLst>
              <a:rect l="0" t="0" r="r" b="b"/>
              <a:pathLst>
                <a:path w="1" h="2">
                  <a:moveTo>
                    <a:pt x="0" y="0"/>
                  </a:moveTo>
                  <a:lnTo>
                    <a:pt x="0" y="1"/>
                  </a:lnTo>
                  <a:lnTo>
                    <a:pt x="0"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98" name="Freeform 167"/>
            <p:cNvSpPr>
              <a:spLocks/>
            </p:cNvSpPr>
            <p:nvPr/>
          </p:nvSpPr>
          <p:spPr bwMode="auto">
            <a:xfrm>
              <a:off x="3406" y="2736"/>
              <a:ext cx="1" cy="12"/>
            </a:xfrm>
            <a:custGeom>
              <a:avLst/>
              <a:gdLst>
                <a:gd name="T0" fmla="*/ 0 w 1"/>
                <a:gd name="T1" fmla="*/ 0 h 12"/>
                <a:gd name="T2" fmla="*/ 0 w 1"/>
                <a:gd name="T3" fmla="*/ 2 h 12"/>
                <a:gd name="T4" fmla="*/ 0 w 1"/>
                <a:gd name="T5" fmla="*/ 6 h 12"/>
                <a:gd name="T6" fmla="*/ 0 w 1"/>
                <a:gd name="T7" fmla="*/ 11 h 12"/>
                <a:gd name="T8" fmla="*/ 0 w 1"/>
                <a:gd name="T9" fmla="*/ 8 h 12"/>
                <a:gd name="T10" fmla="*/ 0 w 1"/>
                <a:gd name="T11" fmla="*/ 0 h 12"/>
              </a:gdLst>
              <a:ahLst/>
              <a:cxnLst>
                <a:cxn ang="0">
                  <a:pos x="T0" y="T1"/>
                </a:cxn>
                <a:cxn ang="0">
                  <a:pos x="T2" y="T3"/>
                </a:cxn>
                <a:cxn ang="0">
                  <a:pos x="T4" y="T5"/>
                </a:cxn>
                <a:cxn ang="0">
                  <a:pos x="T6" y="T7"/>
                </a:cxn>
                <a:cxn ang="0">
                  <a:pos x="T8" y="T9"/>
                </a:cxn>
                <a:cxn ang="0">
                  <a:pos x="T10" y="T11"/>
                </a:cxn>
              </a:cxnLst>
              <a:rect l="0" t="0" r="r" b="b"/>
              <a:pathLst>
                <a:path w="1" h="12">
                  <a:moveTo>
                    <a:pt x="0" y="0"/>
                  </a:moveTo>
                  <a:lnTo>
                    <a:pt x="0" y="2"/>
                  </a:lnTo>
                  <a:lnTo>
                    <a:pt x="0" y="6"/>
                  </a:lnTo>
                  <a:lnTo>
                    <a:pt x="0" y="11"/>
                  </a:lnTo>
                  <a:lnTo>
                    <a:pt x="0" y="8"/>
                  </a:lnTo>
                  <a:lnTo>
                    <a:pt x="0"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99" name="Freeform 168"/>
            <p:cNvSpPr>
              <a:spLocks/>
            </p:cNvSpPr>
            <p:nvPr/>
          </p:nvSpPr>
          <p:spPr bwMode="auto">
            <a:xfrm>
              <a:off x="3486" y="2696"/>
              <a:ext cx="11" cy="4"/>
            </a:xfrm>
            <a:custGeom>
              <a:avLst/>
              <a:gdLst>
                <a:gd name="T0" fmla="*/ 10 w 11"/>
                <a:gd name="T1" fmla="*/ 2 h 4"/>
                <a:gd name="T2" fmla="*/ 8 w 11"/>
                <a:gd name="T3" fmla="*/ 2 h 4"/>
                <a:gd name="T4" fmla="*/ 3 w 11"/>
                <a:gd name="T5" fmla="*/ 2 h 4"/>
                <a:gd name="T6" fmla="*/ 0 w 11"/>
                <a:gd name="T7" fmla="*/ 3 h 4"/>
                <a:gd name="T8" fmla="*/ 3 w 11"/>
                <a:gd name="T9" fmla="*/ 0 h 4"/>
                <a:gd name="T10" fmla="*/ 10 w 11"/>
                <a:gd name="T11" fmla="*/ 2 h 4"/>
              </a:gdLst>
              <a:ahLst/>
              <a:cxnLst>
                <a:cxn ang="0">
                  <a:pos x="T0" y="T1"/>
                </a:cxn>
                <a:cxn ang="0">
                  <a:pos x="T2" y="T3"/>
                </a:cxn>
                <a:cxn ang="0">
                  <a:pos x="T4" y="T5"/>
                </a:cxn>
                <a:cxn ang="0">
                  <a:pos x="T6" y="T7"/>
                </a:cxn>
                <a:cxn ang="0">
                  <a:pos x="T8" y="T9"/>
                </a:cxn>
                <a:cxn ang="0">
                  <a:pos x="T10" y="T11"/>
                </a:cxn>
              </a:cxnLst>
              <a:rect l="0" t="0" r="r" b="b"/>
              <a:pathLst>
                <a:path w="11" h="4">
                  <a:moveTo>
                    <a:pt x="10" y="2"/>
                  </a:moveTo>
                  <a:lnTo>
                    <a:pt x="8" y="2"/>
                  </a:lnTo>
                  <a:lnTo>
                    <a:pt x="3" y="2"/>
                  </a:lnTo>
                  <a:lnTo>
                    <a:pt x="0" y="3"/>
                  </a:lnTo>
                  <a:lnTo>
                    <a:pt x="3" y="0"/>
                  </a:lnTo>
                  <a:lnTo>
                    <a:pt x="10" y="2"/>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00" name="Freeform 169"/>
            <p:cNvSpPr>
              <a:spLocks/>
            </p:cNvSpPr>
            <p:nvPr/>
          </p:nvSpPr>
          <p:spPr bwMode="auto">
            <a:xfrm>
              <a:off x="3492" y="2827"/>
              <a:ext cx="13" cy="18"/>
            </a:xfrm>
            <a:custGeom>
              <a:avLst/>
              <a:gdLst>
                <a:gd name="T0" fmla="*/ 3 w 13"/>
                <a:gd name="T1" fmla="*/ 17 h 18"/>
                <a:gd name="T2" fmla="*/ 6 w 13"/>
                <a:gd name="T3" fmla="*/ 7 h 18"/>
                <a:gd name="T4" fmla="*/ 8 w 13"/>
                <a:gd name="T5" fmla="*/ 4 h 18"/>
                <a:gd name="T6" fmla="*/ 12 w 13"/>
                <a:gd name="T7" fmla="*/ 0 h 18"/>
                <a:gd name="T8" fmla="*/ 8 w 13"/>
                <a:gd name="T9" fmla="*/ 0 h 18"/>
                <a:gd name="T10" fmla="*/ 3 w 13"/>
                <a:gd name="T11" fmla="*/ 4 h 18"/>
                <a:gd name="T12" fmla="*/ 0 w 13"/>
                <a:gd name="T13" fmla="*/ 7 h 18"/>
                <a:gd name="T14" fmla="*/ 3 w 13"/>
                <a:gd name="T15" fmla="*/ 17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8">
                  <a:moveTo>
                    <a:pt x="3" y="17"/>
                  </a:moveTo>
                  <a:lnTo>
                    <a:pt x="6" y="7"/>
                  </a:lnTo>
                  <a:lnTo>
                    <a:pt x="8" y="4"/>
                  </a:lnTo>
                  <a:lnTo>
                    <a:pt x="12" y="0"/>
                  </a:lnTo>
                  <a:lnTo>
                    <a:pt x="8" y="0"/>
                  </a:lnTo>
                  <a:lnTo>
                    <a:pt x="3" y="4"/>
                  </a:lnTo>
                  <a:lnTo>
                    <a:pt x="0" y="7"/>
                  </a:lnTo>
                  <a:lnTo>
                    <a:pt x="3" y="17"/>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01" name="Freeform 170"/>
            <p:cNvSpPr>
              <a:spLocks/>
            </p:cNvSpPr>
            <p:nvPr/>
          </p:nvSpPr>
          <p:spPr bwMode="auto">
            <a:xfrm>
              <a:off x="3083" y="2687"/>
              <a:ext cx="29" cy="13"/>
            </a:xfrm>
            <a:custGeom>
              <a:avLst/>
              <a:gdLst>
                <a:gd name="T0" fmla="*/ 28 w 29"/>
                <a:gd name="T1" fmla="*/ 0 h 13"/>
                <a:gd name="T2" fmla="*/ 22 w 29"/>
                <a:gd name="T3" fmla="*/ 3 h 13"/>
                <a:gd name="T4" fmla="*/ 18 w 29"/>
                <a:gd name="T5" fmla="*/ 6 h 13"/>
                <a:gd name="T6" fmla="*/ 9 w 29"/>
                <a:gd name="T7" fmla="*/ 9 h 13"/>
                <a:gd name="T8" fmla="*/ 0 w 29"/>
                <a:gd name="T9" fmla="*/ 9 h 13"/>
                <a:gd name="T10" fmla="*/ 9 w 29"/>
                <a:gd name="T11" fmla="*/ 12 h 13"/>
                <a:gd name="T12" fmla="*/ 22 w 29"/>
                <a:gd name="T13" fmla="*/ 9 h 13"/>
                <a:gd name="T14" fmla="*/ 28 w 29"/>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3">
                  <a:moveTo>
                    <a:pt x="28" y="0"/>
                  </a:moveTo>
                  <a:lnTo>
                    <a:pt x="22" y="3"/>
                  </a:lnTo>
                  <a:lnTo>
                    <a:pt x="18" y="6"/>
                  </a:lnTo>
                  <a:lnTo>
                    <a:pt x="9" y="9"/>
                  </a:lnTo>
                  <a:lnTo>
                    <a:pt x="0" y="9"/>
                  </a:lnTo>
                  <a:lnTo>
                    <a:pt x="9" y="12"/>
                  </a:lnTo>
                  <a:lnTo>
                    <a:pt x="22" y="9"/>
                  </a:lnTo>
                  <a:lnTo>
                    <a:pt x="28"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02" name="Freeform 171"/>
            <p:cNvSpPr>
              <a:spLocks/>
            </p:cNvSpPr>
            <p:nvPr/>
          </p:nvSpPr>
          <p:spPr bwMode="auto">
            <a:xfrm>
              <a:off x="3028" y="2803"/>
              <a:ext cx="40" cy="7"/>
            </a:xfrm>
            <a:custGeom>
              <a:avLst/>
              <a:gdLst>
                <a:gd name="T0" fmla="*/ 39 w 40"/>
                <a:gd name="T1" fmla="*/ 2 h 7"/>
                <a:gd name="T2" fmla="*/ 29 w 40"/>
                <a:gd name="T3" fmla="*/ 0 h 7"/>
                <a:gd name="T4" fmla="*/ 15 w 40"/>
                <a:gd name="T5" fmla="*/ 0 h 7"/>
                <a:gd name="T6" fmla="*/ 0 w 40"/>
                <a:gd name="T7" fmla="*/ 2 h 7"/>
                <a:gd name="T8" fmla="*/ 10 w 40"/>
                <a:gd name="T9" fmla="*/ 2 h 7"/>
                <a:gd name="T10" fmla="*/ 20 w 40"/>
                <a:gd name="T11" fmla="*/ 6 h 7"/>
                <a:gd name="T12" fmla="*/ 39 w 40"/>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40" h="7">
                  <a:moveTo>
                    <a:pt x="39" y="2"/>
                  </a:moveTo>
                  <a:lnTo>
                    <a:pt x="29" y="0"/>
                  </a:lnTo>
                  <a:lnTo>
                    <a:pt x="15" y="0"/>
                  </a:lnTo>
                  <a:lnTo>
                    <a:pt x="0" y="2"/>
                  </a:lnTo>
                  <a:lnTo>
                    <a:pt x="10" y="2"/>
                  </a:lnTo>
                  <a:lnTo>
                    <a:pt x="20" y="6"/>
                  </a:lnTo>
                  <a:lnTo>
                    <a:pt x="39" y="2"/>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03" name="Freeform 172"/>
            <p:cNvSpPr>
              <a:spLocks/>
            </p:cNvSpPr>
            <p:nvPr/>
          </p:nvSpPr>
          <p:spPr bwMode="auto">
            <a:xfrm>
              <a:off x="3012" y="2822"/>
              <a:ext cx="13" cy="3"/>
            </a:xfrm>
            <a:custGeom>
              <a:avLst/>
              <a:gdLst>
                <a:gd name="T0" fmla="*/ 12 w 13"/>
                <a:gd name="T1" fmla="*/ 1 h 3"/>
                <a:gd name="T2" fmla="*/ 6 w 13"/>
                <a:gd name="T3" fmla="*/ 0 h 3"/>
                <a:gd name="T4" fmla="*/ 0 w 13"/>
                <a:gd name="T5" fmla="*/ 1 h 3"/>
                <a:gd name="T6" fmla="*/ 6 w 13"/>
                <a:gd name="T7" fmla="*/ 2 h 3"/>
                <a:gd name="T8" fmla="*/ 12 w 13"/>
                <a:gd name="T9" fmla="*/ 1 h 3"/>
              </a:gdLst>
              <a:ahLst/>
              <a:cxnLst>
                <a:cxn ang="0">
                  <a:pos x="T0" y="T1"/>
                </a:cxn>
                <a:cxn ang="0">
                  <a:pos x="T2" y="T3"/>
                </a:cxn>
                <a:cxn ang="0">
                  <a:pos x="T4" y="T5"/>
                </a:cxn>
                <a:cxn ang="0">
                  <a:pos x="T6" y="T7"/>
                </a:cxn>
                <a:cxn ang="0">
                  <a:pos x="T8" y="T9"/>
                </a:cxn>
              </a:cxnLst>
              <a:rect l="0" t="0" r="r" b="b"/>
              <a:pathLst>
                <a:path w="13" h="3">
                  <a:moveTo>
                    <a:pt x="12" y="1"/>
                  </a:moveTo>
                  <a:lnTo>
                    <a:pt x="6" y="0"/>
                  </a:lnTo>
                  <a:lnTo>
                    <a:pt x="0" y="1"/>
                  </a:lnTo>
                  <a:lnTo>
                    <a:pt x="6" y="2"/>
                  </a:lnTo>
                  <a:lnTo>
                    <a:pt x="12" y="1"/>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04" name="Freeform 173"/>
            <p:cNvSpPr>
              <a:spLocks/>
            </p:cNvSpPr>
            <p:nvPr/>
          </p:nvSpPr>
          <p:spPr bwMode="auto">
            <a:xfrm>
              <a:off x="3272" y="2833"/>
              <a:ext cx="14" cy="6"/>
            </a:xfrm>
            <a:custGeom>
              <a:avLst/>
              <a:gdLst>
                <a:gd name="T0" fmla="*/ 13 w 14"/>
                <a:gd name="T1" fmla="*/ 0 h 6"/>
                <a:gd name="T2" fmla="*/ 7 w 14"/>
                <a:gd name="T3" fmla="*/ 0 h 6"/>
                <a:gd name="T4" fmla="*/ 0 w 14"/>
                <a:gd name="T5" fmla="*/ 4 h 6"/>
                <a:gd name="T6" fmla="*/ 0 w 14"/>
                <a:gd name="T7" fmla="*/ 5 h 6"/>
                <a:gd name="T8" fmla="*/ 4 w 14"/>
                <a:gd name="T9" fmla="*/ 4 h 6"/>
                <a:gd name="T10" fmla="*/ 10 w 14"/>
                <a:gd name="T11" fmla="*/ 4 h 6"/>
                <a:gd name="T12" fmla="*/ 13 w 14"/>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4" h="6">
                  <a:moveTo>
                    <a:pt x="13" y="0"/>
                  </a:moveTo>
                  <a:lnTo>
                    <a:pt x="7" y="0"/>
                  </a:lnTo>
                  <a:lnTo>
                    <a:pt x="0" y="4"/>
                  </a:lnTo>
                  <a:lnTo>
                    <a:pt x="0" y="5"/>
                  </a:lnTo>
                  <a:lnTo>
                    <a:pt x="4" y="4"/>
                  </a:lnTo>
                  <a:lnTo>
                    <a:pt x="10" y="4"/>
                  </a:lnTo>
                  <a:lnTo>
                    <a:pt x="13"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05" name="Freeform 174"/>
            <p:cNvSpPr>
              <a:spLocks/>
            </p:cNvSpPr>
            <p:nvPr/>
          </p:nvSpPr>
          <p:spPr bwMode="auto">
            <a:xfrm>
              <a:off x="3254" y="2862"/>
              <a:ext cx="22" cy="11"/>
            </a:xfrm>
            <a:custGeom>
              <a:avLst/>
              <a:gdLst>
                <a:gd name="T0" fmla="*/ 21 w 22"/>
                <a:gd name="T1" fmla="*/ 0 h 11"/>
                <a:gd name="T2" fmla="*/ 8 w 22"/>
                <a:gd name="T3" fmla="*/ 3 h 11"/>
                <a:gd name="T4" fmla="*/ 4 w 22"/>
                <a:gd name="T5" fmla="*/ 5 h 11"/>
                <a:gd name="T6" fmla="*/ 0 w 22"/>
                <a:gd name="T7" fmla="*/ 10 h 11"/>
                <a:gd name="T8" fmla="*/ 8 w 22"/>
                <a:gd name="T9" fmla="*/ 7 h 11"/>
                <a:gd name="T10" fmla="*/ 21 w 22"/>
                <a:gd name="T11" fmla="*/ 5 h 11"/>
                <a:gd name="T12" fmla="*/ 21 w 22"/>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22" h="11">
                  <a:moveTo>
                    <a:pt x="21" y="0"/>
                  </a:moveTo>
                  <a:lnTo>
                    <a:pt x="8" y="3"/>
                  </a:lnTo>
                  <a:lnTo>
                    <a:pt x="4" y="5"/>
                  </a:lnTo>
                  <a:lnTo>
                    <a:pt x="0" y="10"/>
                  </a:lnTo>
                  <a:lnTo>
                    <a:pt x="8" y="7"/>
                  </a:lnTo>
                  <a:lnTo>
                    <a:pt x="21" y="5"/>
                  </a:lnTo>
                  <a:lnTo>
                    <a:pt x="21"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06" name="Freeform 175"/>
            <p:cNvSpPr>
              <a:spLocks/>
            </p:cNvSpPr>
            <p:nvPr/>
          </p:nvSpPr>
          <p:spPr bwMode="auto">
            <a:xfrm>
              <a:off x="2824" y="2736"/>
              <a:ext cx="195" cy="36"/>
            </a:xfrm>
            <a:custGeom>
              <a:avLst/>
              <a:gdLst>
                <a:gd name="T0" fmla="*/ 194 w 195"/>
                <a:gd name="T1" fmla="*/ 0 h 36"/>
                <a:gd name="T2" fmla="*/ 172 w 195"/>
                <a:gd name="T3" fmla="*/ 7 h 36"/>
                <a:gd name="T4" fmla="*/ 143 w 195"/>
                <a:gd name="T5" fmla="*/ 15 h 36"/>
                <a:gd name="T6" fmla="*/ 119 w 195"/>
                <a:gd name="T7" fmla="*/ 20 h 36"/>
                <a:gd name="T8" fmla="*/ 108 w 195"/>
                <a:gd name="T9" fmla="*/ 20 h 36"/>
                <a:gd name="T10" fmla="*/ 75 w 195"/>
                <a:gd name="T11" fmla="*/ 27 h 36"/>
                <a:gd name="T12" fmla="*/ 39 w 195"/>
                <a:gd name="T13" fmla="*/ 31 h 36"/>
                <a:gd name="T14" fmla="*/ 0 w 195"/>
                <a:gd name="T15" fmla="*/ 35 h 36"/>
                <a:gd name="T16" fmla="*/ 28 w 195"/>
                <a:gd name="T17" fmla="*/ 35 h 36"/>
                <a:gd name="T18" fmla="*/ 63 w 195"/>
                <a:gd name="T19" fmla="*/ 31 h 36"/>
                <a:gd name="T20" fmla="*/ 97 w 195"/>
                <a:gd name="T21" fmla="*/ 27 h 36"/>
                <a:gd name="T22" fmla="*/ 119 w 195"/>
                <a:gd name="T23" fmla="*/ 20 h 36"/>
                <a:gd name="T24" fmla="*/ 143 w 195"/>
                <a:gd name="T25" fmla="*/ 20 h 36"/>
                <a:gd name="T26" fmla="*/ 166 w 195"/>
                <a:gd name="T27" fmla="*/ 11 h 36"/>
                <a:gd name="T28" fmla="*/ 194 w 195"/>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36">
                  <a:moveTo>
                    <a:pt x="194" y="0"/>
                  </a:moveTo>
                  <a:lnTo>
                    <a:pt x="172" y="7"/>
                  </a:lnTo>
                  <a:lnTo>
                    <a:pt x="143" y="15"/>
                  </a:lnTo>
                  <a:lnTo>
                    <a:pt x="119" y="20"/>
                  </a:lnTo>
                  <a:lnTo>
                    <a:pt x="108" y="20"/>
                  </a:lnTo>
                  <a:lnTo>
                    <a:pt x="75" y="27"/>
                  </a:lnTo>
                  <a:lnTo>
                    <a:pt x="39" y="31"/>
                  </a:lnTo>
                  <a:lnTo>
                    <a:pt x="0" y="35"/>
                  </a:lnTo>
                  <a:lnTo>
                    <a:pt x="28" y="35"/>
                  </a:lnTo>
                  <a:lnTo>
                    <a:pt x="63" y="31"/>
                  </a:lnTo>
                  <a:lnTo>
                    <a:pt x="97" y="27"/>
                  </a:lnTo>
                  <a:lnTo>
                    <a:pt x="119" y="20"/>
                  </a:lnTo>
                  <a:lnTo>
                    <a:pt x="143" y="20"/>
                  </a:lnTo>
                  <a:lnTo>
                    <a:pt x="166" y="11"/>
                  </a:lnTo>
                  <a:lnTo>
                    <a:pt x="194"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07" name="Freeform 176"/>
            <p:cNvSpPr>
              <a:spLocks/>
            </p:cNvSpPr>
            <p:nvPr/>
          </p:nvSpPr>
          <p:spPr bwMode="auto">
            <a:xfrm>
              <a:off x="2633" y="2790"/>
              <a:ext cx="62" cy="10"/>
            </a:xfrm>
            <a:custGeom>
              <a:avLst/>
              <a:gdLst>
                <a:gd name="T0" fmla="*/ 10 w 62"/>
                <a:gd name="T1" fmla="*/ 9 h 10"/>
                <a:gd name="T2" fmla="*/ 21 w 62"/>
                <a:gd name="T3" fmla="*/ 5 h 10"/>
                <a:gd name="T4" fmla="*/ 36 w 62"/>
                <a:gd name="T5" fmla="*/ 2 h 10"/>
                <a:gd name="T6" fmla="*/ 61 w 62"/>
                <a:gd name="T7" fmla="*/ 0 h 10"/>
                <a:gd name="T8" fmla="*/ 36 w 62"/>
                <a:gd name="T9" fmla="*/ 0 h 10"/>
                <a:gd name="T10" fmla="*/ 21 w 62"/>
                <a:gd name="T11" fmla="*/ 2 h 10"/>
                <a:gd name="T12" fmla="*/ 0 w 62"/>
                <a:gd name="T13" fmla="*/ 6 h 10"/>
                <a:gd name="T14" fmla="*/ 10 w 62"/>
                <a:gd name="T15" fmla="*/ 9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10">
                  <a:moveTo>
                    <a:pt x="10" y="9"/>
                  </a:moveTo>
                  <a:lnTo>
                    <a:pt x="21" y="5"/>
                  </a:lnTo>
                  <a:lnTo>
                    <a:pt x="36" y="2"/>
                  </a:lnTo>
                  <a:lnTo>
                    <a:pt x="61" y="0"/>
                  </a:lnTo>
                  <a:lnTo>
                    <a:pt x="36" y="0"/>
                  </a:lnTo>
                  <a:lnTo>
                    <a:pt x="21" y="2"/>
                  </a:lnTo>
                  <a:lnTo>
                    <a:pt x="0" y="6"/>
                  </a:lnTo>
                  <a:lnTo>
                    <a:pt x="10" y="9"/>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08" name="Freeform 177"/>
            <p:cNvSpPr>
              <a:spLocks/>
            </p:cNvSpPr>
            <p:nvPr/>
          </p:nvSpPr>
          <p:spPr bwMode="auto">
            <a:xfrm>
              <a:off x="2616" y="2780"/>
              <a:ext cx="43" cy="16"/>
            </a:xfrm>
            <a:custGeom>
              <a:avLst/>
              <a:gdLst>
                <a:gd name="T0" fmla="*/ 0 w 43"/>
                <a:gd name="T1" fmla="*/ 15 h 16"/>
                <a:gd name="T2" fmla="*/ 9 w 43"/>
                <a:gd name="T3" fmla="*/ 6 h 16"/>
                <a:gd name="T4" fmla="*/ 18 w 43"/>
                <a:gd name="T5" fmla="*/ 3 h 16"/>
                <a:gd name="T6" fmla="*/ 33 w 43"/>
                <a:gd name="T7" fmla="*/ 0 h 16"/>
                <a:gd name="T8" fmla="*/ 42 w 43"/>
                <a:gd name="T9" fmla="*/ 0 h 16"/>
                <a:gd name="T10" fmla="*/ 29 w 43"/>
                <a:gd name="T11" fmla="*/ 3 h 16"/>
                <a:gd name="T12" fmla="*/ 18 w 43"/>
                <a:gd name="T13" fmla="*/ 3 h 16"/>
                <a:gd name="T14" fmla="*/ 13 w 43"/>
                <a:gd name="T15" fmla="*/ 9 h 16"/>
                <a:gd name="T16" fmla="*/ 13 w 43"/>
                <a:gd name="T17" fmla="*/ 12 h 16"/>
                <a:gd name="T18" fmla="*/ 0 w 43"/>
                <a:gd name="T1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6">
                  <a:moveTo>
                    <a:pt x="0" y="15"/>
                  </a:moveTo>
                  <a:lnTo>
                    <a:pt x="9" y="6"/>
                  </a:lnTo>
                  <a:lnTo>
                    <a:pt x="18" y="3"/>
                  </a:lnTo>
                  <a:lnTo>
                    <a:pt x="33" y="0"/>
                  </a:lnTo>
                  <a:lnTo>
                    <a:pt x="42" y="0"/>
                  </a:lnTo>
                  <a:lnTo>
                    <a:pt x="29" y="3"/>
                  </a:lnTo>
                  <a:lnTo>
                    <a:pt x="18" y="3"/>
                  </a:lnTo>
                  <a:lnTo>
                    <a:pt x="13" y="9"/>
                  </a:lnTo>
                  <a:lnTo>
                    <a:pt x="13" y="12"/>
                  </a:lnTo>
                  <a:lnTo>
                    <a:pt x="0" y="15"/>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09" name="Freeform 178"/>
            <p:cNvSpPr>
              <a:spLocks/>
            </p:cNvSpPr>
            <p:nvPr/>
          </p:nvSpPr>
          <p:spPr bwMode="auto">
            <a:xfrm>
              <a:off x="2712" y="2771"/>
              <a:ext cx="81" cy="4"/>
            </a:xfrm>
            <a:custGeom>
              <a:avLst/>
              <a:gdLst>
                <a:gd name="T0" fmla="*/ 0 w 81"/>
                <a:gd name="T1" fmla="*/ 0 h 4"/>
                <a:gd name="T2" fmla="*/ 28 w 81"/>
                <a:gd name="T3" fmla="*/ 0 h 4"/>
                <a:gd name="T4" fmla="*/ 64 w 81"/>
                <a:gd name="T5" fmla="*/ 0 h 4"/>
                <a:gd name="T6" fmla="*/ 80 w 81"/>
                <a:gd name="T7" fmla="*/ 0 h 4"/>
                <a:gd name="T8" fmla="*/ 69 w 81"/>
                <a:gd name="T9" fmla="*/ 3 h 4"/>
                <a:gd name="T10" fmla="*/ 38 w 81"/>
                <a:gd name="T11" fmla="*/ 3 h 4"/>
                <a:gd name="T12" fmla="*/ 0 w 81"/>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1" h="4">
                  <a:moveTo>
                    <a:pt x="0" y="0"/>
                  </a:moveTo>
                  <a:lnTo>
                    <a:pt x="28" y="0"/>
                  </a:lnTo>
                  <a:lnTo>
                    <a:pt x="64" y="0"/>
                  </a:lnTo>
                  <a:lnTo>
                    <a:pt x="80" y="0"/>
                  </a:lnTo>
                  <a:lnTo>
                    <a:pt x="69" y="3"/>
                  </a:lnTo>
                  <a:lnTo>
                    <a:pt x="38" y="3"/>
                  </a:lnTo>
                  <a:lnTo>
                    <a:pt x="0"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10" name="Freeform 179"/>
            <p:cNvSpPr>
              <a:spLocks/>
            </p:cNvSpPr>
            <p:nvPr/>
          </p:nvSpPr>
          <p:spPr bwMode="auto">
            <a:xfrm>
              <a:off x="2500" y="2774"/>
              <a:ext cx="134" cy="26"/>
            </a:xfrm>
            <a:custGeom>
              <a:avLst/>
              <a:gdLst>
                <a:gd name="T0" fmla="*/ 0 w 134"/>
                <a:gd name="T1" fmla="*/ 25 h 26"/>
                <a:gd name="T2" fmla="*/ 33 w 134"/>
                <a:gd name="T3" fmla="*/ 22 h 26"/>
                <a:gd name="T4" fmla="*/ 60 w 134"/>
                <a:gd name="T5" fmla="*/ 18 h 26"/>
                <a:gd name="T6" fmla="*/ 83 w 134"/>
                <a:gd name="T7" fmla="*/ 11 h 26"/>
                <a:gd name="T8" fmla="*/ 100 w 134"/>
                <a:gd name="T9" fmla="*/ 7 h 26"/>
                <a:gd name="T10" fmla="*/ 117 w 134"/>
                <a:gd name="T11" fmla="*/ 3 h 26"/>
                <a:gd name="T12" fmla="*/ 133 w 134"/>
                <a:gd name="T13" fmla="*/ 0 h 26"/>
                <a:gd name="T14" fmla="*/ 117 w 134"/>
                <a:gd name="T15" fmla="*/ 0 h 26"/>
                <a:gd name="T16" fmla="*/ 105 w 134"/>
                <a:gd name="T17" fmla="*/ 3 h 26"/>
                <a:gd name="T18" fmla="*/ 89 w 134"/>
                <a:gd name="T19" fmla="*/ 11 h 26"/>
                <a:gd name="T20" fmla="*/ 73 w 134"/>
                <a:gd name="T21" fmla="*/ 14 h 26"/>
                <a:gd name="T22" fmla="*/ 38 w 134"/>
                <a:gd name="T23" fmla="*/ 18 h 26"/>
                <a:gd name="T24" fmla="*/ 0 w 134"/>
                <a:gd name="T25"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4" h="26">
                  <a:moveTo>
                    <a:pt x="0" y="25"/>
                  </a:moveTo>
                  <a:lnTo>
                    <a:pt x="33" y="22"/>
                  </a:lnTo>
                  <a:lnTo>
                    <a:pt x="60" y="18"/>
                  </a:lnTo>
                  <a:lnTo>
                    <a:pt x="83" y="11"/>
                  </a:lnTo>
                  <a:lnTo>
                    <a:pt x="100" y="7"/>
                  </a:lnTo>
                  <a:lnTo>
                    <a:pt x="117" y="3"/>
                  </a:lnTo>
                  <a:lnTo>
                    <a:pt x="133" y="0"/>
                  </a:lnTo>
                  <a:lnTo>
                    <a:pt x="117" y="0"/>
                  </a:lnTo>
                  <a:lnTo>
                    <a:pt x="105" y="3"/>
                  </a:lnTo>
                  <a:lnTo>
                    <a:pt x="89" y="11"/>
                  </a:lnTo>
                  <a:lnTo>
                    <a:pt x="73" y="14"/>
                  </a:lnTo>
                  <a:lnTo>
                    <a:pt x="38" y="18"/>
                  </a:lnTo>
                  <a:lnTo>
                    <a:pt x="0" y="25"/>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11" name="Freeform 180"/>
            <p:cNvSpPr>
              <a:spLocks/>
            </p:cNvSpPr>
            <p:nvPr/>
          </p:nvSpPr>
          <p:spPr bwMode="auto">
            <a:xfrm>
              <a:off x="2780" y="2785"/>
              <a:ext cx="68" cy="7"/>
            </a:xfrm>
            <a:custGeom>
              <a:avLst/>
              <a:gdLst>
                <a:gd name="T0" fmla="*/ 0 w 68"/>
                <a:gd name="T1" fmla="*/ 6 h 7"/>
                <a:gd name="T2" fmla="*/ 27 w 68"/>
                <a:gd name="T3" fmla="*/ 2 h 7"/>
                <a:gd name="T4" fmla="*/ 47 w 68"/>
                <a:gd name="T5" fmla="*/ 2 h 7"/>
                <a:gd name="T6" fmla="*/ 67 w 68"/>
                <a:gd name="T7" fmla="*/ 0 h 7"/>
                <a:gd name="T8" fmla="*/ 51 w 68"/>
                <a:gd name="T9" fmla="*/ 2 h 7"/>
                <a:gd name="T10" fmla="*/ 16 w 68"/>
                <a:gd name="T11" fmla="*/ 6 h 7"/>
                <a:gd name="T12" fmla="*/ 0 w 68"/>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68" h="7">
                  <a:moveTo>
                    <a:pt x="0" y="6"/>
                  </a:moveTo>
                  <a:lnTo>
                    <a:pt x="27" y="2"/>
                  </a:lnTo>
                  <a:lnTo>
                    <a:pt x="47" y="2"/>
                  </a:lnTo>
                  <a:lnTo>
                    <a:pt x="67" y="0"/>
                  </a:lnTo>
                  <a:lnTo>
                    <a:pt x="51" y="2"/>
                  </a:lnTo>
                  <a:lnTo>
                    <a:pt x="16" y="6"/>
                  </a:lnTo>
                  <a:lnTo>
                    <a:pt x="0" y="6"/>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grpSp>
        <p:nvGrpSpPr>
          <p:cNvPr id="212" name="Group 181"/>
          <p:cNvGrpSpPr>
            <a:grpSpLocks/>
          </p:cNvGrpSpPr>
          <p:nvPr/>
        </p:nvGrpSpPr>
        <p:grpSpPr bwMode="auto">
          <a:xfrm flipH="1">
            <a:off x="6345041" y="2073210"/>
            <a:ext cx="3530600" cy="1216025"/>
            <a:chOff x="2105" y="1111"/>
            <a:chExt cx="2288" cy="1144"/>
          </a:xfrm>
        </p:grpSpPr>
        <p:sp>
          <p:nvSpPr>
            <p:cNvPr id="213" name="Freeform 182"/>
            <p:cNvSpPr>
              <a:spLocks/>
            </p:cNvSpPr>
            <p:nvPr/>
          </p:nvSpPr>
          <p:spPr bwMode="auto">
            <a:xfrm>
              <a:off x="2112" y="1111"/>
              <a:ext cx="2270" cy="1136"/>
            </a:xfrm>
            <a:custGeom>
              <a:avLst/>
              <a:gdLst>
                <a:gd name="T0" fmla="*/ 934 w 2270"/>
                <a:gd name="T1" fmla="*/ 5 h 1136"/>
                <a:gd name="T2" fmla="*/ 898 w 2270"/>
                <a:gd name="T3" fmla="*/ 23 h 1136"/>
                <a:gd name="T4" fmla="*/ 854 w 2270"/>
                <a:gd name="T5" fmla="*/ 73 h 1136"/>
                <a:gd name="T6" fmla="*/ 790 w 2270"/>
                <a:gd name="T7" fmla="*/ 113 h 1136"/>
                <a:gd name="T8" fmla="*/ 696 w 2270"/>
                <a:gd name="T9" fmla="*/ 124 h 1136"/>
                <a:gd name="T10" fmla="*/ 624 w 2270"/>
                <a:gd name="T11" fmla="*/ 146 h 1136"/>
                <a:gd name="T12" fmla="*/ 567 w 2270"/>
                <a:gd name="T13" fmla="*/ 198 h 1136"/>
                <a:gd name="T14" fmla="*/ 603 w 2270"/>
                <a:gd name="T15" fmla="*/ 277 h 1136"/>
                <a:gd name="T16" fmla="*/ 453 w 2270"/>
                <a:gd name="T17" fmla="*/ 322 h 1136"/>
                <a:gd name="T18" fmla="*/ 431 w 2270"/>
                <a:gd name="T19" fmla="*/ 424 h 1136"/>
                <a:gd name="T20" fmla="*/ 389 w 2270"/>
                <a:gd name="T21" fmla="*/ 513 h 1136"/>
                <a:gd name="T22" fmla="*/ 309 w 2270"/>
                <a:gd name="T23" fmla="*/ 559 h 1136"/>
                <a:gd name="T24" fmla="*/ 265 w 2270"/>
                <a:gd name="T25" fmla="*/ 644 h 1136"/>
                <a:gd name="T26" fmla="*/ 165 w 2270"/>
                <a:gd name="T27" fmla="*/ 678 h 1136"/>
                <a:gd name="T28" fmla="*/ 44 w 2270"/>
                <a:gd name="T29" fmla="*/ 729 h 1136"/>
                <a:gd name="T30" fmla="*/ 22 w 2270"/>
                <a:gd name="T31" fmla="*/ 796 h 1136"/>
                <a:gd name="T32" fmla="*/ 80 w 2270"/>
                <a:gd name="T33" fmla="*/ 853 h 1136"/>
                <a:gd name="T34" fmla="*/ 173 w 2270"/>
                <a:gd name="T35" fmla="*/ 915 h 1136"/>
                <a:gd name="T36" fmla="*/ 259 w 2270"/>
                <a:gd name="T37" fmla="*/ 898 h 1136"/>
                <a:gd name="T38" fmla="*/ 367 w 2270"/>
                <a:gd name="T39" fmla="*/ 865 h 1136"/>
                <a:gd name="T40" fmla="*/ 510 w 2270"/>
                <a:gd name="T41" fmla="*/ 848 h 1136"/>
                <a:gd name="T42" fmla="*/ 646 w 2270"/>
                <a:gd name="T43" fmla="*/ 780 h 1136"/>
                <a:gd name="T44" fmla="*/ 674 w 2270"/>
                <a:gd name="T45" fmla="*/ 853 h 1136"/>
                <a:gd name="T46" fmla="*/ 546 w 2270"/>
                <a:gd name="T47" fmla="*/ 881 h 1136"/>
                <a:gd name="T48" fmla="*/ 445 w 2270"/>
                <a:gd name="T49" fmla="*/ 943 h 1136"/>
                <a:gd name="T50" fmla="*/ 460 w 2270"/>
                <a:gd name="T51" fmla="*/ 1034 h 1136"/>
                <a:gd name="T52" fmla="*/ 496 w 2270"/>
                <a:gd name="T53" fmla="*/ 1096 h 1136"/>
                <a:gd name="T54" fmla="*/ 610 w 2270"/>
                <a:gd name="T55" fmla="*/ 1112 h 1136"/>
                <a:gd name="T56" fmla="*/ 754 w 2270"/>
                <a:gd name="T57" fmla="*/ 1112 h 1136"/>
                <a:gd name="T58" fmla="*/ 710 w 2270"/>
                <a:gd name="T59" fmla="*/ 1006 h 1136"/>
                <a:gd name="T60" fmla="*/ 776 w 2270"/>
                <a:gd name="T61" fmla="*/ 937 h 1136"/>
                <a:gd name="T62" fmla="*/ 869 w 2270"/>
                <a:gd name="T63" fmla="*/ 1011 h 1136"/>
                <a:gd name="T64" fmla="*/ 926 w 2270"/>
                <a:gd name="T65" fmla="*/ 937 h 1136"/>
                <a:gd name="T66" fmla="*/ 1005 w 2270"/>
                <a:gd name="T67" fmla="*/ 881 h 1136"/>
                <a:gd name="T68" fmla="*/ 1049 w 2270"/>
                <a:gd name="T69" fmla="*/ 763 h 1136"/>
                <a:gd name="T70" fmla="*/ 1063 w 2270"/>
                <a:gd name="T71" fmla="*/ 865 h 1136"/>
                <a:gd name="T72" fmla="*/ 1099 w 2270"/>
                <a:gd name="T73" fmla="*/ 943 h 1136"/>
                <a:gd name="T74" fmla="*/ 1178 w 2270"/>
                <a:gd name="T75" fmla="*/ 989 h 1136"/>
                <a:gd name="T76" fmla="*/ 1264 w 2270"/>
                <a:gd name="T77" fmla="*/ 1051 h 1136"/>
                <a:gd name="T78" fmla="*/ 1379 w 2270"/>
                <a:gd name="T79" fmla="*/ 1112 h 1136"/>
                <a:gd name="T80" fmla="*/ 1516 w 2270"/>
                <a:gd name="T81" fmla="*/ 1107 h 1136"/>
                <a:gd name="T82" fmla="*/ 1588 w 2270"/>
                <a:gd name="T83" fmla="*/ 1034 h 1136"/>
                <a:gd name="T84" fmla="*/ 1716 w 2270"/>
                <a:gd name="T85" fmla="*/ 1017 h 1136"/>
                <a:gd name="T86" fmla="*/ 1738 w 2270"/>
                <a:gd name="T87" fmla="*/ 881 h 1136"/>
                <a:gd name="T88" fmla="*/ 1666 w 2270"/>
                <a:gd name="T89" fmla="*/ 830 h 1136"/>
                <a:gd name="T90" fmla="*/ 1854 w 2270"/>
                <a:gd name="T91" fmla="*/ 830 h 1136"/>
                <a:gd name="T92" fmla="*/ 2004 w 2270"/>
                <a:gd name="T93" fmla="*/ 932 h 1136"/>
                <a:gd name="T94" fmla="*/ 2161 w 2270"/>
                <a:gd name="T95" fmla="*/ 965 h 1136"/>
                <a:gd name="T96" fmla="*/ 2241 w 2270"/>
                <a:gd name="T97" fmla="*/ 830 h 1136"/>
                <a:gd name="T98" fmla="*/ 2183 w 2270"/>
                <a:gd name="T99" fmla="*/ 700 h 1136"/>
                <a:gd name="T100" fmla="*/ 2054 w 2270"/>
                <a:gd name="T101" fmla="*/ 604 h 1136"/>
                <a:gd name="T102" fmla="*/ 1925 w 2270"/>
                <a:gd name="T103" fmla="*/ 582 h 1136"/>
                <a:gd name="T104" fmla="*/ 1904 w 2270"/>
                <a:gd name="T105" fmla="*/ 480 h 1136"/>
                <a:gd name="T106" fmla="*/ 1896 w 2270"/>
                <a:gd name="T107" fmla="*/ 401 h 1136"/>
                <a:gd name="T108" fmla="*/ 1796 w 2270"/>
                <a:gd name="T109" fmla="*/ 311 h 1136"/>
                <a:gd name="T110" fmla="*/ 1760 w 2270"/>
                <a:gd name="T111" fmla="*/ 152 h 1136"/>
                <a:gd name="T112" fmla="*/ 1645 w 2270"/>
                <a:gd name="T113" fmla="*/ 113 h 1136"/>
                <a:gd name="T114" fmla="*/ 1473 w 2270"/>
                <a:gd name="T115" fmla="*/ 39 h 1136"/>
                <a:gd name="T116" fmla="*/ 1329 w 2270"/>
                <a:gd name="T117" fmla="*/ 0 h 1136"/>
                <a:gd name="T118" fmla="*/ 1214 w 2270"/>
                <a:gd name="T119" fmla="*/ 61 h 1136"/>
                <a:gd name="T120" fmla="*/ 1069 w 2270"/>
                <a:gd name="T121" fmla="*/ 23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70" h="1136">
                  <a:moveTo>
                    <a:pt x="1005" y="39"/>
                  </a:moveTo>
                  <a:lnTo>
                    <a:pt x="977" y="23"/>
                  </a:lnTo>
                  <a:lnTo>
                    <a:pt x="934" y="5"/>
                  </a:lnTo>
                  <a:lnTo>
                    <a:pt x="898" y="5"/>
                  </a:lnTo>
                  <a:lnTo>
                    <a:pt x="912" y="16"/>
                  </a:lnTo>
                  <a:lnTo>
                    <a:pt x="898" y="23"/>
                  </a:lnTo>
                  <a:lnTo>
                    <a:pt x="854" y="39"/>
                  </a:lnTo>
                  <a:lnTo>
                    <a:pt x="854" y="56"/>
                  </a:lnTo>
                  <a:lnTo>
                    <a:pt x="854" y="73"/>
                  </a:lnTo>
                  <a:lnTo>
                    <a:pt x="826" y="90"/>
                  </a:lnTo>
                  <a:lnTo>
                    <a:pt x="812" y="107"/>
                  </a:lnTo>
                  <a:lnTo>
                    <a:pt x="790" y="113"/>
                  </a:lnTo>
                  <a:lnTo>
                    <a:pt x="754" y="101"/>
                  </a:lnTo>
                  <a:lnTo>
                    <a:pt x="718" y="101"/>
                  </a:lnTo>
                  <a:lnTo>
                    <a:pt x="696" y="124"/>
                  </a:lnTo>
                  <a:lnTo>
                    <a:pt x="660" y="118"/>
                  </a:lnTo>
                  <a:lnTo>
                    <a:pt x="639" y="124"/>
                  </a:lnTo>
                  <a:lnTo>
                    <a:pt x="624" y="146"/>
                  </a:lnTo>
                  <a:lnTo>
                    <a:pt x="589" y="152"/>
                  </a:lnTo>
                  <a:lnTo>
                    <a:pt x="567" y="170"/>
                  </a:lnTo>
                  <a:lnTo>
                    <a:pt x="567" y="198"/>
                  </a:lnTo>
                  <a:lnTo>
                    <a:pt x="582" y="231"/>
                  </a:lnTo>
                  <a:lnTo>
                    <a:pt x="603" y="248"/>
                  </a:lnTo>
                  <a:lnTo>
                    <a:pt x="603" y="277"/>
                  </a:lnTo>
                  <a:lnTo>
                    <a:pt x="532" y="294"/>
                  </a:lnTo>
                  <a:lnTo>
                    <a:pt x="474" y="294"/>
                  </a:lnTo>
                  <a:lnTo>
                    <a:pt x="453" y="322"/>
                  </a:lnTo>
                  <a:lnTo>
                    <a:pt x="439" y="372"/>
                  </a:lnTo>
                  <a:lnTo>
                    <a:pt x="439" y="413"/>
                  </a:lnTo>
                  <a:lnTo>
                    <a:pt x="431" y="424"/>
                  </a:lnTo>
                  <a:lnTo>
                    <a:pt x="425" y="452"/>
                  </a:lnTo>
                  <a:lnTo>
                    <a:pt x="439" y="491"/>
                  </a:lnTo>
                  <a:lnTo>
                    <a:pt x="389" y="513"/>
                  </a:lnTo>
                  <a:lnTo>
                    <a:pt x="353" y="513"/>
                  </a:lnTo>
                  <a:lnTo>
                    <a:pt x="323" y="548"/>
                  </a:lnTo>
                  <a:lnTo>
                    <a:pt x="309" y="559"/>
                  </a:lnTo>
                  <a:lnTo>
                    <a:pt x="273" y="582"/>
                  </a:lnTo>
                  <a:lnTo>
                    <a:pt x="265" y="615"/>
                  </a:lnTo>
                  <a:lnTo>
                    <a:pt x="265" y="644"/>
                  </a:lnTo>
                  <a:lnTo>
                    <a:pt x="237" y="661"/>
                  </a:lnTo>
                  <a:lnTo>
                    <a:pt x="230" y="683"/>
                  </a:lnTo>
                  <a:lnTo>
                    <a:pt x="165" y="678"/>
                  </a:lnTo>
                  <a:lnTo>
                    <a:pt x="108" y="695"/>
                  </a:lnTo>
                  <a:lnTo>
                    <a:pt x="65" y="711"/>
                  </a:lnTo>
                  <a:lnTo>
                    <a:pt x="44" y="729"/>
                  </a:lnTo>
                  <a:lnTo>
                    <a:pt x="8" y="752"/>
                  </a:lnTo>
                  <a:lnTo>
                    <a:pt x="0" y="780"/>
                  </a:lnTo>
                  <a:lnTo>
                    <a:pt x="22" y="796"/>
                  </a:lnTo>
                  <a:lnTo>
                    <a:pt x="44" y="813"/>
                  </a:lnTo>
                  <a:lnTo>
                    <a:pt x="44" y="836"/>
                  </a:lnTo>
                  <a:lnTo>
                    <a:pt x="80" y="853"/>
                  </a:lnTo>
                  <a:lnTo>
                    <a:pt x="94" y="893"/>
                  </a:lnTo>
                  <a:lnTo>
                    <a:pt x="130" y="932"/>
                  </a:lnTo>
                  <a:lnTo>
                    <a:pt x="173" y="915"/>
                  </a:lnTo>
                  <a:lnTo>
                    <a:pt x="209" y="887"/>
                  </a:lnTo>
                  <a:lnTo>
                    <a:pt x="237" y="887"/>
                  </a:lnTo>
                  <a:lnTo>
                    <a:pt x="259" y="898"/>
                  </a:lnTo>
                  <a:lnTo>
                    <a:pt x="287" y="926"/>
                  </a:lnTo>
                  <a:lnTo>
                    <a:pt x="331" y="898"/>
                  </a:lnTo>
                  <a:lnTo>
                    <a:pt x="367" y="865"/>
                  </a:lnTo>
                  <a:lnTo>
                    <a:pt x="409" y="865"/>
                  </a:lnTo>
                  <a:lnTo>
                    <a:pt x="460" y="865"/>
                  </a:lnTo>
                  <a:lnTo>
                    <a:pt x="510" y="848"/>
                  </a:lnTo>
                  <a:lnTo>
                    <a:pt x="532" y="813"/>
                  </a:lnTo>
                  <a:lnTo>
                    <a:pt x="603" y="780"/>
                  </a:lnTo>
                  <a:lnTo>
                    <a:pt x="646" y="780"/>
                  </a:lnTo>
                  <a:lnTo>
                    <a:pt x="668" y="791"/>
                  </a:lnTo>
                  <a:lnTo>
                    <a:pt x="690" y="813"/>
                  </a:lnTo>
                  <a:lnTo>
                    <a:pt x="674" y="853"/>
                  </a:lnTo>
                  <a:lnTo>
                    <a:pt x="632" y="865"/>
                  </a:lnTo>
                  <a:lnTo>
                    <a:pt x="582" y="865"/>
                  </a:lnTo>
                  <a:lnTo>
                    <a:pt x="546" y="881"/>
                  </a:lnTo>
                  <a:lnTo>
                    <a:pt x="539" y="898"/>
                  </a:lnTo>
                  <a:lnTo>
                    <a:pt x="489" y="943"/>
                  </a:lnTo>
                  <a:lnTo>
                    <a:pt x="445" y="943"/>
                  </a:lnTo>
                  <a:lnTo>
                    <a:pt x="409" y="965"/>
                  </a:lnTo>
                  <a:lnTo>
                    <a:pt x="425" y="1000"/>
                  </a:lnTo>
                  <a:lnTo>
                    <a:pt x="460" y="1034"/>
                  </a:lnTo>
                  <a:lnTo>
                    <a:pt x="445" y="1051"/>
                  </a:lnTo>
                  <a:lnTo>
                    <a:pt x="445" y="1067"/>
                  </a:lnTo>
                  <a:lnTo>
                    <a:pt x="496" y="1096"/>
                  </a:lnTo>
                  <a:lnTo>
                    <a:pt x="503" y="1124"/>
                  </a:lnTo>
                  <a:lnTo>
                    <a:pt x="560" y="1135"/>
                  </a:lnTo>
                  <a:lnTo>
                    <a:pt x="610" y="1112"/>
                  </a:lnTo>
                  <a:lnTo>
                    <a:pt x="646" y="1112"/>
                  </a:lnTo>
                  <a:lnTo>
                    <a:pt x="690" y="1130"/>
                  </a:lnTo>
                  <a:lnTo>
                    <a:pt x="754" y="1112"/>
                  </a:lnTo>
                  <a:lnTo>
                    <a:pt x="776" y="1079"/>
                  </a:lnTo>
                  <a:lnTo>
                    <a:pt x="754" y="1045"/>
                  </a:lnTo>
                  <a:lnTo>
                    <a:pt x="710" y="1006"/>
                  </a:lnTo>
                  <a:lnTo>
                    <a:pt x="710" y="965"/>
                  </a:lnTo>
                  <a:lnTo>
                    <a:pt x="732" y="932"/>
                  </a:lnTo>
                  <a:lnTo>
                    <a:pt x="776" y="937"/>
                  </a:lnTo>
                  <a:lnTo>
                    <a:pt x="790" y="983"/>
                  </a:lnTo>
                  <a:lnTo>
                    <a:pt x="826" y="1022"/>
                  </a:lnTo>
                  <a:lnTo>
                    <a:pt x="869" y="1011"/>
                  </a:lnTo>
                  <a:lnTo>
                    <a:pt x="912" y="1017"/>
                  </a:lnTo>
                  <a:lnTo>
                    <a:pt x="941" y="989"/>
                  </a:lnTo>
                  <a:lnTo>
                    <a:pt x="926" y="937"/>
                  </a:lnTo>
                  <a:lnTo>
                    <a:pt x="926" y="904"/>
                  </a:lnTo>
                  <a:lnTo>
                    <a:pt x="962" y="904"/>
                  </a:lnTo>
                  <a:lnTo>
                    <a:pt x="1005" y="881"/>
                  </a:lnTo>
                  <a:lnTo>
                    <a:pt x="1013" y="824"/>
                  </a:lnTo>
                  <a:lnTo>
                    <a:pt x="1005" y="791"/>
                  </a:lnTo>
                  <a:lnTo>
                    <a:pt x="1049" y="763"/>
                  </a:lnTo>
                  <a:lnTo>
                    <a:pt x="1063" y="780"/>
                  </a:lnTo>
                  <a:lnTo>
                    <a:pt x="1049" y="813"/>
                  </a:lnTo>
                  <a:lnTo>
                    <a:pt x="1063" y="865"/>
                  </a:lnTo>
                  <a:lnTo>
                    <a:pt x="1055" y="915"/>
                  </a:lnTo>
                  <a:lnTo>
                    <a:pt x="1069" y="955"/>
                  </a:lnTo>
                  <a:lnTo>
                    <a:pt x="1099" y="943"/>
                  </a:lnTo>
                  <a:lnTo>
                    <a:pt x="1121" y="949"/>
                  </a:lnTo>
                  <a:lnTo>
                    <a:pt x="1135" y="983"/>
                  </a:lnTo>
                  <a:lnTo>
                    <a:pt x="1178" y="989"/>
                  </a:lnTo>
                  <a:lnTo>
                    <a:pt x="1178" y="1017"/>
                  </a:lnTo>
                  <a:lnTo>
                    <a:pt x="1200" y="1062"/>
                  </a:lnTo>
                  <a:lnTo>
                    <a:pt x="1264" y="1051"/>
                  </a:lnTo>
                  <a:lnTo>
                    <a:pt x="1300" y="1084"/>
                  </a:lnTo>
                  <a:lnTo>
                    <a:pt x="1350" y="1130"/>
                  </a:lnTo>
                  <a:lnTo>
                    <a:pt x="1379" y="1112"/>
                  </a:lnTo>
                  <a:lnTo>
                    <a:pt x="1415" y="1112"/>
                  </a:lnTo>
                  <a:lnTo>
                    <a:pt x="1459" y="1130"/>
                  </a:lnTo>
                  <a:lnTo>
                    <a:pt x="1516" y="1107"/>
                  </a:lnTo>
                  <a:lnTo>
                    <a:pt x="1531" y="1062"/>
                  </a:lnTo>
                  <a:lnTo>
                    <a:pt x="1531" y="1034"/>
                  </a:lnTo>
                  <a:lnTo>
                    <a:pt x="1588" y="1034"/>
                  </a:lnTo>
                  <a:lnTo>
                    <a:pt x="1645" y="1017"/>
                  </a:lnTo>
                  <a:lnTo>
                    <a:pt x="1680" y="1017"/>
                  </a:lnTo>
                  <a:lnTo>
                    <a:pt x="1716" y="1017"/>
                  </a:lnTo>
                  <a:lnTo>
                    <a:pt x="1730" y="965"/>
                  </a:lnTo>
                  <a:lnTo>
                    <a:pt x="1760" y="932"/>
                  </a:lnTo>
                  <a:lnTo>
                    <a:pt x="1738" y="881"/>
                  </a:lnTo>
                  <a:lnTo>
                    <a:pt x="1702" y="881"/>
                  </a:lnTo>
                  <a:lnTo>
                    <a:pt x="1702" y="836"/>
                  </a:lnTo>
                  <a:lnTo>
                    <a:pt x="1666" y="830"/>
                  </a:lnTo>
                  <a:lnTo>
                    <a:pt x="1746" y="820"/>
                  </a:lnTo>
                  <a:lnTo>
                    <a:pt x="1788" y="848"/>
                  </a:lnTo>
                  <a:lnTo>
                    <a:pt x="1854" y="830"/>
                  </a:lnTo>
                  <a:lnTo>
                    <a:pt x="1918" y="853"/>
                  </a:lnTo>
                  <a:lnTo>
                    <a:pt x="1982" y="858"/>
                  </a:lnTo>
                  <a:lnTo>
                    <a:pt x="2004" y="932"/>
                  </a:lnTo>
                  <a:lnTo>
                    <a:pt x="2047" y="937"/>
                  </a:lnTo>
                  <a:lnTo>
                    <a:pt x="2105" y="960"/>
                  </a:lnTo>
                  <a:lnTo>
                    <a:pt x="2161" y="965"/>
                  </a:lnTo>
                  <a:lnTo>
                    <a:pt x="2219" y="937"/>
                  </a:lnTo>
                  <a:lnTo>
                    <a:pt x="2269" y="898"/>
                  </a:lnTo>
                  <a:lnTo>
                    <a:pt x="2241" y="830"/>
                  </a:lnTo>
                  <a:lnTo>
                    <a:pt x="2191" y="796"/>
                  </a:lnTo>
                  <a:lnTo>
                    <a:pt x="2213" y="767"/>
                  </a:lnTo>
                  <a:lnTo>
                    <a:pt x="2183" y="700"/>
                  </a:lnTo>
                  <a:lnTo>
                    <a:pt x="2169" y="661"/>
                  </a:lnTo>
                  <a:lnTo>
                    <a:pt x="2125" y="615"/>
                  </a:lnTo>
                  <a:lnTo>
                    <a:pt x="2054" y="604"/>
                  </a:lnTo>
                  <a:lnTo>
                    <a:pt x="1968" y="644"/>
                  </a:lnTo>
                  <a:lnTo>
                    <a:pt x="1890" y="627"/>
                  </a:lnTo>
                  <a:lnTo>
                    <a:pt x="1925" y="582"/>
                  </a:lnTo>
                  <a:lnTo>
                    <a:pt x="1997" y="548"/>
                  </a:lnTo>
                  <a:lnTo>
                    <a:pt x="1982" y="497"/>
                  </a:lnTo>
                  <a:lnTo>
                    <a:pt x="1904" y="480"/>
                  </a:lnTo>
                  <a:lnTo>
                    <a:pt x="1854" y="480"/>
                  </a:lnTo>
                  <a:lnTo>
                    <a:pt x="1868" y="441"/>
                  </a:lnTo>
                  <a:lnTo>
                    <a:pt x="1896" y="401"/>
                  </a:lnTo>
                  <a:lnTo>
                    <a:pt x="1890" y="339"/>
                  </a:lnTo>
                  <a:lnTo>
                    <a:pt x="1838" y="311"/>
                  </a:lnTo>
                  <a:lnTo>
                    <a:pt x="1796" y="311"/>
                  </a:lnTo>
                  <a:lnTo>
                    <a:pt x="1796" y="259"/>
                  </a:lnTo>
                  <a:lnTo>
                    <a:pt x="1796" y="214"/>
                  </a:lnTo>
                  <a:lnTo>
                    <a:pt x="1760" y="152"/>
                  </a:lnTo>
                  <a:lnTo>
                    <a:pt x="1730" y="113"/>
                  </a:lnTo>
                  <a:lnTo>
                    <a:pt x="1696" y="113"/>
                  </a:lnTo>
                  <a:lnTo>
                    <a:pt x="1645" y="113"/>
                  </a:lnTo>
                  <a:lnTo>
                    <a:pt x="1580" y="61"/>
                  </a:lnTo>
                  <a:lnTo>
                    <a:pt x="1516" y="28"/>
                  </a:lnTo>
                  <a:lnTo>
                    <a:pt x="1473" y="39"/>
                  </a:lnTo>
                  <a:lnTo>
                    <a:pt x="1415" y="23"/>
                  </a:lnTo>
                  <a:lnTo>
                    <a:pt x="1393" y="0"/>
                  </a:lnTo>
                  <a:lnTo>
                    <a:pt x="1329" y="0"/>
                  </a:lnTo>
                  <a:lnTo>
                    <a:pt x="1286" y="0"/>
                  </a:lnTo>
                  <a:lnTo>
                    <a:pt x="1214" y="56"/>
                  </a:lnTo>
                  <a:lnTo>
                    <a:pt x="1214" y="61"/>
                  </a:lnTo>
                  <a:lnTo>
                    <a:pt x="1200" y="5"/>
                  </a:lnTo>
                  <a:lnTo>
                    <a:pt x="1091" y="0"/>
                  </a:lnTo>
                  <a:lnTo>
                    <a:pt x="1069" y="23"/>
                  </a:lnTo>
                  <a:lnTo>
                    <a:pt x="1005" y="39"/>
                  </a:lnTo>
                </a:path>
              </a:pathLst>
            </a:custGeom>
            <a:solidFill>
              <a:srgbClr val="3F5F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14" name="Freeform 183"/>
            <p:cNvSpPr>
              <a:spLocks/>
            </p:cNvSpPr>
            <p:nvPr/>
          </p:nvSpPr>
          <p:spPr bwMode="auto">
            <a:xfrm>
              <a:off x="2112" y="1111"/>
              <a:ext cx="2270" cy="1136"/>
            </a:xfrm>
            <a:custGeom>
              <a:avLst/>
              <a:gdLst>
                <a:gd name="T0" fmla="*/ 898 w 2270"/>
                <a:gd name="T1" fmla="*/ 23 h 1136"/>
                <a:gd name="T2" fmla="*/ 790 w 2270"/>
                <a:gd name="T3" fmla="*/ 113 h 1136"/>
                <a:gd name="T4" fmla="*/ 624 w 2270"/>
                <a:gd name="T5" fmla="*/ 146 h 1136"/>
                <a:gd name="T6" fmla="*/ 668 w 2270"/>
                <a:gd name="T7" fmla="*/ 311 h 1136"/>
                <a:gd name="T8" fmla="*/ 481 w 2270"/>
                <a:gd name="T9" fmla="*/ 413 h 1136"/>
                <a:gd name="T10" fmla="*/ 323 w 2270"/>
                <a:gd name="T11" fmla="*/ 548 h 1136"/>
                <a:gd name="T12" fmla="*/ 230 w 2270"/>
                <a:gd name="T13" fmla="*/ 683 h 1136"/>
                <a:gd name="T14" fmla="*/ 0 w 2270"/>
                <a:gd name="T15" fmla="*/ 780 h 1136"/>
                <a:gd name="T16" fmla="*/ 130 w 2270"/>
                <a:gd name="T17" fmla="*/ 932 h 1136"/>
                <a:gd name="T18" fmla="*/ 331 w 2270"/>
                <a:gd name="T19" fmla="*/ 898 h 1136"/>
                <a:gd name="T20" fmla="*/ 603 w 2270"/>
                <a:gd name="T21" fmla="*/ 780 h 1136"/>
                <a:gd name="T22" fmla="*/ 439 w 2270"/>
                <a:gd name="T23" fmla="*/ 695 h 1136"/>
                <a:gd name="T24" fmla="*/ 596 w 2270"/>
                <a:gd name="T25" fmla="*/ 678 h 1136"/>
                <a:gd name="T26" fmla="*/ 668 w 2270"/>
                <a:gd name="T27" fmla="*/ 644 h 1136"/>
                <a:gd name="T28" fmla="*/ 798 w 2270"/>
                <a:gd name="T29" fmla="*/ 655 h 1136"/>
                <a:gd name="T30" fmla="*/ 948 w 2270"/>
                <a:gd name="T31" fmla="*/ 723 h 1136"/>
                <a:gd name="T32" fmla="*/ 754 w 2270"/>
                <a:gd name="T33" fmla="*/ 711 h 1136"/>
                <a:gd name="T34" fmla="*/ 654 w 2270"/>
                <a:gd name="T35" fmla="*/ 746 h 1136"/>
                <a:gd name="T36" fmla="*/ 546 w 2270"/>
                <a:gd name="T37" fmla="*/ 881 h 1136"/>
                <a:gd name="T38" fmla="*/ 460 w 2270"/>
                <a:gd name="T39" fmla="*/ 1034 h 1136"/>
                <a:gd name="T40" fmla="*/ 610 w 2270"/>
                <a:gd name="T41" fmla="*/ 1112 h 1136"/>
                <a:gd name="T42" fmla="*/ 710 w 2270"/>
                <a:gd name="T43" fmla="*/ 1006 h 1136"/>
                <a:gd name="T44" fmla="*/ 869 w 2270"/>
                <a:gd name="T45" fmla="*/ 1011 h 1136"/>
                <a:gd name="T46" fmla="*/ 1005 w 2270"/>
                <a:gd name="T47" fmla="*/ 881 h 1136"/>
                <a:gd name="T48" fmla="*/ 1063 w 2270"/>
                <a:gd name="T49" fmla="*/ 865 h 1136"/>
                <a:gd name="T50" fmla="*/ 1178 w 2270"/>
                <a:gd name="T51" fmla="*/ 989 h 1136"/>
                <a:gd name="T52" fmla="*/ 1379 w 2270"/>
                <a:gd name="T53" fmla="*/ 1112 h 1136"/>
                <a:gd name="T54" fmla="*/ 1588 w 2270"/>
                <a:gd name="T55" fmla="*/ 1034 h 1136"/>
                <a:gd name="T56" fmla="*/ 1738 w 2270"/>
                <a:gd name="T57" fmla="*/ 881 h 1136"/>
                <a:gd name="T58" fmla="*/ 1854 w 2270"/>
                <a:gd name="T59" fmla="*/ 830 h 1136"/>
                <a:gd name="T60" fmla="*/ 2161 w 2270"/>
                <a:gd name="T61" fmla="*/ 965 h 1136"/>
                <a:gd name="T62" fmla="*/ 2183 w 2270"/>
                <a:gd name="T63" fmla="*/ 700 h 1136"/>
                <a:gd name="T64" fmla="*/ 1925 w 2270"/>
                <a:gd name="T65" fmla="*/ 582 h 1136"/>
                <a:gd name="T66" fmla="*/ 1896 w 2270"/>
                <a:gd name="T67" fmla="*/ 401 h 1136"/>
                <a:gd name="T68" fmla="*/ 1760 w 2270"/>
                <a:gd name="T69" fmla="*/ 152 h 1136"/>
                <a:gd name="T70" fmla="*/ 1473 w 2270"/>
                <a:gd name="T71" fmla="*/ 39 h 1136"/>
                <a:gd name="T72" fmla="*/ 1200 w 2270"/>
                <a:gd name="T73" fmla="*/ 254 h 1136"/>
                <a:gd name="T74" fmla="*/ 1149 w 2270"/>
                <a:gd name="T75" fmla="*/ 389 h 1136"/>
                <a:gd name="T76" fmla="*/ 1357 w 2270"/>
                <a:gd name="T77" fmla="*/ 485 h 1136"/>
                <a:gd name="T78" fmla="*/ 1336 w 2270"/>
                <a:gd name="T79" fmla="*/ 378 h 1136"/>
                <a:gd name="T80" fmla="*/ 1516 w 2270"/>
                <a:gd name="T81" fmla="*/ 287 h 1136"/>
                <a:gd name="T82" fmla="*/ 1495 w 2270"/>
                <a:gd name="T83" fmla="*/ 463 h 1136"/>
                <a:gd name="T84" fmla="*/ 1365 w 2270"/>
                <a:gd name="T85" fmla="*/ 537 h 1136"/>
                <a:gd name="T86" fmla="*/ 1465 w 2270"/>
                <a:gd name="T87" fmla="*/ 576 h 1136"/>
                <a:gd name="T88" fmla="*/ 1408 w 2270"/>
                <a:gd name="T89" fmla="*/ 723 h 1136"/>
                <a:gd name="T90" fmla="*/ 1595 w 2270"/>
                <a:gd name="T91" fmla="*/ 729 h 1136"/>
                <a:gd name="T92" fmla="*/ 1523 w 2270"/>
                <a:gd name="T93" fmla="*/ 774 h 1136"/>
                <a:gd name="T94" fmla="*/ 1423 w 2270"/>
                <a:gd name="T95" fmla="*/ 808 h 1136"/>
                <a:gd name="T96" fmla="*/ 1350 w 2270"/>
                <a:gd name="T97" fmla="*/ 706 h 1136"/>
                <a:gd name="T98" fmla="*/ 1243 w 2270"/>
                <a:gd name="T99" fmla="*/ 570 h 1136"/>
                <a:gd name="T100" fmla="*/ 1127 w 2270"/>
                <a:gd name="T101" fmla="*/ 474 h 1136"/>
                <a:gd name="T102" fmla="*/ 1049 w 2270"/>
                <a:gd name="T103" fmla="*/ 344 h 1136"/>
                <a:gd name="T104" fmla="*/ 991 w 2270"/>
                <a:gd name="T105" fmla="*/ 282 h 1136"/>
                <a:gd name="T106" fmla="*/ 1033 w 2270"/>
                <a:gd name="T107" fmla="*/ 198 h 1136"/>
                <a:gd name="T108" fmla="*/ 1091 w 2270"/>
                <a:gd name="T109" fmla="*/ 0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70" h="1136">
                  <a:moveTo>
                    <a:pt x="1005" y="39"/>
                  </a:moveTo>
                  <a:lnTo>
                    <a:pt x="977" y="23"/>
                  </a:lnTo>
                  <a:lnTo>
                    <a:pt x="934" y="5"/>
                  </a:lnTo>
                  <a:lnTo>
                    <a:pt x="898" y="5"/>
                  </a:lnTo>
                  <a:lnTo>
                    <a:pt x="912" y="16"/>
                  </a:lnTo>
                  <a:lnTo>
                    <a:pt x="898" y="23"/>
                  </a:lnTo>
                  <a:lnTo>
                    <a:pt x="854" y="39"/>
                  </a:lnTo>
                  <a:lnTo>
                    <a:pt x="854" y="56"/>
                  </a:lnTo>
                  <a:lnTo>
                    <a:pt x="854" y="73"/>
                  </a:lnTo>
                  <a:lnTo>
                    <a:pt x="826" y="90"/>
                  </a:lnTo>
                  <a:lnTo>
                    <a:pt x="812" y="107"/>
                  </a:lnTo>
                  <a:lnTo>
                    <a:pt x="790" y="113"/>
                  </a:lnTo>
                  <a:lnTo>
                    <a:pt x="754" y="101"/>
                  </a:lnTo>
                  <a:lnTo>
                    <a:pt x="718" y="101"/>
                  </a:lnTo>
                  <a:lnTo>
                    <a:pt x="696" y="124"/>
                  </a:lnTo>
                  <a:lnTo>
                    <a:pt x="660" y="118"/>
                  </a:lnTo>
                  <a:lnTo>
                    <a:pt x="639" y="124"/>
                  </a:lnTo>
                  <a:lnTo>
                    <a:pt x="624" y="146"/>
                  </a:lnTo>
                  <a:lnTo>
                    <a:pt x="589" y="152"/>
                  </a:lnTo>
                  <a:lnTo>
                    <a:pt x="567" y="170"/>
                  </a:lnTo>
                  <a:lnTo>
                    <a:pt x="567" y="198"/>
                  </a:lnTo>
                  <a:lnTo>
                    <a:pt x="582" y="231"/>
                  </a:lnTo>
                  <a:lnTo>
                    <a:pt x="603" y="248"/>
                  </a:lnTo>
                  <a:lnTo>
                    <a:pt x="668" y="311"/>
                  </a:lnTo>
                  <a:lnTo>
                    <a:pt x="646" y="344"/>
                  </a:lnTo>
                  <a:lnTo>
                    <a:pt x="624" y="372"/>
                  </a:lnTo>
                  <a:lnTo>
                    <a:pt x="668" y="401"/>
                  </a:lnTo>
                  <a:lnTo>
                    <a:pt x="596" y="418"/>
                  </a:lnTo>
                  <a:lnTo>
                    <a:pt x="510" y="378"/>
                  </a:lnTo>
                  <a:lnTo>
                    <a:pt x="481" y="413"/>
                  </a:lnTo>
                  <a:lnTo>
                    <a:pt x="431" y="424"/>
                  </a:lnTo>
                  <a:lnTo>
                    <a:pt x="425" y="452"/>
                  </a:lnTo>
                  <a:lnTo>
                    <a:pt x="439" y="491"/>
                  </a:lnTo>
                  <a:lnTo>
                    <a:pt x="389" y="513"/>
                  </a:lnTo>
                  <a:lnTo>
                    <a:pt x="353" y="513"/>
                  </a:lnTo>
                  <a:lnTo>
                    <a:pt x="323" y="548"/>
                  </a:lnTo>
                  <a:lnTo>
                    <a:pt x="309" y="559"/>
                  </a:lnTo>
                  <a:lnTo>
                    <a:pt x="273" y="582"/>
                  </a:lnTo>
                  <a:lnTo>
                    <a:pt x="265" y="615"/>
                  </a:lnTo>
                  <a:lnTo>
                    <a:pt x="265" y="644"/>
                  </a:lnTo>
                  <a:lnTo>
                    <a:pt x="237" y="661"/>
                  </a:lnTo>
                  <a:lnTo>
                    <a:pt x="230" y="683"/>
                  </a:lnTo>
                  <a:lnTo>
                    <a:pt x="165" y="678"/>
                  </a:lnTo>
                  <a:lnTo>
                    <a:pt x="108" y="695"/>
                  </a:lnTo>
                  <a:lnTo>
                    <a:pt x="65" y="711"/>
                  </a:lnTo>
                  <a:lnTo>
                    <a:pt x="44" y="729"/>
                  </a:lnTo>
                  <a:lnTo>
                    <a:pt x="8" y="752"/>
                  </a:lnTo>
                  <a:lnTo>
                    <a:pt x="0" y="780"/>
                  </a:lnTo>
                  <a:lnTo>
                    <a:pt x="22" y="796"/>
                  </a:lnTo>
                  <a:lnTo>
                    <a:pt x="44" y="813"/>
                  </a:lnTo>
                  <a:lnTo>
                    <a:pt x="44" y="836"/>
                  </a:lnTo>
                  <a:lnTo>
                    <a:pt x="80" y="853"/>
                  </a:lnTo>
                  <a:lnTo>
                    <a:pt x="94" y="893"/>
                  </a:lnTo>
                  <a:lnTo>
                    <a:pt x="130" y="932"/>
                  </a:lnTo>
                  <a:lnTo>
                    <a:pt x="173" y="915"/>
                  </a:lnTo>
                  <a:lnTo>
                    <a:pt x="209" y="887"/>
                  </a:lnTo>
                  <a:lnTo>
                    <a:pt x="237" y="887"/>
                  </a:lnTo>
                  <a:lnTo>
                    <a:pt x="259" y="898"/>
                  </a:lnTo>
                  <a:lnTo>
                    <a:pt x="287" y="926"/>
                  </a:lnTo>
                  <a:lnTo>
                    <a:pt x="331" y="898"/>
                  </a:lnTo>
                  <a:lnTo>
                    <a:pt x="367" y="865"/>
                  </a:lnTo>
                  <a:lnTo>
                    <a:pt x="409" y="865"/>
                  </a:lnTo>
                  <a:lnTo>
                    <a:pt x="460" y="865"/>
                  </a:lnTo>
                  <a:lnTo>
                    <a:pt x="510" y="848"/>
                  </a:lnTo>
                  <a:lnTo>
                    <a:pt x="532" y="813"/>
                  </a:lnTo>
                  <a:lnTo>
                    <a:pt x="603" y="780"/>
                  </a:lnTo>
                  <a:lnTo>
                    <a:pt x="567" y="739"/>
                  </a:lnTo>
                  <a:lnTo>
                    <a:pt x="503" y="734"/>
                  </a:lnTo>
                  <a:lnTo>
                    <a:pt x="489" y="729"/>
                  </a:lnTo>
                  <a:lnTo>
                    <a:pt x="489" y="711"/>
                  </a:lnTo>
                  <a:lnTo>
                    <a:pt x="481" y="700"/>
                  </a:lnTo>
                  <a:lnTo>
                    <a:pt x="439" y="695"/>
                  </a:lnTo>
                  <a:lnTo>
                    <a:pt x="453" y="683"/>
                  </a:lnTo>
                  <a:lnTo>
                    <a:pt x="460" y="672"/>
                  </a:lnTo>
                  <a:lnTo>
                    <a:pt x="496" y="683"/>
                  </a:lnTo>
                  <a:lnTo>
                    <a:pt x="532" y="711"/>
                  </a:lnTo>
                  <a:lnTo>
                    <a:pt x="553" y="683"/>
                  </a:lnTo>
                  <a:lnTo>
                    <a:pt x="596" y="678"/>
                  </a:lnTo>
                  <a:lnTo>
                    <a:pt x="618" y="667"/>
                  </a:lnTo>
                  <a:lnTo>
                    <a:pt x="618" y="655"/>
                  </a:lnTo>
                  <a:lnTo>
                    <a:pt x="610" y="644"/>
                  </a:lnTo>
                  <a:lnTo>
                    <a:pt x="632" y="655"/>
                  </a:lnTo>
                  <a:lnTo>
                    <a:pt x="654" y="655"/>
                  </a:lnTo>
                  <a:lnTo>
                    <a:pt x="668" y="644"/>
                  </a:lnTo>
                  <a:lnTo>
                    <a:pt x="710" y="632"/>
                  </a:lnTo>
                  <a:lnTo>
                    <a:pt x="726" y="622"/>
                  </a:lnTo>
                  <a:lnTo>
                    <a:pt x="726" y="644"/>
                  </a:lnTo>
                  <a:lnTo>
                    <a:pt x="762" y="622"/>
                  </a:lnTo>
                  <a:lnTo>
                    <a:pt x="782" y="632"/>
                  </a:lnTo>
                  <a:lnTo>
                    <a:pt x="798" y="655"/>
                  </a:lnTo>
                  <a:lnTo>
                    <a:pt x="762" y="672"/>
                  </a:lnTo>
                  <a:lnTo>
                    <a:pt x="790" y="678"/>
                  </a:lnTo>
                  <a:lnTo>
                    <a:pt x="818" y="683"/>
                  </a:lnTo>
                  <a:lnTo>
                    <a:pt x="840" y="678"/>
                  </a:lnTo>
                  <a:lnTo>
                    <a:pt x="890" y="689"/>
                  </a:lnTo>
                  <a:lnTo>
                    <a:pt x="948" y="723"/>
                  </a:lnTo>
                  <a:lnTo>
                    <a:pt x="898" y="746"/>
                  </a:lnTo>
                  <a:lnTo>
                    <a:pt x="834" y="739"/>
                  </a:lnTo>
                  <a:lnTo>
                    <a:pt x="826" y="723"/>
                  </a:lnTo>
                  <a:lnTo>
                    <a:pt x="804" y="711"/>
                  </a:lnTo>
                  <a:lnTo>
                    <a:pt x="790" y="717"/>
                  </a:lnTo>
                  <a:lnTo>
                    <a:pt x="754" y="711"/>
                  </a:lnTo>
                  <a:lnTo>
                    <a:pt x="718" y="711"/>
                  </a:lnTo>
                  <a:lnTo>
                    <a:pt x="690" y="711"/>
                  </a:lnTo>
                  <a:lnTo>
                    <a:pt x="690" y="729"/>
                  </a:lnTo>
                  <a:lnTo>
                    <a:pt x="668" y="723"/>
                  </a:lnTo>
                  <a:lnTo>
                    <a:pt x="660" y="734"/>
                  </a:lnTo>
                  <a:lnTo>
                    <a:pt x="654" y="746"/>
                  </a:lnTo>
                  <a:lnTo>
                    <a:pt x="668" y="791"/>
                  </a:lnTo>
                  <a:lnTo>
                    <a:pt x="690" y="813"/>
                  </a:lnTo>
                  <a:lnTo>
                    <a:pt x="674" y="853"/>
                  </a:lnTo>
                  <a:lnTo>
                    <a:pt x="632" y="865"/>
                  </a:lnTo>
                  <a:lnTo>
                    <a:pt x="582" y="865"/>
                  </a:lnTo>
                  <a:lnTo>
                    <a:pt x="546" y="881"/>
                  </a:lnTo>
                  <a:lnTo>
                    <a:pt x="539" y="898"/>
                  </a:lnTo>
                  <a:lnTo>
                    <a:pt x="489" y="943"/>
                  </a:lnTo>
                  <a:lnTo>
                    <a:pt x="445" y="943"/>
                  </a:lnTo>
                  <a:lnTo>
                    <a:pt x="409" y="965"/>
                  </a:lnTo>
                  <a:lnTo>
                    <a:pt x="425" y="1000"/>
                  </a:lnTo>
                  <a:lnTo>
                    <a:pt x="460" y="1034"/>
                  </a:lnTo>
                  <a:lnTo>
                    <a:pt x="445" y="1051"/>
                  </a:lnTo>
                  <a:lnTo>
                    <a:pt x="445" y="1067"/>
                  </a:lnTo>
                  <a:lnTo>
                    <a:pt x="496" y="1096"/>
                  </a:lnTo>
                  <a:lnTo>
                    <a:pt x="503" y="1124"/>
                  </a:lnTo>
                  <a:lnTo>
                    <a:pt x="560" y="1135"/>
                  </a:lnTo>
                  <a:lnTo>
                    <a:pt x="610" y="1112"/>
                  </a:lnTo>
                  <a:lnTo>
                    <a:pt x="646" y="1112"/>
                  </a:lnTo>
                  <a:lnTo>
                    <a:pt x="690" y="1130"/>
                  </a:lnTo>
                  <a:lnTo>
                    <a:pt x="754" y="1112"/>
                  </a:lnTo>
                  <a:lnTo>
                    <a:pt x="776" y="1079"/>
                  </a:lnTo>
                  <a:lnTo>
                    <a:pt x="754" y="1045"/>
                  </a:lnTo>
                  <a:lnTo>
                    <a:pt x="710" y="1006"/>
                  </a:lnTo>
                  <a:lnTo>
                    <a:pt x="710" y="965"/>
                  </a:lnTo>
                  <a:lnTo>
                    <a:pt x="732" y="932"/>
                  </a:lnTo>
                  <a:lnTo>
                    <a:pt x="776" y="937"/>
                  </a:lnTo>
                  <a:lnTo>
                    <a:pt x="790" y="983"/>
                  </a:lnTo>
                  <a:lnTo>
                    <a:pt x="826" y="1022"/>
                  </a:lnTo>
                  <a:lnTo>
                    <a:pt x="869" y="1011"/>
                  </a:lnTo>
                  <a:lnTo>
                    <a:pt x="912" y="1017"/>
                  </a:lnTo>
                  <a:lnTo>
                    <a:pt x="941" y="989"/>
                  </a:lnTo>
                  <a:lnTo>
                    <a:pt x="926" y="937"/>
                  </a:lnTo>
                  <a:lnTo>
                    <a:pt x="926" y="904"/>
                  </a:lnTo>
                  <a:lnTo>
                    <a:pt x="962" y="904"/>
                  </a:lnTo>
                  <a:lnTo>
                    <a:pt x="1005" y="881"/>
                  </a:lnTo>
                  <a:lnTo>
                    <a:pt x="1013" y="824"/>
                  </a:lnTo>
                  <a:lnTo>
                    <a:pt x="1005" y="791"/>
                  </a:lnTo>
                  <a:lnTo>
                    <a:pt x="1049" y="763"/>
                  </a:lnTo>
                  <a:lnTo>
                    <a:pt x="1063" y="780"/>
                  </a:lnTo>
                  <a:lnTo>
                    <a:pt x="1049" y="813"/>
                  </a:lnTo>
                  <a:lnTo>
                    <a:pt x="1063" y="865"/>
                  </a:lnTo>
                  <a:lnTo>
                    <a:pt x="1055" y="915"/>
                  </a:lnTo>
                  <a:lnTo>
                    <a:pt x="1069" y="955"/>
                  </a:lnTo>
                  <a:lnTo>
                    <a:pt x="1099" y="943"/>
                  </a:lnTo>
                  <a:lnTo>
                    <a:pt x="1121" y="949"/>
                  </a:lnTo>
                  <a:lnTo>
                    <a:pt x="1135" y="983"/>
                  </a:lnTo>
                  <a:lnTo>
                    <a:pt x="1178" y="989"/>
                  </a:lnTo>
                  <a:lnTo>
                    <a:pt x="1178" y="1017"/>
                  </a:lnTo>
                  <a:lnTo>
                    <a:pt x="1200" y="1062"/>
                  </a:lnTo>
                  <a:lnTo>
                    <a:pt x="1264" y="1051"/>
                  </a:lnTo>
                  <a:lnTo>
                    <a:pt x="1300" y="1084"/>
                  </a:lnTo>
                  <a:lnTo>
                    <a:pt x="1350" y="1130"/>
                  </a:lnTo>
                  <a:lnTo>
                    <a:pt x="1379" y="1112"/>
                  </a:lnTo>
                  <a:lnTo>
                    <a:pt x="1415" y="1112"/>
                  </a:lnTo>
                  <a:lnTo>
                    <a:pt x="1459" y="1130"/>
                  </a:lnTo>
                  <a:lnTo>
                    <a:pt x="1516" y="1107"/>
                  </a:lnTo>
                  <a:lnTo>
                    <a:pt x="1531" y="1062"/>
                  </a:lnTo>
                  <a:lnTo>
                    <a:pt x="1531" y="1034"/>
                  </a:lnTo>
                  <a:lnTo>
                    <a:pt x="1588" y="1034"/>
                  </a:lnTo>
                  <a:lnTo>
                    <a:pt x="1645" y="1017"/>
                  </a:lnTo>
                  <a:lnTo>
                    <a:pt x="1680" y="1017"/>
                  </a:lnTo>
                  <a:lnTo>
                    <a:pt x="1716" y="1017"/>
                  </a:lnTo>
                  <a:lnTo>
                    <a:pt x="1730" y="965"/>
                  </a:lnTo>
                  <a:lnTo>
                    <a:pt x="1760" y="932"/>
                  </a:lnTo>
                  <a:lnTo>
                    <a:pt x="1738" y="881"/>
                  </a:lnTo>
                  <a:lnTo>
                    <a:pt x="1702" y="881"/>
                  </a:lnTo>
                  <a:lnTo>
                    <a:pt x="1702" y="836"/>
                  </a:lnTo>
                  <a:lnTo>
                    <a:pt x="1666" y="830"/>
                  </a:lnTo>
                  <a:lnTo>
                    <a:pt x="1746" y="820"/>
                  </a:lnTo>
                  <a:lnTo>
                    <a:pt x="1788" y="848"/>
                  </a:lnTo>
                  <a:lnTo>
                    <a:pt x="1854" y="830"/>
                  </a:lnTo>
                  <a:lnTo>
                    <a:pt x="1918" y="853"/>
                  </a:lnTo>
                  <a:lnTo>
                    <a:pt x="1982" y="858"/>
                  </a:lnTo>
                  <a:lnTo>
                    <a:pt x="2004" y="932"/>
                  </a:lnTo>
                  <a:lnTo>
                    <a:pt x="2047" y="937"/>
                  </a:lnTo>
                  <a:lnTo>
                    <a:pt x="2105" y="960"/>
                  </a:lnTo>
                  <a:lnTo>
                    <a:pt x="2161" y="965"/>
                  </a:lnTo>
                  <a:lnTo>
                    <a:pt x="2219" y="937"/>
                  </a:lnTo>
                  <a:lnTo>
                    <a:pt x="2269" y="898"/>
                  </a:lnTo>
                  <a:lnTo>
                    <a:pt x="2241" y="830"/>
                  </a:lnTo>
                  <a:lnTo>
                    <a:pt x="2191" y="796"/>
                  </a:lnTo>
                  <a:lnTo>
                    <a:pt x="2213" y="767"/>
                  </a:lnTo>
                  <a:lnTo>
                    <a:pt x="2183" y="700"/>
                  </a:lnTo>
                  <a:lnTo>
                    <a:pt x="2169" y="661"/>
                  </a:lnTo>
                  <a:lnTo>
                    <a:pt x="2125" y="615"/>
                  </a:lnTo>
                  <a:lnTo>
                    <a:pt x="2054" y="604"/>
                  </a:lnTo>
                  <a:lnTo>
                    <a:pt x="1968" y="644"/>
                  </a:lnTo>
                  <a:lnTo>
                    <a:pt x="1890" y="627"/>
                  </a:lnTo>
                  <a:lnTo>
                    <a:pt x="1925" y="582"/>
                  </a:lnTo>
                  <a:lnTo>
                    <a:pt x="1997" y="548"/>
                  </a:lnTo>
                  <a:lnTo>
                    <a:pt x="1982" y="497"/>
                  </a:lnTo>
                  <a:lnTo>
                    <a:pt x="1904" y="480"/>
                  </a:lnTo>
                  <a:lnTo>
                    <a:pt x="1854" y="480"/>
                  </a:lnTo>
                  <a:lnTo>
                    <a:pt x="1868" y="441"/>
                  </a:lnTo>
                  <a:lnTo>
                    <a:pt x="1896" y="401"/>
                  </a:lnTo>
                  <a:lnTo>
                    <a:pt x="1890" y="339"/>
                  </a:lnTo>
                  <a:lnTo>
                    <a:pt x="1838" y="311"/>
                  </a:lnTo>
                  <a:lnTo>
                    <a:pt x="1796" y="311"/>
                  </a:lnTo>
                  <a:lnTo>
                    <a:pt x="1796" y="259"/>
                  </a:lnTo>
                  <a:lnTo>
                    <a:pt x="1796" y="214"/>
                  </a:lnTo>
                  <a:lnTo>
                    <a:pt x="1760" y="152"/>
                  </a:lnTo>
                  <a:lnTo>
                    <a:pt x="1730" y="113"/>
                  </a:lnTo>
                  <a:lnTo>
                    <a:pt x="1696" y="113"/>
                  </a:lnTo>
                  <a:lnTo>
                    <a:pt x="1645" y="113"/>
                  </a:lnTo>
                  <a:lnTo>
                    <a:pt x="1580" y="61"/>
                  </a:lnTo>
                  <a:lnTo>
                    <a:pt x="1516" y="28"/>
                  </a:lnTo>
                  <a:lnTo>
                    <a:pt x="1473" y="39"/>
                  </a:lnTo>
                  <a:lnTo>
                    <a:pt x="1415" y="23"/>
                  </a:lnTo>
                  <a:lnTo>
                    <a:pt x="1393" y="0"/>
                  </a:lnTo>
                  <a:lnTo>
                    <a:pt x="1329" y="0"/>
                  </a:lnTo>
                  <a:lnTo>
                    <a:pt x="1286" y="0"/>
                  </a:lnTo>
                  <a:lnTo>
                    <a:pt x="1214" y="56"/>
                  </a:lnTo>
                  <a:lnTo>
                    <a:pt x="1200" y="254"/>
                  </a:lnTo>
                  <a:lnTo>
                    <a:pt x="1243" y="282"/>
                  </a:lnTo>
                  <a:lnTo>
                    <a:pt x="1271" y="322"/>
                  </a:lnTo>
                  <a:lnTo>
                    <a:pt x="1278" y="355"/>
                  </a:lnTo>
                  <a:lnTo>
                    <a:pt x="1243" y="350"/>
                  </a:lnTo>
                  <a:lnTo>
                    <a:pt x="1163" y="355"/>
                  </a:lnTo>
                  <a:lnTo>
                    <a:pt x="1149" y="389"/>
                  </a:lnTo>
                  <a:lnTo>
                    <a:pt x="1200" y="384"/>
                  </a:lnTo>
                  <a:lnTo>
                    <a:pt x="1214" y="418"/>
                  </a:lnTo>
                  <a:lnTo>
                    <a:pt x="1271" y="401"/>
                  </a:lnTo>
                  <a:lnTo>
                    <a:pt x="1293" y="435"/>
                  </a:lnTo>
                  <a:lnTo>
                    <a:pt x="1314" y="480"/>
                  </a:lnTo>
                  <a:lnTo>
                    <a:pt x="1357" y="485"/>
                  </a:lnTo>
                  <a:lnTo>
                    <a:pt x="1357" y="457"/>
                  </a:lnTo>
                  <a:lnTo>
                    <a:pt x="1379" y="474"/>
                  </a:lnTo>
                  <a:lnTo>
                    <a:pt x="1437" y="446"/>
                  </a:lnTo>
                  <a:lnTo>
                    <a:pt x="1415" y="413"/>
                  </a:lnTo>
                  <a:lnTo>
                    <a:pt x="1393" y="384"/>
                  </a:lnTo>
                  <a:lnTo>
                    <a:pt x="1336" y="378"/>
                  </a:lnTo>
                  <a:lnTo>
                    <a:pt x="1329" y="339"/>
                  </a:lnTo>
                  <a:lnTo>
                    <a:pt x="1372" y="270"/>
                  </a:lnTo>
                  <a:lnTo>
                    <a:pt x="1393" y="344"/>
                  </a:lnTo>
                  <a:lnTo>
                    <a:pt x="1444" y="378"/>
                  </a:lnTo>
                  <a:lnTo>
                    <a:pt x="1437" y="333"/>
                  </a:lnTo>
                  <a:lnTo>
                    <a:pt x="1516" y="287"/>
                  </a:lnTo>
                  <a:lnTo>
                    <a:pt x="1537" y="368"/>
                  </a:lnTo>
                  <a:lnTo>
                    <a:pt x="1609" y="372"/>
                  </a:lnTo>
                  <a:lnTo>
                    <a:pt x="1516" y="406"/>
                  </a:lnTo>
                  <a:lnTo>
                    <a:pt x="1710" y="446"/>
                  </a:lnTo>
                  <a:lnTo>
                    <a:pt x="1588" y="452"/>
                  </a:lnTo>
                  <a:lnTo>
                    <a:pt x="1495" y="463"/>
                  </a:lnTo>
                  <a:lnTo>
                    <a:pt x="1473" y="485"/>
                  </a:lnTo>
                  <a:lnTo>
                    <a:pt x="1487" y="503"/>
                  </a:lnTo>
                  <a:lnTo>
                    <a:pt x="1444" y="491"/>
                  </a:lnTo>
                  <a:lnTo>
                    <a:pt x="1401" y="508"/>
                  </a:lnTo>
                  <a:lnTo>
                    <a:pt x="1372" y="520"/>
                  </a:lnTo>
                  <a:lnTo>
                    <a:pt x="1365" y="537"/>
                  </a:lnTo>
                  <a:lnTo>
                    <a:pt x="1423" y="526"/>
                  </a:lnTo>
                  <a:lnTo>
                    <a:pt x="1451" y="531"/>
                  </a:lnTo>
                  <a:lnTo>
                    <a:pt x="1401" y="541"/>
                  </a:lnTo>
                  <a:lnTo>
                    <a:pt x="1415" y="559"/>
                  </a:lnTo>
                  <a:lnTo>
                    <a:pt x="1451" y="554"/>
                  </a:lnTo>
                  <a:lnTo>
                    <a:pt x="1465" y="576"/>
                  </a:lnTo>
                  <a:lnTo>
                    <a:pt x="1437" y="639"/>
                  </a:lnTo>
                  <a:lnTo>
                    <a:pt x="1387" y="622"/>
                  </a:lnTo>
                  <a:lnTo>
                    <a:pt x="1350" y="632"/>
                  </a:lnTo>
                  <a:lnTo>
                    <a:pt x="1350" y="661"/>
                  </a:lnTo>
                  <a:lnTo>
                    <a:pt x="1357" y="689"/>
                  </a:lnTo>
                  <a:lnTo>
                    <a:pt x="1408" y="723"/>
                  </a:lnTo>
                  <a:lnTo>
                    <a:pt x="1393" y="752"/>
                  </a:lnTo>
                  <a:lnTo>
                    <a:pt x="1429" y="734"/>
                  </a:lnTo>
                  <a:lnTo>
                    <a:pt x="1459" y="752"/>
                  </a:lnTo>
                  <a:lnTo>
                    <a:pt x="1481" y="734"/>
                  </a:lnTo>
                  <a:lnTo>
                    <a:pt x="1523" y="734"/>
                  </a:lnTo>
                  <a:lnTo>
                    <a:pt x="1595" y="729"/>
                  </a:lnTo>
                  <a:lnTo>
                    <a:pt x="1652" y="729"/>
                  </a:lnTo>
                  <a:lnTo>
                    <a:pt x="1680" y="739"/>
                  </a:lnTo>
                  <a:lnTo>
                    <a:pt x="1666" y="767"/>
                  </a:lnTo>
                  <a:lnTo>
                    <a:pt x="1595" y="774"/>
                  </a:lnTo>
                  <a:lnTo>
                    <a:pt x="1602" y="802"/>
                  </a:lnTo>
                  <a:lnTo>
                    <a:pt x="1523" y="774"/>
                  </a:lnTo>
                  <a:lnTo>
                    <a:pt x="1501" y="791"/>
                  </a:lnTo>
                  <a:lnTo>
                    <a:pt x="1473" y="791"/>
                  </a:lnTo>
                  <a:lnTo>
                    <a:pt x="1465" y="813"/>
                  </a:lnTo>
                  <a:lnTo>
                    <a:pt x="1444" y="813"/>
                  </a:lnTo>
                  <a:lnTo>
                    <a:pt x="1423" y="830"/>
                  </a:lnTo>
                  <a:lnTo>
                    <a:pt x="1423" y="808"/>
                  </a:lnTo>
                  <a:lnTo>
                    <a:pt x="1393" y="791"/>
                  </a:lnTo>
                  <a:lnTo>
                    <a:pt x="1357" y="796"/>
                  </a:lnTo>
                  <a:lnTo>
                    <a:pt x="1357" y="785"/>
                  </a:lnTo>
                  <a:lnTo>
                    <a:pt x="1336" y="774"/>
                  </a:lnTo>
                  <a:lnTo>
                    <a:pt x="1314" y="739"/>
                  </a:lnTo>
                  <a:lnTo>
                    <a:pt x="1350" y="706"/>
                  </a:lnTo>
                  <a:lnTo>
                    <a:pt x="1329" y="689"/>
                  </a:lnTo>
                  <a:lnTo>
                    <a:pt x="1314" y="672"/>
                  </a:lnTo>
                  <a:lnTo>
                    <a:pt x="1329" y="639"/>
                  </a:lnTo>
                  <a:lnTo>
                    <a:pt x="1278" y="610"/>
                  </a:lnTo>
                  <a:lnTo>
                    <a:pt x="1321" y="559"/>
                  </a:lnTo>
                  <a:lnTo>
                    <a:pt x="1243" y="570"/>
                  </a:lnTo>
                  <a:lnTo>
                    <a:pt x="1271" y="541"/>
                  </a:lnTo>
                  <a:lnTo>
                    <a:pt x="1286" y="508"/>
                  </a:lnTo>
                  <a:lnTo>
                    <a:pt x="1264" y="474"/>
                  </a:lnTo>
                  <a:lnTo>
                    <a:pt x="1236" y="463"/>
                  </a:lnTo>
                  <a:lnTo>
                    <a:pt x="1178" y="463"/>
                  </a:lnTo>
                  <a:lnTo>
                    <a:pt x="1127" y="474"/>
                  </a:lnTo>
                  <a:lnTo>
                    <a:pt x="1127" y="435"/>
                  </a:lnTo>
                  <a:lnTo>
                    <a:pt x="1121" y="396"/>
                  </a:lnTo>
                  <a:lnTo>
                    <a:pt x="1085" y="378"/>
                  </a:lnTo>
                  <a:lnTo>
                    <a:pt x="1063" y="418"/>
                  </a:lnTo>
                  <a:lnTo>
                    <a:pt x="1033" y="372"/>
                  </a:lnTo>
                  <a:lnTo>
                    <a:pt x="1049" y="344"/>
                  </a:lnTo>
                  <a:lnTo>
                    <a:pt x="1091" y="333"/>
                  </a:lnTo>
                  <a:lnTo>
                    <a:pt x="1121" y="299"/>
                  </a:lnTo>
                  <a:lnTo>
                    <a:pt x="1127" y="265"/>
                  </a:lnTo>
                  <a:lnTo>
                    <a:pt x="1085" y="254"/>
                  </a:lnTo>
                  <a:lnTo>
                    <a:pt x="1033" y="265"/>
                  </a:lnTo>
                  <a:lnTo>
                    <a:pt x="991" y="282"/>
                  </a:lnTo>
                  <a:lnTo>
                    <a:pt x="948" y="294"/>
                  </a:lnTo>
                  <a:lnTo>
                    <a:pt x="934" y="282"/>
                  </a:lnTo>
                  <a:lnTo>
                    <a:pt x="941" y="254"/>
                  </a:lnTo>
                  <a:lnTo>
                    <a:pt x="962" y="231"/>
                  </a:lnTo>
                  <a:lnTo>
                    <a:pt x="991" y="214"/>
                  </a:lnTo>
                  <a:lnTo>
                    <a:pt x="1033" y="198"/>
                  </a:lnTo>
                  <a:lnTo>
                    <a:pt x="1069" y="214"/>
                  </a:lnTo>
                  <a:lnTo>
                    <a:pt x="1113" y="242"/>
                  </a:lnTo>
                  <a:lnTo>
                    <a:pt x="1200" y="254"/>
                  </a:lnTo>
                  <a:lnTo>
                    <a:pt x="1214" y="61"/>
                  </a:lnTo>
                  <a:lnTo>
                    <a:pt x="1200" y="5"/>
                  </a:lnTo>
                  <a:lnTo>
                    <a:pt x="1091" y="0"/>
                  </a:lnTo>
                  <a:lnTo>
                    <a:pt x="1069" y="23"/>
                  </a:lnTo>
                  <a:lnTo>
                    <a:pt x="1005" y="39"/>
                  </a:lnTo>
                </a:path>
              </a:pathLst>
            </a:custGeom>
            <a:solidFill>
              <a:srgbClr val="0083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15" name="Freeform 184"/>
            <p:cNvSpPr>
              <a:spLocks/>
            </p:cNvSpPr>
            <p:nvPr/>
          </p:nvSpPr>
          <p:spPr bwMode="auto">
            <a:xfrm>
              <a:off x="2105" y="1133"/>
              <a:ext cx="2277" cy="1114"/>
            </a:xfrm>
            <a:custGeom>
              <a:avLst/>
              <a:gdLst>
                <a:gd name="T0" fmla="*/ 753 w 2277"/>
                <a:gd name="T1" fmla="*/ 130 h 1114"/>
                <a:gd name="T2" fmla="*/ 703 w 2277"/>
                <a:gd name="T3" fmla="*/ 220 h 1114"/>
                <a:gd name="T4" fmla="*/ 595 w 2277"/>
                <a:gd name="T5" fmla="*/ 396 h 1114"/>
                <a:gd name="T6" fmla="*/ 395 w 2277"/>
                <a:gd name="T7" fmla="*/ 492 h 1114"/>
                <a:gd name="T8" fmla="*/ 265 w 2277"/>
                <a:gd name="T9" fmla="*/ 621 h 1114"/>
                <a:gd name="T10" fmla="*/ 42 w 2277"/>
                <a:gd name="T11" fmla="*/ 707 h 1114"/>
                <a:gd name="T12" fmla="*/ 78 w 2277"/>
                <a:gd name="T13" fmla="*/ 831 h 1114"/>
                <a:gd name="T14" fmla="*/ 265 w 2277"/>
                <a:gd name="T15" fmla="*/ 876 h 1114"/>
                <a:gd name="T16" fmla="*/ 509 w 2277"/>
                <a:gd name="T17" fmla="*/ 826 h 1114"/>
                <a:gd name="T18" fmla="*/ 631 w 2277"/>
                <a:gd name="T19" fmla="*/ 740 h 1114"/>
                <a:gd name="T20" fmla="*/ 503 w 2277"/>
                <a:gd name="T21" fmla="*/ 707 h 1114"/>
                <a:gd name="T22" fmla="*/ 365 w 2277"/>
                <a:gd name="T23" fmla="*/ 707 h 1114"/>
                <a:gd name="T24" fmla="*/ 395 w 2277"/>
                <a:gd name="T25" fmla="*/ 661 h 1114"/>
                <a:gd name="T26" fmla="*/ 531 w 2277"/>
                <a:gd name="T27" fmla="*/ 689 h 1114"/>
                <a:gd name="T28" fmla="*/ 696 w 2277"/>
                <a:gd name="T29" fmla="*/ 548 h 1114"/>
                <a:gd name="T30" fmla="*/ 962 w 2277"/>
                <a:gd name="T31" fmla="*/ 576 h 1114"/>
                <a:gd name="T32" fmla="*/ 796 w 2277"/>
                <a:gd name="T33" fmla="*/ 633 h 1114"/>
                <a:gd name="T34" fmla="*/ 904 w 2277"/>
                <a:gd name="T35" fmla="*/ 723 h 1114"/>
                <a:gd name="T36" fmla="*/ 645 w 2277"/>
                <a:gd name="T37" fmla="*/ 730 h 1114"/>
                <a:gd name="T38" fmla="*/ 545 w 2277"/>
                <a:gd name="T39" fmla="*/ 859 h 1114"/>
                <a:gd name="T40" fmla="*/ 459 w 2277"/>
                <a:gd name="T41" fmla="*/ 1012 h 1114"/>
                <a:gd name="T42" fmla="*/ 609 w 2277"/>
                <a:gd name="T43" fmla="*/ 1090 h 1114"/>
                <a:gd name="T44" fmla="*/ 711 w 2277"/>
                <a:gd name="T45" fmla="*/ 984 h 1114"/>
                <a:gd name="T46" fmla="*/ 868 w 2277"/>
                <a:gd name="T47" fmla="*/ 989 h 1114"/>
                <a:gd name="T48" fmla="*/ 1012 w 2277"/>
                <a:gd name="T49" fmla="*/ 859 h 1114"/>
                <a:gd name="T50" fmla="*/ 1063 w 2277"/>
                <a:gd name="T51" fmla="*/ 842 h 1114"/>
                <a:gd name="T52" fmla="*/ 1177 w 2277"/>
                <a:gd name="T53" fmla="*/ 966 h 1114"/>
                <a:gd name="T54" fmla="*/ 1380 w 2277"/>
                <a:gd name="T55" fmla="*/ 1090 h 1114"/>
                <a:gd name="T56" fmla="*/ 1587 w 2277"/>
                <a:gd name="T57" fmla="*/ 1012 h 1114"/>
                <a:gd name="T58" fmla="*/ 1745 w 2277"/>
                <a:gd name="T59" fmla="*/ 859 h 1114"/>
                <a:gd name="T60" fmla="*/ 1853 w 2277"/>
                <a:gd name="T61" fmla="*/ 808 h 1114"/>
                <a:gd name="T62" fmla="*/ 2168 w 2277"/>
                <a:gd name="T63" fmla="*/ 943 h 1114"/>
                <a:gd name="T64" fmla="*/ 2184 w 2277"/>
                <a:gd name="T65" fmla="*/ 678 h 1114"/>
                <a:gd name="T66" fmla="*/ 1795 w 2277"/>
                <a:gd name="T67" fmla="*/ 611 h 1114"/>
                <a:gd name="T68" fmla="*/ 1903 w 2277"/>
                <a:gd name="T69" fmla="*/ 475 h 1114"/>
                <a:gd name="T70" fmla="*/ 1717 w 2277"/>
                <a:gd name="T71" fmla="*/ 447 h 1114"/>
                <a:gd name="T72" fmla="*/ 1845 w 2277"/>
                <a:gd name="T73" fmla="*/ 289 h 1114"/>
                <a:gd name="T74" fmla="*/ 1695 w 2277"/>
                <a:gd name="T75" fmla="*/ 91 h 1114"/>
                <a:gd name="T76" fmla="*/ 1380 w 2277"/>
                <a:gd name="T77" fmla="*/ 35 h 1114"/>
                <a:gd name="T78" fmla="*/ 1350 w 2277"/>
                <a:gd name="T79" fmla="*/ 163 h 1114"/>
                <a:gd name="T80" fmla="*/ 1278 w 2277"/>
                <a:gd name="T81" fmla="*/ 333 h 1114"/>
                <a:gd name="T82" fmla="*/ 1271 w 2277"/>
                <a:gd name="T83" fmla="*/ 378 h 1114"/>
                <a:gd name="T84" fmla="*/ 1394 w 2277"/>
                <a:gd name="T85" fmla="*/ 362 h 1114"/>
                <a:gd name="T86" fmla="*/ 1444 w 2277"/>
                <a:gd name="T87" fmla="*/ 311 h 1114"/>
                <a:gd name="T88" fmla="*/ 1580 w 2277"/>
                <a:gd name="T89" fmla="*/ 406 h 1114"/>
                <a:gd name="T90" fmla="*/ 1386 w 2277"/>
                <a:gd name="T91" fmla="*/ 599 h 1114"/>
                <a:gd name="T92" fmla="*/ 1651 w 2277"/>
                <a:gd name="T93" fmla="*/ 707 h 1114"/>
                <a:gd name="T94" fmla="*/ 1501 w 2277"/>
                <a:gd name="T95" fmla="*/ 786 h 1114"/>
                <a:gd name="T96" fmla="*/ 1307 w 2277"/>
                <a:gd name="T97" fmla="*/ 746 h 1114"/>
                <a:gd name="T98" fmla="*/ 1322 w 2277"/>
                <a:gd name="T99" fmla="*/ 537 h 1114"/>
                <a:gd name="T100" fmla="*/ 1184 w 2277"/>
                <a:gd name="T101" fmla="*/ 441 h 1114"/>
                <a:gd name="T102" fmla="*/ 1034 w 2277"/>
                <a:gd name="T103" fmla="*/ 350 h 1114"/>
                <a:gd name="T104" fmla="*/ 1034 w 2277"/>
                <a:gd name="T105" fmla="*/ 243 h 1114"/>
                <a:gd name="T106" fmla="*/ 990 w 2277"/>
                <a:gd name="T107" fmla="*/ 192 h 1114"/>
                <a:gd name="T108" fmla="*/ 1228 w 2277"/>
                <a:gd name="T109" fmla="*/ 130 h 1114"/>
                <a:gd name="T110" fmla="*/ 1048 w 2277"/>
                <a:gd name="T111" fmla="*/ 28 h 1114"/>
                <a:gd name="T112" fmla="*/ 882 w 2277"/>
                <a:gd name="T113" fmla="*/ 79 h 1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77" h="1114">
                  <a:moveTo>
                    <a:pt x="876" y="102"/>
                  </a:moveTo>
                  <a:lnTo>
                    <a:pt x="840" y="96"/>
                  </a:lnTo>
                  <a:lnTo>
                    <a:pt x="818" y="96"/>
                  </a:lnTo>
                  <a:lnTo>
                    <a:pt x="789" y="102"/>
                  </a:lnTo>
                  <a:lnTo>
                    <a:pt x="782" y="119"/>
                  </a:lnTo>
                  <a:lnTo>
                    <a:pt x="753" y="130"/>
                  </a:lnTo>
                  <a:lnTo>
                    <a:pt x="725" y="147"/>
                  </a:lnTo>
                  <a:lnTo>
                    <a:pt x="703" y="163"/>
                  </a:lnTo>
                  <a:lnTo>
                    <a:pt x="717" y="175"/>
                  </a:lnTo>
                  <a:lnTo>
                    <a:pt x="761" y="180"/>
                  </a:lnTo>
                  <a:lnTo>
                    <a:pt x="732" y="215"/>
                  </a:lnTo>
                  <a:lnTo>
                    <a:pt x="703" y="220"/>
                  </a:lnTo>
                  <a:lnTo>
                    <a:pt x="689" y="232"/>
                  </a:lnTo>
                  <a:lnTo>
                    <a:pt x="675" y="261"/>
                  </a:lnTo>
                  <a:lnTo>
                    <a:pt x="675" y="294"/>
                  </a:lnTo>
                  <a:lnTo>
                    <a:pt x="661" y="339"/>
                  </a:lnTo>
                  <a:lnTo>
                    <a:pt x="667" y="378"/>
                  </a:lnTo>
                  <a:lnTo>
                    <a:pt x="595" y="396"/>
                  </a:lnTo>
                  <a:lnTo>
                    <a:pt x="509" y="356"/>
                  </a:lnTo>
                  <a:lnTo>
                    <a:pt x="481" y="390"/>
                  </a:lnTo>
                  <a:lnTo>
                    <a:pt x="431" y="402"/>
                  </a:lnTo>
                  <a:lnTo>
                    <a:pt x="423" y="430"/>
                  </a:lnTo>
                  <a:lnTo>
                    <a:pt x="437" y="469"/>
                  </a:lnTo>
                  <a:lnTo>
                    <a:pt x="395" y="492"/>
                  </a:lnTo>
                  <a:lnTo>
                    <a:pt x="351" y="492"/>
                  </a:lnTo>
                  <a:lnTo>
                    <a:pt x="323" y="526"/>
                  </a:lnTo>
                  <a:lnTo>
                    <a:pt x="308" y="537"/>
                  </a:lnTo>
                  <a:lnTo>
                    <a:pt x="272" y="560"/>
                  </a:lnTo>
                  <a:lnTo>
                    <a:pt x="265" y="593"/>
                  </a:lnTo>
                  <a:lnTo>
                    <a:pt x="265" y="621"/>
                  </a:lnTo>
                  <a:lnTo>
                    <a:pt x="244" y="639"/>
                  </a:lnTo>
                  <a:lnTo>
                    <a:pt x="230" y="661"/>
                  </a:lnTo>
                  <a:lnTo>
                    <a:pt x="164" y="656"/>
                  </a:lnTo>
                  <a:lnTo>
                    <a:pt x="114" y="673"/>
                  </a:lnTo>
                  <a:lnTo>
                    <a:pt x="64" y="689"/>
                  </a:lnTo>
                  <a:lnTo>
                    <a:pt x="42" y="707"/>
                  </a:lnTo>
                  <a:lnTo>
                    <a:pt x="6" y="730"/>
                  </a:lnTo>
                  <a:lnTo>
                    <a:pt x="0" y="758"/>
                  </a:lnTo>
                  <a:lnTo>
                    <a:pt x="20" y="774"/>
                  </a:lnTo>
                  <a:lnTo>
                    <a:pt x="50" y="791"/>
                  </a:lnTo>
                  <a:lnTo>
                    <a:pt x="50" y="814"/>
                  </a:lnTo>
                  <a:lnTo>
                    <a:pt x="78" y="831"/>
                  </a:lnTo>
                  <a:lnTo>
                    <a:pt x="92" y="871"/>
                  </a:lnTo>
                  <a:lnTo>
                    <a:pt x="128" y="910"/>
                  </a:lnTo>
                  <a:lnTo>
                    <a:pt x="172" y="893"/>
                  </a:lnTo>
                  <a:lnTo>
                    <a:pt x="208" y="865"/>
                  </a:lnTo>
                  <a:lnTo>
                    <a:pt x="236" y="865"/>
                  </a:lnTo>
                  <a:lnTo>
                    <a:pt x="265" y="876"/>
                  </a:lnTo>
                  <a:lnTo>
                    <a:pt x="287" y="904"/>
                  </a:lnTo>
                  <a:lnTo>
                    <a:pt x="330" y="876"/>
                  </a:lnTo>
                  <a:lnTo>
                    <a:pt x="373" y="842"/>
                  </a:lnTo>
                  <a:lnTo>
                    <a:pt x="409" y="842"/>
                  </a:lnTo>
                  <a:lnTo>
                    <a:pt x="459" y="842"/>
                  </a:lnTo>
                  <a:lnTo>
                    <a:pt x="509" y="826"/>
                  </a:lnTo>
                  <a:lnTo>
                    <a:pt x="539" y="791"/>
                  </a:lnTo>
                  <a:lnTo>
                    <a:pt x="609" y="758"/>
                  </a:lnTo>
                  <a:lnTo>
                    <a:pt x="631" y="758"/>
                  </a:lnTo>
                  <a:lnTo>
                    <a:pt x="653" y="758"/>
                  </a:lnTo>
                  <a:lnTo>
                    <a:pt x="639" y="740"/>
                  </a:lnTo>
                  <a:lnTo>
                    <a:pt x="631" y="740"/>
                  </a:lnTo>
                  <a:lnTo>
                    <a:pt x="625" y="735"/>
                  </a:lnTo>
                  <a:lnTo>
                    <a:pt x="631" y="717"/>
                  </a:lnTo>
                  <a:lnTo>
                    <a:pt x="617" y="712"/>
                  </a:lnTo>
                  <a:lnTo>
                    <a:pt x="595" y="712"/>
                  </a:lnTo>
                  <a:lnTo>
                    <a:pt x="567" y="717"/>
                  </a:lnTo>
                  <a:lnTo>
                    <a:pt x="503" y="707"/>
                  </a:lnTo>
                  <a:lnTo>
                    <a:pt x="481" y="689"/>
                  </a:lnTo>
                  <a:lnTo>
                    <a:pt x="459" y="678"/>
                  </a:lnTo>
                  <a:lnTo>
                    <a:pt x="445" y="684"/>
                  </a:lnTo>
                  <a:lnTo>
                    <a:pt x="415" y="684"/>
                  </a:lnTo>
                  <a:lnTo>
                    <a:pt x="395" y="695"/>
                  </a:lnTo>
                  <a:lnTo>
                    <a:pt x="365" y="707"/>
                  </a:lnTo>
                  <a:lnTo>
                    <a:pt x="351" y="723"/>
                  </a:lnTo>
                  <a:lnTo>
                    <a:pt x="330" y="717"/>
                  </a:lnTo>
                  <a:lnTo>
                    <a:pt x="330" y="695"/>
                  </a:lnTo>
                  <a:lnTo>
                    <a:pt x="344" y="678"/>
                  </a:lnTo>
                  <a:lnTo>
                    <a:pt x="365" y="661"/>
                  </a:lnTo>
                  <a:lnTo>
                    <a:pt x="395" y="661"/>
                  </a:lnTo>
                  <a:lnTo>
                    <a:pt x="423" y="639"/>
                  </a:lnTo>
                  <a:lnTo>
                    <a:pt x="451" y="633"/>
                  </a:lnTo>
                  <a:lnTo>
                    <a:pt x="481" y="639"/>
                  </a:lnTo>
                  <a:lnTo>
                    <a:pt x="517" y="650"/>
                  </a:lnTo>
                  <a:lnTo>
                    <a:pt x="539" y="661"/>
                  </a:lnTo>
                  <a:lnTo>
                    <a:pt x="531" y="689"/>
                  </a:lnTo>
                  <a:lnTo>
                    <a:pt x="559" y="656"/>
                  </a:lnTo>
                  <a:lnTo>
                    <a:pt x="595" y="656"/>
                  </a:lnTo>
                  <a:lnTo>
                    <a:pt x="589" y="611"/>
                  </a:lnTo>
                  <a:lnTo>
                    <a:pt x="661" y="616"/>
                  </a:lnTo>
                  <a:lnTo>
                    <a:pt x="703" y="621"/>
                  </a:lnTo>
                  <a:lnTo>
                    <a:pt x="696" y="548"/>
                  </a:lnTo>
                  <a:lnTo>
                    <a:pt x="739" y="515"/>
                  </a:lnTo>
                  <a:lnTo>
                    <a:pt x="782" y="526"/>
                  </a:lnTo>
                  <a:lnTo>
                    <a:pt x="840" y="509"/>
                  </a:lnTo>
                  <a:lnTo>
                    <a:pt x="861" y="543"/>
                  </a:lnTo>
                  <a:lnTo>
                    <a:pt x="926" y="543"/>
                  </a:lnTo>
                  <a:lnTo>
                    <a:pt x="962" y="576"/>
                  </a:lnTo>
                  <a:lnTo>
                    <a:pt x="990" y="611"/>
                  </a:lnTo>
                  <a:lnTo>
                    <a:pt x="990" y="639"/>
                  </a:lnTo>
                  <a:lnTo>
                    <a:pt x="933" y="599"/>
                  </a:lnTo>
                  <a:lnTo>
                    <a:pt x="861" y="583"/>
                  </a:lnTo>
                  <a:lnTo>
                    <a:pt x="811" y="593"/>
                  </a:lnTo>
                  <a:lnTo>
                    <a:pt x="796" y="633"/>
                  </a:lnTo>
                  <a:lnTo>
                    <a:pt x="732" y="678"/>
                  </a:lnTo>
                  <a:lnTo>
                    <a:pt x="789" y="656"/>
                  </a:lnTo>
                  <a:lnTo>
                    <a:pt x="846" y="650"/>
                  </a:lnTo>
                  <a:lnTo>
                    <a:pt x="890" y="667"/>
                  </a:lnTo>
                  <a:lnTo>
                    <a:pt x="948" y="702"/>
                  </a:lnTo>
                  <a:lnTo>
                    <a:pt x="904" y="723"/>
                  </a:lnTo>
                  <a:lnTo>
                    <a:pt x="840" y="717"/>
                  </a:lnTo>
                  <a:lnTo>
                    <a:pt x="746" y="702"/>
                  </a:lnTo>
                  <a:lnTo>
                    <a:pt x="703" y="712"/>
                  </a:lnTo>
                  <a:lnTo>
                    <a:pt x="667" y="735"/>
                  </a:lnTo>
                  <a:lnTo>
                    <a:pt x="645" y="723"/>
                  </a:lnTo>
                  <a:lnTo>
                    <a:pt x="645" y="730"/>
                  </a:lnTo>
                  <a:lnTo>
                    <a:pt x="653" y="758"/>
                  </a:lnTo>
                  <a:lnTo>
                    <a:pt x="689" y="791"/>
                  </a:lnTo>
                  <a:lnTo>
                    <a:pt x="675" y="831"/>
                  </a:lnTo>
                  <a:lnTo>
                    <a:pt x="631" y="842"/>
                  </a:lnTo>
                  <a:lnTo>
                    <a:pt x="581" y="842"/>
                  </a:lnTo>
                  <a:lnTo>
                    <a:pt x="545" y="859"/>
                  </a:lnTo>
                  <a:lnTo>
                    <a:pt x="539" y="876"/>
                  </a:lnTo>
                  <a:lnTo>
                    <a:pt x="495" y="921"/>
                  </a:lnTo>
                  <a:lnTo>
                    <a:pt x="445" y="921"/>
                  </a:lnTo>
                  <a:lnTo>
                    <a:pt x="415" y="943"/>
                  </a:lnTo>
                  <a:lnTo>
                    <a:pt x="423" y="978"/>
                  </a:lnTo>
                  <a:lnTo>
                    <a:pt x="459" y="1012"/>
                  </a:lnTo>
                  <a:lnTo>
                    <a:pt x="445" y="1028"/>
                  </a:lnTo>
                  <a:lnTo>
                    <a:pt x="445" y="1045"/>
                  </a:lnTo>
                  <a:lnTo>
                    <a:pt x="495" y="1074"/>
                  </a:lnTo>
                  <a:lnTo>
                    <a:pt x="503" y="1102"/>
                  </a:lnTo>
                  <a:lnTo>
                    <a:pt x="567" y="1113"/>
                  </a:lnTo>
                  <a:lnTo>
                    <a:pt x="609" y="1090"/>
                  </a:lnTo>
                  <a:lnTo>
                    <a:pt x="653" y="1090"/>
                  </a:lnTo>
                  <a:lnTo>
                    <a:pt x="689" y="1108"/>
                  </a:lnTo>
                  <a:lnTo>
                    <a:pt x="761" y="1090"/>
                  </a:lnTo>
                  <a:lnTo>
                    <a:pt x="782" y="1057"/>
                  </a:lnTo>
                  <a:lnTo>
                    <a:pt x="753" y="1024"/>
                  </a:lnTo>
                  <a:lnTo>
                    <a:pt x="711" y="984"/>
                  </a:lnTo>
                  <a:lnTo>
                    <a:pt x="717" y="943"/>
                  </a:lnTo>
                  <a:lnTo>
                    <a:pt x="739" y="910"/>
                  </a:lnTo>
                  <a:lnTo>
                    <a:pt x="782" y="915"/>
                  </a:lnTo>
                  <a:lnTo>
                    <a:pt x="789" y="961"/>
                  </a:lnTo>
                  <a:lnTo>
                    <a:pt x="825" y="1000"/>
                  </a:lnTo>
                  <a:lnTo>
                    <a:pt x="868" y="989"/>
                  </a:lnTo>
                  <a:lnTo>
                    <a:pt x="912" y="995"/>
                  </a:lnTo>
                  <a:lnTo>
                    <a:pt x="948" y="966"/>
                  </a:lnTo>
                  <a:lnTo>
                    <a:pt x="926" y="915"/>
                  </a:lnTo>
                  <a:lnTo>
                    <a:pt x="926" y="882"/>
                  </a:lnTo>
                  <a:lnTo>
                    <a:pt x="969" y="882"/>
                  </a:lnTo>
                  <a:lnTo>
                    <a:pt x="1012" y="859"/>
                  </a:lnTo>
                  <a:lnTo>
                    <a:pt x="1012" y="802"/>
                  </a:lnTo>
                  <a:lnTo>
                    <a:pt x="1012" y="769"/>
                  </a:lnTo>
                  <a:lnTo>
                    <a:pt x="1048" y="740"/>
                  </a:lnTo>
                  <a:lnTo>
                    <a:pt x="1063" y="758"/>
                  </a:lnTo>
                  <a:lnTo>
                    <a:pt x="1056" y="791"/>
                  </a:lnTo>
                  <a:lnTo>
                    <a:pt x="1063" y="842"/>
                  </a:lnTo>
                  <a:lnTo>
                    <a:pt x="1056" y="893"/>
                  </a:lnTo>
                  <a:lnTo>
                    <a:pt x="1070" y="933"/>
                  </a:lnTo>
                  <a:lnTo>
                    <a:pt x="1099" y="921"/>
                  </a:lnTo>
                  <a:lnTo>
                    <a:pt x="1120" y="927"/>
                  </a:lnTo>
                  <a:lnTo>
                    <a:pt x="1142" y="961"/>
                  </a:lnTo>
                  <a:lnTo>
                    <a:pt x="1177" y="966"/>
                  </a:lnTo>
                  <a:lnTo>
                    <a:pt x="1184" y="995"/>
                  </a:lnTo>
                  <a:lnTo>
                    <a:pt x="1206" y="1040"/>
                  </a:lnTo>
                  <a:lnTo>
                    <a:pt x="1271" y="1028"/>
                  </a:lnTo>
                  <a:lnTo>
                    <a:pt x="1300" y="1062"/>
                  </a:lnTo>
                  <a:lnTo>
                    <a:pt x="1350" y="1108"/>
                  </a:lnTo>
                  <a:lnTo>
                    <a:pt x="1380" y="1090"/>
                  </a:lnTo>
                  <a:lnTo>
                    <a:pt x="1415" y="1090"/>
                  </a:lnTo>
                  <a:lnTo>
                    <a:pt x="1458" y="1108"/>
                  </a:lnTo>
                  <a:lnTo>
                    <a:pt x="1523" y="1085"/>
                  </a:lnTo>
                  <a:lnTo>
                    <a:pt x="1530" y="1040"/>
                  </a:lnTo>
                  <a:lnTo>
                    <a:pt x="1530" y="1012"/>
                  </a:lnTo>
                  <a:lnTo>
                    <a:pt x="1587" y="1012"/>
                  </a:lnTo>
                  <a:lnTo>
                    <a:pt x="1645" y="995"/>
                  </a:lnTo>
                  <a:lnTo>
                    <a:pt x="1681" y="995"/>
                  </a:lnTo>
                  <a:lnTo>
                    <a:pt x="1723" y="995"/>
                  </a:lnTo>
                  <a:lnTo>
                    <a:pt x="1731" y="943"/>
                  </a:lnTo>
                  <a:lnTo>
                    <a:pt x="1767" y="910"/>
                  </a:lnTo>
                  <a:lnTo>
                    <a:pt x="1745" y="859"/>
                  </a:lnTo>
                  <a:lnTo>
                    <a:pt x="1703" y="859"/>
                  </a:lnTo>
                  <a:lnTo>
                    <a:pt x="1703" y="814"/>
                  </a:lnTo>
                  <a:lnTo>
                    <a:pt x="1667" y="808"/>
                  </a:lnTo>
                  <a:lnTo>
                    <a:pt x="1745" y="797"/>
                  </a:lnTo>
                  <a:lnTo>
                    <a:pt x="1789" y="826"/>
                  </a:lnTo>
                  <a:lnTo>
                    <a:pt x="1853" y="808"/>
                  </a:lnTo>
                  <a:lnTo>
                    <a:pt x="1917" y="831"/>
                  </a:lnTo>
                  <a:lnTo>
                    <a:pt x="1982" y="837"/>
                  </a:lnTo>
                  <a:lnTo>
                    <a:pt x="2004" y="910"/>
                  </a:lnTo>
                  <a:lnTo>
                    <a:pt x="2046" y="915"/>
                  </a:lnTo>
                  <a:lnTo>
                    <a:pt x="2104" y="938"/>
                  </a:lnTo>
                  <a:lnTo>
                    <a:pt x="2168" y="943"/>
                  </a:lnTo>
                  <a:lnTo>
                    <a:pt x="2220" y="915"/>
                  </a:lnTo>
                  <a:lnTo>
                    <a:pt x="2276" y="876"/>
                  </a:lnTo>
                  <a:lnTo>
                    <a:pt x="2240" y="808"/>
                  </a:lnTo>
                  <a:lnTo>
                    <a:pt x="2190" y="774"/>
                  </a:lnTo>
                  <a:lnTo>
                    <a:pt x="2212" y="746"/>
                  </a:lnTo>
                  <a:lnTo>
                    <a:pt x="2184" y="678"/>
                  </a:lnTo>
                  <a:lnTo>
                    <a:pt x="2168" y="639"/>
                  </a:lnTo>
                  <a:lnTo>
                    <a:pt x="2126" y="593"/>
                  </a:lnTo>
                  <a:lnTo>
                    <a:pt x="2054" y="583"/>
                  </a:lnTo>
                  <a:lnTo>
                    <a:pt x="1975" y="621"/>
                  </a:lnTo>
                  <a:lnTo>
                    <a:pt x="1889" y="604"/>
                  </a:lnTo>
                  <a:lnTo>
                    <a:pt x="1795" y="611"/>
                  </a:lnTo>
                  <a:lnTo>
                    <a:pt x="1809" y="593"/>
                  </a:lnTo>
                  <a:lnTo>
                    <a:pt x="1773" y="560"/>
                  </a:lnTo>
                  <a:lnTo>
                    <a:pt x="1845" y="554"/>
                  </a:lnTo>
                  <a:lnTo>
                    <a:pt x="1889" y="526"/>
                  </a:lnTo>
                  <a:lnTo>
                    <a:pt x="1917" y="504"/>
                  </a:lnTo>
                  <a:lnTo>
                    <a:pt x="1903" y="475"/>
                  </a:lnTo>
                  <a:lnTo>
                    <a:pt x="1845" y="463"/>
                  </a:lnTo>
                  <a:lnTo>
                    <a:pt x="1809" y="480"/>
                  </a:lnTo>
                  <a:lnTo>
                    <a:pt x="1767" y="509"/>
                  </a:lnTo>
                  <a:lnTo>
                    <a:pt x="1745" y="509"/>
                  </a:lnTo>
                  <a:lnTo>
                    <a:pt x="1695" y="492"/>
                  </a:lnTo>
                  <a:lnTo>
                    <a:pt x="1717" y="447"/>
                  </a:lnTo>
                  <a:lnTo>
                    <a:pt x="1759" y="430"/>
                  </a:lnTo>
                  <a:lnTo>
                    <a:pt x="1789" y="406"/>
                  </a:lnTo>
                  <a:lnTo>
                    <a:pt x="1825" y="378"/>
                  </a:lnTo>
                  <a:lnTo>
                    <a:pt x="1845" y="345"/>
                  </a:lnTo>
                  <a:lnTo>
                    <a:pt x="1781" y="339"/>
                  </a:lnTo>
                  <a:lnTo>
                    <a:pt x="1845" y="289"/>
                  </a:lnTo>
                  <a:lnTo>
                    <a:pt x="1803" y="289"/>
                  </a:lnTo>
                  <a:lnTo>
                    <a:pt x="1795" y="237"/>
                  </a:lnTo>
                  <a:lnTo>
                    <a:pt x="1803" y="192"/>
                  </a:lnTo>
                  <a:lnTo>
                    <a:pt x="1767" y="130"/>
                  </a:lnTo>
                  <a:lnTo>
                    <a:pt x="1731" y="91"/>
                  </a:lnTo>
                  <a:lnTo>
                    <a:pt x="1695" y="91"/>
                  </a:lnTo>
                  <a:lnTo>
                    <a:pt x="1645" y="91"/>
                  </a:lnTo>
                  <a:lnTo>
                    <a:pt x="1580" y="39"/>
                  </a:lnTo>
                  <a:lnTo>
                    <a:pt x="1501" y="45"/>
                  </a:lnTo>
                  <a:lnTo>
                    <a:pt x="1458" y="35"/>
                  </a:lnTo>
                  <a:lnTo>
                    <a:pt x="1415" y="23"/>
                  </a:lnTo>
                  <a:lnTo>
                    <a:pt x="1380" y="35"/>
                  </a:lnTo>
                  <a:lnTo>
                    <a:pt x="1343" y="45"/>
                  </a:lnTo>
                  <a:lnTo>
                    <a:pt x="1314" y="74"/>
                  </a:lnTo>
                  <a:lnTo>
                    <a:pt x="1286" y="96"/>
                  </a:lnTo>
                  <a:lnTo>
                    <a:pt x="1271" y="130"/>
                  </a:lnTo>
                  <a:lnTo>
                    <a:pt x="1336" y="147"/>
                  </a:lnTo>
                  <a:lnTo>
                    <a:pt x="1350" y="163"/>
                  </a:lnTo>
                  <a:lnTo>
                    <a:pt x="1358" y="192"/>
                  </a:lnTo>
                  <a:lnTo>
                    <a:pt x="1292" y="204"/>
                  </a:lnTo>
                  <a:lnTo>
                    <a:pt x="1250" y="226"/>
                  </a:lnTo>
                  <a:lnTo>
                    <a:pt x="1250" y="261"/>
                  </a:lnTo>
                  <a:lnTo>
                    <a:pt x="1271" y="299"/>
                  </a:lnTo>
                  <a:lnTo>
                    <a:pt x="1278" y="333"/>
                  </a:lnTo>
                  <a:lnTo>
                    <a:pt x="1242" y="328"/>
                  </a:lnTo>
                  <a:lnTo>
                    <a:pt x="1163" y="333"/>
                  </a:lnTo>
                  <a:lnTo>
                    <a:pt x="1149" y="367"/>
                  </a:lnTo>
                  <a:lnTo>
                    <a:pt x="1199" y="362"/>
                  </a:lnTo>
                  <a:lnTo>
                    <a:pt x="1213" y="396"/>
                  </a:lnTo>
                  <a:lnTo>
                    <a:pt x="1271" y="378"/>
                  </a:lnTo>
                  <a:lnTo>
                    <a:pt x="1292" y="413"/>
                  </a:lnTo>
                  <a:lnTo>
                    <a:pt x="1314" y="458"/>
                  </a:lnTo>
                  <a:lnTo>
                    <a:pt x="1358" y="435"/>
                  </a:lnTo>
                  <a:lnTo>
                    <a:pt x="1444" y="424"/>
                  </a:lnTo>
                  <a:lnTo>
                    <a:pt x="1422" y="390"/>
                  </a:lnTo>
                  <a:lnTo>
                    <a:pt x="1394" y="362"/>
                  </a:lnTo>
                  <a:lnTo>
                    <a:pt x="1336" y="356"/>
                  </a:lnTo>
                  <a:lnTo>
                    <a:pt x="1328" y="317"/>
                  </a:lnTo>
                  <a:lnTo>
                    <a:pt x="1372" y="248"/>
                  </a:lnTo>
                  <a:lnTo>
                    <a:pt x="1394" y="322"/>
                  </a:lnTo>
                  <a:lnTo>
                    <a:pt x="1444" y="356"/>
                  </a:lnTo>
                  <a:lnTo>
                    <a:pt x="1444" y="311"/>
                  </a:lnTo>
                  <a:lnTo>
                    <a:pt x="1523" y="266"/>
                  </a:lnTo>
                  <a:lnTo>
                    <a:pt x="1537" y="345"/>
                  </a:lnTo>
                  <a:lnTo>
                    <a:pt x="1609" y="350"/>
                  </a:lnTo>
                  <a:lnTo>
                    <a:pt x="1523" y="385"/>
                  </a:lnTo>
                  <a:lnTo>
                    <a:pt x="1494" y="413"/>
                  </a:lnTo>
                  <a:lnTo>
                    <a:pt x="1580" y="406"/>
                  </a:lnTo>
                  <a:lnTo>
                    <a:pt x="1523" y="441"/>
                  </a:lnTo>
                  <a:lnTo>
                    <a:pt x="1523" y="497"/>
                  </a:lnTo>
                  <a:lnTo>
                    <a:pt x="1451" y="509"/>
                  </a:lnTo>
                  <a:lnTo>
                    <a:pt x="1465" y="554"/>
                  </a:lnTo>
                  <a:lnTo>
                    <a:pt x="1436" y="616"/>
                  </a:lnTo>
                  <a:lnTo>
                    <a:pt x="1386" y="599"/>
                  </a:lnTo>
                  <a:lnTo>
                    <a:pt x="1380" y="645"/>
                  </a:lnTo>
                  <a:lnTo>
                    <a:pt x="1408" y="702"/>
                  </a:lnTo>
                  <a:lnTo>
                    <a:pt x="1501" y="689"/>
                  </a:lnTo>
                  <a:lnTo>
                    <a:pt x="1523" y="712"/>
                  </a:lnTo>
                  <a:lnTo>
                    <a:pt x="1595" y="707"/>
                  </a:lnTo>
                  <a:lnTo>
                    <a:pt x="1651" y="707"/>
                  </a:lnTo>
                  <a:lnTo>
                    <a:pt x="1681" y="717"/>
                  </a:lnTo>
                  <a:lnTo>
                    <a:pt x="1667" y="746"/>
                  </a:lnTo>
                  <a:lnTo>
                    <a:pt x="1595" y="752"/>
                  </a:lnTo>
                  <a:lnTo>
                    <a:pt x="1601" y="780"/>
                  </a:lnTo>
                  <a:lnTo>
                    <a:pt x="1544" y="774"/>
                  </a:lnTo>
                  <a:lnTo>
                    <a:pt x="1501" y="786"/>
                  </a:lnTo>
                  <a:lnTo>
                    <a:pt x="1465" y="814"/>
                  </a:lnTo>
                  <a:lnTo>
                    <a:pt x="1430" y="831"/>
                  </a:lnTo>
                  <a:lnTo>
                    <a:pt x="1380" y="814"/>
                  </a:lnTo>
                  <a:lnTo>
                    <a:pt x="1336" y="786"/>
                  </a:lnTo>
                  <a:lnTo>
                    <a:pt x="1228" y="758"/>
                  </a:lnTo>
                  <a:lnTo>
                    <a:pt x="1307" y="746"/>
                  </a:lnTo>
                  <a:lnTo>
                    <a:pt x="1336" y="717"/>
                  </a:lnTo>
                  <a:lnTo>
                    <a:pt x="1314" y="678"/>
                  </a:lnTo>
                  <a:lnTo>
                    <a:pt x="1300" y="650"/>
                  </a:lnTo>
                  <a:lnTo>
                    <a:pt x="1328" y="616"/>
                  </a:lnTo>
                  <a:lnTo>
                    <a:pt x="1278" y="588"/>
                  </a:lnTo>
                  <a:lnTo>
                    <a:pt x="1322" y="537"/>
                  </a:lnTo>
                  <a:lnTo>
                    <a:pt x="1250" y="548"/>
                  </a:lnTo>
                  <a:lnTo>
                    <a:pt x="1271" y="520"/>
                  </a:lnTo>
                  <a:lnTo>
                    <a:pt x="1286" y="486"/>
                  </a:lnTo>
                  <a:lnTo>
                    <a:pt x="1271" y="452"/>
                  </a:lnTo>
                  <a:lnTo>
                    <a:pt x="1235" y="441"/>
                  </a:lnTo>
                  <a:lnTo>
                    <a:pt x="1184" y="441"/>
                  </a:lnTo>
                  <a:lnTo>
                    <a:pt x="1127" y="452"/>
                  </a:lnTo>
                  <a:lnTo>
                    <a:pt x="1127" y="413"/>
                  </a:lnTo>
                  <a:lnTo>
                    <a:pt x="1120" y="373"/>
                  </a:lnTo>
                  <a:lnTo>
                    <a:pt x="1084" y="356"/>
                  </a:lnTo>
                  <a:lnTo>
                    <a:pt x="1063" y="396"/>
                  </a:lnTo>
                  <a:lnTo>
                    <a:pt x="1034" y="350"/>
                  </a:lnTo>
                  <a:lnTo>
                    <a:pt x="1056" y="322"/>
                  </a:lnTo>
                  <a:lnTo>
                    <a:pt x="1099" y="311"/>
                  </a:lnTo>
                  <a:lnTo>
                    <a:pt x="1120" y="276"/>
                  </a:lnTo>
                  <a:lnTo>
                    <a:pt x="1127" y="243"/>
                  </a:lnTo>
                  <a:lnTo>
                    <a:pt x="1084" y="232"/>
                  </a:lnTo>
                  <a:lnTo>
                    <a:pt x="1034" y="243"/>
                  </a:lnTo>
                  <a:lnTo>
                    <a:pt x="990" y="261"/>
                  </a:lnTo>
                  <a:lnTo>
                    <a:pt x="948" y="271"/>
                  </a:lnTo>
                  <a:lnTo>
                    <a:pt x="933" y="261"/>
                  </a:lnTo>
                  <a:lnTo>
                    <a:pt x="948" y="232"/>
                  </a:lnTo>
                  <a:lnTo>
                    <a:pt x="969" y="209"/>
                  </a:lnTo>
                  <a:lnTo>
                    <a:pt x="990" y="192"/>
                  </a:lnTo>
                  <a:lnTo>
                    <a:pt x="1070" y="192"/>
                  </a:lnTo>
                  <a:lnTo>
                    <a:pt x="1113" y="220"/>
                  </a:lnTo>
                  <a:lnTo>
                    <a:pt x="1142" y="187"/>
                  </a:lnTo>
                  <a:lnTo>
                    <a:pt x="1177" y="163"/>
                  </a:lnTo>
                  <a:lnTo>
                    <a:pt x="1213" y="152"/>
                  </a:lnTo>
                  <a:lnTo>
                    <a:pt x="1228" y="130"/>
                  </a:lnTo>
                  <a:lnTo>
                    <a:pt x="1228" y="85"/>
                  </a:lnTo>
                  <a:lnTo>
                    <a:pt x="1199" y="56"/>
                  </a:lnTo>
                  <a:lnTo>
                    <a:pt x="1163" y="23"/>
                  </a:lnTo>
                  <a:lnTo>
                    <a:pt x="1120" y="0"/>
                  </a:lnTo>
                  <a:lnTo>
                    <a:pt x="1070" y="28"/>
                  </a:lnTo>
                  <a:lnTo>
                    <a:pt x="1048" y="28"/>
                  </a:lnTo>
                  <a:lnTo>
                    <a:pt x="1026" y="63"/>
                  </a:lnTo>
                  <a:lnTo>
                    <a:pt x="990" y="35"/>
                  </a:lnTo>
                  <a:lnTo>
                    <a:pt x="933" y="35"/>
                  </a:lnTo>
                  <a:lnTo>
                    <a:pt x="912" y="51"/>
                  </a:lnTo>
                  <a:lnTo>
                    <a:pt x="904" y="74"/>
                  </a:lnTo>
                  <a:lnTo>
                    <a:pt x="882" y="79"/>
                  </a:lnTo>
                  <a:lnTo>
                    <a:pt x="876" y="102"/>
                  </a:lnTo>
                </a:path>
              </a:pathLst>
            </a:custGeom>
            <a:solidFill>
              <a:srgbClr val="5FBF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16" name="Freeform 185"/>
            <p:cNvSpPr>
              <a:spLocks/>
            </p:cNvSpPr>
            <p:nvPr/>
          </p:nvSpPr>
          <p:spPr bwMode="auto">
            <a:xfrm>
              <a:off x="2105" y="1111"/>
              <a:ext cx="2288" cy="1144"/>
            </a:xfrm>
            <a:custGeom>
              <a:avLst/>
              <a:gdLst>
                <a:gd name="T0" fmla="*/ 937 w 2288"/>
                <a:gd name="T1" fmla="*/ 5 h 1144"/>
                <a:gd name="T2" fmla="*/ 901 w 2288"/>
                <a:gd name="T3" fmla="*/ 23 h 1144"/>
                <a:gd name="T4" fmla="*/ 865 w 2288"/>
                <a:gd name="T5" fmla="*/ 73 h 1144"/>
                <a:gd name="T6" fmla="*/ 793 w 2288"/>
                <a:gd name="T7" fmla="*/ 114 h 1144"/>
                <a:gd name="T8" fmla="*/ 700 w 2288"/>
                <a:gd name="T9" fmla="*/ 125 h 1144"/>
                <a:gd name="T10" fmla="*/ 635 w 2288"/>
                <a:gd name="T11" fmla="*/ 147 h 1144"/>
                <a:gd name="T12" fmla="*/ 570 w 2288"/>
                <a:gd name="T13" fmla="*/ 199 h 1144"/>
                <a:gd name="T14" fmla="*/ 612 w 2288"/>
                <a:gd name="T15" fmla="*/ 279 h 1144"/>
                <a:gd name="T16" fmla="*/ 454 w 2288"/>
                <a:gd name="T17" fmla="*/ 324 h 1144"/>
                <a:gd name="T18" fmla="*/ 433 w 2288"/>
                <a:gd name="T19" fmla="*/ 427 h 1144"/>
                <a:gd name="T20" fmla="*/ 397 w 2288"/>
                <a:gd name="T21" fmla="*/ 517 h 1144"/>
                <a:gd name="T22" fmla="*/ 309 w 2288"/>
                <a:gd name="T23" fmla="*/ 563 h 1144"/>
                <a:gd name="T24" fmla="*/ 267 w 2288"/>
                <a:gd name="T25" fmla="*/ 648 h 1144"/>
                <a:gd name="T26" fmla="*/ 165 w 2288"/>
                <a:gd name="T27" fmla="*/ 683 h 1144"/>
                <a:gd name="T28" fmla="*/ 42 w 2288"/>
                <a:gd name="T29" fmla="*/ 733 h 1144"/>
                <a:gd name="T30" fmla="*/ 20 w 2288"/>
                <a:gd name="T31" fmla="*/ 802 h 1144"/>
                <a:gd name="T32" fmla="*/ 79 w 2288"/>
                <a:gd name="T33" fmla="*/ 859 h 1144"/>
                <a:gd name="T34" fmla="*/ 173 w 2288"/>
                <a:gd name="T35" fmla="*/ 921 h 1144"/>
                <a:gd name="T36" fmla="*/ 267 w 2288"/>
                <a:gd name="T37" fmla="*/ 904 h 1144"/>
                <a:gd name="T38" fmla="*/ 375 w 2288"/>
                <a:gd name="T39" fmla="*/ 871 h 1144"/>
                <a:gd name="T40" fmla="*/ 512 w 2288"/>
                <a:gd name="T41" fmla="*/ 854 h 1144"/>
                <a:gd name="T42" fmla="*/ 656 w 2288"/>
                <a:gd name="T43" fmla="*/ 785 h 1144"/>
                <a:gd name="T44" fmla="*/ 678 w 2288"/>
                <a:gd name="T45" fmla="*/ 859 h 1144"/>
                <a:gd name="T46" fmla="*/ 548 w 2288"/>
                <a:gd name="T47" fmla="*/ 887 h 1144"/>
                <a:gd name="T48" fmla="*/ 447 w 2288"/>
                <a:gd name="T49" fmla="*/ 950 h 1144"/>
                <a:gd name="T50" fmla="*/ 461 w 2288"/>
                <a:gd name="T51" fmla="*/ 1042 h 1144"/>
                <a:gd name="T52" fmla="*/ 498 w 2288"/>
                <a:gd name="T53" fmla="*/ 1104 h 1144"/>
                <a:gd name="T54" fmla="*/ 612 w 2288"/>
                <a:gd name="T55" fmla="*/ 1120 h 1144"/>
                <a:gd name="T56" fmla="*/ 764 w 2288"/>
                <a:gd name="T57" fmla="*/ 1120 h 1144"/>
                <a:gd name="T58" fmla="*/ 714 w 2288"/>
                <a:gd name="T59" fmla="*/ 1013 h 1144"/>
                <a:gd name="T60" fmla="*/ 786 w 2288"/>
                <a:gd name="T61" fmla="*/ 944 h 1144"/>
                <a:gd name="T62" fmla="*/ 873 w 2288"/>
                <a:gd name="T63" fmla="*/ 1018 h 1144"/>
                <a:gd name="T64" fmla="*/ 930 w 2288"/>
                <a:gd name="T65" fmla="*/ 944 h 1144"/>
                <a:gd name="T66" fmla="*/ 1017 w 2288"/>
                <a:gd name="T67" fmla="*/ 887 h 1144"/>
                <a:gd name="T68" fmla="*/ 1053 w 2288"/>
                <a:gd name="T69" fmla="*/ 768 h 1144"/>
                <a:gd name="T70" fmla="*/ 1068 w 2288"/>
                <a:gd name="T71" fmla="*/ 871 h 1144"/>
                <a:gd name="T72" fmla="*/ 1104 w 2288"/>
                <a:gd name="T73" fmla="*/ 950 h 1144"/>
                <a:gd name="T74" fmla="*/ 1183 w 2288"/>
                <a:gd name="T75" fmla="*/ 996 h 1144"/>
                <a:gd name="T76" fmla="*/ 1278 w 2288"/>
                <a:gd name="T77" fmla="*/ 1058 h 1144"/>
                <a:gd name="T78" fmla="*/ 1386 w 2288"/>
                <a:gd name="T79" fmla="*/ 1120 h 1144"/>
                <a:gd name="T80" fmla="*/ 1531 w 2288"/>
                <a:gd name="T81" fmla="*/ 1115 h 1144"/>
                <a:gd name="T82" fmla="*/ 1595 w 2288"/>
                <a:gd name="T83" fmla="*/ 1042 h 1144"/>
                <a:gd name="T84" fmla="*/ 1731 w 2288"/>
                <a:gd name="T85" fmla="*/ 1024 h 1144"/>
                <a:gd name="T86" fmla="*/ 1753 w 2288"/>
                <a:gd name="T87" fmla="*/ 887 h 1144"/>
                <a:gd name="T88" fmla="*/ 1675 w 2288"/>
                <a:gd name="T89" fmla="*/ 836 h 1144"/>
                <a:gd name="T90" fmla="*/ 1862 w 2288"/>
                <a:gd name="T91" fmla="*/ 836 h 1144"/>
                <a:gd name="T92" fmla="*/ 2014 w 2288"/>
                <a:gd name="T93" fmla="*/ 939 h 1144"/>
                <a:gd name="T94" fmla="*/ 2179 w 2288"/>
                <a:gd name="T95" fmla="*/ 972 h 1144"/>
                <a:gd name="T96" fmla="*/ 2251 w 2288"/>
                <a:gd name="T97" fmla="*/ 836 h 1144"/>
                <a:gd name="T98" fmla="*/ 2194 w 2288"/>
                <a:gd name="T99" fmla="*/ 705 h 1144"/>
                <a:gd name="T100" fmla="*/ 2064 w 2288"/>
                <a:gd name="T101" fmla="*/ 609 h 1144"/>
                <a:gd name="T102" fmla="*/ 1933 w 2288"/>
                <a:gd name="T103" fmla="*/ 586 h 1144"/>
                <a:gd name="T104" fmla="*/ 1919 w 2288"/>
                <a:gd name="T105" fmla="*/ 484 h 1144"/>
                <a:gd name="T106" fmla="*/ 1905 w 2288"/>
                <a:gd name="T107" fmla="*/ 403 h 1144"/>
                <a:gd name="T108" fmla="*/ 1812 w 2288"/>
                <a:gd name="T109" fmla="*/ 313 h 1144"/>
                <a:gd name="T110" fmla="*/ 1775 w 2288"/>
                <a:gd name="T111" fmla="*/ 153 h 1144"/>
                <a:gd name="T112" fmla="*/ 1652 w 2288"/>
                <a:gd name="T113" fmla="*/ 114 h 1144"/>
                <a:gd name="T114" fmla="*/ 1478 w 2288"/>
                <a:gd name="T115" fmla="*/ 39 h 1144"/>
                <a:gd name="T116" fmla="*/ 1342 w 2288"/>
                <a:gd name="T117" fmla="*/ 0 h 1144"/>
                <a:gd name="T118" fmla="*/ 1219 w 2288"/>
                <a:gd name="T119" fmla="*/ 62 h 1144"/>
                <a:gd name="T120" fmla="*/ 1082 w 2288"/>
                <a:gd name="T121" fmla="*/ 23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88" h="1144">
                  <a:moveTo>
                    <a:pt x="1017" y="39"/>
                  </a:moveTo>
                  <a:lnTo>
                    <a:pt x="981" y="23"/>
                  </a:lnTo>
                  <a:lnTo>
                    <a:pt x="937" y="5"/>
                  </a:lnTo>
                  <a:lnTo>
                    <a:pt x="901" y="5"/>
                  </a:lnTo>
                  <a:lnTo>
                    <a:pt x="916" y="16"/>
                  </a:lnTo>
                  <a:lnTo>
                    <a:pt x="901" y="23"/>
                  </a:lnTo>
                  <a:lnTo>
                    <a:pt x="859" y="39"/>
                  </a:lnTo>
                  <a:lnTo>
                    <a:pt x="859" y="57"/>
                  </a:lnTo>
                  <a:lnTo>
                    <a:pt x="865" y="73"/>
                  </a:lnTo>
                  <a:lnTo>
                    <a:pt x="829" y="90"/>
                  </a:lnTo>
                  <a:lnTo>
                    <a:pt x="823" y="108"/>
                  </a:lnTo>
                  <a:lnTo>
                    <a:pt x="793" y="114"/>
                  </a:lnTo>
                  <a:lnTo>
                    <a:pt x="764" y="101"/>
                  </a:lnTo>
                  <a:lnTo>
                    <a:pt x="721" y="101"/>
                  </a:lnTo>
                  <a:lnTo>
                    <a:pt x="700" y="125"/>
                  </a:lnTo>
                  <a:lnTo>
                    <a:pt x="664" y="119"/>
                  </a:lnTo>
                  <a:lnTo>
                    <a:pt x="642" y="125"/>
                  </a:lnTo>
                  <a:lnTo>
                    <a:pt x="635" y="147"/>
                  </a:lnTo>
                  <a:lnTo>
                    <a:pt x="592" y="153"/>
                  </a:lnTo>
                  <a:lnTo>
                    <a:pt x="570" y="171"/>
                  </a:lnTo>
                  <a:lnTo>
                    <a:pt x="570" y="199"/>
                  </a:lnTo>
                  <a:lnTo>
                    <a:pt x="584" y="233"/>
                  </a:lnTo>
                  <a:lnTo>
                    <a:pt x="612" y="250"/>
                  </a:lnTo>
                  <a:lnTo>
                    <a:pt x="612" y="279"/>
                  </a:lnTo>
                  <a:lnTo>
                    <a:pt x="534" y="296"/>
                  </a:lnTo>
                  <a:lnTo>
                    <a:pt x="483" y="296"/>
                  </a:lnTo>
                  <a:lnTo>
                    <a:pt x="454" y="324"/>
                  </a:lnTo>
                  <a:lnTo>
                    <a:pt x="440" y="375"/>
                  </a:lnTo>
                  <a:lnTo>
                    <a:pt x="440" y="415"/>
                  </a:lnTo>
                  <a:lnTo>
                    <a:pt x="433" y="427"/>
                  </a:lnTo>
                  <a:lnTo>
                    <a:pt x="425" y="455"/>
                  </a:lnTo>
                  <a:lnTo>
                    <a:pt x="440" y="495"/>
                  </a:lnTo>
                  <a:lnTo>
                    <a:pt x="397" y="517"/>
                  </a:lnTo>
                  <a:lnTo>
                    <a:pt x="354" y="517"/>
                  </a:lnTo>
                  <a:lnTo>
                    <a:pt x="325" y="552"/>
                  </a:lnTo>
                  <a:lnTo>
                    <a:pt x="309" y="563"/>
                  </a:lnTo>
                  <a:lnTo>
                    <a:pt x="273" y="586"/>
                  </a:lnTo>
                  <a:lnTo>
                    <a:pt x="267" y="620"/>
                  </a:lnTo>
                  <a:lnTo>
                    <a:pt x="267" y="648"/>
                  </a:lnTo>
                  <a:lnTo>
                    <a:pt x="245" y="666"/>
                  </a:lnTo>
                  <a:lnTo>
                    <a:pt x="231" y="688"/>
                  </a:lnTo>
                  <a:lnTo>
                    <a:pt x="165" y="683"/>
                  </a:lnTo>
                  <a:lnTo>
                    <a:pt x="115" y="700"/>
                  </a:lnTo>
                  <a:lnTo>
                    <a:pt x="65" y="716"/>
                  </a:lnTo>
                  <a:lnTo>
                    <a:pt x="42" y="733"/>
                  </a:lnTo>
                  <a:lnTo>
                    <a:pt x="6" y="757"/>
                  </a:lnTo>
                  <a:lnTo>
                    <a:pt x="0" y="785"/>
                  </a:lnTo>
                  <a:lnTo>
                    <a:pt x="20" y="802"/>
                  </a:lnTo>
                  <a:lnTo>
                    <a:pt x="50" y="819"/>
                  </a:lnTo>
                  <a:lnTo>
                    <a:pt x="50" y="842"/>
                  </a:lnTo>
                  <a:lnTo>
                    <a:pt x="79" y="859"/>
                  </a:lnTo>
                  <a:lnTo>
                    <a:pt x="93" y="899"/>
                  </a:lnTo>
                  <a:lnTo>
                    <a:pt x="129" y="939"/>
                  </a:lnTo>
                  <a:lnTo>
                    <a:pt x="173" y="921"/>
                  </a:lnTo>
                  <a:lnTo>
                    <a:pt x="209" y="893"/>
                  </a:lnTo>
                  <a:lnTo>
                    <a:pt x="237" y="893"/>
                  </a:lnTo>
                  <a:lnTo>
                    <a:pt x="267" y="904"/>
                  </a:lnTo>
                  <a:lnTo>
                    <a:pt x="289" y="933"/>
                  </a:lnTo>
                  <a:lnTo>
                    <a:pt x="331" y="904"/>
                  </a:lnTo>
                  <a:lnTo>
                    <a:pt x="375" y="871"/>
                  </a:lnTo>
                  <a:lnTo>
                    <a:pt x="411" y="871"/>
                  </a:lnTo>
                  <a:lnTo>
                    <a:pt x="461" y="871"/>
                  </a:lnTo>
                  <a:lnTo>
                    <a:pt x="512" y="854"/>
                  </a:lnTo>
                  <a:lnTo>
                    <a:pt x="542" y="819"/>
                  </a:lnTo>
                  <a:lnTo>
                    <a:pt x="612" y="785"/>
                  </a:lnTo>
                  <a:lnTo>
                    <a:pt x="656" y="785"/>
                  </a:lnTo>
                  <a:lnTo>
                    <a:pt x="671" y="797"/>
                  </a:lnTo>
                  <a:lnTo>
                    <a:pt x="692" y="819"/>
                  </a:lnTo>
                  <a:lnTo>
                    <a:pt x="678" y="859"/>
                  </a:lnTo>
                  <a:lnTo>
                    <a:pt x="635" y="871"/>
                  </a:lnTo>
                  <a:lnTo>
                    <a:pt x="584" y="871"/>
                  </a:lnTo>
                  <a:lnTo>
                    <a:pt x="548" y="887"/>
                  </a:lnTo>
                  <a:lnTo>
                    <a:pt x="542" y="904"/>
                  </a:lnTo>
                  <a:lnTo>
                    <a:pt x="498" y="950"/>
                  </a:lnTo>
                  <a:lnTo>
                    <a:pt x="447" y="950"/>
                  </a:lnTo>
                  <a:lnTo>
                    <a:pt x="418" y="972"/>
                  </a:lnTo>
                  <a:lnTo>
                    <a:pt x="425" y="1007"/>
                  </a:lnTo>
                  <a:lnTo>
                    <a:pt x="461" y="1042"/>
                  </a:lnTo>
                  <a:lnTo>
                    <a:pt x="447" y="1058"/>
                  </a:lnTo>
                  <a:lnTo>
                    <a:pt x="447" y="1075"/>
                  </a:lnTo>
                  <a:lnTo>
                    <a:pt x="498" y="1104"/>
                  </a:lnTo>
                  <a:lnTo>
                    <a:pt x="505" y="1132"/>
                  </a:lnTo>
                  <a:lnTo>
                    <a:pt x="570" y="1143"/>
                  </a:lnTo>
                  <a:lnTo>
                    <a:pt x="612" y="1120"/>
                  </a:lnTo>
                  <a:lnTo>
                    <a:pt x="656" y="1120"/>
                  </a:lnTo>
                  <a:lnTo>
                    <a:pt x="692" y="1138"/>
                  </a:lnTo>
                  <a:lnTo>
                    <a:pt x="764" y="1120"/>
                  </a:lnTo>
                  <a:lnTo>
                    <a:pt x="786" y="1086"/>
                  </a:lnTo>
                  <a:lnTo>
                    <a:pt x="756" y="1053"/>
                  </a:lnTo>
                  <a:lnTo>
                    <a:pt x="714" y="1013"/>
                  </a:lnTo>
                  <a:lnTo>
                    <a:pt x="721" y="972"/>
                  </a:lnTo>
                  <a:lnTo>
                    <a:pt x="742" y="939"/>
                  </a:lnTo>
                  <a:lnTo>
                    <a:pt x="786" y="944"/>
                  </a:lnTo>
                  <a:lnTo>
                    <a:pt x="793" y="990"/>
                  </a:lnTo>
                  <a:lnTo>
                    <a:pt x="829" y="1029"/>
                  </a:lnTo>
                  <a:lnTo>
                    <a:pt x="873" y="1018"/>
                  </a:lnTo>
                  <a:lnTo>
                    <a:pt x="916" y="1024"/>
                  </a:lnTo>
                  <a:lnTo>
                    <a:pt x="953" y="996"/>
                  </a:lnTo>
                  <a:lnTo>
                    <a:pt x="930" y="944"/>
                  </a:lnTo>
                  <a:lnTo>
                    <a:pt x="930" y="910"/>
                  </a:lnTo>
                  <a:lnTo>
                    <a:pt x="973" y="910"/>
                  </a:lnTo>
                  <a:lnTo>
                    <a:pt x="1017" y="887"/>
                  </a:lnTo>
                  <a:lnTo>
                    <a:pt x="1017" y="830"/>
                  </a:lnTo>
                  <a:lnTo>
                    <a:pt x="1017" y="797"/>
                  </a:lnTo>
                  <a:lnTo>
                    <a:pt x="1053" y="768"/>
                  </a:lnTo>
                  <a:lnTo>
                    <a:pt x="1068" y="785"/>
                  </a:lnTo>
                  <a:lnTo>
                    <a:pt x="1061" y="819"/>
                  </a:lnTo>
                  <a:lnTo>
                    <a:pt x="1068" y="871"/>
                  </a:lnTo>
                  <a:lnTo>
                    <a:pt x="1061" y="921"/>
                  </a:lnTo>
                  <a:lnTo>
                    <a:pt x="1075" y="961"/>
                  </a:lnTo>
                  <a:lnTo>
                    <a:pt x="1104" y="950"/>
                  </a:lnTo>
                  <a:lnTo>
                    <a:pt x="1126" y="956"/>
                  </a:lnTo>
                  <a:lnTo>
                    <a:pt x="1147" y="990"/>
                  </a:lnTo>
                  <a:lnTo>
                    <a:pt x="1183" y="996"/>
                  </a:lnTo>
                  <a:lnTo>
                    <a:pt x="1190" y="1024"/>
                  </a:lnTo>
                  <a:lnTo>
                    <a:pt x="1212" y="1070"/>
                  </a:lnTo>
                  <a:lnTo>
                    <a:pt x="1278" y="1058"/>
                  </a:lnTo>
                  <a:lnTo>
                    <a:pt x="1306" y="1092"/>
                  </a:lnTo>
                  <a:lnTo>
                    <a:pt x="1357" y="1138"/>
                  </a:lnTo>
                  <a:lnTo>
                    <a:pt x="1386" y="1120"/>
                  </a:lnTo>
                  <a:lnTo>
                    <a:pt x="1422" y="1120"/>
                  </a:lnTo>
                  <a:lnTo>
                    <a:pt x="1464" y="1138"/>
                  </a:lnTo>
                  <a:lnTo>
                    <a:pt x="1531" y="1115"/>
                  </a:lnTo>
                  <a:lnTo>
                    <a:pt x="1537" y="1070"/>
                  </a:lnTo>
                  <a:lnTo>
                    <a:pt x="1537" y="1042"/>
                  </a:lnTo>
                  <a:lnTo>
                    <a:pt x="1595" y="1042"/>
                  </a:lnTo>
                  <a:lnTo>
                    <a:pt x="1652" y="1024"/>
                  </a:lnTo>
                  <a:lnTo>
                    <a:pt x="1689" y="1024"/>
                  </a:lnTo>
                  <a:lnTo>
                    <a:pt x="1731" y="1024"/>
                  </a:lnTo>
                  <a:lnTo>
                    <a:pt x="1739" y="972"/>
                  </a:lnTo>
                  <a:lnTo>
                    <a:pt x="1775" y="939"/>
                  </a:lnTo>
                  <a:lnTo>
                    <a:pt x="1753" y="887"/>
                  </a:lnTo>
                  <a:lnTo>
                    <a:pt x="1711" y="887"/>
                  </a:lnTo>
                  <a:lnTo>
                    <a:pt x="1711" y="842"/>
                  </a:lnTo>
                  <a:lnTo>
                    <a:pt x="1675" y="836"/>
                  </a:lnTo>
                  <a:lnTo>
                    <a:pt x="1753" y="825"/>
                  </a:lnTo>
                  <a:lnTo>
                    <a:pt x="1797" y="854"/>
                  </a:lnTo>
                  <a:lnTo>
                    <a:pt x="1862" y="836"/>
                  </a:lnTo>
                  <a:lnTo>
                    <a:pt x="1926" y="859"/>
                  </a:lnTo>
                  <a:lnTo>
                    <a:pt x="1992" y="864"/>
                  </a:lnTo>
                  <a:lnTo>
                    <a:pt x="2014" y="939"/>
                  </a:lnTo>
                  <a:lnTo>
                    <a:pt x="2056" y="944"/>
                  </a:lnTo>
                  <a:lnTo>
                    <a:pt x="2114" y="967"/>
                  </a:lnTo>
                  <a:lnTo>
                    <a:pt x="2179" y="972"/>
                  </a:lnTo>
                  <a:lnTo>
                    <a:pt x="2230" y="944"/>
                  </a:lnTo>
                  <a:lnTo>
                    <a:pt x="2287" y="904"/>
                  </a:lnTo>
                  <a:lnTo>
                    <a:pt x="2251" y="836"/>
                  </a:lnTo>
                  <a:lnTo>
                    <a:pt x="2200" y="802"/>
                  </a:lnTo>
                  <a:lnTo>
                    <a:pt x="2222" y="773"/>
                  </a:lnTo>
                  <a:lnTo>
                    <a:pt x="2194" y="705"/>
                  </a:lnTo>
                  <a:lnTo>
                    <a:pt x="2179" y="666"/>
                  </a:lnTo>
                  <a:lnTo>
                    <a:pt x="2136" y="620"/>
                  </a:lnTo>
                  <a:lnTo>
                    <a:pt x="2064" y="609"/>
                  </a:lnTo>
                  <a:lnTo>
                    <a:pt x="1984" y="648"/>
                  </a:lnTo>
                  <a:lnTo>
                    <a:pt x="1897" y="631"/>
                  </a:lnTo>
                  <a:lnTo>
                    <a:pt x="1933" y="586"/>
                  </a:lnTo>
                  <a:lnTo>
                    <a:pt x="2006" y="552"/>
                  </a:lnTo>
                  <a:lnTo>
                    <a:pt x="1992" y="501"/>
                  </a:lnTo>
                  <a:lnTo>
                    <a:pt x="1919" y="484"/>
                  </a:lnTo>
                  <a:lnTo>
                    <a:pt x="1862" y="484"/>
                  </a:lnTo>
                  <a:lnTo>
                    <a:pt x="1876" y="444"/>
                  </a:lnTo>
                  <a:lnTo>
                    <a:pt x="1905" y="403"/>
                  </a:lnTo>
                  <a:lnTo>
                    <a:pt x="1897" y="341"/>
                  </a:lnTo>
                  <a:lnTo>
                    <a:pt x="1854" y="313"/>
                  </a:lnTo>
                  <a:lnTo>
                    <a:pt x="1812" y="313"/>
                  </a:lnTo>
                  <a:lnTo>
                    <a:pt x="1804" y="261"/>
                  </a:lnTo>
                  <a:lnTo>
                    <a:pt x="1812" y="215"/>
                  </a:lnTo>
                  <a:lnTo>
                    <a:pt x="1775" y="153"/>
                  </a:lnTo>
                  <a:lnTo>
                    <a:pt x="1739" y="114"/>
                  </a:lnTo>
                  <a:lnTo>
                    <a:pt x="1703" y="114"/>
                  </a:lnTo>
                  <a:lnTo>
                    <a:pt x="1652" y="114"/>
                  </a:lnTo>
                  <a:lnTo>
                    <a:pt x="1587" y="62"/>
                  </a:lnTo>
                  <a:lnTo>
                    <a:pt x="1523" y="28"/>
                  </a:lnTo>
                  <a:lnTo>
                    <a:pt x="1478" y="39"/>
                  </a:lnTo>
                  <a:lnTo>
                    <a:pt x="1428" y="23"/>
                  </a:lnTo>
                  <a:lnTo>
                    <a:pt x="1400" y="0"/>
                  </a:lnTo>
                  <a:lnTo>
                    <a:pt x="1342" y="0"/>
                  </a:lnTo>
                  <a:lnTo>
                    <a:pt x="1292" y="0"/>
                  </a:lnTo>
                  <a:lnTo>
                    <a:pt x="1219" y="57"/>
                  </a:lnTo>
                  <a:lnTo>
                    <a:pt x="1219" y="62"/>
                  </a:lnTo>
                  <a:lnTo>
                    <a:pt x="1212" y="5"/>
                  </a:lnTo>
                  <a:lnTo>
                    <a:pt x="1104" y="0"/>
                  </a:lnTo>
                  <a:lnTo>
                    <a:pt x="1082" y="23"/>
                  </a:lnTo>
                  <a:lnTo>
                    <a:pt x="1017" y="39"/>
                  </a:lnTo>
                </a:path>
              </a:pathLst>
            </a:custGeom>
            <a:noFill/>
            <a:ln w="12700" cap="rnd" cmpd="sng">
              <a:solidFill>
                <a:srgbClr val="0000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sp>
        <p:nvSpPr>
          <p:cNvPr id="217" name="AutoShape 186"/>
          <p:cNvSpPr>
            <a:spLocks noChangeArrowheads="1"/>
          </p:cNvSpPr>
          <p:nvPr/>
        </p:nvSpPr>
        <p:spPr bwMode="auto">
          <a:xfrm>
            <a:off x="7997628" y="5499035"/>
            <a:ext cx="246063" cy="328612"/>
          </a:xfrm>
          <a:prstGeom prst="downArrow">
            <a:avLst>
              <a:gd name="adj1" fmla="val 50000"/>
              <a:gd name="adj2" fmla="val 33387"/>
            </a:avLst>
          </a:prstGeom>
          <a:solidFill>
            <a:srgbClr val="FEC003"/>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18" name="Text Box 187"/>
          <p:cNvSpPr txBox="1">
            <a:spLocks noChangeArrowheads="1"/>
          </p:cNvSpPr>
          <p:nvPr/>
        </p:nvSpPr>
        <p:spPr bwMode="auto">
          <a:xfrm>
            <a:off x="7443591" y="5221222"/>
            <a:ext cx="1033462"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b="1">
                <a:solidFill>
                  <a:schemeClr val="bg1"/>
                </a:solidFill>
                <a:latin typeface="Arial" charset="0"/>
              </a:rPr>
              <a:t>N Release</a:t>
            </a:r>
          </a:p>
        </p:txBody>
      </p:sp>
      <p:sp>
        <p:nvSpPr>
          <p:cNvPr id="219" name="AutoShape 188"/>
          <p:cNvSpPr>
            <a:spLocks noChangeArrowheads="1"/>
          </p:cNvSpPr>
          <p:nvPr/>
        </p:nvSpPr>
        <p:spPr bwMode="auto">
          <a:xfrm flipH="1" flipV="1">
            <a:off x="7600753" y="4084572"/>
            <a:ext cx="784225" cy="660400"/>
          </a:xfrm>
          <a:custGeom>
            <a:avLst/>
            <a:gdLst>
              <a:gd name="G0" fmla="+- 218374 0 0"/>
              <a:gd name="G1" fmla="+- -6833604 0 0"/>
              <a:gd name="G2" fmla="+- 218374 0 -6833604"/>
              <a:gd name="G3" fmla="+- 10800 0 0"/>
              <a:gd name="G4" fmla="+- 0 0 218374"/>
              <a:gd name="T0" fmla="*/ 360 256 1"/>
              <a:gd name="T1" fmla="*/ 0 256 1"/>
              <a:gd name="G5" fmla="+- G2 T0 T1"/>
              <a:gd name="G6" fmla="?: G2 G2 G5"/>
              <a:gd name="G7" fmla="+- 0 0 G6"/>
              <a:gd name="G8" fmla="+- 6761 0 0"/>
              <a:gd name="G9" fmla="+- 0 0 -6833604"/>
              <a:gd name="G10" fmla="+- 6761 0 2700"/>
              <a:gd name="G11" fmla="cos G10 218374"/>
              <a:gd name="G12" fmla="sin G10 218374"/>
              <a:gd name="G13" fmla="cos 13500 218374"/>
              <a:gd name="G14" fmla="sin 13500 218374"/>
              <a:gd name="G15" fmla="+- G11 10800 0"/>
              <a:gd name="G16" fmla="+- G12 10800 0"/>
              <a:gd name="G17" fmla="+- G13 10800 0"/>
              <a:gd name="G18" fmla="+- G14 10800 0"/>
              <a:gd name="G19" fmla="*/ 6761 1 2"/>
              <a:gd name="G20" fmla="+- G19 5400 0"/>
              <a:gd name="G21" fmla="cos G20 218374"/>
              <a:gd name="G22" fmla="sin G20 218374"/>
              <a:gd name="G23" fmla="+- G21 10800 0"/>
              <a:gd name="G24" fmla="+- G12 G23 G22"/>
              <a:gd name="G25" fmla="+- G22 G23 G11"/>
              <a:gd name="G26" fmla="cos 10800 218374"/>
              <a:gd name="G27" fmla="sin 10800 218374"/>
              <a:gd name="G28" fmla="cos 6761 218374"/>
              <a:gd name="G29" fmla="sin 6761 218374"/>
              <a:gd name="G30" fmla="+- G26 10800 0"/>
              <a:gd name="G31" fmla="+- G27 10800 0"/>
              <a:gd name="G32" fmla="+- G28 10800 0"/>
              <a:gd name="G33" fmla="+- G29 10800 0"/>
              <a:gd name="G34" fmla="+- G19 5400 0"/>
              <a:gd name="G35" fmla="cos G34 -6833604"/>
              <a:gd name="G36" fmla="sin G34 -6833604"/>
              <a:gd name="G37" fmla="+/ -6833604 218374 2"/>
              <a:gd name="T2" fmla="*/ 180 256 1"/>
              <a:gd name="T3" fmla="*/ 0 256 1"/>
              <a:gd name="G38" fmla="+- G37 T2 T3"/>
              <a:gd name="G39" fmla="?: G2 G37 G38"/>
              <a:gd name="G40" fmla="cos 10800 G39"/>
              <a:gd name="G41" fmla="sin 10800 G39"/>
              <a:gd name="G42" fmla="cos 6761 G39"/>
              <a:gd name="G43" fmla="sin 6761 G39"/>
              <a:gd name="G44" fmla="+- G40 10800 0"/>
              <a:gd name="G45" fmla="+- G41 10800 0"/>
              <a:gd name="G46" fmla="+- G42 10800 0"/>
              <a:gd name="G47" fmla="+- G43 10800 0"/>
              <a:gd name="G48" fmla="+- G35 10800 0"/>
              <a:gd name="G49" fmla="+- G36 10800 0"/>
              <a:gd name="T4" fmla="*/ 17673 w 21600"/>
              <a:gd name="T5" fmla="*/ 2470 h 21600"/>
              <a:gd name="T6" fmla="*/ 8635 w 21600"/>
              <a:gd name="T7" fmla="*/ 2290 h 21600"/>
              <a:gd name="T8" fmla="*/ 15103 w 21600"/>
              <a:gd name="T9" fmla="*/ 5585 h 21600"/>
              <a:gd name="T10" fmla="*/ 24277 w 21600"/>
              <a:gd name="T11" fmla="*/ 11584 h 21600"/>
              <a:gd name="T12" fmla="*/ 19292 w 21600"/>
              <a:gd name="T13" fmla="*/ 16022 h 21600"/>
              <a:gd name="T14" fmla="*/ 14854 w 21600"/>
              <a:gd name="T15" fmla="*/ 11036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7549" y="11192"/>
                </a:moveTo>
                <a:cubicBezTo>
                  <a:pt x="17557" y="11062"/>
                  <a:pt x="17561" y="10931"/>
                  <a:pt x="17561" y="10800"/>
                </a:cubicBezTo>
                <a:cubicBezTo>
                  <a:pt x="17561" y="7066"/>
                  <a:pt x="14533" y="4039"/>
                  <a:pt x="10800" y="4039"/>
                </a:cubicBezTo>
                <a:cubicBezTo>
                  <a:pt x="10237" y="4038"/>
                  <a:pt x="9677" y="4109"/>
                  <a:pt x="9133" y="4247"/>
                </a:cubicBezTo>
                <a:lnTo>
                  <a:pt x="8137" y="333"/>
                </a:lnTo>
                <a:cubicBezTo>
                  <a:pt x="9007" y="111"/>
                  <a:pt x="9902" y="-1"/>
                  <a:pt x="10800" y="-1"/>
                </a:cubicBezTo>
                <a:cubicBezTo>
                  <a:pt x="16764" y="0"/>
                  <a:pt x="21600" y="4835"/>
                  <a:pt x="21600" y="10800"/>
                </a:cubicBezTo>
                <a:cubicBezTo>
                  <a:pt x="21600" y="11009"/>
                  <a:pt x="21593" y="11218"/>
                  <a:pt x="21581" y="11427"/>
                </a:cubicBezTo>
                <a:lnTo>
                  <a:pt x="24277" y="11584"/>
                </a:lnTo>
                <a:lnTo>
                  <a:pt x="19292" y="16022"/>
                </a:lnTo>
                <a:lnTo>
                  <a:pt x="14854" y="11036"/>
                </a:lnTo>
                <a:lnTo>
                  <a:pt x="17549" y="11192"/>
                </a:lnTo>
                <a:close/>
              </a:path>
            </a:pathLst>
          </a:custGeom>
          <a:solidFill>
            <a:srgbClr val="FEC003"/>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0" name="Line 189"/>
          <p:cNvSpPr>
            <a:spLocks noChangeShapeType="1"/>
          </p:cNvSpPr>
          <p:nvPr/>
        </p:nvSpPr>
        <p:spPr bwMode="auto">
          <a:xfrm flipH="1">
            <a:off x="9964541" y="4548122"/>
            <a:ext cx="95250" cy="0"/>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21" name="Text Box 17"/>
          <p:cNvSpPr txBox="1">
            <a:spLocks noChangeArrowheads="1"/>
          </p:cNvSpPr>
          <p:nvPr/>
        </p:nvSpPr>
        <p:spPr bwMode="auto">
          <a:xfrm>
            <a:off x="9029503" y="4063935"/>
            <a:ext cx="1557338"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b="1">
                <a:solidFill>
                  <a:schemeClr val="bg1"/>
                </a:solidFill>
                <a:latin typeface="Arial" charset="0"/>
              </a:rPr>
              <a:t>N Mineralisation</a:t>
            </a:r>
          </a:p>
        </p:txBody>
      </p:sp>
      <p:sp>
        <p:nvSpPr>
          <p:cNvPr id="222" name="Flèche vers le bas 221"/>
          <p:cNvSpPr/>
          <p:nvPr/>
        </p:nvSpPr>
        <p:spPr>
          <a:xfrm>
            <a:off x="9234522" y="1707658"/>
            <a:ext cx="346610" cy="691422"/>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3" name="Text Box 74"/>
          <p:cNvSpPr txBox="1">
            <a:spLocks noChangeArrowheads="1"/>
          </p:cNvSpPr>
          <p:nvPr/>
        </p:nvSpPr>
        <p:spPr bwMode="auto">
          <a:xfrm>
            <a:off x="8898821" y="1199847"/>
            <a:ext cx="11077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fr-FR" sz="1400" dirty="0" smtClean="0"/>
              <a:t>Atmospheric deposits</a:t>
            </a:r>
            <a:endParaRPr lang="en-US" altLang="fr-FR" sz="1200" b="1" dirty="0"/>
          </a:p>
        </p:txBody>
      </p:sp>
      <p:sp>
        <p:nvSpPr>
          <p:cNvPr id="224" name="Text Box 74"/>
          <p:cNvSpPr txBox="1">
            <a:spLocks noChangeArrowheads="1"/>
          </p:cNvSpPr>
          <p:nvPr/>
        </p:nvSpPr>
        <p:spPr bwMode="auto">
          <a:xfrm>
            <a:off x="10024307" y="2847369"/>
            <a:ext cx="11077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fr-FR" sz="1400" dirty="0" err="1" smtClean="0"/>
              <a:t>LitterFalls</a:t>
            </a:r>
            <a:endParaRPr lang="en-US" altLang="fr-FR" sz="1200" b="1" dirty="0"/>
          </a:p>
        </p:txBody>
      </p:sp>
      <p:sp>
        <p:nvSpPr>
          <p:cNvPr id="225" name="ZoneTexte 224"/>
          <p:cNvSpPr txBox="1"/>
          <p:nvPr/>
        </p:nvSpPr>
        <p:spPr>
          <a:xfrm>
            <a:off x="-2808" y="596631"/>
            <a:ext cx="992579" cy="369332"/>
          </a:xfrm>
          <a:prstGeom prst="rect">
            <a:avLst/>
          </a:prstGeom>
          <a:noFill/>
        </p:spPr>
        <p:txBody>
          <a:bodyPr wrap="none" rtlCol="0">
            <a:spAutoFit/>
          </a:bodyPr>
          <a:lstStyle/>
          <a:p>
            <a:r>
              <a:rPr lang="fr-FR" dirty="0" smtClean="0"/>
              <a:t>CARBON</a:t>
            </a:r>
            <a:endParaRPr lang="fr-FR" dirty="0"/>
          </a:p>
        </p:txBody>
      </p:sp>
      <p:sp>
        <p:nvSpPr>
          <p:cNvPr id="226" name="ZoneTexte 225"/>
          <p:cNvSpPr txBox="1"/>
          <p:nvPr/>
        </p:nvSpPr>
        <p:spPr>
          <a:xfrm>
            <a:off x="11006098" y="590413"/>
            <a:ext cx="1185902" cy="369332"/>
          </a:xfrm>
          <a:prstGeom prst="rect">
            <a:avLst/>
          </a:prstGeom>
          <a:noFill/>
        </p:spPr>
        <p:txBody>
          <a:bodyPr wrap="none" rtlCol="0">
            <a:spAutoFit/>
          </a:bodyPr>
          <a:lstStyle/>
          <a:p>
            <a:r>
              <a:rPr lang="fr-FR" dirty="0" smtClean="0"/>
              <a:t>NITROGEN</a:t>
            </a:r>
            <a:endParaRPr lang="fr-FR" dirty="0"/>
          </a:p>
        </p:txBody>
      </p:sp>
      <p:sp>
        <p:nvSpPr>
          <p:cNvPr id="228" name="Flèche vers le bas 227"/>
          <p:cNvSpPr/>
          <p:nvPr/>
        </p:nvSpPr>
        <p:spPr>
          <a:xfrm>
            <a:off x="8258967" y="3572048"/>
            <a:ext cx="346610" cy="691422"/>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9" name="Text Box 74"/>
          <p:cNvSpPr txBox="1">
            <a:spLocks noChangeArrowheads="1"/>
          </p:cNvSpPr>
          <p:nvPr/>
        </p:nvSpPr>
        <p:spPr bwMode="auto">
          <a:xfrm>
            <a:off x="7690819" y="3301615"/>
            <a:ext cx="13750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fr-FR" sz="1400" dirty="0" smtClean="0"/>
              <a:t>N atmospheric fixation</a:t>
            </a:r>
            <a:endParaRPr lang="en-US" altLang="fr-FR" sz="1200" b="1" dirty="0"/>
          </a:p>
        </p:txBody>
      </p:sp>
      <p:sp>
        <p:nvSpPr>
          <p:cNvPr id="230" name="Flèche vers le bas 229"/>
          <p:cNvSpPr/>
          <p:nvPr/>
        </p:nvSpPr>
        <p:spPr>
          <a:xfrm rot="10800000">
            <a:off x="6837013" y="3617861"/>
            <a:ext cx="346610" cy="466711"/>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1" name="Text Box 74"/>
          <p:cNvSpPr txBox="1">
            <a:spLocks noChangeArrowheads="1"/>
          </p:cNvSpPr>
          <p:nvPr/>
        </p:nvSpPr>
        <p:spPr bwMode="auto">
          <a:xfrm>
            <a:off x="6533130" y="3184817"/>
            <a:ext cx="11077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fr-FR" sz="1400" dirty="0" err="1" smtClean="0"/>
              <a:t>Nox</a:t>
            </a:r>
            <a:r>
              <a:rPr lang="en-US" altLang="fr-FR" sz="1400" dirty="0" smtClean="0"/>
              <a:t> emission</a:t>
            </a:r>
            <a:endParaRPr lang="en-US" altLang="fr-FR" sz="1200" b="1" dirty="0"/>
          </a:p>
        </p:txBody>
      </p:sp>
      <p:sp>
        <p:nvSpPr>
          <p:cNvPr id="232" name="ZoneTexte 231"/>
          <p:cNvSpPr txBox="1"/>
          <p:nvPr/>
        </p:nvSpPr>
        <p:spPr>
          <a:xfrm>
            <a:off x="268089" y="6071939"/>
            <a:ext cx="12058045" cy="646331"/>
          </a:xfrm>
          <a:prstGeom prst="rect">
            <a:avLst/>
          </a:prstGeom>
          <a:noFill/>
        </p:spPr>
        <p:txBody>
          <a:bodyPr wrap="none" rtlCol="0">
            <a:spAutoFit/>
          </a:bodyPr>
          <a:lstStyle/>
          <a:p>
            <a:r>
              <a:rPr lang="fr-FR" dirty="0" smtClean="0"/>
              <a:t>-</a:t>
            </a:r>
            <a:r>
              <a:rPr lang="fr-FR" dirty="0" err="1" smtClean="0"/>
              <a:t>Strong</a:t>
            </a:r>
            <a:r>
              <a:rPr lang="fr-FR" dirty="0" smtClean="0"/>
              <a:t> </a:t>
            </a:r>
            <a:r>
              <a:rPr lang="fr-FR" dirty="0" err="1" smtClean="0"/>
              <a:t>similarities</a:t>
            </a:r>
            <a:r>
              <a:rPr lang="fr-FR" dirty="0" smtClean="0"/>
              <a:t> </a:t>
            </a:r>
            <a:r>
              <a:rPr lang="fr-FR" dirty="0" err="1" smtClean="0"/>
              <a:t>between</a:t>
            </a:r>
            <a:r>
              <a:rPr lang="fr-FR" dirty="0" smtClean="0"/>
              <a:t> the </a:t>
            </a:r>
            <a:r>
              <a:rPr lang="fr-FR" dirty="0" err="1" smtClean="0"/>
              <a:t>two</a:t>
            </a:r>
            <a:r>
              <a:rPr lang="fr-FR" dirty="0" smtClean="0"/>
              <a:t> cycles but </a:t>
            </a:r>
            <a:r>
              <a:rPr lang="fr-FR" dirty="0" err="1" smtClean="0"/>
              <a:t>some</a:t>
            </a:r>
            <a:r>
              <a:rPr lang="fr-FR" dirty="0" smtClean="0"/>
              <a:t> </a:t>
            </a:r>
            <a:r>
              <a:rPr lang="fr-FR" dirty="0" err="1" smtClean="0"/>
              <a:t>big</a:t>
            </a:r>
            <a:r>
              <a:rPr lang="fr-FR" dirty="0" smtClean="0"/>
              <a:t> </a:t>
            </a:r>
            <a:r>
              <a:rPr lang="fr-FR" dirty="0" err="1" smtClean="0"/>
              <a:t>differences</a:t>
            </a:r>
            <a:r>
              <a:rPr lang="fr-FR" dirty="0" smtClean="0"/>
              <a:t> (</a:t>
            </a:r>
            <a:r>
              <a:rPr lang="fr-FR" dirty="0" err="1" smtClean="0"/>
              <a:t>photosynthesis</a:t>
            </a:r>
            <a:r>
              <a:rPr lang="fr-FR" dirty="0" smtClean="0"/>
              <a:t> – C cycle, N </a:t>
            </a:r>
            <a:r>
              <a:rPr lang="fr-FR" dirty="0" err="1" smtClean="0"/>
              <a:t>uptake</a:t>
            </a:r>
            <a:r>
              <a:rPr lang="fr-FR" dirty="0" smtClean="0"/>
              <a:t> by the </a:t>
            </a:r>
            <a:r>
              <a:rPr lang="fr-FR" dirty="0" err="1" smtClean="0"/>
              <a:t>trees</a:t>
            </a:r>
            <a:r>
              <a:rPr lang="fr-FR" dirty="0" smtClean="0"/>
              <a:t> – N cycle)</a:t>
            </a:r>
          </a:p>
          <a:p>
            <a:r>
              <a:rPr lang="fr-FR" dirty="0" smtClean="0"/>
              <a:t>-</a:t>
            </a:r>
            <a:r>
              <a:rPr lang="fr-FR" dirty="0" err="1" smtClean="0"/>
              <a:t>Intimely</a:t>
            </a:r>
            <a:r>
              <a:rPr lang="fr-FR" dirty="0" smtClean="0"/>
              <a:t> </a:t>
            </a:r>
            <a:r>
              <a:rPr lang="fr-FR" dirty="0" err="1" smtClean="0"/>
              <a:t>linked</a:t>
            </a:r>
            <a:r>
              <a:rPr lang="fr-FR" dirty="0" smtClean="0"/>
              <a:t> in the </a:t>
            </a:r>
            <a:r>
              <a:rPr lang="fr-FR" dirty="0" err="1" smtClean="0"/>
              <a:t>organic</a:t>
            </a:r>
            <a:r>
              <a:rPr lang="fr-FR" dirty="0" smtClean="0"/>
              <a:t> </a:t>
            </a:r>
            <a:r>
              <a:rPr lang="fr-FR" dirty="0" err="1" smtClean="0"/>
              <a:t>matter</a:t>
            </a:r>
            <a:r>
              <a:rPr lang="fr-FR" dirty="0" smtClean="0"/>
              <a:t> (</a:t>
            </a:r>
            <a:r>
              <a:rPr lang="fr-FR" dirty="0" err="1" smtClean="0"/>
              <a:t>aboveground</a:t>
            </a:r>
            <a:r>
              <a:rPr lang="fr-FR" dirty="0" smtClean="0"/>
              <a:t> – </a:t>
            </a:r>
            <a:r>
              <a:rPr lang="fr-FR" dirty="0" err="1" smtClean="0"/>
              <a:t>vegetation</a:t>
            </a:r>
            <a:r>
              <a:rPr lang="fr-FR" dirty="0" smtClean="0"/>
              <a:t>, and </a:t>
            </a:r>
            <a:r>
              <a:rPr lang="fr-FR" dirty="0" err="1" smtClean="0"/>
              <a:t>belowgroound</a:t>
            </a:r>
            <a:r>
              <a:rPr lang="fr-FR" dirty="0" smtClean="0"/>
              <a:t> – the </a:t>
            </a:r>
            <a:r>
              <a:rPr lang="fr-FR" dirty="0" err="1" smtClean="0"/>
              <a:t>soil</a:t>
            </a:r>
            <a:r>
              <a:rPr lang="fr-FR" dirty="0" smtClean="0"/>
              <a:t> </a:t>
            </a:r>
            <a:r>
              <a:rPr lang="fr-FR" dirty="0" err="1" smtClean="0"/>
              <a:t>organic</a:t>
            </a:r>
            <a:r>
              <a:rPr lang="fr-FR" dirty="0" smtClean="0"/>
              <a:t> </a:t>
            </a:r>
            <a:r>
              <a:rPr lang="fr-FR" dirty="0" err="1" smtClean="0"/>
              <a:t>matter</a:t>
            </a:r>
            <a:r>
              <a:rPr lang="fr-FR" dirty="0" smtClean="0"/>
              <a:t>)</a:t>
            </a:r>
            <a:endParaRPr lang="fr-FR" dirty="0"/>
          </a:p>
        </p:txBody>
      </p:sp>
    </p:spTree>
    <p:extLst>
      <p:ext uri="{BB962C8B-B14F-4D97-AF65-F5344CB8AC3E}">
        <p14:creationId xmlns:p14="http://schemas.microsoft.com/office/powerpoint/2010/main" val="36976316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624114" y="-26193"/>
            <a:ext cx="115155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 </a:t>
            </a:r>
            <a:r>
              <a:rPr lang="en-US" altLang="fr-FR" sz="2000" b="1" dirty="0" err="1" smtClean="0">
                <a:solidFill>
                  <a:schemeClr val="accent2"/>
                </a:solidFill>
              </a:rPr>
              <a:t>Organo</a:t>
            </a:r>
            <a:r>
              <a:rPr lang="en-US" altLang="fr-FR" sz="2000" b="1" dirty="0" smtClean="0">
                <a:solidFill>
                  <a:schemeClr val="accent2"/>
                </a:solidFill>
              </a:rPr>
              <a:t>-mineral interactions plays a role in C and N sequestration </a:t>
            </a:r>
            <a:endParaRPr lang="en-US" altLang="fr-FR" sz="2000" b="1" dirty="0">
              <a:solidFill>
                <a:schemeClr val="accent2"/>
              </a:solidFill>
            </a:endParaRPr>
          </a:p>
        </p:txBody>
      </p:sp>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 name="Rectangle 8"/>
          <p:cNvSpPr/>
          <p:nvPr/>
        </p:nvSpPr>
        <p:spPr>
          <a:xfrm>
            <a:off x="9066203" y="1607919"/>
            <a:ext cx="2829485" cy="1015663"/>
          </a:xfrm>
          <a:prstGeom prst="rect">
            <a:avLst/>
          </a:prstGeom>
        </p:spPr>
        <p:txBody>
          <a:bodyPr wrap="square">
            <a:spAutoFit/>
          </a:bodyPr>
          <a:lstStyle/>
          <a:p>
            <a:pPr algn="ctr"/>
            <a:r>
              <a:rPr lang="fr-FR" sz="2000" dirty="0" smtClean="0">
                <a:latin typeface="Verdana" charset="0"/>
              </a:rPr>
              <a:t>But in </a:t>
            </a:r>
            <a:r>
              <a:rPr lang="fr-FR" sz="2000" dirty="0" err="1" smtClean="0">
                <a:latin typeface="Verdana" charset="0"/>
              </a:rPr>
              <a:t>many</a:t>
            </a:r>
            <a:r>
              <a:rPr lang="fr-FR" sz="2000" dirty="0" smtClean="0">
                <a:latin typeface="Verdana" charset="0"/>
              </a:rPr>
              <a:t> cases, </a:t>
            </a:r>
            <a:r>
              <a:rPr lang="fr-FR" sz="2000" baseline="30000" dirty="0" smtClean="0">
                <a:latin typeface="Verdana" charset="0"/>
              </a:rPr>
              <a:t>13</a:t>
            </a:r>
            <a:r>
              <a:rPr lang="fr-FR" sz="2000" dirty="0" smtClean="0">
                <a:latin typeface="Verdana" charset="0"/>
              </a:rPr>
              <a:t>C and </a:t>
            </a:r>
            <a:r>
              <a:rPr lang="fr-FR" sz="2000" baseline="30000" dirty="0" smtClean="0">
                <a:latin typeface="Verdana" charset="0"/>
              </a:rPr>
              <a:t>15</a:t>
            </a:r>
            <a:r>
              <a:rPr lang="fr-FR" sz="2000" dirty="0" smtClean="0">
                <a:latin typeface="Verdana" charset="0"/>
              </a:rPr>
              <a:t>N labels are </a:t>
            </a:r>
            <a:r>
              <a:rPr lang="fr-FR" sz="2000" dirty="0" err="1" smtClean="0">
                <a:latin typeface="Verdana" charset="0"/>
              </a:rPr>
              <a:t>decoupled</a:t>
            </a:r>
            <a:endParaRPr lang="fr-FR" sz="2000" dirty="0">
              <a:latin typeface="Verdana" charset="0"/>
            </a:endParaRPr>
          </a:p>
        </p:txBody>
      </p:sp>
      <p:grpSp>
        <p:nvGrpSpPr>
          <p:cNvPr id="56" name="Groupe 55"/>
          <p:cNvGrpSpPr/>
          <p:nvPr/>
        </p:nvGrpSpPr>
        <p:grpSpPr>
          <a:xfrm>
            <a:off x="1043190" y="1232079"/>
            <a:ext cx="7521261" cy="5161699"/>
            <a:chOff x="2060621" y="1193442"/>
            <a:chExt cx="7891865" cy="5664558"/>
          </a:xfrm>
        </p:grpSpPr>
        <p:sp>
          <p:nvSpPr>
            <p:cNvPr id="3" name="Rectangle 2"/>
            <p:cNvSpPr/>
            <p:nvPr/>
          </p:nvSpPr>
          <p:spPr>
            <a:xfrm>
              <a:off x="2181437" y="1193442"/>
              <a:ext cx="7771049" cy="565207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1030" descr="f3-2im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0065"/>
            <a:stretch/>
          </p:blipFill>
          <p:spPr bwMode="auto">
            <a:xfrm>
              <a:off x="2312585" y="1193442"/>
              <a:ext cx="7315093" cy="265204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0" name="Grouper 2"/>
            <p:cNvGrpSpPr>
              <a:grpSpLocks noChangeAspect="1"/>
            </p:cNvGrpSpPr>
            <p:nvPr/>
          </p:nvGrpSpPr>
          <p:grpSpPr>
            <a:xfrm>
              <a:off x="2060621" y="4079290"/>
              <a:ext cx="7445538" cy="2778710"/>
              <a:chOff x="926222" y="4326243"/>
              <a:chExt cx="4087504" cy="1463735"/>
            </a:xfrm>
          </p:grpSpPr>
          <p:grpSp>
            <p:nvGrpSpPr>
              <p:cNvPr id="11" name="Grouper 7"/>
              <p:cNvGrpSpPr/>
              <p:nvPr/>
            </p:nvGrpSpPr>
            <p:grpSpPr>
              <a:xfrm>
                <a:off x="2286000" y="4343400"/>
                <a:ext cx="1295392" cy="1446578"/>
                <a:chOff x="2505193" y="2073884"/>
                <a:chExt cx="1295392" cy="1446578"/>
              </a:xfrm>
            </p:grpSpPr>
            <p:pic>
              <p:nvPicPr>
                <p:cNvPr id="47" name="Image 46"/>
                <p:cNvPicPr>
                  <a:picLocks noChangeAspect="1"/>
                </p:cNvPicPr>
                <p:nvPr/>
              </p:nvPicPr>
              <p:blipFill>
                <a:blip r:embed="rId3"/>
                <a:srcRect t="5517" r="27429" b="5816"/>
                <a:stretch>
                  <a:fillRect/>
                </a:stretch>
              </p:blipFill>
              <p:spPr>
                <a:xfrm>
                  <a:off x="2505193" y="2073884"/>
                  <a:ext cx="1295392" cy="1266837"/>
                </a:xfrm>
                <a:prstGeom prst="rect">
                  <a:avLst/>
                </a:prstGeom>
              </p:spPr>
            </p:pic>
            <p:sp>
              <p:nvSpPr>
                <p:cNvPr id="48" name="Ellipse 47"/>
                <p:cNvSpPr>
                  <a:spLocks noChangeAspect="1"/>
                </p:cNvSpPr>
                <p:nvPr/>
              </p:nvSpPr>
              <p:spPr>
                <a:xfrm>
                  <a:off x="3330766" y="3217131"/>
                  <a:ext cx="141783" cy="130835"/>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9" name="Rectangle 48"/>
                <p:cNvSpPr/>
                <p:nvPr/>
              </p:nvSpPr>
              <p:spPr>
                <a:xfrm>
                  <a:off x="2550543" y="3289630"/>
                  <a:ext cx="344814" cy="230832"/>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0" name="ZoneTexte 49"/>
                <p:cNvSpPr txBox="1"/>
                <p:nvPr/>
              </p:nvSpPr>
              <p:spPr>
                <a:xfrm>
                  <a:off x="2726008" y="3167998"/>
                  <a:ext cx="683045" cy="195713"/>
                </a:xfrm>
                <a:prstGeom prst="rect">
                  <a:avLst/>
                </a:prstGeom>
                <a:noFill/>
              </p:spPr>
              <p:txBody>
                <a:bodyPr wrap="square" rtlCol="0">
                  <a:spAutoFit/>
                </a:bodyPr>
                <a:lstStyle/>
                <a:p>
                  <a:pPr algn="ctr"/>
                  <a:r>
                    <a:rPr lang="fr-FR" sz="1600" b="1" dirty="0" smtClean="0">
                      <a:solidFill>
                        <a:srgbClr val="FF0000"/>
                      </a:solidFill>
                      <a:cs typeface="Abadi MT Condensed Light"/>
                    </a:rPr>
                    <a:t>47±28‰</a:t>
                  </a:r>
                  <a:endParaRPr lang="fr-FR" sz="1600" b="1" dirty="0">
                    <a:solidFill>
                      <a:srgbClr val="FF0000"/>
                    </a:solidFill>
                    <a:cs typeface="Abadi MT Condensed Light"/>
                  </a:endParaRPr>
                </a:p>
              </p:txBody>
            </p:sp>
          </p:grpSp>
          <p:grpSp>
            <p:nvGrpSpPr>
              <p:cNvPr id="12" name="Grouper 12"/>
              <p:cNvGrpSpPr/>
              <p:nvPr/>
            </p:nvGrpSpPr>
            <p:grpSpPr>
              <a:xfrm>
                <a:off x="3506465" y="4326243"/>
                <a:ext cx="1227657" cy="1463735"/>
                <a:chOff x="4199754" y="2056727"/>
                <a:chExt cx="1227657" cy="1463735"/>
              </a:xfrm>
            </p:grpSpPr>
            <p:pic>
              <p:nvPicPr>
                <p:cNvPr id="41" name="Image 40"/>
                <p:cNvPicPr>
                  <a:picLocks noChangeAspect="1"/>
                </p:cNvPicPr>
                <p:nvPr/>
              </p:nvPicPr>
              <p:blipFill>
                <a:blip r:embed="rId4"/>
                <a:srcRect t="5468" r="19014" b="5450"/>
                <a:stretch>
                  <a:fillRect/>
                </a:stretch>
              </p:blipFill>
              <p:spPr>
                <a:xfrm>
                  <a:off x="4266121" y="2056727"/>
                  <a:ext cx="1161290" cy="1283995"/>
                </a:xfrm>
                <a:prstGeom prst="rect">
                  <a:avLst/>
                </a:prstGeom>
              </p:spPr>
            </p:pic>
            <p:sp>
              <p:nvSpPr>
                <p:cNvPr id="42" name="Ellipse 41"/>
                <p:cNvSpPr>
                  <a:spLocks noChangeAspect="1"/>
                </p:cNvSpPr>
                <p:nvPr/>
              </p:nvSpPr>
              <p:spPr>
                <a:xfrm>
                  <a:off x="4473153" y="2555815"/>
                  <a:ext cx="141783" cy="130835"/>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3" name="Ellipse 42"/>
                <p:cNvSpPr>
                  <a:spLocks noChangeAspect="1"/>
                </p:cNvSpPr>
                <p:nvPr/>
              </p:nvSpPr>
              <p:spPr>
                <a:xfrm>
                  <a:off x="4402261" y="2932298"/>
                  <a:ext cx="141783" cy="130835"/>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4" name="Rectangle 43"/>
                <p:cNvSpPr/>
                <p:nvPr/>
              </p:nvSpPr>
              <p:spPr>
                <a:xfrm>
                  <a:off x="4402261" y="3289630"/>
                  <a:ext cx="344814" cy="230832"/>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5" name="ZoneTexte 44"/>
                <p:cNvSpPr txBox="1"/>
                <p:nvPr/>
              </p:nvSpPr>
              <p:spPr>
                <a:xfrm>
                  <a:off x="4199754" y="2325156"/>
                  <a:ext cx="738184" cy="195713"/>
                </a:xfrm>
                <a:prstGeom prst="rect">
                  <a:avLst/>
                </a:prstGeom>
                <a:noFill/>
              </p:spPr>
              <p:txBody>
                <a:bodyPr wrap="square" rtlCol="0">
                  <a:spAutoFit/>
                </a:bodyPr>
                <a:lstStyle/>
                <a:p>
                  <a:pPr algn="ctr"/>
                  <a:r>
                    <a:rPr lang="fr-FR" sz="1600" b="1" dirty="0" smtClean="0">
                      <a:solidFill>
                        <a:srgbClr val="FF0000"/>
                      </a:solidFill>
                      <a:cs typeface="Abadi MT Condensed Light"/>
                    </a:rPr>
                    <a:t>823±100‰</a:t>
                  </a:r>
                  <a:endParaRPr lang="fr-FR" sz="1600" b="1" dirty="0">
                    <a:solidFill>
                      <a:srgbClr val="FF0000"/>
                    </a:solidFill>
                    <a:cs typeface="Abadi MT Condensed Light"/>
                  </a:endParaRPr>
                </a:p>
              </p:txBody>
            </p:sp>
            <p:sp>
              <p:nvSpPr>
                <p:cNvPr id="46" name="ZoneTexte 45"/>
                <p:cNvSpPr txBox="1"/>
                <p:nvPr/>
              </p:nvSpPr>
              <p:spPr>
                <a:xfrm>
                  <a:off x="4233853" y="3135136"/>
                  <a:ext cx="630441" cy="338050"/>
                </a:xfrm>
                <a:prstGeom prst="rect">
                  <a:avLst/>
                </a:prstGeom>
                <a:noFill/>
              </p:spPr>
              <p:txBody>
                <a:bodyPr wrap="square" rtlCol="0">
                  <a:spAutoFit/>
                </a:bodyPr>
                <a:lstStyle/>
                <a:p>
                  <a:pPr algn="ctr"/>
                  <a:r>
                    <a:rPr lang="fr-FR" sz="1600" b="1" dirty="0" smtClean="0">
                      <a:solidFill>
                        <a:srgbClr val="FF0000"/>
                      </a:solidFill>
                      <a:cs typeface="Abadi MT Condensed Light"/>
                    </a:rPr>
                    <a:t>1054</a:t>
                  </a:r>
                  <a:br>
                    <a:rPr lang="fr-FR" sz="1600" b="1" dirty="0" smtClean="0">
                      <a:solidFill>
                        <a:srgbClr val="FF0000"/>
                      </a:solidFill>
                      <a:cs typeface="Abadi MT Condensed Light"/>
                    </a:rPr>
                  </a:br>
                  <a:r>
                    <a:rPr lang="fr-FR" sz="1600" b="1" dirty="0" smtClean="0">
                      <a:solidFill>
                        <a:srgbClr val="FF0000"/>
                      </a:solidFill>
                      <a:cs typeface="Abadi MT Condensed Light"/>
                    </a:rPr>
                    <a:t>±133‰</a:t>
                  </a:r>
                  <a:endParaRPr lang="fr-FR" sz="1600" b="1" dirty="0">
                    <a:solidFill>
                      <a:srgbClr val="FF0000"/>
                    </a:solidFill>
                    <a:cs typeface="Abadi MT Condensed Light"/>
                  </a:endParaRPr>
                </a:p>
              </p:txBody>
            </p:sp>
          </p:grpSp>
          <p:grpSp>
            <p:nvGrpSpPr>
              <p:cNvPr id="13" name="Grouper 19"/>
              <p:cNvGrpSpPr/>
              <p:nvPr/>
            </p:nvGrpSpPr>
            <p:grpSpPr>
              <a:xfrm>
                <a:off x="4631894" y="4377289"/>
                <a:ext cx="381832" cy="1288832"/>
                <a:chOff x="5443707" y="2260161"/>
                <a:chExt cx="381832" cy="1288832"/>
              </a:xfrm>
            </p:grpSpPr>
            <p:sp>
              <p:nvSpPr>
                <p:cNvPr id="35" name="ZoneTexte 34"/>
                <p:cNvSpPr txBox="1"/>
                <p:nvPr/>
              </p:nvSpPr>
              <p:spPr>
                <a:xfrm>
                  <a:off x="5469887" y="2260161"/>
                  <a:ext cx="350276" cy="208272"/>
                </a:xfrm>
                <a:prstGeom prst="rect">
                  <a:avLst/>
                </a:prstGeom>
                <a:noFill/>
              </p:spPr>
              <p:txBody>
                <a:bodyPr wrap="none" rtlCol="0">
                  <a:spAutoFit/>
                </a:bodyPr>
                <a:lstStyle/>
                <a:p>
                  <a:pPr algn="ctr"/>
                  <a:r>
                    <a:rPr lang="fr-FR" b="1" dirty="0" smtClean="0">
                      <a:solidFill>
                        <a:srgbClr val="FFFFFF"/>
                      </a:solidFill>
                      <a:latin typeface="Abadi MT Condensed Light"/>
                      <a:cs typeface="Abadi MT Condensed Light"/>
                    </a:rPr>
                    <a:t>1400</a:t>
                  </a:r>
                  <a:endParaRPr lang="fr-FR" b="1" dirty="0">
                    <a:solidFill>
                      <a:srgbClr val="FFFFFF"/>
                    </a:solidFill>
                    <a:latin typeface="Abadi MT Condensed Light"/>
                    <a:cs typeface="Abadi MT Condensed Light"/>
                  </a:endParaRPr>
                </a:p>
              </p:txBody>
            </p:sp>
            <p:pic>
              <p:nvPicPr>
                <p:cNvPr id="36" name="Image 35"/>
                <p:cNvPicPr>
                  <a:picLocks noChangeAspect="1"/>
                </p:cNvPicPr>
                <p:nvPr/>
              </p:nvPicPr>
              <p:blipFill>
                <a:blip r:embed="rId5"/>
                <a:srcRect l="81971" t="6815" r="14952" b="3997"/>
                <a:stretch>
                  <a:fillRect/>
                </a:stretch>
              </p:blipFill>
              <p:spPr>
                <a:xfrm>
                  <a:off x="5501583" y="2367434"/>
                  <a:ext cx="45719" cy="1073315"/>
                </a:xfrm>
                <a:prstGeom prst="rect">
                  <a:avLst/>
                </a:prstGeom>
              </p:spPr>
            </p:pic>
            <p:sp>
              <p:nvSpPr>
                <p:cNvPr id="37" name="ZoneTexte 36"/>
                <p:cNvSpPr txBox="1"/>
                <p:nvPr/>
              </p:nvSpPr>
              <p:spPr>
                <a:xfrm>
                  <a:off x="5443707" y="2531638"/>
                  <a:ext cx="381832" cy="208272"/>
                </a:xfrm>
                <a:prstGeom prst="rect">
                  <a:avLst/>
                </a:prstGeom>
                <a:noFill/>
              </p:spPr>
              <p:txBody>
                <a:bodyPr wrap="none" rtlCol="0">
                  <a:spAutoFit/>
                </a:bodyPr>
                <a:lstStyle/>
                <a:p>
                  <a:pPr algn="ctr"/>
                  <a:r>
                    <a:rPr lang="fr-FR" b="1" dirty="0" smtClean="0">
                      <a:solidFill>
                        <a:srgbClr val="FFFFFF"/>
                      </a:solidFill>
                      <a:latin typeface="Abadi MT Condensed Light"/>
                      <a:cs typeface="Abadi MT Condensed Light"/>
                    </a:rPr>
                    <a:t> 1050</a:t>
                  </a:r>
                  <a:endParaRPr lang="fr-FR" b="1" dirty="0">
                    <a:solidFill>
                      <a:srgbClr val="FFFFFF"/>
                    </a:solidFill>
                    <a:latin typeface="Abadi MT Condensed Light"/>
                    <a:cs typeface="Abadi MT Condensed Light"/>
                  </a:endParaRPr>
                </a:p>
              </p:txBody>
            </p:sp>
            <p:sp>
              <p:nvSpPr>
                <p:cNvPr id="38" name="ZoneTexte 37"/>
                <p:cNvSpPr txBox="1"/>
                <p:nvPr/>
              </p:nvSpPr>
              <p:spPr>
                <a:xfrm>
                  <a:off x="5475263" y="2790416"/>
                  <a:ext cx="318720" cy="208272"/>
                </a:xfrm>
                <a:prstGeom prst="rect">
                  <a:avLst/>
                </a:prstGeom>
                <a:noFill/>
              </p:spPr>
              <p:txBody>
                <a:bodyPr wrap="none" rtlCol="0">
                  <a:spAutoFit/>
                </a:bodyPr>
                <a:lstStyle/>
                <a:p>
                  <a:pPr algn="ctr"/>
                  <a:r>
                    <a:rPr lang="fr-FR" b="1" dirty="0" smtClean="0">
                      <a:solidFill>
                        <a:srgbClr val="FFFFFF"/>
                      </a:solidFill>
                      <a:latin typeface="Abadi MT Condensed Light"/>
                      <a:cs typeface="Abadi MT Condensed Light"/>
                    </a:rPr>
                    <a:t> 700</a:t>
                  </a:r>
                  <a:endParaRPr lang="fr-FR" b="1" dirty="0">
                    <a:solidFill>
                      <a:srgbClr val="FFFFFF"/>
                    </a:solidFill>
                    <a:latin typeface="Abadi MT Condensed Light"/>
                    <a:cs typeface="Abadi MT Condensed Light"/>
                  </a:endParaRPr>
                </a:p>
              </p:txBody>
            </p:sp>
            <p:sp>
              <p:nvSpPr>
                <p:cNvPr id="39" name="ZoneTexte 38"/>
                <p:cNvSpPr txBox="1"/>
                <p:nvPr/>
              </p:nvSpPr>
              <p:spPr>
                <a:xfrm>
                  <a:off x="5487097" y="3045416"/>
                  <a:ext cx="295052" cy="208272"/>
                </a:xfrm>
                <a:prstGeom prst="rect">
                  <a:avLst/>
                </a:prstGeom>
                <a:noFill/>
              </p:spPr>
              <p:txBody>
                <a:bodyPr wrap="none" rtlCol="0">
                  <a:spAutoFit/>
                </a:bodyPr>
                <a:lstStyle/>
                <a:p>
                  <a:pPr algn="ctr"/>
                  <a:r>
                    <a:rPr lang="fr-FR" b="1" dirty="0" smtClean="0">
                      <a:solidFill>
                        <a:srgbClr val="FFFFFF"/>
                      </a:solidFill>
                      <a:latin typeface="Abadi MT Condensed Light"/>
                      <a:cs typeface="Abadi MT Condensed Light"/>
                    </a:rPr>
                    <a:t>350</a:t>
                  </a:r>
                  <a:endParaRPr lang="fr-FR" b="1" dirty="0">
                    <a:solidFill>
                      <a:srgbClr val="FFFFFF"/>
                    </a:solidFill>
                    <a:latin typeface="Abadi MT Condensed Light"/>
                    <a:cs typeface="Abadi MT Condensed Light"/>
                  </a:endParaRPr>
                </a:p>
              </p:txBody>
            </p:sp>
            <p:sp>
              <p:nvSpPr>
                <p:cNvPr id="40" name="ZoneTexte 39"/>
                <p:cNvSpPr txBox="1"/>
                <p:nvPr/>
              </p:nvSpPr>
              <p:spPr>
                <a:xfrm>
                  <a:off x="5478170" y="3340721"/>
                  <a:ext cx="312905" cy="208272"/>
                </a:xfrm>
                <a:prstGeom prst="rect">
                  <a:avLst/>
                </a:prstGeom>
                <a:noFill/>
              </p:spPr>
              <p:txBody>
                <a:bodyPr wrap="square" rtlCol="0">
                  <a:spAutoFit/>
                </a:bodyPr>
                <a:lstStyle/>
                <a:p>
                  <a:pPr algn="ctr"/>
                  <a:r>
                    <a:rPr lang="fr-FR" b="1" dirty="0" smtClean="0">
                      <a:solidFill>
                        <a:srgbClr val="FFFFFF"/>
                      </a:solidFill>
                      <a:latin typeface="Abadi MT Condensed Light"/>
                      <a:cs typeface="Abadi MT Condensed Light"/>
                    </a:rPr>
                    <a:t>0</a:t>
                  </a:r>
                  <a:endParaRPr lang="fr-FR" b="1" dirty="0">
                    <a:solidFill>
                      <a:srgbClr val="FFFFFF"/>
                    </a:solidFill>
                    <a:latin typeface="Abadi MT Condensed Light"/>
                    <a:cs typeface="Abadi MT Condensed Light"/>
                  </a:endParaRPr>
                </a:p>
              </p:txBody>
            </p:sp>
          </p:grpSp>
          <p:grpSp>
            <p:nvGrpSpPr>
              <p:cNvPr id="14" name="Grouper 26"/>
              <p:cNvGrpSpPr/>
              <p:nvPr/>
            </p:nvGrpSpPr>
            <p:grpSpPr>
              <a:xfrm>
                <a:off x="3368338" y="4380296"/>
                <a:ext cx="316959" cy="1288832"/>
                <a:chOff x="3756851" y="2267406"/>
                <a:chExt cx="316959" cy="1288832"/>
              </a:xfrm>
            </p:grpSpPr>
            <p:sp>
              <p:nvSpPr>
                <p:cNvPr id="29" name="ZoneTexte 28"/>
                <p:cNvSpPr txBox="1"/>
                <p:nvPr/>
              </p:nvSpPr>
              <p:spPr>
                <a:xfrm>
                  <a:off x="3760904" y="2267406"/>
                  <a:ext cx="312906" cy="208272"/>
                </a:xfrm>
                <a:prstGeom prst="rect">
                  <a:avLst/>
                </a:prstGeom>
                <a:noFill/>
              </p:spPr>
              <p:txBody>
                <a:bodyPr wrap="square" rtlCol="0">
                  <a:spAutoFit/>
                </a:bodyPr>
                <a:lstStyle/>
                <a:p>
                  <a:pPr algn="ctr"/>
                  <a:r>
                    <a:rPr lang="fr-FR" b="1" dirty="0" smtClean="0">
                      <a:solidFill>
                        <a:srgbClr val="FFFFFF"/>
                      </a:solidFill>
                      <a:latin typeface="Abadi MT Condensed Light"/>
                      <a:cs typeface="Abadi MT Condensed Light"/>
                    </a:rPr>
                    <a:t>130</a:t>
                  </a:r>
                  <a:endParaRPr lang="fr-FR" b="1" dirty="0">
                    <a:solidFill>
                      <a:srgbClr val="FFFFFF"/>
                    </a:solidFill>
                    <a:latin typeface="Abadi MT Condensed Light"/>
                    <a:cs typeface="Abadi MT Condensed Light"/>
                  </a:endParaRPr>
                </a:p>
              </p:txBody>
            </p:sp>
            <p:pic>
              <p:nvPicPr>
                <p:cNvPr id="30" name="Image 29"/>
                <p:cNvPicPr>
                  <a:picLocks noChangeAspect="1"/>
                </p:cNvPicPr>
                <p:nvPr/>
              </p:nvPicPr>
              <p:blipFill>
                <a:blip r:embed="rId5"/>
                <a:srcRect l="81971" t="6815" r="14952" b="3997"/>
                <a:stretch>
                  <a:fillRect/>
                </a:stretch>
              </p:blipFill>
              <p:spPr>
                <a:xfrm>
                  <a:off x="3780264" y="2374679"/>
                  <a:ext cx="45719" cy="1073315"/>
                </a:xfrm>
                <a:prstGeom prst="rect">
                  <a:avLst/>
                </a:prstGeom>
              </p:spPr>
            </p:pic>
            <p:sp>
              <p:nvSpPr>
                <p:cNvPr id="31" name="ZoneTexte 30"/>
                <p:cNvSpPr txBox="1"/>
                <p:nvPr/>
              </p:nvSpPr>
              <p:spPr>
                <a:xfrm>
                  <a:off x="3756851" y="2538883"/>
                  <a:ext cx="312906" cy="208272"/>
                </a:xfrm>
                <a:prstGeom prst="rect">
                  <a:avLst/>
                </a:prstGeom>
                <a:noFill/>
              </p:spPr>
              <p:txBody>
                <a:bodyPr wrap="square" rtlCol="0">
                  <a:spAutoFit/>
                </a:bodyPr>
                <a:lstStyle/>
                <a:p>
                  <a:pPr algn="ctr"/>
                  <a:r>
                    <a:rPr lang="fr-FR" b="1" dirty="0" smtClean="0">
                      <a:solidFill>
                        <a:srgbClr val="FFFFFF"/>
                      </a:solidFill>
                      <a:latin typeface="Abadi MT Condensed Light"/>
                      <a:cs typeface="Abadi MT Condensed Light"/>
                    </a:rPr>
                    <a:t>90</a:t>
                  </a:r>
                  <a:endParaRPr lang="fr-FR" b="1" dirty="0">
                    <a:solidFill>
                      <a:srgbClr val="FFFFFF"/>
                    </a:solidFill>
                    <a:latin typeface="Abadi MT Condensed Light"/>
                    <a:cs typeface="Abadi MT Condensed Light"/>
                  </a:endParaRPr>
                </a:p>
              </p:txBody>
            </p:sp>
            <p:sp>
              <p:nvSpPr>
                <p:cNvPr id="32" name="ZoneTexte 31"/>
                <p:cNvSpPr txBox="1"/>
                <p:nvPr/>
              </p:nvSpPr>
              <p:spPr>
                <a:xfrm>
                  <a:off x="3756851" y="2797661"/>
                  <a:ext cx="312906" cy="208272"/>
                </a:xfrm>
                <a:prstGeom prst="rect">
                  <a:avLst/>
                </a:prstGeom>
                <a:noFill/>
              </p:spPr>
              <p:txBody>
                <a:bodyPr wrap="square" rtlCol="0">
                  <a:spAutoFit/>
                </a:bodyPr>
                <a:lstStyle/>
                <a:p>
                  <a:pPr algn="ctr"/>
                  <a:r>
                    <a:rPr lang="fr-FR" b="1" dirty="0" smtClean="0">
                      <a:solidFill>
                        <a:srgbClr val="FFFFFF"/>
                      </a:solidFill>
                      <a:latin typeface="Abadi MT Condensed Light"/>
                      <a:cs typeface="Abadi MT Condensed Light"/>
                    </a:rPr>
                    <a:t>50</a:t>
                  </a:r>
                  <a:endParaRPr lang="fr-FR" b="1" dirty="0">
                    <a:solidFill>
                      <a:srgbClr val="FFFFFF"/>
                    </a:solidFill>
                    <a:latin typeface="Abadi MT Condensed Light"/>
                    <a:cs typeface="Abadi MT Condensed Light"/>
                  </a:endParaRPr>
                </a:p>
              </p:txBody>
            </p:sp>
            <p:sp>
              <p:nvSpPr>
                <p:cNvPr id="33" name="ZoneTexte 32"/>
                <p:cNvSpPr txBox="1"/>
                <p:nvPr/>
              </p:nvSpPr>
              <p:spPr>
                <a:xfrm>
                  <a:off x="3756851" y="3052661"/>
                  <a:ext cx="312906" cy="208272"/>
                </a:xfrm>
                <a:prstGeom prst="rect">
                  <a:avLst/>
                </a:prstGeom>
                <a:noFill/>
              </p:spPr>
              <p:txBody>
                <a:bodyPr wrap="square" rtlCol="0">
                  <a:spAutoFit/>
                </a:bodyPr>
                <a:lstStyle/>
                <a:p>
                  <a:pPr algn="ctr"/>
                  <a:r>
                    <a:rPr lang="fr-FR" b="1" dirty="0" smtClean="0">
                      <a:solidFill>
                        <a:srgbClr val="FFFFFF"/>
                      </a:solidFill>
                      <a:latin typeface="Abadi MT Condensed Light"/>
                      <a:cs typeface="Abadi MT Condensed Light"/>
                    </a:rPr>
                    <a:t>10</a:t>
                  </a:r>
                  <a:endParaRPr lang="fr-FR" b="1" dirty="0">
                    <a:solidFill>
                      <a:srgbClr val="FFFFFF"/>
                    </a:solidFill>
                    <a:latin typeface="Abadi MT Condensed Light"/>
                    <a:cs typeface="Abadi MT Condensed Light"/>
                  </a:endParaRPr>
                </a:p>
              </p:txBody>
            </p:sp>
            <p:sp>
              <p:nvSpPr>
                <p:cNvPr id="34" name="ZoneTexte 33"/>
                <p:cNvSpPr txBox="1"/>
                <p:nvPr/>
              </p:nvSpPr>
              <p:spPr>
                <a:xfrm>
                  <a:off x="3756851" y="3347966"/>
                  <a:ext cx="312905" cy="208272"/>
                </a:xfrm>
                <a:prstGeom prst="rect">
                  <a:avLst/>
                </a:prstGeom>
                <a:noFill/>
              </p:spPr>
              <p:txBody>
                <a:bodyPr wrap="square" rtlCol="0">
                  <a:spAutoFit/>
                </a:bodyPr>
                <a:lstStyle/>
                <a:p>
                  <a:pPr algn="ctr"/>
                  <a:r>
                    <a:rPr lang="fr-FR" b="1" dirty="0" smtClean="0">
                      <a:solidFill>
                        <a:srgbClr val="FFFFFF"/>
                      </a:solidFill>
                      <a:latin typeface="Abadi MT Condensed Light"/>
                      <a:cs typeface="Abadi MT Condensed Light"/>
                    </a:rPr>
                    <a:t>-30</a:t>
                  </a:r>
                  <a:endParaRPr lang="fr-FR" b="1" dirty="0">
                    <a:solidFill>
                      <a:srgbClr val="FFFFFF"/>
                    </a:solidFill>
                    <a:latin typeface="Abadi MT Condensed Light"/>
                    <a:cs typeface="Abadi MT Condensed Light"/>
                  </a:endParaRPr>
                </a:p>
              </p:txBody>
            </p:sp>
          </p:grpSp>
          <p:pic>
            <p:nvPicPr>
              <p:cNvPr id="15" name="Image 14"/>
              <p:cNvPicPr>
                <a:picLocks noChangeAspect="1"/>
              </p:cNvPicPr>
              <p:nvPr/>
            </p:nvPicPr>
            <p:blipFill>
              <a:blip r:embed="rId6"/>
              <a:srcRect l="5965" t="8415" r="23171" b="4807"/>
              <a:stretch>
                <a:fillRect/>
              </a:stretch>
            </p:blipFill>
            <p:spPr>
              <a:xfrm>
                <a:off x="1119537" y="4418944"/>
                <a:ext cx="956427" cy="1174238"/>
              </a:xfrm>
              <a:prstGeom prst="rect">
                <a:avLst/>
              </a:prstGeom>
            </p:spPr>
          </p:pic>
          <p:grpSp>
            <p:nvGrpSpPr>
              <p:cNvPr id="16" name="Grouper 34"/>
              <p:cNvGrpSpPr/>
              <p:nvPr/>
            </p:nvGrpSpPr>
            <p:grpSpPr>
              <a:xfrm>
                <a:off x="2073587" y="4385080"/>
                <a:ext cx="312905" cy="1288832"/>
                <a:chOff x="5490870" y="5452957"/>
                <a:chExt cx="312905" cy="1288832"/>
              </a:xfrm>
            </p:grpSpPr>
            <p:sp>
              <p:nvSpPr>
                <p:cNvPr id="23" name="ZoneTexte 22"/>
                <p:cNvSpPr txBox="1"/>
                <p:nvPr/>
              </p:nvSpPr>
              <p:spPr>
                <a:xfrm>
                  <a:off x="5536700" y="5452957"/>
                  <a:ext cx="229351" cy="208272"/>
                </a:xfrm>
                <a:prstGeom prst="rect">
                  <a:avLst/>
                </a:prstGeom>
                <a:noFill/>
              </p:spPr>
              <p:txBody>
                <a:bodyPr wrap="none" rtlCol="0">
                  <a:spAutoFit/>
                </a:bodyPr>
                <a:lstStyle/>
                <a:p>
                  <a:pPr algn="ctr"/>
                  <a:r>
                    <a:rPr lang="fr-FR" b="1" dirty="0" smtClean="0">
                      <a:solidFill>
                        <a:srgbClr val="FFFFFF"/>
                      </a:solidFill>
                      <a:latin typeface="Abadi MT Condensed Light"/>
                      <a:cs typeface="Abadi MT Condensed Light"/>
                    </a:rPr>
                    <a:t>36</a:t>
                  </a:r>
                  <a:endParaRPr lang="fr-FR" b="1" dirty="0">
                    <a:solidFill>
                      <a:srgbClr val="FFFFFF"/>
                    </a:solidFill>
                    <a:latin typeface="Abadi MT Condensed Light"/>
                    <a:cs typeface="Abadi MT Condensed Light"/>
                  </a:endParaRPr>
                </a:p>
              </p:txBody>
            </p:sp>
            <p:pic>
              <p:nvPicPr>
                <p:cNvPr id="24" name="Image 23"/>
                <p:cNvPicPr>
                  <a:picLocks noChangeAspect="1"/>
                </p:cNvPicPr>
                <p:nvPr/>
              </p:nvPicPr>
              <p:blipFill>
                <a:blip r:embed="rId5"/>
                <a:srcRect l="81971" t="6815" r="14952" b="3997"/>
                <a:stretch>
                  <a:fillRect/>
                </a:stretch>
              </p:blipFill>
              <p:spPr>
                <a:xfrm>
                  <a:off x="5514283" y="5560230"/>
                  <a:ext cx="45719" cy="1073315"/>
                </a:xfrm>
                <a:prstGeom prst="rect">
                  <a:avLst/>
                </a:prstGeom>
              </p:spPr>
            </p:pic>
            <p:sp>
              <p:nvSpPr>
                <p:cNvPr id="25" name="ZoneTexte 24"/>
                <p:cNvSpPr txBox="1"/>
                <p:nvPr/>
              </p:nvSpPr>
              <p:spPr>
                <a:xfrm>
                  <a:off x="5532648" y="5724434"/>
                  <a:ext cx="229351" cy="208272"/>
                </a:xfrm>
                <a:prstGeom prst="rect">
                  <a:avLst/>
                </a:prstGeom>
                <a:noFill/>
              </p:spPr>
              <p:txBody>
                <a:bodyPr wrap="none" rtlCol="0">
                  <a:spAutoFit/>
                </a:bodyPr>
                <a:lstStyle/>
                <a:p>
                  <a:pPr algn="ctr"/>
                  <a:r>
                    <a:rPr lang="fr-FR" b="1" dirty="0" smtClean="0">
                      <a:solidFill>
                        <a:srgbClr val="FFFFFF"/>
                      </a:solidFill>
                      <a:latin typeface="Abadi MT Condensed Light"/>
                      <a:cs typeface="Abadi MT Condensed Light"/>
                    </a:rPr>
                    <a:t>27</a:t>
                  </a:r>
                  <a:endParaRPr lang="fr-FR" b="1" dirty="0">
                    <a:solidFill>
                      <a:srgbClr val="FFFFFF"/>
                    </a:solidFill>
                    <a:latin typeface="Abadi MT Condensed Light"/>
                    <a:cs typeface="Abadi MT Condensed Light"/>
                  </a:endParaRPr>
                </a:p>
              </p:txBody>
            </p:sp>
            <p:sp>
              <p:nvSpPr>
                <p:cNvPr id="26" name="ZoneTexte 25"/>
                <p:cNvSpPr txBox="1"/>
                <p:nvPr/>
              </p:nvSpPr>
              <p:spPr>
                <a:xfrm>
                  <a:off x="5532648" y="5983212"/>
                  <a:ext cx="229351" cy="208272"/>
                </a:xfrm>
                <a:prstGeom prst="rect">
                  <a:avLst/>
                </a:prstGeom>
                <a:noFill/>
              </p:spPr>
              <p:txBody>
                <a:bodyPr wrap="none" rtlCol="0">
                  <a:spAutoFit/>
                </a:bodyPr>
                <a:lstStyle/>
                <a:p>
                  <a:pPr algn="ctr"/>
                  <a:r>
                    <a:rPr lang="fr-FR" b="1" dirty="0" smtClean="0">
                      <a:solidFill>
                        <a:srgbClr val="FFFFFF"/>
                      </a:solidFill>
                      <a:latin typeface="Abadi MT Condensed Light"/>
                      <a:cs typeface="Abadi MT Condensed Light"/>
                    </a:rPr>
                    <a:t>18</a:t>
                  </a:r>
                  <a:endParaRPr lang="fr-FR" b="1" dirty="0">
                    <a:solidFill>
                      <a:srgbClr val="FFFFFF"/>
                    </a:solidFill>
                    <a:latin typeface="Abadi MT Condensed Light"/>
                    <a:cs typeface="Abadi MT Condensed Light"/>
                  </a:endParaRPr>
                </a:p>
              </p:txBody>
            </p:sp>
            <p:sp>
              <p:nvSpPr>
                <p:cNvPr id="27" name="ZoneTexte 26"/>
                <p:cNvSpPr txBox="1"/>
                <p:nvPr/>
              </p:nvSpPr>
              <p:spPr>
                <a:xfrm>
                  <a:off x="5561584" y="6238212"/>
                  <a:ext cx="171477" cy="208272"/>
                </a:xfrm>
                <a:prstGeom prst="rect">
                  <a:avLst/>
                </a:prstGeom>
                <a:noFill/>
              </p:spPr>
              <p:txBody>
                <a:bodyPr wrap="none" rtlCol="0">
                  <a:spAutoFit/>
                </a:bodyPr>
                <a:lstStyle/>
                <a:p>
                  <a:pPr algn="ctr"/>
                  <a:r>
                    <a:rPr lang="fr-FR" b="1" dirty="0" smtClean="0">
                      <a:solidFill>
                        <a:srgbClr val="FFFFFF"/>
                      </a:solidFill>
                      <a:latin typeface="Abadi MT Condensed Light"/>
                      <a:cs typeface="Abadi MT Condensed Light"/>
                    </a:rPr>
                    <a:t>9</a:t>
                  </a:r>
                  <a:endParaRPr lang="fr-FR" b="1" dirty="0">
                    <a:solidFill>
                      <a:srgbClr val="FFFFFF"/>
                    </a:solidFill>
                    <a:latin typeface="Abadi MT Condensed Light"/>
                    <a:cs typeface="Abadi MT Condensed Light"/>
                  </a:endParaRPr>
                </a:p>
              </p:txBody>
            </p:sp>
            <p:sp>
              <p:nvSpPr>
                <p:cNvPr id="28" name="ZoneTexte 27"/>
                <p:cNvSpPr txBox="1"/>
                <p:nvPr/>
              </p:nvSpPr>
              <p:spPr>
                <a:xfrm>
                  <a:off x="5490870" y="6533517"/>
                  <a:ext cx="312905" cy="208272"/>
                </a:xfrm>
                <a:prstGeom prst="rect">
                  <a:avLst/>
                </a:prstGeom>
                <a:noFill/>
              </p:spPr>
              <p:txBody>
                <a:bodyPr wrap="square" rtlCol="0">
                  <a:spAutoFit/>
                </a:bodyPr>
                <a:lstStyle/>
                <a:p>
                  <a:pPr algn="ctr"/>
                  <a:r>
                    <a:rPr lang="fr-FR" b="1" dirty="0" smtClean="0">
                      <a:solidFill>
                        <a:srgbClr val="FFFFFF"/>
                      </a:solidFill>
                      <a:latin typeface="Abadi MT Condensed Light"/>
                      <a:cs typeface="Abadi MT Condensed Light"/>
                    </a:rPr>
                    <a:t>0</a:t>
                  </a:r>
                  <a:endParaRPr lang="fr-FR" b="1" dirty="0">
                    <a:solidFill>
                      <a:srgbClr val="FFFFFF"/>
                    </a:solidFill>
                    <a:latin typeface="Abadi MT Condensed Light"/>
                    <a:cs typeface="Abadi MT Condensed Light"/>
                  </a:endParaRPr>
                </a:p>
              </p:txBody>
            </p:sp>
          </p:grpSp>
          <p:cxnSp>
            <p:nvCxnSpPr>
              <p:cNvPr id="17" name="Connecteur droit 16"/>
              <p:cNvCxnSpPr/>
              <p:nvPr/>
            </p:nvCxnSpPr>
            <p:spPr>
              <a:xfrm rot="5400000" flipH="1" flipV="1">
                <a:off x="1063753" y="5584727"/>
                <a:ext cx="1588" cy="143996"/>
              </a:xfrm>
              <a:prstGeom prst="line">
                <a:avLst/>
              </a:prstGeom>
              <a:ln w="19050" cap="flat" cmpd="sng" algn="ctr">
                <a:solidFill>
                  <a:schemeClr val="bg1">
                    <a:lumMod val="9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 name="Ellipse 17"/>
              <p:cNvSpPr>
                <a:spLocks noChangeAspect="1"/>
              </p:cNvSpPr>
              <p:nvPr/>
            </p:nvSpPr>
            <p:spPr>
              <a:xfrm>
                <a:off x="1227191" y="4825331"/>
                <a:ext cx="141783" cy="130835"/>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Ellipse 18"/>
              <p:cNvSpPr>
                <a:spLocks noChangeAspect="1"/>
              </p:cNvSpPr>
              <p:nvPr/>
            </p:nvSpPr>
            <p:spPr>
              <a:xfrm>
                <a:off x="1173231" y="5201814"/>
                <a:ext cx="141783" cy="130835"/>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Ellipse 19"/>
              <p:cNvSpPr>
                <a:spLocks noChangeAspect="1"/>
              </p:cNvSpPr>
              <p:nvPr/>
            </p:nvSpPr>
            <p:spPr>
              <a:xfrm>
                <a:off x="1793188" y="5486647"/>
                <a:ext cx="141783" cy="130835"/>
              </a:xfrm>
              <a:prstGeom prst="ellipse">
                <a:avLst/>
              </a:prstGeom>
              <a:noFill/>
              <a:ln w="25400">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ZoneTexte 20"/>
              <p:cNvSpPr txBox="1"/>
              <p:nvPr/>
            </p:nvSpPr>
            <p:spPr>
              <a:xfrm>
                <a:off x="926222" y="4575622"/>
                <a:ext cx="702114" cy="195713"/>
              </a:xfrm>
              <a:prstGeom prst="rect">
                <a:avLst/>
              </a:prstGeom>
              <a:noFill/>
            </p:spPr>
            <p:txBody>
              <a:bodyPr wrap="square" rtlCol="0">
                <a:spAutoFit/>
              </a:bodyPr>
              <a:lstStyle/>
              <a:p>
                <a:pPr algn="ctr"/>
                <a:r>
                  <a:rPr lang="fr-FR" sz="1600" b="1" dirty="0" smtClean="0">
                    <a:solidFill>
                      <a:srgbClr val="FF0000"/>
                    </a:solidFill>
                    <a:cs typeface="Abadi MT Condensed Light"/>
                  </a:rPr>
                  <a:t>9.9±0.1</a:t>
                </a:r>
                <a:endParaRPr lang="fr-FR" sz="1600" b="1" dirty="0">
                  <a:solidFill>
                    <a:srgbClr val="FF0000"/>
                  </a:solidFill>
                  <a:cs typeface="Abadi MT Condensed Light"/>
                </a:endParaRPr>
              </a:p>
            </p:txBody>
          </p:sp>
          <p:sp>
            <p:nvSpPr>
              <p:cNvPr id="22" name="ZoneTexte 21"/>
              <p:cNvSpPr txBox="1"/>
              <p:nvPr/>
            </p:nvSpPr>
            <p:spPr>
              <a:xfrm>
                <a:off x="1264218" y="5502515"/>
                <a:ext cx="702114" cy="195713"/>
              </a:xfrm>
              <a:prstGeom prst="rect">
                <a:avLst/>
              </a:prstGeom>
              <a:noFill/>
            </p:spPr>
            <p:txBody>
              <a:bodyPr wrap="square" rtlCol="0">
                <a:spAutoFit/>
              </a:bodyPr>
              <a:lstStyle/>
              <a:p>
                <a:pPr algn="ctr"/>
                <a:r>
                  <a:rPr lang="fr-FR" sz="1600" b="1" dirty="0" smtClean="0">
                    <a:solidFill>
                      <a:srgbClr val="FF0000"/>
                    </a:solidFill>
                    <a:cs typeface="Abadi MT Condensed Light"/>
                  </a:rPr>
                  <a:t>11.3±0.1</a:t>
                </a:r>
                <a:endParaRPr lang="fr-FR" sz="1600" b="1" dirty="0">
                  <a:solidFill>
                    <a:srgbClr val="FF0000"/>
                  </a:solidFill>
                  <a:cs typeface="Abadi MT Condensed Light"/>
                </a:endParaRPr>
              </a:p>
            </p:txBody>
          </p:sp>
        </p:grpSp>
        <p:sp>
          <p:nvSpPr>
            <p:cNvPr id="51" name="ZoneTexte 50"/>
            <p:cNvSpPr txBox="1"/>
            <p:nvPr/>
          </p:nvSpPr>
          <p:spPr>
            <a:xfrm>
              <a:off x="4043216" y="3823140"/>
              <a:ext cx="2886744" cy="439089"/>
            </a:xfrm>
            <a:prstGeom prst="rect">
              <a:avLst/>
            </a:prstGeom>
            <a:noFill/>
          </p:spPr>
          <p:txBody>
            <a:bodyPr wrap="square" rtlCol="0">
              <a:spAutoFit/>
            </a:bodyPr>
            <a:lstStyle/>
            <a:p>
              <a:pPr algn="ctr"/>
              <a:r>
                <a:rPr lang="fr-FR" sz="2000" b="1" dirty="0" smtClean="0">
                  <a:solidFill>
                    <a:schemeClr val="bg1"/>
                  </a:solidFill>
                  <a:latin typeface="Symbol" charset="2"/>
                  <a:cs typeface="Symbol" charset="2"/>
                </a:rPr>
                <a:t>d</a:t>
              </a:r>
              <a:r>
                <a:rPr lang="fr-FR" sz="2000" b="1" baseline="30000" dirty="0" smtClean="0">
                  <a:solidFill>
                    <a:schemeClr val="bg1"/>
                  </a:solidFill>
                  <a:latin typeface="Abadi MT Condensed Light"/>
                  <a:cs typeface="Abadi MT Condensed Light"/>
                </a:rPr>
                <a:t>13</a:t>
              </a:r>
              <a:r>
                <a:rPr lang="fr-FR" sz="2000" b="1" dirty="0" smtClean="0">
                  <a:solidFill>
                    <a:schemeClr val="bg1"/>
                  </a:solidFill>
                  <a:latin typeface="Abadi MT Condensed Light"/>
                  <a:cs typeface="Abadi MT Condensed Light"/>
                </a:rPr>
                <a:t>C (‰)</a:t>
              </a:r>
              <a:endParaRPr lang="fr-FR" sz="2000" b="1" baseline="30000" dirty="0">
                <a:solidFill>
                  <a:schemeClr val="bg1"/>
                </a:solidFill>
                <a:latin typeface="Abadi MT Condensed Light"/>
                <a:cs typeface="Abadi MT Condensed Light"/>
              </a:endParaRPr>
            </a:p>
          </p:txBody>
        </p:sp>
        <p:sp>
          <p:nvSpPr>
            <p:cNvPr id="52" name="ZoneTexte 51"/>
            <p:cNvSpPr txBox="1"/>
            <p:nvPr/>
          </p:nvSpPr>
          <p:spPr>
            <a:xfrm>
              <a:off x="7461484" y="3823140"/>
              <a:ext cx="1982595" cy="439089"/>
            </a:xfrm>
            <a:prstGeom prst="rect">
              <a:avLst/>
            </a:prstGeom>
            <a:noFill/>
          </p:spPr>
          <p:txBody>
            <a:bodyPr wrap="square" rtlCol="0">
              <a:spAutoFit/>
            </a:bodyPr>
            <a:lstStyle/>
            <a:p>
              <a:r>
                <a:rPr lang="fr-FR" sz="2000" b="1" dirty="0" smtClean="0">
                  <a:solidFill>
                    <a:schemeClr val="bg1"/>
                  </a:solidFill>
                  <a:latin typeface="Symbol" charset="2"/>
                  <a:cs typeface="Symbol" charset="2"/>
                </a:rPr>
                <a:t>d</a:t>
              </a:r>
              <a:r>
                <a:rPr lang="fr-FR" sz="2000" b="1" baseline="30000" dirty="0" smtClean="0">
                  <a:solidFill>
                    <a:schemeClr val="bg1"/>
                  </a:solidFill>
                  <a:latin typeface="Abadi MT Condensed Light"/>
                  <a:cs typeface="Abadi MT Condensed Light"/>
                </a:rPr>
                <a:t>15</a:t>
              </a:r>
              <a:r>
                <a:rPr lang="fr-FR" sz="2000" b="1" dirty="0" smtClean="0">
                  <a:solidFill>
                    <a:schemeClr val="bg1"/>
                  </a:solidFill>
                  <a:latin typeface="Abadi MT Condensed Light"/>
                  <a:cs typeface="Abadi MT Condensed Light"/>
                </a:rPr>
                <a:t>N (‰)</a:t>
              </a:r>
              <a:endParaRPr lang="fr-FR" sz="2000" b="1" baseline="30000" dirty="0">
                <a:solidFill>
                  <a:schemeClr val="bg1"/>
                </a:solidFill>
                <a:latin typeface="Abadi MT Condensed Light"/>
                <a:cs typeface="Abadi MT Condensed Light"/>
              </a:endParaRPr>
            </a:p>
          </p:txBody>
        </p:sp>
        <p:sp>
          <p:nvSpPr>
            <p:cNvPr id="53" name="ZoneTexte 52"/>
            <p:cNvSpPr txBox="1"/>
            <p:nvPr/>
          </p:nvSpPr>
          <p:spPr>
            <a:xfrm>
              <a:off x="3134803" y="3823140"/>
              <a:ext cx="1620134" cy="439089"/>
            </a:xfrm>
            <a:prstGeom prst="rect">
              <a:avLst/>
            </a:prstGeom>
            <a:noFill/>
          </p:spPr>
          <p:txBody>
            <a:bodyPr wrap="square" rtlCol="0">
              <a:spAutoFit/>
            </a:bodyPr>
            <a:lstStyle/>
            <a:p>
              <a:r>
                <a:rPr lang="fr-FR" sz="2000" b="1" dirty="0" smtClean="0">
                  <a:solidFill>
                    <a:schemeClr val="bg1"/>
                  </a:solidFill>
                  <a:latin typeface="Abadi MT Condensed Light"/>
                  <a:cs typeface="Abadi MT Condensed Light"/>
                </a:rPr>
                <a:t>C/N</a:t>
              </a:r>
              <a:endParaRPr lang="fr-FR" sz="2000" b="1" baseline="30000" dirty="0">
                <a:solidFill>
                  <a:schemeClr val="bg1"/>
                </a:solidFill>
                <a:latin typeface="Abadi MT Condensed Light"/>
                <a:cs typeface="Abadi MT Condensed Light"/>
              </a:endParaRPr>
            </a:p>
          </p:txBody>
        </p:sp>
      </p:grpSp>
      <p:sp>
        <p:nvSpPr>
          <p:cNvPr id="54" name="Rectangle 2"/>
          <p:cNvSpPr txBox="1">
            <a:spLocks noChangeArrowheads="1"/>
          </p:cNvSpPr>
          <p:nvPr/>
        </p:nvSpPr>
        <p:spPr>
          <a:xfrm>
            <a:off x="442736" y="581940"/>
            <a:ext cx="7772400" cy="76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aseline="30000" dirty="0" smtClean="0"/>
              <a:t>13</a:t>
            </a:r>
            <a:r>
              <a:rPr lang="fr-FR" sz="3600" dirty="0" smtClean="0"/>
              <a:t>C and </a:t>
            </a:r>
            <a:r>
              <a:rPr lang="fr-FR" sz="3600" baseline="30000" dirty="0" smtClean="0"/>
              <a:t>15</a:t>
            </a:r>
            <a:r>
              <a:rPr lang="fr-FR" sz="3600" dirty="0" smtClean="0"/>
              <a:t>N </a:t>
            </a:r>
            <a:r>
              <a:rPr lang="fr-FR" sz="3600" dirty="0" err="1" smtClean="0"/>
              <a:t>derived</a:t>
            </a:r>
            <a:r>
              <a:rPr lang="fr-FR" sz="3600" dirty="0" smtClean="0"/>
              <a:t> </a:t>
            </a:r>
            <a:r>
              <a:rPr lang="fr-FR" sz="3600" dirty="0" err="1" smtClean="0"/>
              <a:t>from</a:t>
            </a:r>
            <a:r>
              <a:rPr lang="fr-FR" sz="3600" dirty="0" smtClean="0"/>
              <a:t> glycine</a:t>
            </a:r>
            <a:endParaRPr lang="fr-FR" sz="3600" dirty="0"/>
          </a:p>
        </p:txBody>
      </p:sp>
      <p:sp>
        <p:nvSpPr>
          <p:cNvPr id="57" name="Rectangle 56"/>
          <p:cNvSpPr/>
          <p:nvPr/>
        </p:nvSpPr>
        <p:spPr>
          <a:xfrm>
            <a:off x="9868437" y="6393778"/>
            <a:ext cx="2362200" cy="461665"/>
          </a:xfrm>
          <a:prstGeom prst="rect">
            <a:avLst/>
          </a:prstGeom>
        </p:spPr>
        <p:txBody>
          <a:bodyPr wrap="square">
            <a:spAutoFit/>
          </a:bodyPr>
          <a:lstStyle/>
          <a:p>
            <a:pPr algn="ctr"/>
            <a:r>
              <a:rPr lang="en-US" sz="1200" dirty="0" smtClean="0">
                <a:latin typeface="Verdana" charset="0"/>
              </a:rPr>
              <a:t>Micro aggregate from the fraction 1.85 -2.0 g.cm</a:t>
            </a:r>
            <a:r>
              <a:rPr lang="en-US" sz="1200" baseline="30000" dirty="0" smtClean="0">
                <a:latin typeface="Verdana" charset="0"/>
              </a:rPr>
              <a:t>-3</a:t>
            </a:r>
            <a:r>
              <a:rPr lang="en-US" sz="1200" dirty="0" smtClean="0">
                <a:latin typeface="Verdana" charset="0"/>
              </a:rPr>
              <a:t> </a:t>
            </a:r>
            <a:endParaRPr lang="en-US" sz="1200" dirty="0">
              <a:latin typeface="Verdana" charset="0"/>
            </a:endParaRPr>
          </a:p>
        </p:txBody>
      </p:sp>
      <p:sp>
        <p:nvSpPr>
          <p:cNvPr id="58" name="Rectangle 15"/>
          <p:cNvSpPr>
            <a:spLocks noChangeArrowheads="1"/>
          </p:cNvSpPr>
          <p:nvPr/>
        </p:nvSpPr>
        <p:spPr bwMode="auto">
          <a:xfrm>
            <a:off x="1257837" y="6433465"/>
            <a:ext cx="1752854" cy="2769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sz="1200" dirty="0">
                <a:latin typeface="Verdana" charset="0"/>
              </a:rPr>
              <a:t>Hatton et al. </a:t>
            </a:r>
            <a:r>
              <a:rPr lang="en-US" sz="1200" dirty="0" smtClean="0">
                <a:latin typeface="Verdana" charset="0"/>
              </a:rPr>
              <a:t>in prep</a:t>
            </a:r>
            <a:endParaRPr lang="fr-FR" sz="1200" dirty="0">
              <a:latin typeface="Verdana" charset="0"/>
            </a:endParaRPr>
          </a:p>
        </p:txBody>
      </p:sp>
    </p:spTree>
    <p:extLst>
      <p:ext uri="{BB962C8B-B14F-4D97-AF65-F5344CB8AC3E}">
        <p14:creationId xmlns:p14="http://schemas.microsoft.com/office/powerpoint/2010/main" val="37574825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624114" y="-26193"/>
            <a:ext cx="115155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 </a:t>
            </a:r>
            <a:r>
              <a:rPr lang="en-US" altLang="fr-FR" sz="2000" b="1" dirty="0" err="1" smtClean="0">
                <a:solidFill>
                  <a:schemeClr val="accent2"/>
                </a:solidFill>
              </a:rPr>
              <a:t>Organo</a:t>
            </a:r>
            <a:r>
              <a:rPr lang="en-US" altLang="fr-FR" sz="2000" b="1" dirty="0" smtClean="0">
                <a:solidFill>
                  <a:schemeClr val="accent2"/>
                </a:solidFill>
              </a:rPr>
              <a:t>-mineral interactions plays a role in C and N sequestration </a:t>
            </a:r>
            <a:endParaRPr lang="en-US" altLang="fr-FR" sz="2000" b="1" dirty="0">
              <a:solidFill>
                <a:schemeClr val="accent2"/>
              </a:solidFill>
            </a:endParaRPr>
          </a:p>
        </p:txBody>
      </p:sp>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 name="Espace réservé du contenu 2"/>
          <p:cNvSpPr>
            <a:spLocks noGrp="1"/>
          </p:cNvSpPr>
          <p:nvPr>
            <p:ph idx="4294967295"/>
          </p:nvPr>
        </p:nvSpPr>
        <p:spPr>
          <a:xfrm>
            <a:off x="244699" y="1440717"/>
            <a:ext cx="11655380" cy="5105400"/>
          </a:xfrm>
        </p:spPr>
        <p:txBody>
          <a:bodyPr>
            <a:noAutofit/>
          </a:bodyPr>
          <a:lstStyle/>
          <a:p>
            <a:pPr defTabSz="457200">
              <a:buFontTx/>
              <a:buNone/>
            </a:pPr>
            <a:r>
              <a:rPr lang="en-US" sz="2000" dirty="0" err="1"/>
              <a:t>NanoSIMS</a:t>
            </a:r>
            <a:r>
              <a:rPr lang="en-US" sz="2000" dirty="0"/>
              <a:t> </a:t>
            </a:r>
            <a:r>
              <a:rPr lang="en-US" sz="2000" dirty="0" smtClean="0"/>
              <a:t>is </a:t>
            </a:r>
            <a:r>
              <a:rPr lang="en-US" sz="2000" dirty="0"/>
              <a:t>a powerful tool to study the fate of OM onto small soil structures, at the scale of </a:t>
            </a:r>
            <a:r>
              <a:rPr lang="en-US" sz="2000" dirty="0" err="1"/>
              <a:t>stabilisation</a:t>
            </a:r>
            <a:r>
              <a:rPr lang="en-US" sz="2000" dirty="0"/>
              <a:t> processes</a:t>
            </a:r>
          </a:p>
          <a:p>
            <a:pPr defTabSz="457200">
              <a:buFontTx/>
              <a:buNone/>
            </a:pPr>
            <a:endParaRPr lang="en-US" sz="2000" dirty="0"/>
          </a:p>
          <a:p>
            <a:pPr defTabSz="457200">
              <a:buFontTx/>
              <a:buNone/>
            </a:pPr>
            <a:r>
              <a:rPr lang="en-US" sz="2000" dirty="0" smtClean="0"/>
              <a:t>Its elemental maps are a valuable tool to demonstrate</a:t>
            </a:r>
            <a:endParaRPr lang="en-US" sz="2000" dirty="0"/>
          </a:p>
          <a:p>
            <a:pPr defTabSz="457200">
              <a:buFontTx/>
              <a:buChar char="-"/>
            </a:pPr>
            <a:r>
              <a:rPr lang="en-US" sz="2000" dirty="0"/>
              <a:t>the discontinuity of the OM </a:t>
            </a:r>
            <a:r>
              <a:rPr lang="en-US" sz="2000" dirty="0" smtClean="0"/>
              <a:t>cover (</a:t>
            </a:r>
            <a:r>
              <a:rPr lang="en-US" sz="2000" dirty="0" err="1" smtClean="0"/>
              <a:t>definitly</a:t>
            </a:r>
            <a:r>
              <a:rPr lang="en-US" sz="2000" dirty="0" smtClean="0"/>
              <a:t> not a single layer cover !)</a:t>
            </a:r>
            <a:endParaRPr lang="en-US" sz="2000" dirty="0"/>
          </a:p>
          <a:p>
            <a:pPr defTabSz="457200">
              <a:buFontTx/>
              <a:buChar char="-"/>
            </a:pPr>
            <a:r>
              <a:rPr lang="en-US" sz="2000" dirty="0"/>
              <a:t>the spatially variable OM nature;</a:t>
            </a:r>
          </a:p>
          <a:p>
            <a:pPr defTabSz="457200">
              <a:buFontTx/>
              <a:buNone/>
            </a:pPr>
            <a:endParaRPr lang="en-US" sz="2000" dirty="0"/>
          </a:p>
          <a:p>
            <a:pPr defTabSz="457200">
              <a:buNone/>
            </a:pPr>
            <a:r>
              <a:rPr lang="en-US" sz="2000" dirty="0" smtClean="0"/>
              <a:t>In </a:t>
            </a:r>
            <a:r>
              <a:rPr lang="en-US" sz="2000" dirty="0"/>
              <a:t>combination with </a:t>
            </a:r>
            <a:r>
              <a:rPr lang="en-US" sz="2000" dirty="0" smtClean="0"/>
              <a:t>isotopic </a:t>
            </a:r>
            <a:r>
              <a:rPr lang="en-US" sz="2000" dirty="0" err="1" smtClean="0"/>
              <a:t>labelling</a:t>
            </a:r>
            <a:r>
              <a:rPr lang="en-US" sz="2000" dirty="0" smtClean="0"/>
              <a:t>, </a:t>
            </a:r>
            <a:r>
              <a:rPr lang="en-US" sz="2000" dirty="0" err="1" smtClean="0"/>
              <a:t>NanoSIMS</a:t>
            </a:r>
            <a:r>
              <a:rPr lang="en-US" sz="2000" dirty="0" smtClean="0"/>
              <a:t> </a:t>
            </a:r>
            <a:r>
              <a:rPr lang="en-GB" sz="2000" dirty="0" smtClean="0"/>
              <a:t>generates </a:t>
            </a:r>
            <a:r>
              <a:rPr lang="en-GB" sz="2000" dirty="0"/>
              <a:t>unique information about the mechanisms </a:t>
            </a:r>
            <a:r>
              <a:rPr lang="en-US" sz="2000" dirty="0"/>
              <a:t> </a:t>
            </a:r>
            <a:r>
              <a:rPr lang="en-GB" sz="2000" dirty="0"/>
              <a:t>controlling the attachment to soil</a:t>
            </a:r>
            <a:r>
              <a:rPr lang="fr-FR" sz="2000" dirty="0" smtClean="0">
                <a:effectLst/>
              </a:rPr>
              <a:t> </a:t>
            </a:r>
            <a:r>
              <a:rPr lang="en-US" sz="2000" dirty="0"/>
              <a:t> </a:t>
            </a:r>
            <a:endParaRPr lang="en-US" sz="2000" dirty="0" smtClean="0"/>
          </a:p>
          <a:p>
            <a:pPr defTabSz="457200">
              <a:buNone/>
            </a:pPr>
            <a:endParaRPr lang="en-US" sz="2000" dirty="0" smtClean="0"/>
          </a:p>
          <a:p>
            <a:pPr lvl="1" defTabSz="457200">
              <a:buNone/>
            </a:pPr>
            <a:r>
              <a:rPr lang="en-US" sz="2000" dirty="0" smtClean="0"/>
              <a:t>After </a:t>
            </a:r>
            <a:r>
              <a:rPr lang="en-US" sz="2000" dirty="0"/>
              <a:t>12 years of decomposition in situ we observed N derived from litter likely as microbial matter, in some aggregates where decomposition activity is hampered and cycling slows </a:t>
            </a:r>
            <a:r>
              <a:rPr lang="en-US" sz="2000" dirty="0" smtClean="0"/>
              <a:t>down.</a:t>
            </a:r>
          </a:p>
          <a:p>
            <a:pPr lvl="1" defTabSz="457200">
              <a:buNone/>
            </a:pPr>
            <a:endParaRPr lang="en-US" sz="2000" dirty="0"/>
          </a:p>
          <a:p>
            <a:pPr lvl="1" defTabSz="457200">
              <a:buNone/>
            </a:pPr>
            <a:r>
              <a:rPr lang="en-US" sz="2000" dirty="0" smtClean="0"/>
              <a:t>Microorganisms </a:t>
            </a:r>
            <a:r>
              <a:rPr lang="en-US" sz="2000" dirty="0"/>
              <a:t>operate stabilization (</a:t>
            </a:r>
            <a:r>
              <a:rPr lang="en-US" sz="2000" dirty="0" err="1"/>
              <a:t>i</a:t>
            </a:r>
            <a:r>
              <a:rPr lang="en-US" sz="2000" dirty="0"/>
              <a:t>) directly via the immobilization within microbial cells and (ii) indirectly through an abundant production of extracellular microbial products</a:t>
            </a:r>
          </a:p>
        </p:txBody>
      </p:sp>
      <p:sp>
        <p:nvSpPr>
          <p:cNvPr id="7" name="Rectangle 4"/>
          <p:cNvSpPr>
            <a:spLocks noChangeArrowheads="1"/>
          </p:cNvSpPr>
          <p:nvPr/>
        </p:nvSpPr>
        <p:spPr bwMode="auto">
          <a:xfrm>
            <a:off x="2282780" y="373917"/>
            <a:ext cx="7772400" cy="990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eaLnBrk="1" hangingPunct="1"/>
            <a:r>
              <a:rPr lang="en-US" sz="2800" dirty="0" smtClean="0">
                <a:latin typeface="Verdana" charset="0"/>
              </a:rPr>
              <a:t>Conclusions (experiment 1)</a:t>
            </a:r>
            <a:endParaRPr lang="en-US" sz="2800" dirty="0">
              <a:latin typeface="Verdana" charset="0"/>
            </a:endParaRPr>
          </a:p>
        </p:txBody>
      </p:sp>
    </p:spTree>
    <p:extLst>
      <p:ext uri="{BB962C8B-B14F-4D97-AF65-F5344CB8AC3E}">
        <p14:creationId xmlns:p14="http://schemas.microsoft.com/office/powerpoint/2010/main" val="34281961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624114" y="-26193"/>
            <a:ext cx="115155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 </a:t>
            </a:r>
            <a:r>
              <a:rPr lang="en-US" altLang="fr-FR" sz="2000" b="1" dirty="0" err="1" smtClean="0">
                <a:solidFill>
                  <a:schemeClr val="accent2"/>
                </a:solidFill>
              </a:rPr>
              <a:t>Organo</a:t>
            </a:r>
            <a:r>
              <a:rPr lang="en-US" altLang="fr-FR" sz="2000" b="1" dirty="0" smtClean="0">
                <a:solidFill>
                  <a:schemeClr val="accent2"/>
                </a:solidFill>
              </a:rPr>
              <a:t>-mineral interactions plays a role in C and N sequestration </a:t>
            </a:r>
            <a:endParaRPr lang="en-US" altLang="fr-FR" sz="2000" b="1" dirty="0">
              <a:solidFill>
                <a:schemeClr val="accent2"/>
              </a:solidFill>
            </a:endParaRPr>
          </a:p>
        </p:txBody>
      </p:sp>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 name="Rectangle 4"/>
          <p:cNvSpPr>
            <a:spLocks noChangeArrowheads="1"/>
          </p:cNvSpPr>
          <p:nvPr/>
        </p:nvSpPr>
        <p:spPr bwMode="auto">
          <a:xfrm>
            <a:off x="2282780" y="373917"/>
            <a:ext cx="7772400" cy="990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eaLnBrk="1" hangingPunct="1"/>
            <a:r>
              <a:rPr lang="en-US" sz="2800" dirty="0" smtClean="0">
                <a:latin typeface="Verdana" charset="0"/>
              </a:rPr>
              <a:t>Conclusions (experiment 2)</a:t>
            </a:r>
            <a:endParaRPr lang="en-US" sz="2800" dirty="0">
              <a:latin typeface="Verdana" charset="0"/>
            </a:endParaRPr>
          </a:p>
        </p:txBody>
      </p:sp>
      <p:sp>
        <p:nvSpPr>
          <p:cNvPr id="8" name="Rectangle 3"/>
          <p:cNvSpPr txBox="1">
            <a:spLocks noChangeArrowheads="1"/>
          </p:cNvSpPr>
          <p:nvPr/>
        </p:nvSpPr>
        <p:spPr>
          <a:xfrm>
            <a:off x="998495" y="1764627"/>
            <a:ext cx="10766738" cy="251160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Arial"/>
              <a:buChar char="•"/>
            </a:pPr>
            <a:r>
              <a:rPr lang="en-US" sz="2400" dirty="0" smtClean="0">
                <a:solidFill>
                  <a:srgbClr val="000000"/>
                </a:solidFill>
              </a:rPr>
              <a:t>Over the 3700 </a:t>
            </a:r>
            <a:r>
              <a:rPr lang="en-US" sz="2400" dirty="0" smtClean="0">
                <a:solidFill>
                  <a:srgbClr val="000000"/>
                </a:solidFill>
                <a:latin typeface="Symbol" charset="0"/>
                <a:sym typeface="Symbol" charset="0"/>
              </a:rPr>
              <a:t></a:t>
            </a:r>
            <a:r>
              <a:rPr lang="en-US" sz="2400" dirty="0" smtClean="0">
                <a:solidFill>
                  <a:srgbClr val="000000"/>
                </a:solidFill>
              </a:rPr>
              <a:t>m</a:t>
            </a:r>
            <a:r>
              <a:rPr lang="en-US" sz="2400" baseline="30000" dirty="0" smtClean="0">
                <a:solidFill>
                  <a:srgbClr val="000000"/>
                </a:solidFill>
              </a:rPr>
              <a:t>2 </a:t>
            </a:r>
            <a:r>
              <a:rPr lang="en-US" sz="2400" dirty="0" smtClean="0">
                <a:solidFill>
                  <a:srgbClr val="000000"/>
                </a:solidFill>
              </a:rPr>
              <a:t>we imaged </a:t>
            </a:r>
            <a:r>
              <a:rPr lang="en-US" sz="2400" baseline="30000" dirty="0" smtClean="0">
                <a:solidFill>
                  <a:srgbClr val="000000"/>
                </a:solidFill>
              </a:rPr>
              <a:t>: </a:t>
            </a:r>
            <a:r>
              <a:rPr lang="en-US" sz="2400" dirty="0" smtClean="0">
                <a:solidFill>
                  <a:srgbClr val="000000"/>
                </a:solidFill>
              </a:rPr>
              <a:t>5 spot of </a:t>
            </a:r>
            <a:r>
              <a:rPr lang="en-US" sz="2400" baseline="30000" dirty="0" smtClean="0">
                <a:solidFill>
                  <a:srgbClr val="000000"/>
                </a:solidFill>
              </a:rPr>
              <a:t>13</a:t>
            </a:r>
            <a:r>
              <a:rPr lang="en-US" sz="2400" dirty="0" smtClean="0">
                <a:solidFill>
                  <a:srgbClr val="000000"/>
                </a:solidFill>
              </a:rPr>
              <a:t>C and 28 spots of </a:t>
            </a:r>
            <a:r>
              <a:rPr lang="en-US" sz="2400" baseline="30000" dirty="0" smtClean="0">
                <a:solidFill>
                  <a:srgbClr val="000000"/>
                </a:solidFill>
              </a:rPr>
              <a:t>15</a:t>
            </a:r>
            <a:r>
              <a:rPr lang="en-US" sz="2400" dirty="0" smtClean="0">
                <a:solidFill>
                  <a:srgbClr val="000000"/>
                </a:solidFill>
              </a:rPr>
              <a:t>N</a:t>
            </a:r>
          </a:p>
          <a:p>
            <a:pPr marL="342900" indent="-342900" algn="l">
              <a:buFont typeface="Arial"/>
              <a:buChar char="•"/>
            </a:pPr>
            <a:endParaRPr lang="en-US" sz="2400" dirty="0" smtClean="0">
              <a:solidFill>
                <a:srgbClr val="000000"/>
              </a:solidFill>
            </a:endParaRPr>
          </a:p>
          <a:p>
            <a:pPr marL="342900" indent="-342900" algn="l">
              <a:buFont typeface="Wingdings" charset="2"/>
              <a:buChar char="Ø"/>
            </a:pPr>
            <a:r>
              <a:rPr lang="en-GB" sz="2400" dirty="0" smtClean="0">
                <a:solidFill>
                  <a:srgbClr val="000000"/>
                </a:solidFill>
              </a:rPr>
              <a:t> Glycine-derived C is concentrated in few locates, likely in the vicinity of microbial cells</a:t>
            </a:r>
            <a:r>
              <a:rPr lang="fr-FR" sz="2400" dirty="0" smtClean="0">
                <a:solidFill>
                  <a:srgbClr val="000000"/>
                </a:solidFill>
              </a:rPr>
              <a:t> (</a:t>
            </a:r>
            <a:r>
              <a:rPr lang="en-US" sz="2400" dirty="0" smtClean="0">
                <a:solidFill>
                  <a:srgbClr val="000000"/>
                </a:solidFill>
              </a:rPr>
              <a:t>We do not observe any bacteria - consistent with a rather small surface sampled) </a:t>
            </a:r>
          </a:p>
          <a:p>
            <a:pPr algn="l"/>
            <a:endParaRPr lang="en-GB" sz="2400" dirty="0" smtClean="0">
              <a:solidFill>
                <a:srgbClr val="000000"/>
              </a:solidFill>
            </a:endParaRPr>
          </a:p>
          <a:p>
            <a:pPr marL="342900" indent="-342900" algn="l">
              <a:buFont typeface="Wingdings" charset="2"/>
              <a:buChar char="Ø"/>
            </a:pPr>
            <a:r>
              <a:rPr lang="en-GB" sz="2400" dirty="0" smtClean="0">
                <a:solidFill>
                  <a:srgbClr val="000000"/>
                </a:solidFill>
              </a:rPr>
              <a:t>Glycine-derived N is widely spread in soil, presumably as NH</a:t>
            </a:r>
            <a:r>
              <a:rPr lang="en-GB" sz="2400" baseline="-25000" dirty="0" smtClean="0">
                <a:solidFill>
                  <a:srgbClr val="000000"/>
                </a:solidFill>
              </a:rPr>
              <a:t>4</a:t>
            </a:r>
            <a:r>
              <a:rPr lang="en-GB" sz="2400" baseline="30000" dirty="0" smtClean="0">
                <a:solidFill>
                  <a:srgbClr val="000000"/>
                </a:solidFill>
              </a:rPr>
              <a:t>+</a:t>
            </a:r>
            <a:r>
              <a:rPr lang="en-GB" sz="2400" dirty="0" smtClean="0">
                <a:solidFill>
                  <a:srgbClr val="000000"/>
                </a:solidFill>
              </a:rPr>
              <a:t> or </a:t>
            </a:r>
            <a:r>
              <a:rPr lang="en-GB" sz="2400" dirty="0" err="1" smtClean="0">
                <a:solidFill>
                  <a:srgbClr val="000000"/>
                </a:solidFill>
              </a:rPr>
              <a:t>exoenzymes</a:t>
            </a:r>
            <a:r>
              <a:rPr lang="en-GB" sz="2400" dirty="0">
                <a:solidFill>
                  <a:srgbClr val="000000"/>
                </a:solidFill>
              </a:rPr>
              <a:t> </a:t>
            </a:r>
            <a:r>
              <a:rPr lang="en-GB" sz="2400" dirty="0" smtClean="0">
                <a:solidFill>
                  <a:srgbClr val="000000"/>
                </a:solidFill>
              </a:rPr>
              <a:t>and preferentially attached to mineral-attached OM rich in N</a:t>
            </a:r>
          </a:p>
          <a:p>
            <a:pPr algn="l"/>
            <a:endParaRPr lang="fr-FR" sz="2400" dirty="0" smtClean="0">
              <a:solidFill>
                <a:srgbClr val="000000"/>
              </a:solidFill>
            </a:endParaRPr>
          </a:p>
        </p:txBody>
      </p:sp>
    </p:spTree>
    <p:extLst>
      <p:ext uri="{BB962C8B-B14F-4D97-AF65-F5344CB8AC3E}">
        <p14:creationId xmlns:p14="http://schemas.microsoft.com/office/powerpoint/2010/main" val="19427178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669701" y="-26193"/>
            <a:ext cx="128093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a:t>
            </a:r>
            <a:r>
              <a:rPr lang="en-US" altLang="fr-FR" sz="2000" b="1" dirty="0">
                <a:solidFill>
                  <a:schemeClr val="accent2"/>
                </a:solidFill>
              </a:rPr>
              <a:t>…….. importance of microbe </a:t>
            </a:r>
            <a:r>
              <a:rPr lang="en-US" altLang="fr-FR" sz="2000" b="1" dirty="0" smtClean="0">
                <a:solidFill>
                  <a:schemeClr val="accent2"/>
                </a:solidFill>
              </a:rPr>
              <a:t>activity into </a:t>
            </a:r>
            <a:r>
              <a:rPr lang="en-US" altLang="fr-FR" sz="2000" b="1" dirty="0">
                <a:solidFill>
                  <a:schemeClr val="accent2"/>
                </a:solidFill>
              </a:rPr>
              <a:t>the control of SOM dynamics </a:t>
            </a:r>
          </a:p>
        </p:txBody>
      </p:sp>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 name="Text Box 2"/>
          <p:cNvSpPr txBox="1">
            <a:spLocks noChangeArrowheads="1"/>
          </p:cNvSpPr>
          <p:nvPr/>
        </p:nvSpPr>
        <p:spPr bwMode="auto">
          <a:xfrm>
            <a:off x="8511460" y="6308725"/>
            <a:ext cx="3324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fr-FR" altLang="fr-FR" sz="1600" dirty="0" err="1"/>
              <a:t>Modified</a:t>
            </a:r>
            <a:r>
              <a:rPr lang="fr-FR" altLang="fr-FR" sz="1600" dirty="0"/>
              <a:t> </a:t>
            </a:r>
            <a:r>
              <a:rPr lang="fr-FR" altLang="fr-FR" sz="1600" dirty="0" err="1"/>
              <a:t>from</a:t>
            </a:r>
            <a:r>
              <a:rPr lang="fr-FR" altLang="fr-FR" sz="1600" dirty="0"/>
              <a:t> Fontaine et al., 2005</a:t>
            </a:r>
          </a:p>
        </p:txBody>
      </p:sp>
      <p:sp>
        <p:nvSpPr>
          <p:cNvPr id="13" name="Text Box 7"/>
          <p:cNvSpPr txBox="1">
            <a:spLocks noChangeArrowheads="1"/>
          </p:cNvSpPr>
          <p:nvPr/>
        </p:nvSpPr>
        <p:spPr bwMode="auto">
          <a:xfrm>
            <a:off x="7086600" y="2819400"/>
            <a:ext cx="1273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fr-FR" altLang="fr-FR"/>
              <a:t>CO</a:t>
            </a:r>
            <a:r>
              <a:rPr lang="fr-FR" altLang="fr-FR" baseline="-25000"/>
              <a:t>2</a:t>
            </a:r>
            <a:endParaRPr lang="fr-FR" altLang="fr-FR"/>
          </a:p>
        </p:txBody>
      </p:sp>
      <p:grpSp>
        <p:nvGrpSpPr>
          <p:cNvPr id="27" name="Groupe 26"/>
          <p:cNvGrpSpPr/>
          <p:nvPr/>
        </p:nvGrpSpPr>
        <p:grpSpPr>
          <a:xfrm>
            <a:off x="152400" y="1143000"/>
            <a:ext cx="8207375" cy="5334000"/>
            <a:chOff x="152400" y="1143000"/>
            <a:chExt cx="8207375" cy="5334000"/>
          </a:xfrm>
        </p:grpSpPr>
        <p:sp>
          <p:nvSpPr>
            <p:cNvPr id="28" name="Rectangle 5"/>
            <p:cNvSpPr>
              <a:spLocks noChangeArrowheads="1"/>
            </p:cNvSpPr>
            <p:nvPr/>
          </p:nvSpPr>
          <p:spPr bwMode="auto">
            <a:xfrm>
              <a:off x="152400" y="2057400"/>
              <a:ext cx="1676400" cy="1524000"/>
            </a:xfrm>
            <a:prstGeom prst="rect">
              <a:avLst/>
            </a:prstGeom>
            <a:solidFill>
              <a:schemeClr val="folHlink"/>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fr-FR" altLang="fr-FR"/>
                <a:t>SOC</a:t>
              </a:r>
            </a:p>
          </p:txBody>
        </p:sp>
        <p:sp>
          <p:nvSpPr>
            <p:cNvPr id="29" name="Oval 6"/>
            <p:cNvSpPr>
              <a:spLocks noChangeArrowheads="1"/>
            </p:cNvSpPr>
            <p:nvPr/>
          </p:nvSpPr>
          <p:spPr bwMode="auto">
            <a:xfrm>
              <a:off x="3886200" y="2438400"/>
              <a:ext cx="1828800" cy="990600"/>
            </a:xfrm>
            <a:prstGeom prst="ellipse">
              <a:avLst/>
            </a:prstGeom>
            <a:solidFill>
              <a:schemeClr val="accent1"/>
            </a:soli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fr-FR" altLang="fr-FR"/>
                <a:t>Cdecomposer</a:t>
              </a:r>
            </a:p>
          </p:txBody>
        </p:sp>
        <p:sp>
          <p:nvSpPr>
            <p:cNvPr id="30" name="Text Box 7"/>
            <p:cNvSpPr txBox="1">
              <a:spLocks noChangeArrowheads="1"/>
            </p:cNvSpPr>
            <p:nvPr/>
          </p:nvSpPr>
          <p:spPr bwMode="auto">
            <a:xfrm>
              <a:off x="7086600" y="2819400"/>
              <a:ext cx="1273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fr-FR" altLang="fr-FR" dirty="0"/>
                <a:t>CO</a:t>
              </a:r>
              <a:r>
                <a:rPr lang="fr-FR" altLang="fr-FR" baseline="-25000" dirty="0"/>
                <a:t>2</a:t>
              </a:r>
              <a:endParaRPr lang="fr-FR" altLang="fr-FR" dirty="0"/>
            </a:p>
          </p:txBody>
        </p:sp>
        <p:sp>
          <p:nvSpPr>
            <p:cNvPr id="31" name="Line 8"/>
            <p:cNvSpPr>
              <a:spLocks noChangeShapeType="1"/>
            </p:cNvSpPr>
            <p:nvPr/>
          </p:nvSpPr>
          <p:spPr bwMode="auto">
            <a:xfrm>
              <a:off x="1981200" y="2971800"/>
              <a:ext cx="18288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32" name="Line 9"/>
            <p:cNvSpPr>
              <a:spLocks noChangeShapeType="1"/>
            </p:cNvSpPr>
            <p:nvPr/>
          </p:nvSpPr>
          <p:spPr bwMode="auto">
            <a:xfrm>
              <a:off x="5791200" y="3048000"/>
              <a:ext cx="1295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33" name="Text Box 10"/>
            <p:cNvSpPr txBox="1">
              <a:spLocks noChangeArrowheads="1"/>
            </p:cNvSpPr>
            <p:nvPr/>
          </p:nvSpPr>
          <p:spPr bwMode="auto">
            <a:xfrm>
              <a:off x="2057400" y="3429000"/>
              <a:ext cx="182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fr-FR" altLang="fr-FR" i="1"/>
                <a:t>activity</a:t>
              </a:r>
              <a:r>
                <a:rPr lang="fr-FR" altLang="fr-FR"/>
                <a:t>*C</a:t>
              </a:r>
              <a:r>
                <a:rPr lang="fr-FR" altLang="fr-FR" baseline="-25000"/>
                <a:t>dec</a:t>
              </a:r>
              <a:endParaRPr lang="fr-FR" altLang="fr-FR"/>
            </a:p>
          </p:txBody>
        </p:sp>
        <p:sp>
          <p:nvSpPr>
            <p:cNvPr id="34" name="Text Box 11"/>
            <p:cNvSpPr txBox="1">
              <a:spLocks noChangeArrowheads="1"/>
            </p:cNvSpPr>
            <p:nvPr/>
          </p:nvSpPr>
          <p:spPr bwMode="auto">
            <a:xfrm>
              <a:off x="5715000" y="3429000"/>
              <a:ext cx="2187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fr-FR" altLang="fr-FR" i="1"/>
                <a:t>respiration</a:t>
              </a:r>
              <a:r>
                <a:rPr lang="fr-FR" altLang="fr-FR"/>
                <a:t>*C</a:t>
              </a:r>
              <a:r>
                <a:rPr lang="fr-FR" altLang="fr-FR" baseline="-25000"/>
                <a:t>dec</a:t>
              </a:r>
              <a:endParaRPr lang="fr-FR" altLang="fr-FR"/>
            </a:p>
          </p:txBody>
        </p:sp>
        <p:grpSp>
          <p:nvGrpSpPr>
            <p:cNvPr id="35" name="Group 12"/>
            <p:cNvGrpSpPr>
              <a:grpSpLocks/>
            </p:cNvGrpSpPr>
            <p:nvPr/>
          </p:nvGrpSpPr>
          <p:grpSpPr bwMode="auto">
            <a:xfrm>
              <a:off x="1143000" y="1600200"/>
              <a:ext cx="3657600" cy="685800"/>
              <a:chOff x="720" y="1008"/>
              <a:chExt cx="2304" cy="432"/>
            </a:xfrm>
          </p:grpSpPr>
          <p:sp>
            <p:nvSpPr>
              <p:cNvPr id="41" name="Line 13"/>
              <p:cNvSpPr>
                <a:spLocks noChangeShapeType="1"/>
              </p:cNvSpPr>
              <p:nvPr/>
            </p:nvSpPr>
            <p:spPr bwMode="auto">
              <a:xfrm flipV="1">
                <a:off x="3024" y="1008"/>
                <a:ext cx="0" cy="43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42" name="Line 14"/>
              <p:cNvSpPr>
                <a:spLocks noChangeShapeType="1"/>
              </p:cNvSpPr>
              <p:nvPr/>
            </p:nvSpPr>
            <p:spPr bwMode="auto">
              <a:xfrm flipH="1">
                <a:off x="720" y="1008"/>
                <a:ext cx="230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43" name="Line 15"/>
              <p:cNvSpPr>
                <a:spLocks noChangeShapeType="1"/>
              </p:cNvSpPr>
              <p:nvPr/>
            </p:nvSpPr>
            <p:spPr bwMode="auto">
              <a:xfrm>
                <a:off x="720" y="1008"/>
                <a:ext cx="0" cy="19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grpSp>
        <p:sp>
          <p:nvSpPr>
            <p:cNvPr id="36" name="Text Box 16"/>
            <p:cNvSpPr txBox="1">
              <a:spLocks noChangeArrowheads="1"/>
            </p:cNvSpPr>
            <p:nvPr/>
          </p:nvSpPr>
          <p:spPr bwMode="auto">
            <a:xfrm>
              <a:off x="2286000" y="1143000"/>
              <a:ext cx="182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fr-FR" altLang="fr-FR" i="1"/>
                <a:t>mortality</a:t>
              </a:r>
              <a:r>
                <a:rPr lang="fr-FR" altLang="fr-FR"/>
                <a:t>*C</a:t>
              </a:r>
              <a:r>
                <a:rPr lang="fr-FR" altLang="fr-FR" baseline="-25000"/>
                <a:t>dec</a:t>
              </a:r>
              <a:endParaRPr lang="fr-FR" altLang="fr-FR"/>
            </a:p>
          </p:txBody>
        </p:sp>
        <p:grpSp>
          <p:nvGrpSpPr>
            <p:cNvPr id="37" name="Group 17"/>
            <p:cNvGrpSpPr>
              <a:grpSpLocks/>
            </p:cNvGrpSpPr>
            <p:nvPr/>
          </p:nvGrpSpPr>
          <p:grpSpPr bwMode="auto">
            <a:xfrm>
              <a:off x="2819400" y="3429000"/>
              <a:ext cx="1752600" cy="3048000"/>
              <a:chOff x="1776" y="2160"/>
              <a:chExt cx="1104" cy="1920"/>
            </a:xfrm>
          </p:grpSpPr>
          <p:sp>
            <p:nvSpPr>
              <p:cNvPr id="38" name="AutoShape 18"/>
              <p:cNvSpPr>
                <a:spLocks noChangeArrowheads="1"/>
              </p:cNvSpPr>
              <p:nvPr/>
            </p:nvSpPr>
            <p:spPr bwMode="auto">
              <a:xfrm>
                <a:off x="1776" y="3264"/>
                <a:ext cx="1008" cy="816"/>
              </a:xfrm>
              <a:prstGeom prst="hexagon">
                <a:avLst>
                  <a:gd name="adj" fmla="val 30882"/>
                  <a:gd name="vf" fmla="val 115470"/>
                </a:avLst>
              </a:prstGeom>
              <a:solidFill>
                <a:srgbClr val="B3D918"/>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r>
                  <a:rPr lang="fr-FR" altLang="fr-FR"/>
                  <a:t>Fresh OC</a:t>
                </a:r>
              </a:p>
            </p:txBody>
          </p:sp>
          <p:sp>
            <p:nvSpPr>
              <p:cNvPr id="39" name="Line 19"/>
              <p:cNvSpPr>
                <a:spLocks noChangeShapeType="1"/>
              </p:cNvSpPr>
              <p:nvPr/>
            </p:nvSpPr>
            <p:spPr bwMode="auto">
              <a:xfrm flipV="1">
                <a:off x="2304" y="2160"/>
                <a:ext cx="576" cy="110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40" name="Text Box 20"/>
              <p:cNvSpPr txBox="1">
                <a:spLocks noChangeArrowheads="1"/>
              </p:cNvSpPr>
              <p:nvPr/>
            </p:nvSpPr>
            <p:spPr bwMode="auto">
              <a:xfrm>
                <a:off x="2534" y="2909"/>
                <a:ext cx="23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fr-FR" altLang="fr-FR">
                    <a:sym typeface="Symbol" panose="05050102010706020507" pitchFamily="18" charset="2"/>
                  </a:rPr>
                  <a:t></a:t>
                </a:r>
              </a:p>
            </p:txBody>
          </p:sp>
        </p:grpSp>
      </p:grpSp>
      <p:sp>
        <p:nvSpPr>
          <p:cNvPr id="3" name="ZoneTexte 2"/>
          <p:cNvSpPr txBox="1"/>
          <p:nvPr/>
        </p:nvSpPr>
        <p:spPr>
          <a:xfrm>
            <a:off x="7509820" y="1362293"/>
            <a:ext cx="4629794" cy="584775"/>
          </a:xfrm>
          <a:prstGeom prst="rect">
            <a:avLst/>
          </a:prstGeom>
          <a:noFill/>
        </p:spPr>
        <p:txBody>
          <a:bodyPr wrap="none" rtlCol="0">
            <a:spAutoFit/>
          </a:bodyPr>
          <a:lstStyle/>
          <a:p>
            <a:r>
              <a:rPr lang="fr-FR" sz="3200" dirty="0" smtClean="0"/>
              <a:t>A simple </a:t>
            </a:r>
            <a:r>
              <a:rPr lang="fr-FR" sz="3200" dirty="0" err="1" smtClean="0"/>
              <a:t>mecanistic</a:t>
            </a:r>
            <a:r>
              <a:rPr lang="fr-FR" sz="3200" dirty="0" smtClean="0"/>
              <a:t> model</a:t>
            </a:r>
            <a:endParaRPr lang="fr-FR" sz="3200" dirty="0"/>
          </a:p>
        </p:txBody>
      </p:sp>
      <p:sp>
        <p:nvSpPr>
          <p:cNvPr id="44" name="ZoneTexte 43"/>
          <p:cNvSpPr txBox="1"/>
          <p:nvPr/>
        </p:nvSpPr>
        <p:spPr>
          <a:xfrm>
            <a:off x="8227253" y="2584421"/>
            <a:ext cx="3964747" cy="1323439"/>
          </a:xfrm>
          <a:prstGeom prst="rect">
            <a:avLst/>
          </a:prstGeom>
          <a:noFill/>
        </p:spPr>
        <p:txBody>
          <a:bodyPr wrap="square" rtlCol="0">
            <a:spAutoFit/>
          </a:bodyPr>
          <a:lstStyle/>
          <a:p>
            <a:r>
              <a:rPr lang="fr-FR" sz="2000" dirty="0" err="1" smtClean="0"/>
              <a:t>Allowing</a:t>
            </a:r>
            <a:r>
              <a:rPr lang="fr-FR" sz="2000" dirty="0" smtClean="0"/>
              <a:t> </a:t>
            </a:r>
            <a:r>
              <a:rPr lang="fr-FR" sz="2000" dirty="0" err="1" smtClean="0"/>
              <a:t>investigating</a:t>
            </a:r>
            <a:r>
              <a:rPr lang="fr-FR" sz="2000" dirty="0" smtClean="0"/>
              <a:t> the </a:t>
            </a:r>
            <a:r>
              <a:rPr lang="fr-FR" sz="2000" dirty="0" err="1" smtClean="0"/>
              <a:t>functional</a:t>
            </a:r>
            <a:r>
              <a:rPr lang="fr-FR" sz="2000" dirty="0" smtClean="0"/>
              <a:t> </a:t>
            </a:r>
            <a:r>
              <a:rPr lang="fr-FR" sz="2000" dirty="0" err="1" smtClean="0"/>
              <a:t>diversity</a:t>
            </a:r>
            <a:r>
              <a:rPr lang="fr-FR" sz="2000" dirty="0" smtClean="0"/>
              <a:t> of the </a:t>
            </a:r>
            <a:r>
              <a:rPr lang="fr-FR" sz="2000" dirty="0" err="1" smtClean="0"/>
              <a:t>decomposers</a:t>
            </a:r>
            <a:r>
              <a:rPr lang="fr-FR" sz="2000" dirty="0"/>
              <a:t> </a:t>
            </a:r>
            <a:r>
              <a:rPr lang="fr-FR" sz="2000" dirty="0" err="1" smtClean="0"/>
              <a:t>using</a:t>
            </a:r>
            <a:r>
              <a:rPr lang="fr-FR" sz="2000" dirty="0" smtClean="0"/>
              <a:t> the </a:t>
            </a:r>
            <a:r>
              <a:rPr lang="fr-FR" sz="2000" dirty="0" err="1" smtClean="0"/>
              <a:t>differences</a:t>
            </a:r>
            <a:r>
              <a:rPr lang="fr-FR" sz="2000" dirty="0" smtClean="0"/>
              <a:t> in </a:t>
            </a:r>
            <a:r>
              <a:rPr lang="fr-FR" sz="2000" dirty="0" err="1" smtClean="0"/>
              <a:t>isotopic</a:t>
            </a:r>
            <a:r>
              <a:rPr lang="fr-FR" sz="2000" dirty="0" smtClean="0"/>
              <a:t> signature </a:t>
            </a:r>
            <a:r>
              <a:rPr lang="fr-FR" sz="2000" dirty="0" err="1" smtClean="0"/>
              <a:t>between</a:t>
            </a:r>
            <a:r>
              <a:rPr lang="fr-FR" sz="2000" dirty="0" smtClean="0"/>
              <a:t> the SOC and the </a:t>
            </a:r>
            <a:r>
              <a:rPr lang="fr-FR" sz="2000" dirty="0" err="1" smtClean="0"/>
              <a:t>fresh</a:t>
            </a:r>
            <a:r>
              <a:rPr lang="fr-FR" sz="2000" dirty="0" smtClean="0"/>
              <a:t> OC</a:t>
            </a:r>
            <a:endParaRPr lang="fr-FR" sz="2000" dirty="0"/>
          </a:p>
        </p:txBody>
      </p:sp>
      <p:sp>
        <p:nvSpPr>
          <p:cNvPr id="25" name="Rectangle 2"/>
          <p:cNvSpPr txBox="1">
            <a:spLocks noChangeArrowheads="1"/>
          </p:cNvSpPr>
          <p:nvPr/>
        </p:nvSpPr>
        <p:spPr>
          <a:xfrm>
            <a:off x="5791200" y="4780192"/>
            <a:ext cx="6044485" cy="1600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dirty="0" smtClean="0"/>
              <a:t>Do microbes destabilise old soil organic matter </a:t>
            </a:r>
            <a:br>
              <a:rPr lang="en-GB" sz="2400" dirty="0" smtClean="0"/>
            </a:br>
            <a:r>
              <a:rPr lang="en-GB" sz="2400" dirty="0" smtClean="0"/>
              <a:t>after fresh substrate addition?</a:t>
            </a:r>
            <a:endParaRPr lang="en-GB" sz="1300" dirty="0"/>
          </a:p>
        </p:txBody>
      </p:sp>
      <p:sp>
        <p:nvSpPr>
          <p:cNvPr id="26" name="Rectangle 25"/>
          <p:cNvSpPr>
            <a:spLocks noChangeArrowheads="1"/>
          </p:cNvSpPr>
          <p:nvPr/>
        </p:nvSpPr>
        <p:spPr bwMode="auto">
          <a:xfrm>
            <a:off x="6801738" y="4592329"/>
            <a:ext cx="395935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8000"/>
                </a:solidFill>
                <a:miter lim="800000"/>
                <a:headEnd/>
                <a:tailEnd/>
              </a14:hiddenLine>
            </a:ext>
          </a:extLst>
        </p:spPr>
        <p:txBody>
          <a:bodyPr wrap="none">
            <a:spAutoFit/>
          </a:bodyPr>
          <a:lstStyle/>
          <a:p>
            <a:pPr algn="r" eaLnBrk="1" hangingPunct="1"/>
            <a:r>
              <a:rPr lang="en-GB" sz="3200" dirty="0" smtClean="0">
                <a:solidFill>
                  <a:srgbClr val="C00000"/>
                </a:solidFill>
                <a:latin typeface="Verdana" charset="0"/>
              </a:rPr>
              <a:t>Research question</a:t>
            </a:r>
            <a:endParaRPr lang="en-GB" sz="3200" dirty="0">
              <a:solidFill>
                <a:srgbClr val="C00000"/>
              </a:solidFill>
              <a:latin typeface="Verdana" charset="0"/>
            </a:endParaRPr>
          </a:p>
        </p:txBody>
      </p:sp>
    </p:spTree>
    <p:extLst>
      <p:ext uri="{BB962C8B-B14F-4D97-AF65-F5344CB8AC3E}">
        <p14:creationId xmlns:p14="http://schemas.microsoft.com/office/powerpoint/2010/main" val="3429612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669701" y="-26193"/>
            <a:ext cx="128093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a:t>
            </a:r>
            <a:r>
              <a:rPr lang="en-US" altLang="fr-FR" sz="2000" b="1" dirty="0">
                <a:solidFill>
                  <a:schemeClr val="accent2"/>
                </a:solidFill>
              </a:rPr>
              <a:t>…….. importance of microbe </a:t>
            </a:r>
            <a:r>
              <a:rPr lang="en-US" altLang="fr-FR" sz="2000" b="1" dirty="0" smtClean="0">
                <a:solidFill>
                  <a:schemeClr val="accent2"/>
                </a:solidFill>
              </a:rPr>
              <a:t>activity into </a:t>
            </a:r>
            <a:r>
              <a:rPr lang="en-US" altLang="fr-FR" sz="2000" b="1" dirty="0">
                <a:solidFill>
                  <a:schemeClr val="accent2"/>
                </a:solidFill>
              </a:rPr>
              <a:t>the control of SOM dynamics </a:t>
            </a:r>
          </a:p>
        </p:txBody>
      </p:sp>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6" name="ZoneTexte 5"/>
          <p:cNvSpPr txBox="1"/>
          <p:nvPr/>
        </p:nvSpPr>
        <p:spPr>
          <a:xfrm>
            <a:off x="10790398" y="6581001"/>
            <a:ext cx="1349216" cy="276999"/>
          </a:xfrm>
          <a:prstGeom prst="rect">
            <a:avLst/>
          </a:prstGeom>
          <a:noFill/>
        </p:spPr>
        <p:txBody>
          <a:bodyPr wrap="none" rtlCol="0">
            <a:spAutoFit/>
          </a:bodyPr>
          <a:lstStyle/>
          <a:p>
            <a:r>
              <a:rPr lang="fr-FR" sz="1200" dirty="0" smtClean="0"/>
              <a:t>Derrien et al. 2014</a:t>
            </a:r>
            <a:endParaRPr lang="fr-FR" sz="1200" dirty="0"/>
          </a:p>
        </p:txBody>
      </p:sp>
      <p:sp>
        <p:nvSpPr>
          <p:cNvPr id="21" name="Rectangle 1026"/>
          <p:cNvSpPr txBox="1">
            <a:spLocks noChangeArrowheads="1"/>
          </p:cNvSpPr>
          <p:nvPr/>
        </p:nvSpPr>
        <p:spPr>
          <a:xfrm>
            <a:off x="1603420" y="246424"/>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mtClean="0"/>
              <a:t>Experimental Approach</a:t>
            </a:r>
            <a:endParaRPr lang="en-GB" dirty="0"/>
          </a:p>
        </p:txBody>
      </p:sp>
      <p:pic>
        <p:nvPicPr>
          <p:cNvPr id="22" name="Picture 1028" descr="Savane"/>
          <p:cNvPicPr>
            <a:picLocks noChangeAspect="1" noChangeArrowheads="1"/>
          </p:cNvPicPr>
          <p:nvPr/>
        </p:nvPicPr>
        <p:blipFill>
          <a:blip r:embed="rId2">
            <a:extLst>
              <a:ext uri="{28A0092B-C50C-407E-A947-70E740481C1C}">
                <a14:useLocalDpi xmlns:a14="http://schemas.microsoft.com/office/drawing/2010/main" val="0"/>
              </a:ext>
            </a:extLst>
          </a:blip>
          <a:srcRect l="41083" t="19415" r="15942" b="9618"/>
          <a:stretch>
            <a:fillRect/>
          </a:stretch>
        </p:blipFill>
        <p:spPr bwMode="auto">
          <a:xfrm>
            <a:off x="183446" y="1152337"/>
            <a:ext cx="1781139" cy="2203944"/>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1029" descr="C3C4_4ans"/>
          <p:cNvPicPr>
            <a:picLocks noChangeAspect="1" noChangeArrowheads="1"/>
          </p:cNvPicPr>
          <p:nvPr/>
        </p:nvPicPr>
        <p:blipFill>
          <a:blip r:embed="rId3">
            <a:extLst>
              <a:ext uri="{28A0092B-C50C-407E-A947-70E740481C1C}">
                <a14:useLocalDpi xmlns:a14="http://schemas.microsoft.com/office/drawing/2010/main" val="0"/>
              </a:ext>
            </a:extLst>
          </a:blip>
          <a:srcRect b="27869"/>
          <a:stretch>
            <a:fillRect/>
          </a:stretch>
        </p:blipFill>
        <p:spPr bwMode="auto">
          <a:xfrm>
            <a:off x="2116985" y="1154390"/>
            <a:ext cx="2300469" cy="2206534"/>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1030" descr="Racines18_52"/>
          <p:cNvPicPr>
            <a:picLocks noChangeAspect="1" noChangeArrowheads="1"/>
          </p:cNvPicPr>
          <p:nvPr/>
        </p:nvPicPr>
        <p:blipFill>
          <a:blip r:embed="rId4">
            <a:extLst>
              <a:ext uri="{28A0092B-C50C-407E-A947-70E740481C1C}">
                <a14:useLocalDpi xmlns:a14="http://schemas.microsoft.com/office/drawing/2010/main" val="0"/>
              </a:ext>
            </a:extLst>
          </a:blip>
          <a:srcRect l="24200" r="44788"/>
          <a:stretch>
            <a:fillRect/>
          </a:stretch>
        </p:blipFill>
        <p:spPr bwMode="auto">
          <a:xfrm>
            <a:off x="154513" y="3458437"/>
            <a:ext cx="1431925" cy="335280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7" name="Grouper 1"/>
          <p:cNvGrpSpPr/>
          <p:nvPr/>
        </p:nvGrpSpPr>
        <p:grpSpPr>
          <a:xfrm>
            <a:off x="5642020" y="2819400"/>
            <a:ext cx="4061863" cy="1981200"/>
            <a:chOff x="4495800" y="2667000"/>
            <a:chExt cx="3059113" cy="1981200"/>
          </a:xfrm>
        </p:grpSpPr>
        <p:sp>
          <p:nvSpPr>
            <p:cNvPr id="28" name="Rectangle 1031"/>
            <p:cNvSpPr>
              <a:spLocks noChangeArrowheads="1"/>
            </p:cNvSpPr>
            <p:nvPr/>
          </p:nvSpPr>
          <p:spPr bwMode="auto">
            <a:xfrm>
              <a:off x="4495800" y="3429000"/>
              <a:ext cx="1524000" cy="1219200"/>
            </a:xfrm>
            <a:prstGeom prst="rect">
              <a:avLst/>
            </a:prstGeom>
            <a:solidFill>
              <a:srgbClr val="FFDA1D"/>
            </a:solidFill>
            <a:ln w="9525">
              <a:solidFill>
                <a:schemeClr val="tx1"/>
              </a:solidFill>
              <a:miter lim="800000"/>
              <a:headEnd/>
              <a:tailEnd/>
            </a:ln>
          </p:spPr>
          <p:txBody>
            <a:bodyPr anchor="ctr"/>
            <a:lstStyle/>
            <a:p>
              <a:pPr algn="ctr"/>
              <a:r>
                <a:rPr lang="fr-FR" sz="1600"/>
                <a:t> C4 Carbon</a:t>
              </a:r>
            </a:p>
            <a:p>
              <a:pPr algn="ctr"/>
              <a:r>
                <a:rPr lang="fr-FR" sz="1600"/>
                <a:t>derived from the old savannah</a:t>
              </a:r>
            </a:p>
            <a:p>
              <a:pPr algn="ctr"/>
              <a:r>
                <a:rPr lang="fr-FR">
                  <a:latin typeface="Times New Roman" charset="0"/>
                  <a:sym typeface="Symbol" charset="0"/>
                </a:rPr>
                <a:t></a:t>
              </a:r>
              <a:r>
                <a:rPr lang="fr-FR" baseline="30000">
                  <a:latin typeface="Times New Roman" charset="0"/>
                  <a:sym typeface="Symbol" charset="0"/>
                </a:rPr>
                <a:t>13</a:t>
              </a:r>
              <a:r>
                <a:rPr lang="fr-FR">
                  <a:latin typeface="Times New Roman" charset="0"/>
                  <a:sym typeface="Symbol" charset="0"/>
                </a:rPr>
                <a:t>C </a:t>
              </a:r>
              <a:r>
                <a:rPr lang="fr-FR" altLang="ja-JP">
                  <a:latin typeface="Times New Roman" charset="0"/>
                  <a:sym typeface="Symbol" charset="0"/>
                </a:rPr>
                <a:t>= -14.8</a:t>
              </a:r>
              <a:r>
                <a:rPr lang="fr-FR" altLang="ja-JP">
                  <a:latin typeface="Arial"/>
                  <a:sym typeface="Symbol" charset="0"/>
                </a:rPr>
                <a:t>‰</a:t>
              </a:r>
              <a:endParaRPr lang="fr-FR">
                <a:latin typeface="Times New Roman" charset="0"/>
                <a:sym typeface="Symbol" charset="0"/>
              </a:endParaRPr>
            </a:p>
          </p:txBody>
        </p:sp>
        <p:sp>
          <p:nvSpPr>
            <p:cNvPr id="29" name="Rectangle 1032"/>
            <p:cNvSpPr>
              <a:spLocks noChangeArrowheads="1"/>
            </p:cNvSpPr>
            <p:nvPr/>
          </p:nvSpPr>
          <p:spPr bwMode="auto">
            <a:xfrm>
              <a:off x="6019800" y="3424238"/>
              <a:ext cx="1535113" cy="1223962"/>
            </a:xfrm>
            <a:prstGeom prst="rect">
              <a:avLst/>
            </a:prstGeom>
            <a:solidFill>
              <a:srgbClr val="3BB04D"/>
            </a:solidFill>
            <a:ln w="9525">
              <a:solidFill>
                <a:schemeClr val="tx1"/>
              </a:solidFill>
              <a:miter lim="800000"/>
              <a:headEnd/>
              <a:tailEnd/>
            </a:ln>
          </p:spPr>
          <p:txBody>
            <a:bodyPr anchor="ctr"/>
            <a:lstStyle/>
            <a:p>
              <a:pPr algn="ctr"/>
              <a:r>
                <a:rPr lang="fr-FR" sz="1600">
                  <a:solidFill>
                    <a:schemeClr val="bg1"/>
                  </a:solidFill>
                </a:rPr>
                <a:t> C3 Carbon</a:t>
              </a:r>
              <a:endParaRPr lang="fr-FR" sz="1600"/>
            </a:p>
            <a:p>
              <a:pPr algn="ctr"/>
              <a:r>
                <a:rPr lang="fr-FR" sz="1600">
                  <a:solidFill>
                    <a:schemeClr val="bg1"/>
                  </a:solidFill>
                </a:rPr>
                <a:t>derived from the young eucalyptus</a:t>
              </a:r>
            </a:p>
            <a:p>
              <a:pPr algn="ctr"/>
              <a:r>
                <a:rPr lang="fr-FR">
                  <a:solidFill>
                    <a:schemeClr val="bg1"/>
                  </a:solidFill>
                  <a:latin typeface="Times New Roman" charset="0"/>
                  <a:sym typeface="Symbol" charset="0"/>
                </a:rPr>
                <a:t></a:t>
              </a:r>
              <a:r>
                <a:rPr lang="fr-FR" baseline="30000">
                  <a:solidFill>
                    <a:schemeClr val="bg1"/>
                  </a:solidFill>
                  <a:latin typeface="Times New Roman" charset="0"/>
                  <a:sym typeface="Symbol" charset="0"/>
                </a:rPr>
                <a:t>13</a:t>
              </a:r>
              <a:r>
                <a:rPr lang="fr-FR">
                  <a:solidFill>
                    <a:schemeClr val="bg1"/>
                  </a:solidFill>
                  <a:latin typeface="Times New Roman" charset="0"/>
                  <a:sym typeface="Symbol" charset="0"/>
                </a:rPr>
                <a:t>C </a:t>
              </a:r>
              <a:r>
                <a:rPr lang="fr-FR" altLang="ja-JP">
                  <a:solidFill>
                    <a:schemeClr val="bg1"/>
                  </a:solidFill>
                  <a:latin typeface="Times New Roman" charset="0"/>
                  <a:sym typeface="Symbol" charset="0"/>
                </a:rPr>
                <a:t>= -31.2</a:t>
              </a:r>
              <a:r>
                <a:rPr lang="fr-FR" altLang="ja-JP">
                  <a:solidFill>
                    <a:schemeClr val="bg1"/>
                  </a:solidFill>
                  <a:latin typeface="Arial"/>
                  <a:sym typeface="Symbol" charset="0"/>
                </a:rPr>
                <a:t>‰</a:t>
              </a:r>
              <a:endParaRPr lang="fr-FR">
                <a:solidFill>
                  <a:schemeClr val="bg1"/>
                </a:solidFill>
                <a:latin typeface="Times New Roman" charset="0"/>
                <a:sym typeface="Symbol" charset="0"/>
              </a:endParaRPr>
            </a:p>
          </p:txBody>
        </p:sp>
        <p:sp>
          <p:nvSpPr>
            <p:cNvPr id="30" name="Oval 1033"/>
            <p:cNvSpPr>
              <a:spLocks noChangeArrowheads="1"/>
            </p:cNvSpPr>
            <p:nvPr/>
          </p:nvSpPr>
          <p:spPr bwMode="auto">
            <a:xfrm>
              <a:off x="5486400" y="2667000"/>
              <a:ext cx="1109663" cy="1147763"/>
            </a:xfrm>
            <a:prstGeom prst="ellipse">
              <a:avLst/>
            </a:prstGeom>
            <a:solidFill>
              <a:schemeClr val="bg1"/>
            </a:solidFill>
            <a:ln w="57150">
              <a:solidFill>
                <a:srgbClr val="FF8000"/>
              </a:solidFill>
              <a:round/>
              <a:headEnd/>
              <a:tailEnd/>
            </a:ln>
          </p:spPr>
          <p:txBody>
            <a:bodyPr wrap="none" anchor="ctr"/>
            <a:lstStyle/>
            <a:p>
              <a:pPr algn="ctr"/>
              <a:r>
                <a:rPr lang="fr-FR">
                  <a:latin typeface="Times New Roman" charset="0"/>
                  <a:sym typeface="Symbol" charset="0"/>
                </a:rPr>
                <a:t>steady state:</a:t>
              </a:r>
            </a:p>
            <a:p>
              <a:pPr algn="ctr"/>
              <a:r>
                <a:rPr lang="fr-FR">
                  <a:latin typeface="Times New Roman" charset="0"/>
                  <a:sym typeface="Symbol" charset="0"/>
                </a:rPr>
                <a:t></a:t>
              </a:r>
              <a:r>
                <a:rPr lang="fr-FR" baseline="30000">
                  <a:latin typeface="Times New Roman" charset="0"/>
                  <a:sym typeface="Symbol" charset="0"/>
                </a:rPr>
                <a:t>13</a:t>
              </a:r>
              <a:r>
                <a:rPr lang="fr-FR">
                  <a:latin typeface="Times New Roman" charset="0"/>
                  <a:sym typeface="Symbol" charset="0"/>
                </a:rPr>
                <a:t>C</a:t>
              </a:r>
              <a:r>
                <a:rPr lang="fr-FR">
                  <a:latin typeface="Times New Roman" charset="0"/>
                </a:rPr>
                <a:t> CO</a:t>
              </a:r>
              <a:r>
                <a:rPr lang="fr-FR" baseline="-25000">
                  <a:latin typeface="Times New Roman" charset="0"/>
                </a:rPr>
                <a:t>2</a:t>
              </a:r>
              <a:r>
                <a:rPr lang="fr-FR">
                  <a:latin typeface="Times New Roman" charset="0"/>
                </a:rPr>
                <a:t>:</a:t>
              </a:r>
            </a:p>
            <a:p>
              <a:pPr algn="ctr"/>
              <a:r>
                <a:rPr lang="fr-FR">
                  <a:latin typeface="Times New Roman" charset="0"/>
                </a:rPr>
                <a:t> </a:t>
              </a:r>
              <a:r>
                <a:rPr lang="fr-FR" sz="1600"/>
                <a:t>-26.3‰</a:t>
              </a:r>
              <a:r>
                <a:rPr lang="fr-FR">
                  <a:latin typeface="Times New Roman" charset="0"/>
                </a:rPr>
                <a:t> </a:t>
              </a:r>
            </a:p>
          </p:txBody>
        </p:sp>
      </p:grpSp>
      <p:sp>
        <p:nvSpPr>
          <p:cNvPr id="31" name="Text Box 1034"/>
          <p:cNvSpPr txBox="1">
            <a:spLocks noChangeArrowheads="1"/>
          </p:cNvSpPr>
          <p:nvPr/>
        </p:nvSpPr>
        <p:spPr bwMode="auto">
          <a:xfrm>
            <a:off x="5489620" y="6200775"/>
            <a:ext cx="4343400" cy="5810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r>
              <a:rPr lang="en-GB" sz="1600"/>
              <a:t>Incubation at 25°C for one week</a:t>
            </a:r>
          </a:p>
          <a:p>
            <a:r>
              <a:rPr lang="en-GB" sz="1600"/>
              <a:t>Continuous monitoring of CO</a:t>
            </a:r>
            <a:r>
              <a:rPr lang="en-GB" sz="1600" baseline="-25000"/>
              <a:t>2</a:t>
            </a:r>
            <a:r>
              <a:rPr lang="en-GB" sz="1600"/>
              <a:t> and </a:t>
            </a:r>
            <a:r>
              <a:rPr lang="en-GB" sz="1600">
                <a:sym typeface="Symbol" charset="0"/>
              </a:rPr>
              <a:t>CO</a:t>
            </a:r>
            <a:r>
              <a:rPr lang="en-GB" sz="1600" baseline="-25000">
                <a:sym typeface="Symbol" charset="0"/>
              </a:rPr>
              <a:t>2 </a:t>
            </a:r>
            <a:r>
              <a:rPr lang="en-GB" sz="1600">
                <a:sym typeface="Symbol" charset="0"/>
              </a:rPr>
              <a:t>-</a:t>
            </a:r>
            <a:r>
              <a:rPr lang="en-GB" sz="1600" baseline="-25000">
                <a:sym typeface="Symbol" charset="0"/>
              </a:rPr>
              <a:t> </a:t>
            </a:r>
            <a:r>
              <a:rPr lang="en-GB" sz="1600">
                <a:sym typeface="Symbol" charset="0"/>
              </a:rPr>
              <a:t></a:t>
            </a:r>
            <a:r>
              <a:rPr lang="en-GB" sz="1600" baseline="30000">
                <a:sym typeface="Symbol" charset="0"/>
              </a:rPr>
              <a:t>13</a:t>
            </a:r>
            <a:r>
              <a:rPr lang="en-GB" sz="1600">
                <a:sym typeface="Symbol" charset="0"/>
              </a:rPr>
              <a:t>C</a:t>
            </a:r>
          </a:p>
        </p:txBody>
      </p:sp>
      <p:sp>
        <p:nvSpPr>
          <p:cNvPr id="32" name="Text Box 1035"/>
          <p:cNvSpPr txBox="1">
            <a:spLocks noChangeArrowheads="1"/>
          </p:cNvSpPr>
          <p:nvPr/>
        </p:nvSpPr>
        <p:spPr bwMode="auto">
          <a:xfrm>
            <a:off x="5261020" y="1219200"/>
            <a:ext cx="4724400" cy="6463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r>
              <a:rPr lang="en-GB" dirty="0" err="1"/>
              <a:t>Topsoils</a:t>
            </a:r>
            <a:r>
              <a:rPr lang="en-GB" dirty="0"/>
              <a:t> from Congolese Eucalyptus plantations established for 17yrs on a former savannah</a:t>
            </a:r>
            <a:endParaRPr lang="en-GB" sz="2000" dirty="0"/>
          </a:p>
        </p:txBody>
      </p:sp>
      <p:sp>
        <p:nvSpPr>
          <p:cNvPr id="33" name="Text Box 1036"/>
          <p:cNvSpPr txBox="1">
            <a:spLocks noChangeArrowheads="1"/>
          </p:cNvSpPr>
          <p:nvPr/>
        </p:nvSpPr>
        <p:spPr bwMode="auto">
          <a:xfrm>
            <a:off x="5486445" y="1905000"/>
            <a:ext cx="4352599" cy="707886"/>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buFont typeface="Symbol" charset="0"/>
              <a:buNone/>
            </a:pPr>
            <a:r>
              <a:rPr lang="en-GB" sz="2000" dirty="0"/>
              <a:t>- C4 labelling of SOC older than 17yrs</a:t>
            </a:r>
          </a:p>
          <a:p>
            <a:pPr>
              <a:buFont typeface="Symbol" charset="0"/>
              <a:buNone/>
            </a:pPr>
            <a:r>
              <a:rPr lang="en-GB" sz="2000" dirty="0"/>
              <a:t>- C3 labelling of SOC younger than 17yrs</a:t>
            </a:r>
          </a:p>
        </p:txBody>
      </p:sp>
      <p:sp>
        <p:nvSpPr>
          <p:cNvPr id="34" name="AutoShape 1037"/>
          <p:cNvSpPr>
            <a:spLocks noChangeArrowheads="1"/>
          </p:cNvSpPr>
          <p:nvPr/>
        </p:nvSpPr>
        <p:spPr bwMode="auto">
          <a:xfrm>
            <a:off x="5565819" y="5257800"/>
            <a:ext cx="4138063" cy="838200"/>
          </a:xfrm>
          <a:prstGeom prst="roundRect">
            <a:avLst>
              <a:gd name="adj" fmla="val 16667"/>
            </a:avLst>
          </a:prstGeom>
          <a:solidFill>
            <a:srgbClr val="996600"/>
          </a:solidFill>
          <a:ln w="9525">
            <a:solidFill>
              <a:schemeClr val="tx1"/>
            </a:solidFill>
            <a:round/>
            <a:headEnd/>
            <a:tailEnd/>
          </a:ln>
        </p:spPr>
        <p:txBody>
          <a:bodyPr wrap="none" anchor="ctr"/>
          <a:lstStyle/>
          <a:p>
            <a:pPr algn="ctr"/>
            <a:r>
              <a:rPr lang="fr-FR" sz="1600">
                <a:solidFill>
                  <a:schemeClr val="bg1"/>
                </a:solidFill>
              </a:rPr>
              <a:t>Addition of glucose </a:t>
            </a:r>
          </a:p>
          <a:p>
            <a:pPr algn="ctr"/>
            <a:r>
              <a:rPr lang="fr-FR" sz="1600">
                <a:solidFill>
                  <a:schemeClr val="bg1"/>
                </a:solidFill>
              </a:rPr>
              <a:t>(200</a:t>
            </a:r>
            <a:r>
              <a:rPr lang="en-GB" sz="1600">
                <a:solidFill>
                  <a:schemeClr val="bg1"/>
                </a:solidFill>
                <a:sym typeface="Symbol" charset="0"/>
              </a:rPr>
              <a:t>g/g </a:t>
            </a:r>
            <a:r>
              <a:rPr lang="fr-FR" sz="1600">
                <a:solidFill>
                  <a:schemeClr val="bg1"/>
                </a:solidFill>
              </a:rPr>
              <a:t>to induce microbe growth)</a:t>
            </a:r>
          </a:p>
          <a:p>
            <a:pPr algn="ctr"/>
            <a:r>
              <a:rPr lang="fr-FR" sz="1600">
                <a:solidFill>
                  <a:schemeClr val="bg1"/>
                </a:solidFill>
                <a:sym typeface="Symbol" charset="0"/>
              </a:rPr>
              <a:t>Glc-</a:t>
            </a:r>
            <a:r>
              <a:rPr lang="fr-FR" sz="1600" baseline="30000">
                <a:solidFill>
                  <a:schemeClr val="bg1"/>
                </a:solidFill>
                <a:sym typeface="Symbol" charset="0"/>
              </a:rPr>
              <a:t>13</a:t>
            </a:r>
            <a:r>
              <a:rPr lang="fr-FR" sz="1600">
                <a:solidFill>
                  <a:schemeClr val="bg1"/>
                </a:solidFill>
                <a:sym typeface="Symbol" charset="0"/>
              </a:rPr>
              <a:t>C</a:t>
            </a:r>
            <a:r>
              <a:rPr lang="fr-FR">
                <a:solidFill>
                  <a:schemeClr val="bg1"/>
                </a:solidFill>
                <a:latin typeface="Times New Roman" charset="0"/>
                <a:sym typeface="Symbol" charset="0"/>
              </a:rPr>
              <a:t> </a:t>
            </a:r>
            <a:r>
              <a:rPr lang="fr-FR" altLang="ja-JP">
                <a:solidFill>
                  <a:schemeClr val="bg1"/>
                </a:solidFill>
                <a:latin typeface="Times New Roman" charset="0"/>
                <a:sym typeface="Symbol" charset="0"/>
              </a:rPr>
              <a:t>~ </a:t>
            </a:r>
            <a:r>
              <a:rPr lang="en-GB" sz="1600">
                <a:solidFill>
                  <a:schemeClr val="bg1"/>
                </a:solidFill>
                <a:sym typeface="Symbol" charset="0"/>
              </a:rPr>
              <a:t>CO</a:t>
            </a:r>
            <a:r>
              <a:rPr lang="en-GB" sz="1600" baseline="-25000">
                <a:solidFill>
                  <a:schemeClr val="bg1"/>
                </a:solidFill>
                <a:sym typeface="Symbol" charset="0"/>
              </a:rPr>
              <a:t>2</a:t>
            </a:r>
            <a:r>
              <a:rPr lang="en-GB" sz="1600">
                <a:solidFill>
                  <a:schemeClr val="bg1"/>
                </a:solidFill>
                <a:sym typeface="Symbol" charset="0"/>
              </a:rPr>
              <a:t>-</a:t>
            </a:r>
            <a:r>
              <a:rPr lang="en-GB" sz="1600" baseline="30000">
                <a:solidFill>
                  <a:schemeClr val="bg1"/>
                </a:solidFill>
                <a:sym typeface="Symbol" charset="0"/>
              </a:rPr>
              <a:t>13</a:t>
            </a:r>
            <a:r>
              <a:rPr lang="en-GB" sz="1600">
                <a:solidFill>
                  <a:schemeClr val="bg1"/>
                </a:solidFill>
                <a:sym typeface="Symbol" charset="0"/>
              </a:rPr>
              <a:t>C </a:t>
            </a:r>
            <a:r>
              <a:rPr lang="en-GB" sz="1600" baseline="-25000">
                <a:solidFill>
                  <a:schemeClr val="bg1"/>
                </a:solidFill>
                <a:sym typeface="Symbol" charset="0"/>
              </a:rPr>
              <a:t>steady state</a:t>
            </a:r>
            <a:r>
              <a:rPr lang="en-GB" sz="1600">
                <a:solidFill>
                  <a:schemeClr val="bg1"/>
                </a:solidFill>
                <a:sym typeface="Symbol" charset="0"/>
              </a:rPr>
              <a:t> </a:t>
            </a:r>
            <a:r>
              <a:rPr lang="fr-FR" altLang="ja-JP">
                <a:solidFill>
                  <a:schemeClr val="bg1"/>
                </a:solidFill>
                <a:latin typeface="Times New Roman" charset="0"/>
                <a:sym typeface="Symbol" charset="0"/>
              </a:rPr>
              <a:t>(-24,7</a:t>
            </a:r>
            <a:r>
              <a:rPr lang="fr-FR" altLang="ja-JP">
                <a:solidFill>
                  <a:schemeClr val="bg1"/>
                </a:solidFill>
                <a:latin typeface="Arial"/>
                <a:sym typeface="Symbol" charset="0"/>
              </a:rPr>
              <a:t>‰</a:t>
            </a:r>
            <a:r>
              <a:rPr lang="fr-FR" altLang="ja-JP">
                <a:solidFill>
                  <a:schemeClr val="bg1"/>
                </a:solidFill>
                <a:latin typeface="Times New Roman" charset="0"/>
                <a:sym typeface="Symbol" charset="0"/>
              </a:rPr>
              <a:t>)</a:t>
            </a:r>
            <a:endParaRPr lang="en-GB">
              <a:solidFill>
                <a:schemeClr val="bg1"/>
              </a:solidFill>
              <a:latin typeface="Times New Roman" charset="0"/>
              <a:sym typeface="Symbol" charset="0"/>
            </a:endParaRPr>
          </a:p>
        </p:txBody>
      </p:sp>
      <p:grpSp>
        <p:nvGrpSpPr>
          <p:cNvPr id="35" name="Grouper 2"/>
          <p:cNvGrpSpPr/>
          <p:nvPr/>
        </p:nvGrpSpPr>
        <p:grpSpPr>
          <a:xfrm>
            <a:off x="1603420" y="3505200"/>
            <a:ext cx="3505200" cy="3352800"/>
            <a:chOff x="685800" y="3657600"/>
            <a:chExt cx="3276600" cy="3048000"/>
          </a:xfrm>
        </p:grpSpPr>
        <p:sp>
          <p:nvSpPr>
            <p:cNvPr id="36" name="Text Box 1027"/>
            <p:cNvSpPr txBox="1">
              <a:spLocks noChangeArrowheads="1"/>
            </p:cNvSpPr>
            <p:nvPr/>
          </p:nvSpPr>
          <p:spPr bwMode="auto">
            <a:xfrm>
              <a:off x="1538288" y="3886200"/>
              <a:ext cx="172623" cy="33575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endParaRPr lang="fr-FR"/>
            </a:p>
          </p:txBody>
        </p:sp>
        <p:sp>
          <p:nvSpPr>
            <p:cNvPr id="37" name="Rectangle 1041"/>
            <p:cNvSpPr>
              <a:spLocks noChangeArrowheads="1"/>
            </p:cNvSpPr>
            <p:nvPr/>
          </p:nvSpPr>
          <p:spPr bwMode="auto">
            <a:xfrm>
              <a:off x="685800" y="3657600"/>
              <a:ext cx="3276600" cy="3048000"/>
            </a:xfrm>
            <a:prstGeom prst="rect">
              <a:avLst/>
            </a:prstGeom>
            <a:solidFill>
              <a:schemeClr val="bg1"/>
            </a:solidFill>
            <a:ln w="38100">
              <a:solidFill>
                <a:srgbClr val="996600"/>
              </a:solidFill>
              <a:miter lim="800000"/>
              <a:headEnd/>
              <a:tailEnd/>
            </a:ln>
          </p:spPr>
          <p:txBody>
            <a:bodyPr wrap="none" anchor="ctr"/>
            <a:lstStyle/>
            <a:p>
              <a:endParaRPr lang="fr-FR" sz="2000"/>
            </a:p>
          </p:txBody>
        </p:sp>
        <p:sp>
          <p:nvSpPr>
            <p:cNvPr id="38" name="Text Box 1038"/>
            <p:cNvSpPr txBox="1">
              <a:spLocks noChangeArrowheads="1"/>
            </p:cNvSpPr>
            <p:nvPr/>
          </p:nvSpPr>
          <p:spPr bwMode="auto">
            <a:xfrm>
              <a:off x="976313" y="5437188"/>
              <a:ext cx="2679700" cy="981075"/>
            </a:xfrm>
            <a:prstGeom prst="rect">
              <a:avLst/>
            </a:prstGeom>
            <a:solidFill>
              <a:schemeClr val="bg1"/>
            </a:solidFill>
            <a:ln w="38100">
              <a:solidFill>
                <a:srgbClr val="009402"/>
              </a:solidFill>
              <a:miter lim="800000"/>
              <a:headEnd/>
              <a:tailEnd/>
            </a:ln>
          </p:spPr>
          <p:txBody>
            <a:bodyPr>
              <a:spAutoFit/>
            </a:bodyPr>
            <a:lstStyle/>
            <a:p>
              <a:r>
                <a:rPr lang="fr-FR" sz="1600"/>
                <a:t>Decrease in the </a:t>
              </a:r>
              <a:r>
                <a:rPr lang="en-GB" sz="1600">
                  <a:sym typeface="Symbol" charset="0"/>
                </a:rPr>
                <a:t>CO</a:t>
              </a:r>
              <a:r>
                <a:rPr lang="en-GB" sz="1600" baseline="-25000">
                  <a:sym typeface="Symbol" charset="0"/>
                </a:rPr>
                <a:t>2 </a:t>
              </a:r>
              <a:r>
                <a:rPr lang="en-GB" sz="1600">
                  <a:sym typeface="Symbol" charset="0"/>
                </a:rPr>
                <a:t>-</a:t>
              </a:r>
              <a:r>
                <a:rPr lang="en-GB" sz="1600" baseline="-25000">
                  <a:sym typeface="Symbol" charset="0"/>
                </a:rPr>
                <a:t> </a:t>
              </a:r>
              <a:r>
                <a:rPr lang="en-GB" sz="1600">
                  <a:sym typeface="Symbol" charset="0"/>
                </a:rPr>
                <a:t></a:t>
              </a:r>
              <a:r>
                <a:rPr lang="en-GB" sz="1600" baseline="30000">
                  <a:sym typeface="Symbol" charset="0"/>
                </a:rPr>
                <a:t>13</a:t>
              </a:r>
              <a:r>
                <a:rPr lang="en-GB" sz="1600">
                  <a:sym typeface="Symbol" charset="0"/>
                </a:rPr>
                <a:t>C</a:t>
              </a:r>
              <a:r>
                <a:rPr lang="fr-FR" sz="1600"/>
                <a:t> </a:t>
              </a:r>
            </a:p>
            <a:p>
              <a:r>
                <a:rPr lang="fr-FR" sz="1600">
                  <a:sym typeface="Wingdings" charset="0"/>
                </a:rPr>
                <a:t> </a:t>
              </a:r>
              <a:r>
                <a:rPr lang="fr-FR" sz="1600"/>
                <a:t>Increase in the mineralisation of young C3-C derived from eucalyptus </a:t>
              </a:r>
            </a:p>
          </p:txBody>
        </p:sp>
        <p:sp>
          <p:nvSpPr>
            <p:cNvPr id="39" name="Text Box 1039"/>
            <p:cNvSpPr txBox="1">
              <a:spLocks noChangeArrowheads="1"/>
            </p:cNvSpPr>
            <p:nvPr/>
          </p:nvSpPr>
          <p:spPr bwMode="auto">
            <a:xfrm>
              <a:off x="976313" y="4162425"/>
              <a:ext cx="2679700" cy="981075"/>
            </a:xfrm>
            <a:prstGeom prst="rect">
              <a:avLst/>
            </a:prstGeom>
            <a:solidFill>
              <a:schemeClr val="bg1"/>
            </a:solidFill>
            <a:ln w="38100">
              <a:solidFill>
                <a:srgbClr val="E7C93D"/>
              </a:solidFill>
              <a:miter lim="800000"/>
              <a:headEnd/>
              <a:tailEnd/>
            </a:ln>
          </p:spPr>
          <p:txBody>
            <a:bodyPr>
              <a:spAutoFit/>
            </a:bodyPr>
            <a:lstStyle/>
            <a:p>
              <a:r>
                <a:rPr lang="fr-FR" sz="1600"/>
                <a:t>Increase in the </a:t>
              </a:r>
              <a:r>
                <a:rPr lang="en-GB" sz="1600">
                  <a:sym typeface="Symbol" charset="0"/>
                </a:rPr>
                <a:t>CO</a:t>
              </a:r>
              <a:r>
                <a:rPr lang="en-GB" sz="1600" baseline="-25000">
                  <a:sym typeface="Symbol" charset="0"/>
                </a:rPr>
                <a:t>2 </a:t>
              </a:r>
              <a:r>
                <a:rPr lang="en-GB" sz="1600">
                  <a:sym typeface="Symbol" charset="0"/>
                </a:rPr>
                <a:t>-</a:t>
              </a:r>
              <a:r>
                <a:rPr lang="en-GB" sz="1600" baseline="-25000">
                  <a:sym typeface="Symbol" charset="0"/>
                </a:rPr>
                <a:t> </a:t>
              </a:r>
              <a:r>
                <a:rPr lang="en-GB" sz="1600">
                  <a:sym typeface="Symbol" charset="0"/>
                </a:rPr>
                <a:t></a:t>
              </a:r>
              <a:r>
                <a:rPr lang="en-GB" sz="1600" baseline="30000">
                  <a:sym typeface="Symbol" charset="0"/>
                </a:rPr>
                <a:t>13</a:t>
              </a:r>
              <a:r>
                <a:rPr lang="en-GB" sz="1600">
                  <a:sym typeface="Symbol" charset="0"/>
                </a:rPr>
                <a:t>C</a:t>
              </a:r>
              <a:r>
                <a:rPr lang="fr-FR" sz="1600"/>
                <a:t> </a:t>
              </a:r>
            </a:p>
            <a:p>
              <a:r>
                <a:rPr lang="fr-FR" sz="1600">
                  <a:sym typeface="Wingdings" charset="0"/>
                </a:rPr>
                <a:t> </a:t>
              </a:r>
              <a:r>
                <a:rPr lang="fr-FR" sz="1600"/>
                <a:t>Increase in the mineralisation of old C4-C derived from the savannah </a:t>
              </a:r>
            </a:p>
          </p:txBody>
        </p:sp>
        <p:sp>
          <p:nvSpPr>
            <p:cNvPr id="40" name="Text Box 1040"/>
            <p:cNvSpPr txBox="1">
              <a:spLocks noChangeArrowheads="1"/>
            </p:cNvSpPr>
            <p:nvPr/>
          </p:nvSpPr>
          <p:spPr bwMode="auto">
            <a:xfrm>
              <a:off x="762000" y="3733800"/>
              <a:ext cx="2833886" cy="33575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1" hangingPunct="1"/>
              <a:r>
                <a:rPr lang="en-GB"/>
                <a:t>Expected changes in </a:t>
              </a:r>
              <a:r>
                <a:rPr lang="en-GB">
                  <a:sym typeface="Symbol" charset="0"/>
                </a:rPr>
                <a:t>CO</a:t>
              </a:r>
              <a:r>
                <a:rPr lang="en-GB" baseline="-25000">
                  <a:sym typeface="Symbol" charset="0"/>
                </a:rPr>
                <a:t>2 </a:t>
              </a:r>
              <a:r>
                <a:rPr lang="en-GB">
                  <a:sym typeface="Symbol" charset="0"/>
                </a:rPr>
                <a:t>-</a:t>
              </a:r>
              <a:r>
                <a:rPr lang="en-GB" baseline="-25000">
                  <a:sym typeface="Symbol" charset="0"/>
                </a:rPr>
                <a:t> </a:t>
              </a:r>
              <a:r>
                <a:rPr lang="en-GB">
                  <a:sym typeface="Symbol" charset="0"/>
                </a:rPr>
                <a:t></a:t>
              </a:r>
              <a:r>
                <a:rPr lang="en-GB" baseline="30000">
                  <a:sym typeface="Symbol" charset="0"/>
                </a:rPr>
                <a:t>13</a:t>
              </a:r>
              <a:r>
                <a:rPr lang="en-GB">
                  <a:sym typeface="Symbol" charset="0"/>
                </a:rPr>
                <a:t>C</a:t>
              </a:r>
            </a:p>
          </p:txBody>
        </p:sp>
      </p:grpSp>
    </p:spTree>
    <p:extLst>
      <p:ext uri="{BB962C8B-B14F-4D97-AF65-F5344CB8AC3E}">
        <p14:creationId xmlns:p14="http://schemas.microsoft.com/office/powerpoint/2010/main" val="247798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669701" y="-26193"/>
            <a:ext cx="128093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a:t>
            </a:r>
            <a:r>
              <a:rPr lang="en-US" altLang="fr-FR" sz="2000" b="1" dirty="0">
                <a:solidFill>
                  <a:schemeClr val="accent2"/>
                </a:solidFill>
              </a:rPr>
              <a:t>…….. importance of microbe </a:t>
            </a:r>
            <a:r>
              <a:rPr lang="en-US" altLang="fr-FR" sz="2000" b="1" dirty="0" smtClean="0">
                <a:solidFill>
                  <a:schemeClr val="accent2"/>
                </a:solidFill>
              </a:rPr>
              <a:t>activity into </a:t>
            </a:r>
            <a:r>
              <a:rPr lang="en-US" altLang="fr-FR" sz="2000" b="1" dirty="0">
                <a:solidFill>
                  <a:schemeClr val="accent2"/>
                </a:solidFill>
              </a:rPr>
              <a:t>the control of SOM dynamics </a:t>
            </a:r>
          </a:p>
        </p:txBody>
      </p:sp>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25" name="Picture 3" descr="Sava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676400"/>
            <a:ext cx="2133600" cy="1598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4" descr="C3C4_4ans"/>
          <p:cNvPicPr>
            <a:picLocks noChangeAspect="1" noChangeArrowheads="1"/>
          </p:cNvPicPr>
          <p:nvPr/>
        </p:nvPicPr>
        <p:blipFill>
          <a:blip r:embed="rId3" cstate="print">
            <a:extLst>
              <a:ext uri="{28A0092B-C50C-407E-A947-70E740481C1C}">
                <a14:useLocalDpi xmlns:a14="http://schemas.microsoft.com/office/drawing/2010/main" val="0"/>
              </a:ext>
            </a:extLst>
          </a:blip>
          <a:srcRect b="30197"/>
          <a:stretch>
            <a:fillRect/>
          </a:stretch>
        </p:blipFill>
        <p:spPr bwMode="auto">
          <a:xfrm>
            <a:off x="152400" y="3429000"/>
            <a:ext cx="2133600" cy="1979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 name="Text Box 5"/>
          <p:cNvSpPr txBox="1">
            <a:spLocks noChangeArrowheads="1"/>
          </p:cNvSpPr>
          <p:nvPr/>
        </p:nvSpPr>
        <p:spPr bwMode="auto">
          <a:xfrm>
            <a:off x="6297613" y="4953000"/>
            <a:ext cx="2846387" cy="4572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fr-FR" sz="1200"/>
              <a:t>Increase in the mineralisation of OM derived from fresh eucalyptus inputs ?</a:t>
            </a:r>
          </a:p>
        </p:txBody>
      </p:sp>
      <p:sp>
        <p:nvSpPr>
          <p:cNvPr id="46" name="Text Box 6"/>
          <p:cNvSpPr txBox="1">
            <a:spLocks noChangeArrowheads="1"/>
          </p:cNvSpPr>
          <p:nvPr/>
        </p:nvSpPr>
        <p:spPr bwMode="auto">
          <a:xfrm>
            <a:off x="6256338" y="4105275"/>
            <a:ext cx="2887662" cy="4572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fr-FR" sz="1200"/>
              <a:t>Increase in the mineralisation of OM derived from the old savannah ?</a:t>
            </a:r>
          </a:p>
        </p:txBody>
      </p:sp>
      <p:sp>
        <p:nvSpPr>
          <p:cNvPr id="48" name="AutoShape 8"/>
          <p:cNvSpPr>
            <a:spLocks noChangeArrowheads="1"/>
          </p:cNvSpPr>
          <p:nvPr/>
        </p:nvSpPr>
        <p:spPr bwMode="auto">
          <a:xfrm rot="10800000" flipH="1" flipV="1">
            <a:off x="5919788" y="3775075"/>
            <a:ext cx="344487" cy="1025525"/>
          </a:xfrm>
          <a:prstGeom prst="upArrow">
            <a:avLst>
              <a:gd name="adj1" fmla="val 28065"/>
              <a:gd name="adj2" fmla="val 74272"/>
            </a:avLst>
          </a:prstGeom>
          <a:solidFill>
            <a:srgbClr val="FFDA1D"/>
          </a:solidFill>
          <a:ln w="9525">
            <a:solidFill>
              <a:schemeClr val="tx1"/>
            </a:solidFill>
            <a:miter lim="800000"/>
            <a:headEnd/>
            <a:tailEnd/>
          </a:ln>
        </p:spPr>
        <p:txBody>
          <a:bodyPr wrap="none" anchor="ctr"/>
          <a:lstStyle/>
          <a:p>
            <a:endParaRPr lang="fr-FR"/>
          </a:p>
        </p:txBody>
      </p:sp>
      <p:sp>
        <p:nvSpPr>
          <p:cNvPr id="50" name="Rectangle 10"/>
          <p:cNvSpPr>
            <a:spLocks noChangeArrowheads="1"/>
          </p:cNvSpPr>
          <p:nvPr/>
        </p:nvSpPr>
        <p:spPr bwMode="auto">
          <a:xfrm>
            <a:off x="2432050" y="1981200"/>
            <a:ext cx="1595438" cy="830263"/>
          </a:xfrm>
          <a:prstGeom prst="rect">
            <a:avLst/>
          </a:prstGeom>
          <a:solidFill>
            <a:srgbClr val="FFDA1D"/>
          </a:solidFill>
          <a:ln w="9525">
            <a:solidFill>
              <a:schemeClr val="tx1"/>
            </a:solidFill>
            <a:miter lim="800000"/>
            <a:headEnd/>
            <a:tailEnd/>
          </a:ln>
        </p:spPr>
        <p:txBody>
          <a:bodyPr anchor="ctr"/>
          <a:lstStyle/>
          <a:p>
            <a:pPr algn="ctr"/>
            <a:r>
              <a:rPr lang="fr-FR" sz="1200"/>
              <a:t> C4 OM</a:t>
            </a:r>
          </a:p>
          <a:p>
            <a:pPr algn="ctr"/>
            <a:r>
              <a:rPr lang="fr-FR" sz="1200"/>
              <a:t>derived from the old savannah</a:t>
            </a:r>
          </a:p>
          <a:p>
            <a:pPr algn="ctr"/>
            <a:r>
              <a:rPr lang="fr-FR" sz="1400">
                <a:latin typeface="Times New Roman" charset="0"/>
                <a:sym typeface="Symbol" charset="0"/>
              </a:rPr>
              <a:t></a:t>
            </a:r>
            <a:r>
              <a:rPr lang="fr-FR" sz="1400" baseline="30000">
                <a:latin typeface="Times New Roman" charset="0"/>
                <a:sym typeface="Symbol" charset="0"/>
              </a:rPr>
              <a:t>13</a:t>
            </a:r>
            <a:r>
              <a:rPr lang="fr-FR" sz="1400">
                <a:latin typeface="Times New Roman" charset="0"/>
                <a:sym typeface="Symbol" charset="0"/>
              </a:rPr>
              <a:t>C </a:t>
            </a:r>
            <a:r>
              <a:rPr lang="fr-FR" altLang="ja-JP" sz="1400">
                <a:latin typeface="Times New Roman" charset="0"/>
                <a:sym typeface="Symbol" charset="0"/>
              </a:rPr>
              <a:t>~ -14.8</a:t>
            </a:r>
            <a:r>
              <a:rPr lang="fr-FR" altLang="ja-JP" sz="1400">
                <a:sym typeface="Symbol" charset="0"/>
              </a:rPr>
              <a:t>‰</a:t>
            </a:r>
            <a:endParaRPr lang="fr-FR" sz="1400">
              <a:latin typeface="Times New Roman" charset="0"/>
              <a:sym typeface="Symbol" charset="0"/>
            </a:endParaRPr>
          </a:p>
        </p:txBody>
      </p:sp>
      <p:sp>
        <p:nvSpPr>
          <p:cNvPr id="51" name="Rectangle 11"/>
          <p:cNvSpPr>
            <a:spLocks noChangeArrowheads="1"/>
          </p:cNvSpPr>
          <p:nvPr/>
        </p:nvSpPr>
        <p:spPr bwMode="auto">
          <a:xfrm>
            <a:off x="2432050" y="2811463"/>
            <a:ext cx="1595438" cy="885825"/>
          </a:xfrm>
          <a:prstGeom prst="rect">
            <a:avLst/>
          </a:prstGeom>
          <a:solidFill>
            <a:srgbClr val="3BB04D"/>
          </a:solidFill>
          <a:ln w="9525">
            <a:solidFill>
              <a:schemeClr val="tx1"/>
            </a:solidFill>
            <a:miter lim="800000"/>
            <a:headEnd/>
            <a:tailEnd/>
          </a:ln>
        </p:spPr>
        <p:txBody>
          <a:bodyPr anchor="ctr"/>
          <a:lstStyle/>
          <a:p>
            <a:pPr algn="ctr"/>
            <a:r>
              <a:rPr lang="fr-FR" sz="1200">
                <a:solidFill>
                  <a:schemeClr val="bg1"/>
                </a:solidFill>
              </a:rPr>
              <a:t> C3 OM</a:t>
            </a:r>
            <a:endParaRPr lang="fr-FR" sz="1200"/>
          </a:p>
          <a:p>
            <a:pPr algn="ctr"/>
            <a:r>
              <a:rPr lang="fr-FR" sz="1200">
                <a:solidFill>
                  <a:schemeClr val="bg1"/>
                </a:solidFill>
              </a:rPr>
              <a:t>derived from the young eucalyptus</a:t>
            </a:r>
          </a:p>
          <a:p>
            <a:pPr algn="ctr"/>
            <a:r>
              <a:rPr lang="fr-FR" sz="1400">
                <a:solidFill>
                  <a:schemeClr val="bg1"/>
                </a:solidFill>
                <a:latin typeface="Times New Roman" charset="0"/>
                <a:sym typeface="Symbol" charset="0"/>
              </a:rPr>
              <a:t></a:t>
            </a:r>
            <a:r>
              <a:rPr lang="fr-FR" sz="1400" baseline="30000">
                <a:solidFill>
                  <a:schemeClr val="bg1"/>
                </a:solidFill>
                <a:latin typeface="Times New Roman" charset="0"/>
                <a:sym typeface="Symbol" charset="0"/>
              </a:rPr>
              <a:t>13</a:t>
            </a:r>
            <a:r>
              <a:rPr lang="fr-FR" sz="1400">
                <a:solidFill>
                  <a:schemeClr val="bg1"/>
                </a:solidFill>
                <a:latin typeface="Times New Roman" charset="0"/>
                <a:sym typeface="Symbol" charset="0"/>
              </a:rPr>
              <a:t>C </a:t>
            </a:r>
            <a:r>
              <a:rPr lang="fr-FR" altLang="ja-JP" sz="1400">
                <a:solidFill>
                  <a:schemeClr val="bg1"/>
                </a:solidFill>
                <a:latin typeface="Times New Roman" charset="0"/>
                <a:sym typeface="Symbol" charset="0"/>
              </a:rPr>
              <a:t>~ -31.2</a:t>
            </a:r>
            <a:r>
              <a:rPr lang="fr-FR" altLang="ja-JP" sz="1400">
                <a:solidFill>
                  <a:schemeClr val="bg1"/>
                </a:solidFill>
                <a:sym typeface="Symbol" charset="0"/>
              </a:rPr>
              <a:t>‰</a:t>
            </a:r>
            <a:endParaRPr lang="fr-FR" sz="1400">
              <a:solidFill>
                <a:schemeClr val="bg1"/>
              </a:solidFill>
              <a:latin typeface="Times New Roman" charset="0"/>
              <a:sym typeface="Symbol" charset="0"/>
            </a:endParaRPr>
          </a:p>
        </p:txBody>
      </p:sp>
      <p:sp>
        <p:nvSpPr>
          <p:cNvPr id="52" name="Oval 12"/>
          <p:cNvSpPr>
            <a:spLocks noChangeArrowheads="1"/>
          </p:cNvSpPr>
          <p:nvPr/>
        </p:nvSpPr>
        <p:spPr bwMode="auto">
          <a:xfrm>
            <a:off x="4254500" y="2517775"/>
            <a:ext cx="1176338" cy="720725"/>
          </a:xfrm>
          <a:prstGeom prst="ellipse">
            <a:avLst/>
          </a:prstGeom>
          <a:noFill/>
          <a:ln w="57150">
            <a:solidFill>
              <a:srgbClr val="FF8000"/>
            </a:solidFill>
            <a:round/>
            <a:headEnd/>
            <a:tailEnd/>
          </a:ln>
          <a:extLst>
            <a:ext uri="{909E8E84-426E-40dd-AFC4-6F175D3DCCD1}">
              <a14:hiddenFill xmlns="" xmlns:a14="http://schemas.microsoft.com/office/drawing/2010/main">
                <a:solidFill>
                  <a:srgbClr val="996633"/>
                </a:solidFill>
              </a14:hiddenFill>
            </a:ext>
          </a:extLst>
        </p:spPr>
        <p:txBody>
          <a:bodyPr wrap="none" anchor="ctr"/>
          <a:lstStyle/>
          <a:p>
            <a:pPr algn="ctr"/>
            <a:r>
              <a:rPr lang="fr-FR" sz="1400">
                <a:latin typeface="Times New Roman" charset="0"/>
                <a:sym typeface="Symbol" charset="0"/>
              </a:rPr>
              <a:t>steady state:</a:t>
            </a:r>
          </a:p>
          <a:p>
            <a:pPr algn="ctr"/>
            <a:r>
              <a:rPr lang="fr-FR" sz="1400">
                <a:latin typeface="Times New Roman" charset="0"/>
                <a:sym typeface="Symbol" charset="0"/>
              </a:rPr>
              <a:t></a:t>
            </a:r>
            <a:r>
              <a:rPr lang="fr-FR" sz="1400" baseline="30000">
                <a:latin typeface="Times New Roman" charset="0"/>
                <a:sym typeface="Symbol" charset="0"/>
              </a:rPr>
              <a:t>13</a:t>
            </a:r>
            <a:r>
              <a:rPr lang="fr-FR" sz="1400">
                <a:latin typeface="Times New Roman" charset="0"/>
                <a:sym typeface="Symbol" charset="0"/>
              </a:rPr>
              <a:t>C</a:t>
            </a:r>
            <a:r>
              <a:rPr lang="fr-FR" sz="1400">
                <a:latin typeface="Times New Roman" charset="0"/>
              </a:rPr>
              <a:t> CO</a:t>
            </a:r>
            <a:r>
              <a:rPr lang="fr-FR" sz="1400" baseline="-25000">
                <a:latin typeface="Times New Roman" charset="0"/>
              </a:rPr>
              <a:t>2</a:t>
            </a:r>
            <a:r>
              <a:rPr lang="fr-FR" sz="1400">
                <a:latin typeface="Times New Roman" charset="0"/>
              </a:rPr>
              <a:t>:</a:t>
            </a:r>
          </a:p>
          <a:p>
            <a:pPr algn="ctr"/>
            <a:r>
              <a:rPr lang="fr-FR" sz="1400">
                <a:latin typeface="Times New Roman" charset="0"/>
              </a:rPr>
              <a:t> </a:t>
            </a:r>
            <a:r>
              <a:rPr lang="fr-FR" sz="1200"/>
              <a:t>-24.7‰</a:t>
            </a:r>
            <a:r>
              <a:rPr lang="fr-FR" sz="1400">
                <a:latin typeface="Times New Roman" charset="0"/>
              </a:rPr>
              <a:t> </a:t>
            </a:r>
          </a:p>
        </p:txBody>
      </p:sp>
      <p:sp>
        <p:nvSpPr>
          <p:cNvPr id="54" name="Line 14"/>
          <p:cNvSpPr>
            <a:spLocks noChangeShapeType="1"/>
          </p:cNvSpPr>
          <p:nvPr/>
        </p:nvSpPr>
        <p:spPr bwMode="auto">
          <a:xfrm>
            <a:off x="5538788" y="1828800"/>
            <a:ext cx="0" cy="688975"/>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fr-FR"/>
          </a:p>
        </p:txBody>
      </p:sp>
      <p:sp>
        <p:nvSpPr>
          <p:cNvPr id="55" name="Text Box 15"/>
          <p:cNvSpPr txBox="1">
            <a:spLocks noChangeArrowheads="1"/>
          </p:cNvSpPr>
          <p:nvPr/>
        </p:nvSpPr>
        <p:spPr bwMode="auto">
          <a:xfrm>
            <a:off x="1520825" y="2181225"/>
            <a:ext cx="184150" cy="3968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endParaRPr lang="en-GB"/>
          </a:p>
        </p:txBody>
      </p:sp>
      <p:sp>
        <p:nvSpPr>
          <p:cNvPr id="56" name="Text Box 16"/>
          <p:cNvSpPr txBox="1">
            <a:spLocks noChangeArrowheads="1"/>
          </p:cNvSpPr>
          <p:nvPr/>
        </p:nvSpPr>
        <p:spPr bwMode="auto">
          <a:xfrm>
            <a:off x="1143000" y="1143000"/>
            <a:ext cx="184150" cy="3365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endParaRPr lang="en-GB" sz="1600"/>
          </a:p>
        </p:txBody>
      </p:sp>
      <p:sp>
        <p:nvSpPr>
          <p:cNvPr id="57" name="AutoShape 17"/>
          <p:cNvSpPr>
            <a:spLocks noChangeArrowheads="1"/>
          </p:cNvSpPr>
          <p:nvPr/>
        </p:nvSpPr>
        <p:spPr bwMode="auto">
          <a:xfrm flipH="1" flipV="1">
            <a:off x="6019800" y="4851400"/>
            <a:ext cx="228600" cy="914400"/>
          </a:xfrm>
          <a:prstGeom prst="upArrow">
            <a:avLst>
              <a:gd name="adj1" fmla="val 34111"/>
              <a:gd name="adj2" fmla="val 95778"/>
            </a:avLst>
          </a:prstGeom>
          <a:solidFill>
            <a:srgbClr val="3BB04D"/>
          </a:solidFill>
          <a:ln w="9525">
            <a:solidFill>
              <a:schemeClr val="tx1"/>
            </a:solidFill>
            <a:miter lim="800000"/>
            <a:headEnd/>
            <a:tailEnd/>
          </a:ln>
        </p:spPr>
        <p:txBody>
          <a:bodyPr wrap="none" anchor="ctr"/>
          <a:lstStyle/>
          <a:p>
            <a:endParaRPr lang="fr-FR"/>
          </a:p>
        </p:txBody>
      </p:sp>
      <p:sp>
        <p:nvSpPr>
          <p:cNvPr id="58" name="Rectangle 20"/>
          <p:cNvSpPr>
            <a:spLocks noGrp="1" noChangeArrowheads="1"/>
          </p:cNvSpPr>
          <p:nvPr>
            <p:ph type="title"/>
          </p:nvPr>
        </p:nvSpPr>
        <p:spPr>
          <a:xfrm>
            <a:off x="528671" y="584201"/>
            <a:ext cx="10412569" cy="1143000"/>
          </a:xfrm>
          <a:noFill/>
        </p:spPr>
        <p:txBody>
          <a:bodyPr>
            <a:normAutofit/>
          </a:bodyPr>
          <a:lstStyle/>
          <a:p>
            <a:pPr eaLnBrk="1" hangingPunct="1"/>
            <a:r>
              <a:rPr lang="en-GB" sz="3200" dirty="0">
                <a:latin typeface="Arial" charset="0"/>
                <a:ea typeface="ＭＳ Ｐゴシック" charset="0"/>
                <a:cs typeface="ＭＳ Ｐゴシック" charset="0"/>
              </a:rPr>
              <a:t>Functional diversity of microbial populations</a:t>
            </a:r>
          </a:p>
        </p:txBody>
      </p:sp>
      <p:pic>
        <p:nvPicPr>
          <p:cNvPr id="59" name="Picture 21" descr="Fig1_18-52-C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1752600"/>
            <a:ext cx="5815013" cy="4787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 name="ZoneTexte 59"/>
          <p:cNvSpPr txBox="1"/>
          <p:nvPr/>
        </p:nvSpPr>
        <p:spPr>
          <a:xfrm>
            <a:off x="10790398" y="6581001"/>
            <a:ext cx="1349216" cy="276999"/>
          </a:xfrm>
          <a:prstGeom prst="rect">
            <a:avLst/>
          </a:prstGeom>
          <a:noFill/>
        </p:spPr>
        <p:txBody>
          <a:bodyPr wrap="none" rtlCol="0">
            <a:spAutoFit/>
          </a:bodyPr>
          <a:lstStyle/>
          <a:p>
            <a:r>
              <a:rPr lang="fr-FR" sz="1200" dirty="0" smtClean="0"/>
              <a:t>Derrien et al. 2014</a:t>
            </a:r>
            <a:endParaRPr lang="fr-FR" sz="1200" dirty="0"/>
          </a:p>
        </p:txBody>
      </p:sp>
    </p:spTree>
    <p:extLst>
      <p:ext uri="{BB962C8B-B14F-4D97-AF65-F5344CB8AC3E}">
        <p14:creationId xmlns:p14="http://schemas.microsoft.com/office/powerpoint/2010/main" val="9797926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669701" y="-26193"/>
            <a:ext cx="128093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a:t>
            </a:r>
            <a:r>
              <a:rPr lang="en-US" altLang="fr-FR" sz="2000" b="1" dirty="0">
                <a:solidFill>
                  <a:schemeClr val="accent2"/>
                </a:solidFill>
              </a:rPr>
              <a:t>…….. importance of microbe </a:t>
            </a:r>
            <a:r>
              <a:rPr lang="en-US" altLang="fr-FR" sz="2000" b="1" dirty="0" smtClean="0">
                <a:solidFill>
                  <a:schemeClr val="accent2"/>
                </a:solidFill>
              </a:rPr>
              <a:t>activity into </a:t>
            </a:r>
            <a:r>
              <a:rPr lang="en-US" altLang="fr-FR" sz="2000" b="1" dirty="0">
                <a:solidFill>
                  <a:schemeClr val="accent2"/>
                </a:solidFill>
              </a:rPr>
              <a:t>the control of SOM dynamics </a:t>
            </a:r>
          </a:p>
        </p:txBody>
      </p:sp>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 name="Rectangle 20"/>
          <p:cNvSpPr>
            <a:spLocks noGrp="1" noChangeArrowheads="1"/>
          </p:cNvSpPr>
          <p:nvPr>
            <p:ph type="title"/>
          </p:nvPr>
        </p:nvSpPr>
        <p:spPr>
          <a:xfrm>
            <a:off x="528671" y="584201"/>
            <a:ext cx="10412569" cy="1143000"/>
          </a:xfrm>
          <a:noFill/>
        </p:spPr>
        <p:txBody>
          <a:bodyPr>
            <a:normAutofit/>
          </a:bodyPr>
          <a:lstStyle/>
          <a:p>
            <a:pPr eaLnBrk="1" hangingPunct="1"/>
            <a:r>
              <a:rPr lang="en-GB" sz="3200" dirty="0">
                <a:latin typeface="Arial" charset="0"/>
                <a:ea typeface="ＭＳ Ｐゴシック" charset="0"/>
                <a:cs typeface="ＭＳ Ｐゴシック" charset="0"/>
              </a:rPr>
              <a:t>Functional diversity of microbial populations</a:t>
            </a:r>
          </a:p>
        </p:txBody>
      </p:sp>
      <p:pic>
        <p:nvPicPr>
          <p:cNvPr id="26" name="Picture 21" descr="Graphical Abstract"/>
          <p:cNvPicPr>
            <a:picLocks noChangeAspect="1" noChangeArrowheads="1"/>
          </p:cNvPicPr>
          <p:nvPr/>
        </p:nvPicPr>
        <p:blipFill>
          <a:blip r:embed="rId2">
            <a:extLst>
              <a:ext uri="{28A0092B-C50C-407E-A947-70E740481C1C}">
                <a14:useLocalDpi xmlns:a14="http://schemas.microsoft.com/office/drawing/2010/main" val="0"/>
              </a:ext>
            </a:extLst>
          </a:blip>
          <a:srcRect l="7895" t="7887" r="7895" b="7887"/>
          <a:stretch>
            <a:fillRect/>
          </a:stretch>
        </p:blipFill>
        <p:spPr bwMode="auto">
          <a:xfrm>
            <a:off x="2054180" y="1491982"/>
            <a:ext cx="7592096" cy="53660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 name="ZoneTexte 44"/>
          <p:cNvSpPr txBox="1"/>
          <p:nvPr/>
        </p:nvSpPr>
        <p:spPr>
          <a:xfrm>
            <a:off x="10790398" y="6581001"/>
            <a:ext cx="1349216" cy="276999"/>
          </a:xfrm>
          <a:prstGeom prst="rect">
            <a:avLst/>
          </a:prstGeom>
          <a:noFill/>
        </p:spPr>
        <p:txBody>
          <a:bodyPr wrap="none" rtlCol="0">
            <a:spAutoFit/>
          </a:bodyPr>
          <a:lstStyle/>
          <a:p>
            <a:r>
              <a:rPr lang="fr-FR" sz="1200" dirty="0" smtClean="0"/>
              <a:t>Derrien et al. 2014</a:t>
            </a:r>
            <a:endParaRPr lang="fr-FR" sz="1200" dirty="0"/>
          </a:p>
        </p:txBody>
      </p:sp>
    </p:spTree>
    <p:extLst>
      <p:ext uri="{BB962C8B-B14F-4D97-AF65-F5344CB8AC3E}">
        <p14:creationId xmlns:p14="http://schemas.microsoft.com/office/powerpoint/2010/main" val="14092586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669701" y="-26193"/>
            <a:ext cx="128093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a:t>
            </a:r>
            <a:r>
              <a:rPr lang="en-US" altLang="fr-FR" sz="2000" b="1" dirty="0">
                <a:solidFill>
                  <a:schemeClr val="accent2"/>
                </a:solidFill>
              </a:rPr>
              <a:t>…….. importance of microbe </a:t>
            </a:r>
            <a:r>
              <a:rPr lang="en-US" altLang="fr-FR" sz="2000" b="1" dirty="0" smtClean="0">
                <a:solidFill>
                  <a:schemeClr val="accent2"/>
                </a:solidFill>
              </a:rPr>
              <a:t>activity into </a:t>
            </a:r>
            <a:r>
              <a:rPr lang="en-US" altLang="fr-FR" sz="2000" b="1" dirty="0">
                <a:solidFill>
                  <a:schemeClr val="accent2"/>
                </a:solidFill>
              </a:rPr>
              <a:t>the control of SOM dynamics </a:t>
            </a:r>
          </a:p>
        </p:txBody>
      </p:sp>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5" name="Rectangle 20"/>
          <p:cNvSpPr>
            <a:spLocks noGrp="1" noChangeArrowheads="1"/>
          </p:cNvSpPr>
          <p:nvPr>
            <p:ph type="title"/>
          </p:nvPr>
        </p:nvSpPr>
        <p:spPr>
          <a:xfrm>
            <a:off x="528671" y="584201"/>
            <a:ext cx="10412569" cy="1143000"/>
          </a:xfrm>
          <a:noFill/>
        </p:spPr>
        <p:txBody>
          <a:bodyPr>
            <a:normAutofit/>
          </a:bodyPr>
          <a:lstStyle/>
          <a:p>
            <a:pPr eaLnBrk="1" hangingPunct="1"/>
            <a:r>
              <a:rPr lang="en-GB" sz="3200" dirty="0">
                <a:latin typeface="Arial" charset="0"/>
                <a:ea typeface="ＭＳ Ｐゴシック" charset="0"/>
                <a:cs typeface="ＭＳ Ｐゴシック" charset="0"/>
              </a:rPr>
              <a:t>Functional diversity of microbial </a:t>
            </a:r>
            <a:r>
              <a:rPr lang="en-GB" sz="3200" dirty="0" smtClean="0">
                <a:latin typeface="Arial" charset="0"/>
                <a:ea typeface="ＭＳ Ｐゴシック" charset="0"/>
                <a:cs typeface="ＭＳ Ｐゴシック" charset="0"/>
              </a:rPr>
              <a:t>populations, conclusions and perspectives</a:t>
            </a:r>
            <a:endParaRPr lang="en-GB" sz="3200" dirty="0">
              <a:latin typeface="Arial" charset="0"/>
              <a:ea typeface="ＭＳ Ｐゴシック" charset="0"/>
              <a:cs typeface="ＭＳ Ｐゴシック" charset="0"/>
            </a:endParaRPr>
          </a:p>
        </p:txBody>
      </p:sp>
      <p:sp>
        <p:nvSpPr>
          <p:cNvPr id="45" name="ZoneTexte 44"/>
          <p:cNvSpPr txBox="1"/>
          <p:nvPr/>
        </p:nvSpPr>
        <p:spPr>
          <a:xfrm>
            <a:off x="10790398" y="6581001"/>
            <a:ext cx="1349216" cy="276999"/>
          </a:xfrm>
          <a:prstGeom prst="rect">
            <a:avLst/>
          </a:prstGeom>
          <a:noFill/>
        </p:spPr>
        <p:txBody>
          <a:bodyPr wrap="none" rtlCol="0">
            <a:spAutoFit/>
          </a:bodyPr>
          <a:lstStyle/>
          <a:p>
            <a:r>
              <a:rPr lang="fr-FR" sz="1200" dirty="0" smtClean="0"/>
              <a:t>Derrien et al. 2014</a:t>
            </a:r>
            <a:endParaRPr lang="fr-FR" sz="1200" dirty="0"/>
          </a:p>
        </p:txBody>
      </p:sp>
      <p:sp>
        <p:nvSpPr>
          <p:cNvPr id="7" name="Rectangle 3"/>
          <p:cNvSpPr txBox="1">
            <a:spLocks noChangeArrowheads="1"/>
          </p:cNvSpPr>
          <p:nvPr/>
        </p:nvSpPr>
        <p:spPr>
          <a:xfrm>
            <a:off x="915674" y="2279560"/>
            <a:ext cx="10025566" cy="4114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smtClean="0">
                <a:latin typeface="Helvetica" charset="0"/>
              </a:rPr>
              <a:t>In the N-poor Congolese soil, the pulse input of glucose induced major changes in microbial community structure and SOC utilisation patterns; </a:t>
            </a:r>
          </a:p>
          <a:p>
            <a:endParaRPr lang="en-GB" sz="2400" dirty="0" smtClean="0">
              <a:latin typeface="Helvetica" charset="0"/>
            </a:endParaRPr>
          </a:p>
          <a:p>
            <a:r>
              <a:rPr lang="en-GB" sz="2400" dirty="0" smtClean="0">
                <a:latin typeface="Helvetica" charset="0"/>
              </a:rPr>
              <a:t>Inducing first a preferential use of recent SOC and then a destabilisation of old SOC, likely to meet needs in N;</a:t>
            </a:r>
          </a:p>
          <a:p>
            <a:endParaRPr lang="en-GB" sz="2400" dirty="0" smtClean="0">
              <a:latin typeface="Helvetica" charset="0"/>
            </a:endParaRPr>
          </a:p>
          <a:p>
            <a:r>
              <a:rPr lang="en-GB" sz="2400" dirty="0" smtClean="0">
                <a:latin typeface="Helvetica" charset="0"/>
              </a:rPr>
              <a:t>Nitrogen availability would be a key factor controlling microbial activity.</a:t>
            </a:r>
          </a:p>
          <a:p>
            <a:endParaRPr lang="en-GB" sz="2400" dirty="0">
              <a:latin typeface="Helvetica" charset="0"/>
            </a:endParaRPr>
          </a:p>
        </p:txBody>
      </p:sp>
    </p:spTree>
    <p:extLst>
      <p:ext uri="{BB962C8B-B14F-4D97-AF65-F5344CB8AC3E}">
        <p14:creationId xmlns:p14="http://schemas.microsoft.com/office/powerpoint/2010/main" val="36386754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669701" y="-26193"/>
            <a:ext cx="128093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a:t>
            </a:r>
            <a:r>
              <a:rPr lang="en-US" altLang="fr-FR" sz="2000" b="1" dirty="0">
                <a:solidFill>
                  <a:schemeClr val="accent2"/>
                </a:solidFill>
              </a:rPr>
              <a:t>…….. importance of </a:t>
            </a:r>
            <a:r>
              <a:rPr lang="en-US" altLang="fr-FR" sz="2000" b="1" dirty="0" smtClean="0">
                <a:solidFill>
                  <a:schemeClr val="accent2"/>
                </a:solidFill>
              </a:rPr>
              <a:t>the site fertility on the control of SOM dynamics</a:t>
            </a:r>
            <a:endParaRPr lang="en-US" altLang="fr-FR" sz="2000" b="1" dirty="0">
              <a:solidFill>
                <a:schemeClr val="accent2"/>
              </a:solidFill>
            </a:endParaRPr>
          </a:p>
        </p:txBody>
      </p:sp>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5" name="Rectangle 112"/>
          <p:cNvSpPr>
            <a:spLocks noChangeArrowheads="1"/>
          </p:cNvSpPr>
          <p:nvPr/>
        </p:nvSpPr>
        <p:spPr bwMode="auto">
          <a:xfrm>
            <a:off x="454288" y="1381281"/>
            <a:ext cx="8281987" cy="51133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fr-FR"/>
          </a:p>
        </p:txBody>
      </p:sp>
      <p:sp>
        <p:nvSpPr>
          <p:cNvPr id="267" name="Text Box 95"/>
          <p:cNvSpPr txBox="1">
            <a:spLocks noChangeArrowheads="1"/>
          </p:cNvSpPr>
          <p:nvPr/>
        </p:nvSpPr>
        <p:spPr bwMode="auto">
          <a:xfrm>
            <a:off x="1527438" y="2094068"/>
            <a:ext cx="843821"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fr-FR" altLang="fr-FR" sz="2400" dirty="0" err="1" smtClean="0">
                <a:ea typeface="ＭＳ Ｐゴシック" panose="020B0600070205080204" pitchFamily="34" charset="-128"/>
              </a:rPr>
              <a:t>Litter</a:t>
            </a:r>
            <a:endParaRPr lang="fr-FR" altLang="fr-FR" sz="2400" dirty="0">
              <a:ea typeface="ＭＳ Ｐゴシック" panose="020B0600070205080204" pitchFamily="34" charset="-128"/>
            </a:endParaRPr>
          </a:p>
        </p:txBody>
      </p:sp>
      <p:sp>
        <p:nvSpPr>
          <p:cNvPr id="277" name="Oval 96"/>
          <p:cNvSpPr>
            <a:spLocks noChangeArrowheads="1"/>
          </p:cNvSpPr>
          <p:nvPr/>
        </p:nvSpPr>
        <p:spPr bwMode="auto">
          <a:xfrm>
            <a:off x="3264163" y="2813206"/>
            <a:ext cx="3600450" cy="2336800"/>
          </a:xfrm>
          <a:prstGeom prst="ellipse">
            <a:avLst/>
          </a:pr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fr-FR"/>
          </a:p>
        </p:txBody>
      </p:sp>
      <p:sp>
        <p:nvSpPr>
          <p:cNvPr id="278" name="Rectangle 97"/>
          <p:cNvSpPr>
            <a:spLocks noChangeArrowheads="1"/>
          </p:cNvSpPr>
          <p:nvPr/>
        </p:nvSpPr>
        <p:spPr bwMode="auto">
          <a:xfrm>
            <a:off x="598750" y="2741768"/>
            <a:ext cx="2952750" cy="2455863"/>
          </a:xfrm>
          <a:prstGeom prst="rect">
            <a:avLst/>
          </a:prstGeom>
          <a:solidFill>
            <a:schemeClr val="bg1"/>
          </a:solidFill>
          <a:ln w="9525">
            <a:solidFill>
              <a:schemeClr val="tx1"/>
            </a:solidFill>
            <a:miter lim="800000"/>
            <a:headEnd/>
            <a:tailEnd/>
          </a:ln>
        </p:spPr>
        <p:txBody>
          <a:bodyPr wrap="none" anchor="ctr"/>
          <a:lstStyle/>
          <a:p>
            <a:pPr algn="ctr" eaLnBrk="0" hangingPunct="0"/>
            <a:r>
              <a:rPr lang="en-US" altLang="fr-FR" sz="2400" dirty="0" smtClean="0">
                <a:ea typeface="ＭＳ Ｐゴシック" panose="020B0600070205080204" pitchFamily="34" charset="-128"/>
              </a:rPr>
              <a:t>Residual N </a:t>
            </a:r>
            <a:endParaRPr lang="en-US" altLang="fr-FR" sz="2400" dirty="0">
              <a:ea typeface="ＭＳ Ｐゴシック" panose="020B0600070205080204" pitchFamily="34" charset="-128"/>
            </a:endParaRPr>
          </a:p>
          <a:p>
            <a:pPr algn="ctr" eaLnBrk="0" hangingPunct="0"/>
            <a:r>
              <a:rPr lang="en-US" altLang="fr-FR" sz="2400" dirty="0">
                <a:ea typeface="ＭＳ Ｐゴシック" panose="020B0600070205080204" pitchFamily="34" charset="-128"/>
              </a:rPr>
              <a:t>+</a:t>
            </a:r>
          </a:p>
          <a:p>
            <a:pPr algn="ctr" eaLnBrk="0" hangingPunct="0"/>
            <a:r>
              <a:rPr lang="en-US" altLang="fr-FR" sz="2400" dirty="0" smtClean="0">
                <a:ea typeface="ＭＳ Ｐゴシック" panose="020B0600070205080204" pitchFamily="34" charset="-128"/>
              </a:rPr>
              <a:t>Microbial N</a:t>
            </a:r>
            <a:endParaRPr lang="en-US" altLang="fr-FR" sz="2400" dirty="0">
              <a:ea typeface="ＭＳ Ｐゴシック" panose="020B0600070205080204" pitchFamily="34" charset="-128"/>
            </a:endParaRPr>
          </a:p>
          <a:p>
            <a:pPr algn="ctr" eaLnBrk="0" hangingPunct="0"/>
            <a:r>
              <a:rPr lang="en-US" altLang="fr-FR" sz="2400" dirty="0" smtClean="0">
                <a:ea typeface="ＭＳ Ｐゴシック" panose="020B0600070205080204" pitchFamily="34" charset="-128"/>
              </a:rPr>
              <a:t>(from the litter)</a:t>
            </a:r>
            <a:endParaRPr lang="en-US" altLang="fr-FR" sz="2400" dirty="0">
              <a:ea typeface="ＭＳ Ｐゴシック" panose="020B0600070205080204" pitchFamily="34" charset="-128"/>
            </a:endParaRPr>
          </a:p>
          <a:p>
            <a:pPr algn="ctr" eaLnBrk="0" hangingPunct="0"/>
            <a:r>
              <a:rPr lang="en-US" altLang="fr-FR" sz="2400" dirty="0">
                <a:ea typeface="ＭＳ Ｐゴシック" panose="020B0600070205080204" pitchFamily="34" charset="-128"/>
              </a:rPr>
              <a:t>+ </a:t>
            </a:r>
          </a:p>
          <a:p>
            <a:pPr algn="ctr" eaLnBrk="0" hangingPunct="0"/>
            <a:r>
              <a:rPr lang="en-US" altLang="fr-FR" sz="2400" dirty="0" smtClean="0">
                <a:ea typeface="ＭＳ Ｐゴシック" panose="020B0600070205080204" pitchFamily="34" charset="-128"/>
              </a:rPr>
              <a:t>Exogenous N</a:t>
            </a:r>
            <a:endParaRPr lang="fr-FR" altLang="fr-FR" sz="2400" dirty="0">
              <a:ea typeface="ＭＳ Ｐゴシック" panose="020B0600070205080204" pitchFamily="34" charset="-128"/>
            </a:endParaRPr>
          </a:p>
        </p:txBody>
      </p:sp>
      <p:sp>
        <p:nvSpPr>
          <p:cNvPr id="279" name="Freeform 98"/>
          <p:cNvSpPr>
            <a:spLocks/>
          </p:cNvSpPr>
          <p:nvPr/>
        </p:nvSpPr>
        <p:spPr bwMode="auto">
          <a:xfrm>
            <a:off x="4977075" y="1965481"/>
            <a:ext cx="1600200" cy="838200"/>
          </a:xfrm>
          <a:custGeom>
            <a:avLst/>
            <a:gdLst>
              <a:gd name="T0" fmla="*/ 0 w 960"/>
              <a:gd name="T1" fmla="*/ 432 h 432"/>
              <a:gd name="T2" fmla="*/ 240 w 960"/>
              <a:gd name="T3" fmla="*/ 384 h 432"/>
              <a:gd name="T4" fmla="*/ 583 w 960"/>
              <a:gd name="T5" fmla="*/ 278 h 432"/>
              <a:gd name="T6" fmla="*/ 830 w 960"/>
              <a:gd name="T7" fmla="*/ 143 h 432"/>
              <a:gd name="T8" fmla="*/ 960 w 960"/>
              <a:gd name="T9" fmla="*/ 0 h 432"/>
            </a:gdLst>
            <a:ahLst/>
            <a:cxnLst>
              <a:cxn ang="0">
                <a:pos x="T0" y="T1"/>
              </a:cxn>
              <a:cxn ang="0">
                <a:pos x="T2" y="T3"/>
              </a:cxn>
              <a:cxn ang="0">
                <a:pos x="T4" y="T5"/>
              </a:cxn>
              <a:cxn ang="0">
                <a:pos x="T6" y="T7"/>
              </a:cxn>
              <a:cxn ang="0">
                <a:pos x="T8" y="T9"/>
              </a:cxn>
            </a:cxnLst>
            <a:rect l="0" t="0" r="r" b="b"/>
            <a:pathLst>
              <a:path w="960" h="432">
                <a:moveTo>
                  <a:pt x="0" y="432"/>
                </a:moveTo>
                <a:cubicBezTo>
                  <a:pt x="84" y="416"/>
                  <a:pt x="143" y="410"/>
                  <a:pt x="240" y="384"/>
                </a:cubicBezTo>
                <a:cubicBezTo>
                  <a:pt x="337" y="358"/>
                  <a:pt x="485" y="318"/>
                  <a:pt x="583" y="278"/>
                </a:cubicBezTo>
                <a:cubicBezTo>
                  <a:pt x="681" y="238"/>
                  <a:pt x="767" y="189"/>
                  <a:pt x="830" y="143"/>
                </a:cubicBezTo>
                <a:cubicBezTo>
                  <a:pt x="893" y="97"/>
                  <a:pt x="933" y="30"/>
                  <a:pt x="960" y="0"/>
                </a:cubicBezTo>
              </a:path>
            </a:pathLst>
          </a:custGeom>
          <a:noFill/>
          <a:ln w="9525">
            <a:solidFill>
              <a:schemeClr val="tx1"/>
            </a:solidFill>
            <a:round/>
            <a:headEnd/>
            <a:tailEnd type="triangle" w="med" len="med"/>
          </a:ln>
          <a:extLst>
            <a:ext uri="{909E8E84-426E-40DD-AFC4-6F175D3DCCD1}">
              <a14:hiddenFill xmlns:a14="http://schemas.microsoft.com/office/drawing/2010/main">
                <a:solidFill>
                  <a:schemeClr val="accent1"/>
                </a:solidFill>
              </a14:hiddenFill>
            </a:ext>
          </a:extLst>
        </p:spPr>
        <p:txBody>
          <a:bodyPr wrap="none" anchor="ctr"/>
          <a:lstStyle/>
          <a:p>
            <a:endParaRPr lang="fr-FR"/>
          </a:p>
        </p:txBody>
      </p:sp>
      <p:sp>
        <p:nvSpPr>
          <p:cNvPr id="280" name="Text Box 99"/>
          <p:cNvSpPr txBox="1">
            <a:spLocks noChangeArrowheads="1"/>
          </p:cNvSpPr>
          <p:nvPr/>
        </p:nvSpPr>
        <p:spPr bwMode="auto">
          <a:xfrm>
            <a:off x="6324863" y="1597181"/>
            <a:ext cx="238125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fr-FR" altLang="fr-FR" b="1" dirty="0" err="1" smtClean="0">
                <a:ea typeface="ＭＳ Ｐゴシック" panose="020B0600070205080204" pitchFamily="34" charset="-128"/>
              </a:rPr>
              <a:t>Lost</a:t>
            </a:r>
            <a:r>
              <a:rPr lang="fr-FR" altLang="fr-FR" b="1" dirty="0" smtClean="0">
                <a:ea typeface="ＭＳ Ｐゴシック" panose="020B0600070205080204" pitchFamily="34" charset="-128"/>
              </a:rPr>
              <a:t> N</a:t>
            </a:r>
            <a:endParaRPr lang="fr-FR" altLang="fr-FR" dirty="0">
              <a:ea typeface="ＭＳ Ｐゴシック" panose="020B0600070205080204" pitchFamily="34" charset="-128"/>
            </a:endParaRPr>
          </a:p>
          <a:p>
            <a:pPr eaLnBrk="0" hangingPunct="0"/>
            <a:r>
              <a:rPr lang="fr-FR" altLang="fr-FR" dirty="0">
                <a:ea typeface="ＭＳ Ｐゴシック" panose="020B0600070205080204" pitchFamily="34" charset="-128"/>
              </a:rPr>
              <a:t>	Nutrition</a:t>
            </a:r>
          </a:p>
          <a:p>
            <a:pPr eaLnBrk="0" hangingPunct="0"/>
            <a:r>
              <a:rPr lang="fr-FR" altLang="fr-FR" dirty="0">
                <a:ea typeface="ＭＳ Ｐゴシック" panose="020B0600070205080204" pitchFamily="34" charset="-128"/>
              </a:rPr>
              <a:t>	</a:t>
            </a:r>
            <a:r>
              <a:rPr lang="fr-FR" altLang="fr-FR" dirty="0" err="1" smtClean="0">
                <a:ea typeface="ＭＳ Ｐゴシック" panose="020B0600070205080204" pitchFamily="34" charset="-128"/>
              </a:rPr>
              <a:t>Volatilization</a:t>
            </a:r>
            <a:endParaRPr lang="fr-FR" altLang="fr-FR" dirty="0">
              <a:ea typeface="ＭＳ Ｐゴシック" panose="020B0600070205080204" pitchFamily="34" charset="-128"/>
            </a:endParaRPr>
          </a:p>
          <a:p>
            <a:pPr eaLnBrk="0" hangingPunct="0"/>
            <a:r>
              <a:rPr lang="fr-FR" altLang="fr-FR" dirty="0">
                <a:ea typeface="ＭＳ Ｐゴシック" panose="020B0600070205080204" pitchFamily="34" charset="-128"/>
              </a:rPr>
              <a:t>	Nitrification</a:t>
            </a:r>
          </a:p>
        </p:txBody>
      </p:sp>
      <p:sp>
        <p:nvSpPr>
          <p:cNvPr id="281" name="Text Box 100"/>
          <p:cNvSpPr txBox="1">
            <a:spLocks noChangeArrowheads="1"/>
          </p:cNvSpPr>
          <p:nvPr/>
        </p:nvSpPr>
        <p:spPr bwMode="auto">
          <a:xfrm>
            <a:off x="6648713" y="4308631"/>
            <a:ext cx="1700658"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fr-FR" altLang="fr-FR" sz="2400" i="1" dirty="0">
                <a:ea typeface="ＭＳ Ｐゴシック" panose="020B0600070205080204" pitchFamily="34" charset="-128"/>
              </a:rPr>
              <a:t>x</a:t>
            </a:r>
            <a:r>
              <a:rPr lang="fr-FR" altLang="fr-FR" sz="2400" dirty="0">
                <a:ea typeface="ＭＳ Ｐゴシック" panose="020B0600070205080204" pitchFamily="34" charset="-128"/>
              </a:rPr>
              <a:t> </a:t>
            </a:r>
            <a:r>
              <a:rPr lang="fr-FR" altLang="fr-FR" sz="2400" dirty="0" err="1" smtClean="0">
                <a:ea typeface="ＭＳ Ｐゴシック" panose="020B0600070205080204" pitchFamily="34" charset="-128"/>
              </a:rPr>
              <a:t>N</a:t>
            </a:r>
            <a:r>
              <a:rPr lang="fr-FR" altLang="fr-FR" sz="2400" baseline="-25000" dirty="0" err="1" smtClean="0">
                <a:ea typeface="ＭＳ Ｐゴシック" panose="020B0600070205080204" pitchFamily="34" charset="-128"/>
              </a:rPr>
              <a:t>decomposers</a:t>
            </a:r>
            <a:endParaRPr lang="fr-FR" altLang="fr-FR" sz="2400" baseline="-25000" dirty="0">
              <a:ea typeface="ＭＳ Ｐゴシック" panose="020B0600070205080204" pitchFamily="34" charset="-128"/>
            </a:endParaRPr>
          </a:p>
        </p:txBody>
      </p:sp>
      <p:sp>
        <p:nvSpPr>
          <p:cNvPr id="282" name="Freeform 101"/>
          <p:cNvSpPr>
            <a:spLocks/>
          </p:cNvSpPr>
          <p:nvPr/>
        </p:nvSpPr>
        <p:spPr bwMode="auto">
          <a:xfrm>
            <a:off x="5107250" y="5132543"/>
            <a:ext cx="1666875" cy="806450"/>
          </a:xfrm>
          <a:custGeom>
            <a:avLst/>
            <a:gdLst>
              <a:gd name="T0" fmla="*/ 0 w 1313"/>
              <a:gd name="T1" fmla="*/ 0 h 446"/>
              <a:gd name="T2" fmla="*/ 545 w 1313"/>
              <a:gd name="T3" fmla="*/ 62 h 446"/>
              <a:gd name="T4" fmla="*/ 1025 w 1313"/>
              <a:gd name="T5" fmla="*/ 206 h 446"/>
              <a:gd name="T6" fmla="*/ 1313 w 1313"/>
              <a:gd name="T7" fmla="*/ 446 h 446"/>
            </a:gdLst>
            <a:ahLst/>
            <a:cxnLst>
              <a:cxn ang="0">
                <a:pos x="T0" y="T1"/>
              </a:cxn>
              <a:cxn ang="0">
                <a:pos x="T2" y="T3"/>
              </a:cxn>
              <a:cxn ang="0">
                <a:pos x="T4" y="T5"/>
              </a:cxn>
              <a:cxn ang="0">
                <a:pos x="T6" y="T7"/>
              </a:cxn>
            </a:cxnLst>
            <a:rect l="0" t="0" r="r" b="b"/>
            <a:pathLst>
              <a:path w="1313" h="446">
                <a:moveTo>
                  <a:pt x="0" y="0"/>
                </a:moveTo>
                <a:cubicBezTo>
                  <a:pt x="91" y="11"/>
                  <a:pt x="374" y="28"/>
                  <a:pt x="545" y="62"/>
                </a:cubicBezTo>
                <a:cubicBezTo>
                  <a:pt x="716" y="96"/>
                  <a:pt x="897" y="142"/>
                  <a:pt x="1025" y="206"/>
                </a:cubicBezTo>
                <a:cubicBezTo>
                  <a:pt x="1153" y="270"/>
                  <a:pt x="1265" y="406"/>
                  <a:pt x="1313" y="446"/>
                </a:cubicBezTo>
              </a:path>
            </a:pathLst>
          </a:custGeom>
          <a:noFill/>
          <a:ln w="9525">
            <a:solidFill>
              <a:schemeClr val="tx1"/>
            </a:solidFill>
            <a:round/>
            <a:headEnd type="triangle" w="med" len="med"/>
            <a:tailEnd/>
          </a:ln>
          <a:extLst>
            <a:ext uri="{909E8E84-426E-40DD-AFC4-6F175D3DCCD1}">
              <a14:hiddenFill xmlns:a14="http://schemas.microsoft.com/office/drawing/2010/main">
                <a:solidFill>
                  <a:schemeClr val="accent1"/>
                </a:solidFill>
              </a14:hiddenFill>
            </a:ext>
          </a:extLst>
        </p:spPr>
        <p:txBody>
          <a:bodyPr wrap="none" anchor="ctr"/>
          <a:lstStyle/>
          <a:p>
            <a:endParaRPr lang="fr-FR"/>
          </a:p>
        </p:txBody>
      </p:sp>
      <p:sp>
        <p:nvSpPr>
          <p:cNvPr id="283" name="Text Box 102"/>
          <p:cNvSpPr txBox="1">
            <a:spLocks noChangeArrowheads="1"/>
          </p:cNvSpPr>
          <p:nvPr/>
        </p:nvSpPr>
        <p:spPr bwMode="auto">
          <a:xfrm>
            <a:off x="6143888" y="5888193"/>
            <a:ext cx="2170787"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fr-FR" altLang="fr-FR" b="1" dirty="0" err="1">
                <a:ea typeface="ＭＳ Ｐゴシック" panose="020B0600070205080204" pitchFamily="34" charset="-128"/>
              </a:rPr>
              <a:t>Exogenous</a:t>
            </a:r>
            <a:r>
              <a:rPr lang="fr-FR" altLang="fr-FR" b="1" dirty="0">
                <a:ea typeface="ＭＳ Ｐゴシック" panose="020B0600070205080204" pitchFamily="34" charset="-128"/>
              </a:rPr>
              <a:t> N</a:t>
            </a:r>
          </a:p>
          <a:p>
            <a:pPr eaLnBrk="0" hangingPunct="0"/>
            <a:r>
              <a:rPr lang="fr-FR" altLang="fr-FR" dirty="0" smtClean="0">
                <a:ea typeface="ＭＳ Ｐゴシック" panose="020B0600070205080204" pitchFamily="34" charset="-128"/>
              </a:rPr>
              <a:t>Sol</a:t>
            </a:r>
            <a:r>
              <a:rPr lang="fr-FR" altLang="fr-FR" dirty="0">
                <a:ea typeface="ＭＳ Ｐゴシック" panose="020B0600070205080204" pitchFamily="34" charset="-128"/>
              </a:rPr>
              <a:t>, Solution, Dissous</a:t>
            </a:r>
          </a:p>
        </p:txBody>
      </p:sp>
      <p:sp>
        <p:nvSpPr>
          <p:cNvPr id="284" name="Text Box 103"/>
          <p:cNvSpPr txBox="1">
            <a:spLocks noChangeArrowheads="1"/>
          </p:cNvSpPr>
          <p:nvPr/>
        </p:nvSpPr>
        <p:spPr bwMode="auto">
          <a:xfrm>
            <a:off x="382850" y="746423"/>
            <a:ext cx="5472332"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sz="2400" dirty="0" smtClean="0"/>
              <a:t>Sources of </a:t>
            </a:r>
            <a:r>
              <a:rPr lang="fr-FR" altLang="fr-FR" sz="2400" dirty="0" err="1" smtClean="0"/>
              <a:t>nitrogen</a:t>
            </a:r>
            <a:r>
              <a:rPr lang="fr-FR" altLang="fr-FR" sz="2400" dirty="0" smtClean="0"/>
              <a:t> for the </a:t>
            </a:r>
            <a:r>
              <a:rPr lang="fr-FR" altLang="fr-FR" sz="2400" dirty="0" err="1" smtClean="0"/>
              <a:t>decomposers</a:t>
            </a:r>
            <a:r>
              <a:rPr lang="fr-FR" altLang="fr-FR" sz="2400" dirty="0" smtClean="0"/>
              <a:t> ?</a:t>
            </a:r>
            <a:endParaRPr lang="fr-FR" altLang="fr-FR" sz="2400" dirty="0"/>
          </a:p>
        </p:txBody>
      </p:sp>
      <p:sp>
        <p:nvSpPr>
          <p:cNvPr id="285" name="AutoShape 104"/>
          <p:cNvSpPr>
            <a:spLocks noChangeArrowheads="1"/>
          </p:cNvSpPr>
          <p:nvPr/>
        </p:nvSpPr>
        <p:spPr bwMode="auto">
          <a:xfrm rot="784535">
            <a:off x="5521588" y="2549681"/>
            <a:ext cx="936625" cy="504825"/>
          </a:xfrm>
          <a:custGeom>
            <a:avLst/>
            <a:gdLst>
              <a:gd name="G0" fmla="+- 2665238 0 0"/>
              <a:gd name="G1" fmla="+- -7237161 0 0"/>
              <a:gd name="G2" fmla="+- 2665238 0 -7237161"/>
              <a:gd name="G3" fmla="+- 10800 0 0"/>
              <a:gd name="G4" fmla="+- 0 0 2665238"/>
              <a:gd name="T0" fmla="*/ 360 256 1"/>
              <a:gd name="T1" fmla="*/ 0 256 1"/>
              <a:gd name="G5" fmla="+- G2 T0 T1"/>
              <a:gd name="G6" fmla="?: G2 G2 G5"/>
              <a:gd name="G7" fmla="+- 0 0 G6"/>
              <a:gd name="G8" fmla="+- 10800 0 0"/>
              <a:gd name="G9" fmla="+- 0 0 -7237161"/>
              <a:gd name="G10" fmla="+- 10800 0 2700"/>
              <a:gd name="G11" fmla="cos G10 2665238"/>
              <a:gd name="G12" fmla="sin G10 2665238"/>
              <a:gd name="G13" fmla="cos 13500 2665238"/>
              <a:gd name="G14" fmla="sin 13500 2665238"/>
              <a:gd name="G15" fmla="+- G11 10800 0"/>
              <a:gd name="G16" fmla="+- G12 10800 0"/>
              <a:gd name="G17" fmla="+- G13 10800 0"/>
              <a:gd name="G18" fmla="+- G14 10800 0"/>
              <a:gd name="G19" fmla="*/ 10800 1 2"/>
              <a:gd name="G20" fmla="+- G19 5400 0"/>
              <a:gd name="G21" fmla="cos G20 2665238"/>
              <a:gd name="G22" fmla="sin G20 2665238"/>
              <a:gd name="G23" fmla="+- G21 10800 0"/>
              <a:gd name="G24" fmla="+- G12 G23 G22"/>
              <a:gd name="G25" fmla="+- G22 G23 G11"/>
              <a:gd name="G26" fmla="cos 10800 2665238"/>
              <a:gd name="G27" fmla="sin 10800 2665238"/>
              <a:gd name="G28" fmla="cos 10800 2665238"/>
              <a:gd name="G29" fmla="sin 10800 2665238"/>
              <a:gd name="G30" fmla="+- G26 10800 0"/>
              <a:gd name="G31" fmla="+- G27 10800 0"/>
              <a:gd name="G32" fmla="+- G28 10800 0"/>
              <a:gd name="G33" fmla="+- G29 10800 0"/>
              <a:gd name="G34" fmla="+- G19 5400 0"/>
              <a:gd name="G35" fmla="cos G34 -7237161"/>
              <a:gd name="G36" fmla="sin G34 -7237161"/>
              <a:gd name="G37" fmla="+/ -7237161 2665238 2"/>
              <a:gd name="T2" fmla="*/ 180 256 1"/>
              <a:gd name="T3" fmla="*/ 0 256 1"/>
              <a:gd name="G38" fmla="+- G37 T2 T3"/>
              <a:gd name="G39" fmla="?: G2 G37 G38"/>
              <a:gd name="G40" fmla="cos 10800 G39"/>
              <a:gd name="G41" fmla="sin 10800 G39"/>
              <a:gd name="G42" fmla="cos 10800 G39"/>
              <a:gd name="G43" fmla="sin 10800 G39"/>
              <a:gd name="G44" fmla="+- G40 10800 0"/>
              <a:gd name="G45" fmla="+- G41 10800 0"/>
              <a:gd name="G46" fmla="+- G42 10800 0"/>
              <a:gd name="G47" fmla="+- G43 10800 0"/>
              <a:gd name="G48" fmla="+- G35 10800 0"/>
              <a:gd name="G49" fmla="+- G36 10800 0"/>
              <a:gd name="T4" fmla="*/ 19659 w 21600"/>
              <a:gd name="T5" fmla="*/ 4623 h 21600"/>
              <a:gd name="T6" fmla="*/ 7030 w 21600"/>
              <a:gd name="T7" fmla="*/ 679 h 21600"/>
              <a:gd name="T8" fmla="*/ 19659 w 21600"/>
              <a:gd name="T9" fmla="*/ 4623 h 21600"/>
              <a:gd name="T10" fmla="*/ 21039 w 21600"/>
              <a:gd name="T11" fmla="*/ 19597 h 21600"/>
              <a:gd name="T12" fmla="*/ 17231 w 21600"/>
              <a:gd name="T13" fmla="*/ 19886 h 21600"/>
              <a:gd name="T14" fmla="*/ 16943 w 21600"/>
              <a:gd name="T15" fmla="*/ 1607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991" y="17838"/>
                </a:moveTo>
                <a:cubicBezTo>
                  <a:pt x="20674" y="15879"/>
                  <a:pt x="21600" y="13382"/>
                  <a:pt x="21600" y="10800"/>
                </a:cubicBezTo>
                <a:cubicBezTo>
                  <a:pt x="21600" y="4835"/>
                  <a:pt x="16764" y="0"/>
                  <a:pt x="10800" y="0"/>
                </a:cubicBezTo>
                <a:cubicBezTo>
                  <a:pt x="9512" y="-1"/>
                  <a:pt x="8236" y="230"/>
                  <a:pt x="7030" y="679"/>
                </a:cubicBezTo>
                <a:cubicBezTo>
                  <a:pt x="8236" y="230"/>
                  <a:pt x="9512" y="-1"/>
                  <a:pt x="10800" y="0"/>
                </a:cubicBezTo>
                <a:cubicBezTo>
                  <a:pt x="16764" y="0"/>
                  <a:pt x="21600" y="4835"/>
                  <a:pt x="21600" y="10800"/>
                </a:cubicBezTo>
                <a:cubicBezTo>
                  <a:pt x="21600" y="13382"/>
                  <a:pt x="20674" y="15879"/>
                  <a:pt x="18991" y="17838"/>
                </a:cubicBezTo>
                <a:lnTo>
                  <a:pt x="21039" y="19597"/>
                </a:lnTo>
                <a:lnTo>
                  <a:pt x="17231" y="19886"/>
                </a:lnTo>
                <a:lnTo>
                  <a:pt x="16943" y="16078"/>
                </a:lnTo>
                <a:lnTo>
                  <a:pt x="18991" y="17838"/>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86" name="Text Box 105"/>
          <p:cNvSpPr txBox="1">
            <a:spLocks noChangeArrowheads="1"/>
          </p:cNvSpPr>
          <p:nvPr/>
        </p:nvSpPr>
        <p:spPr bwMode="auto">
          <a:xfrm>
            <a:off x="7167825" y="1590831"/>
            <a:ext cx="666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fr-FR"/>
              <a:t>(</a:t>
            </a:r>
            <a:r>
              <a:rPr lang="en-US" altLang="fr-FR" i="1"/>
              <a:t>1-p</a:t>
            </a:r>
            <a:r>
              <a:rPr lang="en-US" altLang="fr-FR"/>
              <a:t>)</a:t>
            </a:r>
          </a:p>
        </p:txBody>
      </p:sp>
      <p:sp>
        <p:nvSpPr>
          <p:cNvPr id="287" name="Text Box 106"/>
          <p:cNvSpPr txBox="1">
            <a:spLocks noChangeArrowheads="1"/>
          </p:cNvSpPr>
          <p:nvPr/>
        </p:nvSpPr>
        <p:spPr bwMode="auto">
          <a:xfrm>
            <a:off x="3676913" y="3129118"/>
            <a:ext cx="18480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fr-FR" dirty="0" err="1" smtClean="0">
                <a:solidFill>
                  <a:srgbClr val="0942E3"/>
                </a:solidFill>
              </a:rPr>
              <a:t>Depolymerization</a:t>
            </a:r>
            <a:endParaRPr lang="en-US" altLang="fr-FR" dirty="0">
              <a:solidFill>
                <a:srgbClr val="0942E3"/>
              </a:solidFill>
            </a:endParaRPr>
          </a:p>
        </p:txBody>
      </p:sp>
      <p:sp>
        <p:nvSpPr>
          <p:cNvPr id="288" name="Text Box 107"/>
          <p:cNvSpPr txBox="1">
            <a:spLocks noChangeArrowheads="1"/>
          </p:cNvSpPr>
          <p:nvPr/>
        </p:nvSpPr>
        <p:spPr bwMode="auto">
          <a:xfrm>
            <a:off x="4127763" y="2246468"/>
            <a:ext cx="159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fr-FR" dirty="0" smtClean="0">
                <a:solidFill>
                  <a:srgbClr val="0942E3"/>
                </a:solidFill>
              </a:rPr>
              <a:t>Mineralization</a:t>
            </a:r>
            <a:endParaRPr lang="en-US" altLang="fr-FR" dirty="0">
              <a:solidFill>
                <a:srgbClr val="0942E3"/>
              </a:solidFill>
            </a:endParaRPr>
          </a:p>
        </p:txBody>
      </p:sp>
      <p:sp>
        <p:nvSpPr>
          <p:cNvPr id="289" name="Text Box 108"/>
          <p:cNvSpPr txBox="1">
            <a:spLocks noChangeArrowheads="1"/>
          </p:cNvSpPr>
          <p:nvPr/>
        </p:nvSpPr>
        <p:spPr bwMode="auto">
          <a:xfrm>
            <a:off x="6550288" y="3110068"/>
            <a:ext cx="122507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fr-FR" b="1" dirty="0" smtClean="0"/>
              <a:t>Recycled N</a:t>
            </a:r>
            <a:endParaRPr lang="en-US" altLang="fr-FR" b="1" dirty="0"/>
          </a:p>
          <a:p>
            <a:r>
              <a:rPr lang="en-US" altLang="fr-FR" dirty="0"/>
              <a:t>     (</a:t>
            </a:r>
            <a:r>
              <a:rPr lang="en-US" altLang="fr-FR" i="1" dirty="0"/>
              <a:t>p</a:t>
            </a:r>
            <a:r>
              <a:rPr lang="en-US" altLang="fr-FR" dirty="0"/>
              <a:t>)</a:t>
            </a:r>
          </a:p>
        </p:txBody>
      </p:sp>
      <p:sp>
        <p:nvSpPr>
          <p:cNvPr id="290" name="Text Box 109"/>
          <p:cNvSpPr txBox="1">
            <a:spLocks noChangeArrowheads="1"/>
          </p:cNvSpPr>
          <p:nvPr/>
        </p:nvSpPr>
        <p:spPr bwMode="auto">
          <a:xfrm>
            <a:off x="6143888" y="5054756"/>
            <a:ext cx="214469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fr-FR" altLang="fr-FR" sz="2400" i="1" dirty="0">
                <a:ea typeface="ＭＳ Ｐゴシック" panose="020B0600070205080204" pitchFamily="34" charset="-128"/>
              </a:rPr>
              <a:t>(1-x).</a:t>
            </a:r>
            <a:r>
              <a:rPr lang="fr-FR" altLang="fr-FR" sz="2400" dirty="0" err="1" smtClean="0">
                <a:ea typeface="ＭＳ Ｐゴシック" panose="020B0600070205080204" pitchFamily="34" charset="-128"/>
              </a:rPr>
              <a:t>N</a:t>
            </a:r>
            <a:r>
              <a:rPr lang="fr-FR" altLang="fr-FR" sz="2400" baseline="-25000" dirty="0" err="1" smtClean="0">
                <a:ea typeface="ＭＳ Ｐゴシック" panose="020B0600070205080204" pitchFamily="34" charset="-128"/>
              </a:rPr>
              <a:t>decomposers</a:t>
            </a:r>
            <a:endParaRPr lang="fr-FR" altLang="fr-FR" sz="2400" baseline="-25000" dirty="0">
              <a:ea typeface="ＭＳ Ｐゴシック" panose="020B0600070205080204" pitchFamily="34" charset="-128"/>
            </a:endParaRPr>
          </a:p>
        </p:txBody>
      </p:sp>
      <p:sp>
        <p:nvSpPr>
          <p:cNvPr id="291" name="Text Box 110"/>
          <p:cNvSpPr txBox="1">
            <a:spLocks noChangeArrowheads="1"/>
          </p:cNvSpPr>
          <p:nvPr/>
        </p:nvSpPr>
        <p:spPr bwMode="auto">
          <a:xfrm>
            <a:off x="3788258" y="4301725"/>
            <a:ext cx="17367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fr-FR" altLang="fr-FR" sz="2400" dirty="0" err="1">
                <a:ea typeface="ＭＳ Ｐゴシック" panose="020B0600070205080204" pitchFamily="34" charset="-128"/>
              </a:rPr>
              <a:t>N</a:t>
            </a:r>
            <a:r>
              <a:rPr lang="fr-FR" altLang="fr-FR" sz="2400" baseline="-25000" dirty="0" err="1">
                <a:ea typeface="ＭＳ Ｐゴシック" panose="020B0600070205080204" pitchFamily="34" charset="-128"/>
              </a:rPr>
              <a:t>decomposeurs</a:t>
            </a:r>
            <a:endParaRPr lang="fr-FR" altLang="fr-FR" sz="2400" baseline="-25000" dirty="0">
              <a:ea typeface="ＭＳ Ｐゴシック" panose="020B0600070205080204" pitchFamily="34" charset="-128"/>
            </a:endParaRPr>
          </a:p>
        </p:txBody>
      </p:sp>
      <p:sp>
        <p:nvSpPr>
          <p:cNvPr id="292" name="Text Box 111"/>
          <p:cNvSpPr txBox="1">
            <a:spLocks noChangeArrowheads="1"/>
          </p:cNvSpPr>
          <p:nvPr/>
        </p:nvSpPr>
        <p:spPr bwMode="auto">
          <a:xfrm>
            <a:off x="3695963" y="5046818"/>
            <a:ext cx="1403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fr-FR" dirty="0">
                <a:solidFill>
                  <a:srgbClr val="0942E3"/>
                </a:solidFill>
              </a:rPr>
              <a:t>Assimilation</a:t>
            </a:r>
          </a:p>
        </p:txBody>
      </p:sp>
      <p:sp>
        <p:nvSpPr>
          <p:cNvPr id="293" name="Text Box 115"/>
          <p:cNvSpPr txBox="1">
            <a:spLocks noChangeArrowheads="1"/>
          </p:cNvSpPr>
          <p:nvPr/>
        </p:nvSpPr>
        <p:spPr bwMode="auto">
          <a:xfrm>
            <a:off x="382850" y="5953281"/>
            <a:ext cx="49688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fr-FR" sz="1600" dirty="0" smtClean="0"/>
              <a:t>D’Annunzio et al. 2008, modified from :</a:t>
            </a:r>
            <a:endParaRPr lang="en-US" altLang="fr-FR" sz="1600" dirty="0"/>
          </a:p>
          <a:p>
            <a:r>
              <a:rPr lang="en-US" altLang="fr-FR" sz="1600" i="1" dirty="0" err="1"/>
              <a:t>Agren</a:t>
            </a:r>
            <a:r>
              <a:rPr lang="en-US" altLang="fr-FR" sz="1600" i="1" dirty="0"/>
              <a:t> and </a:t>
            </a:r>
            <a:r>
              <a:rPr lang="en-US" altLang="fr-FR" sz="1600" i="1" dirty="0" err="1"/>
              <a:t>Bosatta</a:t>
            </a:r>
            <a:r>
              <a:rPr lang="en-US" altLang="fr-FR" sz="1600" i="1" dirty="0"/>
              <a:t>, 1998; </a:t>
            </a:r>
            <a:r>
              <a:rPr lang="en-US" altLang="fr-FR" sz="1600" i="1" dirty="0" err="1"/>
              <a:t>Schimel</a:t>
            </a:r>
            <a:r>
              <a:rPr lang="en-US" altLang="fr-FR" sz="1600" i="1" dirty="0"/>
              <a:t> and Bennett 2004</a:t>
            </a:r>
          </a:p>
        </p:txBody>
      </p:sp>
      <p:sp>
        <p:nvSpPr>
          <p:cNvPr id="3" name="ZoneTexte 2"/>
          <p:cNvSpPr txBox="1"/>
          <p:nvPr/>
        </p:nvSpPr>
        <p:spPr>
          <a:xfrm>
            <a:off x="9003701" y="3153911"/>
            <a:ext cx="2778261" cy="954107"/>
          </a:xfrm>
          <a:prstGeom prst="rect">
            <a:avLst/>
          </a:prstGeom>
          <a:noFill/>
        </p:spPr>
        <p:txBody>
          <a:bodyPr wrap="none" rtlCol="0">
            <a:spAutoFit/>
          </a:bodyPr>
          <a:lstStyle/>
          <a:p>
            <a:r>
              <a:rPr lang="fr-FR" sz="2800" dirty="0" smtClean="0">
                <a:solidFill>
                  <a:srgbClr val="FF0000"/>
                </a:solidFill>
              </a:rPr>
              <a:t>+ 15N </a:t>
            </a:r>
            <a:r>
              <a:rPr lang="fr-FR" sz="2800" dirty="0" err="1" smtClean="0">
                <a:solidFill>
                  <a:srgbClr val="FF0000"/>
                </a:solidFill>
              </a:rPr>
              <a:t>labelled</a:t>
            </a:r>
            <a:r>
              <a:rPr lang="fr-FR" sz="2800" dirty="0" smtClean="0">
                <a:solidFill>
                  <a:srgbClr val="FF0000"/>
                </a:solidFill>
              </a:rPr>
              <a:t> </a:t>
            </a:r>
          </a:p>
          <a:p>
            <a:r>
              <a:rPr lang="fr-FR" sz="2800" dirty="0" err="1" smtClean="0">
                <a:solidFill>
                  <a:srgbClr val="FF0000"/>
                </a:solidFill>
              </a:rPr>
              <a:t>litter</a:t>
            </a:r>
            <a:r>
              <a:rPr lang="fr-FR" sz="2800" dirty="0" smtClean="0">
                <a:solidFill>
                  <a:srgbClr val="FF0000"/>
                </a:solidFill>
              </a:rPr>
              <a:t> </a:t>
            </a:r>
            <a:r>
              <a:rPr lang="fr-FR" sz="2800" dirty="0" err="1" smtClean="0">
                <a:solidFill>
                  <a:srgbClr val="FF0000"/>
                </a:solidFill>
              </a:rPr>
              <a:t>experiments</a:t>
            </a:r>
            <a:endParaRPr lang="fr-FR" sz="2800" dirty="0">
              <a:solidFill>
                <a:srgbClr val="FF0000"/>
              </a:solidFill>
            </a:endParaRPr>
          </a:p>
        </p:txBody>
      </p:sp>
      <p:sp>
        <p:nvSpPr>
          <p:cNvPr id="294" name="ZoneTexte 293"/>
          <p:cNvSpPr txBox="1"/>
          <p:nvPr/>
        </p:nvSpPr>
        <p:spPr>
          <a:xfrm>
            <a:off x="3309907" y="1594006"/>
            <a:ext cx="1399742" cy="523220"/>
          </a:xfrm>
          <a:prstGeom prst="rect">
            <a:avLst/>
          </a:prstGeom>
          <a:noFill/>
        </p:spPr>
        <p:txBody>
          <a:bodyPr wrap="none" rtlCol="0">
            <a:spAutoFit/>
          </a:bodyPr>
          <a:lstStyle/>
          <a:p>
            <a:r>
              <a:rPr lang="fr-FR" sz="2800" dirty="0" smtClean="0">
                <a:solidFill>
                  <a:srgbClr val="FF0000"/>
                </a:solidFill>
              </a:rPr>
              <a:t>A model</a:t>
            </a:r>
            <a:endParaRPr lang="fr-FR" sz="2800" dirty="0">
              <a:solidFill>
                <a:srgbClr val="FF0000"/>
              </a:solidFill>
            </a:endParaRPr>
          </a:p>
        </p:txBody>
      </p:sp>
    </p:spTree>
    <p:extLst>
      <p:ext uri="{BB962C8B-B14F-4D97-AF65-F5344CB8AC3E}">
        <p14:creationId xmlns:p14="http://schemas.microsoft.com/office/powerpoint/2010/main" val="87724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0" animBg="1"/>
      <p:bldP spid="267" grpId="0"/>
      <p:bldP spid="277" grpId="0" animBg="1"/>
      <p:bldP spid="278" grpId="0" animBg="1"/>
      <p:bldP spid="279" grpId="0" animBg="1"/>
      <p:bldP spid="280" grpId="0"/>
      <p:bldP spid="281" grpId="0"/>
      <p:bldP spid="282" grpId="0" animBg="1"/>
      <p:bldP spid="283" grpId="0"/>
      <p:bldP spid="285" grpId="0" animBg="1"/>
      <p:bldP spid="286" grpId="0"/>
      <p:bldP spid="287" grpId="0"/>
      <p:bldP spid="288" grpId="0"/>
      <p:bldP spid="289" grpId="0"/>
      <p:bldP spid="290" grpId="0"/>
      <p:bldP spid="291" grpId="0"/>
      <p:bldP spid="292" grpId="0"/>
      <p:bldP spid="293" grpId="0"/>
      <p:bldP spid="3" grpId="0"/>
      <p:bldP spid="29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128" name="Group 9"/>
          <p:cNvGrpSpPr>
            <a:grpSpLocks/>
          </p:cNvGrpSpPr>
          <p:nvPr/>
        </p:nvGrpSpPr>
        <p:grpSpPr bwMode="auto">
          <a:xfrm>
            <a:off x="8963564" y="1789598"/>
            <a:ext cx="3182726" cy="3338721"/>
            <a:chOff x="16271" y="7440"/>
            <a:chExt cx="5364" cy="5424"/>
          </a:xfrm>
        </p:grpSpPr>
        <p:sp>
          <p:nvSpPr>
            <p:cNvPr id="129" name="Rectangle 10"/>
            <p:cNvSpPr>
              <a:spLocks noChangeArrowheads="1"/>
            </p:cNvSpPr>
            <p:nvPr/>
          </p:nvSpPr>
          <p:spPr bwMode="auto">
            <a:xfrm>
              <a:off x="16271" y="7440"/>
              <a:ext cx="5364" cy="5424"/>
            </a:xfrm>
            <a:prstGeom prst="rect">
              <a:avLst/>
            </a:prstGeom>
            <a:solidFill>
              <a:schemeClr val="bg1"/>
            </a:solidFill>
            <a:ln w="28575">
              <a:solidFill>
                <a:srgbClr val="9966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endParaRPr lang="fr-FR" altLang="fr-FR" sz="1050"/>
            </a:p>
          </p:txBody>
        </p:sp>
        <p:grpSp>
          <p:nvGrpSpPr>
            <p:cNvPr id="130" name="Group 11"/>
            <p:cNvGrpSpPr>
              <a:grpSpLocks/>
            </p:cNvGrpSpPr>
            <p:nvPr/>
          </p:nvGrpSpPr>
          <p:grpSpPr bwMode="auto">
            <a:xfrm>
              <a:off x="16418" y="7520"/>
              <a:ext cx="5040" cy="5272"/>
              <a:chOff x="672" y="0"/>
              <a:chExt cx="4081" cy="4149"/>
            </a:xfrm>
          </p:grpSpPr>
          <p:grpSp>
            <p:nvGrpSpPr>
              <p:cNvPr id="144" name="Group 12"/>
              <p:cNvGrpSpPr>
                <a:grpSpLocks/>
              </p:cNvGrpSpPr>
              <p:nvPr/>
            </p:nvGrpSpPr>
            <p:grpSpPr bwMode="auto">
              <a:xfrm>
                <a:off x="672" y="0"/>
                <a:ext cx="4081" cy="4149"/>
                <a:chOff x="672" y="0"/>
                <a:chExt cx="4081" cy="4149"/>
              </a:xfrm>
            </p:grpSpPr>
            <p:sp>
              <p:nvSpPr>
                <p:cNvPr id="149" name="Freeform 13"/>
                <p:cNvSpPr>
                  <a:spLocks noChangeAspect="1"/>
                </p:cNvSpPr>
                <p:nvPr/>
              </p:nvSpPr>
              <p:spPr bwMode="auto">
                <a:xfrm>
                  <a:off x="672" y="2909"/>
                  <a:ext cx="393" cy="558"/>
                </a:xfrm>
                <a:custGeom>
                  <a:avLst/>
                  <a:gdLst>
                    <a:gd name="T0" fmla="*/ 177 w 307"/>
                    <a:gd name="T1" fmla="*/ 0 h 436"/>
                    <a:gd name="T2" fmla="*/ 194 w 307"/>
                    <a:gd name="T3" fmla="*/ 37 h 436"/>
                    <a:gd name="T4" fmla="*/ 211 w 307"/>
                    <a:gd name="T5" fmla="*/ 38 h 436"/>
                    <a:gd name="T6" fmla="*/ 256 w 307"/>
                    <a:gd name="T7" fmla="*/ 45 h 436"/>
                    <a:gd name="T8" fmla="*/ 280 w 307"/>
                    <a:gd name="T9" fmla="*/ 56 h 436"/>
                    <a:gd name="T10" fmla="*/ 299 w 307"/>
                    <a:gd name="T11" fmla="*/ 89 h 436"/>
                    <a:gd name="T12" fmla="*/ 304 w 307"/>
                    <a:gd name="T13" fmla="*/ 103 h 436"/>
                    <a:gd name="T14" fmla="*/ 248 w 307"/>
                    <a:gd name="T15" fmla="*/ 126 h 436"/>
                    <a:gd name="T16" fmla="*/ 232 w 307"/>
                    <a:gd name="T17" fmla="*/ 167 h 436"/>
                    <a:gd name="T18" fmla="*/ 216 w 307"/>
                    <a:gd name="T19" fmla="*/ 205 h 436"/>
                    <a:gd name="T20" fmla="*/ 205 w 307"/>
                    <a:gd name="T21" fmla="*/ 234 h 436"/>
                    <a:gd name="T22" fmla="*/ 180 w 307"/>
                    <a:gd name="T23" fmla="*/ 227 h 436"/>
                    <a:gd name="T24" fmla="*/ 175 w 307"/>
                    <a:gd name="T25" fmla="*/ 257 h 436"/>
                    <a:gd name="T26" fmla="*/ 178 w 307"/>
                    <a:gd name="T27" fmla="*/ 287 h 436"/>
                    <a:gd name="T28" fmla="*/ 155 w 307"/>
                    <a:gd name="T29" fmla="*/ 314 h 436"/>
                    <a:gd name="T30" fmla="*/ 152 w 307"/>
                    <a:gd name="T31" fmla="*/ 354 h 436"/>
                    <a:gd name="T32" fmla="*/ 156 w 307"/>
                    <a:gd name="T33" fmla="*/ 378 h 436"/>
                    <a:gd name="T34" fmla="*/ 116 w 307"/>
                    <a:gd name="T35" fmla="*/ 398 h 436"/>
                    <a:gd name="T36" fmla="*/ 115 w 307"/>
                    <a:gd name="T37" fmla="*/ 432 h 436"/>
                    <a:gd name="T38" fmla="*/ 59 w 307"/>
                    <a:gd name="T39" fmla="*/ 436 h 436"/>
                    <a:gd name="T40" fmla="*/ 19 w 307"/>
                    <a:gd name="T41" fmla="*/ 406 h 436"/>
                    <a:gd name="T42" fmla="*/ 0 w 307"/>
                    <a:gd name="T43" fmla="*/ 395 h 436"/>
                    <a:gd name="T44" fmla="*/ 22 w 307"/>
                    <a:gd name="T45" fmla="*/ 362 h 436"/>
                    <a:gd name="T46" fmla="*/ 48 w 307"/>
                    <a:gd name="T47" fmla="*/ 314 h 436"/>
                    <a:gd name="T48" fmla="*/ 44 w 307"/>
                    <a:gd name="T49" fmla="*/ 288 h 436"/>
                    <a:gd name="T50" fmla="*/ 30 w 307"/>
                    <a:gd name="T51" fmla="*/ 272 h 436"/>
                    <a:gd name="T52" fmla="*/ 52 w 307"/>
                    <a:gd name="T53" fmla="*/ 252 h 436"/>
                    <a:gd name="T54" fmla="*/ 22 w 307"/>
                    <a:gd name="T55" fmla="*/ 256 h 436"/>
                    <a:gd name="T56" fmla="*/ 30 w 307"/>
                    <a:gd name="T57" fmla="*/ 226 h 436"/>
                    <a:gd name="T58" fmla="*/ 41 w 307"/>
                    <a:gd name="T59" fmla="*/ 200 h 436"/>
                    <a:gd name="T60" fmla="*/ 52 w 307"/>
                    <a:gd name="T61" fmla="*/ 186 h 436"/>
                    <a:gd name="T62" fmla="*/ 82 w 307"/>
                    <a:gd name="T63" fmla="*/ 167 h 436"/>
                    <a:gd name="T64" fmla="*/ 122 w 307"/>
                    <a:gd name="T65" fmla="*/ 115 h 436"/>
                    <a:gd name="T66" fmla="*/ 137 w 307"/>
                    <a:gd name="T67" fmla="*/ 78 h 436"/>
                    <a:gd name="T68" fmla="*/ 148 w 307"/>
                    <a:gd name="T69" fmla="*/ 38 h 4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7"/>
                    <a:gd name="T106" fmla="*/ 0 h 436"/>
                    <a:gd name="T107" fmla="*/ 307 w 307"/>
                    <a:gd name="T108" fmla="*/ 436 h 4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7" h="436">
                      <a:moveTo>
                        <a:pt x="155" y="4"/>
                      </a:moveTo>
                      <a:lnTo>
                        <a:pt x="177" y="0"/>
                      </a:lnTo>
                      <a:lnTo>
                        <a:pt x="192" y="17"/>
                      </a:lnTo>
                      <a:lnTo>
                        <a:pt x="194" y="37"/>
                      </a:lnTo>
                      <a:lnTo>
                        <a:pt x="200" y="41"/>
                      </a:lnTo>
                      <a:lnTo>
                        <a:pt x="211" y="38"/>
                      </a:lnTo>
                      <a:lnTo>
                        <a:pt x="246" y="52"/>
                      </a:lnTo>
                      <a:lnTo>
                        <a:pt x="256" y="45"/>
                      </a:lnTo>
                      <a:lnTo>
                        <a:pt x="271" y="44"/>
                      </a:lnTo>
                      <a:lnTo>
                        <a:pt x="280" y="56"/>
                      </a:lnTo>
                      <a:lnTo>
                        <a:pt x="288" y="76"/>
                      </a:lnTo>
                      <a:lnTo>
                        <a:pt x="299" y="89"/>
                      </a:lnTo>
                      <a:lnTo>
                        <a:pt x="307" y="96"/>
                      </a:lnTo>
                      <a:lnTo>
                        <a:pt x="304" y="103"/>
                      </a:lnTo>
                      <a:lnTo>
                        <a:pt x="278" y="110"/>
                      </a:lnTo>
                      <a:lnTo>
                        <a:pt x="248" y="126"/>
                      </a:lnTo>
                      <a:lnTo>
                        <a:pt x="249" y="153"/>
                      </a:lnTo>
                      <a:lnTo>
                        <a:pt x="232" y="167"/>
                      </a:lnTo>
                      <a:lnTo>
                        <a:pt x="218" y="179"/>
                      </a:lnTo>
                      <a:lnTo>
                        <a:pt x="216" y="205"/>
                      </a:lnTo>
                      <a:lnTo>
                        <a:pt x="216" y="222"/>
                      </a:lnTo>
                      <a:lnTo>
                        <a:pt x="205" y="234"/>
                      </a:lnTo>
                      <a:lnTo>
                        <a:pt x="196" y="222"/>
                      </a:lnTo>
                      <a:lnTo>
                        <a:pt x="180" y="227"/>
                      </a:lnTo>
                      <a:lnTo>
                        <a:pt x="178" y="235"/>
                      </a:lnTo>
                      <a:lnTo>
                        <a:pt x="175" y="257"/>
                      </a:lnTo>
                      <a:lnTo>
                        <a:pt x="181" y="265"/>
                      </a:lnTo>
                      <a:lnTo>
                        <a:pt x="178" y="287"/>
                      </a:lnTo>
                      <a:lnTo>
                        <a:pt x="168" y="297"/>
                      </a:lnTo>
                      <a:lnTo>
                        <a:pt x="155" y="314"/>
                      </a:lnTo>
                      <a:lnTo>
                        <a:pt x="149" y="328"/>
                      </a:lnTo>
                      <a:lnTo>
                        <a:pt x="152" y="354"/>
                      </a:lnTo>
                      <a:lnTo>
                        <a:pt x="163" y="369"/>
                      </a:lnTo>
                      <a:lnTo>
                        <a:pt x="156" y="378"/>
                      </a:lnTo>
                      <a:lnTo>
                        <a:pt x="127" y="387"/>
                      </a:lnTo>
                      <a:lnTo>
                        <a:pt x="116" y="398"/>
                      </a:lnTo>
                      <a:lnTo>
                        <a:pt x="115" y="410"/>
                      </a:lnTo>
                      <a:lnTo>
                        <a:pt x="115" y="432"/>
                      </a:lnTo>
                      <a:lnTo>
                        <a:pt x="82" y="432"/>
                      </a:lnTo>
                      <a:lnTo>
                        <a:pt x="59" y="436"/>
                      </a:lnTo>
                      <a:lnTo>
                        <a:pt x="33" y="406"/>
                      </a:lnTo>
                      <a:lnTo>
                        <a:pt x="19" y="406"/>
                      </a:lnTo>
                      <a:lnTo>
                        <a:pt x="7" y="406"/>
                      </a:lnTo>
                      <a:lnTo>
                        <a:pt x="0" y="395"/>
                      </a:lnTo>
                      <a:lnTo>
                        <a:pt x="7" y="384"/>
                      </a:lnTo>
                      <a:lnTo>
                        <a:pt x="22" y="362"/>
                      </a:lnTo>
                      <a:lnTo>
                        <a:pt x="30" y="340"/>
                      </a:lnTo>
                      <a:lnTo>
                        <a:pt x="48" y="314"/>
                      </a:lnTo>
                      <a:lnTo>
                        <a:pt x="52" y="299"/>
                      </a:lnTo>
                      <a:lnTo>
                        <a:pt x="44" y="288"/>
                      </a:lnTo>
                      <a:lnTo>
                        <a:pt x="33" y="278"/>
                      </a:lnTo>
                      <a:lnTo>
                        <a:pt x="30" y="272"/>
                      </a:lnTo>
                      <a:lnTo>
                        <a:pt x="44" y="267"/>
                      </a:lnTo>
                      <a:lnTo>
                        <a:pt x="52" y="252"/>
                      </a:lnTo>
                      <a:lnTo>
                        <a:pt x="37" y="248"/>
                      </a:lnTo>
                      <a:lnTo>
                        <a:pt x="22" y="256"/>
                      </a:lnTo>
                      <a:lnTo>
                        <a:pt x="22" y="237"/>
                      </a:lnTo>
                      <a:lnTo>
                        <a:pt x="30" y="226"/>
                      </a:lnTo>
                      <a:lnTo>
                        <a:pt x="37" y="215"/>
                      </a:lnTo>
                      <a:lnTo>
                        <a:pt x="41" y="200"/>
                      </a:lnTo>
                      <a:lnTo>
                        <a:pt x="44" y="189"/>
                      </a:lnTo>
                      <a:lnTo>
                        <a:pt x="52" y="186"/>
                      </a:lnTo>
                      <a:lnTo>
                        <a:pt x="63" y="193"/>
                      </a:lnTo>
                      <a:lnTo>
                        <a:pt x="82" y="167"/>
                      </a:lnTo>
                      <a:lnTo>
                        <a:pt x="93" y="149"/>
                      </a:lnTo>
                      <a:lnTo>
                        <a:pt x="122" y="115"/>
                      </a:lnTo>
                      <a:lnTo>
                        <a:pt x="122" y="101"/>
                      </a:lnTo>
                      <a:lnTo>
                        <a:pt x="137" y="78"/>
                      </a:lnTo>
                      <a:lnTo>
                        <a:pt x="141" y="52"/>
                      </a:lnTo>
                      <a:lnTo>
                        <a:pt x="148" y="38"/>
                      </a:lnTo>
                      <a:lnTo>
                        <a:pt x="155" y="4"/>
                      </a:lnTo>
                      <a:close/>
                    </a:path>
                  </a:pathLst>
                </a:custGeom>
                <a:solidFill>
                  <a:schemeClr val="bg1"/>
                </a:solidFill>
                <a:ln w="12700">
                  <a:solidFill>
                    <a:srgbClr val="000000"/>
                  </a:solidFill>
                  <a:prstDash val="solid"/>
                  <a:round/>
                  <a:headEnd/>
                  <a:tailEnd/>
                </a:ln>
              </p:spPr>
              <p:txBody>
                <a:bodyPr/>
                <a:lstStyle/>
                <a:p>
                  <a:endParaRPr lang="fr-FR" sz="1000"/>
                </a:p>
              </p:txBody>
            </p:sp>
            <p:grpSp>
              <p:nvGrpSpPr>
                <p:cNvPr id="150" name="Group 14"/>
                <p:cNvGrpSpPr>
                  <a:grpSpLocks noChangeAspect="1"/>
                </p:cNvGrpSpPr>
                <p:nvPr/>
              </p:nvGrpSpPr>
              <p:grpSpPr bwMode="auto">
                <a:xfrm>
                  <a:off x="819" y="2734"/>
                  <a:ext cx="1078" cy="918"/>
                  <a:chOff x="679" y="2614"/>
                  <a:chExt cx="842" cy="718"/>
                </a:xfrm>
              </p:grpSpPr>
              <p:sp>
                <p:nvSpPr>
                  <p:cNvPr id="259" name="Freeform 15"/>
                  <p:cNvSpPr>
                    <a:spLocks noChangeAspect="1"/>
                  </p:cNvSpPr>
                  <p:nvPr/>
                </p:nvSpPr>
                <p:spPr bwMode="auto">
                  <a:xfrm>
                    <a:off x="679" y="2614"/>
                    <a:ext cx="811" cy="718"/>
                  </a:xfrm>
                  <a:custGeom>
                    <a:avLst/>
                    <a:gdLst>
                      <a:gd name="T0" fmla="*/ 37 w 811"/>
                      <a:gd name="T1" fmla="*/ 130 h 718"/>
                      <a:gd name="T2" fmla="*/ 63 w 811"/>
                      <a:gd name="T3" fmla="*/ 78 h 718"/>
                      <a:gd name="T4" fmla="*/ 56 w 811"/>
                      <a:gd name="T5" fmla="*/ 59 h 718"/>
                      <a:gd name="T6" fmla="*/ 44 w 811"/>
                      <a:gd name="T7" fmla="*/ 41 h 718"/>
                      <a:gd name="T8" fmla="*/ 89 w 811"/>
                      <a:gd name="T9" fmla="*/ 19 h 718"/>
                      <a:gd name="T10" fmla="*/ 122 w 811"/>
                      <a:gd name="T11" fmla="*/ 11 h 718"/>
                      <a:gd name="T12" fmla="*/ 157 w 811"/>
                      <a:gd name="T13" fmla="*/ 4 h 718"/>
                      <a:gd name="T14" fmla="*/ 223 w 811"/>
                      <a:gd name="T15" fmla="*/ 56 h 718"/>
                      <a:gd name="T16" fmla="*/ 270 w 811"/>
                      <a:gd name="T17" fmla="*/ 59 h 718"/>
                      <a:gd name="T18" fmla="*/ 399 w 811"/>
                      <a:gd name="T19" fmla="*/ 119 h 718"/>
                      <a:gd name="T20" fmla="*/ 454 w 811"/>
                      <a:gd name="T21" fmla="*/ 133 h 718"/>
                      <a:gd name="T22" fmla="*/ 492 w 811"/>
                      <a:gd name="T23" fmla="*/ 163 h 718"/>
                      <a:gd name="T24" fmla="*/ 529 w 811"/>
                      <a:gd name="T25" fmla="*/ 167 h 718"/>
                      <a:gd name="T26" fmla="*/ 529 w 811"/>
                      <a:gd name="T27" fmla="*/ 185 h 718"/>
                      <a:gd name="T28" fmla="*/ 588 w 811"/>
                      <a:gd name="T29" fmla="*/ 241 h 718"/>
                      <a:gd name="T30" fmla="*/ 636 w 811"/>
                      <a:gd name="T31" fmla="*/ 263 h 718"/>
                      <a:gd name="T32" fmla="*/ 711 w 811"/>
                      <a:gd name="T33" fmla="*/ 285 h 718"/>
                      <a:gd name="T34" fmla="*/ 726 w 811"/>
                      <a:gd name="T35" fmla="*/ 311 h 718"/>
                      <a:gd name="T36" fmla="*/ 755 w 811"/>
                      <a:gd name="T37" fmla="*/ 322 h 718"/>
                      <a:gd name="T38" fmla="*/ 785 w 811"/>
                      <a:gd name="T39" fmla="*/ 322 h 718"/>
                      <a:gd name="T40" fmla="*/ 804 w 811"/>
                      <a:gd name="T41" fmla="*/ 322 h 718"/>
                      <a:gd name="T42" fmla="*/ 811 w 811"/>
                      <a:gd name="T43" fmla="*/ 356 h 718"/>
                      <a:gd name="T44" fmla="*/ 741 w 811"/>
                      <a:gd name="T45" fmla="*/ 411 h 718"/>
                      <a:gd name="T46" fmla="*/ 640 w 811"/>
                      <a:gd name="T47" fmla="*/ 429 h 718"/>
                      <a:gd name="T48" fmla="*/ 614 w 811"/>
                      <a:gd name="T49" fmla="*/ 455 h 718"/>
                      <a:gd name="T50" fmla="*/ 584 w 811"/>
                      <a:gd name="T51" fmla="*/ 466 h 718"/>
                      <a:gd name="T52" fmla="*/ 554 w 811"/>
                      <a:gd name="T53" fmla="*/ 499 h 718"/>
                      <a:gd name="T54" fmla="*/ 521 w 811"/>
                      <a:gd name="T55" fmla="*/ 522 h 718"/>
                      <a:gd name="T56" fmla="*/ 532 w 811"/>
                      <a:gd name="T57" fmla="*/ 562 h 718"/>
                      <a:gd name="T58" fmla="*/ 536 w 811"/>
                      <a:gd name="T59" fmla="*/ 592 h 718"/>
                      <a:gd name="T60" fmla="*/ 517 w 811"/>
                      <a:gd name="T61" fmla="*/ 603 h 718"/>
                      <a:gd name="T62" fmla="*/ 466 w 811"/>
                      <a:gd name="T63" fmla="*/ 648 h 718"/>
                      <a:gd name="T64" fmla="*/ 447 w 811"/>
                      <a:gd name="T65" fmla="*/ 666 h 718"/>
                      <a:gd name="T66" fmla="*/ 414 w 811"/>
                      <a:gd name="T67" fmla="*/ 677 h 718"/>
                      <a:gd name="T68" fmla="*/ 380 w 811"/>
                      <a:gd name="T69" fmla="*/ 685 h 718"/>
                      <a:gd name="T70" fmla="*/ 362 w 811"/>
                      <a:gd name="T71" fmla="*/ 707 h 718"/>
                      <a:gd name="T72" fmla="*/ 332 w 811"/>
                      <a:gd name="T73" fmla="*/ 714 h 718"/>
                      <a:gd name="T74" fmla="*/ 273 w 811"/>
                      <a:gd name="T75" fmla="*/ 707 h 718"/>
                      <a:gd name="T76" fmla="*/ 182 w 811"/>
                      <a:gd name="T77" fmla="*/ 677 h 718"/>
                      <a:gd name="T78" fmla="*/ 137 w 811"/>
                      <a:gd name="T79" fmla="*/ 696 h 718"/>
                      <a:gd name="T80" fmla="*/ 96 w 811"/>
                      <a:gd name="T81" fmla="*/ 711 h 718"/>
                      <a:gd name="T82" fmla="*/ 44 w 811"/>
                      <a:gd name="T83" fmla="*/ 674 h 718"/>
                      <a:gd name="T84" fmla="*/ 26 w 811"/>
                      <a:gd name="T85" fmla="*/ 588 h 718"/>
                      <a:gd name="T86" fmla="*/ 0 w 811"/>
                      <a:gd name="T87" fmla="*/ 559 h 718"/>
                      <a:gd name="T88" fmla="*/ 11 w 811"/>
                      <a:gd name="T89" fmla="*/ 525 h 718"/>
                      <a:gd name="T90" fmla="*/ 48 w 811"/>
                      <a:gd name="T91" fmla="*/ 507 h 718"/>
                      <a:gd name="T92" fmla="*/ 33 w 811"/>
                      <a:gd name="T93" fmla="*/ 466 h 718"/>
                      <a:gd name="T94" fmla="*/ 67 w 811"/>
                      <a:gd name="T95" fmla="*/ 422 h 718"/>
                      <a:gd name="T96" fmla="*/ 59 w 811"/>
                      <a:gd name="T97" fmla="*/ 389 h 718"/>
                      <a:gd name="T98" fmla="*/ 70 w 811"/>
                      <a:gd name="T99" fmla="*/ 360 h 718"/>
                      <a:gd name="T100" fmla="*/ 89 w 811"/>
                      <a:gd name="T101" fmla="*/ 371 h 718"/>
                      <a:gd name="T102" fmla="*/ 104 w 811"/>
                      <a:gd name="T103" fmla="*/ 315 h 718"/>
                      <a:gd name="T104" fmla="*/ 133 w 811"/>
                      <a:gd name="T105" fmla="*/ 274 h 718"/>
                      <a:gd name="T106" fmla="*/ 164 w 811"/>
                      <a:gd name="T107" fmla="*/ 245 h 718"/>
                      <a:gd name="T108" fmla="*/ 194 w 811"/>
                      <a:gd name="T109" fmla="*/ 233 h 718"/>
                      <a:gd name="T110" fmla="*/ 160 w 811"/>
                      <a:gd name="T111" fmla="*/ 185 h 718"/>
                      <a:gd name="T112" fmla="*/ 130 w 811"/>
                      <a:gd name="T113" fmla="*/ 189 h 718"/>
                      <a:gd name="T114" fmla="*/ 93 w 811"/>
                      <a:gd name="T115" fmla="*/ 174 h 718"/>
                      <a:gd name="T116" fmla="*/ 78 w 811"/>
                      <a:gd name="T117" fmla="*/ 170 h 718"/>
                      <a:gd name="T118" fmla="*/ 67 w 811"/>
                      <a:gd name="T119" fmla="*/ 141 h 718"/>
                      <a:gd name="T120" fmla="*/ 41 w 811"/>
                      <a:gd name="T121" fmla="*/ 141 h 7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11"/>
                      <a:gd name="T184" fmla="*/ 0 h 718"/>
                      <a:gd name="T185" fmla="*/ 811 w 811"/>
                      <a:gd name="T186" fmla="*/ 718 h 71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11" h="718">
                        <a:moveTo>
                          <a:pt x="41" y="141"/>
                        </a:moveTo>
                        <a:lnTo>
                          <a:pt x="37" y="130"/>
                        </a:lnTo>
                        <a:lnTo>
                          <a:pt x="41" y="115"/>
                        </a:lnTo>
                        <a:lnTo>
                          <a:pt x="63" y="78"/>
                        </a:lnTo>
                        <a:lnTo>
                          <a:pt x="52" y="70"/>
                        </a:lnTo>
                        <a:lnTo>
                          <a:pt x="56" y="59"/>
                        </a:lnTo>
                        <a:lnTo>
                          <a:pt x="44" y="56"/>
                        </a:lnTo>
                        <a:lnTo>
                          <a:pt x="44" y="41"/>
                        </a:lnTo>
                        <a:lnTo>
                          <a:pt x="52" y="30"/>
                        </a:lnTo>
                        <a:lnTo>
                          <a:pt x="89" y="19"/>
                        </a:lnTo>
                        <a:lnTo>
                          <a:pt x="119" y="22"/>
                        </a:lnTo>
                        <a:lnTo>
                          <a:pt x="122" y="11"/>
                        </a:lnTo>
                        <a:lnTo>
                          <a:pt x="145" y="0"/>
                        </a:lnTo>
                        <a:lnTo>
                          <a:pt x="157" y="4"/>
                        </a:lnTo>
                        <a:lnTo>
                          <a:pt x="182" y="37"/>
                        </a:lnTo>
                        <a:lnTo>
                          <a:pt x="223" y="56"/>
                        </a:lnTo>
                        <a:lnTo>
                          <a:pt x="260" y="56"/>
                        </a:lnTo>
                        <a:lnTo>
                          <a:pt x="270" y="59"/>
                        </a:lnTo>
                        <a:lnTo>
                          <a:pt x="369" y="115"/>
                        </a:lnTo>
                        <a:lnTo>
                          <a:pt x="399" y="119"/>
                        </a:lnTo>
                        <a:lnTo>
                          <a:pt x="421" y="141"/>
                        </a:lnTo>
                        <a:lnTo>
                          <a:pt x="454" y="133"/>
                        </a:lnTo>
                        <a:lnTo>
                          <a:pt x="473" y="145"/>
                        </a:lnTo>
                        <a:lnTo>
                          <a:pt x="492" y="163"/>
                        </a:lnTo>
                        <a:lnTo>
                          <a:pt x="514" y="163"/>
                        </a:lnTo>
                        <a:lnTo>
                          <a:pt x="529" y="167"/>
                        </a:lnTo>
                        <a:lnTo>
                          <a:pt x="536" y="174"/>
                        </a:lnTo>
                        <a:lnTo>
                          <a:pt x="529" y="185"/>
                        </a:lnTo>
                        <a:lnTo>
                          <a:pt x="529" y="200"/>
                        </a:lnTo>
                        <a:lnTo>
                          <a:pt x="588" y="241"/>
                        </a:lnTo>
                        <a:lnTo>
                          <a:pt x="621" y="267"/>
                        </a:lnTo>
                        <a:lnTo>
                          <a:pt x="636" y="263"/>
                        </a:lnTo>
                        <a:lnTo>
                          <a:pt x="654" y="259"/>
                        </a:lnTo>
                        <a:lnTo>
                          <a:pt x="711" y="285"/>
                        </a:lnTo>
                        <a:lnTo>
                          <a:pt x="718" y="304"/>
                        </a:lnTo>
                        <a:lnTo>
                          <a:pt x="726" y="311"/>
                        </a:lnTo>
                        <a:lnTo>
                          <a:pt x="744" y="315"/>
                        </a:lnTo>
                        <a:lnTo>
                          <a:pt x="755" y="322"/>
                        </a:lnTo>
                        <a:lnTo>
                          <a:pt x="770" y="322"/>
                        </a:lnTo>
                        <a:lnTo>
                          <a:pt x="785" y="322"/>
                        </a:lnTo>
                        <a:lnTo>
                          <a:pt x="800" y="326"/>
                        </a:lnTo>
                        <a:lnTo>
                          <a:pt x="804" y="322"/>
                        </a:lnTo>
                        <a:lnTo>
                          <a:pt x="811" y="337"/>
                        </a:lnTo>
                        <a:lnTo>
                          <a:pt x="811" y="356"/>
                        </a:lnTo>
                        <a:lnTo>
                          <a:pt x="800" y="367"/>
                        </a:lnTo>
                        <a:lnTo>
                          <a:pt x="741" y="411"/>
                        </a:lnTo>
                        <a:lnTo>
                          <a:pt x="715" y="411"/>
                        </a:lnTo>
                        <a:lnTo>
                          <a:pt x="640" y="429"/>
                        </a:lnTo>
                        <a:lnTo>
                          <a:pt x="614" y="433"/>
                        </a:lnTo>
                        <a:lnTo>
                          <a:pt x="614" y="455"/>
                        </a:lnTo>
                        <a:lnTo>
                          <a:pt x="599" y="455"/>
                        </a:lnTo>
                        <a:lnTo>
                          <a:pt x="584" y="466"/>
                        </a:lnTo>
                        <a:lnTo>
                          <a:pt x="569" y="485"/>
                        </a:lnTo>
                        <a:lnTo>
                          <a:pt x="554" y="499"/>
                        </a:lnTo>
                        <a:lnTo>
                          <a:pt x="536" y="503"/>
                        </a:lnTo>
                        <a:lnTo>
                          <a:pt x="521" y="522"/>
                        </a:lnTo>
                        <a:lnTo>
                          <a:pt x="521" y="548"/>
                        </a:lnTo>
                        <a:lnTo>
                          <a:pt x="532" y="562"/>
                        </a:lnTo>
                        <a:lnTo>
                          <a:pt x="536" y="573"/>
                        </a:lnTo>
                        <a:lnTo>
                          <a:pt x="536" y="592"/>
                        </a:lnTo>
                        <a:lnTo>
                          <a:pt x="532" y="599"/>
                        </a:lnTo>
                        <a:lnTo>
                          <a:pt x="517" y="603"/>
                        </a:lnTo>
                        <a:lnTo>
                          <a:pt x="495" y="622"/>
                        </a:lnTo>
                        <a:lnTo>
                          <a:pt x="466" y="648"/>
                        </a:lnTo>
                        <a:lnTo>
                          <a:pt x="454" y="659"/>
                        </a:lnTo>
                        <a:lnTo>
                          <a:pt x="447" y="666"/>
                        </a:lnTo>
                        <a:lnTo>
                          <a:pt x="447" y="677"/>
                        </a:lnTo>
                        <a:lnTo>
                          <a:pt x="414" y="677"/>
                        </a:lnTo>
                        <a:lnTo>
                          <a:pt x="395" y="681"/>
                        </a:lnTo>
                        <a:lnTo>
                          <a:pt x="380" y="685"/>
                        </a:lnTo>
                        <a:lnTo>
                          <a:pt x="373" y="692"/>
                        </a:lnTo>
                        <a:lnTo>
                          <a:pt x="362" y="707"/>
                        </a:lnTo>
                        <a:lnTo>
                          <a:pt x="343" y="714"/>
                        </a:lnTo>
                        <a:lnTo>
                          <a:pt x="332" y="714"/>
                        </a:lnTo>
                        <a:lnTo>
                          <a:pt x="310" y="711"/>
                        </a:lnTo>
                        <a:lnTo>
                          <a:pt x="273" y="707"/>
                        </a:lnTo>
                        <a:lnTo>
                          <a:pt x="208" y="681"/>
                        </a:lnTo>
                        <a:lnTo>
                          <a:pt x="182" y="677"/>
                        </a:lnTo>
                        <a:lnTo>
                          <a:pt x="157" y="685"/>
                        </a:lnTo>
                        <a:lnTo>
                          <a:pt x="137" y="696"/>
                        </a:lnTo>
                        <a:lnTo>
                          <a:pt x="115" y="699"/>
                        </a:lnTo>
                        <a:lnTo>
                          <a:pt x="96" y="711"/>
                        </a:lnTo>
                        <a:lnTo>
                          <a:pt x="85" y="718"/>
                        </a:lnTo>
                        <a:lnTo>
                          <a:pt x="44" y="674"/>
                        </a:lnTo>
                        <a:lnTo>
                          <a:pt x="44" y="611"/>
                        </a:lnTo>
                        <a:lnTo>
                          <a:pt x="26" y="588"/>
                        </a:lnTo>
                        <a:lnTo>
                          <a:pt x="4" y="570"/>
                        </a:lnTo>
                        <a:lnTo>
                          <a:pt x="0" y="559"/>
                        </a:lnTo>
                        <a:lnTo>
                          <a:pt x="0" y="536"/>
                        </a:lnTo>
                        <a:lnTo>
                          <a:pt x="11" y="525"/>
                        </a:lnTo>
                        <a:lnTo>
                          <a:pt x="41" y="514"/>
                        </a:lnTo>
                        <a:lnTo>
                          <a:pt x="48" y="507"/>
                        </a:lnTo>
                        <a:lnTo>
                          <a:pt x="37" y="492"/>
                        </a:lnTo>
                        <a:lnTo>
                          <a:pt x="33" y="466"/>
                        </a:lnTo>
                        <a:lnTo>
                          <a:pt x="44" y="444"/>
                        </a:lnTo>
                        <a:lnTo>
                          <a:pt x="67" y="422"/>
                        </a:lnTo>
                        <a:lnTo>
                          <a:pt x="67" y="404"/>
                        </a:lnTo>
                        <a:lnTo>
                          <a:pt x="59" y="389"/>
                        </a:lnTo>
                        <a:lnTo>
                          <a:pt x="67" y="363"/>
                        </a:lnTo>
                        <a:lnTo>
                          <a:pt x="70" y="360"/>
                        </a:lnTo>
                        <a:lnTo>
                          <a:pt x="81" y="360"/>
                        </a:lnTo>
                        <a:lnTo>
                          <a:pt x="89" y="371"/>
                        </a:lnTo>
                        <a:lnTo>
                          <a:pt x="100" y="356"/>
                        </a:lnTo>
                        <a:lnTo>
                          <a:pt x="104" y="315"/>
                        </a:lnTo>
                        <a:lnTo>
                          <a:pt x="133" y="289"/>
                        </a:lnTo>
                        <a:lnTo>
                          <a:pt x="133" y="274"/>
                        </a:lnTo>
                        <a:lnTo>
                          <a:pt x="133" y="263"/>
                        </a:lnTo>
                        <a:lnTo>
                          <a:pt x="164" y="245"/>
                        </a:lnTo>
                        <a:lnTo>
                          <a:pt x="186" y="241"/>
                        </a:lnTo>
                        <a:lnTo>
                          <a:pt x="194" y="233"/>
                        </a:lnTo>
                        <a:lnTo>
                          <a:pt x="175" y="215"/>
                        </a:lnTo>
                        <a:lnTo>
                          <a:pt x="160" y="185"/>
                        </a:lnTo>
                        <a:lnTo>
                          <a:pt x="153" y="178"/>
                        </a:lnTo>
                        <a:lnTo>
                          <a:pt x="130" y="189"/>
                        </a:lnTo>
                        <a:lnTo>
                          <a:pt x="115" y="182"/>
                        </a:lnTo>
                        <a:lnTo>
                          <a:pt x="93" y="174"/>
                        </a:lnTo>
                        <a:lnTo>
                          <a:pt x="85" y="178"/>
                        </a:lnTo>
                        <a:lnTo>
                          <a:pt x="78" y="170"/>
                        </a:lnTo>
                        <a:lnTo>
                          <a:pt x="78" y="156"/>
                        </a:lnTo>
                        <a:lnTo>
                          <a:pt x="67" y="141"/>
                        </a:lnTo>
                        <a:lnTo>
                          <a:pt x="59" y="137"/>
                        </a:lnTo>
                        <a:lnTo>
                          <a:pt x="41" y="141"/>
                        </a:lnTo>
                        <a:close/>
                      </a:path>
                    </a:pathLst>
                  </a:custGeom>
                  <a:solidFill>
                    <a:schemeClr val="bg1"/>
                  </a:solidFill>
                  <a:ln w="12700">
                    <a:solidFill>
                      <a:srgbClr val="000000"/>
                    </a:solidFill>
                    <a:prstDash val="solid"/>
                    <a:round/>
                    <a:headEnd/>
                    <a:tailEnd/>
                  </a:ln>
                </p:spPr>
                <p:txBody>
                  <a:bodyPr/>
                  <a:lstStyle/>
                  <a:p>
                    <a:endParaRPr lang="fr-FR" sz="1000"/>
                  </a:p>
                </p:txBody>
              </p:sp>
              <p:sp>
                <p:nvSpPr>
                  <p:cNvPr id="260" name="Freeform 16"/>
                  <p:cNvSpPr>
                    <a:spLocks noChangeAspect="1"/>
                  </p:cNvSpPr>
                  <p:nvPr/>
                </p:nvSpPr>
                <p:spPr bwMode="auto">
                  <a:xfrm>
                    <a:off x="1296" y="3210"/>
                    <a:ext cx="31" cy="22"/>
                  </a:xfrm>
                  <a:custGeom>
                    <a:avLst/>
                    <a:gdLst>
                      <a:gd name="T0" fmla="*/ 31 w 31"/>
                      <a:gd name="T1" fmla="*/ 0 h 22"/>
                      <a:gd name="T2" fmla="*/ 16 w 31"/>
                      <a:gd name="T3" fmla="*/ 0 h 22"/>
                      <a:gd name="T4" fmla="*/ 0 w 31"/>
                      <a:gd name="T5" fmla="*/ 15 h 22"/>
                      <a:gd name="T6" fmla="*/ 8 w 31"/>
                      <a:gd name="T7" fmla="*/ 22 h 22"/>
                      <a:gd name="T8" fmla="*/ 23 w 31"/>
                      <a:gd name="T9" fmla="*/ 22 h 22"/>
                      <a:gd name="T10" fmla="*/ 31 w 31"/>
                      <a:gd name="T11" fmla="*/ 0 h 22"/>
                      <a:gd name="T12" fmla="*/ 0 60000 65536"/>
                      <a:gd name="T13" fmla="*/ 0 60000 65536"/>
                      <a:gd name="T14" fmla="*/ 0 60000 65536"/>
                      <a:gd name="T15" fmla="*/ 0 60000 65536"/>
                      <a:gd name="T16" fmla="*/ 0 60000 65536"/>
                      <a:gd name="T17" fmla="*/ 0 60000 65536"/>
                      <a:gd name="T18" fmla="*/ 0 w 31"/>
                      <a:gd name="T19" fmla="*/ 0 h 22"/>
                      <a:gd name="T20" fmla="*/ 31 w 31"/>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31" h="22">
                        <a:moveTo>
                          <a:pt x="31" y="0"/>
                        </a:moveTo>
                        <a:lnTo>
                          <a:pt x="16" y="0"/>
                        </a:lnTo>
                        <a:lnTo>
                          <a:pt x="0" y="15"/>
                        </a:lnTo>
                        <a:lnTo>
                          <a:pt x="8" y="22"/>
                        </a:lnTo>
                        <a:lnTo>
                          <a:pt x="23" y="22"/>
                        </a:lnTo>
                        <a:lnTo>
                          <a:pt x="31" y="0"/>
                        </a:lnTo>
                        <a:close/>
                      </a:path>
                    </a:pathLst>
                  </a:custGeom>
                  <a:solidFill>
                    <a:schemeClr val="bg1"/>
                  </a:solidFill>
                  <a:ln w="12700">
                    <a:solidFill>
                      <a:srgbClr val="000000"/>
                    </a:solidFill>
                    <a:prstDash val="solid"/>
                    <a:round/>
                    <a:headEnd/>
                    <a:tailEnd/>
                  </a:ln>
                </p:spPr>
                <p:txBody>
                  <a:bodyPr/>
                  <a:lstStyle/>
                  <a:p>
                    <a:endParaRPr lang="fr-FR" sz="1000"/>
                  </a:p>
                </p:txBody>
              </p:sp>
              <p:sp>
                <p:nvSpPr>
                  <p:cNvPr id="261" name="Freeform 17"/>
                  <p:cNvSpPr>
                    <a:spLocks noChangeAspect="1"/>
                  </p:cNvSpPr>
                  <p:nvPr/>
                </p:nvSpPr>
                <p:spPr bwMode="auto">
                  <a:xfrm>
                    <a:off x="1387" y="3154"/>
                    <a:ext cx="71" cy="56"/>
                  </a:xfrm>
                  <a:custGeom>
                    <a:avLst/>
                    <a:gdLst>
                      <a:gd name="T0" fmla="*/ 52 w 71"/>
                      <a:gd name="T1" fmla="*/ 0 h 56"/>
                      <a:gd name="T2" fmla="*/ 45 w 71"/>
                      <a:gd name="T3" fmla="*/ 7 h 56"/>
                      <a:gd name="T4" fmla="*/ 15 w 71"/>
                      <a:gd name="T5" fmla="*/ 11 h 56"/>
                      <a:gd name="T6" fmla="*/ 0 w 71"/>
                      <a:gd name="T7" fmla="*/ 30 h 56"/>
                      <a:gd name="T8" fmla="*/ 22 w 71"/>
                      <a:gd name="T9" fmla="*/ 45 h 56"/>
                      <a:gd name="T10" fmla="*/ 34 w 71"/>
                      <a:gd name="T11" fmla="*/ 56 h 56"/>
                      <a:gd name="T12" fmla="*/ 56 w 71"/>
                      <a:gd name="T13" fmla="*/ 52 h 56"/>
                      <a:gd name="T14" fmla="*/ 71 w 71"/>
                      <a:gd name="T15" fmla="*/ 45 h 56"/>
                      <a:gd name="T16" fmla="*/ 67 w 71"/>
                      <a:gd name="T17" fmla="*/ 30 h 56"/>
                      <a:gd name="T18" fmla="*/ 56 w 71"/>
                      <a:gd name="T19" fmla="*/ 19 h 56"/>
                      <a:gd name="T20" fmla="*/ 52 w 71"/>
                      <a:gd name="T21" fmla="*/ 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
                      <a:gd name="T34" fmla="*/ 0 h 56"/>
                      <a:gd name="T35" fmla="*/ 71 w 71"/>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 h="56">
                        <a:moveTo>
                          <a:pt x="52" y="0"/>
                        </a:moveTo>
                        <a:lnTo>
                          <a:pt x="45" y="7"/>
                        </a:lnTo>
                        <a:lnTo>
                          <a:pt x="15" y="11"/>
                        </a:lnTo>
                        <a:lnTo>
                          <a:pt x="0" y="30"/>
                        </a:lnTo>
                        <a:lnTo>
                          <a:pt x="22" y="45"/>
                        </a:lnTo>
                        <a:lnTo>
                          <a:pt x="34" y="56"/>
                        </a:lnTo>
                        <a:lnTo>
                          <a:pt x="56" y="52"/>
                        </a:lnTo>
                        <a:lnTo>
                          <a:pt x="71" y="45"/>
                        </a:lnTo>
                        <a:lnTo>
                          <a:pt x="67" y="30"/>
                        </a:lnTo>
                        <a:lnTo>
                          <a:pt x="56" y="19"/>
                        </a:lnTo>
                        <a:lnTo>
                          <a:pt x="52" y="0"/>
                        </a:lnTo>
                        <a:close/>
                      </a:path>
                    </a:pathLst>
                  </a:custGeom>
                  <a:solidFill>
                    <a:schemeClr val="bg1"/>
                  </a:solidFill>
                  <a:ln w="12700">
                    <a:solidFill>
                      <a:srgbClr val="000000"/>
                    </a:solidFill>
                    <a:prstDash val="solid"/>
                    <a:round/>
                    <a:headEnd/>
                    <a:tailEnd/>
                  </a:ln>
                </p:spPr>
                <p:txBody>
                  <a:bodyPr/>
                  <a:lstStyle/>
                  <a:p>
                    <a:endParaRPr lang="fr-FR" sz="1000"/>
                  </a:p>
                </p:txBody>
              </p:sp>
              <p:sp>
                <p:nvSpPr>
                  <p:cNvPr id="262" name="Freeform 18"/>
                  <p:cNvSpPr>
                    <a:spLocks noChangeAspect="1"/>
                  </p:cNvSpPr>
                  <p:nvPr/>
                </p:nvSpPr>
                <p:spPr bwMode="auto">
                  <a:xfrm>
                    <a:off x="1498" y="3158"/>
                    <a:ext cx="23" cy="29"/>
                  </a:xfrm>
                  <a:custGeom>
                    <a:avLst/>
                    <a:gdLst>
                      <a:gd name="T0" fmla="*/ 15 w 23"/>
                      <a:gd name="T1" fmla="*/ 0 h 29"/>
                      <a:gd name="T2" fmla="*/ 0 w 23"/>
                      <a:gd name="T3" fmla="*/ 7 h 29"/>
                      <a:gd name="T4" fmla="*/ 12 w 23"/>
                      <a:gd name="T5" fmla="*/ 18 h 29"/>
                      <a:gd name="T6" fmla="*/ 23 w 23"/>
                      <a:gd name="T7" fmla="*/ 29 h 29"/>
                      <a:gd name="T8" fmla="*/ 15 w 23"/>
                      <a:gd name="T9" fmla="*/ 0 h 29"/>
                      <a:gd name="T10" fmla="*/ 0 60000 65536"/>
                      <a:gd name="T11" fmla="*/ 0 60000 65536"/>
                      <a:gd name="T12" fmla="*/ 0 60000 65536"/>
                      <a:gd name="T13" fmla="*/ 0 60000 65536"/>
                      <a:gd name="T14" fmla="*/ 0 60000 65536"/>
                      <a:gd name="T15" fmla="*/ 0 w 23"/>
                      <a:gd name="T16" fmla="*/ 0 h 29"/>
                      <a:gd name="T17" fmla="*/ 23 w 23"/>
                      <a:gd name="T18" fmla="*/ 29 h 29"/>
                    </a:gdLst>
                    <a:ahLst/>
                    <a:cxnLst>
                      <a:cxn ang="T10">
                        <a:pos x="T0" y="T1"/>
                      </a:cxn>
                      <a:cxn ang="T11">
                        <a:pos x="T2" y="T3"/>
                      </a:cxn>
                      <a:cxn ang="T12">
                        <a:pos x="T4" y="T5"/>
                      </a:cxn>
                      <a:cxn ang="T13">
                        <a:pos x="T6" y="T7"/>
                      </a:cxn>
                      <a:cxn ang="T14">
                        <a:pos x="T8" y="T9"/>
                      </a:cxn>
                    </a:cxnLst>
                    <a:rect l="T15" t="T16" r="T17" b="T18"/>
                    <a:pathLst>
                      <a:path w="23" h="29">
                        <a:moveTo>
                          <a:pt x="15" y="0"/>
                        </a:moveTo>
                        <a:lnTo>
                          <a:pt x="0" y="7"/>
                        </a:lnTo>
                        <a:lnTo>
                          <a:pt x="12" y="18"/>
                        </a:lnTo>
                        <a:lnTo>
                          <a:pt x="23" y="29"/>
                        </a:lnTo>
                        <a:lnTo>
                          <a:pt x="15" y="0"/>
                        </a:lnTo>
                        <a:close/>
                      </a:path>
                    </a:pathLst>
                  </a:custGeom>
                  <a:solidFill>
                    <a:schemeClr val="bg1"/>
                  </a:solidFill>
                  <a:ln w="12700">
                    <a:solidFill>
                      <a:srgbClr val="000000"/>
                    </a:solidFill>
                    <a:prstDash val="solid"/>
                    <a:round/>
                    <a:headEnd/>
                    <a:tailEnd/>
                  </a:ln>
                </p:spPr>
                <p:txBody>
                  <a:bodyPr/>
                  <a:lstStyle/>
                  <a:p>
                    <a:endParaRPr lang="fr-FR" sz="1000"/>
                  </a:p>
                </p:txBody>
              </p:sp>
            </p:grpSp>
            <p:grpSp>
              <p:nvGrpSpPr>
                <p:cNvPr id="151" name="Group 19"/>
                <p:cNvGrpSpPr>
                  <a:grpSpLocks noChangeAspect="1"/>
                </p:cNvGrpSpPr>
                <p:nvPr/>
              </p:nvGrpSpPr>
              <p:grpSpPr bwMode="auto">
                <a:xfrm>
                  <a:off x="2209" y="2762"/>
                  <a:ext cx="943" cy="1189"/>
                  <a:chOff x="1765" y="2636"/>
                  <a:chExt cx="737" cy="929"/>
                </a:xfrm>
              </p:grpSpPr>
              <p:sp>
                <p:nvSpPr>
                  <p:cNvPr id="256" name="Freeform 20"/>
                  <p:cNvSpPr>
                    <a:spLocks noChangeAspect="1"/>
                  </p:cNvSpPr>
                  <p:nvPr/>
                </p:nvSpPr>
                <p:spPr bwMode="auto">
                  <a:xfrm>
                    <a:off x="1791" y="3128"/>
                    <a:ext cx="119" cy="193"/>
                  </a:xfrm>
                  <a:custGeom>
                    <a:avLst/>
                    <a:gdLst>
                      <a:gd name="T0" fmla="*/ 71 w 119"/>
                      <a:gd name="T1" fmla="*/ 0 h 193"/>
                      <a:gd name="T2" fmla="*/ 52 w 119"/>
                      <a:gd name="T3" fmla="*/ 11 h 193"/>
                      <a:gd name="T4" fmla="*/ 37 w 119"/>
                      <a:gd name="T5" fmla="*/ 22 h 193"/>
                      <a:gd name="T6" fmla="*/ 22 w 119"/>
                      <a:gd name="T7" fmla="*/ 26 h 193"/>
                      <a:gd name="T8" fmla="*/ 0 w 119"/>
                      <a:gd name="T9" fmla="*/ 22 h 193"/>
                      <a:gd name="T10" fmla="*/ 4 w 119"/>
                      <a:gd name="T11" fmla="*/ 45 h 193"/>
                      <a:gd name="T12" fmla="*/ 15 w 119"/>
                      <a:gd name="T13" fmla="*/ 59 h 193"/>
                      <a:gd name="T14" fmla="*/ 11 w 119"/>
                      <a:gd name="T15" fmla="*/ 97 h 193"/>
                      <a:gd name="T16" fmla="*/ 11 w 119"/>
                      <a:gd name="T17" fmla="*/ 115 h 193"/>
                      <a:gd name="T18" fmla="*/ 15 w 119"/>
                      <a:gd name="T19" fmla="*/ 130 h 193"/>
                      <a:gd name="T20" fmla="*/ 4 w 119"/>
                      <a:gd name="T21" fmla="*/ 160 h 193"/>
                      <a:gd name="T22" fmla="*/ 7 w 119"/>
                      <a:gd name="T23" fmla="*/ 182 h 193"/>
                      <a:gd name="T24" fmla="*/ 22 w 119"/>
                      <a:gd name="T25" fmla="*/ 193 h 193"/>
                      <a:gd name="T26" fmla="*/ 44 w 119"/>
                      <a:gd name="T27" fmla="*/ 178 h 193"/>
                      <a:gd name="T28" fmla="*/ 52 w 119"/>
                      <a:gd name="T29" fmla="*/ 174 h 193"/>
                      <a:gd name="T30" fmla="*/ 75 w 119"/>
                      <a:gd name="T31" fmla="*/ 178 h 193"/>
                      <a:gd name="T32" fmla="*/ 90 w 119"/>
                      <a:gd name="T33" fmla="*/ 163 h 193"/>
                      <a:gd name="T34" fmla="*/ 90 w 119"/>
                      <a:gd name="T35" fmla="*/ 148 h 193"/>
                      <a:gd name="T36" fmla="*/ 108 w 119"/>
                      <a:gd name="T37" fmla="*/ 119 h 193"/>
                      <a:gd name="T38" fmla="*/ 115 w 119"/>
                      <a:gd name="T39" fmla="*/ 100 h 193"/>
                      <a:gd name="T40" fmla="*/ 108 w 119"/>
                      <a:gd name="T41" fmla="*/ 82 h 193"/>
                      <a:gd name="T42" fmla="*/ 119 w 119"/>
                      <a:gd name="T43" fmla="*/ 59 h 193"/>
                      <a:gd name="T44" fmla="*/ 112 w 119"/>
                      <a:gd name="T45" fmla="*/ 26 h 193"/>
                      <a:gd name="T46" fmla="*/ 108 w 119"/>
                      <a:gd name="T47" fmla="*/ 7 h 193"/>
                      <a:gd name="T48" fmla="*/ 71 w 119"/>
                      <a:gd name="T49" fmla="*/ 0 h 19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9"/>
                      <a:gd name="T76" fmla="*/ 0 h 193"/>
                      <a:gd name="T77" fmla="*/ 119 w 119"/>
                      <a:gd name="T78" fmla="*/ 193 h 19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9" h="193">
                        <a:moveTo>
                          <a:pt x="71" y="0"/>
                        </a:moveTo>
                        <a:lnTo>
                          <a:pt x="52" y="11"/>
                        </a:lnTo>
                        <a:lnTo>
                          <a:pt x="37" y="22"/>
                        </a:lnTo>
                        <a:lnTo>
                          <a:pt x="22" y="26"/>
                        </a:lnTo>
                        <a:lnTo>
                          <a:pt x="0" y="22"/>
                        </a:lnTo>
                        <a:lnTo>
                          <a:pt x="4" y="45"/>
                        </a:lnTo>
                        <a:lnTo>
                          <a:pt x="15" y="59"/>
                        </a:lnTo>
                        <a:lnTo>
                          <a:pt x="11" y="97"/>
                        </a:lnTo>
                        <a:lnTo>
                          <a:pt x="11" y="115"/>
                        </a:lnTo>
                        <a:lnTo>
                          <a:pt x="15" y="130"/>
                        </a:lnTo>
                        <a:lnTo>
                          <a:pt x="4" y="160"/>
                        </a:lnTo>
                        <a:lnTo>
                          <a:pt x="7" y="182"/>
                        </a:lnTo>
                        <a:lnTo>
                          <a:pt x="22" y="193"/>
                        </a:lnTo>
                        <a:lnTo>
                          <a:pt x="44" y="178"/>
                        </a:lnTo>
                        <a:lnTo>
                          <a:pt x="52" y="174"/>
                        </a:lnTo>
                        <a:lnTo>
                          <a:pt x="75" y="178"/>
                        </a:lnTo>
                        <a:lnTo>
                          <a:pt x="90" y="163"/>
                        </a:lnTo>
                        <a:lnTo>
                          <a:pt x="90" y="148"/>
                        </a:lnTo>
                        <a:lnTo>
                          <a:pt x="108" y="119"/>
                        </a:lnTo>
                        <a:lnTo>
                          <a:pt x="115" y="100"/>
                        </a:lnTo>
                        <a:lnTo>
                          <a:pt x="108" y="82"/>
                        </a:lnTo>
                        <a:lnTo>
                          <a:pt x="119" y="59"/>
                        </a:lnTo>
                        <a:lnTo>
                          <a:pt x="112" y="26"/>
                        </a:lnTo>
                        <a:lnTo>
                          <a:pt x="108" y="7"/>
                        </a:lnTo>
                        <a:lnTo>
                          <a:pt x="71" y="0"/>
                        </a:lnTo>
                        <a:close/>
                      </a:path>
                    </a:pathLst>
                  </a:custGeom>
                  <a:gradFill rotWithShape="0">
                    <a:gsLst>
                      <a:gs pos="0">
                        <a:srgbClr val="FFFF00"/>
                      </a:gs>
                      <a:gs pos="100000">
                        <a:srgbClr val="FFFFFF"/>
                      </a:gs>
                    </a:gsLst>
                    <a:path path="rect">
                      <a:fillToRect l="50000" t="50000" r="50000" b="50000"/>
                    </a:path>
                  </a:gradFill>
                  <a:ln w="12700">
                    <a:solidFill>
                      <a:srgbClr val="000000"/>
                    </a:solidFill>
                    <a:prstDash val="solid"/>
                    <a:round/>
                    <a:headEnd/>
                    <a:tailEnd/>
                  </a:ln>
                </p:spPr>
                <p:txBody>
                  <a:bodyPr/>
                  <a:lstStyle/>
                  <a:p>
                    <a:endParaRPr lang="fr-FR" sz="1000"/>
                  </a:p>
                </p:txBody>
              </p:sp>
              <p:sp>
                <p:nvSpPr>
                  <p:cNvPr id="257" name="Freeform 21"/>
                  <p:cNvSpPr>
                    <a:spLocks noChangeAspect="1"/>
                  </p:cNvSpPr>
                  <p:nvPr/>
                </p:nvSpPr>
                <p:spPr bwMode="auto">
                  <a:xfrm>
                    <a:off x="2066" y="3429"/>
                    <a:ext cx="216" cy="136"/>
                  </a:xfrm>
                  <a:custGeom>
                    <a:avLst/>
                    <a:gdLst>
                      <a:gd name="T0" fmla="*/ 205 w 216"/>
                      <a:gd name="T1" fmla="*/ 0 h 136"/>
                      <a:gd name="T2" fmla="*/ 216 w 216"/>
                      <a:gd name="T3" fmla="*/ 11 h 136"/>
                      <a:gd name="T4" fmla="*/ 209 w 216"/>
                      <a:gd name="T5" fmla="*/ 22 h 136"/>
                      <a:gd name="T6" fmla="*/ 201 w 216"/>
                      <a:gd name="T7" fmla="*/ 40 h 136"/>
                      <a:gd name="T8" fmla="*/ 190 w 216"/>
                      <a:gd name="T9" fmla="*/ 51 h 136"/>
                      <a:gd name="T10" fmla="*/ 194 w 216"/>
                      <a:gd name="T11" fmla="*/ 85 h 136"/>
                      <a:gd name="T12" fmla="*/ 201 w 216"/>
                      <a:gd name="T13" fmla="*/ 110 h 136"/>
                      <a:gd name="T14" fmla="*/ 182 w 216"/>
                      <a:gd name="T15" fmla="*/ 121 h 136"/>
                      <a:gd name="T16" fmla="*/ 179 w 216"/>
                      <a:gd name="T17" fmla="*/ 132 h 136"/>
                      <a:gd name="T18" fmla="*/ 164 w 216"/>
                      <a:gd name="T19" fmla="*/ 136 h 136"/>
                      <a:gd name="T20" fmla="*/ 142 w 216"/>
                      <a:gd name="T21" fmla="*/ 114 h 136"/>
                      <a:gd name="T22" fmla="*/ 127 w 216"/>
                      <a:gd name="T23" fmla="*/ 114 h 136"/>
                      <a:gd name="T24" fmla="*/ 115 w 216"/>
                      <a:gd name="T25" fmla="*/ 96 h 136"/>
                      <a:gd name="T26" fmla="*/ 93 w 216"/>
                      <a:gd name="T27" fmla="*/ 85 h 136"/>
                      <a:gd name="T28" fmla="*/ 78 w 216"/>
                      <a:gd name="T29" fmla="*/ 81 h 136"/>
                      <a:gd name="T30" fmla="*/ 63 w 216"/>
                      <a:gd name="T31" fmla="*/ 74 h 136"/>
                      <a:gd name="T32" fmla="*/ 48 w 216"/>
                      <a:gd name="T33" fmla="*/ 62 h 136"/>
                      <a:gd name="T34" fmla="*/ 22 w 216"/>
                      <a:gd name="T35" fmla="*/ 44 h 136"/>
                      <a:gd name="T36" fmla="*/ 11 w 216"/>
                      <a:gd name="T37" fmla="*/ 40 h 136"/>
                      <a:gd name="T38" fmla="*/ 0 w 216"/>
                      <a:gd name="T39" fmla="*/ 29 h 136"/>
                      <a:gd name="T40" fmla="*/ 0 w 216"/>
                      <a:gd name="T41" fmla="*/ 15 h 136"/>
                      <a:gd name="T42" fmla="*/ 4 w 216"/>
                      <a:gd name="T43" fmla="*/ 4 h 136"/>
                      <a:gd name="T44" fmla="*/ 26 w 216"/>
                      <a:gd name="T45" fmla="*/ 7 h 136"/>
                      <a:gd name="T46" fmla="*/ 60 w 216"/>
                      <a:gd name="T47" fmla="*/ 7 h 136"/>
                      <a:gd name="T48" fmla="*/ 67 w 216"/>
                      <a:gd name="T49" fmla="*/ 18 h 136"/>
                      <a:gd name="T50" fmla="*/ 104 w 216"/>
                      <a:gd name="T51" fmla="*/ 18 h 136"/>
                      <a:gd name="T52" fmla="*/ 130 w 216"/>
                      <a:gd name="T53" fmla="*/ 18 h 136"/>
                      <a:gd name="T54" fmla="*/ 164 w 216"/>
                      <a:gd name="T55" fmla="*/ 11 h 136"/>
                      <a:gd name="T56" fmla="*/ 205 w 216"/>
                      <a:gd name="T57" fmla="*/ 0 h 1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16"/>
                      <a:gd name="T88" fmla="*/ 0 h 136"/>
                      <a:gd name="T89" fmla="*/ 216 w 216"/>
                      <a:gd name="T90" fmla="*/ 136 h 1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16" h="136">
                        <a:moveTo>
                          <a:pt x="205" y="0"/>
                        </a:moveTo>
                        <a:lnTo>
                          <a:pt x="216" y="11"/>
                        </a:lnTo>
                        <a:lnTo>
                          <a:pt x="209" y="22"/>
                        </a:lnTo>
                        <a:lnTo>
                          <a:pt x="201" y="40"/>
                        </a:lnTo>
                        <a:lnTo>
                          <a:pt x="190" y="51"/>
                        </a:lnTo>
                        <a:lnTo>
                          <a:pt x="194" y="85"/>
                        </a:lnTo>
                        <a:lnTo>
                          <a:pt x="201" y="110"/>
                        </a:lnTo>
                        <a:lnTo>
                          <a:pt x="182" y="121"/>
                        </a:lnTo>
                        <a:lnTo>
                          <a:pt x="179" y="132"/>
                        </a:lnTo>
                        <a:lnTo>
                          <a:pt x="164" y="136"/>
                        </a:lnTo>
                        <a:lnTo>
                          <a:pt x="142" y="114"/>
                        </a:lnTo>
                        <a:lnTo>
                          <a:pt x="127" y="114"/>
                        </a:lnTo>
                        <a:lnTo>
                          <a:pt x="115" y="96"/>
                        </a:lnTo>
                        <a:lnTo>
                          <a:pt x="93" y="85"/>
                        </a:lnTo>
                        <a:lnTo>
                          <a:pt x="78" y="81"/>
                        </a:lnTo>
                        <a:lnTo>
                          <a:pt x="63" y="74"/>
                        </a:lnTo>
                        <a:lnTo>
                          <a:pt x="48" y="62"/>
                        </a:lnTo>
                        <a:lnTo>
                          <a:pt x="22" y="44"/>
                        </a:lnTo>
                        <a:lnTo>
                          <a:pt x="11" y="40"/>
                        </a:lnTo>
                        <a:lnTo>
                          <a:pt x="0" y="29"/>
                        </a:lnTo>
                        <a:lnTo>
                          <a:pt x="0" y="15"/>
                        </a:lnTo>
                        <a:lnTo>
                          <a:pt x="4" y="4"/>
                        </a:lnTo>
                        <a:lnTo>
                          <a:pt x="26" y="7"/>
                        </a:lnTo>
                        <a:lnTo>
                          <a:pt x="60" y="7"/>
                        </a:lnTo>
                        <a:lnTo>
                          <a:pt x="67" y="18"/>
                        </a:lnTo>
                        <a:lnTo>
                          <a:pt x="104" y="18"/>
                        </a:lnTo>
                        <a:lnTo>
                          <a:pt x="130" y="18"/>
                        </a:lnTo>
                        <a:lnTo>
                          <a:pt x="164" y="11"/>
                        </a:lnTo>
                        <a:lnTo>
                          <a:pt x="205" y="0"/>
                        </a:lnTo>
                        <a:close/>
                      </a:path>
                    </a:pathLst>
                  </a:custGeom>
                  <a:gradFill rotWithShape="0">
                    <a:gsLst>
                      <a:gs pos="0">
                        <a:srgbClr val="FFFF00"/>
                      </a:gs>
                      <a:gs pos="100000">
                        <a:srgbClr val="FFFFFF"/>
                      </a:gs>
                    </a:gsLst>
                    <a:path path="rect">
                      <a:fillToRect l="50000" t="50000" r="50000" b="50000"/>
                    </a:path>
                  </a:gradFill>
                  <a:ln w="12700">
                    <a:solidFill>
                      <a:srgbClr val="000000"/>
                    </a:solidFill>
                    <a:prstDash val="solid"/>
                    <a:round/>
                    <a:headEnd/>
                    <a:tailEnd/>
                  </a:ln>
                </p:spPr>
                <p:txBody>
                  <a:bodyPr/>
                  <a:lstStyle/>
                  <a:p>
                    <a:endParaRPr lang="fr-FR" sz="1000"/>
                  </a:p>
                </p:txBody>
              </p:sp>
              <p:sp>
                <p:nvSpPr>
                  <p:cNvPr id="258" name="Freeform 22"/>
                  <p:cNvSpPr>
                    <a:spLocks noChangeAspect="1"/>
                  </p:cNvSpPr>
                  <p:nvPr/>
                </p:nvSpPr>
                <p:spPr bwMode="auto">
                  <a:xfrm>
                    <a:off x="1765" y="2636"/>
                    <a:ext cx="737" cy="830"/>
                  </a:xfrm>
                  <a:custGeom>
                    <a:avLst/>
                    <a:gdLst>
                      <a:gd name="T0" fmla="*/ 564 w 737"/>
                      <a:gd name="T1" fmla="*/ 819 h 830"/>
                      <a:gd name="T2" fmla="*/ 609 w 737"/>
                      <a:gd name="T3" fmla="*/ 741 h 830"/>
                      <a:gd name="T4" fmla="*/ 628 w 737"/>
                      <a:gd name="T5" fmla="*/ 715 h 830"/>
                      <a:gd name="T6" fmla="*/ 613 w 737"/>
                      <a:gd name="T7" fmla="*/ 678 h 830"/>
                      <a:gd name="T8" fmla="*/ 594 w 737"/>
                      <a:gd name="T9" fmla="*/ 674 h 830"/>
                      <a:gd name="T10" fmla="*/ 609 w 737"/>
                      <a:gd name="T11" fmla="*/ 645 h 830"/>
                      <a:gd name="T12" fmla="*/ 632 w 737"/>
                      <a:gd name="T13" fmla="*/ 604 h 830"/>
                      <a:gd name="T14" fmla="*/ 702 w 737"/>
                      <a:gd name="T15" fmla="*/ 652 h 830"/>
                      <a:gd name="T16" fmla="*/ 731 w 737"/>
                      <a:gd name="T17" fmla="*/ 652 h 830"/>
                      <a:gd name="T18" fmla="*/ 709 w 737"/>
                      <a:gd name="T19" fmla="*/ 596 h 830"/>
                      <a:gd name="T20" fmla="*/ 687 w 737"/>
                      <a:gd name="T21" fmla="*/ 593 h 830"/>
                      <a:gd name="T22" fmla="*/ 609 w 737"/>
                      <a:gd name="T23" fmla="*/ 530 h 830"/>
                      <a:gd name="T24" fmla="*/ 560 w 737"/>
                      <a:gd name="T25" fmla="*/ 496 h 830"/>
                      <a:gd name="T26" fmla="*/ 564 w 737"/>
                      <a:gd name="T27" fmla="*/ 474 h 830"/>
                      <a:gd name="T28" fmla="*/ 490 w 737"/>
                      <a:gd name="T29" fmla="*/ 440 h 830"/>
                      <a:gd name="T30" fmla="*/ 457 w 737"/>
                      <a:gd name="T31" fmla="*/ 411 h 830"/>
                      <a:gd name="T32" fmla="*/ 379 w 737"/>
                      <a:gd name="T33" fmla="*/ 293 h 830"/>
                      <a:gd name="T34" fmla="*/ 364 w 737"/>
                      <a:gd name="T35" fmla="*/ 200 h 830"/>
                      <a:gd name="T36" fmla="*/ 342 w 737"/>
                      <a:gd name="T37" fmla="*/ 163 h 830"/>
                      <a:gd name="T38" fmla="*/ 405 w 737"/>
                      <a:gd name="T39" fmla="*/ 134 h 830"/>
                      <a:gd name="T40" fmla="*/ 434 w 737"/>
                      <a:gd name="T41" fmla="*/ 70 h 830"/>
                      <a:gd name="T42" fmla="*/ 368 w 737"/>
                      <a:gd name="T43" fmla="*/ 41 h 830"/>
                      <a:gd name="T44" fmla="*/ 357 w 737"/>
                      <a:gd name="T45" fmla="*/ 15 h 830"/>
                      <a:gd name="T46" fmla="*/ 264 w 737"/>
                      <a:gd name="T47" fmla="*/ 4 h 830"/>
                      <a:gd name="T48" fmla="*/ 220 w 737"/>
                      <a:gd name="T49" fmla="*/ 52 h 830"/>
                      <a:gd name="T50" fmla="*/ 182 w 737"/>
                      <a:gd name="T51" fmla="*/ 48 h 830"/>
                      <a:gd name="T52" fmla="*/ 134 w 737"/>
                      <a:gd name="T53" fmla="*/ 63 h 830"/>
                      <a:gd name="T54" fmla="*/ 116 w 737"/>
                      <a:gd name="T55" fmla="*/ 30 h 830"/>
                      <a:gd name="T56" fmla="*/ 90 w 737"/>
                      <a:gd name="T57" fmla="*/ 59 h 830"/>
                      <a:gd name="T58" fmla="*/ 22 w 737"/>
                      <a:gd name="T59" fmla="*/ 85 h 830"/>
                      <a:gd name="T60" fmla="*/ 7 w 737"/>
                      <a:gd name="T61" fmla="*/ 137 h 830"/>
                      <a:gd name="T62" fmla="*/ 0 w 737"/>
                      <a:gd name="T63" fmla="*/ 189 h 830"/>
                      <a:gd name="T64" fmla="*/ 30 w 737"/>
                      <a:gd name="T65" fmla="*/ 208 h 830"/>
                      <a:gd name="T66" fmla="*/ 52 w 737"/>
                      <a:gd name="T67" fmla="*/ 249 h 830"/>
                      <a:gd name="T68" fmla="*/ 123 w 737"/>
                      <a:gd name="T69" fmla="*/ 211 h 830"/>
                      <a:gd name="T70" fmla="*/ 190 w 737"/>
                      <a:gd name="T71" fmla="*/ 271 h 830"/>
                      <a:gd name="T72" fmla="*/ 220 w 737"/>
                      <a:gd name="T73" fmla="*/ 352 h 830"/>
                      <a:gd name="T74" fmla="*/ 271 w 737"/>
                      <a:gd name="T75" fmla="*/ 397 h 830"/>
                      <a:gd name="T76" fmla="*/ 338 w 737"/>
                      <a:gd name="T77" fmla="*/ 478 h 830"/>
                      <a:gd name="T78" fmla="*/ 442 w 737"/>
                      <a:gd name="T79" fmla="*/ 555 h 830"/>
                      <a:gd name="T80" fmla="*/ 475 w 737"/>
                      <a:gd name="T81" fmla="*/ 578 h 830"/>
                      <a:gd name="T82" fmla="*/ 501 w 737"/>
                      <a:gd name="T83" fmla="*/ 630 h 830"/>
                      <a:gd name="T84" fmla="*/ 542 w 737"/>
                      <a:gd name="T85" fmla="*/ 645 h 830"/>
                      <a:gd name="T86" fmla="*/ 557 w 737"/>
                      <a:gd name="T87" fmla="*/ 711 h 830"/>
                      <a:gd name="T88" fmla="*/ 545 w 737"/>
                      <a:gd name="T89" fmla="*/ 760 h 830"/>
                      <a:gd name="T90" fmla="*/ 534 w 737"/>
                      <a:gd name="T91" fmla="*/ 819 h 83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7"/>
                      <a:gd name="T139" fmla="*/ 0 h 830"/>
                      <a:gd name="T140" fmla="*/ 737 w 737"/>
                      <a:gd name="T141" fmla="*/ 830 h 83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7" h="830">
                        <a:moveTo>
                          <a:pt x="534" y="819"/>
                        </a:moveTo>
                        <a:lnTo>
                          <a:pt x="545" y="830"/>
                        </a:lnTo>
                        <a:lnTo>
                          <a:pt x="564" y="819"/>
                        </a:lnTo>
                        <a:lnTo>
                          <a:pt x="586" y="789"/>
                        </a:lnTo>
                        <a:lnTo>
                          <a:pt x="597" y="745"/>
                        </a:lnTo>
                        <a:lnTo>
                          <a:pt x="609" y="741"/>
                        </a:lnTo>
                        <a:lnTo>
                          <a:pt x="617" y="748"/>
                        </a:lnTo>
                        <a:lnTo>
                          <a:pt x="632" y="734"/>
                        </a:lnTo>
                        <a:lnTo>
                          <a:pt x="628" y="715"/>
                        </a:lnTo>
                        <a:lnTo>
                          <a:pt x="635" y="700"/>
                        </a:lnTo>
                        <a:lnTo>
                          <a:pt x="632" y="693"/>
                        </a:lnTo>
                        <a:lnTo>
                          <a:pt x="613" y="678"/>
                        </a:lnTo>
                        <a:lnTo>
                          <a:pt x="606" y="678"/>
                        </a:lnTo>
                        <a:lnTo>
                          <a:pt x="609" y="670"/>
                        </a:lnTo>
                        <a:lnTo>
                          <a:pt x="594" y="674"/>
                        </a:lnTo>
                        <a:lnTo>
                          <a:pt x="586" y="667"/>
                        </a:lnTo>
                        <a:lnTo>
                          <a:pt x="586" y="659"/>
                        </a:lnTo>
                        <a:lnTo>
                          <a:pt x="609" y="645"/>
                        </a:lnTo>
                        <a:lnTo>
                          <a:pt x="620" y="630"/>
                        </a:lnTo>
                        <a:lnTo>
                          <a:pt x="620" y="607"/>
                        </a:lnTo>
                        <a:lnTo>
                          <a:pt x="632" y="604"/>
                        </a:lnTo>
                        <a:lnTo>
                          <a:pt x="669" y="622"/>
                        </a:lnTo>
                        <a:lnTo>
                          <a:pt x="683" y="626"/>
                        </a:lnTo>
                        <a:lnTo>
                          <a:pt x="702" y="652"/>
                        </a:lnTo>
                        <a:lnTo>
                          <a:pt x="709" y="667"/>
                        </a:lnTo>
                        <a:lnTo>
                          <a:pt x="720" y="667"/>
                        </a:lnTo>
                        <a:lnTo>
                          <a:pt x="731" y="652"/>
                        </a:lnTo>
                        <a:lnTo>
                          <a:pt x="737" y="637"/>
                        </a:lnTo>
                        <a:lnTo>
                          <a:pt x="724" y="611"/>
                        </a:lnTo>
                        <a:lnTo>
                          <a:pt x="709" y="596"/>
                        </a:lnTo>
                        <a:lnTo>
                          <a:pt x="695" y="596"/>
                        </a:lnTo>
                        <a:lnTo>
                          <a:pt x="695" y="593"/>
                        </a:lnTo>
                        <a:lnTo>
                          <a:pt x="687" y="593"/>
                        </a:lnTo>
                        <a:lnTo>
                          <a:pt x="650" y="555"/>
                        </a:lnTo>
                        <a:lnTo>
                          <a:pt x="632" y="559"/>
                        </a:lnTo>
                        <a:lnTo>
                          <a:pt x="609" y="530"/>
                        </a:lnTo>
                        <a:lnTo>
                          <a:pt x="594" y="526"/>
                        </a:lnTo>
                        <a:lnTo>
                          <a:pt x="571" y="504"/>
                        </a:lnTo>
                        <a:lnTo>
                          <a:pt x="560" y="496"/>
                        </a:lnTo>
                        <a:lnTo>
                          <a:pt x="568" y="489"/>
                        </a:lnTo>
                        <a:lnTo>
                          <a:pt x="579" y="485"/>
                        </a:lnTo>
                        <a:lnTo>
                          <a:pt x="564" y="474"/>
                        </a:lnTo>
                        <a:lnTo>
                          <a:pt x="545" y="481"/>
                        </a:lnTo>
                        <a:lnTo>
                          <a:pt x="531" y="474"/>
                        </a:lnTo>
                        <a:lnTo>
                          <a:pt x="490" y="440"/>
                        </a:lnTo>
                        <a:lnTo>
                          <a:pt x="486" y="426"/>
                        </a:lnTo>
                        <a:lnTo>
                          <a:pt x="471" y="422"/>
                        </a:lnTo>
                        <a:lnTo>
                          <a:pt x="457" y="411"/>
                        </a:lnTo>
                        <a:lnTo>
                          <a:pt x="419" y="330"/>
                        </a:lnTo>
                        <a:lnTo>
                          <a:pt x="408" y="319"/>
                        </a:lnTo>
                        <a:lnTo>
                          <a:pt x="379" y="293"/>
                        </a:lnTo>
                        <a:lnTo>
                          <a:pt x="345" y="241"/>
                        </a:lnTo>
                        <a:lnTo>
                          <a:pt x="345" y="211"/>
                        </a:lnTo>
                        <a:lnTo>
                          <a:pt x="364" y="200"/>
                        </a:lnTo>
                        <a:lnTo>
                          <a:pt x="364" y="185"/>
                        </a:lnTo>
                        <a:lnTo>
                          <a:pt x="349" y="171"/>
                        </a:lnTo>
                        <a:lnTo>
                          <a:pt x="342" y="163"/>
                        </a:lnTo>
                        <a:lnTo>
                          <a:pt x="345" y="152"/>
                        </a:lnTo>
                        <a:lnTo>
                          <a:pt x="360" y="145"/>
                        </a:lnTo>
                        <a:lnTo>
                          <a:pt x="405" y="134"/>
                        </a:lnTo>
                        <a:lnTo>
                          <a:pt x="423" y="122"/>
                        </a:lnTo>
                        <a:lnTo>
                          <a:pt x="438" y="108"/>
                        </a:lnTo>
                        <a:lnTo>
                          <a:pt x="434" y="70"/>
                        </a:lnTo>
                        <a:lnTo>
                          <a:pt x="438" y="56"/>
                        </a:lnTo>
                        <a:lnTo>
                          <a:pt x="416" y="52"/>
                        </a:lnTo>
                        <a:lnTo>
                          <a:pt x="368" y="41"/>
                        </a:lnTo>
                        <a:lnTo>
                          <a:pt x="360" y="30"/>
                        </a:lnTo>
                        <a:lnTo>
                          <a:pt x="357" y="26"/>
                        </a:lnTo>
                        <a:lnTo>
                          <a:pt x="357" y="15"/>
                        </a:lnTo>
                        <a:lnTo>
                          <a:pt x="353" y="4"/>
                        </a:lnTo>
                        <a:lnTo>
                          <a:pt x="327" y="0"/>
                        </a:lnTo>
                        <a:lnTo>
                          <a:pt x="264" y="4"/>
                        </a:lnTo>
                        <a:lnTo>
                          <a:pt x="257" y="19"/>
                        </a:lnTo>
                        <a:lnTo>
                          <a:pt x="234" y="22"/>
                        </a:lnTo>
                        <a:lnTo>
                          <a:pt x="220" y="52"/>
                        </a:lnTo>
                        <a:lnTo>
                          <a:pt x="220" y="63"/>
                        </a:lnTo>
                        <a:lnTo>
                          <a:pt x="205" y="52"/>
                        </a:lnTo>
                        <a:lnTo>
                          <a:pt x="182" y="48"/>
                        </a:lnTo>
                        <a:lnTo>
                          <a:pt x="168" y="56"/>
                        </a:lnTo>
                        <a:lnTo>
                          <a:pt x="157" y="78"/>
                        </a:lnTo>
                        <a:lnTo>
                          <a:pt x="134" y="63"/>
                        </a:lnTo>
                        <a:lnTo>
                          <a:pt x="138" y="41"/>
                        </a:lnTo>
                        <a:lnTo>
                          <a:pt x="131" y="26"/>
                        </a:lnTo>
                        <a:lnTo>
                          <a:pt x="116" y="30"/>
                        </a:lnTo>
                        <a:lnTo>
                          <a:pt x="112" y="48"/>
                        </a:lnTo>
                        <a:lnTo>
                          <a:pt x="101" y="59"/>
                        </a:lnTo>
                        <a:lnTo>
                          <a:pt x="90" y="59"/>
                        </a:lnTo>
                        <a:lnTo>
                          <a:pt x="37" y="52"/>
                        </a:lnTo>
                        <a:lnTo>
                          <a:pt x="19" y="67"/>
                        </a:lnTo>
                        <a:lnTo>
                          <a:pt x="22" y="85"/>
                        </a:lnTo>
                        <a:lnTo>
                          <a:pt x="26" y="100"/>
                        </a:lnTo>
                        <a:lnTo>
                          <a:pt x="0" y="122"/>
                        </a:lnTo>
                        <a:lnTo>
                          <a:pt x="7" y="137"/>
                        </a:lnTo>
                        <a:lnTo>
                          <a:pt x="15" y="145"/>
                        </a:lnTo>
                        <a:lnTo>
                          <a:pt x="0" y="163"/>
                        </a:lnTo>
                        <a:lnTo>
                          <a:pt x="0" y="189"/>
                        </a:lnTo>
                        <a:lnTo>
                          <a:pt x="7" y="200"/>
                        </a:lnTo>
                        <a:lnTo>
                          <a:pt x="22" y="200"/>
                        </a:lnTo>
                        <a:lnTo>
                          <a:pt x="30" y="208"/>
                        </a:lnTo>
                        <a:lnTo>
                          <a:pt x="37" y="226"/>
                        </a:lnTo>
                        <a:lnTo>
                          <a:pt x="37" y="245"/>
                        </a:lnTo>
                        <a:lnTo>
                          <a:pt x="52" y="249"/>
                        </a:lnTo>
                        <a:lnTo>
                          <a:pt x="63" y="245"/>
                        </a:lnTo>
                        <a:lnTo>
                          <a:pt x="105" y="204"/>
                        </a:lnTo>
                        <a:lnTo>
                          <a:pt x="123" y="211"/>
                        </a:lnTo>
                        <a:lnTo>
                          <a:pt x="160" y="230"/>
                        </a:lnTo>
                        <a:lnTo>
                          <a:pt x="186" y="249"/>
                        </a:lnTo>
                        <a:lnTo>
                          <a:pt x="190" y="271"/>
                        </a:lnTo>
                        <a:lnTo>
                          <a:pt x="205" y="286"/>
                        </a:lnTo>
                        <a:lnTo>
                          <a:pt x="212" y="312"/>
                        </a:lnTo>
                        <a:lnTo>
                          <a:pt x="220" y="352"/>
                        </a:lnTo>
                        <a:lnTo>
                          <a:pt x="231" y="371"/>
                        </a:lnTo>
                        <a:lnTo>
                          <a:pt x="245" y="387"/>
                        </a:lnTo>
                        <a:lnTo>
                          <a:pt x="271" y="397"/>
                        </a:lnTo>
                        <a:lnTo>
                          <a:pt x="294" y="433"/>
                        </a:lnTo>
                        <a:lnTo>
                          <a:pt x="316" y="463"/>
                        </a:lnTo>
                        <a:lnTo>
                          <a:pt x="338" y="478"/>
                        </a:lnTo>
                        <a:lnTo>
                          <a:pt x="379" y="526"/>
                        </a:lnTo>
                        <a:lnTo>
                          <a:pt x="408" y="526"/>
                        </a:lnTo>
                        <a:lnTo>
                          <a:pt x="442" y="555"/>
                        </a:lnTo>
                        <a:lnTo>
                          <a:pt x="442" y="585"/>
                        </a:lnTo>
                        <a:lnTo>
                          <a:pt x="453" y="593"/>
                        </a:lnTo>
                        <a:lnTo>
                          <a:pt x="475" y="578"/>
                        </a:lnTo>
                        <a:lnTo>
                          <a:pt x="479" y="593"/>
                        </a:lnTo>
                        <a:lnTo>
                          <a:pt x="479" y="611"/>
                        </a:lnTo>
                        <a:lnTo>
                          <a:pt x="501" y="630"/>
                        </a:lnTo>
                        <a:lnTo>
                          <a:pt x="508" y="641"/>
                        </a:lnTo>
                        <a:lnTo>
                          <a:pt x="538" y="633"/>
                        </a:lnTo>
                        <a:lnTo>
                          <a:pt x="542" y="645"/>
                        </a:lnTo>
                        <a:lnTo>
                          <a:pt x="538" y="670"/>
                        </a:lnTo>
                        <a:lnTo>
                          <a:pt x="553" y="693"/>
                        </a:lnTo>
                        <a:lnTo>
                          <a:pt x="557" y="711"/>
                        </a:lnTo>
                        <a:lnTo>
                          <a:pt x="564" y="730"/>
                        </a:lnTo>
                        <a:lnTo>
                          <a:pt x="560" y="745"/>
                        </a:lnTo>
                        <a:lnTo>
                          <a:pt x="545" y="760"/>
                        </a:lnTo>
                        <a:lnTo>
                          <a:pt x="542" y="778"/>
                        </a:lnTo>
                        <a:lnTo>
                          <a:pt x="531" y="800"/>
                        </a:lnTo>
                        <a:lnTo>
                          <a:pt x="534" y="819"/>
                        </a:lnTo>
                        <a:close/>
                      </a:path>
                    </a:pathLst>
                  </a:custGeom>
                  <a:gradFill rotWithShape="0">
                    <a:gsLst>
                      <a:gs pos="0">
                        <a:srgbClr val="FFFF00"/>
                      </a:gs>
                      <a:gs pos="100000">
                        <a:srgbClr val="FFFFFF"/>
                      </a:gs>
                    </a:gsLst>
                    <a:path path="rect">
                      <a:fillToRect l="50000" t="50000" r="50000" b="50000"/>
                    </a:path>
                  </a:gradFill>
                  <a:ln w="12700">
                    <a:solidFill>
                      <a:srgbClr val="000000"/>
                    </a:solidFill>
                    <a:prstDash val="solid"/>
                    <a:round/>
                    <a:headEnd/>
                    <a:tailEnd/>
                  </a:ln>
                </p:spPr>
                <p:txBody>
                  <a:bodyPr/>
                  <a:lstStyle/>
                  <a:p>
                    <a:endParaRPr lang="fr-FR" sz="1000"/>
                  </a:p>
                </p:txBody>
              </p:sp>
            </p:grpSp>
            <p:sp>
              <p:nvSpPr>
                <p:cNvPr id="152" name="Freeform 23"/>
                <p:cNvSpPr>
                  <a:spLocks noChangeAspect="1"/>
                </p:cNvSpPr>
                <p:nvPr/>
              </p:nvSpPr>
              <p:spPr bwMode="auto">
                <a:xfrm>
                  <a:off x="2163" y="2612"/>
                  <a:ext cx="381" cy="248"/>
                </a:xfrm>
                <a:custGeom>
                  <a:avLst/>
                  <a:gdLst>
                    <a:gd name="T0" fmla="*/ 157 w 298"/>
                    <a:gd name="T1" fmla="*/ 37 h 194"/>
                    <a:gd name="T2" fmla="*/ 142 w 298"/>
                    <a:gd name="T3" fmla="*/ 24 h 194"/>
                    <a:gd name="T4" fmla="*/ 144 w 298"/>
                    <a:gd name="T5" fmla="*/ 19 h 194"/>
                    <a:gd name="T6" fmla="*/ 135 w 298"/>
                    <a:gd name="T7" fmla="*/ 11 h 194"/>
                    <a:gd name="T8" fmla="*/ 127 w 298"/>
                    <a:gd name="T9" fmla="*/ 0 h 194"/>
                    <a:gd name="T10" fmla="*/ 117 w 298"/>
                    <a:gd name="T11" fmla="*/ 11 h 194"/>
                    <a:gd name="T12" fmla="*/ 111 w 298"/>
                    <a:gd name="T13" fmla="*/ 7 h 194"/>
                    <a:gd name="T14" fmla="*/ 100 w 298"/>
                    <a:gd name="T15" fmla="*/ 17 h 194"/>
                    <a:gd name="T16" fmla="*/ 100 w 298"/>
                    <a:gd name="T17" fmla="*/ 22 h 194"/>
                    <a:gd name="T18" fmla="*/ 87 w 298"/>
                    <a:gd name="T19" fmla="*/ 28 h 194"/>
                    <a:gd name="T20" fmla="*/ 54 w 298"/>
                    <a:gd name="T21" fmla="*/ 54 h 194"/>
                    <a:gd name="T22" fmla="*/ 45 w 298"/>
                    <a:gd name="T23" fmla="*/ 65 h 194"/>
                    <a:gd name="T24" fmla="*/ 45 w 298"/>
                    <a:gd name="T25" fmla="*/ 78 h 194"/>
                    <a:gd name="T26" fmla="*/ 33 w 298"/>
                    <a:gd name="T27" fmla="*/ 82 h 194"/>
                    <a:gd name="T28" fmla="*/ 9 w 298"/>
                    <a:gd name="T29" fmla="*/ 108 h 194"/>
                    <a:gd name="T30" fmla="*/ 9 w 298"/>
                    <a:gd name="T31" fmla="*/ 117 h 194"/>
                    <a:gd name="T32" fmla="*/ 0 w 298"/>
                    <a:gd name="T33" fmla="*/ 128 h 194"/>
                    <a:gd name="T34" fmla="*/ 4 w 298"/>
                    <a:gd name="T35" fmla="*/ 141 h 194"/>
                    <a:gd name="T36" fmla="*/ 15 w 298"/>
                    <a:gd name="T37" fmla="*/ 134 h 194"/>
                    <a:gd name="T38" fmla="*/ 26 w 298"/>
                    <a:gd name="T39" fmla="*/ 122 h 194"/>
                    <a:gd name="T40" fmla="*/ 43 w 298"/>
                    <a:gd name="T41" fmla="*/ 119 h 194"/>
                    <a:gd name="T42" fmla="*/ 54 w 298"/>
                    <a:gd name="T43" fmla="*/ 122 h 194"/>
                    <a:gd name="T44" fmla="*/ 58 w 298"/>
                    <a:gd name="T45" fmla="*/ 141 h 194"/>
                    <a:gd name="T46" fmla="*/ 56 w 298"/>
                    <a:gd name="T47" fmla="*/ 154 h 194"/>
                    <a:gd name="T48" fmla="*/ 63 w 298"/>
                    <a:gd name="T49" fmla="*/ 163 h 194"/>
                    <a:gd name="T50" fmla="*/ 72 w 298"/>
                    <a:gd name="T51" fmla="*/ 169 h 194"/>
                    <a:gd name="T52" fmla="*/ 91 w 298"/>
                    <a:gd name="T53" fmla="*/ 171 h 194"/>
                    <a:gd name="T54" fmla="*/ 133 w 298"/>
                    <a:gd name="T55" fmla="*/ 176 h 194"/>
                    <a:gd name="T56" fmla="*/ 142 w 298"/>
                    <a:gd name="T57" fmla="*/ 171 h 194"/>
                    <a:gd name="T58" fmla="*/ 148 w 298"/>
                    <a:gd name="T59" fmla="*/ 163 h 194"/>
                    <a:gd name="T60" fmla="*/ 152 w 298"/>
                    <a:gd name="T61" fmla="*/ 146 h 194"/>
                    <a:gd name="T62" fmla="*/ 167 w 298"/>
                    <a:gd name="T63" fmla="*/ 145 h 194"/>
                    <a:gd name="T64" fmla="*/ 172 w 298"/>
                    <a:gd name="T65" fmla="*/ 156 h 194"/>
                    <a:gd name="T66" fmla="*/ 172 w 298"/>
                    <a:gd name="T67" fmla="*/ 181 h 194"/>
                    <a:gd name="T68" fmla="*/ 191 w 298"/>
                    <a:gd name="T69" fmla="*/ 194 h 194"/>
                    <a:gd name="T70" fmla="*/ 205 w 298"/>
                    <a:gd name="T71" fmla="*/ 172 h 194"/>
                    <a:gd name="T72" fmla="*/ 220 w 298"/>
                    <a:gd name="T73" fmla="*/ 165 h 194"/>
                    <a:gd name="T74" fmla="*/ 237 w 298"/>
                    <a:gd name="T75" fmla="*/ 167 h 194"/>
                    <a:gd name="T76" fmla="*/ 250 w 298"/>
                    <a:gd name="T77" fmla="*/ 174 h 194"/>
                    <a:gd name="T78" fmla="*/ 255 w 298"/>
                    <a:gd name="T79" fmla="*/ 180 h 194"/>
                    <a:gd name="T80" fmla="*/ 259 w 298"/>
                    <a:gd name="T81" fmla="*/ 161 h 194"/>
                    <a:gd name="T82" fmla="*/ 269 w 298"/>
                    <a:gd name="T83" fmla="*/ 139 h 194"/>
                    <a:gd name="T84" fmla="*/ 291 w 298"/>
                    <a:gd name="T85" fmla="*/ 135 h 194"/>
                    <a:gd name="T86" fmla="*/ 298 w 298"/>
                    <a:gd name="T87" fmla="*/ 121 h 194"/>
                    <a:gd name="T88" fmla="*/ 291 w 298"/>
                    <a:gd name="T89" fmla="*/ 109 h 194"/>
                    <a:gd name="T90" fmla="*/ 281 w 298"/>
                    <a:gd name="T91" fmla="*/ 104 h 194"/>
                    <a:gd name="T92" fmla="*/ 253 w 298"/>
                    <a:gd name="T93" fmla="*/ 99 h 194"/>
                    <a:gd name="T94" fmla="*/ 252 w 298"/>
                    <a:gd name="T95" fmla="*/ 85 h 194"/>
                    <a:gd name="T96" fmla="*/ 252 w 298"/>
                    <a:gd name="T97" fmla="*/ 70 h 194"/>
                    <a:gd name="T98" fmla="*/ 252 w 298"/>
                    <a:gd name="T99" fmla="*/ 59 h 194"/>
                    <a:gd name="T100" fmla="*/ 235 w 298"/>
                    <a:gd name="T101" fmla="*/ 50 h 194"/>
                    <a:gd name="T102" fmla="*/ 226 w 298"/>
                    <a:gd name="T103" fmla="*/ 54 h 194"/>
                    <a:gd name="T104" fmla="*/ 211 w 298"/>
                    <a:gd name="T105" fmla="*/ 43 h 194"/>
                    <a:gd name="T106" fmla="*/ 209 w 298"/>
                    <a:gd name="T107" fmla="*/ 35 h 194"/>
                    <a:gd name="T108" fmla="*/ 203 w 298"/>
                    <a:gd name="T109" fmla="*/ 26 h 194"/>
                    <a:gd name="T110" fmla="*/ 203 w 298"/>
                    <a:gd name="T111" fmla="*/ 22 h 194"/>
                    <a:gd name="T112" fmla="*/ 187 w 298"/>
                    <a:gd name="T113" fmla="*/ 17 h 194"/>
                    <a:gd name="T114" fmla="*/ 181 w 298"/>
                    <a:gd name="T115" fmla="*/ 24 h 194"/>
                    <a:gd name="T116" fmla="*/ 170 w 298"/>
                    <a:gd name="T117" fmla="*/ 32 h 194"/>
                    <a:gd name="T118" fmla="*/ 157 w 298"/>
                    <a:gd name="T119" fmla="*/ 37 h 19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98"/>
                    <a:gd name="T181" fmla="*/ 0 h 194"/>
                    <a:gd name="T182" fmla="*/ 298 w 298"/>
                    <a:gd name="T183" fmla="*/ 194 h 19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98" h="194">
                      <a:moveTo>
                        <a:pt x="157" y="37"/>
                      </a:moveTo>
                      <a:lnTo>
                        <a:pt x="142" y="24"/>
                      </a:lnTo>
                      <a:lnTo>
                        <a:pt x="144" y="19"/>
                      </a:lnTo>
                      <a:lnTo>
                        <a:pt x="135" y="11"/>
                      </a:lnTo>
                      <a:lnTo>
                        <a:pt x="127" y="0"/>
                      </a:lnTo>
                      <a:lnTo>
                        <a:pt x="117" y="11"/>
                      </a:lnTo>
                      <a:lnTo>
                        <a:pt x="111" y="7"/>
                      </a:lnTo>
                      <a:lnTo>
                        <a:pt x="100" y="17"/>
                      </a:lnTo>
                      <a:lnTo>
                        <a:pt x="100" y="22"/>
                      </a:lnTo>
                      <a:lnTo>
                        <a:pt x="87" y="28"/>
                      </a:lnTo>
                      <a:lnTo>
                        <a:pt x="54" y="54"/>
                      </a:lnTo>
                      <a:lnTo>
                        <a:pt x="45" y="65"/>
                      </a:lnTo>
                      <a:lnTo>
                        <a:pt x="45" y="78"/>
                      </a:lnTo>
                      <a:lnTo>
                        <a:pt x="33" y="82"/>
                      </a:lnTo>
                      <a:lnTo>
                        <a:pt x="9" y="108"/>
                      </a:lnTo>
                      <a:lnTo>
                        <a:pt x="9" y="117"/>
                      </a:lnTo>
                      <a:lnTo>
                        <a:pt x="0" y="128"/>
                      </a:lnTo>
                      <a:lnTo>
                        <a:pt x="4" y="141"/>
                      </a:lnTo>
                      <a:lnTo>
                        <a:pt x="15" y="134"/>
                      </a:lnTo>
                      <a:lnTo>
                        <a:pt x="26" y="122"/>
                      </a:lnTo>
                      <a:lnTo>
                        <a:pt x="43" y="119"/>
                      </a:lnTo>
                      <a:lnTo>
                        <a:pt x="54" y="122"/>
                      </a:lnTo>
                      <a:lnTo>
                        <a:pt x="58" y="141"/>
                      </a:lnTo>
                      <a:lnTo>
                        <a:pt x="56" y="154"/>
                      </a:lnTo>
                      <a:lnTo>
                        <a:pt x="63" y="163"/>
                      </a:lnTo>
                      <a:lnTo>
                        <a:pt x="72" y="169"/>
                      </a:lnTo>
                      <a:lnTo>
                        <a:pt x="91" y="171"/>
                      </a:lnTo>
                      <a:lnTo>
                        <a:pt x="133" y="176"/>
                      </a:lnTo>
                      <a:lnTo>
                        <a:pt x="142" y="171"/>
                      </a:lnTo>
                      <a:lnTo>
                        <a:pt x="148" y="163"/>
                      </a:lnTo>
                      <a:lnTo>
                        <a:pt x="152" y="146"/>
                      </a:lnTo>
                      <a:lnTo>
                        <a:pt x="167" y="145"/>
                      </a:lnTo>
                      <a:lnTo>
                        <a:pt x="172" y="156"/>
                      </a:lnTo>
                      <a:lnTo>
                        <a:pt x="172" y="181"/>
                      </a:lnTo>
                      <a:lnTo>
                        <a:pt x="191" y="194"/>
                      </a:lnTo>
                      <a:lnTo>
                        <a:pt x="205" y="172"/>
                      </a:lnTo>
                      <a:lnTo>
                        <a:pt x="220" y="165"/>
                      </a:lnTo>
                      <a:lnTo>
                        <a:pt x="237" y="167"/>
                      </a:lnTo>
                      <a:lnTo>
                        <a:pt x="250" y="174"/>
                      </a:lnTo>
                      <a:lnTo>
                        <a:pt x="255" y="180"/>
                      </a:lnTo>
                      <a:lnTo>
                        <a:pt x="259" y="161"/>
                      </a:lnTo>
                      <a:lnTo>
                        <a:pt x="269" y="139"/>
                      </a:lnTo>
                      <a:lnTo>
                        <a:pt x="291" y="135"/>
                      </a:lnTo>
                      <a:lnTo>
                        <a:pt x="298" y="121"/>
                      </a:lnTo>
                      <a:lnTo>
                        <a:pt x="291" y="109"/>
                      </a:lnTo>
                      <a:lnTo>
                        <a:pt x="281" y="104"/>
                      </a:lnTo>
                      <a:lnTo>
                        <a:pt x="253" y="99"/>
                      </a:lnTo>
                      <a:lnTo>
                        <a:pt x="252" y="85"/>
                      </a:lnTo>
                      <a:lnTo>
                        <a:pt x="252" y="70"/>
                      </a:lnTo>
                      <a:lnTo>
                        <a:pt x="252" y="59"/>
                      </a:lnTo>
                      <a:lnTo>
                        <a:pt x="235" y="50"/>
                      </a:lnTo>
                      <a:lnTo>
                        <a:pt x="226" y="54"/>
                      </a:lnTo>
                      <a:lnTo>
                        <a:pt x="211" y="43"/>
                      </a:lnTo>
                      <a:lnTo>
                        <a:pt x="209" y="35"/>
                      </a:lnTo>
                      <a:lnTo>
                        <a:pt x="203" y="26"/>
                      </a:lnTo>
                      <a:lnTo>
                        <a:pt x="203" y="22"/>
                      </a:lnTo>
                      <a:lnTo>
                        <a:pt x="187" y="17"/>
                      </a:lnTo>
                      <a:lnTo>
                        <a:pt x="181" y="24"/>
                      </a:lnTo>
                      <a:lnTo>
                        <a:pt x="170" y="32"/>
                      </a:lnTo>
                      <a:lnTo>
                        <a:pt x="157" y="37"/>
                      </a:lnTo>
                      <a:close/>
                    </a:path>
                  </a:pathLst>
                </a:custGeom>
                <a:solidFill>
                  <a:schemeClr val="bg1"/>
                </a:solidFill>
                <a:ln w="12700">
                  <a:solidFill>
                    <a:srgbClr val="000000"/>
                  </a:solidFill>
                  <a:prstDash val="solid"/>
                  <a:round/>
                  <a:headEnd/>
                  <a:tailEnd/>
                </a:ln>
              </p:spPr>
              <p:txBody>
                <a:bodyPr/>
                <a:lstStyle/>
                <a:p>
                  <a:endParaRPr lang="fr-FR" sz="1000"/>
                </a:p>
              </p:txBody>
            </p:sp>
            <p:sp>
              <p:nvSpPr>
                <p:cNvPr id="153" name="Freeform 24"/>
                <p:cNvSpPr>
                  <a:spLocks noChangeAspect="1"/>
                </p:cNvSpPr>
                <p:nvPr/>
              </p:nvSpPr>
              <p:spPr bwMode="auto">
                <a:xfrm>
                  <a:off x="2469" y="2584"/>
                  <a:ext cx="579" cy="263"/>
                </a:xfrm>
                <a:custGeom>
                  <a:avLst/>
                  <a:gdLst>
                    <a:gd name="T0" fmla="*/ 19 w 453"/>
                    <a:gd name="T1" fmla="*/ 72 h 206"/>
                    <a:gd name="T2" fmla="*/ 36 w 453"/>
                    <a:gd name="T3" fmla="*/ 82 h 206"/>
                    <a:gd name="T4" fmla="*/ 63 w 453"/>
                    <a:gd name="T5" fmla="*/ 80 h 206"/>
                    <a:gd name="T6" fmla="*/ 88 w 453"/>
                    <a:gd name="T7" fmla="*/ 78 h 206"/>
                    <a:gd name="T8" fmla="*/ 118 w 453"/>
                    <a:gd name="T9" fmla="*/ 88 h 206"/>
                    <a:gd name="T10" fmla="*/ 138 w 453"/>
                    <a:gd name="T11" fmla="*/ 85 h 206"/>
                    <a:gd name="T12" fmla="*/ 172 w 453"/>
                    <a:gd name="T13" fmla="*/ 81 h 206"/>
                    <a:gd name="T14" fmla="*/ 209 w 453"/>
                    <a:gd name="T15" fmla="*/ 100 h 206"/>
                    <a:gd name="T16" fmla="*/ 227 w 453"/>
                    <a:gd name="T17" fmla="*/ 81 h 206"/>
                    <a:gd name="T18" fmla="*/ 212 w 453"/>
                    <a:gd name="T19" fmla="*/ 40 h 206"/>
                    <a:gd name="T20" fmla="*/ 274 w 453"/>
                    <a:gd name="T21" fmla="*/ 5 h 206"/>
                    <a:gd name="T22" fmla="*/ 291 w 453"/>
                    <a:gd name="T23" fmla="*/ 20 h 206"/>
                    <a:gd name="T24" fmla="*/ 336 w 453"/>
                    <a:gd name="T25" fmla="*/ 2 h 206"/>
                    <a:gd name="T26" fmla="*/ 385 w 453"/>
                    <a:gd name="T27" fmla="*/ 17 h 206"/>
                    <a:gd name="T28" fmla="*/ 417 w 453"/>
                    <a:gd name="T29" fmla="*/ 8 h 206"/>
                    <a:gd name="T30" fmla="*/ 442 w 453"/>
                    <a:gd name="T31" fmla="*/ 52 h 206"/>
                    <a:gd name="T32" fmla="*/ 450 w 453"/>
                    <a:gd name="T33" fmla="*/ 82 h 206"/>
                    <a:gd name="T34" fmla="*/ 429 w 453"/>
                    <a:gd name="T35" fmla="*/ 100 h 206"/>
                    <a:gd name="T36" fmla="*/ 432 w 453"/>
                    <a:gd name="T37" fmla="*/ 120 h 206"/>
                    <a:gd name="T38" fmla="*/ 424 w 453"/>
                    <a:gd name="T39" fmla="*/ 148 h 206"/>
                    <a:gd name="T40" fmla="*/ 401 w 453"/>
                    <a:gd name="T41" fmla="*/ 172 h 206"/>
                    <a:gd name="T42" fmla="*/ 380 w 453"/>
                    <a:gd name="T43" fmla="*/ 189 h 206"/>
                    <a:gd name="T44" fmla="*/ 330 w 453"/>
                    <a:gd name="T45" fmla="*/ 192 h 206"/>
                    <a:gd name="T46" fmla="*/ 289 w 453"/>
                    <a:gd name="T47" fmla="*/ 206 h 206"/>
                    <a:gd name="T48" fmla="*/ 220 w 453"/>
                    <a:gd name="T49" fmla="*/ 192 h 206"/>
                    <a:gd name="T50" fmla="*/ 154 w 453"/>
                    <a:gd name="T51" fmla="*/ 165 h 206"/>
                    <a:gd name="T52" fmla="*/ 150 w 453"/>
                    <a:gd name="T53" fmla="*/ 141 h 206"/>
                    <a:gd name="T54" fmla="*/ 107 w 453"/>
                    <a:gd name="T55" fmla="*/ 139 h 206"/>
                    <a:gd name="T56" fmla="*/ 52 w 453"/>
                    <a:gd name="T57" fmla="*/ 132 h 206"/>
                    <a:gd name="T58" fmla="*/ 28 w 453"/>
                    <a:gd name="T59" fmla="*/ 123 h 206"/>
                    <a:gd name="T60" fmla="*/ 13 w 453"/>
                    <a:gd name="T61" fmla="*/ 105 h 206"/>
                    <a:gd name="T62" fmla="*/ 0 w 453"/>
                    <a:gd name="T63" fmla="*/ 74 h 20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53"/>
                    <a:gd name="T97" fmla="*/ 0 h 206"/>
                    <a:gd name="T98" fmla="*/ 453 w 453"/>
                    <a:gd name="T99" fmla="*/ 206 h 20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53" h="206">
                      <a:moveTo>
                        <a:pt x="0" y="74"/>
                      </a:moveTo>
                      <a:lnTo>
                        <a:pt x="19" y="72"/>
                      </a:lnTo>
                      <a:lnTo>
                        <a:pt x="26" y="70"/>
                      </a:lnTo>
                      <a:lnTo>
                        <a:pt x="36" y="82"/>
                      </a:lnTo>
                      <a:lnTo>
                        <a:pt x="48" y="78"/>
                      </a:lnTo>
                      <a:lnTo>
                        <a:pt x="63" y="80"/>
                      </a:lnTo>
                      <a:lnTo>
                        <a:pt x="72" y="87"/>
                      </a:lnTo>
                      <a:lnTo>
                        <a:pt x="88" y="78"/>
                      </a:lnTo>
                      <a:lnTo>
                        <a:pt x="109" y="79"/>
                      </a:lnTo>
                      <a:lnTo>
                        <a:pt x="118" y="88"/>
                      </a:lnTo>
                      <a:lnTo>
                        <a:pt x="131" y="91"/>
                      </a:lnTo>
                      <a:lnTo>
                        <a:pt x="138" y="85"/>
                      </a:lnTo>
                      <a:lnTo>
                        <a:pt x="161" y="81"/>
                      </a:lnTo>
                      <a:lnTo>
                        <a:pt x="172" y="81"/>
                      </a:lnTo>
                      <a:lnTo>
                        <a:pt x="189" y="87"/>
                      </a:lnTo>
                      <a:lnTo>
                        <a:pt x="209" y="100"/>
                      </a:lnTo>
                      <a:lnTo>
                        <a:pt x="224" y="94"/>
                      </a:lnTo>
                      <a:lnTo>
                        <a:pt x="227" y="81"/>
                      </a:lnTo>
                      <a:lnTo>
                        <a:pt x="217" y="64"/>
                      </a:lnTo>
                      <a:lnTo>
                        <a:pt x="212" y="40"/>
                      </a:lnTo>
                      <a:lnTo>
                        <a:pt x="263" y="5"/>
                      </a:lnTo>
                      <a:lnTo>
                        <a:pt x="274" y="5"/>
                      </a:lnTo>
                      <a:lnTo>
                        <a:pt x="276" y="17"/>
                      </a:lnTo>
                      <a:lnTo>
                        <a:pt x="291" y="20"/>
                      </a:lnTo>
                      <a:lnTo>
                        <a:pt x="323" y="16"/>
                      </a:lnTo>
                      <a:lnTo>
                        <a:pt x="336" y="2"/>
                      </a:lnTo>
                      <a:lnTo>
                        <a:pt x="376" y="0"/>
                      </a:lnTo>
                      <a:lnTo>
                        <a:pt x="385" y="17"/>
                      </a:lnTo>
                      <a:lnTo>
                        <a:pt x="402" y="17"/>
                      </a:lnTo>
                      <a:lnTo>
                        <a:pt x="417" y="8"/>
                      </a:lnTo>
                      <a:lnTo>
                        <a:pt x="442" y="24"/>
                      </a:lnTo>
                      <a:lnTo>
                        <a:pt x="442" y="52"/>
                      </a:lnTo>
                      <a:lnTo>
                        <a:pt x="453" y="64"/>
                      </a:lnTo>
                      <a:lnTo>
                        <a:pt x="450" y="82"/>
                      </a:lnTo>
                      <a:lnTo>
                        <a:pt x="442" y="100"/>
                      </a:lnTo>
                      <a:lnTo>
                        <a:pt x="429" y="100"/>
                      </a:lnTo>
                      <a:lnTo>
                        <a:pt x="424" y="105"/>
                      </a:lnTo>
                      <a:lnTo>
                        <a:pt x="432" y="120"/>
                      </a:lnTo>
                      <a:lnTo>
                        <a:pt x="432" y="135"/>
                      </a:lnTo>
                      <a:lnTo>
                        <a:pt x="424" y="148"/>
                      </a:lnTo>
                      <a:lnTo>
                        <a:pt x="402" y="159"/>
                      </a:lnTo>
                      <a:lnTo>
                        <a:pt x="401" y="172"/>
                      </a:lnTo>
                      <a:lnTo>
                        <a:pt x="401" y="185"/>
                      </a:lnTo>
                      <a:lnTo>
                        <a:pt x="380" y="189"/>
                      </a:lnTo>
                      <a:lnTo>
                        <a:pt x="346" y="187"/>
                      </a:lnTo>
                      <a:lnTo>
                        <a:pt x="330" y="192"/>
                      </a:lnTo>
                      <a:lnTo>
                        <a:pt x="301" y="192"/>
                      </a:lnTo>
                      <a:lnTo>
                        <a:pt x="289" y="206"/>
                      </a:lnTo>
                      <a:lnTo>
                        <a:pt x="243" y="191"/>
                      </a:lnTo>
                      <a:lnTo>
                        <a:pt x="220" y="192"/>
                      </a:lnTo>
                      <a:lnTo>
                        <a:pt x="162" y="179"/>
                      </a:lnTo>
                      <a:lnTo>
                        <a:pt x="154" y="165"/>
                      </a:lnTo>
                      <a:lnTo>
                        <a:pt x="154" y="150"/>
                      </a:lnTo>
                      <a:lnTo>
                        <a:pt x="150" y="141"/>
                      </a:lnTo>
                      <a:lnTo>
                        <a:pt x="143" y="137"/>
                      </a:lnTo>
                      <a:lnTo>
                        <a:pt x="107" y="139"/>
                      </a:lnTo>
                      <a:lnTo>
                        <a:pt x="57" y="144"/>
                      </a:lnTo>
                      <a:lnTo>
                        <a:pt x="52" y="132"/>
                      </a:lnTo>
                      <a:lnTo>
                        <a:pt x="43" y="128"/>
                      </a:lnTo>
                      <a:lnTo>
                        <a:pt x="28" y="123"/>
                      </a:lnTo>
                      <a:lnTo>
                        <a:pt x="13" y="119"/>
                      </a:lnTo>
                      <a:lnTo>
                        <a:pt x="13" y="105"/>
                      </a:lnTo>
                      <a:lnTo>
                        <a:pt x="13" y="85"/>
                      </a:lnTo>
                      <a:lnTo>
                        <a:pt x="0" y="74"/>
                      </a:lnTo>
                      <a:close/>
                    </a:path>
                  </a:pathLst>
                </a:custGeom>
                <a:solidFill>
                  <a:schemeClr val="bg1"/>
                </a:solidFill>
                <a:ln w="12700">
                  <a:solidFill>
                    <a:srgbClr val="000000"/>
                  </a:solidFill>
                  <a:prstDash val="solid"/>
                  <a:round/>
                  <a:headEnd/>
                  <a:tailEnd/>
                </a:ln>
              </p:spPr>
              <p:txBody>
                <a:bodyPr/>
                <a:lstStyle/>
                <a:p>
                  <a:endParaRPr lang="fr-FR" sz="1000"/>
                </a:p>
              </p:txBody>
            </p:sp>
            <p:sp>
              <p:nvSpPr>
                <p:cNvPr id="154" name="Freeform 25"/>
                <p:cNvSpPr>
                  <a:spLocks noChangeAspect="1"/>
                </p:cNvSpPr>
                <p:nvPr/>
              </p:nvSpPr>
              <p:spPr bwMode="auto">
                <a:xfrm>
                  <a:off x="2979" y="2617"/>
                  <a:ext cx="538" cy="325"/>
                </a:xfrm>
                <a:custGeom>
                  <a:avLst/>
                  <a:gdLst>
                    <a:gd name="T0" fmla="*/ 2 w 420"/>
                    <a:gd name="T1" fmla="*/ 161 h 254"/>
                    <a:gd name="T2" fmla="*/ 15 w 420"/>
                    <a:gd name="T3" fmla="*/ 172 h 254"/>
                    <a:gd name="T4" fmla="*/ 13 w 420"/>
                    <a:gd name="T5" fmla="*/ 178 h 254"/>
                    <a:gd name="T6" fmla="*/ 17 w 420"/>
                    <a:gd name="T7" fmla="*/ 189 h 254"/>
                    <a:gd name="T8" fmla="*/ 28 w 420"/>
                    <a:gd name="T9" fmla="*/ 189 h 254"/>
                    <a:gd name="T10" fmla="*/ 70 w 420"/>
                    <a:gd name="T11" fmla="*/ 230 h 254"/>
                    <a:gd name="T12" fmla="*/ 83 w 420"/>
                    <a:gd name="T13" fmla="*/ 232 h 254"/>
                    <a:gd name="T14" fmla="*/ 117 w 420"/>
                    <a:gd name="T15" fmla="*/ 254 h 254"/>
                    <a:gd name="T16" fmla="*/ 133 w 420"/>
                    <a:gd name="T17" fmla="*/ 241 h 254"/>
                    <a:gd name="T18" fmla="*/ 157 w 420"/>
                    <a:gd name="T19" fmla="*/ 243 h 254"/>
                    <a:gd name="T20" fmla="*/ 165 w 420"/>
                    <a:gd name="T21" fmla="*/ 248 h 254"/>
                    <a:gd name="T22" fmla="*/ 183 w 420"/>
                    <a:gd name="T23" fmla="*/ 241 h 254"/>
                    <a:gd name="T24" fmla="*/ 220 w 420"/>
                    <a:gd name="T25" fmla="*/ 226 h 254"/>
                    <a:gd name="T26" fmla="*/ 263 w 420"/>
                    <a:gd name="T27" fmla="*/ 219 h 254"/>
                    <a:gd name="T28" fmla="*/ 281 w 420"/>
                    <a:gd name="T29" fmla="*/ 222 h 254"/>
                    <a:gd name="T30" fmla="*/ 287 w 420"/>
                    <a:gd name="T31" fmla="*/ 232 h 254"/>
                    <a:gd name="T32" fmla="*/ 302 w 420"/>
                    <a:gd name="T33" fmla="*/ 215 h 254"/>
                    <a:gd name="T34" fmla="*/ 322 w 420"/>
                    <a:gd name="T35" fmla="*/ 208 h 254"/>
                    <a:gd name="T36" fmla="*/ 341 w 420"/>
                    <a:gd name="T37" fmla="*/ 205 h 254"/>
                    <a:gd name="T38" fmla="*/ 374 w 420"/>
                    <a:gd name="T39" fmla="*/ 172 h 254"/>
                    <a:gd name="T40" fmla="*/ 383 w 420"/>
                    <a:gd name="T41" fmla="*/ 152 h 254"/>
                    <a:gd name="T42" fmla="*/ 387 w 420"/>
                    <a:gd name="T43" fmla="*/ 113 h 254"/>
                    <a:gd name="T44" fmla="*/ 391 w 420"/>
                    <a:gd name="T45" fmla="*/ 81 h 254"/>
                    <a:gd name="T46" fmla="*/ 404 w 420"/>
                    <a:gd name="T47" fmla="*/ 80 h 254"/>
                    <a:gd name="T48" fmla="*/ 414 w 420"/>
                    <a:gd name="T49" fmla="*/ 68 h 254"/>
                    <a:gd name="T50" fmla="*/ 420 w 420"/>
                    <a:gd name="T51" fmla="*/ 59 h 254"/>
                    <a:gd name="T52" fmla="*/ 407 w 420"/>
                    <a:gd name="T53" fmla="*/ 50 h 254"/>
                    <a:gd name="T54" fmla="*/ 400 w 420"/>
                    <a:gd name="T55" fmla="*/ 54 h 254"/>
                    <a:gd name="T56" fmla="*/ 381 w 420"/>
                    <a:gd name="T57" fmla="*/ 50 h 254"/>
                    <a:gd name="T58" fmla="*/ 370 w 420"/>
                    <a:gd name="T59" fmla="*/ 35 h 254"/>
                    <a:gd name="T60" fmla="*/ 359 w 420"/>
                    <a:gd name="T61" fmla="*/ 15 h 254"/>
                    <a:gd name="T62" fmla="*/ 346 w 420"/>
                    <a:gd name="T63" fmla="*/ 15 h 254"/>
                    <a:gd name="T64" fmla="*/ 326 w 420"/>
                    <a:gd name="T65" fmla="*/ 0 h 254"/>
                    <a:gd name="T66" fmla="*/ 315 w 420"/>
                    <a:gd name="T67" fmla="*/ 2 h 254"/>
                    <a:gd name="T68" fmla="*/ 274 w 420"/>
                    <a:gd name="T69" fmla="*/ 7 h 254"/>
                    <a:gd name="T70" fmla="*/ 266 w 420"/>
                    <a:gd name="T71" fmla="*/ 19 h 254"/>
                    <a:gd name="T72" fmla="*/ 255 w 420"/>
                    <a:gd name="T73" fmla="*/ 33 h 254"/>
                    <a:gd name="T74" fmla="*/ 240 w 420"/>
                    <a:gd name="T75" fmla="*/ 41 h 254"/>
                    <a:gd name="T76" fmla="*/ 226 w 420"/>
                    <a:gd name="T77" fmla="*/ 44 h 254"/>
                    <a:gd name="T78" fmla="*/ 216 w 420"/>
                    <a:gd name="T79" fmla="*/ 41 h 254"/>
                    <a:gd name="T80" fmla="*/ 207 w 420"/>
                    <a:gd name="T81" fmla="*/ 35 h 254"/>
                    <a:gd name="T82" fmla="*/ 200 w 420"/>
                    <a:gd name="T83" fmla="*/ 33 h 254"/>
                    <a:gd name="T84" fmla="*/ 187 w 420"/>
                    <a:gd name="T85" fmla="*/ 39 h 254"/>
                    <a:gd name="T86" fmla="*/ 170 w 420"/>
                    <a:gd name="T87" fmla="*/ 48 h 254"/>
                    <a:gd name="T88" fmla="*/ 135 w 420"/>
                    <a:gd name="T89" fmla="*/ 63 h 254"/>
                    <a:gd name="T90" fmla="*/ 120 w 420"/>
                    <a:gd name="T91" fmla="*/ 65 h 254"/>
                    <a:gd name="T92" fmla="*/ 83 w 420"/>
                    <a:gd name="T93" fmla="*/ 63 h 254"/>
                    <a:gd name="T94" fmla="*/ 78 w 420"/>
                    <a:gd name="T95" fmla="*/ 61 h 254"/>
                    <a:gd name="T96" fmla="*/ 68 w 420"/>
                    <a:gd name="T97" fmla="*/ 46 h 254"/>
                    <a:gd name="T98" fmla="*/ 56 w 420"/>
                    <a:gd name="T99" fmla="*/ 39 h 254"/>
                    <a:gd name="T100" fmla="*/ 52 w 420"/>
                    <a:gd name="T101" fmla="*/ 44 h 254"/>
                    <a:gd name="T102" fmla="*/ 50 w 420"/>
                    <a:gd name="T103" fmla="*/ 59 h 254"/>
                    <a:gd name="T104" fmla="*/ 43 w 420"/>
                    <a:gd name="T105" fmla="*/ 74 h 254"/>
                    <a:gd name="T106" fmla="*/ 30 w 420"/>
                    <a:gd name="T107" fmla="*/ 74 h 254"/>
                    <a:gd name="T108" fmla="*/ 26 w 420"/>
                    <a:gd name="T109" fmla="*/ 78 h 254"/>
                    <a:gd name="T110" fmla="*/ 33 w 420"/>
                    <a:gd name="T111" fmla="*/ 93 h 254"/>
                    <a:gd name="T112" fmla="*/ 31 w 420"/>
                    <a:gd name="T113" fmla="*/ 108 h 254"/>
                    <a:gd name="T114" fmla="*/ 22 w 420"/>
                    <a:gd name="T115" fmla="*/ 122 h 254"/>
                    <a:gd name="T116" fmla="*/ 15 w 420"/>
                    <a:gd name="T117" fmla="*/ 128 h 254"/>
                    <a:gd name="T118" fmla="*/ 4 w 420"/>
                    <a:gd name="T119" fmla="*/ 133 h 254"/>
                    <a:gd name="T120" fmla="*/ 0 w 420"/>
                    <a:gd name="T121" fmla="*/ 145 h 254"/>
                    <a:gd name="T122" fmla="*/ 2 w 420"/>
                    <a:gd name="T123" fmla="*/ 161 h 2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20"/>
                    <a:gd name="T187" fmla="*/ 0 h 254"/>
                    <a:gd name="T188" fmla="*/ 420 w 420"/>
                    <a:gd name="T189" fmla="*/ 254 h 25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20" h="254">
                      <a:moveTo>
                        <a:pt x="2" y="161"/>
                      </a:moveTo>
                      <a:lnTo>
                        <a:pt x="15" y="172"/>
                      </a:lnTo>
                      <a:lnTo>
                        <a:pt x="13" y="178"/>
                      </a:lnTo>
                      <a:lnTo>
                        <a:pt x="17" y="189"/>
                      </a:lnTo>
                      <a:lnTo>
                        <a:pt x="28" y="189"/>
                      </a:lnTo>
                      <a:lnTo>
                        <a:pt x="70" y="230"/>
                      </a:lnTo>
                      <a:lnTo>
                        <a:pt x="83" y="232"/>
                      </a:lnTo>
                      <a:lnTo>
                        <a:pt x="117" y="254"/>
                      </a:lnTo>
                      <a:lnTo>
                        <a:pt x="133" y="241"/>
                      </a:lnTo>
                      <a:lnTo>
                        <a:pt x="157" y="243"/>
                      </a:lnTo>
                      <a:lnTo>
                        <a:pt x="165" y="248"/>
                      </a:lnTo>
                      <a:lnTo>
                        <a:pt x="183" y="241"/>
                      </a:lnTo>
                      <a:lnTo>
                        <a:pt x="220" y="226"/>
                      </a:lnTo>
                      <a:lnTo>
                        <a:pt x="263" y="219"/>
                      </a:lnTo>
                      <a:lnTo>
                        <a:pt x="281" y="222"/>
                      </a:lnTo>
                      <a:lnTo>
                        <a:pt x="287" y="232"/>
                      </a:lnTo>
                      <a:lnTo>
                        <a:pt x="302" y="215"/>
                      </a:lnTo>
                      <a:lnTo>
                        <a:pt x="322" y="208"/>
                      </a:lnTo>
                      <a:lnTo>
                        <a:pt x="341" y="205"/>
                      </a:lnTo>
                      <a:lnTo>
                        <a:pt x="374" y="172"/>
                      </a:lnTo>
                      <a:lnTo>
                        <a:pt x="383" y="152"/>
                      </a:lnTo>
                      <a:lnTo>
                        <a:pt x="387" y="113"/>
                      </a:lnTo>
                      <a:lnTo>
                        <a:pt x="391" y="81"/>
                      </a:lnTo>
                      <a:lnTo>
                        <a:pt x="404" y="80"/>
                      </a:lnTo>
                      <a:lnTo>
                        <a:pt x="414" y="68"/>
                      </a:lnTo>
                      <a:lnTo>
                        <a:pt x="420" y="59"/>
                      </a:lnTo>
                      <a:lnTo>
                        <a:pt x="407" y="50"/>
                      </a:lnTo>
                      <a:lnTo>
                        <a:pt x="400" y="54"/>
                      </a:lnTo>
                      <a:lnTo>
                        <a:pt x="381" y="50"/>
                      </a:lnTo>
                      <a:lnTo>
                        <a:pt x="370" y="35"/>
                      </a:lnTo>
                      <a:lnTo>
                        <a:pt x="359" y="15"/>
                      </a:lnTo>
                      <a:lnTo>
                        <a:pt x="346" y="15"/>
                      </a:lnTo>
                      <a:lnTo>
                        <a:pt x="326" y="0"/>
                      </a:lnTo>
                      <a:lnTo>
                        <a:pt x="315" y="2"/>
                      </a:lnTo>
                      <a:lnTo>
                        <a:pt x="274" y="7"/>
                      </a:lnTo>
                      <a:lnTo>
                        <a:pt x="266" y="19"/>
                      </a:lnTo>
                      <a:lnTo>
                        <a:pt x="255" y="33"/>
                      </a:lnTo>
                      <a:lnTo>
                        <a:pt x="240" y="41"/>
                      </a:lnTo>
                      <a:lnTo>
                        <a:pt x="226" y="44"/>
                      </a:lnTo>
                      <a:lnTo>
                        <a:pt x="216" y="41"/>
                      </a:lnTo>
                      <a:lnTo>
                        <a:pt x="207" y="35"/>
                      </a:lnTo>
                      <a:lnTo>
                        <a:pt x="200" y="33"/>
                      </a:lnTo>
                      <a:lnTo>
                        <a:pt x="187" y="39"/>
                      </a:lnTo>
                      <a:lnTo>
                        <a:pt x="170" y="48"/>
                      </a:lnTo>
                      <a:lnTo>
                        <a:pt x="135" y="63"/>
                      </a:lnTo>
                      <a:lnTo>
                        <a:pt x="120" y="65"/>
                      </a:lnTo>
                      <a:lnTo>
                        <a:pt x="83" y="63"/>
                      </a:lnTo>
                      <a:lnTo>
                        <a:pt x="78" y="61"/>
                      </a:lnTo>
                      <a:lnTo>
                        <a:pt x="68" y="46"/>
                      </a:lnTo>
                      <a:lnTo>
                        <a:pt x="56" y="39"/>
                      </a:lnTo>
                      <a:lnTo>
                        <a:pt x="52" y="44"/>
                      </a:lnTo>
                      <a:lnTo>
                        <a:pt x="50" y="59"/>
                      </a:lnTo>
                      <a:lnTo>
                        <a:pt x="43" y="74"/>
                      </a:lnTo>
                      <a:lnTo>
                        <a:pt x="30" y="74"/>
                      </a:lnTo>
                      <a:lnTo>
                        <a:pt x="26" y="78"/>
                      </a:lnTo>
                      <a:lnTo>
                        <a:pt x="33" y="93"/>
                      </a:lnTo>
                      <a:lnTo>
                        <a:pt x="31" y="108"/>
                      </a:lnTo>
                      <a:lnTo>
                        <a:pt x="22" y="122"/>
                      </a:lnTo>
                      <a:lnTo>
                        <a:pt x="15" y="128"/>
                      </a:lnTo>
                      <a:lnTo>
                        <a:pt x="4" y="133"/>
                      </a:lnTo>
                      <a:lnTo>
                        <a:pt x="0" y="145"/>
                      </a:lnTo>
                      <a:lnTo>
                        <a:pt x="2" y="161"/>
                      </a:lnTo>
                      <a:close/>
                    </a:path>
                  </a:pathLst>
                </a:custGeom>
                <a:solidFill>
                  <a:schemeClr val="bg1"/>
                </a:solidFill>
                <a:ln w="12700">
                  <a:solidFill>
                    <a:srgbClr val="000000"/>
                  </a:solidFill>
                  <a:prstDash val="solid"/>
                  <a:round/>
                  <a:headEnd/>
                  <a:tailEnd/>
                </a:ln>
              </p:spPr>
              <p:txBody>
                <a:bodyPr/>
                <a:lstStyle/>
                <a:p>
                  <a:endParaRPr lang="fr-FR" sz="1000"/>
                </a:p>
              </p:txBody>
            </p:sp>
            <p:sp>
              <p:nvSpPr>
                <p:cNvPr id="155" name="Freeform 26"/>
                <p:cNvSpPr>
                  <a:spLocks noChangeAspect="1"/>
                </p:cNvSpPr>
                <p:nvPr/>
              </p:nvSpPr>
              <p:spPr bwMode="auto">
                <a:xfrm>
                  <a:off x="2746" y="2822"/>
                  <a:ext cx="255" cy="147"/>
                </a:xfrm>
                <a:custGeom>
                  <a:avLst/>
                  <a:gdLst>
                    <a:gd name="T0" fmla="*/ 17 w 199"/>
                    <a:gd name="T1" fmla="*/ 63 h 115"/>
                    <a:gd name="T2" fmla="*/ 37 w 199"/>
                    <a:gd name="T3" fmla="*/ 83 h 115"/>
                    <a:gd name="T4" fmla="*/ 31 w 199"/>
                    <a:gd name="T5" fmla="*/ 93 h 115"/>
                    <a:gd name="T6" fmla="*/ 22 w 199"/>
                    <a:gd name="T7" fmla="*/ 100 h 115"/>
                    <a:gd name="T8" fmla="*/ 11 w 199"/>
                    <a:gd name="T9" fmla="*/ 102 h 115"/>
                    <a:gd name="T10" fmla="*/ 0 w 199"/>
                    <a:gd name="T11" fmla="*/ 104 h 115"/>
                    <a:gd name="T12" fmla="*/ 20 w 199"/>
                    <a:gd name="T13" fmla="*/ 113 h 115"/>
                    <a:gd name="T14" fmla="*/ 28 w 199"/>
                    <a:gd name="T15" fmla="*/ 115 h 115"/>
                    <a:gd name="T16" fmla="*/ 53 w 199"/>
                    <a:gd name="T17" fmla="*/ 100 h 115"/>
                    <a:gd name="T18" fmla="*/ 108 w 199"/>
                    <a:gd name="T19" fmla="*/ 114 h 115"/>
                    <a:gd name="T20" fmla="*/ 144 w 199"/>
                    <a:gd name="T21" fmla="*/ 74 h 115"/>
                    <a:gd name="T22" fmla="*/ 151 w 199"/>
                    <a:gd name="T23" fmla="*/ 57 h 115"/>
                    <a:gd name="T24" fmla="*/ 158 w 199"/>
                    <a:gd name="T25" fmla="*/ 52 h 115"/>
                    <a:gd name="T26" fmla="*/ 178 w 199"/>
                    <a:gd name="T27" fmla="*/ 54 h 115"/>
                    <a:gd name="T28" fmla="*/ 199 w 199"/>
                    <a:gd name="T29" fmla="*/ 30 h 115"/>
                    <a:gd name="T30" fmla="*/ 197 w 199"/>
                    <a:gd name="T31" fmla="*/ 15 h 115"/>
                    <a:gd name="T32" fmla="*/ 183 w 199"/>
                    <a:gd name="T33" fmla="*/ 0 h 115"/>
                    <a:gd name="T34" fmla="*/ 173 w 199"/>
                    <a:gd name="T35" fmla="*/ 2 h 115"/>
                    <a:gd name="T36" fmla="*/ 163 w 199"/>
                    <a:gd name="T37" fmla="*/ 5 h 115"/>
                    <a:gd name="T38" fmla="*/ 145 w 199"/>
                    <a:gd name="T39" fmla="*/ 1 h 115"/>
                    <a:gd name="T40" fmla="*/ 127 w 199"/>
                    <a:gd name="T41" fmla="*/ 2 h 115"/>
                    <a:gd name="T42" fmla="*/ 109 w 199"/>
                    <a:gd name="T43" fmla="*/ 7 h 115"/>
                    <a:gd name="T44" fmla="*/ 84 w 199"/>
                    <a:gd name="T45" fmla="*/ 5 h 115"/>
                    <a:gd name="T46" fmla="*/ 73 w 199"/>
                    <a:gd name="T47" fmla="*/ 20 h 115"/>
                    <a:gd name="T48" fmla="*/ 31 w 199"/>
                    <a:gd name="T49" fmla="*/ 7 h 115"/>
                    <a:gd name="T50" fmla="*/ 15 w 199"/>
                    <a:gd name="T51" fmla="*/ 7 h 115"/>
                    <a:gd name="T52" fmla="*/ 15 w 199"/>
                    <a:gd name="T53" fmla="*/ 32 h 115"/>
                    <a:gd name="T54" fmla="*/ 17 w 199"/>
                    <a:gd name="T55" fmla="*/ 63 h 11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99"/>
                    <a:gd name="T85" fmla="*/ 0 h 115"/>
                    <a:gd name="T86" fmla="*/ 199 w 199"/>
                    <a:gd name="T87" fmla="*/ 115 h 11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99" h="115">
                      <a:moveTo>
                        <a:pt x="17" y="63"/>
                      </a:moveTo>
                      <a:lnTo>
                        <a:pt x="37" y="83"/>
                      </a:lnTo>
                      <a:lnTo>
                        <a:pt x="31" y="93"/>
                      </a:lnTo>
                      <a:lnTo>
                        <a:pt x="22" y="100"/>
                      </a:lnTo>
                      <a:lnTo>
                        <a:pt x="11" y="102"/>
                      </a:lnTo>
                      <a:lnTo>
                        <a:pt x="0" y="104"/>
                      </a:lnTo>
                      <a:lnTo>
                        <a:pt x="20" y="113"/>
                      </a:lnTo>
                      <a:lnTo>
                        <a:pt x="28" y="115"/>
                      </a:lnTo>
                      <a:lnTo>
                        <a:pt x="53" y="100"/>
                      </a:lnTo>
                      <a:lnTo>
                        <a:pt x="108" y="114"/>
                      </a:lnTo>
                      <a:lnTo>
                        <a:pt x="144" y="74"/>
                      </a:lnTo>
                      <a:lnTo>
                        <a:pt x="151" y="57"/>
                      </a:lnTo>
                      <a:lnTo>
                        <a:pt x="158" y="52"/>
                      </a:lnTo>
                      <a:lnTo>
                        <a:pt x="178" y="54"/>
                      </a:lnTo>
                      <a:lnTo>
                        <a:pt x="199" y="30"/>
                      </a:lnTo>
                      <a:lnTo>
                        <a:pt x="197" y="15"/>
                      </a:lnTo>
                      <a:lnTo>
                        <a:pt x="183" y="0"/>
                      </a:lnTo>
                      <a:lnTo>
                        <a:pt x="173" y="2"/>
                      </a:lnTo>
                      <a:lnTo>
                        <a:pt x="163" y="5"/>
                      </a:lnTo>
                      <a:lnTo>
                        <a:pt x="145" y="1"/>
                      </a:lnTo>
                      <a:lnTo>
                        <a:pt x="127" y="2"/>
                      </a:lnTo>
                      <a:lnTo>
                        <a:pt x="109" y="7"/>
                      </a:lnTo>
                      <a:lnTo>
                        <a:pt x="84" y="5"/>
                      </a:lnTo>
                      <a:lnTo>
                        <a:pt x="73" y="20"/>
                      </a:lnTo>
                      <a:lnTo>
                        <a:pt x="31" y="7"/>
                      </a:lnTo>
                      <a:lnTo>
                        <a:pt x="15" y="7"/>
                      </a:lnTo>
                      <a:lnTo>
                        <a:pt x="15" y="32"/>
                      </a:lnTo>
                      <a:lnTo>
                        <a:pt x="17" y="63"/>
                      </a:lnTo>
                      <a:close/>
                    </a:path>
                  </a:pathLst>
                </a:custGeom>
                <a:solidFill>
                  <a:schemeClr val="bg1"/>
                </a:solidFill>
                <a:ln w="12700">
                  <a:solidFill>
                    <a:srgbClr val="000000"/>
                  </a:solidFill>
                  <a:prstDash val="solid"/>
                  <a:round/>
                  <a:headEnd/>
                  <a:tailEnd/>
                </a:ln>
              </p:spPr>
              <p:txBody>
                <a:bodyPr/>
                <a:lstStyle/>
                <a:p>
                  <a:endParaRPr lang="fr-FR" sz="1000"/>
                </a:p>
              </p:txBody>
            </p:sp>
            <p:sp>
              <p:nvSpPr>
                <p:cNvPr id="156" name="Freeform 27"/>
                <p:cNvSpPr>
                  <a:spLocks noChangeAspect="1"/>
                </p:cNvSpPr>
                <p:nvPr/>
              </p:nvSpPr>
              <p:spPr bwMode="auto">
                <a:xfrm>
                  <a:off x="3492" y="3091"/>
                  <a:ext cx="492" cy="359"/>
                </a:xfrm>
                <a:custGeom>
                  <a:avLst/>
                  <a:gdLst>
                    <a:gd name="T0" fmla="*/ 7 w 384"/>
                    <a:gd name="T1" fmla="*/ 39 h 281"/>
                    <a:gd name="T2" fmla="*/ 2 w 384"/>
                    <a:gd name="T3" fmla="*/ 59 h 281"/>
                    <a:gd name="T4" fmla="*/ 28 w 384"/>
                    <a:gd name="T5" fmla="*/ 82 h 281"/>
                    <a:gd name="T6" fmla="*/ 30 w 384"/>
                    <a:gd name="T7" fmla="*/ 115 h 281"/>
                    <a:gd name="T8" fmla="*/ 6 w 384"/>
                    <a:gd name="T9" fmla="*/ 135 h 281"/>
                    <a:gd name="T10" fmla="*/ 9 w 384"/>
                    <a:gd name="T11" fmla="*/ 159 h 281"/>
                    <a:gd name="T12" fmla="*/ 6 w 384"/>
                    <a:gd name="T13" fmla="*/ 186 h 281"/>
                    <a:gd name="T14" fmla="*/ 9 w 384"/>
                    <a:gd name="T15" fmla="*/ 209 h 281"/>
                    <a:gd name="T16" fmla="*/ 30 w 384"/>
                    <a:gd name="T17" fmla="*/ 222 h 281"/>
                    <a:gd name="T18" fmla="*/ 31 w 384"/>
                    <a:gd name="T19" fmla="*/ 255 h 281"/>
                    <a:gd name="T20" fmla="*/ 44 w 384"/>
                    <a:gd name="T21" fmla="*/ 281 h 281"/>
                    <a:gd name="T22" fmla="*/ 109 w 384"/>
                    <a:gd name="T23" fmla="*/ 264 h 281"/>
                    <a:gd name="T24" fmla="*/ 149 w 384"/>
                    <a:gd name="T25" fmla="*/ 236 h 281"/>
                    <a:gd name="T26" fmla="*/ 179 w 384"/>
                    <a:gd name="T27" fmla="*/ 253 h 281"/>
                    <a:gd name="T28" fmla="*/ 208 w 384"/>
                    <a:gd name="T29" fmla="*/ 262 h 281"/>
                    <a:gd name="T30" fmla="*/ 243 w 384"/>
                    <a:gd name="T31" fmla="*/ 249 h 281"/>
                    <a:gd name="T32" fmla="*/ 245 w 384"/>
                    <a:gd name="T33" fmla="*/ 220 h 281"/>
                    <a:gd name="T34" fmla="*/ 271 w 384"/>
                    <a:gd name="T35" fmla="*/ 220 h 281"/>
                    <a:gd name="T36" fmla="*/ 284 w 384"/>
                    <a:gd name="T37" fmla="*/ 212 h 281"/>
                    <a:gd name="T38" fmla="*/ 336 w 384"/>
                    <a:gd name="T39" fmla="*/ 196 h 281"/>
                    <a:gd name="T40" fmla="*/ 354 w 384"/>
                    <a:gd name="T41" fmla="*/ 175 h 281"/>
                    <a:gd name="T42" fmla="*/ 328 w 384"/>
                    <a:gd name="T43" fmla="*/ 147 h 281"/>
                    <a:gd name="T44" fmla="*/ 340 w 384"/>
                    <a:gd name="T45" fmla="*/ 124 h 281"/>
                    <a:gd name="T46" fmla="*/ 349 w 384"/>
                    <a:gd name="T47" fmla="*/ 111 h 281"/>
                    <a:gd name="T48" fmla="*/ 356 w 384"/>
                    <a:gd name="T49" fmla="*/ 82 h 281"/>
                    <a:gd name="T50" fmla="*/ 364 w 384"/>
                    <a:gd name="T51" fmla="*/ 52 h 281"/>
                    <a:gd name="T52" fmla="*/ 384 w 384"/>
                    <a:gd name="T53" fmla="*/ 39 h 281"/>
                    <a:gd name="T54" fmla="*/ 373 w 384"/>
                    <a:gd name="T55" fmla="*/ 9 h 281"/>
                    <a:gd name="T56" fmla="*/ 321 w 384"/>
                    <a:gd name="T57" fmla="*/ 2 h 281"/>
                    <a:gd name="T58" fmla="*/ 266 w 384"/>
                    <a:gd name="T59" fmla="*/ 6 h 281"/>
                    <a:gd name="T60" fmla="*/ 214 w 384"/>
                    <a:gd name="T61" fmla="*/ 32 h 281"/>
                    <a:gd name="T62" fmla="*/ 173 w 384"/>
                    <a:gd name="T63" fmla="*/ 50 h 281"/>
                    <a:gd name="T64" fmla="*/ 119 w 384"/>
                    <a:gd name="T65" fmla="*/ 54 h 281"/>
                    <a:gd name="T66" fmla="*/ 83 w 384"/>
                    <a:gd name="T67" fmla="*/ 52 h 281"/>
                    <a:gd name="T68" fmla="*/ 41 w 384"/>
                    <a:gd name="T69" fmla="*/ 37 h 281"/>
                    <a:gd name="T70" fmla="*/ 9 w 384"/>
                    <a:gd name="T71" fmla="*/ 33 h 28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84"/>
                    <a:gd name="T109" fmla="*/ 0 h 281"/>
                    <a:gd name="T110" fmla="*/ 384 w 384"/>
                    <a:gd name="T111" fmla="*/ 281 h 28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84" h="281">
                      <a:moveTo>
                        <a:pt x="9" y="33"/>
                      </a:moveTo>
                      <a:lnTo>
                        <a:pt x="7" y="39"/>
                      </a:lnTo>
                      <a:lnTo>
                        <a:pt x="0" y="46"/>
                      </a:lnTo>
                      <a:lnTo>
                        <a:pt x="2" y="59"/>
                      </a:lnTo>
                      <a:lnTo>
                        <a:pt x="13" y="80"/>
                      </a:lnTo>
                      <a:lnTo>
                        <a:pt x="28" y="82"/>
                      </a:lnTo>
                      <a:lnTo>
                        <a:pt x="31" y="91"/>
                      </a:lnTo>
                      <a:lnTo>
                        <a:pt x="30" y="115"/>
                      </a:lnTo>
                      <a:lnTo>
                        <a:pt x="24" y="122"/>
                      </a:lnTo>
                      <a:lnTo>
                        <a:pt x="6" y="135"/>
                      </a:lnTo>
                      <a:lnTo>
                        <a:pt x="4" y="141"/>
                      </a:lnTo>
                      <a:lnTo>
                        <a:pt x="9" y="159"/>
                      </a:lnTo>
                      <a:lnTo>
                        <a:pt x="11" y="173"/>
                      </a:lnTo>
                      <a:lnTo>
                        <a:pt x="6" y="186"/>
                      </a:lnTo>
                      <a:lnTo>
                        <a:pt x="0" y="196"/>
                      </a:lnTo>
                      <a:lnTo>
                        <a:pt x="9" y="209"/>
                      </a:lnTo>
                      <a:lnTo>
                        <a:pt x="17" y="207"/>
                      </a:lnTo>
                      <a:lnTo>
                        <a:pt x="30" y="222"/>
                      </a:lnTo>
                      <a:lnTo>
                        <a:pt x="31" y="236"/>
                      </a:lnTo>
                      <a:lnTo>
                        <a:pt x="31" y="255"/>
                      </a:lnTo>
                      <a:lnTo>
                        <a:pt x="30" y="264"/>
                      </a:lnTo>
                      <a:lnTo>
                        <a:pt x="44" y="281"/>
                      </a:lnTo>
                      <a:lnTo>
                        <a:pt x="74" y="275"/>
                      </a:lnTo>
                      <a:lnTo>
                        <a:pt x="109" y="264"/>
                      </a:lnTo>
                      <a:lnTo>
                        <a:pt x="136" y="248"/>
                      </a:lnTo>
                      <a:lnTo>
                        <a:pt x="149" y="236"/>
                      </a:lnTo>
                      <a:lnTo>
                        <a:pt x="166" y="259"/>
                      </a:lnTo>
                      <a:lnTo>
                        <a:pt x="179" y="253"/>
                      </a:lnTo>
                      <a:lnTo>
                        <a:pt x="197" y="259"/>
                      </a:lnTo>
                      <a:lnTo>
                        <a:pt x="208" y="262"/>
                      </a:lnTo>
                      <a:lnTo>
                        <a:pt x="230" y="253"/>
                      </a:lnTo>
                      <a:lnTo>
                        <a:pt x="243" y="249"/>
                      </a:lnTo>
                      <a:lnTo>
                        <a:pt x="243" y="238"/>
                      </a:lnTo>
                      <a:lnTo>
                        <a:pt x="245" y="220"/>
                      </a:lnTo>
                      <a:lnTo>
                        <a:pt x="256" y="214"/>
                      </a:lnTo>
                      <a:lnTo>
                        <a:pt x="271" y="220"/>
                      </a:lnTo>
                      <a:lnTo>
                        <a:pt x="273" y="227"/>
                      </a:lnTo>
                      <a:lnTo>
                        <a:pt x="284" y="212"/>
                      </a:lnTo>
                      <a:lnTo>
                        <a:pt x="312" y="199"/>
                      </a:lnTo>
                      <a:lnTo>
                        <a:pt x="336" y="196"/>
                      </a:lnTo>
                      <a:lnTo>
                        <a:pt x="358" y="196"/>
                      </a:lnTo>
                      <a:lnTo>
                        <a:pt x="354" y="175"/>
                      </a:lnTo>
                      <a:lnTo>
                        <a:pt x="351" y="164"/>
                      </a:lnTo>
                      <a:lnTo>
                        <a:pt x="328" y="147"/>
                      </a:lnTo>
                      <a:lnTo>
                        <a:pt x="327" y="142"/>
                      </a:lnTo>
                      <a:lnTo>
                        <a:pt x="340" y="124"/>
                      </a:lnTo>
                      <a:lnTo>
                        <a:pt x="353" y="121"/>
                      </a:lnTo>
                      <a:lnTo>
                        <a:pt x="349" y="111"/>
                      </a:lnTo>
                      <a:lnTo>
                        <a:pt x="356" y="93"/>
                      </a:lnTo>
                      <a:lnTo>
                        <a:pt x="356" y="82"/>
                      </a:lnTo>
                      <a:lnTo>
                        <a:pt x="360" y="61"/>
                      </a:lnTo>
                      <a:lnTo>
                        <a:pt x="364" y="52"/>
                      </a:lnTo>
                      <a:lnTo>
                        <a:pt x="377" y="54"/>
                      </a:lnTo>
                      <a:lnTo>
                        <a:pt x="384" y="39"/>
                      </a:lnTo>
                      <a:lnTo>
                        <a:pt x="377" y="26"/>
                      </a:lnTo>
                      <a:lnTo>
                        <a:pt x="373" y="9"/>
                      </a:lnTo>
                      <a:lnTo>
                        <a:pt x="364" y="11"/>
                      </a:lnTo>
                      <a:lnTo>
                        <a:pt x="321" y="2"/>
                      </a:lnTo>
                      <a:lnTo>
                        <a:pt x="293" y="0"/>
                      </a:lnTo>
                      <a:lnTo>
                        <a:pt x="266" y="6"/>
                      </a:lnTo>
                      <a:lnTo>
                        <a:pt x="242" y="17"/>
                      </a:lnTo>
                      <a:lnTo>
                        <a:pt x="214" y="32"/>
                      </a:lnTo>
                      <a:lnTo>
                        <a:pt x="193" y="48"/>
                      </a:lnTo>
                      <a:lnTo>
                        <a:pt x="173" y="50"/>
                      </a:lnTo>
                      <a:lnTo>
                        <a:pt x="145" y="45"/>
                      </a:lnTo>
                      <a:lnTo>
                        <a:pt x="119" y="54"/>
                      </a:lnTo>
                      <a:lnTo>
                        <a:pt x="102" y="58"/>
                      </a:lnTo>
                      <a:lnTo>
                        <a:pt x="83" y="52"/>
                      </a:lnTo>
                      <a:lnTo>
                        <a:pt x="56" y="41"/>
                      </a:lnTo>
                      <a:lnTo>
                        <a:pt x="41" y="37"/>
                      </a:lnTo>
                      <a:lnTo>
                        <a:pt x="20" y="33"/>
                      </a:lnTo>
                      <a:lnTo>
                        <a:pt x="9" y="33"/>
                      </a:lnTo>
                      <a:close/>
                    </a:path>
                  </a:pathLst>
                </a:custGeom>
                <a:solidFill>
                  <a:schemeClr val="bg1"/>
                </a:solidFill>
                <a:ln w="12700">
                  <a:solidFill>
                    <a:srgbClr val="000000"/>
                  </a:solidFill>
                  <a:prstDash val="solid"/>
                  <a:round/>
                  <a:headEnd/>
                  <a:tailEnd/>
                </a:ln>
              </p:spPr>
              <p:txBody>
                <a:bodyPr/>
                <a:lstStyle/>
                <a:p>
                  <a:endParaRPr lang="fr-FR" sz="1000"/>
                </a:p>
              </p:txBody>
            </p:sp>
            <p:sp>
              <p:nvSpPr>
                <p:cNvPr id="157" name="Freeform 28"/>
                <p:cNvSpPr>
                  <a:spLocks noChangeAspect="1"/>
                </p:cNvSpPr>
                <p:nvPr/>
              </p:nvSpPr>
              <p:spPr bwMode="auto">
                <a:xfrm>
                  <a:off x="3210" y="3313"/>
                  <a:ext cx="189" cy="318"/>
                </a:xfrm>
                <a:custGeom>
                  <a:avLst/>
                  <a:gdLst>
                    <a:gd name="T0" fmla="*/ 11 w 148"/>
                    <a:gd name="T1" fmla="*/ 56 h 248"/>
                    <a:gd name="T2" fmla="*/ 20 w 148"/>
                    <a:gd name="T3" fmla="*/ 63 h 248"/>
                    <a:gd name="T4" fmla="*/ 20 w 148"/>
                    <a:gd name="T5" fmla="*/ 74 h 248"/>
                    <a:gd name="T6" fmla="*/ 19 w 148"/>
                    <a:gd name="T7" fmla="*/ 81 h 248"/>
                    <a:gd name="T8" fmla="*/ 13 w 148"/>
                    <a:gd name="T9" fmla="*/ 91 h 248"/>
                    <a:gd name="T10" fmla="*/ 13 w 148"/>
                    <a:gd name="T11" fmla="*/ 115 h 248"/>
                    <a:gd name="T12" fmla="*/ 17 w 148"/>
                    <a:gd name="T13" fmla="*/ 124 h 248"/>
                    <a:gd name="T14" fmla="*/ 4 w 148"/>
                    <a:gd name="T15" fmla="*/ 144 h 248"/>
                    <a:gd name="T16" fmla="*/ 7 w 148"/>
                    <a:gd name="T17" fmla="*/ 148 h 248"/>
                    <a:gd name="T18" fmla="*/ 0 w 148"/>
                    <a:gd name="T19" fmla="*/ 159 h 248"/>
                    <a:gd name="T20" fmla="*/ 6 w 148"/>
                    <a:gd name="T21" fmla="*/ 170 h 248"/>
                    <a:gd name="T22" fmla="*/ 7 w 148"/>
                    <a:gd name="T23" fmla="*/ 178 h 248"/>
                    <a:gd name="T24" fmla="*/ 11 w 148"/>
                    <a:gd name="T25" fmla="*/ 168 h 248"/>
                    <a:gd name="T26" fmla="*/ 22 w 148"/>
                    <a:gd name="T27" fmla="*/ 181 h 248"/>
                    <a:gd name="T28" fmla="*/ 20 w 148"/>
                    <a:gd name="T29" fmla="*/ 194 h 248"/>
                    <a:gd name="T30" fmla="*/ 15 w 148"/>
                    <a:gd name="T31" fmla="*/ 200 h 248"/>
                    <a:gd name="T32" fmla="*/ 22 w 148"/>
                    <a:gd name="T33" fmla="*/ 211 h 248"/>
                    <a:gd name="T34" fmla="*/ 31 w 148"/>
                    <a:gd name="T35" fmla="*/ 215 h 248"/>
                    <a:gd name="T36" fmla="*/ 46 w 148"/>
                    <a:gd name="T37" fmla="*/ 224 h 248"/>
                    <a:gd name="T38" fmla="*/ 59 w 148"/>
                    <a:gd name="T39" fmla="*/ 235 h 248"/>
                    <a:gd name="T40" fmla="*/ 61 w 148"/>
                    <a:gd name="T41" fmla="*/ 242 h 248"/>
                    <a:gd name="T42" fmla="*/ 76 w 148"/>
                    <a:gd name="T43" fmla="*/ 248 h 248"/>
                    <a:gd name="T44" fmla="*/ 89 w 148"/>
                    <a:gd name="T45" fmla="*/ 242 h 248"/>
                    <a:gd name="T46" fmla="*/ 105 w 148"/>
                    <a:gd name="T47" fmla="*/ 233 h 248"/>
                    <a:gd name="T48" fmla="*/ 113 w 148"/>
                    <a:gd name="T49" fmla="*/ 217 h 248"/>
                    <a:gd name="T50" fmla="*/ 120 w 148"/>
                    <a:gd name="T51" fmla="*/ 207 h 248"/>
                    <a:gd name="T52" fmla="*/ 133 w 148"/>
                    <a:gd name="T53" fmla="*/ 183 h 248"/>
                    <a:gd name="T54" fmla="*/ 137 w 148"/>
                    <a:gd name="T55" fmla="*/ 165 h 248"/>
                    <a:gd name="T56" fmla="*/ 139 w 148"/>
                    <a:gd name="T57" fmla="*/ 148 h 248"/>
                    <a:gd name="T58" fmla="*/ 148 w 148"/>
                    <a:gd name="T59" fmla="*/ 137 h 248"/>
                    <a:gd name="T60" fmla="*/ 133 w 148"/>
                    <a:gd name="T61" fmla="*/ 133 h 248"/>
                    <a:gd name="T62" fmla="*/ 128 w 148"/>
                    <a:gd name="T63" fmla="*/ 126 h 248"/>
                    <a:gd name="T64" fmla="*/ 120 w 148"/>
                    <a:gd name="T65" fmla="*/ 128 h 248"/>
                    <a:gd name="T66" fmla="*/ 107 w 148"/>
                    <a:gd name="T67" fmla="*/ 122 h 248"/>
                    <a:gd name="T68" fmla="*/ 104 w 148"/>
                    <a:gd name="T69" fmla="*/ 105 h 248"/>
                    <a:gd name="T70" fmla="*/ 100 w 148"/>
                    <a:gd name="T71" fmla="*/ 93 h 248"/>
                    <a:gd name="T72" fmla="*/ 107 w 148"/>
                    <a:gd name="T73" fmla="*/ 80 h 248"/>
                    <a:gd name="T74" fmla="*/ 107 w 148"/>
                    <a:gd name="T75" fmla="*/ 41 h 248"/>
                    <a:gd name="T76" fmla="*/ 107 w 148"/>
                    <a:gd name="T77" fmla="*/ 28 h 248"/>
                    <a:gd name="T78" fmla="*/ 100 w 148"/>
                    <a:gd name="T79" fmla="*/ 20 h 248"/>
                    <a:gd name="T80" fmla="*/ 87 w 148"/>
                    <a:gd name="T81" fmla="*/ 19 h 248"/>
                    <a:gd name="T82" fmla="*/ 78 w 148"/>
                    <a:gd name="T83" fmla="*/ 15 h 248"/>
                    <a:gd name="T84" fmla="*/ 70 w 148"/>
                    <a:gd name="T85" fmla="*/ 2 h 248"/>
                    <a:gd name="T86" fmla="*/ 61 w 148"/>
                    <a:gd name="T87" fmla="*/ 0 h 248"/>
                    <a:gd name="T88" fmla="*/ 57 w 148"/>
                    <a:gd name="T89" fmla="*/ 6 h 248"/>
                    <a:gd name="T90" fmla="*/ 56 w 148"/>
                    <a:gd name="T91" fmla="*/ 2 h 248"/>
                    <a:gd name="T92" fmla="*/ 41 w 148"/>
                    <a:gd name="T93" fmla="*/ 4 h 248"/>
                    <a:gd name="T94" fmla="*/ 33 w 148"/>
                    <a:gd name="T95" fmla="*/ 0 h 248"/>
                    <a:gd name="T96" fmla="*/ 22 w 148"/>
                    <a:gd name="T97" fmla="*/ 7 h 248"/>
                    <a:gd name="T98" fmla="*/ 20 w 148"/>
                    <a:gd name="T99" fmla="*/ 30 h 248"/>
                    <a:gd name="T100" fmla="*/ 17 w 148"/>
                    <a:gd name="T101" fmla="*/ 44 h 248"/>
                    <a:gd name="T102" fmla="*/ 11 w 148"/>
                    <a:gd name="T103" fmla="*/ 56 h 2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8"/>
                    <a:gd name="T157" fmla="*/ 0 h 248"/>
                    <a:gd name="T158" fmla="*/ 148 w 148"/>
                    <a:gd name="T159" fmla="*/ 248 h 24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8" h="248">
                      <a:moveTo>
                        <a:pt x="11" y="56"/>
                      </a:moveTo>
                      <a:lnTo>
                        <a:pt x="20" y="63"/>
                      </a:lnTo>
                      <a:lnTo>
                        <a:pt x="20" y="74"/>
                      </a:lnTo>
                      <a:lnTo>
                        <a:pt x="19" y="81"/>
                      </a:lnTo>
                      <a:lnTo>
                        <a:pt x="13" y="91"/>
                      </a:lnTo>
                      <a:lnTo>
                        <a:pt x="13" y="115"/>
                      </a:lnTo>
                      <a:lnTo>
                        <a:pt x="17" y="124"/>
                      </a:lnTo>
                      <a:lnTo>
                        <a:pt x="4" y="144"/>
                      </a:lnTo>
                      <a:lnTo>
                        <a:pt x="7" y="148"/>
                      </a:lnTo>
                      <a:lnTo>
                        <a:pt x="0" y="159"/>
                      </a:lnTo>
                      <a:lnTo>
                        <a:pt x="6" y="170"/>
                      </a:lnTo>
                      <a:lnTo>
                        <a:pt x="7" y="178"/>
                      </a:lnTo>
                      <a:lnTo>
                        <a:pt x="11" y="168"/>
                      </a:lnTo>
                      <a:lnTo>
                        <a:pt x="22" y="181"/>
                      </a:lnTo>
                      <a:lnTo>
                        <a:pt x="20" y="194"/>
                      </a:lnTo>
                      <a:lnTo>
                        <a:pt x="15" y="200"/>
                      </a:lnTo>
                      <a:lnTo>
                        <a:pt x="22" y="211"/>
                      </a:lnTo>
                      <a:lnTo>
                        <a:pt x="31" y="215"/>
                      </a:lnTo>
                      <a:lnTo>
                        <a:pt x="46" y="224"/>
                      </a:lnTo>
                      <a:lnTo>
                        <a:pt x="59" y="235"/>
                      </a:lnTo>
                      <a:lnTo>
                        <a:pt x="61" y="242"/>
                      </a:lnTo>
                      <a:lnTo>
                        <a:pt x="76" y="248"/>
                      </a:lnTo>
                      <a:lnTo>
                        <a:pt x="89" y="242"/>
                      </a:lnTo>
                      <a:lnTo>
                        <a:pt x="105" y="233"/>
                      </a:lnTo>
                      <a:lnTo>
                        <a:pt x="113" y="217"/>
                      </a:lnTo>
                      <a:lnTo>
                        <a:pt x="120" y="207"/>
                      </a:lnTo>
                      <a:lnTo>
                        <a:pt x="133" y="183"/>
                      </a:lnTo>
                      <a:lnTo>
                        <a:pt x="137" y="165"/>
                      </a:lnTo>
                      <a:lnTo>
                        <a:pt x="139" y="148"/>
                      </a:lnTo>
                      <a:lnTo>
                        <a:pt x="148" y="137"/>
                      </a:lnTo>
                      <a:lnTo>
                        <a:pt x="133" y="133"/>
                      </a:lnTo>
                      <a:lnTo>
                        <a:pt x="128" y="126"/>
                      </a:lnTo>
                      <a:lnTo>
                        <a:pt x="120" y="128"/>
                      </a:lnTo>
                      <a:lnTo>
                        <a:pt x="107" y="122"/>
                      </a:lnTo>
                      <a:lnTo>
                        <a:pt x="104" y="105"/>
                      </a:lnTo>
                      <a:lnTo>
                        <a:pt x="100" y="93"/>
                      </a:lnTo>
                      <a:lnTo>
                        <a:pt x="107" y="80"/>
                      </a:lnTo>
                      <a:lnTo>
                        <a:pt x="107" y="41"/>
                      </a:lnTo>
                      <a:lnTo>
                        <a:pt x="107" y="28"/>
                      </a:lnTo>
                      <a:lnTo>
                        <a:pt x="100" y="20"/>
                      </a:lnTo>
                      <a:lnTo>
                        <a:pt x="87" y="19"/>
                      </a:lnTo>
                      <a:lnTo>
                        <a:pt x="78" y="15"/>
                      </a:lnTo>
                      <a:lnTo>
                        <a:pt x="70" y="2"/>
                      </a:lnTo>
                      <a:lnTo>
                        <a:pt x="61" y="0"/>
                      </a:lnTo>
                      <a:lnTo>
                        <a:pt x="57" y="6"/>
                      </a:lnTo>
                      <a:lnTo>
                        <a:pt x="56" y="2"/>
                      </a:lnTo>
                      <a:lnTo>
                        <a:pt x="41" y="4"/>
                      </a:lnTo>
                      <a:lnTo>
                        <a:pt x="33" y="0"/>
                      </a:lnTo>
                      <a:lnTo>
                        <a:pt x="22" y="7"/>
                      </a:lnTo>
                      <a:lnTo>
                        <a:pt x="20" y="30"/>
                      </a:lnTo>
                      <a:lnTo>
                        <a:pt x="17" y="44"/>
                      </a:lnTo>
                      <a:lnTo>
                        <a:pt x="11" y="56"/>
                      </a:lnTo>
                      <a:close/>
                    </a:path>
                  </a:pathLst>
                </a:custGeom>
                <a:solidFill>
                  <a:schemeClr val="bg1"/>
                </a:solidFill>
                <a:ln w="12700">
                  <a:solidFill>
                    <a:srgbClr val="000000"/>
                  </a:solidFill>
                  <a:prstDash val="solid"/>
                  <a:round/>
                  <a:headEnd/>
                  <a:tailEnd/>
                </a:ln>
              </p:spPr>
              <p:txBody>
                <a:bodyPr/>
                <a:lstStyle/>
                <a:p>
                  <a:endParaRPr lang="fr-FR" sz="1000"/>
                </a:p>
              </p:txBody>
            </p:sp>
            <p:sp>
              <p:nvSpPr>
                <p:cNvPr id="158" name="Freeform 29"/>
                <p:cNvSpPr>
                  <a:spLocks noChangeAspect="1"/>
                </p:cNvSpPr>
                <p:nvPr/>
              </p:nvSpPr>
              <p:spPr bwMode="auto">
                <a:xfrm>
                  <a:off x="3349" y="2648"/>
                  <a:ext cx="704" cy="514"/>
                </a:xfrm>
                <a:custGeom>
                  <a:avLst/>
                  <a:gdLst>
                    <a:gd name="T0" fmla="*/ 122 w 550"/>
                    <a:gd name="T1" fmla="*/ 46 h 402"/>
                    <a:gd name="T2" fmla="*/ 102 w 550"/>
                    <a:gd name="T3" fmla="*/ 57 h 402"/>
                    <a:gd name="T4" fmla="*/ 95 w 550"/>
                    <a:gd name="T5" fmla="*/ 130 h 402"/>
                    <a:gd name="T6" fmla="*/ 62 w 550"/>
                    <a:gd name="T7" fmla="*/ 169 h 402"/>
                    <a:gd name="T8" fmla="*/ 19 w 550"/>
                    <a:gd name="T9" fmla="*/ 189 h 402"/>
                    <a:gd name="T10" fmla="*/ 0 w 550"/>
                    <a:gd name="T11" fmla="*/ 215 h 402"/>
                    <a:gd name="T12" fmla="*/ 17 w 550"/>
                    <a:gd name="T13" fmla="*/ 237 h 402"/>
                    <a:gd name="T14" fmla="*/ 17 w 550"/>
                    <a:gd name="T15" fmla="*/ 258 h 402"/>
                    <a:gd name="T16" fmla="*/ 41 w 550"/>
                    <a:gd name="T17" fmla="*/ 263 h 402"/>
                    <a:gd name="T18" fmla="*/ 52 w 550"/>
                    <a:gd name="T19" fmla="*/ 295 h 402"/>
                    <a:gd name="T20" fmla="*/ 59 w 550"/>
                    <a:gd name="T21" fmla="*/ 324 h 402"/>
                    <a:gd name="T22" fmla="*/ 76 w 550"/>
                    <a:gd name="T23" fmla="*/ 324 h 402"/>
                    <a:gd name="T24" fmla="*/ 104 w 550"/>
                    <a:gd name="T25" fmla="*/ 326 h 402"/>
                    <a:gd name="T26" fmla="*/ 104 w 550"/>
                    <a:gd name="T27" fmla="*/ 343 h 402"/>
                    <a:gd name="T28" fmla="*/ 122 w 550"/>
                    <a:gd name="T29" fmla="*/ 358 h 402"/>
                    <a:gd name="T30" fmla="*/ 122 w 550"/>
                    <a:gd name="T31" fmla="*/ 378 h 402"/>
                    <a:gd name="T32" fmla="*/ 160 w 550"/>
                    <a:gd name="T33" fmla="*/ 387 h 402"/>
                    <a:gd name="T34" fmla="*/ 213 w 550"/>
                    <a:gd name="T35" fmla="*/ 402 h 402"/>
                    <a:gd name="T36" fmla="*/ 253 w 550"/>
                    <a:gd name="T37" fmla="*/ 391 h 402"/>
                    <a:gd name="T38" fmla="*/ 298 w 550"/>
                    <a:gd name="T39" fmla="*/ 395 h 402"/>
                    <a:gd name="T40" fmla="*/ 324 w 550"/>
                    <a:gd name="T41" fmla="*/ 380 h 402"/>
                    <a:gd name="T42" fmla="*/ 398 w 550"/>
                    <a:gd name="T43" fmla="*/ 346 h 402"/>
                    <a:gd name="T44" fmla="*/ 441 w 550"/>
                    <a:gd name="T45" fmla="*/ 350 h 402"/>
                    <a:gd name="T46" fmla="*/ 474 w 550"/>
                    <a:gd name="T47" fmla="*/ 356 h 402"/>
                    <a:gd name="T48" fmla="*/ 494 w 550"/>
                    <a:gd name="T49" fmla="*/ 339 h 402"/>
                    <a:gd name="T50" fmla="*/ 496 w 550"/>
                    <a:gd name="T51" fmla="*/ 282 h 402"/>
                    <a:gd name="T52" fmla="*/ 515 w 550"/>
                    <a:gd name="T53" fmla="*/ 263 h 402"/>
                    <a:gd name="T54" fmla="*/ 533 w 550"/>
                    <a:gd name="T55" fmla="*/ 263 h 402"/>
                    <a:gd name="T56" fmla="*/ 537 w 550"/>
                    <a:gd name="T57" fmla="*/ 248 h 402"/>
                    <a:gd name="T58" fmla="*/ 550 w 550"/>
                    <a:gd name="T59" fmla="*/ 235 h 402"/>
                    <a:gd name="T60" fmla="*/ 522 w 550"/>
                    <a:gd name="T61" fmla="*/ 226 h 402"/>
                    <a:gd name="T62" fmla="*/ 489 w 550"/>
                    <a:gd name="T63" fmla="*/ 233 h 402"/>
                    <a:gd name="T64" fmla="*/ 457 w 550"/>
                    <a:gd name="T65" fmla="*/ 226 h 402"/>
                    <a:gd name="T66" fmla="*/ 452 w 550"/>
                    <a:gd name="T67" fmla="*/ 200 h 402"/>
                    <a:gd name="T68" fmla="*/ 441 w 550"/>
                    <a:gd name="T69" fmla="*/ 174 h 402"/>
                    <a:gd name="T70" fmla="*/ 435 w 550"/>
                    <a:gd name="T71" fmla="*/ 148 h 402"/>
                    <a:gd name="T72" fmla="*/ 437 w 550"/>
                    <a:gd name="T73" fmla="*/ 124 h 402"/>
                    <a:gd name="T74" fmla="*/ 413 w 550"/>
                    <a:gd name="T75" fmla="*/ 87 h 402"/>
                    <a:gd name="T76" fmla="*/ 405 w 550"/>
                    <a:gd name="T77" fmla="*/ 61 h 402"/>
                    <a:gd name="T78" fmla="*/ 381 w 550"/>
                    <a:gd name="T79" fmla="*/ 41 h 402"/>
                    <a:gd name="T80" fmla="*/ 365 w 550"/>
                    <a:gd name="T81" fmla="*/ 9 h 402"/>
                    <a:gd name="T82" fmla="*/ 348 w 550"/>
                    <a:gd name="T83" fmla="*/ 0 h 402"/>
                    <a:gd name="T84" fmla="*/ 329 w 550"/>
                    <a:gd name="T85" fmla="*/ 13 h 402"/>
                    <a:gd name="T86" fmla="*/ 307 w 550"/>
                    <a:gd name="T87" fmla="*/ 15 h 402"/>
                    <a:gd name="T88" fmla="*/ 288 w 550"/>
                    <a:gd name="T89" fmla="*/ 26 h 402"/>
                    <a:gd name="T90" fmla="*/ 259 w 550"/>
                    <a:gd name="T91" fmla="*/ 30 h 402"/>
                    <a:gd name="T92" fmla="*/ 235 w 550"/>
                    <a:gd name="T93" fmla="*/ 13 h 402"/>
                    <a:gd name="T94" fmla="*/ 204 w 550"/>
                    <a:gd name="T95" fmla="*/ 24 h 402"/>
                    <a:gd name="T96" fmla="*/ 180 w 550"/>
                    <a:gd name="T97" fmla="*/ 22 h 402"/>
                    <a:gd name="T98" fmla="*/ 150 w 550"/>
                    <a:gd name="T99" fmla="*/ 20 h 402"/>
                    <a:gd name="T100" fmla="*/ 135 w 550"/>
                    <a:gd name="T101" fmla="*/ 28 h 402"/>
                    <a:gd name="T102" fmla="*/ 128 w 550"/>
                    <a:gd name="T103" fmla="*/ 31 h 4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0"/>
                    <a:gd name="T157" fmla="*/ 0 h 402"/>
                    <a:gd name="T158" fmla="*/ 550 w 550"/>
                    <a:gd name="T159" fmla="*/ 402 h 4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0" h="402">
                      <a:moveTo>
                        <a:pt x="132" y="35"/>
                      </a:moveTo>
                      <a:lnTo>
                        <a:pt x="122" y="46"/>
                      </a:lnTo>
                      <a:lnTo>
                        <a:pt x="115" y="54"/>
                      </a:lnTo>
                      <a:lnTo>
                        <a:pt x="102" y="57"/>
                      </a:lnTo>
                      <a:lnTo>
                        <a:pt x="96" y="119"/>
                      </a:lnTo>
                      <a:lnTo>
                        <a:pt x="95" y="130"/>
                      </a:lnTo>
                      <a:lnTo>
                        <a:pt x="80" y="154"/>
                      </a:lnTo>
                      <a:lnTo>
                        <a:pt x="62" y="169"/>
                      </a:lnTo>
                      <a:lnTo>
                        <a:pt x="50" y="182"/>
                      </a:lnTo>
                      <a:lnTo>
                        <a:pt x="19" y="189"/>
                      </a:lnTo>
                      <a:lnTo>
                        <a:pt x="3" y="203"/>
                      </a:lnTo>
                      <a:lnTo>
                        <a:pt x="0" y="215"/>
                      </a:lnTo>
                      <a:lnTo>
                        <a:pt x="11" y="224"/>
                      </a:lnTo>
                      <a:lnTo>
                        <a:pt x="17" y="237"/>
                      </a:lnTo>
                      <a:lnTo>
                        <a:pt x="15" y="246"/>
                      </a:lnTo>
                      <a:lnTo>
                        <a:pt x="17" y="258"/>
                      </a:lnTo>
                      <a:lnTo>
                        <a:pt x="26" y="263"/>
                      </a:lnTo>
                      <a:lnTo>
                        <a:pt x="41" y="263"/>
                      </a:lnTo>
                      <a:lnTo>
                        <a:pt x="46" y="274"/>
                      </a:lnTo>
                      <a:lnTo>
                        <a:pt x="52" y="295"/>
                      </a:lnTo>
                      <a:lnTo>
                        <a:pt x="54" y="311"/>
                      </a:lnTo>
                      <a:lnTo>
                        <a:pt x="59" y="324"/>
                      </a:lnTo>
                      <a:lnTo>
                        <a:pt x="69" y="328"/>
                      </a:lnTo>
                      <a:lnTo>
                        <a:pt x="76" y="324"/>
                      </a:lnTo>
                      <a:lnTo>
                        <a:pt x="89" y="315"/>
                      </a:lnTo>
                      <a:lnTo>
                        <a:pt x="104" y="326"/>
                      </a:lnTo>
                      <a:lnTo>
                        <a:pt x="102" y="337"/>
                      </a:lnTo>
                      <a:lnTo>
                        <a:pt x="104" y="343"/>
                      </a:lnTo>
                      <a:lnTo>
                        <a:pt x="111" y="346"/>
                      </a:lnTo>
                      <a:lnTo>
                        <a:pt x="122" y="358"/>
                      </a:lnTo>
                      <a:lnTo>
                        <a:pt x="119" y="371"/>
                      </a:lnTo>
                      <a:lnTo>
                        <a:pt x="122" y="378"/>
                      </a:lnTo>
                      <a:lnTo>
                        <a:pt x="139" y="378"/>
                      </a:lnTo>
                      <a:lnTo>
                        <a:pt x="160" y="387"/>
                      </a:lnTo>
                      <a:lnTo>
                        <a:pt x="198" y="402"/>
                      </a:lnTo>
                      <a:lnTo>
                        <a:pt x="213" y="402"/>
                      </a:lnTo>
                      <a:lnTo>
                        <a:pt x="235" y="398"/>
                      </a:lnTo>
                      <a:lnTo>
                        <a:pt x="253" y="391"/>
                      </a:lnTo>
                      <a:lnTo>
                        <a:pt x="283" y="396"/>
                      </a:lnTo>
                      <a:lnTo>
                        <a:pt x="298" y="395"/>
                      </a:lnTo>
                      <a:lnTo>
                        <a:pt x="305" y="393"/>
                      </a:lnTo>
                      <a:lnTo>
                        <a:pt x="324" y="380"/>
                      </a:lnTo>
                      <a:lnTo>
                        <a:pt x="366" y="356"/>
                      </a:lnTo>
                      <a:lnTo>
                        <a:pt x="398" y="346"/>
                      </a:lnTo>
                      <a:lnTo>
                        <a:pt x="415" y="345"/>
                      </a:lnTo>
                      <a:lnTo>
                        <a:pt x="441" y="350"/>
                      </a:lnTo>
                      <a:lnTo>
                        <a:pt x="463" y="352"/>
                      </a:lnTo>
                      <a:lnTo>
                        <a:pt x="474" y="356"/>
                      </a:lnTo>
                      <a:lnTo>
                        <a:pt x="491" y="354"/>
                      </a:lnTo>
                      <a:lnTo>
                        <a:pt x="494" y="339"/>
                      </a:lnTo>
                      <a:lnTo>
                        <a:pt x="494" y="311"/>
                      </a:lnTo>
                      <a:lnTo>
                        <a:pt x="496" y="282"/>
                      </a:lnTo>
                      <a:lnTo>
                        <a:pt x="505" y="267"/>
                      </a:lnTo>
                      <a:lnTo>
                        <a:pt x="515" y="263"/>
                      </a:lnTo>
                      <a:lnTo>
                        <a:pt x="524" y="269"/>
                      </a:lnTo>
                      <a:lnTo>
                        <a:pt x="533" y="263"/>
                      </a:lnTo>
                      <a:lnTo>
                        <a:pt x="539" y="256"/>
                      </a:lnTo>
                      <a:lnTo>
                        <a:pt x="537" y="248"/>
                      </a:lnTo>
                      <a:lnTo>
                        <a:pt x="548" y="245"/>
                      </a:lnTo>
                      <a:lnTo>
                        <a:pt x="550" y="235"/>
                      </a:lnTo>
                      <a:lnTo>
                        <a:pt x="539" y="230"/>
                      </a:lnTo>
                      <a:lnTo>
                        <a:pt x="522" y="226"/>
                      </a:lnTo>
                      <a:lnTo>
                        <a:pt x="509" y="230"/>
                      </a:lnTo>
                      <a:lnTo>
                        <a:pt x="489" y="233"/>
                      </a:lnTo>
                      <a:lnTo>
                        <a:pt x="470" y="233"/>
                      </a:lnTo>
                      <a:lnTo>
                        <a:pt x="457" y="226"/>
                      </a:lnTo>
                      <a:lnTo>
                        <a:pt x="452" y="215"/>
                      </a:lnTo>
                      <a:lnTo>
                        <a:pt x="452" y="200"/>
                      </a:lnTo>
                      <a:lnTo>
                        <a:pt x="450" y="185"/>
                      </a:lnTo>
                      <a:lnTo>
                        <a:pt x="441" y="174"/>
                      </a:lnTo>
                      <a:lnTo>
                        <a:pt x="435" y="163"/>
                      </a:lnTo>
                      <a:lnTo>
                        <a:pt x="435" y="148"/>
                      </a:lnTo>
                      <a:lnTo>
                        <a:pt x="437" y="133"/>
                      </a:lnTo>
                      <a:lnTo>
                        <a:pt x="437" y="124"/>
                      </a:lnTo>
                      <a:lnTo>
                        <a:pt x="428" y="102"/>
                      </a:lnTo>
                      <a:lnTo>
                        <a:pt x="413" y="87"/>
                      </a:lnTo>
                      <a:lnTo>
                        <a:pt x="407" y="72"/>
                      </a:lnTo>
                      <a:lnTo>
                        <a:pt x="405" y="61"/>
                      </a:lnTo>
                      <a:lnTo>
                        <a:pt x="402" y="56"/>
                      </a:lnTo>
                      <a:lnTo>
                        <a:pt x="381" y="41"/>
                      </a:lnTo>
                      <a:lnTo>
                        <a:pt x="374" y="28"/>
                      </a:lnTo>
                      <a:lnTo>
                        <a:pt x="365" y="9"/>
                      </a:lnTo>
                      <a:lnTo>
                        <a:pt x="357" y="2"/>
                      </a:lnTo>
                      <a:lnTo>
                        <a:pt x="348" y="0"/>
                      </a:lnTo>
                      <a:lnTo>
                        <a:pt x="339" y="4"/>
                      </a:lnTo>
                      <a:lnTo>
                        <a:pt x="329" y="13"/>
                      </a:lnTo>
                      <a:lnTo>
                        <a:pt x="324" y="15"/>
                      </a:lnTo>
                      <a:lnTo>
                        <a:pt x="307" y="15"/>
                      </a:lnTo>
                      <a:lnTo>
                        <a:pt x="296" y="17"/>
                      </a:lnTo>
                      <a:lnTo>
                        <a:pt x="288" y="26"/>
                      </a:lnTo>
                      <a:lnTo>
                        <a:pt x="274" y="31"/>
                      </a:lnTo>
                      <a:lnTo>
                        <a:pt x="259" y="30"/>
                      </a:lnTo>
                      <a:lnTo>
                        <a:pt x="251" y="22"/>
                      </a:lnTo>
                      <a:lnTo>
                        <a:pt x="235" y="13"/>
                      </a:lnTo>
                      <a:lnTo>
                        <a:pt x="221" y="17"/>
                      </a:lnTo>
                      <a:lnTo>
                        <a:pt x="204" y="24"/>
                      </a:lnTo>
                      <a:lnTo>
                        <a:pt x="191" y="26"/>
                      </a:lnTo>
                      <a:lnTo>
                        <a:pt x="180" y="22"/>
                      </a:lnTo>
                      <a:lnTo>
                        <a:pt x="167" y="15"/>
                      </a:lnTo>
                      <a:lnTo>
                        <a:pt x="150" y="20"/>
                      </a:lnTo>
                      <a:lnTo>
                        <a:pt x="139" y="26"/>
                      </a:lnTo>
                      <a:lnTo>
                        <a:pt x="135" y="28"/>
                      </a:lnTo>
                      <a:lnTo>
                        <a:pt x="132" y="30"/>
                      </a:lnTo>
                      <a:lnTo>
                        <a:pt x="128" y="31"/>
                      </a:lnTo>
                      <a:lnTo>
                        <a:pt x="132" y="35"/>
                      </a:lnTo>
                      <a:close/>
                    </a:path>
                  </a:pathLst>
                </a:custGeom>
                <a:solidFill>
                  <a:schemeClr val="bg1"/>
                </a:solidFill>
                <a:ln w="12700">
                  <a:solidFill>
                    <a:srgbClr val="000000"/>
                  </a:solidFill>
                  <a:prstDash val="solid"/>
                  <a:round/>
                  <a:headEnd/>
                  <a:tailEnd/>
                </a:ln>
              </p:spPr>
              <p:txBody>
                <a:bodyPr/>
                <a:lstStyle/>
                <a:p>
                  <a:endParaRPr lang="fr-FR" sz="1000"/>
                </a:p>
              </p:txBody>
            </p:sp>
            <p:sp>
              <p:nvSpPr>
                <p:cNvPr id="159" name="Freeform 30"/>
                <p:cNvSpPr>
                  <a:spLocks noChangeAspect="1"/>
                </p:cNvSpPr>
                <p:nvPr/>
              </p:nvSpPr>
              <p:spPr bwMode="auto">
                <a:xfrm>
                  <a:off x="2035" y="2156"/>
                  <a:ext cx="269" cy="237"/>
                </a:xfrm>
                <a:custGeom>
                  <a:avLst/>
                  <a:gdLst>
                    <a:gd name="T0" fmla="*/ 0 w 210"/>
                    <a:gd name="T1" fmla="*/ 33 h 185"/>
                    <a:gd name="T2" fmla="*/ 5 w 210"/>
                    <a:gd name="T3" fmla="*/ 26 h 185"/>
                    <a:gd name="T4" fmla="*/ 3 w 210"/>
                    <a:gd name="T5" fmla="*/ 17 h 185"/>
                    <a:gd name="T6" fmla="*/ 35 w 210"/>
                    <a:gd name="T7" fmla="*/ 0 h 185"/>
                    <a:gd name="T8" fmla="*/ 38 w 210"/>
                    <a:gd name="T9" fmla="*/ 6 h 185"/>
                    <a:gd name="T10" fmla="*/ 61 w 210"/>
                    <a:gd name="T11" fmla="*/ 2 h 185"/>
                    <a:gd name="T12" fmla="*/ 79 w 210"/>
                    <a:gd name="T13" fmla="*/ 3 h 185"/>
                    <a:gd name="T14" fmla="*/ 72 w 210"/>
                    <a:gd name="T15" fmla="*/ 12 h 185"/>
                    <a:gd name="T16" fmla="*/ 76 w 210"/>
                    <a:gd name="T17" fmla="*/ 24 h 185"/>
                    <a:gd name="T18" fmla="*/ 91 w 210"/>
                    <a:gd name="T19" fmla="*/ 29 h 185"/>
                    <a:gd name="T20" fmla="*/ 106 w 210"/>
                    <a:gd name="T21" fmla="*/ 28 h 185"/>
                    <a:gd name="T22" fmla="*/ 118 w 210"/>
                    <a:gd name="T23" fmla="*/ 19 h 185"/>
                    <a:gd name="T24" fmla="*/ 138 w 210"/>
                    <a:gd name="T25" fmla="*/ 17 h 185"/>
                    <a:gd name="T26" fmla="*/ 144 w 210"/>
                    <a:gd name="T27" fmla="*/ 25 h 185"/>
                    <a:gd name="T28" fmla="*/ 156 w 210"/>
                    <a:gd name="T29" fmla="*/ 32 h 185"/>
                    <a:gd name="T30" fmla="*/ 173 w 210"/>
                    <a:gd name="T31" fmla="*/ 33 h 185"/>
                    <a:gd name="T32" fmla="*/ 170 w 210"/>
                    <a:gd name="T33" fmla="*/ 47 h 185"/>
                    <a:gd name="T34" fmla="*/ 171 w 210"/>
                    <a:gd name="T35" fmla="*/ 75 h 185"/>
                    <a:gd name="T36" fmla="*/ 174 w 210"/>
                    <a:gd name="T37" fmla="*/ 92 h 185"/>
                    <a:gd name="T38" fmla="*/ 193 w 210"/>
                    <a:gd name="T39" fmla="*/ 90 h 185"/>
                    <a:gd name="T40" fmla="*/ 199 w 210"/>
                    <a:gd name="T41" fmla="*/ 102 h 185"/>
                    <a:gd name="T42" fmla="*/ 200 w 210"/>
                    <a:gd name="T43" fmla="*/ 112 h 185"/>
                    <a:gd name="T44" fmla="*/ 210 w 210"/>
                    <a:gd name="T45" fmla="*/ 126 h 185"/>
                    <a:gd name="T46" fmla="*/ 198 w 210"/>
                    <a:gd name="T47" fmla="*/ 136 h 185"/>
                    <a:gd name="T48" fmla="*/ 187 w 210"/>
                    <a:gd name="T49" fmla="*/ 144 h 185"/>
                    <a:gd name="T50" fmla="*/ 175 w 210"/>
                    <a:gd name="T51" fmla="*/ 144 h 185"/>
                    <a:gd name="T52" fmla="*/ 161 w 210"/>
                    <a:gd name="T53" fmla="*/ 148 h 185"/>
                    <a:gd name="T54" fmla="*/ 161 w 210"/>
                    <a:gd name="T55" fmla="*/ 163 h 185"/>
                    <a:gd name="T56" fmla="*/ 155 w 210"/>
                    <a:gd name="T57" fmla="*/ 173 h 185"/>
                    <a:gd name="T58" fmla="*/ 140 w 210"/>
                    <a:gd name="T59" fmla="*/ 185 h 185"/>
                    <a:gd name="T60" fmla="*/ 115 w 210"/>
                    <a:gd name="T61" fmla="*/ 166 h 185"/>
                    <a:gd name="T62" fmla="*/ 108 w 210"/>
                    <a:gd name="T63" fmla="*/ 149 h 185"/>
                    <a:gd name="T64" fmla="*/ 85 w 210"/>
                    <a:gd name="T65" fmla="*/ 144 h 185"/>
                    <a:gd name="T66" fmla="*/ 77 w 210"/>
                    <a:gd name="T67" fmla="*/ 122 h 185"/>
                    <a:gd name="T68" fmla="*/ 61 w 210"/>
                    <a:gd name="T69" fmla="*/ 109 h 185"/>
                    <a:gd name="T70" fmla="*/ 55 w 210"/>
                    <a:gd name="T71" fmla="*/ 93 h 185"/>
                    <a:gd name="T72" fmla="*/ 42 w 210"/>
                    <a:gd name="T73" fmla="*/ 77 h 185"/>
                    <a:gd name="T74" fmla="*/ 33 w 210"/>
                    <a:gd name="T75" fmla="*/ 61 h 185"/>
                    <a:gd name="T76" fmla="*/ 16 w 210"/>
                    <a:gd name="T77" fmla="*/ 49 h 185"/>
                    <a:gd name="T78" fmla="*/ 0 w 210"/>
                    <a:gd name="T79" fmla="*/ 33 h 18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0"/>
                    <a:gd name="T121" fmla="*/ 0 h 185"/>
                    <a:gd name="T122" fmla="*/ 210 w 210"/>
                    <a:gd name="T123" fmla="*/ 185 h 18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0" h="185">
                      <a:moveTo>
                        <a:pt x="0" y="33"/>
                      </a:moveTo>
                      <a:lnTo>
                        <a:pt x="5" y="26"/>
                      </a:lnTo>
                      <a:lnTo>
                        <a:pt x="3" y="17"/>
                      </a:lnTo>
                      <a:lnTo>
                        <a:pt x="35" y="0"/>
                      </a:lnTo>
                      <a:lnTo>
                        <a:pt x="38" y="6"/>
                      </a:lnTo>
                      <a:lnTo>
                        <a:pt x="61" y="2"/>
                      </a:lnTo>
                      <a:lnTo>
                        <a:pt x="79" y="3"/>
                      </a:lnTo>
                      <a:lnTo>
                        <a:pt x="72" y="12"/>
                      </a:lnTo>
                      <a:lnTo>
                        <a:pt x="76" y="24"/>
                      </a:lnTo>
                      <a:lnTo>
                        <a:pt x="91" y="29"/>
                      </a:lnTo>
                      <a:lnTo>
                        <a:pt x="106" y="28"/>
                      </a:lnTo>
                      <a:lnTo>
                        <a:pt x="118" y="19"/>
                      </a:lnTo>
                      <a:lnTo>
                        <a:pt x="138" y="17"/>
                      </a:lnTo>
                      <a:lnTo>
                        <a:pt x="144" y="25"/>
                      </a:lnTo>
                      <a:lnTo>
                        <a:pt x="156" y="32"/>
                      </a:lnTo>
                      <a:lnTo>
                        <a:pt x="173" y="33"/>
                      </a:lnTo>
                      <a:lnTo>
                        <a:pt x="170" y="47"/>
                      </a:lnTo>
                      <a:lnTo>
                        <a:pt x="171" y="75"/>
                      </a:lnTo>
                      <a:lnTo>
                        <a:pt x="174" y="92"/>
                      </a:lnTo>
                      <a:lnTo>
                        <a:pt x="193" y="90"/>
                      </a:lnTo>
                      <a:lnTo>
                        <a:pt x="199" y="102"/>
                      </a:lnTo>
                      <a:lnTo>
                        <a:pt x="200" y="112"/>
                      </a:lnTo>
                      <a:lnTo>
                        <a:pt x="210" y="126"/>
                      </a:lnTo>
                      <a:lnTo>
                        <a:pt x="198" y="136"/>
                      </a:lnTo>
                      <a:lnTo>
                        <a:pt x="187" y="144"/>
                      </a:lnTo>
                      <a:lnTo>
                        <a:pt x="175" y="144"/>
                      </a:lnTo>
                      <a:lnTo>
                        <a:pt x="161" y="148"/>
                      </a:lnTo>
                      <a:lnTo>
                        <a:pt x="161" y="163"/>
                      </a:lnTo>
                      <a:lnTo>
                        <a:pt x="155" y="173"/>
                      </a:lnTo>
                      <a:lnTo>
                        <a:pt x="140" y="185"/>
                      </a:lnTo>
                      <a:lnTo>
                        <a:pt x="115" y="166"/>
                      </a:lnTo>
                      <a:lnTo>
                        <a:pt x="108" y="149"/>
                      </a:lnTo>
                      <a:lnTo>
                        <a:pt x="85" y="144"/>
                      </a:lnTo>
                      <a:lnTo>
                        <a:pt x="77" y="122"/>
                      </a:lnTo>
                      <a:lnTo>
                        <a:pt x="61" y="109"/>
                      </a:lnTo>
                      <a:lnTo>
                        <a:pt x="55" y="93"/>
                      </a:lnTo>
                      <a:lnTo>
                        <a:pt x="42" y="77"/>
                      </a:lnTo>
                      <a:lnTo>
                        <a:pt x="33" y="61"/>
                      </a:lnTo>
                      <a:lnTo>
                        <a:pt x="16" y="49"/>
                      </a:lnTo>
                      <a:lnTo>
                        <a:pt x="0" y="33"/>
                      </a:lnTo>
                      <a:close/>
                    </a:path>
                  </a:pathLst>
                </a:custGeom>
                <a:solidFill>
                  <a:schemeClr val="bg1"/>
                </a:solidFill>
                <a:ln w="12700">
                  <a:solidFill>
                    <a:srgbClr val="000000"/>
                  </a:solidFill>
                  <a:prstDash val="solid"/>
                  <a:round/>
                  <a:headEnd/>
                  <a:tailEnd/>
                </a:ln>
              </p:spPr>
              <p:txBody>
                <a:bodyPr/>
                <a:lstStyle/>
                <a:p>
                  <a:endParaRPr lang="fr-FR" sz="1000"/>
                </a:p>
              </p:txBody>
            </p:sp>
            <p:sp>
              <p:nvSpPr>
                <p:cNvPr id="160" name="Freeform 31"/>
                <p:cNvSpPr>
                  <a:spLocks noChangeAspect="1"/>
                </p:cNvSpPr>
                <p:nvPr/>
              </p:nvSpPr>
              <p:spPr bwMode="auto">
                <a:xfrm>
                  <a:off x="2218" y="2341"/>
                  <a:ext cx="73" cy="91"/>
                </a:xfrm>
                <a:custGeom>
                  <a:avLst/>
                  <a:gdLst>
                    <a:gd name="T0" fmla="*/ 41 w 57"/>
                    <a:gd name="T1" fmla="*/ 71 h 71"/>
                    <a:gd name="T2" fmla="*/ 44 w 57"/>
                    <a:gd name="T3" fmla="*/ 48 h 71"/>
                    <a:gd name="T4" fmla="*/ 57 w 57"/>
                    <a:gd name="T5" fmla="*/ 39 h 71"/>
                    <a:gd name="T6" fmla="*/ 57 w 57"/>
                    <a:gd name="T7" fmla="*/ 28 h 71"/>
                    <a:gd name="T8" fmla="*/ 50 w 57"/>
                    <a:gd name="T9" fmla="*/ 20 h 71"/>
                    <a:gd name="T10" fmla="*/ 43 w 57"/>
                    <a:gd name="T11" fmla="*/ 9 h 71"/>
                    <a:gd name="T12" fmla="*/ 39 w 57"/>
                    <a:gd name="T13" fmla="*/ 0 h 71"/>
                    <a:gd name="T14" fmla="*/ 26 w 57"/>
                    <a:gd name="T15" fmla="*/ 0 h 71"/>
                    <a:gd name="T16" fmla="*/ 17 w 57"/>
                    <a:gd name="T17" fmla="*/ 4 h 71"/>
                    <a:gd name="T18" fmla="*/ 17 w 57"/>
                    <a:gd name="T19" fmla="*/ 19 h 71"/>
                    <a:gd name="T20" fmla="*/ 9 w 57"/>
                    <a:gd name="T21" fmla="*/ 32 h 71"/>
                    <a:gd name="T22" fmla="*/ 0 w 57"/>
                    <a:gd name="T23" fmla="*/ 36 h 71"/>
                    <a:gd name="T24" fmla="*/ 4 w 57"/>
                    <a:gd name="T25" fmla="*/ 47 h 71"/>
                    <a:gd name="T26" fmla="*/ 16 w 57"/>
                    <a:gd name="T27" fmla="*/ 50 h 71"/>
                    <a:gd name="T28" fmla="*/ 28 w 57"/>
                    <a:gd name="T29" fmla="*/ 53 h 71"/>
                    <a:gd name="T30" fmla="*/ 35 w 57"/>
                    <a:gd name="T31" fmla="*/ 60 h 71"/>
                    <a:gd name="T32" fmla="*/ 41 w 57"/>
                    <a:gd name="T33" fmla="*/ 71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7"/>
                    <a:gd name="T52" fmla="*/ 0 h 71"/>
                    <a:gd name="T53" fmla="*/ 57 w 57"/>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7" h="71">
                      <a:moveTo>
                        <a:pt x="41" y="71"/>
                      </a:moveTo>
                      <a:lnTo>
                        <a:pt x="44" y="48"/>
                      </a:lnTo>
                      <a:lnTo>
                        <a:pt x="57" y="39"/>
                      </a:lnTo>
                      <a:lnTo>
                        <a:pt x="57" y="28"/>
                      </a:lnTo>
                      <a:lnTo>
                        <a:pt x="50" y="20"/>
                      </a:lnTo>
                      <a:lnTo>
                        <a:pt x="43" y="9"/>
                      </a:lnTo>
                      <a:lnTo>
                        <a:pt x="39" y="0"/>
                      </a:lnTo>
                      <a:lnTo>
                        <a:pt x="26" y="0"/>
                      </a:lnTo>
                      <a:lnTo>
                        <a:pt x="17" y="4"/>
                      </a:lnTo>
                      <a:lnTo>
                        <a:pt x="17" y="19"/>
                      </a:lnTo>
                      <a:lnTo>
                        <a:pt x="9" y="32"/>
                      </a:lnTo>
                      <a:lnTo>
                        <a:pt x="0" y="36"/>
                      </a:lnTo>
                      <a:lnTo>
                        <a:pt x="4" y="47"/>
                      </a:lnTo>
                      <a:lnTo>
                        <a:pt x="16" y="50"/>
                      </a:lnTo>
                      <a:lnTo>
                        <a:pt x="28" y="53"/>
                      </a:lnTo>
                      <a:lnTo>
                        <a:pt x="35" y="60"/>
                      </a:lnTo>
                      <a:lnTo>
                        <a:pt x="41" y="71"/>
                      </a:lnTo>
                      <a:close/>
                    </a:path>
                  </a:pathLst>
                </a:custGeom>
                <a:solidFill>
                  <a:schemeClr val="bg1"/>
                </a:solidFill>
                <a:ln w="12700">
                  <a:solidFill>
                    <a:srgbClr val="000000"/>
                  </a:solidFill>
                  <a:prstDash val="solid"/>
                  <a:round/>
                  <a:headEnd/>
                  <a:tailEnd/>
                </a:ln>
              </p:spPr>
              <p:txBody>
                <a:bodyPr/>
                <a:lstStyle/>
                <a:p>
                  <a:endParaRPr lang="fr-FR" sz="1000"/>
                </a:p>
              </p:txBody>
            </p:sp>
            <p:sp>
              <p:nvSpPr>
                <p:cNvPr id="161" name="Freeform 32"/>
                <p:cNvSpPr>
                  <a:spLocks noChangeAspect="1"/>
                </p:cNvSpPr>
                <p:nvPr/>
              </p:nvSpPr>
              <p:spPr bwMode="auto">
                <a:xfrm>
                  <a:off x="2128" y="1984"/>
                  <a:ext cx="275" cy="290"/>
                </a:xfrm>
                <a:custGeom>
                  <a:avLst/>
                  <a:gdLst>
                    <a:gd name="T0" fmla="*/ 89 w 215"/>
                    <a:gd name="T1" fmla="*/ 6 h 227"/>
                    <a:gd name="T2" fmla="*/ 67 w 215"/>
                    <a:gd name="T3" fmla="*/ 33 h 227"/>
                    <a:gd name="T4" fmla="*/ 67 w 215"/>
                    <a:gd name="T5" fmla="*/ 41 h 227"/>
                    <a:gd name="T6" fmla="*/ 54 w 215"/>
                    <a:gd name="T7" fmla="*/ 54 h 227"/>
                    <a:gd name="T8" fmla="*/ 56 w 215"/>
                    <a:gd name="T9" fmla="*/ 57 h 227"/>
                    <a:gd name="T10" fmla="*/ 52 w 215"/>
                    <a:gd name="T11" fmla="*/ 66 h 227"/>
                    <a:gd name="T12" fmla="*/ 39 w 215"/>
                    <a:gd name="T13" fmla="*/ 79 h 227"/>
                    <a:gd name="T14" fmla="*/ 26 w 215"/>
                    <a:gd name="T15" fmla="*/ 94 h 227"/>
                    <a:gd name="T16" fmla="*/ 21 w 215"/>
                    <a:gd name="T17" fmla="*/ 102 h 227"/>
                    <a:gd name="T18" fmla="*/ 26 w 215"/>
                    <a:gd name="T19" fmla="*/ 109 h 227"/>
                    <a:gd name="T20" fmla="*/ 22 w 215"/>
                    <a:gd name="T21" fmla="*/ 120 h 227"/>
                    <a:gd name="T22" fmla="*/ 15 w 215"/>
                    <a:gd name="T23" fmla="*/ 129 h 227"/>
                    <a:gd name="T24" fmla="*/ 9 w 215"/>
                    <a:gd name="T25" fmla="*/ 133 h 227"/>
                    <a:gd name="T26" fmla="*/ 0 w 215"/>
                    <a:gd name="T27" fmla="*/ 144 h 227"/>
                    <a:gd name="T28" fmla="*/ 1 w 215"/>
                    <a:gd name="T29" fmla="*/ 155 h 227"/>
                    <a:gd name="T30" fmla="*/ 11 w 215"/>
                    <a:gd name="T31" fmla="*/ 161 h 227"/>
                    <a:gd name="T32" fmla="*/ 35 w 215"/>
                    <a:gd name="T33" fmla="*/ 161 h 227"/>
                    <a:gd name="T34" fmla="*/ 49 w 215"/>
                    <a:gd name="T35" fmla="*/ 153 h 227"/>
                    <a:gd name="T36" fmla="*/ 63 w 215"/>
                    <a:gd name="T37" fmla="*/ 151 h 227"/>
                    <a:gd name="T38" fmla="*/ 74 w 215"/>
                    <a:gd name="T39" fmla="*/ 161 h 227"/>
                    <a:gd name="T40" fmla="*/ 85 w 215"/>
                    <a:gd name="T41" fmla="*/ 166 h 227"/>
                    <a:gd name="T42" fmla="*/ 100 w 215"/>
                    <a:gd name="T43" fmla="*/ 168 h 227"/>
                    <a:gd name="T44" fmla="*/ 96 w 215"/>
                    <a:gd name="T45" fmla="*/ 185 h 227"/>
                    <a:gd name="T46" fmla="*/ 101 w 215"/>
                    <a:gd name="T47" fmla="*/ 227 h 227"/>
                    <a:gd name="T48" fmla="*/ 114 w 215"/>
                    <a:gd name="T49" fmla="*/ 226 h 227"/>
                    <a:gd name="T50" fmla="*/ 122 w 215"/>
                    <a:gd name="T51" fmla="*/ 225 h 227"/>
                    <a:gd name="T52" fmla="*/ 125 w 215"/>
                    <a:gd name="T53" fmla="*/ 213 h 227"/>
                    <a:gd name="T54" fmla="*/ 127 w 215"/>
                    <a:gd name="T55" fmla="*/ 188 h 227"/>
                    <a:gd name="T56" fmla="*/ 137 w 215"/>
                    <a:gd name="T57" fmla="*/ 175 h 227"/>
                    <a:gd name="T58" fmla="*/ 137 w 215"/>
                    <a:gd name="T59" fmla="*/ 153 h 227"/>
                    <a:gd name="T60" fmla="*/ 145 w 215"/>
                    <a:gd name="T61" fmla="*/ 140 h 227"/>
                    <a:gd name="T62" fmla="*/ 162 w 215"/>
                    <a:gd name="T63" fmla="*/ 133 h 227"/>
                    <a:gd name="T64" fmla="*/ 193 w 215"/>
                    <a:gd name="T65" fmla="*/ 98 h 227"/>
                    <a:gd name="T66" fmla="*/ 197 w 215"/>
                    <a:gd name="T67" fmla="*/ 83 h 227"/>
                    <a:gd name="T68" fmla="*/ 192 w 215"/>
                    <a:gd name="T69" fmla="*/ 59 h 227"/>
                    <a:gd name="T70" fmla="*/ 212 w 215"/>
                    <a:gd name="T71" fmla="*/ 43 h 227"/>
                    <a:gd name="T72" fmla="*/ 215 w 215"/>
                    <a:gd name="T73" fmla="*/ 16 h 227"/>
                    <a:gd name="T74" fmla="*/ 201 w 215"/>
                    <a:gd name="T75" fmla="*/ 4 h 227"/>
                    <a:gd name="T76" fmla="*/ 192 w 215"/>
                    <a:gd name="T77" fmla="*/ 2 h 227"/>
                    <a:gd name="T78" fmla="*/ 175 w 215"/>
                    <a:gd name="T79" fmla="*/ 0 h 227"/>
                    <a:gd name="T80" fmla="*/ 137 w 215"/>
                    <a:gd name="T81" fmla="*/ 0 h 227"/>
                    <a:gd name="T82" fmla="*/ 126 w 215"/>
                    <a:gd name="T83" fmla="*/ 9 h 227"/>
                    <a:gd name="T84" fmla="*/ 117 w 215"/>
                    <a:gd name="T85" fmla="*/ 20 h 227"/>
                    <a:gd name="T86" fmla="*/ 119 w 215"/>
                    <a:gd name="T87" fmla="*/ 30 h 227"/>
                    <a:gd name="T88" fmla="*/ 132 w 215"/>
                    <a:gd name="T89" fmla="*/ 39 h 227"/>
                    <a:gd name="T90" fmla="*/ 141 w 215"/>
                    <a:gd name="T91" fmla="*/ 50 h 227"/>
                    <a:gd name="T92" fmla="*/ 141 w 215"/>
                    <a:gd name="T93" fmla="*/ 65 h 227"/>
                    <a:gd name="T94" fmla="*/ 126 w 215"/>
                    <a:gd name="T95" fmla="*/ 76 h 227"/>
                    <a:gd name="T96" fmla="*/ 111 w 215"/>
                    <a:gd name="T97" fmla="*/ 79 h 227"/>
                    <a:gd name="T98" fmla="*/ 100 w 215"/>
                    <a:gd name="T99" fmla="*/ 81 h 227"/>
                    <a:gd name="T100" fmla="*/ 95 w 215"/>
                    <a:gd name="T101" fmla="*/ 72 h 227"/>
                    <a:gd name="T102" fmla="*/ 91 w 215"/>
                    <a:gd name="T103" fmla="*/ 59 h 227"/>
                    <a:gd name="T104" fmla="*/ 98 w 215"/>
                    <a:gd name="T105" fmla="*/ 48 h 227"/>
                    <a:gd name="T106" fmla="*/ 96 w 215"/>
                    <a:gd name="T107" fmla="*/ 35 h 227"/>
                    <a:gd name="T108" fmla="*/ 95 w 215"/>
                    <a:gd name="T109" fmla="*/ 22 h 227"/>
                    <a:gd name="T110" fmla="*/ 89 w 215"/>
                    <a:gd name="T111" fmla="*/ 6 h 22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15"/>
                    <a:gd name="T169" fmla="*/ 0 h 227"/>
                    <a:gd name="T170" fmla="*/ 215 w 215"/>
                    <a:gd name="T171" fmla="*/ 227 h 22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15" h="227">
                      <a:moveTo>
                        <a:pt x="89" y="6"/>
                      </a:moveTo>
                      <a:lnTo>
                        <a:pt x="67" y="33"/>
                      </a:lnTo>
                      <a:lnTo>
                        <a:pt x="67" y="41"/>
                      </a:lnTo>
                      <a:lnTo>
                        <a:pt x="54" y="54"/>
                      </a:lnTo>
                      <a:lnTo>
                        <a:pt x="56" y="57"/>
                      </a:lnTo>
                      <a:lnTo>
                        <a:pt x="52" y="66"/>
                      </a:lnTo>
                      <a:lnTo>
                        <a:pt x="39" y="79"/>
                      </a:lnTo>
                      <a:lnTo>
                        <a:pt x="26" y="94"/>
                      </a:lnTo>
                      <a:lnTo>
                        <a:pt x="21" y="102"/>
                      </a:lnTo>
                      <a:lnTo>
                        <a:pt x="26" y="109"/>
                      </a:lnTo>
                      <a:lnTo>
                        <a:pt x="22" y="120"/>
                      </a:lnTo>
                      <a:lnTo>
                        <a:pt x="15" y="129"/>
                      </a:lnTo>
                      <a:lnTo>
                        <a:pt x="9" y="133"/>
                      </a:lnTo>
                      <a:lnTo>
                        <a:pt x="0" y="144"/>
                      </a:lnTo>
                      <a:lnTo>
                        <a:pt x="1" y="155"/>
                      </a:lnTo>
                      <a:lnTo>
                        <a:pt x="11" y="161"/>
                      </a:lnTo>
                      <a:lnTo>
                        <a:pt x="35" y="161"/>
                      </a:lnTo>
                      <a:lnTo>
                        <a:pt x="49" y="153"/>
                      </a:lnTo>
                      <a:lnTo>
                        <a:pt x="63" y="151"/>
                      </a:lnTo>
                      <a:lnTo>
                        <a:pt x="74" y="161"/>
                      </a:lnTo>
                      <a:lnTo>
                        <a:pt x="85" y="166"/>
                      </a:lnTo>
                      <a:lnTo>
                        <a:pt x="100" y="168"/>
                      </a:lnTo>
                      <a:lnTo>
                        <a:pt x="96" y="185"/>
                      </a:lnTo>
                      <a:lnTo>
                        <a:pt x="101" y="227"/>
                      </a:lnTo>
                      <a:lnTo>
                        <a:pt x="114" y="226"/>
                      </a:lnTo>
                      <a:lnTo>
                        <a:pt x="122" y="225"/>
                      </a:lnTo>
                      <a:lnTo>
                        <a:pt x="125" y="213"/>
                      </a:lnTo>
                      <a:lnTo>
                        <a:pt x="127" y="188"/>
                      </a:lnTo>
                      <a:lnTo>
                        <a:pt x="137" y="175"/>
                      </a:lnTo>
                      <a:lnTo>
                        <a:pt x="137" y="153"/>
                      </a:lnTo>
                      <a:lnTo>
                        <a:pt x="145" y="140"/>
                      </a:lnTo>
                      <a:lnTo>
                        <a:pt x="162" y="133"/>
                      </a:lnTo>
                      <a:lnTo>
                        <a:pt x="193" y="98"/>
                      </a:lnTo>
                      <a:lnTo>
                        <a:pt x="197" y="83"/>
                      </a:lnTo>
                      <a:lnTo>
                        <a:pt x="192" y="59"/>
                      </a:lnTo>
                      <a:lnTo>
                        <a:pt x="212" y="43"/>
                      </a:lnTo>
                      <a:lnTo>
                        <a:pt x="215" y="16"/>
                      </a:lnTo>
                      <a:lnTo>
                        <a:pt x="201" y="4"/>
                      </a:lnTo>
                      <a:lnTo>
                        <a:pt x="192" y="2"/>
                      </a:lnTo>
                      <a:lnTo>
                        <a:pt x="175" y="0"/>
                      </a:lnTo>
                      <a:lnTo>
                        <a:pt x="137" y="0"/>
                      </a:lnTo>
                      <a:lnTo>
                        <a:pt x="126" y="9"/>
                      </a:lnTo>
                      <a:lnTo>
                        <a:pt x="117" y="20"/>
                      </a:lnTo>
                      <a:lnTo>
                        <a:pt x="119" y="30"/>
                      </a:lnTo>
                      <a:lnTo>
                        <a:pt x="132" y="39"/>
                      </a:lnTo>
                      <a:lnTo>
                        <a:pt x="141" y="50"/>
                      </a:lnTo>
                      <a:lnTo>
                        <a:pt x="141" y="65"/>
                      </a:lnTo>
                      <a:lnTo>
                        <a:pt x="126" y="76"/>
                      </a:lnTo>
                      <a:lnTo>
                        <a:pt x="111" y="79"/>
                      </a:lnTo>
                      <a:lnTo>
                        <a:pt x="100" y="81"/>
                      </a:lnTo>
                      <a:lnTo>
                        <a:pt x="95" y="72"/>
                      </a:lnTo>
                      <a:lnTo>
                        <a:pt x="91" y="59"/>
                      </a:lnTo>
                      <a:lnTo>
                        <a:pt x="98" y="48"/>
                      </a:lnTo>
                      <a:lnTo>
                        <a:pt x="96" y="35"/>
                      </a:lnTo>
                      <a:lnTo>
                        <a:pt x="95" y="22"/>
                      </a:lnTo>
                      <a:lnTo>
                        <a:pt x="89" y="6"/>
                      </a:lnTo>
                      <a:close/>
                    </a:path>
                  </a:pathLst>
                </a:custGeom>
                <a:solidFill>
                  <a:schemeClr val="bg1"/>
                </a:solidFill>
                <a:ln w="12700">
                  <a:solidFill>
                    <a:srgbClr val="000000"/>
                  </a:solidFill>
                  <a:prstDash val="solid"/>
                  <a:round/>
                  <a:headEnd/>
                  <a:tailEnd/>
                </a:ln>
              </p:spPr>
              <p:txBody>
                <a:bodyPr/>
                <a:lstStyle/>
                <a:p>
                  <a:endParaRPr lang="fr-FR" sz="1000"/>
                </a:p>
              </p:txBody>
            </p:sp>
            <p:sp>
              <p:nvSpPr>
                <p:cNvPr id="162" name="Freeform 33"/>
                <p:cNvSpPr>
                  <a:spLocks noChangeAspect="1"/>
                </p:cNvSpPr>
                <p:nvPr/>
              </p:nvSpPr>
              <p:spPr bwMode="auto">
                <a:xfrm>
                  <a:off x="1194" y="1527"/>
                  <a:ext cx="388" cy="354"/>
                </a:xfrm>
                <a:custGeom>
                  <a:avLst/>
                  <a:gdLst>
                    <a:gd name="T0" fmla="*/ 108 w 303"/>
                    <a:gd name="T1" fmla="*/ 115 h 277"/>
                    <a:gd name="T2" fmla="*/ 106 w 303"/>
                    <a:gd name="T3" fmla="*/ 139 h 277"/>
                    <a:gd name="T4" fmla="*/ 86 w 303"/>
                    <a:gd name="T5" fmla="*/ 135 h 277"/>
                    <a:gd name="T6" fmla="*/ 63 w 303"/>
                    <a:gd name="T7" fmla="*/ 167 h 277"/>
                    <a:gd name="T8" fmla="*/ 33 w 303"/>
                    <a:gd name="T9" fmla="*/ 191 h 277"/>
                    <a:gd name="T10" fmla="*/ 13 w 303"/>
                    <a:gd name="T11" fmla="*/ 195 h 277"/>
                    <a:gd name="T12" fmla="*/ 6 w 303"/>
                    <a:gd name="T13" fmla="*/ 201 h 277"/>
                    <a:gd name="T14" fmla="*/ 11 w 303"/>
                    <a:gd name="T15" fmla="*/ 221 h 277"/>
                    <a:gd name="T16" fmla="*/ 4 w 303"/>
                    <a:gd name="T17" fmla="*/ 245 h 277"/>
                    <a:gd name="T18" fmla="*/ 17 w 303"/>
                    <a:gd name="T19" fmla="*/ 245 h 277"/>
                    <a:gd name="T20" fmla="*/ 30 w 303"/>
                    <a:gd name="T21" fmla="*/ 244 h 277"/>
                    <a:gd name="T22" fmla="*/ 24 w 303"/>
                    <a:gd name="T23" fmla="*/ 262 h 277"/>
                    <a:gd name="T24" fmla="*/ 54 w 303"/>
                    <a:gd name="T25" fmla="*/ 268 h 277"/>
                    <a:gd name="T26" fmla="*/ 80 w 303"/>
                    <a:gd name="T27" fmla="*/ 277 h 277"/>
                    <a:gd name="T28" fmla="*/ 108 w 303"/>
                    <a:gd name="T29" fmla="*/ 262 h 277"/>
                    <a:gd name="T30" fmla="*/ 186 w 303"/>
                    <a:gd name="T31" fmla="*/ 268 h 277"/>
                    <a:gd name="T32" fmla="*/ 227 w 303"/>
                    <a:gd name="T33" fmla="*/ 242 h 277"/>
                    <a:gd name="T34" fmla="*/ 249 w 303"/>
                    <a:gd name="T35" fmla="*/ 221 h 277"/>
                    <a:gd name="T36" fmla="*/ 268 w 303"/>
                    <a:gd name="T37" fmla="*/ 195 h 277"/>
                    <a:gd name="T38" fmla="*/ 277 w 303"/>
                    <a:gd name="T39" fmla="*/ 135 h 277"/>
                    <a:gd name="T40" fmla="*/ 288 w 303"/>
                    <a:gd name="T41" fmla="*/ 107 h 277"/>
                    <a:gd name="T42" fmla="*/ 273 w 303"/>
                    <a:gd name="T43" fmla="*/ 76 h 277"/>
                    <a:gd name="T44" fmla="*/ 251 w 303"/>
                    <a:gd name="T45" fmla="*/ 70 h 277"/>
                    <a:gd name="T46" fmla="*/ 240 w 303"/>
                    <a:gd name="T47" fmla="*/ 41 h 277"/>
                    <a:gd name="T48" fmla="*/ 271 w 303"/>
                    <a:gd name="T49" fmla="*/ 0 h 277"/>
                    <a:gd name="T50" fmla="*/ 223 w 303"/>
                    <a:gd name="T51" fmla="*/ 4 h 277"/>
                    <a:gd name="T52" fmla="*/ 201 w 303"/>
                    <a:gd name="T53" fmla="*/ 19 h 277"/>
                    <a:gd name="T54" fmla="*/ 180 w 303"/>
                    <a:gd name="T55" fmla="*/ 22 h 277"/>
                    <a:gd name="T56" fmla="*/ 204 w 303"/>
                    <a:gd name="T57" fmla="*/ 44 h 277"/>
                    <a:gd name="T58" fmla="*/ 158 w 303"/>
                    <a:gd name="T59" fmla="*/ 50 h 277"/>
                    <a:gd name="T60" fmla="*/ 113 w 303"/>
                    <a:gd name="T61" fmla="*/ 32 h 277"/>
                    <a:gd name="T62" fmla="*/ 100 w 303"/>
                    <a:gd name="T63" fmla="*/ 54 h 277"/>
                    <a:gd name="T64" fmla="*/ 99 w 303"/>
                    <a:gd name="T65" fmla="*/ 67 h 277"/>
                    <a:gd name="T66" fmla="*/ 87 w 303"/>
                    <a:gd name="T67" fmla="*/ 89 h 277"/>
                    <a:gd name="T68" fmla="*/ 72 w 303"/>
                    <a:gd name="T69" fmla="*/ 111 h 277"/>
                    <a:gd name="T70" fmla="*/ 89 w 303"/>
                    <a:gd name="T71" fmla="*/ 126 h 27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03"/>
                    <a:gd name="T109" fmla="*/ 0 h 277"/>
                    <a:gd name="T110" fmla="*/ 303 w 303"/>
                    <a:gd name="T111" fmla="*/ 277 h 27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03" h="277">
                      <a:moveTo>
                        <a:pt x="112" y="104"/>
                      </a:moveTo>
                      <a:lnTo>
                        <a:pt x="108" y="115"/>
                      </a:lnTo>
                      <a:lnTo>
                        <a:pt x="112" y="130"/>
                      </a:lnTo>
                      <a:lnTo>
                        <a:pt x="106" y="139"/>
                      </a:lnTo>
                      <a:lnTo>
                        <a:pt x="97" y="133"/>
                      </a:lnTo>
                      <a:lnTo>
                        <a:pt x="86" y="135"/>
                      </a:lnTo>
                      <a:lnTo>
                        <a:pt x="86" y="146"/>
                      </a:lnTo>
                      <a:lnTo>
                        <a:pt x="63" y="167"/>
                      </a:lnTo>
                      <a:lnTo>
                        <a:pt x="50" y="172"/>
                      </a:lnTo>
                      <a:lnTo>
                        <a:pt x="33" y="191"/>
                      </a:lnTo>
                      <a:lnTo>
                        <a:pt x="22" y="196"/>
                      </a:lnTo>
                      <a:lnTo>
                        <a:pt x="13" y="195"/>
                      </a:lnTo>
                      <a:lnTo>
                        <a:pt x="9" y="198"/>
                      </a:lnTo>
                      <a:lnTo>
                        <a:pt x="6" y="201"/>
                      </a:lnTo>
                      <a:lnTo>
                        <a:pt x="11" y="208"/>
                      </a:lnTo>
                      <a:lnTo>
                        <a:pt x="11" y="221"/>
                      </a:lnTo>
                      <a:lnTo>
                        <a:pt x="0" y="233"/>
                      </a:lnTo>
                      <a:lnTo>
                        <a:pt x="4" y="245"/>
                      </a:lnTo>
                      <a:lnTo>
                        <a:pt x="17" y="245"/>
                      </a:lnTo>
                      <a:lnTo>
                        <a:pt x="22" y="236"/>
                      </a:lnTo>
                      <a:lnTo>
                        <a:pt x="30" y="244"/>
                      </a:lnTo>
                      <a:lnTo>
                        <a:pt x="20" y="251"/>
                      </a:lnTo>
                      <a:lnTo>
                        <a:pt x="24" y="262"/>
                      </a:lnTo>
                      <a:lnTo>
                        <a:pt x="30" y="264"/>
                      </a:lnTo>
                      <a:lnTo>
                        <a:pt x="54" y="268"/>
                      </a:lnTo>
                      <a:lnTo>
                        <a:pt x="58" y="270"/>
                      </a:lnTo>
                      <a:lnTo>
                        <a:pt x="80" y="277"/>
                      </a:lnTo>
                      <a:lnTo>
                        <a:pt x="89" y="273"/>
                      </a:lnTo>
                      <a:lnTo>
                        <a:pt x="108" y="262"/>
                      </a:lnTo>
                      <a:lnTo>
                        <a:pt x="136" y="268"/>
                      </a:lnTo>
                      <a:lnTo>
                        <a:pt x="186" y="268"/>
                      </a:lnTo>
                      <a:lnTo>
                        <a:pt x="214" y="262"/>
                      </a:lnTo>
                      <a:lnTo>
                        <a:pt x="227" y="242"/>
                      </a:lnTo>
                      <a:lnTo>
                        <a:pt x="244" y="233"/>
                      </a:lnTo>
                      <a:lnTo>
                        <a:pt x="249" y="221"/>
                      </a:lnTo>
                      <a:lnTo>
                        <a:pt x="255" y="205"/>
                      </a:lnTo>
                      <a:lnTo>
                        <a:pt x="268" y="195"/>
                      </a:lnTo>
                      <a:lnTo>
                        <a:pt x="279" y="167"/>
                      </a:lnTo>
                      <a:lnTo>
                        <a:pt x="277" y="135"/>
                      </a:lnTo>
                      <a:lnTo>
                        <a:pt x="303" y="120"/>
                      </a:lnTo>
                      <a:lnTo>
                        <a:pt x="288" y="107"/>
                      </a:lnTo>
                      <a:lnTo>
                        <a:pt x="283" y="85"/>
                      </a:lnTo>
                      <a:lnTo>
                        <a:pt x="273" y="76"/>
                      </a:lnTo>
                      <a:lnTo>
                        <a:pt x="262" y="76"/>
                      </a:lnTo>
                      <a:lnTo>
                        <a:pt x="251" y="70"/>
                      </a:lnTo>
                      <a:lnTo>
                        <a:pt x="231" y="46"/>
                      </a:lnTo>
                      <a:lnTo>
                        <a:pt x="240" y="41"/>
                      </a:lnTo>
                      <a:lnTo>
                        <a:pt x="275" y="9"/>
                      </a:lnTo>
                      <a:lnTo>
                        <a:pt x="271" y="0"/>
                      </a:lnTo>
                      <a:lnTo>
                        <a:pt x="260" y="2"/>
                      </a:lnTo>
                      <a:lnTo>
                        <a:pt x="223" y="4"/>
                      </a:lnTo>
                      <a:lnTo>
                        <a:pt x="210" y="13"/>
                      </a:lnTo>
                      <a:lnTo>
                        <a:pt x="201" y="19"/>
                      </a:lnTo>
                      <a:lnTo>
                        <a:pt x="188" y="17"/>
                      </a:lnTo>
                      <a:lnTo>
                        <a:pt x="180" y="22"/>
                      </a:lnTo>
                      <a:lnTo>
                        <a:pt x="186" y="32"/>
                      </a:lnTo>
                      <a:lnTo>
                        <a:pt x="204" y="44"/>
                      </a:lnTo>
                      <a:lnTo>
                        <a:pt x="191" y="46"/>
                      </a:lnTo>
                      <a:lnTo>
                        <a:pt x="158" y="50"/>
                      </a:lnTo>
                      <a:lnTo>
                        <a:pt x="136" y="41"/>
                      </a:lnTo>
                      <a:lnTo>
                        <a:pt x="113" y="32"/>
                      </a:lnTo>
                      <a:lnTo>
                        <a:pt x="106" y="37"/>
                      </a:lnTo>
                      <a:lnTo>
                        <a:pt x="100" y="54"/>
                      </a:lnTo>
                      <a:lnTo>
                        <a:pt x="102" y="63"/>
                      </a:lnTo>
                      <a:lnTo>
                        <a:pt x="99" y="67"/>
                      </a:lnTo>
                      <a:lnTo>
                        <a:pt x="86" y="72"/>
                      </a:lnTo>
                      <a:lnTo>
                        <a:pt x="87" y="89"/>
                      </a:lnTo>
                      <a:lnTo>
                        <a:pt x="86" y="93"/>
                      </a:lnTo>
                      <a:lnTo>
                        <a:pt x="72" y="111"/>
                      </a:lnTo>
                      <a:lnTo>
                        <a:pt x="84" y="128"/>
                      </a:lnTo>
                      <a:lnTo>
                        <a:pt x="89" y="126"/>
                      </a:lnTo>
                      <a:lnTo>
                        <a:pt x="112" y="104"/>
                      </a:lnTo>
                      <a:close/>
                    </a:path>
                  </a:pathLst>
                </a:custGeom>
                <a:solidFill>
                  <a:schemeClr val="bg1"/>
                </a:solidFill>
                <a:ln w="12700">
                  <a:solidFill>
                    <a:srgbClr val="000000"/>
                  </a:solidFill>
                  <a:prstDash val="solid"/>
                  <a:round/>
                  <a:headEnd/>
                  <a:tailEnd/>
                </a:ln>
              </p:spPr>
              <p:txBody>
                <a:bodyPr/>
                <a:lstStyle/>
                <a:p>
                  <a:endParaRPr lang="fr-FR" sz="1000"/>
                </a:p>
              </p:txBody>
            </p:sp>
            <p:grpSp>
              <p:nvGrpSpPr>
                <p:cNvPr id="163" name="Group 34"/>
                <p:cNvGrpSpPr>
                  <a:grpSpLocks noChangeAspect="1"/>
                </p:cNvGrpSpPr>
                <p:nvPr/>
              </p:nvGrpSpPr>
              <p:grpSpPr bwMode="auto">
                <a:xfrm>
                  <a:off x="2514" y="1552"/>
                  <a:ext cx="440" cy="348"/>
                  <a:chOff x="2003" y="1691"/>
                  <a:chExt cx="344" cy="272"/>
                </a:xfrm>
              </p:grpSpPr>
              <p:sp>
                <p:nvSpPr>
                  <p:cNvPr id="250" name="Freeform 35"/>
                  <p:cNvSpPr>
                    <a:spLocks noChangeAspect="1"/>
                  </p:cNvSpPr>
                  <p:nvPr/>
                </p:nvSpPr>
                <p:spPr bwMode="auto">
                  <a:xfrm>
                    <a:off x="2003" y="1746"/>
                    <a:ext cx="145" cy="179"/>
                  </a:xfrm>
                  <a:custGeom>
                    <a:avLst/>
                    <a:gdLst>
                      <a:gd name="T0" fmla="*/ 11 w 145"/>
                      <a:gd name="T1" fmla="*/ 153 h 179"/>
                      <a:gd name="T2" fmla="*/ 19 w 145"/>
                      <a:gd name="T3" fmla="*/ 166 h 179"/>
                      <a:gd name="T4" fmla="*/ 35 w 145"/>
                      <a:gd name="T5" fmla="*/ 166 h 179"/>
                      <a:gd name="T6" fmla="*/ 50 w 145"/>
                      <a:gd name="T7" fmla="*/ 170 h 179"/>
                      <a:gd name="T8" fmla="*/ 61 w 145"/>
                      <a:gd name="T9" fmla="*/ 179 h 179"/>
                      <a:gd name="T10" fmla="*/ 73 w 145"/>
                      <a:gd name="T11" fmla="*/ 179 h 179"/>
                      <a:gd name="T12" fmla="*/ 65 w 145"/>
                      <a:gd name="T13" fmla="*/ 168 h 179"/>
                      <a:gd name="T14" fmla="*/ 71 w 145"/>
                      <a:gd name="T15" fmla="*/ 153 h 179"/>
                      <a:gd name="T16" fmla="*/ 78 w 145"/>
                      <a:gd name="T17" fmla="*/ 136 h 179"/>
                      <a:gd name="T18" fmla="*/ 82 w 145"/>
                      <a:gd name="T19" fmla="*/ 117 h 179"/>
                      <a:gd name="T20" fmla="*/ 99 w 145"/>
                      <a:gd name="T21" fmla="*/ 106 h 179"/>
                      <a:gd name="T22" fmla="*/ 113 w 145"/>
                      <a:gd name="T23" fmla="*/ 98 h 179"/>
                      <a:gd name="T24" fmla="*/ 112 w 145"/>
                      <a:gd name="T25" fmla="*/ 87 h 179"/>
                      <a:gd name="T26" fmla="*/ 112 w 145"/>
                      <a:gd name="T27" fmla="*/ 69 h 179"/>
                      <a:gd name="T28" fmla="*/ 115 w 145"/>
                      <a:gd name="T29" fmla="*/ 61 h 179"/>
                      <a:gd name="T30" fmla="*/ 128 w 145"/>
                      <a:gd name="T31" fmla="*/ 59 h 179"/>
                      <a:gd name="T32" fmla="*/ 134 w 145"/>
                      <a:gd name="T33" fmla="*/ 63 h 179"/>
                      <a:gd name="T34" fmla="*/ 145 w 145"/>
                      <a:gd name="T35" fmla="*/ 50 h 179"/>
                      <a:gd name="T36" fmla="*/ 141 w 145"/>
                      <a:gd name="T37" fmla="*/ 39 h 179"/>
                      <a:gd name="T38" fmla="*/ 134 w 145"/>
                      <a:gd name="T39" fmla="*/ 37 h 179"/>
                      <a:gd name="T40" fmla="*/ 121 w 145"/>
                      <a:gd name="T41" fmla="*/ 37 h 179"/>
                      <a:gd name="T42" fmla="*/ 115 w 145"/>
                      <a:gd name="T43" fmla="*/ 37 h 179"/>
                      <a:gd name="T44" fmla="*/ 112 w 145"/>
                      <a:gd name="T45" fmla="*/ 20 h 179"/>
                      <a:gd name="T46" fmla="*/ 113 w 145"/>
                      <a:gd name="T47" fmla="*/ 4 h 179"/>
                      <a:gd name="T48" fmla="*/ 104 w 145"/>
                      <a:gd name="T49" fmla="*/ 0 h 179"/>
                      <a:gd name="T50" fmla="*/ 100 w 145"/>
                      <a:gd name="T51" fmla="*/ 6 h 179"/>
                      <a:gd name="T52" fmla="*/ 78 w 145"/>
                      <a:gd name="T53" fmla="*/ 2 h 179"/>
                      <a:gd name="T54" fmla="*/ 73 w 145"/>
                      <a:gd name="T55" fmla="*/ 7 h 179"/>
                      <a:gd name="T56" fmla="*/ 78 w 145"/>
                      <a:gd name="T57" fmla="*/ 22 h 179"/>
                      <a:gd name="T58" fmla="*/ 76 w 145"/>
                      <a:gd name="T59" fmla="*/ 37 h 179"/>
                      <a:gd name="T60" fmla="*/ 67 w 145"/>
                      <a:gd name="T61" fmla="*/ 26 h 179"/>
                      <a:gd name="T62" fmla="*/ 63 w 145"/>
                      <a:gd name="T63" fmla="*/ 17 h 179"/>
                      <a:gd name="T64" fmla="*/ 50 w 145"/>
                      <a:gd name="T65" fmla="*/ 19 h 179"/>
                      <a:gd name="T66" fmla="*/ 45 w 145"/>
                      <a:gd name="T67" fmla="*/ 28 h 179"/>
                      <a:gd name="T68" fmla="*/ 41 w 145"/>
                      <a:gd name="T69" fmla="*/ 32 h 179"/>
                      <a:gd name="T70" fmla="*/ 41 w 145"/>
                      <a:gd name="T71" fmla="*/ 45 h 179"/>
                      <a:gd name="T72" fmla="*/ 39 w 145"/>
                      <a:gd name="T73" fmla="*/ 43 h 179"/>
                      <a:gd name="T74" fmla="*/ 28 w 145"/>
                      <a:gd name="T75" fmla="*/ 26 h 179"/>
                      <a:gd name="T76" fmla="*/ 22 w 145"/>
                      <a:gd name="T77" fmla="*/ 20 h 179"/>
                      <a:gd name="T78" fmla="*/ 15 w 145"/>
                      <a:gd name="T79" fmla="*/ 24 h 179"/>
                      <a:gd name="T80" fmla="*/ 17 w 145"/>
                      <a:gd name="T81" fmla="*/ 33 h 179"/>
                      <a:gd name="T82" fmla="*/ 17 w 145"/>
                      <a:gd name="T83" fmla="*/ 39 h 179"/>
                      <a:gd name="T84" fmla="*/ 7 w 145"/>
                      <a:gd name="T85" fmla="*/ 43 h 179"/>
                      <a:gd name="T86" fmla="*/ 7 w 145"/>
                      <a:gd name="T87" fmla="*/ 56 h 179"/>
                      <a:gd name="T88" fmla="*/ 15 w 145"/>
                      <a:gd name="T89" fmla="*/ 69 h 179"/>
                      <a:gd name="T90" fmla="*/ 15 w 145"/>
                      <a:gd name="T91" fmla="*/ 78 h 179"/>
                      <a:gd name="T92" fmla="*/ 11 w 145"/>
                      <a:gd name="T93" fmla="*/ 87 h 179"/>
                      <a:gd name="T94" fmla="*/ 0 w 145"/>
                      <a:gd name="T95" fmla="*/ 96 h 179"/>
                      <a:gd name="T96" fmla="*/ 2 w 145"/>
                      <a:gd name="T97" fmla="*/ 106 h 179"/>
                      <a:gd name="T98" fmla="*/ 13 w 145"/>
                      <a:gd name="T99" fmla="*/ 115 h 179"/>
                      <a:gd name="T100" fmla="*/ 17 w 145"/>
                      <a:gd name="T101" fmla="*/ 124 h 179"/>
                      <a:gd name="T102" fmla="*/ 15 w 145"/>
                      <a:gd name="T103" fmla="*/ 142 h 179"/>
                      <a:gd name="T104" fmla="*/ 11 w 145"/>
                      <a:gd name="T105" fmla="*/ 153 h 1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5"/>
                      <a:gd name="T160" fmla="*/ 0 h 179"/>
                      <a:gd name="T161" fmla="*/ 145 w 145"/>
                      <a:gd name="T162" fmla="*/ 179 h 17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5" h="179">
                        <a:moveTo>
                          <a:pt x="11" y="153"/>
                        </a:moveTo>
                        <a:lnTo>
                          <a:pt x="19" y="166"/>
                        </a:lnTo>
                        <a:lnTo>
                          <a:pt x="35" y="166"/>
                        </a:lnTo>
                        <a:lnTo>
                          <a:pt x="50" y="170"/>
                        </a:lnTo>
                        <a:lnTo>
                          <a:pt x="61" y="179"/>
                        </a:lnTo>
                        <a:lnTo>
                          <a:pt x="73" y="179"/>
                        </a:lnTo>
                        <a:lnTo>
                          <a:pt x="65" y="168"/>
                        </a:lnTo>
                        <a:lnTo>
                          <a:pt x="71" y="153"/>
                        </a:lnTo>
                        <a:lnTo>
                          <a:pt x="78" y="136"/>
                        </a:lnTo>
                        <a:lnTo>
                          <a:pt x="82" y="117"/>
                        </a:lnTo>
                        <a:lnTo>
                          <a:pt x="99" y="106"/>
                        </a:lnTo>
                        <a:lnTo>
                          <a:pt x="113" y="98"/>
                        </a:lnTo>
                        <a:lnTo>
                          <a:pt x="112" y="87"/>
                        </a:lnTo>
                        <a:lnTo>
                          <a:pt x="112" y="69"/>
                        </a:lnTo>
                        <a:lnTo>
                          <a:pt x="115" y="61"/>
                        </a:lnTo>
                        <a:lnTo>
                          <a:pt x="128" y="59"/>
                        </a:lnTo>
                        <a:lnTo>
                          <a:pt x="134" y="63"/>
                        </a:lnTo>
                        <a:lnTo>
                          <a:pt x="145" y="50"/>
                        </a:lnTo>
                        <a:lnTo>
                          <a:pt x="141" y="39"/>
                        </a:lnTo>
                        <a:lnTo>
                          <a:pt x="134" y="37"/>
                        </a:lnTo>
                        <a:lnTo>
                          <a:pt x="121" y="37"/>
                        </a:lnTo>
                        <a:lnTo>
                          <a:pt x="115" y="37"/>
                        </a:lnTo>
                        <a:lnTo>
                          <a:pt x="112" y="20"/>
                        </a:lnTo>
                        <a:lnTo>
                          <a:pt x="113" y="4"/>
                        </a:lnTo>
                        <a:lnTo>
                          <a:pt x="104" y="0"/>
                        </a:lnTo>
                        <a:lnTo>
                          <a:pt x="100" y="6"/>
                        </a:lnTo>
                        <a:lnTo>
                          <a:pt x="78" y="2"/>
                        </a:lnTo>
                        <a:lnTo>
                          <a:pt x="73" y="7"/>
                        </a:lnTo>
                        <a:lnTo>
                          <a:pt x="78" y="22"/>
                        </a:lnTo>
                        <a:lnTo>
                          <a:pt x="76" y="37"/>
                        </a:lnTo>
                        <a:lnTo>
                          <a:pt x="67" y="26"/>
                        </a:lnTo>
                        <a:lnTo>
                          <a:pt x="63" y="17"/>
                        </a:lnTo>
                        <a:lnTo>
                          <a:pt x="50" y="19"/>
                        </a:lnTo>
                        <a:lnTo>
                          <a:pt x="45" y="28"/>
                        </a:lnTo>
                        <a:lnTo>
                          <a:pt x="41" y="32"/>
                        </a:lnTo>
                        <a:lnTo>
                          <a:pt x="41" y="45"/>
                        </a:lnTo>
                        <a:lnTo>
                          <a:pt x="39" y="43"/>
                        </a:lnTo>
                        <a:lnTo>
                          <a:pt x="28" y="26"/>
                        </a:lnTo>
                        <a:lnTo>
                          <a:pt x="22" y="20"/>
                        </a:lnTo>
                        <a:lnTo>
                          <a:pt x="15" y="24"/>
                        </a:lnTo>
                        <a:lnTo>
                          <a:pt x="17" y="33"/>
                        </a:lnTo>
                        <a:lnTo>
                          <a:pt x="17" y="39"/>
                        </a:lnTo>
                        <a:lnTo>
                          <a:pt x="7" y="43"/>
                        </a:lnTo>
                        <a:lnTo>
                          <a:pt x="7" y="56"/>
                        </a:lnTo>
                        <a:lnTo>
                          <a:pt x="15" y="69"/>
                        </a:lnTo>
                        <a:lnTo>
                          <a:pt x="15" y="78"/>
                        </a:lnTo>
                        <a:lnTo>
                          <a:pt x="11" y="87"/>
                        </a:lnTo>
                        <a:lnTo>
                          <a:pt x="0" y="96"/>
                        </a:lnTo>
                        <a:lnTo>
                          <a:pt x="2" y="106"/>
                        </a:lnTo>
                        <a:lnTo>
                          <a:pt x="13" y="115"/>
                        </a:lnTo>
                        <a:lnTo>
                          <a:pt x="17" y="124"/>
                        </a:lnTo>
                        <a:lnTo>
                          <a:pt x="15" y="142"/>
                        </a:lnTo>
                        <a:lnTo>
                          <a:pt x="11" y="153"/>
                        </a:lnTo>
                        <a:close/>
                      </a:path>
                    </a:pathLst>
                  </a:custGeom>
                  <a:gradFill rotWithShape="0">
                    <a:gsLst>
                      <a:gs pos="0">
                        <a:srgbClr val="FFFF00"/>
                      </a:gs>
                      <a:gs pos="100000">
                        <a:srgbClr val="FFFFFF"/>
                      </a:gs>
                    </a:gsLst>
                    <a:path path="rect">
                      <a:fillToRect l="50000" t="50000" r="50000" b="50000"/>
                    </a:path>
                  </a:gradFill>
                  <a:ln w="12700">
                    <a:solidFill>
                      <a:srgbClr val="000000"/>
                    </a:solidFill>
                    <a:prstDash val="solid"/>
                    <a:round/>
                    <a:headEnd/>
                    <a:tailEnd/>
                  </a:ln>
                </p:spPr>
                <p:txBody>
                  <a:bodyPr/>
                  <a:lstStyle/>
                  <a:p>
                    <a:endParaRPr lang="fr-FR" sz="1000"/>
                  </a:p>
                </p:txBody>
              </p:sp>
              <p:sp>
                <p:nvSpPr>
                  <p:cNvPr id="251" name="Freeform 36"/>
                  <p:cNvSpPr>
                    <a:spLocks noChangeAspect="1"/>
                  </p:cNvSpPr>
                  <p:nvPr/>
                </p:nvSpPr>
                <p:spPr bwMode="auto">
                  <a:xfrm>
                    <a:off x="2033" y="1691"/>
                    <a:ext cx="109" cy="68"/>
                  </a:xfrm>
                  <a:custGeom>
                    <a:avLst/>
                    <a:gdLst>
                      <a:gd name="T0" fmla="*/ 0 w 109"/>
                      <a:gd name="T1" fmla="*/ 66 h 68"/>
                      <a:gd name="T2" fmla="*/ 9 w 109"/>
                      <a:gd name="T3" fmla="*/ 68 h 68"/>
                      <a:gd name="T4" fmla="*/ 20 w 109"/>
                      <a:gd name="T5" fmla="*/ 60 h 68"/>
                      <a:gd name="T6" fmla="*/ 31 w 109"/>
                      <a:gd name="T7" fmla="*/ 47 h 68"/>
                      <a:gd name="T8" fmla="*/ 61 w 109"/>
                      <a:gd name="T9" fmla="*/ 47 h 68"/>
                      <a:gd name="T10" fmla="*/ 87 w 109"/>
                      <a:gd name="T11" fmla="*/ 42 h 68"/>
                      <a:gd name="T12" fmla="*/ 102 w 109"/>
                      <a:gd name="T13" fmla="*/ 30 h 68"/>
                      <a:gd name="T14" fmla="*/ 107 w 109"/>
                      <a:gd name="T15" fmla="*/ 15 h 68"/>
                      <a:gd name="T16" fmla="*/ 109 w 109"/>
                      <a:gd name="T17" fmla="*/ 0 h 68"/>
                      <a:gd name="T18" fmla="*/ 89 w 109"/>
                      <a:gd name="T19" fmla="*/ 9 h 68"/>
                      <a:gd name="T20" fmla="*/ 52 w 109"/>
                      <a:gd name="T21" fmla="*/ 26 h 68"/>
                      <a:gd name="T22" fmla="*/ 42 w 109"/>
                      <a:gd name="T23" fmla="*/ 28 h 68"/>
                      <a:gd name="T24" fmla="*/ 31 w 109"/>
                      <a:gd name="T25" fmla="*/ 36 h 68"/>
                      <a:gd name="T26" fmla="*/ 9 w 109"/>
                      <a:gd name="T27" fmla="*/ 40 h 68"/>
                      <a:gd name="T28" fmla="*/ 0 w 109"/>
                      <a:gd name="T29" fmla="*/ 45 h 68"/>
                      <a:gd name="T30" fmla="*/ 0 w 109"/>
                      <a:gd name="T31" fmla="*/ 66 h 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9"/>
                      <a:gd name="T49" fmla="*/ 0 h 68"/>
                      <a:gd name="T50" fmla="*/ 109 w 109"/>
                      <a:gd name="T51" fmla="*/ 68 h 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9" h="68">
                        <a:moveTo>
                          <a:pt x="0" y="66"/>
                        </a:moveTo>
                        <a:lnTo>
                          <a:pt x="9" y="68"/>
                        </a:lnTo>
                        <a:lnTo>
                          <a:pt x="20" y="60"/>
                        </a:lnTo>
                        <a:lnTo>
                          <a:pt x="31" y="47"/>
                        </a:lnTo>
                        <a:lnTo>
                          <a:pt x="61" y="47"/>
                        </a:lnTo>
                        <a:lnTo>
                          <a:pt x="87" y="42"/>
                        </a:lnTo>
                        <a:lnTo>
                          <a:pt x="102" y="30"/>
                        </a:lnTo>
                        <a:lnTo>
                          <a:pt x="107" y="15"/>
                        </a:lnTo>
                        <a:lnTo>
                          <a:pt x="109" y="0"/>
                        </a:lnTo>
                        <a:lnTo>
                          <a:pt x="89" y="9"/>
                        </a:lnTo>
                        <a:lnTo>
                          <a:pt x="52" y="26"/>
                        </a:lnTo>
                        <a:lnTo>
                          <a:pt x="42" y="28"/>
                        </a:lnTo>
                        <a:lnTo>
                          <a:pt x="31" y="36"/>
                        </a:lnTo>
                        <a:lnTo>
                          <a:pt x="9" y="40"/>
                        </a:lnTo>
                        <a:lnTo>
                          <a:pt x="0" y="45"/>
                        </a:lnTo>
                        <a:lnTo>
                          <a:pt x="0" y="66"/>
                        </a:lnTo>
                        <a:close/>
                      </a:path>
                    </a:pathLst>
                  </a:custGeom>
                  <a:gradFill rotWithShape="0">
                    <a:gsLst>
                      <a:gs pos="0">
                        <a:srgbClr val="FFFF00"/>
                      </a:gs>
                      <a:gs pos="100000">
                        <a:srgbClr val="FFFFFF"/>
                      </a:gs>
                    </a:gsLst>
                    <a:path path="rect">
                      <a:fillToRect l="50000" t="50000" r="50000" b="50000"/>
                    </a:path>
                  </a:gradFill>
                  <a:ln w="12700">
                    <a:solidFill>
                      <a:srgbClr val="000000"/>
                    </a:solidFill>
                    <a:prstDash val="solid"/>
                    <a:round/>
                    <a:headEnd/>
                    <a:tailEnd/>
                  </a:ln>
                </p:spPr>
                <p:txBody>
                  <a:bodyPr/>
                  <a:lstStyle/>
                  <a:p>
                    <a:endParaRPr lang="fr-FR" sz="1000"/>
                  </a:p>
                </p:txBody>
              </p:sp>
              <p:sp>
                <p:nvSpPr>
                  <p:cNvPr id="252" name="Freeform 37"/>
                  <p:cNvSpPr>
                    <a:spLocks noChangeAspect="1"/>
                  </p:cNvSpPr>
                  <p:nvPr/>
                </p:nvSpPr>
                <p:spPr bwMode="auto">
                  <a:xfrm>
                    <a:off x="2089" y="1858"/>
                    <a:ext cx="47" cy="57"/>
                  </a:xfrm>
                  <a:custGeom>
                    <a:avLst/>
                    <a:gdLst>
                      <a:gd name="T0" fmla="*/ 15 w 47"/>
                      <a:gd name="T1" fmla="*/ 0 h 57"/>
                      <a:gd name="T2" fmla="*/ 45 w 47"/>
                      <a:gd name="T3" fmla="*/ 20 h 57"/>
                      <a:gd name="T4" fmla="*/ 47 w 47"/>
                      <a:gd name="T5" fmla="*/ 29 h 57"/>
                      <a:gd name="T6" fmla="*/ 36 w 47"/>
                      <a:gd name="T7" fmla="*/ 40 h 57"/>
                      <a:gd name="T8" fmla="*/ 26 w 47"/>
                      <a:gd name="T9" fmla="*/ 48 h 57"/>
                      <a:gd name="T10" fmla="*/ 28 w 47"/>
                      <a:gd name="T11" fmla="*/ 57 h 57"/>
                      <a:gd name="T12" fmla="*/ 15 w 47"/>
                      <a:gd name="T13" fmla="*/ 55 h 57"/>
                      <a:gd name="T14" fmla="*/ 2 w 47"/>
                      <a:gd name="T15" fmla="*/ 40 h 57"/>
                      <a:gd name="T16" fmla="*/ 0 w 47"/>
                      <a:gd name="T17" fmla="*/ 29 h 57"/>
                      <a:gd name="T18" fmla="*/ 6 w 47"/>
                      <a:gd name="T19" fmla="*/ 17 h 57"/>
                      <a:gd name="T20" fmla="*/ 15 w 47"/>
                      <a:gd name="T21" fmla="*/ 0 h 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57"/>
                      <a:gd name="T35" fmla="*/ 47 w 47"/>
                      <a:gd name="T36" fmla="*/ 57 h 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57">
                        <a:moveTo>
                          <a:pt x="15" y="0"/>
                        </a:moveTo>
                        <a:lnTo>
                          <a:pt x="45" y="20"/>
                        </a:lnTo>
                        <a:lnTo>
                          <a:pt x="47" y="29"/>
                        </a:lnTo>
                        <a:lnTo>
                          <a:pt x="36" y="40"/>
                        </a:lnTo>
                        <a:lnTo>
                          <a:pt x="26" y="48"/>
                        </a:lnTo>
                        <a:lnTo>
                          <a:pt x="28" y="57"/>
                        </a:lnTo>
                        <a:lnTo>
                          <a:pt x="15" y="55"/>
                        </a:lnTo>
                        <a:lnTo>
                          <a:pt x="2" y="40"/>
                        </a:lnTo>
                        <a:lnTo>
                          <a:pt x="0" y="29"/>
                        </a:lnTo>
                        <a:lnTo>
                          <a:pt x="6" y="17"/>
                        </a:lnTo>
                        <a:lnTo>
                          <a:pt x="15" y="0"/>
                        </a:lnTo>
                        <a:close/>
                      </a:path>
                    </a:pathLst>
                  </a:custGeom>
                  <a:gradFill rotWithShape="0">
                    <a:gsLst>
                      <a:gs pos="0">
                        <a:srgbClr val="FFFF00"/>
                      </a:gs>
                      <a:gs pos="100000">
                        <a:srgbClr val="FFFFFF"/>
                      </a:gs>
                    </a:gsLst>
                    <a:path path="rect">
                      <a:fillToRect l="50000" t="50000" r="50000" b="50000"/>
                    </a:path>
                  </a:gradFill>
                  <a:ln w="12700">
                    <a:solidFill>
                      <a:srgbClr val="000000"/>
                    </a:solidFill>
                    <a:prstDash val="solid"/>
                    <a:round/>
                    <a:headEnd/>
                    <a:tailEnd/>
                  </a:ln>
                </p:spPr>
                <p:txBody>
                  <a:bodyPr/>
                  <a:lstStyle/>
                  <a:p>
                    <a:endParaRPr lang="fr-FR" sz="1000"/>
                  </a:p>
                </p:txBody>
              </p:sp>
              <p:sp>
                <p:nvSpPr>
                  <p:cNvPr id="253" name="Freeform 38"/>
                  <p:cNvSpPr>
                    <a:spLocks noChangeAspect="1"/>
                  </p:cNvSpPr>
                  <p:nvPr/>
                </p:nvSpPr>
                <p:spPr bwMode="auto">
                  <a:xfrm>
                    <a:off x="2148" y="1842"/>
                    <a:ext cx="69" cy="83"/>
                  </a:xfrm>
                  <a:custGeom>
                    <a:avLst/>
                    <a:gdLst>
                      <a:gd name="T0" fmla="*/ 65 w 69"/>
                      <a:gd name="T1" fmla="*/ 0 h 83"/>
                      <a:gd name="T2" fmla="*/ 69 w 69"/>
                      <a:gd name="T3" fmla="*/ 4 h 83"/>
                      <a:gd name="T4" fmla="*/ 65 w 69"/>
                      <a:gd name="T5" fmla="*/ 9 h 83"/>
                      <a:gd name="T6" fmla="*/ 69 w 69"/>
                      <a:gd name="T7" fmla="*/ 18 h 83"/>
                      <a:gd name="T8" fmla="*/ 64 w 69"/>
                      <a:gd name="T9" fmla="*/ 29 h 83"/>
                      <a:gd name="T10" fmla="*/ 54 w 69"/>
                      <a:gd name="T11" fmla="*/ 37 h 83"/>
                      <a:gd name="T12" fmla="*/ 58 w 69"/>
                      <a:gd name="T13" fmla="*/ 46 h 83"/>
                      <a:gd name="T14" fmla="*/ 54 w 69"/>
                      <a:gd name="T15" fmla="*/ 54 h 83"/>
                      <a:gd name="T16" fmla="*/ 58 w 69"/>
                      <a:gd name="T17" fmla="*/ 63 h 83"/>
                      <a:gd name="T18" fmla="*/ 45 w 69"/>
                      <a:gd name="T19" fmla="*/ 83 h 83"/>
                      <a:gd name="T20" fmla="*/ 16 w 69"/>
                      <a:gd name="T21" fmla="*/ 63 h 83"/>
                      <a:gd name="T22" fmla="*/ 0 w 69"/>
                      <a:gd name="T23" fmla="*/ 52 h 83"/>
                      <a:gd name="T24" fmla="*/ 9 w 69"/>
                      <a:gd name="T25" fmla="*/ 46 h 83"/>
                      <a:gd name="T26" fmla="*/ 9 w 69"/>
                      <a:gd name="T27" fmla="*/ 33 h 83"/>
                      <a:gd name="T28" fmla="*/ 27 w 69"/>
                      <a:gd name="T29" fmla="*/ 22 h 83"/>
                      <a:gd name="T30" fmla="*/ 36 w 69"/>
                      <a:gd name="T31" fmla="*/ 26 h 83"/>
                      <a:gd name="T32" fmla="*/ 45 w 69"/>
                      <a:gd name="T33" fmla="*/ 22 h 83"/>
                      <a:gd name="T34" fmla="*/ 60 w 69"/>
                      <a:gd name="T35" fmla="*/ 11 h 83"/>
                      <a:gd name="T36" fmla="*/ 65 w 69"/>
                      <a:gd name="T37" fmla="*/ 0 h 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83"/>
                      <a:gd name="T59" fmla="*/ 69 w 69"/>
                      <a:gd name="T60" fmla="*/ 83 h 8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83">
                        <a:moveTo>
                          <a:pt x="65" y="0"/>
                        </a:moveTo>
                        <a:lnTo>
                          <a:pt x="69" y="4"/>
                        </a:lnTo>
                        <a:lnTo>
                          <a:pt x="65" y="9"/>
                        </a:lnTo>
                        <a:lnTo>
                          <a:pt x="69" y="18"/>
                        </a:lnTo>
                        <a:lnTo>
                          <a:pt x="64" y="29"/>
                        </a:lnTo>
                        <a:lnTo>
                          <a:pt x="54" y="37"/>
                        </a:lnTo>
                        <a:lnTo>
                          <a:pt x="58" y="46"/>
                        </a:lnTo>
                        <a:lnTo>
                          <a:pt x="54" y="54"/>
                        </a:lnTo>
                        <a:lnTo>
                          <a:pt x="58" y="63"/>
                        </a:lnTo>
                        <a:lnTo>
                          <a:pt x="45" y="83"/>
                        </a:lnTo>
                        <a:lnTo>
                          <a:pt x="16" y="63"/>
                        </a:lnTo>
                        <a:lnTo>
                          <a:pt x="0" y="52"/>
                        </a:lnTo>
                        <a:lnTo>
                          <a:pt x="9" y="46"/>
                        </a:lnTo>
                        <a:lnTo>
                          <a:pt x="9" y="33"/>
                        </a:lnTo>
                        <a:lnTo>
                          <a:pt x="27" y="22"/>
                        </a:lnTo>
                        <a:lnTo>
                          <a:pt x="36" y="26"/>
                        </a:lnTo>
                        <a:lnTo>
                          <a:pt x="45" y="22"/>
                        </a:lnTo>
                        <a:lnTo>
                          <a:pt x="60" y="11"/>
                        </a:lnTo>
                        <a:lnTo>
                          <a:pt x="65" y="0"/>
                        </a:lnTo>
                        <a:close/>
                      </a:path>
                    </a:pathLst>
                  </a:custGeom>
                  <a:gradFill rotWithShape="0">
                    <a:gsLst>
                      <a:gs pos="0">
                        <a:srgbClr val="FFFF00"/>
                      </a:gs>
                      <a:gs pos="100000">
                        <a:srgbClr val="FFFFFF"/>
                      </a:gs>
                    </a:gsLst>
                    <a:path path="rect">
                      <a:fillToRect l="50000" t="50000" r="50000" b="50000"/>
                    </a:path>
                  </a:gradFill>
                  <a:ln w="12700">
                    <a:solidFill>
                      <a:srgbClr val="000000"/>
                    </a:solidFill>
                    <a:prstDash val="solid"/>
                    <a:round/>
                    <a:headEnd/>
                    <a:tailEnd/>
                  </a:ln>
                </p:spPr>
                <p:txBody>
                  <a:bodyPr/>
                  <a:lstStyle/>
                  <a:p>
                    <a:endParaRPr lang="fr-FR" sz="1000"/>
                  </a:p>
                </p:txBody>
              </p:sp>
              <p:sp>
                <p:nvSpPr>
                  <p:cNvPr id="254" name="Freeform 39"/>
                  <p:cNvSpPr>
                    <a:spLocks noChangeAspect="1"/>
                  </p:cNvSpPr>
                  <p:nvPr/>
                </p:nvSpPr>
                <p:spPr bwMode="auto">
                  <a:xfrm>
                    <a:off x="2139" y="1928"/>
                    <a:ext cx="28" cy="35"/>
                  </a:xfrm>
                  <a:custGeom>
                    <a:avLst/>
                    <a:gdLst>
                      <a:gd name="T0" fmla="*/ 0 w 28"/>
                      <a:gd name="T1" fmla="*/ 0 h 35"/>
                      <a:gd name="T2" fmla="*/ 19 w 28"/>
                      <a:gd name="T3" fmla="*/ 6 h 35"/>
                      <a:gd name="T4" fmla="*/ 26 w 28"/>
                      <a:gd name="T5" fmla="*/ 15 h 35"/>
                      <a:gd name="T6" fmla="*/ 28 w 28"/>
                      <a:gd name="T7" fmla="*/ 28 h 35"/>
                      <a:gd name="T8" fmla="*/ 19 w 28"/>
                      <a:gd name="T9" fmla="*/ 35 h 35"/>
                      <a:gd name="T10" fmla="*/ 5 w 28"/>
                      <a:gd name="T11" fmla="*/ 29 h 35"/>
                      <a:gd name="T12" fmla="*/ 2 w 28"/>
                      <a:gd name="T13" fmla="*/ 20 h 35"/>
                      <a:gd name="T14" fmla="*/ 0 w 28"/>
                      <a:gd name="T15" fmla="*/ 0 h 35"/>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35"/>
                      <a:gd name="T26" fmla="*/ 28 w 28"/>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35">
                        <a:moveTo>
                          <a:pt x="0" y="0"/>
                        </a:moveTo>
                        <a:lnTo>
                          <a:pt x="19" y="6"/>
                        </a:lnTo>
                        <a:lnTo>
                          <a:pt x="26" y="15"/>
                        </a:lnTo>
                        <a:lnTo>
                          <a:pt x="28" y="28"/>
                        </a:lnTo>
                        <a:lnTo>
                          <a:pt x="19" y="35"/>
                        </a:lnTo>
                        <a:lnTo>
                          <a:pt x="5" y="29"/>
                        </a:lnTo>
                        <a:lnTo>
                          <a:pt x="2" y="20"/>
                        </a:lnTo>
                        <a:lnTo>
                          <a:pt x="0" y="0"/>
                        </a:lnTo>
                        <a:close/>
                      </a:path>
                    </a:pathLst>
                  </a:custGeom>
                  <a:gradFill rotWithShape="0">
                    <a:gsLst>
                      <a:gs pos="0">
                        <a:srgbClr val="FFFF00"/>
                      </a:gs>
                      <a:gs pos="100000">
                        <a:srgbClr val="FFFFFF"/>
                      </a:gs>
                    </a:gsLst>
                    <a:path path="rect">
                      <a:fillToRect l="50000" t="50000" r="50000" b="50000"/>
                    </a:path>
                  </a:gradFill>
                  <a:ln w="12700">
                    <a:solidFill>
                      <a:srgbClr val="000000"/>
                    </a:solidFill>
                    <a:prstDash val="solid"/>
                    <a:round/>
                    <a:headEnd/>
                    <a:tailEnd/>
                  </a:ln>
                </p:spPr>
                <p:txBody>
                  <a:bodyPr/>
                  <a:lstStyle/>
                  <a:p>
                    <a:endParaRPr lang="fr-FR" sz="1000"/>
                  </a:p>
                </p:txBody>
              </p:sp>
              <p:sp>
                <p:nvSpPr>
                  <p:cNvPr id="255" name="Freeform 40"/>
                  <p:cNvSpPr>
                    <a:spLocks noChangeAspect="1"/>
                  </p:cNvSpPr>
                  <p:nvPr/>
                </p:nvSpPr>
                <p:spPr bwMode="auto">
                  <a:xfrm>
                    <a:off x="2331" y="1919"/>
                    <a:ext cx="16" cy="29"/>
                  </a:xfrm>
                  <a:custGeom>
                    <a:avLst/>
                    <a:gdLst>
                      <a:gd name="T0" fmla="*/ 5 w 16"/>
                      <a:gd name="T1" fmla="*/ 0 h 29"/>
                      <a:gd name="T2" fmla="*/ 0 w 16"/>
                      <a:gd name="T3" fmla="*/ 5 h 29"/>
                      <a:gd name="T4" fmla="*/ 0 w 16"/>
                      <a:gd name="T5" fmla="*/ 20 h 29"/>
                      <a:gd name="T6" fmla="*/ 11 w 16"/>
                      <a:gd name="T7" fmla="*/ 29 h 29"/>
                      <a:gd name="T8" fmla="*/ 16 w 16"/>
                      <a:gd name="T9" fmla="*/ 16 h 29"/>
                      <a:gd name="T10" fmla="*/ 5 w 16"/>
                      <a:gd name="T11" fmla="*/ 0 h 29"/>
                      <a:gd name="T12" fmla="*/ 0 60000 65536"/>
                      <a:gd name="T13" fmla="*/ 0 60000 65536"/>
                      <a:gd name="T14" fmla="*/ 0 60000 65536"/>
                      <a:gd name="T15" fmla="*/ 0 60000 65536"/>
                      <a:gd name="T16" fmla="*/ 0 60000 65536"/>
                      <a:gd name="T17" fmla="*/ 0 60000 65536"/>
                      <a:gd name="T18" fmla="*/ 0 w 16"/>
                      <a:gd name="T19" fmla="*/ 0 h 29"/>
                      <a:gd name="T20" fmla="*/ 16 w 16"/>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16" h="29">
                        <a:moveTo>
                          <a:pt x="5" y="0"/>
                        </a:moveTo>
                        <a:lnTo>
                          <a:pt x="0" y="5"/>
                        </a:lnTo>
                        <a:lnTo>
                          <a:pt x="0" y="20"/>
                        </a:lnTo>
                        <a:lnTo>
                          <a:pt x="11" y="29"/>
                        </a:lnTo>
                        <a:lnTo>
                          <a:pt x="16" y="16"/>
                        </a:lnTo>
                        <a:lnTo>
                          <a:pt x="5" y="0"/>
                        </a:lnTo>
                        <a:close/>
                      </a:path>
                    </a:pathLst>
                  </a:custGeom>
                  <a:gradFill rotWithShape="0">
                    <a:gsLst>
                      <a:gs pos="0">
                        <a:srgbClr val="FFFF00"/>
                      </a:gs>
                      <a:gs pos="100000">
                        <a:srgbClr val="FFFFFF"/>
                      </a:gs>
                    </a:gsLst>
                    <a:path path="rect">
                      <a:fillToRect l="50000" t="50000" r="50000" b="50000"/>
                    </a:path>
                  </a:gradFill>
                  <a:ln w="12700">
                    <a:solidFill>
                      <a:srgbClr val="000000"/>
                    </a:solidFill>
                    <a:prstDash val="solid"/>
                    <a:round/>
                    <a:headEnd/>
                    <a:tailEnd/>
                  </a:ln>
                </p:spPr>
                <p:txBody>
                  <a:bodyPr/>
                  <a:lstStyle/>
                  <a:p>
                    <a:endParaRPr lang="fr-FR" sz="1000"/>
                  </a:p>
                </p:txBody>
              </p:sp>
            </p:grpSp>
            <p:grpSp>
              <p:nvGrpSpPr>
                <p:cNvPr id="164" name="Group 41"/>
                <p:cNvGrpSpPr>
                  <a:grpSpLocks noChangeAspect="1"/>
                </p:cNvGrpSpPr>
                <p:nvPr/>
              </p:nvGrpSpPr>
              <p:grpSpPr bwMode="auto">
                <a:xfrm>
                  <a:off x="2268" y="1834"/>
                  <a:ext cx="655" cy="875"/>
                  <a:chOff x="1811" y="1911"/>
                  <a:chExt cx="512" cy="684"/>
                </a:xfrm>
              </p:grpSpPr>
              <p:sp>
                <p:nvSpPr>
                  <p:cNvPr id="248" name="Freeform 42"/>
                  <p:cNvSpPr>
                    <a:spLocks noChangeAspect="1"/>
                  </p:cNvSpPr>
                  <p:nvPr/>
                </p:nvSpPr>
                <p:spPr bwMode="auto">
                  <a:xfrm>
                    <a:off x="2245" y="1976"/>
                    <a:ext cx="24" cy="22"/>
                  </a:xfrm>
                  <a:custGeom>
                    <a:avLst/>
                    <a:gdLst>
                      <a:gd name="T0" fmla="*/ 2 w 24"/>
                      <a:gd name="T1" fmla="*/ 0 h 22"/>
                      <a:gd name="T2" fmla="*/ 0 w 24"/>
                      <a:gd name="T3" fmla="*/ 4 h 22"/>
                      <a:gd name="T4" fmla="*/ 2 w 24"/>
                      <a:gd name="T5" fmla="*/ 15 h 22"/>
                      <a:gd name="T6" fmla="*/ 15 w 24"/>
                      <a:gd name="T7" fmla="*/ 22 h 22"/>
                      <a:gd name="T8" fmla="*/ 24 w 24"/>
                      <a:gd name="T9" fmla="*/ 13 h 22"/>
                      <a:gd name="T10" fmla="*/ 2 w 24"/>
                      <a:gd name="T11" fmla="*/ 0 h 22"/>
                      <a:gd name="T12" fmla="*/ 0 60000 65536"/>
                      <a:gd name="T13" fmla="*/ 0 60000 65536"/>
                      <a:gd name="T14" fmla="*/ 0 60000 65536"/>
                      <a:gd name="T15" fmla="*/ 0 60000 65536"/>
                      <a:gd name="T16" fmla="*/ 0 60000 65536"/>
                      <a:gd name="T17" fmla="*/ 0 60000 65536"/>
                      <a:gd name="T18" fmla="*/ 0 w 24"/>
                      <a:gd name="T19" fmla="*/ 0 h 22"/>
                      <a:gd name="T20" fmla="*/ 24 w 24"/>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4" h="22">
                        <a:moveTo>
                          <a:pt x="2" y="0"/>
                        </a:moveTo>
                        <a:lnTo>
                          <a:pt x="0" y="4"/>
                        </a:lnTo>
                        <a:lnTo>
                          <a:pt x="2" y="15"/>
                        </a:lnTo>
                        <a:lnTo>
                          <a:pt x="15" y="22"/>
                        </a:lnTo>
                        <a:lnTo>
                          <a:pt x="24" y="13"/>
                        </a:lnTo>
                        <a:lnTo>
                          <a:pt x="2" y="0"/>
                        </a:lnTo>
                        <a:close/>
                      </a:path>
                    </a:pathLst>
                  </a:custGeom>
                  <a:gradFill rotWithShape="0">
                    <a:gsLst>
                      <a:gs pos="0">
                        <a:srgbClr val="FFFF00"/>
                      </a:gs>
                      <a:gs pos="100000">
                        <a:srgbClr val="FFFFFF"/>
                      </a:gs>
                    </a:gsLst>
                    <a:path path="rect">
                      <a:fillToRect l="50000" t="50000" r="50000" b="50000"/>
                    </a:path>
                  </a:gradFill>
                  <a:ln w="12700">
                    <a:solidFill>
                      <a:srgbClr val="000000"/>
                    </a:solidFill>
                    <a:prstDash val="solid"/>
                    <a:round/>
                    <a:headEnd/>
                    <a:tailEnd/>
                  </a:ln>
                </p:spPr>
                <p:txBody>
                  <a:bodyPr/>
                  <a:lstStyle/>
                  <a:p>
                    <a:endParaRPr lang="fr-FR" sz="1000"/>
                  </a:p>
                </p:txBody>
              </p:sp>
              <p:sp>
                <p:nvSpPr>
                  <p:cNvPr id="249" name="Freeform 43"/>
                  <p:cNvSpPr>
                    <a:spLocks noChangeAspect="1"/>
                  </p:cNvSpPr>
                  <p:nvPr/>
                </p:nvSpPr>
                <p:spPr bwMode="auto">
                  <a:xfrm>
                    <a:off x="1811" y="1911"/>
                    <a:ext cx="512" cy="684"/>
                  </a:xfrm>
                  <a:custGeom>
                    <a:avLst/>
                    <a:gdLst>
                      <a:gd name="T0" fmla="*/ 201 w 512"/>
                      <a:gd name="T1" fmla="*/ 15 h 684"/>
                      <a:gd name="T2" fmla="*/ 207 w 512"/>
                      <a:gd name="T3" fmla="*/ 48 h 684"/>
                      <a:gd name="T4" fmla="*/ 203 w 512"/>
                      <a:gd name="T5" fmla="*/ 72 h 684"/>
                      <a:gd name="T6" fmla="*/ 231 w 512"/>
                      <a:gd name="T7" fmla="*/ 107 h 684"/>
                      <a:gd name="T8" fmla="*/ 190 w 512"/>
                      <a:gd name="T9" fmla="*/ 96 h 684"/>
                      <a:gd name="T10" fmla="*/ 158 w 512"/>
                      <a:gd name="T11" fmla="*/ 122 h 684"/>
                      <a:gd name="T12" fmla="*/ 136 w 512"/>
                      <a:gd name="T13" fmla="*/ 100 h 684"/>
                      <a:gd name="T14" fmla="*/ 95 w 512"/>
                      <a:gd name="T15" fmla="*/ 122 h 684"/>
                      <a:gd name="T16" fmla="*/ 103 w 512"/>
                      <a:gd name="T17" fmla="*/ 157 h 684"/>
                      <a:gd name="T18" fmla="*/ 82 w 512"/>
                      <a:gd name="T19" fmla="*/ 176 h 684"/>
                      <a:gd name="T20" fmla="*/ 86 w 512"/>
                      <a:gd name="T21" fmla="*/ 209 h 684"/>
                      <a:gd name="T22" fmla="*/ 58 w 512"/>
                      <a:gd name="T23" fmla="*/ 244 h 684"/>
                      <a:gd name="T24" fmla="*/ 28 w 512"/>
                      <a:gd name="T25" fmla="*/ 272 h 684"/>
                      <a:gd name="T26" fmla="*/ 19 w 512"/>
                      <a:gd name="T27" fmla="*/ 326 h 684"/>
                      <a:gd name="T28" fmla="*/ 15 w 512"/>
                      <a:gd name="T29" fmla="*/ 350 h 684"/>
                      <a:gd name="T30" fmla="*/ 2 w 512"/>
                      <a:gd name="T31" fmla="*/ 400 h 684"/>
                      <a:gd name="T32" fmla="*/ 19 w 512"/>
                      <a:gd name="T33" fmla="*/ 424 h 684"/>
                      <a:gd name="T34" fmla="*/ 0 w 512"/>
                      <a:gd name="T35" fmla="*/ 455 h 684"/>
                      <a:gd name="T36" fmla="*/ 28 w 512"/>
                      <a:gd name="T37" fmla="*/ 489 h 684"/>
                      <a:gd name="T38" fmla="*/ 81 w 512"/>
                      <a:gd name="T39" fmla="*/ 496 h 684"/>
                      <a:gd name="T40" fmla="*/ 90 w 512"/>
                      <a:gd name="T41" fmla="*/ 520 h 684"/>
                      <a:gd name="T42" fmla="*/ 66 w 512"/>
                      <a:gd name="T43" fmla="*/ 553 h 684"/>
                      <a:gd name="T44" fmla="*/ 45 w 512"/>
                      <a:gd name="T45" fmla="*/ 608 h 684"/>
                      <a:gd name="T46" fmla="*/ 73 w 512"/>
                      <a:gd name="T47" fmla="*/ 641 h 684"/>
                      <a:gd name="T48" fmla="*/ 99 w 512"/>
                      <a:gd name="T49" fmla="*/ 628 h 684"/>
                      <a:gd name="T50" fmla="*/ 125 w 512"/>
                      <a:gd name="T51" fmla="*/ 638 h 684"/>
                      <a:gd name="T52" fmla="*/ 149 w 512"/>
                      <a:gd name="T53" fmla="*/ 660 h 684"/>
                      <a:gd name="T54" fmla="*/ 197 w 512"/>
                      <a:gd name="T55" fmla="*/ 667 h 684"/>
                      <a:gd name="T56" fmla="*/ 229 w 512"/>
                      <a:gd name="T57" fmla="*/ 673 h 684"/>
                      <a:gd name="T58" fmla="*/ 277 w 512"/>
                      <a:gd name="T59" fmla="*/ 673 h 684"/>
                      <a:gd name="T60" fmla="*/ 308 w 512"/>
                      <a:gd name="T61" fmla="*/ 669 h 684"/>
                      <a:gd name="T62" fmla="*/ 342 w 512"/>
                      <a:gd name="T63" fmla="*/ 669 h 684"/>
                      <a:gd name="T64" fmla="*/ 382 w 512"/>
                      <a:gd name="T65" fmla="*/ 678 h 684"/>
                      <a:gd name="T66" fmla="*/ 373 w 512"/>
                      <a:gd name="T67" fmla="*/ 649 h 684"/>
                      <a:gd name="T68" fmla="*/ 432 w 512"/>
                      <a:gd name="T69" fmla="*/ 593 h 684"/>
                      <a:gd name="T70" fmla="*/ 403 w 512"/>
                      <a:gd name="T71" fmla="*/ 567 h 684"/>
                      <a:gd name="T72" fmla="*/ 347 w 512"/>
                      <a:gd name="T73" fmla="*/ 511 h 684"/>
                      <a:gd name="T74" fmla="*/ 333 w 512"/>
                      <a:gd name="T75" fmla="*/ 461 h 684"/>
                      <a:gd name="T76" fmla="*/ 352 w 512"/>
                      <a:gd name="T77" fmla="*/ 449 h 684"/>
                      <a:gd name="T78" fmla="*/ 463 w 512"/>
                      <a:gd name="T79" fmla="*/ 400 h 684"/>
                      <a:gd name="T80" fmla="*/ 503 w 512"/>
                      <a:gd name="T81" fmla="*/ 397 h 684"/>
                      <a:gd name="T82" fmla="*/ 512 w 512"/>
                      <a:gd name="T83" fmla="*/ 363 h 684"/>
                      <a:gd name="T84" fmla="*/ 501 w 512"/>
                      <a:gd name="T85" fmla="*/ 300 h 684"/>
                      <a:gd name="T86" fmla="*/ 492 w 512"/>
                      <a:gd name="T87" fmla="*/ 256 h 684"/>
                      <a:gd name="T88" fmla="*/ 479 w 512"/>
                      <a:gd name="T89" fmla="*/ 207 h 684"/>
                      <a:gd name="T90" fmla="*/ 458 w 512"/>
                      <a:gd name="T91" fmla="*/ 130 h 684"/>
                      <a:gd name="T92" fmla="*/ 414 w 512"/>
                      <a:gd name="T93" fmla="*/ 85 h 684"/>
                      <a:gd name="T94" fmla="*/ 379 w 512"/>
                      <a:gd name="T95" fmla="*/ 83 h 684"/>
                      <a:gd name="T96" fmla="*/ 319 w 512"/>
                      <a:gd name="T97" fmla="*/ 106 h 684"/>
                      <a:gd name="T98" fmla="*/ 314 w 512"/>
                      <a:gd name="T99" fmla="*/ 87 h 684"/>
                      <a:gd name="T100" fmla="*/ 284 w 512"/>
                      <a:gd name="T101" fmla="*/ 59 h 684"/>
                      <a:gd name="T102" fmla="*/ 260 w 512"/>
                      <a:gd name="T103" fmla="*/ 15 h 684"/>
                      <a:gd name="T104" fmla="*/ 225 w 512"/>
                      <a:gd name="T105" fmla="*/ 2 h 6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12"/>
                      <a:gd name="T160" fmla="*/ 0 h 684"/>
                      <a:gd name="T161" fmla="*/ 512 w 512"/>
                      <a:gd name="T162" fmla="*/ 684 h 6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12" h="684">
                        <a:moveTo>
                          <a:pt x="212" y="0"/>
                        </a:moveTo>
                        <a:lnTo>
                          <a:pt x="201" y="7"/>
                        </a:lnTo>
                        <a:lnTo>
                          <a:pt x="201" y="15"/>
                        </a:lnTo>
                        <a:lnTo>
                          <a:pt x="203" y="22"/>
                        </a:lnTo>
                        <a:lnTo>
                          <a:pt x="205" y="33"/>
                        </a:lnTo>
                        <a:lnTo>
                          <a:pt x="207" y="48"/>
                        </a:lnTo>
                        <a:lnTo>
                          <a:pt x="201" y="54"/>
                        </a:lnTo>
                        <a:lnTo>
                          <a:pt x="201" y="63"/>
                        </a:lnTo>
                        <a:lnTo>
                          <a:pt x="203" y="72"/>
                        </a:lnTo>
                        <a:lnTo>
                          <a:pt x="218" y="85"/>
                        </a:lnTo>
                        <a:lnTo>
                          <a:pt x="227" y="87"/>
                        </a:lnTo>
                        <a:lnTo>
                          <a:pt x="231" y="107"/>
                        </a:lnTo>
                        <a:lnTo>
                          <a:pt x="210" y="102"/>
                        </a:lnTo>
                        <a:lnTo>
                          <a:pt x="199" y="91"/>
                        </a:lnTo>
                        <a:lnTo>
                          <a:pt x="190" y="96"/>
                        </a:lnTo>
                        <a:lnTo>
                          <a:pt x="173" y="117"/>
                        </a:lnTo>
                        <a:lnTo>
                          <a:pt x="166" y="124"/>
                        </a:lnTo>
                        <a:lnTo>
                          <a:pt x="158" y="122"/>
                        </a:lnTo>
                        <a:lnTo>
                          <a:pt x="157" y="113"/>
                        </a:lnTo>
                        <a:lnTo>
                          <a:pt x="151" y="106"/>
                        </a:lnTo>
                        <a:lnTo>
                          <a:pt x="136" y="100"/>
                        </a:lnTo>
                        <a:lnTo>
                          <a:pt x="114" y="100"/>
                        </a:lnTo>
                        <a:lnTo>
                          <a:pt x="107" y="109"/>
                        </a:lnTo>
                        <a:lnTo>
                          <a:pt x="95" y="122"/>
                        </a:lnTo>
                        <a:lnTo>
                          <a:pt x="105" y="131"/>
                        </a:lnTo>
                        <a:lnTo>
                          <a:pt x="105" y="148"/>
                        </a:lnTo>
                        <a:lnTo>
                          <a:pt x="103" y="157"/>
                        </a:lnTo>
                        <a:lnTo>
                          <a:pt x="99" y="165"/>
                        </a:lnTo>
                        <a:lnTo>
                          <a:pt x="86" y="174"/>
                        </a:lnTo>
                        <a:lnTo>
                          <a:pt x="82" y="176"/>
                        </a:lnTo>
                        <a:lnTo>
                          <a:pt x="84" y="189"/>
                        </a:lnTo>
                        <a:lnTo>
                          <a:pt x="90" y="198"/>
                        </a:lnTo>
                        <a:lnTo>
                          <a:pt x="86" y="209"/>
                        </a:lnTo>
                        <a:lnTo>
                          <a:pt x="77" y="222"/>
                        </a:lnTo>
                        <a:lnTo>
                          <a:pt x="66" y="235"/>
                        </a:lnTo>
                        <a:lnTo>
                          <a:pt x="58" y="244"/>
                        </a:lnTo>
                        <a:lnTo>
                          <a:pt x="45" y="254"/>
                        </a:lnTo>
                        <a:lnTo>
                          <a:pt x="35" y="257"/>
                        </a:lnTo>
                        <a:lnTo>
                          <a:pt x="28" y="272"/>
                        </a:lnTo>
                        <a:lnTo>
                          <a:pt x="26" y="294"/>
                        </a:lnTo>
                        <a:lnTo>
                          <a:pt x="19" y="307"/>
                        </a:lnTo>
                        <a:lnTo>
                          <a:pt x="19" y="326"/>
                        </a:lnTo>
                        <a:lnTo>
                          <a:pt x="11" y="335"/>
                        </a:lnTo>
                        <a:lnTo>
                          <a:pt x="9" y="341"/>
                        </a:lnTo>
                        <a:lnTo>
                          <a:pt x="15" y="350"/>
                        </a:lnTo>
                        <a:lnTo>
                          <a:pt x="19" y="365"/>
                        </a:lnTo>
                        <a:lnTo>
                          <a:pt x="28" y="378"/>
                        </a:lnTo>
                        <a:lnTo>
                          <a:pt x="2" y="400"/>
                        </a:lnTo>
                        <a:lnTo>
                          <a:pt x="7" y="413"/>
                        </a:lnTo>
                        <a:lnTo>
                          <a:pt x="17" y="422"/>
                        </a:lnTo>
                        <a:lnTo>
                          <a:pt x="19" y="424"/>
                        </a:lnTo>
                        <a:lnTo>
                          <a:pt x="19" y="433"/>
                        </a:lnTo>
                        <a:lnTo>
                          <a:pt x="6" y="442"/>
                        </a:lnTo>
                        <a:lnTo>
                          <a:pt x="0" y="455"/>
                        </a:lnTo>
                        <a:lnTo>
                          <a:pt x="6" y="472"/>
                        </a:lnTo>
                        <a:lnTo>
                          <a:pt x="13" y="483"/>
                        </a:lnTo>
                        <a:lnTo>
                          <a:pt x="28" y="489"/>
                        </a:lnTo>
                        <a:lnTo>
                          <a:pt x="47" y="492"/>
                        </a:lnTo>
                        <a:lnTo>
                          <a:pt x="66" y="494"/>
                        </a:lnTo>
                        <a:lnTo>
                          <a:pt x="81" y="496"/>
                        </a:lnTo>
                        <a:lnTo>
                          <a:pt x="92" y="504"/>
                        </a:lnTo>
                        <a:lnTo>
                          <a:pt x="103" y="513"/>
                        </a:lnTo>
                        <a:lnTo>
                          <a:pt x="90" y="520"/>
                        </a:lnTo>
                        <a:lnTo>
                          <a:pt x="79" y="531"/>
                        </a:lnTo>
                        <a:lnTo>
                          <a:pt x="68" y="541"/>
                        </a:lnTo>
                        <a:lnTo>
                          <a:pt x="66" y="553"/>
                        </a:lnTo>
                        <a:lnTo>
                          <a:pt x="60" y="580"/>
                        </a:lnTo>
                        <a:lnTo>
                          <a:pt x="51" y="597"/>
                        </a:lnTo>
                        <a:lnTo>
                          <a:pt x="45" y="608"/>
                        </a:lnTo>
                        <a:lnTo>
                          <a:pt x="60" y="628"/>
                        </a:lnTo>
                        <a:lnTo>
                          <a:pt x="64" y="634"/>
                        </a:lnTo>
                        <a:lnTo>
                          <a:pt x="73" y="641"/>
                        </a:lnTo>
                        <a:lnTo>
                          <a:pt x="82" y="640"/>
                        </a:lnTo>
                        <a:lnTo>
                          <a:pt x="94" y="634"/>
                        </a:lnTo>
                        <a:lnTo>
                          <a:pt x="99" y="628"/>
                        </a:lnTo>
                        <a:lnTo>
                          <a:pt x="101" y="625"/>
                        </a:lnTo>
                        <a:lnTo>
                          <a:pt x="118" y="628"/>
                        </a:lnTo>
                        <a:lnTo>
                          <a:pt x="125" y="638"/>
                        </a:lnTo>
                        <a:lnTo>
                          <a:pt x="131" y="649"/>
                        </a:lnTo>
                        <a:lnTo>
                          <a:pt x="138" y="658"/>
                        </a:lnTo>
                        <a:lnTo>
                          <a:pt x="149" y="660"/>
                        </a:lnTo>
                        <a:lnTo>
                          <a:pt x="171" y="658"/>
                        </a:lnTo>
                        <a:lnTo>
                          <a:pt x="182" y="656"/>
                        </a:lnTo>
                        <a:lnTo>
                          <a:pt x="197" y="667"/>
                        </a:lnTo>
                        <a:lnTo>
                          <a:pt x="208" y="662"/>
                        </a:lnTo>
                        <a:lnTo>
                          <a:pt x="219" y="665"/>
                        </a:lnTo>
                        <a:lnTo>
                          <a:pt x="229" y="673"/>
                        </a:lnTo>
                        <a:lnTo>
                          <a:pt x="247" y="665"/>
                        </a:lnTo>
                        <a:lnTo>
                          <a:pt x="264" y="665"/>
                        </a:lnTo>
                        <a:lnTo>
                          <a:pt x="277" y="673"/>
                        </a:lnTo>
                        <a:lnTo>
                          <a:pt x="286" y="677"/>
                        </a:lnTo>
                        <a:lnTo>
                          <a:pt x="297" y="669"/>
                        </a:lnTo>
                        <a:lnTo>
                          <a:pt x="308" y="669"/>
                        </a:lnTo>
                        <a:lnTo>
                          <a:pt x="327" y="665"/>
                        </a:lnTo>
                        <a:lnTo>
                          <a:pt x="340" y="673"/>
                        </a:lnTo>
                        <a:lnTo>
                          <a:pt x="342" y="669"/>
                        </a:lnTo>
                        <a:lnTo>
                          <a:pt x="356" y="678"/>
                        </a:lnTo>
                        <a:lnTo>
                          <a:pt x="368" y="684"/>
                        </a:lnTo>
                        <a:lnTo>
                          <a:pt x="382" y="678"/>
                        </a:lnTo>
                        <a:lnTo>
                          <a:pt x="384" y="669"/>
                        </a:lnTo>
                        <a:lnTo>
                          <a:pt x="375" y="656"/>
                        </a:lnTo>
                        <a:lnTo>
                          <a:pt x="373" y="649"/>
                        </a:lnTo>
                        <a:lnTo>
                          <a:pt x="368" y="627"/>
                        </a:lnTo>
                        <a:lnTo>
                          <a:pt x="419" y="593"/>
                        </a:lnTo>
                        <a:lnTo>
                          <a:pt x="432" y="593"/>
                        </a:lnTo>
                        <a:lnTo>
                          <a:pt x="434" y="588"/>
                        </a:lnTo>
                        <a:lnTo>
                          <a:pt x="416" y="581"/>
                        </a:lnTo>
                        <a:lnTo>
                          <a:pt x="403" y="567"/>
                        </a:lnTo>
                        <a:lnTo>
                          <a:pt x="370" y="538"/>
                        </a:lnTo>
                        <a:lnTo>
                          <a:pt x="366" y="515"/>
                        </a:lnTo>
                        <a:lnTo>
                          <a:pt x="347" y="511"/>
                        </a:lnTo>
                        <a:lnTo>
                          <a:pt x="345" y="489"/>
                        </a:lnTo>
                        <a:lnTo>
                          <a:pt x="341" y="470"/>
                        </a:lnTo>
                        <a:lnTo>
                          <a:pt x="333" y="461"/>
                        </a:lnTo>
                        <a:lnTo>
                          <a:pt x="338" y="452"/>
                        </a:lnTo>
                        <a:lnTo>
                          <a:pt x="342" y="448"/>
                        </a:lnTo>
                        <a:lnTo>
                          <a:pt x="352" y="449"/>
                        </a:lnTo>
                        <a:lnTo>
                          <a:pt x="383" y="440"/>
                        </a:lnTo>
                        <a:lnTo>
                          <a:pt x="449" y="406"/>
                        </a:lnTo>
                        <a:lnTo>
                          <a:pt x="463" y="400"/>
                        </a:lnTo>
                        <a:lnTo>
                          <a:pt x="477" y="391"/>
                        </a:lnTo>
                        <a:lnTo>
                          <a:pt x="488" y="403"/>
                        </a:lnTo>
                        <a:lnTo>
                          <a:pt x="503" y="397"/>
                        </a:lnTo>
                        <a:lnTo>
                          <a:pt x="507" y="382"/>
                        </a:lnTo>
                        <a:lnTo>
                          <a:pt x="506" y="373"/>
                        </a:lnTo>
                        <a:lnTo>
                          <a:pt x="512" y="363"/>
                        </a:lnTo>
                        <a:lnTo>
                          <a:pt x="504" y="351"/>
                        </a:lnTo>
                        <a:lnTo>
                          <a:pt x="495" y="330"/>
                        </a:lnTo>
                        <a:lnTo>
                          <a:pt x="501" y="300"/>
                        </a:lnTo>
                        <a:lnTo>
                          <a:pt x="491" y="285"/>
                        </a:lnTo>
                        <a:lnTo>
                          <a:pt x="487" y="270"/>
                        </a:lnTo>
                        <a:lnTo>
                          <a:pt x="492" y="256"/>
                        </a:lnTo>
                        <a:lnTo>
                          <a:pt x="489" y="244"/>
                        </a:lnTo>
                        <a:lnTo>
                          <a:pt x="468" y="221"/>
                        </a:lnTo>
                        <a:lnTo>
                          <a:pt x="479" y="207"/>
                        </a:lnTo>
                        <a:lnTo>
                          <a:pt x="479" y="183"/>
                        </a:lnTo>
                        <a:lnTo>
                          <a:pt x="481" y="155"/>
                        </a:lnTo>
                        <a:lnTo>
                          <a:pt x="458" y="130"/>
                        </a:lnTo>
                        <a:lnTo>
                          <a:pt x="447" y="115"/>
                        </a:lnTo>
                        <a:lnTo>
                          <a:pt x="434" y="102"/>
                        </a:lnTo>
                        <a:lnTo>
                          <a:pt x="414" y="85"/>
                        </a:lnTo>
                        <a:lnTo>
                          <a:pt x="401" y="76"/>
                        </a:lnTo>
                        <a:lnTo>
                          <a:pt x="392" y="74"/>
                        </a:lnTo>
                        <a:lnTo>
                          <a:pt x="379" y="83"/>
                        </a:lnTo>
                        <a:lnTo>
                          <a:pt x="369" y="89"/>
                        </a:lnTo>
                        <a:lnTo>
                          <a:pt x="340" y="111"/>
                        </a:lnTo>
                        <a:lnTo>
                          <a:pt x="319" y="106"/>
                        </a:lnTo>
                        <a:lnTo>
                          <a:pt x="310" y="106"/>
                        </a:lnTo>
                        <a:lnTo>
                          <a:pt x="310" y="98"/>
                        </a:lnTo>
                        <a:lnTo>
                          <a:pt x="314" y="87"/>
                        </a:lnTo>
                        <a:lnTo>
                          <a:pt x="319" y="78"/>
                        </a:lnTo>
                        <a:lnTo>
                          <a:pt x="292" y="61"/>
                        </a:lnTo>
                        <a:lnTo>
                          <a:pt x="284" y="59"/>
                        </a:lnTo>
                        <a:lnTo>
                          <a:pt x="271" y="48"/>
                        </a:lnTo>
                        <a:lnTo>
                          <a:pt x="266" y="28"/>
                        </a:lnTo>
                        <a:lnTo>
                          <a:pt x="260" y="15"/>
                        </a:lnTo>
                        <a:lnTo>
                          <a:pt x="251" y="17"/>
                        </a:lnTo>
                        <a:lnTo>
                          <a:pt x="240" y="4"/>
                        </a:lnTo>
                        <a:lnTo>
                          <a:pt x="225" y="2"/>
                        </a:lnTo>
                        <a:lnTo>
                          <a:pt x="212" y="0"/>
                        </a:lnTo>
                        <a:close/>
                      </a:path>
                    </a:pathLst>
                  </a:custGeom>
                  <a:gradFill rotWithShape="0">
                    <a:gsLst>
                      <a:gs pos="0">
                        <a:srgbClr val="FFFF00"/>
                      </a:gs>
                      <a:gs pos="100000">
                        <a:srgbClr val="FFFFFF"/>
                      </a:gs>
                    </a:gsLst>
                    <a:path path="rect">
                      <a:fillToRect l="50000" t="50000" r="50000" b="50000"/>
                    </a:path>
                  </a:gradFill>
                  <a:ln w="12700">
                    <a:solidFill>
                      <a:srgbClr val="000000"/>
                    </a:solidFill>
                    <a:prstDash val="solid"/>
                    <a:round/>
                    <a:headEnd/>
                    <a:tailEnd/>
                  </a:ln>
                </p:spPr>
                <p:txBody>
                  <a:bodyPr/>
                  <a:lstStyle/>
                  <a:p>
                    <a:endParaRPr lang="fr-FR" sz="1000"/>
                  </a:p>
                </p:txBody>
              </p:sp>
            </p:grpSp>
            <p:sp>
              <p:nvSpPr>
                <p:cNvPr id="165" name="Freeform 44"/>
                <p:cNvSpPr>
                  <a:spLocks noChangeAspect="1"/>
                </p:cNvSpPr>
                <p:nvPr/>
              </p:nvSpPr>
              <p:spPr bwMode="auto">
                <a:xfrm>
                  <a:off x="2867" y="1904"/>
                  <a:ext cx="705" cy="663"/>
                </a:xfrm>
                <a:custGeom>
                  <a:avLst/>
                  <a:gdLst>
                    <a:gd name="T0" fmla="*/ 11 w 551"/>
                    <a:gd name="T1" fmla="*/ 130 h 518"/>
                    <a:gd name="T2" fmla="*/ 0 w 551"/>
                    <a:gd name="T3" fmla="*/ 165 h 518"/>
                    <a:gd name="T4" fmla="*/ 24 w 551"/>
                    <a:gd name="T5" fmla="*/ 198 h 518"/>
                    <a:gd name="T6" fmla="*/ 20 w 551"/>
                    <a:gd name="T7" fmla="*/ 226 h 518"/>
                    <a:gd name="T8" fmla="*/ 30 w 551"/>
                    <a:gd name="T9" fmla="*/ 250 h 518"/>
                    <a:gd name="T10" fmla="*/ 37 w 551"/>
                    <a:gd name="T11" fmla="*/ 297 h 518"/>
                    <a:gd name="T12" fmla="*/ 39 w 551"/>
                    <a:gd name="T13" fmla="*/ 315 h 518"/>
                    <a:gd name="T14" fmla="*/ 33 w 551"/>
                    <a:gd name="T15" fmla="*/ 332 h 518"/>
                    <a:gd name="T16" fmla="*/ 48 w 551"/>
                    <a:gd name="T17" fmla="*/ 341 h 518"/>
                    <a:gd name="T18" fmla="*/ 63 w 551"/>
                    <a:gd name="T19" fmla="*/ 352 h 518"/>
                    <a:gd name="T20" fmla="*/ 78 w 551"/>
                    <a:gd name="T21" fmla="*/ 380 h 518"/>
                    <a:gd name="T22" fmla="*/ 95 w 551"/>
                    <a:gd name="T23" fmla="*/ 399 h 518"/>
                    <a:gd name="T24" fmla="*/ 127 w 551"/>
                    <a:gd name="T25" fmla="*/ 408 h 518"/>
                    <a:gd name="T26" fmla="*/ 149 w 551"/>
                    <a:gd name="T27" fmla="*/ 406 h 518"/>
                    <a:gd name="T28" fmla="*/ 181 w 551"/>
                    <a:gd name="T29" fmla="*/ 436 h 518"/>
                    <a:gd name="T30" fmla="*/ 219 w 551"/>
                    <a:gd name="T31" fmla="*/ 452 h 518"/>
                    <a:gd name="T32" fmla="*/ 247 w 551"/>
                    <a:gd name="T33" fmla="*/ 447 h 518"/>
                    <a:gd name="T34" fmla="*/ 277 w 551"/>
                    <a:gd name="T35" fmla="*/ 467 h 518"/>
                    <a:gd name="T36" fmla="*/ 292 w 551"/>
                    <a:gd name="T37" fmla="*/ 469 h 518"/>
                    <a:gd name="T38" fmla="*/ 314 w 551"/>
                    <a:gd name="T39" fmla="*/ 478 h 518"/>
                    <a:gd name="T40" fmla="*/ 340 w 551"/>
                    <a:gd name="T41" fmla="*/ 498 h 518"/>
                    <a:gd name="T42" fmla="*/ 362 w 551"/>
                    <a:gd name="T43" fmla="*/ 501 h 518"/>
                    <a:gd name="T44" fmla="*/ 379 w 551"/>
                    <a:gd name="T45" fmla="*/ 490 h 518"/>
                    <a:gd name="T46" fmla="*/ 482 w 551"/>
                    <a:gd name="T47" fmla="*/ 518 h 518"/>
                    <a:gd name="T48" fmla="*/ 486 w 551"/>
                    <a:gd name="T49" fmla="*/ 490 h 518"/>
                    <a:gd name="T50" fmla="*/ 536 w 551"/>
                    <a:gd name="T51" fmla="*/ 408 h 518"/>
                    <a:gd name="T52" fmla="*/ 551 w 551"/>
                    <a:gd name="T53" fmla="*/ 374 h 518"/>
                    <a:gd name="T54" fmla="*/ 532 w 551"/>
                    <a:gd name="T55" fmla="*/ 324 h 518"/>
                    <a:gd name="T56" fmla="*/ 505 w 551"/>
                    <a:gd name="T57" fmla="*/ 287 h 518"/>
                    <a:gd name="T58" fmla="*/ 505 w 551"/>
                    <a:gd name="T59" fmla="*/ 254 h 518"/>
                    <a:gd name="T60" fmla="*/ 503 w 551"/>
                    <a:gd name="T61" fmla="*/ 226 h 518"/>
                    <a:gd name="T62" fmla="*/ 503 w 551"/>
                    <a:gd name="T63" fmla="*/ 208 h 518"/>
                    <a:gd name="T64" fmla="*/ 523 w 551"/>
                    <a:gd name="T65" fmla="*/ 182 h 518"/>
                    <a:gd name="T66" fmla="*/ 514 w 551"/>
                    <a:gd name="T67" fmla="*/ 128 h 518"/>
                    <a:gd name="T68" fmla="*/ 508 w 551"/>
                    <a:gd name="T69" fmla="*/ 91 h 518"/>
                    <a:gd name="T70" fmla="*/ 482 w 551"/>
                    <a:gd name="T71" fmla="*/ 59 h 518"/>
                    <a:gd name="T72" fmla="*/ 418 w 551"/>
                    <a:gd name="T73" fmla="*/ 56 h 518"/>
                    <a:gd name="T74" fmla="*/ 344 w 551"/>
                    <a:gd name="T75" fmla="*/ 50 h 518"/>
                    <a:gd name="T76" fmla="*/ 305 w 551"/>
                    <a:gd name="T77" fmla="*/ 39 h 518"/>
                    <a:gd name="T78" fmla="*/ 281 w 551"/>
                    <a:gd name="T79" fmla="*/ 52 h 518"/>
                    <a:gd name="T80" fmla="*/ 258 w 551"/>
                    <a:gd name="T81" fmla="*/ 37 h 518"/>
                    <a:gd name="T82" fmla="*/ 240 w 551"/>
                    <a:gd name="T83" fmla="*/ 32 h 518"/>
                    <a:gd name="T84" fmla="*/ 219 w 551"/>
                    <a:gd name="T85" fmla="*/ 2 h 518"/>
                    <a:gd name="T86" fmla="*/ 184 w 551"/>
                    <a:gd name="T87" fmla="*/ 6 h 518"/>
                    <a:gd name="T88" fmla="*/ 151 w 551"/>
                    <a:gd name="T89" fmla="*/ 20 h 518"/>
                    <a:gd name="T90" fmla="*/ 99 w 551"/>
                    <a:gd name="T91" fmla="*/ 43 h 518"/>
                    <a:gd name="T92" fmla="*/ 52 w 551"/>
                    <a:gd name="T93" fmla="*/ 63 h 518"/>
                    <a:gd name="T94" fmla="*/ 24 w 551"/>
                    <a:gd name="T95" fmla="*/ 91 h 51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51"/>
                    <a:gd name="T145" fmla="*/ 0 h 518"/>
                    <a:gd name="T146" fmla="*/ 551 w 551"/>
                    <a:gd name="T147" fmla="*/ 518 h 51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51" h="518">
                      <a:moveTo>
                        <a:pt x="13" y="98"/>
                      </a:moveTo>
                      <a:lnTo>
                        <a:pt x="11" y="130"/>
                      </a:lnTo>
                      <a:lnTo>
                        <a:pt x="11" y="150"/>
                      </a:lnTo>
                      <a:lnTo>
                        <a:pt x="0" y="165"/>
                      </a:lnTo>
                      <a:lnTo>
                        <a:pt x="22" y="191"/>
                      </a:lnTo>
                      <a:lnTo>
                        <a:pt x="24" y="198"/>
                      </a:lnTo>
                      <a:lnTo>
                        <a:pt x="19" y="215"/>
                      </a:lnTo>
                      <a:lnTo>
                        <a:pt x="20" y="226"/>
                      </a:lnTo>
                      <a:lnTo>
                        <a:pt x="31" y="241"/>
                      </a:lnTo>
                      <a:lnTo>
                        <a:pt x="30" y="250"/>
                      </a:lnTo>
                      <a:lnTo>
                        <a:pt x="28" y="278"/>
                      </a:lnTo>
                      <a:lnTo>
                        <a:pt x="37" y="297"/>
                      </a:lnTo>
                      <a:lnTo>
                        <a:pt x="44" y="308"/>
                      </a:lnTo>
                      <a:lnTo>
                        <a:pt x="39" y="315"/>
                      </a:lnTo>
                      <a:lnTo>
                        <a:pt x="39" y="326"/>
                      </a:lnTo>
                      <a:lnTo>
                        <a:pt x="33" y="332"/>
                      </a:lnTo>
                      <a:lnTo>
                        <a:pt x="33" y="339"/>
                      </a:lnTo>
                      <a:lnTo>
                        <a:pt x="48" y="341"/>
                      </a:lnTo>
                      <a:lnTo>
                        <a:pt x="59" y="345"/>
                      </a:lnTo>
                      <a:lnTo>
                        <a:pt x="63" y="352"/>
                      </a:lnTo>
                      <a:lnTo>
                        <a:pt x="63" y="365"/>
                      </a:lnTo>
                      <a:lnTo>
                        <a:pt x="78" y="380"/>
                      </a:lnTo>
                      <a:lnTo>
                        <a:pt x="92" y="386"/>
                      </a:lnTo>
                      <a:lnTo>
                        <a:pt x="95" y="399"/>
                      </a:lnTo>
                      <a:lnTo>
                        <a:pt x="112" y="421"/>
                      </a:lnTo>
                      <a:lnTo>
                        <a:pt x="127" y="408"/>
                      </a:lnTo>
                      <a:lnTo>
                        <a:pt x="140" y="404"/>
                      </a:lnTo>
                      <a:lnTo>
                        <a:pt x="149" y="406"/>
                      </a:lnTo>
                      <a:lnTo>
                        <a:pt x="175" y="434"/>
                      </a:lnTo>
                      <a:lnTo>
                        <a:pt x="181" y="436"/>
                      </a:lnTo>
                      <a:lnTo>
                        <a:pt x="212" y="450"/>
                      </a:lnTo>
                      <a:lnTo>
                        <a:pt x="219" y="452"/>
                      </a:lnTo>
                      <a:lnTo>
                        <a:pt x="232" y="449"/>
                      </a:lnTo>
                      <a:lnTo>
                        <a:pt x="247" y="447"/>
                      </a:lnTo>
                      <a:lnTo>
                        <a:pt x="260" y="452"/>
                      </a:lnTo>
                      <a:lnTo>
                        <a:pt x="277" y="467"/>
                      </a:lnTo>
                      <a:lnTo>
                        <a:pt x="284" y="475"/>
                      </a:lnTo>
                      <a:lnTo>
                        <a:pt x="292" y="469"/>
                      </a:lnTo>
                      <a:lnTo>
                        <a:pt x="301" y="467"/>
                      </a:lnTo>
                      <a:lnTo>
                        <a:pt x="314" y="478"/>
                      </a:lnTo>
                      <a:lnTo>
                        <a:pt x="329" y="490"/>
                      </a:lnTo>
                      <a:lnTo>
                        <a:pt x="340" y="498"/>
                      </a:lnTo>
                      <a:lnTo>
                        <a:pt x="355" y="503"/>
                      </a:lnTo>
                      <a:lnTo>
                        <a:pt x="362" y="501"/>
                      </a:lnTo>
                      <a:lnTo>
                        <a:pt x="369" y="494"/>
                      </a:lnTo>
                      <a:lnTo>
                        <a:pt x="379" y="490"/>
                      </a:lnTo>
                      <a:lnTo>
                        <a:pt x="397" y="496"/>
                      </a:lnTo>
                      <a:lnTo>
                        <a:pt x="482" y="518"/>
                      </a:lnTo>
                      <a:lnTo>
                        <a:pt x="495" y="507"/>
                      </a:lnTo>
                      <a:lnTo>
                        <a:pt x="486" y="490"/>
                      </a:lnTo>
                      <a:lnTo>
                        <a:pt x="477" y="462"/>
                      </a:lnTo>
                      <a:lnTo>
                        <a:pt x="536" y="408"/>
                      </a:lnTo>
                      <a:lnTo>
                        <a:pt x="547" y="395"/>
                      </a:lnTo>
                      <a:lnTo>
                        <a:pt x="551" y="374"/>
                      </a:lnTo>
                      <a:lnTo>
                        <a:pt x="542" y="347"/>
                      </a:lnTo>
                      <a:lnTo>
                        <a:pt x="532" y="324"/>
                      </a:lnTo>
                      <a:lnTo>
                        <a:pt x="516" y="298"/>
                      </a:lnTo>
                      <a:lnTo>
                        <a:pt x="505" y="287"/>
                      </a:lnTo>
                      <a:lnTo>
                        <a:pt x="503" y="271"/>
                      </a:lnTo>
                      <a:lnTo>
                        <a:pt x="505" y="254"/>
                      </a:lnTo>
                      <a:lnTo>
                        <a:pt x="510" y="237"/>
                      </a:lnTo>
                      <a:lnTo>
                        <a:pt x="503" y="226"/>
                      </a:lnTo>
                      <a:lnTo>
                        <a:pt x="494" y="219"/>
                      </a:lnTo>
                      <a:lnTo>
                        <a:pt x="503" y="208"/>
                      </a:lnTo>
                      <a:lnTo>
                        <a:pt x="518" y="187"/>
                      </a:lnTo>
                      <a:lnTo>
                        <a:pt x="523" y="182"/>
                      </a:lnTo>
                      <a:lnTo>
                        <a:pt x="520" y="146"/>
                      </a:lnTo>
                      <a:lnTo>
                        <a:pt x="514" y="128"/>
                      </a:lnTo>
                      <a:lnTo>
                        <a:pt x="508" y="109"/>
                      </a:lnTo>
                      <a:lnTo>
                        <a:pt x="508" y="91"/>
                      </a:lnTo>
                      <a:lnTo>
                        <a:pt x="497" y="74"/>
                      </a:lnTo>
                      <a:lnTo>
                        <a:pt x="482" y="59"/>
                      </a:lnTo>
                      <a:lnTo>
                        <a:pt x="466" y="57"/>
                      </a:lnTo>
                      <a:lnTo>
                        <a:pt x="418" y="56"/>
                      </a:lnTo>
                      <a:lnTo>
                        <a:pt x="392" y="54"/>
                      </a:lnTo>
                      <a:lnTo>
                        <a:pt x="344" y="50"/>
                      </a:lnTo>
                      <a:lnTo>
                        <a:pt x="325" y="41"/>
                      </a:lnTo>
                      <a:lnTo>
                        <a:pt x="305" y="39"/>
                      </a:lnTo>
                      <a:lnTo>
                        <a:pt x="294" y="43"/>
                      </a:lnTo>
                      <a:lnTo>
                        <a:pt x="281" y="52"/>
                      </a:lnTo>
                      <a:lnTo>
                        <a:pt x="269" y="48"/>
                      </a:lnTo>
                      <a:lnTo>
                        <a:pt x="258" y="37"/>
                      </a:lnTo>
                      <a:lnTo>
                        <a:pt x="245" y="37"/>
                      </a:lnTo>
                      <a:lnTo>
                        <a:pt x="240" y="32"/>
                      </a:lnTo>
                      <a:lnTo>
                        <a:pt x="236" y="15"/>
                      </a:lnTo>
                      <a:lnTo>
                        <a:pt x="219" y="2"/>
                      </a:lnTo>
                      <a:lnTo>
                        <a:pt x="207" y="0"/>
                      </a:lnTo>
                      <a:lnTo>
                        <a:pt x="184" y="6"/>
                      </a:lnTo>
                      <a:lnTo>
                        <a:pt x="166" y="11"/>
                      </a:lnTo>
                      <a:lnTo>
                        <a:pt x="151" y="20"/>
                      </a:lnTo>
                      <a:lnTo>
                        <a:pt x="125" y="35"/>
                      </a:lnTo>
                      <a:lnTo>
                        <a:pt x="99" y="43"/>
                      </a:lnTo>
                      <a:lnTo>
                        <a:pt x="76" y="52"/>
                      </a:lnTo>
                      <a:lnTo>
                        <a:pt x="52" y="63"/>
                      </a:lnTo>
                      <a:lnTo>
                        <a:pt x="39" y="78"/>
                      </a:lnTo>
                      <a:lnTo>
                        <a:pt x="24" y="91"/>
                      </a:lnTo>
                      <a:lnTo>
                        <a:pt x="13" y="98"/>
                      </a:lnTo>
                      <a:close/>
                    </a:path>
                  </a:pathLst>
                </a:custGeom>
                <a:solidFill>
                  <a:schemeClr val="bg1"/>
                </a:solidFill>
                <a:ln w="12700">
                  <a:solidFill>
                    <a:srgbClr val="000000"/>
                  </a:solidFill>
                  <a:prstDash val="solid"/>
                  <a:round/>
                  <a:headEnd/>
                  <a:tailEnd/>
                </a:ln>
              </p:spPr>
              <p:txBody>
                <a:bodyPr/>
                <a:lstStyle/>
                <a:p>
                  <a:endParaRPr lang="fr-FR" sz="1000"/>
                </a:p>
              </p:txBody>
            </p:sp>
            <p:sp>
              <p:nvSpPr>
                <p:cNvPr id="166" name="Freeform 45"/>
                <p:cNvSpPr>
                  <a:spLocks noChangeAspect="1"/>
                </p:cNvSpPr>
                <p:nvPr/>
              </p:nvSpPr>
              <p:spPr bwMode="auto">
                <a:xfrm>
                  <a:off x="3340" y="1738"/>
                  <a:ext cx="369" cy="288"/>
                </a:xfrm>
                <a:custGeom>
                  <a:avLst/>
                  <a:gdLst>
                    <a:gd name="T0" fmla="*/ 2 w 288"/>
                    <a:gd name="T1" fmla="*/ 24 h 225"/>
                    <a:gd name="T2" fmla="*/ 0 w 288"/>
                    <a:gd name="T3" fmla="*/ 31 h 225"/>
                    <a:gd name="T4" fmla="*/ 4 w 288"/>
                    <a:gd name="T5" fmla="*/ 58 h 225"/>
                    <a:gd name="T6" fmla="*/ 17 w 288"/>
                    <a:gd name="T7" fmla="*/ 97 h 225"/>
                    <a:gd name="T8" fmla="*/ 28 w 288"/>
                    <a:gd name="T9" fmla="*/ 108 h 225"/>
                    <a:gd name="T10" fmla="*/ 54 w 288"/>
                    <a:gd name="T11" fmla="*/ 118 h 225"/>
                    <a:gd name="T12" fmla="*/ 65 w 288"/>
                    <a:gd name="T13" fmla="*/ 121 h 225"/>
                    <a:gd name="T14" fmla="*/ 67 w 288"/>
                    <a:gd name="T15" fmla="*/ 134 h 225"/>
                    <a:gd name="T16" fmla="*/ 67 w 288"/>
                    <a:gd name="T17" fmla="*/ 156 h 225"/>
                    <a:gd name="T18" fmla="*/ 93 w 288"/>
                    <a:gd name="T19" fmla="*/ 182 h 225"/>
                    <a:gd name="T20" fmla="*/ 109 w 288"/>
                    <a:gd name="T21" fmla="*/ 190 h 225"/>
                    <a:gd name="T22" fmla="*/ 117 w 288"/>
                    <a:gd name="T23" fmla="*/ 194 h 225"/>
                    <a:gd name="T24" fmla="*/ 139 w 288"/>
                    <a:gd name="T25" fmla="*/ 221 h 225"/>
                    <a:gd name="T26" fmla="*/ 146 w 288"/>
                    <a:gd name="T27" fmla="*/ 216 h 225"/>
                    <a:gd name="T28" fmla="*/ 161 w 288"/>
                    <a:gd name="T29" fmla="*/ 214 h 225"/>
                    <a:gd name="T30" fmla="*/ 178 w 288"/>
                    <a:gd name="T31" fmla="*/ 225 h 225"/>
                    <a:gd name="T32" fmla="*/ 191 w 288"/>
                    <a:gd name="T33" fmla="*/ 218 h 225"/>
                    <a:gd name="T34" fmla="*/ 209 w 288"/>
                    <a:gd name="T35" fmla="*/ 197 h 225"/>
                    <a:gd name="T36" fmla="*/ 222 w 288"/>
                    <a:gd name="T37" fmla="*/ 190 h 225"/>
                    <a:gd name="T38" fmla="*/ 236 w 288"/>
                    <a:gd name="T39" fmla="*/ 195 h 225"/>
                    <a:gd name="T40" fmla="*/ 244 w 288"/>
                    <a:gd name="T41" fmla="*/ 192 h 225"/>
                    <a:gd name="T42" fmla="*/ 245 w 288"/>
                    <a:gd name="T43" fmla="*/ 184 h 225"/>
                    <a:gd name="T44" fmla="*/ 247 w 288"/>
                    <a:gd name="T45" fmla="*/ 142 h 225"/>
                    <a:gd name="T46" fmla="*/ 255 w 288"/>
                    <a:gd name="T47" fmla="*/ 129 h 225"/>
                    <a:gd name="T48" fmla="*/ 255 w 288"/>
                    <a:gd name="T49" fmla="*/ 110 h 225"/>
                    <a:gd name="T50" fmla="*/ 258 w 288"/>
                    <a:gd name="T51" fmla="*/ 103 h 225"/>
                    <a:gd name="T52" fmla="*/ 273 w 288"/>
                    <a:gd name="T53" fmla="*/ 92 h 225"/>
                    <a:gd name="T54" fmla="*/ 288 w 288"/>
                    <a:gd name="T55" fmla="*/ 90 h 225"/>
                    <a:gd name="T56" fmla="*/ 288 w 288"/>
                    <a:gd name="T57" fmla="*/ 69 h 225"/>
                    <a:gd name="T58" fmla="*/ 284 w 288"/>
                    <a:gd name="T59" fmla="*/ 53 h 225"/>
                    <a:gd name="T60" fmla="*/ 273 w 288"/>
                    <a:gd name="T61" fmla="*/ 47 h 225"/>
                    <a:gd name="T62" fmla="*/ 268 w 288"/>
                    <a:gd name="T63" fmla="*/ 49 h 225"/>
                    <a:gd name="T64" fmla="*/ 249 w 288"/>
                    <a:gd name="T65" fmla="*/ 31 h 225"/>
                    <a:gd name="T66" fmla="*/ 238 w 288"/>
                    <a:gd name="T67" fmla="*/ 19 h 225"/>
                    <a:gd name="T68" fmla="*/ 224 w 288"/>
                    <a:gd name="T69" fmla="*/ 19 h 225"/>
                    <a:gd name="T70" fmla="*/ 198 w 288"/>
                    <a:gd name="T71" fmla="*/ 19 h 225"/>
                    <a:gd name="T72" fmla="*/ 193 w 288"/>
                    <a:gd name="T73" fmla="*/ 15 h 225"/>
                    <a:gd name="T74" fmla="*/ 187 w 288"/>
                    <a:gd name="T75" fmla="*/ 2 h 225"/>
                    <a:gd name="T76" fmla="*/ 180 w 288"/>
                    <a:gd name="T77" fmla="*/ 0 h 225"/>
                    <a:gd name="T78" fmla="*/ 157 w 288"/>
                    <a:gd name="T79" fmla="*/ 0 h 225"/>
                    <a:gd name="T80" fmla="*/ 148 w 288"/>
                    <a:gd name="T81" fmla="*/ 11 h 225"/>
                    <a:gd name="T82" fmla="*/ 139 w 288"/>
                    <a:gd name="T83" fmla="*/ 9 h 225"/>
                    <a:gd name="T84" fmla="*/ 124 w 288"/>
                    <a:gd name="T85" fmla="*/ 6 h 225"/>
                    <a:gd name="T86" fmla="*/ 117 w 288"/>
                    <a:gd name="T87" fmla="*/ 4 h 225"/>
                    <a:gd name="T88" fmla="*/ 106 w 288"/>
                    <a:gd name="T89" fmla="*/ 7 h 225"/>
                    <a:gd name="T90" fmla="*/ 98 w 288"/>
                    <a:gd name="T91" fmla="*/ 13 h 225"/>
                    <a:gd name="T92" fmla="*/ 83 w 288"/>
                    <a:gd name="T93" fmla="*/ 7 h 225"/>
                    <a:gd name="T94" fmla="*/ 52 w 288"/>
                    <a:gd name="T95" fmla="*/ 2 h 225"/>
                    <a:gd name="T96" fmla="*/ 44 w 288"/>
                    <a:gd name="T97" fmla="*/ 0 h 225"/>
                    <a:gd name="T98" fmla="*/ 35 w 288"/>
                    <a:gd name="T99" fmla="*/ 7 h 225"/>
                    <a:gd name="T100" fmla="*/ 20 w 288"/>
                    <a:gd name="T101" fmla="*/ 17 h 225"/>
                    <a:gd name="T102" fmla="*/ 2 w 288"/>
                    <a:gd name="T103" fmla="*/ 24 h 2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88"/>
                    <a:gd name="T157" fmla="*/ 0 h 225"/>
                    <a:gd name="T158" fmla="*/ 288 w 288"/>
                    <a:gd name="T159" fmla="*/ 225 h 2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88" h="225">
                      <a:moveTo>
                        <a:pt x="2" y="24"/>
                      </a:moveTo>
                      <a:lnTo>
                        <a:pt x="0" y="31"/>
                      </a:lnTo>
                      <a:lnTo>
                        <a:pt x="4" y="58"/>
                      </a:lnTo>
                      <a:lnTo>
                        <a:pt x="17" y="97"/>
                      </a:lnTo>
                      <a:lnTo>
                        <a:pt x="28" y="108"/>
                      </a:lnTo>
                      <a:lnTo>
                        <a:pt x="54" y="118"/>
                      </a:lnTo>
                      <a:lnTo>
                        <a:pt x="65" y="121"/>
                      </a:lnTo>
                      <a:lnTo>
                        <a:pt x="67" y="134"/>
                      </a:lnTo>
                      <a:lnTo>
                        <a:pt x="67" y="156"/>
                      </a:lnTo>
                      <a:lnTo>
                        <a:pt x="93" y="182"/>
                      </a:lnTo>
                      <a:lnTo>
                        <a:pt x="109" y="190"/>
                      </a:lnTo>
                      <a:lnTo>
                        <a:pt x="117" y="194"/>
                      </a:lnTo>
                      <a:lnTo>
                        <a:pt x="139" y="221"/>
                      </a:lnTo>
                      <a:lnTo>
                        <a:pt x="146" y="216"/>
                      </a:lnTo>
                      <a:lnTo>
                        <a:pt x="161" y="214"/>
                      </a:lnTo>
                      <a:lnTo>
                        <a:pt x="178" y="225"/>
                      </a:lnTo>
                      <a:lnTo>
                        <a:pt x="191" y="218"/>
                      </a:lnTo>
                      <a:lnTo>
                        <a:pt x="209" y="197"/>
                      </a:lnTo>
                      <a:lnTo>
                        <a:pt x="222" y="190"/>
                      </a:lnTo>
                      <a:lnTo>
                        <a:pt x="236" y="195"/>
                      </a:lnTo>
                      <a:lnTo>
                        <a:pt x="244" y="192"/>
                      </a:lnTo>
                      <a:lnTo>
                        <a:pt x="245" y="184"/>
                      </a:lnTo>
                      <a:lnTo>
                        <a:pt x="247" y="142"/>
                      </a:lnTo>
                      <a:lnTo>
                        <a:pt x="255" y="129"/>
                      </a:lnTo>
                      <a:lnTo>
                        <a:pt x="255" y="110"/>
                      </a:lnTo>
                      <a:lnTo>
                        <a:pt x="258" y="103"/>
                      </a:lnTo>
                      <a:lnTo>
                        <a:pt x="273" y="92"/>
                      </a:lnTo>
                      <a:lnTo>
                        <a:pt x="288" y="90"/>
                      </a:lnTo>
                      <a:lnTo>
                        <a:pt x="288" y="69"/>
                      </a:lnTo>
                      <a:lnTo>
                        <a:pt x="284" y="53"/>
                      </a:lnTo>
                      <a:lnTo>
                        <a:pt x="273" y="47"/>
                      </a:lnTo>
                      <a:lnTo>
                        <a:pt x="268" y="49"/>
                      </a:lnTo>
                      <a:lnTo>
                        <a:pt x="249" y="31"/>
                      </a:lnTo>
                      <a:lnTo>
                        <a:pt x="238" y="19"/>
                      </a:lnTo>
                      <a:lnTo>
                        <a:pt x="224" y="19"/>
                      </a:lnTo>
                      <a:lnTo>
                        <a:pt x="198" y="19"/>
                      </a:lnTo>
                      <a:lnTo>
                        <a:pt x="193" y="15"/>
                      </a:lnTo>
                      <a:lnTo>
                        <a:pt x="187" y="2"/>
                      </a:lnTo>
                      <a:lnTo>
                        <a:pt x="180" y="0"/>
                      </a:lnTo>
                      <a:lnTo>
                        <a:pt x="157" y="0"/>
                      </a:lnTo>
                      <a:lnTo>
                        <a:pt x="148" y="11"/>
                      </a:lnTo>
                      <a:lnTo>
                        <a:pt x="139" y="9"/>
                      </a:lnTo>
                      <a:lnTo>
                        <a:pt x="124" y="6"/>
                      </a:lnTo>
                      <a:lnTo>
                        <a:pt x="117" y="4"/>
                      </a:lnTo>
                      <a:lnTo>
                        <a:pt x="106" y="7"/>
                      </a:lnTo>
                      <a:lnTo>
                        <a:pt x="98" y="13"/>
                      </a:lnTo>
                      <a:lnTo>
                        <a:pt x="83" y="7"/>
                      </a:lnTo>
                      <a:lnTo>
                        <a:pt x="52" y="2"/>
                      </a:lnTo>
                      <a:lnTo>
                        <a:pt x="44" y="0"/>
                      </a:lnTo>
                      <a:lnTo>
                        <a:pt x="35" y="7"/>
                      </a:lnTo>
                      <a:lnTo>
                        <a:pt x="20" y="17"/>
                      </a:lnTo>
                      <a:lnTo>
                        <a:pt x="2" y="24"/>
                      </a:lnTo>
                      <a:close/>
                    </a:path>
                  </a:pathLst>
                </a:custGeom>
                <a:solidFill>
                  <a:schemeClr val="bg1"/>
                </a:solidFill>
                <a:ln w="12700">
                  <a:solidFill>
                    <a:srgbClr val="000000"/>
                  </a:solidFill>
                  <a:prstDash val="solid"/>
                  <a:round/>
                  <a:headEnd/>
                  <a:tailEnd/>
                </a:ln>
              </p:spPr>
              <p:txBody>
                <a:bodyPr/>
                <a:lstStyle/>
                <a:p>
                  <a:endParaRPr lang="fr-FR" sz="1000"/>
                </a:p>
              </p:txBody>
            </p:sp>
            <p:grpSp>
              <p:nvGrpSpPr>
                <p:cNvPr id="167" name="Group 46"/>
                <p:cNvGrpSpPr>
                  <a:grpSpLocks noChangeAspect="1"/>
                </p:cNvGrpSpPr>
                <p:nvPr/>
              </p:nvGrpSpPr>
              <p:grpSpPr bwMode="auto">
                <a:xfrm>
                  <a:off x="3368" y="1349"/>
                  <a:ext cx="371" cy="244"/>
                  <a:chOff x="2671" y="1532"/>
                  <a:chExt cx="290" cy="191"/>
                </a:xfrm>
              </p:grpSpPr>
              <p:sp>
                <p:nvSpPr>
                  <p:cNvPr id="245" name="Freeform 47"/>
                  <p:cNvSpPr>
                    <a:spLocks noChangeAspect="1"/>
                  </p:cNvSpPr>
                  <p:nvPr/>
                </p:nvSpPr>
                <p:spPr bwMode="auto">
                  <a:xfrm>
                    <a:off x="2684" y="1595"/>
                    <a:ext cx="44" cy="37"/>
                  </a:xfrm>
                  <a:custGeom>
                    <a:avLst/>
                    <a:gdLst>
                      <a:gd name="T0" fmla="*/ 26 w 44"/>
                      <a:gd name="T1" fmla="*/ 0 h 37"/>
                      <a:gd name="T2" fmla="*/ 6 w 44"/>
                      <a:gd name="T3" fmla="*/ 13 h 37"/>
                      <a:gd name="T4" fmla="*/ 0 w 44"/>
                      <a:gd name="T5" fmla="*/ 20 h 37"/>
                      <a:gd name="T6" fmla="*/ 13 w 44"/>
                      <a:gd name="T7" fmla="*/ 24 h 37"/>
                      <a:gd name="T8" fmla="*/ 24 w 44"/>
                      <a:gd name="T9" fmla="*/ 37 h 37"/>
                      <a:gd name="T10" fmla="*/ 33 w 44"/>
                      <a:gd name="T11" fmla="*/ 28 h 37"/>
                      <a:gd name="T12" fmla="*/ 44 w 44"/>
                      <a:gd name="T13" fmla="*/ 20 h 37"/>
                      <a:gd name="T14" fmla="*/ 35 w 44"/>
                      <a:gd name="T15" fmla="*/ 11 h 37"/>
                      <a:gd name="T16" fmla="*/ 26 w 44"/>
                      <a:gd name="T17" fmla="*/ 0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37"/>
                      <a:gd name="T29" fmla="*/ 44 w 44"/>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37">
                        <a:moveTo>
                          <a:pt x="26" y="0"/>
                        </a:moveTo>
                        <a:lnTo>
                          <a:pt x="6" y="13"/>
                        </a:lnTo>
                        <a:lnTo>
                          <a:pt x="0" y="20"/>
                        </a:lnTo>
                        <a:lnTo>
                          <a:pt x="13" y="24"/>
                        </a:lnTo>
                        <a:lnTo>
                          <a:pt x="24" y="37"/>
                        </a:lnTo>
                        <a:lnTo>
                          <a:pt x="33" y="28"/>
                        </a:lnTo>
                        <a:lnTo>
                          <a:pt x="44" y="20"/>
                        </a:lnTo>
                        <a:lnTo>
                          <a:pt x="35" y="11"/>
                        </a:lnTo>
                        <a:lnTo>
                          <a:pt x="26" y="0"/>
                        </a:lnTo>
                        <a:close/>
                      </a:path>
                    </a:pathLst>
                  </a:custGeom>
                  <a:solidFill>
                    <a:schemeClr val="bg1"/>
                  </a:solidFill>
                  <a:ln w="12700">
                    <a:solidFill>
                      <a:srgbClr val="000000"/>
                    </a:solidFill>
                    <a:prstDash val="solid"/>
                    <a:round/>
                    <a:headEnd/>
                    <a:tailEnd/>
                  </a:ln>
                </p:spPr>
                <p:txBody>
                  <a:bodyPr/>
                  <a:lstStyle/>
                  <a:p>
                    <a:endParaRPr lang="fr-FR" sz="1000"/>
                  </a:p>
                </p:txBody>
              </p:sp>
              <p:sp>
                <p:nvSpPr>
                  <p:cNvPr id="246" name="Freeform 48"/>
                  <p:cNvSpPr>
                    <a:spLocks noChangeAspect="1"/>
                  </p:cNvSpPr>
                  <p:nvPr/>
                </p:nvSpPr>
                <p:spPr bwMode="auto">
                  <a:xfrm>
                    <a:off x="2671" y="1638"/>
                    <a:ext cx="65" cy="67"/>
                  </a:xfrm>
                  <a:custGeom>
                    <a:avLst/>
                    <a:gdLst>
                      <a:gd name="T0" fmla="*/ 54 w 65"/>
                      <a:gd name="T1" fmla="*/ 0 h 67"/>
                      <a:gd name="T2" fmla="*/ 32 w 65"/>
                      <a:gd name="T3" fmla="*/ 4 h 67"/>
                      <a:gd name="T4" fmla="*/ 24 w 65"/>
                      <a:gd name="T5" fmla="*/ 0 h 67"/>
                      <a:gd name="T6" fmla="*/ 11 w 65"/>
                      <a:gd name="T7" fmla="*/ 17 h 67"/>
                      <a:gd name="T8" fmla="*/ 6 w 65"/>
                      <a:gd name="T9" fmla="*/ 13 h 67"/>
                      <a:gd name="T10" fmla="*/ 0 w 65"/>
                      <a:gd name="T11" fmla="*/ 24 h 67"/>
                      <a:gd name="T12" fmla="*/ 7 w 65"/>
                      <a:gd name="T13" fmla="*/ 30 h 67"/>
                      <a:gd name="T14" fmla="*/ 7 w 65"/>
                      <a:gd name="T15" fmla="*/ 58 h 67"/>
                      <a:gd name="T16" fmla="*/ 13 w 65"/>
                      <a:gd name="T17" fmla="*/ 67 h 67"/>
                      <a:gd name="T18" fmla="*/ 46 w 65"/>
                      <a:gd name="T19" fmla="*/ 30 h 67"/>
                      <a:gd name="T20" fmla="*/ 59 w 65"/>
                      <a:gd name="T21" fmla="*/ 30 h 67"/>
                      <a:gd name="T22" fmla="*/ 65 w 65"/>
                      <a:gd name="T23" fmla="*/ 20 h 67"/>
                      <a:gd name="T24" fmla="*/ 63 w 65"/>
                      <a:gd name="T25" fmla="*/ 15 h 67"/>
                      <a:gd name="T26" fmla="*/ 54 w 65"/>
                      <a:gd name="T27" fmla="*/ 0 h 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5"/>
                      <a:gd name="T43" fmla="*/ 0 h 67"/>
                      <a:gd name="T44" fmla="*/ 65 w 65"/>
                      <a:gd name="T45" fmla="*/ 67 h 6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5" h="67">
                        <a:moveTo>
                          <a:pt x="54" y="0"/>
                        </a:moveTo>
                        <a:lnTo>
                          <a:pt x="32" y="4"/>
                        </a:lnTo>
                        <a:lnTo>
                          <a:pt x="24" y="0"/>
                        </a:lnTo>
                        <a:lnTo>
                          <a:pt x="11" y="17"/>
                        </a:lnTo>
                        <a:lnTo>
                          <a:pt x="6" y="13"/>
                        </a:lnTo>
                        <a:lnTo>
                          <a:pt x="0" y="24"/>
                        </a:lnTo>
                        <a:lnTo>
                          <a:pt x="7" y="30"/>
                        </a:lnTo>
                        <a:lnTo>
                          <a:pt x="7" y="58"/>
                        </a:lnTo>
                        <a:lnTo>
                          <a:pt x="13" y="67"/>
                        </a:lnTo>
                        <a:lnTo>
                          <a:pt x="46" y="30"/>
                        </a:lnTo>
                        <a:lnTo>
                          <a:pt x="59" y="30"/>
                        </a:lnTo>
                        <a:lnTo>
                          <a:pt x="65" y="20"/>
                        </a:lnTo>
                        <a:lnTo>
                          <a:pt x="63" y="15"/>
                        </a:lnTo>
                        <a:lnTo>
                          <a:pt x="54" y="0"/>
                        </a:lnTo>
                        <a:close/>
                      </a:path>
                    </a:pathLst>
                  </a:custGeom>
                  <a:solidFill>
                    <a:schemeClr val="bg1"/>
                  </a:solidFill>
                  <a:ln w="12700">
                    <a:solidFill>
                      <a:srgbClr val="000000"/>
                    </a:solidFill>
                    <a:prstDash val="solid"/>
                    <a:round/>
                    <a:headEnd/>
                    <a:tailEnd/>
                  </a:ln>
                </p:spPr>
                <p:txBody>
                  <a:bodyPr/>
                  <a:lstStyle/>
                  <a:p>
                    <a:endParaRPr lang="fr-FR" sz="1000"/>
                  </a:p>
                </p:txBody>
              </p:sp>
              <p:sp>
                <p:nvSpPr>
                  <p:cNvPr id="247" name="Freeform 49"/>
                  <p:cNvSpPr>
                    <a:spLocks noChangeAspect="1"/>
                  </p:cNvSpPr>
                  <p:nvPr/>
                </p:nvSpPr>
                <p:spPr bwMode="auto">
                  <a:xfrm>
                    <a:off x="2746" y="1532"/>
                    <a:ext cx="215" cy="191"/>
                  </a:xfrm>
                  <a:custGeom>
                    <a:avLst/>
                    <a:gdLst>
                      <a:gd name="T0" fmla="*/ 208 w 215"/>
                      <a:gd name="T1" fmla="*/ 180 h 191"/>
                      <a:gd name="T2" fmla="*/ 206 w 215"/>
                      <a:gd name="T3" fmla="*/ 169 h 191"/>
                      <a:gd name="T4" fmla="*/ 213 w 215"/>
                      <a:gd name="T5" fmla="*/ 159 h 191"/>
                      <a:gd name="T6" fmla="*/ 213 w 215"/>
                      <a:gd name="T7" fmla="*/ 145 h 191"/>
                      <a:gd name="T8" fmla="*/ 198 w 215"/>
                      <a:gd name="T9" fmla="*/ 134 h 191"/>
                      <a:gd name="T10" fmla="*/ 193 w 215"/>
                      <a:gd name="T11" fmla="*/ 128 h 191"/>
                      <a:gd name="T12" fmla="*/ 189 w 215"/>
                      <a:gd name="T13" fmla="*/ 109 h 191"/>
                      <a:gd name="T14" fmla="*/ 180 w 215"/>
                      <a:gd name="T15" fmla="*/ 93 h 191"/>
                      <a:gd name="T16" fmla="*/ 170 w 215"/>
                      <a:gd name="T17" fmla="*/ 80 h 191"/>
                      <a:gd name="T18" fmla="*/ 170 w 215"/>
                      <a:gd name="T19" fmla="*/ 69 h 191"/>
                      <a:gd name="T20" fmla="*/ 176 w 215"/>
                      <a:gd name="T21" fmla="*/ 61 h 191"/>
                      <a:gd name="T22" fmla="*/ 200 w 215"/>
                      <a:gd name="T23" fmla="*/ 63 h 191"/>
                      <a:gd name="T24" fmla="*/ 209 w 215"/>
                      <a:gd name="T25" fmla="*/ 52 h 191"/>
                      <a:gd name="T26" fmla="*/ 215 w 215"/>
                      <a:gd name="T27" fmla="*/ 24 h 191"/>
                      <a:gd name="T28" fmla="*/ 213 w 215"/>
                      <a:gd name="T29" fmla="*/ 15 h 191"/>
                      <a:gd name="T30" fmla="*/ 202 w 215"/>
                      <a:gd name="T31" fmla="*/ 13 h 191"/>
                      <a:gd name="T32" fmla="*/ 182 w 215"/>
                      <a:gd name="T33" fmla="*/ 15 h 191"/>
                      <a:gd name="T34" fmla="*/ 154 w 215"/>
                      <a:gd name="T35" fmla="*/ 15 h 191"/>
                      <a:gd name="T36" fmla="*/ 132 w 215"/>
                      <a:gd name="T37" fmla="*/ 6 h 191"/>
                      <a:gd name="T38" fmla="*/ 117 w 215"/>
                      <a:gd name="T39" fmla="*/ 2 h 191"/>
                      <a:gd name="T40" fmla="*/ 104 w 215"/>
                      <a:gd name="T41" fmla="*/ 0 h 191"/>
                      <a:gd name="T42" fmla="*/ 91 w 215"/>
                      <a:gd name="T43" fmla="*/ 17 h 191"/>
                      <a:gd name="T44" fmla="*/ 76 w 215"/>
                      <a:gd name="T45" fmla="*/ 28 h 191"/>
                      <a:gd name="T46" fmla="*/ 54 w 215"/>
                      <a:gd name="T47" fmla="*/ 26 h 191"/>
                      <a:gd name="T48" fmla="*/ 41 w 215"/>
                      <a:gd name="T49" fmla="*/ 35 h 191"/>
                      <a:gd name="T50" fmla="*/ 20 w 215"/>
                      <a:gd name="T51" fmla="*/ 56 h 191"/>
                      <a:gd name="T52" fmla="*/ 4 w 215"/>
                      <a:gd name="T53" fmla="*/ 69 h 191"/>
                      <a:gd name="T54" fmla="*/ 0 w 215"/>
                      <a:gd name="T55" fmla="*/ 78 h 191"/>
                      <a:gd name="T56" fmla="*/ 9 w 215"/>
                      <a:gd name="T57" fmla="*/ 95 h 191"/>
                      <a:gd name="T58" fmla="*/ 19 w 215"/>
                      <a:gd name="T59" fmla="*/ 117 h 191"/>
                      <a:gd name="T60" fmla="*/ 30 w 215"/>
                      <a:gd name="T61" fmla="*/ 130 h 191"/>
                      <a:gd name="T62" fmla="*/ 41 w 215"/>
                      <a:gd name="T63" fmla="*/ 126 h 191"/>
                      <a:gd name="T64" fmla="*/ 60 w 215"/>
                      <a:gd name="T65" fmla="*/ 119 h 191"/>
                      <a:gd name="T66" fmla="*/ 58 w 215"/>
                      <a:gd name="T67" fmla="*/ 137 h 191"/>
                      <a:gd name="T68" fmla="*/ 52 w 215"/>
                      <a:gd name="T69" fmla="*/ 159 h 191"/>
                      <a:gd name="T70" fmla="*/ 54 w 215"/>
                      <a:gd name="T71" fmla="*/ 163 h 191"/>
                      <a:gd name="T72" fmla="*/ 63 w 215"/>
                      <a:gd name="T73" fmla="*/ 163 h 191"/>
                      <a:gd name="T74" fmla="*/ 76 w 215"/>
                      <a:gd name="T75" fmla="*/ 159 h 191"/>
                      <a:gd name="T76" fmla="*/ 104 w 215"/>
                      <a:gd name="T77" fmla="*/ 162 h 191"/>
                      <a:gd name="T78" fmla="*/ 112 w 215"/>
                      <a:gd name="T79" fmla="*/ 172 h 191"/>
                      <a:gd name="T80" fmla="*/ 128 w 215"/>
                      <a:gd name="T81" fmla="*/ 178 h 191"/>
                      <a:gd name="T82" fmla="*/ 142 w 215"/>
                      <a:gd name="T83" fmla="*/ 191 h 191"/>
                      <a:gd name="T84" fmla="*/ 151 w 215"/>
                      <a:gd name="T85" fmla="*/ 189 h 191"/>
                      <a:gd name="T86" fmla="*/ 168 w 215"/>
                      <a:gd name="T87" fmla="*/ 180 h 191"/>
                      <a:gd name="T88" fmla="*/ 185 w 215"/>
                      <a:gd name="T89" fmla="*/ 178 h 191"/>
                      <a:gd name="T90" fmla="*/ 208 w 215"/>
                      <a:gd name="T91" fmla="*/ 180 h 19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15"/>
                      <a:gd name="T139" fmla="*/ 0 h 191"/>
                      <a:gd name="T140" fmla="*/ 215 w 215"/>
                      <a:gd name="T141" fmla="*/ 191 h 19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15" h="191">
                        <a:moveTo>
                          <a:pt x="208" y="180"/>
                        </a:moveTo>
                        <a:lnTo>
                          <a:pt x="206" y="169"/>
                        </a:lnTo>
                        <a:lnTo>
                          <a:pt x="213" y="159"/>
                        </a:lnTo>
                        <a:lnTo>
                          <a:pt x="213" y="145"/>
                        </a:lnTo>
                        <a:lnTo>
                          <a:pt x="198" y="134"/>
                        </a:lnTo>
                        <a:lnTo>
                          <a:pt x="193" y="128"/>
                        </a:lnTo>
                        <a:lnTo>
                          <a:pt x="189" y="109"/>
                        </a:lnTo>
                        <a:lnTo>
                          <a:pt x="180" y="93"/>
                        </a:lnTo>
                        <a:lnTo>
                          <a:pt x="170" y="80"/>
                        </a:lnTo>
                        <a:lnTo>
                          <a:pt x="170" y="69"/>
                        </a:lnTo>
                        <a:lnTo>
                          <a:pt x="176" y="61"/>
                        </a:lnTo>
                        <a:lnTo>
                          <a:pt x="200" y="63"/>
                        </a:lnTo>
                        <a:lnTo>
                          <a:pt x="209" y="52"/>
                        </a:lnTo>
                        <a:lnTo>
                          <a:pt x="215" y="24"/>
                        </a:lnTo>
                        <a:lnTo>
                          <a:pt x="213" y="15"/>
                        </a:lnTo>
                        <a:lnTo>
                          <a:pt x="202" y="13"/>
                        </a:lnTo>
                        <a:lnTo>
                          <a:pt x="182" y="15"/>
                        </a:lnTo>
                        <a:lnTo>
                          <a:pt x="154" y="15"/>
                        </a:lnTo>
                        <a:lnTo>
                          <a:pt x="132" y="6"/>
                        </a:lnTo>
                        <a:lnTo>
                          <a:pt x="117" y="2"/>
                        </a:lnTo>
                        <a:lnTo>
                          <a:pt x="104" y="0"/>
                        </a:lnTo>
                        <a:lnTo>
                          <a:pt x="91" y="17"/>
                        </a:lnTo>
                        <a:lnTo>
                          <a:pt x="76" y="28"/>
                        </a:lnTo>
                        <a:lnTo>
                          <a:pt x="54" y="26"/>
                        </a:lnTo>
                        <a:lnTo>
                          <a:pt x="41" y="35"/>
                        </a:lnTo>
                        <a:lnTo>
                          <a:pt x="20" y="56"/>
                        </a:lnTo>
                        <a:lnTo>
                          <a:pt x="4" y="69"/>
                        </a:lnTo>
                        <a:lnTo>
                          <a:pt x="0" y="78"/>
                        </a:lnTo>
                        <a:lnTo>
                          <a:pt x="9" y="95"/>
                        </a:lnTo>
                        <a:lnTo>
                          <a:pt x="19" y="117"/>
                        </a:lnTo>
                        <a:lnTo>
                          <a:pt x="30" y="130"/>
                        </a:lnTo>
                        <a:lnTo>
                          <a:pt x="41" y="126"/>
                        </a:lnTo>
                        <a:lnTo>
                          <a:pt x="60" y="119"/>
                        </a:lnTo>
                        <a:lnTo>
                          <a:pt x="58" y="137"/>
                        </a:lnTo>
                        <a:lnTo>
                          <a:pt x="52" y="159"/>
                        </a:lnTo>
                        <a:lnTo>
                          <a:pt x="54" y="163"/>
                        </a:lnTo>
                        <a:lnTo>
                          <a:pt x="63" y="163"/>
                        </a:lnTo>
                        <a:lnTo>
                          <a:pt x="76" y="159"/>
                        </a:lnTo>
                        <a:lnTo>
                          <a:pt x="104" y="162"/>
                        </a:lnTo>
                        <a:lnTo>
                          <a:pt x="112" y="172"/>
                        </a:lnTo>
                        <a:lnTo>
                          <a:pt x="128" y="178"/>
                        </a:lnTo>
                        <a:lnTo>
                          <a:pt x="142" y="191"/>
                        </a:lnTo>
                        <a:lnTo>
                          <a:pt x="151" y="189"/>
                        </a:lnTo>
                        <a:lnTo>
                          <a:pt x="168" y="180"/>
                        </a:lnTo>
                        <a:lnTo>
                          <a:pt x="185" y="178"/>
                        </a:lnTo>
                        <a:lnTo>
                          <a:pt x="208" y="180"/>
                        </a:lnTo>
                        <a:close/>
                      </a:path>
                    </a:pathLst>
                  </a:custGeom>
                  <a:solidFill>
                    <a:schemeClr val="bg1"/>
                  </a:solidFill>
                  <a:ln w="12700">
                    <a:solidFill>
                      <a:srgbClr val="000000"/>
                    </a:solidFill>
                    <a:prstDash val="solid"/>
                    <a:round/>
                    <a:headEnd/>
                    <a:tailEnd/>
                  </a:ln>
                </p:spPr>
                <p:txBody>
                  <a:bodyPr/>
                  <a:lstStyle/>
                  <a:p>
                    <a:endParaRPr lang="fr-FR" sz="1000"/>
                  </a:p>
                </p:txBody>
              </p:sp>
            </p:grpSp>
            <p:grpSp>
              <p:nvGrpSpPr>
                <p:cNvPr id="168" name="Group 50"/>
                <p:cNvGrpSpPr>
                  <a:grpSpLocks noChangeAspect="1"/>
                </p:cNvGrpSpPr>
                <p:nvPr/>
              </p:nvGrpSpPr>
              <p:grpSpPr bwMode="auto">
                <a:xfrm>
                  <a:off x="3254" y="191"/>
                  <a:ext cx="597" cy="1155"/>
                  <a:chOff x="2582" y="627"/>
                  <a:chExt cx="466" cy="903"/>
                </a:xfrm>
              </p:grpSpPr>
              <p:grpSp>
                <p:nvGrpSpPr>
                  <p:cNvPr id="229" name="Group 51"/>
                  <p:cNvGrpSpPr>
                    <a:grpSpLocks noChangeAspect="1"/>
                  </p:cNvGrpSpPr>
                  <p:nvPr/>
                </p:nvGrpSpPr>
                <p:grpSpPr bwMode="auto">
                  <a:xfrm>
                    <a:off x="2582" y="627"/>
                    <a:ext cx="466" cy="903"/>
                    <a:chOff x="2582" y="627"/>
                    <a:chExt cx="466" cy="903"/>
                  </a:xfrm>
                </p:grpSpPr>
                <p:sp>
                  <p:nvSpPr>
                    <p:cNvPr id="243" name="Freeform 52"/>
                    <p:cNvSpPr>
                      <a:spLocks noChangeAspect="1"/>
                    </p:cNvSpPr>
                    <p:nvPr/>
                  </p:nvSpPr>
                  <p:spPr bwMode="auto">
                    <a:xfrm>
                      <a:off x="2582" y="1475"/>
                      <a:ext cx="28" cy="26"/>
                    </a:xfrm>
                    <a:custGeom>
                      <a:avLst/>
                      <a:gdLst>
                        <a:gd name="T0" fmla="*/ 24 w 28"/>
                        <a:gd name="T1" fmla="*/ 0 h 26"/>
                        <a:gd name="T2" fmla="*/ 13 w 28"/>
                        <a:gd name="T3" fmla="*/ 6 h 26"/>
                        <a:gd name="T4" fmla="*/ 0 w 28"/>
                        <a:gd name="T5" fmla="*/ 17 h 26"/>
                        <a:gd name="T6" fmla="*/ 2 w 28"/>
                        <a:gd name="T7" fmla="*/ 26 h 26"/>
                        <a:gd name="T8" fmla="*/ 9 w 28"/>
                        <a:gd name="T9" fmla="*/ 26 h 26"/>
                        <a:gd name="T10" fmla="*/ 28 w 28"/>
                        <a:gd name="T11" fmla="*/ 13 h 26"/>
                        <a:gd name="T12" fmla="*/ 24 w 28"/>
                        <a:gd name="T13" fmla="*/ 0 h 26"/>
                        <a:gd name="T14" fmla="*/ 0 60000 65536"/>
                        <a:gd name="T15" fmla="*/ 0 60000 65536"/>
                        <a:gd name="T16" fmla="*/ 0 60000 65536"/>
                        <a:gd name="T17" fmla="*/ 0 60000 65536"/>
                        <a:gd name="T18" fmla="*/ 0 60000 65536"/>
                        <a:gd name="T19" fmla="*/ 0 60000 65536"/>
                        <a:gd name="T20" fmla="*/ 0 60000 65536"/>
                        <a:gd name="T21" fmla="*/ 0 w 28"/>
                        <a:gd name="T22" fmla="*/ 0 h 26"/>
                        <a:gd name="T23" fmla="*/ 28 w 28"/>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26">
                          <a:moveTo>
                            <a:pt x="24" y="0"/>
                          </a:moveTo>
                          <a:lnTo>
                            <a:pt x="13" y="6"/>
                          </a:lnTo>
                          <a:lnTo>
                            <a:pt x="0" y="17"/>
                          </a:lnTo>
                          <a:lnTo>
                            <a:pt x="2" y="26"/>
                          </a:lnTo>
                          <a:lnTo>
                            <a:pt x="9" y="26"/>
                          </a:lnTo>
                          <a:lnTo>
                            <a:pt x="28" y="13"/>
                          </a:lnTo>
                          <a:lnTo>
                            <a:pt x="24" y="0"/>
                          </a:lnTo>
                          <a:close/>
                        </a:path>
                      </a:pathLst>
                    </a:custGeom>
                    <a:solidFill>
                      <a:schemeClr val="bg1"/>
                    </a:solidFill>
                    <a:ln w="12700">
                      <a:solidFill>
                        <a:srgbClr val="000000"/>
                      </a:solidFill>
                      <a:prstDash val="solid"/>
                      <a:round/>
                      <a:headEnd/>
                      <a:tailEnd/>
                    </a:ln>
                  </p:spPr>
                  <p:txBody>
                    <a:bodyPr/>
                    <a:lstStyle/>
                    <a:p>
                      <a:endParaRPr lang="fr-FR" sz="1000"/>
                    </a:p>
                  </p:txBody>
                </p:sp>
                <p:sp>
                  <p:nvSpPr>
                    <p:cNvPr id="244" name="Freeform 53"/>
                    <p:cNvSpPr>
                      <a:spLocks noChangeAspect="1"/>
                    </p:cNvSpPr>
                    <p:nvPr/>
                  </p:nvSpPr>
                  <p:spPr bwMode="auto">
                    <a:xfrm>
                      <a:off x="2610" y="627"/>
                      <a:ext cx="438" cy="903"/>
                    </a:xfrm>
                    <a:custGeom>
                      <a:avLst/>
                      <a:gdLst>
                        <a:gd name="T0" fmla="*/ 119 w 438"/>
                        <a:gd name="T1" fmla="*/ 873 h 903"/>
                        <a:gd name="T2" fmla="*/ 93 w 438"/>
                        <a:gd name="T3" fmla="*/ 851 h 903"/>
                        <a:gd name="T4" fmla="*/ 59 w 438"/>
                        <a:gd name="T5" fmla="*/ 844 h 903"/>
                        <a:gd name="T6" fmla="*/ 59 w 438"/>
                        <a:gd name="T7" fmla="*/ 773 h 903"/>
                        <a:gd name="T8" fmla="*/ 44 w 438"/>
                        <a:gd name="T9" fmla="*/ 725 h 903"/>
                        <a:gd name="T10" fmla="*/ 41 w 438"/>
                        <a:gd name="T11" fmla="*/ 688 h 903"/>
                        <a:gd name="T12" fmla="*/ 30 w 438"/>
                        <a:gd name="T13" fmla="*/ 655 h 903"/>
                        <a:gd name="T14" fmla="*/ 52 w 438"/>
                        <a:gd name="T15" fmla="*/ 622 h 903"/>
                        <a:gd name="T16" fmla="*/ 63 w 438"/>
                        <a:gd name="T17" fmla="*/ 592 h 903"/>
                        <a:gd name="T18" fmla="*/ 107 w 438"/>
                        <a:gd name="T19" fmla="*/ 555 h 903"/>
                        <a:gd name="T20" fmla="*/ 137 w 438"/>
                        <a:gd name="T21" fmla="*/ 511 h 903"/>
                        <a:gd name="T22" fmla="*/ 159 w 438"/>
                        <a:gd name="T23" fmla="*/ 474 h 903"/>
                        <a:gd name="T24" fmla="*/ 178 w 438"/>
                        <a:gd name="T25" fmla="*/ 448 h 903"/>
                        <a:gd name="T26" fmla="*/ 181 w 438"/>
                        <a:gd name="T27" fmla="*/ 422 h 903"/>
                        <a:gd name="T28" fmla="*/ 174 w 438"/>
                        <a:gd name="T29" fmla="*/ 396 h 903"/>
                        <a:gd name="T30" fmla="*/ 152 w 438"/>
                        <a:gd name="T31" fmla="*/ 385 h 903"/>
                        <a:gd name="T32" fmla="*/ 119 w 438"/>
                        <a:gd name="T33" fmla="*/ 314 h 903"/>
                        <a:gd name="T34" fmla="*/ 122 w 438"/>
                        <a:gd name="T35" fmla="*/ 255 h 903"/>
                        <a:gd name="T36" fmla="*/ 107 w 438"/>
                        <a:gd name="T37" fmla="*/ 196 h 903"/>
                        <a:gd name="T38" fmla="*/ 81 w 438"/>
                        <a:gd name="T39" fmla="*/ 158 h 903"/>
                        <a:gd name="T40" fmla="*/ 30 w 438"/>
                        <a:gd name="T41" fmla="*/ 129 h 903"/>
                        <a:gd name="T42" fmla="*/ 11 w 438"/>
                        <a:gd name="T43" fmla="*/ 99 h 903"/>
                        <a:gd name="T44" fmla="*/ 15 w 438"/>
                        <a:gd name="T45" fmla="*/ 78 h 903"/>
                        <a:gd name="T46" fmla="*/ 48 w 438"/>
                        <a:gd name="T47" fmla="*/ 95 h 903"/>
                        <a:gd name="T48" fmla="*/ 107 w 438"/>
                        <a:gd name="T49" fmla="*/ 110 h 903"/>
                        <a:gd name="T50" fmla="*/ 130 w 438"/>
                        <a:gd name="T51" fmla="*/ 125 h 903"/>
                        <a:gd name="T52" fmla="*/ 159 w 438"/>
                        <a:gd name="T53" fmla="*/ 99 h 903"/>
                        <a:gd name="T54" fmla="*/ 178 w 438"/>
                        <a:gd name="T55" fmla="*/ 78 h 903"/>
                        <a:gd name="T56" fmla="*/ 174 w 438"/>
                        <a:gd name="T57" fmla="*/ 37 h 903"/>
                        <a:gd name="T58" fmla="*/ 204 w 438"/>
                        <a:gd name="T59" fmla="*/ 19 h 903"/>
                        <a:gd name="T60" fmla="*/ 244 w 438"/>
                        <a:gd name="T61" fmla="*/ 26 h 903"/>
                        <a:gd name="T62" fmla="*/ 244 w 438"/>
                        <a:gd name="T63" fmla="*/ 59 h 903"/>
                        <a:gd name="T64" fmla="*/ 211 w 438"/>
                        <a:gd name="T65" fmla="*/ 92 h 903"/>
                        <a:gd name="T66" fmla="*/ 248 w 438"/>
                        <a:gd name="T67" fmla="*/ 85 h 903"/>
                        <a:gd name="T68" fmla="*/ 252 w 438"/>
                        <a:gd name="T69" fmla="*/ 30 h 903"/>
                        <a:gd name="T70" fmla="*/ 275 w 438"/>
                        <a:gd name="T71" fmla="*/ 63 h 903"/>
                        <a:gd name="T72" fmla="*/ 267 w 438"/>
                        <a:gd name="T73" fmla="*/ 114 h 903"/>
                        <a:gd name="T74" fmla="*/ 297 w 438"/>
                        <a:gd name="T75" fmla="*/ 158 h 903"/>
                        <a:gd name="T76" fmla="*/ 316 w 438"/>
                        <a:gd name="T77" fmla="*/ 199 h 903"/>
                        <a:gd name="T78" fmla="*/ 319 w 438"/>
                        <a:gd name="T79" fmla="*/ 262 h 903"/>
                        <a:gd name="T80" fmla="*/ 349 w 438"/>
                        <a:gd name="T81" fmla="*/ 351 h 903"/>
                        <a:gd name="T82" fmla="*/ 360 w 438"/>
                        <a:gd name="T83" fmla="*/ 448 h 903"/>
                        <a:gd name="T84" fmla="*/ 375 w 438"/>
                        <a:gd name="T85" fmla="*/ 518 h 903"/>
                        <a:gd name="T86" fmla="*/ 419 w 438"/>
                        <a:gd name="T87" fmla="*/ 566 h 903"/>
                        <a:gd name="T88" fmla="*/ 438 w 438"/>
                        <a:gd name="T89" fmla="*/ 604 h 903"/>
                        <a:gd name="T90" fmla="*/ 416 w 438"/>
                        <a:gd name="T91" fmla="*/ 680 h 903"/>
                        <a:gd name="T92" fmla="*/ 405 w 438"/>
                        <a:gd name="T93" fmla="*/ 721 h 903"/>
                        <a:gd name="T94" fmla="*/ 382 w 438"/>
                        <a:gd name="T95" fmla="*/ 744 h 903"/>
                        <a:gd name="T96" fmla="*/ 327 w 438"/>
                        <a:gd name="T97" fmla="*/ 799 h 903"/>
                        <a:gd name="T98" fmla="*/ 301 w 438"/>
                        <a:gd name="T99" fmla="*/ 825 h 903"/>
                        <a:gd name="T100" fmla="*/ 267 w 438"/>
                        <a:gd name="T101" fmla="*/ 840 h 903"/>
                        <a:gd name="T102" fmla="*/ 215 w 438"/>
                        <a:gd name="T103" fmla="*/ 855 h 903"/>
                        <a:gd name="T104" fmla="*/ 163 w 438"/>
                        <a:gd name="T105" fmla="*/ 877 h 903"/>
                        <a:gd name="T106" fmla="*/ 122 w 438"/>
                        <a:gd name="T107" fmla="*/ 903 h 90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38"/>
                        <a:gd name="T163" fmla="*/ 0 h 903"/>
                        <a:gd name="T164" fmla="*/ 438 w 438"/>
                        <a:gd name="T165" fmla="*/ 903 h 90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38" h="903">
                          <a:moveTo>
                            <a:pt x="122" y="903"/>
                          </a:moveTo>
                          <a:lnTo>
                            <a:pt x="119" y="873"/>
                          </a:lnTo>
                          <a:lnTo>
                            <a:pt x="104" y="858"/>
                          </a:lnTo>
                          <a:lnTo>
                            <a:pt x="93" y="851"/>
                          </a:lnTo>
                          <a:lnTo>
                            <a:pt x="74" y="844"/>
                          </a:lnTo>
                          <a:lnTo>
                            <a:pt x="59" y="844"/>
                          </a:lnTo>
                          <a:lnTo>
                            <a:pt x="52" y="829"/>
                          </a:lnTo>
                          <a:lnTo>
                            <a:pt x="59" y="773"/>
                          </a:lnTo>
                          <a:lnTo>
                            <a:pt x="56" y="740"/>
                          </a:lnTo>
                          <a:lnTo>
                            <a:pt x="44" y="725"/>
                          </a:lnTo>
                          <a:lnTo>
                            <a:pt x="37" y="718"/>
                          </a:lnTo>
                          <a:lnTo>
                            <a:pt x="41" y="688"/>
                          </a:lnTo>
                          <a:lnTo>
                            <a:pt x="37" y="669"/>
                          </a:lnTo>
                          <a:lnTo>
                            <a:pt x="30" y="655"/>
                          </a:lnTo>
                          <a:lnTo>
                            <a:pt x="41" y="622"/>
                          </a:lnTo>
                          <a:lnTo>
                            <a:pt x="52" y="622"/>
                          </a:lnTo>
                          <a:lnTo>
                            <a:pt x="59" y="615"/>
                          </a:lnTo>
                          <a:lnTo>
                            <a:pt x="63" y="592"/>
                          </a:lnTo>
                          <a:lnTo>
                            <a:pt x="85" y="574"/>
                          </a:lnTo>
                          <a:lnTo>
                            <a:pt x="107" y="555"/>
                          </a:lnTo>
                          <a:lnTo>
                            <a:pt x="111" y="533"/>
                          </a:lnTo>
                          <a:lnTo>
                            <a:pt x="137" y="511"/>
                          </a:lnTo>
                          <a:lnTo>
                            <a:pt x="163" y="485"/>
                          </a:lnTo>
                          <a:lnTo>
                            <a:pt x="159" y="474"/>
                          </a:lnTo>
                          <a:lnTo>
                            <a:pt x="159" y="459"/>
                          </a:lnTo>
                          <a:lnTo>
                            <a:pt x="178" y="448"/>
                          </a:lnTo>
                          <a:lnTo>
                            <a:pt x="185" y="444"/>
                          </a:lnTo>
                          <a:lnTo>
                            <a:pt x="181" y="422"/>
                          </a:lnTo>
                          <a:lnTo>
                            <a:pt x="181" y="400"/>
                          </a:lnTo>
                          <a:lnTo>
                            <a:pt x="174" y="396"/>
                          </a:lnTo>
                          <a:lnTo>
                            <a:pt x="163" y="400"/>
                          </a:lnTo>
                          <a:lnTo>
                            <a:pt x="152" y="385"/>
                          </a:lnTo>
                          <a:lnTo>
                            <a:pt x="141" y="344"/>
                          </a:lnTo>
                          <a:lnTo>
                            <a:pt x="119" y="314"/>
                          </a:lnTo>
                          <a:lnTo>
                            <a:pt x="126" y="273"/>
                          </a:lnTo>
                          <a:lnTo>
                            <a:pt x="122" y="255"/>
                          </a:lnTo>
                          <a:lnTo>
                            <a:pt x="96" y="229"/>
                          </a:lnTo>
                          <a:lnTo>
                            <a:pt x="107" y="196"/>
                          </a:lnTo>
                          <a:lnTo>
                            <a:pt x="100" y="177"/>
                          </a:lnTo>
                          <a:lnTo>
                            <a:pt x="81" y="158"/>
                          </a:lnTo>
                          <a:lnTo>
                            <a:pt x="70" y="170"/>
                          </a:lnTo>
                          <a:lnTo>
                            <a:pt x="30" y="129"/>
                          </a:lnTo>
                          <a:lnTo>
                            <a:pt x="19" y="114"/>
                          </a:lnTo>
                          <a:lnTo>
                            <a:pt x="11" y="99"/>
                          </a:lnTo>
                          <a:lnTo>
                            <a:pt x="0" y="92"/>
                          </a:lnTo>
                          <a:lnTo>
                            <a:pt x="15" y="78"/>
                          </a:lnTo>
                          <a:lnTo>
                            <a:pt x="37" y="78"/>
                          </a:lnTo>
                          <a:lnTo>
                            <a:pt x="48" y="95"/>
                          </a:lnTo>
                          <a:lnTo>
                            <a:pt x="78" y="129"/>
                          </a:lnTo>
                          <a:lnTo>
                            <a:pt x="107" y="110"/>
                          </a:lnTo>
                          <a:lnTo>
                            <a:pt x="126" y="114"/>
                          </a:lnTo>
                          <a:lnTo>
                            <a:pt x="130" y="125"/>
                          </a:lnTo>
                          <a:lnTo>
                            <a:pt x="152" y="129"/>
                          </a:lnTo>
                          <a:lnTo>
                            <a:pt x="159" y="99"/>
                          </a:lnTo>
                          <a:lnTo>
                            <a:pt x="170" y="89"/>
                          </a:lnTo>
                          <a:lnTo>
                            <a:pt x="178" y="78"/>
                          </a:lnTo>
                          <a:lnTo>
                            <a:pt x="178" y="67"/>
                          </a:lnTo>
                          <a:lnTo>
                            <a:pt x="174" y="37"/>
                          </a:lnTo>
                          <a:lnTo>
                            <a:pt x="193" y="19"/>
                          </a:lnTo>
                          <a:lnTo>
                            <a:pt x="204" y="19"/>
                          </a:lnTo>
                          <a:lnTo>
                            <a:pt x="222" y="0"/>
                          </a:lnTo>
                          <a:lnTo>
                            <a:pt x="244" y="26"/>
                          </a:lnTo>
                          <a:lnTo>
                            <a:pt x="252" y="37"/>
                          </a:lnTo>
                          <a:lnTo>
                            <a:pt x="244" y="59"/>
                          </a:lnTo>
                          <a:lnTo>
                            <a:pt x="226" y="74"/>
                          </a:lnTo>
                          <a:lnTo>
                            <a:pt x="211" y="92"/>
                          </a:lnTo>
                          <a:lnTo>
                            <a:pt x="215" y="110"/>
                          </a:lnTo>
                          <a:lnTo>
                            <a:pt x="248" y="85"/>
                          </a:lnTo>
                          <a:lnTo>
                            <a:pt x="248" y="63"/>
                          </a:lnTo>
                          <a:lnTo>
                            <a:pt x="252" y="30"/>
                          </a:lnTo>
                          <a:lnTo>
                            <a:pt x="263" y="22"/>
                          </a:lnTo>
                          <a:lnTo>
                            <a:pt x="275" y="63"/>
                          </a:lnTo>
                          <a:lnTo>
                            <a:pt x="275" y="99"/>
                          </a:lnTo>
                          <a:lnTo>
                            <a:pt x="267" y="114"/>
                          </a:lnTo>
                          <a:lnTo>
                            <a:pt x="267" y="136"/>
                          </a:lnTo>
                          <a:lnTo>
                            <a:pt x="297" y="158"/>
                          </a:lnTo>
                          <a:lnTo>
                            <a:pt x="297" y="173"/>
                          </a:lnTo>
                          <a:lnTo>
                            <a:pt x="316" y="199"/>
                          </a:lnTo>
                          <a:lnTo>
                            <a:pt x="323" y="218"/>
                          </a:lnTo>
                          <a:lnTo>
                            <a:pt x="319" y="262"/>
                          </a:lnTo>
                          <a:lnTo>
                            <a:pt x="331" y="311"/>
                          </a:lnTo>
                          <a:lnTo>
                            <a:pt x="349" y="351"/>
                          </a:lnTo>
                          <a:lnTo>
                            <a:pt x="345" y="411"/>
                          </a:lnTo>
                          <a:lnTo>
                            <a:pt x="360" y="448"/>
                          </a:lnTo>
                          <a:lnTo>
                            <a:pt x="368" y="463"/>
                          </a:lnTo>
                          <a:lnTo>
                            <a:pt x="375" y="518"/>
                          </a:lnTo>
                          <a:lnTo>
                            <a:pt x="382" y="541"/>
                          </a:lnTo>
                          <a:lnTo>
                            <a:pt x="419" y="566"/>
                          </a:lnTo>
                          <a:lnTo>
                            <a:pt x="438" y="589"/>
                          </a:lnTo>
                          <a:lnTo>
                            <a:pt x="438" y="604"/>
                          </a:lnTo>
                          <a:lnTo>
                            <a:pt x="423" y="673"/>
                          </a:lnTo>
                          <a:lnTo>
                            <a:pt x="416" y="680"/>
                          </a:lnTo>
                          <a:lnTo>
                            <a:pt x="423" y="695"/>
                          </a:lnTo>
                          <a:lnTo>
                            <a:pt x="405" y="721"/>
                          </a:lnTo>
                          <a:lnTo>
                            <a:pt x="382" y="732"/>
                          </a:lnTo>
                          <a:lnTo>
                            <a:pt x="382" y="744"/>
                          </a:lnTo>
                          <a:lnTo>
                            <a:pt x="349" y="788"/>
                          </a:lnTo>
                          <a:lnTo>
                            <a:pt x="327" y="799"/>
                          </a:lnTo>
                          <a:lnTo>
                            <a:pt x="323" y="825"/>
                          </a:lnTo>
                          <a:lnTo>
                            <a:pt x="301" y="825"/>
                          </a:lnTo>
                          <a:lnTo>
                            <a:pt x="290" y="833"/>
                          </a:lnTo>
                          <a:lnTo>
                            <a:pt x="267" y="840"/>
                          </a:lnTo>
                          <a:lnTo>
                            <a:pt x="237" y="836"/>
                          </a:lnTo>
                          <a:lnTo>
                            <a:pt x="215" y="855"/>
                          </a:lnTo>
                          <a:lnTo>
                            <a:pt x="189" y="870"/>
                          </a:lnTo>
                          <a:lnTo>
                            <a:pt x="163" y="877"/>
                          </a:lnTo>
                          <a:lnTo>
                            <a:pt x="144" y="892"/>
                          </a:lnTo>
                          <a:lnTo>
                            <a:pt x="122" y="903"/>
                          </a:lnTo>
                          <a:close/>
                        </a:path>
                      </a:pathLst>
                    </a:custGeom>
                    <a:solidFill>
                      <a:schemeClr val="bg1"/>
                    </a:solidFill>
                    <a:ln w="12700">
                      <a:solidFill>
                        <a:srgbClr val="000000"/>
                      </a:solidFill>
                      <a:prstDash val="solid"/>
                      <a:round/>
                      <a:headEnd/>
                      <a:tailEnd/>
                    </a:ln>
                  </p:spPr>
                  <p:txBody>
                    <a:bodyPr/>
                    <a:lstStyle/>
                    <a:p>
                      <a:endParaRPr lang="fr-FR" sz="1000"/>
                    </a:p>
                  </p:txBody>
                </p:sp>
              </p:grpSp>
              <p:grpSp>
                <p:nvGrpSpPr>
                  <p:cNvPr id="230" name="Group 54"/>
                  <p:cNvGrpSpPr>
                    <a:grpSpLocks noChangeAspect="1"/>
                  </p:cNvGrpSpPr>
                  <p:nvPr/>
                </p:nvGrpSpPr>
                <p:grpSpPr bwMode="auto">
                  <a:xfrm>
                    <a:off x="2737" y="948"/>
                    <a:ext cx="283" cy="460"/>
                    <a:chOff x="2737" y="948"/>
                    <a:chExt cx="283" cy="460"/>
                  </a:xfrm>
                </p:grpSpPr>
                <p:sp>
                  <p:nvSpPr>
                    <p:cNvPr id="231" name="Freeform 55"/>
                    <p:cNvSpPr>
                      <a:spLocks noChangeAspect="1"/>
                    </p:cNvSpPr>
                    <p:nvPr/>
                  </p:nvSpPr>
                  <p:spPr bwMode="auto">
                    <a:xfrm>
                      <a:off x="2897" y="948"/>
                      <a:ext cx="16" cy="22"/>
                    </a:xfrm>
                    <a:custGeom>
                      <a:avLst/>
                      <a:gdLst>
                        <a:gd name="T0" fmla="*/ 10 w 16"/>
                        <a:gd name="T1" fmla="*/ 2 h 22"/>
                        <a:gd name="T2" fmla="*/ 0 w 16"/>
                        <a:gd name="T3" fmla="*/ 0 h 22"/>
                        <a:gd name="T4" fmla="*/ 8 w 16"/>
                        <a:gd name="T5" fmla="*/ 22 h 22"/>
                        <a:gd name="T6" fmla="*/ 16 w 16"/>
                        <a:gd name="T7" fmla="*/ 17 h 22"/>
                        <a:gd name="T8" fmla="*/ 10 w 16"/>
                        <a:gd name="T9" fmla="*/ 2 h 22"/>
                        <a:gd name="T10" fmla="*/ 0 60000 65536"/>
                        <a:gd name="T11" fmla="*/ 0 60000 65536"/>
                        <a:gd name="T12" fmla="*/ 0 60000 65536"/>
                        <a:gd name="T13" fmla="*/ 0 60000 65536"/>
                        <a:gd name="T14" fmla="*/ 0 60000 65536"/>
                        <a:gd name="T15" fmla="*/ 0 w 16"/>
                        <a:gd name="T16" fmla="*/ 0 h 22"/>
                        <a:gd name="T17" fmla="*/ 16 w 16"/>
                        <a:gd name="T18" fmla="*/ 22 h 22"/>
                      </a:gdLst>
                      <a:ahLst/>
                      <a:cxnLst>
                        <a:cxn ang="T10">
                          <a:pos x="T0" y="T1"/>
                        </a:cxn>
                        <a:cxn ang="T11">
                          <a:pos x="T2" y="T3"/>
                        </a:cxn>
                        <a:cxn ang="T12">
                          <a:pos x="T4" y="T5"/>
                        </a:cxn>
                        <a:cxn ang="T13">
                          <a:pos x="T6" y="T7"/>
                        </a:cxn>
                        <a:cxn ang="T14">
                          <a:pos x="T8" y="T9"/>
                        </a:cxn>
                      </a:cxnLst>
                      <a:rect l="T15" t="T16" r="T17" b="T18"/>
                      <a:pathLst>
                        <a:path w="16" h="22">
                          <a:moveTo>
                            <a:pt x="10" y="2"/>
                          </a:moveTo>
                          <a:lnTo>
                            <a:pt x="0" y="0"/>
                          </a:lnTo>
                          <a:lnTo>
                            <a:pt x="8" y="22"/>
                          </a:lnTo>
                          <a:lnTo>
                            <a:pt x="16" y="17"/>
                          </a:lnTo>
                          <a:lnTo>
                            <a:pt x="10" y="2"/>
                          </a:lnTo>
                          <a:close/>
                        </a:path>
                      </a:pathLst>
                    </a:custGeom>
                    <a:solidFill>
                      <a:schemeClr val="bg1"/>
                    </a:solidFill>
                    <a:ln w="12700">
                      <a:solidFill>
                        <a:srgbClr val="000000"/>
                      </a:solidFill>
                      <a:prstDash val="solid"/>
                      <a:round/>
                      <a:headEnd/>
                      <a:tailEnd/>
                    </a:ln>
                  </p:spPr>
                  <p:txBody>
                    <a:bodyPr/>
                    <a:lstStyle/>
                    <a:p>
                      <a:endParaRPr lang="fr-FR" sz="1000"/>
                    </a:p>
                  </p:txBody>
                </p:sp>
                <p:sp>
                  <p:nvSpPr>
                    <p:cNvPr id="232" name="Freeform 56"/>
                    <p:cNvSpPr>
                      <a:spLocks noChangeAspect="1"/>
                    </p:cNvSpPr>
                    <p:nvPr/>
                  </p:nvSpPr>
                  <p:spPr bwMode="auto">
                    <a:xfrm>
                      <a:off x="2928" y="1031"/>
                      <a:ext cx="16" cy="45"/>
                    </a:xfrm>
                    <a:custGeom>
                      <a:avLst/>
                      <a:gdLst>
                        <a:gd name="T0" fmla="*/ 16 w 16"/>
                        <a:gd name="T1" fmla="*/ 0 h 45"/>
                        <a:gd name="T2" fmla="*/ 0 w 16"/>
                        <a:gd name="T3" fmla="*/ 9 h 45"/>
                        <a:gd name="T4" fmla="*/ 0 w 16"/>
                        <a:gd name="T5" fmla="*/ 45 h 45"/>
                        <a:gd name="T6" fmla="*/ 8 w 16"/>
                        <a:gd name="T7" fmla="*/ 28 h 45"/>
                        <a:gd name="T8" fmla="*/ 11 w 16"/>
                        <a:gd name="T9" fmla="*/ 9 h 45"/>
                        <a:gd name="T10" fmla="*/ 5 w 16"/>
                        <a:gd name="T11" fmla="*/ 8 h 45"/>
                        <a:gd name="T12" fmla="*/ 16 w 16"/>
                        <a:gd name="T13" fmla="*/ 0 h 45"/>
                        <a:gd name="T14" fmla="*/ 0 60000 65536"/>
                        <a:gd name="T15" fmla="*/ 0 60000 65536"/>
                        <a:gd name="T16" fmla="*/ 0 60000 65536"/>
                        <a:gd name="T17" fmla="*/ 0 60000 65536"/>
                        <a:gd name="T18" fmla="*/ 0 60000 65536"/>
                        <a:gd name="T19" fmla="*/ 0 60000 65536"/>
                        <a:gd name="T20" fmla="*/ 0 60000 65536"/>
                        <a:gd name="T21" fmla="*/ 0 w 16"/>
                        <a:gd name="T22" fmla="*/ 0 h 45"/>
                        <a:gd name="T23" fmla="*/ 16 w 16"/>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45">
                          <a:moveTo>
                            <a:pt x="16" y="0"/>
                          </a:moveTo>
                          <a:lnTo>
                            <a:pt x="0" y="9"/>
                          </a:lnTo>
                          <a:lnTo>
                            <a:pt x="0" y="45"/>
                          </a:lnTo>
                          <a:lnTo>
                            <a:pt x="8" y="28"/>
                          </a:lnTo>
                          <a:lnTo>
                            <a:pt x="11" y="9"/>
                          </a:lnTo>
                          <a:lnTo>
                            <a:pt x="5" y="8"/>
                          </a:lnTo>
                          <a:lnTo>
                            <a:pt x="16" y="0"/>
                          </a:lnTo>
                          <a:close/>
                        </a:path>
                      </a:pathLst>
                    </a:custGeom>
                    <a:solidFill>
                      <a:schemeClr val="bg1"/>
                    </a:solidFill>
                    <a:ln w="12700">
                      <a:solidFill>
                        <a:srgbClr val="000000"/>
                      </a:solidFill>
                      <a:prstDash val="solid"/>
                      <a:round/>
                      <a:headEnd/>
                      <a:tailEnd/>
                    </a:ln>
                  </p:spPr>
                  <p:txBody>
                    <a:bodyPr/>
                    <a:lstStyle/>
                    <a:p>
                      <a:endParaRPr lang="fr-FR" sz="1000"/>
                    </a:p>
                  </p:txBody>
                </p:sp>
                <p:sp>
                  <p:nvSpPr>
                    <p:cNvPr id="233" name="Freeform 57"/>
                    <p:cNvSpPr>
                      <a:spLocks noChangeAspect="1"/>
                    </p:cNvSpPr>
                    <p:nvPr/>
                  </p:nvSpPr>
                  <p:spPr bwMode="auto">
                    <a:xfrm>
                      <a:off x="2953" y="1096"/>
                      <a:ext cx="19" cy="26"/>
                    </a:xfrm>
                    <a:custGeom>
                      <a:avLst/>
                      <a:gdLst>
                        <a:gd name="T0" fmla="*/ 4 w 19"/>
                        <a:gd name="T1" fmla="*/ 0 h 26"/>
                        <a:gd name="T2" fmla="*/ 0 w 19"/>
                        <a:gd name="T3" fmla="*/ 7 h 26"/>
                        <a:gd name="T4" fmla="*/ 6 w 19"/>
                        <a:gd name="T5" fmla="*/ 26 h 26"/>
                        <a:gd name="T6" fmla="*/ 17 w 19"/>
                        <a:gd name="T7" fmla="*/ 20 h 26"/>
                        <a:gd name="T8" fmla="*/ 19 w 19"/>
                        <a:gd name="T9" fmla="*/ 11 h 26"/>
                        <a:gd name="T10" fmla="*/ 4 w 19"/>
                        <a:gd name="T11" fmla="*/ 0 h 26"/>
                        <a:gd name="T12" fmla="*/ 0 60000 65536"/>
                        <a:gd name="T13" fmla="*/ 0 60000 65536"/>
                        <a:gd name="T14" fmla="*/ 0 60000 65536"/>
                        <a:gd name="T15" fmla="*/ 0 60000 65536"/>
                        <a:gd name="T16" fmla="*/ 0 60000 65536"/>
                        <a:gd name="T17" fmla="*/ 0 60000 65536"/>
                        <a:gd name="T18" fmla="*/ 0 w 19"/>
                        <a:gd name="T19" fmla="*/ 0 h 26"/>
                        <a:gd name="T20" fmla="*/ 19 w 19"/>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9" h="26">
                          <a:moveTo>
                            <a:pt x="4" y="0"/>
                          </a:moveTo>
                          <a:lnTo>
                            <a:pt x="0" y="7"/>
                          </a:lnTo>
                          <a:lnTo>
                            <a:pt x="6" y="26"/>
                          </a:lnTo>
                          <a:lnTo>
                            <a:pt x="17" y="20"/>
                          </a:lnTo>
                          <a:lnTo>
                            <a:pt x="19" y="11"/>
                          </a:lnTo>
                          <a:lnTo>
                            <a:pt x="4" y="0"/>
                          </a:lnTo>
                          <a:close/>
                        </a:path>
                      </a:pathLst>
                    </a:custGeom>
                    <a:solidFill>
                      <a:schemeClr val="bg1"/>
                    </a:solidFill>
                    <a:ln w="12700">
                      <a:solidFill>
                        <a:srgbClr val="000000"/>
                      </a:solidFill>
                      <a:prstDash val="solid"/>
                      <a:round/>
                      <a:headEnd/>
                      <a:tailEnd/>
                    </a:ln>
                  </p:spPr>
                  <p:txBody>
                    <a:bodyPr/>
                    <a:lstStyle/>
                    <a:p>
                      <a:endParaRPr lang="fr-FR" sz="1000"/>
                    </a:p>
                  </p:txBody>
                </p:sp>
                <p:sp>
                  <p:nvSpPr>
                    <p:cNvPr id="234" name="Freeform 58"/>
                    <p:cNvSpPr>
                      <a:spLocks noChangeAspect="1"/>
                    </p:cNvSpPr>
                    <p:nvPr/>
                  </p:nvSpPr>
                  <p:spPr bwMode="auto">
                    <a:xfrm>
                      <a:off x="2848" y="1092"/>
                      <a:ext cx="42" cy="39"/>
                    </a:xfrm>
                    <a:custGeom>
                      <a:avLst/>
                      <a:gdLst>
                        <a:gd name="T0" fmla="*/ 42 w 42"/>
                        <a:gd name="T1" fmla="*/ 17 h 39"/>
                        <a:gd name="T2" fmla="*/ 33 w 42"/>
                        <a:gd name="T3" fmla="*/ 17 h 39"/>
                        <a:gd name="T4" fmla="*/ 21 w 42"/>
                        <a:gd name="T5" fmla="*/ 0 h 39"/>
                        <a:gd name="T6" fmla="*/ 13 w 42"/>
                        <a:gd name="T7" fmla="*/ 11 h 39"/>
                        <a:gd name="T8" fmla="*/ 2 w 42"/>
                        <a:gd name="T9" fmla="*/ 7 h 39"/>
                        <a:gd name="T10" fmla="*/ 0 w 42"/>
                        <a:gd name="T11" fmla="*/ 17 h 39"/>
                        <a:gd name="T12" fmla="*/ 6 w 42"/>
                        <a:gd name="T13" fmla="*/ 24 h 39"/>
                        <a:gd name="T14" fmla="*/ 6 w 42"/>
                        <a:gd name="T15" fmla="*/ 32 h 39"/>
                        <a:gd name="T16" fmla="*/ 13 w 42"/>
                        <a:gd name="T17" fmla="*/ 39 h 39"/>
                        <a:gd name="T18" fmla="*/ 21 w 42"/>
                        <a:gd name="T19" fmla="*/ 33 h 39"/>
                        <a:gd name="T20" fmla="*/ 36 w 42"/>
                        <a:gd name="T21" fmla="*/ 37 h 39"/>
                        <a:gd name="T22" fmla="*/ 42 w 42"/>
                        <a:gd name="T23" fmla="*/ 17 h 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39"/>
                        <a:gd name="T38" fmla="*/ 42 w 42"/>
                        <a:gd name="T39" fmla="*/ 39 h 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39">
                          <a:moveTo>
                            <a:pt x="42" y="17"/>
                          </a:moveTo>
                          <a:lnTo>
                            <a:pt x="33" y="17"/>
                          </a:lnTo>
                          <a:lnTo>
                            <a:pt x="21" y="0"/>
                          </a:lnTo>
                          <a:lnTo>
                            <a:pt x="13" y="11"/>
                          </a:lnTo>
                          <a:lnTo>
                            <a:pt x="2" y="7"/>
                          </a:lnTo>
                          <a:lnTo>
                            <a:pt x="0" y="17"/>
                          </a:lnTo>
                          <a:lnTo>
                            <a:pt x="6" y="24"/>
                          </a:lnTo>
                          <a:lnTo>
                            <a:pt x="6" y="32"/>
                          </a:lnTo>
                          <a:lnTo>
                            <a:pt x="13" y="39"/>
                          </a:lnTo>
                          <a:lnTo>
                            <a:pt x="21" y="33"/>
                          </a:lnTo>
                          <a:lnTo>
                            <a:pt x="36" y="37"/>
                          </a:lnTo>
                          <a:lnTo>
                            <a:pt x="42" y="17"/>
                          </a:lnTo>
                          <a:close/>
                        </a:path>
                      </a:pathLst>
                    </a:custGeom>
                    <a:solidFill>
                      <a:schemeClr val="bg1"/>
                    </a:solidFill>
                    <a:ln w="12700">
                      <a:solidFill>
                        <a:srgbClr val="000000"/>
                      </a:solidFill>
                      <a:prstDash val="solid"/>
                      <a:round/>
                      <a:headEnd/>
                      <a:tailEnd/>
                    </a:ln>
                  </p:spPr>
                  <p:txBody>
                    <a:bodyPr/>
                    <a:lstStyle/>
                    <a:p>
                      <a:endParaRPr lang="fr-FR" sz="1000"/>
                    </a:p>
                  </p:txBody>
                </p:sp>
                <p:sp>
                  <p:nvSpPr>
                    <p:cNvPr id="235" name="Freeform 59"/>
                    <p:cNvSpPr>
                      <a:spLocks noChangeAspect="1"/>
                    </p:cNvSpPr>
                    <p:nvPr/>
                  </p:nvSpPr>
                  <p:spPr bwMode="auto">
                    <a:xfrm>
                      <a:off x="2944" y="1189"/>
                      <a:ext cx="58" cy="40"/>
                    </a:xfrm>
                    <a:custGeom>
                      <a:avLst/>
                      <a:gdLst>
                        <a:gd name="T0" fmla="*/ 7 w 58"/>
                        <a:gd name="T1" fmla="*/ 0 h 40"/>
                        <a:gd name="T2" fmla="*/ 0 w 58"/>
                        <a:gd name="T3" fmla="*/ 4 h 40"/>
                        <a:gd name="T4" fmla="*/ 21 w 58"/>
                        <a:gd name="T5" fmla="*/ 24 h 40"/>
                        <a:gd name="T6" fmla="*/ 28 w 58"/>
                        <a:gd name="T7" fmla="*/ 24 h 40"/>
                        <a:gd name="T8" fmla="*/ 51 w 58"/>
                        <a:gd name="T9" fmla="*/ 40 h 40"/>
                        <a:gd name="T10" fmla="*/ 58 w 58"/>
                        <a:gd name="T11" fmla="*/ 33 h 40"/>
                        <a:gd name="T12" fmla="*/ 52 w 58"/>
                        <a:gd name="T13" fmla="*/ 16 h 40"/>
                        <a:gd name="T14" fmla="*/ 51 w 58"/>
                        <a:gd name="T15" fmla="*/ 7 h 40"/>
                        <a:gd name="T16" fmla="*/ 34 w 58"/>
                        <a:gd name="T17" fmla="*/ 7 h 40"/>
                        <a:gd name="T18" fmla="*/ 21 w 58"/>
                        <a:gd name="T19" fmla="*/ 0 h 40"/>
                        <a:gd name="T20" fmla="*/ 7 w 58"/>
                        <a:gd name="T21" fmla="*/ 0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40"/>
                        <a:gd name="T35" fmla="*/ 58 w 58"/>
                        <a:gd name="T36" fmla="*/ 40 h 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40">
                          <a:moveTo>
                            <a:pt x="7" y="0"/>
                          </a:moveTo>
                          <a:lnTo>
                            <a:pt x="0" y="4"/>
                          </a:lnTo>
                          <a:lnTo>
                            <a:pt x="21" y="24"/>
                          </a:lnTo>
                          <a:lnTo>
                            <a:pt x="28" y="24"/>
                          </a:lnTo>
                          <a:lnTo>
                            <a:pt x="51" y="40"/>
                          </a:lnTo>
                          <a:lnTo>
                            <a:pt x="58" y="33"/>
                          </a:lnTo>
                          <a:lnTo>
                            <a:pt x="52" y="16"/>
                          </a:lnTo>
                          <a:lnTo>
                            <a:pt x="51" y="7"/>
                          </a:lnTo>
                          <a:lnTo>
                            <a:pt x="34" y="7"/>
                          </a:lnTo>
                          <a:lnTo>
                            <a:pt x="21" y="0"/>
                          </a:lnTo>
                          <a:lnTo>
                            <a:pt x="7" y="0"/>
                          </a:lnTo>
                          <a:close/>
                        </a:path>
                      </a:pathLst>
                    </a:custGeom>
                    <a:solidFill>
                      <a:schemeClr val="bg1"/>
                    </a:solidFill>
                    <a:ln w="12700">
                      <a:solidFill>
                        <a:srgbClr val="000000"/>
                      </a:solidFill>
                      <a:prstDash val="solid"/>
                      <a:round/>
                      <a:headEnd/>
                      <a:tailEnd/>
                    </a:ln>
                  </p:spPr>
                  <p:txBody>
                    <a:bodyPr/>
                    <a:lstStyle/>
                    <a:p>
                      <a:endParaRPr lang="fr-FR" sz="1000"/>
                    </a:p>
                  </p:txBody>
                </p:sp>
                <p:sp>
                  <p:nvSpPr>
                    <p:cNvPr id="236" name="Freeform 60"/>
                    <p:cNvSpPr>
                      <a:spLocks noChangeAspect="1"/>
                    </p:cNvSpPr>
                    <p:nvPr/>
                  </p:nvSpPr>
                  <p:spPr bwMode="auto">
                    <a:xfrm>
                      <a:off x="2821" y="1213"/>
                      <a:ext cx="37" cy="59"/>
                    </a:xfrm>
                    <a:custGeom>
                      <a:avLst/>
                      <a:gdLst>
                        <a:gd name="T0" fmla="*/ 33 w 37"/>
                        <a:gd name="T1" fmla="*/ 0 h 59"/>
                        <a:gd name="T2" fmla="*/ 37 w 37"/>
                        <a:gd name="T3" fmla="*/ 11 h 59"/>
                        <a:gd name="T4" fmla="*/ 19 w 37"/>
                        <a:gd name="T5" fmla="*/ 39 h 59"/>
                        <a:gd name="T6" fmla="*/ 20 w 37"/>
                        <a:gd name="T7" fmla="*/ 48 h 59"/>
                        <a:gd name="T8" fmla="*/ 9 w 37"/>
                        <a:gd name="T9" fmla="*/ 59 h 59"/>
                        <a:gd name="T10" fmla="*/ 0 w 37"/>
                        <a:gd name="T11" fmla="*/ 50 h 59"/>
                        <a:gd name="T12" fmla="*/ 4 w 37"/>
                        <a:gd name="T13" fmla="*/ 42 h 59"/>
                        <a:gd name="T14" fmla="*/ 6 w 37"/>
                        <a:gd name="T15" fmla="*/ 24 h 59"/>
                        <a:gd name="T16" fmla="*/ 15 w 37"/>
                        <a:gd name="T17" fmla="*/ 13 h 59"/>
                        <a:gd name="T18" fmla="*/ 4 w 37"/>
                        <a:gd name="T19" fmla="*/ 4 h 59"/>
                        <a:gd name="T20" fmla="*/ 11 w 37"/>
                        <a:gd name="T21" fmla="*/ 0 h 59"/>
                        <a:gd name="T22" fmla="*/ 22 w 37"/>
                        <a:gd name="T23" fmla="*/ 6 h 59"/>
                        <a:gd name="T24" fmla="*/ 33 w 37"/>
                        <a:gd name="T25" fmla="*/ 0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59"/>
                        <a:gd name="T41" fmla="*/ 37 w 37"/>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59">
                          <a:moveTo>
                            <a:pt x="33" y="0"/>
                          </a:moveTo>
                          <a:lnTo>
                            <a:pt x="37" y="11"/>
                          </a:lnTo>
                          <a:lnTo>
                            <a:pt x="19" y="39"/>
                          </a:lnTo>
                          <a:lnTo>
                            <a:pt x="20" y="48"/>
                          </a:lnTo>
                          <a:lnTo>
                            <a:pt x="9" y="59"/>
                          </a:lnTo>
                          <a:lnTo>
                            <a:pt x="0" y="50"/>
                          </a:lnTo>
                          <a:lnTo>
                            <a:pt x="4" y="42"/>
                          </a:lnTo>
                          <a:lnTo>
                            <a:pt x="6" y="24"/>
                          </a:lnTo>
                          <a:lnTo>
                            <a:pt x="15" y="13"/>
                          </a:lnTo>
                          <a:lnTo>
                            <a:pt x="4" y="4"/>
                          </a:lnTo>
                          <a:lnTo>
                            <a:pt x="11" y="0"/>
                          </a:lnTo>
                          <a:lnTo>
                            <a:pt x="22" y="6"/>
                          </a:lnTo>
                          <a:lnTo>
                            <a:pt x="33" y="0"/>
                          </a:lnTo>
                          <a:close/>
                        </a:path>
                      </a:pathLst>
                    </a:custGeom>
                    <a:solidFill>
                      <a:schemeClr val="bg1"/>
                    </a:solidFill>
                    <a:ln w="12700">
                      <a:solidFill>
                        <a:srgbClr val="000000"/>
                      </a:solidFill>
                      <a:prstDash val="solid"/>
                      <a:round/>
                      <a:headEnd/>
                      <a:tailEnd/>
                    </a:ln>
                  </p:spPr>
                  <p:txBody>
                    <a:bodyPr/>
                    <a:lstStyle/>
                    <a:p>
                      <a:endParaRPr lang="fr-FR" sz="1000"/>
                    </a:p>
                  </p:txBody>
                </p:sp>
                <p:sp>
                  <p:nvSpPr>
                    <p:cNvPr id="237" name="Freeform 61"/>
                    <p:cNvSpPr>
                      <a:spLocks noChangeAspect="1"/>
                    </p:cNvSpPr>
                    <p:nvPr/>
                  </p:nvSpPr>
                  <p:spPr bwMode="auto">
                    <a:xfrm>
                      <a:off x="2839" y="1250"/>
                      <a:ext cx="32" cy="55"/>
                    </a:xfrm>
                    <a:custGeom>
                      <a:avLst/>
                      <a:gdLst>
                        <a:gd name="T0" fmla="*/ 28 w 32"/>
                        <a:gd name="T1" fmla="*/ 0 h 55"/>
                        <a:gd name="T2" fmla="*/ 21 w 32"/>
                        <a:gd name="T3" fmla="*/ 0 h 55"/>
                        <a:gd name="T4" fmla="*/ 21 w 32"/>
                        <a:gd name="T5" fmla="*/ 4 h 55"/>
                        <a:gd name="T6" fmla="*/ 21 w 32"/>
                        <a:gd name="T7" fmla="*/ 7 h 55"/>
                        <a:gd name="T8" fmla="*/ 21 w 32"/>
                        <a:gd name="T9" fmla="*/ 11 h 55"/>
                        <a:gd name="T10" fmla="*/ 15 w 32"/>
                        <a:gd name="T11" fmla="*/ 21 h 55"/>
                        <a:gd name="T12" fmla="*/ 6 w 32"/>
                        <a:gd name="T13" fmla="*/ 30 h 55"/>
                        <a:gd name="T14" fmla="*/ 8 w 32"/>
                        <a:gd name="T15" fmla="*/ 37 h 55"/>
                        <a:gd name="T16" fmla="*/ 0 w 32"/>
                        <a:gd name="T17" fmla="*/ 49 h 55"/>
                        <a:gd name="T18" fmla="*/ 8 w 32"/>
                        <a:gd name="T19" fmla="*/ 55 h 55"/>
                        <a:gd name="T20" fmla="*/ 28 w 32"/>
                        <a:gd name="T21" fmla="*/ 26 h 55"/>
                        <a:gd name="T22" fmla="*/ 28 w 32"/>
                        <a:gd name="T23" fmla="*/ 19 h 55"/>
                        <a:gd name="T24" fmla="*/ 32 w 32"/>
                        <a:gd name="T25" fmla="*/ 11 h 55"/>
                        <a:gd name="T26" fmla="*/ 28 w 32"/>
                        <a:gd name="T27" fmla="*/ 0 h 5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
                        <a:gd name="T43" fmla="*/ 0 h 55"/>
                        <a:gd name="T44" fmla="*/ 32 w 32"/>
                        <a:gd name="T45" fmla="*/ 55 h 5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 h="55">
                          <a:moveTo>
                            <a:pt x="28" y="0"/>
                          </a:moveTo>
                          <a:lnTo>
                            <a:pt x="21" y="0"/>
                          </a:lnTo>
                          <a:lnTo>
                            <a:pt x="21" y="4"/>
                          </a:lnTo>
                          <a:lnTo>
                            <a:pt x="21" y="7"/>
                          </a:lnTo>
                          <a:lnTo>
                            <a:pt x="21" y="11"/>
                          </a:lnTo>
                          <a:lnTo>
                            <a:pt x="15" y="21"/>
                          </a:lnTo>
                          <a:lnTo>
                            <a:pt x="6" y="30"/>
                          </a:lnTo>
                          <a:lnTo>
                            <a:pt x="8" y="37"/>
                          </a:lnTo>
                          <a:lnTo>
                            <a:pt x="0" y="49"/>
                          </a:lnTo>
                          <a:lnTo>
                            <a:pt x="8" y="55"/>
                          </a:lnTo>
                          <a:lnTo>
                            <a:pt x="28" y="26"/>
                          </a:lnTo>
                          <a:lnTo>
                            <a:pt x="28" y="19"/>
                          </a:lnTo>
                          <a:lnTo>
                            <a:pt x="32" y="11"/>
                          </a:lnTo>
                          <a:lnTo>
                            <a:pt x="28" y="0"/>
                          </a:lnTo>
                          <a:close/>
                        </a:path>
                      </a:pathLst>
                    </a:custGeom>
                    <a:solidFill>
                      <a:schemeClr val="bg1"/>
                    </a:solidFill>
                    <a:ln w="12700">
                      <a:solidFill>
                        <a:srgbClr val="000000"/>
                      </a:solidFill>
                      <a:prstDash val="solid"/>
                      <a:round/>
                      <a:headEnd/>
                      <a:tailEnd/>
                    </a:ln>
                  </p:spPr>
                  <p:txBody>
                    <a:bodyPr/>
                    <a:lstStyle/>
                    <a:p>
                      <a:endParaRPr lang="fr-FR" sz="1000"/>
                    </a:p>
                  </p:txBody>
                </p:sp>
                <p:sp>
                  <p:nvSpPr>
                    <p:cNvPr id="238" name="Freeform 62"/>
                    <p:cNvSpPr>
                      <a:spLocks noChangeAspect="1"/>
                    </p:cNvSpPr>
                    <p:nvPr/>
                  </p:nvSpPr>
                  <p:spPr bwMode="auto">
                    <a:xfrm>
                      <a:off x="2737" y="1318"/>
                      <a:ext cx="44" cy="79"/>
                    </a:xfrm>
                    <a:custGeom>
                      <a:avLst/>
                      <a:gdLst>
                        <a:gd name="T0" fmla="*/ 29 w 44"/>
                        <a:gd name="T1" fmla="*/ 2 h 79"/>
                        <a:gd name="T2" fmla="*/ 25 w 44"/>
                        <a:gd name="T3" fmla="*/ 4 h 79"/>
                        <a:gd name="T4" fmla="*/ 17 w 44"/>
                        <a:gd name="T5" fmla="*/ 0 h 79"/>
                        <a:gd name="T6" fmla="*/ 4 w 44"/>
                        <a:gd name="T7" fmla="*/ 2 h 79"/>
                        <a:gd name="T8" fmla="*/ 4 w 44"/>
                        <a:gd name="T9" fmla="*/ 20 h 79"/>
                        <a:gd name="T10" fmla="*/ 11 w 44"/>
                        <a:gd name="T11" fmla="*/ 22 h 79"/>
                        <a:gd name="T12" fmla="*/ 11 w 44"/>
                        <a:gd name="T13" fmla="*/ 15 h 79"/>
                        <a:gd name="T14" fmla="*/ 23 w 44"/>
                        <a:gd name="T15" fmla="*/ 28 h 79"/>
                        <a:gd name="T16" fmla="*/ 19 w 44"/>
                        <a:gd name="T17" fmla="*/ 39 h 79"/>
                        <a:gd name="T18" fmla="*/ 10 w 44"/>
                        <a:gd name="T19" fmla="*/ 46 h 79"/>
                        <a:gd name="T20" fmla="*/ 6 w 44"/>
                        <a:gd name="T21" fmla="*/ 62 h 79"/>
                        <a:gd name="T22" fmla="*/ 0 w 44"/>
                        <a:gd name="T23" fmla="*/ 70 h 79"/>
                        <a:gd name="T24" fmla="*/ 8 w 44"/>
                        <a:gd name="T25" fmla="*/ 79 h 79"/>
                        <a:gd name="T26" fmla="*/ 31 w 44"/>
                        <a:gd name="T27" fmla="*/ 64 h 79"/>
                        <a:gd name="T28" fmla="*/ 23 w 44"/>
                        <a:gd name="T29" fmla="*/ 53 h 79"/>
                        <a:gd name="T30" fmla="*/ 29 w 44"/>
                        <a:gd name="T31" fmla="*/ 35 h 79"/>
                        <a:gd name="T32" fmla="*/ 42 w 44"/>
                        <a:gd name="T33" fmla="*/ 26 h 79"/>
                        <a:gd name="T34" fmla="*/ 44 w 44"/>
                        <a:gd name="T35" fmla="*/ 13 h 79"/>
                        <a:gd name="T36" fmla="*/ 29 w 44"/>
                        <a:gd name="T37" fmla="*/ 2 h 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
                        <a:gd name="T58" fmla="*/ 0 h 79"/>
                        <a:gd name="T59" fmla="*/ 44 w 44"/>
                        <a:gd name="T60" fmla="*/ 79 h 7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 h="79">
                          <a:moveTo>
                            <a:pt x="29" y="2"/>
                          </a:moveTo>
                          <a:lnTo>
                            <a:pt x="25" y="4"/>
                          </a:lnTo>
                          <a:lnTo>
                            <a:pt x="17" y="0"/>
                          </a:lnTo>
                          <a:lnTo>
                            <a:pt x="4" y="2"/>
                          </a:lnTo>
                          <a:lnTo>
                            <a:pt x="4" y="20"/>
                          </a:lnTo>
                          <a:lnTo>
                            <a:pt x="11" y="22"/>
                          </a:lnTo>
                          <a:lnTo>
                            <a:pt x="11" y="15"/>
                          </a:lnTo>
                          <a:lnTo>
                            <a:pt x="23" y="28"/>
                          </a:lnTo>
                          <a:lnTo>
                            <a:pt x="19" y="39"/>
                          </a:lnTo>
                          <a:lnTo>
                            <a:pt x="10" y="46"/>
                          </a:lnTo>
                          <a:lnTo>
                            <a:pt x="6" y="62"/>
                          </a:lnTo>
                          <a:lnTo>
                            <a:pt x="0" y="70"/>
                          </a:lnTo>
                          <a:lnTo>
                            <a:pt x="8" y="79"/>
                          </a:lnTo>
                          <a:lnTo>
                            <a:pt x="31" y="64"/>
                          </a:lnTo>
                          <a:lnTo>
                            <a:pt x="23" y="53"/>
                          </a:lnTo>
                          <a:lnTo>
                            <a:pt x="29" y="35"/>
                          </a:lnTo>
                          <a:lnTo>
                            <a:pt x="42" y="26"/>
                          </a:lnTo>
                          <a:lnTo>
                            <a:pt x="44" y="13"/>
                          </a:lnTo>
                          <a:lnTo>
                            <a:pt x="29" y="2"/>
                          </a:lnTo>
                          <a:close/>
                        </a:path>
                      </a:pathLst>
                    </a:custGeom>
                    <a:solidFill>
                      <a:schemeClr val="bg1"/>
                    </a:solidFill>
                    <a:ln w="12700">
                      <a:solidFill>
                        <a:srgbClr val="000000"/>
                      </a:solidFill>
                      <a:prstDash val="solid"/>
                      <a:round/>
                      <a:headEnd/>
                      <a:tailEnd/>
                    </a:ln>
                  </p:spPr>
                  <p:txBody>
                    <a:bodyPr/>
                    <a:lstStyle/>
                    <a:p>
                      <a:endParaRPr lang="fr-FR" sz="1000"/>
                    </a:p>
                  </p:txBody>
                </p:sp>
                <p:sp>
                  <p:nvSpPr>
                    <p:cNvPr id="239" name="Freeform 63"/>
                    <p:cNvSpPr>
                      <a:spLocks noChangeAspect="1"/>
                    </p:cNvSpPr>
                    <p:nvPr/>
                  </p:nvSpPr>
                  <p:spPr bwMode="auto">
                    <a:xfrm>
                      <a:off x="2763" y="1361"/>
                      <a:ext cx="27" cy="47"/>
                    </a:xfrm>
                    <a:custGeom>
                      <a:avLst/>
                      <a:gdLst>
                        <a:gd name="T0" fmla="*/ 17 w 27"/>
                        <a:gd name="T1" fmla="*/ 0 h 47"/>
                        <a:gd name="T2" fmla="*/ 27 w 27"/>
                        <a:gd name="T3" fmla="*/ 11 h 47"/>
                        <a:gd name="T4" fmla="*/ 21 w 27"/>
                        <a:gd name="T5" fmla="*/ 23 h 47"/>
                        <a:gd name="T6" fmla="*/ 19 w 27"/>
                        <a:gd name="T7" fmla="*/ 34 h 47"/>
                        <a:gd name="T8" fmla="*/ 6 w 27"/>
                        <a:gd name="T9" fmla="*/ 47 h 47"/>
                        <a:gd name="T10" fmla="*/ 0 w 27"/>
                        <a:gd name="T11" fmla="*/ 38 h 47"/>
                        <a:gd name="T12" fmla="*/ 6 w 27"/>
                        <a:gd name="T13" fmla="*/ 21 h 47"/>
                        <a:gd name="T14" fmla="*/ 17 w 27"/>
                        <a:gd name="T15" fmla="*/ 0 h 47"/>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47"/>
                        <a:gd name="T26" fmla="*/ 27 w 27"/>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47">
                          <a:moveTo>
                            <a:pt x="17" y="0"/>
                          </a:moveTo>
                          <a:lnTo>
                            <a:pt x="27" y="11"/>
                          </a:lnTo>
                          <a:lnTo>
                            <a:pt x="21" y="23"/>
                          </a:lnTo>
                          <a:lnTo>
                            <a:pt x="19" y="34"/>
                          </a:lnTo>
                          <a:lnTo>
                            <a:pt x="6" y="47"/>
                          </a:lnTo>
                          <a:lnTo>
                            <a:pt x="0" y="38"/>
                          </a:lnTo>
                          <a:lnTo>
                            <a:pt x="6" y="21"/>
                          </a:lnTo>
                          <a:lnTo>
                            <a:pt x="17" y="0"/>
                          </a:lnTo>
                          <a:close/>
                        </a:path>
                      </a:pathLst>
                    </a:custGeom>
                    <a:solidFill>
                      <a:schemeClr val="bg1"/>
                    </a:solidFill>
                    <a:ln w="12700">
                      <a:solidFill>
                        <a:srgbClr val="000000"/>
                      </a:solidFill>
                      <a:prstDash val="solid"/>
                      <a:round/>
                      <a:headEnd/>
                      <a:tailEnd/>
                    </a:ln>
                  </p:spPr>
                  <p:txBody>
                    <a:bodyPr/>
                    <a:lstStyle/>
                    <a:p>
                      <a:endParaRPr lang="fr-FR" sz="1000"/>
                    </a:p>
                  </p:txBody>
                </p:sp>
                <p:sp>
                  <p:nvSpPr>
                    <p:cNvPr id="240" name="Freeform 64"/>
                    <p:cNvSpPr>
                      <a:spLocks noChangeAspect="1"/>
                    </p:cNvSpPr>
                    <p:nvPr/>
                  </p:nvSpPr>
                  <p:spPr bwMode="auto">
                    <a:xfrm>
                      <a:off x="2811" y="1318"/>
                      <a:ext cx="28" cy="70"/>
                    </a:xfrm>
                    <a:custGeom>
                      <a:avLst/>
                      <a:gdLst>
                        <a:gd name="T0" fmla="*/ 13 w 28"/>
                        <a:gd name="T1" fmla="*/ 0 h 70"/>
                        <a:gd name="T2" fmla="*/ 26 w 28"/>
                        <a:gd name="T3" fmla="*/ 13 h 70"/>
                        <a:gd name="T4" fmla="*/ 24 w 28"/>
                        <a:gd name="T5" fmla="*/ 22 h 70"/>
                        <a:gd name="T6" fmla="*/ 19 w 28"/>
                        <a:gd name="T7" fmla="*/ 29 h 70"/>
                        <a:gd name="T8" fmla="*/ 26 w 28"/>
                        <a:gd name="T9" fmla="*/ 48 h 70"/>
                        <a:gd name="T10" fmla="*/ 28 w 28"/>
                        <a:gd name="T11" fmla="*/ 57 h 70"/>
                        <a:gd name="T12" fmla="*/ 21 w 28"/>
                        <a:gd name="T13" fmla="*/ 68 h 70"/>
                        <a:gd name="T14" fmla="*/ 9 w 28"/>
                        <a:gd name="T15" fmla="*/ 70 h 70"/>
                        <a:gd name="T16" fmla="*/ 0 w 28"/>
                        <a:gd name="T17" fmla="*/ 55 h 70"/>
                        <a:gd name="T18" fmla="*/ 6 w 28"/>
                        <a:gd name="T19" fmla="*/ 42 h 70"/>
                        <a:gd name="T20" fmla="*/ 13 w 28"/>
                        <a:gd name="T21" fmla="*/ 29 h 70"/>
                        <a:gd name="T22" fmla="*/ 13 w 28"/>
                        <a:gd name="T23" fmla="*/ 15 h 70"/>
                        <a:gd name="T24" fmla="*/ 13 w 28"/>
                        <a:gd name="T25" fmla="*/ 0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70"/>
                        <a:gd name="T41" fmla="*/ 28 w 28"/>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70">
                          <a:moveTo>
                            <a:pt x="13" y="0"/>
                          </a:moveTo>
                          <a:lnTo>
                            <a:pt x="26" y="13"/>
                          </a:lnTo>
                          <a:lnTo>
                            <a:pt x="24" y="22"/>
                          </a:lnTo>
                          <a:lnTo>
                            <a:pt x="19" y="29"/>
                          </a:lnTo>
                          <a:lnTo>
                            <a:pt x="26" y="48"/>
                          </a:lnTo>
                          <a:lnTo>
                            <a:pt x="28" y="57"/>
                          </a:lnTo>
                          <a:lnTo>
                            <a:pt x="21" y="68"/>
                          </a:lnTo>
                          <a:lnTo>
                            <a:pt x="9" y="70"/>
                          </a:lnTo>
                          <a:lnTo>
                            <a:pt x="0" y="55"/>
                          </a:lnTo>
                          <a:lnTo>
                            <a:pt x="6" y="42"/>
                          </a:lnTo>
                          <a:lnTo>
                            <a:pt x="13" y="29"/>
                          </a:lnTo>
                          <a:lnTo>
                            <a:pt x="13" y="15"/>
                          </a:lnTo>
                          <a:lnTo>
                            <a:pt x="13" y="0"/>
                          </a:lnTo>
                          <a:close/>
                        </a:path>
                      </a:pathLst>
                    </a:custGeom>
                    <a:solidFill>
                      <a:schemeClr val="bg1"/>
                    </a:solidFill>
                    <a:ln w="12700">
                      <a:solidFill>
                        <a:srgbClr val="000000"/>
                      </a:solidFill>
                      <a:prstDash val="solid"/>
                      <a:round/>
                      <a:headEnd/>
                      <a:tailEnd/>
                    </a:ln>
                  </p:spPr>
                  <p:txBody>
                    <a:bodyPr/>
                    <a:lstStyle/>
                    <a:p>
                      <a:endParaRPr lang="fr-FR" sz="1000"/>
                    </a:p>
                  </p:txBody>
                </p:sp>
                <p:sp>
                  <p:nvSpPr>
                    <p:cNvPr id="241" name="Freeform 65"/>
                    <p:cNvSpPr>
                      <a:spLocks noChangeAspect="1"/>
                    </p:cNvSpPr>
                    <p:nvPr/>
                  </p:nvSpPr>
                  <p:spPr bwMode="auto">
                    <a:xfrm>
                      <a:off x="2867" y="1209"/>
                      <a:ext cx="153" cy="199"/>
                    </a:xfrm>
                    <a:custGeom>
                      <a:avLst/>
                      <a:gdLst>
                        <a:gd name="T0" fmla="*/ 45 w 153"/>
                        <a:gd name="T1" fmla="*/ 2 h 199"/>
                        <a:gd name="T2" fmla="*/ 29 w 153"/>
                        <a:gd name="T3" fmla="*/ 19 h 199"/>
                        <a:gd name="T4" fmla="*/ 21 w 153"/>
                        <a:gd name="T5" fmla="*/ 7 h 199"/>
                        <a:gd name="T6" fmla="*/ 20 w 153"/>
                        <a:gd name="T7" fmla="*/ 0 h 199"/>
                        <a:gd name="T8" fmla="*/ 6 w 153"/>
                        <a:gd name="T9" fmla="*/ 2 h 199"/>
                        <a:gd name="T10" fmla="*/ 0 w 153"/>
                        <a:gd name="T11" fmla="*/ 15 h 199"/>
                        <a:gd name="T12" fmla="*/ 11 w 153"/>
                        <a:gd name="T13" fmla="*/ 31 h 199"/>
                        <a:gd name="T14" fmla="*/ 14 w 153"/>
                        <a:gd name="T15" fmla="*/ 50 h 199"/>
                        <a:gd name="T16" fmla="*/ 29 w 153"/>
                        <a:gd name="T17" fmla="*/ 74 h 199"/>
                        <a:gd name="T18" fmla="*/ 42 w 153"/>
                        <a:gd name="T19" fmla="*/ 85 h 199"/>
                        <a:gd name="T20" fmla="*/ 40 w 153"/>
                        <a:gd name="T21" fmla="*/ 93 h 199"/>
                        <a:gd name="T22" fmla="*/ 42 w 153"/>
                        <a:gd name="T23" fmla="*/ 99 h 199"/>
                        <a:gd name="T24" fmla="*/ 42 w 153"/>
                        <a:gd name="T25" fmla="*/ 108 h 199"/>
                        <a:gd name="T26" fmla="*/ 60 w 153"/>
                        <a:gd name="T27" fmla="*/ 108 h 199"/>
                        <a:gd name="T28" fmla="*/ 75 w 153"/>
                        <a:gd name="T29" fmla="*/ 127 h 199"/>
                        <a:gd name="T30" fmla="*/ 73 w 153"/>
                        <a:gd name="T31" fmla="*/ 130 h 199"/>
                        <a:gd name="T32" fmla="*/ 68 w 153"/>
                        <a:gd name="T33" fmla="*/ 143 h 199"/>
                        <a:gd name="T34" fmla="*/ 58 w 153"/>
                        <a:gd name="T35" fmla="*/ 142 h 199"/>
                        <a:gd name="T36" fmla="*/ 45 w 153"/>
                        <a:gd name="T37" fmla="*/ 140 h 199"/>
                        <a:gd name="T38" fmla="*/ 36 w 153"/>
                        <a:gd name="T39" fmla="*/ 147 h 199"/>
                        <a:gd name="T40" fmla="*/ 40 w 153"/>
                        <a:gd name="T41" fmla="*/ 162 h 199"/>
                        <a:gd name="T42" fmla="*/ 49 w 153"/>
                        <a:gd name="T43" fmla="*/ 182 h 199"/>
                        <a:gd name="T44" fmla="*/ 73 w 153"/>
                        <a:gd name="T45" fmla="*/ 199 h 199"/>
                        <a:gd name="T46" fmla="*/ 94 w 153"/>
                        <a:gd name="T47" fmla="*/ 184 h 199"/>
                        <a:gd name="T48" fmla="*/ 92 w 153"/>
                        <a:gd name="T49" fmla="*/ 169 h 199"/>
                        <a:gd name="T50" fmla="*/ 90 w 153"/>
                        <a:gd name="T51" fmla="*/ 158 h 199"/>
                        <a:gd name="T52" fmla="*/ 92 w 153"/>
                        <a:gd name="T53" fmla="*/ 145 h 199"/>
                        <a:gd name="T54" fmla="*/ 101 w 153"/>
                        <a:gd name="T55" fmla="*/ 147 h 199"/>
                        <a:gd name="T56" fmla="*/ 109 w 153"/>
                        <a:gd name="T57" fmla="*/ 136 h 199"/>
                        <a:gd name="T58" fmla="*/ 120 w 153"/>
                        <a:gd name="T59" fmla="*/ 134 h 199"/>
                        <a:gd name="T60" fmla="*/ 131 w 153"/>
                        <a:gd name="T61" fmla="*/ 119 h 199"/>
                        <a:gd name="T62" fmla="*/ 116 w 153"/>
                        <a:gd name="T63" fmla="*/ 105 h 199"/>
                        <a:gd name="T64" fmla="*/ 105 w 153"/>
                        <a:gd name="T65" fmla="*/ 116 h 199"/>
                        <a:gd name="T66" fmla="*/ 101 w 153"/>
                        <a:gd name="T67" fmla="*/ 119 h 199"/>
                        <a:gd name="T68" fmla="*/ 90 w 153"/>
                        <a:gd name="T69" fmla="*/ 106 h 199"/>
                        <a:gd name="T70" fmla="*/ 97 w 153"/>
                        <a:gd name="T71" fmla="*/ 97 h 199"/>
                        <a:gd name="T72" fmla="*/ 105 w 153"/>
                        <a:gd name="T73" fmla="*/ 105 h 199"/>
                        <a:gd name="T74" fmla="*/ 114 w 153"/>
                        <a:gd name="T75" fmla="*/ 93 h 199"/>
                        <a:gd name="T76" fmla="*/ 127 w 153"/>
                        <a:gd name="T77" fmla="*/ 92 h 199"/>
                        <a:gd name="T78" fmla="*/ 133 w 153"/>
                        <a:gd name="T79" fmla="*/ 108 h 199"/>
                        <a:gd name="T80" fmla="*/ 144 w 153"/>
                        <a:gd name="T81" fmla="*/ 112 h 199"/>
                        <a:gd name="T82" fmla="*/ 153 w 153"/>
                        <a:gd name="T83" fmla="*/ 101 h 199"/>
                        <a:gd name="T84" fmla="*/ 131 w 153"/>
                        <a:gd name="T85" fmla="*/ 78 h 199"/>
                        <a:gd name="T86" fmla="*/ 134 w 153"/>
                        <a:gd name="T87" fmla="*/ 69 h 199"/>
                        <a:gd name="T88" fmla="*/ 127 w 153"/>
                        <a:gd name="T89" fmla="*/ 67 h 199"/>
                        <a:gd name="T90" fmla="*/ 134 w 153"/>
                        <a:gd name="T91" fmla="*/ 50 h 199"/>
                        <a:gd name="T92" fmla="*/ 123 w 153"/>
                        <a:gd name="T93" fmla="*/ 52 h 199"/>
                        <a:gd name="T94" fmla="*/ 99 w 153"/>
                        <a:gd name="T95" fmla="*/ 61 h 199"/>
                        <a:gd name="T96" fmla="*/ 99 w 153"/>
                        <a:gd name="T97" fmla="*/ 81 h 199"/>
                        <a:gd name="T98" fmla="*/ 90 w 153"/>
                        <a:gd name="T99" fmla="*/ 76 h 199"/>
                        <a:gd name="T100" fmla="*/ 81 w 153"/>
                        <a:gd name="T101" fmla="*/ 83 h 199"/>
                        <a:gd name="T102" fmla="*/ 62 w 153"/>
                        <a:gd name="T103" fmla="*/ 80 h 199"/>
                        <a:gd name="T104" fmla="*/ 58 w 153"/>
                        <a:gd name="T105" fmla="*/ 67 h 199"/>
                        <a:gd name="T106" fmla="*/ 53 w 153"/>
                        <a:gd name="T107" fmla="*/ 52 h 199"/>
                        <a:gd name="T108" fmla="*/ 66 w 153"/>
                        <a:gd name="T109" fmla="*/ 63 h 199"/>
                        <a:gd name="T110" fmla="*/ 81 w 153"/>
                        <a:gd name="T111" fmla="*/ 56 h 199"/>
                        <a:gd name="T112" fmla="*/ 83 w 153"/>
                        <a:gd name="T113" fmla="*/ 52 h 199"/>
                        <a:gd name="T114" fmla="*/ 81 w 153"/>
                        <a:gd name="T115" fmla="*/ 41 h 199"/>
                        <a:gd name="T116" fmla="*/ 64 w 153"/>
                        <a:gd name="T117" fmla="*/ 31 h 199"/>
                        <a:gd name="T118" fmla="*/ 55 w 153"/>
                        <a:gd name="T119" fmla="*/ 28 h 199"/>
                        <a:gd name="T120" fmla="*/ 58 w 153"/>
                        <a:gd name="T121" fmla="*/ 17 h 199"/>
                        <a:gd name="T122" fmla="*/ 58 w 153"/>
                        <a:gd name="T123" fmla="*/ 6 h 199"/>
                        <a:gd name="T124" fmla="*/ 45 w 153"/>
                        <a:gd name="T125" fmla="*/ 2 h 19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3"/>
                        <a:gd name="T190" fmla="*/ 0 h 199"/>
                        <a:gd name="T191" fmla="*/ 153 w 153"/>
                        <a:gd name="T192" fmla="*/ 199 h 19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3" h="199">
                          <a:moveTo>
                            <a:pt x="45" y="2"/>
                          </a:moveTo>
                          <a:lnTo>
                            <a:pt x="29" y="19"/>
                          </a:lnTo>
                          <a:lnTo>
                            <a:pt x="21" y="7"/>
                          </a:lnTo>
                          <a:lnTo>
                            <a:pt x="20" y="0"/>
                          </a:lnTo>
                          <a:lnTo>
                            <a:pt x="6" y="2"/>
                          </a:lnTo>
                          <a:lnTo>
                            <a:pt x="0" y="15"/>
                          </a:lnTo>
                          <a:lnTo>
                            <a:pt x="11" y="31"/>
                          </a:lnTo>
                          <a:lnTo>
                            <a:pt x="14" y="50"/>
                          </a:lnTo>
                          <a:lnTo>
                            <a:pt x="29" y="74"/>
                          </a:lnTo>
                          <a:lnTo>
                            <a:pt x="42" y="85"/>
                          </a:lnTo>
                          <a:lnTo>
                            <a:pt x="40" y="93"/>
                          </a:lnTo>
                          <a:lnTo>
                            <a:pt x="42" y="99"/>
                          </a:lnTo>
                          <a:lnTo>
                            <a:pt x="42" y="108"/>
                          </a:lnTo>
                          <a:lnTo>
                            <a:pt x="60" y="108"/>
                          </a:lnTo>
                          <a:lnTo>
                            <a:pt x="75" y="127"/>
                          </a:lnTo>
                          <a:lnTo>
                            <a:pt x="73" y="130"/>
                          </a:lnTo>
                          <a:lnTo>
                            <a:pt x="68" y="143"/>
                          </a:lnTo>
                          <a:lnTo>
                            <a:pt x="58" y="142"/>
                          </a:lnTo>
                          <a:lnTo>
                            <a:pt x="45" y="140"/>
                          </a:lnTo>
                          <a:lnTo>
                            <a:pt x="36" y="147"/>
                          </a:lnTo>
                          <a:lnTo>
                            <a:pt x="40" y="162"/>
                          </a:lnTo>
                          <a:lnTo>
                            <a:pt x="49" y="182"/>
                          </a:lnTo>
                          <a:lnTo>
                            <a:pt x="73" y="199"/>
                          </a:lnTo>
                          <a:lnTo>
                            <a:pt x="94" y="184"/>
                          </a:lnTo>
                          <a:lnTo>
                            <a:pt x="92" y="169"/>
                          </a:lnTo>
                          <a:lnTo>
                            <a:pt x="90" y="158"/>
                          </a:lnTo>
                          <a:lnTo>
                            <a:pt x="92" y="145"/>
                          </a:lnTo>
                          <a:lnTo>
                            <a:pt x="101" y="147"/>
                          </a:lnTo>
                          <a:lnTo>
                            <a:pt x="109" y="136"/>
                          </a:lnTo>
                          <a:lnTo>
                            <a:pt x="120" y="134"/>
                          </a:lnTo>
                          <a:lnTo>
                            <a:pt x="131" y="119"/>
                          </a:lnTo>
                          <a:lnTo>
                            <a:pt x="116" y="105"/>
                          </a:lnTo>
                          <a:lnTo>
                            <a:pt x="105" y="116"/>
                          </a:lnTo>
                          <a:lnTo>
                            <a:pt x="101" y="119"/>
                          </a:lnTo>
                          <a:lnTo>
                            <a:pt x="90" y="106"/>
                          </a:lnTo>
                          <a:lnTo>
                            <a:pt x="97" y="97"/>
                          </a:lnTo>
                          <a:lnTo>
                            <a:pt x="105" y="105"/>
                          </a:lnTo>
                          <a:lnTo>
                            <a:pt x="114" y="93"/>
                          </a:lnTo>
                          <a:lnTo>
                            <a:pt x="127" y="92"/>
                          </a:lnTo>
                          <a:lnTo>
                            <a:pt x="133" y="108"/>
                          </a:lnTo>
                          <a:lnTo>
                            <a:pt x="144" y="112"/>
                          </a:lnTo>
                          <a:lnTo>
                            <a:pt x="153" y="101"/>
                          </a:lnTo>
                          <a:lnTo>
                            <a:pt x="131" y="78"/>
                          </a:lnTo>
                          <a:lnTo>
                            <a:pt x="134" y="69"/>
                          </a:lnTo>
                          <a:lnTo>
                            <a:pt x="127" y="67"/>
                          </a:lnTo>
                          <a:lnTo>
                            <a:pt x="134" y="50"/>
                          </a:lnTo>
                          <a:lnTo>
                            <a:pt x="123" y="52"/>
                          </a:lnTo>
                          <a:lnTo>
                            <a:pt x="99" y="61"/>
                          </a:lnTo>
                          <a:lnTo>
                            <a:pt x="99" y="81"/>
                          </a:lnTo>
                          <a:lnTo>
                            <a:pt x="90" y="76"/>
                          </a:lnTo>
                          <a:lnTo>
                            <a:pt x="81" y="83"/>
                          </a:lnTo>
                          <a:lnTo>
                            <a:pt x="62" y="80"/>
                          </a:lnTo>
                          <a:lnTo>
                            <a:pt x="58" y="67"/>
                          </a:lnTo>
                          <a:lnTo>
                            <a:pt x="53" y="52"/>
                          </a:lnTo>
                          <a:lnTo>
                            <a:pt x="66" y="63"/>
                          </a:lnTo>
                          <a:lnTo>
                            <a:pt x="81" y="56"/>
                          </a:lnTo>
                          <a:lnTo>
                            <a:pt x="83" y="52"/>
                          </a:lnTo>
                          <a:lnTo>
                            <a:pt x="81" y="41"/>
                          </a:lnTo>
                          <a:lnTo>
                            <a:pt x="64" y="31"/>
                          </a:lnTo>
                          <a:lnTo>
                            <a:pt x="55" y="28"/>
                          </a:lnTo>
                          <a:lnTo>
                            <a:pt x="58" y="17"/>
                          </a:lnTo>
                          <a:lnTo>
                            <a:pt x="58" y="6"/>
                          </a:lnTo>
                          <a:lnTo>
                            <a:pt x="45" y="2"/>
                          </a:lnTo>
                          <a:close/>
                        </a:path>
                      </a:pathLst>
                    </a:custGeom>
                    <a:solidFill>
                      <a:schemeClr val="bg1"/>
                    </a:solidFill>
                    <a:ln w="12700">
                      <a:solidFill>
                        <a:srgbClr val="000000"/>
                      </a:solidFill>
                      <a:prstDash val="solid"/>
                      <a:round/>
                      <a:headEnd/>
                      <a:tailEnd/>
                    </a:ln>
                  </p:spPr>
                  <p:txBody>
                    <a:bodyPr/>
                    <a:lstStyle/>
                    <a:p>
                      <a:endParaRPr lang="fr-FR" sz="1000"/>
                    </a:p>
                  </p:txBody>
                </p:sp>
                <p:sp>
                  <p:nvSpPr>
                    <p:cNvPr id="242" name="Freeform 66"/>
                    <p:cNvSpPr>
                      <a:spLocks noChangeAspect="1"/>
                    </p:cNvSpPr>
                    <p:nvPr/>
                  </p:nvSpPr>
                  <p:spPr bwMode="auto">
                    <a:xfrm>
                      <a:off x="2846" y="1314"/>
                      <a:ext cx="50" cy="50"/>
                    </a:xfrm>
                    <a:custGeom>
                      <a:avLst/>
                      <a:gdLst>
                        <a:gd name="T0" fmla="*/ 45 w 50"/>
                        <a:gd name="T1" fmla="*/ 0 h 50"/>
                        <a:gd name="T2" fmla="*/ 50 w 50"/>
                        <a:gd name="T3" fmla="*/ 6 h 50"/>
                        <a:gd name="T4" fmla="*/ 50 w 50"/>
                        <a:gd name="T5" fmla="*/ 17 h 50"/>
                        <a:gd name="T6" fmla="*/ 48 w 50"/>
                        <a:gd name="T7" fmla="*/ 26 h 50"/>
                        <a:gd name="T8" fmla="*/ 24 w 50"/>
                        <a:gd name="T9" fmla="*/ 43 h 50"/>
                        <a:gd name="T10" fmla="*/ 11 w 50"/>
                        <a:gd name="T11" fmla="*/ 50 h 50"/>
                        <a:gd name="T12" fmla="*/ 0 w 50"/>
                        <a:gd name="T13" fmla="*/ 39 h 50"/>
                        <a:gd name="T14" fmla="*/ 9 w 50"/>
                        <a:gd name="T15" fmla="*/ 24 h 50"/>
                        <a:gd name="T16" fmla="*/ 20 w 50"/>
                        <a:gd name="T17" fmla="*/ 17 h 50"/>
                        <a:gd name="T18" fmla="*/ 45 w 50"/>
                        <a:gd name="T19" fmla="*/ 0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
                        <a:gd name="T31" fmla="*/ 0 h 50"/>
                        <a:gd name="T32" fmla="*/ 50 w 50"/>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 h="50">
                          <a:moveTo>
                            <a:pt x="45" y="0"/>
                          </a:moveTo>
                          <a:lnTo>
                            <a:pt x="50" y="6"/>
                          </a:lnTo>
                          <a:lnTo>
                            <a:pt x="50" y="17"/>
                          </a:lnTo>
                          <a:lnTo>
                            <a:pt x="48" y="26"/>
                          </a:lnTo>
                          <a:lnTo>
                            <a:pt x="24" y="43"/>
                          </a:lnTo>
                          <a:lnTo>
                            <a:pt x="11" y="50"/>
                          </a:lnTo>
                          <a:lnTo>
                            <a:pt x="0" y="39"/>
                          </a:lnTo>
                          <a:lnTo>
                            <a:pt x="9" y="24"/>
                          </a:lnTo>
                          <a:lnTo>
                            <a:pt x="20" y="17"/>
                          </a:lnTo>
                          <a:lnTo>
                            <a:pt x="45" y="0"/>
                          </a:lnTo>
                          <a:close/>
                        </a:path>
                      </a:pathLst>
                    </a:custGeom>
                    <a:solidFill>
                      <a:schemeClr val="bg1"/>
                    </a:solidFill>
                    <a:ln w="12700">
                      <a:solidFill>
                        <a:srgbClr val="000000"/>
                      </a:solidFill>
                      <a:prstDash val="solid"/>
                      <a:round/>
                      <a:headEnd/>
                      <a:tailEnd/>
                    </a:ln>
                  </p:spPr>
                  <p:txBody>
                    <a:bodyPr/>
                    <a:lstStyle/>
                    <a:p>
                      <a:endParaRPr lang="fr-FR" sz="1000"/>
                    </a:p>
                  </p:txBody>
                </p:sp>
              </p:grpSp>
            </p:grpSp>
            <p:sp>
              <p:nvSpPr>
                <p:cNvPr id="169" name="Freeform 67"/>
                <p:cNvSpPr>
                  <a:spLocks noChangeAspect="1"/>
                </p:cNvSpPr>
                <p:nvPr/>
              </p:nvSpPr>
              <p:spPr bwMode="auto">
                <a:xfrm>
                  <a:off x="2695" y="2333"/>
                  <a:ext cx="516" cy="282"/>
                </a:xfrm>
                <a:custGeom>
                  <a:avLst/>
                  <a:gdLst>
                    <a:gd name="T0" fmla="*/ 99 w 403"/>
                    <a:gd name="T1" fmla="*/ 211 h 220"/>
                    <a:gd name="T2" fmla="*/ 96 w 403"/>
                    <a:gd name="T3" fmla="*/ 199 h 220"/>
                    <a:gd name="T4" fmla="*/ 83 w 403"/>
                    <a:gd name="T5" fmla="*/ 192 h 220"/>
                    <a:gd name="T6" fmla="*/ 36 w 403"/>
                    <a:gd name="T7" fmla="*/ 149 h 220"/>
                    <a:gd name="T8" fmla="*/ 33 w 403"/>
                    <a:gd name="T9" fmla="*/ 126 h 220"/>
                    <a:gd name="T10" fmla="*/ 12 w 403"/>
                    <a:gd name="T11" fmla="*/ 123 h 220"/>
                    <a:gd name="T12" fmla="*/ 13 w 403"/>
                    <a:gd name="T13" fmla="*/ 102 h 220"/>
                    <a:gd name="T14" fmla="*/ 6 w 403"/>
                    <a:gd name="T15" fmla="*/ 82 h 220"/>
                    <a:gd name="T16" fmla="*/ 0 w 403"/>
                    <a:gd name="T17" fmla="*/ 71 h 220"/>
                    <a:gd name="T18" fmla="*/ 4 w 403"/>
                    <a:gd name="T19" fmla="*/ 59 h 220"/>
                    <a:gd name="T20" fmla="*/ 19 w 403"/>
                    <a:gd name="T21" fmla="*/ 59 h 220"/>
                    <a:gd name="T22" fmla="*/ 45 w 403"/>
                    <a:gd name="T23" fmla="*/ 53 h 220"/>
                    <a:gd name="T24" fmla="*/ 126 w 403"/>
                    <a:gd name="T25" fmla="*/ 11 h 220"/>
                    <a:gd name="T26" fmla="*/ 143 w 403"/>
                    <a:gd name="T27" fmla="*/ 0 h 220"/>
                    <a:gd name="T28" fmla="*/ 154 w 403"/>
                    <a:gd name="T29" fmla="*/ 13 h 220"/>
                    <a:gd name="T30" fmla="*/ 171 w 403"/>
                    <a:gd name="T31" fmla="*/ 6 h 220"/>
                    <a:gd name="T32" fmla="*/ 187 w 403"/>
                    <a:gd name="T33" fmla="*/ 7 h 220"/>
                    <a:gd name="T34" fmla="*/ 197 w 403"/>
                    <a:gd name="T35" fmla="*/ 14 h 220"/>
                    <a:gd name="T36" fmla="*/ 197 w 403"/>
                    <a:gd name="T37" fmla="*/ 33 h 220"/>
                    <a:gd name="T38" fmla="*/ 227 w 403"/>
                    <a:gd name="T39" fmla="*/ 52 h 220"/>
                    <a:gd name="T40" fmla="*/ 229 w 403"/>
                    <a:gd name="T41" fmla="*/ 65 h 220"/>
                    <a:gd name="T42" fmla="*/ 240 w 403"/>
                    <a:gd name="T43" fmla="*/ 80 h 220"/>
                    <a:gd name="T44" fmla="*/ 248 w 403"/>
                    <a:gd name="T45" fmla="*/ 86 h 220"/>
                    <a:gd name="T46" fmla="*/ 253 w 403"/>
                    <a:gd name="T47" fmla="*/ 80 h 220"/>
                    <a:gd name="T48" fmla="*/ 274 w 403"/>
                    <a:gd name="T49" fmla="*/ 69 h 220"/>
                    <a:gd name="T50" fmla="*/ 283 w 403"/>
                    <a:gd name="T51" fmla="*/ 71 h 220"/>
                    <a:gd name="T52" fmla="*/ 309 w 403"/>
                    <a:gd name="T53" fmla="*/ 100 h 220"/>
                    <a:gd name="T54" fmla="*/ 315 w 403"/>
                    <a:gd name="T55" fmla="*/ 99 h 220"/>
                    <a:gd name="T56" fmla="*/ 342 w 403"/>
                    <a:gd name="T57" fmla="*/ 115 h 220"/>
                    <a:gd name="T58" fmla="*/ 382 w 403"/>
                    <a:gd name="T59" fmla="*/ 113 h 220"/>
                    <a:gd name="T60" fmla="*/ 403 w 403"/>
                    <a:gd name="T61" fmla="*/ 126 h 220"/>
                    <a:gd name="T62" fmla="*/ 359 w 403"/>
                    <a:gd name="T63" fmla="*/ 151 h 220"/>
                    <a:gd name="T64" fmla="*/ 357 w 403"/>
                    <a:gd name="T65" fmla="*/ 181 h 220"/>
                    <a:gd name="T66" fmla="*/ 330 w 403"/>
                    <a:gd name="T67" fmla="*/ 206 h 220"/>
                    <a:gd name="T68" fmla="*/ 301 w 403"/>
                    <a:gd name="T69" fmla="*/ 205 h 220"/>
                    <a:gd name="T70" fmla="*/ 285 w 403"/>
                    <a:gd name="T71" fmla="*/ 212 h 220"/>
                    <a:gd name="T72" fmla="*/ 265 w 403"/>
                    <a:gd name="T73" fmla="*/ 220 h 220"/>
                    <a:gd name="T74" fmla="*/ 240 w 403"/>
                    <a:gd name="T75" fmla="*/ 204 h 220"/>
                    <a:gd name="T76" fmla="*/ 224 w 403"/>
                    <a:gd name="T77" fmla="*/ 212 h 220"/>
                    <a:gd name="T78" fmla="*/ 209 w 403"/>
                    <a:gd name="T79" fmla="*/ 215 h 220"/>
                    <a:gd name="T80" fmla="*/ 197 w 403"/>
                    <a:gd name="T81" fmla="*/ 196 h 220"/>
                    <a:gd name="T82" fmla="*/ 162 w 403"/>
                    <a:gd name="T83" fmla="*/ 197 h 220"/>
                    <a:gd name="T84" fmla="*/ 151 w 403"/>
                    <a:gd name="T85" fmla="*/ 205 h 220"/>
                    <a:gd name="T86" fmla="*/ 143 w 403"/>
                    <a:gd name="T87" fmla="*/ 213 h 220"/>
                    <a:gd name="T88" fmla="*/ 128 w 403"/>
                    <a:gd name="T89" fmla="*/ 213 h 220"/>
                    <a:gd name="T90" fmla="*/ 112 w 403"/>
                    <a:gd name="T91" fmla="*/ 216 h 220"/>
                    <a:gd name="T92" fmla="*/ 99 w 403"/>
                    <a:gd name="T93" fmla="*/ 211 h 22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03"/>
                    <a:gd name="T142" fmla="*/ 0 h 220"/>
                    <a:gd name="T143" fmla="*/ 403 w 403"/>
                    <a:gd name="T144" fmla="*/ 220 h 22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03" h="220">
                      <a:moveTo>
                        <a:pt x="99" y="211"/>
                      </a:moveTo>
                      <a:lnTo>
                        <a:pt x="96" y="199"/>
                      </a:lnTo>
                      <a:lnTo>
                        <a:pt x="83" y="192"/>
                      </a:lnTo>
                      <a:lnTo>
                        <a:pt x="36" y="149"/>
                      </a:lnTo>
                      <a:lnTo>
                        <a:pt x="33" y="126"/>
                      </a:lnTo>
                      <a:lnTo>
                        <a:pt x="12" y="123"/>
                      </a:lnTo>
                      <a:lnTo>
                        <a:pt x="13" y="102"/>
                      </a:lnTo>
                      <a:lnTo>
                        <a:pt x="6" y="82"/>
                      </a:lnTo>
                      <a:lnTo>
                        <a:pt x="0" y="71"/>
                      </a:lnTo>
                      <a:lnTo>
                        <a:pt x="4" y="59"/>
                      </a:lnTo>
                      <a:lnTo>
                        <a:pt x="19" y="59"/>
                      </a:lnTo>
                      <a:lnTo>
                        <a:pt x="45" y="53"/>
                      </a:lnTo>
                      <a:lnTo>
                        <a:pt x="126" y="11"/>
                      </a:lnTo>
                      <a:lnTo>
                        <a:pt x="143" y="0"/>
                      </a:lnTo>
                      <a:lnTo>
                        <a:pt x="154" y="13"/>
                      </a:lnTo>
                      <a:lnTo>
                        <a:pt x="171" y="6"/>
                      </a:lnTo>
                      <a:lnTo>
                        <a:pt x="187" y="7"/>
                      </a:lnTo>
                      <a:lnTo>
                        <a:pt x="197" y="14"/>
                      </a:lnTo>
                      <a:lnTo>
                        <a:pt x="197" y="33"/>
                      </a:lnTo>
                      <a:lnTo>
                        <a:pt x="227" y="52"/>
                      </a:lnTo>
                      <a:lnTo>
                        <a:pt x="229" y="65"/>
                      </a:lnTo>
                      <a:lnTo>
                        <a:pt x="240" y="80"/>
                      </a:lnTo>
                      <a:lnTo>
                        <a:pt x="248" y="86"/>
                      </a:lnTo>
                      <a:lnTo>
                        <a:pt x="253" y="80"/>
                      </a:lnTo>
                      <a:lnTo>
                        <a:pt x="274" y="69"/>
                      </a:lnTo>
                      <a:lnTo>
                        <a:pt x="283" y="71"/>
                      </a:lnTo>
                      <a:lnTo>
                        <a:pt x="309" y="100"/>
                      </a:lnTo>
                      <a:lnTo>
                        <a:pt x="315" y="99"/>
                      </a:lnTo>
                      <a:lnTo>
                        <a:pt x="342" y="115"/>
                      </a:lnTo>
                      <a:lnTo>
                        <a:pt x="382" y="113"/>
                      </a:lnTo>
                      <a:lnTo>
                        <a:pt x="403" y="126"/>
                      </a:lnTo>
                      <a:lnTo>
                        <a:pt x="359" y="151"/>
                      </a:lnTo>
                      <a:lnTo>
                        <a:pt x="357" y="181"/>
                      </a:lnTo>
                      <a:lnTo>
                        <a:pt x="330" y="206"/>
                      </a:lnTo>
                      <a:lnTo>
                        <a:pt x="301" y="205"/>
                      </a:lnTo>
                      <a:lnTo>
                        <a:pt x="285" y="212"/>
                      </a:lnTo>
                      <a:lnTo>
                        <a:pt x="265" y="220"/>
                      </a:lnTo>
                      <a:lnTo>
                        <a:pt x="240" y="204"/>
                      </a:lnTo>
                      <a:lnTo>
                        <a:pt x="224" y="212"/>
                      </a:lnTo>
                      <a:lnTo>
                        <a:pt x="209" y="215"/>
                      </a:lnTo>
                      <a:lnTo>
                        <a:pt x="197" y="196"/>
                      </a:lnTo>
                      <a:lnTo>
                        <a:pt x="162" y="197"/>
                      </a:lnTo>
                      <a:lnTo>
                        <a:pt x="151" y="205"/>
                      </a:lnTo>
                      <a:lnTo>
                        <a:pt x="143" y="213"/>
                      </a:lnTo>
                      <a:lnTo>
                        <a:pt x="128" y="213"/>
                      </a:lnTo>
                      <a:lnTo>
                        <a:pt x="112" y="216"/>
                      </a:lnTo>
                      <a:lnTo>
                        <a:pt x="99" y="211"/>
                      </a:lnTo>
                      <a:close/>
                    </a:path>
                  </a:pathLst>
                </a:custGeom>
                <a:solidFill>
                  <a:schemeClr val="bg1"/>
                </a:solidFill>
                <a:ln w="12700">
                  <a:solidFill>
                    <a:srgbClr val="000000"/>
                  </a:solidFill>
                  <a:prstDash val="solid"/>
                  <a:round/>
                  <a:headEnd/>
                  <a:tailEnd/>
                </a:ln>
              </p:spPr>
              <p:txBody>
                <a:bodyPr/>
                <a:lstStyle/>
                <a:p>
                  <a:endParaRPr lang="fr-FR" sz="1000"/>
                </a:p>
              </p:txBody>
            </p:sp>
            <p:sp>
              <p:nvSpPr>
                <p:cNvPr id="170" name="Freeform 68"/>
                <p:cNvSpPr>
                  <a:spLocks noChangeAspect="1"/>
                </p:cNvSpPr>
                <p:nvPr/>
              </p:nvSpPr>
              <p:spPr bwMode="auto">
                <a:xfrm>
                  <a:off x="2746" y="2856"/>
                  <a:ext cx="466" cy="457"/>
                </a:xfrm>
                <a:custGeom>
                  <a:avLst/>
                  <a:gdLst>
                    <a:gd name="T0" fmla="*/ 7 w 364"/>
                    <a:gd name="T1" fmla="*/ 102 h 357"/>
                    <a:gd name="T2" fmla="*/ 22 w 364"/>
                    <a:gd name="T3" fmla="*/ 130 h 357"/>
                    <a:gd name="T4" fmla="*/ 41 w 364"/>
                    <a:gd name="T5" fmla="*/ 126 h 357"/>
                    <a:gd name="T6" fmla="*/ 56 w 364"/>
                    <a:gd name="T7" fmla="*/ 98 h 357"/>
                    <a:gd name="T8" fmla="*/ 82 w 364"/>
                    <a:gd name="T9" fmla="*/ 111 h 357"/>
                    <a:gd name="T10" fmla="*/ 89 w 364"/>
                    <a:gd name="T11" fmla="*/ 135 h 357"/>
                    <a:gd name="T12" fmla="*/ 102 w 364"/>
                    <a:gd name="T13" fmla="*/ 167 h 357"/>
                    <a:gd name="T14" fmla="*/ 115 w 364"/>
                    <a:gd name="T15" fmla="*/ 189 h 357"/>
                    <a:gd name="T16" fmla="*/ 106 w 364"/>
                    <a:gd name="T17" fmla="*/ 199 h 357"/>
                    <a:gd name="T18" fmla="*/ 161 w 364"/>
                    <a:gd name="T19" fmla="*/ 260 h 357"/>
                    <a:gd name="T20" fmla="*/ 188 w 364"/>
                    <a:gd name="T21" fmla="*/ 263 h 357"/>
                    <a:gd name="T22" fmla="*/ 229 w 364"/>
                    <a:gd name="T23" fmla="*/ 291 h 357"/>
                    <a:gd name="T24" fmla="*/ 240 w 364"/>
                    <a:gd name="T25" fmla="*/ 314 h 357"/>
                    <a:gd name="T26" fmla="*/ 251 w 364"/>
                    <a:gd name="T27" fmla="*/ 313 h 357"/>
                    <a:gd name="T28" fmla="*/ 275 w 364"/>
                    <a:gd name="T29" fmla="*/ 326 h 357"/>
                    <a:gd name="T30" fmla="*/ 291 w 364"/>
                    <a:gd name="T31" fmla="*/ 325 h 357"/>
                    <a:gd name="T32" fmla="*/ 290 w 364"/>
                    <a:gd name="T33" fmla="*/ 301 h 357"/>
                    <a:gd name="T34" fmla="*/ 272 w 364"/>
                    <a:gd name="T35" fmla="*/ 275 h 357"/>
                    <a:gd name="T36" fmla="*/ 229 w 364"/>
                    <a:gd name="T37" fmla="*/ 232 h 357"/>
                    <a:gd name="T38" fmla="*/ 214 w 364"/>
                    <a:gd name="T39" fmla="*/ 228 h 357"/>
                    <a:gd name="T40" fmla="*/ 199 w 364"/>
                    <a:gd name="T41" fmla="*/ 217 h 357"/>
                    <a:gd name="T42" fmla="*/ 188 w 364"/>
                    <a:gd name="T43" fmla="*/ 197 h 357"/>
                    <a:gd name="T44" fmla="*/ 169 w 364"/>
                    <a:gd name="T45" fmla="*/ 165 h 357"/>
                    <a:gd name="T46" fmla="*/ 137 w 364"/>
                    <a:gd name="T47" fmla="*/ 126 h 357"/>
                    <a:gd name="T48" fmla="*/ 154 w 364"/>
                    <a:gd name="T49" fmla="*/ 119 h 357"/>
                    <a:gd name="T50" fmla="*/ 223 w 364"/>
                    <a:gd name="T51" fmla="*/ 102 h 357"/>
                    <a:gd name="T52" fmla="*/ 255 w 364"/>
                    <a:gd name="T53" fmla="*/ 122 h 357"/>
                    <a:gd name="T54" fmla="*/ 268 w 364"/>
                    <a:gd name="T55" fmla="*/ 122 h 357"/>
                    <a:gd name="T56" fmla="*/ 296 w 364"/>
                    <a:gd name="T57" fmla="*/ 124 h 357"/>
                    <a:gd name="T58" fmla="*/ 333 w 364"/>
                    <a:gd name="T59" fmla="*/ 122 h 357"/>
                    <a:gd name="T60" fmla="*/ 357 w 364"/>
                    <a:gd name="T61" fmla="*/ 135 h 357"/>
                    <a:gd name="T62" fmla="*/ 364 w 364"/>
                    <a:gd name="T63" fmla="*/ 111 h 357"/>
                    <a:gd name="T64" fmla="*/ 345 w 364"/>
                    <a:gd name="T65" fmla="*/ 91 h 357"/>
                    <a:gd name="T66" fmla="*/ 344 w 364"/>
                    <a:gd name="T67" fmla="*/ 69 h 357"/>
                    <a:gd name="T68" fmla="*/ 329 w 364"/>
                    <a:gd name="T69" fmla="*/ 54 h 357"/>
                    <a:gd name="T70" fmla="*/ 313 w 364"/>
                    <a:gd name="T71" fmla="*/ 58 h 357"/>
                    <a:gd name="T72" fmla="*/ 294 w 364"/>
                    <a:gd name="T73" fmla="*/ 65 h 357"/>
                    <a:gd name="T74" fmla="*/ 266 w 364"/>
                    <a:gd name="T75" fmla="*/ 43 h 357"/>
                    <a:gd name="T76" fmla="*/ 242 w 364"/>
                    <a:gd name="T77" fmla="*/ 33 h 357"/>
                    <a:gd name="T78" fmla="*/ 199 w 364"/>
                    <a:gd name="T79" fmla="*/ 0 h 357"/>
                    <a:gd name="T80" fmla="*/ 157 w 364"/>
                    <a:gd name="T81" fmla="*/ 24 h 357"/>
                    <a:gd name="T82" fmla="*/ 145 w 364"/>
                    <a:gd name="T83" fmla="*/ 45 h 357"/>
                    <a:gd name="T84" fmla="*/ 80 w 364"/>
                    <a:gd name="T85" fmla="*/ 80 h 357"/>
                    <a:gd name="T86" fmla="*/ 41 w 364"/>
                    <a:gd name="T87" fmla="*/ 80 h 357"/>
                    <a:gd name="T88" fmla="*/ 0 w 364"/>
                    <a:gd name="T89" fmla="*/ 80 h 3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64"/>
                    <a:gd name="T136" fmla="*/ 0 h 357"/>
                    <a:gd name="T137" fmla="*/ 364 w 364"/>
                    <a:gd name="T138" fmla="*/ 357 h 3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64" h="357">
                      <a:moveTo>
                        <a:pt x="0" y="80"/>
                      </a:moveTo>
                      <a:lnTo>
                        <a:pt x="7" y="102"/>
                      </a:lnTo>
                      <a:lnTo>
                        <a:pt x="15" y="119"/>
                      </a:lnTo>
                      <a:lnTo>
                        <a:pt x="22" y="130"/>
                      </a:lnTo>
                      <a:lnTo>
                        <a:pt x="31" y="132"/>
                      </a:lnTo>
                      <a:lnTo>
                        <a:pt x="41" y="126"/>
                      </a:lnTo>
                      <a:lnTo>
                        <a:pt x="46" y="115"/>
                      </a:lnTo>
                      <a:lnTo>
                        <a:pt x="56" y="98"/>
                      </a:lnTo>
                      <a:lnTo>
                        <a:pt x="69" y="108"/>
                      </a:lnTo>
                      <a:lnTo>
                        <a:pt x="82" y="111"/>
                      </a:lnTo>
                      <a:lnTo>
                        <a:pt x="91" y="117"/>
                      </a:lnTo>
                      <a:lnTo>
                        <a:pt x="89" y="135"/>
                      </a:lnTo>
                      <a:lnTo>
                        <a:pt x="89" y="147"/>
                      </a:lnTo>
                      <a:lnTo>
                        <a:pt x="102" y="167"/>
                      </a:lnTo>
                      <a:lnTo>
                        <a:pt x="117" y="184"/>
                      </a:lnTo>
                      <a:lnTo>
                        <a:pt x="115" y="189"/>
                      </a:lnTo>
                      <a:lnTo>
                        <a:pt x="98" y="189"/>
                      </a:lnTo>
                      <a:lnTo>
                        <a:pt x="106" y="199"/>
                      </a:lnTo>
                      <a:lnTo>
                        <a:pt x="156" y="256"/>
                      </a:lnTo>
                      <a:lnTo>
                        <a:pt x="161" y="260"/>
                      </a:lnTo>
                      <a:lnTo>
                        <a:pt x="176" y="260"/>
                      </a:lnTo>
                      <a:lnTo>
                        <a:pt x="188" y="263"/>
                      </a:lnTo>
                      <a:lnTo>
                        <a:pt x="210" y="273"/>
                      </a:lnTo>
                      <a:lnTo>
                        <a:pt x="229" y="291"/>
                      </a:lnTo>
                      <a:lnTo>
                        <a:pt x="233" y="299"/>
                      </a:lnTo>
                      <a:lnTo>
                        <a:pt x="240" y="314"/>
                      </a:lnTo>
                      <a:lnTo>
                        <a:pt x="246" y="313"/>
                      </a:lnTo>
                      <a:lnTo>
                        <a:pt x="251" y="313"/>
                      </a:lnTo>
                      <a:lnTo>
                        <a:pt x="266" y="319"/>
                      </a:lnTo>
                      <a:lnTo>
                        <a:pt x="275" y="326"/>
                      </a:lnTo>
                      <a:lnTo>
                        <a:pt x="303" y="357"/>
                      </a:lnTo>
                      <a:lnTo>
                        <a:pt x="291" y="325"/>
                      </a:lnTo>
                      <a:lnTo>
                        <a:pt x="284" y="313"/>
                      </a:lnTo>
                      <a:lnTo>
                        <a:pt x="290" y="301"/>
                      </a:lnTo>
                      <a:lnTo>
                        <a:pt x="286" y="291"/>
                      </a:lnTo>
                      <a:lnTo>
                        <a:pt x="272" y="275"/>
                      </a:lnTo>
                      <a:lnTo>
                        <a:pt x="246" y="245"/>
                      </a:lnTo>
                      <a:lnTo>
                        <a:pt x="229" y="232"/>
                      </a:lnTo>
                      <a:lnTo>
                        <a:pt x="223" y="226"/>
                      </a:lnTo>
                      <a:lnTo>
                        <a:pt x="214" y="228"/>
                      </a:lnTo>
                      <a:lnTo>
                        <a:pt x="201" y="217"/>
                      </a:lnTo>
                      <a:lnTo>
                        <a:pt x="199" y="217"/>
                      </a:lnTo>
                      <a:lnTo>
                        <a:pt x="192" y="210"/>
                      </a:lnTo>
                      <a:lnTo>
                        <a:pt x="188" y="197"/>
                      </a:lnTo>
                      <a:lnTo>
                        <a:pt x="184" y="184"/>
                      </a:lnTo>
                      <a:lnTo>
                        <a:pt x="169" y="165"/>
                      </a:lnTo>
                      <a:lnTo>
                        <a:pt x="139" y="134"/>
                      </a:lnTo>
                      <a:lnTo>
                        <a:pt x="137" y="126"/>
                      </a:lnTo>
                      <a:lnTo>
                        <a:pt x="139" y="122"/>
                      </a:lnTo>
                      <a:lnTo>
                        <a:pt x="154" y="119"/>
                      </a:lnTo>
                      <a:lnTo>
                        <a:pt x="196" y="132"/>
                      </a:lnTo>
                      <a:lnTo>
                        <a:pt x="223" y="102"/>
                      </a:lnTo>
                      <a:lnTo>
                        <a:pt x="246" y="121"/>
                      </a:lnTo>
                      <a:lnTo>
                        <a:pt x="255" y="122"/>
                      </a:lnTo>
                      <a:lnTo>
                        <a:pt x="260" y="130"/>
                      </a:lnTo>
                      <a:lnTo>
                        <a:pt x="268" y="122"/>
                      </a:lnTo>
                      <a:lnTo>
                        <a:pt x="283" y="122"/>
                      </a:lnTo>
                      <a:lnTo>
                        <a:pt x="296" y="124"/>
                      </a:lnTo>
                      <a:lnTo>
                        <a:pt x="314" y="115"/>
                      </a:lnTo>
                      <a:lnTo>
                        <a:pt x="333" y="122"/>
                      </a:lnTo>
                      <a:lnTo>
                        <a:pt x="344" y="132"/>
                      </a:lnTo>
                      <a:lnTo>
                        <a:pt x="357" y="135"/>
                      </a:lnTo>
                      <a:lnTo>
                        <a:pt x="358" y="126"/>
                      </a:lnTo>
                      <a:lnTo>
                        <a:pt x="364" y="111"/>
                      </a:lnTo>
                      <a:lnTo>
                        <a:pt x="357" y="104"/>
                      </a:lnTo>
                      <a:lnTo>
                        <a:pt x="345" y="91"/>
                      </a:lnTo>
                      <a:lnTo>
                        <a:pt x="344" y="78"/>
                      </a:lnTo>
                      <a:lnTo>
                        <a:pt x="344" y="69"/>
                      </a:lnTo>
                      <a:lnTo>
                        <a:pt x="345" y="58"/>
                      </a:lnTo>
                      <a:lnTo>
                        <a:pt x="329" y="54"/>
                      </a:lnTo>
                      <a:lnTo>
                        <a:pt x="321" y="52"/>
                      </a:lnTo>
                      <a:lnTo>
                        <a:pt x="313" y="58"/>
                      </a:lnTo>
                      <a:lnTo>
                        <a:pt x="303" y="65"/>
                      </a:lnTo>
                      <a:lnTo>
                        <a:pt x="294" y="65"/>
                      </a:lnTo>
                      <a:lnTo>
                        <a:pt x="279" y="50"/>
                      </a:lnTo>
                      <a:lnTo>
                        <a:pt x="266" y="43"/>
                      </a:lnTo>
                      <a:lnTo>
                        <a:pt x="253" y="45"/>
                      </a:lnTo>
                      <a:lnTo>
                        <a:pt x="242" y="33"/>
                      </a:lnTo>
                      <a:lnTo>
                        <a:pt x="212" y="2"/>
                      </a:lnTo>
                      <a:lnTo>
                        <a:pt x="199" y="0"/>
                      </a:lnTo>
                      <a:lnTo>
                        <a:pt x="178" y="26"/>
                      </a:lnTo>
                      <a:lnTo>
                        <a:pt x="157" y="24"/>
                      </a:lnTo>
                      <a:lnTo>
                        <a:pt x="148" y="33"/>
                      </a:lnTo>
                      <a:lnTo>
                        <a:pt x="145" y="45"/>
                      </a:lnTo>
                      <a:lnTo>
                        <a:pt x="106" y="87"/>
                      </a:lnTo>
                      <a:lnTo>
                        <a:pt x="80" y="80"/>
                      </a:lnTo>
                      <a:lnTo>
                        <a:pt x="54" y="74"/>
                      </a:lnTo>
                      <a:lnTo>
                        <a:pt x="41" y="80"/>
                      </a:lnTo>
                      <a:lnTo>
                        <a:pt x="24" y="87"/>
                      </a:lnTo>
                      <a:lnTo>
                        <a:pt x="0" y="80"/>
                      </a:lnTo>
                      <a:close/>
                    </a:path>
                  </a:pathLst>
                </a:custGeom>
                <a:solidFill>
                  <a:schemeClr val="bg1"/>
                </a:solidFill>
                <a:ln w="12700">
                  <a:solidFill>
                    <a:srgbClr val="000000"/>
                  </a:solidFill>
                  <a:prstDash val="solid"/>
                  <a:round/>
                  <a:headEnd/>
                  <a:tailEnd/>
                </a:ln>
              </p:spPr>
              <p:txBody>
                <a:bodyPr/>
                <a:lstStyle/>
                <a:p>
                  <a:endParaRPr lang="fr-FR" sz="1000"/>
                </a:p>
              </p:txBody>
            </p:sp>
            <p:grpSp>
              <p:nvGrpSpPr>
                <p:cNvPr id="171" name="Group 69"/>
                <p:cNvGrpSpPr>
                  <a:grpSpLocks noChangeAspect="1"/>
                </p:cNvGrpSpPr>
                <p:nvPr/>
              </p:nvGrpSpPr>
              <p:grpSpPr bwMode="auto">
                <a:xfrm>
                  <a:off x="3290" y="3367"/>
                  <a:ext cx="750" cy="782"/>
                  <a:chOff x="2610" y="3109"/>
                  <a:chExt cx="586" cy="611"/>
                </a:xfrm>
              </p:grpSpPr>
              <p:sp>
                <p:nvSpPr>
                  <p:cNvPr id="220" name="Freeform 70"/>
                  <p:cNvSpPr>
                    <a:spLocks noChangeAspect="1"/>
                  </p:cNvSpPr>
                  <p:nvPr/>
                </p:nvSpPr>
                <p:spPr bwMode="auto">
                  <a:xfrm>
                    <a:off x="2623" y="3429"/>
                    <a:ext cx="24" cy="25"/>
                  </a:xfrm>
                  <a:custGeom>
                    <a:avLst/>
                    <a:gdLst>
                      <a:gd name="T0" fmla="*/ 18 w 24"/>
                      <a:gd name="T1" fmla="*/ 0 h 25"/>
                      <a:gd name="T2" fmla="*/ 24 w 24"/>
                      <a:gd name="T3" fmla="*/ 7 h 25"/>
                      <a:gd name="T4" fmla="*/ 22 w 24"/>
                      <a:gd name="T5" fmla="*/ 16 h 25"/>
                      <a:gd name="T6" fmla="*/ 24 w 24"/>
                      <a:gd name="T7" fmla="*/ 23 h 25"/>
                      <a:gd name="T8" fmla="*/ 18 w 24"/>
                      <a:gd name="T9" fmla="*/ 25 h 25"/>
                      <a:gd name="T10" fmla="*/ 7 w 24"/>
                      <a:gd name="T11" fmla="*/ 23 h 25"/>
                      <a:gd name="T12" fmla="*/ 0 w 24"/>
                      <a:gd name="T13" fmla="*/ 14 h 25"/>
                      <a:gd name="T14" fmla="*/ 18 w 24"/>
                      <a:gd name="T15" fmla="*/ 0 h 25"/>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5"/>
                      <a:gd name="T26" fmla="*/ 24 w 24"/>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5">
                        <a:moveTo>
                          <a:pt x="18" y="0"/>
                        </a:moveTo>
                        <a:lnTo>
                          <a:pt x="24" y="7"/>
                        </a:lnTo>
                        <a:lnTo>
                          <a:pt x="22" y="16"/>
                        </a:lnTo>
                        <a:lnTo>
                          <a:pt x="24" y="23"/>
                        </a:lnTo>
                        <a:lnTo>
                          <a:pt x="18" y="25"/>
                        </a:lnTo>
                        <a:lnTo>
                          <a:pt x="7" y="23"/>
                        </a:lnTo>
                        <a:lnTo>
                          <a:pt x="0" y="14"/>
                        </a:lnTo>
                        <a:lnTo>
                          <a:pt x="18" y="0"/>
                        </a:lnTo>
                        <a:close/>
                      </a:path>
                    </a:pathLst>
                  </a:custGeom>
                  <a:solidFill>
                    <a:schemeClr val="bg1"/>
                  </a:solidFill>
                  <a:ln w="12700">
                    <a:solidFill>
                      <a:srgbClr val="000000"/>
                    </a:solidFill>
                    <a:prstDash val="solid"/>
                    <a:round/>
                    <a:headEnd/>
                    <a:tailEnd/>
                  </a:ln>
                </p:spPr>
                <p:txBody>
                  <a:bodyPr/>
                  <a:lstStyle/>
                  <a:p>
                    <a:endParaRPr lang="fr-FR" sz="1000"/>
                  </a:p>
                </p:txBody>
              </p:sp>
              <p:sp>
                <p:nvSpPr>
                  <p:cNvPr id="221" name="Freeform 71"/>
                  <p:cNvSpPr>
                    <a:spLocks noChangeAspect="1"/>
                  </p:cNvSpPr>
                  <p:nvPr/>
                </p:nvSpPr>
                <p:spPr bwMode="auto">
                  <a:xfrm>
                    <a:off x="2672" y="3439"/>
                    <a:ext cx="184" cy="163"/>
                  </a:xfrm>
                  <a:custGeom>
                    <a:avLst/>
                    <a:gdLst>
                      <a:gd name="T0" fmla="*/ 26 w 184"/>
                      <a:gd name="T1" fmla="*/ 7 h 163"/>
                      <a:gd name="T2" fmla="*/ 17 w 184"/>
                      <a:gd name="T3" fmla="*/ 11 h 163"/>
                      <a:gd name="T4" fmla="*/ 20 w 184"/>
                      <a:gd name="T5" fmla="*/ 20 h 163"/>
                      <a:gd name="T6" fmla="*/ 11 w 184"/>
                      <a:gd name="T7" fmla="*/ 31 h 163"/>
                      <a:gd name="T8" fmla="*/ 4 w 184"/>
                      <a:gd name="T9" fmla="*/ 30 h 163"/>
                      <a:gd name="T10" fmla="*/ 0 w 184"/>
                      <a:gd name="T11" fmla="*/ 35 h 163"/>
                      <a:gd name="T12" fmla="*/ 2 w 184"/>
                      <a:gd name="T13" fmla="*/ 46 h 163"/>
                      <a:gd name="T14" fmla="*/ 32 w 184"/>
                      <a:gd name="T15" fmla="*/ 57 h 163"/>
                      <a:gd name="T16" fmla="*/ 39 w 184"/>
                      <a:gd name="T17" fmla="*/ 82 h 163"/>
                      <a:gd name="T18" fmla="*/ 48 w 184"/>
                      <a:gd name="T19" fmla="*/ 113 h 163"/>
                      <a:gd name="T20" fmla="*/ 59 w 184"/>
                      <a:gd name="T21" fmla="*/ 130 h 163"/>
                      <a:gd name="T22" fmla="*/ 72 w 184"/>
                      <a:gd name="T23" fmla="*/ 119 h 163"/>
                      <a:gd name="T24" fmla="*/ 89 w 184"/>
                      <a:gd name="T25" fmla="*/ 141 h 163"/>
                      <a:gd name="T26" fmla="*/ 106 w 184"/>
                      <a:gd name="T27" fmla="*/ 163 h 163"/>
                      <a:gd name="T28" fmla="*/ 113 w 184"/>
                      <a:gd name="T29" fmla="*/ 146 h 163"/>
                      <a:gd name="T30" fmla="*/ 108 w 184"/>
                      <a:gd name="T31" fmla="*/ 135 h 163"/>
                      <a:gd name="T32" fmla="*/ 115 w 184"/>
                      <a:gd name="T33" fmla="*/ 130 h 163"/>
                      <a:gd name="T34" fmla="*/ 141 w 184"/>
                      <a:gd name="T35" fmla="*/ 150 h 163"/>
                      <a:gd name="T36" fmla="*/ 149 w 184"/>
                      <a:gd name="T37" fmla="*/ 144 h 163"/>
                      <a:gd name="T38" fmla="*/ 151 w 184"/>
                      <a:gd name="T39" fmla="*/ 137 h 163"/>
                      <a:gd name="T40" fmla="*/ 138 w 184"/>
                      <a:gd name="T41" fmla="*/ 111 h 163"/>
                      <a:gd name="T42" fmla="*/ 138 w 184"/>
                      <a:gd name="T43" fmla="*/ 106 h 163"/>
                      <a:gd name="T44" fmla="*/ 126 w 184"/>
                      <a:gd name="T45" fmla="*/ 85 h 163"/>
                      <a:gd name="T46" fmla="*/ 121 w 184"/>
                      <a:gd name="T47" fmla="*/ 70 h 163"/>
                      <a:gd name="T48" fmla="*/ 126 w 184"/>
                      <a:gd name="T49" fmla="*/ 69 h 163"/>
                      <a:gd name="T50" fmla="*/ 141 w 184"/>
                      <a:gd name="T51" fmla="*/ 72 h 163"/>
                      <a:gd name="T52" fmla="*/ 158 w 184"/>
                      <a:gd name="T53" fmla="*/ 87 h 163"/>
                      <a:gd name="T54" fmla="*/ 167 w 184"/>
                      <a:gd name="T55" fmla="*/ 76 h 163"/>
                      <a:gd name="T56" fmla="*/ 182 w 184"/>
                      <a:gd name="T57" fmla="*/ 78 h 163"/>
                      <a:gd name="T58" fmla="*/ 184 w 184"/>
                      <a:gd name="T59" fmla="*/ 74 h 163"/>
                      <a:gd name="T60" fmla="*/ 165 w 184"/>
                      <a:gd name="T61" fmla="*/ 50 h 163"/>
                      <a:gd name="T62" fmla="*/ 151 w 184"/>
                      <a:gd name="T63" fmla="*/ 52 h 163"/>
                      <a:gd name="T64" fmla="*/ 147 w 184"/>
                      <a:gd name="T65" fmla="*/ 44 h 163"/>
                      <a:gd name="T66" fmla="*/ 138 w 184"/>
                      <a:gd name="T67" fmla="*/ 26 h 163"/>
                      <a:gd name="T68" fmla="*/ 130 w 184"/>
                      <a:gd name="T69" fmla="*/ 33 h 163"/>
                      <a:gd name="T70" fmla="*/ 112 w 184"/>
                      <a:gd name="T71" fmla="*/ 26 h 163"/>
                      <a:gd name="T72" fmla="*/ 100 w 184"/>
                      <a:gd name="T73" fmla="*/ 7 h 163"/>
                      <a:gd name="T74" fmla="*/ 78 w 184"/>
                      <a:gd name="T75" fmla="*/ 9 h 163"/>
                      <a:gd name="T76" fmla="*/ 61 w 184"/>
                      <a:gd name="T77" fmla="*/ 11 h 163"/>
                      <a:gd name="T78" fmla="*/ 50 w 184"/>
                      <a:gd name="T79" fmla="*/ 0 h 163"/>
                      <a:gd name="T80" fmla="*/ 41 w 184"/>
                      <a:gd name="T81" fmla="*/ 6 h 163"/>
                      <a:gd name="T82" fmla="*/ 26 w 184"/>
                      <a:gd name="T83" fmla="*/ 7 h 1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4"/>
                      <a:gd name="T127" fmla="*/ 0 h 163"/>
                      <a:gd name="T128" fmla="*/ 184 w 184"/>
                      <a:gd name="T129" fmla="*/ 163 h 1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4" h="163">
                        <a:moveTo>
                          <a:pt x="26" y="7"/>
                        </a:moveTo>
                        <a:lnTo>
                          <a:pt x="17" y="11"/>
                        </a:lnTo>
                        <a:lnTo>
                          <a:pt x="20" y="20"/>
                        </a:lnTo>
                        <a:lnTo>
                          <a:pt x="11" y="31"/>
                        </a:lnTo>
                        <a:lnTo>
                          <a:pt x="4" y="30"/>
                        </a:lnTo>
                        <a:lnTo>
                          <a:pt x="0" y="35"/>
                        </a:lnTo>
                        <a:lnTo>
                          <a:pt x="2" y="46"/>
                        </a:lnTo>
                        <a:lnTo>
                          <a:pt x="32" y="57"/>
                        </a:lnTo>
                        <a:lnTo>
                          <a:pt x="39" y="82"/>
                        </a:lnTo>
                        <a:lnTo>
                          <a:pt x="48" y="113"/>
                        </a:lnTo>
                        <a:lnTo>
                          <a:pt x="59" y="130"/>
                        </a:lnTo>
                        <a:lnTo>
                          <a:pt x="72" y="119"/>
                        </a:lnTo>
                        <a:lnTo>
                          <a:pt x="89" y="141"/>
                        </a:lnTo>
                        <a:lnTo>
                          <a:pt x="106" y="163"/>
                        </a:lnTo>
                        <a:lnTo>
                          <a:pt x="113" y="146"/>
                        </a:lnTo>
                        <a:lnTo>
                          <a:pt x="108" y="135"/>
                        </a:lnTo>
                        <a:lnTo>
                          <a:pt x="115" y="130"/>
                        </a:lnTo>
                        <a:lnTo>
                          <a:pt x="141" y="150"/>
                        </a:lnTo>
                        <a:lnTo>
                          <a:pt x="149" y="144"/>
                        </a:lnTo>
                        <a:lnTo>
                          <a:pt x="151" y="137"/>
                        </a:lnTo>
                        <a:lnTo>
                          <a:pt x="138" y="111"/>
                        </a:lnTo>
                        <a:lnTo>
                          <a:pt x="138" y="106"/>
                        </a:lnTo>
                        <a:lnTo>
                          <a:pt x="126" y="85"/>
                        </a:lnTo>
                        <a:lnTo>
                          <a:pt x="121" y="70"/>
                        </a:lnTo>
                        <a:lnTo>
                          <a:pt x="126" y="69"/>
                        </a:lnTo>
                        <a:lnTo>
                          <a:pt x="141" y="72"/>
                        </a:lnTo>
                        <a:lnTo>
                          <a:pt x="158" y="87"/>
                        </a:lnTo>
                        <a:lnTo>
                          <a:pt x="167" y="76"/>
                        </a:lnTo>
                        <a:lnTo>
                          <a:pt x="182" y="78"/>
                        </a:lnTo>
                        <a:lnTo>
                          <a:pt x="184" y="74"/>
                        </a:lnTo>
                        <a:lnTo>
                          <a:pt x="165" y="50"/>
                        </a:lnTo>
                        <a:lnTo>
                          <a:pt x="151" y="52"/>
                        </a:lnTo>
                        <a:lnTo>
                          <a:pt x="147" y="44"/>
                        </a:lnTo>
                        <a:lnTo>
                          <a:pt x="138" y="26"/>
                        </a:lnTo>
                        <a:lnTo>
                          <a:pt x="130" y="33"/>
                        </a:lnTo>
                        <a:lnTo>
                          <a:pt x="112" y="26"/>
                        </a:lnTo>
                        <a:lnTo>
                          <a:pt x="100" y="7"/>
                        </a:lnTo>
                        <a:lnTo>
                          <a:pt x="78" y="9"/>
                        </a:lnTo>
                        <a:lnTo>
                          <a:pt x="61" y="11"/>
                        </a:lnTo>
                        <a:lnTo>
                          <a:pt x="50" y="0"/>
                        </a:lnTo>
                        <a:lnTo>
                          <a:pt x="41" y="6"/>
                        </a:lnTo>
                        <a:lnTo>
                          <a:pt x="26" y="7"/>
                        </a:lnTo>
                        <a:close/>
                      </a:path>
                    </a:pathLst>
                  </a:custGeom>
                  <a:solidFill>
                    <a:schemeClr val="bg1"/>
                  </a:solidFill>
                  <a:ln w="12700">
                    <a:solidFill>
                      <a:srgbClr val="000000"/>
                    </a:solidFill>
                    <a:prstDash val="solid"/>
                    <a:round/>
                    <a:headEnd/>
                    <a:tailEnd/>
                  </a:ln>
                </p:spPr>
                <p:txBody>
                  <a:bodyPr/>
                  <a:lstStyle/>
                  <a:p>
                    <a:endParaRPr lang="fr-FR" sz="1000"/>
                  </a:p>
                </p:txBody>
              </p:sp>
              <p:sp>
                <p:nvSpPr>
                  <p:cNvPr id="222" name="Freeform 72"/>
                  <p:cNvSpPr>
                    <a:spLocks noChangeAspect="1"/>
                  </p:cNvSpPr>
                  <p:nvPr/>
                </p:nvSpPr>
                <p:spPr bwMode="auto">
                  <a:xfrm>
                    <a:off x="2610" y="3109"/>
                    <a:ext cx="430" cy="386"/>
                  </a:xfrm>
                  <a:custGeom>
                    <a:avLst/>
                    <a:gdLst>
                      <a:gd name="T0" fmla="*/ 78 w 430"/>
                      <a:gd name="T1" fmla="*/ 102 h 386"/>
                      <a:gd name="T2" fmla="*/ 55 w 430"/>
                      <a:gd name="T3" fmla="*/ 167 h 386"/>
                      <a:gd name="T4" fmla="*/ 44 w 430"/>
                      <a:gd name="T5" fmla="*/ 182 h 386"/>
                      <a:gd name="T6" fmla="*/ 24 w 430"/>
                      <a:gd name="T7" fmla="*/ 200 h 386"/>
                      <a:gd name="T8" fmla="*/ 0 w 430"/>
                      <a:gd name="T9" fmla="*/ 204 h 386"/>
                      <a:gd name="T10" fmla="*/ 31 w 430"/>
                      <a:gd name="T11" fmla="*/ 260 h 386"/>
                      <a:gd name="T12" fmla="*/ 57 w 430"/>
                      <a:gd name="T13" fmla="*/ 260 h 386"/>
                      <a:gd name="T14" fmla="*/ 48 w 430"/>
                      <a:gd name="T15" fmla="*/ 278 h 386"/>
                      <a:gd name="T16" fmla="*/ 57 w 430"/>
                      <a:gd name="T17" fmla="*/ 308 h 386"/>
                      <a:gd name="T18" fmla="*/ 76 w 430"/>
                      <a:gd name="T19" fmla="*/ 330 h 386"/>
                      <a:gd name="T20" fmla="*/ 91 w 430"/>
                      <a:gd name="T21" fmla="*/ 317 h 386"/>
                      <a:gd name="T22" fmla="*/ 107 w 430"/>
                      <a:gd name="T23" fmla="*/ 319 h 386"/>
                      <a:gd name="T24" fmla="*/ 159 w 430"/>
                      <a:gd name="T25" fmla="*/ 325 h 386"/>
                      <a:gd name="T26" fmla="*/ 190 w 430"/>
                      <a:gd name="T27" fmla="*/ 341 h 386"/>
                      <a:gd name="T28" fmla="*/ 207 w 430"/>
                      <a:gd name="T29" fmla="*/ 362 h 386"/>
                      <a:gd name="T30" fmla="*/ 229 w 430"/>
                      <a:gd name="T31" fmla="*/ 353 h 386"/>
                      <a:gd name="T32" fmla="*/ 271 w 430"/>
                      <a:gd name="T33" fmla="*/ 386 h 386"/>
                      <a:gd name="T34" fmla="*/ 278 w 430"/>
                      <a:gd name="T35" fmla="*/ 367 h 386"/>
                      <a:gd name="T36" fmla="*/ 277 w 430"/>
                      <a:gd name="T37" fmla="*/ 336 h 386"/>
                      <a:gd name="T38" fmla="*/ 259 w 430"/>
                      <a:gd name="T39" fmla="*/ 323 h 386"/>
                      <a:gd name="T40" fmla="*/ 215 w 430"/>
                      <a:gd name="T41" fmla="*/ 295 h 386"/>
                      <a:gd name="T42" fmla="*/ 189 w 430"/>
                      <a:gd name="T43" fmla="*/ 286 h 386"/>
                      <a:gd name="T44" fmla="*/ 179 w 430"/>
                      <a:gd name="T45" fmla="*/ 273 h 386"/>
                      <a:gd name="T46" fmla="*/ 194 w 430"/>
                      <a:gd name="T47" fmla="*/ 258 h 386"/>
                      <a:gd name="T48" fmla="*/ 183 w 430"/>
                      <a:gd name="T49" fmla="*/ 236 h 386"/>
                      <a:gd name="T50" fmla="*/ 202 w 430"/>
                      <a:gd name="T51" fmla="*/ 245 h 386"/>
                      <a:gd name="T52" fmla="*/ 215 w 430"/>
                      <a:gd name="T53" fmla="*/ 238 h 386"/>
                      <a:gd name="T54" fmla="*/ 190 w 430"/>
                      <a:gd name="T55" fmla="*/ 202 h 386"/>
                      <a:gd name="T56" fmla="*/ 170 w 430"/>
                      <a:gd name="T57" fmla="*/ 160 h 386"/>
                      <a:gd name="T58" fmla="*/ 165 w 430"/>
                      <a:gd name="T59" fmla="*/ 134 h 386"/>
                      <a:gd name="T60" fmla="*/ 176 w 430"/>
                      <a:gd name="T61" fmla="*/ 117 h 386"/>
                      <a:gd name="T62" fmla="*/ 185 w 430"/>
                      <a:gd name="T63" fmla="*/ 139 h 386"/>
                      <a:gd name="T64" fmla="*/ 190 w 430"/>
                      <a:gd name="T65" fmla="*/ 147 h 386"/>
                      <a:gd name="T66" fmla="*/ 227 w 430"/>
                      <a:gd name="T67" fmla="*/ 176 h 386"/>
                      <a:gd name="T68" fmla="*/ 231 w 430"/>
                      <a:gd name="T69" fmla="*/ 156 h 386"/>
                      <a:gd name="T70" fmla="*/ 257 w 430"/>
                      <a:gd name="T71" fmla="*/ 176 h 386"/>
                      <a:gd name="T72" fmla="*/ 246 w 430"/>
                      <a:gd name="T73" fmla="*/ 152 h 386"/>
                      <a:gd name="T74" fmla="*/ 257 w 430"/>
                      <a:gd name="T75" fmla="*/ 141 h 386"/>
                      <a:gd name="T76" fmla="*/ 288 w 430"/>
                      <a:gd name="T77" fmla="*/ 148 h 386"/>
                      <a:gd name="T78" fmla="*/ 275 w 430"/>
                      <a:gd name="T79" fmla="*/ 130 h 386"/>
                      <a:gd name="T80" fmla="*/ 246 w 430"/>
                      <a:gd name="T81" fmla="*/ 113 h 386"/>
                      <a:gd name="T82" fmla="*/ 248 w 430"/>
                      <a:gd name="T83" fmla="*/ 98 h 386"/>
                      <a:gd name="T84" fmla="*/ 299 w 430"/>
                      <a:gd name="T85" fmla="*/ 87 h 386"/>
                      <a:gd name="T86" fmla="*/ 350 w 430"/>
                      <a:gd name="T87" fmla="*/ 82 h 386"/>
                      <a:gd name="T88" fmla="*/ 378 w 430"/>
                      <a:gd name="T89" fmla="*/ 87 h 386"/>
                      <a:gd name="T90" fmla="*/ 406 w 430"/>
                      <a:gd name="T91" fmla="*/ 76 h 386"/>
                      <a:gd name="T92" fmla="*/ 428 w 430"/>
                      <a:gd name="T93" fmla="*/ 48 h 386"/>
                      <a:gd name="T94" fmla="*/ 428 w 430"/>
                      <a:gd name="T95" fmla="*/ 6 h 386"/>
                      <a:gd name="T96" fmla="*/ 408 w 430"/>
                      <a:gd name="T97" fmla="*/ 0 h 386"/>
                      <a:gd name="T98" fmla="*/ 402 w 430"/>
                      <a:gd name="T99" fmla="*/ 20 h 386"/>
                      <a:gd name="T100" fmla="*/ 389 w 430"/>
                      <a:gd name="T101" fmla="*/ 35 h 386"/>
                      <a:gd name="T102" fmla="*/ 371 w 430"/>
                      <a:gd name="T103" fmla="*/ 45 h 386"/>
                      <a:gd name="T104" fmla="*/ 338 w 430"/>
                      <a:gd name="T105" fmla="*/ 33 h 386"/>
                      <a:gd name="T106" fmla="*/ 306 w 430"/>
                      <a:gd name="T107" fmla="*/ 20 h 386"/>
                      <a:gd name="T108" fmla="*/ 271 w 430"/>
                      <a:gd name="T109" fmla="*/ 45 h 386"/>
                      <a:gd name="T110" fmla="*/ 231 w 430"/>
                      <a:gd name="T111" fmla="*/ 56 h 386"/>
                      <a:gd name="T112" fmla="*/ 202 w 430"/>
                      <a:gd name="T113" fmla="*/ 61 h 386"/>
                      <a:gd name="T114" fmla="*/ 183 w 430"/>
                      <a:gd name="T115" fmla="*/ 78 h 386"/>
                      <a:gd name="T116" fmla="*/ 153 w 430"/>
                      <a:gd name="T117" fmla="*/ 82 h 386"/>
                      <a:gd name="T118" fmla="*/ 126 w 430"/>
                      <a:gd name="T119" fmla="*/ 97 h 386"/>
                      <a:gd name="T120" fmla="*/ 98 w 430"/>
                      <a:gd name="T121" fmla="*/ 97 h 38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30"/>
                      <a:gd name="T184" fmla="*/ 0 h 386"/>
                      <a:gd name="T185" fmla="*/ 430 w 430"/>
                      <a:gd name="T186" fmla="*/ 386 h 38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30" h="386">
                        <a:moveTo>
                          <a:pt x="87" y="95"/>
                        </a:moveTo>
                        <a:lnTo>
                          <a:pt x="78" y="102"/>
                        </a:lnTo>
                        <a:lnTo>
                          <a:pt x="68" y="135"/>
                        </a:lnTo>
                        <a:lnTo>
                          <a:pt x="55" y="167"/>
                        </a:lnTo>
                        <a:lnTo>
                          <a:pt x="50" y="171"/>
                        </a:lnTo>
                        <a:lnTo>
                          <a:pt x="44" y="182"/>
                        </a:lnTo>
                        <a:lnTo>
                          <a:pt x="37" y="193"/>
                        </a:lnTo>
                        <a:lnTo>
                          <a:pt x="24" y="200"/>
                        </a:lnTo>
                        <a:lnTo>
                          <a:pt x="13" y="204"/>
                        </a:lnTo>
                        <a:lnTo>
                          <a:pt x="0" y="204"/>
                        </a:lnTo>
                        <a:lnTo>
                          <a:pt x="17" y="241"/>
                        </a:lnTo>
                        <a:lnTo>
                          <a:pt x="31" y="260"/>
                        </a:lnTo>
                        <a:lnTo>
                          <a:pt x="44" y="260"/>
                        </a:lnTo>
                        <a:lnTo>
                          <a:pt x="57" y="260"/>
                        </a:lnTo>
                        <a:lnTo>
                          <a:pt x="61" y="269"/>
                        </a:lnTo>
                        <a:lnTo>
                          <a:pt x="48" y="278"/>
                        </a:lnTo>
                        <a:lnTo>
                          <a:pt x="48" y="290"/>
                        </a:lnTo>
                        <a:lnTo>
                          <a:pt x="57" y="308"/>
                        </a:lnTo>
                        <a:lnTo>
                          <a:pt x="68" y="323"/>
                        </a:lnTo>
                        <a:lnTo>
                          <a:pt x="76" y="330"/>
                        </a:lnTo>
                        <a:lnTo>
                          <a:pt x="80" y="319"/>
                        </a:lnTo>
                        <a:lnTo>
                          <a:pt x="91" y="317"/>
                        </a:lnTo>
                        <a:lnTo>
                          <a:pt x="104" y="328"/>
                        </a:lnTo>
                        <a:lnTo>
                          <a:pt x="107" y="319"/>
                        </a:lnTo>
                        <a:lnTo>
                          <a:pt x="128" y="321"/>
                        </a:lnTo>
                        <a:lnTo>
                          <a:pt x="159" y="325"/>
                        </a:lnTo>
                        <a:lnTo>
                          <a:pt x="181" y="332"/>
                        </a:lnTo>
                        <a:lnTo>
                          <a:pt x="190" y="341"/>
                        </a:lnTo>
                        <a:lnTo>
                          <a:pt x="200" y="354"/>
                        </a:lnTo>
                        <a:lnTo>
                          <a:pt x="207" y="362"/>
                        </a:lnTo>
                        <a:lnTo>
                          <a:pt x="216" y="354"/>
                        </a:lnTo>
                        <a:lnTo>
                          <a:pt x="229" y="353"/>
                        </a:lnTo>
                        <a:lnTo>
                          <a:pt x="248" y="366"/>
                        </a:lnTo>
                        <a:lnTo>
                          <a:pt x="271" y="386"/>
                        </a:lnTo>
                        <a:lnTo>
                          <a:pt x="277" y="382"/>
                        </a:lnTo>
                        <a:lnTo>
                          <a:pt x="278" y="367"/>
                        </a:lnTo>
                        <a:lnTo>
                          <a:pt x="278" y="351"/>
                        </a:lnTo>
                        <a:lnTo>
                          <a:pt x="277" y="336"/>
                        </a:lnTo>
                        <a:lnTo>
                          <a:pt x="266" y="319"/>
                        </a:lnTo>
                        <a:lnTo>
                          <a:pt x="259" y="323"/>
                        </a:lnTo>
                        <a:lnTo>
                          <a:pt x="242" y="315"/>
                        </a:lnTo>
                        <a:lnTo>
                          <a:pt x="215" y="295"/>
                        </a:lnTo>
                        <a:lnTo>
                          <a:pt x="207" y="288"/>
                        </a:lnTo>
                        <a:lnTo>
                          <a:pt x="189" y="286"/>
                        </a:lnTo>
                        <a:lnTo>
                          <a:pt x="179" y="280"/>
                        </a:lnTo>
                        <a:lnTo>
                          <a:pt x="179" y="273"/>
                        </a:lnTo>
                        <a:lnTo>
                          <a:pt x="190" y="262"/>
                        </a:lnTo>
                        <a:lnTo>
                          <a:pt x="194" y="258"/>
                        </a:lnTo>
                        <a:lnTo>
                          <a:pt x="187" y="249"/>
                        </a:lnTo>
                        <a:lnTo>
                          <a:pt x="183" y="236"/>
                        </a:lnTo>
                        <a:lnTo>
                          <a:pt x="187" y="230"/>
                        </a:lnTo>
                        <a:lnTo>
                          <a:pt x="202" y="245"/>
                        </a:lnTo>
                        <a:lnTo>
                          <a:pt x="215" y="251"/>
                        </a:lnTo>
                        <a:lnTo>
                          <a:pt x="215" y="238"/>
                        </a:lnTo>
                        <a:lnTo>
                          <a:pt x="207" y="223"/>
                        </a:lnTo>
                        <a:lnTo>
                          <a:pt x="190" y="202"/>
                        </a:lnTo>
                        <a:lnTo>
                          <a:pt x="172" y="174"/>
                        </a:lnTo>
                        <a:lnTo>
                          <a:pt x="170" y="160"/>
                        </a:lnTo>
                        <a:lnTo>
                          <a:pt x="168" y="147"/>
                        </a:lnTo>
                        <a:lnTo>
                          <a:pt x="165" y="134"/>
                        </a:lnTo>
                        <a:lnTo>
                          <a:pt x="163" y="121"/>
                        </a:lnTo>
                        <a:lnTo>
                          <a:pt x="176" y="117"/>
                        </a:lnTo>
                        <a:lnTo>
                          <a:pt x="174" y="126"/>
                        </a:lnTo>
                        <a:lnTo>
                          <a:pt x="185" y="139"/>
                        </a:lnTo>
                        <a:lnTo>
                          <a:pt x="192" y="139"/>
                        </a:lnTo>
                        <a:lnTo>
                          <a:pt x="190" y="147"/>
                        </a:lnTo>
                        <a:lnTo>
                          <a:pt x="226" y="182"/>
                        </a:lnTo>
                        <a:lnTo>
                          <a:pt x="227" y="176"/>
                        </a:lnTo>
                        <a:lnTo>
                          <a:pt x="220" y="160"/>
                        </a:lnTo>
                        <a:lnTo>
                          <a:pt x="231" y="156"/>
                        </a:lnTo>
                        <a:lnTo>
                          <a:pt x="248" y="163"/>
                        </a:lnTo>
                        <a:lnTo>
                          <a:pt x="257" y="176"/>
                        </a:lnTo>
                        <a:lnTo>
                          <a:pt x="259" y="167"/>
                        </a:lnTo>
                        <a:lnTo>
                          <a:pt x="246" y="152"/>
                        </a:lnTo>
                        <a:lnTo>
                          <a:pt x="248" y="145"/>
                        </a:lnTo>
                        <a:lnTo>
                          <a:pt x="257" y="141"/>
                        </a:lnTo>
                        <a:lnTo>
                          <a:pt x="282" y="152"/>
                        </a:lnTo>
                        <a:lnTo>
                          <a:pt x="288" y="148"/>
                        </a:lnTo>
                        <a:lnTo>
                          <a:pt x="286" y="137"/>
                        </a:lnTo>
                        <a:lnTo>
                          <a:pt x="275" y="130"/>
                        </a:lnTo>
                        <a:lnTo>
                          <a:pt x="257" y="122"/>
                        </a:lnTo>
                        <a:lnTo>
                          <a:pt x="246" y="113"/>
                        </a:lnTo>
                        <a:lnTo>
                          <a:pt x="244" y="106"/>
                        </a:lnTo>
                        <a:lnTo>
                          <a:pt x="248" y="98"/>
                        </a:lnTo>
                        <a:lnTo>
                          <a:pt x="273" y="95"/>
                        </a:lnTo>
                        <a:lnTo>
                          <a:pt x="299" y="87"/>
                        </a:lnTo>
                        <a:lnTo>
                          <a:pt x="317" y="89"/>
                        </a:lnTo>
                        <a:lnTo>
                          <a:pt x="350" y="82"/>
                        </a:lnTo>
                        <a:lnTo>
                          <a:pt x="356" y="78"/>
                        </a:lnTo>
                        <a:lnTo>
                          <a:pt x="378" y="87"/>
                        </a:lnTo>
                        <a:lnTo>
                          <a:pt x="397" y="97"/>
                        </a:lnTo>
                        <a:lnTo>
                          <a:pt x="406" y="76"/>
                        </a:lnTo>
                        <a:lnTo>
                          <a:pt x="423" y="54"/>
                        </a:lnTo>
                        <a:lnTo>
                          <a:pt x="428" y="48"/>
                        </a:lnTo>
                        <a:lnTo>
                          <a:pt x="430" y="9"/>
                        </a:lnTo>
                        <a:lnTo>
                          <a:pt x="428" y="6"/>
                        </a:lnTo>
                        <a:lnTo>
                          <a:pt x="419" y="0"/>
                        </a:lnTo>
                        <a:lnTo>
                          <a:pt x="408" y="0"/>
                        </a:lnTo>
                        <a:lnTo>
                          <a:pt x="402" y="6"/>
                        </a:lnTo>
                        <a:lnTo>
                          <a:pt x="402" y="20"/>
                        </a:lnTo>
                        <a:lnTo>
                          <a:pt x="404" y="32"/>
                        </a:lnTo>
                        <a:lnTo>
                          <a:pt x="389" y="35"/>
                        </a:lnTo>
                        <a:lnTo>
                          <a:pt x="378" y="43"/>
                        </a:lnTo>
                        <a:lnTo>
                          <a:pt x="371" y="45"/>
                        </a:lnTo>
                        <a:lnTo>
                          <a:pt x="347" y="39"/>
                        </a:lnTo>
                        <a:lnTo>
                          <a:pt x="338" y="33"/>
                        </a:lnTo>
                        <a:lnTo>
                          <a:pt x="325" y="41"/>
                        </a:lnTo>
                        <a:lnTo>
                          <a:pt x="306" y="20"/>
                        </a:lnTo>
                        <a:lnTo>
                          <a:pt x="286" y="35"/>
                        </a:lnTo>
                        <a:lnTo>
                          <a:pt x="271" y="45"/>
                        </a:lnTo>
                        <a:lnTo>
                          <a:pt x="255" y="52"/>
                        </a:lnTo>
                        <a:lnTo>
                          <a:pt x="231" y="56"/>
                        </a:lnTo>
                        <a:lnTo>
                          <a:pt x="215" y="61"/>
                        </a:lnTo>
                        <a:lnTo>
                          <a:pt x="202" y="61"/>
                        </a:lnTo>
                        <a:lnTo>
                          <a:pt x="196" y="63"/>
                        </a:lnTo>
                        <a:lnTo>
                          <a:pt x="183" y="78"/>
                        </a:lnTo>
                        <a:lnTo>
                          <a:pt x="172" y="78"/>
                        </a:lnTo>
                        <a:lnTo>
                          <a:pt x="153" y="82"/>
                        </a:lnTo>
                        <a:lnTo>
                          <a:pt x="135" y="80"/>
                        </a:lnTo>
                        <a:lnTo>
                          <a:pt x="126" y="97"/>
                        </a:lnTo>
                        <a:lnTo>
                          <a:pt x="111" y="98"/>
                        </a:lnTo>
                        <a:lnTo>
                          <a:pt x="98" y="97"/>
                        </a:lnTo>
                        <a:lnTo>
                          <a:pt x="87" y="95"/>
                        </a:lnTo>
                        <a:close/>
                      </a:path>
                    </a:pathLst>
                  </a:custGeom>
                  <a:solidFill>
                    <a:schemeClr val="bg1"/>
                  </a:solidFill>
                  <a:ln w="12700">
                    <a:solidFill>
                      <a:srgbClr val="000000"/>
                    </a:solidFill>
                    <a:prstDash val="solid"/>
                    <a:round/>
                    <a:headEnd/>
                    <a:tailEnd/>
                  </a:ln>
                </p:spPr>
                <p:txBody>
                  <a:bodyPr/>
                  <a:lstStyle/>
                  <a:p>
                    <a:endParaRPr lang="fr-FR" sz="1000"/>
                  </a:p>
                </p:txBody>
              </p:sp>
              <p:sp>
                <p:nvSpPr>
                  <p:cNvPr id="223" name="Freeform 73"/>
                  <p:cNvSpPr>
                    <a:spLocks noChangeAspect="1"/>
                  </p:cNvSpPr>
                  <p:nvPr/>
                </p:nvSpPr>
                <p:spPr bwMode="auto">
                  <a:xfrm>
                    <a:off x="2824" y="3374"/>
                    <a:ext cx="107" cy="87"/>
                  </a:xfrm>
                  <a:custGeom>
                    <a:avLst/>
                    <a:gdLst>
                      <a:gd name="T0" fmla="*/ 9 w 107"/>
                      <a:gd name="T1" fmla="*/ 0 h 87"/>
                      <a:gd name="T2" fmla="*/ 0 w 107"/>
                      <a:gd name="T3" fmla="*/ 7 h 87"/>
                      <a:gd name="T4" fmla="*/ 11 w 107"/>
                      <a:gd name="T5" fmla="*/ 26 h 87"/>
                      <a:gd name="T6" fmla="*/ 24 w 107"/>
                      <a:gd name="T7" fmla="*/ 30 h 87"/>
                      <a:gd name="T8" fmla="*/ 39 w 107"/>
                      <a:gd name="T9" fmla="*/ 46 h 87"/>
                      <a:gd name="T10" fmla="*/ 52 w 107"/>
                      <a:gd name="T11" fmla="*/ 54 h 87"/>
                      <a:gd name="T12" fmla="*/ 74 w 107"/>
                      <a:gd name="T13" fmla="*/ 70 h 87"/>
                      <a:gd name="T14" fmla="*/ 87 w 107"/>
                      <a:gd name="T15" fmla="*/ 76 h 87"/>
                      <a:gd name="T16" fmla="*/ 103 w 107"/>
                      <a:gd name="T17" fmla="*/ 87 h 87"/>
                      <a:gd name="T18" fmla="*/ 107 w 107"/>
                      <a:gd name="T19" fmla="*/ 81 h 87"/>
                      <a:gd name="T20" fmla="*/ 74 w 107"/>
                      <a:gd name="T21" fmla="*/ 56 h 87"/>
                      <a:gd name="T22" fmla="*/ 72 w 107"/>
                      <a:gd name="T23" fmla="*/ 44 h 87"/>
                      <a:gd name="T24" fmla="*/ 68 w 107"/>
                      <a:gd name="T25" fmla="*/ 33 h 87"/>
                      <a:gd name="T26" fmla="*/ 54 w 107"/>
                      <a:gd name="T27" fmla="*/ 20 h 87"/>
                      <a:gd name="T28" fmla="*/ 50 w 107"/>
                      <a:gd name="T29" fmla="*/ 22 h 87"/>
                      <a:gd name="T30" fmla="*/ 32 w 107"/>
                      <a:gd name="T31" fmla="*/ 9 h 87"/>
                      <a:gd name="T32" fmla="*/ 22 w 107"/>
                      <a:gd name="T33" fmla="*/ 4 h 87"/>
                      <a:gd name="T34" fmla="*/ 9 w 107"/>
                      <a:gd name="T35" fmla="*/ 0 h 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7"/>
                      <a:gd name="T55" fmla="*/ 0 h 87"/>
                      <a:gd name="T56" fmla="*/ 107 w 107"/>
                      <a:gd name="T57" fmla="*/ 87 h 8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7" h="87">
                        <a:moveTo>
                          <a:pt x="9" y="0"/>
                        </a:moveTo>
                        <a:lnTo>
                          <a:pt x="0" y="7"/>
                        </a:lnTo>
                        <a:lnTo>
                          <a:pt x="11" y="26"/>
                        </a:lnTo>
                        <a:lnTo>
                          <a:pt x="24" y="30"/>
                        </a:lnTo>
                        <a:lnTo>
                          <a:pt x="39" y="46"/>
                        </a:lnTo>
                        <a:lnTo>
                          <a:pt x="52" y="54"/>
                        </a:lnTo>
                        <a:lnTo>
                          <a:pt x="74" y="70"/>
                        </a:lnTo>
                        <a:lnTo>
                          <a:pt x="87" y="76"/>
                        </a:lnTo>
                        <a:lnTo>
                          <a:pt x="103" y="87"/>
                        </a:lnTo>
                        <a:lnTo>
                          <a:pt x="107" y="81"/>
                        </a:lnTo>
                        <a:lnTo>
                          <a:pt x="74" y="56"/>
                        </a:lnTo>
                        <a:lnTo>
                          <a:pt x="72" y="44"/>
                        </a:lnTo>
                        <a:lnTo>
                          <a:pt x="68" y="33"/>
                        </a:lnTo>
                        <a:lnTo>
                          <a:pt x="54" y="20"/>
                        </a:lnTo>
                        <a:lnTo>
                          <a:pt x="50" y="22"/>
                        </a:lnTo>
                        <a:lnTo>
                          <a:pt x="32" y="9"/>
                        </a:lnTo>
                        <a:lnTo>
                          <a:pt x="22" y="4"/>
                        </a:lnTo>
                        <a:lnTo>
                          <a:pt x="9" y="0"/>
                        </a:lnTo>
                        <a:close/>
                      </a:path>
                    </a:pathLst>
                  </a:custGeom>
                  <a:solidFill>
                    <a:schemeClr val="bg1"/>
                  </a:solidFill>
                  <a:ln w="12700">
                    <a:solidFill>
                      <a:srgbClr val="000000"/>
                    </a:solidFill>
                    <a:prstDash val="solid"/>
                    <a:round/>
                    <a:headEnd/>
                    <a:tailEnd/>
                  </a:ln>
                </p:spPr>
                <p:txBody>
                  <a:bodyPr/>
                  <a:lstStyle/>
                  <a:p>
                    <a:endParaRPr lang="fr-FR" sz="1000"/>
                  </a:p>
                </p:txBody>
              </p:sp>
              <p:sp>
                <p:nvSpPr>
                  <p:cNvPr id="224" name="Freeform 74"/>
                  <p:cNvSpPr>
                    <a:spLocks noChangeAspect="1"/>
                  </p:cNvSpPr>
                  <p:nvPr/>
                </p:nvSpPr>
                <p:spPr bwMode="auto">
                  <a:xfrm>
                    <a:off x="2858" y="3666"/>
                    <a:ext cx="201" cy="54"/>
                  </a:xfrm>
                  <a:custGeom>
                    <a:avLst/>
                    <a:gdLst>
                      <a:gd name="T0" fmla="*/ 42 w 201"/>
                      <a:gd name="T1" fmla="*/ 11 h 54"/>
                      <a:gd name="T2" fmla="*/ 57 w 201"/>
                      <a:gd name="T3" fmla="*/ 4 h 54"/>
                      <a:gd name="T4" fmla="*/ 64 w 201"/>
                      <a:gd name="T5" fmla="*/ 11 h 54"/>
                      <a:gd name="T6" fmla="*/ 70 w 201"/>
                      <a:gd name="T7" fmla="*/ 13 h 54"/>
                      <a:gd name="T8" fmla="*/ 81 w 201"/>
                      <a:gd name="T9" fmla="*/ 7 h 54"/>
                      <a:gd name="T10" fmla="*/ 88 w 201"/>
                      <a:gd name="T11" fmla="*/ 4 h 54"/>
                      <a:gd name="T12" fmla="*/ 120 w 201"/>
                      <a:gd name="T13" fmla="*/ 7 h 54"/>
                      <a:gd name="T14" fmla="*/ 151 w 201"/>
                      <a:gd name="T15" fmla="*/ 6 h 54"/>
                      <a:gd name="T16" fmla="*/ 160 w 201"/>
                      <a:gd name="T17" fmla="*/ 15 h 54"/>
                      <a:gd name="T18" fmla="*/ 160 w 201"/>
                      <a:gd name="T19" fmla="*/ 20 h 54"/>
                      <a:gd name="T20" fmla="*/ 182 w 201"/>
                      <a:gd name="T21" fmla="*/ 17 h 54"/>
                      <a:gd name="T22" fmla="*/ 194 w 201"/>
                      <a:gd name="T23" fmla="*/ 19 h 54"/>
                      <a:gd name="T24" fmla="*/ 201 w 201"/>
                      <a:gd name="T25" fmla="*/ 26 h 54"/>
                      <a:gd name="T26" fmla="*/ 194 w 201"/>
                      <a:gd name="T27" fmla="*/ 35 h 54"/>
                      <a:gd name="T28" fmla="*/ 175 w 201"/>
                      <a:gd name="T29" fmla="*/ 34 h 54"/>
                      <a:gd name="T30" fmla="*/ 162 w 201"/>
                      <a:gd name="T31" fmla="*/ 41 h 54"/>
                      <a:gd name="T32" fmla="*/ 140 w 201"/>
                      <a:gd name="T33" fmla="*/ 41 h 54"/>
                      <a:gd name="T34" fmla="*/ 118 w 201"/>
                      <a:gd name="T35" fmla="*/ 50 h 54"/>
                      <a:gd name="T36" fmla="*/ 99 w 201"/>
                      <a:gd name="T37" fmla="*/ 54 h 54"/>
                      <a:gd name="T38" fmla="*/ 84 w 201"/>
                      <a:gd name="T39" fmla="*/ 45 h 54"/>
                      <a:gd name="T40" fmla="*/ 64 w 201"/>
                      <a:gd name="T41" fmla="*/ 34 h 54"/>
                      <a:gd name="T42" fmla="*/ 44 w 201"/>
                      <a:gd name="T43" fmla="*/ 34 h 54"/>
                      <a:gd name="T44" fmla="*/ 17 w 201"/>
                      <a:gd name="T45" fmla="*/ 28 h 54"/>
                      <a:gd name="T46" fmla="*/ 7 w 201"/>
                      <a:gd name="T47" fmla="*/ 20 h 54"/>
                      <a:gd name="T48" fmla="*/ 0 w 201"/>
                      <a:gd name="T49" fmla="*/ 6 h 54"/>
                      <a:gd name="T50" fmla="*/ 4 w 201"/>
                      <a:gd name="T51" fmla="*/ 0 h 54"/>
                      <a:gd name="T52" fmla="*/ 27 w 201"/>
                      <a:gd name="T53" fmla="*/ 4 h 54"/>
                      <a:gd name="T54" fmla="*/ 42 w 201"/>
                      <a:gd name="T55" fmla="*/ 11 h 5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1"/>
                      <a:gd name="T85" fmla="*/ 0 h 54"/>
                      <a:gd name="T86" fmla="*/ 201 w 201"/>
                      <a:gd name="T87" fmla="*/ 54 h 5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1" h="54">
                        <a:moveTo>
                          <a:pt x="42" y="11"/>
                        </a:moveTo>
                        <a:lnTo>
                          <a:pt x="57" y="4"/>
                        </a:lnTo>
                        <a:lnTo>
                          <a:pt x="64" y="11"/>
                        </a:lnTo>
                        <a:lnTo>
                          <a:pt x="70" y="13"/>
                        </a:lnTo>
                        <a:lnTo>
                          <a:pt x="81" y="7"/>
                        </a:lnTo>
                        <a:lnTo>
                          <a:pt x="88" y="4"/>
                        </a:lnTo>
                        <a:lnTo>
                          <a:pt x="120" y="7"/>
                        </a:lnTo>
                        <a:lnTo>
                          <a:pt x="151" y="6"/>
                        </a:lnTo>
                        <a:lnTo>
                          <a:pt x="160" y="15"/>
                        </a:lnTo>
                        <a:lnTo>
                          <a:pt x="160" y="20"/>
                        </a:lnTo>
                        <a:lnTo>
                          <a:pt x="182" y="17"/>
                        </a:lnTo>
                        <a:lnTo>
                          <a:pt x="194" y="19"/>
                        </a:lnTo>
                        <a:lnTo>
                          <a:pt x="201" y="26"/>
                        </a:lnTo>
                        <a:lnTo>
                          <a:pt x="194" y="35"/>
                        </a:lnTo>
                        <a:lnTo>
                          <a:pt x="175" y="34"/>
                        </a:lnTo>
                        <a:lnTo>
                          <a:pt x="162" y="41"/>
                        </a:lnTo>
                        <a:lnTo>
                          <a:pt x="140" y="41"/>
                        </a:lnTo>
                        <a:lnTo>
                          <a:pt x="118" y="50"/>
                        </a:lnTo>
                        <a:lnTo>
                          <a:pt x="99" y="54"/>
                        </a:lnTo>
                        <a:lnTo>
                          <a:pt x="84" y="45"/>
                        </a:lnTo>
                        <a:lnTo>
                          <a:pt x="64" y="34"/>
                        </a:lnTo>
                        <a:lnTo>
                          <a:pt x="44" y="34"/>
                        </a:lnTo>
                        <a:lnTo>
                          <a:pt x="17" y="28"/>
                        </a:lnTo>
                        <a:lnTo>
                          <a:pt x="7" y="20"/>
                        </a:lnTo>
                        <a:lnTo>
                          <a:pt x="0" y="6"/>
                        </a:lnTo>
                        <a:lnTo>
                          <a:pt x="4" y="0"/>
                        </a:lnTo>
                        <a:lnTo>
                          <a:pt x="27" y="4"/>
                        </a:lnTo>
                        <a:lnTo>
                          <a:pt x="42" y="11"/>
                        </a:lnTo>
                        <a:close/>
                      </a:path>
                    </a:pathLst>
                  </a:custGeom>
                  <a:solidFill>
                    <a:schemeClr val="bg1"/>
                  </a:solidFill>
                  <a:ln w="12700">
                    <a:solidFill>
                      <a:srgbClr val="000000"/>
                    </a:solidFill>
                    <a:prstDash val="solid"/>
                    <a:round/>
                    <a:headEnd/>
                    <a:tailEnd/>
                  </a:ln>
                </p:spPr>
                <p:txBody>
                  <a:bodyPr/>
                  <a:lstStyle/>
                  <a:p>
                    <a:endParaRPr lang="fr-FR" sz="1000"/>
                  </a:p>
                </p:txBody>
              </p:sp>
              <p:sp>
                <p:nvSpPr>
                  <p:cNvPr id="225" name="Freeform 75"/>
                  <p:cNvSpPr>
                    <a:spLocks noChangeAspect="1"/>
                  </p:cNvSpPr>
                  <p:nvPr/>
                </p:nvSpPr>
                <p:spPr bwMode="auto">
                  <a:xfrm>
                    <a:off x="2944" y="3271"/>
                    <a:ext cx="30" cy="28"/>
                  </a:xfrm>
                  <a:custGeom>
                    <a:avLst/>
                    <a:gdLst>
                      <a:gd name="T0" fmla="*/ 30 w 30"/>
                      <a:gd name="T1" fmla="*/ 0 h 28"/>
                      <a:gd name="T2" fmla="*/ 11 w 30"/>
                      <a:gd name="T3" fmla="*/ 0 h 28"/>
                      <a:gd name="T4" fmla="*/ 2 w 30"/>
                      <a:gd name="T5" fmla="*/ 6 h 28"/>
                      <a:gd name="T6" fmla="*/ 0 w 30"/>
                      <a:gd name="T7" fmla="*/ 15 h 28"/>
                      <a:gd name="T8" fmla="*/ 0 w 30"/>
                      <a:gd name="T9" fmla="*/ 26 h 28"/>
                      <a:gd name="T10" fmla="*/ 9 w 30"/>
                      <a:gd name="T11" fmla="*/ 28 h 28"/>
                      <a:gd name="T12" fmla="*/ 26 w 30"/>
                      <a:gd name="T13" fmla="*/ 17 h 28"/>
                      <a:gd name="T14" fmla="*/ 30 w 30"/>
                      <a:gd name="T15" fmla="*/ 0 h 28"/>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28"/>
                      <a:gd name="T26" fmla="*/ 30 w 30"/>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28">
                        <a:moveTo>
                          <a:pt x="30" y="0"/>
                        </a:moveTo>
                        <a:lnTo>
                          <a:pt x="11" y="0"/>
                        </a:lnTo>
                        <a:lnTo>
                          <a:pt x="2" y="6"/>
                        </a:lnTo>
                        <a:lnTo>
                          <a:pt x="0" y="15"/>
                        </a:lnTo>
                        <a:lnTo>
                          <a:pt x="0" y="26"/>
                        </a:lnTo>
                        <a:lnTo>
                          <a:pt x="9" y="28"/>
                        </a:lnTo>
                        <a:lnTo>
                          <a:pt x="26" y="17"/>
                        </a:lnTo>
                        <a:lnTo>
                          <a:pt x="30" y="0"/>
                        </a:lnTo>
                        <a:close/>
                      </a:path>
                    </a:pathLst>
                  </a:custGeom>
                  <a:solidFill>
                    <a:schemeClr val="bg1"/>
                  </a:solidFill>
                  <a:ln w="12700">
                    <a:solidFill>
                      <a:srgbClr val="000000"/>
                    </a:solidFill>
                    <a:prstDash val="solid"/>
                    <a:round/>
                    <a:headEnd/>
                    <a:tailEnd/>
                  </a:ln>
                </p:spPr>
                <p:txBody>
                  <a:bodyPr/>
                  <a:lstStyle/>
                  <a:p>
                    <a:endParaRPr lang="fr-FR" sz="1000"/>
                  </a:p>
                </p:txBody>
              </p:sp>
              <p:sp>
                <p:nvSpPr>
                  <p:cNvPr id="226" name="Freeform 76"/>
                  <p:cNvSpPr>
                    <a:spLocks noChangeAspect="1"/>
                  </p:cNvSpPr>
                  <p:nvPr/>
                </p:nvSpPr>
                <p:spPr bwMode="auto">
                  <a:xfrm>
                    <a:off x="3148" y="3534"/>
                    <a:ext cx="41" cy="22"/>
                  </a:xfrm>
                  <a:custGeom>
                    <a:avLst/>
                    <a:gdLst>
                      <a:gd name="T0" fmla="*/ 41 w 41"/>
                      <a:gd name="T1" fmla="*/ 6 h 22"/>
                      <a:gd name="T2" fmla="*/ 22 w 41"/>
                      <a:gd name="T3" fmla="*/ 22 h 22"/>
                      <a:gd name="T4" fmla="*/ 9 w 41"/>
                      <a:gd name="T5" fmla="*/ 22 h 22"/>
                      <a:gd name="T6" fmla="*/ 0 w 41"/>
                      <a:gd name="T7" fmla="*/ 15 h 22"/>
                      <a:gd name="T8" fmla="*/ 6 w 41"/>
                      <a:gd name="T9" fmla="*/ 2 h 22"/>
                      <a:gd name="T10" fmla="*/ 26 w 41"/>
                      <a:gd name="T11" fmla="*/ 0 h 22"/>
                      <a:gd name="T12" fmla="*/ 41 w 41"/>
                      <a:gd name="T13" fmla="*/ 6 h 22"/>
                      <a:gd name="T14" fmla="*/ 0 60000 65536"/>
                      <a:gd name="T15" fmla="*/ 0 60000 65536"/>
                      <a:gd name="T16" fmla="*/ 0 60000 65536"/>
                      <a:gd name="T17" fmla="*/ 0 60000 65536"/>
                      <a:gd name="T18" fmla="*/ 0 60000 65536"/>
                      <a:gd name="T19" fmla="*/ 0 60000 65536"/>
                      <a:gd name="T20" fmla="*/ 0 60000 65536"/>
                      <a:gd name="T21" fmla="*/ 0 w 41"/>
                      <a:gd name="T22" fmla="*/ 0 h 22"/>
                      <a:gd name="T23" fmla="*/ 41 w 41"/>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22">
                        <a:moveTo>
                          <a:pt x="41" y="6"/>
                        </a:moveTo>
                        <a:lnTo>
                          <a:pt x="22" y="22"/>
                        </a:lnTo>
                        <a:lnTo>
                          <a:pt x="9" y="22"/>
                        </a:lnTo>
                        <a:lnTo>
                          <a:pt x="0" y="15"/>
                        </a:lnTo>
                        <a:lnTo>
                          <a:pt x="6" y="2"/>
                        </a:lnTo>
                        <a:lnTo>
                          <a:pt x="26" y="0"/>
                        </a:lnTo>
                        <a:lnTo>
                          <a:pt x="41" y="6"/>
                        </a:lnTo>
                        <a:close/>
                      </a:path>
                    </a:pathLst>
                  </a:custGeom>
                  <a:solidFill>
                    <a:schemeClr val="bg1"/>
                  </a:solidFill>
                  <a:ln w="12700">
                    <a:solidFill>
                      <a:srgbClr val="000000"/>
                    </a:solidFill>
                    <a:prstDash val="solid"/>
                    <a:round/>
                    <a:headEnd/>
                    <a:tailEnd/>
                  </a:ln>
                </p:spPr>
                <p:txBody>
                  <a:bodyPr/>
                  <a:lstStyle/>
                  <a:p>
                    <a:endParaRPr lang="fr-FR" sz="1000"/>
                  </a:p>
                </p:txBody>
              </p:sp>
              <p:sp>
                <p:nvSpPr>
                  <p:cNvPr id="227" name="Freeform 77"/>
                  <p:cNvSpPr>
                    <a:spLocks noChangeAspect="1"/>
                  </p:cNvSpPr>
                  <p:nvPr/>
                </p:nvSpPr>
                <p:spPr bwMode="auto">
                  <a:xfrm>
                    <a:off x="3154" y="3584"/>
                    <a:ext cx="42" cy="34"/>
                  </a:xfrm>
                  <a:custGeom>
                    <a:avLst/>
                    <a:gdLst>
                      <a:gd name="T0" fmla="*/ 42 w 42"/>
                      <a:gd name="T1" fmla="*/ 0 h 34"/>
                      <a:gd name="T2" fmla="*/ 42 w 42"/>
                      <a:gd name="T3" fmla="*/ 11 h 34"/>
                      <a:gd name="T4" fmla="*/ 16 w 42"/>
                      <a:gd name="T5" fmla="*/ 29 h 34"/>
                      <a:gd name="T6" fmla="*/ 5 w 42"/>
                      <a:gd name="T7" fmla="*/ 34 h 34"/>
                      <a:gd name="T8" fmla="*/ 0 w 42"/>
                      <a:gd name="T9" fmla="*/ 32 h 34"/>
                      <a:gd name="T10" fmla="*/ 4 w 42"/>
                      <a:gd name="T11" fmla="*/ 20 h 34"/>
                      <a:gd name="T12" fmla="*/ 22 w 42"/>
                      <a:gd name="T13" fmla="*/ 6 h 34"/>
                      <a:gd name="T14" fmla="*/ 42 w 42"/>
                      <a:gd name="T15" fmla="*/ 0 h 34"/>
                      <a:gd name="T16" fmla="*/ 0 60000 65536"/>
                      <a:gd name="T17" fmla="*/ 0 60000 65536"/>
                      <a:gd name="T18" fmla="*/ 0 60000 65536"/>
                      <a:gd name="T19" fmla="*/ 0 60000 65536"/>
                      <a:gd name="T20" fmla="*/ 0 60000 65536"/>
                      <a:gd name="T21" fmla="*/ 0 60000 65536"/>
                      <a:gd name="T22" fmla="*/ 0 60000 65536"/>
                      <a:gd name="T23" fmla="*/ 0 60000 65536"/>
                      <a:gd name="T24" fmla="*/ 0 w 42"/>
                      <a:gd name="T25" fmla="*/ 0 h 34"/>
                      <a:gd name="T26" fmla="*/ 42 w 42"/>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 h="34">
                        <a:moveTo>
                          <a:pt x="42" y="0"/>
                        </a:moveTo>
                        <a:lnTo>
                          <a:pt x="42" y="11"/>
                        </a:lnTo>
                        <a:lnTo>
                          <a:pt x="16" y="29"/>
                        </a:lnTo>
                        <a:lnTo>
                          <a:pt x="5" y="34"/>
                        </a:lnTo>
                        <a:lnTo>
                          <a:pt x="0" y="32"/>
                        </a:lnTo>
                        <a:lnTo>
                          <a:pt x="4" y="20"/>
                        </a:lnTo>
                        <a:lnTo>
                          <a:pt x="22" y="6"/>
                        </a:lnTo>
                        <a:lnTo>
                          <a:pt x="42" y="0"/>
                        </a:lnTo>
                        <a:close/>
                      </a:path>
                    </a:pathLst>
                  </a:custGeom>
                  <a:solidFill>
                    <a:schemeClr val="bg1"/>
                  </a:solidFill>
                  <a:ln w="12700">
                    <a:solidFill>
                      <a:srgbClr val="000000"/>
                    </a:solidFill>
                    <a:prstDash val="solid"/>
                    <a:round/>
                    <a:headEnd/>
                    <a:tailEnd/>
                  </a:ln>
                </p:spPr>
                <p:txBody>
                  <a:bodyPr/>
                  <a:lstStyle/>
                  <a:p>
                    <a:endParaRPr lang="fr-FR" sz="1000"/>
                  </a:p>
                </p:txBody>
              </p:sp>
              <p:sp>
                <p:nvSpPr>
                  <p:cNvPr id="228" name="Freeform 78"/>
                  <p:cNvSpPr>
                    <a:spLocks noChangeAspect="1"/>
                  </p:cNvSpPr>
                  <p:nvPr/>
                </p:nvSpPr>
                <p:spPr bwMode="auto">
                  <a:xfrm>
                    <a:off x="3000" y="3319"/>
                    <a:ext cx="52" cy="37"/>
                  </a:xfrm>
                  <a:custGeom>
                    <a:avLst/>
                    <a:gdLst>
                      <a:gd name="T0" fmla="*/ 28 w 52"/>
                      <a:gd name="T1" fmla="*/ 0 h 37"/>
                      <a:gd name="T2" fmla="*/ 52 w 52"/>
                      <a:gd name="T3" fmla="*/ 26 h 37"/>
                      <a:gd name="T4" fmla="*/ 48 w 52"/>
                      <a:gd name="T5" fmla="*/ 33 h 37"/>
                      <a:gd name="T6" fmla="*/ 35 w 52"/>
                      <a:gd name="T7" fmla="*/ 37 h 37"/>
                      <a:gd name="T8" fmla="*/ 33 w 52"/>
                      <a:gd name="T9" fmla="*/ 28 h 37"/>
                      <a:gd name="T10" fmla="*/ 28 w 52"/>
                      <a:gd name="T11" fmla="*/ 24 h 37"/>
                      <a:gd name="T12" fmla="*/ 20 w 52"/>
                      <a:gd name="T13" fmla="*/ 28 h 37"/>
                      <a:gd name="T14" fmla="*/ 11 w 52"/>
                      <a:gd name="T15" fmla="*/ 22 h 37"/>
                      <a:gd name="T16" fmla="*/ 7 w 52"/>
                      <a:gd name="T17" fmla="*/ 17 h 37"/>
                      <a:gd name="T18" fmla="*/ 13 w 52"/>
                      <a:gd name="T19" fmla="*/ 13 h 37"/>
                      <a:gd name="T20" fmla="*/ 2 w 52"/>
                      <a:gd name="T21" fmla="*/ 19 h 37"/>
                      <a:gd name="T22" fmla="*/ 0 w 52"/>
                      <a:gd name="T23" fmla="*/ 13 h 37"/>
                      <a:gd name="T24" fmla="*/ 15 w 52"/>
                      <a:gd name="T25" fmla="*/ 7 h 37"/>
                      <a:gd name="T26" fmla="*/ 28 w 52"/>
                      <a:gd name="T27" fmla="*/ 0 h 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
                      <a:gd name="T43" fmla="*/ 0 h 37"/>
                      <a:gd name="T44" fmla="*/ 52 w 52"/>
                      <a:gd name="T45" fmla="*/ 37 h 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 h="37">
                        <a:moveTo>
                          <a:pt x="28" y="0"/>
                        </a:moveTo>
                        <a:lnTo>
                          <a:pt x="52" y="26"/>
                        </a:lnTo>
                        <a:lnTo>
                          <a:pt x="48" y="33"/>
                        </a:lnTo>
                        <a:lnTo>
                          <a:pt x="35" y="37"/>
                        </a:lnTo>
                        <a:lnTo>
                          <a:pt x="33" y="28"/>
                        </a:lnTo>
                        <a:lnTo>
                          <a:pt x="28" y="24"/>
                        </a:lnTo>
                        <a:lnTo>
                          <a:pt x="20" y="28"/>
                        </a:lnTo>
                        <a:lnTo>
                          <a:pt x="11" y="22"/>
                        </a:lnTo>
                        <a:lnTo>
                          <a:pt x="7" y="17"/>
                        </a:lnTo>
                        <a:lnTo>
                          <a:pt x="13" y="13"/>
                        </a:lnTo>
                        <a:lnTo>
                          <a:pt x="2" y="19"/>
                        </a:lnTo>
                        <a:lnTo>
                          <a:pt x="0" y="13"/>
                        </a:lnTo>
                        <a:lnTo>
                          <a:pt x="15" y="7"/>
                        </a:lnTo>
                        <a:lnTo>
                          <a:pt x="28" y="0"/>
                        </a:lnTo>
                        <a:close/>
                      </a:path>
                    </a:pathLst>
                  </a:custGeom>
                  <a:solidFill>
                    <a:schemeClr val="bg1"/>
                  </a:solidFill>
                  <a:ln w="12700">
                    <a:solidFill>
                      <a:srgbClr val="000000"/>
                    </a:solidFill>
                    <a:prstDash val="solid"/>
                    <a:round/>
                    <a:headEnd/>
                    <a:tailEnd/>
                  </a:ln>
                </p:spPr>
                <p:txBody>
                  <a:bodyPr/>
                  <a:lstStyle/>
                  <a:p>
                    <a:endParaRPr lang="fr-FR" sz="1000"/>
                  </a:p>
                </p:txBody>
              </p:sp>
            </p:grpSp>
            <p:grpSp>
              <p:nvGrpSpPr>
                <p:cNvPr id="172" name="Group 79"/>
                <p:cNvGrpSpPr>
                  <a:grpSpLocks noChangeAspect="1"/>
                </p:cNvGrpSpPr>
                <p:nvPr/>
              </p:nvGrpSpPr>
              <p:grpSpPr bwMode="auto">
                <a:xfrm>
                  <a:off x="1422" y="2195"/>
                  <a:ext cx="978" cy="1159"/>
                  <a:chOff x="1150" y="2193"/>
                  <a:chExt cx="764" cy="906"/>
                </a:xfrm>
              </p:grpSpPr>
              <p:sp>
                <p:nvSpPr>
                  <p:cNvPr id="218" name="Freeform 80"/>
                  <p:cNvSpPr>
                    <a:spLocks noChangeAspect="1"/>
                  </p:cNvSpPr>
                  <p:nvPr/>
                </p:nvSpPr>
                <p:spPr bwMode="auto">
                  <a:xfrm>
                    <a:off x="1846" y="2977"/>
                    <a:ext cx="68" cy="122"/>
                  </a:xfrm>
                  <a:custGeom>
                    <a:avLst/>
                    <a:gdLst>
                      <a:gd name="T0" fmla="*/ 68 w 68"/>
                      <a:gd name="T1" fmla="*/ 0 h 122"/>
                      <a:gd name="T2" fmla="*/ 46 w 68"/>
                      <a:gd name="T3" fmla="*/ 26 h 122"/>
                      <a:gd name="T4" fmla="*/ 20 w 68"/>
                      <a:gd name="T5" fmla="*/ 26 h 122"/>
                      <a:gd name="T6" fmla="*/ 0 w 68"/>
                      <a:gd name="T7" fmla="*/ 41 h 122"/>
                      <a:gd name="T8" fmla="*/ 4 w 68"/>
                      <a:gd name="T9" fmla="*/ 62 h 122"/>
                      <a:gd name="T10" fmla="*/ 4 w 68"/>
                      <a:gd name="T11" fmla="*/ 96 h 122"/>
                      <a:gd name="T12" fmla="*/ 20 w 68"/>
                      <a:gd name="T13" fmla="*/ 122 h 122"/>
                      <a:gd name="T14" fmla="*/ 38 w 68"/>
                      <a:gd name="T15" fmla="*/ 115 h 122"/>
                      <a:gd name="T16" fmla="*/ 42 w 68"/>
                      <a:gd name="T17" fmla="*/ 100 h 122"/>
                      <a:gd name="T18" fmla="*/ 61 w 68"/>
                      <a:gd name="T19" fmla="*/ 66 h 122"/>
                      <a:gd name="T20" fmla="*/ 61 w 68"/>
                      <a:gd name="T21" fmla="*/ 48 h 122"/>
                      <a:gd name="T22" fmla="*/ 68 w 68"/>
                      <a:gd name="T23" fmla="*/ 0 h 1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
                      <a:gd name="T37" fmla="*/ 0 h 122"/>
                      <a:gd name="T38" fmla="*/ 68 w 68"/>
                      <a:gd name="T39" fmla="*/ 122 h 1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 h="122">
                        <a:moveTo>
                          <a:pt x="68" y="0"/>
                        </a:moveTo>
                        <a:lnTo>
                          <a:pt x="46" y="26"/>
                        </a:lnTo>
                        <a:lnTo>
                          <a:pt x="20" y="26"/>
                        </a:lnTo>
                        <a:lnTo>
                          <a:pt x="0" y="41"/>
                        </a:lnTo>
                        <a:lnTo>
                          <a:pt x="4" y="62"/>
                        </a:lnTo>
                        <a:lnTo>
                          <a:pt x="4" y="96"/>
                        </a:lnTo>
                        <a:lnTo>
                          <a:pt x="20" y="122"/>
                        </a:lnTo>
                        <a:lnTo>
                          <a:pt x="38" y="115"/>
                        </a:lnTo>
                        <a:lnTo>
                          <a:pt x="42" y="100"/>
                        </a:lnTo>
                        <a:lnTo>
                          <a:pt x="61" y="66"/>
                        </a:lnTo>
                        <a:lnTo>
                          <a:pt x="61" y="48"/>
                        </a:lnTo>
                        <a:lnTo>
                          <a:pt x="68" y="0"/>
                        </a:lnTo>
                        <a:close/>
                      </a:path>
                    </a:pathLst>
                  </a:custGeom>
                  <a:gradFill rotWithShape="0">
                    <a:gsLst>
                      <a:gs pos="0">
                        <a:srgbClr val="FFFF00"/>
                      </a:gs>
                      <a:gs pos="100000">
                        <a:srgbClr val="FFFFFF"/>
                      </a:gs>
                    </a:gsLst>
                    <a:path path="rect">
                      <a:fillToRect l="50000" t="50000" r="50000" b="50000"/>
                    </a:path>
                  </a:gradFill>
                  <a:ln w="12700">
                    <a:solidFill>
                      <a:srgbClr val="000000"/>
                    </a:solidFill>
                    <a:prstDash val="solid"/>
                    <a:round/>
                    <a:headEnd/>
                    <a:tailEnd/>
                  </a:ln>
                </p:spPr>
                <p:txBody>
                  <a:bodyPr/>
                  <a:lstStyle/>
                  <a:p>
                    <a:endParaRPr lang="fr-FR" sz="1000"/>
                  </a:p>
                </p:txBody>
              </p:sp>
              <p:sp>
                <p:nvSpPr>
                  <p:cNvPr id="219" name="Freeform 81"/>
                  <p:cNvSpPr>
                    <a:spLocks noChangeAspect="1"/>
                  </p:cNvSpPr>
                  <p:nvPr/>
                </p:nvSpPr>
                <p:spPr bwMode="auto">
                  <a:xfrm>
                    <a:off x="1150" y="2193"/>
                    <a:ext cx="764" cy="746"/>
                  </a:xfrm>
                  <a:custGeom>
                    <a:avLst/>
                    <a:gdLst>
                      <a:gd name="T0" fmla="*/ 11 w 764"/>
                      <a:gd name="T1" fmla="*/ 145 h 746"/>
                      <a:gd name="T2" fmla="*/ 13 w 764"/>
                      <a:gd name="T3" fmla="*/ 174 h 746"/>
                      <a:gd name="T4" fmla="*/ 74 w 764"/>
                      <a:gd name="T5" fmla="*/ 221 h 746"/>
                      <a:gd name="T6" fmla="*/ 122 w 764"/>
                      <a:gd name="T7" fmla="*/ 250 h 746"/>
                      <a:gd name="T8" fmla="*/ 117 w 764"/>
                      <a:gd name="T9" fmla="*/ 290 h 746"/>
                      <a:gd name="T10" fmla="*/ 145 w 764"/>
                      <a:gd name="T11" fmla="*/ 349 h 746"/>
                      <a:gd name="T12" fmla="*/ 158 w 764"/>
                      <a:gd name="T13" fmla="*/ 429 h 746"/>
                      <a:gd name="T14" fmla="*/ 132 w 764"/>
                      <a:gd name="T15" fmla="*/ 429 h 746"/>
                      <a:gd name="T16" fmla="*/ 115 w 764"/>
                      <a:gd name="T17" fmla="*/ 470 h 746"/>
                      <a:gd name="T18" fmla="*/ 98 w 764"/>
                      <a:gd name="T19" fmla="*/ 511 h 746"/>
                      <a:gd name="T20" fmla="*/ 57 w 764"/>
                      <a:gd name="T21" fmla="*/ 583 h 746"/>
                      <a:gd name="T22" fmla="*/ 59 w 764"/>
                      <a:gd name="T23" fmla="*/ 618 h 746"/>
                      <a:gd name="T24" fmla="*/ 161 w 764"/>
                      <a:gd name="T25" fmla="*/ 685 h 746"/>
                      <a:gd name="T26" fmla="*/ 249 w 764"/>
                      <a:gd name="T27" fmla="*/ 726 h 746"/>
                      <a:gd name="T28" fmla="*/ 325 w 764"/>
                      <a:gd name="T29" fmla="*/ 746 h 746"/>
                      <a:gd name="T30" fmla="*/ 353 w 764"/>
                      <a:gd name="T31" fmla="*/ 689 h 746"/>
                      <a:gd name="T32" fmla="*/ 422 w 764"/>
                      <a:gd name="T33" fmla="*/ 664 h 746"/>
                      <a:gd name="T34" fmla="*/ 472 w 764"/>
                      <a:gd name="T35" fmla="*/ 690 h 746"/>
                      <a:gd name="T36" fmla="*/ 541 w 764"/>
                      <a:gd name="T37" fmla="*/ 726 h 746"/>
                      <a:gd name="T38" fmla="*/ 604 w 764"/>
                      <a:gd name="T39" fmla="*/ 711 h 746"/>
                      <a:gd name="T40" fmla="*/ 650 w 764"/>
                      <a:gd name="T41" fmla="*/ 663 h 746"/>
                      <a:gd name="T42" fmla="*/ 622 w 764"/>
                      <a:gd name="T43" fmla="*/ 642 h 746"/>
                      <a:gd name="T44" fmla="*/ 617 w 764"/>
                      <a:gd name="T45" fmla="*/ 574 h 746"/>
                      <a:gd name="T46" fmla="*/ 635 w 764"/>
                      <a:gd name="T47" fmla="*/ 511 h 746"/>
                      <a:gd name="T48" fmla="*/ 635 w 764"/>
                      <a:gd name="T49" fmla="*/ 453 h 746"/>
                      <a:gd name="T50" fmla="*/ 602 w 764"/>
                      <a:gd name="T51" fmla="*/ 455 h 746"/>
                      <a:gd name="T52" fmla="*/ 587 w 764"/>
                      <a:gd name="T53" fmla="*/ 446 h 746"/>
                      <a:gd name="T54" fmla="*/ 622 w 764"/>
                      <a:gd name="T55" fmla="*/ 405 h 746"/>
                      <a:gd name="T56" fmla="*/ 676 w 764"/>
                      <a:gd name="T57" fmla="*/ 353 h 746"/>
                      <a:gd name="T58" fmla="*/ 705 w 764"/>
                      <a:gd name="T59" fmla="*/ 327 h 746"/>
                      <a:gd name="T60" fmla="*/ 727 w 764"/>
                      <a:gd name="T61" fmla="*/ 277 h 746"/>
                      <a:gd name="T62" fmla="*/ 764 w 764"/>
                      <a:gd name="T63" fmla="*/ 234 h 746"/>
                      <a:gd name="T64" fmla="*/ 720 w 764"/>
                      <a:gd name="T65" fmla="*/ 213 h 746"/>
                      <a:gd name="T66" fmla="*/ 667 w 764"/>
                      <a:gd name="T67" fmla="*/ 195 h 746"/>
                      <a:gd name="T68" fmla="*/ 631 w 764"/>
                      <a:gd name="T69" fmla="*/ 163 h 746"/>
                      <a:gd name="T70" fmla="*/ 581 w 764"/>
                      <a:gd name="T71" fmla="*/ 119 h 746"/>
                      <a:gd name="T72" fmla="*/ 539 w 764"/>
                      <a:gd name="T73" fmla="*/ 76 h 746"/>
                      <a:gd name="T74" fmla="*/ 509 w 764"/>
                      <a:gd name="T75" fmla="*/ 30 h 746"/>
                      <a:gd name="T76" fmla="*/ 444 w 764"/>
                      <a:gd name="T77" fmla="*/ 2 h 746"/>
                      <a:gd name="T78" fmla="*/ 416 w 764"/>
                      <a:gd name="T79" fmla="*/ 35 h 746"/>
                      <a:gd name="T80" fmla="*/ 318 w 764"/>
                      <a:gd name="T81" fmla="*/ 87 h 746"/>
                      <a:gd name="T82" fmla="*/ 266 w 764"/>
                      <a:gd name="T83" fmla="*/ 104 h 746"/>
                      <a:gd name="T84" fmla="*/ 220 w 764"/>
                      <a:gd name="T85" fmla="*/ 78 h 746"/>
                      <a:gd name="T86" fmla="*/ 199 w 764"/>
                      <a:gd name="T87" fmla="*/ 56 h 746"/>
                      <a:gd name="T88" fmla="*/ 205 w 764"/>
                      <a:gd name="T89" fmla="*/ 83 h 746"/>
                      <a:gd name="T90" fmla="*/ 198 w 764"/>
                      <a:gd name="T91" fmla="*/ 113 h 746"/>
                      <a:gd name="T92" fmla="*/ 182 w 764"/>
                      <a:gd name="T93" fmla="*/ 137 h 746"/>
                      <a:gd name="T94" fmla="*/ 141 w 764"/>
                      <a:gd name="T95" fmla="*/ 126 h 746"/>
                      <a:gd name="T96" fmla="*/ 93 w 764"/>
                      <a:gd name="T97" fmla="*/ 96 h 746"/>
                      <a:gd name="T98" fmla="*/ 59 w 764"/>
                      <a:gd name="T99" fmla="*/ 108 h 7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64"/>
                      <a:gd name="T151" fmla="*/ 0 h 746"/>
                      <a:gd name="T152" fmla="*/ 764 w 764"/>
                      <a:gd name="T153" fmla="*/ 746 h 7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64" h="746">
                        <a:moveTo>
                          <a:pt x="13" y="106"/>
                        </a:moveTo>
                        <a:lnTo>
                          <a:pt x="20" y="124"/>
                        </a:lnTo>
                        <a:lnTo>
                          <a:pt x="13" y="139"/>
                        </a:lnTo>
                        <a:lnTo>
                          <a:pt x="11" y="145"/>
                        </a:lnTo>
                        <a:lnTo>
                          <a:pt x="0" y="141"/>
                        </a:lnTo>
                        <a:lnTo>
                          <a:pt x="4" y="150"/>
                        </a:lnTo>
                        <a:lnTo>
                          <a:pt x="4" y="159"/>
                        </a:lnTo>
                        <a:lnTo>
                          <a:pt x="13" y="174"/>
                        </a:lnTo>
                        <a:lnTo>
                          <a:pt x="30" y="169"/>
                        </a:lnTo>
                        <a:lnTo>
                          <a:pt x="52" y="193"/>
                        </a:lnTo>
                        <a:lnTo>
                          <a:pt x="61" y="209"/>
                        </a:lnTo>
                        <a:lnTo>
                          <a:pt x="74" y="221"/>
                        </a:lnTo>
                        <a:lnTo>
                          <a:pt x="91" y="221"/>
                        </a:lnTo>
                        <a:lnTo>
                          <a:pt x="98" y="235"/>
                        </a:lnTo>
                        <a:lnTo>
                          <a:pt x="113" y="248"/>
                        </a:lnTo>
                        <a:lnTo>
                          <a:pt x="122" y="250"/>
                        </a:lnTo>
                        <a:lnTo>
                          <a:pt x="124" y="256"/>
                        </a:lnTo>
                        <a:lnTo>
                          <a:pt x="119" y="268"/>
                        </a:lnTo>
                        <a:lnTo>
                          <a:pt x="119" y="279"/>
                        </a:lnTo>
                        <a:lnTo>
                          <a:pt x="117" y="290"/>
                        </a:lnTo>
                        <a:lnTo>
                          <a:pt x="113" y="309"/>
                        </a:lnTo>
                        <a:lnTo>
                          <a:pt x="128" y="327"/>
                        </a:lnTo>
                        <a:lnTo>
                          <a:pt x="145" y="340"/>
                        </a:lnTo>
                        <a:lnTo>
                          <a:pt x="145" y="349"/>
                        </a:lnTo>
                        <a:lnTo>
                          <a:pt x="143" y="381"/>
                        </a:lnTo>
                        <a:lnTo>
                          <a:pt x="139" y="407"/>
                        </a:lnTo>
                        <a:lnTo>
                          <a:pt x="143" y="418"/>
                        </a:lnTo>
                        <a:lnTo>
                          <a:pt x="158" y="429"/>
                        </a:lnTo>
                        <a:lnTo>
                          <a:pt x="158" y="451"/>
                        </a:lnTo>
                        <a:lnTo>
                          <a:pt x="158" y="466"/>
                        </a:lnTo>
                        <a:lnTo>
                          <a:pt x="141" y="444"/>
                        </a:lnTo>
                        <a:lnTo>
                          <a:pt x="132" y="429"/>
                        </a:lnTo>
                        <a:lnTo>
                          <a:pt x="126" y="433"/>
                        </a:lnTo>
                        <a:lnTo>
                          <a:pt x="130" y="444"/>
                        </a:lnTo>
                        <a:lnTo>
                          <a:pt x="124" y="457"/>
                        </a:lnTo>
                        <a:lnTo>
                          <a:pt x="115" y="470"/>
                        </a:lnTo>
                        <a:lnTo>
                          <a:pt x="109" y="479"/>
                        </a:lnTo>
                        <a:lnTo>
                          <a:pt x="117" y="488"/>
                        </a:lnTo>
                        <a:lnTo>
                          <a:pt x="111" y="498"/>
                        </a:lnTo>
                        <a:lnTo>
                          <a:pt x="98" y="511"/>
                        </a:lnTo>
                        <a:lnTo>
                          <a:pt x="96" y="522"/>
                        </a:lnTo>
                        <a:lnTo>
                          <a:pt x="89" y="535"/>
                        </a:lnTo>
                        <a:lnTo>
                          <a:pt x="69" y="559"/>
                        </a:lnTo>
                        <a:lnTo>
                          <a:pt x="57" y="583"/>
                        </a:lnTo>
                        <a:lnTo>
                          <a:pt x="57" y="587"/>
                        </a:lnTo>
                        <a:lnTo>
                          <a:pt x="63" y="594"/>
                        </a:lnTo>
                        <a:lnTo>
                          <a:pt x="56" y="605"/>
                        </a:lnTo>
                        <a:lnTo>
                          <a:pt x="59" y="618"/>
                        </a:lnTo>
                        <a:lnTo>
                          <a:pt x="70" y="635"/>
                        </a:lnTo>
                        <a:lnTo>
                          <a:pt x="117" y="661"/>
                        </a:lnTo>
                        <a:lnTo>
                          <a:pt x="150" y="689"/>
                        </a:lnTo>
                        <a:lnTo>
                          <a:pt x="161" y="685"/>
                        </a:lnTo>
                        <a:lnTo>
                          <a:pt x="178" y="679"/>
                        </a:lnTo>
                        <a:lnTo>
                          <a:pt x="236" y="703"/>
                        </a:lnTo>
                        <a:lnTo>
                          <a:pt x="244" y="711"/>
                        </a:lnTo>
                        <a:lnTo>
                          <a:pt x="249" y="726"/>
                        </a:lnTo>
                        <a:lnTo>
                          <a:pt x="259" y="731"/>
                        </a:lnTo>
                        <a:lnTo>
                          <a:pt x="272" y="733"/>
                        </a:lnTo>
                        <a:lnTo>
                          <a:pt x="292" y="744"/>
                        </a:lnTo>
                        <a:lnTo>
                          <a:pt x="325" y="746"/>
                        </a:lnTo>
                        <a:lnTo>
                          <a:pt x="335" y="733"/>
                        </a:lnTo>
                        <a:lnTo>
                          <a:pt x="338" y="718"/>
                        </a:lnTo>
                        <a:lnTo>
                          <a:pt x="338" y="702"/>
                        </a:lnTo>
                        <a:lnTo>
                          <a:pt x="353" y="689"/>
                        </a:lnTo>
                        <a:lnTo>
                          <a:pt x="381" y="674"/>
                        </a:lnTo>
                        <a:lnTo>
                          <a:pt x="394" y="672"/>
                        </a:lnTo>
                        <a:lnTo>
                          <a:pt x="409" y="664"/>
                        </a:lnTo>
                        <a:lnTo>
                          <a:pt x="422" y="664"/>
                        </a:lnTo>
                        <a:lnTo>
                          <a:pt x="437" y="674"/>
                        </a:lnTo>
                        <a:lnTo>
                          <a:pt x="448" y="687"/>
                        </a:lnTo>
                        <a:lnTo>
                          <a:pt x="461" y="687"/>
                        </a:lnTo>
                        <a:lnTo>
                          <a:pt x="472" y="690"/>
                        </a:lnTo>
                        <a:lnTo>
                          <a:pt x="494" y="692"/>
                        </a:lnTo>
                        <a:lnTo>
                          <a:pt x="509" y="711"/>
                        </a:lnTo>
                        <a:lnTo>
                          <a:pt x="522" y="720"/>
                        </a:lnTo>
                        <a:lnTo>
                          <a:pt x="541" y="726"/>
                        </a:lnTo>
                        <a:lnTo>
                          <a:pt x="557" y="735"/>
                        </a:lnTo>
                        <a:lnTo>
                          <a:pt x="566" y="737"/>
                        </a:lnTo>
                        <a:lnTo>
                          <a:pt x="589" y="714"/>
                        </a:lnTo>
                        <a:lnTo>
                          <a:pt x="604" y="711"/>
                        </a:lnTo>
                        <a:lnTo>
                          <a:pt x="615" y="702"/>
                        </a:lnTo>
                        <a:lnTo>
                          <a:pt x="631" y="690"/>
                        </a:lnTo>
                        <a:lnTo>
                          <a:pt x="652" y="689"/>
                        </a:lnTo>
                        <a:lnTo>
                          <a:pt x="650" y="663"/>
                        </a:lnTo>
                        <a:lnTo>
                          <a:pt x="646" y="655"/>
                        </a:lnTo>
                        <a:lnTo>
                          <a:pt x="637" y="642"/>
                        </a:lnTo>
                        <a:lnTo>
                          <a:pt x="630" y="644"/>
                        </a:lnTo>
                        <a:lnTo>
                          <a:pt x="622" y="642"/>
                        </a:lnTo>
                        <a:lnTo>
                          <a:pt x="615" y="631"/>
                        </a:lnTo>
                        <a:lnTo>
                          <a:pt x="613" y="605"/>
                        </a:lnTo>
                        <a:lnTo>
                          <a:pt x="628" y="588"/>
                        </a:lnTo>
                        <a:lnTo>
                          <a:pt x="617" y="574"/>
                        </a:lnTo>
                        <a:lnTo>
                          <a:pt x="617" y="568"/>
                        </a:lnTo>
                        <a:lnTo>
                          <a:pt x="639" y="546"/>
                        </a:lnTo>
                        <a:lnTo>
                          <a:pt x="639" y="538"/>
                        </a:lnTo>
                        <a:lnTo>
                          <a:pt x="635" y="511"/>
                        </a:lnTo>
                        <a:lnTo>
                          <a:pt x="648" y="498"/>
                        </a:lnTo>
                        <a:lnTo>
                          <a:pt x="637" y="483"/>
                        </a:lnTo>
                        <a:lnTo>
                          <a:pt x="637" y="472"/>
                        </a:lnTo>
                        <a:lnTo>
                          <a:pt x="635" y="453"/>
                        </a:lnTo>
                        <a:lnTo>
                          <a:pt x="630" y="448"/>
                        </a:lnTo>
                        <a:lnTo>
                          <a:pt x="617" y="448"/>
                        </a:lnTo>
                        <a:lnTo>
                          <a:pt x="605" y="451"/>
                        </a:lnTo>
                        <a:lnTo>
                          <a:pt x="602" y="455"/>
                        </a:lnTo>
                        <a:lnTo>
                          <a:pt x="594" y="462"/>
                        </a:lnTo>
                        <a:lnTo>
                          <a:pt x="583" y="466"/>
                        </a:lnTo>
                        <a:lnTo>
                          <a:pt x="579" y="455"/>
                        </a:lnTo>
                        <a:lnTo>
                          <a:pt x="587" y="446"/>
                        </a:lnTo>
                        <a:lnTo>
                          <a:pt x="591" y="438"/>
                        </a:lnTo>
                        <a:lnTo>
                          <a:pt x="591" y="429"/>
                        </a:lnTo>
                        <a:lnTo>
                          <a:pt x="611" y="409"/>
                        </a:lnTo>
                        <a:lnTo>
                          <a:pt x="622" y="405"/>
                        </a:lnTo>
                        <a:lnTo>
                          <a:pt x="624" y="390"/>
                        </a:lnTo>
                        <a:lnTo>
                          <a:pt x="635" y="377"/>
                        </a:lnTo>
                        <a:lnTo>
                          <a:pt x="667" y="353"/>
                        </a:lnTo>
                        <a:lnTo>
                          <a:pt x="676" y="353"/>
                        </a:lnTo>
                        <a:lnTo>
                          <a:pt x="680" y="344"/>
                        </a:lnTo>
                        <a:lnTo>
                          <a:pt x="691" y="333"/>
                        </a:lnTo>
                        <a:lnTo>
                          <a:pt x="700" y="333"/>
                        </a:lnTo>
                        <a:lnTo>
                          <a:pt x="705" y="327"/>
                        </a:lnTo>
                        <a:lnTo>
                          <a:pt x="710" y="323"/>
                        </a:lnTo>
                        <a:lnTo>
                          <a:pt x="718" y="310"/>
                        </a:lnTo>
                        <a:lnTo>
                          <a:pt x="725" y="290"/>
                        </a:lnTo>
                        <a:lnTo>
                          <a:pt x="727" y="277"/>
                        </a:lnTo>
                        <a:lnTo>
                          <a:pt x="727" y="266"/>
                        </a:lnTo>
                        <a:lnTo>
                          <a:pt x="738" y="252"/>
                        </a:lnTo>
                        <a:lnTo>
                          <a:pt x="755" y="243"/>
                        </a:lnTo>
                        <a:lnTo>
                          <a:pt x="764" y="234"/>
                        </a:lnTo>
                        <a:lnTo>
                          <a:pt x="764" y="230"/>
                        </a:lnTo>
                        <a:lnTo>
                          <a:pt x="749" y="219"/>
                        </a:lnTo>
                        <a:lnTo>
                          <a:pt x="742" y="215"/>
                        </a:lnTo>
                        <a:lnTo>
                          <a:pt x="720" y="213"/>
                        </a:lnTo>
                        <a:lnTo>
                          <a:pt x="694" y="209"/>
                        </a:lnTo>
                        <a:lnTo>
                          <a:pt x="685" y="208"/>
                        </a:lnTo>
                        <a:lnTo>
                          <a:pt x="676" y="204"/>
                        </a:lnTo>
                        <a:lnTo>
                          <a:pt x="667" y="195"/>
                        </a:lnTo>
                        <a:lnTo>
                          <a:pt x="659" y="180"/>
                        </a:lnTo>
                        <a:lnTo>
                          <a:pt x="652" y="171"/>
                        </a:lnTo>
                        <a:lnTo>
                          <a:pt x="642" y="167"/>
                        </a:lnTo>
                        <a:lnTo>
                          <a:pt x="631" y="163"/>
                        </a:lnTo>
                        <a:lnTo>
                          <a:pt x="626" y="161"/>
                        </a:lnTo>
                        <a:lnTo>
                          <a:pt x="611" y="148"/>
                        </a:lnTo>
                        <a:lnTo>
                          <a:pt x="592" y="133"/>
                        </a:lnTo>
                        <a:lnTo>
                          <a:pt x="581" y="119"/>
                        </a:lnTo>
                        <a:lnTo>
                          <a:pt x="568" y="115"/>
                        </a:lnTo>
                        <a:lnTo>
                          <a:pt x="561" y="109"/>
                        </a:lnTo>
                        <a:lnTo>
                          <a:pt x="555" y="95"/>
                        </a:lnTo>
                        <a:lnTo>
                          <a:pt x="539" y="76"/>
                        </a:lnTo>
                        <a:lnTo>
                          <a:pt x="535" y="63"/>
                        </a:lnTo>
                        <a:lnTo>
                          <a:pt x="522" y="50"/>
                        </a:lnTo>
                        <a:lnTo>
                          <a:pt x="516" y="39"/>
                        </a:lnTo>
                        <a:lnTo>
                          <a:pt x="509" y="30"/>
                        </a:lnTo>
                        <a:lnTo>
                          <a:pt x="496" y="20"/>
                        </a:lnTo>
                        <a:lnTo>
                          <a:pt x="483" y="6"/>
                        </a:lnTo>
                        <a:lnTo>
                          <a:pt x="472" y="0"/>
                        </a:lnTo>
                        <a:lnTo>
                          <a:pt x="444" y="2"/>
                        </a:lnTo>
                        <a:lnTo>
                          <a:pt x="433" y="2"/>
                        </a:lnTo>
                        <a:lnTo>
                          <a:pt x="418" y="13"/>
                        </a:lnTo>
                        <a:lnTo>
                          <a:pt x="427" y="22"/>
                        </a:lnTo>
                        <a:lnTo>
                          <a:pt x="416" y="35"/>
                        </a:lnTo>
                        <a:lnTo>
                          <a:pt x="388" y="70"/>
                        </a:lnTo>
                        <a:lnTo>
                          <a:pt x="374" y="78"/>
                        </a:lnTo>
                        <a:lnTo>
                          <a:pt x="335" y="82"/>
                        </a:lnTo>
                        <a:lnTo>
                          <a:pt x="318" y="87"/>
                        </a:lnTo>
                        <a:lnTo>
                          <a:pt x="309" y="96"/>
                        </a:lnTo>
                        <a:lnTo>
                          <a:pt x="305" y="104"/>
                        </a:lnTo>
                        <a:lnTo>
                          <a:pt x="290" y="100"/>
                        </a:lnTo>
                        <a:lnTo>
                          <a:pt x="266" y="104"/>
                        </a:lnTo>
                        <a:lnTo>
                          <a:pt x="251" y="102"/>
                        </a:lnTo>
                        <a:lnTo>
                          <a:pt x="238" y="93"/>
                        </a:lnTo>
                        <a:lnTo>
                          <a:pt x="229" y="82"/>
                        </a:lnTo>
                        <a:lnTo>
                          <a:pt x="220" y="78"/>
                        </a:lnTo>
                        <a:lnTo>
                          <a:pt x="227" y="69"/>
                        </a:lnTo>
                        <a:lnTo>
                          <a:pt x="216" y="59"/>
                        </a:lnTo>
                        <a:lnTo>
                          <a:pt x="207" y="57"/>
                        </a:lnTo>
                        <a:lnTo>
                          <a:pt x="199" y="56"/>
                        </a:lnTo>
                        <a:lnTo>
                          <a:pt x="198" y="59"/>
                        </a:lnTo>
                        <a:lnTo>
                          <a:pt x="205" y="67"/>
                        </a:lnTo>
                        <a:lnTo>
                          <a:pt x="201" y="72"/>
                        </a:lnTo>
                        <a:lnTo>
                          <a:pt x="205" y="83"/>
                        </a:lnTo>
                        <a:lnTo>
                          <a:pt x="207" y="96"/>
                        </a:lnTo>
                        <a:lnTo>
                          <a:pt x="207" y="106"/>
                        </a:lnTo>
                        <a:lnTo>
                          <a:pt x="205" y="108"/>
                        </a:lnTo>
                        <a:lnTo>
                          <a:pt x="198" y="113"/>
                        </a:lnTo>
                        <a:lnTo>
                          <a:pt x="196" y="122"/>
                        </a:lnTo>
                        <a:lnTo>
                          <a:pt x="196" y="132"/>
                        </a:lnTo>
                        <a:lnTo>
                          <a:pt x="194" y="139"/>
                        </a:lnTo>
                        <a:lnTo>
                          <a:pt x="182" y="137"/>
                        </a:lnTo>
                        <a:lnTo>
                          <a:pt x="169" y="130"/>
                        </a:lnTo>
                        <a:lnTo>
                          <a:pt x="161" y="137"/>
                        </a:lnTo>
                        <a:lnTo>
                          <a:pt x="148" y="128"/>
                        </a:lnTo>
                        <a:lnTo>
                          <a:pt x="141" y="126"/>
                        </a:lnTo>
                        <a:lnTo>
                          <a:pt x="132" y="133"/>
                        </a:lnTo>
                        <a:lnTo>
                          <a:pt x="124" y="132"/>
                        </a:lnTo>
                        <a:lnTo>
                          <a:pt x="124" y="126"/>
                        </a:lnTo>
                        <a:lnTo>
                          <a:pt x="93" y="96"/>
                        </a:lnTo>
                        <a:lnTo>
                          <a:pt x="85" y="95"/>
                        </a:lnTo>
                        <a:lnTo>
                          <a:pt x="80" y="100"/>
                        </a:lnTo>
                        <a:lnTo>
                          <a:pt x="67" y="106"/>
                        </a:lnTo>
                        <a:lnTo>
                          <a:pt x="59" y="108"/>
                        </a:lnTo>
                        <a:lnTo>
                          <a:pt x="50" y="98"/>
                        </a:lnTo>
                        <a:lnTo>
                          <a:pt x="28" y="98"/>
                        </a:lnTo>
                        <a:lnTo>
                          <a:pt x="13" y="106"/>
                        </a:lnTo>
                        <a:close/>
                      </a:path>
                    </a:pathLst>
                  </a:custGeom>
                  <a:gradFill rotWithShape="0">
                    <a:gsLst>
                      <a:gs pos="0">
                        <a:srgbClr val="FFFF00"/>
                      </a:gs>
                      <a:gs pos="100000">
                        <a:srgbClr val="FFFFFF"/>
                      </a:gs>
                    </a:gsLst>
                    <a:path path="rect">
                      <a:fillToRect l="50000" t="50000" r="50000" b="50000"/>
                    </a:path>
                  </a:gradFill>
                  <a:ln w="12700">
                    <a:solidFill>
                      <a:srgbClr val="000000"/>
                    </a:solidFill>
                    <a:prstDash val="solid"/>
                    <a:round/>
                    <a:headEnd/>
                    <a:tailEnd/>
                  </a:ln>
                </p:spPr>
                <p:txBody>
                  <a:bodyPr/>
                  <a:lstStyle/>
                  <a:p>
                    <a:endParaRPr lang="fr-FR" sz="1000"/>
                  </a:p>
                </p:txBody>
              </p:sp>
            </p:grpSp>
            <p:sp>
              <p:nvSpPr>
                <p:cNvPr id="173" name="Freeform 82"/>
                <p:cNvSpPr>
                  <a:spLocks noChangeAspect="1"/>
                </p:cNvSpPr>
                <p:nvPr/>
              </p:nvSpPr>
              <p:spPr bwMode="auto">
                <a:xfrm>
                  <a:off x="3326" y="1552"/>
                  <a:ext cx="475" cy="249"/>
                </a:xfrm>
                <a:custGeom>
                  <a:avLst/>
                  <a:gdLst>
                    <a:gd name="T0" fmla="*/ 91 w 371"/>
                    <a:gd name="T1" fmla="*/ 65 h 194"/>
                    <a:gd name="T2" fmla="*/ 83 w 371"/>
                    <a:gd name="T3" fmla="*/ 39 h 194"/>
                    <a:gd name="T4" fmla="*/ 59 w 371"/>
                    <a:gd name="T5" fmla="*/ 26 h 194"/>
                    <a:gd name="T6" fmla="*/ 33 w 371"/>
                    <a:gd name="T7" fmla="*/ 46 h 194"/>
                    <a:gd name="T8" fmla="*/ 17 w 371"/>
                    <a:gd name="T9" fmla="*/ 89 h 194"/>
                    <a:gd name="T10" fmla="*/ 13 w 371"/>
                    <a:gd name="T11" fmla="*/ 104 h 194"/>
                    <a:gd name="T12" fmla="*/ 0 w 371"/>
                    <a:gd name="T13" fmla="*/ 119 h 194"/>
                    <a:gd name="T14" fmla="*/ 4 w 371"/>
                    <a:gd name="T15" fmla="*/ 149 h 194"/>
                    <a:gd name="T16" fmla="*/ 15 w 371"/>
                    <a:gd name="T17" fmla="*/ 169 h 194"/>
                    <a:gd name="T18" fmla="*/ 48 w 371"/>
                    <a:gd name="T19" fmla="*/ 152 h 194"/>
                    <a:gd name="T20" fmla="*/ 70 w 371"/>
                    <a:gd name="T21" fmla="*/ 149 h 194"/>
                    <a:gd name="T22" fmla="*/ 98 w 371"/>
                    <a:gd name="T23" fmla="*/ 156 h 194"/>
                    <a:gd name="T24" fmla="*/ 126 w 371"/>
                    <a:gd name="T25" fmla="*/ 149 h 194"/>
                    <a:gd name="T26" fmla="*/ 144 w 371"/>
                    <a:gd name="T27" fmla="*/ 154 h 194"/>
                    <a:gd name="T28" fmla="*/ 168 w 371"/>
                    <a:gd name="T29" fmla="*/ 149 h 194"/>
                    <a:gd name="T30" fmla="*/ 196 w 371"/>
                    <a:gd name="T31" fmla="*/ 147 h 194"/>
                    <a:gd name="T32" fmla="*/ 224 w 371"/>
                    <a:gd name="T33" fmla="*/ 165 h 194"/>
                    <a:gd name="T34" fmla="*/ 262 w 371"/>
                    <a:gd name="T35" fmla="*/ 181 h 194"/>
                    <a:gd name="T36" fmla="*/ 284 w 371"/>
                    <a:gd name="T37" fmla="*/ 194 h 194"/>
                    <a:gd name="T38" fmla="*/ 317 w 371"/>
                    <a:gd name="T39" fmla="*/ 185 h 194"/>
                    <a:gd name="T40" fmla="*/ 334 w 371"/>
                    <a:gd name="T41" fmla="*/ 167 h 194"/>
                    <a:gd name="T42" fmla="*/ 365 w 371"/>
                    <a:gd name="T43" fmla="*/ 134 h 194"/>
                    <a:gd name="T44" fmla="*/ 367 w 371"/>
                    <a:gd name="T45" fmla="*/ 91 h 194"/>
                    <a:gd name="T46" fmla="*/ 341 w 371"/>
                    <a:gd name="T47" fmla="*/ 69 h 194"/>
                    <a:gd name="T48" fmla="*/ 327 w 371"/>
                    <a:gd name="T49" fmla="*/ 33 h 194"/>
                    <a:gd name="T50" fmla="*/ 303 w 371"/>
                    <a:gd name="T51" fmla="*/ 19 h 194"/>
                    <a:gd name="T52" fmla="*/ 260 w 371"/>
                    <a:gd name="T53" fmla="*/ 30 h 194"/>
                    <a:gd name="T54" fmla="*/ 235 w 371"/>
                    <a:gd name="T55" fmla="*/ 19 h 194"/>
                    <a:gd name="T56" fmla="*/ 213 w 371"/>
                    <a:gd name="T57" fmla="*/ 4 h 194"/>
                    <a:gd name="T58" fmla="*/ 191 w 371"/>
                    <a:gd name="T59" fmla="*/ 0 h 194"/>
                    <a:gd name="T60" fmla="*/ 167 w 371"/>
                    <a:gd name="T61" fmla="*/ 4 h 194"/>
                    <a:gd name="T62" fmla="*/ 155 w 371"/>
                    <a:gd name="T63" fmla="*/ 19 h 194"/>
                    <a:gd name="T64" fmla="*/ 159 w 371"/>
                    <a:gd name="T65" fmla="*/ 61 h 194"/>
                    <a:gd name="T66" fmla="*/ 144 w 371"/>
                    <a:gd name="T67" fmla="*/ 85 h 194"/>
                    <a:gd name="T68" fmla="*/ 128 w 371"/>
                    <a:gd name="T69" fmla="*/ 84 h 1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71"/>
                    <a:gd name="T106" fmla="*/ 0 h 194"/>
                    <a:gd name="T107" fmla="*/ 371 w 371"/>
                    <a:gd name="T108" fmla="*/ 194 h 19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71" h="194">
                      <a:moveTo>
                        <a:pt x="109" y="76"/>
                      </a:moveTo>
                      <a:lnTo>
                        <a:pt x="91" y="65"/>
                      </a:lnTo>
                      <a:lnTo>
                        <a:pt x="87" y="52"/>
                      </a:lnTo>
                      <a:lnTo>
                        <a:pt x="83" y="39"/>
                      </a:lnTo>
                      <a:lnTo>
                        <a:pt x="74" y="26"/>
                      </a:lnTo>
                      <a:lnTo>
                        <a:pt x="59" y="26"/>
                      </a:lnTo>
                      <a:lnTo>
                        <a:pt x="48" y="32"/>
                      </a:lnTo>
                      <a:lnTo>
                        <a:pt x="33" y="46"/>
                      </a:lnTo>
                      <a:lnTo>
                        <a:pt x="15" y="80"/>
                      </a:lnTo>
                      <a:lnTo>
                        <a:pt x="17" y="89"/>
                      </a:lnTo>
                      <a:lnTo>
                        <a:pt x="17" y="98"/>
                      </a:lnTo>
                      <a:lnTo>
                        <a:pt x="13" y="104"/>
                      </a:lnTo>
                      <a:lnTo>
                        <a:pt x="6" y="111"/>
                      </a:lnTo>
                      <a:lnTo>
                        <a:pt x="0" y="119"/>
                      </a:lnTo>
                      <a:lnTo>
                        <a:pt x="4" y="128"/>
                      </a:lnTo>
                      <a:lnTo>
                        <a:pt x="4" y="149"/>
                      </a:lnTo>
                      <a:lnTo>
                        <a:pt x="7" y="165"/>
                      </a:lnTo>
                      <a:lnTo>
                        <a:pt x="15" y="169"/>
                      </a:lnTo>
                      <a:lnTo>
                        <a:pt x="30" y="163"/>
                      </a:lnTo>
                      <a:lnTo>
                        <a:pt x="48" y="152"/>
                      </a:lnTo>
                      <a:lnTo>
                        <a:pt x="56" y="145"/>
                      </a:lnTo>
                      <a:lnTo>
                        <a:pt x="70" y="149"/>
                      </a:lnTo>
                      <a:lnTo>
                        <a:pt x="85" y="152"/>
                      </a:lnTo>
                      <a:lnTo>
                        <a:pt x="98" y="156"/>
                      </a:lnTo>
                      <a:lnTo>
                        <a:pt x="107" y="160"/>
                      </a:lnTo>
                      <a:lnTo>
                        <a:pt x="126" y="149"/>
                      </a:lnTo>
                      <a:lnTo>
                        <a:pt x="135" y="149"/>
                      </a:lnTo>
                      <a:lnTo>
                        <a:pt x="144" y="154"/>
                      </a:lnTo>
                      <a:lnTo>
                        <a:pt x="157" y="158"/>
                      </a:lnTo>
                      <a:lnTo>
                        <a:pt x="168" y="149"/>
                      </a:lnTo>
                      <a:lnTo>
                        <a:pt x="185" y="145"/>
                      </a:lnTo>
                      <a:lnTo>
                        <a:pt x="196" y="147"/>
                      </a:lnTo>
                      <a:lnTo>
                        <a:pt x="205" y="163"/>
                      </a:lnTo>
                      <a:lnTo>
                        <a:pt x="224" y="165"/>
                      </a:lnTo>
                      <a:lnTo>
                        <a:pt x="247" y="163"/>
                      </a:lnTo>
                      <a:lnTo>
                        <a:pt x="262" y="181"/>
                      </a:lnTo>
                      <a:lnTo>
                        <a:pt x="273" y="192"/>
                      </a:lnTo>
                      <a:lnTo>
                        <a:pt x="284" y="194"/>
                      </a:lnTo>
                      <a:lnTo>
                        <a:pt x="301" y="187"/>
                      </a:lnTo>
                      <a:lnTo>
                        <a:pt x="317" y="185"/>
                      </a:lnTo>
                      <a:lnTo>
                        <a:pt x="328" y="176"/>
                      </a:lnTo>
                      <a:lnTo>
                        <a:pt x="334" y="167"/>
                      </a:lnTo>
                      <a:lnTo>
                        <a:pt x="354" y="145"/>
                      </a:lnTo>
                      <a:lnTo>
                        <a:pt x="365" y="134"/>
                      </a:lnTo>
                      <a:lnTo>
                        <a:pt x="371" y="117"/>
                      </a:lnTo>
                      <a:lnTo>
                        <a:pt x="367" y="91"/>
                      </a:lnTo>
                      <a:lnTo>
                        <a:pt x="358" y="85"/>
                      </a:lnTo>
                      <a:lnTo>
                        <a:pt x="341" y="69"/>
                      </a:lnTo>
                      <a:lnTo>
                        <a:pt x="334" y="52"/>
                      </a:lnTo>
                      <a:lnTo>
                        <a:pt x="327" y="33"/>
                      </a:lnTo>
                      <a:lnTo>
                        <a:pt x="312" y="20"/>
                      </a:lnTo>
                      <a:lnTo>
                        <a:pt x="303" y="19"/>
                      </a:lnTo>
                      <a:lnTo>
                        <a:pt x="273" y="20"/>
                      </a:lnTo>
                      <a:lnTo>
                        <a:pt x="260" y="30"/>
                      </a:lnTo>
                      <a:lnTo>
                        <a:pt x="251" y="33"/>
                      </a:lnTo>
                      <a:lnTo>
                        <a:pt x="235" y="19"/>
                      </a:lnTo>
                      <a:lnTo>
                        <a:pt x="222" y="13"/>
                      </a:lnTo>
                      <a:lnTo>
                        <a:pt x="213" y="4"/>
                      </a:lnTo>
                      <a:lnTo>
                        <a:pt x="207" y="2"/>
                      </a:lnTo>
                      <a:lnTo>
                        <a:pt x="191" y="0"/>
                      </a:lnTo>
                      <a:lnTo>
                        <a:pt x="178" y="4"/>
                      </a:lnTo>
                      <a:lnTo>
                        <a:pt x="167" y="4"/>
                      </a:lnTo>
                      <a:lnTo>
                        <a:pt x="161" y="9"/>
                      </a:lnTo>
                      <a:lnTo>
                        <a:pt x="155" y="19"/>
                      </a:lnTo>
                      <a:lnTo>
                        <a:pt x="155" y="39"/>
                      </a:lnTo>
                      <a:lnTo>
                        <a:pt x="159" y="61"/>
                      </a:lnTo>
                      <a:lnTo>
                        <a:pt x="159" y="71"/>
                      </a:lnTo>
                      <a:lnTo>
                        <a:pt x="144" y="85"/>
                      </a:lnTo>
                      <a:lnTo>
                        <a:pt x="135" y="93"/>
                      </a:lnTo>
                      <a:lnTo>
                        <a:pt x="128" y="84"/>
                      </a:lnTo>
                      <a:lnTo>
                        <a:pt x="109" y="76"/>
                      </a:lnTo>
                      <a:close/>
                    </a:path>
                  </a:pathLst>
                </a:custGeom>
                <a:solidFill>
                  <a:schemeClr val="bg1"/>
                </a:solidFill>
                <a:ln w="12700">
                  <a:solidFill>
                    <a:srgbClr val="000000"/>
                  </a:solidFill>
                  <a:prstDash val="solid"/>
                  <a:round/>
                  <a:headEnd/>
                  <a:tailEnd/>
                </a:ln>
              </p:spPr>
              <p:txBody>
                <a:bodyPr/>
                <a:lstStyle/>
                <a:p>
                  <a:endParaRPr lang="fr-FR" sz="1000"/>
                </a:p>
              </p:txBody>
            </p:sp>
            <p:grpSp>
              <p:nvGrpSpPr>
                <p:cNvPr id="174" name="Group 83"/>
                <p:cNvGrpSpPr>
                  <a:grpSpLocks noChangeAspect="1"/>
                </p:cNvGrpSpPr>
                <p:nvPr/>
              </p:nvGrpSpPr>
              <p:grpSpPr bwMode="auto">
                <a:xfrm>
                  <a:off x="1432" y="1221"/>
                  <a:ext cx="579" cy="965"/>
                  <a:chOff x="1158" y="1432"/>
                  <a:chExt cx="452" cy="754"/>
                </a:xfrm>
              </p:grpSpPr>
              <p:sp>
                <p:nvSpPr>
                  <p:cNvPr id="212" name="Freeform 84"/>
                  <p:cNvSpPr>
                    <a:spLocks noChangeAspect="1"/>
                  </p:cNvSpPr>
                  <p:nvPr/>
                </p:nvSpPr>
                <p:spPr bwMode="auto">
                  <a:xfrm>
                    <a:off x="1158" y="1441"/>
                    <a:ext cx="452" cy="745"/>
                  </a:xfrm>
                  <a:custGeom>
                    <a:avLst/>
                    <a:gdLst>
                      <a:gd name="T0" fmla="*/ 147 w 452"/>
                      <a:gd name="T1" fmla="*/ 515 h 745"/>
                      <a:gd name="T2" fmla="*/ 97 w 452"/>
                      <a:gd name="T3" fmla="*/ 549 h 745"/>
                      <a:gd name="T4" fmla="*/ 84 w 452"/>
                      <a:gd name="T5" fmla="*/ 580 h 745"/>
                      <a:gd name="T6" fmla="*/ 113 w 452"/>
                      <a:gd name="T7" fmla="*/ 597 h 745"/>
                      <a:gd name="T8" fmla="*/ 137 w 452"/>
                      <a:gd name="T9" fmla="*/ 608 h 745"/>
                      <a:gd name="T10" fmla="*/ 181 w 452"/>
                      <a:gd name="T11" fmla="*/ 617 h 745"/>
                      <a:gd name="T12" fmla="*/ 152 w 452"/>
                      <a:gd name="T13" fmla="*/ 651 h 745"/>
                      <a:gd name="T14" fmla="*/ 87 w 452"/>
                      <a:gd name="T15" fmla="*/ 632 h 745"/>
                      <a:gd name="T16" fmla="*/ 41 w 452"/>
                      <a:gd name="T17" fmla="*/ 671 h 745"/>
                      <a:gd name="T18" fmla="*/ 2 w 452"/>
                      <a:gd name="T19" fmla="*/ 691 h 745"/>
                      <a:gd name="T20" fmla="*/ 22 w 452"/>
                      <a:gd name="T21" fmla="*/ 708 h 745"/>
                      <a:gd name="T22" fmla="*/ 59 w 452"/>
                      <a:gd name="T23" fmla="*/ 702 h 745"/>
                      <a:gd name="T24" fmla="*/ 110 w 452"/>
                      <a:gd name="T25" fmla="*/ 723 h 745"/>
                      <a:gd name="T26" fmla="*/ 148 w 452"/>
                      <a:gd name="T27" fmla="*/ 689 h 745"/>
                      <a:gd name="T28" fmla="*/ 183 w 452"/>
                      <a:gd name="T29" fmla="*/ 710 h 745"/>
                      <a:gd name="T30" fmla="*/ 231 w 452"/>
                      <a:gd name="T31" fmla="*/ 717 h 745"/>
                      <a:gd name="T32" fmla="*/ 266 w 452"/>
                      <a:gd name="T33" fmla="*/ 714 h 745"/>
                      <a:gd name="T34" fmla="*/ 315 w 452"/>
                      <a:gd name="T35" fmla="*/ 734 h 745"/>
                      <a:gd name="T36" fmla="*/ 357 w 452"/>
                      <a:gd name="T37" fmla="*/ 738 h 745"/>
                      <a:gd name="T38" fmla="*/ 398 w 452"/>
                      <a:gd name="T39" fmla="*/ 723 h 745"/>
                      <a:gd name="T40" fmla="*/ 381 w 452"/>
                      <a:gd name="T41" fmla="*/ 689 h 745"/>
                      <a:gd name="T42" fmla="*/ 383 w 452"/>
                      <a:gd name="T43" fmla="*/ 667 h 745"/>
                      <a:gd name="T44" fmla="*/ 437 w 452"/>
                      <a:gd name="T45" fmla="*/ 632 h 745"/>
                      <a:gd name="T46" fmla="*/ 452 w 452"/>
                      <a:gd name="T47" fmla="*/ 584 h 745"/>
                      <a:gd name="T48" fmla="*/ 413 w 452"/>
                      <a:gd name="T49" fmla="*/ 558 h 745"/>
                      <a:gd name="T50" fmla="*/ 385 w 452"/>
                      <a:gd name="T51" fmla="*/ 556 h 745"/>
                      <a:gd name="T52" fmla="*/ 394 w 452"/>
                      <a:gd name="T53" fmla="*/ 510 h 745"/>
                      <a:gd name="T54" fmla="*/ 394 w 452"/>
                      <a:gd name="T55" fmla="*/ 447 h 745"/>
                      <a:gd name="T56" fmla="*/ 354 w 452"/>
                      <a:gd name="T57" fmla="*/ 374 h 745"/>
                      <a:gd name="T58" fmla="*/ 354 w 452"/>
                      <a:gd name="T59" fmla="*/ 317 h 745"/>
                      <a:gd name="T60" fmla="*/ 341 w 452"/>
                      <a:gd name="T61" fmla="*/ 272 h 745"/>
                      <a:gd name="T62" fmla="*/ 298 w 452"/>
                      <a:gd name="T63" fmla="*/ 248 h 745"/>
                      <a:gd name="T64" fmla="*/ 294 w 452"/>
                      <a:gd name="T65" fmla="*/ 230 h 745"/>
                      <a:gd name="T66" fmla="*/ 331 w 452"/>
                      <a:gd name="T67" fmla="*/ 235 h 745"/>
                      <a:gd name="T68" fmla="*/ 389 w 452"/>
                      <a:gd name="T69" fmla="*/ 165 h 745"/>
                      <a:gd name="T70" fmla="*/ 385 w 452"/>
                      <a:gd name="T71" fmla="*/ 120 h 745"/>
                      <a:gd name="T72" fmla="*/ 331 w 452"/>
                      <a:gd name="T73" fmla="*/ 98 h 745"/>
                      <a:gd name="T74" fmla="*/ 302 w 452"/>
                      <a:gd name="T75" fmla="*/ 100 h 745"/>
                      <a:gd name="T76" fmla="*/ 318 w 452"/>
                      <a:gd name="T77" fmla="*/ 72 h 745"/>
                      <a:gd name="T78" fmla="*/ 376 w 452"/>
                      <a:gd name="T79" fmla="*/ 37 h 745"/>
                      <a:gd name="T80" fmla="*/ 339 w 452"/>
                      <a:gd name="T81" fmla="*/ 13 h 745"/>
                      <a:gd name="T82" fmla="*/ 278 w 452"/>
                      <a:gd name="T83" fmla="*/ 22 h 745"/>
                      <a:gd name="T84" fmla="*/ 250 w 452"/>
                      <a:gd name="T85" fmla="*/ 48 h 745"/>
                      <a:gd name="T86" fmla="*/ 231 w 452"/>
                      <a:gd name="T87" fmla="*/ 83 h 745"/>
                      <a:gd name="T88" fmla="*/ 183 w 452"/>
                      <a:gd name="T89" fmla="*/ 143 h 745"/>
                      <a:gd name="T90" fmla="*/ 214 w 452"/>
                      <a:gd name="T91" fmla="*/ 155 h 745"/>
                      <a:gd name="T92" fmla="*/ 169 w 452"/>
                      <a:gd name="T93" fmla="*/ 230 h 745"/>
                      <a:gd name="T94" fmla="*/ 185 w 452"/>
                      <a:gd name="T95" fmla="*/ 241 h 745"/>
                      <a:gd name="T96" fmla="*/ 213 w 452"/>
                      <a:gd name="T97" fmla="*/ 257 h 745"/>
                      <a:gd name="T98" fmla="*/ 181 w 452"/>
                      <a:gd name="T99" fmla="*/ 302 h 745"/>
                      <a:gd name="T100" fmla="*/ 226 w 452"/>
                      <a:gd name="T101" fmla="*/ 331 h 745"/>
                      <a:gd name="T102" fmla="*/ 253 w 452"/>
                      <a:gd name="T103" fmla="*/ 341 h 745"/>
                      <a:gd name="T104" fmla="*/ 244 w 452"/>
                      <a:gd name="T105" fmla="*/ 405 h 745"/>
                      <a:gd name="T106" fmla="*/ 242 w 452"/>
                      <a:gd name="T107" fmla="*/ 449 h 745"/>
                      <a:gd name="T108" fmla="*/ 222 w 452"/>
                      <a:gd name="T109" fmla="*/ 469 h 74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52"/>
                      <a:gd name="T166" fmla="*/ 0 h 745"/>
                      <a:gd name="T167" fmla="*/ 452 w 452"/>
                      <a:gd name="T168" fmla="*/ 745 h 74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52" h="745">
                        <a:moveTo>
                          <a:pt x="135" y="478"/>
                        </a:moveTo>
                        <a:lnTo>
                          <a:pt x="156" y="497"/>
                        </a:lnTo>
                        <a:lnTo>
                          <a:pt x="147" y="515"/>
                        </a:lnTo>
                        <a:lnTo>
                          <a:pt x="134" y="530"/>
                        </a:lnTo>
                        <a:lnTo>
                          <a:pt x="113" y="540"/>
                        </a:lnTo>
                        <a:lnTo>
                          <a:pt x="97" y="549"/>
                        </a:lnTo>
                        <a:lnTo>
                          <a:pt x="80" y="551"/>
                        </a:lnTo>
                        <a:lnTo>
                          <a:pt x="71" y="558"/>
                        </a:lnTo>
                        <a:lnTo>
                          <a:pt x="84" y="580"/>
                        </a:lnTo>
                        <a:lnTo>
                          <a:pt x="104" y="580"/>
                        </a:lnTo>
                        <a:lnTo>
                          <a:pt x="113" y="582"/>
                        </a:lnTo>
                        <a:lnTo>
                          <a:pt x="113" y="597"/>
                        </a:lnTo>
                        <a:lnTo>
                          <a:pt x="124" y="597"/>
                        </a:lnTo>
                        <a:lnTo>
                          <a:pt x="132" y="593"/>
                        </a:lnTo>
                        <a:lnTo>
                          <a:pt x="137" y="608"/>
                        </a:lnTo>
                        <a:lnTo>
                          <a:pt x="148" y="621"/>
                        </a:lnTo>
                        <a:lnTo>
                          <a:pt x="167" y="621"/>
                        </a:lnTo>
                        <a:lnTo>
                          <a:pt x="181" y="617"/>
                        </a:lnTo>
                        <a:lnTo>
                          <a:pt x="192" y="621"/>
                        </a:lnTo>
                        <a:lnTo>
                          <a:pt x="163" y="645"/>
                        </a:lnTo>
                        <a:lnTo>
                          <a:pt x="152" y="651"/>
                        </a:lnTo>
                        <a:lnTo>
                          <a:pt x="137" y="645"/>
                        </a:lnTo>
                        <a:lnTo>
                          <a:pt x="104" y="632"/>
                        </a:lnTo>
                        <a:lnTo>
                          <a:pt x="87" y="632"/>
                        </a:lnTo>
                        <a:lnTo>
                          <a:pt x="72" y="645"/>
                        </a:lnTo>
                        <a:lnTo>
                          <a:pt x="52" y="662"/>
                        </a:lnTo>
                        <a:lnTo>
                          <a:pt x="41" y="671"/>
                        </a:lnTo>
                        <a:lnTo>
                          <a:pt x="28" y="675"/>
                        </a:lnTo>
                        <a:lnTo>
                          <a:pt x="13" y="682"/>
                        </a:lnTo>
                        <a:lnTo>
                          <a:pt x="2" y="691"/>
                        </a:lnTo>
                        <a:lnTo>
                          <a:pt x="0" y="697"/>
                        </a:lnTo>
                        <a:lnTo>
                          <a:pt x="13" y="699"/>
                        </a:lnTo>
                        <a:lnTo>
                          <a:pt x="22" y="708"/>
                        </a:lnTo>
                        <a:lnTo>
                          <a:pt x="35" y="714"/>
                        </a:lnTo>
                        <a:lnTo>
                          <a:pt x="48" y="708"/>
                        </a:lnTo>
                        <a:lnTo>
                          <a:pt x="59" y="702"/>
                        </a:lnTo>
                        <a:lnTo>
                          <a:pt x="72" y="704"/>
                        </a:lnTo>
                        <a:lnTo>
                          <a:pt x="91" y="715"/>
                        </a:lnTo>
                        <a:lnTo>
                          <a:pt x="110" y="723"/>
                        </a:lnTo>
                        <a:lnTo>
                          <a:pt x="122" y="715"/>
                        </a:lnTo>
                        <a:lnTo>
                          <a:pt x="128" y="701"/>
                        </a:lnTo>
                        <a:lnTo>
                          <a:pt x="148" y="689"/>
                        </a:lnTo>
                        <a:lnTo>
                          <a:pt x="161" y="689"/>
                        </a:lnTo>
                        <a:lnTo>
                          <a:pt x="173" y="702"/>
                        </a:lnTo>
                        <a:lnTo>
                          <a:pt x="183" y="710"/>
                        </a:lnTo>
                        <a:lnTo>
                          <a:pt x="198" y="710"/>
                        </a:lnTo>
                        <a:lnTo>
                          <a:pt x="218" y="712"/>
                        </a:lnTo>
                        <a:lnTo>
                          <a:pt x="231" y="717"/>
                        </a:lnTo>
                        <a:lnTo>
                          <a:pt x="244" y="708"/>
                        </a:lnTo>
                        <a:lnTo>
                          <a:pt x="255" y="708"/>
                        </a:lnTo>
                        <a:lnTo>
                          <a:pt x="266" y="714"/>
                        </a:lnTo>
                        <a:lnTo>
                          <a:pt x="279" y="728"/>
                        </a:lnTo>
                        <a:lnTo>
                          <a:pt x="296" y="730"/>
                        </a:lnTo>
                        <a:lnTo>
                          <a:pt x="315" y="734"/>
                        </a:lnTo>
                        <a:lnTo>
                          <a:pt x="328" y="741"/>
                        </a:lnTo>
                        <a:lnTo>
                          <a:pt x="344" y="745"/>
                        </a:lnTo>
                        <a:lnTo>
                          <a:pt x="357" y="738"/>
                        </a:lnTo>
                        <a:lnTo>
                          <a:pt x="374" y="728"/>
                        </a:lnTo>
                        <a:lnTo>
                          <a:pt x="385" y="726"/>
                        </a:lnTo>
                        <a:lnTo>
                          <a:pt x="398" y="723"/>
                        </a:lnTo>
                        <a:lnTo>
                          <a:pt x="411" y="712"/>
                        </a:lnTo>
                        <a:lnTo>
                          <a:pt x="402" y="701"/>
                        </a:lnTo>
                        <a:lnTo>
                          <a:pt x="381" y="689"/>
                        </a:lnTo>
                        <a:lnTo>
                          <a:pt x="374" y="682"/>
                        </a:lnTo>
                        <a:lnTo>
                          <a:pt x="374" y="675"/>
                        </a:lnTo>
                        <a:lnTo>
                          <a:pt x="383" y="667"/>
                        </a:lnTo>
                        <a:lnTo>
                          <a:pt x="398" y="665"/>
                        </a:lnTo>
                        <a:lnTo>
                          <a:pt x="413" y="658"/>
                        </a:lnTo>
                        <a:lnTo>
                          <a:pt x="437" y="632"/>
                        </a:lnTo>
                        <a:lnTo>
                          <a:pt x="448" y="619"/>
                        </a:lnTo>
                        <a:lnTo>
                          <a:pt x="452" y="597"/>
                        </a:lnTo>
                        <a:lnTo>
                          <a:pt x="452" y="584"/>
                        </a:lnTo>
                        <a:lnTo>
                          <a:pt x="441" y="575"/>
                        </a:lnTo>
                        <a:lnTo>
                          <a:pt x="426" y="564"/>
                        </a:lnTo>
                        <a:lnTo>
                          <a:pt x="413" y="558"/>
                        </a:lnTo>
                        <a:lnTo>
                          <a:pt x="398" y="560"/>
                        </a:lnTo>
                        <a:lnTo>
                          <a:pt x="389" y="565"/>
                        </a:lnTo>
                        <a:lnTo>
                          <a:pt x="385" y="556"/>
                        </a:lnTo>
                        <a:lnTo>
                          <a:pt x="393" y="541"/>
                        </a:lnTo>
                        <a:lnTo>
                          <a:pt x="396" y="530"/>
                        </a:lnTo>
                        <a:lnTo>
                          <a:pt x="394" y="510"/>
                        </a:lnTo>
                        <a:lnTo>
                          <a:pt x="393" y="482"/>
                        </a:lnTo>
                        <a:lnTo>
                          <a:pt x="398" y="460"/>
                        </a:lnTo>
                        <a:lnTo>
                          <a:pt x="394" y="447"/>
                        </a:lnTo>
                        <a:lnTo>
                          <a:pt x="385" y="431"/>
                        </a:lnTo>
                        <a:lnTo>
                          <a:pt x="363" y="392"/>
                        </a:lnTo>
                        <a:lnTo>
                          <a:pt x="354" y="374"/>
                        </a:lnTo>
                        <a:lnTo>
                          <a:pt x="350" y="352"/>
                        </a:lnTo>
                        <a:lnTo>
                          <a:pt x="348" y="339"/>
                        </a:lnTo>
                        <a:lnTo>
                          <a:pt x="354" y="317"/>
                        </a:lnTo>
                        <a:lnTo>
                          <a:pt x="354" y="300"/>
                        </a:lnTo>
                        <a:lnTo>
                          <a:pt x="350" y="281"/>
                        </a:lnTo>
                        <a:lnTo>
                          <a:pt x="341" y="272"/>
                        </a:lnTo>
                        <a:lnTo>
                          <a:pt x="324" y="255"/>
                        </a:lnTo>
                        <a:lnTo>
                          <a:pt x="311" y="250"/>
                        </a:lnTo>
                        <a:lnTo>
                          <a:pt x="298" y="248"/>
                        </a:lnTo>
                        <a:lnTo>
                          <a:pt x="289" y="246"/>
                        </a:lnTo>
                        <a:lnTo>
                          <a:pt x="289" y="237"/>
                        </a:lnTo>
                        <a:lnTo>
                          <a:pt x="294" y="230"/>
                        </a:lnTo>
                        <a:lnTo>
                          <a:pt x="309" y="228"/>
                        </a:lnTo>
                        <a:lnTo>
                          <a:pt x="322" y="233"/>
                        </a:lnTo>
                        <a:lnTo>
                          <a:pt x="331" y="235"/>
                        </a:lnTo>
                        <a:lnTo>
                          <a:pt x="337" y="226"/>
                        </a:lnTo>
                        <a:lnTo>
                          <a:pt x="335" y="215"/>
                        </a:lnTo>
                        <a:lnTo>
                          <a:pt x="389" y="165"/>
                        </a:lnTo>
                        <a:lnTo>
                          <a:pt x="398" y="154"/>
                        </a:lnTo>
                        <a:lnTo>
                          <a:pt x="398" y="131"/>
                        </a:lnTo>
                        <a:lnTo>
                          <a:pt x="385" y="120"/>
                        </a:lnTo>
                        <a:lnTo>
                          <a:pt x="370" y="118"/>
                        </a:lnTo>
                        <a:lnTo>
                          <a:pt x="357" y="98"/>
                        </a:lnTo>
                        <a:lnTo>
                          <a:pt x="331" y="98"/>
                        </a:lnTo>
                        <a:lnTo>
                          <a:pt x="307" y="102"/>
                        </a:lnTo>
                        <a:lnTo>
                          <a:pt x="302" y="100"/>
                        </a:lnTo>
                        <a:lnTo>
                          <a:pt x="296" y="91"/>
                        </a:lnTo>
                        <a:lnTo>
                          <a:pt x="307" y="83"/>
                        </a:lnTo>
                        <a:lnTo>
                          <a:pt x="318" y="72"/>
                        </a:lnTo>
                        <a:lnTo>
                          <a:pt x="341" y="52"/>
                        </a:lnTo>
                        <a:lnTo>
                          <a:pt x="359" y="50"/>
                        </a:lnTo>
                        <a:lnTo>
                          <a:pt x="376" y="37"/>
                        </a:lnTo>
                        <a:lnTo>
                          <a:pt x="393" y="24"/>
                        </a:lnTo>
                        <a:lnTo>
                          <a:pt x="355" y="15"/>
                        </a:lnTo>
                        <a:lnTo>
                          <a:pt x="339" y="13"/>
                        </a:lnTo>
                        <a:lnTo>
                          <a:pt x="320" y="11"/>
                        </a:lnTo>
                        <a:lnTo>
                          <a:pt x="298" y="0"/>
                        </a:lnTo>
                        <a:lnTo>
                          <a:pt x="278" y="22"/>
                        </a:lnTo>
                        <a:lnTo>
                          <a:pt x="279" y="33"/>
                        </a:lnTo>
                        <a:lnTo>
                          <a:pt x="268" y="37"/>
                        </a:lnTo>
                        <a:lnTo>
                          <a:pt x="250" y="48"/>
                        </a:lnTo>
                        <a:lnTo>
                          <a:pt x="233" y="54"/>
                        </a:lnTo>
                        <a:lnTo>
                          <a:pt x="233" y="70"/>
                        </a:lnTo>
                        <a:lnTo>
                          <a:pt x="231" y="83"/>
                        </a:lnTo>
                        <a:lnTo>
                          <a:pt x="216" y="104"/>
                        </a:lnTo>
                        <a:lnTo>
                          <a:pt x="192" y="130"/>
                        </a:lnTo>
                        <a:lnTo>
                          <a:pt x="183" y="143"/>
                        </a:lnTo>
                        <a:lnTo>
                          <a:pt x="188" y="152"/>
                        </a:lnTo>
                        <a:lnTo>
                          <a:pt x="213" y="150"/>
                        </a:lnTo>
                        <a:lnTo>
                          <a:pt x="214" y="155"/>
                        </a:lnTo>
                        <a:lnTo>
                          <a:pt x="214" y="165"/>
                        </a:lnTo>
                        <a:lnTo>
                          <a:pt x="181" y="207"/>
                        </a:lnTo>
                        <a:lnTo>
                          <a:pt x="169" y="230"/>
                        </a:lnTo>
                        <a:lnTo>
                          <a:pt x="161" y="250"/>
                        </a:lnTo>
                        <a:lnTo>
                          <a:pt x="169" y="259"/>
                        </a:lnTo>
                        <a:lnTo>
                          <a:pt x="185" y="241"/>
                        </a:lnTo>
                        <a:lnTo>
                          <a:pt x="200" y="220"/>
                        </a:lnTo>
                        <a:lnTo>
                          <a:pt x="211" y="226"/>
                        </a:lnTo>
                        <a:lnTo>
                          <a:pt x="213" y="257"/>
                        </a:lnTo>
                        <a:lnTo>
                          <a:pt x="214" y="278"/>
                        </a:lnTo>
                        <a:lnTo>
                          <a:pt x="194" y="289"/>
                        </a:lnTo>
                        <a:lnTo>
                          <a:pt x="181" y="302"/>
                        </a:lnTo>
                        <a:lnTo>
                          <a:pt x="176" y="313"/>
                        </a:lnTo>
                        <a:lnTo>
                          <a:pt x="203" y="335"/>
                        </a:lnTo>
                        <a:lnTo>
                          <a:pt x="226" y="331"/>
                        </a:lnTo>
                        <a:lnTo>
                          <a:pt x="231" y="344"/>
                        </a:lnTo>
                        <a:lnTo>
                          <a:pt x="255" y="329"/>
                        </a:lnTo>
                        <a:lnTo>
                          <a:pt x="253" y="341"/>
                        </a:lnTo>
                        <a:lnTo>
                          <a:pt x="233" y="365"/>
                        </a:lnTo>
                        <a:lnTo>
                          <a:pt x="242" y="391"/>
                        </a:lnTo>
                        <a:lnTo>
                          <a:pt x="244" y="405"/>
                        </a:lnTo>
                        <a:lnTo>
                          <a:pt x="265" y="407"/>
                        </a:lnTo>
                        <a:lnTo>
                          <a:pt x="266" y="420"/>
                        </a:lnTo>
                        <a:lnTo>
                          <a:pt x="242" y="449"/>
                        </a:lnTo>
                        <a:lnTo>
                          <a:pt x="233" y="445"/>
                        </a:lnTo>
                        <a:lnTo>
                          <a:pt x="224" y="454"/>
                        </a:lnTo>
                        <a:lnTo>
                          <a:pt x="222" y="469"/>
                        </a:lnTo>
                        <a:lnTo>
                          <a:pt x="198" y="456"/>
                        </a:lnTo>
                        <a:lnTo>
                          <a:pt x="135" y="478"/>
                        </a:lnTo>
                        <a:close/>
                      </a:path>
                    </a:pathLst>
                  </a:custGeom>
                  <a:solidFill>
                    <a:schemeClr val="bg1"/>
                  </a:solidFill>
                  <a:ln w="12700">
                    <a:solidFill>
                      <a:srgbClr val="000000"/>
                    </a:solidFill>
                    <a:prstDash val="solid"/>
                    <a:round/>
                    <a:headEnd/>
                    <a:tailEnd/>
                  </a:ln>
                </p:spPr>
                <p:txBody>
                  <a:bodyPr/>
                  <a:lstStyle/>
                  <a:p>
                    <a:endParaRPr lang="fr-FR" sz="1000"/>
                  </a:p>
                </p:txBody>
              </p:sp>
              <p:sp>
                <p:nvSpPr>
                  <p:cNvPr id="213" name="Freeform 85"/>
                  <p:cNvSpPr>
                    <a:spLocks noChangeAspect="1"/>
                  </p:cNvSpPr>
                  <p:nvPr/>
                </p:nvSpPr>
                <p:spPr bwMode="auto">
                  <a:xfrm>
                    <a:off x="1321" y="1802"/>
                    <a:ext cx="38" cy="27"/>
                  </a:xfrm>
                  <a:custGeom>
                    <a:avLst/>
                    <a:gdLst>
                      <a:gd name="T0" fmla="*/ 20 w 38"/>
                      <a:gd name="T1" fmla="*/ 0 h 27"/>
                      <a:gd name="T2" fmla="*/ 36 w 38"/>
                      <a:gd name="T3" fmla="*/ 2 h 27"/>
                      <a:gd name="T4" fmla="*/ 38 w 38"/>
                      <a:gd name="T5" fmla="*/ 12 h 27"/>
                      <a:gd name="T6" fmla="*/ 21 w 38"/>
                      <a:gd name="T7" fmla="*/ 23 h 27"/>
                      <a:gd name="T8" fmla="*/ 2 w 38"/>
                      <a:gd name="T9" fmla="*/ 27 h 27"/>
                      <a:gd name="T10" fmla="*/ 0 w 38"/>
                      <a:gd name="T11" fmla="*/ 15 h 27"/>
                      <a:gd name="T12" fmla="*/ 20 w 38"/>
                      <a:gd name="T13" fmla="*/ 0 h 27"/>
                      <a:gd name="T14" fmla="*/ 0 60000 65536"/>
                      <a:gd name="T15" fmla="*/ 0 60000 65536"/>
                      <a:gd name="T16" fmla="*/ 0 60000 65536"/>
                      <a:gd name="T17" fmla="*/ 0 60000 65536"/>
                      <a:gd name="T18" fmla="*/ 0 60000 65536"/>
                      <a:gd name="T19" fmla="*/ 0 60000 65536"/>
                      <a:gd name="T20" fmla="*/ 0 60000 65536"/>
                      <a:gd name="T21" fmla="*/ 0 w 38"/>
                      <a:gd name="T22" fmla="*/ 0 h 27"/>
                      <a:gd name="T23" fmla="*/ 38 w 38"/>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27">
                        <a:moveTo>
                          <a:pt x="20" y="0"/>
                        </a:moveTo>
                        <a:lnTo>
                          <a:pt x="36" y="2"/>
                        </a:lnTo>
                        <a:lnTo>
                          <a:pt x="38" y="12"/>
                        </a:lnTo>
                        <a:lnTo>
                          <a:pt x="21" y="23"/>
                        </a:lnTo>
                        <a:lnTo>
                          <a:pt x="2" y="27"/>
                        </a:lnTo>
                        <a:lnTo>
                          <a:pt x="0" y="15"/>
                        </a:lnTo>
                        <a:lnTo>
                          <a:pt x="20" y="0"/>
                        </a:lnTo>
                        <a:close/>
                      </a:path>
                    </a:pathLst>
                  </a:custGeom>
                  <a:solidFill>
                    <a:schemeClr val="bg1"/>
                  </a:solidFill>
                  <a:ln w="12700">
                    <a:solidFill>
                      <a:srgbClr val="000000"/>
                    </a:solidFill>
                    <a:prstDash val="solid"/>
                    <a:round/>
                    <a:headEnd/>
                    <a:tailEnd/>
                  </a:ln>
                </p:spPr>
                <p:txBody>
                  <a:bodyPr/>
                  <a:lstStyle/>
                  <a:p>
                    <a:endParaRPr lang="fr-FR" sz="1000"/>
                  </a:p>
                </p:txBody>
              </p:sp>
              <p:sp>
                <p:nvSpPr>
                  <p:cNvPr id="214" name="Freeform 86"/>
                  <p:cNvSpPr>
                    <a:spLocks noChangeAspect="1"/>
                  </p:cNvSpPr>
                  <p:nvPr/>
                </p:nvSpPr>
                <p:spPr bwMode="auto">
                  <a:xfrm>
                    <a:off x="1295" y="1627"/>
                    <a:ext cx="37" cy="27"/>
                  </a:xfrm>
                  <a:custGeom>
                    <a:avLst/>
                    <a:gdLst>
                      <a:gd name="T0" fmla="*/ 31 w 37"/>
                      <a:gd name="T1" fmla="*/ 0 h 27"/>
                      <a:gd name="T2" fmla="*/ 37 w 37"/>
                      <a:gd name="T3" fmla="*/ 13 h 27"/>
                      <a:gd name="T4" fmla="*/ 19 w 37"/>
                      <a:gd name="T5" fmla="*/ 23 h 27"/>
                      <a:gd name="T6" fmla="*/ 4 w 37"/>
                      <a:gd name="T7" fmla="*/ 27 h 27"/>
                      <a:gd name="T8" fmla="*/ 0 w 37"/>
                      <a:gd name="T9" fmla="*/ 14 h 27"/>
                      <a:gd name="T10" fmla="*/ 7 w 37"/>
                      <a:gd name="T11" fmla="*/ 5 h 27"/>
                      <a:gd name="T12" fmla="*/ 31 w 37"/>
                      <a:gd name="T13" fmla="*/ 0 h 27"/>
                      <a:gd name="T14" fmla="*/ 0 60000 65536"/>
                      <a:gd name="T15" fmla="*/ 0 60000 65536"/>
                      <a:gd name="T16" fmla="*/ 0 60000 65536"/>
                      <a:gd name="T17" fmla="*/ 0 60000 65536"/>
                      <a:gd name="T18" fmla="*/ 0 60000 65536"/>
                      <a:gd name="T19" fmla="*/ 0 60000 65536"/>
                      <a:gd name="T20" fmla="*/ 0 60000 65536"/>
                      <a:gd name="T21" fmla="*/ 0 w 37"/>
                      <a:gd name="T22" fmla="*/ 0 h 27"/>
                      <a:gd name="T23" fmla="*/ 37 w 37"/>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27">
                        <a:moveTo>
                          <a:pt x="31" y="0"/>
                        </a:moveTo>
                        <a:lnTo>
                          <a:pt x="37" y="13"/>
                        </a:lnTo>
                        <a:lnTo>
                          <a:pt x="19" y="23"/>
                        </a:lnTo>
                        <a:lnTo>
                          <a:pt x="4" y="27"/>
                        </a:lnTo>
                        <a:lnTo>
                          <a:pt x="0" y="14"/>
                        </a:lnTo>
                        <a:lnTo>
                          <a:pt x="7" y="5"/>
                        </a:lnTo>
                        <a:lnTo>
                          <a:pt x="31" y="0"/>
                        </a:lnTo>
                        <a:close/>
                      </a:path>
                    </a:pathLst>
                  </a:custGeom>
                  <a:solidFill>
                    <a:schemeClr val="bg1"/>
                  </a:solidFill>
                  <a:ln w="12700">
                    <a:solidFill>
                      <a:srgbClr val="000000"/>
                    </a:solidFill>
                    <a:prstDash val="solid"/>
                    <a:round/>
                    <a:headEnd/>
                    <a:tailEnd/>
                  </a:ln>
                </p:spPr>
                <p:txBody>
                  <a:bodyPr/>
                  <a:lstStyle/>
                  <a:p>
                    <a:endParaRPr lang="fr-FR" sz="1000"/>
                  </a:p>
                </p:txBody>
              </p:sp>
              <p:sp>
                <p:nvSpPr>
                  <p:cNvPr id="215" name="Freeform 87"/>
                  <p:cNvSpPr>
                    <a:spLocks noChangeAspect="1"/>
                  </p:cNvSpPr>
                  <p:nvPr/>
                </p:nvSpPr>
                <p:spPr bwMode="auto">
                  <a:xfrm>
                    <a:off x="1350" y="1491"/>
                    <a:ext cx="20" cy="52"/>
                  </a:xfrm>
                  <a:custGeom>
                    <a:avLst/>
                    <a:gdLst>
                      <a:gd name="T0" fmla="*/ 9 w 20"/>
                      <a:gd name="T1" fmla="*/ 52 h 52"/>
                      <a:gd name="T2" fmla="*/ 20 w 20"/>
                      <a:gd name="T3" fmla="*/ 39 h 52"/>
                      <a:gd name="T4" fmla="*/ 16 w 20"/>
                      <a:gd name="T5" fmla="*/ 22 h 52"/>
                      <a:gd name="T6" fmla="*/ 13 w 20"/>
                      <a:gd name="T7" fmla="*/ 13 h 52"/>
                      <a:gd name="T8" fmla="*/ 9 w 20"/>
                      <a:gd name="T9" fmla="*/ 0 h 52"/>
                      <a:gd name="T10" fmla="*/ 0 w 20"/>
                      <a:gd name="T11" fmla="*/ 6 h 52"/>
                      <a:gd name="T12" fmla="*/ 5 w 20"/>
                      <a:gd name="T13" fmla="*/ 24 h 52"/>
                      <a:gd name="T14" fmla="*/ 9 w 20"/>
                      <a:gd name="T15" fmla="*/ 52 h 52"/>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52"/>
                      <a:gd name="T26" fmla="*/ 20 w 20"/>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52">
                        <a:moveTo>
                          <a:pt x="9" y="52"/>
                        </a:moveTo>
                        <a:lnTo>
                          <a:pt x="20" y="39"/>
                        </a:lnTo>
                        <a:lnTo>
                          <a:pt x="16" y="22"/>
                        </a:lnTo>
                        <a:lnTo>
                          <a:pt x="13" y="13"/>
                        </a:lnTo>
                        <a:lnTo>
                          <a:pt x="9" y="0"/>
                        </a:lnTo>
                        <a:lnTo>
                          <a:pt x="0" y="6"/>
                        </a:lnTo>
                        <a:lnTo>
                          <a:pt x="5" y="24"/>
                        </a:lnTo>
                        <a:lnTo>
                          <a:pt x="9" y="52"/>
                        </a:lnTo>
                        <a:close/>
                      </a:path>
                    </a:pathLst>
                  </a:custGeom>
                  <a:solidFill>
                    <a:schemeClr val="bg1"/>
                  </a:solidFill>
                  <a:ln w="12700">
                    <a:solidFill>
                      <a:srgbClr val="000000"/>
                    </a:solidFill>
                    <a:prstDash val="solid"/>
                    <a:round/>
                    <a:headEnd/>
                    <a:tailEnd/>
                  </a:ln>
                </p:spPr>
                <p:txBody>
                  <a:bodyPr/>
                  <a:lstStyle/>
                  <a:p>
                    <a:endParaRPr lang="fr-FR" sz="1000"/>
                  </a:p>
                </p:txBody>
              </p:sp>
              <p:sp>
                <p:nvSpPr>
                  <p:cNvPr id="216" name="Freeform 88"/>
                  <p:cNvSpPr>
                    <a:spLocks noChangeAspect="1"/>
                  </p:cNvSpPr>
                  <p:nvPr/>
                </p:nvSpPr>
                <p:spPr bwMode="auto">
                  <a:xfrm>
                    <a:off x="1202" y="1694"/>
                    <a:ext cx="97" cy="99"/>
                  </a:xfrm>
                  <a:custGeom>
                    <a:avLst/>
                    <a:gdLst>
                      <a:gd name="T0" fmla="*/ 34 w 97"/>
                      <a:gd name="T1" fmla="*/ 0 h 99"/>
                      <a:gd name="T2" fmla="*/ 56 w 97"/>
                      <a:gd name="T3" fmla="*/ 0 h 99"/>
                      <a:gd name="T4" fmla="*/ 73 w 97"/>
                      <a:gd name="T5" fmla="*/ 4 h 99"/>
                      <a:gd name="T6" fmla="*/ 84 w 97"/>
                      <a:gd name="T7" fmla="*/ 20 h 99"/>
                      <a:gd name="T8" fmla="*/ 95 w 97"/>
                      <a:gd name="T9" fmla="*/ 46 h 99"/>
                      <a:gd name="T10" fmla="*/ 97 w 97"/>
                      <a:gd name="T11" fmla="*/ 68 h 99"/>
                      <a:gd name="T12" fmla="*/ 86 w 97"/>
                      <a:gd name="T13" fmla="*/ 79 h 99"/>
                      <a:gd name="T14" fmla="*/ 82 w 97"/>
                      <a:gd name="T15" fmla="*/ 94 h 99"/>
                      <a:gd name="T16" fmla="*/ 71 w 97"/>
                      <a:gd name="T17" fmla="*/ 99 h 99"/>
                      <a:gd name="T18" fmla="*/ 60 w 97"/>
                      <a:gd name="T19" fmla="*/ 86 h 99"/>
                      <a:gd name="T20" fmla="*/ 50 w 97"/>
                      <a:gd name="T21" fmla="*/ 62 h 99"/>
                      <a:gd name="T22" fmla="*/ 43 w 97"/>
                      <a:gd name="T23" fmla="*/ 53 h 99"/>
                      <a:gd name="T24" fmla="*/ 24 w 97"/>
                      <a:gd name="T25" fmla="*/ 51 h 99"/>
                      <a:gd name="T26" fmla="*/ 0 w 97"/>
                      <a:gd name="T27" fmla="*/ 26 h 99"/>
                      <a:gd name="T28" fmla="*/ 34 w 97"/>
                      <a:gd name="T29" fmla="*/ 0 h 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7"/>
                      <a:gd name="T46" fmla="*/ 0 h 99"/>
                      <a:gd name="T47" fmla="*/ 97 w 97"/>
                      <a:gd name="T48" fmla="*/ 99 h 9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7" h="99">
                        <a:moveTo>
                          <a:pt x="34" y="0"/>
                        </a:moveTo>
                        <a:lnTo>
                          <a:pt x="56" y="0"/>
                        </a:lnTo>
                        <a:lnTo>
                          <a:pt x="73" y="4"/>
                        </a:lnTo>
                        <a:lnTo>
                          <a:pt x="84" y="20"/>
                        </a:lnTo>
                        <a:lnTo>
                          <a:pt x="95" y="46"/>
                        </a:lnTo>
                        <a:lnTo>
                          <a:pt x="97" y="68"/>
                        </a:lnTo>
                        <a:lnTo>
                          <a:pt x="86" y="79"/>
                        </a:lnTo>
                        <a:lnTo>
                          <a:pt x="82" y="94"/>
                        </a:lnTo>
                        <a:lnTo>
                          <a:pt x="71" y="99"/>
                        </a:lnTo>
                        <a:lnTo>
                          <a:pt x="60" y="86"/>
                        </a:lnTo>
                        <a:lnTo>
                          <a:pt x="50" y="62"/>
                        </a:lnTo>
                        <a:lnTo>
                          <a:pt x="43" y="53"/>
                        </a:lnTo>
                        <a:lnTo>
                          <a:pt x="24" y="51"/>
                        </a:lnTo>
                        <a:lnTo>
                          <a:pt x="0" y="26"/>
                        </a:lnTo>
                        <a:lnTo>
                          <a:pt x="34" y="0"/>
                        </a:lnTo>
                        <a:close/>
                      </a:path>
                    </a:pathLst>
                  </a:custGeom>
                  <a:solidFill>
                    <a:schemeClr val="bg1"/>
                  </a:solidFill>
                  <a:ln w="12700">
                    <a:solidFill>
                      <a:srgbClr val="000000"/>
                    </a:solidFill>
                    <a:prstDash val="solid"/>
                    <a:round/>
                    <a:headEnd/>
                    <a:tailEnd/>
                  </a:ln>
                </p:spPr>
                <p:txBody>
                  <a:bodyPr/>
                  <a:lstStyle/>
                  <a:p>
                    <a:endParaRPr lang="fr-FR" sz="1000"/>
                  </a:p>
                </p:txBody>
              </p:sp>
              <p:sp>
                <p:nvSpPr>
                  <p:cNvPr id="217" name="Freeform 89"/>
                  <p:cNvSpPr>
                    <a:spLocks noChangeAspect="1"/>
                  </p:cNvSpPr>
                  <p:nvPr/>
                </p:nvSpPr>
                <p:spPr bwMode="auto">
                  <a:xfrm>
                    <a:off x="1346" y="1432"/>
                    <a:ext cx="50" cy="37"/>
                  </a:xfrm>
                  <a:custGeom>
                    <a:avLst/>
                    <a:gdLst>
                      <a:gd name="T0" fmla="*/ 44 w 50"/>
                      <a:gd name="T1" fmla="*/ 0 h 37"/>
                      <a:gd name="T2" fmla="*/ 50 w 50"/>
                      <a:gd name="T3" fmla="*/ 9 h 37"/>
                      <a:gd name="T4" fmla="*/ 31 w 50"/>
                      <a:gd name="T5" fmla="*/ 20 h 37"/>
                      <a:gd name="T6" fmla="*/ 13 w 50"/>
                      <a:gd name="T7" fmla="*/ 37 h 37"/>
                      <a:gd name="T8" fmla="*/ 2 w 50"/>
                      <a:gd name="T9" fmla="*/ 33 h 37"/>
                      <a:gd name="T10" fmla="*/ 0 w 50"/>
                      <a:gd name="T11" fmla="*/ 13 h 37"/>
                      <a:gd name="T12" fmla="*/ 0 w 50"/>
                      <a:gd name="T13" fmla="*/ 6 h 37"/>
                      <a:gd name="T14" fmla="*/ 30 w 50"/>
                      <a:gd name="T15" fmla="*/ 0 h 37"/>
                      <a:gd name="T16" fmla="*/ 44 w 50"/>
                      <a:gd name="T17" fmla="*/ 0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37"/>
                      <a:gd name="T29" fmla="*/ 50 w 50"/>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37">
                        <a:moveTo>
                          <a:pt x="44" y="0"/>
                        </a:moveTo>
                        <a:lnTo>
                          <a:pt x="50" y="9"/>
                        </a:lnTo>
                        <a:lnTo>
                          <a:pt x="31" y="20"/>
                        </a:lnTo>
                        <a:lnTo>
                          <a:pt x="13" y="37"/>
                        </a:lnTo>
                        <a:lnTo>
                          <a:pt x="2" y="33"/>
                        </a:lnTo>
                        <a:lnTo>
                          <a:pt x="0" y="13"/>
                        </a:lnTo>
                        <a:lnTo>
                          <a:pt x="0" y="6"/>
                        </a:lnTo>
                        <a:lnTo>
                          <a:pt x="30" y="0"/>
                        </a:lnTo>
                        <a:lnTo>
                          <a:pt x="44" y="0"/>
                        </a:lnTo>
                        <a:close/>
                      </a:path>
                    </a:pathLst>
                  </a:custGeom>
                  <a:solidFill>
                    <a:schemeClr val="bg1"/>
                  </a:solidFill>
                  <a:ln w="12700">
                    <a:solidFill>
                      <a:srgbClr val="000000"/>
                    </a:solidFill>
                    <a:prstDash val="solid"/>
                    <a:round/>
                    <a:headEnd/>
                    <a:tailEnd/>
                  </a:ln>
                </p:spPr>
                <p:txBody>
                  <a:bodyPr/>
                  <a:lstStyle/>
                  <a:p>
                    <a:endParaRPr lang="fr-FR" sz="1000"/>
                  </a:p>
                </p:txBody>
              </p:sp>
            </p:grpSp>
            <p:sp>
              <p:nvSpPr>
                <p:cNvPr id="175" name="Freeform 90"/>
                <p:cNvSpPr>
                  <a:spLocks noChangeAspect="1"/>
                </p:cNvSpPr>
                <p:nvPr/>
              </p:nvSpPr>
              <p:spPr bwMode="auto">
                <a:xfrm>
                  <a:off x="1275" y="0"/>
                  <a:ext cx="476" cy="413"/>
                </a:xfrm>
                <a:custGeom>
                  <a:avLst/>
                  <a:gdLst>
                    <a:gd name="T0" fmla="*/ 17 w 372"/>
                    <a:gd name="T1" fmla="*/ 89 h 323"/>
                    <a:gd name="T2" fmla="*/ 45 w 372"/>
                    <a:gd name="T3" fmla="*/ 115 h 323"/>
                    <a:gd name="T4" fmla="*/ 59 w 372"/>
                    <a:gd name="T5" fmla="*/ 159 h 323"/>
                    <a:gd name="T6" fmla="*/ 35 w 372"/>
                    <a:gd name="T7" fmla="*/ 189 h 323"/>
                    <a:gd name="T8" fmla="*/ 0 w 372"/>
                    <a:gd name="T9" fmla="*/ 187 h 323"/>
                    <a:gd name="T10" fmla="*/ 48 w 372"/>
                    <a:gd name="T11" fmla="*/ 230 h 323"/>
                    <a:gd name="T12" fmla="*/ 67 w 372"/>
                    <a:gd name="T13" fmla="*/ 282 h 323"/>
                    <a:gd name="T14" fmla="*/ 113 w 372"/>
                    <a:gd name="T15" fmla="*/ 304 h 323"/>
                    <a:gd name="T16" fmla="*/ 141 w 372"/>
                    <a:gd name="T17" fmla="*/ 316 h 323"/>
                    <a:gd name="T18" fmla="*/ 191 w 372"/>
                    <a:gd name="T19" fmla="*/ 317 h 323"/>
                    <a:gd name="T20" fmla="*/ 230 w 372"/>
                    <a:gd name="T21" fmla="*/ 319 h 323"/>
                    <a:gd name="T22" fmla="*/ 258 w 372"/>
                    <a:gd name="T23" fmla="*/ 304 h 323"/>
                    <a:gd name="T24" fmla="*/ 280 w 372"/>
                    <a:gd name="T25" fmla="*/ 319 h 323"/>
                    <a:gd name="T26" fmla="*/ 305 w 372"/>
                    <a:gd name="T27" fmla="*/ 303 h 323"/>
                    <a:gd name="T28" fmla="*/ 342 w 372"/>
                    <a:gd name="T29" fmla="*/ 288 h 323"/>
                    <a:gd name="T30" fmla="*/ 352 w 372"/>
                    <a:gd name="T31" fmla="*/ 266 h 323"/>
                    <a:gd name="T32" fmla="*/ 372 w 372"/>
                    <a:gd name="T33" fmla="*/ 240 h 323"/>
                    <a:gd name="T34" fmla="*/ 355 w 372"/>
                    <a:gd name="T35" fmla="*/ 220 h 323"/>
                    <a:gd name="T36" fmla="*/ 368 w 372"/>
                    <a:gd name="T37" fmla="*/ 168 h 323"/>
                    <a:gd name="T38" fmla="*/ 348 w 372"/>
                    <a:gd name="T39" fmla="*/ 154 h 323"/>
                    <a:gd name="T40" fmla="*/ 344 w 372"/>
                    <a:gd name="T41" fmla="*/ 144 h 323"/>
                    <a:gd name="T42" fmla="*/ 331 w 372"/>
                    <a:gd name="T43" fmla="*/ 126 h 323"/>
                    <a:gd name="T44" fmla="*/ 303 w 372"/>
                    <a:gd name="T45" fmla="*/ 146 h 323"/>
                    <a:gd name="T46" fmla="*/ 284 w 372"/>
                    <a:gd name="T47" fmla="*/ 139 h 323"/>
                    <a:gd name="T48" fmla="*/ 254 w 372"/>
                    <a:gd name="T49" fmla="*/ 126 h 323"/>
                    <a:gd name="T50" fmla="*/ 237 w 372"/>
                    <a:gd name="T51" fmla="*/ 124 h 323"/>
                    <a:gd name="T52" fmla="*/ 228 w 372"/>
                    <a:gd name="T53" fmla="*/ 111 h 323"/>
                    <a:gd name="T54" fmla="*/ 197 w 372"/>
                    <a:gd name="T55" fmla="*/ 113 h 323"/>
                    <a:gd name="T56" fmla="*/ 191 w 372"/>
                    <a:gd name="T57" fmla="*/ 96 h 323"/>
                    <a:gd name="T58" fmla="*/ 174 w 372"/>
                    <a:gd name="T59" fmla="*/ 104 h 323"/>
                    <a:gd name="T60" fmla="*/ 163 w 372"/>
                    <a:gd name="T61" fmla="*/ 104 h 323"/>
                    <a:gd name="T62" fmla="*/ 141 w 372"/>
                    <a:gd name="T63" fmla="*/ 117 h 323"/>
                    <a:gd name="T64" fmla="*/ 135 w 372"/>
                    <a:gd name="T65" fmla="*/ 81 h 323"/>
                    <a:gd name="T66" fmla="*/ 152 w 372"/>
                    <a:gd name="T67" fmla="*/ 59 h 323"/>
                    <a:gd name="T68" fmla="*/ 152 w 372"/>
                    <a:gd name="T69" fmla="*/ 22 h 323"/>
                    <a:gd name="T70" fmla="*/ 141 w 372"/>
                    <a:gd name="T71" fmla="*/ 0 h 323"/>
                    <a:gd name="T72" fmla="*/ 130 w 372"/>
                    <a:gd name="T73" fmla="*/ 28 h 323"/>
                    <a:gd name="T74" fmla="*/ 115 w 372"/>
                    <a:gd name="T75" fmla="*/ 30 h 323"/>
                    <a:gd name="T76" fmla="*/ 111 w 372"/>
                    <a:gd name="T77" fmla="*/ 6 h 323"/>
                    <a:gd name="T78" fmla="*/ 89 w 372"/>
                    <a:gd name="T79" fmla="*/ 19 h 323"/>
                    <a:gd name="T80" fmla="*/ 87 w 372"/>
                    <a:gd name="T81" fmla="*/ 37 h 323"/>
                    <a:gd name="T82" fmla="*/ 70 w 372"/>
                    <a:gd name="T83" fmla="*/ 26 h 323"/>
                    <a:gd name="T84" fmla="*/ 56 w 372"/>
                    <a:gd name="T85" fmla="*/ 37 h 323"/>
                    <a:gd name="T86" fmla="*/ 78 w 372"/>
                    <a:gd name="T87" fmla="*/ 54 h 323"/>
                    <a:gd name="T88" fmla="*/ 102 w 372"/>
                    <a:gd name="T89" fmla="*/ 74 h 323"/>
                    <a:gd name="T90" fmla="*/ 87 w 372"/>
                    <a:gd name="T91" fmla="*/ 87 h 323"/>
                    <a:gd name="T92" fmla="*/ 95 w 372"/>
                    <a:gd name="T93" fmla="*/ 109 h 323"/>
                    <a:gd name="T94" fmla="*/ 76 w 372"/>
                    <a:gd name="T95" fmla="*/ 115 h 323"/>
                    <a:gd name="T96" fmla="*/ 45 w 372"/>
                    <a:gd name="T97" fmla="*/ 83 h 32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72"/>
                    <a:gd name="T148" fmla="*/ 0 h 323"/>
                    <a:gd name="T149" fmla="*/ 372 w 372"/>
                    <a:gd name="T150" fmla="*/ 323 h 32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72" h="323">
                      <a:moveTo>
                        <a:pt x="28" y="76"/>
                      </a:moveTo>
                      <a:lnTo>
                        <a:pt x="17" y="89"/>
                      </a:lnTo>
                      <a:lnTo>
                        <a:pt x="30" y="111"/>
                      </a:lnTo>
                      <a:lnTo>
                        <a:pt x="45" y="115"/>
                      </a:lnTo>
                      <a:lnTo>
                        <a:pt x="58" y="124"/>
                      </a:lnTo>
                      <a:lnTo>
                        <a:pt x="59" y="159"/>
                      </a:lnTo>
                      <a:lnTo>
                        <a:pt x="46" y="183"/>
                      </a:lnTo>
                      <a:lnTo>
                        <a:pt x="35" y="189"/>
                      </a:lnTo>
                      <a:lnTo>
                        <a:pt x="4" y="183"/>
                      </a:lnTo>
                      <a:lnTo>
                        <a:pt x="0" y="187"/>
                      </a:lnTo>
                      <a:lnTo>
                        <a:pt x="37" y="224"/>
                      </a:lnTo>
                      <a:lnTo>
                        <a:pt x="48" y="230"/>
                      </a:lnTo>
                      <a:lnTo>
                        <a:pt x="54" y="256"/>
                      </a:lnTo>
                      <a:lnTo>
                        <a:pt x="67" y="282"/>
                      </a:lnTo>
                      <a:lnTo>
                        <a:pt x="89" y="301"/>
                      </a:lnTo>
                      <a:lnTo>
                        <a:pt x="113" y="304"/>
                      </a:lnTo>
                      <a:lnTo>
                        <a:pt x="128" y="316"/>
                      </a:lnTo>
                      <a:lnTo>
                        <a:pt x="141" y="316"/>
                      </a:lnTo>
                      <a:lnTo>
                        <a:pt x="158" y="308"/>
                      </a:lnTo>
                      <a:lnTo>
                        <a:pt x="191" y="317"/>
                      </a:lnTo>
                      <a:lnTo>
                        <a:pt x="208" y="323"/>
                      </a:lnTo>
                      <a:lnTo>
                        <a:pt x="230" y="319"/>
                      </a:lnTo>
                      <a:lnTo>
                        <a:pt x="245" y="316"/>
                      </a:lnTo>
                      <a:lnTo>
                        <a:pt x="258" y="304"/>
                      </a:lnTo>
                      <a:lnTo>
                        <a:pt x="267" y="308"/>
                      </a:lnTo>
                      <a:lnTo>
                        <a:pt x="280" y="319"/>
                      </a:lnTo>
                      <a:lnTo>
                        <a:pt x="293" y="312"/>
                      </a:lnTo>
                      <a:lnTo>
                        <a:pt x="305" y="303"/>
                      </a:lnTo>
                      <a:lnTo>
                        <a:pt x="313" y="295"/>
                      </a:lnTo>
                      <a:lnTo>
                        <a:pt x="342" y="288"/>
                      </a:lnTo>
                      <a:lnTo>
                        <a:pt x="348" y="279"/>
                      </a:lnTo>
                      <a:lnTo>
                        <a:pt x="352" y="266"/>
                      </a:lnTo>
                      <a:lnTo>
                        <a:pt x="370" y="251"/>
                      </a:lnTo>
                      <a:lnTo>
                        <a:pt x="372" y="240"/>
                      </a:lnTo>
                      <a:lnTo>
                        <a:pt x="365" y="233"/>
                      </a:lnTo>
                      <a:lnTo>
                        <a:pt x="355" y="220"/>
                      </a:lnTo>
                      <a:lnTo>
                        <a:pt x="353" y="174"/>
                      </a:lnTo>
                      <a:lnTo>
                        <a:pt x="368" y="168"/>
                      </a:lnTo>
                      <a:lnTo>
                        <a:pt x="359" y="152"/>
                      </a:lnTo>
                      <a:lnTo>
                        <a:pt x="348" y="154"/>
                      </a:lnTo>
                      <a:lnTo>
                        <a:pt x="340" y="152"/>
                      </a:lnTo>
                      <a:lnTo>
                        <a:pt x="344" y="144"/>
                      </a:lnTo>
                      <a:lnTo>
                        <a:pt x="340" y="130"/>
                      </a:lnTo>
                      <a:lnTo>
                        <a:pt x="331" y="126"/>
                      </a:lnTo>
                      <a:lnTo>
                        <a:pt x="316" y="135"/>
                      </a:lnTo>
                      <a:lnTo>
                        <a:pt x="303" y="146"/>
                      </a:lnTo>
                      <a:lnTo>
                        <a:pt x="293" y="144"/>
                      </a:lnTo>
                      <a:lnTo>
                        <a:pt x="284" y="139"/>
                      </a:lnTo>
                      <a:lnTo>
                        <a:pt x="269" y="130"/>
                      </a:lnTo>
                      <a:lnTo>
                        <a:pt x="254" y="126"/>
                      </a:lnTo>
                      <a:lnTo>
                        <a:pt x="245" y="130"/>
                      </a:lnTo>
                      <a:lnTo>
                        <a:pt x="237" y="124"/>
                      </a:lnTo>
                      <a:lnTo>
                        <a:pt x="236" y="113"/>
                      </a:lnTo>
                      <a:lnTo>
                        <a:pt x="228" y="111"/>
                      </a:lnTo>
                      <a:lnTo>
                        <a:pt x="213" y="115"/>
                      </a:lnTo>
                      <a:lnTo>
                        <a:pt x="197" y="113"/>
                      </a:lnTo>
                      <a:lnTo>
                        <a:pt x="197" y="104"/>
                      </a:lnTo>
                      <a:lnTo>
                        <a:pt x="191" y="96"/>
                      </a:lnTo>
                      <a:lnTo>
                        <a:pt x="180" y="94"/>
                      </a:lnTo>
                      <a:lnTo>
                        <a:pt x="174" y="104"/>
                      </a:lnTo>
                      <a:lnTo>
                        <a:pt x="171" y="109"/>
                      </a:lnTo>
                      <a:lnTo>
                        <a:pt x="163" y="104"/>
                      </a:lnTo>
                      <a:lnTo>
                        <a:pt x="152" y="107"/>
                      </a:lnTo>
                      <a:lnTo>
                        <a:pt x="141" y="117"/>
                      </a:lnTo>
                      <a:lnTo>
                        <a:pt x="134" y="109"/>
                      </a:lnTo>
                      <a:lnTo>
                        <a:pt x="135" y="81"/>
                      </a:lnTo>
                      <a:lnTo>
                        <a:pt x="143" y="67"/>
                      </a:lnTo>
                      <a:lnTo>
                        <a:pt x="152" y="59"/>
                      </a:lnTo>
                      <a:lnTo>
                        <a:pt x="150" y="41"/>
                      </a:lnTo>
                      <a:lnTo>
                        <a:pt x="152" y="22"/>
                      </a:lnTo>
                      <a:lnTo>
                        <a:pt x="148" y="0"/>
                      </a:lnTo>
                      <a:lnTo>
                        <a:pt x="141" y="0"/>
                      </a:lnTo>
                      <a:lnTo>
                        <a:pt x="134" y="9"/>
                      </a:lnTo>
                      <a:lnTo>
                        <a:pt x="130" y="28"/>
                      </a:lnTo>
                      <a:lnTo>
                        <a:pt x="124" y="41"/>
                      </a:lnTo>
                      <a:lnTo>
                        <a:pt x="115" y="30"/>
                      </a:lnTo>
                      <a:lnTo>
                        <a:pt x="121" y="15"/>
                      </a:lnTo>
                      <a:lnTo>
                        <a:pt x="111" y="6"/>
                      </a:lnTo>
                      <a:lnTo>
                        <a:pt x="96" y="9"/>
                      </a:lnTo>
                      <a:lnTo>
                        <a:pt x="89" y="19"/>
                      </a:lnTo>
                      <a:lnTo>
                        <a:pt x="93" y="28"/>
                      </a:lnTo>
                      <a:lnTo>
                        <a:pt x="87" y="37"/>
                      </a:lnTo>
                      <a:lnTo>
                        <a:pt x="80" y="33"/>
                      </a:lnTo>
                      <a:lnTo>
                        <a:pt x="70" y="26"/>
                      </a:lnTo>
                      <a:lnTo>
                        <a:pt x="63" y="28"/>
                      </a:lnTo>
                      <a:lnTo>
                        <a:pt x="56" y="37"/>
                      </a:lnTo>
                      <a:lnTo>
                        <a:pt x="65" y="52"/>
                      </a:lnTo>
                      <a:lnTo>
                        <a:pt x="78" y="54"/>
                      </a:lnTo>
                      <a:lnTo>
                        <a:pt x="95" y="69"/>
                      </a:lnTo>
                      <a:lnTo>
                        <a:pt x="102" y="74"/>
                      </a:lnTo>
                      <a:lnTo>
                        <a:pt x="102" y="83"/>
                      </a:lnTo>
                      <a:lnTo>
                        <a:pt x="87" y="87"/>
                      </a:lnTo>
                      <a:lnTo>
                        <a:pt x="89" y="100"/>
                      </a:lnTo>
                      <a:lnTo>
                        <a:pt x="95" y="109"/>
                      </a:lnTo>
                      <a:lnTo>
                        <a:pt x="89" y="117"/>
                      </a:lnTo>
                      <a:lnTo>
                        <a:pt x="76" y="115"/>
                      </a:lnTo>
                      <a:lnTo>
                        <a:pt x="58" y="96"/>
                      </a:lnTo>
                      <a:lnTo>
                        <a:pt x="45" y="83"/>
                      </a:lnTo>
                      <a:lnTo>
                        <a:pt x="28" y="76"/>
                      </a:lnTo>
                      <a:close/>
                    </a:path>
                  </a:pathLst>
                </a:custGeom>
                <a:solidFill>
                  <a:schemeClr val="bg1"/>
                </a:solidFill>
                <a:ln w="12700">
                  <a:solidFill>
                    <a:srgbClr val="000000"/>
                  </a:solidFill>
                  <a:prstDash val="solid"/>
                  <a:round/>
                  <a:headEnd/>
                  <a:tailEnd/>
                </a:ln>
              </p:spPr>
              <p:txBody>
                <a:bodyPr/>
                <a:lstStyle/>
                <a:p>
                  <a:endParaRPr lang="fr-FR" sz="1000"/>
                </a:p>
              </p:txBody>
            </p:sp>
            <p:grpSp>
              <p:nvGrpSpPr>
                <p:cNvPr id="176" name="Group 91"/>
                <p:cNvGrpSpPr>
                  <a:grpSpLocks noChangeAspect="1"/>
                </p:cNvGrpSpPr>
                <p:nvPr/>
              </p:nvGrpSpPr>
              <p:grpSpPr bwMode="auto">
                <a:xfrm>
                  <a:off x="2759" y="315"/>
                  <a:ext cx="710" cy="1519"/>
                  <a:chOff x="2195" y="724"/>
                  <a:chExt cx="555" cy="1187"/>
                </a:xfrm>
              </p:grpSpPr>
              <p:grpSp>
                <p:nvGrpSpPr>
                  <p:cNvPr id="201" name="Group 92"/>
                  <p:cNvGrpSpPr>
                    <a:grpSpLocks noChangeAspect="1"/>
                  </p:cNvGrpSpPr>
                  <p:nvPr/>
                </p:nvGrpSpPr>
                <p:grpSpPr bwMode="auto">
                  <a:xfrm>
                    <a:off x="2195" y="724"/>
                    <a:ext cx="555" cy="1187"/>
                    <a:chOff x="2195" y="724"/>
                    <a:chExt cx="555" cy="1187"/>
                  </a:xfrm>
                </p:grpSpPr>
                <p:sp>
                  <p:nvSpPr>
                    <p:cNvPr id="207" name="Freeform 93"/>
                    <p:cNvSpPr>
                      <a:spLocks noChangeAspect="1"/>
                    </p:cNvSpPr>
                    <p:nvPr/>
                  </p:nvSpPr>
                  <p:spPr bwMode="auto">
                    <a:xfrm>
                      <a:off x="2417" y="1751"/>
                      <a:ext cx="37" cy="92"/>
                    </a:xfrm>
                    <a:custGeom>
                      <a:avLst/>
                      <a:gdLst>
                        <a:gd name="T0" fmla="*/ 37 w 37"/>
                        <a:gd name="T1" fmla="*/ 0 h 92"/>
                        <a:gd name="T2" fmla="*/ 35 w 37"/>
                        <a:gd name="T3" fmla="*/ 31 h 92"/>
                        <a:gd name="T4" fmla="*/ 24 w 37"/>
                        <a:gd name="T5" fmla="*/ 55 h 92"/>
                        <a:gd name="T6" fmla="*/ 7 w 37"/>
                        <a:gd name="T7" fmla="*/ 70 h 92"/>
                        <a:gd name="T8" fmla="*/ 11 w 37"/>
                        <a:gd name="T9" fmla="*/ 86 h 92"/>
                        <a:gd name="T10" fmla="*/ 4 w 37"/>
                        <a:gd name="T11" fmla="*/ 92 h 92"/>
                        <a:gd name="T12" fmla="*/ 0 w 37"/>
                        <a:gd name="T13" fmla="*/ 72 h 92"/>
                        <a:gd name="T14" fmla="*/ 6 w 37"/>
                        <a:gd name="T15" fmla="*/ 57 h 92"/>
                        <a:gd name="T16" fmla="*/ 11 w 37"/>
                        <a:gd name="T17" fmla="*/ 40 h 92"/>
                        <a:gd name="T18" fmla="*/ 37 w 37"/>
                        <a:gd name="T19" fmla="*/ 0 h 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92"/>
                        <a:gd name="T32" fmla="*/ 37 w 37"/>
                        <a:gd name="T33" fmla="*/ 92 h 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92">
                          <a:moveTo>
                            <a:pt x="37" y="0"/>
                          </a:moveTo>
                          <a:lnTo>
                            <a:pt x="35" y="31"/>
                          </a:lnTo>
                          <a:lnTo>
                            <a:pt x="24" y="55"/>
                          </a:lnTo>
                          <a:lnTo>
                            <a:pt x="7" y="70"/>
                          </a:lnTo>
                          <a:lnTo>
                            <a:pt x="11" y="86"/>
                          </a:lnTo>
                          <a:lnTo>
                            <a:pt x="4" y="92"/>
                          </a:lnTo>
                          <a:lnTo>
                            <a:pt x="0" y="72"/>
                          </a:lnTo>
                          <a:lnTo>
                            <a:pt x="6" y="57"/>
                          </a:lnTo>
                          <a:lnTo>
                            <a:pt x="11" y="40"/>
                          </a:lnTo>
                          <a:lnTo>
                            <a:pt x="37" y="0"/>
                          </a:lnTo>
                          <a:close/>
                        </a:path>
                      </a:pathLst>
                    </a:custGeom>
                    <a:solidFill>
                      <a:schemeClr val="bg1"/>
                    </a:solidFill>
                    <a:ln w="12700">
                      <a:solidFill>
                        <a:srgbClr val="000000"/>
                      </a:solidFill>
                      <a:prstDash val="solid"/>
                      <a:round/>
                      <a:headEnd/>
                      <a:tailEnd/>
                    </a:ln>
                  </p:spPr>
                  <p:txBody>
                    <a:bodyPr/>
                    <a:lstStyle/>
                    <a:p>
                      <a:endParaRPr lang="fr-FR" sz="1000"/>
                    </a:p>
                  </p:txBody>
                </p:sp>
                <p:sp>
                  <p:nvSpPr>
                    <p:cNvPr id="208" name="Freeform 94"/>
                    <p:cNvSpPr>
                      <a:spLocks noChangeAspect="1"/>
                    </p:cNvSpPr>
                    <p:nvPr/>
                  </p:nvSpPr>
                  <p:spPr bwMode="auto">
                    <a:xfrm>
                      <a:off x="2499" y="1708"/>
                      <a:ext cx="50" cy="73"/>
                    </a:xfrm>
                    <a:custGeom>
                      <a:avLst/>
                      <a:gdLst>
                        <a:gd name="T0" fmla="*/ 39 w 50"/>
                        <a:gd name="T1" fmla="*/ 0 h 73"/>
                        <a:gd name="T2" fmla="*/ 50 w 50"/>
                        <a:gd name="T3" fmla="*/ 0 h 73"/>
                        <a:gd name="T4" fmla="*/ 37 w 50"/>
                        <a:gd name="T5" fmla="*/ 15 h 73"/>
                        <a:gd name="T6" fmla="*/ 35 w 50"/>
                        <a:gd name="T7" fmla="*/ 26 h 73"/>
                        <a:gd name="T8" fmla="*/ 39 w 50"/>
                        <a:gd name="T9" fmla="*/ 41 h 73"/>
                        <a:gd name="T10" fmla="*/ 26 w 50"/>
                        <a:gd name="T11" fmla="*/ 56 h 73"/>
                        <a:gd name="T12" fmla="*/ 9 w 50"/>
                        <a:gd name="T13" fmla="*/ 73 h 73"/>
                        <a:gd name="T14" fmla="*/ 6 w 50"/>
                        <a:gd name="T15" fmla="*/ 56 h 73"/>
                        <a:gd name="T16" fmla="*/ 0 w 50"/>
                        <a:gd name="T17" fmla="*/ 49 h 73"/>
                        <a:gd name="T18" fmla="*/ 0 w 50"/>
                        <a:gd name="T19" fmla="*/ 36 h 73"/>
                        <a:gd name="T20" fmla="*/ 15 w 50"/>
                        <a:gd name="T21" fmla="*/ 22 h 73"/>
                        <a:gd name="T22" fmla="*/ 39 w 50"/>
                        <a:gd name="T23" fmla="*/ 0 h 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73"/>
                        <a:gd name="T38" fmla="*/ 50 w 50"/>
                        <a:gd name="T39" fmla="*/ 73 h 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73">
                          <a:moveTo>
                            <a:pt x="39" y="0"/>
                          </a:moveTo>
                          <a:lnTo>
                            <a:pt x="50" y="0"/>
                          </a:lnTo>
                          <a:lnTo>
                            <a:pt x="37" y="15"/>
                          </a:lnTo>
                          <a:lnTo>
                            <a:pt x="35" y="26"/>
                          </a:lnTo>
                          <a:lnTo>
                            <a:pt x="39" y="41"/>
                          </a:lnTo>
                          <a:lnTo>
                            <a:pt x="26" y="56"/>
                          </a:lnTo>
                          <a:lnTo>
                            <a:pt x="9" y="73"/>
                          </a:lnTo>
                          <a:lnTo>
                            <a:pt x="6" y="56"/>
                          </a:lnTo>
                          <a:lnTo>
                            <a:pt x="0" y="49"/>
                          </a:lnTo>
                          <a:lnTo>
                            <a:pt x="0" y="36"/>
                          </a:lnTo>
                          <a:lnTo>
                            <a:pt x="15" y="22"/>
                          </a:lnTo>
                          <a:lnTo>
                            <a:pt x="39" y="0"/>
                          </a:lnTo>
                          <a:close/>
                        </a:path>
                      </a:pathLst>
                    </a:custGeom>
                    <a:solidFill>
                      <a:schemeClr val="bg1"/>
                    </a:solidFill>
                    <a:ln w="12700">
                      <a:solidFill>
                        <a:srgbClr val="000000"/>
                      </a:solidFill>
                      <a:prstDash val="solid"/>
                      <a:round/>
                      <a:headEnd/>
                      <a:tailEnd/>
                    </a:ln>
                  </p:spPr>
                  <p:txBody>
                    <a:bodyPr/>
                    <a:lstStyle/>
                    <a:p>
                      <a:endParaRPr lang="fr-FR" sz="1000"/>
                    </a:p>
                  </p:txBody>
                </p:sp>
                <p:grpSp>
                  <p:nvGrpSpPr>
                    <p:cNvPr id="209" name="Group 95"/>
                    <p:cNvGrpSpPr>
                      <a:grpSpLocks noChangeAspect="1"/>
                    </p:cNvGrpSpPr>
                    <p:nvPr/>
                  </p:nvGrpSpPr>
                  <p:grpSpPr bwMode="auto">
                    <a:xfrm>
                      <a:off x="2195" y="724"/>
                      <a:ext cx="555" cy="1187"/>
                      <a:chOff x="2195" y="724"/>
                      <a:chExt cx="555" cy="1187"/>
                    </a:xfrm>
                  </p:grpSpPr>
                  <p:sp>
                    <p:nvSpPr>
                      <p:cNvPr id="210" name="Freeform 96"/>
                      <p:cNvSpPr>
                        <a:spLocks noChangeAspect="1"/>
                      </p:cNvSpPr>
                      <p:nvPr/>
                    </p:nvSpPr>
                    <p:spPr bwMode="auto">
                      <a:xfrm>
                        <a:off x="2195" y="724"/>
                        <a:ext cx="555" cy="1187"/>
                      </a:xfrm>
                      <a:custGeom>
                        <a:avLst/>
                        <a:gdLst>
                          <a:gd name="T0" fmla="*/ 436 w 555"/>
                          <a:gd name="T1" fmla="*/ 21 h 1187"/>
                          <a:gd name="T2" fmla="*/ 511 w 555"/>
                          <a:gd name="T3" fmla="*/ 73 h 1187"/>
                          <a:gd name="T4" fmla="*/ 518 w 555"/>
                          <a:gd name="T5" fmla="*/ 118 h 1187"/>
                          <a:gd name="T6" fmla="*/ 536 w 555"/>
                          <a:gd name="T7" fmla="*/ 158 h 1187"/>
                          <a:gd name="T8" fmla="*/ 533 w 555"/>
                          <a:gd name="T9" fmla="*/ 210 h 1187"/>
                          <a:gd name="T10" fmla="*/ 548 w 555"/>
                          <a:gd name="T11" fmla="*/ 247 h 1187"/>
                          <a:gd name="T12" fmla="*/ 544 w 555"/>
                          <a:gd name="T13" fmla="*/ 277 h 1187"/>
                          <a:gd name="T14" fmla="*/ 477 w 555"/>
                          <a:gd name="T15" fmla="*/ 284 h 1187"/>
                          <a:gd name="T16" fmla="*/ 448 w 555"/>
                          <a:gd name="T17" fmla="*/ 329 h 1187"/>
                          <a:gd name="T18" fmla="*/ 440 w 555"/>
                          <a:gd name="T19" fmla="*/ 362 h 1187"/>
                          <a:gd name="T20" fmla="*/ 444 w 555"/>
                          <a:gd name="T21" fmla="*/ 410 h 1187"/>
                          <a:gd name="T22" fmla="*/ 422 w 555"/>
                          <a:gd name="T23" fmla="*/ 455 h 1187"/>
                          <a:gd name="T24" fmla="*/ 359 w 555"/>
                          <a:gd name="T25" fmla="*/ 492 h 1187"/>
                          <a:gd name="T26" fmla="*/ 336 w 555"/>
                          <a:gd name="T27" fmla="*/ 514 h 1187"/>
                          <a:gd name="T28" fmla="*/ 307 w 555"/>
                          <a:gd name="T29" fmla="*/ 570 h 1187"/>
                          <a:gd name="T30" fmla="*/ 298 w 555"/>
                          <a:gd name="T31" fmla="*/ 613 h 1187"/>
                          <a:gd name="T32" fmla="*/ 272 w 555"/>
                          <a:gd name="T33" fmla="*/ 673 h 1187"/>
                          <a:gd name="T34" fmla="*/ 310 w 555"/>
                          <a:gd name="T35" fmla="*/ 751 h 1187"/>
                          <a:gd name="T36" fmla="*/ 340 w 555"/>
                          <a:gd name="T37" fmla="*/ 810 h 1187"/>
                          <a:gd name="T38" fmla="*/ 307 w 555"/>
                          <a:gd name="T39" fmla="*/ 832 h 1187"/>
                          <a:gd name="T40" fmla="*/ 279 w 555"/>
                          <a:gd name="T41" fmla="*/ 836 h 1187"/>
                          <a:gd name="T42" fmla="*/ 216 w 555"/>
                          <a:gd name="T43" fmla="*/ 840 h 1187"/>
                          <a:gd name="T44" fmla="*/ 275 w 555"/>
                          <a:gd name="T45" fmla="*/ 854 h 1187"/>
                          <a:gd name="T46" fmla="*/ 307 w 555"/>
                          <a:gd name="T47" fmla="*/ 873 h 1187"/>
                          <a:gd name="T48" fmla="*/ 286 w 555"/>
                          <a:gd name="T49" fmla="*/ 888 h 1187"/>
                          <a:gd name="T50" fmla="*/ 249 w 555"/>
                          <a:gd name="T51" fmla="*/ 921 h 1187"/>
                          <a:gd name="T52" fmla="*/ 238 w 555"/>
                          <a:gd name="T53" fmla="*/ 954 h 1187"/>
                          <a:gd name="T54" fmla="*/ 223 w 555"/>
                          <a:gd name="T55" fmla="*/ 1032 h 1187"/>
                          <a:gd name="T56" fmla="*/ 205 w 555"/>
                          <a:gd name="T57" fmla="*/ 1084 h 1187"/>
                          <a:gd name="T58" fmla="*/ 159 w 555"/>
                          <a:gd name="T59" fmla="*/ 1125 h 1187"/>
                          <a:gd name="T60" fmla="*/ 115 w 555"/>
                          <a:gd name="T61" fmla="*/ 1140 h 1187"/>
                          <a:gd name="T62" fmla="*/ 107 w 555"/>
                          <a:gd name="T63" fmla="*/ 1176 h 1187"/>
                          <a:gd name="T64" fmla="*/ 63 w 555"/>
                          <a:gd name="T65" fmla="*/ 1187 h 1187"/>
                          <a:gd name="T66" fmla="*/ 44 w 555"/>
                          <a:gd name="T67" fmla="*/ 1168 h 1187"/>
                          <a:gd name="T68" fmla="*/ 26 w 555"/>
                          <a:gd name="T69" fmla="*/ 1103 h 1187"/>
                          <a:gd name="T70" fmla="*/ 41 w 555"/>
                          <a:gd name="T71" fmla="*/ 1088 h 1187"/>
                          <a:gd name="T72" fmla="*/ 44 w 555"/>
                          <a:gd name="T73" fmla="*/ 1066 h 1187"/>
                          <a:gd name="T74" fmla="*/ 26 w 555"/>
                          <a:gd name="T75" fmla="*/ 1006 h 1187"/>
                          <a:gd name="T76" fmla="*/ 11 w 555"/>
                          <a:gd name="T77" fmla="*/ 958 h 1187"/>
                          <a:gd name="T78" fmla="*/ 0 w 555"/>
                          <a:gd name="T79" fmla="*/ 884 h 1187"/>
                          <a:gd name="T80" fmla="*/ 19 w 555"/>
                          <a:gd name="T81" fmla="*/ 854 h 1187"/>
                          <a:gd name="T82" fmla="*/ 33 w 555"/>
                          <a:gd name="T83" fmla="*/ 780 h 1187"/>
                          <a:gd name="T84" fmla="*/ 70 w 555"/>
                          <a:gd name="T85" fmla="*/ 736 h 1187"/>
                          <a:gd name="T86" fmla="*/ 59 w 555"/>
                          <a:gd name="T87" fmla="*/ 658 h 1187"/>
                          <a:gd name="T88" fmla="*/ 74 w 555"/>
                          <a:gd name="T89" fmla="*/ 621 h 1187"/>
                          <a:gd name="T90" fmla="*/ 67 w 555"/>
                          <a:gd name="T91" fmla="*/ 555 h 1187"/>
                          <a:gd name="T92" fmla="*/ 82 w 555"/>
                          <a:gd name="T93" fmla="*/ 477 h 1187"/>
                          <a:gd name="T94" fmla="*/ 130 w 555"/>
                          <a:gd name="T95" fmla="*/ 425 h 1187"/>
                          <a:gd name="T96" fmla="*/ 175 w 555"/>
                          <a:gd name="T97" fmla="*/ 410 h 1187"/>
                          <a:gd name="T98" fmla="*/ 156 w 555"/>
                          <a:gd name="T99" fmla="*/ 362 h 1187"/>
                          <a:gd name="T100" fmla="*/ 175 w 555"/>
                          <a:gd name="T101" fmla="*/ 322 h 1187"/>
                          <a:gd name="T102" fmla="*/ 186 w 555"/>
                          <a:gd name="T103" fmla="*/ 262 h 1187"/>
                          <a:gd name="T104" fmla="*/ 235 w 555"/>
                          <a:gd name="T105" fmla="*/ 225 h 1187"/>
                          <a:gd name="T106" fmla="*/ 257 w 555"/>
                          <a:gd name="T107" fmla="*/ 177 h 1187"/>
                          <a:gd name="T108" fmla="*/ 292 w 555"/>
                          <a:gd name="T109" fmla="*/ 103 h 1187"/>
                          <a:gd name="T110" fmla="*/ 331 w 555"/>
                          <a:gd name="T111" fmla="*/ 69 h 1187"/>
                          <a:gd name="T112" fmla="*/ 368 w 555"/>
                          <a:gd name="T113" fmla="*/ 42 h 1187"/>
                          <a:gd name="T114" fmla="*/ 414 w 555"/>
                          <a:gd name="T115" fmla="*/ 0 h 11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5"/>
                          <a:gd name="T175" fmla="*/ 0 h 1187"/>
                          <a:gd name="T176" fmla="*/ 555 w 555"/>
                          <a:gd name="T177" fmla="*/ 1187 h 118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5" h="1187">
                            <a:moveTo>
                              <a:pt x="418" y="0"/>
                            </a:moveTo>
                            <a:lnTo>
                              <a:pt x="425" y="3"/>
                            </a:lnTo>
                            <a:lnTo>
                              <a:pt x="436" y="21"/>
                            </a:lnTo>
                            <a:lnTo>
                              <a:pt x="485" y="69"/>
                            </a:lnTo>
                            <a:lnTo>
                              <a:pt x="492" y="58"/>
                            </a:lnTo>
                            <a:lnTo>
                              <a:pt x="511" y="73"/>
                            </a:lnTo>
                            <a:lnTo>
                              <a:pt x="518" y="88"/>
                            </a:lnTo>
                            <a:lnTo>
                              <a:pt x="518" y="99"/>
                            </a:lnTo>
                            <a:lnTo>
                              <a:pt x="518" y="118"/>
                            </a:lnTo>
                            <a:lnTo>
                              <a:pt x="511" y="129"/>
                            </a:lnTo>
                            <a:lnTo>
                              <a:pt x="525" y="144"/>
                            </a:lnTo>
                            <a:lnTo>
                              <a:pt x="536" y="158"/>
                            </a:lnTo>
                            <a:lnTo>
                              <a:pt x="536" y="170"/>
                            </a:lnTo>
                            <a:lnTo>
                              <a:pt x="536" y="188"/>
                            </a:lnTo>
                            <a:lnTo>
                              <a:pt x="533" y="210"/>
                            </a:lnTo>
                            <a:lnTo>
                              <a:pt x="525" y="218"/>
                            </a:lnTo>
                            <a:lnTo>
                              <a:pt x="536" y="229"/>
                            </a:lnTo>
                            <a:lnTo>
                              <a:pt x="548" y="247"/>
                            </a:lnTo>
                            <a:lnTo>
                              <a:pt x="555" y="266"/>
                            </a:lnTo>
                            <a:lnTo>
                              <a:pt x="555" y="273"/>
                            </a:lnTo>
                            <a:lnTo>
                              <a:pt x="544" y="277"/>
                            </a:lnTo>
                            <a:lnTo>
                              <a:pt x="496" y="277"/>
                            </a:lnTo>
                            <a:lnTo>
                              <a:pt x="485" y="277"/>
                            </a:lnTo>
                            <a:lnTo>
                              <a:pt x="477" y="284"/>
                            </a:lnTo>
                            <a:lnTo>
                              <a:pt x="477" y="299"/>
                            </a:lnTo>
                            <a:lnTo>
                              <a:pt x="470" y="310"/>
                            </a:lnTo>
                            <a:lnTo>
                              <a:pt x="448" y="329"/>
                            </a:lnTo>
                            <a:lnTo>
                              <a:pt x="451" y="344"/>
                            </a:lnTo>
                            <a:lnTo>
                              <a:pt x="448" y="355"/>
                            </a:lnTo>
                            <a:lnTo>
                              <a:pt x="440" y="362"/>
                            </a:lnTo>
                            <a:lnTo>
                              <a:pt x="448" y="385"/>
                            </a:lnTo>
                            <a:lnTo>
                              <a:pt x="451" y="399"/>
                            </a:lnTo>
                            <a:lnTo>
                              <a:pt x="444" y="410"/>
                            </a:lnTo>
                            <a:lnTo>
                              <a:pt x="429" y="422"/>
                            </a:lnTo>
                            <a:lnTo>
                              <a:pt x="425" y="436"/>
                            </a:lnTo>
                            <a:lnTo>
                              <a:pt x="422" y="455"/>
                            </a:lnTo>
                            <a:lnTo>
                              <a:pt x="396" y="466"/>
                            </a:lnTo>
                            <a:lnTo>
                              <a:pt x="381" y="477"/>
                            </a:lnTo>
                            <a:lnTo>
                              <a:pt x="359" y="492"/>
                            </a:lnTo>
                            <a:lnTo>
                              <a:pt x="362" y="503"/>
                            </a:lnTo>
                            <a:lnTo>
                              <a:pt x="344" y="507"/>
                            </a:lnTo>
                            <a:lnTo>
                              <a:pt x="336" y="514"/>
                            </a:lnTo>
                            <a:lnTo>
                              <a:pt x="318" y="540"/>
                            </a:lnTo>
                            <a:lnTo>
                              <a:pt x="303" y="551"/>
                            </a:lnTo>
                            <a:lnTo>
                              <a:pt x="307" y="570"/>
                            </a:lnTo>
                            <a:lnTo>
                              <a:pt x="298" y="576"/>
                            </a:lnTo>
                            <a:lnTo>
                              <a:pt x="290" y="584"/>
                            </a:lnTo>
                            <a:lnTo>
                              <a:pt x="298" y="613"/>
                            </a:lnTo>
                            <a:lnTo>
                              <a:pt x="294" y="632"/>
                            </a:lnTo>
                            <a:lnTo>
                              <a:pt x="275" y="643"/>
                            </a:lnTo>
                            <a:lnTo>
                              <a:pt x="272" y="673"/>
                            </a:lnTo>
                            <a:lnTo>
                              <a:pt x="275" y="710"/>
                            </a:lnTo>
                            <a:lnTo>
                              <a:pt x="283" y="728"/>
                            </a:lnTo>
                            <a:lnTo>
                              <a:pt x="310" y="751"/>
                            </a:lnTo>
                            <a:lnTo>
                              <a:pt x="321" y="773"/>
                            </a:lnTo>
                            <a:lnTo>
                              <a:pt x="333" y="795"/>
                            </a:lnTo>
                            <a:lnTo>
                              <a:pt x="340" y="810"/>
                            </a:lnTo>
                            <a:lnTo>
                              <a:pt x="333" y="825"/>
                            </a:lnTo>
                            <a:lnTo>
                              <a:pt x="318" y="836"/>
                            </a:lnTo>
                            <a:lnTo>
                              <a:pt x="307" y="832"/>
                            </a:lnTo>
                            <a:lnTo>
                              <a:pt x="298" y="821"/>
                            </a:lnTo>
                            <a:lnTo>
                              <a:pt x="283" y="825"/>
                            </a:lnTo>
                            <a:lnTo>
                              <a:pt x="279" y="836"/>
                            </a:lnTo>
                            <a:lnTo>
                              <a:pt x="257" y="836"/>
                            </a:lnTo>
                            <a:lnTo>
                              <a:pt x="223" y="832"/>
                            </a:lnTo>
                            <a:lnTo>
                              <a:pt x="216" y="840"/>
                            </a:lnTo>
                            <a:lnTo>
                              <a:pt x="238" y="851"/>
                            </a:lnTo>
                            <a:lnTo>
                              <a:pt x="268" y="840"/>
                            </a:lnTo>
                            <a:lnTo>
                              <a:pt x="275" y="854"/>
                            </a:lnTo>
                            <a:lnTo>
                              <a:pt x="298" y="858"/>
                            </a:lnTo>
                            <a:lnTo>
                              <a:pt x="314" y="865"/>
                            </a:lnTo>
                            <a:lnTo>
                              <a:pt x="307" y="873"/>
                            </a:lnTo>
                            <a:lnTo>
                              <a:pt x="286" y="869"/>
                            </a:lnTo>
                            <a:lnTo>
                              <a:pt x="283" y="877"/>
                            </a:lnTo>
                            <a:lnTo>
                              <a:pt x="286" y="888"/>
                            </a:lnTo>
                            <a:lnTo>
                              <a:pt x="275" y="903"/>
                            </a:lnTo>
                            <a:lnTo>
                              <a:pt x="257" y="917"/>
                            </a:lnTo>
                            <a:lnTo>
                              <a:pt x="249" y="921"/>
                            </a:lnTo>
                            <a:lnTo>
                              <a:pt x="242" y="925"/>
                            </a:lnTo>
                            <a:lnTo>
                              <a:pt x="246" y="943"/>
                            </a:lnTo>
                            <a:lnTo>
                              <a:pt x="238" y="954"/>
                            </a:lnTo>
                            <a:lnTo>
                              <a:pt x="227" y="977"/>
                            </a:lnTo>
                            <a:lnTo>
                              <a:pt x="231" y="999"/>
                            </a:lnTo>
                            <a:lnTo>
                              <a:pt x="223" y="1032"/>
                            </a:lnTo>
                            <a:lnTo>
                              <a:pt x="216" y="1047"/>
                            </a:lnTo>
                            <a:lnTo>
                              <a:pt x="216" y="1069"/>
                            </a:lnTo>
                            <a:lnTo>
                              <a:pt x="205" y="1084"/>
                            </a:lnTo>
                            <a:lnTo>
                              <a:pt x="190" y="1110"/>
                            </a:lnTo>
                            <a:lnTo>
                              <a:pt x="186" y="1129"/>
                            </a:lnTo>
                            <a:lnTo>
                              <a:pt x="159" y="1125"/>
                            </a:lnTo>
                            <a:lnTo>
                              <a:pt x="133" y="1125"/>
                            </a:lnTo>
                            <a:lnTo>
                              <a:pt x="130" y="1136"/>
                            </a:lnTo>
                            <a:lnTo>
                              <a:pt x="115" y="1140"/>
                            </a:lnTo>
                            <a:lnTo>
                              <a:pt x="107" y="1144"/>
                            </a:lnTo>
                            <a:lnTo>
                              <a:pt x="111" y="1157"/>
                            </a:lnTo>
                            <a:lnTo>
                              <a:pt x="107" y="1176"/>
                            </a:lnTo>
                            <a:lnTo>
                              <a:pt x="89" y="1187"/>
                            </a:lnTo>
                            <a:lnTo>
                              <a:pt x="78" y="1176"/>
                            </a:lnTo>
                            <a:lnTo>
                              <a:pt x="63" y="1187"/>
                            </a:lnTo>
                            <a:lnTo>
                              <a:pt x="44" y="1187"/>
                            </a:lnTo>
                            <a:lnTo>
                              <a:pt x="37" y="1176"/>
                            </a:lnTo>
                            <a:lnTo>
                              <a:pt x="44" y="1168"/>
                            </a:lnTo>
                            <a:lnTo>
                              <a:pt x="48" y="1147"/>
                            </a:lnTo>
                            <a:lnTo>
                              <a:pt x="33" y="1118"/>
                            </a:lnTo>
                            <a:lnTo>
                              <a:pt x="26" y="1103"/>
                            </a:lnTo>
                            <a:lnTo>
                              <a:pt x="30" y="1095"/>
                            </a:lnTo>
                            <a:lnTo>
                              <a:pt x="37" y="1095"/>
                            </a:lnTo>
                            <a:lnTo>
                              <a:pt x="41" y="1088"/>
                            </a:lnTo>
                            <a:lnTo>
                              <a:pt x="44" y="1080"/>
                            </a:lnTo>
                            <a:lnTo>
                              <a:pt x="48" y="1073"/>
                            </a:lnTo>
                            <a:lnTo>
                              <a:pt x="44" y="1066"/>
                            </a:lnTo>
                            <a:lnTo>
                              <a:pt x="37" y="1051"/>
                            </a:lnTo>
                            <a:lnTo>
                              <a:pt x="22" y="1029"/>
                            </a:lnTo>
                            <a:lnTo>
                              <a:pt x="26" y="1006"/>
                            </a:lnTo>
                            <a:lnTo>
                              <a:pt x="15" y="988"/>
                            </a:lnTo>
                            <a:lnTo>
                              <a:pt x="4" y="977"/>
                            </a:lnTo>
                            <a:lnTo>
                              <a:pt x="11" y="958"/>
                            </a:lnTo>
                            <a:lnTo>
                              <a:pt x="19" y="921"/>
                            </a:lnTo>
                            <a:lnTo>
                              <a:pt x="4" y="903"/>
                            </a:lnTo>
                            <a:lnTo>
                              <a:pt x="0" y="884"/>
                            </a:lnTo>
                            <a:lnTo>
                              <a:pt x="0" y="873"/>
                            </a:lnTo>
                            <a:lnTo>
                              <a:pt x="7" y="851"/>
                            </a:lnTo>
                            <a:lnTo>
                              <a:pt x="19" y="854"/>
                            </a:lnTo>
                            <a:lnTo>
                              <a:pt x="30" y="825"/>
                            </a:lnTo>
                            <a:lnTo>
                              <a:pt x="30" y="791"/>
                            </a:lnTo>
                            <a:lnTo>
                              <a:pt x="33" y="780"/>
                            </a:lnTo>
                            <a:lnTo>
                              <a:pt x="48" y="769"/>
                            </a:lnTo>
                            <a:lnTo>
                              <a:pt x="70" y="754"/>
                            </a:lnTo>
                            <a:lnTo>
                              <a:pt x="70" y="736"/>
                            </a:lnTo>
                            <a:lnTo>
                              <a:pt x="67" y="680"/>
                            </a:lnTo>
                            <a:lnTo>
                              <a:pt x="59" y="673"/>
                            </a:lnTo>
                            <a:lnTo>
                              <a:pt x="59" y="658"/>
                            </a:lnTo>
                            <a:lnTo>
                              <a:pt x="78" y="650"/>
                            </a:lnTo>
                            <a:lnTo>
                              <a:pt x="85" y="643"/>
                            </a:lnTo>
                            <a:lnTo>
                              <a:pt x="74" y="621"/>
                            </a:lnTo>
                            <a:lnTo>
                              <a:pt x="59" y="599"/>
                            </a:lnTo>
                            <a:lnTo>
                              <a:pt x="63" y="573"/>
                            </a:lnTo>
                            <a:lnTo>
                              <a:pt x="67" y="555"/>
                            </a:lnTo>
                            <a:lnTo>
                              <a:pt x="82" y="522"/>
                            </a:lnTo>
                            <a:lnTo>
                              <a:pt x="82" y="507"/>
                            </a:lnTo>
                            <a:lnTo>
                              <a:pt x="82" y="477"/>
                            </a:lnTo>
                            <a:lnTo>
                              <a:pt x="93" y="451"/>
                            </a:lnTo>
                            <a:lnTo>
                              <a:pt x="111" y="436"/>
                            </a:lnTo>
                            <a:lnTo>
                              <a:pt x="130" y="425"/>
                            </a:lnTo>
                            <a:lnTo>
                              <a:pt x="148" y="429"/>
                            </a:lnTo>
                            <a:lnTo>
                              <a:pt x="167" y="436"/>
                            </a:lnTo>
                            <a:lnTo>
                              <a:pt x="175" y="410"/>
                            </a:lnTo>
                            <a:lnTo>
                              <a:pt x="167" y="388"/>
                            </a:lnTo>
                            <a:lnTo>
                              <a:pt x="159" y="373"/>
                            </a:lnTo>
                            <a:lnTo>
                              <a:pt x="156" y="362"/>
                            </a:lnTo>
                            <a:lnTo>
                              <a:pt x="159" y="351"/>
                            </a:lnTo>
                            <a:lnTo>
                              <a:pt x="172" y="347"/>
                            </a:lnTo>
                            <a:lnTo>
                              <a:pt x="175" y="322"/>
                            </a:lnTo>
                            <a:lnTo>
                              <a:pt x="183" y="299"/>
                            </a:lnTo>
                            <a:lnTo>
                              <a:pt x="186" y="281"/>
                            </a:lnTo>
                            <a:lnTo>
                              <a:pt x="186" y="262"/>
                            </a:lnTo>
                            <a:lnTo>
                              <a:pt x="197" y="244"/>
                            </a:lnTo>
                            <a:lnTo>
                              <a:pt x="220" y="229"/>
                            </a:lnTo>
                            <a:lnTo>
                              <a:pt x="235" y="225"/>
                            </a:lnTo>
                            <a:lnTo>
                              <a:pt x="235" y="207"/>
                            </a:lnTo>
                            <a:lnTo>
                              <a:pt x="242" y="195"/>
                            </a:lnTo>
                            <a:lnTo>
                              <a:pt x="257" y="177"/>
                            </a:lnTo>
                            <a:lnTo>
                              <a:pt x="272" y="166"/>
                            </a:lnTo>
                            <a:lnTo>
                              <a:pt x="264" y="134"/>
                            </a:lnTo>
                            <a:lnTo>
                              <a:pt x="292" y="103"/>
                            </a:lnTo>
                            <a:lnTo>
                              <a:pt x="298" y="90"/>
                            </a:lnTo>
                            <a:lnTo>
                              <a:pt x="318" y="86"/>
                            </a:lnTo>
                            <a:lnTo>
                              <a:pt x="331" y="69"/>
                            </a:lnTo>
                            <a:lnTo>
                              <a:pt x="331" y="58"/>
                            </a:lnTo>
                            <a:lnTo>
                              <a:pt x="344" y="45"/>
                            </a:lnTo>
                            <a:lnTo>
                              <a:pt x="368" y="42"/>
                            </a:lnTo>
                            <a:lnTo>
                              <a:pt x="396" y="42"/>
                            </a:lnTo>
                            <a:lnTo>
                              <a:pt x="418" y="21"/>
                            </a:lnTo>
                            <a:lnTo>
                              <a:pt x="414" y="0"/>
                            </a:lnTo>
                            <a:lnTo>
                              <a:pt x="41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000"/>
                      </a:p>
                    </p:txBody>
                  </p:sp>
                  <p:sp>
                    <p:nvSpPr>
                      <p:cNvPr id="211" name="Freeform 97"/>
                      <p:cNvSpPr>
                        <a:spLocks noChangeAspect="1"/>
                      </p:cNvSpPr>
                      <p:nvPr/>
                    </p:nvSpPr>
                    <p:spPr bwMode="auto">
                      <a:xfrm>
                        <a:off x="2195" y="724"/>
                        <a:ext cx="555" cy="1187"/>
                      </a:xfrm>
                      <a:custGeom>
                        <a:avLst/>
                        <a:gdLst>
                          <a:gd name="T0" fmla="*/ 436 w 555"/>
                          <a:gd name="T1" fmla="*/ 21 h 1187"/>
                          <a:gd name="T2" fmla="*/ 511 w 555"/>
                          <a:gd name="T3" fmla="*/ 73 h 1187"/>
                          <a:gd name="T4" fmla="*/ 518 w 555"/>
                          <a:gd name="T5" fmla="*/ 118 h 1187"/>
                          <a:gd name="T6" fmla="*/ 536 w 555"/>
                          <a:gd name="T7" fmla="*/ 158 h 1187"/>
                          <a:gd name="T8" fmla="*/ 533 w 555"/>
                          <a:gd name="T9" fmla="*/ 210 h 1187"/>
                          <a:gd name="T10" fmla="*/ 548 w 555"/>
                          <a:gd name="T11" fmla="*/ 247 h 1187"/>
                          <a:gd name="T12" fmla="*/ 544 w 555"/>
                          <a:gd name="T13" fmla="*/ 277 h 1187"/>
                          <a:gd name="T14" fmla="*/ 477 w 555"/>
                          <a:gd name="T15" fmla="*/ 284 h 1187"/>
                          <a:gd name="T16" fmla="*/ 448 w 555"/>
                          <a:gd name="T17" fmla="*/ 329 h 1187"/>
                          <a:gd name="T18" fmla="*/ 440 w 555"/>
                          <a:gd name="T19" fmla="*/ 362 h 1187"/>
                          <a:gd name="T20" fmla="*/ 444 w 555"/>
                          <a:gd name="T21" fmla="*/ 410 h 1187"/>
                          <a:gd name="T22" fmla="*/ 422 w 555"/>
                          <a:gd name="T23" fmla="*/ 455 h 1187"/>
                          <a:gd name="T24" fmla="*/ 359 w 555"/>
                          <a:gd name="T25" fmla="*/ 492 h 1187"/>
                          <a:gd name="T26" fmla="*/ 336 w 555"/>
                          <a:gd name="T27" fmla="*/ 514 h 1187"/>
                          <a:gd name="T28" fmla="*/ 307 w 555"/>
                          <a:gd name="T29" fmla="*/ 570 h 1187"/>
                          <a:gd name="T30" fmla="*/ 298 w 555"/>
                          <a:gd name="T31" fmla="*/ 613 h 1187"/>
                          <a:gd name="T32" fmla="*/ 272 w 555"/>
                          <a:gd name="T33" fmla="*/ 673 h 1187"/>
                          <a:gd name="T34" fmla="*/ 310 w 555"/>
                          <a:gd name="T35" fmla="*/ 751 h 1187"/>
                          <a:gd name="T36" fmla="*/ 340 w 555"/>
                          <a:gd name="T37" fmla="*/ 810 h 1187"/>
                          <a:gd name="T38" fmla="*/ 307 w 555"/>
                          <a:gd name="T39" fmla="*/ 832 h 1187"/>
                          <a:gd name="T40" fmla="*/ 279 w 555"/>
                          <a:gd name="T41" fmla="*/ 836 h 1187"/>
                          <a:gd name="T42" fmla="*/ 216 w 555"/>
                          <a:gd name="T43" fmla="*/ 840 h 1187"/>
                          <a:gd name="T44" fmla="*/ 275 w 555"/>
                          <a:gd name="T45" fmla="*/ 854 h 1187"/>
                          <a:gd name="T46" fmla="*/ 307 w 555"/>
                          <a:gd name="T47" fmla="*/ 873 h 1187"/>
                          <a:gd name="T48" fmla="*/ 286 w 555"/>
                          <a:gd name="T49" fmla="*/ 888 h 1187"/>
                          <a:gd name="T50" fmla="*/ 249 w 555"/>
                          <a:gd name="T51" fmla="*/ 921 h 1187"/>
                          <a:gd name="T52" fmla="*/ 238 w 555"/>
                          <a:gd name="T53" fmla="*/ 954 h 1187"/>
                          <a:gd name="T54" fmla="*/ 223 w 555"/>
                          <a:gd name="T55" fmla="*/ 1032 h 1187"/>
                          <a:gd name="T56" fmla="*/ 205 w 555"/>
                          <a:gd name="T57" fmla="*/ 1084 h 1187"/>
                          <a:gd name="T58" fmla="*/ 159 w 555"/>
                          <a:gd name="T59" fmla="*/ 1125 h 1187"/>
                          <a:gd name="T60" fmla="*/ 115 w 555"/>
                          <a:gd name="T61" fmla="*/ 1140 h 1187"/>
                          <a:gd name="T62" fmla="*/ 107 w 555"/>
                          <a:gd name="T63" fmla="*/ 1176 h 1187"/>
                          <a:gd name="T64" fmla="*/ 63 w 555"/>
                          <a:gd name="T65" fmla="*/ 1187 h 1187"/>
                          <a:gd name="T66" fmla="*/ 44 w 555"/>
                          <a:gd name="T67" fmla="*/ 1168 h 1187"/>
                          <a:gd name="T68" fmla="*/ 26 w 555"/>
                          <a:gd name="T69" fmla="*/ 1103 h 1187"/>
                          <a:gd name="T70" fmla="*/ 41 w 555"/>
                          <a:gd name="T71" fmla="*/ 1088 h 1187"/>
                          <a:gd name="T72" fmla="*/ 44 w 555"/>
                          <a:gd name="T73" fmla="*/ 1066 h 1187"/>
                          <a:gd name="T74" fmla="*/ 26 w 555"/>
                          <a:gd name="T75" fmla="*/ 1006 h 1187"/>
                          <a:gd name="T76" fmla="*/ 11 w 555"/>
                          <a:gd name="T77" fmla="*/ 958 h 1187"/>
                          <a:gd name="T78" fmla="*/ 0 w 555"/>
                          <a:gd name="T79" fmla="*/ 884 h 1187"/>
                          <a:gd name="T80" fmla="*/ 19 w 555"/>
                          <a:gd name="T81" fmla="*/ 854 h 1187"/>
                          <a:gd name="T82" fmla="*/ 33 w 555"/>
                          <a:gd name="T83" fmla="*/ 780 h 1187"/>
                          <a:gd name="T84" fmla="*/ 70 w 555"/>
                          <a:gd name="T85" fmla="*/ 736 h 1187"/>
                          <a:gd name="T86" fmla="*/ 59 w 555"/>
                          <a:gd name="T87" fmla="*/ 658 h 1187"/>
                          <a:gd name="T88" fmla="*/ 74 w 555"/>
                          <a:gd name="T89" fmla="*/ 621 h 1187"/>
                          <a:gd name="T90" fmla="*/ 67 w 555"/>
                          <a:gd name="T91" fmla="*/ 555 h 1187"/>
                          <a:gd name="T92" fmla="*/ 82 w 555"/>
                          <a:gd name="T93" fmla="*/ 477 h 1187"/>
                          <a:gd name="T94" fmla="*/ 130 w 555"/>
                          <a:gd name="T95" fmla="*/ 425 h 1187"/>
                          <a:gd name="T96" fmla="*/ 175 w 555"/>
                          <a:gd name="T97" fmla="*/ 410 h 1187"/>
                          <a:gd name="T98" fmla="*/ 156 w 555"/>
                          <a:gd name="T99" fmla="*/ 362 h 1187"/>
                          <a:gd name="T100" fmla="*/ 175 w 555"/>
                          <a:gd name="T101" fmla="*/ 322 h 1187"/>
                          <a:gd name="T102" fmla="*/ 186 w 555"/>
                          <a:gd name="T103" fmla="*/ 262 h 1187"/>
                          <a:gd name="T104" fmla="*/ 235 w 555"/>
                          <a:gd name="T105" fmla="*/ 225 h 1187"/>
                          <a:gd name="T106" fmla="*/ 257 w 555"/>
                          <a:gd name="T107" fmla="*/ 177 h 1187"/>
                          <a:gd name="T108" fmla="*/ 292 w 555"/>
                          <a:gd name="T109" fmla="*/ 103 h 1187"/>
                          <a:gd name="T110" fmla="*/ 331 w 555"/>
                          <a:gd name="T111" fmla="*/ 69 h 1187"/>
                          <a:gd name="T112" fmla="*/ 368 w 555"/>
                          <a:gd name="T113" fmla="*/ 42 h 1187"/>
                          <a:gd name="T114" fmla="*/ 414 w 555"/>
                          <a:gd name="T115" fmla="*/ 0 h 11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5"/>
                          <a:gd name="T175" fmla="*/ 0 h 1187"/>
                          <a:gd name="T176" fmla="*/ 555 w 555"/>
                          <a:gd name="T177" fmla="*/ 1187 h 118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5" h="1187">
                            <a:moveTo>
                              <a:pt x="418" y="0"/>
                            </a:moveTo>
                            <a:lnTo>
                              <a:pt x="425" y="3"/>
                            </a:lnTo>
                            <a:lnTo>
                              <a:pt x="436" y="21"/>
                            </a:lnTo>
                            <a:lnTo>
                              <a:pt x="485" y="69"/>
                            </a:lnTo>
                            <a:lnTo>
                              <a:pt x="492" y="58"/>
                            </a:lnTo>
                            <a:lnTo>
                              <a:pt x="511" y="73"/>
                            </a:lnTo>
                            <a:lnTo>
                              <a:pt x="518" y="88"/>
                            </a:lnTo>
                            <a:lnTo>
                              <a:pt x="518" y="99"/>
                            </a:lnTo>
                            <a:lnTo>
                              <a:pt x="518" y="118"/>
                            </a:lnTo>
                            <a:lnTo>
                              <a:pt x="511" y="129"/>
                            </a:lnTo>
                            <a:lnTo>
                              <a:pt x="525" y="144"/>
                            </a:lnTo>
                            <a:lnTo>
                              <a:pt x="536" y="158"/>
                            </a:lnTo>
                            <a:lnTo>
                              <a:pt x="536" y="170"/>
                            </a:lnTo>
                            <a:lnTo>
                              <a:pt x="536" y="188"/>
                            </a:lnTo>
                            <a:lnTo>
                              <a:pt x="533" y="210"/>
                            </a:lnTo>
                            <a:lnTo>
                              <a:pt x="525" y="218"/>
                            </a:lnTo>
                            <a:lnTo>
                              <a:pt x="536" y="229"/>
                            </a:lnTo>
                            <a:lnTo>
                              <a:pt x="548" y="247"/>
                            </a:lnTo>
                            <a:lnTo>
                              <a:pt x="555" y="266"/>
                            </a:lnTo>
                            <a:lnTo>
                              <a:pt x="555" y="273"/>
                            </a:lnTo>
                            <a:lnTo>
                              <a:pt x="544" y="277"/>
                            </a:lnTo>
                            <a:lnTo>
                              <a:pt x="496" y="277"/>
                            </a:lnTo>
                            <a:lnTo>
                              <a:pt x="485" y="277"/>
                            </a:lnTo>
                            <a:lnTo>
                              <a:pt x="477" y="284"/>
                            </a:lnTo>
                            <a:lnTo>
                              <a:pt x="477" y="299"/>
                            </a:lnTo>
                            <a:lnTo>
                              <a:pt x="470" y="310"/>
                            </a:lnTo>
                            <a:lnTo>
                              <a:pt x="448" y="329"/>
                            </a:lnTo>
                            <a:lnTo>
                              <a:pt x="451" y="344"/>
                            </a:lnTo>
                            <a:lnTo>
                              <a:pt x="448" y="355"/>
                            </a:lnTo>
                            <a:lnTo>
                              <a:pt x="440" y="362"/>
                            </a:lnTo>
                            <a:lnTo>
                              <a:pt x="448" y="385"/>
                            </a:lnTo>
                            <a:lnTo>
                              <a:pt x="451" y="399"/>
                            </a:lnTo>
                            <a:lnTo>
                              <a:pt x="444" y="410"/>
                            </a:lnTo>
                            <a:lnTo>
                              <a:pt x="429" y="422"/>
                            </a:lnTo>
                            <a:lnTo>
                              <a:pt x="425" y="436"/>
                            </a:lnTo>
                            <a:lnTo>
                              <a:pt x="422" y="455"/>
                            </a:lnTo>
                            <a:lnTo>
                              <a:pt x="396" y="466"/>
                            </a:lnTo>
                            <a:lnTo>
                              <a:pt x="381" y="477"/>
                            </a:lnTo>
                            <a:lnTo>
                              <a:pt x="359" y="492"/>
                            </a:lnTo>
                            <a:lnTo>
                              <a:pt x="362" y="503"/>
                            </a:lnTo>
                            <a:lnTo>
                              <a:pt x="344" y="507"/>
                            </a:lnTo>
                            <a:lnTo>
                              <a:pt x="336" y="514"/>
                            </a:lnTo>
                            <a:lnTo>
                              <a:pt x="318" y="540"/>
                            </a:lnTo>
                            <a:lnTo>
                              <a:pt x="303" y="551"/>
                            </a:lnTo>
                            <a:lnTo>
                              <a:pt x="307" y="570"/>
                            </a:lnTo>
                            <a:lnTo>
                              <a:pt x="298" y="576"/>
                            </a:lnTo>
                            <a:lnTo>
                              <a:pt x="290" y="584"/>
                            </a:lnTo>
                            <a:lnTo>
                              <a:pt x="298" y="613"/>
                            </a:lnTo>
                            <a:lnTo>
                              <a:pt x="294" y="632"/>
                            </a:lnTo>
                            <a:lnTo>
                              <a:pt x="275" y="643"/>
                            </a:lnTo>
                            <a:lnTo>
                              <a:pt x="272" y="673"/>
                            </a:lnTo>
                            <a:lnTo>
                              <a:pt x="275" y="710"/>
                            </a:lnTo>
                            <a:lnTo>
                              <a:pt x="283" y="728"/>
                            </a:lnTo>
                            <a:lnTo>
                              <a:pt x="310" y="751"/>
                            </a:lnTo>
                            <a:lnTo>
                              <a:pt x="321" y="773"/>
                            </a:lnTo>
                            <a:lnTo>
                              <a:pt x="333" y="795"/>
                            </a:lnTo>
                            <a:lnTo>
                              <a:pt x="340" y="810"/>
                            </a:lnTo>
                            <a:lnTo>
                              <a:pt x="333" y="825"/>
                            </a:lnTo>
                            <a:lnTo>
                              <a:pt x="318" y="836"/>
                            </a:lnTo>
                            <a:lnTo>
                              <a:pt x="307" y="832"/>
                            </a:lnTo>
                            <a:lnTo>
                              <a:pt x="298" y="821"/>
                            </a:lnTo>
                            <a:lnTo>
                              <a:pt x="283" y="825"/>
                            </a:lnTo>
                            <a:lnTo>
                              <a:pt x="279" y="836"/>
                            </a:lnTo>
                            <a:lnTo>
                              <a:pt x="257" y="836"/>
                            </a:lnTo>
                            <a:lnTo>
                              <a:pt x="223" y="832"/>
                            </a:lnTo>
                            <a:lnTo>
                              <a:pt x="216" y="840"/>
                            </a:lnTo>
                            <a:lnTo>
                              <a:pt x="238" y="851"/>
                            </a:lnTo>
                            <a:lnTo>
                              <a:pt x="268" y="840"/>
                            </a:lnTo>
                            <a:lnTo>
                              <a:pt x="275" y="854"/>
                            </a:lnTo>
                            <a:lnTo>
                              <a:pt x="298" y="858"/>
                            </a:lnTo>
                            <a:lnTo>
                              <a:pt x="314" y="865"/>
                            </a:lnTo>
                            <a:lnTo>
                              <a:pt x="307" y="873"/>
                            </a:lnTo>
                            <a:lnTo>
                              <a:pt x="286" y="869"/>
                            </a:lnTo>
                            <a:lnTo>
                              <a:pt x="283" y="877"/>
                            </a:lnTo>
                            <a:lnTo>
                              <a:pt x="286" y="888"/>
                            </a:lnTo>
                            <a:lnTo>
                              <a:pt x="275" y="903"/>
                            </a:lnTo>
                            <a:lnTo>
                              <a:pt x="257" y="917"/>
                            </a:lnTo>
                            <a:lnTo>
                              <a:pt x="249" y="921"/>
                            </a:lnTo>
                            <a:lnTo>
                              <a:pt x="242" y="925"/>
                            </a:lnTo>
                            <a:lnTo>
                              <a:pt x="246" y="943"/>
                            </a:lnTo>
                            <a:lnTo>
                              <a:pt x="238" y="954"/>
                            </a:lnTo>
                            <a:lnTo>
                              <a:pt x="227" y="977"/>
                            </a:lnTo>
                            <a:lnTo>
                              <a:pt x="231" y="999"/>
                            </a:lnTo>
                            <a:lnTo>
                              <a:pt x="223" y="1032"/>
                            </a:lnTo>
                            <a:lnTo>
                              <a:pt x="216" y="1047"/>
                            </a:lnTo>
                            <a:lnTo>
                              <a:pt x="216" y="1069"/>
                            </a:lnTo>
                            <a:lnTo>
                              <a:pt x="205" y="1084"/>
                            </a:lnTo>
                            <a:lnTo>
                              <a:pt x="190" y="1110"/>
                            </a:lnTo>
                            <a:lnTo>
                              <a:pt x="186" y="1129"/>
                            </a:lnTo>
                            <a:lnTo>
                              <a:pt x="159" y="1125"/>
                            </a:lnTo>
                            <a:lnTo>
                              <a:pt x="133" y="1125"/>
                            </a:lnTo>
                            <a:lnTo>
                              <a:pt x="130" y="1136"/>
                            </a:lnTo>
                            <a:lnTo>
                              <a:pt x="115" y="1140"/>
                            </a:lnTo>
                            <a:lnTo>
                              <a:pt x="107" y="1144"/>
                            </a:lnTo>
                            <a:lnTo>
                              <a:pt x="111" y="1157"/>
                            </a:lnTo>
                            <a:lnTo>
                              <a:pt x="107" y="1176"/>
                            </a:lnTo>
                            <a:lnTo>
                              <a:pt x="89" y="1187"/>
                            </a:lnTo>
                            <a:lnTo>
                              <a:pt x="78" y="1176"/>
                            </a:lnTo>
                            <a:lnTo>
                              <a:pt x="63" y="1187"/>
                            </a:lnTo>
                            <a:lnTo>
                              <a:pt x="44" y="1187"/>
                            </a:lnTo>
                            <a:lnTo>
                              <a:pt x="37" y="1176"/>
                            </a:lnTo>
                            <a:lnTo>
                              <a:pt x="44" y="1168"/>
                            </a:lnTo>
                            <a:lnTo>
                              <a:pt x="48" y="1147"/>
                            </a:lnTo>
                            <a:lnTo>
                              <a:pt x="33" y="1118"/>
                            </a:lnTo>
                            <a:lnTo>
                              <a:pt x="26" y="1103"/>
                            </a:lnTo>
                            <a:lnTo>
                              <a:pt x="30" y="1095"/>
                            </a:lnTo>
                            <a:lnTo>
                              <a:pt x="37" y="1095"/>
                            </a:lnTo>
                            <a:lnTo>
                              <a:pt x="41" y="1088"/>
                            </a:lnTo>
                            <a:lnTo>
                              <a:pt x="44" y="1080"/>
                            </a:lnTo>
                            <a:lnTo>
                              <a:pt x="48" y="1073"/>
                            </a:lnTo>
                            <a:lnTo>
                              <a:pt x="44" y="1066"/>
                            </a:lnTo>
                            <a:lnTo>
                              <a:pt x="37" y="1051"/>
                            </a:lnTo>
                            <a:lnTo>
                              <a:pt x="22" y="1029"/>
                            </a:lnTo>
                            <a:lnTo>
                              <a:pt x="26" y="1006"/>
                            </a:lnTo>
                            <a:lnTo>
                              <a:pt x="15" y="988"/>
                            </a:lnTo>
                            <a:lnTo>
                              <a:pt x="4" y="977"/>
                            </a:lnTo>
                            <a:lnTo>
                              <a:pt x="11" y="958"/>
                            </a:lnTo>
                            <a:lnTo>
                              <a:pt x="19" y="921"/>
                            </a:lnTo>
                            <a:lnTo>
                              <a:pt x="4" y="903"/>
                            </a:lnTo>
                            <a:lnTo>
                              <a:pt x="0" y="884"/>
                            </a:lnTo>
                            <a:lnTo>
                              <a:pt x="0" y="873"/>
                            </a:lnTo>
                            <a:lnTo>
                              <a:pt x="7" y="851"/>
                            </a:lnTo>
                            <a:lnTo>
                              <a:pt x="19" y="854"/>
                            </a:lnTo>
                            <a:lnTo>
                              <a:pt x="30" y="825"/>
                            </a:lnTo>
                            <a:lnTo>
                              <a:pt x="30" y="791"/>
                            </a:lnTo>
                            <a:lnTo>
                              <a:pt x="33" y="780"/>
                            </a:lnTo>
                            <a:lnTo>
                              <a:pt x="48" y="769"/>
                            </a:lnTo>
                            <a:lnTo>
                              <a:pt x="70" y="754"/>
                            </a:lnTo>
                            <a:lnTo>
                              <a:pt x="70" y="736"/>
                            </a:lnTo>
                            <a:lnTo>
                              <a:pt x="67" y="680"/>
                            </a:lnTo>
                            <a:lnTo>
                              <a:pt x="59" y="673"/>
                            </a:lnTo>
                            <a:lnTo>
                              <a:pt x="59" y="658"/>
                            </a:lnTo>
                            <a:lnTo>
                              <a:pt x="78" y="650"/>
                            </a:lnTo>
                            <a:lnTo>
                              <a:pt x="85" y="643"/>
                            </a:lnTo>
                            <a:lnTo>
                              <a:pt x="74" y="621"/>
                            </a:lnTo>
                            <a:lnTo>
                              <a:pt x="59" y="599"/>
                            </a:lnTo>
                            <a:lnTo>
                              <a:pt x="63" y="573"/>
                            </a:lnTo>
                            <a:lnTo>
                              <a:pt x="67" y="555"/>
                            </a:lnTo>
                            <a:lnTo>
                              <a:pt x="82" y="522"/>
                            </a:lnTo>
                            <a:lnTo>
                              <a:pt x="82" y="507"/>
                            </a:lnTo>
                            <a:lnTo>
                              <a:pt x="82" y="477"/>
                            </a:lnTo>
                            <a:lnTo>
                              <a:pt x="93" y="451"/>
                            </a:lnTo>
                            <a:lnTo>
                              <a:pt x="111" y="436"/>
                            </a:lnTo>
                            <a:lnTo>
                              <a:pt x="130" y="425"/>
                            </a:lnTo>
                            <a:lnTo>
                              <a:pt x="148" y="429"/>
                            </a:lnTo>
                            <a:lnTo>
                              <a:pt x="167" y="436"/>
                            </a:lnTo>
                            <a:lnTo>
                              <a:pt x="175" y="410"/>
                            </a:lnTo>
                            <a:lnTo>
                              <a:pt x="167" y="388"/>
                            </a:lnTo>
                            <a:lnTo>
                              <a:pt x="159" y="373"/>
                            </a:lnTo>
                            <a:lnTo>
                              <a:pt x="156" y="362"/>
                            </a:lnTo>
                            <a:lnTo>
                              <a:pt x="159" y="351"/>
                            </a:lnTo>
                            <a:lnTo>
                              <a:pt x="172" y="347"/>
                            </a:lnTo>
                            <a:lnTo>
                              <a:pt x="175" y="322"/>
                            </a:lnTo>
                            <a:lnTo>
                              <a:pt x="183" y="299"/>
                            </a:lnTo>
                            <a:lnTo>
                              <a:pt x="186" y="281"/>
                            </a:lnTo>
                            <a:lnTo>
                              <a:pt x="186" y="262"/>
                            </a:lnTo>
                            <a:lnTo>
                              <a:pt x="197" y="244"/>
                            </a:lnTo>
                            <a:lnTo>
                              <a:pt x="220" y="229"/>
                            </a:lnTo>
                            <a:lnTo>
                              <a:pt x="235" y="225"/>
                            </a:lnTo>
                            <a:lnTo>
                              <a:pt x="235" y="207"/>
                            </a:lnTo>
                            <a:lnTo>
                              <a:pt x="242" y="195"/>
                            </a:lnTo>
                            <a:lnTo>
                              <a:pt x="257" y="177"/>
                            </a:lnTo>
                            <a:lnTo>
                              <a:pt x="272" y="166"/>
                            </a:lnTo>
                            <a:lnTo>
                              <a:pt x="264" y="134"/>
                            </a:lnTo>
                            <a:lnTo>
                              <a:pt x="292" y="103"/>
                            </a:lnTo>
                            <a:lnTo>
                              <a:pt x="298" y="90"/>
                            </a:lnTo>
                            <a:lnTo>
                              <a:pt x="318" y="86"/>
                            </a:lnTo>
                            <a:lnTo>
                              <a:pt x="331" y="69"/>
                            </a:lnTo>
                            <a:lnTo>
                              <a:pt x="331" y="58"/>
                            </a:lnTo>
                            <a:lnTo>
                              <a:pt x="344" y="45"/>
                            </a:lnTo>
                            <a:lnTo>
                              <a:pt x="368" y="42"/>
                            </a:lnTo>
                            <a:lnTo>
                              <a:pt x="396" y="42"/>
                            </a:lnTo>
                            <a:lnTo>
                              <a:pt x="418" y="21"/>
                            </a:lnTo>
                            <a:lnTo>
                              <a:pt x="414" y="0"/>
                            </a:lnTo>
                          </a:path>
                        </a:pathLst>
                      </a:custGeom>
                      <a:solidFill>
                        <a:schemeClr val="bg1"/>
                      </a:solidFill>
                      <a:ln w="12700">
                        <a:solidFill>
                          <a:srgbClr val="000000"/>
                        </a:solidFill>
                        <a:prstDash val="solid"/>
                        <a:round/>
                        <a:headEnd/>
                        <a:tailEnd/>
                      </a:ln>
                    </p:spPr>
                    <p:txBody>
                      <a:bodyPr/>
                      <a:lstStyle/>
                      <a:p>
                        <a:endParaRPr lang="fr-FR" sz="1000"/>
                      </a:p>
                    </p:txBody>
                  </p:sp>
                </p:grpSp>
              </p:grpSp>
              <p:grpSp>
                <p:nvGrpSpPr>
                  <p:cNvPr id="202" name="Group 98"/>
                  <p:cNvGrpSpPr>
                    <a:grpSpLocks noChangeAspect="1"/>
                  </p:cNvGrpSpPr>
                  <p:nvPr/>
                </p:nvGrpSpPr>
                <p:grpSpPr bwMode="auto">
                  <a:xfrm>
                    <a:off x="2245" y="1556"/>
                    <a:ext cx="128" cy="138"/>
                    <a:chOff x="2245" y="1556"/>
                    <a:chExt cx="128" cy="138"/>
                  </a:xfrm>
                </p:grpSpPr>
                <p:grpSp>
                  <p:nvGrpSpPr>
                    <p:cNvPr id="203" name="Group 99"/>
                    <p:cNvGrpSpPr>
                      <a:grpSpLocks noChangeAspect="1"/>
                    </p:cNvGrpSpPr>
                    <p:nvPr/>
                  </p:nvGrpSpPr>
                  <p:grpSpPr bwMode="auto">
                    <a:xfrm>
                      <a:off x="2312" y="1597"/>
                      <a:ext cx="61" cy="97"/>
                      <a:chOff x="2312" y="1597"/>
                      <a:chExt cx="61" cy="97"/>
                    </a:xfrm>
                  </p:grpSpPr>
                  <p:sp>
                    <p:nvSpPr>
                      <p:cNvPr id="205" name="Freeform 100"/>
                      <p:cNvSpPr>
                        <a:spLocks noChangeAspect="1"/>
                      </p:cNvSpPr>
                      <p:nvPr/>
                    </p:nvSpPr>
                    <p:spPr bwMode="auto">
                      <a:xfrm>
                        <a:off x="2312" y="1597"/>
                        <a:ext cx="61" cy="97"/>
                      </a:xfrm>
                      <a:custGeom>
                        <a:avLst/>
                        <a:gdLst>
                          <a:gd name="T0" fmla="*/ 53 w 61"/>
                          <a:gd name="T1" fmla="*/ 0 h 97"/>
                          <a:gd name="T2" fmla="*/ 53 w 61"/>
                          <a:gd name="T3" fmla="*/ 17 h 97"/>
                          <a:gd name="T4" fmla="*/ 61 w 61"/>
                          <a:gd name="T5" fmla="*/ 32 h 97"/>
                          <a:gd name="T6" fmla="*/ 53 w 61"/>
                          <a:gd name="T7" fmla="*/ 49 h 97"/>
                          <a:gd name="T8" fmla="*/ 43 w 61"/>
                          <a:gd name="T9" fmla="*/ 63 h 97"/>
                          <a:gd name="T10" fmla="*/ 24 w 61"/>
                          <a:gd name="T11" fmla="*/ 80 h 97"/>
                          <a:gd name="T12" fmla="*/ 9 w 61"/>
                          <a:gd name="T13" fmla="*/ 97 h 97"/>
                          <a:gd name="T14" fmla="*/ 0 w 61"/>
                          <a:gd name="T15" fmla="*/ 80 h 97"/>
                          <a:gd name="T16" fmla="*/ 6 w 61"/>
                          <a:gd name="T17" fmla="*/ 73 h 97"/>
                          <a:gd name="T18" fmla="*/ 24 w 61"/>
                          <a:gd name="T19" fmla="*/ 54 h 97"/>
                          <a:gd name="T20" fmla="*/ 23 w 61"/>
                          <a:gd name="T21" fmla="*/ 43 h 97"/>
                          <a:gd name="T22" fmla="*/ 32 w 61"/>
                          <a:gd name="T23" fmla="*/ 28 h 97"/>
                          <a:gd name="T24" fmla="*/ 55 w 61"/>
                          <a:gd name="T25" fmla="*/ 9 h 97"/>
                          <a:gd name="T26" fmla="*/ 55 w 61"/>
                          <a:gd name="T27" fmla="*/ 15 h 97"/>
                          <a:gd name="T28" fmla="*/ 59 w 61"/>
                          <a:gd name="T29" fmla="*/ 24 h 97"/>
                          <a:gd name="T30" fmla="*/ 53 w 61"/>
                          <a:gd name="T31" fmla="*/ 0 h 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1"/>
                          <a:gd name="T49" fmla="*/ 0 h 97"/>
                          <a:gd name="T50" fmla="*/ 61 w 61"/>
                          <a:gd name="T51" fmla="*/ 97 h 9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1" h="97">
                            <a:moveTo>
                              <a:pt x="53" y="0"/>
                            </a:moveTo>
                            <a:lnTo>
                              <a:pt x="53" y="17"/>
                            </a:lnTo>
                            <a:lnTo>
                              <a:pt x="61" y="32"/>
                            </a:lnTo>
                            <a:lnTo>
                              <a:pt x="53" y="49"/>
                            </a:lnTo>
                            <a:lnTo>
                              <a:pt x="43" y="63"/>
                            </a:lnTo>
                            <a:lnTo>
                              <a:pt x="24" y="80"/>
                            </a:lnTo>
                            <a:lnTo>
                              <a:pt x="9" y="97"/>
                            </a:lnTo>
                            <a:lnTo>
                              <a:pt x="0" y="80"/>
                            </a:lnTo>
                            <a:lnTo>
                              <a:pt x="6" y="73"/>
                            </a:lnTo>
                            <a:lnTo>
                              <a:pt x="24" y="54"/>
                            </a:lnTo>
                            <a:lnTo>
                              <a:pt x="23" y="43"/>
                            </a:lnTo>
                            <a:lnTo>
                              <a:pt x="32" y="28"/>
                            </a:lnTo>
                            <a:lnTo>
                              <a:pt x="55" y="9"/>
                            </a:lnTo>
                            <a:lnTo>
                              <a:pt x="55" y="15"/>
                            </a:lnTo>
                            <a:lnTo>
                              <a:pt x="59" y="24"/>
                            </a:lnTo>
                            <a:lnTo>
                              <a:pt x="5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000"/>
                      </a:p>
                    </p:txBody>
                  </p:sp>
                  <p:sp>
                    <p:nvSpPr>
                      <p:cNvPr id="206" name="Freeform 101"/>
                      <p:cNvSpPr>
                        <a:spLocks noChangeAspect="1"/>
                      </p:cNvSpPr>
                      <p:nvPr/>
                    </p:nvSpPr>
                    <p:spPr bwMode="auto">
                      <a:xfrm>
                        <a:off x="2312" y="1597"/>
                        <a:ext cx="61" cy="97"/>
                      </a:xfrm>
                      <a:custGeom>
                        <a:avLst/>
                        <a:gdLst>
                          <a:gd name="T0" fmla="*/ 53 w 61"/>
                          <a:gd name="T1" fmla="*/ 0 h 97"/>
                          <a:gd name="T2" fmla="*/ 53 w 61"/>
                          <a:gd name="T3" fmla="*/ 17 h 97"/>
                          <a:gd name="T4" fmla="*/ 61 w 61"/>
                          <a:gd name="T5" fmla="*/ 32 h 97"/>
                          <a:gd name="T6" fmla="*/ 53 w 61"/>
                          <a:gd name="T7" fmla="*/ 49 h 97"/>
                          <a:gd name="T8" fmla="*/ 43 w 61"/>
                          <a:gd name="T9" fmla="*/ 63 h 97"/>
                          <a:gd name="T10" fmla="*/ 24 w 61"/>
                          <a:gd name="T11" fmla="*/ 80 h 97"/>
                          <a:gd name="T12" fmla="*/ 9 w 61"/>
                          <a:gd name="T13" fmla="*/ 97 h 97"/>
                          <a:gd name="T14" fmla="*/ 0 w 61"/>
                          <a:gd name="T15" fmla="*/ 80 h 97"/>
                          <a:gd name="T16" fmla="*/ 6 w 61"/>
                          <a:gd name="T17" fmla="*/ 73 h 97"/>
                          <a:gd name="T18" fmla="*/ 24 w 61"/>
                          <a:gd name="T19" fmla="*/ 54 h 97"/>
                          <a:gd name="T20" fmla="*/ 23 w 61"/>
                          <a:gd name="T21" fmla="*/ 43 h 97"/>
                          <a:gd name="T22" fmla="*/ 32 w 61"/>
                          <a:gd name="T23" fmla="*/ 28 h 97"/>
                          <a:gd name="T24" fmla="*/ 55 w 61"/>
                          <a:gd name="T25" fmla="*/ 9 h 97"/>
                          <a:gd name="T26" fmla="*/ 55 w 61"/>
                          <a:gd name="T27" fmla="*/ 15 h 97"/>
                          <a:gd name="T28" fmla="*/ 59 w 61"/>
                          <a:gd name="T29" fmla="*/ 24 h 9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1"/>
                          <a:gd name="T46" fmla="*/ 0 h 97"/>
                          <a:gd name="T47" fmla="*/ 61 w 61"/>
                          <a:gd name="T48" fmla="*/ 97 h 9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1" h="97">
                            <a:moveTo>
                              <a:pt x="53" y="0"/>
                            </a:moveTo>
                            <a:lnTo>
                              <a:pt x="53" y="17"/>
                            </a:lnTo>
                            <a:lnTo>
                              <a:pt x="61" y="32"/>
                            </a:lnTo>
                            <a:lnTo>
                              <a:pt x="53" y="49"/>
                            </a:lnTo>
                            <a:lnTo>
                              <a:pt x="43" y="63"/>
                            </a:lnTo>
                            <a:lnTo>
                              <a:pt x="24" y="80"/>
                            </a:lnTo>
                            <a:lnTo>
                              <a:pt x="9" y="97"/>
                            </a:lnTo>
                            <a:lnTo>
                              <a:pt x="0" y="80"/>
                            </a:lnTo>
                            <a:lnTo>
                              <a:pt x="6" y="73"/>
                            </a:lnTo>
                            <a:lnTo>
                              <a:pt x="24" y="54"/>
                            </a:lnTo>
                            <a:lnTo>
                              <a:pt x="23" y="43"/>
                            </a:lnTo>
                            <a:lnTo>
                              <a:pt x="32" y="28"/>
                            </a:lnTo>
                            <a:lnTo>
                              <a:pt x="55" y="9"/>
                            </a:lnTo>
                            <a:lnTo>
                              <a:pt x="55" y="15"/>
                            </a:lnTo>
                            <a:lnTo>
                              <a:pt x="59" y="24"/>
                            </a:lnTo>
                          </a:path>
                        </a:pathLst>
                      </a:custGeom>
                      <a:solidFill>
                        <a:schemeClr val="bg1"/>
                      </a:solidFill>
                      <a:ln w="12700">
                        <a:solidFill>
                          <a:srgbClr val="000000"/>
                        </a:solidFill>
                        <a:prstDash val="solid"/>
                        <a:round/>
                        <a:headEnd/>
                        <a:tailEnd/>
                      </a:ln>
                    </p:spPr>
                    <p:txBody>
                      <a:bodyPr/>
                      <a:lstStyle/>
                      <a:p>
                        <a:endParaRPr lang="fr-FR" sz="1000"/>
                      </a:p>
                    </p:txBody>
                  </p:sp>
                </p:grpSp>
                <p:sp>
                  <p:nvSpPr>
                    <p:cNvPr id="204" name="Freeform 102"/>
                    <p:cNvSpPr>
                      <a:spLocks noChangeAspect="1"/>
                    </p:cNvSpPr>
                    <p:nvPr/>
                  </p:nvSpPr>
                  <p:spPr bwMode="auto">
                    <a:xfrm>
                      <a:off x="2245" y="1556"/>
                      <a:ext cx="76" cy="78"/>
                    </a:xfrm>
                    <a:custGeom>
                      <a:avLst/>
                      <a:gdLst>
                        <a:gd name="T0" fmla="*/ 59 w 76"/>
                        <a:gd name="T1" fmla="*/ 0 h 78"/>
                        <a:gd name="T2" fmla="*/ 50 w 76"/>
                        <a:gd name="T3" fmla="*/ 11 h 78"/>
                        <a:gd name="T4" fmla="*/ 35 w 76"/>
                        <a:gd name="T5" fmla="*/ 9 h 78"/>
                        <a:gd name="T6" fmla="*/ 26 w 76"/>
                        <a:gd name="T7" fmla="*/ 7 h 78"/>
                        <a:gd name="T8" fmla="*/ 30 w 76"/>
                        <a:gd name="T9" fmla="*/ 20 h 78"/>
                        <a:gd name="T10" fmla="*/ 32 w 76"/>
                        <a:gd name="T11" fmla="*/ 30 h 78"/>
                        <a:gd name="T12" fmla="*/ 33 w 76"/>
                        <a:gd name="T13" fmla="*/ 37 h 78"/>
                        <a:gd name="T14" fmla="*/ 28 w 76"/>
                        <a:gd name="T15" fmla="*/ 39 h 78"/>
                        <a:gd name="T16" fmla="*/ 19 w 76"/>
                        <a:gd name="T17" fmla="*/ 35 h 78"/>
                        <a:gd name="T18" fmla="*/ 19 w 76"/>
                        <a:gd name="T19" fmla="*/ 30 h 78"/>
                        <a:gd name="T20" fmla="*/ 11 w 76"/>
                        <a:gd name="T21" fmla="*/ 30 h 78"/>
                        <a:gd name="T22" fmla="*/ 13 w 76"/>
                        <a:gd name="T23" fmla="*/ 39 h 78"/>
                        <a:gd name="T24" fmla="*/ 9 w 76"/>
                        <a:gd name="T25" fmla="*/ 48 h 78"/>
                        <a:gd name="T26" fmla="*/ 0 w 76"/>
                        <a:gd name="T27" fmla="*/ 61 h 78"/>
                        <a:gd name="T28" fmla="*/ 4 w 76"/>
                        <a:gd name="T29" fmla="*/ 72 h 78"/>
                        <a:gd name="T30" fmla="*/ 13 w 76"/>
                        <a:gd name="T31" fmla="*/ 78 h 78"/>
                        <a:gd name="T32" fmla="*/ 22 w 76"/>
                        <a:gd name="T33" fmla="*/ 72 h 78"/>
                        <a:gd name="T34" fmla="*/ 33 w 76"/>
                        <a:gd name="T35" fmla="*/ 65 h 78"/>
                        <a:gd name="T36" fmla="*/ 54 w 76"/>
                        <a:gd name="T37" fmla="*/ 59 h 78"/>
                        <a:gd name="T38" fmla="*/ 63 w 76"/>
                        <a:gd name="T39" fmla="*/ 61 h 78"/>
                        <a:gd name="T40" fmla="*/ 59 w 76"/>
                        <a:gd name="T41" fmla="*/ 48 h 78"/>
                        <a:gd name="T42" fmla="*/ 67 w 76"/>
                        <a:gd name="T43" fmla="*/ 41 h 78"/>
                        <a:gd name="T44" fmla="*/ 76 w 76"/>
                        <a:gd name="T45" fmla="*/ 28 h 78"/>
                        <a:gd name="T46" fmla="*/ 72 w 76"/>
                        <a:gd name="T47" fmla="*/ 20 h 78"/>
                        <a:gd name="T48" fmla="*/ 65 w 76"/>
                        <a:gd name="T49" fmla="*/ 11 h 78"/>
                        <a:gd name="T50" fmla="*/ 59 w 76"/>
                        <a:gd name="T51" fmla="*/ 0 h 7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6"/>
                        <a:gd name="T79" fmla="*/ 0 h 78"/>
                        <a:gd name="T80" fmla="*/ 76 w 76"/>
                        <a:gd name="T81" fmla="*/ 78 h 7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6" h="78">
                          <a:moveTo>
                            <a:pt x="59" y="0"/>
                          </a:moveTo>
                          <a:lnTo>
                            <a:pt x="50" y="11"/>
                          </a:lnTo>
                          <a:lnTo>
                            <a:pt x="35" y="9"/>
                          </a:lnTo>
                          <a:lnTo>
                            <a:pt x="26" y="7"/>
                          </a:lnTo>
                          <a:lnTo>
                            <a:pt x="30" y="20"/>
                          </a:lnTo>
                          <a:lnTo>
                            <a:pt x="32" y="30"/>
                          </a:lnTo>
                          <a:lnTo>
                            <a:pt x="33" y="37"/>
                          </a:lnTo>
                          <a:lnTo>
                            <a:pt x="28" y="39"/>
                          </a:lnTo>
                          <a:lnTo>
                            <a:pt x="19" y="35"/>
                          </a:lnTo>
                          <a:lnTo>
                            <a:pt x="19" y="30"/>
                          </a:lnTo>
                          <a:lnTo>
                            <a:pt x="11" y="30"/>
                          </a:lnTo>
                          <a:lnTo>
                            <a:pt x="13" y="39"/>
                          </a:lnTo>
                          <a:lnTo>
                            <a:pt x="9" y="48"/>
                          </a:lnTo>
                          <a:lnTo>
                            <a:pt x="0" y="61"/>
                          </a:lnTo>
                          <a:lnTo>
                            <a:pt x="4" y="72"/>
                          </a:lnTo>
                          <a:lnTo>
                            <a:pt x="13" y="78"/>
                          </a:lnTo>
                          <a:lnTo>
                            <a:pt x="22" y="72"/>
                          </a:lnTo>
                          <a:lnTo>
                            <a:pt x="33" y="65"/>
                          </a:lnTo>
                          <a:lnTo>
                            <a:pt x="54" y="59"/>
                          </a:lnTo>
                          <a:lnTo>
                            <a:pt x="63" y="61"/>
                          </a:lnTo>
                          <a:lnTo>
                            <a:pt x="59" y="48"/>
                          </a:lnTo>
                          <a:lnTo>
                            <a:pt x="67" y="41"/>
                          </a:lnTo>
                          <a:lnTo>
                            <a:pt x="76" y="28"/>
                          </a:lnTo>
                          <a:lnTo>
                            <a:pt x="72" y="20"/>
                          </a:lnTo>
                          <a:lnTo>
                            <a:pt x="65" y="11"/>
                          </a:lnTo>
                          <a:lnTo>
                            <a:pt x="59" y="0"/>
                          </a:lnTo>
                          <a:close/>
                        </a:path>
                      </a:pathLst>
                    </a:custGeom>
                    <a:solidFill>
                      <a:schemeClr val="bg1"/>
                    </a:solidFill>
                    <a:ln w="12700">
                      <a:solidFill>
                        <a:srgbClr val="000000"/>
                      </a:solidFill>
                      <a:prstDash val="solid"/>
                      <a:round/>
                      <a:headEnd/>
                      <a:tailEnd/>
                    </a:ln>
                  </p:spPr>
                  <p:txBody>
                    <a:bodyPr/>
                    <a:lstStyle/>
                    <a:p>
                      <a:endParaRPr lang="fr-FR" sz="1000"/>
                    </a:p>
                  </p:txBody>
                </p:sp>
              </p:grpSp>
            </p:grpSp>
            <p:grpSp>
              <p:nvGrpSpPr>
                <p:cNvPr id="177" name="Group 103"/>
                <p:cNvGrpSpPr>
                  <a:grpSpLocks noChangeAspect="1"/>
                </p:cNvGrpSpPr>
                <p:nvPr/>
              </p:nvGrpSpPr>
              <p:grpSpPr bwMode="auto">
                <a:xfrm>
                  <a:off x="2414" y="69"/>
                  <a:ext cx="1295" cy="1421"/>
                  <a:chOff x="1925" y="532"/>
                  <a:chExt cx="1012" cy="1110"/>
                </a:xfrm>
              </p:grpSpPr>
              <p:grpSp>
                <p:nvGrpSpPr>
                  <p:cNvPr id="186" name="Group 104"/>
                  <p:cNvGrpSpPr>
                    <a:grpSpLocks noChangeAspect="1"/>
                  </p:cNvGrpSpPr>
                  <p:nvPr/>
                </p:nvGrpSpPr>
                <p:grpSpPr bwMode="auto">
                  <a:xfrm>
                    <a:off x="1925" y="532"/>
                    <a:ext cx="1012" cy="1110"/>
                    <a:chOff x="1925" y="532"/>
                    <a:chExt cx="1012" cy="1110"/>
                  </a:xfrm>
                </p:grpSpPr>
                <p:sp>
                  <p:nvSpPr>
                    <p:cNvPr id="198" name="Freeform 105"/>
                    <p:cNvSpPr>
                      <a:spLocks noChangeAspect="1"/>
                    </p:cNvSpPr>
                    <p:nvPr/>
                  </p:nvSpPr>
                  <p:spPr bwMode="auto">
                    <a:xfrm>
                      <a:off x="1925" y="532"/>
                      <a:ext cx="1012" cy="1110"/>
                    </a:xfrm>
                    <a:custGeom>
                      <a:avLst/>
                      <a:gdLst>
                        <a:gd name="T0" fmla="*/ 297 w 1012"/>
                        <a:gd name="T1" fmla="*/ 1014 h 1110"/>
                        <a:gd name="T2" fmla="*/ 337 w 1012"/>
                        <a:gd name="T3" fmla="*/ 951 h 1110"/>
                        <a:gd name="T4" fmla="*/ 326 w 1012"/>
                        <a:gd name="T5" fmla="*/ 865 h 1110"/>
                        <a:gd name="T6" fmla="*/ 334 w 1012"/>
                        <a:gd name="T7" fmla="*/ 791 h 1110"/>
                        <a:gd name="T8" fmla="*/ 352 w 1012"/>
                        <a:gd name="T9" fmla="*/ 688 h 1110"/>
                        <a:gd name="T10" fmla="*/ 404 w 1012"/>
                        <a:gd name="T11" fmla="*/ 618 h 1110"/>
                        <a:gd name="T12" fmla="*/ 430 w 1012"/>
                        <a:gd name="T13" fmla="*/ 562 h 1110"/>
                        <a:gd name="T14" fmla="*/ 450 w 1012"/>
                        <a:gd name="T15" fmla="*/ 507 h 1110"/>
                        <a:gd name="T16" fmla="*/ 505 w 1012"/>
                        <a:gd name="T17" fmla="*/ 414 h 1110"/>
                        <a:gd name="T18" fmla="*/ 535 w 1012"/>
                        <a:gd name="T19" fmla="*/ 340 h 1110"/>
                        <a:gd name="T20" fmla="*/ 603 w 1012"/>
                        <a:gd name="T21" fmla="*/ 266 h 1110"/>
                        <a:gd name="T22" fmla="*/ 659 w 1012"/>
                        <a:gd name="T23" fmla="*/ 240 h 1110"/>
                        <a:gd name="T24" fmla="*/ 696 w 1012"/>
                        <a:gd name="T25" fmla="*/ 174 h 1110"/>
                        <a:gd name="T26" fmla="*/ 785 w 1012"/>
                        <a:gd name="T27" fmla="*/ 210 h 1110"/>
                        <a:gd name="T28" fmla="*/ 833 w 1012"/>
                        <a:gd name="T29" fmla="*/ 221 h 1110"/>
                        <a:gd name="T30" fmla="*/ 859 w 1012"/>
                        <a:gd name="T31" fmla="*/ 133 h 1110"/>
                        <a:gd name="T32" fmla="*/ 933 w 1012"/>
                        <a:gd name="T33" fmla="*/ 126 h 1110"/>
                        <a:gd name="T34" fmla="*/ 960 w 1012"/>
                        <a:gd name="T35" fmla="*/ 159 h 1110"/>
                        <a:gd name="T36" fmla="*/ 982 w 1012"/>
                        <a:gd name="T37" fmla="*/ 115 h 1110"/>
                        <a:gd name="T38" fmla="*/ 1008 w 1012"/>
                        <a:gd name="T39" fmla="*/ 63 h 1110"/>
                        <a:gd name="T40" fmla="*/ 960 w 1012"/>
                        <a:gd name="T41" fmla="*/ 19 h 1110"/>
                        <a:gd name="T42" fmla="*/ 915 w 1012"/>
                        <a:gd name="T43" fmla="*/ 22 h 1110"/>
                        <a:gd name="T44" fmla="*/ 889 w 1012"/>
                        <a:gd name="T45" fmla="*/ 19 h 1110"/>
                        <a:gd name="T46" fmla="*/ 852 w 1012"/>
                        <a:gd name="T47" fmla="*/ 44 h 1110"/>
                        <a:gd name="T48" fmla="*/ 837 w 1012"/>
                        <a:gd name="T49" fmla="*/ 30 h 1110"/>
                        <a:gd name="T50" fmla="*/ 781 w 1012"/>
                        <a:gd name="T51" fmla="*/ 96 h 1110"/>
                        <a:gd name="T52" fmla="*/ 726 w 1012"/>
                        <a:gd name="T53" fmla="*/ 115 h 1110"/>
                        <a:gd name="T54" fmla="*/ 666 w 1012"/>
                        <a:gd name="T55" fmla="*/ 133 h 1110"/>
                        <a:gd name="T56" fmla="*/ 596 w 1012"/>
                        <a:gd name="T57" fmla="*/ 148 h 1110"/>
                        <a:gd name="T58" fmla="*/ 588 w 1012"/>
                        <a:gd name="T59" fmla="*/ 203 h 1110"/>
                        <a:gd name="T60" fmla="*/ 581 w 1012"/>
                        <a:gd name="T61" fmla="*/ 251 h 1110"/>
                        <a:gd name="T62" fmla="*/ 524 w 1012"/>
                        <a:gd name="T63" fmla="*/ 262 h 1110"/>
                        <a:gd name="T64" fmla="*/ 505 w 1012"/>
                        <a:gd name="T65" fmla="*/ 303 h 1110"/>
                        <a:gd name="T66" fmla="*/ 461 w 1012"/>
                        <a:gd name="T67" fmla="*/ 362 h 1110"/>
                        <a:gd name="T68" fmla="*/ 415 w 1012"/>
                        <a:gd name="T69" fmla="*/ 436 h 1110"/>
                        <a:gd name="T70" fmla="*/ 378 w 1012"/>
                        <a:gd name="T71" fmla="*/ 511 h 1110"/>
                        <a:gd name="T72" fmla="*/ 356 w 1012"/>
                        <a:gd name="T73" fmla="*/ 555 h 1110"/>
                        <a:gd name="T74" fmla="*/ 285 w 1012"/>
                        <a:gd name="T75" fmla="*/ 618 h 1110"/>
                        <a:gd name="T76" fmla="*/ 326 w 1012"/>
                        <a:gd name="T77" fmla="*/ 625 h 1110"/>
                        <a:gd name="T78" fmla="*/ 263 w 1012"/>
                        <a:gd name="T79" fmla="*/ 637 h 1110"/>
                        <a:gd name="T80" fmla="*/ 204 w 1012"/>
                        <a:gd name="T81" fmla="*/ 674 h 1110"/>
                        <a:gd name="T82" fmla="*/ 154 w 1012"/>
                        <a:gd name="T83" fmla="*/ 677 h 1110"/>
                        <a:gd name="T84" fmla="*/ 113 w 1012"/>
                        <a:gd name="T85" fmla="*/ 705 h 1110"/>
                        <a:gd name="T86" fmla="*/ 87 w 1012"/>
                        <a:gd name="T87" fmla="*/ 733 h 1110"/>
                        <a:gd name="T88" fmla="*/ 35 w 1012"/>
                        <a:gd name="T89" fmla="*/ 767 h 1110"/>
                        <a:gd name="T90" fmla="*/ 20 w 1012"/>
                        <a:gd name="T91" fmla="*/ 889 h 1110"/>
                        <a:gd name="T92" fmla="*/ 41 w 1012"/>
                        <a:gd name="T93" fmla="*/ 917 h 1110"/>
                        <a:gd name="T94" fmla="*/ 20 w 1012"/>
                        <a:gd name="T95" fmla="*/ 971 h 1110"/>
                        <a:gd name="T96" fmla="*/ 33 w 1012"/>
                        <a:gd name="T97" fmla="*/ 1003 h 1110"/>
                        <a:gd name="T98" fmla="*/ 0 w 1012"/>
                        <a:gd name="T99" fmla="*/ 1030 h 1110"/>
                        <a:gd name="T100" fmla="*/ 85 w 1012"/>
                        <a:gd name="T101" fmla="*/ 1110 h 1110"/>
                        <a:gd name="T102" fmla="*/ 209 w 1012"/>
                        <a:gd name="T103" fmla="*/ 1019 h 1110"/>
                        <a:gd name="T104" fmla="*/ 254 w 1012"/>
                        <a:gd name="T105" fmla="*/ 967 h 1110"/>
                        <a:gd name="T106" fmla="*/ 263 w 1012"/>
                        <a:gd name="T107" fmla="*/ 1045 h 11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12"/>
                        <a:gd name="T163" fmla="*/ 0 h 1110"/>
                        <a:gd name="T164" fmla="*/ 1012 w 1012"/>
                        <a:gd name="T165" fmla="*/ 1110 h 11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12" h="1110">
                          <a:moveTo>
                            <a:pt x="271" y="1045"/>
                          </a:moveTo>
                          <a:lnTo>
                            <a:pt x="274" y="1043"/>
                          </a:lnTo>
                          <a:lnTo>
                            <a:pt x="285" y="1040"/>
                          </a:lnTo>
                          <a:lnTo>
                            <a:pt x="293" y="1028"/>
                          </a:lnTo>
                          <a:lnTo>
                            <a:pt x="297" y="1014"/>
                          </a:lnTo>
                          <a:lnTo>
                            <a:pt x="300" y="1006"/>
                          </a:lnTo>
                          <a:lnTo>
                            <a:pt x="297" y="984"/>
                          </a:lnTo>
                          <a:lnTo>
                            <a:pt x="300" y="969"/>
                          </a:lnTo>
                          <a:lnTo>
                            <a:pt x="311" y="962"/>
                          </a:lnTo>
                          <a:lnTo>
                            <a:pt x="337" y="951"/>
                          </a:lnTo>
                          <a:lnTo>
                            <a:pt x="341" y="939"/>
                          </a:lnTo>
                          <a:lnTo>
                            <a:pt x="337" y="902"/>
                          </a:lnTo>
                          <a:lnTo>
                            <a:pt x="334" y="895"/>
                          </a:lnTo>
                          <a:lnTo>
                            <a:pt x="334" y="873"/>
                          </a:lnTo>
                          <a:lnTo>
                            <a:pt x="326" y="865"/>
                          </a:lnTo>
                          <a:lnTo>
                            <a:pt x="330" y="847"/>
                          </a:lnTo>
                          <a:lnTo>
                            <a:pt x="337" y="847"/>
                          </a:lnTo>
                          <a:lnTo>
                            <a:pt x="356" y="836"/>
                          </a:lnTo>
                          <a:lnTo>
                            <a:pt x="341" y="802"/>
                          </a:lnTo>
                          <a:lnTo>
                            <a:pt x="334" y="791"/>
                          </a:lnTo>
                          <a:lnTo>
                            <a:pt x="334" y="788"/>
                          </a:lnTo>
                          <a:lnTo>
                            <a:pt x="334" y="759"/>
                          </a:lnTo>
                          <a:lnTo>
                            <a:pt x="345" y="737"/>
                          </a:lnTo>
                          <a:lnTo>
                            <a:pt x="348" y="714"/>
                          </a:lnTo>
                          <a:lnTo>
                            <a:pt x="352" y="688"/>
                          </a:lnTo>
                          <a:lnTo>
                            <a:pt x="348" y="666"/>
                          </a:lnTo>
                          <a:lnTo>
                            <a:pt x="356" y="651"/>
                          </a:lnTo>
                          <a:lnTo>
                            <a:pt x="360" y="640"/>
                          </a:lnTo>
                          <a:lnTo>
                            <a:pt x="382" y="625"/>
                          </a:lnTo>
                          <a:lnTo>
                            <a:pt x="404" y="618"/>
                          </a:lnTo>
                          <a:lnTo>
                            <a:pt x="423" y="625"/>
                          </a:lnTo>
                          <a:lnTo>
                            <a:pt x="430" y="629"/>
                          </a:lnTo>
                          <a:lnTo>
                            <a:pt x="442" y="614"/>
                          </a:lnTo>
                          <a:lnTo>
                            <a:pt x="442" y="596"/>
                          </a:lnTo>
                          <a:lnTo>
                            <a:pt x="430" y="562"/>
                          </a:lnTo>
                          <a:lnTo>
                            <a:pt x="426" y="548"/>
                          </a:lnTo>
                          <a:lnTo>
                            <a:pt x="430" y="540"/>
                          </a:lnTo>
                          <a:lnTo>
                            <a:pt x="437" y="540"/>
                          </a:lnTo>
                          <a:lnTo>
                            <a:pt x="446" y="529"/>
                          </a:lnTo>
                          <a:lnTo>
                            <a:pt x="450" y="507"/>
                          </a:lnTo>
                          <a:lnTo>
                            <a:pt x="453" y="477"/>
                          </a:lnTo>
                          <a:lnTo>
                            <a:pt x="457" y="448"/>
                          </a:lnTo>
                          <a:lnTo>
                            <a:pt x="468" y="436"/>
                          </a:lnTo>
                          <a:lnTo>
                            <a:pt x="490" y="422"/>
                          </a:lnTo>
                          <a:lnTo>
                            <a:pt x="505" y="414"/>
                          </a:lnTo>
                          <a:lnTo>
                            <a:pt x="509" y="392"/>
                          </a:lnTo>
                          <a:lnTo>
                            <a:pt x="516" y="377"/>
                          </a:lnTo>
                          <a:lnTo>
                            <a:pt x="535" y="362"/>
                          </a:lnTo>
                          <a:lnTo>
                            <a:pt x="539" y="351"/>
                          </a:lnTo>
                          <a:lnTo>
                            <a:pt x="535" y="340"/>
                          </a:lnTo>
                          <a:lnTo>
                            <a:pt x="535" y="325"/>
                          </a:lnTo>
                          <a:lnTo>
                            <a:pt x="550" y="314"/>
                          </a:lnTo>
                          <a:lnTo>
                            <a:pt x="568" y="281"/>
                          </a:lnTo>
                          <a:lnTo>
                            <a:pt x="581" y="284"/>
                          </a:lnTo>
                          <a:lnTo>
                            <a:pt x="603" y="266"/>
                          </a:lnTo>
                          <a:lnTo>
                            <a:pt x="600" y="251"/>
                          </a:lnTo>
                          <a:lnTo>
                            <a:pt x="614" y="236"/>
                          </a:lnTo>
                          <a:lnTo>
                            <a:pt x="622" y="240"/>
                          </a:lnTo>
                          <a:lnTo>
                            <a:pt x="637" y="236"/>
                          </a:lnTo>
                          <a:lnTo>
                            <a:pt x="659" y="240"/>
                          </a:lnTo>
                          <a:lnTo>
                            <a:pt x="688" y="214"/>
                          </a:lnTo>
                          <a:lnTo>
                            <a:pt x="685" y="199"/>
                          </a:lnTo>
                          <a:lnTo>
                            <a:pt x="688" y="192"/>
                          </a:lnTo>
                          <a:lnTo>
                            <a:pt x="681" y="188"/>
                          </a:lnTo>
                          <a:lnTo>
                            <a:pt x="696" y="174"/>
                          </a:lnTo>
                          <a:lnTo>
                            <a:pt x="718" y="171"/>
                          </a:lnTo>
                          <a:lnTo>
                            <a:pt x="733" y="192"/>
                          </a:lnTo>
                          <a:lnTo>
                            <a:pt x="759" y="221"/>
                          </a:lnTo>
                          <a:lnTo>
                            <a:pt x="770" y="221"/>
                          </a:lnTo>
                          <a:lnTo>
                            <a:pt x="785" y="210"/>
                          </a:lnTo>
                          <a:lnTo>
                            <a:pt x="796" y="207"/>
                          </a:lnTo>
                          <a:lnTo>
                            <a:pt x="803" y="210"/>
                          </a:lnTo>
                          <a:lnTo>
                            <a:pt x="815" y="221"/>
                          </a:lnTo>
                          <a:lnTo>
                            <a:pt x="829" y="225"/>
                          </a:lnTo>
                          <a:lnTo>
                            <a:pt x="833" y="221"/>
                          </a:lnTo>
                          <a:lnTo>
                            <a:pt x="840" y="207"/>
                          </a:lnTo>
                          <a:lnTo>
                            <a:pt x="844" y="199"/>
                          </a:lnTo>
                          <a:lnTo>
                            <a:pt x="859" y="174"/>
                          </a:lnTo>
                          <a:lnTo>
                            <a:pt x="863" y="171"/>
                          </a:lnTo>
                          <a:lnTo>
                            <a:pt x="859" y="133"/>
                          </a:lnTo>
                          <a:lnTo>
                            <a:pt x="878" y="115"/>
                          </a:lnTo>
                          <a:lnTo>
                            <a:pt x="885" y="119"/>
                          </a:lnTo>
                          <a:lnTo>
                            <a:pt x="907" y="96"/>
                          </a:lnTo>
                          <a:lnTo>
                            <a:pt x="926" y="119"/>
                          </a:lnTo>
                          <a:lnTo>
                            <a:pt x="933" y="126"/>
                          </a:lnTo>
                          <a:lnTo>
                            <a:pt x="944" y="122"/>
                          </a:lnTo>
                          <a:lnTo>
                            <a:pt x="952" y="133"/>
                          </a:lnTo>
                          <a:lnTo>
                            <a:pt x="952" y="141"/>
                          </a:lnTo>
                          <a:lnTo>
                            <a:pt x="960" y="148"/>
                          </a:lnTo>
                          <a:lnTo>
                            <a:pt x="960" y="159"/>
                          </a:lnTo>
                          <a:lnTo>
                            <a:pt x="971" y="145"/>
                          </a:lnTo>
                          <a:lnTo>
                            <a:pt x="990" y="130"/>
                          </a:lnTo>
                          <a:lnTo>
                            <a:pt x="1001" y="107"/>
                          </a:lnTo>
                          <a:lnTo>
                            <a:pt x="993" y="104"/>
                          </a:lnTo>
                          <a:lnTo>
                            <a:pt x="982" y="115"/>
                          </a:lnTo>
                          <a:lnTo>
                            <a:pt x="979" y="96"/>
                          </a:lnTo>
                          <a:lnTo>
                            <a:pt x="971" y="93"/>
                          </a:lnTo>
                          <a:lnTo>
                            <a:pt x="968" y="82"/>
                          </a:lnTo>
                          <a:lnTo>
                            <a:pt x="997" y="59"/>
                          </a:lnTo>
                          <a:lnTo>
                            <a:pt x="1008" y="63"/>
                          </a:lnTo>
                          <a:lnTo>
                            <a:pt x="1012" y="48"/>
                          </a:lnTo>
                          <a:lnTo>
                            <a:pt x="1005" y="44"/>
                          </a:lnTo>
                          <a:lnTo>
                            <a:pt x="986" y="37"/>
                          </a:lnTo>
                          <a:lnTo>
                            <a:pt x="975" y="33"/>
                          </a:lnTo>
                          <a:lnTo>
                            <a:pt x="960" y="19"/>
                          </a:lnTo>
                          <a:lnTo>
                            <a:pt x="944" y="15"/>
                          </a:lnTo>
                          <a:lnTo>
                            <a:pt x="929" y="30"/>
                          </a:lnTo>
                          <a:lnTo>
                            <a:pt x="922" y="41"/>
                          </a:lnTo>
                          <a:lnTo>
                            <a:pt x="907" y="30"/>
                          </a:lnTo>
                          <a:lnTo>
                            <a:pt x="915" y="22"/>
                          </a:lnTo>
                          <a:lnTo>
                            <a:pt x="918" y="4"/>
                          </a:lnTo>
                          <a:lnTo>
                            <a:pt x="915" y="0"/>
                          </a:lnTo>
                          <a:lnTo>
                            <a:pt x="896" y="0"/>
                          </a:lnTo>
                          <a:lnTo>
                            <a:pt x="892" y="7"/>
                          </a:lnTo>
                          <a:lnTo>
                            <a:pt x="889" y="19"/>
                          </a:lnTo>
                          <a:lnTo>
                            <a:pt x="892" y="30"/>
                          </a:lnTo>
                          <a:lnTo>
                            <a:pt x="878" y="44"/>
                          </a:lnTo>
                          <a:lnTo>
                            <a:pt x="866" y="22"/>
                          </a:lnTo>
                          <a:lnTo>
                            <a:pt x="855" y="26"/>
                          </a:lnTo>
                          <a:lnTo>
                            <a:pt x="852" y="44"/>
                          </a:lnTo>
                          <a:lnTo>
                            <a:pt x="844" y="70"/>
                          </a:lnTo>
                          <a:lnTo>
                            <a:pt x="826" y="89"/>
                          </a:lnTo>
                          <a:lnTo>
                            <a:pt x="815" y="67"/>
                          </a:lnTo>
                          <a:lnTo>
                            <a:pt x="833" y="52"/>
                          </a:lnTo>
                          <a:lnTo>
                            <a:pt x="837" y="30"/>
                          </a:lnTo>
                          <a:lnTo>
                            <a:pt x="826" y="30"/>
                          </a:lnTo>
                          <a:lnTo>
                            <a:pt x="807" y="30"/>
                          </a:lnTo>
                          <a:lnTo>
                            <a:pt x="792" y="52"/>
                          </a:lnTo>
                          <a:lnTo>
                            <a:pt x="774" y="82"/>
                          </a:lnTo>
                          <a:lnTo>
                            <a:pt x="781" y="96"/>
                          </a:lnTo>
                          <a:lnTo>
                            <a:pt x="770" y="104"/>
                          </a:lnTo>
                          <a:lnTo>
                            <a:pt x="755" y="93"/>
                          </a:lnTo>
                          <a:lnTo>
                            <a:pt x="740" y="100"/>
                          </a:lnTo>
                          <a:lnTo>
                            <a:pt x="744" y="115"/>
                          </a:lnTo>
                          <a:lnTo>
                            <a:pt x="726" y="115"/>
                          </a:lnTo>
                          <a:lnTo>
                            <a:pt x="714" y="119"/>
                          </a:lnTo>
                          <a:lnTo>
                            <a:pt x="700" y="137"/>
                          </a:lnTo>
                          <a:lnTo>
                            <a:pt x="681" y="133"/>
                          </a:lnTo>
                          <a:lnTo>
                            <a:pt x="681" y="145"/>
                          </a:lnTo>
                          <a:lnTo>
                            <a:pt x="666" y="133"/>
                          </a:lnTo>
                          <a:lnTo>
                            <a:pt x="648" y="141"/>
                          </a:lnTo>
                          <a:lnTo>
                            <a:pt x="644" y="156"/>
                          </a:lnTo>
                          <a:lnTo>
                            <a:pt x="629" y="159"/>
                          </a:lnTo>
                          <a:lnTo>
                            <a:pt x="618" y="145"/>
                          </a:lnTo>
                          <a:lnTo>
                            <a:pt x="596" y="148"/>
                          </a:lnTo>
                          <a:lnTo>
                            <a:pt x="574" y="156"/>
                          </a:lnTo>
                          <a:lnTo>
                            <a:pt x="574" y="178"/>
                          </a:lnTo>
                          <a:lnTo>
                            <a:pt x="588" y="182"/>
                          </a:lnTo>
                          <a:lnTo>
                            <a:pt x="588" y="188"/>
                          </a:lnTo>
                          <a:lnTo>
                            <a:pt x="588" y="203"/>
                          </a:lnTo>
                          <a:lnTo>
                            <a:pt x="577" y="199"/>
                          </a:lnTo>
                          <a:lnTo>
                            <a:pt x="564" y="207"/>
                          </a:lnTo>
                          <a:lnTo>
                            <a:pt x="568" y="221"/>
                          </a:lnTo>
                          <a:lnTo>
                            <a:pt x="581" y="233"/>
                          </a:lnTo>
                          <a:lnTo>
                            <a:pt x="581" y="251"/>
                          </a:lnTo>
                          <a:lnTo>
                            <a:pt x="568" y="244"/>
                          </a:lnTo>
                          <a:lnTo>
                            <a:pt x="557" y="247"/>
                          </a:lnTo>
                          <a:lnTo>
                            <a:pt x="557" y="262"/>
                          </a:lnTo>
                          <a:lnTo>
                            <a:pt x="539" y="262"/>
                          </a:lnTo>
                          <a:lnTo>
                            <a:pt x="524" y="262"/>
                          </a:lnTo>
                          <a:lnTo>
                            <a:pt x="520" y="273"/>
                          </a:lnTo>
                          <a:lnTo>
                            <a:pt x="516" y="281"/>
                          </a:lnTo>
                          <a:lnTo>
                            <a:pt x="505" y="284"/>
                          </a:lnTo>
                          <a:lnTo>
                            <a:pt x="501" y="292"/>
                          </a:lnTo>
                          <a:lnTo>
                            <a:pt x="505" y="303"/>
                          </a:lnTo>
                          <a:lnTo>
                            <a:pt x="483" y="310"/>
                          </a:lnTo>
                          <a:lnTo>
                            <a:pt x="498" y="325"/>
                          </a:lnTo>
                          <a:lnTo>
                            <a:pt x="501" y="333"/>
                          </a:lnTo>
                          <a:lnTo>
                            <a:pt x="487" y="344"/>
                          </a:lnTo>
                          <a:lnTo>
                            <a:pt x="461" y="362"/>
                          </a:lnTo>
                          <a:lnTo>
                            <a:pt x="442" y="377"/>
                          </a:lnTo>
                          <a:lnTo>
                            <a:pt x="430" y="399"/>
                          </a:lnTo>
                          <a:lnTo>
                            <a:pt x="411" y="414"/>
                          </a:lnTo>
                          <a:lnTo>
                            <a:pt x="411" y="425"/>
                          </a:lnTo>
                          <a:lnTo>
                            <a:pt x="415" y="436"/>
                          </a:lnTo>
                          <a:lnTo>
                            <a:pt x="400" y="448"/>
                          </a:lnTo>
                          <a:lnTo>
                            <a:pt x="404" y="462"/>
                          </a:lnTo>
                          <a:lnTo>
                            <a:pt x="389" y="488"/>
                          </a:lnTo>
                          <a:lnTo>
                            <a:pt x="378" y="492"/>
                          </a:lnTo>
                          <a:lnTo>
                            <a:pt x="378" y="511"/>
                          </a:lnTo>
                          <a:lnTo>
                            <a:pt x="386" y="522"/>
                          </a:lnTo>
                          <a:lnTo>
                            <a:pt x="374" y="533"/>
                          </a:lnTo>
                          <a:lnTo>
                            <a:pt x="367" y="525"/>
                          </a:lnTo>
                          <a:lnTo>
                            <a:pt x="352" y="533"/>
                          </a:lnTo>
                          <a:lnTo>
                            <a:pt x="356" y="555"/>
                          </a:lnTo>
                          <a:lnTo>
                            <a:pt x="341" y="562"/>
                          </a:lnTo>
                          <a:lnTo>
                            <a:pt x="319" y="566"/>
                          </a:lnTo>
                          <a:lnTo>
                            <a:pt x="304" y="585"/>
                          </a:lnTo>
                          <a:lnTo>
                            <a:pt x="300" y="603"/>
                          </a:lnTo>
                          <a:lnTo>
                            <a:pt x="285" y="618"/>
                          </a:lnTo>
                          <a:lnTo>
                            <a:pt x="285" y="629"/>
                          </a:lnTo>
                          <a:lnTo>
                            <a:pt x="304" y="614"/>
                          </a:lnTo>
                          <a:lnTo>
                            <a:pt x="326" y="599"/>
                          </a:lnTo>
                          <a:lnTo>
                            <a:pt x="334" y="603"/>
                          </a:lnTo>
                          <a:lnTo>
                            <a:pt x="326" y="625"/>
                          </a:lnTo>
                          <a:lnTo>
                            <a:pt x="308" y="637"/>
                          </a:lnTo>
                          <a:lnTo>
                            <a:pt x="289" y="633"/>
                          </a:lnTo>
                          <a:lnTo>
                            <a:pt x="293" y="648"/>
                          </a:lnTo>
                          <a:lnTo>
                            <a:pt x="267" y="659"/>
                          </a:lnTo>
                          <a:lnTo>
                            <a:pt x="263" y="637"/>
                          </a:lnTo>
                          <a:lnTo>
                            <a:pt x="252" y="629"/>
                          </a:lnTo>
                          <a:lnTo>
                            <a:pt x="237" y="651"/>
                          </a:lnTo>
                          <a:lnTo>
                            <a:pt x="222" y="651"/>
                          </a:lnTo>
                          <a:lnTo>
                            <a:pt x="206" y="655"/>
                          </a:lnTo>
                          <a:lnTo>
                            <a:pt x="204" y="674"/>
                          </a:lnTo>
                          <a:lnTo>
                            <a:pt x="196" y="677"/>
                          </a:lnTo>
                          <a:lnTo>
                            <a:pt x="196" y="687"/>
                          </a:lnTo>
                          <a:lnTo>
                            <a:pt x="187" y="683"/>
                          </a:lnTo>
                          <a:lnTo>
                            <a:pt x="174" y="675"/>
                          </a:lnTo>
                          <a:lnTo>
                            <a:pt x="154" y="677"/>
                          </a:lnTo>
                          <a:lnTo>
                            <a:pt x="154" y="688"/>
                          </a:lnTo>
                          <a:lnTo>
                            <a:pt x="156" y="698"/>
                          </a:lnTo>
                          <a:lnTo>
                            <a:pt x="148" y="701"/>
                          </a:lnTo>
                          <a:lnTo>
                            <a:pt x="130" y="692"/>
                          </a:lnTo>
                          <a:lnTo>
                            <a:pt x="113" y="705"/>
                          </a:lnTo>
                          <a:lnTo>
                            <a:pt x="117" y="716"/>
                          </a:lnTo>
                          <a:lnTo>
                            <a:pt x="115" y="724"/>
                          </a:lnTo>
                          <a:lnTo>
                            <a:pt x="98" y="716"/>
                          </a:lnTo>
                          <a:lnTo>
                            <a:pt x="93" y="726"/>
                          </a:lnTo>
                          <a:lnTo>
                            <a:pt x="87" y="733"/>
                          </a:lnTo>
                          <a:lnTo>
                            <a:pt x="67" y="729"/>
                          </a:lnTo>
                          <a:lnTo>
                            <a:pt x="56" y="731"/>
                          </a:lnTo>
                          <a:lnTo>
                            <a:pt x="54" y="746"/>
                          </a:lnTo>
                          <a:lnTo>
                            <a:pt x="46" y="750"/>
                          </a:lnTo>
                          <a:lnTo>
                            <a:pt x="35" y="767"/>
                          </a:lnTo>
                          <a:lnTo>
                            <a:pt x="37" y="788"/>
                          </a:lnTo>
                          <a:lnTo>
                            <a:pt x="33" y="817"/>
                          </a:lnTo>
                          <a:lnTo>
                            <a:pt x="28" y="847"/>
                          </a:lnTo>
                          <a:lnTo>
                            <a:pt x="24" y="875"/>
                          </a:lnTo>
                          <a:lnTo>
                            <a:pt x="20" y="889"/>
                          </a:lnTo>
                          <a:lnTo>
                            <a:pt x="30" y="902"/>
                          </a:lnTo>
                          <a:lnTo>
                            <a:pt x="46" y="891"/>
                          </a:lnTo>
                          <a:lnTo>
                            <a:pt x="57" y="897"/>
                          </a:lnTo>
                          <a:lnTo>
                            <a:pt x="57" y="908"/>
                          </a:lnTo>
                          <a:lnTo>
                            <a:pt x="41" y="917"/>
                          </a:lnTo>
                          <a:lnTo>
                            <a:pt x="39" y="936"/>
                          </a:lnTo>
                          <a:lnTo>
                            <a:pt x="35" y="945"/>
                          </a:lnTo>
                          <a:lnTo>
                            <a:pt x="19" y="943"/>
                          </a:lnTo>
                          <a:lnTo>
                            <a:pt x="13" y="965"/>
                          </a:lnTo>
                          <a:lnTo>
                            <a:pt x="20" y="971"/>
                          </a:lnTo>
                          <a:lnTo>
                            <a:pt x="35" y="967"/>
                          </a:lnTo>
                          <a:lnTo>
                            <a:pt x="43" y="977"/>
                          </a:lnTo>
                          <a:lnTo>
                            <a:pt x="44" y="982"/>
                          </a:lnTo>
                          <a:lnTo>
                            <a:pt x="32" y="990"/>
                          </a:lnTo>
                          <a:lnTo>
                            <a:pt x="33" y="1003"/>
                          </a:lnTo>
                          <a:lnTo>
                            <a:pt x="19" y="1006"/>
                          </a:lnTo>
                          <a:lnTo>
                            <a:pt x="9" y="999"/>
                          </a:lnTo>
                          <a:lnTo>
                            <a:pt x="11" y="1017"/>
                          </a:lnTo>
                          <a:lnTo>
                            <a:pt x="9" y="1030"/>
                          </a:lnTo>
                          <a:lnTo>
                            <a:pt x="0" y="1030"/>
                          </a:lnTo>
                          <a:lnTo>
                            <a:pt x="22" y="1053"/>
                          </a:lnTo>
                          <a:lnTo>
                            <a:pt x="33" y="1066"/>
                          </a:lnTo>
                          <a:lnTo>
                            <a:pt x="39" y="1084"/>
                          </a:lnTo>
                          <a:lnTo>
                            <a:pt x="61" y="1097"/>
                          </a:lnTo>
                          <a:lnTo>
                            <a:pt x="85" y="1110"/>
                          </a:lnTo>
                          <a:lnTo>
                            <a:pt x="108" y="1110"/>
                          </a:lnTo>
                          <a:lnTo>
                            <a:pt x="141" y="1088"/>
                          </a:lnTo>
                          <a:lnTo>
                            <a:pt x="174" y="1064"/>
                          </a:lnTo>
                          <a:lnTo>
                            <a:pt x="204" y="1023"/>
                          </a:lnTo>
                          <a:lnTo>
                            <a:pt x="209" y="1019"/>
                          </a:lnTo>
                          <a:lnTo>
                            <a:pt x="217" y="1032"/>
                          </a:lnTo>
                          <a:lnTo>
                            <a:pt x="232" y="1023"/>
                          </a:lnTo>
                          <a:lnTo>
                            <a:pt x="237" y="1008"/>
                          </a:lnTo>
                          <a:lnTo>
                            <a:pt x="239" y="990"/>
                          </a:lnTo>
                          <a:lnTo>
                            <a:pt x="254" y="967"/>
                          </a:lnTo>
                          <a:lnTo>
                            <a:pt x="248" y="993"/>
                          </a:lnTo>
                          <a:lnTo>
                            <a:pt x="256" y="997"/>
                          </a:lnTo>
                          <a:lnTo>
                            <a:pt x="252" y="1008"/>
                          </a:lnTo>
                          <a:lnTo>
                            <a:pt x="256" y="1028"/>
                          </a:lnTo>
                          <a:lnTo>
                            <a:pt x="263" y="1045"/>
                          </a:lnTo>
                          <a:lnTo>
                            <a:pt x="272" y="1040"/>
                          </a:lnTo>
                          <a:lnTo>
                            <a:pt x="271" y="10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000"/>
                    </a:p>
                  </p:txBody>
                </p:sp>
                <p:sp>
                  <p:nvSpPr>
                    <p:cNvPr id="199" name="Freeform 106"/>
                    <p:cNvSpPr>
                      <a:spLocks noChangeAspect="1"/>
                    </p:cNvSpPr>
                    <p:nvPr/>
                  </p:nvSpPr>
                  <p:spPr bwMode="auto">
                    <a:xfrm>
                      <a:off x="1925" y="532"/>
                      <a:ext cx="1012" cy="1110"/>
                    </a:xfrm>
                    <a:custGeom>
                      <a:avLst/>
                      <a:gdLst>
                        <a:gd name="T0" fmla="*/ 297 w 1012"/>
                        <a:gd name="T1" fmla="*/ 1014 h 1110"/>
                        <a:gd name="T2" fmla="*/ 337 w 1012"/>
                        <a:gd name="T3" fmla="*/ 951 h 1110"/>
                        <a:gd name="T4" fmla="*/ 326 w 1012"/>
                        <a:gd name="T5" fmla="*/ 865 h 1110"/>
                        <a:gd name="T6" fmla="*/ 334 w 1012"/>
                        <a:gd name="T7" fmla="*/ 791 h 1110"/>
                        <a:gd name="T8" fmla="*/ 352 w 1012"/>
                        <a:gd name="T9" fmla="*/ 688 h 1110"/>
                        <a:gd name="T10" fmla="*/ 404 w 1012"/>
                        <a:gd name="T11" fmla="*/ 618 h 1110"/>
                        <a:gd name="T12" fmla="*/ 430 w 1012"/>
                        <a:gd name="T13" fmla="*/ 562 h 1110"/>
                        <a:gd name="T14" fmla="*/ 450 w 1012"/>
                        <a:gd name="T15" fmla="*/ 507 h 1110"/>
                        <a:gd name="T16" fmla="*/ 505 w 1012"/>
                        <a:gd name="T17" fmla="*/ 414 h 1110"/>
                        <a:gd name="T18" fmla="*/ 535 w 1012"/>
                        <a:gd name="T19" fmla="*/ 340 h 1110"/>
                        <a:gd name="T20" fmla="*/ 603 w 1012"/>
                        <a:gd name="T21" fmla="*/ 266 h 1110"/>
                        <a:gd name="T22" fmla="*/ 659 w 1012"/>
                        <a:gd name="T23" fmla="*/ 240 h 1110"/>
                        <a:gd name="T24" fmla="*/ 696 w 1012"/>
                        <a:gd name="T25" fmla="*/ 174 h 1110"/>
                        <a:gd name="T26" fmla="*/ 785 w 1012"/>
                        <a:gd name="T27" fmla="*/ 210 h 1110"/>
                        <a:gd name="T28" fmla="*/ 833 w 1012"/>
                        <a:gd name="T29" fmla="*/ 221 h 1110"/>
                        <a:gd name="T30" fmla="*/ 859 w 1012"/>
                        <a:gd name="T31" fmla="*/ 133 h 1110"/>
                        <a:gd name="T32" fmla="*/ 933 w 1012"/>
                        <a:gd name="T33" fmla="*/ 126 h 1110"/>
                        <a:gd name="T34" fmla="*/ 960 w 1012"/>
                        <a:gd name="T35" fmla="*/ 159 h 1110"/>
                        <a:gd name="T36" fmla="*/ 982 w 1012"/>
                        <a:gd name="T37" fmla="*/ 115 h 1110"/>
                        <a:gd name="T38" fmla="*/ 1008 w 1012"/>
                        <a:gd name="T39" fmla="*/ 63 h 1110"/>
                        <a:gd name="T40" fmla="*/ 960 w 1012"/>
                        <a:gd name="T41" fmla="*/ 19 h 1110"/>
                        <a:gd name="T42" fmla="*/ 915 w 1012"/>
                        <a:gd name="T43" fmla="*/ 22 h 1110"/>
                        <a:gd name="T44" fmla="*/ 889 w 1012"/>
                        <a:gd name="T45" fmla="*/ 19 h 1110"/>
                        <a:gd name="T46" fmla="*/ 852 w 1012"/>
                        <a:gd name="T47" fmla="*/ 44 h 1110"/>
                        <a:gd name="T48" fmla="*/ 837 w 1012"/>
                        <a:gd name="T49" fmla="*/ 30 h 1110"/>
                        <a:gd name="T50" fmla="*/ 781 w 1012"/>
                        <a:gd name="T51" fmla="*/ 96 h 1110"/>
                        <a:gd name="T52" fmla="*/ 726 w 1012"/>
                        <a:gd name="T53" fmla="*/ 115 h 1110"/>
                        <a:gd name="T54" fmla="*/ 666 w 1012"/>
                        <a:gd name="T55" fmla="*/ 133 h 1110"/>
                        <a:gd name="T56" fmla="*/ 596 w 1012"/>
                        <a:gd name="T57" fmla="*/ 148 h 1110"/>
                        <a:gd name="T58" fmla="*/ 588 w 1012"/>
                        <a:gd name="T59" fmla="*/ 203 h 1110"/>
                        <a:gd name="T60" fmla="*/ 581 w 1012"/>
                        <a:gd name="T61" fmla="*/ 251 h 1110"/>
                        <a:gd name="T62" fmla="*/ 524 w 1012"/>
                        <a:gd name="T63" fmla="*/ 262 h 1110"/>
                        <a:gd name="T64" fmla="*/ 505 w 1012"/>
                        <a:gd name="T65" fmla="*/ 303 h 1110"/>
                        <a:gd name="T66" fmla="*/ 461 w 1012"/>
                        <a:gd name="T67" fmla="*/ 362 h 1110"/>
                        <a:gd name="T68" fmla="*/ 415 w 1012"/>
                        <a:gd name="T69" fmla="*/ 436 h 1110"/>
                        <a:gd name="T70" fmla="*/ 378 w 1012"/>
                        <a:gd name="T71" fmla="*/ 511 h 1110"/>
                        <a:gd name="T72" fmla="*/ 356 w 1012"/>
                        <a:gd name="T73" fmla="*/ 555 h 1110"/>
                        <a:gd name="T74" fmla="*/ 285 w 1012"/>
                        <a:gd name="T75" fmla="*/ 618 h 1110"/>
                        <a:gd name="T76" fmla="*/ 326 w 1012"/>
                        <a:gd name="T77" fmla="*/ 625 h 1110"/>
                        <a:gd name="T78" fmla="*/ 263 w 1012"/>
                        <a:gd name="T79" fmla="*/ 637 h 1110"/>
                        <a:gd name="T80" fmla="*/ 204 w 1012"/>
                        <a:gd name="T81" fmla="*/ 674 h 1110"/>
                        <a:gd name="T82" fmla="*/ 154 w 1012"/>
                        <a:gd name="T83" fmla="*/ 677 h 1110"/>
                        <a:gd name="T84" fmla="*/ 113 w 1012"/>
                        <a:gd name="T85" fmla="*/ 705 h 1110"/>
                        <a:gd name="T86" fmla="*/ 87 w 1012"/>
                        <a:gd name="T87" fmla="*/ 733 h 1110"/>
                        <a:gd name="T88" fmla="*/ 35 w 1012"/>
                        <a:gd name="T89" fmla="*/ 767 h 1110"/>
                        <a:gd name="T90" fmla="*/ 20 w 1012"/>
                        <a:gd name="T91" fmla="*/ 889 h 1110"/>
                        <a:gd name="T92" fmla="*/ 41 w 1012"/>
                        <a:gd name="T93" fmla="*/ 917 h 1110"/>
                        <a:gd name="T94" fmla="*/ 20 w 1012"/>
                        <a:gd name="T95" fmla="*/ 971 h 1110"/>
                        <a:gd name="T96" fmla="*/ 33 w 1012"/>
                        <a:gd name="T97" fmla="*/ 1003 h 1110"/>
                        <a:gd name="T98" fmla="*/ 0 w 1012"/>
                        <a:gd name="T99" fmla="*/ 1030 h 1110"/>
                        <a:gd name="T100" fmla="*/ 85 w 1012"/>
                        <a:gd name="T101" fmla="*/ 1110 h 1110"/>
                        <a:gd name="T102" fmla="*/ 209 w 1012"/>
                        <a:gd name="T103" fmla="*/ 1019 h 1110"/>
                        <a:gd name="T104" fmla="*/ 254 w 1012"/>
                        <a:gd name="T105" fmla="*/ 967 h 1110"/>
                        <a:gd name="T106" fmla="*/ 263 w 1012"/>
                        <a:gd name="T107" fmla="*/ 1045 h 11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12"/>
                        <a:gd name="T163" fmla="*/ 0 h 1110"/>
                        <a:gd name="T164" fmla="*/ 1012 w 1012"/>
                        <a:gd name="T165" fmla="*/ 1110 h 11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12" h="1110">
                          <a:moveTo>
                            <a:pt x="271" y="1045"/>
                          </a:moveTo>
                          <a:lnTo>
                            <a:pt x="274" y="1043"/>
                          </a:lnTo>
                          <a:lnTo>
                            <a:pt x="285" y="1040"/>
                          </a:lnTo>
                          <a:lnTo>
                            <a:pt x="293" y="1028"/>
                          </a:lnTo>
                          <a:lnTo>
                            <a:pt x="297" y="1014"/>
                          </a:lnTo>
                          <a:lnTo>
                            <a:pt x="300" y="1006"/>
                          </a:lnTo>
                          <a:lnTo>
                            <a:pt x="297" y="984"/>
                          </a:lnTo>
                          <a:lnTo>
                            <a:pt x="300" y="969"/>
                          </a:lnTo>
                          <a:lnTo>
                            <a:pt x="311" y="962"/>
                          </a:lnTo>
                          <a:lnTo>
                            <a:pt x="337" y="951"/>
                          </a:lnTo>
                          <a:lnTo>
                            <a:pt x="341" y="939"/>
                          </a:lnTo>
                          <a:lnTo>
                            <a:pt x="337" y="902"/>
                          </a:lnTo>
                          <a:lnTo>
                            <a:pt x="334" y="895"/>
                          </a:lnTo>
                          <a:lnTo>
                            <a:pt x="334" y="873"/>
                          </a:lnTo>
                          <a:lnTo>
                            <a:pt x="326" y="865"/>
                          </a:lnTo>
                          <a:lnTo>
                            <a:pt x="330" y="847"/>
                          </a:lnTo>
                          <a:lnTo>
                            <a:pt x="337" y="847"/>
                          </a:lnTo>
                          <a:lnTo>
                            <a:pt x="356" y="836"/>
                          </a:lnTo>
                          <a:lnTo>
                            <a:pt x="341" y="802"/>
                          </a:lnTo>
                          <a:lnTo>
                            <a:pt x="334" y="791"/>
                          </a:lnTo>
                          <a:lnTo>
                            <a:pt x="334" y="788"/>
                          </a:lnTo>
                          <a:lnTo>
                            <a:pt x="334" y="759"/>
                          </a:lnTo>
                          <a:lnTo>
                            <a:pt x="345" y="737"/>
                          </a:lnTo>
                          <a:lnTo>
                            <a:pt x="348" y="714"/>
                          </a:lnTo>
                          <a:lnTo>
                            <a:pt x="352" y="688"/>
                          </a:lnTo>
                          <a:lnTo>
                            <a:pt x="348" y="666"/>
                          </a:lnTo>
                          <a:lnTo>
                            <a:pt x="356" y="651"/>
                          </a:lnTo>
                          <a:lnTo>
                            <a:pt x="360" y="640"/>
                          </a:lnTo>
                          <a:lnTo>
                            <a:pt x="382" y="625"/>
                          </a:lnTo>
                          <a:lnTo>
                            <a:pt x="404" y="618"/>
                          </a:lnTo>
                          <a:lnTo>
                            <a:pt x="423" y="625"/>
                          </a:lnTo>
                          <a:lnTo>
                            <a:pt x="430" y="629"/>
                          </a:lnTo>
                          <a:lnTo>
                            <a:pt x="442" y="614"/>
                          </a:lnTo>
                          <a:lnTo>
                            <a:pt x="442" y="596"/>
                          </a:lnTo>
                          <a:lnTo>
                            <a:pt x="430" y="562"/>
                          </a:lnTo>
                          <a:lnTo>
                            <a:pt x="426" y="548"/>
                          </a:lnTo>
                          <a:lnTo>
                            <a:pt x="430" y="540"/>
                          </a:lnTo>
                          <a:lnTo>
                            <a:pt x="437" y="540"/>
                          </a:lnTo>
                          <a:lnTo>
                            <a:pt x="446" y="529"/>
                          </a:lnTo>
                          <a:lnTo>
                            <a:pt x="450" y="507"/>
                          </a:lnTo>
                          <a:lnTo>
                            <a:pt x="453" y="477"/>
                          </a:lnTo>
                          <a:lnTo>
                            <a:pt x="457" y="448"/>
                          </a:lnTo>
                          <a:lnTo>
                            <a:pt x="468" y="436"/>
                          </a:lnTo>
                          <a:lnTo>
                            <a:pt x="490" y="422"/>
                          </a:lnTo>
                          <a:lnTo>
                            <a:pt x="505" y="414"/>
                          </a:lnTo>
                          <a:lnTo>
                            <a:pt x="509" y="392"/>
                          </a:lnTo>
                          <a:lnTo>
                            <a:pt x="516" y="377"/>
                          </a:lnTo>
                          <a:lnTo>
                            <a:pt x="535" y="362"/>
                          </a:lnTo>
                          <a:lnTo>
                            <a:pt x="539" y="351"/>
                          </a:lnTo>
                          <a:lnTo>
                            <a:pt x="535" y="340"/>
                          </a:lnTo>
                          <a:lnTo>
                            <a:pt x="535" y="325"/>
                          </a:lnTo>
                          <a:lnTo>
                            <a:pt x="550" y="314"/>
                          </a:lnTo>
                          <a:lnTo>
                            <a:pt x="568" y="281"/>
                          </a:lnTo>
                          <a:lnTo>
                            <a:pt x="581" y="284"/>
                          </a:lnTo>
                          <a:lnTo>
                            <a:pt x="603" y="266"/>
                          </a:lnTo>
                          <a:lnTo>
                            <a:pt x="600" y="251"/>
                          </a:lnTo>
                          <a:lnTo>
                            <a:pt x="614" y="236"/>
                          </a:lnTo>
                          <a:lnTo>
                            <a:pt x="622" y="240"/>
                          </a:lnTo>
                          <a:lnTo>
                            <a:pt x="637" y="236"/>
                          </a:lnTo>
                          <a:lnTo>
                            <a:pt x="659" y="240"/>
                          </a:lnTo>
                          <a:lnTo>
                            <a:pt x="688" y="214"/>
                          </a:lnTo>
                          <a:lnTo>
                            <a:pt x="685" y="199"/>
                          </a:lnTo>
                          <a:lnTo>
                            <a:pt x="688" y="192"/>
                          </a:lnTo>
                          <a:lnTo>
                            <a:pt x="681" y="188"/>
                          </a:lnTo>
                          <a:lnTo>
                            <a:pt x="696" y="174"/>
                          </a:lnTo>
                          <a:lnTo>
                            <a:pt x="718" y="171"/>
                          </a:lnTo>
                          <a:lnTo>
                            <a:pt x="733" y="192"/>
                          </a:lnTo>
                          <a:lnTo>
                            <a:pt x="759" y="221"/>
                          </a:lnTo>
                          <a:lnTo>
                            <a:pt x="770" y="221"/>
                          </a:lnTo>
                          <a:lnTo>
                            <a:pt x="785" y="210"/>
                          </a:lnTo>
                          <a:lnTo>
                            <a:pt x="796" y="207"/>
                          </a:lnTo>
                          <a:lnTo>
                            <a:pt x="803" y="210"/>
                          </a:lnTo>
                          <a:lnTo>
                            <a:pt x="815" y="221"/>
                          </a:lnTo>
                          <a:lnTo>
                            <a:pt x="829" y="225"/>
                          </a:lnTo>
                          <a:lnTo>
                            <a:pt x="833" y="221"/>
                          </a:lnTo>
                          <a:lnTo>
                            <a:pt x="840" y="207"/>
                          </a:lnTo>
                          <a:lnTo>
                            <a:pt x="844" y="199"/>
                          </a:lnTo>
                          <a:lnTo>
                            <a:pt x="859" y="174"/>
                          </a:lnTo>
                          <a:lnTo>
                            <a:pt x="863" y="171"/>
                          </a:lnTo>
                          <a:lnTo>
                            <a:pt x="859" y="133"/>
                          </a:lnTo>
                          <a:lnTo>
                            <a:pt x="878" y="115"/>
                          </a:lnTo>
                          <a:lnTo>
                            <a:pt x="885" y="119"/>
                          </a:lnTo>
                          <a:lnTo>
                            <a:pt x="907" y="96"/>
                          </a:lnTo>
                          <a:lnTo>
                            <a:pt x="926" y="119"/>
                          </a:lnTo>
                          <a:lnTo>
                            <a:pt x="933" y="126"/>
                          </a:lnTo>
                          <a:lnTo>
                            <a:pt x="944" y="122"/>
                          </a:lnTo>
                          <a:lnTo>
                            <a:pt x="952" y="133"/>
                          </a:lnTo>
                          <a:lnTo>
                            <a:pt x="952" y="141"/>
                          </a:lnTo>
                          <a:lnTo>
                            <a:pt x="960" y="148"/>
                          </a:lnTo>
                          <a:lnTo>
                            <a:pt x="960" y="159"/>
                          </a:lnTo>
                          <a:lnTo>
                            <a:pt x="971" y="145"/>
                          </a:lnTo>
                          <a:lnTo>
                            <a:pt x="990" y="130"/>
                          </a:lnTo>
                          <a:lnTo>
                            <a:pt x="1001" y="107"/>
                          </a:lnTo>
                          <a:lnTo>
                            <a:pt x="993" y="104"/>
                          </a:lnTo>
                          <a:lnTo>
                            <a:pt x="982" y="115"/>
                          </a:lnTo>
                          <a:lnTo>
                            <a:pt x="979" y="96"/>
                          </a:lnTo>
                          <a:lnTo>
                            <a:pt x="971" y="93"/>
                          </a:lnTo>
                          <a:lnTo>
                            <a:pt x="968" y="82"/>
                          </a:lnTo>
                          <a:lnTo>
                            <a:pt x="997" y="59"/>
                          </a:lnTo>
                          <a:lnTo>
                            <a:pt x="1008" y="63"/>
                          </a:lnTo>
                          <a:lnTo>
                            <a:pt x="1012" y="48"/>
                          </a:lnTo>
                          <a:lnTo>
                            <a:pt x="1005" y="44"/>
                          </a:lnTo>
                          <a:lnTo>
                            <a:pt x="986" y="37"/>
                          </a:lnTo>
                          <a:lnTo>
                            <a:pt x="975" y="33"/>
                          </a:lnTo>
                          <a:lnTo>
                            <a:pt x="960" y="19"/>
                          </a:lnTo>
                          <a:lnTo>
                            <a:pt x="944" y="15"/>
                          </a:lnTo>
                          <a:lnTo>
                            <a:pt x="929" y="30"/>
                          </a:lnTo>
                          <a:lnTo>
                            <a:pt x="922" y="41"/>
                          </a:lnTo>
                          <a:lnTo>
                            <a:pt x="907" y="30"/>
                          </a:lnTo>
                          <a:lnTo>
                            <a:pt x="915" y="22"/>
                          </a:lnTo>
                          <a:lnTo>
                            <a:pt x="918" y="4"/>
                          </a:lnTo>
                          <a:lnTo>
                            <a:pt x="915" y="0"/>
                          </a:lnTo>
                          <a:lnTo>
                            <a:pt x="896" y="0"/>
                          </a:lnTo>
                          <a:lnTo>
                            <a:pt x="892" y="7"/>
                          </a:lnTo>
                          <a:lnTo>
                            <a:pt x="889" y="19"/>
                          </a:lnTo>
                          <a:lnTo>
                            <a:pt x="892" y="30"/>
                          </a:lnTo>
                          <a:lnTo>
                            <a:pt x="878" y="44"/>
                          </a:lnTo>
                          <a:lnTo>
                            <a:pt x="866" y="22"/>
                          </a:lnTo>
                          <a:lnTo>
                            <a:pt x="855" y="26"/>
                          </a:lnTo>
                          <a:lnTo>
                            <a:pt x="852" y="44"/>
                          </a:lnTo>
                          <a:lnTo>
                            <a:pt x="844" y="70"/>
                          </a:lnTo>
                          <a:lnTo>
                            <a:pt x="826" y="89"/>
                          </a:lnTo>
                          <a:lnTo>
                            <a:pt x="815" y="67"/>
                          </a:lnTo>
                          <a:lnTo>
                            <a:pt x="833" y="52"/>
                          </a:lnTo>
                          <a:lnTo>
                            <a:pt x="837" y="30"/>
                          </a:lnTo>
                          <a:lnTo>
                            <a:pt x="826" y="30"/>
                          </a:lnTo>
                          <a:lnTo>
                            <a:pt x="807" y="30"/>
                          </a:lnTo>
                          <a:lnTo>
                            <a:pt x="792" y="52"/>
                          </a:lnTo>
                          <a:lnTo>
                            <a:pt x="774" y="82"/>
                          </a:lnTo>
                          <a:lnTo>
                            <a:pt x="781" y="96"/>
                          </a:lnTo>
                          <a:lnTo>
                            <a:pt x="770" y="104"/>
                          </a:lnTo>
                          <a:lnTo>
                            <a:pt x="755" y="93"/>
                          </a:lnTo>
                          <a:lnTo>
                            <a:pt x="740" y="100"/>
                          </a:lnTo>
                          <a:lnTo>
                            <a:pt x="744" y="115"/>
                          </a:lnTo>
                          <a:lnTo>
                            <a:pt x="726" y="115"/>
                          </a:lnTo>
                          <a:lnTo>
                            <a:pt x="714" y="119"/>
                          </a:lnTo>
                          <a:lnTo>
                            <a:pt x="700" y="137"/>
                          </a:lnTo>
                          <a:lnTo>
                            <a:pt x="681" y="133"/>
                          </a:lnTo>
                          <a:lnTo>
                            <a:pt x="681" y="145"/>
                          </a:lnTo>
                          <a:lnTo>
                            <a:pt x="666" y="133"/>
                          </a:lnTo>
                          <a:lnTo>
                            <a:pt x="648" y="141"/>
                          </a:lnTo>
                          <a:lnTo>
                            <a:pt x="644" y="156"/>
                          </a:lnTo>
                          <a:lnTo>
                            <a:pt x="629" y="159"/>
                          </a:lnTo>
                          <a:lnTo>
                            <a:pt x="618" y="145"/>
                          </a:lnTo>
                          <a:lnTo>
                            <a:pt x="596" y="148"/>
                          </a:lnTo>
                          <a:lnTo>
                            <a:pt x="574" y="156"/>
                          </a:lnTo>
                          <a:lnTo>
                            <a:pt x="574" y="178"/>
                          </a:lnTo>
                          <a:lnTo>
                            <a:pt x="588" y="182"/>
                          </a:lnTo>
                          <a:lnTo>
                            <a:pt x="588" y="188"/>
                          </a:lnTo>
                          <a:lnTo>
                            <a:pt x="588" y="203"/>
                          </a:lnTo>
                          <a:lnTo>
                            <a:pt x="577" y="199"/>
                          </a:lnTo>
                          <a:lnTo>
                            <a:pt x="564" y="207"/>
                          </a:lnTo>
                          <a:lnTo>
                            <a:pt x="568" y="221"/>
                          </a:lnTo>
                          <a:lnTo>
                            <a:pt x="581" y="233"/>
                          </a:lnTo>
                          <a:lnTo>
                            <a:pt x="581" y="251"/>
                          </a:lnTo>
                          <a:lnTo>
                            <a:pt x="568" y="244"/>
                          </a:lnTo>
                          <a:lnTo>
                            <a:pt x="557" y="247"/>
                          </a:lnTo>
                          <a:lnTo>
                            <a:pt x="557" y="262"/>
                          </a:lnTo>
                          <a:lnTo>
                            <a:pt x="539" y="262"/>
                          </a:lnTo>
                          <a:lnTo>
                            <a:pt x="524" y="262"/>
                          </a:lnTo>
                          <a:lnTo>
                            <a:pt x="520" y="273"/>
                          </a:lnTo>
                          <a:lnTo>
                            <a:pt x="516" y="281"/>
                          </a:lnTo>
                          <a:lnTo>
                            <a:pt x="505" y="284"/>
                          </a:lnTo>
                          <a:lnTo>
                            <a:pt x="501" y="292"/>
                          </a:lnTo>
                          <a:lnTo>
                            <a:pt x="505" y="303"/>
                          </a:lnTo>
                          <a:lnTo>
                            <a:pt x="483" y="310"/>
                          </a:lnTo>
                          <a:lnTo>
                            <a:pt x="498" y="325"/>
                          </a:lnTo>
                          <a:lnTo>
                            <a:pt x="501" y="333"/>
                          </a:lnTo>
                          <a:lnTo>
                            <a:pt x="487" y="344"/>
                          </a:lnTo>
                          <a:lnTo>
                            <a:pt x="461" y="362"/>
                          </a:lnTo>
                          <a:lnTo>
                            <a:pt x="442" y="377"/>
                          </a:lnTo>
                          <a:lnTo>
                            <a:pt x="430" y="399"/>
                          </a:lnTo>
                          <a:lnTo>
                            <a:pt x="411" y="414"/>
                          </a:lnTo>
                          <a:lnTo>
                            <a:pt x="411" y="425"/>
                          </a:lnTo>
                          <a:lnTo>
                            <a:pt x="415" y="436"/>
                          </a:lnTo>
                          <a:lnTo>
                            <a:pt x="400" y="448"/>
                          </a:lnTo>
                          <a:lnTo>
                            <a:pt x="404" y="462"/>
                          </a:lnTo>
                          <a:lnTo>
                            <a:pt x="389" y="488"/>
                          </a:lnTo>
                          <a:lnTo>
                            <a:pt x="378" y="492"/>
                          </a:lnTo>
                          <a:lnTo>
                            <a:pt x="378" y="511"/>
                          </a:lnTo>
                          <a:lnTo>
                            <a:pt x="386" y="522"/>
                          </a:lnTo>
                          <a:lnTo>
                            <a:pt x="374" y="533"/>
                          </a:lnTo>
                          <a:lnTo>
                            <a:pt x="367" y="525"/>
                          </a:lnTo>
                          <a:lnTo>
                            <a:pt x="352" y="533"/>
                          </a:lnTo>
                          <a:lnTo>
                            <a:pt x="356" y="555"/>
                          </a:lnTo>
                          <a:lnTo>
                            <a:pt x="341" y="562"/>
                          </a:lnTo>
                          <a:lnTo>
                            <a:pt x="319" y="566"/>
                          </a:lnTo>
                          <a:lnTo>
                            <a:pt x="304" y="585"/>
                          </a:lnTo>
                          <a:lnTo>
                            <a:pt x="300" y="603"/>
                          </a:lnTo>
                          <a:lnTo>
                            <a:pt x="285" y="618"/>
                          </a:lnTo>
                          <a:lnTo>
                            <a:pt x="285" y="629"/>
                          </a:lnTo>
                          <a:lnTo>
                            <a:pt x="304" y="614"/>
                          </a:lnTo>
                          <a:lnTo>
                            <a:pt x="326" y="599"/>
                          </a:lnTo>
                          <a:lnTo>
                            <a:pt x="334" y="603"/>
                          </a:lnTo>
                          <a:lnTo>
                            <a:pt x="326" y="625"/>
                          </a:lnTo>
                          <a:lnTo>
                            <a:pt x="308" y="637"/>
                          </a:lnTo>
                          <a:lnTo>
                            <a:pt x="289" y="633"/>
                          </a:lnTo>
                          <a:lnTo>
                            <a:pt x="293" y="648"/>
                          </a:lnTo>
                          <a:lnTo>
                            <a:pt x="267" y="659"/>
                          </a:lnTo>
                          <a:lnTo>
                            <a:pt x="263" y="637"/>
                          </a:lnTo>
                          <a:lnTo>
                            <a:pt x="252" y="629"/>
                          </a:lnTo>
                          <a:lnTo>
                            <a:pt x="237" y="651"/>
                          </a:lnTo>
                          <a:lnTo>
                            <a:pt x="222" y="651"/>
                          </a:lnTo>
                          <a:lnTo>
                            <a:pt x="206" y="655"/>
                          </a:lnTo>
                          <a:lnTo>
                            <a:pt x="204" y="674"/>
                          </a:lnTo>
                          <a:lnTo>
                            <a:pt x="196" y="677"/>
                          </a:lnTo>
                          <a:lnTo>
                            <a:pt x="196" y="687"/>
                          </a:lnTo>
                          <a:lnTo>
                            <a:pt x="187" y="683"/>
                          </a:lnTo>
                          <a:lnTo>
                            <a:pt x="174" y="675"/>
                          </a:lnTo>
                          <a:lnTo>
                            <a:pt x="154" y="677"/>
                          </a:lnTo>
                          <a:lnTo>
                            <a:pt x="154" y="688"/>
                          </a:lnTo>
                          <a:lnTo>
                            <a:pt x="156" y="698"/>
                          </a:lnTo>
                          <a:lnTo>
                            <a:pt x="148" y="701"/>
                          </a:lnTo>
                          <a:lnTo>
                            <a:pt x="130" y="692"/>
                          </a:lnTo>
                          <a:lnTo>
                            <a:pt x="113" y="705"/>
                          </a:lnTo>
                          <a:lnTo>
                            <a:pt x="117" y="716"/>
                          </a:lnTo>
                          <a:lnTo>
                            <a:pt x="115" y="724"/>
                          </a:lnTo>
                          <a:lnTo>
                            <a:pt x="98" y="716"/>
                          </a:lnTo>
                          <a:lnTo>
                            <a:pt x="93" y="726"/>
                          </a:lnTo>
                          <a:lnTo>
                            <a:pt x="87" y="733"/>
                          </a:lnTo>
                          <a:lnTo>
                            <a:pt x="67" y="729"/>
                          </a:lnTo>
                          <a:lnTo>
                            <a:pt x="56" y="731"/>
                          </a:lnTo>
                          <a:lnTo>
                            <a:pt x="54" y="746"/>
                          </a:lnTo>
                          <a:lnTo>
                            <a:pt x="46" y="750"/>
                          </a:lnTo>
                          <a:lnTo>
                            <a:pt x="35" y="767"/>
                          </a:lnTo>
                          <a:lnTo>
                            <a:pt x="37" y="788"/>
                          </a:lnTo>
                          <a:lnTo>
                            <a:pt x="33" y="817"/>
                          </a:lnTo>
                          <a:lnTo>
                            <a:pt x="28" y="847"/>
                          </a:lnTo>
                          <a:lnTo>
                            <a:pt x="24" y="875"/>
                          </a:lnTo>
                          <a:lnTo>
                            <a:pt x="20" y="889"/>
                          </a:lnTo>
                          <a:lnTo>
                            <a:pt x="30" y="902"/>
                          </a:lnTo>
                          <a:lnTo>
                            <a:pt x="46" y="891"/>
                          </a:lnTo>
                          <a:lnTo>
                            <a:pt x="57" y="897"/>
                          </a:lnTo>
                          <a:lnTo>
                            <a:pt x="57" y="908"/>
                          </a:lnTo>
                          <a:lnTo>
                            <a:pt x="41" y="917"/>
                          </a:lnTo>
                          <a:lnTo>
                            <a:pt x="39" y="936"/>
                          </a:lnTo>
                          <a:lnTo>
                            <a:pt x="35" y="945"/>
                          </a:lnTo>
                          <a:lnTo>
                            <a:pt x="19" y="943"/>
                          </a:lnTo>
                          <a:lnTo>
                            <a:pt x="13" y="965"/>
                          </a:lnTo>
                          <a:lnTo>
                            <a:pt x="20" y="971"/>
                          </a:lnTo>
                          <a:lnTo>
                            <a:pt x="35" y="967"/>
                          </a:lnTo>
                          <a:lnTo>
                            <a:pt x="43" y="977"/>
                          </a:lnTo>
                          <a:lnTo>
                            <a:pt x="44" y="982"/>
                          </a:lnTo>
                          <a:lnTo>
                            <a:pt x="32" y="990"/>
                          </a:lnTo>
                          <a:lnTo>
                            <a:pt x="33" y="1003"/>
                          </a:lnTo>
                          <a:lnTo>
                            <a:pt x="19" y="1006"/>
                          </a:lnTo>
                          <a:lnTo>
                            <a:pt x="9" y="999"/>
                          </a:lnTo>
                          <a:lnTo>
                            <a:pt x="11" y="1017"/>
                          </a:lnTo>
                          <a:lnTo>
                            <a:pt x="9" y="1030"/>
                          </a:lnTo>
                          <a:lnTo>
                            <a:pt x="0" y="1030"/>
                          </a:lnTo>
                          <a:lnTo>
                            <a:pt x="22" y="1053"/>
                          </a:lnTo>
                          <a:lnTo>
                            <a:pt x="33" y="1066"/>
                          </a:lnTo>
                          <a:lnTo>
                            <a:pt x="39" y="1084"/>
                          </a:lnTo>
                          <a:lnTo>
                            <a:pt x="61" y="1097"/>
                          </a:lnTo>
                          <a:lnTo>
                            <a:pt x="85" y="1110"/>
                          </a:lnTo>
                          <a:lnTo>
                            <a:pt x="108" y="1110"/>
                          </a:lnTo>
                          <a:lnTo>
                            <a:pt x="141" y="1088"/>
                          </a:lnTo>
                          <a:lnTo>
                            <a:pt x="174" y="1064"/>
                          </a:lnTo>
                          <a:lnTo>
                            <a:pt x="204" y="1023"/>
                          </a:lnTo>
                          <a:lnTo>
                            <a:pt x="209" y="1019"/>
                          </a:lnTo>
                          <a:lnTo>
                            <a:pt x="217" y="1032"/>
                          </a:lnTo>
                          <a:lnTo>
                            <a:pt x="232" y="1023"/>
                          </a:lnTo>
                          <a:lnTo>
                            <a:pt x="237" y="1008"/>
                          </a:lnTo>
                          <a:lnTo>
                            <a:pt x="239" y="990"/>
                          </a:lnTo>
                          <a:lnTo>
                            <a:pt x="254" y="967"/>
                          </a:lnTo>
                          <a:lnTo>
                            <a:pt x="248" y="993"/>
                          </a:lnTo>
                          <a:lnTo>
                            <a:pt x="256" y="997"/>
                          </a:lnTo>
                          <a:lnTo>
                            <a:pt x="252" y="1008"/>
                          </a:lnTo>
                          <a:lnTo>
                            <a:pt x="256" y="1028"/>
                          </a:lnTo>
                          <a:lnTo>
                            <a:pt x="263" y="1045"/>
                          </a:lnTo>
                          <a:lnTo>
                            <a:pt x="272" y="1040"/>
                          </a:lnTo>
                          <a:lnTo>
                            <a:pt x="271" y="10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000"/>
                    </a:p>
                  </p:txBody>
                </p:sp>
                <p:sp>
                  <p:nvSpPr>
                    <p:cNvPr id="200" name="Freeform 107"/>
                    <p:cNvSpPr>
                      <a:spLocks noChangeAspect="1"/>
                    </p:cNvSpPr>
                    <p:nvPr/>
                  </p:nvSpPr>
                  <p:spPr bwMode="auto">
                    <a:xfrm>
                      <a:off x="1925" y="532"/>
                      <a:ext cx="1012" cy="1110"/>
                    </a:xfrm>
                    <a:custGeom>
                      <a:avLst/>
                      <a:gdLst>
                        <a:gd name="T0" fmla="*/ 297 w 1012"/>
                        <a:gd name="T1" fmla="*/ 1014 h 1110"/>
                        <a:gd name="T2" fmla="*/ 337 w 1012"/>
                        <a:gd name="T3" fmla="*/ 951 h 1110"/>
                        <a:gd name="T4" fmla="*/ 326 w 1012"/>
                        <a:gd name="T5" fmla="*/ 865 h 1110"/>
                        <a:gd name="T6" fmla="*/ 334 w 1012"/>
                        <a:gd name="T7" fmla="*/ 791 h 1110"/>
                        <a:gd name="T8" fmla="*/ 352 w 1012"/>
                        <a:gd name="T9" fmla="*/ 688 h 1110"/>
                        <a:gd name="T10" fmla="*/ 404 w 1012"/>
                        <a:gd name="T11" fmla="*/ 618 h 1110"/>
                        <a:gd name="T12" fmla="*/ 430 w 1012"/>
                        <a:gd name="T13" fmla="*/ 562 h 1110"/>
                        <a:gd name="T14" fmla="*/ 450 w 1012"/>
                        <a:gd name="T15" fmla="*/ 507 h 1110"/>
                        <a:gd name="T16" fmla="*/ 505 w 1012"/>
                        <a:gd name="T17" fmla="*/ 414 h 1110"/>
                        <a:gd name="T18" fmla="*/ 535 w 1012"/>
                        <a:gd name="T19" fmla="*/ 340 h 1110"/>
                        <a:gd name="T20" fmla="*/ 603 w 1012"/>
                        <a:gd name="T21" fmla="*/ 266 h 1110"/>
                        <a:gd name="T22" fmla="*/ 659 w 1012"/>
                        <a:gd name="T23" fmla="*/ 240 h 1110"/>
                        <a:gd name="T24" fmla="*/ 696 w 1012"/>
                        <a:gd name="T25" fmla="*/ 174 h 1110"/>
                        <a:gd name="T26" fmla="*/ 785 w 1012"/>
                        <a:gd name="T27" fmla="*/ 210 h 1110"/>
                        <a:gd name="T28" fmla="*/ 833 w 1012"/>
                        <a:gd name="T29" fmla="*/ 221 h 1110"/>
                        <a:gd name="T30" fmla="*/ 859 w 1012"/>
                        <a:gd name="T31" fmla="*/ 133 h 1110"/>
                        <a:gd name="T32" fmla="*/ 933 w 1012"/>
                        <a:gd name="T33" fmla="*/ 126 h 1110"/>
                        <a:gd name="T34" fmla="*/ 960 w 1012"/>
                        <a:gd name="T35" fmla="*/ 159 h 1110"/>
                        <a:gd name="T36" fmla="*/ 982 w 1012"/>
                        <a:gd name="T37" fmla="*/ 115 h 1110"/>
                        <a:gd name="T38" fmla="*/ 1008 w 1012"/>
                        <a:gd name="T39" fmla="*/ 63 h 1110"/>
                        <a:gd name="T40" fmla="*/ 960 w 1012"/>
                        <a:gd name="T41" fmla="*/ 19 h 1110"/>
                        <a:gd name="T42" fmla="*/ 915 w 1012"/>
                        <a:gd name="T43" fmla="*/ 22 h 1110"/>
                        <a:gd name="T44" fmla="*/ 889 w 1012"/>
                        <a:gd name="T45" fmla="*/ 19 h 1110"/>
                        <a:gd name="T46" fmla="*/ 852 w 1012"/>
                        <a:gd name="T47" fmla="*/ 44 h 1110"/>
                        <a:gd name="T48" fmla="*/ 837 w 1012"/>
                        <a:gd name="T49" fmla="*/ 30 h 1110"/>
                        <a:gd name="T50" fmla="*/ 781 w 1012"/>
                        <a:gd name="T51" fmla="*/ 96 h 1110"/>
                        <a:gd name="T52" fmla="*/ 726 w 1012"/>
                        <a:gd name="T53" fmla="*/ 115 h 1110"/>
                        <a:gd name="T54" fmla="*/ 666 w 1012"/>
                        <a:gd name="T55" fmla="*/ 133 h 1110"/>
                        <a:gd name="T56" fmla="*/ 596 w 1012"/>
                        <a:gd name="T57" fmla="*/ 148 h 1110"/>
                        <a:gd name="T58" fmla="*/ 588 w 1012"/>
                        <a:gd name="T59" fmla="*/ 203 h 1110"/>
                        <a:gd name="T60" fmla="*/ 581 w 1012"/>
                        <a:gd name="T61" fmla="*/ 251 h 1110"/>
                        <a:gd name="T62" fmla="*/ 524 w 1012"/>
                        <a:gd name="T63" fmla="*/ 262 h 1110"/>
                        <a:gd name="T64" fmla="*/ 505 w 1012"/>
                        <a:gd name="T65" fmla="*/ 303 h 1110"/>
                        <a:gd name="T66" fmla="*/ 461 w 1012"/>
                        <a:gd name="T67" fmla="*/ 362 h 1110"/>
                        <a:gd name="T68" fmla="*/ 415 w 1012"/>
                        <a:gd name="T69" fmla="*/ 436 h 1110"/>
                        <a:gd name="T70" fmla="*/ 378 w 1012"/>
                        <a:gd name="T71" fmla="*/ 511 h 1110"/>
                        <a:gd name="T72" fmla="*/ 356 w 1012"/>
                        <a:gd name="T73" fmla="*/ 555 h 1110"/>
                        <a:gd name="T74" fmla="*/ 285 w 1012"/>
                        <a:gd name="T75" fmla="*/ 618 h 1110"/>
                        <a:gd name="T76" fmla="*/ 326 w 1012"/>
                        <a:gd name="T77" fmla="*/ 625 h 1110"/>
                        <a:gd name="T78" fmla="*/ 263 w 1012"/>
                        <a:gd name="T79" fmla="*/ 637 h 1110"/>
                        <a:gd name="T80" fmla="*/ 204 w 1012"/>
                        <a:gd name="T81" fmla="*/ 674 h 1110"/>
                        <a:gd name="T82" fmla="*/ 154 w 1012"/>
                        <a:gd name="T83" fmla="*/ 677 h 1110"/>
                        <a:gd name="T84" fmla="*/ 113 w 1012"/>
                        <a:gd name="T85" fmla="*/ 705 h 1110"/>
                        <a:gd name="T86" fmla="*/ 87 w 1012"/>
                        <a:gd name="T87" fmla="*/ 733 h 1110"/>
                        <a:gd name="T88" fmla="*/ 35 w 1012"/>
                        <a:gd name="T89" fmla="*/ 767 h 1110"/>
                        <a:gd name="T90" fmla="*/ 20 w 1012"/>
                        <a:gd name="T91" fmla="*/ 889 h 1110"/>
                        <a:gd name="T92" fmla="*/ 41 w 1012"/>
                        <a:gd name="T93" fmla="*/ 917 h 1110"/>
                        <a:gd name="T94" fmla="*/ 20 w 1012"/>
                        <a:gd name="T95" fmla="*/ 971 h 1110"/>
                        <a:gd name="T96" fmla="*/ 33 w 1012"/>
                        <a:gd name="T97" fmla="*/ 1003 h 1110"/>
                        <a:gd name="T98" fmla="*/ 0 w 1012"/>
                        <a:gd name="T99" fmla="*/ 1030 h 1110"/>
                        <a:gd name="T100" fmla="*/ 85 w 1012"/>
                        <a:gd name="T101" fmla="*/ 1110 h 1110"/>
                        <a:gd name="T102" fmla="*/ 209 w 1012"/>
                        <a:gd name="T103" fmla="*/ 1019 h 1110"/>
                        <a:gd name="T104" fmla="*/ 254 w 1012"/>
                        <a:gd name="T105" fmla="*/ 967 h 1110"/>
                        <a:gd name="T106" fmla="*/ 263 w 1012"/>
                        <a:gd name="T107" fmla="*/ 1045 h 11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12"/>
                        <a:gd name="T163" fmla="*/ 0 h 1110"/>
                        <a:gd name="T164" fmla="*/ 1012 w 1012"/>
                        <a:gd name="T165" fmla="*/ 1110 h 11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12" h="1110">
                          <a:moveTo>
                            <a:pt x="271" y="1045"/>
                          </a:moveTo>
                          <a:lnTo>
                            <a:pt x="274" y="1043"/>
                          </a:lnTo>
                          <a:lnTo>
                            <a:pt x="285" y="1040"/>
                          </a:lnTo>
                          <a:lnTo>
                            <a:pt x="293" y="1028"/>
                          </a:lnTo>
                          <a:lnTo>
                            <a:pt x="297" y="1014"/>
                          </a:lnTo>
                          <a:lnTo>
                            <a:pt x="300" y="1006"/>
                          </a:lnTo>
                          <a:lnTo>
                            <a:pt x="297" y="984"/>
                          </a:lnTo>
                          <a:lnTo>
                            <a:pt x="300" y="969"/>
                          </a:lnTo>
                          <a:lnTo>
                            <a:pt x="311" y="962"/>
                          </a:lnTo>
                          <a:lnTo>
                            <a:pt x="337" y="951"/>
                          </a:lnTo>
                          <a:lnTo>
                            <a:pt x="341" y="939"/>
                          </a:lnTo>
                          <a:lnTo>
                            <a:pt x="337" y="902"/>
                          </a:lnTo>
                          <a:lnTo>
                            <a:pt x="334" y="895"/>
                          </a:lnTo>
                          <a:lnTo>
                            <a:pt x="334" y="873"/>
                          </a:lnTo>
                          <a:lnTo>
                            <a:pt x="326" y="865"/>
                          </a:lnTo>
                          <a:lnTo>
                            <a:pt x="330" y="847"/>
                          </a:lnTo>
                          <a:lnTo>
                            <a:pt x="337" y="847"/>
                          </a:lnTo>
                          <a:lnTo>
                            <a:pt x="356" y="836"/>
                          </a:lnTo>
                          <a:lnTo>
                            <a:pt x="341" y="802"/>
                          </a:lnTo>
                          <a:lnTo>
                            <a:pt x="334" y="791"/>
                          </a:lnTo>
                          <a:lnTo>
                            <a:pt x="334" y="788"/>
                          </a:lnTo>
                          <a:lnTo>
                            <a:pt x="334" y="759"/>
                          </a:lnTo>
                          <a:lnTo>
                            <a:pt x="345" y="737"/>
                          </a:lnTo>
                          <a:lnTo>
                            <a:pt x="348" y="714"/>
                          </a:lnTo>
                          <a:lnTo>
                            <a:pt x="352" y="688"/>
                          </a:lnTo>
                          <a:lnTo>
                            <a:pt x="348" y="666"/>
                          </a:lnTo>
                          <a:lnTo>
                            <a:pt x="356" y="651"/>
                          </a:lnTo>
                          <a:lnTo>
                            <a:pt x="360" y="640"/>
                          </a:lnTo>
                          <a:lnTo>
                            <a:pt x="382" y="625"/>
                          </a:lnTo>
                          <a:lnTo>
                            <a:pt x="404" y="618"/>
                          </a:lnTo>
                          <a:lnTo>
                            <a:pt x="423" y="625"/>
                          </a:lnTo>
                          <a:lnTo>
                            <a:pt x="430" y="629"/>
                          </a:lnTo>
                          <a:lnTo>
                            <a:pt x="442" y="614"/>
                          </a:lnTo>
                          <a:lnTo>
                            <a:pt x="442" y="596"/>
                          </a:lnTo>
                          <a:lnTo>
                            <a:pt x="430" y="562"/>
                          </a:lnTo>
                          <a:lnTo>
                            <a:pt x="426" y="548"/>
                          </a:lnTo>
                          <a:lnTo>
                            <a:pt x="430" y="540"/>
                          </a:lnTo>
                          <a:lnTo>
                            <a:pt x="437" y="540"/>
                          </a:lnTo>
                          <a:lnTo>
                            <a:pt x="446" y="529"/>
                          </a:lnTo>
                          <a:lnTo>
                            <a:pt x="450" y="507"/>
                          </a:lnTo>
                          <a:lnTo>
                            <a:pt x="453" y="477"/>
                          </a:lnTo>
                          <a:lnTo>
                            <a:pt x="457" y="448"/>
                          </a:lnTo>
                          <a:lnTo>
                            <a:pt x="468" y="436"/>
                          </a:lnTo>
                          <a:lnTo>
                            <a:pt x="490" y="422"/>
                          </a:lnTo>
                          <a:lnTo>
                            <a:pt x="505" y="414"/>
                          </a:lnTo>
                          <a:lnTo>
                            <a:pt x="509" y="392"/>
                          </a:lnTo>
                          <a:lnTo>
                            <a:pt x="516" y="377"/>
                          </a:lnTo>
                          <a:lnTo>
                            <a:pt x="535" y="362"/>
                          </a:lnTo>
                          <a:lnTo>
                            <a:pt x="539" y="351"/>
                          </a:lnTo>
                          <a:lnTo>
                            <a:pt x="535" y="340"/>
                          </a:lnTo>
                          <a:lnTo>
                            <a:pt x="535" y="325"/>
                          </a:lnTo>
                          <a:lnTo>
                            <a:pt x="550" y="314"/>
                          </a:lnTo>
                          <a:lnTo>
                            <a:pt x="568" y="281"/>
                          </a:lnTo>
                          <a:lnTo>
                            <a:pt x="581" y="284"/>
                          </a:lnTo>
                          <a:lnTo>
                            <a:pt x="603" y="266"/>
                          </a:lnTo>
                          <a:lnTo>
                            <a:pt x="600" y="251"/>
                          </a:lnTo>
                          <a:lnTo>
                            <a:pt x="614" y="236"/>
                          </a:lnTo>
                          <a:lnTo>
                            <a:pt x="622" y="240"/>
                          </a:lnTo>
                          <a:lnTo>
                            <a:pt x="637" y="236"/>
                          </a:lnTo>
                          <a:lnTo>
                            <a:pt x="659" y="240"/>
                          </a:lnTo>
                          <a:lnTo>
                            <a:pt x="688" y="214"/>
                          </a:lnTo>
                          <a:lnTo>
                            <a:pt x="685" y="199"/>
                          </a:lnTo>
                          <a:lnTo>
                            <a:pt x="688" y="192"/>
                          </a:lnTo>
                          <a:lnTo>
                            <a:pt x="681" y="188"/>
                          </a:lnTo>
                          <a:lnTo>
                            <a:pt x="696" y="174"/>
                          </a:lnTo>
                          <a:lnTo>
                            <a:pt x="718" y="171"/>
                          </a:lnTo>
                          <a:lnTo>
                            <a:pt x="733" y="192"/>
                          </a:lnTo>
                          <a:lnTo>
                            <a:pt x="759" y="221"/>
                          </a:lnTo>
                          <a:lnTo>
                            <a:pt x="770" y="221"/>
                          </a:lnTo>
                          <a:lnTo>
                            <a:pt x="785" y="210"/>
                          </a:lnTo>
                          <a:lnTo>
                            <a:pt x="796" y="207"/>
                          </a:lnTo>
                          <a:lnTo>
                            <a:pt x="803" y="210"/>
                          </a:lnTo>
                          <a:lnTo>
                            <a:pt x="815" y="221"/>
                          </a:lnTo>
                          <a:lnTo>
                            <a:pt x="829" y="225"/>
                          </a:lnTo>
                          <a:lnTo>
                            <a:pt x="833" y="221"/>
                          </a:lnTo>
                          <a:lnTo>
                            <a:pt x="840" y="207"/>
                          </a:lnTo>
                          <a:lnTo>
                            <a:pt x="844" y="199"/>
                          </a:lnTo>
                          <a:lnTo>
                            <a:pt x="859" y="174"/>
                          </a:lnTo>
                          <a:lnTo>
                            <a:pt x="863" y="171"/>
                          </a:lnTo>
                          <a:lnTo>
                            <a:pt x="859" y="133"/>
                          </a:lnTo>
                          <a:lnTo>
                            <a:pt x="878" y="115"/>
                          </a:lnTo>
                          <a:lnTo>
                            <a:pt x="885" y="119"/>
                          </a:lnTo>
                          <a:lnTo>
                            <a:pt x="907" y="96"/>
                          </a:lnTo>
                          <a:lnTo>
                            <a:pt x="926" y="119"/>
                          </a:lnTo>
                          <a:lnTo>
                            <a:pt x="933" y="126"/>
                          </a:lnTo>
                          <a:lnTo>
                            <a:pt x="944" y="122"/>
                          </a:lnTo>
                          <a:lnTo>
                            <a:pt x="952" y="133"/>
                          </a:lnTo>
                          <a:lnTo>
                            <a:pt x="952" y="141"/>
                          </a:lnTo>
                          <a:lnTo>
                            <a:pt x="960" y="148"/>
                          </a:lnTo>
                          <a:lnTo>
                            <a:pt x="960" y="159"/>
                          </a:lnTo>
                          <a:lnTo>
                            <a:pt x="971" y="145"/>
                          </a:lnTo>
                          <a:lnTo>
                            <a:pt x="990" y="130"/>
                          </a:lnTo>
                          <a:lnTo>
                            <a:pt x="1001" y="107"/>
                          </a:lnTo>
                          <a:lnTo>
                            <a:pt x="993" y="104"/>
                          </a:lnTo>
                          <a:lnTo>
                            <a:pt x="982" y="115"/>
                          </a:lnTo>
                          <a:lnTo>
                            <a:pt x="979" y="96"/>
                          </a:lnTo>
                          <a:lnTo>
                            <a:pt x="971" y="93"/>
                          </a:lnTo>
                          <a:lnTo>
                            <a:pt x="968" y="82"/>
                          </a:lnTo>
                          <a:lnTo>
                            <a:pt x="997" y="59"/>
                          </a:lnTo>
                          <a:lnTo>
                            <a:pt x="1008" y="63"/>
                          </a:lnTo>
                          <a:lnTo>
                            <a:pt x="1012" y="48"/>
                          </a:lnTo>
                          <a:lnTo>
                            <a:pt x="1005" y="44"/>
                          </a:lnTo>
                          <a:lnTo>
                            <a:pt x="986" y="37"/>
                          </a:lnTo>
                          <a:lnTo>
                            <a:pt x="975" y="33"/>
                          </a:lnTo>
                          <a:lnTo>
                            <a:pt x="960" y="19"/>
                          </a:lnTo>
                          <a:lnTo>
                            <a:pt x="944" y="15"/>
                          </a:lnTo>
                          <a:lnTo>
                            <a:pt x="929" y="30"/>
                          </a:lnTo>
                          <a:lnTo>
                            <a:pt x="922" y="41"/>
                          </a:lnTo>
                          <a:lnTo>
                            <a:pt x="907" y="30"/>
                          </a:lnTo>
                          <a:lnTo>
                            <a:pt x="915" y="22"/>
                          </a:lnTo>
                          <a:lnTo>
                            <a:pt x="918" y="4"/>
                          </a:lnTo>
                          <a:lnTo>
                            <a:pt x="915" y="0"/>
                          </a:lnTo>
                          <a:lnTo>
                            <a:pt x="896" y="0"/>
                          </a:lnTo>
                          <a:lnTo>
                            <a:pt x="892" y="7"/>
                          </a:lnTo>
                          <a:lnTo>
                            <a:pt x="889" y="19"/>
                          </a:lnTo>
                          <a:lnTo>
                            <a:pt x="892" y="30"/>
                          </a:lnTo>
                          <a:lnTo>
                            <a:pt x="878" y="44"/>
                          </a:lnTo>
                          <a:lnTo>
                            <a:pt x="866" y="22"/>
                          </a:lnTo>
                          <a:lnTo>
                            <a:pt x="855" y="26"/>
                          </a:lnTo>
                          <a:lnTo>
                            <a:pt x="852" y="44"/>
                          </a:lnTo>
                          <a:lnTo>
                            <a:pt x="844" y="70"/>
                          </a:lnTo>
                          <a:lnTo>
                            <a:pt x="826" y="89"/>
                          </a:lnTo>
                          <a:lnTo>
                            <a:pt x="815" y="67"/>
                          </a:lnTo>
                          <a:lnTo>
                            <a:pt x="833" y="52"/>
                          </a:lnTo>
                          <a:lnTo>
                            <a:pt x="837" y="30"/>
                          </a:lnTo>
                          <a:lnTo>
                            <a:pt x="826" y="30"/>
                          </a:lnTo>
                          <a:lnTo>
                            <a:pt x="807" y="30"/>
                          </a:lnTo>
                          <a:lnTo>
                            <a:pt x="792" y="52"/>
                          </a:lnTo>
                          <a:lnTo>
                            <a:pt x="774" y="82"/>
                          </a:lnTo>
                          <a:lnTo>
                            <a:pt x="781" y="96"/>
                          </a:lnTo>
                          <a:lnTo>
                            <a:pt x="770" y="104"/>
                          </a:lnTo>
                          <a:lnTo>
                            <a:pt x="755" y="93"/>
                          </a:lnTo>
                          <a:lnTo>
                            <a:pt x="740" y="100"/>
                          </a:lnTo>
                          <a:lnTo>
                            <a:pt x="744" y="115"/>
                          </a:lnTo>
                          <a:lnTo>
                            <a:pt x="726" y="115"/>
                          </a:lnTo>
                          <a:lnTo>
                            <a:pt x="714" y="119"/>
                          </a:lnTo>
                          <a:lnTo>
                            <a:pt x="700" y="137"/>
                          </a:lnTo>
                          <a:lnTo>
                            <a:pt x="681" y="133"/>
                          </a:lnTo>
                          <a:lnTo>
                            <a:pt x="681" y="145"/>
                          </a:lnTo>
                          <a:lnTo>
                            <a:pt x="666" y="133"/>
                          </a:lnTo>
                          <a:lnTo>
                            <a:pt x="648" y="141"/>
                          </a:lnTo>
                          <a:lnTo>
                            <a:pt x="644" y="156"/>
                          </a:lnTo>
                          <a:lnTo>
                            <a:pt x="629" y="159"/>
                          </a:lnTo>
                          <a:lnTo>
                            <a:pt x="618" y="145"/>
                          </a:lnTo>
                          <a:lnTo>
                            <a:pt x="596" y="148"/>
                          </a:lnTo>
                          <a:lnTo>
                            <a:pt x="574" y="156"/>
                          </a:lnTo>
                          <a:lnTo>
                            <a:pt x="574" y="178"/>
                          </a:lnTo>
                          <a:lnTo>
                            <a:pt x="588" y="182"/>
                          </a:lnTo>
                          <a:lnTo>
                            <a:pt x="588" y="188"/>
                          </a:lnTo>
                          <a:lnTo>
                            <a:pt x="588" y="203"/>
                          </a:lnTo>
                          <a:lnTo>
                            <a:pt x="577" y="199"/>
                          </a:lnTo>
                          <a:lnTo>
                            <a:pt x="564" y="207"/>
                          </a:lnTo>
                          <a:lnTo>
                            <a:pt x="568" y="221"/>
                          </a:lnTo>
                          <a:lnTo>
                            <a:pt x="581" y="233"/>
                          </a:lnTo>
                          <a:lnTo>
                            <a:pt x="581" y="251"/>
                          </a:lnTo>
                          <a:lnTo>
                            <a:pt x="568" y="244"/>
                          </a:lnTo>
                          <a:lnTo>
                            <a:pt x="557" y="247"/>
                          </a:lnTo>
                          <a:lnTo>
                            <a:pt x="557" y="262"/>
                          </a:lnTo>
                          <a:lnTo>
                            <a:pt x="539" y="262"/>
                          </a:lnTo>
                          <a:lnTo>
                            <a:pt x="524" y="262"/>
                          </a:lnTo>
                          <a:lnTo>
                            <a:pt x="520" y="273"/>
                          </a:lnTo>
                          <a:lnTo>
                            <a:pt x="516" y="281"/>
                          </a:lnTo>
                          <a:lnTo>
                            <a:pt x="505" y="284"/>
                          </a:lnTo>
                          <a:lnTo>
                            <a:pt x="501" y="292"/>
                          </a:lnTo>
                          <a:lnTo>
                            <a:pt x="505" y="303"/>
                          </a:lnTo>
                          <a:lnTo>
                            <a:pt x="483" y="310"/>
                          </a:lnTo>
                          <a:lnTo>
                            <a:pt x="498" y="325"/>
                          </a:lnTo>
                          <a:lnTo>
                            <a:pt x="501" y="333"/>
                          </a:lnTo>
                          <a:lnTo>
                            <a:pt x="487" y="344"/>
                          </a:lnTo>
                          <a:lnTo>
                            <a:pt x="461" y="362"/>
                          </a:lnTo>
                          <a:lnTo>
                            <a:pt x="442" y="377"/>
                          </a:lnTo>
                          <a:lnTo>
                            <a:pt x="430" y="399"/>
                          </a:lnTo>
                          <a:lnTo>
                            <a:pt x="411" y="414"/>
                          </a:lnTo>
                          <a:lnTo>
                            <a:pt x="411" y="425"/>
                          </a:lnTo>
                          <a:lnTo>
                            <a:pt x="415" y="436"/>
                          </a:lnTo>
                          <a:lnTo>
                            <a:pt x="400" y="448"/>
                          </a:lnTo>
                          <a:lnTo>
                            <a:pt x="404" y="462"/>
                          </a:lnTo>
                          <a:lnTo>
                            <a:pt x="389" y="488"/>
                          </a:lnTo>
                          <a:lnTo>
                            <a:pt x="378" y="492"/>
                          </a:lnTo>
                          <a:lnTo>
                            <a:pt x="378" y="511"/>
                          </a:lnTo>
                          <a:lnTo>
                            <a:pt x="386" y="522"/>
                          </a:lnTo>
                          <a:lnTo>
                            <a:pt x="374" y="533"/>
                          </a:lnTo>
                          <a:lnTo>
                            <a:pt x="367" y="525"/>
                          </a:lnTo>
                          <a:lnTo>
                            <a:pt x="352" y="533"/>
                          </a:lnTo>
                          <a:lnTo>
                            <a:pt x="356" y="555"/>
                          </a:lnTo>
                          <a:lnTo>
                            <a:pt x="341" y="562"/>
                          </a:lnTo>
                          <a:lnTo>
                            <a:pt x="319" y="566"/>
                          </a:lnTo>
                          <a:lnTo>
                            <a:pt x="304" y="585"/>
                          </a:lnTo>
                          <a:lnTo>
                            <a:pt x="300" y="603"/>
                          </a:lnTo>
                          <a:lnTo>
                            <a:pt x="285" y="618"/>
                          </a:lnTo>
                          <a:lnTo>
                            <a:pt x="285" y="629"/>
                          </a:lnTo>
                          <a:lnTo>
                            <a:pt x="304" y="614"/>
                          </a:lnTo>
                          <a:lnTo>
                            <a:pt x="326" y="599"/>
                          </a:lnTo>
                          <a:lnTo>
                            <a:pt x="334" y="603"/>
                          </a:lnTo>
                          <a:lnTo>
                            <a:pt x="326" y="625"/>
                          </a:lnTo>
                          <a:lnTo>
                            <a:pt x="308" y="637"/>
                          </a:lnTo>
                          <a:lnTo>
                            <a:pt x="289" y="633"/>
                          </a:lnTo>
                          <a:lnTo>
                            <a:pt x="293" y="648"/>
                          </a:lnTo>
                          <a:lnTo>
                            <a:pt x="267" y="659"/>
                          </a:lnTo>
                          <a:lnTo>
                            <a:pt x="263" y="637"/>
                          </a:lnTo>
                          <a:lnTo>
                            <a:pt x="252" y="629"/>
                          </a:lnTo>
                          <a:lnTo>
                            <a:pt x="237" y="651"/>
                          </a:lnTo>
                          <a:lnTo>
                            <a:pt x="222" y="651"/>
                          </a:lnTo>
                          <a:lnTo>
                            <a:pt x="206" y="655"/>
                          </a:lnTo>
                          <a:lnTo>
                            <a:pt x="204" y="674"/>
                          </a:lnTo>
                          <a:lnTo>
                            <a:pt x="196" y="677"/>
                          </a:lnTo>
                          <a:lnTo>
                            <a:pt x="196" y="687"/>
                          </a:lnTo>
                          <a:lnTo>
                            <a:pt x="187" y="683"/>
                          </a:lnTo>
                          <a:lnTo>
                            <a:pt x="174" y="675"/>
                          </a:lnTo>
                          <a:lnTo>
                            <a:pt x="154" y="677"/>
                          </a:lnTo>
                          <a:lnTo>
                            <a:pt x="154" y="688"/>
                          </a:lnTo>
                          <a:lnTo>
                            <a:pt x="156" y="698"/>
                          </a:lnTo>
                          <a:lnTo>
                            <a:pt x="148" y="701"/>
                          </a:lnTo>
                          <a:lnTo>
                            <a:pt x="130" y="692"/>
                          </a:lnTo>
                          <a:lnTo>
                            <a:pt x="113" y="705"/>
                          </a:lnTo>
                          <a:lnTo>
                            <a:pt x="117" y="716"/>
                          </a:lnTo>
                          <a:lnTo>
                            <a:pt x="115" y="724"/>
                          </a:lnTo>
                          <a:lnTo>
                            <a:pt x="98" y="716"/>
                          </a:lnTo>
                          <a:lnTo>
                            <a:pt x="93" y="726"/>
                          </a:lnTo>
                          <a:lnTo>
                            <a:pt x="87" y="733"/>
                          </a:lnTo>
                          <a:lnTo>
                            <a:pt x="67" y="729"/>
                          </a:lnTo>
                          <a:lnTo>
                            <a:pt x="56" y="731"/>
                          </a:lnTo>
                          <a:lnTo>
                            <a:pt x="54" y="746"/>
                          </a:lnTo>
                          <a:lnTo>
                            <a:pt x="46" y="750"/>
                          </a:lnTo>
                          <a:lnTo>
                            <a:pt x="35" y="767"/>
                          </a:lnTo>
                          <a:lnTo>
                            <a:pt x="37" y="788"/>
                          </a:lnTo>
                          <a:lnTo>
                            <a:pt x="33" y="817"/>
                          </a:lnTo>
                          <a:lnTo>
                            <a:pt x="28" y="847"/>
                          </a:lnTo>
                          <a:lnTo>
                            <a:pt x="24" y="875"/>
                          </a:lnTo>
                          <a:lnTo>
                            <a:pt x="20" y="889"/>
                          </a:lnTo>
                          <a:lnTo>
                            <a:pt x="30" y="902"/>
                          </a:lnTo>
                          <a:lnTo>
                            <a:pt x="46" y="891"/>
                          </a:lnTo>
                          <a:lnTo>
                            <a:pt x="57" y="897"/>
                          </a:lnTo>
                          <a:lnTo>
                            <a:pt x="57" y="908"/>
                          </a:lnTo>
                          <a:lnTo>
                            <a:pt x="41" y="917"/>
                          </a:lnTo>
                          <a:lnTo>
                            <a:pt x="39" y="936"/>
                          </a:lnTo>
                          <a:lnTo>
                            <a:pt x="35" y="945"/>
                          </a:lnTo>
                          <a:lnTo>
                            <a:pt x="19" y="943"/>
                          </a:lnTo>
                          <a:lnTo>
                            <a:pt x="13" y="965"/>
                          </a:lnTo>
                          <a:lnTo>
                            <a:pt x="20" y="971"/>
                          </a:lnTo>
                          <a:lnTo>
                            <a:pt x="35" y="967"/>
                          </a:lnTo>
                          <a:lnTo>
                            <a:pt x="43" y="977"/>
                          </a:lnTo>
                          <a:lnTo>
                            <a:pt x="44" y="982"/>
                          </a:lnTo>
                          <a:lnTo>
                            <a:pt x="32" y="990"/>
                          </a:lnTo>
                          <a:lnTo>
                            <a:pt x="33" y="1003"/>
                          </a:lnTo>
                          <a:lnTo>
                            <a:pt x="19" y="1006"/>
                          </a:lnTo>
                          <a:lnTo>
                            <a:pt x="9" y="999"/>
                          </a:lnTo>
                          <a:lnTo>
                            <a:pt x="11" y="1017"/>
                          </a:lnTo>
                          <a:lnTo>
                            <a:pt x="9" y="1030"/>
                          </a:lnTo>
                          <a:lnTo>
                            <a:pt x="0" y="1030"/>
                          </a:lnTo>
                          <a:lnTo>
                            <a:pt x="22" y="1053"/>
                          </a:lnTo>
                          <a:lnTo>
                            <a:pt x="33" y="1066"/>
                          </a:lnTo>
                          <a:lnTo>
                            <a:pt x="39" y="1084"/>
                          </a:lnTo>
                          <a:lnTo>
                            <a:pt x="61" y="1097"/>
                          </a:lnTo>
                          <a:lnTo>
                            <a:pt x="85" y="1110"/>
                          </a:lnTo>
                          <a:lnTo>
                            <a:pt x="108" y="1110"/>
                          </a:lnTo>
                          <a:lnTo>
                            <a:pt x="141" y="1088"/>
                          </a:lnTo>
                          <a:lnTo>
                            <a:pt x="174" y="1064"/>
                          </a:lnTo>
                          <a:lnTo>
                            <a:pt x="204" y="1023"/>
                          </a:lnTo>
                          <a:lnTo>
                            <a:pt x="209" y="1019"/>
                          </a:lnTo>
                          <a:lnTo>
                            <a:pt x="217" y="1032"/>
                          </a:lnTo>
                          <a:lnTo>
                            <a:pt x="232" y="1023"/>
                          </a:lnTo>
                          <a:lnTo>
                            <a:pt x="237" y="1008"/>
                          </a:lnTo>
                          <a:lnTo>
                            <a:pt x="239" y="990"/>
                          </a:lnTo>
                          <a:lnTo>
                            <a:pt x="254" y="967"/>
                          </a:lnTo>
                          <a:lnTo>
                            <a:pt x="248" y="993"/>
                          </a:lnTo>
                          <a:lnTo>
                            <a:pt x="256" y="997"/>
                          </a:lnTo>
                          <a:lnTo>
                            <a:pt x="252" y="1008"/>
                          </a:lnTo>
                          <a:lnTo>
                            <a:pt x="256" y="1028"/>
                          </a:lnTo>
                          <a:lnTo>
                            <a:pt x="263" y="1045"/>
                          </a:lnTo>
                          <a:lnTo>
                            <a:pt x="272" y="1040"/>
                          </a:lnTo>
                        </a:path>
                      </a:pathLst>
                    </a:custGeom>
                    <a:solidFill>
                      <a:schemeClr val="bg1"/>
                    </a:solidFill>
                    <a:ln w="12700">
                      <a:solidFill>
                        <a:srgbClr val="000000"/>
                      </a:solidFill>
                      <a:prstDash val="solid"/>
                      <a:round/>
                      <a:headEnd/>
                      <a:tailEnd/>
                    </a:ln>
                  </p:spPr>
                  <p:txBody>
                    <a:bodyPr/>
                    <a:lstStyle/>
                    <a:p>
                      <a:endParaRPr lang="fr-FR" sz="1000"/>
                    </a:p>
                  </p:txBody>
                </p:sp>
              </p:grpSp>
              <p:grpSp>
                <p:nvGrpSpPr>
                  <p:cNvPr id="187" name="Group 108"/>
                  <p:cNvGrpSpPr>
                    <a:grpSpLocks noChangeAspect="1"/>
                  </p:cNvGrpSpPr>
                  <p:nvPr/>
                </p:nvGrpSpPr>
                <p:grpSpPr bwMode="auto">
                  <a:xfrm>
                    <a:off x="2129" y="532"/>
                    <a:ext cx="641" cy="635"/>
                    <a:chOff x="2129" y="532"/>
                    <a:chExt cx="641" cy="635"/>
                  </a:xfrm>
                </p:grpSpPr>
                <p:sp>
                  <p:nvSpPr>
                    <p:cNvPr id="188" name="Freeform 109"/>
                    <p:cNvSpPr>
                      <a:spLocks noChangeAspect="1"/>
                    </p:cNvSpPr>
                    <p:nvPr/>
                  </p:nvSpPr>
                  <p:spPr bwMode="auto">
                    <a:xfrm>
                      <a:off x="2433" y="726"/>
                      <a:ext cx="30" cy="39"/>
                    </a:xfrm>
                    <a:custGeom>
                      <a:avLst/>
                      <a:gdLst>
                        <a:gd name="T0" fmla="*/ 30 w 30"/>
                        <a:gd name="T1" fmla="*/ 6 h 39"/>
                        <a:gd name="T2" fmla="*/ 27 w 30"/>
                        <a:gd name="T3" fmla="*/ 15 h 39"/>
                        <a:gd name="T4" fmla="*/ 30 w 30"/>
                        <a:gd name="T5" fmla="*/ 33 h 39"/>
                        <a:gd name="T6" fmla="*/ 9 w 30"/>
                        <a:gd name="T7" fmla="*/ 39 h 39"/>
                        <a:gd name="T8" fmla="*/ 0 w 30"/>
                        <a:gd name="T9" fmla="*/ 30 h 39"/>
                        <a:gd name="T10" fmla="*/ 0 w 30"/>
                        <a:gd name="T11" fmla="*/ 15 h 39"/>
                        <a:gd name="T12" fmla="*/ 6 w 30"/>
                        <a:gd name="T13" fmla="*/ 0 h 39"/>
                        <a:gd name="T14" fmla="*/ 30 w 30"/>
                        <a:gd name="T15" fmla="*/ 6 h 39"/>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39"/>
                        <a:gd name="T26" fmla="*/ 30 w 30"/>
                        <a:gd name="T27" fmla="*/ 39 h 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39">
                          <a:moveTo>
                            <a:pt x="30" y="6"/>
                          </a:moveTo>
                          <a:lnTo>
                            <a:pt x="27" y="15"/>
                          </a:lnTo>
                          <a:lnTo>
                            <a:pt x="30" y="33"/>
                          </a:lnTo>
                          <a:lnTo>
                            <a:pt x="9" y="39"/>
                          </a:lnTo>
                          <a:lnTo>
                            <a:pt x="0" y="30"/>
                          </a:lnTo>
                          <a:lnTo>
                            <a:pt x="0" y="15"/>
                          </a:lnTo>
                          <a:lnTo>
                            <a:pt x="6" y="0"/>
                          </a:lnTo>
                          <a:lnTo>
                            <a:pt x="30" y="6"/>
                          </a:lnTo>
                          <a:close/>
                        </a:path>
                      </a:pathLst>
                    </a:custGeom>
                    <a:solidFill>
                      <a:schemeClr val="bg1"/>
                    </a:solidFill>
                    <a:ln w="12700">
                      <a:solidFill>
                        <a:srgbClr val="000000"/>
                      </a:solidFill>
                      <a:prstDash val="solid"/>
                      <a:round/>
                      <a:headEnd/>
                      <a:tailEnd/>
                    </a:ln>
                  </p:spPr>
                  <p:txBody>
                    <a:bodyPr/>
                    <a:lstStyle/>
                    <a:p>
                      <a:endParaRPr lang="fr-FR" sz="1000"/>
                    </a:p>
                  </p:txBody>
                </p:sp>
                <p:sp>
                  <p:nvSpPr>
                    <p:cNvPr id="189" name="Freeform 110"/>
                    <p:cNvSpPr>
                      <a:spLocks noChangeAspect="1"/>
                    </p:cNvSpPr>
                    <p:nvPr/>
                  </p:nvSpPr>
                  <p:spPr bwMode="auto">
                    <a:xfrm>
                      <a:off x="2385" y="753"/>
                      <a:ext cx="27" cy="21"/>
                    </a:xfrm>
                    <a:custGeom>
                      <a:avLst/>
                      <a:gdLst>
                        <a:gd name="T0" fmla="*/ 24 w 27"/>
                        <a:gd name="T1" fmla="*/ 0 h 21"/>
                        <a:gd name="T2" fmla="*/ 27 w 27"/>
                        <a:gd name="T3" fmla="*/ 15 h 21"/>
                        <a:gd name="T4" fmla="*/ 6 w 27"/>
                        <a:gd name="T5" fmla="*/ 21 h 21"/>
                        <a:gd name="T6" fmla="*/ 0 w 27"/>
                        <a:gd name="T7" fmla="*/ 6 h 21"/>
                        <a:gd name="T8" fmla="*/ 24 w 27"/>
                        <a:gd name="T9" fmla="*/ 0 h 21"/>
                        <a:gd name="T10" fmla="*/ 0 60000 65536"/>
                        <a:gd name="T11" fmla="*/ 0 60000 65536"/>
                        <a:gd name="T12" fmla="*/ 0 60000 65536"/>
                        <a:gd name="T13" fmla="*/ 0 60000 65536"/>
                        <a:gd name="T14" fmla="*/ 0 60000 65536"/>
                        <a:gd name="T15" fmla="*/ 0 w 27"/>
                        <a:gd name="T16" fmla="*/ 0 h 21"/>
                        <a:gd name="T17" fmla="*/ 27 w 27"/>
                        <a:gd name="T18" fmla="*/ 21 h 21"/>
                      </a:gdLst>
                      <a:ahLst/>
                      <a:cxnLst>
                        <a:cxn ang="T10">
                          <a:pos x="T0" y="T1"/>
                        </a:cxn>
                        <a:cxn ang="T11">
                          <a:pos x="T2" y="T3"/>
                        </a:cxn>
                        <a:cxn ang="T12">
                          <a:pos x="T4" y="T5"/>
                        </a:cxn>
                        <a:cxn ang="T13">
                          <a:pos x="T6" y="T7"/>
                        </a:cxn>
                        <a:cxn ang="T14">
                          <a:pos x="T8" y="T9"/>
                        </a:cxn>
                      </a:cxnLst>
                      <a:rect l="T15" t="T16" r="T17" b="T18"/>
                      <a:pathLst>
                        <a:path w="27" h="21">
                          <a:moveTo>
                            <a:pt x="24" y="0"/>
                          </a:moveTo>
                          <a:lnTo>
                            <a:pt x="27" y="15"/>
                          </a:lnTo>
                          <a:lnTo>
                            <a:pt x="6" y="21"/>
                          </a:lnTo>
                          <a:lnTo>
                            <a:pt x="0" y="6"/>
                          </a:lnTo>
                          <a:lnTo>
                            <a:pt x="24" y="0"/>
                          </a:lnTo>
                          <a:close/>
                        </a:path>
                      </a:pathLst>
                    </a:custGeom>
                    <a:solidFill>
                      <a:schemeClr val="bg1"/>
                    </a:solidFill>
                    <a:ln w="12700">
                      <a:solidFill>
                        <a:srgbClr val="000000"/>
                      </a:solidFill>
                      <a:prstDash val="solid"/>
                      <a:round/>
                      <a:headEnd/>
                      <a:tailEnd/>
                    </a:ln>
                  </p:spPr>
                  <p:txBody>
                    <a:bodyPr/>
                    <a:lstStyle/>
                    <a:p>
                      <a:endParaRPr lang="fr-FR" sz="1000"/>
                    </a:p>
                  </p:txBody>
                </p:sp>
                <p:sp>
                  <p:nvSpPr>
                    <p:cNvPr id="190" name="Freeform 111"/>
                    <p:cNvSpPr>
                      <a:spLocks noChangeAspect="1"/>
                    </p:cNvSpPr>
                    <p:nvPr/>
                  </p:nvSpPr>
                  <p:spPr bwMode="auto">
                    <a:xfrm>
                      <a:off x="2394" y="709"/>
                      <a:ext cx="33" cy="26"/>
                    </a:xfrm>
                    <a:custGeom>
                      <a:avLst/>
                      <a:gdLst>
                        <a:gd name="T0" fmla="*/ 0 w 33"/>
                        <a:gd name="T1" fmla="*/ 17 h 26"/>
                        <a:gd name="T2" fmla="*/ 24 w 33"/>
                        <a:gd name="T3" fmla="*/ 26 h 26"/>
                        <a:gd name="T4" fmla="*/ 33 w 33"/>
                        <a:gd name="T5" fmla="*/ 6 h 26"/>
                        <a:gd name="T6" fmla="*/ 18 w 33"/>
                        <a:gd name="T7" fmla="*/ 0 h 26"/>
                        <a:gd name="T8" fmla="*/ 9 w 33"/>
                        <a:gd name="T9" fmla="*/ 6 h 26"/>
                        <a:gd name="T10" fmla="*/ 0 w 33"/>
                        <a:gd name="T11" fmla="*/ 11 h 26"/>
                        <a:gd name="T12" fmla="*/ 0 w 33"/>
                        <a:gd name="T13" fmla="*/ 17 h 26"/>
                        <a:gd name="T14" fmla="*/ 0 60000 65536"/>
                        <a:gd name="T15" fmla="*/ 0 60000 65536"/>
                        <a:gd name="T16" fmla="*/ 0 60000 65536"/>
                        <a:gd name="T17" fmla="*/ 0 60000 65536"/>
                        <a:gd name="T18" fmla="*/ 0 60000 65536"/>
                        <a:gd name="T19" fmla="*/ 0 60000 65536"/>
                        <a:gd name="T20" fmla="*/ 0 60000 65536"/>
                        <a:gd name="T21" fmla="*/ 0 w 33"/>
                        <a:gd name="T22" fmla="*/ 0 h 26"/>
                        <a:gd name="T23" fmla="*/ 33 w 33"/>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6">
                          <a:moveTo>
                            <a:pt x="0" y="17"/>
                          </a:moveTo>
                          <a:lnTo>
                            <a:pt x="24" y="26"/>
                          </a:lnTo>
                          <a:lnTo>
                            <a:pt x="33" y="6"/>
                          </a:lnTo>
                          <a:lnTo>
                            <a:pt x="18" y="0"/>
                          </a:lnTo>
                          <a:lnTo>
                            <a:pt x="9" y="6"/>
                          </a:lnTo>
                          <a:lnTo>
                            <a:pt x="0" y="11"/>
                          </a:lnTo>
                          <a:lnTo>
                            <a:pt x="0" y="17"/>
                          </a:lnTo>
                          <a:close/>
                        </a:path>
                      </a:pathLst>
                    </a:custGeom>
                    <a:solidFill>
                      <a:schemeClr val="bg1"/>
                    </a:solidFill>
                    <a:ln w="12700">
                      <a:solidFill>
                        <a:srgbClr val="000000"/>
                      </a:solidFill>
                      <a:prstDash val="solid"/>
                      <a:round/>
                      <a:headEnd/>
                      <a:tailEnd/>
                    </a:ln>
                  </p:spPr>
                  <p:txBody>
                    <a:bodyPr/>
                    <a:lstStyle/>
                    <a:p>
                      <a:endParaRPr lang="fr-FR" sz="1000"/>
                    </a:p>
                  </p:txBody>
                </p:sp>
                <p:sp>
                  <p:nvSpPr>
                    <p:cNvPr id="191" name="Freeform 112"/>
                    <p:cNvSpPr>
                      <a:spLocks noChangeAspect="1"/>
                    </p:cNvSpPr>
                    <p:nvPr/>
                  </p:nvSpPr>
                  <p:spPr bwMode="auto">
                    <a:xfrm>
                      <a:off x="2433" y="686"/>
                      <a:ext cx="24" cy="16"/>
                    </a:xfrm>
                    <a:custGeom>
                      <a:avLst/>
                      <a:gdLst>
                        <a:gd name="T0" fmla="*/ 0 w 24"/>
                        <a:gd name="T1" fmla="*/ 16 h 16"/>
                        <a:gd name="T2" fmla="*/ 18 w 24"/>
                        <a:gd name="T3" fmla="*/ 0 h 16"/>
                        <a:gd name="T4" fmla="*/ 24 w 24"/>
                        <a:gd name="T5" fmla="*/ 6 h 16"/>
                        <a:gd name="T6" fmla="*/ 0 w 24"/>
                        <a:gd name="T7" fmla="*/ 16 h 16"/>
                        <a:gd name="T8" fmla="*/ 0 60000 65536"/>
                        <a:gd name="T9" fmla="*/ 0 60000 65536"/>
                        <a:gd name="T10" fmla="*/ 0 60000 65536"/>
                        <a:gd name="T11" fmla="*/ 0 60000 65536"/>
                        <a:gd name="T12" fmla="*/ 0 w 24"/>
                        <a:gd name="T13" fmla="*/ 0 h 16"/>
                        <a:gd name="T14" fmla="*/ 24 w 24"/>
                        <a:gd name="T15" fmla="*/ 16 h 16"/>
                      </a:gdLst>
                      <a:ahLst/>
                      <a:cxnLst>
                        <a:cxn ang="T8">
                          <a:pos x="T0" y="T1"/>
                        </a:cxn>
                        <a:cxn ang="T9">
                          <a:pos x="T2" y="T3"/>
                        </a:cxn>
                        <a:cxn ang="T10">
                          <a:pos x="T4" y="T5"/>
                        </a:cxn>
                        <a:cxn ang="T11">
                          <a:pos x="T6" y="T7"/>
                        </a:cxn>
                      </a:cxnLst>
                      <a:rect l="T12" t="T13" r="T14" b="T15"/>
                      <a:pathLst>
                        <a:path w="24" h="16">
                          <a:moveTo>
                            <a:pt x="0" y="16"/>
                          </a:moveTo>
                          <a:lnTo>
                            <a:pt x="18" y="0"/>
                          </a:lnTo>
                          <a:lnTo>
                            <a:pt x="24" y="6"/>
                          </a:lnTo>
                          <a:lnTo>
                            <a:pt x="0" y="16"/>
                          </a:lnTo>
                          <a:close/>
                        </a:path>
                      </a:pathLst>
                    </a:custGeom>
                    <a:solidFill>
                      <a:schemeClr val="bg1"/>
                    </a:solidFill>
                    <a:ln w="12700">
                      <a:solidFill>
                        <a:srgbClr val="000000"/>
                      </a:solidFill>
                      <a:prstDash val="solid"/>
                      <a:round/>
                      <a:headEnd/>
                      <a:tailEnd/>
                    </a:ln>
                  </p:spPr>
                  <p:txBody>
                    <a:bodyPr/>
                    <a:lstStyle/>
                    <a:p>
                      <a:endParaRPr lang="fr-FR" sz="1000"/>
                    </a:p>
                  </p:txBody>
                </p:sp>
                <p:sp>
                  <p:nvSpPr>
                    <p:cNvPr id="192" name="Freeform 113"/>
                    <p:cNvSpPr>
                      <a:spLocks noChangeAspect="1"/>
                    </p:cNvSpPr>
                    <p:nvPr/>
                  </p:nvSpPr>
                  <p:spPr bwMode="auto">
                    <a:xfrm>
                      <a:off x="2345" y="762"/>
                      <a:ext cx="18" cy="18"/>
                    </a:xfrm>
                    <a:custGeom>
                      <a:avLst/>
                      <a:gdLst>
                        <a:gd name="T0" fmla="*/ 15 w 18"/>
                        <a:gd name="T1" fmla="*/ 0 h 18"/>
                        <a:gd name="T2" fmla="*/ 18 w 18"/>
                        <a:gd name="T3" fmla="*/ 15 h 18"/>
                        <a:gd name="T4" fmla="*/ 0 w 18"/>
                        <a:gd name="T5" fmla="*/ 18 h 18"/>
                        <a:gd name="T6" fmla="*/ 15 w 18"/>
                        <a:gd name="T7" fmla="*/ 0 h 18"/>
                        <a:gd name="T8" fmla="*/ 0 60000 65536"/>
                        <a:gd name="T9" fmla="*/ 0 60000 65536"/>
                        <a:gd name="T10" fmla="*/ 0 60000 65536"/>
                        <a:gd name="T11" fmla="*/ 0 60000 65536"/>
                        <a:gd name="T12" fmla="*/ 0 w 18"/>
                        <a:gd name="T13" fmla="*/ 0 h 18"/>
                        <a:gd name="T14" fmla="*/ 18 w 18"/>
                        <a:gd name="T15" fmla="*/ 18 h 18"/>
                      </a:gdLst>
                      <a:ahLst/>
                      <a:cxnLst>
                        <a:cxn ang="T8">
                          <a:pos x="T0" y="T1"/>
                        </a:cxn>
                        <a:cxn ang="T9">
                          <a:pos x="T2" y="T3"/>
                        </a:cxn>
                        <a:cxn ang="T10">
                          <a:pos x="T4" y="T5"/>
                        </a:cxn>
                        <a:cxn ang="T11">
                          <a:pos x="T6" y="T7"/>
                        </a:cxn>
                      </a:cxnLst>
                      <a:rect l="T12" t="T13" r="T14" b="T15"/>
                      <a:pathLst>
                        <a:path w="18" h="18">
                          <a:moveTo>
                            <a:pt x="15" y="0"/>
                          </a:moveTo>
                          <a:lnTo>
                            <a:pt x="18" y="15"/>
                          </a:lnTo>
                          <a:lnTo>
                            <a:pt x="0" y="18"/>
                          </a:lnTo>
                          <a:lnTo>
                            <a:pt x="15" y="0"/>
                          </a:lnTo>
                          <a:close/>
                        </a:path>
                      </a:pathLst>
                    </a:custGeom>
                    <a:solidFill>
                      <a:schemeClr val="bg1"/>
                    </a:solidFill>
                    <a:ln w="12700">
                      <a:solidFill>
                        <a:srgbClr val="000000"/>
                      </a:solidFill>
                      <a:prstDash val="solid"/>
                      <a:round/>
                      <a:headEnd/>
                      <a:tailEnd/>
                    </a:ln>
                  </p:spPr>
                  <p:txBody>
                    <a:bodyPr/>
                    <a:lstStyle/>
                    <a:p>
                      <a:endParaRPr lang="fr-FR" sz="1000"/>
                    </a:p>
                  </p:txBody>
                </p:sp>
                <p:sp>
                  <p:nvSpPr>
                    <p:cNvPr id="193" name="Freeform 114"/>
                    <p:cNvSpPr>
                      <a:spLocks noChangeAspect="1"/>
                    </p:cNvSpPr>
                    <p:nvPr/>
                  </p:nvSpPr>
                  <p:spPr bwMode="auto">
                    <a:xfrm>
                      <a:off x="2536" y="637"/>
                      <a:ext cx="33" cy="27"/>
                    </a:xfrm>
                    <a:custGeom>
                      <a:avLst/>
                      <a:gdLst>
                        <a:gd name="T0" fmla="*/ 15 w 33"/>
                        <a:gd name="T1" fmla="*/ 0 h 27"/>
                        <a:gd name="T2" fmla="*/ 0 w 33"/>
                        <a:gd name="T3" fmla="*/ 12 h 27"/>
                        <a:gd name="T4" fmla="*/ 21 w 33"/>
                        <a:gd name="T5" fmla="*/ 27 h 27"/>
                        <a:gd name="T6" fmla="*/ 33 w 33"/>
                        <a:gd name="T7" fmla="*/ 12 h 27"/>
                        <a:gd name="T8" fmla="*/ 15 w 33"/>
                        <a:gd name="T9" fmla="*/ 0 h 27"/>
                        <a:gd name="T10" fmla="*/ 0 60000 65536"/>
                        <a:gd name="T11" fmla="*/ 0 60000 65536"/>
                        <a:gd name="T12" fmla="*/ 0 60000 65536"/>
                        <a:gd name="T13" fmla="*/ 0 60000 65536"/>
                        <a:gd name="T14" fmla="*/ 0 60000 65536"/>
                        <a:gd name="T15" fmla="*/ 0 w 33"/>
                        <a:gd name="T16" fmla="*/ 0 h 27"/>
                        <a:gd name="T17" fmla="*/ 33 w 33"/>
                        <a:gd name="T18" fmla="*/ 27 h 27"/>
                      </a:gdLst>
                      <a:ahLst/>
                      <a:cxnLst>
                        <a:cxn ang="T10">
                          <a:pos x="T0" y="T1"/>
                        </a:cxn>
                        <a:cxn ang="T11">
                          <a:pos x="T2" y="T3"/>
                        </a:cxn>
                        <a:cxn ang="T12">
                          <a:pos x="T4" y="T5"/>
                        </a:cxn>
                        <a:cxn ang="T13">
                          <a:pos x="T6" y="T7"/>
                        </a:cxn>
                        <a:cxn ang="T14">
                          <a:pos x="T8" y="T9"/>
                        </a:cxn>
                      </a:cxnLst>
                      <a:rect l="T15" t="T16" r="T17" b="T18"/>
                      <a:pathLst>
                        <a:path w="33" h="27">
                          <a:moveTo>
                            <a:pt x="15" y="0"/>
                          </a:moveTo>
                          <a:lnTo>
                            <a:pt x="0" y="12"/>
                          </a:lnTo>
                          <a:lnTo>
                            <a:pt x="21" y="27"/>
                          </a:lnTo>
                          <a:lnTo>
                            <a:pt x="33" y="12"/>
                          </a:lnTo>
                          <a:lnTo>
                            <a:pt x="15" y="0"/>
                          </a:lnTo>
                          <a:close/>
                        </a:path>
                      </a:pathLst>
                    </a:custGeom>
                    <a:solidFill>
                      <a:schemeClr val="bg1"/>
                    </a:solidFill>
                    <a:ln w="12700">
                      <a:solidFill>
                        <a:srgbClr val="000000"/>
                      </a:solidFill>
                      <a:prstDash val="solid"/>
                      <a:round/>
                      <a:headEnd/>
                      <a:tailEnd/>
                    </a:ln>
                  </p:spPr>
                  <p:txBody>
                    <a:bodyPr/>
                    <a:lstStyle/>
                    <a:p>
                      <a:endParaRPr lang="fr-FR" sz="1000"/>
                    </a:p>
                  </p:txBody>
                </p:sp>
                <p:sp>
                  <p:nvSpPr>
                    <p:cNvPr id="194" name="Freeform 115"/>
                    <p:cNvSpPr>
                      <a:spLocks noChangeAspect="1"/>
                    </p:cNvSpPr>
                    <p:nvPr/>
                  </p:nvSpPr>
                  <p:spPr bwMode="auto">
                    <a:xfrm>
                      <a:off x="2566" y="613"/>
                      <a:ext cx="33" cy="27"/>
                    </a:xfrm>
                    <a:custGeom>
                      <a:avLst/>
                      <a:gdLst>
                        <a:gd name="T0" fmla="*/ 0 w 33"/>
                        <a:gd name="T1" fmla="*/ 9 h 27"/>
                        <a:gd name="T2" fmla="*/ 15 w 33"/>
                        <a:gd name="T3" fmla="*/ 27 h 27"/>
                        <a:gd name="T4" fmla="*/ 33 w 33"/>
                        <a:gd name="T5" fmla="*/ 15 h 27"/>
                        <a:gd name="T6" fmla="*/ 18 w 33"/>
                        <a:gd name="T7" fmla="*/ 0 h 27"/>
                        <a:gd name="T8" fmla="*/ 0 w 33"/>
                        <a:gd name="T9" fmla="*/ 9 h 27"/>
                        <a:gd name="T10" fmla="*/ 0 60000 65536"/>
                        <a:gd name="T11" fmla="*/ 0 60000 65536"/>
                        <a:gd name="T12" fmla="*/ 0 60000 65536"/>
                        <a:gd name="T13" fmla="*/ 0 60000 65536"/>
                        <a:gd name="T14" fmla="*/ 0 60000 65536"/>
                        <a:gd name="T15" fmla="*/ 0 w 33"/>
                        <a:gd name="T16" fmla="*/ 0 h 27"/>
                        <a:gd name="T17" fmla="*/ 33 w 33"/>
                        <a:gd name="T18" fmla="*/ 27 h 27"/>
                      </a:gdLst>
                      <a:ahLst/>
                      <a:cxnLst>
                        <a:cxn ang="T10">
                          <a:pos x="T0" y="T1"/>
                        </a:cxn>
                        <a:cxn ang="T11">
                          <a:pos x="T2" y="T3"/>
                        </a:cxn>
                        <a:cxn ang="T12">
                          <a:pos x="T4" y="T5"/>
                        </a:cxn>
                        <a:cxn ang="T13">
                          <a:pos x="T6" y="T7"/>
                        </a:cxn>
                        <a:cxn ang="T14">
                          <a:pos x="T8" y="T9"/>
                        </a:cxn>
                      </a:cxnLst>
                      <a:rect l="T15" t="T16" r="T17" b="T18"/>
                      <a:pathLst>
                        <a:path w="33" h="27">
                          <a:moveTo>
                            <a:pt x="0" y="9"/>
                          </a:moveTo>
                          <a:lnTo>
                            <a:pt x="15" y="27"/>
                          </a:lnTo>
                          <a:lnTo>
                            <a:pt x="33" y="15"/>
                          </a:lnTo>
                          <a:lnTo>
                            <a:pt x="18" y="0"/>
                          </a:lnTo>
                          <a:lnTo>
                            <a:pt x="0" y="9"/>
                          </a:lnTo>
                          <a:close/>
                        </a:path>
                      </a:pathLst>
                    </a:custGeom>
                    <a:solidFill>
                      <a:schemeClr val="bg1"/>
                    </a:solidFill>
                    <a:ln w="12700">
                      <a:solidFill>
                        <a:srgbClr val="000000"/>
                      </a:solidFill>
                      <a:prstDash val="solid"/>
                      <a:round/>
                      <a:headEnd/>
                      <a:tailEnd/>
                    </a:ln>
                  </p:spPr>
                  <p:txBody>
                    <a:bodyPr/>
                    <a:lstStyle/>
                    <a:p>
                      <a:endParaRPr lang="fr-FR" sz="1000"/>
                    </a:p>
                  </p:txBody>
                </p:sp>
                <p:sp>
                  <p:nvSpPr>
                    <p:cNvPr id="195" name="Freeform 116"/>
                    <p:cNvSpPr>
                      <a:spLocks noChangeAspect="1"/>
                    </p:cNvSpPr>
                    <p:nvPr/>
                  </p:nvSpPr>
                  <p:spPr bwMode="auto">
                    <a:xfrm>
                      <a:off x="2653" y="562"/>
                      <a:ext cx="48" cy="33"/>
                    </a:xfrm>
                    <a:custGeom>
                      <a:avLst/>
                      <a:gdLst>
                        <a:gd name="T0" fmla="*/ 21 w 48"/>
                        <a:gd name="T1" fmla="*/ 9 h 33"/>
                        <a:gd name="T2" fmla="*/ 30 w 48"/>
                        <a:gd name="T3" fmla="*/ 15 h 33"/>
                        <a:gd name="T4" fmla="*/ 48 w 48"/>
                        <a:gd name="T5" fmla="*/ 0 h 33"/>
                        <a:gd name="T6" fmla="*/ 39 w 48"/>
                        <a:gd name="T7" fmla="*/ 30 h 33"/>
                        <a:gd name="T8" fmla="*/ 21 w 48"/>
                        <a:gd name="T9" fmla="*/ 33 h 33"/>
                        <a:gd name="T10" fmla="*/ 0 w 48"/>
                        <a:gd name="T11" fmla="*/ 12 h 33"/>
                        <a:gd name="T12" fmla="*/ 21 w 48"/>
                        <a:gd name="T13" fmla="*/ 9 h 33"/>
                        <a:gd name="T14" fmla="*/ 0 60000 65536"/>
                        <a:gd name="T15" fmla="*/ 0 60000 65536"/>
                        <a:gd name="T16" fmla="*/ 0 60000 65536"/>
                        <a:gd name="T17" fmla="*/ 0 60000 65536"/>
                        <a:gd name="T18" fmla="*/ 0 60000 65536"/>
                        <a:gd name="T19" fmla="*/ 0 60000 65536"/>
                        <a:gd name="T20" fmla="*/ 0 60000 65536"/>
                        <a:gd name="T21" fmla="*/ 0 w 48"/>
                        <a:gd name="T22" fmla="*/ 0 h 33"/>
                        <a:gd name="T23" fmla="*/ 48 w 48"/>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3">
                          <a:moveTo>
                            <a:pt x="21" y="9"/>
                          </a:moveTo>
                          <a:lnTo>
                            <a:pt x="30" y="15"/>
                          </a:lnTo>
                          <a:lnTo>
                            <a:pt x="48" y="0"/>
                          </a:lnTo>
                          <a:lnTo>
                            <a:pt x="39" y="30"/>
                          </a:lnTo>
                          <a:lnTo>
                            <a:pt x="21" y="33"/>
                          </a:lnTo>
                          <a:lnTo>
                            <a:pt x="0" y="12"/>
                          </a:lnTo>
                          <a:lnTo>
                            <a:pt x="21" y="9"/>
                          </a:lnTo>
                          <a:close/>
                        </a:path>
                      </a:pathLst>
                    </a:custGeom>
                    <a:solidFill>
                      <a:schemeClr val="bg1"/>
                    </a:solidFill>
                    <a:ln w="12700">
                      <a:solidFill>
                        <a:srgbClr val="000000"/>
                      </a:solidFill>
                      <a:prstDash val="solid"/>
                      <a:round/>
                      <a:headEnd/>
                      <a:tailEnd/>
                    </a:ln>
                  </p:spPr>
                  <p:txBody>
                    <a:bodyPr/>
                    <a:lstStyle/>
                    <a:p>
                      <a:endParaRPr lang="fr-FR" sz="1000"/>
                    </a:p>
                  </p:txBody>
                </p:sp>
                <p:sp>
                  <p:nvSpPr>
                    <p:cNvPr id="196" name="Freeform 117"/>
                    <p:cNvSpPr>
                      <a:spLocks noChangeAspect="1"/>
                    </p:cNvSpPr>
                    <p:nvPr/>
                  </p:nvSpPr>
                  <p:spPr bwMode="auto">
                    <a:xfrm>
                      <a:off x="2746" y="532"/>
                      <a:ext cx="24" cy="18"/>
                    </a:xfrm>
                    <a:custGeom>
                      <a:avLst/>
                      <a:gdLst>
                        <a:gd name="T0" fmla="*/ 12 w 24"/>
                        <a:gd name="T1" fmla="*/ 0 h 18"/>
                        <a:gd name="T2" fmla="*/ 21 w 24"/>
                        <a:gd name="T3" fmla="*/ 6 h 18"/>
                        <a:gd name="T4" fmla="*/ 24 w 24"/>
                        <a:gd name="T5" fmla="*/ 18 h 18"/>
                        <a:gd name="T6" fmla="*/ 0 w 24"/>
                        <a:gd name="T7" fmla="*/ 18 h 18"/>
                        <a:gd name="T8" fmla="*/ 12 w 24"/>
                        <a:gd name="T9" fmla="*/ 0 h 18"/>
                        <a:gd name="T10" fmla="*/ 0 60000 65536"/>
                        <a:gd name="T11" fmla="*/ 0 60000 65536"/>
                        <a:gd name="T12" fmla="*/ 0 60000 65536"/>
                        <a:gd name="T13" fmla="*/ 0 60000 65536"/>
                        <a:gd name="T14" fmla="*/ 0 60000 65536"/>
                        <a:gd name="T15" fmla="*/ 0 w 24"/>
                        <a:gd name="T16" fmla="*/ 0 h 18"/>
                        <a:gd name="T17" fmla="*/ 24 w 24"/>
                        <a:gd name="T18" fmla="*/ 18 h 18"/>
                      </a:gdLst>
                      <a:ahLst/>
                      <a:cxnLst>
                        <a:cxn ang="T10">
                          <a:pos x="T0" y="T1"/>
                        </a:cxn>
                        <a:cxn ang="T11">
                          <a:pos x="T2" y="T3"/>
                        </a:cxn>
                        <a:cxn ang="T12">
                          <a:pos x="T4" y="T5"/>
                        </a:cxn>
                        <a:cxn ang="T13">
                          <a:pos x="T6" y="T7"/>
                        </a:cxn>
                        <a:cxn ang="T14">
                          <a:pos x="T8" y="T9"/>
                        </a:cxn>
                      </a:cxnLst>
                      <a:rect l="T15" t="T16" r="T17" b="T18"/>
                      <a:pathLst>
                        <a:path w="24" h="18">
                          <a:moveTo>
                            <a:pt x="12" y="0"/>
                          </a:moveTo>
                          <a:lnTo>
                            <a:pt x="21" y="6"/>
                          </a:lnTo>
                          <a:lnTo>
                            <a:pt x="24" y="18"/>
                          </a:lnTo>
                          <a:lnTo>
                            <a:pt x="0" y="18"/>
                          </a:lnTo>
                          <a:lnTo>
                            <a:pt x="12" y="0"/>
                          </a:lnTo>
                          <a:close/>
                        </a:path>
                      </a:pathLst>
                    </a:custGeom>
                    <a:solidFill>
                      <a:schemeClr val="bg1"/>
                    </a:solidFill>
                    <a:ln w="12700">
                      <a:solidFill>
                        <a:srgbClr val="000000"/>
                      </a:solidFill>
                      <a:prstDash val="solid"/>
                      <a:round/>
                      <a:headEnd/>
                      <a:tailEnd/>
                    </a:ln>
                  </p:spPr>
                  <p:txBody>
                    <a:bodyPr/>
                    <a:lstStyle/>
                    <a:p>
                      <a:endParaRPr lang="fr-FR" sz="1000"/>
                    </a:p>
                  </p:txBody>
                </p:sp>
                <p:sp>
                  <p:nvSpPr>
                    <p:cNvPr id="197" name="Freeform 118"/>
                    <p:cNvSpPr>
                      <a:spLocks noChangeAspect="1"/>
                    </p:cNvSpPr>
                    <p:nvPr/>
                  </p:nvSpPr>
                  <p:spPr bwMode="auto">
                    <a:xfrm>
                      <a:off x="2129" y="1146"/>
                      <a:ext cx="36" cy="21"/>
                    </a:xfrm>
                    <a:custGeom>
                      <a:avLst/>
                      <a:gdLst>
                        <a:gd name="T0" fmla="*/ 36 w 36"/>
                        <a:gd name="T1" fmla="*/ 12 h 21"/>
                        <a:gd name="T2" fmla="*/ 9 w 36"/>
                        <a:gd name="T3" fmla="*/ 0 h 21"/>
                        <a:gd name="T4" fmla="*/ 0 w 36"/>
                        <a:gd name="T5" fmla="*/ 9 h 21"/>
                        <a:gd name="T6" fmla="*/ 3 w 36"/>
                        <a:gd name="T7" fmla="*/ 21 h 21"/>
                        <a:gd name="T8" fmla="*/ 36 w 36"/>
                        <a:gd name="T9" fmla="*/ 12 h 21"/>
                        <a:gd name="T10" fmla="*/ 0 60000 65536"/>
                        <a:gd name="T11" fmla="*/ 0 60000 65536"/>
                        <a:gd name="T12" fmla="*/ 0 60000 65536"/>
                        <a:gd name="T13" fmla="*/ 0 60000 65536"/>
                        <a:gd name="T14" fmla="*/ 0 60000 65536"/>
                        <a:gd name="T15" fmla="*/ 0 w 36"/>
                        <a:gd name="T16" fmla="*/ 0 h 21"/>
                        <a:gd name="T17" fmla="*/ 36 w 36"/>
                        <a:gd name="T18" fmla="*/ 21 h 21"/>
                      </a:gdLst>
                      <a:ahLst/>
                      <a:cxnLst>
                        <a:cxn ang="T10">
                          <a:pos x="T0" y="T1"/>
                        </a:cxn>
                        <a:cxn ang="T11">
                          <a:pos x="T2" y="T3"/>
                        </a:cxn>
                        <a:cxn ang="T12">
                          <a:pos x="T4" y="T5"/>
                        </a:cxn>
                        <a:cxn ang="T13">
                          <a:pos x="T6" y="T7"/>
                        </a:cxn>
                        <a:cxn ang="T14">
                          <a:pos x="T8" y="T9"/>
                        </a:cxn>
                      </a:cxnLst>
                      <a:rect l="T15" t="T16" r="T17" b="T18"/>
                      <a:pathLst>
                        <a:path w="36" h="21">
                          <a:moveTo>
                            <a:pt x="36" y="12"/>
                          </a:moveTo>
                          <a:lnTo>
                            <a:pt x="9" y="0"/>
                          </a:lnTo>
                          <a:lnTo>
                            <a:pt x="0" y="9"/>
                          </a:lnTo>
                          <a:lnTo>
                            <a:pt x="3" y="21"/>
                          </a:lnTo>
                          <a:lnTo>
                            <a:pt x="36" y="12"/>
                          </a:lnTo>
                          <a:close/>
                        </a:path>
                      </a:pathLst>
                    </a:custGeom>
                    <a:solidFill>
                      <a:schemeClr val="bg1"/>
                    </a:solidFill>
                    <a:ln w="12700">
                      <a:solidFill>
                        <a:srgbClr val="000000"/>
                      </a:solidFill>
                      <a:prstDash val="solid"/>
                      <a:round/>
                      <a:headEnd/>
                      <a:tailEnd/>
                    </a:ln>
                  </p:spPr>
                  <p:txBody>
                    <a:bodyPr/>
                    <a:lstStyle/>
                    <a:p>
                      <a:endParaRPr lang="fr-FR" sz="1000"/>
                    </a:p>
                  </p:txBody>
                </p:sp>
              </p:grpSp>
            </p:grpSp>
            <p:sp>
              <p:nvSpPr>
                <p:cNvPr id="178" name="Freeform 119"/>
                <p:cNvSpPr>
                  <a:spLocks noChangeAspect="1"/>
                </p:cNvSpPr>
                <p:nvPr/>
              </p:nvSpPr>
              <p:spPr bwMode="auto">
                <a:xfrm>
                  <a:off x="3033" y="2498"/>
                  <a:ext cx="451" cy="201"/>
                </a:xfrm>
                <a:custGeom>
                  <a:avLst/>
                  <a:gdLst>
                    <a:gd name="T0" fmla="*/ 120 w 352"/>
                    <a:gd name="T1" fmla="*/ 8 h 157"/>
                    <a:gd name="T2" fmla="*/ 132 w 352"/>
                    <a:gd name="T3" fmla="*/ 0 h 157"/>
                    <a:gd name="T4" fmla="*/ 146 w 352"/>
                    <a:gd name="T5" fmla="*/ 0 h 157"/>
                    <a:gd name="T6" fmla="*/ 152 w 352"/>
                    <a:gd name="T7" fmla="*/ 11 h 157"/>
                    <a:gd name="T8" fmla="*/ 165 w 352"/>
                    <a:gd name="T9" fmla="*/ 2 h 157"/>
                    <a:gd name="T10" fmla="*/ 178 w 352"/>
                    <a:gd name="T11" fmla="*/ 6 h 157"/>
                    <a:gd name="T12" fmla="*/ 198 w 352"/>
                    <a:gd name="T13" fmla="*/ 27 h 157"/>
                    <a:gd name="T14" fmla="*/ 220 w 352"/>
                    <a:gd name="T15" fmla="*/ 36 h 157"/>
                    <a:gd name="T16" fmla="*/ 228 w 352"/>
                    <a:gd name="T17" fmla="*/ 38 h 157"/>
                    <a:gd name="T18" fmla="*/ 239 w 352"/>
                    <a:gd name="T19" fmla="*/ 29 h 157"/>
                    <a:gd name="T20" fmla="*/ 250 w 352"/>
                    <a:gd name="T21" fmla="*/ 25 h 157"/>
                    <a:gd name="T22" fmla="*/ 280 w 352"/>
                    <a:gd name="T23" fmla="*/ 33 h 157"/>
                    <a:gd name="T24" fmla="*/ 320 w 352"/>
                    <a:gd name="T25" fmla="*/ 42 h 157"/>
                    <a:gd name="T26" fmla="*/ 352 w 352"/>
                    <a:gd name="T27" fmla="*/ 51 h 157"/>
                    <a:gd name="T28" fmla="*/ 341 w 352"/>
                    <a:gd name="T29" fmla="*/ 64 h 157"/>
                    <a:gd name="T30" fmla="*/ 320 w 352"/>
                    <a:gd name="T31" fmla="*/ 85 h 157"/>
                    <a:gd name="T32" fmla="*/ 315 w 352"/>
                    <a:gd name="T33" fmla="*/ 92 h 157"/>
                    <a:gd name="T34" fmla="*/ 317 w 352"/>
                    <a:gd name="T35" fmla="*/ 107 h 157"/>
                    <a:gd name="T36" fmla="*/ 302 w 352"/>
                    <a:gd name="T37" fmla="*/ 107 h 157"/>
                    <a:gd name="T38" fmla="*/ 287 w 352"/>
                    <a:gd name="T39" fmla="*/ 96 h 157"/>
                    <a:gd name="T40" fmla="*/ 272 w 352"/>
                    <a:gd name="T41" fmla="*/ 92 h 157"/>
                    <a:gd name="T42" fmla="*/ 233 w 352"/>
                    <a:gd name="T43" fmla="*/ 101 h 157"/>
                    <a:gd name="T44" fmla="*/ 223 w 352"/>
                    <a:gd name="T45" fmla="*/ 110 h 157"/>
                    <a:gd name="T46" fmla="*/ 212 w 352"/>
                    <a:gd name="T47" fmla="*/ 124 h 157"/>
                    <a:gd name="T48" fmla="*/ 191 w 352"/>
                    <a:gd name="T49" fmla="*/ 137 h 157"/>
                    <a:gd name="T50" fmla="*/ 179 w 352"/>
                    <a:gd name="T51" fmla="*/ 137 h 157"/>
                    <a:gd name="T52" fmla="*/ 166 w 352"/>
                    <a:gd name="T53" fmla="*/ 126 h 157"/>
                    <a:gd name="T54" fmla="*/ 155 w 352"/>
                    <a:gd name="T55" fmla="*/ 126 h 157"/>
                    <a:gd name="T56" fmla="*/ 115 w 352"/>
                    <a:gd name="T57" fmla="*/ 145 h 157"/>
                    <a:gd name="T58" fmla="*/ 96 w 352"/>
                    <a:gd name="T59" fmla="*/ 155 h 157"/>
                    <a:gd name="T60" fmla="*/ 82 w 352"/>
                    <a:gd name="T61" fmla="*/ 157 h 157"/>
                    <a:gd name="T62" fmla="*/ 50 w 352"/>
                    <a:gd name="T63" fmla="*/ 155 h 157"/>
                    <a:gd name="T64" fmla="*/ 37 w 352"/>
                    <a:gd name="T65" fmla="*/ 155 h 157"/>
                    <a:gd name="T66" fmla="*/ 27 w 352"/>
                    <a:gd name="T67" fmla="*/ 140 h 157"/>
                    <a:gd name="T68" fmla="*/ 22 w 352"/>
                    <a:gd name="T69" fmla="*/ 135 h 157"/>
                    <a:gd name="T70" fmla="*/ 11 w 352"/>
                    <a:gd name="T71" fmla="*/ 129 h 157"/>
                    <a:gd name="T72" fmla="*/ 5 w 352"/>
                    <a:gd name="T73" fmla="*/ 122 h 157"/>
                    <a:gd name="T74" fmla="*/ 0 w 352"/>
                    <a:gd name="T75" fmla="*/ 107 h 157"/>
                    <a:gd name="T76" fmla="*/ 0 w 352"/>
                    <a:gd name="T77" fmla="*/ 90 h 157"/>
                    <a:gd name="T78" fmla="*/ 34 w 352"/>
                    <a:gd name="T79" fmla="*/ 76 h 157"/>
                    <a:gd name="T80" fmla="*/ 72 w 352"/>
                    <a:gd name="T81" fmla="*/ 76 h 157"/>
                    <a:gd name="T82" fmla="*/ 95 w 352"/>
                    <a:gd name="T83" fmla="*/ 55 h 157"/>
                    <a:gd name="T84" fmla="*/ 98 w 352"/>
                    <a:gd name="T85" fmla="*/ 19 h 157"/>
                    <a:gd name="T86" fmla="*/ 120 w 352"/>
                    <a:gd name="T87" fmla="*/ 8 h 15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52"/>
                    <a:gd name="T133" fmla="*/ 0 h 157"/>
                    <a:gd name="T134" fmla="*/ 352 w 352"/>
                    <a:gd name="T135" fmla="*/ 157 h 15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52" h="157">
                      <a:moveTo>
                        <a:pt x="120" y="8"/>
                      </a:moveTo>
                      <a:lnTo>
                        <a:pt x="132" y="0"/>
                      </a:lnTo>
                      <a:lnTo>
                        <a:pt x="146" y="0"/>
                      </a:lnTo>
                      <a:lnTo>
                        <a:pt x="152" y="11"/>
                      </a:lnTo>
                      <a:lnTo>
                        <a:pt x="165" y="2"/>
                      </a:lnTo>
                      <a:lnTo>
                        <a:pt x="178" y="6"/>
                      </a:lnTo>
                      <a:lnTo>
                        <a:pt x="198" y="27"/>
                      </a:lnTo>
                      <a:lnTo>
                        <a:pt x="220" y="36"/>
                      </a:lnTo>
                      <a:lnTo>
                        <a:pt x="228" y="38"/>
                      </a:lnTo>
                      <a:lnTo>
                        <a:pt x="239" y="29"/>
                      </a:lnTo>
                      <a:lnTo>
                        <a:pt x="250" y="25"/>
                      </a:lnTo>
                      <a:lnTo>
                        <a:pt x="280" y="33"/>
                      </a:lnTo>
                      <a:lnTo>
                        <a:pt x="320" y="42"/>
                      </a:lnTo>
                      <a:lnTo>
                        <a:pt x="352" y="51"/>
                      </a:lnTo>
                      <a:lnTo>
                        <a:pt x="341" y="64"/>
                      </a:lnTo>
                      <a:lnTo>
                        <a:pt x="320" y="85"/>
                      </a:lnTo>
                      <a:lnTo>
                        <a:pt x="315" y="92"/>
                      </a:lnTo>
                      <a:lnTo>
                        <a:pt x="317" y="107"/>
                      </a:lnTo>
                      <a:lnTo>
                        <a:pt x="302" y="107"/>
                      </a:lnTo>
                      <a:lnTo>
                        <a:pt x="287" y="96"/>
                      </a:lnTo>
                      <a:lnTo>
                        <a:pt x="272" y="92"/>
                      </a:lnTo>
                      <a:lnTo>
                        <a:pt x="233" y="101"/>
                      </a:lnTo>
                      <a:lnTo>
                        <a:pt x="223" y="110"/>
                      </a:lnTo>
                      <a:lnTo>
                        <a:pt x="212" y="124"/>
                      </a:lnTo>
                      <a:lnTo>
                        <a:pt x="191" y="137"/>
                      </a:lnTo>
                      <a:lnTo>
                        <a:pt x="179" y="137"/>
                      </a:lnTo>
                      <a:lnTo>
                        <a:pt x="166" y="126"/>
                      </a:lnTo>
                      <a:lnTo>
                        <a:pt x="155" y="126"/>
                      </a:lnTo>
                      <a:lnTo>
                        <a:pt x="115" y="145"/>
                      </a:lnTo>
                      <a:lnTo>
                        <a:pt x="96" y="155"/>
                      </a:lnTo>
                      <a:lnTo>
                        <a:pt x="82" y="157"/>
                      </a:lnTo>
                      <a:lnTo>
                        <a:pt x="50" y="155"/>
                      </a:lnTo>
                      <a:lnTo>
                        <a:pt x="37" y="155"/>
                      </a:lnTo>
                      <a:lnTo>
                        <a:pt x="27" y="140"/>
                      </a:lnTo>
                      <a:lnTo>
                        <a:pt x="22" y="135"/>
                      </a:lnTo>
                      <a:lnTo>
                        <a:pt x="11" y="129"/>
                      </a:lnTo>
                      <a:lnTo>
                        <a:pt x="5" y="122"/>
                      </a:lnTo>
                      <a:lnTo>
                        <a:pt x="0" y="107"/>
                      </a:lnTo>
                      <a:lnTo>
                        <a:pt x="0" y="90"/>
                      </a:lnTo>
                      <a:lnTo>
                        <a:pt x="34" y="76"/>
                      </a:lnTo>
                      <a:lnTo>
                        <a:pt x="72" y="76"/>
                      </a:lnTo>
                      <a:lnTo>
                        <a:pt x="95" y="55"/>
                      </a:lnTo>
                      <a:lnTo>
                        <a:pt x="98" y="19"/>
                      </a:lnTo>
                      <a:lnTo>
                        <a:pt x="120" y="8"/>
                      </a:lnTo>
                      <a:close/>
                    </a:path>
                  </a:pathLst>
                </a:custGeom>
                <a:solidFill>
                  <a:schemeClr val="bg1"/>
                </a:solidFill>
                <a:ln w="12700">
                  <a:solidFill>
                    <a:srgbClr val="000000"/>
                  </a:solidFill>
                  <a:prstDash val="solid"/>
                  <a:round/>
                  <a:headEnd/>
                  <a:tailEnd/>
                </a:ln>
              </p:spPr>
              <p:txBody>
                <a:bodyPr/>
                <a:lstStyle/>
                <a:p>
                  <a:endParaRPr lang="fr-FR" sz="1000"/>
                </a:p>
              </p:txBody>
            </p:sp>
            <p:sp>
              <p:nvSpPr>
                <p:cNvPr id="179" name="Freeform 120"/>
                <p:cNvSpPr>
                  <a:spLocks noChangeAspect="1"/>
                </p:cNvSpPr>
                <p:nvPr/>
              </p:nvSpPr>
              <p:spPr bwMode="auto">
                <a:xfrm>
                  <a:off x="2922" y="2987"/>
                  <a:ext cx="304" cy="283"/>
                </a:xfrm>
                <a:custGeom>
                  <a:avLst/>
                  <a:gdLst>
                    <a:gd name="T0" fmla="*/ 220 w 238"/>
                    <a:gd name="T1" fmla="*/ 31 h 221"/>
                    <a:gd name="T2" fmla="*/ 208 w 238"/>
                    <a:gd name="T3" fmla="*/ 31 h 221"/>
                    <a:gd name="T4" fmla="*/ 195 w 238"/>
                    <a:gd name="T5" fmla="*/ 22 h 221"/>
                    <a:gd name="T6" fmla="*/ 178 w 238"/>
                    <a:gd name="T7" fmla="*/ 13 h 221"/>
                    <a:gd name="T8" fmla="*/ 157 w 238"/>
                    <a:gd name="T9" fmla="*/ 24 h 221"/>
                    <a:gd name="T10" fmla="*/ 138 w 238"/>
                    <a:gd name="T11" fmla="*/ 19 h 221"/>
                    <a:gd name="T12" fmla="*/ 121 w 238"/>
                    <a:gd name="T13" fmla="*/ 27 h 221"/>
                    <a:gd name="T14" fmla="*/ 120 w 238"/>
                    <a:gd name="T15" fmla="*/ 19 h 221"/>
                    <a:gd name="T16" fmla="*/ 105 w 238"/>
                    <a:gd name="T17" fmla="*/ 18 h 221"/>
                    <a:gd name="T18" fmla="*/ 87 w 238"/>
                    <a:gd name="T19" fmla="*/ 0 h 221"/>
                    <a:gd name="T20" fmla="*/ 60 w 238"/>
                    <a:gd name="T21" fmla="*/ 30 h 221"/>
                    <a:gd name="T22" fmla="*/ 17 w 238"/>
                    <a:gd name="T23" fmla="*/ 16 h 221"/>
                    <a:gd name="T24" fmla="*/ 0 w 238"/>
                    <a:gd name="T25" fmla="*/ 21 h 221"/>
                    <a:gd name="T26" fmla="*/ 0 w 238"/>
                    <a:gd name="T27" fmla="*/ 31 h 221"/>
                    <a:gd name="T28" fmla="*/ 46 w 238"/>
                    <a:gd name="T29" fmla="*/ 78 h 221"/>
                    <a:gd name="T30" fmla="*/ 57 w 238"/>
                    <a:gd name="T31" fmla="*/ 109 h 221"/>
                    <a:gd name="T32" fmla="*/ 81 w 238"/>
                    <a:gd name="T33" fmla="*/ 127 h 221"/>
                    <a:gd name="T34" fmla="*/ 91 w 238"/>
                    <a:gd name="T35" fmla="*/ 124 h 221"/>
                    <a:gd name="T36" fmla="*/ 150 w 238"/>
                    <a:gd name="T37" fmla="*/ 187 h 221"/>
                    <a:gd name="T38" fmla="*/ 154 w 238"/>
                    <a:gd name="T39" fmla="*/ 201 h 221"/>
                    <a:gd name="T40" fmla="*/ 150 w 238"/>
                    <a:gd name="T41" fmla="*/ 211 h 221"/>
                    <a:gd name="T42" fmla="*/ 154 w 238"/>
                    <a:gd name="T43" fmla="*/ 221 h 221"/>
                    <a:gd name="T44" fmla="*/ 171 w 238"/>
                    <a:gd name="T45" fmla="*/ 212 h 221"/>
                    <a:gd name="T46" fmla="*/ 184 w 238"/>
                    <a:gd name="T47" fmla="*/ 207 h 221"/>
                    <a:gd name="T48" fmla="*/ 184 w 238"/>
                    <a:gd name="T49" fmla="*/ 186 h 221"/>
                    <a:gd name="T50" fmla="*/ 201 w 238"/>
                    <a:gd name="T51" fmla="*/ 172 h 221"/>
                    <a:gd name="T52" fmla="*/ 208 w 238"/>
                    <a:gd name="T53" fmla="*/ 157 h 221"/>
                    <a:gd name="T54" fmla="*/ 226 w 238"/>
                    <a:gd name="T55" fmla="*/ 150 h 221"/>
                    <a:gd name="T56" fmla="*/ 229 w 238"/>
                    <a:gd name="T57" fmla="*/ 132 h 221"/>
                    <a:gd name="T58" fmla="*/ 226 w 238"/>
                    <a:gd name="T59" fmla="*/ 115 h 221"/>
                    <a:gd name="T60" fmla="*/ 235 w 238"/>
                    <a:gd name="T61" fmla="*/ 108 h 221"/>
                    <a:gd name="T62" fmla="*/ 219 w 238"/>
                    <a:gd name="T63" fmla="*/ 85 h 221"/>
                    <a:gd name="T64" fmla="*/ 238 w 238"/>
                    <a:gd name="T65" fmla="*/ 52 h 221"/>
                    <a:gd name="T66" fmla="*/ 220 w 238"/>
                    <a:gd name="T67" fmla="*/ 31 h 2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8"/>
                    <a:gd name="T103" fmla="*/ 0 h 221"/>
                    <a:gd name="T104" fmla="*/ 238 w 238"/>
                    <a:gd name="T105" fmla="*/ 221 h 22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8" h="221">
                      <a:moveTo>
                        <a:pt x="220" y="31"/>
                      </a:moveTo>
                      <a:lnTo>
                        <a:pt x="208" y="31"/>
                      </a:lnTo>
                      <a:lnTo>
                        <a:pt x="195" y="22"/>
                      </a:lnTo>
                      <a:lnTo>
                        <a:pt x="178" y="13"/>
                      </a:lnTo>
                      <a:lnTo>
                        <a:pt x="157" y="24"/>
                      </a:lnTo>
                      <a:lnTo>
                        <a:pt x="138" y="19"/>
                      </a:lnTo>
                      <a:lnTo>
                        <a:pt x="121" y="27"/>
                      </a:lnTo>
                      <a:lnTo>
                        <a:pt x="120" y="19"/>
                      </a:lnTo>
                      <a:lnTo>
                        <a:pt x="105" y="18"/>
                      </a:lnTo>
                      <a:lnTo>
                        <a:pt x="87" y="0"/>
                      </a:lnTo>
                      <a:lnTo>
                        <a:pt x="60" y="30"/>
                      </a:lnTo>
                      <a:lnTo>
                        <a:pt x="17" y="16"/>
                      </a:lnTo>
                      <a:lnTo>
                        <a:pt x="0" y="21"/>
                      </a:lnTo>
                      <a:lnTo>
                        <a:pt x="0" y="31"/>
                      </a:lnTo>
                      <a:lnTo>
                        <a:pt x="46" y="78"/>
                      </a:lnTo>
                      <a:lnTo>
                        <a:pt x="57" y="109"/>
                      </a:lnTo>
                      <a:lnTo>
                        <a:pt x="81" y="127"/>
                      </a:lnTo>
                      <a:lnTo>
                        <a:pt x="91" y="124"/>
                      </a:lnTo>
                      <a:lnTo>
                        <a:pt x="150" y="187"/>
                      </a:lnTo>
                      <a:lnTo>
                        <a:pt x="154" y="201"/>
                      </a:lnTo>
                      <a:lnTo>
                        <a:pt x="150" y="211"/>
                      </a:lnTo>
                      <a:lnTo>
                        <a:pt x="154" y="221"/>
                      </a:lnTo>
                      <a:lnTo>
                        <a:pt x="171" y="212"/>
                      </a:lnTo>
                      <a:lnTo>
                        <a:pt x="184" y="207"/>
                      </a:lnTo>
                      <a:lnTo>
                        <a:pt x="184" y="186"/>
                      </a:lnTo>
                      <a:lnTo>
                        <a:pt x="201" y="172"/>
                      </a:lnTo>
                      <a:lnTo>
                        <a:pt x="208" y="157"/>
                      </a:lnTo>
                      <a:lnTo>
                        <a:pt x="226" y="150"/>
                      </a:lnTo>
                      <a:lnTo>
                        <a:pt x="229" y="132"/>
                      </a:lnTo>
                      <a:lnTo>
                        <a:pt x="226" y="115"/>
                      </a:lnTo>
                      <a:lnTo>
                        <a:pt x="235" y="108"/>
                      </a:lnTo>
                      <a:lnTo>
                        <a:pt x="219" y="85"/>
                      </a:lnTo>
                      <a:lnTo>
                        <a:pt x="238" y="52"/>
                      </a:lnTo>
                      <a:lnTo>
                        <a:pt x="220" y="31"/>
                      </a:lnTo>
                      <a:close/>
                    </a:path>
                  </a:pathLst>
                </a:custGeom>
                <a:solidFill>
                  <a:schemeClr val="bg1"/>
                </a:solidFill>
                <a:ln w="12700">
                  <a:solidFill>
                    <a:srgbClr val="000000"/>
                  </a:solidFill>
                  <a:prstDash val="solid"/>
                  <a:round/>
                  <a:headEnd/>
                  <a:tailEnd/>
                </a:ln>
              </p:spPr>
              <p:txBody>
                <a:bodyPr/>
                <a:lstStyle/>
                <a:p>
                  <a:endParaRPr lang="fr-FR" sz="1000"/>
                </a:p>
              </p:txBody>
            </p:sp>
            <p:sp>
              <p:nvSpPr>
                <p:cNvPr id="180" name="Freeform 121"/>
                <p:cNvSpPr>
                  <a:spLocks noChangeAspect="1"/>
                </p:cNvSpPr>
                <p:nvPr/>
              </p:nvSpPr>
              <p:spPr bwMode="auto">
                <a:xfrm>
                  <a:off x="3338" y="3354"/>
                  <a:ext cx="207" cy="141"/>
                </a:xfrm>
                <a:custGeom>
                  <a:avLst/>
                  <a:gdLst>
                    <a:gd name="T0" fmla="*/ 6 w 162"/>
                    <a:gd name="T1" fmla="*/ 33 h 110"/>
                    <a:gd name="T2" fmla="*/ 34 w 162"/>
                    <a:gd name="T3" fmla="*/ 14 h 110"/>
                    <a:gd name="T4" fmla="*/ 52 w 162"/>
                    <a:gd name="T5" fmla="*/ 11 h 110"/>
                    <a:gd name="T6" fmla="*/ 70 w 162"/>
                    <a:gd name="T7" fmla="*/ 6 h 110"/>
                    <a:gd name="T8" fmla="*/ 85 w 162"/>
                    <a:gd name="T9" fmla="*/ 6 h 110"/>
                    <a:gd name="T10" fmla="*/ 100 w 162"/>
                    <a:gd name="T11" fmla="*/ 0 h 110"/>
                    <a:gd name="T12" fmla="*/ 126 w 162"/>
                    <a:gd name="T13" fmla="*/ 6 h 110"/>
                    <a:gd name="T14" fmla="*/ 141 w 162"/>
                    <a:gd name="T15" fmla="*/ 5 h 110"/>
                    <a:gd name="T16" fmla="*/ 156 w 162"/>
                    <a:gd name="T17" fmla="*/ 20 h 110"/>
                    <a:gd name="T18" fmla="*/ 154 w 162"/>
                    <a:gd name="T19" fmla="*/ 63 h 110"/>
                    <a:gd name="T20" fmla="*/ 162 w 162"/>
                    <a:gd name="T21" fmla="*/ 68 h 110"/>
                    <a:gd name="T22" fmla="*/ 151 w 162"/>
                    <a:gd name="T23" fmla="*/ 86 h 110"/>
                    <a:gd name="T24" fmla="*/ 115 w 162"/>
                    <a:gd name="T25" fmla="*/ 93 h 110"/>
                    <a:gd name="T26" fmla="*/ 100 w 162"/>
                    <a:gd name="T27" fmla="*/ 89 h 110"/>
                    <a:gd name="T28" fmla="*/ 90 w 162"/>
                    <a:gd name="T29" fmla="*/ 110 h 110"/>
                    <a:gd name="T30" fmla="*/ 63 w 162"/>
                    <a:gd name="T31" fmla="*/ 108 h 110"/>
                    <a:gd name="T32" fmla="*/ 52 w 162"/>
                    <a:gd name="T33" fmla="*/ 105 h 110"/>
                    <a:gd name="T34" fmla="*/ 36 w 162"/>
                    <a:gd name="T35" fmla="*/ 104 h 110"/>
                    <a:gd name="T36" fmla="*/ 27 w 162"/>
                    <a:gd name="T37" fmla="*/ 95 h 110"/>
                    <a:gd name="T38" fmla="*/ 21 w 162"/>
                    <a:gd name="T39" fmla="*/ 98 h 110"/>
                    <a:gd name="T40" fmla="*/ 9 w 162"/>
                    <a:gd name="T41" fmla="*/ 89 h 110"/>
                    <a:gd name="T42" fmla="*/ 0 w 162"/>
                    <a:gd name="T43" fmla="*/ 63 h 110"/>
                    <a:gd name="T44" fmla="*/ 7 w 162"/>
                    <a:gd name="T45" fmla="*/ 50 h 110"/>
                    <a:gd name="T46" fmla="*/ 6 w 162"/>
                    <a:gd name="T47" fmla="*/ 33 h 1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2"/>
                    <a:gd name="T73" fmla="*/ 0 h 110"/>
                    <a:gd name="T74" fmla="*/ 162 w 162"/>
                    <a:gd name="T75" fmla="*/ 110 h 1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2" h="110">
                      <a:moveTo>
                        <a:pt x="6" y="33"/>
                      </a:moveTo>
                      <a:lnTo>
                        <a:pt x="34" y="14"/>
                      </a:lnTo>
                      <a:lnTo>
                        <a:pt x="52" y="11"/>
                      </a:lnTo>
                      <a:lnTo>
                        <a:pt x="70" y="6"/>
                      </a:lnTo>
                      <a:lnTo>
                        <a:pt x="85" y="6"/>
                      </a:lnTo>
                      <a:lnTo>
                        <a:pt x="100" y="0"/>
                      </a:lnTo>
                      <a:lnTo>
                        <a:pt x="126" y="6"/>
                      </a:lnTo>
                      <a:lnTo>
                        <a:pt x="141" y="5"/>
                      </a:lnTo>
                      <a:lnTo>
                        <a:pt x="156" y="20"/>
                      </a:lnTo>
                      <a:lnTo>
                        <a:pt x="154" y="63"/>
                      </a:lnTo>
                      <a:lnTo>
                        <a:pt x="162" y="68"/>
                      </a:lnTo>
                      <a:lnTo>
                        <a:pt x="151" y="86"/>
                      </a:lnTo>
                      <a:lnTo>
                        <a:pt x="115" y="93"/>
                      </a:lnTo>
                      <a:lnTo>
                        <a:pt x="100" y="89"/>
                      </a:lnTo>
                      <a:lnTo>
                        <a:pt x="90" y="110"/>
                      </a:lnTo>
                      <a:lnTo>
                        <a:pt x="63" y="108"/>
                      </a:lnTo>
                      <a:lnTo>
                        <a:pt x="52" y="105"/>
                      </a:lnTo>
                      <a:lnTo>
                        <a:pt x="36" y="104"/>
                      </a:lnTo>
                      <a:lnTo>
                        <a:pt x="27" y="95"/>
                      </a:lnTo>
                      <a:lnTo>
                        <a:pt x="21" y="98"/>
                      </a:lnTo>
                      <a:lnTo>
                        <a:pt x="9" y="89"/>
                      </a:lnTo>
                      <a:lnTo>
                        <a:pt x="0" y="63"/>
                      </a:lnTo>
                      <a:lnTo>
                        <a:pt x="7" y="50"/>
                      </a:lnTo>
                      <a:lnTo>
                        <a:pt x="6" y="33"/>
                      </a:lnTo>
                      <a:close/>
                    </a:path>
                  </a:pathLst>
                </a:custGeom>
                <a:solidFill>
                  <a:schemeClr val="bg1"/>
                </a:solidFill>
                <a:ln w="12700">
                  <a:solidFill>
                    <a:srgbClr val="000000"/>
                  </a:solidFill>
                  <a:prstDash val="solid"/>
                  <a:round/>
                  <a:headEnd/>
                  <a:tailEnd/>
                </a:ln>
              </p:spPr>
              <p:txBody>
                <a:bodyPr/>
                <a:lstStyle/>
                <a:p>
                  <a:endParaRPr lang="fr-FR" sz="1000"/>
                </a:p>
              </p:txBody>
            </p:sp>
            <p:sp>
              <p:nvSpPr>
                <p:cNvPr id="181" name="Freeform 122"/>
                <p:cNvSpPr>
                  <a:spLocks noChangeAspect="1"/>
                </p:cNvSpPr>
                <p:nvPr/>
              </p:nvSpPr>
              <p:spPr bwMode="auto">
                <a:xfrm>
                  <a:off x="3116" y="2899"/>
                  <a:ext cx="419" cy="496"/>
                </a:xfrm>
                <a:custGeom>
                  <a:avLst/>
                  <a:gdLst>
                    <a:gd name="T0" fmla="*/ 120 w 327"/>
                    <a:gd name="T1" fmla="*/ 3 h 388"/>
                    <a:gd name="T2" fmla="*/ 168 w 327"/>
                    <a:gd name="T3" fmla="*/ 1 h 388"/>
                    <a:gd name="T4" fmla="*/ 180 w 327"/>
                    <a:gd name="T5" fmla="*/ 12 h 388"/>
                    <a:gd name="T6" fmla="*/ 187 w 327"/>
                    <a:gd name="T7" fmla="*/ 21 h 388"/>
                    <a:gd name="T8" fmla="*/ 196 w 327"/>
                    <a:gd name="T9" fmla="*/ 58 h 388"/>
                    <a:gd name="T10" fmla="*/ 223 w 327"/>
                    <a:gd name="T11" fmla="*/ 66 h 388"/>
                    <a:gd name="T12" fmla="*/ 235 w 327"/>
                    <a:gd name="T13" fmla="*/ 118 h 388"/>
                    <a:gd name="T14" fmla="*/ 252 w 327"/>
                    <a:gd name="T15" fmla="*/ 132 h 388"/>
                    <a:gd name="T16" fmla="*/ 282 w 327"/>
                    <a:gd name="T17" fmla="*/ 127 h 388"/>
                    <a:gd name="T18" fmla="*/ 303 w 327"/>
                    <a:gd name="T19" fmla="*/ 156 h 388"/>
                    <a:gd name="T20" fmla="*/ 301 w 327"/>
                    <a:gd name="T21" fmla="*/ 180 h 388"/>
                    <a:gd name="T22" fmla="*/ 297 w 327"/>
                    <a:gd name="T23" fmla="*/ 193 h 388"/>
                    <a:gd name="T24" fmla="*/ 306 w 327"/>
                    <a:gd name="T25" fmla="*/ 229 h 388"/>
                    <a:gd name="T26" fmla="*/ 327 w 327"/>
                    <a:gd name="T27" fmla="*/ 244 h 388"/>
                    <a:gd name="T28" fmla="*/ 298 w 327"/>
                    <a:gd name="T29" fmla="*/ 290 h 388"/>
                    <a:gd name="T30" fmla="*/ 295 w 327"/>
                    <a:gd name="T31" fmla="*/ 344 h 388"/>
                    <a:gd name="T32" fmla="*/ 271 w 327"/>
                    <a:gd name="T33" fmla="*/ 356 h 388"/>
                    <a:gd name="T34" fmla="*/ 241 w 327"/>
                    <a:gd name="T35" fmla="*/ 362 h 388"/>
                    <a:gd name="T36" fmla="*/ 205 w 327"/>
                    <a:gd name="T37" fmla="*/ 370 h 388"/>
                    <a:gd name="T38" fmla="*/ 178 w 327"/>
                    <a:gd name="T39" fmla="*/ 353 h 388"/>
                    <a:gd name="T40" fmla="*/ 153 w 327"/>
                    <a:gd name="T41" fmla="*/ 341 h 388"/>
                    <a:gd name="T42" fmla="*/ 135 w 327"/>
                    <a:gd name="T43" fmla="*/ 325 h 388"/>
                    <a:gd name="T44" fmla="*/ 105 w 327"/>
                    <a:gd name="T45" fmla="*/ 325 h 388"/>
                    <a:gd name="T46" fmla="*/ 91 w 327"/>
                    <a:gd name="T47" fmla="*/ 359 h 388"/>
                    <a:gd name="T48" fmla="*/ 13 w 327"/>
                    <a:gd name="T49" fmla="*/ 320 h 388"/>
                    <a:gd name="T50" fmla="*/ 18 w 327"/>
                    <a:gd name="T51" fmla="*/ 284 h 388"/>
                    <a:gd name="T52" fmla="*/ 33 w 327"/>
                    <a:gd name="T53" fmla="*/ 253 h 388"/>
                    <a:gd name="T54" fmla="*/ 55 w 327"/>
                    <a:gd name="T55" fmla="*/ 228 h 388"/>
                    <a:gd name="T56" fmla="*/ 75 w 327"/>
                    <a:gd name="T57" fmla="*/ 202 h 388"/>
                    <a:gd name="T58" fmla="*/ 84 w 327"/>
                    <a:gd name="T59" fmla="*/ 177 h 388"/>
                    <a:gd name="T60" fmla="*/ 85 w 327"/>
                    <a:gd name="T61" fmla="*/ 123 h 388"/>
                    <a:gd name="T62" fmla="*/ 72 w 327"/>
                    <a:gd name="T63" fmla="*/ 79 h 388"/>
                    <a:gd name="T64" fmla="*/ 55 w 327"/>
                    <a:gd name="T65" fmla="*/ 27 h 3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7"/>
                    <a:gd name="T100" fmla="*/ 0 h 388"/>
                    <a:gd name="T101" fmla="*/ 327 w 327"/>
                    <a:gd name="T102" fmla="*/ 388 h 3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7" h="388">
                      <a:moveTo>
                        <a:pt x="55" y="27"/>
                      </a:moveTo>
                      <a:lnTo>
                        <a:pt x="120" y="3"/>
                      </a:lnTo>
                      <a:lnTo>
                        <a:pt x="150" y="0"/>
                      </a:lnTo>
                      <a:lnTo>
                        <a:pt x="168" y="1"/>
                      </a:lnTo>
                      <a:lnTo>
                        <a:pt x="175" y="6"/>
                      </a:lnTo>
                      <a:lnTo>
                        <a:pt x="180" y="12"/>
                      </a:lnTo>
                      <a:lnTo>
                        <a:pt x="181" y="19"/>
                      </a:lnTo>
                      <a:lnTo>
                        <a:pt x="187" y="21"/>
                      </a:lnTo>
                      <a:lnTo>
                        <a:pt x="195" y="36"/>
                      </a:lnTo>
                      <a:lnTo>
                        <a:pt x="196" y="58"/>
                      </a:lnTo>
                      <a:lnTo>
                        <a:pt x="204" y="66"/>
                      </a:lnTo>
                      <a:lnTo>
                        <a:pt x="223" y="66"/>
                      </a:lnTo>
                      <a:lnTo>
                        <a:pt x="235" y="97"/>
                      </a:lnTo>
                      <a:lnTo>
                        <a:pt x="235" y="118"/>
                      </a:lnTo>
                      <a:lnTo>
                        <a:pt x="243" y="132"/>
                      </a:lnTo>
                      <a:lnTo>
                        <a:pt x="252" y="132"/>
                      </a:lnTo>
                      <a:lnTo>
                        <a:pt x="271" y="118"/>
                      </a:lnTo>
                      <a:lnTo>
                        <a:pt x="282" y="127"/>
                      </a:lnTo>
                      <a:lnTo>
                        <a:pt x="283" y="145"/>
                      </a:lnTo>
                      <a:lnTo>
                        <a:pt x="303" y="156"/>
                      </a:lnTo>
                      <a:lnTo>
                        <a:pt x="300" y="175"/>
                      </a:lnTo>
                      <a:lnTo>
                        <a:pt x="301" y="180"/>
                      </a:lnTo>
                      <a:lnTo>
                        <a:pt x="304" y="183"/>
                      </a:lnTo>
                      <a:lnTo>
                        <a:pt x="297" y="193"/>
                      </a:lnTo>
                      <a:lnTo>
                        <a:pt x="295" y="205"/>
                      </a:lnTo>
                      <a:lnTo>
                        <a:pt x="306" y="229"/>
                      </a:lnTo>
                      <a:lnTo>
                        <a:pt x="322" y="232"/>
                      </a:lnTo>
                      <a:lnTo>
                        <a:pt x="327" y="244"/>
                      </a:lnTo>
                      <a:lnTo>
                        <a:pt x="322" y="268"/>
                      </a:lnTo>
                      <a:lnTo>
                        <a:pt x="298" y="290"/>
                      </a:lnTo>
                      <a:lnTo>
                        <a:pt x="304" y="328"/>
                      </a:lnTo>
                      <a:lnTo>
                        <a:pt x="295" y="344"/>
                      </a:lnTo>
                      <a:lnTo>
                        <a:pt x="301" y="362"/>
                      </a:lnTo>
                      <a:lnTo>
                        <a:pt x="271" y="356"/>
                      </a:lnTo>
                      <a:lnTo>
                        <a:pt x="256" y="362"/>
                      </a:lnTo>
                      <a:lnTo>
                        <a:pt x="241" y="362"/>
                      </a:lnTo>
                      <a:lnTo>
                        <a:pt x="223" y="367"/>
                      </a:lnTo>
                      <a:lnTo>
                        <a:pt x="205" y="370"/>
                      </a:lnTo>
                      <a:lnTo>
                        <a:pt x="177" y="388"/>
                      </a:lnTo>
                      <a:lnTo>
                        <a:pt x="178" y="353"/>
                      </a:lnTo>
                      <a:lnTo>
                        <a:pt x="172" y="344"/>
                      </a:lnTo>
                      <a:lnTo>
                        <a:pt x="153" y="341"/>
                      </a:lnTo>
                      <a:lnTo>
                        <a:pt x="147" y="326"/>
                      </a:lnTo>
                      <a:lnTo>
                        <a:pt x="135" y="325"/>
                      </a:lnTo>
                      <a:lnTo>
                        <a:pt x="130" y="329"/>
                      </a:lnTo>
                      <a:lnTo>
                        <a:pt x="105" y="325"/>
                      </a:lnTo>
                      <a:lnTo>
                        <a:pt x="96" y="332"/>
                      </a:lnTo>
                      <a:lnTo>
                        <a:pt x="91" y="359"/>
                      </a:lnTo>
                      <a:lnTo>
                        <a:pt x="81" y="380"/>
                      </a:lnTo>
                      <a:lnTo>
                        <a:pt x="13" y="320"/>
                      </a:lnTo>
                      <a:lnTo>
                        <a:pt x="0" y="292"/>
                      </a:lnTo>
                      <a:lnTo>
                        <a:pt x="18" y="284"/>
                      </a:lnTo>
                      <a:lnTo>
                        <a:pt x="33" y="276"/>
                      </a:lnTo>
                      <a:lnTo>
                        <a:pt x="33" y="253"/>
                      </a:lnTo>
                      <a:lnTo>
                        <a:pt x="48" y="244"/>
                      </a:lnTo>
                      <a:lnTo>
                        <a:pt x="55" y="228"/>
                      </a:lnTo>
                      <a:lnTo>
                        <a:pt x="72" y="217"/>
                      </a:lnTo>
                      <a:lnTo>
                        <a:pt x="75" y="202"/>
                      </a:lnTo>
                      <a:lnTo>
                        <a:pt x="73" y="186"/>
                      </a:lnTo>
                      <a:lnTo>
                        <a:pt x="84" y="177"/>
                      </a:lnTo>
                      <a:lnTo>
                        <a:pt x="69" y="154"/>
                      </a:lnTo>
                      <a:lnTo>
                        <a:pt x="85" y="123"/>
                      </a:lnTo>
                      <a:lnTo>
                        <a:pt x="67" y="102"/>
                      </a:lnTo>
                      <a:lnTo>
                        <a:pt x="72" y="79"/>
                      </a:lnTo>
                      <a:lnTo>
                        <a:pt x="55" y="58"/>
                      </a:lnTo>
                      <a:lnTo>
                        <a:pt x="55" y="27"/>
                      </a:lnTo>
                      <a:close/>
                    </a:path>
                  </a:pathLst>
                </a:custGeom>
                <a:solidFill>
                  <a:schemeClr val="bg1"/>
                </a:solidFill>
                <a:ln w="12700">
                  <a:solidFill>
                    <a:srgbClr val="000000"/>
                  </a:solidFill>
                  <a:prstDash val="solid"/>
                  <a:round/>
                  <a:headEnd/>
                  <a:tailEnd/>
                </a:ln>
              </p:spPr>
              <p:txBody>
                <a:bodyPr/>
                <a:lstStyle/>
                <a:p>
                  <a:endParaRPr lang="fr-FR" sz="1000"/>
                </a:p>
              </p:txBody>
            </p:sp>
            <p:sp>
              <p:nvSpPr>
                <p:cNvPr id="182" name="Freeform 123"/>
                <p:cNvSpPr>
                  <a:spLocks noChangeAspect="1"/>
                </p:cNvSpPr>
                <p:nvPr/>
              </p:nvSpPr>
              <p:spPr bwMode="auto">
                <a:xfrm>
                  <a:off x="4297" y="2640"/>
                  <a:ext cx="343" cy="309"/>
                </a:xfrm>
                <a:custGeom>
                  <a:avLst/>
                  <a:gdLst>
                    <a:gd name="T0" fmla="*/ 268 w 268"/>
                    <a:gd name="T1" fmla="*/ 0 h 241"/>
                    <a:gd name="T2" fmla="*/ 196 w 268"/>
                    <a:gd name="T3" fmla="*/ 19 h 241"/>
                    <a:gd name="T4" fmla="*/ 147 w 268"/>
                    <a:gd name="T5" fmla="*/ 52 h 241"/>
                    <a:gd name="T6" fmla="*/ 78 w 268"/>
                    <a:gd name="T7" fmla="*/ 79 h 241"/>
                    <a:gd name="T8" fmla="*/ 58 w 268"/>
                    <a:gd name="T9" fmla="*/ 102 h 241"/>
                    <a:gd name="T10" fmla="*/ 28 w 268"/>
                    <a:gd name="T11" fmla="*/ 109 h 241"/>
                    <a:gd name="T12" fmla="*/ 0 w 268"/>
                    <a:gd name="T13" fmla="*/ 112 h 241"/>
                    <a:gd name="T14" fmla="*/ 19 w 268"/>
                    <a:gd name="T15" fmla="*/ 132 h 241"/>
                    <a:gd name="T16" fmla="*/ 43 w 268"/>
                    <a:gd name="T17" fmla="*/ 135 h 241"/>
                    <a:gd name="T18" fmla="*/ 58 w 268"/>
                    <a:gd name="T19" fmla="*/ 144 h 241"/>
                    <a:gd name="T20" fmla="*/ 85 w 268"/>
                    <a:gd name="T21" fmla="*/ 171 h 241"/>
                    <a:gd name="T22" fmla="*/ 90 w 268"/>
                    <a:gd name="T23" fmla="*/ 195 h 241"/>
                    <a:gd name="T24" fmla="*/ 103 w 268"/>
                    <a:gd name="T25" fmla="*/ 201 h 241"/>
                    <a:gd name="T26" fmla="*/ 121 w 268"/>
                    <a:gd name="T27" fmla="*/ 202 h 241"/>
                    <a:gd name="T28" fmla="*/ 135 w 268"/>
                    <a:gd name="T29" fmla="*/ 190 h 241"/>
                    <a:gd name="T30" fmla="*/ 142 w 268"/>
                    <a:gd name="T31" fmla="*/ 201 h 241"/>
                    <a:gd name="T32" fmla="*/ 157 w 268"/>
                    <a:gd name="T33" fmla="*/ 193 h 241"/>
                    <a:gd name="T34" fmla="*/ 181 w 268"/>
                    <a:gd name="T35" fmla="*/ 192 h 241"/>
                    <a:gd name="T36" fmla="*/ 166 w 268"/>
                    <a:gd name="T37" fmla="*/ 223 h 241"/>
                    <a:gd name="T38" fmla="*/ 144 w 268"/>
                    <a:gd name="T39" fmla="*/ 234 h 241"/>
                    <a:gd name="T40" fmla="*/ 129 w 268"/>
                    <a:gd name="T41" fmla="*/ 232 h 241"/>
                    <a:gd name="T42" fmla="*/ 106 w 268"/>
                    <a:gd name="T43" fmla="*/ 222 h 241"/>
                    <a:gd name="T44" fmla="*/ 99 w 268"/>
                    <a:gd name="T45" fmla="*/ 241 h 24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8"/>
                    <a:gd name="T70" fmla="*/ 0 h 241"/>
                    <a:gd name="T71" fmla="*/ 268 w 268"/>
                    <a:gd name="T72" fmla="*/ 241 h 24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8" h="241">
                      <a:moveTo>
                        <a:pt x="268" y="0"/>
                      </a:moveTo>
                      <a:lnTo>
                        <a:pt x="196" y="19"/>
                      </a:lnTo>
                      <a:lnTo>
                        <a:pt x="147" y="52"/>
                      </a:lnTo>
                      <a:lnTo>
                        <a:pt x="78" y="79"/>
                      </a:lnTo>
                      <a:lnTo>
                        <a:pt x="58" y="102"/>
                      </a:lnTo>
                      <a:lnTo>
                        <a:pt x="28" y="109"/>
                      </a:lnTo>
                      <a:lnTo>
                        <a:pt x="0" y="112"/>
                      </a:lnTo>
                      <a:lnTo>
                        <a:pt x="19" y="132"/>
                      </a:lnTo>
                      <a:lnTo>
                        <a:pt x="43" y="135"/>
                      </a:lnTo>
                      <a:lnTo>
                        <a:pt x="58" y="144"/>
                      </a:lnTo>
                      <a:lnTo>
                        <a:pt x="85" y="171"/>
                      </a:lnTo>
                      <a:lnTo>
                        <a:pt x="90" y="195"/>
                      </a:lnTo>
                      <a:lnTo>
                        <a:pt x="103" y="201"/>
                      </a:lnTo>
                      <a:lnTo>
                        <a:pt x="121" y="202"/>
                      </a:lnTo>
                      <a:lnTo>
                        <a:pt x="135" y="190"/>
                      </a:lnTo>
                      <a:lnTo>
                        <a:pt x="142" y="201"/>
                      </a:lnTo>
                      <a:lnTo>
                        <a:pt x="157" y="193"/>
                      </a:lnTo>
                      <a:lnTo>
                        <a:pt x="181" y="192"/>
                      </a:lnTo>
                      <a:lnTo>
                        <a:pt x="166" y="223"/>
                      </a:lnTo>
                      <a:lnTo>
                        <a:pt x="144" y="234"/>
                      </a:lnTo>
                      <a:lnTo>
                        <a:pt x="129" y="232"/>
                      </a:lnTo>
                      <a:lnTo>
                        <a:pt x="106" y="222"/>
                      </a:lnTo>
                      <a:lnTo>
                        <a:pt x="99" y="24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000"/>
                </a:p>
              </p:txBody>
            </p:sp>
            <p:sp>
              <p:nvSpPr>
                <p:cNvPr id="183" name="Freeform 124"/>
                <p:cNvSpPr>
                  <a:spLocks noChangeAspect="1"/>
                </p:cNvSpPr>
                <p:nvPr/>
              </p:nvSpPr>
              <p:spPr bwMode="auto">
                <a:xfrm>
                  <a:off x="3789" y="2625"/>
                  <a:ext cx="288" cy="318"/>
                </a:xfrm>
                <a:custGeom>
                  <a:avLst/>
                  <a:gdLst>
                    <a:gd name="T0" fmla="*/ 121 w 225"/>
                    <a:gd name="T1" fmla="*/ 249 h 249"/>
                    <a:gd name="T2" fmla="*/ 108 w 225"/>
                    <a:gd name="T3" fmla="*/ 235 h 249"/>
                    <a:gd name="T4" fmla="*/ 105 w 225"/>
                    <a:gd name="T5" fmla="*/ 202 h 249"/>
                    <a:gd name="T6" fmla="*/ 91 w 225"/>
                    <a:gd name="T7" fmla="*/ 178 h 249"/>
                    <a:gd name="T8" fmla="*/ 90 w 225"/>
                    <a:gd name="T9" fmla="*/ 157 h 249"/>
                    <a:gd name="T10" fmla="*/ 94 w 225"/>
                    <a:gd name="T11" fmla="*/ 142 h 249"/>
                    <a:gd name="T12" fmla="*/ 82 w 225"/>
                    <a:gd name="T13" fmla="*/ 120 h 249"/>
                    <a:gd name="T14" fmla="*/ 67 w 225"/>
                    <a:gd name="T15" fmla="*/ 103 h 249"/>
                    <a:gd name="T16" fmla="*/ 61 w 225"/>
                    <a:gd name="T17" fmla="*/ 85 h 249"/>
                    <a:gd name="T18" fmla="*/ 58 w 225"/>
                    <a:gd name="T19" fmla="*/ 73 h 249"/>
                    <a:gd name="T20" fmla="*/ 40 w 225"/>
                    <a:gd name="T21" fmla="*/ 61 h 249"/>
                    <a:gd name="T22" fmla="*/ 30 w 225"/>
                    <a:gd name="T23" fmla="*/ 45 h 249"/>
                    <a:gd name="T24" fmla="*/ 19 w 225"/>
                    <a:gd name="T25" fmla="*/ 27 h 249"/>
                    <a:gd name="T26" fmla="*/ 0 w 225"/>
                    <a:gd name="T27" fmla="*/ 15 h 249"/>
                    <a:gd name="T28" fmla="*/ 30 w 225"/>
                    <a:gd name="T29" fmla="*/ 0 h 249"/>
                    <a:gd name="T30" fmla="*/ 54 w 225"/>
                    <a:gd name="T31" fmla="*/ 3 h 249"/>
                    <a:gd name="T32" fmla="*/ 69 w 225"/>
                    <a:gd name="T33" fmla="*/ 6 h 249"/>
                    <a:gd name="T34" fmla="*/ 108 w 225"/>
                    <a:gd name="T35" fmla="*/ 34 h 249"/>
                    <a:gd name="T36" fmla="*/ 117 w 225"/>
                    <a:gd name="T37" fmla="*/ 39 h 249"/>
                    <a:gd name="T38" fmla="*/ 145 w 225"/>
                    <a:gd name="T39" fmla="*/ 45 h 249"/>
                    <a:gd name="T40" fmla="*/ 162 w 225"/>
                    <a:gd name="T41" fmla="*/ 69 h 249"/>
                    <a:gd name="T42" fmla="*/ 154 w 225"/>
                    <a:gd name="T43" fmla="*/ 87 h 249"/>
                    <a:gd name="T44" fmla="*/ 165 w 225"/>
                    <a:gd name="T45" fmla="*/ 111 h 249"/>
                    <a:gd name="T46" fmla="*/ 192 w 225"/>
                    <a:gd name="T47" fmla="*/ 129 h 249"/>
                    <a:gd name="T48" fmla="*/ 202 w 225"/>
                    <a:gd name="T49" fmla="*/ 144 h 249"/>
                    <a:gd name="T50" fmla="*/ 219 w 225"/>
                    <a:gd name="T51" fmla="*/ 150 h 249"/>
                    <a:gd name="T52" fmla="*/ 225 w 225"/>
                    <a:gd name="T53" fmla="*/ 151 h 249"/>
                    <a:gd name="T54" fmla="*/ 214 w 225"/>
                    <a:gd name="T55" fmla="*/ 159 h 249"/>
                    <a:gd name="T56" fmla="*/ 186 w 225"/>
                    <a:gd name="T57" fmla="*/ 159 h 249"/>
                    <a:gd name="T58" fmla="*/ 162 w 225"/>
                    <a:gd name="T59" fmla="*/ 157 h 249"/>
                    <a:gd name="T60" fmla="*/ 151 w 225"/>
                    <a:gd name="T61" fmla="*/ 162 h 249"/>
                    <a:gd name="T62" fmla="*/ 154 w 225"/>
                    <a:gd name="T63" fmla="*/ 189 h 249"/>
                    <a:gd name="T64" fmla="*/ 150 w 225"/>
                    <a:gd name="T65" fmla="*/ 210 h 249"/>
                    <a:gd name="T66" fmla="*/ 126 w 225"/>
                    <a:gd name="T67" fmla="*/ 235 h 249"/>
                    <a:gd name="T68" fmla="*/ 121 w 225"/>
                    <a:gd name="T69" fmla="*/ 249 h 24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5"/>
                    <a:gd name="T106" fmla="*/ 0 h 249"/>
                    <a:gd name="T107" fmla="*/ 225 w 225"/>
                    <a:gd name="T108" fmla="*/ 249 h 24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5" h="249">
                      <a:moveTo>
                        <a:pt x="121" y="249"/>
                      </a:moveTo>
                      <a:lnTo>
                        <a:pt x="108" y="235"/>
                      </a:lnTo>
                      <a:lnTo>
                        <a:pt x="105" y="202"/>
                      </a:lnTo>
                      <a:lnTo>
                        <a:pt x="91" y="178"/>
                      </a:lnTo>
                      <a:lnTo>
                        <a:pt x="90" y="157"/>
                      </a:lnTo>
                      <a:lnTo>
                        <a:pt x="94" y="142"/>
                      </a:lnTo>
                      <a:lnTo>
                        <a:pt x="82" y="120"/>
                      </a:lnTo>
                      <a:lnTo>
                        <a:pt x="67" y="103"/>
                      </a:lnTo>
                      <a:lnTo>
                        <a:pt x="61" y="85"/>
                      </a:lnTo>
                      <a:lnTo>
                        <a:pt x="58" y="73"/>
                      </a:lnTo>
                      <a:lnTo>
                        <a:pt x="40" y="61"/>
                      </a:lnTo>
                      <a:lnTo>
                        <a:pt x="30" y="45"/>
                      </a:lnTo>
                      <a:lnTo>
                        <a:pt x="19" y="27"/>
                      </a:lnTo>
                      <a:lnTo>
                        <a:pt x="0" y="15"/>
                      </a:lnTo>
                      <a:lnTo>
                        <a:pt x="30" y="0"/>
                      </a:lnTo>
                      <a:lnTo>
                        <a:pt x="54" y="3"/>
                      </a:lnTo>
                      <a:lnTo>
                        <a:pt x="69" y="6"/>
                      </a:lnTo>
                      <a:lnTo>
                        <a:pt x="108" y="34"/>
                      </a:lnTo>
                      <a:lnTo>
                        <a:pt x="117" y="39"/>
                      </a:lnTo>
                      <a:lnTo>
                        <a:pt x="145" y="45"/>
                      </a:lnTo>
                      <a:lnTo>
                        <a:pt x="162" y="69"/>
                      </a:lnTo>
                      <a:lnTo>
                        <a:pt x="154" y="87"/>
                      </a:lnTo>
                      <a:lnTo>
                        <a:pt x="165" y="111"/>
                      </a:lnTo>
                      <a:lnTo>
                        <a:pt x="192" y="129"/>
                      </a:lnTo>
                      <a:lnTo>
                        <a:pt x="202" y="144"/>
                      </a:lnTo>
                      <a:lnTo>
                        <a:pt x="219" y="150"/>
                      </a:lnTo>
                      <a:lnTo>
                        <a:pt x="225" y="151"/>
                      </a:lnTo>
                      <a:lnTo>
                        <a:pt x="214" y="159"/>
                      </a:lnTo>
                      <a:lnTo>
                        <a:pt x="186" y="159"/>
                      </a:lnTo>
                      <a:lnTo>
                        <a:pt x="162" y="157"/>
                      </a:lnTo>
                      <a:lnTo>
                        <a:pt x="151" y="162"/>
                      </a:lnTo>
                      <a:lnTo>
                        <a:pt x="154" y="189"/>
                      </a:lnTo>
                      <a:lnTo>
                        <a:pt x="150" y="210"/>
                      </a:lnTo>
                      <a:lnTo>
                        <a:pt x="126" y="235"/>
                      </a:lnTo>
                      <a:lnTo>
                        <a:pt x="121" y="249"/>
                      </a:lnTo>
                      <a:close/>
                    </a:path>
                  </a:pathLst>
                </a:custGeom>
                <a:solidFill>
                  <a:schemeClr val="bg1"/>
                </a:solidFill>
                <a:ln w="12700">
                  <a:solidFill>
                    <a:srgbClr val="000000"/>
                  </a:solidFill>
                  <a:prstDash val="solid"/>
                  <a:round/>
                  <a:headEnd/>
                  <a:tailEnd/>
                </a:ln>
              </p:spPr>
              <p:txBody>
                <a:bodyPr/>
                <a:lstStyle/>
                <a:p>
                  <a:endParaRPr lang="fr-FR" sz="1000"/>
                </a:p>
              </p:txBody>
            </p:sp>
            <p:sp>
              <p:nvSpPr>
                <p:cNvPr id="184" name="Freeform 125"/>
                <p:cNvSpPr>
                  <a:spLocks noChangeAspect="1"/>
                </p:cNvSpPr>
                <p:nvPr/>
              </p:nvSpPr>
              <p:spPr bwMode="auto">
                <a:xfrm>
                  <a:off x="3496" y="1730"/>
                  <a:ext cx="685" cy="560"/>
                </a:xfrm>
                <a:custGeom>
                  <a:avLst/>
                  <a:gdLst>
                    <a:gd name="T0" fmla="*/ 203 w 535"/>
                    <a:gd name="T1" fmla="*/ 28 h 437"/>
                    <a:gd name="T2" fmla="*/ 175 w 535"/>
                    <a:gd name="T3" fmla="*/ 47 h 437"/>
                    <a:gd name="T4" fmla="*/ 165 w 535"/>
                    <a:gd name="T5" fmla="*/ 65 h 437"/>
                    <a:gd name="T6" fmla="*/ 165 w 535"/>
                    <a:gd name="T7" fmla="*/ 95 h 437"/>
                    <a:gd name="T8" fmla="*/ 133 w 535"/>
                    <a:gd name="T9" fmla="*/ 113 h 437"/>
                    <a:gd name="T10" fmla="*/ 131 w 535"/>
                    <a:gd name="T11" fmla="*/ 139 h 437"/>
                    <a:gd name="T12" fmla="*/ 125 w 535"/>
                    <a:gd name="T13" fmla="*/ 197 h 437"/>
                    <a:gd name="T14" fmla="*/ 100 w 535"/>
                    <a:gd name="T15" fmla="*/ 195 h 437"/>
                    <a:gd name="T16" fmla="*/ 56 w 535"/>
                    <a:gd name="T17" fmla="*/ 233 h 437"/>
                    <a:gd name="T18" fmla="*/ 30 w 535"/>
                    <a:gd name="T19" fmla="*/ 221 h 437"/>
                    <a:gd name="T20" fmla="*/ 18 w 535"/>
                    <a:gd name="T21" fmla="*/ 251 h 437"/>
                    <a:gd name="T22" fmla="*/ 30 w 535"/>
                    <a:gd name="T23" fmla="*/ 295 h 437"/>
                    <a:gd name="T24" fmla="*/ 18 w 535"/>
                    <a:gd name="T25" fmla="*/ 339 h 437"/>
                    <a:gd name="T26" fmla="*/ 6 w 535"/>
                    <a:gd name="T27" fmla="*/ 363 h 437"/>
                    <a:gd name="T28" fmla="*/ 10 w 535"/>
                    <a:gd name="T29" fmla="*/ 391 h 437"/>
                    <a:gd name="T30" fmla="*/ 38 w 535"/>
                    <a:gd name="T31" fmla="*/ 425 h 437"/>
                    <a:gd name="T32" fmla="*/ 111 w 535"/>
                    <a:gd name="T33" fmla="*/ 409 h 437"/>
                    <a:gd name="T34" fmla="*/ 213 w 535"/>
                    <a:gd name="T35" fmla="*/ 419 h 437"/>
                    <a:gd name="T36" fmla="*/ 301 w 535"/>
                    <a:gd name="T37" fmla="*/ 425 h 437"/>
                    <a:gd name="T38" fmla="*/ 341 w 535"/>
                    <a:gd name="T39" fmla="*/ 417 h 437"/>
                    <a:gd name="T40" fmla="*/ 407 w 535"/>
                    <a:gd name="T41" fmla="*/ 419 h 437"/>
                    <a:gd name="T42" fmla="*/ 429 w 535"/>
                    <a:gd name="T43" fmla="*/ 417 h 437"/>
                    <a:gd name="T44" fmla="*/ 461 w 535"/>
                    <a:gd name="T45" fmla="*/ 367 h 437"/>
                    <a:gd name="T46" fmla="*/ 487 w 535"/>
                    <a:gd name="T47" fmla="*/ 357 h 437"/>
                    <a:gd name="T48" fmla="*/ 461 w 535"/>
                    <a:gd name="T49" fmla="*/ 293 h 437"/>
                    <a:gd name="T50" fmla="*/ 501 w 535"/>
                    <a:gd name="T51" fmla="*/ 289 h 437"/>
                    <a:gd name="T52" fmla="*/ 535 w 535"/>
                    <a:gd name="T53" fmla="*/ 237 h 437"/>
                    <a:gd name="T54" fmla="*/ 467 w 535"/>
                    <a:gd name="T55" fmla="*/ 219 h 437"/>
                    <a:gd name="T56" fmla="*/ 451 w 535"/>
                    <a:gd name="T57" fmla="*/ 155 h 437"/>
                    <a:gd name="T58" fmla="*/ 401 w 535"/>
                    <a:gd name="T59" fmla="*/ 99 h 437"/>
                    <a:gd name="T60" fmla="*/ 403 w 535"/>
                    <a:gd name="T61" fmla="*/ 63 h 437"/>
                    <a:gd name="T62" fmla="*/ 371 w 535"/>
                    <a:gd name="T63" fmla="*/ 12 h 437"/>
                    <a:gd name="T64" fmla="*/ 303 w 535"/>
                    <a:gd name="T65" fmla="*/ 18 h 437"/>
                    <a:gd name="T66" fmla="*/ 251 w 535"/>
                    <a:gd name="T67" fmla="*/ 0 h 4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35"/>
                    <a:gd name="T103" fmla="*/ 0 h 437"/>
                    <a:gd name="T104" fmla="*/ 535 w 535"/>
                    <a:gd name="T105" fmla="*/ 437 h 43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35" h="437">
                      <a:moveTo>
                        <a:pt x="217" y="10"/>
                      </a:moveTo>
                      <a:lnTo>
                        <a:pt x="203" y="28"/>
                      </a:lnTo>
                      <a:lnTo>
                        <a:pt x="193" y="45"/>
                      </a:lnTo>
                      <a:lnTo>
                        <a:pt x="175" y="47"/>
                      </a:lnTo>
                      <a:lnTo>
                        <a:pt x="157" y="53"/>
                      </a:lnTo>
                      <a:lnTo>
                        <a:pt x="165" y="65"/>
                      </a:lnTo>
                      <a:lnTo>
                        <a:pt x="165" y="71"/>
                      </a:lnTo>
                      <a:lnTo>
                        <a:pt x="165" y="95"/>
                      </a:lnTo>
                      <a:lnTo>
                        <a:pt x="149" y="97"/>
                      </a:lnTo>
                      <a:lnTo>
                        <a:pt x="133" y="113"/>
                      </a:lnTo>
                      <a:lnTo>
                        <a:pt x="133" y="131"/>
                      </a:lnTo>
                      <a:lnTo>
                        <a:pt x="131" y="139"/>
                      </a:lnTo>
                      <a:lnTo>
                        <a:pt x="125" y="149"/>
                      </a:lnTo>
                      <a:lnTo>
                        <a:pt x="125" y="197"/>
                      </a:lnTo>
                      <a:lnTo>
                        <a:pt x="115" y="203"/>
                      </a:lnTo>
                      <a:lnTo>
                        <a:pt x="100" y="195"/>
                      </a:lnTo>
                      <a:lnTo>
                        <a:pt x="74" y="215"/>
                      </a:lnTo>
                      <a:lnTo>
                        <a:pt x="56" y="233"/>
                      </a:lnTo>
                      <a:lnTo>
                        <a:pt x="38" y="221"/>
                      </a:lnTo>
                      <a:lnTo>
                        <a:pt x="30" y="221"/>
                      </a:lnTo>
                      <a:lnTo>
                        <a:pt x="14" y="225"/>
                      </a:lnTo>
                      <a:lnTo>
                        <a:pt x="18" y="251"/>
                      </a:lnTo>
                      <a:lnTo>
                        <a:pt x="26" y="277"/>
                      </a:lnTo>
                      <a:lnTo>
                        <a:pt x="30" y="295"/>
                      </a:lnTo>
                      <a:lnTo>
                        <a:pt x="28" y="319"/>
                      </a:lnTo>
                      <a:lnTo>
                        <a:pt x="18" y="339"/>
                      </a:lnTo>
                      <a:lnTo>
                        <a:pt x="0" y="355"/>
                      </a:lnTo>
                      <a:lnTo>
                        <a:pt x="6" y="363"/>
                      </a:lnTo>
                      <a:lnTo>
                        <a:pt x="20" y="373"/>
                      </a:lnTo>
                      <a:lnTo>
                        <a:pt x="10" y="391"/>
                      </a:lnTo>
                      <a:lnTo>
                        <a:pt x="12" y="425"/>
                      </a:lnTo>
                      <a:lnTo>
                        <a:pt x="38" y="425"/>
                      </a:lnTo>
                      <a:lnTo>
                        <a:pt x="50" y="413"/>
                      </a:lnTo>
                      <a:lnTo>
                        <a:pt x="111" y="409"/>
                      </a:lnTo>
                      <a:lnTo>
                        <a:pt x="163" y="411"/>
                      </a:lnTo>
                      <a:lnTo>
                        <a:pt x="213" y="419"/>
                      </a:lnTo>
                      <a:lnTo>
                        <a:pt x="257" y="427"/>
                      </a:lnTo>
                      <a:lnTo>
                        <a:pt x="301" y="425"/>
                      </a:lnTo>
                      <a:lnTo>
                        <a:pt x="321" y="419"/>
                      </a:lnTo>
                      <a:lnTo>
                        <a:pt x="341" y="417"/>
                      </a:lnTo>
                      <a:lnTo>
                        <a:pt x="365" y="429"/>
                      </a:lnTo>
                      <a:lnTo>
                        <a:pt x="407" y="419"/>
                      </a:lnTo>
                      <a:lnTo>
                        <a:pt x="417" y="437"/>
                      </a:lnTo>
                      <a:lnTo>
                        <a:pt x="429" y="417"/>
                      </a:lnTo>
                      <a:lnTo>
                        <a:pt x="431" y="383"/>
                      </a:lnTo>
                      <a:lnTo>
                        <a:pt x="461" y="367"/>
                      </a:lnTo>
                      <a:lnTo>
                        <a:pt x="487" y="363"/>
                      </a:lnTo>
                      <a:lnTo>
                        <a:pt x="487" y="357"/>
                      </a:lnTo>
                      <a:lnTo>
                        <a:pt x="469" y="317"/>
                      </a:lnTo>
                      <a:lnTo>
                        <a:pt x="461" y="293"/>
                      </a:lnTo>
                      <a:lnTo>
                        <a:pt x="477" y="285"/>
                      </a:lnTo>
                      <a:lnTo>
                        <a:pt x="501" y="289"/>
                      </a:lnTo>
                      <a:lnTo>
                        <a:pt x="535" y="275"/>
                      </a:lnTo>
                      <a:lnTo>
                        <a:pt x="535" y="237"/>
                      </a:lnTo>
                      <a:lnTo>
                        <a:pt x="499" y="225"/>
                      </a:lnTo>
                      <a:lnTo>
                        <a:pt x="467" y="219"/>
                      </a:lnTo>
                      <a:lnTo>
                        <a:pt x="449" y="187"/>
                      </a:lnTo>
                      <a:lnTo>
                        <a:pt x="451" y="155"/>
                      </a:lnTo>
                      <a:lnTo>
                        <a:pt x="419" y="123"/>
                      </a:lnTo>
                      <a:lnTo>
                        <a:pt x="401" y="99"/>
                      </a:lnTo>
                      <a:lnTo>
                        <a:pt x="399" y="77"/>
                      </a:lnTo>
                      <a:lnTo>
                        <a:pt x="403" y="63"/>
                      </a:lnTo>
                      <a:lnTo>
                        <a:pt x="403" y="34"/>
                      </a:lnTo>
                      <a:lnTo>
                        <a:pt x="371" y="12"/>
                      </a:lnTo>
                      <a:lnTo>
                        <a:pt x="335" y="12"/>
                      </a:lnTo>
                      <a:lnTo>
                        <a:pt x="303" y="18"/>
                      </a:lnTo>
                      <a:lnTo>
                        <a:pt x="289" y="6"/>
                      </a:lnTo>
                      <a:lnTo>
                        <a:pt x="251" y="0"/>
                      </a:lnTo>
                      <a:lnTo>
                        <a:pt x="217" y="10"/>
                      </a:lnTo>
                      <a:close/>
                    </a:path>
                  </a:pathLst>
                </a:custGeom>
                <a:solidFill>
                  <a:schemeClr val="bg1"/>
                </a:solidFill>
                <a:ln w="12700">
                  <a:solidFill>
                    <a:srgbClr val="000000"/>
                  </a:solidFill>
                  <a:prstDash val="solid"/>
                  <a:round/>
                  <a:headEnd/>
                  <a:tailEnd/>
                </a:ln>
              </p:spPr>
              <p:txBody>
                <a:bodyPr/>
                <a:lstStyle/>
                <a:p>
                  <a:endParaRPr lang="fr-FR" sz="1000"/>
                </a:p>
              </p:txBody>
            </p:sp>
            <p:sp>
              <p:nvSpPr>
                <p:cNvPr id="185" name="Freeform 126"/>
                <p:cNvSpPr>
                  <a:spLocks noChangeAspect="1"/>
                </p:cNvSpPr>
                <p:nvPr/>
              </p:nvSpPr>
              <p:spPr bwMode="auto">
                <a:xfrm>
                  <a:off x="3432" y="2169"/>
                  <a:ext cx="1321" cy="867"/>
                </a:xfrm>
                <a:custGeom>
                  <a:avLst/>
                  <a:gdLst>
                    <a:gd name="T0" fmla="*/ 597 w 1032"/>
                    <a:gd name="T1" fmla="*/ 6 h 677"/>
                    <a:gd name="T2" fmla="*/ 682 w 1032"/>
                    <a:gd name="T3" fmla="*/ 36 h 677"/>
                    <a:gd name="T4" fmla="*/ 782 w 1032"/>
                    <a:gd name="T5" fmla="*/ 112 h 677"/>
                    <a:gd name="T6" fmla="*/ 892 w 1032"/>
                    <a:gd name="T7" fmla="*/ 154 h 677"/>
                    <a:gd name="T8" fmla="*/ 1012 w 1032"/>
                    <a:gd name="T9" fmla="*/ 182 h 677"/>
                    <a:gd name="T10" fmla="*/ 1000 w 1032"/>
                    <a:gd name="T11" fmla="*/ 321 h 677"/>
                    <a:gd name="T12" fmla="*/ 948 w 1032"/>
                    <a:gd name="T13" fmla="*/ 367 h 677"/>
                    <a:gd name="T14" fmla="*/ 750 w 1032"/>
                    <a:gd name="T15" fmla="*/ 451 h 677"/>
                    <a:gd name="T16" fmla="*/ 696 w 1032"/>
                    <a:gd name="T17" fmla="*/ 503 h 677"/>
                    <a:gd name="T18" fmla="*/ 766 w 1032"/>
                    <a:gd name="T19" fmla="*/ 567 h 677"/>
                    <a:gd name="T20" fmla="*/ 810 w 1032"/>
                    <a:gd name="T21" fmla="*/ 559 h 677"/>
                    <a:gd name="T22" fmla="*/ 856 w 1032"/>
                    <a:gd name="T23" fmla="*/ 561 h 677"/>
                    <a:gd name="T24" fmla="*/ 796 w 1032"/>
                    <a:gd name="T25" fmla="*/ 595 h 677"/>
                    <a:gd name="T26" fmla="*/ 738 w 1032"/>
                    <a:gd name="T27" fmla="*/ 637 h 677"/>
                    <a:gd name="T28" fmla="*/ 684 w 1032"/>
                    <a:gd name="T29" fmla="*/ 669 h 677"/>
                    <a:gd name="T30" fmla="*/ 678 w 1032"/>
                    <a:gd name="T31" fmla="*/ 601 h 677"/>
                    <a:gd name="T32" fmla="*/ 617 w 1032"/>
                    <a:gd name="T33" fmla="*/ 591 h 677"/>
                    <a:gd name="T34" fmla="*/ 641 w 1032"/>
                    <a:gd name="T35" fmla="*/ 531 h 677"/>
                    <a:gd name="T36" fmla="*/ 631 w 1032"/>
                    <a:gd name="T37" fmla="*/ 503 h 677"/>
                    <a:gd name="T38" fmla="*/ 593 w 1032"/>
                    <a:gd name="T39" fmla="*/ 515 h 677"/>
                    <a:gd name="T40" fmla="*/ 591 w 1032"/>
                    <a:gd name="T41" fmla="*/ 485 h 677"/>
                    <a:gd name="T42" fmla="*/ 545 w 1032"/>
                    <a:gd name="T43" fmla="*/ 487 h 677"/>
                    <a:gd name="T44" fmla="*/ 517 w 1032"/>
                    <a:gd name="T45" fmla="*/ 513 h 677"/>
                    <a:gd name="T46" fmla="*/ 515 w 1032"/>
                    <a:gd name="T47" fmla="*/ 559 h 677"/>
                    <a:gd name="T48" fmla="*/ 501 w 1032"/>
                    <a:gd name="T49" fmla="*/ 575 h 677"/>
                    <a:gd name="T50" fmla="*/ 501 w 1032"/>
                    <a:gd name="T51" fmla="*/ 595 h 677"/>
                    <a:gd name="T52" fmla="*/ 455 w 1032"/>
                    <a:gd name="T53" fmla="*/ 601 h 677"/>
                    <a:gd name="T54" fmla="*/ 403 w 1032"/>
                    <a:gd name="T55" fmla="*/ 591 h 677"/>
                    <a:gd name="T56" fmla="*/ 435 w 1032"/>
                    <a:gd name="T57" fmla="*/ 517 h 677"/>
                    <a:gd name="T58" fmla="*/ 503 w 1032"/>
                    <a:gd name="T59" fmla="*/ 507 h 677"/>
                    <a:gd name="T60" fmla="*/ 443 w 1032"/>
                    <a:gd name="T61" fmla="*/ 469 h 677"/>
                    <a:gd name="T62" fmla="*/ 423 w 1032"/>
                    <a:gd name="T63" fmla="*/ 399 h 677"/>
                    <a:gd name="T64" fmla="*/ 309 w 1032"/>
                    <a:gd name="T65" fmla="*/ 359 h 677"/>
                    <a:gd name="T66" fmla="*/ 261 w 1032"/>
                    <a:gd name="T67" fmla="*/ 389 h 677"/>
                    <a:gd name="T68" fmla="*/ 187 w 1032"/>
                    <a:gd name="T69" fmla="*/ 405 h 677"/>
                    <a:gd name="T70" fmla="*/ 136 w 1032"/>
                    <a:gd name="T71" fmla="*/ 399 h 677"/>
                    <a:gd name="T72" fmla="*/ 80 w 1032"/>
                    <a:gd name="T73" fmla="*/ 393 h 677"/>
                    <a:gd name="T74" fmla="*/ 24 w 1032"/>
                    <a:gd name="T75" fmla="*/ 401 h 677"/>
                    <a:gd name="T76" fmla="*/ 50 w 1032"/>
                    <a:gd name="T77" fmla="*/ 301 h 677"/>
                    <a:gd name="T78" fmla="*/ 106 w 1032"/>
                    <a:gd name="T79" fmla="*/ 182 h 677"/>
                    <a:gd name="T80" fmla="*/ 78 w 1032"/>
                    <a:gd name="T81" fmla="*/ 96 h 677"/>
                    <a:gd name="T82" fmla="*/ 102 w 1032"/>
                    <a:gd name="T83" fmla="*/ 70 h 677"/>
                    <a:gd name="T84" fmla="*/ 227 w 1032"/>
                    <a:gd name="T85" fmla="*/ 68 h 677"/>
                    <a:gd name="T86" fmla="*/ 373 w 1032"/>
                    <a:gd name="T87" fmla="*/ 76 h 677"/>
                    <a:gd name="T88" fmla="*/ 459 w 1032"/>
                    <a:gd name="T89" fmla="*/ 78 h 677"/>
                    <a:gd name="T90" fmla="*/ 481 w 1032"/>
                    <a:gd name="T91" fmla="*/ 42 h 6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32"/>
                    <a:gd name="T139" fmla="*/ 0 h 677"/>
                    <a:gd name="T140" fmla="*/ 1032 w 1032"/>
                    <a:gd name="T141" fmla="*/ 677 h 6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32" h="677">
                      <a:moveTo>
                        <a:pt x="537" y="20"/>
                      </a:moveTo>
                      <a:lnTo>
                        <a:pt x="563" y="16"/>
                      </a:lnTo>
                      <a:lnTo>
                        <a:pt x="597" y="6"/>
                      </a:lnTo>
                      <a:lnTo>
                        <a:pt x="631" y="0"/>
                      </a:lnTo>
                      <a:lnTo>
                        <a:pt x="665" y="6"/>
                      </a:lnTo>
                      <a:lnTo>
                        <a:pt x="682" y="36"/>
                      </a:lnTo>
                      <a:lnTo>
                        <a:pt x="706" y="62"/>
                      </a:lnTo>
                      <a:lnTo>
                        <a:pt x="752" y="86"/>
                      </a:lnTo>
                      <a:lnTo>
                        <a:pt x="782" y="112"/>
                      </a:lnTo>
                      <a:lnTo>
                        <a:pt x="808" y="140"/>
                      </a:lnTo>
                      <a:lnTo>
                        <a:pt x="872" y="140"/>
                      </a:lnTo>
                      <a:lnTo>
                        <a:pt x="892" y="154"/>
                      </a:lnTo>
                      <a:lnTo>
                        <a:pt x="928" y="168"/>
                      </a:lnTo>
                      <a:lnTo>
                        <a:pt x="968" y="170"/>
                      </a:lnTo>
                      <a:lnTo>
                        <a:pt x="1012" y="182"/>
                      </a:lnTo>
                      <a:lnTo>
                        <a:pt x="1032" y="234"/>
                      </a:lnTo>
                      <a:lnTo>
                        <a:pt x="1022" y="293"/>
                      </a:lnTo>
                      <a:lnTo>
                        <a:pt x="1000" y="321"/>
                      </a:lnTo>
                      <a:lnTo>
                        <a:pt x="964" y="333"/>
                      </a:lnTo>
                      <a:lnTo>
                        <a:pt x="952" y="349"/>
                      </a:lnTo>
                      <a:lnTo>
                        <a:pt x="948" y="367"/>
                      </a:lnTo>
                      <a:lnTo>
                        <a:pt x="866" y="391"/>
                      </a:lnTo>
                      <a:lnTo>
                        <a:pt x="820" y="423"/>
                      </a:lnTo>
                      <a:lnTo>
                        <a:pt x="750" y="451"/>
                      </a:lnTo>
                      <a:lnTo>
                        <a:pt x="730" y="473"/>
                      </a:lnTo>
                      <a:lnTo>
                        <a:pt x="676" y="481"/>
                      </a:lnTo>
                      <a:lnTo>
                        <a:pt x="696" y="503"/>
                      </a:lnTo>
                      <a:lnTo>
                        <a:pt x="722" y="503"/>
                      </a:lnTo>
                      <a:lnTo>
                        <a:pt x="762" y="541"/>
                      </a:lnTo>
                      <a:lnTo>
                        <a:pt x="766" y="567"/>
                      </a:lnTo>
                      <a:lnTo>
                        <a:pt x="788" y="571"/>
                      </a:lnTo>
                      <a:lnTo>
                        <a:pt x="800" y="571"/>
                      </a:lnTo>
                      <a:lnTo>
                        <a:pt x="810" y="559"/>
                      </a:lnTo>
                      <a:lnTo>
                        <a:pt x="824" y="571"/>
                      </a:lnTo>
                      <a:lnTo>
                        <a:pt x="838" y="559"/>
                      </a:lnTo>
                      <a:lnTo>
                        <a:pt x="856" y="561"/>
                      </a:lnTo>
                      <a:lnTo>
                        <a:pt x="840" y="593"/>
                      </a:lnTo>
                      <a:lnTo>
                        <a:pt x="820" y="605"/>
                      </a:lnTo>
                      <a:lnTo>
                        <a:pt x="796" y="595"/>
                      </a:lnTo>
                      <a:lnTo>
                        <a:pt x="784" y="589"/>
                      </a:lnTo>
                      <a:lnTo>
                        <a:pt x="778" y="609"/>
                      </a:lnTo>
                      <a:lnTo>
                        <a:pt x="738" y="637"/>
                      </a:lnTo>
                      <a:lnTo>
                        <a:pt x="726" y="655"/>
                      </a:lnTo>
                      <a:lnTo>
                        <a:pt x="714" y="677"/>
                      </a:lnTo>
                      <a:lnTo>
                        <a:pt x="684" y="669"/>
                      </a:lnTo>
                      <a:lnTo>
                        <a:pt x="684" y="657"/>
                      </a:lnTo>
                      <a:lnTo>
                        <a:pt x="690" y="637"/>
                      </a:lnTo>
                      <a:lnTo>
                        <a:pt x="678" y="601"/>
                      </a:lnTo>
                      <a:lnTo>
                        <a:pt x="661" y="599"/>
                      </a:lnTo>
                      <a:lnTo>
                        <a:pt x="645" y="599"/>
                      </a:lnTo>
                      <a:lnTo>
                        <a:pt x="617" y="591"/>
                      </a:lnTo>
                      <a:lnTo>
                        <a:pt x="623" y="571"/>
                      </a:lnTo>
                      <a:lnTo>
                        <a:pt x="637" y="551"/>
                      </a:lnTo>
                      <a:lnTo>
                        <a:pt x="641" y="531"/>
                      </a:lnTo>
                      <a:lnTo>
                        <a:pt x="667" y="513"/>
                      </a:lnTo>
                      <a:lnTo>
                        <a:pt x="661" y="495"/>
                      </a:lnTo>
                      <a:lnTo>
                        <a:pt x="631" y="503"/>
                      </a:lnTo>
                      <a:lnTo>
                        <a:pt x="613" y="511"/>
                      </a:lnTo>
                      <a:lnTo>
                        <a:pt x="593" y="507"/>
                      </a:lnTo>
                      <a:lnTo>
                        <a:pt x="593" y="515"/>
                      </a:lnTo>
                      <a:lnTo>
                        <a:pt x="567" y="501"/>
                      </a:lnTo>
                      <a:lnTo>
                        <a:pt x="569" y="493"/>
                      </a:lnTo>
                      <a:lnTo>
                        <a:pt x="591" y="485"/>
                      </a:lnTo>
                      <a:lnTo>
                        <a:pt x="579" y="469"/>
                      </a:lnTo>
                      <a:lnTo>
                        <a:pt x="559" y="473"/>
                      </a:lnTo>
                      <a:lnTo>
                        <a:pt x="545" y="487"/>
                      </a:lnTo>
                      <a:lnTo>
                        <a:pt x="533" y="493"/>
                      </a:lnTo>
                      <a:lnTo>
                        <a:pt x="531" y="511"/>
                      </a:lnTo>
                      <a:lnTo>
                        <a:pt x="517" y="513"/>
                      </a:lnTo>
                      <a:lnTo>
                        <a:pt x="531" y="527"/>
                      </a:lnTo>
                      <a:lnTo>
                        <a:pt x="531" y="541"/>
                      </a:lnTo>
                      <a:lnTo>
                        <a:pt x="515" y="559"/>
                      </a:lnTo>
                      <a:lnTo>
                        <a:pt x="495" y="551"/>
                      </a:lnTo>
                      <a:lnTo>
                        <a:pt x="509" y="571"/>
                      </a:lnTo>
                      <a:lnTo>
                        <a:pt x="501" y="575"/>
                      </a:lnTo>
                      <a:lnTo>
                        <a:pt x="475" y="551"/>
                      </a:lnTo>
                      <a:lnTo>
                        <a:pt x="483" y="583"/>
                      </a:lnTo>
                      <a:lnTo>
                        <a:pt x="501" y="595"/>
                      </a:lnTo>
                      <a:lnTo>
                        <a:pt x="483" y="613"/>
                      </a:lnTo>
                      <a:lnTo>
                        <a:pt x="475" y="603"/>
                      </a:lnTo>
                      <a:lnTo>
                        <a:pt x="455" y="601"/>
                      </a:lnTo>
                      <a:lnTo>
                        <a:pt x="443" y="607"/>
                      </a:lnTo>
                      <a:lnTo>
                        <a:pt x="401" y="609"/>
                      </a:lnTo>
                      <a:lnTo>
                        <a:pt x="403" y="591"/>
                      </a:lnTo>
                      <a:lnTo>
                        <a:pt x="431" y="563"/>
                      </a:lnTo>
                      <a:lnTo>
                        <a:pt x="433" y="537"/>
                      </a:lnTo>
                      <a:lnTo>
                        <a:pt x="435" y="517"/>
                      </a:lnTo>
                      <a:lnTo>
                        <a:pt x="459" y="513"/>
                      </a:lnTo>
                      <a:lnTo>
                        <a:pt x="495" y="515"/>
                      </a:lnTo>
                      <a:lnTo>
                        <a:pt x="503" y="507"/>
                      </a:lnTo>
                      <a:lnTo>
                        <a:pt x="479" y="499"/>
                      </a:lnTo>
                      <a:lnTo>
                        <a:pt x="471" y="485"/>
                      </a:lnTo>
                      <a:lnTo>
                        <a:pt x="443" y="469"/>
                      </a:lnTo>
                      <a:lnTo>
                        <a:pt x="433" y="441"/>
                      </a:lnTo>
                      <a:lnTo>
                        <a:pt x="439" y="427"/>
                      </a:lnTo>
                      <a:lnTo>
                        <a:pt x="423" y="399"/>
                      </a:lnTo>
                      <a:lnTo>
                        <a:pt x="385" y="393"/>
                      </a:lnTo>
                      <a:lnTo>
                        <a:pt x="345" y="361"/>
                      </a:lnTo>
                      <a:lnTo>
                        <a:pt x="309" y="359"/>
                      </a:lnTo>
                      <a:lnTo>
                        <a:pt x="283" y="367"/>
                      </a:lnTo>
                      <a:lnTo>
                        <a:pt x="273" y="381"/>
                      </a:lnTo>
                      <a:lnTo>
                        <a:pt x="261" y="389"/>
                      </a:lnTo>
                      <a:lnTo>
                        <a:pt x="231" y="391"/>
                      </a:lnTo>
                      <a:lnTo>
                        <a:pt x="215" y="405"/>
                      </a:lnTo>
                      <a:lnTo>
                        <a:pt x="187" y="405"/>
                      </a:lnTo>
                      <a:lnTo>
                        <a:pt x="177" y="393"/>
                      </a:lnTo>
                      <a:lnTo>
                        <a:pt x="165" y="389"/>
                      </a:lnTo>
                      <a:lnTo>
                        <a:pt x="136" y="399"/>
                      </a:lnTo>
                      <a:lnTo>
                        <a:pt x="116" y="401"/>
                      </a:lnTo>
                      <a:lnTo>
                        <a:pt x="102" y="389"/>
                      </a:lnTo>
                      <a:lnTo>
                        <a:pt x="80" y="393"/>
                      </a:lnTo>
                      <a:lnTo>
                        <a:pt x="60" y="405"/>
                      </a:lnTo>
                      <a:lnTo>
                        <a:pt x="50" y="401"/>
                      </a:lnTo>
                      <a:lnTo>
                        <a:pt x="24" y="401"/>
                      </a:lnTo>
                      <a:lnTo>
                        <a:pt x="0" y="361"/>
                      </a:lnTo>
                      <a:lnTo>
                        <a:pt x="4" y="343"/>
                      </a:lnTo>
                      <a:lnTo>
                        <a:pt x="50" y="301"/>
                      </a:lnTo>
                      <a:lnTo>
                        <a:pt x="36" y="252"/>
                      </a:lnTo>
                      <a:lnTo>
                        <a:pt x="90" y="208"/>
                      </a:lnTo>
                      <a:lnTo>
                        <a:pt x="106" y="182"/>
                      </a:lnTo>
                      <a:lnTo>
                        <a:pt x="104" y="156"/>
                      </a:lnTo>
                      <a:lnTo>
                        <a:pt x="92" y="124"/>
                      </a:lnTo>
                      <a:lnTo>
                        <a:pt x="78" y="96"/>
                      </a:lnTo>
                      <a:lnTo>
                        <a:pt x="60" y="82"/>
                      </a:lnTo>
                      <a:lnTo>
                        <a:pt x="90" y="84"/>
                      </a:lnTo>
                      <a:lnTo>
                        <a:pt x="102" y="70"/>
                      </a:lnTo>
                      <a:lnTo>
                        <a:pt x="158" y="68"/>
                      </a:lnTo>
                      <a:lnTo>
                        <a:pt x="213" y="68"/>
                      </a:lnTo>
                      <a:lnTo>
                        <a:pt x="227" y="68"/>
                      </a:lnTo>
                      <a:lnTo>
                        <a:pt x="299" y="84"/>
                      </a:lnTo>
                      <a:lnTo>
                        <a:pt x="351" y="84"/>
                      </a:lnTo>
                      <a:lnTo>
                        <a:pt x="373" y="76"/>
                      </a:lnTo>
                      <a:lnTo>
                        <a:pt x="393" y="76"/>
                      </a:lnTo>
                      <a:lnTo>
                        <a:pt x="415" y="84"/>
                      </a:lnTo>
                      <a:lnTo>
                        <a:pt x="459" y="78"/>
                      </a:lnTo>
                      <a:lnTo>
                        <a:pt x="467" y="92"/>
                      </a:lnTo>
                      <a:lnTo>
                        <a:pt x="483" y="74"/>
                      </a:lnTo>
                      <a:lnTo>
                        <a:pt x="481" y="42"/>
                      </a:lnTo>
                      <a:lnTo>
                        <a:pt x="517" y="22"/>
                      </a:lnTo>
                      <a:lnTo>
                        <a:pt x="537" y="20"/>
                      </a:lnTo>
                      <a:close/>
                    </a:path>
                  </a:pathLst>
                </a:custGeom>
                <a:solidFill>
                  <a:schemeClr val="bg1"/>
                </a:solidFill>
                <a:ln w="12700">
                  <a:solidFill>
                    <a:srgbClr val="000000"/>
                  </a:solidFill>
                  <a:prstDash val="solid"/>
                  <a:round/>
                  <a:headEnd/>
                  <a:tailEnd/>
                </a:ln>
              </p:spPr>
              <p:txBody>
                <a:bodyPr/>
                <a:lstStyle/>
                <a:p>
                  <a:endParaRPr lang="fr-FR" sz="1000"/>
                </a:p>
              </p:txBody>
            </p:sp>
          </p:grpSp>
          <p:sp>
            <p:nvSpPr>
              <p:cNvPr id="145" name="AutoShape 127"/>
              <p:cNvSpPr>
                <a:spLocks noChangeArrowheads="1"/>
              </p:cNvSpPr>
              <p:nvPr/>
            </p:nvSpPr>
            <p:spPr bwMode="auto">
              <a:xfrm>
                <a:off x="2592" y="2160"/>
                <a:ext cx="96" cy="96"/>
              </a:xfrm>
              <a:prstGeom prst="triangle">
                <a:avLst>
                  <a:gd name="adj" fmla="val 50000"/>
                </a:avLst>
              </a:prstGeom>
              <a:solidFill>
                <a:srgbClr val="FF0000"/>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endParaRPr lang="fr-FR" altLang="fr-FR" sz="1050"/>
              </a:p>
            </p:txBody>
          </p:sp>
          <p:sp>
            <p:nvSpPr>
              <p:cNvPr id="146" name="AutoShape 128"/>
              <p:cNvSpPr>
                <a:spLocks noChangeArrowheads="1"/>
              </p:cNvSpPr>
              <p:nvPr/>
            </p:nvSpPr>
            <p:spPr bwMode="auto">
              <a:xfrm>
                <a:off x="2160" y="2496"/>
                <a:ext cx="96" cy="96"/>
              </a:xfrm>
              <a:prstGeom prst="triangle">
                <a:avLst>
                  <a:gd name="adj" fmla="val 50000"/>
                </a:avLst>
              </a:prstGeom>
              <a:solidFill>
                <a:srgbClr val="FF0000"/>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endParaRPr lang="fr-FR" altLang="fr-FR" sz="1050"/>
              </a:p>
            </p:txBody>
          </p:sp>
          <p:sp>
            <p:nvSpPr>
              <p:cNvPr id="147" name="AutoShape 129"/>
              <p:cNvSpPr>
                <a:spLocks noChangeArrowheads="1"/>
              </p:cNvSpPr>
              <p:nvPr/>
            </p:nvSpPr>
            <p:spPr bwMode="auto">
              <a:xfrm>
                <a:off x="2640" y="3216"/>
                <a:ext cx="96" cy="96"/>
              </a:xfrm>
              <a:prstGeom prst="triangle">
                <a:avLst>
                  <a:gd name="adj" fmla="val 50000"/>
                </a:avLst>
              </a:prstGeom>
              <a:solidFill>
                <a:srgbClr val="FF0000"/>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endParaRPr lang="fr-FR" altLang="fr-FR" sz="1050"/>
              </a:p>
            </p:txBody>
          </p:sp>
          <p:sp>
            <p:nvSpPr>
              <p:cNvPr id="148" name="AutoShape 130"/>
              <p:cNvSpPr>
                <a:spLocks noChangeArrowheads="1"/>
              </p:cNvSpPr>
              <p:nvPr/>
            </p:nvSpPr>
            <p:spPr bwMode="auto">
              <a:xfrm>
                <a:off x="2640" y="1728"/>
                <a:ext cx="96" cy="96"/>
              </a:xfrm>
              <a:prstGeom prst="triangle">
                <a:avLst>
                  <a:gd name="adj" fmla="val 50000"/>
                </a:avLst>
              </a:prstGeom>
              <a:solidFill>
                <a:srgbClr val="FF0000"/>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endParaRPr lang="fr-FR" altLang="fr-FR" sz="1050"/>
              </a:p>
            </p:txBody>
          </p:sp>
        </p:grpSp>
        <p:sp>
          <p:nvSpPr>
            <p:cNvPr id="131" name="Rectangle 131"/>
            <p:cNvSpPr>
              <a:spLocks noChangeArrowheads="1"/>
            </p:cNvSpPr>
            <p:nvPr/>
          </p:nvSpPr>
          <p:spPr bwMode="auto">
            <a:xfrm>
              <a:off x="17620" y="10571"/>
              <a:ext cx="119" cy="123"/>
            </a:xfrm>
            <a:prstGeom prst="rect">
              <a:avLst/>
            </a:prstGeom>
            <a:solidFill>
              <a:srgbClr val="0000FF"/>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endParaRPr lang="fr-FR" altLang="fr-FR" sz="1050"/>
            </a:p>
          </p:txBody>
        </p:sp>
        <p:sp>
          <p:nvSpPr>
            <p:cNvPr id="132" name="Text Box 132"/>
            <p:cNvSpPr txBox="1">
              <a:spLocks noChangeArrowheads="1"/>
            </p:cNvSpPr>
            <p:nvPr/>
          </p:nvSpPr>
          <p:spPr bwMode="auto">
            <a:xfrm>
              <a:off x="18862" y="10144"/>
              <a:ext cx="1656"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fr-FR" altLang="fr-FR" sz="700" b="1">
                  <a:latin typeface="Times New Roman" panose="02020603050405020304" pitchFamily="18" charset="0"/>
                </a:rPr>
                <a:t> Leinefelde (4)</a:t>
              </a:r>
            </a:p>
          </p:txBody>
        </p:sp>
        <p:sp>
          <p:nvSpPr>
            <p:cNvPr id="133" name="Text Box 133"/>
            <p:cNvSpPr txBox="1">
              <a:spLocks noChangeArrowheads="1"/>
            </p:cNvSpPr>
            <p:nvPr/>
          </p:nvSpPr>
          <p:spPr bwMode="auto">
            <a:xfrm>
              <a:off x="18921" y="9595"/>
              <a:ext cx="894"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fr-FR" altLang="fr-FR" sz="700" b="1">
                  <a:latin typeface="Times New Roman" panose="02020603050405020304" pitchFamily="18" charset="0"/>
                </a:rPr>
                <a:t>Soro</a:t>
              </a:r>
            </a:p>
          </p:txBody>
        </p:sp>
        <p:sp>
          <p:nvSpPr>
            <p:cNvPr id="134" name="Text Box 134"/>
            <p:cNvSpPr txBox="1">
              <a:spLocks noChangeArrowheads="1"/>
            </p:cNvSpPr>
            <p:nvPr/>
          </p:nvSpPr>
          <p:spPr bwMode="auto">
            <a:xfrm>
              <a:off x="17687" y="10408"/>
              <a:ext cx="887"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fr-FR" altLang="fr-FR" sz="700" b="1">
                  <a:latin typeface="Times New Roman" panose="02020603050405020304" pitchFamily="18" charset="0"/>
                </a:rPr>
                <a:t>Hesse</a:t>
              </a:r>
            </a:p>
          </p:txBody>
        </p:sp>
        <p:sp>
          <p:nvSpPr>
            <p:cNvPr id="135" name="Text Box 135"/>
            <p:cNvSpPr txBox="1">
              <a:spLocks noChangeArrowheads="1"/>
            </p:cNvSpPr>
            <p:nvPr/>
          </p:nvSpPr>
          <p:spPr bwMode="auto">
            <a:xfrm>
              <a:off x="16495" y="10152"/>
              <a:ext cx="1792"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fr-FR" altLang="fr-FR" sz="700" b="1">
                  <a:latin typeface="Times New Roman" panose="02020603050405020304" pitchFamily="18" charset="0"/>
                </a:rPr>
                <a:t>Fougères (3)</a:t>
              </a:r>
            </a:p>
          </p:txBody>
        </p:sp>
        <p:sp>
          <p:nvSpPr>
            <p:cNvPr id="136" name="AutoShape 136"/>
            <p:cNvSpPr>
              <a:spLocks noChangeArrowheads="1"/>
            </p:cNvSpPr>
            <p:nvPr/>
          </p:nvSpPr>
          <p:spPr bwMode="auto">
            <a:xfrm>
              <a:off x="20345" y="9464"/>
              <a:ext cx="120" cy="123"/>
            </a:xfrm>
            <a:prstGeom prst="triangle">
              <a:avLst>
                <a:gd name="adj" fmla="val 50000"/>
              </a:avLst>
            </a:prstGeom>
            <a:solidFill>
              <a:srgbClr val="FF0000"/>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endParaRPr lang="fr-FR" altLang="fr-FR" sz="1050"/>
            </a:p>
          </p:txBody>
        </p:sp>
        <p:sp>
          <p:nvSpPr>
            <p:cNvPr id="137" name="Oval 137"/>
            <p:cNvSpPr>
              <a:spLocks noChangeAspect="1" noChangeArrowheads="1"/>
            </p:cNvSpPr>
            <p:nvPr/>
          </p:nvSpPr>
          <p:spPr bwMode="auto">
            <a:xfrm>
              <a:off x="18095" y="10875"/>
              <a:ext cx="77" cy="80"/>
            </a:xfrm>
            <a:prstGeom prst="ellipse">
              <a:avLst/>
            </a:prstGeom>
            <a:solidFill>
              <a:srgbClr val="000099"/>
            </a:soli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endParaRPr lang="fr-FR" altLang="fr-FR" sz="1050"/>
            </a:p>
          </p:txBody>
        </p:sp>
        <p:sp>
          <p:nvSpPr>
            <p:cNvPr id="138" name="Text Box 138"/>
            <p:cNvSpPr txBox="1">
              <a:spLocks noChangeArrowheads="1"/>
            </p:cNvSpPr>
            <p:nvPr/>
          </p:nvSpPr>
          <p:spPr bwMode="auto">
            <a:xfrm>
              <a:off x="17540" y="10887"/>
              <a:ext cx="887"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fr-FR" altLang="fr-FR" sz="700" b="1">
                  <a:latin typeface="Times New Roman" panose="02020603050405020304" pitchFamily="18" charset="0"/>
                </a:rPr>
                <a:t>Breuil</a:t>
              </a:r>
            </a:p>
          </p:txBody>
        </p:sp>
        <p:sp>
          <p:nvSpPr>
            <p:cNvPr id="139" name="Oval 139"/>
            <p:cNvSpPr>
              <a:spLocks noChangeAspect="1" noChangeArrowheads="1"/>
            </p:cNvSpPr>
            <p:nvPr/>
          </p:nvSpPr>
          <p:spPr bwMode="auto">
            <a:xfrm>
              <a:off x="18627" y="10631"/>
              <a:ext cx="79" cy="79"/>
            </a:xfrm>
            <a:prstGeom prst="ellipse">
              <a:avLst/>
            </a:prstGeom>
            <a:solidFill>
              <a:srgbClr val="000099"/>
            </a:soli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endParaRPr lang="fr-FR" altLang="fr-FR" sz="1050"/>
            </a:p>
          </p:txBody>
        </p:sp>
        <p:sp>
          <p:nvSpPr>
            <p:cNvPr id="140" name="Text Box 140"/>
            <p:cNvSpPr txBox="1">
              <a:spLocks noChangeArrowheads="1"/>
            </p:cNvSpPr>
            <p:nvPr/>
          </p:nvSpPr>
          <p:spPr bwMode="auto">
            <a:xfrm>
              <a:off x="18659" y="10473"/>
              <a:ext cx="894"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fr-FR" altLang="fr-FR" sz="700" b="1">
                  <a:latin typeface="Times New Roman" panose="02020603050405020304" pitchFamily="18" charset="0"/>
                </a:rPr>
                <a:t>Ebrach</a:t>
              </a:r>
            </a:p>
          </p:txBody>
        </p:sp>
        <p:sp>
          <p:nvSpPr>
            <p:cNvPr id="141" name="Oval 141"/>
            <p:cNvSpPr>
              <a:spLocks noChangeAspect="1" noChangeArrowheads="1"/>
            </p:cNvSpPr>
            <p:nvPr/>
          </p:nvSpPr>
          <p:spPr bwMode="auto">
            <a:xfrm>
              <a:off x="18400" y="10752"/>
              <a:ext cx="79" cy="81"/>
            </a:xfrm>
            <a:prstGeom prst="ellipse">
              <a:avLst/>
            </a:prstGeom>
            <a:solidFill>
              <a:srgbClr val="000099"/>
            </a:soli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endParaRPr lang="fr-FR" altLang="fr-FR" sz="1050"/>
            </a:p>
          </p:txBody>
        </p:sp>
        <p:sp>
          <p:nvSpPr>
            <p:cNvPr id="142" name="Text Box 142"/>
            <p:cNvSpPr txBox="1">
              <a:spLocks noChangeArrowheads="1"/>
            </p:cNvSpPr>
            <p:nvPr/>
          </p:nvSpPr>
          <p:spPr bwMode="auto">
            <a:xfrm>
              <a:off x="18324" y="10665"/>
              <a:ext cx="1300"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fr-FR" altLang="fr-FR" sz="700" b="1">
                  <a:latin typeface="Times New Roman" panose="02020603050405020304" pitchFamily="18" charset="0"/>
                </a:rPr>
                <a:t>Aubure</a:t>
              </a:r>
              <a:endParaRPr lang="fr-FR" altLang="fr-FR" sz="700">
                <a:latin typeface="Times New Roman" panose="02020603050405020304" pitchFamily="18" charset="0"/>
              </a:endParaRPr>
            </a:p>
          </p:txBody>
        </p:sp>
      </p:grpSp>
      <p:grpSp>
        <p:nvGrpSpPr>
          <p:cNvPr id="269" name="Groupe 268"/>
          <p:cNvGrpSpPr/>
          <p:nvPr/>
        </p:nvGrpSpPr>
        <p:grpSpPr>
          <a:xfrm>
            <a:off x="114328" y="770508"/>
            <a:ext cx="8640763" cy="5972175"/>
            <a:chOff x="539750" y="552450"/>
            <a:chExt cx="8640763" cy="5972175"/>
          </a:xfrm>
        </p:grpSpPr>
        <p:graphicFrame>
          <p:nvGraphicFramePr>
            <p:cNvPr id="270" name="Object 33"/>
            <p:cNvGraphicFramePr>
              <a:graphicFrameLocks noChangeAspect="1"/>
            </p:cNvGraphicFramePr>
            <p:nvPr>
              <p:extLst>
                <p:ext uri="{D42A27DB-BD31-4B8C-83A1-F6EECF244321}">
                  <p14:modId xmlns:p14="http://schemas.microsoft.com/office/powerpoint/2010/main" val="3681488947"/>
                </p:ext>
              </p:extLst>
            </p:nvPr>
          </p:nvGraphicFramePr>
          <p:xfrm>
            <a:off x="5126038" y="552450"/>
            <a:ext cx="4017962" cy="3176588"/>
          </p:xfrm>
          <a:graphic>
            <a:graphicData uri="http://schemas.openxmlformats.org/presentationml/2006/ole">
              <mc:AlternateContent xmlns:mc="http://schemas.openxmlformats.org/markup-compatibility/2006">
                <mc:Choice xmlns:v="urn:schemas-microsoft-com:vml" Requires="v">
                  <p:oleObj spid="_x0000_s3278" name="SPW 10.0 Graph" r:id="rId3" imgW="4535280" imgH="3746880" progId="SigmaPlotGraphicObject.9">
                    <p:embed/>
                  </p:oleObj>
                </mc:Choice>
                <mc:Fallback>
                  <p:oleObj name="SPW 10.0 Graph" r:id="rId3" imgW="4535280" imgH="3746880" progId="SigmaPlotGraphicObject.9">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6038" y="552450"/>
                          <a:ext cx="4017962" cy="317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1" name="Object 32"/>
            <p:cNvGraphicFramePr>
              <a:graphicFrameLocks noChangeAspect="1"/>
            </p:cNvGraphicFramePr>
            <p:nvPr>
              <p:extLst>
                <p:ext uri="{D42A27DB-BD31-4B8C-83A1-F6EECF244321}">
                  <p14:modId xmlns:p14="http://schemas.microsoft.com/office/powerpoint/2010/main" val="549122950"/>
                </p:ext>
              </p:extLst>
            </p:nvPr>
          </p:nvGraphicFramePr>
          <p:xfrm>
            <a:off x="5076825" y="3429000"/>
            <a:ext cx="4103688" cy="3095625"/>
          </p:xfrm>
          <a:graphic>
            <a:graphicData uri="http://schemas.openxmlformats.org/presentationml/2006/ole">
              <mc:AlternateContent xmlns:mc="http://schemas.openxmlformats.org/markup-compatibility/2006">
                <mc:Choice xmlns:v="urn:schemas-microsoft-com:vml" Requires="v">
                  <p:oleObj spid="_x0000_s3279" name="SPW 10.0 Graph" r:id="rId5" imgW="4535280" imgH="3766320" progId="SigmaPlotGraphicObject.9">
                    <p:embed/>
                  </p:oleObj>
                </mc:Choice>
                <mc:Fallback>
                  <p:oleObj name="SPW 10.0 Graph" r:id="rId5" imgW="4535280" imgH="3766320" progId="SigmaPlotGraphicObject.9">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825" y="3429000"/>
                          <a:ext cx="4103688" cy="309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2" name="Text Box 35"/>
            <p:cNvSpPr txBox="1">
              <a:spLocks noChangeArrowheads="1"/>
            </p:cNvSpPr>
            <p:nvPr/>
          </p:nvSpPr>
          <p:spPr bwMode="auto">
            <a:xfrm>
              <a:off x="7335838" y="5734050"/>
              <a:ext cx="14144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111625">
                <a:defRPr>
                  <a:solidFill>
                    <a:schemeClr val="tx1"/>
                  </a:solidFill>
                  <a:latin typeface="Arial" panose="020B0604020202020204" pitchFamily="34" charset="0"/>
                </a:defRPr>
              </a:lvl1pPr>
              <a:lvl2pPr defTabSz="4111625">
                <a:defRPr>
                  <a:solidFill>
                    <a:schemeClr val="tx1"/>
                  </a:solidFill>
                  <a:latin typeface="Arial" panose="020B0604020202020204" pitchFamily="34" charset="0"/>
                </a:defRPr>
              </a:lvl2pPr>
              <a:lvl3pPr defTabSz="4111625">
                <a:defRPr>
                  <a:solidFill>
                    <a:schemeClr val="tx1"/>
                  </a:solidFill>
                  <a:latin typeface="Arial" panose="020B0604020202020204" pitchFamily="34" charset="0"/>
                </a:defRPr>
              </a:lvl3pPr>
              <a:lvl4pPr defTabSz="4111625">
                <a:defRPr>
                  <a:solidFill>
                    <a:schemeClr val="tx1"/>
                  </a:solidFill>
                  <a:latin typeface="Arial" panose="020B0604020202020204" pitchFamily="34" charset="0"/>
                </a:defRPr>
              </a:lvl4pPr>
              <a:lvl5pPr defTabSz="4111625">
                <a:defRPr>
                  <a:solidFill>
                    <a:schemeClr val="tx1"/>
                  </a:solidFill>
                  <a:latin typeface="Arial" panose="020B0604020202020204" pitchFamily="34" charset="0"/>
                </a:defRPr>
              </a:lvl5pPr>
              <a:lvl6pPr defTabSz="4111625" fontAlgn="base">
                <a:spcBef>
                  <a:spcPct val="0"/>
                </a:spcBef>
                <a:spcAft>
                  <a:spcPct val="0"/>
                </a:spcAft>
                <a:defRPr>
                  <a:solidFill>
                    <a:schemeClr val="tx1"/>
                  </a:solidFill>
                  <a:latin typeface="Arial" panose="020B0604020202020204" pitchFamily="34" charset="0"/>
                </a:defRPr>
              </a:lvl6pPr>
              <a:lvl7pPr defTabSz="4111625" fontAlgn="base">
                <a:spcBef>
                  <a:spcPct val="0"/>
                </a:spcBef>
                <a:spcAft>
                  <a:spcPct val="0"/>
                </a:spcAft>
                <a:defRPr>
                  <a:solidFill>
                    <a:schemeClr val="tx1"/>
                  </a:solidFill>
                  <a:latin typeface="Arial" panose="020B0604020202020204" pitchFamily="34" charset="0"/>
                </a:defRPr>
              </a:lvl7pPr>
              <a:lvl8pPr defTabSz="4111625" fontAlgn="base">
                <a:spcBef>
                  <a:spcPct val="0"/>
                </a:spcBef>
                <a:spcAft>
                  <a:spcPct val="0"/>
                </a:spcAft>
                <a:defRPr>
                  <a:solidFill>
                    <a:schemeClr val="tx1"/>
                  </a:solidFill>
                  <a:latin typeface="Arial" panose="020B0604020202020204" pitchFamily="34" charset="0"/>
                </a:defRPr>
              </a:lvl8pPr>
              <a:lvl9pPr defTabSz="4111625" fontAlgn="base">
                <a:spcBef>
                  <a:spcPct val="0"/>
                </a:spcBef>
                <a:spcAft>
                  <a:spcPct val="0"/>
                </a:spcAft>
                <a:defRPr>
                  <a:solidFill>
                    <a:schemeClr val="tx1"/>
                  </a:solidFill>
                  <a:latin typeface="Arial" panose="020B0604020202020204" pitchFamily="34" charset="0"/>
                </a:defRPr>
              </a:lvl9pPr>
            </a:lstStyle>
            <a:p>
              <a:r>
                <a:rPr lang="en-US" altLang="fr-FR" sz="1400">
                  <a:solidFill>
                    <a:srgbClr val="F51807"/>
                  </a:solidFill>
                </a:rPr>
                <a:t>R²=0.65, n=367</a:t>
              </a:r>
            </a:p>
          </p:txBody>
        </p:sp>
        <p:sp>
          <p:nvSpPr>
            <p:cNvPr id="273" name="Text Box 37"/>
            <p:cNvSpPr txBox="1">
              <a:spLocks noChangeArrowheads="1"/>
            </p:cNvSpPr>
            <p:nvPr/>
          </p:nvSpPr>
          <p:spPr bwMode="auto">
            <a:xfrm>
              <a:off x="5572125" y="3811588"/>
              <a:ext cx="11652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111625">
                <a:defRPr>
                  <a:solidFill>
                    <a:schemeClr val="tx1"/>
                  </a:solidFill>
                  <a:latin typeface="Arial" panose="020B0604020202020204" pitchFamily="34" charset="0"/>
                </a:defRPr>
              </a:lvl1pPr>
              <a:lvl2pPr defTabSz="4111625">
                <a:defRPr>
                  <a:solidFill>
                    <a:schemeClr val="tx1"/>
                  </a:solidFill>
                  <a:latin typeface="Arial" panose="020B0604020202020204" pitchFamily="34" charset="0"/>
                </a:defRPr>
              </a:lvl2pPr>
              <a:lvl3pPr defTabSz="4111625">
                <a:defRPr>
                  <a:solidFill>
                    <a:schemeClr val="tx1"/>
                  </a:solidFill>
                  <a:latin typeface="Arial" panose="020B0604020202020204" pitchFamily="34" charset="0"/>
                </a:defRPr>
              </a:lvl3pPr>
              <a:lvl4pPr defTabSz="4111625">
                <a:defRPr>
                  <a:solidFill>
                    <a:schemeClr val="tx1"/>
                  </a:solidFill>
                  <a:latin typeface="Arial" panose="020B0604020202020204" pitchFamily="34" charset="0"/>
                </a:defRPr>
              </a:lvl4pPr>
              <a:lvl5pPr defTabSz="4111625">
                <a:defRPr>
                  <a:solidFill>
                    <a:schemeClr val="tx1"/>
                  </a:solidFill>
                  <a:latin typeface="Arial" panose="020B0604020202020204" pitchFamily="34" charset="0"/>
                </a:defRPr>
              </a:lvl5pPr>
              <a:lvl6pPr defTabSz="4111625" fontAlgn="base">
                <a:spcBef>
                  <a:spcPct val="0"/>
                </a:spcBef>
                <a:spcAft>
                  <a:spcPct val="0"/>
                </a:spcAft>
                <a:defRPr>
                  <a:solidFill>
                    <a:schemeClr val="tx1"/>
                  </a:solidFill>
                  <a:latin typeface="Arial" panose="020B0604020202020204" pitchFamily="34" charset="0"/>
                </a:defRPr>
              </a:lvl6pPr>
              <a:lvl7pPr defTabSz="4111625" fontAlgn="base">
                <a:spcBef>
                  <a:spcPct val="0"/>
                </a:spcBef>
                <a:spcAft>
                  <a:spcPct val="0"/>
                </a:spcAft>
                <a:defRPr>
                  <a:solidFill>
                    <a:schemeClr val="tx1"/>
                  </a:solidFill>
                  <a:latin typeface="Arial" panose="020B0604020202020204" pitchFamily="34" charset="0"/>
                </a:defRPr>
              </a:lvl7pPr>
              <a:lvl8pPr defTabSz="4111625" fontAlgn="base">
                <a:spcBef>
                  <a:spcPct val="0"/>
                </a:spcBef>
                <a:spcAft>
                  <a:spcPct val="0"/>
                </a:spcAft>
                <a:defRPr>
                  <a:solidFill>
                    <a:schemeClr val="tx1"/>
                  </a:solidFill>
                  <a:latin typeface="Arial" panose="020B0604020202020204" pitchFamily="34" charset="0"/>
                </a:defRPr>
              </a:lvl8pPr>
              <a:lvl9pPr defTabSz="4111625" fontAlgn="base">
                <a:spcBef>
                  <a:spcPct val="0"/>
                </a:spcBef>
                <a:spcAft>
                  <a:spcPct val="0"/>
                </a:spcAft>
                <a:defRPr>
                  <a:solidFill>
                    <a:schemeClr val="tx1"/>
                  </a:solidFill>
                  <a:latin typeface="Arial" panose="020B0604020202020204" pitchFamily="34" charset="0"/>
                </a:defRPr>
              </a:lvl9pPr>
            </a:lstStyle>
            <a:p>
              <a:r>
                <a:rPr lang="en-US" altLang="fr-FR" sz="1600">
                  <a:solidFill>
                    <a:srgbClr val="F51807"/>
                  </a:solidFill>
                </a:rPr>
                <a:t>N exogène</a:t>
              </a:r>
            </a:p>
          </p:txBody>
        </p:sp>
        <p:grpSp>
          <p:nvGrpSpPr>
            <p:cNvPr id="275" name="Group 38"/>
            <p:cNvGrpSpPr>
              <a:grpSpLocks/>
            </p:cNvGrpSpPr>
            <p:nvPr/>
          </p:nvGrpSpPr>
          <p:grpSpPr bwMode="auto">
            <a:xfrm>
              <a:off x="539750" y="2133600"/>
              <a:ext cx="4321175" cy="3502025"/>
              <a:chOff x="-1928" y="1157"/>
              <a:chExt cx="2857" cy="2349"/>
            </a:xfrm>
          </p:grpSpPr>
          <p:graphicFrame>
            <p:nvGraphicFramePr>
              <p:cNvPr id="281" name="Object 29"/>
              <p:cNvGraphicFramePr>
                <a:graphicFrameLocks noChangeAspect="1"/>
              </p:cNvGraphicFramePr>
              <p:nvPr/>
            </p:nvGraphicFramePr>
            <p:xfrm>
              <a:off x="-1928" y="1157"/>
              <a:ext cx="2857" cy="2349"/>
            </p:xfrm>
            <a:graphic>
              <a:graphicData uri="http://schemas.openxmlformats.org/presentationml/2006/ole">
                <mc:AlternateContent xmlns:mc="http://schemas.openxmlformats.org/markup-compatibility/2006">
                  <mc:Choice xmlns:v="urn:schemas-microsoft-com:vml" Requires="v">
                    <p:oleObj spid="_x0000_s3280" name="SPW 10.0 Graph" r:id="rId7" imgW="4535280" imgH="3728880" progId="SigmaPlotGraphicObject.9">
                      <p:embed/>
                    </p:oleObj>
                  </mc:Choice>
                  <mc:Fallback>
                    <p:oleObj name="SPW 10.0 Graph" r:id="rId7" imgW="4535280" imgH="3728880" progId="SigmaPlotGraphicObject.9">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28" y="1157"/>
                            <a:ext cx="2857" cy="2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2" name="Text Box 30"/>
              <p:cNvSpPr txBox="1">
                <a:spLocks noChangeArrowheads="1"/>
              </p:cNvSpPr>
              <p:nvPr/>
            </p:nvSpPr>
            <p:spPr bwMode="auto">
              <a:xfrm>
                <a:off x="-189" y="3070"/>
                <a:ext cx="935" cy="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111625">
                  <a:defRPr>
                    <a:solidFill>
                      <a:schemeClr val="tx1"/>
                    </a:solidFill>
                    <a:latin typeface="Arial" panose="020B0604020202020204" pitchFamily="34" charset="0"/>
                  </a:defRPr>
                </a:lvl1pPr>
                <a:lvl2pPr defTabSz="4111625">
                  <a:defRPr>
                    <a:solidFill>
                      <a:schemeClr val="tx1"/>
                    </a:solidFill>
                    <a:latin typeface="Arial" panose="020B0604020202020204" pitchFamily="34" charset="0"/>
                  </a:defRPr>
                </a:lvl2pPr>
                <a:lvl3pPr defTabSz="4111625">
                  <a:defRPr>
                    <a:solidFill>
                      <a:schemeClr val="tx1"/>
                    </a:solidFill>
                    <a:latin typeface="Arial" panose="020B0604020202020204" pitchFamily="34" charset="0"/>
                  </a:defRPr>
                </a:lvl3pPr>
                <a:lvl4pPr defTabSz="4111625">
                  <a:defRPr>
                    <a:solidFill>
                      <a:schemeClr val="tx1"/>
                    </a:solidFill>
                    <a:latin typeface="Arial" panose="020B0604020202020204" pitchFamily="34" charset="0"/>
                  </a:defRPr>
                </a:lvl4pPr>
                <a:lvl5pPr defTabSz="4111625">
                  <a:defRPr>
                    <a:solidFill>
                      <a:schemeClr val="tx1"/>
                    </a:solidFill>
                    <a:latin typeface="Arial" panose="020B0604020202020204" pitchFamily="34" charset="0"/>
                  </a:defRPr>
                </a:lvl5pPr>
                <a:lvl6pPr defTabSz="4111625" fontAlgn="base">
                  <a:spcBef>
                    <a:spcPct val="0"/>
                  </a:spcBef>
                  <a:spcAft>
                    <a:spcPct val="0"/>
                  </a:spcAft>
                  <a:defRPr>
                    <a:solidFill>
                      <a:schemeClr val="tx1"/>
                    </a:solidFill>
                    <a:latin typeface="Arial" panose="020B0604020202020204" pitchFamily="34" charset="0"/>
                  </a:defRPr>
                </a:lvl6pPr>
                <a:lvl7pPr defTabSz="4111625" fontAlgn="base">
                  <a:spcBef>
                    <a:spcPct val="0"/>
                  </a:spcBef>
                  <a:spcAft>
                    <a:spcPct val="0"/>
                  </a:spcAft>
                  <a:defRPr>
                    <a:solidFill>
                      <a:schemeClr val="tx1"/>
                    </a:solidFill>
                    <a:latin typeface="Arial" panose="020B0604020202020204" pitchFamily="34" charset="0"/>
                  </a:defRPr>
                </a:lvl7pPr>
                <a:lvl8pPr defTabSz="4111625" fontAlgn="base">
                  <a:spcBef>
                    <a:spcPct val="0"/>
                  </a:spcBef>
                  <a:spcAft>
                    <a:spcPct val="0"/>
                  </a:spcAft>
                  <a:defRPr>
                    <a:solidFill>
                      <a:schemeClr val="tx1"/>
                    </a:solidFill>
                    <a:latin typeface="Arial" panose="020B0604020202020204" pitchFamily="34" charset="0"/>
                  </a:defRPr>
                </a:lvl8pPr>
                <a:lvl9pPr defTabSz="4111625" fontAlgn="base">
                  <a:spcBef>
                    <a:spcPct val="0"/>
                  </a:spcBef>
                  <a:spcAft>
                    <a:spcPct val="0"/>
                  </a:spcAft>
                  <a:defRPr>
                    <a:solidFill>
                      <a:schemeClr val="tx1"/>
                    </a:solidFill>
                    <a:latin typeface="Arial" panose="020B0604020202020204" pitchFamily="34" charset="0"/>
                  </a:defRPr>
                </a:lvl9pPr>
              </a:lstStyle>
              <a:p>
                <a:r>
                  <a:rPr lang="en-US" altLang="fr-FR" sz="1400"/>
                  <a:t>R²=0.92, n=392</a:t>
                </a:r>
              </a:p>
            </p:txBody>
          </p:sp>
          <p:sp>
            <p:nvSpPr>
              <p:cNvPr id="283" name="Text Box 31"/>
              <p:cNvSpPr txBox="1">
                <a:spLocks noChangeArrowheads="1"/>
              </p:cNvSpPr>
              <p:nvPr/>
            </p:nvSpPr>
            <p:spPr bwMode="auto">
              <a:xfrm>
                <a:off x="-1609" y="1475"/>
                <a:ext cx="766" cy="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111625">
                  <a:defRPr>
                    <a:solidFill>
                      <a:schemeClr val="tx1"/>
                    </a:solidFill>
                    <a:latin typeface="Arial" panose="020B0604020202020204" pitchFamily="34" charset="0"/>
                  </a:defRPr>
                </a:lvl1pPr>
                <a:lvl2pPr defTabSz="4111625">
                  <a:defRPr>
                    <a:solidFill>
                      <a:schemeClr val="tx1"/>
                    </a:solidFill>
                    <a:latin typeface="Arial" panose="020B0604020202020204" pitchFamily="34" charset="0"/>
                  </a:defRPr>
                </a:lvl2pPr>
                <a:lvl3pPr defTabSz="4111625">
                  <a:defRPr>
                    <a:solidFill>
                      <a:schemeClr val="tx1"/>
                    </a:solidFill>
                    <a:latin typeface="Arial" panose="020B0604020202020204" pitchFamily="34" charset="0"/>
                  </a:defRPr>
                </a:lvl3pPr>
                <a:lvl4pPr defTabSz="4111625">
                  <a:defRPr>
                    <a:solidFill>
                      <a:schemeClr val="tx1"/>
                    </a:solidFill>
                    <a:latin typeface="Arial" panose="020B0604020202020204" pitchFamily="34" charset="0"/>
                  </a:defRPr>
                </a:lvl4pPr>
                <a:lvl5pPr defTabSz="4111625">
                  <a:defRPr>
                    <a:solidFill>
                      <a:schemeClr val="tx1"/>
                    </a:solidFill>
                    <a:latin typeface="Arial" panose="020B0604020202020204" pitchFamily="34" charset="0"/>
                  </a:defRPr>
                </a:lvl5pPr>
                <a:lvl6pPr defTabSz="4111625" fontAlgn="base">
                  <a:spcBef>
                    <a:spcPct val="0"/>
                  </a:spcBef>
                  <a:spcAft>
                    <a:spcPct val="0"/>
                  </a:spcAft>
                  <a:defRPr>
                    <a:solidFill>
                      <a:schemeClr val="tx1"/>
                    </a:solidFill>
                    <a:latin typeface="Arial" panose="020B0604020202020204" pitchFamily="34" charset="0"/>
                  </a:defRPr>
                </a:lvl6pPr>
                <a:lvl7pPr defTabSz="4111625" fontAlgn="base">
                  <a:spcBef>
                    <a:spcPct val="0"/>
                  </a:spcBef>
                  <a:spcAft>
                    <a:spcPct val="0"/>
                  </a:spcAft>
                  <a:defRPr>
                    <a:solidFill>
                      <a:schemeClr val="tx1"/>
                    </a:solidFill>
                    <a:latin typeface="Arial" panose="020B0604020202020204" pitchFamily="34" charset="0"/>
                  </a:defRPr>
                </a:lvl7pPr>
                <a:lvl8pPr defTabSz="4111625" fontAlgn="base">
                  <a:spcBef>
                    <a:spcPct val="0"/>
                  </a:spcBef>
                  <a:spcAft>
                    <a:spcPct val="0"/>
                  </a:spcAft>
                  <a:defRPr>
                    <a:solidFill>
                      <a:schemeClr val="tx1"/>
                    </a:solidFill>
                    <a:latin typeface="Arial" panose="020B0604020202020204" pitchFamily="34" charset="0"/>
                  </a:defRPr>
                </a:lvl8pPr>
                <a:lvl9pPr defTabSz="4111625" fontAlgn="base">
                  <a:spcBef>
                    <a:spcPct val="0"/>
                  </a:spcBef>
                  <a:spcAft>
                    <a:spcPct val="0"/>
                  </a:spcAft>
                  <a:defRPr>
                    <a:solidFill>
                      <a:schemeClr val="tx1"/>
                    </a:solidFill>
                    <a:latin typeface="Arial" panose="020B0604020202020204" pitchFamily="34" charset="0"/>
                  </a:defRPr>
                </a:lvl9pPr>
              </a:lstStyle>
              <a:p>
                <a:r>
                  <a:rPr lang="en-US" altLang="fr-FR" sz="2000"/>
                  <a:t>Carbone</a:t>
                </a:r>
              </a:p>
            </p:txBody>
          </p:sp>
        </p:grpSp>
        <p:sp>
          <p:nvSpPr>
            <p:cNvPr id="277" name="Text Box 34"/>
            <p:cNvSpPr txBox="1">
              <a:spLocks noChangeArrowheads="1"/>
            </p:cNvSpPr>
            <p:nvPr/>
          </p:nvSpPr>
          <p:spPr bwMode="auto">
            <a:xfrm>
              <a:off x="7380288" y="2924175"/>
              <a:ext cx="1416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111625">
                <a:defRPr>
                  <a:solidFill>
                    <a:schemeClr val="tx1"/>
                  </a:solidFill>
                  <a:latin typeface="Arial" panose="020B0604020202020204" pitchFamily="34" charset="0"/>
                </a:defRPr>
              </a:lvl1pPr>
              <a:lvl2pPr defTabSz="4111625">
                <a:defRPr>
                  <a:solidFill>
                    <a:schemeClr val="tx1"/>
                  </a:solidFill>
                  <a:latin typeface="Arial" panose="020B0604020202020204" pitchFamily="34" charset="0"/>
                </a:defRPr>
              </a:lvl2pPr>
              <a:lvl3pPr defTabSz="4111625">
                <a:defRPr>
                  <a:solidFill>
                    <a:schemeClr val="tx1"/>
                  </a:solidFill>
                  <a:latin typeface="Arial" panose="020B0604020202020204" pitchFamily="34" charset="0"/>
                </a:defRPr>
              </a:lvl3pPr>
              <a:lvl4pPr defTabSz="4111625">
                <a:defRPr>
                  <a:solidFill>
                    <a:schemeClr val="tx1"/>
                  </a:solidFill>
                  <a:latin typeface="Arial" panose="020B0604020202020204" pitchFamily="34" charset="0"/>
                </a:defRPr>
              </a:lvl4pPr>
              <a:lvl5pPr defTabSz="4111625">
                <a:defRPr>
                  <a:solidFill>
                    <a:schemeClr val="tx1"/>
                  </a:solidFill>
                  <a:latin typeface="Arial" panose="020B0604020202020204" pitchFamily="34" charset="0"/>
                </a:defRPr>
              </a:lvl5pPr>
              <a:lvl6pPr defTabSz="4111625" fontAlgn="base">
                <a:spcBef>
                  <a:spcPct val="0"/>
                </a:spcBef>
                <a:spcAft>
                  <a:spcPct val="0"/>
                </a:spcAft>
                <a:defRPr>
                  <a:solidFill>
                    <a:schemeClr val="tx1"/>
                  </a:solidFill>
                  <a:latin typeface="Arial" panose="020B0604020202020204" pitchFamily="34" charset="0"/>
                </a:defRPr>
              </a:lvl6pPr>
              <a:lvl7pPr defTabSz="4111625" fontAlgn="base">
                <a:spcBef>
                  <a:spcPct val="0"/>
                </a:spcBef>
                <a:spcAft>
                  <a:spcPct val="0"/>
                </a:spcAft>
                <a:defRPr>
                  <a:solidFill>
                    <a:schemeClr val="tx1"/>
                  </a:solidFill>
                  <a:latin typeface="Arial" panose="020B0604020202020204" pitchFamily="34" charset="0"/>
                </a:defRPr>
              </a:lvl7pPr>
              <a:lvl8pPr defTabSz="4111625" fontAlgn="base">
                <a:spcBef>
                  <a:spcPct val="0"/>
                </a:spcBef>
                <a:spcAft>
                  <a:spcPct val="0"/>
                </a:spcAft>
                <a:defRPr>
                  <a:solidFill>
                    <a:schemeClr val="tx1"/>
                  </a:solidFill>
                  <a:latin typeface="Arial" panose="020B0604020202020204" pitchFamily="34" charset="0"/>
                </a:defRPr>
              </a:lvl8pPr>
              <a:lvl9pPr defTabSz="4111625" fontAlgn="base">
                <a:spcBef>
                  <a:spcPct val="0"/>
                </a:spcBef>
                <a:spcAft>
                  <a:spcPct val="0"/>
                </a:spcAft>
                <a:defRPr>
                  <a:solidFill>
                    <a:schemeClr val="tx1"/>
                  </a:solidFill>
                  <a:latin typeface="Arial" panose="020B0604020202020204" pitchFamily="34" charset="0"/>
                </a:defRPr>
              </a:lvl9pPr>
            </a:lstStyle>
            <a:p>
              <a:r>
                <a:rPr lang="en-US" altLang="fr-FR" sz="1400">
                  <a:solidFill>
                    <a:srgbClr val="0000FF"/>
                  </a:solidFill>
                </a:rPr>
                <a:t>R²=0.86, n=367</a:t>
              </a:r>
            </a:p>
          </p:txBody>
        </p:sp>
        <p:sp>
          <p:nvSpPr>
            <p:cNvPr id="278" name="Text Box 36"/>
            <p:cNvSpPr txBox="1">
              <a:spLocks noChangeArrowheads="1"/>
            </p:cNvSpPr>
            <p:nvPr/>
          </p:nvSpPr>
          <p:spPr bwMode="auto">
            <a:xfrm>
              <a:off x="5580063" y="908050"/>
              <a:ext cx="25368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111625">
                <a:defRPr>
                  <a:solidFill>
                    <a:schemeClr val="tx1"/>
                  </a:solidFill>
                  <a:latin typeface="Arial" panose="020B0604020202020204" pitchFamily="34" charset="0"/>
                </a:defRPr>
              </a:lvl1pPr>
              <a:lvl2pPr defTabSz="4111625">
                <a:defRPr>
                  <a:solidFill>
                    <a:schemeClr val="tx1"/>
                  </a:solidFill>
                  <a:latin typeface="Arial" panose="020B0604020202020204" pitchFamily="34" charset="0"/>
                </a:defRPr>
              </a:lvl2pPr>
              <a:lvl3pPr defTabSz="4111625">
                <a:defRPr>
                  <a:solidFill>
                    <a:schemeClr val="tx1"/>
                  </a:solidFill>
                  <a:latin typeface="Arial" panose="020B0604020202020204" pitchFamily="34" charset="0"/>
                </a:defRPr>
              </a:lvl3pPr>
              <a:lvl4pPr defTabSz="4111625">
                <a:defRPr>
                  <a:solidFill>
                    <a:schemeClr val="tx1"/>
                  </a:solidFill>
                  <a:latin typeface="Arial" panose="020B0604020202020204" pitchFamily="34" charset="0"/>
                </a:defRPr>
              </a:lvl4pPr>
              <a:lvl5pPr defTabSz="4111625">
                <a:defRPr>
                  <a:solidFill>
                    <a:schemeClr val="tx1"/>
                  </a:solidFill>
                  <a:latin typeface="Arial" panose="020B0604020202020204" pitchFamily="34" charset="0"/>
                </a:defRPr>
              </a:lvl5pPr>
              <a:lvl6pPr defTabSz="4111625" fontAlgn="base">
                <a:spcBef>
                  <a:spcPct val="0"/>
                </a:spcBef>
                <a:spcAft>
                  <a:spcPct val="0"/>
                </a:spcAft>
                <a:defRPr>
                  <a:solidFill>
                    <a:schemeClr val="tx1"/>
                  </a:solidFill>
                  <a:latin typeface="Arial" panose="020B0604020202020204" pitchFamily="34" charset="0"/>
                </a:defRPr>
              </a:lvl6pPr>
              <a:lvl7pPr defTabSz="4111625" fontAlgn="base">
                <a:spcBef>
                  <a:spcPct val="0"/>
                </a:spcBef>
                <a:spcAft>
                  <a:spcPct val="0"/>
                </a:spcAft>
                <a:defRPr>
                  <a:solidFill>
                    <a:schemeClr val="tx1"/>
                  </a:solidFill>
                  <a:latin typeface="Arial" panose="020B0604020202020204" pitchFamily="34" charset="0"/>
                </a:defRPr>
              </a:lvl7pPr>
              <a:lvl8pPr defTabSz="4111625" fontAlgn="base">
                <a:spcBef>
                  <a:spcPct val="0"/>
                </a:spcBef>
                <a:spcAft>
                  <a:spcPct val="0"/>
                </a:spcAft>
                <a:defRPr>
                  <a:solidFill>
                    <a:schemeClr val="tx1"/>
                  </a:solidFill>
                  <a:latin typeface="Arial" panose="020B0604020202020204" pitchFamily="34" charset="0"/>
                </a:defRPr>
              </a:lvl8pPr>
              <a:lvl9pPr defTabSz="4111625" fontAlgn="base">
                <a:spcBef>
                  <a:spcPct val="0"/>
                </a:spcBef>
                <a:spcAft>
                  <a:spcPct val="0"/>
                </a:spcAft>
                <a:defRPr>
                  <a:solidFill>
                    <a:schemeClr val="tx1"/>
                  </a:solidFill>
                  <a:latin typeface="Arial" panose="020B0604020202020204" pitchFamily="34" charset="0"/>
                </a:defRPr>
              </a:lvl9pPr>
            </a:lstStyle>
            <a:p>
              <a:r>
                <a:rPr lang="en-US" altLang="fr-FR" sz="1600" dirty="0">
                  <a:solidFill>
                    <a:srgbClr val="0000FF"/>
                  </a:solidFill>
                </a:rPr>
                <a:t>N </a:t>
              </a:r>
              <a:r>
                <a:rPr lang="en-US" altLang="fr-FR" sz="1600" dirty="0" err="1">
                  <a:solidFill>
                    <a:srgbClr val="0000FF"/>
                  </a:solidFill>
                </a:rPr>
                <a:t>végétal</a:t>
              </a:r>
              <a:r>
                <a:rPr lang="en-US" altLang="fr-FR" sz="1600" dirty="0">
                  <a:solidFill>
                    <a:srgbClr val="0000FF"/>
                  </a:solidFill>
                </a:rPr>
                <a:t> </a:t>
              </a:r>
              <a:r>
                <a:rPr lang="en-US" altLang="fr-FR" sz="1600" dirty="0" err="1">
                  <a:solidFill>
                    <a:srgbClr val="0000FF"/>
                  </a:solidFill>
                </a:rPr>
                <a:t>dérivé+résiduel</a:t>
              </a:r>
              <a:r>
                <a:rPr lang="en-US" altLang="fr-FR" sz="1600" dirty="0"/>
                <a:t> </a:t>
              </a:r>
            </a:p>
          </p:txBody>
        </p:sp>
        <p:sp>
          <p:nvSpPr>
            <p:cNvPr id="279" name="Text Box 41"/>
            <p:cNvSpPr txBox="1">
              <a:spLocks noChangeArrowheads="1"/>
            </p:cNvSpPr>
            <p:nvPr/>
          </p:nvSpPr>
          <p:spPr bwMode="auto">
            <a:xfrm>
              <a:off x="568326" y="1304682"/>
              <a:ext cx="455771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fr-FR" sz="2000" dirty="0" smtClean="0"/>
                <a:t>Model fitted in Beech stands in Europe</a:t>
              </a:r>
            </a:p>
            <a:p>
              <a:r>
                <a:rPr lang="en-US" altLang="fr-FR" sz="2000" dirty="0" smtClean="0"/>
                <a:t>(the 15N labelling network)</a:t>
              </a:r>
              <a:endParaRPr lang="en-US" altLang="fr-FR" sz="2000" dirty="0"/>
            </a:p>
          </p:txBody>
        </p:sp>
        <p:sp>
          <p:nvSpPr>
            <p:cNvPr id="280" name="Freeform 45"/>
            <p:cNvSpPr>
              <a:spLocks/>
            </p:cNvSpPr>
            <p:nvPr/>
          </p:nvSpPr>
          <p:spPr bwMode="auto">
            <a:xfrm>
              <a:off x="7458075" y="5222875"/>
              <a:ext cx="69850" cy="39688"/>
            </a:xfrm>
            <a:custGeom>
              <a:avLst/>
              <a:gdLst>
                <a:gd name="T0" fmla="*/ 22 w 44"/>
                <a:gd name="T1" fmla="*/ 0 h 25"/>
                <a:gd name="T2" fmla="*/ 12 w 44"/>
                <a:gd name="T3" fmla="*/ 20 h 25"/>
                <a:gd name="T4" fmla="*/ 28 w 44"/>
                <a:gd name="T5" fmla="*/ 24 h 25"/>
                <a:gd name="T6" fmla="*/ 42 w 44"/>
                <a:gd name="T7" fmla="*/ 22 h 25"/>
                <a:gd name="T8" fmla="*/ 40 w 44"/>
                <a:gd name="T9" fmla="*/ 14 h 25"/>
                <a:gd name="T10" fmla="*/ 22 w 44"/>
                <a:gd name="T11" fmla="*/ 0 h 25"/>
              </a:gdLst>
              <a:ahLst/>
              <a:cxnLst>
                <a:cxn ang="0">
                  <a:pos x="T0" y="T1"/>
                </a:cxn>
                <a:cxn ang="0">
                  <a:pos x="T2" y="T3"/>
                </a:cxn>
                <a:cxn ang="0">
                  <a:pos x="T4" y="T5"/>
                </a:cxn>
                <a:cxn ang="0">
                  <a:pos x="T6" y="T7"/>
                </a:cxn>
                <a:cxn ang="0">
                  <a:pos x="T8" y="T9"/>
                </a:cxn>
                <a:cxn ang="0">
                  <a:pos x="T10" y="T11"/>
                </a:cxn>
              </a:cxnLst>
              <a:rect l="0" t="0" r="r" b="b"/>
              <a:pathLst>
                <a:path w="44" h="25">
                  <a:moveTo>
                    <a:pt x="22" y="0"/>
                  </a:moveTo>
                  <a:cubicBezTo>
                    <a:pt x="11" y="2"/>
                    <a:pt x="0" y="0"/>
                    <a:pt x="12" y="20"/>
                  </a:cubicBezTo>
                  <a:cubicBezTo>
                    <a:pt x="15" y="25"/>
                    <a:pt x="23" y="22"/>
                    <a:pt x="28" y="24"/>
                  </a:cubicBezTo>
                  <a:cubicBezTo>
                    <a:pt x="33" y="23"/>
                    <a:pt x="38" y="25"/>
                    <a:pt x="42" y="22"/>
                  </a:cubicBezTo>
                  <a:cubicBezTo>
                    <a:pt x="44" y="20"/>
                    <a:pt x="41" y="17"/>
                    <a:pt x="40" y="14"/>
                  </a:cubicBezTo>
                  <a:cubicBezTo>
                    <a:pt x="37" y="3"/>
                    <a:pt x="33" y="0"/>
                    <a:pt x="22" y="0"/>
                  </a:cubicBezTo>
                  <a:close/>
                </a:path>
              </a:pathLst>
            </a:custGeom>
            <a:solidFill>
              <a:srgbClr val="FD2615"/>
            </a:solidFill>
            <a:ln w="9525">
              <a:solidFill>
                <a:srgbClr val="FD2615"/>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284" name="Text Box 3"/>
          <p:cNvSpPr txBox="1">
            <a:spLocks noChangeArrowheads="1"/>
          </p:cNvSpPr>
          <p:nvPr/>
        </p:nvSpPr>
        <p:spPr bwMode="auto">
          <a:xfrm>
            <a:off x="-669701" y="-26193"/>
            <a:ext cx="128093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a:t>
            </a:r>
            <a:r>
              <a:rPr lang="en-US" altLang="fr-FR" sz="2000" b="1" dirty="0">
                <a:solidFill>
                  <a:schemeClr val="accent2"/>
                </a:solidFill>
              </a:rPr>
              <a:t>…….. importance of </a:t>
            </a:r>
            <a:r>
              <a:rPr lang="en-US" altLang="fr-FR" sz="2000" b="1" dirty="0" smtClean="0">
                <a:solidFill>
                  <a:schemeClr val="accent2"/>
                </a:solidFill>
              </a:rPr>
              <a:t>the site fertility on the control of SOM dynamics</a:t>
            </a:r>
            <a:endParaRPr lang="en-US" altLang="fr-FR" sz="2000" b="1" dirty="0">
              <a:solidFill>
                <a:schemeClr val="accent2"/>
              </a:solidFill>
            </a:endParaRPr>
          </a:p>
        </p:txBody>
      </p:sp>
      <p:sp>
        <p:nvSpPr>
          <p:cNvPr id="285" name="Text Box 18"/>
          <p:cNvSpPr txBox="1">
            <a:spLocks noChangeArrowheads="1"/>
          </p:cNvSpPr>
          <p:nvPr/>
        </p:nvSpPr>
        <p:spPr bwMode="auto">
          <a:xfrm>
            <a:off x="10248900" y="6553200"/>
            <a:ext cx="18149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fr-FR" altLang="fr-FR" sz="1400" dirty="0" smtClean="0"/>
              <a:t>Derrien et al. In </a:t>
            </a:r>
            <a:r>
              <a:rPr lang="fr-FR" altLang="fr-FR" sz="1400" dirty="0" err="1" smtClean="0"/>
              <a:t>prep</a:t>
            </a:r>
            <a:endParaRPr lang="fr-FR" altLang="fr-FR" sz="1400" dirty="0"/>
          </a:p>
        </p:txBody>
      </p:sp>
    </p:spTree>
    <p:extLst>
      <p:ext uri="{BB962C8B-B14F-4D97-AF65-F5344CB8AC3E}">
        <p14:creationId xmlns:p14="http://schemas.microsoft.com/office/powerpoint/2010/main" val="41112091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6078828" y="-26193"/>
            <a:ext cx="60607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smtClean="0">
                <a:solidFill>
                  <a:schemeClr val="accent2"/>
                </a:solidFill>
              </a:rPr>
              <a:t>Soil Organic Matter…….. Does it matter ?</a:t>
            </a:r>
            <a:endParaRPr lang="en-US" altLang="fr-FR" sz="2000" b="1">
              <a:solidFill>
                <a:schemeClr val="accent2"/>
              </a:solidFill>
            </a:endParaRPr>
          </a:p>
        </p:txBody>
      </p:sp>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 name="Rectangle 5"/>
          <p:cNvSpPr>
            <a:spLocks noChangeArrowheads="1"/>
          </p:cNvSpPr>
          <p:nvPr/>
        </p:nvSpPr>
        <p:spPr bwMode="auto">
          <a:xfrm>
            <a:off x="590214" y="3555520"/>
            <a:ext cx="3663734" cy="1746250"/>
          </a:xfrm>
          <a:prstGeom prst="rect">
            <a:avLst/>
          </a:prstGeom>
          <a:solidFill>
            <a:srgbClr val="FF6600"/>
          </a:solidFill>
          <a:ln>
            <a:noFill/>
          </a:ln>
          <a:effectLst/>
          <a:extLst>
            <a:ext uri="{91240B29-F687-4f45-9708-019B960494DF}">
              <a14:hiddenLine xmlns:mc="http://schemas.openxmlformats.org/markup-compatibility/2006" xmlns:mv="urn:schemas-microsoft-com:mac:vml" xmlns="" xmlns:a14="http://schemas.microsoft.com/office/drawing/2010/main" w="12700">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33" name="Group 18"/>
          <p:cNvGrpSpPr>
            <a:grpSpLocks/>
          </p:cNvGrpSpPr>
          <p:nvPr/>
        </p:nvGrpSpPr>
        <p:grpSpPr bwMode="auto">
          <a:xfrm flipH="1">
            <a:off x="650539" y="2447445"/>
            <a:ext cx="2051050" cy="1808162"/>
            <a:chOff x="1873" y="1667"/>
            <a:chExt cx="2399" cy="1584"/>
          </a:xfrm>
        </p:grpSpPr>
        <p:sp>
          <p:nvSpPr>
            <p:cNvPr id="234" name="Freeform 19"/>
            <p:cNvSpPr>
              <a:spLocks/>
            </p:cNvSpPr>
            <p:nvPr/>
          </p:nvSpPr>
          <p:spPr bwMode="auto">
            <a:xfrm>
              <a:off x="1873" y="1667"/>
              <a:ext cx="2399" cy="1584"/>
            </a:xfrm>
            <a:custGeom>
              <a:avLst/>
              <a:gdLst>
                <a:gd name="T0" fmla="*/ 1374 w 2399"/>
                <a:gd name="T1" fmla="*/ 578 h 1584"/>
                <a:gd name="T2" fmla="*/ 1301 w 2399"/>
                <a:gd name="T3" fmla="*/ 957 h 1584"/>
                <a:gd name="T4" fmla="*/ 768 w 2399"/>
                <a:gd name="T5" fmla="*/ 1083 h 1584"/>
                <a:gd name="T6" fmla="*/ 163 w 2399"/>
                <a:gd name="T7" fmla="*/ 1160 h 1584"/>
                <a:gd name="T8" fmla="*/ 272 w 2399"/>
                <a:gd name="T9" fmla="*/ 1165 h 1584"/>
                <a:gd name="T10" fmla="*/ 24 w 2399"/>
                <a:gd name="T11" fmla="*/ 1290 h 1584"/>
                <a:gd name="T12" fmla="*/ 211 w 2399"/>
                <a:gd name="T13" fmla="*/ 1314 h 1584"/>
                <a:gd name="T14" fmla="*/ 356 w 2399"/>
                <a:gd name="T15" fmla="*/ 1198 h 1584"/>
                <a:gd name="T16" fmla="*/ 478 w 2399"/>
                <a:gd name="T17" fmla="*/ 1188 h 1584"/>
                <a:gd name="T18" fmla="*/ 532 w 2399"/>
                <a:gd name="T19" fmla="*/ 1294 h 1584"/>
                <a:gd name="T20" fmla="*/ 344 w 2399"/>
                <a:gd name="T21" fmla="*/ 1319 h 1584"/>
                <a:gd name="T22" fmla="*/ 459 w 2399"/>
                <a:gd name="T23" fmla="*/ 1357 h 1584"/>
                <a:gd name="T24" fmla="*/ 466 w 2399"/>
                <a:gd name="T25" fmla="*/ 1376 h 1584"/>
                <a:gd name="T26" fmla="*/ 563 w 2399"/>
                <a:gd name="T27" fmla="*/ 1333 h 1584"/>
                <a:gd name="T28" fmla="*/ 605 w 2399"/>
                <a:gd name="T29" fmla="*/ 1188 h 1584"/>
                <a:gd name="T30" fmla="*/ 703 w 2399"/>
                <a:gd name="T31" fmla="*/ 1227 h 1584"/>
                <a:gd name="T32" fmla="*/ 715 w 2399"/>
                <a:gd name="T33" fmla="*/ 1231 h 1584"/>
                <a:gd name="T34" fmla="*/ 768 w 2399"/>
                <a:gd name="T35" fmla="*/ 1222 h 1584"/>
                <a:gd name="T36" fmla="*/ 872 w 2399"/>
                <a:gd name="T37" fmla="*/ 1145 h 1584"/>
                <a:gd name="T38" fmla="*/ 1030 w 2399"/>
                <a:gd name="T39" fmla="*/ 1150 h 1584"/>
                <a:gd name="T40" fmla="*/ 999 w 2399"/>
                <a:gd name="T41" fmla="*/ 1193 h 1584"/>
                <a:gd name="T42" fmla="*/ 1024 w 2399"/>
                <a:gd name="T43" fmla="*/ 1250 h 1584"/>
                <a:gd name="T44" fmla="*/ 866 w 2399"/>
                <a:gd name="T45" fmla="*/ 1338 h 1584"/>
                <a:gd name="T46" fmla="*/ 957 w 2399"/>
                <a:gd name="T47" fmla="*/ 1285 h 1584"/>
                <a:gd name="T48" fmla="*/ 969 w 2399"/>
                <a:gd name="T49" fmla="*/ 1376 h 1584"/>
                <a:gd name="T50" fmla="*/ 1012 w 2399"/>
                <a:gd name="T51" fmla="*/ 1367 h 1584"/>
                <a:gd name="T52" fmla="*/ 1078 w 2399"/>
                <a:gd name="T53" fmla="*/ 1294 h 1584"/>
                <a:gd name="T54" fmla="*/ 1132 w 2399"/>
                <a:gd name="T55" fmla="*/ 1304 h 1584"/>
                <a:gd name="T56" fmla="*/ 1132 w 2399"/>
                <a:gd name="T57" fmla="*/ 1184 h 1584"/>
                <a:gd name="T58" fmla="*/ 1339 w 2399"/>
                <a:gd name="T59" fmla="*/ 1198 h 1584"/>
                <a:gd name="T60" fmla="*/ 1313 w 2399"/>
                <a:gd name="T61" fmla="*/ 1424 h 1584"/>
                <a:gd name="T62" fmla="*/ 1490 w 2399"/>
                <a:gd name="T63" fmla="*/ 1395 h 1584"/>
                <a:gd name="T64" fmla="*/ 1544 w 2399"/>
                <a:gd name="T65" fmla="*/ 1410 h 1584"/>
                <a:gd name="T66" fmla="*/ 1423 w 2399"/>
                <a:gd name="T67" fmla="*/ 1174 h 1584"/>
                <a:gd name="T68" fmla="*/ 1611 w 2399"/>
                <a:gd name="T69" fmla="*/ 1285 h 1584"/>
                <a:gd name="T70" fmla="*/ 1695 w 2399"/>
                <a:gd name="T71" fmla="*/ 1429 h 1584"/>
                <a:gd name="T72" fmla="*/ 1787 w 2399"/>
                <a:gd name="T73" fmla="*/ 1285 h 1584"/>
                <a:gd name="T74" fmla="*/ 1732 w 2399"/>
                <a:gd name="T75" fmla="*/ 1506 h 1584"/>
                <a:gd name="T76" fmla="*/ 1896 w 2399"/>
                <a:gd name="T77" fmla="*/ 1472 h 1584"/>
                <a:gd name="T78" fmla="*/ 1896 w 2399"/>
                <a:gd name="T79" fmla="*/ 1444 h 1584"/>
                <a:gd name="T80" fmla="*/ 1738 w 2399"/>
                <a:gd name="T81" fmla="*/ 1218 h 1584"/>
                <a:gd name="T82" fmla="*/ 1811 w 2399"/>
                <a:gd name="T83" fmla="*/ 1131 h 1584"/>
                <a:gd name="T84" fmla="*/ 1890 w 2399"/>
                <a:gd name="T85" fmla="*/ 1212 h 1584"/>
                <a:gd name="T86" fmla="*/ 1975 w 2399"/>
                <a:gd name="T87" fmla="*/ 1424 h 1584"/>
                <a:gd name="T88" fmla="*/ 1956 w 2399"/>
                <a:gd name="T89" fmla="*/ 1285 h 1584"/>
                <a:gd name="T90" fmla="*/ 2126 w 2399"/>
                <a:gd name="T91" fmla="*/ 1400 h 1584"/>
                <a:gd name="T92" fmla="*/ 2235 w 2399"/>
                <a:gd name="T93" fmla="*/ 1246 h 1584"/>
                <a:gd name="T94" fmla="*/ 2162 w 2399"/>
                <a:gd name="T95" fmla="*/ 1212 h 1584"/>
                <a:gd name="T96" fmla="*/ 1884 w 2399"/>
                <a:gd name="T97" fmla="*/ 1093 h 1584"/>
                <a:gd name="T98" fmla="*/ 1678 w 2399"/>
                <a:gd name="T99" fmla="*/ 876 h 1584"/>
                <a:gd name="T100" fmla="*/ 1636 w 2399"/>
                <a:gd name="T101" fmla="*/ 404 h 1584"/>
                <a:gd name="T102" fmla="*/ 1878 w 2399"/>
                <a:gd name="T103" fmla="*/ 24 h 1584"/>
                <a:gd name="T104" fmla="*/ 1593 w 2399"/>
                <a:gd name="T105" fmla="*/ 0 h 1584"/>
                <a:gd name="T106" fmla="*/ 1368 w 2399"/>
                <a:gd name="T107" fmla="*/ 58 h 1584"/>
                <a:gd name="T108" fmla="*/ 1254 w 2399"/>
                <a:gd name="T109" fmla="*/ 72 h 1584"/>
                <a:gd name="T110" fmla="*/ 1090 w 2399"/>
                <a:gd name="T111" fmla="*/ 120 h 1584"/>
                <a:gd name="T112" fmla="*/ 1012 w 2399"/>
                <a:gd name="T113" fmla="*/ 43 h 1584"/>
                <a:gd name="T114" fmla="*/ 987 w 2399"/>
                <a:gd name="T115" fmla="*/ 120 h 1584"/>
                <a:gd name="T116" fmla="*/ 762 w 2399"/>
                <a:gd name="T117" fmla="*/ 14 h 1584"/>
                <a:gd name="T118" fmla="*/ 1018 w 2399"/>
                <a:gd name="T119" fmla="*/ 216 h 1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9" h="1584">
                  <a:moveTo>
                    <a:pt x="1097" y="250"/>
                  </a:moveTo>
                  <a:lnTo>
                    <a:pt x="1120" y="260"/>
                  </a:lnTo>
                  <a:lnTo>
                    <a:pt x="1144" y="269"/>
                  </a:lnTo>
                  <a:lnTo>
                    <a:pt x="1181" y="289"/>
                  </a:lnTo>
                  <a:lnTo>
                    <a:pt x="1211" y="308"/>
                  </a:lnTo>
                  <a:lnTo>
                    <a:pt x="1248" y="327"/>
                  </a:lnTo>
                  <a:lnTo>
                    <a:pt x="1289" y="352"/>
                  </a:lnTo>
                  <a:lnTo>
                    <a:pt x="1308" y="371"/>
                  </a:lnTo>
                  <a:lnTo>
                    <a:pt x="1332" y="404"/>
                  </a:lnTo>
                  <a:lnTo>
                    <a:pt x="1344" y="447"/>
                  </a:lnTo>
                  <a:lnTo>
                    <a:pt x="1363" y="500"/>
                  </a:lnTo>
                  <a:lnTo>
                    <a:pt x="1368" y="553"/>
                  </a:lnTo>
                  <a:lnTo>
                    <a:pt x="1374" y="578"/>
                  </a:lnTo>
                  <a:lnTo>
                    <a:pt x="1380" y="616"/>
                  </a:lnTo>
                  <a:lnTo>
                    <a:pt x="1386" y="640"/>
                  </a:lnTo>
                  <a:lnTo>
                    <a:pt x="1380" y="678"/>
                  </a:lnTo>
                  <a:lnTo>
                    <a:pt x="1374" y="716"/>
                  </a:lnTo>
                  <a:lnTo>
                    <a:pt x="1368" y="755"/>
                  </a:lnTo>
                  <a:lnTo>
                    <a:pt x="1368" y="785"/>
                  </a:lnTo>
                  <a:lnTo>
                    <a:pt x="1368" y="833"/>
                  </a:lnTo>
                  <a:lnTo>
                    <a:pt x="1363" y="857"/>
                  </a:lnTo>
                  <a:lnTo>
                    <a:pt x="1356" y="881"/>
                  </a:lnTo>
                  <a:lnTo>
                    <a:pt x="1351" y="910"/>
                  </a:lnTo>
                  <a:lnTo>
                    <a:pt x="1344" y="929"/>
                  </a:lnTo>
                  <a:lnTo>
                    <a:pt x="1327" y="943"/>
                  </a:lnTo>
                  <a:lnTo>
                    <a:pt x="1301" y="957"/>
                  </a:lnTo>
                  <a:lnTo>
                    <a:pt x="1266" y="976"/>
                  </a:lnTo>
                  <a:lnTo>
                    <a:pt x="1229" y="1000"/>
                  </a:lnTo>
                  <a:lnTo>
                    <a:pt x="1205" y="1011"/>
                  </a:lnTo>
                  <a:lnTo>
                    <a:pt x="1175" y="1035"/>
                  </a:lnTo>
                  <a:lnTo>
                    <a:pt x="1138" y="1043"/>
                  </a:lnTo>
                  <a:lnTo>
                    <a:pt x="1090" y="1064"/>
                  </a:lnTo>
                  <a:lnTo>
                    <a:pt x="1047" y="1068"/>
                  </a:lnTo>
                  <a:lnTo>
                    <a:pt x="1012" y="1078"/>
                  </a:lnTo>
                  <a:lnTo>
                    <a:pt x="969" y="1078"/>
                  </a:lnTo>
                  <a:lnTo>
                    <a:pt x="908" y="1083"/>
                  </a:lnTo>
                  <a:lnTo>
                    <a:pt x="866" y="1083"/>
                  </a:lnTo>
                  <a:lnTo>
                    <a:pt x="817" y="1083"/>
                  </a:lnTo>
                  <a:lnTo>
                    <a:pt x="768" y="1083"/>
                  </a:lnTo>
                  <a:lnTo>
                    <a:pt x="727" y="1093"/>
                  </a:lnTo>
                  <a:lnTo>
                    <a:pt x="689" y="1097"/>
                  </a:lnTo>
                  <a:lnTo>
                    <a:pt x="648" y="1107"/>
                  </a:lnTo>
                  <a:lnTo>
                    <a:pt x="599" y="1121"/>
                  </a:lnTo>
                  <a:lnTo>
                    <a:pt x="532" y="1121"/>
                  </a:lnTo>
                  <a:lnTo>
                    <a:pt x="485" y="1126"/>
                  </a:lnTo>
                  <a:lnTo>
                    <a:pt x="430" y="1126"/>
                  </a:lnTo>
                  <a:lnTo>
                    <a:pt x="394" y="1121"/>
                  </a:lnTo>
                  <a:lnTo>
                    <a:pt x="351" y="1131"/>
                  </a:lnTo>
                  <a:lnTo>
                    <a:pt x="315" y="1141"/>
                  </a:lnTo>
                  <a:lnTo>
                    <a:pt x="260" y="1150"/>
                  </a:lnTo>
                  <a:lnTo>
                    <a:pt x="217" y="1155"/>
                  </a:lnTo>
                  <a:lnTo>
                    <a:pt x="163" y="1160"/>
                  </a:lnTo>
                  <a:lnTo>
                    <a:pt x="126" y="1165"/>
                  </a:lnTo>
                  <a:lnTo>
                    <a:pt x="85" y="1179"/>
                  </a:lnTo>
                  <a:lnTo>
                    <a:pt x="0" y="1208"/>
                  </a:lnTo>
                  <a:lnTo>
                    <a:pt x="103" y="1179"/>
                  </a:lnTo>
                  <a:lnTo>
                    <a:pt x="126" y="1179"/>
                  </a:lnTo>
                  <a:lnTo>
                    <a:pt x="108" y="1188"/>
                  </a:lnTo>
                  <a:lnTo>
                    <a:pt x="91" y="1222"/>
                  </a:lnTo>
                  <a:lnTo>
                    <a:pt x="114" y="1198"/>
                  </a:lnTo>
                  <a:lnTo>
                    <a:pt x="138" y="1184"/>
                  </a:lnTo>
                  <a:lnTo>
                    <a:pt x="163" y="1174"/>
                  </a:lnTo>
                  <a:lnTo>
                    <a:pt x="205" y="1169"/>
                  </a:lnTo>
                  <a:lnTo>
                    <a:pt x="242" y="1165"/>
                  </a:lnTo>
                  <a:lnTo>
                    <a:pt x="272" y="1165"/>
                  </a:lnTo>
                  <a:lnTo>
                    <a:pt x="296" y="1160"/>
                  </a:lnTo>
                  <a:lnTo>
                    <a:pt x="351" y="1150"/>
                  </a:lnTo>
                  <a:lnTo>
                    <a:pt x="333" y="1165"/>
                  </a:lnTo>
                  <a:lnTo>
                    <a:pt x="315" y="1174"/>
                  </a:lnTo>
                  <a:lnTo>
                    <a:pt x="278" y="1184"/>
                  </a:lnTo>
                  <a:lnTo>
                    <a:pt x="254" y="1193"/>
                  </a:lnTo>
                  <a:lnTo>
                    <a:pt x="230" y="1203"/>
                  </a:lnTo>
                  <a:lnTo>
                    <a:pt x="199" y="1212"/>
                  </a:lnTo>
                  <a:lnTo>
                    <a:pt x="170" y="1218"/>
                  </a:lnTo>
                  <a:lnTo>
                    <a:pt x="144" y="1222"/>
                  </a:lnTo>
                  <a:lnTo>
                    <a:pt x="103" y="1242"/>
                  </a:lnTo>
                  <a:lnTo>
                    <a:pt x="71" y="1256"/>
                  </a:lnTo>
                  <a:lnTo>
                    <a:pt x="24" y="1290"/>
                  </a:lnTo>
                  <a:lnTo>
                    <a:pt x="65" y="1266"/>
                  </a:lnTo>
                  <a:lnTo>
                    <a:pt x="65" y="1285"/>
                  </a:lnTo>
                  <a:lnTo>
                    <a:pt x="65" y="1314"/>
                  </a:lnTo>
                  <a:lnTo>
                    <a:pt x="65" y="1285"/>
                  </a:lnTo>
                  <a:lnTo>
                    <a:pt x="85" y="1261"/>
                  </a:lnTo>
                  <a:lnTo>
                    <a:pt x="103" y="1250"/>
                  </a:lnTo>
                  <a:lnTo>
                    <a:pt x="126" y="1242"/>
                  </a:lnTo>
                  <a:lnTo>
                    <a:pt x="158" y="1231"/>
                  </a:lnTo>
                  <a:lnTo>
                    <a:pt x="193" y="1231"/>
                  </a:lnTo>
                  <a:lnTo>
                    <a:pt x="217" y="1231"/>
                  </a:lnTo>
                  <a:lnTo>
                    <a:pt x="205" y="1250"/>
                  </a:lnTo>
                  <a:lnTo>
                    <a:pt x="205" y="1280"/>
                  </a:lnTo>
                  <a:lnTo>
                    <a:pt x="211" y="1314"/>
                  </a:lnTo>
                  <a:lnTo>
                    <a:pt x="217" y="1285"/>
                  </a:lnTo>
                  <a:lnTo>
                    <a:pt x="223" y="1261"/>
                  </a:lnTo>
                  <a:lnTo>
                    <a:pt x="223" y="1242"/>
                  </a:lnTo>
                  <a:lnTo>
                    <a:pt x="242" y="1227"/>
                  </a:lnTo>
                  <a:lnTo>
                    <a:pt x="266" y="1222"/>
                  </a:lnTo>
                  <a:lnTo>
                    <a:pt x="272" y="1231"/>
                  </a:lnTo>
                  <a:lnTo>
                    <a:pt x="278" y="1246"/>
                  </a:lnTo>
                  <a:lnTo>
                    <a:pt x="284" y="1222"/>
                  </a:lnTo>
                  <a:lnTo>
                    <a:pt x="289" y="1208"/>
                  </a:lnTo>
                  <a:lnTo>
                    <a:pt x="315" y="1198"/>
                  </a:lnTo>
                  <a:lnTo>
                    <a:pt x="344" y="1184"/>
                  </a:lnTo>
                  <a:lnTo>
                    <a:pt x="363" y="1174"/>
                  </a:lnTo>
                  <a:lnTo>
                    <a:pt x="356" y="1198"/>
                  </a:lnTo>
                  <a:lnTo>
                    <a:pt x="356" y="1218"/>
                  </a:lnTo>
                  <a:lnTo>
                    <a:pt x="363" y="1198"/>
                  </a:lnTo>
                  <a:lnTo>
                    <a:pt x="375" y="1184"/>
                  </a:lnTo>
                  <a:lnTo>
                    <a:pt x="388" y="1169"/>
                  </a:lnTo>
                  <a:lnTo>
                    <a:pt x="411" y="1160"/>
                  </a:lnTo>
                  <a:lnTo>
                    <a:pt x="430" y="1155"/>
                  </a:lnTo>
                  <a:lnTo>
                    <a:pt x="490" y="1155"/>
                  </a:lnTo>
                  <a:lnTo>
                    <a:pt x="466" y="1169"/>
                  </a:lnTo>
                  <a:lnTo>
                    <a:pt x="442" y="1198"/>
                  </a:lnTo>
                  <a:lnTo>
                    <a:pt x="473" y="1174"/>
                  </a:lnTo>
                  <a:lnTo>
                    <a:pt x="466" y="1193"/>
                  </a:lnTo>
                  <a:lnTo>
                    <a:pt x="473" y="1218"/>
                  </a:lnTo>
                  <a:lnTo>
                    <a:pt x="478" y="1188"/>
                  </a:lnTo>
                  <a:lnTo>
                    <a:pt x="490" y="1169"/>
                  </a:lnTo>
                  <a:lnTo>
                    <a:pt x="514" y="1165"/>
                  </a:lnTo>
                  <a:lnTo>
                    <a:pt x="532" y="1165"/>
                  </a:lnTo>
                  <a:lnTo>
                    <a:pt x="557" y="1174"/>
                  </a:lnTo>
                  <a:lnTo>
                    <a:pt x="563" y="1184"/>
                  </a:lnTo>
                  <a:lnTo>
                    <a:pt x="569" y="1198"/>
                  </a:lnTo>
                  <a:lnTo>
                    <a:pt x="581" y="1231"/>
                  </a:lnTo>
                  <a:lnTo>
                    <a:pt x="575" y="1222"/>
                  </a:lnTo>
                  <a:lnTo>
                    <a:pt x="581" y="1250"/>
                  </a:lnTo>
                  <a:lnTo>
                    <a:pt x="581" y="1266"/>
                  </a:lnTo>
                  <a:lnTo>
                    <a:pt x="569" y="1285"/>
                  </a:lnTo>
                  <a:lnTo>
                    <a:pt x="551" y="1290"/>
                  </a:lnTo>
                  <a:lnTo>
                    <a:pt x="532" y="1294"/>
                  </a:lnTo>
                  <a:lnTo>
                    <a:pt x="478" y="1294"/>
                  </a:lnTo>
                  <a:lnTo>
                    <a:pt x="442" y="1299"/>
                  </a:lnTo>
                  <a:lnTo>
                    <a:pt x="411" y="1299"/>
                  </a:lnTo>
                  <a:lnTo>
                    <a:pt x="380" y="1304"/>
                  </a:lnTo>
                  <a:lnTo>
                    <a:pt x="333" y="1314"/>
                  </a:lnTo>
                  <a:lnTo>
                    <a:pt x="289" y="1319"/>
                  </a:lnTo>
                  <a:lnTo>
                    <a:pt x="248" y="1328"/>
                  </a:lnTo>
                  <a:lnTo>
                    <a:pt x="187" y="1352"/>
                  </a:lnTo>
                  <a:lnTo>
                    <a:pt x="242" y="1338"/>
                  </a:lnTo>
                  <a:lnTo>
                    <a:pt x="223" y="1386"/>
                  </a:lnTo>
                  <a:lnTo>
                    <a:pt x="254" y="1333"/>
                  </a:lnTo>
                  <a:lnTo>
                    <a:pt x="309" y="1328"/>
                  </a:lnTo>
                  <a:lnTo>
                    <a:pt x="344" y="1319"/>
                  </a:lnTo>
                  <a:lnTo>
                    <a:pt x="388" y="1309"/>
                  </a:lnTo>
                  <a:lnTo>
                    <a:pt x="363" y="1328"/>
                  </a:lnTo>
                  <a:lnTo>
                    <a:pt x="356" y="1352"/>
                  </a:lnTo>
                  <a:lnTo>
                    <a:pt x="375" y="1333"/>
                  </a:lnTo>
                  <a:lnTo>
                    <a:pt x="388" y="1323"/>
                  </a:lnTo>
                  <a:lnTo>
                    <a:pt x="406" y="1314"/>
                  </a:lnTo>
                  <a:lnTo>
                    <a:pt x="423" y="1319"/>
                  </a:lnTo>
                  <a:lnTo>
                    <a:pt x="466" y="1314"/>
                  </a:lnTo>
                  <a:lnTo>
                    <a:pt x="514" y="1309"/>
                  </a:lnTo>
                  <a:lnTo>
                    <a:pt x="526" y="1319"/>
                  </a:lnTo>
                  <a:lnTo>
                    <a:pt x="508" y="1333"/>
                  </a:lnTo>
                  <a:lnTo>
                    <a:pt x="490" y="1347"/>
                  </a:lnTo>
                  <a:lnTo>
                    <a:pt x="459" y="1357"/>
                  </a:lnTo>
                  <a:lnTo>
                    <a:pt x="435" y="1376"/>
                  </a:lnTo>
                  <a:lnTo>
                    <a:pt x="400" y="1391"/>
                  </a:lnTo>
                  <a:lnTo>
                    <a:pt x="363" y="1410"/>
                  </a:lnTo>
                  <a:lnTo>
                    <a:pt x="327" y="1429"/>
                  </a:lnTo>
                  <a:lnTo>
                    <a:pt x="301" y="1448"/>
                  </a:lnTo>
                  <a:lnTo>
                    <a:pt x="248" y="1487"/>
                  </a:lnTo>
                  <a:lnTo>
                    <a:pt x="309" y="1453"/>
                  </a:lnTo>
                  <a:lnTo>
                    <a:pt x="296" y="1492"/>
                  </a:lnTo>
                  <a:lnTo>
                    <a:pt x="321" y="1448"/>
                  </a:lnTo>
                  <a:lnTo>
                    <a:pt x="351" y="1420"/>
                  </a:lnTo>
                  <a:lnTo>
                    <a:pt x="400" y="1400"/>
                  </a:lnTo>
                  <a:lnTo>
                    <a:pt x="442" y="1386"/>
                  </a:lnTo>
                  <a:lnTo>
                    <a:pt x="466" y="1376"/>
                  </a:lnTo>
                  <a:lnTo>
                    <a:pt x="466" y="1395"/>
                  </a:lnTo>
                  <a:lnTo>
                    <a:pt x="466" y="1420"/>
                  </a:lnTo>
                  <a:lnTo>
                    <a:pt x="459" y="1439"/>
                  </a:lnTo>
                  <a:lnTo>
                    <a:pt x="478" y="1506"/>
                  </a:lnTo>
                  <a:lnTo>
                    <a:pt x="473" y="1453"/>
                  </a:lnTo>
                  <a:lnTo>
                    <a:pt x="497" y="1506"/>
                  </a:lnTo>
                  <a:lnTo>
                    <a:pt x="478" y="1424"/>
                  </a:lnTo>
                  <a:lnTo>
                    <a:pt x="485" y="1400"/>
                  </a:lnTo>
                  <a:lnTo>
                    <a:pt x="497" y="1376"/>
                  </a:lnTo>
                  <a:lnTo>
                    <a:pt x="508" y="1352"/>
                  </a:lnTo>
                  <a:lnTo>
                    <a:pt x="538" y="1338"/>
                  </a:lnTo>
                  <a:lnTo>
                    <a:pt x="563" y="1319"/>
                  </a:lnTo>
                  <a:lnTo>
                    <a:pt x="563" y="1333"/>
                  </a:lnTo>
                  <a:lnTo>
                    <a:pt x="569" y="1352"/>
                  </a:lnTo>
                  <a:lnTo>
                    <a:pt x="569" y="1328"/>
                  </a:lnTo>
                  <a:lnTo>
                    <a:pt x="575" y="1304"/>
                  </a:lnTo>
                  <a:lnTo>
                    <a:pt x="593" y="1294"/>
                  </a:lnTo>
                  <a:lnTo>
                    <a:pt x="593" y="1309"/>
                  </a:lnTo>
                  <a:lnTo>
                    <a:pt x="599" y="1338"/>
                  </a:lnTo>
                  <a:lnTo>
                    <a:pt x="605" y="1299"/>
                  </a:lnTo>
                  <a:lnTo>
                    <a:pt x="617" y="1285"/>
                  </a:lnTo>
                  <a:lnTo>
                    <a:pt x="611" y="1266"/>
                  </a:lnTo>
                  <a:lnTo>
                    <a:pt x="611" y="1250"/>
                  </a:lnTo>
                  <a:lnTo>
                    <a:pt x="611" y="1231"/>
                  </a:lnTo>
                  <a:lnTo>
                    <a:pt x="605" y="1212"/>
                  </a:lnTo>
                  <a:lnTo>
                    <a:pt x="605" y="1188"/>
                  </a:lnTo>
                  <a:lnTo>
                    <a:pt x="593" y="1165"/>
                  </a:lnTo>
                  <a:lnTo>
                    <a:pt x="630" y="1155"/>
                  </a:lnTo>
                  <a:lnTo>
                    <a:pt x="689" y="1150"/>
                  </a:lnTo>
                  <a:lnTo>
                    <a:pt x="720" y="1145"/>
                  </a:lnTo>
                  <a:lnTo>
                    <a:pt x="739" y="1141"/>
                  </a:lnTo>
                  <a:lnTo>
                    <a:pt x="756" y="1141"/>
                  </a:lnTo>
                  <a:lnTo>
                    <a:pt x="756" y="1145"/>
                  </a:lnTo>
                  <a:lnTo>
                    <a:pt x="756" y="1160"/>
                  </a:lnTo>
                  <a:lnTo>
                    <a:pt x="744" y="1174"/>
                  </a:lnTo>
                  <a:lnTo>
                    <a:pt x="732" y="1184"/>
                  </a:lnTo>
                  <a:lnTo>
                    <a:pt x="720" y="1198"/>
                  </a:lnTo>
                  <a:lnTo>
                    <a:pt x="708" y="1208"/>
                  </a:lnTo>
                  <a:lnTo>
                    <a:pt x="703" y="1227"/>
                  </a:lnTo>
                  <a:lnTo>
                    <a:pt x="695" y="1237"/>
                  </a:lnTo>
                  <a:lnTo>
                    <a:pt x="677" y="1237"/>
                  </a:lnTo>
                  <a:lnTo>
                    <a:pt x="660" y="1250"/>
                  </a:lnTo>
                  <a:lnTo>
                    <a:pt x="677" y="1246"/>
                  </a:lnTo>
                  <a:lnTo>
                    <a:pt x="689" y="1246"/>
                  </a:lnTo>
                  <a:lnTo>
                    <a:pt x="677" y="1256"/>
                  </a:lnTo>
                  <a:lnTo>
                    <a:pt x="672" y="1266"/>
                  </a:lnTo>
                  <a:lnTo>
                    <a:pt x="666" y="1290"/>
                  </a:lnTo>
                  <a:lnTo>
                    <a:pt x="683" y="1261"/>
                  </a:lnTo>
                  <a:lnTo>
                    <a:pt x="689" y="1261"/>
                  </a:lnTo>
                  <a:lnTo>
                    <a:pt x="703" y="1250"/>
                  </a:lnTo>
                  <a:lnTo>
                    <a:pt x="708" y="1242"/>
                  </a:lnTo>
                  <a:lnTo>
                    <a:pt x="715" y="1231"/>
                  </a:lnTo>
                  <a:lnTo>
                    <a:pt x="720" y="1227"/>
                  </a:lnTo>
                  <a:lnTo>
                    <a:pt x="720" y="1237"/>
                  </a:lnTo>
                  <a:lnTo>
                    <a:pt x="727" y="1246"/>
                  </a:lnTo>
                  <a:lnTo>
                    <a:pt x="732" y="1266"/>
                  </a:lnTo>
                  <a:lnTo>
                    <a:pt x="727" y="1242"/>
                  </a:lnTo>
                  <a:lnTo>
                    <a:pt x="727" y="1222"/>
                  </a:lnTo>
                  <a:lnTo>
                    <a:pt x="727" y="1212"/>
                  </a:lnTo>
                  <a:lnTo>
                    <a:pt x="732" y="1203"/>
                  </a:lnTo>
                  <a:lnTo>
                    <a:pt x="744" y="1198"/>
                  </a:lnTo>
                  <a:lnTo>
                    <a:pt x="756" y="1198"/>
                  </a:lnTo>
                  <a:lnTo>
                    <a:pt x="762" y="1198"/>
                  </a:lnTo>
                  <a:lnTo>
                    <a:pt x="768" y="1208"/>
                  </a:lnTo>
                  <a:lnTo>
                    <a:pt x="768" y="1222"/>
                  </a:lnTo>
                  <a:lnTo>
                    <a:pt x="768" y="1237"/>
                  </a:lnTo>
                  <a:lnTo>
                    <a:pt x="775" y="1218"/>
                  </a:lnTo>
                  <a:lnTo>
                    <a:pt x="775" y="1208"/>
                  </a:lnTo>
                  <a:lnTo>
                    <a:pt x="775" y="1193"/>
                  </a:lnTo>
                  <a:lnTo>
                    <a:pt x="775" y="1179"/>
                  </a:lnTo>
                  <a:lnTo>
                    <a:pt x="787" y="1169"/>
                  </a:lnTo>
                  <a:lnTo>
                    <a:pt x="799" y="1160"/>
                  </a:lnTo>
                  <a:lnTo>
                    <a:pt x="805" y="1155"/>
                  </a:lnTo>
                  <a:lnTo>
                    <a:pt x="817" y="1150"/>
                  </a:lnTo>
                  <a:lnTo>
                    <a:pt x="829" y="1145"/>
                  </a:lnTo>
                  <a:lnTo>
                    <a:pt x="841" y="1141"/>
                  </a:lnTo>
                  <a:lnTo>
                    <a:pt x="854" y="1141"/>
                  </a:lnTo>
                  <a:lnTo>
                    <a:pt x="872" y="1145"/>
                  </a:lnTo>
                  <a:lnTo>
                    <a:pt x="896" y="1150"/>
                  </a:lnTo>
                  <a:lnTo>
                    <a:pt x="913" y="1150"/>
                  </a:lnTo>
                  <a:lnTo>
                    <a:pt x="939" y="1150"/>
                  </a:lnTo>
                  <a:lnTo>
                    <a:pt x="957" y="1145"/>
                  </a:lnTo>
                  <a:lnTo>
                    <a:pt x="980" y="1145"/>
                  </a:lnTo>
                  <a:lnTo>
                    <a:pt x="1012" y="1145"/>
                  </a:lnTo>
                  <a:lnTo>
                    <a:pt x="992" y="1150"/>
                  </a:lnTo>
                  <a:lnTo>
                    <a:pt x="975" y="1160"/>
                  </a:lnTo>
                  <a:lnTo>
                    <a:pt x="945" y="1174"/>
                  </a:lnTo>
                  <a:lnTo>
                    <a:pt x="975" y="1165"/>
                  </a:lnTo>
                  <a:lnTo>
                    <a:pt x="992" y="1155"/>
                  </a:lnTo>
                  <a:lnTo>
                    <a:pt x="1012" y="1150"/>
                  </a:lnTo>
                  <a:lnTo>
                    <a:pt x="1030" y="1150"/>
                  </a:lnTo>
                  <a:lnTo>
                    <a:pt x="1054" y="1145"/>
                  </a:lnTo>
                  <a:lnTo>
                    <a:pt x="1078" y="1145"/>
                  </a:lnTo>
                  <a:lnTo>
                    <a:pt x="1090" y="1145"/>
                  </a:lnTo>
                  <a:lnTo>
                    <a:pt x="1102" y="1150"/>
                  </a:lnTo>
                  <a:lnTo>
                    <a:pt x="1109" y="1155"/>
                  </a:lnTo>
                  <a:lnTo>
                    <a:pt x="1102" y="1165"/>
                  </a:lnTo>
                  <a:lnTo>
                    <a:pt x="1090" y="1174"/>
                  </a:lnTo>
                  <a:lnTo>
                    <a:pt x="1078" y="1184"/>
                  </a:lnTo>
                  <a:lnTo>
                    <a:pt x="1066" y="1179"/>
                  </a:lnTo>
                  <a:lnTo>
                    <a:pt x="1054" y="1184"/>
                  </a:lnTo>
                  <a:lnTo>
                    <a:pt x="1042" y="1184"/>
                  </a:lnTo>
                  <a:lnTo>
                    <a:pt x="1024" y="1184"/>
                  </a:lnTo>
                  <a:lnTo>
                    <a:pt x="999" y="1193"/>
                  </a:lnTo>
                  <a:lnTo>
                    <a:pt x="980" y="1198"/>
                  </a:lnTo>
                  <a:lnTo>
                    <a:pt x="963" y="1208"/>
                  </a:lnTo>
                  <a:lnTo>
                    <a:pt x="992" y="1198"/>
                  </a:lnTo>
                  <a:lnTo>
                    <a:pt x="1004" y="1193"/>
                  </a:lnTo>
                  <a:lnTo>
                    <a:pt x="1018" y="1193"/>
                  </a:lnTo>
                  <a:lnTo>
                    <a:pt x="1030" y="1188"/>
                  </a:lnTo>
                  <a:lnTo>
                    <a:pt x="1047" y="1188"/>
                  </a:lnTo>
                  <a:lnTo>
                    <a:pt x="1059" y="1193"/>
                  </a:lnTo>
                  <a:lnTo>
                    <a:pt x="1059" y="1198"/>
                  </a:lnTo>
                  <a:lnTo>
                    <a:pt x="1047" y="1218"/>
                  </a:lnTo>
                  <a:lnTo>
                    <a:pt x="1035" y="1231"/>
                  </a:lnTo>
                  <a:lnTo>
                    <a:pt x="1035" y="1242"/>
                  </a:lnTo>
                  <a:lnTo>
                    <a:pt x="1024" y="1250"/>
                  </a:lnTo>
                  <a:lnTo>
                    <a:pt x="999" y="1256"/>
                  </a:lnTo>
                  <a:lnTo>
                    <a:pt x="975" y="1266"/>
                  </a:lnTo>
                  <a:lnTo>
                    <a:pt x="963" y="1266"/>
                  </a:lnTo>
                  <a:lnTo>
                    <a:pt x="951" y="1269"/>
                  </a:lnTo>
                  <a:lnTo>
                    <a:pt x="939" y="1269"/>
                  </a:lnTo>
                  <a:lnTo>
                    <a:pt x="920" y="1280"/>
                  </a:lnTo>
                  <a:lnTo>
                    <a:pt x="902" y="1290"/>
                  </a:lnTo>
                  <a:lnTo>
                    <a:pt x="890" y="1299"/>
                  </a:lnTo>
                  <a:lnTo>
                    <a:pt x="884" y="1309"/>
                  </a:lnTo>
                  <a:lnTo>
                    <a:pt x="872" y="1319"/>
                  </a:lnTo>
                  <a:lnTo>
                    <a:pt x="860" y="1333"/>
                  </a:lnTo>
                  <a:lnTo>
                    <a:pt x="854" y="1357"/>
                  </a:lnTo>
                  <a:lnTo>
                    <a:pt x="866" y="1338"/>
                  </a:lnTo>
                  <a:lnTo>
                    <a:pt x="878" y="1323"/>
                  </a:lnTo>
                  <a:lnTo>
                    <a:pt x="890" y="1319"/>
                  </a:lnTo>
                  <a:lnTo>
                    <a:pt x="902" y="1304"/>
                  </a:lnTo>
                  <a:lnTo>
                    <a:pt x="913" y="1294"/>
                  </a:lnTo>
                  <a:lnTo>
                    <a:pt x="925" y="1285"/>
                  </a:lnTo>
                  <a:lnTo>
                    <a:pt x="939" y="1280"/>
                  </a:lnTo>
                  <a:lnTo>
                    <a:pt x="951" y="1280"/>
                  </a:lnTo>
                  <a:lnTo>
                    <a:pt x="945" y="1299"/>
                  </a:lnTo>
                  <a:lnTo>
                    <a:pt x="939" y="1314"/>
                  </a:lnTo>
                  <a:lnTo>
                    <a:pt x="945" y="1333"/>
                  </a:lnTo>
                  <a:lnTo>
                    <a:pt x="945" y="1314"/>
                  </a:lnTo>
                  <a:lnTo>
                    <a:pt x="951" y="1299"/>
                  </a:lnTo>
                  <a:lnTo>
                    <a:pt x="957" y="1285"/>
                  </a:lnTo>
                  <a:lnTo>
                    <a:pt x="957" y="1275"/>
                  </a:lnTo>
                  <a:lnTo>
                    <a:pt x="969" y="1275"/>
                  </a:lnTo>
                  <a:lnTo>
                    <a:pt x="992" y="1269"/>
                  </a:lnTo>
                  <a:lnTo>
                    <a:pt x="1012" y="1269"/>
                  </a:lnTo>
                  <a:lnTo>
                    <a:pt x="1018" y="1285"/>
                  </a:lnTo>
                  <a:lnTo>
                    <a:pt x="1024" y="1304"/>
                  </a:lnTo>
                  <a:lnTo>
                    <a:pt x="1024" y="1323"/>
                  </a:lnTo>
                  <a:lnTo>
                    <a:pt x="1024" y="1333"/>
                  </a:lnTo>
                  <a:lnTo>
                    <a:pt x="1018" y="1343"/>
                  </a:lnTo>
                  <a:lnTo>
                    <a:pt x="1012" y="1347"/>
                  </a:lnTo>
                  <a:lnTo>
                    <a:pt x="999" y="1357"/>
                  </a:lnTo>
                  <a:lnTo>
                    <a:pt x="987" y="1367"/>
                  </a:lnTo>
                  <a:lnTo>
                    <a:pt x="969" y="1376"/>
                  </a:lnTo>
                  <a:lnTo>
                    <a:pt x="963" y="1381"/>
                  </a:lnTo>
                  <a:lnTo>
                    <a:pt x="951" y="1386"/>
                  </a:lnTo>
                  <a:lnTo>
                    <a:pt x="925" y="1405"/>
                  </a:lnTo>
                  <a:lnTo>
                    <a:pt x="908" y="1439"/>
                  </a:lnTo>
                  <a:lnTo>
                    <a:pt x="933" y="1405"/>
                  </a:lnTo>
                  <a:lnTo>
                    <a:pt x="957" y="1395"/>
                  </a:lnTo>
                  <a:lnTo>
                    <a:pt x="975" y="1386"/>
                  </a:lnTo>
                  <a:lnTo>
                    <a:pt x="980" y="1400"/>
                  </a:lnTo>
                  <a:lnTo>
                    <a:pt x="999" y="1420"/>
                  </a:lnTo>
                  <a:lnTo>
                    <a:pt x="987" y="1400"/>
                  </a:lnTo>
                  <a:lnTo>
                    <a:pt x="987" y="1381"/>
                  </a:lnTo>
                  <a:lnTo>
                    <a:pt x="992" y="1371"/>
                  </a:lnTo>
                  <a:lnTo>
                    <a:pt x="1012" y="1367"/>
                  </a:lnTo>
                  <a:lnTo>
                    <a:pt x="1024" y="1357"/>
                  </a:lnTo>
                  <a:lnTo>
                    <a:pt x="1035" y="1352"/>
                  </a:lnTo>
                  <a:lnTo>
                    <a:pt x="1042" y="1347"/>
                  </a:lnTo>
                  <a:lnTo>
                    <a:pt x="1042" y="1333"/>
                  </a:lnTo>
                  <a:lnTo>
                    <a:pt x="1042" y="1319"/>
                  </a:lnTo>
                  <a:lnTo>
                    <a:pt x="1042" y="1304"/>
                  </a:lnTo>
                  <a:lnTo>
                    <a:pt x="1042" y="1294"/>
                  </a:lnTo>
                  <a:lnTo>
                    <a:pt x="1042" y="1285"/>
                  </a:lnTo>
                  <a:lnTo>
                    <a:pt x="1047" y="1269"/>
                  </a:lnTo>
                  <a:lnTo>
                    <a:pt x="1059" y="1261"/>
                  </a:lnTo>
                  <a:lnTo>
                    <a:pt x="1066" y="1275"/>
                  </a:lnTo>
                  <a:lnTo>
                    <a:pt x="1071" y="1285"/>
                  </a:lnTo>
                  <a:lnTo>
                    <a:pt x="1078" y="1294"/>
                  </a:lnTo>
                  <a:lnTo>
                    <a:pt x="1090" y="1299"/>
                  </a:lnTo>
                  <a:lnTo>
                    <a:pt x="1102" y="1304"/>
                  </a:lnTo>
                  <a:lnTo>
                    <a:pt x="1114" y="1309"/>
                  </a:lnTo>
                  <a:lnTo>
                    <a:pt x="1120" y="1319"/>
                  </a:lnTo>
                  <a:lnTo>
                    <a:pt x="1114" y="1338"/>
                  </a:lnTo>
                  <a:lnTo>
                    <a:pt x="1126" y="1319"/>
                  </a:lnTo>
                  <a:lnTo>
                    <a:pt x="1126" y="1309"/>
                  </a:lnTo>
                  <a:lnTo>
                    <a:pt x="1138" y="1319"/>
                  </a:lnTo>
                  <a:lnTo>
                    <a:pt x="1150" y="1319"/>
                  </a:lnTo>
                  <a:lnTo>
                    <a:pt x="1175" y="1314"/>
                  </a:lnTo>
                  <a:lnTo>
                    <a:pt x="1150" y="1314"/>
                  </a:lnTo>
                  <a:lnTo>
                    <a:pt x="1138" y="1309"/>
                  </a:lnTo>
                  <a:lnTo>
                    <a:pt x="1132" y="1304"/>
                  </a:lnTo>
                  <a:lnTo>
                    <a:pt x="1120" y="1299"/>
                  </a:lnTo>
                  <a:lnTo>
                    <a:pt x="1109" y="1294"/>
                  </a:lnTo>
                  <a:lnTo>
                    <a:pt x="1097" y="1294"/>
                  </a:lnTo>
                  <a:lnTo>
                    <a:pt x="1083" y="1290"/>
                  </a:lnTo>
                  <a:lnTo>
                    <a:pt x="1078" y="1280"/>
                  </a:lnTo>
                  <a:lnTo>
                    <a:pt x="1071" y="1266"/>
                  </a:lnTo>
                  <a:lnTo>
                    <a:pt x="1071" y="1250"/>
                  </a:lnTo>
                  <a:lnTo>
                    <a:pt x="1066" y="1242"/>
                  </a:lnTo>
                  <a:lnTo>
                    <a:pt x="1078" y="1222"/>
                  </a:lnTo>
                  <a:lnTo>
                    <a:pt x="1090" y="1208"/>
                  </a:lnTo>
                  <a:lnTo>
                    <a:pt x="1102" y="1198"/>
                  </a:lnTo>
                  <a:lnTo>
                    <a:pt x="1120" y="1188"/>
                  </a:lnTo>
                  <a:lnTo>
                    <a:pt x="1132" y="1184"/>
                  </a:lnTo>
                  <a:lnTo>
                    <a:pt x="1144" y="1174"/>
                  </a:lnTo>
                  <a:lnTo>
                    <a:pt x="1156" y="1169"/>
                  </a:lnTo>
                  <a:lnTo>
                    <a:pt x="1162" y="1165"/>
                  </a:lnTo>
                  <a:lnTo>
                    <a:pt x="1175" y="1155"/>
                  </a:lnTo>
                  <a:lnTo>
                    <a:pt x="1193" y="1145"/>
                  </a:lnTo>
                  <a:lnTo>
                    <a:pt x="1235" y="1145"/>
                  </a:lnTo>
                  <a:lnTo>
                    <a:pt x="1266" y="1145"/>
                  </a:lnTo>
                  <a:lnTo>
                    <a:pt x="1296" y="1145"/>
                  </a:lnTo>
                  <a:lnTo>
                    <a:pt x="1327" y="1141"/>
                  </a:lnTo>
                  <a:lnTo>
                    <a:pt x="1351" y="1131"/>
                  </a:lnTo>
                  <a:lnTo>
                    <a:pt x="1344" y="1155"/>
                  </a:lnTo>
                  <a:lnTo>
                    <a:pt x="1339" y="1174"/>
                  </a:lnTo>
                  <a:lnTo>
                    <a:pt x="1339" y="1198"/>
                  </a:lnTo>
                  <a:lnTo>
                    <a:pt x="1344" y="1222"/>
                  </a:lnTo>
                  <a:lnTo>
                    <a:pt x="1363" y="1237"/>
                  </a:lnTo>
                  <a:lnTo>
                    <a:pt x="1380" y="1246"/>
                  </a:lnTo>
                  <a:lnTo>
                    <a:pt x="1386" y="1266"/>
                  </a:lnTo>
                  <a:lnTo>
                    <a:pt x="1368" y="1285"/>
                  </a:lnTo>
                  <a:lnTo>
                    <a:pt x="1351" y="1304"/>
                  </a:lnTo>
                  <a:lnTo>
                    <a:pt x="1339" y="1314"/>
                  </a:lnTo>
                  <a:lnTo>
                    <a:pt x="1327" y="1343"/>
                  </a:lnTo>
                  <a:lnTo>
                    <a:pt x="1313" y="1367"/>
                  </a:lnTo>
                  <a:lnTo>
                    <a:pt x="1301" y="1410"/>
                  </a:lnTo>
                  <a:lnTo>
                    <a:pt x="1296" y="1439"/>
                  </a:lnTo>
                  <a:lnTo>
                    <a:pt x="1272" y="1516"/>
                  </a:lnTo>
                  <a:lnTo>
                    <a:pt x="1313" y="1424"/>
                  </a:lnTo>
                  <a:lnTo>
                    <a:pt x="1320" y="1448"/>
                  </a:lnTo>
                  <a:lnTo>
                    <a:pt x="1339" y="1477"/>
                  </a:lnTo>
                  <a:lnTo>
                    <a:pt x="1320" y="1439"/>
                  </a:lnTo>
                  <a:lnTo>
                    <a:pt x="1320" y="1400"/>
                  </a:lnTo>
                  <a:lnTo>
                    <a:pt x="1332" y="1376"/>
                  </a:lnTo>
                  <a:lnTo>
                    <a:pt x="1351" y="1343"/>
                  </a:lnTo>
                  <a:lnTo>
                    <a:pt x="1368" y="1323"/>
                  </a:lnTo>
                  <a:lnTo>
                    <a:pt x="1392" y="1304"/>
                  </a:lnTo>
                  <a:lnTo>
                    <a:pt x="1423" y="1304"/>
                  </a:lnTo>
                  <a:lnTo>
                    <a:pt x="1441" y="1319"/>
                  </a:lnTo>
                  <a:lnTo>
                    <a:pt x="1465" y="1352"/>
                  </a:lnTo>
                  <a:lnTo>
                    <a:pt x="1485" y="1371"/>
                  </a:lnTo>
                  <a:lnTo>
                    <a:pt x="1490" y="1395"/>
                  </a:lnTo>
                  <a:lnTo>
                    <a:pt x="1496" y="1429"/>
                  </a:lnTo>
                  <a:lnTo>
                    <a:pt x="1485" y="1492"/>
                  </a:lnTo>
                  <a:lnTo>
                    <a:pt x="1508" y="1448"/>
                  </a:lnTo>
                  <a:lnTo>
                    <a:pt x="1514" y="1415"/>
                  </a:lnTo>
                  <a:lnTo>
                    <a:pt x="1532" y="1439"/>
                  </a:lnTo>
                  <a:lnTo>
                    <a:pt x="1563" y="1516"/>
                  </a:lnTo>
                  <a:lnTo>
                    <a:pt x="1544" y="1448"/>
                  </a:lnTo>
                  <a:lnTo>
                    <a:pt x="1526" y="1410"/>
                  </a:lnTo>
                  <a:lnTo>
                    <a:pt x="1520" y="1391"/>
                  </a:lnTo>
                  <a:lnTo>
                    <a:pt x="1514" y="1371"/>
                  </a:lnTo>
                  <a:lnTo>
                    <a:pt x="1508" y="1343"/>
                  </a:lnTo>
                  <a:lnTo>
                    <a:pt x="1538" y="1371"/>
                  </a:lnTo>
                  <a:lnTo>
                    <a:pt x="1544" y="1410"/>
                  </a:lnTo>
                  <a:lnTo>
                    <a:pt x="1549" y="1376"/>
                  </a:lnTo>
                  <a:lnTo>
                    <a:pt x="1593" y="1405"/>
                  </a:lnTo>
                  <a:lnTo>
                    <a:pt x="1549" y="1362"/>
                  </a:lnTo>
                  <a:lnTo>
                    <a:pt x="1532" y="1343"/>
                  </a:lnTo>
                  <a:lnTo>
                    <a:pt x="1502" y="1323"/>
                  </a:lnTo>
                  <a:lnTo>
                    <a:pt x="1485" y="1304"/>
                  </a:lnTo>
                  <a:lnTo>
                    <a:pt x="1471" y="1280"/>
                  </a:lnTo>
                  <a:lnTo>
                    <a:pt x="1465" y="1256"/>
                  </a:lnTo>
                  <a:lnTo>
                    <a:pt x="1453" y="1231"/>
                  </a:lnTo>
                  <a:lnTo>
                    <a:pt x="1423" y="1203"/>
                  </a:lnTo>
                  <a:lnTo>
                    <a:pt x="1435" y="1218"/>
                  </a:lnTo>
                  <a:lnTo>
                    <a:pt x="1423" y="1193"/>
                  </a:lnTo>
                  <a:lnTo>
                    <a:pt x="1423" y="1174"/>
                  </a:lnTo>
                  <a:lnTo>
                    <a:pt x="1441" y="1155"/>
                  </a:lnTo>
                  <a:lnTo>
                    <a:pt x="1459" y="1136"/>
                  </a:lnTo>
                  <a:lnTo>
                    <a:pt x="1471" y="1121"/>
                  </a:lnTo>
                  <a:lnTo>
                    <a:pt x="1490" y="1121"/>
                  </a:lnTo>
                  <a:lnTo>
                    <a:pt x="1514" y="1121"/>
                  </a:lnTo>
                  <a:lnTo>
                    <a:pt x="1538" y="1131"/>
                  </a:lnTo>
                  <a:lnTo>
                    <a:pt x="1569" y="1145"/>
                  </a:lnTo>
                  <a:lnTo>
                    <a:pt x="1593" y="1165"/>
                  </a:lnTo>
                  <a:lnTo>
                    <a:pt x="1611" y="1193"/>
                  </a:lnTo>
                  <a:lnTo>
                    <a:pt x="1611" y="1222"/>
                  </a:lnTo>
                  <a:lnTo>
                    <a:pt x="1611" y="1242"/>
                  </a:lnTo>
                  <a:lnTo>
                    <a:pt x="1604" y="1261"/>
                  </a:lnTo>
                  <a:lnTo>
                    <a:pt x="1611" y="1285"/>
                  </a:lnTo>
                  <a:lnTo>
                    <a:pt x="1623" y="1319"/>
                  </a:lnTo>
                  <a:lnTo>
                    <a:pt x="1636" y="1343"/>
                  </a:lnTo>
                  <a:lnTo>
                    <a:pt x="1642" y="1371"/>
                  </a:lnTo>
                  <a:lnTo>
                    <a:pt x="1654" y="1400"/>
                  </a:lnTo>
                  <a:lnTo>
                    <a:pt x="1648" y="1429"/>
                  </a:lnTo>
                  <a:lnTo>
                    <a:pt x="1642" y="1458"/>
                  </a:lnTo>
                  <a:lnTo>
                    <a:pt x="1654" y="1501"/>
                  </a:lnTo>
                  <a:lnTo>
                    <a:pt x="1654" y="1448"/>
                  </a:lnTo>
                  <a:lnTo>
                    <a:pt x="1666" y="1424"/>
                  </a:lnTo>
                  <a:lnTo>
                    <a:pt x="1690" y="1434"/>
                  </a:lnTo>
                  <a:lnTo>
                    <a:pt x="1701" y="1448"/>
                  </a:lnTo>
                  <a:lnTo>
                    <a:pt x="1721" y="1463"/>
                  </a:lnTo>
                  <a:lnTo>
                    <a:pt x="1695" y="1429"/>
                  </a:lnTo>
                  <a:lnTo>
                    <a:pt x="1671" y="1410"/>
                  </a:lnTo>
                  <a:lnTo>
                    <a:pt x="1659" y="1386"/>
                  </a:lnTo>
                  <a:lnTo>
                    <a:pt x="1659" y="1362"/>
                  </a:lnTo>
                  <a:lnTo>
                    <a:pt x="1654" y="1338"/>
                  </a:lnTo>
                  <a:lnTo>
                    <a:pt x="1648" y="1309"/>
                  </a:lnTo>
                  <a:lnTo>
                    <a:pt x="1648" y="1285"/>
                  </a:lnTo>
                  <a:lnTo>
                    <a:pt x="1654" y="1261"/>
                  </a:lnTo>
                  <a:lnTo>
                    <a:pt x="1654" y="1237"/>
                  </a:lnTo>
                  <a:lnTo>
                    <a:pt x="1671" y="1227"/>
                  </a:lnTo>
                  <a:lnTo>
                    <a:pt x="1695" y="1242"/>
                  </a:lnTo>
                  <a:lnTo>
                    <a:pt x="1732" y="1246"/>
                  </a:lnTo>
                  <a:lnTo>
                    <a:pt x="1756" y="1261"/>
                  </a:lnTo>
                  <a:lnTo>
                    <a:pt x="1787" y="1285"/>
                  </a:lnTo>
                  <a:lnTo>
                    <a:pt x="1799" y="1304"/>
                  </a:lnTo>
                  <a:lnTo>
                    <a:pt x="1799" y="1333"/>
                  </a:lnTo>
                  <a:lnTo>
                    <a:pt x="1787" y="1352"/>
                  </a:lnTo>
                  <a:lnTo>
                    <a:pt x="1780" y="1386"/>
                  </a:lnTo>
                  <a:lnTo>
                    <a:pt x="1762" y="1424"/>
                  </a:lnTo>
                  <a:lnTo>
                    <a:pt x="1756" y="1448"/>
                  </a:lnTo>
                  <a:lnTo>
                    <a:pt x="1750" y="1468"/>
                  </a:lnTo>
                  <a:lnTo>
                    <a:pt x="1732" y="1487"/>
                  </a:lnTo>
                  <a:lnTo>
                    <a:pt x="1721" y="1501"/>
                  </a:lnTo>
                  <a:lnTo>
                    <a:pt x="1715" y="1520"/>
                  </a:lnTo>
                  <a:lnTo>
                    <a:pt x="1715" y="1554"/>
                  </a:lnTo>
                  <a:lnTo>
                    <a:pt x="1726" y="1520"/>
                  </a:lnTo>
                  <a:lnTo>
                    <a:pt x="1732" y="1506"/>
                  </a:lnTo>
                  <a:lnTo>
                    <a:pt x="1762" y="1559"/>
                  </a:lnTo>
                  <a:lnTo>
                    <a:pt x="1750" y="1525"/>
                  </a:lnTo>
                  <a:lnTo>
                    <a:pt x="1744" y="1492"/>
                  </a:lnTo>
                  <a:lnTo>
                    <a:pt x="1762" y="1468"/>
                  </a:lnTo>
                  <a:lnTo>
                    <a:pt x="1774" y="1439"/>
                  </a:lnTo>
                  <a:lnTo>
                    <a:pt x="1793" y="1410"/>
                  </a:lnTo>
                  <a:lnTo>
                    <a:pt x="1805" y="1381"/>
                  </a:lnTo>
                  <a:lnTo>
                    <a:pt x="1823" y="1386"/>
                  </a:lnTo>
                  <a:lnTo>
                    <a:pt x="1841" y="1410"/>
                  </a:lnTo>
                  <a:lnTo>
                    <a:pt x="1866" y="1439"/>
                  </a:lnTo>
                  <a:lnTo>
                    <a:pt x="1847" y="1424"/>
                  </a:lnTo>
                  <a:lnTo>
                    <a:pt x="1884" y="1453"/>
                  </a:lnTo>
                  <a:lnTo>
                    <a:pt x="1896" y="1472"/>
                  </a:lnTo>
                  <a:lnTo>
                    <a:pt x="1901" y="1501"/>
                  </a:lnTo>
                  <a:lnTo>
                    <a:pt x="1908" y="1569"/>
                  </a:lnTo>
                  <a:lnTo>
                    <a:pt x="1913" y="1496"/>
                  </a:lnTo>
                  <a:lnTo>
                    <a:pt x="1925" y="1501"/>
                  </a:lnTo>
                  <a:lnTo>
                    <a:pt x="1980" y="1583"/>
                  </a:lnTo>
                  <a:lnTo>
                    <a:pt x="1963" y="1535"/>
                  </a:lnTo>
                  <a:lnTo>
                    <a:pt x="1987" y="1540"/>
                  </a:lnTo>
                  <a:lnTo>
                    <a:pt x="2030" y="1540"/>
                  </a:lnTo>
                  <a:lnTo>
                    <a:pt x="1987" y="1535"/>
                  </a:lnTo>
                  <a:lnTo>
                    <a:pt x="1951" y="1511"/>
                  </a:lnTo>
                  <a:lnTo>
                    <a:pt x="1932" y="1482"/>
                  </a:lnTo>
                  <a:lnTo>
                    <a:pt x="1913" y="1468"/>
                  </a:lnTo>
                  <a:lnTo>
                    <a:pt x="1896" y="1444"/>
                  </a:lnTo>
                  <a:lnTo>
                    <a:pt x="1878" y="1420"/>
                  </a:lnTo>
                  <a:lnTo>
                    <a:pt x="1866" y="1400"/>
                  </a:lnTo>
                  <a:lnTo>
                    <a:pt x="1847" y="1376"/>
                  </a:lnTo>
                  <a:lnTo>
                    <a:pt x="1841" y="1357"/>
                  </a:lnTo>
                  <a:lnTo>
                    <a:pt x="1829" y="1333"/>
                  </a:lnTo>
                  <a:lnTo>
                    <a:pt x="1829" y="1314"/>
                  </a:lnTo>
                  <a:lnTo>
                    <a:pt x="1829" y="1299"/>
                  </a:lnTo>
                  <a:lnTo>
                    <a:pt x="1817" y="1275"/>
                  </a:lnTo>
                  <a:lnTo>
                    <a:pt x="1805" y="1261"/>
                  </a:lnTo>
                  <a:lnTo>
                    <a:pt x="1774" y="1242"/>
                  </a:lnTo>
                  <a:lnTo>
                    <a:pt x="1787" y="1246"/>
                  </a:lnTo>
                  <a:lnTo>
                    <a:pt x="1756" y="1227"/>
                  </a:lnTo>
                  <a:lnTo>
                    <a:pt x="1738" y="1218"/>
                  </a:lnTo>
                  <a:lnTo>
                    <a:pt x="1721" y="1203"/>
                  </a:lnTo>
                  <a:lnTo>
                    <a:pt x="1695" y="1184"/>
                  </a:lnTo>
                  <a:lnTo>
                    <a:pt x="1695" y="1160"/>
                  </a:lnTo>
                  <a:lnTo>
                    <a:pt x="1695" y="1136"/>
                  </a:lnTo>
                  <a:lnTo>
                    <a:pt x="1690" y="1117"/>
                  </a:lnTo>
                  <a:lnTo>
                    <a:pt x="1695" y="1093"/>
                  </a:lnTo>
                  <a:lnTo>
                    <a:pt x="1701" y="1078"/>
                  </a:lnTo>
                  <a:lnTo>
                    <a:pt x="1721" y="1073"/>
                  </a:lnTo>
                  <a:lnTo>
                    <a:pt x="1738" y="1078"/>
                  </a:lnTo>
                  <a:lnTo>
                    <a:pt x="1762" y="1088"/>
                  </a:lnTo>
                  <a:lnTo>
                    <a:pt x="1799" y="1102"/>
                  </a:lnTo>
                  <a:lnTo>
                    <a:pt x="1805" y="1112"/>
                  </a:lnTo>
                  <a:lnTo>
                    <a:pt x="1811" y="1131"/>
                  </a:lnTo>
                  <a:lnTo>
                    <a:pt x="1823" y="1155"/>
                  </a:lnTo>
                  <a:lnTo>
                    <a:pt x="1829" y="1174"/>
                  </a:lnTo>
                  <a:lnTo>
                    <a:pt x="1835" y="1188"/>
                  </a:lnTo>
                  <a:lnTo>
                    <a:pt x="1853" y="1203"/>
                  </a:lnTo>
                  <a:lnTo>
                    <a:pt x="1866" y="1231"/>
                  </a:lnTo>
                  <a:lnTo>
                    <a:pt x="1866" y="1269"/>
                  </a:lnTo>
                  <a:lnTo>
                    <a:pt x="1872" y="1314"/>
                  </a:lnTo>
                  <a:lnTo>
                    <a:pt x="1878" y="1256"/>
                  </a:lnTo>
                  <a:lnTo>
                    <a:pt x="1901" y="1285"/>
                  </a:lnTo>
                  <a:lnTo>
                    <a:pt x="1872" y="1246"/>
                  </a:lnTo>
                  <a:lnTo>
                    <a:pt x="1872" y="1218"/>
                  </a:lnTo>
                  <a:lnTo>
                    <a:pt x="1878" y="1203"/>
                  </a:lnTo>
                  <a:lnTo>
                    <a:pt x="1890" y="1212"/>
                  </a:lnTo>
                  <a:lnTo>
                    <a:pt x="1913" y="1218"/>
                  </a:lnTo>
                  <a:lnTo>
                    <a:pt x="1920" y="1231"/>
                  </a:lnTo>
                  <a:lnTo>
                    <a:pt x="1932" y="1261"/>
                  </a:lnTo>
                  <a:lnTo>
                    <a:pt x="1932" y="1299"/>
                  </a:lnTo>
                  <a:lnTo>
                    <a:pt x="1932" y="1323"/>
                  </a:lnTo>
                  <a:lnTo>
                    <a:pt x="1937" y="1352"/>
                  </a:lnTo>
                  <a:lnTo>
                    <a:pt x="1951" y="1376"/>
                  </a:lnTo>
                  <a:lnTo>
                    <a:pt x="1932" y="1391"/>
                  </a:lnTo>
                  <a:lnTo>
                    <a:pt x="1920" y="1424"/>
                  </a:lnTo>
                  <a:lnTo>
                    <a:pt x="1937" y="1400"/>
                  </a:lnTo>
                  <a:lnTo>
                    <a:pt x="1951" y="1395"/>
                  </a:lnTo>
                  <a:lnTo>
                    <a:pt x="1963" y="1400"/>
                  </a:lnTo>
                  <a:lnTo>
                    <a:pt x="1975" y="1424"/>
                  </a:lnTo>
                  <a:lnTo>
                    <a:pt x="1992" y="1444"/>
                  </a:lnTo>
                  <a:lnTo>
                    <a:pt x="2023" y="1496"/>
                  </a:lnTo>
                  <a:lnTo>
                    <a:pt x="1992" y="1429"/>
                  </a:lnTo>
                  <a:lnTo>
                    <a:pt x="1980" y="1395"/>
                  </a:lnTo>
                  <a:lnTo>
                    <a:pt x="2004" y="1400"/>
                  </a:lnTo>
                  <a:lnTo>
                    <a:pt x="2042" y="1420"/>
                  </a:lnTo>
                  <a:lnTo>
                    <a:pt x="2089" y="1453"/>
                  </a:lnTo>
                  <a:lnTo>
                    <a:pt x="2035" y="1400"/>
                  </a:lnTo>
                  <a:lnTo>
                    <a:pt x="2004" y="1386"/>
                  </a:lnTo>
                  <a:lnTo>
                    <a:pt x="1975" y="1376"/>
                  </a:lnTo>
                  <a:lnTo>
                    <a:pt x="1968" y="1362"/>
                  </a:lnTo>
                  <a:lnTo>
                    <a:pt x="1956" y="1328"/>
                  </a:lnTo>
                  <a:lnTo>
                    <a:pt x="1956" y="1285"/>
                  </a:lnTo>
                  <a:lnTo>
                    <a:pt x="1956" y="1256"/>
                  </a:lnTo>
                  <a:lnTo>
                    <a:pt x="1968" y="1231"/>
                  </a:lnTo>
                  <a:lnTo>
                    <a:pt x="1980" y="1218"/>
                  </a:lnTo>
                  <a:lnTo>
                    <a:pt x="1999" y="1218"/>
                  </a:lnTo>
                  <a:lnTo>
                    <a:pt x="2030" y="1218"/>
                  </a:lnTo>
                  <a:lnTo>
                    <a:pt x="2065" y="1222"/>
                  </a:lnTo>
                  <a:lnTo>
                    <a:pt x="2089" y="1237"/>
                  </a:lnTo>
                  <a:lnTo>
                    <a:pt x="2095" y="1266"/>
                  </a:lnTo>
                  <a:lnTo>
                    <a:pt x="2102" y="1285"/>
                  </a:lnTo>
                  <a:lnTo>
                    <a:pt x="2120" y="1304"/>
                  </a:lnTo>
                  <a:lnTo>
                    <a:pt x="2132" y="1333"/>
                  </a:lnTo>
                  <a:lnTo>
                    <a:pt x="2138" y="1367"/>
                  </a:lnTo>
                  <a:lnTo>
                    <a:pt x="2126" y="1400"/>
                  </a:lnTo>
                  <a:lnTo>
                    <a:pt x="2144" y="1376"/>
                  </a:lnTo>
                  <a:lnTo>
                    <a:pt x="2150" y="1338"/>
                  </a:lnTo>
                  <a:lnTo>
                    <a:pt x="2162" y="1362"/>
                  </a:lnTo>
                  <a:lnTo>
                    <a:pt x="2181" y="1386"/>
                  </a:lnTo>
                  <a:lnTo>
                    <a:pt x="2162" y="1343"/>
                  </a:lnTo>
                  <a:lnTo>
                    <a:pt x="2144" y="1314"/>
                  </a:lnTo>
                  <a:lnTo>
                    <a:pt x="2138" y="1304"/>
                  </a:lnTo>
                  <a:lnTo>
                    <a:pt x="2126" y="1275"/>
                  </a:lnTo>
                  <a:lnTo>
                    <a:pt x="2126" y="1256"/>
                  </a:lnTo>
                  <a:lnTo>
                    <a:pt x="2138" y="1237"/>
                  </a:lnTo>
                  <a:lnTo>
                    <a:pt x="2173" y="1237"/>
                  </a:lnTo>
                  <a:lnTo>
                    <a:pt x="2205" y="1231"/>
                  </a:lnTo>
                  <a:lnTo>
                    <a:pt x="2235" y="1246"/>
                  </a:lnTo>
                  <a:lnTo>
                    <a:pt x="2260" y="1250"/>
                  </a:lnTo>
                  <a:lnTo>
                    <a:pt x="2284" y="1269"/>
                  </a:lnTo>
                  <a:lnTo>
                    <a:pt x="2302" y="1285"/>
                  </a:lnTo>
                  <a:lnTo>
                    <a:pt x="2313" y="1319"/>
                  </a:lnTo>
                  <a:lnTo>
                    <a:pt x="2307" y="1285"/>
                  </a:lnTo>
                  <a:lnTo>
                    <a:pt x="2398" y="1328"/>
                  </a:lnTo>
                  <a:lnTo>
                    <a:pt x="2325" y="1280"/>
                  </a:lnTo>
                  <a:lnTo>
                    <a:pt x="2307" y="1261"/>
                  </a:lnTo>
                  <a:lnTo>
                    <a:pt x="2284" y="1246"/>
                  </a:lnTo>
                  <a:lnTo>
                    <a:pt x="2260" y="1231"/>
                  </a:lnTo>
                  <a:lnTo>
                    <a:pt x="2228" y="1222"/>
                  </a:lnTo>
                  <a:lnTo>
                    <a:pt x="2199" y="1218"/>
                  </a:lnTo>
                  <a:lnTo>
                    <a:pt x="2162" y="1212"/>
                  </a:lnTo>
                  <a:lnTo>
                    <a:pt x="2132" y="1208"/>
                  </a:lnTo>
                  <a:lnTo>
                    <a:pt x="2109" y="1203"/>
                  </a:lnTo>
                  <a:lnTo>
                    <a:pt x="2071" y="1198"/>
                  </a:lnTo>
                  <a:lnTo>
                    <a:pt x="2054" y="1193"/>
                  </a:lnTo>
                  <a:lnTo>
                    <a:pt x="2030" y="1184"/>
                  </a:lnTo>
                  <a:lnTo>
                    <a:pt x="2004" y="1179"/>
                  </a:lnTo>
                  <a:lnTo>
                    <a:pt x="1975" y="1174"/>
                  </a:lnTo>
                  <a:lnTo>
                    <a:pt x="1937" y="1174"/>
                  </a:lnTo>
                  <a:lnTo>
                    <a:pt x="1920" y="1165"/>
                  </a:lnTo>
                  <a:lnTo>
                    <a:pt x="1901" y="1150"/>
                  </a:lnTo>
                  <a:lnTo>
                    <a:pt x="1896" y="1131"/>
                  </a:lnTo>
                  <a:lnTo>
                    <a:pt x="1890" y="1117"/>
                  </a:lnTo>
                  <a:lnTo>
                    <a:pt x="1884" y="1093"/>
                  </a:lnTo>
                  <a:lnTo>
                    <a:pt x="1872" y="1078"/>
                  </a:lnTo>
                  <a:lnTo>
                    <a:pt x="1847" y="1059"/>
                  </a:lnTo>
                  <a:lnTo>
                    <a:pt x="1823" y="1043"/>
                  </a:lnTo>
                  <a:lnTo>
                    <a:pt x="1793" y="1030"/>
                  </a:lnTo>
                  <a:lnTo>
                    <a:pt x="1762" y="1019"/>
                  </a:lnTo>
                  <a:lnTo>
                    <a:pt x="1732" y="1005"/>
                  </a:lnTo>
                  <a:lnTo>
                    <a:pt x="1695" y="986"/>
                  </a:lnTo>
                  <a:lnTo>
                    <a:pt x="1671" y="967"/>
                  </a:lnTo>
                  <a:lnTo>
                    <a:pt x="1666" y="948"/>
                  </a:lnTo>
                  <a:lnTo>
                    <a:pt x="1666" y="929"/>
                  </a:lnTo>
                  <a:lnTo>
                    <a:pt x="1666" y="910"/>
                  </a:lnTo>
                  <a:lnTo>
                    <a:pt x="1678" y="890"/>
                  </a:lnTo>
                  <a:lnTo>
                    <a:pt x="1678" y="876"/>
                  </a:lnTo>
                  <a:lnTo>
                    <a:pt x="1683" y="828"/>
                  </a:lnTo>
                  <a:lnTo>
                    <a:pt x="1683" y="774"/>
                  </a:lnTo>
                  <a:lnTo>
                    <a:pt x="1671" y="745"/>
                  </a:lnTo>
                  <a:lnTo>
                    <a:pt x="1659" y="702"/>
                  </a:lnTo>
                  <a:lnTo>
                    <a:pt x="1659" y="669"/>
                  </a:lnTo>
                  <a:lnTo>
                    <a:pt x="1659" y="635"/>
                  </a:lnTo>
                  <a:lnTo>
                    <a:pt x="1659" y="607"/>
                  </a:lnTo>
                  <a:lnTo>
                    <a:pt x="1666" y="588"/>
                  </a:lnTo>
                  <a:lnTo>
                    <a:pt x="1659" y="548"/>
                  </a:lnTo>
                  <a:lnTo>
                    <a:pt x="1659" y="510"/>
                  </a:lnTo>
                  <a:lnTo>
                    <a:pt x="1654" y="471"/>
                  </a:lnTo>
                  <a:lnTo>
                    <a:pt x="1642" y="438"/>
                  </a:lnTo>
                  <a:lnTo>
                    <a:pt x="1636" y="404"/>
                  </a:lnTo>
                  <a:lnTo>
                    <a:pt x="1636" y="380"/>
                  </a:lnTo>
                  <a:lnTo>
                    <a:pt x="1623" y="337"/>
                  </a:lnTo>
                  <a:lnTo>
                    <a:pt x="1623" y="298"/>
                  </a:lnTo>
                  <a:lnTo>
                    <a:pt x="1616" y="274"/>
                  </a:lnTo>
                  <a:lnTo>
                    <a:pt x="1628" y="240"/>
                  </a:lnTo>
                  <a:lnTo>
                    <a:pt x="1642" y="207"/>
                  </a:lnTo>
                  <a:lnTo>
                    <a:pt x="1671" y="168"/>
                  </a:lnTo>
                  <a:lnTo>
                    <a:pt x="1721" y="130"/>
                  </a:lnTo>
                  <a:lnTo>
                    <a:pt x="1750" y="111"/>
                  </a:lnTo>
                  <a:lnTo>
                    <a:pt x="1780" y="87"/>
                  </a:lnTo>
                  <a:lnTo>
                    <a:pt x="1817" y="63"/>
                  </a:lnTo>
                  <a:lnTo>
                    <a:pt x="1835" y="43"/>
                  </a:lnTo>
                  <a:lnTo>
                    <a:pt x="1878" y="24"/>
                  </a:lnTo>
                  <a:lnTo>
                    <a:pt x="1920" y="0"/>
                  </a:lnTo>
                  <a:lnTo>
                    <a:pt x="1762" y="0"/>
                  </a:lnTo>
                  <a:lnTo>
                    <a:pt x="1732" y="14"/>
                  </a:lnTo>
                  <a:lnTo>
                    <a:pt x="1707" y="29"/>
                  </a:lnTo>
                  <a:lnTo>
                    <a:pt x="1678" y="43"/>
                  </a:lnTo>
                  <a:lnTo>
                    <a:pt x="1642" y="67"/>
                  </a:lnTo>
                  <a:lnTo>
                    <a:pt x="1623" y="87"/>
                  </a:lnTo>
                  <a:lnTo>
                    <a:pt x="1593" y="106"/>
                  </a:lnTo>
                  <a:lnTo>
                    <a:pt x="1593" y="82"/>
                  </a:lnTo>
                  <a:lnTo>
                    <a:pt x="1604" y="48"/>
                  </a:lnTo>
                  <a:lnTo>
                    <a:pt x="1611" y="24"/>
                  </a:lnTo>
                  <a:lnTo>
                    <a:pt x="1628" y="0"/>
                  </a:lnTo>
                  <a:lnTo>
                    <a:pt x="1593" y="0"/>
                  </a:lnTo>
                  <a:lnTo>
                    <a:pt x="1575" y="29"/>
                  </a:lnTo>
                  <a:lnTo>
                    <a:pt x="1563" y="67"/>
                  </a:lnTo>
                  <a:lnTo>
                    <a:pt x="1549" y="106"/>
                  </a:lnTo>
                  <a:lnTo>
                    <a:pt x="1538" y="149"/>
                  </a:lnTo>
                  <a:lnTo>
                    <a:pt x="1508" y="192"/>
                  </a:lnTo>
                  <a:lnTo>
                    <a:pt x="1502" y="149"/>
                  </a:lnTo>
                  <a:lnTo>
                    <a:pt x="1502" y="115"/>
                  </a:lnTo>
                  <a:lnTo>
                    <a:pt x="1502" y="77"/>
                  </a:lnTo>
                  <a:lnTo>
                    <a:pt x="1496" y="48"/>
                  </a:lnTo>
                  <a:lnTo>
                    <a:pt x="1496" y="19"/>
                  </a:lnTo>
                  <a:lnTo>
                    <a:pt x="1502" y="0"/>
                  </a:lnTo>
                  <a:lnTo>
                    <a:pt x="1368" y="0"/>
                  </a:lnTo>
                  <a:lnTo>
                    <a:pt x="1368" y="58"/>
                  </a:lnTo>
                  <a:lnTo>
                    <a:pt x="1368" y="82"/>
                  </a:lnTo>
                  <a:lnTo>
                    <a:pt x="1368" y="115"/>
                  </a:lnTo>
                  <a:lnTo>
                    <a:pt x="1368" y="149"/>
                  </a:lnTo>
                  <a:lnTo>
                    <a:pt x="1356" y="178"/>
                  </a:lnTo>
                  <a:lnTo>
                    <a:pt x="1339" y="202"/>
                  </a:lnTo>
                  <a:lnTo>
                    <a:pt x="1313" y="207"/>
                  </a:lnTo>
                  <a:lnTo>
                    <a:pt x="1272" y="202"/>
                  </a:lnTo>
                  <a:lnTo>
                    <a:pt x="1254" y="192"/>
                  </a:lnTo>
                  <a:lnTo>
                    <a:pt x="1242" y="188"/>
                  </a:lnTo>
                  <a:lnTo>
                    <a:pt x="1254" y="163"/>
                  </a:lnTo>
                  <a:lnTo>
                    <a:pt x="1254" y="135"/>
                  </a:lnTo>
                  <a:lnTo>
                    <a:pt x="1254" y="101"/>
                  </a:lnTo>
                  <a:lnTo>
                    <a:pt x="1254" y="72"/>
                  </a:lnTo>
                  <a:lnTo>
                    <a:pt x="1254" y="48"/>
                  </a:lnTo>
                  <a:lnTo>
                    <a:pt x="1254" y="24"/>
                  </a:lnTo>
                  <a:lnTo>
                    <a:pt x="1254" y="0"/>
                  </a:lnTo>
                  <a:lnTo>
                    <a:pt x="1217" y="0"/>
                  </a:lnTo>
                  <a:lnTo>
                    <a:pt x="1217" y="29"/>
                  </a:lnTo>
                  <a:lnTo>
                    <a:pt x="1217" y="58"/>
                  </a:lnTo>
                  <a:lnTo>
                    <a:pt x="1217" y="91"/>
                  </a:lnTo>
                  <a:lnTo>
                    <a:pt x="1211" y="120"/>
                  </a:lnTo>
                  <a:lnTo>
                    <a:pt x="1199" y="144"/>
                  </a:lnTo>
                  <a:lnTo>
                    <a:pt x="1169" y="159"/>
                  </a:lnTo>
                  <a:lnTo>
                    <a:pt x="1144" y="149"/>
                  </a:lnTo>
                  <a:lnTo>
                    <a:pt x="1114" y="139"/>
                  </a:lnTo>
                  <a:lnTo>
                    <a:pt x="1090" y="120"/>
                  </a:lnTo>
                  <a:lnTo>
                    <a:pt x="1071" y="101"/>
                  </a:lnTo>
                  <a:lnTo>
                    <a:pt x="1066" y="82"/>
                  </a:lnTo>
                  <a:lnTo>
                    <a:pt x="1071" y="67"/>
                  </a:lnTo>
                  <a:lnTo>
                    <a:pt x="1066" y="48"/>
                  </a:lnTo>
                  <a:lnTo>
                    <a:pt x="1066" y="34"/>
                  </a:lnTo>
                  <a:lnTo>
                    <a:pt x="1071" y="14"/>
                  </a:lnTo>
                  <a:lnTo>
                    <a:pt x="1059" y="0"/>
                  </a:lnTo>
                  <a:lnTo>
                    <a:pt x="1035" y="0"/>
                  </a:lnTo>
                  <a:lnTo>
                    <a:pt x="1042" y="10"/>
                  </a:lnTo>
                  <a:lnTo>
                    <a:pt x="1042" y="24"/>
                  </a:lnTo>
                  <a:lnTo>
                    <a:pt x="1042" y="38"/>
                  </a:lnTo>
                  <a:lnTo>
                    <a:pt x="1035" y="53"/>
                  </a:lnTo>
                  <a:lnTo>
                    <a:pt x="1012" y="43"/>
                  </a:lnTo>
                  <a:lnTo>
                    <a:pt x="992" y="38"/>
                  </a:lnTo>
                  <a:lnTo>
                    <a:pt x="969" y="29"/>
                  </a:lnTo>
                  <a:lnTo>
                    <a:pt x="945" y="14"/>
                  </a:lnTo>
                  <a:lnTo>
                    <a:pt x="925" y="0"/>
                  </a:lnTo>
                  <a:lnTo>
                    <a:pt x="823" y="0"/>
                  </a:lnTo>
                  <a:lnTo>
                    <a:pt x="854" y="24"/>
                  </a:lnTo>
                  <a:lnTo>
                    <a:pt x="878" y="38"/>
                  </a:lnTo>
                  <a:lnTo>
                    <a:pt x="902" y="58"/>
                  </a:lnTo>
                  <a:lnTo>
                    <a:pt x="913" y="67"/>
                  </a:lnTo>
                  <a:lnTo>
                    <a:pt x="933" y="82"/>
                  </a:lnTo>
                  <a:lnTo>
                    <a:pt x="951" y="87"/>
                  </a:lnTo>
                  <a:lnTo>
                    <a:pt x="963" y="106"/>
                  </a:lnTo>
                  <a:lnTo>
                    <a:pt x="987" y="120"/>
                  </a:lnTo>
                  <a:lnTo>
                    <a:pt x="999" y="149"/>
                  </a:lnTo>
                  <a:lnTo>
                    <a:pt x="1018" y="173"/>
                  </a:lnTo>
                  <a:lnTo>
                    <a:pt x="963" y="159"/>
                  </a:lnTo>
                  <a:lnTo>
                    <a:pt x="939" y="139"/>
                  </a:lnTo>
                  <a:lnTo>
                    <a:pt x="902" y="125"/>
                  </a:lnTo>
                  <a:lnTo>
                    <a:pt x="878" y="106"/>
                  </a:lnTo>
                  <a:lnTo>
                    <a:pt x="847" y="77"/>
                  </a:lnTo>
                  <a:lnTo>
                    <a:pt x="829" y="48"/>
                  </a:lnTo>
                  <a:lnTo>
                    <a:pt x="805" y="29"/>
                  </a:lnTo>
                  <a:lnTo>
                    <a:pt x="799" y="14"/>
                  </a:lnTo>
                  <a:lnTo>
                    <a:pt x="794" y="0"/>
                  </a:lnTo>
                  <a:lnTo>
                    <a:pt x="756" y="0"/>
                  </a:lnTo>
                  <a:lnTo>
                    <a:pt x="762" y="14"/>
                  </a:lnTo>
                  <a:lnTo>
                    <a:pt x="768" y="29"/>
                  </a:lnTo>
                  <a:lnTo>
                    <a:pt x="775" y="43"/>
                  </a:lnTo>
                  <a:lnTo>
                    <a:pt x="787" y="53"/>
                  </a:lnTo>
                  <a:lnTo>
                    <a:pt x="805" y="77"/>
                  </a:lnTo>
                  <a:lnTo>
                    <a:pt x="823" y="101"/>
                  </a:lnTo>
                  <a:lnTo>
                    <a:pt x="835" y="115"/>
                  </a:lnTo>
                  <a:lnTo>
                    <a:pt x="841" y="125"/>
                  </a:lnTo>
                  <a:lnTo>
                    <a:pt x="866" y="144"/>
                  </a:lnTo>
                  <a:lnTo>
                    <a:pt x="902" y="163"/>
                  </a:lnTo>
                  <a:lnTo>
                    <a:pt x="925" y="178"/>
                  </a:lnTo>
                  <a:lnTo>
                    <a:pt x="957" y="192"/>
                  </a:lnTo>
                  <a:lnTo>
                    <a:pt x="987" y="207"/>
                  </a:lnTo>
                  <a:lnTo>
                    <a:pt x="1018" y="216"/>
                  </a:lnTo>
                  <a:lnTo>
                    <a:pt x="1042" y="231"/>
                  </a:lnTo>
                  <a:lnTo>
                    <a:pt x="1071" y="240"/>
                  </a:lnTo>
                  <a:lnTo>
                    <a:pt x="1097" y="25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35" name="Freeform 20"/>
            <p:cNvSpPr>
              <a:spLocks/>
            </p:cNvSpPr>
            <p:nvPr/>
          </p:nvSpPr>
          <p:spPr bwMode="auto">
            <a:xfrm>
              <a:off x="3224" y="2479"/>
              <a:ext cx="112" cy="429"/>
            </a:xfrm>
            <a:custGeom>
              <a:avLst/>
              <a:gdLst>
                <a:gd name="T0" fmla="*/ 22 w 112"/>
                <a:gd name="T1" fmla="*/ 309 h 429"/>
                <a:gd name="T2" fmla="*/ 33 w 112"/>
                <a:gd name="T3" fmla="*/ 290 h 429"/>
                <a:gd name="T4" fmla="*/ 44 w 112"/>
                <a:gd name="T5" fmla="*/ 247 h 429"/>
                <a:gd name="T6" fmla="*/ 51 w 112"/>
                <a:gd name="T7" fmla="*/ 205 h 429"/>
                <a:gd name="T8" fmla="*/ 62 w 112"/>
                <a:gd name="T9" fmla="*/ 138 h 429"/>
                <a:gd name="T10" fmla="*/ 78 w 112"/>
                <a:gd name="T11" fmla="*/ 95 h 429"/>
                <a:gd name="T12" fmla="*/ 78 w 112"/>
                <a:gd name="T13" fmla="*/ 42 h 429"/>
                <a:gd name="T14" fmla="*/ 89 w 112"/>
                <a:gd name="T15" fmla="*/ 0 h 429"/>
                <a:gd name="T16" fmla="*/ 89 w 112"/>
                <a:gd name="T17" fmla="*/ 42 h 429"/>
                <a:gd name="T18" fmla="*/ 89 w 112"/>
                <a:gd name="T19" fmla="*/ 114 h 429"/>
                <a:gd name="T20" fmla="*/ 89 w 112"/>
                <a:gd name="T21" fmla="*/ 153 h 429"/>
                <a:gd name="T22" fmla="*/ 95 w 112"/>
                <a:gd name="T23" fmla="*/ 171 h 429"/>
                <a:gd name="T24" fmla="*/ 89 w 112"/>
                <a:gd name="T25" fmla="*/ 190 h 429"/>
                <a:gd name="T26" fmla="*/ 83 w 112"/>
                <a:gd name="T27" fmla="*/ 218 h 429"/>
                <a:gd name="T28" fmla="*/ 78 w 112"/>
                <a:gd name="T29" fmla="*/ 271 h 429"/>
                <a:gd name="T30" fmla="*/ 83 w 112"/>
                <a:gd name="T31" fmla="*/ 237 h 429"/>
                <a:gd name="T32" fmla="*/ 95 w 112"/>
                <a:gd name="T33" fmla="*/ 208 h 429"/>
                <a:gd name="T34" fmla="*/ 95 w 112"/>
                <a:gd name="T35" fmla="*/ 228 h 429"/>
                <a:gd name="T36" fmla="*/ 95 w 112"/>
                <a:gd name="T37" fmla="*/ 252 h 429"/>
                <a:gd name="T38" fmla="*/ 95 w 112"/>
                <a:gd name="T39" fmla="*/ 271 h 429"/>
                <a:gd name="T40" fmla="*/ 100 w 112"/>
                <a:gd name="T41" fmla="*/ 285 h 429"/>
                <a:gd name="T42" fmla="*/ 111 w 112"/>
                <a:gd name="T43" fmla="*/ 285 h 429"/>
                <a:gd name="T44" fmla="*/ 100 w 112"/>
                <a:gd name="T45" fmla="*/ 295 h 429"/>
                <a:gd name="T46" fmla="*/ 95 w 112"/>
                <a:gd name="T47" fmla="*/ 309 h 429"/>
                <a:gd name="T48" fmla="*/ 78 w 112"/>
                <a:gd name="T49" fmla="*/ 323 h 429"/>
                <a:gd name="T50" fmla="*/ 67 w 112"/>
                <a:gd name="T51" fmla="*/ 328 h 429"/>
                <a:gd name="T52" fmla="*/ 56 w 112"/>
                <a:gd name="T53" fmla="*/ 332 h 429"/>
                <a:gd name="T54" fmla="*/ 67 w 112"/>
                <a:gd name="T55" fmla="*/ 337 h 429"/>
                <a:gd name="T56" fmla="*/ 56 w 112"/>
                <a:gd name="T57" fmla="*/ 352 h 429"/>
                <a:gd name="T58" fmla="*/ 56 w 112"/>
                <a:gd name="T59" fmla="*/ 371 h 429"/>
                <a:gd name="T60" fmla="*/ 51 w 112"/>
                <a:gd name="T61" fmla="*/ 389 h 429"/>
                <a:gd name="T62" fmla="*/ 62 w 112"/>
                <a:gd name="T63" fmla="*/ 399 h 429"/>
                <a:gd name="T64" fmla="*/ 83 w 112"/>
                <a:gd name="T65" fmla="*/ 428 h 429"/>
                <a:gd name="T66" fmla="*/ 56 w 112"/>
                <a:gd name="T67" fmla="*/ 423 h 429"/>
                <a:gd name="T68" fmla="*/ 38 w 112"/>
                <a:gd name="T69" fmla="*/ 423 h 429"/>
                <a:gd name="T70" fmla="*/ 28 w 112"/>
                <a:gd name="T71" fmla="*/ 408 h 429"/>
                <a:gd name="T72" fmla="*/ 6 w 112"/>
                <a:gd name="T73" fmla="*/ 394 h 429"/>
                <a:gd name="T74" fmla="*/ 0 w 112"/>
                <a:gd name="T75" fmla="*/ 371 h 429"/>
                <a:gd name="T76" fmla="*/ 0 w 112"/>
                <a:gd name="T77" fmla="*/ 342 h 429"/>
                <a:gd name="T78" fmla="*/ 22 w 112"/>
                <a:gd name="T79" fmla="*/ 309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 h="429">
                  <a:moveTo>
                    <a:pt x="22" y="309"/>
                  </a:moveTo>
                  <a:lnTo>
                    <a:pt x="33" y="290"/>
                  </a:lnTo>
                  <a:lnTo>
                    <a:pt x="44" y="247"/>
                  </a:lnTo>
                  <a:lnTo>
                    <a:pt x="51" y="205"/>
                  </a:lnTo>
                  <a:lnTo>
                    <a:pt x="62" y="138"/>
                  </a:lnTo>
                  <a:lnTo>
                    <a:pt x="78" y="95"/>
                  </a:lnTo>
                  <a:lnTo>
                    <a:pt x="78" y="42"/>
                  </a:lnTo>
                  <a:lnTo>
                    <a:pt x="89" y="0"/>
                  </a:lnTo>
                  <a:lnTo>
                    <a:pt x="89" y="42"/>
                  </a:lnTo>
                  <a:lnTo>
                    <a:pt x="89" y="114"/>
                  </a:lnTo>
                  <a:lnTo>
                    <a:pt x="89" y="153"/>
                  </a:lnTo>
                  <a:lnTo>
                    <a:pt x="95" y="171"/>
                  </a:lnTo>
                  <a:lnTo>
                    <a:pt x="89" y="190"/>
                  </a:lnTo>
                  <a:lnTo>
                    <a:pt x="83" y="218"/>
                  </a:lnTo>
                  <a:lnTo>
                    <a:pt x="78" y="271"/>
                  </a:lnTo>
                  <a:lnTo>
                    <a:pt x="83" y="237"/>
                  </a:lnTo>
                  <a:lnTo>
                    <a:pt x="95" y="208"/>
                  </a:lnTo>
                  <a:lnTo>
                    <a:pt x="95" y="228"/>
                  </a:lnTo>
                  <a:lnTo>
                    <a:pt x="95" y="252"/>
                  </a:lnTo>
                  <a:lnTo>
                    <a:pt x="95" y="271"/>
                  </a:lnTo>
                  <a:lnTo>
                    <a:pt x="100" y="285"/>
                  </a:lnTo>
                  <a:lnTo>
                    <a:pt x="111" y="285"/>
                  </a:lnTo>
                  <a:lnTo>
                    <a:pt x="100" y="295"/>
                  </a:lnTo>
                  <a:lnTo>
                    <a:pt x="95" y="309"/>
                  </a:lnTo>
                  <a:lnTo>
                    <a:pt x="78" y="323"/>
                  </a:lnTo>
                  <a:lnTo>
                    <a:pt x="67" y="328"/>
                  </a:lnTo>
                  <a:lnTo>
                    <a:pt x="56" y="332"/>
                  </a:lnTo>
                  <a:lnTo>
                    <a:pt x="67" y="337"/>
                  </a:lnTo>
                  <a:lnTo>
                    <a:pt x="56" y="352"/>
                  </a:lnTo>
                  <a:lnTo>
                    <a:pt x="56" y="371"/>
                  </a:lnTo>
                  <a:lnTo>
                    <a:pt x="51" y="389"/>
                  </a:lnTo>
                  <a:lnTo>
                    <a:pt x="62" y="399"/>
                  </a:lnTo>
                  <a:lnTo>
                    <a:pt x="83" y="428"/>
                  </a:lnTo>
                  <a:lnTo>
                    <a:pt x="56" y="423"/>
                  </a:lnTo>
                  <a:lnTo>
                    <a:pt x="38" y="423"/>
                  </a:lnTo>
                  <a:lnTo>
                    <a:pt x="28" y="408"/>
                  </a:lnTo>
                  <a:lnTo>
                    <a:pt x="6" y="394"/>
                  </a:lnTo>
                  <a:lnTo>
                    <a:pt x="0" y="371"/>
                  </a:lnTo>
                  <a:lnTo>
                    <a:pt x="0" y="342"/>
                  </a:lnTo>
                  <a:lnTo>
                    <a:pt x="22" y="309"/>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36" name="Freeform 21"/>
            <p:cNvSpPr>
              <a:spLocks/>
            </p:cNvSpPr>
            <p:nvPr/>
          </p:nvSpPr>
          <p:spPr bwMode="auto">
            <a:xfrm>
              <a:off x="3370" y="2387"/>
              <a:ext cx="263" cy="540"/>
            </a:xfrm>
            <a:custGeom>
              <a:avLst/>
              <a:gdLst>
                <a:gd name="T0" fmla="*/ 0 w 263"/>
                <a:gd name="T1" fmla="*/ 339 h 540"/>
                <a:gd name="T2" fmla="*/ 6 w 263"/>
                <a:gd name="T3" fmla="*/ 373 h 540"/>
                <a:gd name="T4" fmla="*/ 23 w 263"/>
                <a:gd name="T5" fmla="*/ 382 h 540"/>
                <a:gd name="T6" fmla="*/ 51 w 263"/>
                <a:gd name="T7" fmla="*/ 396 h 540"/>
                <a:gd name="T8" fmla="*/ 87 w 263"/>
                <a:gd name="T9" fmla="*/ 405 h 540"/>
                <a:gd name="T10" fmla="*/ 111 w 263"/>
                <a:gd name="T11" fmla="*/ 429 h 540"/>
                <a:gd name="T12" fmla="*/ 127 w 263"/>
                <a:gd name="T13" fmla="*/ 453 h 540"/>
                <a:gd name="T14" fmla="*/ 127 w 263"/>
                <a:gd name="T15" fmla="*/ 473 h 540"/>
                <a:gd name="T16" fmla="*/ 127 w 263"/>
                <a:gd name="T17" fmla="*/ 487 h 540"/>
                <a:gd name="T18" fmla="*/ 127 w 263"/>
                <a:gd name="T19" fmla="*/ 510 h 540"/>
                <a:gd name="T20" fmla="*/ 122 w 263"/>
                <a:gd name="T21" fmla="*/ 534 h 540"/>
                <a:gd name="T22" fmla="*/ 133 w 263"/>
                <a:gd name="T23" fmla="*/ 534 h 540"/>
                <a:gd name="T24" fmla="*/ 146 w 263"/>
                <a:gd name="T25" fmla="*/ 539 h 540"/>
                <a:gd name="T26" fmla="*/ 146 w 263"/>
                <a:gd name="T27" fmla="*/ 515 h 540"/>
                <a:gd name="T28" fmla="*/ 151 w 263"/>
                <a:gd name="T29" fmla="*/ 500 h 540"/>
                <a:gd name="T30" fmla="*/ 175 w 263"/>
                <a:gd name="T31" fmla="*/ 497 h 540"/>
                <a:gd name="T32" fmla="*/ 186 w 263"/>
                <a:gd name="T33" fmla="*/ 500 h 540"/>
                <a:gd name="T34" fmla="*/ 227 w 263"/>
                <a:gd name="T35" fmla="*/ 515 h 540"/>
                <a:gd name="T36" fmla="*/ 245 w 263"/>
                <a:gd name="T37" fmla="*/ 524 h 540"/>
                <a:gd name="T38" fmla="*/ 262 w 263"/>
                <a:gd name="T39" fmla="*/ 529 h 540"/>
                <a:gd name="T40" fmla="*/ 262 w 263"/>
                <a:gd name="T41" fmla="*/ 520 h 540"/>
                <a:gd name="T42" fmla="*/ 204 w 263"/>
                <a:gd name="T43" fmla="*/ 487 h 540"/>
                <a:gd name="T44" fmla="*/ 186 w 263"/>
                <a:gd name="T45" fmla="*/ 473 h 540"/>
                <a:gd name="T46" fmla="*/ 180 w 263"/>
                <a:gd name="T47" fmla="*/ 458 h 540"/>
                <a:gd name="T48" fmla="*/ 180 w 263"/>
                <a:gd name="T49" fmla="*/ 444 h 540"/>
                <a:gd name="T50" fmla="*/ 180 w 263"/>
                <a:gd name="T51" fmla="*/ 429 h 540"/>
                <a:gd name="T52" fmla="*/ 180 w 263"/>
                <a:gd name="T53" fmla="*/ 410 h 540"/>
                <a:gd name="T54" fmla="*/ 175 w 263"/>
                <a:gd name="T55" fmla="*/ 396 h 540"/>
                <a:gd name="T56" fmla="*/ 175 w 263"/>
                <a:gd name="T57" fmla="*/ 377 h 540"/>
                <a:gd name="T58" fmla="*/ 180 w 263"/>
                <a:gd name="T59" fmla="*/ 363 h 540"/>
                <a:gd name="T60" fmla="*/ 198 w 263"/>
                <a:gd name="T61" fmla="*/ 353 h 540"/>
                <a:gd name="T62" fmla="*/ 198 w 263"/>
                <a:gd name="T63" fmla="*/ 348 h 540"/>
                <a:gd name="T64" fmla="*/ 151 w 263"/>
                <a:gd name="T65" fmla="*/ 324 h 540"/>
                <a:gd name="T66" fmla="*/ 111 w 263"/>
                <a:gd name="T67" fmla="*/ 296 h 540"/>
                <a:gd name="T68" fmla="*/ 87 w 263"/>
                <a:gd name="T69" fmla="*/ 272 h 540"/>
                <a:gd name="T70" fmla="*/ 82 w 263"/>
                <a:gd name="T71" fmla="*/ 258 h 540"/>
                <a:gd name="T72" fmla="*/ 76 w 263"/>
                <a:gd name="T73" fmla="*/ 234 h 540"/>
                <a:gd name="T74" fmla="*/ 57 w 263"/>
                <a:gd name="T75" fmla="*/ 196 h 540"/>
                <a:gd name="T76" fmla="*/ 57 w 263"/>
                <a:gd name="T77" fmla="*/ 229 h 540"/>
                <a:gd name="T78" fmla="*/ 64 w 263"/>
                <a:gd name="T79" fmla="*/ 258 h 540"/>
                <a:gd name="T80" fmla="*/ 46 w 263"/>
                <a:gd name="T81" fmla="*/ 272 h 540"/>
                <a:gd name="T82" fmla="*/ 40 w 263"/>
                <a:gd name="T83" fmla="*/ 220 h 540"/>
                <a:gd name="T84" fmla="*/ 40 w 263"/>
                <a:gd name="T85" fmla="*/ 186 h 540"/>
                <a:gd name="T86" fmla="*/ 51 w 263"/>
                <a:gd name="T87" fmla="*/ 152 h 540"/>
                <a:gd name="T88" fmla="*/ 51 w 263"/>
                <a:gd name="T89" fmla="*/ 120 h 540"/>
                <a:gd name="T90" fmla="*/ 57 w 263"/>
                <a:gd name="T91" fmla="*/ 91 h 540"/>
                <a:gd name="T92" fmla="*/ 57 w 263"/>
                <a:gd name="T93" fmla="*/ 68 h 540"/>
                <a:gd name="T94" fmla="*/ 57 w 263"/>
                <a:gd name="T95" fmla="*/ 34 h 540"/>
                <a:gd name="T96" fmla="*/ 46 w 263"/>
                <a:gd name="T97" fmla="*/ 0 h 540"/>
                <a:gd name="T98" fmla="*/ 46 w 263"/>
                <a:gd name="T99" fmla="*/ 34 h 540"/>
                <a:gd name="T100" fmla="*/ 40 w 263"/>
                <a:gd name="T101" fmla="*/ 81 h 540"/>
                <a:gd name="T102" fmla="*/ 35 w 263"/>
                <a:gd name="T103" fmla="*/ 139 h 540"/>
                <a:gd name="T104" fmla="*/ 29 w 263"/>
                <a:gd name="T105" fmla="*/ 167 h 540"/>
                <a:gd name="T106" fmla="*/ 23 w 263"/>
                <a:gd name="T107" fmla="*/ 191 h 540"/>
                <a:gd name="T108" fmla="*/ 23 w 263"/>
                <a:gd name="T109" fmla="*/ 224 h 540"/>
                <a:gd name="T110" fmla="*/ 17 w 263"/>
                <a:gd name="T111" fmla="*/ 258 h 540"/>
                <a:gd name="T112" fmla="*/ 11 w 263"/>
                <a:gd name="T113" fmla="*/ 277 h 540"/>
                <a:gd name="T114" fmla="*/ 17 w 263"/>
                <a:gd name="T115" fmla="*/ 305 h 540"/>
                <a:gd name="T116" fmla="*/ 23 w 263"/>
                <a:gd name="T117" fmla="*/ 334 h 540"/>
                <a:gd name="T118" fmla="*/ 0 w 263"/>
                <a:gd name="T119" fmla="*/ 315 h 540"/>
                <a:gd name="T120" fmla="*/ 0 w 263"/>
                <a:gd name="T121" fmla="*/ 339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540">
                  <a:moveTo>
                    <a:pt x="0" y="339"/>
                  </a:moveTo>
                  <a:lnTo>
                    <a:pt x="6" y="373"/>
                  </a:lnTo>
                  <a:lnTo>
                    <a:pt x="23" y="382"/>
                  </a:lnTo>
                  <a:lnTo>
                    <a:pt x="51" y="396"/>
                  </a:lnTo>
                  <a:lnTo>
                    <a:pt x="87" y="405"/>
                  </a:lnTo>
                  <a:lnTo>
                    <a:pt x="111" y="429"/>
                  </a:lnTo>
                  <a:lnTo>
                    <a:pt x="127" y="453"/>
                  </a:lnTo>
                  <a:lnTo>
                    <a:pt x="127" y="473"/>
                  </a:lnTo>
                  <a:lnTo>
                    <a:pt x="127" y="487"/>
                  </a:lnTo>
                  <a:lnTo>
                    <a:pt x="127" y="510"/>
                  </a:lnTo>
                  <a:lnTo>
                    <a:pt x="122" y="534"/>
                  </a:lnTo>
                  <a:lnTo>
                    <a:pt x="133" y="534"/>
                  </a:lnTo>
                  <a:lnTo>
                    <a:pt x="146" y="539"/>
                  </a:lnTo>
                  <a:lnTo>
                    <a:pt x="146" y="515"/>
                  </a:lnTo>
                  <a:lnTo>
                    <a:pt x="151" y="500"/>
                  </a:lnTo>
                  <a:lnTo>
                    <a:pt x="175" y="497"/>
                  </a:lnTo>
                  <a:lnTo>
                    <a:pt x="186" y="500"/>
                  </a:lnTo>
                  <a:lnTo>
                    <a:pt x="227" y="515"/>
                  </a:lnTo>
                  <a:lnTo>
                    <a:pt x="245" y="524"/>
                  </a:lnTo>
                  <a:lnTo>
                    <a:pt x="262" y="529"/>
                  </a:lnTo>
                  <a:lnTo>
                    <a:pt x="262" y="520"/>
                  </a:lnTo>
                  <a:lnTo>
                    <a:pt x="204" y="487"/>
                  </a:lnTo>
                  <a:lnTo>
                    <a:pt x="186" y="473"/>
                  </a:lnTo>
                  <a:lnTo>
                    <a:pt x="180" y="458"/>
                  </a:lnTo>
                  <a:lnTo>
                    <a:pt x="180" y="444"/>
                  </a:lnTo>
                  <a:lnTo>
                    <a:pt x="180" y="429"/>
                  </a:lnTo>
                  <a:lnTo>
                    <a:pt x="180" y="410"/>
                  </a:lnTo>
                  <a:lnTo>
                    <a:pt x="175" y="396"/>
                  </a:lnTo>
                  <a:lnTo>
                    <a:pt x="175" y="377"/>
                  </a:lnTo>
                  <a:lnTo>
                    <a:pt x="180" y="363"/>
                  </a:lnTo>
                  <a:lnTo>
                    <a:pt x="198" y="353"/>
                  </a:lnTo>
                  <a:lnTo>
                    <a:pt x="198" y="348"/>
                  </a:lnTo>
                  <a:lnTo>
                    <a:pt x="151" y="324"/>
                  </a:lnTo>
                  <a:lnTo>
                    <a:pt x="111" y="296"/>
                  </a:lnTo>
                  <a:lnTo>
                    <a:pt x="87" y="272"/>
                  </a:lnTo>
                  <a:lnTo>
                    <a:pt x="82" y="258"/>
                  </a:lnTo>
                  <a:lnTo>
                    <a:pt x="76" y="234"/>
                  </a:lnTo>
                  <a:lnTo>
                    <a:pt x="57" y="196"/>
                  </a:lnTo>
                  <a:lnTo>
                    <a:pt x="57" y="229"/>
                  </a:lnTo>
                  <a:lnTo>
                    <a:pt x="64" y="258"/>
                  </a:lnTo>
                  <a:lnTo>
                    <a:pt x="46" y="272"/>
                  </a:lnTo>
                  <a:lnTo>
                    <a:pt x="40" y="220"/>
                  </a:lnTo>
                  <a:lnTo>
                    <a:pt x="40" y="186"/>
                  </a:lnTo>
                  <a:lnTo>
                    <a:pt x="51" y="152"/>
                  </a:lnTo>
                  <a:lnTo>
                    <a:pt x="51" y="120"/>
                  </a:lnTo>
                  <a:lnTo>
                    <a:pt x="57" y="91"/>
                  </a:lnTo>
                  <a:lnTo>
                    <a:pt x="57" y="68"/>
                  </a:lnTo>
                  <a:lnTo>
                    <a:pt x="57" y="34"/>
                  </a:lnTo>
                  <a:lnTo>
                    <a:pt x="46" y="0"/>
                  </a:lnTo>
                  <a:lnTo>
                    <a:pt x="46" y="34"/>
                  </a:lnTo>
                  <a:lnTo>
                    <a:pt x="40" y="81"/>
                  </a:lnTo>
                  <a:lnTo>
                    <a:pt x="35" y="139"/>
                  </a:lnTo>
                  <a:lnTo>
                    <a:pt x="29" y="167"/>
                  </a:lnTo>
                  <a:lnTo>
                    <a:pt x="23" y="191"/>
                  </a:lnTo>
                  <a:lnTo>
                    <a:pt x="23" y="224"/>
                  </a:lnTo>
                  <a:lnTo>
                    <a:pt x="17" y="258"/>
                  </a:lnTo>
                  <a:lnTo>
                    <a:pt x="11" y="277"/>
                  </a:lnTo>
                  <a:lnTo>
                    <a:pt x="17" y="305"/>
                  </a:lnTo>
                  <a:lnTo>
                    <a:pt x="23" y="334"/>
                  </a:lnTo>
                  <a:lnTo>
                    <a:pt x="0" y="315"/>
                  </a:lnTo>
                  <a:lnTo>
                    <a:pt x="0" y="339"/>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37" name="Freeform 22"/>
            <p:cNvSpPr>
              <a:spLocks/>
            </p:cNvSpPr>
            <p:nvPr/>
          </p:nvSpPr>
          <p:spPr bwMode="auto">
            <a:xfrm>
              <a:off x="3468" y="2440"/>
              <a:ext cx="329" cy="420"/>
            </a:xfrm>
            <a:custGeom>
              <a:avLst/>
              <a:gdLst>
                <a:gd name="T0" fmla="*/ 0 w 329"/>
                <a:gd name="T1" fmla="*/ 167 h 420"/>
                <a:gd name="T2" fmla="*/ 6 w 329"/>
                <a:gd name="T3" fmla="*/ 200 h 420"/>
                <a:gd name="T4" fmla="*/ 34 w 329"/>
                <a:gd name="T5" fmla="*/ 238 h 420"/>
                <a:gd name="T6" fmla="*/ 70 w 329"/>
                <a:gd name="T7" fmla="*/ 262 h 420"/>
                <a:gd name="T8" fmla="*/ 105 w 329"/>
                <a:gd name="T9" fmla="*/ 281 h 420"/>
                <a:gd name="T10" fmla="*/ 130 w 329"/>
                <a:gd name="T11" fmla="*/ 281 h 420"/>
                <a:gd name="T12" fmla="*/ 175 w 329"/>
                <a:gd name="T13" fmla="*/ 290 h 420"/>
                <a:gd name="T14" fmla="*/ 200 w 329"/>
                <a:gd name="T15" fmla="*/ 304 h 420"/>
                <a:gd name="T16" fmla="*/ 217 w 329"/>
                <a:gd name="T17" fmla="*/ 314 h 420"/>
                <a:gd name="T18" fmla="*/ 223 w 329"/>
                <a:gd name="T19" fmla="*/ 333 h 420"/>
                <a:gd name="T20" fmla="*/ 240 w 329"/>
                <a:gd name="T21" fmla="*/ 367 h 420"/>
                <a:gd name="T22" fmla="*/ 252 w 329"/>
                <a:gd name="T23" fmla="*/ 394 h 420"/>
                <a:gd name="T24" fmla="*/ 276 w 329"/>
                <a:gd name="T25" fmla="*/ 409 h 420"/>
                <a:gd name="T26" fmla="*/ 305 w 329"/>
                <a:gd name="T27" fmla="*/ 419 h 420"/>
                <a:gd name="T28" fmla="*/ 305 w 329"/>
                <a:gd name="T29" fmla="*/ 414 h 420"/>
                <a:gd name="T30" fmla="*/ 328 w 329"/>
                <a:gd name="T31" fmla="*/ 404 h 420"/>
                <a:gd name="T32" fmla="*/ 299 w 329"/>
                <a:gd name="T33" fmla="*/ 390 h 420"/>
                <a:gd name="T34" fmla="*/ 288 w 329"/>
                <a:gd name="T35" fmla="*/ 367 h 420"/>
                <a:gd name="T36" fmla="*/ 282 w 329"/>
                <a:gd name="T37" fmla="*/ 343 h 420"/>
                <a:gd name="T38" fmla="*/ 263 w 329"/>
                <a:gd name="T39" fmla="*/ 314 h 420"/>
                <a:gd name="T40" fmla="*/ 240 w 329"/>
                <a:gd name="T41" fmla="*/ 290 h 420"/>
                <a:gd name="T42" fmla="*/ 211 w 329"/>
                <a:gd name="T43" fmla="*/ 271 h 420"/>
                <a:gd name="T44" fmla="*/ 170 w 329"/>
                <a:gd name="T45" fmla="*/ 257 h 420"/>
                <a:gd name="T46" fmla="*/ 130 w 329"/>
                <a:gd name="T47" fmla="*/ 243 h 420"/>
                <a:gd name="T48" fmla="*/ 88 w 329"/>
                <a:gd name="T49" fmla="*/ 224 h 420"/>
                <a:gd name="T50" fmla="*/ 70 w 329"/>
                <a:gd name="T51" fmla="*/ 200 h 420"/>
                <a:gd name="T52" fmla="*/ 59 w 329"/>
                <a:gd name="T53" fmla="*/ 167 h 420"/>
                <a:gd name="T54" fmla="*/ 59 w 329"/>
                <a:gd name="T55" fmla="*/ 138 h 420"/>
                <a:gd name="T56" fmla="*/ 70 w 329"/>
                <a:gd name="T57" fmla="*/ 115 h 420"/>
                <a:gd name="T58" fmla="*/ 76 w 329"/>
                <a:gd name="T59" fmla="*/ 81 h 420"/>
                <a:gd name="T60" fmla="*/ 76 w 329"/>
                <a:gd name="T61" fmla="*/ 44 h 420"/>
                <a:gd name="T62" fmla="*/ 76 w 329"/>
                <a:gd name="T63" fmla="*/ 0 h 420"/>
                <a:gd name="T64" fmla="*/ 70 w 329"/>
                <a:gd name="T65" fmla="*/ 44 h 420"/>
                <a:gd name="T66" fmla="*/ 59 w 329"/>
                <a:gd name="T67" fmla="*/ 96 h 420"/>
                <a:gd name="T68" fmla="*/ 47 w 329"/>
                <a:gd name="T69" fmla="*/ 124 h 420"/>
                <a:gd name="T70" fmla="*/ 40 w 329"/>
                <a:gd name="T71" fmla="*/ 157 h 420"/>
                <a:gd name="T72" fmla="*/ 29 w 329"/>
                <a:gd name="T73" fmla="*/ 129 h 420"/>
                <a:gd name="T74" fmla="*/ 29 w 329"/>
                <a:gd name="T75" fmla="*/ 171 h 420"/>
                <a:gd name="T76" fmla="*/ 40 w 329"/>
                <a:gd name="T77" fmla="*/ 214 h 420"/>
                <a:gd name="T78" fmla="*/ 23 w 329"/>
                <a:gd name="T79" fmla="*/ 200 h 420"/>
                <a:gd name="T80" fmla="*/ 0 w 329"/>
                <a:gd name="T81" fmla="*/ 167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9" h="420">
                  <a:moveTo>
                    <a:pt x="0" y="167"/>
                  </a:moveTo>
                  <a:lnTo>
                    <a:pt x="6" y="200"/>
                  </a:lnTo>
                  <a:lnTo>
                    <a:pt x="34" y="238"/>
                  </a:lnTo>
                  <a:lnTo>
                    <a:pt x="70" y="262"/>
                  </a:lnTo>
                  <a:lnTo>
                    <a:pt x="105" y="281"/>
                  </a:lnTo>
                  <a:lnTo>
                    <a:pt x="130" y="281"/>
                  </a:lnTo>
                  <a:lnTo>
                    <a:pt x="175" y="290"/>
                  </a:lnTo>
                  <a:lnTo>
                    <a:pt x="200" y="304"/>
                  </a:lnTo>
                  <a:lnTo>
                    <a:pt x="217" y="314"/>
                  </a:lnTo>
                  <a:lnTo>
                    <a:pt x="223" y="333"/>
                  </a:lnTo>
                  <a:lnTo>
                    <a:pt x="240" y="367"/>
                  </a:lnTo>
                  <a:lnTo>
                    <a:pt x="252" y="394"/>
                  </a:lnTo>
                  <a:lnTo>
                    <a:pt x="276" y="409"/>
                  </a:lnTo>
                  <a:lnTo>
                    <a:pt x="305" y="419"/>
                  </a:lnTo>
                  <a:lnTo>
                    <a:pt x="305" y="414"/>
                  </a:lnTo>
                  <a:lnTo>
                    <a:pt x="328" y="404"/>
                  </a:lnTo>
                  <a:lnTo>
                    <a:pt x="299" y="390"/>
                  </a:lnTo>
                  <a:lnTo>
                    <a:pt x="288" y="367"/>
                  </a:lnTo>
                  <a:lnTo>
                    <a:pt x="282" y="343"/>
                  </a:lnTo>
                  <a:lnTo>
                    <a:pt x="263" y="314"/>
                  </a:lnTo>
                  <a:lnTo>
                    <a:pt x="240" y="290"/>
                  </a:lnTo>
                  <a:lnTo>
                    <a:pt x="211" y="271"/>
                  </a:lnTo>
                  <a:lnTo>
                    <a:pt x="170" y="257"/>
                  </a:lnTo>
                  <a:lnTo>
                    <a:pt x="130" y="243"/>
                  </a:lnTo>
                  <a:lnTo>
                    <a:pt x="88" y="224"/>
                  </a:lnTo>
                  <a:lnTo>
                    <a:pt x="70" y="200"/>
                  </a:lnTo>
                  <a:lnTo>
                    <a:pt x="59" y="167"/>
                  </a:lnTo>
                  <a:lnTo>
                    <a:pt x="59" y="138"/>
                  </a:lnTo>
                  <a:lnTo>
                    <a:pt x="70" y="115"/>
                  </a:lnTo>
                  <a:lnTo>
                    <a:pt x="76" y="81"/>
                  </a:lnTo>
                  <a:lnTo>
                    <a:pt x="76" y="44"/>
                  </a:lnTo>
                  <a:lnTo>
                    <a:pt x="76" y="0"/>
                  </a:lnTo>
                  <a:lnTo>
                    <a:pt x="70" y="44"/>
                  </a:lnTo>
                  <a:lnTo>
                    <a:pt x="59" y="96"/>
                  </a:lnTo>
                  <a:lnTo>
                    <a:pt x="47" y="124"/>
                  </a:lnTo>
                  <a:lnTo>
                    <a:pt x="40" y="157"/>
                  </a:lnTo>
                  <a:lnTo>
                    <a:pt x="29" y="129"/>
                  </a:lnTo>
                  <a:lnTo>
                    <a:pt x="29" y="171"/>
                  </a:lnTo>
                  <a:lnTo>
                    <a:pt x="40" y="214"/>
                  </a:lnTo>
                  <a:lnTo>
                    <a:pt x="23" y="200"/>
                  </a:lnTo>
                  <a:lnTo>
                    <a:pt x="0" y="167"/>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38" name="Freeform 23"/>
            <p:cNvSpPr>
              <a:spLocks/>
            </p:cNvSpPr>
            <p:nvPr/>
          </p:nvSpPr>
          <p:spPr bwMode="auto">
            <a:xfrm>
              <a:off x="2956" y="2508"/>
              <a:ext cx="325" cy="352"/>
            </a:xfrm>
            <a:custGeom>
              <a:avLst/>
              <a:gdLst>
                <a:gd name="T0" fmla="*/ 13 w 325"/>
                <a:gd name="T1" fmla="*/ 341 h 352"/>
                <a:gd name="T2" fmla="*/ 0 w 325"/>
                <a:gd name="T3" fmla="*/ 351 h 352"/>
                <a:gd name="T4" fmla="*/ 13 w 325"/>
                <a:gd name="T5" fmla="*/ 351 h 352"/>
                <a:gd name="T6" fmla="*/ 42 w 325"/>
                <a:gd name="T7" fmla="*/ 336 h 352"/>
                <a:gd name="T8" fmla="*/ 70 w 325"/>
                <a:gd name="T9" fmla="*/ 307 h 352"/>
                <a:gd name="T10" fmla="*/ 101 w 325"/>
                <a:gd name="T11" fmla="*/ 294 h 352"/>
                <a:gd name="T12" fmla="*/ 118 w 325"/>
                <a:gd name="T13" fmla="*/ 289 h 352"/>
                <a:gd name="T14" fmla="*/ 135 w 325"/>
                <a:gd name="T15" fmla="*/ 289 h 352"/>
                <a:gd name="T16" fmla="*/ 166 w 325"/>
                <a:gd name="T17" fmla="*/ 289 h 352"/>
                <a:gd name="T18" fmla="*/ 223 w 325"/>
                <a:gd name="T19" fmla="*/ 279 h 352"/>
                <a:gd name="T20" fmla="*/ 254 w 325"/>
                <a:gd name="T21" fmla="*/ 270 h 352"/>
                <a:gd name="T22" fmla="*/ 270 w 325"/>
                <a:gd name="T23" fmla="*/ 251 h 352"/>
                <a:gd name="T24" fmla="*/ 282 w 325"/>
                <a:gd name="T25" fmla="*/ 223 h 352"/>
                <a:gd name="T26" fmla="*/ 288 w 325"/>
                <a:gd name="T27" fmla="*/ 203 h 352"/>
                <a:gd name="T28" fmla="*/ 294 w 325"/>
                <a:gd name="T29" fmla="*/ 176 h 352"/>
                <a:gd name="T30" fmla="*/ 299 w 325"/>
                <a:gd name="T31" fmla="*/ 137 h 352"/>
                <a:gd name="T32" fmla="*/ 299 w 325"/>
                <a:gd name="T33" fmla="*/ 108 h 352"/>
                <a:gd name="T34" fmla="*/ 305 w 325"/>
                <a:gd name="T35" fmla="*/ 76 h 352"/>
                <a:gd name="T36" fmla="*/ 318 w 325"/>
                <a:gd name="T37" fmla="*/ 56 h 352"/>
                <a:gd name="T38" fmla="*/ 324 w 325"/>
                <a:gd name="T39" fmla="*/ 24 h 352"/>
                <a:gd name="T40" fmla="*/ 324 w 325"/>
                <a:gd name="T41" fmla="*/ 0 h 352"/>
                <a:gd name="T42" fmla="*/ 313 w 325"/>
                <a:gd name="T43" fmla="*/ 32 h 352"/>
                <a:gd name="T44" fmla="*/ 288 w 325"/>
                <a:gd name="T45" fmla="*/ 66 h 352"/>
                <a:gd name="T46" fmla="*/ 282 w 325"/>
                <a:gd name="T47" fmla="*/ 90 h 352"/>
                <a:gd name="T48" fmla="*/ 270 w 325"/>
                <a:gd name="T49" fmla="*/ 123 h 352"/>
                <a:gd name="T50" fmla="*/ 265 w 325"/>
                <a:gd name="T51" fmla="*/ 160 h 352"/>
                <a:gd name="T52" fmla="*/ 259 w 325"/>
                <a:gd name="T53" fmla="*/ 179 h 352"/>
                <a:gd name="T54" fmla="*/ 242 w 325"/>
                <a:gd name="T55" fmla="*/ 203 h 352"/>
                <a:gd name="T56" fmla="*/ 223 w 325"/>
                <a:gd name="T57" fmla="*/ 218 h 352"/>
                <a:gd name="T58" fmla="*/ 200 w 325"/>
                <a:gd name="T59" fmla="*/ 226 h 352"/>
                <a:gd name="T60" fmla="*/ 177 w 325"/>
                <a:gd name="T61" fmla="*/ 231 h 352"/>
                <a:gd name="T62" fmla="*/ 147 w 325"/>
                <a:gd name="T63" fmla="*/ 236 h 352"/>
                <a:gd name="T64" fmla="*/ 118 w 325"/>
                <a:gd name="T65" fmla="*/ 241 h 352"/>
                <a:gd name="T66" fmla="*/ 95 w 325"/>
                <a:gd name="T67" fmla="*/ 251 h 352"/>
                <a:gd name="T68" fmla="*/ 70 w 325"/>
                <a:gd name="T69" fmla="*/ 265 h 352"/>
                <a:gd name="T70" fmla="*/ 59 w 325"/>
                <a:gd name="T71" fmla="*/ 279 h 352"/>
                <a:gd name="T72" fmla="*/ 42 w 325"/>
                <a:gd name="T73" fmla="*/ 294 h 352"/>
                <a:gd name="T74" fmla="*/ 36 w 325"/>
                <a:gd name="T75" fmla="*/ 312 h 352"/>
                <a:gd name="T76" fmla="*/ 25 w 325"/>
                <a:gd name="T77" fmla="*/ 331 h 352"/>
                <a:gd name="T78" fmla="*/ 13 w 325"/>
                <a:gd name="T79" fmla="*/ 34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5" h="352">
                  <a:moveTo>
                    <a:pt x="13" y="341"/>
                  </a:moveTo>
                  <a:lnTo>
                    <a:pt x="0" y="351"/>
                  </a:lnTo>
                  <a:lnTo>
                    <a:pt x="13" y="351"/>
                  </a:lnTo>
                  <a:lnTo>
                    <a:pt x="42" y="336"/>
                  </a:lnTo>
                  <a:lnTo>
                    <a:pt x="70" y="307"/>
                  </a:lnTo>
                  <a:lnTo>
                    <a:pt x="101" y="294"/>
                  </a:lnTo>
                  <a:lnTo>
                    <a:pt x="118" y="289"/>
                  </a:lnTo>
                  <a:lnTo>
                    <a:pt x="135" y="289"/>
                  </a:lnTo>
                  <a:lnTo>
                    <a:pt x="166" y="289"/>
                  </a:lnTo>
                  <a:lnTo>
                    <a:pt x="223" y="279"/>
                  </a:lnTo>
                  <a:lnTo>
                    <a:pt x="254" y="270"/>
                  </a:lnTo>
                  <a:lnTo>
                    <a:pt x="270" y="251"/>
                  </a:lnTo>
                  <a:lnTo>
                    <a:pt x="282" y="223"/>
                  </a:lnTo>
                  <a:lnTo>
                    <a:pt x="288" y="203"/>
                  </a:lnTo>
                  <a:lnTo>
                    <a:pt x="294" y="176"/>
                  </a:lnTo>
                  <a:lnTo>
                    <a:pt x="299" y="137"/>
                  </a:lnTo>
                  <a:lnTo>
                    <a:pt x="299" y="108"/>
                  </a:lnTo>
                  <a:lnTo>
                    <a:pt x="305" y="76"/>
                  </a:lnTo>
                  <a:lnTo>
                    <a:pt x="318" y="56"/>
                  </a:lnTo>
                  <a:lnTo>
                    <a:pt x="324" y="24"/>
                  </a:lnTo>
                  <a:lnTo>
                    <a:pt x="324" y="0"/>
                  </a:lnTo>
                  <a:lnTo>
                    <a:pt x="313" y="32"/>
                  </a:lnTo>
                  <a:lnTo>
                    <a:pt x="288" y="66"/>
                  </a:lnTo>
                  <a:lnTo>
                    <a:pt x="282" y="90"/>
                  </a:lnTo>
                  <a:lnTo>
                    <a:pt x="270" y="123"/>
                  </a:lnTo>
                  <a:lnTo>
                    <a:pt x="265" y="160"/>
                  </a:lnTo>
                  <a:lnTo>
                    <a:pt x="259" y="179"/>
                  </a:lnTo>
                  <a:lnTo>
                    <a:pt x="242" y="203"/>
                  </a:lnTo>
                  <a:lnTo>
                    <a:pt x="223" y="218"/>
                  </a:lnTo>
                  <a:lnTo>
                    <a:pt x="200" y="226"/>
                  </a:lnTo>
                  <a:lnTo>
                    <a:pt x="177" y="231"/>
                  </a:lnTo>
                  <a:lnTo>
                    <a:pt x="147" y="236"/>
                  </a:lnTo>
                  <a:lnTo>
                    <a:pt x="118" y="241"/>
                  </a:lnTo>
                  <a:lnTo>
                    <a:pt x="95" y="251"/>
                  </a:lnTo>
                  <a:lnTo>
                    <a:pt x="70" y="265"/>
                  </a:lnTo>
                  <a:lnTo>
                    <a:pt x="59" y="279"/>
                  </a:lnTo>
                  <a:lnTo>
                    <a:pt x="42" y="294"/>
                  </a:lnTo>
                  <a:lnTo>
                    <a:pt x="36" y="312"/>
                  </a:lnTo>
                  <a:lnTo>
                    <a:pt x="25" y="331"/>
                  </a:lnTo>
                  <a:lnTo>
                    <a:pt x="13" y="341"/>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39" name="Freeform 24"/>
            <p:cNvSpPr>
              <a:spLocks/>
            </p:cNvSpPr>
            <p:nvPr/>
          </p:nvSpPr>
          <p:spPr bwMode="auto">
            <a:xfrm>
              <a:off x="2208" y="2599"/>
              <a:ext cx="1017" cy="265"/>
            </a:xfrm>
            <a:custGeom>
              <a:avLst/>
              <a:gdLst>
                <a:gd name="T0" fmla="*/ 998 w 1017"/>
                <a:gd name="T1" fmla="*/ 62 h 265"/>
                <a:gd name="T2" fmla="*/ 967 w 1017"/>
                <a:gd name="T3" fmla="*/ 99 h 265"/>
                <a:gd name="T4" fmla="*/ 915 w 1017"/>
                <a:gd name="T5" fmla="*/ 122 h 265"/>
                <a:gd name="T6" fmla="*/ 860 w 1017"/>
                <a:gd name="T7" fmla="*/ 132 h 265"/>
                <a:gd name="T8" fmla="*/ 805 w 1017"/>
                <a:gd name="T9" fmla="*/ 156 h 265"/>
                <a:gd name="T10" fmla="*/ 733 w 1017"/>
                <a:gd name="T11" fmla="*/ 188 h 265"/>
                <a:gd name="T12" fmla="*/ 625 w 1017"/>
                <a:gd name="T13" fmla="*/ 188 h 265"/>
                <a:gd name="T14" fmla="*/ 529 w 1017"/>
                <a:gd name="T15" fmla="*/ 188 h 265"/>
                <a:gd name="T16" fmla="*/ 481 w 1017"/>
                <a:gd name="T17" fmla="*/ 203 h 265"/>
                <a:gd name="T18" fmla="*/ 445 w 1017"/>
                <a:gd name="T19" fmla="*/ 212 h 265"/>
                <a:gd name="T20" fmla="*/ 440 w 1017"/>
                <a:gd name="T21" fmla="*/ 198 h 265"/>
                <a:gd name="T22" fmla="*/ 397 w 1017"/>
                <a:gd name="T23" fmla="*/ 193 h 265"/>
                <a:gd name="T24" fmla="*/ 306 w 1017"/>
                <a:gd name="T25" fmla="*/ 212 h 265"/>
                <a:gd name="T26" fmla="*/ 247 w 1017"/>
                <a:gd name="T27" fmla="*/ 222 h 265"/>
                <a:gd name="T28" fmla="*/ 258 w 1017"/>
                <a:gd name="T29" fmla="*/ 251 h 265"/>
                <a:gd name="T30" fmla="*/ 252 w 1017"/>
                <a:gd name="T31" fmla="*/ 260 h 265"/>
                <a:gd name="T32" fmla="*/ 235 w 1017"/>
                <a:gd name="T33" fmla="*/ 246 h 265"/>
                <a:gd name="T34" fmla="*/ 211 w 1017"/>
                <a:gd name="T35" fmla="*/ 222 h 265"/>
                <a:gd name="T36" fmla="*/ 168 w 1017"/>
                <a:gd name="T37" fmla="*/ 226 h 265"/>
                <a:gd name="T38" fmla="*/ 156 w 1017"/>
                <a:gd name="T39" fmla="*/ 212 h 265"/>
                <a:gd name="T40" fmla="*/ 101 w 1017"/>
                <a:gd name="T41" fmla="*/ 212 h 265"/>
                <a:gd name="T42" fmla="*/ 54 w 1017"/>
                <a:gd name="T43" fmla="*/ 217 h 265"/>
                <a:gd name="T44" fmla="*/ 18 w 1017"/>
                <a:gd name="T45" fmla="*/ 226 h 265"/>
                <a:gd name="T46" fmla="*/ 23 w 1017"/>
                <a:gd name="T47" fmla="*/ 217 h 265"/>
                <a:gd name="T48" fmla="*/ 12 w 1017"/>
                <a:gd name="T49" fmla="*/ 203 h 265"/>
                <a:gd name="T50" fmla="*/ 84 w 1017"/>
                <a:gd name="T51" fmla="*/ 198 h 265"/>
                <a:gd name="T52" fmla="*/ 174 w 1017"/>
                <a:gd name="T53" fmla="*/ 193 h 265"/>
                <a:gd name="T54" fmla="*/ 247 w 1017"/>
                <a:gd name="T55" fmla="*/ 193 h 265"/>
                <a:gd name="T56" fmla="*/ 289 w 1017"/>
                <a:gd name="T57" fmla="*/ 188 h 265"/>
                <a:gd name="T58" fmla="*/ 354 w 1017"/>
                <a:gd name="T59" fmla="*/ 170 h 265"/>
                <a:gd name="T60" fmla="*/ 445 w 1017"/>
                <a:gd name="T61" fmla="*/ 161 h 265"/>
                <a:gd name="T62" fmla="*/ 518 w 1017"/>
                <a:gd name="T63" fmla="*/ 156 h 265"/>
                <a:gd name="T64" fmla="*/ 619 w 1017"/>
                <a:gd name="T65" fmla="*/ 156 h 265"/>
                <a:gd name="T66" fmla="*/ 692 w 1017"/>
                <a:gd name="T67" fmla="*/ 156 h 265"/>
                <a:gd name="T68" fmla="*/ 733 w 1017"/>
                <a:gd name="T69" fmla="*/ 142 h 265"/>
                <a:gd name="T70" fmla="*/ 781 w 1017"/>
                <a:gd name="T71" fmla="*/ 127 h 265"/>
                <a:gd name="T72" fmla="*/ 860 w 1017"/>
                <a:gd name="T73" fmla="*/ 104 h 265"/>
                <a:gd name="T74" fmla="*/ 877 w 1017"/>
                <a:gd name="T75" fmla="*/ 86 h 265"/>
                <a:gd name="T76" fmla="*/ 915 w 1017"/>
                <a:gd name="T77" fmla="*/ 66 h 265"/>
                <a:gd name="T78" fmla="*/ 955 w 1017"/>
                <a:gd name="T79" fmla="*/ 42 h 265"/>
                <a:gd name="T80" fmla="*/ 998 w 1017"/>
                <a:gd name="T81" fmla="*/ 18 h 265"/>
                <a:gd name="T82" fmla="*/ 1010 w 1017"/>
                <a:gd name="T83" fmla="*/ 33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7" h="265">
                  <a:moveTo>
                    <a:pt x="1010" y="33"/>
                  </a:moveTo>
                  <a:lnTo>
                    <a:pt x="998" y="62"/>
                  </a:lnTo>
                  <a:lnTo>
                    <a:pt x="986" y="86"/>
                  </a:lnTo>
                  <a:lnTo>
                    <a:pt x="967" y="99"/>
                  </a:lnTo>
                  <a:lnTo>
                    <a:pt x="950" y="113"/>
                  </a:lnTo>
                  <a:lnTo>
                    <a:pt x="915" y="122"/>
                  </a:lnTo>
                  <a:lnTo>
                    <a:pt x="884" y="127"/>
                  </a:lnTo>
                  <a:lnTo>
                    <a:pt x="860" y="132"/>
                  </a:lnTo>
                  <a:lnTo>
                    <a:pt x="830" y="142"/>
                  </a:lnTo>
                  <a:lnTo>
                    <a:pt x="805" y="156"/>
                  </a:lnTo>
                  <a:lnTo>
                    <a:pt x="776" y="170"/>
                  </a:lnTo>
                  <a:lnTo>
                    <a:pt x="733" y="188"/>
                  </a:lnTo>
                  <a:lnTo>
                    <a:pt x="674" y="188"/>
                  </a:lnTo>
                  <a:lnTo>
                    <a:pt x="625" y="188"/>
                  </a:lnTo>
                  <a:lnTo>
                    <a:pt x="565" y="188"/>
                  </a:lnTo>
                  <a:lnTo>
                    <a:pt x="529" y="188"/>
                  </a:lnTo>
                  <a:lnTo>
                    <a:pt x="498" y="193"/>
                  </a:lnTo>
                  <a:lnTo>
                    <a:pt x="481" y="203"/>
                  </a:lnTo>
                  <a:lnTo>
                    <a:pt x="457" y="217"/>
                  </a:lnTo>
                  <a:lnTo>
                    <a:pt x="445" y="212"/>
                  </a:lnTo>
                  <a:lnTo>
                    <a:pt x="432" y="212"/>
                  </a:lnTo>
                  <a:lnTo>
                    <a:pt x="440" y="198"/>
                  </a:lnTo>
                  <a:lnTo>
                    <a:pt x="426" y="193"/>
                  </a:lnTo>
                  <a:lnTo>
                    <a:pt x="397" y="193"/>
                  </a:lnTo>
                  <a:lnTo>
                    <a:pt x="342" y="203"/>
                  </a:lnTo>
                  <a:lnTo>
                    <a:pt x="306" y="212"/>
                  </a:lnTo>
                  <a:lnTo>
                    <a:pt x="264" y="217"/>
                  </a:lnTo>
                  <a:lnTo>
                    <a:pt x="247" y="222"/>
                  </a:lnTo>
                  <a:lnTo>
                    <a:pt x="247" y="231"/>
                  </a:lnTo>
                  <a:lnTo>
                    <a:pt x="258" y="251"/>
                  </a:lnTo>
                  <a:lnTo>
                    <a:pt x="264" y="264"/>
                  </a:lnTo>
                  <a:lnTo>
                    <a:pt x="252" y="260"/>
                  </a:lnTo>
                  <a:lnTo>
                    <a:pt x="240" y="264"/>
                  </a:lnTo>
                  <a:lnTo>
                    <a:pt x="235" y="246"/>
                  </a:lnTo>
                  <a:lnTo>
                    <a:pt x="228" y="231"/>
                  </a:lnTo>
                  <a:lnTo>
                    <a:pt x="211" y="222"/>
                  </a:lnTo>
                  <a:lnTo>
                    <a:pt x="186" y="222"/>
                  </a:lnTo>
                  <a:lnTo>
                    <a:pt x="168" y="226"/>
                  </a:lnTo>
                  <a:lnTo>
                    <a:pt x="174" y="217"/>
                  </a:lnTo>
                  <a:lnTo>
                    <a:pt x="156" y="212"/>
                  </a:lnTo>
                  <a:lnTo>
                    <a:pt x="139" y="212"/>
                  </a:lnTo>
                  <a:lnTo>
                    <a:pt x="101" y="212"/>
                  </a:lnTo>
                  <a:lnTo>
                    <a:pt x="73" y="217"/>
                  </a:lnTo>
                  <a:lnTo>
                    <a:pt x="54" y="217"/>
                  </a:lnTo>
                  <a:lnTo>
                    <a:pt x="35" y="231"/>
                  </a:lnTo>
                  <a:lnTo>
                    <a:pt x="18" y="226"/>
                  </a:lnTo>
                  <a:lnTo>
                    <a:pt x="0" y="236"/>
                  </a:lnTo>
                  <a:lnTo>
                    <a:pt x="23" y="217"/>
                  </a:lnTo>
                  <a:lnTo>
                    <a:pt x="35" y="203"/>
                  </a:lnTo>
                  <a:lnTo>
                    <a:pt x="12" y="203"/>
                  </a:lnTo>
                  <a:lnTo>
                    <a:pt x="47" y="193"/>
                  </a:lnTo>
                  <a:lnTo>
                    <a:pt x="84" y="198"/>
                  </a:lnTo>
                  <a:lnTo>
                    <a:pt x="132" y="198"/>
                  </a:lnTo>
                  <a:lnTo>
                    <a:pt x="174" y="193"/>
                  </a:lnTo>
                  <a:lnTo>
                    <a:pt x="204" y="193"/>
                  </a:lnTo>
                  <a:lnTo>
                    <a:pt x="247" y="193"/>
                  </a:lnTo>
                  <a:lnTo>
                    <a:pt x="264" y="193"/>
                  </a:lnTo>
                  <a:lnTo>
                    <a:pt x="289" y="188"/>
                  </a:lnTo>
                  <a:lnTo>
                    <a:pt x="313" y="180"/>
                  </a:lnTo>
                  <a:lnTo>
                    <a:pt x="354" y="170"/>
                  </a:lnTo>
                  <a:lnTo>
                    <a:pt x="414" y="161"/>
                  </a:lnTo>
                  <a:lnTo>
                    <a:pt x="445" y="161"/>
                  </a:lnTo>
                  <a:lnTo>
                    <a:pt x="487" y="161"/>
                  </a:lnTo>
                  <a:lnTo>
                    <a:pt x="518" y="156"/>
                  </a:lnTo>
                  <a:lnTo>
                    <a:pt x="576" y="156"/>
                  </a:lnTo>
                  <a:lnTo>
                    <a:pt x="619" y="156"/>
                  </a:lnTo>
                  <a:lnTo>
                    <a:pt x="661" y="156"/>
                  </a:lnTo>
                  <a:lnTo>
                    <a:pt x="692" y="156"/>
                  </a:lnTo>
                  <a:lnTo>
                    <a:pt x="710" y="147"/>
                  </a:lnTo>
                  <a:lnTo>
                    <a:pt x="733" y="142"/>
                  </a:lnTo>
                  <a:lnTo>
                    <a:pt x="752" y="142"/>
                  </a:lnTo>
                  <a:lnTo>
                    <a:pt x="781" y="127"/>
                  </a:lnTo>
                  <a:lnTo>
                    <a:pt x="823" y="113"/>
                  </a:lnTo>
                  <a:lnTo>
                    <a:pt x="860" y="104"/>
                  </a:lnTo>
                  <a:lnTo>
                    <a:pt x="866" y="89"/>
                  </a:lnTo>
                  <a:lnTo>
                    <a:pt x="877" y="86"/>
                  </a:lnTo>
                  <a:lnTo>
                    <a:pt x="903" y="76"/>
                  </a:lnTo>
                  <a:lnTo>
                    <a:pt x="915" y="66"/>
                  </a:lnTo>
                  <a:lnTo>
                    <a:pt x="932" y="57"/>
                  </a:lnTo>
                  <a:lnTo>
                    <a:pt x="955" y="42"/>
                  </a:lnTo>
                  <a:lnTo>
                    <a:pt x="981" y="28"/>
                  </a:lnTo>
                  <a:lnTo>
                    <a:pt x="998" y="18"/>
                  </a:lnTo>
                  <a:lnTo>
                    <a:pt x="1016" y="0"/>
                  </a:lnTo>
                  <a:lnTo>
                    <a:pt x="1010" y="33"/>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0" name="Freeform 25"/>
            <p:cNvSpPr>
              <a:spLocks/>
            </p:cNvSpPr>
            <p:nvPr/>
          </p:nvSpPr>
          <p:spPr bwMode="auto">
            <a:xfrm>
              <a:off x="3345" y="2470"/>
              <a:ext cx="20" cy="210"/>
            </a:xfrm>
            <a:custGeom>
              <a:avLst/>
              <a:gdLst>
                <a:gd name="T0" fmla="*/ 8 w 20"/>
                <a:gd name="T1" fmla="*/ 209 h 210"/>
                <a:gd name="T2" fmla="*/ 0 w 20"/>
                <a:gd name="T3" fmla="*/ 172 h 210"/>
                <a:gd name="T4" fmla="*/ 0 w 20"/>
                <a:gd name="T5" fmla="*/ 144 h 210"/>
                <a:gd name="T6" fmla="*/ 0 w 20"/>
                <a:gd name="T7" fmla="*/ 115 h 210"/>
                <a:gd name="T8" fmla="*/ 3 w 20"/>
                <a:gd name="T9" fmla="*/ 79 h 210"/>
                <a:gd name="T10" fmla="*/ 8 w 20"/>
                <a:gd name="T11" fmla="*/ 33 h 210"/>
                <a:gd name="T12" fmla="*/ 8 w 20"/>
                <a:gd name="T13" fmla="*/ 0 h 210"/>
                <a:gd name="T14" fmla="*/ 16 w 20"/>
                <a:gd name="T15" fmla="*/ 5 h 210"/>
                <a:gd name="T16" fmla="*/ 16 w 20"/>
                <a:gd name="T17" fmla="*/ 28 h 210"/>
                <a:gd name="T18" fmla="*/ 19 w 20"/>
                <a:gd name="T19" fmla="*/ 70 h 210"/>
                <a:gd name="T20" fmla="*/ 16 w 20"/>
                <a:gd name="T21" fmla="*/ 102 h 210"/>
                <a:gd name="T22" fmla="*/ 12 w 20"/>
                <a:gd name="T23" fmla="*/ 144 h 210"/>
                <a:gd name="T24" fmla="*/ 12 w 20"/>
                <a:gd name="T25" fmla="*/ 167 h 210"/>
                <a:gd name="T26" fmla="*/ 12 w 20"/>
                <a:gd name="T27" fmla="*/ 190 h 210"/>
                <a:gd name="T28" fmla="*/ 8 w 20"/>
                <a:gd name="T29" fmla="*/ 20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10">
                  <a:moveTo>
                    <a:pt x="8" y="209"/>
                  </a:moveTo>
                  <a:lnTo>
                    <a:pt x="0" y="172"/>
                  </a:lnTo>
                  <a:lnTo>
                    <a:pt x="0" y="144"/>
                  </a:lnTo>
                  <a:lnTo>
                    <a:pt x="0" y="115"/>
                  </a:lnTo>
                  <a:lnTo>
                    <a:pt x="3" y="79"/>
                  </a:lnTo>
                  <a:lnTo>
                    <a:pt x="8" y="33"/>
                  </a:lnTo>
                  <a:lnTo>
                    <a:pt x="8" y="0"/>
                  </a:lnTo>
                  <a:lnTo>
                    <a:pt x="16" y="5"/>
                  </a:lnTo>
                  <a:lnTo>
                    <a:pt x="16" y="28"/>
                  </a:lnTo>
                  <a:lnTo>
                    <a:pt x="19" y="70"/>
                  </a:lnTo>
                  <a:lnTo>
                    <a:pt x="16" y="102"/>
                  </a:lnTo>
                  <a:lnTo>
                    <a:pt x="12" y="144"/>
                  </a:lnTo>
                  <a:lnTo>
                    <a:pt x="12" y="167"/>
                  </a:lnTo>
                  <a:lnTo>
                    <a:pt x="12" y="190"/>
                  </a:lnTo>
                  <a:lnTo>
                    <a:pt x="8" y="209"/>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1" name="Freeform 26"/>
            <p:cNvSpPr>
              <a:spLocks/>
            </p:cNvSpPr>
            <p:nvPr/>
          </p:nvSpPr>
          <p:spPr bwMode="auto">
            <a:xfrm>
              <a:off x="3328" y="2499"/>
              <a:ext cx="8" cy="104"/>
            </a:xfrm>
            <a:custGeom>
              <a:avLst/>
              <a:gdLst>
                <a:gd name="T0" fmla="*/ 0 w 8"/>
                <a:gd name="T1" fmla="*/ 0 h 104"/>
                <a:gd name="T2" fmla="*/ 0 w 8"/>
                <a:gd name="T3" fmla="*/ 31 h 104"/>
                <a:gd name="T4" fmla="*/ 0 w 8"/>
                <a:gd name="T5" fmla="*/ 62 h 104"/>
                <a:gd name="T6" fmla="*/ 0 w 8"/>
                <a:gd name="T7" fmla="*/ 76 h 104"/>
                <a:gd name="T8" fmla="*/ 2 w 8"/>
                <a:gd name="T9" fmla="*/ 89 h 104"/>
                <a:gd name="T10" fmla="*/ 2 w 8"/>
                <a:gd name="T11" fmla="*/ 103 h 104"/>
                <a:gd name="T12" fmla="*/ 5 w 8"/>
                <a:gd name="T13" fmla="*/ 84 h 104"/>
                <a:gd name="T14" fmla="*/ 5 w 8"/>
                <a:gd name="T15" fmla="*/ 76 h 104"/>
                <a:gd name="T16" fmla="*/ 7 w 8"/>
                <a:gd name="T17" fmla="*/ 58 h 104"/>
                <a:gd name="T18" fmla="*/ 7 w 8"/>
                <a:gd name="T19" fmla="*/ 17 h 104"/>
                <a:gd name="T20" fmla="*/ 0 w 8"/>
                <a:gd name="T21"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04">
                  <a:moveTo>
                    <a:pt x="0" y="0"/>
                  </a:moveTo>
                  <a:lnTo>
                    <a:pt x="0" y="31"/>
                  </a:lnTo>
                  <a:lnTo>
                    <a:pt x="0" y="62"/>
                  </a:lnTo>
                  <a:lnTo>
                    <a:pt x="0" y="76"/>
                  </a:lnTo>
                  <a:lnTo>
                    <a:pt x="2" y="89"/>
                  </a:lnTo>
                  <a:lnTo>
                    <a:pt x="2" y="103"/>
                  </a:lnTo>
                  <a:lnTo>
                    <a:pt x="5" y="84"/>
                  </a:lnTo>
                  <a:lnTo>
                    <a:pt x="5" y="76"/>
                  </a:lnTo>
                  <a:lnTo>
                    <a:pt x="7" y="58"/>
                  </a:lnTo>
                  <a:lnTo>
                    <a:pt x="7" y="17"/>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2" name="Freeform 27"/>
            <p:cNvSpPr>
              <a:spLocks/>
            </p:cNvSpPr>
            <p:nvPr/>
          </p:nvSpPr>
          <p:spPr bwMode="auto">
            <a:xfrm>
              <a:off x="3272" y="2556"/>
              <a:ext cx="14" cy="84"/>
            </a:xfrm>
            <a:custGeom>
              <a:avLst/>
              <a:gdLst>
                <a:gd name="T0" fmla="*/ 13 w 14"/>
                <a:gd name="T1" fmla="*/ 0 h 84"/>
                <a:gd name="T2" fmla="*/ 7 w 14"/>
                <a:gd name="T3" fmla="*/ 17 h 84"/>
                <a:gd name="T4" fmla="*/ 4 w 14"/>
                <a:gd name="T5" fmla="*/ 35 h 84"/>
                <a:gd name="T6" fmla="*/ 0 w 14"/>
                <a:gd name="T7" fmla="*/ 57 h 84"/>
                <a:gd name="T8" fmla="*/ 0 w 14"/>
                <a:gd name="T9" fmla="*/ 83 h 84"/>
                <a:gd name="T10" fmla="*/ 7 w 14"/>
                <a:gd name="T11" fmla="*/ 52 h 84"/>
                <a:gd name="T12" fmla="*/ 10 w 14"/>
                <a:gd name="T13" fmla="*/ 35 h 84"/>
                <a:gd name="T14" fmla="*/ 13 w 14"/>
                <a:gd name="T15" fmla="*/ 0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4">
                  <a:moveTo>
                    <a:pt x="13" y="0"/>
                  </a:moveTo>
                  <a:lnTo>
                    <a:pt x="7" y="17"/>
                  </a:lnTo>
                  <a:lnTo>
                    <a:pt x="4" y="35"/>
                  </a:lnTo>
                  <a:lnTo>
                    <a:pt x="0" y="57"/>
                  </a:lnTo>
                  <a:lnTo>
                    <a:pt x="0" y="83"/>
                  </a:lnTo>
                  <a:lnTo>
                    <a:pt x="7" y="52"/>
                  </a:lnTo>
                  <a:lnTo>
                    <a:pt x="10" y="35"/>
                  </a:lnTo>
                  <a:lnTo>
                    <a:pt x="13"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3" name="Freeform 28"/>
            <p:cNvSpPr>
              <a:spLocks/>
            </p:cNvSpPr>
            <p:nvPr/>
          </p:nvSpPr>
          <p:spPr bwMode="auto">
            <a:xfrm>
              <a:off x="3236" y="2488"/>
              <a:ext cx="26" cy="100"/>
            </a:xfrm>
            <a:custGeom>
              <a:avLst/>
              <a:gdLst>
                <a:gd name="T0" fmla="*/ 25 w 26"/>
                <a:gd name="T1" fmla="*/ 27 h 100"/>
                <a:gd name="T2" fmla="*/ 21 w 26"/>
                <a:gd name="T3" fmla="*/ 50 h 100"/>
                <a:gd name="T4" fmla="*/ 13 w 26"/>
                <a:gd name="T5" fmla="*/ 59 h 100"/>
                <a:gd name="T6" fmla="*/ 4 w 26"/>
                <a:gd name="T7" fmla="*/ 86 h 100"/>
                <a:gd name="T8" fmla="*/ 0 w 26"/>
                <a:gd name="T9" fmla="*/ 99 h 100"/>
                <a:gd name="T10" fmla="*/ 4 w 26"/>
                <a:gd name="T11" fmla="*/ 81 h 100"/>
                <a:gd name="T12" fmla="*/ 4 w 26"/>
                <a:gd name="T13" fmla="*/ 59 h 100"/>
                <a:gd name="T14" fmla="*/ 9 w 26"/>
                <a:gd name="T15" fmla="*/ 37 h 100"/>
                <a:gd name="T16" fmla="*/ 16 w 26"/>
                <a:gd name="T17" fmla="*/ 18 h 100"/>
                <a:gd name="T18" fmla="*/ 16 w 26"/>
                <a:gd name="T19" fmla="*/ 0 h 100"/>
                <a:gd name="T20" fmla="*/ 25 w 26"/>
                <a:gd name="T21" fmla="*/ 2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100">
                  <a:moveTo>
                    <a:pt x="25" y="27"/>
                  </a:moveTo>
                  <a:lnTo>
                    <a:pt x="21" y="50"/>
                  </a:lnTo>
                  <a:lnTo>
                    <a:pt x="13" y="59"/>
                  </a:lnTo>
                  <a:lnTo>
                    <a:pt x="4" y="86"/>
                  </a:lnTo>
                  <a:lnTo>
                    <a:pt x="0" y="99"/>
                  </a:lnTo>
                  <a:lnTo>
                    <a:pt x="4" y="81"/>
                  </a:lnTo>
                  <a:lnTo>
                    <a:pt x="4" y="59"/>
                  </a:lnTo>
                  <a:lnTo>
                    <a:pt x="9" y="37"/>
                  </a:lnTo>
                  <a:lnTo>
                    <a:pt x="16" y="18"/>
                  </a:lnTo>
                  <a:lnTo>
                    <a:pt x="16" y="0"/>
                  </a:lnTo>
                  <a:lnTo>
                    <a:pt x="25" y="27"/>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4" name="Freeform 29"/>
            <p:cNvSpPr>
              <a:spLocks/>
            </p:cNvSpPr>
            <p:nvPr/>
          </p:nvSpPr>
          <p:spPr bwMode="auto">
            <a:xfrm>
              <a:off x="3451" y="2444"/>
              <a:ext cx="6" cy="159"/>
            </a:xfrm>
            <a:custGeom>
              <a:avLst/>
              <a:gdLst>
                <a:gd name="T0" fmla="*/ 2 w 6"/>
                <a:gd name="T1" fmla="*/ 158 h 159"/>
                <a:gd name="T2" fmla="*/ 0 w 6"/>
                <a:gd name="T3" fmla="*/ 126 h 159"/>
                <a:gd name="T4" fmla="*/ 0 w 6"/>
                <a:gd name="T5" fmla="*/ 89 h 159"/>
                <a:gd name="T6" fmla="*/ 2 w 6"/>
                <a:gd name="T7" fmla="*/ 61 h 159"/>
                <a:gd name="T8" fmla="*/ 2 w 6"/>
                <a:gd name="T9" fmla="*/ 28 h 159"/>
                <a:gd name="T10" fmla="*/ 3 w 6"/>
                <a:gd name="T11" fmla="*/ 0 h 159"/>
                <a:gd name="T12" fmla="*/ 5 w 6"/>
                <a:gd name="T13" fmla="*/ 10 h 159"/>
                <a:gd name="T14" fmla="*/ 5 w 6"/>
                <a:gd name="T15" fmla="*/ 42 h 159"/>
                <a:gd name="T16" fmla="*/ 3 w 6"/>
                <a:gd name="T17" fmla="*/ 69 h 159"/>
                <a:gd name="T18" fmla="*/ 3 w 6"/>
                <a:gd name="T19" fmla="*/ 89 h 159"/>
                <a:gd name="T20" fmla="*/ 2 w 6"/>
                <a:gd name="T21" fmla="*/ 111 h 159"/>
                <a:gd name="T22" fmla="*/ 3 w 6"/>
                <a:gd name="T23" fmla="*/ 139 h 159"/>
                <a:gd name="T24" fmla="*/ 2 w 6"/>
                <a:gd name="T25" fmla="*/ 158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159">
                  <a:moveTo>
                    <a:pt x="2" y="158"/>
                  </a:moveTo>
                  <a:lnTo>
                    <a:pt x="0" y="126"/>
                  </a:lnTo>
                  <a:lnTo>
                    <a:pt x="0" y="89"/>
                  </a:lnTo>
                  <a:lnTo>
                    <a:pt x="2" y="61"/>
                  </a:lnTo>
                  <a:lnTo>
                    <a:pt x="2" y="28"/>
                  </a:lnTo>
                  <a:lnTo>
                    <a:pt x="3" y="0"/>
                  </a:lnTo>
                  <a:lnTo>
                    <a:pt x="5" y="10"/>
                  </a:lnTo>
                  <a:lnTo>
                    <a:pt x="5" y="42"/>
                  </a:lnTo>
                  <a:lnTo>
                    <a:pt x="3" y="69"/>
                  </a:lnTo>
                  <a:lnTo>
                    <a:pt x="3" y="89"/>
                  </a:lnTo>
                  <a:lnTo>
                    <a:pt x="2" y="111"/>
                  </a:lnTo>
                  <a:lnTo>
                    <a:pt x="3" y="139"/>
                  </a:lnTo>
                  <a:lnTo>
                    <a:pt x="2" y="158"/>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5" name="Freeform 30"/>
            <p:cNvSpPr>
              <a:spLocks/>
            </p:cNvSpPr>
            <p:nvPr/>
          </p:nvSpPr>
          <p:spPr bwMode="auto">
            <a:xfrm>
              <a:off x="3473" y="2325"/>
              <a:ext cx="20" cy="239"/>
            </a:xfrm>
            <a:custGeom>
              <a:avLst/>
              <a:gdLst>
                <a:gd name="T0" fmla="*/ 4 w 20"/>
                <a:gd name="T1" fmla="*/ 238 h 239"/>
                <a:gd name="T2" fmla="*/ 7 w 20"/>
                <a:gd name="T3" fmla="*/ 201 h 239"/>
                <a:gd name="T4" fmla="*/ 12 w 20"/>
                <a:gd name="T5" fmla="*/ 168 h 239"/>
                <a:gd name="T6" fmla="*/ 7 w 20"/>
                <a:gd name="T7" fmla="*/ 135 h 239"/>
                <a:gd name="T8" fmla="*/ 4 w 20"/>
                <a:gd name="T9" fmla="*/ 108 h 239"/>
                <a:gd name="T10" fmla="*/ 7 w 20"/>
                <a:gd name="T11" fmla="*/ 80 h 239"/>
                <a:gd name="T12" fmla="*/ 4 w 20"/>
                <a:gd name="T13" fmla="*/ 56 h 239"/>
                <a:gd name="T14" fmla="*/ 4 w 20"/>
                <a:gd name="T15" fmla="*/ 28 h 239"/>
                <a:gd name="T16" fmla="*/ 0 w 20"/>
                <a:gd name="T17" fmla="*/ 0 h 239"/>
                <a:gd name="T18" fmla="*/ 12 w 20"/>
                <a:gd name="T19" fmla="*/ 23 h 239"/>
                <a:gd name="T20" fmla="*/ 12 w 20"/>
                <a:gd name="T21" fmla="*/ 46 h 239"/>
                <a:gd name="T22" fmla="*/ 15 w 20"/>
                <a:gd name="T23" fmla="*/ 70 h 239"/>
                <a:gd name="T24" fmla="*/ 15 w 20"/>
                <a:gd name="T25" fmla="*/ 89 h 239"/>
                <a:gd name="T26" fmla="*/ 15 w 20"/>
                <a:gd name="T27" fmla="*/ 112 h 239"/>
                <a:gd name="T28" fmla="*/ 15 w 20"/>
                <a:gd name="T29" fmla="*/ 135 h 239"/>
                <a:gd name="T30" fmla="*/ 19 w 20"/>
                <a:gd name="T31" fmla="*/ 154 h 239"/>
                <a:gd name="T32" fmla="*/ 19 w 20"/>
                <a:gd name="T33" fmla="*/ 182 h 239"/>
                <a:gd name="T34" fmla="*/ 12 w 20"/>
                <a:gd name="T35" fmla="*/ 196 h 239"/>
                <a:gd name="T36" fmla="*/ 4 w 20"/>
                <a:gd name="T37" fmla="*/ 238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239">
                  <a:moveTo>
                    <a:pt x="4" y="238"/>
                  </a:moveTo>
                  <a:lnTo>
                    <a:pt x="7" y="201"/>
                  </a:lnTo>
                  <a:lnTo>
                    <a:pt x="12" y="168"/>
                  </a:lnTo>
                  <a:lnTo>
                    <a:pt x="7" y="135"/>
                  </a:lnTo>
                  <a:lnTo>
                    <a:pt x="4" y="108"/>
                  </a:lnTo>
                  <a:lnTo>
                    <a:pt x="7" y="80"/>
                  </a:lnTo>
                  <a:lnTo>
                    <a:pt x="4" y="56"/>
                  </a:lnTo>
                  <a:lnTo>
                    <a:pt x="4" y="28"/>
                  </a:lnTo>
                  <a:lnTo>
                    <a:pt x="0" y="0"/>
                  </a:lnTo>
                  <a:lnTo>
                    <a:pt x="12" y="23"/>
                  </a:lnTo>
                  <a:lnTo>
                    <a:pt x="12" y="46"/>
                  </a:lnTo>
                  <a:lnTo>
                    <a:pt x="15" y="70"/>
                  </a:lnTo>
                  <a:lnTo>
                    <a:pt x="15" y="89"/>
                  </a:lnTo>
                  <a:lnTo>
                    <a:pt x="15" y="112"/>
                  </a:lnTo>
                  <a:lnTo>
                    <a:pt x="15" y="135"/>
                  </a:lnTo>
                  <a:lnTo>
                    <a:pt x="19" y="154"/>
                  </a:lnTo>
                  <a:lnTo>
                    <a:pt x="19" y="182"/>
                  </a:lnTo>
                  <a:lnTo>
                    <a:pt x="12" y="196"/>
                  </a:lnTo>
                  <a:lnTo>
                    <a:pt x="4" y="238"/>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6" name="Freeform 31"/>
            <p:cNvSpPr>
              <a:spLocks/>
            </p:cNvSpPr>
            <p:nvPr/>
          </p:nvSpPr>
          <p:spPr bwMode="auto">
            <a:xfrm>
              <a:off x="3370" y="2296"/>
              <a:ext cx="26" cy="239"/>
            </a:xfrm>
            <a:custGeom>
              <a:avLst/>
              <a:gdLst>
                <a:gd name="T0" fmla="*/ 8 w 26"/>
                <a:gd name="T1" fmla="*/ 238 h 239"/>
                <a:gd name="T2" fmla="*/ 8 w 26"/>
                <a:gd name="T3" fmla="*/ 206 h 239"/>
                <a:gd name="T4" fmla="*/ 0 w 26"/>
                <a:gd name="T5" fmla="*/ 168 h 239"/>
                <a:gd name="T6" fmla="*/ 0 w 26"/>
                <a:gd name="T7" fmla="*/ 145 h 239"/>
                <a:gd name="T8" fmla="*/ 8 w 26"/>
                <a:gd name="T9" fmla="*/ 121 h 239"/>
                <a:gd name="T10" fmla="*/ 4 w 26"/>
                <a:gd name="T11" fmla="*/ 84 h 239"/>
                <a:gd name="T12" fmla="*/ 4 w 26"/>
                <a:gd name="T13" fmla="*/ 56 h 239"/>
                <a:gd name="T14" fmla="*/ 13 w 26"/>
                <a:gd name="T15" fmla="*/ 28 h 239"/>
                <a:gd name="T16" fmla="*/ 8 w 26"/>
                <a:gd name="T17" fmla="*/ 0 h 239"/>
                <a:gd name="T18" fmla="*/ 21 w 26"/>
                <a:gd name="T19" fmla="*/ 10 h 239"/>
                <a:gd name="T20" fmla="*/ 25 w 26"/>
                <a:gd name="T21" fmla="*/ 38 h 239"/>
                <a:gd name="T22" fmla="*/ 21 w 26"/>
                <a:gd name="T23" fmla="*/ 70 h 239"/>
                <a:gd name="T24" fmla="*/ 17 w 26"/>
                <a:gd name="T25" fmla="*/ 103 h 239"/>
                <a:gd name="T26" fmla="*/ 25 w 26"/>
                <a:gd name="T27" fmla="*/ 121 h 239"/>
                <a:gd name="T28" fmla="*/ 21 w 26"/>
                <a:gd name="T29" fmla="*/ 154 h 239"/>
                <a:gd name="T30" fmla="*/ 21 w 26"/>
                <a:gd name="T31" fmla="*/ 192 h 239"/>
                <a:gd name="T32" fmla="*/ 8 w 26"/>
                <a:gd name="T33" fmla="*/ 238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39">
                  <a:moveTo>
                    <a:pt x="8" y="238"/>
                  </a:moveTo>
                  <a:lnTo>
                    <a:pt x="8" y="206"/>
                  </a:lnTo>
                  <a:lnTo>
                    <a:pt x="0" y="168"/>
                  </a:lnTo>
                  <a:lnTo>
                    <a:pt x="0" y="145"/>
                  </a:lnTo>
                  <a:lnTo>
                    <a:pt x="8" y="121"/>
                  </a:lnTo>
                  <a:lnTo>
                    <a:pt x="4" y="84"/>
                  </a:lnTo>
                  <a:lnTo>
                    <a:pt x="4" y="56"/>
                  </a:lnTo>
                  <a:lnTo>
                    <a:pt x="13" y="28"/>
                  </a:lnTo>
                  <a:lnTo>
                    <a:pt x="8" y="0"/>
                  </a:lnTo>
                  <a:lnTo>
                    <a:pt x="21" y="10"/>
                  </a:lnTo>
                  <a:lnTo>
                    <a:pt x="25" y="38"/>
                  </a:lnTo>
                  <a:lnTo>
                    <a:pt x="21" y="70"/>
                  </a:lnTo>
                  <a:lnTo>
                    <a:pt x="17" y="103"/>
                  </a:lnTo>
                  <a:lnTo>
                    <a:pt x="25" y="121"/>
                  </a:lnTo>
                  <a:lnTo>
                    <a:pt x="21" y="154"/>
                  </a:lnTo>
                  <a:lnTo>
                    <a:pt x="21" y="192"/>
                  </a:lnTo>
                  <a:lnTo>
                    <a:pt x="8" y="238"/>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7" name="Freeform 32"/>
            <p:cNvSpPr>
              <a:spLocks/>
            </p:cNvSpPr>
            <p:nvPr/>
          </p:nvSpPr>
          <p:spPr bwMode="auto">
            <a:xfrm>
              <a:off x="3504" y="2455"/>
              <a:ext cx="14" cy="90"/>
            </a:xfrm>
            <a:custGeom>
              <a:avLst/>
              <a:gdLst>
                <a:gd name="T0" fmla="*/ 7 w 14"/>
                <a:gd name="T1" fmla="*/ 0 h 90"/>
                <a:gd name="T2" fmla="*/ 10 w 14"/>
                <a:gd name="T3" fmla="*/ 30 h 90"/>
                <a:gd name="T4" fmla="*/ 7 w 14"/>
                <a:gd name="T5" fmla="*/ 62 h 90"/>
                <a:gd name="T6" fmla="*/ 0 w 14"/>
                <a:gd name="T7" fmla="*/ 89 h 90"/>
                <a:gd name="T8" fmla="*/ 10 w 14"/>
                <a:gd name="T9" fmla="*/ 76 h 90"/>
                <a:gd name="T10" fmla="*/ 13 w 14"/>
                <a:gd name="T11" fmla="*/ 40 h 90"/>
                <a:gd name="T12" fmla="*/ 7 w 14"/>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14" h="90">
                  <a:moveTo>
                    <a:pt x="7" y="0"/>
                  </a:moveTo>
                  <a:lnTo>
                    <a:pt x="10" y="30"/>
                  </a:lnTo>
                  <a:lnTo>
                    <a:pt x="7" y="62"/>
                  </a:lnTo>
                  <a:lnTo>
                    <a:pt x="0" y="89"/>
                  </a:lnTo>
                  <a:lnTo>
                    <a:pt x="10" y="76"/>
                  </a:lnTo>
                  <a:lnTo>
                    <a:pt x="13" y="40"/>
                  </a:lnTo>
                  <a:lnTo>
                    <a:pt x="7"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8" name="Freeform 33"/>
            <p:cNvSpPr>
              <a:spLocks/>
            </p:cNvSpPr>
            <p:nvPr/>
          </p:nvSpPr>
          <p:spPr bwMode="auto">
            <a:xfrm>
              <a:off x="3266" y="2339"/>
              <a:ext cx="15" cy="163"/>
            </a:xfrm>
            <a:custGeom>
              <a:avLst/>
              <a:gdLst>
                <a:gd name="T0" fmla="*/ 7 w 15"/>
                <a:gd name="T1" fmla="*/ 162 h 163"/>
                <a:gd name="T2" fmla="*/ 0 w 15"/>
                <a:gd name="T3" fmla="*/ 139 h 163"/>
                <a:gd name="T4" fmla="*/ 0 w 15"/>
                <a:gd name="T5" fmla="*/ 116 h 163"/>
                <a:gd name="T6" fmla="*/ 0 w 15"/>
                <a:gd name="T7" fmla="*/ 83 h 163"/>
                <a:gd name="T8" fmla="*/ 3 w 15"/>
                <a:gd name="T9" fmla="*/ 56 h 163"/>
                <a:gd name="T10" fmla="*/ 7 w 15"/>
                <a:gd name="T11" fmla="*/ 23 h 163"/>
                <a:gd name="T12" fmla="*/ 14 w 15"/>
                <a:gd name="T13" fmla="*/ 0 h 163"/>
                <a:gd name="T14" fmla="*/ 14 w 15"/>
                <a:gd name="T15" fmla="*/ 37 h 163"/>
                <a:gd name="T16" fmla="*/ 14 w 15"/>
                <a:gd name="T17" fmla="*/ 61 h 163"/>
                <a:gd name="T18" fmla="*/ 11 w 15"/>
                <a:gd name="T19" fmla="*/ 88 h 163"/>
                <a:gd name="T20" fmla="*/ 11 w 15"/>
                <a:gd name="T21" fmla="*/ 116 h 163"/>
                <a:gd name="T22" fmla="*/ 7 w 15"/>
                <a:gd name="T23" fmla="*/ 139 h 163"/>
                <a:gd name="T24" fmla="*/ 7 w 15"/>
                <a:gd name="T25" fmla="*/ 16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63">
                  <a:moveTo>
                    <a:pt x="7" y="162"/>
                  </a:moveTo>
                  <a:lnTo>
                    <a:pt x="0" y="139"/>
                  </a:lnTo>
                  <a:lnTo>
                    <a:pt x="0" y="116"/>
                  </a:lnTo>
                  <a:lnTo>
                    <a:pt x="0" y="83"/>
                  </a:lnTo>
                  <a:lnTo>
                    <a:pt x="3" y="56"/>
                  </a:lnTo>
                  <a:lnTo>
                    <a:pt x="7" y="23"/>
                  </a:lnTo>
                  <a:lnTo>
                    <a:pt x="14" y="0"/>
                  </a:lnTo>
                  <a:lnTo>
                    <a:pt x="14" y="37"/>
                  </a:lnTo>
                  <a:lnTo>
                    <a:pt x="14" y="61"/>
                  </a:lnTo>
                  <a:lnTo>
                    <a:pt x="11" y="88"/>
                  </a:lnTo>
                  <a:lnTo>
                    <a:pt x="11" y="116"/>
                  </a:lnTo>
                  <a:lnTo>
                    <a:pt x="7" y="139"/>
                  </a:lnTo>
                  <a:lnTo>
                    <a:pt x="7" y="162"/>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9" name="Freeform 34"/>
            <p:cNvSpPr>
              <a:spLocks/>
            </p:cNvSpPr>
            <p:nvPr/>
          </p:nvSpPr>
          <p:spPr bwMode="auto">
            <a:xfrm>
              <a:off x="3254" y="2349"/>
              <a:ext cx="1" cy="128"/>
            </a:xfrm>
            <a:custGeom>
              <a:avLst/>
              <a:gdLst>
                <a:gd name="T0" fmla="*/ 0 w 1"/>
                <a:gd name="T1" fmla="*/ 0 h 128"/>
                <a:gd name="T2" fmla="*/ 0 w 1"/>
                <a:gd name="T3" fmla="*/ 18 h 128"/>
                <a:gd name="T4" fmla="*/ 0 w 1"/>
                <a:gd name="T5" fmla="*/ 45 h 128"/>
                <a:gd name="T6" fmla="*/ 0 w 1"/>
                <a:gd name="T7" fmla="*/ 63 h 128"/>
                <a:gd name="T8" fmla="*/ 0 w 1"/>
                <a:gd name="T9" fmla="*/ 77 h 128"/>
                <a:gd name="T10" fmla="*/ 0 w 1"/>
                <a:gd name="T11" fmla="*/ 90 h 128"/>
                <a:gd name="T12" fmla="*/ 0 w 1"/>
                <a:gd name="T13" fmla="*/ 113 h 128"/>
                <a:gd name="T14" fmla="*/ 0 w 1"/>
                <a:gd name="T15" fmla="*/ 127 h 128"/>
                <a:gd name="T16" fmla="*/ 0 w 1"/>
                <a:gd name="T17" fmla="*/ 113 h 128"/>
                <a:gd name="T18" fmla="*/ 0 w 1"/>
                <a:gd name="T19" fmla="*/ 86 h 128"/>
                <a:gd name="T20" fmla="*/ 0 w 1"/>
                <a:gd name="T21" fmla="*/ 68 h 128"/>
                <a:gd name="T22" fmla="*/ 0 w 1"/>
                <a:gd name="T23" fmla="*/ 40 h 128"/>
                <a:gd name="T24" fmla="*/ 0 w 1"/>
                <a:gd name="T25" fmla="*/ 22 h 128"/>
                <a:gd name="T26" fmla="*/ 0 w 1"/>
                <a:gd name="T27"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 h="128">
                  <a:moveTo>
                    <a:pt x="0" y="0"/>
                  </a:moveTo>
                  <a:lnTo>
                    <a:pt x="0" y="18"/>
                  </a:lnTo>
                  <a:lnTo>
                    <a:pt x="0" y="45"/>
                  </a:lnTo>
                  <a:lnTo>
                    <a:pt x="0" y="63"/>
                  </a:lnTo>
                  <a:lnTo>
                    <a:pt x="0" y="77"/>
                  </a:lnTo>
                  <a:lnTo>
                    <a:pt x="0" y="90"/>
                  </a:lnTo>
                  <a:lnTo>
                    <a:pt x="0" y="113"/>
                  </a:lnTo>
                  <a:lnTo>
                    <a:pt x="0" y="127"/>
                  </a:lnTo>
                  <a:lnTo>
                    <a:pt x="0" y="113"/>
                  </a:lnTo>
                  <a:lnTo>
                    <a:pt x="0" y="86"/>
                  </a:lnTo>
                  <a:lnTo>
                    <a:pt x="0" y="68"/>
                  </a:lnTo>
                  <a:lnTo>
                    <a:pt x="0" y="40"/>
                  </a:lnTo>
                  <a:lnTo>
                    <a:pt x="0" y="22"/>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50" name="Freeform 35"/>
            <p:cNvSpPr>
              <a:spLocks/>
            </p:cNvSpPr>
            <p:nvPr/>
          </p:nvSpPr>
          <p:spPr bwMode="auto">
            <a:xfrm>
              <a:off x="3297" y="2315"/>
              <a:ext cx="20" cy="225"/>
            </a:xfrm>
            <a:custGeom>
              <a:avLst/>
              <a:gdLst>
                <a:gd name="T0" fmla="*/ 0 w 20"/>
                <a:gd name="T1" fmla="*/ 224 h 225"/>
                <a:gd name="T2" fmla="*/ 0 w 20"/>
                <a:gd name="T3" fmla="*/ 191 h 225"/>
                <a:gd name="T4" fmla="*/ 0 w 20"/>
                <a:gd name="T5" fmla="*/ 168 h 225"/>
                <a:gd name="T6" fmla="*/ 0 w 20"/>
                <a:gd name="T7" fmla="*/ 149 h 225"/>
                <a:gd name="T8" fmla="*/ 4 w 20"/>
                <a:gd name="T9" fmla="*/ 121 h 225"/>
                <a:gd name="T10" fmla="*/ 4 w 20"/>
                <a:gd name="T11" fmla="*/ 103 h 225"/>
                <a:gd name="T12" fmla="*/ 7 w 20"/>
                <a:gd name="T13" fmla="*/ 80 h 225"/>
                <a:gd name="T14" fmla="*/ 7 w 20"/>
                <a:gd name="T15" fmla="*/ 46 h 225"/>
                <a:gd name="T16" fmla="*/ 12 w 20"/>
                <a:gd name="T17" fmla="*/ 33 h 225"/>
                <a:gd name="T18" fmla="*/ 12 w 20"/>
                <a:gd name="T19" fmla="*/ 0 h 225"/>
                <a:gd name="T20" fmla="*/ 19 w 20"/>
                <a:gd name="T21" fmla="*/ 23 h 225"/>
                <a:gd name="T22" fmla="*/ 15 w 20"/>
                <a:gd name="T23" fmla="*/ 46 h 225"/>
                <a:gd name="T24" fmla="*/ 12 w 20"/>
                <a:gd name="T25" fmla="*/ 66 h 225"/>
                <a:gd name="T26" fmla="*/ 15 w 20"/>
                <a:gd name="T27" fmla="*/ 98 h 225"/>
                <a:gd name="T28" fmla="*/ 12 w 20"/>
                <a:gd name="T29" fmla="*/ 121 h 225"/>
                <a:gd name="T30" fmla="*/ 4 w 20"/>
                <a:gd name="T31" fmla="*/ 154 h 225"/>
                <a:gd name="T32" fmla="*/ 4 w 20"/>
                <a:gd name="T33" fmla="*/ 196 h 225"/>
                <a:gd name="T34" fmla="*/ 0 w 20"/>
                <a:gd name="T35" fmla="*/ 22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25">
                  <a:moveTo>
                    <a:pt x="0" y="224"/>
                  </a:moveTo>
                  <a:lnTo>
                    <a:pt x="0" y="191"/>
                  </a:lnTo>
                  <a:lnTo>
                    <a:pt x="0" y="168"/>
                  </a:lnTo>
                  <a:lnTo>
                    <a:pt x="0" y="149"/>
                  </a:lnTo>
                  <a:lnTo>
                    <a:pt x="4" y="121"/>
                  </a:lnTo>
                  <a:lnTo>
                    <a:pt x="4" y="103"/>
                  </a:lnTo>
                  <a:lnTo>
                    <a:pt x="7" y="80"/>
                  </a:lnTo>
                  <a:lnTo>
                    <a:pt x="7" y="46"/>
                  </a:lnTo>
                  <a:lnTo>
                    <a:pt x="12" y="33"/>
                  </a:lnTo>
                  <a:lnTo>
                    <a:pt x="12" y="0"/>
                  </a:lnTo>
                  <a:lnTo>
                    <a:pt x="19" y="23"/>
                  </a:lnTo>
                  <a:lnTo>
                    <a:pt x="15" y="46"/>
                  </a:lnTo>
                  <a:lnTo>
                    <a:pt x="12" y="66"/>
                  </a:lnTo>
                  <a:lnTo>
                    <a:pt x="15" y="98"/>
                  </a:lnTo>
                  <a:lnTo>
                    <a:pt x="12" y="121"/>
                  </a:lnTo>
                  <a:lnTo>
                    <a:pt x="4" y="154"/>
                  </a:lnTo>
                  <a:lnTo>
                    <a:pt x="4" y="196"/>
                  </a:lnTo>
                  <a:lnTo>
                    <a:pt x="0" y="224"/>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51" name="Freeform 36"/>
            <p:cNvSpPr>
              <a:spLocks/>
            </p:cNvSpPr>
            <p:nvPr/>
          </p:nvSpPr>
          <p:spPr bwMode="auto">
            <a:xfrm>
              <a:off x="3316" y="2291"/>
              <a:ext cx="25" cy="196"/>
            </a:xfrm>
            <a:custGeom>
              <a:avLst/>
              <a:gdLst>
                <a:gd name="T0" fmla="*/ 8 w 25"/>
                <a:gd name="T1" fmla="*/ 195 h 196"/>
                <a:gd name="T2" fmla="*/ 0 w 25"/>
                <a:gd name="T3" fmla="*/ 172 h 196"/>
                <a:gd name="T4" fmla="*/ 8 w 25"/>
                <a:gd name="T5" fmla="*/ 149 h 196"/>
                <a:gd name="T6" fmla="*/ 8 w 25"/>
                <a:gd name="T7" fmla="*/ 125 h 196"/>
                <a:gd name="T8" fmla="*/ 12 w 25"/>
                <a:gd name="T9" fmla="*/ 112 h 196"/>
                <a:gd name="T10" fmla="*/ 8 w 25"/>
                <a:gd name="T11" fmla="*/ 98 h 196"/>
                <a:gd name="T12" fmla="*/ 8 w 25"/>
                <a:gd name="T13" fmla="*/ 79 h 196"/>
                <a:gd name="T14" fmla="*/ 12 w 25"/>
                <a:gd name="T15" fmla="*/ 61 h 196"/>
                <a:gd name="T16" fmla="*/ 12 w 25"/>
                <a:gd name="T17" fmla="*/ 51 h 196"/>
                <a:gd name="T18" fmla="*/ 16 w 25"/>
                <a:gd name="T19" fmla="*/ 19 h 196"/>
                <a:gd name="T20" fmla="*/ 12 w 25"/>
                <a:gd name="T21" fmla="*/ 0 h 196"/>
                <a:gd name="T22" fmla="*/ 24 w 25"/>
                <a:gd name="T23" fmla="*/ 15 h 196"/>
                <a:gd name="T24" fmla="*/ 20 w 25"/>
                <a:gd name="T25" fmla="*/ 56 h 196"/>
                <a:gd name="T26" fmla="*/ 20 w 25"/>
                <a:gd name="T27" fmla="*/ 93 h 196"/>
                <a:gd name="T28" fmla="*/ 20 w 25"/>
                <a:gd name="T29" fmla="*/ 107 h 196"/>
                <a:gd name="T30" fmla="*/ 16 w 25"/>
                <a:gd name="T31" fmla="*/ 130 h 196"/>
                <a:gd name="T32" fmla="*/ 16 w 25"/>
                <a:gd name="T33" fmla="*/ 158 h 196"/>
                <a:gd name="T34" fmla="*/ 8 w 25"/>
                <a:gd name="T35" fmla="*/ 177 h 196"/>
                <a:gd name="T36" fmla="*/ 8 w 25"/>
                <a:gd name="T37" fmla="*/ 195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196">
                  <a:moveTo>
                    <a:pt x="8" y="195"/>
                  </a:moveTo>
                  <a:lnTo>
                    <a:pt x="0" y="172"/>
                  </a:lnTo>
                  <a:lnTo>
                    <a:pt x="8" y="149"/>
                  </a:lnTo>
                  <a:lnTo>
                    <a:pt x="8" y="125"/>
                  </a:lnTo>
                  <a:lnTo>
                    <a:pt x="12" y="112"/>
                  </a:lnTo>
                  <a:lnTo>
                    <a:pt x="8" y="98"/>
                  </a:lnTo>
                  <a:lnTo>
                    <a:pt x="8" y="79"/>
                  </a:lnTo>
                  <a:lnTo>
                    <a:pt x="12" y="61"/>
                  </a:lnTo>
                  <a:lnTo>
                    <a:pt x="12" y="51"/>
                  </a:lnTo>
                  <a:lnTo>
                    <a:pt x="16" y="19"/>
                  </a:lnTo>
                  <a:lnTo>
                    <a:pt x="12" y="0"/>
                  </a:lnTo>
                  <a:lnTo>
                    <a:pt x="24" y="15"/>
                  </a:lnTo>
                  <a:lnTo>
                    <a:pt x="20" y="56"/>
                  </a:lnTo>
                  <a:lnTo>
                    <a:pt x="20" y="93"/>
                  </a:lnTo>
                  <a:lnTo>
                    <a:pt x="20" y="107"/>
                  </a:lnTo>
                  <a:lnTo>
                    <a:pt x="16" y="130"/>
                  </a:lnTo>
                  <a:lnTo>
                    <a:pt x="16" y="158"/>
                  </a:lnTo>
                  <a:lnTo>
                    <a:pt x="8" y="177"/>
                  </a:lnTo>
                  <a:lnTo>
                    <a:pt x="8" y="195"/>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52" name="Freeform 37"/>
            <p:cNvSpPr>
              <a:spLocks/>
            </p:cNvSpPr>
            <p:nvPr/>
          </p:nvSpPr>
          <p:spPr bwMode="auto">
            <a:xfrm>
              <a:off x="3335" y="2319"/>
              <a:ext cx="26" cy="183"/>
            </a:xfrm>
            <a:custGeom>
              <a:avLst/>
              <a:gdLst>
                <a:gd name="T0" fmla="*/ 8 w 26"/>
                <a:gd name="T1" fmla="*/ 182 h 183"/>
                <a:gd name="T2" fmla="*/ 0 w 26"/>
                <a:gd name="T3" fmla="*/ 167 h 183"/>
                <a:gd name="T4" fmla="*/ 0 w 26"/>
                <a:gd name="T5" fmla="*/ 159 h 183"/>
                <a:gd name="T6" fmla="*/ 4 w 26"/>
                <a:gd name="T7" fmla="*/ 144 h 183"/>
                <a:gd name="T8" fmla="*/ 8 w 26"/>
                <a:gd name="T9" fmla="*/ 126 h 183"/>
                <a:gd name="T10" fmla="*/ 12 w 26"/>
                <a:gd name="T11" fmla="*/ 98 h 183"/>
                <a:gd name="T12" fmla="*/ 12 w 26"/>
                <a:gd name="T13" fmla="*/ 80 h 183"/>
                <a:gd name="T14" fmla="*/ 12 w 26"/>
                <a:gd name="T15" fmla="*/ 65 h 183"/>
                <a:gd name="T16" fmla="*/ 17 w 26"/>
                <a:gd name="T17" fmla="*/ 38 h 183"/>
                <a:gd name="T18" fmla="*/ 17 w 26"/>
                <a:gd name="T19" fmla="*/ 18 h 183"/>
                <a:gd name="T20" fmla="*/ 17 w 26"/>
                <a:gd name="T21" fmla="*/ 0 h 183"/>
                <a:gd name="T22" fmla="*/ 25 w 26"/>
                <a:gd name="T23" fmla="*/ 28 h 183"/>
                <a:gd name="T24" fmla="*/ 25 w 26"/>
                <a:gd name="T25" fmla="*/ 51 h 183"/>
                <a:gd name="T26" fmla="*/ 25 w 26"/>
                <a:gd name="T27" fmla="*/ 89 h 183"/>
                <a:gd name="T28" fmla="*/ 21 w 26"/>
                <a:gd name="T29" fmla="*/ 116 h 183"/>
                <a:gd name="T30" fmla="*/ 17 w 26"/>
                <a:gd name="T31" fmla="*/ 140 h 183"/>
                <a:gd name="T32" fmla="*/ 12 w 26"/>
                <a:gd name="T33" fmla="*/ 163 h 183"/>
                <a:gd name="T34" fmla="*/ 8 w 26"/>
                <a:gd name="T35" fmla="*/ 18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83">
                  <a:moveTo>
                    <a:pt x="8" y="182"/>
                  </a:moveTo>
                  <a:lnTo>
                    <a:pt x="0" y="167"/>
                  </a:lnTo>
                  <a:lnTo>
                    <a:pt x="0" y="159"/>
                  </a:lnTo>
                  <a:lnTo>
                    <a:pt x="4" y="144"/>
                  </a:lnTo>
                  <a:lnTo>
                    <a:pt x="8" y="126"/>
                  </a:lnTo>
                  <a:lnTo>
                    <a:pt x="12" y="98"/>
                  </a:lnTo>
                  <a:lnTo>
                    <a:pt x="12" y="80"/>
                  </a:lnTo>
                  <a:lnTo>
                    <a:pt x="12" y="65"/>
                  </a:lnTo>
                  <a:lnTo>
                    <a:pt x="17" y="38"/>
                  </a:lnTo>
                  <a:lnTo>
                    <a:pt x="17" y="18"/>
                  </a:lnTo>
                  <a:lnTo>
                    <a:pt x="17" y="0"/>
                  </a:lnTo>
                  <a:lnTo>
                    <a:pt x="25" y="28"/>
                  </a:lnTo>
                  <a:lnTo>
                    <a:pt x="25" y="51"/>
                  </a:lnTo>
                  <a:lnTo>
                    <a:pt x="25" y="89"/>
                  </a:lnTo>
                  <a:lnTo>
                    <a:pt x="21" y="116"/>
                  </a:lnTo>
                  <a:lnTo>
                    <a:pt x="17" y="140"/>
                  </a:lnTo>
                  <a:lnTo>
                    <a:pt x="12" y="163"/>
                  </a:lnTo>
                  <a:lnTo>
                    <a:pt x="8" y="182"/>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53" name="Freeform 38"/>
            <p:cNvSpPr>
              <a:spLocks/>
            </p:cNvSpPr>
            <p:nvPr/>
          </p:nvSpPr>
          <p:spPr bwMode="auto">
            <a:xfrm>
              <a:off x="3399" y="2745"/>
              <a:ext cx="88" cy="65"/>
            </a:xfrm>
            <a:custGeom>
              <a:avLst/>
              <a:gdLst>
                <a:gd name="T0" fmla="*/ 0 w 88"/>
                <a:gd name="T1" fmla="*/ 0 h 65"/>
                <a:gd name="T2" fmla="*/ 11 w 88"/>
                <a:gd name="T3" fmla="*/ 13 h 65"/>
                <a:gd name="T4" fmla="*/ 39 w 88"/>
                <a:gd name="T5" fmla="*/ 26 h 65"/>
                <a:gd name="T6" fmla="*/ 76 w 88"/>
                <a:gd name="T7" fmla="*/ 43 h 65"/>
                <a:gd name="T8" fmla="*/ 87 w 88"/>
                <a:gd name="T9" fmla="*/ 64 h 65"/>
                <a:gd name="T10" fmla="*/ 81 w 88"/>
                <a:gd name="T11" fmla="*/ 43 h 65"/>
                <a:gd name="T12" fmla="*/ 60 w 88"/>
                <a:gd name="T13" fmla="*/ 30 h 65"/>
                <a:gd name="T14" fmla="*/ 33 w 88"/>
                <a:gd name="T15" fmla="*/ 18 h 65"/>
                <a:gd name="T16" fmla="*/ 0 w 88"/>
                <a:gd name="T1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65">
                  <a:moveTo>
                    <a:pt x="0" y="0"/>
                  </a:moveTo>
                  <a:lnTo>
                    <a:pt x="11" y="13"/>
                  </a:lnTo>
                  <a:lnTo>
                    <a:pt x="39" y="26"/>
                  </a:lnTo>
                  <a:lnTo>
                    <a:pt x="76" y="43"/>
                  </a:lnTo>
                  <a:lnTo>
                    <a:pt x="87" y="64"/>
                  </a:lnTo>
                  <a:lnTo>
                    <a:pt x="81" y="43"/>
                  </a:lnTo>
                  <a:lnTo>
                    <a:pt x="60" y="30"/>
                  </a:lnTo>
                  <a:lnTo>
                    <a:pt x="33" y="18"/>
                  </a:lnTo>
                  <a:lnTo>
                    <a:pt x="0"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54" name="Freeform 39"/>
            <p:cNvSpPr>
              <a:spLocks/>
            </p:cNvSpPr>
            <p:nvPr/>
          </p:nvSpPr>
          <p:spPr bwMode="auto">
            <a:xfrm>
              <a:off x="3425" y="2683"/>
              <a:ext cx="93" cy="117"/>
            </a:xfrm>
            <a:custGeom>
              <a:avLst/>
              <a:gdLst>
                <a:gd name="T0" fmla="*/ 0 w 93"/>
                <a:gd name="T1" fmla="*/ 0 h 117"/>
                <a:gd name="T2" fmla="*/ 12 w 93"/>
                <a:gd name="T3" fmla="*/ 22 h 117"/>
                <a:gd name="T4" fmla="*/ 28 w 93"/>
                <a:gd name="T5" fmla="*/ 45 h 117"/>
                <a:gd name="T6" fmla="*/ 49 w 93"/>
                <a:gd name="T7" fmla="*/ 57 h 117"/>
                <a:gd name="T8" fmla="*/ 81 w 93"/>
                <a:gd name="T9" fmla="*/ 85 h 117"/>
                <a:gd name="T10" fmla="*/ 92 w 93"/>
                <a:gd name="T11" fmla="*/ 116 h 117"/>
                <a:gd name="T12" fmla="*/ 87 w 93"/>
                <a:gd name="T13" fmla="*/ 89 h 117"/>
                <a:gd name="T14" fmla="*/ 69 w 93"/>
                <a:gd name="T15" fmla="*/ 67 h 117"/>
                <a:gd name="T16" fmla="*/ 49 w 93"/>
                <a:gd name="T17" fmla="*/ 49 h 117"/>
                <a:gd name="T18" fmla="*/ 33 w 93"/>
                <a:gd name="T19" fmla="*/ 45 h 117"/>
                <a:gd name="T20" fmla="*/ 5 w 93"/>
                <a:gd name="T21" fmla="*/ 17 h 117"/>
                <a:gd name="T22" fmla="*/ 0 w 93"/>
                <a:gd name="T2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117">
                  <a:moveTo>
                    <a:pt x="0" y="0"/>
                  </a:moveTo>
                  <a:lnTo>
                    <a:pt x="12" y="22"/>
                  </a:lnTo>
                  <a:lnTo>
                    <a:pt x="28" y="45"/>
                  </a:lnTo>
                  <a:lnTo>
                    <a:pt x="49" y="57"/>
                  </a:lnTo>
                  <a:lnTo>
                    <a:pt x="81" y="85"/>
                  </a:lnTo>
                  <a:lnTo>
                    <a:pt x="92" y="116"/>
                  </a:lnTo>
                  <a:lnTo>
                    <a:pt x="87" y="89"/>
                  </a:lnTo>
                  <a:lnTo>
                    <a:pt x="69" y="67"/>
                  </a:lnTo>
                  <a:lnTo>
                    <a:pt x="49" y="49"/>
                  </a:lnTo>
                  <a:lnTo>
                    <a:pt x="33" y="45"/>
                  </a:lnTo>
                  <a:lnTo>
                    <a:pt x="5" y="17"/>
                  </a:lnTo>
                  <a:lnTo>
                    <a:pt x="0"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55" name="Freeform 40"/>
            <p:cNvSpPr>
              <a:spLocks/>
            </p:cNvSpPr>
            <p:nvPr/>
          </p:nvSpPr>
          <p:spPr bwMode="auto">
            <a:xfrm>
              <a:off x="3504" y="2726"/>
              <a:ext cx="44" cy="57"/>
            </a:xfrm>
            <a:custGeom>
              <a:avLst/>
              <a:gdLst>
                <a:gd name="T0" fmla="*/ 0 w 44"/>
                <a:gd name="T1" fmla="*/ 0 h 57"/>
                <a:gd name="T2" fmla="*/ 19 w 44"/>
                <a:gd name="T3" fmla="*/ 22 h 57"/>
                <a:gd name="T4" fmla="*/ 29 w 44"/>
                <a:gd name="T5" fmla="*/ 38 h 57"/>
                <a:gd name="T6" fmla="*/ 38 w 44"/>
                <a:gd name="T7" fmla="*/ 56 h 57"/>
                <a:gd name="T8" fmla="*/ 43 w 44"/>
                <a:gd name="T9" fmla="*/ 47 h 57"/>
                <a:gd name="T10" fmla="*/ 34 w 44"/>
                <a:gd name="T11" fmla="*/ 30 h 57"/>
                <a:gd name="T12" fmla="*/ 0 w 44"/>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44" h="57">
                  <a:moveTo>
                    <a:pt x="0" y="0"/>
                  </a:moveTo>
                  <a:lnTo>
                    <a:pt x="19" y="22"/>
                  </a:lnTo>
                  <a:lnTo>
                    <a:pt x="29" y="38"/>
                  </a:lnTo>
                  <a:lnTo>
                    <a:pt x="38" y="56"/>
                  </a:lnTo>
                  <a:lnTo>
                    <a:pt x="43" y="47"/>
                  </a:lnTo>
                  <a:lnTo>
                    <a:pt x="34" y="30"/>
                  </a:lnTo>
                  <a:lnTo>
                    <a:pt x="0"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56" name="Freeform 41"/>
            <p:cNvSpPr>
              <a:spLocks/>
            </p:cNvSpPr>
            <p:nvPr/>
          </p:nvSpPr>
          <p:spPr bwMode="auto">
            <a:xfrm>
              <a:off x="3456" y="2663"/>
              <a:ext cx="103" cy="89"/>
            </a:xfrm>
            <a:custGeom>
              <a:avLst/>
              <a:gdLst>
                <a:gd name="T0" fmla="*/ 91 w 103"/>
                <a:gd name="T1" fmla="*/ 88 h 89"/>
                <a:gd name="T2" fmla="*/ 81 w 103"/>
                <a:gd name="T3" fmla="*/ 75 h 89"/>
                <a:gd name="T4" fmla="*/ 60 w 103"/>
                <a:gd name="T5" fmla="*/ 66 h 89"/>
                <a:gd name="T6" fmla="*/ 42 w 103"/>
                <a:gd name="T7" fmla="*/ 48 h 89"/>
                <a:gd name="T8" fmla="*/ 16 w 103"/>
                <a:gd name="T9" fmla="*/ 40 h 89"/>
                <a:gd name="T10" fmla="*/ 6 w 103"/>
                <a:gd name="T11" fmla="*/ 22 h 89"/>
                <a:gd name="T12" fmla="*/ 0 w 103"/>
                <a:gd name="T13" fmla="*/ 0 h 89"/>
                <a:gd name="T14" fmla="*/ 11 w 103"/>
                <a:gd name="T15" fmla="*/ 22 h 89"/>
                <a:gd name="T16" fmla="*/ 27 w 103"/>
                <a:gd name="T17" fmla="*/ 40 h 89"/>
                <a:gd name="T18" fmla="*/ 48 w 103"/>
                <a:gd name="T19" fmla="*/ 48 h 89"/>
                <a:gd name="T20" fmla="*/ 70 w 103"/>
                <a:gd name="T21" fmla="*/ 66 h 89"/>
                <a:gd name="T22" fmla="*/ 86 w 103"/>
                <a:gd name="T23" fmla="*/ 70 h 89"/>
                <a:gd name="T24" fmla="*/ 102 w 103"/>
                <a:gd name="T25" fmla="*/ 88 h 89"/>
                <a:gd name="T26" fmla="*/ 91 w 103"/>
                <a:gd name="T27" fmla="*/ 8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89">
                  <a:moveTo>
                    <a:pt x="91" y="88"/>
                  </a:moveTo>
                  <a:lnTo>
                    <a:pt x="81" y="75"/>
                  </a:lnTo>
                  <a:lnTo>
                    <a:pt x="60" y="66"/>
                  </a:lnTo>
                  <a:lnTo>
                    <a:pt x="42" y="48"/>
                  </a:lnTo>
                  <a:lnTo>
                    <a:pt x="16" y="40"/>
                  </a:lnTo>
                  <a:lnTo>
                    <a:pt x="6" y="22"/>
                  </a:lnTo>
                  <a:lnTo>
                    <a:pt x="0" y="0"/>
                  </a:lnTo>
                  <a:lnTo>
                    <a:pt x="11" y="22"/>
                  </a:lnTo>
                  <a:lnTo>
                    <a:pt x="27" y="40"/>
                  </a:lnTo>
                  <a:lnTo>
                    <a:pt x="48" y="48"/>
                  </a:lnTo>
                  <a:lnTo>
                    <a:pt x="70" y="66"/>
                  </a:lnTo>
                  <a:lnTo>
                    <a:pt x="86" y="70"/>
                  </a:lnTo>
                  <a:lnTo>
                    <a:pt x="102" y="88"/>
                  </a:lnTo>
                  <a:lnTo>
                    <a:pt x="91" y="88"/>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57" name="Freeform 42"/>
            <p:cNvSpPr>
              <a:spLocks/>
            </p:cNvSpPr>
            <p:nvPr/>
          </p:nvSpPr>
          <p:spPr bwMode="auto">
            <a:xfrm>
              <a:off x="3261" y="2785"/>
              <a:ext cx="37" cy="70"/>
            </a:xfrm>
            <a:custGeom>
              <a:avLst/>
              <a:gdLst>
                <a:gd name="T0" fmla="*/ 36 w 37"/>
                <a:gd name="T1" fmla="*/ 0 h 70"/>
                <a:gd name="T2" fmla="*/ 14 w 37"/>
                <a:gd name="T3" fmla="*/ 13 h 70"/>
                <a:gd name="T4" fmla="*/ 4 w 37"/>
                <a:gd name="T5" fmla="*/ 26 h 70"/>
                <a:gd name="T6" fmla="*/ 0 w 37"/>
                <a:gd name="T7" fmla="*/ 47 h 70"/>
                <a:gd name="T8" fmla="*/ 0 w 37"/>
                <a:gd name="T9" fmla="*/ 65 h 70"/>
                <a:gd name="T10" fmla="*/ 4 w 37"/>
                <a:gd name="T11" fmla="*/ 69 h 70"/>
                <a:gd name="T12" fmla="*/ 4 w 37"/>
                <a:gd name="T13" fmla="*/ 51 h 70"/>
                <a:gd name="T14" fmla="*/ 9 w 37"/>
                <a:gd name="T15" fmla="*/ 34 h 70"/>
                <a:gd name="T16" fmla="*/ 19 w 37"/>
                <a:gd name="T17" fmla="*/ 17 h 70"/>
                <a:gd name="T18" fmla="*/ 36 w 37"/>
                <a:gd name="T1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70">
                  <a:moveTo>
                    <a:pt x="36" y="0"/>
                  </a:moveTo>
                  <a:lnTo>
                    <a:pt x="14" y="13"/>
                  </a:lnTo>
                  <a:lnTo>
                    <a:pt x="4" y="26"/>
                  </a:lnTo>
                  <a:lnTo>
                    <a:pt x="0" y="47"/>
                  </a:lnTo>
                  <a:lnTo>
                    <a:pt x="0" y="65"/>
                  </a:lnTo>
                  <a:lnTo>
                    <a:pt x="4" y="69"/>
                  </a:lnTo>
                  <a:lnTo>
                    <a:pt x="4" y="51"/>
                  </a:lnTo>
                  <a:lnTo>
                    <a:pt x="9" y="34"/>
                  </a:lnTo>
                  <a:lnTo>
                    <a:pt x="19" y="17"/>
                  </a:lnTo>
                  <a:lnTo>
                    <a:pt x="36"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58" name="Freeform 43"/>
            <p:cNvSpPr>
              <a:spLocks/>
            </p:cNvSpPr>
            <p:nvPr/>
          </p:nvSpPr>
          <p:spPr bwMode="auto">
            <a:xfrm>
              <a:off x="3231" y="2817"/>
              <a:ext cx="55" cy="96"/>
            </a:xfrm>
            <a:custGeom>
              <a:avLst/>
              <a:gdLst>
                <a:gd name="T0" fmla="*/ 39 w 55"/>
                <a:gd name="T1" fmla="*/ 91 h 96"/>
                <a:gd name="T2" fmla="*/ 29 w 55"/>
                <a:gd name="T3" fmla="*/ 77 h 96"/>
                <a:gd name="T4" fmla="*/ 15 w 55"/>
                <a:gd name="T5" fmla="*/ 64 h 96"/>
                <a:gd name="T6" fmla="*/ 5 w 55"/>
                <a:gd name="T7" fmla="*/ 55 h 96"/>
                <a:gd name="T8" fmla="*/ 0 w 55"/>
                <a:gd name="T9" fmla="*/ 37 h 96"/>
                <a:gd name="T10" fmla="*/ 5 w 55"/>
                <a:gd name="T11" fmla="*/ 19 h 96"/>
                <a:gd name="T12" fmla="*/ 10 w 55"/>
                <a:gd name="T13" fmla="*/ 0 h 96"/>
                <a:gd name="T14" fmla="*/ 10 w 55"/>
                <a:gd name="T15" fmla="*/ 19 h 96"/>
                <a:gd name="T16" fmla="*/ 5 w 55"/>
                <a:gd name="T17" fmla="*/ 41 h 96"/>
                <a:gd name="T18" fmla="*/ 15 w 55"/>
                <a:gd name="T19" fmla="*/ 55 h 96"/>
                <a:gd name="T20" fmla="*/ 29 w 55"/>
                <a:gd name="T21" fmla="*/ 69 h 96"/>
                <a:gd name="T22" fmla="*/ 34 w 55"/>
                <a:gd name="T23" fmla="*/ 82 h 96"/>
                <a:gd name="T24" fmla="*/ 54 w 55"/>
                <a:gd name="T25" fmla="*/ 95 h 96"/>
                <a:gd name="T26" fmla="*/ 39 w 55"/>
                <a:gd name="T27"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96">
                  <a:moveTo>
                    <a:pt x="39" y="91"/>
                  </a:moveTo>
                  <a:lnTo>
                    <a:pt x="29" y="77"/>
                  </a:lnTo>
                  <a:lnTo>
                    <a:pt x="15" y="64"/>
                  </a:lnTo>
                  <a:lnTo>
                    <a:pt x="5" y="55"/>
                  </a:lnTo>
                  <a:lnTo>
                    <a:pt x="0" y="37"/>
                  </a:lnTo>
                  <a:lnTo>
                    <a:pt x="5" y="19"/>
                  </a:lnTo>
                  <a:lnTo>
                    <a:pt x="10" y="0"/>
                  </a:lnTo>
                  <a:lnTo>
                    <a:pt x="10" y="19"/>
                  </a:lnTo>
                  <a:lnTo>
                    <a:pt x="5" y="41"/>
                  </a:lnTo>
                  <a:lnTo>
                    <a:pt x="15" y="55"/>
                  </a:lnTo>
                  <a:lnTo>
                    <a:pt x="29" y="69"/>
                  </a:lnTo>
                  <a:lnTo>
                    <a:pt x="34" y="82"/>
                  </a:lnTo>
                  <a:lnTo>
                    <a:pt x="54" y="95"/>
                  </a:lnTo>
                  <a:lnTo>
                    <a:pt x="39" y="91"/>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59" name="Freeform 44"/>
            <p:cNvSpPr>
              <a:spLocks/>
            </p:cNvSpPr>
            <p:nvPr/>
          </p:nvSpPr>
          <p:spPr bwMode="auto">
            <a:xfrm>
              <a:off x="3523" y="2672"/>
              <a:ext cx="115" cy="42"/>
            </a:xfrm>
            <a:custGeom>
              <a:avLst/>
              <a:gdLst>
                <a:gd name="T0" fmla="*/ 0 w 115"/>
                <a:gd name="T1" fmla="*/ 0 h 42"/>
                <a:gd name="T2" fmla="*/ 27 w 115"/>
                <a:gd name="T3" fmla="*/ 21 h 42"/>
                <a:gd name="T4" fmla="*/ 43 w 115"/>
                <a:gd name="T5" fmla="*/ 33 h 42"/>
                <a:gd name="T6" fmla="*/ 76 w 115"/>
                <a:gd name="T7" fmla="*/ 37 h 42"/>
                <a:gd name="T8" fmla="*/ 114 w 115"/>
                <a:gd name="T9" fmla="*/ 41 h 42"/>
                <a:gd name="T10" fmla="*/ 87 w 115"/>
                <a:gd name="T11" fmla="*/ 33 h 42"/>
                <a:gd name="T12" fmla="*/ 71 w 115"/>
                <a:gd name="T13" fmla="*/ 33 h 42"/>
                <a:gd name="T14" fmla="*/ 48 w 115"/>
                <a:gd name="T15" fmla="*/ 29 h 42"/>
                <a:gd name="T16" fmla="*/ 22 w 115"/>
                <a:gd name="T17" fmla="*/ 17 h 42"/>
                <a:gd name="T18" fmla="*/ 0 w 115"/>
                <a:gd name="T1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42">
                  <a:moveTo>
                    <a:pt x="0" y="0"/>
                  </a:moveTo>
                  <a:lnTo>
                    <a:pt x="27" y="21"/>
                  </a:lnTo>
                  <a:lnTo>
                    <a:pt x="43" y="33"/>
                  </a:lnTo>
                  <a:lnTo>
                    <a:pt x="76" y="37"/>
                  </a:lnTo>
                  <a:lnTo>
                    <a:pt x="114" y="41"/>
                  </a:lnTo>
                  <a:lnTo>
                    <a:pt x="87" y="33"/>
                  </a:lnTo>
                  <a:lnTo>
                    <a:pt x="71" y="33"/>
                  </a:lnTo>
                  <a:lnTo>
                    <a:pt x="48" y="29"/>
                  </a:lnTo>
                  <a:lnTo>
                    <a:pt x="22" y="17"/>
                  </a:lnTo>
                  <a:lnTo>
                    <a:pt x="0"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60" name="Freeform 45"/>
            <p:cNvSpPr>
              <a:spLocks/>
            </p:cNvSpPr>
            <p:nvPr/>
          </p:nvSpPr>
          <p:spPr bwMode="auto">
            <a:xfrm>
              <a:off x="3399" y="2683"/>
              <a:ext cx="63" cy="79"/>
            </a:xfrm>
            <a:custGeom>
              <a:avLst/>
              <a:gdLst>
                <a:gd name="T0" fmla="*/ 0 w 63"/>
                <a:gd name="T1" fmla="*/ 0 h 79"/>
                <a:gd name="T2" fmla="*/ 5 w 63"/>
                <a:gd name="T3" fmla="*/ 30 h 79"/>
                <a:gd name="T4" fmla="*/ 20 w 63"/>
                <a:gd name="T5" fmla="*/ 48 h 79"/>
                <a:gd name="T6" fmla="*/ 42 w 63"/>
                <a:gd name="T7" fmla="*/ 61 h 79"/>
                <a:gd name="T8" fmla="*/ 62 w 63"/>
                <a:gd name="T9" fmla="*/ 78 h 79"/>
                <a:gd name="T10" fmla="*/ 47 w 63"/>
                <a:gd name="T11" fmla="*/ 56 h 79"/>
                <a:gd name="T12" fmla="*/ 20 w 63"/>
                <a:gd name="T13" fmla="*/ 44 h 79"/>
                <a:gd name="T14" fmla="*/ 10 w 63"/>
                <a:gd name="T15" fmla="*/ 26 h 79"/>
                <a:gd name="T16" fmla="*/ 0 w 63"/>
                <a:gd name="T1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79">
                  <a:moveTo>
                    <a:pt x="0" y="0"/>
                  </a:moveTo>
                  <a:lnTo>
                    <a:pt x="5" y="30"/>
                  </a:lnTo>
                  <a:lnTo>
                    <a:pt x="20" y="48"/>
                  </a:lnTo>
                  <a:lnTo>
                    <a:pt x="42" y="61"/>
                  </a:lnTo>
                  <a:lnTo>
                    <a:pt x="62" y="78"/>
                  </a:lnTo>
                  <a:lnTo>
                    <a:pt x="47" y="56"/>
                  </a:lnTo>
                  <a:lnTo>
                    <a:pt x="20" y="44"/>
                  </a:lnTo>
                  <a:lnTo>
                    <a:pt x="10" y="26"/>
                  </a:lnTo>
                  <a:lnTo>
                    <a:pt x="0"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61" name="Freeform 46"/>
            <p:cNvSpPr>
              <a:spLocks/>
            </p:cNvSpPr>
            <p:nvPr/>
          </p:nvSpPr>
          <p:spPr bwMode="auto">
            <a:xfrm>
              <a:off x="3115" y="2672"/>
              <a:ext cx="134" cy="90"/>
            </a:xfrm>
            <a:custGeom>
              <a:avLst/>
              <a:gdLst>
                <a:gd name="T0" fmla="*/ 133 w 134"/>
                <a:gd name="T1" fmla="*/ 0 h 90"/>
                <a:gd name="T2" fmla="*/ 122 w 134"/>
                <a:gd name="T3" fmla="*/ 32 h 90"/>
                <a:gd name="T4" fmla="*/ 101 w 134"/>
                <a:gd name="T5" fmla="*/ 54 h 90"/>
                <a:gd name="T6" fmla="*/ 67 w 134"/>
                <a:gd name="T7" fmla="*/ 71 h 90"/>
                <a:gd name="T8" fmla="*/ 34 w 134"/>
                <a:gd name="T9" fmla="*/ 81 h 90"/>
                <a:gd name="T10" fmla="*/ 0 w 134"/>
                <a:gd name="T11" fmla="*/ 89 h 90"/>
                <a:gd name="T12" fmla="*/ 29 w 134"/>
                <a:gd name="T13" fmla="*/ 89 h 90"/>
                <a:gd name="T14" fmla="*/ 56 w 134"/>
                <a:gd name="T15" fmla="*/ 85 h 90"/>
                <a:gd name="T16" fmla="*/ 84 w 134"/>
                <a:gd name="T17" fmla="*/ 67 h 90"/>
                <a:gd name="T18" fmla="*/ 117 w 134"/>
                <a:gd name="T19" fmla="*/ 45 h 90"/>
                <a:gd name="T20" fmla="*/ 133 w 134"/>
                <a:gd name="T21"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90">
                  <a:moveTo>
                    <a:pt x="133" y="0"/>
                  </a:moveTo>
                  <a:lnTo>
                    <a:pt x="122" y="32"/>
                  </a:lnTo>
                  <a:lnTo>
                    <a:pt x="101" y="54"/>
                  </a:lnTo>
                  <a:lnTo>
                    <a:pt x="67" y="71"/>
                  </a:lnTo>
                  <a:lnTo>
                    <a:pt x="34" y="81"/>
                  </a:lnTo>
                  <a:lnTo>
                    <a:pt x="0" y="89"/>
                  </a:lnTo>
                  <a:lnTo>
                    <a:pt x="29" y="89"/>
                  </a:lnTo>
                  <a:lnTo>
                    <a:pt x="56" y="85"/>
                  </a:lnTo>
                  <a:lnTo>
                    <a:pt x="84" y="67"/>
                  </a:lnTo>
                  <a:lnTo>
                    <a:pt x="117" y="45"/>
                  </a:lnTo>
                  <a:lnTo>
                    <a:pt x="133"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62" name="Freeform 47"/>
            <p:cNvSpPr>
              <a:spLocks/>
            </p:cNvSpPr>
            <p:nvPr/>
          </p:nvSpPr>
          <p:spPr bwMode="auto">
            <a:xfrm>
              <a:off x="3055" y="2731"/>
              <a:ext cx="188" cy="61"/>
            </a:xfrm>
            <a:custGeom>
              <a:avLst/>
              <a:gdLst>
                <a:gd name="T0" fmla="*/ 187 w 188"/>
                <a:gd name="T1" fmla="*/ 0 h 61"/>
                <a:gd name="T2" fmla="*/ 165 w 188"/>
                <a:gd name="T3" fmla="*/ 21 h 61"/>
                <a:gd name="T4" fmla="*/ 137 w 188"/>
                <a:gd name="T5" fmla="*/ 34 h 61"/>
                <a:gd name="T6" fmla="*/ 108 w 188"/>
                <a:gd name="T7" fmla="*/ 43 h 61"/>
                <a:gd name="T8" fmla="*/ 74 w 188"/>
                <a:gd name="T9" fmla="*/ 43 h 61"/>
                <a:gd name="T10" fmla="*/ 45 w 188"/>
                <a:gd name="T11" fmla="*/ 43 h 61"/>
                <a:gd name="T12" fmla="*/ 22 w 188"/>
                <a:gd name="T13" fmla="*/ 47 h 61"/>
                <a:gd name="T14" fmla="*/ 0 w 188"/>
                <a:gd name="T15" fmla="*/ 60 h 61"/>
                <a:gd name="T16" fmla="*/ 22 w 188"/>
                <a:gd name="T17" fmla="*/ 52 h 61"/>
                <a:gd name="T18" fmla="*/ 50 w 188"/>
                <a:gd name="T19" fmla="*/ 47 h 61"/>
                <a:gd name="T20" fmla="*/ 74 w 188"/>
                <a:gd name="T21" fmla="*/ 47 h 61"/>
                <a:gd name="T22" fmla="*/ 102 w 188"/>
                <a:gd name="T23" fmla="*/ 47 h 61"/>
                <a:gd name="T24" fmla="*/ 130 w 188"/>
                <a:gd name="T25" fmla="*/ 43 h 61"/>
                <a:gd name="T26" fmla="*/ 153 w 188"/>
                <a:gd name="T27" fmla="*/ 34 h 61"/>
                <a:gd name="T28" fmla="*/ 187 w 188"/>
                <a:gd name="T29" fmla="*/ 17 h 61"/>
                <a:gd name="T30" fmla="*/ 187 w 188"/>
                <a:gd name="T3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8" h="61">
                  <a:moveTo>
                    <a:pt x="187" y="0"/>
                  </a:moveTo>
                  <a:lnTo>
                    <a:pt x="165" y="21"/>
                  </a:lnTo>
                  <a:lnTo>
                    <a:pt x="137" y="34"/>
                  </a:lnTo>
                  <a:lnTo>
                    <a:pt x="108" y="43"/>
                  </a:lnTo>
                  <a:lnTo>
                    <a:pt x="74" y="43"/>
                  </a:lnTo>
                  <a:lnTo>
                    <a:pt x="45" y="43"/>
                  </a:lnTo>
                  <a:lnTo>
                    <a:pt x="22" y="47"/>
                  </a:lnTo>
                  <a:lnTo>
                    <a:pt x="0" y="60"/>
                  </a:lnTo>
                  <a:lnTo>
                    <a:pt x="22" y="52"/>
                  </a:lnTo>
                  <a:lnTo>
                    <a:pt x="50" y="47"/>
                  </a:lnTo>
                  <a:lnTo>
                    <a:pt x="74" y="47"/>
                  </a:lnTo>
                  <a:lnTo>
                    <a:pt x="102" y="47"/>
                  </a:lnTo>
                  <a:lnTo>
                    <a:pt x="130" y="43"/>
                  </a:lnTo>
                  <a:lnTo>
                    <a:pt x="153" y="34"/>
                  </a:lnTo>
                  <a:lnTo>
                    <a:pt x="187" y="17"/>
                  </a:lnTo>
                  <a:lnTo>
                    <a:pt x="187"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63" name="Freeform 48"/>
            <p:cNvSpPr>
              <a:spLocks/>
            </p:cNvSpPr>
            <p:nvPr/>
          </p:nvSpPr>
          <p:spPr bwMode="auto">
            <a:xfrm>
              <a:off x="3028" y="2672"/>
              <a:ext cx="130" cy="57"/>
            </a:xfrm>
            <a:custGeom>
              <a:avLst/>
              <a:gdLst>
                <a:gd name="T0" fmla="*/ 129 w 130"/>
                <a:gd name="T1" fmla="*/ 0 h 57"/>
                <a:gd name="T2" fmla="*/ 113 w 130"/>
                <a:gd name="T3" fmla="*/ 14 h 57"/>
                <a:gd name="T4" fmla="*/ 96 w 130"/>
                <a:gd name="T5" fmla="*/ 22 h 57"/>
                <a:gd name="T6" fmla="*/ 67 w 130"/>
                <a:gd name="T7" fmla="*/ 34 h 57"/>
                <a:gd name="T8" fmla="*/ 34 w 130"/>
                <a:gd name="T9" fmla="*/ 38 h 57"/>
                <a:gd name="T10" fmla="*/ 0 w 130"/>
                <a:gd name="T11" fmla="*/ 56 h 57"/>
                <a:gd name="T12" fmla="*/ 40 w 130"/>
                <a:gd name="T13" fmla="*/ 38 h 57"/>
                <a:gd name="T14" fmla="*/ 45 w 130"/>
                <a:gd name="T15" fmla="*/ 42 h 57"/>
                <a:gd name="T16" fmla="*/ 73 w 130"/>
                <a:gd name="T17" fmla="*/ 38 h 57"/>
                <a:gd name="T18" fmla="*/ 101 w 130"/>
                <a:gd name="T19" fmla="*/ 26 h 57"/>
                <a:gd name="T20" fmla="*/ 129 w 130"/>
                <a:gd name="T2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 h="57">
                  <a:moveTo>
                    <a:pt x="129" y="0"/>
                  </a:moveTo>
                  <a:lnTo>
                    <a:pt x="113" y="14"/>
                  </a:lnTo>
                  <a:lnTo>
                    <a:pt x="96" y="22"/>
                  </a:lnTo>
                  <a:lnTo>
                    <a:pt x="67" y="34"/>
                  </a:lnTo>
                  <a:lnTo>
                    <a:pt x="34" y="38"/>
                  </a:lnTo>
                  <a:lnTo>
                    <a:pt x="0" y="56"/>
                  </a:lnTo>
                  <a:lnTo>
                    <a:pt x="40" y="38"/>
                  </a:lnTo>
                  <a:lnTo>
                    <a:pt x="45" y="42"/>
                  </a:lnTo>
                  <a:lnTo>
                    <a:pt x="73" y="38"/>
                  </a:lnTo>
                  <a:lnTo>
                    <a:pt x="101" y="26"/>
                  </a:lnTo>
                  <a:lnTo>
                    <a:pt x="129"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64" name="Freeform 49"/>
            <p:cNvSpPr>
              <a:spLocks/>
            </p:cNvSpPr>
            <p:nvPr/>
          </p:nvSpPr>
          <p:spPr bwMode="auto">
            <a:xfrm>
              <a:off x="2824" y="2774"/>
              <a:ext cx="114" cy="18"/>
            </a:xfrm>
            <a:custGeom>
              <a:avLst/>
              <a:gdLst>
                <a:gd name="T0" fmla="*/ 60 w 114"/>
                <a:gd name="T1" fmla="*/ 17 h 18"/>
                <a:gd name="T2" fmla="*/ 92 w 114"/>
                <a:gd name="T3" fmla="*/ 11 h 18"/>
                <a:gd name="T4" fmla="*/ 113 w 114"/>
                <a:gd name="T5" fmla="*/ 0 h 18"/>
                <a:gd name="T6" fmla="*/ 92 w 114"/>
                <a:gd name="T7" fmla="*/ 7 h 18"/>
                <a:gd name="T8" fmla="*/ 0 w 114"/>
                <a:gd name="T9" fmla="*/ 17 h 18"/>
                <a:gd name="T10" fmla="*/ 43 w 114"/>
                <a:gd name="T11" fmla="*/ 17 h 18"/>
                <a:gd name="T12" fmla="*/ 60 w 114"/>
                <a:gd name="T13" fmla="*/ 17 h 18"/>
              </a:gdLst>
              <a:ahLst/>
              <a:cxnLst>
                <a:cxn ang="0">
                  <a:pos x="T0" y="T1"/>
                </a:cxn>
                <a:cxn ang="0">
                  <a:pos x="T2" y="T3"/>
                </a:cxn>
                <a:cxn ang="0">
                  <a:pos x="T4" y="T5"/>
                </a:cxn>
                <a:cxn ang="0">
                  <a:pos x="T6" y="T7"/>
                </a:cxn>
                <a:cxn ang="0">
                  <a:pos x="T8" y="T9"/>
                </a:cxn>
                <a:cxn ang="0">
                  <a:pos x="T10" y="T11"/>
                </a:cxn>
                <a:cxn ang="0">
                  <a:pos x="T12" y="T13"/>
                </a:cxn>
              </a:cxnLst>
              <a:rect l="0" t="0" r="r" b="b"/>
              <a:pathLst>
                <a:path w="114" h="18">
                  <a:moveTo>
                    <a:pt x="60" y="17"/>
                  </a:moveTo>
                  <a:lnTo>
                    <a:pt x="92" y="11"/>
                  </a:lnTo>
                  <a:lnTo>
                    <a:pt x="113" y="0"/>
                  </a:lnTo>
                  <a:lnTo>
                    <a:pt x="92" y="7"/>
                  </a:lnTo>
                  <a:lnTo>
                    <a:pt x="0" y="17"/>
                  </a:lnTo>
                  <a:lnTo>
                    <a:pt x="43" y="17"/>
                  </a:lnTo>
                  <a:lnTo>
                    <a:pt x="60" y="17"/>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65" name="Freeform 50"/>
            <p:cNvSpPr>
              <a:spLocks/>
            </p:cNvSpPr>
            <p:nvPr/>
          </p:nvSpPr>
          <p:spPr bwMode="auto">
            <a:xfrm>
              <a:off x="3444" y="2238"/>
              <a:ext cx="1" cy="177"/>
            </a:xfrm>
            <a:custGeom>
              <a:avLst/>
              <a:gdLst>
                <a:gd name="T0" fmla="*/ 0 w 1"/>
                <a:gd name="T1" fmla="*/ 176 h 177"/>
                <a:gd name="T2" fmla="*/ 0 w 1"/>
                <a:gd name="T3" fmla="*/ 153 h 177"/>
                <a:gd name="T4" fmla="*/ 0 w 1"/>
                <a:gd name="T5" fmla="*/ 130 h 177"/>
                <a:gd name="T6" fmla="*/ 0 w 1"/>
                <a:gd name="T7" fmla="*/ 107 h 177"/>
                <a:gd name="T8" fmla="*/ 0 w 1"/>
                <a:gd name="T9" fmla="*/ 79 h 177"/>
                <a:gd name="T10" fmla="*/ 0 w 1"/>
                <a:gd name="T11" fmla="*/ 56 h 177"/>
                <a:gd name="T12" fmla="*/ 0 w 1"/>
                <a:gd name="T13" fmla="*/ 37 h 177"/>
                <a:gd name="T14" fmla="*/ 0 w 1"/>
                <a:gd name="T15" fmla="*/ 19 h 177"/>
                <a:gd name="T16" fmla="*/ 0 w 1"/>
                <a:gd name="T17" fmla="*/ 0 h 177"/>
                <a:gd name="T18" fmla="*/ 0 w 1"/>
                <a:gd name="T19" fmla="*/ 14 h 177"/>
                <a:gd name="T20" fmla="*/ 0 w 1"/>
                <a:gd name="T21" fmla="*/ 42 h 177"/>
                <a:gd name="T22" fmla="*/ 0 w 1"/>
                <a:gd name="T23" fmla="*/ 61 h 177"/>
                <a:gd name="T24" fmla="*/ 0 w 1"/>
                <a:gd name="T25" fmla="*/ 84 h 177"/>
                <a:gd name="T26" fmla="*/ 0 w 1"/>
                <a:gd name="T27" fmla="*/ 107 h 177"/>
                <a:gd name="T28" fmla="*/ 0 w 1"/>
                <a:gd name="T29" fmla="*/ 120 h 177"/>
                <a:gd name="T30" fmla="*/ 0 w 1"/>
                <a:gd name="T31" fmla="*/ 148 h 177"/>
                <a:gd name="T32" fmla="*/ 0 w 1"/>
                <a:gd name="T33" fmla="*/ 17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 h="177">
                  <a:moveTo>
                    <a:pt x="0" y="176"/>
                  </a:moveTo>
                  <a:lnTo>
                    <a:pt x="0" y="153"/>
                  </a:lnTo>
                  <a:lnTo>
                    <a:pt x="0" y="130"/>
                  </a:lnTo>
                  <a:lnTo>
                    <a:pt x="0" y="107"/>
                  </a:lnTo>
                  <a:lnTo>
                    <a:pt x="0" y="79"/>
                  </a:lnTo>
                  <a:lnTo>
                    <a:pt x="0" y="56"/>
                  </a:lnTo>
                  <a:lnTo>
                    <a:pt x="0" y="37"/>
                  </a:lnTo>
                  <a:lnTo>
                    <a:pt x="0" y="19"/>
                  </a:lnTo>
                  <a:lnTo>
                    <a:pt x="0" y="0"/>
                  </a:lnTo>
                  <a:lnTo>
                    <a:pt x="0" y="14"/>
                  </a:lnTo>
                  <a:lnTo>
                    <a:pt x="0" y="42"/>
                  </a:lnTo>
                  <a:lnTo>
                    <a:pt x="0" y="61"/>
                  </a:lnTo>
                  <a:lnTo>
                    <a:pt x="0" y="84"/>
                  </a:lnTo>
                  <a:lnTo>
                    <a:pt x="0" y="107"/>
                  </a:lnTo>
                  <a:lnTo>
                    <a:pt x="0" y="120"/>
                  </a:lnTo>
                  <a:lnTo>
                    <a:pt x="0" y="148"/>
                  </a:lnTo>
                  <a:lnTo>
                    <a:pt x="0" y="176"/>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66" name="Freeform 51"/>
            <p:cNvSpPr>
              <a:spLocks/>
            </p:cNvSpPr>
            <p:nvPr/>
          </p:nvSpPr>
          <p:spPr bwMode="auto">
            <a:xfrm>
              <a:off x="3510" y="2238"/>
              <a:ext cx="2" cy="191"/>
            </a:xfrm>
            <a:custGeom>
              <a:avLst/>
              <a:gdLst>
                <a:gd name="T0" fmla="*/ 1 w 2"/>
                <a:gd name="T1" fmla="*/ 190 h 191"/>
                <a:gd name="T2" fmla="*/ 1 w 2"/>
                <a:gd name="T3" fmla="*/ 171 h 191"/>
                <a:gd name="T4" fmla="*/ 0 w 2"/>
                <a:gd name="T5" fmla="*/ 148 h 191"/>
                <a:gd name="T6" fmla="*/ 1 w 2"/>
                <a:gd name="T7" fmla="*/ 129 h 191"/>
                <a:gd name="T8" fmla="*/ 0 w 2"/>
                <a:gd name="T9" fmla="*/ 106 h 191"/>
                <a:gd name="T10" fmla="*/ 0 w 2"/>
                <a:gd name="T11" fmla="*/ 84 h 191"/>
                <a:gd name="T12" fmla="*/ 1 w 2"/>
                <a:gd name="T13" fmla="*/ 65 h 191"/>
                <a:gd name="T14" fmla="*/ 1 w 2"/>
                <a:gd name="T15" fmla="*/ 42 h 191"/>
                <a:gd name="T16" fmla="*/ 0 w 2"/>
                <a:gd name="T17" fmla="*/ 23 h 191"/>
                <a:gd name="T18" fmla="*/ 1 w 2"/>
                <a:gd name="T19" fmla="*/ 0 h 191"/>
                <a:gd name="T20" fmla="*/ 1 w 2"/>
                <a:gd name="T21" fmla="*/ 28 h 191"/>
                <a:gd name="T22" fmla="*/ 1 w 2"/>
                <a:gd name="T23" fmla="*/ 56 h 191"/>
                <a:gd name="T24" fmla="*/ 1 w 2"/>
                <a:gd name="T25" fmla="*/ 79 h 191"/>
                <a:gd name="T26" fmla="*/ 1 w 2"/>
                <a:gd name="T27" fmla="*/ 93 h 191"/>
                <a:gd name="T28" fmla="*/ 1 w 2"/>
                <a:gd name="T29" fmla="*/ 116 h 191"/>
                <a:gd name="T30" fmla="*/ 1 w 2"/>
                <a:gd name="T31" fmla="*/ 148 h 191"/>
                <a:gd name="T32" fmla="*/ 1 w 2"/>
                <a:gd name="T33" fmla="*/ 19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 h="191">
                  <a:moveTo>
                    <a:pt x="1" y="190"/>
                  </a:moveTo>
                  <a:lnTo>
                    <a:pt x="1" y="171"/>
                  </a:lnTo>
                  <a:lnTo>
                    <a:pt x="0" y="148"/>
                  </a:lnTo>
                  <a:lnTo>
                    <a:pt x="1" y="129"/>
                  </a:lnTo>
                  <a:lnTo>
                    <a:pt x="0" y="106"/>
                  </a:lnTo>
                  <a:lnTo>
                    <a:pt x="0" y="84"/>
                  </a:lnTo>
                  <a:lnTo>
                    <a:pt x="1" y="65"/>
                  </a:lnTo>
                  <a:lnTo>
                    <a:pt x="1" y="42"/>
                  </a:lnTo>
                  <a:lnTo>
                    <a:pt x="0" y="23"/>
                  </a:lnTo>
                  <a:lnTo>
                    <a:pt x="1" y="0"/>
                  </a:lnTo>
                  <a:lnTo>
                    <a:pt x="1" y="28"/>
                  </a:lnTo>
                  <a:lnTo>
                    <a:pt x="1" y="56"/>
                  </a:lnTo>
                  <a:lnTo>
                    <a:pt x="1" y="79"/>
                  </a:lnTo>
                  <a:lnTo>
                    <a:pt x="1" y="93"/>
                  </a:lnTo>
                  <a:lnTo>
                    <a:pt x="1" y="116"/>
                  </a:lnTo>
                  <a:lnTo>
                    <a:pt x="1" y="148"/>
                  </a:lnTo>
                  <a:lnTo>
                    <a:pt x="1" y="19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67" name="Freeform 52"/>
            <p:cNvSpPr>
              <a:spLocks/>
            </p:cNvSpPr>
            <p:nvPr/>
          </p:nvSpPr>
          <p:spPr bwMode="auto">
            <a:xfrm>
              <a:off x="3352" y="2194"/>
              <a:ext cx="13" cy="128"/>
            </a:xfrm>
            <a:custGeom>
              <a:avLst/>
              <a:gdLst>
                <a:gd name="T0" fmla="*/ 9 w 13"/>
                <a:gd name="T1" fmla="*/ 127 h 128"/>
                <a:gd name="T2" fmla="*/ 7 w 13"/>
                <a:gd name="T3" fmla="*/ 105 h 128"/>
                <a:gd name="T4" fmla="*/ 7 w 13"/>
                <a:gd name="T5" fmla="*/ 90 h 128"/>
                <a:gd name="T6" fmla="*/ 0 w 13"/>
                <a:gd name="T7" fmla="*/ 68 h 128"/>
                <a:gd name="T8" fmla="*/ 3 w 13"/>
                <a:gd name="T9" fmla="*/ 45 h 128"/>
                <a:gd name="T10" fmla="*/ 0 w 13"/>
                <a:gd name="T11" fmla="*/ 27 h 128"/>
                <a:gd name="T12" fmla="*/ 3 w 13"/>
                <a:gd name="T13" fmla="*/ 9 h 128"/>
                <a:gd name="T14" fmla="*/ 12 w 13"/>
                <a:gd name="T15" fmla="*/ 0 h 128"/>
                <a:gd name="T16" fmla="*/ 12 w 13"/>
                <a:gd name="T17" fmla="*/ 18 h 128"/>
                <a:gd name="T18" fmla="*/ 12 w 13"/>
                <a:gd name="T19" fmla="*/ 32 h 128"/>
                <a:gd name="T20" fmla="*/ 12 w 13"/>
                <a:gd name="T21" fmla="*/ 45 h 128"/>
                <a:gd name="T22" fmla="*/ 12 w 13"/>
                <a:gd name="T23" fmla="*/ 68 h 128"/>
                <a:gd name="T24" fmla="*/ 12 w 13"/>
                <a:gd name="T25" fmla="*/ 73 h 128"/>
                <a:gd name="T26" fmla="*/ 12 w 13"/>
                <a:gd name="T27" fmla="*/ 95 h 128"/>
                <a:gd name="T28" fmla="*/ 9 w 13"/>
                <a:gd name="T29" fmla="*/ 12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28">
                  <a:moveTo>
                    <a:pt x="9" y="127"/>
                  </a:moveTo>
                  <a:lnTo>
                    <a:pt x="7" y="105"/>
                  </a:lnTo>
                  <a:lnTo>
                    <a:pt x="7" y="90"/>
                  </a:lnTo>
                  <a:lnTo>
                    <a:pt x="0" y="68"/>
                  </a:lnTo>
                  <a:lnTo>
                    <a:pt x="3" y="45"/>
                  </a:lnTo>
                  <a:lnTo>
                    <a:pt x="0" y="27"/>
                  </a:lnTo>
                  <a:lnTo>
                    <a:pt x="3" y="9"/>
                  </a:lnTo>
                  <a:lnTo>
                    <a:pt x="12" y="0"/>
                  </a:lnTo>
                  <a:lnTo>
                    <a:pt x="12" y="18"/>
                  </a:lnTo>
                  <a:lnTo>
                    <a:pt x="12" y="32"/>
                  </a:lnTo>
                  <a:lnTo>
                    <a:pt x="12" y="45"/>
                  </a:lnTo>
                  <a:lnTo>
                    <a:pt x="12" y="68"/>
                  </a:lnTo>
                  <a:lnTo>
                    <a:pt x="12" y="73"/>
                  </a:lnTo>
                  <a:lnTo>
                    <a:pt x="12" y="95"/>
                  </a:lnTo>
                  <a:lnTo>
                    <a:pt x="9" y="127"/>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68" name="Freeform 53"/>
            <p:cNvSpPr>
              <a:spLocks/>
            </p:cNvSpPr>
            <p:nvPr/>
          </p:nvSpPr>
          <p:spPr bwMode="auto">
            <a:xfrm>
              <a:off x="3292" y="2203"/>
              <a:ext cx="13" cy="140"/>
            </a:xfrm>
            <a:custGeom>
              <a:avLst/>
              <a:gdLst>
                <a:gd name="T0" fmla="*/ 3 w 13"/>
                <a:gd name="T1" fmla="*/ 139 h 140"/>
                <a:gd name="T2" fmla="*/ 0 w 13"/>
                <a:gd name="T3" fmla="*/ 116 h 140"/>
                <a:gd name="T4" fmla="*/ 3 w 13"/>
                <a:gd name="T5" fmla="*/ 97 h 140"/>
                <a:gd name="T6" fmla="*/ 0 w 13"/>
                <a:gd name="T7" fmla="*/ 78 h 140"/>
                <a:gd name="T8" fmla="*/ 3 w 13"/>
                <a:gd name="T9" fmla="*/ 65 h 140"/>
                <a:gd name="T10" fmla="*/ 0 w 13"/>
                <a:gd name="T11" fmla="*/ 46 h 140"/>
                <a:gd name="T12" fmla="*/ 0 w 13"/>
                <a:gd name="T13" fmla="*/ 28 h 140"/>
                <a:gd name="T14" fmla="*/ 0 w 13"/>
                <a:gd name="T15" fmla="*/ 13 h 140"/>
                <a:gd name="T16" fmla="*/ 0 w 13"/>
                <a:gd name="T17" fmla="*/ 0 h 140"/>
                <a:gd name="T18" fmla="*/ 6 w 13"/>
                <a:gd name="T19" fmla="*/ 23 h 140"/>
                <a:gd name="T20" fmla="*/ 9 w 13"/>
                <a:gd name="T21" fmla="*/ 42 h 140"/>
                <a:gd name="T22" fmla="*/ 9 w 13"/>
                <a:gd name="T23" fmla="*/ 65 h 140"/>
                <a:gd name="T24" fmla="*/ 12 w 13"/>
                <a:gd name="T25" fmla="*/ 83 h 140"/>
                <a:gd name="T26" fmla="*/ 9 w 13"/>
                <a:gd name="T27" fmla="*/ 97 h 140"/>
                <a:gd name="T28" fmla="*/ 6 w 13"/>
                <a:gd name="T29" fmla="*/ 126 h 140"/>
                <a:gd name="T30" fmla="*/ 3 w 13"/>
                <a:gd name="T31" fmla="*/ 13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140">
                  <a:moveTo>
                    <a:pt x="3" y="139"/>
                  </a:moveTo>
                  <a:lnTo>
                    <a:pt x="0" y="116"/>
                  </a:lnTo>
                  <a:lnTo>
                    <a:pt x="3" y="97"/>
                  </a:lnTo>
                  <a:lnTo>
                    <a:pt x="0" y="78"/>
                  </a:lnTo>
                  <a:lnTo>
                    <a:pt x="3" y="65"/>
                  </a:lnTo>
                  <a:lnTo>
                    <a:pt x="0" y="46"/>
                  </a:lnTo>
                  <a:lnTo>
                    <a:pt x="0" y="28"/>
                  </a:lnTo>
                  <a:lnTo>
                    <a:pt x="0" y="13"/>
                  </a:lnTo>
                  <a:lnTo>
                    <a:pt x="0" y="0"/>
                  </a:lnTo>
                  <a:lnTo>
                    <a:pt x="6" y="23"/>
                  </a:lnTo>
                  <a:lnTo>
                    <a:pt x="9" y="42"/>
                  </a:lnTo>
                  <a:lnTo>
                    <a:pt x="9" y="65"/>
                  </a:lnTo>
                  <a:lnTo>
                    <a:pt x="12" y="83"/>
                  </a:lnTo>
                  <a:lnTo>
                    <a:pt x="9" y="97"/>
                  </a:lnTo>
                  <a:lnTo>
                    <a:pt x="6" y="126"/>
                  </a:lnTo>
                  <a:lnTo>
                    <a:pt x="3" y="139"/>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69" name="Freeform 54"/>
            <p:cNvSpPr>
              <a:spLocks/>
            </p:cNvSpPr>
            <p:nvPr/>
          </p:nvSpPr>
          <p:spPr bwMode="auto">
            <a:xfrm>
              <a:off x="3248" y="2131"/>
              <a:ext cx="28" cy="215"/>
            </a:xfrm>
            <a:custGeom>
              <a:avLst/>
              <a:gdLst>
                <a:gd name="T0" fmla="*/ 17 w 28"/>
                <a:gd name="T1" fmla="*/ 214 h 215"/>
                <a:gd name="T2" fmla="*/ 13 w 28"/>
                <a:gd name="T3" fmla="*/ 199 h 215"/>
                <a:gd name="T4" fmla="*/ 17 w 28"/>
                <a:gd name="T5" fmla="*/ 186 h 215"/>
                <a:gd name="T6" fmla="*/ 17 w 28"/>
                <a:gd name="T7" fmla="*/ 168 h 215"/>
                <a:gd name="T8" fmla="*/ 13 w 28"/>
                <a:gd name="T9" fmla="*/ 145 h 215"/>
                <a:gd name="T10" fmla="*/ 13 w 28"/>
                <a:gd name="T11" fmla="*/ 121 h 215"/>
                <a:gd name="T12" fmla="*/ 9 w 28"/>
                <a:gd name="T13" fmla="*/ 107 h 215"/>
                <a:gd name="T14" fmla="*/ 4 w 28"/>
                <a:gd name="T15" fmla="*/ 98 h 215"/>
                <a:gd name="T16" fmla="*/ 0 w 28"/>
                <a:gd name="T17" fmla="*/ 83 h 215"/>
                <a:gd name="T18" fmla="*/ 0 w 28"/>
                <a:gd name="T19" fmla="*/ 69 h 215"/>
                <a:gd name="T20" fmla="*/ 4 w 28"/>
                <a:gd name="T21" fmla="*/ 55 h 215"/>
                <a:gd name="T22" fmla="*/ 9 w 28"/>
                <a:gd name="T23" fmla="*/ 32 h 215"/>
                <a:gd name="T24" fmla="*/ 9 w 28"/>
                <a:gd name="T25" fmla="*/ 13 h 215"/>
                <a:gd name="T26" fmla="*/ 9 w 28"/>
                <a:gd name="T27" fmla="*/ 0 h 215"/>
                <a:gd name="T28" fmla="*/ 17 w 28"/>
                <a:gd name="T29" fmla="*/ 13 h 215"/>
                <a:gd name="T30" fmla="*/ 23 w 28"/>
                <a:gd name="T31" fmla="*/ 32 h 215"/>
                <a:gd name="T32" fmla="*/ 23 w 28"/>
                <a:gd name="T33" fmla="*/ 60 h 215"/>
                <a:gd name="T34" fmla="*/ 23 w 28"/>
                <a:gd name="T35" fmla="*/ 79 h 215"/>
                <a:gd name="T36" fmla="*/ 17 w 28"/>
                <a:gd name="T37" fmla="*/ 88 h 215"/>
                <a:gd name="T38" fmla="*/ 27 w 28"/>
                <a:gd name="T39" fmla="*/ 102 h 215"/>
                <a:gd name="T40" fmla="*/ 23 w 28"/>
                <a:gd name="T41" fmla="*/ 125 h 215"/>
                <a:gd name="T42" fmla="*/ 23 w 28"/>
                <a:gd name="T43" fmla="*/ 130 h 215"/>
                <a:gd name="T44" fmla="*/ 27 w 28"/>
                <a:gd name="T45" fmla="*/ 158 h 215"/>
                <a:gd name="T46" fmla="*/ 27 w 28"/>
                <a:gd name="T47" fmla="*/ 176 h 215"/>
                <a:gd name="T48" fmla="*/ 27 w 28"/>
                <a:gd name="T49" fmla="*/ 191 h 215"/>
                <a:gd name="T50" fmla="*/ 17 w 28"/>
                <a:gd name="T51" fmla="*/ 214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 h="215">
                  <a:moveTo>
                    <a:pt x="17" y="214"/>
                  </a:moveTo>
                  <a:lnTo>
                    <a:pt x="13" y="199"/>
                  </a:lnTo>
                  <a:lnTo>
                    <a:pt x="17" y="186"/>
                  </a:lnTo>
                  <a:lnTo>
                    <a:pt x="17" y="168"/>
                  </a:lnTo>
                  <a:lnTo>
                    <a:pt x="13" y="145"/>
                  </a:lnTo>
                  <a:lnTo>
                    <a:pt x="13" y="121"/>
                  </a:lnTo>
                  <a:lnTo>
                    <a:pt x="9" y="107"/>
                  </a:lnTo>
                  <a:lnTo>
                    <a:pt x="4" y="98"/>
                  </a:lnTo>
                  <a:lnTo>
                    <a:pt x="0" y="83"/>
                  </a:lnTo>
                  <a:lnTo>
                    <a:pt x="0" y="69"/>
                  </a:lnTo>
                  <a:lnTo>
                    <a:pt x="4" y="55"/>
                  </a:lnTo>
                  <a:lnTo>
                    <a:pt x="9" y="32"/>
                  </a:lnTo>
                  <a:lnTo>
                    <a:pt x="9" y="13"/>
                  </a:lnTo>
                  <a:lnTo>
                    <a:pt x="9" y="0"/>
                  </a:lnTo>
                  <a:lnTo>
                    <a:pt x="17" y="13"/>
                  </a:lnTo>
                  <a:lnTo>
                    <a:pt x="23" y="32"/>
                  </a:lnTo>
                  <a:lnTo>
                    <a:pt x="23" y="60"/>
                  </a:lnTo>
                  <a:lnTo>
                    <a:pt x="23" y="79"/>
                  </a:lnTo>
                  <a:lnTo>
                    <a:pt x="17" y="88"/>
                  </a:lnTo>
                  <a:lnTo>
                    <a:pt x="27" y="102"/>
                  </a:lnTo>
                  <a:lnTo>
                    <a:pt x="23" y="125"/>
                  </a:lnTo>
                  <a:lnTo>
                    <a:pt x="23" y="130"/>
                  </a:lnTo>
                  <a:lnTo>
                    <a:pt x="27" y="158"/>
                  </a:lnTo>
                  <a:lnTo>
                    <a:pt x="27" y="176"/>
                  </a:lnTo>
                  <a:lnTo>
                    <a:pt x="27" y="191"/>
                  </a:lnTo>
                  <a:lnTo>
                    <a:pt x="17" y="214"/>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70" name="Freeform 55"/>
            <p:cNvSpPr>
              <a:spLocks/>
            </p:cNvSpPr>
            <p:nvPr/>
          </p:nvSpPr>
          <p:spPr bwMode="auto">
            <a:xfrm>
              <a:off x="3280" y="2107"/>
              <a:ext cx="49" cy="197"/>
            </a:xfrm>
            <a:custGeom>
              <a:avLst/>
              <a:gdLst>
                <a:gd name="T0" fmla="*/ 33 w 49"/>
                <a:gd name="T1" fmla="*/ 196 h 197"/>
                <a:gd name="T2" fmla="*/ 29 w 49"/>
                <a:gd name="T3" fmla="*/ 176 h 197"/>
                <a:gd name="T4" fmla="*/ 33 w 49"/>
                <a:gd name="T5" fmla="*/ 153 h 197"/>
                <a:gd name="T6" fmla="*/ 33 w 49"/>
                <a:gd name="T7" fmla="*/ 140 h 197"/>
                <a:gd name="T8" fmla="*/ 33 w 49"/>
                <a:gd name="T9" fmla="*/ 121 h 197"/>
                <a:gd name="T10" fmla="*/ 29 w 49"/>
                <a:gd name="T11" fmla="*/ 88 h 197"/>
                <a:gd name="T12" fmla="*/ 24 w 49"/>
                <a:gd name="T13" fmla="*/ 75 h 197"/>
                <a:gd name="T14" fmla="*/ 19 w 49"/>
                <a:gd name="T15" fmla="*/ 55 h 197"/>
                <a:gd name="T16" fmla="*/ 10 w 49"/>
                <a:gd name="T17" fmla="*/ 47 h 197"/>
                <a:gd name="T18" fmla="*/ 10 w 49"/>
                <a:gd name="T19" fmla="*/ 32 h 197"/>
                <a:gd name="T20" fmla="*/ 5 w 49"/>
                <a:gd name="T21" fmla="*/ 13 h 197"/>
                <a:gd name="T22" fmla="*/ 0 w 49"/>
                <a:gd name="T23" fmla="*/ 0 h 197"/>
                <a:gd name="T24" fmla="*/ 19 w 49"/>
                <a:gd name="T25" fmla="*/ 18 h 197"/>
                <a:gd name="T26" fmla="*/ 24 w 49"/>
                <a:gd name="T27" fmla="*/ 42 h 197"/>
                <a:gd name="T28" fmla="*/ 38 w 49"/>
                <a:gd name="T29" fmla="*/ 70 h 197"/>
                <a:gd name="T30" fmla="*/ 48 w 49"/>
                <a:gd name="T31" fmla="*/ 98 h 197"/>
                <a:gd name="T32" fmla="*/ 48 w 49"/>
                <a:gd name="T33" fmla="*/ 130 h 197"/>
                <a:gd name="T34" fmla="*/ 48 w 49"/>
                <a:gd name="T35" fmla="*/ 163 h 197"/>
                <a:gd name="T36" fmla="*/ 43 w 49"/>
                <a:gd name="T37" fmla="*/ 172 h 197"/>
                <a:gd name="T38" fmla="*/ 33 w 49"/>
                <a:gd name="T39" fmla="*/ 19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97">
                  <a:moveTo>
                    <a:pt x="33" y="196"/>
                  </a:moveTo>
                  <a:lnTo>
                    <a:pt x="29" y="176"/>
                  </a:lnTo>
                  <a:lnTo>
                    <a:pt x="33" y="153"/>
                  </a:lnTo>
                  <a:lnTo>
                    <a:pt x="33" y="140"/>
                  </a:lnTo>
                  <a:lnTo>
                    <a:pt x="33" y="121"/>
                  </a:lnTo>
                  <a:lnTo>
                    <a:pt x="29" y="88"/>
                  </a:lnTo>
                  <a:lnTo>
                    <a:pt x="24" y="75"/>
                  </a:lnTo>
                  <a:lnTo>
                    <a:pt x="19" y="55"/>
                  </a:lnTo>
                  <a:lnTo>
                    <a:pt x="10" y="47"/>
                  </a:lnTo>
                  <a:lnTo>
                    <a:pt x="10" y="32"/>
                  </a:lnTo>
                  <a:lnTo>
                    <a:pt x="5" y="13"/>
                  </a:lnTo>
                  <a:lnTo>
                    <a:pt x="0" y="0"/>
                  </a:lnTo>
                  <a:lnTo>
                    <a:pt x="19" y="18"/>
                  </a:lnTo>
                  <a:lnTo>
                    <a:pt x="24" y="42"/>
                  </a:lnTo>
                  <a:lnTo>
                    <a:pt x="38" y="70"/>
                  </a:lnTo>
                  <a:lnTo>
                    <a:pt x="48" y="98"/>
                  </a:lnTo>
                  <a:lnTo>
                    <a:pt x="48" y="130"/>
                  </a:lnTo>
                  <a:lnTo>
                    <a:pt x="48" y="163"/>
                  </a:lnTo>
                  <a:lnTo>
                    <a:pt x="43" y="172"/>
                  </a:lnTo>
                  <a:lnTo>
                    <a:pt x="33" y="196"/>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71" name="Freeform 56"/>
            <p:cNvSpPr>
              <a:spLocks/>
            </p:cNvSpPr>
            <p:nvPr/>
          </p:nvSpPr>
          <p:spPr bwMode="auto">
            <a:xfrm>
              <a:off x="3285" y="2156"/>
              <a:ext cx="13" cy="56"/>
            </a:xfrm>
            <a:custGeom>
              <a:avLst/>
              <a:gdLst>
                <a:gd name="T0" fmla="*/ 0 w 13"/>
                <a:gd name="T1" fmla="*/ 0 h 56"/>
                <a:gd name="T2" fmla="*/ 0 w 13"/>
                <a:gd name="T3" fmla="*/ 21 h 56"/>
                <a:gd name="T4" fmla="*/ 3 w 13"/>
                <a:gd name="T5" fmla="*/ 30 h 56"/>
                <a:gd name="T6" fmla="*/ 9 w 13"/>
                <a:gd name="T7" fmla="*/ 42 h 56"/>
                <a:gd name="T8" fmla="*/ 12 w 13"/>
                <a:gd name="T9" fmla="*/ 55 h 56"/>
                <a:gd name="T10" fmla="*/ 12 w 13"/>
                <a:gd name="T11" fmla="*/ 38 h 56"/>
                <a:gd name="T12" fmla="*/ 6 w 13"/>
                <a:gd name="T13" fmla="*/ 30 h 56"/>
                <a:gd name="T14" fmla="*/ 3 w 13"/>
                <a:gd name="T15" fmla="*/ 13 h 56"/>
                <a:gd name="T16" fmla="*/ 0 w 13"/>
                <a:gd name="T1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56">
                  <a:moveTo>
                    <a:pt x="0" y="0"/>
                  </a:moveTo>
                  <a:lnTo>
                    <a:pt x="0" y="21"/>
                  </a:lnTo>
                  <a:lnTo>
                    <a:pt x="3" y="30"/>
                  </a:lnTo>
                  <a:lnTo>
                    <a:pt x="9" y="42"/>
                  </a:lnTo>
                  <a:lnTo>
                    <a:pt x="12" y="55"/>
                  </a:lnTo>
                  <a:lnTo>
                    <a:pt x="12" y="38"/>
                  </a:lnTo>
                  <a:lnTo>
                    <a:pt x="6" y="30"/>
                  </a:lnTo>
                  <a:lnTo>
                    <a:pt x="3" y="13"/>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72" name="Freeform 57"/>
            <p:cNvSpPr>
              <a:spLocks/>
            </p:cNvSpPr>
            <p:nvPr/>
          </p:nvSpPr>
          <p:spPr bwMode="auto">
            <a:xfrm>
              <a:off x="3406" y="2233"/>
              <a:ext cx="8" cy="128"/>
            </a:xfrm>
            <a:custGeom>
              <a:avLst/>
              <a:gdLst>
                <a:gd name="T0" fmla="*/ 5 w 8"/>
                <a:gd name="T1" fmla="*/ 127 h 128"/>
                <a:gd name="T2" fmla="*/ 5 w 8"/>
                <a:gd name="T3" fmla="*/ 99 h 128"/>
                <a:gd name="T4" fmla="*/ 2 w 8"/>
                <a:gd name="T5" fmla="*/ 77 h 128"/>
                <a:gd name="T6" fmla="*/ 5 w 8"/>
                <a:gd name="T7" fmla="*/ 59 h 128"/>
                <a:gd name="T8" fmla="*/ 2 w 8"/>
                <a:gd name="T9" fmla="*/ 41 h 128"/>
                <a:gd name="T10" fmla="*/ 2 w 8"/>
                <a:gd name="T11" fmla="*/ 18 h 128"/>
                <a:gd name="T12" fmla="*/ 0 w 8"/>
                <a:gd name="T13" fmla="*/ 0 h 128"/>
                <a:gd name="T14" fmla="*/ 7 w 8"/>
                <a:gd name="T15" fmla="*/ 18 h 128"/>
                <a:gd name="T16" fmla="*/ 7 w 8"/>
                <a:gd name="T17" fmla="*/ 41 h 128"/>
                <a:gd name="T18" fmla="*/ 7 w 8"/>
                <a:gd name="T19" fmla="*/ 68 h 128"/>
                <a:gd name="T20" fmla="*/ 7 w 8"/>
                <a:gd name="T21" fmla="*/ 86 h 128"/>
                <a:gd name="T22" fmla="*/ 7 w 8"/>
                <a:gd name="T23" fmla="*/ 99 h 128"/>
                <a:gd name="T24" fmla="*/ 5 w 8"/>
                <a:gd name="T25" fmla="*/ 12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128">
                  <a:moveTo>
                    <a:pt x="5" y="127"/>
                  </a:moveTo>
                  <a:lnTo>
                    <a:pt x="5" y="99"/>
                  </a:lnTo>
                  <a:lnTo>
                    <a:pt x="2" y="77"/>
                  </a:lnTo>
                  <a:lnTo>
                    <a:pt x="5" y="59"/>
                  </a:lnTo>
                  <a:lnTo>
                    <a:pt x="2" y="41"/>
                  </a:lnTo>
                  <a:lnTo>
                    <a:pt x="2" y="18"/>
                  </a:lnTo>
                  <a:lnTo>
                    <a:pt x="0" y="0"/>
                  </a:lnTo>
                  <a:lnTo>
                    <a:pt x="7" y="18"/>
                  </a:lnTo>
                  <a:lnTo>
                    <a:pt x="7" y="41"/>
                  </a:lnTo>
                  <a:lnTo>
                    <a:pt x="7" y="68"/>
                  </a:lnTo>
                  <a:lnTo>
                    <a:pt x="7" y="86"/>
                  </a:lnTo>
                  <a:lnTo>
                    <a:pt x="7" y="99"/>
                  </a:lnTo>
                  <a:lnTo>
                    <a:pt x="5" y="127"/>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73" name="Freeform 58"/>
            <p:cNvSpPr>
              <a:spLocks/>
            </p:cNvSpPr>
            <p:nvPr/>
          </p:nvSpPr>
          <p:spPr bwMode="auto">
            <a:xfrm>
              <a:off x="3451" y="2131"/>
              <a:ext cx="36" cy="191"/>
            </a:xfrm>
            <a:custGeom>
              <a:avLst/>
              <a:gdLst>
                <a:gd name="T0" fmla="*/ 31 w 36"/>
                <a:gd name="T1" fmla="*/ 190 h 191"/>
                <a:gd name="T2" fmla="*/ 22 w 36"/>
                <a:gd name="T3" fmla="*/ 172 h 191"/>
                <a:gd name="T4" fmla="*/ 22 w 36"/>
                <a:gd name="T5" fmla="*/ 144 h 191"/>
                <a:gd name="T6" fmla="*/ 27 w 36"/>
                <a:gd name="T7" fmla="*/ 121 h 191"/>
                <a:gd name="T8" fmla="*/ 22 w 36"/>
                <a:gd name="T9" fmla="*/ 106 h 191"/>
                <a:gd name="T10" fmla="*/ 22 w 36"/>
                <a:gd name="T11" fmla="*/ 74 h 191"/>
                <a:gd name="T12" fmla="*/ 18 w 36"/>
                <a:gd name="T13" fmla="*/ 51 h 191"/>
                <a:gd name="T14" fmla="*/ 13 w 36"/>
                <a:gd name="T15" fmla="*/ 32 h 191"/>
                <a:gd name="T16" fmla="*/ 4 w 36"/>
                <a:gd name="T17" fmla="*/ 18 h 191"/>
                <a:gd name="T18" fmla="*/ 0 w 36"/>
                <a:gd name="T19" fmla="*/ 0 h 191"/>
                <a:gd name="T20" fmla="*/ 9 w 36"/>
                <a:gd name="T21" fmla="*/ 8 h 191"/>
                <a:gd name="T22" fmla="*/ 22 w 36"/>
                <a:gd name="T23" fmla="*/ 32 h 191"/>
                <a:gd name="T24" fmla="*/ 27 w 36"/>
                <a:gd name="T25" fmla="*/ 60 h 191"/>
                <a:gd name="T26" fmla="*/ 35 w 36"/>
                <a:gd name="T27" fmla="*/ 93 h 191"/>
                <a:gd name="T28" fmla="*/ 31 w 36"/>
                <a:gd name="T29" fmla="*/ 124 h 191"/>
                <a:gd name="T30" fmla="*/ 35 w 36"/>
                <a:gd name="T31" fmla="*/ 152 h 191"/>
                <a:gd name="T32" fmla="*/ 31 w 36"/>
                <a:gd name="T33" fmla="*/ 19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191">
                  <a:moveTo>
                    <a:pt x="31" y="190"/>
                  </a:moveTo>
                  <a:lnTo>
                    <a:pt x="22" y="172"/>
                  </a:lnTo>
                  <a:lnTo>
                    <a:pt x="22" y="144"/>
                  </a:lnTo>
                  <a:lnTo>
                    <a:pt x="27" y="121"/>
                  </a:lnTo>
                  <a:lnTo>
                    <a:pt x="22" y="106"/>
                  </a:lnTo>
                  <a:lnTo>
                    <a:pt x="22" y="74"/>
                  </a:lnTo>
                  <a:lnTo>
                    <a:pt x="18" y="51"/>
                  </a:lnTo>
                  <a:lnTo>
                    <a:pt x="13" y="32"/>
                  </a:lnTo>
                  <a:lnTo>
                    <a:pt x="4" y="18"/>
                  </a:lnTo>
                  <a:lnTo>
                    <a:pt x="0" y="0"/>
                  </a:lnTo>
                  <a:lnTo>
                    <a:pt x="9" y="8"/>
                  </a:lnTo>
                  <a:lnTo>
                    <a:pt x="22" y="32"/>
                  </a:lnTo>
                  <a:lnTo>
                    <a:pt x="27" y="60"/>
                  </a:lnTo>
                  <a:lnTo>
                    <a:pt x="35" y="93"/>
                  </a:lnTo>
                  <a:lnTo>
                    <a:pt x="31" y="124"/>
                  </a:lnTo>
                  <a:lnTo>
                    <a:pt x="35" y="152"/>
                  </a:lnTo>
                  <a:lnTo>
                    <a:pt x="31" y="19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74" name="Freeform 59"/>
            <p:cNvSpPr>
              <a:spLocks/>
            </p:cNvSpPr>
            <p:nvPr/>
          </p:nvSpPr>
          <p:spPr bwMode="auto">
            <a:xfrm>
              <a:off x="3456" y="1986"/>
              <a:ext cx="56" cy="230"/>
            </a:xfrm>
            <a:custGeom>
              <a:avLst/>
              <a:gdLst>
                <a:gd name="T0" fmla="*/ 44 w 56"/>
                <a:gd name="T1" fmla="*/ 229 h 230"/>
                <a:gd name="T2" fmla="*/ 50 w 56"/>
                <a:gd name="T3" fmla="*/ 201 h 230"/>
                <a:gd name="T4" fmla="*/ 35 w 56"/>
                <a:gd name="T5" fmla="*/ 182 h 230"/>
                <a:gd name="T6" fmla="*/ 35 w 56"/>
                <a:gd name="T7" fmla="*/ 164 h 230"/>
                <a:gd name="T8" fmla="*/ 25 w 56"/>
                <a:gd name="T9" fmla="*/ 141 h 230"/>
                <a:gd name="T10" fmla="*/ 20 w 56"/>
                <a:gd name="T11" fmla="*/ 121 h 230"/>
                <a:gd name="T12" fmla="*/ 15 w 56"/>
                <a:gd name="T13" fmla="*/ 98 h 230"/>
                <a:gd name="T14" fmla="*/ 0 w 56"/>
                <a:gd name="T15" fmla="*/ 80 h 230"/>
                <a:gd name="T16" fmla="*/ 5 w 56"/>
                <a:gd name="T17" fmla="*/ 51 h 230"/>
                <a:gd name="T18" fmla="*/ 5 w 56"/>
                <a:gd name="T19" fmla="*/ 28 h 230"/>
                <a:gd name="T20" fmla="*/ 15 w 56"/>
                <a:gd name="T21" fmla="*/ 0 h 230"/>
                <a:gd name="T22" fmla="*/ 10 w 56"/>
                <a:gd name="T23" fmla="*/ 33 h 230"/>
                <a:gd name="T24" fmla="*/ 10 w 56"/>
                <a:gd name="T25" fmla="*/ 75 h 230"/>
                <a:gd name="T26" fmla="*/ 20 w 56"/>
                <a:gd name="T27" fmla="*/ 89 h 230"/>
                <a:gd name="T28" fmla="*/ 25 w 56"/>
                <a:gd name="T29" fmla="*/ 118 h 230"/>
                <a:gd name="T30" fmla="*/ 39 w 56"/>
                <a:gd name="T31" fmla="*/ 141 h 230"/>
                <a:gd name="T32" fmla="*/ 39 w 56"/>
                <a:gd name="T33" fmla="*/ 173 h 230"/>
                <a:gd name="T34" fmla="*/ 44 w 56"/>
                <a:gd name="T35" fmla="*/ 192 h 230"/>
                <a:gd name="T36" fmla="*/ 55 w 56"/>
                <a:gd name="T37" fmla="*/ 216 h 230"/>
                <a:gd name="T38" fmla="*/ 44 w 56"/>
                <a:gd name="T39" fmla="*/ 22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 h="230">
                  <a:moveTo>
                    <a:pt x="44" y="229"/>
                  </a:moveTo>
                  <a:lnTo>
                    <a:pt x="50" y="201"/>
                  </a:lnTo>
                  <a:lnTo>
                    <a:pt x="35" y="182"/>
                  </a:lnTo>
                  <a:lnTo>
                    <a:pt x="35" y="164"/>
                  </a:lnTo>
                  <a:lnTo>
                    <a:pt x="25" y="141"/>
                  </a:lnTo>
                  <a:lnTo>
                    <a:pt x="20" y="121"/>
                  </a:lnTo>
                  <a:lnTo>
                    <a:pt x="15" y="98"/>
                  </a:lnTo>
                  <a:lnTo>
                    <a:pt x="0" y="80"/>
                  </a:lnTo>
                  <a:lnTo>
                    <a:pt x="5" y="51"/>
                  </a:lnTo>
                  <a:lnTo>
                    <a:pt x="5" y="28"/>
                  </a:lnTo>
                  <a:lnTo>
                    <a:pt x="15" y="0"/>
                  </a:lnTo>
                  <a:lnTo>
                    <a:pt x="10" y="33"/>
                  </a:lnTo>
                  <a:lnTo>
                    <a:pt x="10" y="75"/>
                  </a:lnTo>
                  <a:lnTo>
                    <a:pt x="20" y="89"/>
                  </a:lnTo>
                  <a:lnTo>
                    <a:pt x="25" y="118"/>
                  </a:lnTo>
                  <a:lnTo>
                    <a:pt x="39" y="141"/>
                  </a:lnTo>
                  <a:lnTo>
                    <a:pt x="39" y="173"/>
                  </a:lnTo>
                  <a:lnTo>
                    <a:pt x="44" y="192"/>
                  </a:lnTo>
                  <a:lnTo>
                    <a:pt x="55" y="216"/>
                  </a:lnTo>
                  <a:lnTo>
                    <a:pt x="44" y="229"/>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75" name="Freeform 60"/>
            <p:cNvSpPr>
              <a:spLocks/>
            </p:cNvSpPr>
            <p:nvPr/>
          </p:nvSpPr>
          <p:spPr bwMode="auto">
            <a:xfrm>
              <a:off x="3399" y="2092"/>
              <a:ext cx="20" cy="135"/>
            </a:xfrm>
            <a:custGeom>
              <a:avLst/>
              <a:gdLst>
                <a:gd name="T0" fmla="*/ 15 w 20"/>
                <a:gd name="T1" fmla="*/ 134 h 135"/>
                <a:gd name="T2" fmla="*/ 8 w 20"/>
                <a:gd name="T3" fmla="*/ 111 h 135"/>
                <a:gd name="T4" fmla="*/ 11 w 20"/>
                <a:gd name="T5" fmla="*/ 92 h 135"/>
                <a:gd name="T6" fmla="*/ 4 w 20"/>
                <a:gd name="T7" fmla="*/ 60 h 135"/>
                <a:gd name="T8" fmla="*/ 4 w 20"/>
                <a:gd name="T9" fmla="*/ 33 h 135"/>
                <a:gd name="T10" fmla="*/ 0 w 20"/>
                <a:gd name="T11" fmla="*/ 0 h 135"/>
                <a:gd name="T12" fmla="*/ 11 w 20"/>
                <a:gd name="T13" fmla="*/ 28 h 135"/>
                <a:gd name="T14" fmla="*/ 11 w 20"/>
                <a:gd name="T15" fmla="*/ 55 h 135"/>
                <a:gd name="T16" fmla="*/ 15 w 20"/>
                <a:gd name="T17" fmla="*/ 92 h 135"/>
                <a:gd name="T18" fmla="*/ 19 w 20"/>
                <a:gd name="T19" fmla="*/ 120 h 135"/>
                <a:gd name="T20" fmla="*/ 15 w 20"/>
                <a:gd name="T21" fmla="*/ 13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135">
                  <a:moveTo>
                    <a:pt x="15" y="134"/>
                  </a:moveTo>
                  <a:lnTo>
                    <a:pt x="8" y="111"/>
                  </a:lnTo>
                  <a:lnTo>
                    <a:pt x="11" y="92"/>
                  </a:lnTo>
                  <a:lnTo>
                    <a:pt x="4" y="60"/>
                  </a:lnTo>
                  <a:lnTo>
                    <a:pt x="4" y="33"/>
                  </a:lnTo>
                  <a:lnTo>
                    <a:pt x="0" y="0"/>
                  </a:lnTo>
                  <a:lnTo>
                    <a:pt x="11" y="28"/>
                  </a:lnTo>
                  <a:lnTo>
                    <a:pt x="11" y="55"/>
                  </a:lnTo>
                  <a:lnTo>
                    <a:pt x="15" y="92"/>
                  </a:lnTo>
                  <a:lnTo>
                    <a:pt x="19" y="120"/>
                  </a:lnTo>
                  <a:lnTo>
                    <a:pt x="15" y="134"/>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76" name="Freeform 61"/>
            <p:cNvSpPr>
              <a:spLocks/>
            </p:cNvSpPr>
            <p:nvPr/>
          </p:nvSpPr>
          <p:spPr bwMode="auto">
            <a:xfrm>
              <a:off x="3444" y="2156"/>
              <a:ext cx="8" cy="64"/>
            </a:xfrm>
            <a:custGeom>
              <a:avLst/>
              <a:gdLst>
                <a:gd name="T0" fmla="*/ 5 w 8"/>
                <a:gd name="T1" fmla="*/ 63 h 64"/>
                <a:gd name="T2" fmla="*/ 2 w 8"/>
                <a:gd name="T3" fmla="*/ 38 h 64"/>
                <a:gd name="T4" fmla="*/ 2 w 8"/>
                <a:gd name="T5" fmla="*/ 17 h 64"/>
                <a:gd name="T6" fmla="*/ 0 w 8"/>
                <a:gd name="T7" fmla="*/ 0 h 64"/>
                <a:gd name="T8" fmla="*/ 7 w 8"/>
                <a:gd name="T9" fmla="*/ 29 h 64"/>
                <a:gd name="T10" fmla="*/ 7 w 8"/>
                <a:gd name="T11" fmla="*/ 55 h 64"/>
                <a:gd name="T12" fmla="*/ 5 w 8"/>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8" h="64">
                  <a:moveTo>
                    <a:pt x="5" y="63"/>
                  </a:moveTo>
                  <a:lnTo>
                    <a:pt x="2" y="38"/>
                  </a:lnTo>
                  <a:lnTo>
                    <a:pt x="2" y="17"/>
                  </a:lnTo>
                  <a:lnTo>
                    <a:pt x="0" y="0"/>
                  </a:lnTo>
                  <a:lnTo>
                    <a:pt x="7" y="29"/>
                  </a:lnTo>
                  <a:lnTo>
                    <a:pt x="7" y="55"/>
                  </a:lnTo>
                  <a:lnTo>
                    <a:pt x="5" y="63"/>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77" name="Freeform 62"/>
            <p:cNvSpPr>
              <a:spLocks/>
            </p:cNvSpPr>
            <p:nvPr/>
          </p:nvSpPr>
          <p:spPr bwMode="auto">
            <a:xfrm>
              <a:off x="3364" y="2092"/>
              <a:ext cx="19" cy="148"/>
            </a:xfrm>
            <a:custGeom>
              <a:avLst/>
              <a:gdLst>
                <a:gd name="T0" fmla="*/ 18 w 19"/>
                <a:gd name="T1" fmla="*/ 147 h 148"/>
                <a:gd name="T2" fmla="*/ 18 w 19"/>
                <a:gd name="T3" fmla="*/ 119 h 148"/>
                <a:gd name="T4" fmla="*/ 11 w 19"/>
                <a:gd name="T5" fmla="*/ 101 h 148"/>
                <a:gd name="T6" fmla="*/ 11 w 19"/>
                <a:gd name="T7" fmla="*/ 78 h 148"/>
                <a:gd name="T8" fmla="*/ 4 w 19"/>
                <a:gd name="T9" fmla="*/ 64 h 148"/>
                <a:gd name="T10" fmla="*/ 0 w 19"/>
                <a:gd name="T11" fmla="*/ 33 h 148"/>
                <a:gd name="T12" fmla="*/ 0 w 19"/>
                <a:gd name="T13" fmla="*/ 0 h 148"/>
                <a:gd name="T14" fmla="*/ 7 w 19"/>
                <a:gd name="T15" fmla="*/ 37 h 148"/>
                <a:gd name="T16" fmla="*/ 11 w 19"/>
                <a:gd name="T17" fmla="*/ 69 h 148"/>
                <a:gd name="T18" fmla="*/ 18 w 19"/>
                <a:gd name="T19" fmla="*/ 88 h 148"/>
                <a:gd name="T20" fmla="*/ 18 w 19"/>
                <a:gd name="T21" fmla="*/ 114 h 148"/>
                <a:gd name="T22" fmla="*/ 18 w 19"/>
                <a:gd name="T23"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48">
                  <a:moveTo>
                    <a:pt x="18" y="147"/>
                  </a:moveTo>
                  <a:lnTo>
                    <a:pt x="18" y="119"/>
                  </a:lnTo>
                  <a:lnTo>
                    <a:pt x="11" y="101"/>
                  </a:lnTo>
                  <a:lnTo>
                    <a:pt x="11" y="78"/>
                  </a:lnTo>
                  <a:lnTo>
                    <a:pt x="4" y="64"/>
                  </a:lnTo>
                  <a:lnTo>
                    <a:pt x="0" y="33"/>
                  </a:lnTo>
                  <a:lnTo>
                    <a:pt x="0" y="0"/>
                  </a:lnTo>
                  <a:lnTo>
                    <a:pt x="7" y="37"/>
                  </a:lnTo>
                  <a:lnTo>
                    <a:pt x="11" y="69"/>
                  </a:lnTo>
                  <a:lnTo>
                    <a:pt x="18" y="88"/>
                  </a:lnTo>
                  <a:lnTo>
                    <a:pt x="18" y="114"/>
                  </a:lnTo>
                  <a:lnTo>
                    <a:pt x="18" y="147"/>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78" name="Freeform 63"/>
            <p:cNvSpPr>
              <a:spLocks/>
            </p:cNvSpPr>
            <p:nvPr/>
          </p:nvSpPr>
          <p:spPr bwMode="auto">
            <a:xfrm>
              <a:off x="3231" y="2021"/>
              <a:ext cx="117" cy="171"/>
            </a:xfrm>
            <a:custGeom>
              <a:avLst/>
              <a:gdLst>
                <a:gd name="T0" fmla="*/ 109 w 117"/>
                <a:gd name="T1" fmla="*/ 170 h 171"/>
                <a:gd name="T2" fmla="*/ 98 w 117"/>
                <a:gd name="T3" fmla="*/ 147 h 171"/>
                <a:gd name="T4" fmla="*/ 98 w 117"/>
                <a:gd name="T5" fmla="*/ 124 h 171"/>
                <a:gd name="T6" fmla="*/ 88 w 117"/>
                <a:gd name="T7" fmla="*/ 115 h 171"/>
                <a:gd name="T8" fmla="*/ 88 w 117"/>
                <a:gd name="T9" fmla="*/ 87 h 171"/>
                <a:gd name="T10" fmla="*/ 66 w 117"/>
                <a:gd name="T11" fmla="*/ 78 h 171"/>
                <a:gd name="T12" fmla="*/ 50 w 117"/>
                <a:gd name="T13" fmla="*/ 55 h 171"/>
                <a:gd name="T14" fmla="*/ 38 w 117"/>
                <a:gd name="T15" fmla="*/ 41 h 171"/>
                <a:gd name="T16" fmla="*/ 16 w 117"/>
                <a:gd name="T17" fmla="*/ 13 h 171"/>
                <a:gd name="T18" fmla="*/ 0 w 117"/>
                <a:gd name="T19" fmla="*/ 0 h 171"/>
                <a:gd name="T20" fmla="*/ 32 w 117"/>
                <a:gd name="T21" fmla="*/ 10 h 171"/>
                <a:gd name="T22" fmla="*/ 66 w 117"/>
                <a:gd name="T23" fmla="*/ 27 h 171"/>
                <a:gd name="T24" fmla="*/ 77 w 117"/>
                <a:gd name="T25" fmla="*/ 55 h 171"/>
                <a:gd name="T26" fmla="*/ 104 w 117"/>
                <a:gd name="T27" fmla="*/ 74 h 171"/>
                <a:gd name="T28" fmla="*/ 109 w 117"/>
                <a:gd name="T29" fmla="*/ 96 h 171"/>
                <a:gd name="T30" fmla="*/ 109 w 117"/>
                <a:gd name="T31" fmla="*/ 124 h 171"/>
                <a:gd name="T32" fmla="*/ 116 w 117"/>
                <a:gd name="T33" fmla="*/ 147 h 171"/>
                <a:gd name="T34" fmla="*/ 109 w 117"/>
                <a:gd name="T35" fmla="*/ 17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7" h="171">
                  <a:moveTo>
                    <a:pt x="109" y="170"/>
                  </a:moveTo>
                  <a:lnTo>
                    <a:pt x="98" y="147"/>
                  </a:lnTo>
                  <a:lnTo>
                    <a:pt x="98" y="124"/>
                  </a:lnTo>
                  <a:lnTo>
                    <a:pt x="88" y="115"/>
                  </a:lnTo>
                  <a:lnTo>
                    <a:pt x="88" y="87"/>
                  </a:lnTo>
                  <a:lnTo>
                    <a:pt x="66" y="78"/>
                  </a:lnTo>
                  <a:lnTo>
                    <a:pt x="50" y="55"/>
                  </a:lnTo>
                  <a:lnTo>
                    <a:pt x="38" y="41"/>
                  </a:lnTo>
                  <a:lnTo>
                    <a:pt x="16" y="13"/>
                  </a:lnTo>
                  <a:lnTo>
                    <a:pt x="0" y="0"/>
                  </a:lnTo>
                  <a:lnTo>
                    <a:pt x="32" y="10"/>
                  </a:lnTo>
                  <a:lnTo>
                    <a:pt x="66" y="27"/>
                  </a:lnTo>
                  <a:lnTo>
                    <a:pt x="77" y="55"/>
                  </a:lnTo>
                  <a:lnTo>
                    <a:pt x="104" y="74"/>
                  </a:lnTo>
                  <a:lnTo>
                    <a:pt x="109" y="96"/>
                  </a:lnTo>
                  <a:lnTo>
                    <a:pt x="109" y="124"/>
                  </a:lnTo>
                  <a:lnTo>
                    <a:pt x="116" y="147"/>
                  </a:lnTo>
                  <a:lnTo>
                    <a:pt x="109" y="17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79" name="Freeform 64"/>
            <p:cNvSpPr>
              <a:spLocks/>
            </p:cNvSpPr>
            <p:nvPr/>
          </p:nvSpPr>
          <p:spPr bwMode="auto">
            <a:xfrm>
              <a:off x="3169" y="2007"/>
              <a:ext cx="74" cy="156"/>
            </a:xfrm>
            <a:custGeom>
              <a:avLst/>
              <a:gdLst>
                <a:gd name="T0" fmla="*/ 68 w 74"/>
                <a:gd name="T1" fmla="*/ 155 h 156"/>
                <a:gd name="T2" fmla="*/ 73 w 74"/>
                <a:gd name="T3" fmla="*/ 142 h 156"/>
                <a:gd name="T4" fmla="*/ 73 w 74"/>
                <a:gd name="T5" fmla="*/ 132 h 156"/>
                <a:gd name="T6" fmla="*/ 68 w 74"/>
                <a:gd name="T7" fmla="*/ 105 h 156"/>
                <a:gd name="T8" fmla="*/ 63 w 74"/>
                <a:gd name="T9" fmla="*/ 87 h 156"/>
                <a:gd name="T10" fmla="*/ 57 w 74"/>
                <a:gd name="T11" fmla="*/ 68 h 156"/>
                <a:gd name="T12" fmla="*/ 47 w 74"/>
                <a:gd name="T13" fmla="*/ 54 h 156"/>
                <a:gd name="T14" fmla="*/ 37 w 74"/>
                <a:gd name="T15" fmla="*/ 41 h 156"/>
                <a:gd name="T16" fmla="*/ 37 w 74"/>
                <a:gd name="T17" fmla="*/ 23 h 156"/>
                <a:gd name="T18" fmla="*/ 0 w 74"/>
                <a:gd name="T19" fmla="*/ 0 h 156"/>
                <a:gd name="T20" fmla="*/ 21 w 74"/>
                <a:gd name="T21" fmla="*/ 23 h 156"/>
                <a:gd name="T22" fmla="*/ 27 w 74"/>
                <a:gd name="T23" fmla="*/ 36 h 156"/>
                <a:gd name="T24" fmla="*/ 37 w 74"/>
                <a:gd name="T25" fmla="*/ 50 h 156"/>
                <a:gd name="T26" fmla="*/ 43 w 74"/>
                <a:gd name="T27" fmla="*/ 64 h 156"/>
                <a:gd name="T28" fmla="*/ 47 w 74"/>
                <a:gd name="T29" fmla="*/ 82 h 156"/>
                <a:gd name="T30" fmla="*/ 52 w 74"/>
                <a:gd name="T31" fmla="*/ 105 h 156"/>
                <a:gd name="T32" fmla="*/ 68 w 74"/>
                <a:gd name="T33" fmla="*/ 123 h 156"/>
                <a:gd name="T34" fmla="*/ 68 w 74"/>
                <a:gd name="T35" fmla="*/ 15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156">
                  <a:moveTo>
                    <a:pt x="68" y="155"/>
                  </a:moveTo>
                  <a:lnTo>
                    <a:pt x="73" y="142"/>
                  </a:lnTo>
                  <a:lnTo>
                    <a:pt x="73" y="132"/>
                  </a:lnTo>
                  <a:lnTo>
                    <a:pt x="68" y="105"/>
                  </a:lnTo>
                  <a:lnTo>
                    <a:pt x="63" y="87"/>
                  </a:lnTo>
                  <a:lnTo>
                    <a:pt x="57" y="68"/>
                  </a:lnTo>
                  <a:lnTo>
                    <a:pt x="47" y="54"/>
                  </a:lnTo>
                  <a:lnTo>
                    <a:pt x="37" y="41"/>
                  </a:lnTo>
                  <a:lnTo>
                    <a:pt x="37" y="23"/>
                  </a:lnTo>
                  <a:lnTo>
                    <a:pt x="0" y="0"/>
                  </a:lnTo>
                  <a:lnTo>
                    <a:pt x="21" y="23"/>
                  </a:lnTo>
                  <a:lnTo>
                    <a:pt x="27" y="36"/>
                  </a:lnTo>
                  <a:lnTo>
                    <a:pt x="37" y="50"/>
                  </a:lnTo>
                  <a:lnTo>
                    <a:pt x="43" y="64"/>
                  </a:lnTo>
                  <a:lnTo>
                    <a:pt x="47" y="82"/>
                  </a:lnTo>
                  <a:lnTo>
                    <a:pt x="52" y="105"/>
                  </a:lnTo>
                  <a:lnTo>
                    <a:pt x="68" y="123"/>
                  </a:lnTo>
                  <a:lnTo>
                    <a:pt x="68" y="155"/>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80" name="Freeform 65"/>
            <p:cNvSpPr>
              <a:spLocks/>
            </p:cNvSpPr>
            <p:nvPr/>
          </p:nvSpPr>
          <p:spPr bwMode="auto">
            <a:xfrm>
              <a:off x="3176" y="1995"/>
              <a:ext cx="93" cy="138"/>
            </a:xfrm>
            <a:custGeom>
              <a:avLst/>
              <a:gdLst>
                <a:gd name="T0" fmla="*/ 92 w 93"/>
                <a:gd name="T1" fmla="*/ 137 h 138"/>
                <a:gd name="T2" fmla="*/ 75 w 93"/>
                <a:gd name="T3" fmla="*/ 119 h 138"/>
                <a:gd name="T4" fmla="*/ 64 w 93"/>
                <a:gd name="T5" fmla="*/ 101 h 138"/>
                <a:gd name="T6" fmla="*/ 64 w 93"/>
                <a:gd name="T7" fmla="*/ 87 h 138"/>
                <a:gd name="T8" fmla="*/ 59 w 93"/>
                <a:gd name="T9" fmla="*/ 64 h 138"/>
                <a:gd name="T10" fmla="*/ 43 w 93"/>
                <a:gd name="T11" fmla="*/ 55 h 138"/>
                <a:gd name="T12" fmla="*/ 38 w 93"/>
                <a:gd name="T13" fmla="*/ 41 h 138"/>
                <a:gd name="T14" fmla="*/ 38 w 93"/>
                <a:gd name="T15" fmla="*/ 32 h 138"/>
                <a:gd name="T16" fmla="*/ 22 w 93"/>
                <a:gd name="T17" fmla="*/ 13 h 138"/>
                <a:gd name="T18" fmla="*/ 0 w 93"/>
                <a:gd name="T19" fmla="*/ 0 h 138"/>
                <a:gd name="T20" fmla="*/ 22 w 93"/>
                <a:gd name="T21" fmla="*/ 9 h 138"/>
                <a:gd name="T22" fmla="*/ 43 w 93"/>
                <a:gd name="T23" fmla="*/ 23 h 138"/>
                <a:gd name="T24" fmla="*/ 54 w 93"/>
                <a:gd name="T25" fmla="*/ 36 h 138"/>
                <a:gd name="T26" fmla="*/ 64 w 93"/>
                <a:gd name="T27" fmla="*/ 55 h 138"/>
                <a:gd name="T28" fmla="*/ 75 w 93"/>
                <a:gd name="T29" fmla="*/ 69 h 138"/>
                <a:gd name="T30" fmla="*/ 80 w 93"/>
                <a:gd name="T31" fmla="*/ 87 h 138"/>
                <a:gd name="T32" fmla="*/ 80 w 93"/>
                <a:gd name="T33" fmla="*/ 96 h 138"/>
                <a:gd name="T34" fmla="*/ 86 w 93"/>
                <a:gd name="T35" fmla="*/ 114 h 138"/>
                <a:gd name="T36" fmla="*/ 92 w 93"/>
                <a:gd name="T37" fmla="*/ 13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 h="138">
                  <a:moveTo>
                    <a:pt x="92" y="137"/>
                  </a:moveTo>
                  <a:lnTo>
                    <a:pt x="75" y="119"/>
                  </a:lnTo>
                  <a:lnTo>
                    <a:pt x="64" y="101"/>
                  </a:lnTo>
                  <a:lnTo>
                    <a:pt x="64" y="87"/>
                  </a:lnTo>
                  <a:lnTo>
                    <a:pt x="59" y="64"/>
                  </a:lnTo>
                  <a:lnTo>
                    <a:pt x="43" y="55"/>
                  </a:lnTo>
                  <a:lnTo>
                    <a:pt x="38" y="41"/>
                  </a:lnTo>
                  <a:lnTo>
                    <a:pt x="38" y="32"/>
                  </a:lnTo>
                  <a:lnTo>
                    <a:pt x="22" y="13"/>
                  </a:lnTo>
                  <a:lnTo>
                    <a:pt x="0" y="0"/>
                  </a:lnTo>
                  <a:lnTo>
                    <a:pt x="22" y="9"/>
                  </a:lnTo>
                  <a:lnTo>
                    <a:pt x="43" y="23"/>
                  </a:lnTo>
                  <a:lnTo>
                    <a:pt x="54" y="36"/>
                  </a:lnTo>
                  <a:lnTo>
                    <a:pt x="64" y="55"/>
                  </a:lnTo>
                  <a:lnTo>
                    <a:pt x="75" y="69"/>
                  </a:lnTo>
                  <a:lnTo>
                    <a:pt x="80" y="87"/>
                  </a:lnTo>
                  <a:lnTo>
                    <a:pt x="80" y="96"/>
                  </a:lnTo>
                  <a:lnTo>
                    <a:pt x="86" y="114"/>
                  </a:lnTo>
                  <a:lnTo>
                    <a:pt x="92" y="137"/>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81" name="Freeform 66"/>
            <p:cNvSpPr>
              <a:spLocks/>
            </p:cNvSpPr>
            <p:nvPr/>
          </p:nvSpPr>
          <p:spPr bwMode="auto">
            <a:xfrm>
              <a:off x="3272" y="2083"/>
              <a:ext cx="33" cy="36"/>
            </a:xfrm>
            <a:custGeom>
              <a:avLst/>
              <a:gdLst>
                <a:gd name="T0" fmla="*/ 0 w 33"/>
                <a:gd name="T1" fmla="*/ 0 h 36"/>
                <a:gd name="T2" fmla="*/ 6 w 33"/>
                <a:gd name="T3" fmla="*/ 11 h 36"/>
                <a:gd name="T4" fmla="*/ 15 w 33"/>
                <a:gd name="T5" fmla="*/ 19 h 36"/>
                <a:gd name="T6" fmla="*/ 28 w 33"/>
                <a:gd name="T7" fmla="*/ 27 h 36"/>
                <a:gd name="T8" fmla="*/ 28 w 33"/>
                <a:gd name="T9" fmla="*/ 35 h 36"/>
                <a:gd name="T10" fmla="*/ 32 w 33"/>
                <a:gd name="T11" fmla="*/ 27 h 36"/>
                <a:gd name="T12" fmla="*/ 19 w 33"/>
                <a:gd name="T13" fmla="*/ 19 h 36"/>
                <a:gd name="T14" fmla="*/ 10 w 33"/>
                <a:gd name="T15" fmla="*/ 7 h 36"/>
                <a:gd name="T16" fmla="*/ 0 w 33"/>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0" y="0"/>
                  </a:moveTo>
                  <a:lnTo>
                    <a:pt x="6" y="11"/>
                  </a:lnTo>
                  <a:lnTo>
                    <a:pt x="15" y="19"/>
                  </a:lnTo>
                  <a:lnTo>
                    <a:pt x="28" y="27"/>
                  </a:lnTo>
                  <a:lnTo>
                    <a:pt x="28" y="35"/>
                  </a:lnTo>
                  <a:lnTo>
                    <a:pt x="32" y="27"/>
                  </a:lnTo>
                  <a:lnTo>
                    <a:pt x="19" y="19"/>
                  </a:lnTo>
                  <a:lnTo>
                    <a:pt x="10" y="7"/>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82" name="Freeform 67"/>
            <p:cNvSpPr>
              <a:spLocks/>
            </p:cNvSpPr>
            <p:nvPr/>
          </p:nvSpPr>
          <p:spPr bwMode="auto">
            <a:xfrm>
              <a:off x="3425" y="1977"/>
              <a:ext cx="32" cy="147"/>
            </a:xfrm>
            <a:custGeom>
              <a:avLst/>
              <a:gdLst>
                <a:gd name="T0" fmla="*/ 31 w 32"/>
                <a:gd name="T1" fmla="*/ 146 h 147"/>
                <a:gd name="T2" fmla="*/ 14 w 32"/>
                <a:gd name="T3" fmla="*/ 127 h 147"/>
                <a:gd name="T4" fmla="*/ 10 w 32"/>
                <a:gd name="T5" fmla="*/ 105 h 147"/>
                <a:gd name="T6" fmla="*/ 4 w 32"/>
                <a:gd name="T7" fmla="*/ 81 h 147"/>
                <a:gd name="T8" fmla="*/ 0 w 32"/>
                <a:gd name="T9" fmla="*/ 68 h 147"/>
                <a:gd name="T10" fmla="*/ 4 w 32"/>
                <a:gd name="T11" fmla="*/ 41 h 147"/>
                <a:gd name="T12" fmla="*/ 10 w 32"/>
                <a:gd name="T13" fmla="*/ 18 h 147"/>
                <a:gd name="T14" fmla="*/ 18 w 32"/>
                <a:gd name="T15" fmla="*/ 0 h 147"/>
                <a:gd name="T16" fmla="*/ 14 w 32"/>
                <a:gd name="T17" fmla="*/ 22 h 147"/>
                <a:gd name="T18" fmla="*/ 10 w 32"/>
                <a:gd name="T19" fmla="*/ 46 h 147"/>
                <a:gd name="T20" fmla="*/ 10 w 32"/>
                <a:gd name="T21" fmla="*/ 68 h 147"/>
                <a:gd name="T22" fmla="*/ 14 w 32"/>
                <a:gd name="T23" fmla="*/ 91 h 147"/>
                <a:gd name="T24" fmla="*/ 18 w 32"/>
                <a:gd name="T25" fmla="*/ 114 h 147"/>
                <a:gd name="T26" fmla="*/ 31 w 32"/>
                <a:gd name="T27" fmla="*/ 14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47">
                  <a:moveTo>
                    <a:pt x="31" y="146"/>
                  </a:moveTo>
                  <a:lnTo>
                    <a:pt x="14" y="127"/>
                  </a:lnTo>
                  <a:lnTo>
                    <a:pt x="10" y="105"/>
                  </a:lnTo>
                  <a:lnTo>
                    <a:pt x="4" y="81"/>
                  </a:lnTo>
                  <a:lnTo>
                    <a:pt x="0" y="68"/>
                  </a:lnTo>
                  <a:lnTo>
                    <a:pt x="4" y="41"/>
                  </a:lnTo>
                  <a:lnTo>
                    <a:pt x="10" y="18"/>
                  </a:lnTo>
                  <a:lnTo>
                    <a:pt x="18" y="0"/>
                  </a:lnTo>
                  <a:lnTo>
                    <a:pt x="14" y="22"/>
                  </a:lnTo>
                  <a:lnTo>
                    <a:pt x="10" y="46"/>
                  </a:lnTo>
                  <a:lnTo>
                    <a:pt x="10" y="68"/>
                  </a:lnTo>
                  <a:lnTo>
                    <a:pt x="14" y="91"/>
                  </a:lnTo>
                  <a:lnTo>
                    <a:pt x="18" y="114"/>
                  </a:lnTo>
                  <a:lnTo>
                    <a:pt x="31" y="146"/>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83" name="Freeform 68"/>
            <p:cNvSpPr>
              <a:spLocks/>
            </p:cNvSpPr>
            <p:nvPr/>
          </p:nvSpPr>
          <p:spPr bwMode="auto">
            <a:xfrm>
              <a:off x="3285" y="1986"/>
              <a:ext cx="86" cy="114"/>
            </a:xfrm>
            <a:custGeom>
              <a:avLst/>
              <a:gdLst>
                <a:gd name="T0" fmla="*/ 85 w 86"/>
                <a:gd name="T1" fmla="*/ 113 h 114"/>
                <a:gd name="T2" fmla="*/ 69 w 86"/>
                <a:gd name="T3" fmla="*/ 94 h 114"/>
                <a:gd name="T4" fmla="*/ 69 w 86"/>
                <a:gd name="T5" fmla="*/ 72 h 114"/>
                <a:gd name="T6" fmla="*/ 52 w 86"/>
                <a:gd name="T7" fmla="*/ 54 h 114"/>
                <a:gd name="T8" fmla="*/ 47 w 86"/>
                <a:gd name="T9" fmla="*/ 32 h 114"/>
                <a:gd name="T10" fmla="*/ 31 w 86"/>
                <a:gd name="T11" fmla="*/ 22 h 114"/>
                <a:gd name="T12" fmla="*/ 16 w 86"/>
                <a:gd name="T13" fmla="*/ 5 h 114"/>
                <a:gd name="T14" fmla="*/ 0 w 86"/>
                <a:gd name="T15" fmla="*/ 0 h 114"/>
                <a:gd name="T16" fmla="*/ 21 w 86"/>
                <a:gd name="T17" fmla="*/ 0 h 114"/>
                <a:gd name="T18" fmla="*/ 47 w 86"/>
                <a:gd name="T19" fmla="*/ 19 h 114"/>
                <a:gd name="T20" fmla="*/ 64 w 86"/>
                <a:gd name="T21" fmla="*/ 27 h 114"/>
                <a:gd name="T22" fmla="*/ 74 w 86"/>
                <a:gd name="T23" fmla="*/ 45 h 114"/>
                <a:gd name="T24" fmla="*/ 85 w 86"/>
                <a:gd name="T25" fmla="*/ 72 h 114"/>
                <a:gd name="T26" fmla="*/ 85 w 86"/>
                <a:gd name="T27" fmla="*/ 11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114">
                  <a:moveTo>
                    <a:pt x="85" y="113"/>
                  </a:moveTo>
                  <a:lnTo>
                    <a:pt x="69" y="94"/>
                  </a:lnTo>
                  <a:lnTo>
                    <a:pt x="69" y="72"/>
                  </a:lnTo>
                  <a:lnTo>
                    <a:pt x="52" y="54"/>
                  </a:lnTo>
                  <a:lnTo>
                    <a:pt x="47" y="32"/>
                  </a:lnTo>
                  <a:lnTo>
                    <a:pt x="31" y="22"/>
                  </a:lnTo>
                  <a:lnTo>
                    <a:pt x="16" y="5"/>
                  </a:lnTo>
                  <a:lnTo>
                    <a:pt x="0" y="0"/>
                  </a:lnTo>
                  <a:lnTo>
                    <a:pt x="21" y="0"/>
                  </a:lnTo>
                  <a:lnTo>
                    <a:pt x="47" y="19"/>
                  </a:lnTo>
                  <a:lnTo>
                    <a:pt x="64" y="27"/>
                  </a:lnTo>
                  <a:lnTo>
                    <a:pt x="74" y="45"/>
                  </a:lnTo>
                  <a:lnTo>
                    <a:pt x="85" y="72"/>
                  </a:lnTo>
                  <a:lnTo>
                    <a:pt x="85" y="113"/>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84" name="Freeform 69"/>
            <p:cNvSpPr>
              <a:spLocks/>
            </p:cNvSpPr>
            <p:nvPr/>
          </p:nvSpPr>
          <p:spPr bwMode="auto">
            <a:xfrm>
              <a:off x="3388" y="1954"/>
              <a:ext cx="19" cy="126"/>
            </a:xfrm>
            <a:custGeom>
              <a:avLst/>
              <a:gdLst>
                <a:gd name="T0" fmla="*/ 11 w 19"/>
                <a:gd name="T1" fmla="*/ 125 h 126"/>
                <a:gd name="T2" fmla="*/ 7 w 19"/>
                <a:gd name="T3" fmla="*/ 112 h 126"/>
                <a:gd name="T4" fmla="*/ 3 w 19"/>
                <a:gd name="T5" fmla="*/ 85 h 126"/>
                <a:gd name="T6" fmla="*/ 0 w 19"/>
                <a:gd name="T7" fmla="*/ 67 h 126"/>
                <a:gd name="T8" fmla="*/ 0 w 19"/>
                <a:gd name="T9" fmla="*/ 45 h 126"/>
                <a:gd name="T10" fmla="*/ 3 w 19"/>
                <a:gd name="T11" fmla="*/ 27 h 126"/>
                <a:gd name="T12" fmla="*/ 15 w 19"/>
                <a:gd name="T13" fmla="*/ 8 h 126"/>
                <a:gd name="T14" fmla="*/ 18 w 19"/>
                <a:gd name="T15" fmla="*/ 0 h 126"/>
                <a:gd name="T16" fmla="*/ 15 w 19"/>
                <a:gd name="T17" fmla="*/ 18 h 126"/>
                <a:gd name="T18" fmla="*/ 7 w 19"/>
                <a:gd name="T19" fmla="*/ 40 h 126"/>
                <a:gd name="T20" fmla="*/ 7 w 19"/>
                <a:gd name="T21" fmla="*/ 58 h 126"/>
                <a:gd name="T22" fmla="*/ 7 w 19"/>
                <a:gd name="T23" fmla="*/ 90 h 126"/>
                <a:gd name="T24" fmla="*/ 11 w 19"/>
                <a:gd name="T25" fmla="*/ 107 h 126"/>
                <a:gd name="T26" fmla="*/ 11 w 19"/>
                <a:gd name="T27" fmla="*/ 12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26">
                  <a:moveTo>
                    <a:pt x="11" y="125"/>
                  </a:moveTo>
                  <a:lnTo>
                    <a:pt x="7" y="112"/>
                  </a:lnTo>
                  <a:lnTo>
                    <a:pt x="3" y="85"/>
                  </a:lnTo>
                  <a:lnTo>
                    <a:pt x="0" y="67"/>
                  </a:lnTo>
                  <a:lnTo>
                    <a:pt x="0" y="45"/>
                  </a:lnTo>
                  <a:lnTo>
                    <a:pt x="3" y="27"/>
                  </a:lnTo>
                  <a:lnTo>
                    <a:pt x="15" y="8"/>
                  </a:lnTo>
                  <a:lnTo>
                    <a:pt x="18" y="0"/>
                  </a:lnTo>
                  <a:lnTo>
                    <a:pt x="15" y="18"/>
                  </a:lnTo>
                  <a:lnTo>
                    <a:pt x="7" y="40"/>
                  </a:lnTo>
                  <a:lnTo>
                    <a:pt x="7" y="58"/>
                  </a:lnTo>
                  <a:lnTo>
                    <a:pt x="7" y="90"/>
                  </a:lnTo>
                  <a:lnTo>
                    <a:pt x="11" y="107"/>
                  </a:lnTo>
                  <a:lnTo>
                    <a:pt x="11" y="125"/>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85" name="Freeform 70"/>
            <p:cNvSpPr>
              <a:spLocks/>
            </p:cNvSpPr>
            <p:nvPr/>
          </p:nvSpPr>
          <p:spPr bwMode="auto">
            <a:xfrm>
              <a:off x="3480" y="2015"/>
              <a:ext cx="17" cy="100"/>
            </a:xfrm>
            <a:custGeom>
              <a:avLst/>
              <a:gdLst>
                <a:gd name="T0" fmla="*/ 3 w 17"/>
                <a:gd name="T1" fmla="*/ 0 h 100"/>
                <a:gd name="T2" fmla="*/ 0 w 17"/>
                <a:gd name="T3" fmla="*/ 22 h 100"/>
                <a:gd name="T4" fmla="*/ 3 w 17"/>
                <a:gd name="T5" fmla="*/ 45 h 100"/>
                <a:gd name="T6" fmla="*/ 9 w 17"/>
                <a:gd name="T7" fmla="*/ 63 h 100"/>
                <a:gd name="T8" fmla="*/ 9 w 17"/>
                <a:gd name="T9" fmla="*/ 77 h 100"/>
                <a:gd name="T10" fmla="*/ 16 w 17"/>
                <a:gd name="T11" fmla="*/ 99 h 100"/>
                <a:gd name="T12" fmla="*/ 16 w 17"/>
                <a:gd name="T13" fmla="*/ 81 h 100"/>
                <a:gd name="T14" fmla="*/ 13 w 17"/>
                <a:gd name="T15" fmla="*/ 59 h 100"/>
                <a:gd name="T16" fmla="*/ 7 w 17"/>
                <a:gd name="T17" fmla="*/ 45 h 100"/>
                <a:gd name="T18" fmla="*/ 7 w 17"/>
                <a:gd name="T19" fmla="*/ 27 h 100"/>
                <a:gd name="T20" fmla="*/ 3 w 17"/>
                <a:gd name="T2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00">
                  <a:moveTo>
                    <a:pt x="3" y="0"/>
                  </a:moveTo>
                  <a:lnTo>
                    <a:pt x="0" y="22"/>
                  </a:lnTo>
                  <a:lnTo>
                    <a:pt x="3" y="45"/>
                  </a:lnTo>
                  <a:lnTo>
                    <a:pt x="9" y="63"/>
                  </a:lnTo>
                  <a:lnTo>
                    <a:pt x="9" y="77"/>
                  </a:lnTo>
                  <a:lnTo>
                    <a:pt x="16" y="99"/>
                  </a:lnTo>
                  <a:lnTo>
                    <a:pt x="16" y="81"/>
                  </a:lnTo>
                  <a:lnTo>
                    <a:pt x="13" y="59"/>
                  </a:lnTo>
                  <a:lnTo>
                    <a:pt x="7" y="45"/>
                  </a:lnTo>
                  <a:lnTo>
                    <a:pt x="7" y="27"/>
                  </a:lnTo>
                  <a:lnTo>
                    <a:pt x="3"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86" name="Freeform 71"/>
            <p:cNvSpPr>
              <a:spLocks/>
            </p:cNvSpPr>
            <p:nvPr/>
          </p:nvSpPr>
          <p:spPr bwMode="auto">
            <a:xfrm>
              <a:off x="3523" y="2166"/>
              <a:ext cx="1" cy="74"/>
            </a:xfrm>
            <a:custGeom>
              <a:avLst/>
              <a:gdLst>
                <a:gd name="T0" fmla="*/ 0 w 1"/>
                <a:gd name="T1" fmla="*/ 0 h 74"/>
                <a:gd name="T2" fmla="*/ 0 w 1"/>
                <a:gd name="T3" fmla="*/ 18 h 74"/>
                <a:gd name="T4" fmla="*/ 0 w 1"/>
                <a:gd name="T5" fmla="*/ 34 h 74"/>
                <a:gd name="T6" fmla="*/ 0 w 1"/>
                <a:gd name="T7" fmla="*/ 56 h 74"/>
                <a:gd name="T8" fmla="*/ 0 w 1"/>
                <a:gd name="T9" fmla="*/ 73 h 74"/>
                <a:gd name="T10" fmla="*/ 0 w 1"/>
                <a:gd name="T11" fmla="*/ 56 h 74"/>
                <a:gd name="T12" fmla="*/ 0 w 1"/>
                <a:gd name="T13" fmla="*/ 30 h 74"/>
                <a:gd name="T14" fmla="*/ 0 w 1"/>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74">
                  <a:moveTo>
                    <a:pt x="0" y="0"/>
                  </a:moveTo>
                  <a:lnTo>
                    <a:pt x="0" y="18"/>
                  </a:lnTo>
                  <a:lnTo>
                    <a:pt x="0" y="34"/>
                  </a:lnTo>
                  <a:lnTo>
                    <a:pt x="0" y="56"/>
                  </a:lnTo>
                  <a:lnTo>
                    <a:pt x="0" y="73"/>
                  </a:lnTo>
                  <a:lnTo>
                    <a:pt x="0" y="56"/>
                  </a:lnTo>
                  <a:lnTo>
                    <a:pt x="0" y="30"/>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87" name="Freeform 72"/>
            <p:cNvSpPr>
              <a:spLocks/>
            </p:cNvSpPr>
            <p:nvPr/>
          </p:nvSpPr>
          <p:spPr bwMode="auto">
            <a:xfrm>
              <a:off x="3115" y="1962"/>
              <a:ext cx="209" cy="99"/>
            </a:xfrm>
            <a:custGeom>
              <a:avLst/>
              <a:gdLst>
                <a:gd name="T0" fmla="*/ 208 w 209"/>
                <a:gd name="T1" fmla="*/ 98 h 99"/>
                <a:gd name="T2" fmla="*/ 185 w 209"/>
                <a:gd name="T3" fmla="*/ 76 h 99"/>
                <a:gd name="T4" fmla="*/ 163 w 209"/>
                <a:gd name="T5" fmla="*/ 59 h 99"/>
                <a:gd name="T6" fmla="*/ 133 w 209"/>
                <a:gd name="T7" fmla="*/ 54 h 99"/>
                <a:gd name="T8" fmla="*/ 116 w 209"/>
                <a:gd name="T9" fmla="*/ 44 h 99"/>
                <a:gd name="T10" fmla="*/ 93 w 209"/>
                <a:gd name="T11" fmla="*/ 32 h 99"/>
                <a:gd name="T12" fmla="*/ 75 w 209"/>
                <a:gd name="T13" fmla="*/ 27 h 99"/>
                <a:gd name="T14" fmla="*/ 41 w 209"/>
                <a:gd name="T15" fmla="*/ 22 h 99"/>
                <a:gd name="T16" fmla="*/ 18 w 209"/>
                <a:gd name="T17" fmla="*/ 14 h 99"/>
                <a:gd name="T18" fmla="*/ 0 w 209"/>
                <a:gd name="T19" fmla="*/ 0 h 99"/>
                <a:gd name="T20" fmla="*/ 24 w 209"/>
                <a:gd name="T21" fmla="*/ 9 h 99"/>
                <a:gd name="T22" fmla="*/ 58 w 209"/>
                <a:gd name="T23" fmla="*/ 18 h 99"/>
                <a:gd name="T24" fmla="*/ 87 w 209"/>
                <a:gd name="T25" fmla="*/ 18 h 99"/>
                <a:gd name="T26" fmla="*/ 105 w 209"/>
                <a:gd name="T27" fmla="*/ 27 h 99"/>
                <a:gd name="T28" fmla="*/ 122 w 209"/>
                <a:gd name="T29" fmla="*/ 32 h 99"/>
                <a:gd name="T30" fmla="*/ 128 w 209"/>
                <a:gd name="T31" fmla="*/ 44 h 99"/>
                <a:gd name="T32" fmla="*/ 169 w 209"/>
                <a:gd name="T33" fmla="*/ 44 h 99"/>
                <a:gd name="T34" fmla="*/ 185 w 209"/>
                <a:gd name="T35" fmla="*/ 59 h 99"/>
                <a:gd name="T36" fmla="*/ 208 w 209"/>
                <a:gd name="T37" fmla="*/ 80 h 99"/>
                <a:gd name="T38" fmla="*/ 208 w 209"/>
                <a:gd name="T39" fmla="*/ 9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9" h="99">
                  <a:moveTo>
                    <a:pt x="208" y="98"/>
                  </a:moveTo>
                  <a:lnTo>
                    <a:pt x="185" y="76"/>
                  </a:lnTo>
                  <a:lnTo>
                    <a:pt x="163" y="59"/>
                  </a:lnTo>
                  <a:lnTo>
                    <a:pt x="133" y="54"/>
                  </a:lnTo>
                  <a:lnTo>
                    <a:pt x="116" y="44"/>
                  </a:lnTo>
                  <a:lnTo>
                    <a:pt x="93" y="32"/>
                  </a:lnTo>
                  <a:lnTo>
                    <a:pt x="75" y="27"/>
                  </a:lnTo>
                  <a:lnTo>
                    <a:pt x="41" y="22"/>
                  </a:lnTo>
                  <a:lnTo>
                    <a:pt x="18" y="14"/>
                  </a:lnTo>
                  <a:lnTo>
                    <a:pt x="0" y="0"/>
                  </a:lnTo>
                  <a:lnTo>
                    <a:pt x="24" y="9"/>
                  </a:lnTo>
                  <a:lnTo>
                    <a:pt x="58" y="18"/>
                  </a:lnTo>
                  <a:lnTo>
                    <a:pt x="87" y="18"/>
                  </a:lnTo>
                  <a:lnTo>
                    <a:pt x="105" y="27"/>
                  </a:lnTo>
                  <a:lnTo>
                    <a:pt x="122" y="32"/>
                  </a:lnTo>
                  <a:lnTo>
                    <a:pt x="128" y="44"/>
                  </a:lnTo>
                  <a:lnTo>
                    <a:pt x="169" y="44"/>
                  </a:lnTo>
                  <a:lnTo>
                    <a:pt x="185" y="59"/>
                  </a:lnTo>
                  <a:lnTo>
                    <a:pt x="208" y="80"/>
                  </a:lnTo>
                  <a:lnTo>
                    <a:pt x="208" y="98"/>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88" name="Freeform 73"/>
            <p:cNvSpPr>
              <a:spLocks/>
            </p:cNvSpPr>
            <p:nvPr/>
          </p:nvSpPr>
          <p:spPr bwMode="auto">
            <a:xfrm>
              <a:off x="2920" y="1884"/>
              <a:ext cx="238" cy="115"/>
            </a:xfrm>
            <a:custGeom>
              <a:avLst/>
              <a:gdLst>
                <a:gd name="T0" fmla="*/ 237 w 238"/>
                <a:gd name="T1" fmla="*/ 114 h 115"/>
                <a:gd name="T2" fmla="*/ 209 w 238"/>
                <a:gd name="T3" fmla="*/ 105 h 115"/>
                <a:gd name="T4" fmla="*/ 192 w 238"/>
                <a:gd name="T5" fmla="*/ 95 h 115"/>
                <a:gd name="T6" fmla="*/ 173 w 238"/>
                <a:gd name="T7" fmla="*/ 82 h 115"/>
                <a:gd name="T8" fmla="*/ 150 w 238"/>
                <a:gd name="T9" fmla="*/ 64 h 115"/>
                <a:gd name="T10" fmla="*/ 128 w 238"/>
                <a:gd name="T11" fmla="*/ 50 h 115"/>
                <a:gd name="T12" fmla="*/ 98 w 238"/>
                <a:gd name="T13" fmla="*/ 42 h 115"/>
                <a:gd name="T14" fmla="*/ 70 w 238"/>
                <a:gd name="T15" fmla="*/ 32 h 115"/>
                <a:gd name="T16" fmla="*/ 52 w 238"/>
                <a:gd name="T17" fmla="*/ 23 h 115"/>
                <a:gd name="T18" fmla="*/ 23 w 238"/>
                <a:gd name="T19" fmla="*/ 9 h 115"/>
                <a:gd name="T20" fmla="*/ 0 w 238"/>
                <a:gd name="T21" fmla="*/ 0 h 115"/>
                <a:gd name="T22" fmla="*/ 17 w 238"/>
                <a:gd name="T23" fmla="*/ 5 h 115"/>
                <a:gd name="T24" fmla="*/ 34 w 238"/>
                <a:gd name="T25" fmla="*/ 14 h 115"/>
                <a:gd name="T26" fmla="*/ 70 w 238"/>
                <a:gd name="T27" fmla="*/ 23 h 115"/>
                <a:gd name="T28" fmla="*/ 87 w 238"/>
                <a:gd name="T29" fmla="*/ 32 h 115"/>
                <a:gd name="T30" fmla="*/ 109 w 238"/>
                <a:gd name="T31" fmla="*/ 37 h 115"/>
                <a:gd name="T32" fmla="*/ 145 w 238"/>
                <a:gd name="T33" fmla="*/ 55 h 115"/>
                <a:gd name="T34" fmla="*/ 173 w 238"/>
                <a:gd name="T35" fmla="*/ 72 h 115"/>
                <a:gd name="T36" fmla="*/ 198 w 238"/>
                <a:gd name="T37" fmla="*/ 91 h 115"/>
                <a:gd name="T38" fmla="*/ 214 w 238"/>
                <a:gd name="T39" fmla="*/ 105 h 115"/>
                <a:gd name="T40" fmla="*/ 237 w 238"/>
                <a:gd name="T41" fmla="*/ 11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8" h="115">
                  <a:moveTo>
                    <a:pt x="237" y="114"/>
                  </a:moveTo>
                  <a:lnTo>
                    <a:pt x="209" y="105"/>
                  </a:lnTo>
                  <a:lnTo>
                    <a:pt x="192" y="95"/>
                  </a:lnTo>
                  <a:lnTo>
                    <a:pt x="173" y="82"/>
                  </a:lnTo>
                  <a:lnTo>
                    <a:pt x="150" y="64"/>
                  </a:lnTo>
                  <a:lnTo>
                    <a:pt x="128" y="50"/>
                  </a:lnTo>
                  <a:lnTo>
                    <a:pt x="98" y="42"/>
                  </a:lnTo>
                  <a:lnTo>
                    <a:pt x="70" y="32"/>
                  </a:lnTo>
                  <a:lnTo>
                    <a:pt x="52" y="23"/>
                  </a:lnTo>
                  <a:lnTo>
                    <a:pt x="23" y="9"/>
                  </a:lnTo>
                  <a:lnTo>
                    <a:pt x="0" y="0"/>
                  </a:lnTo>
                  <a:lnTo>
                    <a:pt x="17" y="5"/>
                  </a:lnTo>
                  <a:lnTo>
                    <a:pt x="34" y="14"/>
                  </a:lnTo>
                  <a:lnTo>
                    <a:pt x="70" y="23"/>
                  </a:lnTo>
                  <a:lnTo>
                    <a:pt x="87" y="32"/>
                  </a:lnTo>
                  <a:lnTo>
                    <a:pt x="109" y="37"/>
                  </a:lnTo>
                  <a:lnTo>
                    <a:pt x="145" y="55"/>
                  </a:lnTo>
                  <a:lnTo>
                    <a:pt x="173" y="72"/>
                  </a:lnTo>
                  <a:lnTo>
                    <a:pt x="198" y="91"/>
                  </a:lnTo>
                  <a:lnTo>
                    <a:pt x="214" y="105"/>
                  </a:lnTo>
                  <a:lnTo>
                    <a:pt x="237" y="114"/>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89" name="Freeform 74"/>
            <p:cNvSpPr>
              <a:spLocks/>
            </p:cNvSpPr>
            <p:nvPr/>
          </p:nvSpPr>
          <p:spPr bwMode="auto">
            <a:xfrm>
              <a:off x="3049" y="1840"/>
              <a:ext cx="55" cy="19"/>
            </a:xfrm>
            <a:custGeom>
              <a:avLst/>
              <a:gdLst>
                <a:gd name="T0" fmla="*/ 0 w 55"/>
                <a:gd name="T1" fmla="*/ 0 h 19"/>
                <a:gd name="T2" fmla="*/ 0 w 55"/>
                <a:gd name="T3" fmla="*/ 7 h 19"/>
                <a:gd name="T4" fmla="*/ 15 w 55"/>
                <a:gd name="T5" fmla="*/ 14 h 19"/>
                <a:gd name="T6" fmla="*/ 29 w 55"/>
                <a:gd name="T7" fmla="*/ 18 h 19"/>
                <a:gd name="T8" fmla="*/ 54 w 55"/>
                <a:gd name="T9" fmla="*/ 14 h 19"/>
                <a:gd name="T10" fmla="*/ 54 w 55"/>
                <a:gd name="T11" fmla="*/ 12 h 19"/>
                <a:gd name="T12" fmla="*/ 44 w 55"/>
                <a:gd name="T13" fmla="*/ 14 h 19"/>
                <a:gd name="T14" fmla="*/ 25 w 55"/>
                <a:gd name="T15" fmla="*/ 14 h 19"/>
                <a:gd name="T16" fmla="*/ 15 w 55"/>
                <a:gd name="T17" fmla="*/ 12 h 19"/>
                <a:gd name="T18" fmla="*/ 0 w 55"/>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19">
                  <a:moveTo>
                    <a:pt x="0" y="0"/>
                  </a:moveTo>
                  <a:lnTo>
                    <a:pt x="0" y="7"/>
                  </a:lnTo>
                  <a:lnTo>
                    <a:pt x="15" y="14"/>
                  </a:lnTo>
                  <a:lnTo>
                    <a:pt x="29" y="18"/>
                  </a:lnTo>
                  <a:lnTo>
                    <a:pt x="54" y="14"/>
                  </a:lnTo>
                  <a:lnTo>
                    <a:pt x="54" y="12"/>
                  </a:lnTo>
                  <a:lnTo>
                    <a:pt x="44" y="14"/>
                  </a:lnTo>
                  <a:lnTo>
                    <a:pt x="25" y="14"/>
                  </a:lnTo>
                  <a:lnTo>
                    <a:pt x="15" y="12"/>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0" name="Freeform 75"/>
            <p:cNvSpPr>
              <a:spLocks/>
            </p:cNvSpPr>
            <p:nvPr/>
          </p:nvSpPr>
          <p:spPr bwMode="auto">
            <a:xfrm>
              <a:off x="3055" y="1827"/>
              <a:ext cx="24" cy="17"/>
            </a:xfrm>
            <a:custGeom>
              <a:avLst/>
              <a:gdLst>
                <a:gd name="T0" fmla="*/ 0 w 24"/>
                <a:gd name="T1" fmla="*/ 0 h 17"/>
                <a:gd name="T2" fmla="*/ 0 w 24"/>
                <a:gd name="T3" fmla="*/ 9 h 17"/>
                <a:gd name="T4" fmla="*/ 4 w 24"/>
                <a:gd name="T5" fmla="*/ 13 h 17"/>
                <a:gd name="T6" fmla="*/ 12 w 24"/>
                <a:gd name="T7" fmla="*/ 16 h 17"/>
                <a:gd name="T8" fmla="*/ 23 w 24"/>
                <a:gd name="T9" fmla="*/ 16 h 17"/>
                <a:gd name="T10" fmla="*/ 12 w 24"/>
                <a:gd name="T11" fmla="*/ 13 h 17"/>
                <a:gd name="T12" fmla="*/ 8 w 24"/>
                <a:gd name="T13" fmla="*/ 9 h 17"/>
                <a:gd name="T14" fmla="*/ 0 w 24"/>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0" y="0"/>
                  </a:moveTo>
                  <a:lnTo>
                    <a:pt x="0" y="9"/>
                  </a:lnTo>
                  <a:lnTo>
                    <a:pt x="4" y="13"/>
                  </a:lnTo>
                  <a:lnTo>
                    <a:pt x="12" y="16"/>
                  </a:lnTo>
                  <a:lnTo>
                    <a:pt x="23" y="16"/>
                  </a:lnTo>
                  <a:lnTo>
                    <a:pt x="12" y="13"/>
                  </a:lnTo>
                  <a:lnTo>
                    <a:pt x="8" y="9"/>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1" name="Freeform 76"/>
            <p:cNvSpPr>
              <a:spLocks/>
            </p:cNvSpPr>
            <p:nvPr/>
          </p:nvSpPr>
          <p:spPr bwMode="auto">
            <a:xfrm>
              <a:off x="3067" y="1817"/>
              <a:ext cx="37" cy="23"/>
            </a:xfrm>
            <a:custGeom>
              <a:avLst/>
              <a:gdLst>
                <a:gd name="T0" fmla="*/ 4 w 37"/>
                <a:gd name="T1" fmla="*/ 0 h 23"/>
                <a:gd name="T2" fmla="*/ 0 w 37"/>
                <a:gd name="T3" fmla="*/ 4 h 23"/>
                <a:gd name="T4" fmla="*/ 0 w 37"/>
                <a:gd name="T5" fmla="*/ 10 h 23"/>
                <a:gd name="T6" fmla="*/ 4 w 37"/>
                <a:gd name="T7" fmla="*/ 18 h 23"/>
                <a:gd name="T8" fmla="*/ 18 w 37"/>
                <a:gd name="T9" fmla="*/ 22 h 23"/>
                <a:gd name="T10" fmla="*/ 36 w 37"/>
                <a:gd name="T11" fmla="*/ 18 h 23"/>
                <a:gd name="T12" fmla="*/ 27 w 37"/>
                <a:gd name="T13" fmla="*/ 18 h 23"/>
                <a:gd name="T14" fmla="*/ 13 w 37"/>
                <a:gd name="T15" fmla="*/ 15 h 23"/>
                <a:gd name="T16" fmla="*/ 9 w 37"/>
                <a:gd name="T17" fmla="*/ 10 h 23"/>
                <a:gd name="T18" fmla="*/ 4 w 37"/>
                <a:gd name="T1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23">
                  <a:moveTo>
                    <a:pt x="4" y="0"/>
                  </a:moveTo>
                  <a:lnTo>
                    <a:pt x="0" y="4"/>
                  </a:lnTo>
                  <a:lnTo>
                    <a:pt x="0" y="10"/>
                  </a:lnTo>
                  <a:lnTo>
                    <a:pt x="4" y="18"/>
                  </a:lnTo>
                  <a:lnTo>
                    <a:pt x="18" y="22"/>
                  </a:lnTo>
                  <a:lnTo>
                    <a:pt x="36" y="18"/>
                  </a:lnTo>
                  <a:lnTo>
                    <a:pt x="27" y="18"/>
                  </a:lnTo>
                  <a:lnTo>
                    <a:pt x="13" y="15"/>
                  </a:lnTo>
                  <a:lnTo>
                    <a:pt x="9" y="10"/>
                  </a:lnTo>
                  <a:lnTo>
                    <a:pt x="4"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2" name="Freeform 77"/>
            <p:cNvSpPr>
              <a:spLocks/>
            </p:cNvSpPr>
            <p:nvPr/>
          </p:nvSpPr>
          <p:spPr bwMode="auto">
            <a:xfrm>
              <a:off x="3083" y="1764"/>
              <a:ext cx="7" cy="60"/>
            </a:xfrm>
            <a:custGeom>
              <a:avLst/>
              <a:gdLst>
                <a:gd name="T0" fmla="*/ 4 w 7"/>
                <a:gd name="T1" fmla="*/ 59 h 60"/>
                <a:gd name="T2" fmla="*/ 0 w 7"/>
                <a:gd name="T3" fmla="*/ 55 h 60"/>
                <a:gd name="T4" fmla="*/ 0 w 7"/>
                <a:gd name="T5" fmla="*/ 47 h 60"/>
                <a:gd name="T6" fmla="*/ 0 w 7"/>
                <a:gd name="T7" fmla="*/ 38 h 60"/>
                <a:gd name="T8" fmla="*/ 4 w 7"/>
                <a:gd name="T9" fmla="*/ 25 h 60"/>
                <a:gd name="T10" fmla="*/ 6 w 7"/>
                <a:gd name="T11" fmla="*/ 13 h 60"/>
                <a:gd name="T12" fmla="*/ 6 w 7"/>
                <a:gd name="T13" fmla="*/ 0 h 60"/>
                <a:gd name="T14" fmla="*/ 6 w 7"/>
                <a:gd name="T15" fmla="*/ 21 h 60"/>
                <a:gd name="T16" fmla="*/ 2 w 7"/>
                <a:gd name="T17" fmla="*/ 35 h 60"/>
                <a:gd name="T18" fmla="*/ 2 w 7"/>
                <a:gd name="T19" fmla="*/ 47 h 60"/>
                <a:gd name="T20" fmla="*/ 4 w 7"/>
                <a:gd name="T21" fmla="*/ 5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60">
                  <a:moveTo>
                    <a:pt x="4" y="59"/>
                  </a:moveTo>
                  <a:lnTo>
                    <a:pt x="0" y="55"/>
                  </a:lnTo>
                  <a:lnTo>
                    <a:pt x="0" y="47"/>
                  </a:lnTo>
                  <a:lnTo>
                    <a:pt x="0" y="38"/>
                  </a:lnTo>
                  <a:lnTo>
                    <a:pt x="4" y="25"/>
                  </a:lnTo>
                  <a:lnTo>
                    <a:pt x="6" y="13"/>
                  </a:lnTo>
                  <a:lnTo>
                    <a:pt x="6" y="0"/>
                  </a:lnTo>
                  <a:lnTo>
                    <a:pt x="6" y="21"/>
                  </a:lnTo>
                  <a:lnTo>
                    <a:pt x="2" y="35"/>
                  </a:lnTo>
                  <a:lnTo>
                    <a:pt x="2" y="47"/>
                  </a:lnTo>
                  <a:lnTo>
                    <a:pt x="4" y="59"/>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3" name="Freeform 78"/>
            <p:cNvSpPr>
              <a:spLocks/>
            </p:cNvSpPr>
            <p:nvPr/>
          </p:nvSpPr>
          <p:spPr bwMode="auto">
            <a:xfrm>
              <a:off x="3157" y="1880"/>
              <a:ext cx="63" cy="85"/>
            </a:xfrm>
            <a:custGeom>
              <a:avLst/>
              <a:gdLst>
                <a:gd name="T0" fmla="*/ 0 w 63"/>
                <a:gd name="T1" fmla="*/ 0 h 85"/>
                <a:gd name="T2" fmla="*/ 15 w 63"/>
                <a:gd name="T3" fmla="*/ 8 h 85"/>
                <a:gd name="T4" fmla="*/ 26 w 63"/>
                <a:gd name="T5" fmla="*/ 18 h 85"/>
                <a:gd name="T6" fmla="*/ 31 w 63"/>
                <a:gd name="T7" fmla="*/ 35 h 85"/>
                <a:gd name="T8" fmla="*/ 36 w 63"/>
                <a:gd name="T9" fmla="*/ 48 h 85"/>
                <a:gd name="T10" fmla="*/ 36 w 63"/>
                <a:gd name="T11" fmla="*/ 62 h 85"/>
                <a:gd name="T12" fmla="*/ 47 w 63"/>
                <a:gd name="T13" fmla="*/ 66 h 85"/>
                <a:gd name="T14" fmla="*/ 62 w 63"/>
                <a:gd name="T15" fmla="*/ 84 h 85"/>
                <a:gd name="T16" fmla="*/ 52 w 63"/>
                <a:gd name="T17" fmla="*/ 66 h 85"/>
                <a:gd name="T18" fmla="*/ 42 w 63"/>
                <a:gd name="T19" fmla="*/ 62 h 85"/>
                <a:gd name="T20" fmla="*/ 42 w 63"/>
                <a:gd name="T21" fmla="*/ 40 h 85"/>
                <a:gd name="T22" fmla="*/ 36 w 63"/>
                <a:gd name="T23" fmla="*/ 22 h 85"/>
                <a:gd name="T24" fmla="*/ 31 w 63"/>
                <a:gd name="T25" fmla="*/ 13 h 85"/>
                <a:gd name="T26" fmla="*/ 0 w 63"/>
                <a:gd name="T2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85">
                  <a:moveTo>
                    <a:pt x="0" y="0"/>
                  </a:moveTo>
                  <a:lnTo>
                    <a:pt x="15" y="8"/>
                  </a:lnTo>
                  <a:lnTo>
                    <a:pt x="26" y="18"/>
                  </a:lnTo>
                  <a:lnTo>
                    <a:pt x="31" y="35"/>
                  </a:lnTo>
                  <a:lnTo>
                    <a:pt x="36" y="48"/>
                  </a:lnTo>
                  <a:lnTo>
                    <a:pt x="36" y="62"/>
                  </a:lnTo>
                  <a:lnTo>
                    <a:pt x="47" y="66"/>
                  </a:lnTo>
                  <a:lnTo>
                    <a:pt x="62" y="84"/>
                  </a:lnTo>
                  <a:lnTo>
                    <a:pt x="52" y="66"/>
                  </a:lnTo>
                  <a:lnTo>
                    <a:pt x="42" y="62"/>
                  </a:lnTo>
                  <a:lnTo>
                    <a:pt x="42" y="40"/>
                  </a:lnTo>
                  <a:lnTo>
                    <a:pt x="36" y="22"/>
                  </a:lnTo>
                  <a:lnTo>
                    <a:pt x="31" y="13"/>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4" name="Freeform 79"/>
            <p:cNvSpPr>
              <a:spLocks/>
            </p:cNvSpPr>
            <p:nvPr/>
          </p:nvSpPr>
          <p:spPr bwMode="auto">
            <a:xfrm>
              <a:off x="3176" y="1880"/>
              <a:ext cx="38" cy="56"/>
            </a:xfrm>
            <a:custGeom>
              <a:avLst/>
              <a:gdLst>
                <a:gd name="T0" fmla="*/ 0 w 38"/>
                <a:gd name="T1" fmla="*/ 0 h 56"/>
                <a:gd name="T2" fmla="*/ 14 w 38"/>
                <a:gd name="T3" fmla="*/ 8 h 56"/>
                <a:gd name="T4" fmla="*/ 28 w 38"/>
                <a:gd name="T5" fmla="*/ 17 h 56"/>
                <a:gd name="T6" fmla="*/ 32 w 38"/>
                <a:gd name="T7" fmla="*/ 34 h 56"/>
                <a:gd name="T8" fmla="*/ 32 w 38"/>
                <a:gd name="T9" fmla="*/ 51 h 56"/>
                <a:gd name="T10" fmla="*/ 37 w 38"/>
                <a:gd name="T11" fmla="*/ 55 h 56"/>
                <a:gd name="T12" fmla="*/ 37 w 38"/>
                <a:gd name="T13" fmla="*/ 42 h 56"/>
                <a:gd name="T14" fmla="*/ 37 w 38"/>
                <a:gd name="T15" fmla="*/ 21 h 56"/>
                <a:gd name="T16" fmla="*/ 32 w 38"/>
                <a:gd name="T17" fmla="*/ 8 h 56"/>
                <a:gd name="T18" fmla="*/ 19 w 38"/>
                <a:gd name="T19" fmla="*/ 4 h 56"/>
                <a:gd name="T20" fmla="*/ 0 w 38"/>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56">
                  <a:moveTo>
                    <a:pt x="0" y="0"/>
                  </a:moveTo>
                  <a:lnTo>
                    <a:pt x="14" y="8"/>
                  </a:lnTo>
                  <a:lnTo>
                    <a:pt x="28" y="17"/>
                  </a:lnTo>
                  <a:lnTo>
                    <a:pt x="32" y="34"/>
                  </a:lnTo>
                  <a:lnTo>
                    <a:pt x="32" y="51"/>
                  </a:lnTo>
                  <a:lnTo>
                    <a:pt x="37" y="55"/>
                  </a:lnTo>
                  <a:lnTo>
                    <a:pt x="37" y="42"/>
                  </a:lnTo>
                  <a:lnTo>
                    <a:pt x="37" y="21"/>
                  </a:lnTo>
                  <a:lnTo>
                    <a:pt x="32" y="8"/>
                  </a:lnTo>
                  <a:lnTo>
                    <a:pt x="19" y="4"/>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5" name="Freeform 80"/>
            <p:cNvSpPr>
              <a:spLocks/>
            </p:cNvSpPr>
            <p:nvPr/>
          </p:nvSpPr>
          <p:spPr bwMode="auto">
            <a:xfrm>
              <a:off x="3206" y="1876"/>
              <a:ext cx="19" cy="36"/>
            </a:xfrm>
            <a:custGeom>
              <a:avLst/>
              <a:gdLst>
                <a:gd name="T0" fmla="*/ 7 w 19"/>
                <a:gd name="T1" fmla="*/ 0 h 36"/>
                <a:gd name="T2" fmla="*/ 0 w 19"/>
                <a:gd name="T3" fmla="*/ 4 h 36"/>
                <a:gd name="T4" fmla="*/ 11 w 19"/>
                <a:gd name="T5" fmla="*/ 7 h 36"/>
                <a:gd name="T6" fmla="*/ 14 w 19"/>
                <a:gd name="T7" fmla="*/ 16 h 36"/>
                <a:gd name="T8" fmla="*/ 14 w 19"/>
                <a:gd name="T9" fmla="*/ 31 h 36"/>
                <a:gd name="T10" fmla="*/ 18 w 19"/>
                <a:gd name="T11" fmla="*/ 35 h 36"/>
                <a:gd name="T12" fmla="*/ 18 w 19"/>
                <a:gd name="T13" fmla="*/ 27 h 36"/>
                <a:gd name="T14" fmla="*/ 18 w 19"/>
                <a:gd name="T15" fmla="*/ 11 h 36"/>
                <a:gd name="T16" fmla="*/ 7 w 19"/>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6">
                  <a:moveTo>
                    <a:pt x="7" y="0"/>
                  </a:moveTo>
                  <a:lnTo>
                    <a:pt x="0" y="4"/>
                  </a:lnTo>
                  <a:lnTo>
                    <a:pt x="11" y="7"/>
                  </a:lnTo>
                  <a:lnTo>
                    <a:pt x="14" y="16"/>
                  </a:lnTo>
                  <a:lnTo>
                    <a:pt x="14" y="31"/>
                  </a:lnTo>
                  <a:lnTo>
                    <a:pt x="18" y="35"/>
                  </a:lnTo>
                  <a:lnTo>
                    <a:pt x="18" y="27"/>
                  </a:lnTo>
                  <a:lnTo>
                    <a:pt x="18" y="11"/>
                  </a:lnTo>
                  <a:lnTo>
                    <a:pt x="7"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6" name="Freeform 81"/>
            <p:cNvSpPr>
              <a:spLocks/>
            </p:cNvSpPr>
            <p:nvPr/>
          </p:nvSpPr>
          <p:spPr bwMode="auto">
            <a:xfrm>
              <a:off x="3224" y="1857"/>
              <a:ext cx="13" cy="74"/>
            </a:xfrm>
            <a:custGeom>
              <a:avLst/>
              <a:gdLst>
                <a:gd name="T0" fmla="*/ 6 w 13"/>
                <a:gd name="T1" fmla="*/ 0 h 74"/>
                <a:gd name="T2" fmla="*/ 0 w 13"/>
                <a:gd name="T3" fmla="*/ 13 h 74"/>
                <a:gd name="T4" fmla="*/ 6 w 13"/>
                <a:gd name="T5" fmla="*/ 17 h 74"/>
                <a:gd name="T6" fmla="*/ 9 w 13"/>
                <a:gd name="T7" fmla="*/ 26 h 74"/>
                <a:gd name="T8" fmla="*/ 9 w 13"/>
                <a:gd name="T9" fmla="*/ 39 h 74"/>
                <a:gd name="T10" fmla="*/ 9 w 13"/>
                <a:gd name="T11" fmla="*/ 56 h 74"/>
                <a:gd name="T12" fmla="*/ 9 w 13"/>
                <a:gd name="T13" fmla="*/ 65 h 74"/>
                <a:gd name="T14" fmla="*/ 12 w 13"/>
                <a:gd name="T15" fmla="*/ 73 h 74"/>
                <a:gd name="T16" fmla="*/ 12 w 13"/>
                <a:gd name="T17" fmla="*/ 60 h 74"/>
                <a:gd name="T18" fmla="*/ 12 w 13"/>
                <a:gd name="T19" fmla="*/ 43 h 74"/>
                <a:gd name="T20" fmla="*/ 12 w 13"/>
                <a:gd name="T21" fmla="*/ 26 h 74"/>
                <a:gd name="T22" fmla="*/ 12 w 13"/>
                <a:gd name="T23" fmla="*/ 8 h 74"/>
                <a:gd name="T24" fmla="*/ 6 w 13"/>
                <a:gd name="T2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74">
                  <a:moveTo>
                    <a:pt x="6" y="0"/>
                  </a:moveTo>
                  <a:lnTo>
                    <a:pt x="0" y="13"/>
                  </a:lnTo>
                  <a:lnTo>
                    <a:pt x="6" y="17"/>
                  </a:lnTo>
                  <a:lnTo>
                    <a:pt x="9" y="26"/>
                  </a:lnTo>
                  <a:lnTo>
                    <a:pt x="9" y="39"/>
                  </a:lnTo>
                  <a:lnTo>
                    <a:pt x="9" y="56"/>
                  </a:lnTo>
                  <a:lnTo>
                    <a:pt x="9" y="65"/>
                  </a:lnTo>
                  <a:lnTo>
                    <a:pt x="12" y="73"/>
                  </a:lnTo>
                  <a:lnTo>
                    <a:pt x="12" y="60"/>
                  </a:lnTo>
                  <a:lnTo>
                    <a:pt x="12" y="43"/>
                  </a:lnTo>
                  <a:lnTo>
                    <a:pt x="12" y="26"/>
                  </a:lnTo>
                  <a:lnTo>
                    <a:pt x="12" y="8"/>
                  </a:lnTo>
                  <a:lnTo>
                    <a:pt x="6"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7" name="Freeform 82"/>
            <p:cNvSpPr>
              <a:spLocks/>
            </p:cNvSpPr>
            <p:nvPr/>
          </p:nvSpPr>
          <p:spPr bwMode="auto">
            <a:xfrm>
              <a:off x="3236" y="1954"/>
              <a:ext cx="57" cy="45"/>
            </a:xfrm>
            <a:custGeom>
              <a:avLst/>
              <a:gdLst>
                <a:gd name="T0" fmla="*/ 0 w 57"/>
                <a:gd name="T1" fmla="*/ 0 h 45"/>
                <a:gd name="T2" fmla="*/ 10 w 57"/>
                <a:gd name="T3" fmla="*/ 20 h 45"/>
                <a:gd name="T4" fmla="*/ 20 w 57"/>
                <a:gd name="T5" fmla="*/ 27 h 45"/>
                <a:gd name="T6" fmla="*/ 41 w 57"/>
                <a:gd name="T7" fmla="*/ 40 h 45"/>
                <a:gd name="T8" fmla="*/ 56 w 57"/>
                <a:gd name="T9" fmla="*/ 44 h 45"/>
                <a:gd name="T10" fmla="*/ 41 w 57"/>
                <a:gd name="T11" fmla="*/ 31 h 45"/>
                <a:gd name="T12" fmla="*/ 30 w 57"/>
                <a:gd name="T13" fmla="*/ 27 h 45"/>
                <a:gd name="T14" fmla="*/ 15 w 57"/>
                <a:gd name="T15" fmla="*/ 16 h 45"/>
                <a:gd name="T16" fmla="*/ 0 w 57"/>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45">
                  <a:moveTo>
                    <a:pt x="0" y="0"/>
                  </a:moveTo>
                  <a:lnTo>
                    <a:pt x="10" y="20"/>
                  </a:lnTo>
                  <a:lnTo>
                    <a:pt x="20" y="27"/>
                  </a:lnTo>
                  <a:lnTo>
                    <a:pt x="41" y="40"/>
                  </a:lnTo>
                  <a:lnTo>
                    <a:pt x="56" y="44"/>
                  </a:lnTo>
                  <a:lnTo>
                    <a:pt x="41" y="31"/>
                  </a:lnTo>
                  <a:lnTo>
                    <a:pt x="30" y="27"/>
                  </a:lnTo>
                  <a:lnTo>
                    <a:pt x="15" y="16"/>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8" name="Freeform 83"/>
            <p:cNvSpPr>
              <a:spLocks/>
            </p:cNvSpPr>
            <p:nvPr/>
          </p:nvSpPr>
          <p:spPr bwMode="auto">
            <a:xfrm>
              <a:off x="3133" y="1954"/>
              <a:ext cx="92" cy="15"/>
            </a:xfrm>
            <a:custGeom>
              <a:avLst/>
              <a:gdLst>
                <a:gd name="T0" fmla="*/ 0 w 92"/>
                <a:gd name="T1" fmla="*/ 0 h 15"/>
                <a:gd name="T2" fmla="*/ 21 w 92"/>
                <a:gd name="T3" fmla="*/ 5 h 15"/>
                <a:gd name="T4" fmla="*/ 42 w 92"/>
                <a:gd name="T5" fmla="*/ 8 h 15"/>
                <a:gd name="T6" fmla="*/ 59 w 92"/>
                <a:gd name="T7" fmla="*/ 11 h 15"/>
                <a:gd name="T8" fmla="*/ 91 w 92"/>
                <a:gd name="T9" fmla="*/ 14 h 15"/>
                <a:gd name="T10" fmla="*/ 70 w 92"/>
                <a:gd name="T11" fmla="*/ 8 h 15"/>
                <a:gd name="T12" fmla="*/ 42 w 92"/>
                <a:gd name="T13" fmla="*/ 3 h 15"/>
                <a:gd name="T14" fmla="*/ 21 w 92"/>
                <a:gd name="T15" fmla="*/ 3 h 15"/>
                <a:gd name="T16" fmla="*/ 0 w 92"/>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15">
                  <a:moveTo>
                    <a:pt x="0" y="0"/>
                  </a:moveTo>
                  <a:lnTo>
                    <a:pt x="21" y="5"/>
                  </a:lnTo>
                  <a:lnTo>
                    <a:pt x="42" y="8"/>
                  </a:lnTo>
                  <a:lnTo>
                    <a:pt x="59" y="11"/>
                  </a:lnTo>
                  <a:lnTo>
                    <a:pt x="91" y="14"/>
                  </a:lnTo>
                  <a:lnTo>
                    <a:pt x="70" y="8"/>
                  </a:lnTo>
                  <a:lnTo>
                    <a:pt x="42" y="3"/>
                  </a:lnTo>
                  <a:lnTo>
                    <a:pt x="21" y="3"/>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99" name="Freeform 84"/>
            <p:cNvSpPr>
              <a:spLocks/>
            </p:cNvSpPr>
            <p:nvPr/>
          </p:nvSpPr>
          <p:spPr bwMode="auto">
            <a:xfrm>
              <a:off x="3122" y="1924"/>
              <a:ext cx="79" cy="32"/>
            </a:xfrm>
            <a:custGeom>
              <a:avLst/>
              <a:gdLst>
                <a:gd name="T0" fmla="*/ 0 w 79"/>
                <a:gd name="T1" fmla="*/ 0 h 32"/>
                <a:gd name="T2" fmla="*/ 25 w 79"/>
                <a:gd name="T3" fmla="*/ 16 h 32"/>
                <a:gd name="T4" fmla="*/ 46 w 79"/>
                <a:gd name="T5" fmla="*/ 20 h 32"/>
                <a:gd name="T6" fmla="*/ 56 w 79"/>
                <a:gd name="T7" fmla="*/ 24 h 32"/>
                <a:gd name="T8" fmla="*/ 78 w 79"/>
                <a:gd name="T9" fmla="*/ 31 h 32"/>
                <a:gd name="T10" fmla="*/ 56 w 79"/>
                <a:gd name="T11" fmla="*/ 20 h 32"/>
                <a:gd name="T12" fmla="*/ 41 w 79"/>
                <a:gd name="T13" fmla="*/ 11 h 32"/>
                <a:gd name="T14" fmla="*/ 20 w 79"/>
                <a:gd name="T15" fmla="*/ 7 h 32"/>
                <a:gd name="T16" fmla="*/ 0 w 79"/>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32">
                  <a:moveTo>
                    <a:pt x="0" y="0"/>
                  </a:moveTo>
                  <a:lnTo>
                    <a:pt x="25" y="16"/>
                  </a:lnTo>
                  <a:lnTo>
                    <a:pt x="46" y="20"/>
                  </a:lnTo>
                  <a:lnTo>
                    <a:pt x="56" y="24"/>
                  </a:lnTo>
                  <a:lnTo>
                    <a:pt x="78" y="31"/>
                  </a:lnTo>
                  <a:lnTo>
                    <a:pt x="56" y="20"/>
                  </a:lnTo>
                  <a:lnTo>
                    <a:pt x="41" y="11"/>
                  </a:lnTo>
                  <a:lnTo>
                    <a:pt x="20" y="7"/>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0" name="Freeform 85"/>
            <p:cNvSpPr>
              <a:spLocks/>
            </p:cNvSpPr>
            <p:nvPr/>
          </p:nvSpPr>
          <p:spPr bwMode="auto">
            <a:xfrm>
              <a:off x="3055" y="1880"/>
              <a:ext cx="122" cy="51"/>
            </a:xfrm>
            <a:custGeom>
              <a:avLst/>
              <a:gdLst>
                <a:gd name="T0" fmla="*/ 121 w 122"/>
                <a:gd name="T1" fmla="*/ 50 h 51"/>
                <a:gd name="T2" fmla="*/ 105 w 122"/>
                <a:gd name="T3" fmla="*/ 42 h 51"/>
                <a:gd name="T4" fmla="*/ 88 w 122"/>
                <a:gd name="T5" fmla="*/ 38 h 51"/>
                <a:gd name="T6" fmla="*/ 72 w 122"/>
                <a:gd name="T7" fmla="*/ 34 h 51"/>
                <a:gd name="T8" fmla="*/ 54 w 122"/>
                <a:gd name="T9" fmla="*/ 21 h 51"/>
                <a:gd name="T10" fmla="*/ 38 w 122"/>
                <a:gd name="T11" fmla="*/ 8 h 51"/>
                <a:gd name="T12" fmla="*/ 0 w 122"/>
                <a:gd name="T13" fmla="*/ 0 h 51"/>
                <a:gd name="T14" fmla="*/ 38 w 122"/>
                <a:gd name="T15" fmla="*/ 4 h 51"/>
                <a:gd name="T16" fmla="*/ 54 w 122"/>
                <a:gd name="T17" fmla="*/ 12 h 51"/>
                <a:gd name="T18" fmla="*/ 78 w 122"/>
                <a:gd name="T19" fmla="*/ 29 h 51"/>
                <a:gd name="T20" fmla="*/ 99 w 122"/>
                <a:gd name="T21" fmla="*/ 38 h 51"/>
                <a:gd name="T22" fmla="*/ 121 w 122"/>
                <a:gd name="T23" fmla="*/ 5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2" h="51">
                  <a:moveTo>
                    <a:pt x="121" y="50"/>
                  </a:moveTo>
                  <a:lnTo>
                    <a:pt x="105" y="42"/>
                  </a:lnTo>
                  <a:lnTo>
                    <a:pt x="88" y="38"/>
                  </a:lnTo>
                  <a:lnTo>
                    <a:pt x="72" y="34"/>
                  </a:lnTo>
                  <a:lnTo>
                    <a:pt x="54" y="21"/>
                  </a:lnTo>
                  <a:lnTo>
                    <a:pt x="38" y="8"/>
                  </a:lnTo>
                  <a:lnTo>
                    <a:pt x="0" y="0"/>
                  </a:lnTo>
                  <a:lnTo>
                    <a:pt x="38" y="4"/>
                  </a:lnTo>
                  <a:lnTo>
                    <a:pt x="54" y="12"/>
                  </a:lnTo>
                  <a:lnTo>
                    <a:pt x="78" y="29"/>
                  </a:lnTo>
                  <a:lnTo>
                    <a:pt x="99" y="38"/>
                  </a:lnTo>
                  <a:lnTo>
                    <a:pt x="121" y="5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1" name="Freeform 86"/>
            <p:cNvSpPr>
              <a:spLocks/>
            </p:cNvSpPr>
            <p:nvPr/>
          </p:nvSpPr>
          <p:spPr bwMode="auto">
            <a:xfrm>
              <a:off x="3108" y="1876"/>
              <a:ext cx="62" cy="40"/>
            </a:xfrm>
            <a:custGeom>
              <a:avLst/>
              <a:gdLst>
                <a:gd name="T0" fmla="*/ 0 w 62"/>
                <a:gd name="T1" fmla="*/ 0 h 40"/>
                <a:gd name="T2" fmla="*/ 26 w 62"/>
                <a:gd name="T3" fmla="*/ 11 h 40"/>
                <a:gd name="T4" fmla="*/ 41 w 62"/>
                <a:gd name="T5" fmla="*/ 24 h 40"/>
                <a:gd name="T6" fmla="*/ 56 w 62"/>
                <a:gd name="T7" fmla="*/ 31 h 40"/>
                <a:gd name="T8" fmla="*/ 61 w 62"/>
                <a:gd name="T9" fmla="*/ 39 h 40"/>
                <a:gd name="T10" fmla="*/ 56 w 62"/>
                <a:gd name="T11" fmla="*/ 27 h 40"/>
                <a:gd name="T12" fmla="*/ 41 w 62"/>
                <a:gd name="T13" fmla="*/ 24 h 40"/>
                <a:gd name="T14" fmla="*/ 36 w 62"/>
                <a:gd name="T15" fmla="*/ 15 h 40"/>
                <a:gd name="T16" fmla="*/ 21 w 62"/>
                <a:gd name="T17" fmla="*/ 8 h 40"/>
                <a:gd name="T18" fmla="*/ 0 w 62"/>
                <a:gd name="T1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40">
                  <a:moveTo>
                    <a:pt x="0" y="0"/>
                  </a:moveTo>
                  <a:lnTo>
                    <a:pt x="26" y="11"/>
                  </a:lnTo>
                  <a:lnTo>
                    <a:pt x="41" y="24"/>
                  </a:lnTo>
                  <a:lnTo>
                    <a:pt x="56" y="31"/>
                  </a:lnTo>
                  <a:lnTo>
                    <a:pt x="61" y="39"/>
                  </a:lnTo>
                  <a:lnTo>
                    <a:pt x="56" y="27"/>
                  </a:lnTo>
                  <a:lnTo>
                    <a:pt x="41" y="24"/>
                  </a:lnTo>
                  <a:lnTo>
                    <a:pt x="36" y="15"/>
                  </a:lnTo>
                  <a:lnTo>
                    <a:pt x="21" y="8"/>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2" name="Freeform 87"/>
            <p:cNvSpPr>
              <a:spLocks/>
            </p:cNvSpPr>
            <p:nvPr/>
          </p:nvSpPr>
          <p:spPr bwMode="auto">
            <a:xfrm>
              <a:off x="3005" y="1905"/>
              <a:ext cx="118" cy="51"/>
            </a:xfrm>
            <a:custGeom>
              <a:avLst/>
              <a:gdLst>
                <a:gd name="T0" fmla="*/ 0 w 118"/>
                <a:gd name="T1" fmla="*/ 0 h 51"/>
                <a:gd name="T2" fmla="*/ 27 w 118"/>
                <a:gd name="T3" fmla="*/ 8 h 51"/>
                <a:gd name="T4" fmla="*/ 45 w 118"/>
                <a:gd name="T5" fmla="*/ 12 h 51"/>
                <a:gd name="T6" fmla="*/ 50 w 118"/>
                <a:gd name="T7" fmla="*/ 16 h 51"/>
                <a:gd name="T8" fmla="*/ 67 w 118"/>
                <a:gd name="T9" fmla="*/ 29 h 51"/>
                <a:gd name="T10" fmla="*/ 83 w 118"/>
                <a:gd name="T11" fmla="*/ 38 h 51"/>
                <a:gd name="T12" fmla="*/ 99 w 118"/>
                <a:gd name="T13" fmla="*/ 46 h 51"/>
                <a:gd name="T14" fmla="*/ 117 w 118"/>
                <a:gd name="T15" fmla="*/ 50 h 51"/>
                <a:gd name="T16" fmla="*/ 94 w 118"/>
                <a:gd name="T17" fmla="*/ 38 h 51"/>
                <a:gd name="T18" fmla="*/ 83 w 118"/>
                <a:gd name="T19" fmla="*/ 29 h 51"/>
                <a:gd name="T20" fmla="*/ 72 w 118"/>
                <a:gd name="T21" fmla="*/ 24 h 51"/>
                <a:gd name="T22" fmla="*/ 56 w 118"/>
                <a:gd name="T23" fmla="*/ 16 h 51"/>
                <a:gd name="T24" fmla="*/ 50 w 118"/>
                <a:gd name="T25" fmla="*/ 8 h 51"/>
                <a:gd name="T26" fmla="*/ 32 w 118"/>
                <a:gd name="T27" fmla="*/ 4 h 51"/>
                <a:gd name="T28" fmla="*/ 0 w 118"/>
                <a:gd name="T2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51">
                  <a:moveTo>
                    <a:pt x="0" y="0"/>
                  </a:moveTo>
                  <a:lnTo>
                    <a:pt x="27" y="8"/>
                  </a:lnTo>
                  <a:lnTo>
                    <a:pt x="45" y="12"/>
                  </a:lnTo>
                  <a:lnTo>
                    <a:pt x="50" y="16"/>
                  </a:lnTo>
                  <a:lnTo>
                    <a:pt x="67" y="29"/>
                  </a:lnTo>
                  <a:lnTo>
                    <a:pt x="83" y="38"/>
                  </a:lnTo>
                  <a:lnTo>
                    <a:pt x="99" y="46"/>
                  </a:lnTo>
                  <a:lnTo>
                    <a:pt x="117" y="50"/>
                  </a:lnTo>
                  <a:lnTo>
                    <a:pt x="94" y="38"/>
                  </a:lnTo>
                  <a:lnTo>
                    <a:pt x="83" y="29"/>
                  </a:lnTo>
                  <a:lnTo>
                    <a:pt x="72" y="24"/>
                  </a:lnTo>
                  <a:lnTo>
                    <a:pt x="56" y="16"/>
                  </a:lnTo>
                  <a:lnTo>
                    <a:pt x="50" y="8"/>
                  </a:lnTo>
                  <a:lnTo>
                    <a:pt x="32" y="4"/>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3" name="Freeform 88"/>
            <p:cNvSpPr>
              <a:spLocks/>
            </p:cNvSpPr>
            <p:nvPr/>
          </p:nvSpPr>
          <p:spPr bwMode="auto">
            <a:xfrm>
              <a:off x="3055" y="1905"/>
              <a:ext cx="57" cy="31"/>
            </a:xfrm>
            <a:custGeom>
              <a:avLst/>
              <a:gdLst>
                <a:gd name="T0" fmla="*/ 0 w 57"/>
                <a:gd name="T1" fmla="*/ 0 h 31"/>
                <a:gd name="T2" fmla="*/ 20 w 57"/>
                <a:gd name="T3" fmla="*/ 3 h 31"/>
                <a:gd name="T4" fmla="*/ 25 w 57"/>
                <a:gd name="T5" fmla="*/ 11 h 31"/>
                <a:gd name="T6" fmla="*/ 40 w 57"/>
                <a:gd name="T7" fmla="*/ 19 h 31"/>
                <a:gd name="T8" fmla="*/ 56 w 57"/>
                <a:gd name="T9" fmla="*/ 30 h 31"/>
                <a:gd name="T10" fmla="*/ 40 w 57"/>
                <a:gd name="T11" fmla="*/ 15 h 31"/>
                <a:gd name="T12" fmla="*/ 30 w 57"/>
                <a:gd name="T13" fmla="*/ 0 h 31"/>
                <a:gd name="T14" fmla="*/ 10 w 57"/>
                <a:gd name="T15" fmla="*/ 0 h 31"/>
                <a:gd name="T16" fmla="*/ 0 w 57"/>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31">
                  <a:moveTo>
                    <a:pt x="0" y="0"/>
                  </a:moveTo>
                  <a:lnTo>
                    <a:pt x="20" y="3"/>
                  </a:lnTo>
                  <a:lnTo>
                    <a:pt x="25" y="11"/>
                  </a:lnTo>
                  <a:lnTo>
                    <a:pt x="40" y="19"/>
                  </a:lnTo>
                  <a:lnTo>
                    <a:pt x="56" y="30"/>
                  </a:lnTo>
                  <a:lnTo>
                    <a:pt x="40" y="15"/>
                  </a:lnTo>
                  <a:lnTo>
                    <a:pt x="30" y="0"/>
                  </a:lnTo>
                  <a:lnTo>
                    <a:pt x="10" y="0"/>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4" name="Freeform 89"/>
            <p:cNvSpPr>
              <a:spLocks/>
            </p:cNvSpPr>
            <p:nvPr/>
          </p:nvSpPr>
          <p:spPr bwMode="auto">
            <a:xfrm>
              <a:off x="3261" y="1933"/>
              <a:ext cx="75" cy="60"/>
            </a:xfrm>
            <a:custGeom>
              <a:avLst/>
              <a:gdLst>
                <a:gd name="T0" fmla="*/ 0 w 75"/>
                <a:gd name="T1" fmla="*/ 0 h 60"/>
                <a:gd name="T2" fmla="*/ 0 w 75"/>
                <a:gd name="T3" fmla="*/ 18 h 60"/>
                <a:gd name="T4" fmla="*/ 11 w 75"/>
                <a:gd name="T5" fmla="*/ 30 h 60"/>
                <a:gd name="T6" fmla="*/ 22 w 75"/>
                <a:gd name="T7" fmla="*/ 34 h 60"/>
                <a:gd name="T8" fmla="*/ 32 w 75"/>
                <a:gd name="T9" fmla="*/ 38 h 60"/>
                <a:gd name="T10" fmla="*/ 43 w 75"/>
                <a:gd name="T11" fmla="*/ 38 h 60"/>
                <a:gd name="T12" fmla="*/ 58 w 75"/>
                <a:gd name="T13" fmla="*/ 43 h 60"/>
                <a:gd name="T14" fmla="*/ 63 w 75"/>
                <a:gd name="T15" fmla="*/ 51 h 60"/>
                <a:gd name="T16" fmla="*/ 74 w 75"/>
                <a:gd name="T17" fmla="*/ 59 h 60"/>
                <a:gd name="T18" fmla="*/ 63 w 75"/>
                <a:gd name="T19" fmla="*/ 43 h 60"/>
                <a:gd name="T20" fmla="*/ 48 w 75"/>
                <a:gd name="T21" fmla="*/ 38 h 60"/>
                <a:gd name="T22" fmla="*/ 22 w 75"/>
                <a:gd name="T23" fmla="*/ 30 h 60"/>
                <a:gd name="T24" fmla="*/ 11 w 75"/>
                <a:gd name="T25" fmla="*/ 22 h 60"/>
                <a:gd name="T26" fmla="*/ 0 w 75"/>
                <a:gd name="T2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60">
                  <a:moveTo>
                    <a:pt x="0" y="0"/>
                  </a:moveTo>
                  <a:lnTo>
                    <a:pt x="0" y="18"/>
                  </a:lnTo>
                  <a:lnTo>
                    <a:pt x="11" y="30"/>
                  </a:lnTo>
                  <a:lnTo>
                    <a:pt x="22" y="34"/>
                  </a:lnTo>
                  <a:lnTo>
                    <a:pt x="32" y="38"/>
                  </a:lnTo>
                  <a:lnTo>
                    <a:pt x="43" y="38"/>
                  </a:lnTo>
                  <a:lnTo>
                    <a:pt x="58" y="43"/>
                  </a:lnTo>
                  <a:lnTo>
                    <a:pt x="63" y="51"/>
                  </a:lnTo>
                  <a:lnTo>
                    <a:pt x="74" y="59"/>
                  </a:lnTo>
                  <a:lnTo>
                    <a:pt x="63" y="43"/>
                  </a:lnTo>
                  <a:lnTo>
                    <a:pt x="48" y="38"/>
                  </a:lnTo>
                  <a:lnTo>
                    <a:pt x="22" y="30"/>
                  </a:lnTo>
                  <a:lnTo>
                    <a:pt x="11" y="22"/>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5" name="Freeform 90"/>
            <p:cNvSpPr>
              <a:spLocks/>
            </p:cNvSpPr>
            <p:nvPr/>
          </p:nvSpPr>
          <p:spPr bwMode="auto">
            <a:xfrm>
              <a:off x="3248" y="1831"/>
              <a:ext cx="88" cy="120"/>
            </a:xfrm>
            <a:custGeom>
              <a:avLst/>
              <a:gdLst>
                <a:gd name="T0" fmla="*/ 0 w 88"/>
                <a:gd name="T1" fmla="*/ 0 h 120"/>
                <a:gd name="T2" fmla="*/ 0 w 88"/>
                <a:gd name="T3" fmla="*/ 14 h 120"/>
                <a:gd name="T4" fmla="*/ 6 w 88"/>
                <a:gd name="T5" fmla="*/ 28 h 120"/>
                <a:gd name="T6" fmla="*/ 6 w 88"/>
                <a:gd name="T7" fmla="*/ 42 h 120"/>
                <a:gd name="T8" fmla="*/ 11 w 88"/>
                <a:gd name="T9" fmla="*/ 60 h 120"/>
                <a:gd name="T10" fmla="*/ 16 w 88"/>
                <a:gd name="T11" fmla="*/ 77 h 120"/>
                <a:gd name="T12" fmla="*/ 28 w 88"/>
                <a:gd name="T13" fmla="*/ 91 h 120"/>
                <a:gd name="T14" fmla="*/ 55 w 88"/>
                <a:gd name="T15" fmla="*/ 100 h 120"/>
                <a:gd name="T16" fmla="*/ 71 w 88"/>
                <a:gd name="T17" fmla="*/ 110 h 120"/>
                <a:gd name="T18" fmla="*/ 87 w 88"/>
                <a:gd name="T19" fmla="*/ 119 h 120"/>
                <a:gd name="T20" fmla="*/ 76 w 88"/>
                <a:gd name="T21" fmla="*/ 105 h 120"/>
                <a:gd name="T22" fmla="*/ 66 w 88"/>
                <a:gd name="T23" fmla="*/ 100 h 120"/>
                <a:gd name="T24" fmla="*/ 55 w 88"/>
                <a:gd name="T25" fmla="*/ 96 h 120"/>
                <a:gd name="T26" fmla="*/ 33 w 88"/>
                <a:gd name="T27" fmla="*/ 87 h 120"/>
                <a:gd name="T28" fmla="*/ 21 w 88"/>
                <a:gd name="T29" fmla="*/ 73 h 120"/>
                <a:gd name="T30" fmla="*/ 16 w 88"/>
                <a:gd name="T31" fmla="*/ 55 h 120"/>
                <a:gd name="T32" fmla="*/ 11 w 88"/>
                <a:gd name="T33" fmla="*/ 37 h 120"/>
                <a:gd name="T34" fmla="*/ 11 w 88"/>
                <a:gd name="T35" fmla="*/ 28 h 120"/>
                <a:gd name="T36" fmla="*/ 0 w 88"/>
                <a:gd name="T3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120">
                  <a:moveTo>
                    <a:pt x="0" y="0"/>
                  </a:moveTo>
                  <a:lnTo>
                    <a:pt x="0" y="14"/>
                  </a:lnTo>
                  <a:lnTo>
                    <a:pt x="6" y="28"/>
                  </a:lnTo>
                  <a:lnTo>
                    <a:pt x="6" y="42"/>
                  </a:lnTo>
                  <a:lnTo>
                    <a:pt x="11" y="60"/>
                  </a:lnTo>
                  <a:lnTo>
                    <a:pt x="16" y="77"/>
                  </a:lnTo>
                  <a:lnTo>
                    <a:pt x="28" y="91"/>
                  </a:lnTo>
                  <a:lnTo>
                    <a:pt x="55" y="100"/>
                  </a:lnTo>
                  <a:lnTo>
                    <a:pt x="71" y="110"/>
                  </a:lnTo>
                  <a:lnTo>
                    <a:pt x="87" y="119"/>
                  </a:lnTo>
                  <a:lnTo>
                    <a:pt x="76" y="105"/>
                  </a:lnTo>
                  <a:lnTo>
                    <a:pt x="66" y="100"/>
                  </a:lnTo>
                  <a:lnTo>
                    <a:pt x="55" y="96"/>
                  </a:lnTo>
                  <a:lnTo>
                    <a:pt x="33" y="87"/>
                  </a:lnTo>
                  <a:lnTo>
                    <a:pt x="21" y="73"/>
                  </a:lnTo>
                  <a:lnTo>
                    <a:pt x="16" y="55"/>
                  </a:lnTo>
                  <a:lnTo>
                    <a:pt x="11" y="37"/>
                  </a:lnTo>
                  <a:lnTo>
                    <a:pt x="11" y="28"/>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6" name="Freeform 91"/>
            <p:cNvSpPr>
              <a:spLocks/>
            </p:cNvSpPr>
            <p:nvPr/>
          </p:nvSpPr>
          <p:spPr bwMode="auto">
            <a:xfrm>
              <a:off x="3272" y="1937"/>
              <a:ext cx="57" cy="42"/>
            </a:xfrm>
            <a:custGeom>
              <a:avLst/>
              <a:gdLst>
                <a:gd name="T0" fmla="*/ 0 w 57"/>
                <a:gd name="T1" fmla="*/ 0 h 42"/>
                <a:gd name="T2" fmla="*/ 6 w 57"/>
                <a:gd name="T3" fmla="*/ 13 h 42"/>
                <a:gd name="T4" fmla="*/ 21 w 57"/>
                <a:gd name="T5" fmla="*/ 21 h 42"/>
                <a:gd name="T6" fmla="*/ 41 w 57"/>
                <a:gd name="T7" fmla="*/ 21 h 42"/>
                <a:gd name="T8" fmla="*/ 51 w 57"/>
                <a:gd name="T9" fmla="*/ 29 h 42"/>
                <a:gd name="T10" fmla="*/ 56 w 57"/>
                <a:gd name="T11" fmla="*/ 41 h 42"/>
                <a:gd name="T12" fmla="*/ 51 w 57"/>
                <a:gd name="T13" fmla="*/ 25 h 42"/>
                <a:gd name="T14" fmla="*/ 36 w 57"/>
                <a:gd name="T15" fmla="*/ 17 h 42"/>
                <a:gd name="T16" fmla="*/ 16 w 57"/>
                <a:gd name="T17" fmla="*/ 13 h 42"/>
                <a:gd name="T18" fmla="*/ 0 w 57"/>
                <a:gd name="T1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42">
                  <a:moveTo>
                    <a:pt x="0" y="0"/>
                  </a:moveTo>
                  <a:lnTo>
                    <a:pt x="6" y="13"/>
                  </a:lnTo>
                  <a:lnTo>
                    <a:pt x="21" y="21"/>
                  </a:lnTo>
                  <a:lnTo>
                    <a:pt x="41" y="21"/>
                  </a:lnTo>
                  <a:lnTo>
                    <a:pt x="51" y="29"/>
                  </a:lnTo>
                  <a:lnTo>
                    <a:pt x="56" y="41"/>
                  </a:lnTo>
                  <a:lnTo>
                    <a:pt x="51" y="25"/>
                  </a:lnTo>
                  <a:lnTo>
                    <a:pt x="36" y="17"/>
                  </a:lnTo>
                  <a:lnTo>
                    <a:pt x="16" y="13"/>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7" name="Freeform 92"/>
            <p:cNvSpPr>
              <a:spLocks/>
            </p:cNvSpPr>
            <p:nvPr/>
          </p:nvSpPr>
          <p:spPr bwMode="auto">
            <a:xfrm>
              <a:off x="3266" y="1880"/>
              <a:ext cx="44" cy="41"/>
            </a:xfrm>
            <a:custGeom>
              <a:avLst/>
              <a:gdLst>
                <a:gd name="T0" fmla="*/ 0 w 44"/>
                <a:gd name="T1" fmla="*/ 0 h 41"/>
                <a:gd name="T2" fmla="*/ 15 w 44"/>
                <a:gd name="T3" fmla="*/ 20 h 41"/>
                <a:gd name="T4" fmla="*/ 25 w 44"/>
                <a:gd name="T5" fmla="*/ 27 h 41"/>
                <a:gd name="T6" fmla="*/ 34 w 44"/>
                <a:gd name="T7" fmla="*/ 36 h 41"/>
                <a:gd name="T8" fmla="*/ 43 w 44"/>
                <a:gd name="T9" fmla="*/ 40 h 41"/>
                <a:gd name="T10" fmla="*/ 29 w 44"/>
                <a:gd name="T11" fmla="*/ 27 h 41"/>
                <a:gd name="T12" fmla="*/ 20 w 44"/>
                <a:gd name="T13" fmla="*/ 20 h 41"/>
                <a:gd name="T14" fmla="*/ 0 w 44"/>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41">
                  <a:moveTo>
                    <a:pt x="0" y="0"/>
                  </a:moveTo>
                  <a:lnTo>
                    <a:pt x="15" y="20"/>
                  </a:lnTo>
                  <a:lnTo>
                    <a:pt x="25" y="27"/>
                  </a:lnTo>
                  <a:lnTo>
                    <a:pt x="34" y="36"/>
                  </a:lnTo>
                  <a:lnTo>
                    <a:pt x="43" y="40"/>
                  </a:lnTo>
                  <a:lnTo>
                    <a:pt x="29" y="27"/>
                  </a:lnTo>
                  <a:lnTo>
                    <a:pt x="20" y="20"/>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8" name="Freeform 93"/>
            <p:cNvSpPr>
              <a:spLocks/>
            </p:cNvSpPr>
            <p:nvPr/>
          </p:nvSpPr>
          <p:spPr bwMode="auto">
            <a:xfrm>
              <a:off x="3254" y="1803"/>
              <a:ext cx="39" cy="95"/>
            </a:xfrm>
            <a:custGeom>
              <a:avLst/>
              <a:gdLst>
                <a:gd name="T0" fmla="*/ 0 w 39"/>
                <a:gd name="T1" fmla="*/ 0 h 95"/>
                <a:gd name="T2" fmla="*/ 0 w 39"/>
                <a:gd name="T3" fmla="*/ 18 h 95"/>
                <a:gd name="T4" fmla="*/ 9 w 39"/>
                <a:gd name="T5" fmla="*/ 35 h 95"/>
                <a:gd name="T6" fmla="*/ 14 w 39"/>
                <a:gd name="T7" fmla="*/ 53 h 95"/>
                <a:gd name="T8" fmla="*/ 14 w 39"/>
                <a:gd name="T9" fmla="*/ 62 h 95"/>
                <a:gd name="T10" fmla="*/ 29 w 39"/>
                <a:gd name="T11" fmla="*/ 80 h 95"/>
                <a:gd name="T12" fmla="*/ 38 w 39"/>
                <a:gd name="T13" fmla="*/ 94 h 95"/>
                <a:gd name="T14" fmla="*/ 29 w 39"/>
                <a:gd name="T15" fmla="*/ 75 h 95"/>
                <a:gd name="T16" fmla="*/ 19 w 39"/>
                <a:gd name="T17" fmla="*/ 58 h 95"/>
                <a:gd name="T18" fmla="*/ 19 w 39"/>
                <a:gd name="T19" fmla="*/ 35 h 95"/>
                <a:gd name="T20" fmla="*/ 14 w 39"/>
                <a:gd name="T21" fmla="*/ 26 h 95"/>
                <a:gd name="T22" fmla="*/ 9 w 39"/>
                <a:gd name="T23" fmla="*/ 8 h 95"/>
                <a:gd name="T24" fmla="*/ 0 w 39"/>
                <a:gd name="T25"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95">
                  <a:moveTo>
                    <a:pt x="0" y="0"/>
                  </a:moveTo>
                  <a:lnTo>
                    <a:pt x="0" y="18"/>
                  </a:lnTo>
                  <a:lnTo>
                    <a:pt x="9" y="35"/>
                  </a:lnTo>
                  <a:lnTo>
                    <a:pt x="14" y="53"/>
                  </a:lnTo>
                  <a:lnTo>
                    <a:pt x="14" y="62"/>
                  </a:lnTo>
                  <a:lnTo>
                    <a:pt x="29" y="80"/>
                  </a:lnTo>
                  <a:lnTo>
                    <a:pt x="38" y="94"/>
                  </a:lnTo>
                  <a:lnTo>
                    <a:pt x="29" y="75"/>
                  </a:lnTo>
                  <a:lnTo>
                    <a:pt x="19" y="58"/>
                  </a:lnTo>
                  <a:lnTo>
                    <a:pt x="19" y="35"/>
                  </a:lnTo>
                  <a:lnTo>
                    <a:pt x="14" y="26"/>
                  </a:lnTo>
                  <a:lnTo>
                    <a:pt x="9" y="8"/>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9" name="Freeform 94"/>
            <p:cNvSpPr>
              <a:spLocks/>
            </p:cNvSpPr>
            <p:nvPr/>
          </p:nvSpPr>
          <p:spPr bwMode="auto">
            <a:xfrm>
              <a:off x="3028" y="1822"/>
              <a:ext cx="33" cy="46"/>
            </a:xfrm>
            <a:custGeom>
              <a:avLst/>
              <a:gdLst>
                <a:gd name="T0" fmla="*/ 0 w 33"/>
                <a:gd name="T1" fmla="*/ 0 h 46"/>
                <a:gd name="T2" fmla="*/ 9 w 33"/>
                <a:gd name="T3" fmla="*/ 4 h 46"/>
                <a:gd name="T4" fmla="*/ 9 w 33"/>
                <a:gd name="T5" fmla="*/ 12 h 46"/>
                <a:gd name="T6" fmla="*/ 9 w 33"/>
                <a:gd name="T7" fmla="*/ 20 h 46"/>
                <a:gd name="T8" fmla="*/ 15 w 33"/>
                <a:gd name="T9" fmla="*/ 33 h 46"/>
                <a:gd name="T10" fmla="*/ 23 w 33"/>
                <a:gd name="T11" fmla="*/ 41 h 46"/>
                <a:gd name="T12" fmla="*/ 32 w 33"/>
                <a:gd name="T13" fmla="*/ 45 h 46"/>
                <a:gd name="T14" fmla="*/ 19 w 33"/>
                <a:gd name="T15" fmla="*/ 41 h 46"/>
                <a:gd name="T16" fmla="*/ 4 w 33"/>
                <a:gd name="T17" fmla="*/ 29 h 46"/>
                <a:gd name="T18" fmla="*/ 0 w 33"/>
                <a:gd name="T19" fmla="*/ 16 h 46"/>
                <a:gd name="T20" fmla="*/ 0 w 33"/>
                <a:gd name="T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46">
                  <a:moveTo>
                    <a:pt x="0" y="0"/>
                  </a:moveTo>
                  <a:lnTo>
                    <a:pt x="9" y="4"/>
                  </a:lnTo>
                  <a:lnTo>
                    <a:pt x="9" y="12"/>
                  </a:lnTo>
                  <a:lnTo>
                    <a:pt x="9" y="20"/>
                  </a:lnTo>
                  <a:lnTo>
                    <a:pt x="15" y="33"/>
                  </a:lnTo>
                  <a:lnTo>
                    <a:pt x="23" y="41"/>
                  </a:lnTo>
                  <a:lnTo>
                    <a:pt x="32" y="45"/>
                  </a:lnTo>
                  <a:lnTo>
                    <a:pt x="19" y="41"/>
                  </a:lnTo>
                  <a:lnTo>
                    <a:pt x="4" y="29"/>
                  </a:lnTo>
                  <a:lnTo>
                    <a:pt x="0" y="16"/>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0" name="Freeform 95"/>
            <p:cNvSpPr>
              <a:spLocks/>
            </p:cNvSpPr>
            <p:nvPr/>
          </p:nvSpPr>
          <p:spPr bwMode="auto">
            <a:xfrm>
              <a:off x="3005" y="1817"/>
              <a:ext cx="32" cy="56"/>
            </a:xfrm>
            <a:custGeom>
              <a:avLst/>
              <a:gdLst>
                <a:gd name="T0" fmla="*/ 0 w 32"/>
                <a:gd name="T1" fmla="*/ 0 h 56"/>
                <a:gd name="T2" fmla="*/ 8 w 32"/>
                <a:gd name="T3" fmla="*/ 4 h 56"/>
                <a:gd name="T4" fmla="*/ 13 w 32"/>
                <a:gd name="T5" fmla="*/ 17 h 56"/>
                <a:gd name="T6" fmla="*/ 13 w 32"/>
                <a:gd name="T7" fmla="*/ 30 h 56"/>
                <a:gd name="T8" fmla="*/ 17 w 32"/>
                <a:gd name="T9" fmla="*/ 38 h 56"/>
                <a:gd name="T10" fmla="*/ 31 w 32"/>
                <a:gd name="T11" fmla="*/ 55 h 56"/>
                <a:gd name="T12" fmla="*/ 17 w 32"/>
                <a:gd name="T13" fmla="*/ 46 h 56"/>
                <a:gd name="T14" fmla="*/ 8 w 32"/>
                <a:gd name="T15" fmla="*/ 25 h 56"/>
                <a:gd name="T16" fmla="*/ 4 w 32"/>
                <a:gd name="T17" fmla="*/ 13 h 56"/>
                <a:gd name="T18" fmla="*/ 0 w 32"/>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56">
                  <a:moveTo>
                    <a:pt x="0" y="0"/>
                  </a:moveTo>
                  <a:lnTo>
                    <a:pt x="8" y="4"/>
                  </a:lnTo>
                  <a:lnTo>
                    <a:pt x="13" y="17"/>
                  </a:lnTo>
                  <a:lnTo>
                    <a:pt x="13" y="30"/>
                  </a:lnTo>
                  <a:lnTo>
                    <a:pt x="17" y="38"/>
                  </a:lnTo>
                  <a:lnTo>
                    <a:pt x="31" y="55"/>
                  </a:lnTo>
                  <a:lnTo>
                    <a:pt x="17" y="46"/>
                  </a:lnTo>
                  <a:lnTo>
                    <a:pt x="8" y="25"/>
                  </a:lnTo>
                  <a:lnTo>
                    <a:pt x="4" y="13"/>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1" name="Freeform 96"/>
            <p:cNvSpPr>
              <a:spLocks/>
            </p:cNvSpPr>
            <p:nvPr/>
          </p:nvSpPr>
          <p:spPr bwMode="auto">
            <a:xfrm>
              <a:off x="2986" y="1817"/>
              <a:ext cx="87" cy="70"/>
            </a:xfrm>
            <a:custGeom>
              <a:avLst/>
              <a:gdLst>
                <a:gd name="T0" fmla="*/ 0 w 87"/>
                <a:gd name="T1" fmla="*/ 0 h 70"/>
                <a:gd name="T2" fmla="*/ 5 w 87"/>
                <a:gd name="T3" fmla="*/ 17 h 70"/>
                <a:gd name="T4" fmla="*/ 21 w 87"/>
                <a:gd name="T5" fmla="*/ 35 h 70"/>
                <a:gd name="T6" fmla="*/ 32 w 87"/>
                <a:gd name="T7" fmla="*/ 52 h 70"/>
                <a:gd name="T8" fmla="*/ 48 w 87"/>
                <a:gd name="T9" fmla="*/ 65 h 70"/>
                <a:gd name="T10" fmla="*/ 70 w 87"/>
                <a:gd name="T11" fmla="*/ 69 h 70"/>
                <a:gd name="T12" fmla="*/ 86 w 87"/>
                <a:gd name="T13" fmla="*/ 69 h 70"/>
                <a:gd name="T14" fmla="*/ 65 w 87"/>
                <a:gd name="T15" fmla="*/ 69 h 70"/>
                <a:gd name="T16" fmla="*/ 43 w 87"/>
                <a:gd name="T17" fmla="*/ 65 h 70"/>
                <a:gd name="T18" fmla="*/ 26 w 87"/>
                <a:gd name="T19" fmla="*/ 56 h 70"/>
                <a:gd name="T20" fmla="*/ 16 w 87"/>
                <a:gd name="T21" fmla="*/ 39 h 70"/>
                <a:gd name="T22" fmla="*/ 5 w 87"/>
                <a:gd name="T23" fmla="*/ 22 h 70"/>
                <a:gd name="T24" fmla="*/ 0 w 87"/>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70">
                  <a:moveTo>
                    <a:pt x="0" y="0"/>
                  </a:moveTo>
                  <a:lnTo>
                    <a:pt x="5" y="17"/>
                  </a:lnTo>
                  <a:lnTo>
                    <a:pt x="21" y="35"/>
                  </a:lnTo>
                  <a:lnTo>
                    <a:pt x="32" y="52"/>
                  </a:lnTo>
                  <a:lnTo>
                    <a:pt x="48" y="65"/>
                  </a:lnTo>
                  <a:lnTo>
                    <a:pt x="70" y="69"/>
                  </a:lnTo>
                  <a:lnTo>
                    <a:pt x="86" y="69"/>
                  </a:lnTo>
                  <a:lnTo>
                    <a:pt x="65" y="69"/>
                  </a:lnTo>
                  <a:lnTo>
                    <a:pt x="43" y="65"/>
                  </a:lnTo>
                  <a:lnTo>
                    <a:pt x="26" y="56"/>
                  </a:lnTo>
                  <a:lnTo>
                    <a:pt x="16" y="39"/>
                  </a:lnTo>
                  <a:lnTo>
                    <a:pt x="5" y="22"/>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2" name="Freeform 97"/>
            <p:cNvSpPr>
              <a:spLocks/>
            </p:cNvSpPr>
            <p:nvPr/>
          </p:nvSpPr>
          <p:spPr bwMode="auto">
            <a:xfrm>
              <a:off x="2883" y="1822"/>
              <a:ext cx="117" cy="76"/>
            </a:xfrm>
            <a:custGeom>
              <a:avLst/>
              <a:gdLst>
                <a:gd name="T0" fmla="*/ 0 w 117"/>
                <a:gd name="T1" fmla="*/ 0 h 76"/>
                <a:gd name="T2" fmla="*/ 18 w 117"/>
                <a:gd name="T3" fmla="*/ 18 h 76"/>
                <a:gd name="T4" fmla="*/ 23 w 117"/>
                <a:gd name="T5" fmla="*/ 31 h 76"/>
                <a:gd name="T6" fmla="*/ 28 w 117"/>
                <a:gd name="T7" fmla="*/ 39 h 76"/>
                <a:gd name="T8" fmla="*/ 34 w 117"/>
                <a:gd name="T9" fmla="*/ 48 h 76"/>
                <a:gd name="T10" fmla="*/ 50 w 117"/>
                <a:gd name="T11" fmla="*/ 53 h 76"/>
                <a:gd name="T12" fmla="*/ 60 w 117"/>
                <a:gd name="T13" fmla="*/ 61 h 76"/>
                <a:gd name="T14" fmla="*/ 78 w 117"/>
                <a:gd name="T15" fmla="*/ 66 h 76"/>
                <a:gd name="T16" fmla="*/ 94 w 117"/>
                <a:gd name="T17" fmla="*/ 70 h 76"/>
                <a:gd name="T18" fmla="*/ 110 w 117"/>
                <a:gd name="T19" fmla="*/ 75 h 76"/>
                <a:gd name="T20" fmla="*/ 116 w 117"/>
                <a:gd name="T21" fmla="*/ 75 h 76"/>
                <a:gd name="T22" fmla="*/ 89 w 117"/>
                <a:gd name="T23" fmla="*/ 61 h 76"/>
                <a:gd name="T24" fmla="*/ 66 w 117"/>
                <a:gd name="T25" fmla="*/ 57 h 76"/>
                <a:gd name="T26" fmla="*/ 50 w 117"/>
                <a:gd name="T27" fmla="*/ 53 h 76"/>
                <a:gd name="T28" fmla="*/ 34 w 117"/>
                <a:gd name="T29" fmla="*/ 39 h 76"/>
                <a:gd name="T30" fmla="*/ 28 w 117"/>
                <a:gd name="T31" fmla="*/ 22 h 76"/>
                <a:gd name="T32" fmla="*/ 18 w 117"/>
                <a:gd name="T33" fmla="*/ 13 h 76"/>
                <a:gd name="T34" fmla="*/ 0 w 117"/>
                <a:gd name="T3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7" h="76">
                  <a:moveTo>
                    <a:pt x="0" y="0"/>
                  </a:moveTo>
                  <a:lnTo>
                    <a:pt x="18" y="18"/>
                  </a:lnTo>
                  <a:lnTo>
                    <a:pt x="23" y="31"/>
                  </a:lnTo>
                  <a:lnTo>
                    <a:pt x="28" y="39"/>
                  </a:lnTo>
                  <a:lnTo>
                    <a:pt x="34" y="48"/>
                  </a:lnTo>
                  <a:lnTo>
                    <a:pt x="50" y="53"/>
                  </a:lnTo>
                  <a:lnTo>
                    <a:pt x="60" y="61"/>
                  </a:lnTo>
                  <a:lnTo>
                    <a:pt x="78" y="66"/>
                  </a:lnTo>
                  <a:lnTo>
                    <a:pt x="94" y="70"/>
                  </a:lnTo>
                  <a:lnTo>
                    <a:pt x="110" y="75"/>
                  </a:lnTo>
                  <a:lnTo>
                    <a:pt x="116" y="75"/>
                  </a:lnTo>
                  <a:lnTo>
                    <a:pt x="89" y="61"/>
                  </a:lnTo>
                  <a:lnTo>
                    <a:pt x="66" y="57"/>
                  </a:lnTo>
                  <a:lnTo>
                    <a:pt x="50" y="53"/>
                  </a:lnTo>
                  <a:lnTo>
                    <a:pt x="34" y="39"/>
                  </a:lnTo>
                  <a:lnTo>
                    <a:pt x="28" y="22"/>
                  </a:lnTo>
                  <a:lnTo>
                    <a:pt x="18" y="13"/>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3" name="Freeform 98"/>
            <p:cNvSpPr>
              <a:spLocks/>
            </p:cNvSpPr>
            <p:nvPr/>
          </p:nvSpPr>
          <p:spPr bwMode="auto">
            <a:xfrm>
              <a:off x="2896" y="1851"/>
              <a:ext cx="14" cy="27"/>
            </a:xfrm>
            <a:custGeom>
              <a:avLst/>
              <a:gdLst>
                <a:gd name="T0" fmla="*/ 0 w 14"/>
                <a:gd name="T1" fmla="*/ 0 h 27"/>
                <a:gd name="T2" fmla="*/ 4 w 14"/>
                <a:gd name="T3" fmla="*/ 11 h 27"/>
                <a:gd name="T4" fmla="*/ 13 w 14"/>
                <a:gd name="T5" fmla="*/ 26 h 27"/>
                <a:gd name="T6" fmla="*/ 4 w 14"/>
                <a:gd name="T7" fmla="*/ 15 h 27"/>
                <a:gd name="T8" fmla="*/ 0 w 14"/>
                <a:gd name="T9" fmla="*/ 0 h 27"/>
              </a:gdLst>
              <a:ahLst/>
              <a:cxnLst>
                <a:cxn ang="0">
                  <a:pos x="T0" y="T1"/>
                </a:cxn>
                <a:cxn ang="0">
                  <a:pos x="T2" y="T3"/>
                </a:cxn>
                <a:cxn ang="0">
                  <a:pos x="T4" y="T5"/>
                </a:cxn>
                <a:cxn ang="0">
                  <a:pos x="T6" y="T7"/>
                </a:cxn>
                <a:cxn ang="0">
                  <a:pos x="T8" y="T9"/>
                </a:cxn>
              </a:cxnLst>
              <a:rect l="0" t="0" r="r" b="b"/>
              <a:pathLst>
                <a:path w="14" h="27">
                  <a:moveTo>
                    <a:pt x="0" y="0"/>
                  </a:moveTo>
                  <a:lnTo>
                    <a:pt x="4" y="11"/>
                  </a:lnTo>
                  <a:lnTo>
                    <a:pt x="13" y="26"/>
                  </a:lnTo>
                  <a:lnTo>
                    <a:pt x="4" y="15"/>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4" name="Freeform 99"/>
            <p:cNvSpPr>
              <a:spLocks/>
            </p:cNvSpPr>
            <p:nvPr/>
          </p:nvSpPr>
          <p:spPr bwMode="auto">
            <a:xfrm>
              <a:off x="2876" y="1846"/>
              <a:ext cx="28" cy="32"/>
            </a:xfrm>
            <a:custGeom>
              <a:avLst/>
              <a:gdLst>
                <a:gd name="T0" fmla="*/ 10 w 28"/>
                <a:gd name="T1" fmla="*/ 0 h 32"/>
                <a:gd name="T2" fmla="*/ 10 w 28"/>
                <a:gd name="T3" fmla="*/ 12 h 32"/>
                <a:gd name="T4" fmla="*/ 14 w 28"/>
                <a:gd name="T5" fmla="*/ 19 h 32"/>
                <a:gd name="T6" fmla="*/ 27 w 28"/>
                <a:gd name="T7" fmla="*/ 31 h 32"/>
                <a:gd name="T8" fmla="*/ 14 w 28"/>
                <a:gd name="T9" fmla="*/ 24 h 32"/>
                <a:gd name="T10" fmla="*/ 0 w 28"/>
                <a:gd name="T11" fmla="*/ 12 h 32"/>
                <a:gd name="T12" fmla="*/ 10 w 28"/>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28" h="32">
                  <a:moveTo>
                    <a:pt x="10" y="0"/>
                  </a:moveTo>
                  <a:lnTo>
                    <a:pt x="10" y="12"/>
                  </a:lnTo>
                  <a:lnTo>
                    <a:pt x="14" y="19"/>
                  </a:lnTo>
                  <a:lnTo>
                    <a:pt x="27" y="31"/>
                  </a:lnTo>
                  <a:lnTo>
                    <a:pt x="14" y="24"/>
                  </a:lnTo>
                  <a:lnTo>
                    <a:pt x="0" y="12"/>
                  </a:lnTo>
                  <a:lnTo>
                    <a:pt x="1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5" name="Freeform 100"/>
            <p:cNvSpPr>
              <a:spLocks/>
            </p:cNvSpPr>
            <p:nvPr/>
          </p:nvSpPr>
          <p:spPr bwMode="auto">
            <a:xfrm>
              <a:off x="2865" y="1846"/>
              <a:ext cx="6" cy="13"/>
            </a:xfrm>
            <a:custGeom>
              <a:avLst/>
              <a:gdLst>
                <a:gd name="T0" fmla="*/ 5 w 6"/>
                <a:gd name="T1" fmla="*/ 0 h 13"/>
                <a:gd name="T2" fmla="*/ 2 w 6"/>
                <a:gd name="T3" fmla="*/ 3 h 13"/>
                <a:gd name="T4" fmla="*/ 2 w 6"/>
                <a:gd name="T5" fmla="*/ 6 h 13"/>
                <a:gd name="T6" fmla="*/ 3 w 6"/>
                <a:gd name="T7" fmla="*/ 12 h 13"/>
                <a:gd name="T8" fmla="*/ 0 w 6"/>
                <a:gd name="T9" fmla="*/ 9 h 13"/>
                <a:gd name="T10" fmla="*/ 0 w 6"/>
                <a:gd name="T11" fmla="*/ 0 h 13"/>
                <a:gd name="T12" fmla="*/ 5 w 6"/>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6" h="13">
                  <a:moveTo>
                    <a:pt x="5" y="0"/>
                  </a:moveTo>
                  <a:lnTo>
                    <a:pt x="2" y="3"/>
                  </a:lnTo>
                  <a:lnTo>
                    <a:pt x="2" y="6"/>
                  </a:lnTo>
                  <a:lnTo>
                    <a:pt x="3" y="12"/>
                  </a:lnTo>
                  <a:lnTo>
                    <a:pt x="0" y="9"/>
                  </a:lnTo>
                  <a:lnTo>
                    <a:pt x="0" y="0"/>
                  </a:lnTo>
                  <a:lnTo>
                    <a:pt x="5"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6" name="Freeform 101"/>
            <p:cNvSpPr>
              <a:spLocks/>
            </p:cNvSpPr>
            <p:nvPr/>
          </p:nvSpPr>
          <p:spPr bwMode="auto">
            <a:xfrm>
              <a:off x="2847" y="1831"/>
              <a:ext cx="6" cy="28"/>
            </a:xfrm>
            <a:custGeom>
              <a:avLst/>
              <a:gdLst>
                <a:gd name="T0" fmla="*/ 0 w 6"/>
                <a:gd name="T1" fmla="*/ 0 h 28"/>
                <a:gd name="T2" fmla="*/ 2 w 6"/>
                <a:gd name="T3" fmla="*/ 0 h 28"/>
                <a:gd name="T4" fmla="*/ 3 w 6"/>
                <a:gd name="T5" fmla="*/ 8 h 28"/>
                <a:gd name="T6" fmla="*/ 3 w 6"/>
                <a:gd name="T7" fmla="*/ 16 h 28"/>
                <a:gd name="T8" fmla="*/ 3 w 6"/>
                <a:gd name="T9" fmla="*/ 20 h 28"/>
                <a:gd name="T10" fmla="*/ 5 w 6"/>
                <a:gd name="T11" fmla="*/ 27 h 28"/>
                <a:gd name="T12" fmla="*/ 0 w 6"/>
                <a:gd name="T13" fmla="*/ 20 h 28"/>
                <a:gd name="T14" fmla="*/ 2 w 6"/>
                <a:gd name="T15" fmla="*/ 12 h 28"/>
                <a:gd name="T16" fmla="*/ 0 w 6"/>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8">
                  <a:moveTo>
                    <a:pt x="0" y="0"/>
                  </a:moveTo>
                  <a:lnTo>
                    <a:pt x="2" y="0"/>
                  </a:lnTo>
                  <a:lnTo>
                    <a:pt x="3" y="8"/>
                  </a:lnTo>
                  <a:lnTo>
                    <a:pt x="3" y="16"/>
                  </a:lnTo>
                  <a:lnTo>
                    <a:pt x="3" y="20"/>
                  </a:lnTo>
                  <a:lnTo>
                    <a:pt x="5" y="27"/>
                  </a:lnTo>
                  <a:lnTo>
                    <a:pt x="0" y="20"/>
                  </a:lnTo>
                  <a:lnTo>
                    <a:pt x="2" y="12"/>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7" name="Freeform 102"/>
            <p:cNvSpPr>
              <a:spLocks/>
            </p:cNvSpPr>
            <p:nvPr/>
          </p:nvSpPr>
          <p:spPr bwMode="auto">
            <a:xfrm>
              <a:off x="2876" y="1798"/>
              <a:ext cx="153" cy="100"/>
            </a:xfrm>
            <a:custGeom>
              <a:avLst/>
              <a:gdLst>
                <a:gd name="T0" fmla="*/ 0 w 153"/>
                <a:gd name="T1" fmla="*/ 0 h 100"/>
                <a:gd name="T2" fmla="*/ 6 w 153"/>
                <a:gd name="T3" fmla="*/ 13 h 100"/>
                <a:gd name="T4" fmla="*/ 18 w 153"/>
                <a:gd name="T5" fmla="*/ 18 h 100"/>
                <a:gd name="T6" fmla="*/ 24 w 153"/>
                <a:gd name="T7" fmla="*/ 31 h 100"/>
                <a:gd name="T8" fmla="*/ 40 w 153"/>
                <a:gd name="T9" fmla="*/ 40 h 100"/>
                <a:gd name="T10" fmla="*/ 51 w 153"/>
                <a:gd name="T11" fmla="*/ 58 h 100"/>
                <a:gd name="T12" fmla="*/ 68 w 153"/>
                <a:gd name="T13" fmla="*/ 72 h 100"/>
                <a:gd name="T14" fmla="*/ 78 w 153"/>
                <a:gd name="T15" fmla="*/ 77 h 100"/>
                <a:gd name="T16" fmla="*/ 97 w 153"/>
                <a:gd name="T17" fmla="*/ 80 h 100"/>
                <a:gd name="T18" fmla="*/ 119 w 153"/>
                <a:gd name="T19" fmla="*/ 85 h 100"/>
                <a:gd name="T20" fmla="*/ 135 w 153"/>
                <a:gd name="T21" fmla="*/ 94 h 100"/>
                <a:gd name="T22" fmla="*/ 152 w 153"/>
                <a:gd name="T23" fmla="*/ 99 h 100"/>
                <a:gd name="T24" fmla="*/ 130 w 153"/>
                <a:gd name="T25" fmla="*/ 85 h 100"/>
                <a:gd name="T26" fmla="*/ 102 w 153"/>
                <a:gd name="T27" fmla="*/ 77 h 100"/>
                <a:gd name="T28" fmla="*/ 85 w 153"/>
                <a:gd name="T29" fmla="*/ 67 h 100"/>
                <a:gd name="T30" fmla="*/ 68 w 153"/>
                <a:gd name="T31" fmla="*/ 62 h 100"/>
                <a:gd name="T32" fmla="*/ 57 w 153"/>
                <a:gd name="T33" fmla="*/ 54 h 100"/>
                <a:gd name="T34" fmla="*/ 51 w 153"/>
                <a:gd name="T35" fmla="*/ 36 h 100"/>
                <a:gd name="T36" fmla="*/ 40 w 153"/>
                <a:gd name="T37" fmla="*/ 27 h 100"/>
                <a:gd name="T38" fmla="*/ 13 w 153"/>
                <a:gd name="T39" fmla="*/ 13 h 100"/>
                <a:gd name="T40" fmla="*/ 0 w 153"/>
                <a:gd name="T4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3" h="100">
                  <a:moveTo>
                    <a:pt x="0" y="0"/>
                  </a:moveTo>
                  <a:lnTo>
                    <a:pt x="6" y="13"/>
                  </a:lnTo>
                  <a:lnTo>
                    <a:pt x="18" y="18"/>
                  </a:lnTo>
                  <a:lnTo>
                    <a:pt x="24" y="31"/>
                  </a:lnTo>
                  <a:lnTo>
                    <a:pt x="40" y="40"/>
                  </a:lnTo>
                  <a:lnTo>
                    <a:pt x="51" y="58"/>
                  </a:lnTo>
                  <a:lnTo>
                    <a:pt x="68" y="72"/>
                  </a:lnTo>
                  <a:lnTo>
                    <a:pt x="78" y="77"/>
                  </a:lnTo>
                  <a:lnTo>
                    <a:pt x="97" y="80"/>
                  </a:lnTo>
                  <a:lnTo>
                    <a:pt x="119" y="85"/>
                  </a:lnTo>
                  <a:lnTo>
                    <a:pt x="135" y="94"/>
                  </a:lnTo>
                  <a:lnTo>
                    <a:pt x="152" y="99"/>
                  </a:lnTo>
                  <a:lnTo>
                    <a:pt x="130" y="85"/>
                  </a:lnTo>
                  <a:lnTo>
                    <a:pt x="102" y="77"/>
                  </a:lnTo>
                  <a:lnTo>
                    <a:pt x="85" y="67"/>
                  </a:lnTo>
                  <a:lnTo>
                    <a:pt x="68" y="62"/>
                  </a:lnTo>
                  <a:lnTo>
                    <a:pt x="57" y="54"/>
                  </a:lnTo>
                  <a:lnTo>
                    <a:pt x="51" y="36"/>
                  </a:lnTo>
                  <a:lnTo>
                    <a:pt x="40" y="27"/>
                  </a:lnTo>
                  <a:lnTo>
                    <a:pt x="13" y="13"/>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8" name="Freeform 103"/>
            <p:cNvSpPr>
              <a:spLocks/>
            </p:cNvSpPr>
            <p:nvPr/>
          </p:nvSpPr>
          <p:spPr bwMode="auto">
            <a:xfrm>
              <a:off x="2876" y="1775"/>
              <a:ext cx="117" cy="93"/>
            </a:xfrm>
            <a:custGeom>
              <a:avLst/>
              <a:gdLst>
                <a:gd name="T0" fmla="*/ 0 w 117"/>
                <a:gd name="T1" fmla="*/ 0 h 93"/>
                <a:gd name="T2" fmla="*/ 12 w 117"/>
                <a:gd name="T3" fmla="*/ 22 h 93"/>
                <a:gd name="T4" fmla="*/ 28 w 117"/>
                <a:gd name="T5" fmla="*/ 35 h 93"/>
                <a:gd name="T6" fmla="*/ 50 w 117"/>
                <a:gd name="T7" fmla="*/ 44 h 93"/>
                <a:gd name="T8" fmla="*/ 66 w 117"/>
                <a:gd name="T9" fmla="*/ 61 h 93"/>
                <a:gd name="T10" fmla="*/ 66 w 117"/>
                <a:gd name="T11" fmla="*/ 75 h 93"/>
                <a:gd name="T12" fmla="*/ 89 w 117"/>
                <a:gd name="T13" fmla="*/ 83 h 93"/>
                <a:gd name="T14" fmla="*/ 116 w 117"/>
                <a:gd name="T15" fmla="*/ 92 h 93"/>
                <a:gd name="T16" fmla="*/ 100 w 117"/>
                <a:gd name="T17" fmla="*/ 78 h 93"/>
                <a:gd name="T18" fmla="*/ 84 w 117"/>
                <a:gd name="T19" fmla="*/ 70 h 93"/>
                <a:gd name="T20" fmla="*/ 72 w 117"/>
                <a:gd name="T21" fmla="*/ 48 h 93"/>
                <a:gd name="T22" fmla="*/ 50 w 117"/>
                <a:gd name="T23" fmla="*/ 39 h 93"/>
                <a:gd name="T24" fmla="*/ 39 w 117"/>
                <a:gd name="T25" fmla="*/ 30 h 93"/>
                <a:gd name="T26" fmla="*/ 18 w 117"/>
                <a:gd name="T27" fmla="*/ 26 h 93"/>
                <a:gd name="T28" fmla="*/ 0 w 117"/>
                <a:gd name="T2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93">
                  <a:moveTo>
                    <a:pt x="0" y="0"/>
                  </a:moveTo>
                  <a:lnTo>
                    <a:pt x="12" y="22"/>
                  </a:lnTo>
                  <a:lnTo>
                    <a:pt x="28" y="35"/>
                  </a:lnTo>
                  <a:lnTo>
                    <a:pt x="50" y="44"/>
                  </a:lnTo>
                  <a:lnTo>
                    <a:pt x="66" y="61"/>
                  </a:lnTo>
                  <a:lnTo>
                    <a:pt x="66" y="75"/>
                  </a:lnTo>
                  <a:lnTo>
                    <a:pt x="89" y="83"/>
                  </a:lnTo>
                  <a:lnTo>
                    <a:pt x="116" y="92"/>
                  </a:lnTo>
                  <a:lnTo>
                    <a:pt x="100" y="78"/>
                  </a:lnTo>
                  <a:lnTo>
                    <a:pt x="84" y="70"/>
                  </a:lnTo>
                  <a:lnTo>
                    <a:pt x="72" y="48"/>
                  </a:lnTo>
                  <a:lnTo>
                    <a:pt x="50" y="39"/>
                  </a:lnTo>
                  <a:lnTo>
                    <a:pt x="39" y="30"/>
                  </a:lnTo>
                  <a:lnTo>
                    <a:pt x="18" y="26"/>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9" name="Freeform 104"/>
            <p:cNvSpPr>
              <a:spLocks/>
            </p:cNvSpPr>
            <p:nvPr/>
          </p:nvSpPr>
          <p:spPr bwMode="auto">
            <a:xfrm>
              <a:off x="2891" y="1768"/>
              <a:ext cx="78" cy="72"/>
            </a:xfrm>
            <a:custGeom>
              <a:avLst/>
              <a:gdLst>
                <a:gd name="T0" fmla="*/ 77 w 78"/>
                <a:gd name="T1" fmla="*/ 71 h 72"/>
                <a:gd name="T2" fmla="*/ 61 w 78"/>
                <a:gd name="T3" fmla="*/ 54 h 72"/>
                <a:gd name="T4" fmla="*/ 45 w 78"/>
                <a:gd name="T5" fmla="*/ 39 h 72"/>
                <a:gd name="T6" fmla="*/ 25 w 78"/>
                <a:gd name="T7" fmla="*/ 32 h 72"/>
                <a:gd name="T8" fmla="*/ 10 w 78"/>
                <a:gd name="T9" fmla="*/ 17 h 72"/>
                <a:gd name="T10" fmla="*/ 0 w 78"/>
                <a:gd name="T11" fmla="*/ 0 h 72"/>
                <a:gd name="T12" fmla="*/ 15 w 78"/>
                <a:gd name="T13" fmla="*/ 17 h 72"/>
                <a:gd name="T14" fmla="*/ 25 w 78"/>
                <a:gd name="T15" fmla="*/ 27 h 72"/>
                <a:gd name="T16" fmla="*/ 41 w 78"/>
                <a:gd name="T17" fmla="*/ 32 h 72"/>
                <a:gd name="T18" fmla="*/ 50 w 78"/>
                <a:gd name="T19" fmla="*/ 35 h 72"/>
                <a:gd name="T20" fmla="*/ 77 w 78"/>
                <a:gd name="T21" fmla="*/ 7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72">
                  <a:moveTo>
                    <a:pt x="77" y="71"/>
                  </a:moveTo>
                  <a:lnTo>
                    <a:pt x="61" y="54"/>
                  </a:lnTo>
                  <a:lnTo>
                    <a:pt x="45" y="39"/>
                  </a:lnTo>
                  <a:lnTo>
                    <a:pt x="25" y="32"/>
                  </a:lnTo>
                  <a:lnTo>
                    <a:pt x="10" y="17"/>
                  </a:lnTo>
                  <a:lnTo>
                    <a:pt x="0" y="0"/>
                  </a:lnTo>
                  <a:lnTo>
                    <a:pt x="15" y="17"/>
                  </a:lnTo>
                  <a:lnTo>
                    <a:pt x="25" y="27"/>
                  </a:lnTo>
                  <a:lnTo>
                    <a:pt x="41" y="32"/>
                  </a:lnTo>
                  <a:lnTo>
                    <a:pt x="50" y="35"/>
                  </a:lnTo>
                  <a:lnTo>
                    <a:pt x="77" y="71"/>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20" name="Freeform 105"/>
            <p:cNvSpPr>
              <a:spLocks/>
            </p:cNvSpPr>
            <p:nvPr/>
          </p:nvSpPr>
          <p:spPr bwMode="auto">
            <a:xfrm>
              <a:off x="2799" y="1807"/>
              <a:ext cx="37" cy="43"/>
            </a:xfrm>
            <a:custGeom>
              <a:avLst/>
              <a:gdLst>
                <a:gd name="T0" fmla="*/ 0 w 37"/>
                <a:gd name="T1" fmla="*/ 0 h 43"/>
                <a:gd name="T2" fmla="*/ 14 w 37"/>
                <a:gd name="T3" fmla="*/ 8 h 43"/>
                <a:gd name="T4" fmla="*/ 23 w 37"/>
                <a:gd name="T5" fmla="*/ 17 h 43"/>
                <a:gd name="T6" fmla="*/ 28 w 37"/>
                <a:gd name="T7" fmla="*/ 20 h 43"/>
                <a:gd name="T8" fmla="*/ 28 w 37"/>
                <a:gd name="T9" fmla="*/ 34 h 43"/>
                <a:gd name="T10" fmla="*/ 36 w 37"/>
                <a:gd name="T11" fmla="*/ 42 h 43"/>
                <a:gd name="T12" fmla="*/ 28 w 37"/>
                <a:gd name="T13" fmla="*/ 34 h 43"/>
                <a:gd name="T14" fmla="*/ 23 w 37"/>
                <a:gd name="T15" fmla="*/ 25 h 43"/>
                <a:gd name="T16" fmla="*/ 14 w 37"/>
                <a:gd name="T17" fmla="*/ 13 h 43"/>
                <a:gd name="T18" fmla="*/ 0 w 37"/>
                <a:gd name="T1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43">
                  <a:moveTo>
                    <a:pt x="0" y="0"/>
                  </a:moveTo>
                  <a:lnTo>
                    <a:pt x="14" y="8"/>
                  </a:lnTo>
                  <a:lnTo>
                    <a:pt x="23" y="17"/>
                  </a:lnTo>
                  <a:lnTo>
                    <a:pt x="28" y="20"/>
                  </a:lnTo>
                  <a:lnTo>
                    <a:pt x="28" y="34"/>
                  </a:lnTo>
                  <a:lnTo>
                    <a:pt x="36" y="42"/>
                  </a:lnTo>
                  <a:lnTo>
                    <a:pt x="28" y="34"/>
                  </a:lnTo>
                  <a:lnTo>
                    <a:pt x="23" y="25"/>
                  </a:lnTo>
                  <a:lnTo>
                    <a:pt x="14" y="13"/>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21" name="Freeform 106"/>
            <p:cNvSpPr>
              <a:spLocks/>
            </p:cNvSpPr>
            <p:nvPr/>
          </p:nvSpPr>
          <p:spPr bwMode="auto">
            <a:xfrm>
              <a:off x="2773" y="1798"/>
              <a:ext cx="38" cy="36"/>
            </a:xfrm>
            <a:custGeom>
              <a:avLst/>
              <a:gdLst>
                <a:gd name="T0" fmla="*/ 0 w 38"/>
                <a:gd name="T1" fmla="*/ 0 h 36"/>
                <a:gd name="T2" fmla="*/ 13 w 38"/>
                <a:gd name="T3" fmla="*/ 11 h 36"/>
                <a:gd name="T4" fmla="*/ 18 w 38"/>
                <a:gd name="T5" fmla="*/ 20 h 36"/>
                <a:gd name="T6" fmla="*/ 28 w 38"/>
                <a:gd name="T7" fmla="*/ 27 h 36"/>
                <a:gd name="T8" fmla="*/ 37 w 38"/>
                <a:gd name="T9" fmla="*/ 35 h 36"/>
                <a:gd name="T10" fmla="*/ 22 w 38"/>
                <a:gd name="T11" fmla="*/ 31 h 36"/>
                <a:gd name="T12" fmla="*/ 13 w 38"/>
                <a:gd name="T13" fmla="*/ 15 h 36"/>
                <a:gd name="T14" fmla="*/ 0 w 38"/>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6">
                  <a:moveTo>
                    <a:pt x="0" y="0"/>
                  </a:moveTo>
                  <a:lnTo>
                    <a:pt x="13" y="11"/>
                  </a:lnTo>
                  <a:lnTo>
                    <a:pt x="18" y="20"/>
                  </a:lnTo>
                  <a:lnTo>
                    <a:pt x="28" y="27"/>
                  </a:lnTo>
                  <a:lnTo>
                    <a:pt x="37" y="35"/>
                  </a:lnTo>
                  <a:lnTo>
                    <a:pt x="22" y="31"/>
                  </a:lnTo>
                  <a:lnTo>
                    <a:pt x="13" y="15"/>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22" name="Freeform 107"/>
            <p:cNvSpPr>
              <a:spLocks/>
            </p:cNvSpPr>
            <p:nvPr/>
          </p:nvSpPr>
          <p:spPr bwMode="auto">
            <a:xfrm>
              <a:off x="2750" y="1775"/>
              <a:ext cx="37" cy="53"/>
            </a:xfrm>
            <a:custGeom>
              <a:avLst/>
              <a:gdLst>
                <a:gd name="T0" fmla="*/ 0 w 37"/>
                <a:gd name="T1" fmla="*/ 0 h 53"/>
                <a:gd name="T2" fmla="*/ 13 w 37"/>
                <a:gd name="T3" fmla="*/ 16 h 53"/>
                <a:gd name="T4" fmla="*/ 18 w 37"/>
                <a:gd name="T5" fmla="*/ 27 h 53"/>
                <a:gd name="T6" fmla="*/ 27 w 37"/>
                <a:gd name="T7" fmla="*/ 40 h 53"/>
                <a:gd name="T8" fmla="*/ 36 w 37"/>
                <a:gd name="T9" fmla="*/ 52 h 53"/>
                <a:gd name="T10" fmla="*/ 23 w 37"/>
                <a:gd name="T11" fmla="*/ 40 h 53"/>
                <a:gd name="T12" fmla="*/ 13 w 37"/>
                <a:gd name="T13" fmla="*/ 27 h 53"/>
                <a:gd name="T14" fmla="*/ 4 w 37"/>
                <a:gd name="T15" fmla="*/ 12 h 53"/>
                <a:gd name="T16" fmla="*/ 0 w 37"/>
                <a:gd name="T1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53">
                  <a:moveTo>
                    <a:pt x="0" y="0"/>
                  </a:moveTo>
                  <a:lnTo>
                    <a:pt x="13" y="16"/>
                  </a:lnTo>
                  <a:lnTo>
                    <a:pt x="18" y="27"/>
                  </a:lnTo>
                  <a:lnTo>
                    <a:pt x="27" y="40"/>
                  </a:lnTo>
                  <a:lnTo>
                    <a:pt x="36" y="52"/>
                  </a:lnTo>
                  <a:lnTo>
                    <a:pt x="23" y="40"/>
                  </a:lnTo>
                  <a:lnTo>
                    <a:pt x="13" y="27"/>
                  </a:lnTo>
                  <a:lnTo>
                    <a:pt x="4" y="12"/>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23" name="Freeform 108"/>
            <p:cNvSpPr>
              <a:spLocks/>
            </p:cNvSpPr>
            <p:nvPr/>
          </p:nvSpPr>
          <p:spPr bwMode="auto">
            <a:xfrm>
              <a:off x="2694" y="1745"/>
              <a:ext cx="63" cy="66"/>
            </a:xfrm>
            <a:custGeom>
              <a:avLst/>
              <a:gdLst>
                <a:gd name="T0" fmla="*/ 0 w 63"/>
                <a:gd name="T1" fmla="*/ 0 h 66"/>
                <a:gd name="T2" fmla="*/ 10 w 63"/>
                <a:gd name="T3" fmla="*/ 17 h 66"/>
                <a:gd name="T4" fmla="*/ 25 w 63"/>
                <a:gd name="T5" fmla="*/ 39 h 66"/>
                <a:gd name="T6" fmla="*/ 47 w 63"/>
                <a:gd name="T7" fmla="*/ 56 h 66"/>
                <a:gd name="T8" fmla="*/ 62 w 63"/>
                <a:gd name="T9" fmla="*/ 65 h 66"/>
                <a:gd name="T10" fmla="*/ 47 w 63"/>
                <a:gd name="T11" fmla="*/ 48 h 66"/>
                <a:gd name="T12" fmla="*/ 25 w 63"/>
                <a:gd name="T13" fmla="*/ 30 h 66"/>
                <a:gd name="T14" fmla="*/ 16 w 63"/>
                <a:gd name="T15" fmla="*/ 17 h 66"/>
                <a:gd name="T16" fmla="*/ 0 w 63"/>
                <a:gd name="T1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66">
                  <a:moveTo>
                    <a:pt x="0" y="0"/>
                  </a:moveTo>
                  <a:lnTo>
                    <a:pt x="10" y="17"/>
                  </a:lnTo>
                  <a:lnTo>
                    <a:pt x="25" y="39"/>
                  </a:lnTo>
                  <a:lnTo>
                    <a:pt x="47" y="56"/>
                  </a:lnTo>
                  <a:lnTo>
                    <a:pt x="62" y="65"/>
                  </a:lnTo>
                  <a:lnTo>
                    <a:pt x="47" y="48"/>
                  </a:lnTo>
                  <a:lnTo>
                    <a:pt x="25" y="30"/>
                  </a:lnTo>
                  <a:lnTo>
                    <a:pt x="16" y="17"/>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24" name="Freeform 109"/>
            <p:cNvSpPr>
              <a:spLocks/>
            </p:cNvSpPr>
            <p:nvPr/>
          </p:nvSpPr>
          <p:spPr bwMode="auto">
            <a:xfrm>
              <a:off x="2701" y="1730"/>
              <a:ext cx="44" cy="57"/>
            </a:xfrm>
            <a:custGeom>
              <a:avLst/>
              <a:gdLst>
                <a:gd name="T0" fmla="*/ 0 w 44"/>
                <a:gd name="T1" fmla="*/ 0 h 57"/>
                <a:gd name="T2" fmla="*/ 9 w 44"/>
                <a:gd name="T3" fmla="*/ 17 h 57"/>
                <a:gd name="T4" fmla="*/ 14 w 44"/>
                <a:gd name="T5" fmla="*/ 25 h 57"/>
                <a:gd name="T6" fmla="*/ 25 w 44"/>
                <a:gd name="T7" fmla="*/ 39 h 57"/>
                <a:gd name="T8" fmla="*/ 29 w 44"/>
                <a:gd name="T9" fmla="*/ 47 h 57"/>
                <a:gd name="T10" fmla="*/ 43 w 44"/>
                <a:gd name="T11" fmla="*/ 56 h 57"/>
                <a:gd name="T12" fmla="*/ 34 w 44"/>
                <a:gd name="T13" fmla="*/ 43 h 57"/>
                <a:gd name="T14" fmla="*/ 29 w 44"/>
                <a:gd name="T15" fmla="*/ 30 h 57"/>
                <a:gd name="T16" fmla="*/ 14 w 44"/>
                <a:gd name="T17" fmla="*/ 22 h 57"/>
                <a:gd name="T18" fmla="*/ 0 w 44"/>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57">
                  <a:moveTo>
                    <a:pt x="0" y="0"/>
                  </a:moveTo>
                  <a:lnTo>
                    <a:pt x="9" y="17"/>
                  </a:lnTo>
                  <a:lnTo>
                    <a:pt x="14" y="25"/>
                  </a:lnTo>
                  <a:lnTo>
                    <a:pt x="25" y="39"/>
                  </a:lnTo>
                  <a:lnTo>
                    <a:pt x="29" y="47"/>
                  </a:lnTo>
                  <a:lnTo>
                    <a:pt x="43" y="56"/>
                  </a:lnTo>
                  <a:lnTo>
                    <a:pt x="34" y="43"/>
                  </a:lnTo>
                  <a:lnTo>
                    <a:pt x="29" y="30"/>
                  </a:lnTo>
                  <a:lnTo>
                    <a:pt x="14" y="22"/>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25" name="Freeform 110"/>
            <p:cNvSpPr>
              <a:spLocks/>
            </p:cNvSpPr>
            <p:nvPr/>
          </p:nvSpPr>
          <p:spPr bwMode="auto">
            <a:xfrm>
              <a:off x="2646" y="1673"/>
              <a:ext cx="37" cy="70"/>
            </a:xfrm>
            <a:custGeom>
              <a:avLst/>
              <a:gdLst>
                <a:gd name="T0" fmla="*/ 0 w 37"/>
                <a:gd name="T1" fmla="*/ 0 h 70"/>
                <a:gd name="T2" fmla="*/ 6 w 37"/>
                <a:gd name="T3" fmla="*/ 22 h 70"/>
                <a:gd name="T4" fmla="*/ 14 w 37"/>
                <a:gd name="T5" fmla="*/ 30 h 70"/>
                <a:gd name="T6" fmla="*/ 23 w 37"/>
                <a:gd name="T7" fmla="*/ 43 h 70"/>
                <a:gd name="T8" fmla="*/ 28 w 37"/>
                <a:gd name="T9" fmla="*/ 56 h 70"/>
                <a:gd name="T10" fmla="*/ 36 w 37"/>
                <a:gd name="T11" fmla="*/ 69 h 70"/>
                <a:gd name="T12" fmla="*/ 32 w 37"/>
                <a:gd name="T13" fmla="*/ 52 h 70"/>
                <a:gd name="T14" fmla="*/ 18 w 37"/>
                <a:gd name="T15" fmla="*/ 39 h 70"/>
                <a:gd name="T16" fmla="*/ 14 w 37"/>
                <a:gd name="T17" fmla="*/ 22 h 70"/>
                <a:gd name="T18" fmla="*/ 0 w 37"/>
                <a:gd name="T1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70">
                  <a:moveTo>
                    <a:pt x="0" y="0"/>
                  </a:moveTo>
                  <a:lnTo>
                    <a:pt x="6" y="22"/>
                  </a:lnTo>
                  <a:lnTo>
                    <a:pt x="14" y="30"/>
                  </a:lnTo>
                  <a:lnTo>
                    <a:pt x="23" y="43"/>
                  </a:lnTo>
                  <a:lnTo>
                    <a:pt x="28" y="56"/>
                  </a:lnTo>
                  <a:lnTo>
                    <a:pt x="36" y="69"/>
                  </a:lnTo>
                  <a:lnTo>
                    <a:pt x="32" y="52"/>
                  </a:lnTo>
                  <a:lnTo>
                    <a:pt x="18" y="39"/>
                  </a:lnTo>
                  <a:lnTo>
                    <a:pt x="14" y="22"/>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26" name="Freeform 111"/>
            <p:cNvSpPr>
              <a:spLocks/>
            </p:cNvSpPr>
            <p:nvPr/>
          </p:nvSpPr>
          <p:spPr bwMode="auto">
            <a:xfrm>
              <a:off x="2658" y="1673"/>
              <a:ext cx="31" cy="54"/>
            </a:xfrm>
            <a:custGeom>
              <a:avLst/>
              <a:gdLst>
                <a:gd name="T0" fmla="*/ 0 w 31"/>
                <a:gd name="T1" fmla="*/ 0 h 54"/>
                <a:gd name="T2" fmla="*/ 0 w 31"/>
                <a:gd name="T3" fmla="*/ 8 h 54"/>
                <a:gd name="T4" fmla="*/ 8 w 31"/>
                <a:gd name="T5" fmla="*/ 25 h 54"/>
                <a:gd name="T6" fmla="*/ 17 w 31"/>
                <a:gd name="T7" fmla="*/ 37 h 54"/>
                <a:gd name="T8" fmla="*/ 26 w 31"/>
                <a:gd name="T9" fmla="*/ 50 h 54"/>
                <a:gd name="T10" fmla="*/ 30 w 31"/>
                <a:gd name="T11" fmla="*/ 53 h 54"/>
                <a:gd name="T12" fmla="*/ 26 w 31"/>
                <a:gd name="T13" fmla="*/ 45 h 54"/>
                <a:gd name="T14" fmla="*/ 22 w 31"/>
                <a:gd name="T15" fmla="*/ 33 h 54"/>
                <a:gd name="T16" fmla="*/ 13 w 31"/>
                <a:gd name="T17" fmla="*/ 20 h 54"/>
                <a:gd name="T18" fmla="*/ 4 w 31"/>
                <a:gd name="T19" fmla="*/ 12 h 54"/>
                <a:gd name="T20" fmla="*/ 0 w 31"/>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54">
                  <a:moveTo>
                    <a:pt x="0" y="0"/>
                  </a:moveTo>
                  <a:lnTo>
                    <a:pt x="0" y="8"/>
                  </a:lnTo>
                  <a:lnTo>
                    <a:pt x="8" y="25"/>
                  </a:lnTo>
                  <a:lnTo>
                    <a:pt x="17" y="37"/>
                  </a:lnTo>
                  <a:lnTo>
                    <a:pt x="26" y="50"/>
                  </a:lnTo>
                  <a:lnTo>
                    <a:pt x="30" y="53"/>
                  </a:lnTo>
                  <a:lnTo>
                    <a:pt x="26" y="45"/>
                  </a:lnTo>
                  <a:lnTo>
                    <a:pt x="22" y="33"/>
                  </a:lnTo>
                  <a:lnTo>
                    <a:pt x="13" y="20"/>
                  </a:lnTo>
                  <a:lnTo>
                    <a:pt x="4" y="12"/>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27" name="Freeform 112"/>
            <p:cNvSpPr>
              <a:spLocks/>
            </p:cNvSpPr>
            <p:nvPr/>
          </p:nvSpPr>
          <p:spPr bwMode="auto">
            <a:xfrm>
              <a:off x="2896" y="1721"/>
              <a:ext cx="25" cy="31"/>
            </a:xfrm>
            <a:custGeom>
              <a:avLst/>
              <a:gdLst>
                <a:gd name="T0" fmla="*/ 0 w 25"/>
                <a:gd name="T1" fmla="*/ 0 h 31"/>
                <a:gd name="T2" fmla="*/ 8 w 25"/>
                <a:gd name="T3" fmla="*/ 0 h 31"/>
                <a:gd name="T4" fmla="*/ 8 w 25"/>
                <a:gd name="T5" fmla="*/ 11 h 31"/>
                <a:gd name="T6" fmla="*/ 16 w 25"/>
                <a:gd name="T7" fmla="*/ 19 h 31"/>
                <a:gd name="T8" fmla="*/ 24 w 25"/>
                <a:gd name="T9" fmla="*/ 30 h 31"/>
                <a:gd name="T10" fmla="*/ 12 w 25"/>
                <a:gd name="T11" fmla="*/ 19 h 31"/>
                <a:gd name="T12" fmla="*/ 4 w 25"/>
                <a:gd name="T13" fmla="*/ 11 h 31"/>
                <a:gd name="T14" fmla="*/ 0 w 25"/>
                <a:gd name="T15" fmla="*/ 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31">
                  <a:moveTo>
                    <a:pt x="0" y="0"/>
                  </a:moveTo>
                  <a:lnTo>
                    <a:pt x="8" y="0"/>
                  </a:lnTo>
                  <a:lnTo>
                    <a:pt x="8" y="11"/>
                  </a:lnTo>
                  <a:lnTo>
                    <a:pt x="16" y="19"/>
                  </a:lnTo>
                  <a:lnTo>
                    <a:pt x="24" y="30"/>
                  </a:lnTo>
                  <a:lnTo>
                    <a:pt x="12" y="19"/>
                  </a:lnTo>
                  <a:lnTo>
                    <a:pt x="4" y="11"/>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28" name="Freeform 113"/>
            <p:cNvSpPr>
              <a:spLocks/>
            </p:cNvSpPr>
            <p:nvPr/>
          </p:nvSpPr>
          <p:spPr bwMode="auto">
            <a:xfrm>
              <a:off x="2914" y="1716"/>
              <a:ext cx="7" cy="27"/>
            </a:xfrm>
            <a:custGeom>
              <a:avLst/>
              <a:gdLst>
                <a:gd name="T0" fmla="*/ 2 w 7"/>
                <a:gd name="T1" fmla="*/ 0 h 27"/>
                <a:gd name="T2" fmla="*/ 0 w 7"/>
                <a:gd name="T3" fmla="*/ 4 h 27"/>
                <a:gd name="T4" fmla="*/ 0 w 7"/>
                <a:gd name="T5" fmla="*/ 12 h 27"/>
                <a:gd name="T6" fmla="*/ 2 w 7"/>
                <a:gd name="T7" fmla="*/ 18 h 27"/>
                <a:gd name="T8" fmla="*/ 6 w 7"/>
                <a:gd name="T9" fmla="*/ 26 h 27"/>
                <a:gd name="T10" fmla="*/ 4 w 7"/>
                <a:gd name="T11" fmla="*/ 14 h 27"/>
                <a:gd name="T12" fmla="*/ 2 w 7"/>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7" h="27">
                  <a:moveTo>
                    <a:pt x="2" y="0"/>
                  </a:moveTo>
                  <a:lnTo>
                    <a:pt x="0" y="4"/>
                  </a:lnTo>
                  <a:lnTo>
                    <a:pt x="0" y="12"/>
                  </a:lnTo>
                  <a:lnTo>
                    <a:pt x="2" y="18"/>
                  </a:lnTo>
                  <a:lnTo>
                    <a:pt x="6" y="26"/>
                  </a:lnTo>
                  <a:lnTo>
                    <a:pt x="4" y="14"/>
                  </a:lnTo>
                  <a:lnTo>
                    <a:pt x="2"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29" name="Freeform 114"/>
            <p:cNvSpPr>
              <a:spLocks/>
            </p:cNvSpPr>
            <p:nvPr/>
          </p:nvSpPr>
          <p:spPr bwMode="auto">
            <a:xfrm>
              <a:off x="2876" y="1711"/>
              <a:ext cx="45" cy="55"/>
            </a:xfrm>
            <a:custGeom>
              <a:avLst/>
              <a:gdLst>
                <a:gd name="T0" fmla="*/ 15 w 45"/>
                <a:gd name="T1" fmla="*/ 4 h 55"/>
                <a:gd name="T2" fmla="*/ 0 w 45"/>
                <a:gd name="T3" fmla="*/ 0 h 55"/>
                <a:gd name="T4" fmla="*/ 0 w 45"/>
                <a:gd name="T5" fmla="*/ 13 h 55"/>
                <a:gd name="T6" fmla="*/ 10 w 45"/>
                <a:gd name="T7" fmla="*/ 25 h 55"/>
                <a:gd name="T8" fmla="*/ 20 w 45"/>
                <a:gd name="T9" fmla="*/ 38 h 55"/>
                <a:gd name="T10" fmla="*/ 34 w 45"/>
                <a:gd name="T11" fmla="*/ 46 h 55"/>
                <a:gd name="T12" fmla="*/ 44 w 45"/>
                <a:gd name="T13" fmla="*/ 54 h 55"/>
                <a:gd name="T14" fmla="*/ 30 w 45"/>
                <a:gd name="T15" fmla="*/ 41 h 55"/>
                <a:gd name="T16" fmla="*/ 20 w 45"/>
                <a:gd name="T17" fmla="*/ 34 h 55"/>
                <a:gd name="T18" fmla="*/ 15 w 45"/>
                <a:gd name="T19" fmla="*/ 20 h 55"/>
                <a:gd name="T20" fmla="*/ 15 w 45"/>
                <a:gd name="T21" fmla="*/ 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55">
                  <a:moveTo>
                    <a:pt x="15" y="4"/>
                  </a:moveTo>
                  <a:lnTo>
                    <a:pt x="0" y="0"/>
                  </a:lnTo>
                  <a:lnTo>
                    <a:pt x="0" y="13"/>
                  </a:lnTo>
                  <a:lnTo>
                    <a:pt x="10" y="25"/>
                  </a:lnTo>
                  <a:lnTo>
                    <a:pt x="20" y="38"/>
                  </a:lnTo>
                  <a:lnTo>
                    <a:pt x="34" y="46"/>
                  </a:lnTo>
                  <a:lnTo>
                    <a:pt x="44" y="54"/>
                  </a:lnTo>
                  <a:lnTo>
                    <a:pt x="30" y="41"/>
                  </a:lnTo>
                  <a:lnTo>
                    <a:pt x="20" y="34"/>
                  </a:lnTo>
                  <a:lnTo>
                    <a:pt x="15" y="20"/>
                  </a:lnTo>
                  <a:lnTo>
                    <a:pt x="15" y="4"/>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0" name="Freeform 115"/>
            <p:cNvSpPr>
              <a:spLocks/>
            </p:cNvSpPr>
            <p:nvPr/>
          </p:nvSpPr>
          <p:spPr bwMode="auto">
            <a:xfrm>
              <a:off x="2920" y="1685"/>
              <a:ext cx="8" cy="47"/>
            </a:xfrm>
            <a:custGeom>
              <a:avLst/>
              <a:gdLst>
                <a:gd name="T0" fmla="*/ 7 w 8"/>
                <a:gd name="T1" fmla="*/ 0 h 47"/>
                <a:gd name="T2" fmla="*/ 7 w 8"/>
                <a:gd name="T3" fmla="*/ 16 h 47"/>
                <a:gd name="T4" fmla="*/ 7 w 8"/>
                <a:gd name="T5" fmla="*/ 25 h 47"/>
                <a:gd name="T6" fmla="*/ 0 w 8"/>
                <a:gd name="T7" fmla="*/ 38 h 47"/>
                <a:gd name="T8" fmla="*/ 0 w 8"/>
                <a:gd name="T9" fmla="*/ 46 h 47"/>
                <a:gd name="T10" fmla="*/ 7 w 8"/>
                <a:gd name="T11" fmla="*/ 25 h 47"/>
                <a:gd name="T12" fmla="*/ 7 w 8"/>
                <a:gd name="T13" fmla="*/ 13 h 47"/>
                <a:gd name="T14" fmla="*/ 7 w 8"/>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47">
                  <a:moveTo>
                    <a:pt x="7" y="0"/>
                  </a:moveTo>
                  <a:lnTo>
                    <a:pt x="7" y="16"/>
                  </a:lnTo>
                  <a:lnTo>
                    <a:pt x="7" y="25"/>
                  </a:lnTo>
                  <a:lnTo>
                    <a:pt x="0" y="38"/>
                  </a:lnTo>
                  <a:lnTo>
                    <a:pt x="0" y="46"/>
                  </a:lnTo>
                  <a:lnTo>
                    <a:pt x="7" y="25"/>
                  </a:lnTo>
                  <a:lnTo>
                    <a:pt x="7" y="13"/>
                  </a:lnTo>
                  <a:lnTo>
                    <a:pt x="7"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1" name="Freeform 116"/>
            <p:cNvSpPr>
              <a:spLocks/>
            </p:cNvSpPr>
            <p:nvPr/>
          </p:nvSpPr>
          <p:spPr bwMode="auto">
            <a:xfrm>
              <a:off x="2927" y="1673"/>
              <a:ext cx="6" cy="59"/>
            </a:xfrm>
            <a:custGeom>
              <a:avLst/>
              <a:gdLst>
                <a:gd name="T0" fmla="*/ 0 w 6"/>
                <a:gd name="T1" fmla="*/ 0 h 59"/>
                <a:gd name="T2" fmla="*/ 2 w 6"/>
                <a:gd name="T3" fmla="*/ 17 h 59"/>
                <a:gd name="T4" fmla="*/ 3 w 6"/>
                <a:gd name="T5" fmla="*/ 33 h 59"/>
                <a:gd name="T6" fmla="*/ 3 w 6"/>
                <a:gd name="T7" fmla="*/ 54 h 59"/>
                <a:gd name="T8" fmla="*/ 2 w 6"/>
                <a:gd name="T9" fmla="*/ 58 h 59"/>
                <a:gd name="T10" fmla="*/ 5 w 6"/>
                <a:gd name="T11" fmla="*/ 46 h 59"/>
                <a:gd name="T12" fmla="*/ 5 w 6"/>
                <a:gd name="T13" fmla="*/ 29 h 59"/>
                <a:gd name="T14" fmla="*/ 3 w 6"/>
                <a:gd name="T15" fmla="*/ 17 h 59"/>
                <a:gd name="T16" fmla="*/ 0 w 6"/>
                <a:gd name="T1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9">
                  <a:moveTo>
                    <a:pt x="0" y="0"/>
                  </a:moveTo>
                  <a:lnTo>
                    <a:pt x="2" y="17"/>
                  </a:lnTo>
                  <a:lnTo>
                    <a:pt x="3" y="33"/>
                  </a:lnTo>
                  <a:lnTo>
                    <a:pt x="3" y="54"/>
                  </a:lnTo>
                  <a:lnTo>
                    <a:pt x="2" y="58"/>
                  </a:lnTo>
                  <a:lnTo>
                    <a:pt x="5" y="46"/>
                  </a:lnTo>
                  <a:lnTo>
                    <a:pt x="5" y="29"/>
                  </a:lnTo>
                  <a:lnTo>
                    <a:pt x="3" y="17"/>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2" name="Freeform 117"/>
            <p:cNvSpPr>
              <a:spLocks/>
            </p:cNvSpPr>
            <p:nvPr/>
          </p:nvSpPr>
          <p:spPr bwMode="auto">
            <a:xfrm>
              <a:off x="2847" y="1702"/>
              <a:ext cx="38" cy="54"/>
            </a:xfrm>
            <a:custGeom>
              <a:avLst/>
              <a:gdLst>
                <a:gd name="T0" fmla="*/ 37 w 38"/>
                <a:gd name="T1" fmla="*/ 53 h 54"/>
                <a:gd name="T2" fmla="*/ 23 w 38"/>
                <a:gd name="T3" fmla="*/ 37 h 54"/>
                <a:gd name="T4" fmla="*/ 14 w 38"/>
                <a:gd name="T5" fmla="*/ 20 h 54"/>
                <a:gd name="T6" fmla="*/ 14 w 38"/>
                <a:gd name="T7" fmla="*/ 12 h 54"/>
                <a:gd name="T8" fmla="*/ 9 w 38"/>
                <a:gd name="T9" fmla="*/ 3 h 54"/>
                <a:gd name="T10" fmla="*/ 0 w 38"/>
                <a:gd name="T11" fmla="*/ 0 h 54"/>
                <a:gd name="T12" fmla="*/ 4 w 38"/>
                <a:gd name="T13" fmla="*/ 8 h 54"/>
                <a:gd name="T14" fmla="*/ 4 w 38"/>
                <a:gd name="T15" fmla="*/ 20 h 54"/>
                <a:gd name="T16" fmla="*/ 9 w 38"/>
                <a:gd name="T17" fmla="*/ 33 h 54"/>
                <a:gd name="T18" fmla="*/ 18 w 38"/>
                <a:gd name="T19" fmla="*/ 41 h 54"/>
                <a:gd name="T20" fmla="*/ 37 w 38"/>
                <a:gd name="T21" fmla="*/ 5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54">
                  <a:moveTo>
                    <a:pt x="37" y="53"/>
                  </a:moveTo>
                  <a:lnTo>
                    <a:pt x="23" y="37"/>
                  </a:lnTo>
                  <a:lnTo>
                    <a:pt x="14" y="20"/>
                  </a:lnTo>
                  <a:lnTo>
                    <a:pt x="14" y="12"/>
                  </a:lnTo>
                  <a:lnTo>
                    <a:pt x="9" y="3"/>
                  </a:lnTo>
                  <a:lnTo>
                    <a:pt x="0" y="0"/>
                  </a:lnTo>
                  <a:lnTo>
                    <a:pt x="4" y="8"/>
                  </a:lnTo>
                  <a:lnTo>
                    <a:pt x="4" y="20"/>
                  </a:lnTo>
                  <a:lnTo>
                    <a:pt x="9" y="33"/>
                  </a:lnTo>
                  <a:lnTo>
                    <a:pt x="18" y="41"/>
                  </a:lnTo>
                  <a:lnTo>
                    <a:pt x="37" y="53"/>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3" name="Freeform 118"/>
            <p:cNvSpPr>
              <a:spLocks/>
            </p:cNvSpPr>
            <p:nvPr/>
          </p:nvSpPr>
          <p:spPr bwMode="auto">
            <a:xfrm>
              <a:off x="2810" y="1681"/>
              <a:ext cx="69" cy="81"/>
            </a:xfrm>
            <a:custGeom>
              <a:avLst/>
              <a:gdLst>
                <a:gd name="T0" fmla="*/ 0 w 69"/>
                <a:gd name="T1" fmla="*/ 0 h 81"/>
                <a:gd name="T2" fmla="*/ 16 w 69"/>
                <a:gd name="T3" fmla="*/ 13 h 81"/>
                <a:gd name="T4" fmla="*/ 21 w 69"/>
                <a:gd name="T5" fmla="*/ 31 h 81"/>
                <a:gd name="T6" fmla="*/ 26 w 69"/>
                <a:gd name="T7" fmla="*/ 53 h 81"/>
                <a:gd name="T8" fmla="*/ 41 w 69"/>
                <a:gd name="T9" fmla="*/ 62 h 81"/>
                <a:gd name="T10" fmla="*/ 51 w 69"/>
                <a:gd name="T11" fmla="*/ 76 h 81"/>
                <a:gd name="T12" fmla="*/ 68 w 69"/>
                <a:gd name="T13" fmla="*/ 80 h 81"/>
                <a:gd name="T14" fmla="*/ 46 w 69"/>
                <a:gd name="T15" fmla="*/ 76 h 81"/>
                <a:gd name="T16" fmla="*/ 26 w 69"/>
                <a:gd name="T17" fmla="*/ 58 h 81"/>
                <a:gd name="T18" fmla="*/ 21 w 69"/>
                <a:gd name="T19" fmla="*/ 49 h 81"/>
                <a:gd name="T20" fmla="*/ 21 w 69"/>
                <a:gd name="T21" fmla="*/ 31 h 81"/>
                <a:gd name="T22" fmla="*/ 5 w 69"/>
                <a:gd name="T23" fmla="*/ 18 h 81"/>
                <a:gd name="T24" fmla="*/ 0 w 69"/>
                <a:gd name="T25"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81">
                  <a:moveTo>
                    <a:pt x="0" y="0"/>
                  </a:moveTo>
                  <a:lnTo>
                    <a:pt x="16" y="13"/>
                  </a:lnTo>
                  <a:lnTo>
                    <a:pt x="21" y="31"/>
                  </a:lnTo>
                  <a:lnTo>
                    <a:pt x="26" y="53"/>
                  </a:lnTo>
                  <a:lnTo>
                    <a:pt x="41" y="62"/>
                  </a:lnTo>
                  <a:lnTo>
                    <a:pt x="51" y="76"/>
                  </a:lnTo>
                  <a:lnTo>
                    <a:pt x="68" y="80"/>
                  </a:lnTo>
                  <a:lnTo>
                    <a:pt x="46" y="76"/>
                  </a:lnTo>
                  <a:lnTo>
                    <a:pt x="26" y="58"/>
                  </a:lnTo>
                  <a:lnTo>
                    <a:pt x="21" y="49"/>
                  </a:lnTo>
                  <a:lnTo>
                    <a:pt x="21" y="31"/>
                  </a:lnTo>
                  <a:lnTo>
                    <a:pt x="5" y="18"/>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4" name="Freeform 119"/>
            <p:cNvSpPr>
              <a:spLocks/>
            </p:cNvSpPr>
            <p:nvPr/>
          </p:nvSpPr>
          <p:spPr bwMode="auto">
            <a:xfrm>
              <a:off x="2792" y="1677"/>
              <a:ext cx="26" cy="55"/>
            </a:xfrm>
            <a:custGeom>
              <a:avLst/>
              <a:gdLst>
                <a:gd name="T0" fmla="*/ 0 w 26"/>
                <a:gd name="T1" fmla="*/ 0 h 55"/>
                <a:gd name="T2" fmla="*/ 4 w 26"/>
                <a:gd name="T3" fmla="*/ 21 h 55"/>
                <a:gd name="T4" fmla="*/ 17 w 26"/>
                <a:gd name="T5" fmla="*/ 38 h 55"/>
                <a:gd name="T6" fmla="*/ 25 w 26"/>
                <a:gd name="T7" fmla="*/ 54 h 55"/>
                <a:gd name="T8" fmla="*/ 21 w 26"/>
                <a:gd name="T9" fmla="*/ 33 h 55"/>
                <a:gd name="T10" fmla="*/ 4 w 26"/>
                <a:gd name="T11" fmla="*/ 16 h 55"/>
                <a:gd name="T12" fmla="*/ 0 w 26"/>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26" h="55">
                  <a:moveTo>
                    <a:pt x="0" y="0"/>
                  </a:moveTo>
                  <a:lnTo>
                    <a:pt x="4" y="21"/>
                  </a:lnTo>
                  <a:lnTo>
                    <a:pt x="17" y="38"/>
                  </a:lnTo>
                  <a:lnTo>
                    <a:pt x="25" y="54"/>
                  </a:lnTo>
                  <a:lnTo>
                    <a:pt x="21" y="33"/>
                  </a:lnTo>
                  <a:lnTo>
                    <a:pt x="4" y="16"/>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5" name="Freeform 120"/>
            <p:cNvSpPr>
              <a:spLocks/>
            </p:cNvSpPr>
            <p:nvPr/>
          </p:nvSpPr>
          <p:spPr bwMode="auto">
            <a:xfrm>
              <a:off x="2756" y="1681"/>
              <a:ext cx="97" cy="91"/>
            </a:xfrm>
            <a:custGeom>
              <a:avLst/>
              <a:gdLst>
                <a:gd name="T0" fmla="*/ 0 w 97"/>
                <a:gd name="T1" fmla="*/ 0 h 91"/>
                <a:gd name="T2" fmla="*/ 21 w 97"/>
                <a:gd name="T3" fmla="*/ 18 h 91"/>
                <a:gd name="T4" fmla="*/ 37 w 97"/>
                <a:gd name="T5" fmla="*/ 36 h 91"/>
                <a:gd name="T6" fmla="*/ 49 w 97"/>
                <a:gd name="T7" fmla="*/ 46 h 91"/>
                <a:gd name="T8" fmla="*/ 65 w 97"/>
                <a:gd name="T9" fmla="*/ 58 h 91"/>
                <a:gd name="T10" fmla="*/ 75 w 97"/>
                <a:gd name="T11" fmla="*/ 72 h 91"/>
                <a:gd name="T12" fmla="*/ 96 w 97"/>
                <a:gd name="T13" fmla="*/ 90 h 91"/>
                <a:gd name="T14" fmla="*/ 86 w 97"/>
                <a:gd name="T15" fmla="*/ 72 h 91"/>
                <a:gd name="T16" fmla="*/ 59 w 97"/>
                <a:gd name="T17" fmla="*/ 58 h 91"/>
                <a:gd name="T18" fmla="*/ 37 w 97"/>
                <a:gd name="T19" fmla="*/ 41 h 91"/>
                <a:gd name="T20" fmla="*/ 21 w 97"/>
                <a:gd name="T21" fmla="*/ 27 h 91"/>
                <a:gd name="T22" fmla="*/ 0 w 97"/>
                <a:gd name="T23"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91">
                  <a:moveTo>
                    <a:pt x="0" y="0"/>
                  </a:moveTo>
                  <a:lnTo>
                    <a:pt x="21" y="18"/>
                  </a:lnTo>
                  <a:lnTo>
                    <a:pt x="37" y="36"/>
                  </a:lnTo>
                  <a:lnTo>
                    <a:pt x="49" y="46"/>
                  </a:lnTo>
                  <a:lnTo>
                    <a:pt x="65" y="58"/>
                  </a:lnTo>
                  <a:lnTo>
                    <a:pt x="75" y="72"/>
                  </a:lnTo>
                  <a:lnTo>
                    <a:pt x="96" y="90"/>
                  </a:lnTo>
                  <a:lnTo>
                    <a:pt x="86" y="72"/>
                  </a:lnTo>
                  <a:lnTo>
                    <a:pt x="59" y="58"/>
                  </a:lnTo>
                  <a:lnTo>
                    <a:pt x="37" y="41"/>
                  </a:lnTo>
                  <a:lnTo>
                    <a:pt x="21" y="27"/>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6" name="Freeform 121"/>
            <p:cNvSpPr>
              <a:spLocks/>
            </p:cNvSpPr>
            <p:nvPr/>
          </p:nvSpPr>
          <p:spPr bwMode="auto">
            <a:xfrm>
              <a:off x="3103" y="1681"/>
              <a:ext cx="1" cy="139"/>
            </a:xfrm>
            <a:custGeom>
              <a:avLst/>
              <a:gdLst>
                <a:gd name="T0" fmla="*/ 0 w 1"/>
                <a:gd name="T1" fmla="*/ 0 h 139"/>
                <a:gd name="T2" fmla="*/ 0 w 1"/>
                <a:gd name="T3" fmla="*/ 23 h 139"/>
                <a:gd name="T4" fmla="*/ 0 w 1"/>
                <a:gd name="T5" fmla="*/ 46 h 139"/>
                <a:gd name="T6" fmla="*/ 0 w 1"/>
                <a:gd name="T7" fmla="*/ 65 h 139"/>
                <a:gd name="T8" fmla="*/ 0 w 1"/>
                <a:gd name="T9" fmla="*/ 78 h 139"/>
                <a:gd name="T10" fmla="*/ 0 w 1"/>
                <a:gd name="T11" fmla="*/ 96 h 139"/>
                <a:gd name="T12" fmla="*/ 0 w 1"/>
                <a:gd name="T13" fmla="*/ 111 h 139"/>
                <a:gd name="T14" fmla="*/ 0 w 1"/>
                <a:gd name="T15" fmla="*/ 119 h 139"/>
                <a:gd name="T16" fmla="*/ 0 w 1"/>
                <a:gd name="T17" fmla="*/ 128 h 139"/>
                <a:gd name="T18" fmla="*/ 0 w 1"/>
                <a:gd name="T19" fmla="*/ 138 h 139"/>
                <a:gd name="T20" fmla="*/ 0 w 1"/>
                <a:gd name="T21" fmla="*/ 124 h 139"/>
                <a:gd name="T22" fmla="*/ 0 w 1"/>
                <a:gd name="T23" fmla="*/ 111 h 139"/>
                <a:gd name="T24" fmla="*/ 0 w 1"/>
                <a:gd name="T25" fmla="*/ 87 h 139"/>
                <a:gd name="T26" fmla="*/ 0 w 1"/>
                <a:gd name="T27" fmla="*/ 70 h 139"/>
                <a:gd name="T28" fmla="*/ 0 w 1"/>
                <a:gd name="T29" fmla="*/ 46 h 139"/>
                <a:gd name="T30" fmla="*/ 0 w 1"/>
                <a:gd name="T31" fmla="*/ 27 h 139"/>
                <a:gd name="T32" fmla="*/ 0 w 1"/>
                <a:gd name="T33"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 h="139">
                  <a:moveTo>
                    <a:pt x="0" y="0"/>
                  </a:moveTo>
                  <a:lnTo>
                    <a:pt x="0" y="23"/>
                  </a:lnTo>
                  <a:lnTo>
                    <a:pt x="0" y="46"/>
                  </a:lnTo>
                  <a:lnTo>
                    <a:pt x="0" y="65"/>
                  </a:lnTo>
                  <a:lnTo>
                    <a:pt x="0" y="78"/>
                  </a:lnTo>
                  <a:lnTo>
                    <a:pt x="0" y="96"/>
                  </a:lnTo>
                  <a:lnTo>
                    <a:pt x="0" y="111"/>
                  </a:lnTo>
                  <a:lnTo>
                    <a:pt x="0" y="119"/>
                  </a:lnTo>
                  <a:lnTo>
                    <a:pt x="0" y="128"/>
                  </a:lnTo>
                  <a:lnTo>
                    <a:pt x="0" y="138"/>
                  </a:lnTo>
                  <a:lnTo>
                    <a:pt x="0" y="124"/>
                  </a:lnTo>
                  <a:lnTo>
                    <a:pt x="0" y="111"/>
                  </a:lnTo>
                  <a:lnTo>
                    <a:pt x="0" y="87"/>
                  </a:lnTo>
                  <a:lnTo>
                    <a:pt x="0" y="70"/>
                  </a:lnTo>
                  <a:lnTo>
                    <a:pt x="0" y="46"/>
                  </a:lnTo>
                  <a:lnTo>
                    <a:pt x="0" y="27"/>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7" name="Freeform 122"/>
            <p:cNvSpPr>
              <a:spLocks/>
            </p:cNvSpPr>
            <p:nvPr/>
          </p:nvSpPr>
          <p:spPr bwMode="auto">
            <a:xfrm>
              <a:off x="3254" y="1739"/>
              <a:ext cx="111" cy="153"/>
            </a:xfrm>
            <a:custGeom>
              <a:avLst/>
              <a:gdLst>
                <a:gd name="T0" fmla="*/ 0 w 111"/>
                <a:gd name="T1" fmla="*/ 0 h 153"/>
                <a:gd name="T2" fmla="*/ 0 w 111"/>
                <a:gd name="T3" fmla="*/ 18 h 153"/>
                <a:gd name="T4" fmla="*/ 0 w 111"/>
                <a:gd name="T5" fmla="*/ 41 h 153"/>
                <a:gd name="T6" fmla="*/ 0 w 111"/>
                <a:gd name="T7" fmla="*/ 55 h 153"/>
                <a:gd name="T8" fmla="*/ 6 w 111"/>
                <a:gd name="T9" fmla="*/ 60 h 153"/>
                <a:gd name="T10" fmla="*/ 16 w 111"/>
                <a:gd name="T11" fmla="*/ 74 h 153"/>
                <a:gd name="T12" fmla="*/ 28 w 111"/>
                <a:gd name="T13" fmla="*/ 87 h 153"/>
                <a:gd name="T14" fmla="*/ 34 w 111"/>
                <a:gd name="T15" fmla="*/ 102 h 153"/>
                <a:gd name="T16" fmla="*/ 34 w 111"/>
                <a:gd name="T17" fmla="*/ 111 h 153"/>
                <a:gd name="T18" fmla="*/ 39 w 111"/>
                <a:gd name="T19" fmla="*/ 129 h 153"/>
                <a:gd name="T20" fmla="*/ 44 w 111"/>
                <a:gd name="T21" fmla="*/ 138 h 153"/>
                <a:gd name="T22" fmla="*/ 50 w 111"/>
                <a:gd name="T23" fmla="*/ 147 h 153"/>
                <a:gd name="T24" fmla="*/ 71 w 111"/>
                <a:gd name="T25" fmla="*/ 152 h 153"/>
                <a:gd name="T26" fmla="*/ 87 w 111"/>
                <a:gd name="T27" fmla="*/ 147 h 153"/>
                <a:gd name="T28" fmla="*/ 110 w 111"/>
                <a:gd name="T29" fmla="*/ 138 h 153"/>
                <a:gd name="T30" fmla="*/ 110 w 111"/>
                <a:gd name="T31" fmla="*/ 124 h 153"/>
                <a:gd name="T32" fmla="*/ 99 w 111"/>
                <a:gd name="T33" fmla="*/ 138 h 153"/>
                <a:gd name="T34" fmla="*/ 82 w 111"/>
                <a:gd name="T35" fmla="*/ 147 h 153"/>
                <a:gd name="T36" fmla="*/ 66 w 111"/>
                <a:gd name="T37" fmla="*/ 147 h 153"/>
                <a:gd name="T38" fmla="*/ 55 w 111"/>
                <a:gd name="T39" fmla="*/ 142 h 153"/>
                <a:gd name="T40" fmla="*/ 39 w 111"/>
                <a:gd name="T41" fmla="*/ 124 h 153"/>
                <a:gd name="T42" fmla="*/ 39 w 111"/>
                <a:gd name="T43" fmla="*/ 106 h 153"/>
                <a:gd name="T44" fmla="*/ 34 w 111"/>
                <a:gd name="T45" fmla="*/ 87 h 153"/>
                <a:gd name="T46" fmla="*/ 28 w 111"/>
                <a:gd name="T47" fmla="*/ 74 h 153"/>
                <a:gd name="T48" fmla="*/ 16 w 111"/>
                <a:gd name="T49" fmla="*/ 64 h 153"/>
                <a:gd name="T50" fmla="*/ 6 w 111"/>
                <a:gd name="T51" fmla="*/ 50 h 153"/>
                <a:gd name="T52" fmla="*/ 6 w 111"/>
                <a:gd name="T53" fmla="*/ 41 h 153"/>
                <a:gd name="T54" fmla="*/ 0 w 111"/>
                <a:gd name="T55"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1" h="153">
                  <a:moveTo>
                    <a:pt x="0" y="0"/>
                  </a:moveTo>
                  <a:lnTo>
                    <a:pt x="0" y="18"/>
                  </a:lnTo>
                  <a:lnTo>
                    <a:pt x="0" y="41"/>
                  </a:lnTo>
                  <a:lnTo>
                    <a:pt x="0" y="55"/>
                  </a:lnTo>
                  <a:lnTo>
                    <a:pt x="6" y="60"/>
                  </a:lnTo>
                  <a:lnTo>
                    <a:pt x="16" y="74"/>
                  </a:lnTo>
                  <a:lnTo>
                    <a:pt x="28" y="87"/>
                  </a:lnTo>
                  <a:lnTo>
                    <a:pt x="34" y="102"/>
                  </a:lnTo>
                  <a:lnTo>
                    <a:pt x="34" y="111"/>
                  </a:lnTo>
                  <a:lnTo>
                    <a:pt x="39" y="129"/>
                  </a:lnTo>
                  <a:lnTo>
                    <a:pt x="44" y="138"/>
                  </a:lnTo>
                  <a:lnTo>
                    <a:pt x="50" y="147"/>
                  </a:lnTo>
                  <a:lnTo>
                    <a:pt x="71" y="152"/>
                  </a:lnTo>
                  <a:lnTo>
                    <a:pt x="87" y="147"/>
                  </a:lnTo>
                  <a:lnTo>
                    <a:pt x="110" y="138"/>
                  </a:lnTo>
                  <a:lnTo>
                    <a:pt x="110" y="124"/>
                  </a:lnTo>
                  <a:lnTo>
                    <a:pt x="99" y="138"/>
                  </a:lnTo>
                  <a:lnTo>
                    <a:pt x="82" y="147"/>
                  </a:lnTo>
                  <a:lnTo>
                    <a:pt x="66" y="147"/>
                  </a:lnTo>
                  <a:lnTo>
                    <a:pt x="55" y="142"/>
                  </a:lnTo>
                  <a:lnTo>
                    <a:pt x="39" y="124"/>
                  </a:lnTo>
                  <a:lnTo>
                    <a:pt x="39" y="106"/>
                  </a:lnTo>
                  <a:lnTo>
                    <a:pt x="34" y="87"/>
                  </a:lnTo>
                  <a:lnTo>
                    <a:pt x="28" y="74"/>
                  </a:lnTo>
                  <a:lnTo>
                    <a:pt x="16" y="64"/>
                  </a:lnTo>
                  <a:lnTo>
                    <a:pt x="6" y="50"/>
                  </a:lnTo>
                  <a:lnTo>
                    <a:pt x="6" y="41"/>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8" name="Freeform 123"/>
            <p:cNvSpPr>
              <a:spLocks/>
            </p:cNvSpPr>
            <p:nvPr/>
          </p:nvSpPr>
          <p:spPr bwMode="auto">
            <a:xfrm>
              <a:off x="3304" y="1857"/>
              <a:ext cx="49" cy="16"/>
            </a:xfrm>
            <a:custGeom>
              <a:avLst/>
              <a:gdLst>
                <a:gd name="T0" fmla="*/ 0 w 49"/>
                <a:gd name="T1" fmla="*/ 3 h 16"/>
                <a:gd name="T2" fmla="*/ 5 w 49"/>
                <a:gd name="T3" fmla="*/ 12 h 16"/>
                <a:gd name="T4" fmla="*/ 19 w 49"/>
                <a:gd name="T5" fmla="*/ 15 h 16"/>
                <a:gd name="T6" fmla="*/ 32 w 49"/>
                <a:gd name="T7" fmla="*/ 12 h 16"/>
                <a:gd name="T8" fmla="*/ 37 w 49"/>
                <a:gd name="T9" fmla="*/ 9 h 16"/>
                <a:gd name="T10" fmla="*/ 48 w 49"/>
                <a:gd name="T11" fmla="*/ 0 h 16"/>
                <a:gd name="T12" fmla="*/ 32 w 49"/>
                <a:gd name="T13" fmla="*/ 9 h 16"/>
                <a:gd name="T14" fmla="*/ 19 w 49"/>
                <a:gd name="T15" fmla="*/ 9 h 16"/>
                <a:gd name="T16" fmla="*/ 0 w 49"/>
                <a:gd name="T17"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16">
                  <a:moveTo>
                    <a:pt x="0" y="3"/>
                  </a:moveTo>
                  <a:lnTo>
                    <a:pt x="5" y="12"/>
                  </a:lnTo>
                  <a:lnTo>
                    <a:pt x="19" y="15"/>
                  </a:lnTo>
                  <a:lnTo>
                    <a:pt x="32" y="12"/>
                  </a:lnTo>
                  <a:lnTo>
                    <a:pt x="37" y="9"/>
                  </a:lnTo>
                  <a:lnTo>
                    <a:pt x="48" y="0"/>
                  </a:lnTo>
                  <a:lnTo>
                    <a:pt x="32" y="9"/>
                  </a:lnTo>
                  <a:lnTo>
                    <a:pt x="19" y="9"/>
                  </a:lnTo>
                  <a:lnTo>
                    <a:pt x="0" y="3"/>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9" name="Freeform 124"/>
            <p:cNvSpPr>
              <a:spLocks/>
            </p:cNvSpPr>
            <p:nvPr/>
          </p:nvSpPr>
          <p:spPr bwMode="auto">
            <a:xfrm>
              <a:off x="3304" y="1840"/>
              <a:ext cx="32" cy="10"/>
            </a:xfrm>
            <a:custGeom>
              <a:avLst/>
              <a:gdLst>
                <a:gd name="T0" fmla="*/ 0 w 32"/>
                <a:gd name="T1" fmla="*/ 0 h 10"/>
                <a:gd name="T2" fmla="*/ 4 w 32"/>
                <a:gd name="T3" fmla="*/ 6 h 10"/>
                <a:gd name="T4" fmla="*/ 22 w 32"/>
                <a:gd name="T5" fmla="*/ 9 h 10"/>
                <a:gd name="T6" fmla="*/ 31 w 32"/>
                <a:gd name="T7" fmla="*/ 3 h 10"/>
                <a:gd name="T8" fmla="*/ 13 w 32"/>
                <a:gd name="T9" fmla="*/ 6 h 10"/>
                <a:gd name="T10" fmla="*/ 0 w 32"/>
                <a:gd name="T11" fmla="*/ 0 h 10"/>
              </a:gdLst>
              <a:ahLst/>
              <a:cxnLst>
                <a:cxn ang="0">
                  <a:pos x="T0" y="T1"/>
                </a:cxn>
                <a:cxn ang="0">
                  <a:pos x="T2" y="T3"/>
                </a:cxn>
                <a:cxn ang="0">
                  <a:pos x="T4" y="T5"/>
                </a:cxn>
                <a:cxn ang="0">
                  <a:pos x="T6" y="T7"/>
                </a:cxn>
                <a:cxn ang="0">
                  <a:pos x="T8" y="T9"/>
                </a:cxn>
                <a:cxn ang="0">
                  <a:pos x="T10" y="T11"/>
                </a:cxn>
              </a:cxnLst>
              <a:rect l="0" t="0" r="r" b="b"/>
              <a:pathLst>
                <a:path w="32" h="10">
                  <a:moveTo>
                    <a:pt x="0" y="0"/>
                  </a:moveTo>
                  <a:lnTo>
                    <a:pt x="4" y="6"/>
                  </a:lnTo>
                  <a:lnTo>
                    <a:pt x="22" y="9"/>
                  </a:lnTo>
                  <a:lnTo>
                    <a:pt x="31" y="3"/>
                  </a:lnTo>
                  <a:lnTo>
                    <a:pt x="13" y="6"/>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0" name="Freeform 125"/>
            <p:cNvSpPr>
              <a:spLocks/>
            </p:cNvSpPr>
            <p:nvPr/>
          </p:nvSpPr>
          <p:spPr bwMode="auto">
            <a:xfrm>
              <a:off x="3280" y="1792"/>
              <a:ext cx="30" cy="36"/>
            </a:xfrm>
            <a:custGeom>
              <a:avLst/>
              <a:gdLst>
                <a:gd name="T0" fmla="*/ 0 w 30"/>
                <a:gd name="T1" fmla="*/ 0 h 36"/>
                <a:gd name="T2" fmla="*/ 8 w 30"/>
                <a:gd name="T3" fmla="*/ 15 h 36"/>
                <a:gd name="T4" fmla="*/ 17 w 30"/>
                <a:gd name="T5" fmla="*/ 31 h 36"/>
                <a:gd name="T6" fmla="*/ 29 w 30"/>
                <a:gd name="T7" fmla="*/ 35 h 36"/>
                <a:gd name="T8" fmla="*/ 17 w 30"/>
                <a:gd name="T9" fmla="*/ 24 h 36"/>
                <a:gd name="T10" fmla="*/ 0 w 30"/>
                <a:gd name="T11" fmla="*/ 0 h 36"/>
              </a:gdLst>
              <a:ahLst/>
              <a:cxnLst>
                <a:cxn ang="0">
                  <a:pos x="T0" y="T1"/>
                </a:cxn>
                <a:cxn ang="0">
                  <a:pos x="T2" y="T3"/>
                </a:cxn>
                <a:cxn ang="0">
                  <a:pos x="T4" y="T5"/>
                </a:cxn>
                <a:cxn ang="0">
                  <a:pos x="T6" y="T7"/>
                </a:cxn>
                <a:cxn ang="0">
                  <a:pos x="T8" y="T9"/>
                </a:cxn>
                <a:cxn ang="0">
                  <a:pos x="T10" y="T11"/>
                </a:cxn>
              </a:cxnLst>
              <a:rect l="0" t="0" r="r" b="b"/>
              <a:pathLst>
                <a:path w="30" h="36">
                  <a:moveTo>
                    <a:pt x="0" y="0"/>
                  </a:moveTo>
                  <a:lnTo>
                    <a:pt x="8" y="15"/>
                  </a:lnTo>
                  <a:lnTo>
                    <a:pt x="17" y="31"/>
                  </a:lnTo>
                  <a:lnTo>
                    <a:pt x="29" y="35"/>
                  </a:lnTo>
                  <a:lnTo>
                    <a:pt x="17" y="24"/>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1" name="Freeform 126"/>
            <p:cNvSpPr>
              <a:spLocks/>
            </p:cNvSpPr>
            <p:nvPr/>
          </p:nvSpPr>
          <p:spPr bwMode="auto">
            <a:xfrm>
              <a:off x="3261" y="1754"/>
              <a:ext cx="1" cy="42"/>
            </a:xfrm>
            <a:custGeom>
              <a:avLst/>
              <a:gdLst>
                <a:gd name="T0" fmla="*/ 0 w 1"/>
                <a:gd name="T1" fmla="*/ 0 h 42"/>
                <a:gd name="T2" fmla="*/ 0 w 1"/>
                <a:gd name="T3" fmla="*/ 24 h 42"/>
                <a:gd name="T4" fmla="*/ 0 w 1"/>
                <a:gd name="T5" fmla="*/ 41 h 42"/>
                <a:gd name="T6" fmla="*/ 0 w 1"/>
                <a:gd name="T7" fmla="*/ 24 h 42"/>
                <a:gd name="T8" fmla="*/ 0 w 1"/>
                <a:gd name="T9" fmla="*/ 0 h 42"/>
              </a:gdLst>
              <a:ahLst/>
              <a:cxnLst>
                <a:cxn ang="0">
                  <a:pos x="T0" y="T1"/>
                </a:cxn>
                <a:cxn ang="0">
                  <a:pos x="T2" y="T3"/>
                </a:cxn>
                <a:cxn ang="0">
                  <a:pos x="T4" y="T5"/>
                </a:cxn>
                <a:cxn ang="0">
                  <a:pos x="T6" y="T7"/>
                </a:cxn>
                <a:cxn ang="0">
                  <a:pos x="T8" y="T9"/>
                </a:cxn>
              </a:cxnLst>
              <a:rect l="0" t="0" r="r" b="b"/>
              <a:pathLst>
                <a:path w="1" h="42">
                  <a:moveTo>
                    <a:pt x="0" y="0"/>
                  </a:moveTo>
                  <a:lnTo>
                    <a:pt x="0" y="24"/>
                  </a:lnTo>
                  <a:lnTo>
                    <a:pt x="0" y="41"/>
                  </a:lnTo>
                  <a:lnTo>
                    <a:pt x="0" y="24"/>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2" name="Freeform 127"/>
            <p:cNvSpPr>
              <a:spLocks/>
            </p:cNvSpPr>
            <p:nvPr/>
          </p:nvSpPr>
          <p:spPr bwMode="auto">
            <a:xfrm>
              <a:off x="3254" y="1721"/>
              <a:ext cx="44" cy="94"/>
            </a:xfrm>
            <a:custGeom>
              <a:avLst/>
              <a:gdLst>
                <a:gd name="T0" fmla="*/ 0 w 44"/>
                <a:gd name="T1" fmla="*/ 0 h 94"/>
                <a:gd name="T2" fmla="*/ 5 w 44"/>
                <a:gd name="T3" fmla="*/ 18 h 94"/>
                <a:gd name="T4" fmla="*/ 9 w 44"/>
                <a:gd name="T5" fmla="*/ 27 h 94"/>
                <a:gd name="T6" fmla="*/ 14 w 44"/>
                <a:gd name="T7" fmla="*/ 44 h 94"/>
                <a:gd name="T8" fmla="*/ 25 w 44"/>
                <a:gd name="T9" fmla="*/ 62 h 94"/>
                <a:gd name="T10" fmla="*/ 34 w 44"/>
                <a:gd name="T11" fmla="*/ 75 h 94"/>
                <a:gd name="T12" fmla="*/ 38 w 44"/>
                <a:gd name="T13" fmla="*/ 84 h 94"/>
                <a:gd name="T14" fmla="*/ 43 w 44"/>
                <a:gd name="T15" fmla="*/ 93 h 94"/>
                <a:gd name="T16" fmla="*/ 38 w 44"/>
                <a:gd name="T17" fmla="*/ 71 h 94"/>
                <a:gd name="T18" fmla="*/ 29 w 44"/>
                <a:gd name="T19" fmla="*/ 57 h 94"/>
                <a:gd name="T20" fmla="*/ 20 w 44"/>
                <a:gd name="T21" fmla="*/ 44 h 94"/>
                <a:gd name="T22" fmla="*/ 14 w 44"/>
                <a:gd name="T23" fmla="*/ 27 h 94"/>
                <a:gd name="T24" fmla="*/ 9 w 44"/>
                <a:gd name="T25" fmla="*/ 22 h 94"/>
                <a:gd name="T26" fmla="*/ 0 w 44"/>
                <a:gd name="T2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94">
                  <a:moveTo>
                    <a:pt x="0" y="0"/>
                  </a:moveTo>
                  <a:lnTo>
                    <a:pt x="5" y="18"/>
                  </a:lnTo>
                  <a:lnTo>
                    <a:pt x="9" y="27"/>
                  </a:lnTo>
                  <a:lnTo>
                    <a:pt x="14" y="44"/>
                  </a:lnTo>
                  <a:lnTo>
                    <a:pt x="25" y="62"/>
                  </a:lnTo>
                  <a:lnTo>
                    <a:pt x="34" y="75"/>
                  </a:lnTo>
                  <a:lnTo>
                    <a:pt x="38" y="84"/>
                  </a:lnTo>
                  <a:lnTo>
                    <a:pt x="43" y="93"/>
                  </a:lnTo>
                  <a:lnTo>
                    <a:pt x="38" y="71"/>
                  </a:lnTo>
                  <a:lnTo>
                    <a:pt x="29" y="57"/>
                  </a:lnTo>
                  <a:lnTo>
                    <a:pt x="20" y="44"/>
                  </a:lnTo>
                  <a:lnTo>
                    <a:pt x="14" y="27"/>
                  </a:lnTo>
                  <a:lnTo>
                    <a:pt x="9" y="22"/>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3" name="Freeform 128"/>
            <p:cNvSpPr>
              <a:spLocks/>
            </p:cNvSpPr>
            <p:nvPr/>
          </p:nvSpPr>
          <p:spPr bwMode="auto">
            <a:xfrm>
              <a:off x="3254" y="1702"/>
              <a:ext cx="44" cy="79"/>
            </a:xfrm>
            <a:custGeom>
              <a:avLst/>
              <a:gdLst>
                <a:gd name="T0" fmla="*/ 0 w 44"/>
                <a:gd name="T1" fmla="*/ 0 h 79"/>
                <a:gd name="T2" fmla="*/ 0 w 44"/>
                <a:gd name="T3" fmla="*/ 13 h 79"/>
                <a:gd name="T4" fmla="*/ 9 w 44"/>
                <a:gd name="T5" fmla="*/ 30 h 79"/>
                <a:gd name="T6" fmla="*/ 25 w 44"/>
                <a:gd name="T7" fmla="*/ 44 h 79"/>
                <a:gd name="T8" fmla="*/ 25 w 44"/>
                <a:gd name="T9" fmla="*/ 52 h 79"/>
                <a:gd name="T10" fmla="*/ 29 w 44"/>
                <a:gd name="T11" fmla="*/ 60 h 79"/>
                <a:gd name="T12" fmla="*/ 43 w 44"/>
                <a:gd name="T13" fmla="*/ 78 h 79"/>
                <a:gd name="T14" fmla="*/ 34 w 44"/>
                <a:gd name="T15" fmla="*/ 65 h 79"/>
                <a:gd name="T16" fmla="*/ 34 w 44"/>
                <a:gd name="T17" fmla="*/ 39 h 79"/>
                <a:gd name="T18" fmla="*/ 14 w 44"/>
                <a:gd name="T19" fmla="*/ 26 h 79"/>
                <a:gd name="T20" fmla="*/ 0 w 44"/>
                <a:gd name="T21" fmla="*/ 8 h 79"/>
                <a:gd name="T22" fmla="*/ 0 w 44"/>
                <a:gd name="T2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79">
                  <a:moveTo>
                    <a:pt x="0" y="0"/>
                  </a:moveTo>
                  <a:lnTo>
                    <a:pt x="0" y="13"/>
                  </a:lnTo>
                  <a:lnTo>
                    <a:pt x="9" y="30"/>
                  </a:lnTo>
                  <a:lnTo>
                    <a:pt x="25" y="44"/>
                  </a:lnTo>
                  <a:lnTo>
                    <a:pt x="25" y="52"/>
                  </a:lnTo>
                  <a:lnTo>
                    <a:pt x="29" y="60"/>
                  </a:lnTo>
                  <a:lnTo>
                    <a:pt x="43" y="78"/>
                  </a:lnTo>
                  <a:lnTo>
                    <a:pt x="34" y="65"/>
                  </a:lnTo>
                  <a:lnTo>
                    <a:pt x="34" y="39"/>
                  </a:lnTo>
                  <a:lnTo>
                    <a:pt x="14" y="26"/>
                  </a:lnTo>
                  <a:lnTo>
                    <a:pt x="0" y="8"/>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4" name="Freeform 129"/>
            <p:cNvSpPr>
              <a:spLocks/>
            </p:cNvSpPr>
            <p:nvPr/>
          </p:nvSpPr>
          <p:spPr bwMode="auto">
            <a:xfrm>
              <a:off x="3254" y="1677"/>
              <a:ext cx="15" cy="42"/>
            </a:xfrm>
            <a:custGeom>
              <a:avLst/>
              <a:gdLst>
                <a:gd name="T0" fmla="*/ 0 w 15"/>
                <a:gd name="T1" fmla="*/ 0 h 42"/>
                <a:gd name="T2" fmla="*/ 4 w 15"/>
                <a:gd name="T3" fmla="*/ 17 h 42"/>
                <a:gd name="T4" fmla="*/ 10 w 15"/>
                <a:gd name="T5" fmla="*/ 37 h 42"/>
                <a:gd name="T6" fmla="*/ 14 w 15"/>
                <a:gd name="T7" fmla="*/ 41 h 42"/>
                <a:gd name="T8" fmla="*/ 10 w 15"/>
                <a:gd name="T9" fmla="*/ 21 h 42"/>
                <a:gd name="T10" fmla="*/ 0 w 15"/>
                <a:gd name="T11" fmla="*/ 0 h 42"/>
              </a:gdLst>
              <a:ahLst/>
              <a:cxnLst>
                <a:cxn ang="0">
                  <a:pos x="T0" y="T1"/>
                </a:cxn>
                <a:cxn ang="0">
                  <a:pos x="T2" y="T3"/>
                </a:cxn>
                <a:cxn ang="0">
                  <a:pos x="T4" y="T5"/>
                </a:cxn>
                <a:cxn ang="0">
                  <a:pos x="T6" y="T7"/>
                </a:cxn>
                <a:cxn ang="0">
                  <a:pos x="T8" y="T9"/>
                </a:cxn>
                <a:cxn ang="0">
                  <a:pos x="T10" y="T11"/>
                </a:cxn>
              </a:cxnLst>
              <a:rect l="0" t="0" r="r" b="b"/>
              <a:pathLst>
                <a:path w="15" h="42">
                  <a:moveTo>
                    <a:pt x="0" y="0"/>
                  </a:moveTo>
                  <a:lnTo>
                    <a:pt x="4" y="17"/>
                  </a:lnTo>
                  <a:lnTo>
                    <a:pt x="10" y="37"/>
                  </a:lnTo>
                  <a:lnTo>
                    <a:pt x="14" y="41"/>
                  </a:lnTo>
                  <a:lnTo>
                    <a:pt x="10" y="21"/>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5" name="Freeform 130"/>
            <p:cNvSpPr>
              <a:spLocks/>
            </p:cNvSpPr>
            <p:nvPr/>
          </p:nvSpPr>
          <p:spPr bwMode="auto">
            <a:xfrm>
              <a:off x="3266" y="1673"/>
              <a:ext cx="32" cy="83"/>
            </a:xfrm>
            <a:custGeom>
              <a:avLst/>
              <a:gdLst>
                <a:gd name="T0" fmla="*/ 0 w 32"/>
                <a:gd name="T1" fmla="*/ 0 h 83"/>
                <a:gd name="T2" fmla="*/ 4 w 32"/>
                <a:gd name="T3" fmla="*/ 17 h 83"/>
                <a:gd name="T4" fmla="*/ 10 w 32"/>
                <a:gd name="T5" fmla="*/ 34 h 83"/>
                <a:gd name="T6" fmla="*/ 14 w 32"/>
                <a:gd name="T7" fmla="*/ 56 h 83"/>
                <a:gd name="T8" fmla="*/ 27 w 32"/>
                <a:gd name="T9" fmla="*/ 65 h 83"/>
                <a:gd name="T10" fmla="*/ 31 w 32"/>
                <a:gd name="T11" fmla="*/ 82 h 83"/>
                <a:gd name="T12" fmla="*/ 27 w 32"/>
                <a:gd name="T13" fmla="*/ 56 h 83"/>
                <a:gd name="T14" fmla="*/ 18 w 32"/>
                <a:gd name="T15" fmla="*/ 43 h 83"/>
                <a:gd name="T16" fmla="*/ 10 w 32"/>
                <a:gd name="T17" fmla="*/ 17 h 83"/>
                <a:gd name="T18" fmla="*/ 0 w 32"/>
                <a:gd name="T1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83">
                  <a:moveTo>
                    <a:pt x="0" y="0"/>
                  </a:moveTo>
                  <a:lnTo>
                    <a:pt x="4" y="17"/>
                  </a:lnTo>
                  <a:lnTo>
                    <a:pt x="10" y="34"/>
                  </a:lnTo>
                  <a:lnTo>
                    <a:pt x="14" y="56"/>
                  </a:lnTo>
                  <a:lnTo>
                    <a:pt x="27" y="65"/>
                  </a:lnTo>
                  <a:lnTo>
                    <a:pt x="31" y="82"/>
                  </a:lnTo>
                  <a:lnTo>
                    <a:pt x="27" y="56"/>
                  </a:lnTo>
                  <a:lnTo>
                    <a:pt x="18" y="43"/>
                  </a:lnTo>
                  <a:lnTo>
                    <a:pt x="10" y="17"/>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6" name="Freeform 131"/>
            <p:cNvSpPr>
              <a:spLocks/>
            </p:cNvSpPr>
            <p:nvPr/>
          </p:nvSpPr>
          <p:spPr bwMode="auto">
            <a:xfrm>
              <a:off x="3285" y="1677"/>
              <a:ext cx="39" cy="110"/>
            </a:xfrm>
            <a:custGeom>
              <a:avLst/>
              <a:gdLst>
                <a:gd name="T0" fmla="*/ 0 w 39"/>
                <a:gd name="T1" fmla="*/ 0 h 110"/>
                <a:gd name="T2" fmla="*/ 5 w 39"/>
                <a:gd name="T3" fmla="*/ 23 h 110"/>
                <a:gd name="T4" fmla="*/ 15 w 39"/>
                <a:gd name="T5" fmla="*/ 36 h 110"/>
                <a:gd name="T6" fmla="*/ 24 w 39"/>
                <a:gd name="T7" fmla="*/ 63 h 110"/>
                <a:gd name="T8" fmla="*/ 24 w 39"/>
                <a:gd name="T9" fmla="*/ 91 h 110"/>
                <a:gd name="T10" fmla="*/ 38 w 39"/>
                <a:gd name="T11" fmla="*/ 109 h 110"/>
                <a:gd name="T12" fmla="*/ 34 w 39"/>
                <a:gd name="T13" fmla="*/ 91 h 110"/>
                <a:gd name="T14" fmla="*/ 34 w 39"/>
                <a:gd name="T15" fmla="*/ 68 h 110"/>
                <a:gd name="T16" fmla="*/ 29 w 39"/>
                <a:gd name="T17" fmla="*/ 51 h 110"/>
                <a:gd name="T18" fmla="*/ 15 w 39"/>
                <a:gd name="T19" fmla="*/ 31 h 110"/>
                <a:gd name="T20" fmla="*/ 10 w 39"/>
                <a:gd name="T21" fmla="*/ 14 h 110"/>
                <a:gd name="T22" fmla="*/ 0 w 39"/>
                <a:gd name="T2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10">
                  <a:moveTo>
                    <a:pt x="0" y="0"/>
                  </a:moveTo>
                  <a:lnTo>
                    <a:pt x="5" y="23"/>
                  </a:lnTo>
                  <a:lnTo>
                    <a:pt x="15" y="36"/>
                  </a:lnTo>
                  <a:lnTo>
                    <a:pt x="24" y="63"/>
                  </a:lnTo>
                  <a:lnTo>
                    <a:pt x="24" y="91"/>
                  </a:lnTo>
                  <a:lnTo>
                    <a:pt x="38" y="109"/>
                  </a:lnTo>
                  <a:lnTo>
                    <a:pt x="34" y="91"/>
                  </a:lnTo>
                  <a:lnTo>
                    <a:pt x="34" y="68"/>
                  </a:lnTo>
                  <a:lnTo>
                    <a:pt x="29" y="51"/>
                  </a:lnTo>
                  <a:lnTo>
                    <a:pt x="15" y="31"/>
                  </a:lnTo>
                  <a:lnTo>
                    <a:pt x="10" y="14"/>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7" name="Freeform 132"/>
            <p:cNvSpPr>
              <a:spLocks/>
            </p:cNvSpPr>
            <p:nvPr/>
          </p:nvSpPr>
          <p:spPr bwMode="auto">
            <a:xfrm>
              <a:off x="3309" y="1788"/>
              <a:ext cx="20" cy="46"/>
            </a:xfrm>
            <a:custGeom>
              <a:avLst/>
              <a:gdLst>
                <a:gd name="T0" fmla="*/ 0 w 20"/>
                <a:gd name="T1" fmla="*/ 13 h 46"/>
                <a:gd name="T2" fmla="*/ 8 w 20"/>
                <a:gd name="T3" fmla="*/ 25 h 46"/>
                <a:gd name="T4" fmla="*/ 11 w 20"/>
                <a:gd name="T5" fmla="*/ 37 h 46"/>
                <a:gd name="T6" fmla="*/ 19 w 20"/>
                <a:gd name="T7" fmla="*/ 45 h 46"/>
                <a:gd name="T8" fmla="*/ 11 w 20"/>
                <a:gd name="T9" fmla="*/ 25 h 46"/>
                <a:gd name="T10" fmla="*/ 4 w 20"/>
                <a:gd name="T11" fmla="*/ 0 h 46"/>
                <a:gd name="T12" fmla="*/ 0 w 20"/>
                <a:gd name="T13" fmla="*/ 13 h 46"/>
              </a:gdLst>
              <a:ahLst/>
              <a:cxnLst>
                <a:cxn ang="0">
                  <a:pos x="T0" y="T1"/>
                </a:cxn>
                <a:cxn ang="0">
                  <a:pos x="T2" y="T3"/>
                </a:cxn>
                <a:cxn ang="0">
                  <a:pos x="T4" y="T5"/>
                </a:cxn>
                <a:cxn ang="0">
                  <a:pos x="T6" y="T7"/>
                </a:cxn>
                <a:cxn ang="0">
                  <a:pos x="T8" y="T9"/>
                </a:cxn>
                <a:cxn ang="0">
                  <a:pos x="T10" y="T11"/>
                </a:cxn>
                <a:cxn ang="0">
                  <a:pos x="T12" y="T13"/>
                </a:cxn>
              </a:cxnLst>
              <a:rect l="0" t="0" r="r" b="b"/>
              <a:pathLst>
                <a:path w="20" h="46">
                  <a:moveTo>
                    <a:pt x="0" y="13"/>
                  </a:moveTo>
                  <a:lnTo>
                    <a:pt x="8" y="25"/>
                  </a:lnTo>
                  <a:lnTo>
                    <a:pt x="11" y="37"/>
                  </a:lnTo>
                  <a:lnTo>
                    <a:pt x="19" y="45"/>
                  </a:lnTo>
                  <a:lnTo>
                    <a:pt x="11" y="25"/>
                  </a:lnTo>
                  <a:lnTo>
                    <a:pt x="4" y="0"/>
                  </a:lnTo>
                  <a:lnTo>
                    <a:pt x="0" y="13"/>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8" name="Freeform 133"/>
            <p:cNvSpPr>
              <a:spLocks/>
            </p:cNvSpPr>
            <p:nvPr/>
          </p:nvSpPr>
          <p:spPr bwMode="auto">
            <a:xfrm>
              <a:off x="3425" y="1768"/>
              <a:ext cx="32" cy="32"/>
            </a:xfrm>
            <a:custGeom>
              <a:avLst/>
              <a:gdLst>
                <a:gd name="T0" fmla="*/ 0 w 32"/>
                <a:gd name="T1" fmla="*/ 31 h 32"/>
                <a:gd name="T2" fmla="*/ 4 w 32"/>
                <a:gd name="T3" fmla="*/ 24 h 32"/>
                <a:gd name="T4" fmla="*/ 14 w 32"/>
                <a:gd name="T5" fmla="*/ 16 h 32"/>
                <a:gd name="T6" fmla="*/ 23 w 32"/>
                <a:gd name="T7" fmla="*/ 11 h 32"/>
                <a:gd name="T8" fmla="*/ 31 w 32"/>
                <a:gd name="T9" fmla="*/ 8 h 32"/>
                <a:gd name="T10" fmla="*/ 31 w 32"/>
                <a:gd name="T11" fmla="*/ 0 h 32"/>
                <a:gd name="T12" fmla="*/ 23 w 32"/>
                <a:gd name="T13" fmla="*/ 4 h 32"/>
                <a:gd name="T14" fmla="*/ 14 w 32"/>
                <a:gd name="T15" fmla="*/ 8 h 32"/>
                <a:gd name="T16" fmla="*/ 10 w 32"/>
                <a:gd name="T17" fmla="*/ 16 h 32"/>
                <a:gd name="T18" fmla="*/ 0 w 32"/>
                <a:gd name="T19"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0" y="31"/>
                  </a:moveTo>
                  <a:lnTo>
                    <a:pt x="4" y="24"/>
                  </a:lnTo>
                  <a:lnTo>
                    <a:pt x="14" y="16"/>
                  </a:lnTo>
                  <a:lnTo>
                    <a:pt x="23" y="11"/>
                  </a:lnTo>
                  <a:lnTo>
                    <a:pt x="31" y="8"/>
                  </a:lnTo>
                  <a:lnTo>
                    <a:pt x="31" y="0"/>
                  </a:lnTo>
                  <a:lnTo>
                    <a:pt x="23" y="4"/>
                  </a:lnTo>
                  <a:lnTo>
                    <a:pt x="14" y="8"/>
                  </a:lnTo>
                  <a:lnTo>
                    <a:pt x="10" y="16"/>
                  </a:lnTo>
                  <a:lnTo>
                    <a:pt x="0" y="31"/>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9" name="Freeform 134"/>
            <p:cNvSpPr>
              <a:spLocks/>
            </p:cNvSpPr>
            <p:nvPr/>
          </p:nvSpPr>
          <p:spPr bwMode="auto">
            <a:xfrm>
              <a:off x="3431" y="1748"/>
              <a:ext cx="26" cy="33"/>
            </a:xfrm>
            <a:custGeom>
              <a:avLst/>
              <a:gdLst>
                <a:gd name="T0" fmla="*/ 0 w 26"/>
                <a:gd name="T1" fmla="*/ 32 h 33"/>
                <a:gd name="T2" fmla="*/ 5 w 26"/>
                <a:gd name="T3" fmla="*/ 20 h 33"/>
                <a:gd name="T4" fmla="*/ 13 w 26"/>
                <a:gd name="T5" fmla="*/ 12 h 33"/>
                <a:gd name="T6" fmla="*/ 21 w 26"/>
                <a:gd name="T7" fmla="*/ 8 h 33"/>
                <a:gd name="T8" fmla="*/ 25 w 26"/>
                <a:gd name="T9" fmla="*/ 0 h 33"/>
                <a:gd name="T10" fmla="*/ 17 w 26"/>
                <a:gd name="T11" fmla="*/ 4 h 33"/>
                <a:gd name="T12" fmla="*/ 5 w 26"/>
                <a:gd name="T13" fmla="*/ 16 h 33"/>
                <a:gd name="T14" fmla="*/ 0 w 26"/>
                <a:gd name="T15" fmla="*/ 32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3">
                  <a:moveTo>
                    <a:pt x="0" y="32"/>
                  </a:moveTo>
                  <a:lnTo>
                    <a:pt x="5" y="20"/>
                  </a:lnTo>
                  <a:lnTo>
                    <a:pt x="13" y="12"/>
                  </a:lnTo>
                  <a:lnTo>
                    <a:pt x="21" y="8"/>
                  </a:lnTo>
                  <a:lnTo>
                    <a:pt x="25" y="0"/>
                  </a:lnTo>
                  <a:lnTo>
                    <a:pt x="17" y="4"/>
                  </a:lnTo>
                  <a:lnTo>
                    <a:pt x="5" y="16"/>
                  </a:lnTo>
                  <a:lnTo>
                    <a:pt x="0" y="32"/>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50" name="Freeform 135"/>
            <p:cNvSpPr>
              <a:spLocks/>
            </p:cNvSpPr>
            <p:nvPr/>
          </p:nvSpPr>
          <p:spPr bwMode="auto">
            <a:xfrm>
              <a:off x="3444" y="1716"/>
              <a:ext cx="25" cy="36"/>
            </a:xfrm>
            <a:custGeom>
              <a:avLst/>
              <a:gdLst>
                <a:gd name="T0" fmla="*/ 0 w 25"/>
                <a:gd name="T1" fmla="*/ 35 h 36"/>
                <a:gd name="T2" fmla="*/ 12 w 25"/>
                <a:gd name="T3" fmla="*/ 23 h 36"/>
                <a:gd name="T4" fmla="*/ 20 w 25"/>
                <a:gd name="T5" fmla="*/ 12 h 36"/>
                <a:gd name="T6" fmla="*/ 24 w 25"/>
                <a:gd name="T7" fmla="*/ 0 h 36"/>
                <a:gd name="T8" fmla="*/ 16 w 25"/>
                <a:gd name="T9" fmla="*/ 8 h 36"/>
                <a:gd name="T10" fmla="*/ 8 w 25"/>
                <a:gd name="T11" fmla="*/ 20 h 36"/>
                <a:gd name="T12" fmla="*/ 0 w 25"/>
                <a:gd name="T13" fmla="*/ 35 h 36"/>
              </a:gdLst>
              <a:ahLst/>
              <a:cxnLst>
                <a:cxn ang="0">
                  <a:pos x="T0" y="T1"/>
                </a:cxn>
                <a:cxn ang="0">
                  <a:pos x="T2" y="T3"/>
                </a:cxn>
                <a:cxn ang="0">
                  <a:pos x="T4" y="T5"/>
                </a:cxn>
                <a:cxn ang="0">
                  <a:pos x="T6" y="T7"/>
                </a:cxn>
                <a:cxn ang="0">
                  <a:pos x="T8" y="T9"/>
                </a:cxn>
                <a:cxn ang="0">
                  <a:pos x="T10" y="T11"/>
                </a:cxn>
                <a:cxn ang="0">
                  <a:pos x="T12" y="T13"/>
                </a:cxn>
              </a:cxnLst>
              <a:rect l="0" t="0" r="r" b="b"/>
              <a:pathLst>
                <a:path w="25" h="36">
                  <a:moveTo>
                    <a:pt x="0" y="35"/>
                  </a:moveTo>
                  <a:lnTo>
                    <a:pt x="12" y="23"/>
                  </a:lnTo>
                  <a:lnTo>
                    <a:pt x="20" y="12"/>
                  </a:lnTo>
                  <a:lnTo>
                    <a:pt x="24" y="0"/>
                  </a:lnTo>
                  <a:lnTo>
                    <a:pt x="16" y="8"/>
                  </a:lnTo>
                  <a:lnTo>
                    <a:pt x="8" y="20"/>
                  </a:lnTo>
                  <a:lnTo>
                    <a:pt x="0" y="35"/>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51" name="Freeform 136"/>
            <p:cNvSpPr>
              <a:spLocks/>
            </p:cNvSpPr>
            <p:nvPr/>
          </p:nvSpPr>
          <p:spPr bwMode="auto">
            <a:xfrm>
              <a:off x="3444" y="1673"/>
              <a:ext cx="43" cy="64"/>
            </a:xfrm>
            <a:custGeom>
              <a:avLst/>
              <a:gdLst>
                <a:gd name="T0" fmla="*/ 0 w 43"/>
                <a:gd name="T1" fmla="*/ 63 h 64"/>
                <a:gd name="T2" fmla="*/ 9 w 43"/>
                <a:gd name="T3" fmla="*/ 51 h 64"/>
                <a:gd name="T4" fmla="*/ 19 w 43"/>
                <a:gd name="T5" fmla="*/ 37 h 64"/>
                <a:gd name="T6" fmla="*/ 28 w 43"/>
                <a:gd name="T7" fmla="*/ 21 h 64"/>
                <a:gd name="T8" fmla="*/ 33 w 43"/>
                <a:gd name="T9" fmla="*/ 12 h 64"/>
                <a:gd name="T10" fmla="*/ 42 w 43"/>
                <a:gd name="T11" fmla="*/ 0 h 64"/>
                <a:gd name="T12" fmla="*/ 33 w 43"/>
                <a:gd name="T13" fmla="*/ 4 h 64"/>
                <a:gd name="T14" fmla="*/ 23 w 43"/>
                <a:gd name="T15" fmla="*/ 21 h 64"/>
                <a:gd name="T16" fmla="*/ 9 w 43"/>
                <a:gd name="T17" fmla="*/ 42 h 64"/>
                <a:gd name="T18" fmla="*/ 0 w 43"/>
                <a:gd name="T19" fmla="*/ 6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64">
                  <a:moveTo>
                    <a:pt x="0" y="63"/>
                  </a:moveTo>
                  <a:lnTo>
                    <a:pt x="9" y="51"/>
                  </a:lnTo>
                  <a:lnTo>
                    <a:pt x="19" y="37"/>
                  </a:lnTo>
                  <a:lnTo>
                    <a:pt x="28" y="21"/>
                  </a:lnTo>
                  <a:lnTo>
                    <a:pt x="33" y="12"/>
                  </a:lnTo>
                  <a:lnTo>
                    <a:pt x="42" y="0"/>
                  </a:lnTo>
                  <a:lnTo>
                    <a:pt x="33" y="4"/>
                  </a:lnTo>
                  <a:lnTo>
                    <a:pt x="23" y="21"/>
                  </a:lnTo>
                  <a:lnTo>
                    <a:pt x="9" y="42"/>
                  </a:lnTo>
                  <a:lnTo>
                    <a:pt x="0" y="63"/>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52" name="Freeform 137"/>
            <p:cNvSpPr>
              <a:spLocks/>
            </p:cNvSpPr>
            <p:nvPr/>
          </p:nvSpPr>
          <p:spPr bwMode="auto">
            <a:xfrm>
              <a:off x="3388" y="1851"/>
              <a:ext cx="19" cy="61"/>
            </a:xfrm>
            <a:custGeom>
              <a:avLst/>
              <a:gdLst>
                <a:gd name="T0" fmla="*/ 0 w 19"/>
                <a:gd name="T1" fmla="*/ 13 h 61"/>
                <a:gd name="T2" fmla="*/ 7 w 19"/>
                <a:gd name="T3" fmla="*/ 21 h 61"/>
                <a:gd name="T4" fmla="*/ 15 w 19"/>
                <a:gd name="T5" fmla="*/ 43 h 61"/>
                <a:gd name="T6" fmla="*/ 18 w 19"/>
                <a:gd name="T7" fmla="*/ 60 h 61"/>
                <a:gd name="T8" fmla="*/ 18 w 19"/>
                <a:gd name="T9" fmla="*/ 29 h 61"/>
                <a:gd name="T10" fmla="*/ 11 w 19"/>
                <a:gd name="T11" fmla="*/ 21 h 61"/>
                <a:gd name="T12" fmla="*/ 11 w 19"/>
                <a:gd name="T13" fmla="*/ 0 h 61"/>
                <a:gd name="T14" fmla="*/ 0 w 19"/>
                <a:gd name="T15" fmla="*/ 13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61">
                  <a:moveTo>
                    <a:pt x="0" y="13"/>
                  </a:moveTo>
                  <a:lnTo>
                    <a:pt x="7" y="21"/>
                  </a:lnTo>
                  <a:lnTo>
                    <a:pt x="15" y="43"/>
                  </a:lnTo>
                  <a:lnTo>
                    <a:pt x="18" y="60"/>
                  </a:lnTo>
                  <a:lnTo>
                    <a:pt x="18" y="29"/>
                  </a:lnTo>
                  <a:lnTo>
                    <a:pt x="11" y="21"/>
                  </a:lnTo>
                  <a:lnTo>
                    <a:pt x="11" y="0"/>
                  </a:lnTo>
                  <a:lnTo>
                    <a:pt x="0" y="13"/>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53" name="Freeform 138"/>
            <p:cNvSpPr>
              <a:spLocks/>
            </p:cNvSpPr>
            <p:nvPr/>
          </p:nvSpPr>
          <p:spPr bwMode="auto">
            <a:xfrm>
              <a:off x="3406" y="1835"/>
              <a:ext cx="8" cy="57"/>
            </a:xfrm>
            <a:custGeom>
              <a:avLst/>
              <a:gdLst>
                <a:gd name="T0" fmla="*/ 2 w 8"/>
                <a:gd name="T1" fmla="*/ 0 h 57"/>
                <a:gd name="T2" fmla="*/ 0 w 8"/>
                <a:gd name="T3" fmla="*/ 9 h 57"/>
                <a:gd name="T4" fmla="*/ 2 w 8"/>
                <a:gd name="T5" fmla="*/ 21 h 57"/>
                <a:gd name="T6" fmla="*/ 5 w 8"/>
                <a:gd name="T7" fmla="*/ 35 h 57"/>
                <a:gd name="T8" fmla="*/ 7 w 8"/>
                <a:gd name="T9" fmla="*/ 56 h 57"/>
                <a:gd name="T10" fmla="*/ 7 w 8"/>
                <a:gd name="T11" fmla="*/ 26 h 57"/>
                <a:gd name="T12" fmla="*/ 5 w 8"/>
                <a:gd name="T13" fmla="*/ 9 h 57"/>
                <a:gd name="T14" fmla="*/ 2 w 8"/>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7">
                  <a:moveTo>
                    <a:pt x="2" y="0"/>
                  </a:moveTo>
                  <a:lnTo>
                    <a:pt x="0" y="9"/>
                  </a:lnTo>
                  <a:lnTo>
                    <a:pt x="2" y="21"/>
                  </a:lnTo>
                  <a:lnTo>
                    <a:pt x="5" y="35"/>
                  </a:lnTo>
                  <a:lnTo>
                    <a:pt x="7" y="56"/>
                  </a:lnTo>
                  <a:lnTo>
                    <a:pt x="7" y="26"/>
                  </a:lnTo>
                  <a:lnTo>
                    <a:pt x="5" y="9"/>
                  </a:lnTo>
                  <a:lnTo>
                    <a:pt x="2"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54" name="Freeform 139"/>
            <p:cNvSpPr>
              <a:spLocks/>
            </p:cNvSpPr>
            <p:nvPr/>
          </p:nvSpPr>
          <p:spPr bwMode="auto">
            <a:xfrm>
              <a:off x="3418" y="1768"/>
              <a:ext cx="69" cy="91"/>
            </a:xfrm>
            <a:custGeom>
              <a:avLst/>
              <a:gdLst>
                <a:gd name="T0" fmla="*/ 5 w 69"/>
                <a:gd name="T1" fmla="*/ 40 h 91"/>
                <a:gd name="T2" fmla="*/ 0 w 69"/>
                <a:gd name="T3" fmla="*/ 50 h 91"/>
                <a:gd name="T4" fmla="*/ 0 w 69"/>
                <a:gd name="T5" fmla="*/ 58 h 91"/>
                <a:gd name="T6" fmla="*/ 5 w 69"/>
                <a:gd name="T7" fmla="*/ 72 h 91"/>
                <a:gd name="T8" fmla="*/ 5 w 69"/>
                <a:gd name="T9" fmla="*/ 90 h 91"/>
                <a:gd name="T10" fmla="*/ 10 w 69"/>
                <a:gd name="T11" fmla="*/ 63 h 91"/>
                <a:gd name="T12" fmla="*/ 10 w 69"/>
                <a:gd name="T13" fmla="*/ 58 h 91"/>
                <a:gd name="T14" fmla="*/ 27 w 69"/>
                <a:gd name="T15" fmla="*/ 35 h 91"/>
                <a:gd name="T16" fmla="*/ 43 w 69"/>
                <a:gd name="T17" fmla="*/ 23 h 91"/>
                <a:gd name="T18" fmla="*/ 68 w 69"/>
                <a:gd name="T19" fmla="*/ 0 h 91"/>
                <a:gd name="T20" fmla="*/ 47 w 69"/>
                <a:gd name="T21" fmla="*/ 13 h 91"/>
                <a:gd name="T22" fmla="*/ 27 w 69"/>
                <a:gd name="T23" fmla="*/ 27 h 91"/>
                <a:gd name="T24" fmla="*/ 5 w 69"/>
                <a:gd name="T25" fmla="*/ 4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91">
                  <a:moveTo>
                    <a:pt x="5" y="40"/>
                  </a:moveTo>
                  <a:lnTo>
                    <a:pt x="0" y="50"/>
                  </a:lnTo>
                  <a:lnTo>
                    <a:pt x="0" y="58"/>
                  </a:lnTo>
                  <a:lnTo>
                    <a:pt x="5" y="72"/>
                  </a:lnTo>
                  <a:lnTo>
                    <a:pt x="5" y="90"/>
                  </a:lnTo>
                  <a:lnTo>
                    <a:pt x="10" y="63"/>
                  </a:lnTo>
                  <a:lnTo>
                    <a:pt x="10" y="58"/>
                  </a:lnTo>
                  <a:lnTo>
                    <a:pt x="27" y="35"/>
                  </a:lnTo>
                  <a:lnTo>
                    <a:pt x="43" y="23"/>
                  </a:lnTo>
                  <a:lnTo>
                    <a:pt x="68" y="0"/>
                  </a:lnTo>
                  <a:lnTo>
                    <a:pt x="47" y="13"/>
                  </a:lnTo>
                  <a:lnTo>
                    <a:pt x="27" y="27"/>
                  </a:lnTo>
                  <a:lnTo>
                    <a:pt x="5" y="4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55" name="Freeform 140"/>
            <p:cNvSpPr>
              <a:spLocks/>
            </p:cNvSpPr>
            <p:nvPr/>
          </p:nvSpPr>
          <p:spPr bwMode="auto">
            <a:xfrm>
              <a:off x="3431" y="1807"/>
              <a:ext cx="21" cy="105"/>
            </a:xfrm>
            <a:custGeom>
              <a:avLst/>
              <a:gdLst>
                <a:gd name="T0" fmla="*/ 20 w 21"/>
                <a:gd name="T1" fmla="*/ 0 h 105"/>
                <a:gd name="T2" fmla="*/ 9 w 21"/>
                <a:gd name="T3" fmla="*/ 14 h 105"/>
                <a:gd name="T4" fmla="*/ 5 w 21"/>
                <a:gd name="T5" fmla="*/ 27 h 105"/>
                <a:gd name="T6" fmla="*/ 5 w 21"/>
                <a:gd name="T7" fmla="*/ 41 h 105"/>
                <a:gd name="T8" fmla="*/ 0 w 21"/>
                <a:gd name="T9" fmla="*/ 69 h 105"/>
                <a:gd name="T10" fmla="*/ 0 w 21"/>
                <a:gd name="T11" fmla="*/ 81 h 105"/>
                <a:gd name="T12" fmla="*/ 0 w 21"/>
                <a:gd name="T13" fmla="*/ 104 h 105"/>
                <a:gd name="T14" fmla="*/ 5 w 21"/>
                <a:gd name="T15" fmla="*/ 81 h 105"/>
                <a:gd name="T16" fmla="*/ 9 w 21"/>
                <a:gd name="T17" fmla="*/ 59 h 105"/>
                <a:gd name="T18" fmla="*/ 9 w 21"/>
                <a:gd name="T19" fmla="*/ 41 h 105"/>
                <a:gd name="T20" fmla="*/ 9 w 21"/>
                <a:gd name="T21" fmla="*/ 27 h 105"/>
                <a:gd name="T22" fmla="*/ 20 w 21"/>
                <a:gd name="T23"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05">
                  <a:moveTo>
                    <a:pt x="20" y="0"/>
                  </a:moveTo>
                  <a:lnTo>
                    <a:pt x="9" y="14"/>
                  </a:lnTo>
                  <a:lnTo>
                    <a:pt x="5" y="27"/>
                  </a:lnTo>
                  <a:lnTo>
                    <a:pt x="5" y="41"/>
                  </a:lnTo>
                  <a:lnTo>
                    <a:pt x="0" y="69"/>
                  </a:lnTo>
                  <a:lnTo>
                    <a:pt x="0" y="81"/>
                  </a:lnTo>
                  <a:lnTo>
                    <a:pt x="0" y="104"/>
                  </a:lnTo>
                  <a:lnTo>
                    <a:pt x="5" y="81"/>
                  </a:lnTo>
                  <a:lnTo>
                    <a:pt x="9" y="59"/>
                  </a:lnTo>
                  <a:lnTo>
                    <a:pt x="9" y="41"/>
                  </a:lnTo>
                  <a:lnTo>
                    <a:pt x="9" y="27"/>
                  </a:lnTo>
                  <a:lnTo>
                    <a:pt x="2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56" name="Freeform 141"/>
            <p:cNvSpPr>
              <a:spLocks/>
            </p:cNvSpPr>
            <p:nvPr/>
          </p:nvSpPr>
          <p:spPr bwMode="auto">
            <a:xfrm>
              <a:off x="3468" y="1726"/>
              <a:ext cx="74" cy="70"/>
            </a:xfrm>
            <a:custGeom>
              <a:avLst/>
              <a:gdLst>
                <a:gd name="T0" fmla="*/ 73 w 74"/>
                <a:gd name="T1" fmla="*/ 0 h 70"/>
                <a:gd name="T2" fmla="*/ 58 w 74"/>
                <a:gd name="T3" fmla="*/ 8 h 70"/>
                <a:gd name="T4" fmla="*/ 42 w 74"/>
                <a:gd name="T5" fmla="*/ 26 h 70"/>
                <a:gd name="T6" fmla="*/ 26 w 74"/>
                <a:gd name="T7" fmla="*/ 34 h 70"/>
                <a:gd name="T8" fmla="*/ 20 w 74"/>
                <a:gd name="T9" fmla="*/ 48 h 70"/>
                <a:gd name="T10" fmla="*/ 5 w 74"/>
                <a:gd name="T11" fmla="*/ 60 h 70"/>
                <a:gd name="T12" fmla="*/ 0 w 74"/>
                <a:gd name="T13" fmla="*/ 69 h 70"/>
                <a:gd name="T14" fmla="*/ 15 w 74"/>
                <a:gd name="T15" fmla="*/ 60 h 70"/>
                <a:gd name="T16" fmla="*/ 26 w 74"/>
                <a:gd name="T17" fmla="*/ 48 h 70"/>
                <a:gd name="T18" fmla="*/ 36 w 74"/>
                <a:gd name="T19" fmla="*/ 34 h 70"/>
                <a:gd name="T20" fmla="*/ 53 w 74"/>
                <a:gd name="T21" fmla="*/ 17 h 70"/>
                <a:gd name="T22" fmla="*/ 63 w 74"/>
                <a:gd name="T23" fmla="*/ 8 h 70"/>
                <a:gd name="T24" fmla="*/ 73 w 74"/>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70">
                  <a:moveTo>
                    <a:pt x="73" y="0"/>
                  </a:moveTo>
                  <a:lnTo>
                    <a:pt x="58" y="8"/>
                  </a:lnTo>
                  <a:lnTo>
                    <a:pt x="42" y="26"/>
                  </a:lnTo>
                  <a:lnTo>
                    <a:pt x="26" y="34"/>
                  </a:lnTo>
                  <a:lnTo>
                    <a:pt x="20" y="48"/>
                  </a:lnTo>
                  <a:lnTo>
                    <a:pt x="5" y="60"/>
                  </a:lnTo>
                  <a:lnTo>
                    <a:pt x="0" y="69"/>
                  </a:lnTo>
                  <a:lnTo>
                    <a:pt x="15" y="60"/>
                  </a:lnTo>
                  <a:lnTo>
                    <a:pt x="26" y="48"/>
                  </a:lnTo>
                  <a:lnTo>
                    <a:pt x="36" y="34"/>
                  </a:lnTo>
                  <a:lnTo>
                    <a:pt x="53" y="17"/>
                  </a:lnTo>
                  <a:lnTo>
                    <a:pt x="63" y="8"/>
                  </a:lnTo>
                  <a:lnTo>
                    <a:pt x="73"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57" name="Freeform 142"/>
            <p:cNvSpPr>
              <a:spLocks/>
            </p:cNvSpPr>
            <p:nvPr/>
          </p:nvSpPr>
          <p:spPr bwMode="auto">
            <a:xfrm>
              <a:off x="3444" y="1768"/>
              <a:ext cx="61" cy="110"/>
            </a:xfrm>
            <a:custGeom>
              <a:avLst/>
              <a:gdLst>
                <a:gd name="T0" fmla="*/ 60 w 61"/>
                <a:gd name="T1" fmla="*/ 0 h 110"/>
                <a:gd name="T2" fmla="*/ 49 w 61"/>
                <a:gd name="T3" fmla="*/ 13 h 110"/>
                <a:gd name="T4" fmla="*/ 34 w 61"/>
                <a:gd name="T5" fmla="*/ 33 h 110"/>
                <a:gd name="T6" fmla="*/ 19 w 61"/>
                <a:gd name="T7" fmla="*/ 41 h 110"/>
                <a:gd name="T8" fmla="*/ 14 w 61"/>
                <a:gd name="T9" fmla="*/ 50 h 110"/>
                <a:gd name="T10" fmla="*/ 10 w 61"/>
                <a:gd name="T11" fmla="*/ 64 h 110"/>
                <a:gd name="T12" fmla="*/ 10 w 61"/>
                <a:gd name="T13" fmla="*/ 78 h 110"/>
                <a:gd name="T14" fmla="*/ 5 w 61"/>
                <a:gd name="T15" fmla="*/ 91 h 110"/>
                <a:gd name="T16" fmla="*/ 0 w 61"/>
                <a:gd name="T17" fmla="*/ 109 h 110"/>
                <a:gd name="T18" fmla="*/ 10 w 61"/>
                <a:gd name="T19" fmla="*/ 91 h 110"/>
                <a:gd name="T20" fmla="*/ 14 w 61"/>
                <a:gd name="T21" fmla="*/ 68 h 110"/>
                <a:gd name="T22" fmla="*/ 25 w 61"/>
                <a:gd name="T23" fmla="*/ 59 h 110"/>
                <a:gd name="T24" fmla="*/ 30 w 61"/>
                <a:gd name="T25" fmla="*/ 50 h 110"/>
                <a:gd name="T26" fmla="*/ 30 w 61"/>
                <a:gd name="T27" fmla="*/ 41 h 110"/>
                <a:gd name="T28" fmla="*/ 39 w 61"/>
                <a:gd name="T29" fmla="*/ 33 h 110"/>
                <a:gd name="T30" fmla="*/ 54 w 61"/>
                <a:gd name="T31" fmla="*/ 13 h 110"/>
                <a:gd name="T32" fmla="*/ 60 w 61"/>
                <a:gd name="T3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110">
                  <a:moveTo>
                    <a:pt x="60" y="0"/>
                  </a:moveTo>
                  <a:lnTo>
                    <a:pt x="49" y="13"/>
                  </a:lnTo>
                  <a:lnTo>
                    <a:pt x="34" y="33"/>
                  </a:lnTo>
                  <a:lnTo>
                    <a:pt x="19" y="41"/>
                  </a:lnTo>
                  <a:lnTo>
                    <a:pt x="14" y="50"/>
                  </a:lnTo>
                  <a:lnTo>
                    <a:pt x="10" y="64"/>
                  </a:lnTo>
                  <a:lnTo>
                    <a:pt x="10" y="78"/>
                  </a:lnTo>
                  <a:lnTo>
                    <a:pt x="5" y="91"/>
                  </a:lnTo>
                  <a:lnTo>
                    <a:pt x="0" y="109"/>
                  </a:lnTo>
                  <a:lnTo>
                    <a:pt x="10" y="91"/>
                  </a:lnTo>
                  <a:lnTo>
                    <a:pt x="14" y="68"/>
                  </a:lnTo>
                  <a:lnTo>
                    <a:pt x="25" y="59"/>
                  </a:lnTo>
                  <a:lnTo>
                    <a:pt x="30" y="50"/>
                  </a:lnTo>
                  <a:lnTo>
                    <a:pt x="30" y="41"/>
                  </a:lnTo>
                  <a:lnTo>
                    <a:pt x="39" y="33"/>
                  </a:lnTo>
                  <a:lnTo>
                    <a:pt x="54" y="13"/>
                  </a:lnTo>
                  <a:lnTo>
                    <a:pt x="6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58" name="Freeform 143"/>
            <p:cNvSpPr>
              <a:spLocks/>
            </p:cNvSpPr>
            <p:nvPr/>
          </p:nvSpPr>
          <p:spPr bwMode="auto">
            <a:xfrm>
              <a:off x="3451" y="1768"/>
              <a:ext cx="79" cy="124"/>
            </a:xfrm>
            <a:custGeom>
              <a:avLst/>
              <a:gdLst>
                <a:gd name="T0" fmla="*/ 0 w 79"/>
                <a:gd name="T1" fmla="*/ 123 h 124"/>
                <a:gd name="T2" fmla="*/ 20 w 79"/>
                <a:gd name="T3" fmla="*/ 91 h 124"/>
                <a:gd name="T4" fmla="*/ 20 w 79"/>
                <a:gd name="T5" fmla="*/ 77 h 124"/>
                <a:gd name="T6" fmla="*/ 26 w 79"/>
                <a:gd name="T7" fmla="*/ 63 h 124"/>
                <a:gd name="T8" fmla="*/ 36 w 79"/>
                <a:gd name="T9" fmla="*/ 55 h 124"/>
                <a:gd name="T10" fmla="*/ 46 w 79"/>
                <a:gd name="T11" fmla="*/ 32 h 124"/>
                <a:gd name="T12" fmla="*/ 68 w 79"/>
                <a:gd name="T13" fmla="*/ 18 h 124"/>
                <a:gd name="T14" fmla="*/ 78 w 79"/>
                <a:gd name="T15" fmla="*/ 0 h 124"/>
                <a:gd name="T16" fmla="*/ 73 w 79"/>
                <a:gd name="T17" fmla="*/ 22 h 124"/>
                <a:gd name="T18" fmla="*/ 58 w 79"/>
                <a:gd name="T19" fmla="*/ 36 h 124"/>
                <a:gd name="T20" fmla="*/ 46 w 79"/>
                <a:gd name="T21" fmla="*/ 50 h 124"/>
                <a:gd name="T22" fmla="*/ 36 w 79"/>
                <a:gd name="T23" fmla="*/ 73 h 124"/>
                <a:gd name="T24" fmla="*/ 26 w 79"/>
                <a:gd name="T25" fmla="*/ 77 h 124"/>
                <a:gd name="T26" fmla="*/ 20 w 79"/>
                <a:gd name="T27" fmla="*/ 101 h 124"/>
                <a:gd name="T28" fmla="*/ 0 w 79"/>
                <a:gd name="T29" fmla="*/ 12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124">
                  <a:moveTo>
                    <a:pt x="0" y="123"/>
                  </a:moveTo>
                  <a:lnTo>
                    <a:pt x="20" y="91"/>
                  </a:lnTo>
                  <a:lnTo>
                    <a:pt x="20" y="77"/>
                  </a:lnTo>
                  <a:lnTo>
                    <a:pt x="26" y="63"/>
                  </a:lnTo>
                  <a:lnTo>
                    <a:pt x="36" y="55"/>
                  </a:lnTo>
                  <a:lnTo>
                    <a:pt x="46" y="32"/>
                  </a:lnTo>
                  <a:lnTo>
                    <a:pt x="68" y="18"/>
                  </a:lnTo>
                  <a:lnTo>
                    <a:pt x="78" y="0"/>
                  </a:lnTo>
                  <a:lnTo>
                    <a:pt x="73" y="22"/>
                  </a:lnTo>
                  <a:lnTo>
                    <a:pt x="58" y="36"/>
                  </a:lnTo>
                  <a:lnTo>
                    <a:pt x="46" y="50"/>
                  </a:lnTo>
                  <a:lnTo>
                    <a:pt x="36" y="73"/>
                  </a:lnTo>
                  <a:lnTo>
                    <a:pt x="26" y="77"/>
                  </a:lnTo>
                  <a:lnTo>
                    <a:pt x="20" y="101"/>
                  </a:lnTo>
                  <a:lnTo>
                    <a:pt x="0" y="123"/>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59" name="Freeform 144"/>
            <p:cNvSpPr>
              <a:spLocks/>
            </p:cNvSpPr>
            <p:nvPr/>
          </p:nvSpPr>
          <p:spPr bwMode="auto">
            <a:xfrm>
              <a:off x="3360" y="1899"/>
              <a:ext cx="18" cy="17"/>
            </a:xfrm>
            <a:custGeom>
              <a:avLst/>
              <a:gdLst>
                <a:gd name="T0" fmla="*/ 17 w 18"/>
                <a:gd name="T1" fmla="*/ 0 h 17"/>
                <a:gd name="T2" fmla="*/ 14 w 18"/>
                <a:gd name="T3" fmla="*/ 6 h 17"/>
                <a:gd name="T4" fmla="*/ 0 w 18"/>
                <a:gd name="T5" fmla="*/ 13 h 17"/>
                <a:gd name="T6" fmla="*/ 7 w 18"/>
                <a:gd name="T7" fmla="*/ 16 h 17"/>
                <a:gd name="T8" fmla="*/ 14 w 18"/>
                <a:gd name="T9" fmla="*/ 13 h 17"/>
                <a:gd name="T10" fmla="*/ 17 w 18"/>
                <a:gd name="T11" fmla="*/ 0 h 17"/>
              </a:gdLst>
              <a:ahLst/>
              <a:cxnLst>
                <a:cxn ang="0">
                  <a:pos x="T0" y="T1"/>
                </a:cxn>
                <a:cxn ang="0">
                  <a:pos x="T2" y="T3"/>
                </a:cxn>
                <a:cxn ang="0">
                  <a:pos x="T4" y="T5"/>
                </a:cxn>
                <a:cxn ang="0">
                  <a:pos x="T6" y="T7"/>
                </a:cxn>
                <a:cxn ang="0">
                  <a:pos x="T8" y="T9"/>
                </a:cxn>
                <a:cxn ang="0">
                  <a:pos x="T10" y="T11"/>
                </a:cxn>
              </a:cxnLst>
              <a:rect l="0" t="0" r="r" b="b"/>
              <a:pathLst>
                <a:path w="18" h="17">
                  <a:moveTo>
                    <a:pt x="17" y="0"/>
                  </a:moveTo>
                  <a:lnTo>
                    <a:pt x="14" y="6"/>
                  </a:lnTo>
                  <a:lnTo>
                    <a:pt x="0" y="13"/>
                  </a:lnTo>
                  <a:lnTo>
                    <a:pt x="7" y="16"/>
                  </a:lnTo>
                  <a:lnTo>
                    <a:pt x="14" y="13"/>
                  </a:lnTo>
                  <a:lnTo>
                    <a:pt x="17"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0" name="Freeform 145"/>
            <p:cNvSpPr>
              <a:spLocks/>
            </p:cNvSpPr>
            <p:nvPr/>
          </p:nvSpPr>
          <p:spPr bwMode="auto">
            <a:xfrm>
              <a:off x="3370" y="1919"/>
              <a:ext cx="19" cy="32"/>
            </a:xfrm>
            <a:custGeom>
              <a:avLst/>
              <a:gdLst>
                <a:gd name="T0" fmla="*/ 18 w 19"/>
                <a:gd name="T1" fmla="*/ 0 h 32"/>
                <a:gd name="T2" fmla="*/ 14 w 19"/>
                <a:gd name="T3" fmla="*/ 15 h 32"/>
                <a:gd name="T4" fmla="*/ 11 w 19"/>
                <a:gd name="T5" fmla="*/ 23 h 32"/>
                <a:gd name="T6" fmla="*/ 0 w 19"/>
                <a:gd name="T7" fmla="*/ 31 h 32"/>
                <a:gd name="T8" fmla="*/ 7 w 19"/>
                <a:gd name="T9" fmla="*/ 27 h 32"/>
                <a:gd name="T10" fmla="*/ 18 w 19"/>
                <a:gd name="T11" fmla="*/ 23 h 32"/>
                <a:gd name="T12" fmla="*/ 18 w 19"/>
                <a:gd name="T13" fmla="*/ 15 h 32"/>
                <a:gd name="T14" fmla="*/ 18 w 1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32">
                  <a:moveTo>
                    <a:pt x="18" y="0"/>
                  </a:moveTo>
                  <a:lnTo>
                    <a:pt x="14" y="15"/>
                  </a:lnTo>
                  <a:lnTo>
                    <a:pt x="11" y="23"/>
                  </a:lnTo>
                  <a:lnTo>
                    <a:pt x="0" y="31"/>
                  </a:lnTo>
                  <a:lnTo>
                    <a:pt x="7" y="27"/>
                  </a:lnTo>
                  <a:lnTo>
                    <a:pt x="18" y="23"/>
                  </a:lnTo>
                  <a:lnTo>
                    <a:pt x="18" y="15"/>
                  </a:lnTo>
                  <a:lnTo>
                    <a:pt x="18"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1" name="Freeform 146"/>
            <p:cNvSpPr>
              <a:spLocks/>
            </p:cNvSpPr>
            <p:nvPr/>
          </p:nvSpPr>
          <p:spPr bwMode="auto">
            <a:xfrm>
              <a:off x="3461" y="1888"/>
              <a:ext cx="26" cy="77"/>
            </a:xfrm>
            <a:custGeom>
              <a:avLst/>
              <a:gdLst>
                <a:gd name="T0" fmla="*/ 0 w 26"/>
                <a:gd name="T1" fmla="*/ 76 h 77"/>
                <a:gd name="T2" fmla="*/ 0 w 26"/>
                <a:gd name="T3" fmla="*/ 54 h 77"/>
                <a:gd name="T4" fmla="*/ 4 w 26"/>
                <a:gd name="T5" fmla="*/ 36 h 77"/>
                <a:gd name="T6" fmla="*/ 13 w 26"/>
                <a:gd name="T7" fmla="*/ 18 h 77"/>
                <a:gd name="T8" fmla="*/ 25 w 26"/>
                <a:gd name="T9" fmla="*/ 0 h 77"/>
                <a:gd name="T10" fmla="*/ 13 w 26"/>
                <a:gd name="T11" fmla="*/ 31 h 77"/>
                <a:gd name="T12" fmla="*/ 4 w 26"/>
                <a:gd name="T13" fmla="*/ 54 h 77"/>
                <a:gd name="T14" fmla="*/ 0 w 26"/>
                <a:gd name="T15" fmla="*/ 7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77">
                  <a:moveTo>
                    <a:pt x="0" y="76"/>
                  </a:moveTo>
                  <a:lnTo>
                    <a:pt x="0" y="54"/>
                  </a:lnTo>
                  <a:lnTo>
                    <a:pt x="4" y="36"/>
                  </a:lnTo>
                  <a:lnTo>
                    <a:pt x="13" y="18"/>
                  </a:lnTo>
                  <a:lnTo>
                    <a:pt x="25" y="0"/>
                  </a:lnTo>
                  <a:lnTo>
                    <a:pt x="13" y="31"/>
                  </a:lnTo>
                  <a:lnTo>
                    <a:pt x="4" y="54"/>
                  </a:lnTo>
                  <a:lnTo>
                    <a:pt x="0" y="76"/>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2" name="Freeform 147"/>
            <p:cNvSpPr>
              <a:spLocks/>
            </p:cNvSpPr>
            <p:nvPr/>
          </p:nvSpPr>
          <p:spPr bwMode="auto">
            <a:xfrm>
              <a:off x="3486" y="1779"/>
              <a:ext cx="106" cy="89"/>
            </a:xfrm>
            <a:custGeom>
              <a:avLst/>
              <a:gdLst>
                <a:gd name="T0" fmla="*/ 0 w 106"/>
                <a:gd name="T1" fmla="*/ 88 h 89"/>
                <a:gd name="T2" fmla="*/ 11 w 106"/>
                <a:gd name="T3" fmla="*/ 66 h 89"/>
                <a:gd name="T4" fmla="*/ 34 w 106"/>
                <a:gd name="T5" fmla="*/ 48 h 89"/>
                <a:gd name="T6" fmla="*/ 66 w 106"/>
                <a:gd name="T7" fmla="*/ 30 h 89"/>
                <a:gd name="T8" fmla="*/ 93 w 106"/>
                <a:gd name="T9" fmla="*/ 13 h 89"/>
                <a:gd name="T10" fmla="*/ 105 w 106"/>
                <a:gd name="T11" fmla="*/ 0 h 89"/>
                <a:gd name="T12" fmla="*/ 93 w 106"/>
                <a:gd name="T13" fmla="*/ 18 h 89"/>
                <a:gd name="T14" fmla="*/ 71 w 106"/>
                <a:gd name="T15" fmla="*/ 30 h 89"/>
                <a:gd name="T16" fmla="*/ 44 w 106"/>
                <a:gd name="T17" fmla="*/ 48 h 89"/>
                <a:gd name="T18" fmla="*/ 22 w 106"/>
                <a:gd name="T19" fmla="*/ 66 h 89"/>
                <a:gd name="T20" fmla="*/ 11 w 106"/>
                <a:gd name="T21" fmla="*/ 74 h 89"/>
                <a:gd name="T22" fmla="*/ 0 w 106"/>
                <a:gd name="T23" fmla="*/ 8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89">
                  <a:moveTo>
                    <a:pt x="0" y="88"/>
                  </a:moveTo>
                  <a:lnTo>
                    <a:pt x="11" y="66"/>
                  </a:lnTo>
                  <a:lnTo>
                    <a:pt x="34" y="48"/>
                  </a:lnTo>
                  <a:lnTo>
                    <a:pt x="66" y="30"/>
                  </a:lnTo>
                  <a:lnTo>
                    <a:pt x="93" y="13"/>
                  </a:lnTo>
                  <a:lnTo>
                    <a:pt x="105" y="0"/>
                  </a:lnTo>
                  <a:lnTo>
                    <a:pt x="93" y="18"/>
                  </a:lnTo>
                  <a:lnTo>
                    <a:pt x="71" y="30"/>
                  </a:lnTo>
                  <a:lnTo>
                    <a:pt x="44" y="48"/>
                  </a:lnTo>
                  <a:lnTo>
                    <a:pt x="22" y="66"/>
                  </a:lnTo>
                  <a:lnTo>
                    <a:pt x="11" y="74"/>
                  </a:lnTo>
                  <a:lnTo>
                    <a:pt x="0" y="88"/>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3" name="Freeform 148"/>
            <p:cNvSpPr>
              <a:spLocks/>
            </p:cNvSpPr>
            <p:nvPr/>
          </p:nvSpPr>
          <p:spPr bwMode="auto">
            <a:xfrm>
              <a:off x="3517" y="1673"/>
              <a:ext cx="141" cy="93"/>
            </a:xfrm>
            <a:custGeom>
              <a:avLst/>
              <a:gdLst>
                <a:gd name="T0" fmla="*/ 0 w 141"/>
                <a:gd name="T1" fmla="*/ 92 h 93"/>
                <a:gd name="T2" fmla="*/ 11 w 141"/>
                <a:gd name="T3" fmla="*/ 78 h 93"/>
                <a:gd name="T4" fmla="*/ 22 w 141"/>
                <a:gd name="T5" fmla="*/ 61 h 93"/>
                <a:gd name="T6" fmla="*/ 39 w 141"/>
                <a:gd name="T7" fmla="*/ 53 h 93"/>
                <a:gd name="T8" fmla="*/ 55 w 141"/>
                <a:gd name="T9" fmla="*/ 39 h 93"/>
                <a:gd name="T10" fmla="*/ 78 w 141"/>
                <a:gd name="T11" fmla="*/ 26 h 93"/>
                <a:gd name="T12" fmla="*/ 100 w 141"/>
                <a:gd name="T13" fmla="*/ 13 h 93"/>
                <a:gd name="T14" fmla="*/ 122 w 141"/>
                <a:gd name="T15" fmla="*/ 5 h 93"/>
                <a:gd name="T16" fmla="*/ 127 w 141"/>
                <a:gd name="T17" fmla="*/ 0 h 93"/>
                <a:gd name="T18" fmla="*/ 140 w 141"/>
                <a:gd name="T19" fmla="*/ 0 h 93"/>
                <a:gd name="T20" fmla="*/ 127 w 141"/>
                <a:gd name="T21" fmla="*/ 5 h 93"/>
                <a:gd name="T22" fmla="*/ 117 w 141"/>
                <a:gd name="T23" fmla="*/ 13 h 93"/>
                <a:gd name="T24" fmla="*/ 95 w 141"/>
                <a:gd name="T25" fmla="*/ 26 h 93"/>
                <a:gd name="T26" fmla="*/ 72 w 141"/>
                <a:gd name="T27" fmla="*/ 39 h 93"/>
                <a:gd name="T28" fmla="*/ 49 w 141"/>
                <a:gd name="T29" fmla="*/ 53 h 93"/>
                <a:gd name="T30" fmla="*/ 33 w 141"/>
                <a:gd name="T31" fmla="*/ 61 h 93"/>
                <a:gd name="T32" fmla="*/ 16 w 141"/>
                <a:gd name="T33" fmla="*/ 70 h 93"/>
                <a:gd name="T34" fmla="*/ 0 w 141"/>
                <a:gd name="T35" fmla="*/ 9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 h="93">
                  <a:moveTo>
                    <a:pt x="0" y="92"/>
                  </a:moveTo>
                  <a:lnTo>
                    <a:pt x="11" y="78"/>
                  </a:lnTo>
                  <a:lnTo>
                    <a:pt x="22" y="61"/>
                  </a:lnTo>
                  <a:lnTo>
                    <a:pt x="39" y="53"/>
                  </a:lnTo>
                  <a:lnTo>
                    <a:pt x="55" y="39"/>
                  </a:lnTo>
                  <a:lnTo>
                    <a:pt x="78" y="26"/>
                  </a:lnTo>
                  <a:lnTo>
                    <a:pt x="100" y="13"/>
                  </a:lnTo>
                  <a:lnTo>
                    <a:pt x="122" y="5"/>
                  </a:lnTo>
                  <a:lnTo>
                    <a:pt x="127" y="0"/>
                  </a:lnTo>
                  <a:lnTo>
                    <a:pt x="140" y="0"/>
                  </a:lnTo>
                  <a:lnTo>
                    <a:pt x="127" y="5"/>
                  </a:lnTo>
                  <a:lnTo>
                    <a:pt x="117" y="13"/>
                  </a:lnTo>
                  <a:lnTo>
                    <a:pt x="95" y="26"/>
                  </a:lnTo>
                  <a:lnTo>
                    <a:pt x="72" y="39"/>
                  </a:lnTo>
                  <a:lnTo>
                    <a:pt x="49" y="53"/>
                  </a:lnTo>
                  <a:lnTo>
                    <a:pt x="33" y="61"/>
                  </a:lnTo>
                  <a:lnTo>
                    <a:pt x="16" y="70"/>
                  </a:lnTo>
                  <a:lnTo>
                    <a:pt x="0" y="92"/>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4" name="Freeform 149"/>
            <p:cNvSpPr>
              <a:spLocks/>
            </p:cNvSpPr>
            <p:nvPr/>
          </p:nvSpPr>
          <p:spPr bwMode="auto">
            <a:xfrm>
              <a:off x="3553" y="1685"/>
              <a:ext cx="49" cy="34"/>
            </a:xfrm>
            <a:custGeom>
              <a:avLst/>
              <a:gdLst>
                <a:gd name="T0" fmla="*/ 0 w 49"/>
                <a:gd name="T1" fmla="*/ 33 h 34"/>
                <a:gd name="T2" fmla="*/ 5 w 49"/>
                <a:gd name="T3" fmla="*/ 24 h 34"/>
                <a:gd name="T4" fmla="*/ 19 w 49"/>
                <a:gd name="T5" fmla="*/ 16 h 34"/>
                <a:gd name="T6" fmla="*/ 43 w 49"/>
                <a:gd name="T7" fmla="*/ 4 h 34"/>
                <a:gd name="T8" fmla="*/ 48 w 49"/>
                <a:gd name="T9" fmla="*/ 0 h 34"/>
                <a:gd name="T10" fmla="*/ 34 w 49"/>
                <a:gd name="T11" fmla="*/ 13 h 34"/>
                <a:gd name="T12" fmla="*/ 14 w 49"/>
                <a:gd name="T13" fmla="*/ 24 h 34"/>
                <a:gd name="T14" fmla="*/ 0 w 49"/>
                <a:gd name="T15" fmla="*/ 3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4">
                  <a:moveTo>
                    <a:pt x="0" y="33"/>
                  </a:moveTo>
                  <a:lnTo>
                    <a:pt x="5" y="24"/>
                  </a:lnTo>
                  <a:lnTo>
                    <a:pt x="19" y="16"/>
                  </a:lnTo>
                  <a:lnTo>
                    <a:pt x="43" y="4"/>
                  </a:lnTo>
                  <a:lnTo>
                    <a:pt x="48" y="0"/>
                  </a:lnTo>
                  <a:lnTo>
                    <a:pt x="34" y="13"/>
                  </a:lnTo>
                  <a:lnTo>
                    <a:pt x="14" y="24"/>
                  </a:lnTo>
                  <a:lnTo>
                    <a:pt x="0" y="33"/>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5" name="Freeform 150"/>
            <p:cNvSpPr>
              <a:spLocks/>
            </p:cNvSpPr>
            <p:nvPr/>
          </p:nvSpPr>
          <p:spPr bwMode="auto">
            <a:xfrm>
              <a:off x="3517" y="1705"/>
              <a:ext cx="104" cy="67"/>
            </a:xfrm>
            <a:custGeom>
              <a:avLst/>
              <a:gdLst>
                <a:gd name="T0" fmla="*/ 0 w 104"/>
                <a:gd name="T1" fmla="*/ 66 h 67"/>
                <a:gd name="T2" fmla="*/ 16 w 104"/>
                <a:gd name="T3" fmla="*/ 53 h 67"/>
                <a:gd name="T4" fmla="*/ 32 w 104"/>
                <a:gd name="T5" fmla="*/ 40 h 67"/>
                <a:gd name="T6" fmla="*/ 54 w 104"/>
                <a:gd name="T7" fmla="*/ 26 h 67"/>
                <a:gd name="T8" fmla="*/ 87 w 104"/>
                <a:gd name="T9" fmla="*/ 13 h 67"/>
                <a:gd name="T10" fmla="*/ 103 w 104"/>
                <a:gd name="T11" fmla="*/ 0 h 67"/>
                <a:gd name="T12" fmla="*/ 92 w 104"/>
                <a:gd name="T13" fmla="*/ 13 h 67"/>
                <a:gd name="T14" fmla="*/ 64 w 104"/>
                <a:gd name="T15" fmla="*/ 31 h 67"/>
                <a:gd name="T16" fmla="*/ 43 w 104"/>
                <a:gd name="T17" fmla="*/ 40 h 67"/>
                <a:gd name="T18" fmla="*/ 32 w 104"/>
                <a:gd name="T19" fmla="*/ 48 h 67"/>
                <a:gd name="T20" fmla="*/ 27 w 104"/>
                <a:gd name="T21" fmla="*/ 48 h 67"/>
                <a:gd name="T22" fmla="*/ 0 w 104"/>
                <a:gd name="T23" fmla="*/ 6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67">
                  <a:moveTo>
                    <a:pt x="0" y="66"/>
                  </a:moveTo>
                  <a:lnTo>
                    <a:pt x="16" y="53"/>
                  </a:lnTo>
                  <a:lnTo>
                    <a:pt x="32" y="40"/>
                  </a:lnTo>
                  <a:lnTo>
                    <a:pt x="54" y="26"/>
                  </a:lnTo>
                  <a:lnTo>
                    <a:pt x="87" y="13"/>
                  </a:lnTo>
                  <a:lnTo>
                    <a:pt x="103" y="0"/>
                  </a:lnTo>
                  <a:lnTo>
                    <a:pt x="92" y="13"/>
                  </a:lnTo>
                  <a:lnTo>
                    <a:pt x="64" y="31"/>
                  </a:lnTo>
                  <a:lnTo>
                    <a:pt x="43" y="40"/>
                  </a:lnTo>
                  <a:lnTo>
                    <a:pt x="32" y="48"/>
                  </a:lnTo>
                  <a:lnTo>
                    <a:pt x="27" y="48"/>
                  </a:lnTo>
                  <a:lnTo>
                    <a:pt x="0" y="66"/>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6" name="Freeform 151"/>
            <p:cNvSpPr>
              <a:spLocks/>
            </p:cNvSpPr>
            <p:nvPr/>
          </p:nvSpPr>
          <p:spPr bwMode="auto">
            <a:xfrm>
              <a:off x="3547" y="1735"/>
              <a:ext cx="68" cy="57"/>
            </a:xfrm>
            <a:custGeom>
              <a:avLst/>
              <a:gdLst>
                <a:gd name="T0" fmla="*/ 0 w 68"/>
                <a:gd name="T1" fmla="*/ 56 h 57"/>
                <a:gd name="T2" fmla="*/ 10 w 68"/>
                <a:gd name="T3" fmla="*/ 39 h 57"/>
                <a:gd name="T4" fmla="*/ 30 w 68"/>
                <a:gd name="T5" fmla="*/ 21 h 57"/>
                <a:gd name="T6" fmla="*/ 57 w 68"/>
                <a:gd name="T7" fmla="*/ 9 h 57"/>
                <a:gd name="T8" fmla="*/ 67 w 68"/>
                <a:gd name="T9" fmla="*/ 0 h 57"/>
                <a:gd name="T10" fmla="*/ 51 w 68"/>
                <a:gd name="T11" fmla="*/ 13 h 57"/>
                <a:gd name="T12" fmla="*/ 30 w 68"/>
                <a:gd name="T13" fmla="*/ 26 h 57"/>
                <a:gd name="T14" fmla="*/ 16 w 68"/>
                <a:gd name="T15" fmla="*/ 39 h 57"/>
                <a:gd name="T16" fmla="*/ 0 w 68"/>
                <a:gd name="T17" fmla="*/ 5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57">
                  <a:moveTo>
                    <a:pt x="0" y="56"/>
                  </a:moveTo>
                  <a:lnTo>
                    <a:pt x="10" y="39"/>
                  </a:lnTo>
                  <a:lnTo>
                    <a:pt x="30" y="21"/>
                  </a:lnTo>
                  <a:lnTo>
                    <a:pt x="57" y="9"/>
                  </a:lnTo>
                  <a:lnTo>
                    <a:pt x="67" y="0"/>
                  </a:lnTo>
                  <a:lnTo>
                    <a:pt x="51" y="13"/>
                  </a:lnTo>
                  <a:lnTo>
                    <a:pt x="30" y="26"/>
                  </a:lnTo>
                  <a:lnTo>
                    <a:pt x="16" y="39"/>
                  </a:lnTo>
                  <a:lnTo>
                    <a:pt x="0" y="56"/>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7" name="Freeform 152"/>
            <p:cNvSpPr>
              <a:spLocks/>
            </p:cNvSpPr>
            <p:nvPr/>
          </p:nvSpPr>
          <p:spPr bwMode="auto">
            <a:xfrm>
              <a:off x="3614" y="1705"/>
              <a:ext cx="80" cy="51"/>
            </a:xfrm>
            <a:custGeom>
              <a:avLst/>
              <a:gdLst>
                <a:gd name="T0" fmla="*/ 0 w 80"/>
                <a:gd name="T1" fmla="*/ 50 h 51"/>
                <a:gd name="T2" fmla="*/ 26 w 80"/>
                <a:gd name="T3" fmla="*/ 34 h 51"/>
                <a:gd name="T4" fmla="*/ 53 w 80"/>
                <a:gd name="T5" fmla="*/ 17 h 51"/>
                <a:gd name="T6" fmla="*/ 63 w 80"/>
                <a:gd name="T7" fmla="*/ 4 h 51"/>
                <a:gd name="T8" fmla="*/ 79 w 80"/>
                <a:gd name="T9" fmla="*/ 0 h 51"/>
                <a:gd name="T10" fmla="*/ 63 w 80"/>
                <a:gd name="T11" fmla="*/ 8 h 51"/>
                <a:gd name="T12" fmla="*/ 59 w 80"/>
                <a:gd name="T13" fmla="*/ 22 h 51"/>
                <a:gd name="T14" fmla="*/ 36 w 80"/>
                <a:gd name="T15" fmla="*/ 34 h 51"/>
                <a:gd name="T16" fmla="*/ 20 w 80"/>
                <a:gd name="T17" fmla="*/ 42 h 51"/>
                <a:gd name="T18" fmla="*/ 0 w 80"/>
                <a:gd name="T19" fmla="*/ 5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1">
                  <a:moveTo>
                    <a:pt x="0" y="50"/>
                  </a:moveTo>
                  <a:lnTo>
                    <a:pt x="26" y="34"/>
                  </a:lnTo>
                  <a:lnTo>
                    <a:pt x="53" y="17"/>
                  </a:lnTo>
                  <a:lnTo>
                    <a:pt x="63" y="4"/>
                  </a:lnTo>
                  <a:lnTo>
                    <a:pt x="79" y="0"/>
                  </a:lnTo>
                  <a:lnTo>
                    <a:pt x="63" y="8"/>
                  </a:lnTo>
                  <a:lnTo>
                    <a:pt x="59" y="22"/>
                  </a:lnTo>
                  <a:lnTo>
                    <a:pt x="36" y="34"/>
                  </a:lnTo>
                  <a:lnTo>
                    <a:pt x="20" y="42"/>
                  </a:lnTo>
                  <a:lnTo>
                    <a:pt x="0" y="5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8" name="Freeform 153"/>
            <p:cNvSpPr>
              <a:spLocks/>
            </p:cNvSpPr>
            <p:nvPr/>
          </p:nvSpPr>
          <p:spPr bwMode="auto">
            <a:xfrm>
              <a:off x="3632" y="1677"/>
              <a:ext cx="81" cy="42"/>
            </a:xfrm>
            <a:custGeom>
              <a:avLst/>
              <a:gdLst>
                <a:gd name="T0" fmla="*/ 0 w 81"/>
                <a:gd name="T1" fmla="*/ 41 h 42"/>
                <a:gd name="T2" fmla="*/ 26 w 81"/>
                <a:gd name="T3" fmla="*/ 24 h 42"/>
                <a:gd name="T4" fmla="*/ 38 w 81"/>
                <a:gd name="T5" fmla="*/ 12 h 42"/>
                <a:gd name="T6" fmla="*/ 64 w 81"/>
                <a:gd name="T7" fmla="*/ 0 h 42"/>
                <a:gd name="T8" fmla="*/ 80 w 81"/>
                <a:gd name="T9" fmla="*/ 0 h 42"/>
                <a:gd name="T10" fmla="*/ 59 w 81"/>
                <a:gd name="T11" fmla="*/ 8 h 42"/>
                <a:gd name="T12" fmla="*/ 38 w 81"/>
                <a:gd name="T13" fmla="*/ 17 h 42"/>
                <a:gd name="T14" fmla="*/ 33 w 81"/>
                <a:gd name="T15" fmla="*/ 24 h 42"/>
                <a:gd name="T16" fmla="*/ 21 w 81"/>
                <a:gd name="T17" fmla="*/ 32 h 42"/>
                <a:gd name="T18" fmla="*/ 0 w 81"/>
                <a:gd name="T19" fmla="*/ 4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42">
                  <a:moveTo>
                    <a:pt x="0" y="41"/>
                  </a:moveTo>
                  <a:lnTo>
                    <a:pt x="26" y="24"/>
                  </a:lnTo>
                  <a:lnTo>
                    <a:pt x="38" y="12"/>
                  </a:lnTo>
                  <a:lnTo>
                    <a:pt x="64" y="0"/>
                  </a:lnTo>
                  <a:lnTo>
                    <a:pt x="80" y="0"/>
                  </a:lnTo>
                  <a:lnTo>
                    <a:pt x="59" y="8"/>
                  </a:lnTo>
                  <a:lnTo>
                    <a:pt x="38" y="17"/>
                  </a:lnTo>
                  <a:lnTo>
                    <a:pt x="33" y="24"/>
                  </a:lnTo>
                  <a:lnTo>
                    <a:pt x="21" y="32"/>
                  </a:lnTo>
                  <a:lnTo>
                    <a:pt x="0" y="41"/>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9" name="Freeform 154"/>
            <p:cNvSpPr>
              <a:spLocks/>
            </p:cNvSpPr>
            <p:nvPr/>
          </p:nvSpPr>
          <p:spPr bwMode="auto">
            <a:xfrm>
              <a:off x="3510" y="2619"/>
              <a:ext cx="26" cy="57"/>
            </a:xfrm>
            <a:custGeom>
              <a:avLst/>
              <a:gdLst>
                <a:gd name="T0" fmla="*/ 0 w 26"/>
                <a:gd name="T1" fmla="*/ 0 h 57"/>
                <a:gd name="T2" fmla="*/ 5 w 26"/>
                <a:gd name="T3" fmla="*/ 22 h 57"/>
                <a:gd name="T4" fmla="*/ 13 w 26"/>
                <a:gd name="T5" fmla="*/ 39 h 57"/>
                <a:gd name="T6" fmla="*/ 25 w 26"/>
                <a:gd name="T7" fmla="*/ 56 h 57"/>
                <a:gd name="T8" fmla="*/ 17 w 26"/>
                <a:gd name="T9" fmla="*/ 34 h 57"/>
                <a:gd name="T10" fmla="*/ 13 w 26"/>
                <a:gd name="T11" fmla="*/ 18 h 57"/>
                <a:gd name="T12" fmla="*/ 0 w 26"/>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26" h="57">
                  <a:moveTo>
                    <a:pt x="0" y="0"/>
                  </a:moveTo>
                  <a:lnTo>
                    <a:pt x="5" y="22"/>
                  </a:lnTo>
                  <a:lnTo>
                    <a:pt x="13" y="39"/>
                  </a:lnTo>
                  <a:lnTo>
                    <a:pt x="25" y="56"/>
                  </a:lnTo>
                  <a:lnTo>
                    <a:pt x="17" y="34"/>
                  </a:lnTo>
                  <a:lnTo>
                    <a:pt x="13" y="18"/>
                  </a:lnTo>
                  <a:lnTo>
                    <a:pt x="0"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0" name="Freeform 155"/>
            <p:cNvSpPr>
              <a:spLocks/>
            </p:cNvSpPr>
            <p:nvPr/>
          </p:nvSpPr>
          <p:spPr bwMode="auto">
            <a:xfrm>
              <a:off x="3571" y="2687"/>
              <a:ext cx="99" cy="37"/>
            </a:xfrm>
            <a:custGeom>
              <a:avLst/>
              <a:gdLst>
                <a:gd name="T0" fmla="*/ 0 w 99"/>
                <a:gd name="T1" fmla="*/ 0 h 37"/>
                <a:gd name="T2" fmla="*/ 11 w 99"/>
                <a:gd name="T3" fmla="*/ 8 h 37"/>
                <a:gd name="T4" fmla="*/ 28 w 99"/>
                <a:gd name="T5" fmla="*/ 12 h 37"/>
                <a:gd name="T6" fmla="*/ 60 w 99"/>
                <a:gd name="T7" fmla="*/ 20 h 37"/>
                <a:gd name="T8" fmla="*/ 98 w 99"/>
                <a:gd name="T9" fmla="*/ 36 h 37"/>
                <a:gd name="T10" fmla="*/ 81 w 99"/>
                <a:gd name="T11" fmla="*/ 23 h 37"/>
                <a:gd name="T12" fmla="*/ 65 w 99"/>
                <a:gd name="T13" fmla="*/ 12 h 37"/>
                <a:gd name="T14" fmla="*/ 33 w 99"/>
                <a:gd name="T15" fmla="*/ 8 h 37"/>
                <a:gd name="T16" fmla="*/ 16 w 99"/>
                <a:gd name="T17" fmla="*/ 4 h 37"/>
                <a:gd name="T18" fmla="*/ 0 w 99"/>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7">
                  <a:moveTo>
                    <a:pt x="0" y="0"/>
                  </a:moveTo>
                  <a:lnTo>
                    <a:pt x="11" y="8"/>
                  </a:lnTo>
                  <a:lnTo>
                    <a:pt x="28" y="12"/>
                  </a:lnTo>
                  <a:lnTo>
                    <a:pt x="60" y="20"/>
                  </a:lnTo>
                  <a:lnTo>
                    <a:pt x="98" y="36"/>
                  </a:lnTo>
                  <a:lnTo>
                    <a:pt x="81" y="23"/>
                  </a:lnTo>
                  <a:lnTo>
                    <a:pt x="65" y="12"/>
                  </a:lnTo>
                  <a:lnTo>
                    <a:pt x="33" y="8"/>
                  </a:lnTo>
                  <a:lnTo>
                    <a:pt x="16" y="4"/>
                  </a:lnTo>
                  <a:lnTo>
                    <a:pt x="0"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1" name="Freeform 156"/>
            <p:cNvSpPr>
              <a:spLocks/>
            </p:cNvSpPr>
            <p:nvPr/>
          </p:nvSpPr>
          <p:spPr bwMode="auto">
            <a:xfrm>
              <a:off x="3680" y="2739"/>
              <a:ext cx="37" cy="71"/>
            </a:xfrm>
            <a:custGeom>
              <a:avLst/>
              <a:gdLst>
                <a:gd name="T0" fmla="*/ 0 w 37"/>
                <a:gd name="T1" fmla="*/ 0 h 71"/>
                <a:gd name="T2" fmla="*/ 13 w 37"/>
                <a:gd name="T3" fmla="*/ 14 h 71"/>
                <a:gd name="T4" fmla="*/ 23 w 37"/>
                <a:gd name="T5" fmla="*/ 31 h 71"/>
                <a:gd name="T6" fmla="*/ 27 w 37"/>
                <a:gd name="T7" fmla="*/ 48 h 71"/>
                <a:gd name="T8" fmla="*/ 36 w 37"/>
                <a:gd name="T9" fmla="*/ 70 h 71"/>
                <a:gd name="T10" fmla="*/ 32 w 37"/>
                <a:gd name="T11" fmla="*/ 48 h 71"/>
                <a:gd name="T12" fmla="*/ 27 w 37"/>
                <a:gd name="T13" fmla="*/ 36 h 71"/>
                <a:gd name="T14" fmla="*/ 23 w 37"/>
                <a:gd name="T15" fmla="*/ 18 h 71"/>
                <a:gd name="T16" fmla="*/ 13 w 37"/>
                <a:gd name="T17" fmla="*/ 9 h 71"/>
                <a:gd name="T18" fmla="*/ 0 w 37"/>
                <a:gd name="T1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71">
                  <a:moveTo>
                    <a:pt x="0" y="0"/>
                  </a:moveTo>
                  <a:lnTo>
                    <a:pt x="13" y="14"/>
                  </a:lnTo>
                  <a:lnTo>
                    <a:pt x="23" y="31"/>
                  </a:lnTo>
                  <a:lnTo>
                    <a:pt x="27" y="48"/>
                  </a:lnTo>
                  <a:lnTo>
                    <a:pt x="36" y="70"/>
                  </a:lnTo>
                  <a:lnTo>
                    <a:pt x="32" y="48"/>
                  </a:lnTo>
                  <a:lnTo>
                    <a:pt x="27" y="36"/>
                  </a:lnTo>
                  <a:lnTo>
                    <a:pt x="23" y="18"/>
                  </a:lnTo>
                  <a:lnTo>
                    <a:pt x="13" y="9"/>
                  </a:lnTo>
                  <a:lnTo>
                    <a:pt x="0"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2" name="Freeform 157"/>
            <p:cNvSpPr>
              <a:spLocks/>
            </p:cNvSpPr>
            <p:nvPr/>
          </p:nvSpPr>
          <p:spPr bwMode="auto">
            <a:xfrm>
              <a:off x="3712" y="2749"/>
              <a:ext cx="85" cy="106"/>
            </a:xfrm>
            <a:custGeom>
              <a:avLst/>
              <a:gdLst>
                <a:gd name="T0" fmla="*/ 0 w 85"/>
                <a:gd name="T1" fmla="*/ 0 h 106"/>
                <a:gd name="T2" fmla="*/ 11 w 85"/>
                <a:gd name="T3" fmla="*/ 14 h 106"/>
                <a:gd name="T4" fmla="*/ 15 w 85"/>
                <a:gd name="T5" fmla="*/ 32 h 106"/>
                <a:gd name="T6" fmla="*/ 21 w 85"/>
                <a:gd name="T7" fmla="*/ 50 h 106"/>
                <a:gd name="T8" fmla="*/ 32 w 85"/>
                <a:gd name="T9" fmla="*/ 73 h 106"/>
                <a:gd name="T10" fmla="*/ 43 w 85"/>
                <a:gd name="T11" fmla="*/ 86 h 106"/>
                <a:gd name="T12" fmla="*/ 69 w 85"/>
                <a:gd name="T13" fmla="*/ 100 h 106"/>
                <a:gd name="T14" fmla="*/ 74 w 85"/>
                <a:gd name="T15" fmla="*/ 100 h 106"/>
                <a:gd name="T16" fmla="*/ 84 w 85"/>
                <a:gd name="T17" fmla="*/ 105 h 106"/>
                <a:gd name="T18" fmla="*/ 74 w 85"/>
                <a:gd name="T19" fmla="*/ 100 h 106"/>
                <a:gd name="T20" fmla="*/ 58 w 85"/>
                <a:gd name="T21" fmla="*/ 91 h 106"/>
                <a:gd name="T22" fmla="*/ 38 w 85"/>
                <a:gd name="T23" fmla="*/ 78 h 106"/>
                <a:gd name="T24" fmla="*/ 32 w 85"/>
                <a:gd name="T25" fmla="*/ 55 h 106"/>
                <a:gd name="T26" fmla="*/ 21 w 85"/>
                <a:gd name="T27" fmla="*/ 27 h 106"/>
                <a:gd name="T28" fmla="*/ 15 w 85"/>
                <a:gd name="T29" fmla="*/ 14 h 106"/>
                <a:gd name="T30" fmla="*/ 0 w 85"/>
                <a:gd name="T31"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106">
                  <a:moveTo>
                    <a:pt x="0" y="0"/>
                  </a:moveTo>
                  <a:lnTo>
                    <a:pt x="11" y="14"/>
                  </a:lnTo>
                  <a:lnTo>
                    <a:pt x="15" y="32"/>
                  </a:lnTo>
                  <a:lnTo>
                    <a:pt x="21" y="50"/>
                  </a:lnTo>
                  <a:lnTo>
                    <a:pt x="32" y="73"/>
                  </a:lnTo>
                  <a:lnTo>
                    <a:pt x="43" y="86"/>
                  </a:lnTo>
                  <a:lnTo>
                    <a:pt x="69" y="100"/>
                  </a:lnTo>
                  <a:lnTo>
                    <a:pt x="74" y="100"/>
                  </a:lnTo>
                  <a:lnTo>
                    <a:pt x="84" y="105"/>
                  </a:lnTo>
                  <a:lnTo>
                    <a:pt x="74" y="100"/>
                  </a:lnTo>
                  <a:lnTo>
                    <a:pt x="58" y="91"/>
                  </a:lnTo>
                  <a:lnTo>
                    <a:pt x="38" y="78"/>
                  </a:lnTo>
                  <a:lnTo>
                    <a:pt x="32" y="55"/>
                  </a:lnTo>
                  <a:lnTo>
                    <a:pt x="21" y="27"/>
                  </a:lnTo>
                  <a:lnTo>
                    <a:pt x="15" y="14"/>
                  </a:lnTo>
                  <a:lnTo>
                    <a:pt x="0"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3" name="Freeform 158"/>
            <p:cNvSpPr>
              <a:spLocks/>
            </p:cNvSpPr>
            <p:nvPr/>
          </p:nvSpPr>
          <p:spPr bwMode="auto">
            <a:xfrm>
              <a:off x="3364" y="2715"/>
              <a:ext cx="25" cy="37"/>
            </a:xfrm>
            <a:custGeom>
              <a:avLst/>
              <a:gdLst>
                <a:gd name="T0" fmla="*/ 0 w 25"/>
                <a:gd name="T1" fmla="*/ 0 h 37"/>
                <a:gd name="T2" fmla="*/ 12 w 25"/>
                <a:gd name="T3" fmla="*/ 17 h 37"/>
                <a:gd name="T4" fmla="*/ 20 w 25"/>
                <a:gd name="T5" fmla="*/ 24 h 37"/>
                <a:gd name="T6" fmla="*/ 24 w 25"/>
                <a:gd name="T7" fmla="*/ 36 h 37"/>
                <a:gd name="T8" fmla="*/ 12 w 25"/>
                <a:gd name="T9" fmla="*/ 32 h 37"/>
                <a:gd name="T10" fmla="*/ 0 w 25"/>
                <a:gd name="T11" fmla="*/ 24 h 37"/>
                <a:gd name="T12" fmla="*/ 0 w 25"/>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25" h="37">
                  <a:moveTo>
                    <a:pt x="0" y="0"/>
                  </a:moveTo>
                  <a:lnTo>
                    <a:pt x="12" y="17"/>
                  </a:lnTo>
                  <a:lnTo>
                    <a:pt x="20" y="24"/>
                  </a:lnTo>
                  <a:lnTo>
                    <a:pt x="24" y="36"/>
                  </a:lnTo>
                  <a:lnTo>
                    <a:pt x="12" y="32"/>
                  </a:lnTo>
                  <a:lnTo>
                    <a:pt x="0" y="24"/>
                  </a:lnTo>
                  <a:lnTo>
                    <a:pt x="0"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4" name="Freeform 159"/>
            <p:cNvSpPr>
              <a:spLocks/>
            </p:cNvSpPr>
            <p:nvPr/>
          </p:nvSpPr>
          <p:spPr bwMode="auto">
            <a:xfrm>
              <a:off x="3504" y="2817"/>
              <a:ext cx="14" cy="86"/>
            </a:xfrm>
            <a:custGeom>
              <a:avLst/>
              <a:gdLst>
                <a:gd name="T0" fmla="*/ 7 w 14"/>
                <a:gd name="T1" fmla="*/ 0 h 86"/>
                <a:gd name="T2" fmla="*/ 10 w 14"/>
                <a:gd name="T3" fmla="*/ 18 h 86"/>
                <a:gd name="T4" fmla="*/ 10 w 14"/>
                <a:gd name="T5" fmla="*/ 41 h 86"/>
                <a:gd name="T6" fmla="*/ 7 w 14"/>
                <a:gd name="T7" fmla="*/ 49 h 86"/>
                <a:gd name="T8" fmla="*/ 3 w 14"/>
                <a:gd name="T9" fmla="*/ 63 h 86"/>
                <a:gd name="T10" fmla="*/ 0 w 14"/>
                <a:gd name="T11" fmla="*/ 76 h 86"/>
                <a:gd name="T12" fmla="*/ 0 w 14"/>
                <a:gd name="T13" fmla="*/ 85 h 86"/>
                <a:gd name="T14" fmla="*/ 3 w 14"/>
                <a:gd name="T15" fmla="*/ 67 h 86"/>
                <a:gd name="T16" fmla="*/ 7 w 14"/>
                <a:gd name="T17" fmla="*/ 58 h 86"/>
                <a:gd name="T18" fmla="*/ 10 w 14"/>
                <a:gd name="T19" fmla="*/ 49 h 86"/>
                <a:gd name="T20" fmla="*/ 13 w 14"/>
                <a:gd name="T21" fmla="*/ 41 h 86"/>
                <a:gd name="T22" fmla="*/ 13 w 14"/>
                <a:gd name="T23" fmla="*/ 32 h 86"/>
                <a:gd name="T24" fmla="*/ 7 w 14"/>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86">
                  <a:moveTo>
                    <a:pt x="7" y="0"/>
                  </a:moveTo>
                  <a:lnTo>
                    <a:pt x="10" y="18"/>
                  </a:lnTo>
                  <a:lnTo>
                    <a:pt x="10" y="41"/>
                  </a:lnTo>
                  <a:lnTo>
                    <a:pt x="7" y="49"/>
                  </a:lnTo>
                  <a:lnTo>
                    <a:pt x="3" y="63"/>
                  </a:lnTo>
                  <a:lnTo>
                    <a:pt x="0" y="76"/>
                  </a:lnTo>
                  <a:lnTo>
                    <a:pt x="0" y="85"/>
                  </a:lnTo>
                  <a:lnTo>
                    <a:pt x="3" y="67"/>
                  </a:lnTo>
                  <a:lnTo>
                    <a:pt x="7" y="58"/>
                  </a:lnTo>
                  <a:lnTo>
                    <a:pt x="10" y="49"/>
                  </a:lnTo>
                  <a:lnTo>
                    <a:pt x="13" y="41"/>
                  </a:lnTo>
                  <a:lnTo>
                    <a:pt x="13" y="32"/>
                  </a:lnTo>
                  <a:lnTo>
                    <a:pt x="7"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5" name="Freeform 160"/>
            <p:cNvSpPr>
              <a:spLocks/>
            </p:cNvSpPr>
            <p:nvPr/>
          </p:nvSpPr>
          <p:spPr bwMode="auto">
            <a:xfrm>
              <a:off x="3523" y="2875"/>
              <a:ext cx="31" cy="8"/>
            </a:xfrm>
            <a:custGeom>
              <a:avLst/>
              <a:gdLst>
                <a:gd name="T0" fmla="*/ 0 w 31"/>
                <a:gd name="T1" fmla="*/ 7 h 8"/>
                <a:gd name="T2" fmla="*/ 4 w 31"/>
                <a:gd name="T3" fmla="*/ 2 h 8"/>
                <a:gd name="T4" fmla="*/ 9 w 31"/>
                <a:gd name="T5" fmla="*/ 0 h 8"/>
                <a:gd name="T6" fmla="*/ 17 w 31"/>
                <a:gd name="T7" fmla="*/ 0 h 8"/>
                <a:gd name="T8" fmla="*/ 21 w 31"/>
                <a:gd name="T9" fmla="*/ 0 h 8"/>
                <a:gd name="T10" fmla="*/ 30 w 31"/>
                <a:gd name="T11" fmla="*/ 5 h 8"/>
                <a:gd name="T12" fmla="*/ 17 w 31"/>
                <a:gd name="T13" fmla="*/ 2 h 8"/>
                <a:gd name="T14" fmla="*/ 9 w 31"/>
                <a:gd name="T15" fmla="*/ 2 h 8"/>
                <a:gd name="T16" fmla="*/ 0 w 31"/>
                <a:gd name="T17"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8">
                  <a:moveTo>
                    <a:pt x="0" y="7"/>
                  </a:moveTo>
                  <a:lnTo>
                    <a:pt x="4" y="2"/>
                  </a:lnTo>
                  <a:lnTo>
                    <a:pt x="9" y="0"/>
                  </a:lnTo>
                  <a:lnTo>
                    <a:pt x="17" y="0"/>
                  </a:lnTo>
                  <a:lnTo>
                    <a:pt x="21" y="0"/>
                  </a:lnTo>
                  <a:lnTo>
                    <a:pt x="30" y="5"/>
                  </a:lnTo>
                  <a:lnTo>
                    <a:pt x="17" y="2"/>
                  </a:lnTo>
                  <a:lnTo>
                    <a:pt x="9" y="2"/>
                  </a:lnTo>
                  <a:lnTo>
                    <a:pt x="0" y="7"/>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6" name="Freeform 161"/>
            <p:cNvSpPr>
              <a:spLocks/>
            </p:cNvSpPr>
            <p:nvPr/>
          </p:nvSpPr>
          <p:spPr bwMode="auto">
            <a:xfrm>
              <a:off x="3535" y="2822"/>
              <a:ext cx="13" cy="47"/>
            </a:xfrm>
            <a:custGeom>
              <a:avLst/>
              <a:gdLst>
                <a:gd name="T0" fmla="*/ 3 w 13"/>
                <a:gd name="T1" fmla="*/ 0 h 47"/>
                <a:gd name="T2" fmla="*/ 3 w 13"/>
                <a:gd name="T3" fmla="*/ 13 h 47"/>
                <a:gd name="T4" fmla="*/ 0 w 13"/>
                <a:gd name="T5" fmla="*/ 21 h 47"/>
                <a:gd name="T6" fmla="*/ 3 w 13"/>
                <a:gd name="T7" fmla="*/ 30 h 47"/>
                <a:gd name="T8" fmla="*/ 6 w 13"/>
                <a:gd name="T9" fmla="*/ 38 h 47"/>
                <a:gd name="T10" fmla="*/ 12 w 13"/>
                <a:gd name="T11" fmla="*/ 46 h 47"/>
                <a:gd name="T12" fmla="*/ 3 w 13"/>
                <a:gd name="T13" fmla="*/ 30 h 47"/>
                <a:gd name="T14" fmla="*/ 3 w 13"/>
                <a:gd name="T15" fmla="*/ 21 h 47"/>
                <a:gd name="T16" fmla="*/ 3 w 13"/>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47">
                  <a:moveTo>
                    <a:pt x="3" y="0"/>
                  </a:moveTo>
                  <a:lnTo>
                    <a:pt x="3" y="13"/>
                  </a:lnTo>
                  <a:lnTo>
                    <a:pt x="0" y="21"/>
                  </a:lnTo>
                  <a:lnTo>
                    <a:pt x="3" y="30"/>
                  </a:lnTo>
                  <a:lnTo>
                    <a:pt x="6" y="38"/>
                  </a:lnTo>
                  <a:lnTo>
                    <a:pt x="12" y="46"/>
                  </a:lnTo>
                  <a:lnTo>
                    <a:pt x="3" y="30"/>
                  </a:lnTo>
                  <a:lnTo>
                    <a:pt x="3" y="21"/>
                  </a:lnTo>
                  <a:lnTo>
                    <a:pt x="3"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7" name="Freeform 162"/>
            <p:cNvSpPr>
              <a:spLocks/>
            </p:cNvSpPr>
            <p:nvPr/>
          </p:nvSpPr>
          <p:spPr bwMode="auto">
            <a:xfrm>
              <a:off x="3266" y="2774"/>
              <a:ext cx="39" cy="9"/>
            </a:xfrm>
            <a:custGeom>
              <a:avLst/>
              <a:gdLst>
                <a:gd name="T0" fmla="*/ 0 w 39"/>
                <a:gd name="T1" fmla="*/ 8 h 9"/>
                <a:gd name="T2" fmla="*/ 11 w 39"/>
                <a:gd name="T3" fmla="*/ 3 h 9"/>
                <a:gd name="T4" fmla="*/ 20 w 39"/>
                <a:gd name="T5" fmla="*/ 3 h 9"/>
                <a:gd name="T6" fmla="*/ 29 w 39"/>
                <a:gd name="T7" fmla="*/ 3 h 9"/>
                <a:gd name="T8" fmla="*/ 38 w 39"/>
                <a:gd name="T9" fmla="*/ 3 h 9"/>
                <a:gd name="T10" fmla="*/ 29 w 39"/>
                <a:gd name="T11" fmla="*/ 0 h 9"/>
                <a:gd name="T12" fmla="*/ 20 w 39"/>
                <a:gd name="T13" fmla="*/ 0 h 9"/>
                <a:gd name="T14" fmla="*/ 11 w 39"/>
                <a:gd name="T15" fmla="*/ 0 h 9"/>
                <a:gd name="T16" fmla="*/ 0 w 39"/>
                <a:gd name="T17"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9">
                  <a:moveTo>
                    <a:pt x="0" y="8"/>
                  </a:moveTo>
                  <a:lnTo>
                    <a:pt x="11" y="3"/>
                  </a:lnTo>
                  <a:lnTo>
                    <a:pt x="20" y="3"/>
                  </a:lnTo>
                  <a:lnTo>
                    <a:pt x="29" y="3"/>
                  </a:lnTo>
                  <a:lnTo>
                    <a:pt x="38" y="3"/>
                  </a:lnTo>
                  <a:lnTo>
                    <a:pt x="29" y="0"/>
                  </a:lnTo>
                  <a:lnTo>
                    <a:pt x="20" y="0"/>
                  </a:lnTo>
                  <a:lnTo>
                    <a:pt x="11" y="0"/>
                  </a:lnTo>
                  <a:lnTo>
                    <a:pt x="0" y="8"/>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8" name="Freeform 163"/>
            <p:cNvSpPr>
              <a:spLocks/>
            </p:cNvSpPr>
            <p:nvPr/>
          </p:nvSpPr>
          <p:spPr bwMode="auto">
            <a:xfrm>
              <a:off x="3248" y="2760"/>
              <a:ext cx="57" cy="17"/>
            </a:xfrm>
            <a:custGeom>
              <a:avLst/>
              <a:gdLst>
                <a:gd name="T0" fmla="*/ 0 w 57"/>
                <a:gd name="T1" fmla="*/ 16 h 17"/>
                <a:gd name="T2" fmla="*/ 15 w 57"/>
                <a:gd name="T3" fmla="*/ 9 h 17"/>
                <a:gd name="T4" fmla="*/ 15 w 57"/>
                <a:gd name="T5" fmla="*/ 6 h 17"/>
                <a:gd name="T6" fmla="*/ 26 w 57"/>
                <a:gd name="T7" fmla="*/ 3 h 17"/>
                <a:gd name="T8" fmla="*/ 41 w 57"/>
                <a:gd name="T9" fmla="*/ 3 h 17"/>
                <a:gd name="T10" fmla="*/ 56 w 57"/>
                <a:gd name="T11" fmla="*/ 6 h 17"/>
                <a:gd name="T12" fmla="*/ 31 w 57"/>
                <a:gd name="T13" fmla="*/ 0 h 17"/>
                <a:gd name="T14" fmla="*/ 20 w 57"/>
                <a:gd name="T15" fmla="*/ 3 h 17"/>
                <a:gd name="T16" fmla="*/ 10 w 57"/>
                <a:gd name="T17" fmla="*/ 6 h 17"/>
                <a:gd name="T18" fmla="*/ 0 w 57"/>
                <a:gd name="T19"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17">
                  <a:moveTo>
                    <a:pt x="0" y="16"/>
                  </a:moveTo>
                  <a:lnTo>
                    <a:pt x="15" y="9"/>
                  </a:lnTo>
                  <a:lnTo>
                    <a:pt x="15" y="6"/>
                  </a:lnTo>
                  <a:lnTo>
                    <a:pt x="26" y="3"/>
                  </a:lnTo>
                  <a:lnTo>
                    <a:pt x="41" y="3"/>
                  </a:lnTo>
                  <a:lnTo>
                    <a:pt x="56" y="6"/>
                  </a:lnTo>
                  <a:lnTo>
                    <a:pt x="31" y="0"/>
                  </a:lnTo>
                  <a:lnTo>
                    <a:pt x="20" y="3"/>
                  </a:lnTo>
                  <a:lnTo>
                    <a:pt x="10" y="6"/>
                  </a:lnTo>
                  <a:lnTo>
                    <a:pt x="0" y="16"/>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9" name="Freeform 164"/>
            <p:cNvSpPr>
              <a:spLocks/>
            </p:cNvSpPr>
            <p:nvPr/>
          </p:nvSpPr>
          <p:spPr bwMode="auto">
            <a:xfrm>
              <a:off x="3144" y="2736"/>
              <a:ext cx="26" cy="2"/>
            </a:xfrm>
            <a:custGeom>
              <a:avLst/>
              <a:gdLst>
                <a:gd name="T0" fmla="*/ 0 w 26"/>
                <a:gd name="T1" fmla="*/ 1 h 2"/>
                <a:gd name="T2" fmla="*/ 16 w 26"/>
                <a:gd name="T3" fmla="*/ 1 h 2"/>
                <a:gd name="T4" fmla="*/ 21 w 26"/>
                <a:gd name="T5" fmla="*/ 1 h 2"/>
                <a:gd name="T6" fmla="*/ 25 w 26"/>
                <a:gd name="T7" fmla="*/ 1 h 2"/>
                <a:gd name="T8" fmla="*/ 21 w 26"/>
                <a:gd name="T9" fmla="*/ 0 h 2"/>
                <a:gd name="T10" fmla="*/ 16 w 26"/>
                <a:gd name="T11" fmla="*/ 0 h 2"/>
                <a:gd name="T12" fmla="*/ 0 w 26"/>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6" h="2">
                  <a:moveTo>
                    <a:pt x="0" y="1"/>
                  </a:moveTo>
                  <a:lnTo>
                    <a:pt x="16" y="1"/>
                  </a:lnTo>
                  <a:lnTo>
                    <a:pt x="21" y="1"/>
                  </a:lnTo>
                  <a:lnTo>
                    <a:pt x="25" y="1"/>
                  </a:lnTo>
                  <a:lnTo>
                    <a:pt x="21" y="0"/>
                  </a:lnTo>
                  <a:lnTo>
                    <a:pt x="16" y="0"/>
                  </a:lnTo>
                  <a:lnTo>
                    <a:pt x="0" y="1"/>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80" name="Freeform 165"/>
            <p:cNvSpPr>
              <a:spLocks/>
            </p:cNvSpPr>
            <p:nvPr/>
          </p:nvSpPr>
          <p:spPr bwMode="auto">
            <a:xfrm>
              <a:off x="3180" y="2722"/>
              <a:ext cx="15" cy="2"/>
            </a:xfrm>
            <a:custGeom>
              <a:avLst/>
              <a:gdLst>
                <a:gd name="T0" fmla="*/ 0 w 15"/>
                <a:gd name="T1" fmla="*/ 1 h 2"/>
                <a:gd name="T2" fmla="*/ 6 w 15"/>
                <a:gd name="T3" fmla="*/ 1 h 2"/>
                <a:gd name="T4" fmla="*/ 11 w 15"/>
                <a:gd name="T5" fmla="*/ 1 h 2"/>
                <a:gd name="T6" fmla="*/ 14 w 15"/>
                <a:gd name="T7" fmla="*/ 1 h 2"/>
                <a:gd name="T8" fmla="*/ 11 w 15"/>
                <a:gd name="T9" fmla="*/ 1 h 2"/>
                <a:gd name="T10" fmla="*/ 6 w 15"/>
                <a:gd name="T11" fmla="*/ 0 h 2"/>
                <a:gd name="T12" fmla="*/ 0 w 15"/>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5" h="2">
                  <a:moveTo>
                    <a:pt x="0" y="1"/>
                  </a:moveTo>
                  <a:lnTo>
                    <a:pt x="6" y="1"/>
                  </a:lnTo>
                  <a:lnTo>
                    <a:pt x="11" y="1"/>
                  </a:lnTo>
                  <a:lnTo>
                    <a:pt x="14" y="1"/>
                  </a:lnTo>
                  <a:lnTo>
                    <a:pt x="11" y="1"/>
                  </a:lnTo>
                  <a:lnTo>
                    <a:pt x="6" y="0"/>
                  </a:lnTo>
                  <a:lnTo>
                    <a:pt x="0" y="1"/>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81" name="Freeform 166"/>
            <p:cNvSpPr>
              <a:spLocks/>
            </p:cNvSpPr>
            <p:nvPr/>
          </p:nvSpPr>
          <p:spPr bwMode="auto">
            <a:xfrm>
              <a:off x="3456" y="2712"/>
              <a:ext cx="1" cy="2"/>
            </a:xfrm>
            <a:custGeom>
              <a:avLst/>
              <a:gdLst>
                <a:gd name="T0" fmla="*/ 0 w 1"/>
                <a:gd name="T1" fmla="*/ 0 h 2"/>
                <a:gd name="T2" fmla="*/ 0 w 1"/>
                <a:gd name="T3" fmla="*/ 1 h 2"/>
                <a:gd name="T4" fmla="*/ 0 w 1"/>
                <a:gd name="T5" fmla="*/ 0 h 2"/>
              </a:gdLst>
              <a:ahLst/>
              <a:cxnLst>
                <a:cxn ang="0">
                  <a:pos x="T0" y="T1"/>
                </a:cxn>
                <a:cxn ang="0">
                  <a:pos x="T2" y="T3"/>
                </a:cxn>
                <a:cxn ang="0">
                  <a:pos x="T4" y="T5"/>
                </a:cxn>
              </a:cxnLst>
              <a:rect l="0" t="0" r="r" b="b"/>
              <a:pathLst>
                <a:path w="1" h="2">
                  <a:moveTo>
                    <a:pt x="0" y="0"/>
                  </a:moveTo>
                  <a:lnTo>
                    <a:pt x="0" y="1"/>
                  </a:lnTo>
                  <a:lnTo>
                    <a:pt x="0"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82" name="Freeform 167"/>
            <p:cNvSpPr>
              <a:spLocks/>
            </p:cNvSpPr>
            <p:nvPr/>
          </p:nvSpPr>
          <p:spPr bwMode="auto">
            <a:xfrm>
              <a:off x="3406" y="2736"/>
              <a:ext cx="1" cy="12"/>
            </a:xfrm>
            <a:custGeom>
              <a:avLst/>
              <a:gdLst>
                <a:gd name="T0" fmla="*/ 0 w 1"/>
                <a:gd name="T1" fmla="*/ 0 h 12"/>
                <a:gd name="T2" fmla="*/ 0 w 1"/>
                <a:gd name="T3" fmla="*/ 2 h 12"/>
                <a:gd name="T4" fmla="*/ 0 w 1"/>
                <a:gd name="T5" fmla="*/ 6 h 12"/>
                <a:gd name="T6" fmla="*/ 0 w 1"/>
                <a:gd name="T7" fmla="*/ 11 h 12"/>
                <a:gd name="T8" fmla="*/ 0 w 1"/>
                <a:gd name="T9" fmla="*/ 8 h 12"/>
                <a:gd name="T10" fmla="*/ 0 w 1"/>
                <a:gd name="T11" fmla="*/ 0 h 12"/>
              </a:gdLst>
              <a:ahLst/>
              <a:cxnLst>
                <a:cxn ang="0">
                  <a:pos x="T0" y="T1"/>
                </a:cxn>
                <a:cxn ang="0">
                  <a:pos x="T2" y="T3"/>
                </a:cxn>
                <a:cxn ang="0">
                  <a:pos x="T4" y="T5"/>
                </a:cxn>
                <a:cxn ang="0">
                  <a:pos x="T6" y="T7"/>
                </a:cxn>
                <a:cxn ang="0">
                  <a:pos x="T8" y="T9"/>
                </a:cxn>
                <a:cxn ang="0">
                  <a:pos x="T10" y="T11"/>
                </a:cxn>
              </a:cxnLst>
              <a:rect l="0" t="0" r="r" b="b"/>
              <a:pathLst>
                <a:path w="1" h="12">
                  <a:moveTo>
                    <a:pt x="0" y="0"/>
                  </a:moveTo>
                  <a:lnTo>
                    <a:pt x="0" y="2"/>
                  </a:lnTo>
                  <a:lnTo>
                    <a:pt x="0" y="6"/>
                  </a:lnTo>
                  <a:lnTo>
                    <a:pt x="0" y="11"/>
                  </a:lnTo>
                  <a:lnTo>
                    <a:pt x="0" y="8"/>
                  </a:lnTo>
                  <a:lnTo>
                    <a:pt x="0"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83" name="Freeform 168"/>
            <p:cNvSpPr>
              <a:spLocks/>
            </p:cNvSpPr>
            <p:nvPr/>
          </p:nvSpPr>
          <p:spPr bwMode="auto">
            <a:xfrm>
              <a:off x="3486" y="2696"/>
              <a:ext cx="11" cy="4"/>
            </a:xfrm>
            <a:custGeom>
              <a:avLst/>
              <a:gdLst>
                <a:gd name="T0" fmla="*/ 10 w 11"/>
                <a:gd name="T1" fmla="*/ 2 h 4"/>
                <a:gd name="T2" fmla="*/ 8 w 11"/>
                <a:gd name="T3" fmla="*/ 2 h 4"/>
                <a:gd name="T4" fmla="*/ 3 w 11"/>
                <a:gd name="T5" fmla="*/ 2 h 4"/>
                <a:gd name="T6" fmla="*/ 0 w 11"/>
                <a:gd name="T7" fmla="*/ 3 h 4"/>
                <a:gd name="T8" fmla="*/ 3 w 11"/>
                <a:gd name="T9" fmla="*/ 0 h 4"/>
                <a:gd name="T10" fmla="*/ 10 w 11"/>
                <a:gd name="T11" fmla="*/ 2 h 4"/>
              </a:gdLst>
              <a:ahLst/>
              <a:cxnLst>
                <a:cxn ang="0">
                  <a:pos x="T0" y="T1"/>
                </a:cxn>
                <a:cxn ang="0">
                  <a:pos x="T2" y="T3"/>
                </a:cxn>
                <a:cxn ang="0">
                  <a:pos x="T4" y="T5"/>
                </a:cxn>
                <a:cxn ang="0">
                  <a:pos x="T6" y="T7"/>
                </a:cxn>
                <a:cxn ang="0">
                  <a:pos x="T8" y="T9"/>
                </a:cxn>
                <a:cxn ang="0">
                  <a:pos x="T10" y="T11"/>
                </a:cxn>
              </a:cxnLst>
              <a:rect l="0" t="0" r="r" b="b"/>
              <a:pathLst>
                <a:path w="11" h="4">
                  <a:moveTo>
                    <a:pt x="10" y="2"/>
                  </a:moveTo>
                  <a:lnTo>
                    <a:pt x="8" y="2"/>
                  </a:lnTo>
                  <a:lnTo>
                    <a:pt x="3" y="2"/>
                  </a:lnTo>
                  <a:lnTo>
                    <a:pt x="0" y="3"/>
                  </a:lnTo>
                  <a:lnTo>
                    <a:pt x="3" y="0"/>
                  </a:lnTo>
                  <a:lnTo>
                    <a:pt x="10" y="2"/>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84" name="Freeform 169"/>
            <p:cNvSpPr>
              <a:spLocks/>
            </p:cNvSpPr>
            <p:nvPr/>
          </p:nvSpPr>
          <p:spPr bwMode="auto">
            <a:xfrm>
              <a:off x="3492" y="2827"/>
              <a:ext cx="13" cy="18"/>
            </a:xfrm>
            <a:custGeom>
              <a:avLst/>
              <a:gdLst>
                <a:gd name="T0" fmla="*/ 3 w 13"/>
                <a:gd name="T1" fmla="*/ 17 h 18"/>
                <a:gd name="T2" fmla="*/ 6 w 13"/>
                <a:gd name="T3" fmla="*/ 7 h 18"/>
                <a:gd name="T4" fmla="*/ 8 w 13"/>
                <a:gd name="T5" fmla="*/ 4 h 18"/>
                <a:gd name="T6" fmla="*/ 12 w 13"/>
                <a:gd name="T7" fmla="*/ 0 h 18"/>
                <a:gd name="T8" fmla="*/ 8 w 13"/>
                <a:gd name="T9" fmla="*/ 0 h 18"/>
                <a:gd name="T10" fmla="*/ 3 w 13"/>
                <a:gd name="T11" fmla="*/ 4 h 18"/>
                <a:gd name="T12" fmla="*/ 0 w 13"/>
                <a:gd name="T13" fmla="*/ 7 h 18"/>
                <a:gd name="T14" fmla="*/ 3 w 13"/>
                <a:gd name="T15" fmla="*/ 17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8">
                  <a:moveTo>
                    <a:pt x="3" y="17"/>
                  </a:moveTo>
                  <a:lnTo>
                    <a:pt x="6" y="7"/>
                  </a:lnTo>
                  <a:lnTo>
                    <a:pt x="8" y="4"/>
                  </a:lnTo>
                  <a:lnTo>
                    <a:pt x="12" y="0"/>
                  </a:lnTo>
                  <a:lnTo>
                    <a:pt x="8" y="0"/>
                  </a:lnTo>
                  <a:lnTo>
                    <a:pt x="3" y="4"/>
                  </a:lnTo>
                  <a:lnTo>
                    <a:pt x="0" y="7"/>
                  </a:lnTo>
                  <a:lnTo>
                    <a:pt x="3" y="17"/>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85" name="Freeform 170"/>
            <p:cNvSpPr>
              <a:spLocks/>
            </p:cNvSpPr>
            <p:nvPr/>
          </p:nvSpPr>
          <p:spPr bwMode="auto">
            <a:xfrm>
              <a:off x="3083" y="2687"/>
              <a:ext cx="29" cy="13"/>
            </a:xfrm>
            <a:custGeom>
              <a:avLst/>
              <a:gdLst>
                <a:gd name="T0" fmla="*/ 28 w 29"/>
                <a:gd name="T1" fmla="*/ 0 h 13"/>
                <a:gd name="T2" fmla="*/ 22 w 29"/>
                <a:gd name="T3" fmla="*/ 3 h 13"/>
                <a:gd name="T4" fmla="*/ 18 w 29"/>
                <a:gd name="T5" fmla="*/ 6 h 13"/>
                <a:gd name="T6" fmla="*/ 9 w 29"/>
                <a:gd name="T7" fmla="*/ 9 h 13"/>
                <a:gd name="T8" fmla="*/ 0 w 29"/>
                <a:gd name="T9" fmla="*/ 9 h 13"/>
                <a:gd name="T10" fmla="*/ 9 w 29"/>
                <a:gd name="T11" fmla="*/ 12 h 13"/>
                <a:gd name="T12" fmla="*/ 22 w 29"/>
                <a:gd name="T13" fmla="*/ 9 h 13"/>
                <a:gd name="T14" fmla="*/ 28 w 29"/>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3">
                  <a:moveTo>
                    <a:pt x="28" y="0"/>
                  </a:moveTo>
                  <a:lnTo>
                    <a:pt x="22" y="3"/>
                  </a:lnTo>
                  <a:lnTo>
                    <a:pt x="18" y="6"/>
                  </a:lnTo>
                  <a:lnTo>
                    <a:pt x="9" y="9"/>
                  </a:lnTo>
                  <a:lnTo>
                    <a:pt x="0" y="9"/>
                  </a:lnTo>
                  <a:lnTo>
                    <a:pt x="9" y="12"/>
                  </a:lnTo>
                  <a:lnTo>
                    <a:pt x="22" y="9"/>
                  </a:lnTo>
                  <a:lnTo>
                    <a:pt x="28"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86" name="Freeform 171"/>
            <p:cNvSpPr>
              <a:spLocks/>
            </p:cNvSpPr>
            <p:nvPr/>
          </p:nvSpPr>
          <p:spPr bwMode="auto">
            <a:xfrm>
              <a:off x="3028" y="2803"/>
              <a:ext cx="40" cy="7"/>
            </a:xfrm>
            <a:custGeom>
              <a:avLst/>
              <a:gdLst>
                <a:gd name="T0" fmla="*/ 39 w 40"/>
                <a:gd name="T1" fmla="*/ 2 h 7"/>
                <a:gd name="T2" fmla="*/ 29 w 40"/>
                <a:gd name="T3" fmla="*/ 0 h 7"/>
                <a:gd name="T4" fmla="*/ 15 w 40"/>
                <a:gd name="T5" fmla="*/ 0 h 7"/>
                <a:gd name="T6" fmla="*/ 0 w 40"/>
                <a:gd name="T7" fmla="*/ 2 h 7"/>
                <a:gd name="T8" fmla="*/ 10 w 40"/>
                <a:gd name="T9" fmla="*/ 2 h 7"/>
                <a:gd name="T10" fmla="*/ 20 w 40"/>
                <a:gd name="T11" fmla="*/ 6 h 7"/>
                <a:gd name="T12" fmla="*/ 39 w 40"/>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40" h="7">
                  <a:moveTo>
                    <a:pt x="39" y="2"/>
                  </a:moveTo>
                  <a:lnTo>
                    <a:pt x="29" y="0"/>
                  </a:lnTo>
                  <a:lnTo>
                    <a:pt x="15" y="0"/>
                  </a:lnTo>
                  <a:lnTo>
                    <a:pt x="0" y="2"/>
                  </a:lnTo>
                  <a:lnTo>
                    <a:pt x="10" y="2"/>
                  </a:lnTo>
                  <a:lnTo>
                    <a:pt x="20" y="6"/>
                  </a:lnTo>
                  <a:lnTo>
                    <a:pt x="39" y="2"/>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87" name="Freeform 172"/>
            <p:cNvSpPr>
              <a:spLocks/>
            </p:cNvSpPr>
            <p:nvPr/>
          </p:nvSpPr>
          <p:spPr bwMode="auto">
            <a:xfrm>
              <a:off x="3012" y="2822"/>
              <a:ext cx="13" cy="3"/>
            </a:xfrm>
            <a:custGeom>
              <a:avLst/>
              <a:gdLst>
                <a:gd name="T0" fmla="*/ 12 w 13"/>
                <a:gd name="T1" fmla="*/ 1 h 3"/>
                <a:gd name="T2" fmla="*/ 6 w 13"/>
                <a:gd name="T3" fmla="*/ 0 h 3"/>
                <a:gd name="T4" fmla="*/ 0 w 13"/>
                <a:gd name="T5" fmla="*/ 1 h 3"/>
                <a:gd name="T6" fmla="*/ 6 w 13"/>
                <a:gd name="T7" fmla="*/ 2 h 3"/>
                <a:gd name="T8" fmla="*/ 12 w 13"/>
                <a:gd name="T9" fmla="*/ 1 h 3"/>
              </a:gdLst>
              <a:ahLst/>
              <a:cxnLst>
                <a:cxn ang="0">
                  <a:pos x="T0" y="T1"/>
                </a:cxn>
                <a:cxn ang="0">
                  <a:pos x="T2" y="T3"/>
                </a:cxn>
                <a:cxn ang="0">
                  <a:pos x="T4" y="T5"/>
                </a:cxn>
                <a:cxn ang="0">
                  <a:pos x="T6" y="T7"/>
                </a:cxn>
                <a:cxn ang="0">
                  <a:pos x="T8" y="T9"/>
                </a:cxn>
              </a:cxnLst>
              <a:rect l="0" t="0" r="r" b="b"/>
              <a:pathLst>
                <a:path w="13" h="3">
                  <a:moveTo>
                    <a:pt x="12" y="1"/>
                  </a:moveTo>
                  <a:lnTo>
                    <a:pt x="6" y="0"/>
                  </a:lnTo>
                  <a:lnTo>
                    <a:pt x="0" y="1"/>
                  </a:lnTo>
                  <a:lnTo>
                    <a:pt x="6" y="2"/>
                  </a:lnTo>
                  <a:lnTo>
                    <a:pt x="12" y="1"/>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88" name="Freeform 173"/>
            <p:cNvSpPr>
              <a:spLocks/>
            </p:cNvSpPr>
            <p:nvPr/>
          </p:nvSpPr>
          <p:spPr bwMode="auto">
            <a:xfrm>
              <a:off x="3272" y="2833"/>
              <a:ext cx="14" cy="6"/>
            </a:xfrm>
            <a:custGeom>
              <a:avLst/>
              <a:gdLst>
                <a:gd name="T0" fmla="*/ 13 w 14"/>
                <a:gd name="T1" fmla="*/ 0 h 6"/>
                <a:gd name="T2" fmla="*/ 7 w 14"/>
                <a:gd name="T3" fmla="*/ 0 h 6"/>
                <a:gd name="T4" fmla="*/ 0 w 14"/>
                <a:gd name="T5" fmla="*/ 4 h 6"/>
                <a:gd name="T6" fmla="*/ 0 w 14"/>
                <a:gd name="T7" fmla="*/ 5 h 6"/>
                <a:gd name="T8" fmla="*/ 4 w 14"/>
                <a:gd name="T9" fmla="*/ 4 h 6"/>
                <a:gd name="T10" fmla="*/ 10 w 14"/>
                <a:gd name="T11" fmla="*/ 4 h 6"/>
                <a:gd name="T12" fmla="*/ 13 w 14"/>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4" h="6">
                  <a:moveTo>
                    <a:pt x="13" y="0"/>
                  </a:moveTo>
                  <a:lnTo>
                    <a:pt x="7" y="0"/>
                  </a:lnTo>
                  <a:lnTo>
                    <a:pt x="0" y="4"/>
                  </a:lnTo>
                  <a:lnTo>
                    <a:pt x="0" y="5"/>
                  </a:lnTo>
                  <a:lnTo>
                    <a:pt x="4" y="4"/>
                  </a:lnTo>
                  <a:lnTo>
                    <a:pt x="10" y="4"/>
                  </a:lnTo>
                  <a:lnTo>
                    <a:pt x="13"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89" name="Freeform 174"/>
            <p:cNvSpPr>
              <a:spLocks/>
            </p:cNvSpPr>
            <p:nvPr/>
          </p:nvSpPr>
          <p:spPr bwMode="auto">
            <a:xfrm>
              <a:off x="3254" y="2862"/>
              <a:ext cx="22" cy="11"/>
            </a:xfrm>
            <a:custGeom>
              <a:avLst/>
              <a:gdLst>
                <a:gd name="T0" fmla="*/ 21 w 22"/>
                <a:gd name="T1" fmla="*/ 0 h 11"/>
                <a:gd name="T2" fmla="*/ 8 w 22"/>
                <a:gd name="T3" fmla="*/ 3 h 11"/>
                <a:gd name="T4" fmla="*/ 4 w 22"/>
                <a:gd name="T5" fmla="*/ 5 h 11"/>
                <a:gd name="T6" fmla="*/ 0 w 22"/>
                <a:gd name="T7" fmla="*/ 10 h 11"/>
                <a:gd name="T8" fmla="*/ 8 w 22"/>
                <a:gd name="T9" fmla="*/ 7 h 11"/>
                <a:gd name="T10" fmla="*/ 21 w 22"/>
                <a:gd name="T11" fmla="*/ 5 h 11"/>
                <a:gd name="T12" fmla="*/ 21 w 22"/>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22" h="11">
                  <a:moveTo>
                    <a:pt x="21" y="0"/>
                  </a:moveTo>
                  <a:lnTo>
                    <a:pt x="8" y="3"/>
                  </a:lnTo>
                  <a:lnTo>
                    <a:pt x="4" y="5"/>
                  </a:lnTo>
                  <a:lnTo>
                    <a:pt x="0" y="10"/>
                  </a:lnTo>
                  <a:lnTo>
                    <a:pt x="8" y="7"/>
                  </a:lnTo>
                  <a:lnTo>
                    <a:pt x="21" y="5"/>
                  </a:lnTo>
                  <a:lnTo>
                    <a:pt x="21"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90" name="Freeform 175"/>
            <p:cNvSpPr>
              <a:spLocks/>
            </p:cNvSpPr>
            <p:nvPr/>
          </p:nvSpPr>
          <p:spPr bwMode="auto">
            <a:xfrm>
              <a:off x="2824" y="2736"/>
              <a:ext cx="195" cy="36"/>
            </a:xfrm>
            <a:custGeom>
              <a:avLst/>
              <a:gdLst>
                <a:gd name="T0" fmla="*/ 194 w 195"/>
                <a:gd name="T1" fmla="*/ 0 h 36"/>
                <a:gd name="T2" fmla="*/ 172 w 195"/>
                <a:gd name="T3" fmla="*/ 7 h 36"/>
                <a:gd name="T4" fmla="*/ 143 w 195"/>
                <a:gd name="T5" fmla="*/ 15 h 36"/>
                <a:gd name="T6" fmla="*/ 119 w 195"/>
                <a:gd name="T7" fmla="*/ 20 h 36"/>
                <a:gd name="T8" fmla="*/ 108 w 195"/>
                <a:gd name="T9" fmla="*/ 20 h 36"/>
                <a:gd name="T10" fmla="*/ 75 w 195"/>
                <a:gd name="T11" fmla="*/ 27 h 36"/>
                <a:gd name="T12" fmla="*/ 39 w 195"/>
                <a:gd name="T13" fmla="*/ 31 h 36"/>
                <a:gd name="T14" fmla="*/ 0 w 195"/>
                <a:gd name="T15" fmla="*/ 35 h 36"/>
                <a:gd name="T16" fmla="*/ 28 w 195"/>
                <a:gd name="T17" fmla="*/ 35 h 36"/>
                <a:gd name="T18" fmla="*/ 63 w 195"/>
                <a:gd name="T19" fmla="*/ 31 h 36"/>
                <a:gd name="T20" fmla="*/ 97 w 195"/>
                <a:gd name="T21" fmla="*/ 27 h 36"/>
                <a:gd name="T22" fmla="*/ 119 w 195"/>
                <a:gd name="T23" fmla="*/ 20 h 36"/>
                <a:gd name="T24" fmla="*/ 143 w 195"/>
                <a:gd name="T25" fmla="*/ 20 h 36"/>
                <a:gd name="T26" fmla="*/ 166 w 195"/>
                <a:gd name="T27" fmla="*/ 11 h 36"/>
                <a:gd name="T28" fmla="*/ 194 w 195"/>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36">
                  <a:moveTo>
                    <a:pt x="194" y="0"/>
                  </a:moveTo>
                  <a:lnTo>
                    <a:pt x="172" y="7"/>
                  </a:lnTo>
                  <a:lnTo>
                    <a:pt x="143" y="15"/>
                  </a:lnTo>
                  <a:lnTo>
                    <a:pt x="119" y="20"/>
                  </a:lnTo>
                  <a:lnTo>
                    <a:pt x="108" y="20"/>
                  </a:lnTo>
                  <a:lnTo>
                    <a:pt x="75" y="27"/>
                  </a:lnTo>
                  <a:lnTo>
                    <a:pt x="39" y="31"/>
                  </a:lnTo>
                  <a:lnTo>
                    <a:pt x="0" y="35"/>
                  </a:lnTo>
                  <a:lnTo>
                    <a:pt x="28" y="35"/>
                  </a:lnTo>
                  <a:lnTo>
                    <a:pt x="63" y="31"/>
                  </a:lnTo>
                  <a:lnTo>
                    <a:pt x="97" y="27"/>
                  </a:lnTo>
                  <a:lnTo>
                    <a:pt x="119" y="20"/>
                  </a:lnTo>
                  <a:lnTo>
                    <a:pt x="143" y="20"/>
                  </a:lnTo>
                  <a:lnTo>
                    <a:pt x="166" y="11"/>
                  </a:lnTo>
                  <a:lnTo>
                    <a:pt x="194"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91" name="Freeform 176"/>
            <p:cNvSpPr>
              <a:spLocks/>
            </p:cNvSpPr>
            <p:nvPr/>
          </p:nvSpPr>
          <p:spPr bwMode="auto">
            <a:xfrm>
              <a:off x="2633" y="2790"/>
              <a:ext cx="62" cy="10"/>
            </a:xfrm>
            <a:custGeom>
              <a:avLst/>
              <a:gdLst>
                <a:gd name="T0" fmla="*/ 10 w 62"/>
                <a:gd name="T1" fmla="*/ 9 h 10"/>
                <a:gd name="T2" fmla="*/ 21 w 62"/>
                <a:gd name="T3" fmla="*/ 5 h 10"/>
                <a:gd name="T4" fmla="*/ 36 w 62"/>
                <a:gd name="T5" fmla="*/ 2 h 10"/>
                <a:gd name="T6" fmla="*/ 61 w 62"/>
                <a:gd name="T7" fmla="*/ 0 h 10"/>
                <a:gd name="T8" fmla="*/ 36 w 62"/>
                <a:gd name="T9" fmla="*/ 0 h 10"/>
                <a:gd name="T10" fmla="*/ 21 w 62"/>
                <a:gd name="T11" fmla="*/ 2 h 10"/>
                <a:gd name="T12" fmla="*/ 0 w 62"/>
                <a:gd name="T13" fmla="*/ 6 h 10"/>
                <a:gd name="T14" fmla="*/ 10 w 62"/>
                <a:gd name="T15" fmla="*/ 9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10">
                  <a:moveTo>
                    <a:pt x="10" y="9"/>
                  </a:moveTo>
                  <a:lnTo>
                    <a:pt x="21" y="5"/>
                  </a:lnTo>
                  <a:lnTo>
                    <a:pt x="36" y="2"/>
                  </a:lnTo>
                  <a:lnTo>
                    <a:pt x="61" y="0"/>
                  </a:lnTo>
                  <a:lnTo>
                    <a:pt x="36" y="0"/>
                  </a:lnTo>
                  <a:lnTo>
                    <a:pt x="21" y="2"/>
                  </a:lnTo>
                  <a:lnTo>
                    <a:pt x="0" y="6"/>
                  </a:lnTo>
                  <a:lnTo>
                    <a:pt x="10" y="9"/>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92" name="Freeform 177"/>
            <p:cNvSpPr>
              <a:spLocks/>
            </p:cNvSpPr>
            <p:nvPr/>
          </p:nvSpPr>
          <p:spPr bwMode="auto">
            <a:xfrm>
              <a:off x="2616" y="2780"/>
              <a:ext cx="43" cy="16"/>
            </a:xfrm>
            <a:custGeom>
              <a:avLst/>
              <a:gdLst>
                <a:gd name="T0" fmla="*/ 0 w 43"/>
                <a:gd name="T1" fmla="*/ 15 h 16"/>
                <a:gd name="T2" fmla="*/ 9 w 43"/>
                <a:gd name="T3" fmla="*/ 6 h 16"/>
                <a:gd name="T4" fmla="*/ 18 w 43"/>
                <a:gd name="T5" fmla="*/ 3 h 16"/>
                <a:gd name="T6" fmla="*/ 33 w 43"/>
                <a:gd name="T7" fmla="*/ 0 h 16"/>
                <a:gd name="T8" fmla="*/ 42 w 43"/>
                <a:gd name="T9" fmla="*/ 0 h 16"/>
                <a:gd name="T10" fmla="*/ 29 w 43"/>
                <a:gd name="T11" fmla="*/ 3 h 16"/>
                <a:gd name="T12" fmla="*/ 18 w 43"/>
                <a:gd name="T13" fmla="*/ 3 h 16"/>
                <a:gd name="T14" fmla="*/ 13 w 43"/>
                <a:gd name="T15" fmla="*/ 9 h 16"/>
                <a:gd name="T16" fmla="*/ 13 w 43"/>
                <a:gd name="T17" fmla="*/ 12 h 16"/>
                <a:gd name="T18" fmla="*/ 0 w 43"/>
                <a:gd name="T1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6">
                  <a:moveTo>
                    <a:pt x="0" y="15"/>
                  </a:moveTo>
                  <a:lnTo>
                    <a:pt x="9" y="6"/>
                  </a:lnTo>
                  <a:lnTo>
                    <a:pt x="18" y="3"/>
                  </a:lnTo>
                  <a:lnTo>
                    <a:pt x="33" y="0"/>
                  </a:lnTo>
                  <a:lnTo>
                    <a:pt x="42" y="0"/>
                  </a:lnTo>
                  <a:lnTo>
                    <a:pt x="29" y="3"/>
                  </a:lnTo>
                  <a:lnTo>
                    <a:pt x="18" y="3"/>
                  </a:lnTo>
                  <a:lnTo>
                    <a:pt x="13" y="9"/>
                  </a:lnTo>
                  <a:lnTo>
                    <a:pt x="13" y="12"/>
                  </a:lnTo>
                  <a:lnTo>
                    <a:pt x="0" y="15"/>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93" name="Freeform 178"/>
            <p:cNvSpPr>
              <a:spLocks/>
            </p:cNvSpPr>
            <p:nvPr/>
          </p:nvSpPr>
          <p:spPr bwMode="auto">
            <a:xfrm>
              <a:off x="2712" y="2771"/>
              <a:ext cx="81" cy="4"/>
            </a:xfrm>
            <a:custGeom>
              <a:avLst/>
              <a:gdLst>
                <a:gd name="T0" fmla="*/ 0 w 81"/>
                <a:gd name="T1" fmla="*/ 0 h 4"/>
                <a:gd name="T2" fmla="*/ 28 w 81"/>
                <a:gd name="T3" fmla="*/ 0 h 4"/>
                <a:gd name="T4" fmla="*/ 64 w 81"/>
                <a:gd name="T5" fmla="*/ 0 h 4"/>
                <a:gd name="T6" fmla="*/ 80 w 81"/>
                <a:gd name="T7" fmla="*/ 0 h 4"/>
                <a:gd name="T8" fmla="*/ 69 w 81"/>
                <a:gd name="T9" fmla="*/ 3 h 4"/>
                <a:gd name="T10" fmla="*/ 38 w 81"/>
                <a:gd name="T11" fmla="*/ 3 h 4"/>
                <a:gd name="T12" fmla="*/ 0 w 81"/>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1" h="4">
                  <a:moveTo>
                    <a:pt x="0" y="0"/>
                  </a:moveTo>
                  <a:lnTo>
                    <a:pt x="28" y="0"/>
                  </a:lnTo>
                  <a:lnTo>
                    <a:pt x="64" y="0"/>
                  </a:lnTo>
                  <a:lnTo>
                    <a:pt x="80" y="0"/>
                  </a:lnTo>
                  <a:lnTo>
                    <a:pt x="69" y="3"/>
                  </a:lnTo>
                  <a:lnTo>
                    <a:pt x="38" y="3"/>
                  </a:lnTo>
                  <a:lnTo>
                    <a:pt x="0"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94" name="Freeform 179"/>
            <p:cNvSpPr>
              <a:spLocks/>
            </p:cNvSpPr>
            <p:nvPr/>
          </p:nvSpPr>
          <p:spPr bwMode="auto">
            <a:xfrm>
              <a:off x="2500" y="2774"/>
              <a:ext cx="134" cy="26"/>
            </a:xfrm>
            <a:custGeom>
              <a:avLst/>
              <a:gdLst>
                <a:gd name="T0" fmla="*/ 0 w 134"/>
                <a:gd name="T1" fmla="*/ 25 h 26"/>
                <a:gd name="T2" fmla="*/ 33 w 134"/>
                <a:gd name="T3" fmla="*/ 22 h 26"/>
                <a:gd name="T4" fmla="*/ 60 w 134"/>
                <a:gd name="T5" fmla="*/ 18 h 26"/>
                <a:gd name="T6" fmla="*/ 83 w 134"/>
                <a:gd name="T7" fmla="*/ 11 h 26"/>
                <a:gd name="T8" fmla="*/ 100 w 134"/>
                <a:gd name="T9" fmla="*/ 7 h 26"/>
                <a:gd name="T10" fmla="*/ 117 w 134"/>
                <a:gd name="T11" fmla="*/ 3 h 26"/>
                <a:gd name="T12" fmla="*/ 133 w 134"/>
                <a:gd name="T13" fmla="*/ 0 h 26"/>
                <a:gd name="T14" fmla="*/ 117 w 134"/>
                <a:gd name="T15" fmla="*/ 0 h 26"/>
                <a:gd name="T16" fmla="*/ 105 w 134"/>
                <a:gd name="T17" fmla="*/ 3 h 26"/>
                <a:gd name="T18" fmla="*/ 89 w 134"/>
                <a:gd name="T19" fmla="*/ 11 h 26"/>
                <a:gd name="T20" fmla="*/ 73 w 134"/>
                <a:gd name="T21" fmla="*/ 14 h 26"/>
                <a:gd name="T22" fmla="*/ 38 w 134"/>
                <a:gd name="T23" fmla="*/ 18 h 26"/>
                <a:gd name="T24" fmla="*/ 0 w 134"/>
                <a:gd name="T25"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4" h="26">
                  <a:moveTo>
                    <a:pt x="0" y="25"/>
                  </a:moveTo>
                  <a:lnTo>
                    <a:pt x="33" y="22"/>
                  </a:lnTo>
                  <a:lnTo>
                    <a:pt x="60" y="18"/>
                  </a:lnTo>
                  <a:lnTo>
                    <a:pt x="83" y="11"/>
                  </a:lnTo>
                  <a:lnTo>
                    <a:pt x="100" y="7"/>
                  </a:lnTo>
                  <a:lnTo>
                    <a:pt x="117" y="3"/>
                  </a:lnTo>
                  <a:lnTo>
                    <a:pt x="133" y="0"/>
                  </a:lnTo>
                  <a:lnTo>
                    <a:pt x="117" y="0"/>
                  </a:lnTo>
                  <a:lnTo>
                    <a:pt x="105" y="3"/>
                  </a:lnTo>
                  <a:lnTo>
                    <a:pt x="89" y="11"/>
                  </a:lnTo>
                  <a:lnTo>
                    <a:pt x="73" y="14"/>
                  </a:lnTo>
                  <a:lnTo>
                    <a:pt x="38" y="18"/>
                  </a:lnTo>
                  <a:lnTo>
                    <a:pt x="0" y="25"/>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95" name="Freeform 180"/>
            <p:cNvSpPr>
              <a:spLocks/>
            </p:cNvSpPr>
            <p:nvPr/>
          </p:nvSpPr>
          <p:spPr bwMode="auto">
            <a:xfrm>
              <a:off x="2780" y="2785"/>
              <a:ext cx="68" cy="7"/>
            </a:xfrm>
            <a:custGeom>
              <a:avLst/>
              <a:gdLst>
                <a:gd name="T0" fmla="*/ 0 w 68"/>
                <a:gd name="T1" fmla="*/ 6 h 7"/>
                <a:gd name="T2" fmla="*/ 27 w 68"/>
                <a:gd name="T3" fmla="*/ 2 h 7"/>
                <a:gd name="T4" fmla="*/ 47 w 68"/>
                <a:gd name="T5" fmla="*/ 2 h 7"/>
                <a:gd name="T6" fmla="*/ 67 w 68"/>
                <a:gd name="T7" fmla="*/ 0 h 7"/>
                <a:gd name="T8" fmla="*/ 51 w 68"/>
                <a:gd name="T9" fmla="*/ 2 h 7"/>
                <a:gd name="T10" fmla="*/ 16 w 68"/>
                <a:gd name="T11" fmla="*/ 6 h 7"/>
                <a:gd name="T12" fmla="*/ 0 w 68"/>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68" h="7">
                  <a:moveTo>
                    <a:pt x="0" y="6"/>
                  </a:moveTo>
                  <a:lnTo>
                    <a:pt x="27" y="2"/>
                  </a:lnTo>
                  <a:lnTo>
                    <a:pt x="47" y="2"/>
                  </a:lnTo>
                  <a:lnTo>
                    <a:pt x="67" y="0"/>
                  </a:lnTo>
                  <a:lnTo>
                    <a:pt x="51" y="2"/>
                  </a:lnTo>
                  <a:lnTo>
                    <a:pt x="16" y="6"/>
                  </a:lnTo>
                  <a:lnTo>
                    <a:pt x="0" y="6"/>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396" name="Group 181"/>
          <p:cNvGrpSpPr>
            <a:grpSpLocks/>
          </p:cNvGrpSpPr>
          <p:nvPr/>
        </p:nvGrpSpPr>
        <p:grpSpPr bwMode="auto">
          <a:xfrm flipH="1">
            <a:off x="169527" y="1529870"/>
            <a:ext cx="3530600" cy="1216025"/>
            <a:chOff x="2105" y="1111"/>
            <a:chExt cx="2288" cy="1144"/>
          </a:xfrm>
        </p:grpSpPr>
        <p:sp>
          <p:nvSpPr>
            <p:cNvPr id="397" name="Freeform 182"/>
            <p:cNvSpPr>
              <a:spLocks/>
            </p:cNvSpPr>
            <p:nvPr/>
          </p:nvSpPr>
          <p:spPr bwMode="auto">
            <a:xfrm>
              <a:off x="2112" y="1111"/>
              <a:ext cx="2270" cy="1136"/>
            </a:xfrm>
            <a:custGeom>
              <a:avLst/>
              <a:gdLst>
                <a:gd name="T0" fmla="*/ 934 w 2270"/>
                <a:gd name="T1" fmla="*/ 5 h 1136"/>
                <a:gd name="T2" fmla="*/ 898 w 2270"/>
                <a:gd name="T3" fmla="*/ 23 h 1136"/>
                <a:gd name="T4" fmla="*/ 854 w 2270"/>
                <a:gd name="T5" fmla="*/ 73 h 1136"/>
                <a:gd name="T6" fmla="*/ 790 w 2270"/>
                <a:gd name="T7" fmla="*/ 113 h 1136"/>
                <a:gd name="T8" fmla="*/ 696 w 2270"/>
                <a:gd name="T9" fmla="*/ 124 h 1136"/>
                <a:gd name="T10" fmla="*/ 624 w 2270"/>
                <a:gd name="T11" fmla="*/ 146 h 1136"/>
                <a:gd name="T12" fmla="*/ 567 w 2270"/>
                <a:gd name="T13" fmla="*/ 198 h 1136"/>
                <a:gd name="T14" fmla="*/ 603 w 2270"/>
                <a:gd name="T15" fmla="*/ 277 h 1136"/>
                <a:gd name="T16" fmla="*/ 453 w 2270"/>
                <a:gd name="T17" fmla="*/ 322 h 1136"/>
                <a:gd name="T18" fmla="*/ 431 w 2270"/>
                <a:gd name="T19" fmla="*/ 424 h 1136"/>
                <a:gd name="T20" fmla="*/ 389 w 2270"/>
                <a:gd name="T21" fmla="*/ 513 h 1136"/>
                <a:gd name="T22" fmla="*/ 309 w 2270"/>
                <a:gd name="T23" fmla="*/ 559 h 1136"/>
                <a:gd name="T24" fmla="*/ 265 w 2270"/>
                <a:gd name="T25" fmla="*/ 644 h 1136"/>
                <a:gd name="T26" fmla="*/ 165 w 2270"/>
                <a:gd name="T27" fmla="*/ 678 h 1136"/>
                <a:gd name="T28" fmla="*/ 44 w 2270"/>
                <a:gd name="T29" fmla="*/ 729 h 1136"/>
                <a:gd name="T30" fmla="*/ 22 w 2270"/>
                <a:gd name="T31" fmla="*/ 796 h 1136"/>
                <a:gd name="T32" fmla="*/ 80 w 2270"/>
                <a:gd name="T33" fmla="*/ 853 h 1136"/>
                <a:gd name="T34" fmla="*/ 173 w 2270"/>
                <a:gd name="T35" fmla="*/ 915 h 1136"/>
                <a:gd name="T36" fmla="*/ 259 w 2270"/>
                <a:gd name="T37" fmla="*/ 898 h 1136"/>
                <a:gd name="T38" fmla="*/ 367 w 2270"/>
                <a:gd name="T39" fmla="*/ 865 h 1136"/>
                <a:gd name="T40" fmla="*/ 510 w 2270"/>
                <a:gd name="T41" fmla="*/ 848 h 1136"/>
                <a:gd name="T42" fmla="*/ 646 w 2270"/>
                <a:gd name="T43" fmla="*/ 780 h 1136"/>
                <a:gd name="T44" fmla="*/ 674 w 2270"/>
                <a:gd name="T45" fmla="*/ 853 h 1136"/>
                <a:gd name="T46" fmla="*/ 546 w 2270"/>
                <a:gd name="T47" fmla="*/ 881 h 1136"/>
                <a:gd name="T48" fmla="*/ 445 w 2270"/>
                <a:gd name="T49" fmla="*/ 943 h 1136"/>
                <a:gd name="T50" fmla="*/ 460 w 2270"/>
                <a:gd name="T51" fmla="*/ 1034 h 1136"/>
                <a:gd name="T52" fmla="*/ 496 w 2270"/>
                <a:gd name="T53" fmla="*/ 1096 h 1136"/>
                <a:gd name="T54" fmla="*/ 610 w 2270"/>
                <a:gd name="T55" fmla="*/ 1112 h 1136"/>
                <a:gd name="T56" fmla="*/ 754 w 2270"/>
                <a:gd name="T57" fmla="*/ 1112 h 1136"/>
                <a:gd name="T58" fmla="*/ 710 w 2270"/>
                <a:gd name="T59" fmla="*/ 1006 h 1136"/>
                <a:gd name="T60" fmla="*/ 776 w 2270"/>
                <a:gd name="T61" fmla="*/ 937 h 1136"/>
                <a:gd name="T62" fmla="*/ 869 w 2270"/>
                <a:gd name="T63" fmla="*/ 1011 h 1136"/>
                <a:gd name="T64" fmla="*/ 926 w 2270"/>
                <a:gd name="T65" fmla="*/ 937 h 1136"/>
                <a:gd name="T66" fmla="*/ 1005 w 2270"/>
                <a:gd name="T67" fmla="*/ 881 h 1136"/>
                <a:gd name="T68" fmla="*/ 1049 w 2270"/>
                <a:gd name="T69" fmla="*/ 763 h 1136"/>
                <a:gd name="T70" fmla="*/ 1063 w 2270"/>
                <a:gd name="T71" fmla="*/ 865 h 1136"/>
                <a:gd name="T72" fmla="*/ 1099 w 2270"/>
                <a:gd name="T73" fmla="*/ 943 h 1136"/>
                <a:gd name="T74" fmla="*/ 1178 w 2270"/>
                <a:gd name="T75" fmla="*/ 989 h 1136"/>
                <a:gd name="T76" fmla="*/ 1264 w 2270"/>
                <a:gd name="T77" fmla="*/ 1051 h 1136"/>
                <a:gd name="T78" fmla="*/ 1379 w 2270"/>
                <a:gd name="T79" fmla="*/ 1112 h 1136"/>
                <a:gd name="T80" fmla="*/ 1516 w 2270"/>
                <a:gd name="T81" fmla="*/ 1107 h 1136"/>
                <a:gd name="T82" fmla="*/ 1588 w 2270"/>
                <a:gd name="T83" fmla="*/ 1034 h 1136"/>
                <a:gd name="T84" fmla="*/ 1716 w 2270"/>
                <a:gd name="T85" fmla="*/ 1017 h 1136"/>
                <a:gd name="T86" fmla="*/ 1738 w 2270"/>
                <a:gd name="T87" fmla="*/ 881 h 1136"/>
                <a:gd name="T88" fmla="*/ 1666 w 2270"/>
                <a:gd name="T89" fmla="*/ 830 h 1136"/>
                <a:gd name="T90" fmla="*/ 1854 w 2270"/>
                <a:gd name="T91" fmla="*/ 830 h 1136"/>
                <a:gd name="T92" fmla="*/ 2004 w 2270"/>
                <a:gd name="T93" fmla="*/ 932 h 1136"/>
                <a:gd name="T94" fmla="*/ 2161 w 2270"/>
                <a:gd name="T95" fmla="*/ 965 h 1136"/>
                <a:gd name="T96" fmla="*/ 2241 w 2270"/>
                <a:gd name="T97" fmla="*/ 830 h 1136"/>
                <a:gd name="T98" fmla="*/ 2183 w 2270"/>
                <a:gd name="T99" fmla="*/ 700 h 1136"/>
                <a:gd name="T100" fmla="*/ 2054 w 2270"/>
                <a:gd name="T101" fmla="*/ 604 h 1136"/>
                <a:gd name="T102" fmla="*/ 1925 w 2270"/>
                <a:gd name="T103" fmla="*/ 582 h 1136"/>
                <a:gd name="T104" fmla="*/ 1904 w 2270"/>
                <a:gd name="T105" fmla="*/ 480 h 1136"/>
                <a:gd name="T106" fmla="*/ 1896 w 2270"/>
                <a:gd name="T107" fmla="*/ 401 h 1136"/>
                <a:gd name="T108" fmla="*/ 1796 w 2270"/>
                <a:gd name="T109" fmla="*/ 311 h 1136"/>
                <a:gd name="T110" fmla="*/ 1760 w 2270"/>
                <a:gd name="T111" fmla="*/ 152 h 1136"/>
                <a:gd name="T112" fmla="*/ 1645 w 2270"/>
                <a:gd name="T113" fmla="*/ 113 h 1136"/>
                <a:gd name="T114" fmla="*/ 1473 w 2270"/>
                <a:gd name="T115" fmla="*/ 39 h 1136"/>
                <a:gd name="T116" fmla="*/ 1329 w 2270"/>
                <a:gd name="T117" fmla="*/ 0 h 1136"/>
                <a:gd name="T118" fmla="*/ 1214 w 2270"/>
                <a:gd name="T119" fmla="*/ 61 h 1136"/>
                <a:gd name="T120" fmla="*/ 1069 w 2270"/>
                <a:gd name="T121" fmla="*/ 23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70" h="1136">
                  <a:moveTo>
                    <a:pt x="1005" y="39"/>
                  </a:moveTo>
                  <a:lnTo>
                    <a:pt x="977" y="23"/>
                  </a:lnTo>
                  <a:lnTo>
                    <a:pt x="934" y="5"/>
                  </a:lnTo>
                  <a:lnTo>
                    <a:pt x="898" y="5"/>
                  </a:lnTo>
                  <a:lnTo>
                    <a:pt x="912" y="16"/>
                  </a:lnTo>
                  <a:lnTo>
                    <a:pt x="898" y="23"/>
                  </a:lnTo>
                  <a:lnTo>
                    <a:pt x="854" y="39"/>
                  </a:lnTo>
                  <a:lnTo>
                    <a:pt x="854" y="56"/>
                  </a:lnTo>
                  <a:lnTo>
                    <a:pt x="854" y="73"/>
                  </a:lnTo>
                  <a:lnTo>
                    <a:pt x="826" y="90"/>
                  </a:lnTo>
                  <a:lnTo>
                    <a:pt x="812" y="107"/>
                  </a:lnTo>
                  <a:lnTo>
                    <a:pt x="790" y="113"/>
                  </a:lnTo>
                  <a:lnTo>
                    <a:pt x="754" y="101"/>
                  </a:lnTo>
                  <a:lnTo>
                    <a:pt x="718" y="101"/>
                  </a:lnTo>
                  <a:lnTo>
                    <a:pt x="696" y="124"/>
                  </a:lnTo>
                  <a:lnTo>
                    <a:pt x="660" y="118"/>
                  </a:lnTo>
                  <a:lnTo>
                    <a:pt x="639" y="124"/>
                  </a:lnTo>
                  <a:lnTo>
                    <a:pt x="624" y="146"/>
                  </a:lnTo>
                  <a:lnTo>
                    <a:pt x="589" y="152"/>
                  </a:lnTo>
                  <a:lnTo>
                    <a:pt x="567" y="170"/>
                  </a:lnTo>
                  <a:lnTo>
                    <a:pt x="567" y="198"/>
                  </a:lnTo>
                  <a:lnTo>
                    <a:pt x="582" y="231"/>
                  </a:lnTo>
                  <a:lnTo>
                    <a:pt x="603" y="248"/>
                  </a:lnTo>
                  <a:lnTo>
                    <a:pt x="603" y="277"/>
                  </a:lnTo>
                  <a:lnTo>
                    <a:pt x="532" y="294"/>
                  </a:lnTo>
                  <a:lnTo>
                    <a:pt x="474" y="294"/>
                  </a:lnTo>
                  <a:lnTo>
                    <a:pt x="453" y="322"/>
                  </a:lnTo>
                  <a:lnTo>
                    <a:pt x="439" y="372"/>
                  </a:lnTo>
                  <a:lnTo>
                    <a:pt x="439" y="413"/>
                  </a:lnTo>
                  <a:lnTo>
                    <a:pt x="431" y="424"/>
                  </a:lnTo>
                  <a:lnTo>
                    <a:pt x="425" y="452"/>
                  </a:lnTo>
                  <a:lnTo>
                    <a:pt x="439" y="491"/>
                  </a:lnTo>
                  <a:lnTo>
                    <a:pt x="389" y="513"/>
                  </a:lnTo>
                  <a:lnTo>
                    <a:pt x="353" y="513"/>
                  </a:lnTo>
                  <a:lnTo>
                    <a:pt x="323" y="548"/>
                  </a:lnTo>
                  <a:lnTo>
                    <a:pt x="309" y="559"/>
                  </a:lnTo>
                  <a:lnTo>
                    <a:pt x="273" y="582"/>
                  </a:lnTo>
                  <a:lnTo>
                    <a:pt x="265" y="615"/>
                  </a:lnTo>
                  <a:lnTo>
                    <a:pt x="265" y="644"/>
                  </a:lnTo>
                  <a:lnTo>
                    <a:pt x="237" y="661"/>
                  </a:lnTo>
                  <a:lnTo>
                    <a:pt x="230" y="683"/>
                  </a:lnTo>
                  <a:lnTo>
                    <a:pt x="165" y="678"/>
                  </a:lnTo>
                  <a:lnTo>
                    <a:pt x="108" y="695"/>
                  </a:lnTo>
                  <a:lnTo>
                    <a:pt x="65" y="711"/>
                  </a:lnTo>
                  <a:lnTo>
                    <a:pt x="44" y="729"/>
                  </a:lnTo>
                  <a:lnTo>
                    <a:pt x="8" y="752"/>
                  </a:lnTo>
                  <a:lnTo>
                    <a:pt x="0" y="780"/>
                  </a:lnTo>
                  <a:lnTo>
                    <a:pt x="22" y="796"/>
                  </a:lnTo>
                  <a:lnTo>
                    <a:pt x="44" y="813"/>
                  </a:lnTo>
                  <a:lnTo>
                    <a:pt x="44" y="836"/>
                  </a:lnTo>
                  <a:lnTo>
                    <a:pt x="80" y="853"/>
                  </a:lnTo>
                  <a:lnTo>
                    <a:pt x="94" y="893"/>
                  </a:lnTo>
                  <a:lnTo>
                    <a:pt x="130" y="932"/>
                  </a:lnTo>
                  <a:lnTo>
                    <a:pt x="173" y="915"/>
                  </a:lnTo>
                  <a:lnTo>
                    <a:pt x="209" y="887"/>
                  </a:lnTo>
                  <a:lnTo>
                    <a:pt x="237" y="887"/>
                  </a:lnTo>
                  <a:lnTo>
                    <a:pt x="259" y="898"/>
                  </a:lnTo>
                  <a:lnTo>
                    <a:pt x="287" y="926"/>
                  </a:lnTo>
                  <a:lnTo>
                    <a:pt x="331" y="898"/>
                  </a:lnTo>
                  <a:lnTo>
                    <a:pt x="367" y="865"/>
                  </a:lnTo>
                  <a:lnTo>
                    <a:pt x="409" y="865"/>
                  </a:lnTo>
                  <a:lnTo>
                    <a:pt x="460" y="865"/>
                  </a:lnTo>
                  <a:lnTo>
                    <a:pt x="510" y="848"/>
                  </a:lnTo>
                  <a:lnTo>
                    <a:pt x="532" y="813"/>
                  </a:lnTo>
                  <a:lnTo>
                    <a:pt x="603" y="780"/>
                  </a:lnTo>
                  <a:lnTo>
                    <a:pt x="646" y="780"/>
                  </a:lnTo>
                  <a:lnTo>
                    <a:pt x="668" y="791"/>
                  </a:lnTo>
                  <a:lnTo>
                    <a:pt x="690" y="813"/>
                  </a:lnTo>
                  <a:lnTo>
                    <a:pt x="674" y="853"/>
                  </a:lnTo>
                  <a:lnTo>
                    <a:pt x="632" y="865"/>
                  </a:lnTo>
                  <a:lnTo>
                    <a:pt x="582" y="865"/>
                  </a:lnTo>
                  <a:lnTo>
                    <a:pt x="546" y="881"/>
                  </a:lnTo>
                  <a:lnTo>
                    <a:pt x="539" y="898"/>
                  </a:lnTo>
                  <a:lnTo>
                    <a:pt x="489" y="943"/>
                  </a:lnTo>
                  <a:lnTo>
                    <a:pt x="445" y="943"/>
                  </a:lnTo>
                  <a:lnTo>
                    <a:pt x="409" y="965"/>
                  </a:lnTo>
                  <a:lnTo>
                    <a:pt x="425" y="1000"/>
                  </a:lnTo>
                  <a:lnTo>
                    <a:pt x="460" y="1034"/>
                  </a:lnTo>
                  <a:lnTo>
                    <a:pt x="445" y="1051"/>
                  </a:lnTo>
                  <a:lnTo>
                    <a:pt x="445" y="1067"/>
                  </a:lnTo>
                  <a:lnTo>
                    <a:pt x="496" y="1096"/>
                  </a:lnTo>
                  <a:lnTo>
                    <a:pt x="503" y="1124"/>
                  </a:lnTo>
                  <a:lnTo>
                    <a:pt x="560" y="1135"/>
                  </a:lnTo>
                  <a:lnTo>
                    <a:pt x="610" y="1112"/>
                  </a:lnTo>
                  <a:lnTo>
                    <a:pt x="646" y="1112"/>
                  </a:lnTo>
                  <a:lnTo>
                    <a:pt x="690" y="1130"/>
                  </a:lnTo>
                  <a:lnTo>
                    <a:pt x="754" y="1112"/>
                  </a:lnTo>
                  <a:lnTo>
                    <a:pt x="776" y="1079"/>
                  </a:lnTo>
                  <a:lnTo>
                    <a:pt x="754" y="1045"/>
                  </a:lnTo>
                  <a:lnTo>
                    <a:pt x="710" y="1006"/>
                  </a:lnTo>
                  <a:lnTo>
                    <a:pt x="710" y="965"/>
                  </a:lnTo>
                  <a:lnTo>
                    <a:pt x="732" y="932"/>
                  </a:lnTo>
                  <a:lnTo>
                    <a:pt x="776" y="937"/>
                  </a:lnTo>
                  <a:lnTo>
                    <a:pt x="790" y="983"/>
                  </a:lnTo>
                  <a:lnTo>
                    <a:pt x="826" y="1022"/>
                  </a:lnTo>
                  <a:lnTo>
                    <a:pt x="869" y="1011"/>
                  </a:lnTo>
                  <a:lnTo>
                    <a:pt x="912" y="1017"/>
                  </a:lnTo>
                  <a:lnTo>
                    <a:pt x="941" y="989"/>
                  </a:lnTo>
                  <a:lnTo>
                    <a:pt x="926" y="937"/>
                  </a:lnTo>
                  <a:lnTo>
                    <a:pt x="926" y="904"/>
                  </a:lnTo>
                  <a:lnTo>
                    <a:pt x="962" y="904"/>
                  </a:lnTo>
                  <a:lnTo>
                    <a:pt x="1005" y="881"/>
                  </a:lnTo>
                  <a:lnTo>
                    <a:pt x="1013" y="824"/>
                  </a:lnTo>
                  <a:lnTo>
                    <a:pt x="1005" y="791"/>
                  </a:lnTo>
                  <a:lnTo>
                    <a:pt x="1049" y="763"/>
                  </a:lnTo>
                  <a:lnTo>
                    <a:pt x="1063" y="780"/>
                  </a:lnTo>
                  <a:lnTo>
                    <a:pt x="1049" y="813"/>
                  </a:lnTo>
                  <a:lnTo>
                    <a:pt x="1063" y="865"/>
                  </a:lnTo>
                  <a:lnTo>
                    <a:pt x="1055" y="915"/>
                  </a:lnTo>
                  <a:lnTo>
                    <a:pt x="1069" y="955"/>
                  </a:lnTo>
                  <a:lnTo>
                    <a:pt x="1099" y="943"/>
                  </a:lnTo>
                  <a:lnTo>
                    <a:pt x="1121" y="949"/>
                  </a:lnTo>
                  <a:lnTo>
                    <a:pt x="1135" y="983"/>
                  </a:lnTo>
                  <a:lnTo>
                    <a:pt x="1178" y="989"/>
                  </a:lnTo>
                  <a:lnTo>
                    <a:pt x="1178" y="1017"/>
                  </a:lnTo>
                  <a:lnTo>
                    <a:pt x="1200" y="1062"/>
                  </a:lnTo>
                  <a:lnTo>
                    <a:pt x="1264" y="1051"/>
                  </a:lnTo>
                  <a:lnTo>
                    <a:pt x="1300" y="1084"/>
                  </a:lnTo>
                  <a:lnTo>
                    <a:pt x="1350" y="1130"/>
                  </a:lnTo>
                  <a:lnTo>
                    <a:pt x="1379" y="1112"/>
                  </a:lnTo>
                  <a:lnTo>
                    <a:pt x="1415" y="1112"/>
                  </a:lnTo>
                  <a:lnTo>
                    <a:pt x="1459" y="1130"/>
                  </a:lnTo>
                  <a:lnTo>
                    <a:pt x="1516" y="1107"/>
                  </a:lnTo>
                  <a:lnTo>
                    <a:pt x="1531" y="1062"/>
                  </a:lnTo>
                  <a:lnTo>
                    <a:pt x="1531" y="1034"/>
                  </a:lnTo>
                  <a:lnTo>
                    <a:pt x="1588" y="1034"/>
                  </a:lnTo>
                  <a:lnTo>
                    <a:pt x="1645" y="1017"/>
                  </a:lnTo>
                  <a:lnTo>
                    <a:pt x="1680" y="1017"/>
                  </a:lnTo>
                  <a:lnTo>
                    <a:pt x="1716" y="1017"/>
                  </a:lnTo>
                  <a:lnTo>
                    <a:pt x="1730" y="965"/>
                  </a:lnTo>
                  <a:lnTo>
                    <a:pt x="1760" y="932"/>
                  </a:lnTo>
                  <a:lnTo>
                    <a:pt x="1738" y="881"/>
                  </a:lnTo>
                  <a:lnTo>
                    <a:pt x="1702" y="881"/>
                  </a:lnTo>
                  <a:lnTo>
                    <a:pt x="1702" y="836"/>
                  </a:lnTo>
                  <a:lnTo>
                    <a:pt x="1666" y="830"/>
                  </a:lnTo>
                  <a:lnTo>
                    <a:pt x="1746" y="820"/>
                  </a:lnTo>
                  <a:lnTo>
                    <a:pt x="1788" y="848"/>
                  </a:lnTo>
                  <a:lnTo>
                    <a:pt x="1854" y="830"/>
                  </a:lnTo>
                  <a:lnTo>
                    <a:pt x="1918" y="853"/>
                  </a:lnTo>
                  <a:lnTo>
                    <a:pt x="1982" y="858"/>
                  </a:lnTo>
                  <a:lnTo>
                    <a:pt x="2004" y="932"/>
                  </a:lnTo>
                  <a:lnTo>
                    <a:pt x="2047" y="937"/>
                  </a:lnTo>
                  <a:lnTo>
                    <a:pt x="2105" y="960"/>
                  </a:lnTo>
                  <a:lnTo>
                    <a:pt x="2161" y="965"/>
                  </a:lnTo>
                  <a:lnTo>
                    <a:pt x="2219" y="937"/>
                  </a:lnTo>
                  <a:lnTo>
                    <a:pt x="2269" y="898"/>
                  </a:lnTo>
                  <a:lnTo>
                    <a:pt x="2241" y="830"/>
                  </a:lnTo>
                  <a:lnTo>
                    <a:pt x="2191" y="796"/>
                  </a:lnTo>
                  <a:lnTo>
                    <a:pt x="2213" y="767"/>
                  </a:lnTo>
                  <a:lnTo>
                    <a:pt x="2183" y="700"/>
                  </a:lnTo>
                  <a:lnTo>
                    <a:pt x="2169" y="661"/>
                  </a:lnTo>
                  <a:lnTo>
                    <a:pt x="2125" y="615"/>
                  </a:lnTo>
                  <a:lnTo>
                    <a:pt x="2054" y="604"/>
                  </a:lnTo>
                  <a:lnTo>
                    <a:pt x="1968" y="644"/>
                  </a:lnTo>
                  <a:lnTo>
                    <a:pt x="1890" y="627"/>
                  </a:lnTo>
                  <a:lnTo>
                    <a:pt x="1925" y="582"/>
                  </a:lnTo>
                  <a:lnTo>
                    <a:pt x="1997" y="548"/>
                  </a:lnTo>
                  <a:lnTo>
                    <a:pt x="1982" y="497"/>
                  </a:lnTo>
                  <a:lnTo>
                    <a:pt x="1904" y="480"/>
                  </a:lnTo>
                  <a:lnTo>
                    <a:pt x="1854" y="480"/>
                  </a:lnTo>
                  <a:lnTo>
                    <a:pt x="1868" y="441"/>
                  </a:lnTo>
                  <a:lnTo>
                    <a:pt x="1896" y="401"/>
                  </a:lnTo>
                  <a:lnTo>
                    <a:pt x="1890" y="339"/>
                  </a:lnTo>
                  <a:lnTo>
                    <a:pt x="1838" y="311"/>
                  </a:lnTo>
                  <a:lnTo>
                    <a:pt x="1796" y="311"/>
                  </a:lnTo>
                  <a:lnTo>
                    <a:pt x="1796" y="259"/>
                  </a:lnTo>
                  <a:lnTo>
                    <a:pt x="1796" y="214"/>
                  </a:lnTo>
                  <a:lnTo>
                    <a:pt x="1760" y="152"/>
                  </a:lnTo>
                  <a:lnTo>
                    <a:pt x="1730" y="113"/>
                  </a:lnTo>
                  <a:lnTo>
                    <a:pt x="1696" y="113"/>
                  </a:lnTo>
                  <a:lnTo>
                    <a:pt x="1645" y="113"/>
                  </a:lnTo>
                  <a:lnTo>
                    <a:pt x="1580" y="61"/>
                  </a:lnTo>
                  <a:lnTo>
                    <a:pt x="1516" y="28"/>
                  </a:lnTo>
                  <a:lnTo>
                    <a:pt x="1473" y="39"/>
                  </a:lnTo>
                  <a:lnTo>
                    <a:pt x="1415" y="23"/>
                  </a:lnTo>
                  <a:lnTo>
                    <a:pt x="1393" y="0"/>
                  </a:lnTo>
                  <a:lnTo>
                    <a:pt x="1329" y="0"/>
                  </a:lnTo>
                  <a:lnTo>
                    <a:pt x="1286" y="0"/>
                  </a:lnTo>
                  <a:lnTo>
                    <a:pt x="1214" y="56"/>
                  </a:lnTo>
                  <a:lnTo>
                    <a:pt x="1214" y="61"/>
                  </a:lnTo>
                  <a:lnTo>
                    <a:pt x="1200" y="5"/>
                  </a:lnTo>
                  <a:lnTo>
                    <a:pt x="1091" y="0"/>
                  </a:lnTo>
                  <a:lnTo>
                    <a:pt x="1069" y="23"/>
                  </a:lnTo>
                  <a:lnTo>
                    <a:pt x="1005" y="39"/>
                  </a:lnTo>
                </a:path>
              </a:pathLst>
            </a:custGeom>
            <a:solidFill>
              <a:srgbClr val="3F5F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98" name="Freeform 183"/>
            <p:cNvSpPr>
              <a:spLocks/>
            </p:cNvSpPr>
            <p:nvPr/>
          </p:nvSpPr>
          <p:spPr bwMode="auto">
            <a:xfrm>
              <a:off x="2112" y="1111"/>
              <a:ext cx="2270" cy="1136"/>
            </a:xfrm>
            <a:custGeom>
              <a:avLst/>
              <a:gdLst>
                <a:gd name="T0" fmla="*/ 898 w 2270"/>
                <a:gd name="T1" fmla="*/ 23 h 1136"/>
                <a:gd name="T2" fmla="*/ 790 w 2270"/>
                <a:gd name="T3" fmla="*/ 113 h 1136"/>
                <a:gd name="T4" fmla="*/ 624 w 2270"/>
                <a:gd name="T5" fmla="*/ 146 h 1136"/>
                <a:gd name="T6" fmla="*/ 668 w 2270"/>
                <a:gd name="T7" fmla="*/ 311 h 1136"/>
                <a:gd name="T8" fmla="*/ 481 w 2270"/>
                <a:gd name="T9" fmla="*/ 413 h 1136"/>
                <a:gd name="T10" fmla="*/ 323 w 2270"/>
                <a:gd name="T11" fmla="*/ 548 h 1136"/>
                <a:gd name="T12" fmla="*/ 230 w 2270"/>
                <a:gd name="T13" fmla="*/ 683 h 1136"/>
                <a:gd name="T14" fmla="*/ 0 w 2270"/>
                <a:gd name="T15" fmla="*/ 780 h 1136"/>
                <a:gd name="T16" fmla="*/ 130 w 2270"/>
                <a:gd name="T17" fmla="*/ 932 h 1136"/>
                <a:gd name="T18" fmla="*/ 331 w 2270"/>
                <a:gd name="T19" fmla="*/ 898 h 1136"/>
                <a:gd name="T20" fmla="*/ 603 w 2270"/>
                <a:gd name="T21" fmla="*/ 780 h 1136"/>
                <a:gd name="T22" fmla="*/ 439 w 2270"/>
                <a:gd name="T23" fmla="*/ 695 h 1136"/>
                <a:gd name="T24" fmla="*/ 596 w 2270"/>
                <a:gd name="T25" fmla="*/ 678 h 1136"/>
                <a:gd name="T26" fmla="*/ 668 w 2270"/>
                <a:gd name="T27" fmla="*/ 644 h 1136"/>
                <a:gd name="T28" fmla="*/ 798 w 2270"/>
                <a:gd name="T29" fmla="*/ 655 h 1136"/>
                <a:gd name="T30" fmla="*/ 948 w 2270"/>
                <a:gd name="T31" fmla="*/ 723 h 1136"/>
                <a:gd name="T32" fmla="*/ 754 w 2270"/>
                <a:gd name="T33" fmla="*/ 711 h 1136"/>
                <a:gd name="T34" fmla="*/ 654 w 2270"/>
                <a:gd name="T35" fmla="*/ 746 h 1136"/>
                <a:gd name="T36" fmla="*/ 546 w 2270"/>
                <a:gd name="T37" fmla="*/ 881 h 1136"/>
                <a:gd name="T38" fmla="*/ 460 w 2270"/>
                <a:gd name="T39" fmla="*/ 1034 h 1136"/>
                <a:gd name="T40" fmla="*/ 610 w 2270"/>
                <a:gd name="T41" fmla="*/ 1112 h 1136"/>
                <a:gd name="T42" fmla="*/ 710 w 2270"/>
                <a:gd name="T43" fmla="*/ 1006 h 1136"/>
                <a:gd name="T44" fmla="*/ 869 w 2270"/>
                <a:gd name="T45" fmla="*/ 1011 h 1136"/>
                <a:gd name="T46" fmla="*/ 1005 w 2270"/>
                <a:gd name="T47" fmla="*/ 881 h 1136"/>
                <a:gd name="T48" fmla="*/ 1063 w 2270"/>
                <a:gd name="T49" fmla="*/ 865 h 1136"/>
                <a:gd name="T50" fmla="*/ 1178 w 2270"/>
                <a:gd name="T51" fmla="*/ 989 h 1136"/>
                <a:gd name="T52" fmla="*/ 1379 w 2270"/>
                <a:gd name="T53" fmla="*/ 1112 h 1136"/>
                <a:gd name="T54" fmla="*/ 1588 w 2270"/>
                <a:gd name="T55" fmla="*/ 1034 h 1136"/>
                <a:gd name="T56" fmla="*/ 1738 w 2270"/>
                <a:gd name="T57" fmla="*/ 881 h 1136"/>
                <a:gd name="T58" fmla="*/ 1854 w 2270"/>
                <a:gd name="T59" fmla="*/ 830 h 1136"/>
                <a:gd name="T60" fmla="*/ 2161 w 2270"/>
                <a:gd name="T61" fmla="*/ 965 h 1136"/>
                <a:gd name="T62" fmla="*/ 2183 w 2270"/>
                <a:gd name="T63" fmla="*/ 700 h 1136"/>
                <a:gd name="T64" fmla="*/ 1925 w 2270"/>
                <a:gd name="T65" fmla="*/ 582 h 1136"/>
                <a:gd name="T66" fmla="*/ 1896 w 2270"/>
                <a:gd name="T67" fmla="*/ 401 h 1136"/>
                <a:gd name="T68" fmla="*/ 1760 w 2270"/>
                <a:gd name="T69" fmla="*/ 152 h 1136"/>
                <a:gd name="T70" fmla="*/ 1473 w 2270"/>
                <a:gd name="T71" fmla="*/ 39 h 1136"/>
                <a:gd name="T72" fmla="*/ 1200 w 2270"/>
                <a:gd name="T73" fmla="*/ 254 h 1136"/>
                <a:gd name="T74" fmla="*/ 1149 w 2270"/>
                <a:gd name="T75" fmla="*/ 389 h 1136"/>
                <a:gd name="T76" fmla="*/ 1357 w 2270"/>
                <a:gd name="T77" fmla="*/ 485 h 1136"/>
                <a:gd name="T78" fmla="*/ 1336 w 2270"/>
                <a:gd name="T79" fmla="*/ 378 h 1136"/>
                <a:gd name="T80" fmla="*/ 1516 w 2270"/>
                <a:gd name="T81" fmla="*/ 287 h 1136"/>
                <a:gd name="T82" fmla="*/ 1495 w 2270"/>
                <a:gd name="T83" fmla="*/ 463 h 1136"/>
                <a:gd name="T84" fmla="*/ 1365 w 2270"/>
                <a:gd name="T85" fmla="*/ 537 h 1136"/>
                <a:gd name="T86" fmla="*/ 1465 w 2270"/>
                <a:gd name="T87" fmla="*/ 576 h 1136"/>
                <a:gd name="T88" fmla="*/ 1408 w 2270"/>
                <a:gd name="T89" fmla="*/ 723 h 1136"/>
                <a:gd name="T90" fmla="*/ 1595 w 2270"/>
                <a:gd name="T91" fmla="*/ 729 h 1136"/>
                <a:gd name="T92" fmla="*/ 1523 w 2270"/>
                <a:gd name="T93" fmla="*/ 774 h 1136"/>
                <a:gd name="T94" fmla="*/ 1423 w 2270"/>
                <a:gd name="T95" fmla="*/ 808 h 1136"/>
                <a:gd name="T96" fmla="*/ 1350 w 2270"/>
                <a:gd name="T97" fmla="*/ 706 h 1136"/>
                <a:gd name="T98" fmla="*/ 1243 w 2270"/>
                <a:gd name="T99" fmla="*/ 570 h 1136"/>
                <a:gd name="T100" fmla="*/ 1127 w 2270"/>
                <a:gd name="T101" fmla="*/ 474 h 1136"/>
                <a:gd name="T102" fmla="*/ 1049 w 2270"/>
                <a:gd name="T103" fmla="*/ 344 h 1136"/>
                <a:gd name="T104" fmla="*/ 991 w 2270"/>
                <a:gd name="T105" fmla="*/ 282 h 1136"/>
                <a:gd name="T106" fmla="*/ 1033 w 2270"/>
                <a:gd name="T107" fmla="*/ 198 h 1136"/>
                <a:gd name="T108" fmla="*/ 1091 w 2270"/>
                <a:gd name="T109" fmla="*/ 0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70" h="1136">
                  <a:moveTo>
                    <a:pt x="1005" y="39"/>
                  </a:moveTo>
                  <a:lnTo>
                    <a:pt x="977" y="23"/>
                  </a:lnTo>
                  <a:lnTo>
                    <a:pt x="934" y="5"/>
                  </a:lnTo>
                  <a:lnTo>
                    <a:pt x="898" y="5"/>
                  </a:lnTo>
                  <a:lnTo>
                    <a:pt x="912" y="16"/>
                  </a:lnTo>
                  <a:lnTo>
                    <a:pt x="898" y="23"/>
                  </a:lnTo>
                  <a:lnTo>
                    <a:pt x="854" y="39"/>
                  </a:lnTo>
                  <a:lnTo>
                    <a:pt x="854" y="56"/>
                  </a:lnTo>
                  <a:lnTo>
                    <a:pt x="854" y="73"/>
                  </a:lnTo>
                  <a:lnTo>
                    <a:pt x="826" y="90"/>
                  </a:lnTo>
                  <a:lnTo>
                    <a:pt x="812" y="107"/>
                  </a:lnTo>
                  <a:lnTo>
                    <a:pt x="790" y="113"/>
                  </a:lnTo>
                  <a:lnTo>
                    <a:pt x="754" y="101"/>
                  </a:lnTo>
                  <a:lnTo>
                    <a:pt x="718" y="101"/>
                  </a:lnTo>
                  <a:lnTo>
                    <a:pt x="696" y="124"/>
                  </a:lnTo>
                  <a:lnTo>
                    <a:pt x="660" y="118"/>
                  </a:lnTo>
                  <a:lnTo>
                    <a:pt x="639" y="124"/>
                  </a:lnTo>
                  <a:lnTo>
                    <a:pt x="624" y="146"/>
                  </a:lnTo>
                  <a:lnTo>
                    <a:pt x="589" y="152"/>
                  </a:lnTo>
                  <a:lnTo>
                    <a:pt x="567" y="170"/>
                  </a:lnTo>
                  <a:lnTo>
                    <a:pt x="567" y="198"/>
                  </a:lnTo>
                  <a:lnTo>
                    <a:pt x="582" y="231"/>
                  </a:lnTo>
                  <a:lnTo>
                    <a:pt x="603" y="248"/>
                  </a:lnTo>
                  <a:lnTo>
                    <a:pt x="668" y="311"/>
                  </a:lnTo>
                  <a:lnTo>
                    <a:pt x="646" y="344"/>
                  </a:lnTo>
                  <a:lnTo>
                    <a:pt x="624" y="372"/>
                  </a:lnTo>
                  <a:lnTo>
                    <a:pt x="668" y="401"/>
                  </a:lnTo>
                  <a:lnTo>
                    <a:pt x="596" y="418"/>
                  </a:lnTo>
                  <a:lnTo>
                    <a:pt x="510" y="378"/>
                  </a:lnTo>
                  <a:lnTo>
                    <a:pt x="481" y="413"/>
                  </a:lnTo>
                  <a:lnTo>
                    <a:pt x="431" y="424"/>
                  </a:lnTo>
                  <a:lnTo>
                    <a:pt x="425" y="452"/>
                  </a:lnTo>
                  <a:lnTo>
                    <a:pt x="439" y="491"/>
                  </a:lnTo>
                  <a:lnTo>
                    <a:pt x="389" y="513"/>
                  </a:lnTo>
                  <a:lnTo>
                    <a:pt x="353" y="513"/>
                  </a:lnTo>
                  <a:lnTo>
                    <a:pt x="323" y="548"/>
                  </a:lnTo>
                  <a:lnTo>
                    <a:pt x="309" y="559"/>
                  </a:lnTo>
                  <a:lnTo>
                    <a:pt x="273" y="582"/>
                  </a:lnTo>
                  <a:lnTo>
                    <a:pt x="265" y="615"/>
                  </a:lnTo>
                  <a:lnTo>
                    <a:pt x="265" y="644"/>
                  </a:lnTo>
                  <a:lnTo>
                    <a:pt x="237" y="661"/>
                  </a:lnTo>
                  <a:lnTo>
                    <a:pt x="230" y="683"/>
                  </a:lnTo>
                  <a:lnTo>
                    <a:pt x="165" y="678"/>
                  </a:lnTo>
                  <a:lnTo>
                    <a:pt x="108" y="695"/>
                  </a:lnTo>
                  <a:lnTo>
                    <a:pt x="65" y="711"/>
                  </a:lnTo>
                  <a:lnTo>
                    <a:pt x="44" y="729"/>
                  </a:lnTo>
                  <a:lnTo>
                    <a:pt x="8" y="752"/>
                  </a:lnTo>
                  <a:lnTo>
                    <a:pt x="0" y="780"/>
                  </a:lnTo>
                  <a:lnTo>
                    <a:pt x="22" y="796"/>
                  </a:lnTo>
                  <a:lnTo>
                    <a:pt x="44" y="813"/>
                  </a:lnTo>
                  <a:lnTo>
                    <a:pt x="44" y="836"/>
                  </a:lnTo>
                  <a:lnTo>
                    <a:pt x="80" y="853"/>
                  </a:lnTo>
                  <a:lnTo>
                    <a:pt x="94" y="893"/>
                  </a:lnTo>
                  <a:lnTo>
                    <a:pt x="130" y="932"/>
                  </a:lnTo>
                  <a:lnTo>
                    <a:pt x="173" y="915"/>
                  </a:lnTo>
                  <a:lnTo>
                    <a:pt x="209" y="887"/>
                  </a:lnTo>
                  <a:lnTo>
                    <a:pt x="237" y="887"/>
                  </a:lnTo>
                  <a:lnTo>
                    <a:pt x="259" y="898"/>
                  </a:lnTo>
                  <a:lnTo>
                    <a:pt x="287" y="926"/>
                  </a:lnTo>
                  <a:lnTo>
                    <a:pt x="331" y="898"/>
                  </a:lnTo>
                  <a:lnTo>
                    <a:pt x="367" y="865"/>
                  </a:lnTo>
                  <a:lnTo>
                    <a:pt x="409" y="865"/>
                  </a:lnTo>
                  <a:lnTo>
                    <a:pt x="460" y="865"/>
                  </a:lnTo>
                  <a:lnTo>
                    <a:pt x="510" y="848"/>
                  </a:lnTo>
                  <a:lnTo>
                    <a:pt x="532" y="813"/>
                  </a:lnTo>
                  <a:lnTo>
                    <a:pt x="603" y="780"/>
                  </a:lnTo>
                  <a:lnTo>
                    <a:pt x="567" y="739"/>
                  </a:lnTo>
                  <a:lnTo>
                    <a:pt x="503" y="734"/>
                  </a:lnTo>
                  <a:lnTo>
                    <a:pt x="489" y="729"/>
                  </a:lnTo>
                  <a:lnTo>
                    <a:pt x="489" y="711"/>
                  </a:lnTo>
                  <a:lnTo>
                    <a:pt x="481" y="700"/>
                  </a:lnTo>
                  <a:lnTo>
                    <a:pt x="439" y="695"/>
                  </a:lnTo>
                  <a:lnTo>
                    <a:pt x="453" y="683"/>
                  </a:lnTo>
                  <a:lnTo>
                    <a:pt x="460" y="672"/>
                  </a:lnTo>
                  <a:lnTo>
                    <a:pt x="496" y="683"/>
                  </a:lnTo>
                  <a:lnTo>
                    <a:pt x="532" y="711"/>
                  </a:lnTo>
                  <a:lnTo>
                    <a:pt x="553" y="683"/>
                  </a:lnTo>
                  <a:lnTo>
                    <a:pt x="596" y="678"/>
                  </a:lnTo>
                  <a:lnTo>
                    <a:pt x="618" y="667"/>
                  </a:lnTo>
                  <a:lnTo>
                    <a:pt x="618" y="655"/>
                  </a:lnTo>
                  <a:lnTo>
                    <a:pt x="610" y="644"/>
                  </a:lnTo>
                  <a:lnTo>
                    <a:pt x="632" y="655"/>
                  </a:lnTo>
                  <a:lnTo>
                    <a:pt x="654" y="655"/>
                  </a:lnTo>
                  <a:lnTo>
                    <a:pt x="668" y="644"/>
                  </a:lnTo>
                  <a:lnTo>
                    <a:pt x="710" y="632"/>
                  </a:lnTo>
                  <a:lnTo>
                    <a:pt x="726" y="622"/>
                  </a:lnTo>
                  <a:lnTo>
                    <a:pt x="726" y="644"/>
                  </a:lnTo>
                  <a:lnTo>
                    <a:pt x="762" y="622"/>
                  </a:lnTo>
                  <a:lnTo>
                    <a:pt x="782" y="632"/>
                  </a:lnTo>
                  <a:lnTo>
                    <a:pt x="798" y="655"/>
                  </a:lnTo>
                  <a:lnTo>
                    <a:pt x="762" y="672"/>
                  </a:lnTo>
                  <a:lnTo>
                    <a:pt x="790" y="678"/>
                  </a:lnTo>
                  <a:lnTo>
                    <a:pt x="818" y="683"/>
                  </a:lnTo>
                  <a:lnTo>
                    <a:pt x="840" y="678"/>
                  </a:lnTo>
                  <a:lnTo>
                    <a:pt x="890" y="689"/>
                  </a:lnTo>
                  <a:lnTo>
                    <a:pt x="948" y="723"/>
                  </a:lnTo>
                  <a:lnTo>
                    <a:pt x="898" y="746"/>
                  </a:lnTo>
                  <a:lnTo>
                    <a:pt x="834" y="739"/>
                  </a:lnTo>
                  <a:lnTo>
                    <a:pt x="826" y="723"/>
                  </a:lnTo>
                  <a:lnTo>
                    <a:pt x="804" y="711"/>
                  </a:lnTo>
                  <a:lnTo>
                    <a:pt x="790" y="717"/>
                  </a:lnTo>
                  <a:lnTo>
                    <a:pt x="754" y="711"/>
                  </a:lnTo>
                  <a:lnTo>
                    <a:pt x="718" y="711"/>
                  </a:lnTo>
                  <a:lnTo>
                    <a:pt x="690" y="711"/>
                  </a:lnTo>
                  <a:lnTo>
                    <a:pt x="690" y="729"/>
                  </a:lnTo>
                  <a:lnTo>
                    <a:pt x="668" y="723"/>
                  </a:lnTo>
                  <a:lnTo>
                    <a:pt x="660" y="734"/>
                  </a:lnTo>
                  <a:lnTo>
                    <a:pt x="654" y="746"/>
                  </a:lnTo>
                  <a:lnTo>
                    <a:pt x="668" y="791"/>
                  </a:lnTo>
                  <a:lnTo>
                    <a:pt x="690" y="813"/>
                  </a:lnTo>
                  <a:lnTo>
                    <a:pt x="674" y="853"/>
                  </a:lnTo>
                  <a:lnTo>
                    <a:pt x="632" y="865"/>
                  </a:lnTo>
                  <a:lnTo>
                    <a:pt x="582" y="865"/>
                  </a:lnTo>
                  <a:lnTo>
                    <a:pt x="546" y="881"/>
                  </a:lnTo>
                  <a:lnTo>
                    <a:pt x="539" y="898"/>
                  </a:lnTo>
                  <a:lnTo>
                    <a:pt x="489" y="943"/>
                  </a:lnTo>
                  <a:lnTo>
                    <a:pt x="445" y="943"/>
                  </a:lnTo>
                  <a:lnTo>
                    <a:pt x="409" y="965"/>
                  </a:lnTo>
                  <a:lnTo>
                    <a:pt x="425" y="1000"/>
                  </a:lnTo>
                  <a:lnTo>
                    <a:pt x="460" y="1034"/>
                  </a:lnTo>
                  <a:lnTo>
                    <a:pt x="445" y="1051"/>
                  </a:lnTo>
                  <a:lnTo>
                    <a:pt x="445" y="1067"/>
                  </a:lnTo>
                  <a:lnTo>
                    <a:pt x="496" y="1096"/>
                  </a:lnTo>
                  <a:lnTo>
                    <a:pt x="503" y="1124"/>
                  </a:lnTo>
                  <a:lnTo>
                    <a:pt x="560" y="1135"/>
                  </a:lnTo>
                  <a:lnTo>
                    <a:pt x="610" y="1112"/>
                  </a:lnTo>
                  <a:lnTo>
                    <a:pt x="646" y="1112"/>
                  </a:lnTo>
                  <a:lnTo>
                    <a:pt x="690" y="1130"/>
                  </a:lnTo>
                  <a:lnTo>
                    <a:pt x="754" y="1112"/>
                  </a:lnTo>
                  <a:lnTo>
                    <a:pt x="776" y="1079"/>
                  </a:lnTo>
                  <a:lnTo>
                    <a:pt x="754" y="1045"/>
                  </a:lnTo>
                  <a:lnTo>
                    <a:pt x="710" y="1006"/>
                  </a:lnTo>
                  <a:lnTo>
                    <a:pt x="710" y="965"/>
                  </a:lnTo>
                  <a:lnTo>
                    <a:pt x="732" y="932"/>
                  </a:lnTo>
                  <a:lnTo>
                    <a:pt x="776" y="937"/>
                  </a:lnTo>
                  <a:lnTo>
                    <a:pt x="790" y="983"/>
                  </a:lnTo>
                  <a:lnTo>
                    <a:pt x="826" y="1022"/>
                  </a:lnTo>
                  <a:lnTo>
                    <a:pt x="869" y="1011"/>
                  </a:lnTo>
                  <a:lnTo>
                    <a:pt x="912" y="1017"/>
                  </a:lnTo>
                  <a:lnTo>
                    <a:pt x="941" y="989"/>
                  </a:lnTo>
                  <a:lnTo>
                    <a:pt x="926" y="937"/>
                  </a:lnTo>
                  <a:lnTo>
                    <a:pt x="926" y="904"/>
                  </a:lnTo>
                  <a:lnTo>
                    <a:pt x="962" y="904"/>
                  </a:lnTo>
                  <a:lnTo>
                    <a:pt x="1005" y="881"/>
                  </a:lnTo>
                  <a:lnTo>
                    <a:pt x="1013" y="824"/>
                  </a:lnTo>
                  <a:lnTo>
                    <a:pt x="1005" y="791"/>
                  </a:lnTo>
                  <a:lnTo>
                    <a:pt x="1049" y="763"/>
                  </a:lnTo>
                  <a:lnTo>
                    <a:pt x="1063" y="780"/>
                  </a:lnTo>
                  <a:lnTo>
                    <a:pt x="1049" y="813"/>
                  </a:lnTo>
                  <a:lnTo>
                    <a:pt x="1063" y="865"/>
                  </a:lnTo>
                  <a:lnTo>
                    <a:pt x="1055" y="915"/>
                  </a:lnTo>
                  <a:lnTo>
                    <a:pt x="1069" y="955"/>
                  </a:lnTo>
                  <a:lnTo>
                    <a:pt x="1099" y="943"/>
                  </a:lnTo>
                  <a:lnTo>
                    <a:pt x="1121" y="949"/>
                  </a:lnTo>
                  <a:lnTo>
                    <a:pt x="1135" y="983"/>
                  </a:lnTo>
                  <a:lnTo>
                    <a:pt x="1178" y="989"/>
                  </a:lnTo>
                  <a:lnTo>
                    <a:pt x="1178" y="1017"/>
                  </a:lnTo>
                  <a:lnTo>
                    <a:pt x="1200" y="1062"/>
                  </a:lnTo>
                  <a:lnTo>
                    <a:pt x="1264" y="1051"/>
                  </a:lnTo>
                  <a:lnTo>
                    <a:pt x="1300" y="1084"/>
                  </a:lnTo>
                  <a:lnTo>
                    <a:pt x="1350" y="1130"/>
                  </a:lnTo>
                  <a:lnTo>
                    <a:pt x="1379" y="1112"/>
                  </a:lnTo>
                  <a:lnTo>
                    <a:pt x="1415" y="1112"/>
                  </a:lnTo>
                  <a:lnTo>
                    <a:pt x="1459" y="1130"/>
                  </a:lnTo>
                  <a:lnTo>
                    <a:pt x="1516" y="1107"/>
                  </a:lnTo>
                  <a:lnTo>
                    <a:pt x="1531" y="1062"/>
                  </a:lnTo>
                  <a:lnTo>
                    <a:pt x="1531" y="1034"/>
                  </a:lnTo>
                  <a:lnTo>
                    <a:pt x="1588" y="1034"/>
                  </a:lnTo>
                  <a:lnTo>
                    <a:pt x="1645" y="1017"/>
                  </a:lnTo>
                  <a:lnTo>
                    <a:pt x="1680" y="1017"/>
                  </a:lnTo>
                  <a:lnTo>
                    <a:pt x="1716" y="1017"/>
                  </a:lnTo>
                  <a:lnTo>
                    <a:pt x="1730" y="965"/>
                  </a:lnTo>
                  <a:lnTo>
                    <a:pt x="1760" y="932"/>
                  </a:lnTo>
                  <a:lnTo>
                    <a:pt x="1738" y="881"/>
                  </a:lnTo>
                  <a:lnTo>
                    <a:pt x="1702" y="881"/>
                  </a:lnTo>
                  <a:lnTo>
                    <a:pt x="1702" y="836"/>
                  </a:lnTo>
                  <a:lnTo>
                    <a:pt x="1666" y="830"/>
                  </a:lnTo>
                  <a:lnTo>
                    <a:pt x="1746" y="820"/>
                  </a:lnTo>
                  <a:lnTo>
                    <a:pt x="1788" y="848"/>
                  </a:lnTo>
                  <a:lnTo>
                    <a:pt x="1854" y="830"/>
                  </a:lnTo>
                  <a:lnTo>
                    <a:pt x="1918" y="853"/>
                  </a:lnTo>
                  <a:lnTo>
                    <a:pt x="1982" y="858"/>
                  </a:lnTo>
                  <a:lnTo>
                    <a:pt x="2004" y="932"/>
                  </a:lnTo>
                  <a:lnTo>
                    <a:pt x="2047" y="937"/>
                  </a:lnTo>
                  <a:lnTo>
                    <a:pt x="2105" y="960"/>
                  </a:lnTo>
                  <a:lnTo>
                    <a:pt x="2161" y="965"/>
                  </a:lnTo>
                  <a:lnTo>
                    <a:pt x="2219" y="937"/>
                  </a:lnTo>
                  <a:lnTo>
                    <a:pt x="2269" y="898"/>
                  </a:lnTo>
                  <a:lnTo>
                    <a:pt x="2241" y="830"/>
                  </a:lnTo>
                  <a:lnTo>
                    <a:pt x="2191" y="796"/>
                  </a:lnTo>
                  <a:lnTo>
                    <a:pt x="2213" y="767"/>
                  </a:lnTo>
                  <a:lnTo>
                    <a:pt x="2183" y="700"/>
                  </a:lnTo>
                  <a:lnTo>
                    <a:pt x="2169" y="661"/>
                  </a:lnTo>
                  <a:lnTo>
                    <a:pt x="2125" y="615"/>
                  </a:lnTo>
                  <a:lnTo>
                    <a:pt x="2054" y="604"/>
                  </a:lnTo>
                  <a:lnTo>
                    <a:pt x="1968" y="644"/>
                  </a:lnTo>
                  <a:lnTo>
                    <a:pt x="1890" y="627"/>
                  </a:lnTo>
                  <a:lnTo>
                    <a:pt x="1925" y="582"/>
                  </a:lnTo>
                  <a:lnTo>
                    <a:pt x="1997" y="548"/>
                  </a:lnTo>
                  <a:lnTo>
                    <a:pt x="1982" y="497"/>
                  </a:lnTo>
                  <a:lnTo>
                    <a:pt x="1904" y="480"/>
                  </a:lnTo>
                  <a:lnTo>
                    <a:pt x="1854" y="480"/>
                  </a:lnTo>
                  <a:lnTo>
                    <a:pt x="1868" y="441"/>
                  </a:lnTo>
                  <a:lnTo>
                    <a:pt x="1896" y="401"/>
                  </a:lnTo>
                  <a:lnTo>
                    <a:pt x="1890" y="339"/>
                  </a:lnTo>
                  <a:lnTo>
                    <a:pt x="1838" y="311"/>
                  </a:lnTo>
                  <a:lnTo>
                    <a:pt x="1796" y="311"/>
                  </a:lnTo>
                  <a:lnTo>
                    <a:pt x="1796" y="259"/>
                  </a:lnTo>
                  <a:lnTo>
                    <a:pt x="1796" y="214"/>
                  </a:lnTo>
                  <a:lnTo>
                    <a:pt x="1760" y="152"/>
                  </a:lnTo>
                  <a:lnTo>
                    <a:pt x="1730" y="113"/>
                  </a:lnTo>
                  <a:lnTo>
                    <a:pt x="1696" y="113"/>
                  </a:lnTo>
                  <a:lnTo>
                    <a:pt x="1645" y="113"/>
                  </a:lnTo>
                  <a:lnTo>
                    <a:pt x="1580" y="61"/>
                  </a:lnTo>
                  <a:lnTo>
                    <a:pt x="1516" y="28"/>
                  </a:lnTo>
                  <a:lnTo>
                    <a:pt x="1473" y="39"/>
                  </a:lnTo>
                  <a:lnTo>
                    <a:pt x="1415" y="23"/>
                  </a:lnTo>
                  <a:lnTo>
                    <a:pt x="1393" y="0"/>
                  </a:lnTo>
                  <a:lnTo>
                    <a:pt x="1329" y="0"/>
                  </a:lnTo>
                  <a:lnTo>
                    <a:pt x="1286" y="0"/>
                  </a:lnTo>
                  <a:lnTo>
                    <a:pt x="1214" y="56"/>
                  </a:lnTo>
                  <a:lnTo>
                    <a:pt x="1200" y="254"/>
                  </a:lnTo>
                  <a:lnTo>
                    <a:pt x="1243" y="282"/>
                  </a:lnTo>
                  <a:lnTo>
                    <a:pt x="1271" y="322"/>
                  </a:lnTo>
                  <a:lnTo>
                    <a:pt x="1278" y="355"/>
                  </a:lnTo>
                  <a:lnTo>
                    <a:pt x="1243" y="350"/>
                  </a:lnTo>
                  <a:lnTo>
                    <a:pt x="1163" y="355"/>
                  </a:lnTo>
                  <a:lnTo>
                    <a:pt x="1149" y="389"/>
                  </a:lnTo>
                  <a:lnTo>
                    <a:pt x="1200" y="384"/>
                  </a:lnTo>
                  <a:lnTo>
                    <a:pt x="1214" y="418"/>
                  </a:lnTo>
                  <a:lnTo>
                    <a:pt x="1271" y="401"/>
                  </a:lnTo>
                  <a:lnTo>
                    <a:pt x="1293" y="435"/>
                  </a:lnTo>
                  <a:lnTo>
                    <a:pt x="1314" y="480"/>
                  </a:lnTo>
                  <a:lnTo>
                    <a:pt x="1357" y="485"/>
                  </a:lnTo>
                  <a:lnTo>
                    <a:pt x="1357" y="457"/>
                  </a:lnTo>
                  <a:lnTo>
                    <a:pt x="1379" y="474"/>
                  </a:lnTo>
                  <a:lnTo>
                    <a:pt x="1437" y="446"/>
                  </a:lnTo>
                  <a:lnTo>
                    <a:pt x="1415" y="413"/>
                  </a:lnTo>
                  <a:lnTo>
                    <a:pt x="1393" y="384"/>
                  </a:lnTo>
                  <a:lnTo>
                    <a:pt x="1336" y="378"/>
                  </a:lnTo>
                  <a:lnTo>
                    <a:pt x="1329" y="339"/>
                  </a:lnTo>
                  <a:lnTo>
                    <a:pt x="1372" y="270"/>
                  </a:lnTo>
                  <a:lnTo>
                    <a:pt x="1393" y="344"/>
                  </a:lnTo>
                  <a:lnTo>
                    <a:pt x="1444" y="378"/>
                  </a:lnTo>
                  <a:lnTo>
                    <a:pt x="1437" y="333"/>
                  </a:lnTo>
                  <a:lnTo>
                    <a:pt x="1516" y="287"/>
                  </a:lnTo>
                  <a:lnTo>
                    <a:pt x="1537" y="368"/>
                  </a:lnTo>
                  <a:lnTo>
                    <a:pt x="1609" y="372"/>
                  </a:lnTo>
                  <a:lnTo>
                    <a:pt x="1516" y="406"/>
                  </a:lnTo>
                  <a:lnTo>
                    <a:pt x="1710" y="446"/>
                  </a:lnTo>
                  <a:lnTo>
                    <a:pt x="1588" y="452"/>
                  </a:lnTo>
                  <a:lnTo>
                    <a:pt x="1495" y="463"/>
                  </a:lnTo>
                  <a:lnTo>
                    <a:pt x="1473" y="485"/>
                  </a:lnTo>
                  <a:lnTo>
                    <a:pt x="1487" y="503"/>
                  </a:lnTo>
                  <a:lnTo>
                    <a:pt x="1444" y="491"/>
                  </a:lnTo>
                  <a:lnTo>
                    <a:pt x="1401" y="508"/>
                  </a:lnTo>
                  <a:lnTo>
                    <a:pt x="1372" y="520"/>
                  </a:lnTo>
                  <a:lnTo>
                    <a:pt x="1365" y="537"/>
                  </a:lnTo>
                  <a:lnTo>
                    <a:pt x="1423" y="526"/>
                  </a:lnTo>
                  <a:lnTo>
                    <a:pt x="1451" y="531"/>
                  </a:lnTo>
                  <a:lnTo>
                    <a:pt x="1401" y="541"/>
                  </a:lnTo>
                  <a:lnTo>
                    <a:pt x="1415" y="559"/>
                  </a:lnTo>
                  <a:lnTo>
                    <a:pt x="1451" y="554"/>
                  </a:lnTo>
                  <a:lnTo>
                    <a:pt x="1465" y="576"/>
                  </a:lnTo>
                  <a:lnTo>
                    <a:pt x="1437" y="639"/>
                  </a:lnTo>
                  <a:lnTo>
                    <a:pt x="1387" y="622"/>
                  </a:lnTo>
                  <a:lnTo>
                    <a:pt x="1350" y="632"/>
                  </a:lnTo>
                  <a:lnTo>
                    <a:pt x="1350" y="661"/>
                  </a:lnTo>
                  <a:lnTo>
                    <a:pt x="1357" y="689"/>
                  </a:lnTo>
                  <a:lnTo>
                    <a:pt x="1408" y="723"/>
                  </a:lnTo>
                  <a:lnTo>
                    <a:pt x="1393" y="752"/>
                  </a:lnTo>
                  <a:lnTo>
                    <a:pt x="1429" y="734"/>
                  </a:lnTo>
                  <a:lnTo>
                    <a:pt x="1459" y="752"/>
                  </a:lnTo>
                  <a:lnTo>
                    <a:pt x="1481" y="734"/>
                  </a:lnTo>
                  <a:lnTo>
                    <a:pt x="1523" y="734"/>
                  </a:lnTo>
                  <a:lnTo>
                    <a:pt x="1595" y="729"/>
                  </a:lnTo>
                  <a:lnTo>
                    <a:pt x="1652" y="729"/>
                  </a:lnTo>
                  <a:lnTo>
                    <a:pt x="1680" y="739"/>
                  </a:lnTo>
                  <a:lnTo>
                    <a:pt x="1666" y="767"/>
                  </a:lnTo>
                  <a:lnTo>
                    <a:pt x="1595" y="774"/>
                  </a:lnTo>
                  <a:lnTo>
                    <a:pt x="1602" y="802"/>
                  </a:lnTo>
                  <a:lnTo>
                    <a:pt x="1523" y="774"/>
                  </a:lnTo>
                  <a:lnTo>
                    <a:pt x="1501" y="791"/>
                  </a:lnTo>
                  <a:lnTo>
                    <a:pt x="1473" y="791"/>
                  </a:lnTo>
                  <a:lnTo>
                    <a:pt x="1465" y="813"/>
                  </a:lnTo>
                  <a:lnTo>
                    <a:pt x="1444" y="813"/>
                  </a:lnTo>
                  <a:lnTo>
                    <a:pt x="1423" y="830"/>
                  </a:lnTo>
                  <a:lnTo>
                    <a:pt x="1423" y="808"/>
                  </a:lnTo>
                  <a:lnTo>
                    <a:pt x="1393" y="791"/>
                  </a:lnTo>
                  <a:lnTo>
                    <a:pt x="1357" y="796"/>
                  </a:lnTo>
                  <a:lnTo>
                    <a:pt x="1357" y="785"/>
                  </a:lnTo>
                  <a:lnTo>
                    <a:pt x="1336" y="774"/>
                  </a:lnTo>
                  <a:lnTo>
                    <a:pt x="1314" y="739"/>
                  </a:lnTo>
                  <a:lnTo>
                    <a:pt x="1350" y="706"/>
                  </a:lnTo>
                  <a:lnTo>
                    <a:pt x="1329" y="689"/>
                  </a:lnTo>
                  <a:lnTo>
                    <a:pt x="1314" y="672"/>
                  </a:lnTo>
                  <a:lnTo>
                    <a:pt x="1329" y="639"/>
                  </a:lnTo>
                  <a:lnTo>
                    <a:pt x="1278" y="610"/>
                  </a:lnTo>
                  <a:lnTo>
                    <a:pt x="1321" y="559"/>
                  </a:lnTo>
                  <a:lnTo>
                    <a:pt x="1243" y="570"/>
                  </a:lnTo>
                  <a:lnTo>
                    <a:pt x="1271" y="541"/>
                  </a:lnTo>
                  <a:lnTo>
                    <a:pt x="1286" y="508"/>
                  </a:lnTo>
                  <a:lnTo>
                    <a:pt x="1264" y="474"/>
                  </a:lnTo>
                  <a:lnTo>
                    <a:pt x="1236" y="463"/>
                  </a:lnTo>
                  <a:lnTo>
                    <a:pt x="1178" y="463"/>
                  </a:lnTo>
                  <a:lnTo>
                    <a:pt x="1127" y="474"/>
                  </a:lnTo>
                  <a:lnTo>
                    <a:pt x="1127" y="435"/>
                  </a:lnTo>
                  <a:lnTo>
                    <a:pt x="1121" y="396"/>
                  </a:lnTo>
                  <a:lnTo>
                    <a:pt x="1085" y="378"/>
                  </a:lnTo>
                  <a:lnTo>
                    <a:pt x="1063" y="418"/>
                  </a:lnTo>
                  <a:lnTo>
                    <a:pt x="1033" y="372"/>
                  </a:lnTo>
                  <a:lnTo>
                    <a:pt x="1049" y="344"/>
                  </a:lnTo>
                  <a:lnTo>
                    <a:pt x="1091" y="333"/>
                  </a:lnTo>
                  <a:lnTo>
                    <a:pt x="1121" y="299"/>
                  </a:lnTo>
                  <a:lnTo>
                    <a:pt x="1127" y="265"/>
                  </a:lnTo>
                  <a:lnTo>
                    <a:pt x="1085" y="254"/>
                  </a:lnTo>
                  <a:lnTo>
                    <a:pt x="1033" y="265"/>
                  </a:lnTo>
                  <a:lnTo>
                    <a:pt x="991" y="282"/>
                  </a:lnTo>
                  <a:lnTo>
                    <a:pt x="948" y="294"/>
                  </a:lnTo>
                  <a:lnTo>
                    <a:pt x="934" y="282"/>
                  </a:lnTo>
                  <a:lnTo>
                    <a:pt x="941" y="254"/>
                  </a:lnTo>
                  <a:lnTo>
                    <a:pt x="962" y="231"/>
                  </a:lnTo>
                  <a:lnTo>
                    <a:pt x="991" y="214"/>
                  </a:lnTo>
                  <a:lnTo>
                    <a:pt x="1033" y="198"/>
                  </a:lnTo>
                  <a:lnTo>
                    <a:pt x="1069" y="214"/>
                  </a:lnTo>
                  <a:lnTo>
                    <a:pt x="1113" y="242"/>
                  </a:lnTo>
                  <a:lnTo>
                    <a:pt x="1200" y="254"/>
                  </a:lnTo>
                  <a:lnTo>
                    <a:pt x="1214" y="61"/>
                  </a:lnTo>
                  <a:lnTo>
                    <a:pt x="1200" y="5"/>
                  </a:lnTo>
                  <a:lnTo>
                    <a:pt x="1091" y="0"/>
                  </a:lnTo>
                  <a:lnTo>
                    <a:pt x="1069" y="23"/>
                  </a:lnTo>
                  <a:lnTo>
                    <a:pt x="1005" y="39"/>
                  </a:lnTo>
                </a:path>
              </a:pathLst>
            </a:custGeom>
            <a:solidFill>
              <a:srgbClr val="0083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99" name="Freeform 184"/>
            <p:cNvSpPr>
              <a:spLocks/>
            </p:cNvSpPr>
            <p:nvPr/>
          </p:nvSpPr>
          <p:spPr bwMode="auto">
            <a:xfrm>
              <a:off x="2105" y="1133"/>
              <a:ext cx="2277" cy="1114"/>
            </a:xfrm>
            <a:custGeom>
              <a:avLst/>
              <a:gdLst>
                <a:gd name="T0" fmla="*/ 753 w 2277"/>
                <a:gd name="T1" fmla="*/ 130 h 1114"/>
                <a:gd name="T2" fmla="*/ 703 w 2277"/>
                <a:gd name="T3" fmla="*/ 220 h 1114"/>
                <a:gd name="T4" fmla="*/ 595 w 2277"/>
                <a:gd name="T5" fmla="*/ 396 h 1114"/>
                <a:gd name="T6" fmla="*/ 395 w 2277"/>
                <a:gd name="T7" fmla="*/ 492 h 1114"/>
                <a:gd name="T8" fmla="*/ 265 w 2277"/>
                <a:gd name="T9" fmla="*/ 621 h 1114"/>
                <a:gd name="T10" fmla="*/ 42 w 2277"/>
                <a:gd name="T11" fmla="*/ 707 h 1114"/>
                <a:gd name="T12" fmla="*/ 78 w 2277"/>
                <a:gd name="T13" fmla="*/ 831 h 1114"/>
                <a:gd name="T14" fmla="*/ 265 w 2277"/>
                <a:gd name="T15" fmla="*/ 876 h 1114"/>
                <a:gd name="T16" fmla="*/ 509 w 2277"/>
                <a:gd name="T17" fmla="*/ 826 h 1114"/>
                <a:gd name="T18" fmla="*/ 631 w 2277"/>
                <a:gd name="T19" fmla="*/ 740 h 1114"/>
                <a:gd name="T20" fmla="*/ 503 w 2277"/>
                <a:gd name="T21" fmla="*/ 707 h 1114"/>
                <a:gd name="T22" fmla="*/ 365 w 2277"/>
                <a:gd name="T23" fmla="*/ 707 h 1114"/>
                <a:gd name="T24" fmla="*/ 395 w 2277"/>
                <a:gd name="T25" fmla="*/ 661 h 1114"/>
                <a:gd name="T26" fmla="*/ 531 w 2277"/>
                <a:gd name="T27" fmla="*/ 689 h 1114"/>
                <a:gd name="T28" fmla="*/ 696 w 2277"/>
                <a:gd name="T29" fmla="*/ 548 h 1114"/>
                <a:gd name="T30" fmla="*/ 962 w 2277"/>
                <a:gd name="T31" fmla="*/ 576 h 1114"/>
                <a:gd name="T32" fmla="*/ 796 w 2277"/>
                <a:gd name="T33" fmla="*/ 633 h 1114"/>
                <a:gd name="T34" fmla="*/ 904 w 2277"/>
                <a:gd name="T35" fmla="*/ 723 h 1114"/>
                <a:gd name="T36" fmla="*/ 645 w 2277"/>
                <a:gd name="T37" fmla="*/ 730 h 1114"/>
                <a:gd name="T38" fmla="*/ 545 w 2277"/>
                <a:gd name="T39" fmla="*/ 859 h 1114"/>
                <a:gd name="T40" fmla="*/ 459 w 2277"/>
                <a:gd name="T41" fmla="*/ 1012 h 1114"/>
                <a:gd name="T42" fmla="*/ 609 w 2277"/>
                <a:gd name="T43" fmla="*/ 1090 h 1114"/>
                <a:gd name="T44" fmla="*/ 711 w 2277"/>
                <a:gd name="T45" fmla="*/ 984 h 1114"/>
                <a:gd name="T46" fmla="*/ 868 w 2277"/>
                <a:gd name="T47" fmla="*/ 989 h 1114"/>
                <a:gd name="T48" fmla="*/ 1012 w 2277"/>
                <a:gd name="T49" fmla="*/ 859 h 1114"/>
                <a:gd name="T50" fmla="*/ 1063 w 2277"/>
                <a:gd name="T51" fmla="*/ 842 h 1114"/>
                <a:gd name="T52" fmla="*/ 1177 w 2277"/>
                <a:gd name="T53" fmla="*/ 966 h 1114"/>
                <a:gd name="T54" fmla="*/ 1380 w 2277"/>
                <a:gd name="T55" fmla="*/ 1090 h 1114"/>
                <a:gd name="T56" fmla="*/ 1587 w 2277"/>
                <a:gd name="T57" fmla="*/ 1012 h 1114"/>
                <a:gd name="T58" fmla="*/ 1745 w 2277"/>
                <a:gd name="T59" fmla="*/ 859 h 1114"/>
                <a:gd name="T60" fmla="*/ 1853 w 2277"/>
                <a:gd name="T61" fmla="*/ 808 h 1114"/>
                <a:gd name="T62" fmla="*/ 2168 w 2277"/>
                <a:gd name="T63" fmla="*/ 943 h 1114"/>
                <a:gd name="T64" fmla="*/ 2184 w 2277"/>
                <a:gd name="T65" fmla="*/ 678 h 1114"/>
                <a:gd name="T66" fmla="*/ 1795 w 2277"/>
                <a:gd name="T67" fmla="*/ 611 h 1114"/>
                <a:gd name="T68" fmla="*/ 1903 w 2277"/>
                <a:gd name="T69" fmla="*/ 475 h 1114"/>
                <a:gd name="T70" fmla="*/ 1717 w 2277"/>
                <a:gd name="T71" fmla="*/ 447 h 1114"/>
                <a:gd name="T72" fmla="*/ 1845 w 2277"/>
                <a:gd name="T73" fmla="*/ 289 h 1114"/>
                <a:gd name="T74" fmla="*/ 1695 w 2277"/>
                <a:gd name="T75" fmla="*/ 91 h 1114"/>
                <a:gd name="T76" fmla="*/ 1380 w 2277"/>
                <a:gd name="T77" fmla="*/ 35 h 1114"/>
                <a:gd name="T78" fmla="*/ 1350 w 2277"/>
                <a:gd name="T79" fmla="*/ 163 h 1114"/>
                <a:gd name="T80" fmla="*/ 1278 w 2277"/>
                <a:gd name="T81" fmla="*/ 333 h 1114"/>
                <a:gd name="T82" fmla="*/ 1271 w 2277"/>
                <a:gd name="T83" fmla="*/ 378 h 1114"/>
                <a:gd name="T84" fmla="*/ 1394 w 2277"/>
                <a:gd name="T85" fmla="*/ 362 h 1114"/>
                <a:gd name="T86" fmla="*/ 1444 w 2277"/>
                <a:gd name="T87" fmla="*/ 311 h 1114"/>
                <a:gd name="T88" fmla="*/ 1580 w 2277"/>
                <a:gd name="T89" fmla="*/ 406 h 1114"/>
                <a:gd name="T90" fmla="*/ 1386 w 2277"/>
                <a:gd name="T91" fmla="*/ 599 h 1114"/>
                <a:gd name="T92" fmla="*/ 1651 w 2277"/>
                <a:gd name="T93" fmla="*/ 707 h 1114"/>
                <a:gd name="T94" fmla="*/ 1501 w 2277"/>
                <a:gd name="T95" fmla="*/ 786 h 1114"/>
                <a:gd name="T96" fmla="*/ 1307 w 2277"/>
                <a:gd name="T97" fmla="*/ 746 h 1114"/>
                <a:gd name="T98" fmla="*/ 1322 w 2277"/>
                <a:gd name="T99" fmla="*/ 537 h 1114"/>
                <a:gd name="T100" fmla="*/ 1184 w 2277"/>
                <a:gd name="T101" fmla="*/ 441 h 1114"/>
                <a:gd name="T102" fmla="*/ 1034 w 2277"/>
                <a:gd name="T103" fmla="*/ 350 h 1114"/>
                <a:gd name="T104" fmla="*/ 1034 w 2277"/>
                <a:gd name="T105" fmla="*/ 243 h 1114"/>
                <a:gd name="T106" fmla="*/ 990 w 2277"/>
                <a:gd name="T107" fmla="*/ 192 h 1114"/>
                <a:gd name="T108" fmla="*/ 1228 w 2277"/>
                <a:gd name="T109" fmla="*/ 130 h 1114"/>
                <a:gd name="T110" fmla="*/ 1048 w 2277"/>
                <a:gd name="T111" fmla="*/ 28 h 1114"/>
                <a:gd name="T112" fmla="*/ 882 w 2277"/>
                <a:gd name="T113" fmla="*/ 79 h 1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77" h="1114">
                  <a:moveTo>
                    <a:pt x="876" y="102"/>
                  </a:moveTo>
                  <a:lnTo>
                    <a:pt x="840" y="96"/>
                  </a:lnTo>
                  <a:lnTo>
                    <a:pt x="818" y="96"/>
                  </a:lnTo>
                  <a:lnTo>
                    <a:pt x="789" y="102"/>
                  </a:lnTo>
                  <a:lnTo>
                    <a:pt x="782" y="119"/>
                  </a:lnTo>
                  <a:lnTo>
                    <a:pt x="753" y="130"/>
                  </a:lnTo>
                  <a:lnTo>
                    <a:pt x="725" y="147"/>
                  </a:lnTo>
                  <a:lnTo>
                    <a:pt x="703" y="163"/>
                  </a:lnTo>
                  <a:lnTo>
                    <a:pt x="717" y="175"/>
                  </a:lnTo>
                  <a:lnTo>
                    <a:pt x="761" y="180"/>
                  </a:lnTo>
                  <a:lnTo>
                    <a:pt x="732" y="215"/>
                  </a:lnTo>
                  <a:lnTo>
                    <a:pt x="703" y="220"/>
                  </a:lnTo>
                  <a:lnTo>
                    <a:pt x="689" y="232"/>
                  </a:lnTo>
                  <a:lnTo>
                    <a:pt x="675" y="261"/>
                  </a:lnTo>
                  <a:lnTo>
                    <a:pt x="675" y="294"/>
                  </a:lnTo>
                  <a:lnTo>
                    <a:pt x="661" y="339"/>
                  </a:lnTo>
                  <a:lnTo>
                    <a:pt x="667" y="378"/>
                  </a:lnTo>
                  <a:lnTo>
                    <a:pt x="595" y="396"/>
                  </a:lnTo>
                  <a:lnTo>
                    <a:pt x="509" y="356"/>
                  </a:lnTo>
                  <a:lnTo>
                    <a:pt x="481" y="390"/>
                  </a:lnTo>
                  <a:lnTo>
                    <a:pt x="431" y="402"/>
                  </a:lnTo>
                  <a:lnTo>
                    <a:pt x="423" y="430"/>
                  </a:lnTo>
                  <a:lnTo>
                    <a:pt x="437" y="469"/>
                  </a:lnTo>
                  <a:lnTo>
                    <a:pt x="395" y="492"/>
                  </a:lnTo>
                  <a:lnTo>
                    <a:pt x="351" y="492"/>
                  </a:lnTo>
                  <a:lnTo>
                    <a:pt x="323" y="526"/>
                  </a:lnTo>
                  <a:lnTo>
                    <a:pt x="308" y="537"/>
                  </a:lnTo>
                  <a:lnTo>
                    <a:pt x="272" y="560"/>
                  </a:lnTo>
                  <a:lnTo>
                    <a:pt x="265" y="593"/>
                  </a:lnTo>
                  <a:lnTo>
                    <a:pt x="265" y="621"/>
                  </a:lnTo>
                  <a:lnTo>
                    <a:pt x="244" y="639"/>
                  </a:lnTo>
                  <a:lnTo>
                    <a:pt x="230" y="661"/>
                  </a:lnTo>
                  <a:lnTo>
                    <a:pt x="164" y="656"/>
                  </a:lnTo>
                  <a:lnTo>
                    <a:pt x="114" y="673"/>
                  </a:lnTo>
                  <a:lnTo>
                    <a:pt x="64" y="689"/>
                  </a:lnTo>
                  <a:lnTo>
                    <a:pt x="42" y="707"/>
                  </a:lnTo>
                  <a:lnTo>
                    <a:pt x="6" y="730"/>
                  </a:lnTo>
                  <a:lnTo>
                    <a:pt x="0" y="758"/>
                  </a:lnTo>
                  <a:lnTo>
                    <a:pt x="20" y="774"/>
                  </a:lnTo>
                  <a:lnTo>
                    <a:pt x="50" y="791"/>
                  </a:lnTo>
                  <a:lnTo>
                    <a:pt x="50" y="814"/>
                  </a:lnTo>
                  <a:lnTo>
                    <a:pt x="78" y="831"/>
                  </a:lnTo>
                  <a:lnTo>
                    <a:pt x="92" y="871"/>
                  </a:lnTo>
                  <a:lnTo>
                    <a:pt x="128" y="910"/>
                  </a:lnTo>
                  <a:lnTo>
                    <a:pt x="172" y="893"/>
                  </a:lnTo>
                  <a:lnTo>
                    <a:pt x="208" y="865"/>
                  </a:lnTo>
                  <a:lnTo>
                    <a:pt x="236" y="865"/>
                  </a:lnTo>
                  <a:lnTo>
                    <a:pt x="265" y="876"/>
                  </a:lnTo>
                  <a:lnTo>
                    <a:pt x="287" y="904"/>
                  </a:lnTo>
                  <a:lnTo>
                    <a:pt x="330" y="876"/>
                  </a:lnTo>
                  <a:lnTo>
                    <a:pt x="373" y="842"/>
                  </a:lnTo>
                  <a:lnTo>
                    <a:pt x="409" y="842"/>
                  </a:lnTo>
                  <a:lnTo>
                    <a:pt x="459" y="842"/>
                  </a:lnTo>
                  <a:lnTo>
                    <a:pt x="509" y="826"/>
                  </a:lnTo>
                  <a:lnTo>
                    <a:pt x="539" y="791"/>
                  </a:lnTo>
                  <a:lnTo>
                    <a:pt x="609" y="758"/>
                  </a:lnTo>
                  <a:lnTo>
                    <a:pt x="631" y="758"/>
                  </a:lnTo>
                  <a:lnTo>
                    <a:pt x="653" y="758"/>
                  </a:lnTo>
                  <a:lnTo>
                    <a:pt x="639" y="740"/>
                  </a:lnTo>
                  <a:lnTo>
                    <a:pt x="631" y="740"/>
                  </a:lnTo>
                  <a:lnTo>
                    <a:pt x="625" y="735"/>
                  </a:lnTo>
                  <a:lnTo>
                    <a:pt x="631" y="717"/>
                  </a:lnTo>
                  <a:lnTo>
                    <a:pt x="617" y="712"/>
                  </a:lnTo>
                  <a:lnTo>
                    <a:pt x="595" y="712"/>
                  </a:lnTo>
                  <a:lnTo>
                    <a:pt x="567" y="717"/>
                  </a:lnTo>
                  <a:lnTo>
                    <a:pt x="503" y="707"/>
                  </a:lnTo>
                  <a:lnTo>
                    <a:pt x="481" y="689"/>
                  </a:lnTo>
                  <a:lnTo>
                    <a:pt x="459" y="678"/>
                  </a:lnTo>
                  <a:lnTo>
                    <a:pt x="445" y="684"/>
                  </a:lnTo>
                  <a:lnTo>
                    <a:pt x="415" y="684"/>
                  </a:lnTo>
                  <a:lnTo>
                    <a:pt x="395" y="695"/>
                  </a:lnTo>
                  <a:lnTo>
                    <a:pt x="365" y="707"/>
                  </a:lnTo>
                  <a:lnTo>
                    <a:pt x="351" y="723"/>
                  </a:lnTo>
                  <a:lnTo>
                    <a:pt x="330" y="717"/>
                  </a:lnTo>
                  <a:lnTo>
                    <a:pt x="330" y="695"/>
                  </a:lnTo>
                  <a:lnTo>
                    <a:pt x="344" y="678"/>
                  </a:lnTo>
                  <a:lnTo>
                    <a:pt x="365" y="661"/>
                  </a:lnTo>
                  <a:lnTo>
                    <a:pt x="395" y="661"/>
                  </a:lnTo>
                  <a:lnTo>
                    <a:pt x="423" y="639"/>
                  </a:lnTo>
                  <a:lnTo>
                    <a:pt x="451" y="633"/>
                  </a:lnTo>
                  <a:lnTo>
                    <a:pt x="481" y="639"/>
                  </a:lnTo>
                  <a:lnTo>
                    <a:pt x="517" y="650"/>
                  </a:lnTo>
                  <a:lnTo>
                    <a:pt x="539" y="661"/>
                  </a:lnTo>
                  <a:lnTo>
                    <a:pt x="531" y="689"/>
                  </a:lnTo>
                  <a:lnTo>
                    <a:pt x="559" y="656"/>
                  </a:lnTo>
                  <a:lnTo>
                    <a:pt x="595" y="656"/>
                  </a:lnTo>
                  <a:lnTo>
                    <a:pt x="589" y="611"/>
                  </a:lnTo>
                  <a:lnTo>
                    <a:pt x="661" y="616"/>
                  </a:lnTo>
                  <a:lnTo>
                    <a:pt x="703" y="621"/>
                  </a:lnTo>
                  <a:lnTo>
                    <a:pt x="696" y="548"/>
                  </a:lnTo>
                  <a:lnTo>
                    <a:pt x="739" y="515"/>
                  </a:lnTo>
                  <a:lnTo>
                    <a:pt x="782" y="526"/>
                  </a:lnTo>
                  <a:lnTo>
                    <a:pt x="840" y="509"/>
                  </a:lnTo>
                  <a:lnTo>
                    <a:pt x="861" y="543"/>
                  </a:lnTo>
                  <a:lnTo>
                    <a:pt x="926" y="543"/>
                  </a:lnTo>
                  <a:lnTo>
                    <a:pt x="962" y="576"/>
                  </a:lnTo>
                  <a:lnTo>
                    <a:pt x="990" y="611"/>
                  </a:lnTo>
                  <a:lnTo>
                    <a:pt x="990" y="639"/>
                  </a:lnTo>
                  <a:lnTo>
                    <a:pt x="933" y="599"/>
                  </a:lnTo>
                  <a:lnTo>
                    <a:pt x="861" y="583"/>
                  </a:lnTo>
                  <a:lnTo>
                    <a:pt x="811" y="593"/>
                  </a:lnTo>
                  <a:lnTo>
                    <a:pt x="796" y="633"/>
                  </a:lnTo>
                  <a:lnTo>
                    <a:pt x="732" y="678"/>
                  </a:lnTo>
                  <a:lnTo>
                    <a:pt x="789" y="656"/>
                  </a:lnTo>
                  <a:lnTo>
                    <a:pt x="846" y="650"/>
                  </a:lnTo>
                  <a:lnTo>
                    <a:pt x="890" y="667"/>
                  </a:lnTo>
                  <a:lnTo>
                    <a:pt x="948" y="702"/>
                  </a:lnTo>
                  <a:lnTo>
                    <a:pt x="904" y="723"/>
                  </a:lnTo>
                  <a:lnTo>
                    <a:pt x="840" y="717"/>
                  </a:lnTo>
                  <a:lnTo>
                    <a:pt x="746" y="702"/>
                  </a:lnTo>
                  <a:lnTo>
                    <a:pt x="703" y="712"/>
                  </a:lnTo>
                  <a:lnTo>
                    <a:pt x="667" y="735"/>
                  </a:lnTo>
                  <a:lnTo>
                    <a:pt x="645" y="723"/>
                  </a:lnTo>
                  <a:lnTo>
                    <a:pt x="645" y="730"/>
                  </a:lnTo>
                  <a:lnTo>
                    <a:pt x="653" y="758"/>
                  </a:lnTo>
                  <a:lnTo>
                    <a:pt x="689" y="791"/>
                  </a:lnTo>
                  <a:lnTo>
                    <a:pt x="675" y="831"/>
                  </a:lnTo>
                  <a:lnTo>
                    <a:pt x="631" y="842"/>
                  </a:lnTo>
                  <a:lnTo>
                    <a:pt x="581" y="842"/>
                  </a:lnTo>
                  <a:lnTo>
                    <a:pt x="545" y="859"/>
                  </a:lnTo>
                  <a:lnTo>
                    <a:pt x="539" y="876"/>
                  </a:lnTo>
                  <a:lnTo>
                    <a:pt x="495" y="921"/>
                  </a:lnTo>
                  <a:lnTo>
                    <a:pt x="445" y="921"/>
                  </a:lnTo>
                  <a:lnTo>
                    <a:pt x="415" y="943"/>
                  </a:lnTo>
                  <a:lnTo>
                    <a:pt x="423" y="978"/>
                  </a:lnTo>
                  <a:lnTo>
                    <a:pt x="459" y="1012"/>
                  </a:lnTo>
                  <a:lnTo>
                    <a:pt x="445" y="1028"/>
                  </a:lnTo>
                  <a:lnTo>
                    <a:pt x="445" y="1045"/>
                  </a:lnTo>
                  <a:lnTo>
                    <a:pt x="495" y="1074"/>
                  </a:lnTo>
                  <a:lnTo>
                    <a:pt x="503" y="1102"/>
                  </a:lnTo>
                  <a:lnTo>
                    <a:pt x="567" y="1113"/>
                  </a:lnTo>
                  <a:lnTo>
                    <a:pt x="609" y="1090"/>
                  </a:lnTo>
                  <a:lnTo>
                    <a:pt x="653" y="1090"/>
                  </a:lnTo>
                  <a:lnTo>
                    <a:pt x="689" y="1108"/>
                  </a:lnTo>
                  <a:lnTo>
                    <a:pt x="761" y="1090"/>
                  </a:lnTo>
                  <a:lnTo>
                    <a:pt x="782" y="1057"/>
                  </a:lnTo>
                  <a:lnTo>
                    <a:pt x="753" y="1024"/>
                  </a:lnTo>
                  <a:lnTo>
                    <a:pt x="711" y="984"/>
                  </a:lnTo>
                  <a:lnTo>
                    <a:pt x="717" y="943"/>
                  </a:lnTo>
                  <a:lnTo>
                    <a:pt x="739" y="910"/>
                  </a:lnTo>
                  <a:lnTo>
                    <a:pt x="782" y="915"/>
                  </a:lnTo>
                  <a:lnTo>
                    <a:pt x="789" y="961"/>
                  </a:lnTo>
                  <a:lnTo>
                    <a:pt x="825" y="1000"/>
                  </a:lnTo>
                  <a:lnTo>
                    <a:pt x="868" y="989"/>
                  </a:lnTo>
                  <a:lnTo>
                    <a:pt x="912" y="995"/>
                  </a:lnTo>
                  <a:lnTo>
                    <a:pt x="948" y="966"/>
                  </a:lnTo>
                  <a:lnTo>
                    <a:pt x="926" y="915"/>
                  </a:lnTo>
                  <a:lnTo>
                    <a:pt x="926" y="882"/>
                  </a:lnTo>
                  <a:lnTo>
                    <a:pt x="969" y="882"/>
                  </a:lnTo>
                  <a:lnTo>
                    <a:pt x="1012" y="859"/>
                  </a:lnTo>
                  <a:lnTo>
                    <a:pt x="1012" y="802"/>
                  </a:lnTo>
                  <a:lnTo>
                    <a:pt x="1012" y="769"/>
                  </a:lnTo>
                  <a:lnTo>
                    <a:pt x="1048" y="740"/>
                  </a:lnTo>
                  <a:lnTo>
                    <a:pt x="1063" y="758"/>
                  </a:lnTo>
                  <a:lnTo>
                    <a:pt x="1056" y="791"/>
                  </a:lnTo>
                  <a:lnTo>
                    <a:pt x="1063" y="842"/>
                  </a:lnTo>
                  <a:lnTo>
                    <a:pt x="1056" y="893"/>
                  </a:lnTo>
                  <a:lnTo>
                    <a:pt x="1070" y="933"/>
                  </a:lnTo>
                  <a:lnTo>
                    <a:pt x="1099" y="921"/>
                  </a:lnTo>
                  <a:lnTo>
                    <a:pt x="1120" y="927"/>
                  </a:lnTo>
                  <a:lnTo>
                    <a:pt x="1142" y="961"/>
                  </a:lnTo>
                  <a:lnTo>
                    <a:pt x="1177" y="966"/>
                  </a:lnTo>
                  <a:lnTo>
                    <a:pt x="1184" y="995"/>
                  </a:lnTo>
                  <a:lnTo>
                    <a:pt x="1206" y="1040"/>
                  </a:lnTo>
                  <a:lnTo>
                    <a:pt x="1271" y="1028"/>
                  </a:lnTo>
                  <a:lnTo>
                    <a:pt x="1300" y="1062"/>
                  </a:lnTo>
                  <a:lnTo>
                    <a:pt x="1350" y="1108"/>
                  </a:lnTo>
                  <a:lnTo>
                    <a:pt x="1380" y="1090"/>
                  </a:lnTo>
                  <a:lnTo>
                    <a:pt x="1415" y="1090"/>
                  </a:lnTo>
                  <a:lnTo>
                    <a:pt x="1458" y="1108"/>
                  </a:lnTo>
                  <a:lnTo>
                    <a:pt x="1523" y="1085"/>
                  </a:lnTo>
                  <a:lnTo>
                    <a:pt x="1530" y="1040"/>
                  </a:lnTo>
                  <a:lnTo>
                    <a:pt x="1530" y="1012"/>
                  </a:lnTo>
                  <a:lnTo>
                    <a:pt x="1587" y="1012"/>
                  </a:lnTo>
                  <a:lnTo>
                    <a:pt x="1645" y="995"/>
                  </a:lnTo>
                  <a:lnTo>
                    <a:pt x="1681" y="995"/>
                  </a:lnTo>
                  <a:lnTo>
                    <a:pt x="1723" y="995"/>
                  </a:lnTo>
                  <a:lnTo>
                    <a:pt x="1731" y="943"/>
                  </a:lnTo>
                  <a:lnTo>
                    <a:pt x="1767" y="910"/>
                  </a:lnTo>
                  <a:lnTo>
                    <a:pt x="1745" y="859"/>
                  </a:lnTo>
                  <a:lnTo>
                    <a:pt x="1703" y="859"/>
                  </a:lnTo>
                  <a:lnTo>
                    <a:pt x="1703" y="814"/>
                  </a:lnTo>
                  <a:lnTo>
                    <a:pt x="1667" y="808"/>
                  </a:lnTo>
                  <a:lnTo>
                    <a:pt x="1745" y="797"/>
                  </a:lnTo>
                  <a:lnTo>
                    <a:pt x="1789" y="826"/>
                  </a:lnTo>
                  <a:lnTo>
                    <a:pt x="1853" y="808"/>
                  </a:lnTo>
                  <a:lnTo>
                    <a:pt x="1917" y="831"/>
                  </a:lnTo>
                  <a:lnTo>
                    <a:pt x="1982" y="837"/>
                  </a:lnTo>
                  <a:lnTo>
                    <a:pt x="2004" y="910"/>
                  </a:lnTo>
                  <a:lnTo>
                    <a:pt x="2046" y="915"/>
                  </a:lnTo>
                  <a:lnTo>
                    <a:pt x="2104" y="938"/>
                  </a:lnTo>
                  <a:lnTo>
                    <a:pt x="2168" y="943"/>
                  </a:lnTo>
                  <a:lnTo>
                    <a:pt x="2220" y="915"/>
                  </a:lnTo>
                  <a:lnTo>
                    <a:pt x="2276" y="876"/>
                  </a:lnTo>
                  <a:lnTo>
                    <a:pt x="2240" y="808"/>
                  </a:lnTo>
                  <a:lnTo>
                    <a:pt x="2190" y="774"/>
                  </a:lnTo>
                  <a:lnTo>
                    <a:pt x="2212" y="746"/>
                  </a:lnTo>
                  <a:lnTo>
                    <a:pt x="2184" y="678"/>
                  </a:lnTo>
                  <a:lnTo>
                    <a:pt x="2168" y="639"/>
                  </a:lnTo>
                  <a:lnTo>
                    <a:pt x="2126" y="593"/>
                  </a:lnTo>
                  <a:lnTo>
                    <a:pt x="2054" y="583"/>
                  </a:lnTo>
                  <a:lnTo>
                    <a:pt x="1975" y="621"/>
                  </a:lnTo>
                  <a:lnTo>
                    <a:pt x="1889" y="604"/>
                  </a:lnTo>
                  <a:lnTo>
                    <a:pt x="1795" y="611"/>
                  </a:lnTo>
                  <a:lnTo>
                    <a:pt x="1809" y="593"/>
                  </a:lnTo>
                  <a:lnTo>
                    <a:pt x="1773" y="560"/>
                  </a:lnTo>
                  <a:lnTo>
                    <a:pt x="1845" y="554"/>
                  </a:lnTo>
                  <a:lnTo>
                    <a:pt x="1889" y="526"/>
                  </a:lnTo>
                  <a:lnTo>
                    <a:pt x="1917" y="504"/>
                  </a:lnTo>
                  <a:lnTo>
                    <a:pt x="1903" y="475"/>
                  </a:lnTo>
                  <a:lnTo>
                    <a:pt x="1845" y="463"/>
                  </a:lnTo>
                  <a:lnTo>
                    <a:pt x="1809" y="480"/>
                  </a:lnTo>
                  <a:lnTo>
                    <a:pt x="1767" y="509"/>
                  </a:lnTo>
                  <a:lnTo>
                    <a:pt x="1745" y="509"/>
                  </a:lnTo>
                  <a:lnTo>
                    <a:pt x="1695" y="492"/>
                  </a:lnTo>
                  <a:lnTo>
                    <a:pt x="1717" y="447"/>
                  </a:lnTo>
                  <a:lnTo>
                    <a:pt x="1759" y="430"/>
                  </a:lnTo>
                  <a:lnTo>
                    <a:pt x="1789" y="406"/>
                  </a:lnTo>
                  <a:lnTo>
                    <a:pt x="1825" y="378"/>
                  </a:lnTo>
                  <a:lnTo>
                    <a:pt x="1845" y="345"/>
                  </a:lnTo>
                  <a:lnTo>
                    <a:pt x="1781" y="339"/>
                  </a:lnTo>
                  <a:lnTo>
                    <a:pt x="1845" y="289"/>
                  </a:lnTo>
                  <a:lnTo>
                    <a:pt x="1803" y="289"/>
                  </a:lnTo>
                  <a:lnTo>
                    <a:pt x="1795" y="237"/>
                  </a:lnTo>
                  <a:lnTo>
                    <a:pt x="1803" y="192"/>
                  </a:lnTo>
                  <a:lnTo>
                    <a:pt x="1767" y="130"/>
                  </a:lnTo>
                  <a:lnTo>
                    <a:pt x="1731" y="91"/>
                  </a:lnTo>
                  <a:lnTo>
                    <a:pt x="1695" y="91"/>
                  </a:lnTo>
                  <a:lnTo>
                    <a:pt x="1645" y="91"/>
                  </a:lnTo>
                  <a:lnTo>
                    <a:pt x="1580" y="39"/>
                  </a:lnTo>
                  <a:lnTo>
                    <a:pt x="1501" y="45"/>
                  </a:lnTo>
                  <a:lnTo>
                    <a:pt x="1458" y="35"/>
                  </a:lnTo>
                  <a:lnTo>
                    <a:pt x="1415" y="23"/>
                  </a:lnTo>
                  <a:lnTo>
                    <a:pt x="1380" y="35"/>
                  </a:lnTo>
                  <a:lnTo>
                    <a:pt x="1343" y="45"/>
                  </a:lnTo>
                  <a:lnTo>
                    <a:pt x="1314" y="74"/>
                  </a:lnTo>
                  <a:lnTo>
                    <a:pt x="1286" y="96"/>
                  </a:lnTo>
                  <a:lnTo>
                    <a:pt x="1271" y="130"/>
                  </a:lnTo>
                  <a:lnTo>
                    <a:pt x="1336" y="147"/>
                  </a:lnTo>
                  <a:lnTo>
                    <a:pt x="1350" y="163"/>
                  </a:lnTo>
                  <a:lnTo>
                    <a:pt x="1358" y="192"/>
                  </a:lnTo>
                  <a:lnTo>
                    <a:pt x="1292" y="204"/>
                  </a:lnTo>
                  <a:lnTo>
                    <a:pt x="1250" y="226"/>
                  </a:lnTo>
                  <a:lnTo>
                    <a:pt x="1250" y="261"/>
                  </a:lnTo>
                  <a:lnTo>
                    <a:pt x="1271" y="299"/>
                  </a:lnTo>
                  <a:lnTo>
                    <a:pt x="1278" y="333"/>
                  </a:lnTo>
                  <a:lnTo>
                    <a:pt x="1242" y="328"/>
                  </a:lnTo>
                  <a:lnTo>
                    <a:pt x="1163" y="333"/>
                  </a:lnTo>
                  <a:lnTo>
                    <a:pt x="1149" y="367"/>
                  </a:lnTo>
                  <a:lnTo>
                    <a:pt x="1199" y="362"/>
                  </a:lnTo>
                  <a:lnTo>
                    <a:pt x="1213" y="396"/>
                  </a:lnTo>
                  <a:lnTo>
                    <a:pt x="1271" y="378"/>
                  </a:lnTo>
                  <a:lnTo>
                    <a:pt x="1292" y="413"/>
                  </a:lnTo>
                  <a:lnTo>
                    <a:pt x="1314" y="458"/>
                  </a:lnTo>
                  <a:lnTo>
                    <a:pt x="1358" y="435"/>
                  </a:lnTo>
                  <a:lnTo>
                    <a:pt x="1444" y="424"/>
                  </a:lnTo>
                  <a:lnTo>
                    <a:pt x="1422" y="390"/>
                  </a:lnTo>
                  <a:lnTo>
                    <a:pt x="1394" y="362"/>
                  </a:lnTo>
                  <a:lnTo>
                    <a:pt x="1336" y="356"/>
                  </a:lnTo>
                  <a:lnTo>
                    <a:pt x="1328" y="317"/>
                  </a:lnTo>
                  <a:lnTo>
                    <a:pt x="1372" y="248"/>
                  </a:lnTo>
                  <a:lnTo>
                    <a:pt x="1394" y="322"/>
                  </a:lnTo>
                  <a:lnTo>
                    <a:pt x="1444" y="356"/>
                  </a:lnTo>
                  <a:lnTo>
                    <a:pt x="1444" y="311"/>
                  </a:lnTo>
                  <a:lnTo>
                    <a:pt x="1523" y="266"/>
                  </a:lnTo>
                  <a:lnTo>
                    <a:pt x="1537" y="345"/>
                  </a:lnTo>
                  <a:lnTo>
                    <a:pt x="1609" y="350"/>
                  </a:lnTo>
                  <a:lnTo>
                    <a:pt x="1523" y="385"/>
                  </a:lnTo>
                  <a:lnTo>
                    <a:pt x="1494" y="413"/>
                  </a:lnTo>
                  <a:lnTo>
                    <a:pt x="1580" y="406"/>
                  </a:lnTo>
                  <a:lnTo>
                    <a:pt x="1523" y="441"/>
                  </a:lnTo>
                  <a:lnTo>
                    <a:pt x="1523" y="497"/>
                  </a:lnTo>
                  <a:lnTo>
                    <a:pt x="1451" y="509"/>
                  </a:lnTo>
                  <a:lnTo>
                    <a:pt x="1465" y="554"/>
                  </a:lnTo>
                  <a:lnTo>
                    <a:pt x="1436" y="616"/>
                  </a:lnTo>
                  <a:lnTo>
                    <a:pt x="1386" y="599"/>
                  </a:lnTo>
                  <a:lnTo>
                    <a:pt x="1380" y="645"/>
                  </a:lnTo>
                  <a:lnTo>
                    <a:pt x="1408" y="702"/>
                  </a:lnTo>
                  <a:lnTo>
                    <a:pt x="1501" y="689"/>
                  </a:lnTo>
                  <a:lnTo>
                    <a:pt x="1523" y="712"/>
                  </a:lnTo>
                  <a:lnTo>
                    <a:pt x="1595" y="707"/>
                  </a:lnTo>
                  <a:lnTo>
                    <a:pt x="1651" y="707"/>
                  </a:lnTo>
                  <a:lnTo>
                    <a:pt x="1681" y="717"/>
                  </a:lnTo>
                  <a:lnTo>
                    <a:pt x="1667" y="746"/>
                  </a:lnTo>
                  <a:lnTo>
                    <a:pt x="1595" y="752"/>
                  </a:lnTo>
                  <a:lnTo>
                    <a:pt x="1601" y="780"/>
                  </a:lnTo>
                  <a:lnTo>
                    <a:pt x="1544" y="774"/>
                  </a:lnTo>
                  <a:lnTo>
                    <a:pt x="1501" y="786"/>
                  </a:lnTo>
                  <a:lnTo>
                    <a:pt x="1465" y="814"/>
                  </a:lnTo>
                  <a:lnTo>
                    <a:pt x="1430" y="831"/>
                  </a:lnTo>
                  <a:lnTo>
                    <a:pt x="1380" y="814"/>
                  </a:lnTo>
                  <a:lnTo>
                    <a:pt x="1336" y="786"/>
                  </a:lnTo>
                  <a:lnTo>
                    <a:pt x="1228" y="758"/>
                  </a:lnTo>
                  <a:lnTo>
                    <a:pt x="1307" y="746"/>
                  </a:lnTo>
                  <a:lnTo>
                    <a:pt x="1336" y="717"/>
                  </a:lnTo>
                  <a:lnTo>
                    <a:pt x="1314" y="678"/>
                  </a:lnTo>
                  <a:lnTo>
                    <a:pt x="1300" y="650"/>
                  </a:lnTo>
                  <a:lnTo>
                    <a:pt x="1328" y="616"/>
                  </a:lnTo>
                  <a:lnTo>
                    <a:pt x="1278" y="588"/>
                  </a:lnTo>
                  <a:lnTo>
                    <a:pt x="1322" y="537"/>
                  </a:lnTo>
                  <a:lnTo>
                    <a:pt x="1250" y="548"/>
                  </a:lnTo>
                  <a:lnTo>
                    <a:pt x="1271" y="520"/>
                  </a:lnTo>
                  <a:lnTo>
                    <a:pt x="1286" y="486"/>
                  </a:lnTo>
                  <a:lnTo>
                    <a:pt x="1271" y="452"/>
                  </a:lnTo>
                  <a:lnTo>
                    <a:pt x="1235" y="441"/>
                  </a:lnTo>
                  <a:lnTo>
                    <a:pt x="1184" y="441"/>
                  </a:lnTo>
                  <a:lnTo>
                    <a:pt x="1127" y="452"/>
                  </a:lnTo>
                  <a:lnTo>
                    <a:pt x="1127" y="413"/>
                  </a:lnTo>
                  <a:lnTo>
                    <a:pt x="1120" y="373"/>
                  </a:lnTo>
                  <a:lnTo>
                    <a:pt x="1084" y="356"/>
                  </a:lnTo>
                  <a:lnTo>
                    <a:pt x="1063" y="396"/>
                  </a:lnTo>
                  <a:lnTo>
                    <a:pt x="1034" y="350"/>
                  </a:lnTo>
                  <a:lnTo>
                    <a:pt x="1056" y="322"/>
                  </a:lnTo>
                  <a:lnTo>
                    <a:pt x="1099" y="311"/>
                  </a:lnTo>
                  <a:lnTo>
                    <a:pt x="1120" y="276"/>
                  </a:lnTo>
                  <a:lnTo>
                    <a:pt x="1127" y="243"/>
                  </a:lnTo>
                  <a:lnTo>
                    <a:pt x="1084" y="232"/>
                  </a:lnTo>
                  <a:lnTo>
                    <a:pt x="1034" y="243"/>
                  </a:lnTo>
                  <a:lnTo>
                    <a:pt x="990" y="261"/>
                  </a:lnTo>
                  <a:lnTo>
                    <a:pt x="948" y="271"/>
                  </a:lnTo>
                  <a:lnTo>
                    <a:pt x="933" y="261"/>
                  </a:lnTo>
                  <a:lnTo>
                    <a:pt x="948" y="232"/>
                  </a:lnTo>
                  <a:lnTo>
                    <a:pt x="969" y="209"/>
                  </a:lnTo>
                  <a:lnTo>
                    <a:pt x="990" y="192"/>
                  </a:lnTo>
                  <a:lnTo>
                    <a:pt x="1070" y="192"/>
                  </a:lnTo>
                  <a:lnTo>
                    <a:pt x="1113" y="220"/>
                  </a:lnTo>
                  <a:lnTo>
                    <a:pt x="1142" y="187"/>
                  </a:lnTo>
                  <a:lnTo>
                    <a:pt x="1177" y="163"/>
                  </a:lnTo>
                  <a:lnTo>
                    <a:pt x="1213" y="152"/>
                  </a:lnTo>
                  <a:lnTo>
                    <a:pt x="1228" y="130"/>
                  </a:lnTo>
                  <a:lnTo>
                    <a:pt x="1228" y="85"/>
                  </a:lnTo>
                  <a:lnTo>
                    <a:pt x="1199" y="56"/>
                  </a:lnTo>
                  <a:lnTo>
                    <a:pt x="1163" y="23"/>
                  </a:lnTo>
                  <a:lnTo>
                    <a:pt x="1120" y="0"/>
                  </a:lnTo>
                  <a:lnTo>
                    <a:pt x="1070" y="28"/>
                  </a:lnTo>
                  <a:lnTo>
                    <a:pt x="1048" y="28"/>
                  </a:lnTo>
                  <a:lnTo>
                    <a:pt x="1026" y="63"/>
                  </a:lnTo>
                  <a:lnTo>
                    <a:pt x="990" y="35"/>
                  </a:lnTo>
                  <a:lnTo>
                    <a:pt x="933" y="35"/>
                  </a:lnTo>
                  <a:lnTo>
                    <a:pt x="912" y="51"/>
                  </a:lnTo>
                  <a:lnTo>
                    <a:pt x="904" y="74"/>
                  </a:lnTo>
                  <a:lnTo>
                    <a:pt x="882" y="79"/>
                  </a:lnTo>
                  <a:lnTo>
                    <a:pt x="876" y="102"/>
                  </a:lnTo>
                </a:path>
              </a:pathLst>
            </a:custGeom>
            <a:solidFill>
              <a:srgbClr val="5FBF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00" name="Freeform 185"/>
            <p:cNvSpPr>
              <a:spLocks/>
            </p:cNvSpPr>
            <p:nvPr/>
          </p:nvSpPr>
          <p:spPr bwMode="auto">
            <a:xfrm>
              <a:off x="2105" y="1111"/>
              <a:ext cx="2288" cy="1144"/>
            </a:xfrm>
            <a:custGeom>
              <a:avLst/>
              <a:gdLst>
                <a:gd name="T0" fmla="*/ 937 w 2288"/>
                <a:gd name="T1" fmla="*/ 5 h 1144"/>
                <a:gd name="T2" fmla="*/ 901 w 2288"/>
                <a:gd name="T3" fmla="*/ 23 h 1144"/>
                <a:gd name="T4" fmla="*/ 865 w 2288"/>
                <a:gd name="T5" fmla="*/ 73 h 1144"/>
                <a:gd name="T6" fmla="*/ 793 w 2288"/>
                <a:gd name="T7" fmla="*/ 114 h 1144"/>
                <a:gd name="T8" fmla="*/ 700 w 2288"/>
                <a:gd name="T9" fmla="*/ 125 h 1144"/>
                <a:gd name="T10" fmla="*/ 635 w 2288"/>
                <a:gd name="T11" fmla="*/ 147 h 1144"/>
                <a:gd name="T12" fmla="*/ 570 w 2288"/>
                <a:gd name="T13" fmla="*/ 199 h 1144"/>
                <a:gd name="T14" fmla="*/ 612 w 2288"/>
                <a:gd name="T15" fmla="*/ 279 h 1144"/>
                <a:gd name="T16" fmla="*/ 454 w 2288"/>
                <a:gd name="T17" fmla="*/ 324 h 1144"/>
                <a:gd name="T18" fmla="*/ 433 w 2288"/>
                <a:gd name="T19" fmla="*/ 427 h 1144"/>
                <a:gd name="T20" fmla="*/ 397 w 2288"/>
                <a:gd name="T21" fmla="*/ 517 h 1144"/>
                <a:gd name="T22" fmla="*/ 309 w 2288"/>
                <a:gd name="T23" fmla="*/ 563 h 1144"/>
                <a:gd name="T24" fmla="*/ 267 w 2288"/>
                <a:gd name="T25" fmla="*/ 648 h 1144"/>
                <a:gd name="T26" fmla="*/ 165 w 2288"/>
                <a:gd name="T27" fmla="*/ 683 h 1144"/>
                <a:gd name="T28" fmla="*/ 42 w 2288"/>
                <a:gd name="T29" fmla="*/ 733 h 1144"/>
                <a:gd name="T30" fmla="*/ 20 w 2288"/>
                <a:gd name="T31" fmla="*/ 802 h 1144"/>
                <a:gd name="T32" fmla="*/ 79 w 2288"/>
                <a:gd name="T33" fmla="*/ 859 h 1144"/>
                <a:gd name="T34" fmla="*/ 173 w 2288"/>
                <a:gd name="T35" fmla="*/ 921 h 1144"/>
                <a:gd name="T36" fmla="*/ 267 w 2288"/>
                <a:gd name="T37" fmla="*/ 904 h 1144"/>
                <a:gd name="T38" fmla="*/ 375 w 2288"/>
                <a:gd name="T39" fmla="*/ 871 h 1144"/>
                <a:gd name="T40" fmla="*/ 512 w 2288"/>
                <a:gd name="T41" fmla="*/ 854 h 1144"/>
                <a:gd name="T42" fmla="*/ 656 w 2288"/>
                <a:gd name="T43" fmla="*/ 785 h 1144"/>
                <a:gd name="T44" fmla="*/ 678 w 2288"/>
                <a:gd name="T45" fmla="*/ 859 h 1144"/>
                <a:gd name="T46" fmla="*/ 548 w 2288"/>
                <a:gd name="T47" fmla="*/ 887 h 1144"/>
                <a:gd name="T48" fmla="*/ 447 w 2288"/>
                <a:gd name="T49" fmla="*/ 950 h 1144"/>
                <a:gd name="T50" fmla="*/ 461 w 2288"/>
                <a:gd name="T51" fmla="*/ 1042 h 1144"/>
                <a:gd name="T52" fmla="*/ 498 w 2288"/>
                <a:gd name="T53" fmla="*/ 1104 h 1144"/>
                <a:gd name="T54" fmla="*/ 612 w 2288"/>
                <a:gd name="T55" fmla="*/ 1120 h 1144"/>
                <a:gd name="T56" fmla="*/ 764 w 2288"/>
                <a:gd name="T57" fmla="*/ 1120 h 1144"/>
                <a:gd name="T58" fmla="*/ 714 w 2288"/>
                <a:gd name="T59" fmla="*/ 1013 h 1144"/>
                <a:gd name="T60" fmla="*/ 786 w 2288"/>
                <a:gd name="T61" fmla="*/ 944 h 1144"/>
                <a:gd name="T62" fmla="*/ 873 w 2288"/>
                <a:gd name="T63" fmla="*/ 1018 h 1144"/>
                <a:gd name="T64" fmla="*/ 930 w 2288"/>
                <a:gd name="T65" fmla="*/ 944 h 1144"/>
                <a:gd name="T66" fmla="*/ 1017 w 2288"/>
                <a:gd name="T67" fmla="*/ 887 h 1144"/>
                <a:gd name="T68" fmla="*/ 1053 w 2288"/>
                <a:gd name="T69" fmla="*/ 768 h 1144"/>
                <a:gd name="T70" fmla="*/ 1068 w 2288"/>
                <a:gd name="T71" fmla="*/ 871 h 1144"/>
                <a:gd name="T72" fmla="*/ 1104 w 2288"/>
                <a:gd name="T73" fmla="*/ 950 h 1144"/>
                <a:gd name="T74" fmla="*/ 1183 w 2288"/>
                <a:gd name="T75" fmla="*/ 996 h 1144"/>
                <a:gd name="T76" fmla="*/ 1278 w 2288"/>
                <a:gd name="T77" fmla="*/ 1058 h 1144"/>
                <a:gd name="T78" fmla="*/ 1386 w 2288"/>
                <a:gd name="T79" fmla="*/ 1120 h 1144"/>
                <a:gd name="T80" fmla="*/ 1531 w 2288"/>
                <a:gd name="T81" fmla="*/ 1115 h 1144"/>
                <a:gd name="T82" fmla="*/ 1595 w 2288"/>
                <a:gd name="T83" fmla="*/ 1042 h 1144"/>
                <a:gd name="T84" fmla="*/ 1731 w 2288"/>
                <a:gd name="T85" fmla="*/ 1024 h 1144"/>
                <a:gd name="T86" fmla="*/ 1753 w 2288"/>
                <a:gd name="T87" fmla="*/ 887 h 1144"/>
                <a:gd name="T88" fmla="*/ 1675 w 2288"/>
                <a:gd name="T89" fmla="*/ 836 h 1144"/>
                <a:gd name="T90" fmla="*/ 1862 w 2288"/>
                <a:gd name="T91" fmla="*/ 836 h 1144"/>
                <a:gd name="T92" fmla="*/ 2014 w 2288"/>
                <a:gd name="T93" fmla="*/ 939 h 1144"/>
                <a:gd name="T94" fmla="*/ 2179 w 2288"/>
                <a:gd name="T95" fmla="*/ 972 h 1144"/>
                <a:gd name="T96" fmla="*/ 2251 w 2288"/>
                <a:gd name="T97" fmla="*/ 836 h 1144"/>
                <a:gd name="T98" fmla="*/ 2194 w 2288"/>
                <a:gd name="T99" fmla="*/ 705 h 1144"/>
                <a:gd name="T100" fmla="*/ 2064 w 2288"/>
                <a:gd name="T101" fmla="*/ 609 h 1144"/>
                <a:gd name="T102" fmla="*/ 1933 w 2288"/>
                <a:gd name="T103" fmla="*/ 586 h 1144"/>
                <a:gd name="T104" fmla="*/ 1919 w 2288"/>
                <a:gd name="T105" fmla="*/ 484 h 1144"/>
                <a:gd name="T106" fmla="*/ 1905 w 2288"/>
                <a:gd name="T107" fmla="*/ 403 h 1144"/>
                <a:gd name="T108" fmla="*/ 1812 w 2288"/>
                <a:gd name="T109" fmla="*/ 313 h 1144"/>
                <a:gd name="T110" fmla="*/ 1775 w 2288"/>
                <a:gd name="T111" fmla="*/ 153 h 1144"/>
                <a:gd name="T112" fmla="*/ 1652 w 2288"/>
                <a:gd name="T113" fmla="*/ 114 h 1144"/>
                <a:gd name="T114" fmla="*/ 1478 w 2288"/>
                <a:gd name="T115" fmla="*/ 39 h 1144"/>
                <a:gd name="T116" fmla="*/ 1342 w 2288"/>
                <a:gd name="T117" fmla="*/ 0 h 1144"/>
                <a:gd name="T118" fmla="*/ 1219 w 2288"/>
                <a:gd name="T119" fmla="*/ 62 h 1144"/>
                <a:gd name="T120" fmla="*/ 1082 w 2288"/>
                <a:gd name="T121" fmla="*/ 23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88" h="1144">
                  <a:moveTo>
                    <a:pt x="1017" y="39"/>
                  </a:moveTo>
                  <a:lnTo>
                    <a:pt x="981" y="23"/>
                  </a:lnTo>
                  <a:lnTo>
                    <a:pt x="937" y="5"/>
                  </a:lnTo>
                  <a:lnTo>
                    <a:pt x="901" y="5"/>
                  </a:lnTo>
                  <a:lnTo>
                    <a:pt x="916" y="16"/>
                  </a:lnTo>
                  <a:lnTo>
                    <a:pt x="901" y="23"/>
                  </a:lnTo>
                  <a:lnTo>
                    <a:pt x="859" y="39"/>
                  </a:lnTo>
                  <a:lnTo>
                    <a:pt x="859" y="57"/>
                  </a:lnTo>
                  <a:lnTo>
                    <a:pt x="865" y="73"/>
                  </a:lnTo>
                  <a:lnTo>
                    <a:pt x="829" y="90"/>
                  </a:lnTo>
                  <a:lnTo>
                    <a:pt x="823" y="108"/>
                  </a:lnTo>
                  <a:lnTo>
                    <a:pt x="793" y="114"/>
                  </a:lnTo>
                  <a:lnTo>
                    <a:pt x="764" y="101"/>
                  </a:lnTo>
                  <a:lnTo>
                    <a:pt x="721" y="101"/>
                  </a:lnTo>
                  <a:lnTo>
                    <a:pt x="700" y="125"/>
                  </a:lnTo>
                  <a:lnTo>
                    <a:pt x="664" y="119"/>
                  </a:lnTo>
                  <a:lnTo>
                    <a:pt x="642" y="125"/>
                  </a:lnTo>
                  <a:lnTo>
                    <a:pt x="635" y="147"/>
                  </a:lnTo>
                  <a:lnTo>
                    <a:pt x="592" y="153"/>
                  </a:lnTo>
                  <a:lnTo>
                    <a:pt x="570" y="171"/>
                  </a:lnTo>
                  <a:lnTo>
                    <a:pt x="570" y="199"/>
                  </a:lnTo>
                  <a:lnTo>
                    <a:pt x="584" y="233"/>
                  </a:lnTo>
                  <a:lnTo>
                    <a:pt x="612" y="250"/>
                  </a:lnTo>
                  <a:lnTo>
                    <a:pt x="612" y="279"/>
                  </a:lnTo>
                  <a:lnTo>
                    <a:pt x="534" y="296"/>
                  </a:lnTo>
                  <a:lnTo>
                    <a:pt x="483" y="296"/>
                  </a:lnTo>
                  <a:lnTo>
                    <a:pt x="454" y="324"/>
                  </a:lnTo>
                  <a:lnTo>
                    <a:pt x="440" y="375"/>
                  </a:lnTo>
                  <a:lnTo>
                    <a:pt x="440" y="415"/>
                  </a:lnTo>
                  <a:lnTo>
                    <a:pt x="433" y="427"/>
                  </a:lnTo>
                  <a:lnTo>
                    <a:pt x="425" y="455"/>
                  </a:lnTo>
                  <a:lnTo>
                    <a:pt x="440" y="495"/>
                  </a:lnTo>
                  <a:lnTo>
                    <a:pt x="397" y="517"/>
                  </a:lnTo>
                  <a:lnTo>
                    <a:pt x="354" y="517"/>
                  </a:lnTo>
                  <a:lnTo>
                    <a:pt x="325" y="552"/>
                  </a:lnTo>
                  <a:lnTo>
                    <a:pt x="309" y="563"/>
                  </a:lnTo>
                  <a:lnTo>
                    <a:pt x="273" y="586"/>
                  </a:lnTo>
                  <a:lnTo>
                    <a:pt x="267" y="620"/>
                  </a:lnTo>
                  <a:lnTo>
                    <a:pt x="267" y="648"/>
                  </a:lnTo>
                  <a:lnTo>
                    <a:pt x="245" y="666"/>
                  </a:lnTo>
                  <a:lnTo>
                    <a:pt x="231" y="688"/>
                  </a:lnTo>
                  <a:lnTo>
                    <a:pt x="165" y="683"/>
                  </a:lnTo>
                  <a:lnTo>
                    <a:pt x="115" y="700"/>
                  </a:lnTo>
                  <a:lnTo>
                    <a:pt x="65" y="716"/>
                  </a:lnTo>
                  <a:lnTo>
                    <a:pt x="42" y="733"/>
                  </a:lnTo>
                  <a:lnTo>
                    <a:pt x="6" y="757"/>
                  </a:lnTo>
                  <a:lnTo>
                    <a:pt x="0" y="785"/>
                  </a:lnTo>
                  <a:lnTo>
                    <a:pt x="20" y="802"/>
                  </a:lnTo>
                  <a:lnTo>
                    <a:pt x="50" y="819"/>
                  </a:lnTo>
                  <a:lnTo>
                    <a:pt x="50" y="842"/>
                  </a:lnTo>
                  <a:lnTo>
                    <a:pt x="79" y="859"/>
                  </a:lnTo>
                  <a:lnTo>
                    <a:pt x="93" y="899"/>
                  </a:lnTo>
                  <a:lnTo>
                    <a:pt x="129" y="939"/>
                  </a:lnTo>
                  <a:lnTo>
                    <a:pt x="173" y="921"/>
                  </a:lnTo>
                  <a:lnTo>
                    <a:pt x="209" y="893"/>
                  </a:lnTo>
                  <a:lnTo>
                    <a:pt x="237" y="893"/>
                  </a:lnTo>
                  <a:lnTo>
                    <a:pt x="267" y="904"/>
                  </a:lnTo>
                  <a:lnTo>
                    <a:pt x="289" y="933"/>
                  </a:lnTo>
                  <a:lnTo>
                    <a:pt x="331" y="904"/>
                  </a:lnTo>
                  <a:lnTo>
                    <a:pt x="375" y="871"/>
                  </a:lnTo>
                  <a:lnTo>
                    <a:pt x="411" y="871"/>
                  </a:lnTo>
                  <a:lnTo>
                    <a:pt x="461" y="871"/>
                  </a:lnTo>
                  <a:lnTo>
                    <a:pt x="512" y="854"/>
                  </a:lnTo>
                  <a:lnTo>
                    <a:pt x="542" y="819"/>
                  </a:lnTo>
                  <a:lnTo>
                    <a:pt x="612" y="785"/>
                  </a:lnTo>
                  <a:lnTo>
                    <a:pt x="656" y="785"/>
                  </a:lnTo>
                  <a:lnTo>
                    <a:pt x="671" y="797"/>
                  </a:lnTo>
                  <a:lnTo>
                    <a:pt x="692" y="819"/>
                  </a:lnTo>
                  <a:lnTo>
                    <a:pt x="678" y="859"/>
                  </a:lnTo>
                  <a:lnTo>
                    <a:pt x="635" y="871"/>
                  </a:lnTo>
                  <a:lnTo>
                    <a:pt x="584" y="871"/>
                  </a:lnTo>
                  <a:lnTo>
                    <a:pt x="548" y="887"/>
                  </a:lnTo>
                  <a:lnTo>
                    <a:pt x="542" y="904"/>
                  </a:lnTo>
                  <a:lnTo>
                    <a:pt x="498" y="950"/>
                  </a:lnTo>
                  <a:lnTo>
                    <a:pt x="447" y="950"/>
                  </a:lnTo>
                  <a:lnTo>
                    <a:pt x="418" y="972"/>
                  </a:lnTo>
                  <a:lnTo>
                    <a:pt x="425" y="1007"/>
                  </a:lnTo>
                  <a:lnTo>
                    <a:pt x="461" y="1042"/>
                  </a:lnTo>
                  <a:lnTo>
                    <a:pt x="447" y="1058"/>
                  </a:lnTo>
                  <a:lnTo>
                    <a:pt x="447" y="1075"/>
                  </a:lnTo>
                  <a:lnTo>
                    <a:pt x="498" y="1104"/>
                  </a:lnTo>
                  <a:lnTo>
                    <a:pt x="505" y="1132"/>
                  </a:lnTo>
                  <a:lnTo>
                    <a:pt x="570" y="1143"/>
                  </a:lnTo>
                  <a:lnTo>
                    <a:pt x="612" y="1120"/>
                  </a:lnTo>
                  <a:lnTo>
                    <a:pt x="656" y="1120"/>
                  </a:lnTo>
                  <a:lnTo>
                    <a:pt x="692" y="1138"/>
                  </a:lnTo>
                  <a:lnTo>
                    <a:pt x="764" y="1120"/>
                  </a:lnTo>
                  <a:lnTo>
                    <a:pt x="786" y="1086"/>
                  </a:lnTo>
                  <a:lnTo>
                    <a:pt x="756" y="1053"/>
                  </a:lnTo>
                  <a:lnTo>
                    <a:pt x="714" y="1013"/>
                  </a:lnTo>
                  <a:lnTo>
                    <a:pt x="721" y="972"/>
                  </a:lnTo>
                  <a:lnTo>
                    <a:pt x="742" y="939"/>
                  </a:lnTo>
                  <a:lnTo>
                    <a:pt x="786" y="944"/>
                  </a:lnTo>
                  <a:lnTo>
                    <a:pt x="793" y="990"/>
                  </a:lnTo>
                  <a:lnTo>
                    <a:pt x="829" y="1029"/>
                  </a:lnTo>
                  <a:lnTo>
                    <a:pt x="873" y="1018"/>
                  </a:lnTo>
                  <a:lnTo>
                    <a:pt x="916" y="1024"/>
                  </a:lnTo>
                  <a:lnTo>
                    <a:pt x="953" y="996"/>
                  </a:lnTo>
                  <a:lnTo>
                    <a:pt x="930" y="944"/>
                  </a:lnTo>
                  <a:lnTo>
                    <a:pt x="930" y="910"/>
                  </a:lnTo>
                  <a:lnTo>
                    <a:pt x="973" y="910"/>
                  </a:lnTo>
                  <a:lnTo>
                    <a:pt x="1017" y="887"/>
                  </a:lnTo>
                  <a:lnTo>
                    <a:pt x="1017" y="830"/>
                  </a:lnTo>
                  <a:lnTo>
                    <a:pt x="1017" y="797"/>
                  </a:lnTo>
                  <a:lnTo>
                    <a:pt x="1053" y="768"/>
                  </a:lnTo>
                  <a:lnTo>
                    <a:pt x="1068" y="785"/>
                  </a:lnTo>
                  <a:lnTo>
                    <a:pt x="1061" y="819"/>
                  </a:lnTo>
                  <a:lnTo>
                    <a:pt x="1068" y="871"/>
                  </a:lnTo>
                  <a:lnTo>
                    <a:pt x="1061" y="921"/>
                  </a:lnTo>
                  <a:lnTo>
                    <a:pt x="1075" y="961"/>
                  </a:lnTo>
                  <a:lnTo>
                    <a:pt x="1104" y="950"/>
                  </a:lnTo>
                  <a:lnTo>
                    <a:pt x="1126" y="956"/>
                  </a:lnTo>
                  <a:lnTo>
                    <a:pt x="1147" y="990"/>
                  </a:lnTo>
                  <a:lnTo>
                    <a:pt x="1183" y="996"/>
                  </a:lnTo>
                  <a:lnTo>
                    <a:pt x="1190" y="1024"/>
                  </a:lnTo>
                  <a:lnTo>
                    <a:pt x="1212" y="1070"/>
                  </a:lnTo>
                  <a:lnTo>
                    <a:pt x="1278" y="1058"/>
                  </a:lnTo>
                  <a:lnTo>
                    <a:pt x="1306" y="1092"/>
                  </a:lnTo>
                  <a:lnTo>
                    <a:pt x="1357" y="1138"/>
                  </a:lnTo>
                  <a:lnTo>
                    <a:pt x="1386" y="1120"/>
                  </a:lnTo>
                  <a:lnTo>
                    <a:pt x="1422" y="1120"/>
                  </a:lnTo>
                  <a:lnTo>
                    <a:pt x="1464" y="1138"/>
                  </a:lnTo>
                  <a:lnTo>
                    <a:pt x="1531" y="1115"/>
                  </a:lnTo>
                  <a:lnTo>
                    <a:pt x="1537" y="1070"/>
                  </a:lnTo>
                  <a:lnTo>
                    <a:pt x="1537" y="1042"/>
                  </a:lnTo>
                  <a:lnTo>
                    <a:pt x="1595" y="1042"/>
                  </a:lnTo>
                  <a:lnTo>
                    <a:pt x="1652" y="1024"/>
                  </a:lnTo>
                  <a:lnTo>
                    <a:pt x="1689" y="1024"/>
                  </a:lnTo>
                  <a:lnTo>
                    <a:pt x="1731" y="1024"/>
                  </a:lnTo>
                  <a:lnTo>
                    <a:pt x="1739" y="972"/>
                  </a:lnTo>
                  <a:lnTo>
                    <a:pt x="1775" y="939"/>
                  </a:lnTo>
                  <a:lnTo>
                    <a:pt x="1753" y="887"/>
                  </a:lnTo>
                  <a:lnTo>
                    <a:pt x="1711" y="887"/>
                  </a:lnTo>
                  <a:lnTo>
                    <a:pt x="1711" y="842"/>
                  </a:lnTo>
                  <a:lnTo>
                    <a:pt x="1675" y="836"/>
                  </a:lnTo>
                  <a:lnTo>
                    <a:pt x="1753" y="825"/>
                  </a:lnTo>
                  <a:lnTo>
                    <a:pt x="1797" y="854"/>
                  </a:lnTo>
                  <a:lnTo>
                    <a:pt x="1862" y="836"/>
                  </a:lnTo>
                  <a:lnTo>
                    <a:pt x="1926" y="859"/>
                  </a:lnTo>
                  <a:lnTo>
                    <a:pt x="1992" y="864"/>
                  </a:lnTo>
                  <a:lnTo>
                    <a:pt x="2014" y="939"/>
                  </a:lnTo>
                  <a:lnTo>
                    <a:pt x="2056" y="944"/>
                  </a:lnTo>
                  <a:lnTo>
                    <a:pt x="2114" y="967"/>
                  </a:lnTo>
                  <a:lnTo>
                    <a:pt x="2179" y="972"/>
                  </a:lnTo>
                  <a:lnTo>
                    <a:pt x="2230" y="944"/>
                  </a:lnTo>
                  <a:lnTo>
                    <a:pt x="2287" y="904"/>
                  </a:lnTo>
                  <a:lnTo>
                    <a:pt x="2251" y="836"/>
                  </a:lnTo>
                  <a:lnTo>
                    <a:pt x="2200" y="802"/>
                  </a:lnTo>
                  <a:lnTo>
                    <a:pt x="2222" y="773"/>
                  </a:lnTo>
                  <a:lnTo>
                    <a:pt x="2194" y="705"/>
                  </a:lnTo>
                  <a:lnTo>
                    <a:pt x="2179" y="666"/>
                  </a:lnTo>
                  <a:lnTo>
                    <a:pt x="2136" y="620"/>
                  </a:lnTo>
                  <a:lnTo>
                    <a:pt x="2064" y="609"/>
                  </a:lnTo>
                  <a:lnTo>
                    <a:pt x="1984" y="648"/>
                  </a:lnTo>
                  <a:lnTo>
                    <a:pt x="1897" y="631"/>
                  </a:lnTo>
                  <a:lnTo>
                    <a:pt x="1933" y="586"/>
                  </a:lnTo>
                  <a:lnTo>
                    <a:pt x="2006" y="552"/>
                  </a:lnTo>
                  <a:lnTo>
                    <a:pt x="1992" y="501"/>
                  </a:lnTo>
                  <a:lnTo>
                    <a:pt x="1919" y="484"/>
                  </a:lnTo>
                  <a:lnTo>
                    <a:pt x="1862" y="484"/>
                  </a:lnTo>
                  <a:lnTo>
                    <a:pt x="1876" y="444"/>
                  </a:lnTo>
                  <a:lnTo>
                    <a:pt x="1905" y="403"/>
                  </a:lnTo>
                  <a:lnTo>
                    <a:pt x="1897" y="341"/>
                  </a:lnTo>
                  <a:lnTo>
                    <a:pt x="1854" y="313"/>
                  </a:lnTo>
                  <a:lnTo>
                    <a:pt x="1812" y="313"/>
                  </a:lnTo>
                  <a:lnTo>
                    <a:pt x="1804" y="261"/>
                  </a:lnTo>
                  <a:lnTo>
                    <a:pt x="1812" y="215"/>
                  </a:lnTo>
                  <a:lnTo>
                    <a:pt x="1775" y="153"/>
                  </a:lnTo>
                  <a:lnTo>
                    <a:pt x="1739" y="114"/>
                  </a:lnTo>
                  <a:lnTo>
                    <a:pt x="1703" y="114"/>
                  </a:lnTo>
                  <a:lnTo>
                    <a:pt x="1652" y="114"/>
                  </a:lnTo>
                  <a:lnTo>
                    <a:pt x="1587" y="62"/>
                  </a:lnTo>
                  <a:lnTo>
                    <a:pt x="1523" y="28"/>
                  </a:lnTo>
                  <a:lnTo>
                    <a:pt x="1478" y="39"/>
                  </a:lnTo>
                  <a:lnTo>
                    <a:pt x="1428" y="23"/>
                  </a:lnTo>
                  <a:lnTo>
                    <a:pt x="1400" y="0"/>
                  </a:lnTo>
                  <a:lnTo>
                    <a:pt x="1342" y="0"/>
                  </a:lnTo>
                  <a:lnTo>
                    <a:pt x="1292" y="0"/>
                  </a:lnTo>
                  <a:lnTo>
                    <a:pt x="1219" y="57"/>
                  </a:lnTo>
                  <a:lnTo>
                    <a:pt x="1219" y="62"/>
                  </a:lnTo>
                  <a:lnTo>
                    <a:pt x="1212" y="5"/>
                  </a:lnTo>
                  <a:lnTo>
                    <a:pt x="1104" y="0"/>
                  </a:lnTo>
                  <a:lnTo>
                    <a:pt x="1082" y="23"/>
                  </a:lnTo>
                  <a:lnTo>
                    <a:pt x="1017" y="39"/>
                  </a:lnTo>
                </a:path>
              </a:pathLst>
            </a:custGeom>
            <a:noFill/>
            <a:ln w="12700" cap="rnd" cmpd="sng">
              <a:solidFill>
                <a:srgbClr val="000000"/>
              </a:solidFill>
              <a:prstDash val="solid"/>
              <a:round/>
              <a:headEnd type="none" w="med" len="med"/>
              <a:tailEnd type="none" w="med" len="med"/>
            </a:ln>
            <a:effectLst/>
            <a:extLst>
              <a:ext uri="{909E8E84-426E-40dd-AFC4-6F175D3DCCD1}">
                <a14:hiddenFill xmlns:mc="http://schemas.openxmlformats.org/markup-compatibility/2006" xmlns:mv="urn:schemas-microsoft-com:mac:vml" xmlns="" xmlns:a14="http://schemas.microsoft.com/office/drawing/2010/main">
                  <a:solidFill>
                    <a:schemeClr val="accent1"/>
                  </a:solidFill>
                </a14:hiddenFill>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2" name="ZoneTexte 1"/>
          <p:cNvSpPr txBox="1"/>
          <p:nvPr/>
        </p:nvSpPr>
        <p:spPr>
          <a:xfrm>
            <a:off x="47941" y="545818"/>
            <a:ext cx="846642" cy="400110"/>
          </a:xfrm>
          <a:prstGeom prst="rect">
            <a:avLst/>
          </a:prstGeom>
          <a:noFill/>
        </p:spPr>
        <p:txBody>
          <a:bodyPr wrap="none" rtlCol="0">
            <a:spAutoFit/>
          </a:bodyPr>
          <a:lstStyle/>
          <a:p>
            <a:r>
              <a:rPr lang="en-US" sz="2000" dirty="0" smtClean="0"/>
              <a:t>Stocks</a:t>
            </a:r>
            <a:endParaRPr lang="en-US" sz="2000" dirty="0"/>
          </a:p>
        </p:txBody>
      </p:sp>
      <p:sp>
        <p:nvSpPr>
          <p:cNvPr id="401" name="Rectangle 5"/>
          <p:cNvSpPr>
            <a:spLocks noChangeArrowheads="1"/>
          </p:cNvSpPr>
          <p:nvPr/>
        </p:nvSpPr>
        <p:spPr bwMode="auto">
          <a:xfrm>
            <a:off x="8071067" y="3511338"/>
            <a:ext cx="3663734" cy="1746250"/>
          </a:xfrm>
          <a:prstGeom prst="rect">
            <a:avLst/>
          </a:prstGeom>
          <a:solidFill>
            <a:srgbClr val="FF6600"/>
          </a:solidFill>
          <a:ln>
            <a:noFill/>
          </a:ln>
          <a:effectLst/>
          <a:extLst>
            <a:ext uri="{91240B29-F687-4f45-9708-019B960494DF}">
              <a14:hiddenLine xmlns:mc="http://schemas.openxmlformats.org/markup-compatibility/2006" xmlns:mv="urn:schemas-microsoft-com:mac:vml" xmlns="" xmlns:a14="http://schemas.microsoft.com/office/drawing/2010/main" w="12700">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402" name="Group 18"/>
          <p:cNvGrpSpPr>
            <a:grpSpLocks/>
          </p:cNvGrpSpPr>
          <p:nvPr/>
        </p:nvGrpSpPr>
        <p:grpSpPr bwMode="auto">
          <a:xfrm flipH="1">
            <a:off x="8131392" y="2403263"/>
            <a:ext cx="2051050" cy="1808162"/>
            <a:chOff x="1873" y="1667"/>
            <a:chExt cx="2399" cy="1584"/>
          </a:xfrm>
        </p:grpSpPr>
        <p:sp>
          <p:nvSpPr>
            <p:cNvPr id="403" name="Freeform 19"/>
            <p:cNvSpPr>
              <a:spLocks/>
            </p:cNvSpPr>
            <p:nvPr/>
          </p:nvSpPr>
          <p:spPr bwMode="auto">
            <a:xfrm>
              <a:off x="1873" y="1667"/>
              <a:ext cx="2399" cy="1584"/>
            </a:xfrm>
            <a:custGeom>
              <a:avLst/>
              <a:gdLst>
                <a:gd name="T0" fmla="*/ 1374 w 2399"/>
                <a:gd name="T1" fmla="*/ 578 h 1584"/>
                <a:gd name="T2" fmla="*/ 1301 w 2399"/>
                <a:gd name="T3" fmla="*/ 957 h 1584"/>
                <a:gd name="T4" fmla="*/ 768 w 2399"/>
                <a:gd name="T5" fmla="*/ 1083 h 1584"/>
                <a:gd name="T6" fmla="*/ 163 w 2399"/>
                <a:gd name="T7" fmla="*/ 1160 h 1584"/>
                <a:gd name="T8" fmla="*/ 272 w 2399"/>
                <a:gd name="T9" fmla="*/ 1165 h 1584"/>
                <a:gd name="T10" fmla="*/ 24 w 2399"/>
                <a:gd name="T11" fmla="*/ 1290 h 1584"/>
                <a:gd name="T12" fmla="*/ 211 w 2399"/>
                <a:gd name="T13" fmla="*/ 1314 h 1584"/>
                <a:gd name="T14" fmla="*/ 356 w 2399"/>
                <a:gd name="T15" fmla="*/ 1198 h 1584"/>
                <a:gd name="T16" fmla="*/ 478 w 2399"/>
                <a:gd name="T17" fmla="*/ 1188 h 1584"/>
                <a:gd name="T18" fmla="*/ 532 w 2399"/>
                <a:gd name="T19" fmla="*/ 1294 h 1584"/>
                <a:gd name="T20" fmla="*/ 344 w 2399"/>
                <a:gd name="T21" fmla="*/ 1319 h 1584"/>
                <a:gd name="T22" fmla="*/ 459 w 2399"/>
                <a:gd name="T23" fmla="*/ 1357 h 1584"/>
                <a:gd name="T24" fmla="*/ 466 w 2399"/>
                <a:gd name="T25" fmla="*/ 1376 h 1584"/>
                <a:gd name="T26" fmla="*/ 563 w 2399"/>
                <a:gd name="T27" fmla="*/ 1333 h 1584"/>
                <a:gd name="T28" fmla="*/ 605 w 2399"/>
                <a:gd name="T29" fmla="*/ 1188 h 1584"/>
                <a:gd name="T30" fmla="*/ 703 w 2399"/>
                <a:gd name="T31" fmla="*/ 1227 h 1584"/>
                <a:gd name="T32" fmla="*/ 715 w 2399"/>
                <a:gd name="T33" fmla="*/ 1231 h 1584"/>
                <a:gd name="T34" fmla="*/ 768 w 2399"/>
                <a:gd name="T35" fmla="*/ 1222 h 1584"/>
                <a:gd name="T36" fmla="*/ 872 w 2399"/>
                <a:gd name="T37" fmla="*/ 1145 h 1584"/>
                <a:gd name="T38" fmla="*/ 1030 w 2399"/>
                <a:gd name="T39" fmla="*/ 1150 h 1584"/>
                <a:gd name="T40" fmla="*/ 999 w 2399"/>
                <a:gd name="T41" fmla="*/ 1193 h 1584"/>
                <a:gd name="T42" fmla="*/ 1024 w 2399"/>
                <a:gd name="T43" fmla="*/ 1250 h 1584"/>
                <a:gd name="T44" fmla="*/ 866 w 2399"/>
                <a:gd name="T45" fmla="*/ 1338 h 1584"/>
                <a:gd name="T46" fmla="*/ 957 w 2399"/>
                <a:gd name="T47" fmla="*/ 1285 h 1584"/>
                <a:gd name="T48" fmla="*/ 969 w 2399"/>
                <a:gd name="T49" fmla="*/ 1376 h 1584"/>
                <a:gd name="T50" fmla="*/ 1012 w 2399"/>
                <a:gd name="T51" fmla="*/ 1367 h 1584"/>
                <a:gd name="T52" fmla="*/ 1078 w 2399"/>
                <a:gd name="T53" fmla="*/ 1294 h 1584"/>
                <a:gd name="T54" fmla="*/ 1132 w 2399"/>
                <a:gd name="T55" fmla="*/ 1304 h 1584"/>
                <a:gd name="T56" fmla="*/ 1132 w 2399"/>
                <a:gd name="T57" fmla="*/ 1184 h 1584"/>
                <a:gd name="T58" fmla="*/ 1339 w 2399"/>
                <a:gd name="T59" fmla="*/ 1198 h 1584"/>
                <a:gd name="T60" fmla="*/ 1313 w 2399"/>
                <a:gd name="T61" fmla="*/ 1424 h 1584"/>
                <a:gd name="T62" fmla="*/ 1490 w 2399"/>
                <a:gd name="T63" fmla="*/ 1395 h 1584"/>
                <a:gd name="T64" fmla="*/ 1544 w 2399"/>
                <a:gd name="T65" fmla="*/ 1410 h 1584"/>
                <a:gd name="T66" fmla="*/ 1423 w 2399"/>
                <a:gd name="T67" fmla="*/ 1174 h 1584"/>
                <a:gd name="T68" fmla="*/ 1611 w 2399"/>
                <a:gd name="T69" fmla="*/ 1285 h 1584"/>
                <a:gd name="T70" fmla="*/ 1695 w 2399"/>
                <a:gd name="T71" fmla="*/ 1429 h 1584"/>
                <a:gd name="T72" fmla="*/ 1787 w 2399"/>
                <a:gd name="T73" fmla="*/ 1285 h 1584"/>
                <a:gd name="T74" fmla="*/ 1732 w 2399"/>
                <a:gd name="T75" fmla="*/ 1506 h 1584"/>
                <a:gd name="T76" fmla="*/ 1896 w 2399"/>
                <a:gd name="T77" fmla="*/ 1472 h 1584"/>
                <a:gd name="T78" fmla="*/ 1896 w 2399"/>
                <a:gd name="T79" fmla="*/ 1444 h 1584"/>
                <a:gd name="T80" fmla="*/ 1738 w 2399"/>
                <a:gd name="T81" fmla="*/ 1218 h 1584"/>
                <a:gd name="T82" fmla="*/ 1811 w 2399"/>
                <a:gd name="T83" fmla="*/ 1131 h 1584"/>
                <a:gd name="T84" fmla="*/ 1890 w 2399"/>
                <a:gd name="T85" fmla="*/ 1212 h 1584"/>
                <a:gd name="T86" fmla="*/ 1975 w 2399"/>
                <a:gd name="T87" fmla="*/ 1424 h 1584"/>
                <a:gd name="T88" fmla="*/ 1956 w 2399"/>
                <a:gd name="T89" fmla="*/ 1285 h 1584"/>
                <a:gd name="T90" fmla="*/ 2126 w 2399"/>
                <a:gd name="T91" fmla="*/ 1400 h 1584"/>
                <a:gd name="T92" fmla="*/ 2235 w 2399"/>
                <a:gd name="T93" fmla="*/ 1246 h 1584"/>
                <a:gd name="T94" fmla="*/ 2162 w 2399"/>
                <a:gd name="T95" fmla="*/ 1212 h 1584"/>
                <a:gd name="T96" fmla="*/ 1884 w 2399"/>
                <a:gd name="T97" fmla="*/ 1093 h 1584"/>
                <a:gd name="T98" fmla="*/ 1678 w 2399"/>
                <a:gd name="T99" fmla="*/ 876 h 1584"/>
                <a:gd name="T100" fmla="*/ 1636 w 2399"/>
                <a:gd name="T101" fmla="*/ 404 h 1584"/>
                <a:gd name="T102" fmla="*/ 1878 w 2399"/>
                <a:gd name="T103" fmla="*/ 24 h 1584"/>
                <a:gd name="T104" fmla="*/ 1593 w 2399"/>
                <a:gd name="T105" fmla="*/ 0 h 1584"/>
                <a:gd name="T106" fmla="*/ 1368 w 2399"/>
                <a:gd name="T107" fmla="*/ 58 h 1584"/>
                <a:gd name="T108" fmla="*/ 1254 w 2399"/>
                <a:gd name="T109" fmla="*/ 72 h 1584"/>
                <a:gd name="T110" fmla="*/ 1090 w 2399"/>
                <a:gd name="T111" fmla="*/ 120 h 1584"/>
                <a:gd name="T112" fmla="*/ 1012 w 2399"/>
                <a:gd name="T113" fmla="*/ 43 h 1584"/>
                <a:gd name="T114" fmla="*/ 987 w 2399"/>
                <a:gd name="T115" fmla="*/ 120 h 1584"/>
                <a:gd name="T116" fmla="*/ 762 w 2399"/>
                <a:gd name="T117" fmla="*/ 14 h 1584"/>
                <a:gd name="T118" fmla="*/ 1018 w 2399"/>
                <a:gd name="T119" fmla="*/ 216 h 1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9" h="1584">
                  <a:moveTo>
                    <a:pt x="1097" y="250"/>
                  </a:moveTo>
                  <a:lnTo>
                    <a:pt x="1120" y="260"/>
                  </a:lnTo>
                  <a:lnTo>
                    <a:pt x="1144" y="269"/>
                  </a:lnTo>
                  <a:lnTo>
                    <a:pt x="1181" y="289"/>
                  </a:lnTo>
                  <a:lnTo>
                    <a:pt x="1211" y="308"/>
                  </a:lnTo>
                  <a:lnTo>
                    <a:pt x="1248" y="327"/>
                  </a:lnTo>
                  <a:lnTo>
                    <a:pt x="1289" y="352"/>
                  </a:lnTo>
                  <a:lnTo>
                    <a:pt x="1308" y="371"/>
                  </a:lnTo>
                  <a:lnTo>
                    <a:pt x="1332" y="404"/>
                  </a:lnTo>
                  <a:lnTo>
                    <a:pt x="1344" y="447"/>
                  </a:lnTo>
                  <a:lnTo>
                    <a:pt x="1363" y="500"/>
                  </a:lnTo>
                  <a:lnTo>
                    <a:pt x="1368" y="553"/>
                  </a:lnTo>
                  <a:lnTo>
                    <a:pt x="1374" y="578"/>
                  </a:lnTo>
                  <a:lnTo>
                    <a:pt x="1380" y="616"/>
                  </a:lnTo>
                  <a:lnTo>
                    <a:pt x="1386" y="640"/>
                  </a:lnTo>
                  <a:lnTo>
                    <a:pt x="1380" y="678"/>
                  </a:lnTo>
                  <a:lnTo>
                    <a:pt x="1374" y="716"/>
                  </a:lnTo>
                  <a:lnTo>
                    <a:pt x="1368" y="755"/>
                  </a:lnTo>
                  <a:lnTo>
                    <a:pt x="1368" y="785"/>
                  </a:lnTo>
                  <a:lnTo>
                    <a:pt x="1368" y="833"/>
                  </a:lnTo>
                  <a:lnTo>
                    <a:pt x="1363" y="857"/>
                  </a:lnTo>
                  <a:lnTo>
                    <a:pt x="1356" y="881"/>
                  </a:lnTo>
                  <a:lnTo>
                    <a:pt x="1351" y="910"/>
                  </a:lnTo>
                  <a:lnTo>
                    <a:pt x="1344" y="929"/>
                  </a:lnTo>
                  <a:lnTo>
                    <a:pt x="1327" y="943"/>
                  </a:lnTo>
                  <a:lnTo>
                    <a:pt x="1301" y="957"/>
                  </a:lnTo>
                  <a:lnTo>
                    <a:pt x="1266" y="976"/>
                  </a:lnTo>
                  <a:lnTo>
                    <a:pt x="1229" y="1000"/>
                  </a:lnTo>
                  <a:lnTo>
                    <a:pt x="1205" y="1011"/>
                  </a:lnTo>
                  <a:lnTo>
                    <a:pt x="1175" y="1035"/>
                  </a:lnTo>
                  <a:lnTo>
                    <a:pt x="1138" y="1043"/>
                  </a:lnTo>
                  <a:lnTo>
                    <a:pt x="1090" y="1064"/>
                  </a:lnTo>
                  <a:lnTo>
                    <a:pt x="1047" y="1068"/>
                  </a:lnTo>
                  <a:lnTo>
                    <a:pt x="1012" y="1078"/>
                  </a:lnTo>
                  <a:lnTo>
                    <a:pt x="969" y="1078"/>
                  </a:lnTo>
                  <a:lnTo>
                    <a:pt x="908" y="1083"/>
                  </a:lnTo>
                  <a:lnTo>
                    <a:pt x="866" y="1083"/>
                  </a:lnTo>
                  <a:lnTo>
                    <a:pt x="817" y="1083"/>
                  </a:lnTo>
                  <a:lnTo>
                    <a:pt x="768" y="1083"/>
                  </a:lnTo>
                  <a:lnTo>
                    <a:pt x="727" y="1093"/>
                  </a:lnTo>
                  <a:lnTo>
                    <a:pt x="689" y="1097"/>
                  </a:lnTo>
                  <a:lnTo>
                    <a:pt x="648" y="1107"/>
                  </a:lnTo>
                  <a:lnTo>
                    <a:pt x="599" y="1121"/>
                  </a:lnTo>
                  <a:lnTo>
                    <a:pt x="532" y="1121"/>
                  </a:lnTo>
                  <a:lnTo>
                    <a:pt x="485" y="1126"/>
                  </a:lnTo>
                  <a:lnTo>
                    <a:pt x="430" y="1126"/>
                  </a:lnTo>
                  <a:lnTo>
                    <a:pt x="394" y="1121"/>
                  </a:lnTo>
                  <a:lnTo>
                    <a:pt x="351" y="1131"/>
                  </a:lnTo>
                  <a:lnTo>
                    <a:pt x="315" y="1141"/>
                  </a:lnTo>
                  <a:lnTo>
                    <a:pt x="260" y="1150"/>
                  </a:lnTo>
                  <a:lnTo>
                    <a:pt x="217" y="1155"/>
                  </a:lnTo>
                  <a:lnTo>
                    <a:pt x="163" y="1160"/>
                  </a:lnTo>
                  <a:lnTo>
                    <a:pt x="126" y="1165"/>
                  </a:lnTo>
                  <a:lnTo>
                    <a:pt x="85" y="1179"/>
                  </a:lnTo>
                  <a:lnTo>
                    <a:pt x="0" y="1208"/>
                  </a:lnTo>
                  <a:lnTo>
                    <a:pt x="103" y="1179"/>
                  </a:lnTo>
                  <a:lnTo>
                    <a:pt x="126" y="1179"/>
                  </a:lnTo>
                  <a:lnTo>
                    <a:pt x="108" y="1188"/>
                  </a:lnTo>
                  <a:lnTo>
                    <a:pt x="91" y="1222"/>
                  </a:lnTo>
                  <a:lnTo>
                    <a:pt x="114" y="1198"/>
                  </a:lnTo>
                  <a:lnTo>
                    <a:pt x="138" y="1184"/>
                  </a:lnTo>
                  <a:lnTo>
                    <a:pt x="163" y="1174"/>
                  </a:lnTo>
                  <a:lnTo>
                    <a:pt x="205" y="1169"/>
                  </a:lnTo>
                  <a:lnTo>
                    <a:pt x="242" y="1165"/>
                  </a:lnTo>
                  <a:lnTo>
                    <a:pt x="272" y="1165"/>
                  </a:lnTo>
                  <a:lnTo>
                    <a:pt x="296" y="1160"/>
                  </a:lnTo>
                  <a:lnTo>
                    <a:pt x="351" y="1150"/>
                  </a:lnTo>
                  <a:lnTo>
                    <a:pt x="333" y="1165"/>
                  </a:lnTo>
                  <a:lnTo>
                    <a:pt x="315" y="1174"/>
                  </a:lnTo>
                  <a:lnTo>
                    <a:pt x="278" y="1184"/>
                  </a:lnTo>
                  <a:lnTo>
                    <a:pt x="254" y="1193"/>
                  </a:lnTo>
                  <a:lnTo>
                    <a:pt x="230" y="1203"/>
                  </a:lnTo>
                  <a:lnTo>
                    <a:pt x="199" y="1212"/>
                  </a:lnTo>
                  <a:lnTo>
                    <a:pt x="170" y="1218"/>
                  </a:lnTo>
                  <a:lnTo>
                    <a:pt x="144" y="1222"/>
                  </a:lnTo>
                  <a:lnTo>
                    <a:pt x="103" y="1242"/>
                  </a:lnTo>
                  <a:lnTo>
                    <a:pt x="71" y="1256"/>
                  </a:lnTo>
                  <a:lnTo>
                    <a:pt x="24" y="1290"/>
                  </a:lnTo>
                  <a:lnTo>
                    <a:pt x="65" y="1266"/>
                  </a:lnTo>
                  <a:lnTo>
                    <a:pt x="65" y="1285"/>
                  </a:lnTo>
                  <a:lnTo>
                    <a:pt x="65" y="1314"/>
                  </a:lnTo>
                  <a:lnTo>
                    <a:pt x="65" y="1285"/>
                  </a:lnTo>
                  <a:lnTo>
                    <a:pt x="85" y="1261"/>
                  </a:lnTo>
                  <a:lnTo>
                    <a:pt x="103" y="1250"/>
                  </a:lnTo>
                  <a:lnTo>
                    <a:pt x="126" y="1242"/>
                  </a:lnTo>
                  <a:lnTo>
                    <a:pt x="158" y="1231"/>
                  </a:lnTo>
                  <a:lnTo>
                    <a:pt x="193" y="1231"/>
                  </a:lnTo>
                  <a:lnTo>
                    <a:pt x="217" y="1231"/>
                  </a:lnTo>
                  <a:lnTo>
                    <a:pt x="205" y="1250"/>
                  </a:lnTo>
                  <a:lnTo>
                    <a:pt x="205" y="1280"/>
                  </a:lnTo>
                  <a:lnTo>
                    <a:pt x="211" y="1314"/>
                  </a:lnTo>
                  <a:lnTo>
                    <a:pt x="217" y="1285"/>
                  </a:lnTo>
                  <a:lnTo>
                    <a:pt x="223" y="1261"/>
                  </a:lnTo>
                  <a:lnTo>
                    <a:pt x="223" y="1242"/>
                  </a:lnTo>
                  <a:lnTo>
                    <a:pt x="242" y="1227"/>
                  </a:lnTo>
                  <a:lnTo>
                    <a:pt x="266" y="1222"/>
                  </a:lnTo>
                  <a:lnTo>
                    <a:pt x="272" y="1231"/>
                  </a:lnTo>
                  <a:lnTo>
                    <a:pt x="278" y="1246"/>
                  </a:lnTo>
                  <a:lnTo>
                    <a:pt x="284" y="1222"/>
                  </a:lnTo>
                  <a:lnTo>
                    <a:pt x="289" y="1208"/>
                  </a:lnTo>
                  <a:lnTo>
                    <a:pt x="315" y="1198"/>
                  </a:lnTo>
                  <a:lnTo>
                    <a:pt x="344" y="1184"/>
                  </a:lnTo>
                  <a:lnTo>
                    <a:pt x="363" y="1174"/>
                  </a:lnTo>
                  <a:lnTo>
                    <a:pt x="356" y="1198"/>
                  </a:lnTo>
                  <a:lnTo>
                    <a:pt x="356" y="1218"/>
                  </a:lnTo>
                  <a:lnTo>
                    <a:pt x="363" y="1198"/>
                  </a:lnTo>
                  <a:lnTo>
                    <a:pt x="375" y="1184"/>
                  </a:lnTo>
                  <a:lnTo>
                    <a:pt x="388" y="1169"/>
                  </a:lnTo>
                  <a:lnTo>
                    <a:pt x="411" y="1160"/>
                  </a:lnTo>
                  <a:lnTo>
                    <a:pt x="430" y="1155"/>
                  </a:lnTo>
                  <a:lnTo>
                    <a:pt x="490" y="1155"/>
                  </a:lnTo>
                  <a:lnTo>
                    <a:pt x="466" y="1169"/>
                  </a:lnTo>
                  <a:lnTo>
                    <a:pt x="442" y="1198"/>
                  </a:lnTo>
                  <a:lnTo>
                    <a:pt x="473" y="1174"/>
                  </a:lnTo>
                  <a:lnTo>
                    <a:pt x="466" y="1193"/>
                  </a:lnTo>
                  <a:lnTo>
                    <a:pt x="473" y="1218"/>
                  </a:lnTo>
                  <a:lnTo>
                    <a:pt x="478" y="1188"/>
                  </a:lnTo>
                  <a:lnTo>
                    <a:pt x="490" y="1169"/>
                  </a:lnTo>
                  <a:lnTo>
                    <a:pt x="514" y="1165"/>
                  </a:lnTo>
                  <a:lnTo>
                    <a:pt x="532" y="1165"/>
                  </a:lnTo>
                  <a:lnTo>
                    <a:pt x="557" y="1174"/>
                  </a:lnTo>
                  <a:lnTo>
                    <a:pt x="563" y="1184"/>
                  </a:lnTo>
                  <a:lnTo>
                    <a:pt x="569" y="1198"/>
                  </a:lnTo>
                  <a:lnTo>
                    <a:pt x="581" y="1231"/>
                  </a:lnTo>
                  <a:lnTo>
                    <a:pt x="575" y="1222"/>
                  </a:lnTo>
                  <a:lnTo>
                    <a:pt x="581" y="1250"/>
                  </a:lnTo>
                  <a:lnTo>
                    <a:pt x="581" y="1266"/>
                  </a:lnTo>
                  <a:lnTo>
                    <a:pt x="569" y="1285"/>
                  </a:lnTo>
                  <a:lnTo>
                    <a:pt x="551" y="1290"/>
                  </a:lnTo>
                  <a:lnTo>
                    <a:pt x="532" y="1294"/>
                  </a:lnTo>
                  <a:lnTo>
                    <a:pt x="478" y="1294"/>
                  </a:lnTo>
                  <a:lnTo>
                    <a:pt x="442" y="1299"/>
                  </a:lnTo>
                  <a:lnTo>
                    <a:pt x="411" y="1299"/>
                  </a:lnTo>
                  <a:lnTo>
                    <a:pt x="380" y="1304"/>
                  </a:lnTo>
                  <a:lnTo>
                    <a:pt x="333" y="1314"/>
                  </a:lnTo>
                  <a:lnTo>
                    <a:pt x="289" y="1319"/>
                  </a:lnTo>
                  <a:lnTo>
                    <a:pt x="248" y="1328"/>
                  </a:lnTo>
                  <a:lnTo>
                    <a:pt x="187" y="1352"/>
                  </a:lnTo>
                  <a:lnTo>
                    <a:pt x="242" y="1338"/>
                  </a:lnTo>
                  <a:lnTo>
                    <a:pt x="223" y="1386"/>
                  </a:lnTo>
                  <a:lnTo>
                    <a:pt x="254" y="1333"/>
                  </a:lnTo>
                  <a:lnTo>
                    <a:pt x="309" y="1328"/>
                  </a:lnTo>
                  <a:lnTo>
                    <a:pt x="344" y="1319"/>
                  </a:lnTo>
                  <a:lnTo>
                    <a:pt x="388" y="1309"/>
                  </a:lnTo>
                  <a:lnTo>
                    <a:pt x="363" y="1328"/>
                  </a:lnTo>
                  <a:lnTo>
                    <a:pt x="356" y="1352"/>
                  </a:lnTo>
                  <a:lnTo>
                    <a:pt x="375" y="1333"/>
                  </a:lnTo>
                  <a:lnTo>
                    <a:pt x="388" y="1323"/>
                  </a:lnTo>
                  <a:lnTo>
                    <a:pt x="406" y="1314"/>
                  </a:lnTo>
                  <a:lnTo>
                    <a:pt x="423" y="1319"/>
                  </a:lnTo>
                  <a:lnTo>
                    <a:pt x="466" y="1314"/>
                  </a:lnTo>
                  <a:lnTo>
                    <a:pt x="514" y="1309"/>
                  </a:lnTo>
                  <a:lnTo>
                    <a:pt x="526" y="1319"/>
                  </a:lnTo>
                  <a:lnTo>
                    <a:pt x="508" y="1333"/>
                  </a:lnTo>
                  <a:lnTo>
                    <a:pt x="490" y="1347"/>
                  </a:lnTo>
                  <a:lnTo>
                    <a:pt x="459" y="1357"/>
                  </a:lnTo>
                  <a:lnTo>
                    <a:pt x="435" y="1376"/>
                  </a:lnTo>
                  <a:lnTo>
                    <a:pt x="400" y="1391"/>
                  </a:lnTo>
                  <a:lnTo>
                    <a:pt x="363" y="1410"/>
                  </a:lnTo>
                  <a:lnTo>
                    <a:pt x="327" y="1429"/>
                  </a:lnTo>
                  <a:lnTo>
                    <a:pt x="301" y="1448"/>
                  </a:lnTo>
                  <a:lnTo>
                    <a:pt x="248" y="1487"/>
                  </a:lnTo>
                  <a:lnTo>
                    <a:pt x="309" y="1453"/>
                  </a:lnTo>
                  <a:lnTo>
                    <a:pt x="296" y="1492"/>
                  </a:lnTo>
                  <a:lnTo>
                    <a:pt x="321" y="1448"/>
                  </a:lnTo>
                  <a:lnTo>
                    <a:pt x="351" y="1420"/>
                  </a:lnTo>
                  <a:lnTo>
                    <a:pt x="400" y="1400"/>
                  </a:lnTo>
                  <a:lnTo>
                    <a:pt x="442" y="1386"/>
                  </a:lnTo>
                  <a:lnTo>
                    <a:pt x="466" y="1376"/>
                  </a:lnTo>
                  <a:lnTo>
                    <a:pt x="466" y="1395"/>
                  </a:lnTo>
                  <a:lnTo>
                    <a:pt x="466" y="1420"/>
                  </a:lnTo>
                  <a:lnTo>
                    <a:pt x="459" y="1439"/>
                  </a:lnTo>
                  <a:lnTo>
                    <a:pt x="478" y="1506"/>
                  </a:lnTo>
                  <a:lnTo>
                    <a:pt x="473" y="1453"/>
                  </a:lnTo>
                  <a:lnTo>
                    <a:pt x="497" y="1506"/>
                  </a:lnTo>
                  <a:lnTo>
                    <a:pt x="478" y="1424"/>
                  </a:lnTo>
                  <a:lnTo>
                    <a:pt x="485" y="1400"/>
                  </a:lnTo>
                  <a:lnTo>
                    <a:pt x="497" y="1376"/>
                  </a:lnTo>
                  <a:lnTo>
                    <a:pt x="508" y="1352"/>
                  </a:lnTo>
                  <a:lnTo>
                    <a:pt x="538" y="1338"/>
                  </a:lnTo>
                  <a:lnTo>
                    <a:pt x="563" y="1319"/>
                  </a:lnTo>
                  <a:lnTo>
                    <a:pt x="563" y="1333"/>
                  </a:lnTo>
                  <a:lnTo>
                    <a:pt x="569" y="1352"/>
                  </a:lnTo>
                  <a:lnTo>
                    <a:pt x="569" y="1328"/>
                  </a:lnTo>
                  <a:lnTo>
                    <a:pt x="575" y="1304"/>
                  </a:lnTo>
                  <a:lnTo>
                    <a:pt x="593" y="1294"/>
                  </a:lnTo>
                  <a:lnTo>
                    <a:pt x="593" y="1309"/>
                  </a:lnTo>
                  <a:lnTo>
                    <a:pt x="599" y="1338"/>
                  </a:lnTo>
                  <a:lnTo>
                    <a:pt x="605" y="1299"/>
                  </a:lnTo>
                  <a:lnTo>
                    <a:pt x="617" y="1285"/>
                  </a:lnTo>
                  <a:lnTo>
                    <a:pt x="611" y="1266"/>
                  </a:lnTo>
                  <a:lnTo>
                    <a:pt x="611" y="1250"/>
                  </a:lnTo>
                  <a:lnTo>
                    <a:pt x="611" y="1231"/>
                  </a:lnTo>
                  <a:lnTo>
                    <a:pt x="605" y="1212"/>
                  </a:lnTo>
                  <a:lnTo>
                    <a:pt x="605" y="1188"/>
                  </a:lnTo>
                  <a:lnTo>
                    <a:pt x="593" y="1165"/>
                  </a:lnTo>
                  <a:lnTo>
                    <a:pt x="630" y="1155"/>
                  </a:lnTo>
                  <a:lnTo>
                    <a:pt x="689" y="1150"/>
                  </a:lnTo>
                  <a:lnTo>
                    <a:pt x="720" y="1145"/>
                  </a:lnTo>
                  <a:lnTo>
                    <a:pt x="739" y="1141"/>
                  </a:lnTo>
                  <a:lnTo>
                    <a:pt x="756" y="1141"/>
                  </a:lnTo>
                  <a:lnTo>
                    <a:pt x="756" y="1145"/>
                  </a:lnTo>
                  <a:lnTo>
                    <a:pt x="756" y="1160"/>
                  </a:lnTo>
                  <a:lnTo>
                    <a:pt x="744" y="1174"/>
                  </a:lnTo>
                  <a:lnTo>
                    <a:pt x="732" y="1184"/>
                  </a:lnTo>
                  <a:lnTo>
                    <a:pt x="720" y="1198"/>
                  </a:lnTo>
                  <a:lnTo>
                    <a:pt x="708" y="1208"/>
                  </a:lnTo>
                  <a:lnTo>
                    <a:pt x="703" y="1227"/>
                  </a:lnTo>
                  <a:lnTo>
                    <a:pt x="695" y="1237"/>
                  </a:lnTo>
                  <a:lnTo>
                    <a:pt x="677" y="1237"/>
                  </a:lnTo>
                  <a:lnTo>
                    <a:pt x="660" y="1250"/>
                  </a:lnTo>
                  <a:lnTo>
                    <a:pt x="677" y="1246"/>
                  </a:lnTo>
                  <a:lnTo>
                    <a:pt x="689" y="1246"/>
                  </a:lnTo>
                  <a:lnTo>
                    <a:pt x="677" y="1256"/>
                  </a:lnTo>
                  <a:lnTo>
                    <a:pt x="672" y="1266"/>
                  </a:lnTo>
                  <a:lnTo>
                    <a:pt x="666" y="1290"/>
                  </a:lnTo>
                  <a:lnTo>
                    <a:pt x="683" y="1261"/>
                  </a:lnTo>
                  <a:lnTo>
                    <a:pt x="689" y="1261"/>
                  </a:lnTo>
                  <a:lnTo>
                    <a:pt x="703" y="1250"/>
                  </a:lnTo>
                  <a:lnTo>
                    <a:pt x="708" y="1242"/>
                  </a:lnTo>
                  <a:lnTo>
                    <a:pt x="715" y="1231"/>
                  </a:lnTo>
                  <a:lnTo>
                    <a:pt x="720" y="1227"/>
                  </a:lnTo>
                  <a:lnTo>
                    <a:pt x="720" y="1237"/>
                  </a:lnTo>
                  <a:lnTo>
                    <a:pt x="727" y="1246"/>
                  </a:lnTo>
                  <a:lnTo>
                    <a:pt x="732" y="1266"/>
                  </a:lnTo>
                  <a:lnTo>
                    <a:pt x="727" y="1242"/>
                  </a:lnTo>
                  <a:lnTo>
                    <a:pt x="727" y="1222"/>
                  </a:lnTo>
                  <a:lnTo>
                    <a:pt x="727" y="1212"/>
                  </a:lnTo>
                  <a:lnTo>
                    <a:pt x="732" y="1203"/>
                  </a:lnTo>
                  <a:lnTo>
                    <a:pt x="744" y="1198"/>
                  </a:lnTo>
                  <a:lnTo>
                    <a:pt x="756" y="1198"/>
                  </a:lnTo>
                  <a:lnTo>
                    <a:pt x="762" y="1198"/>
                  </a:lnTo>
                  <a:lnTo>
                    <a:pt x="768" y="1208"/>
                  </a:lnTo>
                  <a:lnTo>
                    <a:pt x="768" y="1222"/>
                  </a:lnTo>
                  <a:lnTo>
                    <a:pt x="768" y="1237"/>
                  </a:lnTo>
                  <a:lnTo>
                    <a:pt x="775" y="1218"/>
                  </a:lnTo>
                  <a:lnTo>
                    <a:pt x="775" y="1208"/>
                  </a:lnTo>
                  <a:lnTo>
                    <a:pt x="775" y="1193"/>
                  </a:lnTo>
                  <a:lnTo>
                    <a:pt x="775" y="1179"/>
                  </a:lnTo>
                  <a:lnTo>
                    <a:pt x="787" y="1169"/>
                  </a:lnTo>
                  <a:lnTo>
                    <a:pt x="799" y="1160"/>
                  </a:lnTo>
                  <a:lnTo>
                    <a:pt x="805" y="1155"/>
                  </a:lnTo>
                  <a:lnTo>
                    <a:pt x="817" y="1150"/>
                  </a:lnTo>
                  <a:lnTo>
                    <a:pt x="829" y="1145"/>
                  </a:lnTo>
                  <a:lnTo>
                    <a:pt x="841" y="1141"/>
                  </a:lnTo>
                  <a:lnTo>
                    <a:pt x="854" y="1141"/>
                  </a:lnTo>
                  <a:lnTo>
                    <a:pt x="872" y="1145"/>
                  </a:lnTo>
                  <a:lnTo>
                    <a:pt x="896" y="1150"/>
                  </a:lnTo>
                  <a:lnTo>
                    <a:pt x="913" y="1150"/>
                  </a:lnTo>
                  <a:lnTo>
                    <a:pt x="939" y="1150"/>
                  </a:lnTo>
                  <a:lnTo>
                    <a:pt x="957" y="1145"/>
                  </a:lnTo>
                  <a:lnTo>
                    <a:pt x="980" y="1145"/>
                  </a:lnTo>
                  <a:lnTo>
                    <a:pt x="1012" y="1145"/>
                  </a:lnTo>
                  <a:lnTo>
                    <a:pt x="992" y="1150"/>
                  </a:lnTo>
                  <a:lnTo>
                    <a:pt x="975" y="1160"/>
                  </a:lnTo>
                  <a:lnTo>
                    <a:pt x="945" y="1174"/>
                  </a:lnTo>
                  <a:lnTo>
                    <a:pt x="975" y="1165"/>
                  </a:lnTo>
                  <a:lnTo>
                    <a:pt x="992" y="1155"/>
                  </a:lnTo>
                  <a:lnTo>
                    <a:pt x="1012" y="1150"/>
                  </a:lnTo>
                  <a:lnTo>
                    <a:pt x="1030" y="1150"/>
                  </a:lnTo>
                  <a:lnTo>
                    <a:pt x="1054" y="1145"/>
                  </a:lnTo>
                  <a:lnTo>
                    <a:pt x="1078" y="1145"/>
                  </a:lnTo>
                  <a:lnTo>
                    <a:pt x="1090" y="1145"/>
                  </a:lnTo>
                  <a:lnTo>
                    <a:pt x="1102" y="1150"/>
                  </a:lnTo>
                  <a:lnTo>
                    <a:pt x="1109" y="1155"/>
                  </a:lnTo>
                  <a:lnTo>
                    <a:pt x="1102" y="1165"/>
                  </a:lnTo>
                  <a:lnTo>
                    <a:pt x="1090" y="1174"/>
                  </a:lnTo>
                  <a:lnTo>
                    <a:pt x="1078" y="1184"/>
                  </a:lnTo>
                  <a:lnTo>
                    <a:pt x="1066" y="1179"/>
                  </a:lnTo>
                  <a:lnTo>
                    <a:pt x="1054" y="1184"/>
                  </a:lnTo>
                  <a:lnTo>
                    <a:pt x="1042" y="1184"/>
                  </a:lnTo>
                  <a:lnTo>
                    <a:pt x="1024" y="1184"/>
                  </a:lnTo>
                  <a:lnTo>
                    <a:pt x="999" y="1193"/>
                  </a:lnTo>
                  <a:lnTo>
                    <a:pt x="980" y="1198"/>
                  </a:lnTo>
                  <a:lnTo>
                    <a:pt x="963" y="1208"/>
                  </a:lnTo>
                  <a:lnTo>
                    <a:pt x="992" y="1198"/>
                  </a:lnTo>
                  <a:lnTo>
                    <a:pt x="1004" y="1193"/>
                  </a:lnTo>
                  <a:lnTo>
                    <a:pt x="1018" y="1193"/>
                  </a:lnTo>
                  <a:lnTo>
                    <a:pt x="1030" y="1188"/>
                  </a:lnTo>
                  <a:lnTo>
                    <a:pt x="1047" y="1188"/>
                  </a:lnTo>
                  <a:lnTo>
                    <a:pt x="1059" y="1193"/>
                  </a:lnTo>
                  <a:lnTo>
                    <a:pt x="1059" y="1198"/>
                  </a:lnTo>
                  <a:lnTo>
                    <a:pt x="1047" y="1218"/>
                  </a:lnTo>
                  <a:lnTo>
                    <a:pt x="1035" y="1231"/>
                  </a:lnTo>
                  <a:lnTo>
                    <a:pt x="1035" y="1242"/>
                  </a:lnTo>
                  <a:lnTo>
                    <a:pt x="1024" y="1250"/>
                  </a:lnTo>
                  <a:lnTo>
                    <a:pt x="999" y="1256"/>
                  </a:lnTo>
                  <a:lnTo>
                    <a:pt x="975" y="1266"/>
                  </a:lnTo>
                  <a:lnTo>
                    <a:pt x="963" y="1266"/>
                  </a:lnTo>
                  <a:lnTo>
                    <a:pt x="951" y="1269"/>
                  </a:lnTo>
                  <a:lnTo>
                    <a:pt x="939" y="1269"/>
                  </a:lnTo>
                  <a:lnTo>
                    <a:pt x="920" y="1280"/>
                  </a:lnTo>
                  <a:lnTo>
                    <a:pt x="902" y="1290"/>
                  </a:lnTo>
                  <a:lnTo>
                    <a:pt x="890" y="1299"/>
                  </a:lnTo>
                  <a:lnTo>
                    <a:pt x="884" y="1309"/>
                  </a:lnTo>
                  <a:lnTo>
                    <a:pt x="872" y="1319"/>
                  </a:lnTo>
                  <a:lnTo>
                    <a:pt x="860" y="1333"/>
                  </a:lnTo>
                  <a:lnTo>
                    <a:pt x="854" y="1357"/>
                  </a:lnTo>
                  <a:lnTo>
                    <a:pt x="866" y="1338"/>
                  </a:lnTo>
                  <a:lnTo>
                    <a:pt x="878" y="1323"/>
                  </a:lnTo>
                  <a:lnTo>
                    <a:pt x="890" y="1319"/>
                  </a:lnTo>
                  <a:lnTo>
                    <a:pt x="902" y="1304"/>
                  </a:lnTo>
                  <a:lnTo>
                    <a:pt x="913" y="1294"/>
                  </a:lnTo>
                  <a:lnTo>
                    <a:pt x="925" y="1285"/>
                  </a:lnTo>
                  <a:lnTo>
                    <a:pt x="939" y="1280"/>
                  </a:lnTo>
                  <a:lnTo>
                    <a:pt x="951" y="1280"/>
                  </a:lnTo>
                  <a:lnTo>
                    <a:pt x="945" y="1299"/>
                  </a:lnTo>
                  <a:lnTo>
                    <a:pt x="939" y="1314"/>
                  </a:lnTo>
                  <a:lnTo>
                    <a:pt x="945" y="1333"/>
                  </a:lnTo>
                  <a:lnTo>
                    <a:pt x="945" y="1314"/>
                  </a:lnTo>
                  <a:lnTo>
                    <a:pt x="951" y="1299"/>
                  </a:lnTo>
                  <a:lnTo>
                    <a:pt x="957" y="1285"/>
                  </a:lnTo>
                  <a:lnTo>
                    <a:pt x="957" y="1275"/>
                  </a:lnTo>
                  <a:lnTo>
                    <a:pt x="969" y="1275"/>
                  </a:lnTo>
                  <a:lnTo>
                    <a:pt x="992" y="1269"/>
                  </a:lnTo>
                  <a:lnTo>
                    <a:pt x="1012" y="1269"/>
                  </a:lnTo>
                  <a:lnTo>
                    <a:pt x="1018" y="1285"/>
                  </a:lnTo>
                  <a:lnTo>
                    <a:pt x="1024" y="1304"/>
                  </a:lnTo>
                  <a:lnTo>
                    <a:pt x="1024" y="1323"/>
                  </a:lnTo>
                  <a:lnTo>
                    <a:pt x="1024" y="1333"/>
                  </a:lnTo>
                  <a:lnTo>
                    <a:pt x="1018" y="1343"/>
                  </a:lnTo>
                  <a:lnTo>
                    <a:pt x="1012" y="1347"/>
                  </a:lnTo>
                  <a:lnTo>
                    <a:pt x="999" y="1357"/>
                  </a:lnTo>
                  <a:lnTo>
                    <a:pt x="987" y="1367"/>
                  </a:lnTo>
                  <a:lnTo>
                    <a:pt x="969" y="1376"/>
                  </a:lnTo>
                  <a:lnTo>
                    <a:pt x="963" y="1381"/>
                  </a:lnTo>
                  <a:lnTo>
                    <a:pt x="951" y="1386"/>
                  </a:lnTo>
                  <a:lnTo>
                    <a:pt x="925" y="1405"/>
                  </a:lnTo>
                  <a:lnTo>
                    <a:pt x="908" y="1439"/>
                  </a:lnTo>
                  <a:lnTo>
                    <a:pt x="933" y="1405"/>
                  </a:lnTo>
                  <a:lnTo>
                    <a:pt x="957" y="1395"/>
                  </a:lnTo>
                  <a:lnTo>
                    <a:pt x="975" y="1386"/>
                  </a:lnTo>
                  <a:lnTo>
                    <a:pt x="980" y="1400"/>
                  </a:lnTo>
                  <a:lnTo>
                    <a:pt x="999" y="1420"/>
                  </a:lnTo>
                  <a:lnTo>
                    <a:pt x="987" y="1400"/>
                  </a:lnTo>
                  <a:lnTo>
                    <a:pt x="987" y="1381"/>
                  </a:lnTo>
                  <a:lnTo>
                    <a:pt x="992" y="1371"/>
                  </a:lnTo>
                  <a:lnTo>
                    <a:pt x="1012" y="1367"/>
                  </a:lnTo>
                  <a:lnTo>
                    <a:pt x="1024" y="1357"/>
                  </a:lnTo>
                  <a:lnTo>
                    <a:pt x="1035" y="1352"/>
                  </a:lnTo>
                  <a:lnTo>
                    <a:pt x="1042" y="1347"/>
                  </a:lnTo>
                  <a:lnTo>
                    <a:pt x="1042" y="1333"/>
                  </a:lnTo>
                  <a:lnTo>
                    <a:pt x="1042" y="1319"/>
                  </a:lnTo>
                  <a:lnTo>
                    <a:pt x="1042" y="1304"/>
                  </a:lnTo>
                  <a:lnTo>
                    <a:pt x="1042" y="1294"/>
                  </a:lnTo>
                  <a:lnTo>
                    <a:pt x="1042" y="1285"/>
                  </a:lnTo>
                  <a:lnTo>
                    <a:pt x="1047" y="1269"/>
                  </a:lnTo>
                  <a:lnTo>
                    <a:pt x="1059" y="1261"/>
                  </a:lnTo>
                  <a:lnTo>
                    <a:pt x="1066" y="1275"/>
                  </a:lnTo>
                  <a:lnTo>
                    <a:pt x="1071" y="1285"/>
                  </a:lnTo>
                  <a:lnTo>
                    <a:pt x="1078" y="1294"/>
                  </a:lnTo>
                  <a:lnTo>
                    <a:pt x="1090" y="1299"/>
                  </a:lnTo>
                  <a:lnTo>
                    <a:pt x="1102" y="1304"/>
                  </a:lnTo>
                  <a:lnTo>
                    <a:pt x="1114" y="1309"/>
                  </a:lnTo>
                  <a:lnTo>
                    <a:pt x="1120" y="1319"/>
                  </a:lnTo>
                  <a:lnTo>
                    <a:pt x="1114" y="1338"/>
                  </a:lnTo>
                  <a:lnTo>
                    <a:pt x="1126" y="1319"/>
                  </a:lnTo>
                  <a:lnTo>
                    <a:pt x="1126" y="1309"/>
                  </a:lnTo>
                  <a:lnTo>
                    <a:pt x="1138" y="1319"/>
                  </a:lnTo>
                  <a:lnTo>
                    <a:pt x="1150" y="1319"/>
                  </a:lnTo>
                  <a:lnTo>
                    <a:pt x="1175" y="1314"/>
                  </a:lnTo>
                  <a:lnTo>
                    <a:pt x="1150" y="1314"/>
                  </a:lnTo>
                  <a:lnTo>
                    <a:pt x="1138" y="1309"/>
                  </a:lnTo>
                  <a:lnTo>
                    <a:pt x="1132" y="1304"/>
                  </a:lnTo>
                  <a:lnTo>
                    <a:pt x="1120" y="1299"/>
                  </a:lnTo>
                  <a:lnTo>
                    <a:pt x="1109" y="1294"/>
                  </a:lnTo>
                  <a:lnTo>
                    <a:pt x="1097" y="1294"/>
                  </a:lnTo>
                  <a:lnTo>
                    <a:pt x="1083" y="1290"/>
                  </a:lnTo>
                  <a:lnTo>
                    <a:pt x="1078" y="1280"/>
                  </a:lnTo>
                  <a:lnTo>
                    <a:pt x="1071" y="1266"/>
                  </a:lnTo>
                  <a:lnTo>
                    <a:pt x="1071" y="1250"/>
                  </a:lnTo>
                  <a:lnTo>
                    <a:pt x="1066" y="1242"/>
                  </a:lnTo>
                  <a:lnTo>
                    <a:pt x="1078" y="1222"/>
                  </a:lnTo>
                  <a:lnTo>
                    <a:pt x="1090" y="1208"/>
                  </a:lnTo>
                  <a:lnTo>
                    <a:pt x="1102" y="1198"/>
                  </a:lnTo>
                  <a:lnTo>
                    <a:pt x="1120" y="1188"/>
                  </a:lnTo>
                  <a:lnTo>
                    <a:pt x="1132" y="1184"/>
                  </a:lnTo>
                  <a:lnTo>
                    <a:pt x="1144" y="1174"/>
                  </a:lnTo>
                  <a:lnTo>
                    <a:pt x="1156" y="1169"/>
                  </a:lnTo>
                  <a:lnTo>
                    <a:pt x="1162" y="1165"/>
                  </a:lnTo>
                  <a:lnTo>
                    <a:pt x="1175" y="1155"/>
                  </a:lnTo>
                  <a:lnTo>
                    <a:pt x="1193" y="1145"/>
                  </a:lnTo>
                  <a:lnTo>
                    <a:pt x="1235" y="1145"/>
                  </a:lnTo>
                  <a:lnTo>
                    <a:pt x="1266" y="1145"/>
                  </a:lnTo>
                  <a:lnTo>
                    <a:pt x="1296" y="1145"/>
                  </a:lnTo>
                  <a:lnTo>
                    <a:pt x="1327" y="1141"/>
                  </a:lnTo>
                  <a:lnTo>
                    <a:pt x="1351" y="1131"/>
                  </a:lnTo>
                  <a:lnTo>
                    <a:pt x="1344" y="1155"/>
                  </a:lnTo>
                  <a:lnTo>
                    <a:pt x="1339" y="1174"/>
                  </a:lnTo>
                  <a:lnTo>
                    <a:pt x="1339" y="1198"/>
                  </a:lnTo>
                  <a:lnTo>
                    <a:pt x="1344" y="1222"/>
                  </a:lnTo>
                  <a:lnTo>
                    <a:pt x="1363" y="1237"/>
                  </a:lnTo>
                  <a:lnTo>
                    <a:pt x="1380" y="1246"/>
                  </a:lnTo>
                  <a:lnTo>
                    <a:pt x="1386" y="1266"/>
                  </a:lnTo>
                  <a:lnTo>
                    <a:pt x="1368" y="1285"/>
                  </a:lnTo>
                  <a:lnTo>
                    <a:pt x="1351" y="1304"/>
                  </a:lnTo>
                  <a:lnTo>
                    <a:pt x="1339" y="1314"/>
                  </a:lnTo>
                  <a:lnTo>
                    <a:pt x="1327" y="1343"/>
                  </a:lnTo>
                  <a:lnTo>
                    <a:pt x="1313" y="1367"/>
                  </a:lnTo>
                  <a:lnTo>
                    <a:pt x="1301" y="1410"/>
                  </a:lnTo>
                  <a:lnTo>
                    <a:pt x="1296" y="1439"/>
                  </a:lnTo>
                  <a:lnTo>
                    <a:pt x="1272" y="1516"/>
                  </a:lnTo>
                  <a:lnTo>
                    <a:pt x="1313" y="1424"/>
                  </a:lnTo>
                  <a:lnTo>
                    <a:pt x="1320" y="1448"/>
                  </a:lnTo>
                  <a:lnTo>
                    <a:pt x="1339" y="1477"/>
                  </a:lnTo>
                  <a:lnTo>
                    <a:pt x="1320" y="1439"/>
                  </a:lnTo>
                  <a:lnTo>
                    <a:pt x="1320" y="1400"/>
                  </a:lnTo>
                  <a:lnTo>
                    <a:pt x="1332" y="1376"/>
                  </a:lnTo>
                  <a:lnTo>
                    <a:pt x="1351" y="1343"/>
                  </a:lnTo>
                  <a:lnTo>
                    <a:pt x="1368" y="1323"/>
                  </a:lnTo>
                  <a:lnTo>
                    <a:pt x="1392" y="1304"/>
                  </a:lnTo>
                  <a:lnTo>
                    <a:pt x="1423" y="1304"/>
                  </a:lnTo>
                  <a:lnTo>
                    <a:pt x="1441" y="1319"/>
                  </a:lnTo>
                  <a:lnTo>
                    <a:pt x="1465" y="1352"/>
                  </a:lnTo>
                  <a:lnTo>
                    <a:pt x="1485" y="1371"/>
                  </a:lnTo>
                  <a:lnTo>
                    <a:pt x="1490" y="1395"/>
                  </a:lnTo>
                  <a:lnTo>
                    <a:pt x="1496" y="1429"/>
                  </a:lnTo>
                  <a:lnTo>
                    <a:pt x="1485" y="1492"/>
                  </a:lnTo>
                  <a:lnTo>
                    <a:pt x="1508" y="1448"/>
                  </a:lnTo>
                  <a:lnTo>
                    <a:pt x="1514" y="1415"/>
                  </a:lnTo>
                  <a:lnTo>
                    <a:pt x="1532" y="1439"/>
                  </a:lnTo>
                  <a:lnTo>
                    <a:pt x="1563" y="1516"/>
                  </a:lnTo>
                  <a:lnTo>
                    <a:pt x="1544" y="1448"/>
                  </a:lnTo>
                  <a:lnTo>
                    <a:pt x="1526" y="1410"/>
                  </a:lnTo>
                  <a:lnTo>
                    <a:pt x="1520" y="1391"/>
                  </a:lnTo>
                  <a:lnTo>
                    <a:pt x="1514" y="1371"/>
                  </a:lnTo>
                  <a:lnTo>
                    <a:pt x="1508" y="1343"/>
                  </a:lnTo>
                  <a:lnTo>
                    <a:pt x="1538" y="1371"/>
                  </a:lnTo>
                  <a:lnTo>
                    <a:pt x="1544" y="1410"/>
                  </a:lnTo>
                  <a:lnTo>
                    <a:pt x="1549" y="1376"/>
                  </a:lnTo>
                  <a:lnTo>
                    <a:pt x="1593" y="1405"/>
                  </a:lnTo>
                  <a:lnTo>
                    <a:pt x="1549" y="1362"/>
                  </a:lnTo>
                  <a:lnTo>
                    <a:pt x="1532" y="1343"/>
                  </a:lnTo>
                  <a:lnTo>
                    <a:pt x="1502" y="1323"/>
                  </a:lnTo>
                  <a:lnTo>
                    <a:pt x="1485" y="1304"/>
                  </a:lnTo>
                  <a:lnTo>
                    <a:pt x="1471" y="1280"/>
                  </a:lnTo>
                  <a:lnTo>
                    <a:pt x="1465" y="1256"/>
                  </a:lnTo>
                  <a:lnTo>
                    <a:pt x="1453" y="1231"/>
                  </a:lnTo>
                  <a:lnTo>
                    <a:pt x="1423" y="1203"/>
                  </a:lnTo>
                  <a:lnTo>
                    <a:pt x="1435" y="1218"/>
                  </a:lnTo>
                  <a:lnTo>
                    <a:pt x="1423" y="1193"/>
                  </a:lnTo>
                  <a:lnTo>
                    <a:pt x="1423" y="1174"/>
                  </a:lnTo>
                  <a:lnTo>
                    <a:pt x="1441" y="1155"/>
                  </a:lnTo>
                  <a:lnTo>
                    <a:pt x="1459" y="1136"/>
                  </a:lnTo>
                  <a:lnTo>
                    <a:pt x="1471" y="1121"/>
                  </a:lnTo>
                  <a:lnTo>
                    <a:pt x="1490" y="1121"/>
                  </a:lnTo>
                  <a:lnTo>
                    <a:pt x="1514" y="1121"/>
                  </a:lnTo>
                  <a:lnTo>
                    <a:pt x="1538" y="1131"/>
                  </a:lnTo>
                  <a:lnTo>
                    <a:pt x="1569" y="1145"/>
                  </a:lnTo>
                  <a:lnTo>
                    <a:pt x="1593" y="1165"/>
                  </a:lnTo>
                  <a:lnTo>
                    <a:pt x="1611" y="1193"/>
                  </a:lnTo>
                  <a:lnTo>
                    <a:pt x="1611" y="1222"/>
                  </a:lnTo>
                  <a:lnTo>
                    <a:pt x="1611" y="1242"/>
                  </a:lnTo>
                  <a:lnTo>
                    <a:pt x="1604" y="1261"/>
                  </a:lnTo>
                  <a:lnTo>
                    <a:pt x="1611" y="1285"/>
                  </a:lnTo>
                  <a:lnTo>
                    <a:pt x="1623" y="1319"/>
                  </a:lnTo>
                  <a:lnTo>
                    <a:pt x="1636" y="1343"/>
                  </a:lnTo>
                  <a:lnTo>
                    <a:pt x="1642" y="1371"/>
                  </a:lnTo>
                  <a:lnTo>
                    <a:pt x="1654" y="1400"/>
                  </a:lnTo>
                  <a:lnTo>
                    <a:pt x="1648" y="1429"/>
                  </a:lnTo>
                  <a:lnTo>
                    <a:pt x="1642" y="1458"/>
                  </a:lnTo>
                  <a:lnTo>
                    <a:pt x="1654" y="1501"/>
                  </a:lnTo>
                  <a:lnTo>
                    <a:pt x="1654" y="1448"/>
                  </a:lnTo>
                  <a:lnTo>
                    <a:pt x="1666" y="1424"/>
                  </a:lnTo>
                  <a:lnTo>
                    <a:pt x="1690" y="1434"/>
                  </a:lnTo>
                  <a:lnTo>
                    <a:pt x="1701" y="1448"/>
                  </a:lnTo>
                  <a:lnTo>
                    <a:pt x="1721" y="1463"/>
                  </a:lnTo>
                  <a:lnTo>
                    <a:pt x="1695" y="1429"/>
                  </a:lnTo>
                  <a:lnTo>
                    <a:pt x="1671" y="1410"/>
                  </a:lnTo>
                  <a:lnTo>
                    <a:pt x="1659" y="1386"/>
                  </a:lnTo>
                  <a:lnTo>
                    <a:pt x="1659" y="1362"/>
                  </a:lnTo>
                  <a:lnTo>
                    <a:pt x="1654" y="1338"/>
                  </a:lnTo>
                  <a:lnTo>
                    <a:pt x="1648" y="1309"/>
                  </a:lnTo>
                  <a:lnTo>
                    <a:pt x="1648" y="1285"/>
                  </a:lnTo>
                  <a:lnTo>
                    <a:pt x="1654" y="1261"/>
                  </a:lnTo>
                  <a:lnTo>
                    <a:pt x="1654" y="1237"/>
                  </a:lnTo>
                  <a:lnTo>
                    <a:pt x="1671" y="1227"/>
                  </a:lnTo>
                  <a:lnTo>
                    <a:pt x="1695" y="1242"/>
                  </a:lnTo>
                  <a:lnTo>
                    <a:pt x="1732" y="1246"/>
                  </a:lnTo>
                  <a:lnTo>
                    <a:pt x="1756" y="1261"/>
                  </a:lnTo>
                  <a:lnTo>
                    <a:pt x="1787" y="1285"/>
                  </a:lnTo>
                  <a:lnTo>
                    <a:pt x="1799" y="1304"/>
                  </a:lnTo>
                  <a:lnTo>
                    <a:pt x="1799" y="1333"/>
                  </a:lnTo>
                  <a:lnTo>
                    <a:pt x="1787" y="1352"/>
                  </a:lnTo>
                  <a:lnTo>
                    <a:pt x="1780" y="1386"/>
                  </a:lnTo>
                  <a:lnTo>
                    <a:pt x="1762" y="1424"/>
                  </a:lnTo>
                  <a:lnTo>
                    <a:pt x="1756" y="1448"/>
                  </a:lnTo>
                  <a:lnTo>
                    <a:pt x="1750" y="1468"/>
                  </a:lnTo>
                  <a:lnTo>
                    <a:pt x="1732" y="1487"/>
                  </a:lnTo>
                  <a:lnTo>
                    <a:pt x="1721" y="1501"/>
                  </a:lnTo>
                  <a:lnTo>
                    <a:pt x="1715" y="1520"/>
                  </a:lnTo>
                  <a:lnTo>
                    <a:pt x="1715" y="1554"/>
                  </a:lnTo>
                  <a:lnTo>
                    <a:pt x="1726" y="1520"/>
                  </a:lnTo>
                  <a:lnTo>
                    <a:pt x="1732" y="1506"/>
                  </a:lnTo>
                  <a:lnTo>
                    <a:pt x="1762" y="1559"/>
                  </a:lnTo>
                  <a:lnTo>
                    <a:pt x="1750" y="1525"/>
                  </a:lnTo>
                  <a:lnTo>
                    <a:pt x="1744" y="1492"/>
                  </a:lnTo>
                  <a:lnTo>
                    <a:pt x="1762" y="1468"/>
                  </a:lnTo>
                  <a:lnTo>
                    <a:pt x="1774" y="1439"/>
                  </a:lnTo>
                  <a:lnTo>
                    <a:pt x="1793" y="1410"/>
                  </a:lnTo>
                  <a:lnTo>
                    <a:pt x="1805" y="1381"/>
                  </a:lnTo>
                  <a:lnTo>
                    <a:pt x="1823" y="1386"/>
                  </a:lnTo>
                  <a:lnTo>
                    <a:pt x="1841" y="1410"/>
                  </a:lnTo>
                  <a:lnTo>
                    <a:pt x="1866" y="1439"/>
                  </a:lnTo>
                  <a:lnTo>
                    <a:pt x="1847" y="1424"/>
                  </a:lnTo>
                  <a:lnTo>
                    <a:pt x="1884" y="1453"/>
                  </a:lnTo>
                  <a:lnTo>
                    <a:pt x="1896" y="1472"/>
                  </a:lnTo>
                  <a:lnTo>
                    <a:pt x="1901" y="1501"/>
                  </a:lnTo>
                  <a:lnTo>
                    <a:pt x="1908" y="1569"/>
                  </a:lnTo>
                  <a:lnTo>
                    <a:pt x="1913" y="1496"/>
                  </a:lnTo>
                  <a:lnTo>
                    <a:pt x="1925" y="1501"/>
                  </a:lnTo>
                  <a:lnTo>
                    <a:pt x="1980" y="1583"/>
                  </a:lnTo>
                  <a:lnTo>
                    <a:pt x="1963" y="1535"/>
                  </a:lnTo>
                  <a:lnTo>
                    <a:pt x="1987" y="1540"/>
                  </a:lnTo>
                  <a:lnTo>
                    <a:pt x="2030" y="1540"/>
                  </a:lnTo>
                  <a:lnTo>
                    <a:pt x="1987" y="1535"/>
                  </a:lnTo>
                  <a:lnTo>
                    <a:pt x="1951" y="1511"/>
                  </a:lnTo>
                  <a:lnTo>
                    <a:pt x="1932" y="1482"/>
                  </a:lnTo>
                  <a:lnTo>
                    <a:pt x="1913" y="1468"/>
                  </a:lnTo>
                  <a:lnTo>
                    <a:pt x="1896" y="1444"/>
                  </a:lnTo>
                  <a:lnTo>
                    <a:pt x="1878" y="1420"/>
                  </a:lnTo>
                  <a:lnTo>
                    <a:pt x="1866" y="1400"/>
                  </a:lnTo>
                  <a:lnTo>
                    <a:pt x="1847" y="1376"/>
                  </a:lnTo>
                  <a:lnTo>
                    <a:pt x="1841" y="1357"/>
                  </a:lnTo>
                  <a:lnTo>
                    <a:pt x="1829" y="1333"/>
                  </a:lnTo>
                  <a:lnTo>
                    <a:pt x="1829" y="1314"/>
                  </a:lnTo>
                  <a:lnTo>
                    <a:pt x="1829" y="1299"/>
                  </a:lnTo>
                  <a:lnTo>
                    <a:pt x="1817" y="1275"/>
                  </a:lnTo>
                  <a:lnTo>
                    <a:pt x="1805" y="1261"/>
                  </a:lnTo>
                  <a:lnTo>
                    <a:pt x="1774" y="1242"/>
                  </a:lnTo>
                  <a:lnTo>
                    <a:pt x="1787" y="1246"/>
                  </a:lnTo>
                  <a:lnTo>
                    <a:pt x="1756" y="1227"/>
                  </a:lnTo>
                  <a:lnTo>
                    <a:pt x="1738" y="1218"/>
                  </a:lnTo>
                  <a:lnTo>
                    <a:pt x="1721" y="1203"/>
                  </a:lnTo>
                  <a:lnTo>
                    <a:pt x="1695" y="1184"/>
                  </a:lnTo>
                  <a:lnTo>
                    <a:pt x="1695" y="1160"/>
                  </a:lnTo>
                  <a:lnTo>
                    <a:pt x="1695" y="1136"/>
                  </a:lnTo>
                  <a:lnTo>
                    <a:pt x="1690" y="1117"/>
                  </a:lnTo>
                  <a:lnTo>
                    <a:pt x="1695" y="1093"/>
                  </a:lnTo>
                  <a:lnTo>
                    <a:pt x="1701" y="1078"/>
                  </a:lnTo>
                  <a:lnTo>
                    <a:pt x="1721" y="1073"/>
                  </a:lnTo>
                  <a:lnTo>
                    <a:pt x="1738" y="1078"/>
                  </a:lnTo>
                  <a:lnTo>
                    <a:pt x="1762" y="1088"/>
                  </a:lnTo>
                  <a:lnTo>
                    <a:pt x="1799" y="1102"/>
                  </a:lnTo>
                  <a:lnTo>
                    <a:pt x="1805" y="1112"/>
                  </a:lnTo>
                  <a:lnTo>
                    <a:pt x="1811" y="1131"/>
                  </a:lnTo>
                  <a:lnTo>
                    <a:pt x="1823" y="1155"/>
                  </a:lnTo>
                  <a:lnTo>
                    <a:pt x="1829" y="1174"/>
                  </a:lnTo>
                  <a:lnTo>
                    <a:pt x="1835" y="1188"/>
                  </a:lnTo>
                  <a:lnTo>
                    <a:pt x="1853" y="1203"/>
                  </a:lnTo>
                  <a:lnTo>
                    <a:pt x="1866" y="1231"/>
                  </a:lnTo>
                  <a:lnTo>
                    <a:pt x="1866" y="1269"/>
                  </a:lnTo>
                  <a:lnTo>
                    <a:pt x="1872" y="1314"/>
                  </a:lnTo>
                  <a:lnTo>
                    <a:pt x="1878" y="1256"/>
                  </a:lnTo>
                  <a:lnTo>
                    <a:pt x="1901" y="1285"/>
                  </a:lnTo>
                  <a:lnTo>
                    <a:pt x="1872" y="1246"/>
                  </a:lnTo>
                  <a:lnTo>
                    <a:pt x="1872" y="1218"/>
                  </a:lnTo>
                  <a:lnTo>
                    <a:pt x="1878" y="1203"/>
                  </a:lnTo>
                  <a:lnTo>
                    <a:pt x="1890" y="1212"/>
                  </a:lnTo>
                  <a:lnTo>
                    <a:pt x="1913" y="1218"/>
                  </a:lnTo>
                  <a:lnTo>
                    <a:pt x="1920" y="1231"/>
                  </a:lnTo>
                  <a:lnTo>
                    <a:pt x="1932" y="1261"/>
                  </a:lnTo>
                  <a:lnTo>
                    <a:pt x="1932" y="1299"/>
                  </a:lnTo>
                  <a:lnTo>
                    <a:pt x="1932" y="1323"/>
                  </a:lnTo>
                  <a:lnTo>
                    <a:pt x="1937" y="1352"/>
                  </a:lnTo>
                  <a:lnTo>
                    <a:pt x="1951" y="1376"/>
                  </a:lnTo>
                  <a:lnTo>
                    <a:pt x="1932" y="1391"/>
                  </a:lnTo>
                  <a:lnTo>
                    <a:pt x="1920" y="1424"/>
                  </a:lnTo>
                  <a:lnTo>
                    <a:pt x="1937" y="1400"/>
                  </a:lnTo>
                  <a:lnTo>
                    <a:pt x="1951" y="1395"/>
                  </a:lnTo>
                  <a:lnTo>
                    <a:pt x="1963" y="1400"/>
                  </a:lnTo>
                  <a:lnTo>
                    <a:pt x="1975" y="1424"/>
                  </a:lnTo>
                  <a:lnTo>
                    <a:pt x="1992" y="1444"/>
                  </a:lnTo>
                  <a:lnTo>
                    <a:pt x="2023" y="1496"/>
                  </a:lnTo>
                  <a:lnTo>
                    <a:pt x="1992" y="1429"/>
                  </a:lnTo>
                  <a:lnTo>
                    <a:pt x="1980" y="1395"/>
                  </a:lnTo>
                  <a:lnTo>
                    <a:pt x="2004" y="1400"/>
                  </a:lnTo>
                  <a:lnTo>
                    <a:pt x="2042" y="1420"/>
                  </a:lnTo>
                  <a:lnTo>
                    <a:pt x="2089" y="1453"/>
                  </a:lnTo>
                  <a:lnTo>
                    <a:pt x="2035" y="1400"/>
                  </a:lnTo>
                  <a:lnTo>
                    <a:pt x="2004" y="1386"/>
                  </a:lnTo>
                  <a:lnTo>
                    <a:pt x="1975" y="1376"/>
                  </a:lnTo>
                  <a:lnTo>
                    <a:pt x="1968" y="1362"/>
                  </a:lnTo>
                  <a:lnTo>
                    <a:pt x="1956" y="1328"/>
                  </a:lnTo>
                  <a:lnTo>
                    <a:pt x="1956" y="1285"/>
                  </a:lnTo>
                  <a:lnTo>
                    <a:pt x="1956" y="1256"/>
                  </a:lnTo>
                  <a:lnTo>
                    <a:pt x="1968" y="1231"/>
                  </a:lnTo>
                  <a:lnTo>
                    <a:pt x="1980" y="1218"/>
                  </a:lnTo>
                  <a:lnTo>
                    <a:pt x="1999" y="1218"/>
                  </a:lnTo>
                  <a:lnTo>
                    <a:pt x="2030" y="1218"/>
                  </a:lnTo>
                  <a:lnTo>
                    <a:pt x="2065" y="1222"/>
                  </a:lnTo>
                  <a:lnTo>
                    <a:pt x="2089" y="1237"/>
                  </a:lnTo>
                  <a:lnTo>
                    <a:pt x="2095" y="1266"/>
                  </a:lnTo>
                  <a:lnTo>
                    <a:pt x="2102" y="1285"/>
                  </a:lnTo>
                  <a:lnTo>
                    <a:pt x="2120" y="1304"/>
                  </a:lnTo>
                  <a:lnTo>
                    <a:pt x="2132" y="1333"/>
                  </a:lnTo>
                  <a:lnTo>
                    <a:pt x="2138" y="1367"/>
                  </a:lnTo>
                  <a:lnTo>
                    <a:pt x="2126" y="1400"/>
                  </a:lnTo>
                  <a:lnTo>
                    <a:pt x="2144" y="1376"/>
                  </a:lnTo>
                  <a:lnTo>
                    <a:pt x="2150" y="1338"/>
                  </a:lnTo>
                  <a:lnTo>
                    <a:pt x="2162" y="1362"/>
                  </a:lnTo>
                  <a:lnTo>
                    <a:pt x="2181" y="1386"/>
                  </a:lnTo>
                  <a:lnTo>
                    <a:pt x="2162" y="1343"/>
                  </a:lnTo>
                  <a:lnTo>
                    <a:pt x="2144" y="1314"/>
                  </a:lnTo>
                  <a:lnTo>
                    <a:pt x="2138" y="1304"/>
                  </a:lnTo>
                  <a:lnTo>
                    <a:pt x="2126" y="1275"/>
                  </a:lnTo>
                  <a:lnTo>
                    <a:pt x="2126" y="1256"/>
                  </a:lnTo>
                  <a:lnTo>
                    <a:pt x="2138" y="1237"/>
                  </a:lnTo>
                  <a:lnTo>
                    <a:pt x="2173" y="1237"/>
                  </a:lnTo>
                  <a:lnTo>
                    <a:pt x="2205" y="1231"/>
                  </a:lnTo>
                  <a:lnTo>
                    <a:pt x="2235" y="1246"/>
                  </a:lnTo>
                  <a:lnTo>
                    <a:pt x="2260" y="1250"/>
                  </a:lnTo>
                  <a:lnTo>
                    <a:pt x="2284" y="1269"/>
                  </a:lnTo>
                  <a:lnTo>
                    <a:pt x="2302" y="1285"/>
                  </a:lnTo>
                  <a:lnTo>
                    <a:pt x="2313" y="1319"/>
                  </a:lnTo>
                  <a:lnTo>
                    <a:pt x="2307" y="1285"/>
                  </a:lnTo>
                  <a:lnTo>
                    <a:pt x="2398" y="1328"/>
                  </a:lnTo>
                  <a:lnTo>
                    <a:pt x="2325" y="1280"/>
                  </a:lnTo>
                  <a:lnTo>
                    <a:pt x="2307" y="1261"/>
                  </a:lnTo>
                  <a:lnTo>
                    <a:pt x="2284" y="1246"/>
                  </a:lnTo>
                  <a:lnTo>
                    <a:pt x="2260" y="1231"/>
                  </a:lnTo>
                  <a:lnTo>
                    <a:pt x="2228" y="1222"/>
                  </a:lnTo>
                  <a:lnTo>
                    <a:pt x="2199" y="1218"/>
                  </a:lnTo>
                  <a:lnTo>
                    <a:pt x="2162" y="1212"/>
                  </a:lnTo>
                  <a:lnTo>
                    <a:pt x="2132" y="1208"/>
                  </a:lnTo>
                  <a:lnTo>
                    <a:pt x="2109" y="1203"/>
                  </a:lnTo>
                  <a:lnTo>
                    <a:pt x="2071" y="1198"/>
                  </a:lnTo>
                  <a:lnTo>
                    <a:pt x="2054" y="1193"/>
                  </a:lnTo>
                  <a:lnTo>
                    <a:pt x="2030" y="1184"/>
                  </a:lnTo>
                  <a:lnTo>
                    <a:pt x="2004" y="1179"/>
                  </a:lnTo>
                  <a:lnTo>
                    <a:pt x="1975" y="1174"/>
                  </a:lnTo>
                  <a:lnTo>
                    <a:pt x="1937" y="1174"/>
                  </a:lnTo>
                  <a:lnTo>
                    <a:pt x="1920" y="1165"/>
                  </a:lnTo>
                  <a:lnTo>
                    <a:pt x="1901" y="1150"/>
                  </a:lnTo>
                  <a:lnTo>
                    <a:pt x="1896" y="1131"/>
                  </a:lnTo>
                  <a:lnTo>
                    <a:pt x="1890" y="1117"/>
                  </a:lnTo>
                  <a:lnTo>
                    <a:pt x="1884" y="1093"/>
                  </a:lnTo>
                  <a:lnTo>
                    <a:pt x="1872" y="1078"/>
                  </a:lnTo>
                  <a:lnTo>
                    <a:pt x="1847" y="1059"/>
                  </a:lnTo>
                  <a:lnTo>
                    <a:pt x="1823" y="1043"/>
                  </a:lnTo>
                  <a:lnTo>
                    <a:pt x="1793" y="1030"/>
                  </a:lnTo>
                  <a:lnTo>
                    <a:pt x="1762" y="1019"/>
                  </a:lnTo>
                  <a:lnTo>
                    <a:pt x="1732" y="1005"/>
                  </a:lnTo>
                  <a:lnTo>
                    <a:pt x="1695" y="986"/>
                  </a:lnTo>
                  <a:lnTo>
                    <a:pt x="1671" y="967"/>
                  </a:lnTo>
                  <a:lnTo>
                    <a:pt x="1666" y="948"/>
                  </a:lnTo>
                  <a:lnTo>
                    <a:pt x="1666" y="929"/>
                  </a:lnTo>
                  <a:lnTo>
                    <a:pt x="1666" y="910"/>
                  </a:lnTo>
                  <a:lnTo>
                    <a:pt x="1678" y="890"/>
                  </a:lnTo>
                  <a:lnTo>
                    <a:pt x="1678" y="876"/>
                  </a:lnTo>
                  <a:lnTo>
                    <a:pt x="1683" y="828"/>
                  </a:lnTo>
                  <a:lnTo>
                    <a:pt x="1683" y="774"/>
                  </a:lnTo>
                  <a:lnTo>
                    <a:pt x="1671" y="745"/>
                  </a:lnTo>
                  <a:lnTo>
                    <a:pt x="1659" y="702"/>
                  </a:lnTo>
                  <a:lnTo>
                    <a:pt x="1659" y="669"/>
                  </a:lnTo>
                  <a:lnTo>
                    <a:pt x="1659" y="635"/>
                  </a:lnTo>
                  <a:lnTo>
                    <a:pt x="1659" y="607"/>
                  </a:lnTo>
                  <a:lnTo>
                    <a:pt x="1666" y="588"/>
                  </a:lnTo>
                  <a:lnTo>
                    <a:pt x="1659" y="548"/>
                  </a:lnTo>
                  <a:lnTo>
                    <a:pt x="1659" y="510"/>
                  </a:lnTo>
                  <a:lnTo>
                    <a:pt x="1654" y="471"/>
                  </a:lnTo>
                  <a:lnTo>
                    <a:pt x="1642" y="438"/>
                  </a:lnTo>
                  <a:lnTo>
                    <a:pt x="1636" y="404"/>
                  </a:lnTo>
                  <a:lnTo>
                    <a:pt x="1636" y="380"/>
                  </a:lnTo>
                  <a:lnTo>
                    <a:pt x="1623" y="337"/>
                  </a:lnTo>
                  <a:lnTo>
                    <a:pt x="1623" y="298"/>
                  </a:lnTo>
                  <a:lnTo>
                    <a:pt x="1616" y="274"/>
                  </a:lnTo>
                  <a:lnTo>
                    <a:pt x="1628" y="240"/>
                  </a:lnTo>
                  <a:lnTo>
                    <a:pt x="1642" y="207"/>
                  </a:lnTo>
                  <a:lnTo>
                    <a:pt x="1671" y="168"/>
                  </a:lnTo>
                  <a:lnTo>
                    <a:pt x="1721" y="130"/>
                  </a:lnTo>
                  <a:lnTo>
                    <a:pt x="1750" y="111"/>
                  </a:lnTo>
                  <a:lnTo>
                    <a:pt x="1780" y="87"/>
                  </a:lnTo>
                  <a:lnTo>
                    <a:pt x="1817" y="63"/>
                  </a:lnTo>
                  <a:lnTo>
                    <a:pt x="1835" y="43"/>
                  </a:lnTo>
                  <a:lnTo>
                    <a:pt x="1878" y="24"/>
                  </a:lnTo>
                  <a:lnTo>
                    <a:pt x="1920" y="0"/>
                  </a:lnTo>
                  <a:lnTo>
                    <a:pt x="1762" y="0"/>
                  </a:lnTo>
                  <a:lnTo>
                    <a:pt x="1732" y="14"/>
                  </a:lnTo>
                  <a:lnTo>
                    <a:pt x="1707" y="29"/>
                  </a:lnTo>
                  <a:lnTo>
                    <a:pt x="1678" y="43"/>
                  </a:lnTo>
                  <a:lnTo>
                    <a:pt x="1642" y="67"/>
                  </a:lnTo>
                  <a:lnTo>
                    <a:pt x="1623" y="87"/>
                  </a:lnTo>
                  <a:lnTo>
                    <a:pt x="1593" y="106"/>
                  </a:lnTo>
                  <a:lnTo>
                    <a:pt x="1593" y="82"/>
                  </a:lnTo>
                  <a:lnTo>
                    <a:pt x="1604" y="48"/>
                  </a:lnTo>
                  <a:lnTo>
                    <a:pt x="1611" y="24"/>
                  </a:lnTo>
                  <a:lnTo>
                    <a:pt x="1628" y="0"/>
                  </a:lnTo>
                  <a:lnTo>
                    <a:pt x="1593" y="0"/>
                  </a:lnTo>
                  <a:lnTo>
                    <a:pt x="1575" y="29"/>
                  </a:lnTo>
                  <a:lnTo>
                    <a:pt x="1563" y="67"/>
                  </a:lnTo>
                  <a:lnTo>
                    <a:pt x="1549" y="106"/>
                  </a:lnTo>
                  <a:lnTo>
                    <a:pt x="1538" y="149"/>
                  </a:lnTo>
                  <a:lnTo>
                    <a:pt x="1508" y="192"/>
                  </a:lnTo>
                  <a:lnTo>
                    <a:pt x="1502" y="149"/>
                  </a:lnTo>
                  <a:lnTo>
                    <a:pt x="1502" y="115"/>
                  </a:lnTo>
                  <a:lnTo>
                    <a:pt x="1502" y="77"/>
                  </a:lnTo>
                  <a:lnTo>
                    <a:pt x="1496" y="48"/>
                  </a:lnTo>
                  <a:lnTo>
                    <a:pt x="1496" y="19"/>
                  </a:lnTo>
                  <a:lnTo>
                    <a:pt x="1502" y="0"/>
                  </a:lnTo>
                  <a:lnTo>
                    <a:pt x="1368" y="0"/>
                  </a:lnTo>
                  <a:lnTo>
                    <a:pt x="1368" y="58"/>
                  </a:lnTo>
                  <a:lnTo>
                    <a:pt x="1368" y="82"/>
                  </a:lnTo>
                  <a:lnTo>
                    <a:pt x="1368" y="115"/>
                  </a:lnTo>
                  <a:lnTo>
                    <a:pt x="1368" y="149"/>
                  </a:lnTo>
                  <a:lnTo>
                    <a:pt x="1356" y="178"/>
                  </a:lnTo>
                  <a:lnTo>
                    <a:pt x="1339" y="202"/>
                  </a:lnTo>
                  <a:lnTo>
                    <a:pt x="1313" y="207"/>
                  </a:lnTo>
                  <a:lnTo>
                    <a:pt x="1272" y="202"/>
                  </a:lnTo>
                  <a:lnTo>
                    <a:pt x="1254" y="192"/>
                  </a:lnTo>
                  <a:lnTo>
                    <a:pt x="1242" y="188"/>
                  </a:lnTo>
                  <a:lnTo>
                    <a:pt x="1254" y="163"/>
                  </a:lnTo>
                  <a:lnTo>
                    <a:pt x="1254" y="135"/>
                  </a:lnTo>
                  <a:lnTo>
                    <a:pt x="1254" y="101"/>
                  </a:lnTo>
                  <a:lnTo>
                    <a:pt x="1254" y="72"/>
                  </a:lnTo>
                  <a:lnTo>
                    <a:pt x="1254" y="48"/>
                  </a:lnTo>
                  <a:lnTo>
                    <a:pt x="1254" y="24"/>
                  </a:lnTo>
                  <a:lnTo>
                    <a:pt x="1254" y="0"/>
                  </a:lnTo>
                  <a:lnTo>
                    <a:pt x="1217" y="0"/>
                  </a:lnTo>
                  <a:lnTo>
                    <a:pt x="1217" y="29"/>
                  </a:lnTo>
                  <a:lnTo>
                    <a:pt x="1217" y="58"/>
                  </a:lnTo>
                  <a:lnTo>
                    <a:pt x="1217" y="91"/>
                  </a:lnTo>
                  <a:lnTo>
                    <a:pt x="1211" y="120"/>
                  </a:lnTo>
                  <a:lnTo>
                    <a:pt x="1199" y="144"/>
                  </a:lnTo>
                  <a:lnTo>
                    <a:pt x="1169" y="159"/>
                  </a:lnTo>
                  <a:lnTo>
                    <a:pt x="1144" y="149"/>
                  </a:lnTo>
                  <a:lnTo>
                    <a:pt x="1114" y="139"/>
                  </a:lnTo>
                  <a:lnTo>
                    <a:pt x="1090" y="120"/>
                  </a:lnTo>
                  <a:lnTo>
                    <a:pt x="1071" y="101"/>
                  </a:lnTo>
                  <a:lnTo>
                    <a:pt x="1066" y="82"/>
                  </a:lnTo>
                  <a:lnTo>
                    <a:pt x="1071" y="67"/>
                  </a:lnTo>
                  <a:lnTo>
                    <a:pt x="1066" y="48"/>
                  </a:lnTo>
                  <a:lnTo>
                    <a:pt x="1066" y="34"/>
                  </a:lnTo>
                  <a:lnTo>
                    <a:pt x="1071" y="14"/>
                  </a:lnTo>
                  <a:lnTo>
                    <a:pt x="1059" y="0"/>
                  </a:lnTo>
                  <a:lnTo>
                    <a:pt x="1035" y="0"/>
                  </a:lnTo>
                  <a:lnTo>
                    <a:pt x="1042" y="10"/>
                  </a:lnTo>
                  <a:lnTo>
                    <a:pt x="1042" y="24"/>
                  </a:lnTo>
                  <a:lnTo>
                    <a:pt x="1042" y="38"/>
                  </a:lnTo>
                  <a:lnTo>
                    <a:pt x="1035" y="53"/>
                  </a:lnTo>
                  <a:lnTo>
                    <a:pt x="1012" y="43"/>
                  </a:lnTo>
                  <a:lnTo>
                    <a:pt x="992" y="38"/>
                  </a:lnTo>
                  <a:lnTo>
                    <a:pt x="969" y="29"/>
                  </a:lnTo>
                  <a:lnTo>
                    <a:pt x="945" y="14"/>
                  </a:lnTo>
                  <a:lnTo>
                    <a:pt x="925" y="0"/>
                  </a:lnTo>
                  <a:lnTo>
                    <a:pt x="823" y="0"/>
                  </a:lnTo>
                  <a:lnTo>
                    <a:pt x="854" y="24"/>
                  </a:lnTo>
                  <a:lnTo>
                    <a:pt x="878" y="38"/>
                  </a:lnTo>
                  <a:lnTo>
                    <a:pt x="902" y="58"/>
                  </a:lnTo>
                  <a:lnTo>
                    <a:pt x="913" y="67"/>
                  </a:lnTo>
                  <a:lnTo>
                    <a:pt x="933" y="82"/>
                  </a:lnTo>
                  <a:lnTo>
                    <a:pt x="951" y="87"/>
                  </a:lnTo>
                  <a:lnTo>
                    <a:pt x="963" y="106"/>
                  </a:lnTo>
                  <a:lnTo>
                    <a:pt x="987" y="120"/>
                  </a:lnTo>
                  <a:lnTo>
                    <a:pt x="999" y="149"/>
                  </a:lnTo>
                  <a:lnTo>
                    <a:pt x="1018" y="173"/>
                  </a:lnTo>
                  <a:lnTo>
                    <a:pt x="963" y="159"/>
                  </a:lnTo>
                  <a:lnTo>
                    <a:pt x="939" y="139"/>
                  </a:lnTo>
                  <a:lnTo>
                    <a:pt x="902" y="125"/>
                  </a:lnTo>
                  <a:lnTo>
                    <a:pt x="878" y="106"/>
                  </a:lnTo>
                  <a:lnTo>
                    <a:pt x="847" y="77"/>
                  </a:lnTo>
                  <a:lnTo>
                    <a:pt x="829" y="48"/>
                  </a:lnTo>
                  <a:lnTo>
                    <a:pt x="805" y="29"/>
                  </a:lnTo>
                  <a:lnTo>
                    <a:pt x="799" y="14"/>
                  </a:lnTo>
                  <a:lnTo>
                    <a:pt x="794" y="0"/>
                  </a:lnTo>
                  <a:lnTo>
                    <a:pt x="756" y="0"/>
                  </a:lnTo>
                  <a:lnTo>
                    <a:pt x="762" y="14"/>
                  </a:lnTo>
                  <a:lnTo>
                    <a:pt x="768" y="29"/>
                  </a:lnTo>
                  <a:lnTo>
                    <a:pt x="775" y="43"/>
                  </a:lnTo>
                  <a:lnTo>
                    <a:pt x="787" y="53"/>
                  </a:lnTo>
                  <a:lnTo>
                    <a:pt x="805" y="77"/>
                  </a:lnTo>
                  <a:lnTo>
                    <a:pt x="823" y="101"/>
                  </a:lnTo>
                  <a:lnTo>
                    <a:pt x="835" y="115"/>
                  </a:lnTo>
                  <a:lnTo>
                    <a:pt x="841" y="125"/>
                  </a:lnTo>
                  <a:lnTo>
                    <a:pt x="866" y="144"/>
                  </a:lnTo>
                  <a:lnTo>
                    <a:pt x="902" y="163"/>
                  </a:lnTo>
                  <a:lnTo>
                    <a:pt x="925" y="178"/>
                  </a:lnTo>
                  <a:lnTo>
                    <a:pt x="957" y="192"/>
                  </a:lnTo>
                  <a:lnTo>
                    <a:pt x="987" y="207"/>
                  </a:lnTo>
                  <a:lnTo>
                    <a:pt x="1018" y="216"/>
                  </a:lnTo>
                  <a:lnTo>
                    <a:pt x="1042" y="231"/>
                  </a:lnTo>
                  <a:lnTo>
                    <a:pt x="1071" y="240"/>
                  </a:lnTo>
                  <a:lnTo>
                    <a:pt x="1097" y="25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04" name="Freeform 20"/>
            <p:cNvSpPr>
              <a:spLocks/>
            </p:cNvSpPr>
            <p:nvPr/>
          </p:nvSpPr>
          <p:spPr bwMode="auto">
            <a:xfrm>
              <a:off x="3224" y="2479"/>
              <a:ext cx="112" cy="429"/>
            </a:xfrm>
            <a:custGeom>
              <a:avLst/>
              <a:gdLst>
                <a:gd name="T0" fmla="*/ 22 w 112"/>
                <a:gd name="T1" fmla="*/ 309 h 429"/>
                <a:gd name="T2" fmla="*/ 33 w 112"/>
                <a:gd name="T3" fmla="*/ 290 h 429"/>
                <a:gd name="T4" fmla="*/ 44 w 112"/>
                <a:gd name="T5" fmla="*/ 247 h 429"/>
                <a:gd name="T6" fmla="*/ 51 w 112"/>
                <a:gd name="T7" fmla="*/ 205 h 429"/>
                <a:gd name="T8" fmla="*/ 62 w 112"/>
                <a:gd name="T9" fmla="*/ 138 h 429"/>
                <a:gd name="T10" fmla="*/ 78 w 112"/>
                <a:gd name="T11" fmla="*/ 95 h 429"/>
                <a:gd name="T12" fmla="*/ 78 w 112"/>
                <a:gd name="T13" fmla="*/ 42 h 429"/>
                <a:gd name="T14" fmla="*/ 89 w 112"/>
                <a:gd name="T15" fmla="*/ 0 h 429"/>
                <a:gd name="T16" fmla="*/ 89 w 112"/>
                <a:gd name="T17" fmla="*/ 42 h 429"/>
                <a:gd name="T18" fmla="*/ 89 w 112"/>
                <a:gd name="T19" fmla="*/ 114 h 429"/>
                <a:gd name="T20" fmla="*/ 89 w 112"/>
                <a:gd name="T21" fmla="*/ 153 h 429"/>
                <a:gd name="T22" fmla="*/ 95 w 112"/>
                <a:gd name="T23" fmla="*/ 171 h 429"/>
                <a:gd name="T24" fmla="*/ 89 w 112"/>
                <a:gd name="T25" fmla="*/ 190 h 429"/>
                <a:gd name="T26" fmla="*/ 83 w 112"/>
                <a:gd name="T27" fmla="*/ 218 h 429"/>
                <a:gd name="T28" fmla="*/ 78 w 112"/>
                <a:gd name="T29" fmla="*/ 271 h 429"/>
                <a:gd name="T30" fmla="*/ 83 w 112"/>
                <a:gd name="T31" fmla="*/ 237 h 429"/>
                <a:gd name="T32" fmla="*/ 95 w 112"/>
                <a:gd name="T33" fmla="*/ 208 h 429"/>
                <a:gd name="T34" fmla="*/ 95 w 112"/>
                <a:gd name="T35" fmla="*/ 228 h 429"/>
                <a:gd name="T36" fmla="*/ 95 w 112"/>
                <a:gd name="T37" fmla="*/ 252 h 429"/>
                <a:gd name="T38" fmla="*/ 95 w 112"/>
                <a:gd name="T39" fmla="*/ 271 h 429"/>
                <a:gd name="T40" fmla="*/ 100 w 112"/>
                <a:gd name="T41" fmla="*/ 285 h 429"/>
                <a:gd name="T42" fmla="*/ 111 w 112"/>
                <a:gd name="T43" fmla="*/ 285 h 429"/>
                <a:gd name="T44" fmla="*/ 100 w 112"/>
                <a:gd name="T45" fmla="*/ 295 h 429"/>
                <a:gd name="T46" fmla="*/ 95 w 112"/>
                <a:gd name="T47" fmla="*/ 309 h 429"/>
                <a:gd name="T48" fmla="*/ 78 w 112"/>
                <a:gd name="T49" fmla="*/ 323 h 429"/>
                <a:gd name="T50" fmla="*/ 67 w 112"/>
                <a:gd name="T51" fmla="*/ 328 h 429"/>
                <a:gd name="T52" fmla="*/ 56 w 112"/>
                <a:gd name="T53" fmla="*/ 332 h 429"/>
                <a:gd name="T54" fmla="*/ 67 w 112"/>
                <a:gd name="T55" fmla="*/ 337 h 429"/>
                <a:gd name="T56" fmla="*/ 56 w 112"/>
                <a:gd name="T57" fmla="*/ 352 h 429"/>
                <a:gd name="T58" fmla="*/ 56 w 112"/>
                <a:gd name="T59" fmla="*/ 371 h 429"/>
                <a:gd name="T60" fmla="*/ 51 w 112"/>
                <a:gd name="T61" fmla="*/ 389 h 429"/>
                <a:gd name="T62" fmla="*/ 62 w 112"/>
                <a:gd name="T63" fmla="*/ 399 h 429"/>
                <a:gd name="T64" fmla="*/ 83 w 112"/>
                <a:gd name="T65" fmla="*/ 428 h 429"/>
                <a:gd name="T66" fmla="*/ 56 w 112"/>
                <a:gd name="T67" fmla="*/ 423 h 429"/>
                <a:gd name="T68" fmla="*/ 38 w 112"/>
                <a:gd name="T69" fmla="*/ 423 h 429"/>
                <a:gd name="T70" fmla="*/ 28 w 112"/>
                <a:gd name="T71" fmla="*/ 408 h 429"/>
                <a:gd name="T72" fmla="*/ 6 w 112"/>
                <a:gd name="T73" fmla="*/ 394 h 429"/>
                <a:gd name="T74" fmla="*/ 0 w 112"/>
                <a:gd name="T75" fmla="*/ 371 h 429"/>
                <a:gd name="T76" fmla="*/ 0 w 112"/>
                <a:gd name="T77" fmla="*/ 342 h 429"/>
                <a:gd name="T78" fmla="*/ 22 w 112"/>
                <a:gd name="T79" fmla="*/ 309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 h="429">
                  <a:moveTo>
                    <a:pt x="22" y="309"/>
                  </a:moveTo>
                  <a:lnTo>
                    <a:pt x="33" y="290"/>
                  </a:lnTo>
                  <a:lnTo>
                    <a:pt x="44" y="247"/>
                  </a:lnTo>
                  <a:lnTo>
                    <a:pt x="51" y="205"/>
                  </a:lnTo>
                  <a:lnTo>
                    <a:pt x="62" y="138"/>
                  </a:lnTo>
                  <a:lnTo>
                    <a:pt x="78" y="95"/>
                  </a:lnTo>
                  <a:lnTo>
                    <a:pt x="78" y="42"/>
                  </a:lnTo>
                  <a:lnTo>
                    <a:pt x="89" y="0"/>
                  </a:lnTo>
                  <a:lnTo>
                    <a:pt x="89" y="42"/>
                  </a:lnTo>
                  <a:lnTo>
                    <a:pt x="89" y="114"/>
                  </a:lnTo>
                  <a:lnTo>
                    <a:pt x="89" y="153"/>
                  </a:lnTo>
                  <a:lnTo>
                    <a:pt x="95" y="171"/>
                  </a:lnTo>
                  <a:lnTo>
                    <a:pt x="89" y="190"/>
                  </a:lnTo>
                  <a:lnTo>
                    <a:pt x="83" y="218"/>
                  </a:lnTo>
                  <a:lnTo>
                    <a:pt x="78" y="271"/>
                  </a:lnTo>
                  <a:lnTo>
                    <a:pt x="83" y="237"/>
                  </a:lnTo>
                  <a:lnTo>
                    <a:pt x="95" y="208"/>
                  </a:lnTo>
                  <a:lnTo>
                    <a:pt x="95" y="228"/>
                  </a:lnTo>
                  <a:lnTo>
                    <a:pt x="95" y="252"/>
                  </a:lnTo>
                  <a:lnTo>
                    <a:pt x="95" y="271"/>
                  </a:lnTo>
                  <a:lnTo>
                    <a:pt x="100" y="285"/>
                  </a:lnTo>
                  <a:lnTo>
                    <a:pt x="111" y="285"/>
                  </a:lnTo>
                  <a:lnTo>
                    <a:pt x="100" y="295"/>
                  </a:lnTo>
                  <a:lnTo>
                    <a:pt x="95" y="309"/>
                  </a:lnTo>
                  <a:lnTo>
                    <a:pt x="78" y="323"/>
                  </a:lnTo>
                  <a:lnTo>
                    <a:pt x="67" y="328"/>
                  </a:lnTo>
                  <a:lnTo>
                    <a:pt x="56" y="332"/>
                  </a:lnTo>
                  <a:lnTo>
                    <a:pt x="67" y="337"/>
                  </a:lnTo>
                  <a:lnTo>
                    <a:pt x="56" y="352"/>
                  </a:lnTo>
                  <a:lnTo>
                    <a:pt x="56" y="371"/>
                  </a:lnTo>
                  <a:lnTo>
                    <a:pt x="51" y="389"/>
                  </a:lnTo>
                  <a:lnTo>
                    <a:pt x="62" y="399"/>
                  </a:lnTo>
                  <a:lnTo>
                    <a:pt x="83" y="428"/>
                  </a:lnTo>
                  <a:lnTo>
                    <a:pt x="56" y="423"/>
                  </a:lnTo>
                  <a:lnTo>
                    <a:pt x="38" y="423"/>
                  </a:lnTo>
                  <a:lnTo>
                    <a:pt x="28" y="408"/>
                  </a:lnTo>
                  <a:lnTo>
                    <a:pt x="6" y="394"/>
                  </a:lnTo>
                  <a:lnTo>
                    <a:pt x="0" y="371"/>
                  </a:lnTo>
                  <a:lnTo>
                    <a:pt x="0" y="342"/>
                  </a:lnTo>
                  <a:lnTo>
                    <a:pt x="22" y="309"/>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05" name="Freeform 21"/>
            <p:cNvSpPr>
              <a:spLocks/>
            </p:cNvSpPr>
            <p:nvPr/>
          </p:nvSpPr>
          <p:spPr bwMode="auto">
            <a:xfrm>
              <a:off x="3370" y="2387"/>
              <a:ext cx="263" cy="540"/>
            </a:xfrm>
            <a:custGeom>
              <a:avLst/>
              <a:gdLst>
                <a:gd name="T0" fmla="*/ 0 w 263"/>
                <a:gd name="T1" fmla="*/ 339 h 540"/>
                <a:gd name="T2" fmla="*/ 6 w 263"/>
                <a:gd name="T3" fmla="*/ 373 h 540"/>
                <a:gd name="T4" fmla="*/ 23 w 263"/>
                <a:gd name="T5" fmla="*/ 382 h 540"/>
                <a:gd name="T6" fmla="*/ 51 w 263"/>
                <a:gd name="T7" fmla="*/ 396 h 540"/>
                <a:gd name="T8" fmla="*/ 87 w 263"/>
                <a:gd name="T9" fmla="*/ 405 h 540"/>
                <a:gd name="T10" fmla="*/ 111 w 263"/>
                <a:gd name="T11" fmla="*/ 429 h 540"/>
                <a:gd name="T12" fmla="*/ 127 w 263"/>
                <a:gd name="T13" fmla="*/ 453 h 540"/>
                <a:gd name="T14" fmla="*/ 127 w 263"/>
                <a:gd name="T15" fmla="*/ 473 h 540"/>
                <a:gd name="T16" fmla="*/ 127 w 263"/>
                <a:gd name="T17" fmla="*/ 487 h 540"/>
                <a:gd name="T18" fmla="*/ 127 w 263"/>
                <a:gd name="T19" fmla="*/ 510 h 540"/>
                <a:gd name="T20" fmla="*/ 122 w 263"/>
                <a:gd name="T21" fmla="*/ 534 h 540"/>
                <a:gd name="T22" fmla="*/ 133 w 263"/>
                <a:gd name="T23" fmla="*/ 534 h 540"/>
                <a:gd name="T24" fmla="*/ 146 w 263"/>
                <a:gd name="T25" fmla="*/ 539 h 540"/>
                <a:gd name="T26" fmla="*/ 146 w 263"/>
                <a:gd name="T27" fmla="*/ 515 h 540"/>
                <a:gd name="T28" fmla="*/ 151 w 263"/>
                <a:gd name="T29" fmla="*/ 500 h 540"/>
                <a:gd name="T30" fmla="*/ 175 w 263"/>
                <a:gd name="T31" fmla="*/ 497 h 540"/>
                <a:gd name="T32" fmla="*/ 186 w 263"/>
                <a:gd name="T33" fmla="*/ 500 h 540"/>
                <a:gd name="T34" fmla="*/ 227 w 263"/>
                <a:gd name="T35" fmla="*/ 515 h 540"/>
                <a:gd name="T36" fmla="*/ 245 w 263"/>
                <a:gd name="T37" fmla="*/ 524 h 540"/>
                <a:gd name="T38" fmla="*/ 262 w 263"/>
                <a:gd name="T39" fmla="*/ 529 h 540"/>
                <a:gd name="T40" fmla="*/ 262 w 263"/>
                <a:gd name="T41" fmla="*/ 520 h 540"/>
                <a:gd name="T42" fmla="*/ 204 w 263"/>
                <a:gd name="T43" fmla="*/ 487 h 540"/>
                <a:gd name="T44" fmla="*/ 186 w 263"/>
                <a:gd name="T45" fmla="*/ 473 h 540"/>
                <a:gd name="T46" fmla="*/ 180 w 263"/>
                <a:gd name="T47" fmla="*/ 458 h 540"/>
                <a:gd name="T48" fmla="*/ 180 w 263"/>
                <a:gd name="T49" fmla="*/ 444 h 540"/>
                <a:gd name="T50" fmla="*/ 180 w 263"/>
                <a:gd name="T51" fmla="*/ 429 h 540"/>
                <a:gd name="T52" fmla="*/ 180 w 263"/>
                <a:gd name="T53" fmla="*/ 410 h 540"/>
                <a:gd name="T54" fmla="*/ 175 w 263"/>
                <a:gd name="T55" fmla="*/ 396 h 540"/>
                <a:gd name="T56" fmla="*/ 175 w 263"/>
                <a:gd name="T57" fmla="*/ 377 h 540"/>
                <a:gd name="T58" fmla="*/ 180 w 263"/>
                <a:gd name="T59" fmla="*/ 363 h 540"/>
                <a:gd name="T60" fmla="*/ 198 w 263"/>
                <a:gd name="T61" fmla="*/ 353 h 540"/>
                <a:gd name="T62" fmla="*/ 198 w 263"/>
                <a:gd name="T63" fmla="*/ 348 h 540"/>
                <a:gd name="T64" fmla="*/ 151 w 263"/>
                <a:gd name="T65" fmla="*/ 324 h 540"/>
                <a:gd name="T66" fmla="*/ 111 w 263"/>
                <a:gd name="T67" fmla="*/ 296 h 540"/>
                <a:gd name="T68" fmla="*/ 87 w 263"/>
                <a:gd name="T69" fmla="*/ 272 h 540"/>
                <a:gd name="T70" fmla="*/ 82 w 263"/>
                <a:gd name="T71" fmla="*/ 258 h 540"/>
                <a:gd name="T72" fmla="*/ 76 w 263"/>
                <a:gd name="T73" fmla="*/ 234 h 540"/>
                <a:gd name="T74" fmla="*/ 57 w 263"/>
                <a:gd name="T75" fmla="*/ 196 h 540"/>
                <a:gd name="T76" fmla="*/ 57 w 263"/>
                <a:gd name="T77" fmla="*/ 229 h 540"/>
                <a:gd name="T78" fmla="*/ 64 w 263"/>
                <a:gd name="T79" fmla="*/ 258 h 540"/>
                <a:gd name="T80" fmla="*/ 46 w 263"/>
                <a:gd name="T81" fmla="*/ 272 h 540"/>
                <a:gd name="T82" fmla="*/ 40 w 263"/>
                <a:gd name="T83" fmla="*/ 220 h 540"/>
                <a:gd name="T84" fmla="*/ 40 w 263"/>
                <a:gd name="T85" fmla="*/ 186 h 540"/>
                <a:gd name="T86" fmla="*/ 51 w 263"/>
                <a:gd name="T87" fmla="*/ 152 h 540"/>
                <a:gd name="T88" fmla="*/ 51 w 263"/>
                <a:gd name="T89" fmla="*/ 120 h 540"/>
                <a:gd name="T90" fmla="*/ 57 w 263"/>
                <a:gd name="T91" fmla="*/ 91 h 540"/>
                <a:gd name="T92" fmla="*/ 57 w 263"/>
                <a:gd name="T93" fmla="*/ 68 h 540"/>
                <a:gd name="T94" fmla="*/ 57 w 263"/>
                <a:gd name="T95" fmla="*/ 34 h 540"/>
                <a:gd name="T96" fmla="*/ 46 w 263"/>
                <a:gd name="T97" fmla="*/ 0 h 540"/>
                <a:gd name="T98" fmla="*/ 46 w 263"/>
                <a:gd name="T99" fmla="*/ 34 h 540"/>
                <a:gd name="T100" fmla="*/ 40 w 263"/>
                <a:gd name="T101" fmla="*/ 81 h 540"/>
                <a:gd name="T102" fmla="*/ 35 w 263"/>
                <a:gd name="T103" fmla="*/ 139 h 540"/>
                <a:gd name="T104" fmla="*/ 29 w 263"/>
                <a:gd name="T105" fmla="*/ 167 h 540"/>
                <a:gd name="T106" fmla="*/ 23 w 263"/>
                <a:gd name="T107" fmla="*/ 191 h 540"/>
                <a:gd name="T108" fmla="*/ 23 w 263"/>
                <a:gd name="T109" fmla="*/ 224 h 540"/>
                <a:gd name="T110" fmla="*/ 17 w 263"/>
                <a:gd name="T111" fmla="*/ 258 h 540"/>
                <a:gd name="T112" fmla="*/ 11 w 263"/>
                <a:gd name="T113" fmla="*/ 277 h 540"/>
                <a:gd name="T114" fmla="*/ 17 w 263"/>
                <a:gd name="T115" fmla="*/ 305 h 540"/>
                <a:gd name="T116" fmla="*/ 23 w 263"/>
                <a:gd name="T117" fmla="*/ 334 h 540"/>
                <a:gd name="T118" fmla="*/ 0 w 263"/>
                <a:gd name="T119" fmla="*/ 315 h 540"/>
                <a:gd name="T120" fmla="*/ 0 w 263"/>
                <a:gd name="T121" fmla="*/ 339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540">
                  <a:moveTo>
                    <a:pt x="0" y="339"/>
                  </a:moveTo>
                  <a:lnTo>
                    <a:pt x="6" y="373"/>
                  </a:lnTo>
                  <a:lnTo>
                    <a:pt x="23" y="382"/>
                  </a:lnTo>
                  <a:lnTo>
                    <a:pt x="51" y="396"/>
                  </a:lnTo>
                  <a:lnTo>
                    <a:pt x="87" y="405"/>
                  </a:lnTo>
                  <a:lnTo>
                    <a:pt x="111" y="429"/>
                  </a:lnTo>
                  <a:lnTo>
                    <a:pt x="127" y="453"/>
                  </a:lnTo>
                  <a:lnTo>
                    <a:pt x="127" y="473"/>
                  </a:lnTo>
                  <a:lnTo>
                    <a:pt x="127" y="487"/>
                  </a:lnTo>
                  <a:lnTo>
                    <a:pt x="127" y="510"/>
                  </a:lnTo>
                  <a:lnTo>
                    <a:pt x="122" y="534"/>
                  </a:lnTo>
                  <a:lnTo>
                    <a:pt x="133" y="534"/>
                  </a:lnTo>
                  <a:lnTo>
                    <a:pt x="146" y="539"/>
                  </a:lnTo>
                  <a:lnTo>
                    <a:pt x="146" y="515"/>
                  </a:lnTo>
                  <a:lnTo>
                    <a:pt x="151" y="500"/>
                  </a:lnTo>
                  <a:lnTo>
                    <a:pt x="175" y="497"/>
                  </a:lnTo>
                  <a:lnTo>
                    <a:pt x="186" y="500"/>
                  </a:lnTo>
                  <a:lnTo>
                    <a:pt x="227" y="515"/>
                  </a:lnTo>
                  <a:lnTo>
                    <a:pt x="245" y="524"/>
                  </a:lnTo>
                  <a:lnTo>
                    <a:pt x="262" y="529"/>
                  </a:lnTo>
                  <a:lnTo>
                    <a:pt x="262" y="520"/>
                  </a:lnTo>
                  <a:lnTo>
                    <a:pt x="204" y="487"/>
                  </a:lnTo>
                  <a:lnTo>
                    <a:pt x="186" y="473"/>
                  </a:lnTo>
                  <a:lnTo>
                    <a:pt x="180" y="458"/>
                  </a:lnTo>
                  <a:lnTo>
                    <a:pt x="180" y="444"/>
                  </a:lnTo>
                  <a:lnTo>
                    <a:pt x="180" y="429"/>
                  </a:lnTo>
                  <a:lnTo>
                    <a:pt x="180" y="410"/>
                  </a:lnTo>
                  <a:lnTo>
                    <a:pt x="175" y="396"/>
                  </a:lnTo>
                  <a:lnTo>
                    <a:pt x="175" y="377"/>
                  </a:lnTo>
                  <a:lnTo>
                    <a:pt x="180" y="363"/>
                  </a:lnTo>
                  <a:lnTo>
                    <a:pt x="198" y="353"/>
                  </a:lnTo>
                  <a:lnTo>
                    <a:pt x="198" y="348"/>
                  </a:lnTo>
                  <a:lnTo>
                    <a:pt x="151" y="324"/>
                  </a:lnTo>
                  <a:lnTo>
                    <a:pt x="111" y="296"/>
                  </a:lnTo>
                  <a:lnTo>
                    <a:pt x="87" y="272"/>
                  </a:lnTo>
                  <a:lnTo>
                    <a:pt x="82" y="258"/>
                  </a:lnTo>
                  <a:lnTo>
                    <a:pt x="76" y="234"/>
                  </a:lnTo>
                  <a:lnTo>
                    <a:pt x="57" y="196"/>
                  </a:lnTo>
                  <a:lnTo>
                    <a:pt x="57" y="229"/>
                  </a:lnTo>
                  <a:lnTo>
                    <a:pt x="64" y="258"/>
                  </a:lnTo>
                  <a:lnTo>
                    <a:pt x="46" y="272"/>
                  </a:lnTo>
                  <a:lnTo>
                    <a:pt x="40" y="220"/>
                  </a:lnTo>
                  <a:lnTo>
                    <a:pt x="40" y="186"/>
                  </a:lnTo>
                  <a:lnTo>
                    <a:pt x="51" y="152"/>
                  </a:lnTo>
                  <a:lnTo>
                    <a:pt x="51" y="120"/>
                  </a:lnTo>
                  <a:lnTo>
                    <a:pt x="57" y="91"/>
                  </a:lnTo>
                  <a:lnTo>
                    <a:pt x="57" y="68"/>
                  </a:lnTo>
                  <a:lnTo>
                    <a:pt x="57" y="34"/>
                  </a:lnTo>
                  <a:lnTo>
                    <a:pt x="46" y="0"/>
                  </a:lnTo>
                  <a:lnTo>
                    <a:pt x="46" y="34"/>
                  </a:lnTo>
                  <a:lnTo>
                    <a:pt x="40" y="81"/>
                  </a:lnTo>
                  <a:lnTo>
                    <a:pt x="35" y="139"/>
                  </a:lnTo>
                  <a:lnTo>
                    <a:pt x="29" y="167"/>
                  </a:lnTo>
                  <a:lnTo>
                    <a:pt x="23" y="191"/>
                  </a:lnTo>
                  <a:lnTo>
                    <a:pt x="23" y="224"/>
                  </a:lnTo>
                  <a:lnTo>
                    <a:pt x="17" y="258"/>
                  </a:lnTo>
                  <a:lnTo>
                    <a:pt x="11" y="277"/>
                  </a:lnTo>
                  <a:lnTo>
                    <a:pt x="17" y="305"/>
                  </a:lnTo>
                  <a:lnTo>
                    <a:pt x="23" y="334"/>
                  </a:lnTo>
                  <a:lnTo>
                    <a:pt x="0" y="315"/>
                  </a:lnTo>
                  <a:lnTo>
                    <a:pt x="0" y="339"/>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06" name="Freeform 22"/>
            <p:cNvSpPr>
              <a:spLocks/>
            </p:cNvSpPr>
            <p:nvPr/>
          </p:nvSpPr>
          <p:spPr bwMode="auto">
            <a:xfrm>
              <a:off x="3468" y="2440"/>
              <a:ext cx="329" cy="420"/>
            </a:xfrm>
            <a:custGeom>
              <a:avLst/>
              <a:gdLst>
                <a:gd name="T0" fmla="*/ 0 w 329"/>
                <a:gd name="T1" fmla="*/ 167 h 420"/>
                <a:gd name="T2" fmla="*/ 6 w 329"/>
                <a:gd name="T3" fmla="*/ 200 h 420"/>
                <a:gd name="T4" fmla="*/ 34 w 329"/>
                <a:gd name="T5" fmla="*/ 238 h 420"/>
                <a:gd name="T6" fmla="*/ 70 w 329"/>
                <a:gd name="T7" fmla="*/ 262 h 420"/>
                <a:gd name="T8" fmla="*/ 105 w 329"/>
                <a:gd name="T9" fmla="*/ 281 h 420"/>
                <a:gd name="T10" fmla="*/ 130 w 329"/>
                <a:gd name="T11" fmla="*/ 281 h 420"/>
                <a:gd name="T12" fmla="*/ 175 w 329"/>
                <a:gd name="T13" fmla="*/ 290 h 420"/>
                <a:gd name="T14" fmla="*/ 200 w 329"/>
                <a:gd name="T15" fmla="*/ 304 h 420"/>
                <a:gd name="T16" fmla="*/ 217 w 329"/>
                <a:gd name="T17" fmla="*/ 314 h 420"/>
                <a:gd name="T18" fmla="*/ 223 w 329"/>
                <a:gd name="T19" fmla="*/ 333 h 420"/>
                <a:gd name="T20" fmla="*/ 240 w 329"/>
                <a:gd name="T21" fmla="*/ 367 h 420"/>
                <a:gd name="T22" fmla="*/ 252 w 329"/>
                <a:gd name="T23" fmla="*/ 394 h 420"/>
                <a:gd name="T24" fmla="*/ 276 w 329"/>
                <a:gd name="T25" fmla="*/ 409 h 420"/>
                <a:gd name="T26" fmla="*/ 305 w 329"/>
                <a:gd name="T27" fmla="*/ 419 h 420"/>
                <a:gd name="T28" fmla="*/ 305 w 329"/>
                <a:gd name="T29" fmla="*/ 414 h 420"/>
                <a:gd name="T30" fmla="*/ 328 w 329"/>
                <a:gd name="T31" fmla="*/ 404 h 420"/>
                <a:gd name="T32" fmla="*/ 299 w 329"/>
                <a:gd name="T33" fmla="*/ 390 h 420"/>
                <a:gd name="T34" fmla="*/ 288 w 329"/>
                <a:gd name="T35" fmla="*/ 367 h 420"/>
                <a:gd name="T36" fmla="*/ 282 w 329"/>
                <a:gd name="T37" fmla="*/ 343 h 420"/>
                <a:gd name="T38" fmla="*/ 263 w 329"/>
                <a:gd name="T39" fmla="*/ 314 h 420"/>
                <a:gd name="T40" fmla="*/ 240 w 329"/>
                <a:gd name="T41" fmla="*/ 290 h 420"/>
                <a:gd name="T42" fmla="*/ 211 w 329"/>
                <a:gd name="T43" fmla="*/ 271 h 420"/>
                <a:gd name="T44" fmla="*/ 170 w 329"/>
                <a:gd name="T45" fmla="*/ 257 h 420"/>
                <a:gd name="T46" fmla="*/ 130 w 329"/>
                <a:gd name="T47" fmla="*/ 243 h 420"/>
                <a:gd name="T48" fmla="*/ 88 w 329"/>
                <a:gd name="T49" fmla="*/ 224 h 420"/>
                <a:gd name="T50" fmla="*/ 70 w 329"/>
                <a:gd name="T51" fmla="*/ 200 h 420"/>
                <a:gd name="T52" fmla="*/ 59 w 329"/>
                <a:gd name="T53" fmla="*/ 167 h 420"/>
                <a:gd name="T54" fmla="*/ 59 w 329"/>
                <a:gd name="T55" fmla="*/ 138 h 420"/>
                <a:gd name="T56" fmla="*/ 70 w 329"/>
                <a:gd name="T57" fmla="*/ 115 h 420"/>
                <a:gd name="T58" fmla="*/ 76 w 329"/>
                <a:gd name="T59" fmla="*/ 81 h 420"/>
                <a:gd name="T60" fmla="*/ 76 w 329"/>
                <a:gd name="T61" fmla="*/ 44 h 420"/>
                <a:gd name="T62" fmla="*/ 76 w 329"/>
                <a:gd name="T63" fmla="*/ 0 h 420"/>
                <a:gd name="T64" fmla="*/ 70 w 329"/>
                <a:gd name="T65" fmla="*/ 44 h 420"/>
                <a:gd name="T66" fmla="*/ 59 w 329"/>
                <a:gd name="T67" fmla="*/ 96 h 420"/>
                <a:gd name="T68" fmla="*/ 47 w 329"/>
                <a:gd name="T69" fmla="*/ 124 h 420"/>
                <a:gd name="T70" fmla="*/ 40 w 329"/>
                <a:gd name="T71" fmla="*/ 157 h 420"/>
                <a:gd name="T72" fmla="*/ 29 w 329"/>
                <a:gd name="T73" fmla="*/ 129 h 420"/>
                <a:gd name="T74" fmla="*/ 29 w 329"/>
                <a:gd name="T75" fmla="*/ 171 h 420"/>
                <a:gd name="T76" fmla="*/ 40 w 329"/>
                <a:gd name="T77" fmla="*/ 214 h 420"/>
                <a:gd name="T78" fmla="*/ 23 w 329"/>
                <a:gd name="T79" fmla="*/ 200 h 420"/>
                <a:gd name="T80" fmla="*/ 0 w 329"/>
                <a:gd name="T81" fmla="*/ 167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9" h="420">
                  <a:moveTo>
                    <a:pt x="0" y="167"/>
                  </a:moveTo>
                  <a:lnTo>
                    <a:pt x="6" y="200"/>
                  </a:lnTo>
                  <a:lnTo>
                    <a:pt x="34" y="238"/>
                  </a:lnTo>
                  <a:lnTo>
                    <a:pt x="70" y="262"/>
                  </a:lnTo>
                  <a:lnTo>
                    <a:pt x="105" y="281"/>
                  </a:lnTo>
                  <a:lnTo>
                    <a:pt x="130" y="281"/>
                  </a:lnTo>
                  <a:lnTo>
                    <a:pt x="175" y="290"/>
                  </a:lnTo>
                  <a:lnTo>
                    <a:pt x="200" y="304"/>
                  </a:lnTo>
                  <a:lnTo>
                    <a:pt x="217" y="314"/>
                  </a:lnTo>
                  <a:lnTo>
                    <a:pt x="223" y="333"/>
                  </a:lnTo>
                  <a:lnTo>
                    <a:pt x="240" y="367"/>
                  </a:lnTo>
                  <a:lnTo>
                    <a:pt x="252" y="394"/>
                  </a:lnTo>
                  <a:lnTo>
                    <a:pt x="276" y="409"/>
                  </a:lnTo>
                  <a:lnTo>
                    <a:pt x="305" y="419"/>
                  </a:lnTo>
                  <a:lnTo>
                    <a:pt x="305" y="414"/>
                  </a:lnTo>
                  <a:lnTo>
                    <a:pt x="328" y="404"/>
                  </a:lnTo>
                  <a:lnTo>
                    <a:pt x="299" y="390"/>
                  </a:lnTo>
                  <a:lnTo>
                    <a:pt x="288" y="367"/>
                  </a:lnTo>
                  <a:lnTo>
                    <a:pt x="282" y="343"/>
                  </a:lnTo>
                  <a:lnTo>
                    <a:pt x="263" y="314"/>
                  </a:lnTo>
                  <a:lnTo>
                    <a:pt x="240" y="290"/>
                  </a:lnTo>
                  <a:lnTo>
                    <a:pt x="211" y="271"/>
                  </a:lnTo>
                  <a:lnTo>
                    <a:pt x="170" y="257"/>
                  </a:lnTo>
                  <a:lnTo>
                    <a:pt x="130" y="243"/>
                  </a:lnTo>
                  <a:lnTo>
                    <a:pt x="88" y="224"/>
                  </a:lnTo>
                  <a:lnTo>
                    <a:pt x="70" y="200"/>
                  </a:lnTo>
                  <a:lnTo>
                    <a:pt x="59" y="167"/>
                  </a:lnTo>
                  <a:lnTo>
                    <a:pt x="59" y="138"/>
                  </a:lnTo>
                  <a:lnTo>
                    <a:pt x="70" y="115"/>
                  </a:lnTo>
                  <a:lnTo>
                    <a:pt x="76" y="81"/>
                  </a:lnTo>
                  <a:lnTo>
                    <a:pt x="76" y="44"/>
                  </a:lnTo>
                  <a:lnTo>
                    <a:pt x="76" y="0"/>
                  </a:lnTo>
                  <a:lnTo>
                    <a:pt x="70" y="44"/>
                  </a:lnTo>
                  <a:lnTo>
                    <a:pt x="59" y="96"/>
                  </a:lnTo>
                  <a:lnTo>
                    <a:pt x="47" y="124"/>
                  </a:lnTo>
                  <a:lnTo>
                    <a:pt x="40" y="157"/>
                  </a:lnTo>
                  <a:lnTo>
                    <a:pt x="29" y="129"/>
                  </a:lnTo>
                  <a:lnTo>
                    <a:pt x="29" y="171"/>
                  </a:lnTo>
                  <a:lnTo>
                    <a:pt x="40" y="214"/>
                  </a:lnTo>
                  <a:lnTo>
                    <a:pt x="23" y="200"/>
                  </a:lnTo>
                  <a:lnTo>
                    <a:pt x="0" y="167"/>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07" name="Freeform 23"/>
            <p:cNvSpPr>
              <a:spLocks/>
            </p:cNvSpPr>
            <p:nvPr/>
          </p:nvSpPr>
          <p:spPr bwMode="auto">
            <a:xfrm>
              <a:off x="2956" y="2508"/>
              <a:ext cx="325" cy="352"/>
            </a:xfrm>
            <a:custGeom>
              <a:avLst/>
              <a:gdLst>
                <a:gd name="T0" fmla="*/ 13 w 325"/>
                <a:gd name="T1" fmla="*/ 341 h 352"/>
                <a:gd name="T2" fmla="*/ 0 w 325"/>
                <a:gd name="T3" fmla="*/ 351 h 352"/>
                <a:gd name="T4" fmla="*/ 13 w 325"/>
                <a:gd name="T5" fmla="*/ 351 h 352"/>
                <a:gd name="T6" fmla="*/ 42 w 325"/>
                <a:gd name="T7" fmla="*/ 336 h 352"/>
                <a:gd name="T8" fmla="*/ 70 w 325"/>
                <a:gd name="T9" fmla="*/ 307 h 352"/>
                <a:gd name="T10" fmla="*/ 101 w 325"/>
                <a:gd name="T11" fmla="*/ 294 h 352"/>
                <a:gd name="T12" fmla="*/ 118 w 325"/>
                <a:gd name="T13" fmla="*/ 289 h 352"/>
                <a:gd name="T14" fmla="*/ 135 w 325"/>
                <a:gd name="T15" fmla="*/ 289 h 352"/>
                <a:gd name="T16" fmla="*/ 166 w 325"/>
                <a:gd name="T17" fmla="*/ 289 h 352"/>
                <a:gd name="T18" fmla="*/ 223 w 325"/>
                <a:gd name="T19" fmla="*/ 279 h 352"/>
                <a:gd name="T20" fmla="*/ 254 w 325"/>
                <a:gd name="T21" fmla="*/ 270 h 352"/>
                <a:gd name="T22" fmla="*/ 270 w 325"/>
                <a:gd name="T23" fmla="*/ 251 h 352"/>
                <a:gd name="T24" fmla="*/ 282 w 325"/>
                <a:gd name="T25" fmla="*/ 223 h 352"/>
                <a:gd name="T26" fmla="*/ 288 w 325"/>
                <a:gd name="T27" fmla="*/ 203 h 352"/>
                <a:gd name="T28" fmla="*/ 294 w 325"/>
                <a:gd name="T29" fmla="*/ 176 h 352"/>
                <a:gd name="T30" fmla="*/ 299 w 325"/>
                <a:gd name="T31" fmla="*/ 137 h 352"/>
                <a:gd name="T32" fmla="*/ 299 w 325"/>
                <a:gd name="T33" fmla="*/ 108 h 352"/>
                <a:gd name="T34" fmla="*/ 305 w 325"/>
                <a:gd name="T35" fmla="*/ 76 h 352"/>
                <a:gd name="T36" fmla="*/ 318 w 325"/>
                <a:gd name="T37" fmla="*/ 56 h 352"/>
                <a:gd name="T38" fmla="*/ 324 w 325"/>
                <a:gd name="T39" fmla="*/ 24 h 352"/>
                <a:gd name="T40" fmla="*/ 324 w 325"/>
                <a:gd name="T41" fmla="*/ 0 h 352"/>
                <a:gd name="T42" fmla="*/ 313 w 325"/>
                <a:gd name="T43" fmla="*/ 32 h 352"/>
                <a:gd name="T44" fmla="*/ 288 w 325"/>
                <a:gd name="T45" fmla="*/ 66 h 352"/>
                <a:gd name="T46" fmla="*/ 282 w 325"/>
                <a:gd name="T47" fmla="*/ 90 h 352"/>
                <a:gd name="T48" fmla="*/ 270 w 325"/>
                <a:gd name="T49" fmla="*/ 123 h 352"/>
                <a:gd name="T50" fmla="*/ 265 w 325"/>
                <a:gd name="T51" fmla="*/ 160 h 352"/>
                <a:gd name="T52" fmla="*/ 259 w 325"/>
                <a:gd name="T53" fmla="*/ 179 h 352"/>
                <a:gd name="T54" fmla="*/ 242 w 325"/>
                <a:gd name="T55" fmla="*/ 203 h 352"/>
                <a:gd name="T56" fmla="*/ 223 w 325"/>
                <a:gd name="T57" fmla="*/ 218 h 352"/>
                <a:gd name="T58" fmla="*/ 200 w 325"/>
                <a:gd name="T59" fmla="*/ 226 h 352"/>
                <a:gd name="T60" fmla="*/ 177 w 325"/>
                <a:gd name="T61" fmla="*/ 231 h 352"/>
                <a:gd name="T62" fmla="*/ 147 w 325"/>
                <a:gd name="T63" fmla="*/ 236 h 352"/>
                <a:gd name="T64" fmla="*/ 118 w 325"/>
                <a:gd name="T65" fmla="*/ 241 h 352"/>
                <a:gd name="T66" fmla="*/ 95 w 325"/>
                <a:gd name="T67" fmla="*/ 251 h 352"/>
                <a:gd name="T68" fmla="*/ 70 w 325"/>
                <a:gd name="T69" fmla="*/ 265 h 352"/>
                <a:gd name="T70" fmla="*/ 59 w 325"/>
                <a:gd name="T71" fmla="*/ 279 h 352"/>
                <a:gd name="T72" fmla="*/ 42 w 325"/>
                <a:gd name="T73" fmla="*/ 294 h 352"/>
                <a:gd name="T74" fmla="*/ 36 w 325"/>
                <a:gd name="T75" fmla="*/ 312 h 352"/>
                <a:gd name="T76" fmla="*/ 25 w 325"/>
                <a:gd name="T77" fmla="*/ 331 h 352"/>
                <a:gd name="T78" fmla="*/ 13 w 325"/>
                <a:gd name="T79" fmla="*/ 34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5" h="352">
                  <a:moveTo>
                    <a:pt x="13" y="341"/>
                  </a:moveTo>
                  <a:lnTo>
                    <a:pt x="0" y="351"/>
                  </a:lnTo>
                  <a:lnTo>
                    <a:pt x="13" y="351"/>
                  </a:lnTo>
                  <a:lnTo>
                    <a:pt x="42" y="336"/>
                  </a:lnTo>
                  <a:lnTo>
                    <a:pt x="70" y="307"/>
                  </a:lnTo>
                  <a:lnTo>
                    <a:pt x="101" y="294"/>
                  </a:lnTo>
                  <a:lnTo>
                    <a:pt x="118" y="289"/>
                  </a:lnTo>
                  <a:lnTo>
                    <a:pt x="135" y="289"/>
                  </a:lnTo>
                  <a:lnTo>
                    <a:pt x="166" y="289"/>
                  </a:lnTo>
                  <a:lnTo>
                    <a:pt x="223" y="279"/>
                  </a:lnTo>
                  <a:lnTo>
                    <a:pt x="254" y="270"/>
                  </a:lnTo>
                  <a:lnTo>
                    <a:pt x="270" y="251"/>
                  </a:lnTo>
                  <a:lnTo>
                    <a:pt x="282" y="223"/>
                  </a:lnTo>
                  <a:lnTo>
                    <a:pt x="288" y="203"/>
                  </a:lnTo>
                  <a:lnTo>
                    <a:pt x="294" y="176"/>
                  </a:lnTo>
                  <a:lnTo>
                    <a:pt x="299" y="137"/>
                  </a:lnTo>
                  <a:lnTo>
                    <a:pt x="299" y="108"/>
                  </a:lnTo>
                  <a:lnTo>
                    <a:pt x="305" y="76"/>
                  </a:lnTo>
                  <a:lnTo>
                    <a:pt x="318" y="56"/>
                  </a:lnTo>
                  <a:lnTo>
                    <a:pt x="324" y="24"/>
                  </a:lnTo>
                  <a:lnTo>
                    <a:pt x="324" y="0"/>
                  </a:lnTo>
                  <a:lnTo>
                    <a:pt x="313" y="32"/>
                  </a:lnTo>
                  <a:lnTo>
                    <a:pt x="288" y="66"/>
                  </a:lnTo>
                  <a:lnTo>
                    <a:pt x="282" y="90"/>
                  </a:lnTo>
                  <a:lnTo>
                    <a:pt x="270" y="123"/>
                  </a:lnTo>
                  <a:lnTo>
                    <a:pt x="265" y="160"/>
                  </a:lnTo>
                  <a:lnTo>
                    <a:pt x="259" y="179"/>
                  </a:lnTo>
                  <a:lnTo>
                    <a:pt x="242" y="203"/>
                  </a:lnTo>
                  <a:lnTo>
                    <a:pt x="223" y="218"/>
                  </a:lnTo>
                  <a:lnTo>
                    <a:pt x="200" y="226"/>
                  </a:lnTo>
                  <a:lnTo>
                    <a:pt x="177" y="231"/>
                  </a:lnTo>
                  <a:lnTo>
                    <a:pt x="147" y="236"/>
                  </a:lnTo>
                  <a:lnTo>
                    <a:pt x="118" y="241"/>
                  </a:lnTo>
                  <a:lnTo>
                    <a:pt x="95" y="251"/>
                  </a:lnTo>
                  <a:lnTo>
                    <a:pt x="70" y="265"/>
                  </a:lnTo>
                  <a:lnTo>
                    <a:pt x="59" y="279"/>
                  </a:lnTo>
                  <a:lnTo>
                    <a:pt x="42" y="294"/>
                  </a:lnTo>
                  <a:lnTo>
                    <a:pt x="36" y="312"/>
                  </a:lnTo>
                  <a:lnTo>
                    <a:pt x="25" y="331"/>
                  </a:lnTo>
                  <a:lnTo>
                    <a:pt x="13" y="341"/>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08" name="Freeform 24"/>
            <p:cNvSpPr>
              <a:spLocks/>
            </p:cNvSpPr>
            <p:nvPr/>
          </p:nvSpPr>
          <p:spPr bwMode="auto">
            <a:xfrm>
              <a:off x="2208" y="2599"/>
              <a:ext cx="1017" cy="265"/>
            </a:xfrm>
            <a:custGeom>
              <a:avLst/>
              <a:gdLst>
                <a:gd name="T0" fmla="*/ 998 w 1017"/>
                <a:gd name="T1" fmla="*/ 62 h 265"/>
                <a:gd name="T2" fmla="*/ 967 w 1017"/>
                <a:gd name="T3" fmla="*/ 99 h 265"/>
                <a:gd name="T4" fmla="*/ 915 w 1017"/>
                <a:gd name="T5" fmla="*/ 122 h 265"/>
                <a:gd name="T6" fmla="*/ 860 w 1017"/>
                <a:gd name="T7" fmla="*/ 132 h 265"/>
                <a:gd name="T8" fmla="*/ 805 w 1017"/>
                <a:gd name="T9" fmla="*/ 156 h 265"/>
                <a:gd name="T10" fmla="*/ 733 w 1017"/>
                <a:gd name="T11" fmla="*/ 188 h 265"/>
                <a:gd name="T12" fmla="*/ 625 w 1017"/>
                <a:gd name="T13" fmla="*/ 188 h 265"/>
                <a:gd name="T14" fmla="*/ 529 w 1017"/>
                <a:gd name="T15" fmla="*/ 188 h 265"/>
                <a:gd name="T16" fmla="*/ 481 w 1017"/>
                <a:gd name="T17" fmla="*/ 203 h 265"/>
                <a:gd name="T18" fmla="*/ 445 w 1017"/>
                <a:gd name="T19" fmla="*/ 212 h 265"/>
                <a:gd name="T20" fmla="*/ 440 w 1017"/>
                <a:gd name="T21" fmla="*/ 198 h 265"/>
                <a:gd name="T22" fmla="*/ 397 w 1017"/>
                <a:gd name="T23" fmla="*/ 193 h 265"/>
                <a:gd name="T24" fmla="*/ 306 w 1017"/>
                <a:gd name="T25" fmla="*/ 212 h 265"/>
                <a:gd name="T26" fmla="*/ 247 w 1017"/>
                <a:gd name="T27" fmla="*/ 222 h 265"/>
                <a:gd name="T28" fmla="*/ 258 w 1017"/>
                <a:gd name="T29" fmla="*/ 251 h 265"/>
                <a:gd name="T30" fmla="*/ 252 w 1017"/>
                <a:gd name="T31" fmla="*/ 260 h 265"/>
                <a:gd name="T32" fmla="*/ 235 w 1017"/>
                <a:gd name="T33" fmla="*/ 246 h 265"/>
                <a:gd name="T34" fmla="*/ 211 w 1017"/>
                <a:gd name="T35" fmla="*/ 222 h 265"/>
                <a:gd name="T36" fmla="*/ 168 w 1017"/>
                <a:gd name="T37" fmla="*/ 226 h 265"/>
                <a:gd name="T38" fmla="*/ 156 w 1017"/>
                <a:gd name="T39" fmla="*/ 212 h 265"/>
                <a:gd name="T40" fmla="*/ 101 w 1017"/>
                <a:gd name="T41" fmla="*/ 212 h 265"/>
                <a:gd name="T42" fmla="*/ 54 w 1017"/>
                <a:gd name="T43" fmla="*/ 217 h 265"/>
                <a:gd name="T44" fmla="*/ 18 w 1017"/>
                <a:gd name="T45" fmla="*/ 226 h 265"/>
                <a:gd name="T46" fmla="*/ 23 w 1017"/>
                <a:gd name="T47" fmla="*/ 217 h 265"/>
                <a:gd name="T48" fmla="*/ 12 w 1017"/>
                <a:gd name="T49" fmla="*/ 203 h 265"/>
                <a:gd name="T50" fmla="*/ 84 w 1017"/>
                <a:gd name="T51" fmla="*/ 198 h 265"/>
                <a:gd name="T52" fmla="*/ 174 w 1017"/>
                <a:gd name="T53" fmla="*/ 193 h 265"/>
                <a:gd name="T54" fmla="*/ 247 w 1017"/>
                <a:gd name="T55" fmla="*/ 193 h 265"/>
                <a:gd name="T56" fmla="*/ 289 w 1017"/>
                <a:gd name="T57" fmla="*/ 188 h 265"/>
                <a:gd name="T58" fmla="*/ 354 w 1017"/>
                <a:gd name="T59" fmla="*/ 170 h 265"/>
                <a:gd name="T60" fmla="*/ 445 w 1017"/>
                <a:gd name="T61" fmla="*/ 161 h 265"/>
                <a:gd name="T62" fmla="*/ 518 w 1017"/>
                <a:gd name="T63" fmla="*/ 156 h 265"/>
                <a:gd name="T64" fmla="*/ 619 w 1017"/>
                <a:gd name="T65" fmla="*/ 156 h 265"/>
                <a:gd name="T66" fmla="*/ 692 w 1017"/>
                <a:gd name="T67" fmla="*/ 156 h 265"/>
                <a:gd name="T68" fmla="*/ 733 w 1017"/>
                <a:gd name="T69" fmla="*/ 142 h 265"/>
                <a:gd name="T70" fmla="*/ 781 w 1017"/>
                <a:gd name="T71" fmla="*/ 127 h 265"/>
                <a:gd name="T72" fmla="*/ 860 w 1017"/>
                <a:gd name="T73" fmla="*/ 104 h 265"/>
                <a:gd name="T74" fmla="*/ 877 w 1017"/>
                <a:gd name="T75" fmla="*/ 86 h 265"/>
                <a:gd name="T76" fmla="*/ 915 w 1017"/>
                <a:gd name="T77" fmla="*/ 66 h 265"/>
                <a:gd name="T78" fmla="*/ 955 w 1017"/>
                <a:gd name="T79" fmla="*/ 42 h 265"/>
                <a:gd name="T80" fmla="*/ 998 w 1017"/>
                <a:gd name="T81" fmla="*/ 18 h 265"/>
                <a:gd name="T82" fmla="*/ 1010 w 1017"/>
                <a:gd name="T83" fmla="*/ 33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7" h="265">
                  <a:moveTo>
                    <a:pt x="1010" y="33"/>
                  </a:moveTo>
                  <a:lnTo>
                    <a:pt x="998" y="62"/>
                  </a:lnTo>
                  <a:lnTo>
                    <a:pt x="986" y="86"/>
                  </a:lnTo>
                  <a:lnTo>
                    <a:pt x="967" y="99"/>
                  </a:lnTo>
                  <a:lnTo>
                    <a:pt x="950" y="113"/>
                  </a:lnTo>
                  <a:lnTo>
                    <a:pt x="915" y="122"/>
                  </a:lnTo>
                  <a:lnTo>
                    <a:pt x="884" y="127"/>
                  </a:lnTo>
                  <a:lnTo>
                    <a:pt x="860" y="132"/>
                  </a:lnTo>
                  <a:lnTo>
                    <a:pt x="830" y="142"/>
                  </a:lnTo>
                  <a:lnTo>
                    <a:pt x="805" y="156"/>
                  </a:lnTo>
                  <a:lnTo>
                    <a:pt x="776" y="170"/>
                  </a:lnTo>
                  <a:lnTo>
                    <a:pt x="733" y="188"/>
                  </a:lnTo>
                  <a:lnTo>
                    <a:pt x="674" y="188"/>
                  </a:lnTo>
                  <a:lnTo>
                    <a:pt x="625" y="188"/>
                  </a:lnTo>
                  <a:lnTo>
                    <a:pt x="565" y="188"/>
                  </a:lnTo>
                  <a:lnTo>
                    <a:pt x="529" y="188"/>
                  </a:lnTo>
                  <a:lnTo>
                    <a:pt x="498" y="193"/>
                  </a:lnTo>
                  <a:lnTo>
                    <a:pt x="481" y="203"/>
                  </a:lnTo>
                  <a:lnTo>
                    <a:pt x="457" y="217"/>
                  </a:lnTo>
                  <a:lnTo>
                    <a:pt x="445" y="212"/>
                  </a:lnTo>
                  <a:lnTo>
                    <a:pt x="432" y="212"/>
                  </a:lnTo>
                  <a:lnTo>
                    <a:pt x="440" y="198"/>
                  </a:lnTo>
                  <a:lnTo>
                    <a:pt x="426" y="193"/>
                  </a:lnTo>
                  <a:lnTo>
                    <a:pt x="397" y="193"/>
                  </a:lnTo>
                  <a:lnTo>
                    <a:pt x="342" y="203"/>
                  </a:lnTo>
                  <a:lnTo>
                    <a:pt x="306" y="212"/>
                  </a:lnTo>
                  <a:lnTo>
                    <a:pt x="264" y="217"/>
                  </a:lnTo>
                  <a:lnTo>
                    <a:pt x="247" y="222"/>
                  </a:lnTo>
                  <a:lnTo>
                    <a:pt x="247" y="231"/>
                  </a:lnTo>
                  <a:lnTo>
                    <a:pt x="258" y="251"/>
                  </a:lnTo>
                  <a:lnTo>
                    <a:pt x="264" y="264"/>
                  </a:lnTo>
                  <a:lnTo>
                    <a:pt x="252" y="260"/>
                  </a:lnTo>
                  <a:lnTo>
                    <a:pt x="240" y="264"/>
                  </a:lnTo>
                  <a:lnTo>
                    <a:pt x="235" y="246"/>
                  </a:lnTo>
                  <a:lnTo>
                    <a:pt x="228" y="231"/>
                  </a:lnTo>
                  <a:lnTo>
                    <a:pt x="211" y="222"/>
                  </a:lnTo>
                  <a:lnTo>
                    <a:pt x="186" y="222"/>
                  </a:lnTo>
                  <a:lnTo>
                    <a:pt x="168" y="226"/>
                  </a:lnTo>
                  <a:lnTo>
                    <a:pt x="174" y="217"/>
                  </a:lnTo>
                  <a:lnTo>
                    <a:pt x="156" y="212"/>
                  </a:lnTo>
                  <a:lnTo>
                    <a:pt x="139" y="212"/>
                  </a:lnTo>
                  <a:lnTo>
                    <a:pt x="101" y="212"/>
                  </a:lnTo>
                  <a:lnTo>
                    <a:pt x="73" y="217"/>
                  </a:lnTo>
                  <a:lnTo>
                    <a:pt x="54" y="217"/>
                  </a:lnTo>
                  <a:lnTo>
                    <a:pt x="35" y="231"/>
                  </a:lnTo>
                  <a:lnTo>
                    <a:pt x="18" y="226"/>
                  </a:lnTo>
                  <a:lnTo>
                    <a:pt x="0" y="236"/>
                  </a:lnTo>
                  <a:lnTo>
                    <a:pt x="23" y="217"/>
                  </a:lnTo>
                  <a:lnTo>
                    <a:pt x="35" y="203"/>
                  </a:lnTo>
                  <a:lnTo>
                    <a:pt x="12" y="203"/>
                  </a:lnTo>
                  <a:lnTo>
                    <a:pt x="47" y="193"/>
                  </a:lnTo>
                  <a:lnTo>
                    <a:pt x="84" y="198"/>
                  </a:lnTo>
                  <a:lnTo>
                    <a:pt x="132" y="198"/>
                  </a:lnTo>
                  <a:lnTo>
                    <a:pt x="174" y="193"/>
                  </a:lnTo>
                  <a:lnTo>
                    <a:pt x="204" y="193"/>
                  </a:lnTo>
                  <a:lnTo>
                    <a:pt x="247" y="193"/>
                  </a:lnTo>
                  <a:lnTo>
                    <a:pt x="264" y="193"/>
                  </a:lnTo>
                  <a:lnTo>
                    <a:pt x="289" y="188"/>
                  </a:lnTo>
                  <a:lnTo>
                    <a:pt x="313" y="180"/>
                  </a:lnTo>
                  <a:lnTo>
                    <a:pt x="354" y="170"/>
                  </a:lnTo>
                  <a:lnTo>
                    <a:pt x="414" y="161"/>
                  </a:lnTo>
                  <a:lnTo>
                    <a:pt x="445" y="161"/>
                  </a:lnTo>
                  <a:lnTo>
                    <a:pt x="487" y="161"/>
                  </a:lnTo>
                  <a:lnTo>
                    <a:pt x="518" y="156"/>
                  </a:lnTo>
                  <a:lnTo>
                    <a:pt x="576" y="156"/>
                  </a:lnTo>
                  <a:lnTo>
                    <a:pt x="619" y="156"/>
                  </a:lnTo>
                  <a:lnTo>
                    <a:pt x="661" y="156"/>
                  </a:lnTo>
                  <a:lnTo>
                    <a:pt x="692" y="156"/>
                  </a:lnTo>
                  <a:lnTo>
                    <a:pt x="710" y="147"/>
                  </a:lnTo>
                  <a:lnTo>
                    <a:pt x="733" y="142"/>
                  </a:lnTo>
                  <a:lnTo>
                    <a:pt x="752" y="142"/>
                  </a:lnTo>
                  <a:lnTo>
                    <a:pt x="781" y="127"/>
                  </a:lnTo>
                  <a:lnTo>
                    <a:pt x="823" y="113"/>
                  </a:lnTo>
                  <a:lnTo>
                    <a:pt x="860" y="104"/>
                  </a:lnTo>
                  <a:lnTo>
                    <a:pt x="866" y="89"/>
                  </a:lnTo>
                  <a:lnTo>
                    <a:pt x="877" y="86"/>
                  </a:lnTo>
                  <a:lnTo>
                    <a:pt x="903" y="76"/>
                  </a:lnTo>
                  <a:lnTo>
                    <a:pt x="915" y="66"/>
                  </a:lnTo>
                  <a:lnTo>
                    <a:pt x="932" y="57"/>
                  </a:lnTo>
                  <a:lnTo>
                    <a:pt x="955" y="42"/>
                  </a:lnTo>
                  <a:lnTo>
                    <a:pt x="981" y="28"/>
                  </a:lnTo>
                  <a:lnTo>
                    <a:pt x="998" y="18"/>
                  </a:lnTo>
                  <a:lnTo>
                    <a:pt x="1016" y="0"/>
                  </a:lnTo>
                  <a:lnTo>
                    <a:pt x="1010" y="33"/>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09" name="Freeform 25"/>
            <p:cNvSpPr>
              <a:spLocks/>
            </p:cNvSpPr>
            <p:nvPr/>
          </p:nvSpPr>
          <p:spPr bwMode="auto">
            <a:xfrm>
              <a:off x="3345" y="2470"/>
              <a:ext cx="20" cy="210"/>
            </a:xfrm>
            <a:custGeom>
              <a:avLst/>
              <a:gdLst>
                <a:gd name="T0" fmla="*/ 8 w 20"/>
                <a:gd name="T1" fmla="*/ 209 h 210"/>
                <a:gd name="T2" fmla="*/ 0 w 20"/>
                <a:gd name="T3" fmla="*/ 172 h 210"/>
                <a:gd name="T4" fmla="*/ 0 w 20"/>
                <a:gd name="T5" fmla="*/ 144 h 210"/>
                <a:gd name="T6" fmla="*/ 0 w 20"/>
                <a:gd name="T7" fmla="*/ 115 h 210"/>
                <a:gd name="T8" fmla="*/ 3 w 20"/>
                <a:gd name="T9" fmla="*/ 79 h 210"/>
                <a:gd name="T10" fmla="*/ 8 w 20"/>
                <a:gd name="T11" fmla="*/ 33 h 210"/>
                <a:gd name="T12" fmla="*/ 8 w 20"/>
                <a:gd name="T13" fmla="*/ 0 h 210"/>
                <a:gd name="T14" fmla="*/ 16 w 20"/>
                <a:gd name="T15" fmla="*/ 5 h 210"/>
                <a:gd name="T16" fmla="*/ 16 w 20"/>
                <a:gd name="T17" fmla="*/ 28 h 210"/>
                <a:gd name="T18" fmla="*/ 19 w 20"/>
                <a:gd name="T19" fmla="*/ 70 h 210"/>
                <a:gd name="T20" fmla="*/ 16 w 20"/>
                <a:gd name="T21" fmla="*/ 102 h 210"/>
                <a:gd name="T22" fmla="*/ 12 w 20"/>
                <a:gd name="T23" fmla="*/ 144 h 210"/>
                <a:gd name="T24" fmla="*/ 12 w 20"/>
                <a:gd name="T25" fmla="*/ 167 h 210"/>
                <a:gd name="T26" fmla="*/ 12 w 20"/>
                <a:gd name="T27" fmla="*/ 190 h 210"/>
                <a:gd name="T28" fmla="*/ 8 w 20"/>
                <a:gd name="T29" fmla="*/ 20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10">
                  <a:moveTo>
                    <a:pt x="8" y="209"/>
                  </a:moveTo>
                  <a:lnTo>
                    <a:pt x="0" y="172"/>
                  </a:lnTo>
                  <a:lnTo>
                    <a:pt x="0" y="144"/>
                  </a:lnTo>
                  <a:lnTo>
                    <a:pt x="0" y="115"/>
                  </a:lnTo>
                  <a:lnTo>
                    <a:pt x="3" y="79"/>
                  </a:lnTo>
                  <a:lnTo>
                    <a:pt x="8" y="33"/>
                  </a:lnTo>
                  <a:lnTo>
                    <a:pt x="8" y="0"/>
                  </a:lnTo>
                  <a:lnTo>
                    <a:pt x="16" y="5"/>
                  </a:lnTo>
                  <a:lnTo>
                    <a:pt x="16" y="28"/>
                  </a:lnTo>
                  <a:lnTo>
                    <a:pt x="19" y="70"/>
                  </a:lnTo>
                  <a:lnTo>
                    <a:pt x="16" y="102"/>
                  </a:lnTo>
                  <a:lnTo>
                    <a:pt x="12" y="144"/>
                  </a:lnTo>
                  <a:lnTo>
                    <a:pt x="12" y="167"/>
                  </a:lnTo>
                  <a:lnTo>
                    <a:pt x="12" y="190"/>
                  </a:lnTo>
                  <a:lnTo>
                    <a:pt x="8" y="209"/>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10" name="Freeform 26"/>
            <p:cNvSpPr>
              <a:spLocks/>
            </p:cNvSpPr>
            <p:nvPr/>
          </p:nvSpPr>
          <p:spPr bwMode="auto">
            <a:xfrm>
              <a:off x="3328" y="2499"/>
              <a:ext cx="8" cy="104"/>
            </a:xfrm>
            <a:custGeom>
              <a:avLst/>
              <a:gdLst>
                <a:gd name="T0" fmla="*/ 0 w 8"/>
                <a:gd name="T1" fmla="*/ 0 h 104"/>
                <a:gd name="T2" fmla="*/ 0 w 8"/>
                <a:gd name="T3" fmla="*/ 31 h 104"/>
                <a:gd name="T4" fmla="*/ 0 w 8"/>
                <a:gd name="T5" fmla="*/ 62 h 104"/>
                <a:gd name="T6" fmla="*/ 0 w 8"/>
                <a:gd name="T7" fmla="*/ 76 h 104"/>
                <a:gd name="T8" fmla="*/ 2 w 8"/>
                <a:gd name="T9" fmla="*/ 89 h 104"/>
                <a:gd name="T10" fmla="*/ 2 w 8"/>
                <a:gd name="T11" fmla="*/ 103 h 104"/>
                <a:gd name="T12" fmla="*/ 5 w 8"/>
                <a:gd name="T13" fmla="*/ 84 h 104"/>
                <a:gd name="T14" fmla="*/ 5 w 8"/>
                <a:gd name="T15" fmla="*/ 76 h 104"/>
                <a:gd name="T16" fmla="*/ 7 w 8"/>
                <a:gd name="T17" fmla="*/ 58 h 104"/>
                <a:gd name="T18" fmla="*/ 7 w 8"/>
                <a:gd name="T19" fmla="*/ 17 h 104"/>
                <a:gd name="T20" fmla="*/ 0 w 8"/>
                <a:gd name="T21"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04">
                  <a:moveTo>
                    <a:pt x="0" y="0"/>
                  </a:moveTo>
                  <a:lnTo>
                    <a:pt x="0" y="31"/>
                  </a:lnTo>
                  <a:lnTo>
                    <a:pt x="0" y="62"/>
                  </a:lnTo>
                  <a:lnTo>
                    <a:pt x="0" y="76"/>
                  </a:lnTo>
                  <a:lnTo>
                    <a:pt x="2" y="89"/>
                  </a:lnTo>
                  <a:lnTo>
                    <a:pt x="2" y="103"/>
                  </a:lnTo>
                  <a:lnTo>
                    <a:pt x="5" y="84"/>
                  </a:lnTo>
                  <a:lnTo>
                    <a:pt x="5" y="76"/>
                  </a:lnTo>
                  <a:lnTo>
                    <a:pt x="7" y="58"/>
                  </a:lnTo>
                  <a:lnTo>
                    <a:pt x="7" y="17"/>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11" name="Freeform 27"/>
            <p:cNvSpPr>
              <a:spLocks/>
            </p:cNvSpPr>
            <p:nvPr/>
          </p:nvSpPr>
          <p:spPr bwMode="auto">
            <a:xfrm>
              <a:off x="3272" y="2556"/>
              <a:ext cx="14" cy="84"/>
            </a:xfrm>
            <a:custGeom>
              <a:avLst/>
              <a:gdLst>
                <a:gd name="T0" fmla="*/ 13 w 14"/>
                <a:gd name="T1" fmla="*/ 0 h 84"/>
                <a:gd name="T2" fmla="*/ 7 w 14"/>
                <a:gd name="T3" fmla="*/ 17 h 84"/>
                <a:gd name="T4" fmla="*/ 4 w 14"/>
                <a:gd name="T5" fmla="*/ 35 h 84"/>
                <a:gd name="T6" fmla="*/ 0 w 14"/>
                <a:gd name="T7" fmla="*/ 57 h 84"/>
                <a:gd name="T8" fmla="*/ 0 w 14"/>
                <a:gd name="T9" fmla="*/ 83 h 84"/>
                <a:gd name="T10" fmla="*/ 7 w 14"/>
                <a:gd name="T11" fmla="*/ 52 h 84"/>
                <a:gd name="T12" fmla="*/ 10 w 14"/>
                <a:gd name="T13" fmla="*/ 35 h 84"/>
                <a:gd name="T14" fmla="*/ 13 w 14"/>
                <a:gd name="T15" fmla="*/ 0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4">
                  <a:moveTo>
                    <a:pt x="13" y="0"/>
                  </a:moveTo>
                  <a:lnTo>
                    <a:pt x="7" y="17"/>
                  </a:lnTo>
                  <a:lnTo>
                    <a:pt x="4" y="35"/>
                  </a:lnTo>
                  <a:lnTo>
                    <a:pt x="0" y="57"/>
                  </a:lnTo>
                  <a:lnTo>
                    <a:pt x="0" y="83"/>
                  </a:lnTo>
                  <a:lnTo>
                    <a:pt x="7" y="52"/>
                  </a:lnTo>
                  <a:lnTo>
                    <a:pt x="10" y="35"/>
                  </a:lnTo>
                  <a:lnTo>
                    <a:pt x="13"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12" name="Freeform 28"/>
            <p:cNvSpPr>
              <a:spLocks/>
            </p:cNvSpPr>
            <p:nvPr/>
          </p:nvSpPr>
          <p:spPr bwMode="auto">
            <a:xfrm>
              <a:off x="3236" y="2488"/>
              <a:ext cx="26" cy="100"/>
            </a:xfrm>
            <a:custGeom>
              <a:avLst/>
              <a:gdLst>
                <a:gd name="T0" fmla="*/ 25 w 26"/>
                <a:gd name="T1" fmla="*/ 27 h 100"/>
                <a:gd name="T2" fmla="*/ 21 w 26"/>
                <a:gd name="T3" fmla="*/ 50 h 100"/>
                <a:gd name="T4" fmla="*/ 13 w 26"/>
                <a:gd name="T5" fmla="*/ 59 h 100"/>
                <a:gd name="T6" fmla="*/ 4 w 26"/>
                <a:gd name="T7" fmla="*/ 86 h 100"/>
                <a:gd name="T8" fmla="*/ 0 w 26"/>
                <a:gd name="T9" fmla="*/ 99 h 100"/>
                <a:gd name="T10" fmla="*/ 4 w 26"/>
                <a:gd name="T11" fmla="*/ 81 h 100"/>
                <a:gd name="T12" fmla="*/ 4 w 26"/>
                <a:gd name="T13" fmla="*/ 59 h 100"/>
                <a:gd name="T14" fmla="*/ 9 w 26"/>
                <a:gd name="T15" fmla="*/ 37 h 100"/>
                <a:gd name="T16" fmla="*/ 16 w 26"/>
                <a:gd name="T17" fmla="*/ 18 h 100"/>
                <a:gd name="T18" fmla="*/ 16 w 26"/>
                <a:gd name="T19" fmla="*/ 0 h 100"/>
                <a:gd name="T20" fmla="*/ 25 w 26"/>
                <a:gd name="T21" fmla="*/ 2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100">
                  <a:moveTo>
                    <a:pt x="25" y="27"/>
                  </a:moveTo>
                  <a:lnTo>
                    <a:pt x="21" y="50"/>
                  </a:lnTo>
                  <a:lnTo>
                    <a:pt x="13" y="59"/>
                  </a:lnTo>
                  <a:lnTo>
                    <a:pt x="4" y="86"/>
                  </a:lnTo>
                  <a:lnTo>
                    <a:pt x="0" y="99"/>
                  </a:lnTo>
                  <a:lnTo>
                    <a:pt x="4" y="81"/>
                  </a:lnTo>
                  <a:lnTo>
                    <a:pt x="4" y="59"/>
                  </a:lnTo>
                  <a:lnTo>
                    <a:pt x="9" y="37"/>
                  </a:lnTo>
                  <a:lnTo>
                    <a:pt x="16" y="18"/>
                  </a:lnTo>
                  <a:lnTo>
                    <a:pt x="16" y="0"/>
                  </a:lnTo>
                  <a:lnTo>
                    <a:pt x="25" y="27"/>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13" name="Freeform 29"/>
            <p:cNvSpPr>
              <a:spLocks/>
            </p:cNvSpPr>
            <p:nvPr/>
          </p:nvSpPr>
          <p:spPr bwMode="auto">
            <a:xfrm>
              <a:off x="3451" y="2444"/>
              <a:ext cx="6" cy="159"/>
            </a:xfrm>
            <a:custGeom>
              <a:avLst/>
              <a:gdLst>
                <a:gd name="T0" fmla="*/ 2 w 6"/>
                <a:gd name="T1" fmla="*/ 158 h 159"/>
                <a:gd name="T2" fmla="*/ 0 w 6"/>
                <a:gd name="T3" fmla="*/ 126 h 159"/>
                <a:gd name="T4" fmla="*/ 0 w 6"/>
                <a:gd name="T5" fmla="*/ 89 h 159"/>
                <a:gd name="T6" fmla="*/ 2 w 6"/>
                <a:gd name="T7" fmla="*/ 61 h 159"/>
                <a:gd name="T8" fmla="*/ 2 w 6"/>
                <a:gd name="T9" fmla="*/ 28 h 159"/>
                <a:gd name="T10" fmla="*/ 3 w 6"/>
                <a:gd name="T11" fmla="*/ 0 h 159"/>
                <a:gd name="T12" fmla="*/ 5 w 6"/>
                <a:gd name="T13" fmla="*/ 10 h 159"/>
                <a:gd name="T14" fmla="*/ 5 w 6"/>
                <a:gd name="T15" fmla="*/ 42 h 159"/>
                <a:gd name="T16" fmla="*/ 3 w 6"/>
                <a:gd name="T17" fmla="*/ 69 h 159"/>
                <a:gd name="T18" fmla="*/ 3 w 6"/>
                <a:gd name="T19" fmla="*/ 89 h 159"/>
                <a:gd name="T20" fmla="*/ 2 w 6"/>
                <a:gd name="T21" fmla="*/ 111 h 159"/>
                <a:gd name="T22" fmla="*/ 3 w 6"/>
                <a:gd name="T23" fmla="*/ 139 h 159"/>
                <a:gd name="T24" fmla="*/ 2 w 6"/>
                <a:gd name="T25" fmla="*/ 158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159">
                  <a:moveTo>
                    <a:pt x="2" y="158"/>
                  </a:moveTo>
                  <a:lnTo>
                    <a:pt x="0" y="126"/>
                  </a:lnTo>
                  <a:lnTo>
                    <a:pt x="0" y="89"/>
                  </a:lnTo>
                  <a:lnTo>
                    <a:pt x="2" y="61"/>
                  </a:lnTo>
                  <a:lnTo>
                    <a:pt x="2" y="28"/>
                  </a:lnTo>
                  <a:lnTo>
                    <a:pt x="3" y="0"/>
                  </a:lnTo>
                  <a:lnTo>
                    <a:pt x="5" y="10"/>
                  </a:lnTo>
                  <a:lnTo>
                    <a:pt x="5" y="42"/>
                  </a:lnTo>
                  <a:lnTo>
                    <a:pt x="3" y="69"/>
                  </a:lnTo>
                  <a:lnTo>
                    <a:pt x="3" y="89"/>
                  </a:lnTo>
                  <a:lnTo>
                    <a:pt x="2" y="111"/>
                  </a:lnTo>
                  <a:lnTo>
                    <a:pt x="3" y="139"/>
                  </a:lnTo>
                  <a:lnTo>
                    <a:pt x="2" y="158"/>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14" name="Freeform 30"/>
            <p:cNvSpPr>
              <a:spLocks/>
            </p:cNvSpPr>
            <p:nvPr/>
          </p:nvSpPr>
          <p:spPr bwMode="auto">
            <a:xfrm>
              <a:off x="3473" y="2325"/>
              <a:ext cx="20" cy="239"/>
            </a:xfrm>
            <a:custGeom>
              <a:avLst/>
              <a:gdLst>
                <a:gd name="T0" fmla="*/ 4 w 20"/>
                <a:gd name="T1" fmla="*/ 238 h 239"/>
                <a:gd name="T2" fmla="*/ 7 w 20"/>
                <a:gd name="T3" fmla="*/ 201 h 239"/>
                <a:gd name="T4" fmla="*/ 12 w 20"/>
                <a:gd name="T5" fmla="*/ 168 h 239"/>
                <a:gd name="T6" fmla="*/ 7 w 20"/>
                <a:gd name="T7" fmla="*/ 135 h 239"/>
                <a:gd name="T8" fmla="*/ 4 w 20"/>
                <a:gd name="T9" fmla="*/ 108 h 239"/>
                <a:gd name="T10" fmla="*/ 7 w 20"/>
                <a:gd name="T11" fmla="*/ 80 h 239"/>
                <a:gd name="T12" fmla="*/ 4 w 20"/>
                <a:gd name="T13" fmla="*/ 56 h 239"/>
                <a:gd name="T14" fmla="*/ 4 w 20"/>
                <a:gd name="T15" fmla="*/ 28 h 239"/>
                <a:gd name="T16" fmla="*/ 0 w 20"/>
                <a:gd name="T17" fmla="*/ 0 h 239"/>
                <a:gd name="T18" fmla="*/ 12 w 20"/>
                <a:gd name="T19" fmla="*/ 23 h 239"/>
                <a:gd name="T20" fmla="*/ 12 w 20"/>
                <a:gd name="T21" fmla="*/ 46 h 239"/>
                <a:gd name="T22" fmla="*/ 15 w 20"/>
                <a:gd name="T23" fmla="*/ 70 h 239"/>
                <a:gd name="T24" fmla="*/ 15 w 20"/>
                <a:gd name="T25" fmla="*/ 89 h 239"/>
                <a:gd name="T26" fmla="*/ 15 w 20"/>
                <a:gd name="T27" fmla="*/ 112 h 239"/>
                <a:gd name="T28" fmla="*/ 15 w 20"/>
                <a:gd name="T29" fmla="*/ 135 h 239"/>
                <a:gd name="T30" fmla="*/ 19 w 20"/>
                <a:gd name="T31" fmla="*/ 154 h 239"/>
                <a:gd name="T32" fmla="*/ 19 w 20"/>
                <a:gd name="T33" fmla="*/ 182 h 239"/>
                <a:gd name="T34" fmla="*/ 12 w 20"/>
                <a:gd name="T35" fmla="*/ 196 h 239"/>
                <a:gd name="T36" fmla="*/ 4 w 20"/>
                <a:gd name="T37" fmla="*/ 238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239">
                  <a:moveTo>
                    <a:pt x="4" y="238"/>
                  </a:moveTo>
                  <a:lnTo>
                    <a:pt x="7" y="201"/>
                  </a:lnTo>
                  <a:lnTo>
                    <a:pt x="12" y="168"/>
                  </a:lnTo>
                  <a:lnTo>
                    <a:pt x="7" y="135"/>
                  </a:lnTo>
                  <a:lnTo>
                    <a:pt x="4" y="108"/>
                  </a:lnTo>
                  <a:lnTo>
                    <a:pt x="7" y="80"/>
                  </a:lnTo>
                  <a:lnTo>
                    <a:pt x="4" y="56"/>
                  </a:lnTo>
                  <a:lnTo>
                    <a:pt x="4" y="28"/>
                  </a:lnTo>
                  <a:lnTo>
                    <a:pt x="0" y="0"/>
                  </a:lnTo>
                  <a:lnTo>
                    <a:pt x="12" y="23"/>
                  </a:lnTo>
                  <a:lnTo>
                    <a:pt x="12" y="46"/>
                  </a:lnTo>
                  <a:lnTo>
                    <a:pt x="15" y="70"/>
                  </a:lnTo>
                  <a:lnTo>
                    <a:pt x="15" y="89"/>
                  </a:lnTo>
                  <a:lnTo>
                    <a:pt x="15" y="112"/>
                  </a:lnTo>
                  <a:lnTo>
                    <a:pt x="15" y="135"/>
                  </a:lnTo>
                  <a:lnTo>
                    <a:pt x="19" y="154"/>
                  </a:lnTo>
                  <a:lnTo>
                    <a:pt x="19" y="182"/>
                  </a:lnTo>
                  <a:lnTo>
                    <a:pt x="12" y="196"/>
                  </a:lnTo>
                  <a:lnTo>
                    <a:pt x="4" y="238"/>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15" name="Freeform 31"/>
            <p:cNvSpPr>
              <a:spLocks/>
            </p:cNvSpPr>
            <p:nvPr/>
          </p:nvSpPr>
          <p:spPr bwMode="auto">
            <a:xfrm>
              <a:off x="3370" y="2296"/>
              <a:ext cx="26" cy="239"/>
            </a:xfrm>
            <a:custGeom>
              <a:avLst/>
              <a:gdLst>
                <a:gd name="T0" fmla="*/ 8 w 26"/>
                <a:gd name="T1" fmla="*/ 238 h 239"/>
                <a:gd name="T2" fmla="*/ 8 w 26"/>
                <a:gd name="T3" fmla="*/ 206 h 239"/>
                <a:gd name="T4" fmla="*/ 0 w 26"/>
                <a:gd name="T5" fmla="*/ 168 h 239"/>
                <a:gd name="T6" fmla="*/ 0 w 26"/>
                <a:gd name="T7" fmla="*/ 145 h 239"/>
                <a:gd name="T8" fmla="*/ 8 w 26"/>
                <a:gd name="T9" fmla="*/ 121 h 239"/>
                <a:gd name="T10" fmla="*/ 4 w 26"/>
                <a:gd name="T11" fmla="*/ 84 h 239"/>
                <a:gd name="T12" fmla="*/ 4 w 26"/>
                <a:gd name="T13" fmla="*/ 56 h 239"/>
                <a:gd name="T14" fmla="*/ 13 w 26"/>
                <a:gd name="T15" fmla="*/ 28 h 239"/>
                <a:gd name="T16" fmla="*/ 8 w 26"/>
                <a:gd name="T17" fmla="*/ 0 h 239"/>
                <a:gd name="T18" fmla="*/ 21 w 26"/>
                <a:gd name="T19" fmla="*/ 10 h 239"/>
                <a:gd name="T20" fmla="*/ 25 w 26"/>
                <a:gd name="T21" fmla="*/ 38 h 239"/>
                <a:gd name="T22" fmla="*/ 21 w 26"/>
                <a:gd name="T23" fmla="*/ 70 h 239"/>
                <a:gd name="T24" fmla="*/ 17 w 26"/>
                <a:gd name="T25" fmla="*/ 103 h 239"/>
                <a:gd name="T26" fmla="*/ 25 w 26"/>
                <a:gd name="T27" fmla="*/ 121 h 239"/>
                <a:gd name="T28" fmla="*/ 21 w 26"/>
                <a:gd name="T29" fmla="*/ 154 h 239"/>
                <a:gd name="T30" fmla="*/ 21 w 26"/>
                <a:gd name="T31" fmla="*/ 192 h 239"/>
                <a:gd name="T32" fmla="*/ 8 w 26"/>
                <a:gd name="T33" fmla="*/ 238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39">
                  <a:moveTo>
                    <a:pt x="8" y="238"/>
                  </a:moveTo>
                  <a:lnTo>
                    <a:pt x="8" y="206"/>
                  </a:lnTo>
                  <a:lnTo>
                    <a:pt x="0" y="168"/>
                  </a:lnTo>
                  <a:lnTo>
                    <a:pt x="0" y="145"/>
                  </a:lnTo>
                  <a:lnTo>
                    <a:pt x="8" y="121"/>
                  </a:lnTo>
                  <a:lnTo>
                    <a:pt x="4" y="84"/>
                  </a:lnTo>
                  <a:lnTo>
                    <a:pt x="4" y="56"/>
                  </a:lnTo>
                  <a:lnTo>
                    <a:pt x="13" y="28"/>
                  </a:lnTo>
                  <a:lnTo>
                    <a:pt x="8" y="0"/>
                  </a:lnTo>
                  <a:lnTo>
                    <a:pt x="21" y="10"/>
                  </a:lnTo>
                  <a:lnTo>
                    <a:pt x="25" y="38"/>
                  </a:lnTo>
                  <a:lnTo>
                    <a:pt x="21" y="70"/>
                  </a:lnTo>
                  <a:lnTo>
                    <a:pt x="17" y="103"/>
                  </a:lnTo>
                  <a:lnTo>
                    <a:pt x="25" y="121"/>
                  </a:lnTo>
                  <a:lnTo>
                    <a:pt x="21" y="154"/>
                  </a:lnTo>
                  <a:lnTo>
                    <a:pt x="21" y="192"/>
                  </a:lnTo>
                  <a:lnTo>
                    <a:pt x="8" y="238"/>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16" name="Freeform 32"/>
            <p:cNvSpPr>
              <a:spLocks/>
            </p:cNvSpPr>
            <p:nvPr/>
          </p:nvSpPr>
          <p:spPr bwMode="auto">
            <a:xfrm>
              <a:off x="3504" y="2455"/>
              <a:ext cx="14" cy="90"/>
            </a:xfrm>
            <a:custGeom>
              <a:avLst/>
              <a:gdLst>
                <a:gd name="T0" fmla="*/ 7 w 14"/>
                <a:gd name="T1" fmla="*/ 0 h 90"/>
                <a:gd name="T2" fmla="*/ 10 w 14"/>
                <a:gd name="T3" fmla="*/ 30 h 90"/>
                <a:gd name="T4" fmla="*/ 7 w 14"/>
                <a:gd name="T5" fmla="*/ 62 h 90"/>
                <a:gd name="T6" fmla="*/ 0 w 14"/>
                <a:gd name="T7" fmla="*/ 89 h 90"/>
                <a:gd name="T8" fmla="*/ 10 w 14"/>
                <a:gd name="T9" fmla="*/ 76 h 90"/>
                <a:gd name="T10" fmla="*/ 13 w 14"/>
                <a:gd name="T11" fmla="*/ 40 h 90"/>
                <a:gd name="T12" fmla="*/ 7 w 14"/>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14" h="90">
                  <a:moveTo>
                    <a:pt x="7" y="0"/>
                  </a:moveTo>
                  <a:lnTo>
                    <a:pt x="10" y="30"/>
                  </a:lnTo>
                  <a:lnTo>
                    <a:pt x="7" y="62"/>
                  </a:lnTo>
                  <a:lnTo>
                    <a:pt x="0" y="89"/>
                  </a:lnTo>
                  <a:lnTo>
                    <a:pt x="10" y="76"/>
                  </a:lnTo>
                  <a:lnTo>
                    <a:pt x="13" y="40"/>
                  </a:lnTo>
                  <a:lnTo>
                    <a:pt x="7"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17" name="Freeform 33"/>
            <p:cNvSpPr>
              <a:spLocks/>
            </p:cNvSpPr>
            <p:nvPr/>
          </p:nvSpPr>
          <p:spPr bwMode="auto">
            <a:xfrm>
              <a:off x="3266" y="2339"/>
              <a:ext cx="15" cy="163"/>
            </a:xfrm>
            <a:custGeom>
              <a:avLst/>
              <a:gdLst>
                <a:gd name="T0" fmla="*/ 7 w 15"/>
                <a:gd name="T1" fmla="*/ 162 h 163"/>
                <a:gd name="T2" fmla="*/ 0 w 15"/>
                <a:gd name="T3" fmla="*/ 139 h 163"/>
                <a:gd name="T4" fmla="*/ 0 w 15"/>
                <a:gd name="T5" fmla="*/ 116 h 163"/>
                <a:gd name="T6" fmla="*/ 0 w 15"/>
                <a:gd name="T7" fmla="*/ 83 h 163"/>
                <a:gd name="T8" fmla="*/ 3 w 15"/>
                <a:gd name="T9" fmla="*/ 56 h 163"/>
                <a:gd name="T10" fmla="*/ 7 w 15"/>
                <a:gd name="T11" fmla="*/ 23 h 163"/>
                <a:gd name="T12" fmla="*/ 14 w 15"/>
                <a:gd name="T13" fmla="*/ 0 h 163"/>
                <a:gd name="T14" fmla="*/ 14 w 15"/>
                <a:gd name="T15" fmla="*/ 37 h 163"/>
                <a:gd name="T16" fmla="*/ 14 w 15"/>
                <a:gd name="T17" fmla="*/ 61 h 163"/>
                <a:gd name="T18" fmla="*/ 11 w 15"/>
                <a:gd name="T19" fmla="*/ 88 h 163"/>
                <a:gd name="T20" fmla="*/ 11 w 15"/>
                <a:gd name="T21" fmla="*/ 116 h 163"/>
                <a:gd name="T22" fmla="*/ 7 w 15"/>
                <a:gd name="T23" fmla="*/ 139 h 163"/>
                <a:gd name="T24" fmla="*/ 7 w 15"/>
                <a:gd name="T25" fmla="*/ 16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63">
                  <a:moveTo>
                    <a:pt x="7" y="162"/>
                  </a:moveTo>
                  <a:lnTo>
                    <a:pt x="0" y="139"/>
                  </a:lnTo>
                  <a:lnTo>
                    <a:pt x="0" y="116"/>
                  </a:lnTo>
                  <a:lnTo>
                    <a:pt x="0" y="83"/>
                  </a:lnTo>
                  <a:lnTo>
                    <a:pt x="3" y="56"/>
                  </a:lnTo>
                  <a:lnTo>
                    <a:pt x="7" y="23"/>
                  </a:lnTo>
                  <a:lnTo>
                    <a:pt x="14" y="0"/>
                  </a:lnTo>
                  <a:lnTo>
                    <a:pt x="14" y="37"/>
                  </a:lnTo>
                  <a:lnTo>
                    <a:pt x="14" y="61"/>
                  </a:lnTo>
                  <a:lnTo>
                    <a:pt x="11" y="88"/>
                  </a:lnTo>
                  <a:lnTo>
                    <a:pt x="11" y="116"/>
                  </a:lnTo>
                  <a:lnTo>
                    <a:pt x="7" y="139"/>
                  </a:lnTo>
                  <a:lnTo>
                    <a:pt x="7" y="162"/>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18" name="Freeform 34"/>
            <p:cNvSpPr>
              <a:spLocks/>
            </p:cNvSpPr>
            <p:nvPr/>
          </p:nvSpPr>
          <p:spPr bwMode="auto">
            <a:xfrm>
              <a:off x="3254" y="2349"/>
              <a:ext cx="1" cy="128"/>
            </a:xfrm>
            <a:custGeom>
              <a:avLst/>
              <a:gdLst>
                <a:gd name="T0" fmla="*/ 0 w 1"/>
                <a:gd name="T1" fmla="*/ 0 h 128"/>
                <a:gd name="T2" fmla="*/ 0 w 1"/>
                <a:gd name="T3" fmla="*/ 18 h 128"/>
                <a:gd name="T4" fmla="*/ 0 w 1"/>
                <a:gd name="T5" fmla="*/ 45 h 128"/>
                <a:gd name="T6" fmla="*/ 0 w 1"/>
                <a:gd name="T7" fmla="*/ 63 h 128"/>
                <a:gd name="T8" fmla="*/ 0 w 1"/>
                <a:gd name="T9" fmla="*/ 77 h 128"/>
                <a:gd name="T10" fmla="*/ 0 w 1"/>
                <a:gd name="T11" fmla="*/ 90 h 128"/>
                <a:gd name="T12" fmla="*/ 0 w 1"/>
                <a:gd name="T13" fmla="*/ 113 h 128"/>
                <a:gd name="T14" fmla="*/ 0 w 1"/>
                <a:gd name="T15" fmla="*/ 127 h 128"/>
                <a:gd name="T16" fmla="*/ 0 w 1"/>
                <a:gd name="T17" fmla="*/ 113 h 128"/>
                <a:gd name="T18" fmla="*/ 0 w 1"/>
                <a:gd name="T19" fmla="*/ 86 h 128"/>
                <a:gd name="T20" fmla="*/ 0 w 1"/>
                <a:gd name="T21" fmla="*/ 68 h 128"/>
                <a:gd name="T22" fmla="*/ 0 w 1"/>
                <a:gd name="T23" fmla="*/ 40 h 128"/>
                <a:gd name="T24" fmla="*/ 0 w 1"/>
                <a:gd name="T25" fmla="*/ 22 h 128"/>
                <a:gd name="T26" fmla="*/ 0 w 1"/>
                <a:gd name="T27"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 h="128">
                  <a:moveTo>
                    <a:pt x="0" y="0"/>
                  </a:moveTo>
                  <a:lnTo>
                    <a:pt x="0" y="18"/>
                  </a:lnTo>
                  <a:lnTo>
                    <a:pt x="0" y="45"/>
                  </a:lnTo>
                  <a:lnTo>
                    <a:pt x="0" y="63"/>
                  </a:lnTo>
                  <a:lnTo>
                    <a:pt x="0" y="77"/>
                  </a:lnTo>
                  <a:lnTo>
                    <a:pt x="0" y="90"/>
                  </a:lnTo>
                  <a:lnTo>
                    <a:pt x="0" y="113"/>
                  </a:lnTo>
                  <a:lnTo>
                    <a:pt x="0" y="127"/>
                  </a:lnTo>
                  <a:lnTo>
                    <a:pt x="0" y="113"/>
                  </a:lnTo>
                  <a:lnTo>
                    <a:pt x="0" y="86"/>
                  </a:lnTo>
                  <a:lnTo>
                    <a:pt x="0" y="68"/>
                  </a:lnTo>
                  <a:lnTo>
                    <a:pt x="0" y="40"/>
                  </a:lnTo>
                  <a:lnTo>
                    <a:pt x="0" y="22"/>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19" name="Freeform 35"/>
            <p:cNvSpPr>
              <a:spLocks/>
            </p:cNvSpPr>
            <p:nvPr/>
          </p:nvSpPr>
          <p:spPr bwMode="auto">
            <a:xfrm>
              <a:off x="3297" y="2315"/>
              <a:ext cx="20" cy="225"/>
            </a:xfrm>
            <a:custGeom>
              <a:avLst/>
              <a:gdLst>
                <a:gd name="T0" fmla="*/ 0 w 20"/>
                <a:gd name="T1" fmla="*/ 224 h 225"/>
                <a:gd name="T2" fmla="*/ 0 w 20"/>
                <a:gd name="T3" fmla="*/ 191 h 225"/>
                <a:gd name="T4" fmla="*/ 0 w 20"/>
                <a:gd name="T5" fmla="*/ 168 h 225"/>
                <a:gd name="T6" fmla="*/ 0 w 20"/>
                <a:gd name="T7" fmla="*/ 149 h 225"/>
                <a:gd name="T8" fmla="*/ 4 w 20"/>
                <a:gd name="T9" fmla="*/ 121 h 225"/>
                <a:gd name="T10" fmla="*/ 4 w 20"/>
                <a:gd name="T11" fmla="*/ 103 h 225"/>
                <a:gd name="T12" fmla="*/ 7 w 20"/>
                <a:gd name="T13" fmla="*/ 80 h 225"/>
                <a:gd name="T14" fmla="*/ 7 w 20"/>
                <a:gd name="T15" fmla="*/ 46 h 225"/>
                <a:gd name="T16" fmla="*/ 12 w 20"/>
                <a:gd name="T17" fmla="*/ 33 h 225"/>
                <a:gd name="T18" fmla="*/ 12 w 20"/>
                <a:gd name="T19" fmla="*/ 0 h 225"/>
                <a:gd name="T20" fmla="*/ 19 w 20"/>
                <a:gd name="T21" fmla="*/ 23 h 225"/>
                <a:gd name="T22" fmla="*/ 15 w 20"/>
                <a:gd name="T23" fmla="*/ 46 h 225"/>
                <a:gd name="T24" fmla="*/ 12 w 20"/>
                <a:gd name="T25" fmla="*/ 66 h 225"/>
                <a:gd name="T26" fmla="*/ 15 w 20"/>
                <a:gd name="T27" fmla="*/ 98 h 225"/>
                <a:gd name="T28" fmla="*/ 12 w 20"/>
                <a:gd name="T29" fmla="*/ 121 h 225"/>
                <a:gd name="T30" fmla="*/ 4 w 20"/>
                <a:gd name="T31" fmla="*/ 154 h 225"/>
                <a:gd name="T32" fmla="*/ 4 w 20"/>
                <a:gd name="T33" fmla="*/ 196 h 225"/>
                <a:gd name="T34" fmla="*/ 0 w 20"/>
                <a:gd name="T35" fmla="*/ 22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25">
                  <a:moveTo>
                    <a:pt x="0" y="224"/>
                  </a:moveTo>
                  <a:lnTo>
                    <a:pt x="0" y="191"/>
                  </a:lnTo>
                  <a:lnTo>
                    <a:pt x="0" y="168"/>
                  </a:lnTo>
                  <a:lnTo>
                    <a:pt x="0" y="149"/>
                  </a:lnTo>
                  <a:lnTo>
                    <a:pt x="4" y="121"/>
                  </a:lnTo>
                  <a:lnTo>
                    <a:pt x="4" y="103"/>
                  </a:lnTo>
                  <a:lnTo>
                    <a:pt x="7" y="80"/>
                  </a:lnTo>
                  <a:lnTo>
                    <a:pt x="7" y="46"/>
                  </a:lnTo>
                  <a:lnTo>
                    <a:pt x="12" y="33"/>
                  </a:lnTo>
                  <a:lnTo>
                    <a:pt x="12" y="0"/>
                  </a:lnTo>
                  <a:lnTo>
                    <a:pt x="19" y="23"/>
                  </a:lnTo>
                  <a:lnTo>
                    <a:pt x="15" y="46"/>
                  </a:lnTo>
                  <a:lnTo>
                    <a:pt x="12" y="66"/>
                  </a:lnTo>
                  <a:lnTo>
                    <a:pt x="15" y="98"/>
                  </a:lnTo>
                  <a:lnTo>
                    <a:pt x="12" y="121"/>
                  </a:lnTo>
                  <a:lnTo>
                    <a:pt x="4" y="154"/>
                  </a:lnTo>
                  <a:lnTo>
                    <a:pt x="4" y="196"/>
                  </a:lnTo>
                  <a:lnTo>
                    <a:pt x="0" y="224"/>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20" name="Freeform 36"/>
            <p:cNvSpPr>
              <a:spLocks/>
            </p:cNvSpPr>
            <p:nvPr/>
          </p:nvSpPr>
          <p:spPr bwMode="auto">
            <a:xfrm>
              <a:off x="3316" y="2291"/>
              <a:ext cx="25" cy="196"/>
            </a:xfrm>
            <a:custGeom>
              <a:avLst/>
              <a:gdLst>
                <a:gd name="T0" fmla="*/ 8 w 25"/>
                <a:gd name="T1" fmla="*/ 195 h 196"/>
                <a:gd name="T2" fmla="*/ 0 w 25"/>
                <a:gd name="T3" fmla="*/ 172 h 196"/>
                <a:gd name="T4" fmla="*/ 8 w 25"/>
                <a:gd name="T5" fmla="*/ 149 h 196"/>
                <a:gd name="T6" fmla="*/ 8 w 25"/>
                <a:gd name="T7" fmla="*/ 125 h 196"/>
                <a:gd name="T8" fmla="*/ 12 w 25"/>
                <a:gd name="T9" fmla="*/ 112 h 196"/>
                <a:gd name="T10" fmla="*/ 8 w 25"/>
                <a:gd name="T11" fmla="*/ 98 h 196"/>
                <a:gd name="T12" fmla="*/ 8 w 25"/>
                <a:gd name="T13" fmla="*/ 79 h 196"/>
                <a:gd name="T14" fmla="*/ 12 w 25"/>
                <a:gd name="T15" fmla="*/ 61 h 196"/>
                <a:gd name="T16" fmla="*/ 12 w 25"/>
                <a:gd name="T17" fmla="*/ 51 h 196"/>
                <a:gd name="T18" fmla="*/ 16 w 25"/>
                <a:gd name="T19" fmla="*/ 19 h 196"/>
                <a:gd name="T20" fmla="*/ 12 w 25"/>
                <a:gd name="T21" fmla="*/ 0 h 196"/>
                <a:gd name="T22" fmla="*/ 24 w 25"/>
                <a:gd name="T23" fmla="*/ 15 h 196"/>
                <a:gd name="T24" fmla="*/ 20 w 25"/>
                <a:gd name="T25" fmla="*/ 56 h 196"/>
                <a:gd name="T26" fmla="*/ 20 w 25"/>
                <a:gd name="T27" fmla="*/ 93 h 196"/>
                <a:gd name="T28" fmla="*/ 20 w 25"/>
                <a:gd name="T29" fmla="*/ 107 h 196"/>
                <a:gd name="T30" fmla="*/ 16 w 25"/>
                <a:gd name="T31" fmla="*/ 130 h 196"/>
                <a:gd name="T32" fmla="*/ 16 w 25"/>
                <a:gd name="T33" fmla="*/ 158 h 196"/>
                <a:gd name="T34" fmla="*/ 8 w 25"/>
                <a:gd name="T35" fmla="*/ 177 h 196"/>
                <a:gd name="T36" fmla="*/ 8 w 25"/>
                <a:gd name="T37" fmla="*/ 195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196">
                  <a:moveTo>
                    <a:pt x="8" y="195"/>
                  </a:moveTo>
                  <a:lnTo>
                    <a:pt x="0" y="172"/>
                  </a:lnTo>
                  <a:lnTo>
                    <a:pt x="8" y="149"/>
                  </a:lnTo>
                  <a:lnTo>
                    <a:pt x="8" y="125"/>
                  </a:lnTo>
                  <a:lnTo>
                    <a:pt x="12" y="112"/>
                  </a:lnTo>
                  <a:lnTo>
                    <a:pt x="8" y="98"/>
                  </a:lnTo>
                  <a:lnTo>
                    <a:pt x="8" y="79"/>
                  </a:lnTo>
                  <a:lnTo>
                    <a:pt x="12" y="61"/>
                  </a:lnTo>
                  <a:lnTo>
                    <a:pt x="12" y="51"/>
                  </a:lnTo>
                  <a:lnTo>
                    <a:pt x="16" y="19"/>
                  </a:lnTo>
                  <a:lnTo>
                    <a:pt x="12" y="0"/>
                  </a:lnTo>
                  <a:lnTo>
                    <a:pt x="24" y="15"/>
                  </a:lnTo>
                  <a:lnTo>
                    <a:pt x="20" y="56"/>
                  </a:lnTo>
                  <a:lnTo>
                    <a:pt x="20" y="93"/>
                  </a:lnTo>
                  <a:lnTo>
                    <a:pt x="20" y="107"/>
                  </a:lnTo>
                  <a:lnTo>
                    <a:pt x="16" y="130"/>
                  </a:lnTo>
                  <a:lnTo>
                    <a:pt x="16" y="158"/>
                  </a:lnTo>
                  <a:lnTo>
                    <a:pt x="8" y="177"/>
                  </a:lnTo>
                  <a:lnTo>
                    <a:pt x="8" y="195"/>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21" name="Freeform 37"/>
            <p:cNvSpPr>
              <a:spLocks/>
            </p:cNvSpPr>
            <p:nvPr/>
          </p:nvSpPr>
          <p:spPr bwMode="auto">
            <a:xfrm>
              <a:off x="3335" y="2319"/>
              <a:ext cx="26" cy="183"/>
            </a:xfrm>
            <a:custGeom>
              <a:avLst/>
              <a:gdLst>
                <a:gd name="T0" fmla="*/ 8 w 26"/>
                <a:gd name="T1" fmla="*/ 182 h 183"/>
                <a:gd name="T2" fmla="*/ 0 w 26"/>
                <a:gd name="T3" fmla="*/ 167 h 183"/>
                <a:gd name="T4" fmla="*/ 0 w 26"/>
                <a:gd name="T5" fmla="*/ 159 h 183"/>
                <a:gd name="T6" fmla="*/ 4 w 26"/>
                <a:gd name="T7" fmla="*/ 144 h 183"/>
                <a:gd name="T8" fmla="*/ 8 w 26"/>
                <a:gd name="T9" fmla="*/ 126 h 183"/>
                <a:gd name="T10" fmla="*/ 12 w 26"/>
                <a:gd name="T11" fmla="*/ 98 h 183"/>
                <a:gd name="T12" fmla="*/ 12 w 26"/>
                <a:gd name="T13" fmla="*/ 80 h 183"/>
                <a:gd name="T14" fmla="*/ 12 w 26"/>
                <a:gd name="T15" fmla="*/ 65 h 183"/>
                <a:gd name="T16" fmla="*/ 17 w 26"/>
                <a:gd name="T17" fmla="*/ 38 h 183"/>
                <a:gd name="T18" fmla="*/ 17 w 26"/>
                <a:gd name="T19" fmla="*/ 18 h 183"/>
                <a:gd name="T20" fmla="*/ 17 w 26"/>
                <a:gd name="T21" fmla="*/ 0 h 183"/>
                <a:gd name="T22" fmla="*/ 25 w 26"/>
                <a:gd name="T23" fmla="*/ 28 h 183"/>
                <a:gd name="T24" fmla="*/ 25 w 26"/>
                <a:gd name="T25" fmla="*/ 51 h 183"/>
                <a:gd name="T26" fmla="*/ 25 w 26"/>
                <a:gd name="T27" fmla="*/ 89 h 183"/>
                <a:gd name="T28" fmla="*/ 21 w 26"/>
                <a:gd name="T29" fmla="*/ 116 h 183"/>
                <a:gd name="T30" fmla="*/ 17 w 26"/>
                <a:gd name="T31" fmla="*/ 140 h 183"/>
                <a:gd name="T32" fmla="*/ 12 w 26"/>
                <a:gd name="T33" fmla="*/ 163 h 183"/>
                <a:gd name="T34" fmla="*/ 8 w 26"/>
                <a:gd name="T35" fmla="*/ 18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83">
                  <a:moveTo>
                    <a:pt x="8" y="182"/>
                  </a:moveTo>
                  <a:lnTo>
                    <a:pt x="0" y="167"/>
                  </a:lnTo>
                  <a:lnTo>
                    <a:pt x="0" y="159"/>
                  </a:lnTo>
                  <a:lnTo>
                    <a:pt x="4" y="144"/>
                  </a:lnTo>
                  <a:lnTo>
                    <a:pt x="8" y="126"/>
                  </a:lnTo>
                  <a:lnTo>
                    <a:pt x="12" y="98"/>
                  </a:lnTo>
                  <a:lnTo>
                    <a:pt x="12" y="80"/>
                  </a:lnTo>
                  <a:lnTo>
                    <a:pt x="12" y="65"/>
                  </a:lnTo>
                  <a:lnTo>
                    <a:pt x="17" y="38"/>
                  </a:lnTo>
                  <a:lnTo>
                    <a:pt x="17" y="18"/>
                  </a:lnTo>
                  <a:lnTo>
                    <a:pt x="17" y="0"/>
                  </a:lnTo>
                  <a:lnTo>
                    <a:pt x="25" y="28"/>
                  </a:lnTo>
                  <a:lnTo>
                    <a:pt x="25" y="51"/>
                  </a:lnTo>
                  <a:lnTo>
                    <a:pt x="25" y="89"/>
                  </a:lnTo>
                  <a:lnTo>
                    <a:pt x="21" y="116"/>
                  </a:lnTo>
                  <a:lnTo>
                    <a:pt x="17" y="140"/>
                  </a:lnTo>
                  <a:lnTo>
                    <a:pt x="12" y="163"/>
                  </a:lnTo>
                  <a:lnTo>
                    <a:pt x="8" y="182"/>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22" name="Freeform 38"/>
            <p:cNvSpPr>
              <a:spLocks/>
            </p:cNvSpPr>
            <p:nvPr/>
          </p:nvSpPr>
          <p:spPr bwMode="auto">
            <a:xfrm>
              <a:off x="3399" y="2745"/>
              <a:ext cx="88" cy="65"/>
            </a:xfrm>
            <a:custGeom>
              <a:avLst/>
              <a:gdLst>
                <a:gd name="T0" fmla="*/ 0 w 88"/>
                <a:gd name="T1" fmla="*/ 0 h 65"/>
                <a:gd name="T2" fmla="*/ 11 w 88"/>
                <a:gd name="T3" fmla="*/ 13 h 65"/>
                <a:gd name="T4" fmla="*/ 39 w 88"/>
                <a:gd name="T5" fmla="*/ 26 h 65"/>
                <a:gd name="T6" fmla="*/ 76 w 88"/>
                <a:gd name="T7" fmla="*/ 43 h 65"/>
                <a:gd name="T8" fmla="*/ 87 w 88"/>
                <a:gd name="T9" fmla="*/ 64 h 65"/>
                <a:gd name="T10" fmla="*/ 81 w 88"/>
                <a:gd name="T11" fmla="*/ 43 h 65"/>
                <a:gd name="T12" fmla="*/ 60 w 88"/>
                <a:gd name="T13" fmla="*/ 30 h 65"/>
                <a:gd name="T14" fmla="*/ 33 w 88"/>
                <a:gd name="T15" fmla="*/ 18 h 65"/>
                <a:gd name="T16" fmla="*/ 0 w 88"/>
                <a:gd name="T1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65">
                  <a:moveTo>
                    <a:pt x="0" y="0"/>
                  </a:moveTo>
                  <a:lnTo>
                    <a:pt x="11" y="13"/>
                  </a:lnTo>
                  <a:lnTo>
                    <a:pt x="39" y="26"/>
                  </a:lnTo>
                  <a:lnTo>
                    <a:pt x="76" y="43"/>
                  </a:lnTo>
                  <a:lnTo>
                    <a:pt x="87" y="64"/>
                  </a:lnTo>
                  <a:lnTo>
                    <a:pt x="81" y="43"/>
                  </a:lnTo>
                  <a:lnTo>
                    <a:pt x="60" y="30"/>
                  </a:lnTo>
                  <a:lnTo>
                    <a:pt x="33" y="18"/>
                  </a:lnTo>
                  <a:lnTo>
                    <a:pt x="0"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23" name="Freeform 39"/>
            <p:cNvSpPr>
              <a:spLocks/>
            </p:cNvSpPr>
            <p:nvPr/>
          </p:nvSpPr>
          <p:spPr bwMode="auto">
            <a:xfrm>
              <a:off x="3425" y="2683"/>
              <a:ext cx="93" cy="117"/>
            </a:xfrm>
            <a:custGeom>
              <a:avLst/>
              <a:gdLst>
                <a:gd name="T0" fmla="*/ 0 w 93"/>
                <a:gd name="T1" fmla="*/ 0 h 117"/>
                <a:gd name="T2" fmla="*/ 12 w 93"/>
                <a:gd name="T3" fmla="*/ 22 h 117"/>
                <a:gd name="T4" fmla="*/ 28 w 93"/>
                <a:gd name="T5" fmla="*/ 45 h 117"/>
                <a:gd name="T6" fmla="*/ 49 w 93"/>
                <a:gd name="T7" fmla="*/ 57 h 117"/>
                <a:gd name="T8" fmla="*/ 81 w 93"/>
                <a:gd name="T9" fmla="*/ 85 h 117"/>
                <a:gd name="T10" fmla="*/ 92 w 93"/>
                <a:gd name="T11" fmla="*/ 116 h 117"/>
                <a:gd name="T12" fmla="*/ 87 w 93"/>
                <a:gd name="T13" fmla="*/ 89 h 117"/>
                <a:gd name="T14" fmla="*/ 69 w 93"/>
                <a:gd name="T15" fmla="*/ 67 h 117"/>
                <a:gd name="T16" fmla="*/ 49 w 93"/>
                <a:gd name="T17" fmla="*/ 49 h 117"/>
                <a:gd name="T18" fmla="*/ 33 w 93"/>
                <a:gd name="T19" fmla="*/ 45 h 117"/>
                <a:gd name="T20" fmla="*/ 5 w 93"/>
                <a:gd name="T21" fmla="*/ 17 h 117"/>
                <a:gd name="T22" fmla="*/ 0 w 93"/>
                <a:gd name="T2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117">
                  <a:moveTo>
                    <a:pt x="0" y="0"/>
                  </a:moveTo>
                  <a:lnTo>
                    <a:pt x="12" y="22"/>
                  </a:lnTo>
                  <a:lnTo>
                    <a:pt x="28" y="45"/>
                  </a:lnTo>
                  <a:lnTo>
                    <a:pt x="49" y="57"/>
                  </a:lnTo>
                  <a:lnTo>
                    <a:pt x="81" y="85"/>
                  </a:lnTo>
                  <a:lnTo>
                    <a:pt x="92" y="116"/>
                  </a:lnTo>
                  <a:lnTo>
                    <a:pt x="87" y="89"/>
                  </a:lnTo>
                  <a:lnTo>
                    <a:pt x="69" y="67"/>
                  </a:lnTo>
                  <a:lnTo>
                    <a:pt x="49" y="49"/>
                  </a:lnTo>
                  <a:lnTo>
                    <a:pt x="33" y="45"/>
                  </a:lnTo>
                  <a:lnTo>
                    <a:pt x="5" y="17"/>
                  </a:lnTo>
                  <a:lnTo>
                    <a:pt x="0"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24" name="Freeform 40"/>
            <p:cNvSpPr>
              <a:spLocks/>
            </p:cNvSpPr>
            <p:nvPr/>
          </p:nvSpPr>
          <p:spPr bwMode="auto">
            <a:xfrm>
              <a:off x="3504" y="2726"/>
              <a:ext cx="44" cy="57"/>
            </a:xfrm>
            <a:custGeom>
              <a:avLst/>
              <a:gdLst>
                <a:gd name="T0" fmla="*/ 0 w 44"/>
                <a:gd name="T1" fmla="*/ 0 h 57"/>
                <a:gd name="T2" fmla="*/ 19 w 44"/>
                <a:gd name="T3" fmla="*/ 22 h 57"/>
                <a:gd name="T4" fmla="*/ 29 w 44"/>
                <a:gd name="T5" fmla="*/ 38 h 57"/>
                <a:gd name="T6" fmla="*/ 38 w 44"/>
                <a:gd name="T7" fmla="*/ 56 h 57"/>
                <a:gd name="T8" fmla="*/ 43 w 44"/>
                <a:gd name="T9" fmla="*/ 47 h 57"/>
                <a:gd name="T10" fmla="*/ 34 w 44"/>
                <a:gd name="T11" fmla="*/ 30 h 57"/>
                <a:gd name="T12" fmla="*/ 0 w 44"/>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44" h="57">
                  <a:moveTo>
                    <a:pt x="0" y="0"/>
                  </a:moveTo>
                  <a:lnTo>
                    <a:pt x="19" y="22"/>
                  </a:lnTo>
                  <a:lnTo>
                    <a:pt x="29" y="38"/>
                  </a:lnTo>
                  <a:lnTo>
                    <a:pt x="38" y="56"/>
                  </a:lnTo>
                  <a:lnTo>
                    <a:pt x="43" y="47"/>
                  </a:lnTo>
                  <a:lnTo>
                    <a:pt x="34" y="30"/>
                  </a:lnTo>
                  <a:lnTo>
                    <a:pt x="0"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25" name="Freeform 41"/>
            <p:cNvSpPr>
              <a:spLocks/>
            </p:cNvSpPr>
            <p:nvPr/>
          </p:nvSpPr>
          <p:spPr bwMode="auto">
            <a:xfrm>
              <a:off x="3456" y="2663"/>
              <a:ext cx="103" cy="89"/>
            </a:xfrm>
            <a:custGeom>
              <a:avLst/>
              <a:gdLst>
                <a:gd name="T0" fmla="*/ 91 w 103"/>
                <a:gd name="T1" fmla="*/ 88 h 89"/>
                <a:gd name="T2" fmla="*/ 81 w 103"/>
                <a:gd name="T3" fmla="*/ 75 h 89"/>
                <a:gd name="T4" fmla="*/ 60 w 103"/>
                <a:gd name="T5" fmla="*/ 66 h 89"/>
                <a:gd name="T6" fmla="*/ 42 w 103"/>
                <a:gd name="T7" fmla="*/ 48 h 89"/>
                <a:gd name="T8" fmla="*/ 16 w 103"/>
                <a:gd name="T9" fmla="*/ 40 h 89"/>
                <a:gd name="T10" fmla="*/ 6 w 103"/>
                <a:gd name="T11" fmla="*/ 22 h 89"/>
                <a:gd name="T12" fmla="*/ 0 w 103"/>
                <a:gd name="T13" fmla="*/ 0 h 89"/>
                <a:gd name="T14" fmla="*/ 11 w 103"/>
                <a:gd name="T15" fmla="*/ 22 h 89"/>
                <a:gd name="T16" fmla="*/ 27 w 103"/>
                <a:gd name="T17" fmla="*/ 40 h 89"/>
                <a:gd name="T18" fmla="*/ 48 w 103"/>
                <a:gd name="T19" fmla="*/ 48 h 89"/>
                <a:gd name="T20" fmla="*/ 70 w 103"/>
                <a:gd name="T21" fmla="*/ 66 h 89"/>
                <a:gd name="T22" fmla="*/ 86 w 103"/>
                <a:gd name="T23" fmla="*/ 70 h 89"/>
                <a:gd name="T24" fmla="*/ 102 w 103"/>
                <a:gd name="T25" fmla="*/ 88 h 89"/>
                <a:gd name="T26" fmla="*/ 91 w 103"/>
                <a:gd name="T27" fmla="*/ 8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89">
                  <a:moveTo>
                    <a:pt x="91" y="88"/>
                  </a:moveTo>
                  <a:lnTo>
                    <a:pt x="81" y="75"/>
                  </a:lnTo>
                  <a:lnTo>
                    <a:pt x="60" y="66"/>
                  </a:lnTo>
                  <a:lnTo>
                    <a:pt x="42" y="48"/>
                  </a:lnTo>
                  <a:lnTo>
                    <a:pt x="16" y="40"/>
                  </a:lnTo>
                  <a:lnTo>
                    <a:pt x="6" y="22"/>
                  </a:lnTo>
                  <a:lnTo>
                    <a:pt x="0" y="0"/>
                  </a:lnTo>
                  <a:lnTo>
                    <a:pt x="11" y="22"/>
                  </a:lnTo>
                  <a:lnTo>
                    <a:pt x="27" y="40"/>
                  </a:lnTo>
                  <a:lnTo>
                    <a:pt x="48" y="48"/>
                  </a:lnTo>
                  <a:lnTo>
                    <a:pt x="70" y="66"/>
                  </a:lnTo>
                  <a:lnTo>
                    <a:pt x="86" y="70"/>
                  </a:lnTo>
                  <a:lnTo>
                    <a:pt x="102" y="88"/>
                  </a:lnTo>
                  <a:lnTo>
                    <a:pt x="91" y="88"/>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26" name="Freeform 42"/>
            <p:cNvSpPr>
              <a:spLocks/>
            </p:cNvSpPr>
            <p:nvPr/>
          </p:nvSpPr>
          <p:spPr bwMode="auto">
            <a:xfrm>
              <a:off x="3261" y="2785"/>
              <a:ext cx="37" cy="70"/>
            </a:xfrm>
            <a:custGeom>
              <a:avLst/>
              <a:gdLst>
                <a:gd name="T0" fmla="*/ 36 w 37"/>
                <a:gd name="T1" fmla="*/ 0 h 70"/>
                <a:gd name="T2" fmla="*/ 14 w 37"/>
                <a:gd name="T3" fmla="*/ 13 h 70"/>
                <a:gd name="T4" fmla="*/ 4 w 37"/>
                <a:gd name="T5" fmla="*/ 26 h 70"/>
                <a:gd name="T6" fmla="*/ 0 w 37"/>
                <a:gd name="T7" fmla="*/ 47 h 70"/>
                <a:gd name="T8" fmla="*/ 0 w 37"/>
                <a:gd name="T9" fmla="*/ 65 h 70"/>
                <a:gd name="T10" fmla="*/ 4 w 37"/>
                <a:gd name="T11" fmla="*/ 69 h 70"/>
                <a:gd name="T12" fmla="*/ 4 w 37"/>
                <a:gd name="T13" fmla="*/ 51 h 70"/>
                <a:gd name="T14" fmla="*/ 9 w 37"/>
                <a:gd name="T15" fmla="*/ 34 h 70"/>
                <a:gd name="T16" fmla="*/ 19 w 37"/>
                <a:gd name="T17" fmla="*/ 17 h 70"/>
                <a:gd name="T18" fmla="*/ 36 w 37"/>
                <a:gd name="T1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70">
                  <a:moveTo>
                    <a:pt x="36" y="0"/>
                  </a:moveTo>
                  <a:lnTo>
                    <a:pt x="14" y="13"/>
                  </a:lnTo>
                  <a:lnTo>
                    <a:pt x="4" y="26"/>
                  </a:lnTo>
                  <a:lnTo>
                    <a:pt x="0" y="47"/>
                  </a:lnTo>
                  <a:lnTo>
                    <a:pt x="0" y="65"/>
                  </a:lnTo>
                  <a:lnTo>
                    <a:pt x="4" y="69"/>
                  </a:lnTo>
                  <a:lnTo>
                    <a:pt x="4" y="51"/>
                  </a:lnTo>
                  <a:lnTo>
                    <a:pt x="9" y="34"/>
                  </a:lnTo>
                  <a:lnTo>
                    <a:pt x="19" y="17"/>
                  </a:lnTo>
                  <a:lnTo>
                    <a:pt x="36"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27" name="Freeform 43"/>
            <p:cNvSpPr>
              <a:spLocks/>
            </p:cNvSpPr>
            <p:nvPr/>
          </p:nvSpPr>
          <p:spPr bwMode="auto">
            <a:xfrm>
              <a:off x="3231" y="2817"/>
              <a:ext cx="55" cy="96"/>
            </a:xfrm>
            <a:custGeom>
              <a:avLst/>
              <a:gdLst>
                <a:gd name="T0" fmla="*/ 39 w 55"/>
                <a:gd name="T1" fmla="*/ 91 h 96"/>
                <a:gd name="T2" fmla="*/ 29 w 55"/>
                <a:gd name="T3" fmla="*/ 77 h 96"/>
                <a:gd name="T4" fmla="*/ 15 w 55"/>
                <a:gd name="T5" fmla="*/ 64 h 96"/>
                <a:gd name="T6" fmla="*/ 5 w 55"/>
                <a:gd name="T7" fmla="*/ 55 h 96"/>
                <a:gd name="T8" fmla="*/ 0 w 55"/>
                <a:gd name="T9" fmla="*/ 37 h 96"/>
                <a:gd name="T10" fmla="*/ 5 w 55"/>
                <a:gd name="T11" fmla="*/ 19 h 96"/>
                <a:gd name="T12" fmla="*/ 10 w 55"/>
                <a:gd name="T13" fmla="*/ 0 h 96"/>
                <a:gd name="T14" fmla="*/ 10 w 55"/>
                <a:gd name="T15" fmla="*/ 19 h 96"/>
                <a:gd name="T16" fmla="*/ 5 w 55"/>
                <a:gd name="T17" fmla="*/ 41 h 96"/>
                <a:gd name="T18" fmla="*/ 15 w 55"/>
                <a:gd name="T19" fmla="*/ 55 h 96"/>
                <a:gd name="T20" fmla="*/ 29 w 55"/>
                <a:gd name="T21" fmla="*/ 69 h 96"/>
                <a:gd name="T22" fmla="*/ 34 w 55"/>
                <a:gd name="T23" fmla="*/ 82 h 96"/>
                <a:gd name="T24" fmla="*/ 54 w 55"/>
                <a:gd name="T25" fmla="*/ 95 h 96"/>
                <a:gd name="T26" fmla="*/ 39 w 55"/>
                <a:gd name="T27"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96">
                  <a:moveTo>
                    <a:pt x="39" y="91"/>
                  </a:moveTo>
                  <a:lnTo>
                    <a:pt x="29" y="77"/>
                  </a:lnTo>
                  <a:lnTo>
                    <a:pt x="15" y="64"/>
                  </a:lnTo>
                  <a:lnTo>
                    <a:pt x="5" y="55"/>
                  </a:lnTo>
                  <a:lnTo>
                    <a:pt x="0" y="37"/>
                  </a:lnTo>
                  <a:lnTo>
                    <a:pt x="5" y="19"/>
                  </a:lnTo>
                  <a:lnTo>
                    <a:pt x="10" y="0"/>
                  </a:lnTo>
                  <a:lnTo>
                    <a:pt x="10" y="19"/>
                  </a:lnTo>
                  <a:lnTo>
                    <a:pt x="5" y="41"/>
                  </a:lnTo>
                  <a:lnTo>
                    <a:pt x="15" y="55"/>
                  </a:lnTo>
                  <a:lnTo>
                    <a:pt x="29" y="69"/>
                  </a:lnTo>
                  <a:lnTo>
                    <a:pt x="34" y="82"/>
                  </a:lnTo>
                  <a:lnTo>
                    <a:pt x="54" y="95"/>
                  </a:lnTo>
                  <a:lnTo>
                    <a:pt x="39" y="91"/>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28" name="Freeform 44"/>
            <p:cNvSpPr>
              <a:spLocks/>
            </p:cNvSpPr>
            <p:nvPr/>
          </p:nvSpPr>
          <p:spPr bwMode="auto">
            <a:xfrm>
              <a:off x="3523" y="2672"/>
              <a:ext cx="115" cy="42"/>
            </a:xfrm>
            <a:custGeom>
              <a:avLst/>
              <a:gdLst>
                <a:gd name="T0" fmla="*/ 0 w 115"/>
                <a:gd name="T1" fmla="*/ 0 h 42"/>
                <a:gd name="T2" fmla="*/ 27 w 115"/>
                <a:gd name="T3" fmla="*/ 21 h 42"/>
                <a:gd name="T4" fmla="*/ 43 w 115"/>
                <a:gd name="T5" fmla="*/ 33 h 42"/>
                <a:gd name="T6" fmla="*/ 76 w 115"/>
                <a:gd name="T7" fmla="*/ 37 h 42"/>
                <a:gd name="T8" fmla="*/ 114 w 115"/>
                <a:gd name="T9" fmla="*/ 41 h 42"/>
                <a:gd name="T10" fmla="*/ 87 w 115"/>
                <a:gd name="T11" fmla="*/ 33 h 42"/>
                <a:gd name="T12" fmla="*/ 71 w 115"/>
                <a:gd name="T13" fmla="*/ 33 h 42"/>
                <a:gd name="T14" fmla="*/ 48 w 115"/>
                <a:gd name="T15" fmla="*/ 29 h 42"/>
                <a:gd name="T16" fmla="*/ 22 w 115"/>
                <a:gd name="T17" fmla="*/ 17 h 42"/>
                <a:gd name="T18" fmla="*/ 0 w 115"/>
                <a:gd name="T1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42">
                  <a:moveTo>
                    <a:pt x="0" y="0"/>
                  </a:moveTo>
                  <a:lnTo>
                    <a:pt x="27" y="21"/>
                  </a:lnTo>
                  <a:lnTo>
                    <a:pt x="43" y="33"/>
                  </a:lnTo>
                  <a:lnTo>
                    <a:pt x="76" y="37"/>
                  </a:lnTo>
                  <a:lnTo>
                    <a:pt x="114" y="41"/>
                  </a:lnTo>
                  <a:lnTo>
                    <a:pt x="87" y="33"/>
                  </a:lnTo>
                  <a:lnTo>
                    <a:pt x="71" y="33"/>
                  </a:lnTo>
                  <a:lnTo>
                    <a:pt x="48" y="29"/>
                  </a:lnTo>
                  <a:lnTo>
                    <a:pt x="22" y="17"/>
                  </a:lnTo>
                  <a:lnTo>
                    <a:pt x="0"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29" name="Freeform 45"/>
            <p:cNvSpPr>
              <a:spLocks/>
            </p:cNvSpPr>
            <p:nvPr/>
          </p:nvSpPr>
          <p:spPr bwMode="auto">
            <a:xfrm>
              <a:off x="3399" y="2683"/>
              <a:ext cx="63" cy="79"/>
            </a:xfrm>
            <a:custGeom>
              <a:avLst/>
              <a:gdLst>
                <a:gd name="T0" fmla="*/ 0 w 63"/>
                <a:gd name="T1" fmla="*/ 0 h 79"/>
                <a:gd name="T2" fmla="*/ 5 w 63"/>
                <a:gd name="T3" fmla="*/ 30 h 79"/>
                <a:gd name="T4" fmla="*/ 20 w 63"/>
                <a:gd name="T5" fmla="*/ 48 h 79"/>
                <a:gd name="T6" fmla="*/ 42 w 63"/>
                <a:gd name="T7" fmla="*/ 61 h 79"/>
                <a:gd name="T8" fmla="*/ 62 w 63"/>
                <a:gd name="T9" fmla="*/ 78 h 79"/>
                <a:gd name="T10" fmla="*/ 47 w 63"/>
                <a:gd name="T11" fmla="*/ 56 h 79"/>
                <a:gd name="T12" fmla="*/ 20 w 63"/>
                <a:gd name="T13" fmla="*/ 44 h 79"/>
                <a:gd name="T14" fmla="*/ 10 w 63"/>
                <a:gd name="T15" fmla="*/ 26 h 79"/>
                <a:gd name="T16" fmla="*/ 0 w 63"/>
                <a:gd name="T1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79">
                  <a:moveTo>
                    <a:pt x="0" y="0"/>
                  </a:moveTo>
                  <a:lnTo>
                    <a:pt x="5" y="30"/>
                  </a:lnTo>
                  <a:lnTo>
                    <a:pt x="20" y="48"/>
                  </a:lnTo>
                  <a:lnTo>
                    <a:pt x="42" y="61"/>
                  </a:lnTo>
                  <a:lnTo>
                    <a:pt x="62" y="78"/>
                  </a:lnTo>
                  <a:lnTo>
                    <a:pt x="47" y="56"/>
                  </a:lnTo>
                  <a:lnTo>
                    <a:pt x="20" y="44"/>
                  </a:lnTo>
                  <a:lnTo>
                    <a:pt x="10" y="26"/>
                  </a:lnTo>
                  <a:lnTo>
                    <a:pt x="0"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30" name="Freeform 46"/>
            <p:cNvSpPr>
              <a:spLocks/>
            </p:cNvSpPr>
            <p:nvPr/>
          </p:nvSpPr>
          <p:spPr bwMode="auto">
            <a:xfrm>
              <a:off x="3115" y="2672"/>
              <a:ext cx="134" cy="90"/>
            </a:xfrm>
            <a:custGeom>
              <a:avLst/>
              <a:gdLst>
                <a:gd name="T0" fmla="*/ 133 w 134"/>
                <a:gd name="T1" fmla="*/ 0 h 90"/>
                <a:gd name="T2" fmla="*/ 122 w 134"/>
                <a:gd name="T3" fmla="*/ 32 h 90"/>
                <a:gd name="T4" fmla="*/ 101 w 134"/>
                <a:gd name="T5" fmla="*/ 54 h 90"/>
                <a:gd name="T6" fmla="*/ 67 w 134"/>
                <a:gd name="T7" fmla="*/ 71 h 90"/>
                <a:gd name="T8" fmla="*/ 34 w 134"/>
                <a:gd name="T9" fmla="*/ 81 h 90"/>
                <a:gd name="T10" fmla="*/ 0 w 134"/>
                <a:gd name="T11" fmla="*/ 89 h 90"/>
                <a:gd name="T12" fmla="*/ 29 w 134"/>
                <a:gd name="T13" fmla="*/ 89 h 90"/>
                <a:gd name="T14" fmla="*/ 56 w 134"/>
                <a:gd name="T15" fmla="*/ 85 h 90"/>
                <a:gd name="T16" fmla="*/ 84 w 134"/>
                <a:gd name="T17" fmla="*/ 67 h 90"/>
                <a:gd name="T18" fmla="*/ 117 w 134"/>
                <a:gd name="T19" fmla="*/ 45 h 90"/>
                <a:gd name="T20" fmla="*/ 133 w 134"/>
                <a:gd name="T21"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90">
                  <a:moveTo>
                    <a:pt x="133" y="0"/>
                  </a:moveTo>
                  <a:lnTo>
                    <a:pt x="122" y="32"/>
                  </a:lnTo>
                  <a:lnTo>
                    <a:pt x="101" y="54"/>
                  </a:lnTo>
                  <a:lnTo>
                    <a:pt x="67" y="71"/>
                  </a:lnTo>
                  <a:lnTo>
                    <a:pt x="34" y="81"/>
                  </a:lnTo>
                  <a:lnTo>
                    <a:pt x="0" y="89"/>
                  </a:lnTo>
                  <a:lnTo>
                    <a:pt x="29" y="89"/>
                  </a:lnTo>
                  <a:lnTo>
                    <a:pt x="56" y="85"/>
                  </a:lnTo>
                  <a:lnTo>
                    <a:pt x="84" y="67"/>
                  </a:lnTo>
                  <a:lnTo>
                    <a:pt x="117" y="45"/>
                  </a:lnTo>
                  <a:lnTo>
                    <a:pt x="133"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31" name="Freeform 47"/>
            <p:cNvSpPr>
              <a:spLocks/>
            </p:cNvSpPr>
            <p:nvPr/>
          </p:nvSpPr>
          <p:spPr bwMode="auto">
            <a:xfrm>
              <a:off x="3055" y="2731"/>
              <a:ext cx="188" cy="61"/>
            </a:xfrm>
            <a:custGeom>
              <a:avLst/>
              <a:gdLst>
                <a:gd name="T0" fmla="*/ 187 w 188"/>
                <a:gd name="T1" fmla="*/ 0 h 61"/>
                <a:gd name="T2" fmla="*/ 165 w 188"/>
                <a:gd name="T3" fmla="*/ 21 h 61"/>
                <a:gd name="T4" fmla="*/ 137 w 188"/>
                <a:gd name="T5" fmla="*/ 34 h 61"/>
                <a:gd name="T6" fmla="*/ 108 w 188"/>
                <a:gd name="T7" fmla="*/ 43 h 61"/>
                <a:gd name="T8" fmla="*/ 74 w 188"/>
                <a:gd name="T9" fmla="*/ 43 h 61"/>
                <a:gd name="T10" fmla="*/ 45 w 188"/>
                <a:gd name="T11" fmla="*/ 43 h 61"/>
                <a:gd name="T12" fmla="*/ 22 w 188"/>
                <a:gd name="T13" fmla="*/ 47 h 61"/>
                <a:gd name="T14" fmla="*/ 0 w 188"/>
                <a:gd name="T15" fmla="*/ 60 h 61"/>
                <a:gd name="T16" fmla="*/ 22 w 188"/>
                <a:gd name="T17" fmla="*/ 52 h 61"/>
                <a:gd name="T18" fmla="*/ 50 w 188"/>
                <a:gd name="T19" fmla="*/ 47 h 61"/>
                <a:gd name="T20" fmla="*/ 74 w 188"/>
                <a:gd name="T21" fmla="*/ 47 h 61"/>
                <a:gd name="T22" fmla="*/ 102 w 188"/>
                <a:gd name="T23" fmla="*/ 47 h 61"/>
                <a:gd name="T24" fmla="*/ 130 w 188"/>
                <a:gd name="T25" fmla="*/ 43 h 61"/>
                <a:gd name="T26" fmla="*/ 153 w 188"/>
                <a:gd name="T27" fmla="*/ 34 h 61"/>
                <a:gd name="T28" fmla="*/ 187 w 188"/>
                <a:gd name="T29" fmla="*/ 17 h 61"/>
                <a:gd name="T30" fmla="*/ 187 w 188"/>
                <a:gd name="T3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8" h="61">
                  <a:moveTo>
                    <a:pt x="187" y="0"/>
                  </a:moveTo>
                  <a:lnTo>
                    <a:pt x="165" y="21"/>
                  </a:lnTo>
                  <a:lnTo>
                    <a:pt x="137" y="34"/>
                  </a:lnTo>
                  <a:lnTo>
                    <a:pt x="108" y="43"/>
                  </a:lnTo>
                  <a:lnTo>
                    <a:pt x="74" y="43"/>
                  </a:lnTo>
                  <a:lnTo>
                    <a:pt x="45" y="43"/>
                  </a:lnTo>
                  <a:lnTo>
                    <a:pt x="22" y="47"/>
                  </a:lnTo>
                  <a:lnTo>
                    <a:pt x="0" y="60"/>
                  </a:lnTo>
                  <a:lnTo>
                    <a:pt x="22" y="52"/>
                  </a:lnTo>
                  <a:lnTo>
                    <a:pt x="50" y="47"/>
                  </a:lnTo>
                  <a:lnTo>
                    <a:pt x="74" y="47"/>
                  </a:lnTo>
                  <a:lnTo>
                    <a:pt x="102" y="47"/>
                  </a:lnTo>
                  <a:lnTo>
                    <a:pt x="130" y="43"/>
                  </a:lnTo>
                  <a:lnTo>
                    <a:pt x="153" y="34"/>
                  </a:lnTo>
                  <a:lnTo>
                    <a:pt x="187" y="17"/>
                  </a:lnTo>
                  <a:lnTo>
                    <a:pt x="187"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32" name="Freeform 48"/>
            <p:cNvSpPr>
              <a:spLocks/>
            </p:cNvSpPr>
            <p:nvPr/>
          </p:nvSpPr>
          <p:spPr bwMode="auto">
            <a:xfrm>
              <a:off x="3028" y="2672"/>
              <a:ext cx="130" cy="57"/>
            </a:xfrm>
            <a:custGeom>
              <a:avLst/>
              <a:gdLst>
                <a:gd name="T0" fmla="*/ 129 w 130"/>
                <a:gd name="T1" fmla="*/ 0 h 57"/>
                <a:gd name="T2" fmla="*/ 113 w 130"/>
                <a:gd name="T3" fmla="*/ 14 h 57"/>
                <a:gd name="T4" fmla="*/ 96 w 130"/>
                <a:gd name="T5" fmla="*/ 22 h 57"/>
                <a:gd name="T6" fmla="*/ 67 w 130"/>
                <a:gd name="T7" fmla="*/ 34 h 57"/>
                <a:gd name="T8" fmla="*/ 34 w 130"/>
                <a:gd name="T9" fmla="*/ 38 h 57"/>
                <a:gd name="T10" fmla="*/ 0 w 130"/>
                <a:gd name="T11" fmla="*/ 56 h 57"/>
                <a:gd name="T12" fmla="*/ 40 w 130"/>
                <a:gd name="T13" fmla="*/ 38 h 57"/>
                <a:gd name="T14" fmla="*/ 45 w 130"/>
                <a:gd name="T15" fmla="*/ 42 h 57"/>
                <a:gd name="T16" fmla="*/ 73 w 130"/>
                <a:gd name="T17" fmla="*/ 38 h 57"/>
                <a:gd name="T18" fmla="*/ 101 w 130"/>
                <a:gd name="T19" fmla="*/ 26 h 57"/>
                <a:gd name="T20" fmla="*/ 129 w 130"/>
                <a:gd name="T2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 h="57">
                  <a:moveTo>
                    <a:pt x="129" y="0"/>
                  </a:moveTo>
                  <a:lnTo>
                    <a:pt x="113" y="14"/>
                  </a:lnTo>
                  <a:lnTo>
                    <a:pt x="96" y="22"/>
                  </a:lnTo>
                  <a:lnTo>
                    <a:pt x="67" y="34"/>
                  </a:lnTo>
                  <a:lnTo>
                    <a:pt x="34" y="38"/>
                  </a:lnTo>
                  <a:lnTo>
                    <a:pt x="0" y="56"/>
                  </a:lnTo>
                  <a:lnTo>
                    <a:pt x="40" y="38"/>
                  </a:lnTo>
                  <a:lnTo>
                    <a:pt x="45" y="42"/>
                  </a:lnTo>
                  <a:lnTo>
                    <a:pt x="73" y="38"/>
                  </a:lnTo>
                  <a:lnTo>
                    <a:pt x="101" y="26"/>
                  </a:lnTo>
                  <a:lnTo>
                    <a:pt x="129"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33" name="Freeform 49"/>
            <p:cNvSpPr>
              <a:spLocks/>
            </p:cNvSpPr>
            <p:nvPr/>
          </p:nvSpPr>
          <p:spPr bwMode="auto">
            <a:xfrm>
              <a:off x="2824" y="2774"/>
              <a:ext cx="114" cy="18"/>
            </a:xfrm>
            <a:custGeom>
              <a:avLst/>
              <a:gdLst>
                <a:gd name="T0" fmla="*/ 60 w 114"/>
                <a:gd name="T1" fmla="*/ 17 h 18"/>
                <a:gd name="T2" fmla="*/ 92 w 114"/>
                <a:gd name="T3" fmla="*/ 11 h 18"/>
                <a:gd name="T4" fmla="*/ 113 w 114"/>
                <a:gd name="T5" fmla="*/ 0 h 18"/>
                <a:gd name="T6" fmla="*/ 92 w 114"/>
                <a:gd name="T7" fmla="*/ 7 h 18"/>
                <a:gd name="T8" fmla="*/ 0 w 114"/>
                <a:gd name="T9" fmla="*/ 17 h 18"/>
                <a:gd name="T10" fmla="*/ 43 w 114"/>
                <a:gd name="T11" fmla="*/ 17 h 18"/>
                <a:gd name="T12" fmla="*/ 60 w 114"/>
                <a:gd name="T13" fmla="*/ 17 h 18"/>
              </a:gdLst>
              <a:ahLst/>
              <a:cxnLst>
                <a:cxn ang="0">
                  <a:pos x="T0" y="T1"/>
                </a:cxn>
                <a:cxn ang="0">
                  <a:pos x="T2" y="T3"/>
                </a:cxn>
                <a:cxn ang="0">
                  <a:pos x="T4" y="T5"/>
                </a:cxn>
                <a:cxn ang="0">
                  <a:pos x="T6" y="T7"/>
                </a:cxn>
                <a:cxn ang="0">
                  <a:pos x="T8" y="T9"/>
                </a:cxn>
                <a:cxn ang="0">
                  <a:pos x="T10" y="T11"/>
                </a:cxn>
                <a:cxn ang="0">
                  <a:pos x="T12" y="T13"/>
                </a:cxn>
              </a:cxnLst>
              <a:rect l="0" t="0" r="r" b="b"/>
              <a:pathLst>
                <a:path w="114" h="18">
                  <a:moveTo>
                    <a:pt x="60" y="17"/>
                  </a:moveTo>
                  <a:lnTo>
                    <a:pt x="92" y="11"/>
                  </a:lnTo>
                  <a:lnTo>
                    <a:pt x="113" y="0"/>
                  </a:lnTo>
                  <a:lnTo>
                    <a:pt x="92" y="7"/>
                  </a:lnTo>
                  <a:lnTo>
                    <a:pt x="0" y="17"/>
                  </a:lnTo>
                  <a:lnTo>
                    <a:pt x="43" y="17"/>
                  </a:lnTo>
                  <a:lnTo>
                    <a:pt x="60" y="17"/>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34" name="Freeform 50"/>
            <p:cNvSpPr>
              <a:spLocks/>
            </p:cNvSpPr>
            <p:nvPr/>
          </p:nvSpPr>
          <p:spPr bwMode="auto">
            <a:xfrm>
              <a:off x="3444" y="2238"/>
              <a:ext cx="1" cy="177"/>
            </a:xfrm>
            <a:custGeom>
              <a:avLst/>
              <a:gdLst>
                <a:gd name="T0" fmla="*/ 0 w 1"/>
                <a:gd name="T1" fmla="*/ 176 h 177"/>
                <a:gd name="T2" fmla="*/ 0 w 1"/>
                <a:gd name="T3" fmla="*/ 153 h 177"/>
                <a:gd name="T4" fmla="*/ 0 w 1"/>
                <a:gd name="T5" fmla="*/ 130 h 177"/>
                <a:gd name="T6" fmla="*/ 0 w 1"/>
                <a:gd name="T7" fmla="*/ 107 h 177"/>
                <a:gd name="T8" fmla="*/ 0 w 1"/>
                <a:gd name="T9" fmla="*/ 79 h 177"/>
                <a:gd name="T10" fmla="*/ 0 w 1"/>
                <a:gd name="T11" fmla="*/ 56 h 177"/>
                <a:gd name="T12" fmla="*/ 0 w 1"/>
                <a:gd name="T13" fmla="*/ 37 h 177"/>
                <a:gd name="T14" fmla="*/ 0 w 1"/>
                <a:gd name="T15" fmla="*/ 19 h 177"/>
                <a:gd name="T16" fmla="*/ 0 w 1"/>
                <a:gd name="T17" fmla="*/ 0 h 177"/>
                <a:gd name="T18" fmla="*/ 0 w 1"/>
                <a:gd name="T19" fmla="*/ 14 h 177"/>
                <a:gd name="T20" fmla="*/ 0 w 1"/>
                <a:gd name="T21" fmla="*/ 42 h 177"/>
                <a:gd name="T22" fmla="*/ 0 w 1"/>
                <a:gd name="T23" fmla="*/ 61 h 177"/>
                <a:gd name="T24" fmla="*/ 0 w 1"/>
                <a:gd name="T25" fmla="*/ 84 h 177"/>
                <a:gd name="T26" fmla="*/ 0 w 1"/>
                <a:gd name="T27" fmla="*/ 107 h 177"/>
                <a:gd name="T28" fmla="*/ 0 w 1"/>
                <a:gd name="T29" fmla="*/ 120 h 177"/>
                <a:gd name="T30" fmla="*/ 0 w 1"/>
                <a:gd name="T31" fmla="*/ 148 h 177"/>
                <a:gd name="T32" fmla="*/ 0 w 1"/>
                <a:gd name="T33" fmla="*/ 17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 h="177">
                  <a:moveTo>
                    <a:pt x="0" y="176"/>
                  </a:moveTo>
                  <a:lnTo>
                    <a:pt x="0" y="153"/>
                  </a:lnTo>
                  <a:lnTo>
                    <a:pt x="0" y="130"/>
                  </a:lnTo>
                  <a:lnTo>
                    <a:pt x="0" y="107"/>
                  </a:lnTo>
                  <a:lnTo>
                    <a:pt x="0" y="79"/>
                  </a:lnTo>
                  <a:lnTo>
                    <a:pt x="0" y="56"/>
                  </a:lnTo>
                  <a:lnTo>
                    <a:pt x="0" y="37"/>
                  </a:lnTo>
                  <a:lnTo>
                    <a:pt x="0" y="19"/>
                  </a:lnTo>
                  <a:lnTo>
                    <a:pt x="0" y="0"/>
                  </a:lnTo>
                  <a:lnTo>
                    <a:pt x="0" y="14"/>
                  </a:lnTo>
                  <a:lnTo>
                    <a:pt x="0" y="42"/>
                  </a:lnTo>
                  <a:lnTo>
                    <a:pt x="0" y="61"/>
                  </a:lnTo>
                  <a:lnTo>
                    <a:pt x="0" y="84"/>
                  </a:lnTo>
                  <a:lnTo>
                    <a:pt x="0" y="107"/>
                  </a:lnTo>
                  <a:lnTo>
                    <a:pt x="0" y="120"/>
                  </a:lnTo>
                  <a:lnTo>
                    <a:pt x="0" y="148"/>
                  </a:lnTo>
                  <a:lnTo>
                    <a:pt x="0" y="176"/>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35" name="Freeform 51"/>
            <p:cNvSpPr>
              <a:spLocks/>
            </p:cNvSpPr>
            <p:nvPr/>
          </p:nvSpPr>
          <p:spPr bwMode="auto">
            <a:xfrm>
              <a:off x="3510" y="2238"/>
              <a:ext cx="2" cy="191"/>
            </a:xfrm>
            <a:custGeom>
              <a:avLst/>
              <a:gdLst>
                <a:gd name="T0" fmla="*/ 1 w 2"/>
                <a:gd name="T1" fmla="*/ 190 h 191"/>
                <a:gd name="T2" fmla="*/ 1 w 2"/>
                <a:gd name="T3" fmla="*/ 171 h 191"/>
                <a:gd name="T4" fmla="*/ 0 w 2"/>
                <a:gd name="T5" fmla="*/ 148 h 191"/>
                <a:gd name="T6" fmla="*/ 1 w 2"/>
                <a:gd name="T7" fmla="*/ 129 h 191"/>
                <a:gd name="T8" fmla="*/ 0 w 2"/>
                <a:gd name="T9" fmla="*/ 106 h 191"/>
                <a:gd name="T10" fmla="*/ 0 w 2"/>
                <a:gd name="T11" fmla="*/ 84 h 191"/>
                <a:gd name="T12" fmla="*/ 1 w 2"/>
                <a:gd name="T13" fmla="*/ 65 h 191"/>
                <a:gd name="T14" fmla="*/ 1 w 2"/>
                <a:gd name="T15" fmla="*/ 42 h 191"/>
                <a:gd name="T16" fmla="*/ 0 w 2"/>
                <a:gd name="T17" fmla="*/ 23 h 191"/>
                <a:gd name="T18" fmla="*/ 1 w 2"/>
                <a:gd name="T19" fmla="*/ 0 h 191"/>
                <a:gd name="T20" fmla="*/ 1 w 2"/>
                <a:gd name="T21" fmla="*/ 28 h 191"/>
                <a:gd name="T22" fmla="*/ 1 w 2"/>
                <a:gd name="T23" fmla="*/ 56 h 191"/>
                <a:gd name="T24" fmla="*/ 1 w 2"/>
                <a:gd name="T25" fmla="*/ 79 h 191"/>
                <a:gd name="T26" fmla="*/ 1 w 2"/>
                <a:gd name="T27" fmla="*/ 93 h 191"/>
                <a:gd name="T28" fmla="*/ 1 w 2"/>
                <a:gd name="T29" fmla="*/ 116 h 191"/>
                <a:gd name="T30" fmla="*/ 1 w 2"/>
                <a:gd name="T31" fmla="*/ 148 h 191"/>
                <a:gd name="T32" fmla="*/ 1 w 2"/>
                <a:gd name="T33" fmla="*/ 19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 h="191">
                  <a:moveTo>
                    <a:pt x="1" y="190"/>
                  </a:moveTo>
                  <a:lnTo>
                    <a:pt x="1" y="171"/>
                  </a:lnTo>
                  <a:lnTo>
                    <a:pt x="0" y="148"/>
                  </a:lnTo>
                  <a:lnTo>
                    <a:pt x="1" y="129"/>
                  </a:lnTo>
                  <a:lnTo>
                    <a:pt x="0" y="106"/>
                  </a:lnTo>
                  <a:lnTo>
                    <a:pt x="0" y="84"/>
                  </a:lnTo>
                  <a:lnTo>
                    <a:pt x="1" y="65"/>
                  </a:lnTo>
                  <a:lnTo>
                    <a:pt x="1" y="42"/>
                  </a:lnTo>
                  <a:lnTo>
                    <a:pt x="0" y="23"/>
                  </a:lnTo>
                  <a:lnTo>
                    <a:pt x="1" y="0"/>
                  </a:lnTo>
                  <a:lnTo>
                    <a:pt x="1" y="28"/>
                  </a:lnTo>
                  <a:lnTo>
                    <a:pt x="1" y="56"/>
                  </a:lnTo>
                  <a:lnTo>
                    <a:pt x="1" y="79"/>
                  </a:lnTo>
                  <a:lnTo>
                    <a:pt x="1" y="93"/>
                  </a:lnTo>
                  <a:lnTo>
                    <a:pt x="1" y="116"/>
                  </a:lnTo>
                  <a:lnTo>
                    <a:pt x="1" y="148"/>
                  </a:lnTo>
                  <a:lnTo>
                    <a:pt x="1" y="19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36" name="Freeform 52"/>
            <p:cNvSpPr>
              <a:spLocks/>
            </p:cNvSpPr>
            <p:nvPr/>
          </p:nvSpPr>
          <p:spPr bwMode="auto">
            <a:xfrm>
              <a:off x="3352" y="2194"/>
              <a:ext cx="13" cy="128"/>
            </a:xfrm>
            <a:custGeom>
              <a:avLst/>
              <a:gdLst>
                <a:gd name="T0" fmla="*/ 9 w 13"/>
                <a:gd name="T1" fmla="*/ 127 h 128"/>
                <a:gd name="T2" fmla="*/ 7 w 13"/>
                <a:gd name="T3" fmla="*/ 105 h 128"/>
                <a:gd name="T4" fmla="*/ 7 w 13"/>
                <a:gd name="T5" fmla="*/ 90 h 128"/>
                <a:gd name="T6" fmla="*/ 0 w 13"/>
                <a:gd name="T7" fmla="*/ 68 h 128"/>
                <a:gd name="T8" fmla="*/ 3 w 13"/>
                <a:gd name="T9" fmla="*/ 45 h 128"/>
                <a:gd name="T10" fmla="*/ 0 w 13"/>
                <a:gd name="T11" fmla="*/ 27 h 128"/>
                <a:gd name="T12" fmla="*/ 3 w 13"/>
                <a:gd name="T13" fmla="*/ 9 h 128"/>
                <a:gd name="T14" fmla="*/ 12 w 13"/>
                <a:gd name="T15" fmla="*/ 0 h 128"/>
                <a:gd name="T16" fmla="*/ 12 w 13"/>
                <a:gd name="T17" fmla="*/ 18 h 128"/>
                <a:gd name="T18" fmla="*/ 12 w 13"/>
                <a:gd name="T19" fmla="*/ 32 h 128"/>
                <a:gd name="T20" fmla="*/ 12 w 13"/>
                <a:gd name="T21" fmla="*/ 45 h 128"/>
                <a:gd name="T22" fmla="*/ 12 w 13"/>
                <a:gd name="T23" fmla="*/ 68 h 128"/>
                <a:gd name="T24" fmla="*/ 12 w 13"/>
                <a:gd name="T25" fmla="*/ 73 h 128"/>
                <a:gd name="T26" fmla="*/ 12 w 13"/>
                <a:gd name="T27" fmla="*/ 95 h 128"/>
                <a:gd name="T28" fmla="*/ 9 w 13"/>
                <a:gd name="T29" fmla="*/ 12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28">
                  <a:moveTo>
                    <a:pt x="9" y="127"/>
                  </a:moveTo>
                  <a:lnTo>
                    <a:pt x="7" y="105"/>
                  </a:lnTo>
                  <a:lnTo>
                    <a:pt x="7" y="90"/>
                  </a:lnTo>
                  <a:lnTo>
                    <a:pt x="0" y="68"/>
                  </a:lnTo>
                  <a:lnTo>
                    <a:pt x="3" y="45"/>
                  </a:lnTo>
                  <a:lnTo>
                    <a:pt x="0" y="27"/>
                  </a:lnTo>
                  <a:lnTo>
                    <a:pt x="3" y="9"/>
                  </a:lnTo>
                  <a:lnTo>
                    <a:pt x="12" y="0"/>
                  </a:lnTo>
                  <a:lnTo>
                    <a:pt x="12" y="18"/>
                  </a:lnTo>
                  <a:lnTo>
                    <a:pt x="12" y="32"/>
                  </a:lnTo>
                  <a:lnTo>
                    <a:pt x="12" y="45"/>
                  </a:lnTo>
                  <a:lnTo>
                    <a:pt x="12" y="68"/>
                  </a:lnTo>
                  <a:lnTo>
                    <a:pt x="12" y="73"/>
                  </a:lnTo>
                  <a:lnTo>
                    <a:pt x="12" y="95"/>
                  </a:lnTo>
                  <a:lnTo>
                    <a:pt x="9" y="127"/>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37" name="Freeform 53"/>
            <p:cNvSpPr>
              <a:spLocks/>
            </p:cNvSpPr>
            <p:nvPr/>
          </p:nvSpPr>
          <p:spPr bwMode="auto">
            <a:xfrm>
              <a:off x="3292" y="2203"/>
              <a:ext cx="13" cy="140"/>
            </a:xfrm>
            <a:custGeom>
              <a:avLst/>
              <a:gdLst>
                <a:gd name="T0" fmla="*/ 3 w 13"/>
                <a:gd name="T1" fmla="*/ 139 h 140"/>
                <a:gd name="T2" fmla="*/ 0 w 13"/>
                <a:gd name="T3" fmla="*/ 116 h 140"/>
                <a:gd name="T4" fmla="*/ 3 w 13"/>
                <a:gd name="T5" fmla="*/ 97 h 140"/>
                <a:gd name="T6" fmla="*/ 0 w 13"/>
                <a:gd name="T7" fmla="*/ 78 h 140"/>
                <a:gd name="T8" fmla="*/ 3 w 13"/>
                <a:gd name="T9" fmla="*/ 65 h 140"/>
                <a:gd name="T10" fmla="*/ 0 w 13"/>
                <a:gd name="T11" fmla="*/ 46 h 140"/>
                <a:gd name="T12" fmla="*/ 0 w 13"/>
                <a:gd name="T13" fmla="*/ 28 h 140"/>
                <a:gd name="T14" fmla="*/ 0 w 13"/>
                <a:gd name="T15" fmla="*/ 13 h 140"/>
                <a:gd name="T16" fmla="*/ 0 w 13"/>
                <a:gd name="T17" fmla="*/ 0 h 140"/>
                <a:gd name="T18" fmla="*/ 6 w 13"/>
                <a:gd name="T19" fmla="*/ 23 h 140"/>
                <a:gd name="T20" fmla="*/ 9 w 13"/>
                <a:gd name="T21" fmla="*/ 42 h 140"/>
                <a:gd name="T22" fmla="*/ 9 w 13"/>
                <a:gd name="T23" fmla="*/ 65 h 140"/>
                <a:gd name="T24" fmla="*/ 12 w 13"/>
                <a:gd name="T25" fmla="*/ 83 h 140"/>
                <a:gd name="T26" fmla="*/ 9 w 13"/>
                <a:gd name="T27" fmla="*/ 97 h 140"/>
                <a:gd name="T28" fmla="*/ 6 w 13"/>
                <a:gd name="T29" fmla="*/ 126 h 140"/>
                <a:gd name="T30" fmla="*/ 3 w 13"/>
                <a:gd name="T31" fmla="*/ 13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140">
                  <a:moveTo>
                    <a:pt x="3" y="139"/>
                  </a:moveTo>
                  <a:lnTo>
                    <a:pt x="0" y="116"/>
                  </a:lnTo>
                  <a:lnTo>
                    <a:pt x="3" y="97"/>
                  </a:lnTo>
                  <a:lnTo>
                    <a:pt x="0" y="78"/>
                  </a:lnTo>
                  <a:lnTo>
                    <a:pt x="3" y="65"/>
                  </a:lnTo>
                  <a:lnTo>
                    <a:pt x="0" y="46"/>
                  </a:lnTo>
                  <a:lnTo>
                    <a:pt x="0" y="28"/>
                  </a:lnTo>
                  <a:lnTo>
                    <a:pt x="0" y="13"/>
                  </a:lnTo>
                  <a:lnTo>
                    <a:pt x="0" y="0"/>
                  </a:lnTo>
                  <a:lnTo>
                    <a:pt x="6" y="23"/>
                  </a:lnTo>
                  <a:lnTo>
                    <a:pt x="9" y="42"/>
                  </a:lnTo>
                  <a:lnTo>
                    <a:pt x="9" y="65"/>
                  </a:lnTo>
                  <a:lnTo>
                    <a:pt x="12" y="83"/>
                  </a:lnTo>
                  <a:lnTo>
                    <a:pt x="9" y="97"/>
                  </a:lnTo>
                  <a:lnTo>
                    <a:pt x="6" y="126"/>
                  </a:lnTo>
                  <a:lnTo>
                    <a:pt x="3" y="139"/>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38" name="Freeform 54"/>
            <p:cNvSpPr>
              <a:spLocks/>
            </p:cNvSpPr>
            <p:nvPr/>
          </p:nvSpPr>
          <p:spPr bwMode="auto">
            <a:xfrm>
              <a:off x="3248" y="2131"/>
              <a:ext cx="28" cy="215"/>
            </a:xfrm>
            <a:custGeom>
              <a:avLst/>
              <a:gdLst>
                <a:gd name="T0" fmla="*/ 17 w 28"/>
                <a:gd name="T1" fmla="*/ 214 h 215"/>
                <a:gd name="T2" fmla="*/ 13 w 28"/>
                <a:gd name="T3" fmla="*/ 199 h 215"/>
                <a:gd name="T4" fmla="*/ 17 w 28"/>
                <a:gd name="T5" fmla="*/ 186 h 215"/>
                <a:gd name="T6" fmla="*/ 17 w 28"/>
                <a:gd name="T7" fmla="*/ 168 h 215"/>
                <a:gd name="T8" fmla="*/ 13 w 28"/>
                <a:gd name="T9" fmla="*/ 145 h 215"/>
                <a:gd name="T10" fmla="*/ 13 w 28"/>
                <a:gd name="T11" fmla="*/ 121 h 215"/>
                <a:gd name="T12" fmla="*/ 9 w 28"/>
                <a:gd name="T13" fmla="*/ 107 h 215"/>
                <a:gd name="T14" fmla="*/ 4 w 28"/>
                <a:gd name="T15" fmla="*/ 98 h 215"/>
                <a:gd name="T16" fmla="*/ 0 w 28"/>
                <a:gd name="T17" fmla="*/ 83 h 215"/>
                <a:gd name="T18" fmla="*/ 0 w 28"/>
                <a:gd name="T19" fmla="*/ 69 h 215"/>
                <a:gd name="T20" fmla="*/ 4 w 28"/>
                <a:gd name="T21" fmla="*/ 55 h 215"/>
                <a:gd name="T22" fmla="*/ 9 w 28"/>
                <a:gd name="T23" fmla="*/ 32 h 215"/>
                <a:gd name="T24" fmla="*/ 9 w 28"/>
                <a:gd name="T25" fmla="*/ 13 h 215"/>
                <a:gd name="T26" fmla="*/ 9 w 28"/>
                <a:gd name="T27" fmla="*/ 0 h 215"/>
                <a:gd name="T28" fmla="*/ 17 w 28"/>
                <a:gd name="T29" fmla="*/ 13 h 215"/>
                <a:gd name="T30" fmla="*/ 23 w 28"/>
                <a:gd name="T31" fmla="*/ 32 h 215"/>
                <a:gd name="T32" fmla="*/ 23 w 28"/>
                <a:gd name="T33" fmla="*/ 60 h 215"/>
                <a:gd name="T34" fmla="*/ 23 w 28"/>
                <a:gd name="T35" fmla="*/ 79 h 215"/>
                <a:gd name="T36" fmla="*/ 17 w 28"/>
                <a:gd name="T37" fmla="*/ 88 h 215"/>
                <a:gd name="T38" fmla="*/ 27 w 28"/>
                <a:gd name="T39" fmla="*/ 102 h 215"/>
                <a:gd name="T40" fmla="*/ 23 w 28"/>
                <a:gd name="T41" fmla="*/ 125 h 215"/>
                <a:gd name="T42" fmla="*/ 23 w 28"/>
                <a:gd name="T43" fmla="*/ 130 h 215"/>
                <a:gd name="T44" fmla="*/ 27 w 28"/>
                <a:gd name="T45" fmla="*/ 158 h 215"/>
                <a:gd name="T46" fmla="*/ 27 w 28"/>
                <a:gd name="T47" fmla="*/ 176 h 215"/>
                <a:gd name="T48" fmla="*/ 27 w 28"/>
                <a:gd name="T49" fmla="*/ 191 h 215"/>
                <a:gd name="T50" fmla="*/ 17 w 28"/>
                <a:gd name="T51" fmla="*/ 214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 h="215">
                  <a:moveTo>
                    <a:pt x="17" y="214"/>
                  </a:moveTo>
                  <a:lnTo>
                    <a:pt x="13" y="199"/>
                  </a:lnTo>
                  <a:lnTo>
                    <a:pt x="17" y="186"/>
                  </a:lnTo>
                  <a:lnTo>
                    <a:pt x="17" y="168"/>
                  </a:lnTo>
                  <a:lnTo>
                    <a:pt x="13" y="145"/>
                  </a:lnTo>
                  <a:lnTo>
                    <a:pt x="13" y="121"/>
                  </a:lnTo>
                  <a:lnTo>
                    <a:pt x="9" y="107"/>
                  </a:lnTo>
                  <a:lnTo>
                    <a:pt x="4" y="98"/>
                  </a:lnTo>
                  <a:lnTo>
                    <a:pt x="0" y="83"/>
                  </a:lnTo>
                  <a:lnTo>
                    <a:pt x="0" y="69"/>
                  </a:lnTo>
                  <a:lnTo>
                    <a:pt x="4" y="55"/>
                  </a:lnTo>
                  <a:lnTo>
                    <a:pt x="9" y="32"/>
                  </a:lnTo>
                  <a:lnTo>
                    <a:pt x="9" y="13"/>
                  </a:lnTo>
                  <a:lnTo>
                    <a:pt x="9" y="0"/>
                  </a:lnTo>
                  <a:lnTo>
                    <a:pt x="17" y="13"/>
                  </a:lnTo>
                  <a:lnTo>
                    <a:pt x="23" y="32"/>
                  </a:lnTo>
                  <a:lnTo>
                    <a:pt x="23" y="60"/>
                  </a:lnTo>
                  <a:lnTo>
                    <a:pt x="23" y="79"/>
                  </a:lnTo>
                  <a:lnTo>
                    <a:pt x="17" y="88"/>
                  </a:lnTo>
                  <a:lnTo>
                    <a:pt x="27" y="102"/>
                  </a:lnTo>
                  <a:lnTo>
                    <a:pt x="23" y="125"/>
                  </a:lnTo>
                  <a:lnTo>
                    <a:pt x="23" y="130"/>
                  </a:lnTo>
                  <a:lnTo>
                    <a:pt x="27" y="158"/>
                  </a:lnTo>
                  <a:lnTo>
                    <a:pt x="27" y="176"/>
                  </a:lnTo>
                  <a:lnTo>
                    <a:pt x="27" y="191"/>
                  </a:lnTo>
                  <a:lnTo>
                    <a:pt x="17" y="214"/>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39" name="Freeform 55"/>
            <p:cNvSpPr>
              <a:spLocks/>
            </p:cNvSpPr>
            <p:nvPr/>
          </p:nvSpPr>
          <p:spPr bwMode="auto">
            <a:xfrm>
              <a:off x="3280" y="2107"/>
              <a:ext cx="49" cy="197"/>
            </a:xfrm>
            <a:custGeom>
              <a:avLst/>
              <a:gdLst>
                <a:gd name="T0" fmla="*/ 33 w 49"/>
                <a:gd name="T1" fmla="*/ 196 h 197"/>
                <a:gd name="T2" fmla="*/ 29 w 49"/>
                <a:gd name="T3" fmla="*/ 176 h 197"/>
                <a:gd name="T4" fmla="*/ 33 w 49"/>
                <a:gd name="T5" fmla="*/ 153 h 197"/>
                <a:gd name="T6" fmla="*/ 33 w 49"/>
                <a:gd name="T7" fmla="*/ 140 h 197"/>
                <a:gd name="T8" fmla="*/ 33 w 49"/>
                <a:gd name="T9" fmla="*/ 121 h 197"/>
                <a:gd name="T10" fmla="*/ 29 w 49"/>
                <a:gd name="T11" fmla="*/ 88 h 197"/>
                <a:gd name="T12" fmla="*/ 24 w 49"/>
                <a:gd name="T13" fmla="*/ 75 h 197"/>
                <a:gd name="T14" fmla="*/ 19 w 49"/>
                <a:gd name="T15" fmla="*/ 55 h 197"/>
                <a:gd name="T16" fmla="*/ 10 w 49"/>
                <a:gd name="T17" fmla="*/ 47 h 197"/>
                <a:gd name="T18" fmla="*/ 10 w 49"/>
                <a:gd name="T19" fmla="*/ 32 h 197"/>
                <a:gd name="T20" fmla="*/ 5 w 49"/>
                <a:gd name="T21" fmla="*/ 13 h 197"/>
                <a:gd name="T22" fmla="*/ 0 w 49"/>
                <a:gd name="T23" fmla="*/ 0 h 197"/>
                <a:gd name="T24" fmla="*/ 19 w 49"/>
                <a:gd name="T25" fmla="*/ 18 h 197"/>
                <a:gd name="T26" fmla="*/ 24 w 49"/>
                <a:gd name="T27" fmla="*/ 42 h 197"/>
                <a:gd name="T28" fmla="*/ 38 w 49"/>
                <a:gd name="T29" fmla="*/ 70 h 197"/>
                <a:gd name="T30" fmla="*/ 48 w 49"/>
                <a:gd name="T31" fmla="*/ 98 h 197"/>
                <a:gd name="T32" fmla="*/ 48 w 49"/>
                <a:gd name="T33" fmla="*/ 130 h 197"/>
                <a:gd name="T34" fmla="*/ 48 w 49"/>
                <a:gd name="T35" fmla="*/ 163 h 197"/>
                <a:gd name="T36" fmla="*/ 43 w 49"/>
                <a:gd name="T37" fmla="*/ 172 h 197"/>
                <a:gd name="T38" fmla="*/ 33 w 49"/>
                <a:gd name="T39" fmla="*/ 19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97">
                  <a:moveTo>
                    <a:pt x="33" y="196"/>
                  </a:moveTo>
                  <a:lnTo>
                    <a:pt x="29" y="176"/>
                  </a:lnTo>
                  <a:lnTo>
                    <a:pt x="33" y="153"/>
                  </a:lnTo>
                  <a:lnTo>
                    <a:pt x="33" y="140"/>
                  </a:lnTo>
                  <a:lnTo>
                    <a:pt x="33" y="121"/>
                  </a:lnTo>
                  <a:lnTo>
                    <a:pt x="29" y="88"/>
                  </a:lnTo>
                  <a:lnTo>
                    <a:pt x="24" y="75"/>
                  </a:lnTo>
                  <a:lnTo>
                    <a:pt x="19" y="55"/>
                  </a:lnTo>
                  <a:lnTo>
                    <a:pt x="10" y="47"/>
                  </a:lnTo>
                  <a:lnTo>
                    <a:pt x="10" y="32"/>
                  </a:lnTo>
                  <a:lnTo>
                    <a:pt x="5" y="13"/>
                  </a:lnTo>
                  <a:lnTo>
                    <a:pt x="0" y="0"/>
                  </a:lnTo>
                  <a:lnTo>
                    <a:pt x="19" y="18"/>
                  </a:lnTo>
                  <a:lnTo>
                    <a:pt x="24" y="42"/>
                  </a:lnTo>
                  <a:lnTo>
                    <a:pt x="38" y="70"/>
                  </a:lnTo>
                  <a:lnTo>
                    <a:pt x="48" y="98"/>
                  </a:lnTo>
                  <a:lnTo>
                    <a:pt x="48" y="130"/>
                  </a:lnTo>
                  <a:lnTo>
                    <a:pt x="48" y="163"/>
                  </a:lnTo>
                  <a:lnTo>
                    <a:pt x="43" y="172"/>
                  </a:lnTo>
                  <a:lnTo>
                    <a:pt x="33" y="196"/>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40" name="Freeform 56"/>
            <p:cNvSpPr>
              <a:spLocks/>
            </p:cNvSpPr>
            <p:nvPr/>
          </p:nvSpPr>
          <p:spPr bwMode="auto">
            <a:xfrm>
              <a:off x="3285" y="2156"/>
              <a:ext cx="13" cy="56"/>
            </a:xfrm>
            <a:custGeom>
              <a:avLst/>
              <a:gdLst>
                <a:gd name="T0" fmla="*/ 0 w 13"/>
                <a:gd name="T1" fmla="*/ 0 h 56"/>
                <a:gd name="T2" fmla="*/ 0 w 13"/>
                <a:gd name="T3" fmla="*/ 21 h 56"/>
                <a:gd name="T4" fmla="*/ 3 w 13"/>
                <a:gd name="T5" fmla="*/ 30 h 56"/>
                <a:gd name="T6" fmla="*/ 9 w 13"/>
                <a:gd name="T7" fmla="*/ 42 h 56"/>
                <a:gd name="T8" fmla="*/ 12 w 13"/>
                <a:gd name="T9" fmla="*/ 55 h 56"/>
                <a:gd name="T10" fmla="*/ 12 w 13"/>
                <a:gd name="T11" fmla="*/ 38 h 56"/>
                <a:gd name="T12" fmla="*/ 6 w 13"/>
                <a:gd name="T13" fmla="*/ 30 h 56"/>
                <a:gd name="T14" fmla="*/ 3 w 13"/>
                <a:gd name="T15" fmla="*/ 13 h 56"/>
                <a:gd name="T16" fmla="*/ 0 w 13"/>
                <a:gd name="T1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56">
                  <a:moveTo>
                    <a:pt x="0" y="0"/>
                  </a:moveTo>
                  <a:lnTo>
                    <a:pt x="0" y="21"/>
                  </a:lnTo>
                  <a:lnTo>
                    <a:pt x="3" y="30"/>
                  </a:lnTo>
                  <a:lnTo>
                    <a:pt x="9" y="42"/>
                  </a:lnTo>
                  <a:lnTo>
                    <a:pt x="12" y="55"/>
                  </a:lnTo>
                  <a:lnTo>
                    <a:pt x="12" y="38"/>
                  </a:lnTo>
                  <a:lnTo>
                    <a:pt x="6" y="30"/>
                  </a:lnTo>
                  <a:lnTo>
                    <a:pt x="3" y="13"/>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41" name="Freeform 57"/>
            <p:cNvSpPr>
              <a:spLocks/>
            </p:cNvSpPr>
            <p:nvPr/>
          </p:nvSpPr>
          <p:spPr bwMode="auto">
            <a:xfrm>
              <a:off x="3406" y="2233"/>
              <a:ext cx="8" cy="128"/>
            </a:xfrm>
            <a:custGeom>
              <a:avLst/>
              <a:gdLst>
                <a:gd name="T0" fmla="*/ 5 w 8"/>
                <a:gd name="T1" fmla="*/ 127 h 128"/>
                <a:gd name="T2" fmla="*/ 5 w 8"/>
                <a:gd name="T3" fmla="*/ 99 h 128"/>
                <a:gd name="T4" fmla="*/ 2 w 8"/>
                <a:gd name="T5" fmla="*/ 77 h 128"/>
                <a:gd name="T6" fmla="*/ 5 w 8"/>
                <a:gd name="T7" fmla="*/ 59 h 128"/>
                <a:gd name="T8" fmla="*/ 2 w 8"/>
                <a:gd name="T9" fmla="*/ 41 h 128"/>
                <a:gd name="T10" fmla="*/ 2 w 8"/>
                <a:gd name="T11" fmla="*/ 18 h 128"/>
                <a:gd name="T12" fmla="*/ 0 w 8"/>
                <a:gd name="T13" fmla="*/ 0 h 128"/>
                <a:gd name="T14" fmla="*/ 7 w 8"/>
                <a:gd name="T15" fmla="*/ 18 h 128"/>
                <a:gd name="T16" fmla="*/ 7 w 8"/>
                <a:gd name="T17" fmla="*/ 41 h 128"/>
                <a:gd name="T18" fmla="*/ 7 w 8"/>
                <a:gd name="T19" fmla="*/ 68 h 128"/>
                <a:gd name="T20" fmla="*/ 7 w 8"/>
                <a:gd name="T21" fmla="*/ 86 h 128"/>
                <a:gd name="T22" fmla="*/ 7 w 8"/>
                <a:gd name="T23" fmla="*/ 99 h 128"/>
                <a:gd name="T24" fmla="*/ 5 w 8"/>
                <a:gd name="T25" fmla="*/ 12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128">
                  <a:moveTo>
                    <a:pt x="5" y="127"/>
                  </a:moveTo>
                  <a:lnTo>
                    <a:pt x="5" y="99"/>
                  </a:lnTo>
                  <a:lnTo>
                    <a:pt x="2" y="77"/>
                  </a:lnTo>
                  <a:lnTo>
                    <a:pt x="5" y="59"/>
                  </a:lnTo>
                  <a:lnTo>
                    <a:pt x="2" y="41"/>
                  </a:lnTo>
                  <a:lnTo>
                    <a:pt x="2" y="18"/>
                  </a:lnTo>
                  <a:lnTo>
                    <a:pt x="0" y="0"/>
                  </a:lnTo>
                  <a:lnTo>
                    <a:pt x="7" y="18"/>
                  </a:lnTo>
                  <a:lnTo>
                    <a:pt x="7" y="41"/>
                  </a:lnTo>
                  <a:lnTo>
                    <a:pt x="7" y="68"/>
                  </a:lnTo>
                  <a:lnTo>
                    <a:pt x="7" y="86"/>
                  </a:lnTo>
                  <a:lnTo>
                    <a:pt x="7" y="99"/>
                  </a:lnTo>
                  <a:lnTo>
                    <a:pt x="5" y="127"/>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42" name="Freeform 58"/>
            <p:cNvSpPr>
              <a:spLocks/>
            </p:cNvSpPr>
            <p:nvPr/>
          </p:nvSpPr>
          <p:spPr bwMode="auto">
            <a:xfrm>
              <a:off x="3451" y="2131"/>
              <a:ext cx="36" cy="191"/>
            </a:xfrm>
            <a:custGeom>
              <a:avLst/>
              <a:gdLst>
                <a:gd name="T0" fmla="*/ 31 w 36"/>
                <a:gd name="T1" fmla="*/ 190 h 191"/>
                <a:gd name="T2" fmla="*/ 22 w 36"/>
                <a:gd name="T3" fmla="*/ 172 h 191"/>
                <a:gd name="T4" fmla="*/ 22 w 36"/>
                <a:gd name="T5" fmla="*/ 144 h 191"/>
                <a:gd name="T6" fmla="*/ 27 w 36"/>
                <a:gd name="T7" fmla="*/ 121 h 191"/>
                <a:gd name="T8" fmla="*/ 22 w 36"/>
                <a:gd name="T9" fmla="*/ 106 h 191"/>
                <a:gd name="T10" fmla="*/ 22 w 36"/>
                <a:gd name="T11" fmla="*/ 74 h 191"/>
                <a:gd name="T12" fmla="*/ 18 w 36"/>
                <a:gd name="T13" fmla="*/ 51 h 191"/>
                <a:gd name="T14" fmla="*/ 13 w 36"/>
                <a:gd name="T15" fmla="*/ 32 h 191"/>
                <a:gd name="T16" fmla="*/ 4 w 36"/>
                <a:gd name="T17" fmla="*/ 18 h 191"/>
                <a:gd name="T18" fmla="*/ 0 w 36"/>
                <a:gd name="T19" fmla="*/ 0 h 191"/>
                <a:gd name="T20" fmla="*/ 9 w 36"/>
                <a:gd name="T21" fmla="*/ 8 h 191"/>
                <a:gd name="T22" fmla="*/ 22 w 36"/>
                <a:gd name="T23" fmla="*/ 32 h 191"/>
                <a:gd name="T24" fmla="*/ 27 w 36"/>
                <a:gd name="T25" fmla="*/ 60 h 191"/>
                <a:gd name="T26" fmla="*/ 35 w 36"/>
                <a:gd name="T27" fmla="*/ 93 h 191"/>
                <a:gd name="T28" fmla="*/ 31 w 36"/>
                <a:gd name="T29" fmla="*/ 124 h 191"/>
                <a:gd name="T30" fmla="*/ 35 w 36"/>
                <a:gd name="T31" fmla="*/ 152 h 191"/>
                <a:gd name="T32" fmla="*/ 31 w 36"/>
                <a:gd name="T33" fmla="*/ 19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191">
                  <a:moveTo>
                    <a:pt x="31" y="190"/>
                  </a:moveTo>
                  <a:lnTo>
                    <a:pt x="22" y="172"/>
                  </a:lnTo>
                  <a:lnTo>
                    <a:pt x="22" y="144"/>
                  </a:lnTo>
                  <a:lnTo>
                    <a:pt x="27" y="121"/>
                  </a:lnTo>
                  <a:lnTo>
                    <a:pt x="22" y="106"/>
                  </a:lnTo>
                  <a:lnTo>
                    <a:pt x="22" y="74"/>
                  </a:lnTo>
                  <a:lnTo>
                    <a:pt x="18" y="51"/>
                  </a:lnTo>
                  <a:lnTo>
                    <a:pt x="13" y="32"/>
                  </a:lnTo>
                  <a:lnTo>
                    <a:pt x="4" y="18"/>
                  </a:lnTo>
                  <a:lnTo>
                    <a:pt x="0" y="0"/>
                  </a:lnTo>
                  <a:lnTo>
                    <a:pt x="9" y="8"/>
                  </a:lnTo>
                  <a:lnTo>
                    <a:pt x="22" y="32"/>
                  </a:lnTo>
                  <a:lnTo>
                    <a:pt x="27" y="60"/>
                  </a:lnTo>
                  <a:lnTo>
                    <a:pt x="35" y="93"/>
                  </a:lnTo>
                  <a:lnTo>
                    <a:pt x="31" y="124"/>
                  </a:lnTo>
                  <a:lnTo>
                    <a:pt x="35" y="152"/>
                  </a:lnTo>
                  <a:lnTo>
                    <a:pt x="31" y="19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43" name="Freeform 59"/>
            <p:cNvSpPr>
              <a:spLocks/>
            </p:cNvSpPr>
            <p:nvPr/>
          </p:nvSpPr>
          <p:spPr bwMode="auto">
            <a:xfrm>
              <a:off x="3456" y="1986"/>
              <a:ext cx="56" cy="230"/>
            </a:xfrm>
            <a:custGeom>
              <a:avLst/>
              <a:gdLst>
                <a:gd name="T0" fmla="*/ 44 w 56"/>
                <a:gd name="T1" fmla="*/ 229 h 230"/>
                <a:gd name="T2" fmla="*/ 50 w 56"/>
                <a:gd name="T3" fmla="*/ 201 h 230"/>
                <a:gd name="T4" fmla="*/ 35 w 56"/>
                <a:gd name="T5" fmla="*/ 182 h 230"/>
                <a:gd name="T6" fmla="*/ 35 w 56"/>
                <a:gd name="T7" fmla="*/ 164 h 230"/>
                <a:gd name="T8" fmla="*/ 25 w 56"/>
                <a:gd name="T9" fmla="*/ 141 h 230"/>
                <a:gd name="T10" fmla="*/ 20 w 56"/>
                <a:gd name="T11" fmla="*/ 121 h 230"/>
                <a:gd name="T12" fmla="*/ 15 w 56"/>
                <a:gd name="T13" fmla="*/ 98 h 230"/>
                <a:gd name="T14" fmla="*/ 0 w 56"/>
                <a:gd name="T15" fmla="*/ 80 h 230"/>
                <a:gd name="T16" fmla="*/ 5 w 56"/>
                <a:gd name="T17" fmla="*/ 51 h 230"/>
                <a:gd name="T18" fmla="*/ 5 w 56"/>
                <a:gd name="T19" fmla="*/ 28 h 230"/>
                <a:gd name="T20" fmla="*/ 15 w 56"/>
                <a:gd name="T21" fmla="*/ 0 h 230"/>
                <a:gd name="T22" fmla="*/ 10 w 56"/>
                <a:gd name="T23" fmla="*/ 33 h 230"/>
                <a:gd name="T24" fmla="*/ 10 w 56"/>
                <a:gd name="T25" fmla="*/ 75 h 230"/>
                <a:gd name="T26" fmla="*/ 20 w 56"/>
                <a:gd name="T27" fmla="*/ 89 h 230"/>
                <a:gd name="T28" fmla="*/ 25 w 56"/>
                <a:gd name="T29" fmla="*/ 118 h 230"/>
                <a:gd name="T30" fmla="*/ 39 w 56"/>
                <a:gd name="T31" fmla="*/ 141 h 230"/>
                <a:gd name="T32" fmla="*/ 39 w 56"/>
                <a:gd name="T33" fmla="*/ 173 h 230"/>
                <a:gd name="T34" fmla="*/ 44 w 56"/>
                <a:gd name="T35" fmla="*/ 192 h 230"/>
                <a:gd name="T36" fmla="*/ 55 w 56"/>
                <a:gd name="T37" fmla="*/ 216 h 230"/>
                <a:gd name="T38" fmla="*/ 44 w 56"/>
                <a:gd name="T39" fmla="*/ 22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 h="230">
                  <a:moveTo>
                    <a:pt x="44" y="229"/>
                  </a:moveTo>
                  <a:lnTo>
                    <a:pt x="50" y="201"/>
                  </a:lnTo>
                  <a:lnTo>
                    <a:pt x="35" y="182"/>
                  </a:lnTo>
                  <a:lnTo>
                    <a:pt x="35" y="164"/>
                  </a:lnTo>
                  <a:lnTo>
                    <a:pt x="25" y="141"/>
                  </a:lnTo>
                  <a:lnTo>
                    <a:pt x="20" y="121"/>
                  </a:lnTo>
                  <a:lnTo>
                    <a:pt x="15" y="98"/>
                  </a:lnTo>
                  <a:lnTo>
                    <a:pt x="0" y="80"/>
                  </a:lnTo>
                  <a:lnTo>
                    <a:pt x="5" y="51"/>
                  </a:lnTo>
                  <a:lnTo>
                    <a:pt x="5" y="28"/>
                  </a:lnTo>
                  <a:lnTo>
                    <a:pt x="15" y="0"/>
                  </a:lnTo>
                  <a:lnTo>
                    <a:pt x="10" y="33"/>
                  </a:lnTo>
                  <a:lnTo>
                    <a:pt x="10" y="75"/>
                  </a:lnTo>
                  <a:lnTo>
                    <a:pt x="20" y="89"/>
                  </a:lnTo>
                  <a:lnTo>
                    <a:pt x="25" y="118"/>
                  </a:lnTo>
                  <a:lnTo>
                    <a:pt x="39" y="141"/>
                  </a:lnTo>
                  <a:lnTo>
                    <a:pt x="39" y="173"/>
                  </a:lnTo>
                  <a:lnTo>
                    <a:pt x="44" y="192"/>
                  </a:lnTo>
                  <a:lnTo>
                    <a:pt x="55" y="216"/>
                  </a:lnTo>
                  <a:lnTo>
                    <a:pt x="44" y="229"/>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44" name="Freeform 60"/>
            <p:cNvSpPr>
              <a:spLocks/>
            </p:cNvSpPr>
            <p:nvPr/>
          </p:nvSpPr>
          <p:spPr bwMode="auto">
            <a:xfrm>
              <a:off x="3399" y="2092"/>
              <a:ext cx="20" cy="135"/>
            </a:xfrm>
            <a:custGeom>
              <a:avLst/>
              <a:gdLst>
                <a:gd name="T0" fmla="*/ 15 w 20"/>
                <a:gd name="T1" fmla="*/ 134 h 135"/>
                <a:gd name="T2" fmla="*/ 8 w 20"/>
                <a:gd name="T3" fmla="*/ 111 h 135"/>
                <a:gd name="T4" fmla="*/ 11 w 20"/>
                <a:gd name="T5" fmla="*/ 92 h 135"/>
                <a:gd name="T6" fmla="*/ 4 w 20"/>
                <a:gd name="T7" fmla="*/ 60 h 135"/>
                <a:gd name="T8" fmla="*/ 4 w 20"/>
                <a:gd name="T9" fmla="*/ 33 h 135"/>
                <a:gd name="T10" fmla="*/ 0 w 20"/>
                <a:gd name="T11" fmla="*/ 0 h 135"/>
                <a:gd name="T12" fmla="*/ 11 w 20"/>
                <a:gd name="T13" fmla="*/ 28 h 135"/>
                <a:gd name="T14" fmla="*/ 11 w 20"/>
                <a:gd name="T15" fmla="*/ 55 h 135"/>
                <a:gd name="T16" fmla="*/ 15 w 20"/>
                <a:gd name="T17" fmla="*/ 92 h 135"/>
                <a:gd name="T18" fmla="*/ 19 w 20"/>
                <a:gd name="T19" fmla="*/ 120 h 135"/>
                <a:gd name="T20" fmla="*/ 15 w 20"/>
                <a:gd name="T21" fmla="*/ 13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135">
                  <a:moveTo>
                    <a:pt x="15" y="134"/>
                  </a:moveTo>
                  <a:lnTo>
                    <a:pt x="8" y="111"/>
                  </a:lnTo>
                  <a:lnTo>
                    <a:pt x="11" y="92"/>
                  </a:lnTo>
                  <a:lnTo>
                    <a:pt x="4" y="60"/>
                  </a:lnTo>
                  <a:lnTo>
                    <a:pt x="4" y="33"/>
                  </a:lnTo>
                  <a:lnTo>
                    <a:pt x="0" y="0"/>
                  </a:lnTo>
                  <a:lnTo>
                    <a:pt x="11" y="28"/>
                  </a:lnTo>
                  <a:lnTo>
                    <a:pt x="11" y="55"/>
                  </a:lnTo>
                  <a:lnTo>
                    <a:pt x="15" y="92"/>
                  </a:lnTo>
                  <a:lnTo>
                    <a:pt x="19" y="120"/>
                  </a:lnTo>
                  <a:lnTo>
                    <a:pt x="15" y="134"/>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45" name="Freeform 61"/>
            <p:cNvSpPr>
              <a:spLocks/>
            </p:cNvSpPr>
            <p:nvPr/>
          </p:nvSpPr>
          <p:spPr bwMode="auto">
            <a:xfrm>
              <a:off x="3444" y="2156"/>
              <a:ext cx="8" cy="64"/>
            </a:xfrm>
            <a:custGeom>
              <a:avLst/>
              <a:gdLst>
                <a:gd name="T0" fmla="*/ 5 w 8"/>
                <a:gd name="T1" fmla="*/ 63 h 64"/>
                <a:gd name="T2" fmla="*/ 2 w 8"/>
                <a:gd name="T3" fmla="*/ 38 h 64"/>
                <a:gd name="T4" fmla="*/ 2 w 8"/>
                <a:gd name="T5" fmla="*/ 17 h 64"/>
                <a:gd name="T6" fmla="*/ 0 w 8"/>
                <a:gd name="T7" fmla="*/ 0 h 64"/>
                <a:gd name="T8" fmla="*/ 7 w 8"/>
                <a:gd name="T9" fmla="*/ 29 h 64"/>
                <a:gd name="T10" fmla="*/ 7 w 8"/>
                <a:gd name="T11" fmla="*/ 55 h 64"/>
                <a:gd name="T12" fmla="*/ 5 w 8"/>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8" h="64">
                  <a:moveTo>
                    <a:pt x="5" y="63"/>
                  </a:moveTo>
                  <a:lnTo>
                    <a:pt x="2" y="38"/>
                  </a:lnTo>
                  <a:lnTo>
                    <a:pt x="2" y="17"/>
                  </a:lnTo>
                  <a:lnTo>
                    <a:pt x="0" y="0"/>
                  </a:lnTo>
                  <a:lnTo>
                    <a:pt x="7" y="29"/>
                  </a:lnTo>
                  <a:lnTo>
                    <a:pt x="7" y="55"/>
                  </a:lnTo>
                  <a:lnTo>
                    <a:pt x="5" y="63"/>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46" name="Freeform 62"/>
            <p:cNvSpPr>
              <a:spLocks/>
            </p:cNvSpPr>
            <p:nvPr/>
          </p:nvSpPr>
          <p:spPr bwMode="auto">
            <a:xfrm>
              <a:off x="3364" y="2092"/>
              <a:ext cx="19" cy="148"/>
            </a:xfrm>
            <a:custGeom>
              <a:avLst/>
              <a:gdLst>
                <a:gd name="T0" fmla="*/ 18 w 19"/>
                <a:gd name="T1" fmla="*/ 147 h 148"/>
                <a:gd name="T2" fmla="*/ 18 w 19"/>
                <a:gd name="T3" fmla="*/ 119 h 148"/>
                <a:gd name="T4" fmla="*/ 11 w 19"/>
                <a:gd name="T5" fmla="*/ 101 h 148"/>
                <a:gd name="T6" fmla="*/ 11 w 19"/>
                <a:gd name="T7" fmla="*/ 78 h 148"/>
                <a:gd name="T8" fmla="*/ 4 w 19"/>
                <a:gd name="T9" fmla="*/ 64 h 148"/>
                <a:gd name="T10" fmla="*/ 0 w 19"/>
                <a:gd name="T11" fmla="*/ 33 h 148"/>
                <a:gd name="T12" fmla="*/ 0 w 19"/>
                <a:gd name="T13" fmla="*/ 0 h 148"/>
                <a:gd name="T14" fmla="*/ 7 w 19"/>
                <a:gd name="T15" fmla="*/ 37 h 148"/>
                <a:gd name="T16" fmla="*/ 11 w 19"/>
                <a:gd name="T17" fmla="*/ 69 h 148"/>
                <a:gd name="T18" fmla="*/ 18 w 19"/>
                <a:gd name="T19" fmla="*/ 88 h 148"/>
                <a:gd name="T20" fmla="*/ 18 w 19"/>
                <a:gd name="T21" fmla="*/ 114 h 148"/>
                <a:gd name="T22" fmla="*/ 18 w 19"/>
                <a:gd name="T23"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48">
                  <a:moveTo>
                    <a:pt x="18" y="147"/>
                  </a:moveTo>
                  <a:lnTo>
                    <a:pt x="18" y="119"/>
                  </a:lnTo>
                  <a:lnTo>
                    <a:pt x="11" y="101"/>
                  </a:lnTo>
                  <a:lnTo>
                    <a:pt x="11" y="78"/>
                  </a:lnTo>
                  <a:lnTo>
                    <a:pt x="4" y="64"/>
                  </a:lnTo>
                  <a:lnTo>
                    <a:pt x="0" y="33"/>
                  </a:lnTo>
                  <a:lnTo>
                    <a:pt x="0" y="0"/>
                  </a:lnTo>
                  <a:lnTo>
                    <a:pt x="7" y="37"/>
                  </a:lnTo>
                  <a:lnTo>
                    <a:pt x="11" y="69"/>
                  </a:lnTo>
                  <a:lnTo>
                    <a:pt x="18" y="88"/>
                  </a:lnTo>
                  <a:lnTo>
                    <a:pt x="18" y="114"/>
                  </a:lnTo>
                  <a:lnTo>
                    <a:pt x="18" y="147"/>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47" name="Freeform 63"/>
            <p:cNvSpPr>
              <a:spLocks/>
            </p:cNvSpPr>
            <p:nvPr/>
          </p:nvSpPr>
          <p:spPr bwMode="auto">
            <a:xfrm>
              <a:off x="3231" y="2021"/>
              <a:ext cx="117" cy="171"/>
            </a:xfrm>
            <a:custGeom>
              <a:avLst/>
              <a:gdLst>
                <a:gd name="T0" fmla="*/ 109 w 117"/>
                <a:gd name="T1" fmla="*/ 170 h 171"/>
                <a:gd name="T2" fmla="*/ 98 w 117"/>
                <a:gd name="T3" fmla="*/ 147 h 171"/>
                <a:gd name="T4" fmla="*/ 98 w 117"/>
                <a:gd name="T5" fmla="*/ 124 h 171"/>
                <a:gd name="T6" fmla="*/ 88 w 117"/>
                <a:gd name="T7" fmla="*/ 115 h 171"/>
                <a:gd name="T8" fmla="*/ 88 w 117"/>
                <a:gd name="T9" fmla="*/ 87 h 171"/>
                <a:gd name="T10" fmla="*/ 66 w 117"/>
                <a:gd name="T11" fmla="*/ 78 h 171"/>
                <a:gd name="T12" fmla="*/ 50 w 117"/>
                <a:gd name="T13" fmla="*/ 55 h 171"/>
                <a:gd name="T14" fmla="*/ 38 w 117"/>
                <a:gd name="T15" fmla="*/ 41 h 171"/>
                <a:gd name="T16" fmla="*/ 16 w 117"/>
                <a:gd name="T17" fmla="*/ 13 h 171"/>
                <a:gd name="T18" fmla="*/ 0 w 117"/>
                <a:gd name="T19" fmla="*/ 0 h 171"/>
                <a:gd name="T20" fmla="*/ 32 w 117"/>
                <a:gd name="T21" fmla="*/ 10 h 171"/>
                <a:gd name="T22" fmla="*/ 66 w 117"/>
                <a:gd name="T23" fmla="*/ 27 h 171"/>
                <a:gd name="T24" fmla="*/ 77 w 117"/>
                <a:gd name="T25" fmla="*/ 55 h 171"/>
                <a:gd name="T26" fmla="*/ 104 w 117"/>
                <a:gd name="T27" fmla="*/ 74 h 171"/>
                <a:gd name="T28" fmla="*/ 109 w 117"/>
                <a:gd name="T29" fmla="*/ 96 h 171"/>
                <a:gd name="T30" fmla="*/ 109 w 117"/>
                <a:gd name="T31" fmla="*/ 124 h 171"/>
                <a:gd name="T32" fmla="*/ 116 w 117"/>
                <a:gd name="T33" fmla="*/ 147 h 171"/>
                <a:gd name="T34" fmla="*/ 109 w 117"/>
                <a:gd name="T35" fmla="*/ 17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7" h="171">
                  <a:moveTo>
                    <a:pt x="109" y="170"/>
                  </a:moveTo>
                  <a:lnTo>
                    <a:pt x="98" y="147"/>
                  </a:lnTo>
                  <a:lnTo>
                    <a:pt x="98" y="124"/>
                  </a:lnTo>
                  <a:lnTo>
                    <a:pt x="88" y="115"/>
                  </a:lnTo>
                  <a:lnTo>
                    <a:pt x="88" y="87"/>
                  </a:lnTo>
                  <a:lnTo>
                    <a:pt x="66" y="78"/>
                  </a:lnTo>
                  <a:lnTo>
                    <a:pt x="50" y="55"/>
                  </a:lnTo>
                  <a:lnTo>
                    <a:pt x="38" y="41"/>
                  </a:lnTo>
                  <a:lnTo>
                    <a:pt x="16" y="13"/>
                  </a:lnTo>
                  <a:lnTo>
                    <a:pt x="0" y="0"/>
                  </a:lnTo>
                  <a:lnTo>
                    <a:pt x="32" y="10"/>
                  </a:lnTo>
                  <a:lnTo>
                    <a:pt x="66" y="27"/>
                  </a:lnTo>
                  <a:lnTo>
                    <a:pt x="77" y="55"/>
                  </a:lnTo>
                  <a:lnTo>
                    <a:pt x="104" y="74"/>
                  </a:lnTo>
                  <a:lnTo>
                    <a:pt x="109" y="96"/>
                  </a:lnTo>
                  <a:lnTo>
                    <a:pt x="109" y="124"/>
                  </a:lnTo>
                  <a:lnTo>
                    <a:pt x="116" y="147"/>
                  </a:lnTo>
                  <a:lnTo>
                    <a:pt x="109" y="17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48" name="Freeform 64"/>
            <p:cNvSpPr>
              <a:spLocks/>
            </p:cNvSpPr>
            <p:nvPr/>
          </p:nvSpPr>
          <p:spPr bwMode="auto">
            <a:xfrm>
              <a:off x="3169" y="2007"/>
              <a:ext cx="74" cy="156"/>
            </a:xfrm>
            <a:custGeom>
              <a:avLst/>
              <a:gdLst>
                <a:gd name="T0" fmla="*/ 68 w 74"/>
                <a:gd name="T1" fmla="*/ 155 h 156"/>
                <a:gd name="T2" fmla="*/ 73 w 74"/>
                <a:gd name="T3" fmla="*/ 142 h 156"/>
                <a:gd name="T4" fmla="*/ 73 w 74"/>
                <a:gd name="T5" fmla="*/ 132 h 156"/>
                <a:gd name="T6" fmla="*/ 68 w 74"/>
                <a:gd name="T7" fmla="*/ 105 h 156"/>
                <a:gd name="T8" fmla="*/ 63 w 74"/>
                <a:gd name="T9" fmla="*/ 87 h 156"/>
                <a:gd name="T10" fmla="*/ 57 w 74"/>
                <a:gd name="T11" fmla="*/ 68 h 156"/>
                <a:gd name="T12" fmla="*/ 47 w 74"/>
                <a:gd name="T13" fmla="*/ 54 h 156"/>
                <a:gd name="T14" fmla="*/ 37 w 74"/>
                <a:gd name="T15" fmla="*/ 41 h 156"/>
                <a:gd name="T16" fmla="*/ 37 w 74"/>
                <a:gd name="T17" fmla="*/ 23 h 156"/>
                <a:gd name="T18" fmla="*/ 0 w 74"/>
                <a:gd name="T19" fmla="*/ 0 h 156"/>
                <a:gd name="T20" fmla="*/ 21 w 74"/>
                <a:gd name="T21" fmla="*/ 23 h 156"/>
                <a:gd name="T22" fmla="*/ 27 w 74"/>
                <a:gd name="T23" fmla="*/ 36 h 156"/>
                <a:gd name="T24" fmla="*/ 37 w 74"/>
                <a:gd name="T25" fmla="*/ 50 h 156"/>
                <a:gd name="T26" fmla="*/ 43 w 74"/>
                <a:gd name="T27" fmla="*/ 64 h 156"/>
                <a:gd name="T28" fmla="*/ 47 w 74"/>
                <a:gd name="T29" fmla="*/ 82 h 156"/>
                <a:gd name="T30" fmla="*/ 52 w 74"/>
                <a:gd name="T31" fmla="*/ 105 h 156"/>
                <a:gd name="T32" fmla="*/ 68 w 74"/>
                <a:gd name="T33" fmla="*/ 123 h 156"/>
                <a:gd name="T34" fmla="*/ 68 w 74"/>
                <a:gd name="T35" fmla="*/ 15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156">
                  <a:moveTo>
                    <a:pt x="68" y="155"/>
                  </a:moveTo>
                  <a:lnTo>
                    <a:pt x="73" y="142"/>
                  </a:lnTo>
                  <a:lnTo>
                    <a:pt x="73" y="132"/>
                  </a:lnTo>
                  <a:lnTo>
                    <a:pt x="68" y="105"/>
                  </a:lnTo>
                  <a:lnTo>
                    <a:pt x="63" y="87"/>
                  </a:lnTo>
                  <a:lnTo>
                    <a:pt x="57" y="68"/>
                  </a:lnTo>
                  <a:lnTo>
                    <a:pt x="47" y="54"/>
                  </a:lnTo>
                  <a:lnTo>
                    <a:pt x="37" y="41"/>
                  </a:lnTo>
                  <a:lnTo>
                    <a:pt x="37" y="23"/>
                  </a:lnTo>
                  <a:lnTo>
                    <a:pt x="0" y="0"/>
                  </a:lnTo>
                  <a:lnTo>
                    <a:pt x="21" y="23"/>
                  </a:lnTo>
                  <a:lnTo>
                    <a:pt x="27" y="36"/>
                  </a:lnTo>
                  <a:lnTo>
                    <a:pt x="37" y="50"/>
                  </a:lnTo>
                  <a:lnTo>
                    <a:pt x="43" y="64"/>
                  </a:lnTo>
                  <a:lnTo>
                    <a:pt x="47" y="82"/>
                  </a:lnTo>
                  <a:lnTo>
                    <a:pt x="52" y="105"/>
                  </a:lnTo>
                  <a:lnTo>
                    <a:pt x="68" y="123"/>
                  </a:lnTo>
                  <a:lnTo>
                    <a:pt x="68" y="155"/>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49" name="Freeform 65"/>
            <p:cNvSpPr>
              <a:spLocks/>
            </p:cNvSpPr>
            <p:nvPr/>
          </p:nvSpPr>
          <p:spPr bwMode="auto">
            <a:xfrm>
              <a:off x="3176" y="1995"/>
              <a:ext cx="93" cy="138"/>
            </a:xfrm>
            <a:custGeom>
              <a:avLst/>
              <a:gdLst>
                <a:gd name="T0" fmla="*/ 92 w 93"/>
                <a:gd name="T1" fmla="*/ 137 h 138"/>
                <a:gd name="T2" fmla="*/ 75 w 93"/>
                <a:gd name="T3" fmla="*/ 119 h 138"/>
                <a:gd name="T4" fmla="*/ 64 w 93"/>
                <a:gd name="T5" fmla="*/ 101 h 138"/>
                <a:gd name="T6" fmla="*/ 64 w 93"/>
                <a:gd name="T7" fmla="*/ 87 h 138"/>
                <a:gd name="T8" fmla="*/ 59 w 93"/>
                <a:gd name="T9" fmla="*/ 64 h 138"/>
                <a:gd name="T10" fmla="*/ 43 w 93"/>
                <a:gd name="T11" fmla="*/ 55 h 138"/>
                <a:gd name="T12" fmla="*/ 38 w 93"/>
                <a:gd name="T13" fmla="*/ 41 h 138"/>
                <a:gd name="T14" fmla="*/ 38 w 93"/>
                <a:gd name="T15" fmla="*/ 32 h 138"/>
                <a:gd name="T16" fmla="*/ 22 w 93"/>
                <a:gd name="T17" fmla="*/ 13 h 138"/>
                <a:gd name="T18" fmla="*/ 0 w 93"/>
                <a:gd name="T19" fmla="*/ 0 h 138"/>
                <a:gd name="T20" fmla="*/ 22 w 93"/>
                <a:gd name="T21" fmla="*/ 9 h 138"/>
                <a:gd name="T22" fmla="*/ 43 w 93"/>
                <a:gd name="T23" fmla="*/ 23 h 138"/>
                <a:gd name="T24" fmla="*/ 54 w 93"/>
                <a:gd name="T25" fmla="*/ 36 h 138"/>
                <a:gd name="T26" fmla="*/ 64 w 93"/>
                <a:gd name="T27" fmla="*/ 55 h 138"/>
                <a:gd name="T28" fmla="*/ 75 w 93"/>
                <a:gd name="T29" fmla="*/ 69 h 138"/>
                <a:gd name="T30" fmla="*/ 80 w 93"/>
                <a:gd name="T31" fmla="*/ 87 h 138"/>
                <a:gd name="T32" fmla="*/ 80 w 93"/>
                <a:gd name="T33" fmla="*/ 96 h 138"/>
                <a:gd name="T34" fmla="*/ 86 w 93"/>
                <a:gd name="T35" fmla="*/ 114 h 138"/>
                <a:gd name="T36" fmla="*/ 92 w 93"/>
                <a:gd name="T37" fmla="*/ 13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 h="138">
                  <a:moveTo>
                    <a:pt x="92" y="137"/>
                  </a:moveTo>
                  <a:lnTo>
                    <a:pt x="75" y="119"/>
                  </a:lnTo>
                  <a:lnTo>
                    <a:pt x="64" y="101"/>
                  </a:lnTo>
                  <a:lnTo>
                    <a:pt x="64" y="87"/>
                  </a:lnTo>
                  <a:lnTo>
                    <a:pt x="59" y="64"/>
                  </a:lnTo>
                  <a:lnTo>
                    <a:pt x="43" y="55"/>
                  </a:lnTo>
                  <a:lnTo>
                    <a:pt x="38" y="41"/>
                  </a:lnTo>
                  <a:lnTo>
                    <a:pt x="38" y="32"/>
                  </a:lnTo>
                  <a:lnTo>
                    <a:pt x="22" y="13"/>
                  </a:lnTo>
                  <a:lnTo>
                    <a:pt x="0" y="0"/>
                  </a:lnTo>
                  <a:lnTo>
                    <a:pt x="22" y="9"/>
                  </a:lnTo>
                  <a:lnTo>
                    <a:pt x="43" y="23"/>
                  </a:lnTo>
                  <a:lnTo>
                    <a:pt x="54" y="36"/>
                  </a:lnTo>
                  <a:lnTo>
                    <a:pt x="64" y="55"/>
                  </a:lnTo>
                  <a:lnTo>
                    <a:pt x="75" y="69"/>
                  </a:lnTo>
                  <a:lnTo>
                    <a:pt x="80" y="87"/>
                  </a:lnTo>
                  <a:lnTo>
                    <a:pt x="80" y="96"/>
                  </a:lnTo>
                  <a:lnTo>
                    <a:pt x="86" y="114"/>
                  </a:lnTo>
                  <a:lnTo>
                    <a:pt x="92" y="137"/>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50" name="Freeform 66"/>
            <p:cNvSpPr>
              <a:spLocks/>
            </p:cNvSpPr>
            <p:nvPr/>
          </p:nvSpPr>
          <p:spPr bwMode="auto">
            <a:xfrm>
              <a:off x="3272" y="2083"/>
              <a:ext cx="33" cy="36"/>
            </a:xfrm>
            <a:custGeom>
              <a:avLst/>
              <a:gdLst>
                <a:gd name="T0" fmla="*/ 0 w 33"/>
                <a:gd name="T1" fmla="*/ 0 h 36"/>
                <a:gd name="T2" fmla="*/ 6 w 33"/>
                <a:gd name="T3" fmla="*/ 11 h 36"/>
                <a:gd name="T4" fmla="*/ 15 w 33"/>
                <a:gd name="T5" fmla="*/ 19 h 36"/>
                <a:gd name="T6" fmla="*/ 28 w 33"/>
                <a:gd name="T7" fmla="*/ 27 h 36"/>
                <a:gd name="T8" fmla="*/ 28 w 33"/>
                <a:gd name="T9" fmla="*/ 35 h 36"/>
                <a:gd name="T10" fmla="*/ 32 w 33"/>
                <a:gd name="T11" fmla="*/ 27 h 36"/>
                <a:gd name="T12" fmla="*/ 19 w 33"/>
                <a:gd name="T13" fmla="*/ 19 h 36"/>
                <a:gd name="T14" fmla="*/ 10 w 33"/>
                <a:gd name="T15" fmla="*/ 7 h 36"/>
                <a:gd name="T16" fmla="*/ 0 w 33"/>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0" y="0"/>
                  </a:moveTo>
                  <a:lnTo>
                    <a:pt x="6" y="11"/>
                  </a:lnTo>
                  <a:lnTo>
                    <a:pt x="15" y="19"/>
                  </a:lnTo>
                  <a:lnTo>
                    <a:pt x="28" y="27"/>
                  </a:lnTo>
                  <a:lnTo>
                    <a:pt x="28" y="35"/>
                  </a:lnTo>
                  <a:lnTo>
                    <a:pt x="32" y="27"/>
                  </a:lnTo>
                  <a:lnTo>
                    <a:pt x="19" y="19"/>
                  </a:lnTo>
                  <a:lnTo>
                    <a:pt x="10" y="7"/>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51" name="Freeform 67"/>
            <p:cNvSpPr>
              <a:spLocks/>
            </p:cNvSpPr>
            <p:nvPr/>
          </p:nvSpPr>
          <p:spPr bwMode="auto">
            <a:xfrm>
              <a:off x="3425" y="1977"/>
              <a:ext cx="32" cy="147"/>
            </a:xfrm>
            <a:custGeom>
              <a:avLst/>
              <a:gdLst>
                <a:gd name="T0" fmla="*/ 31 w 32"/>
                <a:gd name="T1" fmla="*/ 146 h 147"/>
                <a:gd name="T2" fmla="*/ 14 w 32"/>
                <a:gd name="T3" fmla="*/ 127 h 147"/>
                <a:gd name="T4" fmla="*/ 10 w 32"/>
                <a:gd name="T5" fmla="*/ 105 h 147"/>
                <a:gd name="T6" fmla="*/ 4 w 32"/>
                <a:gd name="T7" fmla="*/ 81 h 147"/>
                <a:gd name="T8" fmla="*/ 0 w 32"/>
                <a:gd name="T9" fmla="*/ 68 h 147"/>
                <a:gd name="T10" fmla="*/ 4 w 32"/>
                <a:gd name="T11" fmla="*/ 41 h 147"/>
                <a:gd name="T12" fmla="*/ 10 w 32"/>
                <a:gd name="T13" fmla="*/ 18 h 147"/>
                <a:gd name="T14" fmla="*/ 18 w 32"/>
                <a:gd name="T15" fmla="*/ 0 h 147"/>
                <a:gd name="T16" fmla="*/ 14 w 32"/>
                <a:gd name="T17" fmla="*/ 22 h 147"/>
                <a:gd name="T18" fmla="*/ 10 w 32"/>
                <a:gd name="T19" fmla="*/ 46 h 147"/>
                <a:gd name="T20" fmla="*/ 10 w 32"/>
                <a:gd name="T21" fmla="*/ 68 h 147"/>
                <a:gd name="T22" fmla="*/ 14 w 32"/>
                <a:gd name="T23" fmla="*/ 91 h 147"/>
                <a:gd name="T24" fmla="*/ 18 w 32"/>
                <a:gd name="T25" fmla="*/ 114 h 147"/>
                <a:gd name="T26" fmla="*/ 31 w 32"/>
                <a:gd name="T27" fmla="*/ 14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47">
                  <a:moveTo>
                    <a:pt x="31" y="146"/>
                  </a:moveTo>
                  <a:lnTo>
                    <a:pt x="14" y="127"/>
                  </a:lnTo>
                  <a:lnTo>
                    <a:pt x="10" y="105"/>
                  </a:lnTo>
                  <a:lnTo>
                    <a:pt x="4" y="81"/>
                  </a:lnTo>
                  <a:lnTo>
                    <a:pt x="0" y="68"/>
                  </a:lnTo>
                  <a:lnTo>
                    <a:pt x="4" y="41"/>
                  </a:lnTo>
                  <a:lnTo>
                    <a:pt x="10" y="18"/>
                  </a:lnTo>
                  <a:lnTo>
                    <a:pt x="18" y="0"/>
                  </a:lnTo>
                  <a:lnTo>
                    <a:pt x="14" y="22"/>
                  </a:lnTo>
                  <a:lnTo>
                    <a:pt x="10" y="46"/>
                  </a:lnTo>
                  <a:lnTo>
                    <a:pt x="10" y="68"/>
                  </a:lnTo>
                  <a:lnTo>
                    <a:pt x="14" y="91"/>
                  </a:lnTo>
                  <a:lnTo>
                    <a:pt x="18" y="114"/>
                  </a:lnTo>
                  <a:lnTo>
                    <a:pt x="31" y="146"/>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52" name="Freeform 68"/>
            <p:cNvSpPr>
              <a:spLocks/>
            </p:cNvSpPr>
            <p:nvPr/>
          </p:nvSpPr>
          <p:spPr bwMode="auto">
            <a:xfrm>
              <a:off x="3285" y="1986"/>
              <a:ext cx="86" cy="114"/>
            </a:xfrm>
            <a:custGeom>
              <a:avLst/>
              <a:gdLst>
                <a:gd name="T0" fmla="*/ 85 w 86"/>
                <a:gd name="T1" fmla="*/ 113 h 114"/>
                <a:gd name="T2" fmla="*/ 69 w 86"/>
                <a:gd name="T3" fmla="*/ 94 h 114"/>
                <a:gd name="T4" fmla="*/ 69 w 86"/>
                <a:gd name="T5" fmla="*/ 72 h 114"/>
                <a:gd name="T6" fmla="*/ 52 w 86"/>
                <a:gd name="T7" fmla="*/ 54 h 114"/>
                <a:gd name="T8" fmla="*/ 47 w 86"/>
                <a:gd name="T9" fmla="*/ 32 h 114"/>
                <a:gd name="T10" fmla="*/ 31 w 86"/>
                <a:gd name="T11" fmla="*/ 22 h 114"/>
                <a:gd name="T12" fmla="*/ 16 w 86"/>
                <a:gd name="T13" fmla="*/ 5 h 114"/>
                <a:gd name="T14" fmla="*/ 0 w 86"/>
                <a:gd name="T15" fmla="*/ 0 h 114"/>
                <a:gd name="T16" fmla="*/ 21 w 86"/>
                <a:gd name="T17" fmla="*/ 0 h 114"/>
                <a:gd name="T18" fmla="*/ 47 w 86"/>
                <a:gd name="T19" fmla="*/ 19 h 114"/>
                <a:gd name="T20" fmla="*/ 64 w 86"/>
                <a:gd name="T21" fmla="*/ 27 h 114"/>
                <a:gd name="T22" fmla="*/ 74 w 86"/>
                <a:gd name="T23" fmla="*/ 45 h 114"/>
                <a:gd name="T24" fmla="*/ 85 w 86"/>
                <a:gd name="T25" fmla="*/ 72 h 114"/>
                <a:gd name="T26" fmla="*/ 85 w 86"/>
                <a:gd name="T27" fmla="*/ 11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114">
                  <a:moveTo>
                    <a:pt x="85" y="113"/>
                  </a:moveTo>
                  <a:lnTo>
                    <a:pt x="69" y="94"/>
                  </a:lnTo>
                  <a:lnTo>
                    <a:pt x="69" y="72"/>
                  </a:lnTo>
                  <a:lnTo>
                    <a:pt x="52" y="54"/>
                  </a:lnTo>
                  <a:lnTo>
                    <a:pt x="47" y="32"/>
                  </a:lnTo>
                  <a:lnTo>
                    <a:pt x="31" y="22"/>
                  </a:lnTo>
                  <a:lnTo>
                    <a:pt x="16" y="5"/>
                  </a:lnTo>
                  <a:lnTo>
                    <a:pt x="0" y="0"/>
                  </a:lnTo>
                  <a:lnTo>
                    <a:pt x="21" y="0"/>
                  </a:lnTo>
                  <a:lnTo>
                    <a:pt x="47" y="19"/>
                  </a:lnTo>
                  <a:lnTo>
                    <a:pt x="64" y="27"/>
                  </a:lnTo>
                  <a:lnTo>
                    <a:pt x="74" y="45"/>
                  </a:lnTo>
                  <a:lnTo>
                    <a:pt x="85" y="72"/>
                  </a:lnTo>
                  <a:lnTo>
                    <a:pt x="85" y="113"/>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53" name="Freeform 69"/>
            <p:cNvSpPr>
              <a:spLocks/>
            </p:cNvSpPr>
            <p:nvPr/>
          </p:nvSpPr>
          <p:spPr bwMode="auto">
            <a:xfrm>
              <a:off x="3388" y="1954"/>
              <a:ext cx="19" cy="126"/>
            </a:xfrm>
            <a:custGeom>
              <a:avLst/>
              <a:gdLst>
                <a:gd name="T0" fmla="*/ 11 w 19"/>
                <a:gd name="T1" fmla="*/ 125 h 126"/>
                <a:gd name="T2" fmla="*/ 7 w 19"/>
                <a:gd name="T3" fmla="*/ 112 h 126"/>
                <a:gd name="T4" fmla="*/ 3 w 19"/>
                <a:gd name="T5" fmla="*/ 85 h 126"/>
                <a:gd name="T6" fmla="*/ 0 w 19"/>
                <a:gd name="T7" fmla="*/ 67 h 126"/>
                <a:gd name="T8" fmla="*/ 0 w 19"/>
                <a:gd name="T9" fmla="*/ 45 h 126"/>
                <a:gd name="T10" fmla="*/ 3 w 19"/>
                <a:gd name="T11" fmla="*/ 27 h 126"/>
                <a:gd name="T12" fmla="*/ 15 w 19"/>
                <a:gd name="T13" fmla="*/ 8 h 126"/>
                <a:gd name="T14" fmla="*/ 18 w 19"/>
                <a:gd name="T15" fmla="*/ 0 h 126"/>
                <a:gd name="T16" fmla="*/ 15 w 19"/>
                <a:gd name="T17" fmla="*/ 18 h 126"/>
                <a:gd name="T18" fmla="*/ 7 w 19"/>
                <a:gd name="T19" fmla="*/ 40 h 126"/>
                <a:gd name="T20" fmla="*/ 7 w 19"/>
                <a:gd name="T21" fmla="*/ 58 h 126"/>
                <a:gd name="T22" fmla="*/ 7 w 19"/>
                <a:gd name="T23" fmla="*/ 90 h 126"/>
                <a:gd name="T24" fmla="*/ 11 w 19"/>
                <a:gd name="T25" fmla="*/ 107 h 126"/>
                <a:gd name="T26" fmla="*/ 11 w 19"/>
                <a:gd name="T27" fmla="*/ 12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26">
                  <a:moveTo>
                    <a:pt x="11" y="125"/>
                  </a:moveTo>
                  <a:lnTo>
                    <a:pt x="7" y="112"/>
                  </a:lnTo>
                  <a:lnTo>
                    <a:pt x="3" y="85"/>
                  </a:lnTo>
                  <a:lnTo>
                    <a:pt x="0" y="67"/>
                  </a:lnTo>
                  <a:lnTo>
                    <a:pt x="0" y="45"/>
                  </a:lnTo>
                  <a:lnTo>
                    <a:pt x="3" y="27"/>
                  </a:lnTo>
                  <a:lnTo>
                    <a:pt x="15" y="8"/>
                  </a:lnTo>
                  <a:lnTo>
                    <a:pt x="18" y="0"/>
                  </a:lnTo>
                  <a:lnTo>
                    <a:pt x="15" y="18"/>
                  </a:lnTo>
                  <a:lnTo>
                    <a:pt x="7" y="40"/>
                  </a:lnTo>
                  <a:lnTo>
                    <a:pt x="7" y="58"/>
                  </a:lnTo>
                  <a:lnTo>
                    <a:pt x="7" y="90"/>
                  </a:lnTo>
                  <a:lnTo>
                    <a:pt x="11" y="107"/>
                  </a:lnTo>
                  <a:lnTo>
                    <a:pt x="11" y="125"/>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54" name="Freeform 70"/>
            <p:cNvSpPr>
              <a:spLocks/>
            </p:cNvSpPr>
            <p:nvPr/>
          </p:nvSpPr>
          <p:spPr bwMode="auto">
            <a:xfrm>
              <a:off x="3480" y="2015"/>
              <a:ext cx="17" cy="100"/>
            </a:xfrm>
            <a:custGeom>
              <a:avLst/>
              <a:gdLst>
                <a:gd name="T0" fmla="*/ 3 w 17"/>
                <a:gd name="T1" fmla="*/ 0 h 100"/>
                <a:gd name="T2" fmla="*/ 0 w 17"/>
                <a:gd name="T3" fmla="*/ 22 h 100"/>
                <a:gd name="T4" fmla="*/ 3 w 17"/>
                <a:gd name="T5" fmla="*/ 45 h 100"/>
                <a:gd name="T6" fmla="*/ 9 w 17"/>
                <a:gd name="T7" fmla="*/ 63 h 100"/>
                <a:gd name="T8" fmla="*/ 9 w 17"/>
                <a:gd name="T9" fmla="*/ 77 h 100"/>
                <a:gd name="T10" fmla="*/ 16 w 17"/>
                <a:gd name="T11" fmla="*/ 99 h 100"/>
                <a:gd name="T12" fmla="*/ 16 w 17"/>
                <a:gd name="T13" fmla="*/ 81 h 100"/>
                <a:gd name="T14" fmla="*/ 13 w 17"/>
                <a:gd name="T15" fmla="*/ 59 h 100"/>
                <a:gd name="T16" fmla="*/ 7 w 17"/>
                <a:gd name="T17" fmla="*/ 45 h 100"/>
                <a:gd name="T18" fmla="*/ 7 w 17"/>
                <a:gd name="T19" fmla="*/ 27 h 100"/>
                <a:gd name="T20" fmla="*/ 3 w 17"/>
                <a:gd name="T2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00">
                  <a:moveTo>
                    <a:pt x="3" y="0"/>
                  </a:moveTo>
                  <a:lnTo>
                    <a:pt x="0" y="22"/>
                  </a:lnTo>
                  <a:lnTo>
                    <a:pt x="3" y="45"/>
                  </a:lnTo>
                  <a:lnTo>
                    <a:pt x="9" y="63"/>
                  </a:lnTo>
                  <a:lnTo>
                    <a:pt x="9" y="77"/>
                  </a:lnTo>
                  <a:lnTo>
                    <a:pt x="16" y="99"/>
                  </a:lnTo>
                  <a:lnTo>
                    <a:pt x="16" y="81"/>
                  </a:lnTo>
                  <a:lnTo>
                    <a:pt x="13" y="59"/>
                  </a:lnTo>
                  <a:lnTo>
                    <a:pt x="7" y="45"/>
                  </a:lnTo>
                  <a:lnTo>
                    <a:pt x="7" y="27"/>
                  </a:lnTo>
                  <a:lnTo>
                    <a:pt x="3"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55" name="Freeform 71"/>
            <p:cNvSpPr>
              <a:spLocks/>
            </p:cNvSpPr>
            <p:nvPr/>
          </p:nvSpPr>
          <p:spPr bwMode="auto">
            <a:xfrm>
              <a:off x="3523" y="2166"/>
              <a:ext cx="1" cy="74"/>
            </a:xfrm>
            <a:custGeom>
              <a:avLst/>
              <a:gdLst>
                <a:gd name="T0" fmla="*/ 0 w 1"/>
                <a:gd name="T1" fmla="*/ 0 h 74"/>
                <a:gd name="T2" fmla="*/ 0 w 1"/>
                <a:gd name="T3" fmla="*/ 18 h 74"/>
                <a:gd name="T4" fmla="*/ 0 w 1"/>
                <a:gd name="T5" fmla="*/ 34 h 74"/>
                <a:gd name="T6" fmla="*/ 0 w 1"/>
                <a:gd name="T7" fmla="*/ 56 h 74"/>
                <a:gd name="T8" fmla="*/ 0 w 1"/>
                <a:gd name="T9" fmla="*/ 73 h 74"/>
                <a:gd name="T10" fmla="*/ 0 w 1"/>
                <a:gd name="T11" fmla="*/ 56 h 74"/>
                <a:gd name="T12" fmla="*/ 0 w 1"/>
                <a:gd name="T13" fmla="*/ 30 h 74"/>
                <a:gd name="T14" fmla="*/ 0 w 1"/>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74">
                  <a:moveTo>
                    <a:pt x="0" y="0"/>
                  </a:moveTo>
                  <a:lnTo>
                    <a:pt x="0" y="18"/>
                  </a:lnTo>
                  <a:lnTo>
                    <a:pt x="0" y="34"/>
                  </a:lnTo>
                  <a:lnTo>
                    <a:pt x="0" y="56"/>
                  </a:lnTo>
                  <a:lnTo>
                    <a:pt x="0" y="73"/>
                  </a:lnTo>
                  <a:lnTo>
                    <a:pt x="0" y="56"/>
                  </a:lnTo>
                  <a:lnTo>
                    <a:pt x="0" y="30"/>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56" name="Freeform 72"/>
            <p:cNvSpPr>
              <a:spLocks/>
            </p:cNvSpPr>
            <p:nvPr/>
          </p:nvSpPr>
          <p:spPr bwMode="auto">
            <a:xfrm>
              <a:off x="3115" y="1962"/>
              <a:ext cx="209" cy="99"/>
            </a:xfrm>
            <a:custGeom>
              <a:avLst/>
              <a:gdLst>
                <a:gd name="T0" fmla="*/ 208 w 209"/>
                <a:gd name="T1" fmla="*/ 98 h 99"/>
                <a:gd name="T2" fmla="*/ 185 w 209"/>
                <a:gd name="T3" fmla="*/ 76 h 99"/>
                <a:gd name="T4" fmla="*/ 163 w 209"/>
                <a:gd name="T5" fmla="*/ 59 h 99"/>
                <a:gd name="T6" fmla="*/ 133 w 209"/>
                <a:gd name="T7" fmla="*/ 54 h 99"/>
                <a:gd name="T8" fmla="*/ 116 w 209"/>
                <a:gd name="T9" fmla="*/ 44 h 99"/>
                <a:gd name="T10" fmla="*/ 93 w 209"/>
                <a:gd name="T11" fmla="*/ 32 h 99"/>
                <a:gd name="T12" fmla="*/ 75 w 209"/>
                <a:gd name="T13" fmla="*/ 27 h 99"/>
                <a:gd name="T14" fmla="*/ 41 w 209"/>
                <a:gd name="T15" fmla="*/ 22 h 99"/>
                <a:gd name="T16" fmla="*/ 18 w 209"/>
                <a:gd name="T17" fmla="*/ 14 h 99"/>
                <a:gd name="T18" fmla="*/ 0 w 209"/>
                <a:gd name="T19" fmla="*/ 0 h 99"/>
                <a:gd name="T20" fmla="*/ 24 w 209"/>
                <a:gd name="T21" fmla="*/ 9 h 99"/>
                <a:gd name="T22" fmla="*/ 58 w 209"/>
                <a:gd name="T23" fmla="*/ 18 h 99"/>
                <a:gd name="T24" fmla="*/ 87 w 209"/>
                <a:gd name="T25" fmla="*/ 18 h 99"/>
                <a:gd name="T26" fmla="*/ 105 w 209"/>
                <a:gd name="T27" fmla="*/ 27 h 99"/>
                <a:gd name="T28" fmla="*/ 122 w 209"/>
                <a:gd name="T29" fmla="*/ 32 h 99"/>
                <a:gd name="T30" fmla="*/ 128 w 209"/>
                <a:gd name="T31" fmla="*/ 44 h 99"/>
                <a:gd name="T32" fmla="*/ 169 w 209"/>
                <a:gd name="T33" fmla="*/ 44 h 99"/>
                <a:gd name="T34" fmla="*/ 185 w 209"/>
                <a:gd name="T35" fmla="*/ 59 h 99"/>
                <a:gd name="T36" fmla="*/ 208 w 209"/>
                <a:gd name="T37" fmla="*/ 80 h 99"/>
                <a:gd name="T38" fmla="*/ 208 w 209"/>
                <a:gd name="T39" fmla="*/ 9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9" h="99">
                  <a:moveTo>
                    <a:pt x="208" y="98"/>
                  </a:moveTo>
                  <a:lnTo>
                    <a:pt x="185" y="76"/>
                  </a:lnTo>
                  <a:lnTo>
                    <a:pt x="163" y="59"/>
                  </a:lnTo>
                  <a:lnTo>
                    <a:pt x="133" y="54"/>
                  </a:lnTo>
                  <a:lnTo>
                    <a:pt x="116" y="44"/>
                  </a:lnTo>
                  <a:lnTo>
                    <a:pt x="93" y="32"/>
                  </a:lnTo>
                  <a:lnTo>
                    <a:pt x="75" y="27"/>
                  </a:lnTo>
                  <a:lnTo>
                    <a:pt x="41" y="22"/>
                  </a:lnTo>
                  <a:lnTo>
                    <a:pt x="18" y="14"/>
                  </a:lnTo>
                  <a:lnTo>
                    <a:pt x="0" y="0"/>
                  </a:lnTo>
                  <a:lnTo>
                    <a:pt x="24" y="9"/>
                  </a:lnTo>
                  <a:lnTo>
                    <a:pt x="58" y="18"/>
                  </a:lnTo>
                  <a:lnTo>
                    <a:pt x="87" y="18"/>
                  </a:lnTo>
                  <a:lnTo>
                    <a:pt x="105" y="27"/>
                  </a:lnTo>
                  <a:lnTo>
                    <a:pt x="122" y="32"/>
                  </a:lnTo>
                  <a:lnTo>
                    <a:pt x="128" y="44"/>
                  </a:lnTo>
                  <a:lnTo>
                    <a:pt x="169" y="44"/>
                  </a:lnTo>
                  <a:lnTo>
                    <a:pt x="185" y="59"/>
                  </a:lnTo>
                  <a:lnTo>
                    <a:pt x="208" y="80"/>
                  </a:lnTo>
                  <a:lnTo>
                    <a:pt x="208" y="98"/>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57" name="Freeform 73"/>
            <p:cNvSpPr>
              <a:spLocks/>
            </p:cNvSpPr>
            <p:nvPr/>
          </p:nvSpPr>
          <p:spPr bwMode="auto">
            <a:xfrm>
              <a:off x="2920" y="1884"/>
              <a:ext cx="238" cy="115"/>
            </a:xfrm>
            <a:custGeom>
              <a:avLst/>
              <a:gdLst>
                <a:gd name="T0" fmla="*/ 237 w 238"/>
                <a:gd name="T1" fmla="*/ 114 h 115"/>
                <a:gd name="T2" fmla="*/ 209 w 238"/>
                <a:gd name="T3" fmla="*/ 105 h 115"/>
                <a:gd name="T4" fmla="*/ 192 w 238"/>
                <a:gd name="T5" fmla="*/ 95 h 115"/>
                <a:gd name="T6" fmla="*/ 173 w 238"/>
                <a:gd name="T7" fmla="*/ 82 h 115"/>
                <a:gd name="T8" fmla="*/ 150 w 238"/>
                <a:gd name="T9" fmla="*/ 64 h 115"/>
                <a:gd name="T10" fmla="*/ 128 w 238"/>
                <a:gd name="T11" fmla="*/ 50 h 115"/>
                <a:gd name="T12" fmla="*/ 98 w 238"/>
                <a:gd name="T13" fmla="*/ 42 h 115"/>
                <a:gd name="T14" fmla="*/ 70 w 238"/>
                <a:gd name="T15" fmla="*/ 32 h 115"/>
                <a:gd name="T16" fmla="*/ 52 w 238"/>
                <a:gd name="T17" fmla="*/ 23 h 115"/>
                <a:gd name="T18" fmla="*/ 23 w 238"/>
                <a:gd name="T19" fmla="*/ 9 h 115"/>
                <a:gd name="T20" fmla="*/ 0 w 238"/>
                <a:gd name="T21" fmla="*/ 0 h 115"/>
                <a:gd name="T22" fmla="*/ 17 w 238"/>
                <a:gd name="T23" fmla="*/ 5 h 115"/>
                <a:gd name="T24" fmla="*/ 34 w 238"/>
                <a:gd name="T25" fmla="*/ 14 h 115"/>
                <a:gd name="T26" fmla="*/ 70 w 238"/>
                <a:gd name="T27" fmla="*/ 23 h 115"/>
                <a:gd name="T28" fmla="*/ 87 w 238"/>
                <a:gd name="T29" fmla="*/ 32 h 115"/>
                <a:gd name="T30" fmla="*/ 109 w 238"/>
                <a:gd name="T31" fmla="*/ 37 h 115"/>
                <a:gd name="T32" fmla="*/ 145 w 238"/>
                <a:gd name="T33" fmla="*/ 55 h 115"/>
                <a:gd name="T34" fmla="*/ 173 w 238"/>
                <a:gd name="T35" fmla="*/ 72 h 115"/>
                <a:gd name="T36" fmla="*/ 198 w 238"/>
                <a:gd name="T37" fmla="*/ 91 h 115"/>
                <a:gd name="T38" fmla="*/ 214 w 238"/>
                <a:gd name="T39" fmla="*/ 105 h 115"/>
                <a:gd name="T40" fmla="*/ 237 w 238"/>
                <a:gd name="T41" fmla="*/ 11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8" h="115">
                  <a:moveTo>
                    <a:pt x="237" y="114"/>
                  </a:moveTo>
                  <a:lnTo>
                    <a:pt x="209" y="105"/>
                  </a:lnTo>
                  <a:lnTo>
                    <a:pt x="192" y="95"/>
                  </a:lnTo>
                  <a:lnTo>
                    <a:pt x="173" y="82"/>
                  </a:lnTo>
                  <a:lnTo>
                    <a:pt x="150" y="64"/>
                  </a:lnTo>
                  <a:lnTo>
                    <a:pt x="128" y="50"/>
                  </a:lnTo>
                  <a:lnTo>
                    <a:pt x="98" y="42"/>
                  </a:lnTo>
                  <a:lnTo>
                    <a:pt x="70" y="32"/>
                  </a:lnTo>
                  <a:lnTo>
                    <a:pt x="52" y="23"/>
                  </a:lnTo>
                  <a:lnTo>
                    <a:pt x="23" y="9"/>
                  </a:lnTo>
                  <a:lnTo>
                    <a:pt x="0" y="0"/>
                  </a:lnTo>
                  <a:lnTo>
                    <a:pt x="17" y="5"/>
                  </a:lnTo>
                  <a:lnTo>
                    <a:pt x="34" y="14"/>
                  </a:lnTo>
                  <a:lnTo>
                    <a:pt x="70" y="23"/>
                  </a:lnTo>
                  <a:lnTo>
                    <a:pt x="87" y="32"/>
                  </a:lnTo>
                  <a:lnTo>
                    <a:pt x="109" y="37"/>
                  </a:lnTo>
                  <a:lnTo>
                    <a:pt x="145" y="55"/>
                  </a:lnTo>
                  <a:lnTo>
                    <a:pt x="173" y="72"/>
                  </a:lnTo>
                  <a:lnTo>
                    <a:pt x="198" y="91"/>
                  </a:lnTo>
                  <a:lnTo>
                    <a:pt x="214" y="105"/>
                  </a:lnTo>
                  <a:lnTo>
                    <a:pt x="237" y="114"/>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58" name="Freeform 74"/>
            <p:cNvSpPr>
              <a:spLocks/>
            </p:cNvSpPr>
            <p:nvPr/>
          </p:nvSpPr>
          <p:spPr bwMode="auto">
            <a:xfrm>
              <a:off x="3049" y="1840"/>
              <a:ext cx="55" cy="19"/>
            </a:xfrm>
            <a:custGeom>
              <a:avLst/>
              <a:gdLst>
                <a:gd name="T0" fmla="*/ 0 w 55"/>
                <a:gd name="T1" fmla="*/ 0 h 19"/>
                <a:gd name="T2" fmla="*/ 0 w 55"/>
                <a:gd name="T3" fmla="*/ 7 h 19"/>
                <a:gd name="T4" fmla="*/ 15 w 55"/>
                <a:gd name="T5" fmla="*/ 14 h 19"/>
                <a:gd name="T6" fmla="*/ 29 w 55"/>
                <a:gd name="T7" fmla="*/ 18 h 19"/>
                <a:gd name="T8" fmla="*/ 54 w 55"/>
                <a:gd name="T9" fmla="*/ 14 h 19"/>
                <a:gd name="T10" fmla="*/ 54 w 55"/>
                <a:gd name="T11" fmla="*/ 12 h 19"/>
                <a:gd name="T12" fmla="*/ 44 w 55"/>
                <a:gd name="T13" fmla="*/ 14 h 19"/>
                <a:gd name="T14" fmla="*/ 25 w 55"/>
                <a:gd name="T15" fmla="*/ 14 h 19"/>
                <a:gd name="T16" fmla="*/ 15 w 55"/>
                <a:gd name="T17" fmla="*/ 12 h 19"/>
                <a:gd name="T18" fmla="*/ 0 w 55"/>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19">
                  <a:moveTo>
                    <a:pt x="0" y="0"/>
                  </a:moveTo>
                  <a:lnTo>
                    <a:pt x="0" y="7"/>
                  </a:lnTo>
                  <a:lnTo>
                    <a:pt x="15" y="14"/>
                  </a:lnTo>
                  <a:lnTo>
                    <a:pt x="29" y="18"/>
                  </a:lnTo>
                  <a:lnTo>
                    <a:pt x="54" y="14"/>
                  </a:lnTo>
                  <a:lnTo>
                    <a:pt x="54" y="12"/>
                  </a:lnTo>
                  <a:lnTo>
                    <a:pt x="44" y="14"/>
                  </a:lnTo>
                  <a:lnTo>
                    <a:pt x="25" y="14"/>
                  </a:lnTo>
                  <a:lnTo>
                    <a:pt x="15" y="12"/>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59" name="Freeform 75"/>
            <p:cNvSpPr>
              <a:spLocks/>
            </p:cNvSpPr>
            <p:nvPr/>
          </p:nvSpPr>
          <p:spPr bwMode="auto">
            <a:xfrm>
              <a:off x="3055" y="1827"/>
              <a:ext cx="24" cy="17"/>
            </a:xfrm>
            <a:custGeom>
              <a:avLst/>
              <a:gdLst>
                <a:gd name="T0" fmla="*/ 0 w 24"/>
                <a:gd name="T1" fmla="*/ 0 h 17"/>
                <a:gd name="T2" fmla="*/ 0 w 24"/>
                <a:gd name="T3" fmla="*/ 9 h 17"/>
                <a:gd name="T4" fmla="*/ 4 w 24"/>
                <a:gd name="T5" fmla="*/ 13 h 17"/>
                <a:gd name="T6" fmla="*/ 12 w 24"/>
                <a:gd name="T7" fmla="*/ 16 h 17"/>
                <a:gd name="T8" fmla="*/ 23 w 24"/>
                <a:gd name="T9" fmla="*/ 16 h 17"/>
                <a:gd name="T10" fmla="*/ 12 w 24"/>
                <a:gd name="T11" fmla="*/ 13 h 17"/>
                <a:gd name="T12" fmla="*/ 8 w 24"/>
                <a:gd name="T13" fmla="*/ 9 h 17"/>
                <a:gd name="T14" fmla="*/ 0 w 24"/>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0" y="0"/>
                  </a:moveTo>
                  <a:lnTo>
                    <a:pt x="0" y="9"/>
                  </a:lnTo>
                  <a:lnTo>
                    <a:pt x="4" y="13"/>
                  </a:lnTo>
                  <a:lnTo>
                    <a:pt x="12" y="16"/>
                  </a:lnTo>
                  <a:lnTo>
                    <a:pt x="23" y="16"/>
                  </a:lnTo>
                  <a:lnTo>
                    <a:pt x="12" y="13"/>
                  </a:lnTo>
                  <a:lnTo>
                    <a:pt x="8" y="9"/>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60" name="Freeform 76"/>
            <p:cNvSpPr>
              <a:spLocks/>
            </p:cNvSpPr>
            <p:nvPr/>
          </p:nvSpPr>
          <p:spPr bwMode="auto">
            <a:xfrm>
              <a:off x="3067" y="1817"/>
              <a:ext cx="37" cy="23"/>
            </a:xfrm>
            <a:custGeom>
              <a:avLst/>
              <a:gdLst>
                <a:gd name="T0" fmla="*/ 4 w 37"/>
                <a:gd name="T1" fmla="*/ 0 h 23"/>
                <a:gd name="T2" fmla="*/ 0 w 37"/>
                <a:gd name="T3" fmla="*/ 4 h 23"/>
                <a:gd name="T4" fmla="*/ 0 w 37"/>
                <a:gd name="T5" fmla="*/ 10 h 23"/>
                <a:gd name="T6" fmla="*/ 4 w 37"/>
                <a:gd name="T7" fmla="*/ 18 h 23"/>
                <a:gd name="T8" fmla="*/ 18 w 37"/>
                <a:gd name="T9" fmla="*/ 22 h 23"/>
                <a:gd name="T10" fmla="*/ 36 w 37"/>
                <a:gd name="T11" fmla="*/ 18 h 23"/>
                <a:gd name="T12" fmla="*/ 27 w 37"/>
                <a:gd name="T13" fmla="*/ 18 h 23"/>
                <a:gd name="T14" fmla="*/ 13 w 37"/>
                <a:gd name="T15" fmla="*/ 15 h 23"/>
                <a:gd name="T16" fmla="*/ 9 w 37"/>
                <a:gd name="T17" fmla="*/ 10 h 23"/>
                <a:gd name="T18" fmla="*/ 4 w 37"/>
                <a:gd name="T1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23">
                  <a:moveTo>
                    <a:pt x="4" y="0"/>
                  </a:moveTo>
                  <a:lnTo>
                    <a:pt x="0" y="4"/>
                  </a:lnTo>
                  <a:lnTo>
                    <a:pt x="0" y="10"/>
                  </a:lnTo>
                  <a:lnTo>
                    <a:pt x="4" y="18"/>
                  </a:lnTo>
                  <a:lnTo>
                    <a:pt x="18" y="22"/>
                  </a:lnTo>
                  <a:lnTo>
                    <a:pt x="36" y="18"/>
                  </a:lnTo>
                  <a:lnTo>
                    <a:pt x="27" y="18"/>
                  </a:lnTo>
                  <a:lnTo>
                    <a:pt x="13" y="15"/>
                  </a:lnTo>
                  <a:lnTo>
                    <a:pt x="9" y="10"/>
                  </a:lnTo>
                  <a:lnTo>
                    <a:pt x="4"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61" name="Freeform 77"/>
            <p:cNvSpPr>
              <a:spLocks/>
            </p:cNvSpPr>
            <p:nvPr/>
          </p:nvSpPr>
          <p:spPr bwMode="auto">
            <a:xfrm>
              <a:off x="3083" y="1764"/>
              <a:ext cx="7" cy="60"/>
            </a:xfrm>
            <a:custGeom>
              <a:avLst/>
              <a:gdLst>
                <a:gd name="T0" fmla="*/ 4 w 7"/>
                <a:gd name="T1" fmla="*/ 59 h 60"/>
                <a:gd name="T2" fmla="*/ 0 w 7"/>
                <a:gd name="T3" fmla="*/ 55 h 60"/>
                <a:gd name="T4" fmla="*/ 0 w 7"/>
                <a:gd name="T5" fmla="*/ 47 h 60"/>
                <a:gd name="T6" fmla="*/ 0 w 7"/>
                <a:gd name="T7" fmla="*/ 38 h 60"/>
                <a:gd name="T8" fmla="*/ 4 w 7"/>
                <a:gd name="T9" fmla="*/ 25 h 60"/>
                <a:gd name="T10" fmla="*/ 6 w 7"/>
                <a:gd name="T11" fmla="*/ 13 h 60"/>
                <a:gd name="T12" fmla="*/ 6 w 7"/>
                <a:gd name="T13" fmla="*/ 0 h 60"/>
                <a:gd name="T14" fmla="*/ 6 w 7"/>
                <a:gd name="T15" fmla="*/ 21 h 60"/>
                <a:gd name="T16" fmla="*/ 2 w 7"/>
                <a:gd name="T17" fmla="*/ 35 h 60"/>
                <a:gd name="T18" fmla="*/ 2 w 7"/>
                <a:gd name="T19" fmla="*/ 47 h 60"/>
                <a:gd name="T20" fmla="*/ 4 w 7"/>
                <a:gd name="T21" fmla="*/ 5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60">
                  <a:moveTo>
                    <a:pt x="4" y="59"/>
                  </a:moveTo>
                  <a:lnTo>
                    <a:pt x="0" y="55"/>
                  </a:lnTo>
                  <a:lnTo>
                    <a:pt x="0" y="47"/>
                  </a:lnTo>
                  <a:lnTo>
                    <a:pt x="0" y="38"/>
                  </a:lnTo>
                  <a:lnTo>
                    <a:pt x="4" y="25"/>
                  </a:lnTo>
                  <a:lnTo>
                    <a:pt x="6" y="13"/>
                  </a:lnTo>
                  <a:lnTo>
                    <a:pt x="6" y="0"/>
                  </a:lnTo>
                  <a:lnTo>
                    <a:pt x="6" y="21"/>
                  </a:lnTo>
                  <a:lnTo>
                    <a:pt x="2" y="35"/>
                  </a:lnTo>
                  <a:lnTo>
                    <a:pt x="2" y="47"/>
                  </a:lnTo>
                  <a:lnTo>
                    <a:pt x="4" y="59"/>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62" name="Freeform 78"/>
            <p:cNvSpPr>
              <a:spLocks/>
            </p:cNvSpPr>
            <p:nvPr/>
          </p:nvSpPr>
          <p:spPr bwMode="auto">
            <a:xfrm>
              <a:off x="3157" y="1880"/>
              <a:ext cx="63" cy="85"/>
            </a:xfrm>
            <a:custGeom>
              <a:avLst/>
              <a:gdLst>
                <a:gd name="T0" fmla="*/ 0 w 63"/>
                <a:gd name="T1" fmla="*/ 0 h 85"/>
                <a:gd name="T2" fmla="*/ 15 w 63"/>
                <a:gd name="T3" fmla="*/ 8 h 85"/>
                <a:gd name="T4" fmla="*/ 26 w 63"/>
                <a:gd name="T5" fmla="*/ 18 h 85"/>
                <a:gd name="T6" fmla="*/ 31 w 63"/>
                <a:gd name="T7" fmla="*/ 35 h 85"/>
                <a:gd name="T8" fmla="*/ 36 w 63"/>
                <a:gd name="T9" fmla="*/ 48 h 85"/>
                <a:gd name="T10" fmla="*/ 36 w 63"/>
                <a:gd name="T11" fmla="*/ 62 h 85"/>
                <a:gd name="T12" fmla="*/ 47 w 63"/>
                <a:gd name="T13" fmla="*/ 66 h 85"/>
                <a:gd name="T14" fmla="*/ 62 w 63"/>
                <a:gd name="T15" fmla="*/ 84 h 85"/>
                <a:gd name="T16" fmla="*/ 52 w 63"/>
                <a:gd name="T17" fmla="*/ 66 h 85"/>
                <a:gd name="T18" fmla="*/ 42 w 63"/>
                <a:gd name="T19" fmla="*/ 62 h 85"/>
                <a:gd name="T20" fmla="*/ 42 w 63"/>
                <a:gd name="T21" fmla="*/ 40 h 85"/>
                <a:gd name="T22" fmla="*/ 36 w 63"/>
                <a:gd name="T23" fmla="*/ 22 h 85"/>
                <a:gd name="T24" fmla="*/ 31 w 63"/>
                <a:gd name="T25" fmla="*/ 13 h 85"/>
                <a:gd name="T26" fmla="*/ 0 w 63"/>
                <a:gd name="T2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85">
                  <a:moveTo>
                    <a:pt x="0" y="0"/>
                  </a:moveTo>
                  <a:lnTo>
                    <a:pt x="15" y="8"/>
                  </a:lnTo>
                  <a:lnTo>
                    <a:pt x="26" y="18"/>
                  </a:lnTo>
                  <a:lnTo>
                    <a:pt x="31" y="35"/>
                  </a:lnTo>
                  <a:lnTo>
                    <a:pt x="36" y="48"/>
                  </a:lnTo>
                  <a:lnTo>
                    <a:pt x="36" y="62"/>
                  </a:lnTo>
                  <a:lnTo>
                    <a:pt x="47" y="66"/>
                  </a:lnTo>
                  <a:lnTo>
                    <a:pt x="62" y="84"/>
                  </a:lnTo>
                  <a:lnTo>
                    <a:pt x="52" y="66"/>
                  </a:lnTo>
                  <a:lnTo>
                    <a:pt x="42" y="62"/>
                  </a:lnTo>
                  <a:lnTo>
                    <a:pt x="42" y="40"/>
                  </a:lnTo>
                  <a:lnTo>
                    <a:pt x="36" y="22"/>
                  </a:lnTo>
                  <a:lnTo>
                    <a:pt x="31" y="13"/>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63" name="Freeform 79"/>
            <p:cNvSpPr>
              <a:spLocks/>
            </p:cNvSpPr>
            <p:nvPr/>
          </p:nvSpPr>
          <p:spPr bwMode="auto">
            <a:xfrm>
              <a:off x="3176" y="1880"/>
              <a:ext cx="38" cy="56"/>
            </a:xfrm>
            <a:custGeom>
              <a:avLst/>
              <a:gdLst>
                <a:gd name="T0" fmla="*/ 0 w 38"/>
                <a:gd name="T1" fmla="*/ 0 h 56"/>
                <a:gd name="T2" fmla="*/ 14 w 38"/>
                <a:gd name="T3" fmla="*/ 8 h 56"/>
                <a:gd name="T4" fmla="*/ 28 w 38"/>
                <a:gd name="T5" fmla="*/ 17 h 56"/>
                <a:gd name="T6" fmla="*/ 32 w 38"/>
                <a:gd name="T7" fmla="*/ 34 h 56"/>
                <a:gd name="T8" fmla="*/ 32 w 38"/>
                <a:gd name="T9" fmla="*/ 51 h 56"/>
                <a:gd name="T10" fmla="*/ 37 w 38"/>
                <a:gd name="T11" fmla="*/ 55 h 56"/>
                <a:gd name="T12" fmla="*/ 37 w 38"/>
                <a:gd name="T13" fmla="*/ 42 h 56"/>
                <a:gd name="T14" fmla="*/ 37 w 38"/>
                <a:gd name="T15" fmla="*/ 21 h 56"/>
                <a:gd name="T16" fmla="*/ 32 w 38"/>
                <a:gd name="T17" fmla="*/ 8 h 56"/>
                <a:gd name="T18" fmla="*/ 19 w 38"/>
                <a:gd name="T19" fmla="*/ 4 h 56"/>
                <a:gd name="T20" fmla="*/ 0 w 38"/>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56">
                  <a:moveTo>
                    <a:pt x="0" y="0"/>
                  </a:moveTo>
                  <a:lnTo>
                    <a:pt x="14" y="8"/>
                  </a:lnTo>
                  <a:lnTo>
                    <a:pt x="28" y="17"/>
                  </a:lnTo>
                  <a:lnTo>
                    <a:pt x="32" y="34"/>
                  </a:lnTo>
                  <a:lnTo>
                    <a:pt x="32" y="51"/>
                  </a:lnTo>
                  <a:lnTo>
                    <a:pt x="37" y="55"/>
                  </a:lnTo>
                  <a:lnTo>
                    <a:pt x="37" y="42"/>
                  </a:lnTo>
                  <a:lnTo>
                    <a:pt x="37" y="21"/>
                  </a:lnTo>
                  <a:lnTo>
                    <a:pt x="32" y="8"/>
                  </a:lnTo>
                  <a:lnTo>
                    <a:pt x="19" y="4"/>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64" name="Freeform 80"/>
            <p:cNvSpPr>
              <a:spLocks/>
            </p:cNvSpPr>
            <p:nvPr/>
          </p:nvSpPr>
          <p:spPr bwMode="auto">
            <a:xfrm>
              <a:off x="3206" y="1876"/>
              <a:ext cx="19" cy="36"/>
            </a:xfrm>
            <a:custGeom>
              <a:avLst/>
              <a:gdLst>
                <a:gd name="T0" fmla="*/ 7 w 19"/>
                <a:gd name="T1" fmla="*/ 0 h 36"/>
                <a:gd name="T2" fmla="*/ 0 w 19"/>
                <a:gd name="T3" fmla="*/ 4 h 36"/>
                <a:gd name="T4" fmla="*/ 11 w 19"/>
                <a:gd name="T5" fmla="*/ 7 h 36"/>
                <a:gd name="T6" fmla="*/ 14 w 19"/>
                <a:gd name="T7" fmla="*/ 16 h 36"/>
                <a:gd name="T8" fmla="*/ 14 w 19"/>
                <a:gd name="T9" fmla="*/ 31 h 36"/>
                <a:gd name="T10" fmla="*/ 18 w 19"/>
                <a:gd name="T11" fmla="*/ 35 h 36"/>
                <a:gd name="T12" fmla="*/ 18 w 19"/>
                <a:gd name="T13" fmla="*/ 27 h 36"/>
                <a:gd name="T14" fmla="*/ 18 w 19"/>
                <a:gd name="T15" fmla="*/ 11 h 36"/>
                <a:gd name="T16" fmla="*/ 7 w 19"/>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6">
                  <a:moveTo>
                    <a:pt x="7" y="0"/>
                  </a:moveTo>
                  <a:lnTo>
                    <a:pt x="0" y="4"/>
                  </a:lnTo>
                  <a:lnTo>
                    <a:pt x="11" y="7"/>
                  </a:lnTo>
                  <a:lnTo>
                    <a:pt x="14" y="16"/>
                  </a:lnTo>
                  <a:lnTo>
                    <a:pt x="14" y="31"/>
                  </a:lnTo>
                  <a:lnTo>
                    <a:pt x="18" y="35"/>
                  </a:lnTo>
                  <a:lnTo>
                    <a:pt x="18" y="27"/>
                  </a:lnTo>
                  <a:lnTo>
                    <a:pt x="18" y="11"/>
                  </a:lnTo>
                  <a:lnTo>
                    <a:pt x="7"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65" name="Freeform 81"/>
            <p:cNvSpPr>
              <a:spLocks/>
            </p:cNvSpPr>
            <p:nvPr/>
          </p:nvSpPr>
          <p:spPr bwMode="auto">
            <a:xfrm>
              <a:off x="3224" y="1857"/>
              <a:ext cx="13" cy="74"/>
            </a:xfrm>
            <a:custGeom>
              <a:avLst/>
              <a:gdLst>
                <a:gd name="T0" fmla="*/ 6 w 13"/>
                <a:gd name="T1" fmla="*/ 0 h 74"/>
                <a:gd name="T2" fmla="*/ 0 w 13"/>
                <a:gd name="T3" fmla="*/ 13 h 74"/>
                <a:gd name="T4" fmla="*/ 6 w 13"/>
                <a:gd name="T5" fmla="*/ 17 h 74"/>
                <a:gd name="T6" fmla="*/ 9 w 13"/>
                <a:gd name="T7" fmla="*/ 26 h 74"/>
                <a:gd name="T8" fmla="*/ 9 w 13"/>
                <a:gd name="T9" fmla="*/ 39 h 74"/>
                <a:gd name="T10" fmla="*/ 9 w 13"/>
                <a:gd name="T11" fmla="*/ 56 h 74"/>
                <a:gd name="T12" fmla="*/ 9 w 13"/>
                <a:gd name="T13" fmla="*/ 65 h 74"/>
                <a:gd name="T14" fmla="*/ 12 w 13"/>
                <a:gd name="T15" fmla="*/ 73 h 74"/>
                <a:gd name="T16" fmla="*/ 12 w 13"/>
                <a:gd name="T17" fmla="*/ 60 h 74"/>
                <a:gd name="T18" fmla="*/ 12 w 13"/>
                <a:gd name="T19" fmla="*/ 43 h 74"/>
                <a:gd name="T20" fmla="*/ 12 w 13"/>
                <a:gd name="T21" fmla="*/ 26 h 74"/>
                <a:gd name="T22" fmla="*/ 12 w 13"/>
                <a:gd name="T23" fmla="*/ 8 h 74"/>
                <a:gd name="T24" fmla="*/ 6 w 13"/>
                <a:gd name="T2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74">
                  <a:moveTo>
                    <a:pt x="6" y="0"/>
                  </a:moveTo>
                  <a:lnTo>
                    <a:pt x="0" y="13"/>
                  </a:lnTo>
                  <a:lnTo>
                    <a:pt x="6" y="17"/>
                  </a:lnTo>
                  <a:lnTo>
                    <a:pt x="9" y="26"/>
                  </a:lnTo>
                  <a:lnTo>
                    <a:pt x="9" y="39"/>
                  </a:lnTo>
                  <a:lnTo>
                    <a:pt x="9" y="56"/>
                  </a:lnTo>
                  <a:lnTo>
                    <a:pt x="9" y="65"/>
                  </a:lnTo>
                  <a:lnTo>
                    <a:pt x="12" y="73"/>
                  </a:lnTo>
                  <a:lnTo>
                    <a:pt x="12" y="60"/>
                  </a:lnTo>
                  <a:lnTo>
                    <a:pt x="12" y="43"/>
                  </a:lnTo>
                  <a:lnTo>
                    <a:pt x="12" y="26"/>
                  </a:lnTo>
                  <a:lnTo>
                    <a:pt x="12" y="8"/>
                  </a:lnTo>
                  <a:lnTo>
                    <a:pt x="6"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66" name="Freeform 82"/>
            <p:cNvSpPr>
              <a:spLocks/>
            </p:cNvSpPr>
            <p:nvPr/>
          </p:nvSpPr>
          <p:spPr bwMode="auto">
            <a:xfrm>
              <a:off x="3236" y="1954"/>
              <a:ext cx="57" cy="45"/>
            </a:xfrm>
            <a:custGeom>
              <a:avLst/>
              <a:gdLst>
                <a:gd name="T0" fmla="*/ 0 w 57"/>
                <a:gd name="T1" fmla="*/ 0 h 45"/>
                <a:gd name="T2" fmla="*/ 10 w 57"/>
                <a:gd name="T3" fmla="*/ 20 h 45"/>
                <a:gd name="T4" fmla="*/ 20 w 57"/>
                <a:gd name="T5" fmla="*/ 27 h 45"/>
                <a:gd name="T6" fmla="*/ 41 w 57"/>
                <a:gd name="T7" fmla="*/ 40 h 45"/>
                <a:gd name="T8" fmla="*/ 56 w 57"/>
                <a:gd name="T9" fmla="*/ 44 h 45"/>
                <a:gd name="T10" fmla="*/ 41 w 57"/>
                <a:gd name="T11" fmla="*/ 31 h 45"/>
                <a:gd name="T12" fmla="*/ 30 w 57"/>
                <a:gd name="T13" fmla="*/ 27 h 45"/>
                <a:gd name="T14" fmla="*/ 15 w 57"/>
                <a:gd name="T15" fmla="*/ 16 h 45"/>
                <a:gd name="T16" fmla="*/ 0 w 57"/>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45">
                  <a:moveTo>
                    <a:pt x="0" y="0"/>
                  </a:moveTo>
                  <a:lnTo>
                    <a:pt x="10" y="20"/>
                  </a:lnTo>
                  <a:lnTo>
                    <a:pt x="20" y="27"/>
                  </a:lnTo>
                  <a:lnTo>
                    <a:pt x="41" y="40"/>
                  </a:lnTo>
                  <a:lnTo>
                    <a:pt x="56" y="44"/>
                  </a:lnTo>
                  <a:lnTo>
                    <a:pt x="41" y="31"/>
                  </a:lnTo>
                  <a:lnTo>
                    <a:pt x="30" y="27"/>
                  </a:lnTo>
                  <a:lnTo>
                    <a:pt x="15" y="16"/>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67" name="Freeform 83"/>
            <p:cNvSpPr>
              <a:spLocks/>
            </p:cNvSpPr>
            <p:nvPr/>
          </p:nvSpPr>
          <p:spPr bwMode="auto">
            <a:xfrm>
              <a:off x="3133" y="1954"/>
              <a:ext cx="92" cy="15"/>
            </a:xfrm>
            <a:custGeom>
              <a:avLst/>
              <a:gdLst>
                <a:gd name="T0" fmla="*/ 0 w 92"/>
                <a:gd name="T1" fmla="*/ 0 h 15"/>
                <a:gd name="T2" fmla="*/ 21 w 92"/>
                <a:gd name="T3" fmla="*/ 5 h 15"/>
                <a:gd name="T4" fmla="*/ 42 w 92"/>
                <a:gd name="T5" fmla="*/ 8 h 15"/>
                <a:gd name="T6" fmla="*/ 59 w 92"/>
                <a:gd name="T7" fmla="*/ 11 h 15"/>
                <a:gd name="T8" fmla="*/ 91 w 92"/>
                <a:gd name="T9" fmla="*/ 14 h 15"/>
                <a:gd name="T10" fmla="*/ 70 w 92"/>
                <a:gd name="T11" fmla="*/ 8 h 15"/>
                <a:gd name="T12" fmla="*/ 42 w 92"/>
                <a:gd name="T13" fmla="*/ 3 h 15"/>
                <a:gd name="T14" fmla="*/ 21 w 92"/>
                <a:gd name="T15" fmla="*/ 3 h 15"/>
                <a:gd name="T16" fmla="*/ 0 w 92"/>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15">
                  <a:moveTo>
                    <a:pt x="0" y="0"/>
                  </a:moveTo>
                  <a:lnTo>
                    <a:pt x="21" y="5"/>
                  </a:lnTo>
                  <a:lnTo>
                    <a:pt x="42" y="8"/>
                  </a:lnTo>
                  <a:lnTo>
                    <a:pt x="59" y="11"/>
                  </a:lnTo>
                  <a:lnTo>
                    <a:pt x="91" y="14"/>
                  </a:lnTo>
                  <a:lnTo>
                    <a:pt x="70" y="8"/>
                  </a:lnTo>
                  <a:lnTo>
                    <a:pt x="42" y="3"/>
                  </a:lnTo>
                  <a:lnTo>
                    <a:pt x="21" y="3"/>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68" name="Freeform 84"/>
            <p:cNvSpPr>
              <a:spLocks/>
            </p:cNvSpPr>
            <p:nvPr/>
          </p:nvSpPr>
          <p:spPr bwMode="auto">
            <a:xfrm>
              <a:off x="3122" y="1924"/>
              <a:ext cx="79" cy="32"/>
            </a:xfrm>
            <a:custGeom>
              <a:avLst/>
              <a:gdLst>
                <a:gd name="T0" fmla="*/ 0 w 79"/>
                <a:gd name="T1" fmla="*/ 0 h 32"/>
                <a:gd name="T2" fmla="*/ 25 w 79"/>
                <a:gd name="T3" fmla="*/ 16 h 32"/>
                <a:gd name="T4" fmla="*/ 46 w 79"/>
                <a:gd name="T5" fmla="*/ 20 h 32"/>
                <a:gd name="T6" fmla="*/ 56 w 79"/>
                <a:gd name="T7" fmla="*/ 24 h 32"/>
                <a:gd name="T8" fmla="*/ 78 w 79"/>
                <a:gd name="T9" fmla="*/ 31 h 32"/>
                <a:gd name="T10" fmla="*/ 56 w 79"/>
                <a:gd name="T11" fmla="*/ 20 h 32"/>
                <a:gd name="T12" fmla="*/ 41 w 79"/>
                <a:gd name="T13" fmla="*/ 11 h 32"/>
                <a:gd name="T14" fmla="*/ 20 w 79"/>
                <a:gd name="T15" fmla="*/ 7 h 32"/>
                <a:gd name="T16" fmla="*/ 0 w 79"/>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32">
                  <a:moveTo>
                    <a:pt x="0" y="0"/>
                  </a:moveTo>
                  <a:lnTo>
                    <a:pt x="25" y="16"/>
                  </a:lnTo>
                  <a:lnTo>
                    <a:pt x="46" y="20"/>
                  </a:lnTo>
                  <a:lnTo>
                    <a:pt x="56" y="24"/>
                  </a:lnTo>
                  <a:lnTo>
                    <a:pt x="78" y="31"/>
                  </a:lnTo>
                  <a:lnTo>
                    <a:pt x="56" y="20"/>
                  </a:lnTo>
                  <a:lnTo>
                    <a:pt x="41" y="11"/>
                  </a:lnTo>
                  <a:lnTo>
                    <a:pt x="20" y="7"/>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69" name="Freeform 85"/>
            <p:cNvSpPr>
              <a:spLocks/>
            </p:cNvSpPr>
            <p:nvPr/>
          </p:nvSpPr>
          <p:spPr bwMode="auto">
            <a:xfrm>
              <a:off x="3055" y="1880"/>
              <a:ext cx="122" cy="51"/>
            </a:xfrm>
            <a:custGeom>
              <a:avLst/>
              <a:gdLst>
                <a:gd name="T0" fmla="*/ 121 w 122"/>
                <a:gd name="T1" fmla="*/ 50 h 51"/>
                <a:gd name="T2" fmla="*/ 105 w 122"/>
                <a:gd name="T3" fmla="*/ 42 h 51"/>
                <a:gd name="T4" fmla="*/ 88 w 122"/>
                <a:gd name="T5" fmla="*/ 38 h 51"/>
                <a:gd name="T6" fmla="*/ 72 w 122"/>
                <a:gd name="T7" fmla="*/ 34 h 51"/>
                <a:gd name="T8" fmla="*/ 54 w 122"/>
                <a:gd name="T9" fmla="*/ 21 h 51"/>
                <a:gd name="T10" fmla="*/ 38 w 122"/>
                <a:gd name="T11" fmla="*/ 8 h 51"/>
                <a:gd name="T12" fmla="*/ 0 w 122"/>
                <a:gd name="T13" fmla="*/ 0 h 51"/>
                <a:gd name="T14" fmla="*/ 38 w 122"/>
                <a:gd name="T15" fmla="*/ 4 h 51"/>
                <a:gd name="T16" fmla="*/ 54 w 122"/>
                <a:gd name="T17" fmla="*/ 12 h 51"/>
                <a:gd name="T18" fmla="*/ 78 w 122"/>
                <a:gd name="T19" fmla="*/ 29 h 51"/>
                <a:gd name="T20" fmla="*/ 99 w 122"/>
                <a:gd name="T21" fmla="*/ 38 h 51"/>
                <a:gd name="T22" fmla="*/ 121 w 122"/>
                <a:gd name="T23" fmla="*/ 5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2" h="51">
                  <a:moveTo>
                    <a:pt x="121" y="50"/>
                  </a:moveTo>
                  <a:lnTo>
                    <a:pt x="105" y="42"/>
                  </a:lnTo>
                  <a:lnTo>
                    <a:pt x="88" y="38"/>
                  </a:lnTo>
                  <a:lnTo>
                    <a:pt x="72" y="34"/>
                  </a:lnTo>
                  <a:lnTo>
                    <a:pt x="54" y="21"/>
                  </a:lnTo>
                  <a:lnTo>
                    <a:pt x="38" y="8"/>
                  </a:lnTo>
                  <a:lnTo>
                    <a:pt x="0" y="0"/>
                  </a:lnTo>
                  <a:lnTo>
                    <a:pt x="38" y="4"/>
                  </a:lnTo>
                  <a:lnTo>
                    <a:pt x="54" y="12"/>
                  </a:lnTo>
                  <a:lnTo>
                    <a:pt x="78" y="29"/>
                  </a:lnTo>
                  <a:lnTo>
                    <a:pt x="99" y="38"/>
                  </a:lnTo>
                  <a:lnTo>
                    <a:pt x="121" y="5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70" name="Freeform 86"/>
            <p:cNvSpPr>
              <a:spLocks/>
            </p:cNvSpPr>
            <p:nvPr/>
          </p:nvSpPr>
          <p:spPr bwMode="auto">
            <a:xfrm>
              <a:off x="3108" y="1876"/>
              <a:ext cx="62" cy="40"/>
            </a:xfrm>
            <a:custGeom>
              <a:avLst/>
              <a:gdLst>
                <a:gd name="T0" fmla="*/ 0 w 62"/>
                <a:gd name="T1" fmla="*/ 0 h 40"/>
                <a:gd name="T2" fmla="*/ 26 w 62"/>
                <a:gd name="T3" fmla="*/ 11 h 40"/>
                <a:gd name="T4" fmla="*/ 41 w 62"/>
                <a:gd name="T5" fmla="*/ 24 h 40"/>
                <a:gd name="T6" fmla="*/ 56 w 62"/>
                <a:gd name="T7" fmla="*/ 31 h 40"/>
                <a:gd name="T8" fmla="*/ 61 w 62"/>
                <a:gd name="T9" fmla="*/ 39 h 40"/>
                <a:gd name="T10" fmla="*/ 56 w 62"/>
                <a:gd name="T11" fmla="*/ 27 h 40"/>
                <a:gd name="T12" fmla="*/ 41 w 62"/>
                <a:gd name="T13" fmla="*/ 24 h 40"/>
                <a:gd name="T14" fmla="*/ 36 w 62"/>
                <a:gd name="T15" fmla="*/ 15 h 40"/>
                <a:gd name="T16" fmla="*/ 21 w 62"/>
                <a:gd name="T17" fmla="*/ 8 h 40"/>
                <a:gd name="T18" fmla="*/ 0 w 62"/>
                <a:gd name="T1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40">
                  <a:moveTo>
                    <a:pt x="0" y="0"/>
                  </a:moveTo>
                  <a:lnTo>
                    <a:pt x="26" y="11"/>
                  </a:lnTo>
                  <a:lnTo>
                    <a:pt x="41" y="24"/>
                  </a:lnTo>
                  <a:lnTo>
                    <a:pt x="56" y="31"/>
                  </a:lnTo>
                  <a:lnTo>
                    <a:pt x="61" y="39"/>
                  </a:lnTo>
                  <a:lnTo>
                    <a:pt x="56" y="27"/>
                  </a:lnTo>
                  <a:lnTo>
                    <a:pt x="41" y="24"/>
                  </a:lnTo>
                  <a:lnTo>
                    <a:pt x="36" y="15"/>
                  </a:lnTo>
                  <a:lnTo>
                    <a:pt x="21" y="8"/>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71" name="Freeform 87"/>
            <p:cNvSpPr>
              <a:spLocks/>
            </p:cNvSpPr>
            <p:nvPr/>
          </p:nvSpPr>
          <p:spPr bwMode="auto">
            <a:xfrm>
              <a:off x="3005" y="1905"/>
              <a:ext cx="118" cy="51"/>
            </a:xfrm>
            <a:custGeom>
              <a:avLst/>
              <a:gdLst>
                <a:gd name="T0" fmla="*/ 0 w 118"/>
                <a:gd name="T1" fmla="*/ 0 h 51"/>
                <a:gd name="T2" fmla="*/ 27 w 118"/>
                <a:gd name="T3" fmla="*/ 8 h 51"/>
                <a:gd name="T4" fmla="*/ 45 w 118"/>
                <a:gd name="T5" fmla="*/ 12 h 51"/>
                <a:gd name="T6" fmla="*/ 50 w 118"/>
                <a:gd name="T7" fmla="*/ 16 h 51"/>
                <a:gd name="T8" fmla="*/ 67 w 118"/>
                <a:gd name="T9" fmla="*/ 29 h 51"/>
                <a:gd name="T10" fmla="*/ 83 w 118"/>
                <a:gd name="T11" fmla="*/ 38 h 51"/>
                <a:gd name="T12" fmla="*/ 99 w 118"/>
                <a:gd name="T13" fmla="*/ 46 h 51"/>
                <a:gd name="T14" fmla="*/ 117 w 118"/>
                <a:gd name="T15" fmla="*/ 50 h 51"/>
                <a:gd name="T16" fmla="*/ 94 w 118"/>
                <a:gd name="T17" fmla="*/ 38 h 51"/>
                <a:gd name="T18" fmla="*/ 83 w 118"/>
                <a:gd name="T19" fmla="*/ 29 h 51"/>
                <a:gd name="T20" fmla="*/ 72 w 118"/>
                <a:gd name="T21" fmla="*/ 24 h 51"/>
                <a:gd name="T22" fmla="*/ 56 w 118"/>
                <a:gd name="T23" fmla="*/ 16 h 51"/>
                <a:gd name="T24" fmla="*/ 50 w 118"/>
                <a:gd name="T25" fmla="*/ 8 h 51"/>
                <a:gd name="T26" fmla="*/ 32 w 118"/>
                <a:gd name="T27" fmla="*/ 4 h 51"/>
                <a:gd name="T28" fmla="*/ 0 w 118"/>
                <a:gd name="T2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51">
                  <a:moveTo>
                    <a:pt x="0" y="0"/>
                  </a:moveTo>
                  <a:lnTo>
                    <a:pt x="27" y="8"/>
                  </a:lnTo>
                  <a:lnTo>
                    <a:pt x="45" y="12"/>
                  </a:lnTo>
                  <a:lnTo>
                    <a:pt x="50" y="16"/>
                  </a:lnTo>
                  <a:lnTo>
                    <a:pt x="67" y="29"/>
                  </a:lnTo>
                  <a:lnTo>
                    <a:pt x="83" y="38"/>
                  </a:lnTo>
                  <a:lnTo>
                    <a:pt x="99" y="46"/>
                  </a:lnTo>
                  <a:lnTo>
                    <a:pt x="117" y="50"/>
                  </a:lnTo>
                  <a:lnTo>
                    <a:pt x="94" y="38"/>
                  </a:lnTo>
                  <a:lnTo>
                    <a:pt x="83" y="29"/>
                  </a:lnTo>
                  <a:lnTo>
                    <a:pt x="72" y="24"/>
                  </a:lnTo>
                  <a:lnTo>
                    <a:pt x="56" y="16"/>
                  </a:lnTo>
                  <a:lnTo>
                    <a:pt x="50" y="8"/>
                  </a:lnTo>
                  <a:lnTo>
                    <a:pt x="32" y="4"/>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72" name="Freeform 88"/>
            <p:cNvSpPr>
              <a:spLocks/>
            </p:cNvSpPr>
            <p:nvPr/>
          </p:nvSpPr>
          <p:spPr bwMode="auto">
            <a:xfrm>
              <a:off x="3055" y="1905"/>
              <a:ext cx="57" cy="31"/>
            </a:xfrm>
            <a:custGeom>
              <a:avLst/>
              <a:gdLst>
                <a:gd name="T0" fmla="*/ 0 w 57"/>
                <a:gd name="T1" fmla="*/ 0 h 31"/>
                <a:gd name="T2" fmla="*/ 20 w 57"/>
                <a:gd name="T3" fmla="*/ 3 h 31"/>
                <a:gd name="T4" fmla="*/ 25 w 57"/>
                <a:gd name="T5" fmla="*/ 11 h 31"/>
                <a:gd name="T6" fmla="*/ 40 w 57"/>
                <a:gd name="T7" fmla="*/ 19 h 31"/>
                <a:gd name="T8" fmla="*/ 56 w 57"/>
                <a:gd name="T9" fmla="*/ 30 h 31"/>
                <a:gd name="T10" fmla="*/ 40 w 57"/>
                <a:gd name="T11" fmla="*/ 15 h 31"/>
                <a:gd name="T12" fmla="*/ 30 w 57"/>
                <a:gd name="T13" fmla="*/ 0 h 31"/>
                <a:gd name="T14" fmla="*/ 10 w 57"/>
                <a:gd name="T15" fmla="*/ 0 h 31"/>
                <a:gd name="T16" fmla="*/ 0 w 57"/>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31">
                  <a:moveTo>
                    <a:pt x="0" y="0"/>
                  </a:moveTo>
                  <a:lnTo>
                    <a:pt x="20" y="3"/>
                  </a:lnTo>
                  <a:lnTo>
                    <a:pt x="25" y="11"/>
                  </a:lnTo>
                  <a:lnTo>
                    <a:pt x="40" y="19"/>
                  </a:lnTo>
                  <a:lnTo>
                    <a:pt x="56" y="30"/>
                  </a:lnTo>
                  <a:lnTo>
                    <a:pt x="40" y="15"/>
                  </a:lnTo>
                  <a:lnTo>
                    <a:pt x="30" y="0"/>
                  </a:lnTo>
                  <a:lnTo>
                    <a:pt x="10" y="0"/>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73" name="Freeform 89"/>
            <p:cNvSpPr>
              <a:spLocks/>
            </p:cNvSpPr>
            <p:nvPr/>
          </p:nvSpPr>
          <p:spPr bwMode="auto">
            <a:xfrm>
              <a:off x="3261" y="1933"/>
              <a:ext cx="75" cy="60"/>
            </a:xfrm>
            <a:custGeom>
              <a:avLst/>
              <a:gdLst>
                <a:gd name="T0" fmla="*/ 0 w 75"/>
                <a:gd name="T1" fmla="*/ 0 h 60"/>
                <a:gd name="T2" fmla="*/ 0 w 75"/>
                <a:gd name="T3" fmla="*/ 18 h 60"/>
                <a:gd name="T4" fmla="*/ 11 w 75"/>
                <a:gd name="T5" fmla="*/ 30 h 60"/>
                <a:gd name="T6" fmla="*/ 22 w 75"/>
                <a:gd name="T7" fmla="*/ 34 h 60"/>
                <a:gd name="T8" fmla="*/ 32 w 75"/>
                <a:gd name="T9" fmla="*/ 38 h 60"/>
                <a:gd name="T10" fmla="*/ 43 w 75"/>
                <a:gd name="T11" fmla="*/ 38 h 60"/>
                <a:gd name="T12" fmla="*/ 58 w 75"/>
                <a:gd name="T13" fmla="*/ 43 h 60"/>
                <a:gd name="T14" fmla="*/ 63 w 75"/>
                <a:gd name="T15" fmla="*/ 51 h 60"/>
                <a:gd name="T16" fmla="*/ 74 w 75"/>
                <a:gd name="T17" fmla="*/ 59 h 60"/>
                <a:gd name="T18" fmla="*/ 63 w 75"/>
                <a:gd name="T19" fmla="*/ 43 h 60"/>
                <a:gd name="T20" fmla="*/ 48 w 75"/>
                <a:gd name="T21" fmla="*/ 38 h 60"/>
                <a:gd name="T22" fmla="*/ 22 w 75"/>
                <a:gd name="T23" fmla="*/ 30 h 60"/>
                <a:gd name="T24" fmla="*/ 11 w 75"/>
                <a:gd name="T25" fmla="*/ 22 h 60"/>
                <a:gd name="T26" fmla="*/ 0 w 75"/>
                <a:gd name="T2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60">
                  <a:moveTo>
                    <a:pt x="0" y="0"/>
                  </a:moveTo>
                  <a:lnTo>
                    <a:pt x="0" y="18"/>
                  </a:lnTo>
                  <a:lnTo>
                    <a:pt x="11" y="30"/>
                  </a:lnTo>
                  <a:lnTo>
                    <a:pt x="22" y="34"/>
                  </a:lnTo>
                  <a:lnTo>
                    <a:pt x="32" y="38"/>
                  </a:lnTo>
                  <a:lnTo>
                    <a:pt x="43" y="38"/>
                  </a:lnTo>
                  <a:lnTo>
                    <a:pt x="58" y="43"/>
                  </a:lnTo>
                  <a:lnTo>
                    <a:pt x="63" y="51"/>
                  </a:lnTo>
                  <a:lnTo>
                    <a:pt x="74" y="59"/>
                  </a:lnTo>
                  <a:lnTo>
                    <a:pt x="63" y="43"/>
                  </a:lnTo>
                  <a:lnTo>
                    <a:pt x="48" y="38"/>
                  </a:lnTo>
                  <a:lnTo>
                    <a:pt x="22" y="30"/>
                  </a:lnTo>
                  <a:lnTo>
                    <a:pt x="11" y="22"/>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74" name="Freeform 90"/>
            <p:cNvSpPr>
              <a:spLocks/>
            </p:cNvSpPr>
            <p:nvPr/>
          </p:nvSpPr>
          <p:spPr bwMode="auto">
            <a:xfrm>
              <a:off x="3248" y="1831"/>
              <a:ext cx="88" cy="120"/>
            </a:xfrm>
            <a:custGeom>
              <a:avLst/>
              <a:gdLst>
                <a:gd name="T0" fmla="*/ 0 w 88"/>
                <a:gd name="T1" fmla="*/ 0 h 120"/>
                <a:gd name="T2" fmla="*/ 0 w 88"/>
                <a:gd name="T3" fmla="*/ 14 h 120"/>
                <a:gd name="T4" fmla="*/ 6 w 88"/>
                <a:gd name="T5" fmla="*/ 28 h 120"/>
                <a:gd name="T6" fmla="*/ 6 w 88"/>
                <a:gd name="T7" fmla="*/ 42 h 120"/>
                <a:gd name="T8" fmla="*/ 11 w 88"/>
                <a:gd name="T9" fmla="*/ 60 h 120"/>
                <a:gd name="T10" fmla="*/ 16 w 88"/>
                <a:gd name="T11" fmla="*/ 77 h 120"/>
                <a:gd name="T12" fmla="*/ 28 w 88"/>
                <a:gd name="T13" fmla="*/ 91 h 120"/>
                <a:gd name="T14" fmla="*/ 55 w 88"/>
                <a:gd name="T15" fmla="*/ 100 h 120"/>
                <a:gd name="T16" fmla="*/ 71 w 88"/>
                <a:gd name="T17" fmla="*/ 110 h 120"/>
                <a:gd name="T18" fmla="*/ 87 w 88"/>
                <a:gd name="T19" fmla="*/ 119 h 120"/>
                <a:gd name="T20" fmla="*/ 76 w 88"/>
                <a:gd name="T21" fmla="*/ 105 h 120"/>
                <a:gd name="T22" fmla="*/ 66 w 88"/>
                <a:gd name="T23" fmla="*/ 100 h 120"/>
                <a:gd name="T24" fmla="*/ 55 w 88"/>
                <a:gd name="T25" fmla="*/ 96 h 120"/>
                <a:gd name="T26" fmla="*/ 33 w 88"/>
                <a:gd name="T27" fmla="*/ 87 h 120"/>
                <a:gd name="T28" fmla="*/ 21 w 88"/>
                <a:gd name="T29" fmla="*/ 73 h 120"/>
                <a:gd name="T30" fmla="*/ 16 w 88"/>
                <a:gd name="T31" fmla="*/ 55 h 120"/>
                <a:gd name="T32" fmla="*/ 11 w 88"/>
                <a:gd name="T33" fmla="*/ 37 h 120"/>
                <a:gd name="T34" fmla="*/ 11 w 88"/>
                <a:gd name="T35" fmla="*/ 28 h 120"/>
                <a:gd name="T36" fmla="*/ 0 w 88"/>
                <a:gd name="T3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120">
                  <a:moveTo>
                    <a:pt x="0" y="0"/>
                  </a:moveTo>
                  <a:lnTo>
                    <a:pt x="0" y="14"/>
                  </a:lnTo>
                  <a:lnTo>
                    <a:pt x="6" y="28"/>
                  </a:lnTo>
                  <a:lnTo>
                    <a:pt x="6" y="42"/>
                  </a:lnTo>
                  <a:lnTo>
                    <a:pt x="11" y="60"/>
                  </a:lnTo>
                  <a:lnTo>
                    <a:pt x="16" y="77"/>
                  </a:lnTo>
                  <a:lnTo>
                    <a:pt x="28" y="91"/>
                  </a:lnTo>
                  <a:lnTo>
                    <a:pt x="55" y="100"/>
                  </a:lnTo>
                  <a:lnTo>
                    <a:pt x="71" y="110"/>
                  </a:lnTo>
                  <a:lnTo>
                    <a:pt x="87" y="119"/>
                  </a:lnTo>
                  <a:lnTo>
                    <a:pt x="76" y="105"/>
                  </a:lnTo>
                  <a:lnTo>
                    <a:pt x="66" y="100"/>
                  </a:lnTo>
                  <a:lnTo>
                    <a:pt x="55" y="96"/>
                  </a:lnTo>
                  <a:lnTo>
                    <a:pt x="33" y="87"/>
                  </a:lnTo>
                  <a:lnTo>
                    <a:pt x="21" y="73"/>
                  </a:lnTo>
                  <a:lnTo>
                    <a:pt x="16" y="55"/>
                  </a:lnTo>
                  <a:lnTo>
                    <a:pt x="11" y="37"/>
                  </a:lnTo>
                  <a:lnTo>
                    <a:pt x="11" y="28"/>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75" name="Freeform 91"/>
            <p:cNvSpPr>
              <a:spLocks/>
            </p:cNvSpPr>
            <p:nvPr/>
          </p:nvSpPr>
          <p:spPr bwMode="auto">
            <a:xfrm>
              <a:off x="3272" y="1937"/>
              <a:ext cx="57" cy="42"/>
            </a:xfrm>
            <a:custGeom>
              <a:avLst/>
              <a:gdLst>
                <a:gd name="T0" fmla="*/ 0 w 57"/>
                <a:gd name="T1" fmla="*/ 0 h 42"/>
                <a:gd name="T2" fmla="*/ 6 w 57"/>
                <a:gd name="T3" fmla="*/ 13 h 42"/>
                <a:gd name="T4" fmla="*/ 21 w 57"/>
                <a:gd name="T5" fmla="*/ 21 h 42"/>
                <a:gd name="T6" fmla="*/ 41 w 57"/>
                <a:gd name="T7" fmla="*/ 21 h 42"/>
                <a:gd name="T8" fmla="*/ 51 w 57"/>
                <a:gd name="T9" fmla="*/ 29 h 42"/>
                <a:gd name="T10" fmla="*/ 56 w 57"/>
                <a:gd name="T11" fmla="*/ 41 h 42"/>
                <a:gd name="T12" fmla="*/ 51 w 57"/>
                <a:gd name="T13" fmla="*/ 25 h 42"/>
                <a:gd name="T14" fmla="*/ 36 w 57"/>
                <a:gd name="T15" fmla="*/ 17 h 42"/>
                <a:gd name="T16" fmla="*/ 16 w 57"/>
                <a:gd name="T17" fmla="*/ 13 h 42"/>
                <a:gd name="T18" fmla="*/ 0 w 57"/>
                <a:gd name="T1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42">
                  <a:moveTo>
                    <a:pt x="0" y="0"/>
                  </a:moveTo>
                  <a:lnTo>
                    <a:pt x="6" y="13"/>
                  </a:lnTo>
                  <a:lnTo>
                    <a:pt x="21" y="21"/>
                  </a:lnTo>
                  <a:lnTo>
                    <a:pt x="41" y="21"/>
                  </a:lnTo>
                  <a:lnTo>
                    <a:pt x="51" y="29"/>
                  </a:lnTo>
                  <a:lnTo>
                    <a:pt x="56" y="41"/>
                  </a:lnTo>
                  <a:lnTo>
                    <a:pt x="51" y="25"/>
                  </a:lnTo>
                  <a:lnTo>
                    <a:pt x="36" y="17"/>
                  </a:lnTo>
                  <a:lnTo>
                    <a:pt x="16" y="13"/>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76" name="Freeform 92"/>
            <p:cNvSpPr>
              <a:spLocks/>
            </p:cNvSpPr>
            <p:nvPr/>
          </p:nvSpPr>
          <p:spPr bwMode="auto">
            <a:xfrm>
              <a:off x="3266" y="1880"/>
              <a:ext cx="44" cy="41"/>
            </a:xfrm>
            <a:custGeom>
              <a:avLst/>
              <a:gdLst>
                <a:gd name="T0" fmla="*/ 0 w 44"/>
                <a:gd name="T1" fmla="*/ 0 h 41"/>
                <a:gd name="T2" fmla="*/ 15 w 44"/>
                <a:gd name="T3" fmla="*/ 20 h 41"/>
                <a:gd name="T4" fmla="*/ 25 w 44"/>
                <a:gd name="T5" fmla="*/ 27 h 41"/>
                <a:gd name="T6" fmla="*/ 34 w 44"/>
                <a:gd name="T7" fmla="*/ 36 h 41"/>
                <a:gd name="T8" fmla="*/ 43 w 44"/>
                <a:gd name="T9" fmla="*/ 40 h 41"/>
                <a:gd name="T10" fmla="*/ 29 w 44"/>
                <a:gd name="T11" fmla="*/ 27 h 41"/>
                <a:gd name="T12" fmla="*/ 20 w 44"/>
                <a:gd name="T13" fmla="*/ 20 h 41"/>
                <a:gd name="T14" fmla="*/ 0 w 44"/>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41">
                  <a:moveTo>
                    <a:pt x="0" y="0"/>
                  </a:moveTo>
                  <a:lnTo>
                    <a:pt x="15" y="20"/>
                  </a:lnTo>
                  <a:lnTo>
                    <a:pt x="25" y="27"/>
                  </a:lnTo>
                  <a:lnTo>
                    <a:pt x="34" y="36"/>
                  </a:lnTo>
                  <a:lnTo>
                    <a:pt x="43" y="40"/>
                  </a:lnTo>
                  <a:lnTo>
                    <a:pt x="29" y="27"/>
                  </a:lnTo>
                  <a:lnTo>
                    <a:pt x="20" y="20"/>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77" name="Freeform 93"/>
            <p:cNvSpPr>
              <a:spLocks/>
            </p:cNvSpPr>
            <p:nvPr/>
          </p:nvSpPr>
          <p:spPr bwMode="auto">
            <a:xfrm>
              <a:off x="3254" y="1803"/>
              <a:ext cx="39" cy="95"/>
            </a:xfrm>
            <a:custGeom>
              <a:avLst/>
              <a:gdLst>
                <a:gd name="T0" fmla="*/ 0 w 39"/>
                <a:gd name="T1" fmla="*/ 0 h 95"/>
                <a:gd name="T2" fmla="*/ 0 w 39"/>
                <a:gd name="T3" fmla="*/ 18 h 95"/>
                <a:gd name="T4" fmla="*/ 9 w 39"/>
                <a:gd name="T5" fmla="*/ 35 h 95"/>
                <a:gd name="T6" fmla="*/ 14 w 39"/>
                <a:gd name="T7" fmla="*/ 53 h 95"/>
                <a:gd name="T8" fmla="*/ 14 w 39"/>
                <a:gd name="T9" fmla="*/ 62 h 95"/>
                <a:gd name="T10" fmla="*/ 29 w 39"/>
                <a:gd name="T11" fmla="*/ 80 h 95"/>
                <a:gd name="T12" fmla="*/ 38 w 39"/>
                <a:gd name="T13" fmla="*/ 94 h 95"/>
                <a:gd name="T14" fmla="*/ 29 w 39"/>
                <a:gd name="T15" fmla="*/ 75 h 95"/>
                <a:gd name="T16" fmla="*/ 19 w 39"/>
                <a:gd name="T17" fmla="*/ 58 h 95"/>
                <a:gd name="T18" fmla="*/ 19 w 39"/>
                <a:gd name="T19" fmla="*/ 35 h 95"/>
                <a:gd name="T20" fmla="*/ 14 w 39"/>
                <a:gd name="T21" fmla="*/ 26 h 95"/>
                <a:gd name="T22" fmla="*/ 9 w 39"/>
                <a:gd name="T23" fmla="*/ 8 h 95"/>
                <a:gd name="T24" fmla="*/ 0 w 39"/>
                <a:gd name="T25"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95">
                  <a:moveTo>
                    <a:pt x="0" y="0"/>
                  </a:moveTo>
                  <a:lnTo>
                    <a:pt x="0" y="18"/>
                  </a:lnTo>
                  <a:lnTo>
                    <a:pt x="9" y="35"/>
                  </a:lnTo>
                  <a:lnTo>
                    <a:pt x="14" y="53"/>
                  </a:lnTo>
                  <a:lnTo>
                    <a:pt x="14" y="62"/>
                  </a:lnTo>
                  <a:lnTo>
                    <a:pt x="29" y="80"/>
                  </a:lnTo>
                  <a:lnTo>
                    <a:pt x="38" y="94"/>
                  </a:lnTo>
                  <a:lnTo>
                    <a:pt x="29" y="75"/>
                  </a:lnTo>
                  <a:lnTo>
                    <a:pt x="19" y="58"/>
                  </a:lnTo>
                  <a:lnTo>
                    <a:pt x="19" y="35"/>
                  </a:lnTo>
                  <a:lnTo>
                    <a:pt x="14" y="26"/>
                  </a:lnTo>
                  <a:lnTo>
                    <a:pt x="9" y="8"/>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78" name="Freeform 94"/>
            <p:cNvSpPr>
              <a:spLocks/>
            </p:cNvSpPr>
            <p:nvPr/>
          </p:nvSpPr>
          <p:spPr bwMode="auto">
            <a:xfrm>
              <a:off x="3028" y="1822"/>
              <a:ext cx="33" cy="46"/>
            </a:xfrm>
            <a:custGeom>
              <a:avLst/>
              <a:gdLst>
                <a:gd name="T0" fmla="*/ 0 w 33"/>
                <a:gd name="T1" fmla="*/ 0 h 46"/>
                <a:gd name="T2" fmla="*/ 9 w 33"/>
                <a:gd name="T3" fmla="*/ 4 h 46"/>
                <a:gd name="T4" fmla="*/ 9 w 33"/>
                <a:gd name="T5" fmla="*/ 12 h 46"/>
                <a:gd name="T6" fmla="*/ 9 w 33"/>
                <a:gd name="T7" fmla="*/ 20 h 46"/>
                <a:gd name="T8" fmla="*/ 15 w 33"/>
                <a:gd name="T9" fmla="*/ 33 h 46"/>
                <a:gd name="T10" fmla="*/ 23 w 33"/>
                <a:gd name="T11" fmla="*/ 41 h 46"/>
                <a:gd name="T12" fmla="*/ 32 w 33"/>
                <a:gd name="T13" fmla="*/ 45 h 46"/>
                <a:gd name="T14" fmla="*/ 19 w 33"/>
                <a:gd name="T15" fmla="*/ 41 h 46"/>
                <a:gd name="T16" fmla="*/ 4 w 33"/>
                <a:gd name="T17" fmla="*/ 29 h 46"/>
                <a:gd name="T18" fmla="*/ 0 w 33"/>
                <a:gd name="T19" fmla="*/ 16 h 46"/>
                <a:gd name="T20" fmla="*/ 0 w 33"/>
                <a:gd name="T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46">
                  <a:moveTo>
                    <a:pt x="0" y="0"/>
                  </a:moveTo>
                  <a:lnTo>
                    <a:pt x="9" y="4"/>
                  </a:lnTo>
                  <a:lnTo>
                    <a:pt x="9" y="12"/>
                  </a:lnTo>
                  <a:lnTo>
                    <a:pt x="9" y="20"/>
                  </a:lnTo>
                  <a:lnTo>
                    <a:pt x="15" y="33"/>
                  </a:lnTo>
                  <a:lnTo>
                    <a:pt x="23" y="41"/>
                  </a:lnTo>
                  <a:lnTo>
                    <a:pt x="32" y="45"/>
                  </a:lnTo>
                  <a:lnTo>
                    <a:pt x="19" y="41"/>
                  </a:lnTo>
                  <a:lnTo>
                    <a:pt x="4" y="29"/>
                  </a:lnTo>
                  <a:lnTo>
                    <a:pt x="0" y="16"/>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79" name="Freeform 95"/>
            <p:cNvSpPr>
              <a:spLocks/>
            </p:cNvSpPr>
            <p:nvPr/>
          </p:nvSpPr>
          <p:spPr bwMode="auto">
            <a:xfrm>
              <a:off x="3005" y="1817"/>
              <a:ext cx="32" cy="56"/>
            </a:xfrm>
            <a:custGeom>
              <a:avLst/>
              <a:gdLst>
                <a:gd name="T0" fmla="*/ 0 w 32"/>
                <a:gd name="T1" fmla="*/ 0 h 56"/>
                <a:gd name="T2" fmla="*/ 8 w 32"/>
                <a:gd name="T3" fmla="*/ 4 h 56"/>
                <a:gd name="T4" fmla="*/ 13 w 32"/>
                <a:gd name="T5" fmla="*/ 17 h 56"/>
                <a:gd name="T6" fmla="*/ 13 w 32"/>
                <a:gd name="T7" fmla="*/ 30 h 56"/>
                <a:gd name="T8" fmla="*/ 17 w 32"/>
                <a:gd name="T9" fmla="*/ 38 h 56"/>
                <a:gd name="T10" fmla="*/ 31 w 32"/>
                <a:gd name="T11" fmla="*/ 55 h 56"/>
                <a:gd name="T12" fmla="*/ 17 w 32"/>
                <a:gd name="T13" fmla="*/ 46 h 56"/>
                <a:gd name="T14" fmla="*/ 8 w 32"/>
                <a:gd name="T15" fmla="*/ 25 h 56"/>
                <a:gd name="T16" fmla="*/ 4 w 32"/>
                <a:gd name="T17" fmla="*/ 13 h 56"/>
                <a:gd name="T18" fmla="*/ 0 w 32"/>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56">
                  <a:moveTo>
                    <a:pt x="0" y="0"/>
                  </a:moveTo>
                  <a:lnTo>
                    <a:pt x="8" y="4"/>
                  </a:lnTo>
                  <a:lnTo>
                    <a:pt x="13" y="17"/>
                  </a:lnTo>
                  <a:lnTo>
                    <a:pt x="13" y="30"/>
                  </a:lnTo>
                  <a:lnTo>
                    <a:pt x="17" y="38"/>
                  </a:lnTo>
                  <a:lnTo>
                    <a:pt x="31" y="55"/>
                  </a:lnTo>
                  <a:lnTo>
                    <a:pt x="17" y="46"/>
                  </a:lnTo>
                  <a:lnTo>
                    <a:pt x="8" y="25"/>
                  </a:lnTo>
                  <a:lnTo>
                    <a:pt x="4" y="13"/>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80" name="Freeform 96"/>
            <p:cNvSpPr>
              <a:spLocks/>
            </p:cNvSpPr>
            <p:nvPr/>
          </p:nvSpPr>
          <p:spPr bwMode="auto">
            <a:xfrm>
              <a:off x="2986" y="1817"/>
              <a:ext cx="87" cy="70"/>
            </a:xfrm>
            <a:custGeom>
              <a:avLst/>
              <a:gdLst>
                <a:gd name="T0" fmla="*/ 0 w 87"/>
                <a:gd name="T1" fmla="*/ 0 h 70"/>
                <a:gd name="T2" fmla="*/ 5 w 87"/>
                <a:gd name="T3" fmla="*/ 17 h 70"/>
                <a:gd name="T4" fmla="*/ 21 w 87"/>
                <a:gd name="T5" fmla="*/ 35 h 70"/>
                <a:gd name="T6" fmla="*/ 32 w 87"/>
                <a:gd name="T7" fmla="*/ 52 h 70"/>
                <a:gd name="T8" fmla="*/ 48 w 87"/>
                <a:gd name="T9" fmla="*/ 65 h 70"/>
                <a:gd name="T10" fmla="*/ 70 w 87"/>
                <a:gd name="T11" fmla="*/ 69 h 70"/>
                <a:gd name="T12" fmla="*/ 86 w 87"/>
                <a:gd name="T13" fmla="*/ 69 h 70"/>
                <a:gd name="T14" fmla="*/ 65 w 87"/>
                <a:gd name="T15" fmla="*/ 69 h 70"/>
                <a:gd name="T16" fmla="*/ 43 w 87"/>
                <a:gd name="T17" fmla="*/ 65 h 70"/>
                <a:gd name="T18" fmla="*/ 26 w 87"/>
                <a:gd name="T19" fmla="*/ 56 h 70"/>
                <a:gd name="T20" fmla="*/ 16 w 87"/>
                <a:gd name="T21" fmla="*/ 39 h 70"/>
                <a:gd name="T22" fmla="*/ 5 w 87"/>
                <a:gd name="T23" fmla="*/ 22 h 70"/>
                <a:gd name="T24" fmla="*/ 0 w 87"/>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70">
                  <a:moveTo>
                    <a:pt x="0" y="0"/>
                  </a:moveTo>
                  <a:lnTo>
                    <a:pt x="5" y="17"/>
                  </a:lnTo>
                  <a:lnTo>
                    <a:pt x="21" y="35"/>
                  </a:lnTo>
                  <a:lnTo>
                    <a:pt x="32" y="52"/>
                  </a:lnTo>
                  <a:lnTo>
                    <a:pt x="48" y="65"/>
                  </a:lnTo>
                  <a:lnTo>
                    <a:pt x="70" y="69"/>
                  </a:lnTo>
                  <a:lnTo>
                    <a:pt x="86" y="69"/>
                  </a:lnTo>
                  <a:lnTo>
                    <a:pt x="65" y="69"/>
                  </a:lnTo>
                  <a:lnTo>
                    <a:pt x="43" y="65"/>
                  </a:lnTo>
                  <a:lnTo>
                    <a:pt x="26" y="56"/>
                  </a:lnTo>
                  <a:lnTo>
                    <a:pt x="16" y="39"/>
                  </a:lnTo>
                  <a:lnTo>
                    <a:pt x="5" y="22"/>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81" name="Freeform 97"/>
            <p:cNvSpPr>
              <a:spLocks/>
            </p:cNvSpPr>
            <p:nvPr/>
          </p:nvSpPr>
          <p:spPr bwMode="auto">
            <a:xfrm>
              <a:off x="2883" y="1822"/>
              <a:ext cx="117" cy="76"/>
            </a:xfrm>
            <a:custGeom>
              <a:avLst/>
              <a:gdLst>
                <a:gd name="T0" fmla="*/ 0 w 117"/>
                <a:gd name="T1" fmla="*/ 0 h 76"/>
                <a:gd name="T2" fmla="*/ 18 w 117"/>
                <a:gd name="T3" fmla="*/ 18 h 76"/>
                <a:gd name="T4" fmla="*/ 23 w 117"/>
                <a:gd name="T5" fmla="*/ 31 h 76"/>
                <a:gd name="T6" fmla="*/ 28 w 117"/>
                <a:gd name="T7" fmla="*/ 39 h 76"/>
                <a:gd name="T8" fmla="*/ 34 w 117"/>
                <a:gd name="T9" fmla="*/ 48 h 76"/>
                <a:gd name="T10" fmla="*/ 50 w 117"/>
                <a:gd name="T11" fmla="*/ 53 h 76"/>
                <a:gd name="T12" fmla="*/ 60 w 117"/>
                <a:gd name="T13" fmla="*/ 61 h 76"/>
                <a:gd name="T14" fmla="*/ 78 w 117"/>
                <a:gd name="T15" fmla="*/ 66 h 76"/>
                <a:gd name="T16" fmla="*/ 94 w 117"/>
                <a:gd name="T17" fmla="*/ 70 h 76"/>
                <a:gd name="T18" fmla="*/ 110 w 117"/>
                <a:gd name="T19" fmla="*/ 75 h 76"/>
                <a:gd name="T20" fmla="*/ 116 w 117"/>
                <a:gd name="T21" fmla="*/ 75 h 76"/>
                <a:gd name="T22" fmla="*/ 89 w 117"/>
                <a:gd name="T23" fmla="*/ 61 h 76"/>
                <a:gd name="T24" fmla="*/ 66 w 117"/>
                <a:gd name="T25" fmla="*/ 57 h 76"/>
                <a:gd name="T26" fmla="*/ 50 w 117"/>
                <a:gd name="T27" fmla="*/ 53 h 76"/>
                <a:gd name="T28" fmla="*/ 34 w 117"/>
                <a:gd name="T29" fmla="*/ 39 h 76"/>
                <a:gd name="T30" fmla="*/ 28 w 117"/>
                <a:gd name="T31" fmla="*/ 22 h 76"/>
                <a:gd name="T32" fmla="*/ 18 w 117"/>
                <a:gd name="T33" fmla="*/ 13 h 76"/>
                <a:gd name="T34" fmla="*/ 0 w 117"/>
                <a:gd name="T3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7" h="76">
                  <a:moveTo>
                    <a:pt x="0" y="0"/>
                  </a:moveTo>
                  <a:lnTo>
                    <a:pt x="18" y="18"/>
                  </a:lnTo>
                  <a:lnTo>
                    <a:pt x="23" y="31"/>
                  </a:lnTo>
                  <a:lnTo>
                    <a:pt x="28" y="39"/>
                  </a:lnTo>
                  <a:lnTo>
                    <a:pt x="34" y="48"/>
                  </a:lnTo>
                  <a:lnTo>
                    <a:pt x="50" y="53"/>
                  </a:lnTo>
                  <a:lnTo>
                    <a:pt x="60" y="61"/>
                  </a:lnTo>
                  <a:lnTo>
                    <a:pt x="78" y="66"/>
                  </a:lnTo>
                  <a:lnTo>
                    <a:pt x="94" y="70"/>
                  </a:lnTo>
                  <a:lnTo>
                    <a:pt x="110" y="75"/>
                  </a:lnTo>
                  <a:lnTo>
                    <a:pt x="116" y="75"/>
                  </a:lnTo>
                  <a:lnTo>
                    <a:pt x="89" y="61"/>
                  </a:lnTo>
                  <a:lnTo>
                    <a:pt x="66" y="57"/>
                  </a:lnTo>
                  <a:lnTo>
                    <a:pt x="50" y="53"/>
                  </a:lnTo>
                  <a:lnTo>
                    <a:pt x="34" y="39"/>
                  </a:lnTo>
                  <a:lnTo>
                    <a:pt x="28" y="22"/>
                  </a:lnTo>
                  <a:lnTo>
                    <a:pt x="18" y="13"/>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82" name="Freeform 98"/>
            <p:cNvSpPr>
              <a:spLocks/>
            </p:cNvSpPr>
            <p:nvPr/>
          </p:nvSpPr>
          <p:spPr bwMode="auto">
            <a:xfrm>
              <a:off x="2896" y="1851"/>
              <a:ext cx="14" cy="27"/>
            </a:xfrm>
            <a:custGeom>
              <a:avLst/>
              <a:gdLst>
                <a:gd name="T0" fmla="*/ 0 w 14"/>
                <a:gd name="T1" fmla="*/ 0 h 27"/>
                <a:gd name="T2" fmla="*/ 4 w 14"/>
                <a:gd name="T3" fmla="*/ 11 h 27"/>
                <a:gd name="T4" fmla="*/ 13 w 14"/>
                <a:gd name="T5" fmla="*/ 26 h 27"/>
                <a:gd name="T6" fmla="*/ 4 w 14"/>
                <a:gd name="T7" fmla="*/ 15 h 27"/>
                <a:gd name="T8" fmla="*/ 0 w 14"/>
                <a:gd name="T9" fmla="*/ 0 h 27"/>
              </a:gdLst>
              <a:ahLst/>
              <a:cxnLst>
                <a:cxn ang="0">
                  <a:pos x="T0" y="T1"/>
                </a:cxn>
                <a:cxn ang="0">
                  <a:pos x="T2" y="T3"/>
                </a:cxn>
                <a:cxn ang="0">
                  <a:pos x="T4" y="T5"/>
                </a:cxn>
                <a:cxn ang="0">
                  <a:pos x="T6" y="T7"/>
                </a:cxn>
                <a:cxn ang="0">
                  <a:pos x="T8" y="T9"/>
                </a:cxn>
              </a:cxnLst>
              <a:rect l="0" t="0" r="r" b="b"/>
              <a:pathLst>
                <a:path w="14" h="27">
                  <a:moveTo>
                    <a:pt x="0" y="0"/>
                  </a:moveTo>
                  <a:lnTo>
                    <a:pt x="4" y="11"/>
                  </a:lnTo>
                  <a:lnTo>
                    <a:pt x="13" y="26"/>
                  </a:lnTo>
                  <a:lnTo>
                    <a:pt x="4" y="15"/>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83" name="Freeform 99"/>
            <p:cNvSpPr>
              <a:spLocks/>
            </p:cNvSpPr>
            <p:nvPr/>
          </p:nvSpPr>
          <p:spPr bwMode="auto">
            <a:xfrm>
              <a:off x="2876" y="1846"/>
              <a:ext cx="28" cy="32"/>
            </a:xfrm>
            <a:custGeom>
              <a:avLst/>
              <a:gdLst>
                <a:gd name="T0" fmla="*/ 10 w 28"/>
                <a:gd name="T1" fmla="*/ 0 h 32"/>
                <a:gd name="T2" fmla="*/ 10 w 28"/>
                <a:gd name="T3" fmla="*/ 12 h 32"/>
                <a:gd name="T4" fmla="*/ 14 w 28"/>
                <a:gd name="T5" fmla="*/ 19 h 32"/>
                <a:gd name="T6" fmla="*/ 27 w 28"/>
                <a:gd name="T7" fmla="*/ 31 h 32"/>
                <a:gd name="T8" fmla="*/ 14 w 28"/>
                <a:gd name="T9" fmla="*/ 24 h 32"/>
                <a:gd name="T10" fmla="*/ 0 w 28"/>
                <a:gd name="T11" fmla="*/ 12 h 32"/>
                <a:gd name="T12" fmla="*/ 10 w 28"/>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28" h="32">
                  <a:moveTo>
                    <a:pt x="10" y="0"/>
                  </a:moveTo>
                  <a:lnTo>
                    <a:pt x="10" y="12"/>
                  </a:lnTo>
                  <a:lnTo>
                    <a:pt x="14" y="19"/>
                  </a:lnTo>
                  <a:lnTo>
                    <a:pt x="27" y="31"/>
                  </a:lnTo>
                  <a:lnTo>
                    <a:pt x="14" y="24"/>
                  </a:lnTo>
                  <a:lnTo>
                    <a:pt x="0" y="12"/>
                  </a:lnTo>
                  <a:lnTo>
                    <a:pt x="1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84" name="Freeform 100"/>
            <p:cNvSpPr>
              <a:spLocks/>
            </p:cNvSpPr>
            <p:nvPr/>
          </p:nvSpPr>
          <p:spPr bwMode="auto">
            <a:xfrm>
              <a:off x="2865" y="1846"/>
              <a:ext cx="6" cy="13"/>
            </a:xfrm>
            <a:custGeom>
              <a:avLst/>
              <a:gdLst>
                <a:gd name="T0" fmla="*/ 5 w 6"/>
                <a:gd name="T1" fmla="*/ 0 h 13"/>
                <a:gd name="T2" fmla="*/ 2 w 6"/>
                <a:gd name="T3" fmla="*/ 3 h 13"/>
                <a:gd name="T4" fmla="*/ 2 w 6"/>
                <a:gd name="T5" fmla="*/ 6 h 13"/>
                <a:gd name="T6" fmla="*/ 3 w 6"/>
                <a:gd name="T7" fmla="*/ 12 h 13"/>
                <a:gd name="T8" fmla="*/ 0 w 6"/>
                <a:gd name="T9" fmla="*/ 9 h 13"/>
                <a:gd name="T10" fmla="*/ 0 w 6"/>
                <a:gd name="T11" fmla="*/ 0 h 13"/>
                <a:gd name="T12" fmla="*/ 5 w 6"/>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6" h="13">
                  <a:moveTo>
                    <a:pt x="5" y="0"/>
                  </a:moveTo>
                  <a:lnTo>
                    <a:pt x="2" y="3"/>
                  </a:lnTo>
                  <a:lnTo>
                    <a:pt x="2" y="6"/>
                  </a:lnTo>
                  <a:lnTo>
                    <a:pt x="3" y="12"/>
                  </a:lnTo>
                  <a:lnTo>
                    <a:pt x="0" y="9"/>
                  </a:lnTo>
                  <a:lnTo>
                    <a:pt x="0" y="0"/>
                  </a:lnTo>
                  <a:lnTo>
                    <a:pt x="5"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85" name="Freeform 101"/>
            <p:cNvSpPr>
              <a:spLocks/>
            </p:cNvSpPr>
            <p:nvPr/>
          </p:nvSpPr>
          <p:spPr bwMode="auto">
            <a:xfrm>
              <a:off x="2847" y="1831"/>
              <a:ext cx="6" cy="28"/>
            </a:xfrm>
            <a:custGeom>
              <a:avLst/>
              <a:gdLst>
                <a:gd name="T0" fmla="*/ 0 w 6"/>
                <a:gd name="T1" fmla="*/ 0 h 28"/>
                <a:gd name="T2" fmla="*/ 2 w 6"/>
                <a:gd name="T3" fmla="*/ 0 h 28"/>
                <a:gd name="T4" fmla="*/ 3 w 6"/>
                <a:gd name="T5" fmla="*/ 8 h 28"/>
                <a:gd name="T6" fmla="*/ 3 w 6"/>
                <a:gd name="T7" fmla="*/ 16 h 28"/>
                <a:gd name="T8" fmla="*/ 3 w 6"/>
                <a:gd name="T9" fmla="*/ 20 h 28"/>
                <a:gd name="T10" fmla="*/ 5 w 6"/>
                <a:gd name="T11" fmla="*/ 27 h 28"/>
                <a:gd name="T12" fmla="*/ 0 w 6"/>
                <a:gd name="T13" fmla="*/ 20 h 28"/>
                <a:gd name="T14" fmla="*/ 2 w 6"/>
                <a:gd name="T15" fmla="*/ 12 h 28"/>
                <a:gd name="T16" fmla="*/ 0 w 6"/>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8">
                  <a:moveTo>
                    <a:pt x="0" y="0"/>
                  </a:moveTo>
                  <a:lnTo>
                    <a:pt x="2" y="0"/>
                  </a:lnTo>
                  <a:lnTo>
                    <a:pt x="3" y="8"/>
                  </a:lnTo>
                  <a:lnTo>
                    <a:pt x="3" y="16"/>
                  </a:lnTo>
                  <a:lnTo>
                    <a:pt x="3" y="20"/>
                  </a:lnTo>
                  <a:lnTo>
                    <a:pt x="5" y="27"/>
                  </a:lnTo>
                  <a:lnTo>
                    <a:pt x="0" y="20"/>
                  </a:lnTo>
                  <a:lnTo>
                    <a:pt x="2" y="12"/>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86" name="Freeform 102"/>
            <p:cNvSpPr>
              <a:spLocks/>
            </p:cNvSpPr>
            <p:nvPr/>
          </p:nvSpPr>
          <p:spPr bwMode="auto">
            <a:xfrm>
              <a:off x="2876" y="1798"/>
              <a:ext cx="153" cy="100"/>
            </a:xfrm>
            <a:custGeom>
              <a:avLst/>
              <a:gdLst>
                <a:gd name="T0" fmla="*/ 0 w 153"/>
                <a:gd name="T1" fmla="*/ 0 h 100"/>
                <a:gd name="T2" fmla="*/ 6 w 153"/>
                <a:gd name="T3" fmla="*/ 13 h 100"/>
                <a:gd name="T4" fmla="*/ 18 w 153"/>
                <a:gd name="T5" fmla="*/ 18 h 100"/>
                <a:gd name="T6" fmla="*/ 24 w 153"/>
                <a:gd name="T7" fmla="*/ 31 h 100"/>
                <a:gd name="T8" fmla="*/ 40 w 153"/>
                <a:gd name="T9" fmla="*/ 40 h 100"/>
                <a:gd name="T10" fmla="*/ 51 w 153"/>
                <a:gd name="T11" fmla="*/ 58 h 100"/>
                <a:gd name="T12" fmla="*/ 68 w 153"/>
                <a:gd name="T13" fmla="*/ 72 h 100"/>
                <a:gd name="T14" fmla="*/ 78 w 153"/>
                <a:gd name="T15" fmla="*/ 77 h 100"/>
                <a:gd name="T16" fmla="*/ 97 w 153"/>
                <a:gd name="T17" fmla="*/ 80 h 100"/>
                <a:gd name="T18" fmla="*/ 119 w 153"/>
                <a:gd name="T19" fmla="*/ 85 h 100"/>
                <a:gd name="T20" fmla="*/ 135 w 153"/>
                <a:gd name="T21" fmla="*/ 94 h 100"/>
                <a:gd name="T22" fmla="*/ 152 w 153"/>
                <a:gd name="T23" fmla="*/ 99 h 100"/>
                <a:gd name="T24" fmla="*/ 130 w 153"/>
                <a:gd name="T25" fmla="*/ 85 h 100"/>
                <a:gd name="T26" fmla="*/ 102 w 153"/>
                <a:gd name="T27" fmla="*/ 77 h 100"/>
                <a:gd name="T28" fmla="*/ 85 w 153"/>
                <a:gd name="T29" fmla="*/ 67 h 100"/>
                <a:gd name="T30" fmla="*/ 68 w 153"/>
                <a:gd name="T31" fmla="*/ 62 h 100"/>
                <a:gd name="T32" fmla="*/ 57 w 153"/>
                <a:gd name="T33" fmla="*/ 54 h 100"/>
                <a:gd name="T34" fmla="*/ 51 w 153"/>
                <a:gd name="T35" fmla="*/ 36 h 100"/>
                <a:gd name="T36" fmla="*/ 40 w 153"/>
                <a:gd name="T37" fmla="*/ 27 h 100"/>
                <a:gd name="T38" fmla="*/ 13 w 153"/>
                <a:gd name="T39" fmla="*/ 13 h 100"/>
                <a:gd name="T40" fmla="*/ 0 w 153"/>
                <a:gd name="T4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3" h="100">
                  <a:moveTo>
                    <a:pt x="0" y="0"/>
                  </a:moveTo>
                  <a:lnTo>
                    <a:pt x="6" y="13"/>
                  </a:lnTo>
                  <a:lnTo>
                    <a:pt x="18" y="18"/>
                  </a:lnTo>
                  <a:lnTo>
                    <a:pt x="24" y="31"/>
                  </a:lnTo>
                  <a:lnTo>
                    <a:pt x="40" y="40"/>
                  </a:lnTo>
                  <a:lnTo>
                    <a:pt x="51" y="58"/>
                  </a:lnTo>
                  <a:lnTo>
                    <a:pt x="68" y="72"/>
                  </a:lnTo>
                  <a:lnTo>
                    <a:pt x="78" y="77"/>
                  </a:lnTo>
                  <a:lnTo>
                    <a:pt x="97" y="80"/>
                  </a:lnTo>
                  <a:lnTo>
                    <a:pt x="119" y="85"/>
                  </a:lnTo>
                  <a:lnTo>
                    <a:pt x="135" y="94"/>
                  </a:lnTo>
                  <a:lnTo>
                    <a:pt x="152" y="99"/>
                  </a:lnTo>
                  <a:lnTo>
                    <a:pt x="130" y="85"/>
                  </a:lnTo>
                  <a:lnTo>
                    <a:pt x="102" y="77"/>
                  </a:lnTo>
                  <a:lnTo>
                    <a:pt x="85" y="67"/>
                  </a:lnTo>
                  <a:lnTo>
                    <a:pt x="68" y="62"/>
                  </a:lnTo>
                  <a:lnTo>
                    <a:pt x="57" y="54"/>
                  </a:lnTo>
                  <a:lnTo>
                    <a:pt x="51" y="36"/>
                  </a:lnTo>
                  <a:lnTo>
                    <a:pt x="40" y="27"/>
                  </a:lnTo>
                  <a:lnTo>
                    <a:pt x="13" y="13"/>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87" name="Freeform 103"/>
            <p:cNvSpPr>
              <a:spLocks/>
            </p:cNvSpPr>
            <p:nvPr/>
          </p:nvSpPr>
          <p:spPr bwMode="auto">
            <a:xfrm>
              <a:off x="2876" y="1775"/>
              <a:ext cx="117" cy="93"/>
            </a:xfrm>
            <a:custGeom>
              <a:avLst/>
              <a:gdLst>
                <a:gd name="T0" fmla="*/ 0 w 117"/>
                <a:gd name="T1" fmla="*/ 0 h 93"/>
                <a:gd name="T2" fmla="*/ 12 w 117"/>
                <a:gd name="T3" fmla="*/ 22 h 93"/>
                <a:gd name="T4" fmla="*/ 28 w 117"/>
                <a:gd name="T5" fmla="*/ 35 h 93"/>
                <a:gd name="T6" fmla="*/ 50 w 117"/>
                <a:gd name="T7" fmla="*/ 44 h 93"/>
                <a:gd name="T8" fmla="*/ 66 w 117"/>
                <a:gd name="T9" fmla="*/ 61 h 93"/>
                <a:gd name="T10" fmla="*/ 66 w 117"/>
                <a:gd name="T11" fmla="*/ 75 h 93"/>
                <a:gd name="T12" fmla="*/ 89 w 117"/>
                <a:gd name="T13" fmla="*/ 83 h 93"/>
                <a:gd name="T14" fmla="*/ 116 w 117"/>
                <a:gd name="T15" fmla="*/ 92 h 93"/>
                <a:gd name="T16" fmla="*/ 100 w 117"/>
                <a:gd name="T17" fmla="*/ 78 h 93"/>
                <a:gd name="T18" fmla="*/ 84 w 117"/>
                <a:gd name="T19" fmla="*/ 70 h 93"/>
                <a:gd name="T20" fmla="*/ 72 w 117"/>
                <a:gd name="T21" fmla="*/ 48 h 93"/>
                <a:gd name="T22" fmla="*/ 50 w 117"/>
                <a:gd name="T23" fmla="*/ 39 h 93"/>
                <a:gd name="T24" fmla="*/ 39 w 117"/>
                <a:gd name="T25" fmla="*/ 30 h 93"/>
                <a:gd name="T26" fmla="*/ 18 w 117"/>
                <a:gd name="T27" fmla="*/ 26 h 93"/>
                <a:gd name="T28" fmla="*/ 0 w 117"/>
                <a:gd name="T2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93">
                  <a:moveTo>
                    <a:pt x="0" y="0"/>
                  </a:moveTo>
                  <a:lnTo>
                    <a:pt x="12" y="22"/>
                  </a:lnTo>
                  <a:lnTo>
                    <a:pt x="28" y="35"/>
                  </a:lnTo>
                  <a:lnTo>
                    <a:pt x="50" y="44"/>
                  </a:lnTo>
                  <a:lnTo>
                    <a:pt x="66" y="61"/>
                  </a:lnTo>
                  <a:lnTo>
                    <a:pt x="66" y="75"/>
                  </a:lnTo>
                  <a:lnTo>
                    <a:pt x="89" y="83"/>
                  </a:lnTo>
                  <a:lnTo>
                    <a:pt x="116" y="92"/>
                  </a:lnTo>
                  <a:lnTo>
                    <a:pt x="100" y="78"/>
                  </a:lnTo>
                  <a:lnTo>
                    <a:pt x="84" y="70"/>
                  </a:lnTo>
                  <a:lnTo>
                    <a:pt x="72" y="48"/>
                  </a:lnTo>
                  <a:lnTo>
                    <a:pt x="50" y="39"/>
                  </a:lnTo>
                  <a:lnTo>
                    <a:pt x="39" y="30"/>
                  </a:lnTo>
                  <a:lnTo>
                    <a:pt x="18" y="26"/>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88" name="Freeform 104"/>
            <p:cNvSpPr>
              <a:spLocks/>
            </p:cNvSpPr>
            <p:nvPr/>
          </p:nvSpPr>
          <p:spPr bwMode="auto">
            <a:xfrm>
              <a:off x="2891" y="1768"/>
              <a:ext cx="78" cy="72"/>
            </a:xfrm>
            <a:custGeom>
              <a:avLst/>
              <a:gdLst>
                <a:gd name="T0" fmla="*/ 77 w 78"/>
                <a:gd name="T1" fmla="*/ 71 h 72"/>
                <a:gd name="T2" fmla="*/ 61 w 78"/>
                <a:gd name="T3" fmla="*/ 54 h 72"/>
                <a:gd name="T4" fmla="*/ 45 w 78"/>
                <a:gd name="T5" fmla="*/ 39 h 72"/>
                <a:gd name="T6" fmla="*/ 25 w 78"/>
                <a:gd name="T7" fmla="*/ 32 h 72"/>
                <a:gd name="T8" fmla="*/ 10 w 78"/>
                <a:gd name="T9" fmla="*/ 17 h 72"/>
                <a:gd name="T10" fmla="*/ 0 w 78"/>
                <a:gd name="T11" fmla="*/ 0 h 72"/>
                <a:gd name="T12" fmla="*/ 15 w 78"/>
                <a:gd name="T13" fmla="*/ 17 h 72"/>
                <a:gd name="T14" fmla="*/ 25 w 78"/>
                <a:gd name="T15" fmla="*/ 27 h 72"/>
                <a:gd name="T16" fmla="*/ 41 w 78"/>
                <a:gd name="T17" fmla="*/ 32 h 72"/>
                <a:gd name="T18" fmla="*/ 50 w 78"/>
                <a:gd name="T19" fmla="*/ 35 h 72"/>
                <a:gd name="T20" fmla="*/ 77 w 78"/>
                <a:gd name="T21" fmla="*/ 7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72">
                  <a:moveTo>
                    <a:pt x="77" y="71"/>
                  </a:moveTo>
                  <a:lnTo>
                    <a:pt x="61" y="54"/>
                  </a:lnTo>
                  <a:lnTo>
                    <a:pt x="45" y="39"/>
                  </a:lnTo>
                  <a:lnTo>
                    <a:pt x="25" y="32"/>
                  </a:lnTo>
                  <a:lnTo>
                    <a:pt x="10" y="17"/>
                  </a:lnTo>
                  <a:lnTo>
                    <a:pt x="0" y="0"/>
                  </a:lnTo>
                  <a:lnTo>
                    <a:pt x="15" y="17"/>
                  </a:lnTo>
                  <a:lnTo>
                    <a:pt x="25" y="27"/>
                  </a:lnTo>
                  <a:lnTo>
                    <a:pt x="41" y="32"/>
                  </a:lnTo>
                  <a:lnTo>
                    <a:pt x="50" y="35"/>
                  </a:lnTo>
                  <a:lnTo>
                    <a:pt x="77" y="71"/>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89" name="Freeform 105"/>
            <p:cNvSpPr>
              <a:spLocks/>
            </p:cNvSpPr>
            <p:nvPr/>
          </p:nvSpPr>
          <p:spPr bwMode="auto">
            <a:xfrm>
              <a:off x="2799" y="1807"/>
              <a:ext cx="37" cy="43"/>
            </a:xfrm>
            <a:custGeom>
              <a:avLst/>
              <a:gdLst>
                <a:gd name="T0" fmla="*/ 0 w 37"/>
                <a:gd name="T1" fmla="*/ 0 h 43"/>
                <a:gd name="T2" fmla="*/ 14 w 37"/>
                <a:gd name="T3" fmla="*/ 8 h 43"/>
                <a:gd name="T4" fmla="*/ 23 w 37"/>
                <a:gd name="T5" fmla="*/ 17 h 43"/>
                <a:gd name="T6" fmla="*/ 28 w 37"/>
                <a:gd name="T7" fmla="*/ 20 h 43"/>
                <a:gd name="T8" fmla="*/ 28 w 37"/>
                <a:gd name="T9" fmla="*/ 34 h 43"/>
                <a:gd name="T10" fmla="*/ 36 w 37"/>
                <a:gd name="T11" fmla="*/ 42 h 43"/>
                <a:gd name="T12" fmla="*/ 28 w 37"/>
                <a:gd name="T13" fmla="*/ 34 h 43"/>
                <a:gd name="T14" fmla="*/ 23 w 37"/>
                <a:gd name="T15" fmla="*/ 25 h 43"/>
                <a:gd name="T16" fmla="*/ 14 w 37"/>
                <a:gd name="T17" fmla="*/ 13 h 43"/>
                <a:gd name="T18" fmla="*/ 0 w 37"/>
                <a:gd name="T1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43">
                  <a:moveTo>
                    <a:pt x="0" y="0"/>
                  </a:moveTo>
                  <a:lnTo>
                    <a:pt x="14" y="8"/>
                  </a:lnTo>
                  <a:lnTo>
                    <a:pt x="23" y="17"/>
                  </a:lnTo>
                  <a:lnTo>
                    <a:pt x="28" y="20"/>
                  </a:lnTo>
                  <a:lnTo>
                    <a:pt x="28" y="34"/>
                  </a:lnTo>
                  <a:lnTo>
                    <a:pt x="36" y="42"/>
                  </a:lnTo>
                  <a:lnTo>
                    <a:pt x="28" y="34"/>
                  </a:lnTo>
                  <a:lnTo>
                    <a:pt x="23" y="25"/>
                  </a:lnTo>
                  <a:lnTo>
                    <a:pt x="14" y="13"/>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90" name="Freeform 106"/>
            <p:cNvSpPr>
              <a:spLocks/>
            </p:cNvSpPr>
            <p:nvPr/>
          </p:nvSpPr>
          <p:spPr bwMode="auto">
            <a:xfrm>
              <a:off x="2773" y="1798"/>
              <a:ext cx="38" cy="36"/>
            </a:xfrm>
            <a:custGeom>
              <a:avLst/>
              <a:gdLst>
                <a:gd name="T0" fmla="*/ 0 w 38"/>
                <a:gd name="T1" fmla="*/ 0 h 36"/>
                <a:gd name="T2" fmla="*/ 13 w 38"/>
                <a:gd name="T3" fmla="*/ 11 h 36"/>
                <a:gd name="T4" fmla="*/ 18 w 38"/>
                <a:gd name="T5" fmla="*/ 20 h 36"/>
                <a:gd name="T6" fmla="*/ 28 w 38"/>
                <a:gd name="T7" fmla="*/ 27 h 36"/>
                <a:gd name="T8" fmla="*/ 37 w 38"/>
                <a:gd name="T9" fmla="*/ 35 h 36"/>
                <a:gd name="T10" fmla="*/ 22 w 38"/>
                <a:gd name="T11" fmla="*/ 31 h 36"/>
                <a:gd name="T12" fmla="*/ 13 w 38"/>
                <a:gd name="T13" fmla="*/ 15 h 36"/>
                <a:gd name="T14" fmla="*/ 0 w 38"/>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6">
                  <a:moveTo>
                    <a:pt x="0" y="0"/>
                  </a:moveTo>
                  <a:lnTo>
                    <a:pt x="13" y="11"/>
                  </a:lnTo>
                  <a:lnTo>
                    <a:pt x="18" y="20"/>
                  </a:lnTo>
                  <a:lnTo>
                    <a:pt x="28" y="27"/>
                  </a:lnTo>
                  <a:lnTo>
                    <a:pt x="37" y="35"/>
                  </a:lnTo>
                  <a:lnTo>
                    <a:pt x="22" y="31"/>
                  </a:lnTo>
                  <a:lnTo>
                    <a:pt x="13" y="15"/>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91" name="Freeform 107"/>
            <p:cNvSpPr>
              <a:spLocks/>
            </p:cNvSpPr>
            <p:nvPr/>
          </p:nvSpPr>
          <p:spPr bwMode="auto">
            <a:xfrm>
              <a:off x="2750" y="1775"/>
              <a:ext cx="37" cy="53"/>
            </a:xfrm>
            <a:custGeom>
              <a:avLst/>
              <a:gdLst>
                <a:gd name="T0" fmla="*/ 0 w 37"/>
                <a:gd name="T1" fmla="*/ 0 h 53"/>
                <a:gd name="T2" fmla="*/ 13 w 37"/>
                <a:gd name="T3" fmla="*/ 16 h 53"/>
                <a:gd name="T4" fmla="*/ 18 w 37"/>
                <a:gd name="T5" fmla="*/ 27 h 53"/>
                <a:gd name="T6" fmla="*/ 27 w 37"/>
                <a:gd name="T7" fmla="*/ 40 h 53"/>
                <a:gd name="T8" fmla="*/ 36 w 37"/>
                <a:gd name="T9" fmla="*/ 52 h 53"/>
                <a:gd name="T10" fmla="*/ 23 w 37"/>
                <a:gd name="T11" fmla="*/ 40 h 53"/>
                <a:gd name="T12" fmla="*/ 13 w 37"/>
                <a:gd name="T13" fmla="*/ 27 h 53"/>
                <a:gd name="T14" fmla="*/ 4 w 37"/>
                <a:gd name="T15" fmla="*/ 12 h 53"/>
                <a:gd name="T16" fmla="*/ 0 w 37"/>
                <a:gd name="T1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53">
                  <a:moveTo>
                    <a:pt x="0" y="0"/>
                  </a:moveTo>
                  <a:lnTo>
                    <a:pt x="13" y="16"/>
                  </a:lnTo>
                  <a:lnTo>
                    <a:pt x="18" y="27"/>
                  </a:lnTo>
                  <a:lnTo>
                    <a:pt x="27" y="40"/>
                  </a:lnTo>
                  <a:lnTo>
                    <a:pt x="36" y="52"/>
                  </a:lnTo>
                  <a:lnTo>
                    <a:pt x="23" y="40"/>
                  </a:lnTo>
                  <a:lnTo>
                    <a:pt x="13" y="27"/>
                  </a:lnTo>
                  <a:lnTo>
                    <a:pt x="4" y="12"/>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92" name="Freeform 108"/>
            <p:cNvSpPr>
              <a:spLocks/>
            </p:cNvSpPr>
            <p:nvPr/>
          </p:nvSpPr>
          <p:spPr bwMode="auto">
            <a:xfrm>
              <a:off x="2694" y="1745"/>
              <a:ext cx="63" cy="66"/>
            </a:xfrm>
            <a:custGeom>
              <a:avLst/>
              <a:gdLst>
                <a:gd name="T0" fmla="*/ 0 w 63"/>
                <a:gd name="T1" fmla="*/ 0 h 66"/>
                <a:gd name="T2" fmla="*/ 10 w 63"/>
                <a:gd name="T3" fmla="*/ 17 h 66"/>
                <a:gd name="T4" fmla="*/ 25 w 63"/>
                <a:gd name="T5" fmla="*/ 39 h 66"/>
                <a:gd name="T6" fmla="*/ 47 w 63"/>
                <a:gd name="T7" fmla="*/ 56 h 66"/>
                <a:gd name="T8" fmla="*/ 62 w 63"/>
                <a:gd name="T9" fmla="*/ 65 h 66"/>
                <a:gd name="T10" fmla="*/ 47 w 63"/>
                <a:gd name="T11" fmla="*/ 48 h 66"/>
                <a:gd name="T12" fmla="*/ 25 w 63"/>
                <a:gd name="T13" fmla="*/ 30 h 66"/>
                <a:gd name="T14" fmla="*/ 16 w 63"/>
                <a:gd name="T15" fmla="*/ 17 h 66"/>
                <a:gd name="T16" fmla="*/ 0 w 63"/>
                <a:gd name="T1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66">
                  <a:moveTo>
                    <a:pt x="0" y="0"/>
                  </a:moveTo>
                  <a:lnTo>
                    <a:pt x="10" y="17"/>
                  </a:lnTo>
                  <a:lnTo>
                    <a:pt x="25" y="39"/>
                  </a:lnTo>
                  <a:lnTo>
                    <a:pt x="47" y="56"/>
                  </a:lnTo>
                  <a:lnTo>
                    <a:pt x="62" y="65"/>
                  </a:lnTo>
                  <a:lnTo>
                    <a:pt x="47" y="48"/>
                  </a:lnTo>
                  <a:lnTo>
                    <a:pt x="25" y="30"/>
                  </a:lnTo>
                  <a:lnTo>
                    <a:pt x="16" y="17"/>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93" name="Freeform 109"/>
            <p:cNvSpPr>
              <a:spLocks/>
            </p:cNvSpPr>
            <p:nvPr/>
          </p:nvSpPr>
          <p:spPr bwMode="auto">
            <a:xfrm>
              <a:off x="2701" y="1730"/>
              <a:ext cx="44" cy="57"/>
            </a:xfrm>
            <a:custGeom>
              <a:avLst/>
              <a:gdLst>
                <a:gd name="T0" fmla="*/ 0 w 44"/>
                <a:gd name="T1" fmla="*/ 0 h 57"/>
                <a:gd name="T2" fmla="*/ 9 w 44"/>
                <a:gd name="T3" fmla="*/ 17 h 57"/>
                <a:gd name="T4" fmla="*/ 14 w 44"/>
                <a:gd name="T5" fmla="*/ 25 h 57"/>
                <a:gd name="T6" fmla="*/ 25 w 44"/>
                <a:gd name="T7" fmla="*/ 39 h 57"/>
                <a:gd name="T8" fmla="*/ 29 w 44"/>
                <a:gd name="T9" fmla="*/ 47 h 57"/>
                <a:gd name="T10" fmla="*/ 43 w 44"/>
                <a:gd name="T11" fmla="*/ 56 h 57"/>
                <a:gd name="T12" fmla="*/ 34 w 44"/>
                <a:gd name="T13" fmla="*/ 43 h 57"/>
                <a:gd name="T14" fmla="*/ 29 w 44"/>
                <a:gd name="T15" fmla="*/ 30 h 57"/>
                <a:gd name="T16" fmla="*/ 14 w 44"/>
                <a:gd name="T17" fmla="*/ 22 h 57"/>
                <a:gd name="T18" fmla="*/ 0 w 44"/>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57">
                  <a:moveTo>
                    <a:pt x="0" y="0"/>
                  </a:moveTo>
                  <a:lnTo>
                    <a:pt x="9" y="17"/>
                  </a:lnTo>
                  <a:lnTo>
                    <a:pt x="14" y="25"/>
                  </a:lnTo>
                  <a:lnTo>
                    <a:pt x="25" y="39"/>
                  </a:lnTo>
                  <a:lnTo>
                    <a:pt x="29" y="47"/>
                  </a:lnTo>
                  <a:lnTo>
                    <a:pt x="43" y="56"/>
                  </a:lnTo>
                  <a:lnTo>
                    <a:pt x="34" y="43"/>
                  </a:lnTo>
                  <a:lnTo>
                    <a:pt x="29" y="30"/>
                  </a:lnTo>
                  <a:lnTo>
                    <a:pt x="14" y="22"/>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94" name="Freeform 110"/>
            <p:cNvSpPr>
              <a:spLocks/>
            </p:cNvSpPr>
            <p:nvPr/>
          </p:nvSpPr>
          <p:spPr bwMode="auto">
            <a:xfrm>
              <a:off x="2646" y="1673"/>
              <a:ext cx="37" cy="70"/>
            </a:xfrm>
            <a:custGeom>
              <a:avLst/>
              <a:gdLst>
                <a:gd name="T0" fmla="*/ 0 w 37"/>
                <a:gd name="T1" fmla="*/ 0 h 70"/>
                <a:gd name="T2" fmla="*/ 6 w 37"/>
                <a:gd name="T3" fmla="*/ 22 h 70"/>
                <a:gd name="T4" fmla="*/ 14 w 37"/>
                <a:gd name="T5" fmla="*/ 30 h 70"/>
                <a:gd name="T6" fmla="*/ 23 w 37"/>
                <a:gd name="T7" fmla="*/ 43 h 70"/>
                <a:gd name="T8" fmla="*/ 28 w 37"/>
                <a:gd name="T9" fmla="*/ 56 h 70"/>
                <a:gd name="T10" fmla="*/ 36 w 37"/>
                <a:gd name="T11" fmla="*/ 69 h 70"/>
                <a:gd name="T12" fmla="*/ 32 w 37"/>
                <a:gd name="T13" fmla="*/ 52 h 70"/>
                <a:gd name="T14" fmla="*/ 18 w 37"/>
                <a:gd name="T15" fmla="*/ 39 h 70"/>
                <a:gd name="T16" fmla="*/ 14 w 37"/>
                <a:gd name="T17" fmla="*/ 22 h 70"/>
                <a:gd name="T18" fmla="*/ 0 w 37"/>
                <a:gd name="T1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70">
                  <a:moveTo>
                    <a:pt x="0" y="0"/>
                  </a:moveTo>
                  <a:lnTo>
                    <a:pt x="6" y="22"/>
                  </a:lnTo>
                  <a:lnTo>
                    <a:pt x="14" y="30"/>
                  </a:lnTo>
                  <a:lnTo>
                    <a:pt x="23" y="43"/>
                  </a:lnTo>
                  <a:lnTo>
                    <a:pt x="28" y="56"/>
                  </a:lnTo>
                  <a:lnTo>
                    <a:pt x="36" y="69"/>
                  </a:lnTo>
                  <a:lnTo>
                    <a:pt x="32" y="52"/>
                  </a:lnTo>
                  <a:lnTo>
                    <a:pt x="18" y="39"/>
                  </a:lnTo>
                  <a:lnTo>
                    <a:pt x="14" y="22"/>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95" name="Freeform 111"/>
            <p:cNvSpPr>
              <a:spLocks/>
            </p:cNvSpPr>
            <p:nvPr/>
          </p:nvSpPr>
          <p:spPr bwMode="auto">
            <a:xfrm>
              <a:off x="2658" y="1673"/>
              <a:ext cx="31" cy="54"/>
            </a:xfrm>
            <a:custGeom>
              <a:avLst/>
              <a:gdLst>
                <a:gd name="T0" fmla="*/ 0 w 31"/>
                <a:gd name="T1" fmla="*/ 0 h 54"/>
                <a:gd name="T2" fmla="*/ 0 w 31"/>
                <a:gd name="T3" fmla="*/ 8 h 54"/>
                <a:gd name="T4" fmla="*/ 8 w 31"/>
                <a:gd name="T5" fmla="*/ 25 h 54"/>
                <a:gd name="T6" fmla="*/ 17 w 31"/>
                <a:gd name="T7" fmla="*/ 37 h 54"/>
                <a:gd name="T8" fmla="*/ 26 w 31"/>
                <a:gd name="T9" fmla="*/ 50 h 54"/>
                <a:gd name="T10" fmla="*/ 30 w 31"/>
                <a:gd name="T11" fmla="*/ 53 h 54"/>
                <a:gd name="T12" fmla="*/ 26 w 31"/>
                <a:gd name="T13" fmla="*/ 45 h 54"/>
                <a:gd name="T14" fmla="*/ 22 w 31"/>
                <a:gd name="T15" fmla="*/ 33 h 54"/>
                <a:gd name="T16" fmla="*/ 13 w 31"/>
                <a:gd name="T17" fmla="*/ 20 h 54"/>
                <a:gd name="T18" fmla="*/ 4 w 31"/>
                <a:gd name="T19" fmla="*/ 12 h 54"/>
                <a:gd name="T20" fmla="*/ 0 w 31"/>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54">
                  <a:moveTo>
                    <a:pt x="0" y="0"/>
                  </a:moveTo>
                  <a:lnTo>
                    <a:pt x="0" y="8"/>
                  </a:lnTo>
                  <a:lnTo>
                    <a:pt x="8" y="25"/>
                  </a:lnTo>
                  <a:lnTo>
                    <a:pt x="17" y="37"/>
                  </a:lnTo>
                  <a:lnTo>
                    <a:pt x="26" y="50"/>
                  </a:lnTo>
                  <a:lnTo>
                    <a:pt x="30" y="53"/>
                  </a:lnTo>
                  <a:lnTo>
                    <a:pt x="26" y="45"/>
                  </a:lnTo>
                  <a:lnTo>
                    <a:pt x="22" y="33"/>
                  </a:lnTo>
                  <a:lnTo>
                    <a:pt x="13" y="20"/>
                  </a:lnTo>
                  <a:lnTo>
                    <a:pt x="4" y="12"/>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96" name="Freeform 112"/>
            <p:cNvSpPr>
              <a:spLocks/>
            </p:cNvSpPr>
            <p:nvPr/>
          </p:nvSpPr>
          <p:spPr bwMode="auto">
            <a:xfrm>
              <a:off x="2896" y="1721"/>
              <a:ext cx="25" cy="31"/>
            </a:xfrm>
            <a:custGeom>
              <a:avLst/>
              <a:gdLst>
                <a:gd name="T0" fmla="*/ 0 w 25"/>
                <a:gd name="T1" fmla="*/ 0 h 31"/>
                <a:gd name="T2" fmla="*/ 8 w 25"/>
                <a:gd name="T3" fmla="*/ 0 h 31"/>
                <a:gd name="T4" fmla="*/ 8 w 25"/>
                <a:gd name="T5" fmla="*/ 11 h 31"/>
                <a:gd name="T6" fmla="*/ 16 w 25"/>
                <a:gd name="T7" fmla="*/ 19 h 31"/>
                <a:gd name="T8" fmla="*/ 24 w 25"/>
                <a:gd name="T9" fmla="*/ 30 h 31"/>
                <a:gd name="T10" fmla="*/ 12 w 25"/>
                <a:gd name="T11" fmla="*/ 19 h 31"/>
                <a:gd name="T12" fmla="*/ 4 w 25"/>
                <a:gd name="T13" fmla="*/ 11 h 31"/>
                <a:gd name="T14" fmla="*/ 0 w 25"/>
                <a:gd name="T15" fmla="*/ 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31">
                  <a:moveTo>
                    <a:pt x="0" y="0"/>
                  </a:moveTo>
                  <a:lnTo>
                    <a:pt x="8" y="0"/>
                  </a:lnTo>
                  <a:lnTo>
                    <a:pt x="8" y="11"/>
                  </a:lnTo>
                  <a:lnTo>
                    <a:pt x="16" y="19"/>
                  </a:lnTo>
                  <a:lnTo>
                    <a:pt x="24" y="30"/>
                  </a:lnTo>
                  <a:lnTo>
                    <a:pt x="12" y="19"/>
                  </a:lnTo>
                  <a:lnTo>
                    <a:pt x="4" y="11"/>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97" name="Freeform 113"/>
            <p:cNvSpPr>
              <a:spLocks/>
            </p:cNvSpPr>
            <p:nvPr/>
          </p:nvSpPr>
          <p:spPr bwMode="auto">
            <a:xfrm>
              <a:off x="2914" y="1716"/>
              <a:ext cx="7" cy="27"/>
            </a:xfrm>
            <a:custGeom>
              <a:avLst/>
              <a:gdLst>
                <a:gd name="T0" fmla="*/ 2 w 7"/>
                <a:gd name="T1" fmla="*/ 0 h 27"/>
                <a:gd name="T2" fmla="*/ 0 w 7"/>
                <a:gd name="T3" fmla="*/ 4 h 27"/>
                <a:gd name="T4" fmla="*/ 0 w 7"/>
                <a:gd name="T5" fmla="*/ 12 h 27"/>
                <a:gd name="T6" fmla="*/ 2 w 7"/>
                <a:gd name="T7" fmla="*/ 18 h 27"/>
                <a:gd name="T8" fmla="*/ 6 w 7"/>
                <a:gd name="T9" fmla="*/ 26 h 27"/>
                <a:gd name="T10" fmla="*/ 4 w 7"/>
                <a:gd name="T11" fmla="*/ 14 h 27"/>
                <a:gd name="T12" fmla="*/ 2 w 7"/>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7" h="27">
                  <a:moveTo>
                    <a:pt x="2" y="0"/>
                  </a:moveTo>
                  <a:lnTo>
                    <a:pt x="0" y="4"/>
                  </a:lnTo>
                  <a:lnTo>
                    <a:pt x="0" y="12"/>
                  </a:lnTo>
                  <a:lnTo>
                    <a:pt x="2" y="18"/>
                  </a:lnTo>
                  <a:lnTo>
                    <a:pt x="6" y="26"/>
                  </a:lnTo>
                  <a:lnTo>
                    <a:pt x="4" y="14"/>
                  </a:lnTo>
                  <a:lnTo>
                    <a:pt x="2"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98" name="Freeform 114"/>
            <p:cNvSpPr>
              <a:spLocks/>
            </p:cNvSpPr>
            <p:nvPr/>
          </p:nvSpPr>
          <p:spPr bwMode="auto">
            <a:xfrm>
              <a:off x="2876" y="1711"/>
              <a:ext cx="45" cy="55"/>
            </a:xfrm>
            <a:custGeom>
              <a:avLst/>
              <a:gdLst>
                <a:gd name="T0" fmla="*/ 15 w 45"/>
                <a:gd name="T1" fmla="*/ 4 h 55"/>
                <a:gd name="T2" fmla="*/ 0 w 45"/>
                <a:gd name="T3" fmla="*/ 0 h 55"/>
                <a:gd name="T4" fmla="*/ 0 w 45"/>
                <a:gd name="T5" fmla="*/ 13 h 55"/>
                <a:gd name="T6" fmla="*/ 10 w 45"/>
                <a:gd name="T7" fmla="*/ 25 h 55"/>
                <a:gd name="T8" fmla="*/ 20 w 45"/>
                <a:gd name="T9" fmla="*/ 38 h 55"/>
                <a:gd name="T10" fmla="*/ 34 w 45"/>
                <a:gd name="T11" fmla="*/ 46 h 55"/>
                <a:gd name="T12" fmla="*/ 44 w 45"/>
                <a:gd name="T13" fmla="*/ 54 h 55"/>
                <a:gd name="T14" fmla="*/ 30 w 45"/>
                <a:gd name="T15" fmla="*/ 41 h 55"/>
                <a:gd name="T16" fmla="*/ 20 w 45"/>
                <a:gd name="T17" fmla="*/ 34 h 55"/>
                <a:gd name="T18" fmla="*/ 15 w 45"/>
                <a:gd name="T19" fmla="*/ 20 h 55"/>
                <a:gd name="T20" fmla="*/ 15 w 45"/>
                <a:gd name="T21" fmla="*/ 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55">
                  <a:moveTo>
                    <a:pt x="15" y="4"/>
                  </a:moveTo>
                  <a:lnTo>
                    <a:pt x="0" y="0"/>
                  </a:lnTo>
                  <a:lnTo>
                    <a:pt x="0" y="13"/>
                  </a:lnTo>
                  <a:lnTo>
                    <a:pt x="10" y="25"/>
                  </a:lnTo>
                  <a:lnTo>
                    <a:pt x="20" y="38"/>
                  </a:lnTo>
                  <a:lnTo>
                    <a:pt x="34" y="46"/>
                  </a:lnTo>
                  <a:lnTo>
                    <a:pt x="44" y="54"/>
                  </a:lnTo>
                  <a:lnTo>
                    <a:pt x="30" y="41"/>
                  </a:lnTo>
                  <a:lnTo>
                    <a:pt x="20" y="34"/>
                  </a:lnTo>
                  <a:lnTo>
                    <a:pt x="15" y="20"/>
                  </a:lnTo>
                  <a:lnTo>
                    <a:pt x="15" y="4"/>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99" name="Freeform 115"/>
            <p:cNvSpPr>
              <a:spLocks/>
            </p:cNvSpPr>
            <p:nvPr/>
          </p:nvSpPr>
          <p:spPr bwMode="auto">
            <a:xfrm>
              <a:off x="2920" y="1685"/>
              <a:ext cx="8" cy="47"/>
            </a:xfrm>
            <a:custGeom>
              <a:avLst/>
              <a:gdLst>
                <a:gd name="T0" fmla="*/ 7 w 8"/>
                <a:gd name="T1" fmla="*/ 0 h 47"/>
                <a:gd name="T2" fmla="*/ 7 w 8"/>
                <a:gd name="T3" fmla="*/ 16 h 47"/>
                <a:gd name="T4" fmla="*/ 7 w 8"/>
                <a:gd name="T5" fmla="*/ 25 h 47"/>
                <a:gd name="T6" fmla="*/ 0 w 8"/>
                <a:gd name="T7" fmla="*/ 38 h 47"/>
                <a:gd name="T8" fmla="*/ 0 w 8"/>
                <a:gd name="T9" fmla="*/ 46 h 47"/>
                <a:gd name="T10" fmla="*/ 7 w 8"/>
                <a:gd name="T11" fmla="*/ 25 h 47"/>
                <a:gd name="T12" fmla="*/ 7 w 8"/>
                <a:gd name="T13" fmla="*/ 13 h 47"/>
                <a:gd name="T14" fmla="*/ 7 w 8"/>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47">
                  <a:moveTo>
                    <a:pt x="7" y="0"/>
                  </a:moveTo>
                  <a:lnTo>
                    <a:pt x="7" y="16"/>
                  </a:lnTo>
                  <a:lnTo>
                    <a:pt x="7" y="25"/>
                  </a:lnTo>
                  <a:lnTo>
                    <a:pt x="0" y="38"/>
                  </a:lnTo>
                  <a:lnTo>
                    <a:pt x="0" y="46"/>
                  </a:lnTo>
                  <a:lnTo>
                    <a:pt x="7" y="25"/>
                  </a:lnTo>
                  <a:lnTo>
                    <a:pt x="7" y="13"/>
                  </a:lnTo>
                  <a:lnTo>
                    <a:pt x="7"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00" name="Freeform 116"/>
            <p:cNvSpPr>
              <a:spLocks/>
            </p:cNvSpPr>
            <p:nvPr/>
          </p:nvSpPr>
          <p:spPr bwMode="auto">
            <a:xfrm>
              <a:off x="2927" y="1673"/>
              <a:ext cx="6" cy="59"/>
            </a:xfrm>
            <a:custGeom>
              <a:avLst/>
              <a:gdLst>
                <a:gd name="T0" fmla="*/ 0 w 6"/>
                <a:gd name="T1" fmla="*/ 0 h 59"/>
                <a:gd name="T2" fmla="*/ 2 w 6"/>
                <a:gd name="T3" fmla="*/ 17 h 59"/>
                <a:gd name="T4" fmla="*/ 3 w 6"/>
                <a:gd name="T5" fmla="*/ 33 h 59"/>
                <a:gd name="T6" fmla="*/ 3 w 6"/>
                <a:gd name="T7" fmla="*/ 54 h 59"/>
                <a:gd name="T8" fmla="*/ 2 w 6"/>
                <a:gd name="T9" fmla="*/ 58 h 59"/>
                <a:gd name="T10" fmla="*/ 5 w 6"/>
                <a:gd name="T11" fmla="*/ 46 h 59"/>
                <a:gd name="T12" fmla="*/ 5 w 6"/>
                <a:gd name="T13" fmla="*/ 29 h 59"/>
                <a:gd name="T14" fmla="*/ 3 w 6"/>
                <a:gd name="T15" fmla="*/ 17 h 59"/>
                <a:gd name="T16" fmla="*/ 0 w 6"/>
                <a:gd name="T1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9">
                  <a:moveTo>
                    <a:pt x="0" y="0"/>
                  </a:moveTo>
                  <a:lnTo>
                    <a:pt x="2" y="17"/>
                  </a:lnTo>
                  <a:lnTo>
                    <a:pt x="3" y="33"/>
                  </a:lnTo>
                  <a:lnTo>
                    <a:pt x="3" y="54"/>
                  </a:lnTo>
                  <a:lnTo>
                    <a:pt x="2" y="58"/>
                  </a:lnTo>
                  <a:lnTo>
                    <a:pt x="5" y="46"/>
                  </a:lnTo>
                  <a:lnTo>
                    <a:pt x="5" y="29"/>
                  </a:lnTo>
                  <a:lnTo>
                    <a:pt x="3" y="17"/>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01" name="Freeform 117"/>
            <p:cNvSpPr>
              <a:spLocks/>
            </p:cNvSpPr>
            <p:nvPr/>
          </p:nvSpPr>
          <p:spPr bwMode="auto">
            <a:xfrm>
              <a:off x="2847" y="1702"/>
              <a:ext cx="38" cy="54"/>
            </a:xfrm>
            <a:custGeom>
              <a:avLst/>
              <a:gdLst>
                <a:gd name="T0" fmla="*/ 37 w 38"/>
                <a:gd name="T1" fmla="*/ 53 h 54"/>
                <a:gd name="T2" fmla="*/ 23 w 38"/>
                <a:gd name="T3" fmla="*/ 37 h 54"/>
                <a:gd name="T4" fmla="*/ 14 w 38"/>
                <a:gd name="T5" fmla="*/ 20 h 54"/>
                <a:gd name="T6" fmla="*/ 14 w 38"/>
                <a:gd name="T7" fmla="*/ 12 h 54"/>
                <a:gd name="T8" fmla="*/ 9 w 38"/>
                <a:gd name="T9" fmla="*/ 3 h 54"/>
                <a:gd name="T10" fmla="*/ 0 w 38"/>
                <a:gd name="T11" fmla="*/ 0 h 54"/>
                <a:gd name="T12" fmla="*/ 4 w 38"/>
                <a:gd name="T13" fmla="*/ 8 h 54"/>
                <a:gd name="T14" fmla="*/ 4 w 38"/>
                <a:gd name="T15" fmla="*/ 20 h 54"/>
                <a:gd name="T16" fmla="*/ 9 w 38"/>
                <a:gd name="T17" fmla="*/ 33 h 54"/>
                <a:gd name="T18" fmla="*/ 18 w 38"/>
                <a:gd name="T19" fmla="*/ 41 h 54"/>
                <a:gd name="T20" fmla="*/ 37 w 38"/>
                <a:gd name="T21" fmla="*/ 5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54">
                  <a:moveTo>
                    <a:pt x="37" y="53"/>
                  </a:moveTo>
                  <a:lnTo>
                    <a:pt x="23" y="37"/>
                  </a:lnTo>
                  <a:lnTo>
                    <a:pt x="14" y="20"/>
                  </a:lnTo>
                  <a:lnTo>
                    <a:pt x="14" y="12"/>
                  </a:lnTo>
                  <a:lnTo>
                    <a:pt x="9" y="3"/>
                  </a:lnTo>
                  <a:lnTo>
                    <a:pt x="0" y="0"/>
                  </a:lnTo>
                  <a:lnTo>
                    <a:pt x="4" y="8"/>
                  </a:lnTo>
                  <a:lnTo>
                    <a:pt x="4" y="20"/>
                  </a:lnTo>
                  <a:lnTo>
                    <a:pt x="9" y="33"/>
                  </a:lnTo>
                  <a:lnTo>
                    <a:pt x="18" y="41"/>
                  </a:lnTo>
                  <a:lnTo>
                    <a:pt x="37" y="53"/>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02" name="Freeform 118"/>
            <p:cNvSpPr>
              <a:spLocks/>
            </p:cNvSpPr>
            <p:nvPr/>
          </p:nvSpPr>
          <p:spPr bwMode="auto">
            <a:xfrm>
              <a:off x="2810" y="1681"/>
              <a:ext cx="69" cy="81"/>
            </a:xfrm>
            <a:custGeom>
              <a:avLst/>
              <a:gdLst>
                <a:gd name="T0" fmla="*/ 0 w 69"/>
                <a:gd name="T1" fmla="*/ 0 h 81"/>
                <a:gd name="T2" fmla="*/ 16 w 69"/>
                <a:gd name="T3" fmla="*/ 13 h 81"/>
                <a:gd name="T4" fmla="*/ 21 w 69"/>
                <a:gd name="T5" fmla="*/ 31 h 81"/>
                <a:gd name="T6" fmla="*/ 26 w 69"/>
                <a:gd name="T7" fmla="*/ 53 h 81"/>
                <a:gd name="T8" fmla="*/ 41 w 69"/>
                <a:gd name="T9" fmla="*/ 62 h 81"/>
                <a:gd name="T10" fmla="*/ 51 w 69"/>
                <a:gd name="T11" fmla="*/ 76 h 81"/>
                <a:gd name="T12" fmla="*/ 68 w 69"/>
                <a:gd name="T13" fmla="*/ 80 h 81"/>
                <a:gd name="T14" fmla="*/ 46 w 69"/>
                <a:gd name="T15" fmla="*/ 76 h 81"/>
                <a:gd name="T16" fmla="*/ 26 w 69"/>
                <a:gd name="T17" fmla="*/ 58 h 81"/>
                <a:gd name="T18" fmla="*/ 21 w 69"/>
                <a:gd name="T19" fmla="*/ 49 h 81"/>
                <a:gd name="T20" fmla="*/ 21 w 69"/>
                <a:gd name="T21" fmla="*/ 31 h 81"/>
                <a:gd name="T22" fmla="*/ 5 w 69"/>
                <a:gd name="T23" fmla="*/ 18 h 81"/>
                <a:gd name="T24" fmla="*/ 0 w 69"/>
                <a:gd name="T25"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81">
                  <a:moveTo>
                    <a:pt x="0" y="0"/>
                  </a:moveTo>
                  <a:lnTo>
                    <a:pt x="16" y="13"/>
                  </a:lnTo>
                  <a:lnTo>
                    <a:pt x="21" y="31"/>
                  </a:lnTo>
                  <a:lnTo>
                    <a:pt x="26" y="53"/>
                  </a:lnTo>
                  <a:lnTo>
                    <a:pt x="41" y="62"/>
                  </a:lnTo>
                  <a:lnTo>
                    <a:pt x="51" y="76"/>
                  </a:lnTo>
                  <a:lnTo>
                    <a:pt x="68" y="80"/>
                  </a:lnTo>
                  <a:lnTo>
                    <a:pt x="46" y="76"/>
                  </a:lnTo>
                  <a:lnTo>
                    <a:pt x="26" y="58"/>
                  </a:lnTo>
                  <a:lnTo>
                    <a:pt x="21" y="49"/>
                  </a:lnTo>
                  <a:lnTo>
                    <a:pt x="21" y="31"/>
                  </a:lnTo>
                  <a:lnTo>
                    <a:pt x="5" y="18"/>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03" name="Freeform 119"/>
            <p:cNvSpPr>
              <a:spLocks/>
            </p:cNvSpPr>
            <p:nvPr/>
          </p:nvSpPr>
          <p:spPr bwMode="auto">
            <a:xfrm>
              <a:off x="2792" y="1677"/>
              <a:ext cx="26" cy="55"/>
            </a:xfrm>
            <a:custGeom>
              <a:avLst/>
              <a:gdLst>
                <a:gd name="T0" fmla="*/ 0 w 26"/>
                <a:gd name="T1" fmla="*/ 0 h 55"/>
                <a:gd name="T2" fmla="*/ 4 w 26"/>
                <a:gd name="T3" fmla="*/ 21 h 55"/>
                <a:gd name="T4" fmla="*/ 17 w 26"/>
                <a:gd name="T5" fmla="*/ 38 h 55"/>
                <a:gd name="T6" fmla="*/ 25 w 26"/>
                <a:gd name="T7" fmla="*/ 54 h 55"/>
                <a:gd name="T8" fmla="*/ 21 w 26"/>
                <a:gd name="T9" fmla="*/ 33 h 55"/>
                <a:gd name="T10" fmla="*/ 4 w 26"/>
                <a:gd name="T11" fmla="*/ 16 h 55"/>
                <a:gd name="T12" fmla="*/ 0 w 26"/>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26" h="55">
                  <a:moveTo>
                    <a:pt x="0" y="0"/>
                  </a:moveTo>
                  <a:lnTo>
                    <a:pt x="4" y="21"/>
                  </a:lnTo>
                  <a:lnTo>
                    <a:pt x="17" y="38"/>
                  </a:lnTo>
                  <a:lnTo>
                    <a:pt x="25" y="54"/>
                  </a:lnTo>
                  <a:lnTo>
                    <a:pt x="21" y="33"/>
                  </a:lnTo>
                  <a:lnTo>
                    <a:pt x="4" y="16"/>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04" name="Freeform 120"/>
            <p:cNvSpPr>
              <a:spLocks/>
            </p:cNvSpPr>
            <p:nvPr/>
          </p:nvSpPr>
          <p:spPr bwMode="auto">
            <a:xfrm>
              <a:off x="2756" y="1681"/>
              <a:ext cx="97" cy="91"/>
            </a:xfrm>
            <a:custGeom>
              <a:avLst/>
              <a:gdLst>
                <a:gd name="T0" fmla="*/ 0 w 97"/>
                <a:gd name="T1" fmla="*/ 0 h 91"/>
                <a:gd name="T2" fmla="*/ 21 w 97"/>
                <a:gd name="T3" fmla="*/ 18 h 91"/>
                <a:gd name="T4" fmla="*/ 37 w 97"/>
                <a:gd name="T5" fmla="*/ 36 h 91"/>
                <a:gd name="T6" fmla="*/ 49 w 97"/>
                <a:gd name="T7" fmla="*/ 46 h 91"/>
                <a:gd name="T8" fmla="*/ 65 w 97"/>
                <a:gd name="T9" fmla="*/ 58 h 91"/>
                <a:gd name="T10" fmla="*/ 75 w 97"/>
                <a:gd name="T11" fmla="*/ 72 h 91"/>
                <a:gd name="T12" fmla="*/ 96 w 97"/>
                <a:gd name="T13" fmla="*/ 90 h 91"/>
                <a:gd name="T14" fmla="*/ 86 w 97"/>
                <a:gd name="T15" fmla="*/ 72 h 91"/>
                <a:gd name="T16" fmla="*/ 59 w 97"/>
                <a:gd name="T17" fmla="*/ 58 h 91"/>
                <a:gd name="T18" fmla="*/ 37 w 97"/>
                <a:gd name="T19" fmla="*/ 41 h 91"/>
                <a:gd name="T20" fmla="*/ 21 w 97"/>
                <a:gd name="T21" fmla="*/ 27 h 91"/>
                <a:gd name="T22" fmla="*/ 0 w 97"/>
                <a:gd name="T23"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91">
                  <a:moveTo>
                    <a:pt x="0" y="0"/>
                  </a:moveTo>
                  <a:lnTo>
                    <a:pt x="21" y="18"/>
                  </a:lnTo>
                  <a:lnTo>
                    <a:pt x="37" y="36"/>
                  </a:lnTo>
                  <a:lnTo>
                    <a:pt x="49" y="46"/>
                  </a:lnTo>
                  <a:lnTo>
                    <a:pt x="65" y="58"/>
                  </a:lnTo>
                  <a:lnTo>
                    <a:pt x="75" y="72"/>
                  </a:lnTo>
                  <a:lnTo>
                    <a:pt x="96" y="90"/>
                  </a:lnTo>
                  <a:lnTo>
                    <a:pt x="86" y="72"/>
                  </a:lnTo>
                  <a:lnTo>
                    <a:pt x="59" y="58"/>
                  </a:lnTo>
                  <a:lnTo>
                    <a:pt x="37" y="41"/>
                  </a:lnTo>
                  <a:lnTo>
                    <a:pt x="21" y="27"/>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05" name="Freeform 121"/>
            <p:cNvSpPr>
              <a:spLocks/>
            </p:cNvSpPr>
            <p:nvPr/>
          </p:nvSpPr>
          <p:spPr bwMode="auto">
            <a:xfrm>
              <a:off x="3103" y="1681"/>
              <a:ext cx="1" cy="139"/>
            </a:xfrm>
            <a:custGeom>
              <a:avLst/>
              <a:gdLst>
                <a:gd name="T0" fmla="*/ 0 w 1"/>
                <a:gd name="T1" fmla="*/ 0 h 139"/>
                <a:gd name="T2" fmla="*/ 0 w 1"/>
                <a:gd name="T3" fmla="*/ 23 h 139"/>
                <a:gd name="T4" fmla="*/ 0 w 1"/>
                <a:gd name="T5" fmla="*/ 46 h 139"/>
                <a:gd name="T6" fmla="*/ 0 w 1"/>
                <a:gd name="T7" fmla="*/ 65 h 139"/>
                <a:gd name="T8" fmla="*/ 0 w 1"/>
                <a:gd name="T9" fmla="*/ 78 h 139"/>
                <a:gd name="T10" fmla="*/ 0 w 1"/>
                <a:gd name="T11" fmla="*/ 96 h 139"/>
                <a:gd name="T12" fmla="*/ 0 w 1"/>
                <a:gd name="T13" fmla="*/ 111 h 139"/>
                <a:gd name="T14" fmla="*/ 0 w 1"/>
                <a:gd name="T15" fmla="*/ 119 h 139"/>
                <a:gd name="T16" fmla="*/ 0 w 1"/>
                <a:gd name="T17" fmla="*/ 128 h 139"/>
                <a:gd name="T18" fmla="*/ 0 w 1"/>
                <a:gd name="T19" fmla="*/ 138 h 139"/>
                <a:gd name="T20" fmla="*/ 0 w 1"/>
                <a:gd name="T21" fmla="*/ 124 h 139"/>
                <a:gd name="T22" fmla="*/ 0 w 1"/>
                <a:gd name="T23" fmla="*/ 111 h 139"/>
                <a:gd name="T24" fmla="*/ 0 w 1"/>
                <a:gd name="T25" fmla="*/ 87 h 139"/>
                <a:gd name="T26" fmla="*/ 0 w 1"/>
                <a:gd name="T27" fmla="*/ 70 h 139"/>
                <a:gd name="T28" fmla="*/ 0 w 1"/>
                <a:gd name="T29" fmla="*/ 46 h 139"/>
                <a:gd name="T30" fmla="*/ 0 w 1"/>
                <a:gd name="T31" fmla="*/ 27 h 139"/>
                <a:gd name="T32" fmla="*/ 0 w 1"/>
                <a:gd name="T33"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 h="139">
                  <a:moveTo>
                    <a:pt x="0" y="0"/>
                  </a:moveTo>
                  <a:lnTo>
                    <a:pt x="0" y="23"/>
                  </a:lnTo>
                  <a:lnTo>
                    <a:pt x="0" y="46"/>
                  </a:lnTo>
                  <a:lnTo>
                    <a:pt x="0" y="65"/>
                  </a:lnTo>
                  <a:lnTo>
                    <a:pt x="0" y="78"/>
                  </a:lnTo>
                  <a:lnTo>
                    <a:pt x="0" y="96"/>
                  </a:lnTo>
                  <a:lnTo>
                    <a:pt x="0" y="111"/>
                  </a:lnTo>
                  <a:lnTo>
                    <a:pt x="0" y="119"/>
                  </a:lnTo>
                  <a:lnTo>
                    <a:pt x="0" y="128"/>
                  </a:lnTo>
                  <a:lnTo>
                    <a:pt x="0" y="138"/>
                  </a:lnTo>
                  <a:lnTo>
                    <a:pt x="0" y="124"/>
                  </a:lnTo>
                  <a:lnTo>
                    <a:pt x="0" y="111"/>
                  </a:lnTo>
                  <a:lnTo>
                    <a:pt x="0" y="87"/>
                  </a:lnTo>
                  <a:lnTo>
                    <a:pt x="0" y="70"/>
                  </a:lnTo>
                  <a:lnTo>
                    <a:pt x="0" y="46"/>
                  </a:lnTo>
                  <a:lnTo>
                    <a:pt x="0" y="27"/>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06" name="Freeform 122"/>
            <p:cNvSpPr>
              <a:spLocks/>
            </p:cNvSpPr>
            <p:nvPr/>
          </p:nvSpPr>
          <p:spPr bwMode="auto">
            <a:xfrm>
              <a:off x="3254" y="1739"/>
              <a:ext cx="111" cy="153"/>
            </a:xfrm>
            <a:custGeom>
              <a:avLst/>
              <a:gdLst>
                <a:gd name="T0" fmla="*/ 0 w 111"/>
                <a:gd name="T1" fmla="*/ 0 h 153"/>
                <a:gd name="T2" fmla="*/ 0 w 111"/>
                <a:gd name="T3" fmla="*/ 18 h 153"/>
                <a:gd name="T4" fmla="*/ 0 w 111"/>
                <a:gd name="T5" fmla="*/ 41 h 153"/>
                <a:gd name="T6" fmla="*/ 0 w 111"/>
                <a:gd name="T7" fmla="*/ 55 h 153"/>
                <a:gd name="T8" fmla="*/ 6 w 111"/>
                <a:gd name="T9" fmla="*/ 60 h 153"/>
                <a:gd name="T10" fmla="*/ 16 w 111"/>
                <a:gd name="T11" fmla="*/ 74 h 153"/>
                <a:gd name="T12" fmla="*/ 28 w 111"/>
                <a:gd name="T13" fmla="*/ 87 h 153"/>
                <a:gd name="T14" fmla="*/ 34 w 111"/>
                <a:gd name="T15" fmla="*/ 102 h 153"/>
                <a:gd name="T16" fmla="*/ 34 w 111"/>
                <a:gd name="T17" fmla="*/ 111 h 153"/>
                <a:gd name="T18" fmla="*/ 39 w 111"/>
                <a:gd name="T19" fmla="*/ 129 h 153"/>
                <a:gd name="T20" fmla="*/ 44 w 111"/>
                <a:gd name="T21" fmla="*/ 138 h 153"/>
                <a:gd name="T22" fmla="*/ 50 w 111"/>
                <a:gd name="T23" fmla="*/ 147 h 153"/>
                <a:gd name="T24" fmla="*/ 71 w 111"/>
                <a:gd name="T25" fmla="*/ 152 h 153"/>
                <a:gd name="T26" fmla="*/ 87 w 111"/>
                <a:gd name="T27" fmla="*/ 147 h 153"/>
                <a:gd name="T28" fmla="*/ 110 w 111"/>
                <a:gd name="T29" fmla="*/ 138 h 153"/>
                <a:gd name="T30" fmla="*/ 110 w 111"/>
                <a:gd name="T31" fmla="*/ 124 h 153"/>
                <a:gd name="T32" fmla="*/ 99 w 111"/>
                <a:gd name="T33" fmla="*/ 138 h 153"/>
                <a:gd name="T34" fmla="*/ 82 w 111"/>
                <a:gd name="T35" fmla="*/ 147 h 153"/>
                <a:gd name="T36" fmla="*/ 66 w 111"/>
                <a:gd name="T37" fmla="*/ 147 h 153"/>
                <a:gd name="T38" fmla="*/ 55 w 111"/>
                <a:gd name="T39" fmla="*/ 142 h 153"/>
                <a:gd name="T40" fmla="*/ 39 w 111"/>
                <a:gd name="T41" fmla="*/ 124 h 153"/>
                <a:gd name="T42" fmla="*/ 39 w 111"/>
                <a:gd name="T43" fmla="*/ 106 h 153"/>
                <a:gd name="T44" fmla="*/ 34 w 111"/>
                <a:gd name="T45" fmla="*/ 87 h 153"/>
                <a:gd name="T46" fmla="*/ 28 w 111"/>
                <a:gd name="T47" fmla="*/ 74 h 153"/>
                <a:gd name="T48" fmla="*/ 16 w 111"/>
                <a:gd name="T49" fmla="*/ 64 h 153"/>
                <a:gd name="T50" fmla="*/ 6 w 111"/>
                <a:gd name="T51" fmla="*/ 50 h 153"/>
                <a:gd name="T52" fmla="*/ 6 w 111"/>
                <a:gd name="T53" fmla="*/ 41 h 153"/>
                <a:gd name="T54" fmla="*/ 0 w 111"/>
                <a:gd name="T55"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1" h="153">
                  <a:moveTo>
                    <a:pt x="0" y="0"/>
                  </a:moveTo>
                  <a:lnTo>
                    <a:pt x="0" y="18"/>
                  </a:lnTo>
                  <a:lnTo>
                    <a:pt x="0" y="41"/>
                  </a:lnTo>
                  <a:lnTo>
                    <a:pt x="0" y="55"/>
                  </a:lnTo>
                  <a:lnTo>
                    <a:pt x="6" y="60"/>
                  </a:lnTo>
                  <a:lnTo>
                    <a:pt x="16" y="74"/>
                  </a:lnTo>
                  <a:lnTo>
                    <a:pt x="28" y="87"/>
                  </a:lnTo>
                  <a:lnTo>
                    <a:pt x="34" y="102"/>
                  </a:lnTo>
                  <a:lnTo>
                    <a:pt x="34" y="111"/>
                  </a:lnTo>
                  <a:lnTo>
                    <a:pt x="39" y="129"/>
                  </a:lnTo>
                  <a:lnTo>
                    <a:pt x="44" y="138"/>
                  </a:lnTo>
                  <a:lnTo>
                    <a:pt x="50" y="147"/>
                  </a:lnTo>
                  <a:lnTo>
                    <a:pt x="71" y="152"/>
                  </a:lnTo>
                  <a:lnTo>
                    <a:pt x="87" y="147"/>
                  </a:lnTo>
                  <a:lnTo>
                    <a:pt x="110" y="138"/>
                  </a:lnTo>
                  <a:lnTo>
                    <a:pt x="110" y="124"/>
                  </a:lnTo>
                  <a:lnTo>
                    <a:pt x="99" y="138"/>
                  </a:lnTo>
                  <a:lnTo>
                    <a:pt x="82" y="147"/>
                  </a:lnTo>
                  <a:lnTo>
                    <a:pt x="66" y="147"/>
                  </a:lnTo>
                  <a:lnTo>
                    <a:pt x="55" y="142"/>
                  </a:lnTo>
                  <a:lnTo>
                    <a:pt x="39" y="124"/>
                  </a:lnTo>
                  <a:lnTo>
                    <a:pt x="39" y="106"/>
                  </a:lnTo>
                  <a:lnTo>
                    <a:pt x="34" y="87"/>
                  </a:lnTo>
                  <a:lnTo>
                    <a:pt x="28" y="74"/>
                  </a:lnTo>
                  <a:lnTo>
                    <a:pt x="16" y="64"/>
                  </a:lnTo>
                  <a:lnTo>
                    <a:pt x="6" y="50"/>
                  </a:lnTo>
                  <a:lnTo>
                    <a:pt x="6" y="41"/>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07" name="Freeform 123"/>
            <p:cNvSpPr>
              <a:spLocks/>
            </p:cNvSpPr>
            <p:nvPr/>
          </p:nvSpPr>
          <p:spPr bwMode="auto">
            <a:xfrm>
              <a:off x="3304" y="1857"/>
              <a:ext cx="49" cy="16"/>
            </a:xfrm>
            <a:custGeom>
              <a:avLst/>
              <a:gdLst>
                <a:gd name="T0" fmla="*/ 0 w 49"/>
                <a:gd name="T1" fmla="*/ 3 h 16"/>
                <a:gd name="T2" fmla="*/ 5 w 49"/>
                <a:gd name="T3" fmla="*/ 12 h 16"/>
                <a:gd name="T4" fmla="*/ 19 w 49"/>
                <a:gd name="T5" fmla="*/ 15 h 16"/>
                <a:gd name="T6" fmla="*/ 32 w 49"/>
                <a:gd name="T7" fmla="*/ 12 h 16"/>
                <a:gd name="T8" fmla="*/ 37 w 49"/>
                <a:gd name="T9" fmla="*/ 9 h 16"/>
                <a:gd name="T10" fmla="*/ 48 w 49"/>
                <a:gd name="T11" fmla="*/ 0 h 16"/>
                <a:gd name="T12" fmla="*/ 32 w 49"/>
                <a:gd name="T13" fmla="*/ 9 h 16"/>
                <a:gd name="T14" fmla="*/ 19 w 49"/>
                <a:gd name="T15" fmla="*/ 9 h 16"/>
                <a:gd name="T16" fmla="*/ 0 w 49"/>
                <a:gd name="T17"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16">
                  <a:moveTo>
                    <a:pt x="0" y="3"/>
                  </a:moveTo>
                  <a:lnTo>
                    <a:pt x="5" y="12"/>
                  </a:lnTo>
                  <a:lnTo>
                    <a:pt x="19" y="15"/>
                  </a:lnTo>
                  <a:lnTo>
                    <a:pt x="32" y="12"/>
                  </a:lnTo>
                  <a:lnTo>
                    <a:pt x="37" y="9"/>
                  </a:lnTo>
                  <a:lnTo>
                    <a:pt x="48" y="0"/>
                  </a:lnTo>
                  <a:lnTo>
                    <a:pt x="32" y="9"/>
                  </a:lnTo>
                  <a:lnTo>
                    <a:pt x="19" y="9"/>
                  </a:lnTo>
                  <a:lnTo>
                    <a:pt x="0" y="3"/>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08" name="Freeform 124"/>
            <p:cNvSpPr>
              <a:spLocks/>
            </p:cNvSpPr>
            <p:nvPr/>
          </p:nvSpPr>
          <p:spPr bwMode="auto">
            <a:xfrm>
              <a:off x="3304" y="1840"/>
              <a:ext cx="32" cy="10"/>
            </a:xfrm>
            <a:custGeom>
              <a:avLst/>
              <a:gdLst>
                <a:gd name="T0" fmla="*/ 0 w 32"/>
                <a:gd name="T1" fmla="*/ 0 h 10"/>
                <a:gd name="T2" fmla="*/ 4 w 32"/>
                <a:gd name="T3" fmla="*/ 6 h 10"/>
                <a:gd name="T4" fmla="*/ 22 w 32"/>
                <a:gd name="T5" fmla="*/ 9 h 10"/>
                <a:gd name="T6" fmla="*/ 31 w 32"/>
                <a:gd name="T7" fmla="*/ 3 h 10"/>
                <a:gd name="T8" fmla="*/ 13 w 32"/>
                <a:gd name="T9" fmla="*/ 6 h 10"/>
                <a:gd name="T10" fmla="*/ 0 w 32"/>
                <a:gd name="T11" fmla="*/ 0 h 10"/>
              </a:gdLst>
              <a:ahLst/>
              <a:cxnLst>
                <a:cxn ang="0">
                  <a:pos x="T0" y="T1"/>
                </a:cxn>
                <a:cxn ang="0">
                  <a:pos x="T2" y="T3"/>
                </a:cxn>
                <a:cxn ang="0">
                  <a:pos x="T4" y="T5"/>
                </a:cxn>
                <a:cxn ang="0">
                  <a:pos x="T6" y="T7"/>
                </a:cxn>
                <a:cxn ang="0">
                  <a:pos x="T8" y="T9"/>
                </a:cxn>
                <a:cxn ang="0">
                  <a:pos x="T10" y="T11"/>
                </a:cxn>
              </a:cxnLst>
              <a:rect l="0" t="0" r="r" b="b"/>
              <a:pathLst>
                <a:path w="32" h="10">
                  <a:moveTo>
                    <a:pt x="0" y="0"/>
                  </a:moveTo>
                  <a:lnTo>
                    <a:pt x="4" y="6"/>
                  </a:lnTo>
                  <a:lnTo>
                    <a:pt x="22" y="9"/>
                  </a:lnTo>
                  <a:lnTo>
                    <a:pt x="31" y="3"/>
                  </a:lnTo>
                  <a:lnTo>
                    <a:pt x="13" y="6"/>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09" name="Freeform 125"/>
            <p:cNvSpPr>
              <a:spLocks/>
            </p:cNvSpPr>
            <p:nvPr/>
          </p:nvSpPr>
          <p:spPr bwMode="auto">
            <a:xfrm>
              <a:off x="3280" y="1792"/>
              <a:ext cx="30" cy="36"/>
            </a:xfrm>
            <a:custGeom>
              <a:avLst/>
              <a:gdLst>
                <a:gd name="T0" fmla="*/ 0 w 30"/>
                <a:gd name="T1" fmla="*/ 0 h 36"/>
                <a:gd name="T2" fmla="*/ 8 w 30"/>
                <a:gd name="T3" fmla="*/ 15 h 36"/>
                <a:gd name="T4" fmla="*/ 17 w 30"/>
                <a:gd name="T5" fmla="*/ 31 h 36"/>
                <a:gd name="T6" fmla="*/ 29 w 30"/>
                <a:gd name="T7" fmla="*/ 35 h 36"/>
                <a:gd name="T8" fmla="*/ 17 w 30"/>
                <a:gd name="T9" fmla="*/ 24 h 36"/>
                <a:gd name="T10" fmla="*/ 0 w 30"/>
                <a:gd name="T11" fmla="*/ 0 h 36"/>
              </a:gdLst>
              <a:ahLst/>
              <a:cxnLst>
                <a:cxn ang="0">
                  <a:pos x="T0" y="T1"/>
                </a:cxn>
                <a:cxn ang="0">
                  <a:pos x="T2" y="T3"/>
                </a:cxn>
                <a:cxn ang="0">
                  <a:pos x="T4" y="T5"/>
                </a:cxn>
                <a:cxn ang="0">
                  <a:pos x="T6" y="T7"/>
                </a:cxn>
                <a:cxn ang="0">
                  <a:pos x="T8" y="T9"/>
                </a:cxn>
                <a:cxn ang="0">
                  <a:pos x="T10" y="T11"/>
                </a:cxn>
              </a:cxnLst>
              <a:rect l="0" t="0" r="r" b="b"/>
              <a:pathLst>
                <a:path w="30" h="36">
                  <a:moveTo>
                    <a:pt x="0" y="0"/>
                  </a:moveTo>
                  <a:lnTo>
                    <a:pt x="8" y="15"/>
                  </a:lnTo>
                  <a:lnTo>
                    <a:pt x="17" y="31"/>
                  </a:lnTo>
                  <a:lnTo>
                    <a:pt x="29" y="35"/>
                  </a:lnTo>
                  <a:lnTo>
                    <a:pt x="17" y="24"/>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0" name="Freeform 126"/>
            <p:cNvSpPr>
              <a:spLocks/>
            </p:cNvSpPr>
            <p:nvPr/>
          </p:nvSpPr>
          <p:spPr bwMode="auto">
            <a:xfrm>
              <a:off x="3261" y="1754"/>
              <a:ext cx="1" cy="42"/>
            </a:xfrm>
            <a:custGeom>
              <a:avLst/>
              <a:gdLst>
                <a:gd name="T0" fmla="*/ 0 w 1"/>
                <a:gd name="T1" fmla="*/ 0 h 42"/>
                <a:gd name="T2" fmla="*/ 0 w 1"/>
                <a:gd name="T3" fmla="*/ 24 h 42"/>
                <a:gd name="T4" fmla="*/ 0 w 1"/>
                <a:gd name="T5" fmla="*/ 41 h 42"/>
                <a:gd name="T6" fmla="*/ 0 w 1"/>
                <a:gd name="T7" fmla="*/ 24 h 42"/>
                <a:gd name="T8" fmla="*/ 0 w 1"/>
                <a:gd name="T9" fmla="*/ 0 h 42"/>
              </a:gdLst>
              <a:ahLst/>
              <a:cxnLst>
                <a:cxn ang="0">
                  <a:pos x="T0" y="T1"/>
                </a:cxn>
                <a:cxn ang="0">
                  <a:pos x="T2" y="T3"/>
                </a:cxn>
                <a:cxn ang="0">
                  <a:pos x="T4" y="T5"/>
                </a:cxn>
                <a:cxn ang="0">
                  <a:pos x="T6" y="T7"/>
                </a:cxn>
                <a:cxn ang="0">
                  <a:pos x="T8" y="T9"/>
                </a:cxn>
              </a:cxnLst>
              <a:rect l="0" t="0" r="r" b="b"/>
              <a:pathLst>
                <a:path w="1" h="42">
                  <a:moveTo>
                    <a:pt x="0" y="0"/>
                  </a:moveTo>
                  <a:lnTo>
                    <a:pt x="0" y="24"/>
                  </a:lnTo>
                  <a:lnTo>
                    <a:pt x="0" y="41"/>
                  </a:lnTo>
                  <a:lnTo>
                    <a:pt x="0" y="24"/>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1" name="Freeform 127"/>
            <p:cNvSpPr>
              <a:spLocks/>
            </p:cNvSpPr>
            <p:nvPr/>
          </p:nvSpPr>
          <p:spPr bwMode="auto">
            <a:xfrm>
              <a:off x="3254" y="1721"/>
              <a:ext cx="44" cy="94"/>
            </a:xfrm>
            <a:custGeom>
              <a:avLst/>
              <a:gdLst>
                <a:gd name="T0" fmla="*/ 0 w 44"/>
                <a:gd name="T1" fmla="*/ 0 h 94"/>
                <a:gd name="T2" fmla="*/ 5 w 44"/>
                <a:gd name="T3" fmla="*/ 18 h 94"/>
                <a:gd name="T4" fmla="*/ 9 w 44"/>
                <a:gd name="T5" fmla="*/ 27 h 94"/>
                <a:gd name="T6" fmla="*/ 14 w 44"/>
                <a:gd name="T7" fmla="*/ 44 h 94"/>
                <a:gd name="T8" fmla="*/ 25 w 44"/>
                <a:gd name="T9" fmla="*/ 62 h 94"/>
                <a:gd name="T10" fmla="*/ 34 w 44"/>
                <a:gd name="T11" fmla="*/ 75 h 94"/>
                <a:gd name="T12" fmla="*/ 38 w 44"/>
                <a:gd name="T13" fmla="*/ 84 h 94"/>
                <a:gd name="T14" fmla="*/ 43 w 44"/>
                <a:gd name="T15" fmla="*/ 93 h 94"/>
                <a:gd name="T16" fmla="*/ 38 w 44"/>
                <a:gd name="T17" fmla="*/ 71 h 94"/>
                <a:gd name="T18" fmla="*/ 29 w 44"/>
                <a:gd name="T19" fmla="*/ 57 h 94"/>
                <a:gd name="T20" fmla="*/ 20 w 44"/>
                <a:gd name="T21" fmla="*/ 44 h 94"/>
                <a:gd name="T22" fmla="*/ 14 w 44"/>
                <a:gd name="T23" fmla="*/ 27 h 94"/>
                <a:gd name="T24" fmla="*/ 9 w 44"/>
                <a:gd name="T25" fmla="*/ 22 h 94"/>
                <a:gd name="T26" fmla="*/ 0 w 44"/>
                <a:gd name="T2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94">
                  <a:moveTo>
                    <a:pt x="0" y="0"/>
                  </a:moveTo>
                  <a:lnTo>
                    <a:pt x="5" y="18"/>
                  </a:lnTo>
                  <a:lnTo>
                    <a:pt x="9" y="27"/>
                  </a:lnTo>
                  <a:lnTo>
                    <a:pt x="14" y="44"/>
                  </a:lnTo>
                  <a:lnTo>
                    <a:pt x="25" y="62"/>
                  </a:lnTo>
                  <a:lnTo>
                    <a:pt x="34" y="75"/>
                  </a:lnTo>
                  <a:lnTo>
                    <a:pt x="38" y="84"/>
                  </a:lnTo>
                  <a:lnTo>
                    <a:pt x="43" y="93"/>
                  </a:lnTo>
                  <a:lnTo>
                    <a:pt x="38" y="71"/>
                  </a:lnTo>
                  <a:lnTo>
                    <a:pt x="29" y="57"/>
                  </a:lnTo>
                  <a:lnTo>
                    <a:pt x="20" y="44"/>
                  </a:lnTo>
                  <a:lnTo>
                    <a:pt x="14" y="27"/>
                  </a:lnTo>
                  <a:lnTo>
                    <a:pt x="9" y="22"/>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2" name="Freeform 128"/>
            <p:cNvSpPr>
              <a:spLocks/>
            </p:cNvSpPr>
            <p:nvPr/>
          </p:nvSpPr>
          <p:spPr bwMode="auto">
            <a:xfrm>
              <a:off x="3254" y="1702"/>
              <a:ext cx="44" cy="79"/>
            </a:xfrm>
            <a:custGeom>
              <a:avLst/>
              <a:gdLst>
                <a:gd name="T0" fmla="*/ 0 w 44"/>
                <a:gd name="T1" fmla="*/ 0 h 79"/>
                <a:gd name="T2" fmla="*/ 0 w 44"/>
                <a:gd name="T3" fmla="*/ 13 h 79"/>
                <a:gd name="T4" fmla="*/ 9 w 44"/>
                <a:gd name="T5" fmla="*/ 30 h 79"/>
                <a:gd name="T6" fmla="*/ 25 w 44"/>
                <a:gd name="T7" fmla="*/ 44 h 79"/>
                <a:gd name="T8" fmla="*/ 25 w 44"/>
                <a:gd name="T9" fmla="*/ 52 h 79"/>
                <a:gd name="T10" fmla="*/ 29 w 44"/>
                <a:gd name="T11" fmla="*/ 60 h 79"/>
                <a:gd name="T12" fmla="*/ 43 w 44"/>
                <a:gd name="T13" fmla="*/ 78 h 79"/>
                <a:gd name="T14" fmla="*/ 34 w 44"/>
                <a:gd name="T15" fmla="*/ 65 h 79"/>
                <a:gd name="T16" fmla="*/ 34 w 44"/>
                <a:gd name="T17" fmla="*/ 39 h 79"/>
                <a:gd name="T18" fmla="*/ 14 w 44"/>
                <a:gd name="T19" fmla="*/ 26 h 79"/>
                <a:gd name="T20" fmla="*/ 0 w 44"/>
                <a:gd name="T21" fmla="*/ 8 h 79"/>
                <a:gd name="T22" fmla="*/ 0 w 44"/>
                <a:gd name="T2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79">
                  <a:moveTo>
                    <a:pt x="0" y="0"/>
                  </a:moveTo>
                  <a:lnTo>
                    <a:pt x="0" y="13"/>
                  </a:lnTo>
                  <a:lnTo>
                    <a:pt x="9" y="30"/>
                  </a:lnTo>
                  <a:lnTo>
                    <a:pt x="25" y="44"/>
                  </a:lnTo>
                  <a:lnTo>
                    <a:pt x="25" y="52"/>
                  </a:lnTo>
                  <a:lnTo>
                    <a:pt x="29" y="60"/>
                  </a:lnTo>
                  <a:lnTo>
                    <a:pt x="43" y="78"/>
                  </a:lnTo>
                  <a:lnTo>
                    <a:pt x="34" y="65"/>
                  </a:lnTo>
                  <a:lnTo>
                    <a:pt x="34" y="39"/>
                  </a:lnTo>
                  <a:lnTo>
                    <a:pt x="14" y="26"/>
                  </a:lnTo>
                  <a:lnTo>
                    <a:pt x="0" y="8"/>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3" name="Freeform 129"/>
            <p:cNvSpPr>
              <a:spLocks/>
            </p:cNvSpPr>
            <p:nvPr/>
          </p:nvSpPr>
          <p:spPr bwMode="auto">
            <a:xfrm>
              <a:off x="3254" y="1677"/>
              <a:ext cx="15" cy="42"/>
            </a:xfrm>
            <a:custGeom>
              <a:avLst/>
              <a:gdLst>
                <a:gd name="T0" fmla="*/ 0 w 15"/>
                <a:gd name="T1" fmla="*/ 0 h 42"/>
                <a:gd name="T2" fmla="*/ 4 w 15"/>
                <a:gd name="T3" fmla="*/ 17 h 42"/>
                <a:gd name="T4" fmla="*/ 10 w 15"/>
                <a:gd name="T5" fmla="*/ 37 h 42"/>
                <a:gd name="T6" fmla="*/ 14 w 15"/>
                <a:gd name="T7" fmla="*/ 41 h 42"/>
                <a:gd name="T8" fmla="*/ 10 w 15"/>
                <a:gd name="T9" fmla="*/ 21 h 42"/>
                <a:gd name="T10" fmla="*/ 0 w 15"/>
                <a:gd name="T11" fmla="*/ 0 h 42"/>
              </a:gdLst>
              <a:ahLst/>
              <a:cxnLst>
                <a:cxn ang="0">
                  <a:pos x="T0" y="T1"/>
                </a:cxn>
                <a:cxn ang="0">
                  <a:pos x="T2" y="T3"/>
                </a:cxn>
                <a:cxn ang="0">
                  <a:pos x="T4" y="T5"/>
                </a:cxn>
                <a:cxn ang="0">
                  <a:pos x="T6" y="T7"/>
                </a:cxn>
                <a:cxn ang="0">
                  <a:pos x="T8" y="T9"/>
                </a:cxn>
                <a:cxn ang="0">
                  <a:pos x="T10" y="T11"/>
                </a:cxn>
              </a:cxnLst>
              <a:rect l="0" t="0" r="r" b="b"/>
              <a:pathLst>
                <a:path w="15" h="42">
                  <a:moveTo>
                    <a:pt x="0" y="0"/>
                  </a:moveTo>
                  <a:lnTo>
                    <a:pt x="4" y="17"/>
                  </a:lnTo>
                  <a:lnTo>
                    <a:pt x="10" y="37"/>
                  </a:lnTo>
                  <a:lnTo>
                    <a:pt x="14" y="41"/>
                  </a:lnTo>
                  <a:lnTo>
                    <a:pt x="10" y="21"/>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4" name="Freeform 130"/>
            <p:cNvSpPr>
              <a:spLocks/>
            </p:cNvSpPr>
            <p:nvPr/>
          </p:nvSpPr>
          <p:spPr bwMode="auto">
            <a:xfrm>
              <a:off x="3266" y="1673"/>
              <a:ext cx="32" cy="83"/>
            </a:xfrm>
            <a:custGeom>
              <a:avLst/>
              <a:gdLst>
                <a:gd name="T0" fmla="*/ 0 w 32"/>
                <a:gd name="T1" fmla="*/ 0 h 83"/>
                <a:gd name="T2" fmla="*/ 4 w 32"/>
                <a:gd name="T3" fmla="*/ 17 h 83"/>
                <a:gd name="T4" fmla="*/ 10 w 32"/>
                <a:gd name="T5" fmla="*/ 34 h 83"/>
                <a:gd name="T6" fmla="*/ 14 w 32"/>
                <a:gd name="T7" fmla="*/ 56 h 83"/>
                <a:gd name="T8" fmla="*/ 27 w 32"/>
                <a:gd name="T9" fmla="*/ 65 h 83"/>
                <a:gd name="T10" fmla="*/ 31 w 32"/>
                <a:gd name="T11" fmla="*/ 82 h 83"/>
                <a:gd name="T12" fmla="*/ 27 w 32"/>
                <a:gd name="T13" fmla="*/ 56 h 83"/>
                <a:gd name="T14" fmla="*/ 18 w 32"/>
                <a:gd name="T15" fmla="*/ 43 h 83"/>
                <a:gd name="T16" fmla="*/ 10 w 32"/>
                <a:gd name="T17" fmla="*/ 17 h 83"/>
                <a:gd name="T18" fmla="*/ 0 w 32"/>
                <a:gd name="T1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83">
                  <a:moveTo>
                    <a:pt x="0" y="0"/>
                  </a:moveTo>
                  <a:lnTo>
                    <a:pt x="4" y="17"/>
                  </a:lnTo>
                  <a:lnTo>
                    <a:pt x="10" y="34"/>
                  </a:lnTo>
                  <a:lnTo>
                    <a:pt x="14" y="56"/>
                  </a:lnTo>
                  <a:lnTo>
                    <a:pt x="27" y="65"/>
                  </a:lnTo>
                  <a:lnTo>
                    <a:pt x="31" y="82"/>
                  </a:lnTo>
                  <a:lnTo>
                    <a:pt x="27" y="56"/>
                  </a:lnTo>
                  <a:lnTo>
                    <a:pt x="18" y="43"/>
                  </a:lnTo>
                  <a:lnTo>
                    <a:pt x="10" y="17"/>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5" name="Freeform 131"/>
            <p:cNvSpPr>
              <a:spLocks/>
            </p:cNvSpPr>
            <p:nvPr/>
          </p:nvSpPr>
          <p:spPr bwMode="auto">
            <a:xfrm>
              <a:off x="3285" y="1677"/>
              <a:ext cx="39" cy="110"/>
            </a:xfrm>
            <a:custGeom>
              <a:avLst/>
              <a:gdLst>
                <a:gd name="T0" fmla="*/ 0 w 39"/>
                <a:gd name="T1" fmla="*/ 0 h 110"/>
                <a:gd name="T2" fmla="*/ 5 w 39"/>
                <a:gd name="T3" fmla="*/ 23 h 110"/>
                <a:gd name="T4" fmla="*/ 15 w 39"/>
                <a:gd name="T5" fmla="*/ 36 h 110"/>
                <a:gd name="T6" fmla="*/ 24 w 39"/>
                <a:gd name="T7" fmla="*/ 63 h 110"/>
                <a:gd name="T8" fmla="*/ 24 w 39"/>
                <a:gd name="T9" fmla="*/ 91 h 110"/>
                <a:gd name="T10" fmla="*/ 38 w 39"/>
                <a:gd name="T11" fmla="*/ 109 h 110"/>
                <a:gd name="T12" fmla="*/ 34 w 39"/>
                <a:gd name="T13" fmla="*/ 91 h 110"/>
                <a:gd name="T14" fmla="*/ 34 w 39"/>
                <a:gd name="T15" fmla="*/ 68 h 110"/>
                <a:gd name="T16" fmla="*/ 29 w 39"/>
                <a:gd name="T17" fmla="*/ 51 h 110"/>
                <a:gd name="T18" fmla="*/ 15 w 39"/>
                <a:gd name="T19" fmla="*/ 31 h 110"/>
                <a:gd name="T20" fmla="*/ 10 w 39"/>
                <a:gd name="T21" fmla="*/ 14 h 110"/>
                <a:gd name="T22" fmla="*/ 0 w 39"/>
                <a:gd name="T2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10">
                  <a:moveTo>
                    <a:pt x="0" y="0"/>
                  </a:moveTo>
                  <a:lnTo>
                    <a:pt x="5" y="23"/>
                  </a:lnTo>
                  <a:lnTo>
                    <a:pt x="15" y="36"/>
                  </a:lnTo>
                  <a:lnTo>
                    <a:pt x="24" y="63"/>
                  </a:lnTo>
                  <a:lnTo>
                    <a:pt x="24" y="91"/>
                  </a:lnTo>
                  <a:lnTo>
                    <a:pt x="38" y="109"/>
                  </a:lnTo>
                  <a:lnTo>
                    <a:pt x="34" y="91"/>
                  </a:lnTo>
                  <a:lnTo>
                    <a:pt x="34" y="68"/>
                  </a:lnTo>
                  <a:lnTo>
                    <a:pt x="29" y="51"/>
                  </a:lnTo>
                  <a:lnTo>
                    <a:pt x="15" y="31"/>
                  </a:lnTo>
                  <a:lnTo>
                    <a:pt x="10" y="14"/>
                  </a:lnTo>
                  <a:lnTo>
                    <a:pt x="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6" name="Freeform 132"/>
            <p:cNvSpPr>
              <a:spLocks/>
            </p:cNvSpPr>
            <p:nvPr/>
          </p:nvSpPr>
          <p:spPr bwMode="auto">
            <a:xfrm>
              <a:off x="3309" y="1788"/>
              <a:ext cx="20" cy="46"/>
            </a:xfrm>
            <a:custGeom>
              <a:avLst/>
              <a:gdLst>
                <a:gd name="T0" fmla="*/ 0 w 20"/>
                <a:gd name="T1" fmla="*/ 13 h 46"/>
                <a:gd name="T2" fmla="*/ 8 w 20"/>
                <a:gd name="T3" fmla="*/ 25 h 46"/>
                <a:gd name="T4" fmla="*/ 11 w 20"/>
                <a:gd name="T5" fmla="*/ 37 h 46"/>
                <a:gd name="T6" fmla="*/ 19 w 20"/>
                <a:gd name="T7" fmla="*/ 45 h 46"/>
                <a:gd name="T8" fmla="*/ 11 w 20"/>
                <a:gd name="T9" fmla="*/ 25 h 46"/>
                <a:gd name="T10" fmla="*/ 4 w 20"/>
                <a:gd name="T11" fmla="*/ 0 h 46"/>
                <a:gd name="T12" fmla="*/ 0 w 20"/>
                <a:gd name="T13" fmla="*/ 13 h 46"/>
              </a:gdLst>
              <a:ahLst/>
              <a:cxnLst>
                <a:cxn ang="0">
                  <a:pos x="T0" y="T1"/>
                </a:cxn>
                <a:cxn ang="0">
                  <a:pos x="T2" y="T3"/>
                </a:cxn>
                <a:cxn ang="0">
                  <a:pos x="T4" y="T5"/>
                </a:cxn>
                <a:cxn ang="0">
                  <a:pos x="T6" y="T7"/>
                </a:cxn>
                <a:cxn ang="0">
                  <a:pos x="T8" y="T9"/>
                </a:cxn>
                <a:cxn ang="0">
                  <a:pos x="T10" y="T11"/>
                </a:cxn>
                <a:cxn ang="0">
                  <a:pos x="T12" y="T13"/>
                </a:cxn>
              </a:cxnLst>
              <a:rect l="0" t="0" r="r" b="b"/>
              <a:pathLst>
                <a:path w="20" h="46">
                  <a:moveTo>
                    <a:pt x="0" y="13"/>
                  </a:moveTo>
                  <a:lnTo>
                    <a:pt x="8" y="25"/>
                  </a:lnTo>
                  <a:lnTo>
                    <a:pt x="11" y="37"/>
                  </a:lnTo>
                  <a:lnTo>
                    <a:pt x="19" y="45"/>
                  </a:lnTo>
                  <a:lnTo>
                    <a:pt x="11" y="25"/>
                  </a:lnTo>
                  <a:lnTo>
                    <a:pt x="4" y="0"/>
                  </a:lnTo>
                  <a:lnTo>
                    <a:pt x="0" y="13"/>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7" name="Freeform 133"/>
            <p:cNvSpPr>
              <a:spLocks/>
            </p:cNvSpPr>
            <p:nvPr/>
          </p:nvSpPr>
          <p:spPr bwMode="auto">
            <a:xfrm>
              <a:off x="3425" y="1768"/>
              <a:ext cx="32" cy="32"/>
            </a:xfrm>
            <a:custGeom>
              <a:avLst/>
              <a:gdLst>
                <a:gd name="T0" fmla="*/ 0 w 32"/>
                <a:gd name="T1" fmla="*/ 31 h 32"/>
                <a:gd name="T2" fmla="*/ 4 w 32"/>
                <a:gd name="T3" fmla="*/ 24 h 32"/>
                <a:gd name="T4" fmla="*/ 14 w 32"/>
                <a:gd name="T5" fmla="*/ 16 h 32"/>
                <a:gd name="T6" fmla="*/ 23 w 32"/>
                <a:gd name="T7" fmla="*/ 11 h 32"/>
                <a:gd name="T8" fmla="*/ 31 w 32"/>
                <a:gd name="T9" fmla="*/ 8 h 32"/>
                <a:gd name="T10" fmla="*/ 31 w 32"/>
                <a:gd name="T11" fmla="*/ 0 h 32"/>
                <a:gd name="T12" fmla="*/ 23 w 32"/>
                <a:gd name="T13" fmla="*/ 4 h 32"/>
                <a:gd name="T14" fmla="*/ 14 w 32"/>
                <a:gd name="T15" fmla="*/ 8 h 32"/>
                <a:gd name="T16" fmla="*/ 10 w 32"/>
                <a:gd name="T17" fmla="*/ 16 h 32"/>
                <a:gd name="T18" fmla="*/ 0 w 32"/>
                <a:gd name="T19"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0" y="31"/>
                  </a:moveTo>
                  <a:lnTo>
                    <a:pt x="4" y="24"/>
                  </a:lnTo>
                  <a:lnTo>
                    <a:pt x="14" y="16"/>
                  </a:lnTo>
                  <a:lnTo>
                    <a:pt x="23" y="11"/>
                  </a:lnTo>
                  <a:lnTo>
                    <a:pt x="31" y="8"/>
                  </a:lnTo>
                  <a:lnTo>
                    <a:pt x="31" y="0"/>
                  </a:lnTo>
                  <a:lnTo>
                    <a:pt x="23" y="4"/>
                  </a:lnTo>
                  <a:lnTo>
                    <a:pt x="14" y="8"/>
                  </a:lnTo>
                  <a:lnTo>
                    <a:pt x="10" y="16"/>
                  </a:lnTo>
                  <a:lnTo>
                    <a:pt x="0" y="31"/>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8" name="Freeform 134"/>
            <p:cNvSpPr>
              <a:spLocks/>
            </p:cNvSpPr>
            <p:nvPr/>
          </p:nvSpPr>
          <p:spPr bwMode="auto">
            <a:xfrm>
              <a:off x="3431" y="1748"/>
              <a:ext cx="26" cy="33"/>
            </a:xfrm>
            <a:custGeom>
              <a:avLst/>
              <a:gdLst>
                <a:gd name="T0" fmla="*/ 0 w 26"/>
                <a:gd name="T1" fmla="*/ 32 h 33"/>
                <a:gd name="T2" fmla="*/ 5 w 26"/>
                <a:gd name="T3" fmla="*/ 20 h 33"/>
                <a:gd name="T4" fmla="*/ 13 w 26"/>
                <a:gd name="T5" fmla="*/ 12 h 33"/>
                <a:gd name="T6" fmla="*/ 21 w 26"/>
                <a:gd name="T7" fmla="*/ 8 h 33"/>
                <a:gd name="T8" fmla="*/ 25 w 26"/>
                <a:gd name="T9" fmla="*/ 0 h 33"/>
                <a:gd name="T10" fmla="*/ 17 w 26"/>
                <a:gd name="T11" fmla="*/ 4 h 33"/>
                <a:gd name="T12" fmla="*/ 5 w 26"/>
                <a:gd name="T13" fmla="*/ 16 h 33"/>
                <a:gd name="T14" fmla="*/ 0 w 26"/>
                <a:gd name="T15" fmla="*/ 32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3">
                  <a:moveTo>
                    <a:pt x="0" y="32"/>
                  </a:moveTo>
                  <a:lnTo>
                    <a:pt x="5" y="20"/>
                  </a:lnTo>
                  <a:lnTo>
                    <a:pt x="13" y="12"/>
                  </a:lnTo>
                  <a:lnTo>
                    <a:pt x="21" y="8"/>
                  </a:lnTo>
                  <a:lnTo>
                    <a:pt x="25" y="0"/>
                  </a:lnTo>
                  <a:lnTo>
                    <a:pt x="17" y="4"/>
                  </a:lnTo>
                  <a:lnTo>
                    <a:pt x="5" y="16"/>
                  </a:lnTo>
                  <a:lnTo>
                    <a:pt x="0" y="32"/>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9" name="Freeform 135"/>
            <p:cNvSpPr>
              <a:spLocks/>
            </p:cNvSpPr>
            <p:nvPr/>
          </p:nvSpPr>
          <p:spPr bwMode="auto">
            <a:xfrm>
              <a:off x="3444" y="1716"/>
              <a:ext cx="25" cy="36"/>
            </a:xfrm>
            <a:custGeom>
              <a:avLst/>
              <a:gdLst>
                <a:gd name="T0" fmla="*/ 0 w 25"/>
                <a:gd name="T1" fmla="*/ 35 h 36"/>
                <a:gd name="T2" fmla="*/ 12 w 25"/>
                <a:gd name="T3" fmla="*/ 23 h 36"/>
                <a:gd name="T4" fmla="*/ 20 w 25"/>
                <a:gd name="T5" fmla="*/ 12 h 36"/>
                <a:gd name="T6" fmla="*/ 24 w 25"/>
                <a:gd name="T7" fmla="*/ 0 h 36"/>
                <a:gd name="T8" fmla="*/ 16 w 25"/>
                <a:gd name="T9" fmla="*/ 8 h 36"/>
                <a:gd name="T10" fmla="*/ 8 w 25"/>
                <a:gd name="T11" fmla="*/ 20 h 36"/>
                <a:gd name="T12" fmla="*/ 0 w 25"/>
                <a:gd name="T13" fmla="*/ 35 h 36"/>
              </a:gdLst>
              <a:ahLst/>
              <a:cxnLst>
                <a:cxn ang="0">
                  <a:pos x="T0" y="T1"/>
                </a:cxn>
                <a:cxn ang="0">
                  <a:pos x="T2" y="T3"/>
                </a:cxn>
                <a:cxn ang="0">
                  <a:pos x="T4" y="T5"/>
                </a:cxn>
                <a:cxn ang="0">
                  <a:pos x="T6" y="T7"/>
                </a:cxn>
                <a:cxn ang="0">
                  <a:pos x="T8" y="T9"/>
                </a:cxn>
                <a:cxn ang="0">
                  <a:pos x="T10" y="T11"/>
                </a:cxn>
                <a:cxn ang="0">
                  <a:pos x="T12" y="T13"/>
                </a:cxn>
              </a:cxnLst>
              <a:rect l="0" t="0" r="r" b="b"/>
              <a:pathLst>
                <a:path w="25" h="36">
                  <a:moveTo>
                    <a:pt x="0" y="35"/>
                  </a:moveTo>
                  <a:lnTo>
                    <a:pt x="12" y="23"/>
                  </a:lnTo>
                  <a:lnTo>
                    <a:pt x="20" y="12"/>
                  </a:lnTo>
                  <a:lnTo>
                    <a:pt x="24" y="0"/>
                  </a:lnTo>
                  <a:lnTo>
                    <a:pt x="16" y="8"/>
                  </a:lnTo>
                  <a:lnTo>
                    <a:pt x="8" y="20"/>
                  </a:lnTo>
                  <a:lnTo>
                    <a:pt x="0" y="35"/>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0" name="Freeform 136"/>
            <p:cNvSpPr>
              <a:spLocks/>
            </p:cNvSpPr>
            <p:nvPr/>
          </p:nvSpPr>
          <p:spPr bwMode="auto">
            <a:xfrm>
              <a:off x="3444" y="1673"/>
              <a:ext cx="43" cy="64"/>
            </a:xfrm>
            <a:custGeom>
              <a:avLst/>
              <a:gdLst>
                <a:gd name="T0" fmla="*/ 0 w 43"/>
                <a:gd name="T1" fmla="*/ 63 h 64"/>
                <a:gd name="T2" fmla="*/ 9 w 43"/>
                <a:gd name="T3" fmla="*/ 51 h 64"/>
                <a:gd name="T4" fmla="*/ 19 w 43"/>
                <a:gd name="T5" fmla="*/ 37 h 64"/>
                <a:gd name="T6" fmla="*/ 28 w 43"/>
                <a:gd name="T7" fmla="*/ 21 h 64"/>
                <a:gd name="T8" fmla="*/ 33 w 43"/>
                <a:gd name="T9" fmla="*/ 12 h 64"/>
                <a:gd name="T10" fmla="*/ 42 w 43"/>
                <a:gd name="T11" fmla="*/ 0 h 64"/>
                <a:gd name="T12" fmla="*/ 33 w 43"/>
                <a:gd name="T13" fmla="*/ 4 h 64"/>
                <a:gd name="T14" fmla="*/ 23 w 43"/>
                <a:gd name="T15" fmla="*/ 21 h 64"/>
                <a:gd name="T16" fmla="*/ 9 w 43"/>
                <a:gd name="T17" fmla="*/ 42 h 64"/>
                <a:gd name="T18" fmla="*/ 0 w 43"/>
                <a:gd name="T19" fmla="*/ 6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64">
                  <a:moveTo>
                    <a:pt x="0" y="63"/>
                  </a:moveTo>
                  <a:lnTo>
                    <a:pt x="9" y="51"/>
                  </a:lnTo>
                  <a:lnTo>
                    <a:pt x="19" y="37"/>
                  </a:lnTo>
                  <a:lnTo>
                    <a:pt x="28" y="21"/>
                  </a:lnTo>
                  <a:lnTo>
                    <a:pt x="33" y="12"/>
                  </a:lnTo>
                  <a:lnTo>
                    <a:pt x="42" y="0"/>
                  </a:lnTo>
                  <a:lnTo>
                    <a:pt x="33" y="4"/>
                  </a:lnTo>
                  <a:lnTo>
                    <a:pt x="23" y="21"/>
                  </a:lnTo>
                  <a:lnTo>
                    <a:pt x="9" y="42"/>
                  </a:lnTo>
                  <a:lnTo>
                    <a:pt x="0" y="63"/>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1" name="Freeform 137"/>
            <p:cNvSpPr>
              <a:spLocks/>
            </p:cNvSpPr>
            <p:nvPr/>
          </p:nvSpPr>
          <p:spPr bwMode="auto">
            <a:xfrm>
              <a:off x="3388" y="1851"/>
              <a:ext cx="19" cy="61"/>
            </a:xfrm>
            <a:custGeom>
              <a:avLst/>
              <a:gdLst>
                <a:gd name="T0" fmla="*/ 0 w 19"/>
                <a:gd name="T1" fmla="*/ 13 h 61"/>
                <a:gd name="T2" fmla="*/ 7 w 19"/>
                <a:gd name="T3" fmla="*/ 21 h 61"/>
                <a:gd name="T4" fmla="*/ 15 w 19"/>
                <a:gd name="T5" fmla="*/ 43 h 61"/>
                <a:gd name="T6" fmla="*/ 18 w 19"/>
                <a:gd name="T7" fmla="*/ 60 h 61"/>
                <a:gd name="T8" fmla="*/ 18 w 19"/>
                <a:gd name="T9" fmla="*/ 29 h 61"/>
                <a:gd name="T10" fmla="*/ 11 w 19"/>
                <a:gd name="T11" fmla="*/ 21 h 61"/>
                <a:gd name="T12" fmla="*/ 11 w 19"/>
                <a:gd name="T13" fmla="*/ 0 h 61"/>
                <a:gd name="T14" fmla="*/ 0 w 19"/>
                <a:gd name="T15" fmla="*/ 13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61">
                  <a:moveTo>
                    <a:pt x="0" y="13"/>
                  </a:moveTo>
                  <a:lnTo>
                    <a:pt x="7" y="21"/>
                  </a:lnTo>
                  <a:lnTo>
                    <a:pt x="15" y="43"/>
                  </a:lnTo>
                  <a:lnTo>
                    <a:pt x="18" y="60"/>
                  </a:lnTo>
                  <a:lnTo>
                    <a:pt x="18" y="29"/>
                  </a:lnTo>
                  <a:lnTo>
                    <a:pt x="11" y="21"/>
                  </a:lnTo>
                  <a:lnTo>
                    <a:pt x="11" y="0"/>
                  </a:lnTo>
                  <a:lnTo>
                    <a:pt x="0" y="13"/>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2" name="Freeform 138"/>
            <p:cNvSpPr>
              <a:spLocks/>
            </p:cNvSpPr>
            <p:nvPr/>
          </p:nvSpPr>
          <p:spPr bwMode="auto">
            <a:xfrm>
              <a:off x="3406" y="1835"/>
              <a:ext cx="8" cy="57"/>
            </a:xfrm>
            <a:custGeom>
              <a:avLst/>
              <a:gdLst>
                <a:gd name="T0" fmla="*/ 2 w 8"/>
                <a:gd name="T1" fmla="*/ 0 h 57"/>
                <a:gd name="T2" fmla="*/ 0 w 8"/>
                <a:gd name="T3" fmla="*/ 9 h 57"/>
                <a:gd name="T4" fmla="*/ 2 w 8"/>
                <a:gd name="T5" fmla="*/ 21 h 57"/>
                <a:gd name="T6" fmla="*/ 5 w 8"/>
                <a:gd name="T7" fmla="*/ 35 h 57"/>
                <a:gd name="T8" fmla="*/ 7 w 8"/>
                <a:gd name="T9" fmla="*/ 56 h 57"/>
                <a:gd name="T10" fmla="*/ 7 w 8"/>
                <a:gd name="T11" fmla="*/ 26 h 57"/>
                <a:gd name="T12" fmla="*/ 5 w 8"/>
                <a:gd name="T13" fmla="*/ 9 h 57"/>
                <a:gd name="T14" fmla="*/ 2 w 8"/>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7">
                  <a:moveTo>
                    <a:pt x="2" y="0"/>
                  </a:moveTo>
                  <a:lnTo>
                    <a:pt x="0" y="9"/>
                  </a:lnTo>
                  <a:lnTo>
                    <a:pt x="2" y="21"/>
                  </a:lnTo>
                  <a:lnTo>
                    <a:pt x="5" y="35"/>
                  </a:lnTo>
                  <a:lnTo>
                    <a:pt x="7" y="56"/>
                  </a:lnTo>
                  <a:lnTo>
                    <a:pt x="7" y="26"/>
                  </a:lnTo>
                  <a:lnTo>
                    <a:pt x="5" y="9"/>
                  </a:lnTo>
                  <a:lnTo>
                    <a:pt x="2"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3" name="Freeform 139"/>
            <p:cNvSpPr>
              <a:spLocks/>
            </p:cNvSpPr>
            <p:nvPr/>
          </p:nvSpPr>
          <p:spPr bwMode="auto">
            <a:xfrm>
              <a:off x="3418" y="1768"/>
              <a:ext cx="69" cy="91"/>
            </a:xfrm>
            <a:custGeom>
              <a:avLst/>
              <a:gdLst>
                <a:gd name="T0" fmla="*/ 5 w 69"/>
                <a:gd name="T1" fmla="*/ 40 h 91"/>
                <a:gd name="T2" fmla="*/ 0 w 69"/>
                <a:gd name="T3" fmla="*/ 50 h 91"/>
                <a:gd name="T4" fmla="*/ 0 w 69"/>
                <a:gd name="T5" fmla="*/ 58 h 91"/>
                <a:gd name="T6" fmla="*/ 5 w 69"/>
                <a:gd name="T7" fmla="*/ 72 h 91"/>
                <a:gd name="T8" fmla="*/ 5 w 69"/>
                <a:gd name="T9" fmla="*/ 90 h 91"/>
                <a:gd name="T10" fmla="*/ 10 w 69"/>
                <a:gd name="T11" fmla="*/ 63 h 91"/>
                <a:gd name="T12" fmla="*/ 10 w 69"/>
                <a:gd name="T13" fmla="*/ 58 h 91"/>
                <a:gd name="T14" fmla="*/ 27 w 69"/>
                <a:gd name="T15" fmla="*/ 35 h 91"/>
                <a:gd name="T16" fmla="*/ 43 w 69"/>
                <a:gd name="T17" fmla="*/ 23 h 91"/>
                <a:gd name="T18" fmla="*/ 68 w 69"/>
                <a:gd name="T19" fmla="*/ 0 h 91"/>
                <a:gd name="T20" fmla="*/ 47 w 69"/>
                <a:gd name="T21" fmla="*/ 13 h 91"/>
                <a:gd name="T22" fmla="*/ 27 w 69"/>
                <a:gd name="T23" fmla="*/ 27 h 91"/>
                <a:gd name="T24" fmla="*/ 5 w 69"/>
                <a:gd name="T25" fmla="*/ 4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91">
                  <a:moveTo>
                    <a:pt x="5" y="40"/>
                  </a:moveTo>
                  <a:lnTo>
                    <a:pt x="0" y="50"/>
                  </a:lnTo>
                  <a:lnTo>
                    <a:pt x="0" y="58"/>
                  </a:lnTo>
                  <a:lnTo>
                    <a:pt x="5" y="72"/>
                  </a:lnTo>
                  <a:lnTo>
                    <a:pt x="5" y="90"/>
                  </a:lnTo>
                  <a:lnTo>
                    <a:pt x="10" y="63"/>
                  </a:lnTo>
                  <a:lnTo>
                    <a:pt x="10" y="58"/>
                  </a:lnTo>
                  <a:lnTo>
                    <a:pt x="27" y="35"/>
                  </a:lnTo>
                  <a:lnTo>
                    <a:pt x="43" y="23"/>
                  </a:lnTo>
                  <a:lnTo>
                    <a:pt x="68" y="0"/>
                  </a:lnTo>
                  <a:lnTo>
                    <a:pt x="47" y="13"/>
                  </a:lnTo>
                  <a:lnTo>
                    <a:pt x="27" y="27"/>
                  </a:lnTo>
                  <a:lnTo>
                    <a:pt x="5" y="4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4" name="Freeform 140"/>
            <p:cNvSpPr>
              <a:spLocks/>
            </p:cNvSpPr>
            <p:nvPr/>
          </p:nvSpPr>
          <p:spPr bwMode="auto">
            <a:xfrm>
              <a:off x="3431" y="1807"/>
              <a:ext cx="21" cy="105"/>
            </a:xfrm>
            <a:custGeom>
              <a:avLst/>
              <a:gdLst>
                <a:gd name="T0" fmla="*/ 20 w 21"/>
                <a:gd name="T1" fmla="*/ 0 h 105"/>
                <a:gd name="T2" fmla="*/ 9 w 21"/>
                <a:gd name="T3" fmla="*/ 14 h 105"/>
                <a:gd name="T4" fmla="*/ 5 w 21"/>
                <a:gd name="T5" fmla="*/ 27 h 105"/>
                <a:gd name="T6" fmla="*/ 5 w 21"/>
                <a:gd name="T7" fmla="*/ 41 h 105"/>
                <a:gd name="T8" fmla="*/ 0 w 21"/>
                <a:gd name="T9" fmla="*/ 69 h 105"/>
                <a:gd name="T10" fmla="*/ 0 w 21"/>
                <a:gd name="T11" fmla="*/ 81 h 105"/>
                <a:gd name="T12" fmla="*/ 0 w 21"/>
                <a:gd name="T13" fmla="*/ 104 h 105"/>
                <a:gd name="T14" fmla="*/ 5 w 21"/>
                <a:gd name="T15" fmla="*/ 81 h 105"/>
                <a:gd name="T16" fmla="*/ 9 w 21"/>
                <a:gd name="T17" fmla="*/ 59 h 105"/>
                <a:gd name="T18" fmla="*/ 9 w 21"/>
                <a:gd name="T19" fmla="*/ 41 h 105"/>
                <a:gd name="T20" fmla="*/ 9 w 21"/>
                <a:gd name="T21" fmla="*/ 27 h 105"/>
                <a:gd name="T22" fmla="*/ 20 w 21"/>
                <a:gd name="T23"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05">
                  <a:moveTo>
                    <a:pt x="20" y="0"/>
                  </a:moveTo>
                  <a:lnTo>
                    <a:pt x="9" y="14"/>
                  </a:lnTo>
                  <a:lnTo>
                    <a:pt x="5" y="27"/>
                  </a:lnTo>
                  <a:lnTo>
                    <a:pt x="5" y="41"/>
                  </a:lnTo>
                  <a:lnTo>
                    <a:pt x="0" y="69"/>
                  </a:lnTo>
                  <a:lnTo>
                    <a:pt x="0" y="81"/>
                  </a:lnTo>
                  <a:lnTo>
                    <a:pt x="0" y="104"/>
                  </a:lnTo>
                  <a:lnTo>
                    <a:pt x="5" y="81"/>
                  </a:lnTo>
                  <a:lnTo>
                    <a:pt x="9" y="59"/>
                  </a:lnTo>
                  <a:lnTo>
                    <a:pt x="9" y="41"/>
                  </a:lnTo>
                  <a:lnTo>
                    <a:pt x="9" y="27"/>
                  </a:lnTo>
                  <a:lnTo>
                    <a:pt x="2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5" name="Freeform 141"/>
            <p:cNvSpPr>
              <a:spLocks/>
            </p:cNvSpPr>
            <p:nvPr/>
          </p:nvSpPr>
          <p:spPr bwMode="auto">
            <a:xfrm>
              <a:off x="3468" y="1726"/>
              <a:ext cx="74" cy="70"/>
            </a:xfrm>
            <a:custGeom>
              <a:avLst/>
              <a:gdLst>
                <a:gd name="T0" fmla="*/ 73 w 74"/>
                <a:gd name="T1" fmla="*/ 0 h 70"/>
                <a:gd name="T2" fmla="*/ 58 w 74"/>
                <a:gd name="T3" fmla="*/ 8 h 70"/>
                <a:gd name="T4" fmla="*/ 42 w 74"/>
                <a:gd name="T5" fmla="*/ 26 h 70"/>
                <a:gd name="T6" fmla="*/ 26 w 74"/>
                <a:gd name="T7" fmla="*/ 34 h 70"/>
                <a:gd name="T8" fmla="*/ 20 w 74"/>
                <a:gd name="T9" fmla="*/ 48 h 70"/>
                <a:gd name="T10" fmla="*/ 5 w 74"/>
                <a:gd name="T11" fmla="*/ 60 h 70"/>
                <a:gd name="T12" fmla="*/ 0 w 74"/>
                <a:gd name="T13" fmla="*/ 69 h 70"/>
                <a:gd name="T14" fmla="*/ 15 w 74"/>
                <a:gd name="T15" fmla="*/ 60 h 70"/>
                <a:gd name="T16" fmla="*/ 26 w 74"/>
                <a:gd name="T17" fmla="*/ 48 h 70"/>
                <a:gd name="T18" fmla="*/ 36 w 74"/>
                <a:gd name="T19" fmla="*/ 34 h 70"/>
                <a:gd name="T20" fmla="*/ 53 w 74"/>
                <a:gd name="T21" fmla="*/ 17 h 70"/>
                <a:gd name="T22" fmla="*/ 63 w 74"/>
                <a:gd name="T23" fmla="*/ 8 h 70"/>
                <a:gd name="T24" fmla="*/ 73 w 74"/>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70">
                  <a:moveTo>
                    <a:pt x="73" y="0"/>
                  </a:moveTo>
                  <a:lnTo>
                    <a:pt x="58" y="8"/>
                  </a:lnTo>
                  <a:lnTo>
                    <a:pt x="42" y="26"/>
                  </a:lnTo>
                  <a:lnTo>
                    <a:pt x="26" y="34"/>
                  </a:lnTo>
                  <a:lnTo>
                    <a:pt x="20" y="48"/>
                  </a:lnTo>
                  <a:lnTo>
                    <a:pt x="5" y="60"/>
                  </a:lnTo>
                  <a:lnTo>
                    <a:pt x="0" y="69"/>
                  </a:lnTo>
                  <a:lnTo>
                    <a:pt x="15" y="60"/>
                  </a:lnTo>
                  <a:lnTo>
                    <a:pt x="26" y="48"/>
                  </a:lnTo>
                  <a:lnTo>
                    <a:pt x="36" y="34"/>
                  </a:lnTo>
                  <a:lnTo>
                    <a:pt x="53" y="17"/>
                  </a:lnTo>
                  <a:lnTo>
                    <a:pt x="63" y="8"/>
                  </a:lnTo>
                  <a:lnTo>
                    <a:pt x="73"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6" name="Freeform 142"/>
            <p:cNvSpPr>
              <a:spLocks/>
            </p:cNvSpPr>
            <p:nvPr/>
          </p:nvSpPr>
          <p:spPr bwMode="auto">
            <a:xfrm>
              <a:off x="3444" y="1768"/>
              <a:ext cx="61" cy="110"/>
            </a:xfrm>
            <a:custGeom>
              <a:avLst/>
              <a:gdLst>
                <a:gd name="T0" fmla="*/ 60 w 61"/>
                <a:gd name="T1" fmla="*/ 0 h 110"/>
                <a:gd name="T2" fmla="*/ 49 w 61"/>
                <a:gd name="T3" fmla="*/ 13 h 110"/>
                <a:gd name="T4" fmla="*/ 34 w 61"/>
                <a:gd name="T5" fmla="*/ 33 h 110"/>
                <a:gd name="T6" fmla="*/ 19 w 61"/>
                <a:gd name="T7" fmla="*/ 41 h 110"/>
                <a:gd name="T8" fmla="*/ 14 w 61"/>
                <a:gd name="T9" fmla="*/ 50 h 110"/>
                <a:gd name="T10" fmla="*/ 10 w 61"/>
                <a:gd name="T11" fmla="*/ 64 h 110"/>
                <a:gd name="T12" fmla="*/ 10 w 61"/>
                <a:gd name="T13" fmla="*/ 78 h 110"/>
                <a:gd name="T14" fmla="*/ 5 w 61"/>
                <a:gd name="T15" fmla="*/ 91 h 110"/>
                <a:gd name="T16" fmla="*/ 0 w 61"/>
                <a:gd name="T17" fmla="*/ 109 h 110"/>
                <a:gd name="T18" fmla="*/ 10 w 61"/>
                <a:gd name="T19" fmla="*/ 91 h 110"/>
                <a:gd name="T20" fmla="*/ 14 w 61"/>
                <a:gd name="T21" fmla="*/ 68 h 110"/>
                <a:gd name="T22" fmla="*/ 25 w 61"/>
                <a:gd name="T23" fmla="*/ 59 h 110"/>
                <a:gd name="T24" fmla="*/ 30 w 61"/>
                <a:gd name="T25" fmla="*/ 50 h 110"/>
                <a:gd name="T26" fmla="*/ 30 w 61"/>
                <a:gd name="T27" fmla="*/ 41 h 110"/>
                <a:gd name="T28" fmla="*/ 39 w 61"/>
                <a:gd name="T29" fmla="*/ 33 h 110"/>
                <a:gd name="T30" fmla="*/ 54 w 61"/>
                <a:gd name="T31" fmla="*/ 13 h 110"/>
                <a:gd name="T32" fmla="*/ 60 w 61"/>
                <a:gd name="T3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110">
                  <a:moveTo>
                    <a:pt x="60" y="0"/>
                  </a:moveTo>
                  <a:lnTo>
                    <a:pt x="49" y="13"/>
                  </a:lnTo>
                  <a:lnTo>
                    <a:pt x="34" y="33"/>
                  </a:lnTo>
                  <a:lnTo>
                    <a:pt x="19" y="41"/>
                  </a:lnTo>
                  <a:lnTo>
                    <a:pt x="14" y="50"/>
                  </a:lnTo>
                  <a:lnTo>
                    <a:pt x="10" y="64"/>
                  </a:lnTo>
                  <a:lnTo>
                    <a:pt x="10" y="78"/>
                  </a:lnTo>
                  <a:lnTo>
                    <a:pt x="5" y="91"/>
                  </a:lnTo>
                  <a:lnTo>
                    <a:pt x="0" y="109"/>
                  </a:lnTo>
                  <a:lnTo>
                    <a:pt x="10" y="91"/>
                  </a:lnTo>
                  <a:lnTo>
                    <a:pt x="14" y="68"/>
                  </a:lnTo>
                  <a:lnTo>
                    <a:pt x="25" y="59"/>
                  </a:lnTo>
                  <a:lnTo>
                    <a:pt x="30" y="50"/>
                  </a:lnTo>
                  <a:lnTo>
                    <a:pt x="30" y="41"/>
                  </a:lnTo>
                  <a:lnTo>
                    <a:pt x="39" y="33"/>
                  </a:lnTo>
                  <a:lnTo>
                    <a:pt x="54" y="13"/>
                  </a:lnTo>
                  <a:lnTo>
                    <a:pt x="60"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7" name="Freeform 143"/>
            <p:cNvSpPr>
              <a:spLocks/>
            </p:cNvSpPr>
            <p:nvPr/>
          </p:nvSpPr>
          <p:spPr bwMode="auto">
            <a:xfrm>
              <a:off x="3451" y="1768"/>
              <a:ext cx="79" cy="124"/>
            </a:xfrm>
            <a:custGeom>
              <a:avLst/>
              <a:gdLst>
                <a:gd name="T0" fmla="*/ 0 w 79"/>
                <a:gd name="T1" fmla="*/ 123 h 124"/>
                <a:gd name="T2" fmla="*/ 20 w 79"/>
                <a:gd name="T3" fmla="*/ 91 h 124"/>
                <a:gd name="T4" fmla="*/ 20 w 79"/>
                <a:gd name="T5" fmla="*/ 77 h 124"/>
                <a:gd name="T6" fmla="*/ 26 w 79"/>
                <a:gd name="T7" fmla="*/ 63 h 124"/>
                <a:gd name="T8" fmla="*/ 36 w 79"/>
                <a:gd name="T9" fmla="*/ 55 h 124"/>
                <a:gd name="T10" fmla="*/ 46 w 79"/>
                <a:gd name="T11" fmla="*/ 32 h 124"/>
                <a:gd name="T12" fmla="*/ 68 w 79"/>
                <a:gd name="T13" fmla="*/ 18 h 124"/>
                <a:gd name="T14" fmla="*/ 78 w 79"/>
                <a:gd name="T15" fmla="*/ 0 h 124"/>
                <a:gd name="T16" fmla="*/ 73 w 79"/>
                <a:gd name="T17" fmla="*/ 22 h 124"/>
                <a:gd name="T18" fmla="*/ 58 w 79"/>
                <a:gd name="T19" fmla="*/ 36 h 124"/>
                <a:gd name="T20" fmla="*/ 46 w 79"/>
                <a:gd name="T21" fmla="*/ 50 h 124"/>
                <a:gd name="T22" fmla="*/ 36 w 79"/>
                <a:gd name="T23" fmla="*/ 73 h 124"/>
                <a:gd name="T24" fmla="*/ 26 w 79"/>
                <a:gd name="T25" fmla="*/ 77 h 124"/>
                <a:gd name="T26" fmla="*/ 20 w 79"/>
                <a:gd name="T27" fmla="*/ 101 h 124"/>
                <a:gd name="T28" fmla="*/ 0 w 79"/>
                <a:gd name="T29" fmla="*/ 12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124">
                  <a:moveTo>
                    <a:pt x="0" y="123"/>
                  </a:moveTo>
                  <a:lnTo>
                    <a:pt x="20" y="91"/>
                  </a:lnTo>
                  <a:lnTo>
                    <a:pt x="20" y="77"/>
                  </a:lnTo>
                  <a:lnTo>
                    <a:pt x="26" y="63"/>
                  </a:lnTo>
                  <a:lnTo>
                    <a:pt x="36" y="55"/>
                  </a:lnTo>
                  <a:lnTo>
                    <a:pt x="46" y="32"/>
                  </a:lnTo>
                  <a:lnTo>
                    <a:pt x="68" y="18"/>
                  </a:lnTo>
                  <a:lnTo>
                    <a:pt x="78" y="0"/>
                  </a:lnTo>
                  <a:lnTo>
                    <a:pt x="73" y="22"/>
                  </a:lnTo>
                  <a:lnTo>
                    <a:pt x="58" y="36"/>
                  </a:lnTo>
                  <a:lnTo>
                    <a:pt x="46" y="50"/>
                  </a:lnTo>
                  <a:lnTo>
                    <a:pt x="36" y="73"/>
                  </a:lnTo>
                  <a:lnTo>
                    <a:pt x="26" y="77"/>
                  </a:lnTo>
                  <a:lnTo>
                    <a:pt x="20" y="101"/>
                  </a:lnTo>
                  <a:lnTo>
                    <a:pt x="0" y="123"/>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8" name="Freeform 144"/>
            <p:cNvSpPr>
              <a:spLocks/>
            </p:cNvSpPr>
            <p:nvPr/>
          </p:nvSpPr>
          <p:spPr bwMode="auto">
            <a:xfrm>
              <a:off x="3360" y="1899"/>
              <a:ext cx="18" cy="17"/>
            </a:xfrm>
            <a:custGeom>
              <a:avLst/>
              <a:gdLst>
                <a:gd name="T0" fmla="*/ 17 w 18"/>
                <a:gd name="T1" fmla="*/ 0 h 17"/>
                <a:gd name="T2" fmla="*/ 14 w 18"/>
                <a:gd name="T3" fmla="*/ 6 h 17"/>
                <a:gd name="T4" fmla="*/ 0 w 18"/>
                <a:gd name="T5" fmla="*/ 13 h 17"/>
                <a:gd name="T6" fmla="*/ 7 w 18"/>
                <a:gd name="T7" fmla="*/ 16 h 17"/>
                <a:gd name="T8" fmla="*/ 14 w 18"/>
                <a:gd name="T9" fmla="*/ 13 h 17"/>
                <a:gd name="T10" fmla="*/ 17 w 18"/>
                <a:gd name="T11" fmla="*/ 0 h 17"/>
              </a:gdLst>
              <a:ahLst/>
              <a:cxnLst>
                <a:cxn ang="0">
                  <a:pos x="T0" y="T1"/>
                </a:cxn>
                <a:cxn ang="0">
                  <a:pos x="T2" y="T3"/>
                </a:cxn>
                <a:cxn ang="0">
                  <a:pos x="T4" y="T5"/>
                </a:cxn>
                <a:cxn ang="0">
                  <a:pos x="T6" y="T7"/>
                </a:cxn>
                <a:cxn ang="0">
                  <a:pos x="T8" y="T9"/>
                </a:cxn>
                <a:cxn ang="0">
                  <a:pos x="T10" y="T11"/>
                </a:cxn>
              </a:cxnLst>
              <a:rect l="0" t="0" r="r" b="b"/>
              <a:pathLst>
                <a:path w="18" h="17">
                  <a:moveTo>
                    <a:pt x="17" y="0"/>
                  </a:moveTo>
                  <a:lnTo>
                    <a:pt x="14" y="6"/>
                  </a:lnTo>
                  <a:lnTo>
                    <a:pt x="0" y="13"/>
                  </a:lnTo>
                  <a:lnTo>
                    <a:pt x="7" y="16"/>
                  </a:lnTo>
                  <a:lnTo>
                    <a:pt x="14" y="13"/>
                  </a:lnTo>
                  <a:lnTo>
                    <a:pt x="17"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9" name="Freeform 145"/>
            <p:cNvSpPr>
              <a:spLocks/>
            </p:cNvSpPr>
            <p:nvPr/>
          </p:nvSpPr>
          <p:spPr bwMode="auto">
            <a:xfrm>
              <a:off x="3370" y="1919"/>
              <a:ext cx="19" cy="32"/>
            </a:xfrm>
            <a:custGeom>
              <a:avLst/>
              <a:gdLst>
                <a:gd name="T0" fmla="*/ 18 w 19"/>
                <a:gd name="T1" fmla="*/ 0 h 32"/>
                <a:gd name="T2" fmla="*/ 14 w 19"/>
                <a:gd name="T3" fmla="*/ 15 h 32"/>
                <a:gd name="T4" fmla="*/ 11 w 19"/>
                <a:gd name="T5" fmla="*/ 23 h 32"/>
                <a:gd name="T6" fmla="*/ 0 w 19"/>
                <a:gd name="T7" fmla="*/ 31 h 32"/>
                <a:gd name="T8" fmla="*/ 7 w 19"/>
                <a:gd name="T9" fmla="*/ 27 h 32"/>
                <a:gd name="T10" fmla="*/ 18 w 19"/>
                <a:gd name="T11" fmla="*/ 23 h 32"/>
                <a:gd name="T12" fmla="*/ 18 w 19"/>
                <a:gd name="T13" fmla="*/ 15 h 32"/>
                <a:gd name="T14" fmla="*/ 18 w 1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32">
                  <a:moveTo>
                    <a:pt x="18" y="0"/>
                  </a:moveTo>
                  <a:lnTo>
                    <a:pt x="14" y="15"/>
                  </a:lnTo>
                  <a:lnTo>
                    <a:pt x="11" y="23"/>
                  </a:lnTo>
                  <a:lnTo>
                    <a:pt x="0" y="31"/>
                  </a:lnTo>
                  <a:lnTo>
                    <a:pt x="7" y="27"/>
                  </a:lnTo>
                  <a:lnTo>
                    <a:pt x="18" y="23"/>
                  </a:lnTo>
                  <a:lnTo>
                    <a:pt x="18" y="15"/>
                  </a:lnTo>
                  <a:lnTo>
                    <a:pt x="18" y="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30" name="Freeform 146"/>
            <p:cNvSpPr>
              <a:spLocks/>
            </p:cNvSpPr>
            <p:nvPr/>
          </p:nvSpPr>
          <p:spPr bwMode="auto">
            <a:xfrm>
              <a:off x="3461" y="1888"/>
              <a:ext cx="26" cy="77"/>
            </a:xfrm>
            <a:custGeom>
              <a:avLst/>
              <a:gdLst>
                <a:gd name="T0" fmla="*/ 0 w 26"/>
                <a:gd name="T1" fmla="*/ 76 h 77"/>
                <a:gd name="T2" fmla="*/ 0 w 26"/>
                <a:gd name="T3" fmla="*/ 54 h 77"/>
                <a:gd name="T4" fmla="*/ 4 w 26"/>
                <a:gd name="T5" fmla="*/ 36 h 77"/>
                <a:gd name="T6" fmla="*/ 13 w 26"/>
                <a:gd name="T7" fmla="*/ 18 h 77"/>
                <a:gd name="T8" fmla="*/ 25 w 26"/>
                <a:gd name="T9" fmla="*/ 0 h 77"/>
                <a:gd name="T10" fmla="*/ 13 w 26"/>
                <a:gd name="T11" fmla="*/ 31 h 77"/>
                <a:gd name="T12" fmla="*/ 4 w 26"/>
                <a:gd name="T13" fmla="*/ 54 h 77"/>
                <a:gd name="T14" fmla="*/ 0 w 26"/>
                <a:gd name="T15" fmla="*/ 7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77">
                  <a:moveTo>
                    <a:pt x="0" y="76"/>
                  </a:moveTo>
                  <a:lnTo>
                    <a:pt x="0" y="54"/>
                  </a:lnTo>
                  <a:lnTo>
                    <a:pt x="4" y="36"/>
                  </a:lnTo>
                  <a:lnTo>
                    <a:pt x="13" y="18"/>
                  </a:lnTo>
                  <a:lnTo>
                    <a:pt x="25" y="0"/>
                  </a:lnTo>
                  <a:lnTo>
                    <a:pt x="13" y="31"/>
                  </a:lnTo>
                  <a:lnTo>
                    <a:pt x="4" y="54"/>
                  </a:lnTo>
                  <a:lnTo>
                    <a:pt x="0" y="76"/>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31" name="Freeform 147"/>
            <p:cNvSpPr>
              <a:spLocks/>
            </p:cNvSpPr>
            <p:nvPr/>
          </p:nvSpPr>
          <p:spPr bwMode="auto">
            <a:xfrm>
              <a:off x="3486" y="1779"/>
              <a:ext cx="106" cy="89"/>
            </a:xfrm>
            <a:custGeom>
              <a:avLst/>
              <a:gdLst>
                <a:gd name="T0" fmla="*/ 0 w 106"/>
                <a:gd name="T1" fmla="*/ 88 h 89"/>
                <a:gd name="T2" fmla="*/ 11 w 106"/>
                <a:gd name="T3" fmla="*/ 66 h 89"/>
                <a:gd name="T4" fmla="*/ 34 w 106"/>
                <a:gd name="T5" fmla="*/ 48 h 89"/>
                <a:gd name="T6" fmla="*/ 66 w 106"/>
                <a:gd name="T7" fmla="*/ 30 h 89"/>
                <a:gd name="T8" fmla="*/ 93 w 106"/>
                <a:gd name="T9" fmla="*/ 13 h 89"/>
                <a:gd name="T10" fmla="*/ 105 w 106"/>
                <a:gd name="T11" fmla="*/ 0 h 89"/>
                <a:gd name="T12" fmla="*/ 93 w 106"/>
                <a:gd name="T13" fmla="*/ 18 h 89"/>
                <a:gd name="T14" fmla="*/ 71 w 106"/>
                <a:gd name="T15" fmla="*/ 30 h 89"/>
                <a:gd name="T16" fmla="*/ 44 w 106"/>
                <a:gd name="T17" fmla="*/ 48 h 89"/>
                <a:gd name="T18" fmla="*/ 22 w 106"/>
                <a:gd name="T19" fmla="*/ 66 h 89"/>
                <a:gd name="T20" fmla="*/ 11 w 106"/>
                <a:gd name="T21" fmla="*/ 74 h 89"/>
                <a:gd name="T22" fmla="*/ 0 w 106"/>
                <a:gd name="T23" fmla="*/ 8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89">
                  <a:moveTo>
                    <a:pt x="0" y="88"/>
                  </a:moveTo>
                  <a:lnTo>
                    <a:pt x="11" y="66"/>
                  </a:lnTo>
                  <a:lnTo>
                    <a:pt x="34" y="48"/>
                  </a:lnTo>
                  <a:lnTo>
                    <a:pt x="66" y="30"/>
                  </a:lnTo>
                  <a:lnTo>
                    <a:pt x="93" y="13"/>
                  </a:lnTo>
                  <a:lnTo>
                    <a:pt x="105" y="0"/>
                  </a:lnTo>
                  <a:lnTo>
                    <a:pt x="93" y="18"/>
                  </a:lnTo>
                  <a:lnTo>
                    <a:pt x="71" y="30"/>
                  </a:lnTo>
                  <a:lnTo>
                    <a:pt x="44" y="48"/>
                  </a:lnTo>
                  <a:lnTo>
                    <a:pt x="22" y="66"/>
                  </a:lnTo>
                  <a:lnTo>
                    <a:pt x="11" y="74"/>
                  </a:lnTo>
                  <a:lnTo>
                    <a:pt x="0" y="88"/>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32" name="Freeform 148"/>
            <p:cNvSpPr>
              <a:spLocks/>
            </p:cNvSpPr>
            <p:nvPr/>
          </p:nvSpPr>
          <p:spPr bwMode="auto">
            <a:xfrm>
              <a:off x="3517" y="1673"/>
              <a:ext cx="141" cy="93"/>
            </a:xfrm>
            <a:custGeom>
              <a:avLst/>
              <a:gdLst>
                <a:gd name="T0" fmla="*/ 0 w 141"/>
                <a:gd name="T1" fmla="*/ 92 h 93"/>
                <a:gd name="T2" fmla="*/ 11 w 141"/>
                <a:gd name="T3" fmla="*/ 78 h 93"/>
                <a:gd name="T4" fmla="*/ 22 w 141"/>
                <a:gd name="T5" fmla="*/ 61 h 93"/>
                <a:gd name="T6" fmla="*/ 39 w 141"/>
                <a:gd name="T7" fmla="*/ 53 h 93"/>
                <a:gd name="T8" fmla="*/ 55 w 141"/>
                <a:gd name="T9" fmla="*/ 39 h 93"/>
                <a:gd name="T10" fmla="*/ 78 w 141"/>
                <a:gd name="T11" fmla="*/ 26 h 93"/>
                <a:gd name="T12" fmla="*/ 100 w 141"/>
                <a:gd name="T13" fmla="*/ 13 h 93"/>
                <a:gd name="T14" fmla="*/ 122 w 141"/>
                <a:gd name="T15" fmla="*/ 5 h 93"/>
                <a:gd name="T16" fmla="*/ 127 w 141"/>
                <a:gd name="T17" fmla="*/ 0 h 93"/>
                <a:gd name="T18" fmla="*/ 140 w 141"/>
                <a:gd name="T19" fmla="*/ 0 h 93"/>
                <a:gd name="T20" fmla="*/ 127 w 141"/>
                <a:gd name="T21" fmla="*/ 5 h 93"/>
                <a:gd name="T22" fmla="*/ 117 w 141"/>
                <a:gd name="T23" fmla="*/ 13 h 93"/>
                <a:gd name="T24" fmla="*/ 95 w 141"/>
                <a:gd name="T25" fmla="*/ 26 h 93"/>
                <a:gd name="T26" fmla="*/ 72 w 141"/>
                <a:gd name="T27" fmla="*/ 39 h 93"/>
                <a:gd name="T28" fmla="*/ 49 w 141"/>
                <a:gd name="T29" fmla="*/ 53 h 93"/>
                <a:gd name="T30" fmla="*/ 33 w 141"/>
                <a:gd name="T31" fmla="*/ 61 h 93"/>
                <a:gd name="T32" fmla="*/ 16 w 141"/>
                <a:gd name="T33" fmla="*/ 70 h 93"/>
                <a:gd name="T34" fmla="*/ 0 w 141"/>
                <a:gd name="T35" fmla="*/ 9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 h="93">
                  <a:moveTo>
                    <a:pt x="0" y="92"/>
                  </a:moveTo>
                  <a:lnTo>
                    <a:pt x="11" y="78"/>
                  </a:lnTo>
                  <a:lnTo>
                    <a:pt x="22" y="61"/>
                  </a:lnTo>
                  <a:lnTo>
                    <a:pt x="39" y="53"/>
                  </a:lnTo>
                  <a:lnTo>
                    <a:pt x="55" y="39"/>
                  </a:lnTo>
                  <a:lnTo>
                    <a:pt x="78" y="26"/>
                  </a:lnTo>
                  <a:lnTo>
                    <a:pt x="100" y="13"/>
                  </a:lnTo>
                  <a:lnTo>
                    <a:pt x="122" y="5"/>
                  </a:lnTo>
                  <a:lnTo>
                    <a:pt x="127" y="0"/>
                  </a:lnTo>
                  <a:lnTo>
                    <a:pt x="140" y="0"/>
                  </a:lnTo>
                  <a:lnTo>
                    <a:pt x="127" y="5"/>
                  </a:lnTo>
                  <a:lnTo>
                    <a:pt x="117" y="13"/>
                  </a:lnTo>
                  <a:lnTo>
                    <a:pt x="95" y="26"/>
                  </a:lnTo>
                  <a:lnTo>
                    <a:pt x="72" y="39"/>
                  </a:lnTo>
                  <a:lnTo>
                    <a:pt x="49" y="53"/>
                  </a:lnTo>
                  <a:lnTo>
                    <a:pt x="33" y="61"/>
                  </a:lnTo>
                  <a:lnTo>
                    <a:pt x="16" y="70"/>
                  </a:lnTo>
                  <a:lnTo>
                    <a:pt x="0" y="92"/>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33" name="Freeform 149"/>
            <p:cNvSpPr>
              <a:spLocks/>
            </p:cNvSpPr>
            <p:nvPr/>
          </p:nvSpPr>
          <p:spPr bwMode="auto">
            <a:xfrm>
              <a:off x="3553" y="1685"/>
              <a:ext cx="49" cy="34"/>
            </a:xfrm>
            <a:custGeom>
              <a:avLst/>
              <a:gdLst>
                <a:gd name="T0" fmla="*/ 0 w 49"/>
                <a:gd name="T1" fmla="*/ 33 h 34"/>
                <a:gd name="T2" fmla="*/ 5 w 49"/>
                <a:gd name="T3" fmla="*/ 24 h 34"/>
                <a:gd name="T4" fmla="*/ 19 w 49"/>
                <a:gd name="T5" fmla="*/ 16 h 34"/>
                <a:gd name="T6" fmla="*/ 43 w 49"/>
                <a:gd name="T7" fmla="*/ 4 h 34"/>
                <a:gd name="T8" fmla="*/ 48 w 49"/>
                <a:gd name="T9" fmla="*/ 0 h 34"/>
                <a:gd name="T10" fmla="*/ 34 w 49"/>
                <a:gd name="T11" fmla="*/ 13 h 34"/>
                <a:gd name="T12" fmla="*/ 14 w 49"/>
                <a:gd name="T13" fmla="*/ 24 h 34"/>
                <a:gd name="T14" fmla="*/ 0 w 49"/>
                <a:gd name="T15" fmla="*/ 3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4">
                  <a:moveTo>
                    <a:pt x="0" y="33"/>
                  </a:moveTo>
                  <a:lnTo>
                    <a:pt x="5" y="24"/>
                  </a:lnTo>
                  <a:lnTo>
                    <a:pt x="19" y="16"/>
                  </a:lnTo>
                  <a:lnTo>
                    <a:pt x="43" y="4"/>
                  </a:lnTo>
                  <a:lnTo>
                    <a:pt x="48" y="0"/>
                  </a:lnTo>
                  <a:lnTo>
                    <a:pt x="34" y="13"/>
                  </a:lnTo>
                  <a:lnTo>
                    <a:pt x="14" y="24"/>
                  </a:lnTo>
                  <a:lnTo>
                    <a:pt x="0" y="33"/>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34" name="Freeform 150"/>
            <p:cNvSpPr>
              <a:spLocks/>
            </p:cNvSpPr>
            <p:nvPr/>
          </p:nvSpPr>
          <p:spPr bwMode="auto">
            <a:xfrm>
              <a:off x="3517" y="1705"/>
              <a:ext cx="104" cy="67"/>
            </a:xfrm>
            <a:custGeom>
              <a:avLst/>
              <a:gdLst>
                <a:gd name="T0" fmla="*/ 0 w 104"/>
                <a:gd name="T1" fmla="*/ 66 h 67"/>
                <a:gd name="T2" fmla="*/ 16 w 104"/>
                <a:gd name="T3" fmla="*/ 53 h 67"/>
                <a:gd name="T4" fmla="*/ 32 w 104"/>
                <a:gd name="T5" fmla="*/ 40 h 67"/>
                <a:gd name="T6" fmla="*/ 54 w 104"/>
                <a:gd name="T7" fmla="*/ 26 h 67"/>
                <a:gd name="T8" fmla="*/ 87 w 104"/>
                <a:gd name="T9" fmla="*/ 13 h 67"/>
                <a:gd name="T10" fmla="*/ 103 w 104"/>
                <a:gd name="T11" fmla="*/ 0 h 67"/>
                <a:gd name="T12" fmla="*/ 92 w 104"/>
                <a:gd name="T13" fmla="*/ 13 h 67"/>
                <a:gd name="T14" fmla="*/ 64 w 104"/>
                <a:gd name="T15" fmla="*/ 31 h 67"/>
                <a:gd name="T16" fmla="*/ 43 w 104"/>
                <a:gd name="T17" fmla="*/ 40 h 67"/>
                <a:gd name="T18" fmla="*/ 32 w 104"/>
                <a:gd name="T19" fmla="*/ 48 h 67"/>
                <a:gd name="T20" fmla="*/ 27 w 104"/>
                <a:gd name="T21" fmla="*/ 48 h 67"/>
                <a:gd name="T22" fmla="*/ 0 w 104"/>
                <a:gd name="T23" fmla="*/ 6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67">
                  <a:moveTo>
                    <a:pt x="0" y="66"/>
                  </a:moveTo>
                  <a:lnTo>
                    <a:pt x="16" y="53"/>
                  </a:lnTo>
                  <a:lnTo>
                    <a:pt x="32" y="40"/>
                  </a:lnTo>
                  <a:lnTo>
                    <a:pt x="54" y="26"/>
                  </a:lnTo>
                  <a:lnTo>
                    <a:pt x="87" y="13"/>
                  </a:lnTo>
                  <a:lnTo>
                    <a:pt x="103" y="0"/>
                  </a:lnTo>
                  <a:lnTo>
                    <a:pt x="92" y="13"/>
                  </a:lnTo>
                  <a:lnTo>
                    <a:pt x="64" y="31"/>
                  </a:lnTo>
                  <a:lnTo>
                    <a:pt x="43" y="40"/>
                  </a:lnTo>
                  <a:lnTo>
                    <a:pt x="32" y="48"/>
                  </a:lnTo>
                  <a:lnTo>
                    <a:pt x="27" y="48"/>
                  </a:lnTo>
                  <a:lnTo>
                    <a:pt x="0" y="66"/>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35" name="Freeform 151"/>
            <p:cNvSpPr>
              <a:spLocks/>
            </p:cNvSpPr>
            <p:nvPr/>
          </p:nvSpPr>
          <p:spPr bwMode="auto">
            <a:xfrm>
              <a:off x="3547" y="1735"/>
              <a:ext cx="68" cy="57"/>
            </a:xfrm>
            <a:custGeom>
              <a:avLst/>
              <a:gdLst>
                <a:gd name="T0" fmla="*/ 0 w 68"/>
                <a:gd name="T1" fmla="*/ 56 h 57"/>
                <a:gd name="T2" fmla="*/ 10 w 68"/>
                <a:gd name="T3" fmla="*/ 39 h 57"/>
                <a:gd name="T4" fmla="*/ 30 w 68"/>
                <a:gd name="T5" fmla="*/ 21 h 57"/>
                <a:gd name="T6" fmla="*/ 57 w 68"/>
                <a:gd name="T7" fmla="*/ 9 h 57"/>
                <a:gd name="T8" fmla="*/ 67 w 68"/>
                <a:gd name="T9" fmla="*/ 0 h 57"/>
                <a:gd name="T10" fmla="*/ 51 w 68"/>
                <a:gd name="T11" fmla="*/ 13 h 57"/>
                <a:gd name="T12" fmla="*/ 30 w 68"/>
                <a:gd name="T13" fmla="*/ 26 h 57"/>
                <a:gd name="T14" fmla="*/ 16 w 68"/>
                <a:gd name="T15" fmla="*/ 39 h 57"/>
                <a:gd name="T16" fmla="*/ 0 w 68"/>
                <a:gd name="T17" fmla="*/ 5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57">
                  <a:moveTo>
                    <a:pt x="0" y="56"/>
                  </a:moveTo>
                  <a:lnTo>
                    <a:pt x="10" y="39"/>
                  </a:lnTo>
                  <a:lnTo>
                    <a:pt x="30" y="21"/>
                  </a:lnTo>
                  <a:lnTo>
                    <a:pt x="57" y="9"/>
                  </a:lnTo>
                  <a:lnTo>
                    <a:pt x="67" y="0"/>
                  </a:lnTo>
                  <a:lnTo>
                    <a:pt x="51" y="13"/>
                  </a:lnTo>
                  <a:lnTo>
                    <a:pt x="30" y="26"/>
                  </a:lnTo>
                  <a:lnTo>
                    <a:pt x="16" y="39"/>
                  </a:lnTo>
                  <a:lnTo>
                    <a:pt x="0" y="56"/>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36" name="Freeform 152"/>
            <p:cNvSpPr>
              <a:spLocks/>
            </p:cNvSpPr>
            <p:nvPr/>
          </p:nvSpPr>
          <p:spPr bwMode="auto">
            <a:xfrm>
              <a:off x="3614" y="1705"/>
              <a:ext cx="80" cy="51"/>
            </a:xfrm>
            <a:custGeom>
              <a:avLst/>
              <a:gdLst>
                <a:gd name="T0" fmla="*/ 0 w 80"/>
                <a:gd name="T1" fmla="*/ 50 h 51"/>
                <a:gd name="T2" fmla="*/ 26 w 80"/>
                <a:gd name="T3" fmla="*/ 34 h 51"/>
                <a:gd name="T4" fmla="*/ 53 w 80"/>
                <a:gd name="T5" fmla="*/ 17 h 51"/>
                <a:gd name="T6" fmla="*/ 63 w 80"/>
                <a:gd name="T7" fmla="*/ 4 h 51"/>
                <a:gd name="T8" fmla="*/ 79 w 80"/>
                <a:gd name="T9" fmla="*/ 0 h 51"/>
                <a:gd name="T10" fmla="*/ 63 w 80"/>
                <a:gd name="T11" fmla="*/ 8 h 51"/>
                <a:gd name="T12" fmla="*/ 59 w 80"/>
                <a:gd name="T13" fmla="*/ 22 h 51"/>
                <a:gd name="T14" fmla="*/ 36 w 80"/>
                <a:gd name="T15" fmla="*/ 34 h 51"/>
                <a:gd name="T16" fmla="*/ 20 w 80"/>
                <a:gd name="T17" fmla="*/ 42 h 51"/>
                <a:gd name="T18" fmla="*/ 0 w 80"/>
                <a:gd name="T19" fmla="*/ 5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1">
                  <a:moveTo>
                    <a:pt x="0" y="50"/>
                  </a:moveTo>
                  <a:lnTo>
                    <a:pt x="26" y="34"/>
                  </a:lnTo>
                  <a:lnTo>
                    <a:pt x="53" y="17"/>
                  </a:lnTo>
                  <a:lnTo>
                    <a:pt x="63" y="4"/>
                  </a:lnTo>
                  <a:lnTo>
                    <a:pt x="79" y="0"/>
                  </a:lnTo>
                  <a:lnTo>
                    <a:pt x="63" y="8"/>
                  </a:lnTo>
                  <a:lnTo>
                    <a:pt x="59" y="22"/>
                  </a:lnTo>
                  <a:lnTo>
                    <a:pt x="36" y="34"/>
                  </a:lnTo>
                  <a:lnTo>
                    <a:pt x="20" y="42"/>
                  </a:lnTo>
                  <a:lnTo>
                    <a:pt x="0" y="50"/>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37" name="Freeform 153"/>
            <p:cNvSpPr>
              <a:spLocks/>
            </p:cNvSpPr>
            <p:nvPr/>
          </p:nvSpPr>
          <p:spPr bwMode="auto">
            <a:xfrm>
              <a:off x="3632" y="1677"/>
              <a:ext cx="81" cy="42"/>
            </a:xfrm>
            <a:custGeom>
              <a:avLst/>
              <a:gdLst>
                <a:gd name="T0" fmla="*/ 0 w 81"/>
                <a:gd name="T1" fmla="*/ 41 h 42"/>
                <a:gd name="T2" fmla="*/ 26 w 81"/>
                <a:gd name="T3" fmla="*/ 24 h 42"/>
                <a:gd name="T4" fmla="*/ 38 w 81"/>
                <a:gd name="T5" fmla="*/ 12 h 42"/>
                <a:gd name="T6" fmla="*/ 64 w 81"/>
                <a:gd name="T7" fmla="*/ 0 h 42"/>
                <a:gd name="T8" fmla="*/ 80 w 81"/>
                <a:gd name="T9" fmla="*/ 0 h 42"/>
                <a:gd name="T10" fmla="*/ 59 w 81"/>
                <a:gd name="T11" fmla="*/ 8 h 42"/>
                <a:gd name="T12" fmla="*/ 38 w 81"/>
                <a:gd name="T13" fmla="*/ 17 h 42"/>
                <a:gd name="T14" fmla="*/ 33 w 81"/>
                <a:gd name="T15" fmla="*/ 24 h 42"/>
                <a:gd name="T16" fmla="*/ 21 w 81"/>
                <a:gd name="T17" fmla="*/ 32 h 42"/>
                <a:gd name="T18" fmla="*/ 0 w 81"/>
                <a:gd name="T19" fmla="*/ 4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42">
                  <a:moveTo>
                    <a:pt x="0" y="41"/>
                  </a:moveTo>
                  <a:lnTo>
                    <a:pt x="26" y="24"/>
                  </a:lnTo>
                  <a:lnTo>
                    <a:pt x="38" y="12"/>
                  </a:lnTo>
                  <a:lnTo>
                    <a:pt x="64" y="0"/>
                  </a:lnTo>
                  <a:lnTo>
                    <a:pt x="80" y="0"/>
                  </a:lnTo>
                  <a:lnTo>
                    <a:pt x="59" y="8"/>
                  </a:lnTo>
                  <a:lnTo>
                    <a:pt x="38" y="17"/>
                  </a:lnTo>
                  <a:lnTo>
                    <a:pt x="33" y="24"/>
                  </a:lnTo>
                  <a:lnTo>
                    <a:pt x="21" y="32"/>
                  </a:lnTo>
                  <a:lnTo>
                    <a:pt x="0" y="41"/>
                  </a:lnTo>
                </a:path>
              </a:pathLst>
            </a:custGeom>
            <a:solidFill>
              <a:srgbClr val="402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38" name="Freeform 154"/>
            <p:cNvSpPr>
              <a:spLocks/>
            </p:cNvSpPr>
            <p:nvPr/>
          </p:nvSpPr>
          <p:spPr bwMode="auto">
            <a:xfrm>
              <a:off x="3510" y="2619"/>
              <a:ext cx="26" cy="57"/>
            </a:xfrm>
            <a:custGeom>
              <a:avLst/>
              <a:gdLst>
                <a:gd name="T0" fmla="*/ 0 w 26"/>
                <a:gd name="T1" fmla="*/ 0 h 57"/>
                <a:gd name="T2" fmla="*/ 5 w 26"/>
                <a:gd name="T3" fmla="*/ 22 h 57"/>
                <a:gd name="T4" fmla="*/ 13 w 26"/>
                <a:gd name="T5" fmla="*/ 39 h 57"/>
                <a:gd name="T6" fmla="*/ 25 w 26"/>
                <a:gd name="T7" fmla="*/ 56 h 57"/>
                <a:gd name="T8" fmla="*/ 17 w 26"/>
                <a:gd name="T9" fmla="*/ 34 h 57"/>
                <a:gd name="T10" fmla="*/ 13 w 26"/>
                <a:gd name="T11" fmla="*/ 18 h 57"/>
                <a:gd name="T12" fmla="*/ 0 w 26"/>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26" h="57">
                  <a:moveTo>
                    <a:pt x="0" y="0"/>
                  </a:moveTo>
                  <a:lnTo>
                    <a:pt x="5" y="22"/>
                  </a:lnTo>
                  <a:lnTo>
                    <a:pt x="13" y="39"/>
                  </a:lnTo>
                  <a:lnTo>
                    <a:pt x="25" y="56"/>
                  </a:lnTo>
                  <a:lnTo>
                    <a:pt x="17" y="34"/>
                  </a:lnTo>
                  <a:lnTo>
                    <a:pt x="13" y="18"/>
                  </a:lnTo>
                  <a:lnTo>
                    <a:pt x="0"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39" name="Freeform 155"/>
            <p:cNvSpPr>
              <a:spLocks/>
            </p:cNvSpPr>
            <p:nvPr/>
          </p:nvSpPr>
          <p:spPr bwMode="auto">
            <a:xfrm>
              <a:off x="3571" y="2687"/>
              <a:ext cx="99" cy="37"/>
            </a:xfrm>
            <a:custGeom>
              <a:avLst/>
              <a:gdLst>
                <a:gd name="T0" fmla="*/ 0 w 99"/>
                <a:gd name="T1" fmla="*/ 0 h 37"/>
                <a:gd name="T2" fmla="*/ 11 w 99"/>
                <a:gd name="T3" fmla="*/ 8 h 37"/>
                <a:gd name="T4" fmla="*/ 28 w 99"/>
                <a:gd name="T5" fmla="*/ 12 h 37"/>
                <a:gd name="T6" fmla="*/ 60 w 99"/>
                <a:gd name="T7" fmla="*/ 20 h 37"/>
                <a:gd name="T8" fmla="*/ 98 w 99"/>
                <a:gd name="T9" fmla="*/ 36 h 37"/>
                <a:gd name="T10" fmla="*/ 81 w 99"/>
                <a:gd name="T11" fmla="*/ 23 h 37"/>
                <a:gd name="T12" fmla="*/ 65 w 99"/>
                <a:gd name="T13" fmla="*/ 12 h 37"/>
                <a:gd name="T14" fmla="*/ 33 w 99"/>
                <a:gd name="T15" fmla="*/ 8 h 37"/>
                <a:gd name="T16" fmla="*/ 16 w 99"/>
                <a:gd name="T17" fmla="*/ 4 h 37"/>
                <a:gd name="T18" fmla="*/ 0 w 99"/>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7">
                  <a:moveTo>
                    <a:pt x="0" y="0"/>
                  </a:moveTo>
                  <a:lnTo>
                    <a:pt x="11" y="8"/>
                  </a:lnTo>
                  <a:lnTo>
                    <a:pt x="28" y="12"/>
                  </a:lnTo>
                  <a:lnTo>
                    <a:pt x="60" y="20"/>
                  </a:lnTo>
                  <a:lnTo>
                    <a:pt x="98" y="36"/>
                  </a:lnTo>
                  <a:lnTo>
                    <a:pt x="81" y="23"/>
                  </a:lnTo>
                  <a:lnTo>
                    <a:pt x="65" y="12"/>
                  </a:lnTo>
                  <a:lnTo>
                    <a:pt x="33" y="8"/>
                  </a:lnTo>
                  <a:lnTo>
                    <a:pt x="16" y="4"/>
                  </a:lnTo>
                  <a:lnTo>
                    <a:pt x="0"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40" name="Freeform 156"/>
            <p:cNvSpPr>
              <a:spLocks/>
            </p:cNvSpPr>
            <p:nvPr/>
          </p:nvSpPr>
          <p:spPr bwMode="auto">
            <a:xfrm>
              <a:off x="3680" y="2739"/>
              <a:ext cx="37" cy="71"/>
            </a:xfrm>
            <a:custGeom>
              <a:avLst/>
              <a:gdLst>
                <a:gd name="T0" fmla="*/ 0 w 37"/>
                <a:gd name="T1" fmla="*/ 0 h 71"/>
                <a:gd name="T2" fmla="*/ 13 w 37"/>
                <a:gd name="T3" fmla="*/ 14 h 71"/>
                <a:gd name="T4" fmla="*/ 23 w 37"/>
                <a:gd name="T5" fmla="*/ 31 h 71"/>
                <a:gd name="T6" fmla="*/ 27 w 37"/>
                <a:gd name="T7" fmla="*/ 48 h 71"/>
                <a:gd name="T8" fmla="*/ 36 w 37"/>
                <a:gd name="T9" fmla="*/ 70 h 71"/>
                <a:gd name="T10" fmla="*/ 32 w 37"/>
                <a:gd name="T11" fmla="*/ 48 h 71"/>
                <a:gd name="T12" fmla="*/ 27 w 37"/>
                <a:gd name="T13" fmla="*/ 36 h 71"/>
                <a:gd name="T14" fmla="*/ 23 w 37"/>
                <a:gd name="T15" fmla="*/ 18 h 71"/>
                <a:gd name="T16" fmla="*/ 13 w 37"/>
                <a:gd name="T17" fmla="*/ 9 h 71"/>
                <a:gd name="T18" fmla="*/ 0 w 37"/>
                <a:gd name="T1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71">
                  <a:moveTo>
                    <a:pt x="0" y="0"/>
                  </a:moveTo>
                  <a:lnTo>
                    <a:pt x="13" y="14"/>
                  </a:lnTo>
                  <a:lnTo>
                    <a:pt x="23" y="31"/>
                  </a:lnTo>
                  <a:lnTo>
                    <a:pt x="27" y="48"/>
                  </a:lnTo>
                  <a:lnTo>
                    <a:pt x="36" y="70"/>
                  </a:lnTo>
                  <a:lnTo>
                    <a:pt x="32" y="48"/>
                  </a:lnTo>
                  <a:lnTo>
                    <a:pt x="27" y="36"/>
                  </a:lnTo>
                  <a:lnTo>
                    <a:pt x="23" y="18"/>
                  </a:lnTo>
                  <a:lnTo>
                    <a:pt x="13" y="9"/>
                  </a:lnTo>
                  <a:lnTo>
                    <a:pt x="0"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41" name="Freeform 157"/>
            <p:cNvSpPr>
              <a:spLocks/>
            </p:cNvSpPr>
            <p:nvPr/>
          </p:nvSpPr>
          <p:spPr bwMode="auto">
            <a:xfrm>
              <a:off x="3712" y="2749"/>
              <a:ext cx="85" cy="106"/>
            </a:xfrm>
            <a:custGeom>
              <a:avLst/>
              <a:gdLst>
                <a:gd name="T0" fmla="*/ 0 w 85"/>
                <a:gd name="T1" fmla="*/ 0 h 106"/>
                <a:gd name="T2" fmla="*/ 11 w 85"/>
                <a:gd name="T3" fmla="*/ 14 h 106"/>
                <a:gd name="T4" fmla="*/ 15 w 85"/>
                <a:gd name="T5" fmla="*/ 32 h 106"/>
                <a:gd name="T6" fmla="*/ 21 w 85"/>
                <a:gd name="T7" fmla="*/ 50 h 106"/>
                <a:gd name="T8" fmla="*/ 32 w 85"/>
                <a:gd name="T9" fmla="*/ 73 h 106"/>
                <a:gd name="T10" fmla="*/ 43 w 85"/>
                <a:gd name="T11" fmla="*/ 86 h 106"/>
                <a:gd name="T12" fmla="*/ 69 w 85"/>
                <a:gd name="T13" fmla="*/ 100 h 106"/>
                <a:gd name="T14" fmla="*/ 74 w 85"/>
                <a:gd name="T15" fmla="*/ 100 h 106"/>
                <a:gd name="T16" fmla="*/ 84 w 85"/>
                <a:gd name="T17" fmla="*/ 105 h 106"/>
                <a:gd name="T18" fmla="*/ 74 w 85"/>
                <a:gd name="T19" fmla="*/ 100 h 106"/>
                <a:gd name="T20" fmla="*/ 58 w 85"/>
                <a:gd name="T21" fmla="*/ 91 h 106"/>
                <a:gd name="T22" fmla="*/ 38 w 85"/>
                <a:gd name="T23" fmla="*/ 78 h 106"/>
                <a:gd name="T24" fmla="*/ 32 w 85"/>
                <a:gd name="T25" fmla="*/ 55 h 106"/>
                <a:gd name="T26" fmla="*/ 21 w 85"/>
                <a:gd name="T27" fmla="*/ 27 h 106"/>
                <a:gd name="T28" fmla="*/ 15 w 85"/>
                <a:gd name="T29" fmla="*/ 14 h 106"/>
                <a:gd name="T30" fmla="*/ 0 w 85"/>
                <a:gd name="T31"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106">
                  <a:moveTo>
                    <a:pt x="0" y="0"/>
                  </a:moveTo>
                  <a:lnTo>
                    <a:pt x="11" y="14"/>
                  </a:lnTo>
                  <a:lnTo>
                    <a:pt x="15" y="32"/>
                  </a:lnTo>
                  <a:lnTo>
                    <a:pt x="21" y="50"/>
                  </a:lnTo>
                  <a:lnTo>
                    <a:pt x="32" y="73"/>
                  </a:lnTo>
                  <a:lnTo>
                    <a:pt x="43" y="86"/>
                  </a:lnTo>
                  <a:lnTo>
                    <a:pt x="69" y="100"/>
                  </a:lnTo>
                  <a:lnTo>
                    <a:pt x="74" y="100"/>
                  </a:lnTo>
                  <a:lnTo>
                    <a:pt x="84" y="105"/>
                  </a:lnTo>
                  <a:lnTo>
                    <a:pt x="74" y="100"/>
                  </a:lnTo>
                  <a:lnTo>
                    <a:pt x="58" y="91"/>
                  </a:lnTo>
                  <a:lnTo>
                    <a:pt x="38" y="78"/>
                  </a:lnTo>
                  <a:lnTo>
                    <a:pt x="32" y="55"/>
                  </a:lnTo>
                  <a:lnTo>
                    <a:pt x="21" y="27"/>
                  </a:lnTo>
                  <a:lnTo>
                    <a:pt x="15" y="14"/>
                  </a:lnTo>
                  <a:lnTo>
                    <a:pt x="0"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42" name="Freeform 158"/>
            <p:cNvSpPr>
              <a:spLocks/>
            </p:cNvSpPr>
            <p:nvPr/>
          </p:nvSpPr>
          <p:spPr bwMode="auto">
            <a:xfrm>
              <a:off x="3364" y="2715"/>
              <a:ext cx="25" cy="37"/>
            </a:xfrm>
            <a:custGeom>
              <a:avLst/>
              <a:gdLst>
                <a:gd name="T0" fmla="*/ 0 w 25"/>
                <a:gd name="T1" fmla="*/ 0 h 37"/>
                <a:gd name="T2" fmla="*/ 12 w 25"/>
                <a:gd name="T3" fmla="*/ 17 h 37"/>
                <a:gd name="T4" fmla="*/ 20 w 25"/>
                <a:gd name="T5" fmla="*/ 24 h 37"/>
                <a:gd name="T6" fmla="*/ 24 w 25"/>
                <a:gd name="T7" fmla="*/ 36 h 37"/>
                <a:gd name="T8" fmla="*/ 12 w 25"/>
                <a:gd name="T9" fmla="*/ 32 h 37"/>
                <a:gd name="T10" fmla="*/ 0 w 25"/>
                <a:gd name="T11" fmla="*/ 24 h 37"/>
                <a:gd name="T12" fmla="*/ 0 w 25"/>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25" h="37">
                  <a:moveTo>
                    <a:pt x="0" y="0"/>
                  </a:moveTo>
                  <a:lnTo>
                    <a:pt x="12" y="17"/>
                  </a:lnTo>
                  <a:lnTo>
                    <a:pt x="20" y="24"/>
                  </a:lnTo>
                  <a:lnTo>
                    <a:pt x="24" y="36"/>
                  </a:lnTo>
                  <a:lnTo>
                    <a:pt x="12" y="32"/>
                  </a:lnTo>
                  <a:lnTo>
                    <a:pt x="0" y="24"/>
                  </a:lnTo>
                  <a:lnTo>
                    <a:pt x="0"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43" name="Freeform 159"/>
            <p:cNvSpPr>
              <a:spLocks/>
            </p:cNvSpPr>
            <p:nvPr/>
          </p:nvSpPr>
          <p:spPr bwMode="auto">
            <a:xfrm>
              <a:off x="3504" y="2817"/>
              <a:ext cx="14" cy="86"/>
            </a:xfrm>
            <a:custGeom>
              <a:avLst/>
              <a:gdLst>
                <a:gd name="T0" fmla="*/ 7 w 14"/>
                <a:gd name="T1" fmla="*/ 0 h 86"/>
                <a:gd name="T2" fmla="*/ 10 w 14"/>
                <a:gd name="T3" fmla="*/ 18 h 86"/>
                <a:gd name="T4" fmla="*/ 10 w 14"/>
                <a:gd name="T5" fmla="*/ 41 h 86"/>
                <a:gd name="T6" fmla="*/ 7 w 14"/>
                <a:gd name="T7" fmla="*/ 49 h 86"/>
                <a:gd name="T8" fmla="*/ 3 w 14"/>
                <a:gd name="T9" fmla="*/ 63 h 86"/>
                <a:gd name="T10" fmla="*/ 0 w 14"/>
                <a:gd name="T11" fmla="*/ 76 h 86"/>
                <a:gd name="T12" fmla="*/ 0 w 14"/>
                <a:gd name="T13" fmla="*/ 85 h 86"/>
                <a:gd name="T14" fmla="*/ 3 w 14"/>
                <a:gd name="T15" fmla="*/ 67 h 86"/>
                <a:gd name="T16" fmla="*/ 7 w 14"/>
                <a:gd name="T17" fmla="*/ 58 h 86"/>
                <a:gd name="T18" fmla="*/ 10 w 14"/>
                <a:gd name="T19" fmla="*/ 49 h 86"/>
                <a:gd name="T20" fmla="*/ 13 w 14"/>
                <a:gd name="T21" fmla="*/ 41 h 86"/>
                <a:gd name="T22" fmla="*/ 13 w 14"/>
                <a:gd name="T23" fmla="*/ 32 h 86"/>
                <a:gd name="T24" fmla="*/ 7 w 14"/>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86">
                  <a:moveTo>
                    <a:pt x="7" y="0"/>
                  </a:moveTo>
                  <a:lnTo>
                    <a:pt x="10" y="18"/>
                  </a:lnTo>
                  <a:lnTo>
                    <a:pt x="10" y="41"/>
                  </a:lnTo>
                  <a:lnTo>
                    <a:pt x="7" y="49"/>
                  </a:lnTo>
                  <a:lnTo>
                    <a:pt x="3" y="63"/>
                  </a:lnTo>
                  <a:lnTo>
                    <a:pt x="0" y="76"/>
                  </a:lnTo>
                  <a:lnTo>
                    <a:pt x="0" y="85"/>
                  </a:lnTo>
                  <a:lnTo>
                    <a:pt x="3" y="67"/>
                  </a:lnTo>
                  <a:lnTo>
                    <a:pt x="7" y="58"/>
                  </a:lnTo>
                  <a:lnTo>
                    <a:pt x="10" y="49"/>
                  </a:lnTo>
                  <a:lnTo>
                    <a:pt x="13" y="41"/>
                  </a:lnTo>
                  <a:lnTo>
                    <a:pt x="13" y="32"/>
                  </a:lnTo>
                  <a:lnTo>
                    <a:pt x="7"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44" name="Freeform 160"/>
            <p:cNvSpPr>
              <a:spLocks/>
            </p:cNvSpPr>
            <p:nvPr/>
          </p:nvSpPr>
          <p:spPr bwMode="auto">
            <a:xfrm>
              <a:off x="3523" y="2875"/>
              <a:ext cx="31" cy="8"/>
            </a:xfrm>
            <a:custGeom>
              <a:avLst/>
              <a:gdLst>
                <a:gd name="T0" fmla="*/ 0 w 31"/>
                <a:gd name="T1" fmla="*/ 7 h 8"/>
                <a:gd name="T2" fmla="*/ 4 w 31"/>
                <a:gd name="T3" fmla="*/ 2 h 8"/>
                <a:gd name="T4" fmla="*/ 9 w 31"/>
                <a:gd name="T5" fmla="*/ 0 h 8"/>
                <a:gd name="T6" fmla="*/ 17 w 31"/>
                <a:gd name="T7" fmla="*/ 0 h 8"/>
                <a:gd name="T8" fmla="*/ 21 w 31"/>
                <a:gd name="T9" fmla="*/ 0 h 8"/>
                <a:gd name="T10" fmla="*/ 30 w 31"/>
                <a:gd name="T11" fmla="*/ 5 h 8"/>
                <a:gd name="T12" fmla="*/ 17 w 31"/>
                <a:gd name="T13" fmla="*/ 2 h 8"/>
                <a:gd name="T14" fmla="*/ 9 w 31"/>
                <a:gd name="T15" fmla="*/ 2 h 8"/>
                <a:gd name="T16" fmla="*/ 0 w 31"/>
                <a:gd name="T17"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8">
                  <a:moveTo>
                    <a:pt x="0" y="7"/>
                  </a:moveTo>
                  <a:lnTo>
                    <a:pt x="4" y="2"/>
                  </a:lnTo>
                  <a:lnTo>
                    <a:pt x="9" y="0"/>
                  </a:lnTo>
                  <a:lnTo>
                    <a:pt x="17" y="0"/>
                  </a:lnTo>
                  <a:lnTo>
                    <a:pt x="21" y="0"/>
                  </a:lnTo>
                  <a:lnTo>
                    <a:pt x="30" y="5"/>
                  </a:lnTo>
                  <a:lnTo>
                    <a:pt x="17" y="2"/>
                  </a:lnTo>
                  <a:lnTo>
                    <a:pt x="9" y="2"/>
                  </a:lnTo>
                  <a:lnTo>
                    <a:pt x="0" y="7"/>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45" name="Freeform 161"/>
            <p:cNvSpPr>
              <a:spLocks/>
            </p:cNvSpPr>
            <p:nvPr/>
          </p:nvSpPr>
          <p:spPr bwMode="auto">
            <a:xfrm>
              <a:off x="3535" y="2822"/>
              <a:ext cx="13" cy="47"/>
            </a:xfrm>
            <a:custGeom>
              <a:avLst/>
              <a:gdLst>
                <a:gd name="T0" fmla="*/ 3 w 13"/>
                <a:gd name="T1" fmla="*/ 0 h 47"/>
                <a:gd name="T2" fmla="*/ 3 w 13"/>
                <a:gd name="T3" fmla="*/ 13 h 47"/>
                <a:gd name="T4" fmla="*/ 0 w 13"/>
                <a:gd name="T5" fmla="*/ 21 h 47"/>
                <a:gd name="T6" fmla="*/ 3 w 13"/>
                <a:gd name="T7" fmla="*/ 30 h 47"/>
                <a:gd name="T8" fmla="*/ 6 w 13"/>
                <a:gd name="T9" fmla="*/ 38 h 47"/>
                <a:gd name="T10" fmla="*/ 12 w 13"/>
                <a:gd name="T11" fmla="*/ 46 h 47"/>
                <a:gd name="T12" fmla="*/ 3 w 13"/>
                <a:gd name="T13" fmla="*/ 30 h 47"/>
                <a:gd name="T14" fmla="*/ 3 w 13"/>
                <a:gd name="T15" fmla="*/ 21 h 47"/>
                <a:gd name="T16" fmla="*/ 3 w 13"/>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47">
                  <a:moveTo>
                    <a:pt x="3" y="0"/>
                  </a:moveTo>
                  <a:lnTo>
                    <a:pt x="3" y="13"/>
                  </a:lnTo>
                  <a:lnTo>
                    <a:pt x="0" y="21"/>
                  </a:lnTo>
                  <a:lnTo>
                    <a:pt x="3" y="30"/>
                  </a:lnTo>
                  <a:lnTo>
                    <a:pt x="6" y="38"/>
                  </a:lnTo>
                  <a:lnTo>
                    <a:pt x="12" y="46"/>
                  </a:lnTo>
                  <a:lnTo>
                    <a:pt x="3" y="30"/>
                  </a:lnTo>
                  <a:lnTo>
                    <a:pt x="3" y="21"/>
                  </a:lnTo>
                  <a:lnTo>
                    <a:pt x="3"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46" name="Freeform 162"/>
            <p:cNvSpPr>
              <a:spLocks/>
            </p:cNvSpPr>
            <p:nvPr/>
          </p:nvSpPr>
          <p:spPr bwMode="auto">
            <a:xfrm>
              <a:off x="3266" y="2774"/>
              <a:ext cx="39" cy="9"/>
            </a:xfrm>
            <a:custGeom>
              <a:avLst/>
              <a:gdLst>
                <a:gd name="T0" fmla="*/ 0 w 39"/>
                <a:gd name="T1" fmla="*/ 8 h 9"/>
                <a:gd name="T2" fmla="*/ 11 w 39"/>
                <a:gd name="T3" fmla="*/ 3 h 9"/>
                <a:gd name="T4" fmla="*/ 20 w 39"/>
                <a:gd name="T5" fmla="*/ 3 h 9"/>
                <a:gd name="T6" fmla="*/ 29 w 39"/>
                <a:gd name="T7" fmla="*/ 3 h 9"/>
                <a:gd name="T8" fmla="*/ 38 w 39"/>
                <a:gd name="T9" fmla="*/ 3 h 9"/>
                <a:gd name="T10" fmla="*/ 29 w 39"/>
                <a:gd name="T11" fmla="*/ 0 h 9"/>
                <a:gd name="T12" fmla="*/ 20 w 39"/>
                <a:gd name="T13" fmla="*/ 0 h 9"/>
                <a:gd name="T14" fmla="*/ 11 w 39"/>
                <a:gd name="T15" fmla="*/ 0 h 9"/>
                <a:gd name="T16" fmla="*/ 0 w 39"/>
                <a:gd name="T17"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9">
                  <a:moveTo>
                    <a:pt x="0" y="8"/>
                  </a:moveTo>
                  <a:lnTo>
                    <a:pt x="11" y="3"/>
                  </a:lnTo>
                  <a:lnTo>
                    <a:pt x="20" y="3"/>
                  </a:lnTo>
                  <a:lnTo>
                    <a:pt x="29" y="3"/>
                  </a:lnTo>
                  <a:lnTo>
                    <a:pt x="38" y="3"/>
                  </a:lnTo>
                  <a:lnTo>
                    <a:pt x="29" y="0"/>
                  </a:lnTo>
                  <a:lnTo>
                    <a:pt x="20" y="0"/>
                  </a:lnTo>
                  <a:lnTo>
                    <a:pt x="11" y="0"/>
                  </a:lnTo>
                  <a:lnTo>
                    <a:pt x="0" y="8"/>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47" name="Freeform 163"/>
            <p:cNvSpPr>
              <a:spLocks/>
            </p:cNvSpPr>
            <p:nvPr/>
          </p:nvSpPr>
          <p:spPr bwMode="auto">
            <a:xfrm>
              <a:off x="3248" y="2760"/>
              <a:ext cx="57" cy="17"/>
            </a:xfrm>
            <a:custGeom>
              <a:avLst/>
              <a:gdLst>
                <a:gd name="T0" fmla="*/ 0 w 57"/>
                <a:gd name="T1" fmla="*/ 16 h 17"/>
                <a:gd name="T2" fmla="*/ 15 w 57"/>
                <a:gd name="T3" fmla="*/ 9 h 17"/>
                <a:gd name="T4" fmla="*/ 15 w 57"/>
                <a:gd name="T5" fmla="*/ 6 h 17"/>
                <a:gd name="T6" fmla="*/ 26 w 57"/>
                <a:gd name="T7" fmla="*/ 3 h 17"/>
                <a:gd name="T8" fmla="*/ 41 w 57"/>
                <a:gd name="T9" fmla="*/ 3 h 17"/>
                <a:gd name="T10" fmla="*/ 56 w 57"/>
                <a:gd name="T11" fmla="*/ 6 h 17"/>
                <a:gd name="T12" fmla="*/ 31 w 57"/>
                <a:gd name="T13" fmla="*/ 0 h 17"/>
                <a:gd name="T14" fmla="*/ 20 w 57"/>
                <a:gd name="T15" fmla="*/ 3 h 17"/>
                <a:gd name="T16" fmla="*/ 10 w 57"/>
                <a:gd name="T17" fmla="*/ 6 h 17"/>
                <a:gd name="T18" fmla="*/ 0 w 57"/>
                <a:gd name="T19"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17">
                  <a:moveTo>
                    <a:pt x="0" y="16"/>
                  </a:moveTo>
                  <a:lnTo>
                    <a:pt x="15" y="9"/>
                  </a:lnTo>
                  <a:lnTo>
                    <a:pt x="15" y="6"/>
                  </a:lnTo>
                  <a:lnTo>
                    <a:pt x="26" y="3"/>
                  </a:lnTo>
                  <a:lnTo>
                    <a:pt x="41" y="3"/>
                  </a:lnTo>
                  <a:lnTo>
                    <a:pt x="56" y="6"/>
                  </a:lnTo>
                  <a:lnTo>
                    <a:pt x="31" y="0"/>
                  </a:lnTo>
                  <a:lnTo>
                    <a:pt x="20" y="3"/>
                  </a:lnTo>
                  <a:lnTo>
                    <a:pt x="10" y="6"/>
                  </a:lnTo>
                  <a:lnTo>
                    <a:pt x="0" y="16"/>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48" name="Freeform 164"/>
            <p:cNvSpPr>
              <a:spLocks/>
            </p:cNvSpPr>
            <p:nvPr/>
          </p:nvSpPr>
          <p:spPr bwMode="auto">
            <a:xfrm>
              <a:off x="3144" y="2736"/>
              <a:ext cx="26" cy="2"/>
            </a:xfrm>
            <a:custGeom>
              <a:avLst/>
              <a:gdLst>
                <a:gd name="T0" fmla="*/ 0 w 26"/>
                <a:gd name="T1" fmla="*/ 1 h 2"/>
                <a:gd name="T2" fmla="*/ 16 w 26"/>
                <a:gd name="T3" fmla="*/ 1 h 2"/>
                <a:gd name="T4" fmla="*/ 21 w 26"/>
                <a:gd name="T5" fmla="*/ 1 h 2"/>
                <a:gd name="T6" fmla="*/ 25 w 26"/>
                <a:gd name="T7" fmla="*/ 1 h 2"/>
                <a:gd name="T8" fmla="*/ 21 w 26"/>
                <a:gd name="T9" fmla="*/ 0 h 2"/>
                <a:gd name="T10" fmla="*/ 16 w 26"/>
                <a:gd name="T11" fmla="*/ 0 h 2"/>
                <a:gd name="T12" fmla="*/ 0 w 26"/>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6" h="2">
                  <a:moveTo>
                    <a:pt x="0" y="1"/>
                  </a:moveTo>
                  <a:lnTo>
                    <a:pt x="16" y="1"/>
                  </a:lnTo>
                  <a:lnTo>
                    <a:pt x="21" y="1"/>
                  </a:lnTo>
                  <a:lnTo>
                    <a:pt x="25" y="1"/>
                  </a:lnTo>
                  <a:lnTo>
                    <a:pt x="21" y="0"/>
                  </a:lnTo>
                  <a:lnTo>
                    <a:pt x="16" y="0"/>
                  </a:lnTo>
                  <a:lnTo>
                    <a:pt x="0" y="1"/>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49" name="Freeform 165"/>
            <p:cNvSpPr>
              <a:spLocks/>
            </p:cNvSpPr>
            <p:nvPr/>
          </p:nvSpPr>
          <p:spPr bwMode="auto">
            <a:xfrm>
              <a:off x="3180" y="2722"/>
              <a:ext cx="15" cy="2"/>
            </a:xfrm>
            <a:custGeom>
              <a:avLst/>
              <a:gdLst>
                <a:gd name="T0" fmla="*/ 0 w 15"/>
                <a:gd name="T1" fmla="*/ 1 h 2"/>
                <a:gd name="T2" fmla="*/ 6 w 15"/>
                <a:gd name="T3" fmla="*/ 1 h 2"/>
                <a:gd name="T4" fmla="*/ 11 w 15"/>
                <a:gd name="T5" fmla="*/ 1 h 2"/>
                <a:gd name="T6" fmla="*/ 14 w 15"/>
                <a:gd name="T7" fmla="*/ 1 h 2"/>
                <a:gd name="T8" fmla="*/ 11 w 15"/>
                <a:gd name="T9" fmla="*/ 1 h 2"/>
                <a:gd name="T10" fmla="*/ 6 w 15"/>
                <a:gd name="T11" fmla="*/ 0 h 2"/>
                <a:gd name="T12" fmla="*/ 0 w 15"/>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5" h="2">
                  <a:moveTo>
                    <a:pt x="0" y="1"/>
                  </a:moveTo>
                  <a:lnTo>
                    <a:pt x="6" y="1"/>
                  </a:lnTo>
                  <a:lnTo>
                    <a:pt x="11" y="1"/>
                  </a:lnTo>
                  <a:lnTo>
                    <a:pt x="14" y="1"/>
                  </a:lnTo>
                  <a:lnTo>
                    <a:pt x="11" y="1"/>
                  </a:lnTo>
                  <a:lnTo>
                    <a:pt x="6" y="0"/>
                  </a:lnTo>
                  <a:lnTo>
                    <a:pt x="0" y="1"/>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50" name="Freeform 166"/>
            <p:cNvSpPr>
              <a:spLocks/>
            </p:cNvSpPr>
            <p:nvPr/>
          </p:nvSpPr>
          <p:spPr bwMode="auto">
            <a:xfrm>
              <a:off x="3456" y="2712"/>
              <a:ext cx="1" cy="2"/>
            </a:xfrm>
            <a:custGeom>
              <a:avLst/>
              <a:gdLst>
                <a:gd name="T0" fmla="*/ 0 w 1"/>
                <a:gd name="T1" fmla="*/ 0 h 2"/>
                <a:gd name="T2" fmla="*/ 0 w 1"/>
                <a:gd name="T3" fmla="*/ 1 h 2"/>
                <a:gd name="T4" fmla="*/ 0 w 1"/>
                <a:gd name="T5" fmla="*/ 0 h 2"/>
              </a:gdLst>
              <a:ahLst/>
              <a:cxnLst>
                <a:cxn ang="0">
                  <a:pos x="T0" y="T1"/>
                </a:cxn>
                <a:cxn ang="0">
                  <a:pos x="T2" y="T3"/>
                </a:cxn>
                <a:cxn ang="0">
                  <a:pos x="T4" y="T5"/>
                </a:cxn>
              </a:cxnLst>
              <a:rect l="0" t="0" r="r" b="b"/>
              <a:pathLst>
                <a:path w="1" h="2">
                  <a:moveTo>
                    <a:pt x="0" y="0"/>
                  </a:moveTo>
                  <a:lnTo>
                    <a:pt x="0" y="1"/>
                  </a:lnTo>
                  <a:lnTo>
                    <a:pt x="0"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51" name="Freeform 167"/>
            <p:cNvSpPr>
              <a:spLocks/>
            </p:cNvSpPr>
            <p:nvPr/>
          </p:nvSpPr>
          <p:spPr bwMode="auto">
            <a:xfrm>
              <a:off x="3406" y="2736"/>
              <a:ext cx="1" cy="12"/>
            </a:xfrm>
            <a:custGeom>
              <a:avLst/>
              <a:gdLst>
                <a:gd name="T0" fmla="*/ 0 w 1"/>
                <a:gd name="T1" fmla="*/ 0 h 12"/>
                <a:gd name="T2" fmla="*/ 0 w 1"/>
                <a:gd name="T3" fmla="*/ 2 h 12"/>
                <a:gd name="T4" fmla="*/ 0 w 1"/>
                <a:gd name="T5" fmla="*/ 6 h 12"/>
                <a:gd name="T6" fmla="*/ 0 w 1"/>
                <a:gd name="T7" fmla="*/ 11 h 12"/>
                <a:gd name="T8" fmla="*/ 0 w 1"/>
                <a:gd name="T9" fmla="*/ 8 h 12"/>
                <a:gd name="T10" fmla="*/ 0 w 1"/>
                <a:gd name="T11" fmla="*/ 0 h 12"/>
              </a:gdLst>
              <a:ahLst/>
              <a:cxnLst>
                <a:cxn ang="0">
                  <a:pos x="T0" y="T1"/>
                </a:cxn>
                <a:cxn ang="0">
                  <a:pos x="T2" y="T3"/>
                </a:cxn>
                <a:cxn ang="0">
                  <a:pos x="T4" y="T5"/>
                </a:cxn>
                <a:cxn ang="0">
                  <a:pos x="T6" y="T7"/>
                </a:cxn>
                <a:cxn ang="0">
                  <a:pos x="T8" y="T9"/>
                </a:cxn>
                <a:cxn ang="0">
                  <a:pos x="T10" y="T11"/>
                </a:cxn>
              </a:cxnLst>
              <a:rect l="0" t="0" r="r" b="b"/>
              <a:pathLst>
                <a:path w="1" h="12">
                  <a:moveTo>
                    <a:pt x="0" y="0"/>
                  </a:moveTo>
                  <a:lnTo>
                    <a:pt x="0" y="2"/>
                  </a:lnTo>
                  <a:lnTo>
                    <a:pt x="0" y="6"/>
                  </a:lnTo>
                  <a:lnTo>
                    <a:pt x="0" y="11"/>
                  </a:lnTo>
                  <a:lnTo>
                    <a:pt x="0" y="8"/>
                  </a:lnTo>
                  <a:lnTo>
                    <a:pt x="0"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52" name="Freeform 168"/>
            <p:cNvSpPr>
              <a:spLocks/>
            </p:cNvSpPr>
            <p:nvPr/>
          </p:nvSpPr>
          <p:spPr bwMode="auto">
            <a:xfrm>
              <a:off x="3486" y="2696"/>
              <a:ext cx="11" cy="4"/>
            </a:xfrm>
            <a:custGeom>
              <a:avLst/>
              <a:gdLst>
                <a:gd name="T0" fmla="*/ 10 w 11"/>
                <a:gd name="T1" fmla="*/ 2 h 4"/>
                <a:gd name="T2" fmla="*/ 8 w 11"/>
                <a:gd name="T3" fmla="*/ 2 h 4"/>
                <a:gd name="T4" fmla="*/ 3 w 11"/>
                <a:gd name="T5" fmla="*/ 2 h 4"/>
                <a:gd name="T6" fmla="*/ 0 w 11"/>
                <a:gd name="T7" fmla="*/ 3 h 4"/>
                <a:gd name="T8" fmla="*/ 3 w 11"/>
                <a:gd name="T9" fmla="*/ 0 h 4"/>
                <a:gd name="T10" fmla="*/ 10 w 11"/>
                <a:gd name="T11" fmla="*/ 2 h 4"/>
              </a:gdLst>
              <a:ahLst/>
              <a:cxnLst>
                <a:cxn ang="0">
                  <a:pos x="T0" y="T1"/>
                </a:cxn>
                <a:cxn ang="0">
                  <a:pos x="T2" y="T3"/>
                </a:cxn>
                <a:cxn ang="0">
                  <a:pos x="T4" y="T5"/>
                </a:cxn>
                <a:cxn ang="0">
                  <a:pos x="T6" y="T7"/>
                </a:cxn>
                <a:cxn ang="0">
                  <a:pos x="T8" y="T9"/>
                </a:cxn>
                <a:cxn ang="0">
                  <a:pos x="T10" y="T11"/>
                </a:cxn>
              </a:cxnLst>
              <a:rect l="0" t="0" r="r" b="b"/>
              <a:pathLst>
                <a:path w="11" h="4">
                  <a:moveTo>
                    <a:pt x="10" y="2"/>
                  </a:moveTo>
                  <a:lnTo>
                    <a:pt x="8" y="2"/>
                  </a:lnTo>
                  <a:lnTo>
                    <a:pt x="3" y="2"/>
                  </a:lnTo>
                  <a:lnTo>
                    <a:pt x="0" y="3"/>
                  </a:lnTo>
                  <a:lnTo>
                    <a:pt x="3" y="0"/>
                  </a:lnTo>
                  <a:lnTo>
                    <a:pt x="10" y="2"/>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53" name="Freeform 169"/>
            <p:cNvSpPr>
              <a:spLocks/>
            </p:cNvSpPr>
            <p:nvPr/>
          </p:nvSpPr>
          <p:spPr bwMode="auto">
            <a:xfrm>
              <a:off x="3492" y="2827"/>
              <a:ext cx="13" cy="18"/>
            </a:xfrm>
            <a:custGeom>
              <a:avLst/>
              <a:gdLst>
                <a:gd name="T0" fmla="*/ 3 w 13"/>
                <a:gd name="T1" fmla="*/ 17 h 18"/>
                <a:gd name="T2" fmla="*/ 6 w 13"/>
                <a:gd name="T3" fmla="*/ 7 h 18"/>
                <a:gd name="T4" fmla="*/ 8 w 13"/>
                <a:gd name="T5" fmla="*/ 4 h 18"/>
                <a:gd name="T6" fmla="*/ 12 w 13"/>
                <a:gd name="T7" fmla="*/ 0 h 18"/>
                <a:gd name="T8" fmla="*/ 8 w 13"/>
                <a:gd name="T9" fmla="*/ 0 h 18"/>
                <a:gd name="T10" fmla="*/ 3 w 13"/>
                <a:gd name="T11" fmla="*/ 4 h 18"/>
                <a:gd name="T12" fmla="*/ 0 w 13"/>
                <a:gd name="T13" fmla="*/ 7 h 18"/>
                <a:gd name="T14" fmla="*/ 3 w 13"/>
                <a:gd name="T15" fmla="*/ 17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8">
                  <a:moveTo>
                    <a:pt x="3" y="17"/>
                  </a:moveTo>
                  <a:lnTo>
                    <a:pt x="6" y="7"/>
                  </a:lnTo>
                  <a:lnTo>
                    <a:pt x="8" y="4"/>
                  </a:lnTo>
                  <a:lnTo>
                    <a:pt x="12" y="0"/>
                  </a:lnTo>
                  <a:lnTo>
                    <a:pt x="8" y="0"/>
                  </a:lnTo>
                  <a:lnTo>
                    <a:pt x="3" y="4"/>
                  </a:lnTo>
                  <a:lnTo>
                    <a:pt x="0" y="7"/>
                  </a:lnTo>
                  <a:lnTo>
                    <a:pt x="3" y="17"/>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54" name="Freeform 170"/>
            <p:cNvSpPr>
              <a:spLocks/>
            </p:cNvSpPr>
            <p:nvPr/>
          </p:nvSpPr>
          <p:spPr bwMode="auto">
            <a:xfrm>
              <a:off x="3083" y="2687"/>
              <a:ext cx="29" cy="13"/>
            </a:xfrm>
            <a:custGeom>
              <a:avLst/>
              <a:gdLst>
                <a:gd name="T0" fmla="*/ 28 w 29"/>
                <a:gd name="T1" fmla="*/ 0 h 13"/>
                <a:gd name="T2" fmla="*/ 22 w 29"/>
                <a:gd name="T3" fmla="*/ 3 h 13"/>
                <a:gd name="T4" fmla="*/ 18 w 29"/>
                <a:gd name="T5" fmla="*/ 6 h 13"/>
                <a:gd name="T6" fmla="*/ 9 w 29"/>
                <a:gd name="T7" fmla="*/ 9 h 13"/>
                <a:gd name="T8" fmla="*/ 0 w 29"/>
                <a:gd name="T9" fmla="*/ 9 h 13"/>
                <a:gd name="T10" fmla="*/ 9 w 29"/>
                <a:gd name="T11" fmla="*/ 12 h 13"/>
                <a:gd name="T12" fmla="*/ 22 w 29"/>
                <a:gd name="T13" fmla="*/ 9 h 13"/>
                <a:gd name="T14" fmla="*/ 28 w 29"/>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3">
                  <a:moveTo>
                    <a:pt x="28" y="0"/>
                  </a:moveTo>
                  <a:lnTo>
                    <a:pt x="22" y="3"/>
                  </a:lnTo>
                  <a:lnTo>
                    <a:pt x="18" y="6"/>
                  </a:lnTo>
                  <a:lnTo>
                    <a:pt x="9" y="9"/>
                  </a:lnTo>
                  <a:lnTo>
                    <a:pt x="0" y="9"/>
                  </a:lnTo>
                  <a:lnTo>
                    <a:pt x="9" y="12"/>
                  </a:lnTo>
                  <a:lnTo>
                    <a:pt x="22" y="9"/>
                  </a:lnTo>
                  <a:lnTo>
                    <a:pt x="28"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55" name="Freeform 171"/>
            <p:cNvSpPr>
              <a:spLocks/>
            </p:cNvSpPr>
            <p:nvPr/>
          </p:nvSpPr>
          <p:spPr bwMode="auto">
            <a:xfrm>
              <a:off x="3028" y="2803"/>
              <a:ext cx="40" cy="7"/>
            </a:xfrm>
            <a:custGeom>
              <a:avLst/>
              <a:gdLst>
                <a:gd name="T0" fmla="*/ 39 w 40"/>
                <a:gd name="T1" fmla="*/ 2 h 7"/>
                <a:gd name="T2" fmla="*/ 29 w 40"/>
                <a:gd name="T3" fmla="*/ 0 h 7"/>
                <a:gd name="T4" fmla="*/ 15 w 40"/>
                <a:gd name="T5" fmla="*/ 0 h 7"/>
                <a:gd name="T6" fmla="*/ 0 w 40"/>
                <a:gd name="T7" fmla="*/ 2 h 7"/>
                <a:gd name="T8" fmla="*/ 10 w 40"/>
                <a:gd name="T9" fmla="*/ 2 h 7"/>
                <a:gd name="T10" fmla="*/ 20 w 40"/>
                <a:gd name="T11" fmla="*/ 6 h 7"/>
                <a:gd name="T12" fmla="*/ 39 w 40"/>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40" h="7">
                  <a:moveTo>
                    <a:pt x="39" y="2"/>
                  </a:moveTo>
                  <a:lnTo>
                    <a:pt x="29" y="0"/>
                  </a:lnTo>
                  <a:lnTo>
                    <a:pt x="15" y="0"/>
                  </a:lnTo>
                  <a:lnTo>
                    <a:pt x="0" y="2"/>
                  </a:lnTo>
                  <a:lnTo>
                    <a:pt x="10" y="2"/>
                  </a:lnTo>
                  <a:lnTo>
                    <a:pt x="20" y="6"/>
                  </a:lnTo>
                  <a:lnTo>
                    <a:pt x="39" y="2"/>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56" name="Freeform 172"/>
            <p:cNvSpPr>
              <a:spLocks/>
            </p:cNvSpPr>
            <p:nvPr/>
          </p:nvSpPr>
          <p:spPr bwMode="auto">
            <a:xfrm>
              <a:off x="3012" y="2822"/>
              <a:ext cx="13" cy="3"/>
            </a:xfrm>
            <a:custGeom>
              <a:avLst/>
              <a:gdLst>
                <a:gd name="T0" fmla="*/ 12 w 13"/>
                <a:gd name="T1" fmla="*/ 1 h 3"/>
                <a:gd name="T2" fmla="*/ 6 w 13"/>
                <a:gd name="T3" fmla="*/ 0 h 3"/>
                <a:gd name="T4" fmla="*/ 0 w 13"/>
                <a:gd name="T5" fmla="*/ 1 h 3"/>
                <a:gd name="T6" fmla="*/ 6 w 13"/>
                <a:gd name="T7" fmla="*/ 2 h 3"/>
                <a:gd name="T8" fmla="*/ 12 w 13"/>
                <a:gd name="T9" fmla="*/ 1 h 3"/>
              </a:gdLst>
              <a:ahLst/>
              <a:cxnLst>
                <a:cxn ang="0">
                  <a:pos x="T0" y="T1"/>
                </a:cxn>
                <a:cxn ang="0">
                  <a:pos x="T2" y="T3"/>
                </a:cxn>
                <a:cxn ang="0">
                  <a:pos x="T4" y="T5"/>
                </a:cxn>
                <a:cxn ang="0">
                  <a:pos x="T6" y="T7"/>
                </a:cxn>
                <a:cxn ang="0">
                  <a:pos x="T8" y="T9"/>
                </a:cxn>
              </a:cxnLst>
              <a:rect l="0" t="0" r="r" b="b"/>
              <a:pathLst>
                <a:path w="13" h="3">
                  <a:moveTo>
                    <a:pt x="12" y="1"/>
                  </a:moveTo>
                  <a:lnTo>
                    <a:pt x="6" y="0"/>
                  </a:lnTo>
                  <a:lnTo>
                    <a:pt x="0" y="1"/>
                  </a:lnTo>
                  <a:lnTo>
                    <a:pt x="6" y="2"/>
                  </a:lnTo>
                  <a:lnTo>
                    <a:pt x="12" y="1"/>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57" name="Freeform 173"/>
            <p:cNvSpPr>
              <a:spLocks/>
            </p:cNvSpPr>
            <p:nvPr/>
          </p:nvSpPr>
          <p:spPr bwMode="auto">
            <a:xfrm>
              <a:off x="3272" y="2833"/>
              <a:ext cx="14" cy="6"/>
            </a:xfrm>
            <a:custGeom>
              <a:avLst/>
              <a:gdLst>
                <a:gd name="T0" fmla="*/ 13 w 14"/>
                <a:gd name="T1" fmla="*/ 0 h 6"/>
                <a:gd name="T2" fmla="*/ 7 w 14"/>
                <a:gd name="T3" fmla="*/ 0 h 6"/>
                <a:gd name="T4" fmla="*/ 0 w 14"/>
                <a:gd name="T5" fmla="*/ 4 h 6"/>
                <a:gd name="T6" fmla="*/ 0 w 14"/>
                <a:gd name="T7" fmla="*/ 5 h 6"/>
                <a:gd name="T8" fmla="*/ 4 w 14"/>
                <a:gd name="T9" fmla="*/ 4 h 6"/>
                <a:gd name="T10" fmla="*/ 10 w 14"/>
                <a:gd name="T11" fmla="*/ 4 h 6"/>
                <a:gd name="T12" fmla="*/ 13 w 14"/>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4" h="6">
                  <a:moveTo>
                    <a:pt x="13" y="0"/>
                  </a:moveTo>
                  <a:lnTo>
                    <a:pt x="7" y="0"/>
                  </a:lnTo>
                  <a:lnTo>
                    <a:pt x="0" y="4"/>
                  </a:lnTo>
                  <a:lnTo>
                    <a:pt x="0" y="5"/>
                  </a:lnTo>
                  <a:lnTo>
                    <a:pt x="4" y="4"/>
                  </a:lnTo>
                  <a:lnTo>
                    <a:pt x="10" y="4"/>
                  </a:lnTo>
                  <a:lnTo>
                    <a:pt x="13"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58" name="Freeform 174"/>
            <p:cNvSpPr>
              <a:spLocks/>
            </p:cNvSpPr>
            <p:nvPr/>
          </p:nvSpPr>
          <p:spPr bwMode="auto">
            <a:xfrm>
              <a:off x="3254" y="2862"/>
              <a:ext cx="22" cy="11"/>
            </a:xfrm>
            <a:custGeom>
              <a:avLst/>
              <a:gdLst>
                <a:gd name="T0" fmla="*/ 21 w 22"/>
                <a:gd name="T1" fmla="*/ 0 h 11"/>
                <a:gd name="T2" fmla="*/ 8 w 22"/>
                <a:gd name="T3" fmla="*/ 3 h 11"/>
                <a:gd name="T4" fmla="*/ 4 w 22"/>
                <a:gd name="T5" fmla="*/ 5 h 11"/>
                <a:gd name="T6" fmla="*/ 0 w 22"/>
                <a:gd name="T7" fmla="*/ 10 h 11"/>
                <a:gd name="T8" fmla="*/ 8 w 22"/>
                <a:gd name="T9" fmla="*/ 7 h 11"/>
                <a:gd name="T10" fmla="*/ 21 w 22"/>
                <a:gd name="T11" fmla="*/ 5 h 11"/>
                <a:gd name="T12" fmla="*/ 21 w 22"/>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22" h="11">
                  <a:moveTo>
                    <a:pt x="21" y="0"/>
                  </a:moveTo>
                  <a:lnTo>
                    <a:pt x="8" y="3"/>
                  </a:lnTo>
                  <a:lnTo>
                    <a:pt x="4" y="5"/>
                  </a:lnTo>
                  <a:lnTo>
                    <a:pt x="0" y="10"/>
                  </a:lnTo>
                  <a:lnTo>
                    <a:pt x="8" y="7"/>
                  </a:lnTo>
                  <a:lnTo>
                    <a:pt x="21" y="5"/>
                  </a:lnTo>
                  <a:lnTo>
                    <a:pt x="21"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59" name="Freeform 175"/>
            <p:cNvSpPr>
              <a:spLocks/>
            </p:cNvSpPr>
            <p:nvPr/>
          </p:nvSpPr>
          <p:spPr bwMode="auto">
            <a:xfrm>
              <a:off x="2824" y="2736"/>
              <a:ext cx="195" cy="36"/>
            </a:xfrm>
            <a:custGeom>
              <a:avLst/>
              <a:gdLst>
                <a:gd name="T0" fmla="*/ 194 w 195"/>
                <a:gd name="T1" fmla="*/ 0 h 36"/>
                <a:gd name="T2" fmla="*/ 172 w 195"/>
                <a:gd name="T3" fmla="*/ 7 h 36"/>
                <a:gd name="T4" fmla="*/ 143 w 195"/>
                <a:gd name="T5" fmla="*/ 15 h 36"/>
                <a:gd name="T6" fmla="*/ 119 w 195"/>
                <a:gd name="T7" fmla="*/ 20 h 36"/>
                <a:gd name="T8" fmla="*/ 108 w 195"/>
                <a:gd name="T9" fmla="*/ 20 h 36"/>
                <a:gd name="T10" fmla="*/ 75 w 195"/>
                <a:gd name="T11" fmla="*/ 27 h 36"/>
                <a:gd name="T12" fmla="*/ 39 w 195"/>
                <a:gd name="T13" fmla="*/ 31 h 36"/>
                <a:gd name="T14" fmla="*/ 0 w 195"/>
                <a:gd name="T15" fmla="*/ 35 h 36"/>
                <a:gd name="T16" fmla="*/ 28 w 195"/>
                <a:gd name="T17" fmla="*/ 35 h 36"/>
                <a:gd name="T18" fmla="*/ 63 w 195"/>
                <a:gd name="T19" fmla="*/ 31 h 36"/>
                <a:gd name="T20" fmla="*/ 97 w 195"/>
                <a:gd name="T21" fmla="*/ 27 h 36"/>
                <a:gd name="T22" fmla="*/ 119 w 195"/>
                <a:gd name="T23" fmla="*/ 20 h 36"/>
                <a:gd name="T24" fmla="*/ 143 w 195"/>
                <a:gd name="T25" fmla="*/ 20 h 36"/>
                <a:gd name="T26" fmla="*/ 166 w 195"/>
                <a:gd name="T27" fmla="*/ 11 h 36"/>
                <a:gd name="T28" fmla="*/ 194 w 195"/>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36">
                  <a:moveTo>
                    <a:pt x="194" y="0"/>
                  </a:moveTo>
                  <a:lnTo>
                    <a:pt x="172" y="7"/>
                  </a:lnTo>
                  <a:lnTo>
                    <a:pt x="143" y="15"/>
                  </a:lnTo>
                  <a:lnTo>
                    <a:pt x="119" y="20"/>
                  </a:lnTo>
                  <a:lnTo>
                    <a:pt x="108" y="20"/>
                  </a:lnTo>
                  <a:lnTo>
                    <a:pt x="75" y="27"/>
                  </a:lnTo>
                  <a:lnTo>
                    <a:pt x="39" y="31"/>
                  </a:lnTo>
                  <a:lnTo>
                    <a:pt x="0" y="35"/>
                  </a:lnTo>
                  <a:lnTo>
                    <a:pt x="28" y="35"/>
                  </a:lnTo>
                  <a:lnTo>
                    <a:pt x="63" y="31"/>
                  </a:lnTo>
                  <a:lnTo>
                    <a:pt x="97" y="27"/>
                  </a:lnTo>
                  <a:lnTo>
                    <a:pt x="119" y="20"/>
                  </a:lnTo>
                  <a:lnTo>
                    <a:pt x="143" y="20"/>
                  </a:lnTo>
                  <a:lnTo>
                    <a:pt x="166" y="11"/>
                  </a:lnTo>
                  <a:lnTo>
                    <a:pt x="194"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60" name="Freeform 176"/>
            <p:cNvSpPr>
              <a:spLocks/>
            </p:cNvSpPr>
            <p:nvPr/>
          </p:nvSpPr>
          <p:spPr bwMode="auto">
            <a:xfrm>
              <a:off x="2633" y="2790"/>
              <a:ext cx="62" cy="10"/>
            </a:xfrm>
            <a:custGeom>
              <a:avLst/>
              <a:gdLst>
                <a:gd name="T0" fmla="*/ 10 w 62"/>
                <a:gd name="T1" fmla="*/ 9 h 10"/>
                <a:gd name="T2" fmla="*/ 21 w 62"/>
                <a:gd name="T3" fmla="*/ 5 h 10"/>
                <a:gd name="T4" fmla="*/ 36 w 62"/>
                <a:gd name="T5" fmla="*/ 2 h 10"/>
                <a:gd name="T6" fmla="*/ 61 w 62"/>
                <a:gd name="T7" fmla="*/ 0 h 10"/>
                <a:gd name="T8" fmla="*/ 36 w 62"/>
                <a:gd name="T9" fmla="*/ 0 h 10"/>
                <a:gd name="T10" fmla="*/ 21 w 62"/>
                <a:gd name="T11" fmla="*/ 2 h 10"/>
                <a:gd name="T12" fmla="*/ 0 w 62"/>
                <a:gd name="T13" fmla="*/ 6 h 10"/>
                <a:gd name="T14" fmla="*/ 10 w 62"/>
                <a:gd name="T15" fmla="*/ 9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10">
                  <a:moveTo>
                    <a:pt x="10" y="9"/>
                  </a:moveTo>
                  <a:lnTo>
                    <a:pt x="21" y="5"/>
                  </a:lnTo>
                  <a:lnTo>
                    <a:pt x="36" y="2"/>
                  </a:lnTo>
                  <a:lnTo>
                    <a:pt x="61" y="0"/>
                  </a:lnTo>
                  <a:lnTo>
                    <a:pt x="36" y="0"/>
                  </a:lnTo>
                  <a:lnTo>
                    <a:pt x="21" y="2"/>
                  </a:lnTo>
                  <a:lnTo>
                    <a:pt x="0" y="6"/>
                  </a:lnTo>
                  <a:lnTo>
                    <a:pt x="10" y="9"/>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61" name="Freeform 177"/>
            <p:cNvSpPr>
              <a:spLocks/>
            </p:cNvSpPr>
            <p:nvPr/>
          </p:nvSpPr>
          <p:spPr bwMode="auto">
            <a:xfrm>
              <a:off x="2616" y="2780"/>
              <a:ext cx="43" cy="16"/>
            </a:xfrm>
            <a:custGeom>
              <a:avLst/>
              <a:gdLst>
                <a:gd name="T0" fmla="*/ 0 w 43"/>
                <a:gd name="T1" fmla="*/ 15 h 16"/>
                <a:gd name="T2" fmla="*/ 9 w 43"/>
                <a:gd name="T3" fmla="*/ 6 h 16"/>
                <a:gd name="T4" fmla="*/ 18 w 43"/>
                <a:gd name="T5" fmla="*/ 3 h 16"/>
                <a:gd name="T6" fmla="*/ 33 w 43"/>
                <a:gd name="T7" fmla="*/ 0 h 16"/>
                <a:gd name="T8" fmla="*/ 42 w 43"/>
                <a:gd name="T9" fmla="*/ 0 h 16"/>
                <a:gd name="T10" fmla="*/ 29 w 43"/>
                <a:gd name="T11" fmla="*/ 3 h 16"/>
                <a:gd name="T12" fmla="*/ 18 w 43"/>
                <a:gd name="T13" fmla="*/ 3 h 16"/>
                <a:gd name="T14" fmla="*/ 13 w 43"/>
                <a:gd name="T15" fmla="*/ 9 h 16"/>
                <a:gd name="T16" fmla="*/ 13 w 43"/>
                <a:gd name="T17" fmla="*/ 12 h 16"/>
                <a:gd name="T18" fmla="*/ 0 w 43"/>
                <a:gd name="T1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6">
                  <a:moveTo>
                    <a:pt x="0" y="15"/>
                  </a:moveTo>
                  <a:lnTo>
                    <a:pt x="9" y="6"/>
                  </a:lnTo>
                  <a:lnTo>
                    <a:pt x="18" y="3"/>
                  </a:lnTo>
                  <a:lnTo>
                    <a:pt x="33" y="0"/>
                  </a:lnTo>
                  <a:lnTo>
                    <a:pt x="42" y="0"/>
                  </a:lnTo>
                  <a:lnTo>
                    <a:pt x="29" y="3"/>
                  </a:lnTo>
                  <a:lnTo>
                    <a:pt x="18" y="3"/>
                  </a:lnTo>
                  <a:lnTo>
                    <a:pt x="13" y="9"/>
                  </a:lnTo>
                  <a:lnTo>
                    <a:pt x="13" y="12"/>
                  </a:lnTo>
                  <a:lnTo>
                    <a:pt x="0" y="15"/>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62" name="Freeform 178"/>
            <p:cNvSpPr>
              <a:spLocks/>
            </p:cNvSpPr>
            <p:nvPr/>
          </p:nvSpPr>
          <p:spPr bwMode="auto">
            <a:xfrm>
              <a:off x="2712" y="2771"/>
              <a:ext cx="81" cy="4"/>
            </a:xfrm>
            <a:custGeom>
              <a:avLst/>
              <a:gdLst>
                <a:gd name="T0" fmla="*/ 0 w 81"/>
                <a:gd name="T1" fmla="*/ 0 h 4"/>
                <a:gd name="T2" fmla="*/ 28 w 81"/>
                <a:gd name="T3" fmla="*/ 0 h 4"/>
                <a:gd name="T4" fmla="*/ 64 w 81"/>
                <a:gd name="T5" fmla="*/ 0 h 4"/>
                <a:gd name="T6" fmla="*/ 80 w 81"/>
                <a:gd name="T7" fmla="*/ 0 h 4"/>
                <a:gd name="T8" fmla="*/ 69 w 81"/>
                <a:gd name="T9" fmla="*/ 3 h 4"/>
                <a:gd name="T10" fmla="*/ 38 w 81"/>
                <a:gd name="T11" fmla="*/ 3 h 4"/>
                <a:gd name="T12" fmla="*/ 0 w 81"/>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1" h="4">
                  <a:moveTo>
                    <a:pt x="0" y="0"/>
                  </a:moveTo>
                  <a:lnTo>
                    <a:pt x="28" y="0"/>
                  </a:lnTo>
                  <a:lnTo>
                    <a:pt x="64" y="0"/>
                  </a:lnTo>
                  <a:lnTo>
                    <a:pt x="80" y="0"/>
                  </a:lnTo>
                  <a:lnTo>
                    <a:pt x="69" y="3"/>
                  </a:lnTo>
                  <a:lnTo>
                    <a:pt x="38" y="3"/>
                  </a:lnTo>
                  <a:lnTo>
                    <a:pt x="0" y="0"/>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63" name="Freeform 179"/>
            <p:cNvSpPr>
              <a:spLocks/>
            </p:cNvSpPr>
            <p:nvPr/>
          </p:nvSpPr>
          <p:spPr bwMode="auto">
            <a:xfrm>
              <a:off x="2500" y="2774"/>
              <a:ext cx="134" cy="26"/>
            </a:xfrm>
            <a:custGeom>
              <a:avLst/>
              <a:gdLst>
                <a:gd name="T0" fmla="*/ 0 w 134"/>
                <a:gd name="T1" fmla="*/ 25 h 26"/>
                <a:gd name="T2" fmla="*/ 33 w 134"/>
                <a:gd name="T3" fmla="*/ 22 h 26"/>
                <a:gd name="T4" fmla="*/ 60 w 134"/>
                <a:gd name="T5" fmla="*/ 18 h 26"/>
                <a:gd name="T6" fmla="*/ 83 w 134"/>
                <a:gd name="T7" fmla="*/ 11 h 26"/>
                <a:gd name="T8" fmla="*/ 100 w 134"/>
                <a:gd name="T9" fmla="*/ 7 h 26"/>
                <a:gd name="T10" fmla="*/ 117 w 134"/>
                <a:gd name="T11" fmla="*/ 3 h 26"/>
                <a:gd name="T12" fmla="*/ 133 w 134"/>
                <a:gd name="T13" fmla="*/ 0 h 26"/>
                <a:gd name="T14" fmla="*/ 117 w 134"/>
                <a:gd name="T15" fmla="*/ 0 h 26"/>
                <a:gd name="T16" fmla="*/ 105 w 134"/>
                <a:gd name="T17" fmla="*/ 3 h 26"/>
                <a:gd name="T18" fmla="*/ 89 w 134"/>
                <a:gd name="T19" fmla="*/ 11 h 26"/>
                <a:gd name="T20" fmla="*/ 73 w 134"/>
                <a:gd name="T21" fmla="*/ 14 h 26"/>
                <a:gd name="T22" fmla="*/ 38 w 134"/>
                <a:gd name="T23" fmla="*/ 18 h 26"/>
                <a:gd name="T24" fmla="*/ 0 w 134"/>
                <a:gd name="T25"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4" h="26">
                  <a:moveTo>
                    <a:pt x="0" y="25"/>
                  </a:moveTo>
                  <a:lnTo>
                    <a:pt x="33" y="22"/>
                  </a:lnTo>
                  <a:lnTo>
                    <a:pt x="60" y="18"/>
                  </a:lnTo>
                  <a:lnTo>
                    <a:pt x="83" y="11"/>
                  </a:lnTo>
                  <a:lnTo>
                    <a:pt x="100" y="7"/>
                  </a:lnTo>
                  <a:lnTo>
                    <a:pt x="117" y="3"/>
                  </a:lnTo>
                  <a:lnTo>
                    <a:pt x="133" y="0"/>
                  </a:lnTo>
                  <a:lnTo>
                    <a:pt x="117" y="0"/>
                  </a:lnTo>
                  <a:lnTo>
                    <a:pt x="105" y="3"/>
                  </a:lnTo>
                  <a:lnTo>
                    <a:pt x="89" y="11"/>
                  </a:lnTo>
                  <a:lnTo>
                    <a:pt x="73" y="14"/>
                  </a:lnTo>
                  <a:lnTo>
                    <a:pt x="38" y="18"/>
                  </a:lnTo>
                  <a:lnTo>
                    <a:pt x="0" y="25"/>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64" name="Freeform 180"/>
            <p:cNvSpPr>
              <a:spLocks/>
            </p:cNvSpPr>
            <p:nvPr/>
          </p:nvSpPr>
          <p:spPr bwMode="auto">
            <a:xfrm>
              <a:off x="2780" y="2785"/>
              <a:ext cx="68" cy="7"/>
            </a:xfrm>
            <a:custGeom>
              <a:avLst/>
              <a:gdLst>
                <a:gd name="T0" fmla="*/ 0 w 68"/>
                <a:gd name="T1" fmla="*/ 6 h 7"/>
                <a:gd name="T2" fmla="*/ 27 w 68"/>
                <a:gd name="T3" fmla="*/ 2 h 7"/>
                <a:gd name="T4" fmla="*/ 47 w 68"/>
                <a:gd name="T5" fmla="*/ 2 h 7"/>
                <a:gd name="T6" fmla="*/ 67 w 68"/>
                <a:gd name="T7" fmla="*/ 0 h 7"/>
                <a:gd name="T8" fmla="*/ 51 w 68"/>
                <a:gd name="T9" fmla="*/ 2 h 7"/>
                <a:gd name="T10" fmla="*/ 16 w 68"/>
                <a:gd name="T11" fmla="*/ 6 h 7"/>
                <a:gd name="T12" fmla="*/ 0 w 68"/>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68" h="7">
                  <a:moveTo>
                    <a:pt x="0" y="6"/>
                  </a:moveTo>
                  <a:lnTo>
                    <a:pt x="27" y="2"/>
                  </a:lnTo>
                  <a:lnTo>
                    <a:pt x="47" y="2"/>
                  </a:lnTo>
                  <a:lnTo>
                    <a:pt x="67" y="0"/>
                  </a:lnTo>
                  <a:lnTo>
                    <a:pt x="51" y="2"/>
                  </a:lnTo>
                  <a:lnTo>
                    <a:pt x="16" y="6"/>
                  </a:lnTo>
                  <a:lnTo>
                    <a:pt x="0" y="6"/>
                  </a:lnTo>
                </a:path>
              </a:pathLst>
            </a:custGeom>
            <a:solidFill>
              <a:srgbClr val="2010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65" name="Group 181"/>
          <p:cNvGrpSpPr>
            <a:grpSpLocks/>
          </p:cNvGrpSpPr>
          <p:nvPr/>
        </p:nvGrpSpPr>
        <p:grpSpPr bwMode="auto">
          <a:xfrm flipH="1">
            <a:off x="7650380" y="1485688"/>
            <a:ext cx="3530600" cy="1216025"/>
            <a:chOff x="2105" y="1111"/>
            <a:chExt cx="2288" cy="1144"/>
          </a:xfrm>
        </p:grpSpPr>
        <p:sp>
          <p:nvSpPr>
            <p:cNvPr id="566" name="Freeform 182"/>
            <p:cNvSpPr>
              <a:spLocks/>
            </p:cNvSpPr>
            <p:nvPr/>
          </p:nvSpPr>
          <p:spPr bwMode="auto">
            <a:xfrm>
              <a:off x="2112" y="1111"/>
              <a:ext cx="2270" cy="1136"/>
            </a:xfrm>
            <a:custGeom>
              <a:avLst/>
              <a:gdLst>
                <a:gd name="T0" fmla="*/ 934 w 2270"/>
                <a:gd name="T1" fmla="*/ 5 h 1136"/>
                <a:gd name="T2" fmla="*/ 898 w 2270"/>
                <a:gd name="T3" fmla="*/ 23 h 1136"/>
                <a:gd name="T4" fmla="*/ 854 w 2270"/>
                <a:gd name="T5" fmla="*/ 73 h 1136"/>
                <a:gd name="T6" fmla="*/ 790 w 2270"/>
                <a:gd name="T7" fmla="*/ 113 h 1136"/>
                <a:gd name="T8" fmla="*/ 696 w 2270"/>
                <a:gd name="T9" fmla="*/ 124 h 1136"/>
                <a:gd name="T10" fmla="*/ 624 w 2270"/>
                <a:gd name="T11" fmla="*/ 146 h 1136"/>
                <a:gd name="T12" fmla="*/ 567 w 2270"/>
                <a:gd name="T13" fmla="*/ 198 h 1136"/>
                <a:gd name="T14" fmla="*/ 603 w 2270"/>
                <a:gd name="T15" fmla="*/ 277 h 1136"/>
                <a:gd name="T16" fmla="*/ 453 w 2270"/>
                <a:gd name="T17" fmla="*/ 322 h 1136"/>
                <a:gd name="T18" fmla="*/ 431 w 2270"/>
                <a:gd name="T19" fmla="*/ 424 h 1136"/>
                <a:gd name="T20" fmla="*/ 389 w 2270"/>
                <a:gd name="T21" fmla="*/ 513 h 1136"/>
                <a:gd name="T22" fmla="*/ 309 w 2270"/>
                <a:gd name="T23" fmla="*/ 559 h 1136"/>
                <a:gd name="T24" fmla="*/ 265 w 2270"/>
                <a:gd name="T25" fmla="*/ 644 h 1136"/>
                <a:gd name="T26" fmla="*/ 165 w 2270"/>
                <a:gd name="T27" fmla="*/ 678 h 1136"/>
                <a:gd name="T28" fmla="*/ 44 w 2270"/>
                <a:gd name="T29" fmla="*/ 729 h 1136"/>
                <a:gd name="T30" fmla="*/ 22 w 2270"/>
                <a:gd name="T31" fmla="*/ 796 h 1136"/>
                <a:gd name="T32" fmla="*/ 80 w 2270"/>
                <a:gd name="T33" fmla="*/ 853 h 1136"/>
                <a:gd name="T34" fmla="*/ 173 w 2270"/>
                <a:gd name="T35" fmla="*/ 915 h 1136"/>
                <a:gd name="T36" fmla="*/ 259 w 2270"/>
                <a:gd name="T37" fmla="*/ 898 h 1136"/>
                <a:gd name="T38" fmla="*/ 367 w 2270"/>
                <a:gd name="T39" fmla="*/ 865 h 1136"/>
                <a:gd name="T40" fmla="*/ 510 w 2270"/>
                <a:gd name="T41" fmla="*/ 848 h 1136"/>
                <a:gd name="T42" fmla="*/ 646 w 2270"/>
                <a:gd name="T43" fmla="*/ 780 h 1136"/>
                <a:gd name="T44" fmla="*/ 674 w 2270"/>
                <a:gd name="T45" fmla="*/ 853 h 1136"/>
                <a:gd name="T46" fmla="*/ 546 w 2270"/>
                <a:gd name="T47" fmla="*/ 881 h 1136"/>
                <a:gd name="T48" fmla="*/ 445 w 2270"/>
                <a:gd name="T49" fmla="*/ 943 h 1136"/>
                <a:gd name="T50" fmla="*/ 460 w 2270"/>
                <a:gd name="T51" fmla="*/ 1034 h 1136"/>
                <a:gd name="T52" fmla="*/ 496 w 2270"/>
                <a:gd name="T53" fmla="*/ 1096 h 1136"/>
                <a:gd name="T54" fmla="*/ 610 w 2270"/>
                <a:gd name="T55" fmla="*/ 1112 h 1136"/>
                <a:gd name="T56" fmla="*/ 754 w 2270"/>
                <a:gd name="T57" fmla="*/ 1112 h 1136"/>
                <a:gd name="T58" fmla="*/ 710 w 2270"/>
                <a:gd name="T59" fmla="*/ 1006 h 1136"/>
                <a:gd name="T60" fmla="*/ 776 w 2270"/>
                <a:gd name="T61" fmla="*/ 937 h 1136"/>
                <a:gd name="T62" fmla="*/ 869 w 2270"/>
                <a:gd name="T63" fmla="*/ 1011 h 1136"/>
                <a:gd name="T64" fmla="*/ 926 w 2270"/>
                <a:gd name="T65" fmla="*/ 937 h 1136"/>
                <a:gd name="T66" fmla="*/ 1005 w 2270"/>
                <a:gd name="T67" fmla="*/ 881 h 1136"/>
                <a:gd name="T68" fmla="*/ 1049 w 2270"/>
                <a:gd name="T69" fmla="*/ 763 h 1136"/>
                <a:gd name="T70" fmla="*/ 1063 w 2270"/>
                <a:gd name="T71" fmla="*/ 865 h 1136"/>
                <a:gd name="T72" fmla="*/ 1099 w 2270"/>
                <a:gd name="T73" fmla="*/ 943 h 1136"/>
                <a:gd name="T74" fmla="*/ 1178 w 2270"/>
                <a:gd name="T75" fmla="*/ 989 h 1136"/>
                <a:gd name="T76" fmla="*/ 1264 w 2270"/>
                <a:gd name="T77" fmla="*/ 1051 h 1136"/>
                <a:gd name="T78" fmla="*/ 1379 w 2270"/>
                <a:gd name="T79" fmla="*/ 1112 h 1136"/>
                <a:gd name="T80" fmla="*/ 1516 w 2270"/>
                <a:gd name="T81" fmla="*/ 1107 h 1136"/>
                <a:gd name="T82" fmla="*/ 1588 w 2270"/>
                <a:gd name="T83" fmla="*/ 1034 h 1136"/>
                <a:gd name="T84" fmla="*/ 1716 w 2270"/>
                <a:gd name="T85" fmla="*/ 1017 h 1136"/>
                <a:gd name="T86" fmla="*/ 1738 w 2270"/>
                <a:gd name="T87" fmla="*/ 881 h 1136"/>
                <a:gd name="T88" fmla="*/ 1666 w 2270"/>
                <a:gd name="T89" fmla="*/ 830 h 1136"/>
                <a:gd name="T90" fmla="*/ 1854 w 2270"/>
                <a:gd name="T91" fmla="*/ 830 h 1136"/>
                <a:gd name="T92" fmla="*/ 2004 w 2270"/>
                <a:gd name="T93" fmla="*/ 932 h 1136"/>
                <a:gd name="T94" fmla="*/ 2161 w 2270"/>
                <a:gd name="T95" fmla="*/ 965 h 1136"/>
                <a:gd name="T96" fmla="*/ 2241 w 2270"/>
                <a:gd name="T97" fmla="*/ 830 h 1136"/>
                <a:gd name="T98" fmla="*/ 2183 w 2270"/>
                <a:gd name="T99" fmla="*/ 700 h 1136"/>
                <a:gd name="T100" fmla="*/ 2054 w 2270"/>
                <a:gd name="T101" fmla="*/ 604 h 1136"/>
                <a:gd name="T102" fmla="*/ 1925 w 2270"/>
                <a:gd name="T103" fmla="*/ 582 h 1136"/>
                <a:gd name="T104" fmla="*/ 1904 w 2270"/>
                <a:gd name="T105" fmla="*/ 480 h 1136"/>
                <a:gd name="T106" fmla="*/ 1896 w 2270"/>
                <a:gd name="T107" fmla="*/ 401 h 1136"/>
                <a:gd name="T108" fmla="*/ 1796 w 2270"/>
                <a:gd name="T109" fmla="*/ 311 h 1136"/>
                <a:gd name="T110" fmla="*/ 1760 w 2270"/>
                <a:gd name="T111" fmla="*/ 152 h 1136"/>
                <a:gd name="T112" fmla="*/ 1645 w 2270"/>
                <a:gd name="T113" fmla="*/ 113 h 1136"/>
                <a:gd name="T114" fmla="*/ 1473 w 2270"/>
                <a:gd name="T115" fmla="*/ 39 h 1136"/>
                <a:gd name="T116" fmla="*/ 1329 w 2270"/>
                <a:gd name="T117" fmla="*/ 0 h 1136"/>
                <a:gd name="T118" fmla="*/ 1214 w 2270"/>
                <a:gd name="T119" fmla="*/ 61 h 1136"/>
                <a:gd name="T120" fmla="*/ 1069 w 2270"/>
                <a:gd name="T121" fmla="*/ 23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70" h="1136">
                  <a:moveTo>
                    <a:pt x="1005" y="39"/>
                  </a:moveTo>
                  <a:lnTo>
                    <a:pt x="977" y="23"/>
                  </a:lnTo>
                  <a:lnTo>
                    <a:pt x="934" y="5"/>
                  </a:lnTo>
                  <a:lnTo>
                    <a:pt x="898" y="5"/>
                  </a:lnTo>
                  <a:lnTo>
                    <a:pt x="912" y="16"/>
                  </a:lnTo>
                  <a:lnTo>
                    <a:pt x="898" y="23"/>
                  </a:lnTo>
                  <a:lnTo>
                    <a:pt x="854" y="39"/>
                  </a:lnTo>
                  <a:lnTo>
                    <a:pt x="854" y="56"/>
                  </a:lnTo>
                  <a:lnTo>
                    <a:pt x="854" y="73"/>
                  </a:lnTo>
                  <a:lnTo>
                    <a:pt x="826" y="90"/>
                  </a:lnTo>
                  <a:lnTo>
                    <a:pt x="812" y="107"/>
                  </a:lnTo>
                  <a:lnTo>
                    <a:pt x="790" y="113"/>
                  </a:lnTo>
                  <a:lnTo>
                    <a:pt x="754" y="101"/>
                  </a:lnTo>
                  <a:lnTo>
                    <a:pt x="718" y="101"/>
                  </a:lnTo>
                  <a:lnTo>
                    <a:pt x="696" y="124"/>
                  </a:lnTo>
                  <a:lnTo>
                    <a:pt x="660" y="118"/>
                  </a:lnTo>
                  <a:lnTo>
                    <a:pt x="639" y="124"/>
                  </a:lnTo>
                  <a:lnTo>
                    <a:pt x="624" y="146"/>
                  </a:lnTo>
                  <a:lnTo>
                    <a:pt x="589" y="152"/>
                  </a:lnTo>
                  <a:lnTo>
                    <a:pt x="567" y="170"/>
                  </a:lnTo>
                  <a:lnTo>
                    <a:pt x="567" y="198"/>
                  </a:lnTo>
                  <a:lnTo>
                    <a:pt x="582" y="231"/>
                  </a:lnTo>
                  <a:lnTo>
                    <a:pt x="603" y="248"/>
                  </a:lnTo>
                  <a:lnTo>
                    <a:pt x="603" y="277"/>
                  </a:lnTo>
                  <a:lnTo>
                    <a:pt x="532" y="294"/>
                  </a:lnTo>
                  <a:lnTo>
                    <a:pt x="474" y="294"/>
                  </a:lnTo>
                  <a:lnTo>
                    <a:pt x="453" y="322"/>
                  </a:lnTo>
                  <a:lnTo>
                    <a:pt x="439" y="372"/>
                  </a:lnTo>
                  <a:lnTo>
                    <a:pt x="439" y="413"/>
                  </a:lnTo>
                  <a:lnTo>
                    <a:pt x="431" y="424"/>
                  </a:lnTo>
                  <a:lnTo>
                    <a:pt x="425" y="452"/>
                  </a:lnTo>
                  <a:lnTo>
                    <a:pt x="439" y="491"/>
                  </a:lnTo>
                  <a:lnTo>
                    <a:pt x="389" y="513"/>
                  </a:lnTo>
                  <a:lnTo>
                    <a:pt x="353" y="513"/>
                  </a:lnTo>
                  <a:lnTo>
                    <a:pt x="323" y="548"/>
                  </a:lnTo>
                  <a:lnTo>
                    <a:pt x="309" y="559"/>
                  </a:lnTo>
                  <a:lnTo>
                    <a:pt x="273" y="582"/>
                  </a:lnTo>
                  <a:lnTo>
                    <a:pt x="265" y="615"/>
                  </a:lnTo>
                  <a:lnTo>
                    <a:pt x="265" y="644"/>
                  </a:lnTo>
                  <a:lnTo>
                    <a:pt x="237" y="661"/>
                  </a:lnTo>
                  <a:lnTo>
                    <a:pt x="230" y="683"/>
                  </a:lnTo>
                  <a:lnTo>
                    <a:pt x="165" y="678"/>
                  </a:lnTo>
                  <a:lnTo>
                    <a:pt x="108" y="695"/>
                  </a:lnTo>
                  <a:lnTo>
                    <a:pt x="65" y="711"/>
                  </a:lnTo>
                  <a:lnTo>
                    <a:pt x="44" y="729"/>
                  </a:lnTo>
                  <a:lnTo>
                    <a:pt x="8" y="752"/>
                  </a:lnTo>
                  <a:lnTo>
                    <a:pt x="0" y="780"/>
                  </a:lnTo>
                  <a:lnTo>
                    <a:pt x="22" y="796"/>
                  </a:lnTo>
                  <a:lnTo>
                    <a:pt x="44" y="813"/>
                  </a:lnTo>
                  <a:lnTo>
                    <a:pt x="44" y="836"/>
                  </a:lnTo>
                  <a:lnTo>
                    <a:pt x="80" y="853"/>
                  </a:lnTo>
                  <a:lnTo>
                    <a:pt x="94" y="893"/>
                  </a:lnTo>
                  <a:lnTo>
                    <a:pt x="130" y="932"/>
                  </a:lnTo>
                  <a:lnTo>
                    <a:pt x="173" y="915"/>
                  </a:lnTo>
                  <a:lnTo>
                    <a:pt x="209" y="887"/>
                  </a:lnTo>
                  <a:lnTo>
                    <a:pt x="237" y="887"/>
                  </a:lnTo>
                  <a:lnTo>
                    <a:pt x="259" y="898"/>
                  </a:lnTo>
                  <a:lnTo>
                    <a:pt x="287" y="926"/>
                  </a:lnTo>
                  <a:lnTo>
                    <a:pt x="331" y="898"/>
                  </a:lnTo>
                  <a:lnTo>
                    <a:pt x="367" y="865"/>
                  </a:lnTo>
                  <a:lnTo>
                    <a:pt x="409" y="865"/>
                  </a:lnTo>
                  <a:lnTo>
                    <a:pt x="460" y="865"/>
                  </a:lnTo>
                  <a:lnTo>
                    <a:pt x="510" y="848"/>
                  </a:lnTo>
                  <a:lnTo>
                    <a:pt x="532" y="813"/>
                  </a:lnTo>
                  <a:lnTo>
                    <a:pt x="603" y="780"/>
                  </a:lnTo>
                  <a:lnTo>
                    <a:pt x="646" y="780"/>
                  </a:lnTo>
                  <a:lnTo>
                    <a:pt x="668" y="791"/>
                  </a:lnTo>
                  <a:lnTo>
                    <a:pt x="690" y="813"/>
                  </a:lnTo>
                  <a:lnTo>
                    <a:pt x="674" y="853"/>
                  </a:lnTo>
                  <a:lnTo>
                    <a:pt x="632" y="865"/>
                  </a:lnTo>
                  <a:lnTo>
                    <a:pt x="582" y="865"/>
                  </a:lnTo>
                  <a:lnTo>
                    <a:pt x="546" y="881"/>
                  </a:lnTo>
                  <a:lnTo>
                    <a:pt x="539" y="898"/>
                  </a:lnTo>
                  <a:lnTo>
                    <a:pt x="489" y="943"/>
                  </a:lnTo>
                  <a:lnTo>
                    <a:pt x="445" y="943"/>
                  </a:lnTo>
                  <a:lnTo>
                    <a:pt x="409" y="965"/>
                  </a:lnTo>
                  <a:lnTo>
                    <a:pt x="425" y="1000"/>
                  </a:lnTo>
                  <a:lnTo>
                    <a:pt x="460" y="1034"/>
                  </a:lnTo>
                  <a:lnTo>
                    <a:pt x="445" y="1051"/>
                  </a:lnTo>
                  <a:lnTo>
                    <a:pt x="445" y="1067"/>
                  </a:lnTo>
                  <a:lnTo>
                    <a:pt x="496" y="1096"/>
                  </a:lnTo>
                  <a:lnTo>
                    <a:pt x="503" y="1124"/>
                  </a:lnTo>
                  <a:lnTo>
                    <a:pt x="560" y="1135"/>
                  </a:lnTo>
                  <a:lnTo>
                    <a:pt x="610" y="1112"/>
                  </a:lnTo>
                  <a:lnTo>
                    <a:pt x="646" y="1112"/>
                  </a:lnTo>
                  <a:lnTo>
                    <a:pt x="690" y="1130"/>
                  </a:lnTo>
                  <a:lnTo>
                    <a:pt x="754" y="1112"/>
                  </a:lnTo>
                  <a:lnTo>
                    <a:pt x="776" y="1079"/>
                  </a:lnTo>
                  <a:lnTo>
                    <a:pt x="754" y="1045"/>
                  </a:lnTo>
                  <a:lnTo>
                    <a:pt x="710" y="1006"/>
                  </a:lnTo>
                  <a:lnTo>
                    <a:pt x="710" y="965"/>
                  </a:lnTo>
                  <a:lnTo>
                    <a:pt x="732" y="932"/>
                  </a:lnTo>
                  <a:lnTo>
                    <a:pt x="776" y="937"/>
                  </a:lnTo>
                  <a:lnTo>
                    <a:pt x="790" y="983"/>
                  </a:lnTo>
                  <a:lnTo>
                    <a:pt x="826" y="1022"/>
                  </a:lnTo>
                  <a:lnTo>
                    <a:pt x="869" y="1011"/>
                  </a:lnTo>
                  <a:lnTo>
                    <a:pt x="912" y="1017"/>
                  </a:lnTo>
                  <a:lnTo>
                    <a:pt x="941" y="989"/>
                  </a:lnTo>
                  <a:lnTo>
                    <a:pt x="926" y="937"/>
                  </a:lnTo>
                  <a:lnTo>
                    <a:pt x="926" y="904"/>
                  </a:lnTo>
                  <a:lnTo>
                    <a:pt x="962" y="904"/>
                  </a:lnTo>
                  <a:lnTo>
                    <a:pt x="1005" y="881"/>
                  </a:lnTo>
                  <a:lnTo>
                    <a:pt x="1013" y="824"/>
                  </a:lnTo>
                  <a:lnTo>
                    <a:pt x="1005" y="791"/>
                  </a:lnTo>
                  <a:lnTo>
                    <a:pt x="1049" y="763"/>
                  </a:lnTo>
                  <a:lnTo>
                    <a:pt x="1063" y="780"/>
                  </a:lnTo>
                  <a:lnTo>
                    <a:pt x="1049" y="813"/>
                  </a:lnTo>
                  <a:lnTo>
                    <a:pt x="1063" y="865"/>
                  </a:lnTo>
                  <a:lnTo>
                    <a:pt x="1055" y="915"/>
                  </a:lnTo>
                  <a:lnTo>
                    <a:pt x="1069" y="955"/>
                  </a:lnTo>
                  <a:lnTo>
                    <a:pt x="1099" y="943"/>
                  </a:lnTo>
                  <a:lnTo>
                    <a:pt x="1121" y="949"/>
                  </a:lnTo>
                  <a:lnTo>
                    <a:pt x="1135" y="983"/>
                  </a:lnTo>
                  <a:lnTo>
                    <a:pt x="1178" y="989"/>
                  </a:lnTo>
                  <a:lnTo>
                    <a:pt x="1178" y="1017"/>
                  </a:lnTo>
                  <a:lnTo>
                    <a:pt x="1200" y="1062"/>
                  </a:lnTo>
                  <a:lnTo>
                    <a:pt x="1264" y="1051"/>
                  </a:lnTo>
                  <a:lnTo>
                    <a:pt x="1300" y="1084"/>
                  </a:lnTo>
                  <a:lnTo>
                    <a:pt x="1350" y="1130"/>
                  </a:lnTo>
                  <a:lnTo>
                    <a:pt x="1379" y="1112"/>
                  </a:lnTo>
                  <a:lnTo>
                    <a:pt x="1415" y="1112"/>
                  </a:lnTo>
                  <a:lnTo>
                    <a:pt x="1459" y="1130"/>
                  </a:lnTo>
                  <a:lnTo>
                    <a:pt x="1516" y="1107"/>
                  </a:lnTo>
                  <a:lnTo>
                    <a:pt x="1531" y="1062"/>
                  </a:lnTo>
                  <a:lnTo>
                    <a:pt x="1531" y="1034"/>
                  </a:lnTo>
                  <a:lnTo>
                    <a:pt x="1588" y="1034"/>
                  </a:lnTo>
                  <a:lnTo>
                    <a:pt x="1645" y="1017"/>
                  </a:lnTo>
                  <a:lnTo>
                    <a:pt x="1680" y="1017"/>
                  </a:lnTo>
                  <a:lnTo>
                    <a:pt x="1716" y="1017"/>
                  </a:lnTo>
                  <a:lnTo>
                    <a:pt x="1730" y="965"/>
                  </a:lnTo>
                  <a:lnTo>
                    <a:pt x="1760" y="932"/>
                  </a:lnTo>
                  <a:lnTo>
                    <a:pt x="1738" y="881"/>
                  </a:lnTo>
                  <a:lnTo>
                    <a:pt x="1702" y="881"/>
                  </a:lnTo>
                  <a:lnTo>
                    <a:pt x="1702" y="836"/>
                  </a:lnTo>
                  <a:lnTo>
                    <a:pt x="1666" y="830"/>
                  </a:lnTo>
                  <a:lnTo>
                    <a:pt x="1746" y="820"/>
                  </a:lnTo>
                  <a:lnTo>
                    <a:pt x="1788" y="848"/>
                  </a:lnTo>
                  <a:lnTo>
                    <a:pt x="1854" y="830"/>
                  </a:lnTo>
                  <a:lnTo>
                    <a:pt x="1918" y="853"/>
                  </a:lnTo>
                  <a:lnTo>
                    <a:pt x="1982" y="858"/>
                  </a:lnTo>
                  <a:lnTo>
                    <a:pt x="2004" y="932"/>
                  </a:lnTo>
                  <a:lnTo>
                    <a:pt x="2047" y="937"/>
                  </a:lnTo>
                  <a:lnTo>
                    <a:pt x="2105" y="960"/>
                  </a:lnTo>
                  <a:lnTo>
                    <a:pt x="2161" y="965"/>
                  </a:lnTo>
                  <a:lnTo>
                    <a:pt x="2219" y="937"/>
                  </a:lnTo>
                  <a:lnTo>
                    <a:pt x="2269" y="898"/>
                  </a:lnTo>
                  <a:lnTo>
                    <a:pt x="2241" y="830"/>
                  </a:lnTo>
                  <a:lnTo>
                    <a:pt x="2191" y="796"/>
                  </a:lnTo>
                  <a:lnTo>
                    <a:pt x="2213" y="767"/>
                  </a:lnTo>
                  <a:lnTo>
                    <a:pt x="2183" y="700"/>
                  </a:lnTo>
                  <a:lnTo>
                    <a:pt x="2169" y="661"/>
                  </a:lnTo>
                  <a:lnTo>
                    <a:pt x="2125" y="615"/>
                  </a:lnTo>
                  <a:lnTo>
                    <a:pt x="2054" y="604"/>
                  </a:lnTo>
                  <a:lnTo>
                    <a:pt x="1968" y="644"/>
                  </a:lnTo>
                  <a:lnTo>
                    <a:pt x="1890" y="627"/>
                  </a:lnTo>
                  <a:lnTo>
                    <a:pt x="1925" y="582"/>
                  </a:lnTo>
                  <a:lnTo>
                    <a:pt x="1997" y="548"/>
                  </a:lnTo>
                  <a:lnTo>
                    <a:pt x="1982" y="497"/>
                  </a:lnTo>
                  <a:lnTo>
                    <a:pt x="1904" y="480"/>
                  </a:lnTo>
                  <a:lnTo>
                    <a:pt x="1854" y="480"/>
                  </a:lnTo>
                  <a:lnTo>
                    <a:pt x="1868" y="441"/>
                  </a:lnTo>
                  <a:lnTo>
                    <a:pt x="1896" y="401"/>
                  </a:lnTo>
                  <a:lnTo>
                    <a:pt x="1890" y="339"/>
                  </a:lnTo>
                  <a:lnTo>
                    <a:pt x="1838" y="311"/>
                  </a:lnTo>
                  <a:lnTo>
                    <a:pt x="1796" y="311"/>
                  </a:lnTo>
                  <a:lnTo>
                    <a:pt x="1796" y="259"/>
                  </a:lnTo>
                  <a:lnTo>
                    <a:pt x="1796" y="214"/>
                  </a:lnTo>
                  <a:lnTo>
                    <a:pt x="1760" y="152"/>
                  </a:lnTo>
                  <a:lnTo>
                    <a:pt x="1730" y="113"/>
                  </a:lnTo>
                  <a:lnTo>
                    <a:pt x="1696" y="113"/>
                  </a:lnTo>
                  <a:lnTo>
                    <a:pt x="1645" y="113"/>
                  </a:lnTo>
                  <a:lnTo>
                    <a:pt x="1580" y="61"/>
                  </a:lnTo>
                  <a:lnTo>
                    <a:pt x="1516" y="28"/>
                  </a:lnTo>
                  <a:lnTo>
                    <a:pt x="1473" y="39"/>
                  </a:lnTo>
                  <a:lnTo>
                    <a:pt x="1415" y="23"/>
                  </a:lnTo>
                  <a:lnTo>
                    <a:pt x="1393" y="0"/>
                  </a:lnTo>
                  <a:lnTo>
                    <a:pt x="1329" y="0"/>
                  </a:lnTo>
                  <a:lnTo>
                    <a:pt x="1286" y="0"/>
                  </a:lnTo>
                  <a:lnTo>
                    <a:pt x="1214" y="56"/>
                  </a:lnTo>
                  <a:lnTo>
                    <a:pt x="1214" y="61"/>
                  </a:lnTo>
                  <a:lnTo>
                    <a:pt x="1200" y="5"/>
                  </a:lnTo>
                  <a:lnTo>
                    <a:pt x="1091" y="0"/>
                  </a:lnTo>
                  <a:lnTo>
                    <a:pt x="1069" y="23"/>
                  </a:lnTo>
                  <a:lnTo>
                    <a:pt x="1005" y="39"/>
                  </a:lnTo>
                </a:path>
              </a:pathLst>
            </a:custGeom>
            <a:solidFill>
              <a:srgbClr val="3F5F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67" name="Freeform 183"/>
            <p:cNvSpPr>
              <a:spLocks/>
            </p:cNvSpPr>
            <p:nvPr/>
          </p:nvSpPr>
          <p:spPr bwMode="auto">
            <a:xfrm>
              <a:off x="2112" y="1111"/>
              <a:ext cx="2270" cy="1136"/>
            </a:xfrm>
            <a:custGeom>
              <a:avLst/>
              <a:gdLst>
                <a:gd name="T0" fmla="*/ 898 w 2270"/>
                <a:gd name="T1" fmla="*/ 23 h 1136"/>
                <a:gd name="T2" fmla="*/ 790 w 2270"/>
                <a:gd name="T3" fmla="*/ 113 h 1136"/>
                <a:gd name="T4" fmla="*/ 624 w 2270"/>
                <a:gd name="T5" fmla="*/ 146 h 1136"/>
                <a:gd name="T6" fmla="*/ 668 w 2270"/>
                <a:gd name="T7" fmla="*/ 311 h 1136"/>
                <a:gd name="T8" fmla="*/ 481 w 2270"/>
                <a:gd name="T9" fmla="*/ 413 h 1136"/>
                <a:gd name="T10" fmla="*/ 323 w 2270"/>
                <a:gd name="T11" fmla="*/ 548 h 1136"/>
                <a:gd name="T12" fmla="*/ 230 w 2270"/>
                <a:gd name="T13" fmla="*/ 683 h 1136"/>
                <a:gd name="T14" fmla="*/ 0 w 2270"/>
                <a:gd name="T15" fmla="*/ 780 h 1136"/>
                <a:gd name="T16" fmla="*/ 130 w 2270"/>
                <a:gd name="T17" fmla="*/ 932 h 1136"/>
                <a:gd name="T18" fmla="*/ 331 w 2270"/>
                <a:gd name="T19" fmla="*/ 898 h 1136"/>
                <a:gd name="T20" fmla="*/ 603 w 2270"/>
                <a:gd name="T21" fmla="*/ 780 h 1136"/>
                <a:gd name="T22" fmla="*/ 439 w 2270"/>
                <a:gd name="T23" fmla="*/ 695 h 1136"/>
                <a:gd name="T24" fmla="*/ 596 w 2270"/>
                <a:gd name="T25" fmla="*/ 678 h 1136"/>
                <a:gd name="T26" fmla="*/ 668 w 2270"/>
                <a:gd name="T27" fmla="*/ 644 h 1136"/>
                <a:gd name="T28" fmla="*/ 798 w 2270"/>
                <a:gd name="T29" fmla="*/ 655 h 1136"/>
                <a:gd name="T30" fmla="*/ 948 w 2270"/>
                <a:gd name="T31" fmla="*/ 723 h 1136"/>
                <a:gd name="T32" fmla="*/ 754 w 2270"/>
                <a:gd name="T33" fmla="*/ 711 h 1136"/>
                <a:gd name="T34" fmla="*/ 654 w 2270"/>
                <a:gd name="T35" fmla="*/ 746 h 1136"/>
                <a:gd name="T36" fmla="*/ 546 w 2270"/>
                <a:gd name="T37" fmla="*/ 881 h 1136"/>
                <a:gd name="T38" fmla="*/ 460 w 2270"/>
                <a:gd name="T39" fmla="*/ 1034 h 1136"/>
                <a:gd name="T40" fmla="*/ 610 w 2270"/>
                <a:gd name="T41" fmla="*/ 1112 h 1136"/>
                <a:gd name="T42" fmla="*/ 710 w 2270"/>
                <a:gd name="T43" fmla="*/ 1006 h 1136"/>
                <a:gd name="T44" fmla="*/ 869 w 2270"/>
                <a:gd name="T45" fmla="*/ 1011 h 1136"/>
                <a:gd name="T46" fmla="*/ 1005 w 2270"/>
                <a:gd name="T47" fmla="*/ 881 h 1136"/>
                <a:gd name="T48" fmla="*/ 1063 w 2270"/>
                <a:gd name="T49" fmla="*/ 865 h 1136"/>
                <a:gd name="T50" fmla="*/ 1178 w 2270"/>
                <a:gd name="T51" fmla="*/ 989 h 1136"/>
                <a:gd name="T52" fmla="*/ 1379 w 2270"/>
                <a:gd name="T53" fmla="*/ 1112 h 1136"/>
                <a:gd name="T54" fmla="*/ 1588 w 2270"/>
                <a:gd name="T55" fmla="*/ 1034 h 1136"/>
                <a:gd name="T56" fmla="*/ 1738 w 2270"/>
                <a:gd name="T57" fmla="*/ 881 h 1136"/>
                <a:gd name="T58" fmla="*/ 1854 w 2270"/>
                <a:gd name="T59" fmla="*/ 830 h 1136"/>
                <a:gd name="T60" fmla="*/ 2161 w 2270"/>
                <a:gd name="T61" fmla="*/ 965 h 1136"/>
                <a:gd name="T62" fmla="*/ 2183 w 2270"/>
                <a:gd name="T63" fmla="*/ 700 h 1136"/>
                <a:gd name="T64" fmla="*/ 1925 w 2270"/>
                <a:gd name="T65" fmla="*/ 582 h 1136"/>
                <a:gd name="T66" fmla="*/ 1896 w 2270"/>
                <a:gd name="T67" fmla="*/ 401 h 1136"/>
                <a:gd name="T68" fmla="*/ 1760 w 2270"/>
                <a:gd name="T69" fmla="*/ 152 h 1136"/>
                <a:gd name="T70" fmla="*/ 1473 w 2270"/>
                <a:gd name="T71" fmla="*/ 39 h 1136"/>
                <a:gd name="T72" fmla="*/ 1200 w 2270"/>
                <a:gd name="T73" fmla="*/ 254 h 1136"/>
                <a:gd name="T74" fmla="*/ 1149 w 2270"/>
                <a:gd name="T75" fmla="*/ 389 h 1136"/>
                <a:gd name="T76" fmla="*/ 1357 w 2270"/>
                <a:gd name="T77" fmla="*/ 485 h 1136"/>
                <a:gd name="T78" fmla="*/ 1336 w 2270"/>
                <a:gd name="T79" fmla="*/ 378 h 1136"/>
                <a:gd name="T80" fmla="*/ 1516 w 2270"/>
                <a:gd name="T81" fmla="*/ 287 h 1136"/>
                <a:gd name="T82" fmla="*/ 1495 w 2270"/>
                <a:gd name="T83" fmla="*/ 463 h 1136"/>
                <a:gd name="T84" fmla="*/ 1365 w 2270"/>
                <a:gd name="T85" fmla="*/ 537 h 1136"/>
                <a:gd name="T86" fmla="*/ 1465 w 2270"/>
                <a:gd name="T87" fmla="*/ 576 h 1136"/>
                <a:gd name="T88" fmla="*/ 1408 w 2270"/>
                <a:gd name="T89" fmla="*/ 723 h 1136"/>
                <a:gd name="T90" fmla="*/ 1595 w 2270"/>
                <a:gd name="T91" fmla="*/ 729 h 1136"/>
                <a:gd name="T92" fmla="*/ 1523 w 2270"/>
                <a:gd name="T93" fmla="*/ 774 h 1136"/>
                <a:gd name="T94" fmla="*/ 1423 w 2270"/>
                <a:gd name="T95" fmla="*/ 808 h 1136"/>
                <a:gd name="T96" fmla="*/ 1350 w 2270"/>
                <a:gd name="T97" fmla="*/ 706 h 1136"/>
                <a:gd name="T98" fmla="*/ 1243 w 2270"/>
                <a:gd name="T99" fmla="*/ 570 h 1136"/>
                <a:gd name="T100" fmla="*/ 1127 w 2270"/>
                <a:gd name="T101" fmla="*/ 474 h 1136"/>
                <a:gd name="T102" fmla="*/ 1049 w 2270"/>
                <a:gd name="T103" fmla="*/ 344 h 1136"/>
                <a:gd name="T104" fmla="*/ 991 w 2270"/>
                <a:gd name="T105" fmla="*/ 282 h 1136"/>
                <a:gd name="T106" fmla="*/ 1033 w 2270"/>
                <a:gd name="T107" fmla="*/ 198 h 1136"/>
                <a:gd name="T108" fmla="*/ 1091 w 2270"/>
                <a:gd name="T109" fmla="*/ 0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70" h="1136">
                  <a:moveTo>
                    <a:pt x="1005" y="39"/>
                  </a:moveTo>
                  <a:lnTo>
                    <a:pt x="977" y="23"/>
                  </a:lnTo>
                  <a:lnTo>
                    <a:pt x="934" y="5"/>
                  </a:lnTo>
                  <a:lnTo>
                    <a:pt x="898" y="5"/>
                  </a:lnTo>
                  <a:lnTo>
                    <a:pt x="912" y="16"/>
                  </a:lnTo>
                  <a:lnTo>
                    <a:pt x="898" y="23"/>
                  </a:lnTo>
                  <a:lnTo>
                    <a:pt x="854" y="39"/>
                  </a:lnTo>
                  <a:lnTo>
                    <a:pt x="854" y="56"/>
                  </a:lnTo>
                  <a:lnTo>
                    <a:pt x="854" y="73"/>
                  </a:lnTo>
                  <a:lnTo>
                    <a:pt x="826" y="90"/>
                  </a:lnTo>
                  <a:lnTo>
                    <a:pt x="812" y="107"/>
                  </a:lnTo>
                  <a:lnTo>
                    <a:pt x="790" y="113"/>
                  </a:lnTo>
                  <a:lnTo>
                    <a:pt x="754" y="101"/>
                  </a:lnTo>
                  <a:lnTo>
                    <a:pt x="718" y="101"/>
                  </a:lnTo>
                  <a:lnTo>
                    <a:pt x="696" y="124"/>
                  </a:lnTo>
                  <a:lnTo>
                    <a:pt x="660" y="118"/>
                  </a:lnTo>
                  <a:lnTo>
                    <a:pt x="639" y="124"/>
                  </a:lnTo>
                  <a:lnTo>
                    <a:pt x="624" y="146"/>
                  </a:lnTo>
                  <a:lnTo>
                    <a:pt x="589" y="152"/>
                  </a:lnTo>
                  <a:lnTo>
                    <a:pt x="567" y="170"/>
                  </a:lnTo>
                  <a:lnTo>
                    <a:pt x="567" y="198"/>
                  </a:lnTo>
                  <a:lnTo>
                    <a:pt x="582" y="231"/>
                  </a:lnTo>
                  <a:lnTo>
                    <a:pt x="603" y="248"/>
                  </a:lnTo>
                  <a:lnTo>
                    <a:pt x="668" y="311"/>
                  </a:lnTo>
                  <a:lnTo>
                    <a:pt x="646" y="344"/>
                  </a:lnTo>
                  <a:lnTo>
                    <a:pt x="624" y="372"/>
                  </a:lnTo>
                  <a:lnTo>
                    <a:pt x="668" y="401"/>
                  </a:lnTo>
                  <a:lnTo>
                    <a:pt x="596" y="418"/>
                  </a:lnTo>
                  <a:lnTo>
                    <a:pt x="510" y="378"/>
                  </a:lnTo>
                  <a:lnTo>
                    <a:pt x="481" y="413"/>
                  </a:lnTo>
                  <a:lnTo>
                    <a:pt x="431" y="424"/>
                  </a:lnTo>
                  <a:lnTo>
                    <a:pt x="425" y="452"/>
                  </a:lnTo>
                  <a:lnTo>
                    <a:pt x="439" y="491"/>
                  </a:lnTo>
                  <a:lnTo>
                    <a:pt x="389" y="513"/>
                  </a:lnTo>
                  <a:lnTo>
                    <a:pt x="353" y="513"/>
                  </a:lnTo>
                  <a:lnTo>
                    <a:pt x="323" y="548"/>
                  </a:lnTo>
                  <a:lnTo>
                    <a:pt x="309" y="559"/>
                  </a:lnTo>
                  <a:lnTo>
                    <a:pt x="273" y="582"/>
                  </a:lnTo>
                  <a:lnTo>
                    <a:pt x="265" y="615"/>
                  </a:lnTo>
                  <a:lnTo>
                    <a:pt x="265" y="644"/>
                  </a:lnTo>
                  <a:lnTo>
                    <a:pt x="237" y="661"/>
                  </a:lnTo>
                  <a:lnTo>
                    <a:pt x="230" y="683"/>
                  </a:lnTo>
                  <a:lnTo>
                    <a:pt x="165" y="678"/>
                  </a:lnTo>
                  <a:lnTo>
                    <a:pt x="108" y="695"/>
                  </a:lnTo>
                  <a:lnTo>
                    <a:pt x="65" y="711"/>
                  </a:lnTo>
                  <a:lnTo>
                    <a:pt x="44" y="729"/>
                  </a:lnTo>
                  <a:lnTo>
                    <a:pt x="8" y="752"/>
                  </a:lnTo>
                  <a:lnTo>
                    <a:pt x="0" y="780"/>
                  </a:lnTo>
                  <a:lnTo>
                    <a:pt x="22" y="796"/>
                  </a:lnTo>
                  <a:lnTo>
                    <a:pt x="44" y="813"/>
                  </a:lnTo>
                  <a:lnTo>
                    <a:pt x="44" y="836"/>
                  </a:lnTo>
                  <a:lnTo>
                    <a:pt x="80" y="853"/>
                  </a:lnTo>
                  <a:lnTo>
                    <a:pt x="94" y="893"/>
                  </a:lnTo>
                  <a:lnTo>
                    <a:pt x="130" y="932"/>
                  </a:lnTo>
                  <a:lnTo>
                    <a:pt x="173" y="915"/>
                  </a:lnTo>
                  <a:lnTo>
                    <a:pt x="209" y="887"/>
                  </a:lnTo>
                  <a:lnTo>
                    <a:pt x="237" y="887"/>
                  </a:lnTo>
                  <a:lnTo>
                    <a:pt x="259" y="898"/>
                  </a:lnTo>
                  <a:lnTo>
                    <a:pt x="287" y="926"/>
                  </a:lnTo>
                  <a:lnTo>
                    <a:pt x="331" y="898"/>
                  </a:lnTo>
                  <a:lnTo>
                    <a:pt x="367" y="865"/>
                  </a:lnTo>
                  <a:lnTo>
                    <a:pt x="409" y="865"/>
                  </a:lnTo>
                  <a:lnTo>
                    <a:pt x="460" y="865"/>
                  </a:lnTo>
                  <a:lnTo>
                    <a:pt x="510" y="848"/>
                  </a:lnTo>
                  <a:lnTo>
                    <a:pt x="532" y="813"/>
                  </a:lnTo>
                  <a:lnTo>
                    <a:pt x="603" y="780"/>
                  </a:lnTo>
                  <a:lnTo>
                    <a:pt x="567" y="739"/>
                  </a:lnTo>
                  <a:lnTo>
                    <a:pt x="503" y="734"/>
                  </a:lnTo>
                  <a:lnTo>
                    <a:pt x="489" y="729"/>
                  </a:lnTo>
                  <a:lnTo>
                    <a:pt x="489" y="711"/>
                  </a:lnTo>
                  <a:lnTo>
                    <a:pt x="481" y="700"/>
                  </a:lnTo>
                  <a:lnTo>
                    <a:pt x="439" y="695"/>
                  </a:lnTo>
                  <a:lnTo>
                    <a:pt x="453" y="683"/>
                  </a:lnTo>
                  <a:lnTo>
                    <a:pt x="460" y="672"/>
                  </a:lnTo>
                  <a:lnTo>
                    <a:pt x="496" y="683"/>
                  </a:lnTo>
                  <a:lnTo>
                    <a:pt x="532" y="711"/>
                  </a:lnTo>
                  <a:lnTo>
                    <a:pt x="553" y="683"/>
                  </a:lnTo>
                  <a:lnTo>
                    <a:pt x="596" y="678"/>
                  </a:lnTo>
                  <a:lnTo>
                    <a:pt x="618" y="667"/>
                  </a:lnTo>
                  <a:lnTo>
                    <a:pt x="618" y="655"/>
                  </a:lnTo>
                  <a:lnTo>
                    <a:pt x="610" y="644"/>
                  </a:lnTo>
                  <a:lnTo>
                    <a:pt x="632" y="655"/>
                  </a:lnTo>
                  <a:lnTo>
                    <a:pt x="654" y="655"/>
                  </a:lnTo>
                  <a:lnTo>
                    <a:pt x="668" y="644"/>
                  </a:lnTo>
                  <a:lnTo>
                    <a:pt x="710" y="632"/>
                  </a:lnTo>
                  <a:lnTo>
                    <a:pt x="726" y="622"/>
                  </a:lnTo>
                  <a:lnTo>
                    <a:pt x="726" y="644"/>
                  </a:lnTo>
                  <a:lnTo>
                    <a:pt x="762" y="622"/>
                  </a:lnTo>
                  <a:lnTo>
                    <a:pt x="782" y="632"/>
                  </a:lnTo>
                  <a:lnTo>
                    <a:pt x="798" y="655"/>
                  </a:lnTo>
                  <a:lnTo>
                    <a:pt x="762" y="672"/>
                  </a:lnTo>
                  <a:lnTo>
                    <a:pt x="790" y="678"/>
                  </a:lnTo>
                  <a:lnTo>
                    <a:pt x="818" y="683"/>
                  </a:lnTo>
                  <a:lnTo>
                    <a:pt x="840" y="678"/>
                  </a:lnTo>
                  <a:lnTo>
                    <a:pt x="890" y="689"/>
                  </a:lnTo>
                  <a:lnTo>
                    <a:pt x="948" y="723"/>
                  </a:lnTo>
                  <a:lnTo>
                    <a:pt x="898" y="746"/>
                  </a:lnTo>
                  <a:lnTo>
                    <a:pt x="834" y="739"/>
                  </a:lnTo>
                  <a:lnTo>
                    <a:pt x="826" y="723"/>
                  </a:lnTo>
                  <a:lnTo>
                    <a:pt x="804" y="711"/>
                  </a:lnTo>
                  <a:lnTo>
                    <a:pt x="790" y="717"/>
                  </a:lnTo>
                  <a:lnTo>
                    <a:pt x="754" y="711"/>
                  </a:lnTo>
                  <a:lnTo>
                    <a:pt x="718" y="711"/>
                  </a:lnTo>
                  <a:lnTo>
                    <a:pt x="690" y="711"/>
                  </a:lnTo>
                  <a:lnTo>
                    <a:pt x="690" y="729"/>
                  </a:lnTo>
                  <a:lnTo>
                    <a:pt x="668" y="723"/>
                  </a:lnTo>
                  <a:lnTo>
                    <a:pt x="660" y="734"/>
                  </a:lnTo>
                  <a:lnTo>
                    <a:pt x="654" y="746"/>
                  </a:lnTo>
                  <a:lnTo>
                    <a:pt x="668" y="791"/>
                  </a:lnTo>
                  <a:lnTo>
                    <a:pt x="690" y="813"/>
                  </a:lnTo>
                  <a:lnTo>
                    <a:pt x="674" y="853"/>
                  </a:lnTo>
                  <a:lnTo>
                    <a:pt x="632" y="865"/>
                  </a:lnTo>
                  <a:lnTo>
                    <a:pt x="582" y="865"/>
                  </a:lnTo>
                  <a:lnTo>
                    <a:pt x="546" y="881"/>
                  </a:lnTo>
                  <a:lnTo>
                    <a:pt x="539" y="898"/>
                  </a:lnTo>
                  <a:lnTo>
                    <a:pt x="489" y="943"/>
                  </a:lnTo>
                  <a:lnTo>
                    <a:pt x="445" y="943"/>
                  </a:lnTo>
                  <a:lnTo>
                    <a:pt x="409" y="965"/>
                  </a:lnTo>
                  <a:lnTo>
                    <a:pt x="425" y="1000"/>
                  </a:lnTo>
                  <a:lnTo>
                    <a:pt x="460" y="1034"/>
                  </a:lnTo>
                  <a:lnTo>
                    <a:pt x="445" y="1051"/>
                  </a:lnTo>
                  <a:lnTo>
                    <a:pt x="445" y="1067"/>
                  </a:lnTo>
                  <a:lnTo>
                    <a:pt x="496" y="1096"/>
                  </a:lnTo>
                  <a:lnTo>
                    <a:pt x="503" y="1124"/>
                  </a:lnTo>
                  <a:lnTo>
                    <a:pt x="560" y="1135"/>
                  </a:lnTo>
                  <a:lnTo>
                    <a:pt x="610" y="1112"/>
                  </a:lnTo>
                  <a:lnTo>
                    <a:pt x="646" y="1112"/>
                  </a:lnTo>
                  <a:lnTo>
                    <a:pt x="690" y="1130"/>
                  </a:lnTo>
                  <a:lnTo>
                    <a:pt x="754" y="1112"/>
                  </a:lnTo>
                  <a:lnTo>
                    <a:pt x="776" y="1079"/>
                  </a:lnTo>
                  <a:lnTo>
                    <a:pt x="754" y="1045"/>
                  </a:lnTo>
                  <a:lnTo>
                    <a:pt x="710" y="1006"/>
                  </a:lnTo>
                  <a:lnTo>
                    <a:pt x="710" y="965"/>
                  </a:lnTo>
                  <a:lnTo>
                    <a:pt x="732" y="932"/>
                  </a:lnTo>
                  <a:lnTo>
                    <a:pt x="776" y="937"/>
                  </a:lnTo>
                  <a:lnTo>
                    <a:pt x="790" y="983"/>
                  </a:lnTo>
                  <a:lnTo>
                    <a:pt x="826" y="1022"/>
                  </a:lnTo>
                  <a:lnTo>
                    <a:pt x="869" y="1011"/>
                  </a:lnTo>
                  <a:lnTo>
                    <a:pt x="912" y="1017"/>
                  </a:lnTo>
                  <a:lnTo>
                    <a:pt x="941" y="989"/>
                  </a:lnTo>
                  <a:lnTo>
                    <a:pt x="926" y="937"/>
                  </a:lnTo>
                  <a:lnTo>
                    <a:pt x="926" y="904"/>
                  </a:lnTo>
                  <a:lnTo>
                    <a:pt x="962" y="904"/>
                  </a:lnTo>
                  <a:lnTo>
                    <a:pt x="1005" y="881"/>
                  </a:lnTo>
                  <a:lnTo>
                    <a:pt x="1013" y="824"/>
                  </a:lnTo>
                  <a:lnTo>
                    <a:pt x="1005" y="791"/>
                  </a:lnTo>
                  <a:lnTo>
                    <a:pt x="1049" y="763"/>
                  </a:lnTo>
                  <a:lnTo>
                    <a:pt x="1063" y="780"/>
                  </a:lnTo>
                  <a:lnTo>
                    <a:pt x="1049" y="813"/>
                  </a:lnTo>
                  <a:lnTo>
                    <a:pt x="1063" y="865"/>
                  </a:lnTo>
                  <a:lnTo>
                    <a:pt x="1055" y="915"/>
                  </a:lnTo>
                  <a:lnTo>
                    <a:pt x="1069" y="955"/>
                  </a:lnTo>
                  <a:lnTo>
                    <a:pt x="1099" y="943"/>
                  </a:lnTo>
                  <a:lnTo>
                    <a:pt x="1121" y="949"/>
                  </a:lnTo>
                  <a:lnTo>
                    <a:pt x="1135" y="983"/>
                  </a:lnTo>
                  <a:lnTo>
                    <a:pt x="1178" y="989"/>
                  </a:lnTo>
                  <a:lnTo>
                    <a:pt x="1178" y="1017"/>
                  </a:lnTo>
                  <a:lnTo>
                    <a:pt x="1200" y="1062"/>
                  </a:lnTo>
                  <a:lnTo>
                    <a:pt x="1264" y="1051"/>
                  </a:lnTo>
                  <a:lnTo>
                    <a:pt x="1300" y="1084"/>
                  </a:lnTo>
                  <a:lnTo>
                    <a:pt x="1350" y="1130"/>
                  </a:lnTo>
                  <a:lnTo>
                    <a:pt x="1379" y="1112"/>
                  </a:lnTo>
                  <a:lnTo>
                    <a:pt x="1415" y="1112"/>
                  </a:lnTo>
                  <a:lnTo>
                    <a:pt x="1459" y="1130"/>
                  </a:lnTo>
                  <a:lnTo>
                    <a:pt x="1516" y="1107"/>
                  </a:lnTo>
                  <a:lnTo>
                    <a:pt x="1531" y="1062"/>
                  </a:lnTo>
                  <a:lnTo>
                    <a:pt x="1531" y="1034"/>
                  </a:lnTo>
                  <a:lnTo>
                    <a:pt x="1588" y="1034"/>
                  </a:lnTo>
                  <a:lnTo>
                    <a:pt x="1645" y="1017"/>
                  </a:lnTo>
                  <a:lnTo>
                    <a:pt x="1680" y="1017"/>
                  </a:lnTo>
                  <a:lnTo>
                    <a:pt x="1716" y="1017"/>
                  </a:lnTo>
                  <a:lnTo>
                    <a:pt x="1730" y="965"/>
                  </a:lnTo>
                  <a:lnTo>
                    <a:pt x="1760" y="932"/>
                  </a:lnTo>
                  <a:lnTo>
                    <a:pt x="1738" y="881"/>
                  </a:lnTo>
                  <a:lnTo>
                    <a:pt x="1702" y="881"/>
                  </a:lnTo>
                  <a:lnTo>
                    <a:pt x="1702" y="836"/>
                  </a:lnTo>
                  <a:lnTo>
                    <a:pt x="1666" y="830"/>
                  </a:lnTo>
                  <a:lnTo>
                    <a:pt x="1746" y="820"/>
                  </a:lnTo>
                  <a:lnTo>
                    <a:pt x="1788" y="848"/>
                  </a:lnTo>
                  <a:lnTo>
                    <a:pt x="1854" y="830"/>
                  </a:lnTo>
                  <a:lnTo>
                    <a:pt x="1918" y="853"/>
                  </a:lnTo>
                  <a:lnTo>
                    <a:pt x="1982" y="858"/>
                  </a:lnTo>
                  <a:lnTo>
                    <a:pt x="2004" y="932"/>
                  </a:lnTo>
                  <a:lnTo>
                    <a:pt x="2047" y="937"/>
                  </a:lnTo>
                  <a:lnTo>
                    <a:pt x="2105" y="960"/>
                  </a:lnTo>
                  <a:lnTo>
                    <a:pt x="2161" y="965"/>
                  </a:lnTo>
                  <a:lnTo>
                    <a:pt x="2219" y="937"/>
                  </a:lnTo>
                  <a:lnTo>
                    <a:pt x="2269" y="898"/>
                  </a:lnTo>
                  <a:lnTo>
                    <a:pt x="2241" y="830"/>
                  </a:lnTo>
                  <a:lnTo>
                    <a:pt x="2191" y="796"/>
                  </a:lnTo>
                  <a:lnTo>
                    <a:pt x="2213" y="767"/>
                  </a:lnTo>
                  <a:lnTo>
                    <a:pt x="2183" y="700"/>
                  </a:lnTo>
                  <a:lnTo>
                    <a:pt x="2169" y="661"/>
                  </a:lnTo>
                  <a:lnTo>
                    <a:pt x="2125" y="615"/>
                  </a:lnTo>
                  <a:lnTo>
                    <a:pt x="2054" y="604"/>
                  </a:lnTo>
                  <a:lnTo>
                    <a:pt x="1968" y="644"/>
                  </a:lnTo>
                  <a:lnTo>
                    <a:pt x="1890" y="627"/>
                  </a:lnTo>
                  <a:lnTo>
                    <a:pt x="1925" y="582"/>
                  </a:lnTo>
                  <a:lnTo>
                    <a:pt x="1997" y="548"/>
                  </a:lnTo>
                  <a:lnTo>
                    <a:pt x="1982" y="497"/>
                  </a:lnTo>
                  <a:lnTo>
                    <a:pt x="1904" y="480"/>
                  </a:lnTo>
                  <a:lnTo>
                    <a:pt x="1854" y="480"/>
                  </a:lnTo>
                  <a:lnTo>
                    <a:pt x="1868" y="441"/>
                  </a:lnTo>
                  <a:lnTo>
                    <a:pt x="1896" y="401"/>
                  </a:lnTo>
                  <a:lnTo>
                    <a:pt x="1890" y="339"/>
                  </a:lnTo>
                  <a:lnTo>
                    <a:pt x="1838" y="311"/>
                  </a:lnTo>
                  <a:lnTo>
                    <a:pt x="1796" y="311"/>
                  </a:lnTo>
                  <a:lnTo>
                    <a:pt x="1796" y="259"/>
                  </a:lnTo>
                  <a:lnTo>
                    <a:pt x="1796" y="214"/>
                  </a:lnTo>
                  <a:lnTo>
                    <a:pt x="1760" y="152"/>
                  </a:lnTo>
                  <a:lnTo>
                    <a:pt x="1730" y="113"/>
                  </a:lnTo>
                  <a:lnTo>
                    <a:pt x="1696" y="113"/>
                  </a:lnTo>
                  <a:lnTo>
                    <a:pt x="1645" y="113"/>
                  </a:lnTo>
                  <a:lnTo>
                    <a:pt x="1580" y="61"/>
                  </a:lnTo>
                  <a:lnTo>
                    <a:pt x="1516" y="28"/>
                  </a:lnTo>
                  <a:lnTo>
                    <a:pt x="1473" y="39"/>
                  </a:lnTo>
                  <a:lnTo>
                    <a:pt x="1415" y="23"/>
                  </a:lnTo>
                  <a:lnTo>
                    <a:pt x="1393" y="0"/>
                  </a:lnTo>
                  <a:lnTo>
                    <a:pt x="1329" y="0"/>
                  </a:lnTo>
                  <a:lnTo>
                    <a:pt x="1286" y="0"/>
                  </a:lnTo>
                  <a:lnTo>
                    <a:pt x="1214" y="56"/>
                  </a:lnTo>
                  <a:lnTo>
                    <a:pt x="1200" y="254"/>
                  </a:lnTo>
                  <a:lnTo>
                    <a:pt x="1243" y="282"/>
                  </a:lnTo>
                  <a:lnTo>
                    <a:pt x="1271" y="322"/>
                  </a:lnTo>
                  <a:lnTo>
                    <a:pt x="1278" y="355"/>
                  </a:lnTo>
                  <a:lnTo>
                    <a:pt x="1243" y="350"/>
                  </a:lnTo>
                  <a:lnTo>
                    <a:pt x="1163" y="355"/>
                  </a:lnTo>
                  <a:lnTo>
                    <a:pt x="1149" y="389"/>
                  </a:lnTo>
                  <a:lnTo>
                    <a:pt x="1200" y="384"/>
                  </a:lnTo>
                  <a:lnTo>
                    <a:pt x="1214" y="418"/>
                  </a:lnTo>
                  <a:lnTo>
                    <a:pt x="1271" y="401"/>
                  </a:lnTo>
                  <a:lnTo>
                    <a:pt x="1293" y="435"/>
                  </a:lnTo>
                  <a:lnTo>
                    <a:pt x="1314" y="480"/>
                  </a:lnTo>
                  <a:lnTo>
                    <a:pt x="1357" y="485"/>
                  </a:lnTo>
                  <a:lnTo>
                    <a:pt x="1357" y="457"/>
                  </a:lnTo>
                  <a:lnTo>
                    <a:pt x="1379" y="474"/>
                  </a:lnTo>
                  <a:lnTo>
                    <a:pt x="1437" y="446"/>
                  </a:lnTo>
                  <a:lnTo>
                    <a:pt x="1415" y="413"/>
                  </a:lnTo>
                  <a:lnTo>
                    <a:pt x="1393" y="384"/>
                  </a:lnTo>
                  <a:lnTo>
                    <a:pt x="1336" y="378"/>
                  </a:lnTo>
                  <a:lnTo>
                    <a:pt x="1329" y="339"/>
                  </a:lnTo>
                  <a:lnTo>
                    <a:pt x="1372" y="270"/>
                  </a:lnTo>
                  <a:lnTo>
                    <a:pt x="1393" y="344"/>
                  </a:lnTo>
                  <a:lnTo>
                    <a:pt x="1444" y="378"/>
                  </a:lnTo>
                  <a:lnTo>
                    <a:pt x="1437" y="333"/>
                  </a:lnTo>
                  <a:lnTo>
                    <a:pt x="1516" y="287"/>
                  </a:lnTo>
                  <a:lnTo>
                    <a:pt x="1537" y="368"/>
                  </a:lnTo>
                  <a:lnTo>
                    <a:pt x="1609" y="372"/>
                  </a:lnTo>
                  <a:lnTo>
                    <a:pt x="1516" y="406"/>
                  </a:lnTo>
                  <a:lnTo>
                    <a:pt x="1710" y="446"/>
                  </a:lnTo>
                  <a:lnTo>
                    <a:pt x="1588" y="452"/>
                  </a:lnTo>
                  <a:lnTo>
                    <a:pt x="1495" y="463"/>
                  </a:lnTo>
                  <a:lnTo>
                    <a:pt x="1473" y="485"/>
                  </a:lnTo>
                  <a:lnTo>
                    <a:pt x="1487" y="503"/>
                  </a:lnTo>
                  <a:lnTo>
                    <a:pt x="1444" y="491"/>
                  </a:lnTo>
                  <a:lnTo>
                    <a:pt x="1401" y="508"/>
                  </a:lnTo>
                  <a:lnTo>
                    <a:pt x="1372" y="520"/>
                  </a:lnTo>
                  <a:lnTo>
                    <a:pt x="1365" y="537"/>
                  </a:lnTo>
                  <a:lnTo>
                    <a:pt x="1423" y="526"/>
                  </a:lnTo>
                  <a:lnTo>
                    <a:pt x="1451" y="531"/>
                  </a:lnTo>
                  <a:lnTo>
                    <a:pt x="1401" y="541"/>
                  </a:lnTo>
                  <a:lnTo>
                    <a:pt x="1415" y="559"/>
                  </a:lnTo>
                  <a:lnTo>
                    <a:pt x="1451" y="554"/>
                  </a:lnTo>
                  <a:lnTo>
                    <a:pt x="1465" y="576"/>
                  </a:lnTo>
                  <a:lnTo>
                    <a:pt x="1437" y="639"/>
                  </a:lnTo>
                  <a:lnTo>
                    <a:pt x="1387" y="622"/>
                  </a:lnTo>
                  <a:lnTo>
                    <a:pt x="1350" y="632"/>
                  </a:lnTo>
                  <a:lnTo>
                    <a:pt x="1350" y="661"/>
                  </a:lnTo>
                  <a:lnTo>
                    <a:pt x="1357" y="689"/>
                  </a:lnTo>
                  <a:lnTo>
                    <a:pt x="1408" y="723"/>
                  </a:lnTo>
                  <a:lnTo>
                    <a:pt x="1393" y="752"/>
                  </a:lnTo>
                  <a:lnTo>
                    <a:pt x="1429" y="734"/>
                  </a:lnTo>
                  <a:lnTo>
                    <a:pt x="1459" y="752"/>
                  </a:lnTo>
                  <a:lnTo>
                    <a:pt x="1481" y="734"/>
                  </a:lnTo>
                  <a:lnTo>
                    <a:pt x="1523" y="734"/>
                  </a:lnTo>
                  <a:lnTo>
                    <a:pt x="1595" y="729"/>
                  </a:lnTo>
                  <a:lnTo>
                    <a:pt x="1652" y="729"/>
                  </a:lnTo>
                  <a:lnTo>
                    <a:pt x="1680" y="739"/>
                  </a:lnTo>
                  <a:lnTo>
                    <a:pt x="1666" y="767"/>
                  </a:lnTo>
                  <a:lnTo>
                    <a:pt x="1595" y="774"/>
                  </a:lnTo>
                  <a:lnTo>
                    <a:pt x="1602" y="802"/>
                  </a:lnTo>
                  <a:lnTo>
                    <a:pt x="1523" y="774"/>
                  </a:lnTo>
                  <a:lnTo>
                    <a:pt x="1501" y="791"/>
                  </a:lnTo>
                  <a:lnTo>
                    <a:pt x="1473" y="791"/>
                  </a:lnTo>
                  <a:lnTo>
                    <a:pt x="1465" y="813"/>
                  </a:lnTo>
                  <a:lnTo>
                    <a:pt x="1444" y="813"/>
                  </a:lnTo>
                  <a:lnTo>
                    <a:pt x="1423" y="830"/>
                  </a:lnTo>
                  <a:lnTo>
                    <a:pt x="1423" y="808"/>
                  </a:lnTo>
                  <a:lnTo>
                    <a:pt x="1393" y="791"/>
                  </a:lnTo>
                  <a:lnTo>
                    <a:pt x="1357" y="796"/>
                  </a:lnTo>
                  <a:lnTo>
                    <a:pt x="1357" y="785"/>
                  </a:lnTo>
                  <a:lnTo>
                    <a:pt x="1336" y="774"/>
                  </a:lnTo>
                  <a:lnTo>
                    <a:pt x="1314" y="739"/>
                  </a:lnTo>
                  <a:lnTo>
                    <a:pt x="1350" y="706"/>
                  </a:lnTo>
                  <a:lnTo>
                    <a:pt x="1329" y="689"/>
                  </a:lnTo>
                  <a:lnTo>
                    <a:pt x="1314" y="672"/>
                  </a:lnTo>
                  <a:lnTo>
                    <a:pt x="1329" y="639"/>
                  </a:lnTo>
                  <a:lnTo>
                    <a:pt x="1278" y="610"/>
                  </a:lnTo>
                  <a:lnTo>
                    <a:pt x="1321" y="559"/>
                  </a:lnTo>
                  <a:lnTo>
                    <a:pt x="1243" y="570"/>
                  </a:lnTo>
                  <a:lnTo>
                    <a:pt x="1271" y="541"/>
                  </a:lnTo>
                  <a:lnTo>
                    <a:pt x="1286" y="508"/>
                  </a:lnTo>
                  <a:lnTo>
                    <a:pt x="1264" y="474"/>
                  </a:lnTo>
                  <a:lnTo>
                    <a:pt x="1236" y="463"/>
                  </a:lnTo>
                  <a:lnTo>
                    <a:pt x="1178" y="463"/>
                  </a:lnTo>
                  <a:lnTo>
                    <a:pt x="1127" y="474"/>
                  </a:lnTo>
                  <a:lnTo>
                    <a:pt x="1127" y="435"/>
                  </a:lnTo>
                  <a:lnTo>
                    <a:pt x="1121" y="396"/>
                  </a:lnTo>
                  <a:lnTo>
                    <a:pt x="1085" y="378"/>
                  </a:lnTo>
                  <a:lnTo>
                    <a:pt x="1063" y="418"/>
                  </a:lnTo>
                  <a:lnTo>
                    <a:pt x="1033" y="372"/>
                  </a:lnTo>
                  <a:lnTo>
                    <a:pt x="1049" y="344"/>
                  </a:lnTo>
                  <a:lnTo>
                    <a:pt x="1091" y="333"/>
                  </a:lnTo>
                  <a:lnTo>
                    <a:pt x="1121" y="299"/>
                  </a:lnTo>
                  <a:lnTo>
                    <a:pt x="1127" y="265"/>
                  </a:lnTo>
                  <a:lnTo>
                    <a:pt x="1085" y="254"/>
                  </a:lnTo>
                  <a:lnTo>
                    <a:pt x="1033" y="265"/>
                  </a:lnTo>
                  <a:lnTo>
                    <a:pt x="991" y="282"/>
                  </a:lnTo>
                  <a:lnTo>
                    <a:pt x="948" y="294"/>
                  </a:lnTo>
                  <a:lnTo>
                    <a:pt x="934" y="282"/>
                  </a:lnTo>
                  <a:lnTo>
                    <a:pt x="941" y="254"/>
                  </a:lnTo>
                  <a:lnTo>
                    <a:pt x="962" y="231"/>
                  </a:lnTo>
                  <a:lnTo>
                    <a:pt x="991" y="214"/>
                  </a:lnTo>
                  <a:lnTo>
                    <a:pt x="1033" y="198"/>
                  </a:lnTo>
                  <a:lnTo>
                    <a:pt x="1069" y="214"/>
                  </a:lnTo>
                  <a:lnTo>
                    <a:pt x="1113" y="242"/>
                  </a:lnTo>
                  <a:lnTo>
                    <a:pt x="1200" y="254"/>
                  </a:lnTo>
                  <a:lnTo>
                    <a:pt x="1214" y="61"/>
                  </a:lnTo>
                  <a:lnTo>
                    <a:pt x="1200" y="5"/>
                  </a:lnTo>
                  <a:lnTo>
                    <a:pt x="1091" y="0"/>
                  </a:lnTo>
                  <a:lnTo>
                    <a:pt x="1069" y="23"/>
                  </a:lnTo>
                  <a:lnTo>
                    <a:pt x="1005" y="39"/>
                  </a:lnTo>
                </a:path>
              </a:pathLst>
            </a:custGeom>
            <a:solidFill>
              <a:srgbClr val="0083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68" name="Freeform 184"/>
            <p:cNvSpPr>
              <a:spLocks/>
            </p:cNvSpPr>
            <p:nvPr/>
          </p:nvSpPr>
          <p:spPr bwMode="auto">
            <a:xfrm>
              <a:off x="2105" y="1133"/>
              <a:ext cx="2277" cy="1114"/>
            </a:xfrm>
            <a:custGeom>
              <a:avLst/>
              <a:gdLst>
                <a:gd name="T0" fmla="*/ 753 w 2277"/>
                <a:gd name="T1" fmla="*/ 130 h 1114"/>
                <a:gd name="T2" fmla="*/ 703 w 2277"/>
                <a:gd name="T3" fmla="*/ 220 h 1114"/>
                <a:gd name="T4" fmla="*/ 595 w 2277"/>
                <a:gd name="T5" fmla="*/ 396 h 1114"/>
                <a:gd name="T6" fmla="*/ 395 w 2277"/>
                <a:gd name="T7" fmla="*/ 492 h 1114"/>
                <a:gd name="T8" fmla="*/ 265 w 2277"/>
                <a:gd name="T9" fmla="*/ 621 h 1114"/>
                <a:gd name="T10" fmla="*/ 42 w 2277"/>
                <a:gd name="T11" fmla="*/ 707 h 1114"/>
                <a:gd name="T12" fmla="*/ 78 w 2277"/>
                <a:gd name="T13" fmla="*/ 831 h 1114"/>
                <a:gd name="T14" fmla="*/ 265 w 2277"/>
                <a:gd name="T15" fmla="*/ 876 h 1114"/>
                <a:gd name="T16" fmla="*/ 509 w 2277"/>
                <a:gd name="T17" fmla="*/ 826 h 1114"/>
                <a:gd name="T18" fmla="*/ 631 w 2277"/>
                <a:gd name="T19" fmla="*/ 740 h 1114"/>
                <a:gd name="T20" fmla="*/ 503 w 2277"/>
                <a:gd name="T21" fmla="*/ 707 h 1114"/>
                <a:gd name="T22" fmla="*/ 365 w 2277"/>
                <a:gd name="T23" fmla="*/ 707 h 1114"/>
                <a:gd name="T24" fmla="*/ 395 w 2277"/>
                <a:gd name="T25" fmla="*/ 661 h 1114"/>
                <a:gd name="T26" fmla="*/ 531 w 2277"/>
                <a:gd name="T27" fmla="*/ 689 h 1114"/>
                <a:gd name="T28" fmla="*/ 696 w 2277"/>
                <a:gd name="T29" fmla="*/ 548 h 1114"/>
                <a:gd name="T30" fmla="*/ 962 w 2277"/>
                <a:gd name="T31" fmla="*/ 576 h 1114"/>
                <a:gd name="T32" fmla="*/ 796 w 2277"/>
                <a:gd name="T33" fmla="*/ 633 h 1114"/>
                <a:gd name="T34" fmla="*/ 904 w 2277"/>
                <a:gd name="T35" fmla="*/ 723 h 1114"/>
                <a:gd name="T36" fmla="*/ 645 w 2277"/>
                <a:gd name="T37" fmla="*/ 730 h 1114"/>
                <a:gd name="T38" fmla="*/ 545 w 2277"/>
                <a:gd name="T39" fmla="*/ 859 h 1114"/>
                <a:gd name="T40" fmla="*/ 459 w 2277"/>
                <a:gd name="T41" fmla="*/ 1012 h 1114"/>
                <a:gd name="T42" fmla="*/ 609 w 2277"/>
                <a:gd name="T43" fmla="*/ 1090 h 1114"/>
                <a:gd name="T44" fmla="*/ 711 w 2277"/>
                <a:gd name="T45" fmla="*/ 984 h 1114"/>
                <a:gd name="T46" fmla="*/ 868 w 2277"/>
                <a:gd name="T47" fmla="*/ 989 h 1114"/>
                <a:gd name="T48" fmla="*/ 1012 w 2277"/>
                <a:gd name="T49" fmla="*/ 859 h 1114"/>
                <a:gd name="T50" fmla="*/ 1063 w 2277"/>
                <a:gd name="T51" fmla="*/ 842 h 1114"/>
                <a:gd name="T52" fmla="*/ 1177 w 2277"/>
                <a:gd name="T53" fmla="*/ 966 h 1114"/>
                <a:gd name="T54" fmla="*/ 1380 w 2277"/>
                <a:gd name="T55" fmla="*/ 1090 h 1114"/>
                <a:gd name="T56" fmla="*/ 1587 w 2277"/>
                <a:gd name="T57" fmla="*/ 1012 h 1114"/>
                <a:gd name="T58" fmla="*/ 1745 w 2277"/>
                <a:gd name="T59" fmla="*/ 859 h 1114"/>
                <a:gd name="T60" fmla="*/ 1853 w 2277"/>
                <a:gd name="T61" fmla="*/ 808 h 1114"/>
                <a:gd name="T62" fmla="*/ 2168 w 2277"/>
                <a:gd name="T63" fmla="*/ 943 h 1114"/>
                <a:gd name="T64" fmla="*/ 2184 w 2277"/>
                <a:gd name="T65" fmla="*/ 678 h 1114"/>
                <a:gd name="T66" fmla="*/ 1795 w 2277"/>
                <a:gd name="T67" fmla="*/ 611 h 1114"/>
                <a:gd name="T68" fmla="*/ 1903 w 2277"/>
                <a:gd name="T69" fmla="*/ 475 h 1114"/>
                <a:gd name="T70" fmla="*/ 1717 w 2277"/>
                <a:gd name="T71" fmla="*/ 447 h 1114"/>
                <a:gd name="T72" fmla="*/ 1845 w 2277"/>
                <a:gd name="T73" fmla="*/ 289 h 1114"/>
                <a:gd name="T74" fmla="*/ 1695 w 2277"/>
                <a:gd name="T75" fmla="*/ 91 h 1114"/>
                <a:gd name="T76" fmla="*/ 1380 w 2277"/>
                <a:gd name="T77" fmla="*/ 35 h 1114"/>
                <a:gd name="T78" fmla="*/ 1350 w 2277"/>
                <a:gd name="T79" fmla="*/ 163 h 1114"/>
                <a:gd name="T80" fmla="*/ 1278 w 2277"/>
                <a:gd name="T81" fmla="*/ 333 h 1114"/>
                <a:gd name="T82" fmla="*/ 1271 w 2277"/>
                <a:gd name="T83" fmla="*/ 378 h 1114"/>
                <a:gd name="T84" fmla="*/ 1394 w 2277"/>
                <a:gd name="T85" fmla="*/ 362 h 1114"/>
                <a:gd name="T86" fmla="*/ 1444 w 2277"/>
                <a:gd name="T87" fmla="*/ 311 h 1114"/>
                <a:gd name="T88" fmla="*/ 1580 w 2277"/>
                <a:gd name="T89" fmla="*/ 406 h 1114"/>
                <a:gd name="T90" fmla="*/ 1386 w 2277"/>
                <a:gd name="T91" fmla="*/ 599 h 1114"/>
                <a:gd name="T92" fmla="*/ 1651 w 2277"/>
                <a:gd name="T93" fmla="*/ 707 h 1114"/>
                <a:gd name="T94" fmla="*/ 1501 w 2277"/>
                <a:gd name="T95" fmla="*/ 786 h 1114"/>
                <a:gd name="T96" fmla="*/ 1307 w 2277"/>
                <a:gd name="T97" fmla="*/ 746 h 1114"/>
                <a:gd name="T98" fmla="*/ 1322 w 2277"/>
                <a:gd name="T99" fmla="*/ 537 h 1114"/>
                <a:gd name="T100" fmla="*/ 1184 w 2277"/>
                <a:gd name="T101" fmla="*/ 441 h 1114"/>
                <a:gd name="T102" fmla="*/ 1034 w 2277"/>
                <a:gd name="T103" fmla="*/ 350 h 1114"/>
                <a:gd name="T104" fmla="*/ 1034 w 2277"/>
                <a:gd name="T105" fmla="*/ 243 h 1114"/>
                <a:gd name="T106" fmla="*/ 990 w 2277"/>
                <a:gd name="T107" fmla="*/ 192 h 1114"/>
                <a:gd name="T108" fmla="*/ 1228 w 2277"/>
                <a:gd name="T109" fmla="*/ 130 h 1114"/>
                <a:gd name="T110" fmla="*/ 1048 w 2277"/>
                <a:gd name="T111" fmla="*/ 28 h 1114"/>
                <a:gd name="T112" fmla="*/ 882 w 2277"/>
                <a:gd name="T113" fmla="*/ 79 h 1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77" h="1114">
                  <a:moveTo>
                    <a:pt x="876" y="102"/>
                  </a:moveTo>
                  <a:lnTo>
                    <a:pt x="840" y="96"/>
                  </a:lnTo>
                  <a:lnTo>
                    <a:pt x="818" y="96"/>
                  </a:lnTo>
                  <a:lnTo>
                    <a:pt x="789" y="102"/>
                  </a:lnTo>
                  <a:lnTo>
                    <a:pt x="782" y="119"/>
                  </a:lnTo>
                  <a:lnTo>
                    <a:pt x="753" y="130"/>
                  </a:lnTo>
                  <a:lnTo>
                    <a:pt x="725" y="147"/>
                  </a:lnTo>
                  <a:lnTo>
                    <a:pt x="703" y="163"/>
                  </a:lnTo>
                  <a:lnTo>
                    <a:pt x="717" y="175"/>
                  </a:lnTo>
                  <a:lnTo>
                    <a:pt x="761" y="180"/>
                  </a:lnTo>
                  <a:lnTo>
                    <a:pt x="732" y="215"/>
                  </a:lnTo>
                  <a:lnTo>
                    <a:pt x="703" y="220"/>
                  </a:lnTo>
                  <a:lnTo>
                    <a:pt x="689" y="232"/>
                  </a:lnTo>
                  <a:lnTo>
                    <a:pt x="675" y="261"/>
                  </a:lnTo>
                  <a:lnTo>
                    <a:pt x="675" y="294"/>
                  </a:lnTo>
                  <a:lnTo>
                    <a:pt x="661" y="339"/>
                  </a:lnTo>
                  <a:lnTo>
                    <a:pt x="667" y="378"/>
                  </a:lnTo>
                  <a:lnTo>
                    <a:pt x="595" y="396"/>
                  </a:lnTo>
                  <a:lnTo>
                    <a:pt x="509" y="356"/>
                  </a:lnTo>
                  <a:lnTo>
                    <a:pt x="481" y="390"/>
                  </a:lnTo>
                  <a:lnTo>
                    <a:pt x="431" y="402"/>
                  </a:lnTo>
                  <a:lnTo>
                    <a:pt x="423" y="430"/>
                  </a:lnTo>
                  <a:lnTo>
                    <a:pt x="437" y="469"/>
                  </a:lnTo>
                  <a:lnTo>
                    <a:pt x="395" y="492"/>
                  </a:lnTo>
                  <a:lnTo>
                    <a:pt x="351" y="492"/>
                  </a:lnTo>
                  <a:lnTo>
                    <a:pt x="323" y="526"/>
                  </a:lnTo>
                  <a:lnTo>
                    <a:pt x="308" y="537"/>
                  </a:lnTo>
                  <a:lnTo>
                    <a:pt x="272" y="560"/>
                  </a:lnTo>
                  <a:lnTo>
                    <a:pt x="265" y="593"/>
                  </a:lnTo>
                  <a:lnTo>
                    <a:pt x="265" y="621"/>
                  </a:lnTo>
                  <a:lnTo>
                    <a:pt x="244" y="639"/>
                  </a:lnTo>
                  <a:lnTo>
                    <a:pt x="230" y="661"/>
                  </a:lnTo>
                  <a:lnTo>
                    <a:pt x="164" y="656"/>
                  </a:lnTo>
                  <a:lnTo>
                    <a:pt x="114" y="673"/>
                  </a:lnTo>
                  <a:lnTo>
                    <a:pt x="64" y="689"/>
                  </a:lnTo>
                  <a:lnTo>
                    <a:pt x="42" y="707"/>
                  </a:lnTo>
                  <a:lnTo>
                    <a:pt x="6" y="730"/>
                  </a:lnTo>
                  <a:lnTo>
                    <a:pt x="0" y="758"/>
                  </a:lnTo>
                  <a:lnTo>
                    <a:pt x="20" y="774"/>
                  </a:lnTo>
                  <a:lnTo>
                    <a:pt x="50" y="791"/>
                  </a:lnTo>
                  <a:lnTo>
                    <a:pt x="50" y="814"/>
                  </a:lnTo>
                  <a:lnTo>
                    <a:pt x="78" y="831"/>
                  </a:lnTo>
                  <a:lnTo>
                    <a:pt x="92" y="871"/>
                  </a:lnTo>
                  <a:lnTo>
                    <a:pt x="128" y="910"/>
                  </a:lnTo>
                  <a:lnTo>
                    <a:pt x="172" y="893"/>
                  </a:lnTo>
                  <a:lnTo>
                    <a:pt x="208" y="865"/>
                  </a:lnTo>
                  <a:lnTo>
                    <a:pt x="236" y="865"/>
                  </a:lnTo>
                  <a:lnTo>
                    <a:pt x="265" y="876"/>
                  </a:lnTo>
                  <a:lnTo>
                    <a:pt x="287" y="904"/>
                  </a:lnTo>
                  <a:lnTo>
                    <a:pt x="330" y="876"/>
                  </a:lnTo>
                  <a:lnTo>
                    <a:pt x="373" y="842"/>
                  </a:lnTo>
                  <a:lnTo>
                    <a:pt x="409" y="842"/>
                  </a:lnTo>
                  <a:lnTo>
                    <a:pt x="459" y="842"/>
                  </a:lnTo>
                  <a:lnTo>
                    <a:pt x="509" y="826"/>
                  </a:lnTo>
                  <a:lnTo>
                    <a:pt x="539" y="791"/>
                  </a:lnTo>
                  <a:lnTo>
                    <a:pt x="609" y="758"/>
                  </a:lnTo>
                  <a:lnTo>
                    <a:pt x="631" y="758"/>
                  </a:lnTo>
                  <a:lnTo>
                    <a:pt x="653" y="758"/>
                  </a:lnTo>
                  <a:lnTo>
                    <a:pt x="639" y="740"/>
                  </a:lnTo>
                  <a:lnTo>
                    <a:pt x="631" y="740"/>
                  </a:lnTo>
                  <a:lnTo>
                    <a:pt x="625" y="735"/>
                  </a:lnTo>
                  <a:lnTo>
                    <a:pt x="631" y="717"/>
                  </a:lnTo>
                  <a:lnTo>
                    <a:pt x="617" y="712"/>
                  </a:lnTo>
                  <a:lnTo>
                    <a:pt x="595" y="712"/>
                  </a:lnTo>
                  <a:lnTo>
                    <a:pt x="567" y="717"/>
                  </a:lnTo>
                  <a:lnTo>
                    <a:pt x="503" y="707"/>
                  </a:lnTo>
                  <a:lnTo>
                    <a:pt x="481" y="689"/>
                  </a:lnTo>
                  <a:lnTo>
                    <a:pt x="459" y="678"/>
                  </a:lnTo>
                  <a:lnTo>
                    <a:pt x="445" y="684"/>
                  </a:lnTo>
                  <a:lnTo>
                    <a:pt x="415" y="684"/>
                  </a:lnTo>
                  <a:lnTo>
                    <a:pt x="395" y="695"/>
                  </a:lnTo>
                  <a:lnTo>
                    <a:pt x="365" y="707"/>
                  </a:lnTo>
                  <a:lnTo>
                    <a:pt x="351" y="723"/>
                  </a:lnTo>
                  <a:lnTo>
                    <a:pt x="330" y="717"/>
                  </a:lnTo>
                  <a:lnTo>
                    <a:pt x="330" y="695"/>
                  </a:lnTo>
                  <a:lnTo>
                    <a:pt x="344" y="678"/>
                  </a:lnTo>
                  <a:lnTo>
                    <a:pt x="365" y="661"/>
                  </a:lnTo>
                  <a:lnTo>
                    <a:pt x="395" y="661"/>
                  </a:lnTo>
                  <a:lnTo>
                    <a:pt x="423" y="639"/>
                  </a:lnTo>
                  <a:lnTo>
                    <a:pt x="451" y="633"/>
                  </a:lnTo>
                  <a:lnTo>
                    <a:pt x="481" y="639"/>
                  </a:lnTo>
                  <a:lnTo>
                    <a:pt x="517" y="650"/>
                  </a:lnTo>
                  <a:lnTo>
                    <a:pt x="539" y="661"/>
                  </a:lnTo>
                  <a:lnTo>
                    <a:pt x="531" y="689"/>
                  </a:lnTo>
                  <a:lnTo>
                    <a:pt x="559" y="656"/>
                  </a:lnTo>
                  <a:lnTo>
                    <a:pt x="595" y="656"/>
                  </a:lnTo>
                  <a:lnTo>
                    <a:pt x="589" y="611"/>
                  </a:lnTo>
                  <a:lnTo>
                    <a:pt x="661" y="616"/>
                  </a:lnTo>
                  <a:lnTo>
                    <a:pt x="703" y="621"/>
                  </a:lnTo>
                  <a:lnTo>
                    <a:pt x="696" y="548"/>
                  </a:lnTo>
                  <a:lnTo>
                    <a:pt x="739" y="515"/>
                  </a:lnTo>
                  <a:lnTo>
                    <a:pt x="782" y="526"/>
                  </a:lnTo>
                  <a:lnTo>
                    <a:pt x="840" y="509"/>
                  </a:lnTo>
                  <a:lnTo>
                    <a:pt x="861" y="543"/>
                  </a:lnTo>
                  <a:lnTo>
                    <a:pt x="926" y="543"/>
                  </a:lnTo>
                  <a:lnTo>
                    <a:pt x="962" y="576"/>
                  </a:lnTo>
                  <a:lnTo>
                    <a:pt x="990" y="611"/>
                  </a:lnTo>
                  <a:lnTo>
                    <a:pt x="990" y="639"/>
                  </a:lnTo>
                  <a:lnTo>
                    <a:pt x="933" y="599"/>
                  </a:lnTo>
                  <a:lnTo>
                    <a:pt x="861" y="583"/>
                  </a:lnTo>
                  <a:lnTo>
                    <a:pt x="811" y="593"/>
                  </a:lnTo>
                  <a:lnTo>
                    <a:pt x="796" y="633"/>
                  </a:lnTo>
                  <a:lnTo>
                    <a:pt x="732" y="678"/>
                  </a:lnTo>
                  <a:lnTo>
                    <a:pt x="789" y="656"/>
                  </a:lnTo>
                  <a:lnTo>
                    <a:pt x="846" y="650"/>
                  </a:lnTo>
                  <a:lnTo>
                    <a:pt x="890" y="667"/>
                  </a:lnTo>
                  <a:lnTo>
                    <a:pt x="948" y="702"/>
                  </a:lnTo>
                  <a:lnTo>
                    <a:pt x="904" y="723"/>
                  </a:lnTo>
                  <a:lnTo>
                    <a:pt x="840" y="717"/>
                  </a:lnTo>
                  <a:lnTo>
                    <a:pt x="746" y="702"/>
                  </a:lnTo>
                  <a:lnTo>
                    <a:pt x="703" y="712"/>
                  </a:lnTo>
                  <a:lnTo>
                    <a:pt x="667" y="735"/>
                  </a:lnTo>
                  <a:lnTo>
                    <a:pt x="645" y="723"/>
                  </a:lnTo>
                  <a:lnTo>
                    <a:pt x="645" y="730"/>
                  </a:lnTo>
                  <a:lnTo>
                    <a:pt x="653" y="758"/>
                  </a:lnTo>
                  <a:lnTo>
                    <a:pt x="689" y="791"/>
                  </a:lnTo>
                  <a:lnTo>
                    <a:pt x="675" y="831"/>
                  </a:lnTo>
                  <a:lnTo>
                    <a:pt x="631" y="842"/>
                  </a:lnTo>
                  <a:lnTo>
                    <a:pt x="581" y="842"/>
                  </a:lnTo>
                  <a:lnTo>
                    <a:pt x="545" y="859"/>
                  </a:lnTo>
                  <a:lnTo>
                    <a:pt x="539" y="876"/>
                  </a:lnTo>
                  <a:lnTo>
                    <a:pt x="495" y="921"/>
                  </a:lnTo>
                  <a:lnTo>
                    <a:pt x="445" y="921"/>
                  </a:lnTo>
                  <a:lnTo>
                    <a:pt x="415" y="943"/>
                  </a:lnTo>
                  <a:lnTo>
                    <a:pt x="423" y="978"/>
                  </a:lnTo>
                  <a:lnTo>
                    <a:pt x="459" y="1012"/>
                  </a:lnTo>
                  <a:lnTo>
                    <a:pt x="445" y="1028"/>
                  </a:lnTo>
                  <a:lnTo>
                    <a:pt x="445" y="1045"/>
                  </a:lnTo>
                  <a:lnTo>
                    <a:pt x="495" y="1074"/>
                  </a:lnTo>
                  <a:lnTo>
                    <a:pt x="503" y="1102"/>
                  </a:lnTo>
                  <a:lnTo>
                    <a:pt x="567" y="1113"/>
                  </a:lnTo>
                  <a:lnTo>
                    <a:pt x="609" y="1090"/>
                  </a:lnTo>
                  <a:lnTo>
                    <a:pt x="653" y="1090"/>
                  </a:lnTo>
                  <a:lnTo>
                    <a:pt x="689" y="1108"/>
                  </a:lnTo>
                  <a:lnTo>
                    <a:pt x="761" y="1090"/>
                  </a:lnTo>
                  <a:lnTo>
                    <a:pt x="782" y="1057"/>
                  </a:lnTo>
                  <a:lnTo>
                    <a:pt x="753" y="1024"/>
                  </a:lnTo>
                  <a:lnTo>
                    <a:pt x="711" y="984"/>
                  </a:lnTo>
                  <a:lnTo>
                    <a:pt x="717" y="943"/>
                  </a:lnTo>
                  <a:lnTo>
                    <a:pt x="739" y="910"/>
                  </a:lnTo>
                  <a:lnTo>
                    <a:pt x="782" y="915"/>
                  </a:lnTo>
                  <a:lnTo>
                    <a:pt x="789" y="961"/>
                  </a:lnTo>
                  <a:lnTo>
                    <a:pt x="825" y="1000"/>
                  </a:lnTo>
                  <a:lnTo>
                    <a:pt x="868" y="989"/>
                  </a:lnTo>
                  <a:lnTo>
                    <a:pt x="912" y="995"/>
                  </a:lnTo>
                  <a:lnTo>
                    <a:pt x="948" y="966"/>
                  </a:lnTo>
                  <a:lnTo>
                    <a:pt x="926" y="915"/>
                  </a:lnTo>
                  <a:lnTo>
                    <a:pt x="926" y="882"/>
                  </a:lnTo>
                  <a:lnTo>
                    <a:pt x="969" y="882"/>
                  </a:lnTo>
                  <a:lnTo>
                    <a:pt x="1012" y="859"/>
                  </a:lnTo>
                  <a:lnTo>
                    <a:pt x="1012" y="802"/>
                  </a:lnTo>
                  <a:lnTo>
                    <a:pt x="1012" y="769"/>
                  </a:lnTo>
                  <a:lnTo>
                    <a:pt x="1048" y="740"/>
                  </a:lnTo>
                  <a:lnTo>
                    <a:pt x="1063" y="758"/>
                  </a:lnTo>
                  <a:lnTo>
                    <a:pt x="1056" y="791"/>
                  </a:lnTo>
                  <a:lnTo>
                    <a:pt x="1063" y="842"/>
                  </a:lnTo>
                  <a:lnTo>
                    <a:pt x="1056" y="893"/>
                  </a:lnTo>
                  <a:lnTo>
                    <a:pt x="1070" y="933"/>
                  </a:lnTo>
                  <a:lnTo>
                    <a:pt x="1099" y="921"/>
                  </a:lnTo>
                  <a:lnTo>
                    <a:pt x="1120" y="927"/>
                  </a:lnTo>
                  <a:lnTo>
                    <a:pt x="1142" y="961"/>
                  </a:lnTo>
                  <a:lnTo>
                    <a:pt x="1177" y="966"/>
                  </a:lnTo>
                  <a:lnTo>
                    <a:pt x="1184" y="995"/>
                  </a:lnTo>
                  <a:lnTo>
                    <a:pt x="1206" y="1040"/>
                  </a:lnTo>
                  <a:lnTo>
                    <a:pt x="1271" y="1028"/>
                  </a:lnTo>
                  <a:lnTo>
                    <a:pt x="1300" y="1062"/>
                  </a:lnTo>
                  <a:lnTo>
                    <a:pt x="1350" y="1108"/>
                  </a:lnTo>
                  <a:lnTo>
                    <a:pt x="1380" y="1090"/>
                  </a:lnTo>
                  <a:lnTo>
                    <a:pt x="1415" y="1090"/>
                  </a:lnTo>
                  <a:lnTo>
                    <a:pt x="1458" y="1108"/>
                  </a:lnTo>
                  <a:lnTo>
                    <a:pt x="1523" y="1085"/>
                  </a:lnTo>
                  <a:lnTo>
                    <a:pt x="1530" y="1040"/>
                  </a:lnTo>
                  <a:lnTo>
                    <a:pt x="1530" y="1012"/>
                  </a:lnTo>
                  <a:lnTo>
                    <a:pt x="1587" y="1012"/>
                  </a:lnTo>
                  <a:lnTo>
                    <a:pt x="1645" y="995"/>
                  </a:lnTo>
                  <a:lnTo>
                    <a:pt x="1681" y="995"/>
                  </a:lnTo>
                  <a:lnTo>
                    <a:pt x="1723" y="995"/>
                  </a:lnTo>
                  <a:lnTo>
                    <a:pt x="1731" y="943"/>
                  </a:lnTo>
                  <a:lnTo>
                    <a:pt x="1767" y="910"/>
                  </a:lnTo>
                  <a:lnTo>
                    <a:pt x="1745" y="859"/>
                  </a:lnTo>
                  <a:lnTo>
                    <a:pt x="1703" y="859"/>
                  </a:lnTo>
                  <a:lnTo>
                    <a:pt x="1703" y="814"/>
                  </a:lnTo>
                  <a:lnTo>
                    <a:pt x="1667" y="808"/>
                  </a:lnTo>
                  <a:lnTo>
                    <a:pt x="1745" y="797"/>
                  </a:lnTo>
                  <a:lnTo>
                    <a:pt x="1789" y="826"/>
                  </a:lnTo>
                  <a:lnTo>
                    <a:pt x="1853" y="808"/>
                  </a:lnTo>
                  <a:lnTo>
                    <a:pt x="1917" y="831"/>
                  </a:lnTo>
                  <a:lnTo>
                    <a:pt x="1982" y="837"/>
                  </a:lnTo>
                  <a:lnTo>
                    <a:pt x="2004" y="910"/>
                  </a:lnTo>
                  <a:lnTo>
                    <a:pt x="2046" y="915"/>
                  </a:lnTo>
                  <a:lnTo>
                    <a:pt x="2104" y="938"/>
                  </a:lnTo>
                  <a:lnTo>
                    <a:pt x="2168" y="943"/>
                  </a:lnTo>
                  <a:lnTo>
                    <a:pt x="2220" y="915"/>
                  </a:lnTo>
                  <a:lnTo>
                    <a:pt x="2276" y="876"/>
                  </a:lnTo>
                  <a:lnTo>
                    <a:pt x="2240" y="808"/>
                  </a:lnTo>
                  <a:lnTo>
                    <a:pt x="2190" y="774"/>
                  </a:lnTo>
                  <a:lnTo>
                    <a:pt x="2212" y="746"/>
                  </a:lnTo>
                  <a:lnTo>
                    <a:pt x="2184" y="678"/>
                  </a:lnTo>
                  <a:lnTo>
                    <a:pt x="2168" y="639"/>
                  </a:lnTo>
                  <a:lnTo>
                    <a:pt x="2126" y="593"/>
                  </a:lnTo>
                  <a:lnTo>
                    <a:pt x="2054" y="583"/>
                  </a:lnTo>
                  <a:lnTo>
                    <a:pt x="1975" y="621"/>
                  </a:lnTo>
                  <a:lnTo>
                    <a:pt x="1889" y="604"/>
                  </a:lnTo>
                  <a:lnTo>
                    <a:pt x="1795" y="611"/>
                  </a:lnTo>
                  <a:lnTo>
                    <a:pt x="1809" y="593"/>
                  </a:lnTo>
                  <a:lnTo>
                    <a:pt x="1773" y="560"/>
                  </a:lnTo>
                  <a:lnTo>
                    <a:pt x="1845" y="554"/>
                  </a:lnTo>
                  <a:lnTo>
                    <a:pt x="1889" y="526"/>
                  </a:lnTo>
                  <a:lnTo>
                    <a:pt x="1917" y="504"/>
                  </a:lnTo>
                  <a:lnTo>
                    <a:pt x="1903" y="475"/>
                  </a:lnTo>
                  <a:lnTo>
                    <a:pt x="1845" y="463"/>
                  </a:lnTo>
                  <a:lnTo>
                    <a:pt x="1809" y="480"/>
                  </a:lnTo>
                  <a:lnTo>
                    <a:pt x="1767" y="509"/>
                  </a:lnTo>
                  <a:lnTo>
                    <a:pt x="1745" y="509"/>
                  </a:lnTo>
                  <a:lnTo>
                    <a:pt x="1695" y="492"/>
                  </a:lnTo>
                  <a:lnTo>
                    <a:pt x="1717" y="447"/>
                  </a:lnTo>
                  <a:lnTo>
                    <a:pt x="1759" y="430"/>
                  </a:lnTo>
                  <a:lnTo>
                    <a:pt x="1789" y="406"/>
                  </a:lnTo>
                  <a:lnTo>
                    <a:pt x="1825" y="378"/>
                  </a:lnTo>
                  <a:lnTo>
                    <a:pt x="1845" y="345"/>
                  </a:lnTo>
                  <a:lnTo>
                    <a:pt x="1781" y="339"/>
                  </a:lnTo>
                  <a:lnTo>
                    <a:pt x="1845" y="289"/>
                  </a:lnTo>
                  <a:lnTo>
                    <a:pt x="1803" y="289"/>
                  </a:lnTo>
                  <a:lnTo>
                    <a:pt x="1795" y="237"/>
                  </a:lnTo>
                  <a:lnTo>
                    <a:pt x="1803" y="192"/>
                  </a:lnTo>
                  <a:lnTo>
                    <a:pt x="1767" y="130"/>
                  </a:lnTo>
                  <a:lnTo>
                    <a:pt x="1731" y="91"/>
                  </a:lnTo>
                  <a:lnTo>
                    <a:pt x="1695" y="91"/>
                  </a:lnTo>
                  <a:lnTo>
                    <a:pt x="1645" y="91"/>
                  </a:lnTo>
                  <a:lnTo>
                    <a:pt x="1580" y="39"/>
                  </a:lnTo>
                  <a:lnTo>
                    <a:pt x="1501" y="45"/>
                  </a:lnTo>
                  <a:lnTo>
                    <a:pt x="1458" y="35"/>
                  </a:lnTo>
                  <a:lnTo>
                    <a:pt x="1415" y="23"/>
                  </a:lnTo>
                  <a:lnTo>
                    <a:pt x="1380" y="35"/>
                  </a:lnTo>
                  <a:lnTo>
                    <a:pt x="1343" y="45"/>
                  </a:lnTo>
                  <a:lnTo>
                    <a:pt x="1314" y="74"/>
                  </a:lnTo>
                  <a:lnTo>
                    <a:pt x="1286" y="96"/>
                  </a:lnTo>
                  <a:lnTo>
                    <a:pt x="1271" y="130"/>
                  </a:lnTo>
                  <a:lnTo>
                    <a:pt x="1336" y="147"/>
                  </a:lnTo>
                  <a:lnTo>
                    <a:pt x="1350" y="163"/>
                  </a:lnTo>
                  <a:lnTo>
                    <a:pt x="1358" y="192"/>
                  </a:lnTo>
                  <a:lnTo>
                    <a:pt x="1292" y="204"/>
                  </a:lnTo>
                  <a:lnTo>
                    <a:pt x="1250" y="226"/>
                  </a:lnTo>
                  <a:lnTo>
                    <a:pt x="1250" y="261"/>
                  </a:lnTo>
                  <a:lnTo>
                    <a:pt x="1271" y="299"/>
                  </a:lnTo>
                  <a:lnTo>
                    <a:pt x="1278" y="333"/>
                  </a:lnTo>
                  <a:lnTo>
                    <a:pt x="1242" y="328"/>
                  </a:lnTo>
                  <a:lnTo>
                    <a:pt x="1163" y="333"/>
                  </a:lnTo>
                  <a:lnTo>
                    <a:pt x="1149" y="367"/>
                  </a:lnTo>
                  <a:lnTo>
                    <a:pt x="1199" y="362"/>
                  </a:lnTo>
                  <a:lnTo>
                    <a:pt x="1213" y="396"/>
                  </a:lnTo>
                  <a:lnTo>
                    <a:pt x="1271" y="378"/>
                  </a:lnTo>
                  <a:lnTo>
                    <a:pt x="1292" y="413"/>
                  </a:lnTo>
                  <a:lnTo>
                    <a:pt x="1314" y="458"/>
                  </a:lnTo>
                  <a:lnTo>
                    <a:pt x="1358" y="435"/>
                  </a:lnTo>
                  <a:lnTo>
                    <a:pt x="1444" y="424"/>
                  </a:lnTo>
                  <a:lnTo>
                    <a:pt x="1422" y="390"/>
                  </a:lnTo>
                  <a:lnTo>
                    <a:pt x="1394" y="362"/>
                  </a:lnTo>
                  <a:lnTo>
                    <a:pt x="1336" y="356"/>
                  </a:lnTo>
                  <a:lnTo>
                    <a:pt x="1328" y="317"/>
                  </a:lnTo>
                  <a:lnTo>
                    <a:pt x="1372" y="248"/>
                  </a:lnTo>
                  <a:lnTo>
                    <a:pt x="1394" y="322"/>
                  </a:lnTo>
                  <a:lnTo>
                    <a:pt x="1444" y="356"/>
                  </a:lnTo>
                  <a:lnTo>
                    <a:pt x="1444" y="311"/>
                  </a:lnTo>
                  <a:lnTo>
                    <a:pt x="1523" y="266"/>
                  </a:lnTo>
                  <a:lnTo>
                    <a:pt x="1537" y="345"/>
                  </a:lnTo>
                  <a:lnTo>
                    <a:pt x="1609" y="350"/>
                  </a:lnTo>
                  <a:lnTo>
                    <a:pt x="1523" y="385"/>
                  </a:lnTo>
                  <a:lnTo>
                    <a:pt x="1494" y="413"/>
                  </a:lnTo>
                  <a:lnTo>
                    <a:pt x="1580" y="406"/>
                  </a:lnTo>
                  <a:lnTo>
                    <a:pt x="1523" y="441"/>
                  </a:lnTo>
                  <a:lnTo>
                    <a:pt x="1523" y="497"/>
                  </a:lnTo>
                  <a:lnTo>
                    <a:pt x="1451" y="509"/>
                  </a:lnTo>
                  <a:lnTo>
                    <a:pt x="1465" y="554"/>
                  </a:lnTo>
                  <a:lnTo>
                    <a:pt x="1436" y="616"/>
                  </a:lnTo>
                  <a:lnTo>
                    <a:pt x="1386" y="599"/>
                  </a:lnTo>
                  <a:lnTo>
                    <a:pt x="1380" y="645"/>
                  </a:lnTo>
                  <a:lnTo>
                    <a:pt x="1408" y="702"/>
                  </a:lnTo>
                  <a:lnTo>
                    <a:pt x="1501" y="689"/>
                  </a:lnTo>
                  <a:lnTo>
                    <a:pt x="1523" y="712"/>
                  </a:lnTo>
                  <a:lnTo>
                    <a:pt x="1595" y="707"/>
                  </a:lnTo>
                  <a:lnTo>
                    <a:pt x="1651" y="707"/>
                  </a:lnTo>
                  <a:lnTo>
                    <a:pt x="1681" y="717"/>
                  </a:lnTo>
                  <a:lnTo>
                    <a:pt x="1667" y="746"/>
                  </a:lnTo>
                  <a:lnTo>
                    <a:pt x="1595" y="752"/>
                  </a:lnTo>
                  <a:lnTo>
                    <a:pt x="1601" y="780"/>
                  </a:lnTo>
                  <a:lnTo>
                    <a:pt x="1544" y="774"/>
                  </a:lnTo>
                  <a:lnTo>
                    <a:pt x="1501" y="786"/>
                  </a:lnTo>
                  <a:lnTo>
                    <a:pt x="1465" y="814"/>
                  </a:lnTo>
                  <a:lnTo>
                    <a:pt x="1430" y="831"/>
                  </a:lnTo>
                  <a:lnTo>
                    <a:pt x="1380" y="814"/>
                  </a:lnTo>
                  <a:lnTo>
                    <a:pt x="1336" y="786"/>
                  </a:lnTo>
                  <a:lnTo>
                    <a:pt x="1228" y="758"/>
                  </a:lnTo>
                  <a:lnTo>
                    <a:pt x="1307" y="746"/>
                  </a:lnTo>
                  <a:lnTo>
                    <a:pt x="1336" y="717"/>
                  </a:lnTo>
                  <a:lnTo>
                    <a:pt x="1314" y="678"/>
                  </a:lnTo>
                  <a:lnTo>
                    <a:pt x="1300" y="650"/>
                  </a:lnTo>
                  <a:lnTo>
                    <a:pt x="1328" y="616"/>
                  </a:lnTo>
                  <a:lnTo>
                    <a:pt x="1278" y="588"/>
                  </a:lnTo>
                  <a:lnTo>
                    <a:pt x="1322" y="537"/>
                  </a:lnTo>
                  <a:lnTo>
                    <a:pt x="1250" y="548"/>
                  </a:lnTo>
                  <a:lnTo>
                    <a:pt x="1271" y="520"/>
                  </a:lnTo>
                  <a:lnTo>
                    <a:pt x="1286" y="486"/>
                  </a:lnTo>
                  <a:lnTo>
                    <a:pt x="1271" y="452"/>
                  </a:lnTo>
                  <a:lnTo>
                    <a:pt x="1235" y="441"/>
                  </a:lnTo>
                  <a:lnTo>
                    <a:pt x="1184" y="441"/>
                  </a:lnTo>
                  <a:lnTo>
                    <a:pt x="1127" y="452"/>
                  </a:lnTo>
                  <a:lnTo>
                    <a:pt x="1127" y="413"/>
                  </a:lnTo>
                  <a:lnTo>
                    <a:pt x="1120" y="373"/>
                  </a:lnTo>
                  <a:lnTo>
                    <a:pt x="1084" y="356"/>
                  </a:lnTo>
                  <a:lnTo>
                    <a:pt x="1063" y="396"/>
                  </a:lnTo>
                  <a:lnTo>
                    <a:pt x="1034" y="350"/>
                  </a:lnTo>
                  <a:lnTo>
                    <a:pt x="1056" y="322"/>
                  </a:lnTo>
                  <a:lnTo>
                    <a:pt x="1099" y="311"/>
                  </a:lnTo>
                  <a:lnTo>
                    <a:pt x="1120" y="276"/>
                  </a:lnTo>
                  <a:lnTo>
                    <a:pt x="1127" y="243"/>
                  </a:lnTo>
                  <a:lnTo>
                    <a:pt x="1084" y="232"/>
                  </a:lnTo>
                  <a:lnTo>
                    <a:pt x="1034" y="243"/>
                  </a:lnTo>
                  <a:lnTo>
                    <a:pt x="990" y="261"/>
                  </a:lnTo>
                  <a:lnTo>
                    <a:pt x="948" y="271"/>
                  </a:lnTo>
                  <a:lnTo>
                    <a:pt x="933" y="261"/>
                  </a:lnTo>
                  <a:lnTo>
                    <a:pt x="948" y="232"/>
                  </a:lnTo>
                  <a:lnTo>
                    <a:pt x="969" y="209"/>
                  </a:lnTo>
                  <a:lnTo>
                    <a:pt x="990" y="192"/>
                  </a:lnTo>
                  <a:lnTo>
                    <a:pt x="1070" y="192"/>
                  </a:lnTo>
                  <a:lnTo>
                    <a:pt x="1113" y="220"/>
                  </a:lnTo>
                  <a:lnTo>
                    <a:pt x="1142" y="187"/>
                  </a:lnTo>
                  <a:lnTo>
                    <a:pt x="1177" y="163"/>
                  </a:lnTo>
                  <a:lnTo>
                    <a:pt x="1213" y="152"/>
                  </a:lnTo>
                  <a:lnTo>
                    <a:pt x="1228" y="130"/>
                  </a:lnTo>
                  <a:lnTo>
                    <a:pt x="1228" y="85"/>
                  </a:lnTo>
                  <a:lnTo>
                    <a:pt x="1199" y="56"/>
                  </a:lnTo>
                  <a:lnTo>
                    <a:pt x="1163" y="23"/>
                  </a:lnTo>
                  <a:lnTo>
                    <a:pt x="1120" y="0"/>
                  </a:lnTo>
                  <a:lnTo>
                    <a:pt x="1070" y="28"/>
                  </a:lnTo>
                  <a:lnTo>
                    <a:pt x="1048" y="28"/>
                  </a:lnTo>
                  <a:lnTo>
                    <a:pt x="1026" y="63"/>
                  </a:lnTo>
                  <a:lnTo>
                    <a:pt x="990" y="35"/>
                  </a:lnTo>
                  <a:lnTo>
                    <a:pt x="933" y="35"/>
                  </a:lnTo>
                  <a:lnTo>
                    <a:pt x="912" y="51"/>
                  </a:lnTo>
                  <a:lnTo>
                    <a:pt x="904" y="74"/>
                  </a:lnTo>
                  <a:lnTo>
                    <a:pt x="882" y="79"/>
                  </a:lnTo>
                  <a:lnTo>
                    <a:pt x="876" y="102"/>
                  </a:lnTo>
                </a:path>
              </a:pathLst>
            </a:custGeom>
            <a:solidFill>
              <a:srgbClr val="5FBF00"/>
            </a:solidFill>
            <a:ln>
              <a:noFill/>
            </a:ln>
            <a:effectLst/>
            <a:extLst>
              <a:ext uri="{91240B29-F687-4f45-9708-019B960494DF}">
                <a14:hiddenLine xmlns:mc="http://schemas.openxmlformats.org/markup-compatibility/2006" xmlns:mv="urn:schemas-microsoft-com:mac:vml"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69" name="Freeform 185"/>
            <p:cNvSpPr>
              <a:spLocks/>
            </p:cNvSpPr>
            <p:nvPr/>
          </p:nvSpPr>
          <p:spPr bwMode="auto">
            <a:xfrm>
              <a:off x="2105" y="1111"/>
              <a:ext cx="2288" cy="1144"/>
            </a:xfrm>
            <a:custGeom>
              <a:avLst/>
              <a:gdLst>
                <a:gd name="T0" fmla="*/ 937 w 2288"/>
                <a:gd name="T1" fmla="*/ 5 h 1144"/>
                <a:gd name="T2" fmla="*/ 901 w 2288"/>
                <a:gd name="T3" fmla="*/ 23 h 1144"/>
                <a:gd name="T4" fmla="*/ 865 w 2288"/>
                <a:gd name="T5" fmla="*/ 73 h 1144"/>
                <a:gd name="T6" fmla="*/ 793 w 2288"/>
                <a:gd name="T7" fmla="*/ 114 h 1144"/>
                <a:gd name="T8" fmla="*/ 700 w 2288"/>
                <a:gd name="T9" fmla="*/ 125 h 1144"/>
                <a:gd name="T10" fmla="*/ 635 w 2288"/>
                <a:gd name="T11" fmla="*/ 147 h 1144"/>
                <a:gd name="T12" fmla="*/ 570 w 2288"/>
                <a:gd name="T13" fmla="*/ 199 h 1144"/>
                <a:gd name="T14" fmla="*/ 612 w 2288"/>
                <a:gd name="T15" fmla="*/ 279 h 1144"/>
                <a:gd name="T16" fmla="*/ 454 w 2288"/>
                <a:gd name="T17" fmla="*/ 324 h 1144"/>
                <a:gd name="T18" fmla="*/ 433 w 2288"/>
                <a:gd name="T19" fmla="*/ 427 h 1144"/>
                <a:gd name="T20" fmla="*/ 397 w 2288"/>
                <a:gd name="T21" fmla="*/ 517 h 1144"/>
                <a:gd name="T22" fmla="*/ 309 w 2288"/>
                <a:gd name="T23" fmla="*/ 563 h 1144"/>
                <a:gd name="T24" fmla="*/ 267 w 2288"/>
                <a:gd name="T25" fmla="*/ 648 h 1144"/>
                <a:gd name="T26" fmla="*/ 165 w 2288"/>
                <a:gd name="T27" fmla="*/ 683 h 1144"/>
                <a:gd name="T28" fmla="*/ 42 w 2288"/>
                <a:gd name="T29" fmla="*/ 733 h 1144"/>
                <a:gd name="T30" fmla="*/ 20 w 2288"/>
                <a:gd name="T31" fmla="*/ 802 h 1144"/>
                <a:gd name="T32" fmla="*/ 79 w 2288"/>
                <a:gd name="T33" fmla="*/ 859 h 1144"/>
                <a:gd name="T34" fmla="*/ 173 w 2288"/>
                <a:gd name="T35" fmla="*/ 921 h 1144"/>
                <a:gd name="T36" fmla="*/ 267 w 2288"/>
                <a:gd name="T37" fmla="*/ 904 h 1144"/>
                <a:gd name="T38" fmla="*/ 375 w 2288"/>
                <a:gd name="T39" fmla="*/ 871 h 1144"/>
                <a:gd name="T40" fmla="*/ 512 w 2288"/>
                <a:gd name="T41" fmla="*/ 854 h 1144"/>
                <a:gd name="T42" fmla="*/ 656 w 2288"/>
                <a:gd name="T43" fmla="*/ 785 h 1144"/>
                <a:gd name="T44" fmla="*/ 678 w 2288"/>
                <a:gd name="T45" fmla="*/ 859 h 1144"/>
                <a:gd name="T46" fmla="*/ 548 w 2288"/>
                <a:gd name="T47" fmla="*/ 887 h 1144"/>
                <a:gd name="T48" fmla="*/ 447 w 2288"/>
                <a:gd name="T49" fmla="*/ 950 h 1144"/>
                <a:gd name="T50" fmla="*/ 461 w 2288"/>
                <a:gd name="T51" fmla="*/ 1042 h 1144"/>
                <a:gd name="T52" fmla="*/ 498 w 2288"/>
                <a:gd name="T53" fmla="*/ 1104 h 1144"/>
                <a:gd name="T54" fmla="*/ 612 w 2288"/>
                <a:gd name="T55" fmla="*/ 1120 h 1144"/>
                <a:gd name="T56" fmla="*/ 764 w 2288"/>
                <a:gd name="T57" fmla="*/ 1120 h 1144"/>
                <a:gd name="T58" fmla="*/ 714 w 2288"/>
                <a:gd name="T59" fmla="*/ 1013 h 1144"/>
                <a:gd name="T60" fmla="*/ 786 w 2288"/>
                <a:gd name="T61" fmla="*/ 944 h 1144"/>
                <a:gd name="T62" fmla="*/ 873 w 2288"/>
                <a:gd name="T63" fmla="*/ 1018 h 1144"/>
                <a:gd name="T64" fmla="*/ 930 w 2288"/>
                <a:gd name="T65" fmla="*/ 944 h 1144"/>
                <a:gd name="T66" fmla="*/ 1017 w 2288"/>
                <a:gd name="T67" fmla="*/ 887 h 1144"/>
                <a:gd name="T68" fmla="*/ 1053 w 2288"/>
                <a:gd name="T69" fmla="*/ 768 h 1144"/>
                <a:gd name="T70" fmla="*/ 1068 w 2288"/>
                <a:gd name="T71" fmla="*/ 871 h 1144"/>
                <a:gd name="T72" fmla="*/ 1104 w 2288"/>
                <a:gd name="T73" fmla="*/ 950 h 1144"/>
                <a:gd name="T74" fmla="*/ 1183 w 2288"/>
                <a:gd name="T75" fmla="*/ 996 h 1144"/>
                <a:gd name="T76" fmla="*/ 1278 w 2288"/>
                <a:gd name="T77" fmla="*/ 1058 h 1144"/>
                <a:gd name="T78" fmla="*/ 1386 w 2288"/>
                <a:gd name="T79" fmla="*/ 1120 h 1144"/>
                <a:gd name="T80" fmla="*/ 1531 w 2288"/>
                <a:gd name="T81" fmla="*/ 1115 h 1144"/>
                <a:gd name="T82" fmla="*/ 1595 w 2288"/>
                <a:gd name="T83" fmla="*/ 1042 h 1144"/>
                <a:gd name="T84" fmla="*/ 1731 w 2288"/>
                <a:gd name="T85" fmla="*/ 1024 h 1144"/>
                <a:gd name="T86" fmla="*/ 1753 w 2288"/>
                <a:gd name="T87" fmla="*/ 887 h 1144"/>
                <a:gd name="T88" fmla="*/ 1675 w 2288"/>
                <a:gd name="T89" fmla="*/ 836 h 1144"/>
                <a:gd name="T90" fmla="*/ 1862 w 2288"/>
                <a:gd name="T91" fmla="*/ 836 h 1144"/>
                <a:gd name="T92" fmla="*/ 2014 w 2288"/>
                <a:gd name="T93" fmla="*/ 939 h 1144"/>
                <a:gd name="T94" fmla="*/ 2179 w 2288"/>
                <a:gd name="T95" fmla="*/ 972 h 1144"/>
                <a:gd name="T96" fmla="*/ 2251 w 2288"/>
                <a:gd name="T97" fmla="*/ 836 h 1144"/>
                <a:gd name="T98" fmla="*/ 2194 w 2288"/>
                <a:gd name="T99" fmla="*/ 705 h 1144"/>
                <a:gd name="T100" fmla="*/ 2064 w 2288"/>
                <a:gd name="T101" fmla="*/ 609 h 1144"/>
                <a:gd name="T102" fmla="*/ 1933 w 2288"/>
                <a:gd name="T103" fmla="*/ 586 h 1144"/>
                <a:gd name="T104" fmla="*/ 1919 w 2288"/>
                <a:gd name="T105" fmla="*/ 484 h 1144"/>
                <a:gd name="T106" fmla="*/ 1905 w 2288"/>
                <a:gd name="T107" fmla="*/ 403 h 1144"/>
                <a:gd name="T108" fmla="*/ 1812 w 2288"/>
                <a:gd name="T109" fmla="*/ 313 h 1144"/>
                <a:gd name="T110" fmla="*/ 1775 w 2288"/>
                <a:gd name="T111" fmla="*/ 153 h 1144"/>
                <a:gd name="T112" fmla="*/ 1652 w 2288"/>
                <a:gd name="T113" fmla="*/ 114 h 1144"/>
                <a:gd name="T114" fmla="*/ 1478 w 2288"/>
                <a:gd name="T115" fmla="*/ 39 h 1144"/>
                <a:gd name="T116" fmla="*/ 1342 w 2288"/>
                <a:gd name="T117" fmla="*/ 0 h 1144"/>
                <a:gd name="T118" fmla="*/ 1219 w 2288"/>
                <a:gd name="T119" fmla="*/ 62 h 1144"/>
                <a:gd name="T120" fmla="*/ 1082 w 2288"/>
                <a:gd name="T121" fmla="*/ 23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88" h="1144">
                  <a:moveTo>
                    <a:pt x="1017" y="39"/>
                  </a:moveTo>
                  <a:lnTo>
                    <a:pt x="981" y="23"/>
                  </a:lnTo>
                  <a:lnTo>
                    <a:pt x="937" y="5"/>
                  </a:lnTo>
                  <a:lnTo>
                    <a:pt x="901" y="5"/>
                  </a:lnTo>
                  <a:lnTo>
                    <a:pt x="916" y="16"/>
                  </a:lnTo>
                  <a:lnTo>
                    <a:pt x="901" y="23"/>
                  </a:lnTo>
                  <a:lnTo>
                    <a:pt x="859" y="39"/>
                  </a:lnTo>
                  <a:lnTo>
                    <a:pt x="859" y="57"/>
                  </a:lnTo>
                  <a:lnTo>
                    <a:pt x="865" y="73"/>
                  </a:lnTo>
                  <a:lnTo>
                    <a:pt x="829" y="90"/>
                  </a:lnTo>
                  <a:lnTo>
                    <a:pt x="823" y="108"/>
                  </a:lnTo>
                  <a:lnTo>
                    <a:pt x="793" y="114"/>
                  </a:lnTo>
                  <a:lnTo>
                    <a:pt x="764" y="101"/>
                  </a:lnTo>
                  <a:lnTo>
                    <a:pt x="721" y="101"/>
                  </a:lnTo>
                  <a:lnTo>
                    <a:pt x="700" y="125"/>
                  </a:lnTo>
                  <a:lnTo>
                    <a:pt x="664" y="119"/>
                  </a:lnTo>
                  <a:lnTo>
                    <a:pt x="642" y="125"/>
                  </a:lnTo>
                  <a:lnTo>
                    <a:pt x="635" y="147"/>
                  </a:lnTo>
                  <a:lnTo>
                    <a:pt x="592" y="153"/>
                  </a:lnTo>
                  <a:lnTo>
                    <a:pt x="570" y="171"/>
                  </a:lnTo>
                  <a:lnTo>
                    <a:pt x="570" y="199"/>
                  </a:lnTo>
                  <a:lnTo>
                    <a:pt x="584" y="233"/>
                  </a:lnTo>
                  <a:lnTo>
                    <a:pt x="612" y="250"/>
                  </a:lnTo>
                  <a:lnTo>
                    <a:pt x="612" y="279"/>
                  </a:lnTo>
                  <a:lnTo>
                    <a:pt x="534" y="296"/>
                  </a:lnTo>
                  <a:lnTo>
                    <a:pt x="483" y="296"/>
                  </a:lnTo>
                  <a:lnTo>
                    <a:pt x="454" y="324"/>
                  </a:lnTo>
                  <a:lnTo>
                    <a:pt x="440" y="375"/>
                  </a:lnTo>
                  <a:lnTo>
                    <a:pt x="440" y="415"/>
                  </a:lnTo>
                  <a:lnTo>
                    <a:pt x="433" y="427"/>
                  </a:lnTo>
                  <a:lnTo>
                    <a:pt x="425" y="455"/>
                  </a:lnTo>
                  <a:lnTo>
                    <a:pt x="440" y="495"/>
                  </a:lnTo>
                  <a:lnTo>
                    <a:pt x="397" y="517"/>
                  </a:lnTo>
                  <a:lnTo>
                    <a:pt x="354" y="517"/>
                  </a:lnTo>
                  <a:lnTo>
                    <a:pt x="325" y="552"/>
                  </a:lnTo>
                  <a:lnTo>
                    <a:pt x="309" y="563"/>
                  </a:lnTo>
                  <a:lnTo>
                    <a:pt x="273" y="586"/>
                  </a:lnTo>
                  <a:lnTo>
                    <a:pt x="267" y="620"/>
                  </a:lnTo>
                  <a:lnTo>
                    <a:pt x="267" y="648"/>
                  </a:lnTo>
                  <a:lnTo>
                    <a:pt x="245" y="666"/>
                  </a:lnTo>
                  <a:lnTo>
                    <a:pt x="231" y="688"/>
                  </a:lnTo>
                  <a:lnTo>
                    <a:pt x="165" y="683"/>
                  </a:lnTo>
                  <a:lnTo>
                    <a:pt x="115" y="700"/>
                  </a:lnTo>
                  <a:lnTo>
                    <a:pt x="65" y="716"/>
                  </a:lnTo>
                  <a:lnTo>
                    <a:pt x="42" y="733"/>
                  </a:lnTo>
                  <a:lnTo>
                    <a:pt x="6" y="757"/>
                  </a:lnTo>
                  <a:lnTo>
                    <a:pt x="0" y="785"/>
                  </a:lnTo>
                  <a:lnTo>
                    <a:pt x="20" y="802"/>
                  </a:lnTo>
                  <a:lnTo>
                    <a:pt x="50" y="819"/>
                  </a:lnTo>
                  <a:lnTo>
                    <a:pt x="50" y="842"/>
                  </a:lnTo>
                  <a:lnTo>
                    <a:pt x="79" y="859"/>
                  </a:lnTo>
                  <a:lnTo>
                    <a:pt x="93" y="899"/>
                  </a:lnTo>
                  <a:lnTo>
                    <a:pt x="129" y="939"/>
                  </a:lnTo>
                  <a:lnTo>
                    <a:pt x="173" y="921"/>
                  </a:lnTo>
                  <a:lnTo>
                    <a:pt x="209" y="893"/>
                  </a:lnTo>
                  <a:lnTo>
                    <a:pt x="237" y="893"/>
                  </a:lnTo>
                  <a:lnTo>
                    <a:pt x="267" y="904"/>
                  </a:lnTo>
                  <a:lnTo>
                    <a:pt x="289" y="933"/>
                  </a:lnTo>
                  <a:lnTo>
                    <a:pt x="331" y="904"/>
                  </a:lnTo>
                  <a:lnTo>
                    <a:pt x="375" y="871"/>
                  </a:lnTo>
                  <a:lnTo>
                    <a:pt x="411" y="871"/>
                  </a:lnTo>
                  <a:lnTo>
                    <a:pt x="461" y="871"/>
                  </a:lnTo>
                  <a:lnTo>
                    <a:pt x="512" y="854"/>
                  </a:lnTo>
                  <a:lnTo>
                    <a:pt x="542" y="819"/>
                  </a:lnTo>
                  <a:lnTo>
                    <a:pt x="612" y="785"/>
                  </a:lnTo>
                  <a:lnTo>
                    <a:pt x="656" y="785"/>
                  </a:lnTo>
                  <a:lnTo>
                    <a:pt x="671" y="797"/>
                  </a:lnTo>
                  <a:lnTo>
                    <a:pt x="692" y="819"/>
                  </a:lnTo>
                  <a:lnTo>
                    <a:pt x="678" y="859"/>
                  </a:lnTo>
                  <a:lnTo>
                    <a:pt x="635" y="871"/>
                  </a:lnTo>
                  <a:lnTo>
                    <a:pt x="584" y="871"/>
                  </a:lnTo>
                  <a:lnTo>
                    <a:pt x="548" y="887"/>
                  </a:lnTo>
                  <a:lnTo>
                    <a:pt x="542" y="904"/>
                  </a:lnTo>
                  <a:lnTo>
                    <a:pt x="498" y="950"/>
                  </a:lnTo>
                  <a:lnTo>
                    <a:pt x="447" y="950"/>
                  </a:lnTo>
                  <a:lnTo>
                    <a:pt x="418" y="972"/>
                  </a:lnTo>
                  <a:lnTo>
                    <a:pt x="425" y="1007"/>
                  </a:lnTo>
                  <a:lnTo>
                    <a:pt x="461" y="1042"/>
                  </a:lnTo>
                  <a:lnTo>
                    <a:pt x="447" y="1058"/>
                  </a:lnTo>
                  <a:lnTo>
                    <a:pt x="447" y="1075"/>
                  </a:lnTo>
                  <a:lnTo>
                    <a:pt x="498" y="1104"/>
                  </a:lnTo>
                  <a:lnTo>
                    <a:pt x="505" y="1132"/>
                  </a:lnTo>
                  <a:lnTo>
                    <a:pt x="570" y="1143"/>
                  </a:lnTo>
                  <a:lnTo>
                    <a:pt x="612" y="1120"/>
                  </a:lnTo>
                  <a:lnTo>
                    <a:pt x="656" y="1120"/>
                  </a:lnTo>
                  <a:lnTo>
                    <a:pt x="692" y="1138"/>
                  </a:lnTo>
                  <a:lnTo>
                    <a:pt x="764" y="1120"/>
                  </a:lnTo>
                  <a:lnTo>
                    <a:pt x="786" y="1086"/>
                  </a:lnTo>
                  <a:lnTo>
                    <a:pt x="756" y="1053"/>
                  </a:lnTo>
                  <a:lnTo>
                    <a:pt x="714" y="1013"/>
                  </a:lnTo>
                  <a:lnTo>
                    <a:pt x="721" y="972"/>
                  </a:lnTo>
                  <a:lnTo>
                    <a:pt x="742" y="939"/>
                  </a:lnTo>
                  <a:lnTo>
                    <a:pt x="786" y="944"/>
                  </a:lnTo>
                  <a:lnTo>
                    <a:pt x="793" y="990"/>
                  </a:lnTo>
                  <a:lnTo>
                    <a:pt x="829" y="1029"/>
                  </a:lnTo>
                  <a:lnTo>
                    <a:pt x="873" y="1018"/>
                  </a:lnTo>
                  <a:lnTo>
                    <a:pt x="916" y="1024"/>
                  </a:lnTo>
                  <a:lnTo>
                    <a:pt x="953" y="996"/>
                  </a:lnTo>
                  <a:lnTo>
                    <a:pt x="930" y="944"/>
                  </a:lnTo>
                  <a:lnTo>
                    <a:pt x="930" y="910"/>
                  </a:lnTo>
                  <a:lnTo>
                    <a:pt x="973" y="910"/>
                  </a:lnTo>
                  <a:lnTo>
                    <a:pt x="1017" y="887"/>
                  </a:lnTo>
                  <a:lnTo>
                    <a:pt x="1017" y="830"/>
                  </a:lnTo>
                  <a:lnTo>
                    <a:pt x="1017" y="797"/>
                  </a:lnTo>
                  <a:lnTo>
                    <a:pt x="1053" y="768"/>
                  </a:lnTo>
                  <a:lnTo>
                    <a:pt x="1068" y="785"/>
                  </a:lnTo>
                  <a:lnTo>
                    <a:pt x="1061" y="819"/>
                  </a:lnTo>
                  <a:lnTo>
                    <a:pt x="1068" y="871"/>
                  </a:lnTo>
                  <a:lnTo>
                    <a:pt x="1061" y="921"/>
                  </a:lnTo>
                  <a:lnTo>
                    <a:pt x="1075" y="961"/>
                  </a:lnTo>
                  <a:lnTo>
                    <a:pt x="1104" y="950"/>
                  </a:lnTo>
                  <a:lnTo>
                    <a:pt x="1126" y="956"/>
                  </a:lnTo>
                  <a:lnTo>
                    <a:pt x="1147" y="990"/>
                  </a:lnTo>
                  <a:lnTo>
                    <a:pt x="1183" y="996"/>
                  </a:lnTo>
                  <a:lnTo>
                    <a:pt x="1190" y="1024"/>
                  </a:lnTo>
                  <a:lnTo>
                    <a:pt x="1212" y="1070"/>
                  </a:lnTo>
                  <a:lnTo>
                    <a:pt x="1278" y="1058"/>
                  </a:lnTo>
                  <a:lnTo>
                    <a:pt x="1306" y="1092"/>
                  </a:lnTo>
                  <a:lnTo>
                    <a:pt x="1357" y="1138"/>
                  </a:lnTo>
                  <a:lnTo>
                    <a:pt x="1386" y="1120"/>
                  </a:lnTo>
                  <a:lnTo>
                    <a:pt x="1422" y="1120"/>
                  </a:lnTo>
                  <a:lnTo>
                    <a:pt x="1464" y="1138"/>
                  </a:lnTo>
                  <a:lnTo>
                    <a:pt x="1531" y="1115"/>
                  </a:lnTo>
                  <a:lnTo>
                    <a:pt x="1537" y="1070"/>
                  </a:lnTo>
                  <a:lnTo>
                    <a:pt x="1537" y="1042"/>
                  </a:lnTo>
                  <a:lnTo>
                    <a:pt x="1595" y="1042"/>
                  </a:lnTo>
                  <a:lnTo>
                    <a:pt x="1652" y="1024"/>
                  </a:lnTo>
                  <a:lnTo>
                    <a:pt x="1689" y="1024"/>
                  </a:lnTo>
                  <a:lnTo>
                    <a:pt x="1731" y="1024"/>
                  </a:lnTo>
                  <a:lnTo>
                    <a:pt x="1739" y="972"/>
                  </a:lnTo>
                  <a:lnTo>
                    <a:pt x="1775" y="939"/>
                  </a:lnTo>
                  <a:lnTo>
                    <a:pt x="1753" y="887"/>
                  </a:lnTo>
                  <a:lnTo>
                    <a:pt x="1711" y="887"/>
                  </a:lnTo>
                  <a:lnTo>
                    <a:pt x="1711" y="842"/>
                  </a:lnTo>
                  <a:lnTo>
                    <a:pt x="1675" y="836"/>
                  </a:lnTo>
                  <a:lnTo>
                    <a:pt x="1753" y="825"/>
                  </a:lnTo>
                  <a:lnTo>
                    <a:pt x="1797" y="854"/>
                  </a:lnTo>
                  <a:lnTo>
                    <a:pt x="1862" y="836"/>
                  </a:lnTo>
                  <a:lnTo>
                    <a:pt x="1926" y="859"/>
                  </a:lnTo>
                  <a:lnTo>
                    <a:pt x="1992" y="864"/>
                  </a:lnTo>
                  <a:lnTo>
                    <a:pt x="2014" y="939"/>
                  </a:lnTo>
                  <a:lnTo>
                    <a:pt x="2056" y="944"/>
                  </a:lnTo>
                  <a:lnTo>
                    <a:pt x="2114" y="967"/>
                  </a:lnTo>
                  <a:lnTo>
                    <a:pt x="2179" y="972"/>
                  </a:lnTo>
                  <a:lnTo>
                    <a:pt x="2230" y="944"/>
                  </a:lnTo>
                  <a:lnTo>
                    <a:pt x="2287" y="904"/>
                  </a:lnTo>
                  <a:lnTo>
                    <a:pt x="2251" y="836"/>
                  </a:lnTo>
                  <a:lnTo>
                    <a:pt x="2200" y="802"/>
                  </a:lnTo>
                  <a:lnTo>
                    <a:pt x="2222" y="773"/>
                  </a:lnTo>
                  <a:lnTo>
                    <a:pt x="2194" y="705"/>
                  </a:lnTo>
                  <a:lnTo>
                    <a:pt x="2179" y="666"/>
                  </a:lnTo>
                  <a:lnTo>
                    <a:pt x="2136" y="620"/>
                  </a:lnTo>
                  <a:lnTo>
                    <a:pt x="2064" y="609"/>
                  </a:lnTo>
                  <a:lnTo>
                    <a:pt x="1984" y="648"/>
                  </a:lnTo>
                  <a:lnTo>
                    <a:pt x="1897" y="631"/>
                  </a:lnTo>
                  <a:lnTo>
                    <a:pt x="1933" y="586"/>
                  </a:lnTo>
                  <a:lnTo>
                    <a:pt x="2006" y="552"/>
                  </a:lnTo>
                  <a:lnTo>
                    <a:pt x="1992" y="501"/>
                  </a:lnTo>
                  <a:lnTo>
                    <a:pt x="1919" y="484"/>
                  </a:lnTo>
                  <a:lnTo>
                    <a:pt x="1862" y="484"/>
                  </a:lnTo>
                  <a:lnTo>
                    <a:pt x="1876" y="444"/>
                  </a:lnTo>
                  <a:lnTo>
                    <a:pt x="1905" y="403"/>
                  </a:lnTo>
                  <a:lnTo>
                    <a:pt x="1897" y="341"/>
                  </a:lnTo>
                  <a:lnTo>
                    <a:pt x="1854" y="313"/>
                  </a:lnTo>
                  <a:lnTo>
                    <a:pt x="1812" y="313"/>
                  </a:lnTo>
                  <a:lnTo>
                    <a:pt x="1804" y="261"/>
                  </a:lnTo>
                  <a:lnTo>
                    <a:pt x="1812" y="215"/>
                  </a:lnTo>
                  <a:lnTo>
                    <a:pt x="1775" y="153"/>
                  </a:lnTo>
                  <a:lnTo>
                    <a:pt x="1739" y="114"/>
                  </a:lnTo>
                  <a:lnTo>
                    <a:pt x="1703" y="114"/>
                  </a:lnTo>
                  <a:lnTo>
                    <a:pt x="1652" y="114"/>
                  </a:lnTo>
                  <a:lnTo>
                    <a:pt x="1587" y="62"/>
                  </a:lnTo>
                  <a:lnTo>
                    <a:pt x="1523" y="28"/>
                  </a:lnTo>
                  <a:lnTo>
                    <a:pt x="1478" y="39"/>
                  </a:lnTo>
                  <a:lnTo>
                    <a:pt x="1428" y="23"/>
                  </a:lnTo>
                  <a:lnTo>
                    <a:pt x="1400" y="0"/>
                  </a:lnTo>
                  <a:lnTo>
                    <a:pt x="1342" y="0"/>
                  </a:lnTo>
                  <a:lnTo>
                    <a:pt x="1292" y="0"/>
                  </a:lnTo>
                  <a:lnTo>
                    <a:pt x="1219" y="57"/>
                  </a:lnTo>
                  <a:lnTo>
                    <a:pt x="1219" y="62"/>
                  </a:lnTo>
                  <a:lnTo>
                    <a:pt x="1212" y="5"/>
                  </a:lnTo>
                  <a:lnTo>
                    <a:pt x="1104" y="0"/>
                  </a:lnTo>
                  <a:lnTo>
                    <a:pt x="1082" y="23"/>
                  </a:lnTo>
                  <a:lnTo>
                    <a:pt x="1017" y="39"/>
                  </a:lnTo>
                </a:path>
              </a:pathLst>
            </a:custGeom>
            <a:noFill/>
            <a:ln w="12700" cap="rnd" cmpd="sng">
              <a:solidFill>
                <a:srgbClr val="000000"/>
              </a:solidFill>
              <a:prstDash val="solid"/>
              <a:round/>
              <a:headEnd type="none" w="med" len="med"/>
              <a:tailEnd type="none" w="med" len="med"/>
            </a:ln>
            <a:effectLst/>
            <a:extLst>
              <a:ext uri="{909E8E84-426E-40dd-AFC4-6F175D3DCCD1}">
                <a14:hiddenFill xmlns:mc="http://schemas.openxmlformats.org/markup-compatibility/2006" xmlns:mv="urn:schemas-microsoft-com:mac:vml" xmlns="" xmlns:a14="http://schemas.microsoft.com/office/drawing/2010/main">
                  <a:solidFill>
                    <a:schemeClr val="accent1"/>
                  </a:solidFill>
                </a14:hiddenFill>
              </a:ext>
              <a:ext uri="{AF507438-7753-43e0-B8FC-AC1667EBCBE1}">
                <a14:hiddenEffects xmlns:mc="http://schemas.openxmlformats.org/markup-compatibility/2006" xmlns:mv="urn:schemas-microsoft-com:mac:vml"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570" name="ZoneTexte 569"/>
          <p:cNvSpPr txBox="1"/>
          <p:nvPr/>
        </p:nvSpPr>
        <p:spPr>
          <a:xfrm>
            <a:off x="7301036" y="565691"/>
            <a:ext cx="830356" cy="400110"/>
          </a:xfrm>
          <a:prstGeom prst="rect">
            <a:avLst/>
          </a:prstGeom>
          <a:noFill/>
        </p:spPr>
        <p:txBody>
          <a:bodyPr wrap="none" rtlCol="0">
            <a:spAutoFit/>
          </a:bodyPr>
          <a:lstStyle/>
          <a:p>
            <a:r>
              <a:rPr lang="en-US" sz="2000" dirty="0" smtClean="0"/>
              <a:t>Fluxes</a:t>
            </a:r>
            <a:endParaRPr lang="en-US" sz="2000" dirty="0"/>
          </a:p>
        </p:txBody>
      </p:sp>
      <p:sp>
        <p:nvSpPr>
          <p:cNvPr id="571" name="Rectangle 399"/>
          <p:cNvSpPr>
            <a:spLocks noChangeArrowheads="1"/>
          </p:cNvSpPr>
          <p:nvPr/>
        </p:nvSpPr>
        <p:spPr bwMode="auto">
          <a:xfrm>
            <a:off x="10033786" y="4761918"/>
            <a:ext cx="1974850" cy="491800"/>
          </a:xfrm>
          <a:prstGeom prst="rect">
            <a:avLst/>
          </a:prstGeom>
          <a:solidFill>
            <a:schemeClr val="bg1">
              <a:lumMod val="75000"/>
            </a:schemeClr>
          </a:solidFill>
          <a:ln>
            <a:headEnd/>
            <a:tailEnd/>
          </a:ln>
        </p:spPr>
        <p:style>
          <a:lnRef idx="1">
            <a:schemeClr val="accent4"/>
          </a:lnRef>
          <a:fillRef idx="2">
            <a:schemeClr val="accent4"/>
          </a:fillRef>
          <a:effectRef idx="1">
            <a:schemeClr val="accent4"/>
          </a:effectRef>
          <a:fontRef idx="minor">
            <a:schemeClr val="dk1"/>
          </a:fontRef>
        </p:style>
        <p:txBody>
          <a:bodyPr lIns="65087" tIns="30162" rIns="65087" bIns="30162">
            <a:prstTxWarp prst="textNoShape">
              <a:avLst/>
            </a:prstTxWarp>
            <a:spAutoFit/>
          </a:bodyPr>
          <a:lstStyle/>
          <a:p>
            <a:pPr algn="ctr" defTabSz="454025">
              <a:defRPr/>
            </a:pPr>
            <a:r>
              <a:rPr lang="en-US" sz="1400" dirty="0">
                <a:solidFill>
                  <a:srgbClr val="FF0000"/>
                </a:solidFill>
                <a:ea typeface="Cambria" charset="0"/>
                <a:cs typeface="Cambria" charset="0"/>
              </a:rPr>
              <a:t>Leaching</a:t>
            </a:r>
            <a:endParaRPr lang="en-US" sz="1400" dirty="0" smtClean="0">
              <a:solidFill>
                <a:srgbClr val="FF0000"/>
              </a:solidFill>
              <a:ea typeface="Cambria" charset="0"/>
              <a:cs typeface="Cambria" charset="0"/>
            </a:endParaRPr>
          </a:p>
          <a:p>
            <a:pPr algn="ctr" defTabSz="454025">
              <a:defRPr/>
            </a:pPr>
            <a:r>
              <a:rPr lang="en-US" sz="1400" dirty="0" smtClean="0">
                <a:solidFill>
                  <a:srgbClr val="FF0000"/>
                </a:solidFill>
                <a:ea typeface="Cambria" charset="0"/>
                <a:cs typeface="Cambria" charset="0"/>
              </a:rPr>
              <a:t>2-50 </a:t>
            </a:r>
            <a:r>
              <a:rPr lang="en-US" sz="1400" dirty="0" err="1" smtClean="0">
                <a:solidFill>
                  <a:srgbClr val="FF0000"/>
                </a:solidFill>
                <a:ea typeface="Cambria" charset="0"/>
                <a:cs typeface="Cambria" charset="0"/>
              </a:rPr>
              <a:t>kgN</a:t>
            </a:r>
            <a:r>
              <a:rPr lang="en-US" sz="1400" dirty="0" smtClean="0">
                <a:solidFill>
                  <a:srgbClr val="FF0000"/>
                </a:solidFill>
                <a:ea typeface="Cambria" charset="0"/>
                <a:cs typeface="Cambria" charset="0"/>
              </a:rPr>
              <a:t>/ha/yr.</a:t>
            </a:r>
            <a:endParaRPr lang="en-US" sz="1400" dirty="0">
              <a:solidFill>
                <a:srgbClr val="FF0000"/>
              </a:solidFill>
              <a:ea typeface="Cambria" charset="0"/>
              <a:cs typeface="Cambria" charset="0"/>
            </a:endParaRPr>
          </a:p>
        </p:txBody>
      </p:sp>
      <p:sp>
        <p:nvSpPr>
          <p:cNvPr id="572" name="Rectangle 401"/>
          <p:cNvSpPr>
            <a:spLocks noChangeArrowheads="1"/>
          </p:cNvSpPr>
          <p:nvPr/>
        </p:nvSpPr>
        <p:spPr bwMode="auto">
          <a:xfrm>
            <a:off x="10444163" y="2618811"/>
            <a:ext cx="1747837" cy="491800"/>
          </a:xfrm>
          <a:prstGeom prst="rect">
            <a:avLst/>
          </a:prstGeom>
          <a:solidFill>
            <a:schemeClr val="bg1">
              <a:lumMod val="75000"/>
            </a:schemeClr>
          </a:solidFill>
          <a:ln>
            <a:headEnd/>
            <a:tailEnd/>
          </a:ln>
        </p:spPr>
        <p:style>
          <a:lnRef idx="1">
            <a:schemeClr val="accent4"/>
          </a:lnRef>
          <a:fillRef idx="2">
            <a:schemeClr val="accent4"/>
          </a:fillRef>
          <a:effectRef idx="1">
            <a:schemeClr val="accent4"/>
          </a:effectRef>
          <a:fontRef idx="minor">
            <a:schemeClr val="dk1"/>
          </a:fontRef>
        </p:style>
        <p:txBody>
          <a:bodyPr lIns="65087" tIns="30162" rIns="65087" bIns="30162">
            <a:prstTxWarp prst="textNoShape">
              <a:avLst/>
            </a:prstTxWarp>
            <a:spAutoFit/>
          </a:bodyPr>
          <a:lstStyle/>
          <a:p>
            <a:pPr defTabSz="454025">
              <a:defRPr/>
            </a:pPr>
            <a:r>
              <a:rPr lang="en-US" sz="1400" kern="0" dirty="0">
                <a:solidFill>
                  <a:srgbClr val="FF0000"/>
                </a:solidFill>
                <a:ea typeface="Cambria" charset="0"/>
                <a:cs typeface="Cambria" charset="0"/>
              </a:rPr>
              <a:t>Harvest</a:t>
            </a:r>
            <a:endParaRPr lang="en-US" sz="1400" kern="0" dirty="0" smtClean="0">
              <a:solidFill>
                <a:srgbClr val="FF0000"/>
              </a:solidFill>
              <a:ea typeface="Cambria" charset="0"/>
              <a:cs typeface="Cambria" charset="0"/>
            </a:endParaRPr>
          </a:p>
          <a:p>
            <a:pPr defTabSz="454025">
              <a:defRPr/>
            </a:pPr>
            <a:r>
              <a:rPr lang="en-US" sz="1400" kern="0" dirty="0" smtClean="0">
                <a:solidFill>
                  <a:srgbClr val="FF0000"/>
                </a:solidFill>
                <a:ea typeface="Cambria" charset="0"/>
                <a:cs typeface="Cambria" charset="0"/>
              </a:rPr>
              <a:t>5-10 </a:t>
            </a:r>
            <a:r>
              <a:rPr lang="en-US" sz="1400" kern="0" dirty="0" err="1" smtClean="0">
                <a:solidFill>
                  <a:srgbClr val="FF0000"/>
                </a:solidFill>
                <a:ea typeface="Cambria" charset="0"/>
                <a:cs typeface="Cambria" charset="0"/>
              </a:rPr>
              <a:t>kgN</a:t>
            </a:r>
            <a:r>
              <a:rPr lang="en-US" sz="1400" kern="0" dirty="0" smtClean="0">
                <a:solidFill>
                  <a:srgbClr val="FF0000"/>
                </a:solidFill>
                <a:ea typeface="Cambria" charset="0"/>
                <a:cs typeface="Cambria" charset="0"/>
              </a:rPr>
              <a:t>/ha/yr.</a:t>
            </a:r>
            <a:endParaRPr lang="en-US" sz="1400" kern="0" dirty="0">
              <a:solidFill>
                <a:srgbClr val="FF0000"/>
              </a:solidFill>
              <a:ea typeface="Cambria" charset="0"/>
              <a:cs typeface="Cambria" charset="0"/>
            </a:endParaRPr>
          </a:p>
        </p:txBody>
      </p:sp>
      <p:sp>
        <p:nvSpPr>
          <p:cNvPr id="573" name="Rectangle 404"/>
          <p:cNvSpPr>
            <a:spLocks noChangeArrowheads="1"/>
          </p:cNvSpPr>
          <p:nvPr/>
        </p:nvSpPr>
        <p:spPr bwMode="auto">
          <a:xfrm>
            <a:off x="9847707" y="3790126"/>
            <a:ext cx="1455077" cy="707244"/>
          </a:xfrm>
          <a:prstGeom prst="rect">
            <a:avLst/>
          </a:prstGeom>
          <a:solidFill>
            <a:schemeClr val="bg1">
              <a:lumMod val="75000"/>
            </a:schemeClr>
          </a:solidFill>
          <a:ln>
            <a:headEnd/>
            <a:tailEnd/>
          </a:ln>
        </p:spPr>
        <p:style>
          <a:lnRef idx="1">
            <a:schemeClr val="accent4"/>
          </a:lnRef>
          <a:fillRef idx="3">
            <a:schemeClr val="accent4"/>
          </a:fillRef>
          <a:effectRef idx="2">
            <a:schemeClr val="accent4"/>
          </a:effectRef>
          <a:fontRef idx="minor">
            <a:schemeClr val="lt1"/>
          </a:fontRef>
        </p:style>
        <p:txBody>
          <a:bodyPr wrap="none" lIns="65087" tIns="30162" rIns="65087" bIns="30162">
            <a:prstTxWarp prst="textNoShape">
              <a:avLst/>
            </a:prstTxWarp>
            <a:spAutoFit/>
          </a:bodyPr>
          <a:lstStyle/>
          <a:p>
            <a:pPr algn="ctr" defTabSz="454025">
              <a:defRPr/>
            </a:pPr>
            <a:r>
              <a:rPr lang="en-US" sz="1400" dirty="0">
                <a:solidFill>
                  <a:srgbClr val="FF0000"/>
                </a:solidFill>
                <a:ea typeface="Cambria" charset="0"/>
                <a:cs typeface="Cambria" charset="0"/>
              </a:rPr>
              <a:t>Mineralization +</a:t>
            </a:r>
          </a:p>
          <a:p>
            <a:pPr algn="ctr" defTabSz="454025">
              <a:defRPr/>
            </a:pPr>
            <a:r>
              <a:rPr lang="en-US" sz="1400" dirty="0">
                <a:solidFill>
                  <a:srgbClr val="FF0000"/>
                </a:solidFill>
                <a:ea typeface="Cambria" charset="0"/>
                <a:cs typeface="Cambria" charset="0"/>
              </a:rPr>
              <a:t>Nitrification</a:t>
            </a:r>
            <a:endParaRPr lang="en-US" sz="1400" dirty="0" smtClean="0">
              <a:solidFill>
                <a:srgbClr val="FF0000"/>
              </a:solidFill>
              <a:ea typeface="Cambria" charset="0"/>
              <a:cs typeface="Cambria" charset="0"/>
            </a:endParaRPr>
          </a:p>
          <a:p>
            <a:pPr algn="ctr" defTabSz="454025">
              <a:defRPr/>
            </a:pPr>
            <a:r>
              <a:rPr lang="en-US" sz="1400" dirty="0" smtClean="0">
                <a:solidFill>
                  <a:srgbClr val="FF0000"/>
                </a:solidFill>
                <a:ea typeface="Cambria" charset="0"/>
                <a:cs typeface="Cambria" charset="0"/>
              </a:rPr>
              <a:t>50-150 </a:t>
            </a:r>
            <a:r>
              <a:rPr lang="en-US" sz="1400" dirty="0" err="1" smtClean="0">
                <a:solidFill>
                  <a:srgbClr val="FF0000"/>
                </a:solidFill>
                <a:ea typeface="Cambria" charset="0"/>
                <a:cs typeface="Cambria" charset="0"/>
              </a:rPr>
              <a:t>kgN</a:t>
            </a:r>
            <a:r>
              <a:rPr lang="en-US" sz="1400" dirty="0" smtClean="0">
                <a:solidFill>
                  <a:srgbClr val="FF0000"/>
                </a:solidFill>
                <a:ea typeface="Cambria" charset="0"/>
                <a:cs typeface="Cambria" charset="0"/>
              </a:rPr>
              <a:t>/ha/yr.</a:t>
            </a:r>
            <a:endParaRPr lang="en-US" sz="1400" dirty="0">
              <a:solidFill>
                <a:srgbClr val="FF0000"/>
              </a:solidFill>
              <a:ea typeface="Cambria" charset="0"/>
              <a:cs typeface="Cambria" charset="0"/>
            </a:endParaRPr>
          </a:p>
        </p:txBody>
      </p:sp>
      <p:sp>
        <p:nvSpPr>
          <p:cNvPr id="574" name="Rectangle 409"/>
          <p:cNvSpPr>
            <a:spLocks noChangeArrowheads="1"/>
          </p:cNvSpPr>
          <p:nvPr/>
        </p:nvSpPr>
        <p:spPr bwMode="auto">
          <a:xfrm>
            <a:off x="6619344" y="2769779"/>
            <a:ext cx="1695633" cy="707244"/>
          </a:xfrm>
          <a:prstGeom prst="rect">
            <a:avLst/>
          </a:prstGeom>
          <a:solidFill>
            <a:schemeClr val="bg1">
              <a:lumMod val="75000"/>
            </a:schemeClr>
          </a:solidFill>
          <a:ln>
            <a:headEnd/>
            <a:tailEnd/>
          </a:ln>
        </p:spPr>
        <p:style>
          <a:lnRef idx="2">
            <a:schemeClr val="accent4">
              <a:shade val="50000"/>
            </a:schemeClr>
          </a:lnRef>
          <a:fillRef idx="1">
            <a:schemeClr val="accent4"/>
          </a:fillRef>
          <a:effectRef idx="0">
            <a:schemeClr val="accent4"/>
          </a:effectRef>
          <a:fontRef idx="minor">
            <a:schemeClr val="lt1"/>
          </a:fontRef>
        </p:style>
        <p:txBody>
          <a:bodyPr wrap="square" lIns="65087" tIns="30162" rIns="65087" bIns="30162">
            <a:prstTxWarp prst="textNoShape">
              <a:avLst/>
            </a:prstTxWarp>
            <a:spAutoFit/>
          </a:bodyPr>
          <a:lstStyle/>
          <a:p>
            <a:pPr algn="ctr" defTabSz="454025">
              <a:defRPr/>
            </a:pPr>
            <a:r>
              <a:rPr lang="en-US" sz="1400" dirty="0">
                <a:solidFill>
                  <a:srgbClr val="FF0000"/>
                </a:solidFill>
                <a:ea typeface="Cambria" charset="0"/>
                <a:cs typeface="Cambria" charset="0"/>
              </a:rPr>
              <a:t>Volatilization  +</a:t>
            </a:r>
            <a:br>
              <a:rPr lang="en-US" sz="1400" dirty="0">
                <a:solidFill>
                  <a:srgbClr val="FF0000"/>
                </a:solidFill>
                <a:ea typeface="Cambria" charset="0"/>
                <a:cs typeface="Cambria" charset="0"/>
              </a:rPr>
            </a:br>
            <a:r>
              <a:rPr lang="en-US" sz="1400" dirty="0" smtClean="0">
                <a:solidFill>
                  <a:srgbClr val="FF0000"/>
                </a:solidFill>
                <a:ea typeface="Cambria" charset="0"/>
                <a:cs typeface="Cambria" charset="0"/>
              </a:rPr>
              <a:t>Denitrification </a:t>
            </a:r>
          </a:p>
          <a:p>
            <a:pPr algn="ctr" defTabSz="454025">
              <a:defRPr/>
            </a:pPr>
            <a:r>
              <a:rPr lang="en-US" sz="1400" dirty="0" smtClean="0">
                <a:solidFill>
                  <a:srgbClr val="FF0000"/>
                </a:solidFill>
                <a:ea typeface="Cambria" charset="0"/>
                <a:cs typeface="Cambria" charset="0"/>
              </a:rPr>
              <a:t>5-10 </a:t>
            </a:r>
            <a:r>
              <a:rPr lang="en-US" sz="1400" dirty="0" err="1" smtClean="0">
                <a:solidFill>
                  <a:srgbClr val="FF0000"/>
                </a:solidFill>
                <a:ea typeface="Cambria" charset="0"/>
                <a:cs typeface="Cambria" charset="0"/>
              </a:rPr>
              <a:t>kgN</a:t>
            </a:r>
            <a:r>
              <a:rPr lang="en-US" sz="1400" dirty="0" smtClean="0">
                <a:solidFill>
                  <a:srgbClr val="FF0000"/>
                </a:solidFill>
                <a:ea typeface="Cambria" charset="0"/>
                <a:cs typeface="Cambria" charset="0"/>
              </a:rPr>
              <a:t>/ha/yr.</a:t>
            </a:r>
            <a:endParaRPr lang="en-US" sz="1400" dirty="0">
              <a:solidFill>
                <a:srgbClr val="FF0000"/>
              </a:solidFill>
              <a:ea typeface="Cambria" charset="0"/>
              <a:cs typeface="Cambria" charset="0"/>
            </a:endParaRPr>
          </a:p>
        </p:txBody>
      </p:sp>
      <p:sp>
        <p:nvSpPr>
          <p:cNvPr id="575" name="Rectangle 411"/>
          <p:cNvSpPr>
            <a:spLocks noChangeArrowheads="1"/>
          </p:cNvSpPr>
          <p:nvPr/>
        </p:nvSpPr>
        <p:spPr bwMode="auto">
          <a:xfrm>
            <a:off x="8424897" y="2130381"/>
            <a:ext cx="1363707" cy="491800"/>
          </a:xfrm>
          <a:prstGeom prst="rect">
            <a:avLst/>
          </a:prstGeom>
          <a:solidFill>
            <a:schemeClr val="bg1">
              <a:lumMod val="75000"/>
            </a:schemeClr>
          </a:solidFill>
          <a:ln>
            <a:headEnd/>
            <a:tailEnd/>
          </a:ln>
        </p:spPr>
        <p:style>
          <a:lnRef idx="1">
            <a:schemeClr val="accent4"/>
          </a:lnRef>
          <a:fillRef idx="2">
            <a:schemeClr val="accent4"/>
          </a:fillRef>
          <a:effectRef idx="1">
            <a:schemeClr val="accent4"/>
          </a:effectRef>
          <a:fontRef idx="minor">
            <a:schemeClr val="dk1"/>
          </a:fontRef>
        </p:style>
        <p:txBody>
          <a:bodyPr wrap="none" lIns="65087" tIns="30162" rIns="65087" bIns="30162">
            <a:prstTxWarp prst="textNoShape">
              <a:avLst/>
            </a:prstTxWarp>
            <a:spAutoFit/>
          </a:bodyPr>
          <a:lstStyle/>
          <a:p>
            <a:pPr algn="ctr" defTabSz="454025">
              <a:defRPr/>
            </a:pPr>
            <a:r>
              <a:rPr lang="en-US" sz="1400" dirty="0" smtClean="0">
                <a:solidFill>
                  <a:srgbClr val="FF0000"/>
                </a:solidFill>
                <a:ea typeface="Cambria" charset="0"/>
                <a:cs typeface="Cambria" charset="0"/>
              </a:rPr>
              <a:t>Immobilization</a:t>
            </a:r>
            <a:br>
              <a:rPr lang="en-US" sz="1400" dirty="0" smtClean="0">
                <a:solidFill>
                  <a:srgbClr val="FF0000"/>
                </a:solidFill>
                <a:ea typeface="Cambria" charset="0"/>
                <a:cs typeface="Cambria" charset="0"/>
              </a:rPr>
            </a:br>
            <a:r>
              <a:rPr lang="en-US" sz="1400" dirty="0" smtClean="0">
                <a:solidFill>
                  <a:srgbClr val="FF0000"/>
                </a:solidFill>
                <a:ea typeface="Cambria" charset="0"/>
                <a:cs typeface="Cambria" charset="0"/>
              </a:rPr>
              <a:t>20-40 </a:t>
            </a:r>
            <a:r>
              <a:rPr lang="en-US" sz="1400" dirty="0" err="1" smtClean="0">
                <a:solidFill>
                  <a:srgbClr val="FF0000"/>
                </a:solidFill>
                <a:ea typeface="Cambria" charset="0"/>
                <a:cs typeface="Cambria" charset="0"/>
              </a:rPr>
              <a:t>kgN</a:t>
            </a:r>
            <a:r>
              <a:rPr lang="en-US" sz="1400" dirty="0" smtClean="0">
                <a:solidFill>
                  <a:srgbClr val="FF0000"/>
                </a:solidFill>
                <a:ea typeface="Cambria" charset="0"/>
                <a:cs typeface="Cambria" charset="0"/>
              </a:rPr>
              <a:t>/ha/yr.</a:t>
            </a:r>
            <a:endParaRPr lang="en-US" sz="1400" dirty="0">
              <a:solidFill>
                <a:srgbClr val="FF0000"/>
              </a:solidFill>
              <a:ea typeface="Cambria" charset="0"/>
              <a:cs typeface="Cambria" charset="0"/>
            </a:endParaRPr>
          </a:p>
        </p:txBody>
      </p:sp>
      <p:sp>
        <p:nvSpPr>
          <p:cNvPr id="576" name="Rectangle 408"/>
          <p:cNvSpPr>
            <a:spLocks noChangeArrowheads="1"/>
          </p:cNvSpPr>
          <p:nvPr/>
        </p:nvSpPr>
        <p:spPr bwMode="auto">
          <a:xfrm>
            <a:off x="9889291" y="801814"/>
            <a:ext cx="1905000" cy="491800"/>
          </a:xfrm>
          <a:prstGeom prst="rect">
            <a:avLst/>
          </a:prstGeom>
          <a:solidFill>
            <a:schemeClr val="bg1">
              <a:lumMod val="75000"/>
            </a:schemeClr>
          </a:solidFill>
          <a:ln>
            <a:headEnd/>
            <a:tailEnd/>
          </a:ln>
        </p:spPr>
        <p:style>
          <a:lnRef idx="1">
            <a:schemeClr val="accent4"/>
          </a:lnRef>
          <a:fillRef idx="3">
            <a:schemeClr val="accent4"/>
          </a:fillRef>
          <a:effectRef idx="2">
            <a:schemeClr val="accent4"/>
          </a:effectRef>
          <a:fontRef idx="minor">
            <a:schemeClr val="lt1"/>
          </a:fontRef>
        </p:style>
        <p:txBody>
          <a:bodyPr lIns="65087" tIns="30162" rIns="65087" bIns="30162">
            <a:prstTxWarp prst="textNoShape">
              <a:avLst/>
            </a:prstTxWarp>
            <a:spAutoFit/>
          </a:bodyPr>
          <a:lstStyle/>
          <a:p>
            <a:pPr algn="ctr" defTabSz="454025">
              <a:defRPr/>
            </a:pPr>
            <a:r>
              <a:rPr lang="en-US" sz="1400" dirty="0">
                <a:solidFill>
                  <a:srgbClr val="FF0000"/>
                </a:solidFill>
                <a:ea typeface="Cambria" charset="0"/>
                <a:cs typeface="Cambria" charset="0"/>
              </a:rPr>
              <a:t>Deposition + BNF</a:t>
            </a:r>
          </a:p>
          <a:p>
            <a:pPr algn="ctr" defTabSz="454025">
              <a:defRPr/>
            </a:pPr>
            <a:r>
              <a:rPr lang="en-US" sz="1400" dirty="0">
                <a:solidFill>
                  <a:srgbClr val="FF0000"/>
                </a:solidFill>
                <a:ea typeface="Cambria" charset="0"/>
                <a:cs typeface="Cambria" charset="0"/>
              </a:rPr>
              <a:t>5-30 </a:t>
            </a:r>
            <a:r>
              <a:rPr lang="en-US" sz="1400" dirty="0" err="1" smtClean="0">
                <a:solidFill>
                  <a:srgbClr val="FF0000"/>
                </a:solidFill>
                <a:ea typeface="Cambria" charset="0"/>
                <a:cs typeface="Cambria" charset="0"/>
              </a:rPr>
              <a:t>kgN</a:t>
            </a:r>
            <a:r>
              <a:rPr lang="en-US" sz="1400" dirty="0" smtClean="0">
                <a:solidFill>
                  <a:srgbClr val="FF0000"/>
                </a:solidFill>
                <a:ea typeface="Cambria" charset="0"/>
                <a:cs typeface="Cambria" charset="0"/>
              </a:rPr>
              <a:t>/ha/</a:t>
            </a:r>
            <a:r>
              <a:rPr lang="en-US" sz="1400" dirty="0" err="1" smtClean="0">
                <a:solidFill>
                  <a:srgbClr val="FF0000"/>
                </a:solidFill>
                <a:ea typeface="Cambria" charset="0"/>
                <a:cs typeface="Cambria" charset="0"/>
              </a:rPr>
              <a:t>yr</a:t>
            </a:r>
            <a:endParaRPr lang="en-US" sz="1400" dirty="0">
              <a:solidFill>
                <a:srgbClr val="FF0000"/>
              </a:solidFill>
              <a:ea typeface="Cambria" charset="0"/>
              <a:cs typeface="Cambria" charset="0"/>
            </a:endParaRPr>
          </a:p>
        </p:txBody>
      </p:sp>
      <p:sp>
        <p:nvSpPr>
          <p:cNvPr id="577" name="Rectangle 409"/>
          <p:cNvSpPr>
            <a:spLocks noChangeArrowheads="1"/>
          </p:cNvSpPr>
          <p:nvPr/>
        </p:nvSpPr>
        <p:spPr bwMode="auto">
          <a:xfrm>
            <a:off x="2886738" y="3650384"/>
            <a:ext cx="2495416" cy="707244"/>
          </a:xfrm>
          <a:prstGeom prst="rect">
            <a:avLst/>
          </a:prstGeom>
          <a:solidFill>
            <a:schemeClr val="bg1">
              <a:lumMod val="75000"/>
            </a:schemeClr>
          </a:solidFill>
          <a:ln>
            <a:headEnd/>
            <a:tailEnd/>
          </a:ln>
        </p:spPr>
        <p:style>
          <a:lnRef idx="2">
            <a:schemeClr val="accent4">
              <a:shade val="50000"/>
            </a:schemeClr>
          </a:lnRef>
          <a:fillRef idx="1">
            <a:schemeClr val="accent4"/>
          </a:fillRef>
          <a:effectRef idx="0">
            <a:schemeClr val="accent4"/>
          </a:effectRef>
          <a:fontRef idx="minor">
            <a:schemeClr val="lt1"/>
          </a:fontRef>
        </p:style>
        <p:txBody>
          <a:bodyPr wrap="square" lIns="65087" tIns="30162" rIns="65087" bIns="30162">
            <a:prstTxWarp prst="textNoShape">
              <a:avLst/>
            </a:prstTxWarp>
            <a:spAutoFit/>
          </a:bodyPr>
          <a:lstStyle/>
          <a:p>
            <a:pPr algn="ctr" defTabSz="454025">
              <a:defRPr/>
            </a:pPr>
            <a:r>
              <a:rPr lang="en-US" sz="1400" dirty="0" smtClean="0">
                <a:solidFill>
                  <a:srgbClr val="FF0000"/>
                </a:solidFill>
                <a:ea typeface="Cambria" charset="0"/>
                <a:cs typeface="Cambria" charset="0"/>
              </a:rPr>
              <a:t>Tropics = 2 – 5 </a:t>
            </a:r>
            <a:r>
              <a:rPr lang="en-US" sz="1400" dirty="0" err="1" smtClean="0">
                <a:solidFill>
                  <a:srgbClr val="FF0000"/>
                </a:solidFill>
                <a:ea typeface="Cambria" charset="0"/>
                <a:cs typeface="Cambria" charset="0"/>
              </a:rPr>
              <a:t>tN</a:t>
            </a:r>
            <a:r>
              <a:rPr lang="en-US" sz="1400" dirty="0" smtClean="0">
                <a:solidFill>
                  <a:srgbClr val="FF0000"/>
                </a:solidFill>
                <a:ea typeface="Cambria" charset="0"/>
                <a:cs typeface="Cambria" charset="0"/>
              </a:rPr>
              <a:t>/ha</a:t>
            </a:r>
          </a:p>
          <a:p>
            <a:pPr algn="ctr" defTabSz="454025">
              <a:defRPr/>
            </a:pPr>
            <a:r>
              <a:rPr lang="en-US" sz="1400" dirty="0" smtClean="0">
                <a:solidFill>
                  <a:srgbClr val="FF0000"/>
                </a:solidFill>
                <a:ea typeface="Cambria" charset="0"/>
                <a:cs typeface="Cambria" charset="0"/>
              </a:rPr>
              <a:t>Temperate = 2 – 12 </a:t>
            </a:r>
            <a:r>
              <a:rPr lang="en-US" sz="1400" dirty="0" err="1" smtClean="0">
                <a:solidFill>
                  <a:srgbClr val="FF0000"/>
                </a:solidFill>
                <a:ea typeface="Cambria" charset="0"/>
                <a:cs typeface="Cambria" charset="0"/>
              </a:rPr>
              <a:t>tN</a:t>
            </a:r>
            <a:r>
              <a:rPr lang="en-US" sz="1400" dirty="0" smtClean="0">
                <a:solidFill>
                  <a:srgbClr val="FF0000"/>
                </a:solidFill>
                <a:ea typeface="Cambria" charset="0"/>
                <a:cs typeface="Cambria" charset="0"/>
              </a:rPr>
              <a:t>/ha</a:t>
            </a:r>
          </a:p>
          <a:p>
            <a:pPr algn="ctr" defTabSz="454025">
              <a:defRPr/>
            </a:pPr>
            <a:r>
              <a:rPr lang="en-US" sz="1400" dirty="0" smtClean="0">
                <a:solidFill>
                  <a:srgbClr val="FF0000"/>
                </a:solidFill>
                <a:ea typeface="Cambria" charset="0"/>
                <a:cs typeface="Cambria" charset="0"/>
              </a:rPr>
              <a:t>Boreal = 2 – 5 </a:t>
            </a:r>
            <a:r>
              <a:rPr lang="en-US" sz="1400" dirty="0" err="1" smtClean="0">
                <a:solidFill>
                  <a:srgbClr val="FF0000"/>
                </a:solidFill>
                <a:ea typeface="Cambria" charset="0"/>
                <a:cs typeface="Cambria" charset="0"/>
              </a:rPr>
              <a:t>tN</a:t>
            </a:r>
            <a:r>
              <a:rPr lang="en-US" sz="1400" dirty="0" smtClean="0">
                <a:solidFill>
                  <a:srgbClr val="FF0000"/>
                </a:solidFill>
                <a:ea typeface="Cambria" charset="0"/>
                <a:cs typeface="Cambria" charset="0"/>
              </a:rPr>
              <a:t>/ha</a:t>
            </a:r>
            <a:endParaRPr lang="en-US" sz="1400" dirty="0">
              <a:solidFill>
                <a:srgbClr val="FF0000"/>
              </a:solidFill>
              <a:ea typeface="Cambria" charset="0"/>
              <a:cs typeface="Cambria" charset="0"/>
            </a:endParaRPr>
          </a:p>
        </p:txBody>
      </p:sp>
      <p:sp>
        <p:nvSpPr>
          <p:cNvPr id="578" name="Rectangle 409"/>
          <p:cNvSpPr>
            <a:spLocks noChangeArrowheads="1"/>
          </p:cNvSpPr>
          <p:nvPr/>
        </p:nvSpPr>
        <p:spPr bwMode="auto">
          <a:xfrm>
            <a:off x="2941574" y="843101"/>
            <a:ext cx="2238494" cy="707244"/>
          </a:xfrm>
          <a:prstGeom prst="rect">
            <a:avLst/>
          </a:prstGeom>
          <a:solidFill>
            <a:schemeClr val="bg1">
              <a:lumMod val="75000"/>
            </a:schemeClr>
          </a:solidFill>
          <a:ln>
            <a:headEnd/>
            <a:tailEnd/>
          </a:ln>
        </p:spPr>
        <p:style>
          <a:lnRef idx="2">
            <a:schemeClr val="accent4">
              <a:shade val="50000"/>
            </a:schemeClr>
          </a:lnRef>
          <a:fillRef idx="1">
            <a:schemeClr val="accent4"/>
          </a:fillRef>
          <a:effectRef idx="0">
            <a:schemeClr val="accent4"/>
          </a:effectRef>
          <a:fontRef idx="minor">
            <a:schemeClr val="lt1"/>
          </a:fontRef>
        </p:style>
        <p:txBody>
          <a:bodyPr wrap="square" lIns="65087" tIns="30162" rIns="65087" bIns="30162">
            <a:prstTxWarp prst="textNoShape">
              <a:avLst/>
            </a:prstTxWarp>
            <a:spAutoFit/>
          </a:bodyPr>
          <a:lstStyle/>
          <a:p>
            <a:pPr algn="ctr" defTabSz="454025">
              <a:defRPr/>
            </a:pPr>
            <a:r>
              <a:rPr lang="en-US" sz="1400" dirty="0" smtClean="0">
                <a:solidFill>
                  <a:srgbClr val="FF0000"/>
                </a:solidFill>
                <a:ea typeface="Cambria" charset="0"/>
                <a:cs typeface="Cambria" charset="0"/>
              </a:rPr>
              <a:t>Tropics = 300 </a:t>
            </a:r>
            <a:r>
              <a:rPr lang="en-US" sz="1400" dirty="0" err="1" smtClean="0">
                <a:solidFill>
                  <a:srgbClr val="FF0000"/>
                </a:solidFill>
                <a:ea typeface="Cambria" charset="0"/>
                <a:cs typeface="Cambria" charset="0"/>
              </a:rPr>
              <a:t>kgN</a:t>
            </a:r>
            <a:r>
              <a:rPr lang="en-US" sz="1400" dirty="0" smtClean="0">
                <a:solidFill>
                  <a:srgbClr val="FF0000"/>
                </a:solidFill>
                <a:ea typeface="Cambria" charset="0"/>
                <a:cs typeface="Cambria" charset="0"/>
              </a:rPr>
              <a:t>/ha </a:t>
            </a:r>
          </a:p>
          <a:p>
            <a:pPr algn="ctr" defTabSz="454025">
              <a:defRPr/>
            </a:pPr>
            <a:r>
              <a:rPr lang="en-US" sz="1400" dirty="0" smtClean="0">
                <a:solidFill>
                  <a:srgbClr val="FF0000"/>
                </a:solidFill>
                <a:ea typeface="Cambria" charset="0"/>
                <a:cs typeface="Cambria" charset="0"/>
              </a:rPr>
              <a:t>Temperate = 200kgN/ha</a:t>
            </a:r>
          </a:p>
          <a:p>
            <a:pPr algn="ctr" defTabSz="454025">
              <a:defRPr/>
            </a:pPr>
            <a:r>
              <a:rPr lang="en-US" sz="1400" dirty="0" smtClean="0">
                <a:solidFill>
                  <a:srgbClr val="FF0000"/>
                </a:solidFill>
                <a:ea typeface="Cambria" charset="0"/>
                <a:cs typeface="Cambria" charset="0"/>
              </a:rPr>
              <a:t>Boreal = 89 </a:t>
            </a:r>
            <a:r>
              <a:rPr lang="en-US" sz="1400" dirty="0" err="1" smtClean="0">
                <a:solidFill>
                  <a:srgbClr val="FF0000"/>
                </a:solidFill>
                <a:ea typeface="Cambria" charset="0"/>
                <a:cs typeface="Cambria" charset="0"/>
              </a:rPr>
              <a:t>kgN</a:t>
            </a:r>
            <a:r>
              <a:rPr lang="en-US" sz="1400" dirty="0" smtClean="0">
                <a:solidFill>
                  <a:srgbClr val="FF0000"/>
                </a:solidFill>
                <a:ea typeface="Cambria" charset="0"/>
                <a:cs typeface="Cambria" charset="0"/>
              </a:rPr>
              <a:t>/ha</a:t>
            </a:r>
            <a:endParaRPr lang="en-US" sz="1400" dirty="0">
              <a:solidFill>
                <a:srgbClr val="FF0000"/>
              </a:solidFill>
              <a:ea typeface="Cambria" charset="0"/>
              <a:cs typeface="Cambria" charset="0"/>
            </a:endParaRPr>
          </a:p>
        </p:txBody>
      </p:sp>
      <p:sp>
        <p:nvSpPr>
          <p:cNvPr id="3" name="ZoneTexte 2"/>
          <p:cNvSpPr txBox="1"/>
          <p:nvPr/>
        </p:nvSpPr>
        <p:spPr>
          <a:xfrm>
            <a:off x="148542" y="5762502"/>
            <a:ext cx="11098038" cy="646331"/>
          </a:xfrm>
          <a:prstGeom prst="rect">
            <a:avLst/>
          </a:prstGeom>
          <a:noFill/>
        </p:spPr>
        <p:txBody>
          <a:bodyPr wrap="none" rtlCol="0">
            <a:spAutoFit/>
          </a:bodyPr>
          <a:lstStyle/>
          <a:p>
            <a:r>
              <a:rPr lang="fr-FR" dirty="0" smtClean="0"/>
              <a:t>For </a:t>
            </a:r>
            <a:r>
              <a:rPr lang="fr-FR" dirty="0" err="1" smtClean="0"/>
              <a:t>Nitrogen</a:t>
            </a:r>
            <a:r>
              <a:rPr lang="fr-FR" dirty="0" smtClean="0"/>
              <a:t> : </a:t>
            </a:r>
            <a:r>
              <a:rPr lang="fr-FR" dirty="0" err="1" smtClean="0"/>
              <a:t>highest</a:t>
            </a:r>
            <a:r>
              <a:rPr lang="fr-FR" dirty="0" smtClean="0"/>
              <a:t> stocks and fluxes </a:t>
            </a:r>
            <a:r>
              <a:rPr lang="fr-FR" dirty="0" err="1" smtClean="0"/>
              <a:t>take</a:t>
            </a:r>
            <a:r>
              <a:rPr lang="fr-FR" dirty="0" smtClean="0"/>
              <a:t> place in the </a:t>
            </a:r>
            <a:r>
              <a:rPr lang="fr-FR" dirty="0" err="1" smtClean="0"/>
              <a:t>soil</a:t>
            </a:r>
            <a:r>
              <a:rPr lang="fr-FR" dirty="0" smtClean="0"/>
              <a:t> </a:t>
            </a:r>
          </a:p>
          <a:p>
            <a:r>
              <a:rPr lang="fr-FR" dirty="0" smtClean="0"/>
              <a:t>For </a:t>
            </a:r>
            <a:r>
              <a:rPr lang="fr-FR" dirty="0" err="1" smtClean="0"/>
              <a:t>Carbon</a:t>
            </a:r>
            <a:r>
              <a:rPr lang="fr-FR" dirty="0"/>
              <a:t> </a:t>
            </a:r>
            <a:r>
              <a:rPr lang="fr-FR" dirty="0" smtClean="0"/>
              <a:t>: </a:t>
            </a:r>
            <a:r>
              <a:rPr lang="fr-FR" dirty="0" err="1" smtClean="0"/>
              <a:t>highest</a:t>
            </a:r>
            <a:r>
              <a:rPr lang="fr-FR" dirty="0" smtClean="0"/>
              <a:t> stocks in the </a:t>
            </a:r>
            <a:r>
              <a:rPr lang="fr-FR" dirty="0" err="1" smtClean="0"/>
              <a:t>soil</a:t>
            </a:r>
            <a:r>
              <a:rPr lang="fr-FR" dirty="0" smtClean="0"/>
              <a:t> (in </a:t>
            </a:r>
            <a:r>
              <a:rPr lang="fr-FR" dirty="0" err="1" smtClean="0"/>
              <a:t>average</a:t>
            </a:r>
            <a:r>
              <a:rPr lang="fr-FR" dirty="0" smtClean="0"/>
              <a:t>), and of the </a:t>
            </a:r>
            <a:r>
              <a:rPr lang="fr-FR" dirty="0" err="1" smtClean="0"/>
              <a:t>same</a:t>
            </a:r>
            <a:r>
              <a:rPr lang="fr-FR" dirty="0" smtClean="0"/>
              <a:t> magnitude of NPP (</a:t>
            </a:r>
            <a:r>
              <a:rPr lang="fr-FR" dirty="0" err="1" smtClean="0"/>
              <a:t>third</a:t>
            </a:r>
            <a:r>
              <a:rPr lang="fr-FR" dirty="0" smtClean="0"/>
              <a:t> flux </a:t>
            </a:r>
            <a:r>
              <a:rPr lang="fr-FR" dirty="0" err="1" smtClean="0"/>
              <a:t>after</a:t>
            </a:r>
            <a:r>
              <a:rPr lang="fr-FR" dirty="0" smtClean="0"/>
              <a:t> GPP and </a:t>
            </a:r>
            <a:r>
              <a:rPr lang="fr-FR" dirty="0" err="1" smtClean="0"/>
              <a:t>Reco</a:t>
            </a:r>
            <a:r>
              <a:rPr lang="fr-FR" dirty="0" smtClean="0"/>
              <a:t>)</a:t>
            </a:r>
            <a:endParaRPr lang="fr-FR" dirty="0"/>
          </a:p>
        </p:txBody>
      </p:sp>
      <p:sp>
        <p:nvSpPr>
          <p:cNvPr id="579" name="Rectangle 409"/>
          <p:cNvSpPr>
            <a:spLocks noChangeArrowheads="1"/>
          </p:cNvSpPr>
          <p:nvPr/>
        </p:nvSpPr>
        <p:spPr bwMode="auto">
          <a:xfrm>
            <a:off x="3666463" y="1601233"/>
            <a:ext cx="2238494" cy="707244"/>
          </a:xfrm>
          <a:prstGeom prst="rect">
            <a:avLst/>
          </a:prstGeom>
          <a:solidFill>
            <a:schemeClr val="bg1">
              <a:lumMod val="75000"/>
            </a:schemeClr>
          </a:solidFill>
          <a:ln>
            <a:headEnd/>
            <a:tailEnd/>
          </a:ln>
        </p:spPr>
        <p:style>
          <a:lnRef idx="2">
            <a:schemeClr val="accent4">
              <a:shade val="50000"/>
            </a:schemeClr>
          </a:lnRef>
          <a:fillRef idx="1">
            <a:schemeClr val="accent4"/>
          </a:fillRef>
          <a:effectRef idx="0">
            <a:schemeClr val="accent4"/>
          </a:effectRef>
          <a:fontRef idx="minor">
            <a:schemeClr val="lt1"/>
          </a:fontRef>
        </p:style>
        <p:txBody>
          <a:bodyPr wrap="square" lIns="65087" tIns="30162" rIns="65087" bIns="30162">
            <a:prstTxWarp prst="textNoShape">
              <a:avLst/>
            </a:prstTxWarp>
            <a:spAutoFit/>
          </a:bodyPr>
          <a:lstStyle/>
          <a:p>
            <a:pPr algn="ctr" defTabSz="454025">
              <a:defRPr/>
            </a:pPr>
            <a:r>
              <a:rPr lang="en-US" sz="1400" dirty="0" smtClean="0">
                <a:solidFill>
                  <a:srgbClr val="00B050"/>
                </a:solidFill>
                <a:ea typeface="Cambria" charset="0"/>
                <a:cs typeface="Cambria" charset="0"/>
              </a:rPr>
              <a:t>Tropics = 65-150 </a:t>
            </a:r>
            <a:r>
              <a:rPr lang="en-US" sz="1400" dirty="0" err="1" smtClean="0">
                <a:solidFill>
                  <a:srgbClr val="00B050"/>
                </a:solidFill>
                <a:ea typeface="Cambria" charset="0"/>
                <a:cs typeface="Cambria" charset="0"/>
              </a:rPr>
              <a:t>tC</a:t>
            </a:r>
            <a:r>
              <a:rPr lang="en-US" sz="1400" dirty="0" smtClean="0">
                <a:solidFill>
                  <a:srgbClr val="00B050"/>
                </a:solidFill>
                <a:ea typeface="Cambria" charset="0"/>
                <a:cs typeface="Cambria" charset="0"/>
              </a:rPr>
              <a:t>/ha </a:t>
            </a:r>
          </a:p>
          <a:p>
            <a:pPr algn="ctr" defTabSz="454025">
              <a:defRPr/>
            </a:pPr>
            <a:r>
              <a:rPr lang="en-US" sz="1400" dirty="0" smtClean="0">
                <a:solidFill>
                  <a:srgbClr val="00B050"/>
                </a:solidFill>
                <a:ea typeface="Cambria" charset="0"/>
                <a:cs typeface="Cambria" charset="0"/>
              </a:rPr>
              <a:t>Temperate = 80 </a:t>
            </a:r>
            <a:r>
              <a:rPr lang="en-US" sz="1400" dirty="0" err="1" smtClean="0">
                <a:solidFill>
                  <a:srgbClr val="00B050"/>
                </a:solidFill>
                <a:ea typeface="Cambria" charset="0"/>
                <a:cs typeface="Cambria" charset="0"/>
              </a:rPr>
              <a:t>tC</a:t>
            </a:r>
            <a:r>
              <a:rPr lang="en-US" sz="1400" dirty="0" smtClean="0">
                <a:solidFill>
                  <a:srgbClr val="00B050"/>
                </a:solidFill>
                <a:ea typeface="Cambria" charset="0"/>
                <a:cs typeface="Cambria" charset="0"/>
              </a:rPr>
              <a:t>/ha</a:t>
            </a:r>
          </a:p>
          <a:p>
            <a:pPr algn="ctr" defTabSz="454025">
              <a:defRPr/>
            </a:pPr>
            <a:r>
              <a:rPr lang="en-US" sz="1400" dirty="0" smtClean="0">
                <a:solidFill>
                  <a:srgbClr val="00B050"/>
                </a:solidFill>
                <a:ea typeface="Cambria" charset="0"/>
                <a:cs typeface="Cambria" charset="0"/>
              </a:rPr>
              <a:t>Boreal = 95 </a:t>
            </a:r>
            <a:r>
              <a:rPr lang="en-US" sz="1400" dirty="0" err="1" smtClean="0">
                <a:solidFill>
                  <a:srgbClr val="00B050"/>
                </a:solidFill>
                <a:ea typeface="Cambria" charset="0"/>
                <a:cs typeface="Cambria" charset="0"/>
              </a:rPr>
              <a:t>tC</a:t>
            </a:r>
            <a:r>
              <a:rPr lang="en-US" sz="1400" dirty="0" smtClean="0">
                <a:solidFill>
                  <a:srgbClr val="00B050"/>
                </a:solidFill>
                <a:ea typeface="Cambria" charset="0"/>
                <a:cs typeface="Cambria" charset="0"/>
              </a:rPr>
              <a:t>/ha</a:t>
            </a:r>
            <a:endParaRPr lang="en-US" sz="1400" dirty="0">
              <a:solidFill>
                <a:srgbClr val="00B050"/>
              </a:solidFill>
              <a:ea typeface="Cambria" charset="0"/>
              <a:cs typeface="Cambria" charset="0"/>
            </a:endParaRPr>
          </a:p>
        </p:txBody>
      </p:sp>
      <p:sp>
        <p:nvSpPr>
          <p:cNvPr id="580" name="Rectangle 409"/>
          <p:cNvSpPr>
            <a:spLocks noChangeArrowheads="1"/>
          </p:cNvSpPr>
          <p:nvPr/>
        </p:nvSpPr>
        <p:spPr bwMode="auto">
          <a:xfrm>
            <a:off x="3613313" y="4415779"/>
            <a:ext cx="2238494" cy="707244"/>
          </a:xfrm>
          <a:prstGeom prst="rect">
            <a:avLst/>
          </a:prstGeom>
          <a:solidFill>
            <a:schemeClr val="bg1">
              <a:lumMod val="75000"/>
            </a:schemeClr>
          </a:solidFill>
          <a:ln>
            <a:headEnd/>
            <a:tailEnd/>
          </a:ln>
        </p:spPr>
        <p:style>
          <a:lnRef idx="2">
            <a:schemeClr val="accent4">
              <a:shade val="50000"/>
            </a:schemeClr>
          </a:lnRef>
          <a:fillRef idx="1">
            <a:schemeClr val="accent4"/>
          </a:fillRef>
          <a:effectRef idx="0">
            <a:schemeClr val="accent4"/>
          </a:effectRef>
          <a:fontRef idx="minor">
            <a:schemeClr val="lt1"/>
          </a:fontRef>
        </p:style>
        <p:txBody>
          <a:bodyPr wrap="square" lIns="65087" tIns="30162" rIns="65087" bIns="30162">
            <a:prstTxWarp prst="textNoShape">
              <a:avLst/>
            </a:prstTxWarp>
            <a:spAutoFit/>
          </a:bodyPr>
          <a:lstStyle/>
          <a:p>
            <a:pPr algn="ctr" defTabSz="454025">
              <a:defRPr/>
            </a:pPr>
            <a:r>
              <a:rPr lang="en-US" sz="1400" dirty="0" smtClean="0">
                <a:solidFill>
                  <a:srgbClr val="00B050"/>
                </a:solidFill>
                <a:ea typeface="Cambria" charset="0"/>
                <a:cs typeface="Cambria" charset="0"/>
              </a:rPr>
              <a:t>Tropics = 104 </a:t>
            </a:r>
            <a:r>
              <a:rPr lang="en-US" sz="1400" dirty="0" err="1" smtClean="0">
                <a:solidFill>
                  <a:srgbClr val="00B050"/>
                </a:solidFill>
                <a:ea typeface="Cambria" charset="0"/>
                <a:cs typeface="Cambria" charset="0"/>
              </a:rPr>
              <a:t>tC</a:t>
            </a:r>
            <a:r>
              <a:rPr lang="en-US" sz="1400" dirty="0" smtClean="0">
                <a:solidFill>
                  <a:srgbClr val="00B050"/>
                </a:solidFill>
                <a:ea typeface="Cambria" charset="0"/>
                <a:cs typeface="Cambria" charset="0"/>
              </a:rPr>
              <a:t>/ha </a:t>
            </a:r>
          </a:p>
          <a:p>
            <a:pPr algn="ctr" defTabSz="454025">
              <a:defRPr/>
            </a:pPr>
            <a:r>
              <a:rPr lang="en-US" sz="1400" dirty="0" smtClean="0">
                <a:solidFill>
                  <a:srgbClr val="00B050"/>
                </a:solidFill>
                <a:ea typeface="Cambria" charset="0"/>
                <a:cs typeface="Cambria" charset="0"/>
              </a:rPr>
              <a:t>Temperate = 118 </a:t>
            </a:r>
            <a:r>
              <a:rPr lang="en-US" sz="1400" dirty="0" err="1" smtClean="0">
                <a:solidFill>
                  <a:srgbClr val="00B050"/>
                </a:solidFill>
                <a:ea typeface="Cambria" charset="0"/>
                <a:cs typeface="Cambria" charset="0"/>
              </a:rPr>
              <a:t>tC</a:t>
            </a:r>
            <a:r>
              <a:rPr lang="en-US" sz="1400" dirty="0" smtClean="0">
                <a:solidFill>
                  <a:srgbClr val="00B050"/>
                </a:solidFill>
                <a:ea typeface="Cambria" charset="0"/>
                <a:cs typeface="Cambria" charset="0"/>
              </a:rPr>
              <a:t>/ha</a:t>
            </a:r>
          </a:p>
          <a:p>
            <a:pPr algn="ctr" defTabSz="454025">
              <a:defRPr/>
            </a:pPr>
            <a:r>
              <a:rPr lang="en-US" sz="1400" dirty="0" smtClean="0">
                <a:solidFill>
                  <a:srgbClr val="00B050"/>
                </a:solidFill>
                <a:ea typeface="Cambria" charset="0"/>
                <a:cs typeface="Cambria" charset="0"/>
              </a:rPr>
              <a:t>Boreal = 149 </a:t>
            </a:r>
            <a:r>
              <a:rPr lang="en-US" sz="1400" dirty="0" err="1" smtClean="0">
                <a:solidFill>
                  <a:srgbClr val="00B050"/>
                </a:solidFill>
                <a:ea typeface="Cambria" charset="0"/>
                <a:cs typeface="Cambria" charset="0"/>
              </a:rPr>
              <a:t>tC</a:t>
            </a:r>
            <a:r>
              <a:rPr lang="en-US" sz="1400" dirty="0" smtClean="0">
                <a:solidFill>
                  <a:srgbClr val="00B050"/>
                </a:solidFill>
                <a:ea typeface="Cambria" charset="0"/>
                <a:cs typeface="Cambria" charset="0"/>
              </a:rPr>
              <a:t>/ha</a:t>
            </a:r>
            <a:endParaRPr lang="en-US" sz="1400" dirty="0">
              <a:solidFill>
                <a:srgbClr val="00B050"/>
              </a:solidFill>
              <a:ea typeface="Cambria" charset="0"/>
              <a:cs typeface="Cambria" charset="0"/>
            </a:endParaRPr>
          </a:p>
        </p:txBody>
      </p:sp>
      <p:sp>
        <p:nvSpPr>
          <p:cNvPr id="6" name="ZoneTexte 5"/>
          <p:cNvSpPr txBox="1"/>
          <p:nvPr/>
        </p:nvSpPr>
        <p:spPr>
          <a:xfrm>
            <a:off x="109905" y="6540184"/>
            <a:ext cx="1905137" cy="307777"/>
          </a:xfrm>
          <a:prstGeom prst="rect">
            <a:avLst/>
          </a:prstGeom>
          <a:noFill/>
        </p:spPr>
        <p:txBody>
          <a:bodyPr wrap="none" rtlCol="0">
            <a:spAutoFit/>
          </a:bodyPr>
          <a:lstStyle/>
          <a:p>
            <a:r>
              <a:rPr lang="fr-FR" sz="1400" dirty="0" err="1" smtClean="0"/>
              <a:t>From</a:t>
            </a:r>
            <a:r>
              <a:rPr lang="fr-FR" sz="1400" dirty="0" smtClean="0"/>
              <a:t> </a:t>
            </a:r>
            <a:r>
              <a:rPr lang="fr-FR" sz="1400" dirty="0" err="1" smtClean="0"/>
              <a:t>Schlessinger</a:t>
            </a:r>
            <a:r>
              <a:rPr lang="fr-FR" sz="1400" dirty="0" smtClean="0"/>
              <a:t> 1997</a:t>
            </a:r>
            <a:endParaRPr lang="fr-FR" sz="1400" dirty="0"/>
          </a:p>
        </p:txBody>
      </p:sp>
      <p:sp>
        <p:nvSpPr>
          <p:cNvPr id="583" name="Rectangle 409"/>
          <p:cNvSpPr>
            <a:spLocks noChangeArrowheads="1"/>
          </p:cNvSpPr>
          <p:nvPr/>
        </p:nvSpPr>
        <p:spPr bwMode="auto">
          <a:xfrm>
            <a:off x="9851016" y="1493511"/>
            <a:ext cx="2398216" cy="922687"/>
          </a:xfrm>
          <a:prstGeom prst="rect">
            <a:avLst/>
          </a:prstGeom>
          <a:solidFill>
            <a:schemeClr val="bg1">
              <a:lumMod val="75000"/>
            </a:schemeClr>
          </a:solidFill>
          <a:ln>
            <a:headEnd/>
            <a:tailEnd/>
          </a:ln>
        </p:spPr>
        <p:style>
          <a:lnRef idx="2">
            <a:schemeClr val="accent4">
              <a:shade val="50000"/>
            </a:schemeClr>
          </a:lnRef>
          <a:fillRef idx="1">
            <a:schemeClr val="accent4"/>
          </a:fillRef>
          <a:effectRef idx="0">
            <a:schemeClr val="accent4"/>
          </a:effectRef>
          <a:fontRef idx="minor">
            <a:schemeClr val="lt1"/>
          </a:fontRef>
        </p:style>
        <p:txBody>
          <a:bodyPr wrap="square" lIns="65087" tIns="30162" rIns="65087" bIns="30162">
            <a:prstTxWarp prst="textNoShape">
              <a:avLst/>
            </a:prstTxWarp>
            <a:spAutoFit/>
          </a:bodyPr>
          <a:lstStyle/>
          <a:p>
            <a:pPr algn="ctr" defTabSz="454025">
              <a:defRPr/>
            </a:pPr>
            <a:r>
              <a:rPr lang="en-US" sz="1400" dirty="0" err="1">
                <a:solidFill>
                  <a:srgbClr val="00B050"/>
                </a:solidFill>
                <a:ea typeface="Cambria" charset="0"/>
                <a:cs typeface="Cambria" charset="0"/>
              </a:rPr>
              <a:t>Litterfall</a:t>
            </a:r>
            <a:r>
              <a:rPr lang="en-US" sz="1400" dirty="0">
                <a:solidFill>
                  <a:srgbClr val="00B050"/>
                </a:solidFill>
                <a:ea typeface="Cambria" charset="0"/>
                <a:cs typeface="Cambria" charset="0"/>
              </a:rPr>
              <a:t> </a:t>
            </a:r>
            <a:endParaRPr lang="en-US" sz="1400" dirty="0" smtClean="0">
              <a:solidFill>
                <a:srgbClr val="00B050"/>
              </a:solidFill>
              <a:ea typeface="Cambria" charset="0"/>
              <a:cs typeface="Cambria" charset="0"/>
            </a:endParaRPr>
          </a:p>
          <a:p>
            <a:pPr algn="ctr" defTabSz="454025">
              <a:defRPr/>
            </a:pPr>
            <a:r>
              <a:rPr lang="en-US" sz="1400" dirty="0" smtClean="0">
                <a:solidFill>
                  <a:srgbClr val="00B050"/>
                </a:solidFill>
                <a:ea typeface="Cambria" charset="0"/>
                <a:cs typeface="Cambria" charset="0"/>
              </a:rPr>
              <a:t>Tropical : 500 </a:t>
            </a:r>
            <a:r>
              <a:rPr lang="en-US" sz="1400" dirty="0">
                <a:solidFill>
                  <a:srgbClr val="00B050"/>
                </a:solidFill>
                <a:ea typeface="Cambria" charset="0"/>
                <a:cs typeface="Cambria" charset="0"/>
              </a:rPr>
              <a:t>g C/ m2/</a:t>
            </a:r>
            <a:r>
              <a:rPr lang="en-US" sz="1400" dirty="0" err="1">
                <a:solidFill>
                  <a:srgbClr val="00B050"/>
                </a:solidFill>
                <a:ea typeface="Cambria" charset="0"/>
                <a:cs typeface="Cambria" charset="0"/>
              </a:rPr>
              <a:t>yr</a:t>
            </a:r>
            <a:endParaRPr lang="en-US" sz="1400" dirty="0">
              <a:solidFill>
                <a:srgbClr val="00B050"/>
              </a:solidFill>
              <a:ea typeface="Cambria" charset="0"/>
              <a:cs typeface="Cambria" charset="0"/>
            </a:endParaRPr>
          </a:p>
          <a:p>
            <a:pPr algn="ctr" defTabSz="454025">
              <a:defRPr/>
            </a:pPr>
            <a:r>
              <a:rPr lang="en-US" sz="1400" dirty="0">
                <a:solidFill>
                  <a:srgbClr val="00B050"/>
                </a:solidFill>
                <a:ea typeface="Cambria" charset="0"/>
                <a:cs typeface="Cambria" charset="0"/>
              </a:rPr>
              <a:t>Temperate </a:t>
            </a:r>
            <a:r>
              <a:rPr lang="en-US" sz="1400" dirty="0" smtClean="0">
                <a:solidFill>
                  <a:srgbClr val="00B050"/>
                </a:solidFill>
                <a:ea typeface="Cambria" charset="0"/>
                <a:cs typeface="Cambria" charset="0"/>
              </a:rPr>
              <a:t>: 200 </a:t>
            </a:r>
            <a:r>
              <a:rPr lang="en-US" sz="1400" dirty="0">
                <a:solidFill>
                  <a:srgbClr val="00B050"/>
                </a:solidFill>
                <a:ea typeface="Cambria" charset="0"/>
                <a:cs typeface="Cambria" charset="0"/>
              </a:rPr>
              <a:t>g C/ </a:t>
            </a:r>
            <a:r>
              <a:rPr lang="en-US" sz="1400" dirty="0" smtClean="0">
                <a:solidFill>
                  <a:srgbClr val="00B050"/>
                </a:solidFill>
                <a:ea typeface="Cambria" charset="0"/>
                <a:cs typeface="Cambria" charset="0"/>
              </a:rPr>
              <a:t>m2/</a:t>
            </a:r>
            <a:r>
              <a:rPr lang="en-US" sz="1400" dirty="0" err="1" smtClean="0">
                <a:solidFill>
                  <a:srgbClr val="00B050"/>
                </a:solidFill>
                <a:ea typeface="Cambria" charset="0"/>
                <a:cs typeface="Cambria" charset="0"/>
              </a:rPr>
              <a:t>yr</a:t>
            </a:r>
            <a:r>
              <a:rPr lang="en-US" sz="1400" dirty="0">
                <a:solidFill>
                  <a:srgbClr val="00B050"/>
                </a:solidFill>
                <a:ea typeface="Cambria" charset="0"/>
                <a:cs typeface="Cambria" charset="0"/>
              </a:rPr>
              <a:t> </a:t>
            </a:r>
            <a:endParaRPr lang="en-US" sz="1400" dirty="0" smtClean="0">
              <a:solidFill>
                <a:srgbClr val="00B050"/>
              </a:solidFill>
              <a:ea typeface="Cambria" charset="0"/>
              <a:cs typeface="Cambria" charset="0"/>
            </a:endParaRPr>
          </a:p>
          <a:p>
            <a:pPr algn="ctr" defTabSz="454025">
              <a:defRPr/>
            </a:pPr>
            <a:r>
              <a:rPr lang="en-US" sz="1400" dirty="0" smtClean="0">
                <a:solidFill>
                  <a:srgbClr val="00B050"/>
                </a:solidFill>
                <a:ea typeface="Cambria" charset="0"/>
                <a:cs typeface="Cambria" charset="0"/>
              </a:rPr>
              <a:t>Boreal : 100 </a:t>
            </a:r>
            <a:r>
              <a:rPr lang="en-US" sz="1400" dirty="0">
                <a:solidFill>
                  <a:srgbClr val="00B050"/>
                </a:solidFill>
                <a:ea typeface="Cambria" charset="0"/>
                <a:cs typeface="Cambria" charset="0"/>
              </a:rPr>
              <a:t>g C/ </a:t>
            </a:r>
            <a:r>
              <a:rPr lang="en-US" sz="1400" dirty="0" smtClean="0">
                <a:solidFill>
                  <a:srgbClr val="00B050"/>
                </a:solidFill>
                <a:ea typeface="Cambria" charset="0"/>
                <a:cs typeface="Cambria" charset="0"/>
              </a:rPr>
              <a:t>m2/</a:t>
            </a:r>
            <a:r>
              <a:rPr lang="en-US" sz="1400" dirty="0" err="1" smtClean="0">
                <a:solidFill>
                  <a:srgbClr val="00B050"/>
                </a:solidFill>
                <a:ea typeface="Cambria" charset="0"/>
                <a:cs typeface="Cambria" charset="0"/>
              </a:rPr>
              <a:t>yy</a:t>
            </a:r>
            <a:endParaRPr lang="en-US" sz="1400" dirty="0">
              <a:solidFill>
                <a:srgbClr val="00B050"/>
              </a:solidFill>
              <a:ea typeface="Cambria" charset="0"/>
              <a:cs typeface="Cambria" charset="0"/>
            </a:endParaRPr>
          </a:p>
        </p:txBody>
      </p:sp>
      <p:sp>
        <p:nvSpPr>
          <p:cNvPr id="584" name="Rectangle 409"/>
          <p:cNvSpPr>
            <a:spLocks noChangeArrowheads="1"/>
          </p:cNvSpPr>
          <p:nvPr/>
        </p:nvSpPr>
        <p:spPr bwMode="auto">
          <a:xfrm>
            <a:off x="6797836" y="4451984"/>
            <a:ext cx="2561279" cy="922687"/>
          </a:xfrm>
          <a:prstGeom prst="rect">
            <a:avLst/>
          </a:prstGeom>
          <a:solidFill>
            <a:schemeClr val="bg1">
              <a:lumMod val="75000"/>
            </a:schemeClr>
          </a:solidFill>
          <a:ln>
            <a:headEnd/>
            <a:tailEnd/>
          </a:ln>
        </p:spPr>
        <p:style>
          <a:lnRef idx="2">
            <a:schemeClr val="accent4">
              <a:shade val="50000"/>
            </a:schemeClr>
          </a:lnRef>
          <a:fillRef idx="1">
            <a:schemeClr val="accent4"/>
          </a:fillRef>
          <a:effectRef idx="0">
            <a:schemeClr val="accent4"/>
          </a:effectRef>
          <a:fontRef idx="minor">
            <a:schemeClr val="lt1"/>
          </a:fontRef>
        </p:style>
        <p:txBody>
          <a:bodyPr wrap="square" lIns="65087" tIns="30162" rIns="65087" bIns="30162">
            <a:prstTxWarp prst="textNoShape">
              <a:avLst/>
            </a:prstTxWarp>
            <a:spAutoFit/>
          </a:bodyPr>
          <a:lstStyle/>
          <a:p>
            <a:pPr algn="ctr" defTabSz="454025">
              <a:defRPr/>
            </a:pPr>
            <a:r>
              <a:rPr lang="en-US" sz="1400" dirty="0">
                <a:solidFill>
                  <a:srgbClr val="00B050"/>
                </a:solidFill>
                <a:ea typeface="Cambria" charset="0"/>
                <a:cs typeface="Cambria" charset="0"/>
              </a:rPr>
              <a:t>CO2 emission from </a:t>
            </a:r>
            <a:r>
              <a:rPr lang="en-US" sz="1400" dirty="0" smtClean="0">
                <a:solidFill>
                  <a:srgbClr val="00B050"/>
                </a:solidFill>
                <a:ea typeface="Cambria" charset="0"/>
                <a:cs typeface="Cambria" charset="0"/>
              </a:rPr>
              <a:t>the SOC</a:t>
            </a:r>
            <a:r>
              <a:rPr lang="en-US" sz="1400" dirty="0">
                <a:solidFill>
                  <a:srgbClr val="00B050"/>
                </a:solidFill>
                <a:ea typeface="Cambria" charset="0"/>
                <a:cs typeface="Cambria" charset="0"/>
              </a:rPr>
              <a:t>	</a:t>
            </a:r>
          </a:p>
          <a:p>
            <a:pPr algn="ctr" defTabSz="454025">
              <a:defRPr/>
            </a:pPr>
            <a:r>
              <a:rPr lang="en-US" sz="1400" dirty="0">
                <a:solidFill>
                  <a:srgbClr val="00B050"/>
                </a:solidFill>
                <a:ea typeface="Cambria" charset="0"/>
                <a:cs typeface="Cambria" charset="0"/>
              </a:rPr>
              <a:t> Tropical </a:t>
            </a:r>
            <a:r>
              <a:rPr lang="en-US" sz="1400" dirty="0" smtClean="0">
                <a:solidFill>
                  <a:srgbClr val="00B050"/>
                </a:solidFill>
                <a:ea typeface="Cambria" charset="0"/>
                <a:cs typeface="Cambria" charset="0"/>
              </a:rPr>
              <a:t>: </a:t>
            </a:r>
            <a:r>
              <a:rPr lang="en-US" sz="1400" dirty="0">
                <a:solidFill>
                  <a:srgbClr val="00B050"/>
                </a:solidFill>
                <a:ea typeface="Cambria" charset="0"/>
                <a:cs typeface="Cambria" charset="0"/>
              </a:rPr>
              <a:t>1 </a:t>
            </a:r>
            <a:r>
              <a:rPr lang="en-US" sz="1400" dirty="0" smtClean="0">
                <a:solidFill>
                  <a:srgbClr val="00B050"/>
                </a:solidFill>
                <a:ea typeface="Cambria" charset="0"/>
                <a:cs typeface="Cambria" charset="0"/>
              </a:rPr>
              <a:t>250 </a:t>
            </a:r>
            <a:r>
              <a:rPr lang="en-US" sz="1400" dirty="0">
                <a:solidFill>
                  <a:srgbClr val="00B050"/>
                </a:solidFill>
                <a:ea typeface="Cambria" charset="0"/>
                <a:cs typeface="Cambria" charset="0"/>
              </a:rPr>
              <a:t>g C/ </a:t>
            </a:r>
            <a:r>
              <a:rPr lang="en-US" sz="1400" dirty="0" smtClean="0">
                <a:solidFill>
                  <a:srgbClr val="00B050"/>
                </a:solidFill>
                <a:ea typeface="Cambria" charset="0"/>
                <a:cs typeface="Cambria" charset="0"/>
              </a:rPr>
              <a:t>m2/</a:t>
            </a:r>
            <a:r>
              <a:rPr lang="en-US" sz="1400" dirty="0" err="1" smtClean="0">
                <a:solidFill>
                  <a:srgbClr val="00B050"/>
                </a:solidFill>
                <a:ea typeface="Cambria" charset="0"/>
                <a:cs typeface="Cambria" charset="0"/>
              </a:rPr>
              <a:t>yr</a:t>
            </a:r>
            <a:endParaRPr lang="en-US" sz="1400" dirty="0">
              <a:solidFill>
                <a:srgbClr val="00B050"/>
              </a:solidFill>
              <a:ea typeface="Cambria" charset="0"/>
              <a:cs typeface="Cambria" charset="0"/>
            </a:endParaRPr>
          </a:p>
          <a:p>
            <a:pPr algn="ctr" defTabSz="454025">
              <a:defRPr/>
            </a:pPr>
            <a:r>
              <a:rPr lang="en-US" sz="1400" dirty="0">
                <a:solidFill>
                  <a:srgbClr val="00B050"/>
                </a:solidFill>
                <a:ea typeface="Cambria" charset="0"/>
                <a:cs typeface="Cambria" charset="0"/>
              </a:rPr>
              <a:t>Temperate </a:t>
            </a:r>
            <a:r>
              <a:rPr lang="en-US" sz="1400" dirty="0" smtClean="0">
                <a:solidFill>
                  <a:srgbClr val="00B050"/>
                </a:solidFill>
                <a:ea typeface="Cambria" charset="0"/>
                <a:cs typeface="Cambria" charset="0"/>
              </a:rPr>
              <a:t>: 450 g </a:t>
            </a:r>
            <a:r>
              <a:rPr lang="en-US" sz="1400" dirty="0">
                <a:solidFill>
                  <a:srgbClr val="00B050"/>
                </a:solidFill>
                <a:ea typeface="Cambria" charset="0"/>
                <a:cs typeface="Cambria" charset="0"/>
              </a:rPr>
              <a:t>C/ </a:t>
            </a:r>
            <a:r>
              <a:rPr lang="en-US" sz="1400" dirty="0" smtClean="0">
                <a:solidFill>
                  <a:srgbClr val="00B050"/>
                </a:solidFill>
                <a:ea typeface="Cambria" charset="0"/>
                <a:cs typeface="Cambria" charset="0"/>
              </a:rPr>
              <a:t>m2/</a:t>
            </a:r>
            <a:r>
              <a:rPr lang="en-US" sz="1400" dirty="0" err="1" smtClean="0">
                <a:solidFill>
                  <a:srgbClr val="00B050"/>
                </a:solidFill>
                <a:ea typeface="Cambria" charset="0"/>
                <a:cs typeface="Cambria" charset="0"/>
              </a:rPr>
              <a:t>yr</a:t>
            </a:r>
            <a:endParaRPr lang="en-US" sz="1400" dirty="0">
              <a:solidFill>
                <a:srgbClr val="00B050"/>
              </a:solidFill>
              <a:ea typeface="Cambria" charset="0"/>
              <a:cs typeface="Cambria" charset="0"/>
            </a:endParaRPr>
          </a:p>
          <a:p>
            <a:pPr algn="ctr" defTabSz="454025">
              <a:defRPr/>
            </a:pPr>
            <a:r>
              <a:rPr lang="en-US" sz="1400" dirty="0">
                <a:solidFill>
                  <a:srgbClr val="00B050"/>
                </a:solidFill>
                <a:ea typeface="Cambria" charset="0"/>
                <a:cs typeface="Cambria" charset="0"/>
              </a:rPr>
              <a:t>Boreal </a:t>
            </a:r>
            <a:r>
              <a:rPr lang="en-US" sz="1400" dirty="0" smtClean="0">
                <a:solidFill>
                  <a:srgbClr val="00B050"/>
                </a:solidFill>
                <a:ea typeface="Cambria" charset="0"/>
                <a:cs typeface="Cambria" charset="0"/>
              </a:rPr>
              <a:t>: 200 </a:t>
            </a:r>
            <a:r>
              <a:rPr lang="en-US" sz="1400" dirty="0">
                <a:solidFill>
                  <a:srgbClr val="00B050"/>
                </a:solidFill>
                <a:ea typeface="Cambria" charset="0"/>
                <a:cs typeface="Cambria" charset="0"/>
              </a:rPr>
              <a:t>g C/ </a:t>
            </a:r>
            <a:r>
              <a:rPr lang="en-US" sz="1400" dirty="0" smtClean="0">
                <a:solidFill>
                  <a:srgbClr val="00B050"/>
                </a:solidFill>
                <a:ea typeface="Cambria" charset="0"/>
                <a:cs typeface="Cambria" charset="0"/>
              </a:rPr>
              <a:t>m2/</a:t>
            </a:r>
            <a:r>
              <a:rPr lang="en-US" sz="1400" dirty="0" err="1" smtClean="0">
                <a:solidFill>
                  <a:srgbClr val="00B050"/>
                </a:solidFill>
                <a:ea typeface="Cambria" charset="0"/>
                <a:cs typeface="Cambria" charset="0"/>
              </a:rPr>
              <a:t>yr</a:t>
            </a:r>
            <a:endParaRPr lang="en-US" sz="1400" dirty="0">
              <a:solidFill>
                <a:srgbClr val="00B050"/>
              </a:solidFill>
              <a:ea typeface="Cambria" charset="0"/>
              <a:cs typeface="Cambria" charset="0"/>
            </a:endParaRPr>
          </a:p>
        </p:txBody>
      </p:sp>
      <p:sp>
        <p:nvSpPr>
          <p:cNvPr id="585" name="Rectangle 409"/>
          <p:cNvSpPr>
            <a:spLocks noChangeArrowheads="1"/>
          </p:cNvSpPr>
          <p:nvPr/>
        </p:nvSpPr>
        <p:spPr bwMode="auto">
          <a:xfrm>
            <a:off x="6937967" y="922734"/>
            <a:ext cx="2421148" cy="707244"/>
          </a:xfrm>
          <a:prstGeom prst="rect">
            <a:avLst/>
          </a:prstGeom>
          <a:solidFill>
            <a:schemeClr val="bg1">
              <a:lumMod val="75000"/>
            </a:schemeClr>
          </a:solidFill>
          <a:ln>
            <a:headEnd/>
            <a:tailEnd/>
          </a:ln>
        </p:spPr>
        <p:style>
          <a:lnRef idx="2">
            <a:schemeClr val="accent4">
              <a:shade val="50000"/>
            </a:schemeClr>
          </a:lnRef>
          <a:fillRef idx="1">
            <a:schemeClr val="accent4"/>
          </a:fillRef>
          <a:effectRef idx="0">
            <a:schemeClr val="accent4"/>
          </a:effectRef>
          <a:fontRef idx="minor">
            <a:schemeClr val="lt1"/>
          </a:fontRef>
        </p:style>
        <p:txBody>
          <a:bodyPr wrap="square" lIns="65087" tIns="30162" rIns="65087" bIns="30162">
            <a:prstTxWarp prst="textNoShape">
              <a:avLst/>
            </a:prstTxWarp>
            <a:spAutoFit/>
          </a:bodyPr>
          <a:lstStyle/>
          <a:p>
            <a:pPr algn="ctr" defTabSz="454025">
              <a:defRPr/>
            </a:pPr>
            <a:r>
              <a:rPr lang="en-US" sz="1400" dirty="0" smtClean="0">
                <a:solidFill>
                  <a:srgbClr val="00B050"/>
                </a:solidFill>
                <a:ea typeface="Cambria" charset="0"/>
                <a:cs typeface="Cambria" charset="0"/>
              </a:rPr>
              <a:t>NPP</a:t>
            </a:r>
            <a:endParaRPr lang="en-US" sz="1400" dirty="0">
              <a:solidFill>
                <a:srgbClr val="00B050"/>
              </a:solidFill>
              <a:ea typeface="Cambria" charset="0"/>
              <a:cs typeface="Cambria" charset="0"/>
            </a:endParaRPr>
          </a:p>
          <a:p>
            <a:pPr algn="ctr" defTabSz="454025">
              <a:defRPr/>
            </a:pPr>
            <a:r>
              <a:rPr lang="en-US" sz="1400" dirty="0">
                <a:solidFill>
                  <a:srgbClr val="00B050"/>
                </a:solidFill>
                <a:ea typeface="Cambria" charset="0"/>
                <a:cs typeface="Cambria" charset="0"/>
              </a:rPr>
              <a:t> Tropical </a:t>
            </a:r>
            <a:r>
              <a:rPr lang="en-US" sz="1400" dirty="0" smtClean="0">
                <a:solidFill>
                  <a:srgbClr val="00B050"/>
                </a:solidFill>
                <a:ea typeface="Cambria" charset="0"/>
                <a:cs typeface="Cambria" charset="0"/>
              </a:rPr>
              <a:t>: 1500 </a:t>
            </a:r>
            <a:r>
              <a:rPr lang="en-US" sz="1400" dirty="0">
                <a:solidFill>
                  <a:srgbClr val="00B050"/>
                </a:solidFill>
                <a:ea typeface="Cambria" charset="0"/>
                <a:cs typeface="Cambria" charset="0"/>
              </a:rPr>
              <a:t>g C/ </a:t>
            </a:r>
            <a:r>
              <a:rPr lang="en-US" sz="1400" dirty="0" smtClean="0">
                <a:solidFill>
                  <a:srgbClr val="00B050"/>
                </a:solidFill>
                <a:ea typeface="Cambria" charset="0"/>
                <a:cs typeface="Cambria" charset="0"/>
              </a:rPr>
              <a:t>m2/</a:t>
            </a:r>
            <a:r>
              <a:rPr lang="en-US" sz="1400" dirty="0" err="1" smtClean="0">
                <a:solidFill>
                  <a:srgbClr val="00B050"/>
                </a:solidFill>
                <a:ea typeface="Cambria" charset="0"/>
                <a:cs typeface="Cambria" charset="0"/>
              </a:rPr>
              <a:t>yr</a:t>
            </a:r>
            <a:endParaRPr lang="en-US" sz="1400" dirty="0">
              <a:solidFill>
                <a:srgbClr val="00B050"/>
              </a:solidFill>
              <a:ea typeface="Cambria" charset="0"/>
              <a:cs typeface="Cambria" charset="0"/>
            </a:endParaRPr>
          </a:p>
          <a:p>
            <a:pPr algn="ctr" defTabSz="454025">
              <a:defRPr/>
            </a:pPr>
            <a:r>
              <a:rPr lang="en-US" sz="1400" dirty="0">
                <a:solidFill>
                  <a:srgbClr val="00B050"/>
                </a:solidFill>
                <a:ea typeface="Cambria" charset="0"/>
                <a:cs typeface="Cambria" charset="0"/>
              </a:rPr>
              <a:t>Temperate </a:t>
            </a:r>
            <a:r>
              <a:rPr lang="en-US" sz="1400" dirty="0" smtClean="0">
                <a:solidFill>
                  <a:srgbClr val="00B050"/>
                </a:solidFill>
                <a:ea typeface="Cambria" charset="0"/>
                <a:cs typeface="Cambria" charset="0"/>
              </a:rPr>
              <a:t>: 700 </a:t>
            </a:r>
            <a:r>
              <a:rPr lang="en-US" sz="1400" dirty="0">
                <a:solidFill>
                  <a:srgbClr val="00B050"/>
                </a:solidFill>
                <a:ea typeface="Cambria" charset="0"/>
                <a:cs typeface="Cambria" charset="0"/>
              </a:rPr>
              <a:t>g C/ </a:t>
            </a:r>
            <a:r>
              <a:rPr lang="en-US" sz="1400" dirty="0" smtClean="0">
                <a:solidFill>
                  <a:srgbClr val="00B050"/>
                </a:solidFill>
                <a:ea typeface="Cambria" charset="0"/>
                <a:cs typeface="Cambria" charset="0"/>
              </a:rPr>
              <a:t>m2/</a:t>
            </a:r>
            <a:r>
              <a:rPr lang="en-US" sz="1400" dirty="0" err="1" smtClean="0">
                <a:solidFill>
                  <a:srgbClr val="00B050"/>
                </a:solidFill>
                <a:ea typeface="Cambria" charset="0"/>
                <a:cs typeface="Cambria" charset="0"/>
              </a:rPr>
              <a:t>yr</a:t>
            </a:r>
            <a:endParaRPr lang="en-US" sz="1400" dirty="0">
              <a:solidFill>
                <a:srgbClr val="00B050"/>
              </a:solidFill>
              <a:ea typeface="Cambria" charset="0"/>
              <a:cs typeface="Cambria" charset="0"/>
            </a:endParaRPr>
          </a:p>
        </p:txBody>
      </p:sp>
    </p:spTree>
    <p:extLst>
      <p:ext uri="{BB962C8B-B14F-4D97-AF65-F5344CB8AC3E}">
        <p14:creationId xmlns:p14="http://schemas.microsoft.com/office/powerpoint/2010/main" val="39335975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36" name="Text Box 18"/>
          <p:cNvSpPr txBox="1">
            <a:spLocks noChangeArrowheads="1"/>
          </p:cNvSpPr>
          <p:nvPr/>
        </p:nvSpPr>
        <p:spPr bwMode="auto">
          <a:xfrm>
            <a:off x="10248900" y="6553200"/>
            <a:ext cx="18149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fr-FR" altLang="fr-FR" sz="1400" dirty="0" smtClean="0"/>
              <a:t>Derrien et al. In </a:t>
            </a:r>
            <a:r>
              <a:rPr lang="fr-FR" altLang="fr-FR" sz="1400" dirty="0" err="1" smtClean="0"/>
              <a:t>prep</a:t>
            </a:r>
            <a:endParaRPr lang="fr-FR" altLang="fr-FR" sz="1400"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1352" y="1092200"/>
            <a:ext cx="6983412" cy="546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6"/>
          <p:cNvSpPr txBox="1">
            <a:spLocks noChangeArrowheads="1"/>
          </p:cNvSpPr>
          <p:nvPr/>
        </p:nvSpPr>
        <p:spPr bwMode="auto">
          <a:xfrm>
            <a:off x="942037" y="876756"/>
            <a:ext cx="1025554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fr-FR" sz="2200" dirty="0" smtClean="0"/>
              <a:t>The poorer is the soil in nitrogen, the more the decomposers recycle the litter</a:t>
            </a:r>
            <a:endParaRPr lang="en-US" altLang="fr-FR" sz="2200" dirty="0"/>
          </a:p>
        </p:txBody>
      </p:sp>
      <p:sp>
        <p:nvSpPr>
          <p:cNvPr id="8" name="Text Box 3"/>
          <p:cNvSpPr txBox="1">
            <a:spLocks noChangeArrowheads="1"/>
          </p:cNvSpPr>
          <p:nvPr/>
        </p:nvSpPr>
        <p:spPr bwMode="auto">
          <a:xfrm>
            <a:off x="-669701" y="-26193"/>
            <a:ext cx="128093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a:t>
            </a:r>
            <a:r>
              <a:rPr lang="en-US" altLang="fr-FR" sz="2000" b="1" dirty="0">
                <a:solidFill>
                  <a:schemeClr val="accent2"/>
                </a:solidFill>
              </a:rPr>
              <a:t>…….. importance of </a:t>
            </a:r>
            <a:r>
              <a:rPr lang="en-US" altLang="fr-FR" sz="2000" b="1" dirty="0" smtClean="0">
                <a:solidFill>
                  <a:schemeClr val="accent2"/>
                </a:solidFill>
              </a:rPr>
              <a:t>the site fertility on the control of SOM dynamics</a:t>
            </a:r>
            <a:endParaRPr lang="en-US" altLang="fr-FR" sz="2000" b="1" dirty="0">
              <a:solidFill>
                <a:schemeClr val="accent2"/>
              </a:solidFill>
            </a:endParaRPr>
          </a:p>
        </p:txBody>
      </p:sp>
    </p:spTree>
    <p:extLst>
      <p:ext uri="{BB962C8B-B14F-4D97-AF65-F5344CB8AC3E}">
        <p14:creationId xmlns:p14="http://schemas.microsoft.com/office/powerpoint/2010/main" val="20826521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 name="Text Box 3"/>
          <p:cNvSpPr txBox="1">
            <a:spLocks noChangeArrowheads="1"/>
          </p:cNvSpPr>
          <p:nvPr/>
        </p:nvSpPr>
        <p:spPr bwMode="auto">
          <a:xfrm>
            <a:off x="-669701" y="-26193"/>
            <a:ext cx="128093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a:t>
            </a:r>
            <a:r>
              <a:rPr lang="en-US" altLang="fr-FR" sz="2000" b="1" dirty="0">
                <a:solidFill>
                  <a:schemeClr val="accent2"/>
                </a:solidFill>
              </a:rPr>
              <a:t>…….. </a:t>
            </a:r>
            <a:r>
              <a:rPr lang="en-US" altLang="fr-FR" sz="2000" b="1" dirty="0" smtClean="0">
                <a:solidFill>
                  <a:schemeClr val="accent2"/>
                </a:solidFill>
              </a:rPr>
              <a:t>Integration at ecosystem scale</a:t>
            </a:r>
            <a:endParaRPr lang="en-US" altLang="fr-FR" sz="2000" b="1" dirty="0">
              <a:solidFill>
                <a:schemeClr val="accent2"/>
              </a:solidFill>
            </a:endParaRPr>
          </a:p>
        </p:txBody>
      </p:sp>
      <p:grpSp>
        <p:nvGrpSpPr>
          <p:cNvPr id="2" name="Groupe 1"/>
          <p:cNvGrpSpPr/>
          <p:nvPr/>
        </p:nvGrpSpPr>
        <p:grpSpPr>
          <a:xfrm>
            <a:off x="-59617" y="1147383"/>
            <a:ext cx="5794573" cy="4645263"/>
            <a:chOff x="6345041" y="1199847"/>
            <a:chExt cx="5794573" cy="4645263"/>
          </a:xfrm>
        </p:grpSpPr>
        <p:sp>
          <p:nvSpPr>
            <p:cNvPr id="4" name="Rectangle 5"/>
            <p:cNvSpPr>
              <a:spLocks noChangeArrowheads="1"/>
            </p:cNvSpPr>
            <p:nvPr/>
          </p:nvSpPr>
          <p:spPr bwMode="auto">
            <a:xfrm>
              <a:off x="6765728" y="4098860"/>
              <a:ext cx="5373886" cy="1746250"/>
            </a:xfrm>
            <a:prstGeom prst="rect">
              <a:avLst/>
            </a:prstGeom>
            <a:solidFill>
              <a:srgbClr val="FF66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 name="Text Box 7"/>
            <p:cNvSpPr txBox="1">
              <a:spLocks noChangeArrowheads="1"/>
            </p:cNvSpPr>
            <p:nvPr/>
          </p:nvSpPr>
          <p:spPr bwMode="auto">
            <a:xfrm>
              <a:off x="10759878" y="4324285"/>
              <a:ext cx="1198563" cy="342900"/>
            </a:xfrm>
            <a:prstGeom prst="rect">
              <a:avLst/>
            </a:prstGeom>
            <a:solidFill>
              <a:schemeClr val="bg1"/>
            </a:solidFill>
            <a:ln w="381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1400">
                  <a:latin typeface="Arial" charset="0"/>
                </a:rPr>
                <a:t>Litter N</a:t>
              </a:r>
            </a:p>
          </p:txBody>
        </p:sp>
        <p:sp>
          <p:nvSpPr>
            <p:cNvPr id="7" name="Oval 8"/>
            <p:cNvSpPr>
              <a:spLocks noChangeArrowheads="1"/>
            </p:cNvSpPr>
            <p:nvPr/>
          </p:nvSpPr>
          <p:spPr bwMode="auto">
            <a:xfrm>
              <a:off x="9091416" y="4548122"/>
              <a:ext cx="1892300" cy="712788"/>
            </a:xfrm>
            <a:prstGeom prst="ellipse">
              <a:avLst/>
            </a:prstGeom>
            <a:solidFill>
              <a:srgbClr val="FEC003"/>
            </a:solidFill>
            <a:ln w="1905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400">
                  <a:latin typeface="Arial" charset="0"/>
                </a:rPr>
                <a:t>Decomposer</a:t>
              </a:r>
            </a:p>
            <a:p>
              <a:pPr algn="ctr"/>
              <a:r>
                <a:rPr lang="en-US" sz="1400">
                  <a:latin typeface="Arial" charset="0"/>
                </a:rPr>
                <a:t>Biomass</a:t>
              </a:r>
            </a:p>
          </p:txBody>
        </p:sp>
        <p:sp>
          <p:nvSpPr>
            <p:cNvPr id="9" name="Line 9"/>
            <p:cNvSpPr>
              <a:spLocks noChangeShapeType="1"/>
            </p:cNvSpPr>
            <p:nvPr/>
          </p:nvSpPr>
          <p:spPr bwMode="auto">
            <a:xfrm>
              <a:off x="9807378" y="5218047"/>
              <a:ext cx="236538" cy="42863"/>
            </a:xfrm>
            <a:prstGeom prst="line">
              <a:avLst/>
            </a:prstGeom>
            <a:noFill/>
            <a:ln w="38100">
              <a:solidFill>
                <a:schemeClr val="tx1"/>
              </a:solidFill>
              <a:round/>
              <a:headEnd/>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0" name="Text Box 10"/>
            <p:cNvSpPr txBox="1">
              <a:spLocks noChangeArrowheads="1"/>
            </p:cNvSpPr>
            <p:nvPr/>
          </p:nvSpPr>
          <p:spPr bwMode="auto">
            <a:xfrm>
              <a:off x="8508803" y="4757672"/>
              <a:ext cx="600075" cy="333375"/>
            </a:xfrm>
            <a:prstGeom prst="rect">
              <a:avLst/>
            </a:prstGeom>
            <a:solidFill>
              <a:schemeClr val="bg1"/>
            </a:solidFill>
            <a:ln w="2857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latin typeface="Arial" charset="0"/>
                </a:rPr>
                <a:t>NH</a:t>
              </a:r>
              <a:r>
                <a:rPr lang="en-US" sz="1400" baseline="-25000">
                  <a:latin typeface="Arial" charset="0"/>
                </a:rPr>
                <a:t>4</a:t>
              </a:r>
              <a:r>
                <a:rPr lang="en-US" sz="1400" baseline="30000">
                  <a:latin typeface="Arial" charset="0"/>
                </a:rPr>
                <a:t>+</a:t>
              </a:r>
              <a:endParaRPr lang="en-US" sz="1400">
                <a:latin typeface="Arial" charset="0"/>
              </a:endParaRPr>
            </a:p>
          </p:txBody>
        </p:sp>
        <p:sp>
          <p:nvSpPr>
            <p:cNvPr id="11" name="Text Box 11"/>
            <p:cNvSpPr txBox="1">
              <a:spLocks noChangeArrowheads="1"/>
            </p:cNvSpPr>
            <p:nvPr/>
          </p:nvSpPr>
          <p:spPr bwMode="auto">
            <a:xfrm>
              <a:off x="7903966" y="4843397"/>
              <a:ext cx="581025" cy="333375"/>
            </a:xfrm>
            <a:prstGeom prst="rect">
              <a:avLst/>
            </a:prstGeom>
            <a:solidFill>
              <a:schemeClr val="bg1"/>
            </a:solidFill>
            <a:ln w="2857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latin typeface="Arial" charset="0"/>
                </a:rPr>
                <a:t>NO</a:t>
              </a:r>
              <a:r>
                <a:rPr lang="en-US" sz="1400" baseline="-25000">
                  <a:latin typeface="Arial" charset="0"/>
                </a:rPr>
                <a:t>3</a:t>
              </a:r>
              <a:r>
                <a:rPr lang="en-US" sz="1400" baseline="30000">
                  <a:latin typeface="Arial" charset="0"/>
                </a:rPr>
                <a:t>-</a:t>
              </a:r>
              <a:endParaRPr lang="en-US" sz="1400">
                <a:latin typeface="Arial" charset="0"/>
              </a:endParaRPr>
            </a:p>
          </p:txBody>
        </p:sp>
        <p:sp>
          <p:nvSpPr>
            <p:cNvPr id="12" name="AutoShape 13"/>
            <p:cNvSpPr>
              <a:spLocks noChangeArrowheads="1"/>
            </p:cNvSpPr>
            <p:nvPr/>
          </p:nvSpPr>
          <p:spPr bwMode="auto">
            <a:xfrm>
              <a:off x="9499403" y="2922522"/>
              <a:ext cx="569913" cy="906463"/>
            </a:xfrm>
            <a:custGeom>
              <a:avLst/>
              <a:gdLst>
                <a:gd name="G0" fmla="+- -160828 0 0"/>
                <a:gd name="G1" fmla="+- -7370538 0 0"/>
                <a:gd name="G2" fmla="+- -160828 0 -7370538"/>
                <a:gd name="G3" fmla="+- 10800 0 0"/>
                <a:gd name="G4" fmla="+- 0 0 -160828"/>
                <a:gd name="T0" fmla="*/ 360 256 1"/>
                <a:gd name="T1" fmla="*/ 0 256 1"/>
                <a:gd name="G5" fmla="+- G2 T0 T1"/>
                <a:gd name="G6" fmla="?: G2 G2 G5"/>
                <a:gd name="G7" fmla="+- 0 0 G6"/>
                <a:gd name="G8" fmla="+- 6305 0 0"/>
                <a:gd name="G9" fmla="+- 0 0 -7370538"/>
                <a:gd name="G10" fmla="+- 6305 0 2700"/>
                <a:gd name="G11" fmla="cos G10 -160828"/>
                <a:gd name="G12" fmla="sin G10 -160828"/>
                <a:gd name="G13" fmla="cos 13500 -160828"/>
                <a:gd name="G14" fmla="sin 13500 -160828"/>
                <a:gd name="G15" fmla="+- G11 10800 0"/>
                <a:gd name="G16" fmla="+- G12 10800 0"/>
                <a:gd name="G17" fmla="+- G13 10800 0"/>
                <a:gd name="G18" fmla="+- G14 10800 0"/>
                <a:gd name="G19" fmla="*/ 6305 1 2"/>
                <a:gd name="G20" fmla="+- G19 5400 0"/>
                <a:gd name="G21" fmla="cos G20 -160828"/>
                <a:gd name="G22" fmla="sin G20 -160828"/>
                <a:gd name="G23" fmla="+- G21 10800 0"/>
                <a:gd name="G24" fmla="+- G12 G23 G22"/>
                <a:gd name="G25" fmla="+- G22 G23 G11"/>
                <a:gd name="G26" fmla="cos 10800 -160828"/>
                <a:gd name="G27" fmla="sin 10800 -160828"/>
                <a:gd name="G28" fmla="cos 6305 -160828"/>
                <a:gd name="G29" fmla="sin 6305 -160828"/>
                <a:gd name="G30" fmla="+- G26 10800 0"/>
                <a:gd name="G31" fmla="+- G27 10800 0"/>
                <a:gd name="G32" fmla="+- G28 10800 0"/>
                <a:gd name="G33" fmla="+- G29 10800 0"/>
                <a:gd name="G34" fmla="+- G19 5400 0"/>
                <a:gd name="G35" fmla="cos G34 -7370538"/>
                <a:gd name="G36" fmla="sin G34 -7370538"/>
                <a:gd name="G37" fmla="+/ -7370538 -160828 2"/>
                <a:gd name="T2" fmla="*/ 180 256 1"/>
                <a:gd name="T3" fmla="*/ 0 256 1"/>
                <a:gd name="G38" fmla="+- G37 T2 T3"/>
                <a:gd name="G39" fmla="?: G2 G37 G38"/>
                <a:gd name="G40" fmla="cos 10800 G39"/>
                <a:gd name="G41" fmla="sin 10800 G39"/>
                <a:gd name="G42" fmla="cos 6305 G39"/>
                <a:gd name="G43" fmla="sin 6305 G39"/>
                <a:gd name="G44" fmla="+- G40 10800 0"/>
                <a:gd name="G45" fmla="+- G41 10800 0"/>
                <a:gd name="G46" fmla="+- G42 10800 0"/>
                <a:gd name="G47" fmla="+- G43 10800 0"/>
                <a:gd name="G48" fmla="+- G35 10800 0"/>
                <a:gd name="G49" fmla="+- G36 10800 0"/>
                <a:gd name="T4" fmla="*/ 16609 w 21600"/>
                <a:gd name="T5" fmla="*/ 1695 h 21600"/>
                <a:gd name="T6" fmla="*/ 7531 w 21600"/>
                <a:gd name="T7" fmla="*/ 2896 h 21600"/>
                <a:gd name="T8" fmla="*/ 14191 w 21600"/>
                <a:gd name="T9" fmla="*/ 5484 h 21600"/>
                <a:gd name="T10" fmla="*/ 24287 w 21600"/>
                <a:gd name="T11" fmla="*/ 10221 h 21600"/>
                <a:gd name="T12" fmla="*/ 19557 w 21600"/>
                <a:gd name="T13" fmla="*/ 15377 h 21600"/>
                <a:gd name="T14" fmla="*/ 14401 w 21600"/>
                <a:gd name="T15" fmla="*/ 10645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7099" y="10530"/>
                  </a:moveTo>
                  <a:cubicBezTo>
                    <a:pt x="16954" y="7155"/>
                    <a:pt x="14177" y="4494"/>
                    <a:pt x="10800" y="4494"/>
                  </a:cubicBezTo>
                  <a:cubicBezTo>
                    <a:pt x="9973" y="4494"/>
                    <a:pt x="9154" y="4657"/>
                    <a:pt x="8390" y="4973"/>
                  </a:cubicBezTo>
                  <a:lnTo>
                    <a:pt x="6673" y="819"/>
                  </a:lnTo>
                  <a:cubicBezTo>
                    <a:pt x="7981" y="278"/>
                    <a:pt x="9383" y="-1"/>
                    <a:pt x="10800" y="-1"/>
                  </a:cubicBezTo>
                  <a:cubicBezTo>
                    <a:pt x="16584" y="-1"/>
                    <a:pt x="21342" y="4558"/>
                    <a:pt x="21590" y="10337"/>
                  </a:cubicBezTo>
                  <a:lnTo>
                    <a:pt x="24287" y="10221"/>
                  </a:lnTo>
                  <a:lnTo>
                    <a:pt x="19557" y="15377"/>
                  </a:lnTo>
                  <a:lnTo>
                    <a:pt x="14401" y="10645"/>
                  </a:lnTo>
                  <a:lnTo>
                    <a:pt x="17099" y="10530"/>
                  </a:lnTo>
                  <a:close/>
                </a:path>
              </a:pathLst>
            </a:custGeom>
            <a:solidFill>
              <a:srgbClr val="FEC003"/>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3" name="Text Box 14"/>
            <p:cNvSpPr txBox="1">
              <a:spLocks noChangeArrowheads="1"/>
            </p:cNvSpPr>
            <p:nvPr/>
          </p:nvSpPr>
          <p:spPr bwMode="auto">
            <a:xfrm>
              <a:off x="9288266" y="5364097"/>
              <a:ext cx="1201737"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b="1">
                  <a:solidFill>
                    <a:schemeClr val="bg1"/>
                  </a:solidFill>
                  <a:latin typeface="Arial" charset="0"/>
                </a:rPr>
                <a:t>N Recycling</a:t>
              </a:r>
            </a:p>
          </p:txBody>
        </p:sp>
        <p:sp>
          <p:nvSpPr>
            <p:cNvPr id="14" name="Text Box 15"/>
            <p:cNvSpPr txBox="1">
              <a:spLocks noChangeArrowheads="1"/>
            </p:cNvSpPr>
            <p:nvPr/>
          </p:nvSpPr>
          <p:spPr bwMode="auto">
            <a:xfrm>
              <a:off x="10759878" y="5016435"/>
              <a:ext cx="1214438" cy="555625"/>
            </a:xfrm>
            <a:prstGeom prst="rect">
              <a:avLst/>
            </a:prstGeom>
            <a:solidFill>
              <a:schemeClr val="bg1"/>
            </a:solidFill>
            <a:ln w="381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1400">
                  <a:latin typeface="Arial" charset="0"/>
                </a:rPr>
                <a:t>Soil Organic N</a:t>
              </a:r>
            </a:p>
          </p:txBody>
        </p:sp>
        <p:sp>
          <p:nvSpPr>
            <p:cNvPr id="15" name="Line 16"/>
            <p:cNvSpPr>
              <a:spLocks noChangeShapeType="1"/>
            </p:cNvSpPr>
            <p:nvPr/>
          </p:nvSpPr>
          <p:spPr bwMode="auto">
            <a:xfrm>
              <a:off x="11855253" y="3697222"/>
              <a:ext cx="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nvGrpSpPr>
            <p:cNvPr id="16" name="Group 18"/>
            <p:cNvGrpSpPr>
              <a:grpSpLocks/>
            </p:cNvGrpSpPr>
            <p:nvPr/>
          </p:nvGrpSpPr>
          <p:grpSpPr bwMode="auto">
            <a:xfrm flipH="1">
              <a:off x="6826053" y="2990785"/>
              <a:ext cx="2051050" cy="1808162"/>
              <a:chOff x="1873" y="1667"/>
              <a:chExt cx="2399" cy="1584"/>
            </a:xfrm>
          </p:grpSpPr>
          <p:sp>
            <p:nvSpPr>
              <p:cNvPr id="17" name="Freeform 19"/>
              <p:cNvSpPr>
                <a:spLocks/>
              </p:cNvSpPr>
              <p:nvPr/>
            </p:nvSpPr>
            <p:spPr bwMode="auto">
              <a:xfrm>
                <a:off x="1873" y="1667"/>
                <a:ext cx="2399" cy="1584"/>
              </a:xfrm>
              <a:custGeom>
                <a:avLst/>
                <a:gdLst>
                  <a:gd name="T0" fmla="*/ 1374 w 2399"/>
                  <a:gd name="T1" fmla="*/ 578 h 1584"/>
                  <a:gd name="T2" fmla="*/ 1301 w 2399"/>
                  <a:gd name="T3" fmla="*/ 957 h 1584"/>
                  <a:gd name="T4" fmla="*/ 768 w 2399"/>
                  <a:gd name="T5" fmla="*/ 1083 h 1584"/>
                  <a:gd name="T6" fmla="*/ 163 w 2399"/>
                  <a:gd name="T7" fmla="*/ 1160 h 1584"/>
                  <a:gd name="T8" fmla="*/ 272 w 2399"/>
                  <a:gd name="T9" fmla="*/ 1165 h 1584"/>
                  <a:gd name="T10" fmla="*/ 24 w 2399"/>
                  <a:gd name="T11" fmla="*/ 1290 h 1584"/>
                  <a:gd name="T12" fmla="*/ 211 w 2399"/>
                  <a:gd name="T13" fmla="*/ 1314 h 1584"/>
                  <a:gd name="T14" fmla="*/ 356 w 2399"/>
                  <a:gd name="T15" fmla="*/ 1198 h 1584"/>
                  <a:gd name="T16" fmla="*/ 478 w 2399"/>
                  <a:gd name="T17" fmla="*/ 1188 h 1584"/>
                  <a:gd name="T18" fmla="*/ 532 w 2399"/>
                  <a:gd name="T19" fmla="*/ 1294 h 1584"/>
                  <a:gd name="T20" fmla="*/ 344 w 2399"/>
                  <a:gd name="T21" fmla="*/ 1319 h 1584"/>
                  <a:gd name="T22" fmla="*/ 459 w 2399"/>
                  <a:gd name="T23" fmla="*/ 1357 h 1584"/>
                  <a:gd name="T24" fmla="*/ 466 w 2399"/>
                  <a:gd name="T25" fmla="*/ 1376 h 1584"/>
                  <a:gd name="T26" fmla="*/ 563 w 2399"/>
                  <a:gd name="T27" fmla="*/ 1333 h 1584"/>
                  <a:gd name="T28" fmla="*/ 605 w 2399"/>
                  <a:gd name="T29" fmla="*/ 1188 h 1584"/>
                  <a:gd name="T30" fmla="*/ 703 w 2399"/>
                  <a:gd name="T31" fmla="*/ 1227 h 1584"/>
                  <a:gd name="T32" fmla="*/ 715 w 2399"/>
                  <a:gd name="T33" fmla="*/ 1231 h 1584"/>
                  <a:gd name="T34" fmla="*/ 768 w 2399"/>
                  <a:gd name="T35" fmla="*/ 1222 h 1584"/>
                  <a:gd name="T36" fmla="*/ 872 w 2399"/>
                  <a:gd name="T37" fmla="*/ 1145 h 1584"/>
                  <a:gd name="T38" fmla="*/ 1030 w 2399"/>
                  <a:gd name="T39" fmla="*/ 1150 h 1584"/>
                  <a:gd name="T40" fmla="*/ 999 w 2399"/>
                  <a:gd name="T41" fmla="*/ 1193 h 1584"/>
                  <a:gd name="T42" fmla="*/ 1024 w 2399"/>
                  <a:gd name="T43" fmla="*/ 1250 h 1584"/>
                  <a:gd name="T44" fmla="*/ 866 w 2399"/>
                  <a:gd name="T45" fmla="*/ 1338 h 1584"/>
                  <a:gd name="T46" fmla="*/ 957 w 2399"/>
                  <a:gd name="T47" fmla="*/ 1285 h 1584"/>
                  <a:gd name="T48" fmla="*/ 969 w 2399"/>
                  <a:gd name="T49" fmla="*/ 1376 h 1584"/>
                  <a:gd name="T50" fmla="*/ 1012 w 2399"/>
                  <a:gd name="T51" fmla="*/ 1367 h 1584"/>
                  <a:gd name="T52" fmla="*/ 1078 w 2399"/>
                  <a:gd name="T53" fmla="*/ 1294 h 1584"/>
                  <a:gd name="T54" fmla="*/ 1132 w 2399"/>
                  <a:gd name="T55" fmla="*/ 1304 h 1584"/>
                  <a:gd name="T56" fmla="*/ 1132 w 2399"/>
                  <a:gd name="T57" fmla="*/ 1184 h 1584"/>
                  <a:gd name="T58" fmla="*/ 1339 w 2399"/>
                  <a:gd name="T59" fmla="*/ 1198 h 1584"/>
                  <a:gd name="T60" fmla="*/ 1313 w 2399"/>
                  <a:gd name="T61" fmla="*/ 1424 h 1584"/>
                  <a:gd name="T62" fmla="*/ 1490 w 2399"/>
                  <a:gd name="T63" fmla="*/ 1395 h 1584"/>
                  <a:gd name="T64" fmla="*/ 1544 w 2399"/>
                  <a:gd name="T65" fmla="*/ 1410 h 1584"/>
                  <a:gd name="T66" fmla="*/ 1423 w 2399"/>
                  <a:gd name="T67" fmla="*/ 1174 h 1584"/>
                  <a:gd name="T68" fmla="*/ 1611 w 2399"/>
                  <a:gd name="T69" fmla="*/ 1285 h 1584"/>
                  <a:gd name="T70" fmla="*/ 1695 w 2399"/>
                  <a:gd name="T71" fmla="*/ 1429 h 1584"/>
                  <a:gd name="T72" fmla="*/ 1787 w 2399"/>
                  <a:gd name="T73" fmla="*/ 1285 h 1584"/>
                  <a:gd name="T74" fmla="*/ 1732 w 2399"/>
                  <a:gd name="T75" fmla="*/ 1506 h 1584"/>
                  <a:gd name="T76" fmla="*/ 1896 w 2399"/>
                  <a:gd name="T77" fmla="*/ 1472 h 1584"/>
                  <a:gd name="T78" fmla="*/ 1896 w 2399"/>
                  <a:gd name="T79" fmla="*/ 1444 h 1584"/>
                  <a:gd name="T80" fmla="*/ 1738 w 2399"/>
                  <a:gd name="T81" fmla="*/ 1218 h 1584"/>
                  <a:gd name="T82" fmla="*/ 1811 w 2399"/>
                  <a:gd name="T83" fmla="*/ 1131 h 1584"/>
                  <a:gd name="T84" fmla="*/ 1890 w 2399"/>
                  <a:gd name="T85" fmla="*/ 1212 h 1584"/>
                  <a:gd name="T86" fmla="*/ 1975 w 2399"/>
                  <a:gd name="T87" fmla="*/ 1424 h 1584"/>
                  <a:gd name="T88" fmla="*/ 1956 w 2399"/>
                  <a:gd name="T89" fmla="*/ 1285 h 1584"/>
                  <a:gd name="T90" fmla="*/ 2126 w 2399"/>
                  <a:gd name="T91" fmla="*/ 1400 h 1584"/>
                  <a:gd name="T92" fmla="*/ 2235 w 2399"/>
                  <a:gd name="T93" fmla="*/ 1246 h 1584"/>
                  <a:gd name="T94" fmla="*/ 2162 w 2399"/>
                  <a:gd name="T95" fmla="*/ 1212 h 1584"/>
                  <a:gd name="T96" fmla="*/ 1884 w 2399"/>
                  <a:gd name="T97" fmla="*/ 1093 h 1584"/>
                  <a:gd name="T98" fmla="*/ 1678 w 2399"/>
                  <a:gd name="T99" fmla="*/ 876 h 1584"/>
                  <a:gd name="T100" fmla="*/ 1636 w 2399"/>
                  <a:gd name="T101" fmla="*/ 404 h 1584"/>
                  <a:gd name="T102" fmla="*/ 1878 w 2399"/>
                  <a:gd name="T103" fmla="*/ 24 h 1584"/>
                  <a:gd name="T104" fmla="*/ 1593 w 2399"/>
                  <a:gd name="T105" fmla="*/ 0 h 1584"/>
                  <a:gd name="T106" fmla="*/ 1368 w 2399"/>
                  <a:gd name="T107" fmla="*/ 58 h 1584"/>
                  <a:gd name="T108" fmla="*/ 1254 w 2399"/>
                  <a:gd name="T109" fmla="*/ 72 h 1584"/>
                  <a:gd name="T110" fmla="*/ 1090 w 2399"/>
                  <a:gd name="T111" fmla="*/ 120 h 1584"/>
                  <a:gd name="T112" fmla="*/ 1012 w 2399"/>
                  <a:gd name="T113" fmla="*/ 43 h 1584"/>
                  <a:gd name="T114" fmla="*/ 987 w 2399"/>
                  <a:gd name="T115" fmla="*/ 120 h 1584"/>
                  <a:gd name="T116" fmla="*/ 762 w 2399"/>
                  <a:gd name="T117" fmla="*/ 14 h 1584"/>
                  <a:gd name="T118" fmla="*/ 1018 w 2399"/>
                  <a:gd name="T119" fmla="*/ 216 h 1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9" h="1584">
                    <a:moveTo>
                      <a:pt x="1097" y="250"/>
                    </a:moveTo>
                    <a:lnTo>
                      <a:pt x="1120" y="260"/>
                    </a:lnTo>
                    <a:lnTo>
                      <a:pt x="1144" y="269"/>
                    </a:lnTo>
                    <a:lnTo>
                      <a:pt x="1181" y="289"/>
                    </a:lnTo>
                    <a:lnTo>
                      <a:pt x="1211" y="308"/>
                    </a:lnTo>
                    <a:lnTo>
                      <a:pt x="1248" y="327"/>
                    </a:lnTo>
                    <a:lnTo>
                      <a:pt x="1289" y="352"/>
                    </a:lnTo>
                    <a:lnTo>
                      <a:pt x="1308" y="371"/>
                    </a:lnTo>
                    <a:lnTo>
                      <a:pt x="1332" y="404"/>
                    </a:lnTo>
                    <a:lnTo>
                      <a:pt x="1344" y="447"/>
                    </a:lnTo>
                    <a:lnTo>
                      <a:pt x="1363" y="500"/>
                    </a:lnTo>
                    <a:lnTo>
                      <a:pt x="1368" y="553"/>
                    </a:lnTo>
                    <a:lnTo>
                      <a:pt x="1374" y="578"/>
                    </a:lnTo>
                    <a:lnTo>
                      <a:pt x="1380" y="616"/>
                    </a:lnTo>
                    <a:lnTo>
                      <a:pt x="1386" y="640"/>
                    </a:lnTo>
                    <a:lnTo>
                      <a:pt x="1380" y="678"/>
                    </a:lnTo>
                    <a:lnTo>
                      <a:pt x="1374" y="716"/>
                    </a:lnTo>
                    <a:lnTo>
                      <a:pt x="1368" y="755"/>
                    </a:lnTo>
                    <a:lnTo>
                      <a:pt x="1368" y="785"/>
                    </a:lnTo>
                    <a:lnTo>
                      <a:pt x="1368" y="833"/>
                    </a:lnTo>
                    <a:lnTo>
                      <a:pt x="1363" y="857"/>
                    </a:lnTo>
                    <a:lnTo>
                      <a:pt x="1356" y="881"/>
                    </a:lnTo>
                    <a:lnTo>
                      <a:pt x="1351" y="910"/>
                    </a:lnTo>
                    <a:lnTo>
                      <a:pt x="1344" y="929"/>
                    </a:lnTo>
                    <a:lnTo>
                      <a:pt x="1327" y="943"/>
                    </a:lnTo>
                    <a:lnTo>
                      <a:pt x="1301" y="957"/>
                    </a:lnTo>
                    <a:lnTo>
                      <a:pt x="1266" y="976"/>
                    </a:lnTo>
                    <a:lnTo>
                      <a:pt x="1229" y="1000"/>
                    </a:lnTo>
                    <a:lnTo>
                      <a:pt x="1205" y="1011"/>
                    </a:lnTo>
                    <a:lnTo>
                      <a:pt x="1175" y="1035"/>
                    </a:lnTo>
                    <a:lnTo>
                      <a:pt x="1138" y="1043"/>
                    </a:lnTo>
                    <a:lnTo>
                      <a:pt x="1090" y="1064"/>
                    </a:lnTo>
                    <a:lnTo>
                      <a:pt x="1047" y="1068"/>
                    </a:lnTo>
                    <a:lnTo>
                      <a:pt x="1012" y="1078"/>
                    </a:lnTo>
                    <a:lnTo>
                      <a:pt x="969" y="1078"/>
                    </a:lnTo>
                    <a:lnTo>
                      <a:pt x="908" y="1083"/>
                    </a:lnTo>
                    <a:lnTo>
                      <a:pt x="866" y="1083"/>
                    </a:lnTo>
                    <a:lnTo>
                      <a:pt x="817" y="1083"/>
                    </a:lnTo>
                    <a:lnTo>
                      <a:pt x="768" y="1083"/>
                    </a:lnTo>
                    <a:lnTo>
                      <a:pt x="727" y="1093"/>
                    </a:lnTo>
                    <a:lnTo>
                      <a:pt x="689" y="1097"/>
                    </a:lnTo>
                    <a:lnTo>
                      <a:pt x="648" y="1107"/>
                    </a:lnTo>
                    <a:lnTo>
                      <a:pt x="599" y="1121"/>
                    </a:lnTo>
                    <a:lnTo>
                      <a:pt x="532" y="1121"/>
                    </a:lnTo>
                    <a:lnTo>
                      <a:pt x="485" y="1126"/>
                    </a:lnTo>
                    <a:lnTo>
                      <a:pt x="430" y="1126"/>
                    </a:lnTo>
                    <a:lnTo>
                      <a:pt x="394" y="1121"/>
                    </a:lnTo>
                    <a:lnTo>
                      <a:pt x="351" y="1131"/>
                    </a:lnTo>
                    <a:lnTo>
                      <a:pt x="315" y="1141"/>
                    </a:lnTo>
                    <a:lnTo>
                      <a:pt x="260" y="1150"/>
                    </a:lnTo>
                    <a:lnTo>
                      <a:pt x="217" y="1155"/>
                    </a:lnTo>
                    <a:lnTo>
                      <a:pt x="163" y="1160"/>
                    </a:lnTo>
                    <a:lnTo>
                      <a:pt x="126" y="1165"/>
                    </a:lnTo>
                    <a:lnTo>
                      <a:pt x="85" y="1179"/>
                    </a:lnTo>
                    <a:lnTo>
                      <a:pt x="0" y="1208"/>
                    </a:lnTo>
                    <a:lnTo>
                      <a:pt x="103" y="1179"/>
                    </a:lnTo>
                    <a:lnTo>
                      <a:pt x="126" y="1179"/>
                    </a:lnTo>
                    <a:lnTo>
                      <a:pt x="108" y="1188"/>
                    </a:lnTo>
                    <a:lnTo>
                      <a:pt x="91" y="1222"/>
                    </a:lnTo>
                    <a:lnTo>
                      <a:pt x="114" y="1198"/>
                    </a:lnTo>
                    <a:lnTo>
                      <a:pt x="138" y="1184"/>
                    </a:lnTo>
                    <a:lnTo>
                      <a:pt x="163" y="1174"/>
                    </a:lnTo>
                    <a:lnTo>
                      <a:pt x="205" y="1169"/>
                    </a:lnTo>
                    <a:lnTo>
                      <a:pt x="242" y="1165"/>
                    </a:lnTo>
                    <a:lnTo>
                      <a:pt x="272" y="1165"/>
                    </a:lnTo>
                    <a:lnTo>
                      <a:pt x="296" y="1160"/>
                    </a:lnTo>
                    <a:lnTo>
                      <a:pt x="351" y="1150"/>
                    </a:lnTo>
                    <a:lnTo>
                      <a:pt x="333" y="1165"/>
                    </a:lnTo>
                    <a:lnTo>
                      <a:pt x="315" y="1174"/>
                    </a:lnTo>
                    <a:lnTo>
                      <a:pt x="278" y="1184"/>
                    </a:lnTo>
                    <a:lnTo>
                      <a:pt x="254" y="1193"/>
                    </a:lnTo>
                    <a:lnTo>
                      <a:pt x="230" y="1203"/>
                    </a:lnTo>
                    <a:lnTo>
                      <a:pt x="199" y="1212"/>
                    </a:lnTo>
                    <a:lnTo>
                      <a:pt x="170" y="1218"/>
                    </a:lnTo>
                    <a:lnTo>
                      <a:pt x="144" y="1222"/>
                    </a:lnTo>
                    <a:lnTo>
                      <a:pt x="103" y="1242"/>
                    </a:lnTo>
                    <a:lnTo>
                      <a:pt x="71" y="1256"/>
                    </a:lnTo>
                    <a:lnTo>
                      <a:pt x="24" y="1290"/>
                    </a:lnTo>
                    <a:lnTo>
                      <a:pt x="65" y="1266"/>
                    </a:lnTo>
                    <a:lnTo>
                      <a:pt x="65" y="1285"/>
                    </a:lnTo>
                    <a:lnTo>
                      <a:pt x="65" y="1314"/>
                    </a:lnTo>
                    <a:lnTo>
                      <a:pt x="65" y="1285"/>
                    </a:lnTo>
                    <a:lnTo>
                      <a:pt x="85" y="1261"/>
                    </a:lnTo>
                    <a:lnTo>
                      <a:pt x="103" y="1250"/>
                    </a:lnTo>
                    <a:lnTo>
                      <a:pt x="126" y="1242"/>
                    </a:lnTo>
                    <a:lnTo>
                      <a:pt x="158" y="1231"/>
                    </a:lnTo>
                    <a:lnTo>
                      <a:pt x="193" y="1231"/>
                    </a:lnTo>
                    <a:lnTo>
                      <a:pt x="217" y="1231"/>
                    </a:lnTo>
                    <a:lnTo>
                      <a:pt x="205" y="1250"/>
                    </a:lnTo>
                    <a:lnTo>
                      <a:pt x="205" y="1280"/>
                    </a:lnTo>
                    <a:lnTo>
                      <a:pt x="211" y="1314"/>
                    </a:lnTo>
                    <a:lnTo>
                      <a:pt x="217" y="1285"/>
                    </a:lnTo>
                    <a:lnTo>
                      <a:pt x="223" y="1261"/>
                    </a:lnTo>
                    <a:lnTo>
                      <a:pt x="223" y="1242"/>
                    </a:lnTo>
                    <a:lnTo>
                      <a:pt x="242" y="1227"/>
                    </a:lnTo>
                    <a:lnTo>
                      <a:pt x="266" y="1222"/>
                    </a:lnTo>
                    <a:lnTo>
                      <a:pt x="272" y="1231"/>
                    </a:lnTo>
                    <a:lnTo>
                      <a:pt x="278" y="1246"/>
                    </a:lnTo>
                    <a:lnTo>
                      <a:pt x="284" y="1222"/>
                    </a:lnTo>
                    <a:lnTo>
                      <a:pt x="289" y="1208"/>
                    </a:lnTo>
                    <a:lnTo>
                      <a:pt x="315" y="1198"/>
                    </a:lnTo>
                    <a:lnTo>
                      <a:pt x="344" y="1184"/>
                    </a:lnTo>
                    <a:lnTo>
                      <a:pt x="363" y="1174"/>
                    </a:lnTo>
                    <a:lnTo>
                      <a:pt x="356" y="1198"/>
                    </a:lnTo>
                    <a:lnTo>
                      <a:pt x="356" y="1218"/>
                    </a:lnTo>
                    <a:lnTo>
                      <a:pt x="363" y="1198"/>
                    </a:lnTo>
                    <a:lnTo>
                      <a:pt x="375" y="1184"/>
                    </a:lnTo>
                    <a:lnTo>
                      <a:pt x="388" y="1169"/>
                    </a:lnTo>
                    <a:lnTo>
                      <a:pt x="411" y="1160"/>
                    </a:lnTo>
                    <a:lnTo>
                      <a:pt x="430" y="1155"/>
                    </a:lnTo>
                    <a:lnTo>
                      <a:pt x="490" y="1155"/>
                    </a:lnTo>
                    <a:lnTo>
                      <a:pt x="466" y="1169"/>
                    </a:lnTo>
                    <a:lnTo>
                      <a:pt x="442" y="1198"/>
                    </a:lnTo>
                    <a:lnTo>
                      <a:pt x="473" y="1174"/>
                    </a:lnTo>
                    <a:lnTo>
                      <a:pt x="466" y="1193"/>
                    </a:lnTo>
                    <a:lnTo>
                      <a:pt x="473" y="1218"/>
                    </a:lnTo>
                    <a:lnTo>
                      <a:pt x="478" y="1188"/>
                    </a:lnTo>
                    <a:lnTo>
                      <a:pt x="490" y="1169"/>
                    </a:lnTo>
                    <a:lnTo>
                      <a:pt x="514" y="1165"/>
                    </a:lnTo>
                    <a:lnTo>
                      <a:pt x="532" y="1165"/>
                    </a:lnTo>
                    <a:lnTo>
                      <a:pt x="557" y="1174"/>
                    </a:lnTo>
                    <a:lnTo>
                      <a:pt x="563" y="1184"/>
                    </a:lnTo>
                    <a:lnTo>
                      <a:pt x="569" y="1198"/>
                    </a:lnTo>
                    <a:lnTo>
                      <a:pt x="581" y="1231"/>
                    </a:lnTo>
                    <a:lnTo>
                      <a:pt x="575" y="1222"/>
                    </a:lnTo>
                    <a:lnTo>
                      <a:pt x="581" y="1250"/>
                    </a:lnTo>
                    <a:lnTo>
                      <a:pt x="581" y="1266"/>
                    </a:lnTo>
                    <a:lnTo>
                      <a:pt x="569" y="1285"/>
                    </a:lnTo>
                    <a:lnTo>
                      <a:pt x="551" y="1290"/>
                    </a:lnTo>
                    <a:lnTo>
                      <a:pt x="532" y="1294"/>
                    </a:lnTo>
                    <a:lnTo>
                      <a:pt x="478" y="1294"/>
                    </a:lnTo>
                    <a:lnTo>
                      <a:pt x="442" y="1299"/>
                    </a:lnTo>
                    <a:lnTo>
                      <a:pt x="411" y="1299"/>
                    </a:lnTo>
                    <a:lnTo>
                      <a:pt x="380" y="1304"/>
                    </a:lnTo>
                    <a:lnTo>
                      <a:pt x="333" y="1314"/>
                    </a:lnTo>
                    <a:lnTo>
                      <a:pt x="289" y="1319"/>
                    </a:lnTo>
                    <a:lnTo>
                      <a:pt x="248" y="1328"/>
                    </a:lnTo>
                    <a:lnTo>
                      <a:pt x="187" y="1352"/>
                    </a:lnTo>
                    <a:lnTo>
                      <a:pt x="242" y="1338"/>
                    </a:lnTo>
                    <a:lnTo>
                      <a:pt x="223" y="1386"/>
                    </a:lnTo>
                    <a:lnTo>
                      <a:pt x="254" y="1333"/>
                    </a:lnTo>
                    <a:lnTo>
                      <a:pt x="309" y="1328"/>
                    </a:lnTo>
                    <a:lnTo>
                      <a:pt x="344" y="1319"/>
                    </a:lnTo>
                    <a:lnTo>
                      <a:pt x="388" y="1309"/>
                    </a:lnTo>
                    <a:lnTo>
                      <a:pt x="363" y="1328"/>
                    </a:lnTo>
                    <a:lnTo>
                      <a:pt x="356" y="1352"/>
                    </a:lnTo>
                    <a:lnTo>
                      <a:pt x="375" y="1333"/>
                    </a:lnTo>
                    <a:lnTo>
                      <a:pt x="388" y="1323"/>
                    </a:lnTo>
                    <a:lnTo>
                      <a:pt x="406" y="1314"/>
                    </a:lnTo>
                    <a:lnTo>
                      <a:pt x="423" y="1319"/>
                    </a:lnTo>
                    <a:lnTo>
                      <a:pt x="466" y="1314"/>
                    </a:lnTo>
                    <a:lnTo>
                      <a:pt x="514" y="1309"/>
                    </a:lnTo>
                    <a:lnTo>
                      <a:pt x="526" y="1319"/>
                    </a:lnTo>
                    <a:lnTo>
                      <a:pt x="508" y="1333"/>
                    </a:lnTo>
                    <a:lnTo>
                      <a:pt x="490" y="1347"/>
                    </a:lnTo>
                    <a:lnTo>
                      <a:pt x="459" y="1357"/>
                    </a:lnTo>
                    <a:lnTo>
                      <a:pt x="435" y="1376"/>
                    </a:lnTo>
                    <a:lnTo>
                      <a:pt x="400" y="1391"/>
                    </a:lnTo>
                    <a:lnTo>
                      <a:pt x="363" y="1410"/>
                    </a:lnTo>
                    <a:lnTo>
                      <a:pt x="327" y="1429"/>
                    </a:lnTo>
                    <a:lnTo>
                      <a:pt x="301" y="1448"/>
                    </a:lnTo>
                    <a:lnTo>
                      <a:pt x="248" y="1487"/>
                    </a:lnTo>
                    <a:lnTo>
                      <a:pt x="309" y="1453"/>
                    </a:lnTo>
                    <a:lnTo>
                      <a:pt x="296" y="1492"/>
                    </a:lnTo>
                    <a:lnTo>
                      <a:pt x="321" y="1448"/>
                    </a:lnTo>
                    <a:lnTo>
                      <a:pt x="351" y="1420"/>
                    </a:lnTo>
                    <a:lnTo>
                      <a:pt x="400" y="1400"/>
                    </a:lnTo>
                    <a:lnTo>
                      <a:pt x="442" y="1386"/>
                    </a:lnTo>
                    <a:lnTo>
                      <a:pt x="466" y="1376"/>
                    </a:lnTo>
                    <a:lnTo>
                      <a:pt x="466" y="1395"/>
                    </a:lnTo>
                    <a:lnTo>
                      <a:pt x="466" y="1420"/>
                    </a:lnTo>
                    <a:lnTo>
                      <a:pt x="459" y="1439"/>
                    </a:lnTo>
                    <a:lnTo>
                      <a:pt x="478" y="1506"/>
                    </a:lnTo>
                    <a:lnTo>
                      <a:pt x="473" y="1453"/>
                    </a:lnTo>
                    <a:lnTo>
                      <a:pt x="497" y="1506"/>
                    </a:lnTo>
                    <a:lnTo>
                      <a:pt x="478" y="1424"/>
                    </a:lnTo>
                    <a:lnTo>
                      <a:pt x="485" y="1400"/>
                    </a:lnTo>
                    <a:lnTo>
                      <a:pt x="497" y="1376"/>
                    </a:lnTo>
                    <a:lnTo>
                      <a:pt x="508" y="1352"/>
                    </a:lnTo>
                    <a:lnTo>
                      <a:pt x="538" y="1338"/>
                    </a:lnTo>
                    <a:lnTo>
                      <a:pt x="563" y="1319"/>
                    </a:lnTo>
                    <a:lnTo>
                      <a:pt x="563" y="1333"/>
                    </a:lnTo>
                    <a:lnTo>
                      <a:pt x="569" y="1352"/>
                    </a:lnTo>
                    <a:lnTo>
                      <a:pt x="569" y="1328"/>
                    </a:lnTo>
                    <a:lnTo>
                      <a:pt x="575" y="1304"/>
                    </a:lnTo>
                    <a:lnTo>
                      <a:pt x="593" y="1294"/>
                    </a:lnTo>
                    <a:lnTo>
                      <a:pt x="593" y="1309"/>
                    </a:lnTo>
                    <a:lnTo>
                      <a:pt x="599" y="1338"/>
                    </a:lnTo>
                    <a:lnTo>
                      <a:pt x="605" y="1299"/>
                    </a:lnTo>
                    <a:lnTo>
                      <a:pt x="617" y="1285"/>
                    </a:lnTo>
                    <a:lnTo>
                      <a:pt x="611" y="1266"/>
                    </a:lnTo>
                    <a:lnTo>
                      <a:pt x="611" y="1250"/>
                    </a:lnTo>
                    <a:lnTo>
                      <a:pt x="611" y="1231"/>
                    </a:lnTo>
                    <a:lnTo>
                      <a:pt x="605" y="1212"/>
                    </a:lnTo>
                    <a:lnTo>
                      <a:pt x="605" y="1188"/>
                    </a:lnTo>
                    <a:lnTo>
                      <a:pt x="593" y="1165"/>
                    </a:lnTo>
                    <a:lnTo>
                      <a:pt x="630" y="1155"/>
                    </a:lnTo>
                    <a:lnTo>
                      <a:pt x="689" y="1150"/>
                    </a:lnTo>
                    <a:lnTo>
                      <a:pt x="720" y="1145"/>
                    </a:lnTo>
                    <a:lnTo>
                      <a:pt x="739" y="1141"/>
                    </a:lnTo>
                    <a:lnTo>
                      <a:pt x="756" y="1141"/>
                    </a:lnTo>
                    <a:lnTo>
                      <a:pt x="756" y="1145"/>
                    </a:lnTo>
                    <a:lnTo>
                      <a:pt x="756" y="1160"/>
                    </a:lnTo>
                    <a:lnTo>
                      <a:pt x="744" y="1174"/>
                    </a:lnTo>
                    <a:lnTo>
                      <a:pt x="732" y="1184"/>
                    </a:lnTo>
                    <a:lnTo>
                      <a:pt x="720" y="1198"/>
                    </a:lnTo>
                    <a:lnTo>
                      <a:pt x="708" y="1208"/>
                    </a:lnTo>
                    <a:lnTo>
                      <a:pt x="703" y="1227"/>
                    </a:lnTo>
                    <a:lnTo>
                      <a:pt x="695" y="1237"/>
                    </a:lnTo>
                    <a:lnTo>
                      <a:pt x="677" y="1237"/>
                    </a:lnTo>
                    <a:lnTo>
                      <a:pt x="660" y="1250"/>
                    </a:lnTo>
                    <a:lnTo>
                      <a:pt x="677" y="1246"/>
                    </a:lnTo>
                    <a:lnTo>
                      <a:pt x="689" y="1246"/>
                    </a:lnTo>
                    <a:lnTo>
                      <a:pt x="677" y="1256"/>
                    </a:lnTo>
                    <a:lnTo>
                      <a:pt x="672" y="1266"/>
                    </a:lnTo>
                    <a:lnTo>
                      <a:pt x="666" y="1290"/>
                    </a:lnTo>
                    <a:lnTo>
                      <a:pt x="683" y="1261"/>
                    </a:lnTo>
                    <a:lnTo>
                      <a:pt x="689" y="1261"/>
                    </a:lnTo>
                    <a:lnTo>
                      <a:pt x="703" y="1250"/>
                    </a:lnTo>
                    <a:lnTo>
                      <a:pt x="708" y="1242"/>
                    </a:lnTo>
                    <a:lnTo>
                      <a:pt x="715" y="1231"/>
                    </a:lnTo>
                    <a:lnTo>
                      <a:pt x="720" y="1227"/>
                    </a:lnTo>
                    <a:lnTo>
                      <a:pt x="720" y="1237"/>
                    </a:lnTo>
                    <a:lnTo>
                      <a:pt x="727" y="1246"/>
                    </a:lnTo>
                    <a:lnTo>
                      <a:pt x="732" y="1266"/>
                    </a:lnTo>
                    <a:lnTo>
                      <a:pt x="727" y="1242"/>
                    </a:lnTo>
                    <a:lnTo>
                      <a:pt x="727" y="1222"/>
                    </a:lnTo>
                    <a:lnTo>
                      <a:pt x="727" y="1212"/>
                    </a:lnTo>
                    <a:lnTo>
                      <a:pt x="732" y="1203"/>
                    </a:lnTo>
                    <a:lnTo>
                      <a:pt x="744" y="1198"/>
                    </a:lnTo>
                    <a:lnTo>
                      <a:pt x="756" y="1198"/>
                    </a:lnTo>
                    <a:lnTo>
                      <a:pt x="762" y="1198"/>
                    </a:lnTo>
                    <a:lnTo>
                      <a:pt x="768" y="1208"/>
                    </a:lnTo>
                    <a:lnTo>
                      <a:pt x="768" y="1222"/>
                    </a:lnTo>
                    <a:lnTo>
                      <a:pt x="768" y="1237"/>
                    </a:lnTo>
                    <a:lnTo>
                      <a:pt x="775" y="1218"/>
                    </a:lnTo>
                    <a:lnTo>
                      <a:pt x="775" y="1208"/>
                    </a:lnTo>
                    <a:lnTo>
                      <a:pt x="775" y="1193"/>
                    </a:lnTo>
                    <a:lnTo>
                      <a:pt x="775" y="1179"/>
                    </a:lnTo>
                    <a:lnTo>
                      <a:pt x="787" y="1169"/>
                    </a:lnTo>
                    <a:lnTo>
                      <a:pt x="799" y="1160"/>
                    </a:lnTo>
                    <a:lnTo>
                      <a:pt x="805" y="1155"/>
                    </a:lnTo>
                    <a:lnTo>
                      <a:pt x="817" y="1150"/>
                    </a:lnTo>
                    <a:lnTo>
                      <a:pt x="829" y="1145"/>
                    </a:lnTo>
                    <a:lnTo>
                      <a:pt x="841" y="1141"/>
                    </a:lnTo>
                    <a:lnTo>
                      <a:pt x="854" y="1141"/>
                    </a:lnTo>
                    <a:lnTo>
                      <a:pt x="872" y="1145"/>
                    </a:lnTo>
                    <a:lnTo>
                      <a:pt x="896" y="1150"/>
                    </a:lnTo>
                    <a:lnTo>
                      <a:pt x="913" y="1150"/>
                    </a:lnTo>
                    <a:lnTo>
                      <a:pt x="939" y="1150"/>
                    </a:lnTo>
                    <a:lnTo>
                      <a:pt x="957" y="1145"/>
                    </a:lnTo>
                    <a:lnTo>
                      <a:pt x="980" y="1145"/>
                    </a:lnTo>
                    <a:lnTo>
                      <a:pt x="1012" y="1145"/>
                    </a:lnTo>
                    <a:lnTo>
                      <a:pt x="992" y="1150"/>
                    </a:lnTo>
                    <a:lnTo>
                      <a:pt x="975" y="1160"/>
                    </a:lnTo>
                    <a:lnTo>
                      <a:pt x="945" y="1174"/>
                    </a:lnTo>
                    <a:lnTo>
                      <a:pt x="975" y="1165"/>
                    </a:lnTo>
                    <a:lnTo>
                      <a:pt x="992" y="1155"/>
                    </a:lnTo>
                    <a:lnTo>
                      <a:pt x="1012" y="1150"/>
                    </a:lnTo>
                    <a:lnTo>
                      <a:pt x="1030" y="1150"/>
                    </a:lnTo>
                    <a:lnTo>
                      <a:pt x="1054" y="1145"/>
                    </a:lnTo>
                    <a:lnTo>
                      <a:pt x="1078" y="1145"/>
                    </a:lnTo>
                    <a:lnTo>
                      <a:pt x="1090" y="1145"/>
                    </a:lnTo>
                    <a:lnTo>
                      <a:pt x="1102" y="1150"/>
                    </a:lnTo>
                    <a:lnTo>
                      <a:pt x="1109" y="1155"/>
                    </a:lnTo>
                    <a:lnTo>
                      <a:pt x="1102" y="1165"/>
                    </a:lnTo>
                    <a:lnTo>
                      <a:pt x="1090" y="1174"/>
                    </a:lnTo>
                    <a:lnTo>
                      <a:pt x="1078" y="1184"/>
                    </a:lnTo>
                    <a:lnTo>
                      <a:pt x="1066" y="1179"/>
                    </a:lnTo>
                    <a:lnTo>
                      <a:pt x="1054" y="1184"/>
                    </a:lnTo>
                    <a:lnTo>
                      <a:pt x="1042" y="1184"/>
                    </a:lnTo>
                    <a:lnTo>
                      <a:pt x="1024" y="1184"/>
                    </a:lnTo>
                    <a:lnTo>
                      <a:pt x="999" y="1193"/>
                    </a:lnTo>
                    <a:lnTo>
                      <a:pt x="980" y="1198"/>
                    </a:lnTo>
                    <a:lnTo>
                      <a:pt x="963" y="1208"/>
                    </a:lnTo>
                    <a:lnTo>
                      <a:pt x="992" y="1198"/>
                    </a:lnTo>
                    <a:lnTo>
                      <a:pt x="1004" y="1193"/>
                    </a:lnTo>
                    <a:lnTo>
                      <a:pt x="1018" y="1193"/>
                    </a:lnTo>
                    <a:lnTo>
                      <a:pt x="1030" y="1188"/>
                    </a:lnTo>
                    <a:lnTo>
                      <a:pt x="1047" y="1188"/>
                    </a:lnTo>
                    <a:lnTo>
                      <a:pt x="1059" y="1193"/>
                    </a:lnTo>
                    <a:lnTo>
                      <a:pt x="1059" y="1198"/>
                    </a:lnTo>
                    <a:lnTo>
                      <a:pt x="1047" y="1218"/>
                    </a:lnTo>
                    <a:lnTo>
                      <a:pt x="1035" y="1231"/>
                    </a:lnTo>
                    <a:lnTo>
                      <a:pt x="1035" y="1242"/>
                    </a:lnTo>
                    <a:lnTo>
                      <a:pt x="1024" y="1250"/>
                    </a:lnTo>
                    <a:lnTo>
                      <a:pt x="999" y="1256"/>
                    </a:lnTo>
                    <a:lnTo>
                      <a:pt x="975" y="1266"/>
                    </a:lnTo>
                    <a:lnTo>
                      <a:pt x="963" y="1266"/>
                    </a:lnTo>
                    <a:lnTo>
                      <a:pt x="951" y="1269"/>
                    </a:lnTo>
                    <a:lnTo>
                      <a:pt x="939" y="1269"/>
                    </a:lnTo>
                    <a:lnTo>
                      <a:pt x="920" y="1280"/>
                    </a:lnTo>
                    <a:lnTo>
                      <a:pt x="902" y="1290"/>
                    </a:lnTo>
                    <a:lnTo>
                      <a:pt x="890" y="1299"/>
                    </a:lnTo>
                    <a:lnTo>
                      <a:pt x="884" y="1309"/>
                    </a:lnTo>
                    <a:lnTo>
                      <a:pt x="872" y="1319"/>
                    </a:lnTo>
                    <a:lnTo>
                      <a:pt x="860" y="1333"/>
                    </a:lnTo>
                    <a:lnTo>
                      <a:pt x="854" y="1357"/>
                    </a:lnTo>
                    <a:lnTo>
                      <a:pt x="866" y="1338"/>
                    </a:lnTo>
                    <a:lnTo>
                      <a:pt x="878" y="1323"/>
                    </a:lnTo>
                    <a:lnTo>
                      <a:pt x="890" y="1319"/>
                    </a:lnTo>
                    <a:lnTo>
                      <a:pt x="902" y="1304"/>
                    </a:lnTo>
                    <a:lnTo>
                      <a:pt x="913" y="1294"/>
                    </a:lnTo>
                    <a:lnTo>
                      <a:pt x="925" y="1285"/>
                    </a:lnTo>
                    <a:lnTo>
                      <a:pt x="939" y="1280"/>
                    </a:lnTo>
                    <a:lnTo>
                      <a:pt x="951" y="1280"/>
                    </a:lnTo>
                    <a:lnTo>
                      <a:pt x="945" y="1299"/>
                    </a:lnTo>
                    <a:lnTo>
                      <a:pt x="939" y="1314"/>
                    </a:lnTo>
                    <a:lnTo>
                      <a:pt x="945" y="1333"/>
                    </a:lnTo>
                    <a:lnTo>
                      <a:pt x="945" y="1314"/>
                    </a:lnTo>
                    <a:lnTo>
                      <a:pt x="951" y="1299"/>
                    </a:lnTo>
                    <a:lnTo>
                      <a:pt x="957" y="1285"/>
                    </a:lnTo>
                    <a:lnTo>
                      <a:pt x="957" y="1275"/>
                    </a:lnTo>
                    <a:lnTo>
                      <a:pt x="969" y="1275"/>
                    </a:lnTo>
                    <a:lnTo>
                      <a:pt x="992" y="1269"/>
                    </a:lnTo>
                    <a:lnTo>
                      <a:pt x="1012" y="1269"/>
                    </a:lnTo>
                    <a:lnTo>
                      <a:pt x="1018" y="1285"/>
                    </a:lnTo>
                    <a:lnTo>
                      <a:pt x="1024" y="1304"/>
                    </a:lnTo>
                    <a:lnTo>
                      <a:pt x="1024" y="1323"/>
                    </a:lnTo>
                    <a:lnTo>
                      <a:pt x="1024" y="1333"/>
                    </a:lnTo>
                    <a:lnTo>
                      <a:pt x="1018" y="1343"/>
                    </a:lnTo>
                    <a:lnTo>
                      <a:pt x="1012" y="1347"/>
                    </a:lnTo>
                    <a:lnTo>
                      <a:pt x="999" y="1357"/>
                    </a:lnTo>
                    <a:lnTo>
                      <a:pt x="987" y="1367"/>
                    </a:lnTo>
                    <a:lnTo>
                      <a:pt x="969" y="1376"/>
                    </a:lnTo>
                    <a:lnTo>
                      <a:pt x="963" y="1381"/>
                    </a:lnTo>
                    <a:lnTo>
                      <a:pt x="951" y="1386"/>
                    </a:lnTo>
                    <a:lnTo>
                      <a:pt x="925" y="1405"/>
                    </a:lnTo>
                    <a:lnTo>
                      <a:pt x="908" y="1439"/>
                    </a:lnTo>
                    <a:lnTo>
                      <a:pt x="933" y="1405"/>
                    </a:lnTo>
                    <a:lnTo>
                      <a:pt x="957" y="1395"/>
                    </a:lnTo>
                    <a:lnTo>
                      <a:pt x="975" y="1386"/>
                    </a:lnTo>
                    <a:lnTo>
                      <a:pt x="980" y="1400"/>
                    </a:lnTo>
                    <a:lnTo>
                      <a:pt x="999" y="1420"/>
                    </a:lnTo>
                    <a:lnTo>
                      <a:pt x="987" y="1400"/>
                    </a:lnTo>
                    <a:lnTo>
                      <a:pt x="987" y="1381"/>
                    </a:lnTo>
                    <a:lnTo>
                      <a:pt x="992" y="1371"/>
                    </a:lnTo>
                    <a:lnTo>
                      <a:pt x="1012" y="1367"/>
                    </a:lnTo>
                    <a:lnTo>
                      <a:pt x="1024" y="1357"/>
                    </a:lnTo>
                    <a:lnTo>
                      <a:pt x="1035" y="1352"/>
                    </a:lnTo>
                    <a:lnTo>
                      <a:pt x="1042" y="1347"/>
                    </a:lnTo>
                    <a:lnTo>
                      <a:pt x="1042" y="1333"/>
                    </a:lnTo>
                    <a:lnTo>
                      <a:pt x="1042" y="1319"/>
                    </a:lnTo>
                    <a:lnTo>
                      <a:pt x="1042" y="1304"/>
                    </a:lnTo>
                    <a:lnTo>
                      <a:pt x="1042" y="1294"/>
                    </a:lnTo>
                    <a:lnTo>
                      <a:pt x="1042" y="1285"/>
                    </a:lnTo>
                    <a:lnTo>
                      <a:pt x="1047" y="1269"/>
                    </a:lnTo>
                    <a:lnTo>
                      <a:pt x="1059" y="1261"/>
                    </a:lnTo>
                    <a:lnTo>
                      <a:pt x="1066" y="1275"/>
                    </a:lnTo>
                    <a:lnTo>
                      <a:pt x="1071" y="1285"/>
                    </a:lnTo>
                    <a:lnTo>
                      <a:pt x="1078" y="1294"/>
                    </a:lnTo>
                    <a:lnTo>
                      <a:pt x="1090" y="1299"/>
                    </a:lnTo>
                    <a:lnTo>
                      <a:pt x="1102" y="1304"/>
                    </a:lnTo>
                    <a:lnTo>
                      <a:pt x="1114" y="1309"/>
                    </a:lnTo>
                    <a:lnTo>
                      <a:pt x="1120" y="1319"/>
                    </a:lnTo>
                    <a:lnTo>
                      <a:pt x="1114" y="1338"/>
                    </a:lnTo>
                    <a:lnTo>
                      <a:pt x="1126" y="1319"/>
                    </a:lnTo>
                    <a:lnTo>
                      <a:pt x="1126" y="1309"/>
                    </a:lnTo>
                    <a:lnTo>
                      <a:pt x="1138" y="1319"/>
                    </a:lnTo>
                    <a:lnTo>
                      <a:pt x="1150" y="1319"/>
                    </a:lnTo>
                    <a:lnTo>
                      <a:pt x="1175" y="1314"/>
                    </a:lnTo>
                    <a:lnTo>
                      <a:pt x="1150" y="1314"/>
                    </a:lnTo>
                    <a:lnTo>
                      <a:pt x="1138" y="1309"/>
                    </a:lnTo>
                    <a:lnTo>
                      <a:pt x="1132" y="1304"/>
                    </a:lnTo>
                    <a:lnTo>
                      <a:pt x="1120" y="1299"/>
                    </a:lnTo>
                    <a:lnTo>
                      <a:pt x="1109" y="1294"/>
                    </a:lnTo>
                    <a:lnTo>
                      <a:pt x="1097" y="1294"/>
                    </a:lnTo>
                    <a:lnTo>
                      <a:pt x="1083" y="1290"/>
                    </a:lnTo>
                    <a:lnTo>
                      <a:pt x="1078" y="1280"/>
                    </a:lnTo>
                    <a:lnTo>
                      <a:pt x="1071" y="1266"/>
                    </a:lnTo>
                    <a:lnTo>
                      <a:pt x="1071" y="1250"/>
                    </a:lnTo>
                    <a:lnTo>
                      <a:pt x="1066" y="1242"/>
                    </a:lnTo>
                    <a:lnTo>
                      <a:pt x="1078" y="1222"/>
                    </a:lnTo>
                    <a:lnTo>
                      <a:pt x="1090" y="1208"/>
                    </a:lnTo>
                    <a:lnTo>
                      <a:pt x="1102" y="1198"/>
                    </a:lnTo>
                    <a:lnTo>
                      <a:pt x="1120" y="1188"/>
                    </a:lnTo>
                    <a:lnTo>
                      <a:pt x="1132" y="1184"/>
                    </a:lnTo>
                    <a:lnTo>
                      <a:pt x="1144" y="1174"/>
                    </a:lnTo>
                    <a:lnTo>
                      <a:pt x="1156" y="1169"/>
                    </a:lnTo>
                    <a:lnTo>
                      <a:pt x="1162" y="1165"/>
                    </a:lnTo>
                    <a:lnTo>
                      <a:pt x="1175" y="1155"/>
                    </a:lnTo>
                    <a:lnTo>
                      <a:pt x="1193" y="1145"/>
                    </a:lnTo>
                    <a:lnTo>
                      <a:pt x="1235" y="1145"/>
                    </a:lnTo>
                    <a:lnTo>
                      <a:pt x="1266" y="1145"/>
                    </a:lnTo>
                    <a:lnTo>
                      <a:pt x="1296" y="1145"/>
                    </a:lnTo>
                    <a:lnTo>
                      <a:pt x="1327" y="1141"/>
                    </a:lnTo>
                    <a:lnTo>
                      <a:pt x="1351" y="1131"/>
                    </a:lnTo>
                    <a:lnTo>
                      <a:pt x="1344" y="1155"/>
                    </a:lnTo>
                    <a:lnTo>
                      <a:pt x="1339" y="1174"/>
                    </a:lnTo>
                    <a:lnTo>
                      <a:pt x="1339" y="1198"/>
                    </a:lnTo>
                    <a:lnTo>
                      <a:pt x="1344" y="1222"/>
                    </a:lnTo>
                    <a:lnTo>
                      <a:pt x="1363" y="1237"/>
                    </a:lnTo>
                    <a:lnTo>
                      <a:pt x="1380" y="1246"/>
                    </a:lnTo>
                    <a:lnTo>
                      <a:pt x="1386" y="1266"/>
                    </a:lnTo>
                    <a:lnTo>
                      <a:pt x="1368" y="1285"/>
                    </a:lnTo>
                    <a:lnTo>
                      <a:pt x="1351" y="1304"/>
                    </a:lnTo>
                    <a:lnTo>
                      <a:pt x="1339" y="1314"/>
                    </a:lnTo>
                    <a:lnTo>
                      <a:pt x="1327" y="1343"/>
                    </a:lnTo>
                    <a:lnTo>
                      <a:pt x="1313" y="1367"/>
                    </a:lnTo>
                    <a:lnTo>
                      <a:pt x="1301" y="1410"/>
                    </a:lnTo>
                    <a:lnTo>
                      <a:pt x="1296" y="1439"/>
                    </a:lnTo>
                    <a:lnTo>
                      <a:pt x="1272" y="1516"/>
                    </a:lnTo>
                    <a:lnTo>
                      <a:pt x="1313" y="1424"/>
                    </a:lnTo>
                    <a:lnTo>
                      <a:pt x="1320" y="1448"/>
                    </a:lnTo>
                    <a:lnTo>
                      <a:pt x="1339" y="1477"/>
                    </a:lnTo>
                    <a:lnTo>
                      <a:pt x="1320" y="1439"/>
                    </a:lnTo>
                    <a:lnTo>
                      <a:pt x="1320" y="1400"/>
                    </a:lnTo>
                    <a:lnTo>
                      <a:pt x="1332" y="1376"/>
                    </a:lnTo>
                    <a:lnTo>
                      <a:pt x="1351" y="1343"/>
                    </a:lnTo>
                    <a:lnTo>
                      <a:pt x="1368" y="1323"/>
                    </a:lnTo>
                    <a:lnTo>
                      <a:pt x="1392" y="1304"/>
                    </a:lnTo>
                    <a:lnTo>
                      <a:pt x="1423" y="1304"/>
                    </a:lnTo>
                    <a:lnTo>
                      <a:pt x="1441" y="1319"/>
                    </a:lnTo>
                    <a:lnTo>
                      <a:pt x="1465" y="1352"/>
                    </a:lnTo>
                    <a:lnTo>
                      <a:pt x="1485" y="1371"/>
                    </a:lnTo>
                    <a:lnTo>
                      <a:pt x="1490" y="1395"/>
                    </a:lnTo>
                    <a:lnTo>
                      <a:pt x="1496" y="1429"/>
                    </a:lnTo>
                    <a:lnTo>
                      <a:pt x="1485" y="1492"/>
                    </a:lnTo>
                    <a:lnTo>
                      <a:pt x="1508" y="1448"/>
                    </a:lnTo>
                    <a:lnTo>
                      <a:pt x="1514" y="1415"/>
                    </a:lnTo>
                    <a:lnTo>
                      <a:pt x="1532" y="1439"/>
                    </a:lnTo>
                    <a:lnTo>
                      <a:pt x="1563" y="1516"/>
                    </a:lnTo>
                    <a:lnTo>
                      <a:pt x="1544" y="1448"/>
                    </a:lnTo>
                    <a:lnTo>
                      <a:pt x="1526" y="1410"/>
                    </a:lnTo>
                    <a:lnTo>
                      <a:pt x="1520" y="1391"/>
                    </a:lnTo>
                    <a:lnTo>
                      <a:pt x="1514" y="1371"/>
                    </a:lnTo>
                    <a:lnTo>
                      <a:pt x="1508" y="1343"/>
                    </a:lnTo>
                    <a:lnTo>
                      <a:pt x="1538" y="1371"/>
                    </a:lnTo>
                    <a:lnTo>
                      <a:pt x="1544" y="1410"/>
                    </a:lnTo>
                    <a:lnTo>
                      <a:pt x="1549" y="1376"/>
                    </a:lnTo>
                    <a:lnTo>
                      <a:pt x="1593" y="1405"/>
                    </a:lnTo>
                    <a:lnTo>
                      <a:pt x="1549" y="1362"/>
                    </a:lnTo>
                    <a:lnTo>
                      <a:pt x="1532" y="1343"/>
                    </a:lnTo>
                    <a:lnTo>
                      <a:pt x="1502" y="1323"/>
                    </a:lnTo>
                    <a:lnTo>
                      <a:pt x="1485" y="1304"/>
                    </a:lnTo>
                    <a:lnTo>
                      <a:pt x="1471" y="1280"/>
                    </a:lnTo>
                    <a:lnTo>
                      <a:pt x="1465" y="1256"/>
                    </a:lnTo>
                    <a:lnTo>
                      <a:pt x="1453" y="1231"/>
                    </a:lnTo>
                    <a:lnTo>
                      <a:pt x="1423" y="1203"/>
                    </a:lnTo>
                    <a:lnTo>
                      <a:pt x="1435" y="1218"/>
                    </a:lnTo>
                    <a:lnTo>
                      <a:pt x="1423" y="1193"/>
                    </a:lnTo>
                    <a:lnTo>
                      <a:pt x="1423" y="1174"/>
                    </a:lnTo>
                    <a:lnTo>
                      <a:pt x="1441" y="1155"/>
                    </a:lnTo>
                    <a:lnTo>
                      <a:pt x="1459" y="1136"/>
                    </a:lnTo>
                    <a:lnTo>
                      <a:pt x="1471" y="1121"/>
                    </a:lnTo>
                    <a:lnTo>
                      <a:pt x="1490" y="1121"/>
                    </a:lnTo>
                    <a:lnTo>
                      <a:pt x="1514" y="1121"/>
                    </a:lnTo>
                    <a:lnTo>
                      <a:pt x="1538" y="1131"/>
                    </a:lnTo>
                    <a:lnTo>
                      <a:pt x="1569" y="1145"/>
                    </a:lnTo>
                    <a:lnTo>
                      <a:pt x="1593" y="1165"/>
                    </a:lnTo>
                    <a:lnTo>
                      <a:pt x="1611" y="1193"/>
                    </a:lnTo>
                    <a:lnTo>
                      <a:pt x="1611" y="1222"/>
                    </a:lnTo>
                    <a:lnTo>
                      <a:pt x="1611" y="1242"/>
                    </a:lnTo>
                    <a:lnTo>
                      <a:pt x="1604" y="1261"/>
                    </a:lnTo>
                    <a:lnTo>
                      <a:pt x="1611" y="1285"/>
                    </a:lnTo>
                    <a:lnTo>
                      <a:pt x="1623" y="1319"/>
                    </a:lnTo>
                    <a:lnTo>
                      <a:pt x="1636" y="1343"/>
                    </a:lnTo>
                    <a:lnTo>
                      <a:pt x="1642" y="1371"/>
                    </a:lnTo>
                    <a:lnTo>
                      <a:pt x="1654" y="1400"/>
                    </a:lnTo>
                    <a:lnTo>
                      <a:pt x="1648" y="1429"/>
                    </a:lnTo>
                    <a:lnTo>
                      <a:pt x="1642" y="1458"/>
                    </a:lnTo>
                    <a:lnTo>
                      <a:pt x="1654" y="1501"/>
                    </a:lnTo>
                    <a:lnTo>
                      <a:pt x="1654" y="1448"/>
                    </a:lnTo>
                    <a:lnTo>
                      <a:pt x="1666" y="1424"/>
                    </a:lnTo>
                    <a:lnTo>
                      <a:pt x="1690" y="1434"/>
                    </a:lnTo>
                    <a:lnTo>
                      <a:pt x="1701" y="1448"/>
                    </a:lnTo>
                    <a:lnTo>
                      <a:pt x="1721" y="1463"/>
                    </a:lnTo>
                    <a:lnTo>
                      <a:pt x="1695" y="1429"/>
                    </a:lnTo>
                    <a:lnTo>
                      <a:pt x="1671" y="1410"/>
                    </a:lnTo>
                    <a:lnTo>
                      <a:pt x="1659" y="1386"/>
                    </a:lnTo>
                    <a:lnTo>
                      <a:pt x="1659" y="1362"/>
                    </a:lnTo>
                    <a:lnTo>
                      <a:pt x="1654" y="1338"/>
                    </a:lnTo>
                    <a:lnTo>
                      <a:pt x="1648" y="1309"/>
                    </a:lnTo>
                    <a:lnTo>
                      <a:pt x="1648" y="1285"/>
                    </a:lnTo>
                    <a:lnTo>
                      <a:pt x="1654" y="1261"/>
                    </a:lnTo>
                    <a:lnTo>
                      <a:pt x="1654" y="1237"/>
                    </a:lnTo>
                    <a:lnTo>
                      <a:pt x="1671" y="1227"/>
                    </a:lnTo>
                    <a:lnTo>
                      <a:pt x="1695" y="1242"/>
                    </a:lnTo>
                    <a:lnTo>
                      <a:pt x="1732" y="1246"/>
                    </a:lnTo>
                    <a:lnTo>
                      <a:pt x="1756" y="1261"/>
                    </a:lnTo>
                    <a:lnTo>
                      <a:pt x="1787" y="1285"/>
                    </a:lnTo>
                    <a:lnTo>
                      <a:pt x="1799" y="1304"/>
                    </a:lnTo>
                    <a:lnTo>
                      <a:pt x="1799" y="1333"/>
                    </a:lnTo>
                    <a:lnTo>
                      <a:pt x="1787" y="1352"/>
                    </a:lnTo>
                    <a:lnTo>
                      <a:pt x="1780" y="1386"/>
                    </a:lnTo>
                    <a:lnTo>
                      <a:pt x="1762" y="1424"/>
                    </a:lnTo>
                    <a:lnTo>
                      <a:pt x="1756" y="1448"/>
                    </a:lnTo>
                    <a:lnTo>
                      <a:pt x="1750" y="1468"/>
                    </a:lnTo>
                    <a:lnTo>
                      <a:pt x="1732" y="1487"/>
                    </a:lnTo>
                    <a:lnTo>
                      <a:pt x="1721" y="1501"/>
                    </a:lnTo>
                    <a:lnTo>
                      <a:pt x="1715" y="1520"/>
                    </a:lnTo>
                    <a:lnTo>
                      <a:pt x="1715" y="1554"/>
                    </a:lnTo>
                    <a:lnTo>
                      <a:pt x="1726" y="1520"/>
                    </a:lnTo>
                    <a:lnTo>
                      <a:pt x="1732" y="1506"/>
                    </a:lnTo>
                    <a:lnTo>
                      <a:pt x="1762" y="1559"/>
                    </a:lnTo>
                    <a:lnTo>
                      <a:pt x="1750" y="1525"/>
                    </a:lnTo>
                    <a:lnTo>
                      <a:pt x="1744" y="1492"/>
                    </a:lnTo>
                    <a:lnTo>
                      <a:pt x="1762" y="1468"/>
                    </a:lnTo>
                    <a:lnTo>
                      <a:pt x="1774" y="1439"/>
                    </a:lnTo>
                    <a:lnTo>
                      <a:pt x="1793" y="1410"/>
                    </a:lnTo>
                    <a:lnTo>
                      <a:pt x="1805" y="1381"/>
                    </a:lnTo>
                    <a:lnTo>
                      <a:pt x="1823" y="1386"/>
                    </a:lnTo>
                    <a:lnTo>
                      <a:pt x="1841" y="1410"/>
                    </a:lnTo>
                    <a:lnTo>
                      <a:pt x="1866" y="1439"/>
                    </a:lnTo>
                    <a:lnTo>
                      <a:pt x="1847" y="1424"/>
                    </a:lnTo>
                    <a:lnTo>
                      <a:pt x="1884" y="1453"/>
                    </a:lnTo>
                    <a:lnTo>
                      <a:pt x="1896" y="1472"/>
                    </a:lnTo>
                    <a:lnTo>
                      <a:pt x="1901" y="1501"/>
                    </a:lnTo>
                    <a:lnTo>
                      <a:pt x="1908" y="1569"/>
                    </a:lnTo>
                    <a:lnTo>
                      <a:pt x="1913" y="1496"/>
                    </a:lnTo>
                    <a:lnTo>
                      <a:pt x="1925" y="1501"/>
                    </a:lnTo>
                    <a:lnTo>
                      <a:pt x="1980" y="1583"/>
                    </a:lnTo>
                    <a:lnTo>
                      <a:pt x="1963" y="1535"/>
                    </a:lnTo>
                    <a:lnTo>
                      <a:pt x="1987" y="1540"/>
                    </a:lnTo>
                    <a:lnTo>
                      <a:pt x="2030" y="1540"/>
                    </a:lnTo>
                    <a:lnTo>
                      <a:pt x="1987" y="1535"/>
                    </a:lnTo>
                    <a:lnTo>
                      <a:pt x="1951" y="1511"/>
                    </a:lnTo>
                    <a:lnTo>
                      <a:pt x="1932" y="1482"/>
                    </a:lnTo>
                    <a:lnTo>
                      <a:pt x="1913" y="1468"/>
                    </a:lnTo>
                    <a:lnTo>
                      <a:pt x="1896" y="1444"/>
                    </a:lnTo>
                    <a:lnTo>
                      <a:pt x="1878" y="1420"/>
                    </a:lnTo>
                    <a:lnTo>
                      <a:pt x="1866" y="1400"/>
                    </a:lnTo>
                    <a:lnTo>
                      <a:pt x="1847" y="1376"/>
                    </a:lnTo>
                    <a:lnTo>
                      <a:pt x="1841" y="1357"/>
                    </a:lnTo>
                    <a:lnTo>
                      <a:pt x="1829" y="1333"/>
                    </a:lnTo>
                    <a:lnTo>
                      <a:pt x="1829" y="1314"/>
                    </a:lnTo>
                    <a:lnTo>
                      <a:pt x="1829" y="1299"/>
                    </a:lnTo>
                    <a:lnTo>
                      <a:pt x="1817" y="1275"/>
                    </a:lnTo>
                    <a:lnTo>
                      <a:pt x="1805" y="1261"/>
                    </a:lnTo>
                    <a:lnTo>
                      <a:pt x="1774" y="1242"/>
                    </a:lnTo>
                    <a:lnTo>
                      <a:pt x="1787" y="1246"/>
                    </a:lnTo>
                    <a:lnTo>
                      <a:pt x="1756" y="1227"/>
                    </a:lnTo>
                    <a:lnTo>
                      <a:pt x="1738" y="1218"/>
                    </a:lnTo>
                    <a:lnTo>
                      <a:pt x="1721" y="1203"/>
                    </a:lnTo>
                    <a:lnTo>
                      <a:pt x="1695" y="1184"/>
                    </a:lnTo>
                    <a:lnTo>
                      <a:pt x="1695" y="1160"/>
                    </a:lnTo>
                    <a:lnTo>
                      <a:pt x="1695" y="1136"/>
                    </a:lnTo>
                    <a:lnTo>
                      <a:pt x="1690" y="1117"/>
                    </a:lnTo>
                    <a:lnTo>
                      <a:pt x="1695" y="1093"/>
                    </a:lnTo>
                    <a:lnTo>
                      <a:pt x="1701" y="1078"/>
                    </a:lnTo>
                    <a:lnTo>
                      <a:pt x="1721" y="1073"/>
                    </a:lnTo>
                    <a:lnTo>
                      <a:pt x="1738" y="1078"/>
                    </a:lnTo>
                    <a:lnTo>
                      <a:pt x="1762" y="1088"/>
                    </a:lnTo>
                    <a:lnTo>
                      <a:pt x="1799" y="1102"/>
                    </a:lnTo>
                    <a:lnTo>
                      <a:pt x="1805" y="1112"/>
                    </a:lnTo>
                    <a:lnTo>
                      <a:pt x="1811" y="1131"/>
                    </a:lnTo>
                    <a:lnTo>
                      <a:pt x="1823" y="1155"/>
                    </a:lnTo>
                    <a:lnTo>
                      <a:pt x="1829" y="1174"/>
                    </a:lnTo>
                    <a:lnTo>
                      <a:pt x="1835" y="1188"/>
                    </a:lnTo>
                    <a:lnTo>
                      <a:pt x="1853" y="1203"/>
                    </a:lnTo>
                    <a:lnTo>
                      <a:pt x="1866" y="1231"/>
                    </a:lnTo>
                    <a:lnTo>
                      <a:pt x="1866" y="1269"/>
                    </a:lnTo>
                    <a:lnTo>
                      <a:pt x="1872" y="1314"/>
                    </a:lnTo>
                    <a:lnTo>
                      <a:pt x="1878" y="1256"/>
                    </a:lnTo>
                    <a:lnTo>
                      <a:pt x="1901" y="1285"/>
                    </a:lnTo>
                    <a:lnTo>
                      <a:pt x="1872" y="1246"/>
                    </a:lnTo>
                    <a:lnTo>
                      <a:pt x="1872" y="1218"/>
                    </a:lnTo>
                    <a:lnTo>
                      <a:pt x="1878" y="1203"/>
                    </a:lnTo>
                    <a:lnTo>
                      <a:pt x="1890" y="1212"/>
                    </a:lnTo>
                    <a:lnTo>
                      <a:pt x="1913" y="1218"/>
                    </a:lnTo>
                    <a:lnTo>
                      <a:pt x="1920" y="1231"/>
                    </a:lnTo>
                    <a:lnTo>
                      <a:pt x="1932" y="1261"/>
                    </a:lnTo>
                    <a:lnTo>
                      <a:pt x="1932" y="1299"/>
                    </a:lnTo>
                    <a:lnTo>
                      <a:pt x="1932" y="1323"/>
                    </a:lnTo>
                    <a:lnTo>
                      <a:pt x="1937" y="1352"/>
                    </a:lnTo>
                    <a:lnTo>
                      <a:pt x="1951" y="1376"/>
                    </a:lnTo>
                    <a:lnTo>
                      <a:pt x="1932" y="1391"/>
                    </a:lnTo>
                    <a:lnTo>
                      <a:pt x="1920" y="1424"/>
                    </a:lnTo>
                    <a:lnTo>
                      <a:pt x="1937" y="1400"/>
                    </a:lnTo>
                    <a:lnTo>
                      <a:pt x="1951" y="1395"/>
                    </a:lnTo>
                    <a:lnTo>
                      <a:pt x="1963" y="1400"/>
                    </a:lnTo>
                    <a:lnTo>
                      <a:pt x="1975" y="1424"/>
                    </a:lnTo>
                    <a:lnTo>
                      <a:pt x="1992" y="1444"/>
                    </a:lnTo>
                    <a:lnTo>
                      <a:pt x="2023" y="1496"/>
                    </a:lnTo>
                    <a:lnTo>
                      <a:pt x="1992" y="1429"/>
                    </a:lnTo>
                    <a:lnTo>
                      <a:pt x="1980" y="1395"/>
                    </a:lnTo>
                    <a:lnTo>
                      <a:pt x="2004" y="1400"/>
                    </a:lnTo>
                    <a:lnTo>
                      <a:pt x="2042" y="1420"/>
                    </a:lnTo>
                    <a:lnTo>
                      <a:pt x="2089" y="1453"/>
                    </a:lnTo>
                    <a:lnTo>
                      <a:pt x="2035" y="1400"/>
                    </a:lnTo>
                    <a:lnTo>
                      <a:pt x="2004" y="1386"/>
                    </a:lnTo>
                    <a:lnTo>
                      <a:pt x="1975" y="1376"/>
                    </a:lnTo>
                    <a:lnTo>
                      <a:pt x="1968" y="1362"/>
                    </a:lnTo>
                    <a:lnTo>
                      <a:pt x="1956" y="1328"/>
                    </a:lnTo>
                    <a:lnTo>
                      <a:pt x="1956" y="1285"/>
                    </a:lnTo>
                    <a:lnTo>
                      <a:pt x="1956" y="1256"/>
                    </a:lnTo>
                    <a:lnTo>
                      <a:pt x="1968" y="1231"/>
                    </a:lnTo>
                    <a:lnTo>
                      <a:pt x="1980" y="1218"/>
                    </a:lnTo>
                    <a:lnTo>
                      <a:pt x="1999" y="1218"/>
                    </a:lnTo>
                    <a:lnTo>
                      <a:pt x="2030" y="1218"/>
                    </a:lnTo>
                    <a:lnTo>
                      <a:pt x="2065" y="1222"/>
                    </a:lnTo>
                    <a:lnTo>
                      <a:pt x="2089" y="1237"/>
                    </a:lnTo>
                    <a:lnTo>
                      <a:pt x="2095" y="1266"/>
                    </a:lnTo>
                    <a:lnTo>
                      <a:pt x="2102" y="1285"/>
                    </a:lnTo>
                    <a:lnTo>
                      <a:pt x="2120" y="1304"/>
                    </a:lnTo>
                    <a:lnTo>
                      <a:pt x="2132" y="1333"/>
                    </a:lnTo>
                    <a:lnTo>
                      <a:pt x="2138" y="1367"/>
                    </a:lnTo>
                    <a:lnTo>
                      <a:pt x="2126" y="1400"/>
                    </a:lnTo>
                    <a:lnTo>
                      <a:pt x="2144" y="1376"/>
                    </a:lnTo>
                    <a:lnTo>
                      <a:pt x="2150" y="1338"/>
                    </a:lnTo>
                    <a:lnTo>
                      <a:pt x="2162" y="1362"/>
                    </a:lnTo>
                    <a:lnTo>
                      <a:pt x="2181" y="1386"/>
                    </a:lnTo>
                    <a:lnTo>
                      <a:pt x="2162" y="1343"/>
                    </a:lnTo>
                    <a:lnTo>
                      <a:pt x="2144" y="1314"/>
                    </a:lnTo>
                    <a:lnTo>
                      <a:pt x="2138" y="1304"/>
                    </a:lnTo>
                    <a:lnTo>
                      <a:pt x="2126" y="1275"/>
                    </a:lnTo>
                    <a:lnTo>
                      <a:pt x="2126" y="1256"/>
                    </a:lnTo>
                    <a:lnTo>
                      <a:pt x="2138" y="1237"/>
                    </a:lnTo>
                    <a:lnTo>
                      <a:pt x="2173" y="1237"/>
                    </a:lnTo>
                    <a:lnTo>
                      <a:pt x="2205" y="1231"/>
                    </a:lnTo>
                    <a:lnTo>
                      <a:pt x="2235" y="1246"/>
                    </a:lnTo>
                    <a:lnTo>
                      <a:pt x="2260" y="1250"/>
                    </a:lnTo>
                    <a:lnTo>
                      <a:pt x="2284" y="1269"/>
                    </a:lnTo>
                    <a:lnTo>
                      <a:pt x="2302" y="1285"/>
                    </a:lnTo>
                    <a:lnTo>
                      <a:pt x="2313" y="1319"/>
                    </a:lnTo>
                    <a:lnTo>
                      <a:pt x="2307" y="1285"/>
                    </a:lnTo>
                    <a:lnTo>
                      <a:pt x="2398" y="1328"/>
                    </a:lnTo>
                    <a:lnTo>
                      <a:pt x="2325" y="1280"/>
                    </a:lnTo>
                    <a:lnTo>
                      <a:pt x="2307" y="1261"/>
                    </a:lnTo>
                    <a:lnTo>
                      <a:pt x="2284" y="1246"/>
                    </a:lnTo>
                    <a:lnTo>
                      <a:pt x="2260" y="1231"/>
                    </a:lnTo>
                    <a:lnTo>
                      <a:pt x="2228" y="1222"/>
                    </a:lnTo>
                    <a:lnTo>
                      <a:pt x="2199" y="1218"/>
                    </a:lnTo>
                    <a:lnTo>
                      <a:pt x="2162" y="1212"/>
                    </a:lnTo>
                    <a:lnTo>
                      <a:pt x="2132" y="1208"/>
                    </a:lnTo>
                    <a:lnTo>
                      <a:pt x="2109" y="1203"/>
                    </a:lnTo>
                    <a:lnTo>
                      <a:pt x="2071" y="1198"/>
                    </a:lnTo>
                    <a:lnTo>
                      <a:pt x="2054" y="1193"/>
                    </a:lnTo>
                    <a:lnTo>
                      <a:pt x="2030" y="1184"/>
                    </a:lnTo>
                    <a:lnTo>
                      <a:pt x="2004" y="1179"/>
                    </a:lnTo>
                    <a:lnTo>
                      <a:pt x="1975" y="1174"/>
                    </a:lnTo>
                    <a:lnTo>
                      <a:pt x="1937" y="1174"/>
                    </a:lnTo>
                    <a:lnTo>
                      <a:pt x="1920" y="1165"/>
                    </a:lnTo>
                    <a:lnTo>
                      <a:pt x="1901" y="1150"/>
                    </a:lnTo>
                    <a:lnTo>
                      <a:pt x="1896" y="1131"/>
                    </a:lnTo>
                    <a:lnTo>
                      <a:pt x="1890" y="1117"/>
                    </a:lnTo>
                    <a:lnTo>
                      <a:pt x="1884" y="1093"/>
                    </a:lnTo>
                    <a:lnTo>
                      <a:pt x="1872" y="1078"/>
                    </a:lnTo>
                    <a:lnTo>
                      <a:pt x="1847" y="1059"/>
                    </a:lnTo>
                    <a:lnTo>
                      <a:pt x="1823" y="1043"/>
                    </a:lnTo>
                    <a:lnTo>
                      <a:pt x="1793" y="1030"/>
                    </a:lnTo>
                    <a:lnTo>
                      <a:pt x="1762" y="1019"/>
                    </a:lnTo>
                    <a:lnTo>
                      <a:pt x="1732" y="1005"/>
                    </a:lnTo>
                    <a:lnTo>
                      <a:pt x="1695" y="986"/>
                    </a:lnTo>
                    <a:lnTo>
                      <a:pt x="1671" y="967"/>
                    </a:lnTo>
                    <a:lnTo>
                      <a:pt x="1666" y="948"/>
                    </a:lnTo>
                    <a:lnTo>
                      <a:pt x="1666" y="929"/>
                    </a:lnTo>
                    <a:lnTo>
                      <a:pt x="1666" y="910"/>
                    </a:lnTo>
                    <a:lnTo>
                      <a:pt x="1678" y="890"/>
                    </a:lnTo>
                    <a:lnTo>
                      <a:pt x="1678" y="876"/>
                    </a:lnTo>
                    <a:lnTo>
                      <a:pt x="1683" y="828"/>
                    </a:lnTo>
                    <a:lnTo>
                      <a:pt x="1683" y="774"/>
                    </a:lnTo>
                    <a:lnTo>
                      <a:pt x="1671" y="745"/>
                    </a:lnTo>
                    <a:lnTo>
                      <a:pt x="1659" y="702"/>
                    </a:lnTo>
                    <a:lnTo>
                      <a:pt x="1659" y="669"/>
                    </a:lnTo>
                    <a:lnTo>
                      <a:pt x="1659" y="635"/>
                    </a:lnTo>
                    <a:lnTo>
                      <a:pt x="1659" y="607"/>
                    </a:lnTo>
                    <a:lnTo>
                      <a:pt x="1666" y="588"/>
                    </a:lnTo>
                    <a:lnTo>
                      <a:pt x="1659" y="548"/>
                    </a:lnTo>
                    <a:lnTo>
                      <a:pt x="1659" y="510"/>
                    </a:lnTo>
                    <a:lnTo>
                      <a:pt x="1654" y="471"/>
                    </a:lnTo>
                    <a:lnTo>
                      <a:pt x="1642" y="438"/>
                    </a:lnTo>
                    <a:lnTo>
                      <a:pt x="1636" y="404"/>
                    </a:lnTo>
                    <a:lnTo>
                      <a:pt x="1636" y="380"/>
                    </a:lnTo>
                    <a:lnTo>
                      <a:pt x="1623" y="337"/>
                    </a:lnTo>
                    <a:lnTo>
                      <a:pt x="1623" y="298"/>
                    </a:lnTo>
                    <a:lnTo>
                      <a:pt x="1616" y="274"/>
                    </a:lnTo>
                    <a:lnTo>
                      <a:pt x="1628" y="240"/>
                    </a:lnTo>
                    <a:lnTo>
                      <a:pt x="1642" y="207"/>
                    </a:lnTo>
                    <a:lnTo>
                      <a:pt x="1671" y="168"/>
                    </a:lnTo>
                    <a:lnTo>
                      <a:pt x="1721" y="130"/>
                    </a:lnTo>
                    <a:lnTo>
                      <a:pt x="1750" y="111"/>
                    </a:lnTo>
                    <a:lnTo>
                      <a:pt x="1780" y="87"/>
                    </a:lnTo>
                    <a:lnTo>
                      <a:pt x="1817" y="63"/>
                    </a:lnTo>
                    <a:lnTo>
                      <a:pt x="1835" y="43"/>
                    </a:lnTo>
                    <a:lnTo>
                      <a:pt x="1878" y="24"/>
                    </a:lnTo>
                    <a:lnTo>
                      <a:pt x="1920" y="0"/>
                    </a:lnTo>
                    <a:lnTo>
                      <a:pt x="1762" y="0"/>
                    </a:lnTo>
                    <a:lnTo>
                      <a:pt x="1732" y="14"/>
                    </a:lnTo>
                    <a:lnTo>
                      <a:pt x="1707" y="29"/>
                    </a:lnTo>
                    <a:lnTo>
                      <a:pt x="1678" y="43"/>
                    </a:lnTo>
                    <a:lnTo>
                      <a:pt x="1642" y="67"/>
                    </a:lnTo>
                    <a:lnTo>
                      <a:pt x="1623" y="87"/>
                    </a:lnTo>
                    <a:lnTo>
                      <a:pt x="1593" y="106"/>
                    </a:lnTo>
                    <a:lnTo>
                      <a:pt x="1593" y="82"/>
                    </a:lnTo>
                    <a:lnTo>
                      <a:pt x="1604" y="48"/>
                    </a:lnTo>
                    <a:lnTo>
                      <a:pt x="1611" y="24"/>
                    </a:lnTo>
                    <a:lnTo>
                      <a:pt x="1628" y="0"/>
                    </a:lnTo>
                    <a:lnTo>
                      <a:pt x="1593" y="0"/>
                    </a:lnTo>
                    <a:lnTo>
                      <a:pt x="1575" y="29"/>
                    </a:lnTo>
                    <a:lnTo>
                      <a:pt x="1563" y="67"/>
                    </a:lnTo>
                    <a:lnTo>
                      <a:pt x="1549" y="106"/>
                    </a:lnTo>
                    <a:lnTo>
                      <a:pt x="1538" y="149"/>
                    </a:lnTo>
                    <a:lnTo>
                      <a:pt x="1508" y="192"/>
                    </a:lnTo>
                    <a:lnTo>
                      <a:pt x="1502" y="149"/>
                    </a:lnTo>
                    <a:lnTo>
                      <a:pt x="1502" y="115"/>
                    </a:lnTo>
                    <a:lnTo>
                      <a:pt x="1502" y="77"/>
                    </a:lnTo>
                    <a:lnTo>
                      <a:pt x="1496" y="48"/>
                    </a:lnTo>
                    <a:lnTo>
                      <a:pt x="1496" y="19"/>
                    </a:lnTo>
                    <a:lnTo>
                      <a:pt x="1502" y="0"/>
                    </a:lnTo>
                    <a:lnTo>
                      <a:pt x="1368" y="0"/>
                    </a:lnTo>
                    <a:lnTo>
                      <a:pt x="1368" y="58"/>
                    </a:lnTo>
                    <a:lnTo>
                      <a:pt x="1368" y="82"/>
                    </a:lnTo>
                    <a:lnTo>
                      <a:pt x="1368" y="115"/>
                    </a:lnTo>
                    <a:lnTo>
                      <a:pt x="1368" y="149"/>
                    </a:lnTo>
                    <a:lnTo>
                      <a:pt x="1356" y="178"/>
                    </a:lnTo>
                    <a:lnTo>
                      <a:pt x="1339" y="202"/>
                    </a:lnTo>
                    <a:lnTo>
                      <a:pt x="1313" y="207"/>
                    </a:lnTo>
                    <a:lnTo>
                      <a:pt x="1272" y="202"/>
                    </a:lnTo>
                    <a:lnTo>
                      <a:pt x="1254" y="192"/>
                    </a:lnTo>
                    <a:lnTo>
                      <a:pt x="1242" y="188"/>
                    </a:lnTo>
                    <a:lnTo>
                      <a:pt x="1254" y="163"/>
                    </a:lnTo>
                    <a:lnTo>
                      <a:pt x="1254" y="135"/>
                    </a:lnTo>
                    <a:lnTo>
                      <a:pt x="1254" y="101"/>
                    </a:lnTo>
                    <a:lnTo>
                      <a:pt x="1254" y="72"/>
                    </a:lnTo>
                    <a:lnTo>
                      <a:pt x="1254" y="48"/>
                    </a:lnTo>
                    <a:lnTo>
                      <a:pt x="1254" y="24"/>
                    </a:lnTo>
                    <a:lnTo>
                      <a:pt x="1254" y="0"/>
                    </a:lnTo>
                    <a:lnTo>
                      <a:pt x="1217" y="0"/>
                    </a:lnTo>
                    <a:lnTo>
                      <a:pt x="1217" y="29"/>
                    </a:lnTo>
                    <a:lnTo>
                      <a:pt x="1217" y="58"/>
                    </a:lnTo>
                    <a:lnTo>
                      <a:pt x="1217" y="91"/>
                    </a:lnTo>
                    <a:lnTo>
                      <a:pt x="1211" y="120"/>
                    </a:lnTo>
                    <a:lnTo>
                      <a:pt x="1199" y="144"/>
                    </a:lnTo>
                    <a:lnTo>
                      <a:pt x="1169" y="159"/>
                    </a:lnTo>
                    <a:lnTo>
                      <a:pt x="1144" y="149"/>
                    </a:lnTo>
                    <a:lnTo>
                      <a:pt x="1114" y="139"/>
                    </a:lnTo>
                    <a:lnTo>
                      <a:pt x="1090" y="120"/>
                    </a:lnTo>
                    <a:lnTo>
                      <a:pt x="1071" y="101"/>
                    </a:lnTo>
                    <a:lnTo>
                      <a:pt x="1066" y="82"/>
                    </a:lnTo>
                    <a:lnTo>
                      <a:pt x="1071" y="67"/>
                    </a:lnTo>
                    <a:lnTo>
                      <a:pt x="1066" y="48"/>
                    </a:lnTo>
                    <a:lnTo>
                      <a:pt x="1066" y="34"/>
                    </a:lnTo>
                    <a:lnTo>
                      <a:pt x="1071" y="14"/>
                    </a:lnTo>
                    <a:lnTo>
                      <a:pt x="1059" y="0"/>
                    </a:lnTo>
                    <a:lnTo>
                      <a:pt x="1035" y="0"/>
                    </a:lnTo>
                    <a:lnTo>
                      <a:pt x="1042" y="10"/>
                    </a:lnTo>
                    <a:lnTo>
                      <a:pt x="1042" y="24"/>
                    </a:lnTo>
                    <a:lnTo>
                      <a:pt x="1042" y="38"/>
                    </a:lnTo>
                    <a:lnTo>
                      <a:pt x="1035" y="53"/>
                    </a:lnTo>
                    <a:lnTo>
                      <a:pt x="1012" y="43"/>
                    </a:lnTo>
                    <a:lnTo>
                      <a:pt x="992" y="38"/>
                    </a:lnTo>
                    <a:lnTo>
                      <a:pt x="969" y="29"/>
                    </a:lnTo>
                    <a:lnTo>
                      <a:pt x="945" y="14"/>
                    </a:lnTo>
                    <a:lnTo>
                      <a:pt x="925" y="0"/>
                    </a:lnTo>
                    <a:lnTo>
                      <a:pt x="823" y="0"/>
                    </a:lnTo>
                    <a:lnTo>
                      <a:pt x="854" y="24"/>
                    </a:lnTo>
                    <a:lnTo>
                      <a:pt x="878" y="38"/>
                    </a:lnTo>
                    <a:lnTo>
                      <a:pt x="902" y="58"/>
                    </a:lnTo>
                    <a:lnTo>
                      <a:pt x="913" y="67"/>
                    </a:lnTo>
                    <a:lnTo>
                      <a:pt x="933" y="82"/>
                    </a:lnTo>
                    <a:lnTo>
                      <a:pt x="951" y="87"/>
                    </a:lnTo>
                    <a:lnTo>
                      <a:pt x="963" y="106"/>
                    </a:lnTo>
                    <a:lnTo>
                      <a:pt x="987" y="120"/>
                    </a:lnTo>
                    <a:lnTo>
                      <a:pt x="999" y="149"/>
                    </a:lnTo>
                    <a:lnTo>
                      <a:pt x="1018" y="173"/>
                    </a:lnTo>
                    <a:lnTo>
                      <a:pt x="963" y="159"/>
                    </a:lnTo>
                    <a:lnTo>
                      <a:pt x="939" y="139"/>
                    </a:lnTo>
                    <a:lnTo>
                      <a:pt x="902" y="125"/>
                    </a:lnTo>
                    <a:lnTo>
                      <a:pt x="878" y="106"/>
                    </a:lnTo>
                    <a:lnTo>
                      <a:pt x="847" y="77"/>
                    </a:lnTo>
                    <a:lnTo>
                      <a:pt x="829" y="48"/>
                    </a:lnTo>
                    <a:lnTo>
                      <a:pt x="805" y="29"/>
                    </a:lnTo>
                    <a:lnTo>
                      <a:pt x="799" y="14"/>
                    </a:lnTo>
                    <a:lnTo>
                      <a:pt x="794" y="0"/>
                    </a:lnTo>
                    <a:lnTo>
                      <a:pt x="756" y="0"/>
                    </a:lnTo>
                    <a:lnTo>
                      <a:pt x="762" y="14"/>
                    </a:lnTo>
                    <a:lnTo>
                      <a:pt x="768" y="29"/>
                    </a:lnTo>
                    <a:lnTo>
                      <a:pt x="775" y="43"/>
                    </a:lnTo>
                    <a:lnTo>
                      <a:pt x="787" y="53"/>
                    </a:lnTo>
                    <a:lnTo>
                      <a:pt x="805" y="77"/>
                    </a:lnTo>
                    <a:lnTo>
                      <a:pt x="823" y="101"/>
                    </a:lnTo>
                    <a:lnTo>
                      <a:pt x="835" y="115"/>
                    </a:lnTo>
                    <a:lnTo>
                      <a:pt x="841" y="125"/>
                    </a:lnTo>
                    <a:lnTo>
                      <a:pt x="866" y="144"/>
                    </a:lnTo>
                    <a:lnTo>
                      <a:pt x="902" y="163"/>
                    </a:lnTo>
                    <a:lnTo>
                      <a:pt x="925" y="178"/>
                    </a:lnTo>
                    <a:lnTo>
                      <a:pt x="957" y="192"/>
                    </a:lnTo>
                    <a:lnTo>
                      <a:pt x="987" y="207"/>
                    </a:lnTo>
                    <a:lnTo>
                      <a:pt x="1018" y="216"/>
                    </a:lnTo>
                    <a:lnTo>
                      <a:pt x="1042" y="231"/>
                    </a:lnTo>
                    <a:lnTo>
                      <a:pt x="1071" y="240"/>
                    </a:lnTo>
                    <a:lnTo>
                      <a:pt x="1097" y="25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8" name="Freeform 20"/>
              <p:cNvSpPr>
                <a:spLocks/>
              </p:cNvSpPr>
              <p:nvPr/>
            </p:nvSpPr>
            <p:spPr bwMode="auto">
              <a:xfrm>
                <a:off x="3224" y="2479"/>
                <a:ext cx="112" cy="429"/>
              </a:xfrm>
              <a:custGeom>
                <a:avLst/>
                <a:gdLst>
                  <a:gd name="T0" fmla="*/ 22 w 112"/>
                  <a:gd name="T1" fmla="*/ 309 h 429"/>
                  <a:gd name="T2" fmla="*/ 33 w 112"/>
                  <a:gd name="T3" fmla="*/ 290 h 429"/>
                  <a:gd name="T4" fmla="*/ 44 w 112"/>
                  <a:gd name="T5" fmla="*/ 247 h 429"/>
                  <a:gd name="T6" fmla="*/ 51 w 112"/>
                  <a:gd name="T7" fmla="*/ 205 h 429"/>
                  <a:gd name="T8" fmla="*/ 62 w 112"/>
                  <a:gd name="T9" fmla="*/ 138 h 429"/>
                  <a:gd name="T10" fmla="*/ 78 w 112"/>
                  <a:gd name="T11" fmla="*/ 95 h 429"/>
                  <a:gd name="T12" fmla="*/ 78 w 112"/>
                  <a:gd name="T13" fmla="*/ 42 h 429"/>
                  <a:gd name="T14" fmla="*/ 89 w 112"/>
                  <a:gd name="T15" fmla="*/ 0 h 429"/>
                  <a:gd name="T16" fmla="*/ 89 w 112"/>
                  <a:gd name="T17" fmla="*/ 42 h 429"/>
                  <a:gd name="T18" fmla="*/ 89 w 112"/>
                  <a:gd name="T19" fmla="*/ 114 h 429"/>
                  <a:gd name="T20" fmla="*/ 89 w 112"/>
                  <a:gd name="T21" fmla="*/ 153 h 429"/>
                  <a:gd name="T22" fmla="*/ 95 w 112"/>
                  <a:gd name="T23" fmla="*/ 171 h 429"/>
                  <a:gd name="T24" fmla="*/ 89 w 112"/>
                  <a:gd name="T25" fmla="*/ 190 h 429"/>
                  <a:gd name="T26" fmla="*/ 83 w 112"/>
                  <a:gd name="T27" fmla="*/ 218 h 429"/>
                  <a:gd name="T28" fmla="*/ 78 w 112"/>
                  <a:gd name="T29" fmla="*/ 271 h 429"/>
                  <a:gd name="T30" fmla="*/ 83 w 112"/>
                  <a:gd name="T31" fmla="*/ 237 h 429"/>
                  <a:gd name="T32" fmla="*/ 95 w 112"/>
                  <a:gd name="T33" fmla="*/ 208 h 429"/>
                  <a:gd name="T34" fmla="*/ 95 w 112"/>
                  <a:gd name="T35" fmla="*/ 228 h 429"/>
                  <a:gd name="T36" fmla="*/ 95 w 112"/>
                  <a:gd name="T37" fmla="*/ 252 h 429"/>
                  <a:gd name="T38" fmla="*/ 95 w 112"/>
                  <a:gd name="T39" fmla="*/ 271 h 429"/>
                  <a:gd name="T40" fmla="*/ 100 w 112"/>
                  <a:gd name="T41" fmla="*/ 285 h 429"/>
                  <a:gd name="T42" fmla="*/ 111 w 112"/>
                  <a:gd name="T43" fmla="*/ 285 h 429"/>
                  <a:gd name="T44" fmla="*/ 100 w 112"/>
                  <a:gd name="T45" fmla="*/ 295 h 429"/>
                  <a:gd name="T46" fmla="*/ 95 w 112"/>
                  <a:gd name="T47" fmla="*/ 309 h 429"/>
                  <a:gd name="T48" fmla="*/ 78 w 112"/>
                  <a:gd name="T49" fmla="*/ 323 h 429"/>
                  <a:gd name="T50" fmla="*/ 67 w 112"/>
                  <a:gd name="T51" fmla="*/ 328 h 429"/>
                  <a:gd name="T52" fmla="*/ 56 w 112"/>
                  <a:gd name="T53" fmla="*/ 332 h 429"/>
                  <a:gd name="T54" fmla="*/ 67 w 112"/>
                  <a:gd name="T55" fmla="*/ 337 h 429"/>
                  <a:gd name="T56" fmla="*/ 56 w 112"/>
                  <a:gd name="T57" fmla="*/ 352 h 429"/>
                  <a:gd name="T58" fmla="*/ 56 w 112"/>
                  <a:gd name="T59" fmla="*/ 371 h 429"/>
                  <a:gd name="T60" fmla="*/ 51 w 112"/>
                  <a:gd name="T61" fmla="*/ 389 h 429"/>
                  <a:gd name="T62" fmla="*/ 62 w 112"/>
                  <a:gd name="T63" fmla="*/ 399 h 429"/>
                  <a:gd name="T64" fmla="*/ 83 w 112"/>
                  <a:gd name="T65" fmla="*/ 428 h 429"/>
                  <a:gd name="T66" fmla="*/ 56 w 112"/>
                  <a:gd name="T67" fmla="*/ 423 h 429"/>
                  <a:gd name="T68" fmla="*/ 38 w 112"/>
                  <a:gd name="T69" fmla="*/ 423 h 429"/>
                  <a:gd name="T70" fmla="*/ 28 w 112"/>
                  <a:gd name="T71" fmla="*/ 408 h 429"/>
                  <a:gd name="T72" fmla="*/ 6 w 112"/>
                  <a:gd name="T73" fmla="*/ 394 h 429"/>
                  <a:gd name="T74" fmla="*/ 0 w 112"/>
                  <a:gd name="T75" fmla="*/ 371 h 429"/>
                  <a:gd name="T76" fmla="*/ 0 w 112"/>
                  <a:gd name="T77" fmla="*/ 342 h 429"/>
                  <a:gd name="T78" fmla="*/ 22 w 112"/>
                  <a:gd name="T79" fmla="*/ 309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 h="429">
                    <a:moveTo>
                      <a:pt x="22" y="309"/>
                    </a:moveTo>
                    <a:lnTo>
                      <a:pt x="33" y="290"/>
                    </a:lnTo>
                    <a:lnTo>
                      <a:pt x="44" y="247"/>
                    </a:lnTo>
                    <a:lnTo>
                      <a:pt x="51" y="205"/>
                    </a:lnTo>
                    <a:lnTo>
                      <a:pt x="62" y="138"/>
                    </a:lnTo>
                    <a:lnTo>
                      <a:pt x="78" y="95"/>
                    </a:lnTo>
                    <a:lnTo>
                      <a:pt x="78" y="42"/>
                    </a:lnTo>
                    <a:lnTo>
                      <a:pt x="89" y="0"/>
                    </a:lnTo>
                    <a:lnTo>
                      <a:pt x="89" y="42"/>
                    </a:lnTo>
                    <a:lnTo>
                      <a:pt x="89" y="114"/>
                    </a:lnTo>
                    <a:lnTo>
                      <a:pt x="89" y="153"/>
                    </a:lnTo>
                    <a:lnTo>
                      <a:pt x="95" y="171"/>
                    </a:lnTo>
                    <a:lnTo>
                      <a:pt x="89" y="190"/>
                    </a:lnTo>
                    <a:lnTo>
                      <a:pt x="83" y="218"/>
                    </a:lnTo>
                    <a:lnTo>
                      <a:pt x="78" y="271"/>
                    </a:lnTo>
                    <a:lnTo>
                      <a:pt x="83" y="237"/>
                    </a:lnTo>
                    <a:lnTo>
                      <a:pt x="95" y="208"/>
                    </a:lnTo>
                    <a:lnTo>
                      <a:pt x="95" y="228"/>
                    </a:lnTo>
                    <a:lnTo>
                      <a:pt x="95" y="252"/>
                    </a:lnTo>
                    <a:lnTo>
                      <a:pt x="95" y="271"/>
                    </a:lnTo>
                    <a:lnTo>
                      <a:pt x="100" y="285"/>
                    </a:lnTo>
                    <a:lnTo>
                      <a:pt x="111" y="285"/>
                    </a:lnTo>
                    <a:lnTo>
                      <a:pt x="100" y="295"/>
                    </a:lnTo>
                    <a:lnTo>
                      <a:pt x="95" y="309"/>
                    </a:lnTo>
                    <a:lnTo>
                      <a:pt x="78" y="323"/>
                    </a:lnTo>
                    <a:lnTo>
                      <a:pt x="67" y="328"/>
                    </a:lnTo>
                    <a:lnTo>
                      <a:pt x="56" y="332"/>
                    </a:lnTo>
                    <a:lnTo>
                      <a:pt x="67" y="337"/>
                    </a:lnTo>
                    <a:lnTo>
                      <a:pt x="56" y="352"/>
                    </a:lnTo>
                    <a:lnTo>
                      <a:pt x="56" y="371"/>
                    </a:lnTo>
                    <a:lnTo>
                      <a:pt x="51" y="389"/>
                    </a:lnTo>
                    <a:lnTo>
                      <a:pt x="62" y="399"/>
                    </a:lnTo>
                    <a:lnTo>
                      <a:pt x="83" y="428"/>
                    </a:lnTo>
                    <a:lnTo>
                      <a:pt x="56" y="423"/>
                    </a:lnTo>
                    <a:lnTo>
                      <a:pt x="38" y="423"/>
                    </a:lnTo>
                    <a:lnTo>
                      <a:pt x="28" y="408"/>
                    </a:lnTo>
                    <a:lnTo>
                      <a:pt x="6" y="394"/>
                    </a:lnTo>
                    <a:lnTo>
                      <a:pt x="0" y="371"/>
                    </a:lnTo>
                    <a:lnTo>
                      <a:pt x="0" y="342"/>
                    </a:lnTo>
                    <a:lnTo>
                      <a:pt x="22" y="309"/>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9" name="Freeform 21"/>
              <p:cNvSpPr>
                <a:spLocks/>
              </p:cNvSpPr>
              <p:nvPr/>
            </p:nvSpPr>
            <p:spPr bwMode="auto">
              <a:xfrm>
                <a:off x="3370" y="2387"/>
                <a:ext cx="263" cy="540"/>
              </a:xfrm>
              <a:custGeom>
                <a:avLst/>
                <a:gdLst>
                  <a:gd name="T0" fmla="*/ 0 w 263"/>
                  <a:gd name="T1" fmla="*/ 339 h 540"/>
                  <a:gd name="T2" fmla="*/ 6 w 263"/>
                  <a:gd name="T3" fmla="*/ 373 h 540"/>
                  <a:gd name="T4" fmla="*/ 23 w 263"/>
                  <a:gd name="T5" fmla="*/ 382 h 540"/>
                  <a:gd name="T6" fmla="*/ 51 w 263"/>
                  <a:gd name="T7" fmla="*/ 396 h 540"/>
                  <a:gd name="T8" fmla="*/ 87 w 263"/>
                  <a:gd name="T9" fmla="*/ 405 h 540"/>
                  <a:gd name="T10" fmla="*/ 111 w 263"/>
                  <a:gd name="T11" fmla="*/ 429 h 540"/>
                  <a:gd name="T12" fmla="*/ 127 w 263"/>
                  <a:gd name="T13" fmla="*/ 453 h 540"/>
                  <a:gd name="T14" fmla="*/ 127 w 263"/>
                  <a:gd name="T15" fmla="*/ 473 h 540"/>
                  <a:gd name="T16" fmla="*/ 127 w 263"/>
                  <a:gd name="T17" fmla="*/ 487 h 540"/>
                  <a:gd name="T18" fmla="*/ 127 w 263"/>
                  <a:gd name="T19" fmla="*/ 510 h 540"/>
                  <a:gd name="T20" fmla="*/ 122 w 263"/>
                  <a:gd name="T21" fmla="*/ 534 h 540"/>
                  <a:gd name="T22" fmla="*/ 133 w 263"/>
                  <a:gd name="T23" fmla="*/ 534 h 540"/>
                  <a:gd name="T24" fmla="*/ 146 w 263"/>
                  <a:gd name="T25" fmla="*/ 539 h 540"/>
                  <a:gd name="T26" fmla="*/ 146 w 263"/>
                  <a:gd name="T27" fmla="*/ 515 h 540"/>
                  <a:gd name="T28" fmla="*/ 151 w 263"/>
                  <a:gd name="T29" fmla="*/ 500 h 540"/>
                  <a:gd name="T30" fmla="*/ 175 w 263"/>
                  <a:gd name="T31" fmla="*/ 497 h 540"/>
                  <a:gd name="T32" fmla="*/ 186 w 263"/>
                  <a:gd name="T33" fmla="*/ 500 h 540"/>
                  <a:gd name="T34" fmla="*/ 227 w 263"/>
                  <a:gd name="T35" fmla="*/ 515 h 540"/>
                  <a:gd name="T36" fmla="*/ 245 w 263"/>
                  <a:gd name="T37" fmla="*/ 524 h 540"/>
                  <a:gd name="T38" fmla="*/ 262 w 263"/>
                  <a:gd name="T39" fmla="*/ 529 h 540"/>
                  <a:gd name="T40" fmla="*/ 262 w 263"/>
                  <a:gd name="T41" fmla="*/ 520 h 540"/>
                  <a:gd name="T42" fmla="*/ 204 w 263"/>
                  <a:gd name="T43" fmla="*/ 487 h 540"/>
                  <a:gd name="T44" fmla="*/ 186 w 263"/>
                  <a:gd name="T45" fmla="*/ 473 h 540"/>
                  <a:gd name="T46" fmla="*/ 180 w 263"/>
                  <a:gd name="T47" fmla="*/ 458 h 540"/>
                  <a:gd name="T48" fmla="*/ 180 w 263"/>
                  <a:gd name="T49" fmla="*/ 444 h 540"/>
                  <a:gd name="T50" fmla="*/ 180 w 263"/>
                  <a:gd name="T51" fmla="*/ 429 h 540"/>
                  <a:gd name="T52" fmla="*/ 180 w 263"/>
                  <a:gd name="T53" fmla="*/ 410 h 540"/>
                  <a:gd name="T54" fmla="*/ 175 w 263"/>
                  <a:gd name="T55" fmla="*/ 396 h 540"/>
                  <a:gd name="T56" fmla="*/ 175 w 263"/>
                  <a:gd name="T57" fmla="*/ 377 h 540"/>
                  <a:gd name="T58" fmla="*/ 180 w 263"/>
                  <a:gd name="T59" fmla="*/ 363 h 540"/>
                  <a:gd name="T60" fmla="*/ 198 w 263"/>
                  <a:gd name="T61" fmla="*/ 353 h 540"/>
                  <a:gd name="T62" fmla="*/ 198 w 263"/>
                  <a:gd name="T63" fmla="*/ 348 h 540"/>
                  <a:gd name="T64" fmla="*/ 151 w 263"/>
                  <a:gd name="T65" fmla="*/ 324 h 540"/>
                  <a:gd name="T66" fmla="*/ 111 w 263"/>
                  <a:gd name="T67" fmla="*/ 296 h 540"/>
                  <a:gd name="T68" fmla="*/ 87 w 263"/>
                  <a:gd name="T69" fmla="*/ 272 h 540"/>
                  <a:gd name="T70" fmla="*/ 82 w 263"/>
                  <a:gd name="T71" fmla="*/ 258 h 540"/>
                  <a:gd name="T72" fmla="*/ 76 w 263"/>
                  <a:gd name="T73" fmla="*/ 234 h 540"/>
                  <a:gd name="T74" fmla="*/ 57 w 263"/>
                  <a:gd name="T75" fmla="*/ 196 h 540"/>
                  <a:gd name="T76" fmla="*/ 57 w 263"/>
                  <a:gd name="T77" fmla="*/ 229 h 540"/>
                  <a:gd name="T78" fmla="*/ 64 w 263"/>
                  <a:gd name="T79" fmla="*/ 258 h 540"/>
                  <a:gd name="T80" fmla="*/ 46 w 263"/>
                  <a:gd name="T81" fmla="*/ 272 h 540"/>
                  <a:gd name="T82" fmla="*/ 40 w 263"/>
                  <a:gd name="T83" fmla="*/ 220 h 540"/>
                  <a:gd name="T84" fmla="*/ 40 w 263"/>
                  <a:gd name="T85" fmla="*/ 186 h 540"/>
                  <a:gd name="T86" fmla="*/ 51 w 263"/>
                  <a:gd name="T87" fmla="*/ 152 h 540"/>
                  <a:gd name="T88" fmla="*/ 51 w 263"/>
                  <a:gd name="T89" fmla="*/ 120 h 540"/>
                  <a:gd name="T90" fmla="*/ 57 w 263"/>
                  <a:gd name="T91" fmla="*/ 91 h 540"/>
                  <a:gd name="T92" fmla="*/ 57 w 263"/>
                  <a:gd name="T93" fmla="*/ 68 h 540"/>
                  <a:gd name="T94" fmla="*/ 57 w 263"/>
                  <a:gd name="T95" fmla="*/ 34 h 540"/>
                  <a:gd name="T96" fmla="*/ 46 w 263"/>
                  <a:gd name="T97" fmla="*/ 0 h 540"/>
                  <a:gd name="T98" fmla="*/ 46 w 263"/>
                  <a:gd name="T99" fmla="*/ 34 h 540"/>
                  <a:gd name="T100" fmla="*/ 40 w 263"/>
                  <a:gd name="T101" fmla="*/ 81 h 540"/>
                  <a:gd name="T102" fmla="*/ 35 w 263"/>
                  <a:gd name="T103" fmla="*/ 139 h 540"/>
                  <a:gd name="T104" fmla="*/ 29 w 263"/>
                  <a:gd name="T105" fmla="*/ 167 h 540"/>
                  <a:gd name="T106" fmla="*/ 23 w 263"/>
                  <a:gd name="T107" fmla="*/ 191 h 540"/>
                  <a:gd name="T108" fmla="*/ 23 w 263"/>
                  <a:gd name="T109" fmla="*/ 224 h 540"/>
                  <a:gd name="T110" fmla="*/ 17 w 263"/>
                  <a:gd name="T111" fmla="*/ 258 h 540"/>
                  <a:gd name="T112" fmla="*/ 11 w 263"/>
                  <a:gd name="T113" fmla="*/ 277 h 540"/>
                  <a:gd name="T114" fmla="*/ 17 w 263"/>
                  <a:gd name="T115" fmla="*/ 305 h 540"/>
                  <a:gd name="T116" fmla="*/ 23 w 263"/>
                  <a:gd name="T117" fmla="*/ 334 h 540"/>
                  <a:gd name="T118" fmla="*/ 0 w 263"/>
                  <a:gd name="T119" fmla="*/ 315 h 540"/>
                  <a:gd name="T120" fmla="*/ 0 w 263"/>
                  <a:gd name="T121" fmla="*/ 339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540">
                    <a:moveTo>
                      <a:pt x="0" y="339"/>
                    </a:moveTo>
                    <a:lnTo>
                      <a:pt x="6" y="373"/>
                    </a:lnTo>
                    <a:lnTo>
                      <a:pt x="23" y="382"/>
                    </a:lnTo>
                    <a:lnTo>
                      <a:pt x="51" y="396"/>
                    </a:lnTo>
                    <a:lnTo>
                      <a:pt x="87" y="405"/>
                    </a:lnTo>
                    <a:lnTo>
                      <a:pt x="111" y="429"/>
                    </a:lnTo>
                    <a:lnTo>
                      <a:pt x="127" y="453"/>
                    </a:lnTo>
                    <a:lnTo>
                      <a:pt x="127" y="473"/>
                    </a:lnTo>
                    <a:lnTo>
                      <a:pt x="127" y="487"/>
                    </a:lnTo>
                    <a:lnTo>
                      <a:pt x="127" y="510"/>
                    </a:lnTo>
                    <a:lnTo>
                      <a:pt x="122" y="534"/>
                    </a:lnTo>
                    <a:lnTo>
                      <a:pt x="133" y="534"/>
                    </a:lnTo>
                    <a:lnTo>
                      <a:pt x="146" y="539"/>
                    </a:lnTo>
                    <a:lnTo>
                      <a:pt x="146" y="515"/>
                    </a:lnTo>
                    <a:lnTo>
                      <a:pt x="151" y="500"/>
                    </a:lnTo>
                    <a:lnTo>
                      <a:pt x="175" y="497"/>
                    </a:lnTo>
                    <a:lnTo>
                      <a:pt x="186" y="500"/>
                    </a:lnTo>
                    <a:lnTo>
                      <a:pt x="227" y="515"/>
                    </a:lnTo>
                    <a:lnTo>
                      <a:pt x="245" y="524"/>
                    </a:lnTo>
                    <a:lnTo>
                      <a:pt x="262" y="529"/>
                    </a:lnTo>
                    <a:lnTo>
                      <a:pt x="262" y="520"/>
                    </a:lnTo>
                    <a:lnTo>
                      <a:pt x="204" y="487"/>
                    </a:lnTo>
                    <a:lnTo>
                      <a:pt x="186" y="473"/>
                    </a:lnTo>
                    <a:lnTo>
                      <a:pt x="180" y="458"/>
                    </a:lnTo>
                    <a:lnTo>
                      <a:pt x="180" y="444"/>
                    </a:lnTo>
                    <a:lnTo>
                      <a:pt x="180" y="429"/>
                    </a:lnTo>
                    <a:lnTo>
                      <a:pt x="180" y="410"/>
                    </a:lnTo>
                    <a:lnTo>
                      <a:pt x="175" y="396"/>
                    </a:lnTo>
                    <a:lnTo>
                      <a:pt x="175" y="377"/>
                    </a:lnTo>
                    <a:lnTo>
                      <a:pt x="180" y="363"/>
                    </a:lnTo>
                    <a:lnTo>
                      <a:pt x="198" y="353"/>
                    </a:lnTo>
                    <a:lnTo>
                      <a:pt x="198" y="348"/>
                    </a:lnTo>
                    <a:lnTo>
                      <a:pt x="151" y="324"/>
                    </a:lnTo>
                    <a:lnTo>
                      <a:pt x="111" y="296"/>
                    </a:lnTo>
                    <a:lnTo>
                      <a:pt x="87" y="272"/>
                    </a:lnTo>
                    <a:lnTo>
                      <a:pt x="82" y="258"/>
                    </a:lnTo>
                    <a:lnTo>
                      <a:pt x="76" y="234"/>
                    </a:lnTo>
                    <a:lnTo>
                      <a:pt x="57" y="196"/>
                    </a:lnTo>
                    <a:lnTo>
                      <a:pt x="57" y="229"/>
                    </a:lnTo>
                    <a:lnTo>
                      <a:pt x="64" y="258"/>
                    </a:lnTo>
                    <a:lnTo>
                      <a:pt x="46" y="272"/>
                    </a:lnTo>
                    <a:lnTo>
                      <a:pt x="40" y="220"/>
                    </a:lnTo>
                    <a:lnTo>
                      <a:pt x="40" y="186"/>
                    </a:lnTo>
                    <a:lnTo>
                      <a:pt x="51" y="152"/>
                    </a:lnTo>
                    <a:lnTo>
                      <a:pt x="51" y="120"/>
                    </a:lnTo>
                    <a:lnTo>
                      <a:pt x="57" y="91"/>
                    </a:lnTo>
                    <a:lnTo>
                      <a:pt x="57" y="68"/>
                    </a:lnTo>
                    <a:lnTo>
                      <a:pt x="57" y="34"/>
                    </a:lnTo>
                    <a:lnTo>
                      <a:pt x="46" y="0"/>
                    </a:lnTo>
                    <a:lnTo>
                      <a:pt x="46" y="34"/>
                    </a:lnTo>
                    <a:lnTo>
                      <a:pt x="40" y="81"/>
                    </a:lnTo>
                    <a:lnTo>
                      <a:pt x="35" y="139"/>
                    </a:lnTo>
                    <a:lnTo>
                      <a:pt x="29" y="167"/>
                    </a:lnTo>
                    <a:lnTo>
                      <a:pt x="23" y="191"/>
                    </a:lnTo>
                    <a:lnTo>
                      <a:pt x="23" y="224"/>
                    </a:lnTo>
                    <a:lnTo>
                      <a:pt x="17" y="258"/>
                    </a:lnTo>
                    <a:lnTo>
                      <a:pt x="11" y="277"/>
                    </a:lnTo>
                    <a:lnTo>
                      <a:pt x="17" y="305"/>
                    </a:lnTo>
                    <a:lnTo>
                      <a:pt x="23" y="334"/>
                    </a:lnTo>
                    <a:lnTo>
                      <a:pt x="0" y="315"/>
                    </a:lnTo>
                    <a:lnTo>
                      <a:pt x="0" y="339"/>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0" name="Freeform 22"/>
              <p:cNvSpPr>
                <a:spLocks/>
              </p:cNvSpPr>
              <p:nvPr/>
            </p:nvSpPr>
            <p:spPr bwMode="auto">
              <a:xfrm>
                <a:off x="3468" y="2440"/>
                <a:ext cx="329" cy="420"/>
              </a:xfrm>
              <a:custGeom>
                <a:avLst/>
                <a:gdLst>
                  <a:gd name="T0" fmla="*/ 0 w 329"/>
                  <a:gd name="T1" fmla="*/ 167 h 420"/>
                  <a:gd name="T2" fmla="*/ 6 w 329"/>
                  <a:gd name="T3" fmla="*/ 200 h 420"/>
                  <a:gd name="T4" fmla="*/ 34 w 329"/>
                  <a:gd name="T5" fmla="*/ 238 h 420"/>
                  <a:gd name="T6" fmla="*/ 70 w 329"/>
                  <a:gd name="T7" fmla="*/ 262 h 420"/>
                  <a:gd name="T8" fmla="*/ 105 w 329"/>
                  <a:gd name="T9" fmla="*/ 281 h 420"/>
                  <a:gd name="T10" fmla="*/ 130 w 329"/>
                  <a:gd name="T11" fmla="*/ 281 h 420"/>
                  <a:gd name="T12" fmla="*/ 175 w 329"/>
                  <a:gd name="T13" fmla="*/ 290 h 420"/>
                  <a:gd name="T14" fmla="*/ 200 w 329"/>
                  <a:gd name="T15" fmla="*/ 304 h 420"/>
                  <a:gd name="T16" fmla="*/ 217 w 329"/>
                  <a:gd name="T17" fmla="*/ 314 h 420"/>
                  <a:gd name="T18" fmla="*/ 223 w 329"/>
                  <a:gd name="T19" fmla="*/ 333 h 420"/>
                  <a:gd name="T20" fmla="*/ 240 w 329"/>
                  <a:gd name="T21" fmla="*/ 367 h 420"/>
                  <a:gd name="T22" fmla="*/ 252 w 329"/>
                  <a:gd name="T23" fmla="*/ 394 h 420"/>
                  <a:gd name="T24" fmla="*/ 276 w 329"/>
                  <a:gd name="T25" fmla="*/ 409 h 420"/>
                  <a:gd name="T26" fmla="*/ 305 w 329"/>
                  <a:gd name="T27" fmla="*/ 419 h 420"/>
                  <a:gd name="T28" fmla="*/ 305 w 329"/>
                  <a:gd name="T29" fmla="*/ 414 h 420"/>
                  <a:gd name="T30" fmla="*/ 328 w 329"/>
                  <a:gd name="T31" fmla="*/ 404 h 420"/>
                  <a:gd name="T32" fmla="*/ 299 w 329"/>
                  <a:gd name="T33" fmla="*/ 390 h 420"/>
                  <a:gd name="T34" fmla="*/ 288 w 329"/>
                  <a:gd name="T35" fmla="*/ 367 h 420"/>
                  <a:gd name="T36" fmla="*/ 282 w 329"/>
                  <a:gd name="T37" fmla="*/ 343 h 420"/>
                  <a:gd name="T38" fmla="*/ 263 w 329"/>
                  <a:gd name="T39" fmla="*/ 314 h 420"/>
                  <a:gd name="T40" fmla="*/ 240 w 329"/>
                  <a:gd name="T41" fmla="*/ 290 h 420"/>
                  <a:gd name="T42" fmla="*/ 211 w 329"/>
                  <a:gd name="T43" fmla="*/ 271 h 420"/>
                  <a:gd name="T44" fmla="*/ 170 w 329"/>
                  <a:gd name="T45" fmla="*/ 257 h 420"/>
                  <a:gd name="T46" fmla="*/ 130 w 329"/>
                  <a:gd name="T47" fmla="*/ 243 h 420"/>
                  <a:gd name="T48" fmla="*/ 88 w 329"/>
                  <a:gd name="T49" fmla="*/ 224 h 420"/>
                  <a:gd name="T50" fmla="*/ 70 w 329"/>
                  <a:gd name="T51" fmla="*/ 200 h 420"/>
                  <a:gd name="T52" fmla="*/ 59 w 329"/>
                  <a:gd name="T53" fmla="*/ 167 h 420"/>
                  <a:gd name="T54" fmla="*/ 59 w 329"/>
                  <a:gd name="T55" fmla="*/ 138 h 420"/>
                  <a:gd name="T56" fmla="*/ 70 w 329"/>
                  <a:gd name="T57" fmla="*/ 115 h 420"/>
                  <a:gd name="T58" fmla="*/ 76 w 329"/>
                  <a:gd name="T59" fmla="*/ 81 h 420"/>
                  <a:gd name="T60" fmla="*/ 76 w 329"/>
                  <a:gd name="T61" fmla="*/ 44 h 420"/>
                  <a:gd name="T62" fmla="*/ 76 w 329"/>
                  <a:gd name="T63" fmla="*/ 0 h 420"/>
                  <a:gd name="T64" fmla="*/ 70 w 329"/>
                  <a:gd name="T65" fmla="*/ 44 h 420"/>
                  <a:gd name="T66" fmla="*/ 59 w 329"/>
                  <a:gd name="T67" fmla="*/ 96 h 420"/>
                  <a:gd name="T68" fmla="*/ 47 w 329"/>
                  <a:gd name="T69" fmla="*/ 124 h 420"/>
                  <a:gd name="T70" fmla="*/ 40 w 329"/>
                  <a:gd name="T71" fmla="*/ 157 h 420"/>
                  <a:gd name="T72" fmla="*/ 29 w 329"/>
                  <a:gd name="T73" fmla="*/ 129 h 420"/>
                  <a:gd name="T74" fmla="*/ 29 w 329"/>
                  <a:gd name="T75" fmla="*/ 171 h 420"/>
                  <a:gd name="T76" fmla="*/ 40 w 329"/>
                  <a:gd name="T77" fmla="*/ 214 h 420"/>
                  <a:gd name="T78" fmla="*/ 23 w 329"/>
                  <a:gd name="T79" fmla="*/ 200 h 420"/>
                  <a:gd name="T80" fmla="*/ 0 w 329"/>
                  <a:gd name="T81" fmla="*/ 167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9" h="420">
                    <a:moveTo>
                      <a:pt x="0" y="167"/>
                    </a:moveTo>
                    <a:lnTo>
                      <a:pt x="6" y="200"/>
                    </a:lnTo>
                    <a:lnTo>
                      <a:pt x="34" y="238"/>
                    </a:lnTo>
                    <a:lnTo>
                      <a:pt x="70" y="262"/>
                    </a:lnTo>
                    <a:lnTo>
                      <a:pt x="105" y="281"/>
                    </a:lnTo>
                    <a:lnTo>
                      <a:pt x="130" y="281"/>
                    </a:lnTo>
                    <a:lnTo>
                      <a:pt x="175" y="290"/>
                    </a:lnTo>
                    <a:lnTo>
                      <a:pt x="200" y="304"/>
                    </a:lnTo>
                    <a:lnTo>
                      <a:pt x="217" y="314"/>
                    </a:lnTo>
                    <a:lnTo>
                      <a:pt x="223" y="333"/>
                    </a:lnTo>
                    <a:lnTo>
                      <a:pt x="240" y="367"/>
                    </a:lnTo>
                    <a:lnTo>
                      <a:pt x="252" y="394"/>
                    </a:lnTo>
                    <a:lnTo>
                      <a:pt x="276" y="409"/>
                    </a:lnTo>
                    <a:lnTo>
                      <a:pt x="305" y="419"/>
                    </a:lnTo>
                    <a:lnTo>
                      <a:pt x="305" y="414"/>
                    </a:lnTo>
                    <a:lnTo>
                      <a:pt x="328" y="404"/>
                    </a:lnTo>
                    <a:lnTo>
                      <a:pt x="299" y="390"/>
                    </a:lnTo>
                    <a:lnTo>
                      <a:pt x="288" y="367"/>
                    </a:lnTo>
                    <a:lnTo>
                      <a:pt x="282" y="343"/>
                    </a:lnTo>
                    <a:lnTo>
                      <a:pt x="263" y="314"/>
                    </a:lnTo>
                    <a:lnTo>
                      <a:pt x="240" y="290"/>
                    </a:lnTo>
                    <a:lnTo>
                      <a:pt x="211" y="271"/>
                    </a:lnTo>
                    <a:lnTo>
                      <a:pt x="170" y="257"/>
                    </a:lnTo>
                    <a:lnTo>
                      <a:pt x="130" y="243"/>
                    </a:lnTo>
                    <a:lnTo>
                      <a:pt x="88" y="224"/>
                    </a:lnTo>
                    <a:lnTo>
                      <a:pt x="70" y="200"/>
                    </a:lnTo>
                    <a:lnTo>
                      <a:pt x="59" y="167"/>
                    </a:lnTo>
                    <a:lnTo>
                      <a:pt x="59" y="138"/>
                    </a:lnTo>
                    <a:lnTo>
                      <a:pt x="70" y="115"/>
                    </a:lnTo>
                    <a:lnTo>
                      <a:pt x="76" y="81"/>
                    </a:lnTo>
                    <a:lnTo>
                      <a:pt x="76" y="44"/>
                    </a:lnTo>
                    <a:lnTo>
                      <a:pt x="76" y="0"/>
                    </a:lnTo>
                    <a:lnTo>
                      <a:pt x="70" y="44"/>
                    </a:lnTo>
                    <a:lnTo>
                      <a:pt x="59" y="96"/>
                    </a:lnTo>
                    <a:lnTo>
                      <a:pt x="47" y="124"/>
                    </a:lnTo>
                    <a:lnTo>
                      <a:pt x="40" y="157"/>
                    </a:lnTo>
                    <a:lnTo>
                      <a:pt x="29" y="129"/>
                    </a:lnTo>
                    <a:lnTo>
                      <a:pt x="29" y="171"/>
                    </a:lnTo>
                    <a:lnTo>
                      <a:pt x="40" y="214"/>
                    </a:lnTo>
                    <a:lnTo>
                      <a:pt x="23" y="200"/>
                    </a:lnTo>
                    <a:lnTo>
                      <a:pt x="0" y="167"/>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1" name="Freeform 23"/>
              <p:cNvSpPr>
                <a:spLocks/>
              </p:cNvSpPr>
              <p:nvPr/>
            </p:nvSpPr>
            <p:spPr bwMode="auto">
              <a:xfrm>
                <a:off x="2956" y="2508"/>
                <a:ext cx="325" cy="352"/>
              </a:xfrm>
              <a:custGeom>
                <a:avLst/>
                <a:gdLst>
                  <a:gd name="T0" fmla="*/ 13 w 325"/>
                  <a:gd name="T1" fmla="*/ 341 h 352"/>
                  <a:gd name="T2" fmla="*/ 0 w 325"/>
                  <a:gd name="T3" fmla="*/ 351 h 352"/>
                  <a:gd name="T4" fmla="*/ 13 w 325"/>
                  <a:gd name="T5" fmla="*/ 351 h 352"/>
                  <a:gd name="T6" fmla="*/ 42 w 325"/>
                  <a:gd name="T7" fmla="*/ 336 h 352"/>
                  <a:gd name="T8" fmla="*/ 70 w 325"/>
                  <a:gd name="T9" fmla="*/ 307 h 352"/>
                  <a:gd name="T10" fmla="*/ 101 w 325"/>
                  <a:gd name="T11" fmla="*/ 294 h 352"/>
                  <a:gd name="T12" fmla="*/ 118 w 325"/>
                  <a:gd name="T13" fmla="*/ 289 h 352"/>
                  <a:gd name="T14" fmla="*/ 135 w 325"/>
                  <a:gd name="T15" fmla="*/ 289 h 352"/>
                  <a:gd name="T16" fmla="*/ 166 w 325"/>
                  <a:gd name="T17" fmla="*/ 289 h 352"/>
                  <a:gd name="T18" fmla="*/ 223 w 325"/>
                  <a:gd name="T19" fmla="*/ 279 h 352"/>
                  <a:gd name="T20" fmla="*/ 254 w 325"/>
                  <a:gd name="T21" fmla="*/ 270 h 352"/>
                  <a:gd name="T22" fmla="*/ 270 w 325"/>
                  <a:gd name="T23" fmla="*/ 251 h 352"/>
                  <a:gd name="T24" fmla="*/ 282 w 325"/>
                  <a:gd name="T25" fmla="*/ 223 h 352"/>
                  <a:gd name="T26" fmla="*/ 288 w 325"/>
                  <a:gd name="T27" fmla="*/ 203 h 352"/>
                  <a:gd name="T28" fmla="*/ 294 w 325"/>
                  <a:gd name="T29" fmla="*/ 176 h 352"/>
                  <a:gd name="T30" fmla="*/ 299 w 325"/>
                  <a:gd name="T31" fmla="*/ 137 h 352"/>
                  <a:gd name="T32" fmla="*/ 299 w 325"/>
                  <a:gd name="T33" fmla="*/ 108 h 352"/>
                  <a:gd name="T34" fmla="*/ 305 w 325"/>
                  <a:gd name="T35" fmla="*/ 76 h 352"/>
                  <a:gd name="T36" fmla="*/ 318 w 325"/>
                  <a:gd name="T37" fmla="*/ 56 h 352"/>
                  <a:gd name="T38" fmla="*/ 324 w 325"/>
                  <a:gd name="T39" fmla="*/ 24 h 352"/>
                  <a:gd name="T40" fmla="*/ 324 w 325"/>
                  <a:gd name="T41" fmla="*/ 0 h 352"/>
                  <a:gd name="T42" fmla="*/ 313 w 325"/>
                  <a:gd name="T43" fmla="*/ 32 h 352"/>
                  <a:gd name="T44" fmla="*/ 288 w 325"/>
                  <a:gd name="T45" fmla="*/ 66 h 352"/>
                  <a:gd name="T46" fmla="*/ 282 w 325"/>
                  <a:gd name="T47" fmla="*/ 90 h 352"/>
                  <a:gd name="T48" fmla="*/ 270 w 325"/>
                  <a:gd name="T49" fmla="*/ 123 h 352"/>
                  <a:gd name="T50" fmla="*/ 265 w 325"/>
                  <a:gd name="T51" fmla="*/ 160 h 352"/>
                  <a:gd name="T52" fmla="*/ 259 w 325"/>
                  <a:gd name="T53" fmla="*/ 179 h 352"/>
                  <a:gd name="T54" fmla="*/ 242 w 325"/>
                  <a:gd name="T55" fmla="*/ 203 h 352"/>
                  <a:gd name="T56" fmla="*/ 223 w 325"/>
                  <a:gd name="T57" fmla="*/ 218 h 352"/>
                  <a:gd name="T58" fmla="*/ 200 w 325"/>
                  <a:gd name="T59" fmla="*/ 226 h 352"/>
                  <a:gd name="T60" fmla="*/ 177 w 325"/>
                  <a:gd name="T61" fmla="*/ 231 h 352"/>
                  <a:gd name="T62" fmla="*/ 147 w 325"/>
                  <a:gd name="T63" fmla="*/ 236 h 352"/>
                  <a:gd name="T64" fmla="*/ 118 w 325"/>
                  <a:gd name="T65" fmla="*/ 241 h 352"/>
                  <a:gd name="T66" fmla="*/ 95 w 325"/>
                  <a:gd name="T67" fmla="*/ 251 h 352"/>
                  <a:gd name="T68" fmla="*/ 70 w 325"/>
                  <a:gd name="T69" fmla="*/ 265 h 352"/>
                  <a:gd name="T70" fmla="*/ 59 w 325"/>
                  <a:gd name="T71" fmla="*/ 279 h 352"/>
                  <a:gd name="T72" fmla="*/ 42 w 325"/>
                  <a:gd name="T73" fmla="*/ 294 h 352"/>
                  <a:gd name="T74" fmla="*/ 36 w 325"/>
                  <a:gd name="T75" fmla="*/ 312 h 352"/>
                  <a:gd name="T76" fmla="*/ 25 w 325"/>
                  <a:gd name="T77" fmla="*/ 331 h 352"/>
                  <a:gd name="T78" fmla="*/ 13 w 325"/>
                  <a:gd name="T79" fmla="*/ 34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5" h="352">
                    <a:moveTo>
                      <a:pt x="13" y="341"/>
                    </a:moveTo>
                    <a:lnTo>
                      <a:pt x="0" y="351"/>
                    </a:lnTo>
                    <a:lnTo>
                      <a:pt x="13" y="351"/>
                    </a:lnTo>
                    <a:lnTo>
                      <a:pt x="42" y="336"/>
                    </a:lnTo>
                    <a:lnTo>
                      <a:pt x="70" y="307"/>
                    </a:lnTo>
                    <a:lnTo>
                      <a:pt x="101" y="294"/>
                    </a:lnTo>
                    <a:lnTo>
                      <a:pt x="118" y="289"/>
                    </a:lnTo>
                    <a:lnTo>
                      <a:pt x="135" y="289"/>
                    </a:lnTo>
                    <a:lnTo>
                      <a:pt x="166" y="289"/>
                    </a:lnTo>
                    <a:lnTo>
                      <a:pt x="223" y="279"/>
                    </a:lnTo>
                    <a:lnTo>
                      <a:pt x="254" y="270"/>
                    </a:lnTo>
                    <a:lnTo>
                      <a:pt x="270" y="251"/>
                    </a:lnTo>
                    <a:lnTo>
                      <a:pt x="282" y="223"/>
                    </a:lnTo>
                    <a:lnTo>
                      <a:pt x="288" y="203"/>
                    </a:lnTo>
                    <a:lnTo>
                      <a:pt x="294" y="176"/>
                    </a:lnTo>
                    <a:lnTo>
                      <a:pt x="299" y="137"/>
                    </a:lnTo>
                    <a:lnTo>
                      <a:pt x="299" y="108"/>
                    </a:lnTo>
                    <a:lnTo>
                      <a:pt x="305" y="76"/>
                    </a:lnTo>
                    <a:lnTo>
                      <a:pt x="318" y="56"/>
                    </a:lnTo>
                    <a:lnTo>
                      <a:pt x="324" y="24"/>
                    </a:lnTo>
                    <a:lnTo>
                      <a:pt x="324" y="0"/>
                    </a:lnTo>
                    <a:lnTo>
                      <a:pt x="313" y="32"/>
                    </a:lnTo>
                    <a:lnTo>
                      <a:pt x="288" y="66"/>
                    </a:lnTo>
                    <a:lnTo>
                      <a:pt x="282" y="90"/>
                    </a:lnTo>
                    <a:lnTo>
                      <a:pt x="270" y="123"/>
                    </a:lnTo>
                    <a:lnTo>
                      <a:pt x="265" y="160"/>
                    </a:lnTo>
                    <a:lnTo>
                      <a:pt x="259" y="179"/>
                    </a:lnTo>
                    <a:lnTo>
                      <a:pt x="242" y="203"/>
                    </a:lnTo>
                    <a:lnTo>
                      <a:pt x="223" y="218"/>
                    </a:lnTo>
                    <a:lnTo>
                      <a:pt x="200" y="226"/>
                    </a:lnTo>
                    <a:lnTo>
                      <a:pt x="177" y="231"/>
                    </a:lnTo>
                    <a:lnTo>
                      <a:pt x="147" y="236"/>
                    </a:lnTo>
                    <a:lnTo>
                      <a:pt x="118" y="241"/>
                    </a:lnTo>
                    <a:lnTo>
                      <a:pt x="95" y="251"/>
                    </a:lnTo>
                    <a:lnTo>
                      <a:pt x="70" y="265"/>
                    </a:lnTo>
                    <a:lnTo>
                      <a:pt x="59" y="279"/>
                    </a:lnTo>
                    <a:lnTo>
                      <a:pt x="42" y="294"/>
                    </a:lnTo>
                    <a:lnTo>
                      <a:pt x="36" y="312"/>
                    </a:lnTo>
                    <a:lnTo>
                      <a:pt x="25" y="331"/>
                    </a:lnTo>
                    <a:lnTo>
                      <a:pt x="13" y="341"/>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2" name="Freeform 24"/>
              <p:cNvSpPr>
                <a:spLocks/>
              </p:cNvSpPr>
              <p:nvPr/>
            </p:nvSpPr>
            <p:spPr bwMode="auto">
              <a:xfrm>
                <a:off x="2208" y="2599"/>
                <a:ext cx="1017" cy="265"/>
              </a:xfrm>
              <a:custGeom>
                <a:avLst/>
                <a:gdLst>
                  <a:gd name="T0" fmla="*/ 998 w 1017"/>
                  <a:gd name="T1" fmla="*/ 62 h 265"/>
                  <a:gd name="T2" fmla="*/ 967 w 1017"/>
                  <a:gd name="T3" fmla="*/ 99 h 265"/>
                  <a:gd name="T4" fmla="*/ 915 w 1017"/>
                  <a:gd name="T5" fmla="*/ 122 h 265"/>
                  <a:gd name="T6" fmla="*/ 860 w 1017"/>
                  <a:gd name="T7" fmla="*/ 132 h 265"/>
                  <a:gd name="T8" fmla="*/ 805 w 1017"/>
                  <a:gd name="T9" fmla="*/ 156 h 265"/>
                  <a:gd name="T10" fmla="*/ 733 w 1017"/>
                  <a:gd name="T11" fmla="*/ 188 h 265"/>
                  <a:gd name="T12" fmla="*/ 625 w 1017"/>
                  <a:gd name="T13" fmla="*/ 188 h 265"/>
                  <a:gd name="T14" fmla="*/ 529 w 1017"/>
                  <a:gd name="T15" fmla="*/ 188 h 265"/>
                  <a:gd name="T16" fmla="*/ 481 w 1017"/>
                  <a:gd name="T17" fmla="*/ 203 h 265"/>
                  <a:gd name="T18" fmla="*/ 445 w 1017"/>
                  <a:gd name="T19" fmla="*/ 212 h 265"/>
                  <a:gd name="T20" fmla="*/ 440 w 1017"/>
                  <a:gd name="T21" fmla="*/ 198 h 265"/>
                  <a:gd name="T22" fmla="*/ 397 w 1017"/>
                  <a:gd name="T23" fmla="*/ 193 h 265"/>
                  <a:gd name="T24" fmla="*/ 306 w 1017"/>
                  <a:gd name="T25" fmla="*/ 212 h 265"/>
                  <a:gd name="T26" fmla="*/ 247 w 1017"/>
                  <a:gd name="T27" fmla="*/ 222 h 265"/>
                  <a:gd name="T28" fmla="*/ 258 w 1017"/>
                  <a:gd name="T29" fmla="*/ 251 h 265"/>
                  <a:gd name="T30" fmla="*/ 252 w 1017"/>
                  <a:gd name="T31" fmla="*/ 260 h 265"/>
                  <a:gd name="T32" fmla="*/ 235 w 1017"/>
                  <a:gd name="T33" fmla="*/ 246 h 265"/>
                  <a:gd name="T34" fmla="*/ 211 w 1017"/>
                  <a:gd name="T35" fmla="*/ 222 h 265"/>
                  <a:gd name="T36" fmla="*/ 168 w 1017"/>
                  <a:gd name="T37" fmla="*/ 226 h 265"/>
                  <a:gd name="T38" fmla="*/ 156 w 1017"/>
                  <a:gd name="T39" fmla="*/ 212 h 265"/>
                  <a:gd name="T40" fmla="*/ 101 w 1017"/>
                  <a:gd name="T41" fmla="*/ 212 h 265"/>
                  <a:gd name="T42" fmla="*/ 54 w 1017"/>
                  <a:gd name="T43" fmla="*/ 217 h 265"/>
                  <a:gd name="T44" fmla="*/ 18 w 1017"/>
                  <a:gd name="T45" fmla="*/ 226 h 265"/>
                  <a:gd name="T46" fmla="*/ 23 w 1017"/>
                  <a:gd name="T47" fmla="*/ 217 h 265"/>
                  <a:gd name="T48" fmla="*/ 12 w 1017"/>
                  <a:gd name="T49" fmla="*/ 203 h 265"/>
                  <a:gd name="T50" fmla="*/ 84 w 1017"/>
                  <a:gd name="T51" fmla="*/ 198 h 265"/>
                  <a:gd name="T52" fmla="*/ 174 w 1017"/>
                  <a:gd name="T53" fmla="*/ 193 h 265"/>
                  <a:gd name="T54" fmla="*/ 247 w 1017"/>
                  <a:gd name="T55" fmla="*/ 193 h 265"/>
                  <a:gd name="T56" fmla="*/ 289 w 1017"/>
                  <a:gd name="T57" fmla="*/ 188 h 265"/>
                  <a:gd name="T58" fmla="*/ 354 w 1017"/>
                  <a:gd name="T59" fmla="*/ 170 h 265"/>
                  <a:gd name="T60" fmla="*/ 445 w 1017"/>
                  <a:gd name="T61" fmla="*/ 161 h 265"/>
                  <a:gd name="T62" fmla="*/ 518 w 1017"/>
                  <a:gd name="T63" fmla="*/ 156 h 265"/>
                  <a:gd name="T64" fmla="*/ 619 w 1017"/>
                  <a:gd name="T65" fmla="*/ 156 h 265"/>
                  <a:gd name="T66" fmla="*/ 692 w 1017"/>
                  <a:gd name="T67" fmla="*/ 156 h 265"/>
                  <a:gd name="T68" fmla="*/ 733 w 1017"/>
                  <a:gd name="T69" fmla="*/ 142 h 265"/>
                  <a:gd name="T70" fmla="*/ 781 w 1017"/>
                  <a:gd name="T71" fmla="*/ 127 h 265"/>
                  <a:gd name="T72" fmla="*/ 860 w 1017"/>
                  <a:gd name="T73" fmla="*/ 104 h 265"/>
                  <a:gd name="T74" fmla="*/ 877 w 1017"/>
                  <a:gd name="T75" fmla="*/ 86 h 265"/>
                  <a:gd name="T76" fmla="*/ 915 w 1017"/>
                  <a:gd name="T77" fmla="*/ 66 h 265"/>
                  <a:gd name="T78" fmla="*/ 955 w 1017"/>
                  <a:gd name="T79" fmla="*/ 42 h 265"/>
                  <a:gd name="T80" fmla="*/ 998 w 1017"/>
                  <a:gd name="T81" fmla="*/ 18 h 265"/>
                  <a:gd name="T82" fmla="*/ 1010 w 1017"/>
                  <a:gd name="T83" fmla="*/ 33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17" h="265">
                    <a:moveTo>
                      <a:pt x="1010" y="33"/>
                    </a:moveTo>
                    <a:lnTo>
                      <a:pt x="998" y="62"/>
                    </a:lnTo>
                    <a:lnTo>
                      <a:pt x="986" y="86"/>
                    </a:lnTo>
                    <a:lnTo>
                      <a:pt x="967" y="99"/>
                    </a:lnTo>
                    <a:lnTo>
                      <a:pt x="950" y="113"/>
                    </a:lnTo>
                    <a:lnTo>
                      <a:pt x="915" y="122"/>
                    </a:lnTo>
                    <a:lnTo>
                      <a:pt x="884" y="127"/>
                    </a:lnTo>
                    <a:lnTo>
                      <a:pt x="860" y="132"/>
                    </a:lnTo>
                    <a:lnTo>
                      <a:pt x="830" y="142"/>
                    </a:lnTo>
                    <a:lnTo>
                      <a:pt x="805" y="156"/>
                    </a:lnTo>
                    <a:lnTo>
                      <a:pt x="776" y="170"/>
                    </a:lnTo>
                    <a:lnTo>
                      <a:pt x="733" y="188"/>
                    </a:lnTo>
                    <a:lnTo>
                      <a:pt x="674" y="188"/>
                    </a:lnTo>
                    <a:lnTo>
                      <a:pt x="625" y="188"/>
                    </a:lnTo>
                    <a:lnTo>
                      <a:pt x="565" y="188"/>
                    </a:lnTo>
                    <a:lnTo>
                      <a:pt x="529" y="188"/>
                    </a:lnTo>
                    <a:lnTo>
                      <a:pt x="498" y="193"/>
                    </a:lnTo>
                    <a:lnTo>
                      <a:pt x="481" y="203"/>
                    </a:lnTo>
                    <a:lnTo>
                      <a:pt x="457" y="217"/>
                    </a:lnTo>
                    <a:lnTo>
                      <a:pt x="445" y="212"/>
                    </a:lnTo>
                    <a:lnTo>
                      <a:pt x="432" y="212"/>
                    </a:lnTo>
                    <a:lnTo>
                      <a:pt x="440" y="198"/>
                    </a:lnTo>
                    <a:lnTo>
                      <a:pt x="426" y="193"/>
                    </a:lnTo>
                    <a:lnTo>
                      <a:pt x="397" y="193"/>
                    </a:lnTo>
                    <a:lnTo>
                      <a:pt x="342" y="203"/>
                    </a:lnTo>
                    <a:lnTo>
                      <a:pt x="306" y="212"/>
                    </a:lnTo>
                    <a:lnTo>
                      <a:pt x="264" y="217"/>
                    </a:lnTo>
                    <a:lnTo>
                      <a:pt x="247" y="222"/>
                    </a:lnTo>
                    <a:lnTo>
                      <a:pt x="247" y="231"/>
                    </a:lnTo>
                    <a:lnTo>
                      <a:pt x="258" y="251"/>
                    </a:lnTo>
                    <a:lnTo>
                      <a:pt x="264" y="264"/>
                    </a:lnTo>
                    <a:lnTo>
                      <a:pt x="252" y="260"/>
                    </a:lnTo>
                    <a:lnTo>
                      <a:pt x="240" y="264"/>
                    </a:lnTo>
                    <a:lnTo>
                      <a:pt x="235" y="246"/>
                    </a:lnTo>
                    <a:lnTo>
                      <a:pt x="228" y="231"/>
                    </a:lnTo>
                    <a:lnTo>
                      <a:pt x="211" y="222"/>
                    </a:lnTo>
                    <a:lnTo>
                      <a:pt x="186" y="222"/>
                    </a:lnTo>
                    <a:lnTo>
                      <a:pt x="168" y="226"/>
                    </a:lnTo>
                    <a:lnTo>
                      <a:pt x="174" y="217"/>
                    </a:lnTo>
                    <a:lnTo>
                      <a:pt x="156" y="212"/>
                    </a:lnTo>
                    <a:lnTo>
                      <a:pt x="139" y="212"/>
                    </a:lnTo>
                    <a:lnTo>
                      <a:pt x="101" y="212"/>
                    </a:lnTo>
                    <a:lnTo>
                      <a:pt x="73" y="217"/>
                    </a:lnTo>
                    <a:lnTo>
                      <a:pt x="54" y="217"/>
                    </a:lnTo>
                    <a:lnTo>
                      <a:pt x="35" y="231"/>
                    </a:lnTo>
                    <a:lnTo>
                      <a:pt x="18" y="226"/>
                    </a:lnTo>
                    <a:lnTo>
                      <a:pt x="0" y="236"/>
                    </a:lnTo>
                    <a:lnTo>
                      <a:pt x="23" y="217"/>
                    </a:lnTo>
                    <a:lnTo>
                      <a:pt x="35" y="203"/>
                    </a:lnTo>
                    <a:lnTo>
                      <a:pt x="12" y="203"/>
                    </a:lnTo>
                    <a:lnTo>
                      <a:pt x="47" y="193"/>
                    </a:lnTo>
                    <a:lnTo>
                      <a:pt x="84" y="198"/>
                    </a:lnTo>
                    <a:lnTo>
                      <a:pt x="132" y="198"/>
                    </a:lnTo>
                    <a:lnTo>
                      <a:pt x="174" y="193"/>
                    </a:lnTo>
                    <a:lnTo>
                      <a:pt x="204" y="193"/>
                    </a:lnTo>
                    <a:lnTo>
                      <a:pt x="247" y="193"/>
                    </a:lnTo>
                    <a:lnTo>
                      <a:pt x="264" y="193"/>
                    </a:lnTo>
                    <a:lnTo>
                      <a:pt x="289" y="188"/>
                    </a:lnTo>
                    <a:lnTo>
                      <a:pt x="313" y="180"/>
                    </a:lnTo>
                    <a:lnTo>
                      <a:pt x="354" y="170"/>
                    </a:lnTo>
                    <a:lnTo>
                      <a:pt x="414" y="161"/>
                    </a:lnTo>
                    <a:lnTo>
                      <a:pt x="445" y="161"/>
                    </a:lnTo>
                    <a:lnTo>
                      <a:pt x="487" y="161"/>
                    </a:lnTo>
                    <a:lnTo>
                      <a:pt x="518" y="156"/>
                    </a:lnTo>
                    <a:lnTo>
                      <a:pt x="576" y="156"/>
                    </a:lnTo>
                    <a:lnTo>
                      <a:pt x="619" y="156"/>
                    </a:lnTo>
                    <a:lnTo>
                      <a:pt x="661" y="156"/>
                    </a:lnTo>
                    <a:lnTo>
                      <a:pt x="692" y="156"/>
                    </a:lnTo>
                    <a:lnTo>
                      <a:pt x="710" y="147"/>
                    </a:lnTo>
                    <a:lnTo>
                      <a:pt x="733" y="142"/>
                    </a:lnTo>
                    <a:lnTo>
                      <a:pt x="752" y="142"/>
                    </a:lnTo>
                    <a:lnTo>
                      <a:pt x="781" y="127"/>
                    </a:lnTo>
                    <a:lnTo>
                      <a:pt x="823" y="113"/>
                    </a:lnTo>
                    <a:lnTo>
                      <a:pt x="860" y="104"/>
                    </a:lnTo>
                    <a:lnTo>
                      <a:pt x="866" y="89"/>
                    </a:lnTo>
                    <a:lnTo>
                      <a:pt x="877" y="86"/>
                    </a:lnTo>
                    <a:lnTo>
                      <a:pt x="903" y="76"/>
                    </a:lnTo>
                    <a:lnTo>
                      <a:pt x="915" y="66"/>
                    </a:lnTo>
                    <a:lnTo>
                      <a:pt x="932" y="57"/>
                    </a:lnTo>
                    <a:lnTo>
                      <a:pt x="955" y="42"/>
                    </a:lnTo>
                    <a:lnTo>
                      <a:pt x="981" y="28"/>
                    </a:lnTo>
                    <a:lnTo>
                      <a:pt x="998" y="18"/>
                    </a:lnTo>
                    <a:lnTo>
                      <a:pt x="1016" y="0"/>
                    </a:lnTo>
                    <a:lnTo>
                      <a:pt x="1010" y="33"/>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3" name="Freeform 25"/>
              <p:cNvSpPr>
                <a:spLocks/>
              </p:cNvSpPr>
              <p:nvPr/>
            </p:nvSpPr>
            <p:spPr bwMode="auto">
              <a:xfrm>
                <a:off x="3345" y="2470"/>
                <a:ext cx="20" cy="210"/>
              </a:xfrm>
              <a:custGeom>
                <a:avLst/>
                <a:gdLst>
                  <a:gd name="T0" fmla="*/ 8 w 20"/>
                  <a:gd name="T1" fmla="*/ 209 h 210"/>
                  <a:gd name="T2" fmla="*/ 0 w 20"/>
                  <a:gd name="T3" fmla="*/ 172 h 210"/>
                  <a:gd name="T4" fmla="*/ 0 w 20"/>
                  <a:gd name="T5" fmla="*/ 144 h 210"/>
                  <a:gd name="T6" fmla="*/ 0 w 20"/>
                  <a:gd name="T7" fmla="*/ 115 h 210"/>
                  <a:gd name="T8" fmla="*/ 3 w 20"/>
                  <a:gd name="T9" fmla="*/ 79 h 210"/>
                  <a:gd name="T10" fmla="*/ 8 w 20"/>
                  <a:gd name="T11" fmla="*/ 33 h 210"/>
                  <a:gd name="T12" fmla="*/ 8 w 20"/>
                  <a:gd name="T13" fmla="*/ 0 h 210"/>
                  <a:gd name="T14" fmla="*/ 16 w 20"/>
                  <a:gd name="T15" fmla="*/ 5 h 210"/>
                  <a:gd name="T16" fmla="*/ 16 w 20"/>
                  <a:gd name="T17" fmla="*/ 28 h 210"/>
                  <a:gd name="T18" fmla="*/ 19 w 20"/>
                  <a:gd name="T19" fmla="*/ 70 h 210"/>
                  <a:gd name="T20" fmla="*/ 16 w 20"/>
                  <a:gd name="T21" fmla="*/ 102 h 210"/>
                  <a:gd name="T22" fmla="*/ 12 w 20"/>
                  <a:gd name="T23" fmla="*/ 144 h 210"/>
                  <a:gd name="T24" fmla="*/ 12 w 20"/>
                  <a:gd name="T25" fmla="*/ 167 h 210"/>
                  <a:gd name="T26" fmla="*/ 12 w 20"/>
                  <a:gd name="T27" fmla="*/ 190 h 210"/>
                  <a:gd name="T28" fmla="*/ 8 w 20"/>
                  <a:gd name="T29" fmla="*/ 20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10">
                    <a:moveTo>
                      <a:pt x="8" y="209"/>
                    </a:moveTo>
                    <a:lnTo>
                      <a:pt x="0" y="172"/>
                    </a:lnTo>
                    <a:lnTo>
                      <a:pt x="0" y="144"/>
                    </a:lnTo>
                    <a:lnTo>
                      <a:pt x="0" y="115"/>
                    </a:lnTo>
                    <a:lnTo>
                      <a:pt x="3" y="79"/>
                    </a:lnTo>
                    <a:lnTo>
                      <a:pt x="8" y="33"/>
                    </a:lnTo>
                    <a:lnTo>
                      <a:pt x="8" y="0"/>
                    </a:lnTo>
                    <a:lnTo>
                      <a:pt x="16" y="5"/>
                    </a:lnTo>
                    <a:lnTo>
                      <a:pt x="16" y="28"/>
                    </a:lnTo>
                    <a:lnTo>
                      <a:pt x="19" y="70"/>
                    </a:lnTo>
                    <a:lnTo>
                      <a:pt x="16" y="102"/>
                    </a:lnTo>
                    <a:lnTo>
                      <a:pt x="12" y="144"/>
                    </a:lnTo>
                    <a:lnTo>
                      <a:pt x="12" y="167"/>
                    </a:lnTo>
                    <a:lnTo>
                      <a:pt x="12" y="190"/>
                    </a:lnTo>
                    <a:lnTo>
                      <a:pt x="8" y="209"/>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4" name="Freeform 26"/>
              <p:cNvSpPr>
                <a:spLocks/>
              </p:cNvSpPr>
              <p:nvPr/>
            </p:nvSpPr>
            <p:spPr bwMode="auto">
              <a:xfrm>
                <a:off x="3328" y="2499"/>
                <a:ext cx="8" cy="104"/>
              </a:xfrm>
              <a:custGeom>
                <a:avLst/>
                <a:gdLst>
                  <a:gd name="T0" fmla="*/ 0 w 8"/>
                  <a:gd name="T1" fmla="*/ 0 h 104"/>
                  <a:gd name="T2" fmla="*/ 0 w 8"/>
                  <a:gd name="T3" fmla="*/ 31 h 104"/>
                  <a:gd name="T4" fmla="*/ 0 w 8"/>
                  <a:gd name="T5" fmla="*/ 62 h 104"/>
                  <a:gd name="T6" fmla="*/ 0 w 8"/>
                  <a:gd name="T7" fmla="*/ 76 h 104"/>
                  <a:gd name="T8" fmla="*/ 2 w 8"/>
                  <a:gd name="T9" fmla="*/ 89 h 104"/>
                  <a:gd name="T10" fmla="*/ 2 w 8"/>
                  <a:gd name="T11" fmla="*/ 103 h 104"/>
                  <a:gd name="T12" fmla="*/ 5 w 8"/>
                  <a:gd name="T13" fmla="*/ 84 h 104"/>
                  <a:gd name="T14" fmla="*/ 5 w 8"/>
                  <a:gd name="T15" fmla="*/ 76 h 104"/>
                  <a:gd name="T16" fmla="*/ 7 w 8"/>
                  <a:gd name="T17" fmla="*/ 58 h 104"/>
                  <a:gd name="T18" fmla="*/ 7 w 8"/>
                  <a:gd name="T19" fmla="*/ 17 h 104"/>
                  <a:gd name="T20" fmla="*/ 0 w 8"/>
                  <a:gd name="T21"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04">
                    <a:moveTo>
                      <a:pt x="0" y="0"/>
                    </a:moveTo>
                    <a:lnTo>
                      <a:pt x="0" y="31"/>
                    </a:lnTo>
                    <a:lnTo>
                      <a:pt x="0" y="62"/>
                    </a:lnTo>
                    <a:lnTo>
                      <a:pt x="0" y="76"/>
                    </a:lnTo>
                    <a:lnTo>
                      <a:pt x="2" y="89"/>
                    </a:lnTo>
                    <a:lnTo>
                      <a:pt x="2" y="103"/>
                    </a:lnTo>
                    <a:lnTo>
                      <a:pt x="5" y="84"/>
                    </a:lnTo>
                    <a:lnTo>
                      <a:pt x="5" y="76"/>
                    </a:lnTo>
                    <a:lnTo>
                      <a:pt x="7" y="58"/>
                    </a:lnTo>
                    <a:lnTo>
                      <a:pt x="7" y="17"/>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5" name="Freeform 27"/>
              <p:cNvSpPr>
                <a:spLocks/>
              </p:cNvSpPr>
              <p:nvPr/>
            </p:nvSpPr>
            <p:spPr bwMode="auto">
              <a:xfrm>
                <a:off x="3272" y="2556"/>
                <a:ext cx="14" cy="84"/>
              </a:xfrm>
              <a:custGeom>
                <a:avLst/>
                <a:gdLst>
                  <a:gd name="T0" fmla="*/ 13 w 14"/>
                  <a:gd name="T1" fmla="*/ 0 h 84"/>
                  <a:gd name="T2" fmla="*/ 7 w 14"/>
                  <a:gd name="T3" fmla="*/ 17 h 84"/>
                  <a:gd name="T4" fmla="*/ 4 w 14"/>
                  <a:gd name="T5" fmla="*/ 35 h 84"/>
                  <a:gd name="T6" fmla="*/ 0 w 14"/>
                  <a:gd name="T7" fmla="*/ 57 h 84"/>
                  <a:gd name="T8" fmla="*/ 0 w 14"/>
                  <a:gd name="T9" fmla="*/ 83 h 84"/>
                  <a:gd name="T10" fmla="*/ 7 w 14"/>
                  <a:gd name="T11" fmla="*/ 52 h 84"/>
                  <a:gd name="T12" fmla="*/ 10 w 14"/>
                  <a:gd name="T13" fmla="*/ 35 h 84"/>
                  <a:gd name="T14" fmla="*/ 13 w 14"/>
                  <a:gd name="T15" fmla="*/ 0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4">
                    <a:moveTo>
                      <a:pt x="13" y="0"/>
                    </a:moveTo>
                    <a:lnTo>
                      <a:pt x="7" y="17"/>
                    </a:lnTo>
                    <a:lnTo>
                      <a:pt x="4" y="35"/>
                    </a:lnTo>
                    <a:lnTo>
                      <a:pt x="0" y="57"/>
                    </a:lnTo>
                    <a:lnTo>
                      <a:pt x="0" y="83"/>
                    </a:lnTo>
                    <a:lnTo>
                      <a:pt x="7" y="52"/>
                    </a:lnTo>
                    <a:lnTo>
                      <a:pt x="10" y="35"/>
                    </a:lnTo>
                    <a:lnTo>
                      <a:pt x="13"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6" name="Freeform 28"/>
              <p:cNvSpPr>
                <a:spLocks/>
              </p:cNvSpPr>
              <p:nvPr/>
            </p:nvSpPr>
            <p:spPr bwMode="auto">
              <a:xfrm>
                <a:off x="3236" y="2488"/>
                <a:ext cx="26" cy="100"/>
              </a:xfrm>
              <a:custGeom>
                <a:avLst/>
                <a:gdLst>
                  <a:gd name="T0" fmla="*/ 25 w 26"/>
                  <a:gd name="T1" fmla="*/ 27 h 100"/>
                  <a:gd name="T2" fmla="*/ 21 w 26"/>
                  <a:gd name="T3" fmla="*/ 50 h 100"/>
                  <a:gd name="T4" fmla="*/ 13 w 26"/>
                  <a:gd name="T5" fmla="*/ 59 h 100"/>
                  <a:gd name="T6" fmla="*/ 4 w 26"/>
                  <a:gd name="T7" fmla="*/ 86 h 100"/>
                  <a:gd name="T8" fmla="*/ 0 w 26"/>
                  <a:gd name="T9" fmla="*/ 99 h 100"/>
                  <a:gd name="T10" fmla="*/ 4 w 26"/>
                  <a:gd name="T11" fmla="*/ 81 h 100"/>
                  <a:gd name="T12" fmla="*/ 4 w 26"/>
                  <a:gd name="T13" fmla="*/ 59 h 100"/>
                  <a:gd name="T14" fmla="*/ 9 w 26"/>
                  <a:gd name="T15" fmla="*/ 37 h 100"/>
                  <a:gd name="T16" fmla="*/ 16 w 26"/>
                  <a:gd name="T17" fmla="*/ 18 h 100"/>
                  <a:gd name="T18" fmla="*/ 16 w 26"/>
                  <a:gd name="T19" fmla="*/ 0 h 100"/>
                  <a:gd name="T20" fmla="*/ 25 w 26"/>
                  <a:gd name="T21" fmla="*/ 2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100">
                    <a:moveTo>
                      <a:pt x="25" y="27"/>
                    </a:moveTo>
                    <a:lnTo>
                      <a:pt x="21" y="50"/>
                    </a:lnTo>
                    <a:lnTo>
                      <a:pt x="13" y="59"/>
                    </a:lnTo>
                    <a:lnTo>
                      <a:pt x="4" y="86"/>
                    </a:lnTo>
                    <a:lnTo>
                      <a:pt x="0" y="99"/>
                    </a:lnTo>
                    <a:lnTo>
                      <a:pt x="4" y="81"/>
                    </a:lnTo>
                    <a:lnTo>
                      <a:pt x="4" y="59"/>
                    </a:lnTo>
                    <a:lnTo>
                      <a:pt x="9" y="37"/>
                    </a:lnTo>
                    <a:lnTo>
                      <a:pt x="16" y="18"/>
                    </a:lnTo>
                    <a:lnTo>
                      <a:pt x="16" y="0"/>
                    </a:lnTo>
                    <a:lnTo>
                      <a:pt x="25" y="27"/>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7" name="Freeform 29"/>
              <p:cNvSpPr>
                <a:spLocks/>
              </p:cNvSpPr>
              <p:nvPr/>
            </p:nvSpPr>
            <p:spPr bwMode="auto">
              <a:xfrm>
                <a:off x="3451" y="2444"/>
                <a:ext cx="6" cy="159"/>
              </a:xfrm>
              <a:custGeom>
                <a:avLst/>
                <a:gdLst>
                  <a:gd name="T0" fmla="*/ 2 w 6"/>
                  <a:gd name="T1" fmla="*/ 158 h 159"/>
                  <a:gd name="T2" fmla="*/ 0 w 6"/>
                  <a:gd name="T3" fmla="*/ 126 h 159"/>
                  <a:gd name="T4" fmla="*/ 0 w 6"/>
                  <a:gd name="T5" fmla="*/ 89 h 159"/>
                  <a:gd name="T6" fmla="*/ 2 w 6"/>
                  <a:gd name="T7" fmla="*/ 61 h 159"/>
                  <a:gd name="T8" fmla="*/ 2 w 6"/>
                  <a:gd name="T9" fmla="*/ 28 h 159"/>
                  <a:gd name="T10" fmla="*/ 3 w 6"/>
                  <a:gd name="T11" fmla="*/ 0 h 159"/>
                  <a:gd name="T12" fmla="*/ 5 w 6"/>
                  <a:gd name="T13" fmla="*/ 10 h 159"/>
                  <a:gd name="T14" fmla="*/ 5 w 6"/>
                  <a:gd name="T15" fmla="*/ 42 h 159"/>
                  <a:gd name="T16" fmla="*/ 3 w 6"/>
                  <a:gd name="T17" fmla="*/ 69 h 159"/>
                  <a:gd name="T18" fmla="*/ 3 w 6"/>
                  <a:gd name="T19" fmla="*/ 89 h 159"/>
                  <a:gd name="T20" fmla="*/ 2 w 6"/>
                  <a:gd name="T21" fmla="*/ 111 h 159"/>
                  <a:gd name="T22" fmla="*/ 3 w 6"/>
                  <a:gd name="T23" fmla="*/ 139 h 159"/>
                  <a:gd name="T24" fmla="*/ 2 w 6"/>
                  <a:gd name="T25" fmla="*/ 158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159">
                    <a:moveTo>
                      <a:pt x="2" y="158"/>
                    </a:moveTo>
                    <a:lnTo>
                      <a:pt x="0" y="126"/>
                    </a:lnTo>
                    <a:lnTo>
                      <a:pt x="0" y="89"/>
                    </a:lnTo>
                    <a:lnTo>
                      <a:pt x="2" y="61"/>
                    </a:lnTo>
                    <a:lnTo>
                      <a:pt x="2" y="28"/>
                    </a:lnTo>
                    <a:lnTo>
                      <a:pt x="3" y="0"/>
                    </a:lnTo>
                    <a:lnTo>
                      <a:pt x="5" y="10"/>
                    </a:lnTo>
                    <a:lnTo>
                      <a:pt x="5" y="42"/>
                    </a:lnTo>
                    <a:lnTo>
                      <a:pt x="3" y="69"/>
                    </a:lnTo>
                    <a:lnTo>
                      <a:pt x="3" y="89"/>
                    </a:lnTo>
                    <a:lnTo>
                      <a:pt x="2" y="111"/>
                    </a:lnTo>
                    <a:lnTo>
                      <a:pt x="3" y="139"/>
                    </a:lnTo>
                    <a:lnTo>
                      <a:pt x="2" y="158"/>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8" name="Freeform 30"/>
              <p:cNvSpPr>
                <a:spLocks/>
              </p:cNvSpPr>
              <p:nvPr/>
            </p:nvSpPr>
            <p:spPr bwMode="auto">
              <a:xfrm>
                <a:off x="3473" y="2325"/>
                <a:ext cx="20" cy="239"/>
              </a:xfrm>
              <a:custGeom>
                <a:avLst/>
                <a:gdLst>
                  <a:gd name="T0" fmla="*/ 4 w 20"/>
                  <a:gd name="T1" fmla="*/ 238 h 239"/>
                  <a:gd name="T2" fmla="*/ 7 w 20"/>
                  <a:gd name="T3" fmla="*/ 201 h 239"/>
                  <a:gd name="T4" fmla="*/ 12 w 20"/>
                  <a:gd name="T5" fmla="*/ 168 h 239"/>
                  <a:gd name="T6" fmla="*/ 7 w 20"/>
                  <a:gd name="T7" fmla="*/ 135 h 239"/>
                  <a:gd name="T8" fmla="*/ 4 w 20"/>
                  <a:gd name="T9" fmla="*/ 108 h 239"/>
                  <a:gd name="T10" fmla="*/ 7 w 20"/>
                  <a:gd name="T11" fmla="*/ 80 h 239"/>
                  <a:gd name="T12" fmla="*/ 4 w 20"/>
                  <a:gd name="T13" fmla="*/ 56 h 239"/>
                  <a:gd name="T14" fmla="*/ 4 w 20"/>
                  <a:gd name="T15" fmla="*/ 28 h 239"/>
                  <a:gd name="T16" fmla="*/ 0 w 20"/>
                  <a:gd name="T17" fmla="*/ 0 h 239"/>
                  <a:gd name="T18" fmla="*/ 12 w 20"/>
                  <a:gd name="T19" fmla="*/ 23 h 239"/>
                  <a:gd name="T20" fmla="*/ 12 w 20"/>
                  <a:gd name="T21" fmla="*/ 46 h 239"/>
                  <a:gd name="T22" fmla="*/ 15 w 20"/>
                  <a:gd name="T23" fmla="*/ 70 h 239"/>
                  <a:gd name="T24" fmla="*/ 15 w 20"/>
                  <a:gd name="T25" fmla="*/ 89 h 239"/>
                  <a:gd name="T26" fmla="*/ 15 w 20"/>
                  <a:gd name="T27" fmla="*/ 112 h 239"/>
                  <a:gd name="T28" fmla="*/ 15 w 20"/>
                  <a:gd name="T29" fmla="*/ 135 h 239"/>
                  <a:gd name="T30" fmla="*/ 19 w 20"/>
                  <a:gd name="T31" fmla="*/ 154 h 239"/>
                  <a:gd name="T32" fmla="*/ 19 w 20"/>
                  <a:gd name="T33" fmla="*/ 182 h 239"/>
                  <a:gd name="T34" fmla="*/ 12 w 20"/>
                  <a:gd name="T35" fmla="*/ 196 h 239"/>
                  <a:gd name="T36" fmla="*/ 4 w 20"/>
                  <a:gd name="T37" fmla="*/ 238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239">
                    <a:moveTo>
                      <a:pt x="4" y="238"/>
                    </a:moveTo>
                    <a:lnTo>
                      <a:pt x="7" y="201"/>
                    </a:lnTo>
                    <a:lnTo>
                      <a:pt x="12" y="168"/>
                    </a:lnTo>
                    <a:lnTo>
                      <a:pt x="7" y="135"/>
                    </a:lnTo>
                    <a:lnTo>
                      <a:pt x="4" y="108"/>
                    </a:lnTo>
                    <a:lnTo>
                      <a:pt x="7" y="80"/>
                    </a:lnTo>
                    <a:lnTo>
                      <a:pt x="4" y="56"/>
                    </a:lnTo>
                    <a:lnTo>
                      <a:pt x="4" y="28"/>
                    </a:lnTo>
                    <a:lnTo>
                      <a:pt x="0" y="0"/>
                    </a:lnTo>
                    <a:lnTo>
                      <a:pt x="12" y="23"/>
                    </a:lnTo>
                    <a:lnTo>
                      <a:pt x="12" y="46"/>
                    </a:lnTo>
                    <a:lnTo>
                      <a:pt x="15" y="70"/>
                    </a:lnTo>
                    <a:lnTo>
                      <a:pt x="15" y="89"/>
                    </a:lnTo>
                    <a:lnTo>
                      <a:pt x="15" y="112"/>
                    </a:lnTo>
                    <a:lnTo>
                      <a:pt x="15" y="135"/>
                    </a:lnTo>
                    <a:lnTo>
                      <a:pt x="19" y="154"/>
                    </a:lnTo>
                    <a:lnTo>
                      <a:pt x="19" y="182"/>
                    </a:lnTo>
                    <a:lnTo>
                      <a:pt x="12" y="196"/>
                    </a:lnTo>
                    <a:lnTo>
                      <a:pt x="4" y="238"/>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9" name="Freeform 31"/>
              <p:cNvSpPr>
                <a:spLocks/>
              </p:cNvSpPr>
              <p:nvPr/>
            </p:nvSpPr>
            <p:spPr bwMode="auto">
              <a:xfrm>
                <a:off x="3370" y="2296"/>
                <a:ext cx="26" cy="239"/>
              </a:xfrm>
              <a:custGeom>
                <a:avLst/>
                <a:gdLst>
                  <a:gd name="T0" fmla="*/ 8 w 26"/>
                  <a:gd name="T1" fmla="*/ 238 h 239"/>
                  <a:gd name="T2" fmla="*/ 8 w 26"/>
                  <a:gd name="T3" fmla="*/ 206 h 239"/>
                  <a:gd name="T4" fmla="*/ 0 w 26"/>
                  <a:gd name="T5" fmla="*/ 168 h 239"/>
                  <a:gd name="T6" fmla="*/ 0 w 26"/>
                  <a:gd name="T7" fmla="*/ 145 h 239"/>
                  <a:gd name="T8" fmla="*/ 8 w 26"/>
                  <a:gd name="T9" fmla="*/ 121 h 239"/>
                  <a:gd name="T10" fmla="*/ 4 w 26"/>
                  <a:gd name="T11" fmla="*/ 84 h 239"/>
                  <a:gd name="T12" fmla="*/ 4 w 26"/>
                  <a:gd name="T13" fmla="*/ 56 h 239"/>
                  <a:gd name="T14" fmla="*/ 13 w 26"/>
                  <a:gd name="T15" fmla="*/ 28 h 239"/>
                  <a:gd name="T16" fmla="*/ 8 w 26"/>
                  <a:gd name="T17" fmla="*/ 0 h 239"/>
                  <a:gd name="T18" fmla="*/ 21 w 26"/>
                  <a:gd name="T19" fmla="*/ 10 h 239"/>
                  <a:gd name="T20" fmla="*/ 25 w 26"/>
                  <a:gd name="T21" fmla="*/ 38 h 239"/>
                  <a:gd name="T22" fmla="*/ 21 w 26"/>
                  <a:gd name="T23" fmla="*/ 70 h 239"/>
                  <a:gd name="T24" fmla="*/ 17 w 26"/>
                  <a:gd name="T25" fmla="*/ 103 h 239"/>
                  <a:gd name="T26" fmla="*/ 25 w 26"/>
                  <a:gd name="T27" fmla="*/ 121 h 239"/>
                  <a:gd name="T28" fmla="*/ 21 w 26"/>
                  <a:gd name="T29" fmla="*/ 154 h 239"/>
                  <a:gd name="T30" fmla="*/ 21 w 26"/>
                  <a:gd name="T31" fmla="*/ 192 h 239"/>
                  <a:gd name="T32" fmla="*/ 8 w 26"/>
                  <a:gd name="T33" fmla="*/ 238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39">
                    <a:moveTo>
                      <a:pt x="8" y="238"/>
                    </a:moveTo>
                    <a:lnTo>
                      <a:pt x="8" y="206"/>
                    </a:lnTo>
                    <a:lnTo>
                      <a:pt x="0" y="168"/>
                    </a:lnTo>
                    <a:lnTo>
                      <a:pt x="0" y="145"/>
                    </a:lnTo>
                    <a:lnTo>
                      <a:pt x="8" y="121"/>
                    </a:lnTo>
                    <a:lnTo>
                      <a:pt x="4" y="84"/>
                    </a:lnTo>
                    <a:lnTo>
                      <a:pt x="4" y="56"/>
                    </a:lnTo>
                    <a:lnTo>
                      <a:pt x="13" y="28"/>
                    </a:lnTo>
                    <a:lnTo>
                      <a:pt x="8" y="0"/>
                    </a:lnTo>
                    <a:lnTo>
                      <a:pt x="21" y="10"/>
                    </a:lnTo>
                    <a:lnTo>
                      <a:pt x="25" y="38"/>
                    </a:lnTo>
                    <a:lnTo>
                      <a:pt x="21" y="70"/>
                    </a:lnTo>
                    <a:lnTo>
                      <a:pt x="17" y="103"/>
                    </a:lnTo>
                    <a:lnTo>
                      <a:pt x="25" y="121"/>
                    </a:lnTo>
                    <a:lnTo>
                      <a:pt x="21" y="154"/>
                    </a:lnTo>
                    <a:lnTo>
                      <a:pt x="21" y="192"/>
                    </a:lnTo>
                    <a:lnTo>
                      <a:pt x="8" y="238"/>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30" name="Freeform 32"/>
              <p:cNvSpPr>
                <a:spLocks/>
              </p:cNvSpPr>
              <p:nvPr/>
            </p:nvSpPr>
            <p:spPr bwMode="auto">
              <a:xfrm>
                <a:off x="3504" y="2455"/>
                <a:ext cx="14" cy="90"/>
              </a:xfrm>
              <a:custGeom>
                <a:avLst/>
                <a:gdLst>
                  <a:gd name="T0" fmla="*/ 7 w 14"/>
                  <a:gd name="T1" fmla="*/ 0 h 90"/>
                  <a:gd name="T2" fmla="*/ 10 w 14"/>
                  <a:gd name="T3" fmla="*/ 30 h 90"/>
                  <a:gd name="T4" fmla="*/ 7 w 14"/>
                  <a:gd name="T5" fmla="*/ 62 h 90"/>
                  <a:gd name="T6" fmla="*/ 0 w 14"/>
                  <a:gd name="T7" fmla="*/ 89 h 90"/>
                  <a:gd name="T8" fmla="*/ 10 w 14"/>
                  <a:gd name="T9" fmla="*/ 76 h 90"/>
                  <a:gd name="T10" fmla="*/ 13 w 14"/>
                  <a:gd name="T11" fmla="*/ 40 h 90"/>
                  <a:gd name="T12" fmla="*/ 7 w 14"/>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14" h="90">
                    <a:moveTo>
                      <a:pt x="7" y="0"/>
                    </a:moveTo>
                    <a:lnTo>
                      <a:pt x="10" y="30"/>
                    </a:lnTo>
                    <a:lnTo>
                      <a:pt x="7" y="62"/>
                    </a:lnTo>
                    <a:lnTo>
                      <a:pt x="0" y="89"/>
                    </a:lnTo>
                    <a:lnTo>
                      <a:pt x="10" y="76"/>
                    </a:lnTo>
                    <a:lnTo>
                      <a:pt x="13" y="40"/>
                    </a:lnTo>
                    <a:lnTo>
                      <a:pt x="7"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31" name="Freeform 33"/>
              <p:cNvSpPr>
                <a:spLocks/>
              </p:cNvSpPr>
              <p:nvPr/>
            </p:nvSpPr>
            <p:spPr bwMode="auto">
              <a:xfrm>
                <a:off x="3266" y="2339"/>
                <a:ext cx="15" cy="163"/>
              </a:xfrm>
              <a:custGeom>
                <a:avLst/>
                <a:gdLst>
                  <a:gd name="T0" fmla="*/ 7 w 15"/>
                  <a:gd name="T1" fmla="*/ 162 h 163"/>
                  <a:gd name="T2" fmla="*/ 0 w 15"/>
                  <a:gd name="T3" fmla="*/ 139 h 163"/>
                  <a:gd name="T4" fmla="*/ 0 w 15"/>
                  <a:gd name="T5" fmla="*/ 116 h 163"/>
                  <a:gd name="T6" fmla="*/ 0 w 15"/>
                  <a:gd name="T7" fmla="*/ 83 h 163"/>
                  <a:gd name="T8" fmla="*/ 3 w 15"/>
                  <a:gd name="T9" fmla="*/ 56 h 163"/>
                  <a:gd name="T10" fmla="*/ 7 w 15"/>
                  <a:gd name="T11" fmla="*/ 23 h 163"/>
                  <a:gd name="T12" fmla="*/ 14 w 15"/>
                  <a:gd name="T13" fmla="*/ 0 h 163"/>
                  <a:gd name="T14" fmla="*/ 14 w 15"/>
                  <a:gd name="T15" fmla="*/ 37 h 163"/>
                  <a:gd name="T16" fmla="*/ 14 w 15"/>
                  <a:gd name="T17" fmla="*/ 61 h 163"/>
                  <a:gd name="T18" fmla="*/ 11 w 15"/>
                  <a:gd name="T19" fmla="*/ 88 h 163"/>
                  <a:gd name="T20" fmla="*/ 11 w 15"/>
                  <a:gd name="T21" fmla="*/ 116 h 163"/>
                  <a:gd name="T22" fmla="*/ 7 w 15"/>
                  <a:gd name="T23" fmla="*/ 139 h 163"/>
                  <a:gd name="T24" fmla="*/ 7 w 15"/>
                  <a:gd name="T25" fmla="*/ 16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63">
                    <a:moveTo>
                      <a:pt x="7" y="162"/>
                    </a:moveTo>
                    <a:lnTo>
                      <a:pt x="0" y="139"/>
                    </a:lnTo>
                    <a:lnTo>
                      <a:pt x="0" y="116"/>
                    </a:lnTo>
                    <a:lnTo>
                      <a:pt x="0" y="83"/>
                    </a:lnTo>
                    <a:lnTo>
                      <a:pt x="3" y="56"/>
                    </a:lnTo>
                    <a:lnTo>
                      <a:pt x="7" y="23"/>
                    </a:lnTo>
                    <a:lnTo>
                      <a:pt x="14" y="0"/>
                    </a:lnTo>
                    <a:lnTo>
                      <a:pt x="14" y="37"/>
                    </a:lnTo>
                    <a:lnTo>
                      <a:pt x="14" y="61"/>
                    </a:lnTo>
                    <a:lnTo>
                      <a:pt x="11" y="88"/>
                    </a:lnTo>
                    <a:lnTo>
                      <a:pt x="11" y="116"/>
                    </a:lnTo>
                    <a:lnTo>
                      <a:pt x="7" y="139"/>
                    </a:lnTo>
                    <a:lnTo>
                      <a:pt x="7" y="162"/>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32" name="Freeform 34"/>
              <p:cNvSpPr>
                <a:spLocks/>
              </p:cNvSpPr>
              <p:nvPr/>
            </p:nvSpPr>
            <p:spPr bwMode="auto">
              <a:xfrm>
                <a:off x="3254" y="2349"/>
                <a:ext cx="1" cy="128"/>
              </a:xfrm>
              <a:custGeom>
                <a:avLst/>
                <a:gdLst>
                  <a:gd name="T0" fmla="*/ 0 w 1"/>
                  <a:gd name="T1" fmla="*/ 0 h 128"/>
                  <a:gd name="T2" fmla="*/ 0 w 1"/>
                  <a:gd name="T3" fmla="*/ 18 h 128"/>
                  <a:gd name="T4" fmla="*/ 0 w 1"/>
                  <a:gd name="T5" fmla="*/ 45 h 128"/>
                  <a:gd name="T6" fmla="*/ 0 w 1"/>
                  <a:gd name="T7" fmla="*/ 63 h 128"/>
                  <a:gd name="T8" fmla="*/ 0 w 1"/>
                  <a:gd name="T9" fmla="*/ 77 h 128"/>
                  <a:gd name="T10" fmla="*/ 0 w 1"/>
                  <a:gd name="T11" fmla="*/ 90 h 128"/>
                  <a:gd name="T12" fmla="*/ 0 w 1"/>
                  <a:gd name="T13" fmla="*/ 113 h 128"/>
                  <a:gd name="T14" fmla="*/ 0 w 1"/>
                  <a:gd name="T15" fmla="*/ 127 h 128"/>
                  <a:gd name="T16" fmla="*/ 0 w 1"/>
                  <a:gd name="T17" fmla="*/ 113 h 128"/>
                  <a:gd name="T18" fmla="*/ 0 w 1"/>
                  <a:gd name="T19" fmla="*/ 86 h 128"/>
                  <a:gd name="T20" fmla="*/ 0 w 1"/>
                  <a:gd name="T21" fmla="*/ 68 h 128"/>
                  <a:gd name="T22" fmla="*/ 0 w 1"/>
                  <a:gd name="T23" fmla="*/ 40 h 128"/>
                  <a:gd name="T24" fmla="*/ 0 w 1"/>
                  <a:gd name="T25" fmla="*/ 22 h 128"/>
                  <a:gd name="T26" fmla="*/ 0 w 1"/>
                  <a:gd name="T27"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 h="128">
                    <a:moveTo>
                      <a:pt x="0" y="0"/>
                    </a:moveTo>
                    <a:lnTo>
                      <a:pt x="0" y="18"/>
                    </a:lnTo>
                    <a:lnTo>
                      <a:pt x="0" y="45"/>
                    </a:lnTo>
                    <a:lnTo>
                      <a:pt x="0" y="63"/>
                    </a:lnTo>
                    <a:lnTo>
                      <a:pt x="0" y="77"/>
                    </a:lnTo>
                    <a:lnTo>
                      <a:pt x="0" y="90"/>
                    </a:lnTo>
                    <a:lnTo>
                      <a:pt x="0" y="113"/>
                    </a:lnTo>
                    <a:lnTo>
                      <a:pt x="0" y="127"/>
                    </a:lnTo>
                    <a:lnTo>
                      <a:pt x="0" y="113"/>
                    </a:lnTo>
                    <a:lnTo>
                      <a:pt x="0" y="86"/>
                    </a:lnTo>
                    <a:lnTo>
                      <a:pt x="0" y="68"/>
                    </a:lnTo>
                    <a:lnTo>
                      <a:pt x="0" y="40"/>
                    </a:lnTo>
                    <a:lnTo>
                      <a:pt x="0" y="22"/>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33" name="Freeform 35"/>
              <p:cNvSpPr>
                <a:spLocks/>
              </p:cNvSpPr>
              <p:nvPr/>
            </p:nvSpPr>
            <p:spPr bwMode="auto">
              <a:xfrm>
                <a:off x="3297" y="2315"/>
                <a:ext cx="20" cy="225"/>
              </a:xfrm>
              <a:custGeom>
                <a:avLst/>
                <a:gdLst>
                  <a:gd name="T0" fmla="*/ 0 w 20"/>
                  <a:gd name="T1" fmla="*/ 224 h 225"/>
                  <a:gd name="T2" fmla="*/ 0 w 20"/>
                  <a:gd name="T3" fmla="*/ 191 h 225"/>
                  <a:gd name="T4" fmla="*/ 0 w 20"/>
                  <a:gd name="T5" fmla="*/ 168 h 225"/>
                  <a:gd name="T6" fmla="*/ 0 w 20"/>
                  <a:gd name="T7" fmla="*/ 149 h 225"/>
                  <a:gd name="T8" fmla="*/ 4 w 20"/>
                  <a:gd name="T9" fmla="*/ 121 h 225"/>
                  <a:gd name="T10" fmla="*/ 4 w 20"/>
                  <a:gd name="T11" fmla="*/ 103 h 225"/>
                  <a:gd name="T12" fmla="*/ 7 w 20"/>
                  <a:gd name="T13" fmla="*/ 80 h 225"/>
                  <a:gd name="T14" fmla="*/ 7 w 20"/>
                  <a:gd name="T15" fmla="*/ 46 h 225"/>
                  <a:gd name="T16" fmla="*/ 12 w 20"/>
                  <a:gd name="T17" fmla="*/ 33 h 225"/>
                  <a:gd name="T18" fmla="*/ 12 w 20"/>
                  <a:gd name="T19" fmla="*/ 0 h 225"/>
                  <a:gd name="T20" fmla="*/ 19 w 20"/>
                  <a:gd name="T21" fmla="*/ 23 h 225"/>
                  <a:gd name="T22" fmla="*/ 15 w 20"/>
                  <a:gd name="T23" fmla="*/ 46 h 225"/>
                  <a:gd name="T24" fmla="*/ 12 w 20"/>
                  <a:gd name="T25" fmla="*/ 66 h 225"/>
                  <a:gd name="T26" fmla="*/ 15 w 20"/>
                  <a:gd name="T27" fmla="*/ 98 h 225"/>
                  <a:gd name="T28" fmla="*/ 12 w 20"/>
                  <a:gd name="T29" fmla="*/ 121 h 225"/>
                  <a:gd name="T30" fmla="*/ 4 w 20"/>
                  <a:gd name="T31" fmla="*/ 154 h 225"/>
                  <a:gd name="T32" fmla="*/ 4 w 20"/>
                  <a:gd name="T33" fmla="*/ 196 h 225"/>
                  <a:gd name="T34" fmla="*/ 0 w 20"/>
                  <a:gd name="T35" fmla="*/ 22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25">
                    <a:moveTo>
                      <a:pt x="0" y="224"/>
                    </a:moveTo>
                    <a:lnTo>
                      <a:pt x="0" y="191"/>
                    </a:lnTo>
                    <a:lnTo>
                      <a:pt x="0" y="168"/>
                    </a:lnTo>
                    <a:lnTo>
                      <a:pt x="0" y="149"/>
                    </a:lnTo>
                    <a:lnTo>
                      <a:pt x="4" y="121"/>
                    </a:lnTo>
                    <a:lnTo>
                      <a:pt x="4" y="103"/>
                    </a:lnTo>
                    <a:lnTo>
                      <a:pt x="7" y="80"/>
                    </a:lnTo>
                    <a:lnTo>
                      <a:pt x="7" y="46"/>
                    </a:lnTo>
                    <a:lnTo>
                      <a:pt x="12" y="33"/>
                    </a:lnTo>
                    <a:lnTo>
                      <a:pt x="12" y="0"/>
                    </a:lnTo>
                    <a:lnTo>
                      <a:pt x="19" y="23"/>
                    </a:lnTo>
                    <a:lnTo>
                      <a:pt x="15" y="46"/>
                    </a:lnTo>
                    <a:lnTo>
                      <a:pt x="12" y="66"/>
                    </a:lnTo>
                    <a:lnTo>
                      <a:pt x="15" y="98"/>
                    </a:lnTo>
                    <a:lnTo>
                      <a:pt x="12" y="121"/>
                    </a:lnTo>
                    <a:lnTo>
                      <a:pt x="4" y="154"/>
                    </a:lnTo>
                    <a:lnTo>
                      <a:pt x="4" y="196"/>
                    </a:lnTo>
                    <a:lnTo>
                      <a:pt x="0" y="224"/>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34" name="Freeform 36"/>
              <p:cNvSpPr>
                <a:spLocks/>
              </p:cNvSpPr>
              <p:nvPr/>
            </p:nvSpPr>
            <p:spPr bwMode="auto">
              <a:xfrm>
                <a:off x="3316" y="2291"/>
                <a:ext cx="25" cy="196"/>
              </a:xfrm>
              <a:custGeom>
                <a:avLst/>
                <a:gdLst>
                  <a:gd name="T0" fmla="*/ 8 w 25"/>
                  <a:gd name="T1" fmla="*/ 195 h 196"/>
                  <a:gd name="T2" fmla="*/ 0 w 25"/>
                  <a:gd name="T3" fmla="*/ 172 h 196"/>
                  <a:gd name="T4" fmla="*/ 8 w 25"/>
                  <a:gd name="T5" fmla="*/ 149 h 196"/>
                  <a:gd name="T6" fmla="*/ 8 w 25"/>
                  <a:gd name="T7" fmla="*/ 125 h 196"/>
                  <a:gd name="T8" fmla="*/ 12 w 25"/>
                  <a:gd name="T9" fmla="*/ 112 h 196"/>
                  <a:gd name="T10" fmla="*/ 8 w 25"/>
                  <a:gd name="T11" fmla="*/ 98 h 196"/>
                  <a:gd name="T12" fmla="*/ 8 w 25"/>
                  <a:gd name="T13" fmla="*/ 79 h 196"/>
                  <a:gd name="T14" fmla="*/ 12 w 25"/>
                  <a:gd name="T15" fmla="*/ 61 h 196"/>
                  <a:gd name="T16" fmla="*/ 12 w 25"/>
                  <a:gd name="T17" fmla="*/ 51 h 196"/>
                  <a:gd name="T18" fmla="*/ 16 w 25"/>
                  <a:gd name="T19" fmla="*/ 19 h 196"/>
                  <a:gd name="T20" fmla="*/ 12 w 25"/>
                  <a:gd name="T21" fmla="*/ 0 h 196"/>
                  <a:gd name="T22" fmla="*/ 24 w 25"/>
                  <a:gd name="T23" fmla="*/ 15 h 196"/>
                  <a:gd name="T24" fmla="*/ 20 w 25"/>
                  <a:gd name="T25" fmla="*/ 56 h 196"/>
                  <a:gd name="T26" fmla="*/ 20 w 25"/>
                  <a:gd name="T27" fmla="*/ 93 h 196"/>
                  <a:gd name="T28" fmla="*/ 20 w 25"/>
                  <a:gd name="T29" fmla="*/ 107 h 196"/>
                  <a:gd name="T30" fmla="*/ 16 w 25"/>
                  <a:gd name="T31" fmla="*/ 130 h 196"/>
                  <a:gd name="T32" fmla="*/ 16 w 25"/>
                  <a:gd name="T33" fmla="*/ 158 h 196"/>
                  <a:gd name="T34" fmla="*/ 8 w 25"/>
                  <a:gd name="T35" fmla="*/ 177 h 196"/>
                  <a:gd name="T36" fmla="*/ 8 w 25"/>
                  <a:gd name="T37" fmla="*/ 195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196">
                    <a:moveTo>
                      <a:pt x="8" y="195"/>
                    </a:moveTo>
                    <a:lnTo>
                      <a:pt x="0" y="172"/>
                    </a:lnTo>
                    <a:lnTo>
                      <a:pt x="8" y="149"/>
                    </a:lnTo>
                    <a:lnTo>
                      <a:pt x="8" y="125"/>
                    </a:lnTo>
                    <a:lnTo>
                      <a:pt x="12" y="112"/>
                    </a:lnTo>
                    <a:lnTo>
                      <a:pt x="8" y="98"/>
                    </a:lnTo>
                    <a:lnTo>
                      <a:pt x="8" y="79"/>
                    </a:lnTo>
                    <a:lnTo>
                      <a:pt x="12" y="61"/>
                    </a:lnTo>
                    <a:lnTo>
                      <a:pt x="12" y="51"/>
                    </a:lnTo>
                    <a:lnTo>
                      <a:pt x="16" y="19"/>
                    </a:lnTo>
                    <a:lnTo>
                      <a:pt x="12" y="0"/>
                    </a:lnTo>
                    <a:lnTo>
                      <a:pt x="24" y="15"/>
                    </a:lnTo>
                    <a:lnTo>
                      <a:pt x="20" y="56"/>
                    </a:lnTo>
                    <a:lnTo>
                      <a:pt x="20" y="93"/>
                    </a:lnTo>
                    <a:lnTo>
                      <a:pt x="20" y="107"/>
                    </a:lnTo>
                    <a:lnTo>
                      <a:pt x="16" y="130"/>
                    </a:lnTo>
                    <a:lnTo>
                      <a:pt x="16" y="158"/>
                    </a:lnTo>
                    <a:lnTo>
                      <a:pt x="8" y="177"/>
                    </a:lnTo>
                    <a:lnTo>
                      <a:pt x="8" y="195"/>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35" name="Freeform 37"/>
              <p:cNvSpPr>
                <a:spLocks/>
              </p:cNvSpPr>
              <p:nvPr/>
            </p:nvSpPr>
            <p:spPr bwMode="auto">
              <a:xfrm>
                <a:off x="3335" y="2319"/>
                <a:ext cx="26" cy="183"/>
              </a:xfrm>
              <a:custGeom>
                <a:avLst/>
                <a:gdLst>
                  <a:gd name="T0" fmla="*/ 8 w 26"/>
                  <a:gd name="T1" fmla="*/ 182 h 183"/>
                  <a:gd name="T2" fmla="*/ 0 w 26"/>
                  <a:gd name="T3" fmla="*/ 167 h 183"/>
                  <a:gd name="T4" fmla="*/ 0 w 26"/>
                  <a:gd name="T5" fmla="*/ 159 h 183"/>
                  <a:gd name="T6" fmla="*/ 4 w 26"/>
                  <a:gd name="T7" fmla="*/ 144 h 183"/>
                  <a:gd name="T8" fmla="*/ 8 w 26"/>
                  <a:gd name="T9" fmla="*/ 126 h 183"/>
                  <a:gd name="T10" fmla="*/ 12 w 26"/>
                  <a:gd name="T11" fmla="*/ 98 h 183"/>
                  <a:gd name="T12" fmla="*/ 12 w 26"/>
                  <a:gd name="T13" fmla="*/ 80 h 183"/>
                  <a:gd name="T14" fmla="*/ 12 w 26"/>
                  <a:gd name="T15" fmla="*/ 65 h 183"/>
                  <a:gd name="T16" fmla="*/ 17 w 26"/>
                  <a:gd name="T17" fmla="*/ 38 h 183"/>
                  <a:gd name="T18" fmla="*/ 17 w 26"/>
                  <a:gd name="T19" fmla="*/ 18 h 183"/>
                  <a:gd name="T20" fmla="*/ 17 w 26"/>
                  <a:gd name="T21" fmla="*/ 0 h 183"/>
                  <a:gd name="T22" fmla="*/ 25 w 26"/>
                  <a:gd name="T23" fmla="*/ 28 h 183"/>
                  <a:gd name="T24" fmla="*/ 25 w 26"/>
                  <a:gd name="T25" fmla="*/ 51 h 183"/>
                  <a:gd name="T26" fmla="*/ 25 w 26"/>
                  <a:gd name="T27" fmla="*/ 89 h 183"/>
                  <a:gd name="T28" fmla="*/ 21 w 26"/>
                  <a:gd name="T29" fmla="*/ 116 h 183"/>
                  <a:gd name="T30" fmla="*/ 17 w 26"/>
                  <a:gd name="T31" fmla="*/ 140 h 183"/>
                  <a:gd name="T32" fmla="*/ 12 w 26"/>
                  <a:gd name="T33" fmla="*/ 163 h 183"/>
                  <a:gd name="T34" fmla="*/ 8 w 26"/>
                  <a:gd name="T35" fmla="*/ 18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183">
                    <a:moveTo>
                      <a:pt x="8" y="182"/>
                    </a:moveTo>
                    <a:lnTo>
                      <a:pt x="0" y="167"/>
                    </a:lnTo>
                    <a:lnTo>
                      <a:pt x="0" y="159"/>
                    </a:lnTo>
                    <a:lnTo>
                      <a:pt x="4" y="144"/>
                    </a:lnTo>
                    <a:lnTo>
                      <a:pt x="8" y="126"/>
                    </a:lnTo>
                    <a:lnTo>
                      <a:pt x="12" y="98"/>
                    </a:lnTo>
                    <a:lnTo>
                      <a:pt x="12" y="80"/>
                    </a:lnTo>
                    <a:lnTo>
                      <a:pt x="12" y="65"/>
                    </a:lnTo>
                    <a:lnTo>
                      <a:pt x="17" y="38"/>
                    </a:lnTo>
                    <a:lnTo>
                      <a:pt x="17" y="18"/>
                    </a:lnTo>
                    <a:lnTo>
                      <a:pt x="17" y="0"/>
                    </a:lnTo>
                    <a:lnTo>
                      <a:pt x="25" y="28"/>
                    </a:lnTo>
                    <a:lnTo>
                      <a:pt x="25" y="51"/>
                    </a:lnTo>
                    <a:lnTo>
                      <a:pt x="25" y="89"/>
                    </a:lnTo>
                    <a:lnTo>
                      <a:pt x="21" y="116"/>
                    </a:lnTo>
                    <a:lnTo>
                      <a:pt x="17" y="140"/>
                    </a:lnTo>
                    <a:lnTo>
                      <a:pt x="12" y="163"/>
                    </a:lnTo>
                    <a:lnTo>
                      <a:pt x="8" y="182"/>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36" name="Freeform 38"/>
              <p:cNvSpPr>
                <a:spLocks/>
              </p:cNvSpPr>
              <p:nvPr/>
            </p:nvSpPr>
            <p:spPr bwMode="auto">
              <a:xfrm>
                <a:off x="3399" y="2745"/>
                <a:ext cx="88" cy="65"/>
              </a:xfrm>
              <a:custGeom>
                <a:avLst/>
                <a:gdLst>
                  <a:gd name="T0" fmla="*/ 0 w 88"/>
                  <a:gd name="T1" fmla="*/ 0 h 65"/>
                  <a:gd name="T2" fmla="*/ 11 w 88"/>
                  <a:gd name="T3" fmla="*/ 13 h 65"/>
                  <a:gd name="T4" fmla="*/ 39 w 88"/>
                  <a:gd name="T5" fmla="*/ 26 h 65"/>
                  <a:gd name="T6" fmla="*/ 76 w 88"/>
                  <a:gd name="T7" fmla="*/ 43 h 65"/>
                  <a:gd name="T8" fmla="*/ 87 w 88"/>
                  <a:gd name="T9" fmla="*/ 64 h 65"/>
                  <a:gd name="T10" fmla="*/ 81 w 88"/>
                  <a:gd name="T11" fmla="*/ 43 h 65"/>
                  <a:gd name="T12" fmla="*/ 60 w 88"/>
                  <a:gd name="T13" fmla="*/ 30 h 65"/>
                  <a:gd name="T14" fmla="*/ 33 w 88"/>
                  <a:gd name="T15" fmla="*/ 18 h 65"/>
                  <a:gd name="T16" fmla="*/ 0 w 88"/>
                  <a:gd name="T1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65">
                    <a:moveTo>
                      <a:pt x="0" y="0"/>
                    </a:moveTo>
                    <a:lnTo>
                      <a:pt x="11" y="13"/>
                    </a:lnTo>
                    <a:lnTo>
                      <a:pt x="39" y="26"/>
                    </a:lnTo>
                    <a:lnTo>
                      <a:pt x="76" y="43"/>
                    </a:lnTo>
                    <a:lnTo>
                      <a:pt x="87" y="64"/>
                    </a:lnTo>
                    <a:lnTo>
                      <a:pt x="81" y="43"/>
                    </a:lnTo>
                    <a:lnTo>
                      <a:pt x="60" y="30"/>
                    </a:lnTo>
                    <a:lnTo>
                      <a:pt x="33" y="18"/>
                    </a:lnTo>
                    <a:lnTo>
                      <a:pt x="0"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37" name="Freeform 39"/>
              <p:cNvSpPr>
                <a:spLocks/>
              </p:cNvSpPr>
              <p:nvPr/>
            </p:nvSpPr>
            <p:spPr bwMode="auto">
              <a:xfrm>
                <a:off x="3425" y="2683"/>
                <a:ext cx="93" cy="117"/>
              </a:xfrm>
              <a:custGeom>
                <a:avLst/>
                <a:gdLst>
                  <a:gd name="T0" fmla="*/ 0 w 93"/>
                  <a:gd name="T1" fmla="*/ 0 h 117"/>
                  <a:gd name="T2" fmla="*/ 12 w 93"/>
                  <a:gd name="T3" fmla="*/ 22 h 117"/>
                  <a:gd name="T4" fmla="*/ 28 w 93"/>
                  <a:gd name="T5" fmla="*/ 45 h 117"/>
                  <a:gd name="T6" fmla="*/ 49 w 93"/>
                  <a:gd name="T7" fmla="*/ 57 h 117"/>
                  <a:gd name="T8" fmla="*/ 81 w 93"/>
                  <a:gd name="T9" fmla="*/ 85 h 117"/>
                  <a:gd name="T10" fmla="*/ 92 w 93"/>
                  <a:gd name="T11" fmla="*/ 116 h 117"/>
                  <a:gd name="T12" fmla="*/ 87 w 93"/>
                  <a:gd name="T13" fmla="*/ 89 h 117"/>
                  <a:gd name="T14" fmla="*/ 69 w 93"/>
                  <a:gd name="T15" fmla="*/ 67 h 117"/>
                  <a:gd name="T16" fmla="*/ 49 w 93"/>
                  <a:gd name="T17" fmla="*/ 49 h 117"/>
                  <a:gd name="T18" fmla="*/ 33 w 93"/>
                  <a:gd name="T19" fmla="*/ 45 h 117"/>
                  <a:gd name="T20" fmla="*/ 5 w 93"/>
                  <a:gd name="T21" fmla="*/ 17 h 117"/>
                  <a:gd name="T22" fmla="*/ 0 w 93"/>
                  <a:gd name="T2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117">
                    <a:moveTo>
                      <a:pt x="0" y="0"/>
                    </a:moveTo>
                    <a:lnTo>
                      <a:pt x="12" y="22"/>
                    </a:lnTo>
                    <a:lnTo>
                      <a:pt x="28" y="45"/>
                    </a:lnTo>
                    <a:lnTo>
                      <a:pt x="49" y="57"/>
                    </a:lnTo>
                    <a:lnTo>
                      <a:pt x="81" y="85"/>
                    </a:lnTo>
                    <a:lnTo>
                      <a:pt x="92" y="116"/>
                    </a:lnTo>
                    <a:lnTo>
                      <a:pt x="87" y="89"/>
                    </a:lnTo>
                    <a:lnTo>
                      <a:pt x="69" y="67"/>
                    </a:lnTo>
                    <a:lnTo>
                      <a:pt x="49" y="49"/>
                    </a:lnTo>
                    <a:lnTo>
                      <a:pt x="33" y="45"/>
                    </a:lnTo>
                    <a:lnTo>
                      <a:pt x="5" y="17"/>
                    </a:lnTo>
                    <a:lnTo>
                      <a:pt x="0"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38" name="Freeform 40"/>
              <p:cNvSpPr>
                <a:spLocks/>
              </p:cNvSpPr>
              <p:nvPr/>
            </p:nvSpPr>
            <p:spPr bwMode="auto">
              <a:xfrm>
                <a:off x="3504" y="2726"/>
                <a:ext cx="44" cy="57"/>
              </a:xfrm>
              <a:custGeom>
                <a:avLst/>
                <a:gdLst>
                  <a:gd name="T0" fmla="*/ 0 w 44"/>
                  <a:gd name="T1" fmla="*/ 0 h 57"/>
                  <a:gd name="T2" fmla="*/ 19 w 44"/>
                  <a:gd name="T3" fmla="*/ 22 h 57"/>
                  <a:gd name="T4" fmla="*/ 29 w 44"/>
                  <a:gd name="T5" fmla="*/ 38 h 57"/>
                  <a:gd name="T6" fmla="*/ 38 w 44"/>
                  <a:gd name="T7" fmla="*/ 56 h 57"/>
                  <a:gd name="T8" fmla="*/ 43 w 44"/>
                  <a:gd name="T9" fmla="*/ 47 h 57"/>
                  <a:gd name="T10" fmla="*/ 34 w 44"/>
                  <a:gd name="T11" fmla="*/ 30 h 57"/>
                  <a:gd name="T12" fmla="*/ 0 w 44"/>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44" h="57">
                    <a:moveTo>
                      <a:pt x="0" y="0"/>
                    </a:moveTo>
                    <a:lnTo>
                      <a:pt x="19" y="22"/>
                    </a:lnTo>
                    <a:lnTo>
                      <a:pt x="29" y="38"/>
                    </a:lnTo>
                    <a:lnTo>
                      <a:pt x="38" y="56"/>
                    </a:lnTo>
                    <a:lnTo>
                      <a:pt x="43" y="47"/>
                    </a:lnTo>
                    <a:lnTo>
                      <a:pt x="34" y="30"/>
                    </a:lnTo>
                    <a:lnTo>
                      <a:pt x="0"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39" name="Freeform 41"/>
              <p:cNvSpPr>
                <a:spLocks/>
              </p:cNvSpPr>
              <p:nvPr/>
            </p:nvSpPr>
            <p:spPr bwMode="auto">
              <a:xfrm>
                <a:off x="3456" y="2663"/>
                <a:ext cx="103" cy="89"/>
              </a:xfrm>
              <a:custGeom>
                <a:avLst/>
                <a:gdLst>
                  <a:gd name="T0" fmla="*/ 91 w 103"/>
                  <a:gd name="T1" fmla="*/ 88 h 89"/>
                  <a:gd name="T2" fmla="*/ 81 w 103"/>
                  <a:gd name="T3" fmla="*/ 75 h 89"/>
                  <a:gd name="T4" fmla="*/ 60 w 103"/>
                  <a:gd name="T5" fmla="*/ 66 h 89"/>
                  <a:gd name="T6" fmla="*/ 42 w 103"/>
                  <a:gd name="T7" fmla="*/ 48 h 89"/>
                  <a:gd name="T8" fmla="*/ 16 w 103"/>
                  <a:gd name="T9" fmla="*/ 40 h 89"/>
                  <a:gd name="T10" fmla="*/ 6 w 103"/>
                  <a:gd name="T11" fmla="*/ 22 h 89"/>
                  <a:gd name="T12" fmla="*/ 0 w 103"/>
                  <a:gd name="T13" fmla="*/ 0 h 89"/>
                  <a:gd name="T14" fmla="*/ 11 w 103"/>
                  <a:gd name="T15" fmla="*/ 22 h 89"/>
                  <a:gd name="T16" fmla="*/ 27 w 103"/>
                  <a:gd name="T17" fmla="*/ 40 h 89"/>
                  <a:gd name="T18" fmla="*/ 48 w 103"/>
                  <a:gd name="T19" fmla="*/ 48 h 89"/>
                  <a:gd name="T20" fmla="*/ 70 w 103"/>
                  <a:gd name="T21" fmla="*/ 66 h 89"/>
                  <a:gd name="T22" fmla="*/ 86 w 103"/>
                  <a:gd name="T23" fmla="*/ 70 h 89"/>
                  <a:gd name="T24" fmla="*/ 102 w 103"/>
                  <a:gd name="T25" fmla="*/ 88 h 89"/>
                  <a:gd name="T26" fmla="*/ 91 w 103"/>
                  <a:gd name="T27" fmla="*/ 8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89">
                    <a:moveTo>
                      <a:pt x="91" y="88"/>
                    </a:moveTo>
                    <a:lnTo>
                      <a:pt x="81" y="75"/>
                    </a:lnTo>
                    <a:lnTo>
                      <a:pt x="60" y="66"/>
                    </a:lnTo>
                    <a:lnTo>
                      <a:pt x="42" y="48"/>
                    </a:lnTo>
                    <a:lnTo>
                      <a:pt x="16" y="40"/>
                    </a:lnTo>
                    <a:lnTo>
                      <a:pt x="6" y="22"/>
                    </a:lnTo>
                    <a:lnTo>
                      <a:pt x="0" y="0"/>
                    </a:lnTo>
                    <a:lnTo>
                      <a:pt x="11" y="22"/>
                    </a:lnTo>
                    <a:lnTo>
                      <a:pt x="27" y="40"/>
                    </a:lnTo>
                    <a:lnTo>
                      <a:pt x="48" y="48"/>
                    </a:lnTo>
                    <a:lnTo>
                      <a:pt x="70" y="66"/>
                    </a:lnTo>
                    <a:lnTo>
                      <a:pt x="86" y="70"/>
                    </a:lnTo>
                    <a:lnTo>
                      <a:pt x="102" y="88"/>
                    </a:lnTo>
                    <a:lnTo>
                      <a:pt x="91" y="88"/>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40" name="Freeform 42"/>
              <p:cNvSpPr>
                <a:spLocks/>
              </p:cNvSpPr>
              <p:nvPr/>
            </p:nvSpPr>
            <p:spPr bwMode="auto">
              <a:xfrm>
                <a:off x="3261" y="2785"/>
                <a:ext cx="37" cy="70"/>
              </a:xfrm>
              <a:custGeom>
                <a:avLst/>
                <a:gdLst>
                  <a:gd name="T0" fmla="*/ 36 w 37"/>
                  <a:gd name="T1" fmla="*/ 0 h 70"/>
                  <a:gd name="T2" fmla="*/ 14 w 37"/>
                  <a:gd name="T3" fmla="*/ 13 h 70"/>
                  <a:gd name="T4" fmla="*/ 4 w 37"/>
                  <a:gd name="T5" fmla="*/ 26 h 70"/>
                  <a:gd name="T6" fmla="*/ 0 w 37"/>
                  <a:gd name="T7" fmla="*/ 47 h 70"/>
                  <a:gd name="T8" fmla="*/ 0 w 37"/>
                  <a:gd name="T9" fmla="*/ 65 h 70"/>
                  <a:gd name="T10" fmla="*/ 4 w 37"/>
                  <a:gd name="T11" fmla="*/ 69 h 70"/>
                  <a:gd name="T12" fmla="*/ 4 w 37"/>
                  <a:gd name="T13" fmla="*/ 51 h 70"/>
                  <a:gd name="T14" fmla="*/ 9 w 37"/>
                  <a:gd name="T15" fmla="*/ 34 h 70"/>
                  <a:gd name="T16" fmla="*/ 19 w 37"/>
                  <a:gd name="T17" fmla="*/ 17 h 70"/>
                  <a:gd name="T18" fmla="*/ 36 w 37"/>
                  <a:gd name="T1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70">
                    <a:moveTo>
                      <a:pt x="36" y="0"/>
                    </a:moveTo>
                    <a:lnTo>
                      <a:pt x="14" y="13"/>
                    </a:lnTo>
                    <a:lnTo>
                      <a:pt x="4" y="26"/>
                    </a:lnTo>
                    <a:lnTo>
                      <a:pt x="0" y="47"/>
                    </a:lnTo>
                    <a:lnTo>
                      <a:pt x="0" y="65"/>
                    </a:lnTo>
                    <a:lnTo>
                      <a:pt x="4" y="69"/>
                    </a:lnTo>
                    <a:lnTo>
                      <a:pt x="4" y="51"/>
                    </a:lnTo>
                    <a:lnTo>
                      <a:pt x="9" y="34"/>
                    </a:lnTo>
                    <a:lnTo>
                      <a:pt x="19" y="17"/>
                    </a:lnTo>
                    <a:lnTo>
                      <a:pt x="36"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41" name="Freeform 43"/>
              <p:cNvSpPr>
                <a:spLocks/>
              </p:cNvSpPr>
              <p:nvPr/>
            </p:nvSpPr>
            <p:spPr bwMode="auto">
              <a:xfrm>
                <a:off x="3231" y="2817"/>
                <a:ext cx="55" cy="96"/>
              </a:xfrm>
              <a:custGeom>
                <a:avLst/>
                <a:gdLst>
                  <a:gd name="T0" fmla="*/ 39 w 55"/>
                  <a:gd name="T1" fmla="*/ 91 h 96"/>
                  <a:gd name="T2" fmla="*/ 29 w 55"/>
                  <a:gd name="T3" fmla="*/ 77 h 96"/>
                  <a:gd name="T4" fmla="*/ 15 w 55"/>
                  <a:gd name="T5" fmla="*/ 64 h 96"/>
                  <a:gd name="T6" fmla="*/ 5 w 55"/>
                  <a:gd name="T7" fmla="*/ 55 h 96"/>
                  <a:gd name="T8" fmla="*/ 0 w 55"/>
                  <a:gd name="T9" fmla="*/ 37 h 96"/>
                  <a:gd name="T10" fmla="*/ 5 w 55"/>
                  <a:gd name="T11" fmla="*/ 19 h 96"/>
                  <a:gd name="T12" fmla="*/ 10 w 55"/>
                  <a:gd name="T13" fmla="*/ 0 h 96"/>
                  <a:gd name="T14" fmla="*/ 10 w 55"/>
                  <a:gd name="T15" fmla="*/ 19 h 96"/>
                  <a:gd name="T16" fmla="*/ 5 w 55"/>
                  <a:gd name="T17" fmla="*/ 41 h 96"/>
                  <a:gd name="T18" fmla="*/ 15 w 55"/>
                  <a:gd name="T19" fmla="*/ 55 h 96"/>
                  <a:gd name="T20" fmla="*/ 29 w 55"/>
                  <a:gd name="T21" fmla="*/ 69 h 96"/>
                  <a:gd name="T22" fmla="*/ 34 w 55"/>
                  <a:gd name="T23" fmla="*/ 82 h 96"/>
                  <a:gd name="T24" fmla="*/ 54 w 55"/>
                  <a:gd name="T25" fmla="*/ 95 h 96"/>
                  <a:gd name="T26" fmla="*/ 39 w 55"/>
                  <a:gd name="T27"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96">
                    <a:moveTo>
                      <a:pt x="39" y="91"/>
                    </a:moveTo>
                    <a:lnTo>
                      <a:pt x="29" y="77"/>
                    </a:lnTo>
                    <a:lnTo>
                      <a:pt x="15" y="64"/>
                    </a:lnTo>
                    <a:lnTo>
                      <a:pt x="5" y="55"/>
                    </a:lnTo>
                    <a:lnTo>
                      <a:pt x="0" y="37"/>
                    </a:lnTo>
                    <a:lnTo>
                      <a:pt x="5" y="19"/>
                    </a:lnTo>
                    <a:lnTo>
                      <a:pt x="10" y="0"/>
                    </a:lnTo>
                    <a:lnTo>
                      <a:pt x="10" y="19"/>
                    </a:lnTo>
                    <a:lnTo>
                      <a:pt x="5" y="41"/>
                    </a:lnTo>
                    <a:lnTo>
                      <a:pt x="15" y="55"/>
                    </a:lnTo>
                    <a:lnTo>
                      <a:pt x="29" y="69"/>
                    </a:lnTo>
                    <a:lnTo>
                      <a:pt x="34" y="82"/>
                    </a:lnTo>
                    <a:lnTo>
                      <a:pt x="54" y="95"/>
                    </a:lnTo>
                    <a:lnTo>
                      <a:pt x="39" y="91"/>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42" name="Freeform 44"/>
              <p:cNvSpPr>
                <a:spLocks/>
              </p:cNvSpPr>
              <p:nvPr/>
            </p:nvSpPr>
            <p:spPr bwMode="auto">
              <a:xfrm>
                <a:off x="3523" y="2672"/>
                <a:ext cx="115" cy="42"/>
              </a:xfrm>
              <a:custGeom>
                <a:avLst/>
                <a:gdLst>
                  <a:gd name="T0" fmla="*/ 0 w 115"/>
                  <a:gd name="T1" fmla="*/ 0 h 42"/>
                  <a:gd name="T2" fmla="*/ 27 w 115"/>
                  <a:gd name="T3" fmla="*/ 21 h 42"/>
                  <a:gd name="T4" fmla="*/ 43 w 115"/>
                  <a:gd name="T5" fmla="*/ 33 h 42"/>
                  <a:gd name="T6" fmla="*/ 76 w 115"/>
                  <a:gd name="T7" fmla="*/ 37 h 42"/>
                  <a:gd name="T8" fmla="*/ 114 w 115"/>
                  <a:gd name="T9" fmla="*/ 41 h 42"/>
                  <a:gd name="T10" fmla="*/ 87 w 115"/>
                  <a:gd name="T11" fmla="*/ 33 h 42"/>
                  <a:gd name="T12" fmla="*/ 71 w 115"/>
                  <a:gd name="T13" fmla="*/ 33 h 42"/>
                  <a:gd name="T14" fmla="*/ 48 w 115"/>
                  <a:gd name="T15" fmla="*/ 29 h 42"/>
                  <a:gd name="T16" fmla="*/ 22 w 115"/>
                  <a:gd name="T17" fmla="*/ 17 h 42"/>
                  <a:gd name="T18" fmla="*/ 0 w 115"/>
                  <a:gd name="T1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42">
                    <a:moveTo>
                      <a:pt x="0" y="0"/>
                    </a:moveTo>
                    <a:lnTo>
                      <a:pt x="27" y="21"/>
                    </a:lnTo>
                    <a:lnTo>
                      <a:pt x="43" y="33"/>
                    </a:lnTo>
                    <a:lnTo>
                      <a:pt x="76" y="37"/>
                    </a:lnTo>
                    <a:lnTo>
                      <a:pt x="114" y="41"/>
                    </a:lnTo>
                    <a:lnTo>
                      <a:pt x="87" y="33"/>
                    </a:lnTo>
                    <a:lnTo>
                      <a:pt x="71" y="33"/>
                    </a:lnTo>
                    <a:lnTo>
                      <a:pt x="48" y="29"/>
                    </a:lnTo>
                    <a:lnTo>
                      <a:pt x="22" y="17"/>
                    </a:lnTo>
                    <a:lnTo>
                      <a:pt x="0"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43" name="Freeform 45"/>
              <p:cNvSpPr>
                <a:spLocks/>
              </p:cNvSpPr>
              <p:nvPr/>
            </p:nvSpPr>
            <p:spPr bwMode="auto">
              <a:xfrm>
                <a:off x="3399" y="2683"/>
                <a:ext cx="63" cy="79"/>
              </a:xfrm>
              <a:custGeom>
                <a:avLst/>
                <a:gdLst>
                  <a:gd name="T0" fmla="*/ 0 w 63"/>
                  <a:gd name="T1" fmla="*/ 0 h 79"/>
                  <a:gd name="T2" fmla="*/ 5 w 63"/>
                  <a:gd name="T3" fmla="*/ 30 h 79"/>
                  <a:gd name="T4" fmla="*/ 20 w 63"/>
                  <a:gd name="T5" fmla="*/ 48 h 79"/>
                  <a:gd name="T6" fmla="*/ 42 w 63"/>
                  <a:gd name="T7" fmla="*/ 61 h 79"/>
                  <a:gd name="T8" fmla="*/ 62 w 63"/>
                  <a:gd name="T9" fmla="*/ 78 h 79"/>
                  <a:gd name="T10" fmla="*/ 47 w 63"/>
                  <a:gd name="T11" fmla="*/ 56 h 79"/>
                  <a:gd name="T12" fmla="*/ 20 w 63"/>
                  <a:gd name="T13" fmla="*/ 44 h 79"/>
                  <a:gd name="T14" fmla="*/ 10 w 63"/>
                  <a:gd name="T15" fmla="*/ 26 h 79"/>
                  <a:gd name="T16" fmla="*/ 0 w 63"/>
                  <a:gd name="T1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79">
                    <a:moveTo>
                      <a:pt x="0" y="0"/>
                    </a:moveTo>
                    <a:lnTo>
                      <a:pt x="5" y="30"/>
                    </a:lnTo>
                    <a:lnTo>
                      <a:pt x="20" y="48"/>
                    </a:lnTo>
                    <a:lnTo>
                      <a:pt x="42" y="61"/>
                    </a:lnTo>
                    <a:lnTo>
                      <a:pt x="62" y="78"/>
                    </a:lnTo>
                    <a:lnTo>
                      <a:pt x="47" y="56"/>
                    </a:lnTo>
                    <a:lnTo>
                      <a:pt x="20" y="44"/>
                    </a:lnTo>
                    <a:lnTo>
                      <a:pt x="10" y="26"/>
                    </a:lnTo>
                    <a:lnTo>
                      <a:pt x="0"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44" name="Freeform 46"/>
              <p:cNvSpPr>
                <a:spLocks/>
              </p:cNvSpPr>
              <p:nvPr/>
            </p:nvSpPr>
            <p:spPr bwMode="auto">
              <a:xfrm>
                <a:off x="3115" y="2672"/>
                <a:ext cx="134" cy="90"/>
              </a:xfrm>
              <a:custGeom>
                <a:avLst/>
                <a:gdLst>
                  <a:gd name="T0" fmla="*/ 133 w 134"/>
                  <a:gd name="T1" fmla="*/ 0 h 90"/>
                  <a:gd name="T2" fmla="*/ 122 w 134"/>
                  <a:gd name="T3" fmla="*/ 32 h 90"/>
                  <a:gd name="T4" fmla="*/ 101 w 134"/>
                  <a:gd name="T5" fmla="*/ 54 h 90"/>
                  <a:gd name="T6" fmla="*/ 67 w 134"/>
                  <a:gd name="T7" fmla="*/ 71 h 90"/>
                  <a:gd name="T8" fmla="*/ 34 w 134"/>
                  <a:gd name="T9" fmla="*/ 81 h 90"/>
                  <a:gd name="T10" fmla="*/ 0 w 134"/>
                  <a:gd name="T11" fmla="*/ 89 h 90"/>
                  <a:gd name="T12" fmla="*/ 29 w 134"/>
                  <a:gd name="T13" fmla="*/ 89 h 90"/>
                  <a:gd name="T14" fmla="*/ 56 w 134"/>
                  <a:gd name="T15" fmla="*/ 85 h 90"/>
                  <a:gd name="T16" fmla="*/ 84 w 134"/>
                  <a:gd name="T17" fmla="*/ 67 h 90"/>
                  <a:gd name="T18" fmla="*/ 117 w 134"/>
                  <a:gd name="T19" fmla="*/ 45 h 90"/>
                  <a:gd name="T20" fmla="*/ 133 w 134"/>
                  <a:gd name="T21"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90">
                    <a:moveTo>
                      <a:pt x="133" y="0"/>
                    </a:moveTo>
                    <a:lnTo>
                      <a:pt x="122" y="32"/>
                    </a:lnTo>
                    <a:lnTo>
                      <a:pt x="101" y="54"/>
                    </a:lnTo>
                    <a:lnTo>
                      <a:pt x="67" y="71"/>
                    </a:lnTo>
                    <a:lnTo>
                      <a:pt x="34" y="81"/>
                    </a:lnTo>
                    <a:lnTo>
                      <a:pt x="0" y="89"/>
                    </a:lnTo>
                    <a:lnTo>
                      <a:pt x="29" y="89"/>
                    </a:lnTo>
                    <a:lnTo>
                      <a:pt x="56" y="85"/>
                    </a:lnTo>
                    <a:lnTo>
                      <a:pt x="84" y="67"/>
                    </a:lnTo>
                    <a:lnTo>
                      <a:pt x="117" y="45"/>
                    </a:lnTo>
                    <a:lnTo>
                      <a:pt x="133"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45" name="Freeform 47"/>
              <p:cNvSpPr>
                <a:spLocks/>
              </p:cNvSpPr>
              <p:nvPr/>
            </p:nvSpPr>
            <p:spPr bwMode="auto">
              <a:xfrm>
                <a:off x="3055" y="2731"/>
                <a:ext cx="188" cy="61"/>
              </a:xfrm>
              <a:custGeom>
                <a:avLst/>
                <a:gdLst>
                  <a:gd name="T0" fmla="*/ 187 w 188"/>
                  <a:gd name="T1" fmla="*/ 0 h 61"/>
                  <a:gd name="T2" fmla="*/ 165 w 188"/>
                  <a:gd name="T3" fmla="*/ 21 h 61"/>
                  <a:gd name="T4" fmla="*/ 137 w 188"/>
                  <a:gd name="T5" fmla="*/ 34 h 61"/>
                  <a:gd name="T6" fmla="*/ 108 w 188"/>
                  <a:gd name="T7" fmla="*/ 43 h 61"/>
                  <a:gd name="T8" fmla="*/ 74 w 188"/>
                  <a:gd name="T9" fmla="*/ 43 h 61"/>
                  <a:gd name="T10" fmla="*/ 45 w 188"/>
                  <a:gd name="T11" fmla="*/ 43 h 61"/>
                  <a:gd name="T12" fmla="*/ 22 w 188"/>
                  <a:gd name="T13" fmla="*/ 47 h 61"/>
                  <a:gd name="T14" fmla="*/ 0 w 188"/>
                  <a:gd name="T15" fmla="*/ 60 h 61"/>
                  <a:gd name="T16" fmla="*/ 22 w 188"/>
                  <a:gd name="T17" fmla="*/ 52 h 61"/>
                  <a:gd name="T18" fmla="*/ 50 w 188"/>
                  <a:gd name="T19" fmla="*/ 47 h 61"/>
                  <a:gd name="T20" fmla="*/ 74 w 188"/>
                  <a:gd name="T21" fmla="*/ 47 h 61"/>
                  <a:gd name="T22" fmla="*/ 102 w 188"/>
                  <a:gd name="T23" fmla="*/ 47 h 61"/>
                  <a:gd name="T24" fmla="*/ 130 w 188"/>
                  <a:gd name="T25" fmla="*/ 43 h 61"/>
                  <a:gd name="T26" fmla="*/ 153 w 188"/>
                  <a:gd name="T27" fmla="*/ 34 h 61"/>
                  <a:gd name="T28" fmla="*/ 187 w 188"/>
                  <a:gd name="T29" fmla="*/ 17 h 61"/>
                  <a:gd name="T30" fmla="*/ 187 w 188"/>
                  <a:gd name="T3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8" h="61">
                    <a:moveTo>
                      <a:pt x="187" y="0"/>
                    </a:moveTo>
                    <a:lnTo>
                      <a:pt x="165" y="21"/>
                    </a:lnTo>
                    <a:lnTo>
                      <a:pt x="137" y="34"/>
                    </a:lnTo>
                    <a:lnTo>
                      <a:pt x="108" y="43"/>
                    </a:lnTo>
                    <a:lnTo>
                      <a:pt x="74" y="43"/>
                    </a:lnTo>
                    <a:lnTo>
                      <a:pt x="45" y="43"/>
                    </a:lnTo>
                    <a:lnTo>
                      <a:pt x="22" y="47"/>
                    </a:lnTo>
                    <a:lnTo>
                      <a:pt x="0" y="60"/>
                    </a:lnTo>
                    <a:lnTo>
                      <a:pt x="22" y="52"/>
                    </a:lnTo>
                    <a:lnTo>
                      <a:pt x="50" y="47"/>
                    </a:lnTo>
                    <a:lnTo>
                      <a:pt x="74" y="47"/>
                    </a:lnTo>
                    <a:lnTo>
                      <a:pt x="102" y="47"/>
                    </a:lnTo>
                    <a:lnTo>
                      <a:pt x="130" y="43"/>
                    </a:lnTo>
                    <a:lnTo>
                      <a:pt x="153" y="34"/>
                    </a:lnTo>
                    <a:lnTo>
                      <a:pt x="187" y="17"/>
                    </a:lnTo>
                    <a:lnTo>
                      <a:pt x="187"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46" name="Freeform 48"/>
              <p:cNvSpPr>
                <a:spLocks/>
              </p:cNvSpPr>
              <p:nvPr/>
            </p:nvSpPr>
            <p:spPr bwMode="auto">
              <a:xfrm>
                <a:off x="3028" y="2672"/>
                <a:ext cx="130" cy="57"/>
              </a:xfrm>
              <a:custGeom>
                <a:avLst/>
                <a:gdLst>
                  <a:gd name="T0" fmla="*/ 129 w 130"/>
                  <a:gd name="T1" fmla="*/ 0 h 57"/>
                  <a:gd name="T2" fmla="*/ 113 w 130"/>
                  <a:gd name="T3" fmla="*/ 14 h 57"/>
                  <a:gd name="T4" fmla="*/ 96 w 130"/>
                  <a:gd name="T5" fmla="*/ 22 h 57"/>
                  <a:gd name="T6" fmla="*/ 67 w 130"/>
                  <a:gd name="T7" fmla="*/ 34 h 57"/>
                  <a:gd name="T8" fmla="*/ 34 w 130"/>
                  <a:gd name="T9" fmla="*/ 38 h 57"/>
                  <a:gd name="T10" fmla="*/ 0 w 130"/>
                  <a:gd name="T11" fmla="*/ 56 h 57"/>
                  <a:gd name="T12" fmla="*/ 40 w 130"/>
                  <a:gd name="T13" fmla="*/ 38 h 57"/>
                  <a:gd name="T14" fmla="*/ 45 w 130"/>
                  <a:gd name="T15" fmla="*/ 42 h 57"/>
                  <a:gd name="T16" fmla="*/ 73 w 130"/>
                  <a:gd name="T17" fmla="*/ 38 h 57"/>
                  <a:gd name="T18" fmla="*/ 101 w 130"/>
                  <a:gd name="T19" fmla="*/ 26 h 57"/>
                  <a:gd name="T20" fmla="*/ 129 w 130"/>
                  <a:gd name="T2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 h="57">
                    <a:moveTo>
                      <a:pt x="129" y="0"/>
                    </a:moveTo>
                    <a:lnTo>
                      <a:pt x="113" y="14"/>
                    </a:lnTo>
                    <a:lnTo>
                      <a:pt x="96" y="22"/>
                    </a:lnTo>
                    <a:lnTo>
                      <a:pt x="67" y="34"/>
                    </a:lnTo>
                    <a:lnTo>
                      <a:pt x="34" y="38"/>
                    </a:lnTo>
                    <a:lnTo>
                      <a:pt x="0" y="56"/>
                    </a:lnTo>
                    <a:lnTo>
                      <a:pt x="40" y="38"/>
                    </a:lnTo>
                    <a:lnTo>
                      <a:pt x="45" y="42"/>
                    </a:lnTo>
                    <a:lnTo>
                      <a:pt x="73" y="38"/>
                    </a:lnTo>
                    <a:lnTo>
                      <a:pt x="101" y="26"/>
                    </a:lnTo>
                    <a:lnTo>
                      <a:pt x="129"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47" name="Freeform 49"/>
              <p:cNvSpPr>
                <a:spLocks/>
              </p:cNvSpPr>
              <p:nvPr/>
            </p:nvSpPr>
            <p:spPr bwMode="auto">
              <a:xfrm>
                <a:off x="2824" y="2774"/>
                <a:ext cx="114" cy="18"/>
              </a:xfrm>
              <a:custGeom>
                <a:avLst/>
                <a:gdLst>
                  <a:gd name="T0" fmla="*/ 60 w 114"/>
                  <a:gd name="T1" fmla="*/ 17 h 18"/>
                  <a:gd name="T2" fmla="*/ 92 w 114"/>
                  <a:gd name="T3" fmla="*/ 11 h 18"/>
                  <a:gd name="T4" fmla="*/ 113 w 114"/>
                  <a:gd name="T5" fmla="*/ 0 h 18"/>
                  <a:gd name="T6" fmla="*/ 92 w 114"/>
                  <a:gd name="T7" fmla="*/ 7 h 18"/>
                  <a:gd name="T8" fmla="*/ 0 w 114"/>
                  <a:gd name="T9" fmla="*/ 17 h 18"/>
                  <a:gd name="T10" fmla="*/ 43 w 114"/>
                  <a:gd name="T11" fmla="*/ 17 h 18"/>
                  <a:gd name="T12" fmla="*/ 60 w 114"/>
                  <a:gd name="T13" fmla="*/ 17 h 18"/>
                </a:gdLst>
                <a:ahLst/>
                <a:cxnLst>
                  <a:cxn ang="0">
                    <a:pos x="T0" y="T1"/>
                  </a:cxn>
                  <a:cxn ang="0">
                    <a:pos x="T2" y="T3"/>
                  </a:cxn>
                  <a:cxn ang="0">
                    <a:pos x="T4" y="T5"/>
                  </a:cxn>
                  <a:cxn ang="0">
                    <a:pos x="T6" y="T7"/>
                  </a:cxn>
                  <a:cxn ang="0">
                    <a:pos x="T8" y="T9"/>
                  </a:cxn>
                  <a:cxn ang="0">
                    <a:pos x="T10" y="T11"/>
                  </a:cxn>
                  <a:cxn ang="0">
                    <a:pos x="T12" y="T13"/>
                  </a:cxn>
                </a:cxnLst>
                <a:rect l="0" t="0" r="r" b="b"/>
                <a:pathLst>
                  <a:path w="114" h="18">
                    <a:moveTo>
                      <a:pt x="60" y="17"/>
                    </a:moveTo>
                    <a:lnTo>
                      <a:pt x="92" y="11"/>
                    </a:lnTo>
                    <a:lnTo>
                      <a:pt x="113" y="0"/>
                    </a:lnTo>
                    <a:lnTo>
                      <a:pt x="92" y="7"/>
                    </a:lnTo>
                    <a:lnTo>
                      <a:pt x="0" y="17"/>
                    </a:lnTo>
                    <a:lnTo>
                      <a:pt x="43" y="17"/>
                    </a:lnTo>
                    <a:lnTo>
                      <a:pt x="60" y="17"/>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48" name="Freeform 50"/>
              <p:cNvSpPr>
                <a:spLocks/>
              </p:cNvSpPr>
              <p:nvPr/>
            </p:nvSpPr>
            <p:spPr bwMode="auto">
              <a:xfrm>
                <a:off x="3444" y="2238"/>
                <a:ext cx="1" cy="177"/>
              </a:xfrm>
              <a:custGeom>
                <a:avLst/>
                <a:gdLst>
                  <a:gd name="T0" fmla="*/ 0 w 1"/>
                  <a:gd name="T1" fmla="*/ 176 h 177"/>
                  <a:gd name="T2" fmla="*/ 0 w 1"/>
                  <a:gd name="T3" fmla="*/ 153 h 177"/>
                  <a:gd name="T4" fmla="*/ 0 w 1"/>
                  <a:gd name="T5" fmla="*/ 130 h 177"/>
                  <a:gd name="T6" fmla="*/ 0 w 1"/>
                  <a:gd name="T7" fmla="*/ 107 h 177"/>
                  <a:gd name="T8" fmla="*/ 0 w 1"/>
                  <a:gd name="T9" fmla="*/ 79 h 177"/>
                  <a:gd name="T10" fmla="*/ 0 w 1"/>
                  <a:gd name="T11" fmla="*/ 56 h 177"/>
                  <a:gd name="T12" fmla="*/ 0 w 1"/>
                  <a:gd name="T13" fmla="*/ 37 h 177"/>
                  <a:gd name="T14" fmla="*/ 0 w 1"/>
                  <a:gd name="T15" fmla="*/ 19 h 177"/>
                  <a:gd name="T16" fmla="*/ 0 w 1"/>
                  <a:gd name="T17" fmla="*/ 0 h 177"/>
                  <a:gd name="T18" fmla="*/ 0 w 1"/>
                  <a:gd name="T19" fmla="*/ 14 h 177"/>
                  <a:gd name="T20" fmla="*/ 0 w 1"/>
                  <a:gd name="T21" fmla="*/ 42 h 177"/>
                  <a:gd name="T22" fmla="*/ 0 w 1"/>
                  <a:gd name="T23" fmla="*/ 61 h 177"/>
                  <a:gd name="T24" fmla="*/ 0 w 1"/>
                  <a:gd name="T25" fmla="*/ 84 h 177"/>
                  <a:gd name="T26" fmla="*/ 0 w 1"/>
                  <a:gd name="T27" fmla="*/ 107 h 177"/>
                  <a:gd name="T28" fmla="*/ 0 w 1"/>
                  <a:gd name="T29" fmla="*/ 120 h 177"/>
                  <a:gd name="T30" fmla="*/ 0 w 1"/>
                  <a:gd name="T31" fmla="*/ 148 h 177"/>
                  <a:gd name="T32" fmla="*/ 0 w 1"/>
                  <a:gd name="T33" fmla="*/ 17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 h="177">
                    <a:moveTo>
                      <a:pt x="0" y="176"/>
                    </a:moveTo>
                    <a:lnTo>
                      <a:pt x="0" y="153"/>
                    </a:lnTo>
                    <a:lnTo>
                      <a:pt x="0" y="130"/>
                    </a:lnTo>
                    <a:lnTo>
                      <a:pt x="0" y="107"/>
                    </a:lnTo>
                    <a:lnTo>
                      <a:pt x="0" y="79"/>
                    </a:lnTo>
                    <a:lnTo>
                      <a:pt x="0" y="56"/>
                    </a:lnTo>
                    <a:lnTo>
                      <a:pt x="0" y="37"/>
                    </a:lnTo>
                    <a:lnTo>
                      <a:pt x="0" y="19"/>
                    </a:lnTo>
                    <a:lnTo>
                      <a:pt x="0" y="0"/>
                    </a:lnTo>
                    <a:lnTo>
                      <a:pt x="0" y="14"/>
                    </a:lnTo>
                    <a:lnTo>
                      <a:pt x="0" y="42"/>
                    </a:lnTo>
                    <a:lnTo>
                      <a:pt x="0" y="61"/>
                    </a:lnTo>
                    <a:lnTo>
                      <a:pt x="0" y="84"/>
                    </a:lnTo>
                    <a:lnTo>
                      <a:pt x="0" y="107"/>
                    </a:lnTo>
                    <a:lnTo>
                      <a:pt x="0" y="120"/>
                    </a:lnTo>
                    <a:lnTo>
                      <a:pt x="0" y="148"/>
                    </a:lnTo>
                    <a:lnTo>
                      <a:pt x="0" y="176"/>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49" name="Freeform 51"/>
              <p:cNvSpPr>
                <a:spLocks/>
              </p:cNvSpPr>
              <p:nvPr/>
            </p:nvSpPr>
            <p:spPr bwMode="auto">
              <a:xfrm>
                <a:off x="3510" y="2238"/>
                <a:ext cx="2" cy="191"/>
              </a:xfrm>
              <a:custGeom>
                <a:avLst/>
                <a:gdLst>
                  <a:gd name="T0" fmla="*/ 1 w 2"/>
                  <a:gd name="T1" fmla="*/ 190 h 191"/>
                  <a:gd name="T2" fmla="*/ 1 w 2"/>
                  <a:gd name="T3" fmla="*/ 171 h 191"/>
                  <a:gd name="T4" fmla="*/ 0 w 2"/>
                  <a:gd name="T5" fmla="*/ 148 h 191"/>
                  <a:gd name="T6" fmla="*/ 1 w 2"/>
                  <a:gd name="T7" fmla="*/ 129 h 191"/>
                  <a:gd name="T8" fmla="*/ 0 w 2"/>
                  <a:gd name="T9" fmla="*/ 106 h 191"/>
                  <a:gd name="T10" fmla="*/ 0 w 2"/>
                  <a:gd name="T11" fmla="*/ 84 h 191"/>
                  <a:gd name="T12" fmla="*/ 1 w 2"/>
                  <a:gd name="T13" fmla="*/ 65 h 191"/>
                  <a:gd name="T14" fmla="*/ 1 w 2"/>
                  <a:gd name="T15" fmla="*/ 42 h 191"/>
                  <a:gd name="T16" fmla="*/ 0 w 2"/>
                  <a:gd name="T17" fmla="*/ 23 h 191"/>
                  <a:gd name="T18" fmla="*/ 1 w 2"/>
                  <a:gd name="T19" fmla="*/ 0 h 191"/>
                  <a:gd name="T20" fmla="*/ 1 w 2"/>
                  <a:gd name="T21" fmla="*/ 28 h 191"/>
                  <a:gd name="T22" fmla="*/ 1 w 2"/>
                  <a:gd name="T23" fmla="*/ 56 h 191"/>
                  <a:gd name="T24" fmla="*/ 1 w 2"/>
                  <a:gd name="T25" fmla="*/ 79 h 191"/>
                  <a:gd name="T26" fmla="*/ 1 w 2"/>
                  <a:gd name="T27" fmla="*/ 93 h 191"/>
                  <a:gd name="T28" fmla="*/ 1 w 2"/>
                  <a:gd name="T29" fmla="*/ 116 h 191"/>
                  <a:gd name="T30" fmla="*/ 1 w 2"/>
                  <a:gd name="T31" fmla="*/ 148 h 191"/>
                  <a:gd name="T32" fmla="*/ 1 w 2"/>
                  <a:gd name="T33" fmla="*/ 19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 h="191">
                    <a:moveTo>
                      <a:pt x="1" y="190"/>
                    </a:moveTo>
                    <a:lnTo>
                      <a:pt x="1" y="171"/>
                    </a:lnTo>
                    <a:lnTo>
                      <a:pt x="0" y="148"/>
                    </a:lnTo>
                    <a:lnTo>
                      <a:pt x="1" y="129"/>
                    </a:lnTo>
                    <a:lnTo>
                      <a:pt x="0" y="106"/>
                    </a:lnTo>
                    <a:lnTo>
                      <a:pt x="0" y="84"/>
                    </a:lnTo>
                    <a:lnTo>
                      <a:pt x="1" y="65"/>
                    </a:lnTo>
                    <a:lnTo>
                      <a:pt x="1" y="42"/>
                    </a:lnTo>
                    <a:lnTo>
                      <a:pt x="0" y="23"/>
                    </a:lnTo>
                    <a:lnTo>
                      <a:pt x="1" y="0"/>
                    </a:lnTo>
                    <a:lnTo>
                      <a:pt x="1" y="28"/>
                    </a:lnTo>
                    <a:lnTo>
                      <a:pt x="1" y="56"/>
                    </a:lnTo>
                    <a:lnTo>
                      <a:pt x="1" y="79"/>
                    </a:lnTo>
                    <a:lnTo>
                      <a:pt x="1" y="93"/>
                    </a:lnTo>
                    <a:lnTo>
                      <a:pt x="1" y="116"/>
                    </a:lnTo>
                    <a:lnTo>
                      <a:pt x="1" y="148"/>
                    </a:lnTo>
                    <a:lnTo>
                      <a:pt x="1" y="19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0" name="Freeform 52"/>
              <p:cNvSpPr>
                <a:spLocks/>
              </p:cNvSpPr>
              <p:nvPr/>
            </p:nvSpPr>
            <p:spPr bwMode="auto">
              <a:xfrm>
                <a:off x="3352" y="2194"/>
                <a:ext cx="13" cy="128"/>
              </a:xfrm>
              <a:custGeom>
                <a:avLst/>
                <a:gdLst>
                  <a:gd name="T0" fmla="*/ 9 w 13"/>
                  <a:gd name="T1" fmla="*/ 127 h 128"/>
                  <a:gd name="T2" fmla="*/ 7 w 13"/>
                  <a:gd name="T3" fmla="*/ 105 h 128"/>
                  <a:gd name="T4" fmla="*/ 7 w 13"/>
                  <a:gd name="T5" fmla="*/ 90 h 128"/>
                  <a:gd name="T6" fmla="*/ 0 w 13"/>
                  <a:gd name="T7" fmla="*/ 68 h 128"/>
                  <a:gd name="T8" fmla="*/ 3 w 13"/>
                  <a:gd name="T9" fmla="*/ 45 h 128"/>
                  <a:gd name="T10" fmla="*/ 0 w 13"/>
                  <a:gd name="T11" fmla="*/ 27 h 128"/>
                  <a:gd name="T12" fmla="*/ 3 w 13"/>
                  <a:gd name="T13" fmla="*/ 9 h 128"/>
                  <a:gd name="T14" fmla="*/ 12 w 13"/>
                  <a:gd name="T15" fmla="*/ 0 h 128"/>
                  <a:gd name="T16" fmla="*/ 12 w 13"/>
                  <a:gd name="T17" fmla="*/ 18 h 128"/>
                  <a:gd name="T18" fmla="*/ 12 w 13"/>
                  <a:gd name="T19" fmla="*/ 32 h 128"/>
                  <a:gd name="T20" fmla="*/ 12 w 13"/>
                  <a:gd name="T21" fmla="*/ 45 h 128"/>
                  <a:gd name="T22" fmla="*/ 12 w 13"/>
                  <a:gd name="T23" fmla="*/ 68 h 128"/>
                  <a:gd name="T24" fmla="*/ 12 w 13"/>
                  <a:gd name="T25" fmla="*/ 73 h 128"/>
                  <a:gd name="T26" fmla="*/ 12 w 13"/>
                  <a:gd name="T27" fmla="*/ 95 h 128"/>
                  <a:gd name="T28" fmla="*/ 9 w 13"/>
                  <a:gd name="T29" fmla="*/ 12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28">
                    <a:moveTo>
                      <a:pt x="9" y="127"/>
                    </a:moveTo>
                    <a:lnTo>
                      <a:pt x="7" y="105"/>
                    </a:lnTo>
                    <a:lnTo>
                      <a:pt x="7" y="90"/>
                    </a:lnTo>
                    <a:lnTo>
                      <a:pt x="0" y="68"/>
                    </a:lnTo>
                    <a:lnTo>
                      <a:pt x="3" y="45"/>
                    </a:lnTo>
                    <a:lnTo>
                      <a:pt x="0" y="27"/>
                    </a:lnTo>
                    <a:lnTo>
                      <a:pt x="3" y="9"/>
                    </a:lnTo>
                    <a:lnTo>
                      <a:pt x="12" y="0"/>
                    </a:lnTo>
                    <a:lnTo>
                      <a:pt x="12" y="18"/>
                    </a:lnTo>
                    <a:lnTo>
                      <a:pt x="12" y="32"/>
                    </a:lnTo>
                    <a:lnTo>
                      <a:pt x="12" y="45"/>
                    </a:lnTo>
                    <a:lnTo>
                      <a:pt x="12" y="68"/>
                    </a:lnTo>
                    <a:lnTo>
                      <a:pt x="12" y="73"/>
                    </a:lnTo>
                    <a:lnTo>
                      <a:pt x="12" y="95"/>
                    </a:lnTo>
                    <a:lnTo>
                      <a:pt x="9" y="127"/>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1" name="Freeform 53"/>
              <p:cNvSpPr>
                <a:spLocks/>
              </p:cNvSpPr>
              <p:nvPr/>
            </p:nvSpPr>
            <p:spPr bwMode="auto">
              <a:xfrm>
                <a:off x="3292" y="2203"/>
                <a:ext cx="13" cy="140"/>
              </a:xfrm>
              <a:custGeom>
                <a:avLst/>
                <a:gdLst>
                  <a:gd name="T0" fmla="*/ 3 w 13"/>
                  <a:gd name="T1" fmla="*/ 139 h 140"/>
                  <a:gd name="T2" fmla="*/ 0 w 13"/>
                  <a:gd name="T3" fmla="*/ 116 h 140"/>
                  <a:gd name="T4" fmla="*/ 3 w 13"/>
                  <a:gd name="T5" fmla="*/ 97 h 140"/>
                  <a:gd name="T6" fmla="*/ 0 w 13"/>
                  <a:gd name="T7" fmla="*/ 78 h 140"/>
                  <a:gd name="T8" fmla="*/ 3 w 13"/>
                  <a:gd name="T9" fmla="*/ 65 h 140"/>
                  <a:gd name="T10" fmla="*/ 0 w 13"/>
                  <a:gd name="T11" fmla="*/ 46 h 140"/>
                  <a:gd name="T12" fmla="*/ 0 w 13"/>
                  <a:gd name="T13" fmla="*/ 28 h 140"/>
                  <a:gd name="T14" fmla="*/ 0 w 13"/>
                  <a:gd name="T15" fmla="*/ 13 h 140"/>
                  <a:gd name="T16" fmla="*/ 0 w 13"/>
                  <a:gd name="T17" fmla="*/ 0 h 140"/>
                  <a:gd name="T18" fmla="*/ 6 w 13"/>
                  <a:gd name="T19" fmla="*/ 23 h 140"/>
                  <a:gd name="T20" fmla="*/ 9 w 13"/>
                  <a:gd name="T21" fmla="*/ 42 h 140"/>
                  <a:gd name="T22" fmla="*/ 9 w 13"/>
                  <a:gd name="T23" fmla="*/ 65 h 140"/>
                  <a:gd name="T24" fmla="*/ 12 w 13"/>
                  <a:gd name="T25" fmla="*/ 83 h 140"/>
                  <a:gd name="T26" fmla="*/ 9 w 13"/>
                  <a:gd name="T27" fmla="*/ 97 h 140"/>
                  <a:gd name="T28" fmla="*/ 6 w 13"/>
                  <a:gd name="T29" fmla="*/ 126 h 140"/>
                  <a:gd name="T30" fmla="*/ 3 w 13"/>
                  <a:gd name="T31" fmla="*/ 13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140">
                    <a:moveTo>
                      <a:pt x="3" y="139"/>
                    </a:moveTo>
                    <a:lnTo>
                      <a:pt x="0" y="116"/>
                    </a:lnTo>
                    <a:lnTo>
                      <a:pt x="3" y="97"/>
                    </a:lnTo>
                    <a:lnTo>
                      <a:pt x="0" y="78"/>
                    </a:lnTo>
                    <a:lnTo>
                      <a:pt x="3" y="65"/>
                    </a:lnTo>
                    <a:lnTo>
                      <a:pt x="0" y="46"/>
                    </a:lnTo>
                    <a:lnTo>
                      <a:pt x="0" y="28"/>
                    </a:lnTo>
                    <a:lnTo>
                      <a:pt x="0" y="13"/>
                    </a:lnTo>
                    <a:lnTo>
                      <a:pt x="0" y="0"/>
                    </a:lnTo>
                    <a:lnTo>
                      <a:pt x="6" y="23"/>
                    </a:lnTo>
                    <a:lnTo>
                      <a:pt x="9" y="42"/>
                    </a:lnTo>
                    <a:lnTo>
                      <a:pt x="9" y="65"/>
                    </a:lnTo>
                    <a:lnTo>
                      <a:pt x="12" y="83"/>
                    </a:lnTo>
                    <a:lnTo>
                      <a:pt x="9" y="97"/>
                    </a:lnTo>
                    <a:lnTo>
                      <a:pt x="6" y="126"/>
                    </a:lnTo>
                    <a:lnTo>
                      <a:pt x="3" y="139"/>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2" name="Freeform 54"/>
              <p:cNvSpPr>
                <a:spLocks/>
              </p:cNvSpPr>
              <p:nvPr/>
            </p:nvSpPr>
            <p:spPr bwMode="auto">
              <a:xfrm>
                <a:off x="3248" y="2131"/>
                <a:ext cx="28" cy="215"/>
              </a:xfrm>
              <a:custGeom>
                <a:avLst/>
                <a:gdLst>
                  <a:gd name="T0" fmla="*/ 17 w 28"/>
                  <a:gd name="T1" fmla="*/ 214 h 215"/>
                  <a:gd name="T2" fmla="*/ 13 w 28"/>
                  <a:gd name="T3" fmla="*/ 199 h 215"/>
                  <a:gd name="T4" fmla="*/ 17 w 28"/>
                  <a:gd name="T5" fmla="*/ 186 h 215"/>
                  <a:gd name="T6" fmla="*/ 17 w 28"/>
                  <a:gd name="T7" fmla="*/ 168 h 215"/>
                  <a:gd name="T8" fmla="*/ 13 w 28"/>
                  <a:gd name="T9" fmla="*/ 145 h 215"/>
                  <a:gd name="T10" fmla="*/ 13 w 28"/>
                  <a:gd name="T11" fmla="*/ 121 h 215"/>
                  <a:gd name="T12" fmla="*/ 9 w 28"/>
                  <a:gd name="T13" fmla="*/ 107 h 215"/>
                  <a:gd name="T14" fmla="*/ 4 w 28"/>
                  <a:gd name="T15" fmla="*/ 98 h 215"/>
                  <a:gd name="T16" fmla="*/ 0 w 28"/>
                  <a:gd name="T17" fmla="*/ 83 h 215"/>
                  <a:gd name="T18" fmla="*/ 0 w 28"/>
                  <a:gd name="T19" fmla="*/ 69 h 215"/>
                  <a:gd name="T20" fmla="*/ 4 w 28"/>
                  <a:gd name="T21" fmla="*/ 55 h 215"/>
                  <a:gd name="T22" fmla="*/ 9 w 28"/>
                  <a:gd name="T23" fmla="*/ 32 h 215"/>
                  <a:gd name="T24" fmla="*/ 9 w 28"/>
                  <a:gd name="T25" fmla="*/ 13 h 215"/>
                  <a:gd name="T26" fmla="*/ 9 w 28"/>
                  <a:gd name="T27" fmla="*/ 0 h 215"/>
                  <a:gd name="T28" fmla="*/ 17 w 28"/>
                  <a:gd name="T29" fmla="*/ 13 h 215"/>
                  <a:gd name="T30" fmla="*/ 23 w 28"/>
                  <a:gd name="T31" fmla="*/ 32 h 215"/>
                  <a:gd name="T32" fmla="*/ 23 w 28"/>
                  <a:gd name="T33" fmla="*/ 60 h 215"/>
                  <a:gd name="T34" fmla="*/ 23 w 28"/>
                  <a:gd name="T35" fmla="*/ 79 h 215"/>
                  <a:gd name="T36" fmla="*/ 17 w 28"/>
                  <a:gd name="T37" fmla="*/ 88 h 215"/>
                  <a:gd name="T38" fmla="*/ 27 w 28"/>
                  <a:gd name="T39" fmla="*/ 102 h 215"/>
                  <a:gd name="T40" fmla="*/ 23 w 28"/>
                  <a:gd name="T41" fmla="*/ 125 h 215"/>
                  <a:gd name="T42" fmla="*/ 23 w 28"/>
                  <a:gd name="T43" fmla="*/ 130 h 215"/>
                  <a:gd name="T44" fmla="*/ 27 w 28"/>
                  <a:gd name="T45" fmla="*/ 158 h 215"/>
                  <a:gd name="T46" fmla="*/ 27 w 28"/>
                  <a:gd name="T47" fmla="*/ 176 h 215"/>
                  <a:gd name="T48" fmla="*/ 27 w 28"/>
                  <a:gd name="T49" fmla="*/ 191 h 215"/>
                  <a:gd name="T50" fmla="*/ 17 w 28"/>
                  <a:gd name="T51" fmla="*/ 214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 h="215">
                    <a:moveTo>
                      <a:pt x="17" y="214"/>
                    </a:moveTo>
                    <a:lnTo>
                      <a:pt x="13" y="199"/>
                    </a:lnTo>
                    <a:lnTo>
                      <a:pt x="17" y="186"/>
                    </a:lnTo>
                    <a:lnTo>
                      <a:pt x="17" y="168"/>
                    </a:lnTo>
                    <a:lnTo>
                      <a:pt x="13" y="145"/>
                    </a:lnTo>
                    <a:lnTo>
                      <a:pt x="13" y="121"/>
                    </a:lnTo>
                    <a:lnTo>
                      <a:pt x="9" y="107"/>
                    </a:lnTo>
                    <a:lnTo>
                      <a:pt x="4" y="98"/>
                    </a:lnTo>
                    <a:lnTo>
                      <a:pt x="0" y="83"/>
                    </a:lnTo>
                    <a:lnTo>
                      <a:pt x="0" y="69"/>
                    </a:lnTo>
                    <a:lnTo>
                      <a:pt x="4" y="55"/>
                    </a:lnTo>
                    <a:lnTo>
                      <a:pt x="9" y="32"/>
                    </a:lnTo>
                    <a:lnTo>
                      <a:pt x="9" y="13"/>
                    </a:lnTo>
                    <a:lnTo>
                      <a:pt x="9" y="0"/>
                    </a:lnTo>
                    <a:lnTo>
                      <a:pt x="17" y="13"/>
                    </a:lnTo>
                    <a:lnTo>
                      <a:pt x="23" y="32"/>
                    </a:lnTo>
                    <a:lnTo>
                      <a:pt x="23" y="60"/>
                    </a:lnTo>
                    <a:lnTo>
                      <a:pt x="23" y="79"/>
                    </a:lnTo>
                    <a:lnTo>
                      <a:pt x="17" y="88"/>
                    </a:lnTo>
                    <a:lnTo>
                      <a:pt x="27" y="102"/>
                    </a:lnTo>
                    <a:lnTo>
                      <a:pt x="23" y="125"/>
                    </a:lnTo>
                    <a:lnTo>
                      <a:pt x="23" y="130"/>
                    </a:lnTo>
                    <a:lnTo>
                      <a:pt x="27" y="158"/>
                    </a:lnTo>
                    <a:lnTo>
                      <a:pt x="27" y="176"/>
                    </a:lnTo>
                    <a:lnTo>
                      <a:pt x="27" y="191"/>
                    </a:lnTo>
                    <a:lnTo>
                      <a:pt x="17" y="214"/>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3" name="Freeform 55"/>
              <p:cNvSpPr>
                <a:spLocks/>
              </p:cNvSpPr>
              <p:nvPr/>
            </p:nvSpPr>
            <p:spPr bwMode="auto">
              <a:xfrm>
                <a:off x="3280" y="2107"/>
                <a:ext cx="49" cy="197"/>
              </a:xfrm>
              <a:custGeom>
                <a:avLst/>
                <a:gdLst>
                  <a:gd name="T0" fmla="*/ 33 w 49"/>
                  <a:gd name="T1" fmla="*/ 196 h 197"/>
                  <a:gd name="T2" fmla="*/ 29 w 49"/>
                  <a:gd name="T3" fmla="*/ 176 h 197"/>
                  <a:gd name="T4" fmla="*/ 33 w 49"/>
                  <a:gd name="T5" fmla="*/ 153 h 197"/>
                  <a:gd name="T6" fmla="*/ 33 w 49"/>
                  <a:gd name="T7" fmla="*/ 140 h 197"/>
                  <a:gd name="T8" fmla="*/ 33 w 49"/>
                  <a:gd name="T9" fmla="*/ 121 h 197"/>
                  <a:gd name="T10" fmla="*/ 29 w 49"/>
                  <a:gd name="T11" fmla="*/ 88 h 197"/>
                  <a:gd name="T12" fmla="*/ 24 w 49"/>
                  <a:gd name="T13" fmla="*/ 75 h 197"/>
                  <a:gd name="T14" fmla="*/ 19 w 49"/>
                  <a:gd name="T15" fmla="*/ 55 h 197"/>
                  <a:gd name="T16" fmla="*/ 10 w 49"/>
                  <a:gd name="T17" fmla="*/ 47 h 197"/>
                  <a:gd name="T18" fmla="*/ 10 w 49"/>
                  <a:gd name="T19" fmla="*/ 32 h 197"/>
                  <a:gd name="T20" fmla="*/ 5 w 49"/>
                  <a:gd name="T21" fmla="*/ 13 h 197"/>
                  <a:gd name="T22" fmla="*/ 0 w 49"/>
                  <a:gd name="T23" fmla="*/ 0 h 197"/>
                  <a:gd name="T24" fmla="*/ 19 w 49"/>
                  <a:gd name="T25" fmla="*/ 18 h 197"/>
                  <a:gd name="T26" fmla="*/ 24 w 49"/>
                  <a:gd name="T27" fmla="*/ 42 h 197"/>
                  <a:gd name="T28" fmla="*/ 38 w 49"/>
                  <a:gd name="T29" fmla="*/ 70 h 197"/>
                  <a:gd name="T30" fmla="*/ 48 w 49"/>
                  <a:gd name="T31" fmla="*/ 98 h 197"/>
                  <a:gd name="T32" fmla="*/ 48 w 49"/>
                  <a:gd name="T33" fmla="*/ 130 h 197"/>
                  <a:gd name="T34" fmla="*/ 48 w 49"/>
                  <a:gd name="T35" fmla="*/ 163 h 197"/>
                  <a:gd name="T36" fmla="*/ 43 w 49"/>
                  <a:gd name="T37" fmla="*/ 172 h 197"/>
                  <a:gd name="T38" fmla="*/ 33 w 49"/>
                  <a:gd name="T39" fmla="*/ 19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 h="197">
                    <a:moveTo>
                      <a:pt x="33" y="196"/>
                    </a:moveTo>
                    <a:lnTo>
                      <a:pt x="29" y="176"/>
                    </a:lnTo>
                    <a:lnTo>
                      <a:pt x="33" y="153"/>
                    </a:lnTo>
                    <a:lnTo>
                      <a:pt x="33" y="140"/>
                    </a:lnTo>
                    <a:lnTo>
                      <a:pt x="33" y="121"/>
                    </a:lnTo>
                    <a:lnTo>
                      <a:pt x="29" y="88"/>
                    </a:lnTo>
                    <a:lnTo>
                      <a:pt x="24" y="75"/>
                    </a:lnTo>
                    <a:lnTo>
                      <a:pt x="19" y="55"/>
                    </a:lnTo>
                    <a:lnTo>
                      <a:pt x="10" y="47"/>
                    </a:lnTo>
                    <a:lnTo>
                      <a:pt x="10" y="32"/>
                    </a:lnTo>
                    <a:lnTo>
                      <a:pt x="5" y="13"/>
                    </a:lnTo>
                    <a:lnTo>
                      <a:pt x="0" y="0"/>
                    </a:lnTo>
                    <a:lnTo>
                      <a:pt x="19" y="18"/>
                    </a:lnTo>
                    <a:lnTo>
                      <a:pt x="24" y="42"/>
                    </a:lnTo>
                    <a:lnTo>
                      <a:pt x="38" y="70"/>
                    </a:lnTo>
                    <a:lnTo>
                      <a:pt x="48" y="98"/>
                    </a:lnTo>
                    <a:lnTo>
                      <a:pt x="48" y="130"/>
                    </a:lnTo>
                    <a:lnTo>
                      <a:pt x="48" y="163"/>
                    </a:lnTo>
                    <a:lnTo>
                      <a:pt x="43" y="172"/>
                    </a:lnTo>
                    <a:lnTo>
                      <a:pt x="33" y="196"/>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4" name="Freeform 56"/>
              <p:cNvSpPr>
                <a:spLocks/>
              </p:cNvSpPr>
              <p:nvPr/>
            </p:nvSpPr>
            <p:spPr bwMode="auto">
              <a:xfrm>
                <a:off x="3285" y="2156"/>
                <a:ext cx="13" cy="56"/>
              </a:xfrm>
              <a:custGeom>
                <a:avLst/>
                <a:gdLst>
                  <a:gd name="T0" fmla="*/ 0 w 13"/>
                  <a:gd name="T1" fmla="*/ 0 h 56"/>
                  <a:gd name="T2" fmla="*/ 0 w 13"/>
                  <a:gd name="T3" fmla="*/ 21 h 56"/>
                  <a:gd name="T4" fmla="*/ 3 w 13"/>
                  <a:gd name="T5" fmla="*/ 30 h 56"/>
                  <a:gd name="T6" fmla="*/ 9 w 13"/>
                  <a:gd name="T7" fmla="*/ 42 h 56"/>
                  <a:gd name="T8" fmla="*/ 12 w 13"/>
                  <a:gd name="T9" fmla="*/ 55 h 56"/>
                  <a:gd name="T10" fmla="*/ 12 w 13"/>
                  <a:gd name="T11" fmla="*/ 38 h 56"/>
                  <a:gd name="T12" fmla="*/ 6 w 13"/>
                  <a:gd name="T13" fmla="*/ 30 h 56"/>
                  <a:gd name="T14" fmla="*/ 3 w 13"/>
                  <a:gd name="T15" fmla="*/ 13 h 56"/>
                  <a:gd name="T16" fmla="*/ 0 w 13"/>
                  <a:gd name="T1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56">
                    <a:moveTo>
                      <a:pt x="0" y="0"/>
                    </a:moveTo>
                    <a:lnTo>
                      <a:pt x="0" y="21"/>
                    </a:lnTo>
                    <a:lnTo>
                      <a:pt x="3" y="30"/>
                    </a:lnTo>
                    <a:lnTo>
                      <a:pt x="9" y="42"/>
                    </a:lnTo>
                    <a:lnTo>
                      <a:pt x="12" y="55"/>
                    </a:lnTo>
                    <a:lnTo>
                      <a:pt x="12" y="38"/>
                    </a:lnTo>
                    <a:lnTo>
                      <a:pt x="6" y="30"/>
                    </a:lnTo>
                    <a:lnTo>
                      <a:pt x="3" y="13"/>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5" name="Freeform 57"/>
              <p:cNvSpPr>
                <a:spLocks/>
              </p:cNvSpPr>
              <p:nvPr/>
            </p:nvSpPr>
            <p:spPr bwMode="auto">
              <a:xfrm>
                <a:off x="3406" y="2233"/>
                <a:ext cx="8" cy="128"/>
              </a:xfrm>
              <a:custGeom>
                <a:avLst/>
                <a:gdLst>
                  <a:gd name="T0" fmla="*/ 5 w 8"/>
                  <a:gd name="T1" fmla="*/ 127 h 128"/>
                  <a:gd name="T2" fmla="*/ 5 w 8"/>
                  <a:gd name="T3" fmla="*/ 99 h 128"/>
                  <a:gd name="T4" fmla="*/ 2 w 8"/>
                  <a:gd name="T5" fmla="*/ 77 h 128"/>
                  <a:gd name="T6" fmla="*/ 5 w 8"/>
                  <a:gd name="T7" fmla="*/ 59 h 128"/>
                  <a:gd name="T8" fmla="*/ 2 w 8"/>
                  <a:gd name="T9" fmla="*/ 41 h 128"/>
                  <a:gd name="T10" fmla="*/ 2 w 8"/>
                  <a:gd name="T11" fmla="*/ 18 h 128"/>
                  <a:gd name="T12" fmla="*/ 0 w 8"/>
                  <a:gd name="T13" fmla="*/ 0 h 128"/>
                  <a:gd name="T14" fmla="*/ 7 w 8"/>
                  <a:gd name="T15" fmla="*/ 18 h 128"/>
                  <a:gd name="T16" fmla="*/ 7 w 8"/>
                  <a:gd name="T17" fmla="*/ 41 h 128"/>
                  <a:gd name="T18" fmla="*/ 7 w 8"/>
                  <a:gd name="T19" fmla="*/ 68 h 128"/>
                  <a:gd name="T20" fmla="*/ 7 w 8"/>
                  <a:gd name="T21" fmla="*/ 86 h 128"/>
                  <a:gd name="T22" fmla="*/ 7 w 8"/>
                  <a:gd name="T23" fmla="*/ 99 h 128"/>
                  <a:gd name="T24" fmla="*/ 5 w 8"/>
                  <a:gd name="T25" fmla="*/ 12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128">
                    <a:moveTo>
                      <a:pt x="5" y="127"/>
                    </a:moveTo>
                    <a:lnTo>
                      <a:pt x="5" y="99"/>
                    </a:lnTo>
                    <a:lnTo>
                      <a:pt x="2" y="77"/>
                    </a:lnTo>
                    <a:lnTo>
                      <a:pt x="5" y="59"/>
                    </a:lnTo>
                    <a:lnTo>
                      <a:pt x="2" y="41"/>
                    </a:lnTo>
                    <a:lnTo>
                      <a:pt x="2" y="18"/>
                    </a:lnTo>
                    <a:lnTo>
                      <a:pt x="0" y="0"/>
                    </a:lnTo>
                    <a:lnTo>
                      <a:pt x="7" y="18"/>
                    </a:lnTo>
                    <a:lnTo>
                      <a:pt x="7" y="41"/>
                    </a:lnTo>
                    <a:lnTo>
                      <a:pt x="7" y="68"/>
                    </a:lnTo>
                    <a:lnTo>
                      <a:pt x="7" y="86"/>
                    </a:lnTo>
                    <a:lnTo>
                      <a:pt x="7" y="99"/>
                    </a:lnTo>
                    <a:lnTo>
                      <a:pt x="5" y="127"/>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6" name="Freeform 58"/>
              <p:cNvSpPr>
                <a:spLocks/>
              </p:cNvSpPr>
              <p:nvPr/>
            </p:nvSpPr>
            <p:spPr bwMode="auto">
              <a:xfrm>
                <a:off x="3451" y="2131"/>
                <a:ext cx="36" cy="191"/>
              </a:xfrm>
              <a:custGeom>
                <a:avLst/>
                <a:gdLst>
                  <a:gd name="T0" fmla="*/ 31 w 36"/>
                  <a:gd name="T1" fmla="*/ 190 h 191"/>
                  <a:gd name="T2" fmla="*/ 22 w 36"/>
                  <a:gd name="T3" fmla="*/ 172 h 191"/>
                  <a:gd name="T4" fmla="*/ 22 w 36"/>
                  <a:gd name="T5" fmla="*/ 144 h 191"/>
                  <a:gd name="T6" fmla="*/ 27 w 36"/>
                  <a:gd name="T7" fmla="*/ 121 h 191"/>
                  <a:gd name="T8" fmla="*/ 22 w 36"/>
                  <a:gd name="T9" fmla="*/ 106 h 191"/>
                  <a:gd name="T10" fmla="*/ 22 w 36"/>
                  <a:gd name="T11" fmla="*/ 74 h 191"/>
                  <a:gd name="T12" fmla="*/ 18 w 36"/>
                  <a:gd name="T13" fmla="*/ 51 h 191"/>
                  <a:gd name="T14" fmla="*/ 13 w 36"/>
                  <a:gd name="T15" fmla="*/ 32 h 191"/>
                  <a:gd name="T16" fmla="*/ 4 w 36"/>
                  <a:gd name="T17" fmla="*/ 18 h 191"/>
                  <a:gd name="T18" fmla="*/ 0 w 36"/>
                  <a:gd name="T19" fmla="*/ 0 h 191"/>
                  <a:gd name="T20" fmla="*/ 9 w 36"/>
                  <a:gd name="T21" fmla="*/ 8 h 191"/>
                  <a:gd name="T22" fmla="*/ 22 w 36"/>
                  <a:gd name="T23" fmla="*/ 32 h 191"/>
                  <a:gd name="T24" fmla="*/ 27 w 36"/>
                  <a:gd name="T25" fmla="*/ 60 h 191"/>
                  <a:gd name="T26" fmla="*/ 35 w 36"/>
                  <a:gd name="T27" fmla="*/ 93 h 191"/>
                  <a:gd name="T28" fmla="*/ 31 w 36"/>
                  <a:gd name="T29" fmla="*/ 124 h 191"/>
                  <a:gd name="T30" fmla="*/ 35 w 36"/>
                  <a:gd name="T31" fmla="*/ 152 h 191"/>
                  <a:gd name="T32" fmla="*/ 31 w 36"/>
                  <a:gd name="T33" fmla="*/ 19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191">
                    <a:moveTo>
                      <a:pt x="31" y="190"/>
                    </a:moveTo>
                    <a:lnTo>
                      <a:pt x="22" y="172"/>
                    </a:lnTo>
                    <a:lnTo>
                      <a:pt x="22" y="144"/>
                    </a:lnTo>
                    <a:lnTo>
                      <a:pt x="27" y="121"/>
                    </a:lnTo>
                    <a:lnTo>
                      <a:pt x="22" y="106"/>
                    </a:lnTo>
                    <a:lnTo>
                      <a:pt x="22" y="74"/>
                    </a:lnTo>
                    <a:lnTo>
                      <a:pt x="18" y="51"/>
                    </a:lnTo>
                    <a:lnTo>
                      <a:pt x="13" y="32"/>
                    </a:lnTo>
                    <a:lnTo>
                      <a:pt x="4" y="18"/>
                    </a:lnTo>
                    <a:lnTo>
                      <a:pt x="0" y="0"/>
                    </a:lnTo>
                    <a:lnTo>
                      <a:pt x="9" y="8"/>
                    </a:lnTo>
                    <a:lnTo>
                      <a:pt x="22" y="32"/>
                    </a:lnTo>
                    <a:lnTo>
                      <a:pt x="27" y="60"/>
                    </a:lnTo>
                    <a:lnTo>
                      <a:pt x="35" y="93"/>
                    </a:lnTo>
                    <a:lnTo>
                      <a:pt x="31" y="124"/>
                    </a:lnTo>
                    <a:lnTo>
                      <a:pt x="35" y="152"/>
                    </a:lnTo>
                    <a:lnTo>
                      <a:pt x="31" y="19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7" name="Freeform 59"/>
              <p:cNvSpPr>
                <a:spLocks/>
              </p:cNvSpPr>
              <p:nvPr/>
            </p:nvSpPr>
            <p:spPr bwMode="auto">
              <a:xfrm>
                <a:off x="3456" y="1986"/>
                <a:ext cx="56" cy="230"/>
              </a:xfrm>
              <a:custGeom>
                <a:avLst/>
                <a:gdLst>
                  <a:gd name="T0" fmla="*/ 44 w 56"/>
                  <a:gd name="T1" fmla="*/ 229 h 230"/>
                  <a:gd name="T2" fmla="*/ 50 w 56"/>
                  <a:gd name="T3" fmla="*/ 201 h 230"/>
                  <a:gd name="T4" fmla="*/ 35 w 56"/>
                  <a:gd name="T5" fmla="*/ 182 h 230"/>
                  <a:gd name="T6" fmla="*/ 35 w 56"/>
                  <a:gd name="T7" fmla="*/ 164 h 230"/>
                  <a:gd name="T8" fmla="*/ 25 w 56"/>
                  <a:gd name="T9" fmla="*/ 141 h 230"/>
                  <a:gd name="T10" fmla="*/ 20 w 56"/>
                  <a:gd name="T11" fmla="*/ 121 h 230"/>
                  <a:gd name="T12" fmla="*/ 15 w 56"/>
                  <a:gd name="T13" fmla="*/ 98 h 230"/>
                  <a:gd name="T14" fmla="*/ 0 w 56"/>
                  <a:gd name="T15" fmla="*/ 80 h 230"/>
                  <a:gd name="T16" fmla="*/ 5 w 56"/>
                  <a:gd name="T17" fmla="*/ 51 h 230"/>
                  <a:gd name="T18" fmla="*/ 5 w 56"/>
                  <a:gd name="T19" fmla="*/ 28 h 230"/>
                  <a:gd name="T20" fmla="*/ 15 w 56"/>
                  <a:gd name="T21" fmla="*/ 0 h 230"/>
                  <a:gd name="T22" fmla="*/ 10 w 56"/>
                  <a:gd name="T23" fmla="*/ 33 h 230"/>
                  <a:gd name="T24" fmla="*/ 10 w 56"/>
                  <a:gd name="T25" fmla="*/ 75 h 230"/>
                  <a:gd name="T26" fmla="*/ 20 w 56"/>
                  <a:gd name="T27" fmla="*/ 89 h 230"/>
                  <a:gd name="T28" fmla="*/ 25 w 56"/>
                  <a:gd name="T29" fmla="*/ 118 h 230"/>
                  <a:gd name="T30" fmla="*/ 39 w 56"/>
                  <a:gd name="T31" fmla="*/ 141 h 230"/>
                  <a:gd name="T32" fmla="*/ 39 w 56"/>
                  <a:gd name="T33" fmla="*/ 173 h 230"/>
                  <a:gd name="T34" fmla="*/ 44 w 56"/>
                  <a:gd name="T35" fmla="*/ 192 h 230"/>
                  <a:gd name="T36" fmla="*/ 55 w 56"/>
                  <a:gd name="T37" fmla="*/ 216 h 230"/>
                  <a:gd name="T38" fmla="*/ 44 w 56"/>
                  <a:gd name="T39" fmla="*/ 22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 h="230">
                    <a:moveTo>
                      <a:pt x="44" y="229"/>
                    </a:moveTo>
                    <a:lnTo>
                      <a:pt x="50" y="201"/>
                    </a:lnTo>
                    <a:lnTo>
                      <a:pt x="35" y="182"/>
                    </a:lnTo>
                    <a:lnTo>
                      <a:pt x="35" y="164"/>
                    </a:lnTo>
                    <a:lnTo>
                      <a:pt x="25" y="141"/>
                    </a:lnTo>
                    <a:lnTo>
                      <a:pt x="20" y="121"/>
                    </a:lnTo>
                    <a:lnTo>
                      <a:pt x="15" y="98"/>
                    </a:lnTo>
                    <a:lnTo>
                      <a:pt x="0" y="80"/>
                    </a:lnTo>
                    <a:lnTo>
                      <a:pt x="5" y="51"/>
                    </a:lnTo>
                    <a:lnTo>
                      <a:pt x="5" y="28"/>
                    </a:lnTo>
                    <a:lnTo>
                      <a:pt x="15" y="0"/>
                    </a:lnTo>
                    <a:lnTo>
                      <a:pt x="10" y="33"/>
                    </a:lnTo>
                    <a:lnTo>
                      <a:pt x="10" y="75"/>
                    </a:lnTo>
                    <a:lnTo>
                      <a:pt x="20" y="89"/>
                    </a:lnTo>
                    <a:lnTo>
                      <a:pt x="25" y="118"/>
                    </a:lnTo>
                    <a:lnTo>
                      <a:pt x="39" y="141"/>
                    </a:lnTo>
                    <a:lnTo>
                      <a:pt x="39" y="173"/>
                    </a:lnTo>
                    <a:lnTo>
                      <a:pt x="44" y="192"/>
                    </a:lnTo>
                    <a:lnTo>
                      <a:pt x="55" y="216"/>
                    </a:lnTo>
                    <a:lnTo>
                      <a:pt x="44" y="229"/>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8" name="Freeform 60"/>
              <p:cNvSpPr>
                <a:spLocks/>
              </p:cNvSpPr>
              <p:nvPr/>
            </p:nvSpPr>
            <p:spPr bwMode="auto">
              <a:xfrm>
                <a:off x="3399" y="2092"/>
                <a:ext cx="20" cy="135"/>
              </a:xfrm>
              <a:custGeom>
                <a:avLst/>
                <a:gdLst>
                  <a:gd name="T0" fmla="*/ 15 w 20"/>
                  <a:gd name="T1" fmla="*/ 134 h 135"/>
                  <a:gd name="T2" fmla="*/ 8 w 20"/>
                  <a:gd name="T3" fmla="*/ 111 h 135"/>
                  <a:gd name="T4" fmla="*/ 11 w 20"/>
                  <a:gd name="T5" fmla="*/ 92 h 135"/>
                  <a:gd name="T6" fmla="*/ 4 w 20"/>
                  <a:gd name="T7" fmla="*/ 60 h 135"/>
                  <a:gd name="T8" fmla="*/ 4 w 20"/>
                  <a:gd name="T9" fmla="*/ 33 h 135"/>
                  <a:gd name="T10" fmla="*/ 0 w 20"/>
                  <a:gd name="T11" fmla="*/ 0 h 135"/>
                  <a:gd name="T12" fmla="*/ 11 w 20"/>
                  <a:gd name="T13" fmla="*/ 28 h 135"/>
                  <a:gd name="T14" fmla="*/ 11 w 20"/>
                  <a:gd name="T15" fmla="*/ 55 h 135"/>
                  <a:gd name="T16" fmla="*/ 15 w 20"/>
                  <a:gd name="T17" fmla="*/ 92 h 135"/>
                  <a:gd name="T18" fmla="*/ 19 w 20"/>
                  <a:gd name="T19" fmla="*/ 120 h 135"/>
                  <a:gd name="T20" fmla="*/ 15 w 20"/>
                  <a:gd name="T21" fmla="*/ 13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135">
                    <a:moveTo>
                      <a:pt x="15" y="134"/>
                    </a:moveTo>
                    <a:lnTo>
                      <a:pt x="8" y="111"/>
                    </a:lnTo>
                    <a:lnTo>
                      <a:pt x="11" y="92"/>
                    </a:lnTo>
                    <a:lnTo>
                      <a:pt x="4" y="60"/>
                    </a:lnTo>
                    <a:lnTo>
                      <a:pt x="4" y="33"/>
                    </a:lnTo>
                    <a:lnTo>
                      <a:pt x="0" y="0"/>
                    </a:lnTo>
                    <a:lnTo>
                      <a:pt x="11" y="28"/>
                    </a:lnTo>
                    <a:lnTo>
                      <a:pt x="11" y="55"/>
                    </a:lnTo>
                    <a:lnTo>
                      <a:pt x="15" y="92"/>
                    </a:lnTo>
                    <a:lnTo>
                      <a:pt x="19" y="120"/>
                    </a:lnTo>
                    <a:lnTo>
                      <a:pt x="15" y="134"/>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9" name="Freeform 61"/>
              <p:cNvSpPr>
                <a:spLocks/>
              </p:cNvSpPr>
              <p:nvPr/>
            </p:nvSpPr>
            <p:spPr bwMode="auto">
              <a:xfrm>
                <a:off x="3444" y="2156"/>
                <a:ext cx="8" cy="64"/>
              </a:xfrm>
              <a:custGeom>
                <a:avLst/>
                <a:gdLst>
                  <a:gd name="T0" fmla="*/ 5 w 8"/>
                  <a:gd name="T1" fmla="*/ 63 h 64"/>
                  <a:gd name="T2" fmla="*/ 2 w 8"/>
                  <a:gd name="T3" fmla="*/ 38 h 64"/>
                  <a:gd name="T4" fmla="*/ 2 w 8"/>
                  <a:gd name="T5" fmla="*/ 17 h 64"/>
                  <a:gd name="T6" fmla="*/ 0 w 8"/>
                  <a:gd name="T7" fmla="*/ 0 h 64"/>
                  <a:gd name="T8" fmla="*/ 7 w 8"/>
                  <a:gd name="T9" fmla="*/ 29 h 64"/>
                  <a:gd name="T10" fmla="*/ 7 w 8"/>
                  <a:gd name="T11" fmla="*/ 55 h 64"/>
                  <a:gd name="T12" fmla="*/ 5 w 8"/>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8" h="64">
                    <a:moveTo>
                      <a:pt x="5" y="63"/>
                    </a:moveTo>
                    <a:lnTo>
                      <a:pt x="2" y="38"/>
                    </a:lnTo>
                    <a:lnTo>
                      <a:pt x="2" y="17"/>
                    </a:lnTo>
                    <a:lnTo>
                      <a:pt x="0" y="0"/>
                    </a:lnTo>
                    <a:lnTo>
                      <a:pt x="7" y="29"/>
                    </a:lnTo>
                    <a:lnTo>
                      <a:pt x="7" y="55"/>
                    </a:lnTo>
                    <a:lnTo>
                      <a:pt x="5" y="63"/>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60" name="Freeform 62"/>
              <p:cNvSpPr>
                <a:spLocks/>
              </p:cNvSpPr>
              <p:nvPr/>
            </p:nvSpPr>
            <p:spPr bwMode="auto">
              <a:xfrm>
                <a:off x="3364" y="2092"/>
                <a:ext cx="19" cy="148"/>
              </a:xfrm>
              <a:custGeom>
                <a:avLst/>
                <a:gdLst>
                  <a:gd name="T0" fmla="*/ 18 w 19"/>
                  <a:gd name="T1" fmla="*/ 147 h 148"/>
                  <a:gd name="T2" fmla="*/ 18 w 19"/>
                  <a:gd name="T3" fmla="*/ 119 h 148"/>
                  <a:gd name="T4" fmla="*/ 11 w 19"/>
                  <a:gd name="T5" fmla="*/ 101 h 148"/>
                  <a:gd name="T6" fmla="*/ 11 w 19"/>
                  <a:gd name="T7" fmla="*/ 78 h 148"/>
                  <a:gd name="T8" fmla="*/ 4 w 19"/>
                  <a:gd name="T9" fmla="*/ 64 h 148"/>
                  <a:gd name="T10" fmla="*/ 0 w 19"/>
                  <a:gd name="T11" fmla="*/ 33 h 148"/>
                  <a:gd name="T12" fmla="*/ 0 w 19"/>
                  <a:gd name="T13" fmla="*/ 0 h 148"/>
                  <a:gd name="T14" fmla="*/ 7 w 19"/>
                  <a:gd name="T15" fmla="*/ 37 h 148"/>
                  <a:gd name="T16" fmla="*/ 11 w 19"/>
                  <a:gd name="T17" fmla="*/ 69 h 148"/>
                  <a:gd name="T18" fmla="*/ 18 w 19"/>
                  <a:gd name="T19" fmla="*/ 88 h 148"/>
                  <a:gd name="T20" fmla="*/ 18 w 19"/>
                  <a:gd name="T21" fmla="*/ 114 h 148"/>
                  <a:gd name="T22" fmla="*/ 18 w 19"/>
                  <a:gd name="T23"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48">
                    <a:moveTo>
                      <a:pt x="18" y="147"/>
                    </a:moveTo>
                    <a:lnTo>
                      <a:pt x="18" y="119"/>
                    </a:lnTo>
                    <a:lnTo>
                      <a:pt x="11" y="101"/>
                    </a:lnTo>
                    <a:lnTo>
                      <a:pt x="11" y="78"/>
                    </a:lnTo>
                    <a:lnTo>
                      <a:pt x="4" y="64"/>
                    </a:lnTo>
                    <a:lnTo>
                      <a:pt x="0" y="33"/>
                    </a:lnTo>
                    <a:lnTo>
                      <a:pt x="0" y="0"/>
                    </a:lnTo>
                    <a:lnTo>
                      <a:pt x="7" y="37"/>
                    </a:lnTo>
                    <a:lnTo>
                      <a:pt x="11" y="69"/>
                    </a:lnTo>
                    <a:lnTo>
                      <a:pt x="18" y="88"/>
                    </a:lnTo>
                    <a:lnTo>
                      <a:pt x="18" y="114"/>
                    </a:lnTo>
                    <a:lnTo>
                      <a:pt x="18" y="147"/>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61" name="Freeform 63"/>
              <p:cNvSpPr>
                <a:spLocks/>
              </p:cNvSpPr>
              <p:nvPr/>
            </p:nvSpPr>
            <p:spPr bwMode="auto">
              <a:xfrm>
                <a:off x="3231" y="2021"/>
                <a:ext cx="117" cy="171"/>
              </a:xfrm>
              <a:custGeom>
                <a:avLst/>
                <a:gdLst>
                  <a:gd name="T0" fmla="*/ 109 w 117"/>
                  <a:gd name="T1" fmla="*/ 170 h 171"/>
                  <a:gd name="T2" fmla="*/ 98 w 117"/>
                  <a:gd name="T3" fmla="*/ 147 h 171"/>
                  <a:gd name="T4" fmla="*/ 98 w 117"/>
                  <a:gd name="T5" fmla="*/ 124 h 171"/>
                  <a:gd name="T6" fmla="*/ 88 w 117"/>
                  <a:gd name="T7" fmla="*/ 115 h 171"/>
                  <a:gd name="T8" fmla="*/ 88 w 117"/>
                  <a:gd name="T9" fmla="*/ 87 h 171"/>
                  <a:gd name="T10" fmla="*/ 66 w 117"/>
                  <a:gd name="T11" fmla="*/ 78 h 171"/>
                  <a:gd name="T12" fmla="*/ 50 w 117"/>
                  <a:gd name="T13" fmla="*/ 55 h 171"/>
                  <a:gd name="T14" fmla="*/ 38 w 117"/>
                  <a:gd name="T15" fmla="*/ 41 h 171"/>
                  <a:gd name="T16" fmla="*/ 16 w 117"/>
                  <a:gd name="T17" fmla="*/ 13 h 171"/>
                  <a:gd name="T18" fmla="*/ 0 w 117"/>
                  <a:gd name="T19" fmla="*/ 0 h 171"/>
                  <a:gd name="T20" fmla="*/ 32 w 117"/>
                  <a:gd name="T21" fmla="*/ 10 h 171"/>
                  <a:gd name="T22" fmla="*/ 66 w 117"/>
                  <a:gd name="T23" fmla="*/ 27 h 171"/>
                  <a:gd name="T24" fmla="*/ 77 w 117"/>
                  <a:gd name="T25" fmla="*/ 55 h 171"/>
                  <a:gd name="T26" fmla="*/ 104 w 117"/>
                  <a:gd name="T27" fmla="*/ 74 h 171"/>
                  <a:gd name="T28" fmla="*/ 109 w 117"/>
                  <a:gd name="T29" fmla="*/ 96 h 171"/>
                  <a:gd name="T30" fmla="*/ 109 w 117"/>
                  <a:gd name="T31" fmla="*/ 124 h 171"/>
                  <a:gd name="T32" fmla="*/ 116 w 117"/>
                  <a:gd name="T33" fmla="*/ 147 h 171"/>
                  <a:gd name="T34" fmla="*/ 109 w 117"/>
                  <a:gd name="T35" fmla="*/ 17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7" h="171">
                    <a:moveTo>
                      <a:pt x="109" y="170"/>
                    </a:moveTo>
                    <a:lnTo>
                      <a:pt x="98" y="147"/>
                    </a:lnTo>
                    <a:lnTo>
                      <a:pt x="98" y="124"/>
                    </a:lnTo>
                    <a:lnTo>
                      <a:pt x="88" y="115"/>
                    </a:lnTo>
                    <a:lnTo>
                      <a:pt x="88" y="87"/>
                    </a:lnTo>
                    <a:lnTo>
                      <a:pt x="66" y="78"/>
                    </a:lnTo>
                    <a:lnTo>
                      <a:pt x="50" y="55"/>
                    </a:lnTo>
                    <a:lnTo>
                      <a:pt x="38" y="41"/>
                    </a:lnTo>
                    <a:lnTo>
                      <a:pt x="16" y="13"/>
                    </a:lnTo>
                    <a:lnTo>
                      <a:pt x="0" y="0"/>
                    </a:lnTo>
                    <a:lnTo>
                      <a:pt x="32" y="10"/>
                    </a:lnTo>
                    <a:lnTo>
                      <a:pt x="66" y="27"/>
                    </a:lnTo>
                    <a:lnTo>
                      <a:pt x="77" y="55"/>
                    </a:lnTo>
                    <a:lnTo>
                      <a:pt x="104" y="74"/>
                    </a:lnTo>
                    <a:lnTo>
                      <a:pt x="109" y="96"/>
                    </a:lnTo>
                    <a:lnTo>
                      <a:pt x="109" y="124"/>
                    </a:lnTo>
                    <a:lnTo>
                      <a:pt x="116" y="147"/>
                    </a:lnTo>
                    <a:lnTo>
                      <a:pt x="109" y="17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62" name="Freeform 64"/>
              <p:cNvSpPr>
                <a:spLocks/>
              </p:cNvSpPr>
              <p:nvPr/>
            </p:nvSpPr>
            <p:spPr bwMode="auto">
              <a:xfrm>
                <a:off x="3169" y="2007"/>
                <a:ext cx="74" cy="156"/>
              </a:xfrm>
              <a:custGeom>
                <a:avLst/>
                <a:gdLst>
                  <a:gd name="T0" fmla="*/ 68 w 74"/>
                  <a:gd name="T1" fmla="*/ 155 h 156"/>
                  <a:gd name="T2" fmla="*/ 73 w 74"/>
                  <a:gd name="T3" fmla="*/ 142 h 156"/>
                  <a:gd name="T4" fmla="*/ 73 w 74"/>
                  <a:gd name="T5" fmla="*/ 132 h 156"/>
                  <a:gd name="T6" fmla="*/ 68 w 74"/>
                  <a:gd name="T7" fmla="*/ 105 h 156"/>
                  <a:gd name="T8" fmla="*/ 63 w 74"/>
                  <a:gd name="T9" fmla="*/ 87 h 156"/>
                  <a:gd name="T10" fmla="*/ 57 w 74"/>
                  <a:gd name="T11" fmla="*/ 68 h 156"/>
                  <a:gd name="T12" fmla="*/ 47 w 74"/>
                  <a:gd name="T13" fmla="*/ 54 h 156"/>
                  <a:gd name="T14" fmla="*/ 37 w 74"/>
                  <a:gd name="T15" fmla="*/ 41 h 156"/>
                  <a:gd name="T16" fmla="*/ 37 w 74"/>
                  <a:gd name="T17" fmla="*/ 23 h 156"/>
                  <a:gd name="T18" fmla="*/ 0 w 74"/>
                  <a:gd name="T19" fmla="*/ 0 h 156"/>
                  <a:gd name="T20" fmla="*/ 21 w 74"/>
                  <a:gd name="T21" fmla="*/ 23 h 156"/>
                  <a:gd name="T22" fmla="*/ 27 w 74"/>
                  <a:gd name="T23" fmla="*/ 36 h 156"/>
                  <a:gd name="T24" fmla="*/ 37 w 74"/>
                  <a:gd name="T25" fmla="*/ 50 h 156"/>
                  <a:gd name="T26" fmla="*/ 43 w 74"/>
                  <a:gd name="T27" fmla="*/ 64 h 156"/>
                  <a:gd name="T28" fmla="*/ 47 w 74"/>
                  <a:gd name="T29" fmla="*/ 82 h 156"/>
                  <a:gd name="T30" fmla="*/ 52 w 74"/>
                  <a:gd name="T31" fmla="*/ 105 h 156"/>
                  <a:gd name="T32" fmla="*/ 68 w 74"/>
                  <a:gd name="T33" fmla="*/ 123 h 156"/>
                  <a:gd name="T34" fmla="*/ 68 w 74"/>
                  <a:gd name="T35" fmla="*/ 15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156">
                    <a:moveTo>
                      <a:pt x="68" y="155"/>
                    </a:moveTo>
                    <a:lnTo>
                      <a:pt x="73" y="142"/>
                    </a:lnTo>
                    <a:lnTo>
                      <a:pt x="73" y="132"/>
                    </a:lnTo>
                    <a:lnTo>
                      <a:pt x="68" y="105"/>
                    </a:lnTo>
                    <a:lnTo>
                      <a:pt x="63" y="87"/>
                    </a:lnTo>
                    <a:lnTo>
                      <a:pt x="57" y="68"/>
                    </a:lnTo>
                    <a:lnTo>
                      <a:pt x="47" y="54"/>
                    </a:lnTo>
                    <a:lnTo>
                      <a:pt x="37" y="41"/>
                    </a:lnTo>
                    <a:lnTo>
                      <a:pt x="37" y="23"/>
                    </a:lnTo>
                    <a:lnTo>
                      <a:pt x="0" y="0"/>
                    </a:lnTo>
                    <a:lnTo>
                      <a:pt x="21" y="23"/>
                    </a:lnTo>
                    <a:lnTo>
                      <a:pt x="27" y="36"/>
                    </a:lnTo>
                    <a:lnTo>
                      <a:pt x="37" y="50"/>
                    </a:lnTo>
                    <a:lnTo>
                      <a:pt x="43" y="64"/>
                    </a:lnTo>
                    <a:lnTo>
                      <a:pt x="47" y="82"/>
                    </a:lnTo>
                    <a:lnTo>
                      <a:pt x="52" y="105"/>
                    </a:lnTo>
                    <a:lnTo>
                      <a:pt x="68" y="123"/>
                    </a:lnTo>
                    <a:lnTo>
                      <a:pt x="68" y="155"/>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63" name="Freeform 65"/>
              <p:cNvSpPr>
                <a:spLocks/>
              </p:cNvSpPr>
              <p:nvPr/>
            </p:nvSpPr>
            <p:spPr bwMode="auto">
              <a:xfrm>
                <a:off x="3176" y="1995"/>
                <a:ext cx="93" cy="138"/>
              </a:xfrm>
              <a:custGeom>
                <a:avLst/>
                <a:gdLst>
                  <a:gd name="T0" fmla="*/ 92 w 93"/>
                  <a:gd name="T1" fmla="*/ 137 h 138"/>
                  <a:gd name="T2" fmla="*/ 75 w 93"/>
                  <a:gd name="T3" fmla="*/ 119 h 138"/>
                  <a:gd name="T4" fmla="*/ 64 w 93"/>
                  <a:gd name="T5" fmla="*/ 101 h 138"/>
                  <a:gd name="T6" fmla="*/ 64 w 93"/>
                  <a:gd name="T7" fmla="*/ 87 h 138"/>
                  <a:gd name="T8" fmla="*/ 59 w 93"/>
                  <a:gd name="T9" fmla="*/ 64 h 138"/>
                  <a:gd name="T10" fmla="*/ 43 w 93"/>
                  <a:gd name="T11" fmla="*/ 55 h 138"/>
                  <a:gd name="T12" fmla="*/ 38 w 93"/>
                  <a:gd name="T13" fmla="*/ 41 h 138"/>
                  <a:gd name="T14" fmla="*/ 38 w 93"/>
                  <a:gd name="T15" fmla="*/ 32 h 138"/>
                  <a:gd name="T16" fmla="*/ 22 w 93"/>
                  <a:gd name="T17" fmla="*/ 13 h 138"/>
                  <a:gd name="T18" fmla="*/ 0 w 93"/>
                  <a:gd name="T19" fmla="*/ 0 h 138"/>
                  <a:gd name="T20" fmla="*/ 22 w 93"/>
                  <a:gd name="T21" fmla="*/ 9 h 138"/>
                  <a:gd name="T22" fmla="*/ 43 w 93"/>
                  <a:gd name="T23" fmla="*/ 23 h 138"/>
                  <a:gd name="T24" fmla="*/ 54 w 93"/>
                  <a:gd name="T25" fmla="*/ 36 h 138"/>
                  <a:gd name="T26" fmla="*/ 64 w 93"/>
                  <a:gd name="T27" fmla="*/ 55 h 138"/>
                  <a:gd name="T28" fmla="*/ 75 w 93"/>
                  <a:gd name="T29" fmla="*/ 69 h 138"/>
                  <a:gd name="T30" fmla="*/ 80 w 93"/>
                  <a:gd name="T31" fmla="*/ 87 h 138"/>
                  <a:gd name="T32" fmla="*/ 80 w 93"/>
                  <a:gd name="T33" fmla="*/ 96 h 138"/>
                  <a:gd name="T34" fmla="*/ 86 w 93"/>
                  <a:gd name="T35" fmla="*/ 114 h 138"/>
                  <a:gd name="T36" fmla="*/ 92 w 93"/>
                  <a:gd name="T37" fmla="*/ 13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 h="138">
                    <a:moveTo>
                      <a:pt x="92" y="137"/>
                    </a:moveTo>
                    <a:lnTo>
                      <a:pt x="75" y="119"/>
                    </a:lnTo>
                    <a:lnTo>
                      <a:pt x="64" y="101"/>
                    </a:lnTo>
                    <a:lnTo>
                      <a:pt x="64" y="87"/>
                    </a:lnTo>
                    <a:lnTo>
                      <a:pt x="59" y="64"/>
                    </a:lnTo>
                    <a:lnTo>
                      <a:pt x="43" y="55"/>
                    </a:lnTo>
                    <a:lnTo>
                      <a:pt x="38" y="41"/>
                    </a:lnTo>
                    <a:lnTo>
                      <a:pt x="38" y="32"/>
                    </a:lnTo>
                    <a:lnTo>
                      <a:pt x="22" y="13"/>
                    </a:lnTo>
                    <a:lnTo>
                      <a:pt x="0" y="0"/>
                    </a:lnTo>
                    <a:lnTo>
                      <a:pt x="22" y="9"/>
                    </a:lnTo>
                    <a:lnTo>
                      <a:pt x="43" y="23"/>
                    </a:lnTo>
                    <a:lnTo>
                      <a:pt x="54" y="36"/>
                    </a:lnTo>
                    <a:lnTo>
                      <a:pt x="64" y="55"/>
                    </a:lnTo>
                    <a:lnTo>
                      <a:pt x="75" y="69"/>
                    </a:lnTo>
                    <a:lnTo>
                      <a:pt x="80" y="87"/>
                    </a:lnTo>
                    <a:lnTo>
                      <a:pt x="80" y="96"/>
                    </a:lnTo>
                    <a:lnTo>
                      <a:pt x="86" y="114"/>
                    </a:lnTo>
                    <a:lnTo>
                      <a:pt x="92" y="137"/>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64" name="Freeform 66"/>
              <p:cNvSpPr>
                <a:spLocks/>
              </p:cNvSpPr>
              <p:nvPr/>
            </p:nvSpPr>
            <p:spPr bwMode="auto">
              <a:xfrm>
                <a:off x="3272" y="2083"/>
                <a:ext cx="33" cy="36"/>
              </a:xfrm>
              <a:custGeom>
                <a:avLst/>
                <a:gdLst>
                  <a:gd name="T0" fmla="*/ 0 w 33"/>
                  <a:gd name="T1" fmla="*/ 0 h 36"/>
                  <a:gd name="T2" fmla="*/ 6 w 33"/>
                  <a:gd name="T3" fmla="*/ 11 h 36"/>
                  <a:gd name="T4" fmla="*/ 15 w 33"/>
                  <a:gd name="T5" fmla="*/ 19 h 36"/>
                  <a:gd name="T6" fmla="*/ 28 w 33"/>
                  <a:gd name="T7" fmla="*/ 27 h 36"/>
                  <a:gd name="T8" fmla="*/ 28 w 33"/>
                  <a:gd name="T9" fmla="*/ 35 h 36"/>
                  <a:gd name="T10" fmla="*/ 32 w 33"/>
                  <a:gd name="T11" fmla="*/ 27 h 36"/>
                  <a:gd name="T12" fmla="*/ 19 w 33"/>
                  <a:gd name="T13" fmla="*/ 19 h 36"/>
                  <a:gd name="T14" fmla="*/ 10 w 33"/>
                  <a:gd name="T15" fmla="*/ 7 h 36"/>
                  <a:gd name="T16" fmla="*/ 0 w 33"/>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0" y="0"/>
                    </a:moveTo>
                    <a:lnTo>
                      <a:pt x="6" y="11"/>
                    </a:lnTo>
                    <a:lnTo>
                      <a:pt x="15" y="19"/>
                    </a:lnTo>
                    <a:lnTo>
                      <a:pt x="28" y="27"/>
                    </a:lnTo>
                    <a:lnTo>
                      <a:pt x="28" y="35"/>
                    </a:lnTo>
                    <a:lnTo>
                      <a:pt x="32" y="27"/>
                    </a:lnTo>
                    <a:lnTo>
                      <a:pt x="19" y="19"/>
                    </a:lnTo>
                    <a:lnTo>
                      <a:pt x="10" y="7"/>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65" name="Freeform 67"/>
              <p:cNvSpPr>
                <a:spLocks/>
              </p:cNvSpPr>
              <p:nvPr/>
            </p:nvSpPr>
            <p:spPr bwMode="auto">
              <a:xfrm>
                <a:off x="3425" y="1977"/>
                <a:ext cx="32" cy="147"/>
              </a:xfrm>
              <a:custGeom>
                <a:avLst/>
                <a:gdLst>
                  <a:gd name="T0" fmla="*/ 31 w 32"/>
                  <a:gd name="T1" fmla="*/ 146 h 147"/>
                  <a:gd name="T2" fmla="*/ 14 w 32"/>
                  <a:gd name="T3" fmla="*/ 127 h 147"/>
                  <a:gd name="T4" fmla="*/ 10 w 32"/>
                  <a:gd name="T5" fmla="*/ 105 h 147"/>
                  <a:gd name="T6" fmla="*/ 4 w 32"/>
                  <a:gd name="T7" fmla="*/ 81 h 147"/>
                  <a:gd name="T8" fmla="*/ 0 w 32"/>
                  <a:gd name="T9" fmla="*/ 68 h 147"/>
                  <a:gd name="T10" fmla="*/ 4 w 32"/>
                  <a:gd name="T11" fmla="*/ 41 h 147"/>
                  <a:gd name="T12" fmla="*/ 10 w 32"/>
                  <a:gd name="T13" fmla="*/ 18 h 147"/>
                  <a:gd name="T14" fmla="*/ 18 w 32"/>
                  <a:gd name="T15" fmla="*/ 0 h 147"/>
                  <a:gd name="T16" fmla="*/ 14 w 32"/>
                  <a:gd name="T17" fmla="*/ 22 h 147"/>
                  <a:gd name="T18" fmla="*/ 10 w 32"/>
                  <a:gd name="T19" fmla="*/ 46 h 147"/>
                  <a:gd name="T20" fmla="*/ 10 w 32"/>
                  <a:gd name="T21" fmla="*/ 68 h 147"/>
                  <a:gd name="T22" fmla="*/ 14 w 32"/>
                  <a:gd name="T23" fmla="*/ 91 h 147"/>
                  <a:gd name="T24" fmla="*/ 18 w 32"/>
                  <a:gd name="T25" fmla="*/ 114 h 147"/>
                  <a:gd name="T26" fmla="*/ 31 w 32"/>
                  <a:gd name="T27" fmla="*/ 14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47">
                    <a:moveTo>
                      <a:pt x="31" y="146"/>
                    </a:moveTo>
                    <a:lnTo>
                      <a:pt x="14" y="127"/>
                    </a:lnTo>
                    <a:lnTo>
                      <a:pt x="10" y="105"/>
                    </a:lnTo>
                    <a:lnTo>
                      <a:pt x="4" y="81"/>
                    </a:lnTo>
                    <a:lnTo>
                      <a:pt x="0" y="68"/>
                    </a:lnTo>
                    <a:lnTo>
                      <a:pt x="4" y="41"/>
                    </a:lnTo>
                    <a:lnTo>
                      <a:pt x="10" y="18"/>
                    </a:lnTo>
                    <a:lnTo>
                      <a:pt x="18" y="0"/>
                    </a:lnTo>
                    <a:lnTo>
                      <a:pt x="14" y="22"/>
                    </a:lnTo>
                    <a:lnTo>
                      <a:pt x="10" y="46"/>
                    </a:lnTo>
                    <a:lnTo>
                      <a:pt x="10" y="68"/>
                    </a:lnTo>
                    <a:lnTo>
                      <a:pt x="14" y="91"/>
                    </a:lnTo>
                    <a:lnTo>
                      <a:pt x="18" y="114"/>
                    </a:lnTo>
                    <a:lnTo>
                      <a:pt x="31" y="146"/>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66" name="Freeform 68"/>
              <p:cNvSpPr>
                <a:spLocks/>
              </p:cNvSpPr>
              <p:nvPr/>
            </p:nvSpPr>
            <p:spPr bwMode="auto">
              <a:xfrm>
                <a:off x="3285" y="1986"/>
                <a:ext cx="86" cy="114"/>
              </a:xfrm>
              <a:custGeom>
                <a:avLst/>
                <a:gdLst>
                  <a:gd name="T0" fmla="*/ 85 w 86"/>
                  <a:gd name="T1" fmla="*/ 113 h 114"/>
                  <a:gd name="T2" fmla="*/ 69 w 86"/>
                  <a:gd name="T3" fmla="*/ 94 h 114"/>
                  <a:gd name="T4" fmla="*/ 69 w 86"/>
                  <a:gd name="T5" fmla="*/ 72 h 114"/>
                  <a:gd name="T6" fmla="*/ 52 w 86"/>
                  <a:gd name="T7" fmla="*/ 54 h 114"/>
                  <a:gd name="T8" fmla="*/ 47 w 86"/>
                  <a:gd name="T9" fmla="*/ 32 h 114"/>
                  <a:gd name="T10" fmla="*/ 31 w 86"/>
                  <a:gd name="T11" fmla="*/ 22 h 114"/>
                  <a:gd name="T12" fmla="*/ 16 w 86"/>
                  <a:gd name="T13" fmla="*/ 5 h 114"/>
                  <a:gd name="T14" fmla="*/ 0 w 86"/>
                  <a:gd name="T15" fmla="*/ 0 h 114"/>
                  <a:gd name="T16" fmla="*/ 21 w 86"/>
                  <a:gd name="T17" fmla="*/ 0 h 114"/>
                  <a:gd name="T18" fmla="*/ 47 w 86"/>
                  <a:gd name="T19" fmla="*/ 19 h 114"/>
                  <a:gd name="T20" fmla="*/ 64 w 86"/>
                  <a:gd name="T21" fmla="*/ 27 h 114"/>
                  <a:gd name="T22" fmla="*/ 74 w 86"/>
                  <a:gd name="T23" fmla="*/ 45 h 114"/>
                  <a:gd name="T24" fmla="*/ 85 w 86"/>
                  <a:gd name="T25" fmla="*/ 72 h 114"/>
                  <a:gd name="T26" fmla="*/ 85 w 86"/>
                  <a:gd name="T27" fmla="*/ 11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114">
                    <a:moveTo>
                      <a:pt x="85" y="113"/>
                    </a:moveTo>
                    <a:lnTo>
                      <a:pt x="69" y="94"/>
                    </a:lnTo>
                    <a:lnTo>
                      <a:pt x="69" y="72"/>
                    </a:lnTo>
                    <a:lnTo>
                      <a:pt x="52" y="54"/>
                    </a:lnTo>
                    <a:lnTo>
                      <a:pt x="47" y="32"/>
                    </a:lnTo>
                    <a:lnTo>
                      <a:pt x="31" y="22"/>
                    </a:lnTo>
                    <a:lnTo>
                      <a:pt x="16" y="5"/>
                    </a:lnTo>
                    <a:lnTo>
                      <a:pt x="0" y="0"/>
                    </a:lnTo>
                    <a:lnTo>
                      <a:pt x="21" y="0"/>
                    </a:lnTo>
                    <a:lnTo>
                      <a:pt x="47" y="19"/>
                    </a:lnTo>
                    <a:lnTo>
                      <a:pt x="64" y="27"/>
                    </a:lnTo>
                    <a:lnTo>
                      <a:pt x="74" y="45"/>
                    </a:lnTo>
                    <a:lnTo>
                      <a:pt x="85" y="72"/>
                    </a:lnTo>
                    <a:lnTo>
                      <a:pt x="85" y="113"/>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67" name="Freeform 69"/>
              <p:cNvSpPr>
                <a:spLocks/>
              </p:cNvSpPr>
              <p:nvPr/>
            </p:nvSpPr>
            <p:spPr bwMode="auto">
              <a:xfrm>
                <a:off x="3388" y="1954"/>
                <a:ext cx="19" cy="126"/>
              </a:xfrm>
              <a:custGeom>
                <a:avLst/>
                <a:gdLst>
                  <a:gd name="T0" fmla="*/ 11 w 19"/>
                  <a:gd name="T1" fmla="*/ 125 h 126"/>
                  <a:gd name="T2" fmla="*/ 7 w 19"/>
                  <a:gd name="T3" fmla="*/ 112 h 126"/>
                  <a:gd name="T4" fmla="*/ 3 w 19"/>
                  <a:gd name="T5" fmla="*/ 85 h 126"/>
                  <a:gd name="T6" fmla="*/ 0 w 19"/>
                  <a:gd name="T7" fmla="*/ 67 h 126"/>
                  <a:gd name="T8" fmla="*/ 0 w 19"/>
                  <a:gd name="T9" fmla="*/ 45 h 126"/>
                  <a:gd name="T10" fmla="*/ 3 w 19"/>
                  <a:gd name="T11" fmla="*/ 27 h 126"/>
                  <a:gd name="T12" fmla="*/ 15 w 19"/>
                  <a:gd name="T13" fmla="*/ 8 h 126"/>
                  <a:gd name="T14" fmla="*/ 18 w 19"/>
                  <a:gd name="T15" fmla="*/ 0 h 126"/>
                  <a:gd name="T16" fmla="*/ 15 w 19"/>
                  <a:gd name="T17" fmla="*/ 18 h 126"/>
                  <a:gd name="T18" fmla="*/ 7 w 19"/>
                  <a:gd name="T19" fmla="*/ 40 h 126"/>
                  <a:gd name="T20" fmla="*/ 7 w 19"/>
                  <a:gd name="T21" fmla="*/ 58 h 126"/>
                  <a:gd name="T22" fmla="*/ 7 w 19"/>
                  <a:gd name="T23" fmla="*/ 90 h 126"/>
                  <a:gd name="T24" fmla="*/ 11 w 19"/>
                  <a:gd name="T25" fmla="*/ 107 h 126"/>
                  <a:gd name="T26" fmla="*/ 11 w 19"/>
                  <a:gd name="T27" fmla="*/ 12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26">
                    <a:moveTo>
                      <a:pt x="11" y="125"/>
                    </a:moveTo>
                    <a:lnTo>
                      <a:pt x="7" y="112"/>
                    </a:lnTo>
                    <a:lnTo>
                      <a:pt x="3" y="85"/>
                    </a:lnTo>
                    <a:lnTo>
                      <a:pt x="0" y="67"/>
                    </a:lnTo>
                    <a:lnTo>
                      <a:pt x="0" y="45"/>
                    </a:lnTo>
                    <a:lnTo>
                      <a:pt x="3" y="27"/>
                    </a:lnTo>
                    <a:lnTo>
                      <a:pt x="15" y="8"/>
                    </a:lnTo>
                    <a:lnTo>
                      <a:pt x="18" y="0"/>
                    </a:lnTo>
                    <a:lnTo>
                      <a:pt x="15" y="18"/>
                    </a:lnTo>
                    <a:lnTo>
                      <a:pt x="7" y="40"/>
                    </a:lnTo>
                    <a:lnTo>
                      <a:pt x="7" y="58"/>
                    </a:lnTo>
                    <a:lnTo>
                      <a:pt x="7" y="90"/>
                    </a:lnTo>
                    <a:lnTo>
                      <a:pt x="11" y="107"/>
                    </a:lnTo>
                    <a:lnTo>
                      <a:pt x="11" y="125"/>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68" name="Freeform 70"/>
              <p:cNvSpPr>
                <a:spLocks/>
              </p:cNvSpPr>
              <p:nvPr/>
            </p:nvSpPr>
            <p:spPr bwMode="auto">
              <a:xfrm>
                <a:off x="3480" y="2015"/>
                <a:ext cx="17" cy="100"/>
              </a:xfrm>
              <a:custGeom>
                <a:avLst/>
                <a:gdLst>
                  <a:gd name="T0" fmla="*/ 3 w 17"/>
                  <a:gd name="T1" fmla="*/ 0 h 100"/>
                  <a:gd name="T2" fmla="*/ 0 w 17"/>
                  <a:gd name="T3" fmla="*/ 22 h 100"/>
                  <a:gd name="T4" fmla="*/ 3 w 17"/>
                  <a:gd name="T5" fmla="*/ 45 h 100"/>
                  <a:gd name="T6" fmla="*/ 9 w 17"/>
                  <a:gd name="T7" fmla="*/ 63 h 100"/>
                  <a:gd name="T8" fmla="*/ 9 w 17"/>
                  <a:gd name="T9" fmla="*/ 77 h 100"/>
                  <a:gd name="T10" fmla="*/ 16 w 17"/>
                  <a:gd name="T11" fmla="*/ 99 h 100"/>
                  <a:gd name="T12" fmla="*/ 16 w 17"/>
                  <a:gd name="T13" fmla="*/ 81 h 100"/>
                  <a:gd name="T14" fmla="*/ 13 w 17"/>
                  <a:gd name="T15" fmla="*/ 59 h 100"/>
                  <a:gd name="T16" fmla="*/ 7 w 17"/>
                  <a:gd name="T17" fmla="*/ 45 h 100"/>
                  <a:gd name="T18" fmla="*/ 7 w 17"/>
                  <a:gd name="T19" fmla="*/ 27 h 100"/>
                  <a:gd name="T20" fmla="*/ 3 w 17"/>
                  <a:gd name="T2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00">
                    <a:moveTo>
                      <a:pt x="3" y="0"/>
                    </a:moveTo>
                    <a:lnTo>
                      <a:pt x="0" y="22"/>
                    </a:lnTo>
                    <a:lnTo>
                      <a:pt x="3" y="45"/>
                    </a:lnTo>
                    <a:lnTo>
                      <a:pt x="9" y="63"/>
                    </a:lnTo>
                    <a:lnTo>
                      <a:pt x="9" y="77"/>
                    </a:lnTo>
                    <a:lnTo>
                      <a:pt x="16" y="99"/>
                    </a:lnTo>
                    <a:lnTo>
                      <a:pt x="16" y="81"/>
                    </a:lnTo>
                    <a:lnTo>
                      <a:pt x="13" y="59"/>
                    </a:lnTo>
                    <a:lnTo>
                      <a:pt x="7" y="45"/>
                    </a:lnTo>
                    <a:lnTo>
                      <a:pt x="7" y="27"/>
                    </a:lnTo>
                    <a:lnTo>
                      <a:pt x="3"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69" name="Freeform 71"/>
              <p:cNvSpPr>
                <a:spLocks/>
              </p:cNvSpPr>
              <p:nvPr/>
            </p:nvSpPr>
            <p:spPr bwMode="auto">
              <a:xfrm>
                <a:off x="3523" y="2166"/>
                <a:ext cx="1" cy="74"/>
              </a:xfrm>
              <a:custGeom>
                <a:avLst/>
                <a:gdLst>
                  <a:gd name="T0" fmla="*/ 0 w 1"/>
                  <a:gd name="T1" fmla="*/ 0 h 74"/>
                  <a:gd name="T2" fmla="*/ 0 w 1"/>
                  <a:gd name="T3" fmla="*/ 18 h 74"/>
                  <a:gd name="T4" fmla="*/ 0 w 1"/>
                  <a:gd name="T5" fmla="*/ 34 h 74"/>
                  <a:gd name="T6" fmla="*/ 0 w 1"/>
                  <a:gd name="T7" fmla="*/ 56 h 74"/>
                  <a:gd name="T8" fmla="*/ 0 w 1"/>
                  <a:gd name="T9" fmla="*/ 73 h 74"/>
                  <a:gd name="T10" fmla="*/ 0 w 1"/>
                  <a:gd name="T11" fmla="*/ 56 h 74"/>
                  <a:gd name="T12" fmla="*/ 0 w 1"/>
                  <a:gd name="T13" fmla="*/ 30 h 74"/>
                  <a:gd name="T14" fmla="*/ 0 w 1"/>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74">
                    <a:moveTo>
                      <a:pt x="0" y="0"/>
                    </a:moveTo>
                    <a:lnTo>
                      <a:pt x="0" y="18"/>
                    </a:lnTo>
                    <a:lnTo>
                      <a:pt x="0" y="34"/>
                    </a:lnTo>
                    <a:lnTo>
                      <a:pt x="0" y="56"/>
                    </a:lnTo>
                    <a:lnTo>
                      <a:pt x="0" y="73"/>
                    </a:lnTo>
                    <a:lnTo>
                      <a:pt x="0" y="56"/>
                    </a:lnTo>
                    <a:lnTo>
                      <a:pt x="0" y="30"/>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70" name="Freeform 72"/>
              <p:cNvSpPr>
                <a:spLocks/>
              </p:cNvSpPr>
              <p:nvPr/>
            </p:nvSpPr>
            <p:spPr bwMode="auto">
              <a:xfrm>
                <a:off x="3115" y="1962"/>
                <a:ext cx="209" cy="99"/>
              </a:xfrm>
              <a:custGeom>
                <a:avLst/>
                <a:gdLst>
                  <a:gd name="T0" fmla="*/ 208 w 209"/>
                  <a:gd name="T1" fmla="*/ 98 h 99"/>
                  <a:gd name="T2" fmla="*/ 185 w 209"/>
                  <a:gd name="T3" fmla="*/ 76 h 99"/>
                  <a:gd name="T4" fmla="*/ 163 w 209"/>
                  <a:gd name="T5" fmla="*/ 59 h 99"/>
                  <a:gd name="T6" fmla="*/ 133 w 209"/>
                  <a:gd name="T7" fmla="*/ 54 h 99"/>
                  <a:gd name="T8" fmla="*/ 116 w 209"/>
                  <a:gd name="T9" fmla="*/ 44 h 99"/>
                  <a:gd name="T10" fmla="*/ 93 w 209"/>
                  <a:gd name="T11" fmla="*/ 32 h 99"/>
                  <a:gd name="T12" fmla="*/ 75 w 209"/>
                  <a:gd name="T13" fmla="*/ 27 h 99"/>
                  <a:gd name="T14" fmla="*/ 41 w 209"/>
                  <a:gd name="T15" fmla="*/ 22 h 99"/>
                  <a:gd name="T16" fmla="*/ 18 w 209"/>
                  <a:gd name="T17" fmla="*/ 14 h 99"/>
                  <a:gd name="T18" fmla="*/ 0 w 209"/>
                  <a:gd name="T19" fmla="*/ 0 h 99"/>
                  <a:gd name="T20" fmla="*/ 24 w 209"/>
                  <a:gd name="T21" fmla="*/ 9 h 99"/>
                  <a:gd name="T22" fmla="*/ 58 w 209"/>
                  <a:gd name="T23" fmla="*/ 18 h 99"/>
                  <a:gd name="T24" fmla="*/ 87 w 209"/>
                  <a:gd name="T25" fmla="*/ 18 h 99"/>
                  <a:gd name="T26" fmla="*/ 105 w 209"/>
                  <a:gd name="T27" fmla="*/ 27 h 99"/>
                  <a:gd name="T28" fmla="*/ 122 w 209"/>
                  <a:gd name="T29" fmla="*/ 32 h 99"/>
                  <a:gd name="T30" fmla="*/ 128 w 209"/>
                  <a:gd name="T31" fmla="*/ 44 h 99"/>
                  <a:gd name="T32" fmla="*/ 169 w 209"/>
                  <a:gd name="T33" fmla="*/ 44 h 99"/>
                  <a:gd name="T34" fmla="*/ 185 w 209"/>
                  <a:gd name="T35" fmla="*/ 59 h 99"/>
                  <a:gd name="T36" fmla="*/ 208 w 209"/>
                  <a:gd name="T37" fmla="*/ 80 h 99"/>
                  <a:gd name="T38" fmla="*/ 208 w 209"/>
                  <a:gd name="T39" fmla="*/ 9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9" h="99">
                    <a:moveTo>
                      <a:pt x="208" y="98"/>
                    </a:moveTo>
                    <a:lnTo>
                      <a:pt x="185" y="76"/>
                    </a:lnTo>
                    <a:lnTo>
                      <a:pt x="163" y="59"/>
                    </a:lnTo>
                    <a:lnTo>
                      <a:pt x="133" y="54"/>
                    </a:lnTo>
                    <a:lnTo>
                      <a:pt x="116" y="44"/>
                    </a:lnTo>
                    <a:lnTo>
                      <a:pt x="93" y="32"/>
                    </a:lnTo>
                    <a:lnTo>
                      <a:pt x="75" y="27"/>
                    </a:lnTo>
                    <a:lnTo>
                      <a:pt x="41" y="22"/>
                    </a:lnTo>
                    <a:lnTo>
                      <a:pt x="18" y="14"/>
                    </a:lnTo>
                    <a:lnTo>
                      <a:pt x="0" y="0"/>
                    </a:lnTo>
                    <a:lnTo>
                      <a:pt x="24" y="9"/>
                    </a:lnTo>
                    <a:lnTo>
                      <a:pt x="58" y="18"/>
                    </a:lnTo>
                    <a:lnTo>
                      <a:pt x="87" y="18"/>
                    </a:lnTo>
                    <a:lnTo>
                      <a:pt x="105" y="27"/>
                    </a:lnTo>
                    <a:lnTo>
                      <a:pt x="122" y="32"/>
                    </a:lnTo>
                    <a:lnTo>
                      <a:pt x="128" y="44"/>
                    </a:lnTo>
                    <a:lnTo>
                      <a:pt x="169" y="44"/>
                    </a:lnTo>
                    <a:lnTo>
                      <a:pt x="185" y="59"/>
                    </a:lnTo>
                    <a:lnTo>
                      <a:pt x="208" y="80"/>
                    </a:lnTo>
                    <a:lnTo>
                      <a:pt x="208" y="98"/>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71" name="Freeform 73"/>
              <p:cNvSpPr>
                <a:spLocks/>
              </p:cNvSpPr>
              <p:nvPr/>
            </p:nvSpPr>
            <p:spPr bwMode="auto">
              <a:xfrm>
                <a:off x="2920" y="1884"/>
                <a:ext cx="238" cy="115"/>
              </a:xfrm>
              <a:custGeom>
                <a:avLst/>
                <a:gdLst>
                  <a:gd name="T0" fmla="*/ 237 w 238"/>
                  <a:gd name="T1" fmla="*/ 114 h 115"/>
                  <a:gd name="T2" fmla="*/ 209 w 238"/>
                  <a:gd name="T3" fmla="*/ 105 h 115"/>
                  <a:gd name="T4" fmla="*/ 192 w 238"/>
                  <a:gd name="T5" fmla="*/ 95 h 115"/>
                  <a:gd name="T6" fmla="*/ 173 w 238"/>
                  <a:gd name="T7" fmla="*/ 82 h 115"/>
                  <a:gd name="T8" fmla="*/ 150 w 238"/>
                  <a:gd name="T9" fmla="*/ 64 h 115"/>
                  <a:gd name="T10" fmla="*/ 128 w 238"/>
                  <a:gd name="T11" fmla="*/ 50 h 115"/>
                  <a:gd name="T12" fmla="*/ 98 w 238"/>
                  <a:gd name="T13" fmla="*/ 42 h 115"/>
                  <a:gd name="T14" fmla="*/ 70 w 238"/>
                  <a:gd name="T15" fmla="*/ 32 h 115"/>
                  <a:gd name="T16" fmla="*/ 52 w 238"/>
                  <a:gd name="T17" fmla="*/ 23 h 115"/>
                  <a:gd name="T18" fmla="*/ 23 w 238"/>
                  <a:gd name="T19" fmla="*/ 9 h 115"/>
                  <a:gd name="T20" fmla="*/ 0 w 238"/>
                  <a:gd name="T21" fmla="*/ 0 h 115"/>
                  <a:gd name="T22" fmla="*/ 17 w 238"/>
                  <a:gd name="T23" fmla="*/ 5 h 115"/>
                  <a:gd name="T24" fmla="*/ 34 w 238"/>
                  <a:gd name="T25" fmla="*/ 14 h 115"/>
                  <a:gd name="T26" fmla="*/ 70 w 238"/>
                  <a:gd name="T27" fmla="*/ 23 h 115"/>
                  <a:gd name="T28" fmla="*/ 87 w 238"/>
                  <a:gd name="T29" fmla="*/ 32 h 115"/>
                  <a:gd name="T30" fmla="*/ 109 w 238"/>
                  <a:gd name="T31" fmla="*/ 37 h 115"/>
                  <a:gd name="T32" fmla="*/ 145 w 238"/>
                  <a:gd name="T33" fmla="*/ 55 h 115"/>
                  <a:gd name="T34" fmla="*/ 173 w 238"/>
                  <a:gd name="T35" fmla="*/ 72 h 115"/>
                  <a:gd name="T36" fmla="*/ 198 w 238"/>
                  <a:gd name="T37" fmla="*/ 91 h 115"/>
                  <a:gd name="T38" fmla="*/ 214 w 238"/>
                  <a:gd name="T39" fmla="*/ 105 h 115"/>
                  <a:gd name="T40" fmla="*/ 237 w 238"/>
                  <a:gd name="T41" fmla="*/ 11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8" h="115">
                    <a:moveTo>
                      <a:pt x="237" y="114"/>
                    </a:moveTo>
                    <a:lnTo>
                      <a:pt x="209" y="105"/>
                    </a:lnTo>
                    <a:lnTo>
                      <a:pt x="192" y="95"/>
                    </a:lnTo>
                    <a:lnTo>
                      <a:pt x="173" y="82"/>
                    </a:lnTo>
                    <a:lnTo>
                      <a:pt x="150" y="64"/>
                    </a:lnTo>
                    <a:lnTo>
                      <a:pt x="128" y="50"/>
                    </a:lnTo>
                    <a:lnTo>
                      <a:pt x="98" y="42"/>
                    </a:lnTo>
                    <a:lnTo>
                      <a:pt x="70" y="32"/>
                    </a:lnTo>
                    <a:lnTo>
                      <a:pt x="52" y="23"/>
                    </a:lnTo>
                    <a:lnTo>
                      <a:pt x="23" y="9"/>
                    </a:lnTo>
                    <a:lnTo>
                      <a:pt x="0" y="0"/>
                    </a:lnTo>
                    <a:lnTo>
                      <a:pt x="17" y="5"/>
                    </a:lnTo>
                    <a:lnTo>
                      <a:pt x="34" y="14"/>
                    </a:lnTo>
                    <a:lnTo>
                      <a:pt x="70" y="23"/>
                    </a:lnTo>
                    <a:lnTo>
                      <a:pt x="87" y="32"/>
                    </a:lnTo>
                    <a:lnTo>
                      <a:pt x="109" y="37"/>
                    </a:lnTo>
                    <a:lnTo>
                      <a:pt x="145" y="55"/>
                    </a:lnTo>
                    <a:lnTo>
                      <a:pt x="173" y="72"/>
                    </a:lnTo>
                    <a:lnTo>
                      <a:pt x="198" y="91"/>
                    </a:lnTo>
                    <a:lnTo>
                      <a:pt x="214" y="105"/>
                    </a:lnTo>
                    <a:lnTo>
                      <a:pt x="237" y="114"/>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72" name="Freeform 74"/>
              <p:cNvSpPr>
                <a:spLocks/>
              </p:cNvSpPr>
              <p:nvPr/>
            </p:nvSpPr>
            <p:spPr bwMode="auto">
              <a:xfrm>
                <a:off x="3049" y="1840"/>
                <a:ext cx="55" cy="19"/>
              </a:xfrm>
              <a:custGeom>
                <a:avLst/>
                <a:gdLst>
                  <a:gd name="T0" fmla="*/ 0 w 55"/>
                  <a:gd name="T1" fmla="*/ 0 h 19"/>
                  <a:gd name="T2" fmla="*/ 0 w 55"/>
                  <a:gd name="T3" fmla="*/ 7 h 19"/>
                  <a:gd name="T4" fmla="*/ 15 w 55"/>
                  <a:gd name="T5" fmla="*/ 14 h 19"/>
                  <a:gd name="T6" fmla="*/ 29 w 55"/>
                  <a:gd name="T7" fmla="*/ 18 h 19"/>
                  <a:gd name="T8" fmla="*/ 54 w 55"/>
                  <a:gd name="T9" fmla="*/ 14 h 19"/>
                  <a:gd name="T10" fmla="*/ 54 w 55"/>
                  <a:gd name="T11" fmla="*/ 12 h 19"/>
                  <a:gd name="T12" fmla="*/ 44 w 55"/>
                  <a:gd name="T13" fmla="*/ 14 h 19"/>
                  <a:gd name="T14" fmla="*/ 25 w 55"/>
                  <a:gd name="T15" fmla="*/ 14 h 19"/>
                  <a:gd name="T16" fmla="*/ 15 w 55"/>
                  <a:gd name="T17" fmla="*/ 12 h 19"/>
                  <a:gd name="T18" fmla="*/ 0 w 55"/>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19">
                    <a:moveTo>
                      <a:pt x="0" y="0"/>
                    </a:moveTo>
                    <a:lnTo>
                      <a:pt x="0" y="7"/>
                    </a:lnTo>
                    <a:lnTo>
                      <a:pt x="15" y="14"/>
                    </a:lnTo>
                    <a:lnTo>
                      <a:pt x="29" y="18"/>
                    </a:lnTo>
                    <a:lnTo>
                      <a:pt x="54" y="14"/>
                    </a:lnTo>
                    <a:lnTo>
                      <a:pt x="54" y="12"/>
                    </a:lnTo>
                    <a:lnTo>
                      <a:pt x="44" y="14"/>
                    </a:lnTo>
                    <a:lnTo>
                      <a:pt x="25" y="14"/>
                    </a:lnTo>
                    <a:lnTo>
                      <a:pt x="15" y="12"/>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73" name="Freeform 75"/>
              <p:cNvSpPr>
                <a:spLocks/>
              </p:cNvSpPr>
              <p:nvPr/>
            </p:nvSpPr>
            <p:spPr bwMode="auto">
              <a:xfrm>
                <a:off x="3055" y="1827"/>
                <a:ext cx="24" cy="17"/>
              </a:xfrm>
              <a:custGeom>
                <a:avLst/>
                <a:gdLst>
                  <a:gd name="T0" fmla="*/ 0 w 24"/>
                  <a:gd name="T1" fmla="*/ 0 h 17"/>
                  <a:gd name="T2" fmla="*/ 0 w 24"/>
                  <a:gd name="T3" fmla="*/ 9 h 17"/>
                  <a:gd name="T4" fmla="*/ 4 w 24"/>
                  <a:gd name="T5" fmla="*/ 13 h 17"/>
                  <a:gd name="T6" fmla="*/ 12 w 24"/>
                  <a:gd name="T7" fmla="*/ 16 h 17"/>
                  <a:gd name="T8" fmla="*/ 23 w 24"/>
                  <a:gd name="T9" fmla="*/ 16 h 17"/>
                  <a:gd name="T10" fmla="*/ 12 w 24"/>
                  <a:gd name="T11" fmla="*/ 13 h 17"/>
                  <a:gd name="T12" fmla="*/ 8 w 24"/>
                  <a:gd name="T13" fmla="*/ 9 h 17"/>
                  <a:gd name="T14" fmla="*/ 0 w 24"/>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0" y="0"/>
                    </a:moveTo>
                    <a:lnTo>
                      <a:pt x="0" y="9"/>
                    </a:lnTo>
                    <a:lnTo>
                      <a:pt x="4" y="13"/>
                    </a:lnTo>
                    <a:lnTo>
                      <a:pt x="12" y="16"/>
                    </a:lnTo>
                    <a:lnTo>
                      <a:pt x="23" y="16"/>
                    </a:lnTo>
                    <a:lnTo>
                      <a:pt x="12" y="13"/>
                    </a:lnTo>
                    <a:lnTo>
                      <a:pt x="8" y="9"/>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74" name="Freeform 76"/>
              <p:cNvSpPr>
                <a:spLocks/>
              </p:cNvSpPr>
              <p:nvPr/>
            </p:nvSpPr>
            <p:spPr bwMode="auto">
              <a:xfrm>
                <a:off x="3067" y="1817"/>
                <a:ext cx="37" cy="23"/>
              </a:xfrm>
              <a:custGeom>
                <a:avLst/>
                <a:gdLst>
                  <a:gd name="T0" fmla="*/ 4 w 37"/>
                  <a:gd name="T1" fmla="*/ 0 h 23"/>
                  <a:gd name="T2" fmla="*/ 0 w 37"/>
                  <a:gd name="T3" fmla="*/ 4 h 23"/>
                  <a:gd name="T4" fmla="*/ 0 w 37"/>
                  <a:gd name="T5" fmla="*/ 10 h 23"/>
                  <a:gd name="T6" fmla="*/ 4 w 37"/>
                  <a:gd name="T7" fmla="*/ 18 h 23"/>
                  <a:gd name="T8" fmla="*/ 18 w 37"/>
                  <a:gd name="T9" fmla="*/ 22 h 23"/>
                  <a:gd name="T10" fmla="*/ 36 w 37"/>
                  <a:gd name="T11" fmla="*/ 18 h 23"/>
                  <a:gd name="T12" fmla="*/ 27 w 37"/>
                  <a:gd name="T13" fmla="*/ 18 h 23"/>
                  <a:gd name="T14" fmla="*/ 13 w 37"/>
                  <a:gd name="T15" fmla="*/ 15 h 23"/>
                  <a:gd name="T16" fmla="*/ 9 w 37"/>
                  <a:gd name="T17" fmla="*/ 10 h 23"/>
                  <a:gd name="T18" fmla="*/ 4 w 37"/>
                  <a:gd name="T1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23">
                    <a:moveTo>
                      <a:pt x="4" y="0"/>
                    </a:moveTo>
                    <a:lnTo>
                      <a:pt x="0" y="4"/>
                    </a:lnTo>
                    <a:lnTo>
                      <a:pt x="0" y="10"/>
                    </a:lnTo>
                    <a:lnTo>
                      <a:pt x="4" y="18"/>
                    </a:lnTo>
                    <a:lnTo>
                      <a:pt x="18" y="22"/>
                    </a:lnTo>
                    <a:lnTo>
                      <a:pt x="36" y="18"/>
                    </a:lnTo>
                    <a:lnTo>
                      <a:pt x="27" y="18"/>
                    </a:lnTo>
                    <a:lnTo>
                      <a:pt x="13" y="15"/>
                    </a:lnTo>
                    <a:lnTo>
                      <a:pt x="9" y="10"/>
                    </a:lnTo>
                    <a:lnTo>
                      <a:pt x="4"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75" name="Freeform 77"/>
              <p:cNvSpPr>
                <a:spLocks/>
              </p:cNvSpPr>
              <p:nvPr/>
            </p:nvSpPr>
            <p:spPr bwMode="auto">
              <a:xfrm>
                <a:off x="3083" y="1764"/>
                <a:ext cx="7" cy="60"/>
              </a:xfrm>
              <a:custGeom>
                <a:avLst/>
                <a:gdLst>
                  <a:gd name="T0" fmla="*/ 4 w 7"/>
                  <a:gd name="T1" fmla="*/ 59 h 60"/>
                  <a:gd name="T2" fmla="*/ 0 w 7"/>
                  <a:gd name="T3" fmla="*/ 55 h 60"/>
                  <a:gd name="T4" fmla="*/ 0 w 7"/>
                  <a:gd name="T5" fmla="*/ 47 h 60"/>
                  <a:gd name="T6" fmla="*/ 0 w 7"/>
                  <a:gd name="T7" fmla="*/ 38 h 60"/>
                  <a:gd name="T8" fmla="*/ 4 w 7"/>
                  <a:gd name="T9" fmla="*/ 25 h 60"/>
                  <a:gd name="T10" fmla="*/ 6 w 7"/>
                  <a:gd name="T11" fmla="*/ 13 h 60"/>
                  <a:gd name="T12" fmla="*/ 6 w 7"/>
                  <a:gd name="T13" fmla="*/ 0 h 60"/>
                  <a:gd name="T14" fmla="*/ 6 w 7"/>
                  <a:gd name="T15" fmla="*/ 21 h 60"/>
                  <a:gd name="T16" fmla="*/ 2 w 7"/>
                  <a:gd name="T17" fmla="*/ 35 h 60"/>
                  <a:gd name="T18" fmla="*/ 2 w 7"/>
                  <a:gd name="T19" fmla="*/ 47 h 60"/>
                  <a:gd name="T20" fmla="*/ 4 w 7"/>
                  <a:gd name="T21" fmla="*/ 5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60">
                    <a:moveTo>
                      <a:pt x="4" y="59"/>
                    </a:moveTo>
                    <a:lnTo>
                      <a:pt x="0" y="55"/>
                    </a:lnTo>
                    <a:lnTo>
                      <a:pt x="0" y="47"/>
                    </a:lnTo>
                    <a:lnTo>
                      <a:pt x="0" y="38"/>
                    </a:lnTo>
                    <a:lnTo>
                      <a:pt x="4" y="25"/>
                    </a:lnTo>
                    <a:lnTo>
                      <a:pt x="6" y="13"/>
                    </a:lnTo>
                    <a:lnTo>
                      <a:pt x="6" y="0"/>
                    </a:lnTo>
                    <a:lnTo>
                      <a:pt x="6" y="21"/>
                    </a:lnTo>
                    <a:lnTo>
                      <a:pt x="2" y="35"/>
                    </a:lnTo>
                    <a:lnTo>
                      <a:pt x="2" y="47"/>
                    </a:lnTo>
                    <a:lnTo>
                      <a:pt x="4" y="59"/>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76" name="Freeform 78"/>
              <p:cNvSpPr>
                <a:spLocks/>
              </p:cNvSpPr>
              <p:nvPr/>
            </p:nvSpPr>
            <p:spPr bwMode="auto">
              <a:xfrm>
                <a:off x="3157" y="1880"/>
                <a:ext cx="63" cy="85"/>
              </a:xfrm>
              <a:custGeom>
                <a:avLst/>
                <a:gdLst>
                  <a:gd name="T0" fmla="*/ 0 w 63"/>
                  <a:gd name="T1" fmla="*/ 0 h 85"/>
                  <a:gd name="T2" fmla="*/ 15 w 63"/>
                  <a:gd name="T3" fmla="*/ 8 h 85"/>
                  <a:gd name="T4" fmla="*/ 26 w 63"/>
                  <a:gd name="T5" fmla="*/ 18 h 85"/>
                  <a:gd name="T6" fmla="*/ 31 w 63"/>
                  <a:gd name="T7" fmla="*/ 35 h 85"/>
                  <a:gd name="T8" fmla="*/ 36 w 63"/>
                  <a:gd name="T9" fmla="*/ 48 h 85"/>
                  <a:gd name="T10" fmla="*/ 36 w 63"/>
                  <a:gd name="T11" fmla="*/ 62 h 85"/>
                  <a:gd name="T12" fmla="*/ 47 w 63"/>
                  <a:gd name="T13" fmla="*/ 66 h 85"/>
                  <a:gd name="T14" fmla="*/ 62 w 63"/>
                  <a:gd name="T15" fmla="*/ 84 h 85"/>
                  <a:gd name="T16" fmla="*/ 52 w 63"/>
                  <a:gd name="T17" fmla="*/ 66 h 85"/>
                  <a:gd name="T18" fmla="*/ 42 w 63"/>
                  <a:gd name="T19" fmla="*/ 62 h 85"/>
                  <a:gd name="T20" fmla="*/ 42 w 63"/>
                  <a:gd name="T21" fmla="*/ 40 h 85"/>
                  <a:gd name="T22" fmla="*/ 36 w 63"/>
                  <a:gd name="T23" fmla="*/ 22 h 85"/>
                  <a:gd name="T24" fmla="*/ 31 w 63"/>
                  <a:gd name="T25" fmla="*/ 13 h 85"/>
                  <a:gd name="T26" fmla="*/ 0 w 63"/>
                  <a:gd name="T2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85">
                    <a:moveTo>
                      <a:pt x="0" y="0"/>
                    </a:moveTo>
                    <a:lnTo>
                      <a:pt x="15" y="8"/>
                    </a:lnTo>
                    <a:lnTo>
                      <a:pt x="26" y="18"/>
                    </a:lnTo>
                    <a:lnTo>
                      <a:pt x="31" y="35"/>
                    </a:lnTo>
                    <a:lnTo>
                      <a:pt x="36" y="48"/>
                    </a:lnTo>
                    <a:lnTo>
                      <a:pt x="36" y="62"/>
                    </a:lnTo>
                    <a:lnTo>
                      <a:pt x="47" y="66"/>
                    </a:lnTo>
                    <a:lnTo>
                      <a:pt x="62" y="84"/>
                    </a:lnTo>
                    <a:lnTo>
                      <a:pt x="52" y="66"/>
                    </a:lnTo>
                    <a:lnTo>
                      <a:pt x="42" y="62"/>
                    </a:lnTo>
                    <a:lnTo>
                      <a:pt x="42" y="40"/>
                    </a:lnTo>
                    <a:lnTo>
                      <a:pt x="36" y="22"/>
                    </a:lnTo>
                    <a:lnTo>
                      <a:pt x="31" y="13"/>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77" name="Freeform 79"/>
              <p:cNvSpPr>
                <a:spLocks/>
              </p:cNvSpPr>
              <p:nvPr/>
            </p:nvSpPr>
            <p:spPr bwMode="auto">
              <a:xfrm>
                <a:off x="3176" y="1880"/>
                <a:ext cx="38" cy="56"/>
              </a:xfrm>
              <a:custGeom>
                <a:avLst/>
                <a:gdLst>
                  <a:gd name="T0" fmla="*/ 0 w 38"/>
                  <a:gd name="T1" fmla="*/ 0 h 56"/>
                  <a:gd name="T2" fmla="*/ 14 w 38"/>
                  <a:gd name="T3" fmla="*/ 8 h 56"/>
                  <a:gd name="T4" fmla="*/ 28 w 38"/>
                  <a:gd name="T5" fmla="*/ 17 h 56"/>
                  <a:gd name="T6" fmla="*/ 32 w 38"/>
                  <a:gd name="T7" fmla="*/ 34 h 56"/>
                  <a:gd name="T8" fmla="*/ 32 w 38"/>
                  <a:gd name="T9" fmla="*/ 51 h 56"/>
                  <a:gd name="T10" fmla="*/ 37 w 38"/>
                  <a:gd name="T11" fmla="*/ 55 h 56"/>
                  <a:gd name="T12" fmla="*/ 37 w 38"/>
                  <a:gd name="T13" fmla="*/ 42 h 56"/>
                  <a:gd name="T14" fmla="*/ 37 w 38"/>
                  <a:gd name="T15" fmla="*/ 21 h 56"/>
                  <a:gd name="T16" fmla="*/ 32 w 38"/>
                  <a:gd name="T17" fmla="*/ 8 h 56"/>
                  <a:gd name="T18" fmla="*/ 19 w 38"/>
                  <a:gd name="T19" fmla="*/ 4 h 56"/>
                  <a:gd name="T20" fmla="*/ 0 w 38"/>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56">
                    <a:moveTo>
                      <a:pt x="0" y="0"/>
                    </a:moveTo>
                    <a:lnTo>
                      <a:pt x="14" y="8"/>
                    </a:lnTo>
                    <a:lnTo>
                      <a:pt x="28" y="17"/>
                    </a:lnTo>
                    <a:lnTo>
                      <a:pt x="32" y="34"/>
                    </a:lnTo>
                    <a:lnTo>
                      <a:pt x="32" y="51"/>
                    </a:lnTo>
                    <a:lnTo>
                      <a:pt x="37" y="55"/>
                    </a:lnTo>
                    <a:lnTo>
                      <a:pt x="37" y="42"/>
                    </a:lnTo>
                    <a:lnTo>
                      <a:pt x="37" y="21"/>
                    </a:lnTo>
                    <a:lnTo>
                      <a:pt x="32" y="8"/>
                    </a:lnTo>
                    <a:lnTo>
                      <a:pt x="19" y="4"/>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78" name="Freeform 80"/>
              <p:cNvSpPr>
                <a:spLocks/>
              </p:cNvSpPr>
              <p:nvPr/>
            </p:nvSpPr>
            <p:spPr bwMode="auto">
              <a:xfrm>
                <a:off x="3206" y="1876"/>
                <a:ext cx="19" cy="36"/>
              </a:xfrm>
              <a:custGeom>
                <a:avLst/>
                <a:gdLst>
                  <a:gd name="T0" fmla="*/ 7 w 19"/>
                  <a:gd name="T1" fmla="*/ 0 h 36"/>
                  <a:gd name="T2" fmla="*/ 0 w 19"/>
                  <a:gd name="T3" fmla="*/ 4 h 36"/>
                  <a:gd name="T4" fmla="*/ 11 w 19"/>
                  <a:gd name="T5" fmla="*/ 7 h 36"/>
                  <a:gd name="T6" fmla="*/ 14 w 19"/>
                  <a:gd name="T7" fmla="*/ 16 h 36"/>
                  <a:gd name="T8" fmla="*/ 14 w 19"/>
                  <a:gd name="T9" fmla="*/ 31 h 36"/>
                  <a:gd name="T10" fmla="*/ 18 w 19"/>
                  <a:gd name="T11" fmla="*/ 35 h 36"/>
                  <a:gd name="T12" fmla="*/ 18 w 19"/>
                  <a:gd name="T13" fmla="*/ 27 h 36"/>
                  <a:gd name="T14" fmla="*/ 18 w 19"/>
                  <a:gd name="T15" fmla="*/ 11 h 36"/>
                  <a:gd name="T16" fmla="*/ 7 w 19"/>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6">
                    <a:moveTo>
                      <a:pt x="7" y="0"/>
                    </a:moveTo>
                    <a:lnTo>
                      <a:pt x="0" y="4"/>
                    </a:lnTo>
                    <a:lnTo>
                      <a:pt x="11" y="7"/>
                    </a:lnTo>
                    <a:lnTo>
                      <a:pt x="14" y="16"/>
                    </a:lnTo>
                    <a:lnTo>
                      <a:pt x="14" y="31"/>
                    </a:lnTo>
                    <a:lnTo>
                      <a:pt x="18" y="35"/>
                    </a:lnTo>
                    <a:lnTo>
                      <a:pt x="18" y="27"/>
                    </a:lnTo>
                    <a:lnTo>
                      <a:pt x="18" y="11"/>
                    </a:lnTo>
                    <a:lnTo>
                      <a:pt x="7"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79" name="Freeform 81"/>
              <p:cNvSpPr>
                <a:spLocks/>
              </p:cNvSpPr>
              <p:nvPr/>
            </p:nvSpPr>
            <p:spPr bwMode="auto">
              <a:xfrm>
                <a:off x="3224" y="1857"/>
                <a:ext cx="13" cy="74"/>
              </a:xfrm>
              <a:custGeom>
                <a:avLst/>
                <a:gdLst>
                  <a:gd name="T0" fmla="*/ 6 w 13"/>
                  <a:gd name="T1" fmla="*/ 0 h 74"/>
                  <a:gd name="T2" fmla="*/ 0 w 13"/>
                  <a:gd name="T3" fmla="*/ 13 h 74"/>
                  <a:gd name="T4" fmla="*/ 6 w 13"/>
                  <a:gd name="T5" fmla="*/ 17 h 74"/>
                  <a:gd name="T6" fmla="*/ 9 w 13"/>
                  <a:gd name="T7" fmla="*/ 26 h 74"/>
                  <a:gd name="T8" fmla="*/ 9 w 13"/>
                  <a:gd name="T9" fmla="*/ 39 h 74"/>
                  <a:gd name="T10" fmla="*/ 9 w 13"/>
                  <a:gd name="T11" fmla="*/ 56 h 74"/>
                  <a:gd name="T12" fmla="*/ 9 w 13"/>
                  <a:gd name="T13" fmla="*/ 65 h 74"/>
                  <a:gd name="T14" fmla="*/ 12 w 13"/>
                  <a:gd name="T15" fmla="*/ 73 h 74"/>
                  <a:gd name="T16" fmla="*/ 12 w 13"/>
                  <a:gd name="T17" fmla="*/ 60 h 74"/>
                  <a:gd name="T18" fmla="*/ 12 w 13"/>
                  <a:gd name="T19" fmla="*/ 43 h 74"/>
                  <a:gd name="T20" fmla="*/ 12 w 13"/>
                  <a:gd name="T21" fmla="*/ 26 h 74"/>
                  <a:gd name="T22" fmla="*/ 12 w 13"/>
                  <a:gd name="T23" fmla="*/ 8 h 74"/>
                  <a:gd name="T24" fmla="*/ 6 w 13"/>
                  <a:gd name="T2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74">
                    <a:moveTo>
                      <a:pt x="6" y="0"/>
                    </a:moveTo>
                    <a:lnTo>
                      <a:pt x="0" y="13"/>
                    </a:lnTo>
                    <a:lnTo>
                      <a:pt x="6" y="17"/>
                    </a:lnTo>
                    <a:lnTo>
                      <a:pt x="9" y="26"/>
                    </a:lnTo>
                    <a:lnTo>
                      <a:pt x="9" y="39"/>
                    </a:lnTo>
                    <a:lnTo>
                      <a:pt x="9" y="56"/>
                    </a:lnTo>
                    <a:lnTo>
                      <a:pt x="9" y="65"/>
                    </a:lnTo>
                    <a:lnTo>
                      <a:pt x="12" y="73"/>
                    </a:lnTo>
                    <a:lnTo>
                      <a:pt x="12" y="60"/>
                    </a:lnTo>
                    <a:lnTo>
                      <a:pt x="12" y="43"/>
                    </a:lnTo>
                    <a:lnTo>
                      <a:pt x="12" y="26"/>
                    </a:lnTo>
                    <a:lnTo>
                      <a:pt x="12" y="8"/>
                    </a:lnTo>
                    <a:lnTo>
                      <a:pt x="6"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80" name="Freeform 82"/>
              <p:cNvSpPr>
                <a:spLocks/>
              </p:cNvSpPr>
              <p:nvPr/>
            </p:nvSpPr>
            <p:spPr bwMode="auto">
              <a:xfrm>
                <a:off x="3236" y="1954"/>
                <a:ext cx="57" cy="45"/>
              </a:xfrm>
              <a:custGeom>
                <a:avLst/>
                <a:gdLst>
                  <a:gd name="T0" fmla="*/ 0 w 57"/>
                  <a:gd name="T1" fmla="*/ 0 h 45"/>
                  <a:gd name="T2" fmla="*/ 10 w 57"/>
                  <a:gd name="T3" fmla="*/ 20 h 45"/>
                  <a:gd name="T4" fmla="*/ 20 w 57"/>
                  <a:gd name="T5" fmla="*/ 27 h 45"/>
                  <a:gd name="T6" fmla="*/ 41 w 57"/>
                  <a:gd name="T7" fmla="*/ 40 h 45"/>
                  <a:gd name="T8" fmla="*/ 56 w 57"/>
                  <a:gd name="T9" fmla="*/ 44 h 45"/>
                  <a:gd name="T10" fmla="*/ 41 w 57"/>
                  <a:gd name="T11" fmla="*/ 31 h 45"/>
                  <a:gd name="T12" fmla="*/ 30 w 57"/>
                  <a:gd name="T13" fmla="*/ 27 h 45"/>
                  <a:gd name="T14" fmla="*/ 15 w 57"/>
                  <a:gd name="T15" fmla="*/ 16 h 45"/>
                  <a:gd name="T16" fmla="*/ 0 w 57"/>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45">
                    <a:moveTo>
                      <a:pt x="0" y="0"/>
                    </a:moveTo>
                    <a:lnTo>
                      <a:pt x="10" y="20"/>
                    </a:lnTo>
                    <a:lnTo>
                      <a:pt x="20" y="27"/>
                    </a:lnTo>
                    <a:lnTo>
                      <a:pt x="41" y="40"/>
                    </a:lnTo>
                    <a:lnTo>
                      <a:pt x="56" y="44"/>
                    </a:lnTo>
                    <a:lnTo>
                      <a:pt x="41" y="31"/>
                    </a:lnTo>
                    <a:lnTo>
                      <a:pt x="30" y="27"/>
                    </a:lnTo>
                    <a:lnTo>
                      <a:pt x="15" y="16"/>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81" name="Freeform 83"/>
              <p:cNvSpPr>
                <a:spLocks/>
              </p:cNvSpPr>
              <p:nvPr/>
            </p:nvSpPr>
            <p:spPr bwMode="auto">
              <a:xfrm>
                <a:off x="3133" y="1954"/>
                <a:ext cx="92" cy="15"/>
              </a:xfrm>
              <a:custGeom>
                <a:avLst/>
                <a:gdLst>
                  <a:gd name="T0" fmla="*/ 0 w 92"/>
                  <a:gd name="T1" fmla="*/ 0 h 15"/>
                  <a:gd name="T2" fmla="*/ 21 w 92"/>
                  <a:gd name="T3" fmla="*/ 5 h 15"/>
                  <a:gd name="T4" fmla="*/ 42 w 92"/>
                  <a:gd name="T5" fmla="*/ 8 h 15"/>
                  <a:gd name="T6" fmla="*/ 59 w 92"/>
                  <a:gd name="T7" fmla="*/ 11 h 15"/>
                  <a:gd name="T8" fmla="*/ 91 w 92"/>
                  <a:gd name="T9" fmla="*/ 14 h 15"/>
                  <a:gd name="T10" fmla="*/ 70 w 92"/>
                  <a:gd name="T11" fmla="*/ 8 h 15"/>
                  <a:gd name="T12" fmla="*/ 42 w 92"/>
                  <a:gd name="T13" fmla="*/ 3 h 15"/>
                  <a:gd name="T14" fmla="*/ 21 w 92"/>
                  <a:gd name="T15" fmla="*/ 3 h 15"/>
                  <a:gd name="T16" fmla="*/ 0 w 92"/>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15">
                    <a:moveTo>
                      <a:pt x="0" y="0"/>
                    </a:moveTo>
                    <a:lnTo>
                      <a:pt x="21" y="5"/>
                    </a:lnTo>
                    <a:lnTo>
                      <a:pt x="42" y="8"/>
                    </a:lnTo>
                    <a:lnTo>
                      <a:pt x="59" y="11"/>
                    </a:lnTo>
                    <a:lnTo>
                      <a:pt x="91" y="14"/>
                    </a:lnTo>
                    <a:lnTo>
                      <a:pt x="70" y="8"/>
                    </a:lnTo>
                    <a:lnTo>
                      <a:pt x="42" y="3"/>
                    </a:lnTo>
                    <a:lnTo>
                      <a:pt x="21" y="3"/>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82" name="Freeform 84"/>
              <p:cNvSpPr>
                <a:spLocks/>
              </p:cNvSpPr>
              <p:nvPr/>
            </p:nvSpPr>
            <p:spPr bwMode="auto">
              <a:xfrm>
                <a:off x="3122" y="1924"/>
                <a:ext cx="79" cy="32"/>
              </a:xfrm>
              <a:custGeom>
                <a:avLst/>
                <a:gdLst>
                  <a:gd name="T0" fmla="*/ 0 w 79"/>
                  <a:gd name="T1" fmla="*/ 0 h 32"/>
                  <a:gd name="T2" fmla="*/ 25 w 79"/>
                  <a:gd name="T3" fmla="*/ 16 h 32"/>
                  <a:gd name="T4" fmla="*/ 46 w 79"/>
                  <a:gd name="T5" fmla="*/ 20 h 32"/>
                  <a:gd name="T6" fmla="*/ 56 w 79"/>
                  <a:gd name="T7" fmla="*/ 24 h 32"/>
                  <a:gd name="T8" fmla="*/ 78 w 79"/>
                  <a:gd name="T9" fmla="*/ 31 h 32"/>
                  <a:gd name="T10" fmla="*/ 56 w 79"/>
                  <a:gd name="T11" fmla="*/ 20 h 32"/>
                  <a:gd name="T12" fmla="*/ 41 w 79"/>
                  <a:gd name="T13" fmla="*/ 11 h 32"/>
                  <a:gd name="T14" fmla="*/ 20 w 79"/>
                  <a:gd name="T15" fmla="*/ 7 h 32"/>
                  <a:gd name="T16" fmla="*/ 0 w 79"/>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32">
                    <a:moveTo>
                      <a:pt x="0" y="0"/>
                    </a:moveTo>
                    <a:lnTo>
                      <a:pt x="25" y="16"/>
                    </a:lnTo>
                    <a:lnTo>
                      <a:pt x="46" y="20"/>
                    </a:lnTo>
                    <a:lnTo>
                      <a:pt x="56" y="24"/>
                    </a:lnTo>
                    <a:lnTo>
                      <a:pt x="78" y="31"/>
                    </a:lnTo>
                    <a:lnTo>
                      <a:pt x="56" y="20"/>
                    </a:lnTo>
                    <a:lnTo>
                      <a:pt x="41" y="11"/>
                    </a:lnTo>
                    <a:lnTo>
                      <a:pt x="20" y="7"/>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83" name="Freeform 85"/>
              <p:cNvSpPr>
                <a:spLocks/>
              </p:cNvSpPr>
              <p:nvPr/>
            </p:nvSpPr>
            <p:spPr bwMode="auto">
              <a:xfrm>
                <a:off x="3055" y="1880"/>
                <a:ext cx="122" cy="51"/>
              </a:xfrm>
              <a:custGeom>
                <a:avLst/>
                <a:gdLst>
                  <a:gd name="T0" fmla="*/ 121 w 122"/>
                  <a:gd name="T1" fmla="*/ 50 h 51"/>
                  <a:gd name="T2" fmla="*/ 105 w 122"/>
                  <a:gd name="T3" fmla="*/ 42 h 51"/>
                  <a:gd name="T4" fmla="*/ 88 w 122"/>
                  <a:gd name="T5" fmla="*/ 38 h 51"/>
                  <a:gd name="T6" fmla="*/ 72 w 122"/>
                  <a:gd name="T7" fmla="*/ 34 h 51"/>
                  <a:gd name="T8" fmla="*/ 54 w 122"/>
                  <a:gd name="T9" fmla="*/ 21 h 51"/>
                  <a:gd name="T10" fmla="*/ 38 w 122"/>
                  <a:gd name="T11" fmla="*/ 8 h 51"/>
                  <a:gd name="T12" fmla="*/ 0 w 122"/>
                  <a:gd name="T13" fmla="*/ 0 h 51"/>
                  <a:gd name="T14" fmla="*/ 38 w 122"/>
                  <a:gd name="T15" fmla="*/ 4 h 51"/>
                  <a:gd name="T16" fmla="*/ 54 w 122"/>
                  <a:gd name="T17" fmla="*/ 12 h 51"/>
                  <a:gd name="T18" fmla="*/ 78 w 122"/>
                  <a:gd name="T19" fmla="*/ 29 h 51"/>
                  <a:gd name="T20" fmla="*/ 99 w 122"/>
                  <a:gd name="T21" fmla="*/ 38 h 51"/>
                  <a:gd name="T22" fmla="*/ 121 w 122"/>
                  <a:gd name="T23" fmla="*/ 5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2" h="51">
                    <a:moveTo>
                      <a:pt x="121" y="50"/>
                    </a:moveTo>
                    <a:lnTo>
                      <a:pt x="105" y="42"/>
                    </a:lnTo>
                    <a:lnTo>
                      <a:pt x="88" y="38"/>
                    </a:lnTo>
                    <a:lnTo>
                      <a:pt x="72" y="34"/>
                    </a:lnTo>
                    <a:lnTo>
                      <a:pt x="54" y="21"/>
                    </a:lnTo>
                    <a:lnTo>
                      <a:pt x="38" y="8"/>
                    </a:lnTo>
                    <a:lnTo>
                      <a:pt x="0" y="0"/>
                    </a:lnTo>
                    <a:lnTo>
                      <a:pt x="38" y="4"/>
                    </a:lnTo>
                    <a:lnTo>
                      <a:pt x="54" y="12"/>
                    </a:lnTo>
                    <a:lnTo>
                      <a:pt x="78" y="29"/>
                    </a:lnTo>
                    <a:lnTo>
                      <a:pt x="99" y="38"/>
                    </a:lnTo>
                    <a:lnTo>
                      <a:pt x="121" y="5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84" name="Freeform 86"/>
              <p:cNvSpPr>
                <a:spLocks/>
              </p:cNvSpPr>
              <p:nvPr/>
            </p:nvSpPr>
            <p:spPr bwMode="auto">
              <a:xfrm>
                <a:off x="3108" y="1876"/>
                <a:ext cx="62" cy="40"/>
              </a:xfrm>
              <a:custGeom>
                <a:avLst/>
                <a:gdLst>
                  <a:gd name="T0" fmla="*/ 0 w 62"/>
                  <a:gd name="T1" fmla="*/ 0 h 40"/>
                  <a:gd name="T2" fmla="*/ 26 w 62"/>
                  <a:gd name="T3" fmla="*/ 11 h 40"/>
                  <a:gd name="T4" fmla="*/ 41 w 62"/>
                  <a:gd name="T5" fmla="*/ 24 h 40"/>
                  <a:gd name="T6" fmla="*/ 56 w 62"/>
                  <a:gd name="T7" fmla="*/ 31 h 40"/>
                  <a:gd name="T8" fmla="*/ 61 w 62"/>
                  <a:gd name="T9" fmla="*/ 39 h 40"/>
                  <a:gd name="T10" fmla="*/ 56 w 62"/>
                  <a:gd name="T11" fmla="*/ 27 h 40"/>
                  <a:gd name="T12" fmla="*/ 41 w 62"/>
                  <a:gd name="T13" fmla="*/ 24 h 40"/>
                  <a:gd name="T14" fmla="*/ 36 w 62"/>
                  <a:gd name="T15" fmla="*/ 15 h 40"/>
                  <a:gd name="T16" fmla="*/ 21 w 62"/>
                  <a:gd name="T17" fmla="*/ 8 h 40"/>
                  <a:gd name="T18" fmla="*/ 0 w 62"/>
                  <a:gd name="T1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40">
                    <a:moveTo>
                      <a:pt x="0" y="0"/>
                    </a:moveTo>
                    <a:lnTo>
                      <a:pt x="26" y="11"/>
                    </a:lnTo>
                    <a:lnTo>
                      <a:pt x="41" y="24"/>
                    </a:lnTo>
                    <a:lnTo>
                      <a:pt x="56" y="31"/>
                    </a:lnTo>
                    <a:lnTo>
                      <a:pt x="61" y="39"/>
                    </a:lnTo>
                    <a:lnTo>
                      <a:pt x="56" y="27"/>
                    </a:lnTo>
                    <a:lnTo>
                      <a:pt x="41" y="24"/>
                    </a:lnTo>
                    <a:lnTo>
                      <a:pt x="36" y="15"/>
                    </a:lnTo>
                    <a:lnTo>
                      <a:pt x="21" y="8"/>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85" name="Freeform 87"/>
              <p:cNvSpPr>
                <a:spLocks/>
              </p:cNvSpPr>
              <p:nvPr/>
            </p:nvSpPr>
            <p:spPr bwMode="auto">
              <a:xfrm>
                <a:off x="3005" y="1905"/>
                <a:ext cx="118" cy="51"/>
              </a:xfrm>
              <a:custGeom>
                <a:avLst/>
                <a:gdLst>
                  <a:gd name="T0" fmla="*/ 0 w 118"/>
                  <a:gd name="T1" fmla="*/ 0 h 51"/>
                  <a:gd name="T2" fmla="*/ 27 w 118"/>
                  <a:gd name="T3" fmla="*/ 8 h 51"/>
                  <a:gd name="T4" fmla="*/ 45 w 118"/>
                  <a:gd name="T5" fmla="*/ 12 h 51"/>
                  <a:gd name="T6" fmla="*/ 50 w 118"/>
                  <a:gd name="T7" fmla="*/ 16 h 51"/>
                  <a:gd name="T8" fmla="*/ 67 w 118"/>
                  <a:gd name="T9" fmla="*/ 29 h 51"/>
                  <a:gd name="T10" fmla="*/ 83 w 118"/>
                  <a:gd name="T11" fmla="*/ 38 h 51"/>
                  <a:gd name="T12" fmla="*/ 99 w 118"/>
                  <a:gd name="T13" fmla="*/ 46 h 51"/>
                  <a:gd name="T14" fmla="*/ 117 w 118"/>
                  <a:gd name="T15" fmla="*/ 50 h 51"/>
                  <a:gd name="T16" fmla="*/ 94 w 118"/>
                  <a:gd name="T17" fmla="*/ 38 h 51"/>
                  <a:gd name="T18" fmla="*/ 83 w 118"/>
                  <a:gd name="T19" fmla="*/ 29 h 51"/>
                  <a:gd name="T20" fmla="*/ 72 w 118"/>
                  <a:gd name="T21" fmla="*/ 24 h 51"/>
                  <a:gd name="T22" fmla="*/ 56 w 118"/>
                  <a:gd name="T23" fmla="*/ 16 h 51"/>
                  <a:gd name="T24" fmla="*/ 50 w 118"/>
                  <a:gd name="T25" fmla="*/ 8 h 51"/>
                  <a:gd name="T26" fmla="*/ 32 w 118"/>
                  <a:gd name="T27" fmla="*/ 4 h 51"/>
                  <a:gd name="T28" fmla="*/ 0 w 118"/>
                  <a:gd name="T2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51">
                    <a:moveTo>
                      <a:pt x="0" y="0"/>
                    </a:moveTo>
                    <a:lnTo>
                      <a:pt x="27" y="8"/>
                    </a:lnTo>
                    <a:lnTo>
                      <a:pt x="45" y="12"/>
                    </a:lnTo>
                    <a:lnTo>
                      <a:pt x="50" y="16"/>
                    </a:lnTo>
                    <a:lnTo>
                      <a:pt x="67" y="29"/>
                    </a:lnTo>
                    <a:lnTo>
                      <a:pt x="83" y="38"/>
                    </a:lnTo>
                    <a:lnTo>
                      <a:pt x="99" y="46"/>
                    </a:lnTo>
                    <a:lnTo>
                      <a:pt x="117" y="50"/>
                    </a:lnTo>
                    <a:lnTo>
                      <a:pt x="94" y="38"/>
                    </a:lnTo>
                    <a:lnTo>
                      <a:pt x="83" y="29"/>
                    </a:lnTo>
                    <a:lnTo>
                      <a:pt x="72" y="24"/>
                    </a:lnTo>
                    <a:lnTo>
                      <a:pt x="56" y="16"/>
                    </a:lnTo>
                    <a:lnTo>
                      <a:pt x="50" y="8"/>
                    </a:lnTo>
                    <a:lnTo>
                      <a:pt x="32" y="4"/>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86" name="Freeform 88"/>
              <p:cNvSpPr>
                <a:spLocks/>
              </p:cNvSpPr>
              <p:nvPr/>
            </p:nvSpPr>
            <p:spPr bwMode="auto">
              <a:xfrm>
                <a:off x="3055" y="1905"/>
                <a:ext cx="57" cy="31"/>
              </a:xfrm>
              <a:custGeom>
                <a:avLst/>
                <a:gdLst>
                  <a:gd name="T0" fmla="*/ 0 w 57"/>
                  <a:gd name="T1" fmla="*/ 0 h 31"/>
                  <a:gd name="T2" fmla="*/ 20 w 57"/>
                  <a:gd name="T3" fmla="*/ 3 h 31"/>
                  <a:gd name="T4" fmla="*/ 25 w 57"/>
                  <a:gd name="T5" fmla="*/ 11 h 31"/>
                  <a:gd name="T6" fmla="*/ 40 w 57"/>
                  <a:gd name="T7" fmla="*/ 19 h 31"/>
                  <a:gd name="T8" fmla="*/ 56 w 57"/>
                  <a:gd name="T9" fmla="*/ 30 h 31"/>
                  <a:gd name="T10" fmla="*/ 40 w 57"/>
                  <a:gd name="T11" fmla="*/ 15 h 31"/>
                  <a:gd name="T12" fmla="*/ 30 w 57"/>
                  <a:gd name="T13" fmla="*/ 0 h 31"/>
                  <a:gd name="T14" fmla="*/ 10 w 57"/>
                  <a:gd name="T15" fmla="*/ 0 h 31"/>
                  <a:gd name="T16" fmla="*/ 0 w 57"/>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31">
                    <a:moveTo>
                      <a:pt x="0" y="0"/>
                    </a:moveTo>
                    <a:lnTo>
                      <a:pt x="20" y="3"/>
                    </a:lnTo>
                    <a:lnTo>
                      <a:pt x="25" y="11"/>
                    </a:lnTo>
                    <a:lnTo>
                      <a:pt x="40" y="19"/>
                    </a:lnTo>
                    <a:lnTo>
                      <a:pt x="56" y="30"/>
                    </a:lnTo>
                    <a:lnTo>
                      <a:pt x="40" y="15"/>
                    </a:lnTo>
                    <a:lnTo>
                      <a:pt x="30" y="0"/>
                    </a:lnTo>
                    <a:lnTo>
                      <a:pt x="10" y="0"/>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87" name="Freeform 89"/>
              <p:cNvSpPr>
                <a:spLocks/>
              </p:cNvSpPr>
              <p:nvPr/>
            </p:nvSpPr>
            <p:spPr bwMode="auto">
              <a:xfrm>
                <a:off x="3261" y="1933"/>
                <a:ext cx="75" cy="60"/>
              </a:xfrm>
              <a:custGeom>
                <a:avLst/>
                <a:gdLst>
                  <a:gd name="T0" fmla="*/ 0 w 75"/>
                  <a:gd name="T1" fmla="*/ 0 h 60"/>
                  <a:gd name="T2" fmla="*/ 0 w 75"/>
                  <a:gd name="T3" fmla="*/ 18 h 60"/>
                  <a:gd name="T4" fmla="*/ 11 w 75"/>
                  <a:gd name="T5" fmla="*/ 30 h 60"/>
                  <a:gd name="T6" fmla="*/ 22 w 75"/>
                  <a:gd name="T7" fmla="*/ 34 h 60"/>
                  <a:gd name="T8" fmla="*/ 32 w 75"/>
                  <a:gd name="T9" fmla="*/ 38 h 60"/>
                  <a:gd name="T10" fmla="*/ 43 w 75"/>
                  <a:gd name="T11" fmla="*/ 38 h 60"/>
                  <a:gd name="T12" fmla="*/ 58 w 75"/>
                  <a:gd name="T13" fmla="*/ 43 h 60"/>
                  <a:gd name="T14" fmla="*/ 63 w 75"/>
                  <a:gd name="T15" fmla="*/ 51 h 60"/>
                  <a:gd name="T16" fmla="*/ 74 w 75"/>
                  <a:gd name="T17" fmla="*/ 59 h 60"/>
                  <a:gd name="T18" fmla="*/ 63 w 75"/>
                  <a:gd name="T19" fmla="*/ 43 h 60"/>
                  <a:gd name="T20" fmla="*/ 48 w 75"/>
                  <a:gd name="T21" fmla="*/ 38 h 60"/>
                  <a:gd name="T22" fmla="*/ 22 w 75"/>
                  <a:gd name="T23" fmla="*/ 30 h 60"/>
                  <a:gd name="T24" fmla="*/ 11 w 75"/>
                  <a:gd name="T25" fmla="*/ 22 h 60"/>
                  <a:gd name="T26" fmla="*/ 0 w 75"/>
                  <a:gd name="T2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60">
                    <a:moveTo>
                      <a:pt x="0" y="0"/>
                    </a:moveTo>
                    <a:lnTo>
                      <a:pt x="0" y="18"/>
                    </a:lnTo>
                    <a:lnTo>
                      <a:pt x="11" y="30"/>
                    </a:lnTo>
                    <a:lnTo>
                      <a:pt x="22" y="34"/>
                    </a:lnTo>
                    <a:lnTo>
                      <a:pt x="32" y="38"/>
                    </a:lnTo>
                    <a:lnTo>
                      <a:pt x="43" y="38"/>
                    </a:lnTo>
                    <a:lnTo>
                      <a:pt x="58" y="43"/>
                    </a:lnTo>
                    <a:lnTo>
                      <a:pt x="63" y="51"/>
                    </a:lnTo>
                    <a:lnTo>
                      <a:pt x="74" y="59"/>
                    </a:lnTo>
                    <a:lnTo>
                      <a:pt x="63" y="43"/>
                    </a:lnTo>
                    <a:lnTo>
                      <a:pt x="48" y="38"/>
                    </a:lnTo>
                    <a:lnTo>
                      <a:pt x="22" y="30"/>
                    </a:lnTo>
                    <a:lnTo>
                      <a:pt x="11" y="22"/>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88" name="Freeform 90"/>
              <p:cNvSpPr>
                <a:spLocks/>
              </p:cNvSpPr>
              <p:nvPr/>
            </p:nvSpPr>
            <p:spPr bwMode="auto">
              <a:xfrm>
                <a:off x="3248" y="1831"/>
                <a:ext cx="88" cy="120"/>
              </a:xfrm>
              <a:custGeom>
                <a:avLst/>
                <a:gdLst>
                  <a:gd name="T0" fmla="*/ 0 w 88"/>
                  <a:gd name="T1" fmla="*/ 0 h 120"/>
                  <a:gd name="T2" fmla="*/ 0 w 88"/>
                  <a:gd name="T3" fmla="*/ 14 h 120"/>
                  <a:gd name="T4" fmla="*/ 6 w 88"/>
                  <a:gd name="T5" fmla="*/ 28 h 120"/>
                  <a:gd name="T6" fmla="*/ 6 w 88"/>
                  <a:gd name="T7" fmla="*/ 42 h 120"/>
                  <a:gd name="T8" fmla="*/ 11 w 88"/>
                  <a:gd name="T9" fmla="*/ 60 h 120"/>
                  <a:gd name="T10" fmla="*/ 16 w 88"/>
                  <a:gd name="T11" fmla="*/ 77 h 120"/>
                  <a:gd name="T12" fmla="*/ 28 w 88"/>
                  <a:gd name="T13" fmla="*/ 91 h 120"/>
                  <a:gd name="T14" fmla="*/ 55 w 88"/>
                  <a:gd name="T15" fmla="*/ 100 h 120"/>
                  <a:gd name="T16" fmla="*/ 71 w 88"/>
                  <a:gd name="T17" fmla="*/ 110 h 120"/>
                  <a:gd name="T18" fmla="*/ 87 w 88"/>
                  <a:gd name="T19" fmla="*/ 119 h 120"/>
                  <a:gd name="T20" fmla="*/ 76 w 88"/>
                  <a:gd name="T21" fmla="*/ 105 h 120"/>
                  <a:gd name="T22" fmla="*/ 66 w 88"/>
                  <a:gd name="T23" fmla="*/ 100 h 120"/>
                  <a:gd name="T24" fmla="*/ 55 w 88"/>
                  <a:gd name="T25" fmla="*/ 96 h 120"/>
                  <a:gd name="T26" fmla="*/ 33 w 88"/>
                  <a:gd name="T27" fmla="*/ 87 h 120"/>
                  <a:gd name="T28" fmla="*/ 21 w 88"/>
                  <a:gd name="T29" fmla="*/ 73 h 120"/>
                  <a:gd name="T30" fmla="*/ 16 w 88"/>
                  <a:gd name="T31" fmla="*/ 55 h 120"/>
                  <a:gd name="T32" fmla="*/ 11 w 88"/>
                  <a:gd name="T33" fmla="*/ 37 h 120"/>
                  <a:gd name="T34" fmla="*/ 11 w 88"/>
                  <a:gd name="T35" fmla="*/ 28 h 120"/>
                  <a:gd name="T36" fmla="*/ 0 w 88"/>
                  <a:gd name="T3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120">
                    <a:moveTo>
                      <a:pt x="0" y="0"/>
                    </a:moveTo>
                    <a:lnTo>
                      <a:pt x="0" y="14"/>
                    </a:lnTo>
                    <a:lnTo>
                      <a:pt x="6" y="28"/>
                    </a:lnTo>
                    <a:lnTo>
                      <a:pt x="6" y="42"/>
                    </a:lnTo>
                    <a:lnTo>
                      <a:pt x="11" y="60"/>
                    </a:lnTo>
                    <a:lnTo>
                      <a:pt x="16" y="77"/>
                    </a:lnTo>
                    <a:lnTo>
                      <a:pt x="28" y="91"/>
                    </a:lnTo>
                    <a:lnTo>
                      <a:pt x="55" y="100"/>
                    </a:lnTo>
                    <a:lnTo>
                      <a:pt x="71" y="110"/>
                    </a:lnTo>
                    <a:lnTo>
                      <a:pt x="87" y="119"/>
                    </a:lnTo>
                    <a:lnTo>
                      <a:pt x="76" y="105"/>
                    </a:lnTo>
                    <a:lnTo>
                      <a:pt x="66" y="100"/>
                    </a:lnTo>
                    <a:lnTo>
                      <a:pt x="55" y="96"/>
                    </a:lnTo>
                    <a:lnTo>
                      <a:pt x="33" y="87"/>
                    </a:lnTo>
                    <a:lnTo>
                      <a:pt x="21" y="73"/>
                    </a:lnTo>
                    <a:lnTo>
                      <a:pt x="16" y="55"/>
                    </a:lnTo>
                    <a:lnTo>
                      <a:pt x="11" y="37"/>
                    </a:lnTo>
                    <a:lnTo>
                      <a:pt x="11" y="28"/>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89" name="Freeform 91"/>
              <p:cNvSpPr>
                <a:spLocks/>
              </p:cNvSpPr>
              <p:nvPr/>
            </p:nvSpPr>
            <p:spPr bwMode="auto">
              <a:xfrm>
                <a:off x="3272" y="1937"/>
                <a:ext cx="57" cy="42"/>
              </a:xfrm>
              <a:custGeom>
                <a:avLst/>
                <a:gdLst>
                  <a:gd name="T0" fmla="*/ 0 w 57"/>
                  <a:gd name="T1" fmla="*/ 0 h 42"/>
                  <a:gd name="T2" fmla="*/ 6 w 57"/>
                  <a:gd name="T3" fmla="*/ 13 h 42"/>
                  <a:gd name="T4" fmla="*/ 21 w 57"/>
                  <a:gd name="T5" fmla="*/ 21 h 42"/>
                  <a:gd name="T6" fmla="*/ 41 w 57"/>
                  <a:gd name="T7" fmla="*/ 21 h 42"/>
                  <a:gd name="T8" fmla="*/ 51 w 57"/>
                  <a:gd name="T9" fmla="*/ 29 h 42"/>
                  <a:gd name="T10" fmla="*/ 56 w 57"/>
                  <a:gd name="T11" fmla="*/ 41 h 42"/>
                  <a:gd name="T12" fmla="*/ 51 w 57"/>
                  <a:gd name="T13" fmla="*/ 25 h 42"/>
                  <a:gd name="T14" fmla="*/ 36 w 57"/>
                  <a:gd name="T15" fmla="*/ 17 h 42"/>
                  <a:gd name="T16" fmla="*/ 16 w 57"/>
                  <a:gd name="T17" fmla="*/ 13 h 42"/>
                  <a:gd name="T18" fmla="*/ 0 w 57"/>
                  <a:gd name="T1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42">
                    <a:moveTo>
                      <a:pt x="0" y="0"/>
                    </a:moveTo>
                    <a:lnTo>
                      <a:pt x="6" y="13"/>
                    </a:lnTo>
                    <a:lnTo>
                      <a:pt x="21" y="21"/>
                    </a:lnTo>
                    <a:lnTo>
                      <a:pt x="41" y="21"/>
                    </a:lnTo>
                    <a:lnTo>
                      <a:pt x="51" y="29"/>
                    </a:lnTo>
                    <a:lnTo>
                      <a:pt x="56" y="41"/>
                    </a:lnTo>
                    <a:lnTo>
                      <a:pt x="51" y="25"/>
                    </a:lnTo>
                    <a:lnTo>
                      <a:pt x="36" y="17"/>
                    </a:lnTo>
                    <a:lnTo>
                      <a:pt x="16" y="13"/>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90" name="Freeform 92"/>
              <p:cNvSpPr>
                <a:spLocks/>
              </p:cNvSpPr>
              <p:nvPr/>
            </p:nvSpPr>
            <p:spPr bwMode="auto">
              <a:xfrm>
                <a:off x="3266" y="1880"/>
                <a:ext cx="44" cy="41"/>
              </a:xfrm>
              <a:custGeom>
                <a:avLst/>
                <a:gdLst>
                  <a:gd name="T0" fmla="*/ 0 w 44"/>
                  <a:gd name="T1" fmla="*/ 0 h 41"/>
                  <a:gd name="T2" fmla="*/ 15 w 44"/>
                  <a:gd name="T3" fmla="*/ 20 h 41"/>
                  <a:gd name="T4" fmla="*/ 25 w 44"/>
                  <a:gd name="T5" fmla="*/ 27 h 41"/>
                  <a:gd name="T6" fmla="*/ 34 w 44"/>
                  <a:gd name="T7" fmla="*/ 36 h 41"/>
                  <a:gd name="T8" fmla="*/ 43 w 44"/>
                  <a:gd name="T9" fmla="*/ 40 h 41"/>
                  <a:gd name="T10" fmla="*/ 29 w 44"/>
                  <a:gd name="T11" fmla="*/ 27 h 41"/>
                  <a:gd name="T12" fmla="*/ 20 w 44"/>
                  <a:gd name="T13" fmla="*/ 20 h 41"/>
                  <a:gd name="T14" fmla="*/ 0 w 44"/>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41">
                    <a:moveTo>
                      <a:pt x="0" y="0"/>
                    </a:moveTo>
                    <a:lnTo>
                      <a:pt x="15" y="20"/>
                    </a:lnTo>
                    <a:lnTo>
                      <a:pt x="25" y="27"/>
                    </a:lnTo>
                    <a:lnTo>
                      <a:pt x="34" y="36"/>
                    </a:lnTo>
                    <a:lnTo>
                      <a:pt x="43" y="40"/>
                    </a:lnTo>
                    <a:lnTo>
                      <a:pt x="29" y="27"/>
                    </a:lnTo>
                    <a:lnTo>
                      <a:pt x="20" y="20"/>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91" name="Freeform 93"/>
              <p:cNvSpPr>
                <a:spLocks/>
              </p:cNvSpPr>
              <p:nvPr/>
            </p:nvSpPr>
            <p:spPr bwMode="auto">
              <a:xfrm>
                <a:off x="3254" y="1803"/>
                <a:ext cx="39" cy="95"/>
              </a:xfrm>
              <a:custGeom>
                <a:avLst/>
                <a:gdLst>
                  <a:gd name="T0" fmla="*/ 0 w 39"/>
                  <a:gd name="T1" fmla="*/ 0 h 95"/>
                  <a:gd name="T2" fmla="*/ 0 w 39"/>
                  <a:gd name="T3" fmla="*/ 18 h 95"/>
                  <a:gd name="T4" fmla="*/ 9 w 39"/>
                  <a:gd name="T5" fmla="*/ 35 h 95"/>
                  <a:gd name="T6" fmla="*/ 14 w 39"/>
                  <a:gd name="T7" fmla="*/ 53 h 95"/>
                  <a:gd name="T8" fmla="*/ 14 w 39"/>
                  <a:gd name="T9" fmla="*/ 62 h 95"/>
                  <a:gd name="T10" fmla="*/ 29 w 39"/>
                  <a:gd name="T11" fmla="*/ 80 h 95"/>
                  <a:gd name="T12" fmla="*/ 38 w 39"/>
                  <a:gd name="T13" fmla="*/ 94 h 95"/>
                  <a:gd name="T14" fmla="*/ 29 w 39"/>
                  <a:gd name="T15" fmla="*/ 75 h 95"/>
                  <a:gd name="T16" fmla="*/ 19 w 39"/>
                  <a:gd name="T17" fmla="*/ 58 h 95"/>
                  <a:gd name="T18" fmla="*/ 19 w 39"/>
                  <a:gd name="T19" fmla="*/ 35 h 95"/>
                  <a:gd name="T20" fmla="*/ 14 w 39"/>
                  <a:gd name="T21" fmla="*/ 26 h 95"/>
                  <a:gd name="T22" fmla="*/ 9 w 39"/>
                  <a:gd name="T23" fmla="*/ 8 h 95"/>
                  <a:gd name="T24" fmla="*/ 0 w 39"/>
                  <a:gd name="T25"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95">
                    <a:moveTo>
                      <a:pt x="0" y="0"/>
                    </a:moveTo>
                    <a:lnTo>
                      <a:pt x="0" y="18"/>
                    </a:lnTo>
                    <a:lnTo>
                      <a:pt x="9" y="35"/>
                    </a:lnTo>
                    <a:lnTo>
                      <a:pt x="14" y="53"/>
                    </a:lnTo>
                    <a:lnTo>
                      <a:pt x="14" y="62"/>
                    </a:lnTo>
                    <a:lnTo>
                      <a:pt x="29" y="80"/>
                    </a:lnTo>
                    <a:lnTo>
                      <a:pt x="38" y="94"/>
                    </a:lnTo>
                    <a:lnTo>
                      <a:pt x="29" y="75"/>
                    </a:lnTo>
                    <a:lnTo>
                      <a:pt x="19" y="58"/>
                    </a:lnTo>
                    <a:lnTo>
                      <a:pt x="19" y="35"/>
                    </a:lnTo>
                    <a:lnTo>
                      <a:pt x="14" y="26"/>
                    </a:lnTo>
                    <a:lnTo>
                      <a:pt x="9" y="8"/>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92" name="Freeform 94"/>
              <p:cNvSpPr>
                <a:spLocks/>
              </p:cNvSpPr>
              <p:nvPr/>
            </p:nvSpPr>
            <p:spPr bwMode="auto">
              <a:xfrm>
                <a:off x="3028" y="1822"/>
                <a:ext cx="33" cy="46"/>
              </a:xfrm>
              <a:custGeom>
                <a:avLst/>
                <a:gdLst>
                  <a:gd name="T0" fmla="*/ 0 w 33"/>
                  <a:gd name="T1" fmla="*/ 0 h 46"/>
                  <a:gd name="T2" fmla="*/ 9 w 33"/>
                  <a:gd name="T3" fmla="*/ 4 h 46"/>
                  <a:gd name="T4" fmla="*/ 9 w 33"/>
                  <a:gd name="T5" fmla="*/ 12 h 46"/>
                  <a:gd name="T6" fmla="*/ 9 w 33"/>
                  <a:gd name="T7" fmla="*/ 20 h 46"/>
                  <a:gd name="T8" fmla="*/ 15 w 33"/>
                  <a:gd name="T9" fmla="*/ 33 h 46"/>
                  <a:gd name="T10" fmla="*/ 23 w 33"/>
                  <a:gd name="T11" fmla="*/ 41 h 46"/>
                  <a:gd name="T12" fmla="*/ 32 w 33"/>
                  <a:gd name="T13" fmla="*/ 45 h 46"/>
                  <a:gd name="T14" fmla="*/ 19 w 33"/>
                  <a:gd name="T15" fmla="*/ 41 h 46"/>
                  <a:gd name="T16" fmla="*/ 4 w 33"/>
                  <a:gd name="T17" fmla="*/ 29 h 46"/>
                  <a:gd name="T18" fmla="*/ 0 w 33"/>
                  <a:gd name="T19" fmla="*/ 16 h 46"/>
                  <a:gd name="T20" fmla="*/ 0 w 33"/>
                  <a:gd name="T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46">
                    <a:moveTo>
                      <a:pt x="0" y="0"/>
                    </a:moveTo>
                    <a:lnTo>
                      <a:pt x="9" y="4"/>
                    </a:lnTo>
                    <a:lnTo>
                      <a:pt x="9" y="12"/>
                    </a:lnTo>
                    <a:lnTo>
                      <a:pt x="9" y="20"/>
                    </a:lnTo>
                    <a:lnTo>
                      <a:pt x="15" y="33"/>
                    </a:lnTo>
                    <a:lnTo>
                      <a:pt x="23" y="41"/>
                    </a:lnTo>
                    <a:lnTo>
                      <a:pt x="32" y="45"/>
                    </a:lnTo>
                    <a:lnTo>
                      <a:pt x="19" y="41"/>
                    </a:lnTo>
                    <a:lnTo>
                      <a:pt x="4" y="29"/>
                    </a:lnTo>
                    <a:lnTo>
                      <a:pt x="0" y="16"/>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93" name="Freeform 95"/>
              <p:cNvSpPr>
                <a:spLocks/>
              </p:cNvSpPr>
              <p:nvPr/>
            </p:nvSpPr>
            <p:spPr bwMode="auto">
              <a:xfrm>
                <a:off x="3005" y="1817"/>
                <a:ext cx="32" cy="56"/>
              </a:xfrm>
              <a:custGeom>
                <a:avLst/>
                <a:gdLst>
                  <a:gd name="T0" fmla="*/ 0 w 32"/>
                  <a:gd name="T1" fmla="*/ 0 h 56"/>
                  <a:gd name="T2" fmla="*/ 8 w 32"/>
                  <a:gd name="T3" fmla="*/ 4 h 56"/>
                  <a:gd name="T4" fmla="*/ 13 w 32"/>
                  <a:gd name="T5" fmla="*/ 17 h 56"/>
                  <a:gd name="T6" fmla="*/ 13 w 32"/>
                  <a:gd name="T7" fmla="*/ 30 h 56"/>
                  <a:gd name="T8" fmla="*/ 17 w 32"/>
                  <a:gd name="T9" fmla="*/ 38 h 56"/>
                  <a:gd name="T10" fmla="*/ 31 w 32"/>
                  <a:gd name="T11" fmla="*/ 55 h 56"/>
                  <a:gd name="T12" fmla="*/ 17 w 32"/>
                  <a:gd name="T13" fmla="*/ 46 h 56"/>
                  <a:gd name="T14" fmla="*/ 8 w 32"/>
                  <a:gd name="T15" fmla="*/ 25 h 56"/>
                  <a:gd name="T16" fmla="*/ 4 w 32"/>
                  <a:gd name="T17" fmla="*/ 13 h 56"/>
                  <a:gd name="T18" fmla="*/ 0 w 32"/>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56">
                    <a:moveTo>
                      <a:pt x="0" y="0"/>
                    </a:moveTo>
                    <a:lnTo>
                      <a:pt x="8" y="4"/>
                    </a:lnTo>
                    <a:lnTo>
                      <a:pt x="13" y="17"/>
                    </a:lnTo>
                    <a:lnTo>
                      <a:pt x="13" y="30"/>
                    </a:lnTo>
                    <a:lnTo>
                      <a:pt x="17" y="38"/>
                    </a:lnTo>
                    <a:lnTo>
                      <a:pt x="31" y="55"/>
                    </a:lnTo>
                    <a:lnTo>
                      <a:pt x="17" y="46"/>
                    </a:lnTo>
                    <a:lnTo>
                      <a:pt x="8" y="25"/>
                    </a:lnTo>
                    <a:lnTo>
                      <a:pt x="4" y="13"/>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94" name="Freeform 96"/>
              <p:cNvSpPr>
                <a:spLocks/>
              </p:cNvSpPr>
              <p:nvPr/>
            </p:nvSpPr>
            <p:spPr bwMode="auto">
              <a:xfrm>
                <a:off x="2986" y="1817"/>
                <a:ext cx="87" cy="70"/>
              </a:xfrm>
              <a:custGeom>
                <a:avLst/>
                <a:gdLst>
                  <a:gd name="T0" fmla="*/ 0 w 87"/>
                  <a:gd name="T1" fmla="*/ 0 h 70"/>
                  <a:gd name="T2" fmla="*/ 5 w 87"/>
                  <a:gd name="T3" fmla="*/ 17 h 70"/>
                  <a:gd name="T4" fmla="*/ 21 w 87"/>
                  <a:gd name="T5" fmla="*/ 35 h 70"/>
                  <a:gd name="T6" fmla="*/ 32 w 87"/>
                  <a:gd name="T7" fmla="*/ 52 h 70"/>
                  <a:gd name="T8" fmla="*/ 48 w 87"/>
                  <a:gd name="T9" fmla="*/ 65 h 70"/>
                  <a:gd name="T10" fmla="*/ 70 w 87"/>
                  <a:gd name="T11" fmla="*/ 69 h 70"/>
                  <a:gd name="T12" fmla="*/ 86 w 87"/>
                  <a:gd name="T13" fmla="*/ 69 h 70"/>
                  <a:gd name="T14" fmla="*/ 65 w 87"/>
                  <a:gd name="T15" fmla="*/ 69 h 70"/>
                  <a:gd name="T16" fmla="*/ 43 w 87"/>
                  <a:gd name="T17" fmla="*/ 65 h 70"/>
                  <a:gd name="T18" fmla="*/ 26 w 87"/>
                  <a:gd name="T19" fmla="*/ 56 h 70"/>
                  <a:gd name="T20" fmla="*/ 16 w 87"/>
                  <a:gd name="T21" fmla="*/ 39 h 70"/>
                  <a:gd name="T22" fmla="*/ 5 w 87"/>
                  <a:gd name="T23" fmla="*/ 22 h 70"/>
                  <a:gd name="T24" fmla="*/ 0 w 87"/>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70">
                    <a:moveTo>
                      <a:pt x="0" y="0"/>
                    </a:moveTo>
                    <a:lnTo>
                      <a:pt x="5" y="17"/>
                    </a:lnTo>
                    <a:lnTo>
                      <a:pt x="21" y="35"/>
                    </a:lnTo>
                    <a:lnTo>
                      <a:pt x="32" y="52"/>
                    </a:lnTo>
                    <a:lnTo>
                      <a:pt x="48" y="65"/>
                    </a:lnTo>
                    <a:lnTo>
                      <a:pt x="70" y="69"/>
                    </a:lnTo>
                    <a:lnTo>
                      <a:pt x="86" y="69"/>
                    </a:lnTo>
                    <a:lnTo>
                      <a:pt x="65" y="69"/>
                    </a:lnTo>
                    <a:lnTo>
                      <a:pt x="43" y="65"/>
                    </a:lnTo>
                    <a:lnTo>
                      <a:pt x="26" y="56"/>
                    </a:lnTo>
                    <a:lnTo>
                      <a:pt x="16" y="39"/>
                    </a:lnTo>
                    <a:lnTo>
                      <a:pt x="5" y="22"/>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95" name="Freeform 97"/>
              <p:cNvSpPr>
                <a:spLocks/>
              </p:cNvSpPr>
              <p:nvPr/>
            </p:nvSpPr>
            <p:spPr bwMode="auto">
              <a:xfrm>
                <a:off x="2883" y="1822"/>
                <a:ext cx="117" cy="76"/>
              </a:xfrm>
              <a:custGeom>
                <a:avLst/>
                <a:gdLst>
                  <a:gd name="T0" fmla="*/ 0 w 117"/>
                  <a:gd name="T1" fmla="*/ 0 h 76"/>
                  <a:gd name="T2" fmla="*/ 18 w 117"/>
                  <a:gd name="T3" fmla="*/ 18 h 76"/>
                  <a:gd name="T4" fmla="*/ 23 w 117"/>
                  <a:gd name="T5" fmla="*/ 31 h 76"/>
                  <a:gd name="T6" fmla="*/ 28 w 117"/>
                  <a:gd name="T7" fmla="*/ 39 h 76"/>
                  <a:gd name="T8" fmla="*/ 34 w 117"/>
                  <a:gd name="T9" fmla="*/ 48 h 76"/>
                  <a:gd name="T10" fmla="*/ 50 w 117"/>
                  <a:gd name="T11" fmla="*/ 53 h 76"/>
                  <a:gd name="T12" fmla="*/ 60 w 117"/>
                  <a:gd name="T13" fmla="*/ 61 h 76"/>
                  <a:gd name="T14" fmla="*/ 78 w 117"/>
                  <a:gd name="T15" fmla="*/ 66 h 76"/>
                  <a:gd name="T16" fmla="*/ 94 w 117"/>
                  <a:gd name="T17" fmla="*/ 70 h 76"/>
                  <a:gd name="T18" fmla="*/ 110 w 117"/>
                  <a:gd name="T19" fmla="*/ 75 h 76"/>
                  <a:gd name="T20" fmla="*/ 116 w 117"/>
                  <a:gd name="T21" fmla="*/ 75 h 76"/>
                  <a:gd name="T22" fmla="*/ 89 w 117"/>
                  <a:gd name="T23" fmla="*/ 61 h 76"/>
                  <a:gd name="T24" fmla="*/ 66 w 117"/>
                  <a:gd name="T25" fmla="*/ 57 h 76"/>
                  <a:gd name="T26" fmla="*/ 50 w 117"/>
                  <a:gd name="T27" fmla="*/ 53 h 76"/>
                  <a:gd name="T28" fmla="*/ 34 w 117"/>
                  <a:gd name="T29" fmla="*/ 39 h 76"/>
                  <a:gd name="T30" fmla="*/ 28 w 117"/>
                  <a:gd name="T31" fmla="*/ 22 h 76"/>
                  <a:gd name="T32" fmla="*/ 18 w 117"/>
                  <a:gd name="T33" fmla="*/ 13 h 76"/>
                  <a:gd name="T34" fmla="*/ 0 w 117"/>
                  <a:gd name="T3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7" h="76">
                    <a:moveTo>
                      <a:pt x="0" y="0"/>
                    </a:moveTo>
                    <a:lnTo>
                      <a:pt x="18" y="18"/>
                    </a:lnTo>
                    <a:lnTo>
                      <a:pt x="23" y="31"/>
                    </a:lnTo>
                    <a:lnTo>
                      <a:pt x="28" y="39"/>
                    </a:lnTo>
                    <a:lnTo>
                      <a:pt x="34" y="48"/>
                    </a:lnTo>
                    <a:lnTo>
                      <a:pt x="50" y="53"/>
                    </a:lnTo>
                    <a:lnTo>
                      <a:pt x="60" y="61"/>
                    </a:lnTo>
                    <a:lnTo>
                      <a:pt x="78" y="66"/>
                    </a:lnTo>
                    <a:lnTo>
                      <a:pt x="94" y="70"/>
                    </a:lnTo>
                    <a:lnTo>
                      <a:pt x="110" y="75"/>
                    </a:lnTo>
                    <a:lnTo>
                      <a:pt x="116" y="75"/>
                    </a:lnTo>
                    <a:lnTo>
                      <a:pt x="89" y="61"/>
                    </a:lnTo>
                    <a:lnTo>
                      <a:pt x="66" y="57"/>
                    </a:lnTo>
                    <a:lnTo>
                      <a:pt x="50" y="53"/>
                    </a:lnTo>
                    <a:lnTo>
                      <a:pt x="34" y="39"/>
                    </a:lnTo>
                    <a:lnTo>
                      <a:pt x="28" y="22"/>
                    </a:lnTo>
                    <a:lnTo>
                      <a:pt x="18" y="13"/>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96" name="Freeform 98"/>
              <p:cNvSpPr>
                <a:spLocks/>
              </p:cNvSpPr>
              <p:nvPr/>
            </p:nvSpPr>
            <p:spPr bwMode="auto">
              <a:xfrm>
                <a:off x="2896" y="1851"/>
                <a:ext cx="14" cy="27"/>
              </a:xfrm>
              <a:custGeom>
                <a:avLst/>
                <a:gdLst>
                  <a:gd name="T0" fmla="*/ 0 w 14"/>
                  <a:gd name="T1" fmla="*/ 0 h 27"/>
                  <a:gd name="T2" fmla="*/ 4 w 14"/>
                  <a:gd name="T3" fmla="*/ 11 h 27"/>
                  <a:gd name="T4" fmla="*/ 13 w 14"/>
                  <a:gd name="T5" fmla="*/ 26 h 27"/>
                  <a:gd name="T6" fmla="*/ 4 w 14"/>
                  <a:gd name="T7" fmla="*/ 15 h 27"/>
                  <a:gd name="T8" fmla="*/ 0 w 14"/>
                  <a:gd name="T9" fmla="*/ 0 h 27"/>
                </a:gdLst>
                <a:ahLst/>
                <a:cxnLst>
                  <a:cxn ang="0">
                    <a:pos x="T0" y="T1"/>
                  </a:cxn>
                  <a:cxn ang="0">
                    <a:pos x="T2" y="T3"/>
                  </a:cxn>
                  <a:cxn ang="0">
                    <a:pos x="T4" y="T5"/>
                  </a:cxn>
                  <a:cxn ang="0">
                    <a:pos x="T6" y="T7"/>
                  </a:cxn>
                  <a:cxn ang="0">
                    <a:pos x="T8" y="T9"/>
                  </a:cxn>
                </a:cxnLst>
                <a:rect l="0" t="0" r="r" b="b"/>
                <a:pathLst>
                  <a:path w="14" h="27">
                    <a:moveTo>
                      <a:pt x="0" y="0"/>
                    </a:moveTo>
                    <a:lnTo>
                      <a:pt x="4" y="11"/>
                    </a:lnTo>
                    <a:lnTo>
                      <a:pt x="13" y="26"/>
                    </a:lnTo>
                    <a:lnTo>
                      <a:pt x="4" y="15"/>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97" name="Freeform 99"/>
              <p:cNvSpPr>
                <a:spLocks/>
              </p:cNvSpPr>
              <p:nvPr/>
            </p:nvSpPr>
            <p:spPr bwMode="auto">
              <a:xfrm>
                <a:off x="2876" y="1846"/>
                <a:ext cx="28" cy="32"/>
              </a:xfrm>
              <a:custGeom>
                <a:avLst/>
                <a:gdLst>
                  <a:gd name="T0" fmla="*/ 10 w 28"/>
                  <a:gd name="T1" fmla="*/ 0 h 32"/>
                  <a:gd name="T2" fmla="*/ 10 w 28"/>
                  <a:gd name="T3" fmla="*/ 12 h 32"/>
                  <a:gd name="T4" fmla="*/ 14 w 28"/>
                  <a:gd name="T5" fmla="*/ 19 h 32"/>
                  <a:gd name="T6" fmla="*/ 27 w 28"/>
                  <a:gd name="T7" fmla="*/ 31 h 32"/>
                  <a:gd name="T8" fmla="*/ 14 w 28"/>
                  <a:gd name="T9" fmla="*/ 24 h 32"/>
                  <a:gd name="T10" fmla="*/ 0 w 28"/>
                  <a:gd name="T11" fmla="*/ 12 h 32"/>
                  <a:gd name="T12" fmla="*/ 10 w 28"/>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28" h="32">
                    <a:moveTo>
                      <a:pt x="10" y="0"/>
                    </a:moveTo>
                    <a:lnTo>
                      <a:pt x="10" y="12"/>
                    </a:lnTo>
                    <a:lnTo>
                      <a:pt x="14" y="19"/>
                    </a:lnTo>
                    <a:lnTo>
                      <a:pt x="27" y="31"/>
                    </a:lnTo>
                    <a:lnTo>
                      <a:pt x="14" y="24"/>
                    </a:lnTo>
                    <a:lnTo>
                      <a:pt x="0" y="12"/>
                    </a:lnTo>
                    <a:lnTo>
                      <a:pt x="1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98" name="Freeform 100"/>
              <p:cNvSpPr>
                <a:spLocks/>
              </p:cNvSpPr>
              <p:nvPr/>
            </p:nvSpPr>
            <p:spPr bwMode="auto">
              <a:xfrm>
                <a:off x="2865" y="1846"/>
                <a:ext cx="6" cy="13"/>
              </a:xfrm>
              <a:custGeom>
                <a:avLst/>
                <a:gdLst>
                  <a:gd name="T0" fmla="*/ 5 w 6"/>
                  <a:gd name="T1" fmla="*/ 0 h 13"/>
                  <a:gd name="T2" fmla="*/ 2 w 6"/>
                  <a:gd name="T3" fmla="*/ 3 h 13"/>
                  <a:gd name="T4" fmla="*/ 2 w 6"/>
                  <a:gd name="T5" fmla="*/ 6 h 13"/>
                  <a:gd name="T6" fmla="*/ 3 w 6"/>
                  <a:gd name="T7" fmla="*/ 12 h 13"/>
                  <a:gd name="T8" fmla="*/ 0 w 6"/>
                  <a:gd name="T9" fmla="*/ 9 h 13"/>
                  <a:gd name="T10" fmla="*/ 0 w 6"/>
                  <a:gd name="T11" fmla="*/ 0 h 13"/>
                  <a:gd name="T12" fmla="*/ 5 w 6"/>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6" h="13">
                    <a:moveTo>
                      <a:pt x="5" y="0"/>
                    </a:moveTo>
                    <a:lnTo>
                      <a:pt x="2" y="3"/>
                    </a:lnTo>
                    <a:lnTo>
                      <a:pt x="2" y="6"/>
                    </a:lnTo>
                    <a:lnTo>
                      <a:pt x="3" y="12"/>
                    </a:lnTo>
                    <a:lnTo>
                      <a:pt x="0" y="9"/>
                    </a:lnTo>
                    <a:lnTo>
                      <a:pt x="0" y="0"/>
                    </a:lnTo>
                    <a:lnTo>
                      <a:pt x="5"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99" name="Freeform 101"/>
              <p:cNvSpPr>
                <a:spLocks/>
              </p:cNvSpPr>
              <p:nvPr/>
            </p:nvSpPr>
            <p:spPr bwMode="auto">
              <a:xfrm>
                <a:off x="2847" y="1831"/>
                <a:ext cx="6" cy="28"/>
              </a:xfrm>
              <a:custGeom>
                <a:avLst/>
                <a:gdLst>
                  <a:gd name="T0" fmla="*/ 0 w 6"/>
                  <a:gd name="T1" fmla="*/ 0 h 28"/>
                  <a:gd name="T2" fmla="*/ 2 w 6"/>
                  <a:gd name="T3" fmla="*/ 0 h 28"/>
                  <a:gd name="T4" fmla="*/ 3 w 6"/>
                  <a:gd name="T5" fmla="*/ 8 h 28"/>
                  <a:gd name="T6" fmla="*/ 3 w 6"/>
                  <a:gd name="T7" fmla="*/ 16 h 28"/>
                  <a:gd name="T8" fmla="*/ 3 w 6"/>
                  <a:gd name="T9" fmla="*/ 20 h 28"/>
                  <a:gd name="T10" fmla="*/ 5 w 6"/>
                  <a:gd name="T11" fmla="*/ 27 h 28"/>
                  <a:gd name="T12" fmla="*/ 0 w 6"/>
                  <a:gd name="T13" fmla="*/ 20 h 28"/>
                  <a:gd name="T14" fmla="*/ 2 w 6"/>
                  <a:gd name="T15" fmla="*/ 12 h 28"/>
                  <a:gd name="T16" fmla="*/ 0 w 6"/>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8">
                    <a:moveTo>
                      <a:pt x="0" y="0"/>
                    </a:moveTo>
                    <a:lnTo>
                      <a:pt x="2" y="0"/>
                    </a:lnTo>
                    <a:lnTo>
                      <a:pt x="3" y="8"/>
                    </a:lnTo>
                    <a:lnTo>
                      <a:pt x="3" y="16"/>
                    </a:lnTo>
                    <a:lnTo>
                      <a:pt x="3" y="20"/>
                    </a:lnTo>
                    <a:lnTo>
                      <a:pt x="5" y="27"/>
                    </a:lnTo>
                    <a:lnTo>
                      <a:pt x="0" y="20"/>
                    </a:lnTo>
                    <a:lnTo>
                      <a:pt x="2" y="12"/>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00" name="Freeform 102"/>
              <p:cNvSpPr>
                <a:spLocks/>
              </p:cNvSpPr>
              <p:nvPr/>
            </p:nvSpPr>
            <p:spPr bwMode="auto">
              <a:xfrm>
                <a:off x="2876" y="1798"/>
                <a:ext cx="153" cy="100"/>
              </a:xfrm>
              <a:custGeom>
                <a:avLst/>
                <a:gdLst>
                  <a:gd name="T0" fmla="*/ 0 w 153"/>
                  <a:gd name="T1" fmla="*/ 0 h 100"/>
                  <a:gd name="T2" fmla="*/ 6 w 153"/>
                  <a:gd name="T3" fmla="*/ 13 h 100"/>
                  <a:gd name="T4" fmla="*/ 18 w 153"/>
                  <a:gd name="T5" fmla="*/ 18 h 100"/>
                  <a:gd name="T6" fmla="*/ 24 w 153"/>
                  <a:gd name="T7" fmla="*/ 31 h 100"/>
                  <a:gd name="T8" fmla="*/ 40 w 153"/>
                  <a:gd name="T9" fmla="*/ 40 h 100"/>
                  <a:gd name="T10" fmla="*/ 51 w 153"/>
                  <a:gd name="T11" fmla="*/ 58 h 100"/>
                  <a:gd name="T12" fmla="*/ 68 w 153"/>
                  <a:gd name="T13" fmla="*/ 72 h 100"/>
                  <a:gd name="T14" fmla="*/ 78 w 153"/>
                  <a:gd name="T15" fmla="*/ 77 h 100"/>
                  <a:gd name="T16" fmla="*/ 97 w 153"/>
                  <a:gd name="T17" fmla="*/ 80 h 100"/>
                  <a:gd name="T18" fmla="*/ 119 w 153"/>
                  <a:gd name="T19" fmla="*/ 85 h 100"/>
                  <a:gd name="T20" fmla="*/ 135 w 153"/>
                  <a:gd name="T21" fmla="*/ 94 h 100"/>
                  <a:gd name="T22" fmla="*/ 152 w 153"/>
                  <a:gd name="T23" fmla="*/ 99 h 100"/>
                  <a:gd name="T24" fmla="*/ 130 w 153"/>
                  <a:gd name="T25" fmla="*/ 85 h 100"/>
                  <a:gd name="T26" fmla="*/ 102 w 153"/>
                  <a:gd name="T27" fmla="*/ 77 h 100"/>
                  <a:gd name="T28" fmla="*/ 85 w 153"/>
                  <a:gd name="T29" fmla="*/ 67 h 100"/>
                  <a:gd name="T30" fmla="*/ 68 w 153"/>
                  <a:gd name="T31" fmla="*/ 62 h 100"/>
                  <a:gd name="T32" fmla="*/ 57 w 153"/>
                  <a:gd name="T33" fmla="*/ 54 h 100"/>
                  <a:gd name="T34" fmla="*/ 51 w 153"/>
                  <a:gd name="T35" fmla="*/ 36 h 100"/>
                  <a:gd name="T36" fmla="*/ 40 w 153"/>
                  <a:gd name="T37" fmla="*/ 27 h 100"/>
                  <a:gd name="T38" fmla="*/ 13 w 153"/>
                  <a:gd name="T39" fmla="*/ 13 h 100"/>
                  <a:gd name="T40" fmla="*/ 0 w 153"/>
                  <a:gd name="T4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3" h="100">
                    <a:moveTo>
                      <a:pt x="0" y="0"/>
                    </a:moveTo>
                    <a:lnTo>
                      <a:pt x="6" y="13"/>
                    </a:lnTo>
                    <a:lnTo>
                      <a:pt x="18" y="18"/>
                    </a:lnTo>
                    <a:lnTo>
                      <a:pt x="24" y="31"/>
                    </a:lnTo>
                    <a:lnTo>
                      <a:pt x="40" y="40"/>
                    </a:lnTo>
                    <a:lnTo>
                      <a:pt x="51" y="58"/>
                    </a:lnTo>
                    <a:lnTo>
                      <a:pt x="68" y="72"/>
                    </a:lnTo>
                    <a:lnTo>
                      <a:pt x="78" y="77"/>
                    </a:lnTo>
                    <a:lnTo>
                      <a:pt x="97" y="80"/>
                    </a:lnTo>
                    <a:lnTo>
                      <a:pt x="119" y="85"/>
                    </a:lnTo>
                    <a:lnTo>
                      <a:pt x="135" y="94"/>
                    </a:lnTo>
                    <a:lnTo>
                      <a:pt x="152" y="99"/>
                    </a:lnTo>
                    <a:lnTo>
                      <a:pt x="130" y="85"/>
                    </a:lnTo>
                    <a:lnTo>
                      <a:pt x="102" y="77"/>
                    </a:lnTo>
                    <a:lnTo>
                      <a:pt x="85" y="67"/>
                    </a:lnTo>
                    <a:lnTo>
                      <a:pt x="68" y="62"/>
                    </a:lnTo>
                    <a:lnTo>
                      <a:pt x="57" y="54"/>
                    </a:lnTo>
                    <a:lnTo>
                      <a:pt x="51" y="36"/>
                    </a:lnTo>
                    <a:lnTo>
                      <a:pt x="40" y="27"/>
                    </a:lnTo>
                    <a:lnTo>
                      <a:pt x="13" y="13"/>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01" name="Freeform 103"/>
              <p:cNvSpPr>
                <a:spLocks/>
              </p:cNvSpPr>
              <p:nvPr/>
            </p:nvSpPr>
            <p:spPr bwMode="auto">
              <a:xfrm>
                <a:off x="2876" y="1775"/>
                <a:ext cx="117" cy="93"/>
              </a:xfrm>
              <a:custGeom>
                <a:avLst/>
                <a:gdLst>
                  <a:gd name="T0" fmla="*/ 0 w 117"/>
                  <a:gd name="T1" fmla="*/ 0 h 93"/>
                  <a:gd name="T2" fmla="*/ 12 w 117"/>
                  <a:gd name="T3" fmla="*/ 22 h 93"/>
                  <a:gd name="T4" fmla="*/ 28 w 117"/>
                  <a:gd name="T5" fmla="*/ 35 h 93"/>
                  <a:gd name="T6" fmla="*/ 50 w 117"/>
                  <a:gd name="T7" fmla="*/ 44 h 93"/>
                  <a:gd name="T8" fmla="*/ 66 w 117"/>
                  <a:gd name="T9" fmla="*/ 61 h 93"/>
                  <a:gd name="T10" fmla="*/ 66 w 117"/>
                  <a:gd name="T11" fmla="*/ 75 h 93"/>
                  <a:gd name="T12" fmla="*/ 89 w 117"/>
                  <a:gd name="T13" fmla="*/ 83 h 93"/>
                  <a:gd name="T14" fmla="*/ 116 w 117"/>
                  <a:gd name="T15" fmla="*/ 92 h 93"/>
                  <a:gd name="T16" fmla="*/ 100 w 117"/>
                  <a:gd name="T17" fmla="*/ 78 h 93"/>
                  <a:gd name="T18" fmla="*/ 84 w 117"/>
                  <a:gd name="T19" fmla="*/ 70 h 93"/>
                  <a:gd name="T20" fmla="*/ 72 w 117"/>
                  <a:gd name="T21" fmla="*/ 48 h 93"/>
                  <a:gd name="T22" fmla="*/ 50 w 117"/>
                  <a:gd name="T23" fmla="*/ 39 h 93"/>
                  <a:gd name="T24" fmla="*/ 39 w 117"/>
                  <a:gd name="T25" fmla="*/ 30 h 93"/>
                  <a:gd name="T26" fmla="*/ 18 w 117"/>
                  <a:gd name="T27" fmla="*/ 26 h 93"/>
                  <a:gd name="T28" fmla="*/ 0 w 117"/>
                  <a:gd name="T2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93">
                    <a:moveTo>
                      <a:pt x="0" y="0"/>
                    </a:moveTo>
                    <a:lnTo>
                      <a:pt x="12" y="22"/>
                    </a:lnTo>
                    <a:lnTo>
                      <a:pt x="28" y="35"/>
                    </a:lnTo>
                    <a:lnTo>
                      <a:pt x="50" y="44"/>
                    </a:lnTo>
                    <a:lnTo>
                      <a:pt x="66" y="61"/>
                    </a:lnTo>
                    <a:lnTo>
                      <a:pt x="66" y="75"/>
                    </a:lnTo>
                    <a:lnTo>
                      <a:pt x="89" y="83"/>
                    </a:lnTo>
                    <a:lnTo>
                      <a:pt x="116" y="92"/>
                    </a:lnTo>
                    <a:lnTo>
                      <a:pt x="100" y="78"/>
                    </a:lnTo>
                    <a:lnTo>
                      <a:pt x="84" y="70"/>
                    </a:lnTo>
                    <a:lnTo>
                      <a:pt x="72" y="48"/>
                    </a:lnTo>
                    <a:lnTo>
                      <a:pt x="50" y="39"/>
                    </a:lnTo>
                    <a:lnTo>
                      <a:pt x="39" y="30"/>
                    </a:lnTo>
                    <a:lnTo>
                      <a:pt x="18" y="26"/>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02" name="Freeform 104"/>
              <p:cNvSpPr>
                <a:spLocks/>
              </p:cNvSpPr>
              <p:nvPr/>
            </p:nvSpPr>
            <p:spPr bwMode="auto">
              <a:xfrm>
                <a:off x="2891" y="1768"/>
                <a:ext cx="78" cy="72"/>
              </a:xfrm>
              <a:custGeom>
                <a:avLst/>
                <a:gdLst>
                  <a:gd name="T0" fmla="*/ 77 w 78"/>
                  <a:gd name="T1" fmla="*/ 71 h 72"/>
                  <a:gd name="T2" fmla="*/ 61 w 78"/>
                  <a:gd name="T3" fmla="*/ 54 h 72"/>
                  <a:gd name="T4" fmla="*/ 45 w 78"/>
                  <a:gd name="T5" fmla="*/ 39 h 72"/>
                  <a:gd name="T6" fmla="*/ 25 w 78"/>
                  <a:gd name="T7" fmla="*/ 32 h 72"/>
                  <a:gd name="T8" fmla="*/ 10 w 78"/>
                  <a:gd name="T9" fmla="*/ 17 h 72"/>
                  <a:gd name="T10" fmla="*/ 0 w 78"/>
                  <a:gd name="T11" fmla="*/ 0 h 72"/>
                  <a:gd name="T12" fmla="*/ 15 w 78"/>
                  <a:gd name="T13" fmla="*/ 17 h 72"/>
                  <a:gd name="T14" fmla="*/ 25 w 78"/>
                  <a:gd name="T15" fmla="*/ 27 h 72"/>
                  <a:gd name="T16" fmla="*/ 41 w 78"/>
                  <a:gd name="T17" fmla="*/ 32 h 72"/>
                  <a:gd name="T18" fmla="*/ 50 w 78"/>
                  <a:gd name="T19" fmla="*/ 35 h 72"/>
                  <a:gd name="T20" fmla="*/ 77 w 78"/>
                  <a:gd name="T21" fmla="*/ 7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72">
                    <a:moveTo>
                      <a:pt x="77" y="71"/>
                    </a:moveTo>
                    <a:lnTo>
                      <a:pt x="61" y="54"/>
                    </a:lnTo>
                    <a:lnTo>
                      <a:pt x="45" y="39"/>
                    </a:lnTo>
                    <a:lnTo>
                      <a:pt x="25" y="32"/>
                    </a:lnTo>
                    <a:lnTo>
                      <a:pt x="10" y="17"/>
                    </a:lnTo>
                    <a:lnTo>
                      <a:pt x="0" y="0"/>
                    </a:lnTo>
                    <a:lnTo>
                      <a:pt x="15" y="17"/>
                    </a:lnTo>
                    <a:lnTo>
                      <a:pt x="25" y="27"/>
                    </a:lnTo>
                    <a:lnTo>
                      <a:pt x="41" y="32"/>
                    </a:lnTo>
                    <a:lnTo>
                      <a:pt x="50" y="35"/>
                    </a:lnTo>
                    <a:lnTo>
                      <a:pt x="77" y="71"/>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03" name="Freeform 105"/>
              <p:cNvSpPr>
                <a:spLocks/>
              </p:cNvSpPr>
              <p:nvPr/>
            </p:nvSpPr>
            <p:spPr bwMode="auto">
              <a:xfrm>
                <a:off x="2799" y="1807"/>
                <a:ext cx="37" cy="43"/>
              </a:xfrm>
              <a:custGeom>
                <a:avLst/>
                <a:gdLst>
                  <a:gd name="T0" fmla="*/ 0 w 37"/>
                  <a:gd name="T1" fmla="*/ 0 h 43"/>
                  <a:gd name="T2" fmla="*/ 14 w 37"/>
                  <a:gd name="T3" fmla="*/ 8 h 43"/>
                  <a:gd name="T4" fmla="*/ 23 w 37"/>
                  <a:gd name="T5" fmla="*/ 17 h 43"/>
                  <a:gd name="T6" fmla="*/ 28 w 37"/>
                  <a:gd name="T7" fmla="*/ 20 h 43"/>
                  <a:gd name="T8" fmla="*/ 28 w 37"/>
                  <a:gd name="T9" fmla="*/ 34 h 43"/>
                  <a:gd name="T10" fmla="*/ 36 w 37"/>
                  <a:gd name="T11" fmla="*/ 42 h 43"/>
                  <a:gd name="T12" fmla="*/ 28 w 37"/>
                  <a:gd name="T13" fmla="*/ 34 h 43"/>
                  <a:gd name="T14" fmla="*/ 23 w 37"/>
                  <a:gd name="T15" fmla="*/ 25 h 43"/>
                  <a:gd name="T16" fmla="*/ 14 w 37"/>
                  <a:gd name="T17" fmla="*/ 13 h 43"/>
                  <a:gd name="T18" fmla="*/ 0 w 37"/>
                  <a:gd name="T1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43">
                    <a:moveTo>
                      <a:pt x="0" y="0"/>
                    </a:moveTo>
                    <a:lnTo>
                      <a:pt x="14" y="8"/>
                    </a:lnTo>
                    <a:lnTo>
                      <a:pt x="23" y="17"/>
                    </a:lnTo>
                    <a:lnTo>
                      <a:pt x="28" y="20"/>
                    </a:lnTo>
                    <a:lnTo>
                      <a:pt x="28" y="34"/>
                    </a:lnTo>
                    <a:lnTo>
                      <a:pt x="36" y="42"/>
                    </a:lnTo>
                    <a:lnTo>
                      <a:pt x="28" y="34"/>
                    </a:lnTo>
                    <a:lnTo>
                      <a:pt x="23" y="25"/>
                    </a:lnTo>
                    <a:lnTo>
                      <a:pt x="14" y="13"/>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04" name="Freeform 106"/>
              <p:cNvSpPr>
                <a:spLocks/>
              </p:cNvSpPr>
              <p:nvPr/>
            </p:nvSpPr>
            <p:spPr bwMode="auto">
              <a:xfrm>
                <a:off x="2773" y="1798"/>
                <a:ext cx="38" cy="36"/>
              </a:xfrm>
              <a:custGeom>
                <a:avLst/>
                <a:gdLst>
                  <a:gd name="T0" fmla="*/ 0 w 38"/>
                  <a:gd name="T1" fmla="*/ 0 h 36"/>
                  <a:gd name="T2" fmla="*/ 13 w 38"/>
                  <a:gd name="T3" fmla="*/ 11 h 36"/>
                  <a:gd name="T4" fmla="*/ 18 w 38"/>
                  <a:gd name="T5" fmla="*/ 20 h 36"/>
                  <a:gd name="T6" fmla="*/ 28 w 38"/>
                  <a:gd name="T7" fmla="*/ 27 h 36"/>
                  <a:gd name="T8" fmla="*/ 37 w 38"/>
                  <a:gd name="T9" fmla="*/ 35 h 36"/>
                  <a:gd name="T10" fmla="*/ 22 w 38"/>
                  <a:gd name="T11" fmla="*/ 31 h 36"/>
                  <a:gd name="T12" fmla="*/ 13 w 38"/>
                  <a:gd name="T13" fmla="*/ 15 h 36"/>
                  <a:gd name="T14" fmla="*/ 0 w 38"/>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6">
                    <a:moveTo>
                      <a:pt x="0" y="0"/>
                    </a:moveTo>
                    <a:lnTo>
                      <a:pt x="13" y="11"/>
                    </a:lnTo>
                    <a:lnTo>
                      <a:pt x="18" y="20"/>
                    </a:lnTo>
                    <a:lnTo>
                      <a:pt x="28" y="27"/>
                    </a:lnTo>
                    <a:lnTo>
                      <a:pt x="37" y="35"/>
                    </a:lnTo>
                    <a:lnTo>
                      <a:pt x="22" y="31"/>
                    </a:lnTo>
                    <a:lnTo>
                      <a:pt x="13" y="15"/>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05" name="Freeform 107"/>
              <p:cNvSpPr>
                <a:spLocks/>
              </p:cNvSpPr>
              <p:nvPr/>
            </p:nvSpPr>
            <p:spPr bwMode="auto">
              <a:xfrm>
                <a:off x="2750" y="1775"/>
                <a:ext cx="37" cy="53"/>
              </a:xfrm>
              <a:custGeom>
                <a:avLst/>
                <a:gdLst>
                  <a:gd name="T0" fmla="*/ 0 w 37"/>
                  <a:gd name="T1" fmla="*/ 0 h 53"/>
                  <a:gd name="T2" fmla="*/ 13 w 37"/>
                  <a:gd name="T3" fmla="*/ 16 h 53"/>
                  <a:gd name="T4" fmla="*/ 18 w 37"/>
                  <a:gd name="T5" fmla="*/ 27 h 53"/>
                  <a:gd name="T6" fmla="*/ 27 w 37"/>
                  <a:gd name="T7" fmla="*/ 40 h 53"/>
                  <a:gd name="T8" fmla="*/ 36 w 37"/>
                  <a:gd name="T9" fmla="*/ 52 h 53"/>
                  <a:gd name="T10" fmla="*/ 23 w 37"/>
                  <a:gd name="T11" fmla="*/ 40 h 53"/>
                  <a:gd name="T12" fmla="*/ 13 w 37"/>
                  <a:gd name="T13" fmla="*/ 27 h 53"/>
                  <a:gd name="T14" fmla="*/ 4 w 37"/>
                  <a:gd name="T15" fmla="*/ 12 h 53"/>
                  <a:gd name="T16" fmla="*/ 0 w 37"/>
                  <a:gd name="T1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53">
                    <a:moveTo>
                      <a:pt x="0" y="0"/>
                    </a:moveTo>
                    <a:lnTo>
                      <a:pt x="13" y="16"/>
                    </a:lnTo>
                    <a:lnTo>
                      <a:pt x="18" y="27"/>
                    </a:lnTo>
                    <a:lnTo>
                      <a:pt x="27" y="40"/>
                    </a:lnTo>
                    <a:lnTo>
                      <a:pt x="36" y="52"/>
                    </a:lnTo>
                    <a:lnTo>
                      <a:pt x="23" y="40"/>
                    </a:lnTo>
                    <a:lnTo>
                      <a:pt x="13" y="27"/>
                    </a:lnTo>
                    <a:lnTo>
                      <a:pt x="4" y="12"/>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06" name="Freeform 108"/>
              <p:cNvSpPr>
                <a:spLocks/>
              </p:cNvSpPr>
              <p:nvPr/>
            </p:nvSpPr>
            <p:spPr bwMode="auto">
              <a:xfrm>
                <a:off x="2694" y="1745"/>
                <a:ext cx="63" cy="66"/>
              </a:xfrm>
              <a:custGeom>
                <a:avLst/>
                <a:gdLst>
                  <a:gd name="T0" fmla="*/ 0 w 63"/>
                  <a:gd name="T1" fmla="*/ 0 h 66"/>
                  <a:gd name="T2" fmla="*/ 10 w 63"/>
                  <a:gd name="T3" fmla="*/ 17 h 66"/>
                  <a:gd name="T4" fmla="*/ 25 w 63"/>
                  <a:gd name="T5" fmla="*/ 39 h 66"/>
                  <a:gd name="T6" fmla="*/ 47 w 63"/>
                  <a:gd name="T7" fmla="*/ 56 h 66"/>
                  <a:gd name="T8" fmla="*/ 62 w 63"/>
                  <a:gd name="T9" fmla="*/ 65 h 66"/>
                  <a:gd name="T10" fmla="*/ 47 w 63"/>
                  <a:gd name="T11" fmla="*/ 48 h 66"/>
                  <a:gd name="T12" fmla="*/ 25 w 63"/>
                  <a:gd name="T13" fmla="*/ 30 h 66"/>
                  <a:gd name="T14" fmla="*/ 16 w 63"/>
                  <a:gd name="T15" fmla="*/ 17 h 66"/>
                  <a:gd name="T16" fmla="*/ 0 w 63"/>
                  <a:gd name="T1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66">
                    <a:moveTo>
                      <a:pt x="0" y="0"/>
                    </a:moveTo>
                    <a:lnTo>
                      <a:pt x="10" y="17"/>
                    </a:lnTo>
                    <a:lnTo>
                      <a:pt x="25" y="39"/>
                    </a:lnTo>
                    <a:lnTo>
                      <a:pt x="47" y="56"/>
                    </a:lnTo>
                    <a:lnTo>
                      <a:pt x="62" y="65"/>
                    </a:lnTo>
                    <a:lnTo>
                      <a:pt x="47" y="48"/>
                    </a:lnTo>
                    <a:lnTo>
                      <a:pt x="25" y="30"/>
                    </a:lnTo>
                    <a:lnTo>
                      <a:pt x="16" y="17"/>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07" name="Freeform 109"/>
              <p:cNvSpPr>
                <a:spLocks/>
              </p:cNvSpPr>
              <p:nvPr/>
            </p:nvSpPr>
            <p:spPr bwMode="auto">
              <a:xfrm>
                <a:off x="2701" y="1730"/>
                <a:ext cx="44" cy="57"/>
              </a:xfrm>
              <a:custGeom>
                <a:avLst/>
                <a:gdLst>
                  <a:gd name="T0" fmla="*/ 0 w 44"/>
                  <a:gd name="T1" fmla="*/ 0 h 57"/>
                  <a:gd name="T2" fmla="*/ 9 w 44"/>
                  <a:gd name="T3" fmla="*/ 17 h 57"/>
                  <a:gd name="T4" fmla="*/ 14 w 44"/>
                  <a:gd name="T5" fmla="*/ 25 h 57"/>
                  <a:gd name="T6" fmla="*/ 25 w 44"/>
                  <a:gd name="T7" fmla="*/ 39 h 57"/>
                  <a:gd name="T8" fmla="*/ 29 w 44"/>
                  <a:gd name="T9" fmla="*/ 47 h 57"/>
                  <a:gd name="T10" fmla="*/ 43 w 44"/>
                  <a:gd name="T11" fmla="*/ 56 h 57"/>
                  <a:gd name="T12" fmla="*/ 34 w 44"/>
                  <a:gd name="T13" fmla="*/ 43 h 57"/>
                  <a:gd name="T14" fmla="*/ 29 w 44"/>
                  <a:gd name="T15" fmla="*/ 30 h 57"/>
                  <a:gd name="T16" fmla="*/ 14 w 44"/>
                  <a:gd name="T17" fmla="*/ 22 h 57"/>
                  <a:gd name="T18" fmla="*/ 0 w 44"/>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57">
                    <a:moveTo>
                      <a:pt x="0" y="0"/>
                    </a:moveTo>
                    <a:lnTo>
                      <a:pt x="9" y="17"/>
                    </a:lnTo>
                    <a:lnTo>
                      <a:pt x="14" y="25"/>
                    </a:lnTo>
                    <a:lnTo>
                      <a:pt x="25" y="39"/>
                    </a:lnTo>
                    <a:lnTo>
                      <a:pt x="29" y="47"/>
                    </a:lnTo>
                    <a:lnTo>
                      <a:pt x="43" y="56"/>
                    </a:lnTo>
                    <a:lnTo>
                      <a:pt x="34" y="43"/>
                    </a:lnTo>
                    <a:lnTo>
                      <a:pt x="29" y="30"/>
                    </a:lnTo>
                    <a:lnTo>
                      <a:pt x="14" y="22"/>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08" name="Freeform 110"/>
              <p:cNvSpPr>
                <a:spLocks/>
              </p:cNvSpPr>
              <p:nvPr/>
            </p:nvSpPr>
            <p:spPr bwMode="auto">
              <a:xfrm>
                <a:off x="2646" y="1673"/>
                <a:ext cx="37" cy="70"/>
              </a:xfrm>
              <a:custGeom>
                <a:avLst/>
                <a:gdLst>
                  <a:gd name="T0" fmla="*/ 0 w 37"/>
                  <a:gd name="T1" fmla="*/ 0 h 70"/>
                  <a:gd name="T2" fmla="*/ 6 w 37"/>
                  <a:gd name="T3" fmla="*/ 22 h 70"/>
                  <a:gd name="T4" fmla="*/ 14 w 37"/>
                  <a:gd name="T5" fmla="*/ 30 h 70"/>
                  <a:gd name="T6" fmla="*/ 23 w 37"/>
                  <a:gd name="T7" fmla="*/ 43 h 70"/>
                  <a:gd name="T8" fmla="*/ 28 w 37"/>
                  <a:gd name="T9" fmla="*/ 56 h 70"/>
                  <a:gd name="T10" fmla="*/ 36 w 37"/>
                  <a:gd name="T11" fmla="*/ 69 h 70"/>
                  <a:gd name="T12" fmla="*/ 32 w 37"/>
                  <a:gd name="T13" fmla="*/ 52 h 70"/>
                  <a:gd name="T14" fmla="*/ 18 w 37"/>
                  <a:gd name="T15" fmla="*/ 39 h 70"/>
                  <a:gd name="T16" fmla="*/ 14 w 37"/>
                  <a:gd name="T17" fmla="*/ 22 h 70"/>
                  <a:gd name="T18" fmla="*/ 0 w 37"/>
                  <a:gd name="T1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70">
                    <a:moveTo>
                      <a:pt x="0" y="0"/>
                    </a:moveTo>
                    <a:lnTo>
                      <a:pt x="6" y="22"/>
                    </a:lnTo>
                    <a:lnTo>
                      <a:pt x="14" y="30"/>
                    </a:lnTo>
                    <a:lnTo>
                      <a:pt x="23" y="43"/>
                    </a:lnTo>
                    <a:lnTo>
                      <a:pt x="28" y="56"/>
                    </a:lnTo>
                    <a:lnTo>
                      <a:pt x="36" y="69"/>
                    </a:lnTo>
                    <a:lnTo>
                      <a:pt x="32" y="52"/>
                    </a:lnTo>
                    <a:lnTo>
                      <a:pt x="18" y="39"/>
                    </a:lnTo>
                    <a:lnTo>
                      <a:pt x="14" y="22"/>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09" name="Freeform 111"/>
              <p:cNvSpPr>
                <a:spLocks/>
              </p:cNvSpPr>
              <p:nvPr/>
            </p:nvSpPr>
            <p:spPr bwMode="auto">
              <a:xfrm>
                <a:off x="2658" y="1673"/>
                <a:ext cx="31" cy="54"/>
              </a:xfrm>
              <a:custGeom>
                <a:avLst/>
                <a:gdLst>
                  <a:gd name="T0" fmla="*/ 0 w 31"/>
                  <a:gd name="T1" fmla="*/ 0 h 54"/>
                  <a:gd name="T2" fmla="*/ 0 w 31"/>
                  <a:gd name="T3" fmla="*/ 8 h 54"/>
                  <a:gd name="T4" fmla="*/ 8 w 31"/>
                  <a:gd name="T5" fmla="*/ 25 h 54"/>
                  <a:gd name="T6" fmla="*/ 17 w 31"/>
                  <a:gd name="T7" fmla="*/ 37 h 54"/>
                  <a:gd name="T8" fmla="*/ 26 w 31"/>
                  <a:gd name="T9" fmla="*/ 50 h 54"/>
                  <a:gd name="T10" fmla="*/ 30 w 31"/>
                  <a:gd name="T11" fmla="*/ 53 h 54"/>
                  <a:gd name="T12" fmla="*/ 26 w 31"/>
                  <a:gd name="T13" fmla="*/ 45 h 54"/>
                  <a:gd name="T14" fmla="*/ 22 w 31"/>
                  <a:gd name="T15" fmla="*/ 33 h 54"/>
                  <a:gd name="T16" fmla="*/ 13 w 31"/>
                  <a:gd name="T17" fmla="*/ 20 h 54"/>
                  <a:gd name="T18" fmla="*/ 4 w 31"/>
                  <a:gd name="T19" fmla="*/ 12 h 54"/>
                  <a:gd name="T20" fmla="*/ 0 w 31"/>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54">
                    <a:moveTo>
                      <a:pt x="0" y="0"/>
                    </a:moveTo>
                    <a:lnTo>
                      <a:pt x="0" y="8"/>
                    </a:lnTo>
                    <a:lnTo>
                      <a:pt x="8" y="25"/>
                    </a:lnTo>
                    <a:lnTo>
                      <a:pt x="17" y="37"/>
                    </a:lnTo>
                    <a:lnTo>
                      <a:pt x="26" y="50"/>
                    </a:lnTo>
                    <a:lnTo>
                      <a:pt x="30" y="53"/>
                    </a:lnTo>
                    <a:lnTo>
                      <a:pt x="26" y="45"/>
                    </a:lnTo>
                    <a:lnTo>
                      <a:pt x="22" y="33"/>
                    </a:lnTo>
                    <a:lnTo>
                      <a:pt x="13" y="20"/>
                    </a:lnTo>
                    <a:lnTo>
                      <a:pt x="4" y="12"/>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10" name="Freeform 112"/>
              <p:cNvSpPr>
                <a:spLocks/>
              </p:cNvSpPr>
              <p:nvPr/>
            </p:nvSpPr>
            <p:spPr bwMode="auto">
              <a:xfrm>
                <a:off x="2896" y="1721"/>
                <a:ext cx="25" cy="31"/>
              </a:xfrm>
              <a:custGeom>
                <a:avLst/>
                <a:gdLst>
                  <a:gd name="T0" fmla="*/ 0 w 25"/>
                  <a:gd name="T1" fmla="*/ 0 h 31"/>
                  <a:gd name="T2" fmla="*/ 8 w 25"/>
                  <a:gd name="T3" fmla="*/ 0 h 31"/>
                  <a:gd name="T4" fmla="*/ 8 w 25"/>
                  <a:gd name="T5" fmla="*/ 11 h 31"/>
                  <a:gd name="T6" fmla="*/ 16 w 25"/>
                  <a:gd name="T7" fmla="*/ 19 h 31"/>
                  <a:gd name="T8" fmla="*/ 24 w 25"/>
                  <a:gd name="T9" fmla="*/ 30 h 31"/>
                  <a:gd name="T10" fmla="*/ 12 w 25"/>
                  <a:gd name="T11" fmla="*/ 19 h 31"/>
                  <a:gd name="T12" fmla="*/ 4 w 25"/>
                  <a:gd name="T13" fmla="*/ 11 h 31"/>
                  <a:gd name="T14" fmla="*/ 0 w 25"/>
                  <a:gd name="T15" fmla="*/ 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31">
                    <a:moveTo>
                      <a:pt x="0" y="0"/>
                    </a:moveTo>
                    <a:lnTo>
                      <a:pt x="8" y="0"/>
                    </a:lnTo>
                    <a:lnTo>
                      <a:pt x="8" y="11"/>
                    </a:lnTo>
                    <a:lnTo>
                      <a:pt x="16" y="19"/>
                    </a:lnTo>
                    <a:lnTo>
                      <a:pt x="24" y="30"/>
                    </a:lnTo>
                    <a:lnTo>
                      <a:pt x="12" y="19"/>
                    </a:lnTo>
                    <a:lnTo>
                      <a:pt x="4" y="11"/>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11" name="Freeform 113"/>
              <p:cNvSpPr>
                <a:spLocks/>
              </p:cNvSpPr>
              <p:nvPr/>
            </p:nvSpPr>
            <p:spPr bwMode="auto">
              <a:xfrm>
                <a:off x="2914" y="1716"/>
                <a:ext cx="7" cy="27"/>
              </a:xfrm>
              <a:custGeom>
                <a:avLst/>
                <a:gdLst>
                  <a:gd name="T0" fmla="*/ 2 w 7"/>
                  <a:gd name="T1" fmla="*/ 0 h 27"/>
                  <a:gd name="T2" fmla="*/ 0 w 7"/>
                  <a:gd name="T3" fmla="*/ 4 h 27"/>
                  <a:gd name="T4" fmla="*/ 0 w 7"/>
                  <a:gd name="T5" fmla="*/ 12 h 27"/>
                  <a:gd name="T6" fmla="*/ 2 w 7"/>
                  <a:gd name="T7" fmla="*/ 18 h 27"/>
                  <a:gd name="T8" fmla="*/ 6 w 7"/>
                  <a:gd name="T9" fmla="*/ 26 h 27"/>
                  <a:gd name="T10" fmla="*/ 4 w 7"/>
                  <a:gd name="T11" fmla="*/ 14 h 27"/>
                  <a:gd name="T12" fmla="*/ 2 w 7"/>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7" h="27">
                    <a:moveTo>
                      <a:pt x="2" y="0"/>
                    </a:moveTo>
                    <a:lnTo>
                      <a:pt x="0" y="4"/>
                    </a:lnTo>
                    <a:lnTo>
                      <a:pt x="0" y="12"/>
                    </a:lnTo>
                    <a:lnTo>
                      <a:pt x="2" y="18"/>
                    </a:lnTo>
                    <a:lnTo>
                      <a:pt x="6" y="26"/>
                    </a:lnTo>
                    <a:lnTo>
                      <a:pt x="4" y="14"/>
                    </a:lnTo>
                    <a:lnTo>
                      <a:pt x="2"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12" name="Freeform 114"/>
              <p:cNvSpPr>
                <a:spLocks/>
              </p:cNvSpPr>
              <p:nvPr/>
            </p:nvSpPr>
            <p:spPr bwMode="auto">
              <a:xfrm>
                <a:off x="2876" y="1711"/>
                <a:ext cx="45" cy="55"/>
              </a:xfrm>
              <a:custGeom>
                <a:avLst/>
                <a:gdLst>
                  <a:gd name="T0" fmla="*/ 15 w 45"/>
                  <a:gd name="T1" fmla="*/ 4 h 55"/>
                  <a:gd name="T2" fmla="*/ 0 w 45"/>
                  <a:gd name="T3" fmla="*/ 0 h 55"/>
                  <a:gd name="T4" fmla="*/ 0 w 45"/>
                  <a:gd name="T5" fmla="*/ 13 h 55"/>
                  <a:gd name="T6" fmla="*/ 10 w 45"/>
                  <a:gd name="T7" fmla="*/ 25 h 55"/>
                  <a:gd name="T8" fmla="*/ 20 w 45"/>
                  <a:gd name="T9" fmla="*/ 38 h 55"/>
                  <a:gd name="T10" fmla="*/ 34 w 45"/>
                  <a:gd name="T11" fmla="*/ 46 h 55"/>
                  <a:gd name="T12" fmla="*/ 44 w 45"/>
                  <a:gd name="T13" fmla="*/ 54 h 55"/>
                  <a:gd name="T14" fmla="*/ 30 w 45"/>
                  <a:gd name="T15" fmla="*/ 41 h 55"/>
                  <a:gd name="T16" fmla="*/ 20 w 45"/>
                  <a:gd name="T17" fmla="*/ 34 h 55"/>
                  <a:gd name="T18" fmla="*/ 15 w 45"/>
                  <a:gd name="T19" fmla="*/ 20 h 55"/>
                  <a:gd name="T20" fmla="*/ 15 w 45"/>
                  <a:gd name="T21" fmla="*/ 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55">
                    <a:moveTo>
                      <a:pt x="15" y="4"/>
                    </a:moveTo>
                    <a:lnTo>
                      <a:pt x="0" y="0"/>
                    </a:lnTo>
                    <a:lnTo>
                      <a:pt x="0" y="13"/>
                    </a:lnTo>
                    <a:lnTo>
                      <a:pt x="10" y="25"/>
                    </a:lnTo>
                    <a:lnTo>
                      <a:pt x="20" y="38"/>
                    </a:lnTo>
                    <a:lnTo>
                      <a:pt x="34" y="46"/>
                    </a:lnTo>
                    <a:lnTo>
                      <a:pt x="44" y="54"/>
                    </a:lnTo>
                    <a:lnTo>
                      <a:pt x="30" y="41"/>
                    </a:lnTo>
                    <a:lnTo>
                      <a:pt x="20" y="34"/>
                    </a:lnTo>
                    <a:lnTo>
                      <a:pt x="15" y="20"/>
                    </a:lnTo>
                    <a:lnTo>
                      <a:pt x="15" y="4"/>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13" name="Freeform 115"/>
              <p:cNvSpPr>
                <a:spLocks/>
              </p:cNvSpPr>
              <p:nvPr/>
            </p:nvSpPr>
            <p:spPr bwMode="auto">
              <a:xfrm>
                <a:off x="2920" y="1685"/>
                <a:ext cx="8" cy="47"/>
              </a:xfrm>
              <a:custGeom>
                <a:avLst/>
                <a:gdLst>
                  <a:gd name="T0" fmla="*/ 7 w 8"/>
                  <a:gd name="T1" fmla="*/ 0 h 47"/>
                  <a:gd name="T2" fmla="*/ 7 w 8"/>
                  <a:gd name="T3" fmla="*/ 16 h 47"/>
                  <a:gd name="T4" fmla="*/ 7 w 8"/>
                  <a:gd name="T5" fmla="*/ 25 h 47"/>
                  <a:gd name="T6" fmla="*/ 0 w 8"/>
                  <a:gd name="T7" fmla="*/ 38 h 47"/>
                  <a:gd name="T8" fmla="*/ 0 w 8"/>
                  <a:gd name="T9" fmla="*/ 46 h 47"/>
                  <a:gd name="T10" fmla="*/ 7 w 8"/>
                  <a:gd name="T11" fmla="*/ 25 h 47"/>
                  <a:gd name="T12" fmla="*/ 7 w 8"/>
                  <a:gd name="T13" fmla="*/ 13 h 47"/>
                  <a:gd name="T14" fmla="*/ 7 w 8"/>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47">
                    <a:moveTo>
                      <a:pt x="7" y="0"/>
                    </a:moveTo>
                    <a:lnTo>
                      <a:pt x="7" y="16"/>
                    </a:lnTo>
                    <a:lnTo>
                      <a:pt x="7" y="25"/>
                    </a:lnTo>
                    <a:lnTo>
                      <a:pt x="0" y="38"/>
                    </a:lnTo>
                    <a:lnTo>
                      <a:pt x="0" y="46"/>
                    </a:lnTo>
                    <a:lnTo>
                      <a:pt x="7" y="25"/>
                    </a:lnTo>
                    <a:lnTo>
                      <a:pt x="7" y="13"/>
                    </a:lnTo>
                    <a:lnTo>
                      <a:pt x="7"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14" name="Freeform 116"/>
              <p:cNvSpPr>
                <a:spLocks/>
              </p:cNvSpPr>
              <p:nvPr/>
            </p:nvSpPr>
            <p:spPr bwMode="auto">
              <a:xfrm>
                <a:off x="2927" y="1673"/>
                <a:ext cx="6" cy="59"/>
              </a:xfrm>
              <a:custGeom>
                <a:avLst/>
                <a:gdLst>
                  <a:gd name="T0" fmla="*/ 0 w 6"/>
                  <a:gd name="T1" fmla="*/ 0 h 59"/>
                  <a:gd name="T2" fmla="*/ 2 w 6"/>
                  <a:gd name="T3" fmla="*/ 17 h 59"/>
                  <a:gd name="T4" fmla="*/ 3 w 6"/>
                  <a:gd name="T5" fmla="*/ 33 h 59"/>
                  <a:gd name="T6" fmla="*/ 3 w 6"/>
                  <a:gd name="T7" fmla="*/ 54 h 59"/>
                  <a:gd name="T8" fmla="*/ 2 w 6"/>
                  <a:gd name="T9" fmla="*/ 58 h 59"/>
                  <a:gd name="T10" fmla="*/ 5 w 6"/>
                  <a:gd name="T11" fmla="*/ 46 h 59"/>
                  <a:gd name="T12" fmla="*/ 5 w 6"/>
                  <a:gd name="T13" fmla="*/ 29 h 59"/>
                  <a:gd name="T14" fmla="*/ 3 w 6"/>
                  <a:gd name="T15" fmla="*/ 17 h 59"/>
                  <a:gd name="T16" fmla="*/ 0 w 6"/>
                  <a:gd name="T1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59">
                    <a:moveTo>
                      <a:pt x="0" y="0"/>
                    </a:moveTo>
                    <a:lnTo>
                      <a:pt x="2" y="17"/>
                    </a:lnTo>
                    <a:lnTo>
                      <a:pt x="3" y="33"/>
                    </a:lnTo>
                    <a:lnTo>
                      <a:pt x="3" y="54"/>
                    </a:lnTo>
                    <a:lnTo>
                      <a:pt x="2" y="58"/>
                    </a:lnTo>
                    <a:lnTo>
                      <a:pt x="5" y="46"/>
                    </a:lnTo>
                    <a:lnTo>
                      <a:pt x="5" y="29"/>
                    </a:lnTo>
                    <a:lnTo>
                      <a:pt x="3" y="17"/>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15" name="Freeform 117"/>
              <p:cNvSpPr>
                <a:spLocks/>
              </p:cNvSpPr>
              <p:nvPr/>
            </p:nvSpPr>
            <p:spPr bwMode="auto">
              <a:xfrm>
                <a:off x="2847" y="1702"/>
                <a:ext cx="38" cy="54"/>
              </a:xfrm>
              <a:custGeom>
                <a:avLst/>
                <a:gdLst>
                  <a:gd name="T0" fmla="*/ 37 w 38"/>
                  <a:gd name="T1" fmla="*/ 53 h 54"/>
                  <a:gd name="T2" fmla="*/ 23 w 38"/>
                  <a:gd name="T3" fmla="*/ 37 h 54"/>
                  <a:gd name="T4" fmla="*/ 14 w 38"/>
                  <a:gd name="T5" fmla="*/ 20 h 54"/>
                  <a:gd name="T6" fmla="*/ 14 w 38"/>
                  <a:gd name="T7" fmla="*/ 12 h 54"/>
                  <a:gd name="T8" fmla="*/ 9 w 38"/>
                  <a:gd name="T9" fmla="*/ 3 h 54"/>
                  <a:gd name="T10" fmla="*/ 0 w 38"/>
                  <a:gd name="T11" fmla="*/ 0 h 54"/>
                  <a:gd name="T12" fmla="*/ 4 w 38"/>
                  <a:gd name="T13" fmla="*/ 8 h 54"/>
                  <a:gd name="T14" fmla="*/ 4 w 38"/>
                  <a:gd name="T15" fmla="*/ 20 h 54"/>
                  <a:gd name="T16" fmla="*/ 9 w 38"/>
                  <a:gd name="T17" fmla="*/ 33 h 54"/>
                  <a:gd name="T18" fmla="*/ 18 w 38"/>
                  <a:gd name="T19" fmla="*/ 41 h 54"/>
                  <a:gd name="T20" fmla="*/ 37 w 38"/>
                  <a:gd name="T21" fmla="*/ 5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54">
                    <a:moveTo>
                      <a:pt x="37" y="53"/>
                    </a:moveTo>
                    <a:lnTo>
                      <a:pt x="23" y="37"/>
                    </a:lnTo>
                    <a:lnTo>
                      <a:pt x="14" y="20"/>
                    </a:lnTo>
                    <a:lnTo>
                      <a:pt x="14" y="12"/>
                    </a:lnTo>
                    <a:lnTo>
                      <a:pt x="9" y="3"/>
                    </a:lnTo>
                    <a:lnTo>
                      <a:pt x="0" y="0"/>
                    </a:lnTo>
                    <a:lnTo>
                      <a:pt x="4" y="8"/>
                    </a:lnTo>
                    <a:lnTo>
                      <a:pt x="4" y="20"/>
                    </a:lnTo>
                    <a:lnTo>
                      <a:pt x="9" y="33"/>
                    </a:lnTo>
                    <a:lnTo>
                      <a:pt x="18" y="41"/>
                    </a:lnTo>
                    <a:lnTo>
                      <a:pt x="37" y="53"/>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16" name="Freeform 118"/>
              <p:cNvSpPr>
                <a:spLocks/>
              </p:cNvSpPr>
              <p:nvPr/>
            </p:nvSpPr>
            <p:spPr bwMode="auto">
              <a:xfrm>
                <a:off x="2810" y="1681"/>
                <a:ext cx="69" cy="81"/>
              </a:xfrm>
              <a:custGeom>
                <a:avLst/>
                <a:gdLst>
                  <a:gd name="T0" fmla="*/ 0 w 69"/>
                  <a:gd name="T1" fmla="*/ 0 h 81"/>
                  <a:gd name="T2" fmla="*/ 16 w 69"/>
                  <a:gd name="T3" fmla="*/ 13 h 81"/>
                  <a:gd name="T4" fmla="*/ 21 w 69"/>
                  <a:gd name="T5" fmla="*/ 31 h 81"/>
                  <a:gd name="T6" fmla="*/ 26 w 69"/>
                  <a:gd name="T7" fmla="*/ 53 h 81"/>
                  <a:gd name="T8" fmla="*/ 41 w 69"/>
                  <a:gd name="T9" fmla="*/ 62 h 81"/>
                  <a:gd name="T10" fmla="*/ 51 w 69"/>
                  <a:gd name="T11" fmla="*/ 76 h 81"/>
                  <a:gd name="T12" fmla="*/ 68 w 69"/>
                  <a:gd name="T13" fmla="*/ 80 h 81"/>
                  <a:gd name="T14" fmla="*/ 46 w 69"/>
                  <a:gd name="T15" fmla="*/ 76 h 81"/>
                  <a:gd name="T16" fmla="*/ 26 w 69"/>
                  <a:gd name="T17" fmla="*/ 58 h 81"/>
                  <a:gd name="T18" fmla="*/ 21 w 69"/>
                  <a:gd name="T19" fmla="*/ 49 h 81"/>
                  <a:gd name="T20" fmla="*/ 21 w 69"/>
                  <a:gd name="T21" fmla="*/ 31 h 81"/>
                  <a:gd name="T22" fmla="*/ 5 w 69"/>
                  <a:gd name="T23" fmla="*/ 18 h 81"/>
                  <a:gd name="T24" fmla="*/ 0 w 69"/>
                  <a:gd name="T25"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81">
                    <a:moveTo>
                      <a:pt x="0" y="0"/>
                    </a:moveTo>
                    <a:lnTo>
                      <a:pt x="16" y="13"/>
                    </a:lnTo>
                    <a:lnTo>
                      <a:pt x="21" y="31"/>
                    </a:lnTo>
                    <a:lnTo>
                      <a:pt x="26" y="53"/>
                    </a:lnTo>
                    <a:lnTo>
                      <a:pt x="41" y="62"/>
                    </a:lnTo>
                    <a:lnTo>
                      <a:pt x="51" y="76"/>
                    </a:lnTo>
                    <a:lnTo>
                      <a:pt x="68" y="80"/>
                    </a:lnTo>
                    <a:lnTo>
                      <a:pt x="46" y="76"/>
                    </a:lnTo>
                    <a:lnTo>
                      <a:pt x="26" y="58"/>
                    </a:lnTo>
                    <a:lnTo>
                      <a:pt x="21" y="49"/>
                    </a:lnTo>
                    <a:lnTo>
                      <a:pt x="21" y="31"/>
                    </a:lnTo>
                    <a:lnTo>
                      <a:pt x="5" y="18"/>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17" name="Freeform 119"/>
              <p:cNvSpPr>
                <a:spLocks/>
              </p:cNvSpPr>
              <p:nvPr/>
            </p:nvSpPr>
            <p:spPr bwMode="auto">
              <a:xfrm>
                <a:off x="2792" y="1677"/>
                <a:ext cx="26" cy="55"/>
              </a:xfrm>
              <a:custGeom>
                <a:avLst/>
                <a:gdLst>
                  <a:gd name="T0" fmla="*/ 0 w 26"/>
                  <a:gd name="T1" fmla="*/ 0 h 55"/>
                  <a:gd name="T2" fmla="*/ 4 w 26"/>
                  <a:gd name="T3" fmla="*/ 21 h 55"/>
                  <a:gd name="T4" fmla="*/ 17 w 26"/>
                  <a:gd name="T5" fmla="*/ 38 h 55"/>
                  <a:gd name="T6" fmla="*/ 25 w 26"/>
                  <a:gd name="T7" fmla="*/ 54 h 55"/>
                  <a:gd name="T8" fmla="*/ 21 w 26"/>
                  <a:gd name="T9" fmla="*/ 33 h 55"/>
                  <a:gd name="T10" fmla="*/ 4 w 26"/>
                  <a:gd name="T11" fmla="*/ 16 h 55"/>
                  <a:gd name="T12" fmla="*/ 0 w 26"/>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26" h="55">
                    <a:moveTo>
                      <a:pt x="0" y="0"/>
                    </a:moveTo>
                    <a:lnTo>
                      <a:pt x="4" y="21"/>
                    </a:lnTo>
                    <a:lnTo>
                      <a:pt x="17" y="38"/>
                    </a:lnTo>
                    <a:lnTo>
                      <a:pt x="25" y="54"/>
                    </a:lnTo>
                    <a:lnTo>
                      <a:pt x="21" y="33"/>
                    </a:lnTo>
                    <a:lnTo>
                      <a:pt x="4" y="16"/>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18" name="Freeform 120"/>
              <p:cNvSpPr>
                <a:spLocks/>
              </p:cNvSpPr>
              <p:nvPr/>
            </p:nvSpPr>
            <p:spPr bwMode="auto">
              <a:xfrm>
                <a:off x="2756" y="1681"/>
                <a:ext cx="97" cy="91"/>
              </a:xfrm>
              <a:custGeom>
                <a:avLst/>
                <a:gdLst>
                  <a:gd name="T0" fmla="*/ 0 w 97"/>
                  <a:gd name="T1" fmla="*/ 0 h 91"/>
                  <a:gd name="T2" fmla="*/ 21 w 97"/>
                  <a:gd name="T3" fmla="*/ 18 h 91"/>
                  <a:gd name="T4" fmla="*/ 37 w 97"/>
                  <a:gd name="T5" fmla="*/ 36 h 91"/>
                  <a:gd name="T6" fmla="*/ 49 w 97"/>
                  <a:gd name="T7" fmla="*/ 46 h 91"/>
                  <a:gd name="T8" fmla="*/ 65 w 97"/>
                  <a:gd name="T9" fmla="*/ 58 h 91"/>
                  <a:gd name="T10" fmla="*/ 75 w 97"/>
                  <a:gd name="T11" fmla="*/ 72 h 91"/>
                  <a:gd name="T12" fmla="*/ 96 w 97"/>
                  <a:gd name="T13" fmla="*/ 90 h 91"/>
                  <a:gd name="T14" fmla="*/ 86 w 97"/>
                  <a:gd name="T15" fmla="*/ 72 h 91"/>
                  <a:gd name="T16" fmla="*/ 59 w 97"/>
                  <a:gd name="T17" fmla="*/ 58 h 91"/>
                  <a:gd name="T18" fmla="*/ 37 w 97"/>
                  <a:gd name="T19" fmla="*/ 41 h 91"/>
                  <a:gd name="T20" fmla="*/ 21 w 97"/>
                  <a:gd name="T21" fmla="*/ 27 h 91"/>
                  <a:gd name="T22" fmla="*/ 0 w 97"/>
                  <a:gd name="T23"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91">
                    <a:moveTo>
                      <a:pt x="0" y="0"/>
                    </a:moveTo>
                    <a:lnTo>
                      <a:pt x="21" y="18"/>
                    </a:lnTo>
                    <a:lnTo>
                      <a:pt x="37" y="36"/>
                    </a:lnTo>
                    <a:lnTo>
                      <a:pt x="49" y="46"/>
                    </a:lnTo>
                    <a:lnTo>
                      <a:pt x="65" y="58"/>
                    </a:lnTo>
                    <a:lnTo>
                      <a:pt x="75" y="72"/>
                    </a:lnTo>
                    <a:lnTo>
                      <a:pt x="96" y="90"/>
                    </a:lnTo>
                    <a:lnTo>
                      <a:pt x="86" y="72"/>
                    </a:lnTo>
                    <a:lnTo>
                      <a:pt x="59" y="58"/>
                    </a:lnTo>
                    <a:lnTo>
                      <a:pt x="37" y="41"/>
                    </a:lnTo>
                    <a:lnTo>
                      <a:pt x="21" y="27"/>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19" name="Freeform 121"/>
              <p:cNvSpPr>
                <a:spLocks/>
              </p:cNvSpPr>
              <p:nvPr/>
            </p:nvSpPr>
            <p:spPr bwMode="auto">
              <a:xfrm>
                <a:off x="3103" y="1681"/>
                <a:ext cx="1" cy="139"/>
              </a:xfrm>
              <a:custGeom>
                <a:avLst/>
                <a:gdLst>
                  <a:gd name="T0" fmla="*/ 0 w 1"/>
                  <a:gd name="T1" fmla="*/ 0 h 139"/>
                  <a:gd name="T2" fmla="*/ 0 w 1"/>
                  <a:gd name="T3" fmla="*/ 23 h 139"/>
                  <a:gd name="T4" fmla="*/ 0 w 1"/>
                  <a:gd name="T5" fmla="*/ 46 h 139"/>
                  <a:gd name="T6" fmla="*/ 0 w 1"/>
                  <a:gd name="T7" fmla="*/ 65 h 139"/>
                  <a:gd name="T8" fmla="*/ 0 w 1"/>
                  <a:gd name="T9" fmla="*/ 78 h 139"/>
                  <a:gd name="T10" fmla="*/ 0 w 1"/>
                  <a:gd name="T11" fmla="*/ 96 h 139"/>
                  <a:gd name="T12" fmla="*/ 0 w 1"/>
                  <a:gd name="T13" fmla="*/ 111 h 139"/>
                  <a:gd name="T14" fmla="*/ 0 w 1"/>
                  <a:gd name="T15" fmla="*/ 119 h 139"/>
                  <a:gd name="T16" fmla="*/ 0 w 1"/>
                  <a:gd name="T17" fmla="*/ 128 h 139"/>
                  <a:gd name="T18" fmla="*/ 0 w 1"/>
                  <a:gd name="T19" fmla="*/ 138 h 139"/>
                  <a:gd name="T20" fmla="*/ 0 w 1"/>
                  <a:gd name="T21" fmla="*/ 124 h 139"/>
                  <a:gd name="T22" fmla="*/ 0 w 1"/>
                  <a:gd name="T23" fmla="*/ 111 h 139"/>
                  <a:gd name="T24" fmla="*/ 0 w 1"/>
                  <a:gd name="T25" fmla="*/ 87 h 139"/>
                  <a:gd name="T26" fmla="*/ 0 w 1"/>
                  <a:gd name="T27" fmla="*/ 70 h 139"/>
                  <a:gd name="T28" fmla="*/ 0 w 1"/>
                  <a:gd name="T29" fmla="*/ 46 h 139"/>
                  <a:gd name="T30" fmla="*/ 0 w 1"/>
                  <a:gd name="T31" fmla="*/ 27 h 139"/>
                  <a:gd name="T32" fmla="*/ 0 w 1"/>
                  <a:gd name="T33"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 h="139">
                    <a:moveTo>
                      <a:pt x="0" y="0"/>
                    </a:moveTo>
                    <a:lnTo>
                      <a:pt x="0" y="23"/>
                    </a:lnTo>
                    <a:lnTo>
                      <a:pt x="0" y="46"/>
                    </a:lnTo>
                    <a:lnTo>
                      <a:pt x="0" y="65"/>
                    </a:lnTo>
                    <a:lnTo>
                      <a:pt x="0" y="78"/>
                    </a:lnTo>
                    <a:lnTo>
                      <a:pt x="0" y="96"/>
                    </a:lnTo>
                    <a:lnTo>
                      <a:pt x="0" y="111"/>
                    </a:lnTo>
                    <a:lnTo>
                      <a:pt x="0" y="119"/>
                    </a:lnTo>
                    <a:lnTo>
                      <a:pt x="0" y="128"/>
                    </a:lnTo>
                    <a:lnTo>
                      <a:pt x="0" y="138"/>
                    </a:lnTo>
                    <a:lnTo>
                      <a:pt x="0" y="124"/>
                    </a:lnTo>
                    <a:lnTo>
                      <a:pt x="0" y="111"/>
                    </a:lnTo>
                    <a:lnTo>
                      <a:pt x="0" y="87"/>
                    </a:lnTo>
                    <a:lnTo>
                      <a:pt x="0" y="70"/>
                    </a:lnTo>
                    <a:lnTo>
                      <a:pt x="0" y="46"/>
                    </a:lnTo>
                    <a:lnTo>
                      <a:pt x="0" y="27"/>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20" name="Freeform 122"/>
              <p:cNvSpPr>
                <a:spLocks/>
              </p:cNvSpPr>
              <p:nvPr/>
            </p:nvSpPr>
            <p:spPr bwMode="auto">
              <a:xfrm>
                <a:off x="3254" y="1739"/>
                <a:ext cx="111" cy="153"/>
              </a:xfrm>
              <a:custGeom>
                <a:avLst/>
                <a:gdLst>
                  <a:gd name="T0" fmla="*/ 0 w 111"/>
                  <a:gd name="T1" fmla="*/ 0 h 153"/>
                  <a:gd name="T2" fmla="*/ 0 w 111"/>
                  <a:gd name="T3" fmla="*/ 18 h 153"/>
                  <a:gd name="T4" fmla="*/ 0 w 111"/>
                  <a:gd name="T5" fmla="*/ 41 h 153"/>
                  <a:gd name="T6" fmla="*/ 0 w 111"/>
                  <a:gd name="T7" fmla="*/ 55 h 153"/>
                  <a:gd name="T8" fmla="*/ 6 w 111"/>
                  <a:gd name="T9" fmla="*/ 60 h 153"/>
                  <a:gd name="T10" fmla="*/ 16 w 111"/>
                  <a:gd name="T11" fmla="*/ 74 h 153"/>
                  <a:gd name="T12" fmla="*/ 28 w 111"/>
                  <a:gd name="T13" fmla="*/ 87 h 153"/>
                  <a:gd name="T14" fmla="*/ 34 w 111"/>
                  <a:gd name="T15" fmla="*/ 102 h 153"/>
                  <a:gd name="T16" fmla="*/ 34 w 111"/>
                  <a:gd name="T17" fmla="*/ 111 h 153"/>
                  <a:gd name="T18" fmla="*/ 39 w 111"/>
                  <a:gd name="T19" fmla="*/ 129 h 153"/>
                  <a:gd name="T20" fmla="*/ 44 w 111"/>
                  <a:gd name="T21" fmla="*/ 138 h 153"/>
                  <a:gd name="T22" fmla="*/ 50 w 111"/>
                  <a:gd name="T23" fmla="*/ 147 h 153"/>
                  <a:gd name="T24" fmla="*/ 71 w 111"/>
                  <a:gd name="T25" fmla="*/ 152 h 153"/>
                  <a:gd name="T26" fmla="*/ 87 w 111"/>
                  <a:gd name="T27" fmla="*/ 147 h 153"/>
                  <a:gd name="T28" fmla="*/ 110 w 111"/>
                  <a:gd name="T29" fmla="*/ 138 h 153"/>
                  <a:gd name="T30" fmla="*/ 110 w 111"/>
                  <a:gd name="T31" fmla="*/ 124 h 153"/>
                  <a:gd name="T32" fmla="*/ 99 w 111"/>
                  <a:gd name="T33" fmla="*/ 138 h 153"/>
                  <a:gd name="T34" fmla="*/ 82 w 111"/>
                  <a:gd name="T35" fmla="*/ 147 h 153"/>
                  <a:gd name="T36" fmla="*/ 66 w 111"/>
                  <a:gd name="T37" fmla="*/ 147 h 153"/>
                  <a:gd name="T38" fmla="*/ 55 w 111"/>
                  <a:gd name="T39" fmla="*/ 142 h 153"/>
                  <a:gd name="T40" fmla="*/ 39 w 111"/>
                  <a:gd name="T41" fmla="*/ 124 h 153"/>
                  <a:gd name="T42" fmla="*/ 39 w 111"/>
                  <a:gd name="T43" fmla="*/ 106 h 153"/>
                  <a:gd name="T44" fmla="*/ 34 w 111"/>
                  <a:gd name="T45" fmla="*/ 87 h 153"/>
                  <a:gd name="T46" fmla="*/ 28 w 111"/>
                  <a:gd name="T47" fmla="*/ 74 h 153"/>
                  <a:gd name="T48" fmla="*/ 16 w 111"/>
                  <a:gd name="T49" fmla="*/ 64 h 153"/>
                  <a:gd name="T50" fmla="*/ 6 w 111"/>
                  <a:gd name="T51" fmla="*/ 50 h 153"/>
                  <a:gd name="T52" fmla="*/ 6 w 111"/>
                  <a:gd name="T53" fmla="*/ 41 h 153"/>
                  <a:gd name="T54" fmla="*/ 0 w 111"/>
                  <a:gd name="T55"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1" h="153">
                    <a:moveTo>
                      <a:pt x="0" y="0"/>
                    </a:moveTo>
                    <a:lnTo>
                      <a:pt x="0" y="18"/>
                    </a:lnTo>
                    <a:lnTo>
                      <a:pt x="0" y="41"/>
                    </a:lnTo>
                    <a:lnTo>
                      <a:pt x="0" y="55"/>
                    </a:lnTo>
                    <a:lnTo>
                      <a:pt x="6" y="60"/>
                    </a:lnTo>
                    <a:lnTo>
                      <a:pt x="16" y="74"/>
                    </a:lnTo>
                    <a:lnTo>
                      <a:pt x="28" y="87"/>
                    </a:lnTo>
                    <a:lnTo>
                      <a:pt x="34" y="102"/>
                    </a:lnTo>
                    <a:lnTo>
                      <a:pt x="34" y="111"/>
                    </a:lnTo>
                    <a:lnTo>
                      <a:pt x="39" y="129"/>
                    </a:lnTo>
                    <a:lnTo>
                      <a:pt x="44" y="138"/>
                    </a:lnTo>
                    <a:lnTo>
                      <a:pt x="50" y="147"/>
                    </a:lnTo>
                    <a:lnTo>
                      <a:pt x="71" y="152"/>
                    </a:lnTo>
                    <a:lnTo>
                      <a:pt x="87" y="147"/>
                    </a:lnTo>
                    <a:lnTo>
                      <a:pt x="110" y="138"/>
                    </a:lnTo>
                    <a:lnTo>
                      <a:pt x="110" y="124"/>
                    </a:lnTo>
                    <a:lnTo>
                      <a:pt x="99" y="138"/>
                    </a:lnTo>
                    <a:lnTo>
                      <a:pt x="82" y="147"/>
                    </a:lnTo>
                    <a:lnTo>
                      <a:pt x="66" y="147"/>
                    </a:lnTo>
                    <a:lnTo>
                      <a:pt x="55" y="142"/>
                    </a:lnTo>
                    <a:lnTo>
                      <a:pt x="39" y="124"/>
                    </a:lnTo>
                    <a:lnTo>
                      <a:pt x="39" y="106"/>
                    </a:lnTo>
                    <a:lnTo>
                      <a:pt x="34" y="87"/>
                    </a:lnTo>
                    <a:lnTo>
                      <a:pt x="28" y="74"/>
                    </a:lnTo>
                    <a:lnTo>
                      <a:pt x="16" y="64"/>
                    </a:lnTo>
                    <a:lnTo>
                      <a:pt x="6" y="50"/>
                    </a:lnTo>
                    <a:lnTo>
                      <a:pt x="6" y="41"/>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21" name="Freeform 123"/>
              <p:cNvSpPr>
                <a:spLocks/>
              </p:cNvSpPr>
              <p:nvPr/>
            </p:nvSpPr>
            <p:spPr bwMode="auto">
              <a:xfrm>
                <a:off x="3304" y="1857"/>
                <a:ext cx="49" cy="16"/>
              </a:xfrm>
              <a:custGeom>
                <a:avLst/>
                <a:gdLst>
                  <a:gd name="T0" fmla="*/ 0 w 49"/>
                  <a:gd name="T1" fmla="*/ 3 h 16"/>
                  <a:gd name="T2" fmla="*/ 5 w 49"/>
                  <a:gd name="T3" fmla="*/ 12 h 16"/>
                  <a:gd name="T4" fmla="*/ 19 w 49"/>
                  <a:gd name="T5" fmla="*/ 15 h 16"/>
                  <a:gd name="T6" fmla="*/ 32 w 49"/>
                  <a:gd name="T7" fmla="*/ 12 h 16"/>
                  <a:gd name="T8" fmla="*/ 37 w 49"/>
                  <a:gd name="T9" fmla="*/ 9 h 16"/>
                  <a:gd name="T10" fmla="*/ 48 w 49"/>
                  <a:gd name="T11" fmla="*/ 0 h 16"/>
                  <a:gd name="T12" fmla="*/ 32 w 49"/>
                  <a:gd name="T13" fmla="*/ 9 h 16"/>
                  <a:gd name="T14" fmla="*/ 19 w 49"/>
                  <a:gd name="T15" fmla="*/ 9 h 16"/>
                  <a:gd name="T16" fmla="*/ 0 w 49"/>
                  <a:gd name="T17"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16">
                    <a:moveTo>
                      <a:pt x="0" y="3"/>
                    </a:moveTo>
                    <a:lnTo>
                      <a:pt x="5" y="12"/>
                    </a:lnTo>
                    <a:lnTo>
                      <a:pt x="19" y="15"/>
                    </a:lnTo>
                    <a:lnTo>
                      <a:pt x="32" y="12"/>
                    </a:lnTo>
                    <a:lnTo>
                      <a:pt x="37" y="9"/>
                    </a:lnTo>
                    <a:lnTo>
                      <a:pt x="48" y="0"/>
                    </a:lnTo>
                    <a:lnTo>
                      <a:pt x="32" y="9"/>
                    </a:lnTo>
                    <a:lnTo>
                      <a:pt x="19" y="9"/>
                    </a:lnTo>
                    <a:lnTo>
                      <a:pt x="0" y="3"/>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22" name="Freeform 124"/>
              <p:cNvSpPr>
                <a:spLocks/>
              </p:cNvSpPr>
              <p:nvPr/>
            </p:nvSpPr>
            <p:spPr bwMode="auto">
              <a:xfrm>
                <a:off x="3304" y="1840"/>
                <a:ext cx="32" cy="10"/>
              </a:xfrm>
              <a:custGeom>
                <a:avLst/>
                <a:gdLst>
                  <a:gd name="T0" fmla="*/ 0 w 32"/>
                  <a:gd name="T1" fmla="*/ 0 h 10"/>
                  <a:gd name="T2" fmla="*/ 4 w 32"/>
                  <a:gd name="T3" fmla="*/ 6 h 10"/>
                  <a:gd name="T4" fmla="*/ 22 w 32"/>
                  <a:gd name="T5" fmla="*/ 9 h 10"/>
                  <a:gd name="T6" fmla="*/ 31 w 32"/>
                  <a:gd name="T7" fmla="*/ 3 h 10"/>
                  <a:gd name="T8" fmla="*/ 13 w 32"/>
                  <a:gd name="T9" fmla="*/ 6 h 10"/>
                  <a:gd name="T10" fmla="*/ 0 w 32"/>
                  <a:gd name="T11" fmla="*/ 0 h 10"/>
                </a:gdLst>
                <a:ahLst/>
                <a:cxnLst>
                  <a:cxn ang="0">
                    <a:pos x="T0" y="T1"/>
                  </a:cxn>
                  <a:cxn ang="0">
                    <a:pos x="T2" y="T3"/>
                  </a:cxn>
                  <a:cxn ang="0">
                    <a:pos x="T4" y="T5"/>
                  </a:cxn>
                  <a:cxn ang="0">
                    <a:pos x="T6" y="T7"/>
                  </a:cxn>
                  <a:cxn ang="0">
                    <a:pos x="T8" y="T9"/>
                  </a:cxn>
                  <a:cxn ang="0">
                    <a:pos x="T10" y="T11"/>
                  </a:cxn>
                </a:cxnLst>
                <a:rect l="0" t="0" r="r" b="b"/>
                <a:pathLst>
                  <a:path w="32" h="10">
                    <a:moveTo>
                      <a:pt x="0" y="0"/>
                    </a:moveTo>
                    <a:lnTo>
                      <a:pt x="4" y="6"/>
                    </a:lnTo>
                    <a:lnTo>
                      <a:pt x="22" y="9"/>
                    </a:lnTo>
                    <a:lnTo>
                      <a:pt x="31" y="3"/>
                    </a:lnTo>
                    <a:lnTo>
                      <a:pt x="13" y="6"/>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23" name="Freeform 125"/>
              <p:cNvSpPr>
                <a:spLocks/>
              </p:cNvSpPr>
              <p:nvPr/>
            </p:nvSpPr>
            <p:spPr bwMode="auto">
              <a:xfrm>
                <a:off x="3280" y="1792"/>
                <a:ext cx="30" cy="36"/>
              </a:xfrm>
              <a:custGeom>
                <a:avLst/>
                <a:gdLst>
                  <a:gd name="T0" fmla="*/ 0 w 30"/>
                  <a:gd name="T1" fmla="*/ 0 h 36"/>
                  <a:gd name="T2" fmla="*/ 8 w 30"/>
                  <a:gd name="T3" fmla="*/ 15 h 36"/>
                  <a:gd name="T4" fmla="*/ 17 w 30"/>
                  <a:gd name="T5" fmla="*/ 31 h 36"/>
                  <a:gd name="T6" fmla="*/ 29 w 30"/>
                  <a:gd name="T7" fmla="*/ 35 h 36"/>
                  <a:gd name="T8" fmla="*/ 17 w 30"/>
                  <a:gd name="T9" fmla="*/ 24 h 36"/>
                  <a:gd name="T10" fmla="*/ 0 w 30"/>
                  <a:gd name="T11" fmla="*/ 0 h 36"/>
                </a:gdLst>
                <a:ahLst/>
                <a:cxnLst>
                  <a:cxn ang="0">
                    <a:pos x="T0" y="T1"/>
                  </a:cxn>
                  <a:cxn ang="0">
                    <a:pos x="T2" y="T3"/>
                  </a:cxn>
                  <a:cxn ang="0">
                    <a:pos x="T4" y="T5"/>
                  </a:cxn>
                  <a:cxn ang="0">
                    <a:pos x="T6" y="T7"/>
                  </a:cxn>
                  <a:cxn ang="0">
                    <a:pos x="T8" y="T9"/>
                  </a:cxn>
                  <a:cxn ang="0">
                    <a:pos x="T10" y="T11"/>
                  </a:cxn>
                </a:cxnLst>
                <a:rect l="0" t="0" r="r" b="b"/>
                <a:pathLst>
                  <a:path w="30" h="36">
                    <a:moveTo>
                      <a:pt x="0" y="0"/>
                    </a:moveTo>
                    <a:lnTo>
                      <a:pt x="8" y="15"/>
                    </a:lnTo>
                    <a:lnTo>
                      <a:pt x="17" y="31"/>
                    </a:lnTo>
                    <a:lnTo>
                      <a:pt x="29" y="35"/>
                    </a:lnTo>
                    <a:lnTo>
                      <a:pt x="17" y="24"/>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24" name="Freeform 126"/>
              <p:cNvSpPr>
                <a:spLocks/>
              </p:cNvSpPr>
              <p:nvPr/>
            </p:nvSpPr>
            <p:spPr bwMode="auto">
              <a:xfrm>
                <a:off x="3261" y="1754"/>
                <a:ext cx="1" cy="42"/>
              </a:xfrm>
              <a:custGeom>
                <a:avLst/>
                <a:gdLst>
                  <a:gd name="T0" fmla="*/ 0 w 1"/>
                  <a:gd name="T1" fmla="*/ 0 h 42"/>
                  <a:gd name="T2" fmla="*/ 0 w 1"/>
                  <a:gd name="T3" fmla="*/ 24 h 42"/>
                  <a:gd name="T4" fmla="*/ 0 w 1"/>
                  <a:gd name="T5" fmla="*/ 41 h 42"/>
                  <a:gd name="T6" fmla="*/ 0 w 1"/>
                  <a:gd name="T7" fmla="*/ 24 h 42"/>
                  <a:gd name="T8" fmla="*/ 0 w 1"/>
                  <a:gd name="T9" fmla="*/ 0 h 42"/>
                </a:gdLst>
                <a:ahLst/>
                <a:cxnLst>
                  <a:cxn ang="0">
                    <a:pos x="T0" y="T1"/>
                  </a:cxn>
                  <a:cxn ang="0">
                    <a:pos x="T2" y="T3"/>
                  </a:cxn>
                  <a:cxn ang="0">
                    <a:pos x="T4" y="T5"/>
                  </a:cxn>
                  <a:cxn ang="0">
                    <a:pos x="T6" y="T7"/>
                  </a:cxn>
                  <a:cxn ang="0">
                    <a:pos x="T8" y="T9"/>
                  </a:cxn>
                </a:cxnLst>
                <a:rect l="0" t="0" r="r" b="b"/>
                <a:pathLst>
                  <a:path w="1" h="42">
                    <a:moveTo>
                      <a:pt x="0" y="0"/>
                    </a:moveTo>
                    <a:lnTo>
                      <a:pt x="0" y="24"/>
                    </a:lnTo>
                    <a:lnTo>
                      <a:pt x="0" y="41"/>
                    </a:lnTo>
                    <a:lnTo>
                      <a:pt x="0" y="24"/>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25" name="Freeform 127"/>
              <p:cNvSpPr>
                <a:spLocks/>
              </p:cNvSpPr>
              <p:nvPr/>
            </p:nvSpPr>
            <p:spPr bwMode="auto">
              <a:xfrm>
                <a:off x="3254" y="1721"/>
                <a:ext cx="44" cy="94"/>
              </a:xfrm>
              <a:custGeom>
                <a:avLst/>
                <a:gdLst>
                  <a:gd name="T0" fmla="*/ 0 w 44"/>
                  <a:gd name="T1" fmla="*/ 0 h 94"/>
                  <a:gd name="T2" fmla="*/ 5 w 44"/>
                  <a:gd name="T3" fmla="*/ 18 h 94"/>
                  <a:gd name="T4" fmla="*/ 9 w 44"/>
                  <a:gd name="T5" fmla="*/ 27 h 94"/>
                  <a:gd name="T6" fmla="*/ 14 w 44"/>
                  <a:gd name="T7" fmla="*/ 44 h 94"/>
                  <a:gd name="T8" fmla="*/ 25 w 44"/>
                  <a:gd name="T9" fmla="*/ 62 h 94"/>
                  <a:gd name="T10" fmla="*/ 34 w 44"/>
                  <a:gd name="T11" fmla="*/ 75 h 94"/>
                  <a:gd name="T12" fmla="*/ 38 w 44"/>
                  <a:gd name="T13" fmla="*/ 84 h 94"/>
                  <a:gd name="T14" fmla="*/ 43 w 44"/>
                  <a:gd name="T15" fmla="*/ 93 h 94"/>
                  <a:gd name="T16" fmla="*/ 38 w 44"/>
                  <a:gd name="T17" fmla="*/ 71 h 94"/>
                  <a:gd name="T18" fmla="*/ 29 w 44"/>
                  <a:gd name="T19" fmla="*/ 57 h 94"/>
                  <a:gd name="T20" fmla="*/ 20 w 44"/>
                  <a:gd name="T21" fmla="*/ 44 h 94"/>
                  <a:gd name="T22" fmla="*/ 14 w 44"/>
                  <a:gd name="T23" fmla="*/ 27 h 94"/>
                  <a:gd name="T24" fmla="*/ 9 w 44"/>
                  <a:gd name="T25" fmla="*/ 22 h 94"/>
                  <a:gd name="T26" fmla="*/ 0 w 44"/>
                  <a:gd name="T2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94">
                    <a:moveTo>
                      <a:pt x="0" y="0"/>
                    </a:moveTo>
                    <a:lnTo>
                      <a:pt x="5" y="18"/>
                    </a:lnTo>
                    <a:lnTo>
                      <a:pt x="9" y="27"/>
                    </a:lnTo>
                    <a:lnTo>
                      <a:pt x="14" y="44"/>
                    </a:lnTo>
                    <a:lnTo>
                      <a:pt x="25" y="62"/>
                    </a:lnTo>
                    <a:lnTo>
                      <a:pt x="34" y="75"/>
                    </a:lnTo>
                    <a:lnTo>
                      <a:pt x="38" y="84"/>
                    </a:lnTo>
                    <a:lnTo>
                      <a:pt x="43" y="93"/>
                    </a:lnTo>
                    <a:lnTo>
                      <a:pt x="38" y="71"/>
                    </a:lnTo>
                    <a:lnTo>
                      <a:pt x="29" y="57"/>
                    </a:lnTo>
                    <a:lnTo>
                      <a:pt x="20" y="44"/>
                    </a:lnTo>
                    <a:lnTo>
                      <a:pt x="14" y="27"/>
                    </a:lnTo>
                    <a:lnTo>
                      <a:pt x="9" y="22"/>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26" name="Freeform 128"/>
              <p:cNvSpPr>
                <a:spLocks/>
              </p:cNvSpPr>
              <p:nvPr/>
            </p:nvSpPr>
            <p:spPr bwMode="auto">
              <a:xfrm>
                <a:off x="3254" y="1702"/>
                <a:ext cx="44" cy="79"/>
              </a:xfrm>
              <a:custGeom>
                <a:avLst/>
                <a:gdLst>
                  <a:gd name="T0" fmla="*/ 0 w 44"/>
                  <a:gd name="T1" fmla="*/ 0 h 79"/>
                  <a:gd name="T2" fmla="*/ 0 w 44"/>
                  <a:gd name="T3" fmla="*/ 13 h 79"/>
                  <a:gd name="T4" fmla="*/ 9 w 44"/>
                  <a:gd name="T5" fmla="*/ 30 h 79"/>
                  <a:gd name="T6" fmla="*/ 25 w 44"/>
                  <a:gd name="T7" fmla="*/ 44 h 79"/>
                  <a:gd name="T8" fmla="*/ 25 w 44"/>
                  <a:gd name="T9" fmla="*/ 52 h 79"/>
                  <a:gd name="T10" fmla="*/ 29 w 44"/>
                  <a:gd name="T11" fmla="*/ 60 h 79"/>
                  <a:gd name="T12" fmla="*/ 43 w 44"/>
                  <a:gd name="T13" fmla="*/ 78 h 79"/>
                  <a:gd name="T14" fmla="*/ 34 w 44"/>
                  <a:gd name="T15" fmla="*/ 65 h 79"/>
                  <a:gd name="T16" fmla="*/ 34 w 44"/>
                  <a:gd name="T17" fmla="*/ 39 h 79"/>
                  <a:gd name="T18" fmla="*/ 14 w 44"/>
                  <a:gd name="T19" fmla="*/ 26 h 79"/>
                  <a:gd name="T20" fmla="*/ 0 w 44"/>
                  <a:gd name="T21" fmla="*/ 8 h 79"/>
                  <a:gd name="T22" fmla="*/ 0 w 44"/>
                  <a:gd name="T2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79">
                    <a:moveTo>
                      <a:pt x="0" y="0"/>
                    </a:moveTo>
                    <a:lnTo>
                      <a:pt x="0" y="13"/>
                    </a:lnTo>
                    <a:lnTo>
                      <a:pt x="9" y="30"/>
                    </a:lnTo>
                    <a:lnTo>
                      <a:pt x="25" y="44"/>
                    </a:lnTo>
                    <a:lnTo>
                      <a:pt x="25" y="52"/>
                    </a:lnTo>
                    <a:lnTo>
                      <a:pt x="29" y="60"/>
                    </a:lnTo>
                    <a:lnTo>
                      <a:pt x="43" y="78"/>
                    </a:lnTo>
                    <a:lnTo>
                      <a:pt x="34" y="65"/>
                    </a:lnTo>
                    <a:lnTo>
                      <a:pt x="34" y="39"/>
                    </a:lnTo>
                    <a:lnTo>
                      <a:pt x="14" y="26"/>
                    </a:lnTo>
                    <a:lnTo>
                      <a:pt x="0" y="8"/>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27" name="Freeform 129"/>
              <p:cNvSpPr>
                <a:spLocks/>
              </p:cNvSpPr>
              <p:nvPr/>
            </p:nvSpPr>
            <p:spPr bwMode="auto">
              <a:xfrm>
                <a:off x="3254" y="1677"/>
                <a:ext cx="15" cy="42"/>
              </a:xfrm>
              <a:custGeom>
                <a:avLst/>
                <a:gdLst>
                  <a:gd name="T0" fmla="*/ 0 w 15"/>
                  <a:gd name="T1" fmla="*/ 0 h 42"/>
                  <a:gd name="T2" fmla="*/ 4 w 15"/>
                  <a:gd name="T3" fmla="*/ 17 h 42"/>
                  <a:gd name="T4" fmla="*/ 10 w 15"/>
                  <a:gd name="T5" fmla="*/ 37 h 42"/>
                  <a:gd name="T6" fmla="*/ 14 w 15"/>
                  <a:gd name="T7" fmla="*/ 41 h 42"/>
                  <a:gd name="T8" fmla="*/ 10 w 15"/>
                  <a:gd name="T9" fmla="*/ 21 h 42"/>
                  <a:gd name="T10" fmla="*/ 0 w 15"/>
                  <a:gd name="T11" fmla="*/ 0 h 42"/>
                </a:gdLst>
                <a:ahLst/>
                <a:cxnLst>
                  <a:cxn ang="0">
                    <a:pos x="T0" y="T1"/>
                  </a:cxn>
                  <a:cxn ang="0">
                    <a:pos x="T2" y="T3"/>
                  </a:cxn>
                  <a:cxn ang="0">
                    <a:pos x="T4" y="T5"/>
                  </a:cxn>
                  <a:cxn ang="0">
                    <a:pos x="T6" y="T7"/>
                  </a:cxn>
                  <a:cxn ang="0">
                    <a:pos x="T8" y="T9"/>
                  </a:cxn>
                  <a:cxn ang="0">
                    <a:pos x="T10" y="T11"/>
                  </a:cxn>
                </a:cxnLst>
                <a:rect l="0" t="0" r="r" b="b"/>
                <a:pathLst>
                  <a:path w="15" h="42">
                    <a:moveTo>
                      <a:pt x="0" y="0"/>
                    </a:moveTo>
                    <a:lnTo>
                      <a:pt x="4" y="17"/>
                    </a:lnTo>
                    <a:lnTo>
                      <a:pt x="10" y="37"/>
                    </a:lnTo>
                    <a:lnTo>
                      <a:pt x="14" y="41"/>
                    </a:lnTo>
                    <a:lnTo>
                      <a:pt x="10" y="21"/>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28" name="Freeform 130"/>
              <p:cNvSpPr>
                <a:spLocks/>
              </p:cNvSpPr>
              <p:nvPr/>
            </p:nvSpPr>
            <p:spPr bwMode="auto">
              <a:xfrm>
                <a:off x="3266" y="1673"/>
                <a:ext cx="32" cy="83"/>
              </a:xfrm>
              <a:custGeom>
                <a:avLst/>
                <a:gdLst>
                  <a:gd name="T0" fmla="*/ 0 w 32"/>
                  <a:gd name="T1" fmla="*/ 0 h 83"/>
                  <a:gd name="T2" fmla="*/ 4 w 32"/>
                  <a:gd name="T3" fmla="*/ 17 h 83"/>
                  <a:gd name="T4" fmla="*/ 10 w 32"/>
                  <a:gd name="T5" fmla="*/ 34 h 83"/>
                  <a:gd name="T6" fmla="*/ 14 w 32"/>
                  <a:gd name="T7" fmla="*/ 56 h 83"/>
                  <a:gd name="T8" fmla="*/ 27 w 32"/>
                  <a:gd name="T9" fmla="*/ 65 h 83"/>
                  <a:gd name="T10" fmla="*/ 31 w 32"/>
                  <a:gd name="T11" fmla="*/ 82 h 83"/>
                  <a:gd name="T12" fmla="*/ 27 w 32"/>
                  <a:gd name="T13" fmla="*/ 56 h 83"/>
                  <a:gd name="T14" fmla="*/ 18 w 32"/>
                  <a:gd name="T15" fmla="*/ 43 h 83"/>
                  <a:gd name="T16" fmla="*/ 10 w 32"/>
                  <a:gd name="T17" fmla="*/ 17 h 83"/>
                  <a:gd name="T18" fmla="*/ 0 w 32"/>
                  <a:gd name="T1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83">
                    <a:moveTo>
                      <a:pt x="0" y="0"/>
                    </a:moveTo>
                    <a:lnTo>
                      <a:pt x="4" y="17"/>
                    </a:lnTo>
                    <a:lnTo>
                      <a:pt x="10" y="34"/>
                    </a:lnTo>
                    <a:lnTo>
                      <a:pt x="14" y="56"/>
                    </a:lnTo>
                    <a:lnTo>
                      <a:pt x="27" y="65"/>
                    </a:lnTo>
                    <a:lnTo>
                      <a:pt x="31" y="82"/>
                    </a:lnTo>
                    <a:lnTo>
                      <a:pt x="27" y="56"/>
                    </a:lnTo>
                    <a:lnTo>
                      <a:pt x="18" y="43"/>
                    </a:lnTo>
                    <a:lnTo>
                      <a:pt x="10" y="17"/>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29" name="Freeform 131"/>
              <p:cNvSpPr>
                <a:spLocks/>
              </p:cNvSpPr>
              <p:nvPr/>
            </p:nvSpPr>
            <p:spPr bwMode="auto">
              <a:xfrm>
                <a:off x="3285" y="1677"/>
                <a:ext cx="39" cy="110"/>
              </a:xfrm>
              <a:custGeom>
                <a:avLst/>
                <a:gdLst>
                  <a:gd name="T0" fmla="*/ 0 w 39"/>
                  <a:gd name="T1" fmla="*/ 0 h 110"/>
                  <a:gd name="T2" fmla="*/ 5 w 39"/>
                  <a:gd name="T3" fmla="*/ 23 h 110"/>
                  <a:gd name="T4" fmla="*/ 15 w 39"/>
                  <a:gd name="T5" fmla="*/ 36 h 110"/>
                  <a:gd name="T6" fmla="*/ 24 w 39"/>
                  <a:gd name="T7" fmla="*/ 63 h 110"/>
                  <a:gd name="T8" fmla="*/ 24 w 39"/>
                  <a:gd name="T9" fmla="*/ 91 h 110"/>
                  <a:gd name="T10" fmla="*/ 38 w 39"/>
                  <a:gd name="T11" fmla="*/ 109 h 110"/>
                  <a:gd name="T12" fmla="*/ 34 w 39"/>
                  <a:gd name="T13" fmla="*/ 91 h 110"/>
                  <a:gd name="T14" fmla="*/ 34 w 39"/>
                  <a:gd name="T15" fmla="*/ 68 h 110"/>
                  <a:gd name="T16" fmla="*/ 29 w 39"/>
                  <a:gd name="T17" fmla="*/ 51 h 110"/>
                  <a:gd name="T18" fmla="*/ 15 w 39"/>
                  <a:gd name="T19" fmla="*/ 31 h 110"/>
                  <a:gd name="T20" fmla="*/ 10 w 39"/>
                  <a:gd name="T21" fmla="*/ 14 h 110"/>
                  <a:gd name="T22" fmla="*/ 0 w 39"/>
                  <a:gd name="T2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10">
                    <a:moveTo>
                      <a:pt x="0" y="0"/>
                    </a:moveTo>
                    <a:lnTo>
                      <a:pt x="5" y="23"/>
                    </a:lnTo>
                    <a:lnTo>
                      <a:pt x="15" y="36"/>
                    </a:lnTo>
                    <a:lnTo>
                      <a:pt x="24" y="63"/>
                    </a:lnTo>
                    <a:lnTo>
                      <a:pt x="24" y="91"/>
                    </a:lnTo>
                    <a:lnTo>
                      <a:pt x="38" y="109"/>
                    </a:lnTo>
                    <a:lnTo>
                      <a:pt x="34" y="91"/>
                    </a:lnTo>
                    <a:lnTo>
                      <a:pt x="34" y="68"/>
                    </a:lnTo>
                    <a:lnTo>
                      <a:pt x="29" y="51"/>
                    </a:lnTo>
                    <a:lnTo>
                      <a:pt x="15" y="31"/>
                    </a:lnTo>
                    <a:lnTo>
                      <a:pt x="10" y="14"/>
                    </a:lnTo>
                    <a:lnTo>
                      <a:pt x="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30" name="Freeform 132"/>
              <p:cNvSpPr>
                <a:spLocks/>
              </p:cNvSpPr>
              <p:nvPr/>
            </p:nvSpPr>
            <p:spPr bwMode="auto">
              <a:xfrm>
                <a:off x="3309" y="1788"/>
                <a:ext cx="20" cy="46"/>
              </a:xfrm>
              <a:custGeom>
                <a:avLst/>
                <a:gdLst>
                  <a:gd name="T0" fmla="*/ 0 w 20"/>
                  <a:gd name="T1" fmla="*/ 13 h 46"/>
                  <a:gd name="T2" fmla="*/ 8 w 20"/>
                  <a:gd name="T3" fmla="*/ 25 h 46"/>
                  <a:gd name="T4" fmla="*/ 11 w 20"/>
                  <a:gd name="T5" fmla="*/ 37 h 46"/>
                  <a:gd name="T6" fmla="*/ 19 w 20"/>
                  <a:gd name="T7" fmla="*/ 45 h 46"/>
                  <a:gd name="T8" fmla="*/ 11 w 20"/>
                  <a:gd name="T9" fmla="*/ 25 h 46"/>
                  <a:gd name="T10" fmla="*/ 4 w 20"/>
                  <a:gd name="T11" fmla="*/ 0 h 46"/>
                  <a:gd name="T12" fmla="*/ 0 w 20"/>
                  <a:gd name="T13" fmla="*/ 13 h 46"/>
                </a:gdLst>
                <a:ahLst/>
                <a:cxnLst>
                  <a:cxn ang="0">
                    <a:pos x="T0" y="T1"/>
                  </a:cxn>
                  <a:cxn ang="0">
                    <a:pos x="T2" y="T3"/>
                  </a:cxn>
                  <a:cxn ang="0">
                    <a:pos x="T4" y="T5"/>
                  </a:cxn>
                  <a:cxn ang="0">
                    <a:pos x="T6" y="T7"/>
                  </a:cxn>
                  <a:cxn ang="0">
                    <a:pos x="T8" y="T9"/>
                  </a:cxn>
                  <a:cxn ang="0">
                    <a:pos x="T10" y="T11"/>
                  </a:cxn>
                  <a:cxn ang="0">
                    <a:pos x="T12" y="T13"/>
                  </a:cxn>
                </a:cxnLst>
                <a:rect l="0" t="0" r="r" b="b"/>
                <a:pathLst>
                  <a:path w="20" h="46">
                    <a:moveTo>
                      <a:pt x="0" y="13"/>
                    </a:moveTo>
                    <a:lnTo>
                      <a:pt x="8" y="25"/>
                    </a:lnTo>
                    <a:lnTo>
                      <a:pt x="11" y="37"/>
                    </a:lnTo>
                    <a:lnTo>
                      <a:pt x="19" y="45"/>
                    </a:lnTo>
                    <a:lnTo>
                      <a:pt x="11" y="25"/>
                    </a:lnTo>
                    <a:lnTo>
                      <a:pt x="4" y="0"/>
                    </a:lnTo>
                    <a:lnTo>
                      <a:pt x="0" y="13"/>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31" name="Freeform 133"/>
              <p:cNvSpPr>
                <a:spLocks/>
              </p:cNvSpPr>
              <p:nvPr/>
            </p:nvSpPr>
            <p:spPr bwMode="auto">
              <a:xfrm>
                <a:off x="3425" y="1768"/>
                <a:ext cx="32" cy="32"/>
              </a:xfrm>
              <a:custGeom>
                <a:avLst/>
                <a:gdLst>
                  <a:gd name="T0" fmla="*/ 0 w 32"/>
                  <a:gd name="T1" fmla="*/ 31 h 32"/>
                  <a:gd name="T2" fmla="*/ 4 w 32"/>
                  <a:gd name="T3" fmla="*/ 24 h 32"/>
                  <a:gd name="T4" fmla="*/ 14 w 32"/>
                  <a:gd name="T5" fmla="*/ 16 h 32"/>
                  <a:gd name="T6" fmla="*/ 23 w 32"/>
                  <a:gd name="T7" fmla="*/ 11 h 32"/>
                  <a:gd name="T8" fmla="*/ 31 w 32"/>
                  <a:gd name="T9" fmla="*/ 8 h 32"/>
                  <a:gd name="T10" fmla="*/ 31 w 32"/>
                  <a:gd name="T11" fmla="*/ 0 h 32"/>
                  <a:gd name="T12" fmla="*/ 23 w 32"/>
                  <a:gd name="T13" fmla="*/ 4 h 32"/>
                  <a:gd name="T14" fmla="*/ 14 w 32"/>
                  <a:gd name="T15" fmla="*/ 8 h 32"/>
                  <a:gd name="T16" fmla="*/ 10 w 32"/>
                  <a:gd name="T17" fmla="*/ 16 h 32"/>
                  <a:gd name="T18" fmla="*/ 0 w 32"/>
                  <a:gd name="T19"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0" y="31"/>
                    </a:moveTo>
                    <a:lnTo>
                      <a:pt x="4" y="24"/>
                    </a:lnTo>
                    <a:lnTo>
                      <a:pt x="14" y="16"/>
                    </a:lnTo>
                    <a:lnTo>
                      <a:pt x="23" y="11"/>
                    </a:lnTo>
                    <a:lnTo>
                      <a:pt x="31" y="8"/>
                    </a:lnTo>
                    <a:lnTo>
                      <a:pt x="31" y="0"/>
                    </a:lnTo>
                    <a:lnTo>
                      <a:pt x="23" y="4"/>
                    </a:lnTo>
                    <a:lnTo>
                      <a:pt x="14" y="8"/>
                    </a:lnTo>
                    <a:lnTo>
                      <a:pt x="10" y="16"/>
                    </a:lnTo>
                    <a:lnTo>
                      <a:pt x="0" y="31"/>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32" name="Freeform 134"/>
              <p:cNvSpPr>
                <a:spLocks/>
              </p:cNvSpPr>
              <p:nvPr/>
            </p:nvSpPr>
            <p:spPr bwMode="auto">
              <a:xfrm>
                <a:off x="3431" y="1748"/>
                <a:ext cx="26" cy="33"/>
              </a:xfrm>
              <a:custGeom>
                <a:avLst/>
                <a:gdLst>
                  <a:gd name="T0" fmla="*/ 0 w 26"/>
                  <a:gd name="T1" fmla="*/ 32 h 33"/>
                  <a:gd name="T2" fmla="*/ 5 w 26"/>
                  <a:gd name="T3" fmla="*/ 20 h 33"/>
                  <a:gd name="T4" fmla="*/ 13 w 26"/>
                  <a:gd name="T5" fmla="*/ 12 h 33"/>
                  <a:gd name="T6" fmla="*/ 21 w 26"/>
                  <a:gd name="T7" fmla="*/ 8 h 33"/>
                  <a:gd name="T8" fmla="*/ 25 w 26"/>
                  <a:gd name="T9" fmla="*/ 0 h 33"/>
                  <a:gd name="T10" fmla="*/ 17 w 26"/>
                  <a:gd name="T11" fmla="*/ 4 h 33"/>
                  <a:gd name="T12" fmla="*/ 5 w 26"/>
                  <a:gd name="T13" fmla="*/ 16 h 33"/>
                  <a:gd name="T14" fmla="*/ 0 w 26"/>
                  <a:gd name="T15" fmla="*/ 32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3">
                    <a:moveTo>
                      <a:pt x="0" y="32"/>
                    </a:moveTo>
                    <a:lnTo>
                      <a:pt x="5" y="20"/>
                    </a:lnTo>
                    <a:lnTo>
                      <a:pt x="13" y="12"/>
                    </a:lnTo>
                    <a:lnTo>
                      <a:pt x="21" y="8"/>
                    </a:lnTo>
                    <a:lnTo>
                      <a:pt x="25" y="0"/>
                    </a:lnTo>
                    <a:lnTo>
                      <a:pt x="17" y="4"/>
                    </a:lnTo>
                    <a:lnTo>
                      <a:pt x="5" y="16"/>
                    </a:lnTo>
                    <a:lnTo>
                      <a:pt x="0" y="32"/>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33" name="Freeform 135"/>
              <p:cNvSpPr>
                <a:spLocks/>
              </p:cNvSpPr>
              <p:nvPr/>
            </p:nvSpPr>
            <p:spPr bwMode="auto">
              <a:xfrm>
                <a:off x="3444" y="1716"/>
                <a:ext cx="25" cy="36"/>
              </a:xfrm>
              <a:custGeom>
                <a:avLst/>
                <a:gdLst>
                  <a:gd name="T0" fmla="*/ 0 w 25"/>
                  <a:gd name="T1" fmla="*/ 35 h 36"/>
                  <a:gd name="T2" fmla="*/ 12 w 25"/>
                  <a:gd name="T3" fmla="*/ 23 h 36"/>
                  <a:gd name="T4" fmla="*/ 20 w 25"/>
                  <a:gd name="T5" fmla="*/ 12 h 36"/>
                  <a:gd name="T6" fmla="*/ 24 w 25"/>
                  <a:gd name="T7" fmla="*/ 0 h 36"/>
                  <a:gd name="T8" fmla="*/ 16 w 25"/>
                  <a:gd name="T9" fmla="*/ 8 h 36"/>
                  <a:gd name="T10" fmla="*/ 8 w 25"/>
                  <a:gd name="T11" fmla="*/ 20 h 36"/>
                  <a:gd name="T12" fmla="*/ 0 w 25"/>
                  <a:gd name="T13" fmla="*/ 35 h 36"/>
                </a:gdLst>
                <a:ahLst/>
                <a:cxnLst>
                  <a:cxn ang="0">
                    <a:pos x="T0" y="T1"/>
                  </a:cxn>
                  <a:cxn ang="0">
                    <a:pos x="T2" y="T3"/>
                  </a:cxn>
                  <a:cxn ang="0">
                    <a:pos x="T4" y="T5"/>
                  </a:cxn>
                  <a:cxn ang="0">
                    <a:pos x="T6" y="T7"/>
                  </a:cxn>
                  <a:cxn ang="0">
                    <a:pos x="T8" y="T9"/>
                  </a:cxn>
                  <a:cxn ang="0">
                    <a:pos x="T10" y="T11"/>
                  </a:cxn>
                  <a:cxn ang="0">
                    <a:pos x="T12" y="T13"/>
                  </a:cxn>
                </a:cxnLst>
                <a:rect l="0" t="0" r="r" b="b"/>
                <a:pathLst>
                  <a:path w="25" h="36">
                    <a:moveTo>
                      <a:pt x="0" y="35"/>
                    </a:moveTo>
                    <a:lnTo>
                      <a:pt x="12" y="23"/>
                    </a:lnTo>
                    <a:lnTo>
                      <a:pt x="20" y="12"/>
                    </a:lnTo>
                    <a:lnTo>
                      <a:pt x="24" y="0"/>
                    </a:lnTo>
                    <a:lnTo>
                      <a:pt x="16" y="8"/>
                    </a:lnTo>
                    <a:lnTo>
                      <a:pt x="8" y="20"/>
                    </a:lnTo>
                    <a:lnTo>
                      <a:pt x="0" y="35"/>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34" name="Freeform 136"/>
              <p:cNvSpPr>
                <a:spLocks/>
              </p:cNvSpPr>
              <p:nvPr/>
            </p:nvSpPr>
            <p:spPr bwMode="auto">
              <a:xfrm>
                <a:off x="3444" y="1673"/>
                <a:ext cx="43" cy="64"/>
              </a:xfrm>
              <a:custGeom>
                <a:avLst/>
                <a:gdLst>
                  <a:gd name="T0" fmla="*/ 0 w 43"/>
                  <a:gd name="T1" fmla="*/ 63 h 64"/>
                  <a:gd name="T2" fmla="*/ 9 w 43"/>
                  <a:gd name="T3" fmla="*/ 51 h 64"/>
                  <a:gd name="T4" fmla="*/ 19 w 43"/>
                  <a:gd name="T5" fmla="*/ 37 h 64"/>
                  <a:gd name="T6" fmla="*/ 28 w 43"/>
                  <a:gd name="T7" fmla="*/ 21 h 64"/>
                  <a:gd name="T8" fmla="*/ 33 w 43"/>
                  <a:gd name="T9" fmla="*/ 12 h 64"/>
                  <a:gd name="T10" fmla="*/ 42 w 43"/>
                  <a:gd name="T11" fmla="*/ 0 h 64"/>
                  <a:gd name="T12" fmla="*/ 33 w 43"/>
                  <a:gd name="T13" fmla="*/ 4 h 64"/>
                  <a:gd name="T14" fmla="*/ 23 w 43"/>
                  <a:gd name="T15" fmla="*/ 21 h 64"/>
                  <a:gd name="T16" fmla="*/ 9 w 43"/>
                  <a:gd name="T17" fmla="*/ 42 h 64"/>
                  <a:gd name="T18" fmla="*/ 0 w 43"/>
                  <a:gd name="T19" fmla="*/ 6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64">
                    <a:moveTo>
                      <a:pt x="0" y="63"/>
                    </a:moveTo>
                    <a:lnTo>
                      <a:pt x="9" y="51"/>
                    </a:lnTo>
                    <a:lnTo>
                      <a:pt x="19" y="37"/>
                    </a:lnTo>
                    <a:lnTo>
                      <a:pt x="28" y="21"/>
                    </a:lnTo>
                    <a:lnTo>
                      <a:pt x="33" y="12"/>
                    </a:lnTo>
                    <a:lnTo>
                      <a:pt x="42" y="0"/>
                    </a:lnTo>
                    <a:lnTo>
                      <a:pt x="33" y="4"/>
                    </a:lnTo>
                    <a:lnTo>
                      <a:pt x="23" y="21"/>
                    </a:lnTo>
                    <a:lnTo>
                      <a:pt x="9" y="42"/>
                    </a:lnTo>
                    <a:lnTo>
                      <a:pt x="0" y="63"/>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35" name="Freeform 137"/>
              <p:cNvSpPr>
                <a:spLocks/>
              </p:cNvSpPr>
              <p:nvPr/>
            </p:nvSpPr>
            <p:spPr bwMode="auto">
              <a:xfrm>
                <a:off x="3388" y="1851"/>
                <a:ext cx="19" cy="61"/>
              </a:xfrm>
              <a:custGeom>
                <a:avLst/>
                <a:gdLst>
                  <a:gd name="T0" fmla="*/ 0 w 19"/>
                  <a:gd name="T1" fmla="*/ 13 h 61"/>
                  <a:gd name="T2" fmla="*/ 7 w 19"/>
                  <a:gd name="T3" fmla="*/ 21 h 61"/>
                  <a:gd name="T4" fmla="*/ 15 w 19"/>
                  <a:gd name="T5" fmla="*/ 43 h 61"/>
                  <a:gd name="T6" fmla="*/ 18 w 19"/>
                  <a:gd name="T7" fmla="*/ 60 h 61"/>
                  <a:gd name="T8" fmla="*/ 18 w 19"/>
                  <a:gd name="T9" fmla="*/ 29 h 61"/>
                  <a:gd name="T10" fmla="*/ 11 w 19"/>
                  <a:gd name="T11" fmla="*/ 21 h 61"/>
                  <a:gd name="T12" fmla="*/ 11 w 19"/>
                  <a:gd name="T13" fmla="*/ 0 h 61"/>
                  <a:gd name="T14" fmla="*/ 0 w 19"/>
                  <a:gd name="T15" fmla="*/ 13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61">
                    <a:moveTo>
                      <a:pt x="0" y="13"/>
                    </a:moveTo>
                    <a:lnTo>
                      <a:pt x="7" y="21"/>
                    </a:lnTo>
                    <a:lnTo>
                      <a:pt x="15" y="43"/>
                    </a:lnTo>
                    <a:lnTo>
                      <a:pt x="18" y="60"/>
                    </a:lnTo>
                    <a:lnTo>
                      <a:pt x="18" y="29"/>
                    </a:lnTo>
                    <a:lnTo>
                      <a:pt x="11" y="21"/>
                    </a:lnTo>
                    <a:lnTo>
                      <a:pt x="11" y="0"/>
                    </a:lnTo>
                    <a:lnTo>
                      <a:pt x="0" y="13"/>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36" name="Freeform 138"/>
              <p:cNvSpPr>
                <a:spLocks/>
              </p:cNvSpPr>
              <p:nvPr/>
            </p:nvSpPr>
            <p:spPr bwMode="auto">
              <a:xfrm>
                <a:off x="3406" y="1835"/>
                <a:ext cx="8" cy="57"/>
              </a:xfrm>
              <a:custGeom>
                <a:avLst/>
                <a:gdLst>
                  <a:gd name="T0" fmla="*/ 2 w 8"/>
                  <a:gd name="T1" fmla="*/ 0 h 57"/>
                  <a:gd name="T2" fmla="*/ 0 w 8"/>
                  <a:gd name="T3" fmla="*/ 9 h 57"/>
                  <a:gd name="T4" fmla="*/ 2 w 8"/>
                  <a:gd name="T5" fmla="*/ 21 h 57"/>
                  <a:gd name="T6" fmla="*/ 5 w 8"/>
                  <a:gd name="T7" fmla="*/ 35 h 57"/>
                  <a:gd name="T8" fmla="*/ 7 w 8"/>
                  <a:gd name="T9" fmla="*/ 56 h 57"/>
                  <a:gd name="T10" fmla="*/ 7 w 8"/>
                  <a:gd name="T11" fmla="*/ 26 h 57"/>
                  <a:gd name="T12" fmla="*/ 5 w 8"/>
                  <a:gd name="T13" fmla="*/ 9 h 57"/>
                  <a:gd name="T14" fmla="*/ 2 w 8"/>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7">
                    <a:moveTo>
                      <a:pt x="2" y="0"/>
                    </a:moveTo>
                    <a:lnTo>
                      <a:pt x="0" y="9"/>
                    </a:lnTo>
                    <a:lnTo>
                      <a:pt x="2" y="21"/>
                    </a:lnTo>
                    <a:lnTo>
                      <a:pt x="5" y="35"/>
                    </a:lnTo>
                    <a:lnTo>
                      <a:pt x="7" y="56"/>
                    </a:lnTo>
                    <a:lnTo>
                      <a:pt x="7" y="26"/>
                    </a:lnTo>
                    <a:lnTo>
                      <a:pt x="5" y="9"/>
                    </a:lnTo>
                    <a:lnTo>
                      <a:pt x="2"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37" name="Freeform 139"/>
              <p:cNvSpPr>
                <a:spLocks/>
              </p:cNvSpPr>
              <p:nvPr/>
            </p:nvSpPr>
            <p:spPr bwMode="auto">
              <a:xfrm>
                <a:off x="3418" y="1768"/>
                <a:ext cx="69" cy="91"/>
              </a:xfrm>
              <a:custGeom>
                <a:avLst/>
                <a:gdLst>
                  <a:gd name="T0" fmla="*/ 5 w 69"/>
                  <a:gd name="T1" fmla="*/ 40 h 91"/>
                  <a:gd name="T2" fmla="*/ 0 w 69"/>
                  <a:gd name="T3" fmla="*/ 50 h 91"/>
                  <a:gd name="T4" fmla="*/ 0 w 69"/>
                  <a:gd name="T5" fmla="*/ 58 h 91"/>
                  <a:gd name="T6" fmla="*/ 5 w 69"/>
                  <a:gd name="T7" fmla="*/ 72 h 91"/>
                  <a:gd name="T8" fmla="*/ 5 w 69"/>
                  <a:gd name="T9" fmla="*/ 90 h 91"/>
                  <a:gd name="T10" fmla="*/ 10 w 69"/>
                  <a:gd name="T11" fmla="*/ 63 h 91"/>
                  <a:gd name="T12" fmla="*/ 10 w 69"/>
                  <a:gd name="T13" fmla="*/ 58 h 91"/>
                  <a:gd name="T14" fmla="*/ 27 w 69"/>
                  <a:gd name="T15" fmla="*/ 35 h 91"/>
                  <a:gd name="T16" fmla="*/ 43 w 69"/>
                  <a:gd name="T17" fmla="*/ 23 h 91"/>
                  <a:gd name="T18" fmla="*/ 68 w 69"/>
                  <a:gd name="T19" fmla="*/ 0 h 91"/>
                  <a:gd name="T20" fmla="*/ 47 w 69"/>
                  <a:gd name="T21" fmla="*/ 13 h 91"/>
                  <a:gd name="T22" fmla="*/ 27 w 69"/>
                  <a:gd name="T23" fmla="*/ 27 h 91"/>
                  <a:gd name="T24" fmla="*/ 5 w 69"/>
                  <a:gd name="T25" fmla="*/ 4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91">
                    <a:moveTo>
                      <a:pt x="5" y="40"/>
                    </a:moveTo>
                    <a:lnTo>
                      <a:pt x="0" y="50"/>
                    </a:lnTo>
                    <a:lnTo>
                      <a:pt x="0" y="58"/>
                    </a:lnTo>
                    <a:lnTo>
                      <a:pt x="5" y="72"/>
                    </a:lnTo>
                    <a:lnTo>
                      <a:pt x="5" y="90"/>
                    </a:lnTo>
                    <a:lnTo>
                      <a:pt x="10" y="63"/>
                    </a:lnTo>
                    <a:lnTo>
                      <a:pt x="10" y="58"/>
                    </a:lnTo>
                    <a:lnTo>
                      <a:pt x="27" y="35"/>
                    </a:lnTo>
                    <a:lnTo>
                      <a:pt x="43" y="23"/>
                    </a:lnTo>
                    <a:lnTo>
                      <a:pt x="68" y="0"/>
                    </a:lnTo>
                    <a:lnTo>
                      <a:pt x="47" y="13"/>
                    </a:lnTo>
                    <a:lnTo>
                      <a:pt x="27" y="27"/>
                    </a:lnTo>
                    <a:lnTo>
                      <a:pt x="5" y="4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38" name="Freeform 140"/>
              <p:cNvSpPr>
                <a:spLocks/>
              </p:cNvSpPr>
              <p:nvPr/>
            </p:nvSpPr>
            <p:spPr bwMode="auto">
              <a:xfrm>
                <a:off x="3431" y="1807"/>
                <a:ext cx="21" cy="105"/>
              </a:xfrm>
              <a:custGeom>
                <a:avLst/>
                <a:gdLst>
                  <a:gd name="T0" fmla="*/ 20 w 21"/>
                  <a:gd name="T1" fmla="*/ 0 h 105"/>
                  <a:gd name="T2" fmla="*/ 9 w 21"/>
                  <a:gd name="T3" fmla="*/ 14 h 105"/>
                  <a:gd name="T4" fmla="*/ 5 w 21"/>
                  <a:gd name="T5" fmla="*/ 27 h 105"/>
                  <a:gd name="T6" fmla="*/ 5 w 21"/>
                  <a:gd name="T7" fmla="*/ 41 h 105"/>
                  <a:gd name="T8" fmla="*/ 0 w 21"/>
                  <a:gd name="T9" fmla="*/ 69 h 105"/>
                  <a:gd name="T10" fmla="*/ 0 w 21"/>
                  <a:gd name="T11" fmla="*/ 81 h 105"/>
                  <a:gd name="T12" fmla="*/ 0 w 21"/>
                  <a:gd name="T13" fmla="*/ 104 h 105"/>
                  <a:gd name="T14" fmla="*/ 5 w 21"/>
                  <a:gd name="T15" fmla="*/ 81 h 105"/>
                  <a:gd name="T16" fmla="*/ 9 w 21"/>
                  <a:gd name="T17" fmla="*/ 59 h 105"/>
                  <a:gd name="T18" fmla="*/ 9 w 21"/>
                  <a:gd name="T19" fmla="*/ 41 h 105"/>
                  <a:gd name="T20" fmla="*/ 9 w 21"/>
                  <a:gd name="T21" fmla="*/ 27 h 105"/>
                  <a:gd name="T22" fmla="*/ 20 w 21"/>
                  <a:gd name="T23"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05">
                    <a:moveTo>
                      <a:pt x="20" y="0"/>
                    </a:moveTo>
                    <a:lnTo>
                      <a:pt x="9" y="14"/>
                    </a:lnTo>
                    <a:lnTo>
                      <a:pt x="5" y="27"/>
                    </a:lnTo>
                    <a:lnTo>
                      <a:pt x="5" y="41"/>
                    </a:lnTo>
                    <a:lnTo>
                      <a:pt x="0" y="69"/>
                    </a:lnTo>
                    <a:lnTo>
                      <a:pt x="0" y="81"/>
                    </a:lnTo>
                    <a:lnTo>
                      <a:pt x="0" y="104"/>
                    </a:lnTo>
                    <a:lnTo>
                      <a:pt x="5" y="81"/>
                    </a:lnTo>
                    <a:lnTo>
                      <a:pt x="9" y="59"/>
                    </a:lnTo>
                    <a:lnTo>
                      <a:pt x="9" y="41"/>
                    </a:lnTo>
                    <a:lnTo>
                      <a:pt x="9" y="27"/>
                    </a:lnTo>
                    <a:lnTo>
                      <a:pt x="2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39" name="Freeform 141"/>
              <p:cNvSpPr>
                <a:spLocks/>
              </p:cNvSpPr>
              <p:nvPr/>
            </p:nvSpPr>
            <p:spPr bwMode="auto">
              <a:xfrm>
                <a:off x="3468" y="1726"/>
                <a:ext cx="74" cy="70"/>
              </a:xfrm>
              <a:custGeom>
                <a:avLst/>
                <a:gdLst>
                  <a:gd name="T0" fmla="*/ 73 w 74"/>
                  <a:gd name="T1" fmla="*/ 0 h 70"/>
                  <a:gd name="T2" fmla="*/ 58 w 74"/>
                  <a:gd name="T3" fmla="*/ 8 h 70"/>
                  <a:gd name="T4" fmla="*/ 42 w 74"/>
                  <a:gd name="T5" fmla="*/ 26 h 70"/>
                  <a:gd name="T6" fmla="*/ 26 w 74"/>
                  <a:gd name="T7" fmla="*/ 34 h 70"/>
                  <a:gd name="T8" fmla="*/ 20 w 74"/>
                  <a:gd name="T9" fmla="*/ 48 h 70"/>
                  <a:gd name="T10" fmla="*/ 5 w 74"/>
                  <a:gd name="T11" fmla="*/ 60 h 70"/>
                  <a:gd name="T12" fmla="*/ 0 w 74"/>
                  <a:gd name="T13" fmla="*/ 69 h 70"/>
                  <a:gd name="T14" fmla="*/ 15 w 74"/>
                  <a:gd name="T15" fmla="*/ 60 h 70"/>
                  <a:gd name="T16" fmla="*/ 26 w 74"/>
                  <a:gd name="T17" fmla="*/ 48 h 70"/>
                  <a:gd name="T18" fmla="*/ 36 w 74"/>
                  <a:gd name="T19" fmla="*/ 34 h 70"/>
                  <a:gd name="T20" fmla="*/ 53 w 74"/>
                  <a:gd name="T21" fmla="*/ 17 h 70"/>
                  <a:gd name="T22" fmla="*/ 63 w 74"/>
                  <a:gd name="T23" fmla="*/ 8 h 70"/>
                  <a:gd name="T24" fmla="*/ 73 w 74"/>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70">
                    <a:moveTo>
                      <a:pt x="73" y="0"/>
                    </a:moveTo>
                    <a:lnTo>
                      <a:pt x="58" y="8"/>
                    </a:lnTo>
                    <a:lnTo>
                      <a:pt x="42" y="26"/>
                    </a:lnTo>
                    <a:lnTo>
                      <a:pt x="26" y="34"/>
                    </a:lnTo>
                    <a:lnTo>
                      <a:pt x="20" y="48"/>
                    </a:lnTo>
                    <a:lnTo>
                      <a:pt x="5" y="60"/>
                    </a:lnTo>
                    <a:lnTo>
                      <a:pt x="0" y="69"/>
                    </a:lnTo>
                    <a:lnTo>
                      <a:pt x="15" y="60"/>
                    </a:lnTo>
                    <a:lnTo>
                      <a:pt x="26" y="48"/>
                    </a:lnTo>
                    <a:lnTo>
                      <a:pt x="36" y="34"/>
                    </a:lnTo>
                    <a:lnTo>
                      <a:pt x="53" y="17"/>
                    </a:lnTo>
                    <a:lnTo>
                      <a:pt x="63" y="8"/>
                    </a:lnTo>
                    <a:lnTo>
                      <a:pt x="73"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40" name="Freeform 142"/>
              <p:cNvSpPr>
                <a:spLocks/>
              </p:cNvSpPr>
              <p:nvPr/>
            </p:nvSpPr>
            <p:spPr bwMode="auto">
              <a:xfrm>
                <a:off x="3444" y="1768"/>
                <a:ext cx="61" cy="110"/>
              </a:xfrm>
              <a:custGeom>
                <a:avLst/>
                <a:gdLst>
                  <a:gd name="T0" fmla="*/ 60 w 61"/>
                  <a:gd name="T1" fmla="*/ 0 h 110"/>
                  <a:gd name="T2" fmla="*/ 49 w 61"/>
                  <a:gd name="T3" fmla="*/ 13 h 110"/>
                  <a:gd name="T4" fmla="*/ 34 w 61"/>
                  <a:gd name="T5" fmla="*/ 33 h 110"/>
                  <a:gd name="T6" fmla="*/ 19 w 61"/>
                  <a:gd name="T7" fmla="*/ 41 h 110"/>
                  <a:gd name="T8" fmla="*/ 14 w 61"/>
                  <a:gd name="T9" fmla="*/ 50 h 110"/>
                  <a:gd name="T10" fmla="*/ 10 w 61"/>
                  <a:gd name="T11" fmla="*/ 64 h 110"/>
                  <a:gd name="T12" fmla="*/ 10 w 61"/>
                  <a:gd name="T13" fmla="*/ 78 h 110"/>
                  <a:gd name="T14" fmla="*/ 5 w 61"/>
                  <a:gd name="T15" fmla="*/ 91 h 110"/>
                  <a:gd name="T16" fmla="*/ 0 w 61"/>
                  <a:gd name="T17" fmla="*/ 109 h 110"/>
                  <a:gd name="T18" fmla="*/ 10 w 61"/>
                  <a:gd name="T19" fmla="*/ 91 h 110"/>
                  <a:gd name="T20" fmla="*/ 14 w 61"/>
                  <a:gd name="T21" fmla="*/ 68 h 110"/>
                  <a:gd name="T22" fmla="*/ 25 w 61"/>
                  <a:gd name="T23" fmla="*/ 59 h 110"/>
                  <a:gd name="T24" fmla="*/ 30 w 61"/>
                  <a:gd name="T25" fmla="*/ 50 h 110"/>
                  <a:gd name="T26" fmla="*/ 30 w 61"/>
                  <a:gd name="T27" fmla="*/ 41 h 110"/>
                  <a:gd name="T28" fmla="*/ 39 w 61"/>
                  <a:gd name="T29" fmla="*/ 33 h 110"/>
                  <a:gd name="T30" fmla="*/ 54 w 61"/>
                  <a:gd name="T31" fmla="*/ 13 h 110"/>
                  <a:gd name="T32" fmla="*/ 60 w 61"/>
                  <a:gd name="T3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110">
                    <a:moveTo>
                      <a:pt x="60" y="0"/>
                    </a:moveTo>
                    <a:lnTo>
                      <a:pt x="49" y="13"/>
                    </a:lnTo>
                    <a:lnTo>
                      <a:pt x="34" y="33"/>
                    </a:lnTo>
                    <a:lnTo>
                      <a:pt x="19" y="41"/>
                    </a:lnTo>
                    <a:lnTo>
                      <a:pt x="14" y="50"/>
                    </a:lnTo>
                    <a:lnTo>
                      <a:pt x="10" y="64"/>
                    </a:lnTo>
                    <a:lnTo>
                      <a:pt x="10" y="78"/>
                    </a:lnTo>
                    <a:lnTo>
                      <a:pt x="5" y="91"/>
                    </a:lnTo>
                    <a:lnTo>
                      <a:pt x="0" y="109"/>
                    </a:lnTo>
                    <a:lnTo>
                      <a:pt x="10" y="91"/>
                    </a:lnTo>
                    <a:lnTo>
                      <a:pt x="14" y="68"/>
                    </a:lnTo>
                    <a:lnTo>
                      <a:pt x="25" y="59"/>
                    </a:lnTo>
                    <a:lnTo>
                      <a:pt x="30" y="50"/>
                    </a:lnTo>
                    <a:lnTo>
                      <a:pt x="30" y="41"/>
                    </a:lnTo>
                    <a:lnTo>
                      <a:pt x="39" y="33"/>
                    </a:lnTo>
                    <a:lnTo>
                      <a:pt x="54" y="13"/>
                    </a:lnTo>
                    <a:lnTo>
                      <a:pt x="60"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41" name="Freeform 143"/>
              <p:cNvSpPr>
                <a:spLocks/>
              </p:cNvSpPr>
              <p:nvPr/>
            </p:nvSpPr>
            <p:spPr bwMode="auto">
              <a:xfrm>
                <a:off x="3451" y="1768"/>
                <a:ext cx="79" cy="124"/>
              </a:xfrm>
              <a:custGeom>
                <a:avLst/>
                <a:gdLst>
                  <a:gd name="T0" fmla="*/ 0 w 79"/>
                  <a:gd name="T1" fmla="*/ 123 h 124"/>
                  <a:gd name="T2" fmla="*/ 20 w 79"/>
                  <a:gd name="T3" fmla="*/ 91 h 124"/>
                  <a:gd name="T4" fmla="*/ 20 w 79"/>
                  <a:gd name="T5" fmla="*/ 77 h 124"/>
                  <a:gd name="T6" fmla="*/ 26 w 79"/>
                  <a:gd name="T7" fmla="*/ 63 h 124"/>
                  <a:gd name="T8" fmla="*/ 36 w 79"/>
                  <a:gd name="T9" fmla="*/ 55 h 124"/>
                  <a:gd name="T10" fmla="*/ 46 w 79"/>
                  <a:gd name="T11" fmla="*/ 32 h 124"/>
                  <a:gd name="T12" fmla="*/ 68 w 79"/>
                  <a:gd name="T13" fmla="*/ 18 h 124"/>
                  <a:gd name="T14" fmla="*/ 78 w 79"/>
                  <a:gd name="T15" fmla="*/ 0 h 124"/>
                  <a:gd name="T16" fmla="*/ 73 w 79"/>
                  <a:gd name="T17" fmla="*/ 22 h 124"/>
                  <a:gd name="T18" fmla="*/ 58 w 79"/>
                  <a:gd name="T19" fmla="*/ 36 h 124"/>
                  <a:gd name="T20" fmla="*/ 46 w 79"/>
                  <a:gd name="T21" fmla="*/ 50 h 124"/>
                  <a:gd name="T22" fmla="*/ 36 w 79"/>
                  <a:gd name="T23" fmla="*/ 73 h 124"/>
                  <a:gd name="T24" fmla="*/ 26 w 79"/>
                  <a:gd name="T25" fmla="*/ 77 h 124"/>
                  <a:gd name="T26" fmla="*/ 20 w 79"/>
                  <a:gd name="T27" fmla="*/ 101 h 124"/>
                  <a:gd name="T28" fmla="*/ 0 w 79"/>
                  <a:gd name="T29" fmla="*/ 12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124">
                    <a:moveTo>
                      <a:pt x="0" y="123"/>
                    </a:moveTo>
                    <a:lnTo>
                      <a:pt x="20" y="91"/>
                    </a:lnTo>
                    <a:lnTo>
                      <a:pt x="20" y="77"/>
                    </a:lnTo>
                    <a:lnTo>
                      <a:pt x="26" y="63"/>
                    </a:lnTo>
                    <a:lnTo>
                      <a:pt x="36" y="55"/>
                    </a:lnTo>
                    <a:lnTo>
                      <a:pt x="46" y="32"/>
                    </a:lnTo>
                    <a:lnTo>
                      <a:pt x="68" y="18"/>
                    </a:lnTo>
                    <a:lnTo>
                      <a:pt x="78" y="0"/>
                    </a:lnTo>
                    <a:lnTo>
                      <a:pt x="73" y="22"/>
                    </a:lnTo>
                    <a:lnTo>
                      <a:pt x="58" y="36"/>
                    </a:lnTo>
                    <a:lnTo>
                      <a:pt x="46" y="50"/>
                    </a:lnTo>
                    <a:lnTo>
                      <a:pt x="36" y="73"/>
                    </a:lnTo>
                    <a:lnTo>
                      <a:pt x="26" y="77"/>
                    </a:lnTo>
                    <a:lnTo>
                      <a:pt x="20" y="101"/>
                    </a:lnTo>
                    <a:lnTo>
                      <a:pt x="0" y="123"/>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42" name="Freeform 144"/>
              <p:cNvSpPr>
                <a:spLocks/>
              </p:cNvSpPr>
              <p:nvPr/>
            </p:nvSpPr>
            <p:spPr bwMode="auto">
              <a:xfrm>
                <a:off x="3360" y="1899"/>
                <a:ext cx="18" cy="17"/>
              </a:xfrm>
              <a:custGeom>
                <a:avLst/>
                <a:gdLst>
                  <a:gd name="T0" fmla="*/ 17 w 18"/>
                  <a:gd name="T1" fmla="*/ 0 h 17"/>
                  <a:gd name="T2" fmla="*/ 14 w 18"/>
                  <a:gd name="T3" fmla="*/ 6 h 17"/>
                  <a:gd name="T4" fmla="*/ 0 w 18"/>
                  <a:gd name="T5" fmla="*/ 13 h 17"/>
                  <a:gd name="T6" fmla="*/ 7 w 18"/>
                  <a:gd name="T7" fmla="*/ 16 h 17"/>
                  <a:gd name="T8" fmla="*/ 14 w 18"/>
                  <a:gd name="T9" fmla="*/ 13 h 17"/>
                  <a:gd name="T10" fmla="*/ 17 w 18"/>
                  <a:gd name="T11" fmla="*/ 0 h 17"/>
                </a:gdLst>
                <a:ahLst/>
                <a:cxnLst>
                  <a:cxn ang="0">
                    <a:pos x="T0" y="T1"/>
                  </a:cxn>
                  <a:cxn ang="0">
                    <a:pos x="T2" y="T3"/>
                  </a:cxn>
                  <a:cxn ang="0">
                    <a:pos x="T4" y="T5"/>
                  </a:cxn>
                  <a:cxn ang="0">
                    <a:pos x="T6" y="T7"/>
                  </a:cxn>
                  <a:cxn ang="0">
                    <a:pos x="T8" y="T9"/>
                  </a:cxn>
                  <a:cxn ang="0">
                    <a:pos x="T10" y="T11"/>
                  </a:cxn>
                </a:cxnLst>
                <a:rect l="0" t="0" r="r" b="b"/>
                <a:pathLst>
                  <a:path w="18" h="17">
                    <a:moveTo>
                      <a:pt x="17" y="0"/>
                    </a:moveTo>
                    <a:lnTo>
                      <a:pt x="14" y="6"/>
                    </a:lnTo>
                    <a:lnTo>
                      <a:pt x="0" y="13"/>
                    </a:lnTo>
                    <a:lnTo>
                      <a:pt x="7" y="16"/>
                    </a:lnTo>
                    <a:lnTo>
                      <a:pt x="14" y="13"/>
                    </a:lnTo>
                    <a:lnTo>
                      <a:pt x="17"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43" name="Freeform 145"/>
              <p:cNvSpPr>
                <a:spLocks/>
              </p:cNvSpPr>
              <p:nvPr/>
            </p:nvSpPr>
            <p:spPr bwMode="auto">
              <a:xfrm>
                <a:off x="3370" y="1919"/>
                <a:ext cx="19" cy="32"/>
              </a:xfrm>
              <a:custGeom>
                <a:avLst/>
                <a:gdLst>
                  <a:gd name="T0" fmla="*/ 18 w 19"/>
                  <a:gd name="T1" fmla="*/ 0 h 32"/>
                  <a:gd name="T2" fmla="*/ 14 w 19"/>
                  <a:gd name="T3" fmla="*/ 15 h 32"/>
                  <a:gd name="T4" fmla="*/ 11 w 19"/>
                  <a:gd name="T5" fmla="*/ 23 h 32"/>
                  <a:gd name="T6" fmla="*/ 0 w 19"/>
                  <a:gd name="T7" fmla="*/ 31 h 32"/>
                  <a:gd name="T8" fmla="*/ 7 w 19"/>
                  <a:gd name="T9" fmla="*/ 27 h 32"/>
                  <a:gd name="T10" fmla="*/ 18 w 19"/>
                  <a:gd name="T11" fmla="*/ 23 h 32"/>
                  <a:gd name="T12" fmla="*/ 18 w 19"/>
                  <a:gd name="T13" fmla="*/ 15 h 32"/>
                  <a:gd name="T14" fmla="*/ 18 w 19"/>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32">
                    <a:moveTo>
                      <a:pt x="18" y="0"/>
                    </a:moveTo>
                    <a:lnTo>
                      <a:pt x="14" y="15"/>
                    </a:lnTo>
                    <a:lnTo>
                      <a:pt x="11" y="23"/>
                    </a:lnTo>
                    <a:lnTo>
                      <a:pt x="0" y="31"/>
                    </a:lnTo>
                    <a:lnTo>
                      <a:pt x="7" y="27"/>
                    </a:lnTo>
                    <a:lnTo>
                      <a:pt x="18" y="23"/>
                    </a:lnTo>
                    <a:lnTo>
                      <a:pt x="18" y="15"/>
                    </a:lnTo>
                    <a:lnTo>
                      <a:pt x="18" y="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44" name="Freeform 146"/>
              <p:cNvSpPr>
                <a:spLocks/>
              </p:cNvSpPr>
              <p:nvPr/>
            </p:nvSpPr>
            <p:spPr bwMode="auto">
              <a:xfrm>
                <a:off x="3461" y="1888"/>
                <a:ext cx="26" cy="77"/>
              </a:xfrm>
              <a:custGeom>
                <a:avLst/>
                <a:gdLst>
                  <a:gd name="T0" fmla="*/ 0 w 26"/>
                  <a:gd name="T1" fmla="*/ 76 h 77"/>
                  <a:gd name="T2" fmla="*/ 0 w 26"/>
                  <a:gd name="T3" fmla="*/ 54 h 77"/>
                  <a:gd name="T4" fmla="*/ 4 w 26"/>
                  <a:gd name="T5" fmla="*/ 36 h 77"/>
                  <a:gd name="T6" fmla="*/ 13 w 26"/>
                  <a:gd name="T7" fmla="*/ 18 h 77"/>
                  <a:gd name="T8" fmla="*/ 25 w 26"/>
                  <a:gd name="T9" fmla="*/ 0 h 77"/>
                  <a:gd name="T10" fmla="*/ 13 w 26"/>
                  <a:gd name="T11" fmla="*/ 31 h 77"/>
                  <a:gd name="T12" fmla="*/ 4 w 26"/>
                  <a:gd name="T13" fmla="*/ 54 h 77"/>
                  <a:gd name="T14" fmla="*/ 0 w 26"/>
                  <a:gd name="T15" fmla="*/ 76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77">
                    <a:moveTo>
                      <a:pt x="0" y="76"/>
                    </a:moveTo>
                    <a:lnTo>
                      <a:pt x="0" y="54"/>
                    </a:lnTo>
                    <a:lnTo>
                      <a:pt x="4" y="36"/>
                    </a:lnTo>
                    <a:lnTo>
                      <a:pt x="13" y="18"/>
                    </a:lnTo>
                    <a:lnTo>
                      <a:pt x="25" y="0"/>
                    </a:lnTo>
                    <a:lnTo>
                      <a:pt x="13" y="31"/>
                    </a:lnTo>
                    <a:lnTo>
                      <a:pt x="4" y="54"/>
                    </a:lnTo>
                    <a:lnTo>
                      <a:pt x="0" y="76"/>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45" name="Freeform 147"/>
              <p:cNvSpPr>
                <a:spLocks/>
              </p:cNvSpPr>
              <p:nvPr/>
            </p:nvSpPr>
            <p:spPr bwMode="auto">
              <a:xfrm>
                <a:off x="3486" y="1779"/>
                <a:ext cx="106" cy="89"/>
              </a:xfrm>
              <a:custGeom>
                <a:avLst/>
                <a:gdLst>
                  <a:gd name="T0" fmla="*/ 0 w 106"/>
                  <a:gd name="T1" fmla="*/ 88 h 89"/>
                  <a:gd name="T2" fmla="*/ 11 w 106"/>
                  <a:gd name="T3" fmla="*/ 66 h 89"/>
                  <a:gd name="T4" fmla="*/ 34 w 106"/>
                  <a:gd name="T5" fmla="*/ 48 h 89"/>
                  <a:gd name="T6" fmla="*/ 66 w 106"/>
                  <a:gd name="T7" fmla="*/ 30 h 89"/>
                  <a:gd name="T8" fmla="*/ 93 w 106"/>
                  <a:gd name="T9" fmla="*/ 13 h 89"/>
                  <a:gd name="T10" fmla="*/ 105 w 106"/>
                  <a:gd name="T11" fmla="*/ 0 h 89"/>
                  <a:gd name="T12" fmla="*/ 93 w 106"/>
                  <a:gd name="T13" fmla="*/ 18 h 89"/>
                  <a:gd name="T14" fmla="*/ 71 w 106"/>
                  <a:gd name="T15" fmla="*/ 30 h 89"/>
                  <a:gd name="T16" fmla="*/ 44 w 106"/>
                  <a:gd name="T17" fmla="*/ 48 h 89"/>
                  <a:gd name="T18" fmla="*/ 22 w 106"/>
                  <a:gd name="T19" fmla="*/ 66 h 89"/>
                  <a:gd name="T20" fmla="*/ 11 w 106"/>
                  <a:gd name="T21" fmla="*/ 74 h 89"/>
                  <a:gd name="T22" fmla="*/ 0 w 106"/>
                  <a:gd name="T23" fmla="*/ 8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89">
                    <a:moveTo>
                      <a:pt x="0" y="88"/>
                    </a:moveTo>
                    <a:lnTo>
                      <a:pt x="11" y="66"/>
                    </a:lnTo>
                    <a:lnTo>
                      <a:pt x="34" y="48"/>
                    </a:lnTo>
                    <a:lnTo>
                      <a:pt x="66" y="30"/>
                    </a:lnTo>
                    <a:lnTo>
                      <a:pt x="93" y="13"/>
                    </a:lnTo>
                    <a:lnTo>
                      <a:pt x="105" y="0"/>
                    </a:lnTo>
                    <a:lnTo>
                      <a:pt x="93" y="18"/>
                    </a:lnTo>
                    <a:lnTo>
                      <a:pt x="71" y="30"/>
                    </a:lnTo>
                    <a:lnTo>
                      <a:pt x="44" y="48"/>
                    </a:lnTo>
                    <a:lnTo>
                      <a:pt x="22" y="66"/>
                    </a:lnTo>
                    <a:lnTo>
                      <a:pt x="11" y="74"/>
                    </a:lnTo>
                    <a:lnTo>
                      <a:pt x="0" y="88"/>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46" name="Freeform 148"/>
              <p:cNvSpPr>
                <a:spLocks/>
              </p:cNvSpPr>
              <p:nvPr/>
            </p:nvSpPr>
            <p:spPr bwMode="auto">
              <a:xfrm>
                <a:off x="3517" y="1673"/>
                <a:ext cx="141" cy="93"/>
              </a:xfrm>
              <a:custGeom>
                <a:avLst/>
                <a:gdLst>
                  <a:gd name="T0" fmla="*/ 0 w 141"/>
                  <a:gd name="T1" fmla="*/ 92 h 93"/>
                  <a:gd name="T2" fmla="*/ 11 w 141"/>
                  <a:gd name="T3" fmla="*/ 78 h 93"/>
                  <a:gd name="T4" fmla="*/ 22 w 141"/>
                  <a:gd name="T5" fmla="*/ 61 h 93"/>
                  <a:gd name="T6" fmla="*/ 39 w 141"/>
                  <a:gd name="T7" fmla="*/ 53 h 93"/>
                  <a:gd name="T8" fmla="*/ 55 w 141"/>
                  <a:gd name="T9" fmla="*/ 39 h 93"/>
                  <a:gd name="T10" fmla="*/ 78 w 141"/>
                  <a:gd name="T11" fmla="*/ 26 h 93"/>
                  <a:gd name="T12" fmla="*/ 100 w 141"/>
                  <a:gd name="T13" fmla="*/ 13 h 93"/>
                  <a:gd name="T14" fmla="*/ 122 w 141"/>
                  <a:gd name="T15" fmla="*/ 5 h 93"/>
                  <a:gd name="T16" fmla="*/ 127 w 141"/>
                  <a:gd name="T17" fmla="*/ 0 h 93"/>
                  <a:gd name="T18" fmla="*/ 140 w 141"/>
                  <a:gd name="T19" fmla="*/ 0 h 93"/>
                  <a:gd name="T20" fmla="*/ 127 w 141"/>
                  <a:gd name="T21" fmla="*/ 5 h 93"/>
                  <a:gd name="T22" fmla="*/ 117 w 141"/>
                  <a:gd name="T23" fmla="*/ 13 h 93"/>
                  <a:gd name="T24" fmla="*/ 95 w 141"/>
                  <a:gd name="T25" fmla="*/ 26 h 93"/>
                  <a:gd name="T26" fmla="*/ 72 w 141"/>
                  <a:gd name="T27" fmla="*/ 39 h 93"/>
                  <a:gd name="T28" fmla="*/ 49 w 141"/>
                  <a:gd name="T29" fmla="*/ 53 h 93"/>
                  <a:gd name="T30" fmla="*/ 33 w 141"/>
                  <a:gd name="T31" fmla="*/ 61 h 93"/>
                  <a:gd name="T32" fmla="*/ 16 w 141"/>
                  <a:gd name="T33" fmla="*/ 70 h 93"/>
                  <a:gd name="T34" fmla="*/ 0 w 141"/>
                  <a:gd name="T35" fmla="*/ 9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 h="93">
                    <a:moveTo>
                      <a:pt x="0" y="92"/>
                    </a:moveTo>
                    <a:lnTo>
                      <a:pt x="11" y="78"/>
                    </a:lnTo>
                    <a:lnTo>
                      <a:pt x="22" y="61"/>
                    </a:lnTo>
                    <a:lnTo>
                      <a:pt x="39" y="53"/>
                    </a:lnTo>
                    <a:lnTo>
                      <a:pt x="55" y="39"/>
                    </a:lnTo>
                    <a:lnTo>
                      <a:pt x="78" y="26"/>
                    </a:lnTo>
                    <a:lnTo>
                      <a:pt x="100" y="13"/>
                    </a:lnTo>
                    <a:lnTo>
                      <a:pt x="122" y="5"/>
                    </a:lnTo>
                    <a:lnTo>
                      <a:pt x="127" y="0"/>
                    </a:lnTo>
                    <a:lnTo>
                      <a:pt x="140" y="0"/>
                    </a:lnTo>
                    <a:lnTo>
                      <a:pt x="127" y="5"/>
                    </a:lnTo>
                    <a:lnTo>
                      <a:pt x="117" y="13"/>
                    </a:lnTo>
                    <a:lnTo>
                      <a:pt x="95" y="26"/>
                    </a:lnTo>
                    <a:lnTo>
                      <a:pt x="72" y="39"/>
                    </a:lnTo>
                    <a:lnTo>
                      <a:pt x="49" y="53"/>
                    </a:lnTo>
                    <a:lnTo>
                      <a:pt x="33" y="61"/>
                    </a:lnTo>
                    <a:lnTo>
                      <a:pt x="16" y="70"/>
                    </a:lnTo>
                    <a:lnTo>
                      <a:pt x="0" y="92"/>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47" name="Freeform 149"/>
              <p:cNvSpPr>
                <a:spLocks/>
              </p:cNvSpPr>
              <p:nvPr/>
            </p:nvSpPr>
            <p:spPr bwMode="auto">
              <a:xfrm>
                <a:off x="3553" y="1685"/>
                <a:ext cx="49" cy="34"/>
              </a:xfrm>
              <a:custGeom>
                <a:avLst/>
                <a:gdLst>
                  <a:gd name="T0" fmla="*/ 0 w 49"/>
                  <a:gd name="T1" fmla="*/ 33 h 34"/>
                  <a:gd name="T2" fmla="*/ 5 w 49"/>
                  <a:gd name="T3" fmla="*/ 24 h 34"/>
                  <a:gd name="T4" fmla="*/ 19 w 49"/>
                  <a:gd name="T5" fmla="*/ 16 h 34"/>
                  <a:gd name="T6" fmla="*/ 43 w 49"/>
                  <a:gd name="T7" fmla="*/ 4 h 34"/>
                  <a:gd name="T8" fmla="*/ 48 w 49"/>
                  <a:gd name="T9" fmla="*/ 0 h 34"/>
                  <a:gd name="T10" fmla="*/ 34 w 49"/>
                  <a:gd name="T11" fmla="*/ 13 h 34"/>
                  <a:gd name="T12" fmla="*/ 14 w 49"/>
                  <a:gd name="T13" fmla="*/ 24 h 34"/>
                  <a:gd name="T14" fmla="*/ 0 w 49"/>
                  <a:gd name="T15" fmla="*/ 3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4">
                    <a:moveTo>
                      <a:pt x="0" y="33"/>
                    </a:moveTo>
                    <a:lnTo>
                      <a:pt x="5" y="24"/>
                    </a:lnTo>
                    <a:lnTo>
                      <a:pt x="19" y="16"/>
                    </a:lnTo>
                    <a:lnTo>
                      <a:pt x="43" y="4"/>
                    </a:lnTo>
                    <a:lnTo>
                      <a:pt x="48" y="0"/>
                    </a:lnTo>
                    <a:lnTo>
                      <a:pt x="34" y="13"/>
                    </a:lnTo>
                    <a:lnTo>
                      <a:pt x="14" y="24"/>
                    </a:lnTo>
                    <a:lnTo>
                      <a:pt x="0" y="33"/>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48" name="Freeform 150"/>
              <p:cNvSpPr>
                <a:spLocks/>
              </p:cNvSpPr>
              <p:nvPr/>
            </p:nvSpPr>
            <p:spPr bwMode="auto">
              <a:xfrm>
                <a:off x="3517" y="1705"/>
                <a:ext cx="104" cy="67"/>
              </a:xfrm>
              <a:custGeom>
                <a:avLst/>
                <a:gdLst>
                  <a:gd name="T0" fmla="*/ 0 w 104"/>
                  <a:gd name="T1" fmla="*/ 66 h 67"/>
                  <a:gd name="T2" fmla="*/ 16 w 104"/>
                  <a:gd name="T3" fmla="*/ 53 h 67"/>
                  <a:gd name="T4" fmla="*/ 32 w 104"/>
                  <a:gd name="T5" fmla="*/ 40 h 67"/>
                  <a:gd name="T6" fmla="*/ 54 w 104"/>
                  <a:gd name="T7" fmla="*/ 26 h 67"/>
                  <a:gd name="T8" fmla="*/ 87 w 104"/>
                  <a:gd name="T9" fmla="*/ 13 h 67"/>
                  <a:gd name="T10" fmla="*/ 103 w 104"/>
                  <a:gd name="T11" fmla="*/ 0 h 67"/>
                  <a:gd name="T12" fmla="*/ 92 w 104"/>
                  <a:gd name="T13" fmla="*/ 13 h 67"/>
                  <a:gd name="T14" fmla="*/ 64 w 104"/>
                  <a:gd name="T15" fmla="*/ 31 h 67"/>
                  <a:gd name="T16" fmla="*/ 43 w 104"/>
                  <a:gd name="T17" fmla="*/ 40 h 67"/>
                  <a:gd name="T18" fmla="*/ 32 w 104"/>
                  <a:gd name="T19" fmla="*/ 48 h 67"/>
                  <a:gd name="T20" fmla="*/ 27 w 104"/>
                  <a:gd name="T21" fmla="*/ 48 h 67"/>
                  <a:gd name="T22" fmla="*/ 0 w 104"/>
                  <a:gd name="T23" fmla="*/ 6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67">
                    <a:moveTo>
                      <a:pt x="0" y="66"/>
                    </a:moveTo>
                    <a:lnTo>
                      <a:pt x="16" y="53"/>
                    </a:lnTo>
                    <a:lnTo>
                      <a:pt x="32" y="40"/>
                    </a:lnTo>
                    <a:lnTo>
                      <a:pt x="54" y="26"/>
                    </a:lnTo>
                    <a:lnTo>
                      <a:pt x="87" y="13"/>
                    </a:lnTo>
                    <a:lnTo>
                      <a:pt x="103" y="0"/>
                    </a:lnTo>
                    <a:lnTo>
                      <a:pt x="92" y="13"/>
                    </a:lnTo>
                    <a:lnTo>
                      <a:pt x="64" y="31"/>
                    </a:lnTo>
                    <a:lnTo>
                      <a:pt x="43" y="40"/>
                    </a:lnTo>
                    <a:lnTo>
                      <a:pt x="32" y="48"/>
                    </a:lnTo>
                    <a:lnTo>
                      <a:pt x="27" y="48"/>
                    </a:lnTo>
                    <a:lnTo>
                      <a:pt x="0" y="66"/>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49" name="Freeform 151"/>
              <p:cNvSpPr>
                <a:spLocks/>
              </p:cNvSpPr>
              <p:nvPr/>
            </p:nvSpPr>
            <p:spPr bwMode="auto">
              <a:xfrm>
                <a:off x="3547" y="1735"/>
                <a:ext cx="68" cy="57"/>
              </a:xfrm>
              <a:custGeom>
                <a:avLst/>
                <a:gdLst>
                  <a:gd name="T0" fmla="*/ 0 w 68"/>
                  <a:gd name="T1" fmla="*/ 56 h 57"/>
                  <a:gd name="T2" fmla="*/ 10 w 68"/>
                  <a:gd name="T3" fmla="*/ 39 h 57"/>
                  <a:gd name="T4" fmla="*/ 30 w 68"/>
                  <a:gd name="T5" fmla="*/ 21 h 57"/>
                  <a:gd name="T6" fmla="*/ 57 w 68"/>
                  <a:gd name="T7" fmla="*/ 9 h 57"/>
                  <a:gd name="T8" fmla="*/ 67 w 68"/>
                  <a:gd name="T9" fmla="*/ 0 h 57"/>
                  <a:gd name="T10" fmla="*/ 51 w 68"/>
                  <a:gd name="T11" fmla="*/ 13 h 57"/>
                  <a:gd name="T12" fmla="*/ 30 w 68"/>
                  <a:gd name="T13" fmla="*/ 26 h 57"/>
                  <a:gd name="T14" fmla="*/ 16 w 68"/>
                  <a:gd name="T15" fmla="*/ 39 h 57"/>
                  <a:gd name="T16" fmla="*/ 0 w 68"/>
                  <a:gd name="T17" fmla="*/ 5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57">
                    <a:moveTo>
                      <a:pt x="0" y="56"/>
                    </a:moveTo>
                    <a:lnTo>
                      <a:pt x="10" y="39"/>
                    </a:lnTo>
                    <a:lnTo>
                      <a:pt x="30" y="21"/>
                    </a:lnTo>
                    <a:lnTo>
                      <a:pt x="57" y="9"/>
                    </a:lnTo>
                    <a:lnTo>
                      <a:pt x="67" y="0"/>
                    </a:lnTo>
                    <a:lnTo>
                      <a:pt x="51" y="13"/>
                    </a:lnTo>
                    <a:lnTo>
                      <a:pt x="30" y="26"/>
                    </a:lnTo>
                    <a:lnTo>
                      <a:pt x="16" y="39"/>
                    </a:lnTo>
                    <a:lnTo>
                      <a:pt x="0" y="56"/>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50" name="Freeform 152"/>
              <p:cNvSpPr>
                <a:spLocks/>
              </p:cNvSpPr>
              <p:nvPr/>
            </p:nvSpPr>
            <p:spPr bwMode="auto">
              <a:xfrm>
                <a:off x="3614" y="1705"/>
                <a:ext cx="80" cy="51"/>
              </a:xfrm>
              <a:custGeom>
                <a:avLst/>
                <a:gdLst>
                  <a:gd name="T0" fmla="*/ 0 w 80"/>
                  <a:gd name="T1" fmla="*/ 50 h 51"/>
                  <a:gd name="T2" fmla="*/ 26 w 80"/>
                  <a:gd name="T3" fmla="*/ 34 h 51"/>
                  <a:gd name="T4" fmla="*/ 53 w 80"/>
                  <a:gd name="T5" fmla="*/ 17 h 51"/>
                  <a:gd name="T6" fmla="*/ 63 w 80"/>
                  <a:gd name="T7" fmla="*/ 4 h 51"/>
                  <a:gd name="T8" fmla="*/ 79 w 80"/>
                  <a:gd name="T9" fmla="*/ 0 h 51"/>
                  <a:gd name="T10" fmla="*/ 63 w 80"/>
                  <a:gd name="T11" fmla="*/ 8 h 51"/>
                  <a:gd name="T12" fmla="*/ 59 w 80"/>
                  <a:gd name="T13" fmla="*/ 22 h 51"/>
                  <a:gd name="T14" fmla="*/ 36 w 80"/>
                  <a:gd name="T15" fmla="*/ 34 h 51"/>
                  <a:gd name="T16" fmla="*/ 20 w 80"/>
                  <a:gd name="T17" fmla="*/ 42 h 51"/>
                  <a:gd name="T18" fmla="*/ 0 w 80"/>
                  <a:gd name="T19" fmla="*/ 5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1">
                    <a:moveTo>
                      <a:pt x="0" y="50"/>
                    </a:moveTo>
                    <a:lnTo>
                      <a:pt x="26" y="34"/>
                    </a:lnTo>
                    <a:lnTo>
                      <a:pt x="53" y="17"/>
                    </a:lnTo>
                    <a:lnTo>
                      <a:pt x="63" y="4"/>
                    </a:lnTo>
                    <a:lnTo>
                      <a:pt x="79" y="0"/>
                    </a:lnTo>
                    <a:lnTo>
                      <a:pt x="63" y="8"/>
                    </a:lnTo>
                    <a:lnTo>
                      <a:pt x="59" y="22"/>
                    </a:lnTo>
                    <a:lnTo>
                      <a:pt x="36" y="34"/>
                    </a:lnTo>
                    <a:lnTo>
                      <a:pt x="20" y="42"/>
                    </a:lnTo>
                    <a:lnTo>
                      <a:pt x="0" y="50"/>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51" name="Freeform 153"/>
              <p:cNvSpPr>
                <a:spLocks/>
              </p:cNvSpPr>
              <p:nvPr/>
            </p:nvSpPr>
            <p:spPr bwMode="auto">
              <a:xfrm>
                <a:off x="3632" y="1677"/>
                <a:ext cx="81" cy="42"/>
              </a:xfrm>
              <a:custGeom>
                <a:avLst/>
                <a:gdLst>
                  <a:gd name="T0" fmla="*/ 0 w 81"/>
                  <a:gd name="T1" fmla="*/ 41 h 42"/>
                  <a:gd name="T2" fmla="*/ 26 w 81"/>
                  <a:gd name="T3" fmla="*/ 24 h 42"/>
                  <a:gd name="T4" fmla="*/ 38 w 81"/>
                  <a:gd name="T5" fmla="*/ 12 h 42"/>
                  <a:gd name="T6" fmla="*/ 64 w 81"/>
                  <a:gd name="T7" fmla="*/ 0 h 42"/>
                  <a:gd name="T8" fmla="*/ 80 w 81"/>
                  <a:gd name="T9" fmla="*/ 0 h 42"/>
                  <a:gd name="T10" fmla="*/ 59 w 81"/>
                  <a:gd name="T11" fmla="*/ 8 h 42"/>
                  <a:gd name="T12" fmla="*/ 38 w 81"/>
                  <a:gd name="T13" fmla="*/ 17 h 42"/>
                  <a:gd name="T14" fmla="*/ 33 w 81"/>
                  <a:gd name="T15" fmla="*/ 24 h 42"/>
                  <a:gd name="T16" fmla="*/ 21 w 81"/>
                  <a:gd name="T17" fmla="*/ 32 h 42"/>
                  <a:gd name="T18" fmla="*/ 0 w 81"/>
                  <a:gd name="T19" fmla="*/ 4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42">
                    <a:moveTo>
                      <a:pt x="0" y="41"/>
                    </a:moveTo>
                    <a:lnTo>
                      <a:pt x="26" y="24"/>
                    </a:lnTo>
                    <a:lnTo>
                      <a:pt x="38" y="12"/>
                    </a:lnTo>
                    <a:lnTo>
                      <a:pt x="64" y="0"/>
                    </a:lnTo>
                    <a:lnTo>
                      <a:pt x="80" y="0"/>
                    </a:lnTo>
                    <a:lnTo>
                      <a:pt x="59" y="8"/>
                    </a:lnTo>
                    <a:lnTo>
                      <a:pt x="38" y="17"/>
                    </a:lnTo>
                    <a:lnTo>
                      <a:pt x="33" y="24"/>
                    </a:lnTo>
                    <a:lnTo>
                      <a:pt x="21" y="32"/>
                    </a:lnTo>
                    <a:lnTo>
                      <a:pt x="0" y="41"/>
                    </a:lnTo>
                  </a:path>
                </a:pathLst>
              </a:custGeom>
              <a:solidFill>
                <a:srgbClr val="402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52" name="Freeform 154"/>
              <p:cNvSpPr>
                <a:spLocks/>
              </p:cNvSpPr>
              <p:nvPr/>
            </p:nvSpPr>
            <p:spPr bwMode="auto">
              <a:xfrm>
                <a:off x="3510" y="2619"/>
                <a:ext cx="26" cy="57"/>
              </a:xfrm>
              <a:custGeom>
                <a:avLst/>
                <a:gdLst>
                  <a:gd name="T0" fmla="*/ 0 w 26"/>
                  <a:gd name="T1" fmla="*/ 0 h 57"/>
                  <a:gd name="T2" fmla="*/ 5 w 26"/>
                  <a:gd name="T3" fmla="*/ 22 h 57"/>
                  <a:gd name="T4" fmla="*/ 13 w 26"/>
                  <a:gd name="T5" fmla="*/ 39 h 57"/>
                  <a:gd name="T6" fmla="*/ 25 w 26"/>
                  <a:gd name="T7" fmla="*/ 56 h 57"/>
                  <a:gd name="T8" fmla="*/ 17 w 26"/>
                  <a:gd name="T9" fmla="*/ 34 h 57"/>
                  <a:gd name="T10" fmla="*/ 13 w 26"/>
                  <a:gd name="T11" fmla="*/ 18 h 57"/>
                  <a:gd name="T12" fmla="*/ 0 w 26"/>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26" h="57">
                    <a:moveTo>
                      <a:pt x="0" y="0"/>
                    </a:moveTo>
                    <a:lnTo>
                      <a:pt x="5" y="22"/>
                    </a:lnTo>
                    <a:lnTo>
                      <a:pt x="13" y="39"/>
                    </a:lnTo>
                    <a:lnTo>
                      <a:pt x="25" y="56"/>
                    </a:lnTo>
                    <a:lnTo>
                      <a:pt x="17" y="34"/>
                    </a:lnTo>
                    <a:lnTo>
                      <a:pt x="13" y="18"/>
                    </a:lnTo>
                    <a:lnTo>
                      <a:pt x="0"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53" name="Freeform 155"/>
              <p:cNvSpPr>
                <a:spLocks/>
              </p:cNvSpPr>
              <p:nvPr/>
            </p:nvSpPr>
            <p:spPr bwMode="auto">
              <a:xfrm>
                <a:off x="3571" y="2687"/>
                <a:ext cx="99" cy="37"/>
              </a:xfrm>
              <a:custGeom>
                <a:avLst/>
                <a:gdLst>
                  <a:gd name="T0" fmla="*/ 0 w 99"/>
                  <a:gd name="T1" fmla="*/ 0 h 37"/>
                  <a:gd name="T2" fmla="*/ 11 w 99"/>
                  <a:gd name="T3" fmla="*/ 8 h 37"/>
                  <a:gd name="T4" fmla="*/ 28 w 99"/>
                  <a:gd name="T5" fmla="*/ 12 h 37"/>
                  <a:gd name="T6" fmla="*/ 60 w 99"/>
                  <a:gd name="T7" fmla="*/ 20 h 37"/>
                  <a:gd name="T8" fmla="*/ 98 w 99"/>
                  <a:gd name="T9" fmla="*/ 36 h 37"/>
                  <a:gd name="T10" fmla="*/ 81 w 99"/>
                  <a:gd name="T11" fmla="*/ 23 h 37"/>
                  <a:gd name="T12" fmla="*/ 65 w 99"/>
                  <a:gd name="T13" fmla="*/ 12 h 37"/>
                  <a:gd name="T14" fmla="*/ 33 w 99"/>
                  <a:gd name="T15" fmla="*/ 8 h 37"/>
                  <a:gd name="T16" fmla="*/ 16 w 99"/>
                  <a:gd name="T17" fmla="*/ 4 h 37"/>
                  <a:gd name="T18" fmla="*/ 0 w 99"/>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7">
                    <a:moveTo>
                      <a:pt x="0" y="0"/>
                    </a:moveTo>
                    <a:lnTo>
                      <a:pt x="11" y="8"/>
                    </a:lnTo>
                    <a:lnTo>
                      <a:pt x="28" y="12"/>
                    </a:lnTo>
                    <a:lnTo>
                      <a:pt x="60" y="20"/>
                    </a:lnTo>
                    <a:lnTo>
                      <a:pt x="98" y="36"/>
                    </a:lnTo>
                    <a:lnTo>
                      <a:pt x="81" y="23"/>
                    </a:lnTo>
                    <a:lnTo>
                      <a:pt x="65" y="12"/>
                    </a:lnTo>
                    <a:lnTo>
                      <a:pt x="33" y="8"/>
                    </a:lnTo>
                    <a:lnTo>
                      <a:pt x="16" y="4"/>
                    </a:lnTo>
                    <a:lnTo>
                      <a:pt x="0"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54" name="Freeform 156"/>
              <p:cNvSpPr>
                <a:spLocks/>
              </p:cNvSpPr>
              <p:nvPr/>
            </p:nvSpPr>
            <p:spPr bwMode="auto">
              <a:xfrm>
                <a:off x="3680" y="2739"/>
                <a:ext cx="37" cy="71"/>
              </a:xfrm>
              <a:custGeom>
                <a:avLst/>
                <a:gdLst>
                  <a:gd name="T0" fmla="*/ 0 w 37"/>
                  <a:gd name="T1" fmla="*/ 0 h 71"/>
                  <a:gd name="T2" fmla="*/ 13 w 37"/>
                  <a:gd name="T3" fmla="*/ 14 h 71"/>
                  <a:gd name="T4" fmla="*/ 23 w 37"/>
                  <a:gd name="T5" fmla="*/ 31 h 71"/>
                  <a:gd name="T6" fmla="*/ 27 w 37"/>
                  <a:gd name="T7" fmla="*/ 48 h 71"/>
                  <a:gd name="T8" fmla="*/ 36 w 37"/>
                  <a:gd name="T9" fmla="*/ 70 h 71"/>
                  <a:gd name="T10" fmla="*/ 32 w 37"/>
                  <a:gd name="T11" fmla="*/ 48 h 71"/>
                  <a:gd name="T12" fmla="*/ 27 w 37"/>
                  <a:gd name="T13" fmla="*/ 36 h 71"/>
                  <a:gd name="T14" fmla="*/ 23 w 37"/>
                  <a:gd name="T15" fmla="*/ 18 h 71"/>
                  <a:gd name="T16" fmla="*/ 13 w 37"/>
                  <a:gd name="T17" fmla="*/ 9 h 71"/>
                  <a:gd name="T18" fmla="*/ 0 w 37"/>
                  <a:gd name="T1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71">
                    <a:moveTo>
                      <a:pt x="0" y="0"/>
                    </a:moveTo>
                    <a:lnTo>
                      <a:pt x="13" y="14"/>
                    </a:lnTo>
                    <a:lnTo>
                      <a:pt x="23" y="31"/>
                    </a:lnTo>
                    <a:lnTo>
                      <a:pt x="27" y="48"/>
                    </a:lnTo>
                    <a:lnTo>
                      <a:pt x="36" y="70"/>
                    </a:lnTo>
                    <a:lnTo>
                      <a:pt x="32" y="48"/>
                    </a:lnTo>
                    <a:lnTo>
                      <a:pt x="27" y="36"/>
                    </a:lnTo>
                    <a:lnTo>
                      <a:pt x="23" y="18"/>
                    </a:lnTo>
                    <a:lnTo>
                      <a:pt x="13" y="9"/>
                    </a:lnTo>
                    <a:lnTo>
                      <a:pt x="0"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55" name="Freeform 157"/>
              <p:cNvSpPr>
                <a:spLocks/>
              </p:cNvSpPr>
              <p:nvPr/>
            </p:nvSpPr>
            <p:spPr bwMode="auto">
              <a:xfrm>
                <a:off x="3712" y="2749"/>
                <a:ext cx="85" cy="106"/>
              </a:xfrm>
              <a:custGeom>
                <a:avLst/>
                <a:gdLst>
                  <a:gd name="T0" fmla="*/ 0 w 85"/>
                  <a:gd name="T1" fmla="*/ 0 h 106"/>
                  <a:gd name="T2" fmla="*/ 11 w 85"/>
                  <a:gd name="T3" fmla="*/ 14 h 106"/>
                  <a:gd name="T4" fmla="*/ 15 w 85"/>
                  <a:gd name="T5" fmla="*/ 32 h 106"/>
                  <a:gd name="T6" fmla="*/ 21 w 85"/>
                  <a:gd name="T7" fmla="*/ 50 h 106"/>
                  <a:gd name="T8" fmla="*/ 32 w 85"/>
                  <a:gd name="T9" fmla="*/ 73 h 106"/>
                  <a:gd name="T10" fmla="*/ 43 w 85"/>
                  <a:gd name="T11" fmla="*/ 86 h 106"/>
                  <a:gd name="T12" fmla="*/ 69 w 85"/>
                  <a:gd name="T13" fmla="*/ 100 h 106"/>
                  <a:gd name="T14" fmla="*/ 74 w 85"/>
                  <a:gd name="T15" fmla="*/ 100 h 106"/>
                  <a:gd name="T16" fmla="*/ 84 w 85"/>
                  <a:gd name="T17" fmla="*/ 105 h 106"/>
                  <a:gd name="T18" fmla="*/ 74 w 85"/>
                  <a:gd name="T19" fmla="*/ 100 h 106"/>
                  <a:gd name="T20" fmla="*/ 58 w 85"/>
                  <a:gd name="T21" fmla="*/ 91 h 106"/>
                  <a:gd name="T22" fmla="*/ 38 w 85"/>
                  <a:gd name="T23" fmla="*/ 78 h 106"/>
                  <a:gd name="T24" fmla="*/ 32 w 85"/>
                  <a:gd name="T25" fmla="*/ 55 h 106"/>
                  <a:gd name="T26" fmla="*/ 21 w 85"/>
                  <a:gd name="T27" fmla="*/ 27 h 106"/>
                  <a:gd name="T28" fmla="*/ 15 w 85"/>
                  <a:gd name="T29" fmla="*/ 14 h 106"/>
                  <a:gd name="T30" fmla="*/ 0 w 85"/>
                  <a:gd name="T31"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106">
                    <a:moveTo>
                      <a:pt x="0" y="0"/>
                    </a:moveTo>
                    <a:lnTo>
                      <a:pt x="11" y="14"/>
                    </a:lnTo>
                    <a:lnTo>
                      <a:pt x="15" y="32"/>
                    </a:lnTo>
                    <a:lnTo>
                      <a:pt x="21" y="50"/>
                    </a:lnTo>
                    <a:lnTo>
                      <a:pt x="32" y="73"/>
                    </a:lnTo>
                    <a:lnTo>
                      <a:pt x="43" y="86"/>
                    </a:lnTo>
                    <a:lnTo>
                      <a:pt x="69" y="100"/>
                    </a:lnTo>
                    <a:lnTo>
                      <a:pt x="74" y="100"/>
                    </a:lnTo>
                    <a:lnTo>
                      <a:pt x="84" y="105"/>
                    </a:lnTo>
                    <a:lnTo>
                      <a:pt x="74" y="100"/>
                    </a:lnTo>
                    <a:lnTo>
                      <a:pt x="58" y="91"/>
                    </a:lnTo>
                    <a:lnTo>
                      <a:pt x="38" y="78"/>
                    </a:lnTo>
                    <a:lnTo>
                      <a:pt x="32" y="55"/>
                    </a:lnTo>
                    <a:lnTo>
                      <a:pt x="21" y="27"/>
                    </a:lnTo>
                    <a:lnTo>
                      <a:pt x="15" y="14"/>
                    </a:lnTo>
                    <a:lnTo>
                      <a:pt x="0"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56" name="Freeform 158"/>
              <p:cNvSpPr>
                <a:spLocks/>
              </p:cNvSpPr>
              <p:nvPr/>
            </p:nvSpPr>
            <p:spPr bwMode="auto">
              <a:xfrm>
                <a:off x="3364" y="2715"/>
                <a:ext cx="25" cy="37"/>
              </a:xfrm>
              <a:custGeom>
                <a:avLst/>
                <a:gdLst>
                  <a:gd name="T0" fmla="*/ 0 w 25"/>
                  <a:gd name="T1" fmla="*/ 0 h 37"/>
                  <a:gd name="T2" fmla="*/ 12 w 25"/>
                  <a:gd name="T3" fmla="*/ 17 h 37"/>
                  <a:gd name="T4" fmla="*/ 20 w 25"/>
                  <a:gd name="T5" fmla="*/ 24 h 37"/>
                  <a:gd name="T6" fmla="*/ 24 w 25"/>
                  <a:gd name="T7" fmla="*/ 36 h 37"/>
                  <a:gd name="T8" fmla="*/ 12 w 25"/>
                  <a:gd name="T9" fmla="*/ 32 h 37"/>
                  <a:gd name="T10" fmla="*/ 0 w 25"/>
                  <a:gd name="T11" fmla="*/ 24 h 37"/>
                  <a:gd name="T12" fmla="*/ 0 w 25"/>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25" h="37">
                    <a:moveTo>
                      <a:pt x="0" y="0"/>
                    </a:moveTo>
                    <a:lnTo>
                      <a:pt x="12" y="17"/>
                    </a:lnTo>
                    <a:lnTo>
                      <a:pt x="20" y="24"/>
                    </a:lnTo>
                    <a:lnTo>
                      <a:pt x="24" y="36"/>
                    </a:lnTo>
                    <a:lnTo>
                      <a:pt x="12" y="32"/>
                    </a:lnTo>
                    <a:lnTo>
                      <a:pt x="0" y="24"/>
                    </a:lnTo>
                    <a:lnTo>
                      <a:pt x="0"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57" name="Freeform 159"/>
              <p:cNvSpPr>
                <a:spLocks/>
              </p:cNvSpPr>
              <p:nvPr/>
            </p:nvSpPr>
            <p:spPr bwMode="auto">
              <a:xfrm>
                <a:off x="3504" y="2817"/>
                <a:ext cx="14" cy="86"/>
              </a:xfrm>
              <a:custGeom>
                <a:avLst/>
                <a:gdLst>
                  <a:gd name="T0" fmla="*/ 7 w 14"/>
                  <a:gd name="T1" fmla="*/ 0 h 86"/>
                  <a:gd name="T2" fmla="*/ 10 w 14"/>
                  <a:gd name="T3" fmla="*/ 18 h 86"/>
                  <a:gd name="T4" fmla="*/ 10 w 14"/>
                  <a:gd name="T5" fmla="*/ 41 h 86"/>
                  <a:gd name="T6" fmla="*/ 7 w 14"/>
                  <a:gd name="T7" fmla="*/ 49 h 86"/>
                  <a:gd name="T8" fmla="*/ 3 w 14"/>
                  <a:gd name="T9" fmla="*/ 63 h 86"/>
                  <a:gd name="T10" fmla="*/ 0 w 14"/>
                  <a:gd name="T11" fmla="*/ 76 h 86"/>
                  <a:gd name="T12" fmla="*/ 0 w 14"/>
                  <a:gd name="T13" fmla="*/ 85 h 86"/>
                  <a:gd name="T14" fmla="*/ 3 w 14"/>
                  <a:gd name="T15" fmla="*/ 67 h 86"/>
                  <a:gd name="T16" fmla="*/ 7 w 14"/>
                  <a:gd name="T17" fmla="*/ 58 h 86"/>
                  <a:gd name="T18" fmla="*/ 10 w 14"/>
                  <a:gd name="T19" fmla="*/ 49 h 86"/>
                  <a:gd name="T20" fmla="*/ 13 w 14"/>
                  <a:gd name="T21" fmla="*/ 41 h 86"/>
                  <a:gd name="T22" fmla="*/ 13 w 14"/>
                  <a:gd name="T23" fmla="*/ 32 h 86"/>
                  <a:gd name="T24" fmla="*/ 7 w 14"/>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86">
                    <a:moveTo>
                      <a:pt x="7" y="0"/>
                    </a:moveTo>
                    <a:lnTo>
                      <a:pt x="10" y="18"/>
                    </a:lnTo>
                    <a:lnTo>
                      <a:pt x="10" y="41"/>
                    </a:lnTo>
                    <a:lnTo>
                      <a:pt x="7" y="49"/>
                    </a:lnTo>
                    <a:lnTo>
                      <a:pt x="3" y="63"/>
                    </a:lnTo>
                    <a:lnTo>
                      <a:pt x="0" y="76"/>
                    </a:lnTo>
                    <a:lnTo>
                      <a:pt x="0" y="85"/>
                    </a:lnTo>
                    <a:lnTo>
                      <a:pt x="3" y="67"/>
                    </a:lnTo>
                    <a:lnTo>
                      <a:pt x="7" y="58"/>
                    </a:lnTo>
                    <a:lnTo>
                      <a:pt x="10" y="49"/>
                    </a:lnTo>
                    <a:lnTo>
                      <a:pt x="13" y="41"/>
                    </a:lnTo>
                    <a:lnTo>
                      <a:pt x="13" y="32"/>
                    </a:lnTo>
                    <a:lnTo>
                      <a:pt x="7"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58" name="Freeform 160"/>
              <p:cNvSpPr>
                <a:spLocks/>
              </p:cNvSpPr>
              <p:nvPr/>
            </p:nvSpPr>
            <p:spPr bwMode="auto">
              <a:xfrm>
                <a:off x="3523" y="2875"/>
                <a:ext cx="31" cy="8"/>
              </a:xfrm>
              <a:custGeom>
                <a:avLst/>
                <a:gdLst>
                  <a:gd name="T0" fmla="*/ 0 w 31"/>
                  <a:gd name="T1" fmla="*/ 7 h 8"/>
                  <a:gd name="T2" fmla="*/ 4 w 31"/>
                  <a:gd name="T3" fmla="*/ 2 h 8"/>
                  <a:gd name="T4" fmla="*/ 9 w 31"/>
                  <a:gd name="T5" fmla="*/ 0 h 8"/>
                  <a:gd name="T6" fmla="*/ 17 w 31"/>
                  <a:gd name="T7" fmla="*/ 0 h 8"/>
                  <a:gd name="T8" fmla="*/ 21 w 31"/>
                  <a:gd name="T9" fmla="*/ 0 h 8"/>
                  <a:gd name="T10" fmla="*/ 30 w 31"/>
                  <a:gd name="T11" fmla="*/ 5 h 8"/>
                  <a:gd name="T12" fmla="*/ 17 w 31"/>
                  <a:gd name="T13" fmla="*/ 2 h 8"/>
                  <a:gd name="T14" fmla="*/ 9 w 31"/>
                  <a:gd name="T15" fmla="*/ 2 h 8"/>
                  <a:gd name="T16" fmla="*/ 0 w 31"/>
                  <a:gd name="T17"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8">
                    <a:moveTo>
                      <a:pt x="0" y="7"/>
                    </a:moveTo>
                    <a:lnTo>
                      <a:pt x="4" y="2"/>
                    </a:lnTo>
                    <a:lnTo>
                      <a:pt x="9" y="0"/>
                    </a:lnTo>
                    <a:lnTo>
                      <a:pt x="17" y="0"/>
                    </a:lnTo>
                    <a:lnTo>
                      <a:pt x="21" y="0"/>
                    </a:lnTo>
                    <a:lnTo>
                      <a:pt x="30" y="5"/>
                    </a:lnTo>
                    <a:lnTo>
                      <a:pt x="17" y="2"/>
                    </a:lnTo>
                    <a:lnTo>
                      <a:pt x="9" y="2"/>
                    </a:lnTo>
                    <a:lnTo>
                      <a:pt x="0" y="7"/>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59" name="Freeform 161"/>
              <p:cNvSpPr>
                <a:spLocks/>
              </p:cNvSpPr>
              <p:nvPr/>
            </p:nvSpPr>
            <p:spPr bwMode="auto">
              <a:xfrm>
                <a:off x="3535" y="2822"/>
                <a:ext cx="13" cy="47"/>
              </a:xfrm>
              <a:custGeom>
                <a:avLst/>
                <a:gdLst>
                  <a:gd name="T0" fmla="*/ 3 w 13"/>
                  <a:gd name="T1" fmla="*/ 0 h 47"/>
                  <a:gd name="T2" fmla="*/ 3 w 13"/>
                  <a:gd name="T3" fmla="*/ 13 h 47"/>
                  <a:gd name="T4" fmla="*/ 0 w 13"/>
                  <a:gd name="T5" fmla="*/ 21 h 47"/>
                  <a:gd name="T6" fmla="*/ 3 w 13"/>
                  <a:gd name="T7" fmla="*/ 30 h 47"/>
                  <a:gd name="T8" fmla="*/ 6 w 13"/>
                  <a:gd name="T9" fmla="*/ 38 h 47"/>
                  <a:gd name="T10" fmla="*/ 12 w 13"/>
                  <a:gd name="T11" fmla="*/ 46 h 47"/>
                  <a:gd name="T12" fmla="*/ 3 w 13"/>
                  <a:gd name="T13" fmla="*/ 30 h 47"/>
                  <a:gd name="T14" fmla="*/ 3 w 13"/>
                  <a:gd name="T15" fmla="*/ 21 h 47"/>
                  <a:gd name="T16" fmla="*/ 3 w 13"/>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47">
                    <a:moveTo>
                      <a:pt x="3" y="0"/>
                    </a:moveTo>
                    <a:lnTo>
                      <a:pt x="3" y="13"/>
                    </a:lnTo>
                    <a:lnTo>
                      <a:pt x="0" y="21"/>
                    </a:lnTo>
                    <a:lnTo>
                      <a:pt x="3" y="30"/>
                    </a:lnTo>
                    <a:lnTo>
                      <a:pt x="6" y="38"/>
                    </a:lnTo>
                    <a:lnTo>
                      <a:pt x="12" y="46"/>
                    </a:lnTo>
                    <a:lnTo>
                      <a:pt x="3" y="30"/>
                    </a:lnTo>
                    <a:lnTo>
                      <a:pt x="3" y="21"/>
                    </a:lnTo>
                    <a:lnTo>
                      <a:pt x="3"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60" name="Freeform 162"/>
              <p:cNvSpPr>
                <a:spLocks/>
              </p:cNvSpPr>
              <p:nvPr/>
            </p:nvSpPr>
            <p:spPr bwMode="auto">
              <a:xfrm>
                <a:off x="3266" y="2774"/>
                <a:ext cx="39" cy="9"/>
              </a:xfrm>
              <a:custGeom>
                <a:avLst/>
                <a:gdLst>
                  <a:gd name="T0" fmla="*/ 0 w 39"/>
                  <a:gd name="T1" fmla="*/ 8 h 9"/>
                  <a:gd name="T2" fmla="*/ 11 w 39"/>
                  <a:gd name="T3" fmla="*/ 3 h 9"/>
                  <a:gd name="T4" fmla="*/ 20 w 39"/>
                  <a:gd name="T5" fmla="*/ 3 h 9"/>
                  <a:gd name="T6" fmla="*/ 29 w 39"/>
                  <a:gd name="T7" fmla="*/ 3 h 9"/>
                  <a:gd name="T8" fmla="*/ 38 w 39"/>
                  <a:gd name="T9" fmla="*/ 3 h 9"/>
                  <a:gd name="T10" fmla="*/ 29 w 39"/>
                  <a:gd name="T11" fmla="*/ 0 h 9"/>
                  <a:gd name="T12" fmla="*/ 20 w 39"/>
                  <a:gd name="T13" fmla="*/ 0 h 9"/>
                  <a:gd name="T14" fmla="*/ 11 w 39"/>
                  <a:gd name="T15" fmla="*/ 0 h 9"/>
                  <a:gd name="T16" fmla="*/ 0 w 39"/>
                  <a:gd name="T17"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9">
                    <a:moveTo>
                      <a:pt x="0" y="8"/>
                    </a:moveTo>
                    <a:lnTo>
                      <a:pt x="11" y="3"/>
                    </a:lnTo>
                    <a:lnTo>
                      <a:pt x="20" y="3"/>
                    </a:lnTo>
                    <a:lnTo>
                      <a:pt x="29" y="3"/>
                    </a:lnTo>
                    <a:lnTo>
                      <a:pt x="38" y="3"/>
                    </a:lnTo>
                    <a:lnTo>
                      <a:pt x="29" y="0"/>
                    </a:lnTo>
                    <a:lnTo>
                      <a:pt x="20" y="0"/>
                    </a:lnTo>
                    <a:lnTo>
                      <a:pt x="11" y="0"/>
                    </a:lnTo>
                    <a:lnTo>
                      <a:pt x="0" y="8"/>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61" name="Freeform 163"/>
              <p:cNvSpPr>
                <a:spLocks/>
              </p:cNvSpPr>
              <p:nvPr/>
            </p:nvSpPr>
            <p:spPr bwMode="auto">
              <a:xfrm>
                <a:off x="3248" y="2760"/>
                <a:ext cx="57" cy="17"/>
              </a:xfrm>
              <a:custGeom>
                <a:avLst/>
                <a:gdLst>
                  <a:gd name="T0" fmla="*/ 0 w 57"/>
                  <a:gd name="T1" fmla="*/ 16 h 17"/>
                  <a:gd name="T2" fmla="*/ 15 w 57"/>
                  <a:gd name="T3" fmla="*/ 9 h 17"/>
                  <a:gd name="T4" fmla="*/ 15 w 57"/>
                  <a:gd name="T5" fmla="*/ 6 h 17"/>
                  <a:gd name="T6" fmla="*/ 26 w 57"/>
                  <a:gd name="T7" fmla="*/ 3 h 17"/>
                  <a:gd name="T8" fmla="*/ 41 w 57"/>
                  <a:gd name="T9" fmla="*/ 3 h 17"/>
                  <a:gd name="T10" fmla="*/ 56 w 57"/>
                  <a:gd name="T11" fmla="*/ 6 h 17"/>
                  <a:gd name="T12" fmla="*/ 31 w 57"/>
                  <a:gd name="T13" fmla="*/ 0 h 17"/>
                  <a:gd name="T14" fmla="*/ 20 w 57"/>
                  <a:gd name="T15" fmla="*/ 3 h 17"/>
                  <a:gd name="T16" fmla="*/ 10 w 57"/>
                  <a:gd name="T17" fmla="*/ 6 h 17"/>
                  <a:gd name="T18" fmla="*/ 0 w 57"/>
                  <a:gd name="T19"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17">
                    <a:moveTo>
                      <a:pt x="0" y="16"/>
                    </a:moveTo>
                    <a:lnTo>
                      <a:pt x="15" y="9"/>
                    </a:lnTo>
                    <a:lnTo>
                      <a:pt x="15" y="6"/>
                    </a:lnTo>
                    <a:lnTo>
                      <a:pt x="26" y="3"/>
                    </a:lnTo>
                    <a:lnTo>
                      <a:pt x="41" y="3"/>
                    </a:lnTo>
                    <a:lnTo>
                      <a:pt x="56" y="6"/>
                    </a:lnTo>
                    <a:lnTo>
                      <a:pt x="31" y="0"/>
                    </a:lnTo>
                    <a:lnTo>
                      <a:pt x="20" y="3"/>
                    </a:lnTo>
                    <a:lnTo>
                      <a:pt x="10" y="6"/>
                    </a:lnTo>
                    <a:lnTo>
                      <a:pt x="0" y="16"/>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62" name="Freeform 164"/>
              <p:cNvSpPr>
                <a:spLocks/>
              </p:cNvSpPr>
              <p:nvPr/>
            </p:nvSpPr>
            <p:spPr bwMode="auto">
              <a:xfrm>
                <a:off x="3144" y="2736"/>
                <a:ext cx="26" cy="2"/>
              </a:xfrm>
              <a:custGeom>
                <a:avLst/>
                <a:gdLst>
                  <a:gd name="T0" fmla="*/ 0 w 26"/>
                  <a:gd name="T1" fmla="*/ 1 h 2"/>
                  <a:gd name="T2" fmla="*/ 16 w 26"/>
                  <a:gd name="T3" fmla="*/ 1 h 2"/>
                  <a:gd name="T4" fmla="*/ 21 w 26"/>
                  <a:gd name="T5" fmla="*/ 1 h 2"/>
                  <a:gd name="T6" fmla="*/ 25 w 26"/>
                  <a:gd name="T7" fmla="*/ 1 h 2"/>
                  <a:gd name="T8" fmla="*/ 21 w 26"/>
                  <a:gd name="T9" fmla="*/ 0 h 2"/>
                  <a:gd name="T10" fmla="*/ 16 w 26"/>
                  <a:gd name="T11" fmla="*/ 0 h 2"/>
                  <a:gd name="T12" fmla="*/ 0 w 26"/>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6" h="2">
                    <a:moveTo>
                      <a:pt x="0" y="1"/>
                    </a:moveTo>
                    <a:lnTo>
                      <a:pt x="16" y="1"/>
                    </a:lnTo>
                    <a:lnTo>
                      <a:pt x="21" y="1"/>
                    </a:lnTo>
                    <a:lnTo>
                      <a:pt x="25" y="1"/>
                    </a:lnTo>
                    <a:lnTo>
                      <a:pt x="21" y="0"/>
                    </a:lnTo>
                    <a:lnTo>
                      <a:pt x="16" y="0"/>
                    </a:lnTo>
                    <a:lnTo>
                      <a:pt x="0" y="1"/>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63" name="Freeform 165"/>
              <p:cNvSpPr>
                <a:spLocks/>
              </p:cNvSpPr>
              <p:nvPr/>
            </p:nvSpPr>
            <p:spPr bwMode="auto">
              <a:xfrm>
                <a:off x="3180" y="2722"/>
                <a:ext cx="15" cy="2"/>
              </a:xfrm>
              <a:custGeom>
                <a:avLst/>
                <a:gdLst>
                  <a:gd name="T0" fmla="*/ 0 w 15"/>
                  <a:gd name="T1" fmla="*/ 1 h 2"/>
                  <a:gd name="T2" fmla="*/ 6 w 15"/>
                  <a:gd name="T3" fmla="*/ 1 h 2"/>
                  <a:gd name="T4" fmla="*/ 11 w 15"/>
                  <a:gd name="T5" fmla="*/ 1 h 2"/>
                  <a:gd name="T6" fmla="*/ 14 w 15"/>
                  <a:gd name="T7" fmla="*/ 1 h 2"/>
                  <a:gd name="T8" fmla="*/ 11 w 15"/>
                  <a:gd name="T9" fmla="*/ 1 h 2"/>
                  <a:gd name="T10" fmla="*/ 6 w 15"/>
                  <a:gd name="T11" fmla="*/ 0 h 2"/>
                  <a:gd name="T12" fmla="*/ 0 w 15"/>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5" h="2">
                    <a:moveTo>
                      <a:pt x="0" y="1"/>
                    </a:moveTo>
                    <a:lnTo>
                      <a:pt x="6" y="1"/>
                    </a:lnTo>
                    <a:lnTo>
                      <a:pt x="11" y="1"/>
                    </a:lnTo>
                    <a:lnTo>
                      <a:pt x="14" y="1"/>
                    </a:lnTo>
                    <a:lnTo>
                      <a:pt x="11" y="1"/>
                    </a:lnTo>
                    <a:lnTo>
                      <a:pt x="6" y="0"/>
                    </a:lnTo>
                    <a:lnTo>
                      <a:pt x="0" y="1"/>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64" name="Freeform 166"/>
              <p:cNvSpPr>
                <a:spLocks/>
              </p:cNvSpPr>
              <p:nvPr/>
            </p:nvSpPr>
            <p:spPr bwMode="auto">
              <a:xfrm>
                <a:off x="3456" y="2712"/>
                <a:ext cx="1" cy="2"/>
              </a:xfrm>
              <a:custGeom>
                <a:avLst/>
                <a:gdLst>
                  <a:gd name="T0" fmla="*/ 0 w 1"/>
                  <a:gd name="T1" fmla="*/ 0 h 2"/>
                  <a:gd name="T2" fmla="*/ 0 w 1"/>
                  <a:gd name="T3" fmla="*/ 1 h 2"/>
                  <a:gd name="T4" fmla="*/ 0 w 1"/>
                  <a:gd name="T5" fmla="*/ 0 h 2"/>
                </a:gdLst>
                <a:ahLst/>
                <a:cxnLst>
                  <a:cxn ang="0">
                    <a:pos x="T0" y="T1"/>
                  </a:cxn>
                  <a:cxn ang="0">
                    <a:pos x="T2" y="T3"/>
                  </a:cxn>
                  <a:cxn ang="0">
                    <a:pos x="T4" y="T5"/>
                  </a:cxn>
                </a:cxnLst>
                <a:rect l="0" t="0" r="r" b="b"/>
                <a:pathLst>
                  <a:path w="1" h="2">
                    <a:moveTo>
                      <a:pt x="0" y="0"/>
                    </a:moveTo>
                    <a:lnTo>
                      <a:pt x="0" y="1"/>
                    </a:lnTo>
                    <a:lnTo>
                      <a:pt x="0"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65" name="Freeform 167"/>
              <p:cNvSpPr>
                <a:spLocks/>
              </p:cNvSpPr>
              <p:nvPr/>
            </p:nvSpPr>
            <p:spPr bwMode="auto">
              <a:xfrm>
                <a:off x="3406" y="2736"/>
                <a:ext cx="1" cy="12"/>
              </a:xfrm>
              <a:custGeom>
                <a:avLst/>
                <a:gdLst>
                  <a:gd name="T0" fmla="*/ 0 w 1"/>
                  <a:gd name="T1" fmla="*/ 0 h 12"/>
                  <a:gd name="T2" fmla="*/ 0 w 1"/>
                  <a:gd name="T3" fmla="*/ 2 h 12"/>
                  <a:gd name="T4" fmla="*/ 0 w 1"/>
                  <a:gd name="T5" fmla="*/ 6 h 12"/>
                  <a:gd name="T6" fmla="*/ 0 w 1"/>
                  <a:gd name="T7" fmla="*/ 11 h 12"/>
                  <a:gd name="T8" fmla="*/ 0 w 1"/>
                  <a:gd name="T9" fmla="*/ 8 h 12"/>
                  <a:gd name="T10" fmla="*/ 0 w 1"/>
                  <a:gd name="T11" fmla="*/ 0 h 12"/>
                </a:gdLst>
                <a:ahLst/>
                <a:cxnLst>
                  <a:cxn ang="0">
                    <a:pos x="T0" y="T1"/>
                  </a:cxn>
                  <a:cxn ang="0">
                    <a:pos x="T2" y="T3"/>
                  </a:cxn>
                  <a:cxn ang="0">
                    <a:pos x="T4" y="T5"/>
                  </a:cxn>
                  <a:cxn ang="0">
                    <a:pos x="T6" y="T7"/>
                  </a:cxn>
                  <a:cxn ang="0">
                    <a:pos x="T8" y="T9"/>
                  </a:cxn>
                  <a:cxn ang="0">
                    <a:pos x="T10" y="T11"/>
                  </a:cxn>
                </a:cxnLst>
                <a:rect l="0" t="0" r="r" b="b"/>
                <a:pathLst>
                  <a:path w="1" h="12">
                    <a:moveTo>
                      <a:pt x="0" y="0"/>
                    </a:moveTo>
                    <a:lnTo>
                      <a:pt x="0" y="2"/>
                    </a:lnTo>
                    <a:lnTo>
                      <a:pt x="0" y="6"/>
                    </a:lnTo>
                    <a:lnTo>
                      <a:pt x="0" y="11"/>
                    </a:lnTo>
                    <a:lnTo>
                      <a:pt x="0" y="8"/>
                    </a:lnTo>
                    <a:lnTo>
                      <a:pt x="0"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66" name="Freeform 168"/>
              <p:cNvSpPr>
                <a:spLocks/>
              </p:cNvSpPr>
              <p:nvPr/>
            </p:nvSpPr>
            <p:spPr bwMode="auto">
              <a:xfrm>
                <a:off x="3486" y="2696"/>
                <a:ext cx="11" cy="4"/>
              </a:xfrm>
              <a:custGeom>
                <a:avLst/>
                <a:gdLst>
                  <a:gd name="T0" fmla="*/ 10 w 11"/>
                  <a:gd name="T1" fmla="*/ 2 h 4"/>
                  <a:gd name="T2" fmla="*/ 8 w 11"/>
                  <a:gd name="T3" fmla="*/ 2 h 4"/>
                  <a:gd name="T4" fmla="*/ 3 w 11"/>
                  <a:gd name="T5" fmla="*/ 2 h 4"/>
                  <a:gd name="T6" fmla="*/ 0 w 11"/>
                  <a:gd name="T7" fmla="*/ 3 h 4"/>
                  <a:gd name="T8" fmla="*/ 3 w 11"/>
                  <a:gd name="T9" fmla="*/ 0 h 4"/>
                  <a:gd name="T10" fmla="*/ 10 w 11"/>
                  <a:gd name="T11" fmla="*/ 2 h 4"/>
                </a:gdLst>
                <a:ahLst/>
                <a:cxnLst>
                  <a:cxn ang="0">
                    <a:pos x="T0" y="T1"/>
                  </a:cxn>
                  <a:cxn ang="0">
                    <a:pos x="T2" y="T3"/>
                  </a:cxn>
                  <a:cxn ang="0">
                    <a:pos x="T4" y="T5"/>
                  </a:cxn>
                  <a:cxn ang="0">
                    <a:pos x="T6" y="T7"/>
                  </a:cxn>
                  <a:cxn ang="0">
                    <a:pos x="T8" y="T9"/>
                  </a:cxn>
                  <a:cxn ang="0">
                    <a:pos x="T10" y="T11"/>
                  </a:cxn>
                </a:cxnLst>
                <a:rect l="0" t="0" r="r" b="b"/>
                <a:pathLst>
                  <a:path w="11" h="4">
                    <a:moveTo>
                      <a:pt x="10" y="2"/>
                    </a:moveTo>
                    <a:lnTo>
                      <a:pt x="8" y="2"/>
                    </a:lnTo>
                    <a:lnTo>
                      <a:pt x="3" y="2"/>
                    </a:lnTo>
                    <a:lnTo>
                      <a:pt x="0" y="3"/>
                    </a:lnTo>
                    <a:lnTo>
                      <a:pt x="3" y="0"/>
                    </a:lnTo>
                    <a:lnTo>
                      <a:pt x="10" y="2"/>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67" name="Freeform 169"/>
              <p:cNvSpPr>
                <a:spLocks/>
              </p:cNvSpPr>
              <p:nvPr/>
            </p:nvSpPr>
            <p:spPr bwMode="auto">
              <a:xfrm>
                <a:off x="3492" y="2827"/>
                <a:ext cx="13" cy="18"/>
              </a:xfrm>
              <a:custGeom>
                <a:avLst/>
                <a:gdLst>
                  <a:gd name="T0" fmla="*/ 3 w 13"/>
                  <a:gd name="T1" fmla="*/ 17 h 18"/>
                  <a:gd name="T2" fmla="*/ 6 w 13"/>
                  <a:gd name="T3" fmla="*/ 7 h 18"/>
                  <a:gd name="T4" fmla="*/ 8 w 13"/>
                  <a:gd name="T5" fmla="*/ 4 h 18"/>
                  <a:gd name="T6" fmla="*/ 12 w 13"/>
                  <a:gd name="T7" fmla="*/ 0 h 18"/>
                  <a:gd name="T8" fmla="*/ 8 w 13"/>
                  <a:gd name="T9" fmla="*/ 0 h 18"/>
                  <a:gd name="T10" fmla="*/ 3 w 13"/>
                  <a:gd name="T11" fmla="*/ 4 h 18"/>
                  <a:gd name="T12" fmla="*/ 0 w 13"/>
                  <a:gd name="T13" fmla="*/ 7 h 18"/>
                  <a:gd name="T14" fmla="*/ 3 w 13"/>
                  <a:gd name="T15" fmla="*/ 17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8">
                    <a:moveTo>
                      <a:pt x="3" y="17"/>
                    </a:moveTo>
                    <a:lnTo>
                      <a:pt x="6" y="7"/>
                    </a:lnTo>
                    <a:lnTo>
                      <a:pt x="8" y="4"/>
                    </a:lnTo>
                    <a:lnTo>
                      <a:pt x="12" y="0"/>
                    </a:lnTo>
                    <a:lnTo>
                      <a:pt x="8" y="0"/>
                    </a:lnTo>
                    <a:lnTo>
                      <a:pt x="3" y="4"/>
                    </a:lnTo>
                    <a:lnTo>
                      <a:pt x="0" y="7"/>
                    </a:lnTo>
                    <a:lnTo>
                      <a:pt x="3" y="17"/>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68" name="Freeform 170"/>
              <p:cNvSpPr>
                <a:spLocks/>
              </p:cNvSpPr>
              <p:nvPr/>
            </p:nvSpPr>
            <p:spPr bwMode="auto">
              <a:xfrm>
                <a:off x="3083" y="2687"/>
                <a:ext cx="29" cy="13"/>
              </a:xfrm>
              <a:custGeom>
                <a:avLst/>
                <a:gdLst>
                  <a:gd name="T0" fmla="*/ 28 w 29"/>
                  <a:gd name="T1" fmla="*/ 0 h 13"/>
                  <a:gd name="T2" fmla="*/ 22 w 29"/>
                  <a:gd name="T3" fmla="*/ 3 h 13"/>
                  <a:gd name="T4" fmla="*/ 18 w 29"/>
                  <a:gd name="T5" fmla="*/ 6 h 13"/>
                  <a:gd name="T6" fmla="*/ 9 w 29"/>
                  <a:gd name="T7" fmla="*/ 9 h 13"/>
                  <a:gd name="T8" fmla="*/ 0 w 29"/>
                  <a:gd name="T9" fmla="*/ 9 h 13"/>
                  <a:gd name="T10" fmla="*/ 9 w 29"/>
                  <a:gd name="T11" fmla="*/ 12 h 13"/>
                  <a:gd name="T12" fmla="*/ 22 w 29"/>
                  <a:gd name="T13" fmla="*/ 9 h 13"/>
                  <a:gd name="T14" fmla="*/ 28 w 29"/>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3">
                    <a:moveTo>
                      <a:pt x="28" y="0"/>
                    </a:moveTo>
                    <a:lnTo>
                      <a:pt x="22" y="3"/>
                    </a:lnTo>
                    <a:lnTo>
                      <a:pt x="18" y="6"/>
                    </a:lnTo>
                    <a:lnTo>
                      <a:pt x="9" y="9"/>
                    </a:lnTo>
                    <a:lnTo>
                      <a:pt x="0" y="9"/>
                    </a:lnTo>
                    <a:lnTo>
                      <a:pt x="9" y="12"/>
                    </a:lnTo>
                    <a:lnTo>
                      <a:pt x="22" y="9"/>
                    </a:lnTo>
                    <a:lnTo>
                      <a:pt x="28"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69" name="Freeform 171"/>
              <p:cNvSpPr>
                <a:spLocks/>
              </p:cNvSpPr>
              <p:nvPr/>
            </p:nvSpPr>
            <p:spPr bwMode="auto">
              <a:xfrm>
                <a:off x="3028" y="2803"/>
                <a:ext cx="40" cy="7"/>
              </a:xfrm>
              <a:custGeom>
                <a:avLst/>
                <a:gdLst>
                  <a:gd name="T0" fmla="*/ 39 w 40"/>
                  <a:gd name="T1" fmla="*/ 2 h 7"/>
                  <a:gd name="T2" fmla="*/ 29 w 40"/>
                  <a:gd name="T3" fmla="*/ 0 h 7"/>
                  <a:gd name="T4" fmla="*/ 15 w 40"/>
                  <a:gd name="T5" fmla="*/ 0 h 7"/>
                  <a:gd name="T6" fmla="*/ 0 w 40"/>
                  <a:gd name="T7" fmla="*/ 2 h 7"/>
                  <a:gd name="T8" fmla="*/ 10 w 40"/>
                  <a:gd name="T9" fmla="*/ 2 h 7"/>
                  <a:gd name="T10" fmla="*/ 20 w 40"/>
                  <a:gd name="T11" fmla="*/ 6 h 7"/>
                  <a:gd name="T12" fmla="*/ 39 w 40"/>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40" h="7">
                    <a:moveTo>
                      <a:pt x="39" y="2"/>
                    </a:moveTo>
                    <a:lnTo>
                      <a:pt x="29" y="0"/>
                    </a:lnTo>
                    <a:lnTo>
                      <a:pt x="15" y="0"/>
                    </a:lnTo>
                    <a:lnTo>
                      <a:pt x="0" y="2"/>
                    </a:lnTo>
                    <a:lnTo>
                      <a:pt x="10" y="2"/>
                    </a:lnTo>
                    <a:lnTo>
                      <a:pt x="20" y="6"/>
                    </a:lnTo>
                    <a:lnTo>
                      <a:pt x="39" y="2"/>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70" name="Freeform 172"/>
              <p:cNvSpPr>
                <a:spLocks/>
              </p:cNvSpPr>
              <p:nvPr/>
            </p:nvSpPr>
            <p:spPr bwMode="auto">
              <a:xfrm>
                <a:off x="3012" y="2822"/>
                <a:ext cx="13" cy="3"/>
              </a:xfrm>
              <a:custGeom>
                <a:avLst/>
                <a:gdLst>
                  <a:gd name="T0" fmla="*/ 12 w 13"/>
                  <a:gd name="T1" fmla="*/ 1 h 3"/>
                  <a:gd name="T2" fmla="*/ 6 w 13"/>
                  <a:gd name="T3" fmla="*/ 0 h 3"/>
                  <a:gd name="T4" fmla="*/ 0 w 13"/>
                  <a:gd name="T5" fmla="*/ 1 h 3"/>
                  <a:gd name="T6" fmla="*/ 6 w 13"/>
                  <a:gd name="T7" fmla="*/ 2 h 3"/>
                  <a:gd name="T8" fmla="*/ 12 w 13"/>
                  <a:gd name="T9" fmla="*/ 1 h 3"/>
                </a:gdLst>
                <a:ahLst/>
                <a:cxnLst>
                  <a:cxn ang="0">
                    <a:pos x="T0" y="T1"/>
                  </a:cxn>
                  <a:cxn ang="0">
                    <a:pos x="T2" y="T3"/>
                  </a:cxn>
                  <a:cxn ang="0">
                    <a:pos x="T4" y="T5"/>
                  </a:cxn>
                  <a:cxn ang="0">
                    <a:pos x="T6" y="T7"/>
                  </a:cxn>
                  <a:cxn ang="0">
                    <a:pos x="T8" y="T9"/>
                  </a:cxn>
                </a:cxnLst>
                <a:rect l="0" t="0" r="r" b="b"/>
                <a:pathLst>
                  <a:path w="13" h="3">
                    <a:moveTo>
                      <a:pt x="12" y="1"/>
                    </a:moveTo>
                    <a:lnTo>
                      <a:pt x="6" y="0"/>
                    </a:lnTo>
                    <a:lnTo>
                      <a:pt x="0" y="1"/>
                    </a:lnTo>
                    <a:lnTo>
                      <a:pt x="6" y="2"/>
                    </a:lnTo>
                    <a:lnTo>
                      <a:pt x="12" y="1"/>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71" name="Freeform 173"/>
              <p:cNvSpPr>
                <a:spLocks/>
              </p:cNvSpPr>
              <p:nvPr/>
            </p:nvSpPr>
            <p:spPr bwMode="auto">
              <a:xfrm>
                <a:off x="3272" y="2833"/>
                <a:ext cx="14" cy="6"/>
              </a:xfrm>
              <a:custGeom>
                <a:avLst/>
                <a:gdLst>
                  <a:gd name="T0" fmla="*/ 13 w 14"/>
                  <a:gd name="T1" fmla="*/ 0 h 6"/>
                  <a:gd name="T2" fmla="*/ 7 w 14"/>
                  <a:gd name="T3" fmla="*/ 0 h 6"/>
                  <a:gd name="T4" fmla="*/ 0 w 14"/>
                  <a:gd name="T5" fmla="*/ 4 h 6"/>
                  <a:gd name="T6" fmla="*/ 0 w 14"/>
                  <a:gd name="T7" fmla="*/ 5 h 6"/>
                  <a:gd name="T8" fmla="*/ 4 w 14"/>
                  <a:gd name="T9" fmla="*/ 4 h 6"/>
                  <a:gd name="T10" fmla="*/ 10 w 14"/>
                  <a:gd name="T11" fmla="*/ 4 h 6"/>
                  <a:gd name="T12" fmla="*/ 13 w 14"/>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4" h="6">
                    <a:moveTo>
                      <a:pt x="13" y="0"/>
                    </a:moveTo>
                    <a:lnTo>
                      <a:pt x="7" y="0"/>
                    </a:lnTo>
                    <a:lnTo>
                      <a:pt x="0" y="4"/>
                    </a:lnTo>
                    <a:lnTo>
                      <a:pt x="0" y="5"/>
                    </a:lnTo>
                    <a:lnTo>
                      <a:pt x="4" y="4"/>
                    </a:lnTo>
                    <a:lnTo>
                      <a:pt x="10" y="4"/>
                    </a:lnTo>
                    <a:lnTo>
                      <a:pt x="13"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72" name="Freeform 174"/>
              <p:cNvSpPr>
                <a:spLocks/>
              </p:cNvSpPr>
              <p:nvPr/>
            </p:nvSpPr>
            <p:spPr bwMode="auto">
              <a:xfrm>
                <a:off x="3254" y="2862"/>
                <a:ext cx="22" cy="11"/>
              </a:xfrm>
              <a:custGeom>
                <a:avLst/>
                <a:gdLst>
                  <a:gd name="T0" fmla="*/ 21 w 22"/>
                  <a:gd name="T1" fmla="*/ 0 h 11"/>
                  <a:gd name="T2" fmla="*/ 8 w 22"/>
                  <a:gd name="T3" fmla="*/ 3 h 11"/>
                  <a:gd name="T4" fmla="*/ 4 w 22"/>
                  <a:gd name="T5" fmla="*/ 5 h 11"/>
                  <a:gd name="T6" fmla="*/ 0 w 22"/>
                  <a:gd name="T7" fmla="*/ 10 h 11"/>
                  <a:gd name="T8" fmla="*/ 8 w 22"/>
                  <a:gd name="T9" fmla="*/ 7 h 11"/>
                  <a:gd name="T10" fmla="*/ 21 w 22"/>
                  <a:gd name="T11" fmla="*/ 5 h 11"/>
                  <a:gd name="T12" fmla="*/ 21 w 22"/>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22" h="11">
                    <a:moveTo>
                      <a:pt x="21" y="0"/>
                    </a:moveTo>
                    <a:lnTo>
                      <a:pt x="8" y="3"/>
                    </a:lnTo>
                    <a:lnTo>
                      <a:pt x="4" y="5"/>
                    </a:lnTo>
                    <a:lnTo>
                      <a:pt x="0" y="10"/>
                    </a:lnTo>
                    <a:lnTo>
                      <a:pt x="8" y="7"/>
                    </a:lnTo>
                    <a:lnTo>
                      <a:pt x="21" y="5"/>
                    </a:lnTo>
                    <a:lnTo>
                      <a:pt x="21"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73" name="Freeform 175"/>
              <p:cNvSpPr>
                <a:spLocks/>
              </p:cNvSpPr>
              <p:nvPr/>
            </p:nvSpPr>
            <p:spPr bwMode="auto">
              <a:xfrm>
                <a:off x="2824" y="2736"/>
                <a:ext cx="195" cy="36"/>
              </a:xfrm>
              <a:custGeom>
                <a:avLst/>
                <a:gdLst>
                  <a:gd name="T0" fmla="*/ 194 w 195"/>
                  <a:gd name="T1" fmla="*/ 0 h 36"/>
                  <a:gd name="T2" fmla="*/ 172 w 195"/>
                  <a:gd name="T3" fmla="*/ 7 h 36"/>
                  <a:gd name="T4" fmla="*/ 143 w 195"/>
                  <a:gd name="T5" fmla="*/ 15 h 36"/>
                  <a:gd name="T6" fmla="*/ 119 w 195"/>
                  <a:gd name="T7" fmla="*/ 20 h 36"/>
                  <a:gd name="T8" fmla="*/ 108 w 195"/>
                  <a:gd name="T9" fmla="*/ 20 h 36"/>
                  <a:gd name="T10" fmla="*/ 75 w 195"/>
                  <a:gd name="T11" fmla="*/ 27 h 36"/>
                  <a:gd name="T12" fmla="*/ 39 w 195"/>
                  <a:gd name="T13" fmla="*/ 31 h 36"/>
                  <a:gd name="T14" fmla="*/ 0 w 195"/>
                  <a:gd name="T15" fmla="*/ 35 h 36"/>
                  <a:gd name="T16" fmla="*/ 28 w 195"/>
                  <a:gd name="T17" fmla="*/ 35 h 36"/>
                  <a:gd name="T18" fmla="*/ 63 w 195"/>
                  <a:gd name="T19" fmla="*/ 31 h 36"/>
                  <a:gd name="T20" fmla="*/ 97 w 195"/>
                  <a:gd name="T21" fmla="*/ 27 h 36"/>
                  <a:gd name="T22" fmla="*/ 119 w 195"/>
                  <a:gd name="T23" fmla="*/ 20 h 36"/>
                  <a:gd name="T24" fmla="*/ 143 w 195"/>
                  <a:gd name="T25" fmla="*/ 20 h 36"/>
                  <a:gd name="T26" fmla="*/ 166 w 195"/>
                  <a:gd name="T27" fmla="*/ 11 h 36"/>
                  <a:gd name="T28" fmla="*/ 194 w 195"/>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36">
                    <a:moveTo>
                      <a:pt x="194" y="0"/>
                    </a:moveTo>
                    <a:lnTo>
                      <a:pt x="172" y="7"/>
                    </a:lnTo>
                    <a:lnTo>
                      <a:pt x="143" y="15"/>
                    </a:lnTo>
                    <a:lnTo>
                      <a:pt x="119" y="20"/>
                    </a:lnTo>
                    <a:lnTo>
                      <a:pt x="108" y="20"/>
                    </a:lnTo>
                    <a:lnTo>
                      <a:pt x="75" y="27"/>
                    </a:lnTo>
                    <a:lnTo>
                      <a:pt x="39" y="31"/>
                    </a:lnTo>
                    <a:lnTo>
                      <a:pt x="0" y="35"/>
                    </a:lnTo>
                    <a:lnTo>
                      <a:pt x="28" y="35"/>
                    </a:lnTo>
                    <a:lnTo>
                      <a:pt x="63" y="31"/>
                    </a:lnTo>
                    <a:lnTo>
                      <a:pt x="97" y="27"/>
                    </a:lnTo>
                    <a:lnTo>
                      <a:pt x="119" y="20"/>
                    </a:lnTo>
                    <a:lnTo>
                      <a:pt x="143" y="20"/>
                    </a:lnTo>
                    <a:lnTo>
                      <a:pt x="166" y="11"/>
                    </a:lnTo>
                    <a:lnTo>
                      <a:pt x="194"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74" name="Freeform 176"/>
              <p:cNvSpPr>
                <a:spLocks/>
              </p:cNvSpPr>
              <p:nvPr/>
            </p:nvSpPr>
            <p:spPr bwMode="auto">
              <a:xfrm>
                <a:off x="2633" y="2790"/>
                <a:ext cx="62" cy="10"/>
              </a:xfrm>
              <a:custGeom>
                <a:avLst/>
                <a:gdLst>
                  <a:gd name="T0" fmla="*/ 10 w 62"/>
                  <a:gd name="T1" fmla="*/ 9 h 10"/>
                  <a:gd name="T2" fmla="*/ 21 w 62"/>
                  <a:gd name="T3" fmla="*/ 5 h 10"/>
                  <a:gd name="T4" fmla="*/ 36 w 62"/>
                  <a:gd name="T5" fmla="*/ 2 h 10"/>
                  <a:gd name="T6" fmla="*/ 61 w 62"/>
                  <a:gd name="T7" fmla="*/ 0 h 10"/>
                  <a:gd name="T8" fmla="*/ 36 w 62"/>
                  <a:gd name="T9" fmla="*/ 0 h 10"/>
                  <a:gd name="T10" fmla="*/ 21 w 62"/>
                  <a:gd name="T11" fmla="*/ 2 h 10"/>
                  <a:gd name="T12" fmla="*/ 0 w 62"/>
                  <a:gd name="T13" fmla="*/ 6 h 10"/>
                  <a:gd name="T14" fmla="*/ 10 w 62"/>
                  <a:gd name="T15" fmla="*/ 9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10">
                    <a:moveTo>
                      <a:pt x="10" y="9"/>
                    </a:moveTo>
                    <a:lnTo>
                      <a:pt x="21" y="5"/>
                    </a:lnTo>
                    <a:lnTo>
                      <a:pt x="36" y="2"/>
                    </a:lnTo>
                    <a:lnTo>
                      <a:pt x="61" y="0"/>
                    </a:lnTo>
                    <a:lnTo>
                      <a:pt x="36" y="0"/>
                    </a:lnTo>
                    <a:lnTo>
                      <a:pt x="21" y="2"/>
                    </a:lnTo>
                    <a:lnTo>
                      <a:pt x="0" y="6"/>
                    </a:lnTo>
                    <a:lnTo>
                      <a:pt x="10" y="9"/>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75" name="Freeform 177"/>
              <p:cNvSpPr>
                <a:spLocks/>
              </p:cNvSpPr>
              <p:nvPr/>
            </p:nvSpPr>
            <p:spPr bwMode="auto">
              <a:xfrm>
                <a:off x="2616" y="2780"/>
                <a:ext cx="43" cy="16"/>
              </a:xfrm>
              <a:custGeom>
                <a:avLst/>
                <a:gdLst>
                  <a:gd name="T0" fmla="*/ 0 w 43"/>
                  <a:gd name="T1" fmla="*/ 15 h 16"/>
                  <a:gd name="T2" fmla="*/ 9 w 43"/>
                  <a:gd name="T3" fmla="*/ 6 h 16"/>
                  <a:gd name="T4" fmla="*/ 18 w 43"/>
                  <a:gd name="T5" fmla="*/ 3 h 16"/>
                  <a:gd name="T6" fmla="*/ 33 w 43"/>
                  <a:gd name="T7" fmla="*/ 0 h 16"/>
                  <a:gd name="T8" fmla="*/ 42 w 43"/>
                  <a:gd name="T9" fmla="*/ 0 h 16"/>
                  <a:gd name="T10" fmla="*/ 29 w 43"/>
                  <a:gd name="T11" fmla="*/ 3 h 16"/>
                  <a:gd name="T12" fmla="*/ 18 w 43"/>
                  <a:gd name="T13" fmla="*/ 3 h 16"/>
                  <a:gd name="T14" fmla="*/ 13 w 43"/>
                  <a:gd name="T15" fmla="*/ 9 h 16"/>
                  <a:gd name="T16" fmla="*/ 13 w 43"/>
                  <a:gd name="T17" fmla="*/ 12 h 16"/>
                  <a:gd name="T18" fmla="*/ 0 w 43"/>
                  <a:gd name="T1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6">
                    <a:moveTo>
                      <a:pt x="0" y="15"/>
                    </a:moveTo>
                    <a:lnTo>
                      <a:pt x="9" y="6"/>
                    </a:lnTo>
                    <a:lnTo>
                      <a:pt x="18" y="3"/>
                    </a:lnTo>
                    <a:lnTo>
                      <a:pt x="33" y="0"/>
                    </a:lnTo>
                    <a:lnTo>
                      <a:pt x="42" y="0"/>
                    </a:lnTo>
                    <a:lnTo>
                      <a:pt x="29" y="3"/>
                    </a:lnTo>
                    <a:lnTo>
                      <a:pt x="18" y="3"/>
                    </a:lnTo>
                    <a:lnTo>
                      <a:pt x="13" y="9"/>
                    </a:lnTo>
                    <a:lnTo>
                      <a:pt x="13" y="12"/>
                    </a:lnTo>
                    <a:lnTo>
                      <a:pt x="0" y="15"/>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76" name="Freeform 178"/>
              <p:cNvSpPr>
                <a:spLocks/>
              </p:cNvSpPr>
              <p:nvPr/>
            </p:nvSpPr>
            <p:spPr bwMode="auto">
              <a:xfrm>
                <a:off x="2712" y="2771"/>
                <a:ext cx="81" cy="4"/>
              </a:xfrm>
              <a:custGeom>
                <a:avLst/>
                <a:gdLst>
                  <a:gd name="T0" fmla="*/ 0 w 81"/>
                  <a:gd name="T1" fmla="*/ 0 h 4"/>
                  <a:gd name="T2" fmla="*/ 28 w 81"/>
                  <a:gd name="T3" fmla="*/ 0 h 4"/>
                  <a:gd name="T4" fmla="*/ 64 w 81"/>
                  <a:gd name="T5" fmla="*/ 0 h 4"/>
                  <a:gd name="T6" fmla="*/ 80 w 81"/>
                  <a:gd name="T7" fmla="*/ 0 h 4"/>
                  <a:gd name="T8" fmla="*/ 69 w 81"/>
                  <a:gd name="T9" fmla="*/ 3 h 4"/>
                  <a:gd name="T10" fmla="*/ 38 w 81"/>
                  <a:gd name="T11" fmla="*/ 3 h 4"/>
                  <a:gd name="T12" fmla="*/ 0 w 81"/>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1" h="4">
                    <a:moveTo>
                      <a:pt x="0" y="0"/>
                    </a:moveTo>
                    <a:lnTo>
                      <a:pt x="28" y="0"/>
                    </a:lnTo>
                    <a:lnTo>
                      <a:pt x="64" y="0"/>
                    </a:lnTo>
                    <a:lnTo>
                      <a:pt x="80" y="0"/>
                    </a:lnTo>
                    <a:lnTo>
                      <a:pt x="69" y="3"/>
                    </a:lnTo>
                    <a:lnTo>
                      <a:pt x="38" y="3"/>
                    </a:lnTo>
                    <a:lnTo>
                      <a:pt x="0" y="0"/>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77" name="Freeform 179"/>
              <p:cNvSpPr>
                <a:spLocks/>
              </p:cNvSpPr>
              <p:nvPr/>
            </p:nvSpPr>
            <p:spPr bwMode="auto">
              <a:xfrm>
                <a:off x="2500" y="2774"/>
                <a:ext cx="134" cy="26"/>
              </a:xfrm>
              <a:custGeom>
                <a:avLst/>
                <a:gdLst>
                  <a:gd name="T0" fmla="*/ 0 w 134"/>
                  <a:gd name="T1" fmla="*/ 25 h 26"/>
                  <a:gd name="T2" fmla="*/ 33 w 134"/>
                  <a:gd name="T3" fmla="*/ 22 h 26"/>
                  <a:gd name="T4" fmla="*/ 60 w 134"/>
                  <a:gd name="T5" fmla="*/ 18 h 26"/>
                  <a:gd name="T6" fmla="*/ 83 w 134"/>
                  <a:gd name="T7" fmla="*/ 11 h 26"/>
                  <a:gd name="T8" fmla="*/ 100 w 134"/>
                  <a:gd name="T9" fmla="*/ 7 h 26"/>
                  <a:gd name="T10" fmla="*/ 117 w 134"/>
                  <a:gd name="T11" fmla="*/ 3 h 26"/>
                  <a:gd name="T12" fmla="*/ 133 w 134"/>
                  <a:gd name="T13" fmla="*/ 0 h 26"/>
                  <a:gd name="T14" fmla="*/ 117 w 134"/>
                  <a:gd name="T15" fmla="*/ 0 h 26"/>
                  <a:gd name="T16" fmla="*/ 105 w 134"/>
                  <a:gd name="T17" fmla="*/ 3 h 26"/>
                  <a:gd name="T18" fmla="*/ 89 w 134"/>
                  <a:gd name="T19" fmla="*/ 11 h 26"/>
                  <a:gd name="T20" fmla="*/ 73 w 134"/>
                  <a:gd name="T21" fmla="*/ 14 h 26"/>
                  <a:gd name="T22" fmla="*/ 38 w 134"/>
                  <a:gd name="T23" fmla="*/ 18 h 26"/>
                  <a:gd name="T24" fmla="*/ 0 w 134"/>
                  <a:gd name="T25"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4" h="26">
                    <a:moveTo>
                      <a:pt x="0" y="25"/>
                    </a:moveTo>
                    <a:lnTo>
                      <a:pt x="33" y="22"/>
                    </a:lnTo>
                    <a:lnTo>
                      <a:pt x="60" y="18"/>
                    </a:lnTo>
                    <a:lnTo>
                      <a:pt x="83" y="11"/>
                    </a:lnTo>
                    <a:lnTo>
                      <a:pt x="100" y="7"/>
                    </a:lnTo>
                    <a:lnTo>
                      <a:pt x="117" y="3"/>
                    </a:lnTo>
                    <a:lnTo>
                      <a:pt x="133" y="0"/>
                    </a:lnTo>
                    <a:lnTo>
                      <a:pt x="117" y="0"/>
                    </a:lnTo>
                    <a:lnTo>
                      <a:pt x="105" y="3"/>
                    </a:lnTo>
                    <a:lnTo>
                      <a:pt x="89" y="11"/>
                    </a:lnTo>
                    <a:lnTo>
                      <a:pt x="73" y="14"/>
                    </a:lnTo>
                    <a:lnTo>
                      <a:pt x="38" y="18"/>
                    </a:lnTo>
                    <a:lnTo>
                      <a:pt x="0" y="25"/>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78" name="Freeform 180"/>
              <p:cNvSpPr>
                <a:spLocks/>
              </p:cNvSpPr>
              <p:nvPr/>
            </p:nvSpPr>
            <p:spPr bwMode="auto">
              <a:xfrm>
                <a:off x="2780" y="2785"/>
                <a:ext cx="68" cy="7"/>
              </a:xfrm>
              <a:custGeom>
                <a:avLst/>
                <a:gdLst>
                  <a:gd name="T0" fmla="*/ 0 w 68"/>
                  <a:gd name="T1" fmla="*/ 6 h 7"/>
                  <a:gd name="T2" fmla="*/ 27 w 68"/>
                  <a:gd name="T3" fmla="*/ 2 h 7"/>
                  <a:gd name="T4" fmla="*/ 47 w 68"/>
                  <a:gd name="T5" fmla="*/ 2 h 7"/>
                  <a:gd name="T6" fmla="*/ 67 w 68"/>
                  <a:gd name="T7" fmla="*/ 0 h 7"/>
                  <a:gd name="T8" fmla="*/ 51 w 68"/>
                  <a:gd name="T9" fmla="*/ 2 h 7"/>
                  <a:gd name="T10" fmla="*/ 16 w 68"/>
                  <a:gd name="T11" fmla="*/ 6 h 7"/>
                  <a:gd name="T12" fmla="*/ 0 w 68"/>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68" h="7">
                    <a:moveTo>
                      <a:pt x="0" y="6"/>
                    </a:moveTo>
                    <a:lnTo>
                      <a:pt x="27" y="2"/>
                    </a:lnTo>
                    <a:lnTo>
                      <a:pt x="47" y="2"/>
                    </a:lnTo>
                    <a:lnTo>
                      <a:pt x="67" y="0"/>
                    </a:lnTo>
                    <a:lnTo>
                      <a:pt x="51" y="2"/>
                    </a:lnTo>
                    <a:lnTo>
                      <a:pt x="16" y="6"/>
                    </a:lnTo>
                    <a:lnTo>
                      <a:pt x="0" y="6"/>
                    </a:lnTo>
                  </a:path>
                </a:pathLst>
              </a:custGeom>
              <a:solidFill>
                <a:srgbClr val="2010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grpSp>
          <p:nvGrpSpPr>
            <p:cNvPr id="179" name="Group 181"/>
            <p:cNvGrpSpPr>
              <a:grpSpLocks/>
            </p:cNvGrpSpPr>
            <p:nvPr/>
          </p:nvGrpSpPr>
          <p:grpSpPr bwMode="auto">
            <a:xfrm flipH="1">
              <a:off x="6345041" y="2073210"/>
              <a:ext cx="3530600" cy="1216025"/>
              <a:chOff x="2105" y="1111"/>
              <a:chExt cx="2288" cy="1144"/>
            </a:xfrm>
          </p:grpSpPr>
          <p:sp>
            <p:nvSpPr>
              <p:cNvPr id="180" name="Freeform 182"/>
              <p:cNvSpPr>
                <a:spLocks/>
              </p:cNvSpPr>
              <p:nvPr/>
            </p:nvSpPr>
            <p:spPr bwMode="auto">
              <a:xfrm>
                <a:off x="2112" y="1111"/>
                <a:ext cx="2270" cy="1136"/>
              </a:xfrm>
              <a:custGeom>
                <a:avLst/>
                <a:gdLst>
                  <a:gd name="T0" fmla="*/ 934 w 2270"/>
                  <a:gd name="T1" fmla="*/ 5 h 1136"/>
                  <a:gd name="T2" fmla="*/ 898 w 2270"/>
                  <a:gd name="T3" fmla="*/ 23 h 1136"/>
                  <a:gd name="T4" fmla="*/ 854 w 2270"/>
                  <a:gd name="T5" fmla="*/ 73 h 1136"/>
                  <a:gd name="T6" fmla="*/ 790 w 2270"/>
                  <a:gd name="T7" fmla="*/ 113 h 1136"/>
                  <a:gd name="T8" fmla="*/ 696 w 2270"/>
                  <a:gd name="T9" fmla="*/ 124 h 1136"/>
                  <a:gd name="T10" fmla="*/ 624 w 2270"/>
                  <a:gd name="T11" fmla="*/ 146 h 1136"/>
                  <a:gd name="T12" fmla="*/ 567 w 2270"/>
                  <a:gd name="T13" fmla="*/ 198 h 1136"/>
                  <a:gd name="T14" fmla="*/ 603 w 2270"/>
                  <a:gd name="T15" fmla="*/ 277 h 1136"/>
                  <a:gd name="T16" fmla="*/ 453 w 2270"/>
                  <a:gd name="T17" fmla="*/ 322 h 1136"/>
                  <a:gd name="T18" fmla="*/ 431 w 2270"/>
                  <a:gd name="T19" fmla="*/ 424 h 1136"/>
                  <a:gd name="T20" fmla="*/ 389 w 2270"/>
                  <a:gd name="T21" fmla="*/ 513 h 1136"/>
                  <a:gd name="T22" fmla="*/ 309 w 2270"/>
                  <a:gd name="T23" fmla="*/ 559 h 1136"/>
                  <a:gd name="T24" fmla="*/ 265 w 2270"/>
                  <a:gd name="T25" fmla="*/ 644 h 1136"/>
                  <a:gd name="T26" fmla="*/ 165 w 2270"/>
                  <a:gd name="T27" fmla="*/ 678 h 1136"/>
                  <a:gd name="T28" fmla="*/ 44 w 2270"/>
                  <a:gd name="T29" fmla="*/ 729 h 1136"/>
                  <a:gd name="T30" fmla="*/ 22 w 2270"/>
                  <a:gd name="T31" fmla="*/ 796 h 1136"/>
                  <a:gd name="T32" fmla="*/ 80 w 2270"/>
                  <a:gd name="T33" fmla="*/ 853 h 1136"/>
                  <a:gd name="T34" fmla="*/ 173 w 2270"/>
                  <a:gd name="T35" fmla="*/ 915 h 1136"/>
                  <a:gd name="T36" fmla="*/ 259 w 2270"/>
                  <a:gd name="T37" fmla="*/ 898 h 1136"/>
                  <a:gd name="T38" fmla="*/ 367 w 2270"/>
                  <a:gd name="T39" fmla="*/ 865 h 1136"/>
                  <a:gd name="T40" fmla="*/ 510 w 2270"/>
                  <a:gd name="T41" fmla="*/ 848 h 1136"/>
                  <a:gd name="T42" fmla="*/ 646 w 2270"/>
                  <a:gd name="T43" fmla="*/ 780 h 1136"/>
                  <a:gd name="T44" fmla="*/ 674 w 2270"/>
                  <a:gd name="T45" fmla="*/ 853 h 1136"/>
                  <a:gd name="T46" fmla="*/ 546 w 2270"/>
                  <a:gd name="T47" fmla="*/ 881 h 1136"/>
                  <a:gd name="T48" fmla="*/ 445 w 2270"/>
                  <a:gd name="T49" fmla="*/ 943 h 1136"/>
                  <a:gd name="T50" fmla="*/ 460 w 2270"/>
                  <a:gd name="T51" fmla="*/ 1034 h 1136"/>
                  <a:gd name="T52" fmla="*/ 496 w 2270"/>
                  <a:gd name="T53" fmla="*/ 1096 h 1136"/>
                  <a:gd name="T54" fmla="*/ 610 w 2270"/>
                  <a:gd name="T55" fmla="*/ 1112 h 1136"/>
                  <a:gd name="T56" fmla="*/ 754 w 2270"/>
                  <a:gd name="T57" fmla="*/ 1112 h 1136"/>
                  <a:gd name="T58" fmla="*/ 710 w 2270"/>
                  <a:gd name="T59" fmla="*/ 1006 h 1136"/>
                  <a:gd name="T60" fmla="*/ 776 w 2270"/>
                  <a:gd name="T61" fmla="*/ 937 h 1136"/>
                  <a:gd name="T62" fmla="*/ 869 w 2270"/>
                  <a:gd name="T63" fmla="*/ 1011 h 1136"/>
                  <a:gd name="T64" fmla="*/ 926 w 2270"/>
                  <a:gd name="T65" fmla="*/ 937 h 1136"/>
                  <a:gd name="T66" fmla="*/ 1005 w 2270"/>
                  <a:gd name="T67" fmla="*/ 881 h 1136"/>
                  <a:gd name="T68" fmla="*/ 1049 w 2270"/>
                  <a:gd name="T69" fmla="*/ 763 h 1136"/>
                  <a:gd name="T70" fmla="*/ 1063 w 2270"/>
                  <a:gd name="T71" fmla="*/ 865 h 1136"/>
                  <a:gd name="T72" fmla="*/ 1099 w 2270"/>
                  <a:gd name="T73" fmla="*/ 943 h 1136"/>
                  <a:gd name="T74" fmla="*/ 1178 w 2270"/>
                  <a:gd name="T75" fmla="*/ 989 h 1136"/>
                  <a:gd name="T76" fmla="*/ 1264 w 2270"/>
                  <a:gd name="T77" fmla="*/ 1051 h 1136"/>
                  <a:gd name="T78" fmla="*/ 1379 w 2270"/>
                  <a:gd name="T79" fmla="*/ 1112 h 1136"/>
                  <a:gd name="T80" fmla="*/ 1516 w 2270"/>
                  <a:gd name="T81" fmla="*/ 1107 h 1136"/>
                  <a:gd name="T82" fmla="*/ 1588 w 2270"/>
                  <a:gd name="T83" fmla="*/ 1034 h 1136"/>
                  <a:gd name="T84" fmla="*/ 1716 w 2270"/>
                  <a:gd name="T85" fmla="*/ 1017 h 1136"/>
                  <a:gd name="T86" fmla="*/ 1738 w 2270"/>
                  <a:gd name="T87" fmla="*/ 881 h 1136"/>
                  <a:gd name="T88" fmla="*/ 1666 w 2270"/>
                  <a:gd name="T89" fmla="*/ 830 h 1136"/>
                  <a:gd name="T90" fmla="*/ 1854 w 2270"/>
                  <a:gd name="T91" fmla="*/ 830 h 1136"/>
                  <a:gd name="T92" fmla="*/ 2004 w 2270"/>
                  <a:gd name="T93" fmla="*/ 932 h 1136"/>
                  <a:gd name="T94" fmla="*/ 2161 w 2270"/>
                  <a:gd name="T95" fmla="*/ 965 h 1136"/>
                  <a:gd name="T96" fmla="*/ 2241 w 2270"/>
                  <a:gd name="T97" fmla="*/ 830 h 1136"/>
                  <a:gd name="T98" fmla="*/ 2183 w 2270"/>
                  <a:gd name="T99" fmla="*/ 700 h 1136"/>
                  <a:gd name="T100" fmla="*/ 2054 w 2270"/>
                  <a:gd name="T101" fmla="*/ 604 h 1136"/>
                  <a:gd name="T102" fmla="*/ 1925 w 2270"/>
                  <a:gd name="T103" fmla="*/ 582 h 1136"/>
                  <a:gd name="T104" fmla="*/ 1904 w 2270"/>
                  <a:gd name="T105" fmla="*/ 480 h 1136"/>
                  <a:gd name="T106" fmla="*/ 1896 w 2270"/>
                  <a:gd name="T107" fmla="*/ 401 h 1136"/>
                  <a:gd name="T108" fmla="*/ 1796 w 2270"/>
                  <a:gd name="T109" fmla="*/ 311 h 1136"/>
                  <a:gd name="T110" fmla="*/ 1760 w 2270"/>
                  <a:gd name="T111" fmla="*/ 152 h 1136"/>
                  <a:gd name="T112" fmla="*/ 1645 w 2270"/>
                  <a:gd name="T113" fmla="*/ 113 h 1136"/>
                  <a:gd name="T114" fmla="*/ 1473 w 2270"/>
                  <a:gd name="T115" fmla="*/ 39 h 1136"/>
                  <a:gd name="T116" fmla="*/ 1329 w 2270"/>
                  <a:gd name="T117" fmla="*/ 0 h 1136"/>
                  <a:gd name="T118" fmla="*/ 1214 w 2270"/>
                  <a:gd name="T119" fmla="*/ 61 h 1136"/>
                  <a:gd name="T120" fmla="*/ 1069 w 2270"/>
                  <a:gd name="T121" fmla="*/ 23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70" h="1136">
                    <a:moveTo>
                      <a:pt x="1005" y="39"/>
                    </a:moveTo>
                    <a:lnTo>
                      <a:pt x="977" y="23"/>
                    </a:lnTo>
                    <a:lnTo>
                      <a:pt x="934" y="5"/>
                    </a:lnTo>
                    <a:lnTo>
                      <a:pt x="898" y="5"/>
                    </a:lnTo>
                    <a:lnTo>
                      <a:pt x="912" y="16"/>
                    </a:lnTo>
                    <a:lnTo>
                      <a:pt x="898" y="23"/>
                    </a:lnTo>
                    <a:lnTo>
                      <a:pt x="854" y="39"/>
                    </a:lnTo>
                    <a:lnTo>
                      <a:pt x="854" y="56"/>
                    </a:lnTo>
                    <a:lnTo>
                      <a:pt x="854" y="73"/>
                    </a:lnTo>
                    <a:lnTo>
                      <a:pt x="826" y="90"/>
                    </a:lnTo>
                    <a:lnTo>
                      <a:pt x="812" y="107"/>
                    </a:lnTo>
                    <a:lnTo>
                      <a:pt x="790" y="113"/>
                    </a:lnTo>
                    <a:lnTo>
                      <a:pt x="754" y="101"/>
                    </a:lnTo>
                    <a:lnTo>
                      <a:pt x="718" y="101"/>
                    </a:lnTo>
                    <a:lnTo>
                      <a:pt x="696" y="124"/>
                    </a:lnTo>
                    <a:lnTo>
                      <a:pt x="660" y="118"/>
                    </a:lnTo>
                    <a:lnTo>
                      <a:pt x="639" y="124"/>
                    </a:lnTo>
                    <a:lnTo>
                      <a:pt x="624" y="146"/>
                    </a:lnTo>
                    <a:lnTo>
                      <a:pt x="589" y="152"/>
                    </a:lnTo>
                    <a:lnTo>
                      <a:pt x="567" y="170"/>
                    </a:lnTo>
                    <a:lnTo>
                      <a:pt x="567" y="198"/>
                    </a:lnTo>
                    <a:lnTo>
                      <a:pt x="582" y="231"/>
                    </a:lnTo>
                    <a:lnTo>
                      <a:pt x="603" y="248"/>
                    </a:lnTo>
                    <a:lnTo>
                      <a:pt x="603" y="277"/>
                    </a:lnTo>
                    <a:lnTo>
                      <a:pt x="532" y="294"/>
                    </a:lnTo>
                    <a:lnTo>
                      <a:pt x="474" y="294"/>
                    </a:lnTo>
                    <a:lnTo>
                      <a:pt x="453" y="322"/>
                    </a:lnTo>
                    <a:lnTo>
                      <a:pt x="439" y="372"/>
                    </a:lnTo>
                    <a:lnTo>
                      <a:pt x="439" y="413"/>
                    </a:lnTo>
                    <a:lnTo>
                      <a:pt x="431" y="424"/>
                    </a:lnTo>
                    <a:lnTo>
                      <a:pt x="425" y="452"/>
                    </a:lnTo>
                    <a:lnTo>
                      <a:pt x="439" y="491"/>
                    </a:lnTo>
                    <a:lnTo>
                      <a:pt x="389" y="513"/>
                    </a:lnTo>
                    <a:lnTo>
                      <a:pt x="353" y="513"/>
                    </a:lnTo>
                    <a:lnTo>
                      <a:pt x="323" y="548"/>
                    </a:lnTo>
                    <a:lnTo>
                      <a:pt x="309" y="559"/>
                    </a:lnTo>
                    <a:lnTo>
                      <a:pt x="273" y="582"/>
                    </a:lnTo>
                    <a:lnTo>
                      <a:pt x="265" y="615"/>
                    </a:lnTo>
                    <a:lnTo>
                      <a:pt x="265" y="644"/>
                    </a:lnTo>
                    <a:lnTo>
                      <a:pt x="237" y="661"/>
                    </a:lnTo>
                    <a:lnTo>
                      <a:pt x="230" y="683"/>
                    </a:lnTo>
                    <a:lnTo>
                      <a:pt x="165" y="678"/>
                    </a:lnTo>
                    <a:lnTo>
                      <a:pt x="108" y="695"/>
                    </a:lnTo>
                    <a:lnTo>
                      <a:pt x="65" y="711"/>
                    </a:lnTo>
                    <a:lnTo>
                      <a:pt x="44" y="729"/>
                    </a:lnTo>
                    <a:lnTo>
                      <a:pt x="8" y="752"/>
                    </a:lnTo>
                    <a:lnTo>
                      <a:pt x="0" y="780"/>
                    </a:lnTo>
                    <a:lnTo>
                      <a:pt x="22" y="796"/>
                    </a:lnTo>
                    <a:lnTo>
                      <a:pt x="44" y="813"/>
                    </a:lnTo>
                    <a:lnTo>
                      <a:pt x="44" y="836"/>
                    </a:lnTo>
                    <a:lnTo>
                      <a:pt x="80" y="853"/>
                    </a:lnTo>
                    <a:lnTo>
                      <a:pt x="94" y="893"/>
                    </a:lnTo>
                    <a:lnTo>
                      <a:pt x="130" y="932"/>
                    </a:lnTo>
                    <a:lnTo>
                      <a:pt x="173" y="915"/>
                    </a:lnTo>
                    <a:lnTo>
                      <a:pt x="209" y="887"/>
                    </a:lnTo>
                    <a:lnTo>
                      <a:pt x="237" y="887"/>
                    </a:lnTo>
                    <a:lnTo>
                      <a:pt x="259" y="898"/>
                    </a:lnTo>
                    <a:lnTo>
                      <a:pt x="287" y="926"/>
                    </a:lnTo>
                    <a:lnTo>
                      <a:pt x="331" y="898"/>
                    </a:lnTo>
                    <a:lnTo>
                      <a:pt x="367" y="865"/>
                    </a:lnTo>
                    <a:lnTo>
                      <a:pt x="409" y="865"/>
                    </a:lnTo>
                    <a:lnTo>
                      <a:pt x="460" y="865"/>
                    </a:lnTo>
                    <a:lnTo>
                      <a:pt x="510" y="848"/>
                    </a:lnTo>
                    <a:lnTo>
                      <a:pt x="532" y="813"/>
                    </a:lnTo>
                    <a:lnTo>
                      <a:pt x="603" y="780"/>
                    </a:lnTo>
                    <a:lnTo>
                      <a:pt x="646" y="780"/>
                    </a:lnTo>
                    <a:lnTo>
                      <a:pt x="668" y="791"/>
                    </a:lnTo>
                    <a:lnTo>
                      <a:pt x="690" y="813"/>
                    </a:lnTo>
                    <a:lnTo>
                      <a:pt x="674" y="853"/>
                    </a:lnTo>
                    <a:lnTo>
                      <a:pt x="632" y="865"/>
                    </a:lnTo>
                    <a:lnTo>
                      <a:pt x="582" y="865"/>
                    </a:lnTo>
                    <a:lnTo>
                      <a:pt x="546" y="881"/>
                    </a:lnTo>
                    <a:lnTo>
                      <a:pt x="539" y="898"/>
                    </a:lnTo>
                    <a:lnTo>
                      <a:pt x="489" y="943"/>
                    </a:lnTo>
                    <a:lnTo>
                      <a:pt x="445" y="943"/>
                    </a:lnTo>
                    <a:lnTo>
                      <a:pt x="409" y="965"/>
                    </a:lnTo>
                    <a:lnTo>
                      <a:pt x="425" y="1000"/>
                    </a:lnTo>
                    <a:lnTo>
                      <a:pt x="460" y="1034"/>
                    </a:lnTo>
                    <a:lnTo>
                      <a:pt x="445" y="1051"/>
                    </a:lnTo>
                    <a:lnTo>
                      <a:pt x="445" y="1067"/>
                    </a:lnTo>
                    <a:lnTo>
                      <a:pt x="496" y="1096"/>
                    </a:lnTo>
                    <a:lnTo>
                      <a:pt x="503" y="1124"/>
                    </a:lnTo>
                    <a:lnTo>
                      <a:pt x="560" y="1135"/>
                    </a:lnTo>
                    <a:lnTo>
                      <a:pt x="610" y="1112"/>
                    </a:lnTo>
                    <a:lnTo>
                      <a:pt x="646" y="1112"/>
                    </a:lnTo>
                    <a:lnTo>
                      <a:pt x="690" y="1130"/>
                    </a:lnTo>
                    <a:lnTo>
                      <a:pt x="754" y="1112"/>
                    </a:lnTo>
                    <a:lnTo>
                      <a:pt x="776" y="1079"/>
                    </a:lnTo>
                    <a:lnTo>
                      <a:pt x="754" y="1045"/>
                    </a:lnTo>
                    <a:lnTo>
                      <a:pt x="710" y="1006"/>
                    </a:lnTo>
                    <a:lnTo>
                      <a:pt x="710" y="965"/>
                    </a:lnTo>
                    <a:lnTo>
                      <a:pt x="732" y="932"/>
                    </a:lnTo>
                    <a:lnTo>
                      <a:pt x="776" y="937"/>
                    </a:lnTo>
                    <a:lnTo>
                      <a:pt x="790" y="983"/>
                    </a:lnTo>
                    <a:lnTo>
                      <a:pt x="826" y="1022"/>
                    </a:lnTo>
                    <a:lnTo>
                      <a:pt x="869" y="1011"/>
                    </a:lnTo>
                    <a:lnTo>
                      <a:pt x="912" y="1017"/>
                    </a:lnTo>
                    <a:lnTo>
                      <a:pt x="941" y="989"/>
                    </a:lnTo>
                    <a:lnTo>
                      <a:pt x="926" y="937"/>
                    </a:lnTo>
                    <a:lnTo>
                      <a:pt x="926" y="904"/>
                    </a:lnTo>
                    <a:lnTo>
                      <a:pt x="962" y="904"/>
                    </a:lnTo>
                    <a:lnTo>
                      <a:pt x="1005" y="881"/>
                    </a:lnTo>
                    <a:lnTo>
                      <a:pt x="1013" y="824"/>
                    </a:lnTo>
                    <a:lnTo>
                      <a:pt x="1005" y="791"/>
                    </a:lnTo>
                    <a:lnTo>
                      <a:pt x="1049" y="763"/>
                    </a:lnTo>
                    <a:lnTo>
                      <a:pt x="1063" y="780"/>
                    </a:lnTo>
                    <a:lnTo>
                      <a:pt x="1049" y="813"/>
                    </a:lnTo>
                    <a:lnTo>
                      <a:pt x="1063" y="865"/>
                    </a:lnTo>
                    <a:lnTo>
                      <a:pt x="1055" y="915"/>
                    </a:lnTo>
                    <a:lnTo>
                      <a:pt x="1069" y="955"/>
                    </a:lnTo>
                    <a:lnTo>
                      <a:pt x="1099" y="943"/>
                    </a:lnTo>
                    <a:lnTo>
                      <a:pt x="1121" y="949"/>
                    </a:lnTo>
                    <a:lnTo>
                      <a:pt x="1135" y="983"/>
                    </a:lnTo>
                    <a:lnTo>
                      <a:pt x="1178" y="989"/>
                    </a:lnTo>
                    <a:lnTo>
                      <a:pt x="1178" y="1017"/>
                    </a:lnTo>
                    <a:lnTo>
                      <a:pt x="1200" y="1062"/>
                    </a:lnTo>
                    <a:lnTo>
                      <a:pt x="1264" y="1051"/>
                    </a:lnTo>
                    <a:lnTo>
                      <a:pt x="1300" y="1084"/>
                    </a:lnTo>
                    <a:lnTo>
                      <a:pt x="1350" y="1130"/>
                    </a:lnTo>
                    <a:lnTo>
                      <a:pt x="1379" y="1112"/>
                    </a:lnTo>
                    <a:lnTo>
                      <a:pt x="1415" y="1112"/>
                    </a:lnTo>
                    <a:lnTo>
                      <a:pt x="1459" y="1130"/>
                    </a:lnTo>
                    <a:lnTo>
                      <a:pt x="1516" y="1107"/>
                    </a:lnTo>
                    <a:lnTo>
                      <a:pt x="1531" y="1062"/>
                    </a:lnTo>
                    <a:lnTo>
                      <a:pt x="1531" y="1034"/>
                    </a:lnTo>
                    <a:lnTo>
                      <a:pt x="1588" y="1034"/>
                    </a:lnTo>
                    <a:lnTo>
                      <a:pt x="1645" y="1017"/>
                    </a:lnTo>
                    <a:lnTo>
                      <a:pt x="1680" y="1017"/>
                    </a:lnTo>
                    <a:lnTo>
                      <a:pt x="1716" y="1017"/>
                    </a:lnTo>
                    <a:lnTo>
                      <a:pt x="1730" y="965"/>
                    </a:lnTo>
                    <a:lnTo>
                      <a:pt x="1760" y="932"/>
                    </a:lnTo>
                    <a:lnTo>
                      <a:pt x="1738" y="881"/>
                    </a:lnTo>
                    <a:lnTo>
                      <a:pt x="1702" y="881"/>
                    </a:lnTo>
                    <a:lnTo>
                      <a:pt x="1702" y="836"/>
                    </a:lnTo>
                    <a:lnTo>
                      <a:pt x="1666" y="830"/>
                    </a:lnTo>
                    <a:lnTo>
                      <a:pt x="1746" y="820"/>
                    </a:lnTo>
                    <a:lnTo>
                      <a:pt x="1788" y="848"/>
                    </a:lnTo>
                    <a:lnTo>
                      <a:pt x="1854" y="830"/>
                    </a:lnTo>
                    <a:lnTo>
                      <a:pt x="1918" y="853"/>
                    </a:lnTo>
                    <a:lnTo>
                      <a:pt x="1982" y="858"/>
                    </a:lnTo>
                    <a:lnTo>
                      <a:pt x="2004" y="932"/>
                    </a:lnTo>
                    <a:lnTo>
                      <a:pt x="2047" y="937"/>
                    </a:lnTo>
                    <a:lnTo>
                      <a:pt x="2105" y="960"/>
                    </a:lnTo>
                    <a:lnTo>
                      <a:pt x="2161" y="965"/>
                    </a:lnTo>
                    <a:lnTo>
                      <a:pt x="2219" y="937"/>
                    </a:lnTo>
                    <a:lnTo>
                      <a:pt x="2269" y="898"/>
                    </a:lnTo>
                    <a:lnTo>
                      <a:pt x="2241" y="830"/>
                    </a:lnTo>
                    <a:lnTo>
                      <a:pt x="2191" y="796"/>
                    </a:lnTo>
                    <a:lnTo>
                      <a:pt x="2213" y="767"/>
                    </a:lnTo>
                    <a:lnTo>
                      <a:pt x="2183" y="700"/>
                    </a:lnTo>
                    <a:lnTo>
                      <a:pt x="2169" y="661"/>
                    </a:lnTo>
                    <a:lnTo>
                      <a:pt x="2125" y="615"/>
                    </a:lnTo>
                    <a:lnTo>
                      <a:pt x="2054" y="604"/>
                    </a:lnTo>
                    <a:lnTo>
                      <a:pt x="1968" y="644"/>
                    </a:lnTo>
                    <a:lnTo>
                      <a:pt x="1890" y="627"/>
                    </a:lnTo>
                    <a:lnTo>
                      <a:pt x="1925" y="582"/>
                    </a:lnTo>
                    <a:lnTo>
                      <a:pt x="1997" y="548"/>
                    </a:lnTo>
                    <a:lnTo>
                      <a:pt x="1982" y="497"/>
                    </a:lnTo>
                    <a:lnTo>
                      <a:pt x="1904" y="480"/>
                    </a:lnTo>
                    <a:lnTo>
                      <a:pt x="1854" y="480"/>
                    </a:lnTo>
                    <a:lnTo>
                      <a:pt x="1868" y="441"/>
                    </a:lnTo>
                    <a:lnTo>
                      <a:pt x="1896" y="401"/>
                    </a:lnTo>
                    <a:lnTo>
                      <a:pt x="1890" y="339"/>
                    </a:lnTo>
                    <a:lnTo>
                      <a:pt x="1838" y="311"/>
                    </a:lnTo>
                    <a:lnTo>
                      <a:pt x="1796" y="311"/>
                    </a:lnTo>
                    <a:lnTo>
                      <a:pt x="1796" y="259"/>
                    </a:lnTo>
                    <a:lnTo>
                      <a:pt x="1796" y="214"/>
                    </a:lnTo>
                    <a:lnTo>
                      <a:pt x="1760" y="152"/>
                    </a:lnTo>
                    <a:lnTo>
                      <a:pt x="1730" y="113"/>
                    </a:lnTo>
                    <a:lnTo>
                      <a:pt x="1696" y="113"/>
                    </a:lnTo>
                    <a:lnTo>
                      <a:pt x="1645" y="113"/>
                    </a:lnTo>
                    <a:lnTo>
                      <a:pt x="1580" y="61"/>
                    </a:lnTo>
                    <a:lnTo>
                      <a:pt x="1516" y="28"/>
                    </a:lnTo>
                    <a:lnTo>
                      <a:pt x="1473" y="39"/>
                    </a:lnTo>
                    <a:lnTo>
                      <a:pt x="1415" y="23"/>
                    </a:lnTo>
                    <a:lnTo>
                      <a:pt x="1393" y="0"/>
                    </a:lnTo>
                    <a:lnTo>
                      <a:pt x="1329" y="0"/>
                    </a:lnTo>
                    <a:lnTo>
                      <a:pt x="1286" y="0"/>
                    </a:lnTo>
                    <a:lnTo>
                      <a:pt x="1214" y="56"/>
                    </a:lnTo>
                    <a:lnTo>
                      <a:pt x="1214" y="61"/>
                    </a:lnTo>
                    <a:lnTo>
                      <a:pt x="1200" y="5"/>
                    </a:lnTo>
                    <a:lnTo>
                      <a:pt x="1091" y="0"/>
                    </a:lnTo>
                    <a:lnTo>
                      <a:pt x="1069" y="23"/>
                    </a:lnTo>
                    <a:lnTo>
                      <a:pt x="1005" y="39"/>
                    </a:lnTo>
                  </a:path>
                </a:pathLst>
              </a:custGeom>
              <a:solidFill>
                <a:srgbClr val="3F5F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81" name="Freeform 183"/>
              <p:cNvSpPr>
                <a:spLocks/>
              </p:cNvSpPr>
              <p:nvPr/>
            </p:nvSpPr>
            <p:spPr bwMode="auto">
              <a:xfrm>
                <a:off x="2112" y="1111"/>
                <a:ext cx="2270" cy="1136"/>
              </a:xfrm>
              <a:custGeom>
                <a:avLst/>
                <a:gdLst>
                  <a:gd name="T0" fmla="*/ 898 w 2270"/>
                  <a:gd name="T1" fmla="*/ 23 h 1136"/>
                  <a:gd name="T2" fmla="*/ 790 w 2270"/>
                  <a:gd name="T3" fmla="*/ 113 h 1136"/>
                  <a:gd name="T4" fmla="*/ 624 w 2270"/>
                  <a:gd name="T5" fmla="*/ 146 h 1136"/>
                  <a:gd name="T6" fmla="*/ 668 w 2270"/>
                  <a:gd name="T7" fmla="*/ 311 h 1136"/>
                  <a:gd name="T8" fmla="*/ 481 w 2270"/>
                  <a:gd name="T9" fmla="*/ 413 h 1136"/>
                  <a:gd name="T10" fmla="*/ 323 w 2270"/>
                  <a:gd name="T11" fmla="*/ 548 h 1136"/>
                  <a:gd name="T12" fmla="*/ 230 w 2270"/>
                  <a:gd name="T13" fmla="*/ 683 h 1136"/>
                  <a:gd name="T14" fmla="*/ 0 w 2270"/>
                  <a:gd name="T15" fmla="*/ 780 h 1136"/>
                  <a:gd name="T16" fmla="*/ 130 w 2270"/>
                  <a:gd name="T17" fmla="*/ 932 h 1136"/>
                  <a:gd name="T18" fmla="*/ 331 w 2270"/>
                  <a:gd name="T19" fmla="*/ 898 h 1136"/>
                  <a:gd name="T20" fmla="*/ 603 w 2270"/>
                  <a:gd name="T21" fmla="*/ 780 h 1136"/>
                  <a:gd name="T22" fmla="*/ 439 w 2270"/>
                  <a:gd name="T23" fmla="*/ 695 h 1136"/>
                  <a:gd name="T24" fmla="*/ 596 w 2270"/>
                  <a:gd name="T25" fmla="*/ 678 h 1136"/>
                  <a:gd name="T26" fmla="*/ 668 w 2270"/>
                  <a:gd name="T27" fmla="*/ 644 h 1136"/>
                  <a:gd name="T28" fmla="*/ 798 w 2270"/>
                  <a:gd name="T29" fmla="*/ 655 h 1136"/>
                  <a:gd name="T30" fmla="*/ 948 w 2270"/>
                  <a:gd name="T31" fmla="*/ 723 h 1136"/>
                  <a:gd name="T32" fmla="*/ 754 w 2270"/>
                  <a:gd name="T33" fmla="*/ 711 h 1136"/>
                  <a:gd name="T34" fmla="*/ 654 w 2270"/>
                  <a:gd name="T35" fmla="*/ 746 h 1136"/>
                  <a:gd name="T36" fmla="*/ 546 w 2270"/>
                  <a:gd name="T37" fmla="*/ 881 h 1136"/>
                  <a:gd name="T38" fmla="*/ 460 w 2270"/>
                  <a:gd name="T39" fmla="*/ 1034 h 1136"/>
                  <a:gd name="T40" fmla="*/ 610 w 2270"/>
                  <a:gd name="T41" fmla="*/ 1112 h 1136"/>
                  <a:gd name="T42" fmla="*/ 710 w 2270"/>
                  <a:gd name="T43" fmla="*/ 1006 h 1136"/>
                  <a:gd name="T44" fmla="*/ 869 w 2270"/>
                  <a:gd name="T45" fmla="*/ 1011 h 1136"/>
                  <a:gd name="T46" fmla="*/ 1005 w 2270"/>
                  <a:gd name="T47" fmla="*/ 881 h 1136"/>
                  <a:gd name="T48" fmla="*/ 1063 w 2270"/>
                  <a:gd name="T49" fmla="*/ 865 h 1136"/>
                  <a:gd name="T50" fmla="*/ 1178 w 2270"/>
                  <a:gd name="T51" fmla="*/ 989 h 1136"/>
                  <a:gd name="T52" fmla="*/ 1379 w 2270"/>
                  <a:gd name="T53" fmla="*/ 1112 h 1136"/>
                  <a:gd name="T54" fmla="*/ 1588 w 2270"/>
                  <a:gd name="T55" fmla="*/ 1034 h 1136"/>
                  <a:gd name="T56" fmla="*/ 1738 w 2270"/>
                  <a:gd name="T57" fmla="*/ 881 h 1136"/>
                  <a:gd name="T58" fmla="*/ 1854 w 2270"/>
                  <a:gd name="T59" fmla="*/ 830 h 1136"/>
                  <a:gd name="T60" fmla="*/ 2161 w 2270"/>
                  <a:gd name="T61" fmla="*/ 965 h 1136"/>
                  <a:gd name="T62" fmla="*/ 2183 w 2270"/>
                  <a:gd name="T63" fmla="*/ 700 h 1136"/>
                  <a:gd name="T64" fmla="*/ 1925 w 2270"/>
                  <a:gd name="T65" fmla="*/ 582 h 1136"/>
                  <a:gd name="T66" fmla="*/ 1896 w 2270"/>
                  <a:gd name="T67" fmla="*/ 401 h 1136"/>
                  <a:gd name="T68" fmla="*/ 1760 w 2270"/>
                  <a:gd name="T69" fmla="*/ 152 h 1136"/>
                  <a:gd name="T70" fmla="*/ 1473 w 2270"/>
                  <a:gd name="T71" fmla="*/ 39 h 1136"/>
                  <a:gd name="T72" fmla="*/ 1200 w 2270"/>
                  <a:gd name="T73" fmla="*/ 254 h 1136"/>
                  <a:gd name="T74" fmla="*/ 1149 w 2270"/>
                  <a:gd name="T75" fmla="*/ 389 h 1136"/>
                  <a:gd name="T76" fmla="*/ 1357 w 2270"/>
                  <a:gd name="T77" fmla="*/ 485 h 1136"/>
                  <a:gd name="T78" fmla="*/ 1336 w 2270"/>
                  <a:gd name="T79" fmla="*/ 378 h 1136"/>
                  <a:gd name="T80" fmla="*/ 1516 w 2270"/>
                  <a:gd name="T81" fmla="*/ 287 h 1136"/>
                  <a:gd name="T82" fmla="*/ 1495 w 2270"/>
                  <a:gd name="T83" fmla="*/ 463 h 1136"/>
                  <a:gd name="T84" fmla="*/ 1365 w 2270"/>
                  <a:gd name="T85" fmla="*/ 537 h 1136"/>
                  <a:gd name="T86" fmla="*/ 1465 w 2270"/>
                  <a:gd name="T87" fmla="*/ 576 h 1136"/>
                  <a:gd name="T88" fmla="*/ 1408 w 2270"/>
                  <a:gd name="T89" fmla="*/ 723 h 1136"/>
                  <a:gd name="T90" fmla="*/ 1595 w 2270"/>
                  <a:gd name="T91" fmla="*/ 729 h 1136"/>
                  <a:gd name="T92" fmla="*/ 1523 w 2270"/>
                  <a:gd name="T93" fmla="*/ 774 h 1136"/>
                  <a:gd name="T94" fmla="*/ 1423 w 2270"/>
                  <a:gd name="T95" fmla="*/ 808 h 1136"/>
                  <a:gd name="T96" fmla="*/ 1350 w 2270"/>
                  <a:gd name="T97" fmla="*/ 706 h 1136"/>
                  <a:gd name="T98" fmla="*/ 1243 w 2270"/>
                  <a:gd name="T99" fmla="*/ 570 h 1136"/>
                  <a:gd name="T100" fmla="*/ 1127 w 2270"/>
                  <a:gd name="T101" fmla="*/ 474 h 1136"/>
                  <a:gd name="T102" fmla="*/ 1049 w 2270"/>
                  <a:gd name="T103" fmla="*/ 344 h 1136"/>
                  <a:gd name="T104" fmla="*/ 991 w 2270"/>
                  <a:gd name="T105" fmla="*/ 282 h 1136"/>
                  <a:gd name="T106" fmla="*/ 1033 w 2270"/>
                  <a:gd name="T107" fmla="*/ 198 h 1136"/>
                  <a:gd name="T108" fmla="*/ 1091 w 2270"/>
                  <a:gd name="T109" fmla="*/ 0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70" h="1136">
                    <a:moveTo>
                      <a:pt x="1005" y="39"/>
                    </a:moveTo>
                    <a:lnTo>
                      <a:pt x="977" y="23"/>
                    </a:lnTo>
                    <a:lnTo>
                      <a:pt x="934" y="5"/>
                    </a:lnTo>
                    <a:lnTo>
                      <a:pt x="898" y="5"/>
                    </a:lnTo>
                    <a:lnTo>
                      <a:pt x="912" y="16"/>
                    </a:lnTo>
                    <a:lnTo>
                      <a:pt x="898" y="23"/>
                    </a:lnTo>
                    <a:lnTo>
                      <a:pt x="854" y="39"/>
                    </a:lnTo>
                    <a:lnTo>
                      <a:pt x="854" y="56"/>
                    </a:lnTo>
                    <a:lnTo>
                      <a:pt x="854" y="73"/>
                    </a:lnTo>
                    <a:lnTo>
                      <a:pt x="826" y="90"/>
                    </a:lnTo>
                    <a:lnTo>
                      <a:pt x="812" y="107"/>
                    </a:lnTo>
                    <a:lnTo>
                      <a:pt x="790" y="113"/>
                    </a:lnTo>
                    <a:lnTo>
                      <a:pt x="754" y="101"/>
                    </a:lnTo>
                    <a:lnTo>
                      <a:pt x="718" y="101"/>
                    </a:lnTo>
                    <a:lnTo>
                      <a:pt x="696" y="124"/>
                    </a:lnTo>
                    <a:lnTo>
                      <a:pt x="660" y="118"/>
                    </a:lnTo>
                    <a:lnTo>
                      <a:pt x="639" y="124"/>
                    </a:lnTo>
                    <a:lnTo>
                      <a:pt x="624" y="146"/>
                    </a:lnTo>
                    <a:lnTo>
                      <a:pt x="589" y="152"/>
                    </a:lnTo>
                    <a:lnTo>
                      <a:pt x="567" y="170"/>
                    </a:lnTo>
                    <a:lnTo>
                      <a:pt x="567" y="198"/>
                    </a:lnTo>
                    <a:lnTo>
                      <a:pt x="582" y="231"/>
                    </a:lnTo>
                    <a:lnTo>
                      <a:pt x="603" y="248"/>
                    </a:lnTo>
                    <a:lnTo>
                      <a:pt x="668" y="311"/>
                    </a:lnTo>
                    <a:lnTo>
                      <a:pt x="646" y="344"/>
                    </a:lnTo>
                    <a:lnTo>
                      <a:pt x="624" y="372"/>
                    </a:lnTo>
                    <a:lnTo>
                      <a:pt x="668" y="401"/>
                    </a:lnTo>
                    <a:lnTo>
                      <a:pt x="596" y="418"/>
                    </a:lnTo>
                    <a:lnTo>
                      <a:pt x="510" y="378"/>
                    </a:lnTo>
                    <a:lnTo>
                      <a:pt x="481" y="413"/>
                    </a:lnTo>
                    <a:lnTo>
                      <a:pt x="431" y="424"/>
                    </a:lnTo>
                    <a:lnTo>
                      <a:pt x="425" y="452"/>
                    </a:lnTo>
                    <a:lnTo>
                      <a:pt x="439" y="491"/>
                    </a:lnTo>
                    <a:lnTo>
                      <a:pt x="389" y="513"/>
                    </a:lnTo>
                    <a:lnTo>
                      <a:pt x="353" y="513"/>
                    </a:lnTo>
                    <a:lnTo>
                      <a:pt x="323" y="548"/>
                    </a:lnTo>
                    <a:lnTo>
                      <a:pt x="309" y="559"/>
                    </a:lnTo>
                    <a:lnTo>
                      <a:pt x="273" y="582"/>
                    </a:lnTo>
                    <a:lnTo>
                      <a:pt x="265" y="615"/>
                    </a:lnTo>
                    <a:lnTo>
                      <a:pt x="265" y="644"/>
                    </a:lnTo>
                    <a:lnTo>
                      <a:pt x="237" y="661"/>
                    </a:lnTo>
                    <a:lnTo>
                      <a:pt x="230" y="683"/>
                    </a:lnTo>
                    <a:lnTo>
                      <a:pt x="165" y="678"/>
                    </a:lnTo>
                    <a:lnTo>
                      <a:pt x="108" y="695"/>
                    </a:lnTo>
                    <a:lnTo>
                      <a:pt x="65" y="711"/>
                    </a:lnTo>
                    <a:lnTo>
                      <a:pt x="44" y="729"/>
                    </a:lnTo>
                    <a:lnTo>
                      <a:pt x="8" y="752"/>
                    </a:lnTo>
                    <a:lnTo>
                      <a:pt x="0" y="780"/>
                    </a:lnTo>
                    <a:lnTo>
                      <a:pt x="22" y="796"/>
                    </a:lnTo>
                    <a:lnTo>
                      <a:pt x="44" y="813"/>
                    </a:lnTo>
                    <a:lnTo>
                      <a:pt x="44" y="836"/>
                    </a:lnTo>
                    <a:lnTo>
                      <a:pt x="80" y="853"/>
                    </a:lnTo>
                    <a:lnTo>
                      <a:pt x="94" y="893"/>
                    </a:lnTo>
                    <a:lnTo>
                      <a:pt x="130" y="932"/>
                    </a:lnTo>
                    <a:lnTo>
                      <a:pt x="173" y="915"/>
                    </a:lnTo>
                    <a:lnTo>
                      <a:pt x="209" y="887"/>
                    </a:lnTo>
                    <a:lnTo>
                      <a:pt x="237" y="887"/>
                    </a:lnTo>
                    <a:lnTo>
                      <a:pt x="259" y="898"/>
                    </a:lnTo>
                    <a:lnTo>
                      <a:pt x="287" y="926"/>
                    </a:lnTo>
                    <a:lnTo>
                      <a:pt x="331" y="898"/>
                    </a:lnTo>
                    <a:lnTo>
                      <a:pt x="367" y="865"/>
                    </a:lnTo>
                    <a:lnTo>
                      <a:pt x="409" y="865"/>
                    </a:lnTo>
                    <a:lnTo>
                      <a:pt x="460" y="865"/>
                    </a:lnTo>
                    <a:lnTo>
                      <a:pt x="510" y="848"/>
                    </a:lnTo>
                    <a:lnTo>
                      <a:pt x="532" y="813"/>
                    </a:lnTo>
                    <a:lnTo>
                      <a:pt x="603" y="780"/>
                    </a:lnTo>
                    <a:lnTo>
                      <a:pt x="567" y="739"/>
                    </a:lnTo>
                    <a:lnTo>
                      <a:pt x="503" y="734"/>
                    </a:lnTo>
                    <a:lnTo>
                      <a:pt x="489" y="729"/>
                    </a:lnTo>
                    <a:lnTo>
                      <a:pt x="489" y="711"/>
                    </a:lnTo>
                    <a:lnTo>
                      <a:pt x="481" y="700"/>
                    </a:lnTo>
                    <a:lnTo>
                      <a:pt x="439" y="695"/>
                    </a:lnTo>
                    <a:lnTo>
                      <a:pt x="453" y="683"/>
                    </a:lnTo>
                    <a:lnTo>
                      <a:pt x="460" y="672"/>
                    </a:lnTo>
                    <a:lnTo>
                      <a:pt x="496" y="683"/>
                    </a:lnTo>
                    <a:lnTo>
                      <a:pt x="532" y="711"/>
                    </a:lnTo>
                    <a:lnTo>
                      <a:pt x="553" y="683"/>
                    </a:lnTo>
                    <a:lnTo>
                      <a:pt x="596" y="678"/>
                    </a:lnTo>
                    <a:lnTo>
                      <a:pt x="618" y="667"/>
                    </a:lnTo>
                    <a:lnTo>
                      <a:pt x="618" y="655"/>
                    </a:lnTo>
                    <a:lnTo>
                      <a:pt x="610" y="644"/>
                    </a:lnTo>
                    <a:lnTo>
                      <a:pt x="632" y="655"/>
                    </a:lnTo>
                    <a:lnTo>
                      <a:pt x="654" y="655"/>
                    </a:lnTo>
                    <a:lnTo>
                      <a:pt x="668" y="644"/>
                    </a:lnTo>
                    <a:lnTo>
                      <a:pt x="710" y="632"/>
                    </a:lnTo>
                    <a:lnTo>
                      <a:pt x="726" y="622"/>
                    </a:lnTo>
                    <a:lnTo>
                      <a:pt x="726" y="644"/>
                    </a:lnTo>
                    <a:lnTo>
                      <a:pt x="762" y="622"/>
                    </a:lnTo>
                    <a:lnTo>
                      <a:pt x="782" y="632"/>
                    </a:lnTo>
                    <a:lnTo>
                      <a:pt x="798" y="655"/>
                    </a:lnTo>
                    <a:lnTo>
                      <a:pt x="762" y="672"/>
                    </a:lnTo>
                    <a:lnTo>
                      <a:pt x="790" y="678"/>
                    </a:lnTo>
                    <a:lnTo>
                      <a:pt x="818" y="683"/>
                    </a:lnTo>
                    <a:lnTo>
                      <a:pt x="840" y="678"/>
                    </a:lnTo>
                    <a:lnTo>
                      <a:pt x="890" y="689"/>
                    </a:lnTo>
                    <a:lnTo>
                      <a:pt x="948" y="723"/>
                    </a:lnTo>
                    <a:lnTo>
                      <a:pt x="898" y="746"/>
                    </a:lnTo>
                    <a:lnTo>
                      <a:pt x="834" y="739"/>
                    </a:lnTo>
                    <a:lnTo>
                      <a:pt x="826" y="723"/>
                    </a:lnTo>
                    <a:lnTo>
                      <a:pt x="804" y="711"/>
                    </a:lnTo>
                    <a:lnTo>
                      <a:pt x="790" y="717"/>
                    </a:lnTo>
                    <a:lnTo>
                      <a:pt x="754" y="711"/>
                    </a:lnTo>
                    <a:lnTo>
                      <a:pt x="718" y="711"/>
                    </a:lnTo>
                    <a:lnTo>
                      <a:pt x="690" y="711"/>
                    </a:lnTo>
                    <a:lnTo>
                      <a:pt x="690" y="729"/>
                    </a:lnTo>
                    <a:lnTo>
                      <a:pt x="668" y="723"/>
                    </a:lnTo>
                    <a:lnTo>
                      <a:pt x="660" y="734"/>
                    </a:lnTo>
                    <a:lnTo>
                      <a:pt x="654" y="746"/>
                    </a:lnTo>
                    <a:lnTo>
                      <a:pt x="668" y="791"/>
                    </a:lnTo>
                    <a:lnTo>
                      <a:pt x="690" y="813"/>
                    </a:lnTo>
                    <a:lnTo>
                      <a:pt x="674" y="853"/>
                    </a:lnTo>
                    <a:lnTo>
                      <a:pt x="632" y="865"/>
                    </a:lnTo>
                    <a:lnTo>
                      <a:pt x="582" y="865"/>
                    </a:lnTo>
                    <a:lnTo>
                      <a:pt x="546" y="881"/>
                    </a:lnTo>
                    <a:lnTo>
                      <a:pt x="539" y="898"/>
                    </a:lnTo>
                    <a:lnTo>
                      <a:pt x="489" y="943"/>
                    </a:lnTo>
                    <a:lnTo>
                      <a:pt x="445" y="943"/>
                    </a:lnTo>
                    <a:lnTo>
                      <a:pt x="409" y="965"/>
                    </a:lnTo>
                    <a:lnTo>
                      <a:pt x="425" y="1000"/>
                    </a:lnTo>
                    <a:lnTo>
                      <a:pt x="460" y="1034"/>
                    </a:lnTo>
                    <a:lnTo>
                      <a:pt x="445" y="1051"/>
                    </a:lnTo>
                    <a:lnTo>
                      <a:pt x="445" y="1067"/>
                    </a:lnTo>
                    <a:lnTo>
                      <a:pt x="496" y="1096"/>
                    </a:lnTo>
                    <a:lnTo>
                      <a:pt x="503" y="1124"/>
                    </a:lnTo>
                    <a:lnTo>
                      <a:pt x="560" y="1135"/>
                    </a:lnTo>
                    <a:lnTo>
                      <a:pt x="610" y="1112"/>
                    </a:lnTo>
                    <a:lnTo>
                      <a:pt x="646" y="1112"/>
                    </a:lnTo>
                    <a:lnTo>
                      <a:pt x="690" y="1130"/>
                    </a:lnTo>
                    <a:lnTo>
                      <a:pt x="754" y="1112"/>
                    </a:lnTo>
                    <a:lnTo>
                      <a:pt x="776" y="1079"/>
                    </a:lnTo>
                    <a:lnTo>
                      <a:pt x="754" y="1045"/>
                    </a:lnTo>
                    <a:lnTo>
                      <a:pt x="710" y="1006"/>
                    </a:lnTo>
                    <a:lnTo>
                      <a:pt x="710" y="965"/>
                    </a:lnTo>
                    <a:lnTo>
                      <a:pt x="732" y="932"/>
                    </a:lnTo>
                    <a:lnTo>
                      <a:pt x="776" y="937"/>
                    </a:lnTo>
                    <a:lnTo>
                      <a:pt x="790" y="983"/>
                    </a:lnTo>
                    <a:lnTo>
                      <a:pt x="826" y="1022"/>
                    </a:lnTo>
                    <a:lnTo>
                      <a:pt x="869" y="1011"/>
                    </a:lnTo>
                    <a:lnTo>
                      <a:pt x="912" y="1017"/>
                    </a:lnTo>
                    <a:lnTo>
                      <a:pt x="941" y="989"/>
                    </a:lnTo>
                    <a:lnTo>
                      <a:pt x="926" y="937"/>
                    </a:lnTo>
                    <a:lnTo>
                      <a:pt x="926" y="904"/>
                    </a:lnTo>
                    <a:lnTo>
                      <a:pt x="962" y="904"/>
                    </a:lnTo>
                    <a:lnTo>
                      <a:pt x="1005" y="881"/>
                    </a:lnTo>
                    <a:lnTo>
                      <a:pt x="1013" y="824"/>
                    </a:lnTo>
                    <a:lnTo>
                      <a:pt x="1005" y="791"/>
                    </a:lnTo>
                    <a:lnTo>
                      <a:pt x="1049" y="763"/>
                    </a:lnTo>
                    <a:lnTo>
                      <a:pt x="1063" y="780"/>
                    </a:lnTo>
                    <a:lnTo>
                      <a:pt x="1049" y="813"/>
                    </a:lnTo>
                    <a:lnTo>
                      <a:pt x="1063" y="865"/>
                    </a:lnTo>
                    <a:lnTo>
                      <a:pt x="1055" y="915"/>
                    </a:lnTo>
                    <a:lnTo>
                      <a:pt x="1069" y="955"/>
                    </a:lnTo>
                    <a:lnTo>
                      <a:pt x="1099" y="943"/>
                    </a:lnTo>
                    <a:lnTo>
                      <a:pt x="1121" y="949"/>
                    </a:lnTo>
                    <a:lnTo>
                      <a:pt x="1135" y="983"/>
                    </a:lnTo>
                    <a:lnTo>
                      <a:pt x="1178" y="989"/>
                    </a:lnTo>
                    <a:lnTo>
                      <a:pt x="1178" y="1017"/>
                    </a:lnTo>
                    <a:lnTo>
                      <a:pt x="1200" y="1062"/>
                    </a:lnTo>
                    <a:lnTo>
                      <a:pt x="1264" y="1051"/>
                    </a:lnTo>
                    <a:lnTo>
                      <a:pt x="1300" y="1084"/>
                    </a:lnTo>
                    <a:lnTo>
                      <a:pt x="1350" y="1130"/>
                    </a:lnTo>
                    <a:lnTo>
                      <a:pt x="1379" y="1112"/>
                    </a:lnTo>
                    <a:lnTo>
                      <a:pt x="1415" y="1112"/>
                    </a:lnTo>
                    <a:lnTo>
                      <a:pt x="1459" y="1130"/>
                    </a:lnTo>
                    <a:lnTo>
                      <a:pt x="1516" y="1107"/>
                    </a:lnTo>
                    <a:lnTo>
                      <a:pt x="1531" y="1062"/>
                    </a:lnTo>
                    <a:lnTo>
                      <a:pt x="1531" y="1034"/>
                    </a:lnTo>
                    <a:lnTo>
                      <a:pt x="1588" y="1034"/>
                    </a:lnTo>
                    <a:lnTo>
                      <a:pt x="1645" y="1017"/>
                    </a:lnTo>
                    <a:lnTo>
                      <a:pt x="1680" y="1017"/>
                    </a:lnTo>
                    <a:lnTo>
                      <a:pt x="1716" y="1017"/>
                    </a:lnTo>
                    <a:lnTo>
                      <a:pt x="1730" y="965"/>
                    </a:lnTo>
                    <a:lnTo>
                      <a:pt x="1760" y="932"/>
                    </a:lnTo>
                    <a:lnTo>
                      <a:pt x="1738" y="881"/>
                    </a:lnTo>
                    <a:lnTo>
                      <a:pt x="1702" y="881"/>
                    </a:lnTo>
                    <a:lnTo>
                      <a:pt x="1702" y="836"/>
                    </a:lnTo>
                    <a:lnTo>
                      <a:pt x="1666" y="830"/>
                    </a:lnTo>
                    <a:lnTo>
                      <a:pt x="1746" y="820"/>
                    </a:lnTo>
                    <a:lnTo>
                      <a:pt x="1788" y="848"/>
                    </a:lnTo>
                    <a:lnTo>
                      <a:pt x="1854" y="830"/>
                    </a:lnTo>
                    <a:lnTo>
                      <a:pt x="1918" y="853"/>
                    </a:lnTo>
                    <a:lnTo>
                      <a:pt x="1982" y="858"/>
                    </a:lnTo>
                    <a:lnTo>
                      <a:pt x="2004" y="932"/>
                    </a:lnTo>
                    <a:lnTo>
                      <a:pt x="2047" y="937"/>
                    </a:lnTo>
                    <a:lnTo>
                      <a:pt x="2105" y="960"/>
                    </a:lnTo>
                    <a:lnTo>
                      <a:pt x="2161" y="965"/>
                    </a:lnTo>
                    <a:lnTo>
                      <a:pt x="2219" y="937"/>
                    </a:lnTo>
                    <a:lnTo>
                      <a:pt x="2269" y="898"/>
                    </a:lnTo>
                    <a:lnTo>
                      <a:pt x="2241" y="830"/>
                    </a:lnTo>
                    <a:lnTo>
                      <a:pt x="2191" y="796"/>
                    </a:lnTo>
                    <a:lnTo>
                      <a:pt x="2213" y="767"/>
                    </a:lnTo>
                    <a:lnTo>
                      <a:pt x="2183" y="700"/>
                    </a:lnTo>
                    <a:lnTo>
                      <a:pt x="2169" y="661"/>
                    </a:lnTo>
                    <a:lnTo>
                      <a:pt x="2125" y="615"/>
                    </a:lnTo>
                    <a:lnTo>
                      <a:pt x="2054" y="604"/>
                    </a:lnTo>
                    <a:lnTo>
                      <a:pt x="1968" y="644"/>
                    </a:lnTo>
                    <a:lnTo>
                      <a:pt x="1890" y="627"/>
                    </a:lnTo>
                    <a:lnTo>
                      <a:pt x="1925" y="582"/>
                    </a:lnTo>
                    <a:lnTo>
                      <a:pt x="1997" y="548"/>
                    </a:lnTo>
                    <a:lnTo>
                      <a:pt x="1982" y="497"/>
                    </a:lnTo>
                    <a:lnTo>
                      <a:pt x="1904" y="480"/>
                    </a:lnTo>
                    <a:lnTo>
                      <a:pt x="1854" y="480"/>
                    </a:lnTo>
                    <a:lnTo>
                      <a:pt x="1868" y="441"/>
                    </a:lnTo>
                    <a:lnTo>
                      <a:pt x="1896" y="401"/>
                    </a:lnTo>
                    <a:lnTo>
                      <a:pt x="1890" y="339"/>
                    </a:lnTo>
                    <a:lnTo>
                      <a:pt x="1838" y="311"/>
                    </a:lnTo>
                    <a:lnTo>
                      <a:pt x="1796" y="311"/>
                    </a:lnTo>
                    <a:lnTo>
                      <a:pt x="1796" y="259"/>
                    </a:lnTo>
                    <a:lnTo>
                      <a:pt x="1796" y="214"/>
                    </a:lnTo>
                    <a:lnTo>
                      <a:pt x="1760" y="152"/>
                    </a:lnTo>
                    <a:lnTo>
                      <a:pt x="1730" y="113"/>
                    </a:lnTo>
                    <a:lnTo>
                      <a:pt x="1696" y="113"/>
                    </a:lnTo>
                    <a:lnTo>
                      <a:pt x="1645" y="113"/>
                    </a:lnTo>
                    <a:lnTo>
                      <a:pt x="1580" y="61"/>
                    </a:lnTo>
                    <a:lnTo>
                      <a:pt x="1516" y="28"/>
                    </a:lnTo>
                    <a:lnTo>
                      <a:pt x="1473" y="39"/>
                    </a:lnTo>
                    <a:lnTo>
                      <a:pt x="1415" y="23"/>
                    </a:lnTo>
                    <a:lnTo>
                      <a:pt x="1393" y="0"/>
                    </a:lnTo>
                    <a:lnTo>
                      <a:pt x="1329" y="0"/>
                    </a:lnTo>
                    <a:lnTo>
                      <a:pt x="1286" y="0"/>
                    </a:lnTo>
                    <a:lnTo>
                      <a:pt x="1214" y="56"/>
                    </a:lnTo>
                    <a:lnTo>
                      <a:pt x="1200" y="254"/>
                    </a:lnTo>
                    <a:lnTo>
                      <a:pt x="1243" y="282"/>
                    </a:lnTo>
                    <a:lnTo>
                      <a:pt x="1271" y="322"/>
                    </a:lnTo>
                    <a:lnTo>
                      <a:pt x="1278" y="355"/>
                    </a:lnTo>
                    <a:lnTo>
                      <a:pt x="1243" y="350"/>
                    </a:lnTo>
                    <a:lnTo>
                      <a:pt x="1163" y="355"/>
                    </a:lnTo>
                    <a:lnTo>
                      <a:pt x="1149" y="389"/>
                    </a:lnTo>
                    <a:lnTo>
                      <a:pt x="1200" y="384"/>
                    </a:lnTo>
                    <a:lnTo>
                      <a:pt x="1214" y="418"/>
                    </a:lnTo>
                    <a:lnTo>
                      <a:pt x="1271" y="401"/>
                    </a:lnTo>
                    <a:lnTo>
                      <a:pt x="1293" y="435"/>
                    </a:lnTo>
                    <a:lnTo>
                      <a:pt x="1314" y="480"/>
                    </a:lnTo>
                    <a:lnTo>
                      <a:pt x="1357" y="485"/>
                    </a:lnTo>
                    <a:lnTo>
                      <a:pt x="1357" y="457"/>
                    </a:lnTo>
                    <a:lnTo>
                      <a:pt x="1379" y="474"/>
                    </a:lnTo>
                    <a:lnTo>
                      <a:pt x="1437" y="446"/>
                    </a:lnTo>
                    <a:lnTo>
                      <a:pt x="1415" y="413"/>
                    </a:lnTo>
                    <a:lnTo>
                      <a:pt x="1393" y="384"/>
                    </a:lnTo>
                    <a:lnTo>
                      <a:pt x="1336" y="378"/>
                    </a:lnTo>
                    <a:lnTo>
                      <a:pt x="1329" y="339"/>
                    </a:lnTo>
                    <a:lnTo>
                      <a:pt x="1372" y="270"/>
                    </a:lnTo>
                    <a:lnTo>
                      <a:pt x="1393" y="344"/>
                    </a:lnTo>
                    <a:lnTo>
                      <a:pt x="1444" y="378"/>
                    </a:lnTo>
                    <a:lnTo>
                      <a:pt x="1437" y="333"/>
                    </a:lnTo>
                    <a:lnTo>
                      <a:pt x="1516" y="287"/>
                    </a:lnTo>
                    <a:lnTo>
                      <a:pt x="1537" y="368"/>
                    </a:lnTo>
                    <a:lnTo>
                      <a:pt x="1609" y="372"/>
                    </a:lnTo>
                    <a:lnTo>
                      <a:pt x="1516" y="406"/>
                    </a:lnTo>
                    <a:lnTo>
                      <a:pt x="1710" y="446"/>
                    </a:lnTo>
                    <a:lnTo>
                      <a:pt x="1588" y="452"/>
                    </a:lnTo>
                    <a:lnTo>
                      <a:pt x="1495" y="463"/>
                    </a:lnTo>
                    <a:lnTo>
                      <a:pt x="1473" y="485"/>
                    </a:lnTo>
                    <a:lnTo>
                      <a:pt x="1487" y="503"/>
                    </a:lnTo>
                    <a:lnTo>
                      <a:pt x="1444" y="491"/>
                    </a:lnTo>
                    <a:lnTo>
                      <a:pt x="1401" y="508"/>
                    </a:lnTo>
                    <a:lnTo>
                      <a:pt x="1372" y="520"/>
                    </a:lnTo>
                    <a:lnTo>
                      <a:pt x="1365" y="537"/>
                    </a:lnTo>
                    <a:lnTo>
                      <a:pt x="1423" y="526"/>
                    </a:lnTo>
                    <a:lnTo>
                      <a:pt x="1451" y="531"/>
                    </a:lnTo>
                    <a:lnTo>
                      <a:pt x="1401" y="541"/>
                    </a:lnTo>
                    <a:lnTo>
                      <a:pt x="1415" y="559"/>
                    </a:lnTo>
                    <a:lnTo>
                      <a:pt x="1451" y="554"/>
                    </a:lnTo>
                    <a:lnTo>
                      <a:pt x="1465" y="576"/>
                    </a:lnTo>
                    <a:lnTo>
                      <a:pt x="1437" y="639"/>
                    </a:lnTo>
                    <a:lnTo>
                      <a:pt x="1387" y="622"/>
                    </a:lnTo>
                    <a:lnTo>
                      <a:pt x="1350" y="632"/>
                    </a:lnTo>
                    <a:lnTo>
                      <a:pt x="1350" y="661"/>
                    </a:lnTo>
                    <a:lnTo>
                      <a:pt x="1357" y="689"/>
                    </a:lnTo>
                    <a:lnTo>
                      <a:pt x="1408" y="723"/>
                    </a:lnTo>
                    <a:lnTo>
                      <a:pt x="1393" y="752"/>
                    </a:lnTo>
                    <a:lnTo>
                      <a:pt x="1429" y="734"/>
                    </a:lnTo>
                    <a:lnTo>
                      <a:pt x="1459" y="752"/>
                    </a:lnTo>
                    <a:lnTo>
                      <a:pt x="1481" y="734"/>
                    </a:lnTo>
                    <a:lnTo>
                      <a:pt x="1523" y="734"/>
                    </a:lnTo>
                    <a:lnTo>
                      <a:pt x="1595" y="729"/>
                    </a:lnTo>
                    <a:lnTo>
                      <a:pt x="1652" y="729"/>
                    </a:lnTo>
                    <a:lnTo>
                      <a:pt x="1680" y="739"/>
                    </a:lnTo>
                    <a:lnTo>
                      <a:pt x="1666" y="767"/>
                    </a:lnTo>
                    <a:lnTo>
                      <a:pt x="1595" y="774"/>
                    </a:lnTo>
                    <a:lnTo>
                      <a:pt x="1602" y="802"/>
                    </a:lnTo>
                    <a:lnTo>
                      <a:pt x="1523" y="774"/>
                    </a:lnTo>
                    <a:lnTo>
                      <a:pt x="1501" y="791"/>
                    </a:lnTo>
                    <a:lnTo>
                      <a:pt x="1473" y="791"/>
                    </a:lnTo>
                    <a:lnTo>
                      <a:pt x="1465" y="813"/>
                    </a:lnTo>
                    <a:lnTo>
                      <a:pt x="1444" y="813"/>
                    </a:lnTo>
                    <a:lnTo>
                      <a:pt x="1423" y="830"/>
                    </a:lnTo>
                    <a:lnTo>
                      <a:pt x="1423" y="808"/>
                    </a:lnTo>
                    <a:lnTo>
                      <a:pt x="1393" y="791"/>
                    </a:lnTo>
                    <a:lnTo>
                      <a:pt x="1357" y="796"/>
                    </a:lnTo>
                    <a:lnTo>
                      <a:pt x="1357" y="785"/>
                    </a:lnTo>
                    <a:lnTo>
                      <a:pt x="1336" y="774"/>
                    </a:lnTo>
                    <a:lnTo>
                      <a:pt x="1314" y="739"/>
                    </a:lnTo>
                    <a:lnTo>
                      <a:pt x="1350" y="706"/>
                    </a:lnTo>
                    <a:lnTo>
                      <a:pt x="1329" y="689"/>
                    </a:lnTo>
                    <a:lnTo>
                      <a:pt x="1314" y="672"/>
                    </a:lnTo>
                    <a:lnTo>
                      <a:pt x="1329" y="639"/>
                    </a:lnTo>
                    <a:lnTo>
                      <a:pt x="1278" y="610"/>
                    </a:lnTo>
                    <a:lnTo>
                      <a:pt x="1321" y="559"/>
                    </a:lnTo>
                    <a:lnTo>
                      <a:pt x="1243" y="570"/>
                    </a:lnTo>
                    <a:lnTo>
                      <a:pt x="1271" y="541"/>
                    </a:lnTo>
                    <a:lnTo>
                      <a:pt x="1286" y="508"/>
                    </a:lnTo>
                    <a:lnTo>
                      <a:pt x="1264" y="474"/>
                    </a:lnTo>
                    <a:lnTo>
                      <a:pt x="1236" y="463"/>
                    </a:lnTo>
                    <a:lnTo>
                      <a:pt x="1178" y="463"/>
                    </a:lnTo>
                    <a:lnTo>
                      <a:pt x="1127" y="474"/>
                    </a:lnTo>
                    <a:lnTo>
                      <a:pt x="1127" y="435"/>
                    </a:lnTo>
                    <a:lnTo>
                      <a:pt x="1121" y="396"/>
                    </a:lnTo>
                    <a:lnTo>
                      <a:pt x="1085" y="378"/>
                    </a:lnTo>
                    <a:lnTo>
                      <a:pt x="1063" y="418"/>
                    </a:lnTo>
                    <a:lnTo>
                      <a:pt x="1033" y="372"/>
                    </a:lnTo>
                    <a:lnTo>
                      <a:pt x="1049" y="344"/>
                    </a:lnTo>
                    <a:lnTo>
                      <a:pt x="1091" y="333"/>
                    </a:lnTo>
                    <a:lnTo>
                      <a:pt x="1121" y="299"/>
                    </a:lnTo>
                    <a:lnTo>
                      <a:pt x="1127" y="265"/>
                    </a:lnTo>
                    <a:lnTo>
                      <a:pt x="1085" y="254"/>
                    </a:lnTo>
                    <a:lnTo>
                      <a:pt x="1033" y="265"/>
                    </a:lnTo>
                    <a:lnTo>
                      <a:pt x="991" y="282"/>
                    </a:lnTo>
                    <a:lnTo>
                      <a:pt x="948" y="294"/>
                    </a:lnTo>
                    <a:lnTo>
                      <a:pt x="934" y="282"/>
                    </a:lnTo>
                    <a:lnTo>
                      <a:pt x="941" y="254"/>
                    </a:lnTo>
                    <a:lnTo>
                      <a:pt x="962" y="231"/>
                    </a:lnTo>
                    <a:lnTo>
                      <a:pt x="991" y="214"/>
                    </a:lnTo>
                    <a:lnTo>
                      <a:pt x="1033" y="198"/>
                    </a:lnTo>
                    <a:lnTo>
                      <a:pt x="1069" y="214"/>
                    </a:lnTo>
                    <a:lnTo>
                      <a:pt x="1113" y="242"/>
                    </a:lnTo>
                    <a:lnTo>
                      <a:pt x="1200" y="254"/>
                    </a:lnTo>
                    <a:lnTo>
                      <a:pt x="1214" y="61"/>
                    </a:lnTo>
                    <a:lnTo>
                      <a:pt x="1200" y="5"/>
                    </a:lnTo>
                    <a:lnTo>
                      <a:pt x="1091" y="0"/>
                    </a:lnTo>
                    <a:lnTo>
                      <a:pt x="1069" y="23"/>
                    </a:lnTo>
                    <a:lnTo>
                      <a:pt x="1005" y="39"/>
                    </a:lnTo>
                  </a:path>
                </a:pathLst>
              </a:custGeom>
              <a:solidFill>
                <a:srgbClr val="0083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82" name="Freeform 184"/>
              <p:cNvSpPr>
                <a:spLocks/>
              </p:cNvSpPr>
              <p:nvPr/>
            </p:nvSpPr>
            <p:spPr bwMode="auto">
              <a:xfrm>
                <a:off x="2105" y="1133"/>
                <a:ext cx="2277" cy="1114"/>
              </a:xfrm>
              <a:custGeom>
                <a:avLst/>
                <a:gdLst>
                  <a:gd name="T0" fmla="*/ 753 w 2277"/>
                  <a:gd name="T1" fmla="*/ 130 h 1114"/>
                  <a:gd name="T2" fmla="*/ 703 w 2277"/>
                  <a:gd name="T3" fmla="*/ 220 h 1114"/>
                  <a:gd name="T4" fmla="*/ 595 w 2277"/>
                  <a:gd name="T5" fmla="*/ 396 h 1114"/>
                  <a:gd name="T6" fmla="*/ 395 w 2277"/>
                  <a:gd name="T7" fmla="*/ 492 h 1114"/>
                  <a:gd name="T8" fmla="*/ 265 w 2277"/>
                  <a:gd name="T9" fmla="*/ 621 h 1114"/>
                  <a:gd name="T10" fmla="*/ 42 w 2277"/>
                  <a:gd name="T11" fmla="*/ 707 h 1114"/>
                  <a:gd name="T12" fmla="*/ 78 w 2277"/>
                  <a:gd name="T13" fmla="*/ 831 h 1114"/>
                  <a:gd name="T14" fmla="*/ 265 w 2277"/>
                  <a:gd name="T15" fmla="*/ 876 h 1114"/>
                  <a:gd name="T16" fmla="*/ 509 w 2277"/>
                  <a:gd name="T17" fmla="*/ 826 h 1114"/>
                  <a:gd name="T18" fmla="*/ 631 w 2277"/>
                  <a:gd name="T19" fmla="*/ 740 h 1114"/>
                  <a:gd name="T20" fmla="*/ 503 w 2277"/>
                  <a:gd name="T21" fmla="*/ 707 h 1114"/>
                  <a:gd name="T22" fmla="*/ 365 w 2277"/>
                  <a:gd name="T23" fmla="*/ 707 h 1114"/>
                  <a:gd name="T24" fmla="*/ 395 w 2277"/>
                  <a:gd name="T25" fmla="*/ 661 h 1114"/>
                  <a:gd name="T26" fmla="*/ 531 w 2277"/>
                  <a:gd name="T27" fmla="*/ 689 h 1114"/>
                  <a:gd name="T28" fmla="*/ 696 w 2277"/>
                  <a:gd name="T29" fmla="*/ 548 h 1114"/>
                  <a:gd name="T30" fmla="*/ 962 w 2277"/>
                  <a:gd name="T31" fmla="*/ 576 h 1114"/>
                  <a:gd name="T32" fmla="*/ 796 w 2277"/>
                  <a:gd name="T33" fmla="*/ 633 h 1114"/>
                  <a:gd name="T34" fmla="*/ 904 w 2277"/>
                  <a:gd name="T35" fmla="*/ 723 h 1114"/>
                  <a:gd name="T36" fmla="*/ 645 w 2277"/>
                  <a:gd name="T37" fmla="*/ 730 h 1114"/>
                  <a:gd name="T38" fmla="*/ 545 w 2277"/>
                  <a:gd name="T39" fmla="*/ 859 h 1114"/>
                  <a:gd name="T40" fmla="*/ 459 w 2277"/>
                  <a:gd name="T41" fmla="*/ 1012 h 1114"/>
                  <a:gd name="T42" fmla="*/ 609 w 2277"/>
                  <a:gd name="T43" fmla="*/ 1090 h 1114"/>
                  <a:gd name="T44" fmla="*/ 711 w 2277"/>
                  <a:gd name="T45" fmla="*/ 984 h 1114"/>
                  <a:gd name="T46" fmla="*/ 868 w 2277"/>
                  <a:gd name="T47" fmla="*/ 989 h 1114"/>
                  <a:gd name="T48" fmla="*/ 1012 w 2277"/>
                  <a:gd name="T49" fmla="*/ 859 h 1114"/>
                  <a:gd name="T50" fmla="*/ 1063 w 2277"/>
                  <a:gd name="T51" fmla="*/ 842 h 1114"/>
                  <a:gd name="T52" fmla="*/ 1177 w 2277"/>
                  <a:gd name="T53" fmla="*/ 966 h 1114"/>
                  <a:gd name="T54" fmla="*/ 1380 w 2277"/>
                  <a:gd name="T55" fmla="*/ 1090 h 1114"/>
                  <a:gd name="T56" fmla="*/ 1587 w 2277"/>
                  <a:gd name="T57" fmla="*/ 1012 h 1114"/>
                  <a:gd name="T58" fmla="*/ 1745 w 2277"/>
                  <a:gd name="T59" fmla="*/ 859 h 1114"/>
                  <a:gd name="T60" fmla="*/ 1853 w 2277"/>
                  <a:gd name="T61" fmla="*/ 808 h 1114"/>
                  <a:gd name="T62" fmla="*/ 2168 w 2277"/>
                  <a:gd name="T63" fmla="*/ 943 h 1114"/>
                  <a:gd name="T64" fmla="*/ 2184 w 2277"/>
                  <a:gd name="T65" fmla="*/ 678 h 1114"/>
                  <a:gd name="T66" fmla="*/ 1795 w 2277"/>
                  <a:gd name="T67" fmla="*/ 611 h 1114"/>
                  <a:gd name="T68" fmla="*/ 1903 w 2277"/>
                  <a:gd name="T69" fmla="*/ 475 h 1114"/>
                  <a:gd name="T70" fmla="*/ 1717 w 2277"/>
                  <a:gd name="T71" fmla="*/ 447 h 1114"/>
                  <a:gd name="T72" fmla="*/ 1845 w 2277"/>
                  <a:gd name="T73" fmla="*/ 289 h 1114"/>
                  <a:gd name="T74" fmla="*/ 1695 w 2277"/>
                  <a:gd name="T75" fmla="*/ 91 h 1114"/>
                  <a:gd name="T76" fmla="*/ 1380 w 2277"/>
                  <a:gd name="T77" fmla="*/ 35 h 1114"/>
                  <a:gd name="T78" fmla="*/ 1350 w 2277"/>
                  <a:gd name="T79" fmla="*/ 163 h 1114"/>
                  <a:gd name="T80" fmla="*/ 1278 w 2277"/>
                  <a:gd name="T81" fmla="*/ 333 h 1114"/>
                  <a:gd name="T82" fmla="*/ 1271 w 2277"/>
                  <a:gd name="T83" fmla="*/ 378 h 1114"/>
                  <a:gd name="T84" fmla="*/ 1394 w 2277"/>
                  <a:gd name="T85" fmla="*/ 362 h 1114"/>
                  <a:gd name="T86" fmla="*/ 1444 w 2277"/>
                  <a:gd name="T87" fmla="*/ 311 h 1114"/>
                  <a:gd name="T88" fmla="*/ 1580 w 2277"/>
                  <a:gd name="T89" fmla="*/ 406 h 1114"/>
                  <a:gd name="T90" fmla="*/ 1386 w 2277"/>
                  <a:gd name="T91" fmla="*/ 599 h 1114"/>
                  <a:gd name="T92" fmla="*/ 1651 w 2277"/>
                  <a:gd name="T93" fmla="*/ 707 h 1114"/>
                  <a:gd name="T94" fmla="*/ 1501 w 2277"/>
                  <a:gd name="T95" fmla="*/ 786 h 1114"/>
                  <a:gd name="T96" fmla="*/ 1307 w 2277"/>
                  <a:gd name="T97" fmla="*/ 746 h 1114"/>
                  <a:gd name="T98" fmla="*/ 1322 w 2277"/>
                  <a:gd name="T99" fmla="*/ 537 h 1114"/>
                  <a:gd name="T100" fmla="*/ 1184 w 2277"/>
                  <a:gd name="T101" fmla="*/ 441 h 1114"/>
                  <a:gd name="T102" fmla="*/ 1034 w 2277"/>
                  <a:gd name="T103" fmla="*/ 350 h 1114"/>
                  <a:gd name="T104" fmla="*/ 1034 w 2277"/>
                  <a:gd name="T105" fmla="*/ 243 h 1114"/>
                  <a:gd name="T106" fmla="*/ 990 w 2277"/>
                  <a:gd name="T107" fmla="*/ 192 h 1114"/>
                  <a:gd name="T108" fmla="*/ 1228 w 2277"/>
                  <a:gd name="T109" fmla="*/ 130 h 1114"/>
                  <a:gd name="T110" fmla="*/ 1048 w 2277"/>
                  <a:gd name="T111" fmla="*/ 28 h 1114"/>
                  <a:gd name="T112" fmla="*/ 882 w 2277"/>
                  <a:gd name="T113" fmla="*/ 79 h 1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77" h="1114">
                    <a:moveTo>
                      <a:pt x="876" y="102"/>
                    </a:moveTo>
                    <a:lnTo>
                      <a:pt x="840" y="96"/>
                    </a:lnTo>
                    <a:lnTo>
                      <a:pt x="818" y="96"/>
                    </a:lnTo>
                    <a:lnTo>
                      <a:pt x="789" y="102"/>
                    </a:lnTo>
                    <a:lnTo>
                      <a:pt x="782" y="119"/>
                    </a:lnTo>
                    <a:lnTo>
                      <a:pt x="753" y="130"/>
                    </a:lnTo>
                    <a:lnTo>
                      <a:pt x="725" y="147"/>
                    </a:lnTo>
                    <a:lnTo>
                      <a:pt x="703" y="163"/>
                    </a:lnTo>
                    <a:lnTo>
                      <a:pt x="717" y="175"/>
                    </a:lnTo>
                    <a:lnTo>
                      <a:pt x="761" y="180"/>
                    </a:lnTo>
                    <a:lnTo>
                      <a:pt x="732" y="215"/>
                    </a:lnTo>
                    <a:lnTo>
                      <a:pt x="703" y="220"/>
                    </a:lnTo>
                    <a:lnTo>
                      <a:pt x="689" y="232"/>
                    </a:lnTo>
                    <a:lnTo>
                      <a:pt x="675" y="261"/>
                    </a:lnTo>
                    <a:lnTo>
                      <a:pt x="675" y="294"/>
                    </a:lnTo>
                    <a:lnTo>
                      <a:pt x="661" y="339"/>
                    </a:lnTo>
                    <a:lnTo>
                      <a:pt x="667" y="378"/>
                    </a:lnTo>
                    <a:lnTo>
                      <a:pt x="595" y="396"/>
                    </a:lnTo>
                    <a:lnTo>
                      <a:pt x="509" y="356"/>
                    </a:lnTo>
                    <a:lnTo>
                      <a:pt x="481" y="390"/>
                    </a:lnTo>
                    <a:lnTo>
                      <a:pt x="431" y="402"/>
                    </a:lnTo>
                    <a:lnTo>
                      <a:pt x="423" y="430"/>
                    </a:lnTo>
                    <a:lnTo>
                      <a:pt x="437" y="469"/>
                    </a:lnTo>
                    <a:lnTo>
                      <a:pt x="395" y="492"/>
                    </a:lnTo>
                    <a:lnTo>
                      <a:pt x="351" y="492"/>
                    </a:lnTo>
                    <a:lnTo>
                      <a:pt x="323" y="526"/>
                    </a:lnTo>
                    <a:lnTo>
                      <a:pt x="308" y="537"/>
                    </a:lnTo>
                    <a:lnTo>
                      <a:pt x="272" y="560"/>
                    </a:lnTo>
                    <a:lnTo>
                      <a:pt x="265" y="593"/>
                    </a:lnTo>
                    <a:lnTo>
                      <a:pt x="265" y="621"/>
                    </a:lnTo>
                    <a:lnTo>
                      <a:pt x="244" y="639"/>
                    </a:lnTo>
                    <a:lnTo>
                      <a:pt x="230" y="661"/>
                    </a:lnTo>
                    <a:lnTo>
                      <a:pt x="164" y="656"/>
                    </a:lnTo>
                    <a:lnTo>
                      <a:pt x="114" y="673"/>
                    </a:lnTo>
                    <a:lnTo>
                      <a:pt x="64" y="689"/>
                    </a:lnTo>
                    <a:lnTo>
                      <a:pt x="42" y="707"/>
                    </a:lnTo>
                    <a:lnTo>
                      <a:pt x="6" y="730"/>
                    </a:lnTo>
                    <a:lnTo>
                      <a:pt x="0" y="758"/>
                    </a:lnTo>
                    <a:lnTo>
                      <a:pt x="20" y="774"/>
                    </a:lnTo>
                    <a:lnTo>
                      <a:pt x="50" y="791"/>
                    </a:lnTo>
                    <a:lnTo>
                      <a:pt x="50" y="814"/>
                    </a:lnTo>
                    <a:lnTo>
                      <a:pt x="78" y="831"/>
                    </a:lnTo>
                    <a:lnTo>
                      <a:pt x="92" y="871"/>
                    </a:lnTo>
                    <a:lnTo>
                      <a:pt x="128" y="910"/>
                    </a:lnTo>
                    <a:lnTo>
                      <a:pt x="172" y="893"/>
                    </a:lnTo>
                    <a:lnTo>
                      <a:pt x="208" y="865"/>
                    </a:lnTo>
                    <a:lnTo>
                      <a:pt x="236" y="865"/>
                    </a:lnTo>
                    <a:lnTo>
                      <a:pt x="265" y="876"/>
                    </a:lnTo>
                    <a:lnTo>
                      <a:pt x="287" y="904"/>
                    </a:lnTo>
                    <a:lnTo>
                      <a:pt x="330" y="876"/>
                    </a:lnTo>
                    <a:lnTo>
                      <a:pt x="373" y="842"/>
                    </a:lnTo>
                    <a:lnTo>
                      <a:pt x="409" y="842"/>
                    </a:lnTo>
                    <a:lnTo>
                      <a:pt x="459" y="842"/>
                    </a:lnTo>
                    <a:lnTo>
                      <a:pt x="509" y="826"/>
                    </a:lnTo>
                    <a:lnTo>
                      <a:pt x="539" y="791"/>
                    </a:lnTo>
                    <a:lnTo>
                      <a:pt x="609" y="758"/>
                    </a:lnTo>
                    <a:lnTo>
                      <a:pt x="631" y="758"/>
                    </a:lnTo>
                    <a:lnTo>
                      <a:pt x="653" y="758"/>
                    </a:lnTo>
                    <a:lnTo>
                      <a:pt x="639" y="740"/>
                    </a:lnTo>
                    <a:lnTo>
                      <a:pt x="631" y="740"/>
                    </a:lnTo>
                    <a:lnTo>
                      <a:pt x="625" y="735"/>
                    </a:lnTo>
                    <a:lnTo>
                      <a:pt x="631" y="717"/>
                    </a:lnTo>
                    <a:lnTo>
                      <a:pt x="617" y="712"/>
                    </a:lnTo>
                    <a:lnTo>
                      <a:pt x="595" y="712"/>
                    </a:lnTo>
                    <a:lnTo>
                      <a:pt x="567" y="717"/>
                    </a:lnTo>
                    <a:lnTo>
                      <a:pt x="503" y="707"/>
                    </a:lnTo>
                    <a:lnTo>
                      <a:pt x="481" y="689"/>
                    </a:lnTo>
                    <a:lnTo>
                      <a:pt x="459" y="678"/>
                    </a:lnTo>
                    <a:lnTo>
                      <a:pt x="445" y="684"/>
                    </a:lnTo>
                    <a:lnTo>
                      <a:pt x="415" y="684"/>
                    </a:lnTo>
                    <a:lnTo>
                      <a:pt x="395" y="695"/>
                    </a:lnTo>
                    <a:lnTo>
                      <a:pt x="365" y="707"/>
                    </a:lnTo>
                    <a:lnTo>
                      <a:pt x="351" y="723"/>
                    </a:lnTo>
                    <a:lnTo>
                      <a:pt x="330" y="717"/>
                    </a:lnTo>
                    <a:lnTo>
                      <a:pt x="330" y="695"/>
                    </a:lnTo>
                    <a:lnTo>
                      <a:pt x="344" y="678"/>
                    </a:lnTo>
                    <a:lnTo>
                      <a:pt x="365" y="661"/>
                    </a:lnTo>
                    <a:lnTo>
                      <a:pt x="395" y="661"/>
                    </a:lnTo>
                    <a:lnTo>
                      <a:pt x="423" y="639"/>
                    </a:lnTo>
                    <a:lnTo>
                      <a:pt x="451" y="633"/>
                    </a:lnTo>
                    <a:lnTo>
                      <a:pt x="481" y="639"/>
                    </a:lnTo>
                    <a:lnTo>
                      <a:pt x="517" y="650"/>
                    </a:lnTo>
                    <a:lnTo>
                      <a:pt x="539" y="661"/>
                    </a:lnTo>
                    <a:lnTo>
                      <a:pt x="531" y="689"/>
                    </a:lnTo>
                    <a:lnTo>
                      <a:pt x="559" y="656"/>
                    </a:lnTo>
                    <a:lnTo>
                      <a:pt x="595" y="656"/>
                    </a:lnTo>
                    <a:lnTo>
                      <a:pt x="589" y="611"/>
                    </a:lnTo>
                    <a:lnTo>
                      <a:pt x="661" y="616"/>
                    </a:lnTo>
                    <a:lnTo>
                      <a:pt x="703" y="621"/>
                    </a:lnTo>
                    <a:lnTo>
                      <a:pt x="696" y="548"/>
                    </a:lnTo>
                    <a:lnTo>
                      <a:pt x="739" y="515"/>
                    </a:lnTo>
                    <a:lnTo>
                      <a:pt x="782" y="526"/>
                    </a:lnTo>
                    <a:lnTo>
                      <a:pt x="840" y="509"/>
                    </a:lnTo>
                    <a:lnTo>
                      <a:pt x="861" y="543"/>
                    </a:lnTo>
                    <a:lnTo>
                      <a:pt x="926" y="543"/>
                    </a:lnTo>
                    <a:lnTo>
                      <a:pt x="962" y="576"/>
                    </a:lnTo>
                    <a:lnTo>
                      <a:pt x="990" y="611"/>
                    </a:lnTo>
                    <a:lnTo>
                      <a:pt x="990" y="639"/>
                    </a:lnTo>
                    <a:lnTo>
                      <a:pt x="933" y="599"/>
                    </a:lnTo>
                    <a:lnTo>
                      <a:pt x="861" y="583"/>
                    </a:lnTo>
                    <a:lnTo>
                      <a:pt x="811" y="593"/>
                    </a:lnTo>
                    <a:lnTo>
                      <a:pt x="796" y="633"/>
                    </a:lnTo>
                    <a:lnTo>
                      <a:pt x="732" y="678"/>
                    </a:lnTo>
                    <a:lnTo>
                      <a:pt x="789" y="656"/>
                    </a:lnTo>
                    <a:lnTo>
                      <a:pt x="846" y="650"/>
                    </a:lnTo>
                    <a:lnTo>
                      <a:pt x="890" y="667"/>
                    </a:lnTo>
                    <a:lnTo>
                      <a:pt x="948" y="702"/>
                    </a:lnTo>
                    <a:lnTo>
                      <a:pt x="904" y="723"/>
                    </a:lnTo>
                    <a:lnTo>
                      <a:pt x="840" y="717"/>
                    </a:lnTo>
                    <a:lnTo>
                      <a:pt x="746" y="702"/>
                    </a:lnTo>
                    <a:lnTo>
                      <a:pt x="703" y="712"/>
                    </a:lnTo>
                    <a:lnTo>
                      <a:pt x="667" y="735"/>
                    </a:lnTo>
                    <a:lnTo>
                      <a:pt x="645" y="723"/>
                    </a:lnTo>
                    <a:lnTo>
                      <a:pt x="645" y="730"/>
                    </a:lnTo>
                    <a:lnTo>
                      <a:pt x="653" y="758"/>
                    </a:lnTo>
                    <a:lnTo>
                      <a:pt x="689" y="791"/>
                    </a:lnTo>
                    <a:lnTo>
                      <a:pt x="675" y="831"/>
                    </a:lnTo>
                    <a:lnTo>
                      <a:pt x="631" y="842"/>
                    </a:lnTo>
                    <a:lnTo>
                      <a:pt x="581" y="842"/>
                    </a:lnTo>
                    <a:lnTo>
                      <a:pt x="545" y="859"/>
                    </a:lnTo>
                    <a:lnTo>
                      <a:pt x="539" y="876"/>
                    </a:lnTo>
                    <a:lnTo>
                      <a:pt x="495" y="921"/>
                    </a:lnTo>
                    <a:lnTo>
                      <a:pt x="445" y="921"/>
                    </a:lnTo>
                    <a:lnTo>
                      <a:pt x="415" y="943"/>
                    </a:lnTo>
                    <a:lnTo>
                      <a:pt x="423" y="978"/>
                    </a:lnTo>
                    <a:lnTo>
                      <a:pt x="459" y="1012"/>
                    </a:lnTo>
                    <a:lnTo>
                      <a:pt x="445" y="1028"/>
                    </a:lnTo>
                    <a:lnTo>
                      <a:pt x="445" y="1045"/>
                    </a:lnTo>
                    <a:lnTo>
                      <a:pt x="495" y="1074"/>
                    </a:lnTo>
                    <a:lnTo>
                      <a:pt x="503" y="1102"/>
                    </a:lnTo>
                    <a:lnTo>
                      <a:pt x="567" y="1113"/>
                    </a:lnTo>
                    <a:lnTo>
                      <a:pt x="609" y="1090"/>
                    </a:lnTo>
                    <a:lnTo>
                      <a:pt x="653" y="1090"/>
                    </a:lnTo>
                    <a:lnTo>
                      <a:pt x="689" y="1108"/>
                    </a:lnTo>
                    <a:lnTo>
                      <a:pt x="761" y="1090"/>
                    </a:lnTo>
                    <a:lnTo>
                      <a:pt x="782" y="1057"/>
                    </a:lnTo>
                    <a:lnTo>
                      <a:pt x="753" y="1024"/>
                    </a:lnTo>
                    <a:lnTo>
                      <a:pt x="711" y="984"/>
                    </a:lnTo>
                    <a:lnTo>
                      <a:pt x="717" y="943"/>
                    </a:lnTo>
                    <a:lnTo>
                      <a:pt x="739" y="910"/>
                    </a:lnTo>
                    <a:lnTo>
                      <a:pt x="782" y="915"/>
                    </a:lnTo>
                    <a:lnTo>
                      <a:pt x="789" y="961"/>
                    </a:lnTo>
                    <a:lnTo>
                      <a:pt x="825" y="1000"/>
                    </a:lnTo>
                    <a:lnTo>
                      <a:pt x="868" y="989"/>
                    </a:lnTo>
                    <a:lnTo>
                      <a:pt x="912" y="995"/>
                    </a:lnTo>
                    <a:lnTo>
                      <a:pt x="948" y="966"/>
                    </a:lnTo>
                    <a:lnTo>
                      <a:pt x="926" y="915"/>
                    </a:lnTo>
                    <a:lnTo>
                      <a:pt x="926" y="882"/>
                    </a:lnTo>
                    <a:lnTo>
                      <a:pt x="969" y="882"/>
                    </a:lnTo>
                    <a:lnTo>
                      <a:pt x="1012" y="859"/>
                    </a:lnTo>
                    <a:lnTo>
                      <a:pt x="1012" y="802"/>
                    </a:lnTo>
                    <a:lnTo>
                      <a:pt x="1012" y="769"/>
                    </a:lnTo>
                    <a:lnTo>
                      <a:pt x="1048" y="740"/>
                    </a:lnTo>
                    <a:lnTo>
                      <a:pt x="1063" y="758"/>
                    </a:lnTo>
                    <a:lnTo>
                      <a:pt x="1056" y="791"/>
                    </a:lnTo>
                    <a:lnTo>
                      <a:pt x="1063" y="842"/>
                    </a:lnTo>
                    <a:lnTo>
                      <a:pt x="1056" y="893"/>
                    </a:lnTo>
                    <a:lnTo>
                      <a:pt x="1070" y="933"/>
                    </a:lnTo>
                    <a:lnTo>
                      <a:pt x="1099" y="921"/>
                    </a:lnTo>
                    <a:lnTo>
                      <a:pt x="1120" y="927"/>
                    </a:lnTo>
                    <a:lnTo>
                      <a:pt x="1142" y="961"/>
                    </a:lnTo>
                    <a:lnTo>
                      <a:pt x="1177" y="966"/>
                    </a:lnTo>
                    <a:lnTo>
                      <a:pt x="1184" y="995"/>
                    </a:lnTo>
                    <a:lnTo>
                      <a:pt x="1206" y="1040"/>
                    </a:lnTo>
                    <a:lnTo>
                      <a:pt x="1271" y="1028"/>
                    </a:lnTo>
                    <a:lnTo>
                      <a:pt x="1300" y="1062"/>
                    </a:lnTo>
                    <a:lnTo>
                      <a:pt x="1350" y="1108"/>
                    </a:lnTo>
                    <a:lnTo>
                      <a:pt x="1380" y="1090"/>
                    </a:lnTo>
                    <a:lnTo>
                      <a:pt x="1415" y="1090"/>
                    </a:lnTo>
                    <a:lnTo>
                      <a:pt x="1458" y="1108"/>
                    </a:lnTo>
                    <a:lnTo>
                      <a:pt x="1523" y="1085"/>
                    </a:lnTo>
                    <a:lnTo>
                      <a:pt x="1530" y="1040"/>
                    </a:lnTo>
                    <a:lnTo>
                      <a:pt x="1530" y="1012"/>
                    </a:lnTo>
                    <a:lnTo>
                      <a:pt x="1587" y="1012"/>
                    </a:lnTo>
                    <a:lnTo>
                      <a:pt x="1645" y="995"/>
                    </a:lnTo>
                    <a:lnTo>
                      <a:pt x="1681" y="995"/>
                    </a:lnTo>
                    <a:lnTo>
                      <a:pt x="1723" y="995"/>
                    </a:lnTo>
                    <a:lnTo>
                      <a:pt x="1731" y="943"/>
                    </a:lnTo>
                    <a:lnTo>
                      <a:pt x="1767" y="910"/>
                    </a:lnTo>
                    <a:lnTo>
                      <a:pt x="1745" y="859"/>
                    </a:lnTo>
                    <a:lnTo>
                      <a:pt x="1703" y="859"/>
                    </a:lnTo>
                    <a:lnTo>
                      <a:pt x="1703" y="814"/>
                    </a:lnTo>
                    <a:lnTo>
                      <a:pt x="1667" y="808"/>
                    </a:lnTo>
                    <a:lnTo>
                      <a:pt x="1745" y="797"/>
                    </a:lnTo>
                    <a:lnTo>
                      <a:pt x="1789" y="826"/>
                    </a:lnTo>
                    <a:lnTo>
                      <a:pt x="1853" y="808"/>
                    </a:lnTo>
                    <a:lnTo>
                      <a:pt x="1917" y="831"/>
                    </a:lnTo>
                    <a:lnTo>
                      <a:pt x="1982" y="837"/>
                    </a:lnTo>
                    <a:lnTo>
                      <a:pt x="2004" y="910"/>
                    </a:lnTo>
                    <a:lnTo>
                      <a:pt x="2046" y="915"/>
                    </a:lnTo>
                    <a:lnTo>
                      <a:pt x="2104" y="938"/>
                    </a:lnTo>
                    <a:lnTo>
                      <a:pt x="2168" y="943"/>
                    </a:lnTo>
                    <a:lnTo>
                      <a:pt x="2220" y="915"/>
                    </a:lnTo>
                    <a:lnTo>
                      <a:pt x="2276" y="876"/>
                    </a:lnTo>
                    <a:lnTo>
                      <a:pt x="2240" y="808"/>
                    </a:lnTo>
                    <a:lnTo>
                      <a:pt x="2190" y="774"/>
                    </a:lnTo>
                    <a:lnTo>
                      <a:pt x="2212" y="746"/>
                    </a:lnTo>
                    <a:lnTo>
                      <a:pt x="2184" y="678"/>
                    </a:lnTo>
                    <a:lnTo>
                      <a:pt x="2168" y="639"/>
                    </a:lnTo>
                    <a:lnTo>
                      <a:pt x="2126" y="593"/>
                    </a:lnTo>
                    <a:lnTo>
                      <a:pt x="2054" y="583"/>
                    </a:lnTo>
                    <a:lnTo>
                      <a:pt x="1975" y="621"/>
                    </a:lnTo>
                    <a:lnTo>
                      <a:pt x="1889" y="604"/>
                    </a:lnTo>
                    <a:lnTo>
                      <a:pt x="1795" y="611"/>
                    </a:lnTo>
                    <a:lnTo>
                      <a:pt x="1809" y="593"/>
                    </a:lnTo>
                    <a:lnTo>
                      <a:pt x="1773" y="560"/>
                    </a:lnTo>
                    <a:lnTo>
                      <a:pt x="1845" y="554"/>
                    </a:lnTo>
                    <a:lnTo>
                      <a:pt x="1889" y="526"/>
                    </a:lnTo>
                    <a:lnTo>
                      <a:pt x="1917" y="504"/>
                    </a:lnTo>
                    <a:lnTo>
                      <a:pt x="1903" y="475"/>
                    </a:lnTo>
                    <a:lnTo>
                      <a:pt x="1845" y="463"/>
                    </a:lnTo>
                    <a:lnTo>
                      <a:pt x="1809" y="480"/>
                    </a:lnTo>
                    <a:lnTo>
                      <a:pt x="1767" y="509"/>
                    </a:lnTo>
                    <a:lnTo>
                      <a:pt x="1745" y="509"/>
                    </a:lnTo>
                    <a:lnTo>
                      <a:pt x="1695" y="492"/>
                    </a:lnTo>
                    <a:lnTo>
                      <a:pt x="1717" y="447"/>
                    </a:lnTo>
                    <a:lnTo>
                      <a:pt x="1759" y="430"/>
                    </a:lnTo>
                    <a:lnTo>
                      <a:pt x="1789" y="406"/>
                    </a:lnTo>
                    <a:lnTo>
                      <a:pt x="1825" y="378"/>
                    </a:lnTo>
                    <a:lnTo>
                      <a:pt x="1845" y="345"/>
                    </a:lnTo>
                    <a:lnTo>
                      <a:pt x="1781" y="339"/>
                    </a:lnTo>
                    <a:lnTo>
                      <a:pt x="1845" y="289"/>
                    </a:lnTo>
                    <a:lnTo>
                      <a:pt x="1803" y="289"/>
                    </a:lnTo>
                    <a:lnTo>
                      <a:pt x="1795" y="237"/>
                    </a:lnTo>
                    <a:lnTo>
                      <a:pt x="1803" y="192"/>
                    </a:lnTo>
                    <a:lnTo>
                      <a:pt x="1767" y="130"/>
                    </a:lnTo>
                    <a:lnTo>
                      <a:pt x="1731" y="91"/>
                    </a:lnTo>
                    <a:lnTo>
                      <a:pt x="1695" y="91"/>
                    </a:lnTo>
                    <a:lnTo>
                      <a:pt x="1645" y="91"/>
                    </a:lnTo>
                    <a:lnTo>
                      <a:pt x="1580" y="39"/>
                    </a:lnTo>
                    <a:lnTo>
                      <a:pt x="1501" y="45"/>
                    </a:lnTo>
                    <a:lnTo>
                      <a:pt x="1458" y="35"/>
                    </a:lnTo>
                    <a:lnTo>
                      <a:pt x="1415" y="23"/>
                    </a:lnTo>
                    <a:lnTo>
                      <a:pt x="1380" y="35"/>
                    </a:lnTo>
                    <a:lnTo>
                      <a:pt x="1343" y="45"/>
                    </a:lnTo>
                    <a:lnTo>
                      <a:pt x="1314" y="74"/>
                    </a:lnTo>
                    <a:lnTo>
                      <a:pt x="1286" y="96"/>
                    </a:lnTo>
                    <a:lnTo>
                      <a:pt x="1271" y="130"/>
                    </a:lnTo>
                    <a:lnTo>
                      <a:pt x="1336" y="147"/>
                    </a:lnTo>
                    <a:lnTo>
                      <a:pt x="1350" y="163"/>
                    </a:lnTo>
                    <a:lnTo>
                      <a:pt x="1358" y="192"/>
                    </a:lnTo>
                    <a:lnTo>
                      <a:pt x="1292" y="204"/>
                    </a:lnTo>
                    <a:lnTo>
                      <a:pt x="1250" y="226"/>
                    </a:lnTo>
                    <a:lnTo>
                      <a:pt x="1250" y="261"/>
                    </a:lnTo>
                    <a:lnTo>
                      <a:pt x="1271" y="299"/>
                    </a:lnTo>
                    <a:lnTo>
                      <a:pt x="1278" y="333"/>
                    </a:lnTo>
                    <a:lnTo>
                      <a:pt x="1242" y="328"/>
                    </a:lnTo>
                    <a:lnTo>
                      <a:pt x="1163" y="333"/>
                    </a:lnTo>
                    <a:lnTo>
                      <a:pt x="1149" y="367"/>
                    </a:lnTo>
                    <a:lnTo>
                      <a:pt x="1199" y="362"/>
                    </a:lnTo>
                    <a:lnTo>
                      <a:pt x="1213" y="396"/>
                    </a:lnTo>
                    <a:lnTo>
                      <a:pt x="1271" y="378"/>
                    </a:lnTo>
                    <a:lnTo>
                      <a:pt x="1292" y="413"/>
                    </a:lnTo>
                    <a:lnTo>
                      <a:pt x="1314" y="458"/>
                    </a:lnTo>
                    <a:lnTo>
                      <a:pt x="1358" y="435"/>
                    </a:lnTo>
                    <a:lnTo>
                      <a:pt x="1444" y="424"/>
                    </a:lnTo>
                    <a:lnTo>
                      <a:pt x="1422" y="390"/>
                    </a:lnTo>
                    <a:lnTo>
                      <a:pt x="1394" y="362"/>
                    </a:lnTo>
                    <a:lnTo>
                      <a:pt x="1336" y="356"/>
                    </a:lnTo>
                    <a:lnTo>
                      <a:pt x="1328" y="317"/>
                    </a:lnTo>
                    <a:lnTo>
                      <a:pt x="1372" y="248"/>
                    </a:lnTo>
                    <a:lnTo>
                      <a:pt x="1394" y="322"/>
                    </a:lnTo>
                    <a:lnTo>
                      <a:pt x="1444" y="356"/>
                    </a:lnTo>
                    <a:lnTo>
                      <a:pt x="1444" y="311"/>
                    </a:lnTo>
                    <a:lnTo>
                      <a:pt x="1523" y="266"/>
                    </a:lnTo>
                    <a:lnTo>
                      <a:pt x="1537" y="345"/>
                    </a:lnTo>
                    <a:lnTo>
                      <a:pt x="1609" y="350"/>
                    </a:lnTo>
                    <a:lnTo>
                      <a:pt x="1523" y="385"/>
                    </a:lnTo>
                    <a:lnTo>
                      <a:pt x="1494" y="413"/>
                    </a:lnTo>
                    <a:lnTo>
                      <a:pt x="1580" y="406"/>
                    </a:lnTo>
                    <a:lnTo>
                      <a:pt x="1523" y="441"/>
                    </a:lnTo>
                    <a:lnTo>
                      <a:pt x="1523" y="497"/>
                    </a:lnTo>
                    <a:lnTo>
                      <a:pt x="1451" y="509"/>
                    </a:lnTo>
                    <a:lnTo>
                      <a:pt x="1465" y="554"/>
                    </a:lnTo>
                    <a:lnTo>
                      <a:pt x="1436" y="616"/>
                    </a:lnTo>
                    <a:lnTo>
                      <a:pt x="1386" y="599"/>
                    </a:lnTo>
                    <a:lnTo>
                      <a:pt x="1380" y="645"/>
                    </a:lnTo>
                    <a:lnTo>
                      <a:pt x="1408" y="702"/>
                    </a:lnTo>
                    <a:lnTo>
                      <a:pt x="1501" y="689"/>
                    </a:lnTo>
                    <a:lnTo>
                      <a:pt x="1523" y="712"/>
                    </a:lnTo>
                    <a:lnTo>
                      <a:pt x="1595" y="707"/>
                    </a:lnTo>
                    <a:lnTo>
                      <a:pt x="1651" y="707"/>
                    </a:lnTo>
                    <a:lnTo>
                      <a:pt x="1681" y="717"/>
                    </a:lnTo>
                    <a:lnTo>
                      <a:pt x="1667" y="746"/>
                    </a:lnTo>
                    <a:lnTo>
                      <a:pt x="1595" y="752"/>
                    </a:lnTo>
                    <a:lnTo>
                      <a:pt x="1601" y="780"/>
                    </a:lnTo>
                    <a:lnTo>
                      <a:pt x="1544" y="774"/>
                    </a:lnTo>
                    <a:lnTo>
                      <a:pt x="1501" y="786"/>
                    </a:lnTo>
                    <a:lnTo>
                      <a:pt x="1465" y="814"/>
                    </a:lnTo>
                    <a:lnTo>
                      <a:pt x="1430" y="831"/>
                    </a:lnTo>
                    <a:lnTo>
                      <a:pt x="1380" y="814"/>
                    </a:lnTo>
                    <a:lnTo>
                      <a:pt x="1336" y="786"/>
                    </a:lnTo>
                    <a:lnTo>
                      <a:pt x="1228" y="758"/>
                    </a:lnTo>
                    <a:lnTo>
                      <a:pt x="1307" y="746"/>
                    </a:lnTo>
                    <a:lnTo>
                      <a:pt x="1336" y="717"/>
                    </a:lnTo>
                    <a:lnTo>
                      <a:pt x="1314" y="678"/>
                    </a:lnTo>
                    <a:lnTo>
                      <a:pt x="1300" y="650"/>
                    </a:lnTo>
                    <a:lnTo>
                      <a:pt x="1328" y="616"/>
                    </a:lnTo>
                    <a:lnTo>
                      <a:pt x="1278" y="588"/>
                    </a:lnTo>
                    <a:lnTo>
                      <a:pt x="1322" y="537"/>
                    </a:lnTo>
                    <a:lnTo>
                      <a:pt x="1250" y="548"/>
                    </a:lnTo>
                    <a:lnTo>
                      <a:pt x="1271" y="520"/>
                    </a:lnTo>
                    <a:lnTo>
                      <a:pt x="1286" y="486"/>
                    </a:lnTo>
                    <a:lnTo>
                      <a:pt x="1271" y="452"/>
                    </a:lnTo>
                    <a:lnTo>
                      <a:pt x="1235" y="441"/>
                    </a:lnTo>
                    <a:lnTo>
                      <a:pt x="1184" y="441"/>
                    </a:lnTo>
                    <a:lnTo>
                      <a:pt x="1127" y="452"/>
                    </a:lnTo>
                    <a:lnTo>
                      <a:pt x="1127" y="413"/>
                    </a:lnTo>
                    <a:lnTo>
                      <a:pt x="1120" y="373"/>
                    </a:lnTo>
                    <a:lnTo>
                      <a:pt x="1084" y="356"/>
                    </a:lnTo>
                    <a:lnTo>
                      <a:pt x="1063" y="396"/>
                    </a:lnTo>
                    <a:lnTo>
                      <a:pt x="1034" y="350"/>
                    </a:lnTo>
                    <a:lnTo>
                      <a:pt x="1056" y="322"/>
                    </a:lnTo>
                    <a:lnTo>
                      <a:pt x="1099" y="311"/>
                    </a:lnTo>
                    <a:lnTo>
                      <a:pt x="1120" y="276"/>
                    </a:lnTo>
                    <a:lnTo>
                      <a:pt x="1127" y="243"/>
                    </a:lnTo>
                    <a:lnTo>
                      <a:pt x="1084" y="232"/>
                    </a:lnTo>
                    <a:lnTo>
                      <a:pt x="1034" y="243"/>
                    </a:lnTo>
                    <a:lnTo>
                      <a:pt x="990" y="261"/>
                    </a:lnTo>
                    <a:lnTo>
                      <a:pt x="948" y="271"/>
                    </a:lnTo>
                    <a:lnTo>
                      <a:pt x="933" y="261"/>
                    </a:lnTo>
                    <a:lnTo>
                      <a:pt x="948" y="232"/>
                    </a:lnTo>
                    <a:lnTo>
                      <a:pt x="969" y="209"/>
                    </a:lnTo>
                    <a:lnTo>
                      <a:pt x="990" y="192"/>
                    </a:lnTo>
                    <a:lnTo>
                      <a:pt x="1070" y="192"/>
                    </a:lnTo>
                    <a:lnTo>
                      <a:pt x="1113" y="220"/>
                    </a:lnTo>
                    <a:lnTo>
                      <a:pt x="1142" y="187"/>
                    </a:lnTo>
                    <a:lnTo>
                      <a:pt x="1177" y="163"/>
                    </a:lnTo>
                    <a:lnTo>
                      <a:pt x="1213" y="152"/>
                    </a:lnTo>
                    <a:lnTo>
                      <a:pt x="1228" y="130"/>
                    </a:lnTo>
                    <a:lnTo>
                      <a:pt x="1228" y="85"/>
                    </a:lnTo>
                    <a:lnTo>
                      <a:pt x="1199" y="56"/>
                    </a:lnTo>
                    <a:lnTo>
                      <a:pt x="1163" y="23"/>
                    </a:lnTo>
                    <a:lnTo>
                      <a:pt x="1120" y="0"/>
                    </a:lnTo>
                    <a:lnTo>
                      <a:pt x="1070" y="28"/>
                    </a:lnTo>
                    <a:lnTo>
                      <a:pt x="1048" y="28"/>
                    </a:lnTo>
                    <a:lnTo>
                      <a:pt x="1026" y="63"/>
                    </a:lnTo>
                    <a:lnTo>
                      <a:pt x="990" y="35"/>
                    </a:lnTo>
                    <a:lnTo>
                      <a:pt x="933" y="35"/>
                    </a:lnTo>
                    <a:lnTo>
                      <a:pt x="912" y="51"/>
                    </a:lnTo>
                    <a:lnTo>
                      <a:pt x="904" y="74"/>
                    </a:lnTo>
                    <a:lnTo>
                      <a:pt x="882" y="79"/>
                    </a:lnTo>
                    <a:lnTo>
                      <a:pt x="876" y="102"/>
                    </a:lnTo>
                  </a:path>
                </a:pathLst>
              </a:custGeom>
              <a:solidFill>
                <a:srgbClr val="5FBF00"/>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183" name="Freeform 185"/>
              <p:cNvSpPr>
                <a:spLocks/>
              </p:cNvSpPr>
              <p:nvPr/>
            </p:nvSpPr>
            <p:spPr bwMode="auto">
              <a:xfrm>
                <a:off x="2105" y="1111"/>
                <a:ext cx="2288" cy="1144"/>
              </a:xfrm>
              <a:custGeom>
                <a:avLst/>
                <a:gdLst>
                  <a:gd name="T0" fmla="*/ 937 w 2288"/>
                  <a:gd name="T1" fmla="*/ 5 h 1144"/>
                  <a:gd name="T2" fmla="*/ 901 w 2288"/>
                  <a:gd name="T3" fmla="*/ 23 h 1144"/>
                  <a:gd name="T4" fmla="*/ 865 w 2288"/>
                  <a:gd name="T5" fmla="*/ 73 h 1144"/>
                  <a:gd name="T6" fmla="*/ 793 w 2288"/>
                  <a:gd name="T7" fmla="*/ 114 h 1144"/>
                  <a:gd name="T8" fmla="*/ 700 w 2288"/>
                  <a:gd name="T9" fmla="*/ 125 h 1144"/>
                  <a:gd name="T10" fmla="*/ 635 w 2288"/>
                  <a:gd name="T11" fmla="*/ 147 h 1144"/>
                  <a:gd name="T12" fmla="*/ 570 w 2288"/>
                  <a:gd name="T13" fmla="*/ 199 h 1144"/>
                  <a:gd name="T14" fmla="*/ 612 w 2288"/>
                  <a:gd name="T15" fmla="*/ 279 h 1144"/>
                  <a:gd name="T16" fmla="*/ 454 w 2288"/>
                  <a:gd name="T17" fmla="*/ 324 h 1144"/>
                  <a:gd name="T18" fmla="*/ 433 w 2288"/>
                  <a:gd name="T19" fmla="*/ 427 h 1144"/>
                  <a:gd name="T20" fmla="*/ 397 w 2288"/>
                  <a:gd name="T21" fmla="*/ 517 h 1144"/>
                  <a:gd name="T22" fmla="*/ 309 w 2288"/>
                  <a:gd name="T23" fmla="*/ 563 h 1144"/>
                  <a:gd name="T24" fmla="*/ 267 w 2288"/>
                  <a:gd name="T25" fmla="*/ 648 h 1144"/>
                  <a:gd name="T26" fmla="*/ 165 w 2288"/>
                  <a:gd name="T27" fmla="*/ 683 h 1144"/>
                  <a:gd name="T28" fmla="*/ 42 w 2288"/>
                  <a:gd name="T29" fmla="*/ 733 h 1144"/>
                  <a:gd name="T30" fmla="*/ 20 w 2288"/>
                  <a:gd name="T31" fmla="*/ 802 h 1144"/>
                  <a:gd name="T32" fmla="*/ 79 w 2288"/>
                  <a:gd name="T33" fmla="*/ 859 h 1144"/>
                  <a:gd name="T34" fmla="*/ 173 w 2288"/>
                  <a:gd name="T35" fmla="*/ 921 h 1144"/>
                  <a:gd name="T36" fmla="*/ 267 w 2288"/>
                  <a:gd name="T37" fmla="*/ 904 h 1144"/>
                  <a:gd name="T38" fmla="*/ 375 w 2288"/>
                  <a:gd name="T39" fmla="*/ 871 h 1144"/>
                  <a:gd name="T40" fmla="*/ 512 w 2288"/>
                  <a:gd name="T41" fmla="*/ 854 h 1144"/>
                  <a:gd name="T42" fmla="*/ 656 w 2288"/>
                  <a:gd name="T43" fmla="*/ 785 h 1144"/>
                  <a:gd name="T44" fmla="*/ 678 w 2288"/>
                  <a:gd name="T45" fmla="*/ 859 h 1144"/>
                  <a:gd name="T46" fmla="*/ 548 w 2288"/>
                  <a:gd name="T47" fmla="*/ 887 h 1144"/>
                  <a:gd name="T48" fmla="*/ 447 w 2288"/>
                  <a:gd name="T49" fmla="*/ 950 h 1144"/>
                  <a:gd name="T50" fmla="*/ 461 w 2288"/>
                  <a:gd name="T51" fmla="*/ 1042 h 1144"/>
                  <a:gd name="T52" fmla="*/ 498 w 2288"/>
                  <a:gd name="T53" fmla="*/ 1104 h 1144"/>
                  <a:gd name="T54" fmla="*/ 612 w 2288"/>
                  <a:gd name="T55" fmla="*/ 1120 h 1144"/>
                  <a:gd name="T56" fmla="*/ 764 w 2288"/>
                  <a:gd name="T57" fmla="*/ 1120 h 1144"/>
                  <a:gd name="T58" fmla="*/ 714 w 2288"/>
                  <a:gd name="T59" fmla="*/ 1013 h 1144"/>
                  <a:gd name="T60" fmla="*/ 786 w 2288"/>
                  <a:gd name="T61" fmla="*/ 944 h 1144"/>
                  <a:gd name="T62" fmla="*/ 873 w 2288"/>
                  <a:gd name="T63" fmla="*/ 1018 h 1144"/>
                  <a:gd name="T64" fmla="*/ 930 w 2288"/>
                  <a:gd name="T65" fmla="*/ 944 h 1144"/>
                  <a:gd name="T66" fmla="*/ 1017 w 2288"/>
                  <a:gd name="T67" fmla="*/ 887 h 1144"/>
                  <a:gd name="T68" fmla="*/ 1053 w 2288"/>
                  <a:gd name="T69" fmla="*/ 768 h 1144"/>
                  <a:gd name="T70" fmla="*/ 1068 w 2288"/>
                  <a:gd name="T71" fmla="*/ 871 h 1144"/>
                  <a:gd name="T72" fmla="*/ 1104 w 2288"/>
                  <a:gd name="T73" fmla="*/ 950 h 1144"/>
                  <a:gd name="T74" fmla="*/ 1183 w 2288"/>
                  <a:gd name="T75" fmla="*/ 996 h 1144"/>
                  <a:gd name="T76" fmla="*/ 1278 w 2288"/>
                  <a:gd name="T77" fmla="*/ 1058 h 1144"/>
                  <a:gd name="T78" fmla="*/ 1386 w 2288"/>
                  <a:gd name="T79" fmla="*/ 1120 h 1144"/>
                  <a:gd name="T80" fmla="*/ 1531 w 2288"/>
                  <a:gd name="T81" fmla="*/ 1115 h 1144"/>
                  <a:gd name="T82" fmla="*/ 1595 w 2288"/>
                  <a:gd name="T83" fmla="*/ 1042 h 1144"/>
                  <a:gd name="T84" fmla="*/ 1731 w 2288"/>
                  <a:gd name="T85" fmla="*/ 1024 h 1144"/>
                  <a:gd name="T86" fmla="*/ 1753 w 2288"/>
                  <a:gd name="T87" fmla="*/ 887 h 1144"/>
                  <a:gd name="T88" fmla="*/ 1675 w 2288"/>
                  <a:gd name="T89" fmla="*/ 836 h 1144"/>
                  <a:gd name="T90" fmla="*/ 1862 w 2288"/>
                  <a:gd name="T91" fmla="*/ 836 h 1144"/>
                  <a:gd name="T92" fmla="*/ 2014 w 2288"/>
                  <a:gd name="T93" fmla="*/ 939 h 1144"/>
                  <a:gd name="T94" fmla="*/ 2179 w 2288"/>
                  <a:gd name="T95" fmla="*/ 972 h 1144"/>
                  <a:gd name="T96" fmla="*/ 2251 w 2288"/>
                  <a:gd name="T97" fmla="*/ 836 h 1144"/>
                  <a:gd name="T98" fmla="*/ 2194 w 2288"/>
                  <a:gd name="T99" fmla="*/ 705 h 1144"/>
                  <a:gd name="T100" fmla="*/ 2064 w 2288"/>
                  <a:gd name="T101" fmla="*/ 609 h 1144"/>
                  <a:gd name="T102" fmla="*/ 1933 w 2288"/>
                  <a:gd name="T103" fmla="*/ 586 h 1144"/>
                  <a:gd name="T104" fmla="*/ 1919 w 2288"/>
                  <a:gd name="T105" fmla="*/ 484 h 1144"/>
                  <a:gd name="T106" fmla="*/ 1905 w 2288"/>
                  <a:gd name="T107" fmla="*/ 403 h 1144"/>
                  <a:gd name="T108" fmla="*/ 1812 w 2288"/>
                  <a:gd name="T109" fmla="*/ 313 h 1144"/>
                  <a:gd name="T110" fmla="*/ 1775 w 2288"/>
                  <a:gd name="T111" fmla="*/ 153 h 1144"/>
                  <a:gd name="T112" fmla="*/ 1652 w 2288"/>
                  <a:gd name="T113" fmla="*/ 114 h 1144"/>
                  <a:gd name="T114" fmla="*/ 1478 w 2288"/>
                  <a:gd name="T115" fmla="*/ 39 h 1144"/>
                  <a:gd name="T116" fmla="*/ 1342 w 2288"/>
                  <a:gd name="T117" fmla="*/ 0 h 1144"/>
                  <a:gd name="T118" fmla="*/ 1219 w 2288"/>
                  <a:gd name="T119" fmla="*/ 62 h 1144"/>
                  <a:gd name="T120" fmla="*/ 1082 w 2288"/>
                  <a:gd name="T121" fmla="*/ 23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88" h="1144">
                    <a:moveTo>
                      <a:pt x="1017" y="39"/>
                    </a:moveTo>
                    <a:lnTo>
                      <a:pt x="981" y="23"/>
                    </a:lnTo>
                    <a:lnTo>
                      <a:pt x="937" y="5"/>
                    </a:lnTo>
                    <a:lnTo>
                      <a:pt x="901" y="5"/>
                    </a:lnTo>
                    <a:lnTo>
                      <a:pt x="916" y="16"/>
                    </a:lnTo>
                    <a:lnTo>
                      <a:pt x="901" y="23"/>
                    </a:lnTo>
                    <a:lnTo>
                      <a:pt x="859" y="39"/>
                    </a:lnTo>
                    <a:lnTo>
                      <a:pt x="859" y="57"/>
                    </a:lnTo>
                    <a:lnTo>
                      <a:pt x="865" y="73"/>
                    </a:lnTo>
                    <a:lnTo>
                      <a:pt x="829" y="90"/>
                    </a:lnTo>
                    <a:lnTo>
                      <a:pt x="823" y="108"/>
                    </a:lnTo>
                    <a:lnTo>
                      <a:pt x="793" y="114"/>
                    </a:lnTo>
                    <a:lnTo>
                      <a:pt x="764" y="101"/>
                    </a:lnTo>
                    <a:lnTo>
                      <a:pt x="721" y="101"/>
                    </a:lnTo>
                    <a:lnTo>
                      <a:pt x="700" y="125"/>
                    </a:lnTo>
                    <a:lnTo>
                      <a:pt x="664" y="119"/>
                    </a:lnTo>
                    <a:lnTo>
                      <a:pt x="642" y="125"/>
                    </a:lnTo>
                    <a:lnTo>
                      <a:pt x="635" y="147"/>
                    </a:lnTo>
                    <a:lnTo>
                      <a:pt x="592" y="153"/>
                    </a:lnTo>
                    <a:lnTo>
                      <a:pt x="570" y="171"/>
                    </a:lnTo>
                    <a:lnTo>
                      <a:pt x="570" y="199"/>
                    </a:lnTo>
                    <a:lnTo>
                      <a:pt x="584" y="233"/>
                    </a:lnTo>
                    <a:lnTo>
                      <a:pt x="612" y="250"/>
                    </a:lnTo>
                    <a:lnTo>
                      <a:pt x="612" y="279"/>
                    </a:lnTo>
                    <a:lnTo>
                      <a:pt x="534" y="296"/>
                    </a:lnTo>
                    <a:lnTo>
                      <a:pt x="483" y="296"/>
                    </a:lnTo>
                    <a:lnTo>
                      <a:pt x="454" y="324"/>
                    </a:lnTo>
                    <a:lnTo>
                      <a:pt x="440" y="375"/>
                    </a:lnTo>
                    <a:lnTo>
                      <a:pt x="440" y="415"/>
                    </a:lnTo>
                    <a:lnTo>
                      <a:pt x="433" y="427"/>
                    </a:lnTo>
                    <a:lnTo>
                      <a:pt x="425" y="455"/>
                    </a:lnTo>
                    <a:lnTo>
                      <a:pt x="440" y="495"/>
                    </a:lnTo>
                    <a:lnTo>
                      <a:pt x="397" y="517"/>
                    </a:lnTo>
                    <a:lnTo>
                      <a:pt x="354" y="517"/>
                    </a:lnTo>
                    <a:lnTo>
                      <a:pt x="325" y="552"/>
                    </a:lnTo>
                    <a:lnTo>
                      <a:pt x="309" y="563"/>
                    </a:lnTo>
                    <a:lnTo>
                      <a:pt x="273" y="586"/>
                    </a:lnTo>
                    <a:lnTo>
                      <a:pt x="267" y="620"/>
                    </a:lnTo>
                    <a:lnTo>
                      <a:pt x="267" y="648"/>
                    </a:lnTo>
                    <a:lnTo>
                      <a:pt x="245" y="666"/>
                    </a:lnTo>
                    <a:lnTo>
                      <a:pt x="231" y="688"/>
                    </a:lnTo>
                    <a:lnTo>
                      <a:pt x="165" y="683"/>
                    </a:lnTo>
                    <a:lnTo>
                      <a:pt x="115" y="700"/>
                    </a:lnTo>
                    <a:lnTo>
                      <a:pt x="65" y="716"/>
                    </a:lnTo>
                    <a:lnTo>
                      <a:pt x="42" y="733"/>
                    </a:lnTo>
                    <a:lnTo>
                      <a:pt x="6" y="757"/>
                    </a:lnTo>
                    <a:lnTo>
                      <a:pt x="0" y="785"/>
                    </a:lnTo>
                    <a:lnTo>
                      <a:pt x="20" y="802"/>
                    </a:lnTo>
                    <a:lnTo>
                      <a:pt x="50" y="819"/>
                    </a:lnTo>
                    <a:lnTo>
                      <a:pt x="50" y="842"/>
                    </a:lnTo>
                    <a:lnTo>
                      <a:pt x="79" y="859"/>
                    </a:lnTo>
                    <a:lnTo>
                      <a:pt x="93" y="899"/>
                    </a:lnTo>
                    <a:lnTo>
                      <a:pt x="129" y="939"/>
                    </a:lnTo>
                    <a:lnTo>
                      <a:pt x="173" y="921"/>
                    </a:lnTo>
                    <a:lnTo>
                      <a:pt x="209" y="893"/>
                    </a:lnTo>
                    <a:lnTo>
                      <a:pt x="237" y="893"/>
                    </a:lnTo>
                    <a:lnTo>
                      <a:pt x="267" y="904"/>
                    </a:lnTo>
                    <a:lnTo>
                      <a:pt x="289" y="933"/>
                    </a:lnTo>
                    <a:lnTo>
                      <a:pt x="331" y="904"/>
                    </a:lnTo>
                    <a:lnTo>
                      <a:pt x="375" y="871"/>
                    </a:lnTo>
                    <a:lnTo>
                      <a:pt x="411" y="871"/>
                    </a:lnTo>
                    <a:lnTo>
                      <a:pt x="461" y="871"/>
                    </a:lnTo>
                    <a:lnTo>
                      <a:pt x="512" y="854"/>
                    </a:lnTo>
                    <a:lnTo>
                      <a:pt x="542" y="819"/>
                    </a:lnTo>
                    <a:lnTo>
                      <a:pt x="612" y="785"/>
                    </a:lnTo>
                    <a:lnTo>
                      <a:pt x="656" y="785"/>
                    </a:lnTo>
                    <a:lnTo>
                      <a:pt x="671" y="797"/>
                    </a:lnTo>
                    <a:lnTo>
                      <a:pt x="692" y="819"/>
                    </a:lnTo>
                    <a:lnTo>
                      <a:pt x="678" y="859"/>
                    </a:lnTo>
                    <a:lnTo>
                      <a:pt x="635" y="871"/>
                    </a:lnTo>
                    <a:lnTo>
                      <a:pt x="584" y="871"/>
                    </a:lnTo>
                    <a:lnTo>
                      <a:pt x="548" y="887"/>
                    </a:lnTo>
                    <a:lnTo>
                      <a:pt x="542" y="904"/>
                    </a:lnTo>
                    <a:lnTo>
                      <a:pt x="498" y="950"/>
                    </a:lnTo>
                    <a:lnTo>
                      <a:pt x="447" y="950"/>
                    </a:lnTo>
                    <a:lnTo>
                      <a:pt x="418" y="972"/>
                    </a:lnTo>
                    <a:lnTo>
                      <a:pt x="425" y="1007"/>
                    </a:lnTo>
                    <a:lnTo>
                      <a:pt x="461" y="1042"/>
                    </a:lnTo>
                    <a:lnTo>
                      <a:pt x="447" y="1058"/>
                    </a:lnTo>
                    <a:lnTo>
                      <a:pt x="447" y="1075"/>
                    </a:lnTo>
                    <a:lnTo>
                      <a:pt x="498" y="1104"/>
                    </a:lnTo>
                    <a:lnTo>
                      <a:pt x="505" y="1132"/>
                    </a:lnTo>
                    <a:lnTo>
                      <a:pt x="570" y="1143"/>
                    </a:lnTo>
                    <a:lnTo>
                      <a:pt x="612" y="1120"/>
                    </a:lnTo>
                    <a:lnTo>
                      <a:pt x="656" y="1120"/>
                    </a:lnTo>
                    <a:lnTo>
                      <a:pt x="692" y="1138"/>
                    </a:lnTo>
                    <a:lnTo>
                      <a:pt x="764" y="1120"/>
                    </a:lnTo>
                    <a:lnTo>
                      <a:pt x="786" y="1086"/>
                    </a:lnTo>
                    <a:lnTo>
                      <a:pt x="756" y="1053"/>
                    </a:lnTo>
                    <a:lnTo>
                      <a:pt x="714" y="1013"/>
                    </a:lnTo>
                    <a:lnTo>
                      <a:pt x="721" y="972"/>
                    </a:lnTo>
                    <a:lnTo>
                      <a:pt x="742" y="939"/>
                    </a:lnTo>
                    <a:lnTo>
                      <a:pt x="786" y="944"/>
                    </a:lnTo>
                    <a:lnTo>
                      <a:pt x="793" y="990"/>
                    </a:lnTo>
                    <a:lnTo>
                      <a:pt x="829" y="1029"/>
                    </a:lnTo>
                    <a:lnTo>
                      <a:pt x="873" y="1018"/>
                    </a:lnTo>
                    <a:lnTo>
                      <a:pt x="916" y="1024"/>
                    </a:lnTo>
                    <a:lnTo>
                      <a:pt x="953" y="996"/>
                    </a:lnTo>
                    <a:lnTo>
                      <a:pt x="930" y="944"/>
                    </a:lnTo>
                    <a:lnTo>
                      <a:pt x="930" y="910"/>
                    </a:lnTo>
                    <a:lnTo>
                      <a:pt x="973" y="910"/>
                    </a:lnTo>
                    <a:lnTo>
                      <a:pt x="1017" y="887"/>
                    </a:lnTo>
                    <a:lnTo>
                      <a:pt x="1017" y="830"/>
                    </a:lnTo>
                    <a:lnTo>
                      <a:pt x="1017" y="797"/>
                    </a:lnTo>
                    <a:lnTo>
                      <a:pt x="1053" y="768"/>
                    </a:lnTo>
                    <a:lnTo>
                      <a:pt x="1068" y="785"/>
                    </a:lnTo>
                    <a:lnTo>
                      <a:pt x="1061" y="819"/>
                    </a:lnTo>
                    <a:lnTo>
                      <a:pt x="1068" y="871"/>
                    </a:lnTo>
                    <a:lnTo>
                      <a:pt x="1061" y="921"/>
                    </a:lnTo>
                    <a:lnTo>
                      <a:pt x="1075" y="961"/>
                    </a:lnTo>
                    <a:lnTo>
                      <a:pt x="1104" y="950"/>
                    </a:lnTo>
                    <a:lnTo>
                      <a:pt x="1126" y="956"/>
                    </a:lnTo>
                    <a:lnTo>
                      <a:pt x="1147" y="990"/>
                    </a:lnTo>
                    <a:lnTo>
                      <a:pt x="1183" y="996"/>
                    </a:lnTo>
                    <a:lnTo>
                      <a:pt x="1190" y="1024"/>
                    </a:lnTo>
                    <a:lnTo>
                      <a:pt x="1212" y="1070"/>
                    </a:lnTo>
                    <a:lnTo>
                      <a:pt x="1278" y="1058"/>
                    </a:lnTo>
                    <a:lnTo>
                      <a:pt x="1306" y="1092"/>
                    </a:lnTo>
                    <a:lnTo>
                      <a:pt x="1357" y="1138"/>
                    </a:lnTo>
                    <a:lnTo>
                      <a:pt x="1386" y="1120"/>
                    </a:lnTo>
                    <a:lnTo>
                      <a:pt x="1422" y="1120"/>
                    </a:lnTo>
                    <a:lnTo>
                      <a:pt x="1464" y="1138"/>
                    </a:lnTo>
                    <a:lnTo>
                      <a:pt x="1531" y="1115"/>
                    </a:lnTo>
                    <a:lnTo>
                      <a:pt x="1537" y="1070"/>
                    </a:lnTo>
                    <a:lnTo>
                      <a:pt x="1537" y="1042"/>
                    </a:lnTo>
                    <a:lnTo>
                      <a:pt x="1595" y="1042"/>
                    </a:lnTo>
                    <a:lnTo>
                      <a:pt x="1652" y="1024"/>
                    </a:lnTo>
                    <a:lnTo>
                      <a:pt x="1689" y="1024"/>
                    </a:lnTo>
                    <a:lnTo>
                      <a:pt x="1731" y="1024"/>
                    </a:lnTo>
                    <a:lnTo>
                      <a:pt x="1739" y="972"/>
                    </a:lnTo>
                    <a:lnTo>
                      <a:pt x="1775" y="939"/>
                    </a:lnTo>
                    <a:lnTo>
                      <a:pt x="1753" y="887"/>
                    </a:lnTo>
                    <a:lnTo>
                      <a:pt x="1711" y="887"/>
                    </a:lnTo>
                    <a:lnTo>
                      <a:pt x="1711" y="842"/>
                    </a:lnTo>
                    <a:lnTo>
                      <a:pt x="1675" y="836"/>
                    </a:lnTo>
                    <a:lnTo>
                      <a:pt x="1753" y="825"/>
                    </a:lnTo>
                    <a:lnTo>
                      <a:pt x="1797" y="854"/>
                    </a:lnTo>
                    <a:lnTo>
                      <a:pt x="1862" y="836"/>
                    </a:lnTo>
                    <a:lnTo>
                      <a:pt x="1926" y="859"/>
                    </a:lnTo>
                    <a:lnTo>
                      <a:pt x="1992" y="864"/>
                    </a:lnTo>
                    <a:lnTo>
                      <a:pt x="2014" y="939"/>
                    </a:lnTo>
                    <a:lnTo>
                      <a:pt x="2056" y="944"/>
                    </a:lnTo>
                    <a:lnTo>
                      <a:pt x="2114" y="967"/>
                    </a:lnTo>
                    <a:lnTo>
                      <a:pt x="2179" y="972"/>
                    </a:lnTo>
                    <a:lnTo>
                      <a:pt x="2230" y="944"/>
                    </a:lnTo>
                    <a:lnTo>
                      <a:pt x="2287" y="904"/>
                    </a:lnTo>
                    <a:lnTo>
                      <a:pt x="2251" y="836"/>
                    </a:lnTo>
                    <a:lnTo>
                      <a:pt x="2200" y="802"/>
                    </a:lnTo>
                    <a:lnTo>
                      <a:pt x="2222" y="773"/>
                    </a:lnTo>
                    <a:lnTo>
                      <a:pt x="2194" y="705"/>
                    </a:lnTo>
                    <a:lnTo>
                      <a:pt x="2179" y="666"/>
                    </a:lnTo>
                    <a:lnTo>
                      <a:pt x="2136" y="620"/>
                    </a:lnTo>
                    <a:lnTo>
                      <a:pt x="2064" y="609"/>
                    </a:lnTo>
                    <a:lnTo>
                      <a:pt x="1984" y="648"/>
                    </a:lnTo>
                    <a:lnTo>
                      <a:pt x="1897" y="631"/>
                    </a:lnTo>
                    <a:lnTo>
                      <a:pt x="1933" y="586"/>
                    </a:lnTo>
                    <a:lnTo>
                      <a:pt x="2006" y="552"/>
                    </a:lnTo>
                    <a:lnTo>
                      <a:pt x="1992" y="501"/>
                    </a:lnTo>
                    <a:lnTo>
                      <a:pt x="1919" y="484"/>
                    </a:lnTo>
                    <a:lnTo>
                      <a:pt x="1862" y="484"/>
                    </a:lnTo>
                    <a:lnTo>
                      <a:pt x="1876" y="444"/>
                    </a:lnTo>
                    <a:lnTo>
                      <a:pt x="1905" y="403"/>
                    </a:lnTo>
                    <a:lnTo>
                      <a:pt x="1897" y="341"/>
                    </a:lnTo>
                    <a:lnTo>
                      <a:pt x="1854" y="313"/>
                    </a:lnTo>
                    <a:lnTo>
                      <a:pt x="1812" y="313"/>
                    </a:lnTo>
                    <a:lnTo>
                      <a:pt x="1804" y="261"/>
                    </a:lnTo>
                    <a:lnTo>
                      <a:pt x="1812" y="215"/>
                    </a:lnTo>
                    <a:lnTo>
                      <a:pt x="1775" y="153"/>
                    </a:lnTo>
                    <a:lnTo>
                      <a:pt x="1739" y="114"/>
                    </a:lnTo>
                    <a:lnTo>
                      <a:pt x="1703" y="114"/>
                    </a:lnTo>
                    <a:lnTo>
                      <a:pt x="1652" y="114"/>
                    </a:lnTo>
                    <a:lnTo>
                      <a:pt x="1587" y="62"/>
                    </a:lnTo>
                    <a:lnTo>
                      <a:pt x="1523" y="28"/>
                    </a:lnTo>
                    <a:lnTo>
                      <a:pt x="1478" y="39"/>
                    </a:lnTo>
                    <a:lnTo>
                      <a:pt x="1428" y="23"/>
                    </a:lnTo>
                    <a:lnTo>
                      <a:pt x="1400" y="0"/>
                    </a:lnTo>
                    <a:lnTo>
                      <a:pt x="1342" y="0"/>
                    </a:lnTo>
                    <a:lnTo>
                      <a:pt x="1292" y="0"/>
                    </a:lnTo>
                    <a:lnTo>
                      <a:pt x="1219" y="57"/>
                    </a:lnTo>
                    <a:lnTo>
                      <a:pt x="1219" y="62"/>
                    </a:lnTo>
                    <a:lnTo>
                      <a:pt x="1212" y="5"/>
                    </a:lnTo>
                    <a:lnTo>
                      <a:pt x="1104" y="0"/>
                    </a:lnTo>
                    <a:lnTo>
                      <a:pt x="1082" y="23"/>
                    </a:lnTo>
                    <a:lnTo>
                      <a:pt x="1017" y="39"/>
                    </a:lnTo>
                  </a:path>
                </a:pathLst>
              </a:custGeom>
              <a:noFill/>
              <a:ln w="12700" cap="rnd" cmpd="sng">
                <a:solidFill>
                  <a:srgbClr val="0000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grpSp>
        <p:sp>
          <p:nvSpPr>
            <p:cNvPr id="184" name="AutoShape 186"/>
            <p:cNvSpPr>
              <a:spLocks noChangeArrowheads="1"/>
            </p:cNvSpPr>
            <p:nvPr/>
          </p:nvSpPr>
          <p:spPr bwMode="auto">
            <a:xfrm>
              <a:off x="7997628" y="5499035"/>
              <a:ext cx="246063" cy="328612"/>
            </a:xfrm>
            <a:prstGeom prst="downArrow">
              <a:avLst>
                <a:gd name="adj1" fmla="val 50000"/>
                <a:gd name="adj2" fmla="val 33387"/>
              </a:avLst>
            </a:prstGeom>
            <a:solidFill>
              <a:srgbClr val="FEC003"/>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85" name="Text Box 187"/>
            <p:cNvSpPr txBox="1">
              <a:spLocks noChangeArrowheads="1"/>
            </p:cNvSpPr>
            <p:nvPr/>
          </p:nvSpPr>
          <p:spPr bwMode="auto">
            <a:xfrm>
              <a:off x="7443591" y="5221222"/>
              <a:ext cx="1033462"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b="1">
                  <a:solidFill>
                    <a:schemeClr val="bg1"/>
                  </a:solidFill>
                  <a:latin typeface="Arial" charset="0"/>
                </a:rPr>
                <a:t>N Release</a:t>
              </a:r>
            </a:p>
          </p:txBody>
        </p:sp>
        <p:sp>
          <p:nvSpPr>
            <p:cNvPr id="186" name="AutoShape 188"/>
            <p:cNvSpPr>
              <a:spLocks noChangeArrowheads="1"/>
            </p:cNvSpPr>
            <p:nvPr/>
          </p:nvSpPr>
          <p:spPr bwMode="auto">
            <a:xfrm flipH="1" flipV="1">
              <a:off x="7600753" y="4084572"/>
              <a:ext cx="784225" cy="660400"/>
            </a:xfrm>
            <a:custGeom>
              <a:avLst/>
              <a:gdLst>
                <a:gd name="G0" fmla="+- 218374 0 0"/>
                <a:gd name="G1" fmla="+- -6833604 0 0"/>
                <a:gd name="G2" fmla="+- 218374 0 -6833604"/>
                <a:gd name="G3" fmla="+- 10800 0 0"/>
                <a:gd name="G4" fmla="+- 0 0 218374"/>
                <a:gd name="T0" fmla="*/ 360 256 1"/>
                <a:gd name="T1" fmla="*/ 0 256 1"/>
                <a:gd name="G5" fmla="+- G2 T0 T1"/>
                <a:gd name="G6" fmla="?: G2 G2 G5"/>
                <a:gd name="G7" fmla="+- 0 0 G6"/>
                <a:gd name="G8" fmla="+- 6761 0 0"/>
                <a:gd name="G9" fmla="+- 0 0 -6833604"/>
                <a:gd name="G10" fmla="+- 6761 0 2700"/>
                <a:gd name="G11" fmla="cos G10 218374"/>
                <a:gd name="G12" fmla="sin G10 218374"/>
                <a:gd name="G13" fmla="cos 13500 218374"/>
                <a:gd name="G14" fmla="sin 13500 218374"/>
                <a:gd name="G15" fmla="+- G11 10800 0"/>
                <a:gd name="G16" fmla="+- G12 10800 0"/>
                <a:gd name="G17" fmla="+- G13 10800 0"/>
                <a:gd name="G18" fmla="+- G14 10800 0"/>
                <a:gd name="G19" fmla="*/ 6761 1 2"/>
                <a:gd name="G20" fmla="+- G19 5400 0"/>
                <a:gd name="G21" fmla="cos G20 218374"/>
                <a:gd name="G22" fmla="sin G20 218374"/>
                <a:gd name="G23" fmla="+- G21 10800 0"/>
                <a:gd name="G24" fmla="+- G12 G23 G22"/>
                <a:gd name="G25" fmla="+- G22 G23 G11"/>
                <a:gd name="G26" fmla="cos 10800 218374"/>
                <a:gd name="G27" fmla="sin 10800 218374"/>
                <a:gd name="G28" fmla="cos 6761 218374"/>
                <a:gd name="G29" fmla="sin 6761 218374"/>
                <a:gd name="G30" fmla="+- G26 10800 0"/>
                <a:gd name="G31" fmla="+- G27 10800 0"/>
                <a:gd name="G32" fmla="+- G28 10800 0"/>
                <a:gd name="G33" fmla="+- G29 10800 0"/>
                <a:gd name="G34" fmla="+- G19 5400 0"/>
                <a:gd name="G35" fmla="cos G34 -6833604"/>
                <a:gd name="G36" fmla="sin G34 -6833604"/>
                <a:gd name="G37" fmla="+/ -6833604 218374 2"/>
                <a:gd name="T2" fmla="*/ 180 256 1"/>
                <a:gd name="T3" fmla="*/ 0 256 1"/>
                <a:gd name="G38" fmla="+- G37 T2 T3"/>
                <a:gd name="G39" fmla="?: G2 G37 G38"/>
                <a:gd name="G40" fmla="cos 10800 G39"/>
                <a:gd name="G41" fmla="sin 10800 G39"/>
                <a:gd name="G42" fmla="cos 6761 G39"/>
                <a:gd name="G43" fmla="sin 6761 G39"/>
                <a:gd name="G44" fmla="+- G40 10800 0"/>
                <a:gd name="G45" fmla="+- G41 10800 0"/>
                <a:gd name="G46" fmla="+- G42 10800 0"/>
                <a:gd name="G47" fmla="+- G43 10800 0"/>
                <a:gd name="G48" fmla="+- G35 10800 0"/>
                <a:gd name="G49" fmla="+- G36 10800 0"/>
                <a:gd name="T4" fmla="*/ 17673 w 21600"/>
                <a:gd name="T5" fmla="*/ 2470 h 21600"/>
                <a:gd name="T6" fmla="*/ 8635 w 21600"/>
                <a:gd name="T7" fmla="*/ 2290 h 21600"/>
                <a:gd name="T8" fmla="*/ 15103 w 21600"/>
                <a:gd name="T9" fmla="*/ 5585 h 21600"/>
                <a:gd name="T10" fmla="*/ 24277 w 21600"/>
                <a:gd name="T11" fmla="*/ 11584 h 21600"/>
                <a:gd name="T12" fmla="*/ 19292 w 21600"/>
                <a:gd name="T13" fmla="*/ 16022 h 21600"/>
                <a:gd name="T14" fmla="*/ 14854 w 21600"/>
                <a:gd name="T15" fmla="*/ 11036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7549" y="11192"/>
                  </a:moveTo>
                  <a:cubicBezTo>
                    <a:pt x="17557" y="11062"/>
                    <a:pt x="17561" y="10931"/>
                    <a:pt x="17561" y="10800"/>
                  </a:cubicBezTo>
                  <a:cubicBezTo>
                    <a:pt x="17561" y="7066"/>
                    <a:pt x="14533" y="4039"/>
                    <a:pt x="10800" y="4039"/>
                  </a:cubicBezTo>
                  <a:cubicBezTo>
                    <a:pt x="10237" y="4038"/>
                    <a:pt x="9677" y="4109"/>
                    <a:pt x="9133" y="4247"/>
                  </a:cubicBezTo>
                  <a:lnTo>
                    <a:pt x="8137" y="333"/>
                  </a:lnTo>
                  <a:cubicBezTo>
                    <a:pt x="9007" y="111"/>
                    <a:pt x="9902" y="-1"/>
                    <a:pt x="10800" y="-1"/>
                  </a:cubicBezTo>
                  <a:cubicBezTo>
                    <a:pt x="16764" y="0"/>
                    <a:pt x="21600" y="4835"/>
                    <a:pt x="21600" y="10800"/>
                  </a:cubicBezTo>
                  <a:cubicBezTo>
                    <a:pt x="21600" y="11009"/>
                    <a:pt x="21593" y="11218"/>
                    <a:pt x="21581" y="11427"/>
                  </a:cubicBezTo>
                  <a:lnTo>
                    <a:pt x="24277" y="11584"/>
                  </a:lnTo>
                  <a:lnTo>
                    <a:pt x="19292" y="16022"/>
                  </a:lnTo>
                  <a:lnTo>
                    <a:pt x="14854" y="11036"/>
                  </a:lnTo>
                  <a:lnTo>
                    <a:pt x="17549" y="11192"/>
                  </a:lnTo>
                  <a:close/>
                </a:path>
              </a:pathLst>
            </a:custGeom>
            <a:solidFill>
              <a:srgbClr val="FEC003"/>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87" name="Line 189"/>
            <p:cNvSpPr>
              <a:spLocks noChangeShapeType="1"/>
            </p:cNvSpPr>
            <p:nvPr/>
          </p:nvSpPr>
          <p:spPr bwMode="auto">
            <a:xfrm flipH="1">
              <a:off x="9964541" y="4548122"/>
              <a:ext cx="95250" cy="0"/>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88" name="Text Box 17"/>
            <p:cNvSpPr txBox="1">
              <a:spLocks noChangeArrowheads="1"/>
            </p:cNvSpPr>
            <p:nvPr/>
          </p:nvSpPr>
          <p:spPr bwMode="auto">
            <a:xfrm>
              <a:off x="9029503" y="4063935"/>
              <a:ext cx="1557338"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b="1">
                  <a:solidFill>
                    <a:schemeClr val="bg1"/>
                  </a:solidFill>
                  <a:latin typeface="Arial" charset="0"/>
                </a:rPr>
                <a:t>N Mineralisation</a:t>
              </a:r>
            </a:p>
          </p:txBody>
        </p:sp>
        <p:sp>
          <p:nvSpPr>
            <p:cNvPr id="189" name="Flèche vers le bas 188"/>
            <p:cNvSpPr/>
            <p:nvPr/>
          </p:nvSpPr>
          <p:spPr>
            <a:xfrm>
              <a:off x="9234522" y="1707658"/>
              <a:ext cx="346610" cy="691422"/>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0" name="Text Box 74"/>
            <p:cNvSpPr txBox="1">
              <a:spLocks noChangeArrowheads="1"/>
            </p:cNvSpPr>
            <p:nvPr/>
          </p:nvSpPr>
          <p:spPr bwMode="auto">
            <a:xfrm>
              <a:off x="8898821" y="1199847"/>
              <a:ext cx="11077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fr-FR" sz="1400" dirty="0" smtClean="0"/>
                <a:t>Atmospheric deposits</a:t>
              </a:r>
              <a:endParaRPr lang="en-US" altLang="fr-FR" sz="1200" b="1" dirty="0"/>
            </a:p>
          </p:txBody>
        </p:sp>
        <p:sp>
          <p:nvSpPr>
            <p:cNvPr id="191" name="Text Box 74"/>
            <p:cNvSpPr txBox="1">
              <a:spLocks noChangeArrowheads="1"/>
            </p:cNvSpPr>
            <p:nvPr/>
          </p:nvSpPr>
          <p:spPr bwMode="auto">
            <a:xfrm>
              <a:off x="10024307" y="2847369"/>
              <a:ext cx="11077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fr-FR" sz="1400" dirty="0" err="1" smtClean="0"/>
                <a:t>LitterFalls</a:t>
              </a:r>
              <a:endParaRPr lang="en-US" altLang="fr-FR" sz="1200" b="1" dirty="0"/>
            </a:p>
          </p:txBody>
        </p:sp>
        <p:sp>
          <p:nvSpPr>
            <p:cNvPr id="192" name="Flèche vers le bas 191"/>
            <p:cNvSpPr/>
            <p:nvPr/>
          </p:nvSpPr>
          <p:spPr>
            <a:xfrm>
              <a:off x="8258967" y="3572048"/>
              <a:ext cx="346610" cy="691422"/>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3" name="Text Box 74"/>
            <p:cNvSpPr txBox="1">
              <a:spLocks noChangeArrowheads="1"/>
            </p:cNvSpPr>
            <p:nvPr/>
          </p:nvSpPr>
          <p:spPr bwMode="auto">
            <a:xfrm>
              <a:off x="7690819" y="3301615"/>
              <a:ext cx="13750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fr-FR" sz="1400" dirty="0" smtClean="0"/>
                <a:t>N atmospheric fixation</a:t>
              </a:r>
              <a:endParaRPr lang="en-US" altLang="fr-FR" sz="1200" b="1" dirty="0"/>
            </a:p>
          </p:txBody>
        </p:sp>
        <p:sp>
          <p:nvSpPr>
            <p:cNvPr id="194" name="Flèche vers le bas 193"/>
            <p:cNvSpPr/>
            <p:nvPr/>
          </p:nvSpPr>
          <p:spPr>
            <a:xfrm rot="10800000">
              <a:off x="6837013" y="3617861"/>
              <a:ext cx="346610" cy="466711"/>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5" name="Text Box 74"/>
            <p:cNvSpPr txBox="1">
              <a:spLocks noChangeArrowheads="1"/>
            </p:cNvSpPr>
            <p:nvPr/>
          </p:nvSpPr>
          <p:spPr bwMode="auto">
            <a:xfrm>
              <a:off x="6533130" y="3184817"/>
              <a:ext cx="11077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fr-FR" sz="1400" dirty="0" err="1" smtClean="0"/>
                <a:t>Nox</a:t>
              </a:r>
              <a:r>
                <a:rPr lang="en-US" altLang="fr-FR" sz="1400" dirty="0" smtClean="0"/>
                <a:t> emission</a:t>
              </a:r>
              <a:endParaRPr lang="en-US" altLang="fr-FR" sz="1200" b="1" dirty="0"/>
            </a:p>
          </p:txBody>
        </p:sp>
      </p:grpSp>
      <p:sp>
        <p:nvSpPr>
          <p:cNvPr id="3" name="ZoneTexte 2"/>
          <p:cNvSpPr txBox="1"/>
          <p:nvPr/>
        </p:nvSpPr>
        <p:spPr>
          <a:xfrm>
            <a:off x="5697101" y="6131752"/>
            <a:ext cx="6442513" cy="461665"/>
          </a:xfrm>
          <a:prstGeom prst="rect">
            <a:avLst/>
          </a:prstGeom>
          <a:noFill/>
        </p:spPr>
        <p:txBody>
          <a:bodyPr wrap="square" rtlCol="0">
            <a:spAutoFit/>
          </a:bodyPr>
          <a:lstStyle/>
          <a:p>
            <a:r>
              <a:rPr lang="fr-FR" sz="2400" dirty="0" smtClean="0"/>
              <a:t>Stabilisation/</a:t>
            </a:r>
            <a:r>
              <a:rPr lang="fr-FR" sz="2400" dirty="0" err="1" smtClean="0"/>
              <a:t>Destabilisation</a:t>
            </a:r>
            <a:r>
              <a:rPr lang="fr-FR" sz="2400" dirty="0" smtClean="0"/>
              <a:t> </a:t>
            </a:r>
            <a:r>
              <a:rPr lang="fr-FR" sz="2400" dirty="0" err="1" smtClean="0"/>
              <a:t>processes</a:t>
            </a:r>
            <a:r>
              <a:rPr lang="fr-FR" sz="2400" dirty="0" smtClean="0"/>
              <a:t> of the SOM</a:t>
            </a:r>
            <a:endParaRPr lang="fr-FR" sz="2400" dirty="0"/>
          </a:p>
        </p:txBody>
      </p:sp>
      <p:grpSp>
        <p:nvGrpSpPr>
          <p:cNvPr id="202" name="Groupe 201"/>
          <p:cNvGrpSpPr/>
          <p:nvPr/>
        </p:nvGrpSpPr>
        <p:grpSpPr>
          <a:xfrm>
            <a:off x="6247520" y="4410230"/>
            <a:ext cx="5753400" cy="1426071"/>
            <a:chOff x="6247520" y="4410230"/>
            <a:chExt cx="5753400" cy="1426071"/>
          </a:xfrm>
        </p:grpSpPr>
        <p:sp>
          <p:nvSpPr>
            <p:cNvPr id="197" name="Flèche vers le bas 196"/>
            <p:cNvSpPr/>
            <p:nvPr/>
          </p:nvSpPr>
          <p:spPr>
            <a:xfrm rot="10800000">
              <a:off x="8683443" y="5091765"/>
              <a:ext cx="510826" cy="7445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8" name="ZoneTexte 197"/>
            <p:cNvSpPr txBox="1"/>
            <p:nvPr/>
          </p:nvSpPr>
          <p:spPr>
            <a:xfrm>
              <a:off x="6247520" y="4410230"/>
              <a:ext cx="5753400" cy="830997"/>
            </a:xfrm>
            <a:prstGeom prst="rect">
              <a:avLst/>
            </a:prstGeom>
            <a:noFill/>
          </p:spPr>
          <p:txBody>
            <a:bodyPr wrap="square" rtlCol="0">
              <a:spAutoFit/>
            </a:bodyPr>
            <a:lstStyle/>
            <a:p>
              <a:r>
                <a:rPr lang="fr-FR" sz="2400" dirty="0" smtClean="0"/>
                <a:t>N and </a:t>
              </a:r>
              <a:r>
                <a:rPr lang="fr-FR" sz="2400" dirty="0" err="1" smtClean="0"/>
                <a:t>other</a:t>
              </a:r>
              <a:r>
                <a:rPr lang="fr-FR" sz="2400" dirty="0" smtClean="0"/>
                <a:t> </a:t>
              </a:r>
              <a:r>
                <a:rPr lang="fr-FR" sz="2400" dirty="0" err="1" smtClean="0"/>
                <a:t>nutrient</a:t>
              </a:r>
              <a:r>
                <a:rPr lang="fr-FR" sz="2400" dirty="0" smtClean="0"/>
                <a:t> bio-</a:t>
              </a:r>
              <a:r>
                <a:rPr lang="fr-FR" sz="2400" dirty="0" err="1" smtClean="0"/>
                <a:t>availability</a:t>
              </a:r>
              <a:r>
                <a:rPr lang="fr-FR" sz="2400" dirty="0" smtClean="0"/>
                <a:t> for the </a:t>
              </a:r>
              <a:r>
                <a:rPr lang="fr-FR" sz="2400" dirty="0" err="1" smtClean="0"/>
                <a:t>trees</a:t>
              </a:r>
              <a:endParaRPr lang="fr-FR" sz="2400" dirty="0"/>
            </a:p>
          </p:txBody>
        </p:sp>
      </p:grpSp>
      <p:pic>
        <p:nvPicPr>
          <p:cNvPr id="199" name="Picture 16" descr="f3-2im3_lo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 b="50111"/>
          <a:stretch/>
        </p:blipFill>
        <p:spPr bwMode="auto">
          <a:xfrm>
            <a:off x="2669852" y="5637104"/>
            <a:ext cx="2030077" cy="66985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03" name="Groupe 202"/>
          <p:cNvGrpSpPr/>
          <p:nvPr/>
        </p:nvGrpSpPr>
        <p:grpSpPr>
          <a:xfrm>
            <a:off x="4431838" y="612005"/>
            <a:ext cx="7760162" cy="3200280"/>
            <a:chOff x="4431838" y="612005"/>
            <a:chExt cx="7760162" cy="3200280"/>
          </a:xfrm>
        </p:grpSpPr>
        <p:sp>
          <p:nvSpPr>
            <p:cNvPr id="196" name="Text Box 35"/>
            <p:cNvSpPr txBox="1">
              <a:spLocks noChangeArrowheads="1"/>
            </p:cNvSpPr>
            <p:nvPr/>
          </p:nvSpPr>
          <p:spPr bwMode="auto">
            <a:xfrm>
              <a:off x="4431838" y="1343648"/>
              <a:ext cx="7760162" cy="1384995"/>
            </a:xfrm>
            <a:prstGeom prst="rect">
              <a:avLst/>
            </a:prstGeom>
            <a:solidFill>
              <a:schemeClr val="bg1"/>
            </a:solidFill>
            <a:ln w="12700">
              <a:noFill/>
              <a:miter lim="800000"/>
              <a:headEnd/>
              <a:tailEnd/>
            </a:ln>
          </p:spPr>
          <p:txBody>
            <a:bodyPr wrap="square">
              <a:prstTxWarp prst="textNoShape">
                <a:avLst/>
              </a:prstTxWarp>
              <a:spAutoFit/>
            </a:bodyPr>
            <a:lstStyle/>
            <a:p>
              <a:pPr algn="ctr">
                <a:spcBef>
                  <a:spcPct val="50000"/>
                </a:spcBef>
              </a:pPr>
              <a:r>
                <a:rPr lang="fr-FR" sz="2400" b="1" i="1" dirty="0" err="1" smtClean="0"/>
                <a:t>When</a:t>
              </a:r>
              <a:r>
                <a:rPr lang="fr-FR" sz="2400" b="1" i="1" dirty="0" smtClean="0"/>
                <a:t> </a:t>
              </a:r>
              <a:r>
                <a:rPr lang="fr-FR" sz="2400" b="1" i="1" dirty="0"/>
                <a:t>the </a:t>
              </a:r>
              <a:r>
                <a:rPr lang="fr-FR" sz="2400" b="1" i="1" dirty="0" err="1"/>
                <a:t>mineralized</a:t>
              </a:r>
              <a:r>
                <a:rPr lang="fr-FR" sz="2400" b="1" i="1" dirty="0"/>
                <a:t> N </a:t>
              </a:r>
              <a:r>
                <a:rPr lang="fr-FR" sz="2400" b="1" i="1" dirty="0" err="1" smtClean="0"/>
                <a:t>is</a:t>
              </a:r>
              <a:r>
                <a:rPr lang="fr-FR" sz="2400" b="1" i="1" dirty="0" smtClean="0"/>
                <a:t> </a:t>
              </a:r>
              <a:r>
                <a:rPr lang="fr-FR" sz="2400" b="1" i="1" dirty="0" err="1" smtClean="0"/>
                <a:t>available</a:t>
              </a:r>
              <a:r>
                <a:rPr lang="fr-FR" sz="2400" b="1" i="1" dirty="0" smtClean="0"/>
                <a:t> for the </a:t>
              </a:r>
              <a:r>
                <a:rPr lang="fr-FR" sz="2400" b="1" i="1" dirty="0" err="1" smtClean="0"/>
                <a:t>trees</a:t>
              </a:r>
              <a:r>
                <a:rPr lang="fr-FR" sz="2400" b="1" i="1" dirty="0" smtClean="0"/>
                <a:t> ?</a:t>
              </a:r>
              <a:endParaRPr lang="fr-FR" sz="2400" b="1" i="1" dirty="0"/>
            </a:p>
            <a:p>
              <a:pPr algn="ctr">
                <a:spcBef>
                  <a:spcPct val="50000"/>
                </a:spcBef>
              </a:pPr>
              <a:r>
                <a:rPr lang="fr-FR" sz="2400" b="1" i="1" dirty="0" smtClean="0"/>
                <a:t>How </a:t>
              </a:r>
              <a:r>
                <a:rPr lang="fr-FR" sz="2400" b="1" i="1" dirty="0" err="1" smtClean="0"/>
                <a:t>much</a:t>
              </a:r>
              <a:r>
                <a:rPr lang="fr-FR" sz="2400" b="1" i="1" dirty="0" smtClean="0"/>
                <a:t> of </a:t>
              </a:r>
              <a:r>
                <a:rPr lang="fr-FR" sz="2400" b="1" i="1" dirty="0" err="1" smtClean="0"/>
                <a:t>this</a:t>
              </a:r>
              <a:r>
                <a:rPr lang="fr-FR" sz="2400" b="1" i="1" dirty="0" smtClean="0"/>
                <a:t> N </a:t>
              </a:r>
              <a:r>
                <a:rPr lang="fr-FR" sz="2400" b="1" i="1" dirty="0" err="1" smtClean="0"/>
                <a:t>is</a:t>
              </a:r>
              <a:r>
                <a:rPr lang="fr-FR" sz="2400" b="1" i="1" dirty="0" smtClean="0"/>
                <a:t> </a:t>
              </a:r>
              <a:r>
                <a:rPr lang="fr-FR" sz="2400" b="1" i="1" dirty="0" err="1" smtClean="0"/>
                <a:t>uptaken</a:t>
              </a:r>
              <a:r>
                <a:rPr lang="fr-FR" sz="2400" b="1" i="1" dirty="0" smtClean="0"/>
                <a:t> by the </a:t>
              </a:r>
              <a:r>
                <a:rPr lang="fr-FR" sz="2400" b="1" i="1" dirty="0" err="1" smtClean="0"/>
                <a:t>trees</a:t>
              </a:r>
              <a:r>
                <a:rPr lang="fr-FR" sz="2400" b="1" i="1" dirty="0" smtClean="0"/>
                <a:t> </a:t>
              </a:r>
              <a:r>
                <a:rPr lang="fr-FR" sz="2400" b="1" i="1" dirty="0" err="1" smtClean="0"/>
                <a:t>after</a:t>
              </a:r>
              <a:r>
                <a:rPr lang="fr-FR" sz="2400" b="1" i="1" dirty="0" smtClean="0"/>
                <a:t> 10 </a:t>
              </a:r>
              <a:r>
                <a:rPr lang="fr-FR" sz="2400" b="1" i="1" dirty="0" err="1" smtClean="0"/>
                <a:t>years</a:t>
              </a:r>
              <a:r>
                <a:rPr lang="fr-FR" sz="2400" b="1" i="1" dirty="0" smtClean="0"/>
                <a:t> of monitoring?</a:t>
              </a:r>
              <a:endParaRPr lang="fr-FR" sz="2400" b="1" i="1" dirty="0"/>
            </a:p>
          </p:txBody>
        </p:sp>
        <p:sp>
          <p:nvSpPr>
            <p:cNvPr id="200" name="Flèche vers le bas 199"/>
            <p:cNvSpPr/>
            <p:nvPr/>
          </p:nvSpPr>
          <p:spPr>
            <a:xfrm rot="10800000">
              <a:off x="8683443" y="3067749"/>
              <a:ext cx="510826" cy="7445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1" name="Rectangle 25"/>
            <p:cNvSpPr>
              <a:spLocks noChangeArrowheads="1"/>
            </p:cNvSpPr>
            <p:nvPr/>
          </p:nvSpPr>
          <p:spPr bwMode="auto">
            <a:xfrm>
              <a:off x="6494910" y="612005"/>
              <a:ext cx="417255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8000"/>
                  </a:solidFill>
                  <a:miter lim="800000"/>
                  <a:headEnd/>
                  <a:tailEnd/>
                </a14:hiddenLine>
              </a:ext>
            </a:extLst>
          </p:spPr>
          <p:txBody>
            <a:bodyPr wrap="none">
              <a:spAutoFit/>
            </a:bodyPr>
            <a:lstStyle/>
            <a:p>
              <a:pPr algn="r" eaLnBrk="1" hangingPunct="1"/>
              <a:r>
                <a:rPr lang="en-GB" sz="3200" dirty="0" smtClean="0">
                  <a:solidFill>
                    <a:srgbClr val="C00000"/>
                  </a:solidFill>
                  <a:latin typeface="Verdana" charset="0"/>
                </a:rPr>
                <a:t>Research questions</a:t>
              </a:r>
              <a:endParaRPr lang="en-GB" sz="3200" dirty="0">
                <a:solidFill>
                  <a:srgbClr val="C00000"/>
                </a:solidFill>
                <a:latin typeface="Verdana" charset="0"/>
              </a:endParaRPr>
            </a:p>
          </p:txBody>
        </p:sp>
      </p:grpSp>
    </p:spTree>
    <p:extLst>
      <p:ext uri="{BB962C8B-B14F-4D97-AF65-F5344CB8AC3E}">
        <p14:creationId xmlns:p14="http://schemas.microsoft.com/office/powerpoint/2010/main" val="297963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 name="Text Box 3"/>
          <p:cNvSpPr txBox="1">
            <a:spLocks noChangeArrowheads="1"/>
          </p:cNvSpPr>
          <p:nvPr/>
        </p:nvSpPr>
        <p:spPr bwMode="auto">
          <a:xfrm>
            <a:off x="-669701" y="-26193"/>
            <a:ext cx="128093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a:t>
            </a:r>
            <a:r>
              <a:rPr lang="en-US" altLang="fr-FR" sz="2000" b="1" dirty="0">
                <a:solidFill>
                  <a:schemeClr val="accent2"/>
                </a:solidFill>
              </a:rPr>
              <a:t>…….. </a:t>
            </a:r>
            <a:r>
              <a:rPr lang="en-US" altLang="fr-FR" sz="2000" b="1" dirty="0" smtClean="0">
                <a:solidFill>
                  <a:schemeClr val="accent2"/>
                </a:solidFill>
              </a:rPr>
              <a:t>Integration at ecosystem scale</a:t>
            </a:r>
            <a:endParaRPr lang="en-US" altLang="fr-FR" sz="2000" b="1" dirty="0">
              <a:solidFill>
                <a:schemeClr val="accent2"/>
              </a:solidFill>
            </a:endParaRPr>
          </a:p>
        </p:txBody>
      </p:sp>
      <p:grpSp>
        <p:nvGrpSpPr>
          <p:cNvPr id="437" name="Group 2"/>
          <p:cNvGrpSpPr>
            <a:grpSpLocks/>
          </p:cNvGrpSpPr>
          <p:nvPr/>
        </p:nvGrpSpPr>
        <p:grpSpPr bwMode="auto">
          <a:xfrm>
            <a:off x="684213" y="1052513"/>
            <a:ext cx="5111750" cy="5761037"/>
            <a:chOff x="1655" y="955"/>
            <a:chExt cx="2430" cy="2597"/>
          </a:xfrm>
        </p:grpSpPr>
        <p:sp>
          <p:nvSpPr>
            <p:cNvPr id="438" name="Line 3"/>
            <p:cNvSpPr>
              <a:spLocks noChangeShapeType="1"/>
            </p:cNvSpPr>
            <p:nvPr/>
          </p:nvSpPr>
          <p:spPr bwMode="auto">
            <a:xfrm>
              <a:off x="1655" y="3067"/>
              <a:ext cx="2425"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439" name="Freeform 4"/>
            <p:cNvSpPr>
              <a:spLocks/>
            </p:cNvSpPr>
            <p:nvPr/>
          </p:nvSpPr>
          <p:spPr bwMode="auto">
            <a:xfrm>
              <a:off x="1655" y="2750"/>
              <a:ext cx="2418" cy="111"/>
            </a:xfrm>
            <a:custGeom>
              <a:avLst/>
              <a:gdLst>
                <a:gd name="T0" fmla="*/ 0 w 5328"/>
                <a:gd name="T1" fmla="*/ 6 h 280"/>
                <a:gd name="T2" fmla="*/ 305 w 5328"/>
                <a:gd name="T3" fmla="*/ 25 h 280"/>
                <a:gd name="T4" fmla="*/ 501 w 5328"/>
                <a:gd name="T5" fmla="*/ 63 h 280"/>
                <a:gd name="T6" fmla="*/ 762 w 5328"/>
                <a:gd name="T7" fmla="*/ 101 h 280"/>
                <a:gd name="T8" fmla="*/ 1176 w 5328"/>
                <a:gd name="T9" fmla="*/ 101 h 280"/>
                <a:gd name="T10" fmla="*/ 1612 w 5328"/>
                <a:gd name="T11" fmla="*/ 101 h 280"/>
                <a:gd name="T12" fmla="*/ 1830 w 5328"/>
                <a:gd name="T13" fmla="*/ 101 h 280"/>
                <a:gd name="T14" fmla="*/ 2026 w 5328"/>
                <a:gd name="T15" fmla="*/ 44 h 280"/>
                <a:gd name="T16" fmla="*/ 2353 w 5328"/>
                <a:gd name="T17" fmla="*/ 6 h 280"/>
                <a:gd name="T18" fmla="*/ 2418 w 5328"/>
                <a:gd name="T19" fmla="*/ 6 h 2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28"/>
                <a:gd name="T31" fmla="*/ 0 h 280"/>
                <a:gd name="T32" fmla="*/ 5328 w 5328"/>
                <a:gd name="T33" fmla="*/ 280 h 2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28" h="280">
                  <a:moveTo>
                    <a:pt x="0" y="16"/>
                  </a:moveTo>
                  <a:cubicBezTo>
                    <a:pt x="244" y="28"/>
                    <a:pt x="488" y="40"/>
                    <a:pt x="672" y="64"/>
                  </a:cubicBezTo>
                  <a:cubicBezTo>
                    <a:pt x="856" y="88"/>
                    <a:pt x="936" y="128"/>
                    <a:pt x="1104" y="160"/>
                  </a:cubicBezTo>
                  <a:cubicBezTo>
                    <a:pt x="1272" y="192"/>
                    <a:pt x="1432" y="240"/>
                    <a:pt x="1680" y="256"/>
                  </a:cubicBezTo>
                  <a:cubicBezTo>
                    <a:pt x="1928" y="272"/>
                    <a:pt x="2280" y="256"/>
                    <a:pt x="2592" y="256"/>
                  </a:cubicBezTo>
                  <a:cubicBezTo>
                    <a:pt x="2904" y="256"/>
                    <a:pt x="3312" y="256"/>
                    <a:pt x="3552" y="256"/>
                  </a:cubicBezTo>
                  <a:cubicBezTo>
                    <a:pt x="3792" y="256"/>
                    <a:pt x="3880" y="280"/>
                    <a:pt x="4032" y="256"/>
                  </a:cubicBezTo>
                  <a:cubicBezTo>
                    <a:pt x="4184" y="232"/>
                    <a:pt x="4272" y="152"/>
                    <a:pt x="4464" y="112"/>
                  </a:cubicBezTo>
                  <a:cubicBezTo>
                    <a:pt x="4656" y="72"/>
                    <a:pt x="5040" y="32"/>
                    <a:pt x="5184" y="16"/>
                  </a:cubicBezTo>
                  <a:cubicBezTo>
                    <a:pt x="5328" y="0"/>
                    <a:pt x="5304" y="16"/>
                    <a:pt x="5328" y="16"/>
                  </a:cubicBezTo>
                </a:path>
              </a:pathLst>
            </a:custGeom>
            <a:noFill/>
            <a:ln w="19050">
              <a:solidFill>
                <a:schemeClr val="tx1"/>
              </a:solidFill>
              <a:round/>
              <a:headEnd/>
              <a:tailEnd/>
            </a:ln>
          </p:spPr>
          <p:txBody>
            <a:bodyPr wrap="none" anchor="ctr">
              <a:prstTxWarp prst="textNoShape">
                <a:avLst/>
              </a:prstTxWarp>
            </a:bodyPr>
            <a:lstStyle/>
            <a:p>
              <a:endParaRPr lang="en-US"/>
            </a:p>
          </p:txBody>
        </p:sp>
        <p:grpSp>
          <p:nvGrpSpPr>
            <p:cNvPr id="440" name="Group 5"/>
            <p:cNvGrpSpPr>
              <a:grpSpLocks/>
            </p:cNvGrpSpPr>
            <p:nvPr/>
          </p:nvGrpSpPr>
          <p:grpSpPr bwMode="auto">
            <a:xfrm flipH="1">
              <a:off x="2297" y="1804"/>
              <a:ext cx="1632" cy="1748"/>
              <a:chOff x="240" y="1872"/>
              <a:chExt cx="1535" cy="1508"/>
            </a:xfrm>
          </p:grpSpPr>
          <p:sp>
            <p:nvSpPr>
              <p:cNvPr id="446" name="Freeform 6"/>
              <p:cNvSpPr>
                <a:spLocks/>
              </p:cNvSpPr>
              <p:nvPr/>
            </p:nvSpPr>
            <p:spPr bwMode="auto">
              <a:xfrm>
                <a:off x="240" y="1872"/>
                <a:ext cx="1535" cy="1508"/>
              </a:xfrm>
              <a:custGeom>
                <a:avLst/>
                <a:gdLst>
                  <a:gd name="T0" fmla="*/ 880 w 1535"/>
                  <a:gd name="T1" fmla="*/ 502 h 1508"/>
                  <a:gd name="T2" fmla="*/ 833 w 1535"/>
                  <a:gd name="T3" fmla="*/ 832 h 1508"/>
                  <a:gd name="T4" fmla="*/ 492 w 1535"/>
                  <a:gd name="T5" fmla="*/ 941 h 1508"/>
                  <a:gd name="T6" fmla="*/ 104 w 1535"/>
                  <a:gd name="T7" fmla="*/ 1008 h 1508"/>
                  <a:gd name="T8" fmla="*/ 174 w 1535"/>
                  <a:gd name="T9" fmla="*/ 1013 h 1508"/>
                  <a:gd name="T10" fmla="*/ 15 w 1535"/>
                  <a:gd name="T11" fmla="*/ 1121 h 1508"/>
                  <a:gd name="T12" fmla="*/ 135 w 1535"/>
                  <a:gd name="T13" fmla="*/ 1142 h 1508"/>
                  <a:gd name="T14" fmla="*/ 228 w 1535"/>
                  <a:gd name="T15" fmla="*/ 1041 h 1508"/>
                  <a:gd name="T16" fmla="*/ 306 w 1535"/>
                  <a:gd name="T17" fmla="*/ 1033 h 1508"/>
                  <a:gd name="T18" fmla="*/ 341 w 1535"/>
                  <a:gd name="T19" fmla="*/ 1125 h 1508"/>
                  <a:gd name="T20" fmla="*/ 220 w 1535"/>
                  <a:gd name="T21" fmla="*/ 1147 h 1508"/>
                  <a:gd name="T22" fmla="*/ 294 w 1535"/>
                  <a:gd name="T23" fmla="*/ 1180 h 1508"/>
                  <a:gd name="T24" fmla="*/ 298 w 1535"/>
                  <a:gd name="T25" fmla="*/ 1196 h 1508"/>
                  <a:gd name="T26" fmla="*/ 360 w 1535"/>
                  <a:gd name="T27" fmla="*/ 1159 h 1508"/>
                  <a:gd name="T28" fmla="*/ 387 w 1535"/>
                  <a:gd name="T29" fmla="*/ 1033 h 1508"/>
                  <a:gd name="T30" fmla="*/ 450 w 1535"/>
                  <a:gd name="T31" fmla="*/ 1067 h 1508"/>
                  <a:gd name="T32" fmla="*/ 458 w 1535"/>
                  <a:gd name="T33" fmla="*/ 1070 h 1508"/>
                  <a:gd name="T34" fmla="*/ 492 w 1535"/>
                  <a:gd name="T35" fmla="*/ 1062 h 1508"/>
                  <a:gd name="T36" fmla="*/ 558 w 1535"/>
                  <a:gd name="T37" fmla="*/ 995 h 1508"/>
                  <a:gd name="T38" fmla="*/ 659 w 1535"/>
                  <a:gd name="T39" fmla="*/ 1000 h 1508"/>
                  <a:gd name="T40" fmla="*/ 640 w 1535"/>
                  <a:gd name="T41" fmla="*/ 1037 h 1508"/>
                  <a:gd name="T42" fmla="*/ 656 w 1535"/>
                  <a:gd name="T43" fmla="*/ 1087 h 1508"/>
                  <a:gd name="T44" fmla="*/ 554 w 1535"/>
                  <a:gd name="T45" fmla="*/ 1163 h 1508"/>
                  <a:gd name="T46" fmla="*/ 613 w 1535"/>
                  <a:gd name="T47" fmla="*/ 1117 h 1508"/>
                  <a:gd name="T48" fmla="*/ 620 w 1535"/>
                  <a:gd name="T49" fmla="*/ 1196 h 1508"/>
                  <a:gd name="T50" fmla="*/ 648 w 1535"/>
                  <a:gd name="T51" fmla="*/ 1188 h 1508"/>
                  <a:gd name="T52" fmla="*/ 690 w 1535"/>
                  <a:gd name="T53" fmla="*/ 1125 h 1508"/>
                  <a:gd name="T54" fmla="*/ 725 w 1535"/>
                  <a:gd name="T55" fmla="*/ 1134 h 1508"/>
                  <a:gd name="T56" fmla="*/ 725 w 1535"/>
                  <a:gd name="T57" fmla="*/ 1029 h 1508"/>
                  <a:gd name="T58" fmla="*/ 857 w 1535"/>
                  <a:gd name="T59" fmla="*/ 1041 h 1508"/>
                  <a:gd name="T60" fmla="*/ 841 w 1535"/>
                  <a:gd name="T61" fmla="*/ 1238 h 1508"/>
                  <a:gd name="T62" fmla="*/ 954 w 1535"/>
                  <a:gd name="T63" fmla="*/ 1213 h 1508"/>
                  <a:gd name="T64" fmla="*/ 989 w 1535"/>
                  <a:gd name="T65" fmla="*/ 1226 h 1508"/>
                  <a:gd name="T66" fmla="*/ 911 w 1535"/>
                  <a:gd name="T67" fmla="*/ 1021 h 1508"/>
                  <a:gd name="T68" fmla="*/ 1031 w 1535"/>
                  <a:gd name="T69" fmla="*/ 1117 h 1508"/>
                  <a:gd name="T70" fmla="*/ 1085 w 1535"/>
                  <a:gd name="T71" fmla="*/ 1242 h 1508"/>
                  <a:gd name="T72" fmla="*/ 1144 w 1535"/>
                  <a:gd name="T73" fmla="*/ 1117 h 1508"/>
                  <a:gd name="T74" fmla="*/ 1094 w 1535"/>
                  <a:gd name="T75" fmla="*/ 1392 h 1508"/>
                  <a:gd name="T76" fmla="*/ 1179 w 1535"/>
                  <a:gd name="T77" fmla="*/ 1226 h 1508"/>
                  <a:gd name="T78" fmla="*/ 1252 w 1535"/>
                  <a:gd name="T79" fmla="*/ 1398 h 1508"/>
                  <a:gd name="T80" fmla="*/ 1179 w 1535"/>
                  <a:gd name="T81" fmla="*/ 1180 h 1508"/>
                  <a:gd name="T82" fmla="*/ 1085 w 1535"/>
                  <a:gd name="T83" fmla="*/ 988 h 1508"/>
                  <a:gd name="T84" fmla="*/ 1186 w 1535"/>
                  <a:gd name="T85" fmla="*/ 1046 h 1508"/>
                  <a:gd name="T86" fmla="*/ 1237 w 1535"/>
                  <a:gd name="T87" fmla="*/ 1129 h 1508"/>
                  <a:gd name="T88" fmla="*/ 1298 w 1535"/>
                  <a:gd name="T89" fmla="*/ 1312 h 1508"/>
                  <a:gd name="T90" fmla="*/ 1252 w 1535"/>
                  <a:gd name="T91" fmla="*/ 1117 h 1508"/>
                  <a:gd name="T92" fmla="*/ 1373 w 1535"/>
                  <a:gd name="T93" fmla="*/ 1196 h 1508"/>
                  <a:gd name="T94" fmla="*/ 1369 w 1535"/>
                  <a:gd name="T95" fmla="*/ 1134 h 1508"/>
                  <a:gd name="T96" fmla="*/ 1489 w 1535"/>
                  <a:gd name="T97" fmla="*/ 1113 h 1508"/>
                  <a:gd name="T98" fmla="*/ 1265 w 1535"/>
                  <a:gd name="T99" fmla="*/ 1021 h 1508"/>
                  <a:gd name="T100" fmla="*/ 1085 w 1535"/>
                  <a:gd name="T101" fmla="*/ 857 h 1508"/>
                  <a:gd name="T102" fmla="*/ 1062 w 1535"/>
                  <a:gd name="T103" fmla="*/ 528 h 1508"/>
                  <a:gd name="T104" fmla="*/ 1070 w 1535"/>
                  <a:gd name="T105" fmla="*/ 146 h 1508"/>
                  <a:gd name="T106" fmla="*/ 1039 w 1535"/>
                  <a:gd name="T107" fmla="*/ 76 h 1508"/>
                  <a:gd name="T108" fmla="*/ 962 w 1535"/>
                  <a:gd name="T109" fmla="*/ 100 h 1508"/>
                  <a:gd name="T110" fmla="*/ 814 w 1535"/>
                  <a:gd name="T111" fmla="*/ 176 h 1508"/>
                  <a:gd name="T112" fmla="*/ 779 w 1535"/>
                  <a:gd name="T113" fmla="*/ 79 h 1508"/>
                  <a:gd name="T114" fmla="*/ 678 w 1535"/>
                  <a:gd name="T115" fmla="*/ 0 h 1508"/>
                  <a:gd name="T116" fmla="*/ 562 w 1535"/>
                  <a:gd name="T117" fmla="*/ 33 h 1508"/>
                  <a:gd name="T118" fmla="*/ 542 w 1535"/>
                  <a:gd name="T119" fmla="*/ 67 h 1508"/>
                  <a:gd name="T120" fmla="*/ 538 w 1535"/>
                  <a:gd name="T121" fmla="*/ 109 h 150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35"/>
                  <a:gd name="T184" fmla="*/ 0 h 1508"/>
                  <a:gd name="T185" fmla="*/ 1535 w 1535"/>
                  <a:gd name="T186" fmla="*/ 1508 h 150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35" h="1508">
                    <a:moveTo>
                      <a:pt x="702" y="217"/>
                    </a:moveTo>
                    <a:lnTo>
                      <a:pt x="717" y="226"/>
                    </a:lnTo>
                    <a:lnTo>
                      <a:pt x="732" y="234"/>
                    </a:lnTo>
                    <a:lnTo>
                      <a:pt x="756" y="251"/>
                    </a:lnTo>
                    <a:lnTo>
                      <a:pt x="775" y="268"/>
                    </a:lnTo>
                    <a:lnTo>
                      <a:pt x="799" y="284"/>
                    </a:lnTo>
                    <a:lnTo>
                      <a:pt x="825" y="306"/>
                    </a:lnTo>
                    <a:lnTo>
                      <a:pt x="837" y="323"/>
                    </a:lnTo>
                    <a:lnTo>
                      <a:pt x="853" y="351"/>
                    </a:lnTo>
                    <a:lnTo>
                      <a:pt x="861" y="389"/>
                    </a:lnTo>
                    <a:lnTo>
                      <a:pt x="873" y="435"/>
                    </a:lnTo>
                    <a:lnTo>
                      <a:pt x="876" y="481"/>
                    </a:lnTo>
                    <a:lnTo>
                      <a:pt x="880" y="502"/>
                    </a:lnTo>
                    <a:lnTo>
                      <a:pt x="884" y="536"/>
                    </a:lnTo>
                    <a:lnTo>
                      <a:pt x="887" y="556"/>
                    </a:lnTo>
                    <a:lnTo>
                      <a:pt x="884" y="589"/>
                    </a:lnTo>
                    <a:lnTo>
                      <a:pt x="880" y="622"/>
                    </a:lnTo>
                    <a:lnTo>
                      <a:pt x="876" y="656"/>
                    </a:lnTo>
                    <a:lnTo>
                      <a:pt x="876" y="682"/>
                    </a:lnTo>
                    <a:lnTo>
                      <a:pt x="876" y="724"/>
                    </a:lnTo>
                    <a:lnTo>
                      <a:pt x="873" y="745"/>
                    </a:lnTo>
                    <a:lnTo>
                      <a:pt x="868" y="766"/>
                    </a:lnTo>
                    <a:lnTo>
                      <a:pt x="865" y="791"/>
                    </a:lnTo>
                    <a:lnTo>
                      <a:pt x="861" y="808"/>
                    </a:lnTo>
                    <a:lnTo>
                      <a:pt x="850" y="820"/>
                    </a:lnTo>
                    <a:lnTo>
                      <a:pt x="833" y="832"/>
                    </a:lnTo>
                    <a:lnTo>
                      <a:pt x="811" y="848"/>
                    </a:lnTo>
                    <a:lnTo>
                      <a:pt x="787" y="869"/>
                    </a:lnTo>
                    <a:lnTo>
                      <a:pt x="772" y="879"/>
                    </a:lnTo>
                    <a:lnTo>
                      <a:pt x="752" y="900"/>
                    </a:lnTo>
                    <a:lnTo>
                      <a:pt x="729" y="907"/>
                    </a:lnTo>
                    <a:lnTo>
                      <a:pt x="698" y="925"/>
                    </a:lnTo>
                    <a:lnTo>
                      <a:pt x="670" y="928"/>
                    </a:lnTo>
                    <a:lnTo>
                      <a:pt x="648" y="937"/>
                    </a:lnTo>
                    <a:lnTo>
                      <a:pt x="620" y="937"/>
                    </a:lnTo>
                    <a:lnTo>
                      <a:pt x="581" y="941"/>
                    </a:lnTo>
                    <a:lnTo>
                      <a:pt x="554" y="941"/>
                    </a:lnTo>
                    <a:lnTo>
                      <a:pt x="523" y="941"/>
                    </a:lnTo>
                    <a:lnTo>
                      <a:pt x="492" y="941"/>
                    </a:lnTo>
                    <a:lnTo>
                      <a:pt x="465" y="950"/>
                    </a:lnTo>
                    <a:lnTo>
                      <a:pt x="441" y="954"/>
                    </a:lnTo>
                    <a:lnTo>
                      <a:pt x="415" y="962"/>
                    </a:lnTo>
                    <a:lnTo>
                      <a:pt x="384" y="975"/>
                    </a:lnTo>
                    <a:lnTo>
                      <a:pt x="341" y="975"/>
                    </a:lnTo>
                    <a:lnTo>
                      <a:pt x="311" y="979"/>
                    </a:lnTo>
                    <a:lnTo>
                      <a:pt x="275" y="979"/>
                    </a:lnTo>
                    <a:lnTo>
                      <a:pt x="252" y="975"/>
                    </a:lnTo>
                    <a:lnTo>
                      <a:pt x="225" y="983"/>
                    </a:lnTo>
                    <a:lnTo>
                      <a:pt x="202" y="992"/>
                    </a:lnTo>
                    <a:lnTo>
                      <a:pt x="166" y="1000"/>
                    </a:lnTo>
                    <a:lnTo>
                      <a:pt x="139" y="1004"/>
                    </a:lnTo>
                    <a:lnTo>
                      <a:pt x="104" y="1008"/>
                    </a:lnTo>
                    <a:lnTo>
                      <a:pt x="81" y="1013"/>
                    </a:lnTo>
                    <a:lnTo>
                      <a:pt x="54" y="1025"/>
                    </a:lnTo>
                    <a:lnTo>
                      <a:pt x="0" y="1050"/>
                    </a:lnTo>
                    <a:lnTo>
                      <a:pt x="66" y="1025"/>
                    </a:lnTo>
                    <a:lnTo>
                      <a:pt x="81" y="1025"/>
                    </a:lnTo>
                    <a:lnTo>
                      <a:pt x="69" y="1033"/>
                    </a:lnTo>
                    <a:lnTo>
                      <a:pt x="58" y="1062"/>
                    </a:lnTo>
                    <a:lnTo>
                      <a:pt x="73" y="1041"/>
                    </a:lnTo>
                    <a:lnTo>
                      <a:pt x="88" y="1029"/>
                    </a:lnTo>
                    <a:lnTo>
                      <a:pt x="104" y="1021"/>
                    </a:lnTo>
                    <a:lnTo>
                      <a:pt x="131" y="1016"/>
                    </a:lnTo>
                    <a:lnTo>
                      <a:pt x="155" y="1013"/>
                    </a:lnTo>
                    <a:lnTo>
                      <a:pt x="174" y="1013"/>
                    </a:lnTo>
                    <a:lnTo>
                      <a:pt x="190" y="1008"/>
                    </a:lnTo>
                    <a:lnTo>
                      <a:pt x="225" y="1000"/>
                    </a:lnTo>
                    <a:lnTo>
                      <a:pt x="213" y="1013"/>
                    </a:lnTo>
                    <a:lnTo>
                      <a:pt x="202" y="1021"/>
                    </a:lnTo>
                    <a:lnTo>
                      <a:pt x="178" y="1029"/>
                    </a:lnTo>
                    <a:lnTo>
                      <a:pt x="163" y="1037"/>
                    </a:lnTo>
                    <a:lnTo>
                      <a:pt x="147" y="1046"/>
                    </a:lnTo>
                    <a:lnTo>
                      <a:pt x="127" y="1054"/>
                    </a:lnTo>
                    <a:lnTo>
                      <a:pt x="109" y="1059"/>
                    </a:lnTo>
                    <a:lnTo>
                      <a:pt x="92" y="1062"/>
                    </a:lnTo>
                    <a:lnTo>
                      <a:pt x="66" y="1080"/>
                    </a:lnTo>
                    <a:lnTo>
                      <a:pt x="45" y="1092"/>
                    </a:lnTo>
                    <a:lnTo>
                      <a:pt x="15" y="1121"/>
                    </a:lnTo>
                    <a:lnTo>
                      <a:pt x="42" y="1101"/>
                    </a:lnTo>
                    <a:lnTo>
                      <a:pt x="42" y="1117"/>
                    </a:lnTo>
                    <a:lnTo>
                      <a:pt x="42" y="1142"/>
                    </a:lnTo>
                    <a:lnTo>
                      <a:pt x="42" y="1117"/>
                    </a:lnTo>
                    <a:lnTo>
                      <a:pt x="54" y="1096"/>
                    </a:lnTo>
                    <a:lnTo>
                      <a:pt x="66" y="1087"/>
                    </a:lnTo>
                    <a:lnTo>
                      <a:pt x="81" y="1080"/>
                    </a:lnTo>
                    <a:lnTo>
                      <a:pt x="101" y="1070"/>
                    </a:lnTo>
                    <a:lnTo>
                      <a:pt x="124" y="1070"/>
                    </a:lnTo>
                    <a:lnTo>
                      <a:pt x="139" y="1070"/>
                    </a:lnTo>
                    <a:lnTo>
                      <a:pt x="131" y="1087"/>
                    </a:lnTo>
                    <a:lnTo>
                      <a:pt x="131" y="1113"/>
                    </a:lnTo>
                    <a:lnTo>
                      <a:pt x="135" y="1142"/>
                    </a:lnTo>
                    <a:lnTo>
                      <a:pt x="139" y="1117"/>
                    </a:lnTo>
                    <a:lnTo>
                      <a:pt x="143" y="1096"/>
                    </a:lnTo>
                    <a:lnTo>
                      <a:pt x="143" y="1080"/>
                    </a:lnTo>
                    <a:lnTo>
                      <a:pt x="155" y="1067"/>
                    </a:lnTo>
                    <a:lnTo>
                      <a:pt x="170" y="1062"/>
                    </a:lnTo>
                    <a:lnTo>
                      <a:pt x="174" y="1070"/>
                    </a:lnTo>
                    <a:lnTo>
                      <a:pt x="178" y="1083"/>
                    </a:lnTo>
                    <a:lnTo>
                      <a:pt x="182" y="1062"/>
                    </a:lnTo>
                    <a:lnTo>
                      <a:pt x="185" y="1050"/>
                    </a:lnTo>
                    <a:lnTo>
                      <a:pt x="202" y="1041"/>
                    </a:lnTo>
                    <a:lnTo>
                      <a:pt x="220" y="1029"/>
                    </a:lnTo>
                    <a:lnTo>
                      <a:pt x="232" y="1021"/>
                    </a:lnTo>
                    <a:lnTo>
                      <a:pt x="228" y="1041"/>
                    </a:lnTo>
                    <a:lnTo>
                      <a:pt x="228" y="1059"/>
                    </a:lnTo>
                    <a:lnTo>
                      <a:pt x="232" y="1041"/>
                    </a:lnTo>
                    <a:lnTo>
                      <a:pt x="240" y="1029"/>
                    </a:lnTo>
                    <a:lnTo>
                      <a:pt x="248" y="1016"/>
                    </a:lnTo>
                    <a:lnTo>
                      <a:pt x="263" y="1008"/>
                    </a:lnTo>
                    <a:lnTo>
                      <a:pt x="275" y="1004"/>
                    </a:lnTo>
                    <a:lnTo>
                      <a:pt x="314" y="1004"/>
                    </a:lnTo>
                    <a:lnTo>
                      <a:pt x="298" y="1016"/>
                    </a:lnTo>
                    <a:lnTo>
                      <a:pt x="283" y="1041"/>
                    </a:lnTo>
                    <a:lnTo>
                      <a:pt x="303" y="1021"/>
                    </a:lnTo>
                    <a:lnTo>
                      <a:pt x="298" y="1037"/>
                    </a:lnTo>
                    <a:lnTo>
                      <a:pt x="303" y="1059"/>
                    </a:lnTo>
                    <a:lnTo>
                      <a:pt x="306" y="1033"/>
                    </a:lnTo>
                    <a:lnTo>
                      <a:pt x="314" y="1016"/>
                    </a:lnTo>
                    <a:lnTo>
                      <a:pt x="329" y="1013"/>
                    </a:lnTo>
                    <a:lnTo>
                      <a:pt x="341" y="1013"/>
                    </a:lnTo>
                    <a:lnTo>
                      <a:pt x="357" y="1021"/>
                    </a:lnTo>
                    <a:lnTo>
                      <a:pt x="360" y="1029"/>
                    </a:lnTo>
                    <a:lnTo>
                      <a:pt x="364" y="1041"/>
                    </a:lnTo>
                    <a:lnTo>
                      <a:pt x="372" y="1070"/>
                    </a:lnTo>
                    <a:lnTo>
                      <a:pt x="368" y="1062"/>
                    </a:lnTo>
                    <a:lnTo>
                      <a:pt x="372" y="1087"/>
                    </a:lnTo>
                    <a:lnTo>
                      <a:pt x="372" y="1101"/>
                    </a:lnTo>
                    <a:lnTo>
                      <a:pt x="364" y="1117"/>
                    </a:lnTo>
                    <a:lnTo>
                      <a:pt x="353" y="1121"/>
                    </a:lnTo>
                    <a:lnTo>
                      <a:pt x="341" y="1125"/>
                    </a:lnTo>
                    <a:lnTo>
                      <a:pt x="306" y="1125"/>
                    </a:lnTo>
                    <a:lnTo>
                      <a:pt x="283" y="1129"/>
                    </a:lnTo>
                    <a:lnTo>
                      <a:pt x="263" y="1129"/>
                    </a:lnTo>
                    <a:lnTo>
                      <a:pt x="243" y="1134"/>
                    </a:lnTo>
                    <a:lnTo>
                      <a:pt x="213" y="1142"/>
                    </a:lnTo>
                    <a:lnTo>
                      <a:pt x="185" y="1147"/>
                    </a:lnTo>
                    <a:lnTo>
                      <a:pt x="159" y="1154"/>
                    </a:lnTo>
                    <a:lnTo>
                      <a:pt x="120" y="1175"/>
                    </a:lnTo>
                    <a:lnTo>
                      <a:pt x="155" y="1163"/>
                    </a:lnTo>
                    <a:lnTo>
                      <a:pt x="143" y="1205"/>
                    </a:lnTo>
                    <a:lnTo>
                      <a:pt x="163" y="1159"/>
                    </a:lnTo>
                    <a:lnTo>
                      <a:pt x="198" y="1154"/>
                    </a:lnTo>
                    <a:lnTo>
                      <a:pt x="220" y="1147"/>
                    </a:lnTo>
                    <a:lnTo>
                      <a:pt x="248" y="1138"/>
                    </a:lnTo>
                    <a:lnTo>
                      <a:pt x="232" y="1154"/>
                    </a:lnTo>
                    <a:lnTo>
                      <a:pt x="228" y="1175"/>
                    </a:lnTo>
                    <a:lnTo>
                      <a:pt x="240" y="1159"/>
                    </a:lnTo>
                    <a:lnTo>
                      <a:pt x="248" y="1150"/>
                    </a:lnTo>
                    <a:lnTo>
                      <a:pt x="260" y="1142"/>
                    </a:lnTo>
                    <a:lnTo>
                      <a:pt x="271" y="1147"/>
                    </a:lnTo>
                    <a:lnTo>
                      <a:pt x="298" y="1142"/>
                    </a:lnTo>
                    <a:lnTo>
                      <a:pt x="329" y="1138"/>
                    </a:lnTo>
                    <a:lnTo>
                      <a:pt x="337" y="1147"/>
                    </a:lnTo>
                    <a:lnTo>
                      <a:pt x="325" y="1159"/>
                    </a:lnTo>
                    <a:lnTo>
                      <a:pt x="314" y="1171"/>
                    </a:lnTo>
                    <a:lnTo>
                      <a:pt x="294" y="1180"/>
                    </a:lnTo>
                    <a:lnTo>
                      <a:pt x="279" y="1196"/>
                    </a:lnTo>
                    <a:lnTo>
                      <a:pt x="256" y="1209"/>
                    </a:lnTo>
                    <a:lnTo>
                      <a:pt x="232" y="1226"/>
                    </a:lnTo>
                    <a:lnTo>
                      <a:pt x="209" y="1242"/>
                    </a:lnTo>
                    <a:lnTo>
                      <a:pt x="193" y="1259"/>
                    </a:lnTo>
                    <a:lnTo>
                      <a:pt x="159" y="1293"/>
                    </a:lnTo>
                    <a:lnTo>
                      <a:pt x="198" y="1263"/>
                    </a:lnTo>
                    <a:lnTo>
                      <a:pt x="190" y="1297"/>
                    </a:lnTo>
                    <a:lnTo>
                      <a:pt x="206" y="1259"/>
                    </a:lnTo>
                    <a:lnTo>
                      <a:pt x="225" y="1234"/>
                    </a:lnTo>
                    <a:lnTo>
                      <a:pt x="256" y="1217"/>
                    </a:lnTo>
                    <a:lnTo>
                      <a:pt x="283" y="1205"/>
                    </a:lnTo>
                    <a:lnTo>
                      <a:pt x="298" y="1196"/>
                    </a:lnTo>
                    <a:lnTo>
                      <a:pt x="298" y="1213"/>
                    </a:lnTo>
                    <a:lnTo>
                      <a:pt x="298" y="1234"/>
                    </a:lnTo>
                    <a:lnTo>
                      <a:pt x="294" y="1251"/>
                    </a:lnTo>
                    <a:lnTo>
                      <a:pt x="306" y="1309"/>
                    </a:lnTo>
                    <a:lnTo>
                      <a:pt x="303" y="1263"/>
                    </a:lnTo>
                    <a:lnTo>
                      <a:pt x="318" y="1309"/>
                    </a:lnTo>
                    <a:lnTo>
                      <a:pt x="306" y="1238"/>
                    </a:lnTo>
                    <a:lnTo>
                      <a:pt x="311" y="1217"/>
                    </a:lnTo>
                    <a:lnTo>
                      <a:pt x="318" y="1196"/>
                    </a:lnTo>
                    <a:lnTo>
                      <a:pt x="325" y="1175"/>
                    </a:lnTo>
                    <a:lnTo>
                      <a:pt x="344" y="1163"/>
                    </a:lnTo>
                    <a:lnTo>
                      <a:pt x="360" y="1147"/>
                    </a:lnTo>
                    <a:lnTo>
                      <a:pt x="360" y="1159"/>
                    </a:lnTo>
                    <a:lnTo>
                      <a:pt x="364" y="1175"/>
                    </a:lnTo>
                    <a:lnTo>
                      <a:pt x="364" y="1154"/>
                    </a:lnTo>
                    <a:lnTo>
                      <a:pt x="368" y="1134"/>
                    </a:lnTo>
                    <a:lnTo>
                      <a:pt x="380" y="1125"/>
                    </a:lnTo>
                    <a:lnTo>
                      <a:pt x="380" y="1138"/>
                    </a:lnTo>
                    <a:lnTo>
                      <a:pt x="384" y="1163"/>
                    </a:lnTo>
                    <a:lnTo>
                      <a:pt x="387" y="1129"/>
                    </a:lnTo>
                    <a:lnTo>
                      <a:pt x="395" y="1117"/>
                    </a:lnTo>
                    <a:lnTo>
                      <a:pt x="391" y="1101"/>
                    </a:lnTo>
                    <a:lnTo>
                      <a:pt x="391" y="1087"/>
                    </a:lnTo>
                    <a:lnTo>
                      <a:pt x="391" y="1070"/>
                    </a:lnTo>
                    <a:lnTo>
                      <a:pt x="387" y="1054"/>
                    </a:lnTo>
                    <a:lnTo>
                      <a:pt x="387" y="1033"/>
                    </a:lnTo>
                    <a:lnTo>
                      <a:pt x="380" y="1013"/>
                    </a:lnTo>
                    <a:lnTo>
                      <a:pt x="403" y="1004"/>
                    </a:lnTo>
                    <a:lnTo>
                      <a:pt x="441" y="1000"/>
                    </a:lnTo>
                    <a:lnTo>
                      <a:pt x="461" y="995"/>
                    </a:lnTo>
                    <a:lnTo>
                      <a:pt x="473" y="992"/>
                    </a:lnTo>
                    <a:lnTo>
                      <a:pt x="484" y="992"/>
                    </a:lnTo>
                    <a:lnTo>
                      <a:pt x="484" y="995"/>
                    </a:lnTo>
                    <a:lnTo>
                      <a:pt x="484" y="1008"/>
                    </a:lnTo>
                    <a:lnTo>
                      <a:pt x="476" y="1021"/>
                    </a:lnTo>
                    <a:lnTo>
                      <a:pt x="469" y="1029"/>
                    </a:lnTo>
                    <a:lnTo>
                      <a:pt x="461" y="1041"/>
                    </a:lnTo>
                    <a:lnTo>
                      <a:pt x="453" y="1050"/>
                    </a:lnTo>
                    <a:lnTo>
                      <a:pt x="450" y="1067"/>
                    </a:lnTo>
                    <a:lnTo>
                      <a:pt x="445" y="1075"/>
                    </a:lnTo>
                    <a:lnTo>
                      <a:pt x="433" y="1075"/>
                    </a:lnTo>
                    <a:lnTo>
                      <a:pt x="423" y="1087"/>
                    </a:lnTo>
                    <a:lnTo>
                      <a:pt x="433" y="1083"/>
                    </a:lnTo>
                    <a:lnTo>
                      <a:pt x="441" y="1083"/>
                    </a:lnTo>
                    <a:lnTo>
                      <a:pt x="433" y="1092"/>
                    </a:lnTo>
                    <a:lnTo>
                      <a:pt x="430" y="1101"/>
                    </a:lnTo>
                    <a:lnTo>
                      <a:pt x="426" y="1121"/>
                    </a:lnTo>
                    <a:lnTo>
                      <a:pt x="437" y="1096"/>
                    </a:lnTo>
                    <a:lnTo>
                      <a:pt x="441" y="1096"/>
                    </a:lnTo>
                    <a:lnTo>
                      <a:pt x="450" y="1087"/>
                    </a:lnTo>
                    <a:lnTo>
                      <a:pt x="453" y="1080"/>
                    </a:lnTo>
                    <a:lnTo>
                      <a:pt x="458" y="1070"/>
                    </a:lnTo>
                    <a:lnTo>
                      <a:pt x="461" y="1067"/>
                    </a:lnTo>
                    <a:lnTo>
                      <a:pt x="461" y="1075"/>
                    </a:lnTo>
                    <a:lnTo>
                      <a:pt x="465" y="1083"/>
                    </a:lnTo>
                    <a:lnTo>
                      <a:pt x="469" y="1101"/>
                    </a:lnTo>
                    <a:lnTo>
                      <a:pt x="465" y="1080"/>
                    </a:lnTo>
                    <a:lnTo>
                      <a:pt x="465" y="1062"/>
                    </a:lnTo>
                    <a:lnTo>
                      <a:pt x="465" y="1054"/>
                    </a:lnTo>
                    <a:lnTo>
                      <a:pt x="469" y="1046"/>
                    </a:lnTo>
                    <a:lnTo>
                      <a:pt x="476" y="1041"/>
                    </a:lnTo>
                    <a:lnTo>
                      <a:pt x="484" y="1041"/>
                    </a:lnTo>
                    <a:lnTo>
                      <a:pt x="488" y="1041"/>
                    </a:lnTo>
                    <a:lnTo>
                      <a:pt x="492" y="1050"/>
                    </a:lnTo>
                    <a:lnTo>
                      <a:pt x="492" y="1062"/>
                    </a:lnTo>
                    <a:lnTo>
                      <a:pt x="492" y="1075"/>
                    </a:lnTo>
                    <a:lnTo>
                      <a:pt x="496" y="1059"/>
                    </a:lnTo>
                    <a:lnTo>
                      <a:pt x="496" y="1050"/>
                    </a:lnTo>
                    <a:lnTo>
                      <a:pt x="496" y="1037"/>
                    </a:lnTo>
                    <a:lnTo>
                      <a:pt x="496" y="1025"/>
                    </a:lnTo>
                    <a:lnTo>
                      <a:pt x="504" y="1016"/>
                    </a:lnTo>
                    <a:lnTo>
                      <a:pt x="512" y="1008"/>
                    </a:lnTo>
                    <a:lnTo>
                      <a:pt x="515" y="1004"/>
                    </a:lnTo>
                    <a:lnTo>
                      <a:pt x="523" y="1000"/>
                    </a:lnTo>
                    <a:lnTo>
                      <a:pt x="531" y="995"/>
                    </a:lnTo>
                    <a:lnTo>
                      <a:pt x="538" y="992"/>
                    </a:lnTo>
                    <a:lnTo>
                      <a:pt x="547" y="992"/>
                    </a:lnTo>
                    <a:lnTo>
                      <a:pt x="558" y="995"/>
                    </a:lnTo>
                    <a:lnTo>
                      <a:pt x="574" y="1000"/>
                    </a:lnTo>
                    <a:lnTo>
                      <a:pt x="585" y="1000"/>
                    </a:lnTo>
                    <a:lnTo>
                      <a:pt x="601" y="1000"/>
                    </a:lnTo>
                    <a:lnTo>
                      <a:pt x="613" y="995"/>
                    </a:lnTo>
                    <a:lnTo>
                      <a:pt x="627" y="995"/>
                    </a:lnTo>
                    <a:lnTo>
                      <a:pt x="648" y="995"/>
                    </a:lnTo>
                    <a:lnTo>
                      <a:pt x="635" y="1000"/>
                    </a:lnTo>
                    <a:lnTo>
                      <a:pt x="624" y="1008"/>
                    </a:lnTo>
                    <a:lnTo>
                      <a:pt x="605" y="1021"/>
                    </a:lnTo>
                    <a:lnTo>
                      <a:pt x="624" y="1013"/>
                    </a:lnTo>
                    <a:lnTo>
                      <a:pt x="635" y="1004"/>
                    </a:lnTo>
                    <a:lnTo>
                      <a:pt x="648" y="1000"/>
                    </a:lnTo>
                    <a:lnTo>
                      <a:pt x="659" y="1000"/>
                    </a:lnTo>
                    <a:lnTo>
                      <a:pt x="675" y="995"/>
                    </a:lnTo>
                    <a:lnTo>
                      <a:pt x="690" y="995"/>
                    </a:lnTo>
                    <a:lnTo>
                      <a:pt x="698" y="995"/>
                    </a:lnTo>
                    <a:lnTo>
                      <a:pt x="706" y="1000"/>
                    </a:lnTo>
                    <a:lnTo>
                      <a:pt x="710" y="1004"/>
                    </a:lnTo>
                    <a:lnTo>
                      <a:pt x="706" y="1013"/>
                    </a:lnTo>
                    <a:lnTo>
                      <a:pt x="698" y="1021"/>
                    </a:lnTo>
                    <a:lnTo>
                      <a:pt x="690" y="1029"/>
                    </a:lnTo>
                    <a:lnTo>
                      <a:pt x="683" y="1025"/>
                    </a:lnTo>
                    <a:lnTo>
                      <a:pt x="675" y="1029"/>
                    </a:lnTo>
                    <a:lnTo>
                      <a:pt x="667" y="1029"/>
                    </a:lnTo>
                    <a:lnTo>
                      <a:pt x="656" y="1029"/>
                    </a:lnTo>
                    <a:lnTo>
                      <a:pt x="640" y="1037"/>
                    </a:lnTo>
                    <a:lnTo>
                      <a:pt x="627" y="1041"/>
                    </a:lnTo>
                    <a:lnTo>
                      <a:pt x="617" y="1050"/>
                    </a:lnTo>
                    <a:lnTo>
                      <a:pt x="635" y="1041"/>
                    </a:lnTo>
                    <a:lnTo>
                      <a:pt x="643" y="1037"/>
                    </a:lnTo>
                    <a:lnTo>
                      <a:pt x="652" y="1037"/>
                    </a:lnTo>
                    <a:lnTo>
                      <a:pt x="659" y="1033"/>
                    </a:lnTo>
                    <a:lnTo>
                      <a:pt x="670" y="1033"/>
                    </a:lnTo>
                    <a:lnTo>
                      <a:pt x="678" y="1037"/>
                    </a:lnTo>
                    <a:lnTo>
                      <a:pt x="678" y="1041"/>
                    </a:lnTo>
                    <a:lnTo>
                      <a:pt x="670" y="1059"/>
                    </a:lnTo>
                    <a:lnTo>
                      <a:pt x="663" y="1070"/>
                    </a:lnTo>
                    <a:lnTo>
                      <a:pt x="663" y="1080"/>
                    </a:lnTo>
                    <a:lnTo>
                      <a:pt x="656" y="1087"/>
                    </a:lnTo>
                    <a:lnTo>
                      <a:pt x="640" y="1092"/>
                    </a:lnTo>
                    <a:lnTo>
                      <a:pt x="624" y="1101"/>
                    </a:lnTo>
                    <a:lnTo>
                      <a:pt x="617" y="1101"/>
                    </a:lnTo>
                    <a:lnTo>
                      <a:pt x="609" y="1103"/>
                    </a:lnTo>
                    <a:lnTo>
                      <a:pt x="601" y="1103"/>
                    </a:lnTo>
                    <a:lnTo>
                      <a:pt x="589" y="1113"/>
                    </a:lnTo>
                    <a:lnTo>
                      <a:pt x="578" y="1121"/>
                    </a:lnTo>
                    <a:lnTo>
                      <a:pt x="570" y="1129"/>
                    </a:lnTo>
                    <a:lnTo>
                      <a:pt x="566" y="1138"/>
                    </a:lnTo>
                    <a:lnTo>
                      <a:pt x="558" y="1147"/>
                    </a:lnTo>
                    <a:lnTo>
                      <a:pt x="551" y="1159"/>
                    </a:lnTo>
                    <a:lnTo>
                      <a:pt x="547" y="1180"/>
                    </a:lnTo>
                    <a:lnTo>
                      <a:pt x="554" y="1163"/>
                    </a:lnTo>
                    <a:lnTo>
                      <a:pt x="562" y="1150"/>
                    </a:lnTo>
                    <a:lnTo>
                      <a:pt x="570" y="1147"/>
                    </a:lnTo>
                    <a:lnTo>
                      <a:pt x="578" y="1134"/>
                    </a:lnTo>
                    <a:lnTo>
                      <a:pt x="585" y="1125"/>
                    </a:lnTo>
                    <a:lnTo>
                      <a:pt x="592" y="1117"/>
                    </a:lnTo>
                    <a:lnTo>
                      <a:pt x="601" y="1113"/>
                    </a:lnTo>
                    <a:lnTo>
                      <a:pt x="609" y="1113"/>
                    </a:lnTo>
                    <a:lnTo>
                      <a:pt x="605" y="1129"/>
                    </a:lnTo>
                    <a:lnTo>
                      <a:pt x="601" y="1142"/>
                    </a:lnTo>
                    <a:lnTo>
                      <a:pt x="605" y="1159"/>
                    </a:lnTo>
                    <a:lnTo>
                      <a:pt x="605" y="1142"/>
                    </a:lnTo>
                    <a:lnTo>
                      <a:pt x="609" y="1129"/>
                    </a:lnTo>
                    <a:lnTo>
                      <a:pt x="613" y="1117"/>
                    </a:lnTo>
                    <a:lnTo>
                      <a:pt x="613" y="1108"/>
                    </a:lnTo>
                    <a:lnTo>
                      <a:pt x="620" y="1108"/>
                    </a:lnTo>
                    <a:lnTo>
                      <a:pt x="635" y="1103"/>
                    </a:lnTo>
                    <a:lnTo>
                      <a:pt x="648" y="1103"/>
                    </a:lnTo>
                    <a:lnTo>
                      <a:pt x="652" y="1117"/>
                    </a:lnTo>
                    <a:lnTo>
                      <a:pt x="656" y="1134"/>
                    </a:lnTo>
                    <a:lnTo>
                      <a:pt x="656" y="1150"/>
                    </a:lnTo>
                    <a:lnTo>
                      <a:pt x="656" y="1159"/>
                    </a:lnTo>
                    <a:lnTo>
                      <a:pt x="652" y="1167"/>
                    </a:lnTo>
                    <a:lnTo>
                      <a:pt x="648" y="1171"/>
                    </a:lnTo>
                    <a:lnTo>
                      <a:pt x="640" y="1180"/>
                    </a:lnTo>
                    <a:lnTo>
                      <a:pt x="632" y="1188"/>
                    </a:lnTo>
                    <a:lnTo>
                      <a:pt x="620" y="1196"/>
                    </a:lnTo>
                    <a:lnTo>
                      <a:pt x="617" y="1201"/>
                    </a:lnTo>
                    <a:lnTo>
                      <a:pt x="609" y="1205"/>
                    </a:lnTo>
                    <a:lnTo>
                      <a:pt x="592" y="1221"/>
                    </a:lnTo>
                    <a:lnTo>
                      <a:pt x="581" y="1251"/>
                    </a:lnTo>
                    <a:lnTo>
                      <a:pt x="597" y="1221"/>
                    </a:lnTo>
                    <a:lnTo>
                      <a:pt x="613" y="1213"/>
                    </a:lnTo>
                    <a:lnTo>
                      <a:pt x="624" y="1205"/>
                    </a:lnTo>
                    <a:lnTo>
                      <a:pt x="627" y="1217"/>
                    </a:lnTo>
                    <a:lnTo>
                      <a:pt x="640" y="1234"/>
                    </a:lnTo>
                    <a:lnTo>
                      <a:pt x="632" y="1217"/>
                    </a:lnTo>
                    <a:lnTo>
                      <a:pt x="632" y="1201"/>
                    </a:lnTo>
                    <a:lnTo>
                      <a:pt x="635" y="1192"/>
                    </a:lnTo>
                    <a:lnTo>
                      <a:pt x="648" y="1188"/>
                    </a:lnTo>
                    <a:lnTo>
                      <a:pt x="656" y="1180"/>
                    </a:lnTo>
                    <a:lnTo>
                      <a:pt x="663" y="1175"/>
                    </a:lnTo>
                    <a:lnTo>
                      <a:pt x="667" y="1171"/>
                    </a:lnTo>
                    <a:lnTo>
                      <a:pt x="667" y="1159"/>
                    </a:lnTo>
                    <a:lnTo>
                      <a:pt x="667" y="1147"/>
                    </a:lnTo>
                    <a:lnTo>
                      <a:pt x="667" y="1134"/>
                    </a:lnTo>
                    <a:lnTo>
                      <a:pt x="667" y="1125"/>
                    </a:lnTo>
                    <a:lnTo>
                      <a:pt x="667" y="1117"/>
                    </a:lnTo>
                    <a:lnTo>
                      <a:pt x="670" y="1103"/>
                    </a:lnTo>
                    <a:lnTo>
                      <a:pt x="678" y="1096"/>
                    </a:lnTo>
                    <a:lnTo>
                      <a:pt x="683" y="1108"/>
                    </a:lnTo>
                    <a:lnTo>
                      <a:pt x="686" y="1117"/>
                    </a:lnTo>
                    <a:lnTo>
                      <a:pt x="690" y="1125"/>
                    </a:lnTo>
                    <a:lnTo>
                      <a:pt x="698" y="1129"/>
                    </a:lnTo>
                    <a:lnTo>
                      <a:pt x="706" y="1134"/>
                    </a:lnTo>
                    <a:lnTo>
                      <a:pt x="713" y="1138"/>
                    </a:lnTo>
                    <a:lnTo>
                      <a:pt x="717" y="1147"/>
                    </a:lnTo>
                    <a:lnTo>
                      <a:pt x="713" y="1163"/>
                    </a:lnTo>
                    <a:lnTo>
                      <a:pt x="721" y="1147"/>
                    </a:lnTo>
                    <a:lnTo>
                      <a:pt x="721" y="1138"/>
                    </a:lnTo>
                    <a:lnTo>
                      <a:pt x="729" y="1147"/>
                    </a:lnTo>
                    <a:lnTo>
                      <a:pt x="736" y="1147"/>
                    </a:lnTo>
                    <a:lnTo>
                      <a:pt x="752" y="1142"/>
                    </a:lnTo>
                    <a:lnTo>
                      <a:pt x="736" y="1142"/>
                    </a:lnTo>
                    <a:lnTo>
                      <a:pt x="729" y="1138"/>
                    </a:lnTo>
                    <a:lnTo>
                      <a:pt x="725" y="1134"/>
                    </a:lnTo>
                    <a:lnTo>
                      <a:pt x="717" y="1129"/>
                    </a:lnTo>
                    <a:lnTo>
                      <a:pt x="710" y="1125"/>
                    </a:lnTo>
                    <a:lnTo>
                      <a:pt x="702" y="1125"/>
                    </a:lnTo>
                    <a:lnTo>
                      <a:pt x="693" y="1121"/>
                    </a:lnTo>
                    <a:lnTo>
                      <a:pt x="690" y="1113"/>
                    </a:lnTo>
                    <a:lnTo>
                      <a:pt x="686" y="1101"/>
                    </a:lnTo>
                    <a:lnTo>
                      <a:pt x="686" y="1087"/>
                    </a:lnTo>
                    <a:lnTo>
                      <a:pt x="683" y="1080"/>
                    </a:lnTo>
                    <a:lnTo>
                      <a:pt x="690" y="1062"/>
                    </a:lnTo>
                    <a:lnTo>
                      <a:pt x="698" y="1050"/>
                    </a:lnTo>
                    <a:lnTo>
                      <a:pt x="706" y="1041"/>
                    </a:lnTo>
                    <a:lnTo>
                      <a:pt x="717" y="1033"/>
                    </a:lnTo>
                    <a:lnTo>
                      <a:pt x="725" y="1029"/>
                    </a:lnTo>
                    <a:lnTo>
                      <a:pt x="732" y="1021"/>
                    </a:lnTo>
                    <a:lnTo>
                      <a:pt x="740" y="1016"/>
                    </a:lnTo>
                    <a:lnTo>
                      <a:pt x="744" y="1013"/>
                    </a:lnTo>
                    <a:lnTo>
                      <a:pt x="752" y="1004"/>
                    </a:lnTo>
                    <a:lnTo>
                      <a:pt x="764" y="995"/>
                    </a:lnTo>
                    <a:lnTo>
                      <a:pt x="791" y="995"/>
                    </a:lnTo>
                    <a:lnTo>
                      <a:pt x="811" y="995"/>
                    </a:lnTo>
                    <a:lnTo>
                      <a:pt x="830" y="995"/>
                    </a:lnTo>
                    <a:lnTo>
                      <a:pt x="850" y="992"/>
                    </a:lnTo>
                    <a:lnTo>
                      <a:pt x="865" y="983"/>
                    </a:lnTo>
                    <a:lnTo>
                      <a:pt x="861" y="1004"/>
                    </a:lnTo>
                    <a:lnTo>
                      <a:pt x="857" y="1021"/>
                    </a:lnTo>
                    <a:lnTo>
                      <a:pt x="857" y="1041"/>
                    </a:lnTo>
                    <a:lnTo>
                      <a:pt x="861" y="1062"/>
                    </a:lnTo>
                    <a:lnTo>
                      <a:pt x="873" y="1075"/>
                    </a:lnTo>
                    <a:lnTo>
                      <a:pt x="884" y="1083"/>
                    </a:lnTo>
                    <a:lnTo>
                      <a:pt x="887" y="1101"/>
                    </a:lnTo>
                    <a:lnTo>
                      <a:pt x="876" y="1117"/>
                    </a:lnTo>
                    <a:lnTo>
                      <a:pt x="865" y="1134"/>
                    </a:lnTo>
                    <a:lnTo>
                      <a:pt x="857" y="1142"/>
                    </a:lnTo>
                    <a:lnTo>
                      <a:pt x="850" y="1167"/>
                    </a:lnTo>
                    <a:lnTo>
                      <a:pt x="841" y="1188"/>
                    </a:lnTo>
                    <a:lnTo>
                      <a:pt x="833" y="1226"/>
                    </a:lnTo>
                    <a:lnTo>
                      <a:pt x="830" y="1251"/>
                    </a:lnTo>
                    <a:lnTo>
                      <a:pt x="814" y="1318"/>
                    </a:lnTo>
                    <a:lnTo>
                      <a:pt x="841" y="1238"/>
                    </a:lnTo>
                    <a:lnTo>
                      <a:pt x="845" y="1259"/>
                    </a:lnTo>
                    <a:lnTo>
                      <a:pt x="857" y="1284"/>
                    </a:lnTo>
                    <a:lnTo>
                      <a:pt x="845" y="1251"/>
                    </a:lnTo>
                    <a:lnTo>
                      <a:pt x="845" y="1217"/>
                    </a:lnTo>
                    <a:lnTo>
                      <a:pt x="853" y="1196"/>
                    </a:lnTo>
                    <a:lnTo>
                      <a:pt x="865" y="1167"/>
                    </a:lnTo>
                    <a:lnTo>
                      <a:pt x="876" y="1150"/>
                    </a:lnTo>
                    <a:lnTo>
                      <a:pt x="891" y="1134"/>
                    </a:lnTo>
                    <a:lnTo>
                      <a:pt x="911" y="1134"/>
                    </a:lnTo>
                    <a:lnTo>
                      <a:pt x="923" y="1147"/>
                    </a:lnTo>
                    <a:lnTo>
                      <a:pt x="938" y="1175"/>
                    </a:lnTo>
                    <a:lnTo>
                      <a:pt x="951" y="1192"/>
                    </a:lnTo>
                    <a:lnTo>
                      <a:pt x="954" y="1213"/>
                    </a:lnTo>
                    <a:lnTo>
                      <a:pt x="958" y="1242"/>
                    </a:lnTo>
                    <a:lnTo>
                      <a:pt x="951" y="1297"/>
                    </a:lnTo>
                    <a:lnTo>
                      <a:pt x="966" y="1259"/>
                    </a:lnTo>
                    <a:lnTo>
                      <a:pt x="969" y="1230"/>
                    </a:lnTo>
                    <a:lnTo>
                      <a:pt x="981" y="1251"/>
                    </a:lnTo>
                    <a:lnTo>
                      <a:pt x="1001" y="1318"/>
                    </a:lnTo>
                    <a:lnTo>
                      <a:pt x="989" y="1259"/>
                    </a:lnTo>
                    <a:lnTo>
                      <a:pt x="977" y="1226"/>
                    </a:lnTo>
                    <a:lnTo>
                      <a:pt x="973" y="1209"/>
                    </a:lnTo>
                    <a:lnTo>
                      <a:pt x="969" y="1192"/>
                    </a:lnTo>
                    <a:lnTo>
                      <a:pt x="966" y="1167"/>
                    </a:lnTo>
                    <a:lnTo>
                      <a:pt x="985" y="1192"/>
                    </a:lnTo>
                    <a:lnTo>
                      <a:pt x="989" y="1226"/>
                    </a:lnTo>
                    <a:lnTo>
                      <a:pt x="992" y="1196"/>
                    </a:lnTo>
                    <a:lnTo>
                      <a:pt x="1020" y="1221"/>
                    </a:lnTo>
                    <a:lnTo>
                      <a:pt x="992" y="1184"/>
                    </a:lnTo>
                    <a:lnTo>
                      <a:pt x="981" y="1167"/>
                    </a:lnTo>
                    <a:lnTo>
                      <a:pt x="962" y="1150"/>
                    </a:lnTo>
                    <a:lnTo>
                      <a:pt x="951" y="1134"/>
                    </a:lnTo>
                    <a:lnTo>
                      <a:pt x="942" y="1113"/>
                    </a:lnTo>
                    <a:lnTo>
                      <a:pt x="938" y="1092"/>
                    </a:lnTo>
                    <a:lnTo>
                      <a:pt x="930" y="1070"/>
                    </a:lnTo>
                    <a:lnTo>
                      <a:pt x="911" y="1046"/>
                    </a:lnTo>
                    <a:lnTo>
                      <a:pt x="919" y="1059"/>
                    </a:lnTo>
                    <a:lnTo>
                      <a:pt x="911" y="1037"/>
                    </a:lnTo>
                    <a:lnTo>
                      <a:pt x="911" y="1021"/>
                    </a:lnTo>
                    <a:lnTo>
                      <a:pt x="923" y="1004"/>
                    </a:lnTo>
                    <a:lnTo>
                      <a:pt x="934" y="988"/>
                    </a:lnTo>
                    <a:lnTo>
                      <a:pt x="942" y="975"/>
                    </a:lnTo>
                    <a:lnTo>
                      <a:pt x="954" y="975"/>
                    </a:lnTo>
                    <a:lnTo>
                      <a:pt x="969" y="975"/>
                    </a:lnTo>
                    <a:lnTo>
                      <a:pt x="985" y="983"/>
                    </a:lnTo>
                    <a:lnTo>
                      <a:pt x="1005" y="995"/>
                    </a:lnTo>
                    <a:lnTo>
                      <a:pt x="1020" y="1013"/>
                    </a:lnTo>
                    <a:lnTo>
                      <a:pt x="1031" y="1037"/>
                    </a:lnTo>
                    <a:lnTo>
                      <a:pt x="1031" y="1062"/>
                    </a:lnTo>
                    <a:lnTo>
                      <a:pt x="1031" y="1080"/>
                    </a:lnTo>
                    <a:lnTo>
                      <a:pt x="1027" y="1096"/>
                    </a:lnTo>
                    <a:lnTo>
                      <a:pt x="1031" y="1117"/>
                    </a:lnTo>
                    <a:lnTo>
                      <a:pt x="1039" y="1147"/>
                    </a:lnTo>
                    <a:lnTo>
                      <a:pt x="1047" y="1167"/>
                    </a:lnTo>
                    <a:lnTo>
                      <a:pt x="1051" y="1192"/>
                    </a:lnTo>
                    <a:lnTo>
                      <a:pt x="1059" y="1217"/>
                    </a:lnTo>
                    <a:lnTo>
                      <a:pt x="1055" y="1242"/>
                    </a:lnTo>
                    <a:lnTo>
                      <a:pt x="1051" y="1267"/>
                    </a:lnTo>
                    <a:lnTo>
                      <a:pt x="1059" y="1305"/>
                    </a:lnTo>
                    <a:lnTo>
                      <a:pt x="1059" y="1259"/>
                    </a:lnTo>
                    <a:lnTo>
                      <a:pt x="1067" y="1238"/>
                    </a:lnTo>
                    <a:lnTo>
                      <a:pt x="1082" y="1247"/>
                    </a:lnTo>
                    <a:lnTo>
                      <a:pt x="1089" y="1259"/>
                    </a:lnTo>
                    <a:lnTo>
                      <a:pt x="1102" y="1272"/>
                    </a:lnTo>
                    <a:lnTo>
                      <a:pt x="1085" y="1242"/>
                    </a:lnTo>
                    <a:lnTo>
                      <a:pt x="1070" y="1226"/>
                    </a:lnTo>
                    <a:lnTo>
                      <a:pt x="1062" y="1205"/>
                    </a:lnTo>
                    <a:lnTo>
                      <a:pt x="1062" y="1184"/>
                    </a:lnTo>
                    <a:lnTo>
                      <a:pt x="1059" y="1163"/>
                    </a:lnTo>
                    <a:lnTo>
                      <a:pt x="1055" y="1138"/>
                    </a:lnTo>
                    <a:lnTo>
                      <a:pt x="1055" y="1117"/>
                    </a:lnTo>
                    <a:lnTo>
                      <a:pt x="1059" y="1096"/>
                    </a:lnTo>
                    <a:lnTo>
                      <a:pt x="1059" y="1075"/>
                    </a:lnTo>
                    <a:lnTo>
                      <a:pt x="1070" y="1067"/>
                    </a:lnTo>
                    <a:lnTo>
                      <a:pt x="1085" y="1080"/>
                    </a:lnTo>
                    <a:lnTo>
                      <a:pt x="1109" y="1083"/>
                    </a:lnTo>
                    <a:lnTo>
                      <a:pt x="1124" y="1096"/>
                    </a:lnTo>
                    <a:lnTo>
                      <a:pt x="1144" y="1117"/>
                    </a:lnTo>
                    <a:lnTo>
                      <a:pt x="1152" y="1134"/>
                    </a:lnTo>
                    <a:lnTo>
                      <a:pt x="1152" y="1159"/>
                    </a:lnTo>
                    <a:lnTo>
                      <a:pt x="1144" y="1175"/>
                    </a:lnTo>
                    <a:lnTo>
                      <a:pt x="1140" y="1205"/>
                    </a:lnTo>
                    <a:lnTo>
                      <a:pt x="1128" y="1238"/>
                    </a:lnTo>
                    <a:lnTo>
                      <a:pt x="1116" y="1252"/>
                    </a:lnTo>
                    <a:lnTo>
                      <a:pt x="1110" y="1270"/>
                    </a:lnTo>
                    <a:lnTo>
                      <a:pt x="1102" y="1274"/>
                    </a:lnTo>
                    <a:lnTo>
                      <a:pt x="1096" y="1292"/>
                    </a:lnTo>
                    <a:lnTo>
                      <a:pt x="1090" y="1314"/>
                    </a:lnTo>
                    <a:lnTo>
                      <a:pt x="1093" y="1345"/>
                    </a:lnTo>
                    <a:lnTo>
                      <a:pt x="1070" y="1482"/>
                    </a:lnTo>
                    <a:lnTo>
                      <a:pt x="1094" y="1392"/>
                    </a:lnTo>
                    <a:lnTo>
                      <a:pt x="1101" y="1421"/>
                    </a:lnTo>
                    <a:lnTo>
                      <a:pt x="1109" y="1309"/>
                    </a:lnTo>
                    <a:lnTo>
                      <a:pt x="1124" y="1376"/>
                    </a:lnTo>
                    <a:lnTo>
                      <a:pt x="1122" y="1424"/>
                    </a:lnTo>
                    <a:lnTo>
                      <a:pt x="1130" y="1396"/>
                    </a:lnTo>
                    <a:lnTo>
                      <a:pt x="1144" y="1412"/>
                    </a:lnTo>
                    <a:lnTo>
                      <a:pt x="1120" y="1326"/>
                    </a:lnTo>
                    <a:lnTo>
                      <a:pt x="1128" y="1276"/>
                    </a:lnTo>
                    <a:lnTo>
                      <a:pt x="1136" y="1251"/>
                    </a:lnTo>
                    <a:lnTo>
                      <a:pt x="1148" y="1226"/>
                    </a:lnTo>
                    <a:lnTo>
                      <a:pt x="1156" y="1201"/>
                    </a:lnTo>
                    <a:lnTo>
                      <a:pt x="1167" y="1205"/>
                    </a:lnTo>
                    <a:lnTo>
                      <a:pt x="1179" y="1226"/>
                    </a:lnTo>
                    <a:lnTo>
                      <a:pt x="1195" y="1251"/>
                    </a:lnTo>
                    <a:lnTo>
                      <a:pt x="1183" y="1238"/>
                    </a:lnTo>
                    <a:lnTo>
                      <a:pt x="1182" y="1250"/>
                    </a:lnTo>
                    <a:lnTo>
                      <a:pt x="1190" y="1268"/>
                    </a:lnTo>
                    <a:lnTo>
                      <a:pt x="1198" y="1286"/>
                    </a:lnTo>
                    <a:lnTo>
                      <a:pt x="1206" y="1322"/>
                    </a:lnTo>
                    <a:lnTo>
                      <a:pt x="1222" y="1432"/>
                    </a:lnTo>
                    <a:lnTo>
                      <a:pt x="1224" y="1342"/>
                    </a:lnTo>
                    <a:lnTo>
                      <a:pt x="1238" y="1342"/>
                    </a:lnTo>
                    <a:lnTo>
                      <a:pt x="1244" y="1370"/>
                    </a:lnTo>
                    <a:lnTo>
                      <a:pt x="1248" y="1428"/>
                    </a:lnTo>
                    <a:lnTo>
                      <a:pt x="1260" y="1508"/>
                    </a:lnTo>
                    <a:lnTo>
                      <a:pt x="1252" y="1398"/>
                    </a:lnTo>
                    <a:lnTo>
                      <a:pt x="1257" y="1334"/>
                    </a:lnTo>
                    <a:lnTo>
                      <a:pt x="1272" y="1367"/>
                    </a:lnTo>
                    <a:lnTo>
                      <a:pt x="1294" y="1388"/>
                    </a:lnTo>
                    <a:lnTo>
                      <a:pt x="1316" y="1432"/>
                    </a:lnTo>
                    <a:lnTo>
                      <a:pt x="1272" y="1334"/>
                    </a:lnTo>
                    <a:lnTo>
                      <a:pt x="1249" y="1314"/>
                    </a:lnTo>
                    <a:lnTo>
                      <a:pt x="1228" y="1298"/>
                    </a:lnTo>
                    <a:lnTo>
                      <a:pt x="1225" y="1276"/>
                    </a:lnTo>
                    <a:lnTo>
                      <a:pt x="1214" y="1255"/>
                    </a:lnTo>
                    <a:lnTo>
                      <a:pt x="1202" y="1234"/>
                    </a:lnTo>
                    <a:lnTo>
                      <a:pt x="1195" y="1217"/>
                    </a:lnTo>
                    <a:lnTo>
                      <a:pt x="1183" y="1196"/>
                    </a:lnTo>
                    <a:lnTo>
                      <a:pt x="1179" y="1180"/>
                    </a:lnTo>
                    <a:lnTo>
                      <a:pt x="1171" y="1159"/>
                    </a:lnTo>
                    <a:lnTo>
                      <a:pt x="1171" y="1142"/>
                    </a:lnTo>
                    <a:lnTo>
                      <a:pt x="1171" y="1129"/>
                    </a:lnTo>
                    <a:lnTo>
                      <a:pt x="1163" y="1108"/>
                    </a:lnTo>
                    <a:lnTo>
                      <a:pt x="1156" y="1096"/>
                    </a:lnTo>
                    <a:lnTo>
                      <a:pt x="1136" y="1080"/>
                    </a:lnTo>
                    <a:lnTo>
                      <a:pt x="1144" y="1083"/>
                    </a:lnTo>
                    <a:lnTo>
                      <a:pt x="1124" y="1067"/>
                    </a:lnTo>
                    <a:lnTo>
                      <a:pt x="1113" y="1059"/>
                    </a:lnTo>
                    <a:lnTo>
                      <a:pt x="1102" y="1046"/>
                    </a:lnTo>
                    <a:lnTo>
                      <a:pt x="1085" y="1029"/>
                    </a:lnTo>
                    <a:lnTo>
                      <a:pt x="1085" y="1008"/>
                    </a:lnTo>
                    <a:lnTo>
                      <a:pt x="1085" y="988"/>
                    </a:lnTo>
                    <a:lnTo>
                      <a:pt x="1082" y="971"/>
                    </a:lnTo>
                    <a:lnTo>
                      <a:pt x="1085" y="950"/>
                    </a:lnTo>
                    <a:lnTo>
                      <a:pt x="1089" y="937"/>
                    </a:lnTo>
                    <a:lnTo>
                      <a:pt x="1102" y="933"/>
                    </a:lnTo>
                    <a:lnTo>
                      <a:pt x="1113" y="937"/>
                    </a:lnTo>
                    <a:lnTo>
                      <a:pt x="1128" y="946"/>
                    </a:lnTo>
                    <a:lnTo>
                      <a:pt x="1152" y="958"/>
                    </a:lnTo>
                    <a:lnTo>
                      <a:pt x="1156" y="967"/>
                    </a:lnTo>
                    <a:lnTo>
                      <a:pt x="1160" y="983"/>
                    </a:lnTo>
                    <a:lnTo>
                      <a:pt x="1167" y="1004"/>
                    </a:lnTo>
                    <a:lnTo>
                      <a:pt x="1171" y="1021"/>
                    </a:lnTo>
                    <a:lnTo>
                      <a:pt x="1175" y="1033"/>
                    </a:lnTo>
                    <a:lnTo>
                      <a:pt x="1186" y="1046"/>
                    </a:lnTo>
                    <a:lnTo>
                      <a:pt x="1195" y="1070"/>
                    </a:lnTo>
                    <a:lnTo>
                      <a:pt x="1195" y="1103"/>
                    </a:lnTo>
                    <a:lnTo>
                      <a:pt x="1199" y="1142"/>
                    </a:lnTo>
                    <a:lnTo>
                      <a:pt x="1202" y="1092"/>
                    </a:lnTo>
                    <a:lnTo>
                      <a:pt x="1217" y="1117"/>
                    </a:lnTo>
                    <a:lnTo>
                      <a:pt x="1199" y="1083"/>
                    </a:lnTo>
                    <a:lnTo>
                      <a:pt x="1199" y="1059"/>
                    </a:lnTo>
                    <a:lnTo>
                      <a:pt x="1202" y="1046"/>
                    </a:lnTo>
                    <a:lnTo>
                      <a:pt x="1210" y="1054"/>
                    </a:lnTo>
                    <a:lnTo>
                      <a:pt x="1225" y="1059"/>
                    </a:lnTo>
                    <a:lnTo>
                      <a:pt x="1229" y="1070"/>
                    </a:lnTo>
                    <a:lnTo>
                      <a:pt x="1237" y="1096"/>
                    </a:lnTo>
                    <a:lnTo>
                      <a:pt x="1237" y="1129"/>
                    </a:lnTo>
                    <a:lnTo>
                      <a:pt x="1237" y="1150"/>
                    </a:lnTo>
                    <a:lnTo>
                      <a:pt x="1240" y="1175"/>
                    </a:lnTo>
                    <a:lnTo>
                      <a:pt x="1249" y="1196"/>
                    </a:lnTo>
                    <a:lnTo>
                      <a:pt x="1237" y="1209"/>
                    </a:lnTo>
                    <a:lnTo>
                      <a:pt x="1229" y="1238"/>
                    </a:lnTo>
                    <a:lnTo>
                      <a:pt x="1240" y="1217"/>
                    </a:lnTo>
                    <a:lnTo>
                      <a:pt x="1249" y="1213"/>
                    </a:lnTo>
                    <a:lnTo>
                      <a:pt x="1248" y="1220"/>
                    </a:lnTo>
                    <a:lnTo>
                      <a:pt x="1256" y="1254"/>
                    </a:lnTo>
                    <a:lnTo>
                      <a:pt x="1262" y="1266"/>
                    </a:lnTo>
                    <a:lnTo>
                      <a:pt x="1274" y="1288"/>
                    </a:lnTo>
                    <a:lnTo>
                      <a:pt x="1298" y="1348"/>
                    </a:lnTo>
                    <a:lnTo>
                      <a:pt x="1298" y="1312"/>
                    </a:lnTo>
                    <a:lnTo>
                      <a:pt x="1336" y="1374"/>
                    </a:lnTo>
                    <a:lnTo>
                      <a:pt x="1296" y="1296"/>
                    </a:lnTo>
                    <a:lnTo>
                      <a:pt x="1275" y="1242"/>
                    </a:lnTo>
                    <a:lnTo>
                      <a:pt x="1268" y="1213"/>
                    </a:lnTo>
                    <a:lnTo>
                      <a:pt x="1283" y="1217"/>
                    </a:lnTo>
                    <a:lnTo>
                      <a:pt x="1307" y="1234"/>
                    </a:lnTo>
                    <a:lnTo>
                      <a:pt x="1338" y="1263"/>
                    </a:lnTo>
                    <a:lnTo>
                      <a:pt x="1303" y="1217"/>
                    </a:lnTo>
                    <a:lnTo>
                      <a:pt x="1283" y="1205"/>
                    </a:lnTo>
                    <a:lnTo>
                      <a:pt x="1265" y="1196"/>
                    </a:lnTo>
                    <a:lnTo>
                      <a:pt x="1260" y="1184"/>
                    </a:lnTo>
                    <a:lnTo>
                      <a:pt x="1252" y="1154"/>
                    </a:lnTo>
                    <a:lnTo>
                      <a:pt x="1252" y="1117"/>
                    </a:lnTo>
                    <a:lnTo>
                      <a:pt x="1252" y="1092"/>
                    </a:lnTo>
                    <a:lnTo>
                      <a:pt x="1260" y="1070"/>
                    </a:lnTo>
                    <a:lnTo>
                      <a:pt x="1268" y="1059"/>
                    </a:lnTo>
                    <a:lnTo>
                      <a:pt x="1280" y="1059"/>
                    </a:lnTo>
                    <a:lnTo>
                      <a:pt x="1300" y="1059"/>
                    </a:lnTo>
                    <a:lnTo>
                      <a:pt x="1322" y="1062"/>
                    </a:lnTo>
                    <a:lnTo>
                      <a:pt x="1338" y="1075"/>
                    </a:lnTo>
                    <a:lnTo>
                      <a:pt x="1341" y="1101"/>
                    </a:lnTo>
                    <a:lnTo>
                      <a:pt x="1346" y="1117"/>
                    </a:lnTo>
                    <a:lnTo>
                      <a:pt x="1357" y="1134"/>
                    </a:lnTo>
                    <a:lnTo>
                      <a:pt x="1365" y="1159"/>
                    </a:lnTo>
                    <a:lnTo>
                      <a:pt x="1370" y="1258"/>
                    </a:lnTo>
                    <a:lnTo>
                      <a:pt x="1373" y="1196"/>
                    </a:lnTo>
                    <a:lnTo>
                      <a:pt x="1377" y="1163"/>
                    </a:lnTo>
                    <a:lnTo>
                      <a:pt x="1417" y="1259"/>
                    </a:lnTo>
                    <a:lnTo>
                      <a:pt x="1410" y="1402"/>
                    </a:lnTo>
                    <a:lnTo>
                      <a:pt x="1424" y="1354"/>
                    </a:lnTo>
                    <a:lnTo>
                      <a:pt x="1424" y="1282"/>
                    </a:lnTo>
                    <a:lnTo>
                      <a:pt x="1444" y="1302"/>
                    </a:lnTo>
                    <a:lnTo>
                      <a:pt x="1458" y="1312"/>
                    </a:lnTo>
                    <a:lnTo>
                      <a:pt x="1501" y="1360"/>
                    </a:lnTo>
                    <a:lnTo>
                      <a:pt x="1448" y="1273"/>
                    </a:lnTo>
                    <a:lnTo>
                      <a:pt x="1423" y="1231"/>
                    </a:lnTo>
                    <a:lnTo>
                      <a:pt x="1384" y="1167"/>
                    </a:lnTo>
                    <a:lnTo>
                      <a:pt x="1373" y="1142"/>
                    </a:lnTo>
                    <a:lnTo>
                      <a:pt x="1369" y="1134"/>
                    </a:lnTo>
                    <a:lnTo>
                      <a:pt x="1361" y="1108"/>
                    </a:lnTo>
                    <a:lnTo>
                      <a:pt x="1361" y="1092"/>
                    </a:lnTo>
                    <a:lnTo>
                      <a:pt x="1369" y="1075"/>
                    </a:lnTo>
                    <a:lnTo>
                      <a:pt x="1391" y="1075"/>
                    </a:lnTo>
                    <a:lnTo>
                      <a:pt x="1412" y="1070"/>
                    </a:lnTo>
                    <a:lnTo>
                      <a:pt x="1431" y="1083"/>
                    </a:lnTo>
                    <a:lnTo>
                      <a:pt x="1447" y="1087"/>
                    </a:lnTo>
                    <a:lnTo>
                      <a:pt x="1462" y="1103"/>
                    </a:lnTo>
                    <a:lnTo>
                      <a:pt x="1474" y="1117"/>
                    </a:lnTo>
                    <a:lnTo>
                      <a:pt x="1481" y="1147"/>
                    </a:lnTo>
                    <a:lnTo>
                      <a:pt x="1477" y="1117"/>
                    </a:lnTo>
                    <a:lnTo>
                      <a:pt x="1535" y="1154"/>
                    </a:lnTo>
                    <a:lnTo>
                      <a:pt x="1489" y="1113"/>
                    </a:lnTo>
                    <a:lnTo>
                      <a:pt x="1477" y="1096"/>
                    </a:lnTo>
                    <a:lnTo>
                      <a:pt x="1462" y="1083"/>
                    </a:lnTo>
                    <a:lnTo>
                      <a:pt x="1447" y="1070"/>
                    </a:lnTo>
                    <a:lnTo>
                      <a:pt x="1427" y="1062"/>
                    </a:lnTo>
                    <a:lnTo>
                      <a:pt x="1408" y="1059"/>
                    </a:lnTo>
                    <a:lnTo>
                      <a:pt x="1384" y="1054"/>
                    </a:lnTo>
                    <a:lnTo>
                      <a:pt x="1365" y="1050"/>
                    </a:lnTo>
                    <a:lnTo>
                      <a:pt x="1350" y="1046"/>
                    </a:lnTo>
                    <a:lnTo>
                      <a:pt x="1326" y="1041"/>
                    </a:lnTo>
                    <a:lnTo>
                      <a:pt x="1315" y="1037"/>
                    </a:lnTo>
                    <a:lnTo>
                      <a:pt x="1300" y="1029"/>
                    </a:lnTo>
                    <a:lnTo>
                      <a:pt x="1283" y="1025"/>
                    </a:lnTo>
                    <a:lnTo>
                      <a:pt x="1265" y="1021"/>
                    </a:lnTo>
                    <a:lnTo>
                      <a:pt x="1240" y="1021"/>
                    </a:lnTo>
                    <a:lnTo>
                      <a:pt x="1229" y="1013"/>
                    </a:lnTo>
                    <a:lnTo>
                      <a:pt x="1217" y="1000"/>
                    </a:lnTo>
                    <a:lnTo>
                      <a:pt x="1214" y="983"/>
                    </a:lnTo>
                    <a:lnTo>
                      <a:pt x="1210" y="971"/>
                    </a:lnTo>
                    <a:lnTo>
                      <a:pt x="1206" y="950"/>
                    </a:lnTo>
                    <a:lnTo>
                      <a:pt x="1199" y="937"/>
                    </a:lnTo>
                    <a:lnTo>
                      <a:pt x="1183" y="921"/>
                    </a:lnTo>
                    <a:lnTo>
                      <a:pt x="1167" y="907"/>
                    </a:lnTo>
                    <a:lnTo>
                      <a:pt x="1148" y="895"/>
                    </a:lnTo>
                    <a:lnTo>
                      <a:pt x="1128" y="886"/>
                    </a:lnTo>
                    <a:lnTo>
                      <a:pt x="1109" y="874"/>
                    </a:lnTo>
                    <a:lnTo>
                      <a:pt x="1085" y="857"/>
                    </a:lnTo>
                    <a:lnTo>
                      <a:pt x="1070" y="841"/>
                    </a:lnTo>
                    <a:lnTo>
                      <a:pt x="1067" y="824"/>
                    </a:lnTo>
                    <a:lnTo>
                      <a:pt x="1067" y="808"/>
                    </a:lnTo>
                    <a:lnTo>
                      <a:pt x="1067" y="791"/>
                    </a:lnTo>
                    <a:lnTo>
                      <a:pt x="1074" y="774"/>
                    </a:lnTo>
                    <a:lnTo>
                      <a:pt x="1074" y="762"/>
                    </a:lnTo>
                    <a:lnTo>
                      <a:pt x="1078" y="720"/>
                    </a:lnTo>
                    <a:lnTo>
                      <a:pt x="1078" y="673"/>
                    </a:lnTo>
                    <a:lnTo>
                      <a:pt x="1070" y="648"/>
                    </a:lnTo>
                    <a:lnTo>
                      <a:pt x="1062" y="610"/>
                    </a:lnTo>
                    <a:lnTo>
                      <a:pt x="1062" y="582"/>
                    </a:lnTo>
                    <a:lnTo>
                      <a:pt x="1062" y="552"/>
                    </a:lnTo>
                    <a:lnTo>
                      <a:pt x="1062" y="528"/>
                    </a:lnTo>
                    <a:lnTo>
                      <a:pt x="1067" y="511"/>
                    </a:lnTo>
                    <a:lnTo>
                      <a:pt x="1062" y="476"/>
                    </a:lnTo>
                    <a:lnTo>
                      <a:pt x="1062" y="443"/>
                    </a:lnTo>
                    <a:lnTo>
                      <a:pt x="1059" y="409"/>
                    </a:lnTo>
                    <a:lnTo>
                      <a:pt x="1051" y="381"/>
                    </a:lnTo>
                    <a:lnTo>
                      <a:pt x="1047" y="351"/>
                    </a:lnTo>
                    <a:lnTo>
                      <a:pt x="1047" y="330"/>
                    </a:lnTo>
                    <a:lnTo>
                      <a:pt x="1039" y="293"/>
                    </a:lnTo>
                    <a:lnTo>
                      <a:pt x="1039" y="259"/>
                    </a:lnTo>
                    <a:lnTo>
                      <a:pt x="1035" y="238"/>
                    </a:lnTo>
                    <a:lnTo>
                      <a:pt x="1042" y="209"/>
                    </a:lnTo>
                    <a:lnTo>
                      <a:pt x="1051" y="180"/>
                    </a:lnTo>
                    <a:lnTo>
                      <a:pt x="1070" y="146"/>
                    </a:lnTo>
                    <a:lnTo>
                      <a:pt x="1102" y="113"/>
                    </a:lnTo>
                    <a:lnTo>
                      <a:pt x="1120" y="96"/>
                    </a:lnTo>
                    <a:lnTo>
                      <a:pt x="1140" y="76"/>
                    </a:lnTo>
                    <a:lnTo>
                      <a:pt x="1163" y="55"/>
                    </a:lnTo>
                    <a:lnTo>
                      <a:pt x="1175" y="37"/>
                    </a:lnTo>
                    <a:lnTo>
                      <a:pt x="1202" y="21"/>
                    </a:lnTo>
                    <a:lnTo>
                      <a:pt x="1229" y="0"/>
                    </a:lnTo>
                    <a:lnTo>
                      <a:pt x="1128" y="0"/>
                    </a:lnTo>
                    <a:lnTo>
                      <a:pt x="1109" y="12"/>
                    </a:lnTo>
                    <a:lnTo>
                      <a:pt x="1093" y="25"/>
                    </a:lnTo>
                    <a:lnTo>
                      <a:pt x="1074" y="37"/>
                    </a:lnTo>
                    <a:lnTo>
                      <a:pt x="1051" y="58"/>
                    </a:lnTo>
                    <a:lnTo>
                      <a:pt x="1039" y="76"/>
                    </a:lnTo>
                    <a:lnTo>
                      <a:pt x="1020" y="92"/>
                    </a:lnTo>
                    <a:lnTo>
                      <a:pt x="1020" y="71"/>
                    </a:lnTo>
                    <a:lnTo>
                      <a:pt x="1027" y="42"/>
                    </a:lnTo>
                    <a:lnTo>
                      <a:pt x="1031" y="21"/>
                    </a:lnTo>
                    <a:lnTo>
                      <a:pt x="1042" y="0"/>
                    </a:lnTo>
                    <a:lnTo>
                      <a:pt x="1020" y="0"/>
                    </a:lnTo>
                    <a:lnTo>
                      <a:pt x="1008" y="25"/>
                    </a:lnTo>
                    <a:lnTo>
                      <a:pt x="1001" y="58"/>
                    </a:lnTo>
                    <a:lnTo>
                      <a:pt x="992" y="92"/>
                    </a:lnTo>
                    <a:lnTo>
                      <a:pt x="985" y="130"/>
                    </a:lnTo>
                    <a:lnTo>
                      <a:pt x="966" y="167"/>
                    </a:lnTo>
                    <a:lnTo>
                      <a:pt x="962" y="130"/>
                    </a:lnTo>
                    <a:lnTo>
                      <a:pt x="962" y="100"/>
                    </a:lnTo>
                    <a:lnTo>
                      <a:pt x="962" y="67"/>
                    </a:lnTo>
                    <a:lnTo>
                      <a:pt x="958" y="42"/>
                    </a:lnTo>
                    <a:lnTo>
                      <a:pt x="958" y="17"/>
                    </a:lnTo>
                    <a:lnTo>
                      <a:pt x="962" y="0"/>
                    </a:lnTo>
                    <a:lnTo>
                      <a:pt x="876" y="0"/>
                    </a:lnTo>
                    <a:lnTo>
                      <a:pt x="876" y="50"/>
                    </a:lnTo>
                    <a:lnTo>
                      <a:pt x="876" y="71"/>
                    </a:lnTo>
                    <a:lnTo>
                      <a:pt x="876" y="100"/>
                    </a:lnTo>
                    <a:lnTo>
                      <a:pt x="876" y="130"/>
                    </a:lnTo>
                    <a:lnTo>
                      <a:pt x="868" y="155"/>
                    </a:lnTo>
                    <a:lnTo>
                      <a:pt x="857" y="176"/>
                    </a:lnTo>
                    <a:lnTo>
                      <a:pt x="841" y="180"/>
                    </a:lnTo>
                    <a:lnTo>
                      <a:pt x="814" y="176"/>
                    </a:lnTo>
                    <a:lnTo>
                      <a:pt x="803" y="167"/>
                    </a:lnTo>
                    <a:lnTo>
                      <a:pt x="795" y="163"/>
                    </a:lnTo>
                    <a:lnTo>
                      <a:pt x="803" y="142"/>
                    </a:lnTo>
                    <a:lnTo>
                      <a:pt x="803" y="117"/>
                    </a:lnTo>
                    <a:lnTo>
                      <a:pt x="803" y="88"/>
                    </a:lnTo>
                    <a:lnTo>
                      <a:pt x="803" y="63"/>
                    </a:lnTo>
                    <a:lnTo>
                      <a:pt x="803" y="42"/>
                    </a:lnTo>
                    <a:lnTo>
                      <a:pt x="803" y="21"/>
                    </a:lnTo>
                    <a:lnTo>
                      <a:pt x="803" y="0"/>
                    </a:lnTo>
                    <a:lnTo>
                      <a:pt x="779" y="0"/>
                    </a:lnTo>
                    <a:lnTo>
                      <a:pt x="779" y="25"/>
                    </a:lnTo>
                    <a:lnTo>
                      <a:pt x="779" y="50"/>
                    </a:lnTo>
                    <a:lnTo>
                      <a:pt x="779" y="79"/>
                    </a:lnTo>
                    <a:lnTo>
                      <a:pt x="775" y="104"/>
                    </a:lnTo>
                    <a:lnTo>
                      <a:pt x="768" y="125"/>
                    </a:lnTo>
                    <a:lnTo>
                      <a:pt x="748" y="138"/>
                    </a:lnTo>
                    <a:lnTo>
                      <a:pt x="732" y="130"/>
                    </a:lnTo>
                    <a:lnTo>
                      <a:pt x="713" y="121"/>
                    </a:lnTo>
                    <a:lnTo>
                      <a:pt x="698" y="104"/>
                    </a:lnTo>
                    <a:lnTo>
                      <a:pt x="686" y="88"/>
                    </a:lnTo>
                    <a:lnTo>
                      <a:pt x="683" y="71"/>
                    </a:lnTo>
                    <a:lnTo>
                      <a:pt x="686" y="58"/>
                    </a:lnTo>
                    <a:lnTo>
                      <a:pt x="683" y="42"/>
                    </a:lnTo>
                    <a:lnTo>
                      <a:pt x="683" y="30"/>
                    </a:lnTo>
                    <a:lnTo>
                      <a:pt x="686" y="12"/>
                    </a:lnTo>
                    <a:lnTo>
                      <a:pt x="678" y="0"/>
                    </a:lnTo>
                    <a:lnTo>
                      <a:pt x="663" y="0"/>
                    </a:lnTo>
                    <a:lnTo>
                      <a:pt x="667" y="9"/>
                    </a:lnTo>
                    <a:lnTo>
                      <a:pt x="667" y="21"/>
                    </a:lnTo>
                    <a:lnTo>
                      <a:pt x="667" y="33"/>
                    </a:lnTo>
                    <a:lnTo>
                      <a:pt x="663" y="46"/>
                    </a:lnTo>
                    <a:lnTo>
                      <a:pt x="648" y="37"/>
                    </a:lnTo>
                    <a:lnTo>
                      <a:pt x="635" y="33"/>
                    </a:lnTo>
                    <a:lnTo>
                      <a:pt x="620" y="25"/>
                    </a:lnTo>
                    <a:lnTo>
                      <a:pt x="605" y="12"/>
                    </a:lnTo>
                    <a:lnTo>
                      <a:pt x="592" y="0"/>
                    </a:lnTo>
                    <a:lnTo>
                      <a:pt x="527" y="0"/>
                    </a:lnTo>
                    <a:lnTo>
                      <a:pt x="547" y="21"/>
                    </a:lnTo>
                    <a:lnTo>
                      <a:pt x="562" y="33"/>
                    </a:lnTo>
                    <a:lnTo>
                      <a:pt x="578" y="50"/>
                    </a:lnTo>
                    <a:lnTo>
                      <a:pt x="585" y="58"/>
                    </a:lnTo>
                    <a:lnTo>
                      <a:pt x="597" y="71"/>
                    </a:lnTo>
                    <a:lnTo>
                      <a:pt x="609" y="76"/>
                    </a:lnTo>
                    <a:lnTo>
                      <a:pt x="617" y="92"/>
                    </a:lnTo>
                    <a:lnTo>
                      <a:pt x="632" y="104"/>
                    </a:lnTo>
                    <a:lnTo>
                      <a:pt x="640" y="130"/>
                    </a:lnTo>
                    <a:lnTo>
                      <a:pt x="652" y="150"/>
                    </a:lnTo>
                    <a:lnTo>
                      <a:pt x="617" y="138"/>
                    </a:lnTo>
                    <a:lnTo>
                      <a:pt x="601" y="121"/>
                    </a:lnTo>
                    <a:lnTo>
                      <a:pt x="578" y="109"/>
                    </a:lnTo>
                    <a:lnTo>
                      <a:pt x="562" y="92"/>
                    </a:lnTo>
                    <a:lnTo>
                      <a:pt x="542" y="67"/>
                    </a:lnTo>
                    <a:lnTo>
                      <a:pt x="531" y="42"/>
                    </a:lnTo>
                    <a:lnTo>
                      <a:pt x="515" y="25"/>
                    </a:lnTo>
                    <a:lnTo>
                      <a:pt x="512" y="12"/>
                    </a:lnTo>
                    <a:lnTo>
                      <a:pt x="508" y="0"/>
                    </a:lnTo>
                    <a:lnTo>
                      <a:pt x="484" y="0"/>
                    </a:lnTo>
                    <a:lnTo>
                      <a:pt x="488" y="12"/>
                    </a:lnTo>
                    <a:lnTo>
                      <a:pt x="492" y="25"/>
                    </a:lnTo>
                    <a:lnTo>
                      <a:pt x="496" y="37"/>
                    </a:lnTo>
                    <a:lnTo>
                      <a:pt x="504" y="46"/>
                    </a:lnTo>
                    <a:lnTo>
                      <a:pt x="515" y="67"/>
                    </a:lnTo>
                    <a:lnTo>
                      <a:pt x="527" y="88"/>
                    </a:lnTo>
                    <a:lnTo>
                      <a:pt x="535" y="100"/>
                    </a:lnTo>
                    <a:lnTo>
                      <a:pt x="538" y="109"/>
                    </a:lnTo>
                    <a:lnTo>
                      <a:pt x="554" y="125"/>
                    </a:lnTo>
                    <a:lnTo>
                      <a:pt x="578" y="142"/>
                    </a:lnTo>
                    <a:lnTo>
                      <a:pt x="592" y="155"/>
                    </a:lnTo>
                    <a:lnTo>
                      <a:pt x="613" y="167"/>
                    </a:lnTo>
                    <a:lnTo>
                      <a:pt x="632" y="180"/>
                    </a:lnTo>
                    <a:lnTo>
                      <a:pt x="652" y="188"/>
                    </a:lnTo>
                    <a:lnTo>
                      <a:pt x="667" y="201"/>
                    </a:lnTo>
                    <a:lnTo>
                      <a:pt x="686" y="209"/>
                    </a:lnTo>
                    <a:lnTo>
                      <a:pt x="702" y="217"/>
                    </a:lnTo>
                  </a:path>
                </a:pathLst>
              </a:custGeom>
              <a:solidFill>
                <a:srgbClr val="201000"/>
              </a:solidFill>
              <a:ln w="12700" cap="rnd">
                <a:noFill/>
                <a:round/>
                <a:headEnd/>
                <a:tailEnd/>
              </a:ln>
            </p:spPr>
            <p:txBody>
              <a:bodyPr>
                <a:prstTxWarp prst="textNoShape">
                  <a:avLst/>
                </a:prstTxWarp>
              </a:bodyPr>
              <a:lstStyle/>
              <a:p>
                <a:endParaRPr lang="en-US"/>
              </a:p>
            </p:txBody>
          </p:sp>
          <p:sp>
            <p:nvSpPr>
              <p:cNvPr id="447" name="Freeform 7"/>
              <p:cNvSpPr>
                <a:spLocks/>
              </p:cNvSpPr>
              <p:nvPr/>
            </p:nvSpPr>
            <p:spPr bwMode="auto">
              <a:xfrm>
                <a:off x="1105" y="2578"/>
                <a:ext cx="72" cy="373"/>
              </a:xfrm>
              <a:custGeom>
                <a:avLst/>
                <a:gdLst>
                  <a:gd name="T0" fmla="*/ 14 w 112"/>
                  <a:gd name="T1" fmla="*/ 269 h 429"/>
                  <a:gd name="T2" fmla="*/ 21 w 112"/>
                  <a:gd name="T3" fmla="*/ 252 h 429"/>
                  <a:gd name="T4" fmla="*/ 28 w 112"/>
                  <a:gd name="T5" fmla="*/ 215 h 429"/>
                  <a:gd name="T6" fmla="*/ 33 w 112"/>
                  <a:gd name="T7" fmla="*/ 178 h 429"/>
                  <a:gd name="T8" fmla="*/ 40 w 112"/>
                  <a:gd name="T9" fmla="*/ 120 h 429"/>
                  <a:gd name="T10" fmla="*/ 50 w 112"/>
                  <a:gd name="T11" fmla="*/ 83 h 429"/>
                  <a:gd name="T12" fmla="*/ 50 w 112"/>
                  <a:gd name="T13" fmla="*/ 37 h 429"/>
                  <a:gd name="T14" fmla="*/ 57 w 112"/>
                  <a:gd name="T15" fmla="*/ 0 h 429"/>
                  <a:gd name="T16" fmla="*/ 57 w 112"/>
                  <a:gd name="T17" fmla="*/ 37 h 429"/>
                  <a:gd name="T18" fmla="*/ 57 w 112"/>
                  <a:gd name="T19" fmla="*/ 99 h 429"/>
                  <a:gd name="T20" fmla="*/ 57 w 112"/>
                  <a:gd name="T21" fmla="*/ 133 h 429"/>
                  <a:gd name="T22" fmla="*/ 61 w 112"/>
                  <a:gd name="T23" fmla="*/ 149 h 429"/>
                  <a:gd name="T24" fmla="*/ 57 w 112"/>
                  <a:gd name="T25" fmla="*/ 165 h 429"/>
                  <a:gd name="T26" fmla="*/ 53 w 112"/>
                  <a:gd name="T27" fmla="*/ 190 h 429"/>
                  <a:gd name="T28" fmla="*/ 50 w 112"/>
                  <a:gd name="T29" fmla="*/ 236 h 429"/>
                  <a:gd name="T30" fmla="*/ 53 w 112"/>
                  <a:gd name="T31" fmla="*/ 206 h 429"/>
                  <a:gd name="T32" fmla="*/ 61 w 112"/>
                  <a:gd name="T33" fmla="*/ 181 h 429"/>
                  <a:gd name="T34" fmla="*/ 61 w 112"/>
                  <a:gd name="T35" fmla="*/ 198 h 429"/>
                  <a:gd name="T36" fmla="*/ 61 w 112"/>
                  <a:gd name="T37" fmla="*/ 219 h 429"/>
                  <a:gd name="T38" fmla="*/ 61 w 112"/>
                  <a:gd name="T39" fmla="*/ 236 h 429"/>
                  <a:gd name="T40" fmla="*/ 64 w 112"/>
                  <a:gd name="T41" fmla="*/ 248 h 429"/>
                  <a:gd name="T42" fmla="*/ 71 w 112"/>
                  <a:gd name="T43" fmla="*/ 248 h 429"/>
                  <a:gd name="T44" fmla="*/ 64 w 112"/>
                  <a:gd name="T45" fmla="*/ 256 h 429"/>
                  <a:gd name="T46" fmla="*/ 61 w 112"/>
                  <a:gd name="T47" fmla="*/ 269 h 429"/>
                  <a:gd name="T48" fmla="*/ 50 w 112"/>
                  <a:gd name="T49" fmla="*/ 281 h 429"/>
                  <a:gd name="T50" fmla="*/ 43 w 112"/>
                  <a:gd name="T51" fmla="*/ 285 h 429"/>
                  <a:gd name="T52" fmla="*/ 36 w 112"/>
                  <a:gd name="T53" fmla="*/ 289 h 429"/>
                  <a:gd name="T54" fmla="*/ 43 w 112"/>
                  <a:gd name="T55" fmla="*/ 293 h 429"/>
                  <a:gd name="T56" fmla="*/ 36 w 112"/>
                  <a:gd name="T57" fmla="*/ 306 h 429"/>
                  <a:gd name="T58" fmla="*/ 36 w 112"/>
                  <a:gd name="T59" fmla="*/ 323 h 429"/>
                  <a:gd name="T60" fmla="*/ 33 w 112"/>
                  <a:gd name="T61" fmla="*/ 338 h 429"/>
                  <a:gd name="T62" fmla="*/ 40 w 112"/>
                  <a:gd name="T63" fmla="*/ 347 h 429"/>
                  <a:gd name="T64" fmla="*/ 53 w 112"/>
                  <a:gd name="T65" fmla="*/ 372 h 429"/>
                  <a:gd name="T66" fmla="*/ 36 w 112"/>
                  <a:gd name="T67" fmla="*/ 368 h 429"/>
                  <a:gd name="T68" fmla="*/ 24 w 112"/>
                  <a:gd name="T69" fmla="*/ 368 h 429"/>
                  <a:gd name="T70" fmla="*/ 18 w 112"/>
                  <a:gd name="T71" fmla="*/ 355 h 429"/>
                  <a:gd name="T72" fmla="*/ 4 w 112"/>
                  <a:gd name="T73" fmla="*/ 343 h 429"/>
                  <a:gd name="T74" fmla="*/ 0 w 112"/>
                  <a:gd name="T75" fmla="*/ 323 h 429"/>
                  <a:gd name="T76" fmla="*/ 0 w 112"/>
                  <a:gd name="T77" fmla="*/ 297 h 429"/>
                  <a:gd name="T78" fmla="*/ 14 w 112"/>
                  <a:gd name="T79" fmla="*/ 269 h 4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2"/>
                  <a:gd name="T121" fmla="*/ 0 h 429"/>
                  <a:gd name="T122" fmla="*/ 112 w 112"/>
                  <a:gd name="T123" fmla="*/ 429 h 4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2" h="429">
                    <a:moveTo>
                      <a:pt x="22" y="309"/>
                    </a:moveTo>
                    <a:lnTo>
                      <a:pt x="33" y="290"/>
                    </a:lnTo>
                    <a:lnTo>
                      <a:pt x="44" y="247"/>
                    </a:lnTo>
                    <a:lnTo>
                      <a:pt x="51" y="205"/>
                    </a:lnTo>
                    <a:lnTo>
                      <a:pt x="62" y="138"/>
                    </a:lnTo>
                    <a:lnTo>
                      <a:pt x="78" y="95"/>
                    </a:lnTo>
                    <a:lnTo>
                      <a:pt x="78" y="42"/>
                    </a:lnTo>
                    <a:lnTo>
                      <a:pt x="89" y="0"/>
                    </a:lnTo>
                    <a:lnTo>
                      <a:pt x="89" y="42"/>
                    </a:lnTo>
                    <a:lnTo>
                      <a:pt x="89" y="114"/>
                    </a:lnTo>
                    <a:lnTo>
                      <a:pt x="89" y="153"/>
                    </a:lnTo>
                    <a:lnTo>
                      <a:pt x="95" y="171"/>
                    </a:lnTo>
                    <a:lnTo>
                      <a:pt x="89" y="190"/>
                    </a:lnTo>
                    <a:lnTo>
                      <a:pt x="83" y="218"/>
                    </a:lnTo>
                    <a:lnTo>
                      <a:pt x="78" y="271"/>
                    </a:lnTo>
                    <a:lnTo>
                      <a:pt x="83" y="237"/>
                    </a:lnTo>
                    <a:lnTo>
                      <a:pt x="95" y="208"/>
                    </a:lnTo>
                    <a:lnTo>
                      <a:pt x="95" y="228"/>
                    </a:lnTo>
                    <a:lnTo>
                      <a:pt x="95" y="252"/>
                    </a:lnTo>
                    <a:lnTo>
                      <a:pt x="95" y="271"/>
                    </a:lnTo>
                    <a:lnTo>
                      <a:pt x="100" y="285"/>
                    </a:lnTo>
                    <a:lnTo>
                      <a:pt x="111" y="285"/>
                    </a:lnTo>
                    <a:lnTo>
                      <a:pt x="100" y="295"/>
                    </a:lnTo>
                    <a:lnTo>
                      <a:pt x="95" y="309"/>
                    </a:lnTo>
                    <a:lnTo>
                      <a:pt x="78" y="323"/>
                    </a:lnTo>
                    <a:lnTo>
                      <a:pt x="67" y="328"/>
                    </a:lnTo>
                    <a:lnTo>
                      <a:pt x="56" y="332"/>
                    </a:lnTo>
                    <a:lnTo>
                      <a:pt x="67" y="337"/>
                    </a:lnTo>
                    <a:lnTo>
                      <a:pt x="56" y="352"/>
                    </a:lnTo>
                    <a:lnTo>
                      <a:pt x="56" y="371"/>
                    </a:lnTo>
                    <a:lnTo>
                      <a:pt x="51" y="389"/>
                    </a:lnTo>
                    <a:lnTo>
                      <a:pt x="62" y="399"/>
                    </a:lnTo>
                    <a:lnTo>
                      <a:pt x="83" y="428"/>
                    </a:lnTo>
                    <a:lnTo>
                      <a:pt x="56" y="423"/>
                    </a:lnTo>
                    <a:lnTo>
                      <a:pt x="38" y="423"/>
                    </a:lnTo>
                    <a:lnTo>
                      <a:pt x="28" y="408"/>
                    </a:lnTo>
                    <a:lnTo>
                      <a:pt x="6" y="394"/>
                    </a:lnTo>
                    <a:lnTo>
                      <a:pt x="0" y="371"/>
                    </a:lnTo>
                    <a:lnTo>
                      <a:pt x="0" y="342"/>
                    </a:lnTo>
                    <a:lnTo>
                      <a:pt x="22" y="309"/>
                    </a:lnTo>
                  </a:path>
                </a:pathLst>
              </a:custGeom>
              <a:solidFill>
                <a:srgbClr val="402000"/>
              </a:solidFill>
              <a:ln w="12700" cap="rnd">
                <a:noFill/>
                <a:round/>
                <a:headEnd/>
                <a:tailEnd/>
              </a:ln>
            </p:spPr>
            <p:txBody>
              <a:bodyPr>
                <a:prstTxWarp prst="textNoShape">
                  <a:avLst/>
                </a:prstTxWarp>
              </a:bodyPr>
              <a:lstStyle/>
              <a:p>
                <a:endParaRPr lang="en-US"/>
              </a:p>
            </p:txBody>
          </p:sp>
          <p:sp>
            <p:nvSpPr>
              <p:cNvPr id="448" name="Freeform 8"/>
              <p:cNvSpPr>
                <a:spLocks/>
              </p:cNvSpPr>
              <p:nvPr/>
            </p:nvSpPr>
            <p:spPr bwMode="auto">
              <a:xfrm>
                <a:off x="1198" y="2498"/>
                <a:ext cx="169" cy="469"/>
              </a:xfrm>
              <a:custGeom>
                <a:avLst/>
                <a:gdLst>
                  <a:gd name="T0" fmla="*/ 0 w 263"/>
                  <a:gd name="T1" fmla="*/ 294 h 540"/>
                  <a:gd name="T2" fmla="*/ 4 w 263"/>
                  <a:gd name="T3" fmla="*/ 324 h 540"/>
                  <a:gd name="T4" fmla="*/ 15 w 263"/>
                  <a:gd name="T5" fmla="*/ 332 h 540"/>
                  <a:gd name="T6" fmla="*/ 33 w 263"/>
                  <a:gd name="T7" fmla="*/ 344 h 540"/>
                  <a:gd name="T8" fmla="*/ 56 w 263"/>
                  <a:gd name="T9" fmla="*/ 352 h 540"/>
                  <a:gd name="T10" fmla="*/ 71 w 263"/>
                  <a:gd name="T11" fmla="*/ 373 h 540"/>
                  <a:gd name="T12" fmla="*/ 82 w 263"/>
                  <a:gd name="T13" fmla="*/ 393 h 540"/>
                  <a:gd name="T14" fmla="*/ 82 w 263"/>
                  <a:gd name="T15" fmla="*/ 411 h 540"/>
                  <a:gd name="T16" fmla="*/ 82 w 263"/>
                  <a:gd name="T17" fmla="*/ 423 h 540"/>
                  <a:gd name="T18" fmla="*/ 82 w 263"/>
                  <a:gd name="T19" fmla="*/ 443 h 540"/>
                  <a:gd name="T20" fmla="*/ 78 w 263"/>
                  <a:gd name="T21" fmla="*/ 464 h 540"/>
                  <a:gd name="T22" fmla="*/ 85 w 263"/>
                  <a:gd name="T23" fmla="*/ 464 h 540"/>
                  <a:gd name="T24" fmla="*/ 94 w 263"/>
                  <a:gd name="T25" fmla="*/ 468 h 540"/>
                  <a:gd name="T26" fmla="*/ 94 w 263"/>
                  <a:gd name="T27" fmla="*/ 447 h 540"/>
                  <a:gd name="T28" fmla="*/ 97 w 263"/>
                  <a:gd name="T29" fmla="*/ 434 h 540"/>
                  <a:gd name="T30" fmla="*/ 112 w 263"/>
                  <a:gd name="T31" fmla="*/ 432 h 540"/>
                  <a:gd name="T32" fmla="*/ 120 w 263"/>
                  <a:gd name="T33" fmla="*/ 434 h 540"/>
                  <a:gd name="T34" fmla="*/ 146 w 263"/>
                  <a:gd name="T35" fmla="*/ 447 h 540"/>
                  <a:gd name="T36" fmla="*/ 157 w 263"/>
                  <a:gd name="T37" fmla="*/ 455 h 540"/>
                  <a:gd name="T38" fmla="*/ 168 w 263"/>
                  <a:gd name="T39" fmla="*/ 459 h 540"/>
                  <a:gd name="T40" fmla="*/ 168 w 263"/>
                  <a:gd name="T41" fmla="*/ 452 h 540"/>
                  <a:gd name="T42" fmla="*/ 131 w 263"/>
                  <a:gd name="T43" fmla="*/ 423 h 540"/>
                  <a:gd name="T44" fmla="*/ 120 w 263"/>
                  <a:gd name="T45" fmla="*/ 411 h 540"/>
                  <a:gd name="T46" fmla="*/ 116 w 263"/>
                  <a:gd name="T47" fmla="*/ 398 h 540"/>
                  <a:gd name="T48" fmla="*/ 116 w 263"/>
                  <a:gd name="T49" fmla="*/ 386 h 540"/>
                  <a:gd name="T50" fmla="*/ 116 w 263"/>
                  <a:gd name="T51" fmla="*/ 373 h 540"/>
                  <a:gd name="T52" fmla="*/ 116 w 263"/>
                  <a:gd name="T53" fmla="*/ 356 h 540"/>
                  <a:gd name="T54" fmla="*/ 112 w 263"/>
                  <a:gd name="T55" fmla="*/ 344 h 540"/>
                  <a:gd name="T56" fmla="*/ 112 w 263"/>
                  <a:gd name="T57" fmla="*/ 327 h 540"/>
                  <a:gd name="T58" fmla="*/ 116 w 263"/>
                  <a:gd name="T59" fmla="*/ 315 h 540"/>
                  <a:gd name="T60" fmla="*/ 127 w 263"/>
                  <a:gd name="T61" fmla="*/ 307 h 540"/>
                  <a:gd name="T62" fmla="*/ 127 w 263"/>
                  <a:gd name="T63" fmla="*/ 302 h 540"/>
                  <a:gd name="T64" fmla="*/ 97 w 263"/>
                  <a:gd name="T65" fmla="*/ 281 h 540"/>
                  <a:gd name="T66" fmla="*/ 71 w 263"/>
                  <a:gd name="T67" fmla="*/ 257 h 540"/>
                  <a:gd name="T68" fmla="*/ 56 w 263"/>
                  <a:gd name="T69" fmla="*/ 236 h 540"/>
                  <a:gd name="T70" fmla="*/ 53 w 263"/>
                  <a:gd name="T71" fmla="*/ 224 h 540"/>
                  <a:gd name="T72" fmla="*/ 49 w 263"/>
                  <a:gd name="T73" fmla="*/ 203 h 540"/>
                  <a:gd name="T74" fmla="*/ 37 w 263"/>
                  <a:gd name="T75" fmla="*/ 170 h 540"/>
                  <a:gd name="T76" fmla="*/ 37 w 263"/>
                  <a:gd name="T77" fmla="*/ 199 h 540"/>
                  <a:gd name="T78" fmla="*/ 41 w 263"/>
                  <a:gd name="T79" fmla="*/ 224 h 540"/>
                  <a:gd name="T80" fmla="*/ 30 w 263"/>
                  <a:gd name="T81" fmla="*/ 236 h 540"/>
                  <a:gd name="T82" fmla="*/ 26 w 263"/>
                  <a:gd name="T83" fmla="*/ 191 h 540"/>
                  <a:gd name="T84" fmla="*/ 26 w 263"/>
                  <a:gd name="T85" fmla="*/ 162 h 540"/>
                  <a:gd name="T86" fmla="*/ 33 w 263"/>
                  <a:gd name="T87" fmla="*/ 132 h 540"/>
                  <a:gd name="T88" fmla="*/ 33 w 263"/>
                  <a:gd name="T89" fmla="*/ 104 h 540"/>
                  <a:gd name="T90" fmla="*/ 37 w 263"/>
                  <a:gd name="T91" fmla="*/ 79 h 540"/>
                  <a:gd name="T92" fmla="*/ 37 w 263"/>
                  <a:gd name="T93" fmla="*/ 59 h 540"/>
                  <a:gd name="T94" fmla="*/ 37 w 263"/>
                  <a:gd name="T95" fmla="*/ 30 h 540"/>
                  <a:gd name="T96" fmla="*/ 30 w 263"/>
                  <a:gd name="T97" fmla="*/ 0 h 540"/>
                  <a:gd name="T98" fmla="*/ 30 w 263"/>
                  <a:gd name="T99" fmla="*/ 30 h 540"/>
                  <a:gd name="T100" fmla="*/ 26 w 263"/>
                  <a:gd name="T101" fmla="*/ 70 h 540"/>
                  <a:gd name="T102" fmla="*/ 22 w 263"/>
                  <a:gd name="T103" fmla="*/ 121 h 540"/>
                  <a:gd name="T104" fmla="*/ 19 w 263"/>
                  <a:gd name="T105" fmla="*/ 145 h 540"/>
                  <a:gd name="T106" fmla="*/ 15 w 263"/>
                  <a:gd name="T107" fmla="*/ 166 h 540"/>
                  <a:gd name="T108" fmla="*/ 15 w 263"/>
                  <a:gd name="T109" fmla="*/ 195 h 540"/>
                  <a:gd name="T110" fmla="*/ 11 w 263"/>
                  <a:gd name="T111" fmla="*/ 224 h 540"/>
                  <a:gd name="T112" fmla="*/ 7 w 263"/>
                  <a:gd name="T113" fmla="*/ 241 h 540"/>
                  <a:gd name="T114" fmla="*/ 11 w 263"/>
                  <a:gd name="T115" fmla="*/ 265 h 540"/>
                  <a:gd name="T116" fmla="*/ 15 w 263"/>
                  <a:gd name="T117" fmla="*/ 290 h 540"/>
                  <a:gd name="T118" fmla="*/ 0 w 263"/>
                  <a:gd name="T119" fmla="*/ 274 h 540"/>
                  <a:gd name="T120" fmla="*/ 0 w 263"/>
                  <a:gd name="T121" fmla="*/ 294 h 5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3"/>
                  <a:gd name="T184" fmla="*/ 0 h 540"/>
                  <a:gd name="T185" fmla="*/ 263 w 263"/>
                  <a:gd name="T186" fmla="*/ 540 h 54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3" h="540">
                    <a:moveTo>
                      <a:pt x="0" y="339"/>
                    </a:moveTo>
                    <a:lnTo>
                      <a:pt x="6" y="373"/>
                    </a:lnTo>
                    <a:lnTo>
                      <a:pt x="23" y="382"/>
                    </a:lnTo>
                    <a:lnTo>
                      <a:pt x="51" y="396"/>
                    </a:lnTo>
                    <a:lnTo>
                      <a:pt x="87" y="405"/>
                    </a:lnTo>
                    <a:lnTo>
                      <a:pt x="111" y="429"/>
                    </a:lnTo>
                    <a:lnTo>
                      <a:pt x="127" y="453"/>
                    </a:lnTo>
                    <a:lnTo>
                      <a:pt x="127" y="473"/>
                    </a:lnTo>
                    <a:lnTo>
                      <a:pt x="127" y="487"/>
                    </a:lnTo>
                    <a:lnTo>
                      <a:pt x="127" y="510"/>
                    </a:lnTo>
                    <a:lnTo>
                      <a:pt x="122" y="534"/>
                    </a:lnTo>
                    <a:lnTo>
                      <a:pt x="133" y="534"/>
                    </a:lnTo>
                    <a:lnTo>
                      <a:pt x="146" y="539"/>
                    </a:lnTo>
                    <a:lnTo>
                      <a:pt x="146" y="515"/>
                    </a:lnTo>
                    <a:lnTo>
                      <a:pt x="151" y="500"/>
                    </a:lnTo>
                    <a:lnTo>
                      <a:pt x="175" y="497"/>
                    </a:lnTo>
                    <a:lnTo>
                      <a:pt x="186" y="500"/>
                    </a:lnTo>
                    <a:lnTo>
                      <a:pt x="227" y="515"/>
                    </a:lnTo>
                    <a:lnTo>
                      <a:pt x="245" y="524"/>
                    </a:lnTo>
                    <a:lnTo>
                      <a:pt x="262" y="529"/>
                    </a:lnTo>
                    <a:lnTo>
                      <a:pt x="262" y="520"/>
                    </a:lnTo>
                    <a:lnTo>
                      <a:pt x="204" y="487"/>
                    </a:lnTo>
                    <a:lnTo>
                      <a:pt x="186" y="473"/>
                    </a:lnTo>
                    <a:lnTo>
                      <a:pt x="180" y="458"/>
                    </a:lnTo>
                    <a:lnTo>
                      <a:pt x="180" y="444"/>
                    </a:lnTo>
                    <a:lnTo>
                      <a:pt x="180" y="429"/>
                    </a:lnTo>
                    <a:lnTo>
                      <a:pt x="180" y="410"/>
                    </a:lnTo>
                    <a:lnTo>
                      <a:pt x="175" y="396"/>
                    </a:lnTo>
                    <a:lnTo>
                      <a:pt x="175" y="377"/>
                    </a:lnTo>
                    <a:lnTo>
                      <a:pt x="180" y="363"/>
                    </a:lnTo>
                    <a:lnTo>
                      <a:pt x="198" y="353"/>
                    </a:lnTo>
                    <a:lnTo>
                      <a:pt x="198" y="348"/>
                    </a:lnTo>
                    <a:lnTo>
                      <a:pt x="151" y="324"/>
                    </a:lnTo>
                    <a:lnTo>
                      <a:pt x="111" y="296"/>
                    </a:lnTo>
                    <a:lnTo>
                      <a:pt x="87" y="272"/>
                    </a:lnTo>
                    <a:lnTo>
                      <a:pt x="82" y="258"/>
                    </a:lnTo>
                    <a:lnTo>
                      <a:pt x="76" y="234"/>
                    </a:lnTo>
                    <a:lnTo>
                      <a:pt x="57" y="196"/>
                    </a:lnTo>
                    <a:lnTo>
                      <a:pt x="57" y="229"/>
                    </a:lnTo>
                    <a:lnTo>
                      <a:pt x="64" y="258"/>
                    </a:lnTo>
                    <a:lnTo>
                      <a:pt x="46" y="272"/>
                    </a:lnTo>
                    <a:lnTo>
                      <a:pt x="40" y="220"/>
                    </a:lnTo>
                    <a:lnTo>
                      <a:pt x="40" y="186"/>
                    </a:lnTo>
                    <a:lnTo>
                      <a:pt x="51" y="152"/>
                    </a:lnTo>
                    <a:lnTo>
                      <a:pt x="51" y="120"/>
                    </a:lnTo>
                    <a:lnTo>
                      <a:pt x="57" y="91"/>
                    </a:lnTo>
                    <a:lnTo>
                      <a:pt x="57" y="68"/>
                    </a:lnTo>
                    <a:lnTo>
                      <a:pt x="57" y="34"/>
                    </a:lnTo>
                    <a:lnTo>
                      <a:pt x="46" y="0"/>
                    </a:lnTo>
                    <a:lnTo>
                      <a:pt x="46" y="34"/>
                    </a:lnTo>
                    <a:lnTo>
                      <a:pt x="40" y="81"/>
                    </a:lnTo>
                    <a:lnTo>
                      <a:pt x="35" y="139"/>
                    </a:lnTo>
                    <a:lnTo>
                      <a:pt x="29" y="167"/>
                    </a:lnTo>
                    <a:lnTo>
                      <a:pt x="23" y="191"/>
                    </a:lnTo>
                    <a:lnTo>
                      <a:pt x="23" y="224"/>
                    </a:lnTo>
                    <a:lnTo>
                      <a:pt x="17" y="258"/>
                    </a:lnTo>
                    <a:lnTo>
                      <a:pt x="11" y="277"/>
                    </a:lnTo>
                    <a:lnTo>
                      <a:pt x="17" y="305"/>
                    </a:lnTo>
                    <a:lnTo>
                      <a:pt x="23" y="334"/>
                    </a:lnTo>
                    <a:lnTo>
                      <a:pt x="0" y="315"/>
                    </a:lnTo>
                    <a:lnTo>
                      <a:pt x="0" y="339"/>
                    </a:lnTo>
                  </a:path>
                </a:pathLst>
              </a:custGeom>
              <a:solidFill>
                <a:srgbClr val="402000"/>
              </a:solidFill>
              <a:ln w="12700" cap="rnd">
                <a:noFill/>
                <a:round/>
                <a:headEnd/>
                <a:tailEnd/>
              </a:ln>
            </p:spPr>
            <p:txBody>
              <a:bodyPr>
                <a:prstTxWarp prst="textNoShape">
                  <a:avLst/>
                </a:prstTxWarp>
              </a:bodyPr>
              <a:lstStyle/>
              <a:p>
                <a:endParaRPr lang="en-US"/>
              </a:p>
            </p:txBody>
          </p:sp>
          <p:sp>
            <p:nvSpPr>
              <p:cNvPr id="449" name="Freeform 9"/>
              <p:cNvSpPr>
                <a:spLocks/>
              </p:cNvSpPr>
              <p:nvPr/>
            </p:nvSpPr>
            <p:spPr bwMode="auto">
              <a:xfrm>
                <a:off x="1261" y="2544"/>
                <a:ext cx="211" cy="365"/>
              </a:xfrm>
              <a:custGeom>
                <a:avLst/>
                <a:gdLst>
                  <a:gd name="T0" fmla="*/ 0 w 329"/>
                  <a:gd name="T1" fmla="*/ 145 h 420"/>
                  <a:gd name="T2" fmla="*/ 4 w 329"/>
                  <a:gd name="T3" fmla="*/ 174 h 420"/>
                  <a:gd name="T4" fmla="*/ 22 w 329"/>
                  <a:gd name="T5" fmla="*/ 207 h 420"/>
                  <a:gd name="T6" fmla="*/ 45 w 329"/>
                  <a:gd name="T7" fmla="*/ 228 h 420"/>
                  <a:gd name="T8" fmla="*/ 67 w 329"/>
                  <a:gd name="T9" fmla="*/ 244 h 420"/>
                  <a:gd name="T10" fmla="*/ 83 w 329"/>
                  <a:gd name="T11" fmla="*/ 244 h 420"/>
                  <a:gd name="T12" fmla="*/ 112 w 329"/>
                  <a:gd name="T13" fmla="*/ 252 h 420"/>
                  <a:gd name="T14" fmla="*/ 128 w 329"/>
                  <a:gd name="T15" fmla="*/ 264 h 420"/>
                  <a:gd name="T16" fmla="*/ 139 w 329"/>
                  <a:gd name="T17" fmla="*/ 273 h 420"/>
                  <a:gd name="T18" fmla="*/ 143 w 329"/>
                  <a:gd name="T19" fmla="*/ 289 h 420"/>
                  <a:gd name="T20" fmla="*/ 154 w 329"/>
                  <a:gd name="T21" fmla="*/ 319 h 420"/>
                  <a:gd name="T22" fmla="*/ 162 w 329"/>
                  <a:gd name="T23" fmla="*/ 342 h 420"/>
                  <a:gd name="T24" fmla="*/ 177 w 329"/>
                  <a:gd name="T25" fmla="*/ 355 h 420"/>
                  <a:gd name="T26" fmla="*/ 196 w 329"/>
                  <a:gd name="T27" fmla="*/ 364 h 420"/>
                  <a:gd name="T28" fmla="*/ 196 w 329"/>
                  <a:gd name="T29" fmla="*/ 360 h 420"/>
                  <a:gd name="T30" fmla="*/ 210 w 329"/>
                  <a:gd name="T31" fmla="*/ 351 h 420"/>
                  <a:gd name="T32" fmla="*/ 192 w 329"/>
                  <a:gd name="T33" fmla="*/ 339 h 420"/>
                  <a:gd name="T34" fmla="*/ 185 w 329"/>
                  <a:gd name="T35" fmla="*/ 319 h 420"/>
                  <a:gd name="T36" fmla="*/ 181 w 329"/>
                  <a:gd name="T37" fmla="*/ 298 h 420"/>
                  <a:gd name="T38" fmla="*/ 169 w 329"/>
                  <a:gd name="T39" fmla="*/ 273 h 420"/>
                  <a:gd name="T40" fmla="*/ 154 w 329"/>
                  <a:gd name="T41" fmla="*/ 252 h 420"/>
                  <a:gd name="T42" fmla="*/ 135 w 329"/>
                  <a:gd name="T43" fmla="*/ 236 h 420"/>
                  <a:gd name="T44" fmla="*/ 109 w 329"/>
                  <a:gd name="T45" fmla="*/ 223 h 420"/>
                  <a:gd name="T46" fmla="*/ 83 w 329"/>
                  <a:gd name="T47" fmla="*/ 211 h 420"/>
                  <a:gd name="T48" fmla="*/ 56 w 329"/>
                  <a:gd name="T49" fmla="*/ 195 h 420"/>
                  <a:gd name="T50" fmla="*/ 45 w 329"/>
                  <a:gd name="T51" fmla="*/ 174 h 420"/>
                  <a:gd name="T52" fmla="*/ 38 w 329"/>
                  <a:gd name="T53" fmla="*/ 145 h 420"/>
                  <a:gd name="T54" fmla="*/ 38 w 329"/>
                  <a:gd name="T55" fmla="*/ 120 h 420"/>
                  <a:gd name="T56" fmla="*/ 45 w 329"/>
                  <a:gd name="T57" fmla="*/ 100 h 420"/>
                  <a:gd name="T58" fmla="*/ 49 w 329"/>
                  <a:gd name="T59" fmla="*/ 70 h 420"/>
                  <a:gd name="T60" fmla="*/ 49 w 329"/>
                  <a:gd name="T61" fmla="*/ 38 h 420"/>
                  <a:gd name="T62" fmla="*/ 49 w 329"/>
                  <a:gd name="T63" fmla="*/ 0 h 420"/>
                  <a:gd name="T64" fmla="*/ 45 w 329"/>
                  <a:gd name="T65" fmla="*/ 38 h 420"/>
                  <a:gd name="T66" fmla="*/ 38 w 329"/>
                  <a:gd name="T67" fmla="*/ 83 h 420"/>
                  <a:gd name="T68" fmla="*/ 30 w 329"/>
                  <a:gd name="T69" fmla="*/ 108 h 420"/>
                  <a:gd name="T70" fmla="*/ 26 w 329"/>
                  <a:gd name="T71" fmla="*/ 136 h 420"/>
                  <a:gd name="T72" fmla="*/ 19 w 329"/>
                  <a:gd name="T73" fmla="*/ 112 h 420"/>
                  <a:gd name="T74" fmla="*/ 19 w 329"/>
                  <a:gd name="T75" fmla="*/ 149 h 420"/>
                  <a:gd name="T76" fmla="*/ 26 w 329"/>
                  <a:gd name="T77" fmla="*/ 186 h 420"/>
                  <a:gd name="T78" fmla="*/ 15 w 329"/>
                  <a:gd name="T79" fmla="*/ 174 h 420"/>
                  <a:gd name="T80" fmla="*/ 0 w 329"/>
                  <a:gd name="T81" fmla="*/ 145 h 4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9"/>
                  <a:gd name="T124" fmla="*/ 0 h 420"/>
                  <a:gd name="T125" fmla="*/ 329 w 329"/>
                  <a:gd name="T126" fmla="*/ 420 h 42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9" h="420">
                    <a:moveTo>
                      <a:pt x="0" y="167"/>
                    </a:moveTo>
                    <a:lnTo>
                      <a:pt x="6" y="200"/>
                    </a:lnTo>
                    <a:lnTo>
                      <a:pt x="34" y="238"/>
                    </a:lnTo>
                    <a:lnTo>
                      <a:pt x="70" y="262"/>
                    </a:lnTo>
                    <a:lnTo>
                      <a:pt x="105" y="281"/>
                    </a:lnTo>
                    <a:lnTo>
                      <a:pt x="130" y="281"/>
                    </a:lnTo>
                    <a:lnTo>
                      <a:pt x="175" y="290"/>
                    </a:lnTo>
                    <a:lnTo>
                      <a:pt x="200" y="304"/>
                    </a:lnTo>
                    <a:lnTo>
                      <a:pt x="217" y="314"/>
                    </a:lnTo>
                    <a:lnTo>
                      <a:pt x="223" y="333"/>
                    </a:lnTo>
                    <a:lnTo>
                      <a:pt x="240" y="367"/>
                    </a:lnTo>
                    <a:lnTo>
                      <a:pt x="252" y="394"/>
                    </a:lnTo>
                    <a:lnTo>
                      <a:pt x="276" y="409"/>
                    </a:lnTo>
                    <a:lnTo>
                      <a:pt x="305" y="419"/>
                    </a:lnTo>
                    <a:lnTo>
                      <a:pt x="305" y="414"/>
                    </a:lnTo>
                    <a:lnTo>
                      <a:pt x="328" y="404"/>
                    </a:lnTo>
                    <a:lnTo>
                      <a:pt x="299" y="390"/>
                    </a:lnTo>
                    <a:lnTo>
                      <a:pt x="288" y="367"/>
                    </a:lnTo>
                    <a:lnTo>
                      <a:pt x="282" y="343"/>
                    </a:lnTo>
                    <a:lnTo>
                      <a:pt x="263" y="314"/>
                    </a:lnTo>
                    <a:lnTo>
                      <a:pt x="240" y="290"/>
                    </a:lnTo>
                    <a:lnTo>
                      <a:pt x="211" y="271"/>
                    </a:lnTo>
                    <a:lnTo>
                      <a:pt x="170" y="257"/>
                    </a:lnTo>
                    <a:lnTo>
                      <a:pt x="130" y="243"/>
                    </a:lnTo>
                    <a:lnTo>
                      <a:pt x="88" y="224"/>
                    </a:lnTo>
                    <a:lnTo>
                      <a:pt x="70" y="200"/>
                    </a:lnTo>
                    <a:lnTo>
                      <a:pt x="59" y="167"/>
                    </a:lnTo>
                    <a:lnTo>
                      <a:pt x="59" y="138"/>
                    </a:lnTo>
                    <a:lnTo>
                      <a:pt x="70" y="115"/>
                    </a:lnTo>
                    <a:lnTo>
                      <a:pt x="76" y="81"/>
                    </a:lnTo>
                    <a:lnTo>
                      <a:pt x="76" y="44"/>
                    </a:lnTo>
                    <a:lnTo>
                      <a:pt x="76" y="0"/>
                    </a:lnTo>
                    <a:lnTo>
                      <a:pt x="70" y="44"/>
                    </a:lnTo>
                    <a:lnTo>
                      <a:pt x="59" y="96"/>
                    </a:lnTo>
                    <a:lnTo>
                      <a:pt x="47" y="124"/>
                    </a:lnTo>
                    <a:lnTo>
                      <a:pt x="40" y="157"/>
                    </a:lnTo>
                    <a:lnTo>
                      <a:pt x="29" y="129"/>
                    </a:lnTo>
                    <a:lnTo>
                      <a:pt x="29" y="171"/>
                    </a:lnTo>
                    <a:lnTo>
                      <a:pt x="40" y="214"/>
                    </a:lnTo>
                    <a:lnTo>
                      <a:pt x="23" y="200"/>
                    </a:lnTo>
                    <a:lnTo>
                      <a:pt x="0" y="167"/>
                    </a:lnTo>
                  </a:path>
                </a:pathLst>
              </a:custGeom>
              <a:solidFill>
                <a:srgbClr val="402000"/>
              </a:solidFill>
              <a:ln w="12700" cap="rnd">
                <a:noFill/>
                <a:round/>
                <a:headEnd/>
                <a:tailEnd/>
              </a:ln>
            </p:spPr>
            <p:txBody>
              <a:bodyPr>
                <a:prstTxWarp prst="textNoShape">
                  <a:avLst/>
                </a:prstTxWarp>
              </a:bodyPr>
              <a:lstStyle/>
              <a:p>
                <a:endParaRPr lang="en-US"/>
              </a:p>
            </p:txBody>
          </p:sp>
          <p:sp>
            <p:nvSpPr>
              <p:cNvPr id="450" name="Freeform 10"/>
              <p:cNvSpPr>
                <a:spLocks/>
              </p:cNvSpPr>
              <p:nvPr/>
            </p:nvSpPr>
            <p:spPr bwMode="auto">
              <a:xfrm>
                <a:off x="933" y="2603"/>
                <a:ext cx="208" cy="306"/>
              </a:xfrm>
              <a:custGeom>
                <a:avLst/>
                <a:gdLst>
                  <a:gd name="T0" fmla="*/ 8 w 325"/>
                  <a:gd name="T1" fmla="*/ 296 h 352"/>
                  <a:gd name="T2" fmla="*/ 0 w 325"/>
                  <a:gd name="T3" fmla="*/ 305 h 352"/>
                  <a:gd name="T4" fmla="*/ 8 w 325"/>
                  <a:gd name="T5" fmla="*/ 305 h 352"/>
                  <a:gd name="T6" fmla="*/ 27 w 325"/>
                  <a:gd name="T7" fmla="*/ 292 h 352"/>
                  <a:gd name="T8" fmla="*/ 45 w 325"/>
                  <a:gd name="T9" fmla="*/ 267 h 352"/>
                  <a:gd name="T10" fmla="*/ 65 w 325"/>
                  <a:gd name="T11" fmla="*/ 256 h 352"/>
                  <a:gd name="T12" fmla="*/ 76 w 325"/>
                  <a:gd name="T13" fmla="*/ 251 h 352"/>
                  <a:gd name="T14" fmla="*/ 86 w 325"/>
                  <a:gd name="T15" fmla="*/ 251 h 352"/>
                  <a:gd name="T16" fmla="*/ 106 w 325"/>
                  <a:gd name="T17" fmla="*/ 251 h 352"/>
                  <a:gd name="T18" fmla="*/ 143 w 325"/>
                  <a:gd name="T19" fmla="*/ 243 h 352"/>
                  <a:gd name="T20" fmla="*/ 163 w 325"/>
                  <a:gd name="T21" fmla="*/ 235 h 352"/>
                  <a:gd name="T22" fmla="*/ 173 w 325"/>
                  <a:gd name="T23" fmla="*/ 218 h 352"/>
                  <a:gd name="T24" fmla="*/ 180 w 325"/>
                  <a:gd name="T25" fmla="*/ 194 h 352"/>
                  <a:gd name="T26" fmla="*/ 184 w 325"/>
                  <a:gd name="T27" fmla="*/ 176 h 352"/>
                  <a:gd name="T28" fmla="*/ 188 w 325"/>
                  <a:gd name="T29" fmla="*/ 153 h 352"/>
                  <a:gd name="T30" fmla="*/ 191 w 325"/>
                  <a:gd name="T31" fmla="*/ 119 h 352"/>
                  <a:gd name="T32" fmla="*/ 191 w 325"/>
                  <a:gd name="T33" fmla="*/ 94 h 352"/>
                  <a:gd name="T34" fmla="*/ 195 w 325"/>
                  <a:gd name="T35" fmla="*/ 66 h 352"/>
                  <a:gd name="T36" fmla="*/ 204 w 325"/>
                  <a:gd name="T37" fmla="*/ 49 h 352"/>
                  <a:gd name="T38" fmla="*/ 207 w 325"/>
                  <a:gd name="T39" fmla="*/ 21 h 352"/>
                  <a:gd name="T40" fmla="*/ 207 w 325"/>
                  <a:gd name="T41" fmla="*/ 0 h 352"/>
                  <a:gd name="T42" fmla="*/ 200 w 325"/>
                  <a:gd name="T43" fmla="*/ 28 h 352"/>
                  <a:gd name="T44" fmla="*/ 184 w 325"/>
                  <a:gd name="T45" fmla="*/ 57 h 352"/>
                  <a:gd name="T46" fmla="*/ 180 w 325"/>
                  <a:gd name="T47" fmla="*/ 78 h 352"/>
                  <a:gd name="T48" fmla="*/ 173 w 325"/>
                  <a:gd name="T49" fmla="*/ 107 h 352"/>
                  <a:gd name="T50" fmla="*/ 170 w 325"/>
                  <a:gd name="T51" fmla="*/ 139 h 352"/>
                  <a:gd name="T52" fmla="*/ 166 w 325"/>
                  <a:gd name="T53" fmla="*/ 156 h 352"/>
                  <a:gd name="T54" fmla="*/ 155 w 325"/>
                  <a:gd name="T55" fmla="*/ 176 h 352"/>
                  <a:gd name="T56" fmla="*/ 143 w 325"/>
                  <a:gd name="T57" fmla="*/ 190 h 352"/>
                  <a:gd name="T58" fmla="*/ 128 w 325"/>
                  <a:gd name="T59" fmla="*/ 196 h 352"/>
                  <a:gd name="T60" fmla="*/ 113 w 325"/>
                  <a:gd name="T61" fmla="*/ 201 h 352"/>
                  <a:gd name="T62" fmla="*/ 94 w 325"/>
                  <a:gd name="T63" fmla="*/ 205 h 352"/>
                  <a:gd name="T64" fmla="*/ 76 w 325"/>
                  <a:gd name="T65" fmla="*/ 210 h 352"/>
                  <a:gd name="T66" fmla="*/ 61 w 325"/>
                  <a:gd name="T67" fmla="*/ 218 h 352"/>
                  <a:gd name="T68" fmla="*/ 45 w 325"/>
                  <a:gd name="T69" fmla="*/ 230 h 352"/>
                  <a:gd name="T70" fmla="*/ 38 w 325"/>
                  <a:gd name="T71" fmla="*/ 243 h 352"/>
                  <a:gd name="T72" fmla="*/ 27 w 325"/>
                  <a:gd name="T73" fmla="*/ 256 h 352"/>
                  <a:gd name="T74" fmla="*/ 23 w 325"/>
                  <a:gd name="T75" fmla="*/ 271 h 352"/>
                  <a:gd name="T76" fmla="*/ 16 w 325"/>
                  <a:gd name="T77" fmla="*/ 288 h 352"/>
                  <a:gd name="T78" fmla="*/ 8 w 325"/>
                  <a:gd name="T79" fmla="*/ 296 h 35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25"/>
                  <a:gd name="T121" fmla="*/ 0 h 352"/>
                  <a:gd name="T122" fmla="*/ 325 w 325"/>
                  <a:gd name="T123" fmla="*/ 352 h 35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25" h="352">
                    <a:moveTo>
                      <a:pt x="13" y="341"/>
                    </a:moveTo>
                    <a:lnTo>
                      <a:pt x="0" y="351"/>
                    </a:lnTo>
                    <a:lnTo>
                      <a:pt x="13" y="351"/>
                    </a:lnTo>
                    <a:lnTo>
                      <a:pt x="42" y="336"/>
                    </a:lnTo>
                    <a:lnTo>
                      <a:pt x="70" y="307"/>
                    </a:lnTo>
                    <a:lnTo>
                      <a:pt x="101" y="294"/>
                    </a:lnTo>
                    <a:lnTo>
                      <a:pt x="118" y="289"/>
                    </a:lnTo>
                    <a:lnTo>
                      <a:pt x="135" y="289"/>
                    </a:lnTo>
                    <a:lnTo>
                      <a:pt x="166" y="289"/>
                    </a:lnTo>
                    <a:lnTo>
                      <a:pt x="223" y="279"/>
                    </a:lnTo>
                    <a:lnTo>
                      <a:pt x="254" y="270"/>
                    </a:lnTo>
                    <a:lnTo>
                      <a:pt x="270" y="251"/>
                    </a:lnTo>
                    <a:lnTo>
                      <a:pt x="282" y="223"/>
                    </a:lnTo>
                    <a:lnTo>
                      <a:pt x="288" y="203"/>
                    </a:lnTo>
                    <a:lnTo>
                      <a:pt x="294" y="176"/>
                    </a:lnTo>
                    <a:lnTo>
                      <a:pt x="299" y="137"/>
                    </a:lnTo>
                    <a:lnTo>
                      <a:pt x="299" y="108"/>
                    </a:lnTo>
                    <a:lnTo>
                      <a:pt x="305" y="76"/>
                    </a:lnTo>
                    <a:lnTo>
                      <a:pt x="318" y="56"/>
                    </a:lnTo>
                    <a:lnTo>
                      <a:pt x="324" y="24"/>
                    </a:lnTo>
                    <a:lnTo>
                      <a:pt x="324" y="0"/>
                    </a:lnTo>
                    <a:lnTo>
                      <a:pt x="313" y="32"/>
                    </a:lnTo>
                    <a:lnTo>
                      <a:pt x="288" y="66"/>
                    </a:lnTo>
                    <a:lnTo>
                      <a:pt x="282" y="90"/>
                    </a:lnTo>
                    <a:lnTo>
                      <a:pt x="270" y="123"/>
                    </a:lnTo>
                    <a:lnTo>
                      <a:pt x="265" y="160"/>
                    </a:lnTo>
                    <a:lnTo>
                      <a:pt x="259" y="179"/>
                    </a:lnTo>
                    <a:lnTo>
                      <a:pt x="242" y="203"/>
                    </a:lnTo>
                    <a:lnTo>
                      <a:pt x="223" y="218"/>
                    </a:lnTo>
                    <a:lnTo>
                      <a:pt x="200" y="226"/>
                    </a:lnTo>
                    <a:lnTo>
                      <a:pt x="177" y="231"/>
                    </a:lnTo>
                    <a:lnTo>
                      <a:pt x="147" y="236"/>
                    </a:lnTo>
                    <a:lnTo>
                      <a:pt x="118" y="241"/>
                    </a:lnTo>
                    <a:lnTo>
                      <a:pt x="95" y="251"/>
                    </a:lnTo>
                    <a:lnTo>
                      <a:pt x="70" y="265"/>
                    </a:lnTo>
                    <a:lnTo>
                      <a:pt x="59" y="279"/>
                    </a:lnTo>
                    <a:lnTo>
                      <a:pt x="42" y="294"/>
                    </a:lnTo>
                    <a:lnTo>
                      <a:pt x="36" y="312"/>
                    </a:lnTo>
                    <a:lnTo>
                      <a:pt x="25" y="331"/>
                    </a:lnTo>
                    <a:lnTo>
                      <a:pt x="13" y="341"/>
                    </a:lnTo>
                  </a:path>
                </a:pathLst>
              </a:custGeom>
              <a:solidFill>
                <a:srgbClr val="402000"/>
              </a:solidFill>
              <a:ln w="12700" cap="rnd">
                <a:noFill/>
                <a:round/>
                <a:headEnd/>
                <a:tailEnd/>
              </a:ln>
            </p:spPr>
            <p:txBody>
              <a:bodyPr>
                <a:prstTxWarp prst="textNoShape">
                  <a:avLst/>
                </a:prstTxWarp>
              </a:bodyPr>
              <a:lstStyle/>
              <a:p>
                <a:endParaRPr lang="en-US"/>
              </a:p>
            </p:txBody>
          </p:sp>
          <p:sp>
            <p:nvSpPr>
              <p:cNvPr id="451" name="Freeform 11"/>
              <p:cNvSpPr>
                <a:spLocks/>
              </p:cNvSpPr>
              <p:nvPr/>
            </p:nvSpPr>
            <p:spPr bwMode="auto">
              <a:xfrm>
                <a:off x="454" y="2682"/>
                <a:ext cx="652" cy="231"/>
              </a:xfrm>
              <a:custGeom>
                <a:avLst/>
                <a:gdLst>
                  <a:gd name="T0" fmla="*/ 640 w 1017"/>
                  <a:gd name="T1" fmla="*/ 54 h 265"/>
                  <a:gd name="T2" fmla="*/ 620 w 1017"/>
                  <a:gd name="T3" fmla="*/ 86 h 265"/>
                  <a:gd name="T4" fmla="*/ 587 w 1017"/>
                  <a:gd name="T5" fmla="*/ 106 h 265"/>
                  <a:gd name="T6" fmla="*/ 551 w 1017"/>
                  <a:gd name="T7" fmla="*/ 115 h 265"/>
                  <a:gd name="T8" fmla="*/ 516 w 1017"/>
                  <a:gd name="T9" fmla="*/ 136 h 265"/>
                  <a:gd name="T10" fmla="*/ 470 w 1017"/>
                  <a:gd name="T11" fmla="*/ 164 h 265"/>
                  <a:gd name="T12" fmla="*/ 401 w 1017"/>
                  <a:gd name="T13" fmla="*/ 164 h 265"/>
                  <a:gd name="T14" fmla="*/ 339 w 1017"/>
                  <a:gd name="T15" fmla="*/ 164 h 265"/>
                  <a:gd name="T16" fmla="*/ 308 w 1017"/>
                  <a:gd name="T17" fmla="*/ 177 h 265"/>
                  <a:gd name="T18" fmla="*/ 285 w 1017"/>
                  <a:gd name="T19" fmla="*/ 185 h 265"/>
                  <a:gd name="T20" fmla="*/ 282 w 1017"/>
                  <a:gd name="T21" fmla="*/ 173 h 265"/>
                  <a:gd name="T22" fmla="*/ 255 w 1017"/>
                  <a:gd name="T23" fmla="*/ 168 h 265"/>
                  <a:gd name="T24" fmla="*/ 196 w 1017"/>
                  <a:gd name="T25" fmla="*/ 185 h 265"/>
                  <a:gd name="T26" fmla="*/ 158 w 1017"/>
                  <a:gd name="T27" fmla="*/ 194 h 265"/>
                  <a:gd name="T28" fmla="*/ 165 w 1017"/>
                  <a:gd name="T29" fmla="*/ 219 h 265"/>
                  <a:gd name="T30" fmla="*/ 162 w 1017"/>
                  <a:gd name="T31" fmla="*/ 227 h 265"/>
                  <a:gd name="T32" fmla="*/ 151 w 1017"/>
                  <a:gd name="T33" fmla="*/ 214 h 265"/>
                  <a:gd name="T34" fmla="*/ 135 w 1017"/>
                  <a:gd name="T35" fmla="*/ 194 h 265"/>
                  <a:gd name="T36" fmla="*/ 108 w 1017"/>
                  <a:gd name="T37" fmla="*/ 197 h 265"/>
                  <a:gd name="T38" fmla="*/ 100 w 1017"/>
                  <a:gd name="T39" fmla="*/ 185 h 265"/>
                  <a:gd name="T40" fmla="*/ 65 w 1017"/>
                  <a:gd name="T41" fmla="*/ 185 h 265"/>
                  <a:gd name="T42" fmla="*/ 35 w 1017"/>
                  <a:gd name="T43" fmla="*/ 189 h 265"/>
                  <a:gd name="T44" fmla="*/ 12 w 1017"/>
                  <a:gd name="T45" fmla="*/ 197 h 265"/>
                  <a:gd name="T46" fmla="*/ 15 w 1017"/>
                  <a:gd name="T47" fmla="*/ 189 h 265"/>
                  <a:gd name="T48" fmla="*/ 8 w 1017"/>
                  <a:gd name="T49" fmla="*/ 177 h 265"/>
                  <a:gd name="T50" fmla="*/ 54 w 1017"/>
                  <a:gd name="T51" fmla="*/ 173 h 265"/>
                  <a:gd name="T52" fmla="*/ 112 w 1017"/>
                  <a:gd name="T53" fmla="*/ 168 h 265"/>
                  <a:gd name="T54" fmla="*/ 158 w 1017"/>
                  <a:gd name="T55" fmla="*/ 168 h 265"/>
                  <a:gd name="T56" fmla="*/ 185 w 1017"/>
                  <a:gd name="T57" fmla="*/ 164 h 265"/>
                  <a:gd name="T58" fmla="*/ 227 w 1017"/>
                  <a:gd name="T59" fmla="*/ 148 h 265"/>
                  <a:gd name="T60" fmla="*/ 285 w 1017"/>
                  <a:gd name="T61" fmla="*/ 140 h 265"/>
                  <a:gd name="T62" fmla="*/ 332 w 1017"/>
                  <a:gd name="T63" fmla="*/ 136 h 265"/>
                  <a:gd name="T64" fmla="*/ 397 w 1017"/>
                  <a:gd name="T65" fmla="*/ 136 h 265"/>
                  <a:gd name="T66" fmla="*/ 444 w 1017"/>
                  <a:gd name="T67" fmla="*/ 136 h 265"/>
                  <a:gd name="T68" fmla="*/ 470 w 1017"/>
                  <a:gd name="T69" fmla="*/ 124 h 265"/>
                  <a:gd name="T70" fmla="*/ 501 w 1017"/>
                  <a:gd name="T71" fmla="*/ 111 h 265"/>
                  <a:gd name="T72" fmla="*/ 551 w 1017"/>
                  <a:gd name="T73" fmla="*/ 91 h 265"/>
                  <a:gd name="T74" fmla="*/ 562 w 1017"/>
                  <a:gd name="T75" fmla="*/ 75 h 265"/>
                  <a:gd name="T76" fmla="*/ 587 w 1017"/>
                  <a:gd name="T77" fmla="*/ 58 h 265"/>
                  <a:gd name="T78" fmla="*/ 612 w 1017"/>
                  <a:gd name="T79" fmla="*/ 37 h 265"/>
                  <a:gd name="T80" fmla="*/ 640 w 1017"/>
                  <a:gd name="T81" fmla="*/ 16 h 265"/>
                  <a:gd name="T82" fmla="*/ 648 w 1017"/>
                  <a:gd name="T83" fmla="*/ 29 h 26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17"/>
                  <a:gd name="T127" fmla="*/ 0 h 265"/>
                  <a:gd name="T128" fmla="*/ 1017 w 1017"/>
                  <a:gd name="T129" fmla="*/ 265 h 26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17" h="265">
                    <a:moveTo>
                      <a:pt x="1010" y="33"/>
                    </a:moveTo>
                    <a:lnTo>
                      <a:pt x="998" y="62"/>
                    </a:lnTo>
                    <a:lnTo>
                      <a:pt x="986" y="86"/>
                    </a:lnTo>
                    <a:lnTo>
                      <a:pt x="967" y="99"/>
                    </a:lnTo>
                    <a:lnTo>
                      <a:pt x="950" y="113"/>
                    </a:lnTo>
                    <a:lnTo>
                      <a:pt x="915" y="122"/>
                    </a:lnTo>
                    <a:lnTo>
                      <a:pt x="884" y="127"/>
                    </a:lnTo>
                    <a:lnTo>
                      <a:pt x="860" y="132"/>
                    </a:lnTo>
                    <a:lnTo>
                      <a:pt x="830" y="142"/>
                    </a:lnTo>
                    <a:lnTo>
                      <a:pt x="805" y="156"/>
                    </a:lnTo>
                    <a:lnTo>
                      <a:pt x="776" y="170"/>
                    </a:lnTo>
                    <a:lnTo>
                      <a:pt x="733" y="188"/>
                    </a:lnTo>
                    <a:lnTo>
                      <a:pt x="674" y="188"/>
                    </a:lnTo>
                    <a:lnTo>
                      <a:pt x="625" y="188"/>
                    </a:lnTo>
                    <a:lnTo>
                      <a:pt x="565" y="188"/>
                    </a:lnTo>
                    <a:lnTo>
                      <a:pt x="529" y="188"/>
                    </a:lnTo>
                    <a:lnTo>
                      <a:pt x="498" y="193"/>
                    </a:lnTo>
                    <a:lnTo>
                      <a:pt x="481" y="203"/>
                    </a:lnTo>
                    <a:lnTo>
                      <a:pt x="457" y="217"/>
                    </a:lnTo>
                    <a:lnTo>
                      <a:pt x="445" y="212"/>
                    </a:lnTo>
                    <a:lnTo>
                      <a:pt x="432" y="212"/>
                    </a:lnTo>
                    <a:lnTo>
                      <a:pt x="440" y="198"/>
                    </a:lnTo>
                    <a:lnTo>
                      <a:pt x="426" y="193"/>
                    </a:lnTo>
                    <a:lnTo>
                      <a:pt x="397" y="193"/>
                    </a:lnTo>
                    <a:lnTo>
                      <a:pt x="342" y="203"/>
                    </a:lnTo>
                    <a:lnTo>
                      <a:pt x="306" y="212"/>
                    </a:lnTo>
                    <a:lnTo>
                      <a:pt x="264" y="217"/>
                    </a:lnTo>
                    <a:lnTo>
                      <a:pt x="247" y="222"/>
                    </a:lnTo>
                    <a:lnTo>
                      <a:pt x="247" y="231"/>
                    </a:lnTo>
                    <a:lnTo>
                      <a:pt x="258" y="251"/>
                    </a:lnTo>
                    <a:lnTo>
                      <a:pt x="264" y="264"/>
                    </a:lnTo>
                    <a:lnTo>
                      <a:pt x="252" y="260"/>
                    </a:lnTo>
                    <a:lnTo>
                      <a:pt x="240" y="264"/>
                    </a:lnTo>
                    <a:lnTo>
                      <a:pt x="235" y="246"/>
                    </a:lnTo>
                    <a:lnTo>
                      <a:pt x="228" y="231"/>
                    </a:lnTo>
                    <a:lnTo>
                      <a:pt x="211" y="222"/>
                    </a:lnTo>
                    <a:lnTo>
                      <a:pt x="186" y="222"/>
                    </a:lnTo>
                    <a:lnTo>
                      <a:pt x="168" y="226"/>
                    </a:lnTo>
                    <a:lnTo>
                      <a:pt x="174" y="217"/>
                    </a:lnTo>
                    <a:lnTo>
                      <a:pt x="156" y="212"/>
                    </a:lnTo>
                    <a:lnTo>
                      <a:pt x="139" y="212"/>
                    </a:lnTo>
                    <a:lnTo>
                      <a:pt x="101" y="212"/>
                    </a:lnTo>
                    <a:lnTo>
                      <a:pt x="73" y="217"/>
                    </a:lnTo>
                    <a:lnTo>
                      <a:pt x="54" y="217"/>
                    </a:lnTo>
                    <a:lnTo>
                      <a:pt x="35" y="231"/>
                    </a:lnTo>
                    <a:lnTo>
                      <a:pt x="18" y="226"/>
                    </a:lnTo>
                    <a:lnTo>
                      <a:pt x="0" y="236"/>
                    </a:lnTo>
                    <a:lnTo>
                      <a:pt x="23" y="217"/>
                    </a:lnTo>
                    <a:lnTo>
                      <a:pt x="35" y="203"/>
                    </a:lnTo>
                    <a:lnTo>
                      <a:pt x="12" y="203"/>
                    </a:lnTo>
                    <a:lnTo>
                      <a:pt x="47" y="193"/>
                    </a:lnTo>
                    <a:lnTo>
                      <a:pt x="84" y="198"/>
                    </a:lnTo>
                    <a:lnTo>
                      <a:pt x="132" y="198"/>
                    </a:lnTo>
                    <a:lnTo>
                      <a:pt x="174" y="193"/>
                    </a:lnTo>
                    <a:lnTo>
                      <a:pt x="204" y="193"/>
                    </a:lnTo>
                    <a:lnTo>
                      <a:pt x="247" y="193"/>
                    </a:lnTo>
                    <a:lnTo>
                      <a:pt x="264" y="193"/>
                    </a:lnTo>
                    <a:lnTo>
                      <a:pt x="289" y="188"/>
                    </a:lnTo>
                    <a:lnTo>
                      <a:pt x="313" y="180"/>
                    </a:lnTo>
                    <a:lnTo>
                      <a:pt x="354" y="170"/>
                    </a:lnTo>
                    <a:lnTo>
                      <a:pt x="414" y="161"/>
                    </a:lnTo>
                    <a:lnTo>
                      <a:pt x="445" y="161"/>
                    </a:lnTo>
                    <a:lnTo>
                      <a:pt x="487" y="161"/>
                    </a:lnTo>
                    <a:lnTo>
                      <a:pt x="518" y="156"/>
                    </a:lnTo>
                    <a:lnTo>
                      <a:pt x="576" y="156"/>
                    </a:lnTo>
                    <a:lnTo>
                      <a:pt x="619" y="156"/>
                    </a:lnTo>
                    <a:lnTo>
                      <a:pt x="661" y="156"/>
                    </a:lnTo>
                    <a:lnTo>
                      <a:pt x="692" y="156"/>
                    </a:lnTo>
                    <a:lnTo>
                      <a:pt x="710" y="147"/>
                    </a:lnTo>
                    <a:lnTo>
                      <a:pt x="733" y="142"/>
                    </a:lnTo>
                    <a:lnTo>
                      <a:pt x="752" y="142"/>
                    </a:lnTo>
                    <a:lnTo>
                      <a:pt x="781" y="127"/>
                    </a:lnTo>
                    <a:lnTo>
                      <a:pt x="823" y="113"/>
                    </a:lnTo>
                    <a:lnTo>
                      <a:pt x="860" y="104"/>
                    </a:lnTo>
                    <a:lnTo>
                      <a:pt x="866" y="89"/>
                    </a:lnTo>
                    <a:lnTo>
                      <a:pt x="877" y="86"/>
                    </a:lnTo>
                    <a:lnTo>
                      <a:pt x="903" y="76"/>
                    </a:lnTo>
                    <a:lnTo>
                      <a:pt x="915" y="66"/>
                    </a:lnTo>
                    <a:lnTo>
                      <a:pt x="932" y="57"/>
                    </a:lnTo>
                    <a:lnTo>
                      <a:pt x="955" y="42"/>
                    </a:lnTo>
                    <a:lnTo>
                      <a:pt x="981" y="28"/>
                    </a:lnTo>
                    <a:lnTo>
                      <a:pt x="998" y="18"/>
                    </a:lnTo>
                    <a:lnTo>
                      <a:pt x="1016" y="0"/>
                    </a:lnTo>
                    <a:lnTo>
                      <a:pt x="1010" y="33"/>
                    </a:lnTo>
                  </a:path>
                </a:pathLst>
              </a:custGeom>
              <a:solidFill>
                <a:srgbClr val="402000"/>
              </a:solidFill>
              <a:ln w="12700" cap="rnd">
                <a:noFill/>
                <a:round/>
                <a:headEnd/>
                <a:tailEnd/>
              </a:ln>
            </p:spPr>
            <p:txBody>
              <a:bodyPr>
                <a:prstTxWarp prst="textNoShape">
                  <a:avLst/>
                </a:prstTxWarp>
              </a:bodyPr>
              <a:lstStyle/>
              <a:p>
                <a:endParaRPr lang="en-US"/>
              </a:p>
            </p:txBody>
          </p:sp>
          <p:sp>
            <p:nvSpPr>
              <p:cNvPr id="452" name="Freeform 12"/>
              <p:cNvSpPr>
                <a:spLocks/>
              </p:cNvSpPr>
              <p:nvPr/>
            </p:nvSpPr>
            <p:spPr bwMode="auto">
              <a:xfrm>
                <a:off x="1182" y="2570"/>
                <a:ext cx="13" cy="183"/>
              </a:xfrm>
              <a:custGeom>
                <a:avLst/>
                <a:gdLst>
                  <a:gd name="T0" fmla="*/ 5 w 20"/>
                  <a:gd name="T1" fmla="*/ 182 h 210"/>
                  <a:gd name="T2" fmla="*/ 0 w 20"/>
                  <a:gd name="T3" fmla="*/ 150 h 210"/>
                  <a:gd name="T4" fmla="*/ 0 w 20"/>
                  <a:gd name="T5" fmla="*/ 125 h 210"/>
                  <a:gd name="T6" fmla="*/ 0 w 20"/>
                  <a:gd name="T7" fmla="*/ 100 h 210"/>
                  <a:gd name="T8" fmla="*/ 2 w 20"/>
                  <a:gd name="T9" fmla="*/ 69 h 210"/>
                  <a:gd name="T10" fmla="*/ 5 w 20"/>
                  <a:gd name="T11" fmla="*/ 29 h 210"/>
                  <a:gd name="T12" fmla="*/ 5 w 20"/>
                  <a:gd name="T13" fmla="*/ 0 h 210"/>
                  <a:gd name="T14" fmla="*/ 10 w 20"/>
                  <a:gd name="T15" fmla="*/ 4 h 210"/>
                  <a:gd name="T16" fmla="*/ 10 w 20"/>
                  <a:gd name="T17" fmla="*/ 24 h 210"/>
                  <a:gd name="T18" fmla="*/ 12 w 20"/>
                  <a:gd name="T19" fmla="*/ 61 h 210"/>
                  <a:gd name="T20" fmla="*/ 10 w 20"/>
                  <a:gd name="T21" fmla="*/ 89 h 210"/>
                  <a:gd name="T22" fmla="*/ 8 w 20"/>
                  <a:gd name="T23" fmla="*/ 125 h 210"/>
                  <a:gd name="T24" fmla="*/ 8 w 20"/>
                  <a:gd name="T25" fmla="*/ 146 h 210"/>
                  <a:gd name="T26" fmla="*/ 8 w 20"/>
                  <a:gd name="T27" fmla="*/ 166 h 210"/>
                  <a:gd name="T28" fmla="*/ 5 w 20"/>
                  <a:gd name="T29" fmla="*/ 182 h 2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210"/>
                  <a:gd name="T47" fmla="*/ 20 w 20"/>
                  <a:gd name="T48" fmla="*/ 210 h 2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210">
                    <a:moveTo>
                      <a:pt x="8" y="209"/>
                    </a:moveTo>
                    <a:lnTo>
                      <a:pt x="0" y="172"/>
                    </a:lnTo>
                    <a:lnTo>
                      <a:pt x="0" y="144"/>
                    </a:lnTo>
                    <a:lnTo>
                      <a:pt x="0" y="115"/>
                    </a:lnTo>
                    <a:lnTo>
                      <a:pt x="3" y="79"/>
                    </a:lnTo>
                    <a:lnTo>
                      <a:pt x="8" y="33"/>
                    </a:lnTo>
                    <a:lnTo>
                      <a:pt x="8" y="0"/>
                    </a:lnTo>
                    <a:lnTo>
                      <a:pt x="16" y="5"/>
                    </a:lnTo>
                    <a:lnTo>
                      <a:pt x="16" y="28"/>
                    </a:lnTo>
                    <a:lnTo>
                      <a:pt x="19" y="70"/>
                    </a:lnTo>
                    <a:lnTo>
                      <a:pt x="16" y="102"/>
                    </a:lnTo>
                    <a:lnTo>
                      <a:pt x="12" y="144"/>
                    </a:lnTo>
                    <a:lnTo>
                      <a:pt x="12" y="167"/>
                    </a:lnTo>
                    <a:lnTo>
                      <a:pt x="12" y="190"/>
                    </a:lnTo>
                    <a:lnTo>
                      <a:pt x="8" y="209"/>
                    </a:lnTo>
                  </a:path>
                </a:pathLst>
              </a:custGeom>
              <a:solidFill>
                <a:srgbClr val="402000"/>
              </a:solidFill>
              <a:ln w="12700" cap="rnd">
                <a:noFill/>
                <a:round/>
                <a:headEnd/>
                <a:tailEnd/>
              </a:ln>
            </p:spPr>
            <p:txBody>
              <a:bodyPr>
                <a:prstTxWarp prst="textNoShape">
                  <a:avLst/>
                </a:prstTxWarp>
              </a:bodyPr>
              <a:lstStyle/>
              <a:p>
                <a:endParaRPr lang="en-US"/>
              </a:p>
            </p:txBody>
          </p:sp>
          <p:sp>
            <p:nvSpPr>
              <p:cNvPr id="453" name="Freeform 13"/>
              <p:cNvSpPr>
                <a:spLocks/>
              </p:cNvSpPr>
              <p:nvPr/>
            </p:nvSpPr>
            <p:spPr bwMode="auto">
              <a:xfrm>
                <a:off x="1172" y="2595"/>
                <a:ext cx="5" cy="91"/>
              </a:xfrm>
              <a:custGeom>
                <a:avLst/>
                <a:gdLst>
                  <a:gd name="T0" fmla="*/ 0 w 8"/>
                  <a:gd name="T1" fmla="*/ 0 h 104"/>
                  <a:gd name="T2" fmla="*/ 0 w 8"/>
                  <a:gd name="T3" fmla="*/ 27 h 104"/>
                  <a:gd name="T4" fmla="*/ 0 w 8"/>
                  <a:gd name="T5" fmla="*/ 54 h 104"/>
                  <a:gd name="T6" fmla="*/ 0 w 8"/>
                  <a:gd name="T7" fmla="*/ 67 h 104"/>
                  <a:gd name="T8" fmla="*/ 1 w 8"/>
                  <a:gd name="T9" fmla="*/ 78 h 104"/>
                  <a:gd name="T10" fmla="*/ 1 w 8"/>
                  <a:gd name="T11" fmla="*/ 90 h 104"/>
                  <a:gd name="T12" fmla="*/ 3 w 8"/>
                  <a:gd name="T13" fmla="*/ 74 h 104"/>
                  <a:gd name="T14" fmla="*/ 3 w 8"/>
                  <a:gd name="T15" fmla="*/ 67 h 104"/>
                  <a:gd name="T16" fmla="*/ 4 w 8"/>
                  <a:gd name="T17" fmla="*/ 51 h 104"/>
                  <a:gd name="T18" fmla="*/ 4 w 8"/>
                  <a:gd name="T19" fmla="*/ 15 h 104"/>
                  <a:gd name="T20" fmla="*/ 0 w 8"/>
                  <a:gd name="T21" fmla="*/ 0 h 1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104"/>
                  <a:gd name="T35" fmla="*/ 8 w 8"/>
                  <a:gd name="T36" fmla="*/ 104 h 10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104">
                    <a:moveTo>
                      <a:pt x="0" y="0"/>
                    </a:moveTo>
                    <a:lnTo>
                      <a:pt x="0" y="31"/>
                    </a:lnTo>
                    <a:lnTo>
                      <a:pt x="0" y="62"/>
                    </a:lnTo>
                    <a:lnTo>
                      <a:pt x="0" y="76"/>
                    </a:lnTo>
                    <a:lnTo>
                      <a:pt x="2" y="89"/>
                    </a:lnTo>
                    <a:lnTo>
                      <a:pt x="2" y="103"/>
                    </a:lnTo>
                    <a:lnTo>
                      <a:pt x="5" y="84"/>
                    </a:lnTo>
                    <a:lnTo>
                      <a:pt x="5" y="76"/>
                    </a:lnTo>
                    <a:lnTo>
                      <a:pt x="7" y="58"/>
                    </a:lnTo>
                    <a:lnTo>
                      <a:pt x="7" y="17"/>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454" name="Freeform 14"/>
              <p:cNvSpPr>
                <a:spLocks/>
              </p:cNvSpPr>
              <p:nvPr/>
            </p:nvSpPr>
            <p:spPr bwMode="auto">
              <a:xfrm>
                <a:off x="1136" y="2645"/>
                <a:ext cx="9" cy="73"/>
              </a:xfrm>
              <a:custGeom>
                <a:avLst/>
                <a:gdLst>
                  <a:gd name="T0" fmla="*/ 8 w 14"/>
                  <a:gd name="T1" fmla="*/ 0 h 84"/>
                  <a:gd name="T2" fmla="*/ 5 w 14"/>
                  <a:gd name="T3" fmla="*/ 15 h 84"/>
                  <a:gd name="T4" fmla="*/ 3 w 14"/>
                  <a:gd name="T5" fmla="*/ 30 h 84"/>
                  <a:gd name="T6" fmla="*/ 0 w 14"/>
                  <a:gd name="T7" fmla="*/ 50 h 84"/>
                  <a:gd name="T8" fmla="*/ 0 w 14"/>
                  <a:gd name="T9" fmla="*/ 72 h 84"/>
                  <a:gd name="T10" fmla="*/ 5 w 14"/>
                  <a:gd name="T11" fmla="*/ 45 h 84"/>
                  <a:gd name="T12" fmla="*/ 6 w 14"/>
                  <a:gd name="T13" fmla="*/ 30 h 84"/>
                  <a:gd name="T14" fmla="*/ 8 w 14"/>
                  <a:gd name="T15" fmla="*/ 0 h 84"/>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84"/>
                  <a:gd name="T26" fmla="*/ 14 w 14"/>
                  <a:gd name="T27" fmla="*/ 84 h 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84">
                    <a:moveTo>
                      <a:pt x="13" y="0"/>
                    </a:moveTo>
                    <a:lnTo>
                      <a:pt x="7" y="17"/>
                    </a:lnTo>
                    <a:lnTo>
                      <a:pt x="4" y="35"/>
                    </a:lnTo>
                    <a:lnTo>
                      <a:pt x="0" y="57"/>
                    </a:lnTo>
                    <a:lnTo>
                      <a:pt x="0" y="83"/>
                    </a:lnTo>
                    <a:lnTo>
                      <a:pt x="7" y="52"/>
                    </a:lnTo>
                    <a:lnTo>
                      <a:pt x="10" y="35"/>
                    </a:lnTo>
                    <a:lnTo>
                      <a:pt x="13" y="0"/>
                    </a:lnTo>
                  </a:path>
                </a:pathLst>
              </a:custGeom>
              <a:solidFill>
                <a:srgbClr val="402000"/>
              </a:solidFill>
              <a:ln w="12700" cap="rnd">
                <a:noFill/>
                <a:round/>
                <a:headEnd/>
                <a:tailEnd/>
              </a:ln>
            </p:spPr>
            <p:txBody>
              <a:bodyPr>
                <a:prstTxWarp prst="textNoShape">
                  <a:avLst/>
                </a:prstTxWarp>
              </a:bodyPr>
              <a:lstStyle/>
              <a:p>
                <a:endParaRPr lang="en-US"/>
              </a:p>
            </p:txBody>
          </p:sp>
          <p:sp>
            <p:nvSpPr>
              <p:cNvPr id="455" name="Freeform 15"/>
              <p:cNvSpPr>
                <a:spLocks/>
              </p:cNvSpPr>
              <p:nvPr/>
            </p:nvSpPr>
            <p:spPr bwMode="auto">
              <a:xfrm>
                <a:off x="1113" y="2586"/>
                <a:ext cx="16" cy="87"/>
              </a:xfrm>
              <a:custGeom>
                <a:avLst/>
                <a:gdLst>
                  <a:gd name="T0" fmla="*/ 15 w 26"/>
                  <a:gd name="T1" fmla="*/ 23 h 100"/>
                  <a:gd name="T2" fmla="*/ 13 w 26"/>
                  <a:gd name="T3" fmla="*/ 44 h 100"/>
                  <a:gd name="T4" fmla="*/ 8 w 26"/>
                  <a:gd name="T5" fmla="*/ 51 h 100"/>
                  <a:gd name="T6" fmla="*/ 2 w 26"/>
                  <a:gd name="T7" fmla="*/ 75 h 100"/>
                  <a:gd name="T8" fmla="*/ 0 w 26"/>
                  <a:gd name="T9" fmla="*/ 86 h 100"/>
                  <a:gd name="T10" fmla="*/ 2 w 26"/>
                  <a:gd name="T11" fmla="*/ 70 h 100"/>
                  <a:gd name="T12" fmla="*/ 2 w 26"/>
                  <a:gd name="T13" fmla="*/ 51 h 100"/>
                  <a:gd name="T14" fmla="*/ 6 w 26"/>
                  <a:gd name="T15" fmla="*/ 32 h 100"/>
                  <a:gd name="T16" fmla="*/ 10 w 26"/>
                  <a:gd name="T17" fmla="*/ 16 h 100"/>
                  <a:gd name="T18" fmla="*/ 10 w 26"/>
                  <a:gd name="T19" fmla="*/ 0 h 100"/>
                  <a:gd name="T20" fmla="*/ 15 w 26"/>
                  <a:gd name="T21" fmla="*/ 23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100"/>
                  <a:gd name="T35" fmla="*/ 26 w 26"/>
                  <a:gd name="T36" fmla="*/ 100 h 1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100">
                    <a:moveTo>
                      <a:pt x="25" y="27"/>
                    </a:moveTo>
                    <a:lnTo>
                      <a:pt x="21" y="50"/>
                    </a:lnTo>
                    <a:lnTo>
                      <a:pt x="13" y="59"/>
                    </a:lnTo>
                    <a:lnTo>
                      <a:pt x="4" y="86"/>
                    </a:lnTo>
                    <a:lnTo>
                      <a:pt x="0" y="99"/>
                    </a:lnTo>
                    <a:lnTo>
                      <a:pt x="4" y="81"/>
                    </a:lnTo>
                    <a:lnTo>
                      <a:pt x="4" y="59"/>
                    </a:lnTo>
                    <a:lnTo>
                      <a:pt x="9" y="37"/>
                    </a:lnTo>
                    <a:lnTo>
                      <a:pt x="16" y="18"/>
                    </a:lnTo>
                    <a:lnTo>
                      <a:pt x="16" y="0"/>
                    </a:lnTo>
                    <a:lnTo>
                      <a:pt x="25" y="27"/>
                    </a:lnTo>
                  </a:path>
                </a:pathLst>
              </a:custGeom>
              <a:solidFill>
                <a:srgbClr val="402000"/>
              </a:solidFill>
              <a:ln w="12700" cap="rnd">
                <a:noFill/>
                <a:round/>
                <a:headEnd/>
                <a:tailEnd/>
              </a:ln>
            </p:spPr>
            <p:txBody>
              <a:bodyPr>
                <a:prstTxWarp prst="textNoShape">
                  <a:avLst/>
                </a:prstTxWarp>
              </a:bodyPr>
              <a:lstStyle/>
              <a:p>
                <a:endParaRPr lang="en-US"/>
              </a:p>
            </p:txBody>
          </p:sp>
          <p:sp>
            <p:nvSpPr>
              <p:cNvPr id="456" name="Freeform 16"/>
              <p:cNvSpPr>
                <a:spLocks/>
              </p:cNvSpPr>
              <p:nvPr/>
            </p:nvSpPr>
            <p:spPr bwMode="auto">
              <a:xfrm>
                <a:off x="1250" y="2547"/>
                <a:ext cx="4" cy="139"/>
              </a:xfrm>
              <a:custGeom>
                <a:avLst/>
                <a:gdLst>
                  <a:gd name="T0" fmla="*/ 1 w 6"/>
                  <a:gd name="T1" fmla="*/ 138 h 159"/>
                  <a:gd name="T2" fmla="*/ 0 w 6"/>
                  <a:gd name="T3" fmla="*/ 110 h 159"/>
                  <a:gd name="T4" fmla="*/ 0 w 6"/>
                  <a:gd name="T5" fmla="*/ 78 h 159"/>
                  <a:gd name="T6" fmla="*/ 1 w 6"/>
                  <a:gd name="T7" fmla="*/ 53 h 159"/>
                  <a:gd name="T8" fmla="*/ 1 w 6"/>
                  <a:gd name="T9" fmla="*/ 24 h 159"/>
                  <a:gd name="T10" fmla="*/ 2 w 6"/>
                  <a:gd name="T11" fmla="*/ 0 h 159"/>
                  <a:gd name="T12" fmla="*/ 3 w 6"/>
                  <a:gd name="T13" fmla="*/ 9 h 159"/>
                  <a:gd name="T14" fmla="*/ 3 w 6"/>
                  <a:gd name="T15" fmla="*/ 37 h 159"/>
                  <a:gd name="T16" fmla="*/ 2 w 6"/>
                  <a:gd name="T17" fmla="*/ 60 h 159"/>
                  <a:gd name="T18" fmla="*/ 2 w 6"/>
                  <a:gd name="T19" fmla="*/ 78 h 159"/>
                  <a:gd name="T20" fmla="*/ 1 w 6"/>
                  <a:gd name="T21" fmla="*/ 97 h 159"/>
                  <a:gd name="T22" fmla="*/ 2 w 6"/>
                  <a:gd name="T23" fmla="*/ 122 h 159"/>
                  <a:gd name="T24" fmla="*/ 1 w 6"/>
                  <a:gd name="T25" fmla="*/ 138 h 1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
                  <a:gd name="T40" fmla="*/ 0 h 159"/>
                  <a:gd name="T41" fmla="*/ 6 w 6"/>
                  <a:gd name="T42" fmla="*/ 159 h 1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 h="159">
                    <a:moveTo>
                      <a:pt x="2" y="158"/>
                    </a:moveTo>
                    <a:lnTo>
                      <a:pt x="0" y="126"/>
                    </a:lnTo>
                    <a:lnTo>
                      <a:pt x="0" y="89"/>
                    </a:lnTo>
                    <a:lnTo>
                      <a:pt x="2" y="61"/>
                    </a:lnTo>
                    <a:lnTo>
                      <a:pt x="2" y="28"/>
                    </a:lnTo>
                    <a:lnTo>
                      <a:pt x="3" y="0"/>
                    </a:lnTo>
                    <a:lnTo>
                      <a:pt x="5" y="10"/>
                    </a:lnTo>
                    <a:lnTo>
                      <a:pt x="5" y="42"/>
                    </a:lnTo>
                    <a:lnTo>
                      <a:pt x="3" y="69"/>
                    </a:lnTo>
                    <a:lnTo>
                      <a:pt x="3" y="89"/>
                    </a:lnTo>
                    <a:lnTo>
                      <a:pt x="2" y="111"/>
                    </a:lnTo>
                    <a:lnTo>
                      <a:pt x="3" y="139"/>
                    </a:lnTo>
                    <a:lnTo>
                      <a:pt x="2" y="158"/>
                    </a:lnTo>
                  </a:path>
                </a:pathLst>
              </a:custGeom>
              <a:solidFill>
                <a:srgbClr val="402000"/>
              </a:solidFill>
              <a:ln w="12700" cap="rnd">
                <a:noFill/>
                <a:round/>
                <a:headEnd/>
                <a:tailEnd/>
              </a:ln>
            </p:spPr>
            <p:txBody>
              <a:bodyPr>
                <a:prstTxWarp prst="textNoShape">
                  <a:avLst/>
                </a:prstTxWarp>
              </a:bodyPr>
              <a:lstStyle/>
              <a:p>
                <a:endParaRPr lang="en-US"/>
              </a:p>
            </p:txBody>
          </p:sp>
          <p:sp>
            <p:nvSpPr>
              <p:cNvPr id="457" name="Freeform 17"/>
              <p:cNvSpPr>
                <a:spLocks/>
              </p:cNvSpPr>
              <p:nvPr/>
            </p:nvSpPr>
            <p:spPr bwMode="auto">
              <a:xfrm>
                <a:off x="1264" y="2444"/>
                <a:ext cx="13" cy="208"/>
              </a:xfrm>
              <a:custGeom>
                <a:avLst/>
                <a:gdLst>
                  <a:gd name="T0" fmla="*/ 3 w 20"/>
                  <a:gd name="T1" fmla="*/ 207 h 239"/>
                  <a:gd name="T2" fmla="*/ 5 w 20"/>
                  <a:gd name="T3" fmla="*/ 175 h 239"/>
                  <a:gd name="T4" fmla="*/ 8 w 20"/>
                  <a:gd name="T5" fmla="*/ 146 h 239"/>
                  <a:gd name="T6" fmla="*/ 5 w 20"/>
                  <a:gd name="T7" fmla="*/ 117 h 239"/>
                  <a:gd name="T8" fmla="*/ 3 w 20"/>
                  <a:gd name="T9" fmla="*/ 94 h 239"/>
                  <a:gd name="T10" fmla="*/ 5 w 20"/>
                  <a:gd name="T11" fmla="*/ 70 h 239"/>
                  <a:gd name="T12" fmla="*/ 3 w 20"/>
                  <a:gd name="T13" fmla="*/ 49 h 239"/>
                  <a:gd name="T14" fmla="*/ 3 w 20"/>
                  <a:gd name="T15" fmla="*/ 24 h 239"/>
                  <a:gd name="T16" fmla="*/ 0 w 20"/>
                  <a:gd name="T17" fmla="*/ 0 h 239"/>
                  <a:gd name="T18" fmla="*/ 8 w 20"/>
                  <a:gd name="T19" fmla="*/ 20 h 239"/>
                  <a:gd name="T20" fmla="*/ 8 w 20"/>
                  <a:gd name="T21" fmla="*/ 40 h 239"/>
                  <a:gd name="T22" fmla="*/ 10 w 20"/>
                  <a:gd name="T23" fmla="*/ 61 h 239"/>
                  <a:gd name="T24" fmla="*/ 10 w 20"/>
                  <a:gd name="T25" fmla="*/ 77 h 239"/>
                  <a:gd name="T26" fmla="*/ 10 w 20"/>
                  <a:gd name="T27" fmla="*/ 97 h 239"/>
                  <a:gd name="T28" fmla="*/ 10 w 20"/>
                  <a:gd name="T29" fmla="*/ 117 h 239"/>
                  <a:gd name="T30" fmla="*/ 12 w 20"/>
                  <a:gd name="T31" fmla="*/ 134 h 239"/>
                  <a:gd name="T32" fmla="*/ 12 w 20"/>
                  <a:gd name="T33" fmla="*/ 158 h 239"/>
                  <a:gd name="T34" fmla="*/ 8 w 20"/>
                  <a:gd name="T35" fmla="*/ 171 h 239"/>
                  <a:gd name="T36" fmla="*/ 3 w 20"/>
                  <a:gd name="T37" fmla="*/ 207 h 2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239"/>
                  <a:gd name="T59" fmla="*/ 20 w 20"/>
                  <a:gd name="T60" fmla="*/ 239 h 23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239">
                    <a:moveTo>
                      <a:pt x="4" y="238"/>
                    </a:moveTo>
                    <a:lnTo>
                      <a:pt x="7" y="201"/>
                    </a:lnTo>
                    <a:lnTo>
                      <a:pt x="12" y="168"/>
                    </a:lnTo>
                    <a:lnTo>
                      <a:pt x="7" y="135"/>
                    </a:lnTo>
                    <a:lnTo>
                      <a:pt x="4" y="108"/>
                    </a:lnTo>
                    <a:lnTo>
                      <a:pt x="7" y="80"/>
                    </a:lnTo>
                    <a:lnTo>
                      <a:pt x="4" y="56"/>
                    </a:lnTo>
                    <a:lnTo>
                      <a:pt x="4" y="28"/>
                    </a:lnTo>
                    <a:lnTo>
                      <a:pt x="0" y="0"/>
                    </a:lnTo>
                    <a:lnTo>
                      <a:pt x="12" y="23"/>
                    </a:lnTo>
                    <a:lnTo>
                      <a:pt x="12" y="46"/>
                    </a:lnTo>
                    <a:lnTo>
                      <a:pt x="15" y="70"/>
                    </a:lnTo>
                    <a:lnTo>
                      <a:pt x="15" y="89"/>
                    </a:lnTo>
                    <a:lnTo>
                      <a:pt x="15" y="112"/>
                    </a:lnTo>
                    <a:lnTo>
                      <a:pt x="15" y="135"/>
                    </a:lnTo>
                    <a:lnTo>
                      <a:pt x="19" y="154"/>
                    </a:lnTo>
                    <a:lnTo>
                      <a:pt x="19" y="182"/>
                    </a:lnTo>
                    <a:lnTo>
                      <a:pt x="12" y="196"/>
                    </a:lnTo>
                    <a:lnTo>
                      <a:pt x="4" y="238"/>
                    </a:lnTo>
                  </a:path>
                </a:pathLst>
              </a:custGeom>
              <a:solidFill>
                <a:srgbClr val="402000"/>
              </a:solidFill>
              <a:ln w="12700" cap="rnd">
                <a:noFill/>
                <a:round/>
                <a:headEnd/>
                <a:tailEnd/>
              </a:ln>
            </p:spPr>
            <p:txBody>
              <a:bodyPr>
                <a:prstTxWarp prst="textNoShape">
                  <a:avLst/>
                </a:prstTxWarp>
              </a:bodyPr>
              <a:lstStyle/>
              <a:p>
                <a:endParaRPr lang="en-US"/>
              </a:p>
            </p:txBody>
          </p:sp>
          <p:sp>
            <p:nvSpPr>
              <p:cNvPr id="458" name="Freeform 18"/>
              <p:cNvSpPr>
                <a:spLocks/>
              </p:cNvSpPr>
              <p:nvPr/>
            </p:nvSpPr>
            <p:spPr bwMode="auto">
              <a:xfrm>
                <a:off x="1198" y="2419"/>
                <a:ext cx="17" cy="208"/>
              </a:xfrm>
              <a:custGeom>
                <a:avLst/>
                <a:gdLst>
                  <a:gd name="T0" fmla="*/ 5 w 26"/>
                  <a:gd name="T1" fmla="*/ 207 h 239"/>
                  <a:gd name="T2" fmla="*/ 5 w 26"/>
                  <a:gd name="T3" fmla="*/ 179 h 239"/>
                  <a:gd name="T4" fmla="*/ 0 w 26"/>
                  <a:gd name="T5" fmla="*/ 146 h 239"/>
                  <a:gd name="T6" fmla="*/ 0 w 26"/>
                  <a:gd name="T7" fmla="*/ 126 h 239"/>
                  <a:gd name="T8" fmla="*/ 5 w 26"/>
                  <a:gd name="T9" fmla="*/ 105 h 239"/>
                  <a:gd name="T10" fmla="*/ 3 w 26"/>
                  <a:gd name="T11" fmla="*/ 73 h 239"/>
                  <a:gd name="T12" fmla="*/ 3 w 26"/>
                  <a:gd name="T13" fmla="*/ 49 h 239"/>
                  <a:gd name="T14" fmla="*/ 9 w 26"/>
                  <a:gd name="T15" fmla="*/ 24 h 239"/>
                  <a:gd name="T16" fmla="*/ 5 w 26"/>
                  <a:gd name="T17" fmla="*/ 0 h 239"/>
                  <a:gd name="T18" fmla="*/ 14 w 26"/>
                  <a:gd name="T19" fmla="*/ 9 h 239"/>
                  <a:gd name="T20" fmla="*/ 16 w 26"/>
                  <a:gd name="T21" fmla="*/ 33 h 239"/>
                  <a:gd name="T22" fmla="*/ 14 w 26"/>
                  <a:gd name="T23" fmla="*/ 61 h 239"/>
                  <a:gd name="T24" fmla="*/ 11 w 26"/>
                  <a:gd name="T25" fmla="*/ 90 h 239"/>
                  <a:gd name="T26" fmla="*/ 16 w 26"/>
                  <a:gd name="T27" fmla="*/ 105 h 239"/>
                  <a:gd name="T28" fmla="*/ 14 w 26"/>
                  <a:gd name="T29" fmla="*/ 134 h 239"/>
                  <a:gd name="T30" fmla="*/ 14 w 26"/>
                  <a:gd name="T31" fmla="*/ 167 h 239"/>
                  <a:gd name="T32" fmla="*/ 5 w 26"/>
                  <a:gd name="T33" fmla="*/ 207 h 2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239"/>
                  <a:gd name="T53" fmla="*/ 26 w 26"/>
                  <a:gd name="T54" fmla="*/ 239 h 2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239">
                    <a:moveTo>
                      <a:pt x="8" y="238"/>
                    </a:moveTo>
                    <a:lnTo>
                      <a:pt x="8" y="206"/>
                    </a:lnTo>
                    <a:lnTo>
                      <a:pt x="0" y="168"/>
                    </a:lnTo>
                    <a:lnTo>
                      <a:pt x="0" y="145"/>
                    </a:lnTo>
                    <a:lnTo>
                      <a:pt x="8" y="121"/>
                    </a:lnTo>
                    <a:lnTo>
                      <a:pt x="4" y="84"/>
                    </a:lnTo>
                    <a:lnTo>
                      <a:pt x="4" y="56"/>
                    </a:lnTo>
                    <a:lnTo>
                      <a:pt x="13" y="28"/>
                    </a:lnTo>
                    <a:lnTo>
                      <a:pt x="8" y="0"/>
                    </a:lnTo>
                    <a:lnTo>
                      <a:pt x="21" y="10"/>
                    </a:lnTo>
                    <a:lnTo>
                      <a:pt x="25" y="38"/>
                    </a:lnTo>
                    <a:lnTo>
                      <a:pt x="21" y="70"/>
                    </a:lnTo>
                    <a:lnTo>
                      <a:pt x="17" y="103"/>
                    </a:lnTo>
                    <a:lnTo>
                      <a:pt x="25" y="121"/>
                    </a:lnTo>
                    <a:lnTo>
                      <a:pt x="21" y="154"/>
                    </a:lnTo>
                    <a:lnTo>
                      <a:pt x="21" y="192"/>
                    </a:lnTo>
                    <a:lnTo>
                      <a:pt x="8" y="238"/>
                    </a:lnTo>
                  </a:path>
                </a:pathLst>
              </a:custGeom>
              <a:solidFill>
                <a:srgbClr val="402000"/>
              </a:solidFill>
              <a:ln w="12700" cap="rnd">
                <a:noFill/>
                <a:round/>
                <a:headEnd/>
                <a:tailEnd/>
              </a:ln>
            </p:spPr>
            <p:txBody>
              <a:bodyPr>
                <a:prstTxWarp prst="textNoShape">
                  <a:avLst/>
                </a:prstTxWarp>
              </a:bodyPr>
              <a:lstStyle/>
              <a:p>
                <a:endParaRPr lang="en-US"/>
              </a:p>
            </p:txBody>
          </p:sp>
          <p:sp>
            <p:nvSpPr>
              <p:cNvPr id="459" name="Freeform 19"/>
              <p:cNvSpPr>
                <a:spLocks/>
              </p:cNvSpPr>
              <p:nvPr/>
            </p:nvSpPr>
            <p:spPr bwMode="auto">
              <a:xfrm>
                <a:off x="1284" y="2557"/>
                <a:ext cx="9" cy="78"/>
              </a:xfrm>
              <a:custGeom>
                <a:avLst/>
                <a:gdLst>
                  <a:gd name="T0" fmla="*/ 5 w 14"/>
                  <a:gd name="T1" fmla="*/ 0 h 90"/>
                  <a:gd name="T2" fmla="*/ 6 w 14"/>
                  <a:gd name="T3" fmla="*/ 26 h 90"/>
                  <a:gd name="T4" fmla="*/ 5 w 14"/>
                  <a:gd name="T5" fmla="*/ 54 h 90"/>
                  <a:gd name="T6" fmla="*/ 0 w 14"/>
                  <a:gd name="T7" fmla="*/ 77 h 90"/>
                  <a:gd name="T8" fmla="*/ 6 w 14"/>
                  <a:gd name="T9" fmla="*/ 66 h 90"/>
                  <a:gd name="T10" fmla="*/ 8 w 14"/>
                  <a:gd name="T11" fmla="*/ 35 h 90"/>
                  <a:gd name="T12" fmla="*/ 5 w 14"/>
                  <a:gd name="T13" fmla="*/ 0 h 90"/>
                  <a:gd name="T14" fmla="*/ 0 60000 65536"/>
                  <a:gd name="T15" fmla="*/ 0 60000 65536"/>
                  <a:gd name="T16" fmla="*/ 0 60000 65536"/>
                  <a:gd name="T17" fmla="*/ 0 60000 65536"/>
                  <a:gd name="T18" fmla="*/ 0 60000 65536"/>
                  <a:gd name="T19" fmla="*/ 0 60000 65536"/>
                  <a:gd name="T20" fmla="*/ 0 60000 65536"/>
                  <a:gd name="T21" fmla="*/ 0 w 14"/>
                  <a:gd name="T22" fmla="*/ 0 h 90"/>
                  <a:gd name="T23" fmla="*/ 14 w 14"/>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90">
                    <a:moveTo>
                      <a:pt x="7" y="0"/>
                    </a:moveTo>
                    <a:lnTo>
                      <a:pt x="10" y="30"/>
                    </a:lnTo>
                    <a:lnTo>
                      <a:pt x="7" y="62"/>
                    </a:lnTo>
                    <a:lnTo>
                      <a:pt x="0" y="89"/>
                    </a:lnTo>
                    <a:lnTo>
                      <a:pt x="10" y="76"/>
                    </a:lnTo>
                    <a:lnTo>
                      <a:pt x="13" y="40"/>
                    </a:lnTo>
                    <a:lnTo>
                      <a:pt x="7" y="0"/>
                    </a:lnTo>
                  </a:path>
                </a:pathLst>
              </a:custGeom>
              <a:solidFill>
                <a:srgbClr val="402000"/>
              </a:solidFill>
              <a:ln w="12700" cap="rnd">
                <a:noFill/>
                <a:round/>
                <a:headEnd/>
                <a:tailEnd/>
              </a:ln>
            </p:spPr>
            <p:txBody>
              <a:bodyPr>
                <a:prstTxWarp prst="textNoShape">
                  <a:avLst/>
                </a:prstTxWarp>
              </a:bodyPr>
              <a:lstStyle/>
              <a:p>
                <a:endParaRPr lang="en-US"/>
              </a:p>
            </p:txBody>
          </p:sp>
          <p:sp>
            <p:nvSpPr>
              <p:cNvPr id="460" name="Freeform 20"/>
              <p:cNvSpPr>
                <a:spLocks/>
              </p:cNvSpPr>
              <p:nvPr/>
            </p:nvSpPr>
            <p:spPr bwMode="auto">
              <a:xfrm>
                <a:off x="1132" y="2456"/>
                <a:ext cx="9" cy="142"/>
              </a:xfrm>
              <a:custGeom>
                <a:avLst/>
                <a:gdLst>
                  <a:gd name="T0" fmla="*/ 4 w 15"/>
                  <a:gd name="T1" fmla="*/ 141 h 163"/>
                  <a:gd name="T2" fmla="*/ 0 w 15"/>
                  <a:gd name="T3" fmla="*/ 121 h 163"/>
                  <a:gd name="T4" fmla="*/ 0 w 15"/>
                  <a:gd name="T5" fmla="*/ 101 h 163"/>
                  <a:gd name="T6" fmla="*/ 0 w 15"/>
                  <a:gd name="T7" fmla="*/ 72 h 163"/>
                  <a:gd name="T8" fmla="*/ 2 w 15"/>
                  <a:gd name="T9" fmla="*/ 49 h 163"/>
                  <a:gd name="T10" fmla="*/ 4 w 15"/>
                  <a:gd name="T11" fmla="*/ 20 h 163"/>
                  <a:gd name="T12" fmla="*/ 8 w 15"/>
                  <a:gd name="T13" fmla="*/ 0 h 163"/>
                  <a:gd name="T14" fmla="*/ 8 w 15"/>
                  <a:gd name="T15" fmla="*/ 32 h 163"/>
                  <a:gd name="T16" fmla="*/ 8 w 15"/>
                  <a:gd name="T17" fmla="*/ 53 h 163"/>
                  <a:gd name="T18" fmla="*/ 7 w 15"/>
                  <a:gd name="T19" fmla="*/ 77 h 163"/>
                  <a:gd name="T20" fmla="*/ 7 w 15"/>
                  <a:gd name="T21" fmla="*/ 101 h 163"/>
                  <a:gd name="T22" fmla="*/ 4 w 15"/>
                  <a:gd name="T23" fmla="*/ 121 h 163"/>
                  <a:gd name="T24" fmla="*/ 4 w 15"/>
                  <a:gd name="T25" fmla="*/ 141 h 1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63"/>
                  <a:gd name="T41" fmla="*/ 15 w 15"/>
                  <a:gd name="T42" fmla="*/ 163 h 1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63">
                    <a:moveTo>
                      <a:pt x="7" y="162"/>
                    </a:moveTo>
                    <a:lnTo>
                      <a:pt x="0" y="139"/>
                    </a:lnTo>
                    <a:lnTo>
                      <a:pt x="0" y="116"/>
                    </a:lnTo>
                    <a:lnTo>
                      <a:pt x="0" y="83"/>
                    </a:lnTo>
                    <a:lnTo>
                      <a:pt x="3" y="56"/>
                    </a:lnTo>
                    <a:lnTo>
                      <a:pt x="7" y="23"/>
                    </a:lnTo>
                    <a:lnTo>
                      <a:pt x="14" y="0"/>
                    </a:lnTo>
                    <a:lnTo>
                      <a:pt x="14" y="37"/>
                    </a:lnTo>
                    <a:lnTo>
                      <a:pt x="14" y="61"/>
                    </a:lnTo>
                    <a:lnTo>
                      <a:pt x="11" y="88"/>
                    </a:lnTo>
                    <a:lnTo>
                      <a:pt x="11" y="116"/>
                    </a:lnTo>
                    <a:lnTo>
                      <a:pt x="7" y="139"/>
                    </a:lnTo>
                    <a:lnTo>
                      <a:pt x="7" y="162"/>
                    </a:lnTo>
                  </a:path>
                </a:pathLst>
              </a:custGeom>
              <a:solidFill>
                <a:srgbClr val="402000"/>
              </a:solidFill>
              <a:ln w="12700" cap="rnd">
                <a:noFill/>
                <a:round/>
                <a:headEnd/>
                <a:tailEnd/>
              </a:ln>
            </p:spPr>
            <p:txBody>
              <a:bodyPr>
                <a:prstTxWarp prst="textNoShape">
                  <a:avLst/>
                </a:prstTxWarp>
              </a:bodyPr>
              <a:lstStyle/>
              <a:p>
                <a:endParaRPr lang="en-US"/>
              </a:p>
            </p:txBody>
          </p:sp>
          <p:sp>
            <p:nvSpPr>
              <p:cNvPr id="461" name="Freeform 21"/>
              <p:cNvSpPr>
                <a:spLocks/>
              </p:cNvSpPr>
              <p:nvPr/>
            </p:nvSpPr>
            <p:spPr bwMode="auto">
              <a:xfrm>
                <a:off x="1124" y="2465"/>
                <a:ext cx="1" cy="111"/>
              </a:xfrm>
              <a:custGeom>
                <a:avLst/>
                <a:gdLst>
                  <a:gd name="T0" fmla="*/ 0 w 1"/>
                  <a:gd name="T1" fmla="*/ 0 h 128"/>
                  <a:gd name="T2" fmla="*/ 0 w 1"/>
                  <a:gd name="T3" fmla="*/ 16 h 128"/>
                  <a:gd name="T4" fmla="*/ 0 w 1"/>
                  <a:gd name="T5" fmla="*/ 39 h 128"/>
                  <a:gd name="T6" fmla="*/ 0 w 1"/>
                  <a:gd name="T7" fmla="*/ 55 h 128"/>
                  <a:gd name="T8" fmla="*/ 0 w 1"/>
                  <a:gd name="T9" fmla="*/ 67 h 128"/>
                  <a:gd name="T10" fmla="*/ 0 w 1"/>
                  <a:gd name="T11" fmla="*/ 78 h 128"/>
                  <a:gd name="T12" fmla="*/ 0 w 1"/>
                  <a:gd name="T13" fmla="*/ 98 h 128"/>
                  <a:gd name="T14" fmla="*/ 0 w 1"/>
                  <a:gd name="T15" fmla="*/ 110 h 128"/>
                  <a:gd name="T16" fmla="*/ 0 w 1"/>
                  <a:gd name="T17" fmla="*/ 98 h 128"/>
                  <a:gd name="T18" fmla="*/ 0 w 1"/>
                  <a:gd name="T19" fmla="*/ 75 h 128"/>
                  <a:gd name="T20" fmla="*/ 0 w 1"/>
                  <a:gd name="T21" fmla="*/ 59 h 128"/>
                  <a:gd name="T22" fmla="*/ 0 w 1"/>
                  <a:gd name="T23" fmla="*/ 35 h 128"/>
                  <a:gd name="T24" fmla="*/ 0 w 1"/>
                  <a:gd name="T25" fmla="*/ 19 h 128"/>
                  <a:gd name="T26" fmla="*/ 0 w 1"/>
                  <a:gd name="T27" fmla="*/ 0 h 1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
                  <a:gd name="T43" fmla="*/ 0 h 128"/>
                  <a:gd name="T44" fmla="*/ 1 w 1"/>
                  <a:gd name="T45" fmla="*/ 128 h 1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 h="128">
                    <a:moveTo>
                      <a:pt x="0" y="0"/>
                    </a:moveTo>
                    <a:lnTo>
                      <a:pt x="0" y="18"/>
                    </a:lnTo>
                    <a:lnTo>
                      <a:pt x="0" y="45"/>
                    </a:lnTo>
                    <a:lnTo>
                      <a:pt x="0" y="63"/>
                    </a:lnTo>
                    <a:lnTo>
                      <a:pt x="0" y="77"/>
                    </a:lnTo>
                    <a:lnTo>
                      <a:pt x="0" y="90"/>
                    </a:lnTo>
                    <a:lnTo>
                      <a:pt x="0" y="113"/>
                    </a:lnTo>
                    <a:lnTo>
                      <a:pt x="0" y="127"/>
                    </a:lnTo>
                    <a:lnTo>
                      <a:pt x="0" y="113"/>
                    </a:lnTo>
                    <a:lnTo>
                      <a:pt x="0" y="86"/>
                    </a:lnTo>
                    <a:lnTo>
                      <a:pt x="0" y="68"/>
                    </a:lnTo>
                    <a:lnTo>
                      <a:pt x="0" y="40"/>
                    </a:lnTo>
                    <a:lnTo>
                      <a:pt x="0" y="22"/>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462" name="Freeform 22"/>
              <p:cNvSpPr>
                <a:spLocks/>
              </p:cNvSpPr>
              <p:nvPr/>
            </p:nvSpPr>
            <p:spPr bwMode="auto">
              <a:xfrm>
                <a:off x="1152" y="2435"/>
                <a:ext cx="13" cy="196"/>
              </a:xfrm>
              <a:custGeom>
                <a:avLst/>
                <a:gdLst>
                  <a:gd name="T0" fmla="*/ 0 w 20"/>
                  <a:gd name="T1" fmla="*/ 195 h 225"/>
                  <a:gd name="T2" fmla="*/ 0 w 20"/>
                  <a:gd name="T3" fmla="*/ 166 h 225"/>
                  <a:gd name="T4" fmla="*/ 0 w 20"/>
                  <a:gd name="T5" fmla="*/ 146 h 225"/>
                  <a:gd name="T6" fmla="*/ 0 w 20"/>
                  <a:gd name="T7" fmla="*/ 130 h 225"/>
                  <a:gd name="T8" fmla="*/ 3 w 20"/>
                  <a:gd name="T9" fmla="*/ 105 h 225"/>
                  <a:gd name="T10" fmla="*/ 3 w 20"/>
                  <a:gd name="T11" fmla="*/ 90 h 225"/>
                  <a:gd name="T12" fmla="*/ 5 w 20"/>
                  <a:gd name="T13" fmla="*/ 70 h 225"/>
                  <a:gd name="T14" fmla="*/ 5 w 20"/>
                  <a:gd name="T15" fmla="*/ 40 h 225"/>
                  <a:gd name="T16" fmla="*/ 8 w 20"/>
                  <a:gd name="T17" fmla="*/ 29 h 225"/>
                  <a:gd name="T18" fmla="*/ 8 w 20"/>
                  <a:gd name="T19" fmla="*/ 0 h 225"/>
                  <a:gd name="T20" fmla="*/ 12 w 20"/>
                  <a:gd name="T21" fmla="*/ 20 h 225"/>
                  <a:gd name="T22" fmla="*/ 10 w 20"/>
                  <a:gd name="T23" fmla="*/ 40 h 225"/>
                  <a:gd name="T24" fmla="*/ 8 w 20"/>
                  <a:gd name="T25" fmla="*/ 57 h 225"/>
                  <a:gd name="T26" fmla="*/ 10 w 20"/>
                  <a:gd name="T27" fmla="*/ 85 h 225"/>
                  <a:gd name="T28" fmla="*/ 8 w 20"/>
                  <a:gd name="T29" fmla="*/ 105 h 225"/>
                  <a:gd name="T30" fmla="*/ 3 w 20"/>
                  <a:gd name="T31" fmla="*/ 134 h 225"/>
                  <a:gd name="T32" fmla="*/ 3 w 20"/>
                  <a:gd name="T33" fmla="*/ 171 h 225"/>
                  <a:gd name="T34" fmla="*/ 0 w 20"/>
                  <a:gd name="T35" fmla="*/ 195 h 2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
                  <a:gd name="T55" fmla="*/ 0 h 225"/>
                  <a:gd name="T56" fmla="*/ 20 w 20"/>
                  <a:gd name="T57" fmla="*/ 225 h 2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 h="225">
                    <a:moveTo>
                      <a:pt x="0" y="224"/>
                    </a:moveTo>
                    <a:lnTo>
                      <a:pt x="0" y="191"/>
                    </a:lnTo>
                    <a:lnTo>
                      <a:pt x="0" y="168"/>
                    </a:lnTo>
                    <a:lnTo>
                      <a:pt x="0" y="149"/>
                    </a:lnTo>
                    <a:lnTo>
                      <a:pt x="4" y="121"/>
                    </a:lnTo>
                    <a:lnTo>
                      <a:pt x="4" y="103"/>
                    </a:lnTo>
                    <a:lnTo>
                      <a:pt x="7" y="80"/>
                    </a:lnTo>
                    <a:lnTo>
                      <a:pt x="7" y="46"/>
                    </a:lnTo>
                    <a:lnTo>
                      <a:pt x="12" y="33"/>
                    </a:lnTo>
                    <a:lnTo>
                      <a:pt x="12" y="0"/>
                    </a:lnTo>
                    <a:lnTo>
                      <a:pt x="19" y="23"/>
                    </a:lnTo>
                    <a:lnTo>
                      <a:pt x="15" y="46"/>
                    </a:lnTo>
                    <a:lnTo>
                      <a:pt x="12" y="66"/>
                    </a:lnTo>
                    <a:lnTo>
                      <a:pt x="15" y="98"/>
                    </a:lnTo>
                    <a:lnTo>
                      <a:pt x="12" y="121"/>
                    </a:lnTo>
                    <a:lnTo>
                      <a:pt x="4" y="154"/>
                    </a:lnTo>
                    <a:lnTo>
                      <a:pt x="4" y="196"/>
                    </a:lnTo>
                    <a:lnTo>
                      <a:pt x="0" y="224"/>
                    </a:lnTo>
                  </a:path>
                </a:pathLst>
              </a:custGeom>
              <a:solidFill>
                <a:srgbClr val="402000"/>
              </a:solidFill>
              <a:ln w="12700" cap="rnd">
                <a:noFill/>
                <a:round/>
                <a:headEnd/>
                <a:tailEnd/>
              </a:ln>
            </p:spPr>
            <p:txBody>
              <a:bodyPr>
                <a:prstTxWarp prst="textNoShape">
                  <a:avLst/>
                </a:prstTxWarp>
              </a:bodyPr>
              <a:lstStyle/>
              <a:p>
                <a:endParaRPr lang="en-US"/>
              </a:p>
            </p:txBody>
          </p:sp>
          <p:sp>
            <p:nvSpPr>
              <p:cNvPr id="463" name="Freeform 23"/>
              <p:cNvSpPr>
                <a:spLocks/>
              </p:cNvSpPr>
              <p:nvPr/>
            </p:nvSpPr>
            <p:spPr bwMode="auto">
              <a:xfrm>
                <a:off x="1164" y="2414"/>
                <a:ext cx="16" cy="171"/>
              </a:xfrm>
              <a:custGeom>
                <a:avLst/>
                <a:gdLst>
                  <a:gd name="T0" fmla="*/ 5 w 25"/>
                  <a:gd name="T1" fmla="*/ 170 h 196"/>
                  <a:gd name="T2" fmla="*/ 0 w 25"/>
                  <a:gd name="T3" fmla="*/ 150 h 196"/>
                  <a:gd name="T4" fmla="*/ 5 w 25"/>
                  <a:gd name="T5" fmla="*/ 130 h 196"/>
                  <a:gd name="T6" fmla="*/ 5 w 25"/>
                  <a:gd name="T7" fmla="*/ 109 h 196"/>
                  <a:gd name="T8" fmla="*/ 8 w 25"/>
                  <a:gd name="T9" fmla="*/ 98 h 196"/>
                  <a:gd name="T10" fmla="*/ 5 w 25"/>
                  <a:gd name="T11" fmla="*/ 86 h 196"/>
                  <a:gd name="T12" fmla="*/ 5 w 25"/>
                  <a:gd name="T13" fmla="*/ 69 h 196"/>
                  <a:gd name="T14" fmla="*/ 8 w 25"/>
                  <a:gd name="T15" fmla="*/ 53 h 196"/>
                  <a:gd name="T16" fmla="*/ 8 w 25"/>
                  <a:gd name="T17" fmla="*/ 44 h 196"/>
                  <a:gd name="T18" fmla="*/ 10 w 25"/>
                  <a:gd name="T19" fmla="*/ 17 h 196"/>
                  <a:gd name="T20" fmla="*/ 8 w 25"/>
                  <a:gd name="T21" fmla="*/ 0 h 196"/>
                  <a:gd name="T22" fmla="*/ 15 w 25"/>
                  <a:gd name="T23" fmla="*/ 13 h 196"/>
                  <a:gd name="T24" fmla="*/ 13 w 25"/>
                  <a:gd name="T25" fmla="*/ 49 h 196"/>
                  <a:gd name="T26" fmla="*/ 13 w 25"/>
                  <a:gd name="T27" fmla="*/ 81 h 196"/>
                  <a:gd name="T28" fmla="*/ 13 w 25"/>
                  <a:gd name="T29" fmla="*/ 93 h 196"/>
                  <a:gd name="T30" fmla="*/ 10 w 25"/>
                  <a:gd name="T31" fmla="*/ 113 h 196"/>
                  <a:gd name="T32" fmla="*/ 10 w 25"/>
                  <a:gd name="T33" fmla="*/ 138 h 196"/>
                  <a:gd name="T34" fmla="*/ 5 w 25"/>
                  <a:gd name="T35" fmla="*/ 154 h 196"/>
                  <a:gd name="T36" fmla="*/ 5 w 25"/>
                  <a:gd name="T37" fmla="*/ 170 h 1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196"/>
                  <a:gd name="T59" fmla="*/ 25 w 25"/>
                  <a:gd name="T60" fmla="*/ 196 h 1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196">
                    <a:moveTo>
                      <a:pt x="8" y="195"/>
                    </a:moveTo>
                    <a:lnTo>
                      <a:pt x="0" y="172"/>
                    </a:lnTo>
                    <a:lnTo>
                      <a:pt x="8" y="149"/>
                    </a:lnTo>
                    <a:lnTo>
                      <a:pt x="8" y="125"/>
                    </a:lnTo>
                    <a:lnTo>
                      <a:pt x="12" y="112"/>
                    </a:lnTo>
                    <a:lnTo>
                      <a:pt x="8" y="98"/>
                    </a:lnTo>
                    <a:lnTo>
                      <a:pt x="8" y="79"/>
                    </a:lnTo>
                    <a:lnTo>
                      <a:pt x="12" y="61"/>
                    </a:lnTo>
                    <a:lnTo>
                      <a:pt x="12" y="51"/>
                    </a:lnTo>
                    <a:lnTo>
                      <a:pt x="16" y="19"/>
                    </a:lnTo>
                    <a:lnTo>
                      <a:pt x="12" y="0"/>
                    </a:lnTo>
                    <a:lnTo>
                      <a:pt x="24" y="15"/>
                    </a:lnTo>
                    <a:lnTo>
                      <a:pt x="20" y="56"/>
                    </a:lnTo>
                    <a:lnTo>
                      <a:pt x="20" y="93"/>
                    </a:lnTo>
                    <a:lnTo>
                      <a:pt x="20" y="107"/>
                    </a:lnTo>
                    <a:lnTo>
                      <a:pt x="16" y="130"/>
                    </a:lnTo>
                    <a:lnTo>
                      <a:pt x="16" y="158"/>
                    </a:lnTo>
                    <a:lnTo>
                      <a:pt x="8" y="177"/>
                    </a:lnTo>
                    <a:lnTo>
                      <a:pt x="8" y="195"/>
                    </a:lnTo>
                  </a:path>
                </a:pathLst>
              </a:custGeom>
              <a:solidFill>
                <a:srgbClr val="402000"/>
              </a:solidFill>
              <a:ln w="12700" cap="rnd">
                <a:noFill/>
                <a:round/>
                <a:headEnd/>
                <a:tailEnd/>
              </a:ln>
            </p:spPr>
            <p:txBody>
              <a:bodyPr>
                <a:prstTxWarp prst="textNoShape">
                  <a:avLst/>
                </a:prstTxWarp>
              </a:bodyPr>
              <a:lstStyle/>
              <a:p>
                <a:endParaRPr lang="en-US"/>
              </a:p>
            </p:txBody>
          </p:sp>
          <p:sp>
            <p:nvSpPr>
              <p:cNvPr id="464" name="Freeform 24"/>
              <p:cNvSpPr>
                <a:spLocks/>
              </p:cNvSpPr>
              <p:nvPr/>
            </p:nvSpPr>
            <p:spPr bwMode="auto">
              <a:xfrm>
                <a:off x="1176" y="2439"/>
                <a:ext cx="17" cy="159"/>
              </a:xfrm>
              <a:custGeom>
                <a:avLst/>
                <a:gdLst>
                  <a:gd name="T0" fmla="*/ 5 w 26"/>
                  <a:gd name="T1" fmla="*/ 158 h 183"/>
                  <a:gd name="T2" fmla="*/ 0 w 26"/>
                  <a:gd name="T3" fmla="*/ 145 h 183"/>
                  <a:gd name="T4" fmla="*/ 0 w 26"/>
                  <a:gd name="T5" fmla="*/ 138 h 183"/>
                  <a:gd name="T6" fmla="*/ 3 w 26"/>
                  <a:gd name="T7" fmla="*/ 125 h 183"/>
                  <a:gd name="T8" fmla="*/ 5 w 26"/>
                  <a:gd name="T9" fmla="*/ 109 h 183"/>
                  <a:gd name="T10" fmla="*/ 8 w 26"/>
                  <a:gd name="T11" fmla="*/ 85 h 183"/>
                  <a:gd name="T12" fmla="*/ 8 w 26"/>
                  <a:gd name="T13" fmla="*/ 70 h 183"/>
                  <a:gd name="T14" fmla="*/ 8 w 26"/>
                  <a:gd name="T15" fmla="*/ 56 h 183"/>
                  <a:gd name="T16" fmla="*/ 11 w 26"/>
                  <a:gd name="T17" fmla="*/ 33 h 183"/>
                  <a:gd name="T18" fmla="*/ 11 w 26"/>
                  <a:gd name="T19" fmla="*/ 16 h 183"/>
                  <a:gd name="T20" fmla="*/ 11 w 26"/>
                  <a:gd name="T21" fmla="*/ 0 h 183"/>
                  <a:gd name="T22" fmla="*/ 16 w 26"/>
                  <a:gd name="T23" fmla="*/ 24 h 183"/>
                  <a:gd name="T24" fmla="*/ 16 w 26"/>
                  <a:gd name="T25" fmla="*/ 44 h 183"/>
                  <a:gd name="T26" fmla="*/ 16 w 26"/>
                  <a:gd name="T27" fmla="*/ 77 h 183"/>
                  <a:gd name="T28" fmla="*/ 14 w 26"/>
                  <a:gd name="T29" fmla="*/ 101 h 183"/>
                  <a:gd name="T30" fmla="*/ 11 w 26"/>
                  <a:gd name="T31" fmla="*/ 122 h 183"/>
                  <a:gd name="T32" fmla="*/ 8 w 26"/>
                  <a:gd name="T33" fmla="*/ 142 h 183"/>
                  <a:gd name="T34" fmla="*/ 5 w 26"/>
                  <a:gd name="T35" fmla="*/ 158 h 18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
                  <a:gd name="T55" fmla="*/ 0 h 183"/>
                  <a:gd name="T56" fmla="*/ 26 w 26"/>
                  <a:gd name="T57" fmla="*/ 183 h 18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 h="183">
                    <a:moveTo>
                      <a:pt x="8" y="182"/>
                    </a:moveTo>
                    <a:lnTo>
                      <a:pt x="0" y="167"/>
                    </a:lnTo>
                    <a:lnTo>
                      <a:pt x="0" y="159"/>
                    </a:lnTo>
                    <a:lnTo>
                      <a:pt x="4" y="144"/>
                    </a:lnTo>
                    <a:lnTo>
                      <a:pt x="8" y="126"/>
                    </a:lnTo>
                    <a:lnTo>
                      <a:pt x="12" y="98"/>
                    </a:lnTo>
                    <a:lnTo>
                      <a:pt x="12" y="80"/>
                    </a:lnTo>
                    <a:lnTo>
                      <a:pt x="12" y="65"/>
                    </a:lnTo>
                    <a:lnTo>
                      <a:pt x="17" y="38"/>
                    </a:lnTo>
                    <a:lnTo>
                      <a:pt x="17" y="18"/>
                    </a:lnTo>
                    <a:lnTo>
                      <a:pt x="17" y="0"/>
                    </a:lnTo>
                    <a:lnTo>
                      <a:pt x="25" y="28"/>
                    </a:lnTo>
                    <a:lnTo>
                      <a:pt x="25" y="51"/>
                    </a:lnTo>
                    <a:lnTo>
                      <a:pt x="25" y="89"/>
                    </a:lnTo>
                    <a:lnTo>
                      <a:pt x="21" y="116"/>
                    </a:lnTo>
                    <a:lnTo>
                      <a:pt x="17" y="140"/>
                    </a:lnTo>
                    <a:lnTo>
                      <a:pt x="12" y="163"/>
                    </a:lnTo>
                    <a:lnTo>
                      <a:pt x="8" y="182"/>
                    </a:lnTo>
                  </a:path>
                </a:pathLst>
              </a:custGeom>
              <a:solidFill>
                <a:srgbClr val="402000"/>
              </a:solidFill>
              <a:ln w="12700" cap="rnd">
                <a:noFill/>
                <a:round/>
                <a:headEnd/>
                <a:tailEnd/>
              </a:ln>
            </p:spPr>
            <p:txBody>
              <a:bodyPr>
                <a:prstTxWarp prst="textNoShape">
                  <a:avLst/>
                </a:prstTxWarp>
              </a:bodyPr>
              <a:lstStyle/>
              <a:p>
                <a:endParaRPr lang="en-US"/>
              </a:p>
            </p:txBody>
          </p:sp>
          <p:sp>
            <p:nvSpPr>
              <p:cNvPr id="465" name="Freeform 25"/>
              <p:cNvSpPr>
                <a:spLocks/>
              </p:cNvSpPr>
              <p:nvPr/>
            </p:nvSpPr>
            <p:spPr bwMode="auto">
              <a:xfrm>
                <a:off x="1217" y="2809"/>
                <a:ext cx="56" cy="57"/>
              </a:xfrm>
              <a:custGeom>
                <a:avLst/>
                <a:gdLst>
                  <a:gd name="T0" fmla="*/ 0 w 88"/>
                  <a:gd name="T1" fmla="*/ 0 h 65"/>
                  <a:gd name="T2" fmla="*/ 7 w 88"/>
                  <a:gd name="T3" fmla="*/ 11 h 65"/>
                  <a:gd name="T4" fmla="*/ 25 w 88"/>
                  <a:gd name="T5" fmla="*/ 23 h 65"/>
                  <a:gd name="T6" fmla="*/ 48 w 88"/>
                  <a:gd name="T7" fmla="*/ 38 h 65"/>
                  <a:gd name="T8" fmla="*/ 55 w 88"/>
                  <a:gd name="T9" fmla="*/ 56 h 65"/>
                  <a:gd name="T10" fmla="*/ 52 w 88"/>
                  <a:gd name="T11" fmla="*/ 38 h 65"/>
                  <a:gd name="T12" fmla="*/ 38 w 88"/>
                  <a:gd name="T13" fmla="*/ 26 h 65"/>
                  <a:gd name="T14" fmla="*/ 21 w 88"/>
                  <a:gd name="T15" fmla="*/ 16 h 65"/>
                  <a:gd name="T16" fmla="*/ 0 w 88"/>
                  <a:gd name="T17" fmla="*/ 0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8"/>
                  <a:gd name="T28" fmla="*/ 0 h 65"/>
                  <a:gd name="T29" fmla="*/ 88 w 88"/>
                  <a:gd name="T30" fmla="*/ 65 h 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8" h="65">
                    <a:moveTo>
                      <a:pt x="0" y="0"/>
                    </a:moveTo>
                    <a:lnTo>
                      <a:pt x="11" y="13"/>
                    </a:lnTo>
                    <a:lnTo>
                      <a:pt x="39" y="26"/>
                    </a:lnTo>
                    <a:lnTo>
                      <a:pt x="76" y="43"/>
                    </a:lnTo>
                    <a:lnTo>
                      <a:pt x="87" y="64"/>
                    </a:lnTo>
                    <a:lnTo>
                      <a:pt x="81" y="43"/>
                    </a:lnTo>
                    <a:lnTo>
                      <a:pt x="60" y="30"/>
                    </a:lnTo>
                    <a:lnTo>
                      <a:pt x="33" y="18"/>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466" name="Freeform 26"/>
              <p:cNvSpPr>
                <a:spLocks/>
              </p:cNvSpPr>
              <p:nvPr/>
            </p:nvSpPr>
            <p:spPr bwMode="auto">
              <a:xfrm>
                <a:off x="1234" y="2755"/>
                <a:ext cx="59" cy="102"/>
              </a:xfrm>
              <a:custGeom>
                <a:avLst/>
                <a:gdLst>
                  <a:gd name="T0" fmla="*/ 0 w 93"/>
                  <a:gd name="T1" fmla="*/ 0 h 117"/>
                  <a:gd name="T2" fmla="*/ 8 w 93"/>
                  <a:gd name="T3" fmla="*/ 19 h 117"/>
                  <a:gd name="T4" fmla="*/ 18 w 93"/>
                  <a:gd name="T5" fmla="*/ 39 h 117"/>
                  <a:gd name="T6" fmla="*/ 31 w 93"/>
                  <a:gd name="T7" fmla="*/ 50 h 117"/>
                  <a:gd name="T8" fmla="*/ 51 w 93"/>
                  <a:gd name="T9" fmla="*/ 74 h 117"/>
                  <a:gd name="T10" fmla="*/ 58 w 93"/>
                  <a:gd name="T11" fmla="*/ 101 h 117"/>
                  <a:gd name="T12" fmla="*/ 55 w 93"/>
                  <a:gd name="T13" fmla="*/ 78 h 117"/>
                  <a:gd name="T14" fmla="*/ 44 w 93"/>
                  <a:gd name="T15" fmla="*/ 58 h 117"/>
                  <a:gd name="T16" fmla="*/ 31 w 93"/>
                  <a:gd name="T17" fmla="*/ 43 h 117"/>
                  <a:gd name="T18" fmla="*/ 21 w 93"/>
                  <a:gd name="T19" fmla="*/ 39 h 117"/>
                  <a:gd name="T20" fmla="*/ 3 w 93"/>
                  <a:gd name="T21" fmla="*/ 15 h 117"/>
                  <a:gd name="T22" fmla="*/ 0 w 93"/>
                  <a:gd name="T23" fmla="*/ 0 h 1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3"/>
                  <a:gd name="T37" fmla="*/ 0 h 117"/>
                  <a:gd name="T38" fmla="*/ 93 w 93"/>
                  <a:gd name="T39" fmla="*/ 117 h 1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3" h="117">
                    <a:moveTo>
                      <a:pt x="0" y="0"/>
                    </a:moveTo>
                    <a:lnTo>
                      <a:pt x="12" y="22"/>
                    </a:lnTo>
                    <a:lnTo>
                      <a:pt x="28" y="45"/>
                    </a:lnTo>
                    <a:lnTo>
                      <a:pt x="49" y="57"/>
                    </a:lnTo>
                    <a:lnTo>
                      <a:pt x="81" y="85"/>
                    </a:lnTo>
                    <a:lnTo>
                      <a:pt x="92" y="116"/>
                    </a:lnTo>
                    <a:lnTo>
                      <a:pt x="87" y="89"/>
                    </a:lnTo>
                    <a:lnTo>
                      <a:pt x="69" y="67"/>
                    </a:lnTo>
                    <a:lnTo>
                      <a:pt x="49" y="49"/>
                    </a:lnTo>
                    <a:lnTo>
                      <a:pt x="33" y="45"/>
                    </a:lnTo>
                    <a:lnTo>
                      <a:pt x="5" y="17"/>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467" name="Freeform 27"/>
              <p:cNvSpPr>
                <a:spLocks/>
              </p:cNvSpPr>
              <p:nvPr/>
            </p:nvSpPr>
            <p:spPr bwMode="auto">
              <a:xfrm>
                <a:off x="1284" y="2793"/>
                <a:ext cx="28" cy="49"/>
              </a:xfrm>
              <a:custGeom>
                <a:avLst/>
                <a:gdLst>
                  <a:gd name="T0" fmla="*/ 0 w 44"/>
                  <a:gd name="T1" fmla="*/ 0 h 57"/>
                  <a:gd name="T2" fmla="*/ 12 w 44"/>
                  <a:gd name="T3" fmla="*/ 19 h 57"/>
                  <a:gd name="T4" fmla="*/ 18 w 44"/>
                  <a:gd name="T5" fmla="*/ 33 h 57"/>
                  <a:gd name="T6" fmla="*/ 24 w 44"/>
                  <a:gd name="T7" fmla="*/ 48 h 57"/>
                  <a:gd name="T8" fmla="*/ 27 w 44"/>
                  <a:gd name="T9" fmla="*/ 40 h 57"/>
                  <a:gd name="T10" fmla="*/ 22 w 44"/>
                  <a:gd name="T11" fmla="*/ 26 h 57"/>
                  <a:gd name="T12" fmla="*/ 0 w 44"/>
                  <a:gd name="T13" fmla="*/ 0 h 57"/>
                  <a:gd name="T14" fmla="*/ 0 60000 65536"/>
                  <a:gd name="T15" fmla="*/ 0 60000 65536"/>
                  <a:gd name="T16" fmla="*/ 0 60000 65536"/>
                  <a:gd name="T17" fmla="*/ 0 60000 65536"/>
                  <a:gd name="T18" fmla="*/ 0 60000 65536"/>
                  <a:gd name="T19" fmla="*/ 0 60000 65536"/>
                  <a:gd name="T20" fmla="*/ 0 60000 65536"/>
                  <a:gd name="T21" fmla="*/ 0 w 44"/>
                  <a:gd name="T22" fmla="*/ 0 h 57"/>
                  <a:gd name="T23" fmla="*/ 44 w 44"/>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57">
                    <a:moveTo>
                      <a:pt x="0" y="0"/>
                    </a:moveTo>
                    <a:lnTo>
                      <a:pt x="19" y="22"/>
                    </a:lnTo>
                    <a:lnTo>
                      <a:pt x="29" y="38"/>
                    </a:lnTo>
                    <a:lnTo>
                      <a:pt x="38" y="56"/>
                    </a:lnTo>
                    <a:lnTo>
                      <a:pt x="43" y="47"/>
                    </a:lnTo>
                    <a:lnTo>
                      <a:pt x="34" y="30"/>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468" name="Freeform 28"/>
              <p:cNvSpPr>
                <a:spLocks/>
              </p:cNvSpPr>
              <p:nvPr/>
            </p:nvSpPr>
            <p:spPr bwMode="auto">
              <a:xfrm>
                <a:off x="1254" y="2738"/>
                <a:ext cx="65" cy="77"/>
              </a:xfrm>
              <a:custGeom>
                <a:avLst/>
                <a:gdLst>
                  <a:gd name="T0" fmla="*/ 57 w 103"/>
                  <a:gd name="T1" fmla="*/ 76 h 89"/>
                  <a:gd name="T2" fmla="*/ 51 w 103"/>
                  <a:gd name="T3" fmla="*/ 65 h 89"/>
                  <a:gd name="T4" fmla="*/ 38 w 103"/>
                  <a:gd name="T5" fmla="*/ 57 h 89"/>
                  <a:gd name="T6" fmla="*/ 27 w 103"/>
                  <a:gd name="T7" fmla="*/ 42 h 89"/>
                  <a:gd name="T8" fmla="*/ 10 w 103"/>
                  <a:gd name="T9" fmla="*/ 35 h 89"/>
                  <a:gd name="T10" fmla="*/ 4 w 103"/>
                  <a:gd name="T11" fmla="*/ 19 h 89"/>
                  <a:gd name="T12" fmla="*/ 0 w 103"/>
                  <a:gd name="T13" fmla="*/ 0 h 89"/>
                  <a:gd name="T14" fmla="*/ 7 w 103"/>
                  <a:gd name="T15" fmla="*/ 19 h 89"/>
                  <a:gd name="T16" fmla="*/ 17 w 103"/>
                  <a:gd name="T17" fmla="*/ 35 h 89"/>
                  <a:gd name="T18" fmla="*/ 30 w 103"/>
                  <a:gd name="T19" fmla="*/ 42 h 89"/>
                  <a:gd name="T20" fmla="*/ 44 w 103"/>
                  <a:gd name="T21" fmla="*/ 57 h 89"/>
                  <a:gd name="T22" fmla="*/ 54 w 103"/>
                  <a:gd name="T23" fmla="*/ 61 h 89"/>
                  <a:gd name="T24" fmla="*/ 64 w 103"/>
                  <a:gd name="T25" fmla="*/ 76 h 89"/>
                  <a:gd name="T26" fmla="*/ 57 w 103"/>
                  <a:gd name="T27" fmla="*/ 76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3"/>
                  <a:gd name="T43" fmla="*/ 0 h 89"/>
                  <a:gd name="T44" fmla="*/ 103 w 103"/>
                  <a:gd name="T45" fmla="*/ 89 h 8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3" h="89">
                    <a:moveTo>
                      <a:pt x="91" y="88"/>
                    </a:moveTo>
                    <a:lnTo>
                      <a:pt x="81" y="75"/>
                    </a:lnTo>
                    <a:lnTo>
                      <a:pt x="60" y="66"/>
                    </a:lnTo>
                    <a:lnTo>
                      <a:pt x="42" y="48"/>
                    </a:lnTo>
                    <a:lnTo>
                      <a:pt x="16" y="40"/>
                    </a:lnTo>
                    <a:lnTo>
                      <a:pt x="6" y="22"/>
                    </a:lnTo>
                    <a:lnTo>
                      <a:pt x="0" y="0"/>
                    </a:lnTo>
                    <a:lnTo>
                      <a:pt x="11" y="22"/>
                    </a:lnTo>
                    <a:lnTo>
                      <a:pt x="27" y="40"/>
                    </a:lnTo>
                    <a:lnTo>
                      <a:pt x="48" y="48"/>
                    </a:lnTo>
                    <a:lnTo>
                      <a:pt x="70" y="66"/>
                    </a:lnTo>
                    <a:lnTo>
                      <a:pt x="86" y="70"/>
                    </a:lnTo>
                    <a:lnTo>
                      <a:pt x="102" y="88"/>
                    </a:lnTo>
                    <a:lnTo>
                      <a:pt x="91" y="88"/>
                    </a:lnTo>
                  </a:path>
                </a:pathLst>
              </a:custGeom>
              <a:solidFill>
                <a:srgbClr val="201000"/>
              </a:solidFill>
              <a:ln w="12700" cap="rnd">
                <a:noFill/>
                <a:round/>
                <a:headEnd/>
                <a:tailEnd/>
              </a:ln>
            </p:spPr>
            <p:txBody>
              <a:bodyPr>
                <a:prstTxWarp prst="textNoShape">
                  <a:avLst/>
                </a:prstTxWarp>
              </a:bodyPr>
              <a:lstStyle/>
              <a:p>
                <a:endParaRPr lang="en-US"/>
              </a:p>
            </p:txBody>
          </p:sp>
          <p:sp>
            <p:nvSpPr>
              <p:cNvPr id="469" name="Freeform 29"/>
              <p:cNvSpPr>
                <a:spLocks/>
              </p:cNvSpPr>
              <p:nvPr/>
            </p:nvSpPr>
            <p:spPr bwMode="auto">
              <a:xfrm>
                <a:off x="1129" y="2844"/>
                <a:ext cx="23" cy="61"/>
              </a:xfrm>
              <a:custGeom>
                <a:avLst/>
                <a:gdLst>
                  <a:gd name="T0" fmla="*/ 22 w 37"/>
                  <a:gd name="T1" fmla="*/ 0 h 70"/>
                  <a:gd name="T2" fmla="*/ 9 w 37"/>
                  <a:gd name="T3" fmla="*/ 11 h 70"/>
                  <a:gd name="T4" fmla="*/ 2 w 37"/>
                  <a:gd name="T5" fmla="*/ 23 h 70"/>
                  <a:gd name="T6" fmla="*/ 0 w 37"/>
                  <a:gd name="T7" fmla="*/ 41 h 70"/>
                  <a:gd name="T8" fmla="*/ 0 w 37"/>
                  <a:gd name="T9" fmla="*/ 57 h 70"/>
                  <a:gd name="T10" fmla="*/ 2 w 37"/>
                  <a:gd name="T11" fmla="*/ 60 h 70"/>
                  <a:gd name="T12" fmla="*/ 2 w 37"/>
                  <a:gd name="T13" fmla="*/ 44 h 70"/>
                  <a:gd name="T14" fmla="*/ 6 w 37"/>
                  <a:gd name="T15" fmla="*/ 30 h 70"/>
                  <a:gd name="T16" fmla="*/ 12 w 37"/>
                  <a:gd name="T17" fmla="*/ 15 h 70"/>
                  <a:gd name="T18" fmla="*/ 22 w 37"/>
                  <a:gd name="T19" fmla="*/ 0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70"/>
                  <a:gd name="T32" fmla="*/ 37 w 37"/>
                  <a:gd name="T33" fmla="*/ 70 h 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70">
                    <a:moveTo>
                      <a:pt x="36" y="0"/>
                    </a:moveTo>
                    <a:lnTo>
                      <a:pt x="14" y="13"/>
                    </a:lnTo>
                    <a:lnTo>
                      <a:pt x="4" y="26"/>
                    </a:lnTo>
                    <a:lnTo>
                      <a:pt x="0" y="47"/>
                    </a:lnTo>
                    <a:lnTo>
                      <a:pt x="0" y="65"/>
                    </a:lnTo>
                    <a:lnTo>
                      <a:pt x="4" y="69"/>
                    </a:lnTo>
                    <a:lnTo>
                      <a:pt x="4" y="51"/>
                    </a:lnTo>
                    <a:lnTo>
                      <a:pt x="9" y="34"/>
                    </a:lnTo>
                    <a:lnTo>
                      <a:pt x="19" y="17"/>
                    </a:lnTo>
                    <a:lnTo>
                      <a:pt x="36" y="0"/>
                    </a:lnTo>
                  </a:path>
                </a:pathLst>
              </a:custGeom>
              <a:solidFill>
                <a:srgbClr val="201000"/>
              </a:solidFill>
              <a:ln w="12700" cap="rnd">
                <a:noFill/>
                <a:round/>
                <a:headEnd/>
                <a:tailEnd/>
              </a:ln>
            </p:spPr>
            <p:txBody>
              <a:bodyPr>
                <a:prstTxWarp prst="textNoShape">
                  <a:avLst/>
                </a:prstTxWarp>
              </a:bodyPr>
              <a:lstStyle/>
              <a:p>
                <a:endParaRPr lang="en-US"/>
              </a:p>
            </p:txBody>
          </p:sp>
          <p:sp>
            <p:nvSpPr>
              <p:cNvPr id="470" name="Freeform 30"/>
              <p:cNvSpPr>
                <a:spLocks/>
              </p:cNvSpPr>
              <p:nvPr/>
            </p:nvSpPr>
            <p:spPr bwMode="auto">
              <a:xfrm>
                <a:off x="1109" y="2872"/>
                <a:ext cx="36" cy="83"/>
              </a:xfrm>
              <a:custGeom>
                <a:avLst/>
                <a:gdLst>
                  <a:gd name="T0" fmla="*/ 26 w 55"/>
                  <a:gd name="T1" fmla="*/ 79 h 96"/>
                  <a:gd name="T2" fmla="*/ 19 w 55"/>
                  <a:gd name="T3" fmla="*/ 67 h 96"/>
                  <a:gd name="T4" fmla="*/ 10 w 55"/>
                  <a:gd name="T5" fmla="*/ 55 h 96"/>
                  <a:gd name="T6" fmla="*/ 3 w 55"/>
                  <a:gd name="T7" fmla="*/ 48 h 96"/>
                  <a:gd name="T8" fmla="*/ 0 w 55"/>
                  <a:gd name="T9" fmla="*/ 32 h 96"/>
                  <a:gd name="T10" fmla="*/ 3 w 55"/>
                  <a:gd name="T11" fmla="*/ 16 h 96"/>
                  <a:gd name="T12" fmla="*/ 7 w 55"/>
                  <a:gd name="T13" fmla="*/ 0 h 96"/>
                  <a:gd name="T14" fmla="*/ 7 w 55"/>
                  <a:gd name="T15" fmla="*/ 16 h 96"/>
                  <a:gd name="T16" fmla="*/ 3 w 55"/>
                  <a:gd name="T17" fmla="*/ 35 h 96"/>
                  <a:gd name="T18" fmla="*/ 10 w 55"/>
                  <a:gd name="T19" fmla="*/ 48 h 96"/>
                  <a:gd name="T20" fmla="*/ 19 w 55"/>
                  <a:gd name="T21" fmla="*/ 60 h 96"/>
                  <a:gd name="T22" fmla="*/ 22 w 55"/>
                  <a:gd name="T23" fmla="*/ 71 h 96"/>
                  <a:gd name="T24" fmla="*/ 35 w 55"/>
                  <a:gd name="T25" fmla="*/ 82 h 96"/>
                  <a:gd name="T26" fmla="*/ 26 w 55"/>
                  <a:gd name="T27" fmla="*/ 79 h 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5"/>
                  <a:gd name="T43" fmla="*/ 0 h 96"/>
                  <a:gd name="T44" fmla="*/ 55 w 55"/>
                  <a:gd name="T45" fmla="*/ 96 h 9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5" h="96">
                    <a:moveTo>
                      <a:pt x="39" y="91"/>
                    </a:moveTo>
                    <a:lnTo>
                      <a:pt x="29" y="77"/>
                    </a:lnTo>
                    <a:lnTo>
                      <a:pt x="15" y="64"/>
                    </a:lnTo>
                    <a:lnTo>
                      <a:pt x="5" y="55"/>
                    </a:lnTo>
                    <a:lnTo>
                      <a:pt x="0" y="37"/>
                    </a:lnTo>
                    <a:lnTo>
                      <a:pt x="5" y="19"/>
                    </a:lnTo>
                    <a:lnTo>
                      <a:pt x="10" y="0"/>
                    </a:lnTo>
                    <a:lnTo>
                      <a:pt x="10" y="19"/>
                    </a:lnTo>
                    <a:lnTo>
                      <a:pt x="5" y="41"/>
                    </a:lnTo>
                    <a:lnTo>
                      <a:pt x="15" y="55"/>
                    </a:lnTo>
                    <a:lnTo>
                      <a:pt x="29" y="69"/>
                    </a:lnTo>
                    <a:lnTo>
                      <a:pt x="34" y="82"/>
                    </a:lnTo>
                    <a:lnTo>
                      <a:pt x="54" y="95"/>
                    </a:lnTo>
                    <a:lnTo>
                      <a:pt x="39" y="91"/>
                    </a:lnTo>
                  </a:path>
                </a:pathLst>
              </a:custGeom>
              <a:solidFill>
                <a:srgbClr val="201000"/>
              </a:solidFill>
              <a:ln w="12700" cap="rnd">
                <a:noFill/>
                <a:round/>
                <a:headEnd/>
                <a:tailEnd/>
              </a:ln>
            </p:spPr>
            <p:txBody>
              <a:bodyPr>
                <a:prstTxWarp prst="textNoShape">
                  <a:avLst/>
                </a:prstTxWarp>
              </a:bodyPr>
              <a:lstStyle/>
              <a:p>
                <a:endParaRPr lang="en-US"/>
              </a:p>
            </p:txBody>
          </p:sp>
          <p:sp>
            <p:nvSpPr>
              <p:cNvPr id="471" name="Freeform 31"/>
              <p:cNvSpPr>
                <a:spLocks/>
              </p:cNvSpPr>
              <p:nvPr/>
            </p:nvSpPr>
            <p:spPr bwMode="auto">
              <a:xfrm>
                <a:off x="1296" y="2746"/>
                <a:ext cx="74" cy="36"/>
              </a:xfrm>
              <a:custGeom>
                <a:avLst/>
                <a:gdLst>
                  <a:gd name="T0" fmla="*/ 0 w 115"/>
                  <a:gd name="T1" fmla="*/ 0 h 42"/>
                  <a:gd name="T2" fmla="*/ 17 w 115"/>
                  <a:gd name="T3" fmla="*/ 18 h 42"/>
                  <a:gd name="T4" fmla="*/ 28 w 115"/>
                  <a:gd name="T5" fmla="*/ 28 h 42"/>
                  <a:gd name="T6" fmla="*/ 49 w 115"/>
                  <a:gd name="T7" fmla="*/ 32 h 42"/>
                  <a:gd name="T8" fmla="*/ 73 w 115"/>
                  <a:gd name="T9" fmla="*/ 35 h 42"/>
                  <a:gd name="T10" fmla="*/ 56 w 115"/>
                  <a:gd name="T11" fmla="*/ 28 h 42"/>
                  <a:gd name="T12" fmla="*/ 46 w 115"/>
                  <a:gd name="T13" fmla="*/ 28 h 42"/>
                  <a:gd name="T14" fmla="*/ 31 w 115"/>
                  <a:gd name="T15" fmla="*/ 25 h 42"/>
                  <a:gd name="T16" fmla="*/ 14 w 115"/>
                  <a:gd name="T17" fmla="*/ 15 h 42"/>
                  <a:gd name="T18" fmla="*/ 0 w 115"/>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
                  <a:gd name="T31" fmla="*/ 0 h 42"/>
                  <a:gd name="T32" fmla="*/ 115 w 115"/>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 h="42">
                    <a:moveTo>
                      <a:pt x="0" y="0"/>
                    </a:moveTo>
                    <a:lnTo>
                      <a:pt x="27" y="21"/>
                    </a:lnTo>
                    <a:lnTo>
                      <a:pt x="43" y="33"/>
                    </a:lnTo>
                    <a:lnTo>
                      <a:pt x="76" y="37"/>
                    </a:lnTo>
                    <a:lnTo>
                      <a:pt x="114" y="41"/>
                    </a:lnTo>
                    <a:lnTo>
                      <a:pt x="87" y="33"/>
                    </a:lnTo>
                    <a:lnTo>
                      <a:pt x="71" y="33"/>
                    </a:lnTo>
                    <a:lnTo>
                      <a:pt x="48" y="29"/>
                    </a:lnTo>
                    <a:lnTo>
                      <a:pt x="22" y="17"/>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472" name="Freeform 32"/>
              <p:cNvSpPr>
                <a:spLocks/>
              </p:cNvSpPr>
              <p:nvPr/>
            </p:nvSpPr>
            <p:spPr bwMode="auto">
              <a:xfrm>
                <a:off x="1217" y="2755"/>
                <a:ext cx="40" cy="69"/>
              </a:xfrm>
              <a:custGeom>
                <a:avLst/>
                <a:gdLst>
                  <a:gd name="T0" fmla="*/ 0 w 63"/>
                  <a:gd name="T1" fmla="*/ 0 h 79"/>
                  <a:gd name="T2" fmla="*/ 3 w 63"/>
                  <a:gd name="T3" fmla="*/ 26 h 79"/>
                  <a:gd name="T4" fmla="*/ 13 w 63"/>
                  <a:gd name="T5" fmla="*/ 42 h 79"/>
                  <a:gd name="T6" fmla="*/ 27 w 63"/>
                  <a:gd name="T7" fmla="*/ 53 h 79"/>
                  <a:gd name="T8" fmla="*/ 39 w 63"/>
                  <a:gd name="T9" fmla="*/ 68 h 79"/>
                  <a:gd name="T10" fmla="*/ 30 w 63"/>
                  <a:gd name="T11" fmla="*/ 49 h 79"/>
                  <a:gd name="T12" fmla="*/ 13 w 63"/>
                  <a:gd name="T13" fmla="*/ 38 h 79"/>
                  <a:gd name="T14" fmla="*/ 6 w 63"/>
                  <a:gd name="T15" fmla="*/ 23 h 79"/>
                  <a:gd name="T16" fmla="*/ 0 w 63"/>
                  <a:gd name="T17" fmla="*/ 0 h 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79"/>
                  <a:gd name="T29" fmla="*/ 63 w 63"/>
                  <a:gd name="T30" fmla="*/ 79 h 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79">
                    <a:moveTo>
                      <a:pt x="0" y="0"/>
                    </a:moveTo>
                    <a:lnTo>
                      <a:pt x="5" y="30"/>
                    </a:lnTo>
                    <a:lnTo>
                      <a:pt x="20" y="48"/>
                    </a:lnTo>
                    <a:lnTo>
                      <a:pt x="42" y="61"/>
                    </a:lnTo>
                    <a:lnTo>
                      <a:pt x="62" y="78"/>
                    </a:lnTo>
                    <a:lnTo>
                      <a:pt x="47" y="56"/>
                    </a:lnTo>
                    <a:lnTo>
                      <a:pt x="20" y="44"/>
                    </a:lnTo>
                    <a:lnTo>
                      <a:pt x="10" y="26"/>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473" name="Freeform 33"/>
              <p:cNvSpPr>
                <a:spLocks/>
              </p:cNvSpPr>
              <p:nvPr/>
            </p:nvSpPr>
            <p:spPr bwMode="auto">
              <a:xfrm>
                <a:off x="1035" y="2746"/>
                <a:ext cx="86" cy="78"/>
              </a:xfrm>
              <a:custGeom>
                <a:avLst/>
                <a:gdLst>
                  <a:gd name="T0" fmla="*/ 85 w 134"/>
                  <a:gd name="T1" fmla="*/ 0 h 90"/>
                  <a:gd name="T2" fmla="*/ 78 w 134"/>
                  <a:gd name="T3" fmla="*/ 28 h 90"/>
                  <a:gd name="T4" fmla="*/ 65 w 134"/>
                  <a:gd name="T5" fmla="*/ 47 h 90"/>
                  <a:gd name="T6" fmla="*/ 43 w 134"/>
                  <a:gd name="T7" fmla="*/ 62 h 90"/>
                  <a:gd name="T8" fmla="*/ 22 w 134"/>
                  <a:gd name="T9" fmla="*/ 70 h 90"/>
                  <a:gd name="T10" fmla="*/ 0 w 134"/>
                  <a:gd name="T11" fmla="*/ 77 h 90"/>
                  <a:gd name="T12" fmla="*/ 19 w 134"/>
                  <a:gd name="T13" fmla="*/ 77 h 90"/>
                  <a:gd name="T14" fmla="*/ 36 w 134"/>
                  <a:gd name="T15" fmla="*/ 74 h 90"/>
                  <a:gd name="T16" fmla="*/ 54 w 134"/>
                  <a:gd name="T17" fmla="*/ 58 h 90"/>
                  <a:gd name="T18" fmla="*/ 75 w 134"/>
                  <a:gd name="T19" fmla="*/ 39 h 90"/>
                  <a:gd name="T20" fmla="*/ 85 w 134"/>
                  <a:gd name="T21" fmla="*/ 0 h 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4"/>
                  <a:gd name="T34" fmla="*/ 0 h 90"/>
                  <a:gd name="T35" fmla="*/ 134 w 134"/>
                  <a:gd name="T36" fmla="*/ 90 h 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4" h="90">
                    <a:moveTo>
                      <a:pt x="133" y="0"/>
                    </a:moveTo>
                    <a:lnTo>
                      <a:pt x="122" y="32"/>
                    </a:lnTo>
                    <a:lnTo>
                      <a:pt x="101" y="54"/>
                    </a:lnTo>
                    <a:lnTo>
                      <a:pt x="67" y="71"/>
                    </a:lnTo>
                    <a:lnTo>
                      <a:pt x="34" y="81"/>
                    </a:lnTo>
                    <a:lnTo>
                      <a:pt x="0" y="89"/>
                    </a:lnTo>
                    <a:lnTo>
                      <a:pt x="29" y="89"/>
                    </a:lnTo>
                    <a:lnTo>
                      <a:pt x="56" y="85"/>
                    </a:lnTo>
                    <a:lnTo>
                      <a:pt x="84" y="67"/>
                    </a:lnTo>
                    <a:lnTo>
                      <a:pt x="117" y="45"/>
                    </a:lnTo>
                    <a:lnTo>
                      <a:pt x="133" y="0"/>
                    </a:lnTo>
                  </a:path>
                </a:pathLst>
              </a:custGeom>
              <a:solidFill>
                <a:srgbClr val="201000"/>
              </a:solidFill>
              <a:ln w="12700" cap="rnd">
                <a:noFill/>
                <a:round/>
                <a:headEnd/>
                <a:tailEnd/>
              </a:ln>
            </p:spPr>
            <p:txBody>
              <a:bodyPr>
                <a:prstTxWarp prst="textNoShape">
                  <a:avLst/>
                </a:prstTxWarp>
              </a:bodyPr>
              <a:lstStyle/>
              <a:p>
                <a:endParaRPr lang="en-US"/>
              </a:p>
            </p:txBody>
          </p:sp>
          <p:sp>
            <p:nvSpPr>
              <p:cNvPr id="474" name="Freeform 34"/>
              <p:cNvSpPr>
                <a:spLocks/>
              </p:cNvSpPr>
              <p:nvPr/>
            </p:nvSpPr>
            <p:spPr bwMode="auto">
              <a:xfrm>
                <a:off x="997" y="2797"/>
                <a:ext cx="120" cy="53"/>
              </a:xfrm>
              <a:custGeom>
                <a:avLst/>
                <a:gdLst>
                  <a:gd name="T0" fmla="*/ 119 w 188"/>
                  <a:gd name="T1" fmla="*/ 0 h 61"/>
                  <a:gd name="T2" fmla="*/ 105 w 188"/>
                  <a:gd name="T3" fmla="*/ 18 h 61"/>
                  <a:gd name="T4" fmla="*/ 87 w 188"/>
                  <a:gd name="T5" fmla="*/ 30 h 61"/>
                  <a:gd name="T6" fmla="*/ 69 w 188"/>
                  <a:gd name="T7" fmla="*/ 37 h 61"/>
                  <a:gd name="T8" fmla="*/ 47 w 188"/>
                  <a:gd name="T9" fmla="*/ 37 h 61"/>
                  <a:gd name="T10" fmla="*/ 29 w 188"/>
                  <a:gd name="T11" fmla="*/ 37 h 61"/>
                  <a:gd name="T12" fmla="*/ 14 w 188"/>
                  <a:gd name="T13" fmla="*/ 41 h 61"/>
                  <a:gd name="T14" fmla="*/ 0 w 188"/>
                  <a:gd name="T15" fmla="*/ 52 h 61"/>
                  <a:gd name="T16" fmla="*/ 14 w 188"/>
                  <a:gd name="T17" fmla="*/ 45 h 61"/>
                  <a:gd name="T18" fmla="*/ 32 w 188"/>
                  <a:gd name="T19" fmla="*/ 41 h 61"/>
                  <a:gd name="T20" fmla="*/ 47 w 188"/>
                  <a:gd name="T21" fmla="*/ 41 h 61"/>
                  <a:gd name="T22" fmla="*/ 65 w 188"/>
                  <a:gd name="T23" fmla="*/ 41 h 61"/>
                  <a:gd name="T24" fmla="*/ 83 w 188"/>
                  <a:gd name="T25" fmla="*/ 37 h 61"/>
                  <a:gd name="T26" fmla="*/ 98 w 188"/>
                  <a:gd name="T27" fmla="*/ 30 h 61"/>
                  <a:gd name="T28" fmla="*/ 119 w 188"/>
                  <a:gd name="T29" fmla="*/ 15 h 61"/>
                  <a:gd name="T30" fmla="*/ 119 w 188"/>
                  <a:gd name="T31" fmla="*/ 0 h 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8"/>
                  <a:gd name="T49" fmla="*/ 0 h 61"/>
                  <a:gd name="T50" fmla="*/ 188 w 188"/>
                  <a:gd name="T51" fmla="*/ 61 h 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8" h="61">
                    <a:moveTo>
                      <a:pt x="187" y="0"/>
                    </a:moveTo>
                    <a:lnTo>
                      <a:pt x="165" y="21"/>
                    </a:lnTo>
                    <a:lnTo>
                      <a:pt x="137" y="34"/>
                    </a:lnTo>
                    <a:lnTo>
                      <a:pt x="108" y="43"/>
                    </a:lnTo>
                    <a:lnTo>
                      <a:pt x="74" y="43"/>
                    </a:lnTo>
                    <a:lnTo>
                      <a:pt x="45" y="43"/>
                    </a:lnTo>
                    <a:lnTo>
                      <a:pt x="22" y="47"/>
                    </a:lnTo>
                    <a:lnTo>
                      <a:pt x="0" y="60"/>
                    </a:lnTo>
                    <a:lnTo>
                      <a:pt x="22" y="52"/>
                    </a:lnTo>
                    <a:lnTo>
                      <a:pt x="50" y="47"/>
                    </a:lnTo>
                    <a:lnTo>
                      <a:pt x="74" y="47"/>
                    </a:lnTo>
                    <a:lnTo>
                      <a:pt x="102" y="47"/>
                    </a:lnTo>
                    <a:lnTo>
                      <a:pt x="130" y="43"/>
                    </a:lnTo>
                    <a:lnTo>
                      <a:pt x="153" y="34"/>
                    </a:lnTo>
                    <a:lnTo>
                      <a:pt x="187" y="17"/>
                    </a:lnTo>
                    <a:lnTo>
                      <a:pt x="187" y="0"/>
                    </a:lnTo>
                  </a:path>
                </a:pathLst>
              </a:custGeom>
              <a:solidFill>
                <a:srgbClr val="201000"/>
              </a:solidFill>
              <a:ln w="12700" cap="rnd">
                <a:noFill/>
                <a:round/>
                <a:headEnd/>
                <a:tailEnd/>
              </a:ln>
            </p:spPr>
            <p:txBody>
              <a:bodyPr>
                <a:prstTxWarp prst="textNoShape">
                  <a:avLst/>
                </a:prstTxWarp>
              </a:bodyPr>
              <a:lstStyle/>
              <a:p>
                <a:endParaRPr lang="en-US"/>
              </a:p>
            </p:txBody>
          </p:sp>
          <p:sp>
            <p:nvSpPr>
              <p:cNvPr id="475" name="Freeform 35"/>
              <p:cNvSpPr>
                <a:spLocks/>
              </p:cNvSpPr>
              <p:nvPr/>
            </p:nvSpPr>
            <p:spPr bwMode="auto">
              <a:xfrm>
                <a:off x="980" y="2746"/>
                <a:ext cx="83" cy="49"/>
              </a:xfrm>
              <a:custGeom>
                <a:avLst/>
                <a:gdLst>
                  <a:gd name="T0" fmla="*/ 82 w 130"/>
                  <a:gd name="T1" fmla="*/ 0 h 57"/>
                  <a:gd name="T2" fmla="*/ 72 w 130"/>
                  <a:gd name="T3" fmla="*/ 12 h 57"/>
                  <a:gd name="T4" fmla="*/ 61 w 130"/>
                  <a:gd name="T5" fmla="*/ 19 h 57"/>
                  <a:gd name="T6" fmla="*/ 43 w 130"/>
                  <a:gd name="T7" fmla="*/ 29 h 57"/>
                  <a:gd name="T8" fmla="*/ 22 w 130"/>
                  <a:gd name="T9" fmla="*/ 33 h 57"/>
                  <a:gd name="T10" fmla="*/ 0 w 130"/>
                  <a:gd name="T11" fmla="*/ 48 h 57"/>
                  <a:gd name="T12" fmla="*/ 26 w 130"/>
                  <a:gd name="T13" fmla="*/ 33 h 57"/>
                  <a:gd name="T14" fmla="*/ 29 w 130"/>
                  <a:gd name="T15" fmla="*/ 36 h 57"/>
                  <a:gd name="T16" fmla="*/ 47 w 130"/>
                  <a:gd name="T17" fmla="*/ 33 h 57"/>
                  <a:gd name="T18" fmla="*/ 64 w 130"/>
                  <a:gd name="T19" fmla="*/ 22 h 57"/>
                  <a:gd name="T20" fmla="*/ 82 w 130"/>
                  <a:gd name="T21" fmla="*/ 0 h 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
                  <a:gd name="T34" fmla="*/ 0 h 57"/>
                  <a:gd name="T35" fmla="*/ 130 w 130"/>
                  <a:gd name="T36" fmla="*/ 57 h 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 h="57">
                    <a:moveTo>
                      <a:pt x="129" y="0"/>
                    </a:moveTo>
                    <a:lnTo>
                      <a:pt x="113" y="14"/>
                    </a:lnTo>
                    <a:lnTo>
                      <a:pt x="96" y="22"/>
                    </a:lnTo>
                    <a:lnTo>
                      <a:pt x="67" y="34"/>
                    </a:lnTo>
                    <a:lnTo>
                      <a:pt x="34" y="38"/>
                    </a:lnTo>
                    <a:lnTo>
                      <a:pt x="0" y="56"/>
                    </a:lnTo>
                    <a:lnTo>
                      <a:pt x="40" y="38"/>
                    </a:lnTo>
                    <a:lnTo>
                      <a:pt x="45" y="42"/>
                    </a:lnTo>
                    <a:lnTo>
                      <a:pt x="73" y="38"/>
                    </a:lnTo>
                    <a:lnTo>
                      <a:pt x="101" y="26"/>
                    </a:lnTo>
                    <a:lnTo>
                      <a:pt x="129" y="0"/>
                    </a:lnTo>
                  </a:path>
                </a:pathLst>
              </a:custGeom>
              <a:solidFill>
                <a:srgbClr val="201000"/>
              </a:solidFill>
              <a:ln w="12700" cap="rnd">
                <a:noFill/>
                <a:round/>
                <a:headEnd/>
                <a:tailEnd/>
              </a:ln>
            </p:spPr>
            <p:txBody>
              <a:bodyPr>
                <a:prstTxWarp prst="textNoShape">
                  <a:avLst/>
                </a:prstTxWarp>
              </a:bodyPr>
              <a:lstStyle/>
              <a:p>
                <a:endParaRPr lang="en-US"/>
              </a:p>
            </p:txBody>
          </p:sp>
          <p:sp>
            <p:nvSpPr>
              <p:cNvPr id="476" name="Freeform 36"/>
              <p:cNvSpPr>
                <a:spLocks/>
              </p:cNvSpPr>
              <p:nvPr/>
            </p:nvSpPr>
            <p:spPr bwMode="auto">
              <a:xfrm>
                <a:off x="849" y="2834"/>
                <a:ext cx="73" cy="16"/>
              </a:xfrm>
              <a:custGeom>
                <a:avLst/>
                <a:gdLst>
                  <a:gd name="T0" fmla="*/ 38 w 114"/>
                  <a:gd name="T1" fmla="*/ 15 h 18"/>
                  <a:gd name="T2" fmla="*/ 59 w 114"/>
                  <a:gd name="T3" fmla="*/ 10 h 18"/>
                  <a:gd name="T4" fmla="*/ 72 w 114"/>
                  <a:gd name="T5" fmla="*/ 0 h 18"/>
                  <a:gd name="T6" fmla="*/ 59 w 114"/>
                  <a:gd name="T7" fmla="*/ 6 h 18"/>
                  <a:gd name="T8" fmla="*/ 0 w 114"/>
                  <a:gd name="T9" fmla="*/ 15 h 18"/>
                  <a:gd name="T10" fmla="*/ 28 w 114"/>
                  <a:gd name="T11" fmla="*/ 15 h 18"/>
                  <a:gd name="T12" fmla="*/ 38 w 114"/>
                  <a:gd name="T13" fmla="*/ 15 h 18"/>
                  <a:gd name="T14" fmla="*/ 0 60000 65536"/>
                  <a:gd name="T15" fmla="*/ 0 60000 65536"/>
                  <a:gd name="T16" fmla="*/ 0 60000 65536"/>
                  <a:gd name="T17" fmla="*/ 0 60000 65536"/>
                  <a:gd name="T18" fmla="*/ 0 60000 65536"/>
                  <a:gd name="T19" fmla="*/ 0 60000 65536"/>
                  <a:gd name="T20" fmla="*/ 0 60000 65536"/>
                  <a:gd name="T21" fmla="*/ 0 w 114"/>
                  <a:gd name="T22" fmla="*/ 0 h 18"/>
                  <a:gd name="T23" fmla="*/ 114 w 114"/>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4" h="18">
                    <a:moveTo>
                      <a:pt x="60" y="17"/>
                    </a:moveTo>
                    <a:lnTo>
                      <a:pt x="92" y="11"/>
                    </a:lnTo>
                    <a:lnTo>
                      <a:pt x="113" y="0"/>
                    </a:lnTo>
                    <a:lnTo>
                      <a:pt x="92" y="7"/>
                    </a:lnTo>
                    <a:lnTo>
                      <a:pt x="0" y="17"/>
                    </a:lnTo>
                    <a:lnTo>
                      <a:pt x="43" y="17"/>
                    </a:lnTo>
                    <a:lnTo>
                      <a:pt x="60" y="17"/>
                    </a:lnTo>
                  </a:path>
                </a:pathLst>
              </a:custGeom>
              <a:solidFill>
                <a:srgbClr val="201000"/>
              </a:solidFill>
              <a:ln w="12700" cap="rnd">
                <a:noFill/>
                <a:round/>
                <a:headEnd/>
                <a:tailEnd/>
              </a:ln>
            </p:spPr>
            <p:txBody>
              <a:bodyPr>
                <a:prstTxWarp prst="textNoShape">
                  <a:avLst/>
                </a:prstTxWarp>
              </a:bodyPr>
              <a:lstStyle/>
              <a:p>
                <a:endParaRPr lang="en-US"/>
              </a:p>
            </p:txBody>
          </p:sp>
          <p:sp>
            <p:nvSpPr>
              <p:cNvPr id="477" name="Freeform 37"/>
              <p:cNvSpPr>
                <a:spLocks/>
              </p:cNvSpPr>
              <p:nvPr/>
            </p:nvSpPr>
            <p:spPr bwMode="auto">
              <a:xfrm>
                <a:off x="1246" y="2368"/>
                <a:ext cx="0" cy="154"/>
              </a:xfrm>
              <a:custGeom>
                <a:avLst/>
                <a:gdLst>
                  <a:gd name="T0" fmla="*/ 0 w 1"/>
                  <a:gd name="T1" fmla="*/ 153 h 177"/>
                  <a:gd name="T2" fmla="*/ 0 w 1"/>
                  <a:gd name="T3" fmla="*/ 133 h 177"/>
                  <a:gd name="T4" fmla="*/ 0 w 1"/>
                  <a:gd name="T5" fmla="*/ 113 h 177"/>
                  <a:gd name="T6" fmla="*/ 0 w 1"/>
                  <a:gd name="T7" fmla="*/ 93 h 177"/>
                  <a:gd name="T8" fmla="*/ 0 w 1"/>
                  <a:gd name="T9" fmla="*/ 69 h 177"/>
                  <a:gd name="T10" fmla="*/ 0 w 1"/>
                  <a:gd name="T11" fmla="*/ 49 h 177"/>
                  <a:gd name="T12" fmla="*/ 0 w 1"/>
                  <a:gd name="T13" fmla="*/ 32 h 177"/>
                  <a:gd name="T14" fmla="*/ 0 w 1"/>
                  <a:gd name="T15" fmla="*/ 17 h 177"/>
                  <a:gd name="T16" fmla="*/ 0 w 1"/>
                  <a:gd name="T17" fmla="*/ 0 h 177"/>
                  <a:gd name="T18" fmla="*/ 0 w 1"/>
                  <a:gd name="T19" fmla="*/ 12 h 177"/>
                  <a:gd name="T20" fmla="*/ 0 w 1"/>
                  <a:gd name="T21" fmla="*/ 37 h 177"/>
                  <a:gd name="T22" fmla="*/ 0 w 1"/>
                  <a:gd name="T23" fmla="*/ 53 h 177"/>
                  <a:gd name="T24" fmla="*/ 0 w 1"/>
                  <a:gd name="T25" fmla="*/ 73 h 177"/>
                  <a:gd name="T26" fmla="*/ 0 w 1"/>
                  <a:gd name="T27" fmla="*/ 93 h 177"/>
                  <a:gd name="T28" fmla="*/ 0 w 1"/>
                  <a:gd name="T29" fmla="*/ 104 h 177"/>
                  <a:gd name="T30" fmla="*/ 0 w 1"/>
                  <a:gd name="T31" fmla="*/ 129 h 177"/>
                  <a:gd name="T32" fmla="*/ 0 w 1"/>
                  <a:gd name="T33" fmla="*/ 153 h 1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
                  <a:gd name="T52" fmla="*/ 0 h 177"/>
                  <a:gd name="T53" fmla="*/ 0 w 1"/>
                  <a:gd name="T54" fmla="*/ 177 h 1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 h="177">
                    <a:moveTo>
                      <a:pt x="0" y="176"/>
                    </a:moveTo>
                    <a:lnTo>
                      <a:pt x="0" y="153"/>
                    </a:lnTo>
                    <a:lnTo>
                      <a:pt x="0" y="130"/>
                    </a:lnTo>
                    <a:lnTo>
                      <a:pt x="0" y="107"/>
                    </a:lnTo>
                    <a:lnTo>
                      <a:pt x="0" y="79"/>
                    </a:lnTo>
                    <a:lnTo>
                      <a:pt x="0" y="56"/>
                    </a:lnTo>
                    <a:lnTo>
                      <a:pt x="0" y="37"/>
                    </a:lnTo>
                    <a:lnTo>
                      <a:pt x="0" y="19"/>
                    </a:lnTo>
                    <a:lnTo>
                      <a:pt x="0" y="0"/>
                    </a:lnTo>
                    <a:lnTo>
                      <a:pt x="0" y="14"/>
                    </a:lnTo>
                    <a:lnTo>
                      <a:pt x="0" y="42"/>
                    </a:lnTo>
                    <a:lnTo>
                      <a:pt x="0" y="61"/>
                    </a:lnTo>
                    <a:lnTo>
                      <a:pt x="0" y="84"/>
                    </a:lnTo>
                    <a:lnTo>
                      <a:pt x="0" y="107"/>
                    </a:lnTo>
                    <a:lnTo>
                      <a:pt x="0" y="120"/>
                    </a:lnTo>
                    <a:lnTo>
                      <a:pt x="0" y="148"/>
                    </a:lnTo>
                    <a:lnTo>
                      <a:pt x="0" y="176"/>
                    </a:lnTo>
                  </a:path>
                </a:pathLst>
              </a:custGeom>
              <a:solidFill>
                <a:srgbClr val="402000"/>
              </a:solidFill>
              <a:ln w="12700" cap="rnd">
                <a:noFill/>
                <a:round/>
                <a:headEnd/>
                <a:tailEnd/>
              </a:ln>
            </p:spPr>
            <p:txBody>
              <a:bodyPr>
                <a:prstTxWarp prst="textNoShape">
                  <a:avLst/>
                </a:prstTxWarp>
              </a:bodyPr>
              <a:lstStyle/>
              <a:p>
                <a:endParaRPr lang="en-US"/>
              </a:p>
            </p:txBody>
          </p:sp>
          <p:sp>
            <p:nvSpPr>
              <p:cNvPr id="478" name="Freeform 38"/>
              <p:cNvSpPr>
                <a:spLocks/>
              </p:cNvSpPr>
              <p:nvPr/>
            </p:nvSpPr>
            <p:spPr bwMode="auto">
              <a:xfrm>
                <a:off x="1288" y="2368"/>
                <a:ext cx="1" cy="166"/>
              </a:xfrm>
              <a:custGeom>
                <a:avLst/>
                <a:gdLst>
                  <a:gd name="T0" fmla="*/ 1 w 2"/>
                  <a:gd name="T1" fmla="*/ 165 h 191"/>
                  <a:gd name="T2" fmla="*/ 1 w 2"/>
                  <a:gd name="T3" fmla="*/ 149 h 191"/>
                  <a:gd name="T4" fmla="*/ 0 w 2"/>
                  <a:gd name="T5" fmla="*/ 129 h 191"/>
                  <a:gd name="T6" fmla="*/ 1 w 2"/>
                  <a:gd name="T7" fmla="*/ 112 h 191"/>
                  <a:gd name="T8" fmla="*/ 0 w 2"/>
                  <a:gd name="T9" fmla="*/ 92 h 191"/>
                  <a:gd name="T10" fmla="*/ 0 w 2"/>
                  <a:gd name="T11" fmla="*/ 73 h 191"/>
                  <a:gd name="T12" fmla="*/ 1 w 2"/>
                  <a:gd name="T13" fmla="*/ 56 h 191"/>
                  <a:gd name="T14" fmla="*/ 1 w 2"/>
                  <a:gd name="T15" fmla="*/ 37 h 191"/>
                  <a:gd name="T16" fmla="*/ 0 w 2"/>
                  <a:gd name="T17" fmla="*/ 20 h 191"/>
                  <a:gd name="T18" fmla="*/ 1 w 2"/>
                  <a:gd name="T19" fmla="*/ 0 h 191"/>
                  <a:gd name="T20" fmla="*/ 1 w 2"/>
                  <a:gd name="T21" fmla="*/ 24 h 191"/>
                  <a:gd name="T22" fmla="*/ 1 w 2"/>
                  <a:gd name="T23" fmla="*/ 49 h 191"/>
                  <a:gd name="T24" fmla="*/ 1 w 2"/>
                  <a:gd name="T25" fmla="*/ 69 h 191"/>
                  <a:gd name="T26" fmla="*/ 1 w 2"/>
                  <a:gd name="T27" fmla="*/ 81 h 191"/>
                  <a:gd name="T28" fmla="*/ 1 w 2"/>
                  <a:gd name="T29" fmla="*/ 101 h 191"/>
                  <a:gd name="T30" fmla="*/ 1 w 2"/>
                  <a:gd name="T31" fmla="*/ 129 h 191"/>
                  <a:gd name="T32" fmla="*/ 1 w 2"/>
                  <a:gd name="T33" fmla="*/ 165 h 1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
                  <a:gd name="T52" fmla="*/ 0 h 191"/>
                  <a:gd name="T53" fmla="*/ 2 w 2"/>
                  <a:gd name="T54" fmla="*/ 191 h 19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 h="191">
                    <a:moveTo>
                      <a:pt x="1" y="190"/>
                    </a:moveTo>
                    <a:lnTo>
                      <a:pt x="1" y="171"/>
                    </a:lnTo>
                    <a:lnTo>
                      <a:pt x="0" y="148"/>
                    </a:lnTo>
                    <a:lnTo>
                      <a:pt x="1" y="129"/>
                    </a:lnTo>
                    <a:lnTo>
                      <a:pt x="0" y="106"/>
                    </a:lnTo>
                    <a:lnTo>
                      <a:pt x="0" y="84"/>
                    </a:lnTo>
                    <a:lnTo>
                      <a:pt x="1" y="65"/>
                    </a:lnTo>
                    <a:lnTo>
                      <a:pt x="1" y="42"/>
                    </a:lnTo>
                    <a:lnTo>
                      <a:pt x="0" y="23"/>
                    </a:lnTo>
                    <a:lnTo>
                      <a:pt x="1" y="0"/>
                    </a:lnTo>
                    <a:lnTo>
                      <a:pt x="1" y="28"/>
                    </a:lnTo>
                    <a:lnTo>
                      <a:pt x="1" y="56"/>
                    </a:lnTo>
                    <a:lnTo>
                      <a:pt x="1" y="79"/>
                    </a:lnTo>
                    <a:lnTo>
                      <a:pt x="1" y="93"/>
                    </a:lnTo>
                    <a:lnTo>
                      <a:pt x="1" y="116"/>
                    </a:lnTo>
                    <a:lnTo>
                      <a:pt x="1" y="148"/>
                    </a:lnTo>
                    <a:lnTo>
                      <a:pt x="1" y="190"/>
                    </a:lnTo>
                  </a:path>
                </a:pathLst>
              </a:custGeom>
              <a:solidFill>
                <a:srgbClr val="402000"/>
              </a:solidFill>
              <a:ln w="12700" cap="rnd">
                <a:noFill/>
                <a:round/>
                <a:headEnd/>
                <a:tailEnd/>
              </a:ln>
            </p:spPr>
            <p:txBody>
              <a:bodyPr>
                <a:prstTxWarp prst="textNoShape">
                  <a:avLst/>
                </a:prstTxWarp>
              </a:bodyPr>
              <a:lstStyle/>
              <a:p>
                <a:endParaRPr lang="en-US"/>
              </a:p>
            </p:txBody>
          </p:sp>
          <p:sp>
            <p:nvSpPr>
              <p:cNvPr id="479" name="Freeform 39"/>
              <p:cNvSpPr>
                <a:spLocks/>
              </p:cNvSpPr>
              <p:nvPr/>
            </p:nvSpPr>
            <p:spPr bwMode="auto">
              <a:xfrm>
                <a:off x="1187" y="2330"/>
                <a:ext cx="8" cy="111"/>
              </a:xfrm>
              <a:custGeom>
                <a:avLst/>
                <a:gdLst>
                  <a:gd name="T0" fmla="*/ 6 w 13"/>
                  <a:gd name="T1" fmla="*/ 110 h 128"/>
                  <a:gd name="T2" fmla="*/ 4 w 13"/>
                  <a:gd name="T3" fmla="*/ 91 h 128"/>
                  <a:gd name="T4" fmla="*/ 4 w 13"/>
                  <a:gd name="T5" fmla="*/ 78 h 128"/>
                  <a:gd name="T6" fmla="*/ 0 w 13"/>
                  <a:gd name="T7" fmla="*/ 59 h 128"/>
                  <a:gd name="T8" fmla="*/ 2 w 13"/>
                  <a:gd name="T9" fmla="*/ 39 h 128"/>
                  <a:gd name="T10" fmla="*/ 0 w 13"/>
                  <a:gd name="T11" fmla="*/ 23 h 128"/>
                  <a:gd name="T12" fmla="*/ 2 w 13"/>
                  <a:gd name="T13" fmla="*/ 8 h 128"/>
                  <a:gd name="T14" fmla="*/ 7 w 13"/>
                  <a:gd name="T15" fmla="*/ 0 h 128"/>
                  <a:gd name="T16" fmla="*/ 7 w 13"/>
                  <a:gd name="T17" fmla="*/ 16 h 128"/>
                  <a:gd name="T18" fmla="*/ 7 w 13"/>
                  <a:gd name="T19" fmla="*/ 28 h 128"/>
                  <a:gd name="T20" fmla="*/ 7 w 13"/>
                  <a:gd name="T21" fmla="*/ 39 h 128"/>
                  <a:gd name="T22" fmla="*/ 7 w 13"/>
                  <a:gd name="T23" fmla="*/ 59 h 128"/>
                  <a:gd name="T24" fmla="*/ 7 w 13"/>
                  <a:gd name="T25" fmla="*/ 63 h 128"/>
                  <a:gd name="T26" fmla="*/ 7 w 13"/>
                  <a:gd name="T27" fmla="*/ 82 h 128"/>
                  <a:gd name="T28" fmla="*/ 6 w 13"/>
                  <a:gd name="T29" fmla="*/ 110 h 1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
                  <a:gd name="T46" fmla="*/ 0 h 128"/>
                  <a:gd name="T47" fmla="*/ 13 w 13"/>
                  <a:gd name="T48" fmla="*/ 128 h 1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 h="128">
                    <a:moveTo>
                      <a:pt x="9" y="127"/>
                    </a:moveTo>
                    <a:lnTo>
                      <a:pt x="7" y="105"/>
                    </a:lnTo>
                    <a:lnTo>
                      <a:pt x="7" y="90"/>
                    </a:lnTo>
                    <a:lnTo>
                      <a:pt x="0" y="68"/>
                    </a:lnTo>
                    <a:lnTo>
                      <a:pt x="3" y="45"/>
                    </a:lnTo>
                    <a:lnTo>
                      <a:pt x="0" y="27"/>
                    </a:lnTo>
                    <a:lnTo>
                      <a:pt x="3" y="9"/>
                    </a:lnTo>
                    <a:lnTo>
                      <a:pt x="12" y="0"/>
                    </a:lnTo>
                    <a:lnTo>
                      <a:pt x="12" y="18"/>
                    </a:lnTo>
                    <a:lnTo>
                      <a:pt x="12" y="32"/>
                    </a:lnTo>
                    <a:lnTo>
                      <a:pt x="12" y="45"/>
                    </a:lnTo>
                    <a:lnTo>
                      <a:pt x="12" y="68"/>
                    </a:lnTo>
                    <a:lnTo>
                      <a:pt x="12" y="73"/>
                    </a:lnTo>
                    <a:lnTo>
                      <a:pt x="12" y="95"/>
                    </a:lnTo>
                    <a:lnTo>
                      <a:pt x="9" y="127"/>
                    </a:lnTo>
                  </a:path>
                </a:pathLst>
              </a:custGeom>
              <a:solidFill>
                <a:srgbClr val="402000"/>
              </a:solidFill>
              <a:ln w="12700" cap="rnd">
                <a:noFill/>
                <a:round/>
                <a:headEnd/>
                <a:tailEnd/>
              </a:ln>
            </p:spPr>
            <p:txBody>
              <a:bodyPr>
                <a:prstTxWarp prst="textNoShape">
                  <a:avLst/>
                </a:prstTxWarp>
              </a:bodyPr>
              <a:lstStyle/>
              <a:p>
                <a:endParaRPr lang="en-US"/>
              </a:p>
            </p:txBody>
          </p:sp>
          <p:sp>
            <p:nvSpPr>
              <p:cNvPr id="480" name="Freeform 40"/>
              <p:cNvSpPr>
                <a:spLocks/>
              </p:cNvSpPr>
              <p:nvPr/>
            </p:nvSpPr>
            <p:spPr bwMode="auto">
              <a:xfrm>
                <a:off x="1149" y="2338"/>
                <a:ext cx="8" cy="122"/>
              </a:xfrm>
              <a:custGeom>
                <a:avLst/>
                <a:gdLst>
                  <a:gd name="T0" fmla="*/ 2 w 13"/>
                  <a:gd name="T1" fmla="*/ 121 h 140"/>
                  <a:gd name="T2" fmla="*/ 0 w 13"/>
                  <a:gd name="T3" fmla="*/ 101 h 140"/>
                  <a:gd name="T4" fmla="*/ 2 w 13"/>
                  <a:gd name="T5" fmla="*/ 85 h 140"/>
                  <a:gd name="T6" fmla="*/ 0 w 13"/>
                  <a:gd name="T7" fmla="*/ 68 h 140"/>
                  <a:gd name="T8" fmla="*/ 2 w 13"/>
                  <a:gd name="T9" fmla="*/ 57 h 140"/>
                  <a:gd name="T10" fmla="*/ 0 w 13"/>
                  <a:gd name="T11" fmla="*/ 40 h 140"/>
                  <a:gd name="T12" fmla="*/ 0 w 13"/>
                  <a:gd name="T13" fmla="*/ 24 h 140"/>
                  <a:gd name="T14" fmla="*/ 0 w 13"/>
                  <a:gd name="T15" fmla="*/ 11 h 140"/>
                  <a:gd name="T16" fmla="*/ 0 w 13"/>
                  <a:gd name="T17" fmla="*/ 0 h 140"/>
                  <a:gd name="T18" fmla="*/ 4 w 13"/>
                  <a:gd name="T19" fmla="*/ 20 h 140"/>
                  <a:gd name="T20" fmla="*/ 6 w 13"/>
                  <a:gd name="T21" fmla="*/ 37 h 140"/>
                  <a:gd name="T22" fmla="*/ 6 w 13"/>
                  <a:gd name="T23" fmla="*/ 57 h 140"/>
                  <a:gd name="T24" fmla="*/ 7 w 13"/>
                  <a:gd name="T25" fmla="*/ 72 h 140"/>
                  <a:gd name="T26" fmla="*/ 6 w 13"/>
                  <a:gd name="T27" fmla="*/ 85 h 140"/>
                  <a:gd name="T28" fmla="*/ 4 w 13"/>
                  <a:gd name="T29" fmla="*/ 110 h 140"/>
                  <a:gd name="T30" fmla="*/ 2 w 13"/>
                  <a:gd name="T31" fmla="*/ 121 h 1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
                  <a:gd name="T49" fmla="*/ 0 h 140"/>
                  <a:gd name="T50" fmla="*/ 13 w 13"/>
                  <a:gd name="T51" fmla="*/ 140 h 1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 h="140">
                    <a:moveTo>
                      <a:pt x="3" y="139"/>
                    </a:moveTo>
                    <a:lnTo>
                      <a:pt x="0" y="116"/>
                    </a:lnTo>
                    <a:lnTo>
                      <a:pt x="3" y="97"/>
                    </a:lnTo>
                    <a:lnTo>
                      <a:pt x="0" y="78"/>
                    </a:lnTo>
                    <a:lnTo>
                      <a:pt x="3" y="65"/>
                    </a:lnTo>
                    <a:lnTo>
                      <a:pt x="0" y="46"/>
                    </a:lnTo>
                    <a:lnTo>
                      <a:pt x="0" y="28"/>
                    </a:lnTo>
                    <a:lnTo>
                      <a:pt x="0" y="13"/>
                    </a:lnTo>
                    <a:lnTo>
                      <a:pt x="0" y="0"/>
                    </a:lnTo>
                    <a:lnTo>
                      <a:pt x="6" y="23"/>
                    </a:lnTo>
                    <a:lnTo>
                      <a:pt x="9" y="42"/>
                    </a:lnTo>
                    <a:lnTo>
                      <a:pt x="9" y="65"/>
                    </a:lnTo>
                    <a:lnTo>
                      <a:pt x="12" y="83"/>
                    </a:lnTo>
                    <a:lnTo>
                      <a:pt x="9" y="97"/>
                    </a:lnTo>
                    <a:lnTo>
                      <a:pt x="6" y="126"/>
                    </a:lnTo>
                    <a:lnTo>
                      <a:pt x="3" y="139"/>
                    </a:lnTo>
                  </a:path>
                </a:pathLst>
              </a:custGeom>
              <a:solidFill>
                <a:srgbClr val="402000"/>
              </a:solidFill>
              <a:ln w="12700" cap="rnd">
                <a:noFill/>
                <a:round/>
                <a:headEnd/>
                <a:tailEnd/>
              </a:ln>
            </p:spPr>
            <p:txBody>
              <a:bodyPr>
                <a:prstTxWarp prst="textNoShape">
                  <a:avLst/>
                </a:prstTxWarp>
              </a:bodyPr>
              <a:lstStyle/>
              <a:p>
                <a:endParaRPr lang="en-US"/>
              </a:p>
            </p:txBody>
          </p:sp>
          <p:sp>
            <p:nvSpPr>
              <p:cNvPr id="481" name="Freeform 41"/>
              <p:cNvSpPr>
                <a:spLocks/>
              </p:cNvSpPr>
              <p:nvPr/>
            </p:nvSpPr>
            <p:spPr bwMode="auto">
              <a:xfrm>
                <a:off x="1120" y="2275"/>
                <a:ext cx="18" cy="187"/>
              </a:xfrm>
              <a:custGeom>
                <a:avLst/>
                <a:gdLst>
                  <a:gd name="T0" fmla="*/ 11 w 28"/>
                  <a:gd name="T1" fmla="*/ 186 h 215"/>
                  <a:gd name="T2" fmla="*/ 8 w 28"/>
                  <a:gd name="T3" fmla="*/ 173 h 215"/>
                  <a:gd name="T4" fmla="*/ 11 w 28"/>
                  <a:gd name="T5" fmla="*/ 162 h 215"/>
                  <a:gd name="T6" fmla="*/ 11 w 28"/>
                  <a:gd name="T7" fmla="*/ 146 h 215"/>
                  <a:gd name="T8" fmla="*/ 8 w 28"/>
                  <a:gd name="T9" fmla="*/ 126 h 215"/>
                  <a:gd name="T10" fmla="*/ 8 w 28"/>
                  <a:gd name="T11" fmla="*/ 105 h 215"/>
                  <a:gd name="T12" fmla="*/ 6 w 28"/>
                  <a:gd name="T13" fmla="*/ 93 h 215"/>
                  <a:gd name="T14" fmla="*/ 3 w 28"/>
                  <a:gd name="T15" fmla="*/ 85 h 215"/>
                  <a:gd name="T16" fmla="*/ 0 w 28"/>
                  <a:gd name="T17" fmla="*/ 72 h 215"/>
                  <a:gd name="T18" fmla="*/ 0 w 28"/>
                  <a:gd name="T19" fmla="*/ 60 h 215"/>
                  <a:gd name="T20" fmla="*/ 3 w 28"/>
                  <a:gd name="T21" fmla="*/ 48 h 215"/>
                  <a:gd name="T22" fmla="*/ 6 w 28"/>
                  <a:gd name="T23" fmla="*/ 28 h 215"/>
                  <a:gd name="T24" fmla="*/ 6 w 28"/>
                  <a:gd name="T25" fmla="*/ 11 h 215"/>
                  <a:gd name="T26" fmla="*/ 6 w 28"/>
                  <a:gd name="T27" fmla="*/ 0 h 215"/>
                  <a:gd name="T28" fmla="*/ 11 w 28"/>
                  <a:gd name="T29" fmla="*/ 11 h 215"/>
                  <a:gd name="T30" fmla="*/ 15 w 28"/>
                  <a:gd name="T31" fmla="*/ 28 h 215"/>
                  <a:gd name="T32" fmla="*/ 15 w 28"/>
                  <a:gd name="T33" fmla="*/ 52 h 215"/>
                  <a:gd name="T34" fmla="*/ 15 w 28"/>
                  <a:gd name="T35" fmla="*/ 69 h 215"/>
                  <a:gd name="T36" fmla="*/ 11 w 28"/>
                  <a:gd name="T37" fmla="*/ 77 h 215"/>
                  <a:gd name="T38" fmla="*/ 17 w 28"/>
                  <a:gd name="T39" fmla="*/ 89 h 215"/>
                  <a:gd name="T40" fmla="*/ 15 w 28"/>
                  <a:gd name="T41" fmla="*/ 109 h 215"/>
                  <a:gd name="T42" fmla="*/ 15 w 28"/>
                  <a:gd name="T43" fmla="*/ 113 h 215"/>
                  <a:gd name="T44" fmla="*/ 17 w 28"/>
                  <a:gd name="T45" fmla="*/ 137 h 215"/>
                  <a:gd name="T46" fmla="*/ 17 w 28"/>
                  <a:gd name="T47" fmla="*/ 153 h 215"/>
                  <a:gd name="T48" fmla="*/ 17 w 28"/>
                  <a:gd name="T49" fmla="*/ 166 h 215"/>
                  <a:gd name="T50" fmla="*/ 11 w 28"/>
                  <a:gd name="T51" fmla="*/ 186 h 2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
                  <a:gd name="T79" fmla="*/ 0 h 215"/>
                  <a:gd name="T80" fmla="*/ 28 w 28"/>
                  <a:gd name="T81" fmla="*/ 215 h 2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 h="215">
                    <a:moveTo>
                      <a:pt x="17" y="214"/>
                    </a:moveTo>
                    <a:lnTo>
                      <a:pt x="13" y="199"/>
                    </a:lnTo>
                    <a:lnTo>
                      <a:pt x="17" y="186"/>
                    </a:lnTo>
                    <a:lnTo>
                      <a:pt x="17" y="168"/>
                    </a:lnTo>
                    <a:lnTo>
                      <a:pt x="13" y="145"/>
                    </a:lnTo>
                    <a:lnTo>
                      <a:pt x="13" y="121"/>
                    </a:lnTo>
                    <a:lnTo>
                      <a:pt x="9" y="107"/>
                    </a:lnTo>
                    <a:lnTo>
                      <a:pt x="4" y="98"/>
                    </a:lnTo>
                    <a:lnTo>
                      <a:pt x="0" y="83"/>
                    </a:lnTo>
                    <a:lnTo>
                      <a:pt x="0" y="69"/>
                    </a:lnTo>
                    <a:lnTo>
                      <a:pt x="4" y="55"/>
                    </a:lnTo>
                    <a:lnTo>
                      <a:pt x="9" y="32"/>
                    </a:lnTo>
                    <a:lnTo>
                      <a:pt x="9" y="13"/>
                    </a:lnTo>
                    <a:lnTo>
                      <a:pt x="9" y="0"/>
                    </a:lnTo>
                    <a:lnTo>
                      <a:pt x="17" y="13"/>
                    </a:lnTo>
                    <a:lnTo>
                      <a:pt x="23" y="32"/>
                    </a:lnTo>
                    <a:lnTo>
                      <a:pt x="23" y="60"/>
                    </a:lnTo>
                    <a:lnTo>
                      <a:pt x="23" y="79"/>
                    </a:lnTo>
                    <a:lnTo>
                      <a:pt x="17" y="88"/>
                    </a:lnTo>
                    <a:lnTo>
                      <a:pt x="27" y="102"/>
                    </a:lnTo>
                    <a:lnTo>
                      <a:pt x="23" y="125"/>
                    </a:lnTo>
                    <a:lnTo>
                      <a:pt x="23" y="130"/>
                    </a:lnTo>
                    <a:lnTo>
                      <a:pt x="27" y="158"/>
                    </a:lnTo>
                    <a:lnTo>
                      <a:pt x="27" y="176"/>
                    </a:lnTo>
                    <a:lnTo>
                      <a:pt x="27" y="191"/>
                    </a:lnTo>
                    <a:lnTo>
                      <a:pt x="17" y="214"/>
                    </a:lnTo>
                  </a:path>
                </a:pathLst>
              </a:custGeom>
              <a:solidFill>
                <a:srgbClr val="402000"/>
              </a:solidFill>
              <a:ln w="12700" cap="rnd">
                <a:noFill/>
                <a:round/>
                <a:headEnd/>
                <a:tailEnd/>
              </a:ln>
            </p:spPr>
            <p:txBody>
              <a:bodyPr>
                <a:prstTxWarp prst="textNoShape">
                  <a:avLst/>
                </a:prstTxWarp>
              </a:bodyPr>
              <a:lstStyle/>
              <a:p>
                <a:endParaRPr lang="en-US"/>
              </a:p>
            </p:txBody>
          </p:sp>
          <p:sp>
            <p:nvSpPr>
              <p:cNvPr id="482" name="Freeform 42"/>
              <p:cNvSpPr>
                <a:spLocks/>
              </p:cNvSpPr>
              <p:nvPr/>
            </p:nvSpPr>
            <p:spPr bwMode="auto">
              <a:xfrm>
                <a:off x="1141" y="2255"/>
                <a:ext cx="31" cy="171"/>
              </a:xfrm>
              <a:custGeom>
                <a:avLst/>
                <a:gdLst>
                  <a:gd name="T0" fmla="*/ 21 w 49"/>
                  <a:gd name="T1" fmla="*/ 170 h 197"/>
                  <a:gd name="T2" fmla="*/ 18 w 49"/>
                  <a:gd name="T3" fmla="*/ 153 h 197"/>
                  <a:gd name="T4" fmla="*/ 21 w 49"/>
                  <a:gd name="T5" fmla="*/ 133 h 197"/>
                  <a:gd name="T6" fmla="*/ 21 w 49"/>
                  <a:gd name="T7" fmla="*/ 122 h 197"/>
                  <a:gd name="T8" fmla="*/ 21 w 49"/>
                  <a:gd name="T9" fmla="*/ 105 h 197"/>
                  <a:gd name="T10" fmla="*/ 18 w 49"/>
                  <a:gd name="T11" fmla="*/ 76 h 197"/>
                  <a:gd name="T12" fmla="*/ 15 w 49"/>
                  <a:gd name="T13" fmla="*/ 65 h 197"/>
                  <a:gd name="T14" fmla="*/ 12 w 49"/>
                  <a:gd name="T15" fmla="*/ 48 h 197"/>
                  <a:gd name="T16" fmla="*/ 6 w 49"/>
                  <a:gd name="T17" fmla="*/ 41 h 197"/>
                  <a:gd name="T18" fmla="*/ 6 w 49"/>
                  <a:gd name="T19" fmla="*/ 28 h 197"/>
                  <a:gd name="T20" fmla="*/ 3 w 49"/>
                  <a:gd name="T21" fmla="*/ 11 h 197"/>
                  <a:gd name="T22" fmla="*/ 0 w 49"/>
                  <a:gd name="T23" fmla="*/ 0 h 197"/>
                  <a:gd name="T24" fmla="*/ 12 w 49"/>
                  <a:gd name="T25" fmla="*/ 16 h 197"/>
                  <a:gd name="T26" fmla="*/ 15 w 49"/>
                  <a:gd name="T27" fmla="*/ 36 h 197"/>
                  <a:gd name="T28" fmla="*/ 24 w 49"/>
                  <a:gd name="T29" fmla="*/ 61 h 197"/>
                  <a:gd name="T30" fmla="*/ 30 w 49"/>
                  <a:gd name="T31" fmla="*/ 85 h 197"/>
                  <a:gd name="T32" fmla="*/ 30 w 49"/>
                  <a:gd name="T33" fmla="*/ 113 h 197"/>
                  <a:gd name="T34" fmla="*/ 30 w 49"/>
                  <a:gd name="T35" fmla="*/ 141 h 197"/>
                  <a:gd name="T36" fmla="*/ 27 w 49"/>
                  <a:gd name="T37" fmla="*/ 149 h 197"/>
                  <a:gd name="T38" fmla="*/ 21 w 49"/>
                  <a:gd name="T39" fmla="*/ 170 h 19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
                  <a:gd name="T61" fmla="*/ 0 h 197"/>
                  <a:gd name="T62" fmla="*/ 49 w 49"/>
                  <a:gd name="T63" fmla="*/ 197 h 19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 h="197">
                    <a:moveTo>
                      <a:pt x="33" y="196"/>
                    </a:moveTo>
                    <a:lnTo>
                      <a:pt x="29" y="176"/>
                    </a:lnTo>
                    <a:lnTo>
                      <a:pt x="33" y="153"/>
                    </a:lnTo>
                    <a:lnTo>
                      <a:pt x="33" y="140"/>
                    </a:lnTo>
                    <a:lnTo>
                      <a:pt x="33" y="121"/>
                    </a:lnTo>
                    <a:lnTo>
                      <a:pt x="29" y="88"/>
                    </a:lnTo>
                    <a:lnTo>
                      <a:pt x="24" y="75"/>
                    </a:lnTo>
                    <a:lnTo>
                      <a:pt x="19" y="55"/>
                    </a:lnTo>
                    <a:lnTo>
                      <a:pt x="10" y="47"/>
                    </a:lnTo>
                    <a:lnTo>
                      <a:pt x="10" y="32"/>
                    </a:lnTo>
                    <a:lnTo>
                      <a:pt x="5" y="13"/>
                    </a:lnTo>
                    <a:lnTo>
                      <a:pt x="0" y="0"/>
                    </a:lnTo>
                    <a:lnTo>
                      <a:pt x="19" y="18"/>
                    </a:lnTo>
                    <a:lnTo>
                      <a:pt x="24" y="42"/>
                    </a:lnTo>
                    <a:lnTo>
                      <a:pt x="38" y="70"/>
                    </a:lnTo>
                    <a:lnTo>
                      <a:pt x="48" y="98"/>
                    </a:lnTo>
                    <a:lnTo>
                      <a:pt x="48" y="130"/>
                    </a:lnTo>
                    <a:lnTo>
                      <a:pt x="48" y="163"/>
                    </a:lnTo>
                    <a:lnTo>
                      <a:pt x="43" y="172"/>
                    </a:lnTo>
                    <a:lnTo>
                      <a:pt x="33" y="196"/>
                    </a:lnTo>
                  </a:path>
                </a:pathLst>
              </a:custGeom>
              <a:solidFill>
                <a:srgbClr val="402000"/>
              </a:solidFill>
              <a:ln w="12700" cap="rnd">
                <a:noFill/>
                <a:round/>
                <a:headEnd/>
                <a:tailEnd/>
              </a:ln>
            </p:spPr>
            <p:txBody>
              <a:bodyPr>
                <a:prstTxWarp prst="textNoShape">
                  <a:avLst/>
                </a:prstTxWarp>
              </a:bodyPr>
              <a:lstStyle/>
              <a:p>
                <a:endParaRPr lang="en-US"/>
              </a:p>
            </p:txBody>
          </p:sp>
          <p:sp>
            <p:nvSpPr>
              <p:cNvPr id="483" name="Freeform 43"/>
              <p:cNvSpPr>
                <a:spLocks/>
              </p:cNvSpPr>
              <p:nvPr/>
            </p:nvSpPr>
            <p:spPr bwMode="auto">
              <a:xfrm>
                <a:off x="1144" y="2297"/>
                <a:ext cx="8" cy="49"/>
              </a:xfrm>
              <a:custGeom>
                <a:avLst/>
                <a:gdLst>
                  <a:gd name="T0" fmla="*/ 0 w 13"/>
                  <a:gd name="T1" fmla="*/ 0 h 56"/>
                  <a:gd name="T2" fmla="*/ 0 w 13"/>
                  <a:gd name="T3" fmla="*/ 18 h 56"/>
                  <a:gd name="T4" fmla="*/ 2 w 13"/>
                  <a:gd name="T5" fmla="*/ 26 h 56"/>
                  <a:gd name="T6" fmla="*/ 6 w 13"/>
                  <a:gd name="T7" fmla="*/ 37 h 56"/>
                  <a:gd name="T8" fmla="*/ 7 w 13"/>
                  <a:gd name="T9" fmla="*/ 48 h 56"/>
                  <a:gd name="T10" fmla="*/ 7 w 13"/>
                  <a:gd name="T11" fmla="*/ 33 h 56"/>
                  <a:gd name="T12" fmla="*/ 4 w 13"/>
                  <a:gd name="T13" fmla="*/ 26 h 56"/>
                  <a:gd name="T14" fmla="*/ 2 w 13"/>
                  <a:gd name="T15" fmla="*/ 11 h 56"/>
                  <a:gd name="T16" fmla="*/ 0 w 13"/>
                  <a:gd name="T17" fmla="*/ 0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56"/>
                  <a:gd name="T29" fmla="*/ 13 w 13"/>
                  <a:gd name="T30" fmla="*/ 56 h 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56">
                    <a:moveTo>
                      <a:pt x="0" y="0"/>
                    </a:moveTo>
                    <a:lnTo>
                      <a:pt x="0" y="21"/>
                    </a:lnTo>
                    <a:lnTo>
                      <a:pt x="3" y="30"/>
                    </a:lnTo>
                    <a:lnTo>
                      <a:pt x="9" y="42"/>
                    </a:lnTo>
                    <a:lnTo>
                      <a:pt x="12" y="55"/>
                    </a:lnTo>
                    <a:lnTo>
                      <a:pt x="12" y="38"/>
                    </a:lnTo>
                    <a:lnTo>
                      <a:pt x="6" y="30"/>
                    </a:lnTo>
                    <a:lnTo>
                      <a:pt x="3" y="13"/>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484" name="Freeform 44"/>
              <p:cNvSpPr>
                <a:spLocks/>
              </p:cNvSpPr>
              <p:nvPr/>
            </p:nvSpPr>
            <p:spPr bwMode="auto">
              <a:xfrm>
                <a:off x="1222" y="2364"/>
                <a:ext cx="5" cy="111"/>
              </a:xfrm>
              <a:custGeom>
                <a:avLst/>
                <a:gdLst>
                  <a:gd name="T0" fmla="*/ 3 w 8"/>
                  <a:gd name="T1" fmla="*/ 110 h 128"/>
                  <a:gd name="T2" fmla="*/ 3 w 8"/>
                  <a:gd name="T3" fmla="*/ 86 h 128"/>
                  <a:gd name="T4" fmla="*/ 1 w 8"/>
                  <a:gd name="T5" fmla="*/ 67 h 128"/>
                  <a:gd name="T6" fmla="*/ 3 w 8"/>
                  <a:gd name="T7" fmla="*/ 51 h 128"/>
                  <a:gd name="T8" fmla="*/ 1 w 8"/>
                  <a:gd name="T9" fmla="*/ 36 h 128"/>
                  <a:gd name="T10" fmla="*/ 1 w 8"/>
                  <a:gd name="T11" fmla="*/ 16 h 128"/>
                  <a:gd name="T12" fmla="*/ 0 w 8"/>
                  <a:gd name="T13" fmla="*/ 0 h 128"/>
                  <a:gd name="T14" fmla="*/ 4 w 8"/>
                  <a:gd name="T15" fmla="*/ 16 h 128"/>
                  <a:gd name="T16" fmla="*/ 4 w 8"/>
                  <a:gd name="T17" fmla="*/ 36 h 128"/>
                  <a:gd name="T18" fmla="*/ 4 w 8"/>
                  <a:gd name="T19" fmla="*/ 59 h 128"/>
                  <a:gd name="T20" fmla="*/ 4 w 8"/>
                  <a:gd name="T21" fmla="*/ 75 h 128"/>
                  <a:gd name="T22" fmla="*/ 4 w 8"/>
                  <a:gd name="T23" fmla="*/ 86 h 128"/>
                  <a:gd name="T24" fmla="*/ 3 w 8"/>
                  <a:gd name="T25" fmla="*/ 110 h 1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128"/>
                  <a:gd name="T41" fmla="*/ 8 w 8"/>
                  <a:gd name="T42" fmla="*/ 128 h 1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128">
                    <a:moveTo>
                      <a:pt x="5" y="127"/>
                    </a:moveTo>
                    <a:lnTo>
                      <a:pt x="5" y="99"/>
                    </a:lnTo>
                    <a:lnTo>
                      <a:pt x="2" y="77"/>
                    </a:lnTo>
                    <a:lnTo>
                      <a:pt x="5" y="59"/>
                    </a:lnTo>
                    <a:lnTo>
                      <a:pt x="2" y="41"/>
                    </a:lnTo>
                    <a:lnTo>
                      <a:pt x="2" y="18"/>
                    </a:lnTo>
                    <a:lnTo>
                      <a:pt x="0" y="0"/>
                    </a:lnTo>
                    <a:lnTo>
                      <a:pt x="7" y="18"/>
                    </a:lnTo>
                    <a:lnTo>
                      <a:pt x="7" y="41"/>
                    </a:lnTo>
                    <a:lnTo>
                      <a:pt x="7" y="68"/>
                    </a:lnTo>
                    <a:lnTo>
                      <a:pt x="7" y="86"/>
                    </a:lnTo>
                    <a:lnTo>
                      <a:pt x="7" y="99"/>
                    </a:lnTo>
                    <a:lnTo>
                      <a:pt x="5" y="127"/>
                    </a:lnTo>
                  </a:path>
                </a:pathLst>
              </a:custGeom>
              <a:solidFill>
                <a:srgbClr val="402000"/>
              </a:solidFill>
              <a:ln w="12700" cap="rnd">
                <a:noFill/>
                <a:round/>
                <a:headEnd/>
                <a:tailEnd/>
              </a:ln>
            </p:spPr>
            <p:txBody>
              <a:bodyPr>
                <a:prstTxWarp prst="textNoShape">
                  <a:avLst/>
                </a:prstTxWarp>
              </a:bodyPr>
              <a:lstStyle/>
              <a:p>
                <a:endParaRPr lang="en-US"/>
              </a:p>
            </p:txBody>
          </p:sp>
          <p:sp>
            <p:nvSpPr>
              <p:cNvPr id="485" name="Freeform 45"/>
              <p:cNvSpPr>
                <a:spLocks/>
              </p:cNvSpPr>
              <p:nvPr/>
            </p:nvSpPr>
            <p:spPr bwMode="auto">
              <a:xfrm>
                <a:off x="1250" y="2275"/>
                <a:ext cx="23" cy="166"/>
              </a:xfrm>
              <a:custGeom>
                <a:avLst/>
                <a:gdLst>
                  <a:gd name="T0" fmla="*/ 20 w 36"/>
                  <a:gd name="T1" fmla="*/ 165 h 191"/>
                  <a:gd name="T2" fmla="*/ 14 w 36"/>
                  <a:gd name="T3" fmla="*/ 149 h 191"/>
                  <a:gd name="T4" fmla="*/ 14 w 36"/>
                  <a:gd name="T5" fmla="*/ 125 h 191"/>
                  <a:gd name="T6" fmla="*/ 17 w 36"/>
                  <a:gd name="T7" fmla="*/ 105 h 191"/>
                  <a:gd name="T8" fmla="*/ 14 w 36"/>
                  <a:gd name="T9" fmla="*/ 92 h 191"/>
                  <a:gd name="T10" fmla="*/ 14 w 36"/>
                  <a:gd name="T11" fmla="*/ 64 h 191"/>
                  <a:gd name="T12" fmla="*/ 12 w 36"/>
                  <a:gd name="T13" fmla="*/ 44 h 191"/>
                  <a:gd name="T14" fmla="*/ 8 w 36"/>
                  <a:gd name="T15" fmla="*/ 28 h 191"/>
                  <a:gd name="T16" fmla="*/ 3 w 36"/>
                  <a:gd name="T17" fmla="*/ 16 h 191"/>
                  <a:gd name="T18" fmla="*/ 0 w 36"/>
                  <a:gd name="T19" fmla="*/ 0 h 191"/>
                  <a:gd name="T20" fmla="*/ 6 w 36"/>
                  <a:gd name="T21" fmla="*/ 7 h 191"/>
                  <a:gd name="T22" fmla="*/ 14 w 36"/>
                  <a:gd name="T23" fmla="*/ 28 h 191"/>
                  <a:gd name="T24" fmla="*/ 17 w 36"/>
                  <a:gd name="T25" fmla="*/ 52 h 191"/>
                  <a:gd name="T26" fmla="*/ 22 w 36"/>
                  <a:gd name="T27" fmla="*/ 81 h 191"/>
                  <a:gd name="T28" fmla="*/ 20 w 36"/>
                  <a:gd name="T29" fmla="*/ 108 h 191"/>
                  <a:gd name="T30" fmla="*/ 22 w 36"/>
                  <a:gd name="T31" fmla="*/ 132 h 191"/>
                  <a:gd name="T32" fmla="*/ 20 w 36"/>
                  <a:gd name="T33" fmla="*/ 165 h 1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191"/>
                  <a:gd name="T53" fmla="*/ 36 w 36"/>
                  <a:gd name="T54" fmla="*/ 191 h 19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191">
                    <a:moveTo>
                      <a:pt x="31" y="190"/>
                    </a:moveTo>
                    <a:lnTo>
                      <a:pt x="22" y="172"/>
                    </a:lnTo>
                    <a:lnTo>
                      <a:pt x="22" y="144"/>
                    </a:lnTo>
                    <a:lnTo>
                      <a:pt x="27" y="121"/>
                    </a:lnTo>
                    <a:lnTo>
                      <a:pt x="22" y="106"/>
                    </a:lnTo>
                    <a:lnTo>
                      <a:pt x="22" y="74"/>
                    </a:lnTo>
                    <a:lnTo>
                      <a:pt x="18" y="51"/>
                    </a:lnTo>
                    <a:lnTo>
                      <a:pt x="13" y="32"/>
                    </a:lnTo>
                    <a:lnTo>
                      <a:pt x="4" y="18"/>
                    </a:lnTo>
                    <a:lnTo>
                      <a:pt x="0" y="0"/>
                    </a:lnTo>
                    <a:lnTo>
                      <a:pt x="9" y="8"/>
                    </a:lnTo>
                    <a:lnTo>
                      <a:pt x="22" y="32"/>
                    </a:lnTo>
                    <a:lnTo>
                      <a:pt x="27" y="60"/>
                    </a:lnTo>
                    <a:lnTo>
                      <a:pt x="35" y="93"/>
                    </a:lnTo>
                    <a:lnTo>
                      <a:pt x="31" y="124"/>
                    </a:lnTo>
                    <a:lnTo>
                      <a:pt x="35" y="152"/>
                    </a:lnTo>
                    <a:lnTo>
                      <a:pt x="31" y="190"/>
                    </a:lnTo>
                  </a:path>
                </a:pathLst>
              </a:custGeom>
              <a:solidFill>
                <a:srgbClr val="402000"/>
              </a:solidFill>
              <a:ln w="12700" cap="rnd">
                <a:noFill/>
                <a:round/>
                <a:headEnd/>
                <a:tailEnd/>
              </a:ln>
            </p:spPr>
            <p:txBody>
              <a:bodyPr>
                <a:prstTxWarp prst="textNoShape">
                  <a:avLst/>
                </a:prstTxWarp>
              </a:bodyPr>
              <a:lstStyle/>
              <a:p>
                <a:endParaRPr lang="en-US"/>
              </a:p>
            </p:txBody>
          </p:sp>
          <p:sp>
            <p:nvSpPr>
              <p:cNvPr id="486" name="Freeform 46"/>
              <p:cNvSpPr>
                <a:spLocks/>
              </p:cNvSpPr>
              <p:nvPr/>
            </p:nvSpPr>
            <p:spPr bwMode="auto">
              <a:xfrm>
                <a:off x="1254" y="2149"/>
                <a:ext cx="35" cy="200"/>
              </a:xfrm>
              <a:custGeom>
                <a:avLst/>
                <a:gdLst>
                  <a:gd name="T0" fmla="*/ 28 w 56"/>
                  <a:gd name="T1" fmla="*/ 199 h 230"/>
                  <a:gd name="T2" fmla="*/ 31 w 56"/>
                  <a:gd name="T3" fmla="*/ 175 h 230"/>
                  <a:gd name="T4" fmla="*/ 22 w 56"/>
                  <a:gd name="T5" fmla="*/ 158 h 230"/>
                  <a:gd name="T6" fmla="*/ 22 w 56"/>
                  <a:gd name="T7" fmla="*/ 143 h 230"/>
                  <a:gd name="T8" fmla="*/ 16 w 56"/>
                  <a:gd name="T9" fmla="*/ 123 h 230"/>
                  <a:gd name="T10" fmla="*/ 13 w 56"/>
                  <a:gd name="T11" fmla="*/ 105 h 230"/>
                  <a:gd name="T12" fmla="*/ 9 w 56"/>
                  <a:gd name="T13" fmla="*/ 85 h 230"/>
                  <a:gd name="T14" fmla="*/ 0 w 56"/>
                  <a:gd name="T15" fmla="*/ 70 h 230"/>
                  <a:gd name="T16" fmla="*/ 3 w 56"/>
                  <a:gd name="T17" fmla="*/ 44 h 230"/>
                  <a:gd name="T18" fmla="*/ 3 w 56"/>
                  <a:gd name="T19" fmla="*/ 24 h 230"/>
                  <a:gd name="T20" fmla="*/ 9 w 56"/>
                  <a:gd name="T21" fmla="*/ 0 h 230"/>
                  <a:gd name="T22" fmla="*/ 6 w 56"/>
                  <a:gd name="T23" fmla="*/ 29 h 230"/>
                  <a:gd name="T24" fmla="*/ 6 w 56"/>
                  <a:gd name="T25" fmla="*/ 65 h 230"/>
                  <a:gd name="T26" fmla="*/ 13 w 56"/>
                  <a:gd name="T27" fmla="*/ 77 h 230"/>
                  <a:gd name="T28" fmla="*/ 16 w 56"/>
                  <a:gd name="T29" fmla="*/ 103 h 230"/>
                  <a:gd name="T30" fmla="*/ 24 w 56"/>
                  <a:gd name="T31" fmla="*/ 123 h 230"/>
                  <a:gd name="T32" fmla="*/ 24 w 56"/>
                  <a:gd name="T33" fmla="*/ 150 h 230"/>
                  <a:gd name="T34" fmla="*/ 28 w 56"/>
                  <a:gd name="T35" fmla="*/ 167 h 230"/>
                  <a:gd name="T36" fmla="*/ 34 w 56"/>
                  <a:gd name="T37" fmla="*/ 188 h 230"/>
                  <a:gd name="T38" fmla="*/ 28 w 56"/>
                  <a:gd name="T39" fmla="*/ 199 h 2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
                  <a:gd name="T61" fmla="*/ 0 h 230"/>
                  <a:gd name="T62" fmla="*/ 56 w 56"/>
                  <a:gd name="T63" fmla="*/ 230 h 23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 h="230">
                    <a:moveTo>
                      <a:pt x="44" y="229"/>
                    </a:moveTo>
                    <a:lnTo>
                      <a:pt x="50" y="201"/>
                    </a:lnTo>
                    <a:lnTo>
                      <a:pt x="35" y="182"/>
                    </a:lnTo>
                    <a:lnTo>
                      <a:pt x="35" y="164"/>
                    </a:lnTo>
                    <a:lnTo>
                      <a:pt x="25" y="141"/>
                    </a:lnTo>
                    <a:lnTo>
                      <a:pt x="20" y="121"/>
                    </a:lnTo>
                    <a:lnTo>
                      <a:pt x="15" y="98"/>
                    </a:lnTo>
                    <a:lnTo>
                      <a:pt x="0" y="80"/>
                    </a:lnTo>
                    <a:lnTo>
                      <a:pt x="5" y="51"/>
                    </a:lnTo>
                    <a:lnTo>
                      <a:pt x="5" y="28"/>
                    </a:lnTo>
                    <a:lnTo>
                      <a:pt x="15" y="0"/>
                    </a:lnTo>
                    <a:lnTo>
                      <a:pt x="10" y="33"/>
                    </a:lnTo>
                    <a:lnTo>
                      <a:pt x="10" y="75"/>
                    </a:lnTo>
                    <a:lnTo>
                      <a:pt x="20" y="89"/>
                    </a:lnTo>
                    <a:lnTo>
                      <a:pt x="25" y="118"/>
                    </a:lnTo>
                    <a:lnTo>
                      <a:pt x="39" y="141"/>
                    </a:lnTo>
                    <a:lnTo>
                      <a:pt x="39" y="173"/>
                    </a:lnTo>
                    <a:lnTo>
                      <a:pt x="44" y="192"/>
                    </a:lnTo>
                    <a:lnTo>
                      <a:pt x="55" y="216"/>
                    </a:lnTo>
                    <a:lnTo>
                      <a:pt x="44" y="229"/>
                    </a:lnTo>
                  </a:path>
                </a:pathLst>
              </a:custGeom>
              <a:solidFill>
                <a:srgbClr val="402000"/>
              </a:solidFill>
              <a:ln w="12700" cap="rnd">
                <a:noFill/>
                <a:round/>
                <a:headEnd/>
                <a:tailEnd/>
              </a:ln>
            </p:spPr>
            <p:txBody>
              <a:bodyPr>
                <a:prstTxWarp prst="textNoShape">
                  <a:avLst/>
                </a:prstTxWarp>
              </a:bodyPr>
              <a:lstStyle/>
              <a:p>
                <a:endParaRPr lang="en-US"/>
              </a:p>
            </p:txBody>
          </p:sp>
          <p:sp>
            <p:nvSpPr>
              <p:cNvPr id="487" name="Freeform 47"/>
              <p:cNvSpPr>
                <a:spLocks/>
              </p:cNvSpPr>
              <p:nvPr/>
            </p:nvSpPr>
            <p:spPr bwMode="auto">
              <a:xfrm>
                <a:off x="1217" y="2241"/>
                <a:ext cx="13" cy="118"/>
              </a:xfrm>
              <a:custGeom>
                <a:avLst/>
                <a:gdLst>
                  <a:gd name="T0" fmla="*/ 10 w 20"/>
                  <a:gd name="T1" fmla="*/ 117 h 135"/>
                  <a:gd name="T2" fmla="*/ 5 w 20"/>
                  <a:gd name="T3" fmla="*/ 97 h 135"/>
                  <a:gd name="T4" fmla="*/ 7 w 20"/>
                  <a:gd name="T5" fmla="*/ 80 h 135"/>
                  <a:gd name="T6" fmla="*/ 3 w 20"/>
                  <a:gd name="T7" fmla="*/ 52 h 135"/>
                  <a:gd name="T8" fmla="*/ 3 w 20"/>
                  <a:gd name="T9" fmla="*/ 29 h 135"/>
                  <a:gd name="T10" fmla="*/ 0 w 20"/>
                  <a:gd name="T11" fmla="*/ 0 h 135"/>
                  <a:gd name="T12" fmla="*/ 7 w 20"/>
                  <a:gd name="T13" fmla="*/ 24 h 135"/>
                  <a:gd name="T14" fmla="*/ 7 w 20"/>
                  <a:gd name="T15" fmla="*/ 48 h 135"/>
                  <a:gd name="T16" fmla="*/ 10 w 20"/>
                  <a:gd name="T17" fmla="*/ 80 h 135"/>
                  <a:gd name="T18" fmla="*/ 12 w 20"/>
                  <a:gd name="T19" fmla="*/ 105 h 135"/>
                  <a:gd name="T20" fmla="*/ 10 w 20"/>
                  <a:gd name="T21" fmla="*/ 117 h 1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135"/>
                  <a:gd name="T35" fmla="*/ 20 w 20"/>
                  <a:gd name="T36" fmla="*/ 135 h 1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135">
                    <a:moveTo>
                      <a:pt x="15" y="134"/>
                    </a:moveTo>
                    <a:lnTo>
                      <a:pt x="8" y="111"/>
                    </a:lnTo>
                    <a:lnTo>
                      <a:pt x="11" y="92"/>
                    </a:lnTo>
                    <a:lnTo>
                      <a:pt x="4" y="60"/>
                    </a:lnTo>
                    <a:lnTo>
                      <a:pt x="4" y="33"/>
                    </a:lnTo>
                    <a:lnTo>
                      <a:pt x="0" y="0"/>
                    </a:lnTo>
                    <a:lnTo>
                      <a:pt x="11" y="28"/>
                    </a:lnTo>
                    <a:lnTo>
                      <a:pt x="11" y="55"/>
                    </a:lnTo>
                    <a:lnTo>
                      <a:pt x="15" y="92"/>
                    </a:lnTo>
                    <a:lnTo>
                      <a:pt x="19" y="120"/>
                    </a:lnTo>
                    <a:lnTo>
                      <a:pt x="15" y="134"/>
                    </a:lnTo>
                  </a:path>
                </a:pathLst>
              </a:custGeom>
              <a:solidFill>
                <a:srgbClr val="402000"/>
              </a:solidFill>
              <a:ln w="12700" cap="rnd">
                <a:noFill/>
                <a:round/>
                <a:headEnd/>
                <a:tailEnd/>
              </a:ln>
            </p:spPr>
            <p:txBody>
              <a:bodyPr>
                <a:prstTxWarp prst="textNoShape">
                  <a:avLst/>
                </a:prstTxWarp>
              </a:bodyPr>
              <a:lstStyle/>
              <a:p>
                <a:endParaRPr lang="en-US"/>
              </a:p>
            </p:txBody>
          </p:sp>
          <p:sp>
            <p:nvSpPr>
              <p:cNvPr id="488" name="Freeform 48"/>
              <p:cNvSpPr>
                <a:spLocks/>
              </p:cNvSpPr>
              <p:nvPr/>
            </p:nvSpPr>
            <p:spPr bwMode="auto">
              <a:xfrm>
                <a:off x="1246" y="2297"/>
                <a:ext cx="5" cy="56"/>
              </a:xfrm>
              <a:custGeom>
                <a:avLst/>
                <a:gdLst>
                  <a:gd name="T0" fmla="*/ 3 w 8"/>
                  <a:gd name="T1" fmla="*/ 55 h 64"/>
                  <a:gd name="T2" fmla="*/ 1 w 8"/>
                  <a:gd name="T3" fmla="*/ 33 h 64"/>
                  <a:gd name="T4" fmla="*/ 1 w 8"/>
                  <a:gd name="T5" fmla="*/ 15 h 64"/>
                  <a:gd name="T6" fmla="*/ 0 w 8"/>
                  <a:gd name="T7" fmla="*/ 0 h 64"/>
                  <a:gd name="T8" fmla="*/ 4 w 8"/>
                  <a:gd name="T9" fmla="*/ 25 h 64"/>
                  <a:gd name="T10" fmla="*/ 4 w 8"/>
                  <a:gd name="T11" fmla="*/ 48 h 64"/>
                  <a:gd name="T12" fmla="*/ 3 w 8"/>
                  <a:gd name="T13" fmla="*/ 55 h 64"/>
                  <a:gd name="T14" fmla="*/ 0 60000 65536"/>
                  <a:gd name="T15" fmla="*/ 0 60000 65536"/>
                  <a:gd name="T16" fmla="*/ 0 60000 65536"/>
                  <a:gd name="T17" fmla="*/ 0 60000 65536"/>
                  <a:gd name="T18" fmla="*/ 0 60000 65536"/>
                  <a:gd name="T19" fmla="*/ 0 60000 65536"/>
                  <a:gd name="T20" fmla="*/ 0 60000 65536"/>
                  <a:gd name="T21" fmla="*/ 0 w 8"/>
                  <a:gd name="T22" fmla="*/ 0 h 64"/>
                  <a:gd name="T23" fmla="*/ 8 w 8"/>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64">
                    <a:moveTo>
                      <a:pt x="5" y="63"/>
                    </a:moveTo>
                    <a:lnTo>
                      <a:pt x="2" y="38"/>
                    </a:lnTo>
                    <a:lnTo>
                      <a:pt x="2" y="17"/>
                    </a:lnTo>
                    <a:lnTo>
                      <a:pt x="0" y="0"/>
                    </a:lnTo>
                    <a:lnTo>
                      <a:pt x="7" y="29"/>
                    </a:lnTo>
                    <a:lnTo>
                      <a:pt x="7" y="55"/>
                    </a:lnTo>
                    <a:lnTo>
                      <a:pt x="5" y="63"/>
                    </a:lnTo>
                  </a:path>
                </a:pathLst>
              </a:custGeom>
              <a:solidFill>
                <a:srgbClr val="402000"/>
              </a:solidFill>
              <a:ln w="12700" cap="rnd">
                <a:noFill/>
                <a:round/>
                <a:headEnd/>
                <a:tailEnd/>
              </a:ln>
            </p:spPr>
            <p:txBody>
              <a:bodyPr>
                <a:prstTxWarp prst="textNoShape">
                  <a:avLst/>
                </a:prstTxWarp>
              </a:bodyPr>
              <a:lstStyle/>
              <a:p>
                <a:endParaRPr lang="en-US"/>
              </a:p>
            </p:txBody>
          </p:sp>
          <p:sp>
            <p:nvSpPr>
              <p:cNvPr id="489" name="Freeform 49"/>
              <p:cNvSpPr>
                <a:spLocks/>
              </p:cNvSpPr>
              <p:nvPr/>
            </p:nvSpPr>
            <p:spPr bwMode="auto">
              <a:xfrm>
                <a:off x="1195" y="2241"/>
                <a:ext cx="12" cy="129"/>
              </a:xfrm>
              <a:custGeom>
                <a:avLst/>
                <a:gdLst>
                  <a:gd name="T0" fmla="*/ 11 w 19"/>
                  <a:gd name="T1" fmla="*/ 128 h 148"/>
                  <a:gd name="T2" fmla="*/ 11 w 19"/>
                  <a:gd name="T3" fmla="*/ 104 h 148"/>
                  <a:gd name="T4" fmla="*/ 7 w 19"/>
                  <a:gd name="T5" fmla="*/ 88 h 148"/>
                  <a:gd name="T6" fmla="*/ 7 w 19"/>
                  <a:gd name="T7" fmla="*/ 68 h 148"/>
                  <a:gd name="T8" fmla="*/ 3 w 19"/>
                  <a:gd name="T9" fmla="*/ 56 h 148"/>
                  <a:gd name="T10" fmla="*/ 0 w 19"/>
                  <a:gd name="T11" fmla="*/ 29 h 148"/>
                  <a:gd name="T12" fmla="*/ 0 w 19"/>
                  <a:gd name="T13" fmla="*/ 0 h 148"/>
                  <a:gd name="T14" fmla="*/ 4 w 19"/>
                  <a:gd name="T15" fmla="*/ 32 h 148"/>
                  <a:gd name="T16" fmla="*/ 7 w 19"/>
                  <a:gd name="T17" fmla="*/ 60 h 148"/>
                  <a:gd name="T18" fmla="*/ 11 w 19"/>
                  <a:gd name="T19" fmla="*/ 77 h 148"/>
                  <a:gd name="T20" fmla="*/ 11 w 19"/>
                  <a:gd name="T21" fmla="*/ 99 h 148"/>
                  <a:gd name="T22" fmla="*/ 11 w 19"/>
                  <a:gd name="T23" fmla="*/ 128 h 1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48"/>
                  <a:gd name="T38" fmla="*/ 19 w 19"/>
                  <a:gd name="T39" fmla="*/ 148 h 1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48">
                    <a:moveTo>
                      <a:pt x="18" y="147"/>
                    </a:moveTo>
                    <a:lnTo>
                      <a:pt x="18" y="119"/>
                    </a:lnTo>
                    <a:lnTo>
                      <a:pt x="11" y="101"/>
                    </a:lnTo>
                    <a:lnTo>
                      <a:pt x="11" y="78"/>
                    </a:lnTo>
                    <a:lnTo>
                      <a:pt x="4" y="64"/>
                    </a:lnTo>
                    <a:lnTo>
                      <a:pt x="0" y="33"/>
                    </a:lnTo>
                    <a:lnTo>
                      <a:pt x="0" y="0"/>
                    </a:lnTo>
                    <a:lnTo>
                      <a:pt x="7" y="37"/>
                    </a:lnTo>
                    <a:lnTo>
                      <a:pt x="11" y="69"/>
                    </a:lnTo>
                    <a:lnTo>
                      <a:pt x="18" y="88"/>
                    </a:lnTo>
                    <a:lnTo>
                      <a:pt x="18" y="114"/>
                    </a:lnTo>
                    <a:lnTo>
                      <a:pt x="18" y="147"/>
                    </a:lnTo>
                  </a:path>
                </a:pathLst>
              </a:custGeom>
              <a:solidFill>
                <a:srgbClr val="402000"/>
              </a:solidFill>
              <a:ln w="12700" cap="rnd">
                <a:noFill/>
                <a:round/>
                <a:headEnd/>
                <a:tailEnd/>
              </a:ln>
            </p:spPr>
            <p:txBody>
              <a:bodyPr>
                <a:prstTxWarp prst="textNoShape">
                  <a:avLst/>
                </a:prstTxWarp>
              </a:bodyPr>
              <a:lstStyle/>
              <a:p>
                <a:endParaRPr lang="en-US"/>
              </a:p>
            </p:txBody>
          </p:sp>
          <p:sp>
            <p:nvSpPr>
              <p:cNvPr id="490" name="Freeform 50"/>
              <p:cNvSpPr>
                <a:spLocks/>
              </p:cNvSpPr>
              <p:nvPr/>
            </p:nvSpPr>
            <p:spPr bwMode="auto">
              <a:xfrm>
                <a:off x="1109" y="2180"/>
                <a:ext cx="75" cy="148"/>
              </a:xfrm>
              <a:custGeom>
                <a:avLst/>
                <a:gdLst>
                  <a:gd name="T0" fmla="*/ 70 w 117"/>
                  <a:gd name="T1" fmla="*/ 147 h 171"/>
                  <a:gd name="T2" fmla="*/ 63 w 117"/>
                  <a:gd name="T3" fmla="*/ 127 h 171"/>
                  <a:gd name="T4" fmla="*/ 63 w 117"/>
                  <a:gd name="T5" fmla="*/ 107 h 171"/>
                  <a:gd name="T6" fmla="*/ 56 w 117"/>
                  <a:gd name="T7" fmla="*/ 100 h 171"/>
                  <a:gd name="T8" fmla="*/ 56 w 117"/>
                  <a:gd name="T9" fmla="*/ 75 h 171"/>
                  <a:gd name="T10" fmla="*/ 42 w 117"/>
                  <a:gd name="T11" fmla="*/ 68 h 171"/>
                  <a:gd name="T12" fmla="*/ 32 w 117"/>
                  <a:gd name="T13" fmla="*/ 48 h 171"/>
                  <a:gd name="T14" fmla="*/ 24 w 117"/>
                  <a:gd name="T15" fmla="*/ 35 h 171"/>
                  <a:gd name="T16" fmla="*/ 10 w 117"/>
                  <a:gd name="T17" fmla="*/ 11 h 171"/>
                  <a:gd name="T18" fmla="*/ 0 w 117"/>
                  <a:gd name="T19" fmla="*/ 0 h 171"/>
                  <a:gd name="T20" fmla="*/ 21 w 117"/>
                  <a:gd name="T21" fmla="*/ 9 h 171"/>
                  <a:gd name="T22" fmla="*/ 42 w 117"/>
                  <a:gd name="T23" fmla="*/ 23 h 171"/>
                  <a:gd name="T24" fmla="*/ 49 w 117"/>
                  <a:gd name="T25" fmla="*/ 48 h 171"/>
                  <a:gd name="T26" fmla="*/ 67 w 117"/>
                  <a:gd name="T27" fmla="*/ 64 h 171"/>
                  <a:gd name="T28" fmla="*/ 70 w 117"/>
                  <a:gd name="T29" fmla="*/ 83 h 171"/>
                  <a:gd name="T30" fmla="*/ 70 w 117"/>
                  <a:gd name="T31" fmla="*/ 107 h 171"/>
                  <a:gd name="T32" fmla="*/ 74 w 117"/>
                  <a:gd name="T33" fmla="*/ 127 h 171"/>
                  <a:gd name="T34" fmla="*/ 70 w 117"/>
                  <a:gd name="T35" fmla="*/ 147 h 1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7"/>
                  <a:gd name="T55" fmla="*/ 0 h 171"/>
                  <a:gd name="T56" fmla="*/ 117 w 117"/>
                  <a:gd name="T57" fmla="*/ 171 h 1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7" h="171">
                    <a:moveTo>
                      <a:pt x="109" y="170"/>
                    </a:moveTo>
                    <a:lnTo>
                      <a:pt x="98" y="147"/>
                    </a:lnTo>
                    <a:lnTo>
                      <a:pt x="98" y="124"/>
                    </a:lnTo>
                    <a:lnTo>
                      <a:pt x="88" y="115"/>
                    </a:lnTo>
                    <a:lnTo>
                      <a:pt x="88" y="87"/>
                    </a:lnTo>
                    <a:lnTo>
                      <a:pt x="66" y="78"/>
                    </a:lnTo>
                    <a:lnTo>
                      <a:pt x="50" y="55"/>
                    </a:lnTo>
                    <a:lnTo>
                      <a:pt x="38" y="41"/>
                    </a:lnTo>
                    <a:lnTo>
                      <a:pt x="16" y="13"/>
                    </a:lnTo>
                    <a:lnTo>
                      <a:pt x="0" y="0"/>
                    </a:lnTo>
                    <a:lnTo>
                      <a:pt x="32" y="10"/>
                    </a:lnTo>
                    <a:lnTo>
                      <a:pt x="66" y="27"/>
                    </a:lnTo>
                    <a:lnTo>
                      <a:pt x="77" y="55"/>
                    </a:lnTo>
                    <a:lnTo>
                      <a:pt x="104" y="74"/>
                    </a:lnTo>
                    <a:lnTo>
                      <a:pt x="109" y="96"/>
                    </a:lnTo>
                    <a:lnTo>
                      <a:pt x="109" y="124"/>
                    </a:lnTo>
                    <a:lnTo>
                      <a:pt x="116" y="147"/>
                    </a:lnTo>
                    <a:lnTo>
                      <a:pt x="109" y="170"/>
                    </a:lnTo>
                  </a:path>
                </a:pathLst>
              </a:custGeom>
              <a:solidFill>
                <a:srgbClr val="402000"/>
              </a:solidFill>
              <a:ln w="12700" cap="rnd">
                <a:noFill/>
                <a:round/>
                <a:headEnd/>
                <a:tailEnd/>
              </a:ln>
            </p:spPr>
            <p:txBody>
              <a:bodyPr>
                <a:prstTxWarp prst="textNoShape">
                  <a:avLst/>
                </a:prstTxWarp>
              </a:bodyPr>
              <a:lstStyle/>
              <a:p>
                <a:endParaRPr lang="en-US"/>
              </a:p>
            </p:txBody>
          </p:sp>
          <p:sp>
            <p:nvSpPr>
              <p:cNvPr id="491" name="Freeform 51"/>
              <p:cNvSpPr>
                <a:spLocks/>
              </p:cNvSpPr>
              <p:nvPr/>
            </p:nvSpPr>
            <p:spPr bwMode="auto">
              <a:xfrm>
                <a:off x="1070" y="2168"/>
                <a:ext cx="47" cy="135"/>
              </a:xfrm>
              <a:custGeom>
                <a:avLst/>
                <a:gdLst>
                  <a:gd name="T0" fmla="*/ 43 w 74"/>
                  <a:gd name="T1" fmla="*/ 134 h 156"/>
                  <a:gd name="T2" fmla="*/ 46 w 74"/>
                  <a:gd name="T3" fmla="*/ 123 h 156"/>
                  <a:gd name="T4" fmla="*/ 46 w 74"/>
                  <a:gd name="T5" fmla="*/ 114 h 156"/>
                  <a:gd name="T6" fmla="*/ 43 w 74"/>
                  <a:gd name="T7" fmla="*/ 91 h 156"/>
                  <a:gd name="T8" fmla="*/ 40 w 74"/>
                  <a:gd name="T9" fmla="*/ 75 h 156"/>
                  <a:gd name="T10" fmla="*/ 36 w 74"/>
                  <a:gd name="T11" fmla="*/ 59 h 156"/>
                  <a:gd name="T12" fmla="*/ 30 w 74"/>
                  <a:gd name="T13" fmla="*/ 47 h 156"/>
                  <a:gd name="T14" fmla="*/ 24 w 74"/>
                  <a:gd name="T15" fmla="*/ 35 h 156"/>
                  <a:gd name="T16" fmla="*/ 24 w 74"/>
                  <a:gd name="T17" fmla="*/ 20 h 156"/>
                  <a:gd name="T18" fmla="*/ 0 w 74"/>
                  <a:gd name="T19" fmla="*/ 0 h 156"/>
                  <a:gd name="T20" fmla="*/ 13 w 74"/>
                  <a:gd name="T21" fmla="*/ 20 h 156"/>
                  <a:gd name="T22" fmla="*/ 17 w 74"/>
                  <a:gd name="T23" fmla="*/ 31 h 156"/>
                  <a:gd name="T24" fmla="*/ 24 w 74"/>
                  <a:gd name="T25" fmla="*/ 43 h 156"/>
                  <a:gd name="T26" fmla="*/ 27 w 74"/>
                  <a:gd name="T27" fmla="*/ 55 h 156"/>
                  <a:gd name="T28" fmla="*/ 30 w 74"/>
                  <a:gd name="T29" fmla="*/ 71 h 156"/>
                  <a:gd name="T30" fmla="*/ 33 w 74"/>
                  <a:gd name="T31" fmla="*/ 91 h 156"/>
                  <a:gd name="T32" fmla="*/ 43 w 74"/>
                  <a:gd name="T33" fmla="*/ 106 h 156"/>
                  <a:gd name="T34" fmla="*/ 43 w 74"/>
                  <a:gd name="T35" fmla="*/ 134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4"/>
                  <a:gd name="T55" fmla="*/ 0 h 156"/>
                  <a:gd name="T56" fmla="*/ 74 w 74"/>
                  <a:gd name="T57" fmla="*/ 156 h 1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4" h="156">
                    <a:moveTo>
                      <a:pt x="68" y="155"/>
                    </a:moveTo>
                    <a:lnTo>
                      <a:pt x="73" y="142"/>
                    </a:lnTo>
                    <a:lnTo>
                      <a:pt x="73" y="132"/>
                    </a:lnTo>
                    <a:lnTo>
                      <a:pt x="68" y="105"/>
                    </a:lnTo>
                    <a:lnTo>
                      <a:pt x="63" y="87"/>
                    </a:lnTo>
                    <a:lnTo>
                      <a:pt x="57" y="68"/>
                    </a:lnTo>
                    <a:lnTo>
                      <a:pt x="47" y="54"/>
                    </a:lnTo>
                    <a:lnTo>
                      <a:pt x="37" y="41"/>
                    </a:lnTo>
                    <a:lnTo>
                      <a:pt x="37" y="23"/>
                    </a:lnTo>
                    <a:lnTo>
                      <a:pt x="0" y="0"/>
                    </a:lnTo>
                    <a:lnTo>
                      <a:pt x="21" y="23"/>
                    </a:lnTo>
                    <a:lnTo>
                      <a:pt x="27" y="36"/>
                    </a:lnTo>
                    <a:lnTo>
                      <a:pt x="37" y="50"/>
                    </a:lnTo>
                    <a:lnTo>
                      <a:pt x="43" y="64"/>
                    </a:lnTo>
                    <a:lnTo>
                      <a:pt x="47" y="82"/>
                    </a:lnTo>
                    <a:lnTo>
                      <a:pt x="52" y="105"/>
                    </a:lnTo>
                    <a:lnTo>
                      <a:pt x="68" y="123"/>
                    </a:lnTo>
                    <a:lnTo>
                      <a:pt x="68" y="155"/>
                    </a:lnTo>
                  </a:path>
                </a:pathLst>
              </a:custGeom>
              <a:solidFill>
                <a:srgbClr val="402000"/>
              </a:solidFill>
              <a:ln w="12700" cap="rnd">
                <a:noFill/>
                <a:round/>
                <a:headEnd/>
                <a:tailEnd/>
              </a:ln>
            </p:spPr>
            <p:txBody>
              <a:bodyPr>
                <a:prstTxWarp prst="textNoShape">
                  <a:avLst/>
                </a:prstTxWarp>
              </a:bodyPr>
              <a:lstStyle/>
              <a:p>
                <a:endParaRPr lang="en-US"/>
              </a:p>
            </p:txBody>
          </p:sp>
          <p:sp>
            <p:nvSpPr>
              <p:cNvPr id="492" name="Freeform 52"/>
              <p:cNvSpPr>
                <a:spLocks/>
              </p:cNvSpPr>
              <p:nvPr/>
            </p:nvSpPr>
            <p:spPr bwMode="auto">
              <a:xfrm>
                <a:off x="1074" y="2157"/>
                <a:ext cx="60" cy="120"/>
              </a:xfrm>
              <a:custGeom>
                <a:avLst/>
                <a:gdLst>
                  <a:gd name="T0" fmla="*/ 59 w 93"/>
                  <a:gd name="T1" fmla="*/ 119 h 138"/>
                  <a:gd name="T2" fmla="*/ 48 w 93"/>
                  <a:gd name="T3" fmla="*/ 103 h 138"/>
                  <a:gd name="T4" fmla="*/ 41 w 93"/>
                  <a:gd name="T5" fmla="*/ 88 h 138"/>
                  <a:gd name="T6" fmla="*/ 41 w 93"/>
                  <a:gd name="T7" fmla="*/ 76 h 138"/>
                  <a:gd name="T8" fmla="*/ 38 w 93"/>
                  <a:gd name="T9" fmla="*/ 56 h 138"/>
                  <a:gd name="T10" fmla="*/ 28 w 93"/>
                  <a:gd name="T11" fmla="*/ 48 h 138"/>
                  <a:gd name="T12" fmla="*/ 25 w 93"/>
                  <a:gd name="T13" fmla="*/ 36 h 138"/>
                  <a:gd name="T14" fmla="*/ 25 w 93"/>
                  <a:gd name="T15" fmla="*/ 28 h 138"/>
                  <a:gd name="T16" fmla="*/ 14 w 93"/>
                  <a:gd name="T17" fmla="*/ 11 h 138"/>
                  <a:gd name="T18" fmla="*/ 0 w 93"/>
                  <a:gd name="T19" fmla="*/ 0 h 138"/>
                  <a:gd name="T20" fmla="*/ 14 w 93"/>
                  <a:gd name="T21" fmla="*/ 8 h 138"/>
                  <a:gd name="T22" fmla="*/ 28 w 93"/>
                  <a:gd name="T23" fmla="*/ 20 h 138"/>
                  <a:gd name="T24" fmla="*/ 35 w 93"/>
                  <a:gd name="T25" fmla="*/ 31 h 138"/>
                  <a:gd name="T26" fmla="*/ 41 w 93"/>
                  <a:gd name="T27" fmla="*/ 48 h 138"/>
                  <a:gd name="T28" fmla="*/ 48 w 93"/>
                  <a:gd name="T29" fmla="*/ 60 h 138"/>
                  <a:gd name="T30" fmla="*/ 52 w 93"/>
                  <a:gd name="T31" fmla="*/ 76 h 138"/>
                  <a:gd name="T32" fmla="*/ 52 w 93"/>
                  <a:gd name="T33" fmla="*/ 83 h 138"/>
                  <a:gd name="T34" fmla="*/ 55 w 93"/>
                  <a:gd name="T35" fmla="*/ 99 h 138"/>
                  <a:gd name="T36" fmla="*/ 59 w 93"/>
                  <a:gd name="T37" fmla="*/ 119 h 1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3"/>
                  <a:gd name="T58" fmla="*/ 0 h 138"/>
                  <a:gd name="T59" fmla="*/ 93 w 93"/>
                  <a:gd name="T60" fmla="*/ 138 h 1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3" h="138">
                    <a:moveTo>
                      <a:pt x="92" y="137"/>
                    </a:moveTo>
                    <a:lnTo>
                      <a:pt x="75" y="119"/>
                    </a:lnTo>
                    <a:lnTo>
                      <a:pt x="64" y="101"/>
                    </a:lnTo>
                    <a:lnTo>
                      <a:pt x="64" y="87"/>
                    </a:lnTo>
                    <a:lnTo>
                      <a:pt x="59" y="64"/>
                    </a:lnTo>
                    <a:lnTo>
                      <a:pt x="43" y="55"/>
                    </a:lnTo>
                    <a:lnTo>
                      <a:pt x="38" y="41"/>
                    </a:lnTo>
                    <a:lnTo>
                      <a:pt x="38" y="32"/>
                    </a:lnTo>
                    <a:lnTo>
                      <a:pt x="22" y="13"/>
                    </a:lnTo>
                    <a:lnTo>
                      <a:pt x="0" y="0"/>
                    </a:lnTo>
                    <a:lnTo>
                      <a:pt x="22" y="9"/>
                    </a:lnTo>
                    <a:lnTo>
                      <a:pt x="43" y="23"/>
                    </a:lnTo>
                    <a:lnTo>
                      <a:pt x="54" y="36"/>
                    </a:lnTo>
                    <a:lnTo>
                      <a:pt x="64" y="55"/>
                    </a:lnTo>
                    <a:lnTo>
                      <a:pt x="75" y="69"/>
                    </a:lnTo>
                    <a:lnTo>
                      <a:pt x="80" y="87"/>
                    </a:lnTo>
                    <a:lnTo>
                      <a:pt x="80" y="96"/>
                    </a:lnTo>
                    <a:lnTo>
                      <a:pt x="86" y="114"/>
                    </a:lnTo>
                    <a:lnTo>
                      <a:pt x="92" y="137"/>
                    </a:lnTo>
                  </a:path>
                </a:pathLst>
              </a:custGeom>
              <a:solidFill>
                <a:srgbClr val="402000"/>
              </a:solidFill>
              <a:ln w="12700" cap="rnd">
                <a:noFill/>
                <a:round/>
                <a:headEnd/>
                <a:tailEnd/>
              </a:ln>
            </p:spPr>
            <p:txBody>
              <a:bodyPr>
                <a:prstTxWarp prst="textNoShape">
                  <a:avLst/>
                </a:prstTxWarp>
              </a:bodyPr>
              <a:lstStyle/>
              <a:p>
                <a:endParaRPr lang="en-US"/>
              </a:p>
            </p:txBody>
          </p:sp>
          <p:sp>
            <p:nvSpPr>
              <p:cNvPr id="493" name="Freeform 53"/>
              <p:cNvSpPr>
                <a:spLocks/>
              </p:cNvSpPr>
              <p:nvPr/>
            </p:nvSpPr>
            <p:spPr bwMode="auto">
              <a:xfrm>
                <a:off x="1136" y="2234"/>
                <a:ext cx="21" cy="31"/>
              </a:xfrm>
              <a:custGeom>
                <a:avLst/>
                <a:gdLst>
                  <a:gd name="T0" fmla="*/ 0 w 33"/>
                  <a:gd name="T1" fmla="*/ 0 h 36"/>
                  <a:gd name="T2" fmla="*/ 4 w 33"/>
                  <a:gd name="T3" fmla="*/ 9 h 36"/>
                  <a:gd name="T4" fmla="*/ 10 w 33"/>
                  <a:gd name="T5" fmla="*/ 16 h 36"/>
                  <a:gd name="T6" fmla="*/ 18 w 33"/>
                  <a:gd name="T7" fmla="*/ 23 h 36"/>
                  <a:gd name="T8" fmla="*/ 18 w 33"/>
                  <a:gd name="T9" fmla="*/ 30 h 36"/>
                  <a:gd name="T10" fmla="*/ 20 w 33"/>
                  <a:gd name="T11" fmla="*/ 23 h 36"/>
                  <a:gd name="T12" fmla="*/ 12 w 33"/>
                  <a:gd name="T13" fmla="*/ 16 h 36"/>
                  <a:gd name="T14" fmla="*/ 6 w 33"/>
                  <a:gd name="T15" fmla="*/ 6 h 36"/>
                  <a:gd name="T16" fmla="*/ 0 w 33"/>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36"/>
                  <a:gd name="T29" fmla="*/ 33 w 33"/>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36">
                    <a:moveTo>
                      <a:pt x="0" y="0"/>
                    </a:moveTo>
                    <a:lnTo>
                      <a:pt x="6" y="11"/>
                    </a:lnTo>
                    <a:lnTo>
                      <a:pt x="15" y="19"/>
                    </a:lnTo>
                    <a:lnTo>
                      <a:pt x="28" y="27"/>
                    </a:lnTo>
                    <a:lnTo>
                      <a:pt x="28" y="35"/>
                    </a:lnTo>
                    <a:lnTo>
                      <a:pt x="32" y="27"/>
                    </a:lnTo>
                    <a:lnTo>
                      <a:pt x="19" y="19"/>
                    </a:lnTo>
                    <a:lnTo>
                      <a:pt x="10" y="7"/>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494" name="Freeform 54"/>
              <p:cNvSpPr>
                <a:spLocks/>
              </p:cNvSpPr>
              <p:nvPr/>
            </p:nvSpPr>
            <p:spPr bwMode="auto">
              <a:xfrm>
                <a:off x="1234" y="2141"/>
                <a:ext cx="20" cy="128"/>
              </a:xfrm>
              <a:custGeom>
                <a:avLst/>
                <a:gdLst>
                  <a:gd name="T0" fmla="*/ 19 w 32"/>
                  <a:gd name="T1" fmla="*/ 127 h 147"/>
                  <a:gd name="T2" fmla="*/ 9 w 32"/>
                  <a:gd name="T3" fmla="*/ 111 h 147"/>
                  <a:gd name="T4" fmla="*/ 6 w 32"/>
                  <a:gd name="T5" fmla="*/ 91 h 147"/>
                  <a:gd name="T6" fmla="*/ 3 w 32"/>
                  <a:gd name="T7" fmla="*/ 71 h 147"/>
                  <a:gd name="T8" fmla="*/ 0 w 32"/>
                  <a:gd name="T9" fmla="*/ 59 h 147"/>
                  <a:gd name="T10" fmla="*/ 3 w 32"/>
                  <a:gd name="T11" fmla="*/ 36 h 147"/>
                  <a:gd name="T12" fmla="*/ 6 w 32"/>
                  <a:gd name="T13" fmla="*/ 16 h 147"/>
                  <a:gd name="T14" fmla="*/ 11 w 32"/>
                  <a:gd name="T15" fmla="*/ 0 h 147"/>
                  <a:gd name="T16" fmla="*/ 9 w 32"/>
                  <a:gd name="T17" fmla="*/ 19 h 147"/>
                  <a:gd name="T18" fmla="*/ 6 w 32"/>
                  <a:gd name="T19" fmla="*/ 40 h 147"/>
                  <a:gd name="T20" fmla="*/ 6 w 32"/>
                  <a:gd name="T21" fmla="*/ 59 h 147"/>
                  <a:gd name="T22" fmla="*/ 9 w 32"/>
                  <a:gd name="T23" fmla="*/ 79 h 147"/>
                  <a:gd name="T24" fmla="*/ 11 w 32"/>
                  <a:gd name="T25" fmla="*/ 99 h 147"/>
                  <a:gd name="T26" fmla="*/ 19 w 32"/>
                  <a:gd name="T27" fmla="*/ 127 h 1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
                  <a:gd name="T43" fmla="*/ 0 h 147"/>
                  <a:gd name="T44" fmla="*/ 32 w 32"/>
                  <a:gd name="T45" fmla="*/ 147 h 1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 h="147">
                    <a:moveTo>
                      <a:pt x="31" y="146"/>
                    </a:moveTo>
                    <a:lnTo>
                      <a:pt x="14" y="127"/>
                    </a:lnTo>
                    <a:lnTo>
                      <a:pt x="10" y="105"/>
                    </a:lnTo>
                    <a:lnTo>
                      <a:pt x="4" y="81"/>
                    </a:lnTo>
                    <a:lnTo>
                      <a:pt x="0" y="68"/>
                    </a:lnTo>
                    <a:lnTo>
                      <a:pt x="4" y="41"/>
                    </a:lnTo>
                    <a:lnTo>
                      <a:pt x="10" y="18"/>
                    </a:lnTo>
                    <a:lnTo>
                      <a:pt x="18" y="0"/>
                    </a:lnTo>
                    <a:lnTo>
                      <a:pt x="14" y="22"/>
                    </a:lnTo>
                    <a:lnTo>
                      <a:pt x="10" y="46"/>
                    </a:lnTo>
                    <a:lnTo>
                      <a:pt x="10" y="68"/>
                    </a:lnTo>
                    <a:lnTo>
                      <a:pt x="14" y="91"/>
                    </a:lnTo>
                    <a:lnTo>
                      <a:pt x="18" y="114"/>
                    </a:lnTo>
                    <a:lnTo>
                      <a:pt x="31" y="146"/>
                    </a:lnTo>
                  </a:path>
                </a:pathLst>
              </a:custGeom>
              <a:solidFill>
                <a:srgbClr val="402000"/>
              </a:solidFill>
              <a:ln w="12700" cap="rnd">
                <a:noFill/>
                <a:round/>
                <a:headEnd/>
                <a:tailEnd/>
              </a:ln>
            </p:spPr>
            <p:txBody>
              <a:bodyPr>
                <a:prstTxWarp prst="textNoShape">
                  <a:avLst/>
                </a:prstTxWarp>
              </a:bodyPr>
              <a:lstStyle/>
              <a:p>
                <a:endParaRPr lang="en-US"/>
              </a:p>
            </p:txBody>
          </p:sp>
          <p:sp>
            <p:nvSpPr>
              <p:cNvPr id="495" name="Freeform 55"/>
              <p:cNvSpPr>
                <a:spLocks/>
              </p:cNvSpPr>
              <p:nvPr/>
            </p:nvSpPr>
            <p:spPr bwMode="auto">
              <a:xfrm>
                <a:off x="1144" y="2149"/>
                <a:ext cx="55" cy="99"/>
              </a:xfrm>
              <a:custGeom>
                <a:avLst/>
                <a:gdLst>
                  <a:gd name="T0" fmla="*/ 54 w 86"/>
                  <a:gd name="T1" fmla="*/ 98 h 114"/>
                  <a:gd name="T2" fmla="*/ 44 w 86"/>
                  <a:gd name="T3" fmla="*/ 82 h 114"/>
                  <a:gd name="T4" fmla="*/ 44 w 86"/>
                  <a:gd name="T5" fmla="*/ 63 h 114"/>
                  <a:gd name="T6" fmla="*/ 33 w 86"/>
                  <a:gd name="T7" fmla="*/ 47 h 114"/>
                  <a:gd name="T8" fmla="*/ 30 w 86"/>
                  <a:gd name="T9" fmla="*/ 28 h 114"/>
                  <a:gd name="T10" fmla="*/ 20 w 86"/>
                  <a:gd name="T11" fmla="*/ 19 h 114"/>
                  <a:gd name="T12" fmla="*/ 10 w 86"/>
                  <a:gd name="T13" fmla="*/ 4 h 114"/>
                  <a:gd name="T14" fmla="*/ 0 w 86"/>
                  <a:gd name="T15" fmla="*/ 0 h 114"/>
                  <a:gd name="T16" fmla="*/ 13 w 86"/>
                  <a:gd name="T17" fmla="*/ 0 h 114"/>
                  <a:gd name="T18" fmla="*/ 30 w 86"/>
                  <a:gd name="T19" fmla="*/ 17 h 114"/>
                  <a:gd name="T20" fmla="*/ 41 w 86"/>
                  <a:gd name="T21" fmla="*/ 23 h 114"/>
                  <a:gd name="T22" fmla="*/ 47 w 86"/>
                  <a:gd name="T23" fmla="*/ 39 h 114"/>
                  <a:gd name="T24" fmla="*/ 54 w 86"/>
                  <a:gd name="T25" fmla="*/ 63 h 114"/>
                  <a:gd name="T26" fmla="*/ 54 w 86"/>
                  <a:gd name="T27" fmla="*/ 98 h 1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6"/>
                  <a:gd name="T43" fmla="*/ 0 h 114"/>
                  <a:gd name="T44" fmla="*/ 86 w 86"/>
                  <a:gd name="T45" fmla="*/ 114 h 1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6" h="114">
                    <a:moveTo>
                      <a:pt x="85" y="113"/>
                    </a:moveTo>
                    <a:lnTo>
                      <a:pt x="69" y="94"/>
                    </a:lnTo>
                    <a:lnTo>
                      <a:pt x="69" y="72"/>
                    </a:lnTo>
                    <a:lnTo>
                      <a:pt x="52" y="54"/>
                    </a:lnTo>
                    <a:lnTo>
                      <a:pt x="47" y="32"/>
                    </a:lnTo>
                    <a:lnTo>
                      <a:pt x="31" y="22"/>
                    </a:lnTo>
                    <a:lnTo>
                      <a:pt x="16" y="5"/>
                    </a:lnTo>
                    <a:lnTo>
                      <a:pt x="0" y="0"/>
                    </a:lnTo>
                    <a:lnTo>
                      <a:pt x="21" y="0"/>
                    </a:lnTo>
                    <a:lnTo>
                      <a:pt x="47" y="19"/>
                    </a:lnTo>
                    <a:lnTo>
                      <a:pt x="64" y="27"/>
                    </a:lnTo>
                    <a:lnTo>
                      <a:pt x="74" y="45"/>
                    </a:lnTo>
                    <a:lnTo>
                      <a:pt x="85" y="72"/>
                    </a:lnTo>
                    <a:lnTo>
                      <a:pt x="85" y="113"/>
                    </a:lnTo>
                  </a:path>
                </a:pathLst>
              </a:custGeom>
              <a:solidFill>
                <a:srgbClr val="402000"/>
              </a:solidFill>
              <a:ln w="12700" cap="rnd">
                <a:noFill/>
                <a:round/>
                <a:headEnd/>
                <a:tailEnd/>
              </a:ln>
            </p:spPr>
            <p:txBody>
              <a:bodyPr>
                <a:prstTxWarp prst="textNoShape">
                  <a:avLst/>
                </a:prstTxWarp>
              </a:bodyPr>
              <a:lstStyle/>
              <a:p>
                <a:endParaRPr lang="en-US"/>
              </a:p>
            </p:txBody>
          </p:sp>
          <p:sp>
            <p:nvSpPr>
              <p:cNvPr id="496" name="Freeform 56"/>
              <p:cNvSpPr>
                <a:spLocks/>
              </p:cNvSpPr>
              <p:nvPr/>
            </p:nvSpPr>
            <p:spPr bwMode="auto">
              <a:xfrm>
                <a:off x="1210" y="2121"/>
                <a:ext cx="12" cy="110"/>
              </a:xfrm>
              <a:custGeom>
                <a:avLst/>
                <a:gdLst>
                  <a:gd name="T0" fmla="*/ 7 w 19"/>
                  <a:gd name="T1" fmla="*/ 109 h 126"/>
                  <a:gd name="T2" fmla="*/ 4 w 19"/>
                  <a:gd name="T3" fmla="*/ 98 h 126"/>
                  <a:gd name="T4" fmla="*/ 2 w 19"/>
                  <a:gd name="T5" fmla="*/ 74 h 126"/>
                  <a:gd name="T6" fmla="*/ 0 w 19"/>
                  <a:gd name="T7" fmla="*/ 58 h 126"/>
                  <a:gd name="T8" fmla="*/ 0 w 19"/>
                  <a:gd name="T9" fmla="*/ 39 h 126"/>
                  <a:gd name="T10" fmla="*/ 2 w 19"/>
                  <a:gd name="T11" fmla="*/ 24 h 126"/>
                  <a:gd name="T12" fmla="*/ 9 w 19"/>
                  <a:gd name="T13" fmla="*/ 7 h 126"/>
                  <a:gd name="T14" fmla="*/ 11 w 19"/>
                  <a:gd name="T15" fmla="*/ 0 h 126"/>
                  <a:gd name="T16" fmla="*/ 9 w 19"/>
                  <a:gd name="T17" fmla="*/ 16 h 126"/>
                  <a:gd name="T18" fmla="*/ 4 w 19"/>
                  <a:gd name="T19" fmla="*/ 35 h 126"/>
                  <a:gd name="T20" fmla="*/ 4 w 19"/>
                  <a:gd name="T21" fmla="*/ 51 h 126"/>
                  <a:gd name="T22" fmla="*/ 4 w 19"/>
                  <a:gd name="T23" fmla="*/ 79 h 126"/>
                  <a:gd name="T24" fmla="*/ 7 w 19"/>
                  <a:gd name="T25" fmla="*/ 93 h 126"/>
                  <a:gd name="T26" fmla="*/ 7 w 19"/>
                  <a:gd name="T27" fmla="*/ 109 h 1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
                  <a:gd name="T43" fmla="*/ 0 h 126"/>
                  <a:gd name="T44" fmla="*/ 19 w 19"/>
                  <a:gd name="T45" fmla="*/ 126 h 1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 h="126">
                    <a:moveTo>
                      <a:pt x="11" y="125"/>
                    </a:moveTo>
                    <a:lnTo>
                      <a:pt x="7" y="112"/>
                    </a:lnTo>
                    <a:lnTo>
                      <a:pt x="3" y="85"/>
                    </a:lnTo>
                    <a:lnTo>
                      <a:pt x="0" y="67"/>
                    </a:lnTo>
                    <a:lnTo>
                      <a:pt x="0" y="45"/>
                    </a:lnTo>
                    <a:lnTo>
                      <a:pt x="3" y="27"/>
                    </a:lnTo>
                    <a:lnTo>
                      <a:pt x="15" y="8"/>
                    </a:lnTo>
                    <a:lnTo>
                      <a:pt x="18" y="0"/>
                    </a:lnTo>
                    <a:lnTo>
                      <a:pt x="15" y="18"/>
                    </a:lnTo>
                    <a:lnTo>
                      <a:pt x="7" y="40"/>
                    </a:lnTo>
                    <a:lnTo>
                      <a:pt x="7" y="58"/>
                    </a:lnTo>
                    <a:lnTo>
                      <a:pt x="7" y="90"/>
                    </a:lnTo>
                    <a:lnTo>
                      <a:pt x="11" y="107"/>
                    </a:lnTo>
                    <a:lnTo>
                      <a:pt x="11" y="125"/>
                    </a:lnTo>
                  </a:path>
                </a:pathLst>
              </a:custGeom>
              <a:solidFill>
                <a:srgbClr val="402000"/>
              </a:solidFill>
              <a:ln w="12700" cap="rnd">
                <a:noFill/>
                <a:round/>
                <a:headEnd/>
                <a:tailEnd/>
              </a:ln>
            </p:spPr>
            <p:txBody>
              <a:bodyPr>
                <a:prstTxWarp prst="textNoShape">
                  <a:avLst/>
                </a:prstTxWarp>
              </a:bodyPr>
              <a:lstStyle/>
              <a:p>
                <a:endParaRPr lang="en-US"/>
              </a:p>
            </p:txBody>
          </p:sp>
          <p:sp>
            <p:nvSpPr>
              <p:cNvPr id="497" name="Freeform 57"/>
              <p:cNvSpPr>
                <a:spLocks/>
              </p:cNvSpPr>
              <p:nvPr/>
            </p:nvSpPr>
            <p:spPr bwMode="auto">
              <a:xfrm>
                <a:off x="1269" y="2175"/>
                <a:ext cx="11" cy="86"/>
              </a:xfrm>
              <a:custGeom>
                <a:avLst/>
                <a:gdLst>
                  <a:gd name="T0" fmla="*/ 2 w 17"/>
                  <a:gd name="T1" fmla="*/ 0 h 100"/>
                  <a:gd name="T2" fmla="*/ 0 w 17"/>
                  <a:gd name="T3" fmla="*/ 19 h 100"/>
                  <a:gd name="T4" fmla="*/ 2 w 17"/>
                  <a:gd name="T5" fmla="*/ 39 h 100"/>
                  <a:gd name="T6" fmla="*/ 6 w 17"/>
                  <a:gd name="T7" fmla="*/ 54 h 100"/>
                  <a:gd name="T8" fmla="*/ 6 w 17"/>
                  <a:gd name="T9" fmla="*/ 66 h 100"/>
                  <a:gd name="T10" fmla="*/ 10 w 17"/>
                  <a:gd name="T11" fmla="*/ 85 h 100"/>
                  <a:gd name="T12" fmla="*/ 10 w 17"/>
                  <a:gd name="T13" fmla="*/ 70 h 100"/>
                  <a:gd name="T14" fmla="*/ 8 w 17"/>
                  <a:gd name="T15" fmla="*/ 51 h 100"/>
                  <a:gd name="T16" fmla="*/ 5 w 17"/>
                  <a:gd name="T17" fmla="*/ 39 h 100"/>
                  <a:gd name="T18" fmla="*/ 5 w 17"/>
                  <a:gd name="T19" fmla="*/ 23 h 100"/>
                  <a:gd name="T20" fmla="*/ 2 w 17"/>
                  <a:gd name="T21" fmla="*/ 0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00"/>
                  <a:gd name="T35" fmla="*/ 17 w 17"/>
                  <a:gd name="T36" fmla="*/ 100 h 1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00">
                    <a:moveTo>
                      <a:pt x="3" y="0"/>
                    </a:moveTo>
                    <a:lnTo>
                      <a:pt x="0" y="22"/>
                    </a:lnTo>
                    <a:lnTo>
                      <a:pt x="3" y="45"/>
                    </a:lnTo>
                    <a:lnTo>
                      <a:pt x="9" y="63"/>
                    </a:lnTo>
                    <a:lnTo>
                      <a:pt x="9" y="77"/>
                    </a:lnTo>
                    <a:lnTo>
                      <a:pt x="16" y="99"/>
                    </a:lnTo>
                    <a:lnTo>
                      <a:pt x="16" y="81"/>
                    </a:lnTo>
                    <a:lnTo>
                      <a:pt x="13" y="59"/>
                    </a:lnTo>
                    <a:lnTo>
                      <a:pt x="7" y="45"/>
                    </a:lnTo>
                    <a:lnTo>
                      <a:pt x="7" y="27"/>
                    </a:lnTo>
                    <a:lnTo>
                      <a:pt x="3" y="0"/>
                    </a:lnTo>
                  </a:path>
                </a:pathLst>
              </a:custGeom>
              <a:solidFill>
                <a:srgbClr val="402000"/>
              </a:solidFill>
              <a:ln w="12700" cap="rnd">
                <a:noFill/>
                <a:round/>
                <a:headEnd/>
                <a:tailEnd/>
              </a:ln>
            </p:spPr>
            <p:txBody>
              <a:bodyPr>
                <a:prstTxWarp prst="textNoShape">
                  <a:avLst/>
                </a:prstTxWarp>
              </a:bodyPr>
              <a:lstStyle/>
              <a:p>
                <a:endParaRPr lang="en-US"/>
              </a:p>
            </p:txBody>
          </p:sp>
          <p:sp>
            <p:nvSpPr>
              <p:cNvPr id="498" name="Freeform 58"/>
              <p:cNvSpPr>
                <a:spLocks/>
              </p:cNvSpPr>
              <p:nvPr/>
            </p:nvSpPr>
            <p:spPr bwMode="auto">
              <a:xfrm>
                <a:off x="1296" y="2306"/>
                <a:ext cx="1" cy="64"/>
              </a:xfrm>
              <a:custGeom>
                <a:avLst/>
                <a:gdLst>
                  <a:gd name="T0" fmla="*/ 0 w 1"/>
                  <a:gd name="T1" fmla="*/ 0 h 74"/>
                  <a:gd name="T2" fmla="*/ 0 w 1"/>
                  <a:gd name="T3" fmla="*/ 16 h 74"/>
                  <a:gd name="T4" fmla="*/ 0 w 1"/>
                  <a:gd name="T5" fmla="*/ 29 h 74"/>
                  <a:gd name="T6" fmla="*/ 0 w 1"/>
                  <a:gd name="T7" fmla="*/ 48 h 74"/>
                  <a:gd name="T8" fmla="*/ 0 w 1"/>
                  <a:gd name="T9" fmla="*/ 63 h 74"/>
                  <a:gd name="T10" fmla="*/ 0 w 1"/>
                  <a:gd name="T11" fmla="*/ 48 h 74"/>
                  <a:gd name="T12" fmla="*/ 0 w 1"/>
                  <a:gd name="T13" fmla="*/ 26 h 74"/>
                  <a:gd name="T14" fmla="*/ 0 w 1"/>
                  <a:gd name="T15" fmla="*/ 0 h 7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74"/>
                  <a:gd name="T26" fmla="*/ 1 w 1"/>
                  <a:gd name="T27" fmla="*/ 74 h 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74">
                    <a:moveTo>
                      <a:pt x="0" y="0"/>
                    </a:moveTo>
                    <a:lnTo>
                      <a:pt x="0" y="18"/>
                    </a:lnTo>
                    <a:lnTo>
                      <a:pt x="0" y="34"/>
                    </a:lnTo>
                    <a:lnTo>
                      <a:pt x="0" y="56"/>
                    </a:lnTo>
                    <a:lnTo>
                      <a:pt x="0" y="73"/>
                    </a:lnTo>
                    <a:lnTo>
                      <a:pt x="0" y="56"/>
                    </a:lnTo>
                    <a:lnTo>
                      <a:pt x="0" y="30"/>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499" name="Freeform 59"/>
              <p:cNvSpPr>
                <a:spLocks/>
              </p:cNvSpPr>
              <p:nvPr/>
            </p:nvSpPr>
            <p:spPr bwMode="auto">
              <a:xfrm>
                <a:off x="1035" y="2128"/>
                <a:ext cx="134" cy="87"/>
              </a:xfrm>
              <a:custGeom>
                <a:avLst/>
                <a:gdLst>
                  <a:gd name="T0" fmla="*/ 133 w 209"/>
                  <a:gd name="T1" fmla="*/ 86 h 99"/>
                  <a:gd name="T2" fmla="*/ 119 w 209"/>
                  <a:gd name="T3" fmla="*/ 67 h 99"/>
                  <a:gd name="T4" fmla="*/ 105 w 209"/>
                  <a:gd name="T5" fmla="*/ 52 h 99"/>
                  <a:gd name="T6" fmla="*/ 85 w 209"/>
                  <a:gd name="T7" fmla="*/ 47 h 99"/>
                  <a:gd name="T8" fmla="*/ 74 w 209"/>
                  <a:gd name="T9" fmla="*/ 39 h 99"/>
                  <a:gd name="T10" fmla="*/ 60 w 209"/>
                  <a:gd name="T11" fmla="*/ 28 h 99"/>
                  <a:gd name="T12" fmla="*/ 48 w 209"/>
                  <a:gd name="T13" fmla="*/ 24 h 99"/>
                  <a:gd name="T14" fmla="*/ 26 w 209"/>
                  <a:gd name="T15" fmla="*/ 19 h 99"/>
                  <a:gd name="T16" fmla="*/ 12 w 209"/>
                  <a:gd name="T17" fmla="*/ 12 h 99"/>
                  <a:gd name="T18" fmla="*/ 0 w 209"/>
                  <a:gd name="T19" fmla="*/ 0 h 99"/>
                  <a:gd name="T20" fmla="*/ 15 w 209"/>
                  <a:gd name="T21" fmla="*/ 8 h 99"/>
                  <a:gd name="T22" fmla="*/ 37 w 209"/>
                  <a:gd name="T23" fmla="*/ 16 h 99"/>
                  <a:gd name="T24" fmla="*/ 56 w 209"/>
                  <a:gd name="T25" fmla="*/ 16 h 99"/>
                  <a:gd name="T26" fmla="*/ 67 w 209"/>
                  <a:gd name="T27" fmla="*/ 24 h 99"/>
                  <a:gd name="T28" fmla="*/ 78 w 209"/>
                  <a:gd name="T29" fmla="*/ 28 h 99"/>
                  <a:gd name="T30" fmla="*/ 82 w 209"/>
                  <a:gd name="T31" fmla="*/ 39 h 99"/>
                  <a:gd name="T32" fmla="*/ 108 w 209"/>
                  <a:gd name="T33" fmla="*/ 39 h 99"/>
                  <a:gd name="T34" fmla="*/ 119 w 209"/>
                  <a:gd name="T35" fmla="*/ 52 h 99"/>
                  <a:gd name="T36" fmla="*/ 133 w 209"/>
                  <a:gd name="T37" fmla="*/ 70 h 99"/>
                  <a:gd name="T38" fmla="*/ 133 w 209"/>
                  <a:gd name="T39" fmla="*/ 86 h 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9"/>
                  <a:gd name="T61" fmla="*/ 0 h 99"/>
                  <a:gd name="T62" fmla="*/ 209 w 209"/>
                  <a:gd name="T63" fmla="*/ 99 h 9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9" h="99">
                    <a:moveTo>
                      <a:pt x="208" y="98"/>
                    </a:moveTo>
                    <a:lnTo>
                      <a:pt x="185" y="76"/>
                    </a:lnTo>
                    <a:lnTo>
                      <a:pt x="163" y="59"/>
                    </a:lnTo>
                    <a:lnTo>
                      <a:pt x="133" y="54"/>
                    </a:lnTo>
                    <a:lnTo>
                      <a:pt x="116" y="44"/>
                    </a:lnTo>
                    <a:lnTo>
                      <a:pt x="93" y="32"/>
                    </a:lnTo>
                    <a:lnTo>
                      <a:pt x="75" y="27"/>
                    </a:lnTo>
                    <a:lnTo>
                      <a:pt x="41" y="22"/>
                    </a:lnTo>
                    <a:lnTo>
                      <a:pt x="18" y="14"/>
                    </a:lnTo>
                    <a:lnTo>
                      <a:pt x="0" y="0"/>
                    </a:lnTo>
                    <a:lnTo>
                      <a:pt x="24" y="9"/>
                    </a:lnTo>
                    <a:lnTo>
                      <a:pt x="58" y="18"/>
                    </a:lnTo>
                    <a:lnTo>
                      <a:pt x="87" y="18"/>
                    </a:lnTo>
                    <a:lnTo>
                      <a:pt x="105" y="27"/>
                    </a:lnTo>
                    <a:lnTo>
                      <a:pt x="122" y="32"/>
                    </a:lnTo>
                    <a:lnTo>
                      <a:pt x="128" y="44"/>
                    </a:lnTo>
                    <a:lnTo>
                      <a:pt x="169" y="44"/>
                    </a:lnTo>
                    <a:lnTo>
                      <a:pt x="185" y="59"/>
                    </a:lnTo>
                    <a:lnTo>
                      <a:pt x="208" y="80"/>
                    </a:lnTo>
                    <a:lnTo>
                      <a:pt x="208" y="98"/>
                    </a:lnTo>
                  </a:path>
                </a:pathLst>
              </a:custGeom>
              <a:solidFill>
                <a:srgbClr val="402000"/>
              </a:solidFill>
              <a:ln w="12700" cap="rnd">
                <a:noFill/>
                <a:round/>
                <a:headEnd/>
                <a:tailEnd/>
              </a:ln>
            </p:spPr>
            <p:txBody>
              <a:bodyPr>
                <a:prstTxWarp prst="textNoShape">
                  <a:avLst/>
                </a:prstTxWarp>
              </a:bodyPr>
              <a:lstStyle/>
              <a:p>
                <a:endParaRPr lang="en-US"/>
              </a:p>
            </p:txBody>
          </p:sp>
          <p:sp>
            <p:nvSpPr>
              <p:cNvPr id="500" name="Freeform 60"/>
              <p:cNvSpPr>
                <a:spLocks/>
              </p:cNvSpPr>
              <p:nvPr/>
            </p:nvSpPr>
            <p:spPr bwMode="auto">
              <a:xfrm>
                <a:off x="910" y="2061"/>
                <a:ext cx="153" cy="100"/>
              </a:xfrm>
              <a:custGeom>
                <a:avLst/>
                <a:gdLst>
                  <a:gd name="T0" fmla="*/ 152 w 238"/>
                  <a:gd name="T1" fmla="*/ 99 h 115"/>
                  <a:gd name="T2" fmla="*/ 134 w 238"/>
                  <a:gd name="T3" fmla="*/ 91 h 115"/>
                  <a:gd name="T4" fmla="*/ 123 w 238"/>
                  <a:gd name="T5" fmla="*/ 83 h 115"/>
                  <a:gd name="T6" fmla="*/ 111 w 238"/>
                  <a:gd name="T7" fmla="*/ 71 h 115"/>
                  <a:gd name="T8" fmla="*/ 96 w 238"/>
                  <a:gd name="T9" fmla="*/ 56 h 115"/>
                  <a:gd name="T10" fmla="*/ 82 w 238"/>
                  <a:gd name="T11" fmla="*/ 43 h 115"/>
                  <a:gd name="T12" fmla="*/ 63 w 238"/>
                  <a:gd name="T13" fmla="*/ 37 h 115"/>
                  <a:gd name="T14" fmla="*/ 45 w 238"/>
                  <a:gd name="T15" fmla="*/ 28 h 115"/>
                  <a:gd name="T16" fmla="*/ 33 w 238"/>
                  <a:gd name="T17" fmla="*/ 20 h 115"/>
                  <a:gd name="T18" fmla="*/ 15 w 238"/>
                  <a:gd name="T19" fmla="*/ 8 h 115"/>
                  <a:gd name="T20" fmla="*/ 0 w 238"/>
                  <a:gd name="T21" fmla="*/ 0 h 115"/>
                  <a:gd name="T22" fmla="*/ 11 w 238"/>
                  <a:gd name="T23" fmla="*/ 4 h 115"/>
                  <a:gd name="T24" fmla="*/ 22 w 238"/>
                  <a:gd name="T25" fmla="*/ 12 h 115"/>
                  <a:gd name="T26" fmla="*/ 45 w 238"/>
                  <a:gd name="T27" fmla="*/ 20 h 115"/>
                  <a:gd name="T28" fmla="*/ 56 w 238"/>
                  <a:gd name="T29" fmla="*/ 28 h 115"/>
                  <a:gd name="T30" fmla="*/ 70 w 238"/>
                  <a:gd name="T31" fmla="*/ 32 h 115"/>
                  <a:gd name="T32" fmla="*/ 93 w 238"/>
                  <a:gd name="T33" fmla="*/ 48 h 115"/>
                  <a:gd name="T34" fmla="*/ 111 w 238"/>
                  <a:gd name="T35" fmla="*/ 63 h 115"/>
                  <a:gd name="T36" fmla="*/ 127 w 238"/>
                  <a:gd name="T37" fmla="*/ 79 h 115"/>
                  <a:gd name="T38" fmla="*/ 138 w 238"/>
                  <a:gd name="T39" fmla="*/ 91 h 115"/>
                  <a:gd name="T40" fmla="*/ 152 w 238"/>
                  <a:gd name="T41" fmla="*/ 99 h 1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8"/>
                  <a:gd name="T64" fmla="*/ 0 h 115"/>
                  <a:gd name="T65" fmla="*/ 238 w 238"/>
                  <a:gd name="T66" fmla="*/ 115 h 1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8" h="115">
                    <a:moveTo>
                      <a:pt x="237" y="114"/>
                    </a:moveTo>
                    <a:lnTo>
                      <a:pt x="209" y="105"/>
                    </a:lnTo>
                    <a:lnTo>
                      <a:pt x="192" y="95"/>
                    </a:lnTo>
                    <a:lnTo>
                      <a:pt x="173" y="82"/>
                    </a:lnTo>
                    <a:lnTo>
                      <a:pt x="150" y="64"/>
                    </a:lnTo>
                    <a:lnTo>
                      <a:pt x="128" y="50"/>
                    </a:lnTo>
                    <a:lnTo>
                      <a:pt x="98" y="42"/>
                    </a:lnTo>
                    <a:lnTo>
                      <a:pt x="70" y="32"/>
                    </a:lnTo>
                    <a:lnTo>
                      <a:pt x="52" y="23"/>
                    </a:lnTo>
                    <a:lnTo>
                      <a:pt x="23" y="9"/>
                    </a:lnTo>
                    <a:lnTo>
                      <a:pt x="0" y="0"/>
                    </a:lnTo>
                    <a:lnTo>
                      <a:pt x="17" y="5"/>
                    </a:lnTo>
                    <a:lnTo>
                      <a:pt x="34" y="14"/>
                    </a:lnTo>
                    <a:lnTo>
                      <a:pt x="70" y="23"/>
                    </a:lnTo>
                    <a:lnTo>
                      <a:pt x="87" y="32"/>
                    </a:lnTo>
                    <a:lnTo>
                      <a:pt x="109" y="37"/>
                    </a:lnTo>
                    <a:lnTo>
                      <a:pt x="145" y="55"/>
                    </a:lnTo>
                    <a:lnTo>
                      <a:pt x="173" y="72"/>
                    </a:lnTo>
                    <a:lnTo>
                      <a:pt x="198" y="91"/>
                    </a:lnTo>
                    <a:lnTo>
                      <a:pt x="214" y="105"/>
                    </a:lnTo>
                    <a:lnTo>
                      <a:pt x="237" y="114"/>
                    </a:lnTo>
                  </a:path>
                </a:pathLst>
              </a:custGeom>
              <a:solidFill>
                <a:srgbClr val="402000"/>
              </a:solidFill>
              <a:ln w="12700" cap="rnd">
                <a:noFill/>
                <a:round/>
                <a:headEnd/>
                <a:tailEnd/>
              </a:ln>
            </p:spPr>
            <p:txBody>
              <a:bodyPr>
                <a:prstTxWarp prst="textNoShape">
                  <a:avLst/>
                </a:prstTxWarp>
              </a:bodyPr>
              <a:lstStyle/>
              <a:p>
                <a:endParaRPr lang="en-US"/>
              </a:p>
            </p:txBody>
          </p:sp>
          <p:sp>
            <p:nvSpPr>
              <p:cNvPr id="501" name="Freeform 61"/>
              <p:cNvSpPr>
                <a:spLocks/>
              </p:cNvSpPr>
              <p:nvPr/>
            </p:nvSpPr>
            <p:spPr bwMode="auto">
              <a:xfrm>
                <a:off x="993" y="2022"/>
                <a:ext cx="35" cy="17"/>
              </a:xfrm>
              <a:custGeom>
                <a:avLst/>
                <a:gdLst>
                  <a:gd name="T0" fmla="*/ 0 w 55"/>
                  <a:gd name="T1" fmla="*/ 0 h 19"/>
                  <a:gd name="T2" fmla="*/ 0 w 55"/>
                  <a:gd name="T3" fmla="*/ 6 h 19"/>
                  <a:gd name="T4" fmla="*/ 10 w 55"/>
                  <a:gd name="T5" fmla="*/ 13 h 19"/>
                  <a:gd name="T6" fmla="*/ 18 w 55"/>
                  <a:gd name="T7" fmla="*/ 16 h 19"/>
                  <a:gd name="T8" fmla="*/ 34 w 55"/>
                  <a:gd name="T9" fmla="*/ 13 h 19"/>
                  <a:gd name="T10" fmla="*/ 34 w 55"/>
                  <a:gd name="T11" fmla="*/ 11 h 19"/>
                  <a:gd name="T12" fmla="*/ 28 w 55"/>
                  <a:gd name="T13" fmla="*/ 13 h 19"/>
                  <a:gd name="T14" fmla="*/ 16 w 55"/>
                  <a:gd name="T15" fmla="*/ 13 h 19"/>
                  <a:gd name="T16" fmla="*/ 10 w 55"/>
                  <a:gd name="T17" fmla="*/ 11 h 19"/>
                  <a:gd name="T18" fmla="*/ 0 w 55"/>
                  <a:gd name="T19" fmla="*/ 0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
                  <a:gd name="T31" fmla="*/ 0 h 19"/>
                  <a:gd name="T32" fmla="*/ 55 w 55"/>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 h="19">
                    <a:moveTo>
                      <a:pt x="0" y="0"/>
                    </a:moveTo>
                    <a:lnTo>
                      <a:pt x="0" y="7"/>
                    </a:lnTo>
                    <a:lnTo>
                      <a:pt x="15" y="14"/>
                    </a:lnTo>
                    <a:lnTo>
                      <a:pt x="29" y="18"/>
                    </a:lnTo>
                    <a:lnTo>
                      <a:pt x="54" y="14"/>
                    </a:lnTo>
                    <a:lnTo>
                      <a:pt x="54" y="12"/>
                    </a:lnTo>
                    <a:lnTo>
                      <a:pt x="44" y="14"/>
                    </a:lnTo>
                    <a:lnTo>
                      <a:pt x="25" y="14"/>
                    </a:lnTo>
                    <a:lnTo>
                      <a:pt x="15" y="12"/>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02" name="Freeform 62"/>
              <p:cNvSpPr>
                <a:spLocks/>
              </p:cNvSpPr>
              <p:nvPr/>
            </p:nvSpPr>
            <p:spPr bwMode="auto">
              <a:xfrm>
                <a:off x="997" y="2011"/>
                <a:ext cx="15" cy="15"/>
              </a:xfrm>
              <a:custGeom>
                <a:avLst/>
                <a:gdLst>
                  <a:gd name="T0" fmla="*/ 0 w 24"/>
                  <a:gd name="T1" fmla="*/ 0 h 17"/>
                  <a:gd name="T2" fmla="*/ 0 w 24"/>
                  <a:gd name="T3" fmla="*/ 8 h 17"/>
                  <a:gd name="T4" fmla="*/ 3 w 24"/>
                  <a:gd name="T5" fmla="*/ 11 h 17"/>
                  <a:gd name="T6" fmla="*/ 8 w 24"/>
                  <a:gd name="T7" fmla="*/ 14 h 17"/>
                  <a:gd name="T8" fmla="*/ 14 w 24"/>
                  <a:gd name="T9" fmla="*/ 14 h 17"/>
                  <a:gd name="T10" fmla="*/ 8 w 24"/>
                  <a:gd name="T11" fmla="*/ 11 h 17"/>
                  <a:gd name="T12" fmla="*/ 5 w 24"/>
                  <a:gd name="T13" fmla="*/ 8 h 17"/>
                  <a:gd name="T14" fmla="*/ 0 w 24"/>
                  <a:gd name="T15" fmla="*/ 0 h 17"/>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7"/>
                  <a:gd name="T26" fmla="*/ 24 w 24"/>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7">
                    <a:moveTo>
                      <a:pt x="0" y="0"/>
                    </a:moveTo>
                    <a:lnTo>
                      <a:pt x="0" y="9"/>
                    </a:lnTo>
                    <a:lnTo>
                      <a:pt x="4" y="13"/>
                    </a:lnTo>
                    <a:lnTo>
                      <a:pt x="12" y="16"/>
                    </a:lnTo>
                    <a:lnTo>
                      <a:pt x="23" y="16"/>
                    </a:lnTo>
                    <a:lnTo>
                      <a:pt x="12" y="13"/>
                    </a:lnTo>
                    <a:lnTo>
                      <a:pt x="8" y="9"/>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03" name="Freeform 63"/>
              <p:cNvSpPr>
                <a:spLocks/>
              </p:cNvSpPr>
              <p:nvPr/>
            </p:nvSpPr>
            <p:spPr bwMode="auto">
              <a:xfrm>
                <a:off x="1004" y="2002"/>
                <a:ext cx="24" cy="20"/>
              </a:xfrm>
              <a:custGeom>
                <a:avLst/>
                <a:gdLst>
                  <a:gd name="T0" fmla="*/ 3 w 37"/>
                  <a:gd name="T1" fmla="*/ 0 h 23"/>
                  <a:gd name="T2" fmla="*/ 0 w 37"/>
                  <a:gd name="T3" fmla="*/ 3 h 23"/>
                  <a:gd name="T4" fmla="*/ 0 w 37"/>
                  <a:gd name="T5" fmla="*/ 9 h 23"/>
                  <a:gd name="T6" fmla="*/ 3 w 37"/>
                  <a:gd name="T7" fmla="*/ 16 h 23"/>
                  <a:gd name="T8" fmla="*/ 12 w 37"/>
                  <a:gd name="T9" fmla="*/ 19 h 23"/>
                  <a:gd name="T10" fmla="*/ 23 w 37"/>
                  <a:gd name="T11" fmla="*/ 16 h 23"/>
                  <a:gd name="T12" fmla="*/ 18 w 37"/>
                  <a:gd name="T13" fmla="*/ 16 h 23"/>
                  <a:gd name="T14" fmla="*/ 8 w 37"/>
                  <a:gd name="T15" fmla="*/ 13 h 23"/>
                  <a:gd name="T16" fmla="*/ 6 w 37"/>
                  <a:gd name="T17" fmla="*/ 9 h 23"/>
                  <a:gd name="T18" fmla="*/ 3 w 37"/>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23"/>
                  <a:gd name="T32" fmla="*/ 37 w 37"/>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23">
                    <a:moveTo>
                      <a:pt x="4" y="0"/>
                    </a:moveTo>
                    <a:lnTo>
                      <a:pt x="0" y="4"/>
                    </a:lnTo>
                    <a:lnTo>
                      <a:pt x="0" y="10"/>
                    </a:lnTo>
                    <a:lnTo>
                      <a:pt x="4" y="18"/>
                    </a:lnTo>
                    <a:lnTo>
                      <a:pt x="18" y="22"/>
                    </a:lnTo>
                    <a:lnTo>
                      <a:pt x="36" y="18"/>
                    </a:lnTo>
                    <a:lnTo>
                      <a:pt x="27" y="18"/>
                    </a:lnTo>
                    <a:lnTo>
                      <a:pt x="13" y="15"/>
                    </a:lnTo>
                    <a:lnTo>
                      <a:pt x="9" y="10"/>
                    </a:lnTo>
                    <a:lnTo>
                      <a:pt x="4" y="0"/>
                    </a:lnTo>
                  </a:path>
                </a:pathLst>
              </a:custGeom>
              <a:solidFill>
                <a:srgbClr val="402000"/>
              </a:solidFill>
              <a:ln w="12700" cap="rnd">
                <a:noFill/>
                <a:round/>
                <a:headEnd/>
                <a:tailEnd/>
              </a:ln>
            </p:spPr>
            <p:txBody>
              <a:bodyPr>
                <a:prstTxWarp prst="textNoShape">
                  <a:avLst/>
                </a:prstTxWarp>
              </a:bodyPr>
              <a:lstStyle/>
              <a:p>
                <a:endParaRPr lang="en-US"/>
              </a:p>
            </p:txBody>
          </p:sp>
          <p:sp>
            <p:nvSpPr>
              <p:cNvPr id="504" name="Freeform 64"/>
              <p:cNvSpPr>
                <a:spLocks/>
              </p:cNvSpPr>
              <p:nvPr/>
            </p:nvSpPr>
            <p:spPr bwMode="auto">
              <a:xfrm>
                <a:off x="1015" y="1956"/>
                <a:ext cx="4" cy="52"/>
              </a:xfrm>
              <a:custGeom>
                <a:avLst/>
                <a:gdLst>
                  <a:gd name="T0" fmla="*/ 2 w 7"/>
                  <a:gd name="T1" fmla="*/ 51 h 60"/>
                  <a:gd name="T2" fmla="*/ 0 w 7"/>
                  <a:gd name="T3" fmla="*/ 48 h 60"/>
                  <a:gd name="T4" fmla="*/ 0 w 7"/>
                  <a:gd name="T5" fmla="*/ 41 h 60"/>
                  <a:gd name="T6" fmla="*/ 0 w 7"/>
                  <a:gd name="T7" fmla="*/ 33 h 60"/>
                  <a:gd name="T8" fmla="*/ 2 w 7"/>
                  <a:gd name="T9" fmla="*/ 22 h 60"/>
                  <a:gd name="T10" fmla="*/ 3 w 7"/>
                  <a:gd name="T11" fmla="*/ 11 h 60"/>
                  <a:gd name="T12" fmla="*/ 3 w 7"/>
                  <a:gd name="T13" fmla="*/ 0 h 60"/>
                  <a:gd name="T14" fmla="*/ 3 w 7"/>
                  <a:gd name="T15" fmla="*/ 18 h 60"/>
                  <a:gd name="T16" fmla="*/ 1 w 7"/>
                  <a:gd name="T17" fmla="*/ 30 h 60"/>
                  <a:gd name="T18" fmla="*/ 1 w 7"/>
                  <a:gd name="T19" fmla="*/ 41 h 60"/>
                  <a:gd name="T20" fmla="*/ 2 w 7"/>
                  <a:gd name="T21" fmla="*/ 51 h 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0"/>
                  <a:gd name="T35" fmla="*/ 7 w 7"/>
                  <a:gd name="T36" fmla="*/ 60 h 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0">
                    <a:moveTo>
                      <a:pt x="4" y="59"/>
                    </a:moveTo>
                    <a:lnTo>
                      <a:pt x="0" y="55"/>
                    </a:lnTo>
                    <a:lnTo>
                      <a:pt x="0" y="47"/>
                    </a:lnTo>
                    <a:lnTo>
                      <a:pt x="0" y="38"/>
                    </a:lnTo>
                    <a:lnTo>
                      <a:pt x="4" y="25"/>
                    </a:lnTo>
                    <a:lnTo>
                      <a:pt x="6" y="13"/>
                    </a:lnTo>
                    <a:lnTo>
                      <a:pt x="6" y="0"/>
                    </a:lnTo>
                    <a:lnTo>
                      <a:pt x="6" y="21"/>
                    </a:lnTo>
                    <a:lnTo>
                      <a:pt x="2" y="35"/>
                    </a:lnTo>
                    <a:lnTo>
                      <a:pt x="2" y="47"/>
                    </a:lnTo>
                    <a:lnTo>
                      <a:pt x="4" y="59"/>
                    </a:lnTo>
                  </a:path>
                </a:pathLst>
              </a:custGeom>
              <a:solidFill>
                <a:srgbClr val="402000"/>
              </a:solidFill>
              <a:ln w="12700" cap="rnd">
                <a:noFill/>
                <a:round/>
                <a:headEnd/>
                <a:tailEnd/>
              </a:ln>
            </p:spPr>
            <p:txBody>
              <a:bodyPr>
                <a:prstTxWarp prst="textNoShape">
                  <a:avLst/>
                </a:prstTxWarp>
              </a:bodyPr>
              <a:lstStyle/>
              <a:p>
                <a:endParaRPr lang="en-US"/>
              </a:p>
            </p:txBody>
          </p:sp>
          <p:sp>
            <p:nvSpPr>
              <p:cNvPr id="505" name="Freeform 65"/>
              <p:cNvSpPr>
                <a:spLocks/>
              </p:cNvSpPr>
              <p:nvPr/>
            </p:nvSpPr>
            <p:spPr bwMode="auto">
              <a:xfrm>
                <a:off x="1062" y="2057"/>
                <a:ext cx="40" cy="74"/>
              </a:xfrm>
              <a:custGeom>
                <a:avLst/>
                <a:gdLst>
                  <a:gd name="T0" fmla="*/ 0 w 63"/>
                  <a:gd name="T1" fmla="*/ 0 h 85"/>
                  <a:gd name="T2" fmla="*/ 10 w 63"/>
                  <a:gd name="T3" fmla="*/ 7 h 85"/>
                  <a:gd name="T4" fmla="*/ 17 w 63"/>
                  <a:gd name="T5" fmla="*/ 16 h 85"/>
                  <a:gd name="T6" fmla="*/ 20 w 63"/>
                  <a:gd name="T7" fmla="*/ 30 h 85"/>
                  <a:gd name="T8" fmla="*/ 23 w 63"/>
                  <a:gd name="T9" fmla="*/ 42 h 85"/>
                  <a:gd name="T10" fmla="*/ 23 w 63"/>
                  <a:gd name="T11" fmla="*/ 54 h 85"/>
                  <a:gd name="T12" fmla="*/ 30 w 63"/>
                  <a:gd name="T13" fmla="*/ 57 h 85"/>
                  <a:gd name="T14" fmla="*/ 39 w 63"/>
                  <a:gd name="T15" fmla="*/ 73 h 85"/>
                  <a:gd name="T16" fmla="*/ 33 w 63"/>
                  <a:gd name="T17" fmla="*/ 57 h 85"/>
                  <a:gd name="T18" fmla="*/ 27 w 63"/>
                  <a:gd name="T19" fmla="*/ 54 h 85"/>
                  <a:gd name="T20" fmla="*/ 27 w 63"/>
                  <a:gd name="T21" fmla="*/ 35 h 85"/>
                  <a:gd name="T22" fmla="*/ 23 w 63"/>
                  <a:gd name="T23" fmla="*/ 19 h 85"/>
                  <a:gd name="T24" fmla="*/ 20 w 63"/>
                  <a:gd name="T25" fmla="*/ 11 h 85"/>
                  <a:gd name="T26" fmla="*/ 0 w 63"/>
                  <a:gd name="T27" fmla="*/ 0 h 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
                  <a:gd name="T43" fmla="*/ 0 h 85"/>
                  <a:gd name="T44" fmla="*/ 63 w 63"/>
                  <a:gd name="T45" fmla="*/ 85 h 8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 h="85">
                    <a:moveTo>
                      <a:pt x="0" y="0"/>
                    </a:moveTo>
                    <a:lnTo>
                      <a:pt x="15" y="8"/>
                    </a:lnTo>
                    <a:lnTo>
                      <a:pt x="26" y="18"/>
                    </a:lnTo>
                    <a:lnTo>
                      <a:pt x="31" y="35"/>
                    </a:lnTo>
                    <a:lnTo>
                      <a:pt x="36" y="48"/>
                    </a:lnTo>
                    <a:lnTo>
                      <a:pt x="36" y="62"/>
                    </a:lnTo>
                    <a:lnTo>
                      <a:pt x="47" y="66"/>
                    </a:lnTo>
                    <a:lnTo>
                      <a:pt x="62" y="84"/>
                    </a:lnTo>
                    <a:lnTo>
                      <a:pt x="52" y="66"/>
                    </a:lnTo>
                    <a:lnTo>
                      <a:pt x="42" y="62"/>
                    </a:lnTo>
                    <a:lnTo>
                      <a:pt x="42" y="40"/>
                    </a:lnTo>
                    <a:lnTo>
                      <a:pt x="36" y="22"/>
                    </a:lnTo>
                    <a:lnTo>
                      <a:pt x="31" y="13"/>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06" name="Freeform 66"/>
              <p:cNvSpPr>
                <a:spLocks/>
              </p:cNvSpPr>
              <p:nvPr/>
            </p:nvSpPr>
            <p:spPr bwMode="auto">
              <a:xfrm>
                <a:off x="1074" y="2057"/>
                <a:ext cx="25" cy="49"/>
              </a:xfrm>
              <a:custGeom>
                <a:avLst/>
                <a:gdLst>
                  <a:gd name="T0" fmla="*/ 0 w 38"/>
                  <a:gd name="T1" fmla="*/ 0 h 56"/>
                  <a:gd name="T2" fmla="*/ 9 w 38"/>
                  <a:gd name="T3" fmla="*/ 7 h 56"/>
                  <a:gd name="T4" fmla="*/ 18 w 38"/>
                  <a:gd name="T5" fmla="*/ 15 h 56"/>
                  <a:gd name="T6" fmla="*/ 21 w 38"/>
                  <a:gd name="T7" fmla="*/ 30 h 56"/>
                  <a:gd name="T8" fmla="*/ 21 w 38"/>
                  <a:gd name="T9" fmla="*/ 45 h 56"/>
                  <a:gd name="T10" fmla="*/ 24 w 38"/>
                  <a:gd name="T11" fmla="*/ 48 h 56"/>
                  <a:gd name="T12" fmla="*/ 24 w 38"/>
                  <a:gd name="T13" fmla="*/ 37 h 56"/>
                  <a:gd name="T14" fmla="*/ 24 w 38"/>
                  <a:gd name="T15" fmla="*/ 18 h 56"/>
                  <a:gd name="T16" fmla="*/ 21 w 38"/>
                  <a:gd name="T17" fmla="*/ 7 h 56"/>
                  <a:gd name="T18" fmla="*/ 13 w 38"/>
                  <a:gd name="T19" fmla="*/ 4 h 56"/>
                  <a:gd name="T20" fmla="*/ 0 w 38"/>
                  <a:gd name="T21" fmla="*/ 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56"/>
                  <a:gd name="T35" fmla="*/ 38 w 38"/>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56">
                    <a:moveTo>
                      <a:pt x="0" y="0"/>
                    </a:moveTo>
                    <a:lnTo>
                      <a:pt x="14" y="8"/>
                    </a:lnTo>
                    <a:lnTo>
                      <a:pt x="28" y="17"/>
                    </a:lnTo>
                    <a:lnTo>
                      <a:pt x="32" y="34"/>
                    </a:lnTo>
                    <a:lnTo>
                      <a:pt x="32" y="51"/>
                    </a:lnTo>
                    <a:lnTo>
                      <a:pt x="37" y="55"/>
                    </a:lnTo>
                    <a:lnTo>
                      <a:pt x="37" y="42"/>
                    </a:lnTo>
                    <a:lnTo>
                      <a:pt x="37" y="21"/>
                    </a:lnTo>
                    <a:lnTo>
                      <a:pt x="32" y="8"/>
                    </a:lnTo>
                    <a:lnTo>
                      <a:pt x="19" y="4"/>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07" name="Freeform 67"/>
              <p:cNvSpPr>
                <a:spLocks/>
              </p:cNvSpPr>
              <p:nvPr/>
            </p:nvSpPr>
            <p:spPr bwMode="auto">
              <a:xfrm>
                <a:off x="1093" y="2054"/>
                <a:ext cx="13" cy="31"/>
              </a:xfrm>
              <a:custGeom>
                <a:avLst/>
                <a:gdLst>
                  <a:gd name="T0" fmla="*/ 5 w 19"/>
                  <a:gd name="T1" fmla="*/ 0 h 36"/>
                  <a:gd name="T2" fmla="*/ 0 w 19"/>
                  <a:gd name="T3" fmla="*/ 3 h 36"/>
                  <a:gd name="T4" fmla="*/ 8 w 19"/>
                  <a:gd name="T5" fmla="*/ 6 h 36"/>
                  <a:gd name="T6" fmla="*/ 10 w 19"/>
                  <a:gd name="T7" fmla="*/ 14 h 36"/>
                  <a:gd name="T8" fmla="*/ 10 w 19"/>
                  <a:gd name="T9" fmla="*/ 27 h 36"/>
                  <a:gd name="T10" fmla="*/ 12 w 19"/>
                  <a:gd name="T11" fmla="*/ 30 h 36"/>
                  <a:gd name="T12" fmla="*/ 12 w 19"/>
                  <a:gd name="T13" fmla="*/ 23 h 36"/>
                  <a:gd name="T14" fmla="*/ 12 w 19"/>
                  <a:gd name="T15" fmla="*/ 9 h 36"/>
                  <a:gd name="T16" fmla="*/ 5 w 19"/>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36"/>
                  <a:gd name="T29" fmla="*/ 19 w 19"/>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36">
                    <a:moveTo>
                      <a:pt x="7" y="0"/>
                    </a:moveTo>
                    <a:lnTo>
                      <a:pt x="0" y="4"/>
                    </a:lnTo>
                    <a:lnTo>
                      <a:pt x="11" y="7"/>
                    </a:lnTo>
                    <a:lnTo>
                      <a:pt x="14" y="16"/>
                    </a:lnTo>
                    <a:lnTo>
                      <a:pt x="14" y="31"/>
                    </a:lnTo>
                    <a:lnTo>
                      <a:pt x="18" y="35"/>
                    </a:lnTo>
                    <a:lnTo>
                      <a:pt x="18" y="27"/>
                    </a:lnTo>
                    <a:lnTo>
                      <a:pt x="18" y="11"/>
                    </a:lnTo>
                    <a:lnTo>
                      <a:pt x="7" y="0"/>
                    </a:lnTo>
                  </a:path>
                </a:pathLst>
              </a:custGeom>
              <a:solidFill>
                <a:srgbClr val="402000"/>
              </a:solidFill>
              <a:ln w="12700" cap="rnd">
                <a:noFill/>
                <a:round/>
                <a:headEnd/>
                <a:tailEnd/>
              </a:ln>
            </p:spPr>
            <p:txBody>
              <a:bodyPr>
                <a:prstTxWarp prst="textNoShape">
                  <a:avLst/>
                </a:prstTxWarp>
              </a:bodyPr>
              <a:lstStyle/>
              <a:p>
                <a:endParaRPr lang="en-US"/>
              </a:p>
            </p:txBody>
          </p:sp>
          <p:sp>
            <p:nvSpPr>
              <p:cNvPr id="508" name="Freeform 68"/>
              <p:cNvSpPr>
                <a:spLocks/>
              </p:cNvSpPr>
              <p:nvPr/>
            </p:nvSpPr>
            <p:spPr bwMode="auto">
              <a:xfrm>
                <a:off x="1105" y="2037"/>
                <a:ext cx="8" cy="65"/>
              </a:xfrm>
              <a:custGeom>
                <a:avLst/>
                <a:gdLst>
                  <a:gd name="T0" fmla="*/ 4 w 13"/>
                  <a:gd name="T1" fmla="*/ 0 h 74"/>
                  <a:gd name="T2" fmla="*/ 0 w 13"/>
                  <a:gd name="T3" fmla="*/ 11 h 74"/>
                  <a:gd name="T4" fmla="*/ 4 w 13"/>
                  <a:gd name="T5" fmla="*/ 15 h 74"/>
                  <a:gd name="T6" fmla="*/ 6 w 13"/>
                  <a:gd name="T7" fmla="*/ 23 h 74"/>
                  <a:gd name="T8" fmla="*/ 6 w 13"/>
                  <a:gd name="T9" fmla="*/ 34 h 74"/>
                  <a:gd name="T10" fmla="*/ 6 w 13"/>
                  <a:gd name="T11" fmla="*/ 49 h 74"/>
                  <a:gd name="T12" fmla="*/ 6 w 13"/>
                  <a:gd name="T13" fmla="*/ 57 h 74"/>
                  <a:gd name="T14" fmla="*/ 7 w 13"/>
                  <a:gd name="T15" fmla="*/ 64 h 74"/>
                  <a:gd name="T16" fmla="*/ 7 w 13"/>
                  <a:gd name="T17" fmla="*/ 53 h 74"/>
                  <a:gd name="T18" fmla="*/ 7 w 13"/>
                  <a:gd name="T19" fmla="*/ 38 h 74"/>
                  <a:gd name="T20" fmla="*/ 7 w 13"/>
                  <a:gd name="T21" fmla="*/ 23 h 74"/>
                  <a:gd name="T22" fmla="*/ 7 w 13"/>
                  <a:gd name="T23" fmla="*/ 7 h 74"/>
                  <a:gd name="T24" fmla="*/ 4 w 13"/>
                  <a:gd name="T25" fmla="*/ 0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74"/>
                  <a:gd name="T41" fmla="*/ 13 w 13"/>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74">
                    <a:moveTo>
                      <a:pt x="6" y="0"/>
                    </a:moveTo>
                    <a:lnTo>
                      <a:pt x="0" y="13"/>
                    </a:lnTo>
                    <a:lnTo>
                      <a:pt x="6" y="17"/>
                    </a:lnTo>
                    <a:lnTo>
                      <a:pt x="9" y="26"/>
                    </a:lnTo>
                    <a:lnTo>
                      <a:pt x="9" y="39"/>
                    </a:lnTo>
                    <a:lnTo>
                      <a:pt x="9" y="56"/>
                    </a:lnTo>
                    <a:lnTo>
                      <a:pt x="9" y="65"/>
                    </a:lnTo>
                    <a:lnTo>
                      <a:pt x="12" y="73"/>
                    </a:lnTo>
                    <a:lnTo>
                      <a:pt x="12" y="60"/>
                    </a:lnTo>
                    <a:lnTo>
                      <a:pt x="12" y="43"/>
                    </a:lnTo>
                    <a:lnTo>
                      <a:pt x="12" y="26"/>
                    </a:lnTo>
                    <a:lnTo>
                      <a:pt x="12" y="8"/>
                    </a:lnTo>
                    <a:lnTo>
                      <a:pt x="6" y="0"/>
                    </a:lnTo>
                  </a:path>
                </a:pathLst>
              </a:custGeom>
              <a:solidFill>
                <a:srgbClr val="402000"/>
              </a:solidFill>
              <a:ln w="12700" cap="rnd">
                <a:noFill/>
                <a:round/>
                <a:headEnd/>
                <a:tailEnd/>
              </a:ln>
            </p:spPr>
            <p:txBody>
              <a:bodyPr>
                <a:prstTxWarp prst="textNoShape">
                  <a:avLst/>
                </a:prstTxWarp>
              </a:bodyPr>
              <a:lstStyle/>
              <a:p>
                <a:endParaRPr lang="en-US"/>
              </a:p>
            </p:txBody>
          </p:sp>
          <p:sp>
            <p:nvSpPr>
              <p:cNvPr id="509" name="Freeform 69"/>
              <p:cNvSpPr>
                <a:spLocks/>
              </p:cNvSpPr>
              <p:nvPr/>
            </p:nvSpPr>
            <p:spPr bwMode="auto">
              <a:xfrm>
                <a:off x="1113" y="2121"/>
                <a:ext cx="36" cy="40"/>
              </a:xfrm>
              <a:custGeom>
                <a:avLst/>
                <a:gdLst>
                  <a:gd name="T0" fmla="*/ 0 w 57"/>
                  <a:gd name="T1" fmla="*/ 0 h 45"/>
                  <a:gd name="T2" fmla="*/ 6 w 57"/>
                  <a:gd name="T3" fmla="*/ 18 h 45"/>
                  <a:gd name="T4" fmla="*/ 13 w 57"/>
                  <a:gd name="T5" fmla="*/ 24 h 45"/>
                  <a:gd name="T6" fmla="*/ 26 w 57"/>
                  <a:gd name="T7" fmla="*/ 36 h 45"/>
                  <a:gd name="T8" fmla="*/ 35 w 57"/>
                  <a:gd name="T9" fmla="*/ 39 h 45"/>
                  <a:gd name="T10" fmla="*/ 26 w 57"/>
                  <a:gd name="T11" fmla="*/ 28 h 45"/>
                  <a:gd name="T12" fmla="*/ 19 w 57"/>
                  <a:gd name="T13" fmla="*/ 24 h 45"/>
                  <a:gd name="T14" fmla="*/ 9 w 57"/>
                  <a:gd name="T15" fmla="*/ 14 h 45"/>
                  <a:gd name="T16" fmla="*/ 0 w 57"/>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45"/>
                  <a:gd name="T29" fmla="*/ 57 w 57"/>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45">
                    <a:moveTo>
                      <a:pt x="0" y="0"/>
                    </a:moveTo>
                    <a:lnTo>
                      <a:pt x="10" y="20"/>
                    </a:lnTo>
                    <a:lnTo>
                      <a:pt x="20" y="27"/>
                    </a:lnTo>
                    <a:lnTo>
                      <a:pt x="41" y="40"/>
                    </a:lnTo>
                    <a:lnTo>
                      <a:pt x="56" y="44"/>
                    </a:lnTo>
                    <a:lnTo>
                      <a:pt x="41" y="31"/>
                    </a:lnTo>
                    <a:lnTo>
                      <a:pt x="30" y="27"/>
                    </a:lnTo>
                    <a:lnTo>
                      <a:pt x="15" y="16"/>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10" name="Freeform 70"/>
              <p:cNvSpPr>
                <a:spLocks/>
              </p:cNvSpPr>
              <p:nvPr/>
            </p:nvSpPr>
            <p:spPr bwMode="auto">
              <a:xfrm>
                <a:off x="1047" y="2121"/>
                <a:ext cx="59" cy="14"/>
              </a:xfrm>
              <a:custGeom>
                <a:avLst/>
                <a:gdLst>
                  <a:gd name="T0" fmla="*/ 0 w 92"/>
                  <a:gd name="T1" fmla="*/ 0 h 15"/>
                  <a:gd name="T2" fmla="*/ 13 w 92"/>
                  <a:gd name="T3" fmla="*/ 5 h 15"/>
                  <a:gd name="T4" fmla="*/ 27 w 92"/>
                  <a:gd name="T5" fmla="*/ 7 h 15"/>
                  <a:gd name="T6" fmla="*/ 38 w 92"/>
                  <a:gd name="T7" fmla="*/ 10 h 15"/>
                  <a:gd name="T8" fmla="*/ 58 w 92"/>
                  <a:gd name="T9" fmla="*/ 13 h 15"/>
                  <a:gd name="T10" fmla="*/ 45 w 92"/>
                  <a:gd name="T11" fmla="*/ 7 h 15"/>
                  <a:gd name="T12" fmla="*/ 27 w 92"/>
                  <a:gd name="T13" fmla="*/ 3 h 15"/>
                  <a:gd name="T14" fmla="*/ 13 w 92"/>
                  <a:gd name="T15" fmla="*/ 3 h 15"/>
                  <a:gd name="T16" fmla="*/ 0 w 92"/>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2"/>
                  <a:gd name="T28" fmla="*/ 0 h 15"/>
                  <a:gd name="T29" fmla="*/ 92 w 92"/>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2" h="15">
                    <a:moveTo>
                      <a:pt x="0" y="0"/>
                    </a:moveTo>
                    <a:lnTo>
                      <a:pt x="21" y="5"/>
                    </a:lnTo>
                    <a:lnTo>
                      <a:pt x="42" y="8"/>
                    </a:lnTo>
                    <a:lnTo>
                      <a:pt x="59" y="11"/>
                    </a:lnTo>
                    <a:lnTo>
                      <a:pt x="91" y="14"/>
                    </a:lnTo>
                    <a:lnTo>
                      <a:pt x="70" y="8"/>
                    </a:lnTo>
                    <a:lnTo>
                      <a:pt x="42" y="3"/>
                    </a:lnTo>
                    <a:lnTo>
                      <a:pt x="21" y="3"/>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11" name="Freeform 71"/>
              <p:cNvSpPr>
                <a:spLocks/>
              </p:cNvSpPr>
              <p:nvPr/>
            </p:nvSpPr>
            <p:spPr bwMode="auto">
              <a:xfrm>
                <a:off x="1040" y="2095"/>
                <a:ext cx="50" cy="28"/>
              </a:xfrm>
              <a:custGeom>
                <a:avLst/>
                <a:gdLst>
                  <a:gd name="T0" fmla="*/ 0 w 79"/>
                  <a:gd name="T1" fmla="*/ 0 h 32"/>
                  <a:gd name="T2" fmla="*/ 16 w 79"/>
                  <a:gd name="T3" fmla="*/ 14 h 32"/>
                  <a:gd name="T4" fmla="*/ 29 w 79"/>
                  <a:gd name="T5" fmla="*/ 18 h 32"/>
                  <a:gd name="T6" fmla="*/ 35 w 79"/>
                  <a:gd name="T7" fmla="*/ 21 h 32"/>
                  <a:gd name="T8" fmla="*/ 49 w 79"/>
                  <a:gd name="T9" fmla="*/ 27 h 32"/>
                  <a:gd name="T10" fmla="*/ 35 w 79"/>
                  <a:gd name="T11" fmla="*/ 18 h 32"/>
                  <a:gd name="T12" fmla="*/ 26 w 79"/>
                  <a:gd name="T13" fmla="*/ 10 h 32"/>
                  <a:gd name="T14" fmla="*/ 13 w 79"/>
                  <a:gd name="T15" fmla="*/ 6 h 32"/>
                  <a:gd name="T16" fmla="*/ 0 w 79"/>
                  <a:gd name="T17" fmla="*/ 0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9"/>
                  <a:gd name="T28" fmla="*/ 0 h 32"/>
                  <a:gd name="T29" fmla="*/ 79 w 79"/>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9" h="32">
                    <a:moveTo>
                      <a:pt x="0" y="0"/>
                    </a:moveTo>
                    <a:lnTo>
                      <a:pt x="25" y="16"/>
                    </a:lnTo>
                    <a:lnTo>
                      <a:pt x="46" y="20"/>
                    </a:lnTo>
                    <a:lnTo>
                      <a:pt x="56" y="24"/>
                    </a:lnTo>
                    <a:lnTo>
                      <a:pt x="78" y="31"/>
                    </a:lnTo>
                    <a:lnTo>
                      <a:pt x="56" y="20"/>
                    </a:lnTo>
                    <a:lnTo>
                      <a:pt x="41" y="11"/>
                    </a:lnTo>
                    <a:lnTo>
                      <a:pt x="20" y="7"/>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12" name="Freeform 72"/>
              <p:cNvSpPr>
                <a:spLocks/>
              </p:cNvSpPr>
              <p:nvPr/>
            </p:nvSpPr>
            <p:spPr bwMode="auto">
              <a:xfrm>
                <a:off x="997" y="2057"/>
                <a:ext cx="78" cy="45"/>
              </a:xfrm>
              <a:custGeom>
                <a:avLst/>
                <a:gdLst>
                  <a:gd name="T0" fmla="*/ 77 w 122"/>
                  <a:gd name="T1" fmla="*/ 44 h 51"/>
                  <a:gd name="T2" fmla="*/ 67 w 122"/>
                  <a:gd name="T3" fmla="*/ 37 h 51"/>
                  <a:gd name="T4" fmla="*/ 56 w 122"/>
                  <a:gd name="T5" fmla="*/ 34 h 51"/>
                  <a:gd name="T6" fmla="*/ 46 w 122"/>
                  <a:gd name="T7" fmla="*/ 30 h 51"/>
                  <a:gd name="T8" fmla="*/ 35 w 122"/>
                  <a:gd name="T9" fmla="*/ 19 h 51"/>
                  <a:gd name="T10" fmla="*/ 24 w 122"/>
                  <a:gd name="T11" fmla="*/ 7 h 51"/>
                  <a:gd name="T12" fmla="*/ 0 w 122"/>
                  <a:gd name="T13" fmla="*/ 0 h 51"/>
                  <a:gd name="T14" fmla="*/ 24 w 122"/>
                  <a:gd name="T15" fmla="*/ 4 h 51"/>
                  <a:gd name="T16" fmla="*/ 35 w 122"/>
                  <a:gd name="T17" fmla="*/ 11 h 51"/>
                  <a:gd name="T18" fmla="*/ 50 w 122"/>
                  <a:gd name="T19" fmla="*/ 26 h 51"/>
                  <a:gd name="T20" fmla="*/ 63 w 122"/>
                  <a:gd name="T21" fmla="*/ 34 h 51"/>
                  <a:gd name="T22" fmla="*/ 77 w 122"/>
                  <a:gd name="T23" fmla="*/ 44 h 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2"/>
                  <a:gd name="T37" fmla="*/ 0 h 51"/>
                  <a:gd name="T38" fmla="*/ 122 w 122"/>
                  <a:gd name="T39" fmla="*/ 51 h 5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2" h="51">
                    <a:moveTo>
                      <a:pt x="121" y="50"/>
                    </a:moveTo>
                    <a:lnTo>
                      <a:pt x="105" y="42"/>
                    </a:lnTo>
                    <a:lnTo>
                      <a:pt x="88" y="38"/>
                    </a:lnTo>
                    <a:lnTo>
                      <a:pt x="72" y="34"/>
                    </a:lnTo>
                    <a:lnTo>
                      <a:pt x="54" y="21"/>
                    </a:lnTo>
                    <a:lnTo>
                      <a:pt x="38" y="8"/>
                    </a:lnTo>
                    <a:lnTo>
                      <a:pt x="0" y="0"/>
                    </a:lnTo>
                    <a:lnTo>
                      <a:pt x="38" y="4"/>
                    </a:lnTo>
                    <a:lnTo>
                      <a:pt x="54" y="12"/>
                    </a:lnTo>
                    <a:lnTo>
                      <a:pt x="78" y="29"/>
                    </a:lnTo>
                    <a:lnTo>
                      <a:pt x="99" y="38"/>
                    </a:lnTo>
                    <a:lnTo>
                      <a:pt x="121" y="50"/>
                    </a:lnTo>
                  </a:path>
                </a:pathLst>
              </a:custGeom>
              <a:solidFill>
                <a:srgbClr val="402000"/>
              </a:solidFill>
              <a:ln w="12700" cap="rnd">
                <a:noFill/>
                <a:round/>
                <a:headEnd/>
                <a:tailEnd/>
              </a:ln>
            </p:spPr>
            <p:txBody>
              <a:bodyPr>
                <a:prstTxWarp prst="textNoShape">
                  <a:avLst/>
                </a:prstTxWarp>
              </a:bodyPr>
              <a:lstStyle/>
              <a:p>
                <a:endParaRPr lang="en-US"/>
              </a:p>
            </p:txBody>
          </p:sp>
          <p:sp>
            <p:nvSpPr>
              <p:cNvPr id="513" name="Freeform 73"/>
              <p:cNvSpPr>
                <a:spLocks/>
              </p:cNvSpPr>
              <p:nvPr/>
            </p:nvSpPr>
            <p:spPr bwMode="auto">
              <a:xfrm>
                <a:off x="1031" y="2054"/>
                <a:ext cx="39" cy="34"/>
              </a:xfrm>
              <a:custGeom>
                <a:avLst/>
                <a:gdLst>
                  <a:gd name="T0" fmla="*/ 0 w 62"/>
                  <a:gd name="T1" fmla="*/ 0 h 40"/>
                  <a:gd name="T2" fmla="*/ 16 w 62"/>
                  <a:gd name="T3" fmla="*/ 9 h 40"/>
                  <a:gd name="T4" fmla="*/ 26 w 62"/>
                  <a:gd name="T5" fmla="*/ 20 h 40"/>
                  <a:gd name="T6" fmla="*/ 35 w 62"/>
                  <a:gd name="T7" fmla="*/ 26 h 40"/>
                  <a:gd name="T8" fmla="*/ 38 w 62"/>
                  <a:gd name="T9" fmla="*/ 33 h 40"/>
                  <a:gd name="T10" fmla="*/ 35 w 62"/>
                  <a:gd name="T11" fmla="*/ 23 h 40"/>
                  <a:gd name="T12" fmla="*/ 26 w 62"/>
                  <a:gd name="T13" fmla="*/ 20 h 40"/>
                  <a:gd name="T14" fmla="*/ 23 w 62"/>
                  <a:gd name="T15" fmla="*/ 13 h 40"/>
                  <a:gd name="T16" fmla="*/ 13 w 62"/>
                  <a:gd name="T17" fmla="*/ 7 h 40"/>
                  <a:gd name="T18" fmla="*/ 0 w 62"/>
                  <a:gd name="T19" fmla="*/ 0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
                  <a:gd name="T31" fmla="*/ 0 h 40"/>
                  <a:gd name="T32" fmla="*/ 62 w 62"/>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 h="40">
                    <a:moveTo>
                      <a:pt x="0" y="0"/>
                    </a:moveTo>
                    <a:lnTo>
                      <a:pt x="26" y="11"/>
                    </a:lnTo>
                    <a:lnTo>
                      <a:pt x="41" y="24"/>
                    </a:lnTo>
                    <a:lnTo>
                      <a:pt x="56" y="31"/>
                    </a:lnTo>
                    <a:lnTo>
                      <a:pt x="61" y="39"/>
                    </a:lnTo>
                    <a:lnTo>
                      <a:pt x="56" y="27"/>
                    </a:lnTo>
                    <a:lnTo>
                      <a:pt x="41" y="24"/>
                    </a:lnTo>
                    <a:lnTo>
                      <a:pt x="36" y="15"/>
                    </a:lnTo>
                    <a:lnTo>
                      <a:pt x="21" y="8"/>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14" name="Freeform 74"/>
              <p:cNvSpPr>
                <a:spLocks/>
              </p:cNvSpPr>
              <p:nvPr/>
            </p:nvSpPr>
            <p:spPr bwMode="auto">
              <a:xfrm>
                <a:off x="965" y="2079"/>
                <a:ext cx="75" cy="44"/>
              </a:xfrm>
              <a:custGeom>
                <a:avLst/>
                <a:gdLst>
                  <a:gd name="T0" fmla="*/ 0 w 118"/>
                  <a:gd name="T1" fmla="*/ 0 h 51"/>
                  <a:gd name="T2" fmla="*/ 17 w 118"/>
                  <a:gd name="T3" fmla="*/ 7 h 51"/>
                  <a:gd name="T4" fmla="*/ 29 w 118"/>
                  <a:gd name="T5" fmla="*/ 10 h 51"/>
                  <a:gd name="T6" fmla="*/ 32 w 118"/>
                  <a:gd name="T7" fmla="*/ 14 h 51"/>
                  <a:gd name="T8" fmla="*/ 43 w 118"/>
                  <a:gd name="T9" fmla="*/ 25 h 51"/>
                  <a:gd name="T10" fmla="*/ 53 w 118"/>
                  <a:gd name="T11" fmla="*/ 33 h 51"/>
                  <a:gd name="T12" fmla="*/ 63 w 118"/>
                  <a:gd name="T13" fmla="*/ 40 h 51"/>
                  <a:gd name="T14" fmla="*/ 74 w 118"/>
                  <a:gd name="T15" fmla="*/ 43 h 51"/>
                  <a:gd name="T16" fmla="*/ 60 w 118"/>
                  <a:gd name="T17" fmla="*/ 33 h 51"/>
                  <a:gd name="T18" fmla="*/ 53 w 118"/>
                  <a:gd name="T19" fmla="*/ 25 h 51"/>
                  <a:gd name="T20" fmla="*/ 46 w 118"/>
                  <a:gd name="T21" fmla="*/ 21 h 51"/>
                  <a:gd name="T22" fmla="*/ 36 w 118"/>
                  <a:gd name="T23" fmla="*/ 14 h 51"/>
                  <a:gd name="T24" fmla="*/ 32 w 118"/>
                  <a:gd name="T25" fmla="*/ 7 h 51"/>
                  <a:gd name="T26" fmla="*/ 20 w 118"/>
                  <a:gd name="T27" fmla="*/ 3 h 51"/>
                  <a:gd name="T28" fmla="*/ 0 w 118"/>
                  <a:gd name="T29" fmla="*/ 0 h 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8"/>
                  <a:gd name="T46" fmla="*/ 0 h 51"/>
                  <a:gd name="T47" fmla="*/ 118 w 118"/>
                  <a:gd name="T48" fmla="*/ 51 h 5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8" h="51">
                    <a:moveTo>
                      <a:pt x="0" y="0"/>
                    </a:moveTo>
                    <a:lnTo>
                      <a:pt x="27" y="8"/>
                    </a:lnTo>
                    <a:lnTo>
                      <a:pt x="45" y="12"/>
                    </a:lnTo>
                    <a:lnTo>
                      <a:pt x="50" y="16"/>
                    </a:lnTo>
                    <a:lnTo>
                      <a:pt x="67" y="29"/>
                    </a:lnTo>
                    <a:lnTo>
                      <a:pt x="83" y="38"/>
                    </a:lnTo>
                    <a:lnTo>
                      <a:pt x="99" y="46"/>
                    </a:lnTo>
                    <a:lnTo>
                      <a:pt x="117" y="50"/>
                    </a:lnTo>
                    <a:lnTo>
                      <a:pt x="94" y="38"/>
                    </a:lnTo>
                    <a:lnTo>
                      <a:pt x="83" y="29"/>
                    </a:lnTo>
                    <a:lnTo>
                      <a:pt x="72" y="24"/>
                    </a:lnTo>
                    <a:lnTo>
                      <a:pt x="56" y="16"/>
                    </a:lnTo>
                    <a:lnTo>
                      <a:pt x="50" y="8"/>
                    </a:lnTo>
                    <a:lnTo>
                      <a:pt x="32" y="4"/>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15" name="Freeform 75"/>
              <p:cNvSpPr>
                <a:spLocks/>
              </p:cNvSpPr>
              <p:nvPr/>
            </p:nvSpPr>
            <p:spPr bwMode="auto">
              <a:xfrm>
                <a:off x="997" y="2079"/>
                <a:ext cx="36" cy="27"/>
              </a:xfrm>
              <a:custGeom>
                <a:avLst/>
                <a:gdLst>
                  <a:gd name="T0" fmla="*/ 0 w 57"/>
                  <a:gd name="T1" fmla="*/ 0 h 31"/>
                  <a:gd name="T2" fmla="*/ 13 w 57"/>
                  <a:gd name="T3" fmla="*/ 3 h 31"/>
                  <a:gd name="T4" fmla="*/ 16 w 57"/>
                  <a:gd name="T5" fmla="*/ 10 h 31"/>
                  <a:gd name="T6" fmla="*/ 25 w 57"/>
                  <a:gd name="T7" fmla="*/ 17 h 31"/>
                  <a:gd name="T8" fmla="*/ 35 w 57"/>
                  <a:gd name="T9" fmla="*/ 26 h 31"/>
                  <a:gd name="T10" fmla="*/ 25 w 57"/>
                  <a:gd name="T11" fmla="*/ 13 h 31"/>
                  <a:gd name="T12" fmla="*/ 19 w 57"/>
                  <a:gd name="T13" fmla="*/ 0 h 31"/>
                  <a:gd name="T14" fmla="*/ 6 w 57"/>
                  <a:gd name="T15" fmla="*/ 0 h 31"/>
                  <a:gd name="T16" fmla="*/ 0 w 57"/>
                  <a:gd name="T17" fmla="*/ 0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31"/>
                  <a:gd name="T29" fmla="*/ 57 w 57"/>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31">
                    <a:moveTo>
                      <a:pt x="0" y="0"/>
                    </a:moveTo>
                    <a:lnTo>
                      <a:pt x="20" y="3"/>
                    </a:lnTo>
                    <a:lnTo>
                      <a:pt x="25" y="11"/>
                    </a:lnTo>
                    <a:lnTo>
                      <a:pt x="40" y="19"/>
                    </a:lnTo>
                    <a:lnTo>
                      <a:pt x="56" y="30"/>
                    </a:lnTo>
                    <a:lnTo>
                      <a:pt x="40" y="15"/>
                    </a:lnTo>
                    <a:lnTo>
                      <a:pt x="30" y="0"/>
                    </a:lnTo>
                    <a:lnTo>
                      <a:pt x="10" y="0"/>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16" name="Freeform 76"/>
              <p:cNvSpPr>
                <a:spLocks/>
              </p:cNvSpPr>
              <p:nvPr/>
            </p:nvSpPr>
            <p:spPr bwMode="auto">
              <a:xfrm>
                <a:off x="1129" y="2103"/>
                <a:ext cx="48" cy="52"/>
              </a:xfrm>
              <a:custGeom>
                <a:avLst/>
                <a:gdLst>
                  <a:gd name="T0" fmla="*/ 0 w 75"/>
                  <a:gd name="T1" fmla="*/ 0 h 60"/>
                  <a:gd name="T2" fmla="*/ 0 w 75"/>
                  <a:gd name="T3" fmla="*/ 16 h 60"/>
                  <a:gd name="T4" fmla="*/ 7 w 75"/>
                  <a:gd name="T5" fmla="*/ 26 h 60"/>
                  <a:gd name="T6" fmla="*/ 14 w 75"/>
                  <a:gd name="T7" fmla="*/ 29 h 60"/>
                  <a:gd name="T8" fmla="*/ 20 w 75"/>
                  <a:gd name="T9" fmla="*/ 33 h 60"/>
                  <a:gd name="T10" fmla="*/ 28 w 75"/>
                  <a:gd name="T11" fmla="*/ 33 h 60"/>
                  <a:gd name="T12" fmla="*/ 37 w 75"/>
                  <a:gd name="T13" fmla="*/ 37 h 60"/>
                  <a:gd name="T14" fmla="*/ 40 w 75"/>
                  <a:gd name="T15" fmla="*/ 44 h 60"/>
                  <a:gd name="T16" fmla="*/ 47 w 75"/>
                  <a:gd name="T17" fmla="*/ 51 h 60"/>
                  <a:gd name="T18" fmla="*/ 40 w 75"/>
                  <a:gd name="T19" fmla="*/ 37 h 60"/>
                  <a:gd name="T20" fmla="*/ 31 w 75"/>
                  <a:gd name="T21" fmla="*/ 33 h 60"/>
                  <a:gd name="T22" fmla="*/ 14 w 75"/>
                  <a:gd name="T23" fmla="*/ 26 h 60"/>
                  <a:gd name="T24" fmla="*/ 7 w 75"/>
                  <a:gd name="T25" fmla="*/ 19 h 60"/>
                  <a:gd name="T26" fmla="*/ 0 w 75"/>
                  <a:gd name="T27" fmla="*/ 0 h 6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5"/>
                  <a:gd name="T43" fmla="*/ 0 h 60"/>
                  <a:gd name="T44" fmla="*/ 75 w 75"/>
                  <a:gd name="T45" fmla="*/ 60 h 6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5" h="60">
                    <a:moveTo>
                      <a:pt x="0" y="0"/>
                    </a:moveTo>
                    <a:lnTo>
                      <a:pt x="0" y="18"/>
                    </a:lnTo>
                    <a:lnTo>
                      <a:pt x="11" y="30"/>
                    </a:lnTo>
                    <a:lnTo>
                      <a:pt x="22" y="34"/>
                    </a:lnTo>
                    <a:lnTo>
                      <a:pt x="32" y="38"/>
                    </a:lnTo>
                    <a:lnTo>
                      <a:pt x="43" y="38"/>
                    </a:lnTo>
                    <a:lnTo>
                      <a:pt x="58" y="43"/>
                    </a:lnTo>
                    <a:lnTo>
                      <a:pt x="63" y="51"/>
                    </a:lnTo>
                    <a:lnTo>
                      <a:pt x="74" y="59"/>
                    </a:lnTo>
                    <a:lnTo>
                      <a:pt x="63" y="43"/>
                    </a:lnTo>
                    <a:lnTo>
                      <a:pt x="48" y="38"/>
                    </a:lnTo>
                    <a:lnTo>
                      <a:pt x="22" y="30"/>
                    </a:lnTo>
                    <a:lnTo>
                      <a:pt x="11" y="22"/>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17" name="Freeform 77"/>
              <p:cNvSpPr>
                <a:spLocks/>
              </p:cNvSpPr>
              <p:nvPr/>
            </p:nvSpPr>
            <p:spPr bwMode="auto">
              <a:xfrm>
                <a:off x="1120" y="2015"/>
                <a:ext cx="57" cy="104"/>
              </a:xfrm>
              <a:custGeom>
                <a:avLst/>
                <a:gdLst>
                  <a:gd name="T0" fmla="*/ 0 w 88"/>
                  <a:gd name="T1" fmla="*/ 0 h 120"/>
                  <a:gd name="T2" fmla="*/ 0 w 88"/>
                  <a:gd name="T3" fmla="*/ 12 h 120"/>
                  <a:gd name="T4" fmla="*/ 4 w 88"/>
                  <a:gd name="T5" fmla="*/ 24 h 120"/>
                  <a:gd name="T6" fmla="*/ 4 w 88"/>
                  <a:gd name="T7" fmla="*/ 36 h 120"/>
                  <a:gd name="T8" fmla="*/ 7 w 88"/>
                  <a:gd name="T9" fmla="*/ 52 h 120"/>
                  <a:gd name="T10" fmla="*/ 10 w 88"/>
                  <a:gd name="T11" fmla="*/ 67 h 120"/>
                  <a:gd name="T12" fmla="*/ 18 w 88"/>
                  <a:gd name="T13" fmla="*/ 79 h 120"/>
                  <a:gd name="T14" fmla="*/ 36 w 88"/>
                  <a:gd name="T15" fmla="*/ 87 h 120"/>
                  <a:gd name="T16" fmla="*/ 46 w 88"/>
                  <a:gd name="T17" fmla="*/ 95 h 120"/>
                  <a:gd name="T18" fmla="*/ 56 w 88"/>
                  <a:gd name="T19" fmla="*/ 103 h 120"/>
                  <a:gd name="T20" fmla="*/ 49 w 88"/>
                  <a:gd name="T21" fmla="*/ 91 h 120"/>
                  <a:gd name="T22" fmla="*/ 43 w 88"/>
                  <a:gd name="T23" fmla="*/ 87 h 120"/>
                  <a:gd name="T24" fmla="*/ 36 w 88"/>
                  <a:gd name="T25" fmla="*/ 83 h 120"/>
                  <a:gd name="T26" fmla="*/ 21 w 88"/>
                  <a:gd name="T27" fmla="*/ 75 h 120"/>
                  <a:gd name="T28" fmla="*/ 14 w 88"/>
                  <a:gd name="T29" fmla="*/ 63 h 120"/>
                  <a:gd name="T30" fmla="*/ 10 w 88"/>
                  <a:gd name="T31" fmla="*/ 48 h 120"/>
                  <a:gd name="T32" fmla="*/ 7 w 88"/>
                  <a:gd name="T33" fmla="*/ 32 h 120"/>
                  <a:gd name="T34" fmla="*/ 7 w 88"/>
                  <a:gd name="T35" fmla="*/ 24 h 120"/>
                  <a:gd name="T36" fmla="*/ 0 w 88"/>
                  <a:gd name="T37" fmla="*/ 0 h 1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8"/>
                  <a:gd name="T58" fmla="*/ 0 h 120"/>
                  <a:gd name="T59" fmla="*/ 88 w 88"/>
                  <a:gd name="T60" fmla="*/ 120 h 1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8" h="120">
                    <a:moveTo>
                      <a:pt x="0" y="0"/>
                    </a:moveTo>
                    <a:lnTo>
                      <a:pt x="0" y="14"/>
                    </a:lnTo>
                    <a:lnTo>
                      <a:pt x="6" y="28"/>
                    </a:lnTo>
                    <a:lnTo>
                      <a:pt x="6" y="42"/>
                    </a:lnTo>
                    <a:lnTo>
                      <a:pt x="11" y="60"/>
                    </a:lnTo>
                    <a:lnTo>
                      <a:pt x="16" y="77"/>
                    </a:lnTo>
                    <a:lnTo>
                      <a:pt x="28" y="91"/>
                    </a:lnTo>
                    <a:lnTo>
                      <a:pt x="55" y="100"/>
                    </a:lnTo>
                    <a:lnTo>
                      <a:pt x="71" y="110"/>
                    </a:lnTo>
                    <a:lnTo>
                      <a:pt x="87" y="119"/>
                    </a:lnTo>
                    <a:lnTo>
                      <a:pt x="76" y="105"/>
                    </a:lnTo>
                    <a:lnTo>
                      <a:pt x="66" y="100"/>
                    </a:lnTo>
                    <a:lnTo>
                      <a:pt x="55" y="96"/>
                    </a:lnTo>
                    <a:lnTo>
                      <a:pt x="33" y="87"/>
                    </a:lnTo>
                    <a:lnTo>
                      <a:pt x="21" y="73"/>
                    </a:lnTo>
                    <a:lnTo>
                      <a:pt x="16" y="55"/>
                    </a:lnTo>
                    <a:lnTo>
                      <a:pt x="11" y="37"/>
                    </a:lnTo>
                    <a:lnTo>
                      <a:pt x="11" y="28"/>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18" name="Freeform 78"/>
              <p:cNvSpPr>
                <a:spLocks/>
              </p:cNvSpPr>
              <p:nvPr/>
            </p:nvSpPr>
            <p:spPr bwMode="auto">
              <a:xfrm>
                <a:off x="1136" y="2107"/>
                <a:ext cx="36" cy="36"/>
              </a:xfrm>
              <a:custGeom>
                <a:avLst/>
                <a:gdLst>
                  <a:gd name="T0" fmla="*/ 0 w 57"/>
                  <a:gd name="T1" fmla="*/ 0 h 42"/>
                  <a:gd name="T2" fmla="*/ 4 w 57"/>
                  <a:gd name="T3" fmla="*/ 11 h 42"/>
                  <a:gd name="T4" fmla="*/ 13 w 57"/>
                  <a:gd name="T5" fmla="*/ 18 h 42"/>
                  <a:gd name="T6" fmla="*/ 26 w 57"/>
                  <a:gd name="T7" fmla="*/ 18 h 42"/>
                  <a:gd name="T8" fmla="*/ 32 w 57"/>
                  <a:gd name="T9" fmla="*/ 25 h 42"/>
                  <a:gd name="T10" fmla="*/ 35 w 57"/>
                  <a:gd name="T11" fmla="*/ 35 h 42"/>
                  <a:gd name="T12" fmla="*/ 32 w 57"/>
                  <a:gd name="T13" fmla="*/ 21 h 42"/>
                  <a:gd name="T14" fmla="*/ 23 w 57"/>
                  <a:gd name="T15" fmla="*/ 15 h 42"/>
                  <a:gd name="T16" fmla="*/ 10 w 57"/>
                  <a:gd name="T17" fmla="*/ 11 h 42"/>
                  <a:gd name="T18" fmla="*/ 0 w 57"/>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42"/>
                  <a:gd name="T32" fmla="*/ 57 w 57"/>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42">
                    <a:moveTo>
                      <a:pt x="0" y="0"/>
                    </a:moveTo>
                    <a:lnTo>
                      <a:pt x="6" y="13"/>
                    </a:lnTo>
                    <a:lnTo>
                      <a:pt x="21" y="21"/>
                    </a:lnTo>
                    <a:lnTo>
                      <a:pt x="41" y="21"/>
                    </a:lnTo>
                    <a:lnTo>
                      <a:pt x="51" y="29"/>
                    </a:lnTo>
                    <a:lnTo>
                      <a:pt x="56" y="41"/>
                    </a:lnTo>
                    <a:lnTo>
                      <a:pt x="51" y="25"/>
                    </a:lnTo>
                    <a:lnTo>
                      <a:pt x="36" y="17"/>
                    </a:lnTo>
                    <a:lnTo>
                      <a:pt x="16" y="13"/>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19" name="Freeform 79"/>
              <p:cNvSpPr>
                <a:spLocks/>
              </p:cNvSpPr>
              <p:nvPr/>
            </p:nvSpPr>
            <p:spPr bwMode="auto">
              <a:xfrm>
                <a:off x="1132" y="2057"/>
                <a:ext cx="28" cy="36"/>
              </a:xfrm>
              <a:custGeom>
                <a:avLst/>
                <a:gdLst>
                  <a:gd name="T0" fmla="*/ 0 w 44"/>
                  <a:gd name="T1" fmla="*/ 0 h 41"/>
                  <a:gd name="T2" fmla="*/ 10 w 44"/>
                  <a:gd name="T3" fmla="*/ 18 h 41"/>
                  <a:gd name="T4" fmla="*/ 16 w 44"/>
                  <a:gd name="T5" fmla="*/ 24 h 41"/>
                  <a:gd name="T6" fmla="*/ 22 w 44"/>
                  <a:gd name="T7" fmla="*/ 32 h 41"/>
                  <a:gd name="T8" fmla="*/ 27 w 44"/>
                  <a:gd name="T9" fmla="*/ 35 h 41"/>
                  <a:gd name="T10" fmla="*/ 18 w 44"/>
                  <a:gd name="T11" fmla="*/ 24 h 41"/>
                  <a:gd name="T12" fmla="*/ 13 w 44"/>
                  <a:gd name="T13" fmla="*/ 18 h 41"/>
                  <a:gd name="T14" fmla="*/ 0 w 44"/>
                  <a:gd name="T15" fmla="*/ 0 h 41"/>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41"/>
                  <a:gd name="T26" fmla="*/ 44 w 44"/>
                  <a:gd name="T27" fmla="*/ 41 h 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41">
                    <a:moveTo>
                      <a:pt x="0" y="0"/>
                    </a:moveTo>
                    <a:lnTo>
                      <a:pt x="15" y="20"/>
                    </a:lnTo>
                    <a:lnTo>
                      <a:pt x="25" y="27"/>
                    </a:lnTo>
                    <a:lnTo>
                      <a:pt x="34" y="36"/>
                    </a:lnTo>
                    <a:lnTo>
                      <a:pt x="43" y="40"/>
                    </a:lnTo>
                    <a:lnTo>
                      <a:pt x="29" y="27"/>
                    </a:lnTo>
                    <a:lnTo>
                      <a:pt x="20" y="20"/>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20" name="Freeform 80"/>
              <p:cNvSpPr>
                <a:spLocks/>
              </p:cNvSpPr>
              <p:nvPr/>
            </p:nvSpPr>
            <p:spPr bwMode="auto">
              <a:xfrm>
                <a:off x="1124" y="1990"/>
                <a:ext cx="25" cy="83"/>
              </a:xfrm>
              <a:custGeom>
                <a:avLst/>
                <a:gdLst>
                  <a:gd name="T0" fmla="*/ 0 w 39"/>
                  <a:gd name="T1" fmla="*/ 0 h 95"/>
                  <a:gd name="T2" fmla="*/ 0 w 39"/>
                  <a:gd name="T3" fmla="*/ 16 h 95"/>
                  <a:gd name="T4" fmla="*/ 6 w 39"/>
                  <a:gd name="T5" fmla="*/ 31 h 95"/>
                  <a:gd name="T6" fmla="*/ 9 w 39"/>
                  <a:gd name="T7" fmla="*/ 46 h 95"/>
                  <a:gd name="T8" fmla="*/ 9 w 39"/>
                  <a:gd name="T9" fmla="*/ 54 h 95"/>
                  <a:gd name="T10" fmla="*/ 19 w 39"/>
                  <a:gd name="T11" fmla="*/ 70 h 95"/>
                  <a:gd name="T12" fmla="*/ 24 w 39"/>
                  <a:gd name="T13" fmla="*/ 82 h 95"/>
                  <a:gd name="T14" fmla="*/ 19 w 39"/>
                  <a:gd name="T15" fmla="*/ 66 h 95"/>
                  <a:gd name="T16" fmla="*/ 12 w 39"/>
                  <a:gd name="T17" fmla="*/ 51 h 95"/>
                  <a:gd name="T18" fmla="*/ 12 w 39"/>
                  <a:gd name="T19" fmla="*/ 31 h 95"/>
                  <a:gd name="T20" fmla="*/ 9 w 39"/>
                  <a:gd name="T21" fmla="*/ 23 h 95"/>
                  <a:gd name="T22" fmla="*/ 6 w 39"/>
                  <a:gd name="T23" fmla="*/ 7 h 95"/>
                  <a:gd name="T24" fmla="*/ 0 w 39"/>
                  <a:gd name="T25" fmla="*/ 0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
                  <a:gd name="T40" fmla="*/ 0 h 95"/>
                  <a:gd name="T41" fmla="*/ 39 w 39"/>
                  <a:gd name="T42" fmla="*/ 95 h 9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 h="95">
                    <a:moveTo>
                      <a:pt x="0" y="0"/>
                    </a:moveTo>
                    <a:lnTo>
                      <a:pt x="0" y="18"/>
                    </a:lnTo>
                    <a:lnTo>
                      <a:pt x="9" y="35"/>
                    </a:lnTo>
                    <a:lnTo>
                      <a:pt x="14" y="53"/>
                    </a:lnTo>
                    <a:lnTo>
                      <a:pt x="14" y="62"/>
                    </a:lnTo>
                    <a:lnTo>
                      <a:pt x="29" y="80"/>
                    </a:lnTo>
                    <a:lnTo>
                      <a:pt x="38" y="94"/>
                    </a:lnTo>
                    <a:lnTo>
                      <a:pt x="29" y="75"/>
                    </a:lnTo>
                    <a:lnTo>
                      <a:pt x="19" y="58"/>
                    </a:lnTo>
                    <a:lnTo>
                      <a:pt x="19" y="35"/>
                    </a:lnTo>
                    <a:lnTo>
                      <a:pt x="14" y="26"/>
                    </a:lnTo>
                    <a:lnTo>
                      <a:pt x="9" y="8"/>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21" name="Freeform 81"/>
              <p:cNvSpPr>
                <a:spLocks/>
              </p:cNvSpPr>
              <p:nvPr/>
            </p:nvSpPr>
            <p:spPr bwMode="auto">
              <a:xfrm>
                <a:off x="980" y="2007"/>
                <a:ext cx="21" cy="40"/>
              </a:xfrm>
              <a:custGeom>
                <a:avLst/>
                <a:gdLst>
                  <a:gd name="T0" fmla="*/ 0 w 33"/>
                  <a:gd name="T1" fmla="*/ 0 h 46"/>
                  <a:gd name="T2" fmla="*/ 6 w 33"/>
                  <a:gd name="T3" fmla="*/ 3 h 46"/>
                  <a:gd name="T4" fmla="*/ 6 w 33"/>
                  <a:gd name="T5" fmla="*/ 10 h 46"/>
                  <a:gd name="T6" fmla="*/ 6 w 33"/>
                  <a:gd name="T7" fmla="*/ 17 h 46"/>
                  <a:gd name="T8" fmla="*/ 10 w 33"/>
                  <a:gd name="T9" fmla="*/ 29 h 46"/>
                  <a:gd name="T10" fmla="*/ 15 w 33"/>
                  <a:gd name="T11" fmla="*/ 36 h 46"/>
                  <a:gd name="T12" fmla="*/ 20 w 33"/>
                  <a:gd name="T13" fmla="*/ 39 h 46"/>
                  <a:gd name="T14" fmla="*/ 12 w 33"/>
                  <a:gd name="T15" fmla="*/ 36 h 46"/>
                  <a:gd name="T16" fmla="*/ 3 w 33"/>
                  <a:gd name="T17" fmla="*/ 25 h 46"/>
                  <a:gd name="T18" fmla="*/ 0 w 33"/>
                  <a:gd name="T19" fmla="*/ 14 h 46"/>
                  <a:gd name="T20" fmla="*/ 0 w 33"/>
                  <a:gd name="T21" fmla="*/ 0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46"/>
                  <a:gd name="T35" fmla="*/ 33 w 33"/>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46">
                    <a:moveTo>
                      <a:pt x="0" y="0"/>
                    </a:moveTo>
                    <a:lnTo>
                      <a:pt x="9" y="4"/>
                    </a:lnTo>
                    <a:lnTo>
                      <a:pt x="9" y="12"/>
                    </a:lnTo>
                    <a:lnTo>
                      <a:pt x="9" y="20"/>
                    </a:lnTo>
                    <a:lnTo>
                      <a:pt x="15" y="33"/>
                    </a:lnTo>
                    <a:lnTo>
                      <a:pt x="23" y="41"/>
                    </a:lnTo>
                    <a:lnTo>
                      <a:pt x="32" y="45"/>
                    </a:lnTo>
                    <a:lnTo>
                      <a:pt x="19" y="41"/>
                    </a:lnTo>
                    <a:lnTo>
                      <a:pt x="4" y="29"/>
                    </a:lnTo>
                    <a:lnTo>
                      <a:pt x="0" y="16"/>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22" name="Freeform 82"/>
              <p:cNvSpPr>
                <a:spLocks/>
              </p:cNvSpPr>
              <p:nvPr/>
            </p:nvSpPr>
            <p:spPr bwMode="auto">
              <a:xfrm>
                <a:off x="965" y="2002"/>
                <a:ext cx="20" cy="49"/>
              </a:xfrm>
              <a:custGeom>
                <a:avLst/>
                <a:gdLst>
                  <a:gd name="T0" fmla="*/ 0 w 32"/>
                  <a:gd name="T1" fmla="*/ 0 h 56"/>
                  <a:gd name="T2" fmla="*/ 5 w 32"/>
                  <a:gd name="T3" fmla="*/ 4 h 56"/>
                  <a:gd name="T4" fmla="*/ 8 w 32"/>
                  <a:gd name="T5" fmla="*/ 15 h 56"/>
                  <a:gd name="T6" fmla="*/ 8 w 32"/>
                  <a:gd name="T7" fmla="*/ 26 h 56"/>
                  <a:gd name="T8" fmla="*/ 11 w 32"/>
                  <a:gd name="T9" fmla="*/ 33 h 56"/>
                  <a:gd name="T10" fmla="*/ 19 w 32"/>
                  <a:gd name="T11" fmla="*/ 48 h 56"/>
                  <a:gd name="T12" fmla="*/ 11 w 32"/>
                  <a:gd name="T13" fmla="*/ 40 h 56"/>
                  <a:gd name="T14" fmla="*/ 5 w 32"/>
                  <a:gd name="T15" fmla="*/ 22 h 56"/>
                  <a:gd name="T16" fmla="*/ 3 w 32"/>
                  <a:gd name="T17" fmla="*/ 11 h 56"/>
                  <a:gd name="T18" fmla="*/ 0 w 32"/>
                  <a:gd name="T19" fmla="*/ 0 h 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56"/>
                  <a:gd name="T32" fmla="*/ 32 w 32"/>
                  <a:gd name="T33" fmla="*/ 56 h 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56">
                    <a:moveTo>
                      <a:pt x="0" y="0"/>
                    </a:moveTo>
                    <a:lnTo>
                      <a:pt x="8" y="4"/>
                    </a:lnTo>
                    <a:lnTo>
                      <a:pt x="13" y="17"/>
                    </a:lnTo>
                    <a:lnTo>
                      <a:pt x="13" y="30"/>
                    </a:lnTo>
                    <a:lnTo>
                      <a:pt x="17" y="38"/>
                    </a:lnTo>
                    <a:lnTo>
                      <a:pt x="31" y="55"/>
                    </a:lnTo>
                    <a:lnTo>
                      <a:pt x="17" y="46"/>
                    </a:lnTo>
                    <a:lnTo>
                      <a:pt x="8" y="25"/>
                    </a:lnTo>
                    <a:lnTo>
                      <a:pt x="4" y="13"/>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23" name="Freeform 83"/>
              <p:cNvSpPr>
                <a:spLocks/>
              </p:cNvSpPr>
              <p:nvPr/>
            </p:nvSpPr>
            <p:spPr bwMode="auto">
              <a:xfrm>
                <a:off x="953" y="2002"/>
                <a:ext cx="55" cy="61"/>
              </a:xfrm>
              <a:custGeom>
                <a:avLst/>
                <a:gdLst>
                  <a:gd name="T0" fmla="*/ 0 w 87"/>
                  <a:gd name="T1" fmla="*/ 0 h 70"/>
                  <a:gd name="T2" fmla="*/ 3 w 87"/>
                  <a:gd name="T3" fmla="*/ 15 h 70"/>
                  <a:gd name="T4" fmla="*/ 13 w 87"/>
                  <a:gd name="T5" fmla="*/ 31 h 70"/>
                  <a:gd name="T6" fmla="*/ 20 w 87"/>
                  <a:gd name="T7" fmla="*/ 45 h 70"/>
                  <a:gd name="T8" fmla="*/ 30 w 87"/>
                  <a:gd name="T9" fmla="*/ 57 h 70"/>
                  <a:gd name="T10" fmla="*/ 44 w 87"/>
                  <a:gd name="T11" fmla="*/ 60 h 70"/>
                  <a:gd name="T12" fmla="*/ 54 w 87"/>
                  <a:gd name="T13" fmla="*/ 60 h 70"/>
                  <a:gd name="T14" fmla="*/ 41 w 87"/>
                  <a:gd name="T15" fmla="*/ 60 h 70"/>
                  <a:gd name="T16" fmla="*/ 27 w 87"/>
                  <a:gd name="T17" fmla="*/ 57 h 70"/>
                  <a:gd name="T18" fmla="*/ 16 w 87"/>
                  <a:gd name="T19" fmla="*/ 49 h 70"/>
                  <a:gd name="T20" fmla="*/ 10 w 87"/>
                  <a:gd name="T21" fmla="*/ 34 h 70"/>
                  <a:gd name="T22" fmla="*/ 3 w 87"/>
                  <a:gd name="T23" fmla="*/ 19 h 70"/>
                  <a:gd name="T24" fmla="*/ 0 w 87"/>
                  <a:gd name="T25" fmla="*/ 0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7"/>
                  <a:gd name="T40" fmla="*/ 0 h 70"/>
                  <a:gd name="T41" fmla="*/ 87 w 87"/>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7" h="70">
                    <a:moveTo>
                      <a:pt x="0" y="0"/>
                    </a:moveTo>
                    <a:lnTo>
                      <a:pt x="5" y="17"/>
                    </a:lnTo>
                    <a:lnTo>
                      <a:pt x="21" y="35"/>
                    </a:lnTo>
                    <a:lnTo>
                      <a:pt x="32" y="52"/>
                    </a:lnTo>
                    <a:lnTo>
                      <a:pt x="48" y="65"/>
                    </a:lnTo>
                    <a:lnTo>
                      <a:pt x="70" y="69"/>
                    </a:lnTo>
                    <a:lnTo>
                      <a:pt x="86" y="69"/>
                    </a:lnTo>
                    <a:lnTo>
                      <a:pt x="65" y="69"/>
                    </a:lnTo>
                    <a:lnTo>
                      <a:pt x="43" y="65"/>
                    </a:lnTo>
                    <a:lnTo>
                      <a:pt x="26" y="56"/>
                    </a:lnTo>
                    <a:lnTo>
                      <a:pt x="16" y="39"/>
                    </a:lnTo>
                    <a:lnTo>
                      <a:pt x="5" y="22"/>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24" name="Freeform 84"/>
              <p:cNvSpPr>
                <a:spLocks/>
              </p:cNvSpPr>
              <p:nvPr/>
            </p:nvSpPr>
            <p:spPr bwMode="auto">
              <a:xfrm>
                <a:off x="887" y="2007"/>
                <a:ext cx="75" cy="66"/>
              </a:xfrm>
              <a:custGeom>
                <a:avLst/>
                <a:gdLst>
                  <a:gd name="T0" fmla="*/ 0 w 117"/>
                  <a:gd name="T1" fmla="*/ 0 h 76"/>
                  <a:gd name="T2" fmla="*/ 12 w 117"/>
                  <a:gd name="T3" fmla="*/ 16 h 76"/>
                  <a:gd name="T4" fmla="*/ 15 w 117"/>
                  <a:gd name="T5" fmla="*/ 27 h 76"/>
                  <a:gd name="T6" fmla="*/ 18 w 117"/>
                  <a:gd name="T7" fmla="*/ 34 h 76"/>
                  <a:gd name="T8" fmla="*/ 22 w 117"/>
                  <a:gd name="T9" fmla="*/ 42 h 76"/>
                  <a:gd name="T10" fmla="*/ 32 w 117"/>
                  <a:gd name="T11" fmla="*/ 46 h 76"/>
                  <a:gd name="T12" fmla="*/ 38 w 117"/>
                  <a:gd name="T13" fmla="*/ 53 h 76"/>
                  <a:gd name="T14" fmla="*/ 50 w 117"/>
                  <a:gd name="T15" fmla="*/ 57 h 76"/>
                  <a:gd name="T16" fmla="*/ 60 w 117"/>
                  <a:gd name="T17" fmla="*/ 61 h 76"/>
                  <a:gd name="T18" fmla="*/ 71 w 117"/>
                  <a:gd name="T19" fmla="*/ 65 h 76"/>
                  <a:gd name="T20" fmla="*/ 74 w 117"/>
                  <a:gd name="T21" fmla="*/ 65 h 76"/>
                  <a:gd name="T22" fmla="*/ 57 w 117"/>
                  <a:gd name="T23" fmla="*/ 53 h 76"/>
                  <a:gd name="T24" fmla="*/ 42 w 117"/>
                  <a:gd name="T25" fmla="*/ 50 h 76"/>
                  <a:gd name="T26" fmla="*/ 32 w 117"/>
                  <a:gd name="T27" fmla="*/ 46 h 76"/>
                  <a:gd name="T28" fmla="*/ 22 w 117"/>
                  <a:gd name="T29" fmla="*/ 34 h 76"/>
                  <a:gd name="T30" fmla="*/ 18 w 117"/>
                  <a:gd name="T31" fmla="*/ 19 h 76"/>
                  <a:gd name="T32" fmla="*/ 12 w 117"/>
                  <a:gd name="T33" fmla="*/ 11 h 76"/>
                  <a:gd name="T34" fmla="*/ 0 w 117"/>
                  <a:gd name="T35" fmla="*/ 0 h 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7"/>
                  <a:gd name="T55" fmla="*/ 0 h 76"/>
                  <a:gd name="T56" fmla="*/ 117 w 117"/>
                  <a:gd name="T57" fmla="*/ 76 h 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7" h="76">
                    <a:moveTo>
                      <a:pt x="0" y="0"/>
                    </a:moveTo>
                    <a:lnTo>
                      <a:pt x="18" y="18"/>
                    </a:lnTo>
                    <a:lnTo>
                      <a:pt x="23" y="31"/>
                    </a:lnTo>
                    <a:lnTo>
                      <a:pt x="28" y="39"/>
                    </a:lnTo>
                    <a:lnTo>
                      <a:pt x="34" y="48"/>
                    </a:lnTo>
                    <a:lnTo>
                      <a:pt x="50" y="53"/>
                    </a:lnTo>
                    <a:lnTo>
                      <a:pt x="60" y="61"/>
                    </a:lnTo>
                    <a:lnTo>
                      <a:pt x="78" y="66"/>
                    </a:lnTo>
                    <a:lnTo>
                      <a:pt x="94" y="70"/>
                    </a:lnTo>
                    <a:lnTo>
                      <a:pt x="110" y="75"/>
                    </a:lnTo>
                    <a:lnTo>
                      <a:pt x="116" y="75"/>
                    </a:lnTo>
                    <a:lnTo>
                      <a:pt x="89" y="61"/>
                    </a:lnTo>
                    <a:lnTo>
                      <a:pt x="66" y="57"/>
                    </a:lnTo>
                    <a:lnTo>
                      <a:pt x="50" y="53"/>
                    </a:lnTo>
                    <a:lnTo>
                      <a:pt x="34" y="39"/>
                    </a:lnTo>
                    <a:lnTo>
                      <a:pt x="28" y="22"/>
                    </a:lnTo>
                    <a:lnTo>
                      <a:pt x="18" y="13"/>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25" name="Freeform 85"/>
              <p:cNvSpPr>
                <a:spLocks/>
              </p:cNvSpPr>
              <p:nvPr/>
            </p:nvSpPr>
            <p:spPr bwMode="auto">
              <a:xfrm>
                <a:off x="895" y="2032"/>
                <a:ext cx="9" cy="23"/>
              </a:xfrm>
              <a:custGeom>
                <a:avLst/>
                <a:gdLst>
                  <a:gd name="T0" fmla="*/ 0 w 14"/>
                  <a:gd name="T1" fmla="*/ 0 h 27"/>
                  <a:gd name="T2" fmla="*/ 3 w 14"/>
                  <a:gd name="T3" fmla="*/ 9 h 27"/>
                  <a:gd name="T4" fmla="*/ 8 w 14"/>
                  <a:gd name="T5" fmla="*/ 22 h 27"/>
                  <a:gd name="T6" fmla="*/ 3 w 14"/>
                  <a:gd name="T7" fmla="*/ 13 h 27"/>
                  <a:gd name="T8" fmla="*/ 0 w 14"/>
                  <a:gd name="T9" fmla="*/ 0 h 27"/>
                  <a:gd name="T10" fmla="*/ 0 60000 65536"/>
                  <a:gd name="T11" fmla="*/ 0 60000 65536"/>
                  <a:gd name="T12" fmla="*/ 0 60000 65536"/>
                  <a:gd name="T13" fmla="*/ 0 60000 65536"/>
                  <a:gd name="T14" fmla="*/ 0 60000 65536"/>
                  <a:gd name="T15" fmla="*/ 0 w 14"/>
                  <a:gd name="T16" fmla="*/ 0 h 27"/>
                  <a:gd name="T17" fmla="*/ 14 w 14"/>
                  <a:gd name="T18" fmla="*/ 27 h 27"/>
                </a:gdLst>
                <a:ahLst/>
                <a:cxnLst>
                  <a:cxn ang="T10">
                    <a:pos x="T0" y="T1"/>
                  </a:cxn>
                  <a:cxn ang="T11">
                    <a:pos x="T2" y="T3"/>
                  </a:cxn>
                  <a:cxn ang="T12">
                    <a:pos x="T4" y="T5"/>
                  </a:cxn>
                  <a:cxn ang="T13">
                    <a:pos x="T6" y="T7"/>
                  </a:cxn>
                  <a:cxn ang="T14">
                    <a:pos x="T8" y="T9"/>
                  </a:cxn>
                </a:cxnLst>
                <a:rect l="T15" t="T16" r="T17" b="T18"/>
                <a:pathLst>
                  <a:path w="14" h="27">
                    <a:moveTo>
                      <a:pt x="0" y="0"/>
                    </a:moveTo>
                    <a:lnTo>
                      <a:pt x="4" y="11"/>
                    </a:lnTo>
                    <a:lnTo>
                      <a:pt x="13" y="26"/>
                    </a:lnTo>
                    <a:lnTo>
                      <a:pt x="4" y="15"/>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26" name="Freeform 86"/>
              <p:cNvSpPr>
                <a:spLocks/>
              </p:cNvSpPr>
              <p:nvPr/>
            </p:nvSpPr>
            <p:spPr bwMode="auto">
              <a:xfrm>
                <a:off x="882" y="2028"/>
                <a:ext cx="18" cy="27"/>
              </a:xfrm>
              <a:custGeom>
                <a:avLst/>
                <a:gdLst>
                  <a:gd name="T0" fmla="*/ 6 w 28"/>
                  <a:gd name="T1" fmla="*/ 0 h 32"/>
                  <a:gd name="T2" fmla="*/ 6 w 28"/>
                  <a:gd name="T3" fmla="*/ 10 h 32"/>
                  <a:gd name="T4" fmla="*/ 9 w 28"/>
                  <a:gd name="T5" fmla="*/ 16 h 32"/>
                  <a:gd name="T6" fmla="*/ 17 w 28"/>
                  <a:gd name="T7" fmla="*/ 26 h 32"/>
                  <a:gd name="T8" fmla="*/ 9 w 28"/>
                  <a:gd name="T9" fmla="*/ 20 h 32"/>
                  <a:gd name="T10" fmla="*/ 0 w 28"/>
                  <a:gd name="T11" fmla="*/ 10 h 32"/>
                  <a:gd name="T12" fmla="*/ 6 w 28"/>
                  <a:gd name="T13" fmla="*/ 0 h 32"/>
                  <a:gd name="T14" fmla="*/ 0 60000 65536"/>
                  <a:gd name="T15" fmla="*/ 0 60000 65536"/>
                  <a:gd name="T16" fmla="*/ 0 60000 65536"/>
                  <a:gd name="T17" fmla="*/ 0 60000 65536"/>
                  <a:gd name="T18" fmla="*/ 0 60000 65536"/>
                  <a:gd name="T19" fmla="*/ 0 60000 65536"/>
                  <a:gd name="T20" fmla="*/ 0 60000 65536"/>
                  <a:gd name="T21" fmla="*/ 0 w 28"/>
                  <a:gd name="T22" fmla="*/ 0 h 32"/>
                  <a:gd name="T23" fmla="*/ 28 w 2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2">
                    <a:moveTo>
                      <a:pt x="10" y="0"/>
                    </a:moveTo>
                    <a:lnTo>
                      <a:pt x="10" y="12"/>
                    </a:lnTo>
                    <a:lnTo>
                      <a:pt x="14" y="19"/>
                    </a:lnTo>
                    <a:lnTo>
                      <a:pt x="27" y="31"/>
                    </a:lnTo>
                    <a:lnTo>
                      <a:pt x="14" y="24"/>
                    </a:lnTo>
                    <a:lnTo>
                      <a:pt x="0" y="12"/>
                    </a:lnTo>
                    <a:lnTo>
                      <a:pt x="1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27" name="Freeform 87"/>
              <p:cNvSpPr>
                <a:spLocks/>
              </p:cNvSpPr>
              <p:nvPr/>
            </p:nvSpPr>
            <p:spPr bwMode="auto">
              <a:xfrm>
                <a:off x="875" y="2028"/>
                <a:ext cx="4" cy="11"/>
              </a:xfrm>
              <a:custGeom>
                <a:avLst/>
                <a:gdLst>
                  <a:gd name="T0" fmla="*/ 3 w 6"/>
                  <a:gd name="T1" fmla="*/ 0 h 13"/>
                  <a:gd name="T2" fmla="*/ 1 w 6"/>
                  <a:gd name="T3" fmla="*/ 3 h 13"/>
                  <a:gd name="T4" fmla="*/ 1 w 6"/>
                  <a:gd name="T5" fmla="*/ 5 h 13"/>
                  <a:gd name="T6" fmla="*/ 2 w 6"/>
                  <a:gd name="T7" fmla="*/ 10 h 13"/>
                  <a:gd name="T8" fmla="*/ 0 w 6"/>
                  <a:gd name="T9" fmla="*/ 8 h 13"/>
                  <a:gd name="T10" fmla="*/ 0 w 6"/>
                  <a:gd name="T11" fmla="*/ 0 h 13"/>
                  <a:gd name="T12" fmla="*/ 3 w 6"/>
                  <a:gd name="T13" fmla="*/ 0 h 13"/>
                  <a:gd name="T14" fmla="*/ 0 60000 65536"/>
                  <a:gd name="T15" fmla="*/ 0 60000 65536"/>
                  <a:gd name="T16" fmla="*/ 0 60000 65536"/>
                  <a:gd name="T17" fmla="*/ 0 60000 65536"/>
                  <a:gd name="T18" fmla="*/ 0 60000 65536"/>
                  <a:gd name="T19" fmla="*/ 0 60000 65536"/>
                  <a:gd name="T20" fmla="*/ 0 60000 65536"/>
                  <a:gd name="T21" fmla="*/ 0 w 6"/>
                  <a:gd name="T22" fmla="*/ 0 h 13"/>
                  <a:gd name="T23" fmla="*/ 6 w 6"/>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3">
                    <a:moveTo>
                      <a:pt x="5" y="0"/>
                    </a:moveTo>
                    <a:lnTo>
                      <a:pt x="2" y="3"/>
                    </a:lnTo>
                    <a:lnTo>
                      <a:pt x="2" y="6"/>
                    </a:lnTo>
                    <a:lnTo>
                      <a:pt x="3" y="12"/>
                    </a:lnTo>
                    <a:lnTo>
                      <a:pt x="0" y="9"/>
                    </a:lnTo>
                    <a:lnTo>
                      <a:pt x="0" y="0"/>
                    </a:lnTo>
                    <a:lnTo>
                      <a:pt x="5" y="0"/>
                    </a:lnTo>
                  </a:path>
                </a:pathLst>
              </a:custGeom>
              <a:solidFill>
                <a:srgbClr val="402000"/>
              </a:solidFill>
              <a:ln w="12700" cap="rnd">
                <a:noFill/>
                <a:round/>
                <a:headEnd/>
                <a:tailEnd/>
              </a:ln>
            </p:spPr>
            <p:txBody>
              <a:bodyPr>
                <a:prstTxWarp prst="textNoShape">
                  <a:avLst/>
                </a:prstTxWarp>
              </a:bodyPr>
              <a:lstStyle/>
              <a:p>
                <a:endParaRPr lang="en-US"/>
              </a:p>
            </p:txBody>
          </p:sp>
          <p:sp>
            <p:nvSpPr>
              <p:cNvPr id="528" name="Freeform 88"/>
              <p:cNvSpPr>
                <a:spLocks/>
              </p:cNvSpPr>
              <p:nvPr/>
            </p:nvSpPr>
            <p:spPr bwMode="auto">
              <a:xfrm>
                <a:off x="864" y="2015"/>
                <a:ext cx="3" cy="24"/>
              </a:xfrm>
              <a:custGeom>
                <a:avLst/>
                <a:gdLst>
                  <a:gd name="T0" fmla="*/ 0 w 6"/>
                  <a:gd name="T1" fmla="*/ 0 h 28"/>
                  <a:gd name="T2" fmla="*/ 1 w 6"/>
                  <a:gd name="T3" fmla="*/ 0 h 28"/>
                  <a:gd name="T4" fmla="*/ 2 w 6"/>
                  <a:gd name="T5" fmla="*/ 7 h 28"/>
                  <a:gd name="T6" fmla="*/ 2 w 6"/>
                  <a:gd name="T7" fmla="*/ 14 h 28"/>
                  <a:gd name="T8" fmla="*/ 2 w 6"/>
                  <a:gd name="T9" fmla="*/ 17 h 28"/>
                  <a:gd name="T10" fmla="*/ 3 w 6"/>
                  <a:gd name="T11" fmla="*/ 23 h 28"/>
                  <a:gd name="T12" fmla="*/ 0 w 6"/>
                  <a:gd name="T13" fmla="*/ 17 h 28"/>
                  <a:gd name="T14" fmla="*/ 1 w 6"/>
                  <a:gd name="T15" fmla="*/ 10 h 28"/>
                  <a:gd name="T16" fmla="*/ 0 w 6"/>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28"/>
                  <a:gd name="T29" fmla="*/ 6 w 6"/>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28">
                    <a:moveTo>
                      <a:pt x="0" y="0"/>
                    </a:moveTo>
                    <a:lnTo>
                      <a:pt x="2" y="0"/>
                    </a:lnTo>
                    <a:lnTo>
                      <a:pt x="3" y="8"/>
                    </a:lnTo>
                    <a:lnTo>
                      <a:pt x="3" y="16"/>
                    </a:lnTo>
                    <a:lnTo>
                      <a:pt x="3" y="20"/>
                    </a:lnTo>
                    <a:lnTo>
                      <a:pt x="5" y="27"/>
                    </a:lnTo>
                    <a:lnTo>
                      <a:pt x="0" y="20"/>
                    </a:lnTo>
                    <a:lnTo>
                      <a:pt x="2" y="12"/>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29" name="Freeform 89"/>
              <p:cNvSpPr>
                <a:spLocks/>
              </p:cNvSpPr>
              <p:nvPr/>
            </p:nvSpPr>
            <p:spPr bwMode="auto">
              <a:xfrm>
                <a:off x="882" y="1986"/>
                <a:ext cx="98" cy="87"/>
              </a:xfrm>
              <a:custGeom>
                <a:avLst/>
                <a:gdLst>
                  <a:gd name="T0" fmla="*/ 0 w 153"/>
                  <a:gd name="T1" fmla="*/ 0 h 100"/>
                  <a:gd name="T2" fmla="*/ 4 w 153"/>
                  <a:gd name="T3" fmla="*/ 11 h 100"/>
                  <a:gd name="T4" fmla="*/ 12 w 153"/>
                  <a:gd name="T5" fmla="*/ 16 h 100"/>
                  <a:gd name="T6" fmla="*/ 15 w 153"/>
                  <a:gd name="T7" fmla="*/ 27 h 100"/>
                  <a:gd name="T8" fmla="*/ 26 w 153"/>
                  <a:gd name="T9" fmla="*/ 35 h 100"/>
                  <a:gd name="T10" fmla="*/ 33 w 153"/>
                  <a:gd name="T11" fmla="*/ 50 h 100"/>
                  <a:gd name="T12" fmla="*/ 44 w 153"/>
                  <a:gd name="T13" fmla="*/ 63 h 100"/>
                  <a:gd name="T14" fmla="*/ 50 w 153"/>
                  <a:gd name="T15" fmla="*/ 67 h 100"/>
                  <a:gd name="T16" fmla="*/ 62 w 153"/>
                  <a:gd name="T17" fmla="*/ 70 h 100"/>
                  <a:gd name="T18" fmla="*/ 76 w 153"/>
                  <a:gd name="T19" fmla="*/ 74 h 100"/>
                  <a:gd name="T20" fmla="*/ 86 w 153"/>
                  <a:gd name="T21" fmla="*/ 82 h 100"/>
                  <a:gd name="T22" fmla="*/ 97 w 153"/>
                  <a:gd name="T23" fmla="*/ 86 h 100"/>
                  <a:gd name="T24" fmla="*/ 83 w 153"/>
                  <a:gd name="T25" fmla="*/ 74 h 100"/>
                  <a:gd name="T26" fmla="*/ 65 w 153"/>
                  <a:gd name="T27" fmla="*/ 67 h 100"/>
                  <a:gd name="T28" fmla="*/ 54 w 153"/>
                  <a:gd name="T29" fmla="*/ 58 h 100"/>
                  <a:gd name="T30" fmla="*/ 44 w 153"/>
                  <a:gd name="T31" fmla="*/ 54 h 100"/>
                  <a:gd name="T32" fmla="*/ 37 w 153"/>
                  <a:gd name="T33" fmla="*/ 47 h 100"/>
                  <a:gd name="T34" fmla="*/ 33 w 153"/>
                  <a:gd name="T35" fmla="*/ 31 h 100"/>
                  <a:gd name="T36" fmla="*/ 26 w 153"/>
                  <a:gd name="T37" fmla="*/ 23 h 100"/>
                  <a:gd name="T38" fmla="*/ 8 w 153"/>
                  <a:gd name="T39" fmla="*/ 11 h 100"/>
                  <a:gd name="T40" fmla="*/ 0 w 153"/>
                  <a:gd name="T41" fmla="*/ 0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3"/>
                  <a:gd name="T64" fmla="*/ 0 h 100"/>
                  <a:gd name="T65" fmla="*/ 153 w 153"/>
                  <a:gd name="T66" fmla="*/ 100 h 1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3" h="100">
                    <a:moveTo>
                      <a:pt x="0" y="0"/>
                    </a:moveTo>
                    <a:lnTo>
                      <a:pt x="6" y="13"/>
                    </a:lnTo>
                    <a:lnTo>
                      <a:pt x="18" y="18"/>
                    </a:lnTo>
                    <a:lnTo>
                      <a:pt x="24" y="31"/>
                    </a:lnTo>
                    <a:lnTo>
                      <a:pt x="40" y="40"/>
                    </a:lnTo>
                    <a:lnTo>
                      <a:pt x="51" y="58"/>
                    </a:lnTo>
                    <a:lnTo>
                      <a:pt x="68" y="72"/>
                    </a:lnTo>
                    <a:lnTo>
                      <a:pt x="78" y="77"/>
                    </a:lnTo>
                    <a:lnTo>
                      <a:pt x="97" y="80"/>
                    </a:lnTo>
                    <a:lnTo>
                      <a:pt x="119" y="85"/>
                    </a:lnTo>
                    <a:lnTo>
                      <a:pt x="135" y="94"/>
                    </a:lnTo>
                    <a:lnTo>
                      <a:pt x="152" y="99"/>
                    </a:lnTo>
                    <a:lnTo>
                      <a:pt x="130" y="85"/>
                    </a:lnTo>
                    <a:lnTo>
                      <a:pt x="102" y="77"/>
                    </a:lnTo>
                    <a:lnTo>
                      <a:pt x="85" y="67"/>
                    </a:lnTo>
                    <a:lnTo>
                      <a:pt x="68" y="62"/>
                    </a:lnTo>
                    <a:lnTo>
                      <a:pt x="57" y="54"/>
                    </a:lnTo>
                    <a:lnTo>
                      <a:pt x="51" y="36"/>
                    </a:lnTo>
                    <a:lnTo>
                      <a:pt x="40" y="27"/>
                    </a:lnTo>
                    <a:lnTo>
                      <a:pt x="13" y="13"/>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30" name="Freeform 90"/>
              <p:cNvSpPr>
                <a:spLocks/>
              </p:cNvSpPr>
              <p:nvPr/>
            </p:nvSpPr>
            <p:spPr bwMode="auto">
              <a:xfrm>
                <a:off x="882" y="1966"/>
                <a:ext cx="75" cy="81"/>
              </a:xfrm>
              <a:custGeom>
                <a:avLst/>
                <a:gdLst>
                  <a:gd name="T0" fmla="*/ 0 w 117"/>
                  <a:gd name="T1" fmla="*/ 0 h 93"/>
                  <a:gd name="T2" fmla="*/ 8 w 117"/>
                  <a:gd name="T3" fmla="*/ 19 h 93"/>
                  <a:gd name="T4" fmla="*/ 18 w 117"/>
                  <a:gd name="T5" fmla="*/ 30 h 93"/>
                  <a:gd name="T6" fmla="*/ 32 w 117"/>
                  <a:gd name="T7" fmla="*/ 38 h 93"/>
                  <a:gd name="T8" fmla="*/ 42 w 117"/>
                  <a:gd name="T9" fmla="*/ 53 h 93"/>
                  <a:gd name="T10" fmla="*/ 42 w 117"/>
                  <a:gd name="T11" fmla="*/ 65 h 93"/>
                  <a:gd name="T12" fmla="*/ 57 w 117"/>
                  <a:gd name="T13" fmla="*/ 72 h 93"/>
                  <a:gd name="T14" fmla="*/ 74 w 117"/>
                  <a:gd name="T15" fmla="*/ 80 h 93"/>
                  <a:gd name="T16" fmla="*/ 64 w 117"/>
                  <a:gd name="T17" fmla="*/ 68 h 93"/>
                  <a:gd name="T18" fmla="*/ 54 w 117"/>
                  <a:gd name="T19" fmla="*/ 61 h 93"/>
                  <a:gd name="T20" fmla="*/ 46 w 117"/>
                  <a:gd name="T21" fmla="*/ 42 h 93"/>
                  <a:gd name="T22" fmla="*/ 32 w 117"/>
                  <a:gd name="T23" fmla="*/ 34 h 93"/>
                  <a:gd name="T24" fmla="*/ 25 w 117"/>
                  <a:gd name="T25" fmla="*/ 26 h 93"/>
                  <a:gd name="T26" fmla="*/ 12 w 117"/>
                  <a:gd name="T27" fmla="*/ 23 h 93"/>
                  <a:gd name="T28" fmla="*/ 0 w 117"/>
                  <a:gd name="T29" fmla="*/ 0 h 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7"/>
                  <a:gd name="T46" fmla="*/ 0 h 93"/>
                  <a:gd name="T47" fmla="*/ 117 w 117"/>
                  <a:gd name="T48" fmla="*/ 93 h 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7" h="93">
                    <a:moveTo>
                      <a:pt x="0" y="0"/>
                    </a:moveTo>
                    <a:lnTo>
                      <a:pt x="12" y="22"/>
                    </a:lnTo>
                    <a:lnTo>
                      <a:pt x="28" y="35"/>
                    </a:lnTo>
                    <a:lnTo>
                      <a:pt x="50" y="44"/>
                    </a:lnTo>
                    <a:lnTo>
                      <a:pt x="66" y="61"/>
                    </a:lnTo>
                    <a:lnTo>
                      <a:pt x="66" y="75"/>
                    </a:lnTo>
                    <a:lnTo>
                      <a:pt x="89" y="83"/>
                    </a:lnTo>
                    <a:lnTo>
                      <a:pt x="116" y="92"/>
                    </a:lnTo>
                    <a:lnTo>
                      <a:pt x="100" y="78"/>
                    </a:lnTo>
                    <a:lnTo>
                      <a:pt x="84" y="70"/>
                    </a:lnTo>
                    <a:lnTo>
                      <a:pt x="72" y="48"/>
                    </a:lnTo>
                    <a:lnTo>
                      <a:pt x="50" y="39"/>
                    </a:lnTo>
                    <a:lnTo>
                      <a:pt x="39" y="30"/>
                    </a:lnTo>
                    <a:lnTo>
                      <a:pt x="18" y="26"/>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31" name="Freeform 91"/>
              <p:cNvSpPr>
                <a:spLocks/>
              </p:cNvSpPr>
              <p:nvPr/>
            </p:nvSpPr>
            <p:spPr bwMode="auto">
              <a:xfrm>
                <a:off x="892" y="1960"/>
                <a:ext cx="50" cy="62"/>
              </a:xfrm>
              <a:custGeom>
                <a:avLst/>
                <a:gdLst>
                  <a:gd name="T0" fmla="*/ 49 w 78"/>
                  <a:gd name="T1" fmla="*/ 61 h 72"/>
                  <a:gd name="T2" fmla="*/ 39 w 78"/>
                  <a:gd name="T3" fmla="*/ 47 h 72"/>
                  <a:gd name="T4" fmla="*/ 29 w 78"/>
                  <a:gd name="T5" fmla="*/ 34 h 72"/>
                  <a:gd name="T6" fmla="*/ 16 w 78"/>
                  <a:gd name="T7" fmla="*/ 28 h 72"/>
                  <a:gd name="T8" fmla="*/ 6 w 78"/>
                  <a:gd name="T9" fmla="*/ 15 h 72"/>
                  <a:gd name="T10" fmla="*/ 0 w 78"/>
                  <a:gd name="T11" fmla="*/ 0 h 72"/>
                  <a:gd name="T12" fmla="*/ 10 w 78"/>
                  <a:gd name="T13" fmla="*/ 15 h 72"/>
                  <a:gd name="T14" fmla="*/ 16 w 78"/>
                  <a:gd name="T15" fmla="*/ 23 h 72"/>
                  <a:gd name="T16" fmla="*/ 26 w 78"/>
                  <a:gd name="T17" fmla="*/ 28 h 72"/>
                  <a:gd name="T18" fmla="*/ 32 w 78"/>
                  <a:gd name="T19" fmla="*/ 30 h 72"/>
                  <a:gd name="T20" fmla="*/ 49 w 78"/>
                  <a:gd name="T21" fmla="*/ 61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8"/>
                  <a:gd name="T34" fmla="*/ 0 h 72"/>
                  <a:gd name="T35" fmla="*/ 78 w 78"/>
                  <a:gd name="T36" fmla="*/ 72 h 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8" h="72">
                    <a:moveTo>
                      <a:pt x="77" y="71"/>
                    </a:moveTo>
                    <a:lnTo>
                      <a:pt x="61" y="54"/>
                    </a:lnTo>
                    <a:lnTo>
                      <a:pt x="45" y="39"/>
                    </a:lnTo>
                    <a:lnTo>
                      <a:pt x="25" y="32"/>
                    </a:lnTo>
                    <a:lnTo>
                      <a:pt x="10" y="17"/>
                    </a:lnTo>
                    <a:lnTo>
                      <a:pt x="0" y="0"/>
                    </a:lnTo>
                    <a:lnTo>
                      <a:pt x="15" y="17"/>
                    </a:lnTo>
                    <a:lnTo>
                      <a:pt x="25" y="27"/>
                    </a:lnTo>
                    <a:lnTo>
                      <a:pt x="41" y="32"/>
                    </a:lnTo>
                    <a:lnTo>
                      <a:pt x="50" y="35"/>
                    </a:lnTo>
                    <a:lnTo>
                      <a:pt x="77" y="71"/>
                    </a:lnTo>
                  </a:path>
                </a:pathLst>
              </a:custGeom>
              <a:solidFill>
                <a:srgbClr val="402000"/>
              </a:solidFill>
              <a:ln w="12700" cap="rnd">
                <a:noFill/>
                <a:round/>
                <a:headEnd/>
                <a:tailEnd/>
              </a:ln>
            </p:spPr>
            <p:txBody>
              <a:bodyPr>
                <a:prstTxWarp prst="textNoShape">
                  <a:avLst/>
                </a:prstTxWarp>
              </a:bodyPr>
              <a:lstStyle/>
              <a:p>
                <a:endParaRPr lang="en-US"/>
              </a:p>
            </p:txBody>
          </p:sp>
          <p:sp>
            <p:nvSpPr>
              <p:cNvPr id="532" name="Freeform 92"/>
              <p:cNvSpPr>
                <a:spLocks/>
              </p:cNvSpPr>
              <p:nvPr/>
            </p:nvSpPr>
            <p:spPr bwMode="auto">
              <a:xfrm>
                <a:off x="833" y="1994"/>
                <a:ext cx="24" cy="37"/>
              </a:xfrm>
              <a:custGeom>
                <a:avLst/>
                <a:gdLst>
                  <a:gd name="T0" fmla="*/ 0 w 37"/>
                  <a:gd name="T1" fmla="*/ 0 h 43"/>
                  <a:gd name="T2" fmla="*/ 9 w 37"/>
                  <a:gd name="T3" fmla="*/ 7 h 43"/>
                  <a:gd name="T4" fmla="*/ 15 w 37"/>
                  <a:gd name="T5" fmla="*/ 15 h 43"/>
                  <a:gd name="T6" fmla="*/ 18 w 37"/>
                  <a:gd name="T7" fmla="*/ 17 h 43"/>
                  <a:gd name="T8" fmla="*/ 18 w 37"/>
                  <a:gd name="T9" fmla="*/ 29 h 43"/>
                  <a:gd name="T10" fmla="*/ 23 w 37"/>
                  <a:gd name="T11" fmla="*/ 36 h 43"/>
                  <a:gd name="T12" fmla="*/ 18 w 37"/>
                  <a:gd name="T13" fmla="*/ 29 h 43"/>
                  <a:gd name="T14" fmla="*/ 15 w 37"/>
                  <a:gd name="T15" fmla="*/ 22 h 43"/>
                  <a:gd name="T16" fmla="*/ 9 w 37"/>
                  <a:gd name="T17" fmla="*/ 11 h 43"/>
                  <a:gd name="T18" fmla="*/ 0 w 37"/>
                  <a:gd name="T19" fmla="*/ 0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43"/>
                  <a:gd name="T32" fmla="*/ 37 w 37"/>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43">
                    <a:moveTo>
                      <a:pt x="0" y="0"/>
                    </a:moveTo>
                    <a:lnTo>
                      <a:pt x="14" y="8"/>
                    </a:lnTo>
                    <a:lnTo>
                      <a:pt x="23" y="17"/>
                    </a:lnTo>
                    <a:lnTo>
                      <a:pt x="28" y="20"/>
                    </a:lnTo>
                    <a:lnTo>
                      <a:pt x="28" y="34"/>
                    </a:lnTo>
                    <a:lnTo>
                      <a:pt x="36" y="42"/>
                    </a:lnTo>
                    <a:lnTo>
                      <a:pt x="28" y="34"/>
                    </a:lnTo>
                    <a:lnTo>
                      <a:pt x="23" y="25"/>
                    </a:lnTo>
                    <a:lnTo>
                      <a:pt x="14" y="13"/>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33" name="Freeform 93"/>
              <p:cNvSpPr>
                <a:spLocks/>
              </p:cNvSpPr>
              <p:nvPr/>
            </p:nvSpPr>
            <p:spPr bwMode="auto">
              <a:xfrm>
                <a:off x="816" y="1986"/>
                <a:ext cx="25" cy="31"/>
              </a:xfrm>
              <a:custGeom>
                <a:avLst/>
                <a:gdLst>
                  <a:gd name="T0" fmla="*/ 0 w 38"/>
                  <a:gd name="T1" fmla="*/ 0 h 36"/>
                  <a:gd name="T2" fmla="*/ 9 w 38"/>
                  <a:gd name="T3" fmla="*/ 9 h 36"/>
                  <a:gd name="T4" fmla="*/ 12 w 38"/>
                  <a:gd name="T5" fmla="*/ 17 h 36"/>
                  <a:gd name="T6" fmla="*/ 18 w 38"/>
                  <a:gd name="T7" fmla="*/ 23 h 36"/>
                  <a:gd name="T8" fmla="*/ 24 w 38"/>
                  <a:gd name="T9" fmla="*/ 30 h 36"/>
                  <a:gd name="T10" fmla="*/ 14 w 38"/>
                  <a:gd name="T11" fmla="*/ 27 h 36"/>
                  <a:gd name="T12" fmla="*/ 9 w 38"/>
                  <a:gd name="T13" fmla="*/ 13 h 36"/>
                  <a:gd name="T14" fmla="*/ 0 w 38"/>
                  <a:gd name="T15" fmla="*/ 0 h 36"/>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36"/>
                  <a:gd name="T26" fmla="*/ 38 w 38"/>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36">
                    <a:moveTo>
                      <a:pt x="0" y="0"/>
                    </a:moveTo>
                    <a:lnTo>
                      <a:pt x="13" y="11"/>
                    </a:lnTo>
                    <a:lnTo>
                      <a:pt x="18" y="20"/>
                    </a:lnTo>
                    <a:lnTo>
                      <a:pt x="28" y="27"/>
                    </a:lnTo>
                    <a:lnTo>
                      <a:pt x="37" y="35"/>
                    </a:lnTo>
                    <a:lnTo>
                      <a:pt x="22" y="31"/>
                    </a:lnTo>
                    <a:lnTo>
                      <a:pt x="13" y="15"/>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34" name="Freeform 94"/>
              <p:cNvSpPr>
                <a:spLocks/>
              </p:cNvSpPr>
              <p:nvPr/>
            </p:nvSpPr>
            <p:spPr bwMode="auto">
              <a:xfrm>
                <a:off x="802" y="1966"/>
                <a:ext cx="23" cy="46"/>
              </a:xfrm>
              <a:custGeom>
                <a:avLst/>
                <a:gdLst>
                  <a:gd name="T0" fmla="*/ 0 w 37"/>
                  <a:gd name="T1" fmla="*/ 0 h 53"/>
                  <a:gd name="T2" fmla="*/ 8 w 37"/>
                  <a:gd name="T3" fmla="*/ 14 h 53"/>
                  <a:gd name="T4" fmla="*/ 11 w 37"/>
                  <a:gd name="T5" fmla="*/ 23 h 53"/>
                  <a:gd name="T6" fmla="*/ 17 w 37"/>
                  <a:gd name="T7" fmla="*/ 35 h 53"/>
                  <a:gd name="T8" fmla="*/ 22 w 37"/>
                  <a:gd name="T9" fmla="*/ 45 h 53"/>
                  <a:gd name="T10" fmla="*/ 14 w 37"/>
                  <a:gd name="T11" fmla="*/ 35 h 53"/>
                  <a:gd name="T12" fmla="*/ 8 w 37"/>
                  <a:gd name="T13" fmla="*/ 23 h 53"/>
                  <a:gd name="T14" fmla="*/ 2 w 37"/>
                  <a:gd name="T15" fmla="*/ 10 h 53"/>
                  <a:gd name="T16" fmla="*/ 0 w 37"/>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
                  <a:gd name="T28" fmla="*/ 0 h 53"/>
                  <a:gd name="T29" fmla="*/ 37 w 37"/>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 h="53">
                    <a:moveTo>
                      <a:pt x="0" y="0"/>
                    </a:moveTo>
                    <a:lnTo>
                      <a:pt x="13" y="16"/>
                    </a:lnTo>
                    <a:lnTo>
                      <a:pt x="18" y="27"/>
                    </a:lnTo>
                    <a:lnTo>
                      <a:pt x="27" y="40"/>
                    </a:lnTo>
                    <a:lnTo>
                      <a:pt x="36" y="52"/>
                    </a:lnTo>
                    <a:lnTo>
                      <a:pt x="23" y="40"/>
                    </a:lnTo>
                    <a:lnTo>
                      <a:pt x="13" y="27"/>
                    </a:lnTo>
                    <a:lnTo>
                      <a:pt x="4" y="12"/>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35" name="Freeform 95"/>
              <p:cNvSpPr>
                <a:spLocks/>
              </p:cNvSpPr>
              <p:nvPr/>
            </p:nvSpPr>
            <p:spPr bwMode="auto">
              <a:xfrm>
                <a:off x="766" y="1940"/>
                <a:ext cx="40" cy="57"/>
              </a:xfrm>
              <a:custGeom>
                <a:avLst/>
                <a:gdLst>
                  <a:gd name="T0" fmla="*/ 0 w 63"/>
                  <a:gd name="T1" fmla="*/ 0 h 66"/>
                  <a:gd name="T2" fmla="*/ 6 w 63"/>
                  <a:gd name="T3" fmla="*/ 15 h 66"/>
                  <a:gd name="T4" fmla="*/ 16 w 63"/>
                  <a:gd name="T5" fmla="*/ 34 h 66"/>
                  <a:gd name="T6" fmla="*/ 30 w 63"/>
                  <a:gd name="T7" fmla="*/ 48 h 66"/>
                  <a:gd name="T8" fmla="*/ 39 w 63"/>
                  <a:gd name="T9" fmla="*/ 56 h 66"/>
                  <a:gd name="T10" fmla="*/ 30 w 63"/>
                  <a:gd name="T11" fmla="*/ 41 h 66"/>
                  <a:gd name="T12" fmla="*/ 16 w 63"/>
                  <a:gd name="T13" fmla="*/ 26 h 66"/>
                  <a:gd name="T14" fmla="*/ 10 w 63"/>
                  <a:gd name="T15" fmla="*/ 15 h 66"/>
                  <a:gd name="T16" fmla="*/ 0 w 63"/>
                  <a:gd name="T17" fmla="*/ 0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66"/>
                  <a:gd name="T29" fmla="*/ 63 w 63"/>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66">
                    <a:moveTo>
                      <a:pt x="0" y="0"/>
                    </a:moveTo>
                    <a:lnTo>
                      <a:pt x="10" y="17"/>
                    </a:lnTo>
                    <a:lnTo>
                      <a:pt x="25" y="39"/>
                    </a:lnTo>
                    <a:lnTo>
                      <a:pt x="47" y="56"/>
                    </a:lnTo>
                    <a:lnTo>
                      <a:pt x="62" y="65"/>
                    </a:lnTo>
                    <a:lnTo>
                      <a:pt x="47" y="48"/>
                    </a:lnTo>
                    <a:lnTo>
                      <a:pt x="25" y="30"/>
                    </a:lnTo>
                    <a:lnTo>
                      <a:pt x="16" y="17"/>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36" name="Freeform 96"/>
              <p:cNvSpPr>
                <a:spLocks/>
              </p:cNvSpPr>
              <p:nvPr/>
            </p:nvSpPr>
            <p:spPr bwMode="auto">
              <a:xfrm>
                <a:off x="770" y="1927"/>
                <a:ext cx="28" cy="49"/>
              </a:xfrm>
              <a:custGeom>
                <a:avLst/>
                <a:gdLst>
                  <a:gd name="T0" fmla="*/ 0 w 44"/>
                  <a:gd name="T1" fmla="*/ 0 h 57"/>
                  <a:gd name="T2" fmla="*/ 6 w 44"/>
                  <a:gd name="T3" fmla="*/ 15 h 57"/>
                  <a:gd name="T4" fmla="*/ 9 w 44"/>
                  <a:gd name="T5" fmla="*/ 21 h 57"/>
                  <a:gd name="T6" fmla="*/ 16 w 44"/>
                  <a:gd name="T7" fmla="*/ 34 h 57"/>
                  <a:gd name="T8" fmla="*/ 18 w 44"/>
                  <a:gd name="T9" fmla="*/ 40 h 57"/>
                  <a:gd name="T10" fmla="*/ 27 w 44"/>
                  <a:gd name="T11" fmla="*/ 48 h 57"/>
                  <a:gd name="T12" fmla="*/ 22 w 44"/>
                  <a:gd name="T13" fmla="*/ 37 h 57"/>
                  <a:gd name="T14" fmla="*/ 18 w 44"/>
                  <a:gd name="T15" fmla="*/ 26 h 57"/>
                  <a:gd name="T16" fmla="*/ 9 w 44"/>
                  <a:gd name="T17" fmla="*/ 19 h 57"/>
                  <a:gd name="T18" fmla="*/ 0 w 44"/>
                  <a:gd name="T19" fmla="*/ 0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57"/>
                  <a:gd name="T32" fmla="*/ 44 w 44"/>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57">
                    <a:moveTo>
                      <a:pt x="0" y="0"/>
                    </a:moveTo>
                    <a:lnTo>
                      <a:pt x="9" y="17"/>
                    </a:lnTo>
                    <a:lnTo>
                      <a:pt x="14" y="25"/>
                    </a:lnTo>
                    <a:lnTo>
                      <a:pt x="25" y="39"/>
                    </a:lnTo>
                    <a:lnTo>
                      <a:pt x="29" y="47"/>
                    </a:lnTo>
                    <a:lnTo>
                      <a:pt x="43" y="56"/>
                    </a:lnTo>
                    <a:lnTo>
                      <a:pt x="34" y="43"/>
                    </a:lnTo>
                    <a:lnTo>
                      <a:pt x="29" y="30"/>
                    </a:lnTo>
                    <a:lnTo>
                      <a:pt x="14" y="22"/>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37" name="Freeform 97"/>
              <p:cNvSpPr>
                <a:spLocks/>
              </p:cNvSpPr>
              <p:nvPr/>
            </p:nvSpPr>
            <p:spPr bwMode="auto">
              <a:xfrm>
                <a:off x="735" y="1877"/>
                <a:ext cx="24" cy="61"/>
              </a:xfrm>
              <a:custGeom>
                <a:avLst/>
                <a:gdLst>
                  <a:gd name="T0" fmla="*/ 0 w 37"/>
                  <a:gd name="T1" fmla="*/ 0 h 70"/>
                  <a:gd name="T2" fmla="*/ 4 w 37"/>
                  <a:gd name="T3" fmla="*/ 19 h 70"/>
                  <a:gd name="T4" fmla="*/ 9 w 37"/>
                  <a:gd name="T5" fmla="*/ 26 h 70"/>
                  <a:gd name="T6" fmla="*/ 15 w 37"/>
                  <a:gd name="T7" fmla="*/ 37 h 70"/>
                  <a:gd name="T8" fmla="*/ 18 w 37"/>
                  <a:gd name="T9" fmla="*/ 49 h 70"/>
                  <a:gd name="T10" fmla="*/ 23 w 37"/>
                  <a:gd name="T11" fmla="*/ 60 h 70"/>
                  <a:gd name="T12" fmla="*/ 21 w 37"/>
                  <a:gd name="T13" fmla="*/ 45 h 70"/>
                  <a:gd name="T14" fmla="*/ 12 w 37"/>
                  <a:gd name="T15" fmla="*/ 34 h 70"/>
                  <a:gd name="T16" fmla="*/ 9 w 37"/>
                  <a:gd name="T17" fmla="*/ 19 h 70"/>
                  <a:gd name="T18" fmla="*/ 0 w 37"/>
                  <a:gd name="T19" fmla="*/ 0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70"/>
                  <a:gd name="T32" fmla="*/ 37 w 37"/>
                  <a:gd name="T33" fmla="*/ 70 h 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70">
                    <a:moveTo>
                      <a:pt x="0" y="0"/>
                    </a:moveTo>
                    <a:lnTo>
                      <a:pt x="6" y="22"/>
                    </a:lnTo>
                    <a:lnTo>
                      <a:pt x="14" y="30"/>
                    </a:lnTo>
                    <a:lnTo>
                      <a:pt x="23" y="43"/>
                    </a:lnTo>
                    <a:lnTo>
                      <a:pt x="28" y="56"/>
                    </a:lnTo>
                    <a:lnTo>
                      <a:pt x="36" y="69"/>
                    </a:lnTo>
                    <a:lnTo>
                      <a:pt x="32" y="52"/>
                    </a:lnTo>
                    <a:lnTo>
                      <a:pt x="18" y="39"/>
                    </a:lnTo>
                    <a:lnTo>
                      <a:pt x="14" y="22"/>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38" name="Freeform 98"/>
              <p:cNvSpPr>
                <a:spLocks/>
              </p:cNvSpPr>
              <p:nvPr/>
            </p:nvSpPr>
            <p:spPr bwMode="auto">
              <a:xfrm>
                <a:off x="743" y="1877"/>
                <a:ext cx="19" cy="47"/>
              </a:xfrm>
              <a:custGeom>
                <a:avLst/>
                <a:gdLst>
                  <a:gd name="T0" fmla="*/ 0 w 31"/>
                  <a:gd name="T1" fmla="*/ 0 h 54"/>
                  <a:gd name="T2" fmla="*/ 0 w 31"/>
                  <a:gd name="T3" fmla="*/ 7 h 54"/>
                  <a:gd name="T4" fmla="*/ 5 w 31"/>
                  <a:gd name="T5" fmla="*/ 22 h 54"/>
                  <a:gd name="T6" fmla="*/ 10 w 31"/>
                  <a:gd name="T7" fmla="*/ 32 h 54"/>
                  <a:gd name="T8" fmla="*/ 16 w 31"/>
                  <a:gd name="T9" fmla="*/ 44 h 54"/>
                  <a:gd name="T10" fmla="*/ 18 w 31"/>
                  <a:gd name="T11" fmla="*/ 46 h 54"/>
                  <a:gd name="T12" fmla="*/ 16 w 31"/>
                  <a:gd name="T13" fmla="*/ 39 h 54"/>
                  <a:gd name="T14" fmla="*/ 13 w 31"/>
                  <a:gd name="T15" fmla="*/ 29 h 54"/>
                  <a:gd name="T16" fmla="*/ 8 w 31"/>
                  <a:gd name="T17" fmla="*/ 17 h 54"/>
                  <a:gd name="T18" fmla="*/ 2 w 31"/>
                  <a:gd name="T19" fmla="*/ 10 h 54"/>
                  <a:gd name="T20" fmla="*/ 0 w 31"/>
                  <a:gd name="T21" fmla="*/ 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
                  <a:gd name="T34" fmla="*/ 0 h 54"/>
                  <a:gd name="T35" fmla="*/ 31 w 31"/>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 h="54">
                    <a:moveTo>
                      <a:pt x="0" y="0"/>
                    </a:moveTo>
                    <a:lnTo>
                      <a:pt x="0" y="8"/>
                    </a:lnTo>
                    <a:lnTo>
                      <a:pt x="8" y="25"/>
                    </a:lnTo>
                    <a:lnTo>
                      <a:pt x="17" y="37"/>
                    </a:lnTo>
                    <a:lnTo>
                      <a:pt x="26" y="50"/>
                    </a:lnTo>
                    <a:lnTo>
                      <a:pt x="30" y="53"/>
                    </a:lnTo>
                    <a:lnTo>
                      <a:pt x="26" y="45"/>
                    </a:lnTo>
                    <a:lnTo>
                      <a:pt x="22" y="33"/>
                    </a:lnTo>
                    <a:lnTo>
                      <a:pt x="13" y="20"/>
                    </a:lnTo>
                    <a:lnTo>
                      <a:pt x="4" y="12"/>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39" name="Freeform 99"/>
              <p:cNvSpPr>
                <a:spLocks/>
              </p:cNvSpPr>
              <p:nvPr/>
            </p:nvSpPr>
            <p:spPr bwMode="auto">
              <a:xfrm>
                <a:off x="895" y="1919"/>
                <a:ext cx="16" cy="27"/>
              </a:xfrm>
              <a:custGeom>
                <a:avLst/>
                <a:gdLst>
                  <a:gd name="T0" fmla="*/ 0 w 25"/>
                  <a:gd name="T1" fmla="*/ 0 h 31"/>
                  <a:gd name="T2" fmla="*/ 5 w 25"/>
                  <a:gd name="T3" fmla="*/ 0 h 31"/>
                  <a:gd name="T4" fmla="*/ 5 w 25"/>
                  <a:gd name="T5" fmla="*/ 10 h 31"/>
                  <a:gd name="T6" fmla="*/ 10 w 25"/>
                  <a:gd name="T7" fmla="*/ 17 h 31"/>
                  <a:gd name="T8" fmla="*/ 15 w 25"/>
                  <a:gd name="T9" fmla="*/ 26 h 31"/>
                  <a:gd name="T10" fmla="*/ 8 w 25"/>
                  <a:gd name="T11" fmla="*/ 17 h 31"/>
                  <a:gd name="T12" fmla="*/ 3 w 25"/>
                  <a:gd name="T13" fmla="*/ 10 h 31"/>
                  <a:gd name="T14" fmla="*/ 0 w 25"/>
                  <a:gd name="T15" fmla="*/ 0 h 31"/>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31"/>
                  <a:gd name="T26" fmla="*/ 25 w 25"/>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31">
                    <a:moveTo>
                      <a:pt x="0" y="0"/>
                    </a:moveTo>
                    <a:lnTo>
                      <a:pt x="8" y="0"/>
                    </a:lnTo>
                    <a:lnTo>
                      <a:pt x="8" y="11"/>
                    </a:lnTo>
                    <a:lnTo>
                      <a:pt x="16" y="19"/>
                    </a:lnTo>
                    <a:lnTo>
                      <a:pt x="24" y="30"/>
                    </a:lnTo>
                    <a:lnTo>
                      <a:pt x="12" y="19"/>
                    </a:lnTo>
                    <a:lnTo>
                      <a:pt x="4" y="11"/>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40" name="Freeform 100"/>
              <p:cNvSpPr>
                <a:spLocks/>
              </p:cNvSpPr>
              <p:nvPr/>
            </p:nvSpPr>
            <p:spPr bwMode="auto">
              <a:xfrm>
                <a:off x="907" y="1915"/>
                <a:ext cx="4" cy="23"/>
              </a:xfrm>
              <a:custGeom>
                <a:avLst/>
                <a:gdLst>
                  <a:gd name="T0" fmla="*/ 1 w 7"/>
                  <a:gd name="T1" fmla="*/ 0 h 27"/>
                  <a:gd name="T2" fmla="*/ 0 w 7"/>
                  <a:gd name="T3" fmla="*/ 3 h 27"/>
                  <a:gd name="T4" fmla="*/ 0 w 7"/>
                  <a:gd name="T5" fmla="*/ 10 h 27"/>
                  <a:gd name="T6" fmla="*/ 1 w 7"/>
                  <a:gd name="T7" fmla="*/ 15 h 27"/>
                  <a:gd name="T8" fmla="*/ 3 w 7"/>
                  <a:gd name="T9" fmla="*/ 22 h 27"/>
                  <a:gd name="T10" fmla="*/ 2 w 7"/>
                  <a:gd name="T11" fmla="*/ 12 h 27"/>
                  <a:gd name="T12" fmla="*/ 1 w 7"/>
                  <a:gd name="T13" fmla="*/ 0 h 27"/>
                  <a:gd name="T14" fmla="*/ 0 60000 65536"/>
                  <a:gd name="T15" fmla="*/ 0 60000 65536"/>
                  <a:gd name="T16" fmla="*/ 0 60000 65536"/>
                  <a:gd name="T17" fmla="*/ 0 60000 65536"/>
                  <a:gd name="T18" fmla="*/ 0 60000 65536"/>
                  <a:gd name="T19" fmla="*/ 0 60000 65536"/>
                  <a:gd name="T20" fmla="*/ 0 60000 65536"/>
                  <a:gd name="T21" fmla="*/ 0 w 7"/>
                  <a:gd name="T22" fmla="*/ 0 h 27"/>
                  <a:gd name="T23" fmla="*/ 7 w 7"/>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27">
                    <a:moveTo>
                      <a:pt x="2" y="0"/>
                    </a:moveTo>
                    <a:lnTo>
                      <a:pt x="0" y="4"/>
                    </a:lnTo>
                    <a:lnTo>
                      <a:pt x="0" y="12"/>
                    </a:lnTo>
                    <a:lnTo>
                      <a:pt x="2" y="18"/>
                    </a:lnTo>
                    <a:lnTo>
                      <a:pt x="6" y="26"/>
                    </a:lnTo>
                    <a:lnTo>
                      <a:pt x="4" y="14"/>
                    </a:lnTo>
                    <a:lnTo>
                      <a:pt x="2" y="0"/>
                    </a:lnTo>
                  </a:path>
                </a:pathLst>
              </a:custGeom>
              <a:solidFill>
                <a:srgbClr val="402000"/>
              </a:solidFill>
              <a:ln w="12700" cap="rnd">
                <a:noFill/>
                <a:round/>
                <a:headEnd/>
                <a:tailEnd/>
              </a:ln>
            </p:spPr>
            <p:txBody>
              <a:bodyPr>
                <a:prstTxWarp prst="textNoShape">
                  <a:avLst/>
                </a:prstTxWarp>
              </a:bodyPr>
              <a:lstStyle/>
              <a:p>
                <a:endParaRPr lang="en-US"/>
              </a:p>
            </p:txBody>
          </p:sp>
          <p:sp>
            <p:nvSpPr>
              <p:cNvPr id="541" name="Freeform 101"/>
              <p:cNvSpPr>
                <a:spLocks/>
              </p:cNvSpPr>
              <p:nvPr/>
            </p:nvSpPr>
            <p:spPr bwMode="auto">
              <a:xfrm>
                <a:off x="882" y="1910"/>
                <a:ext cx="29" cy="48"/>
              </a:xfrm>
              <a:custGeom>
                <a:avLst/>
                <a:gdLst>
                  <a:gd name="T0" fmla="*/ 10 w 45"/>
                  <a:gd name="T1" fmla="*/ 3 h 55"/>
                  <a:gd name="T2" fmla="*/ 0 w 45"/>
                  <a:gd name="T3" fmla="*/ 0 h 55"/>
                  <a:gd name="T4" fmla="*/ 0 w 45"/>
                  <a:gd name="T5" fmla="*/ 11 h 55"/>
                  <a:gd name="T6" fmla="*/ 6 w 45"/>
                  <a:gd name="T7" fmla="*/ 22 h 55"/>
                  <a:gd name="T8" fmla="*/ 13 w 45"/>
                  <a:gd name="T9" fmla="*/ 33 h 55"/>
                  <a:gd name="T10" fmla="*/ 22 w 45"/>
                  <a:gd name="T11" fmla="*/ 40 h 55"/>
                  <a:gd name="T12" fmla="*/ 28 w 45"/>
                  <a:gd name="T13" fmla="*/ 47 h 55"/>
                  <a:gd name="T14" fmla="*/ 19 w 45"/>
                  <a:gd name="T15" fmla="*/ 36 h 55"/>
                  <a:gd name="T16" fmla="*/ 13 w 45"/>
                  <a:gd name="T17" fmla="*/ 30 h 55"/>
                  <a:gd name="T18" fmla="*/ 10 w 45"/>
                  <a:gd name="T19" fmla="*/ 17 h 55"/>
                  <a:gd name="T20" fmla="*/ 10 w 45"/>
                  <a:gd name="T21" fmla="*/ 3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55"/>
                  <a:gd name="T35" fmla="*/ 45 w 45"/>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55">
                    <a:moveTo>
                      <a:pt x="15" y="4"/>
                    </a:moveTo>
                    <a:lnTo>
                      <a:pt x="0" y="0"/>
                    </a:lnTo>
                    <a:lnTo>
                      <a:pt x="0" y="13"/>
                    </a:lnTo>
                    <a:lnTo>
                      <a:pt x="10" y="25"/>
                    </a:lnTo>
                    <a:lnTo>
                      <a:pt x="20" y="38"/>
                    </a:lnTo>
                    <a:lnTo>
                      <a:pt x="34" y="46"/>
                    </a:lnTo>
                    <a:lnTo>
                      <a:pt x="44" y="54"/>
                    </a:lnTo>
                    <a:lnTo>
                      <a:pt x="30" y="41"/>
                    </a:lnTo>
                    <a:lnTo>
                      <a:pt x="20" y="34"/>
                    </a:lnTo>
                    <a:lnTo>
                      <a:pt x="15" y="20"/>
                    </a:lnTo>
                    <a:lnTo>
                      <a:pt x="15" y="4"/>
                    </a:lnTo>
                  </a:path>
                </a:pathLst>
              </a:custGeom>
              <a:solidFill>
                <a:srgbClr val="402000"/>
              </a:solidFill>
              <a:ln w="12700" cap="rnd">
                <a:noFill/>
                <a:round/>
                <a:headEnd/>
                <a:tailEnd/>
              </a:ln>
            </p:spPr>
            <p:txBody>
              <a:bodyPr>
                <a:prstTxWarp prst="textNoShape">
                  <a:avLst/>
                </a:prstTxWarp>
              </a:bodyPr>
              <a:lstStyle/>
              <a:p>
                <a:endParaRPr lang="en-US"/>
              </a:p>
            </p:txBody>
          </p:sp>
          <p:sp>
            <p:nvSpPr>
              <p:cNvPr id="542" name="Freeform 102"/>
              <p:cNvSpPr>
                <a:spLocks/>
              </p:cNvSpPr>
              <p:nvPr/>
            </p:nvSpPr>
            <p:spPr bwMode="auto">
              <a:xfrm>
                <a:off x="910" y="1888"/>
                <a:ext cx="5" cy="41"/>
              </a:xfrm>
              <a:custGeom>
                <a:avLst/>
                <a:gdLst>
                  <a:gd name="T0" fmla="*/ 4 w 8"/>
                  <a:gd name="T1" fmla="*/ 0 h 47"/>
                  <a:gd name="T2" fmla="*/ 4 w 8"/>
                  <a:gd name="T3" fmla="*/ 14 h 47"/>
                  <a:gd name="T4" fmla="*/ 4 w 8"/>
                  <a:gd name="T5" fmla="*/ 22 h 47"/>
                  <a:gd name="T6" fmla="*/ 0 w 8"/>
                  <a:gd name="T7" fmla="*/ 33 h 47"/>
                  <a:gd name="T8" fmla="*/ 0 w 8"/>
                  <a:gd name="T9" fmla="*/ 40 h 47"/>
                  <a:gd name="T10" fmla="*/ 4 w 8"/>
                  <a:gd name="T11" fmla="*/ 22 h 47"/>
                  <a:gd name="T12" fmla="*/ 4 w 8"/>
                  <a:gd name="T13" fmla="*/ 11 h 47"/>
                  <a:gd name="T14" fmla="*/ 4 w 8"/>
                  <a:gd name="T15" fmla="*/ 0 h 47"/>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47"/>
                  <a:gd name="T26" fmla="*/ 8 w 8"/>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47">
                    <a:moveTo>
                      <a:pt x="7" y="0"/>
                    </a:moveTo>
                    <a:lnTo>
                      <a:pt x="7" y="16"/>
                    </a:lnTo>
                    <a:lnTo>
                      <a:pt x="7" y="25"/>
                    </a:lnTo>
                    <a:lnTo>
                      <a:pt x="0" y="38"/>
                    </a:lnTo>
                    <a:lnTo>
                      <a:pt x="0" y="46"/>
                    </a:lnTo>
                    <a:lnTo>
                      <a:pt x="7" y="25"/>
                    </a:lnTo>
                    <a:lnTo>
                      <a:pt x="7" y="13"/>
                    </a:lnTo>
                    <a:lnTo>
                      <a:pt x="7" y="0"/>
                    </a:lnTo>
                  </a:path>
                </a:pathLst>
              </a:custGeom>
              <a:solidFill>
                <a:srgbClr val="402000"/>
              </a:solidFill>
              <a:ln w="12700" cap="rnd">
                <a:noFill/>
                <a:round/>
                <a:headEnd/>
                <a:tailEnd/>
              </a:ln>
            </p:spPr>
            <p:txBody>
              <a:bodyPr>
                <a:prstTxWarp prst="textNoShape">
                  <a:avLst/>
                </a:prstTxWarp>
              </a:bodyPr>
              <a:lstStyle/>
              <a:p>
                <a:endParaRPr lang="en-US"/>
              </a:p>
            </p:txBody>
          </p:sp>
          <p:sp>
            <p:nvSpPr>
              <p:cNvPr id="543" name="Freeform 103"/>
              <p:cNvSpPr>
                <a:spLocks/>
              </p:cNvSpPr>
              <p:nvPr/>
            </p:nvSpPr>
            <p:spPr bwMode="auto">
              <a:xfrm>
                <a:off x="915" y="1877"/>
                <a:ext cx="4" cy="52"/>
              </a:xfrm>
              <a:custGeom>
                <a:avLst/>
                <a:gdLst>
                  <a:gd name="T0" fmla="*/ 0 w 6"/>
                  <a:gd name="T1" fmla="*/ 0 h 59"/>
                  <a:gd name="T2" fmla="*/ 1 w 6"/>
                  <a:gd name="T3" fmla="*/ 15 h 59"/>
                  <a:gd name="T4" fmla="*/ 2 w 6"/>
                  <a:gd name="T5" fmla="*/ 29 h 59"/>
                  <a:gd name="T6" fmla="*/ 2 w 6"/>
                  <a:gd name="T7" fmla="*/ 48 h 59"/>
                  <a:gd name="T8" fmla="*/ 1 w 6"/>
                  <a:gd name="T9" fmla="*/ 51 h 59"/>
                  <a:gd name="T10" fmla="*/ 3 w 6"/>
                  <a:gd name="T11" fmla="*/ 41 h 59"/>
                  <a:gd name="T12" fmla="*/ 3 w 6"/>
                  <a:gd name="T13" fmla="*/ 26 h 59"/>
                  <a:gd name="T14" fmla="*/ 2 w 6"/>
                  <a:gd name="T15" fmla="*/ 15 h 59"/>
                  <a:gd name="T16" fmla="*/ 0 w 6"/>
                  <a:gd name="T17" fmla="*/ 0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59"/>
                  <a:gd name="T29" fmla="*/ 6 w 6"/>
                  <a:gd name="T30" fmla="*/ 59 h 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59">
                    <a:moveTo>
                      <a:pt x="0" y="0"/>
                    </a:moveTo>
                    <a:lnTo>
                      <a:pt x="2" y="17"/>
                    </a:lnTo>
                    <a:lnTo>
                      <a:pt x="3" y="33"/>
                    </a:lnTo>
                    <a:lnTo>
                      <a:pt x="3" y="54"/>
                    </a:lnTo>
                    <a:lnTo>
                      <a:pt x="2" y="58"/>
                    </a:lnTo>
                    <a:lnTo>
                      <a:pt x="5" y="46"/>
                    </a:lnTo>
                    <a:lnTo>
                      <a:pt x="5" y="29"/>
                    </a:lnTo>
                    <a:lnTo>
                      <a:pt x="3" y="17"/>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44" name="Freeform 104"/>
              <p:cNvSpPr>
                <a:spLocks/>
              </p:cNvSpPr>
              <p:nvPr/>
            </p:nvSpPr>
            <p:spPr bwMode="auto">
              <a:xfrm>
                <a:off x="864" y="1902"/>
                <a:ext cx="24" cy="47"/>
              </a:xfrm>
              <a:custGeom>
                <a:avLst/>
                <a:gdLst>
                  <a:gd name="T0" fmla="*/ 23 w 38"/>
                  <a:gd name="T1" fmla="*/ 46 h 54"/>
                  <a:gd name="T2" fmla="*/ 15 w 38"/>
                  <a:gd name="T3" fmla="*/ 32 h 54"/>
                  <a:gd name="T4" fmla="*/ 9 w 38"/>
                  <a:gd name="T5" fmla="*/ 17 h 54"/>
                  <a:gd name="T6" fmla="*/ 9 w 38"/>
                  <a:gd name="T7" fmla="*/ 10 h 54"/>
                  <a:gd name="T8" fmla="*/ 6 w 38"/>
                  <a:gd name="T9" fmla="*/ 3 h 54"/>
                  <a:gd name="T10" fmla="*/ 0 w 38"/>
                  <a:gd name="T11" fmla="*/ 0 h 54"/>
                  <a:gd name="T12" fmla="*/ 3 w 38"/>
                  <a:gd name="T13" fmla="*/ 7 h 54"/>
                  <a:gd name="T14" fmla="*/ 3 w 38"/>
                  <a:gd name="T15" fmla="*/ 17 h 54"/>
                  <a:gd name="T16" fmla="*/ 6 w 38"/>
                  <a:gd name="T17" fmla="*/ 29 h 54"/>
                  <a:gd name="T18" fmla="*/ 11 w 38"/>
                  <a:gd name="T19" fmla="*/ 36 h 54"/>
                  <a:gd name="T20" fmla="*/ 23 w 38"/>
                  <a:gd name="T21" fmla="*/ 46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54"/>
                  <a:gd name="T35" fmla="*/ 38 w 38"/>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54">
                    <a:moveTo>
                      <a:pt x="37" y="53"/>
                    </a:moveTo>
                    <a:lnTo>
                      <a:pt x="23" y="37"/>
                    </a:lnTo>
                    <a:lnTo>
                      <a:pt x="14" y="20"/>
                    </a:lnTo>
                    <a:lnTo>
                      <a:pt x="14" y="12"/>
                    </a:lnTo>
                    <a:lnTo>
                      <a:pt x="9" y="3"/>
                    </a:lnTo>
                    <a:lnTo>
                      <a:pt x="0" y="0"/>
                    </a:lnTo>
                    <a:lnTo>
                      <a:pt x="4" y="8"/>
                    </a:lnTo>
                    <a:lnTo>
                      <a:pt x="4" y="20"/>
                    </a:lnTo>
                    <a:lnTo>
                      <a:pt x="9" y="33"/>
                    </a:lnTo>
                    <a:lnTo>
                      <a:pt x="18" y="41"/>
                    </a:lnTo>
                    <a:lnTo>
                      <a:pt x="37" y="53"/>
                    </a:lnTo>
                  </a:path>
                </a:pathLst>
              </a:custGeom>
              <a:solidFill>
                <a:srgbClr val="402000"/>
              </a:solidFill>
              <a:ln w="12700" cap="rnd">
                <a:noFill/>
                <a:round/>
                <a:headEnd/>
                <a:tailEnd/>
              </a:ln>
            </p:spPr>
            <p:txBody>
              <a:bodyPr>
                <a:prstTxWarp prst="textNoShape">
                  <a:avLst/>
                </a:prstTxWarp>
              </a:bodyPr>
              <a:lstStyle/>
              <a:p>
                <a:endParaRPr lang="en-US"/>
              </a:p>
            </p:txBody>
          </p:sp>
          <p:sp>
            <p:nvSpPr>
              <p:cNvPr id="545" name="Freeform 105"/>
              <p:cNvSpPr>
                <a:spLocks/>
              </p:cNvSpPr>
              <p:nvPr/>
            </p:nvSpPr>
            <p:spPr bwMode="auto">
              <a:xfrm>
                <a:off x="840" y="1884"/>
                <a:ext cx="44" cy="71"/>
              </a:xfrm>
              <a:custGeom>
                <a:avLst/>
                <a:gdLst>
                  <a:gd name="T0" fmla="*/ 0 w 69"/>
                  <a:gd name="T1" fmla="*/ 0 h 81"/>
                  <a:gd name="T2" fmla="*/ 10 w 69"/>
                  <a:gd name="T3" fmla="*/ 11 h 81"/>
                  <a:gd name="T4" fmla="*/ 13 w 69"/>
                  <a:gd name="T5" fmla="*/ 27 h 81"/>
                  <a:gd name="T6" fmla="*/ 17 w 69"/>
                  <a:gd name="T7" fmla="*/ 46 h 81"/>
                  <a:gd name="T8" fmla="*/ 26 w 69"/>
                  <a:gd name="T9" fmla="*/ 54 h 81"/>
                  <a:gd name="T10" fmla="*/ 33 w 69"/>
                  <a:gd name="T11" fmla="*/ 67 h 81"/>
                  <a:gd name="T12" fmla="*/ 43 w 69"/>
                  <a:gd name="T13" fmla="*/ 70 h 81"/>
                  <a:gd name="T14" fmla="*/ 29 w 69"/>
                  <a:gd name="T15" fmla="*/ 67 h 81"/>
                  <a:gd name="T16" fmla="*/ 17 w 69"/>
                  <a:gd name="T17" fmla="*/ 51 h 81"/>
                  <a:gd name="T18" fmla="*/ 13 w 69"/>
                  <a:gd name="T19" fmla="*/ 43 h 81"/>
                  <a:gd name="T20" fmla="*/ 13 w 69"/>
                  <a:gd name="T21" fmla="*/ 27 h 81"/>
                  <a:gd name="T22" fmla="*/ 3 w 69"/>
                  <a:gd name="T23" fmla="*/ 16 h 81"/>
                  <a:gd name="T24" fmla="*/ 0 w 69"/>
                  <a:gd name="T25" fmla="*/ 0 h 8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9"/>
                  <a:gd name="T40" fmla="*/ 0 h 81"/>
                  <a:gd name="T41" fmla="*/ 69 w 69"/>
                  <a:gd name="T42" fmla="*/ 81 h 8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9" h="81">
                    <a:moveTo>
                      <a:pt x="0" y="0"/>
                    </a:moveTo>
                    <a:lnTo>
                      <a:pt x="16" y="13"/>
                    </a:lnTo>
                    <a:lnTo>
                      <a:pt x="21" y="31"/>
                    </a:lnTo>
                    <a:lnTo>
                      <a:pt x="26" y="53"/>
                    </a:lnTo>
                    <a:lnTo>
                      <a:pt x="41" y="62"/>
                    </a:lnTo>
                    <a:lnTo>
                      <a:pt x="51" y="76"/>
                    </a:lnTo>
                    <a:lnTo>
                      <a:pt x="68" y="80"/>
                    </a:lnTo>
                    <a:lnTo>
                      <a:pt x="46" y="76"/>
                    </a:lnTo>
                    <a:lnTo>
                      <a:pt x="26" y="58"/>
                    </a:lnTo>
                    <a:lnTo>
                      <a:pt x="21" y="49"/>
                    </a:lnTo>
                    <a:lnTo>
                      <a:pt x="21" y="31"/>
                    </a:lnTo>
                    <a:lnTo>
                      <a:pt x="5" y="18"/>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46" name="Freeform 106"/>
              <p:cNvSpPr>
                <a:spLocks/>
              </p:cNvSpPr>
              <p:nvPr/>
            </p:nvSpPr>
            <p:spPr bwMode="auto">
              <a:xfrm>
                <a:off x="828" y="1881"/>
                <a:ext cx="17" cy="48"/>
              </a:xfrm>
              <a:custGeom>
                <a:avLst/>
                <a:gdLst>
                  <a:gd name="T0" fmla="*/ 0 w 26"/>
                  <a:gd name="T1" fmla="*/ 0 h 55"/>
                  <a:gd name="T2" fmla="*/ 3 w 26"/>
                  <a:gd name="T3" fmla="*/ 18 h 55"/>
                  <a:gd name="T4" fmla="*/ 11 w 26"/>
                  <a:gd name="T5" fmla="*/ 33 h 55"/>
                  <a:gd name="T6" fmla="*/ 16 w 26"/>
                  <a:gd name="T7" fmla="*/ 47 h 55"/>
                  <a:gd name="T8" fmla="*/ 14 w 26"/>
                  <a:gd name="T9" fmla="*/ 29 h 55"/>
                  <a:gd name="T10" fmla="*/ 3 w 26"/>
                  <a:gd name="T11" fmla="*/ 14 h 55"/>
                  <a:gd name="T12" fmla="*/ 0 w 26"/>
                  <a:gd name="T13" fmla="*/ 0 h 55"/>
                  <a:gd name="T14" fmla="*/ 0 60000 65536"/>
                  <a:gd name="T15" fmla="*/ 0 60000 65536"/>
                  <a:gd name="T16" fmla="*/ 0 60000 65536"/>
                  <a:gd name="T17" fmla="*/ 0 60000 65536"/>
                  <a:gd name="T18" fmla="*/ 0 60000 65536"/>
                  <a:gd name="T19" fmla="*/ 0 60000 65536"/>
                  <a:gd name="T20" fmla="*/ 0 60000 65536"/>
                  <a:gd name="T21" fmla="*/ 0 w 26"/>
                  <a:gd name="T22" fmla="*/ 0 h 55"/>
                  <a:gd name="T23" fmla="*/ 26 w 26"/>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55">
                    <a:moveTo>
                      <a:pt x="0" y="0"/>
                    </a:moveTo>
                    <a:lnTo>
                      <a:pt x="4" y="21"/>
                    </a:lnTo>
                    <a:lnTo>
                      <a:pt x="17" y="38"/>
                    </a:lnTo>
                    <a:lnTo>
                      <a:pt x="25" y="54"/>
                    </a:lnTo>
                    <a:lnTo>
                      <a:pt x="21" y="33"/>
                    </a:lnTo>
                    <a:lnTo>
                      <a:pt x="4" y="16"/>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47" name="Freeform 107"/>
              <p:cNvSpPr>
                <a:spLocks/>
              </p:cNvSpPr>
              <p:nvPr/>
            </p:nvSpPr>
            <p:spPr bwMode="auto">
              <a:xfrm>
                <a:off x="805" y="1884"/>
                <a:ext cx="62" cy="79"/>
              </a:xfrm>
              <a:custGeom>
                <a:avLst/>
                <a:gdLst>
                  <a:gd name="T0" fmla="*/ 0 w 97"/>
                  <a:gd name="T1" fmla="*/ 0 h 91"/>
                  <a:gd name="T2" fmla="*/ 13 w 97"/>
                  <a:gd name="T3" fmla="*/ 16 h 91"/>
                  <a:gd name="T4" fmla="*/ 24 w 97"/>
                  <a:gd name="T5" fmla="*/ 31 h 91"/>
                  <a:gd name="T6" fmla="*/ 31 w 97"/>
                  <a:gd name="T7" fmla="*/ 40 h 91"/>
                  <a:gd name="T8" fmla="*/ 42 w 97"/>
                  <a:gd name="T9" fmla="*/ 50 h 91"/>
                  <a:gd name="T10" fmla="*/ 48 w 97"/>
                  <a:gd name="T11" fmla="*/ 63 h 91"/>
                  <a:gd name="T12" fmla="*/ 61 w 97"/>
                  <a:gd name="T13" fmla="*/ 78 h 91"/>
                  <a:gd name="T14" fmla="*/ 55 w 97"/>
                  <a:gd name="T15" fmla="*/ 63 h 91"/>
                  <a:gd name="T16" fmla="*/ 38 w 97"/>
                  <a:gd name="T17" fmla="*/ 50 h 91"/>
                  <a:gd name="T18" fmla="*/ 24 w 97"/>
                  <a:gd name="T19" fmla="*/ 36 h 91"/>
                  <a:gd name="T20" fmla="*/ 13 w 97"/>
                  <a:gd name="T21" fmla="*/ 23 h 91"/>
                  <a:gd name="T22" fmla="*/ 0 w 97"/>
                  <a:gd name="T23" fmla="*/ 0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7"/>
                  <a:gd name="T37" fmla="*/ 0 h 91"/>
                  <a:gd name="T38" fmla="*/ 97 w 97"/>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7" h="91">
                    <a:moveTo>
                      <a:pt x="0" y="0"/>
                    </a:moveTo>
                    <a:lnTo>
                      <a:pt x="21" y="18"/>
                    </a:lnTo>
                    <a:lnTo>
                      <a:pt x="37" y="36"/>
                    </a:lnTo>
                    <a:lnTo>
                      <a:pt x="49" y="46"/>
                    </a:lnTo>
                    <a:lnTo>
                      <a:pt x="65" y="58"/>
                    </a:lnTo>
                    <a:lnTo>
                      <a:pt x="75" y="72"/>
                    </a:lnTo>
                    <a:lnTo>
                      <a:pt x="96" y="90"/>
                    </a:lnTo>
                    <a:lnTo>
                      <a:pt x="86" y="72"/>
                    </a:lnTo>
                    <a:lnTo>
                      <a:pt x="59" y="58"/>
                    </a:lnTo>
                    <a:lnTo>
                      <a:pt x="37" y="41"/>
                    </a:lnTo>
                    <a:lnTo>
                      <a:pt x="21" y="27"/>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48" name="Freeform 108"/>
              <p:cNvSpPr>
                <a:spLocks/>
              </p:cNvSpPr>
              <p:nvPr/>
            </p:nvSpPr>
            <p:spPr bwMode="auto">
              <a:xfrm>
                <a:off x="1028" y="1884"/>
                <a:ext cx="0" cy="121"/>
              </a:xfrm>
              <a:custGeom>
                <a:avLst/>
                <a:gdLst>
                  <a:gd name="T0" fmla="*/ 0 w 1"/>
                  <a:gd name="T1" fmla="*/ 0 h 139"/>
                  <a:gd name="T2" fmla="*/ 0 w 1"/>
                  <a:gd name="T3" fmla="*/ 20 h 139"/>
                  <a:gd name="T4" fmla="*/ 0 w 1"/>
                  <a:gd name="T5" fmla="*/ 40 h 139"/>
                  <a:gd name="T6" fmla="*/ 0 w 1"/>
                  <a:gd name="T7" fmla="*/ 57 h 139"/>
                  <a:gd name="T8" fmla="*/ 0 w 1"/>
                  <a:gd name="T9" fmla="*/ 68 h 139"/>
                  <a:gd name="T10" fmla="*/ 0 w 1"/>
                  <a:gd name="T11" fmla="*/ 84 h 139"/>
                  <a:gd name="T12" fmla="*/ 0 w 1"/>
                  <a:gd name="T13" fmla="*/ 97 h 139"/>
                  <a:gd name="T14" fmla="*/ 0 w 1"/>
                  <a:gd name="T15" fmla="*/ 104 h 139"/>
                  <a:gd name="T16" fmla="*/ 0 w 1"/>
                  <a:gd name="T17" fmla="*/ 111 h 139"/>
                  <a:gd name="T18" fmla="*/ 0 w 1"/>
                  <a:gd name="T19" fmla="*/ 120 h 139"/>
                  <a:gd name="T20" fmla="*/ 0 w 1"/>
                  <a:gd name="T21" fmla="*/ 108 h 139"/>
                  <a:gd name="T22" fmla="*/ 0 w 1"/>
                  <a:gd name="T23" fmla="*/ 97 h 139"/>
                  <a:gd name="T24" fmla="*/ 0 w 1"/>
                  <a:gd name="T25" fmla="*/ 76 h 139"/>
                  <a:gd name="T26" fmla="*/ 0 w 1"/>
                  <a:gd name="T27" fmla="*/ 61 h 139"/>
                  <a:gd name="T28" fmla="*/ 0 w 1"/>
                  <a:gd name="T29" fmla="*/ 40 h 139"/>
                  <a:gd name="T30" fmla="*/ 0 w 1"/>
                  <a:gd name="T31" fmla="*/ 24 h 139"/>
                  <a:gd name="T32" fmla="*/ 0 w 1"/>
                  <a:gd name="T33" fmla="*/ 0 h 1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
                  <a:gd name="T52" fmla="*/ 0 h 139"/>
                  <a:gd name="T53" fmla="*/ 0 w 1"/>
                  <a:gd name="T54" fmla="*/ 139 h 1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 h="139">
                    <a:moveTo>
                      <a:pt x="0" y="0"/>
                    </a:moveTo>
                    <a:lnTo>
                      <a:pt x="0" y="23"/>
                    </a:lnTo>
                    <a:lnTo>
                      <a:pt x="0" y="46"/>
                    </a:lnTo>
                    <a:lnTo>
                      <a:pt x="0" y="65"/>
                    </a:lnTo>
                    <a:lnTo>
                      <a:pt x="0" y="78"/>
                    </a:lnTo>
                    <a:lnTo>
                      <a:pt x="0" y="96"/>
                    </a:lnTo>
                    <a:lnTo>
                      <a:pt x="0" y="111"/>
                    </a:lnTo>
                    <a:lnTo>
                      <a:pt x="0" y="119"/>
                    </a:lnTo>
                    <a:lnTo>
                      <a:pt x="0" y="128"/>
                    </a:lnTo>
                    <a:lnTo>
                      <a:pt x="0" y="138"/>
                    </a:lnTo>
                    <a:lnTo>
                      <a:pt x="0" y="124"/>
                    </a:lnTo>
                    <a:lnTo>
                      <a:pt x="0" y="111"/>
                    </a:lnTo>
                    <a:lnTo>
                      <a:pt x="0" y="87"/>
                    </a:lnTo>
                    <a:lnTo>
                      <a:pt x="0" y="70"/>
                    </a:lnTo>
                    <a:lnTo>
                      <a:pt x="0" y="46"/>
                    </a:lnTo>
                    <a:lnTo>
                      <a:pt x="0" y="27"/>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49" name="Freeform 109"/>
              <p:cNvSpPr>
                <a:spLocks/>
              </p:cNvSpPr>
              <p:nvPr/>
            </p:nvSpPr>
            <p:spPr bwMode="auto">
              <a:xfrm>
                <a:off x="1124" y="1935"/>
                <a:ext cx="71" cy="133"/>
              </a:xfrm>
              <a:custGeom>
                <a:avLst/>
                <a:gdLst>
                  <a:gd name="T0" fmla="*/ 0 w 111"/>
                  <a:gd name="T1" fmla="*/ 0 h 153"/>
                  <a:gd name="T2" fmla="*/ 0 w 111"/>
                  <a:gd name="T3" fmla="*/ 16 h 153"/>
                  <a:gd name="T4" fmla="*/ 0 w 111"/>
                  <a:gd name="T5" fmla="*/ 36 h 153"/>
                  <a:gd name="T6" fmla="*/ 0 w 111"/>
                  <a:gd name="T7" fmla="*/ 48 h 153"/>
                  <a:gd name="T8" fmla="*/ 4 w 111"/>
                  <a:gd name="T9" fmla="*/ 52 h 153"/>
                  <a:gd name="T10" fmla="*/ 10 w 111"/>
                  <a:gd name="T11" fmla="*/ 64 h 153"/>
                  <a:gd name="T12" fmla="*/ 18 w 111"/>
                  <a:gd name="T13" fmla="*/ 76 h 153"/>
                  <a:gd name="T14" fmla="*/ 22 w 111"/>
                  <a:gd name="T15" fmla="*/ 89 h 153"/>
                  <a:gd name="T16" fmla="*/ 22 w 111"/>
                  <a:gd name="T17" fmla="*/ 96 h 153"/>
                  <a:gd name="T18" fmla="*/ 25 w 111"/>
                  <a:gd name="T19" fmla="*/ 112 h 153"/>
                  <a:gd name="T20" fmla="*/ 28 w 111"/>
                  <a:gd name="T21" fmla="*/ 120 h 153"/>
                  <a:gd name="T22" fmla="*/ 32 w 111"/>
                  <a:gd name="T23" fmla="*/ 128 h 153"/>
                  <a:gd name="T24" fmla="*/ 45 w 111"/>
                  <a:gd name="T25" fmla="*/ 132 h 153"/>
                  <a:gd name="T26" fmla="*/ 56 w 111"/>
                  <a:gd name="T27" fmla="*/ 128 h 153"/>
                  <a:gd name="T28" fmla="*/ 70 w 111"/>
                  <a:gd name="T29" fmla="*/ 120 h 153"/>
                  <a:gd name="T30" fmla="*/ 70 w 111"/>
                  <a:gd name="T31" fmla="*/ 108 h 153"/>
                  <a:gd name="T32" fmla="*/ 63 w 111"/>
                  <a:gd name="T33" fmla="*/ 120 h 153"/>
                  <a:gd name="T34" fmla="*/ 52 w 111"/>
                  <a:gd name="T35" fmla="*/ 128 h 153"/>
                  <a:gd name="T36" fmla="*/ 42 w 111"/>
                  <a:gd name="T37" fmla="*/ 128 h 153"/>
                  <a:gd name="T38" fmla="*/ 35 w 111"/>
                  <a:gd name="T39" fmla="*/ 123 h 153"/>
                  <a:gd name="T40" fmla="*/ 25 w 111"/>
                  <a:gd name="T41" fmla="*/ 108 h 153"/>
                  <a:gd name="T42" fmla="*/ 25 w 111"/>
                  <a:gd name="T43" fmla="*/ 92 h 153"/>
                  <a:gd name="T44" fmla="*/ 22 w 111"/>
                  <a:gd name="T45" fmla="*/ 76 h 153"/>
                  <a:gd name="T46" fmla="*/ 18 w 111"/>
                  <a:gd name="T47" fmla="*/ 64 h 153"/>
                  <a:gd name="T48" fmla="*/ 10 w 111"/>
                  <a:gd name="T49" fmla="*/ 56 h 153"/>
                  <a:gd name="T50" fmla="*/ 4 w 111"/>
                  <a:gd name="T51" fmla="*/ 43 h 153"/>
                  <a:gd name="T52" fmla="*/ 4 w 111"/>
                  <a:gd name="T53" fmla="*/ 36 h 153"/>
                  <a:gd name="T54" fmla="*/ 0 w 111"/>
                  <a:gd name="T55" fmla="*/ 0 h 1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1"/>
                  <a:gd name="T85" fmla="*/ 0 h 153"/>
                  <a:gd name="T86" fmla="*/ 111 w 111"/>
                  <a:gd name="T87" fmla="*/ 153 h 1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1" h="153">
                    <a:moveTo>
                      <a:pt x="0" y="0"/>
                    </a:moveTo>
                    <a:lnTo>
                      <a:pt x="0" y="18"/>
                    </a:lnTo>
                    <a:lnTo>
                      <a:pt x="0" y="41"/>
                    </a:lnTo>
                    <a:lnTo>
                      <a:pt x="0" y="55"/>
                    </a:lnTo>
                    <a:lnTo>
                      <a:pt x="6" y="60"/>
                    </a:lnTo>
                    <a:lnTo>
                      <a:pt x="16" y="74"/>
                    </a:lnTo>
                    <a:lnTo>
                      <a:pt x="28" y="87"/>
                    </a:lnTo>
                    <a:lnTo>
                      <a:pt x="34" y="102"/>
                    </a:lnTo>
                    <a:lnTo>
                      <a:pt x="34" y="111"/>
                    </a:lnTo>
                    <a:lnTo>
                      <a:pt x="39" y="129"/>
                    </a:lnTo>
                    <a:lnTo>
                      <a:pt x="44" y="138"/>
                    </a:lnTo>
                    <a:lnTo>
                      <a:pt x="50" y="147"/>
                    </a:lnTo>
                    <a:lnTo>
                      <a:pt x="71" y="152"/>
                    </a:lnTo>
                    <a:lnTo>
                      <a:pt x="87" y="147"/>
                    </a:lnTo>
                    <a:lnTo>
                      <a:pt x="110" y="138"/>
                    </a:lnTo>
                    <a:lnTo>
                      <a:pt x="110" y="124"/>
                    </a:lnTo>
                    <a:lnTo>
                      <a:pt x="99" y="138"/>
                    </a:lnTo>
                    <a:lnTo>
                      <a:pt x="82" y="147"/>
                    </a:lnTo>
                    <a:lnTo>
                      <a:pt x="66" y="147"/>
                    </a:lnTo>
                    <a:lnTo>
                      <a:pt x="55" y="142"/>
                    </a:lnTo>
                    <a:lnTo>
                      <a:pt x="39" y="124"/>
                    </a:lnTo>
                    <a:lnTo>
                      <a:pt x="39" y="106"/>
                    </a:lnTo>
                    <a:lnTo>
                      <a:pt x="34" y="87"/>
                    </a:lnTo>
                    <a:lnTo>
                      <a:pt x="28" y="74"/>
                    </a:lnTo>
                    <a:lnTo>
                      <a:pt x="16" y="64"/>
                    </a:lnTo>
                    <a:lnTo>
                      <a:pt x="6" y="50"/>
                    </a:lnTo>
                    <a:lnTo>
                      <a:pt x="6" y="41"/>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50" name="Freeform 110"/>
              <p:cNvSpPr>
                <a:spLocks/>
              </p:cNvSpPr>
              <p:nvPr/>
            </p:nvSpPr>
            <p:spPr bwMode="auto">
              <a:xfrm>
                <a:off x="1156" y="2037"/>
                <a:ext cx="32" cy="14"/>
              </a:xfrm>
              <a:custGeom>
                <a:avLst/>
                <a:gdLst>
                  <a:gd name="T0" fmla="*/ 0 w 49"/>
                  <a:gd name="T1" fmla="*/ 3 h 16"/>
                  <a:gd name="T2" fmla="*/ 3 w 49"/>
                  <a:gd name="T3" fmla="*/ 11 h 16"/>
                  <a:gd name="T4" fmla="*/ 12 w 49"/>
                  <a:gd name="T5" fmla="*/ 13 h 16"/>
                  <a:gd name="T6" fmla="*/ 21 w 49"/>
                  <a:gd name="T7" fmla="*/ 11 h 16"/>
                  <a:gd name="T8" fmla="*/ 24 w 49"/>
                  <a:gd name="T9" fmla="*/ 8 h 16"/>
                  <a:gd name="T10" fmla="*/ 31 w 49"/>
                  <a:gd name="T11" fmla="*/ 0 h 16"/>
                  <a:gd name="T12" fmla="*/ 21 w 49"/>
                  <a:gd name="T13" fmla="*/ 8 h 16"/>
                  <a:gd name="T14" fmla="*/ 12 w 49"/>
                  <a:gd name="T15" fmla="*/ 8 h 16"/>
                  <a:gd name="T16" fmla="*/ 0 w 49"/>
                  <a:gd name="T17" fmla="*/ 3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16"/>
                  <a:gd name="T29" fmla="*/ 49 w 49"/>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16">
                    <a:moveTo>
                      <a:pt x="0" y="3"/>
                    </a:moveTo>
                    <a:lnTo>
                      <a:pt x="5" y="12"/>
                    </a:lnTo>
                    <a:lnTo>
                      <a:pt x="19" y="15"/>
                    </a:lnTo>
                    <a:lnTo>
                      <a:pt x="32" y="12"/>
                    </a:lnTo>
                    <a:lnTo>
                      <a:pt x="37" y="9"/>
                    </a:lnTo>
                    <a:lnTo>
                      <a:pt x="48" y="0"/>
                    </a:lnTo>
                    <a:lnTo>
                      <a:pt x="32" y="9"/>
                    </a:lnTo>
                    <a:lnTo>
                      <a:pt x="19" y="9"/>
                    </a:lnTo>
                    <a:lnTo>
                      <a:pt x="0" y="3"/>
                    </a:lnTo>
                  </a:path>
                </a:pathLst>
              </a:custGeom>
              <a:solidFill>
                <a:srgbClr val="402000"/>
              </a:solidFill>
              <a:ln w="12700" cap="rnd">
                <a:noFill/>
                <a:round/>
                <a:headEnd/>
                <a:tailEnd/>
              </a:ln>
            </p:spPr>
            <p:txBody>
              <a:bodyPr>
                <a:prstTxWarp prst="textNoShape">
                  <a:avLst/>
                </a:prstTxWarp>
              </a:bodyPr>
              <a:lstStyle/>
              <a:p>
                <a:endParaRPr lang="en-US"/>
              </a:p>
            </p:txBody>
          </p:sp>
          <p:sp>
            <p:nvSpPr>
              <p:cNvPr id="551" name="Freeform 111"/>
              <p:cNvSpPr>
                <a:spLocks/>
              </p:cNvSpPr>
              <p:nvPr/>
            </p:nvSpPr>
            <p:spPr bwMode="auto">
              <a:xfrm>
                <a:off x="1156" y="2022"/>
                <a:ext cx="21" cy="9"/>
              </a:xfrm>
              <a:custGeom>
                <a:avLst/>
                <a:gdLst>
                  <a:gd name="T0" fmla="*/ 0 w 32"/>
                  <a:gd name="T1" fmla="*/ 0 h 10"/>
                  <a:gd name="T2" fmla="*/ 3 w 32"/>
                  <a:gd name="T3" fmla="*/ 5 h 10"/>
                  <a:gd name="T4" fmla="*/ 14 w 32"/>
                  <a:gd name="T5" fmla="*/ 8 h 10"/>
                  <a:gd name="T6" fmla="*/ 20 w 32"/>
                  <a:gd name="T7" fmla="*/ 3 h 10"/>
                  <a:gd name="T8" fmla="*/ 9 w 32"/>
                  <a:gd name="T9" fmla="*/ 5 h 10"/>
                  <a:gd name="T10" fmla="*/ 0 w 32"/>
                  <a:gd name="T11" fmla="*/ 0 h 10"/>
                  <a:gd name="T12" fmla="*/ 0 60000 65536"/>
                  <a:gd name="T13" fmla="*/ 0 60000 65536"/>
                  <a:gd name="T14" fmla="*/ 0 60000 65536"/>
                  <a:gd name="T15" fmla="*/ 0 60000 65536"/>
                  <a:gd name="T16" fmla="*/ 0 60000 65536"/>
                  <a:gd name="T17" fmla="*/ 0 60000 65536"/>
                  <a:gd name="T18" fmla="*/ 0 w 32"/>
                  <a:gd name="T19" fmla="*/ 0 h 10"/>
                  <a:gd name="T20" fmla="*/ 32 w 32"/>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2" h="10">
                    <a:moveTo>
                      <a:pt x="0" y="0"/>
                    </a:moveTo>
                    <a:lnTo>
                      <a:pt x="4" y="6"/>
                    </a:lnTo>
                    <a:lnTo>
                      <a:pt x="22" y="9"/>
                    </a:lnTo>
                    <a:lnTo>
                      <a:pt x="31" y="3"/>
                    </a:lnTo>
                    <a:lnTo>
                      <a:pt x="13" y="6"/>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52" name="Freeform 112"/>
              <p:cNvSpPr>
                <a:spLocks/>
              </p:cNvSpPr>
              <p:nvPr/>
            </p:nvSpPr>
            <p:spPr bwMode="auto">
              <a:xfrm>
                <a:off x="1141" y="1981"/>
                <a:ext cx="19" cy="31"/>
              </a:xfrm>
              <a:custGeom>
                <a:avLst/>
                <a:gdLst>
                  <a:gd name="T0" fmla="*/ 0 w 30"/>
                  <a:gd name="T1" fmla="*/ 0 h 36"/>
                  <a:gd name="T2" fmla="*/ 5 w 30"/>
                  <a:gd name="T3" fmla="*/ 13 h 36"/>
                  <a:gd name="T4" fmla="*/ 11 w 30"/>
                  <a:gd name="T5" fmla="*/ 27 h 36"/>
                  <a:gd name="T6" fmla="*/ 18 w 30"/>
                  <a:gd name="T7" fmla="*/ 30 h 36"/>
                  <a:gd name="T8" fmla="*/ 11 w 30"/>
                  <a:gd name="T9" fmla="*/ 21 h 36"/>
                  <a:gd name="T10" fmla="*/ 0 w 30"/>
                  <a:gd name="T11" fmla="*/ 0 h 36"/>
                  <a:gd name="T12" fmla="*/ 0 60000 65536"/>
                  <a:gd name="T13" fmla="*/ 0 60000 65536"/>
                  <a:gd name="T14" fmla="*/ 0 60000 65536"/>
                  <a:gd name="T15" fmla="*/ 0 60000 65536"/>
                  <a:gd name="T16" fmla="*/ 0 60000 65536"/>
                  <a:gd name="T17" fmla="*/ 0 60000 65536"/>
                  <a:gd name="T18" fmla="*/ 0 w 30"/>
                  <a:gd name="T19" fmla="*/ 0 h 36"/>
                  <a:gd name="T20" fmla="*/ 30 w 30"/>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30" h="36">
                    <a:moveTo>
                      <a:pt x="0" y="0"/>
                    </a:moveTo>
                    <a:lnTo>
                      <a:pt x="8" y="15"/>
                    </a:lnTo>
                    <a:lnTo>
                      <a:pt x="17" y="31"/>
                    </a:lnTo>
                    <a:lnTo>
                      <a:pt x="29" y="35"/>
                    </a:lnTo>
                    <a:lnTo>
                      <a:pt x="17" y="24"/>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53" name="Freeform 113"/>
              <p:cNvSpPr>
                <a:spLocks/>
              </p:cNvSpPr>
              <p:nvPr/>
            </p:nvSpPr>
            <p:spPr bwMode="auto">
              <a:xfrm>
                <a:off x="1129" y="1948"/>
                <a:ext cx="0" cy="36"/>
              </a:xfrm>
              <a:custGeom>
                <a:avLst/>
                <a:gdLst>
                  <a:gd name="T0" fmla="*/ 0 w 1"/>
                  <a:gd name="T1" fmla="*/ 0 h 42"/>
                  <a:gd name="T2" fmla="*/ 0 w 1"/>
                  <a:gd name="T3" fmla="*/ 21 h 42"/>
                  <a:gd name="T4" fmla="*/ 0 w 1"/>
                  <a:gd name="T5" fmla="*/ 35 h 42"/>
                  <a:gd name="T6" fmla="*/ 0 w 1"/>
                  <a:gd name="T7" fmla="*/ 21 h 42"/>
                  <a:gd name="T8" fmla="*/ 0 w 1"/>
                  <a:gd name="T9" fmla="*/ 0 h 42"/>
                  <a:gd name="T10" fmla="*/ 0 60000 65536"/>
                  <a:gd name="T11" fmla="*/ 0 60000 65536"/>
                  <a:gd name="T12" fmla="*/ 0 60000 65536"/>
                  <a:gd name="T13" fmla="*/ 0 60000 65536"/>
                  <a:gd name="T14" fmla="*/ 0 60000 65536"/>
                  <a:gd name="T15" fmla="*/ 0 w 1"/>
                  <a:gd name="T16" fmla="*/ 0 h 42"/>
                  <a:gd name="T17" fmla="*/ 0 w 1"/>
                  <a:gd name="T18" fmla="*/ 42 h 42"/>
                </a:gdLst>
                <a:ahLst/>
                <a:cxnLst>
                  <a:cxn ang="T10">
                    <a:pos x="T0" y="T1"/>
                  </a:cxn>
                  <a:cxn ang="T11">
                    <a:pos x="T2" y="T3"/>
                  </a:cxn>
                  <a:cxn ang="T12">
                    <a:pos x="T4" y="T5"/>
                  </a:cxn>
                  <a:cxn ang="T13">
                    <a:pos x="T6" y="T7"/>
                  </a:cxn>
                  <a:cxn ang="T14">
                    <a:pos x="T8" y="T9"/>
                  </a:cxn>
                </a:cxnLst>
                <a:rect l="T15" t="T16" r="T17" b="T18"/>
                <a:pathLst>
                  <a:path w="1" h="42">
                    <a:moveTo>
                      <a:pt x="0" y="0"/>
                    </a:moveTo>
                    <a:lnTo>
                      <a:pt x="0" y="24"/>
                    </a:lnTo>
                    <a:lnTo>
                      <a:pt x="0" y="41"/>
                    </a:lnTo>
                    <a:lnTo>
                      <a:pt x="0" y="24"/>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54" name="Freeform 114"/>
              <p:cNvSpPr>
                <a:spLocks/>
              </p:cNvSpPr>
              <p:nvPr/>
            </p:nvSpPr>
            <p:spPr bwMode="auto">
              <a:xfrm>
                <a:off x="1124" y="1919"/>
                <a:ext cx="28" cy="82"/>
              </a:xfrm>
              <a:custGeom>
                <a:avLst/>
                <a:gdLst>
                  <a:gd name="T0" fmla="*/ 0 w 44"/>
                  <a:gd name="T1" fmla="*/ 0 h 94"/>
                  <a:gd name="T2" fmla="*/ 3 w 44"/>
                  <a:gd name="T3" fmla="*/ 16 h 94"/>
                  <a:gd name="T4" fmla="*/ 6 w 44"/>
                  <a:gd name="T5" fmla="*/ 24 h 94"/>
                  <a:gd name="T6" fmla="*/ 9 w 44"/>
                  <a:gd name="T7" fmla="*/ 38 h 94"/>
                  <a:gd name="T8" fmla="*/ 16 w 44"/>
                  <a:gd name="T9" fmla="*/ 54 h 94"/>
                  <a:gd name="T10" fmla="*/ 22 w 44"/>
                  <a:gd name="T11" fmla="*/ 65 h 94"/>
                  <a:gd name="T12" fmla="*/ 24 w 44"/>
                  <a:gd name="T13" fmla="*/ 73 h 94"/>
                  <a:gd name="T14" fmla="*/ 27 w 44"/>
                  <a:gd name="T15" fmla="*/ 81 h 94"/>
                  <a:gd name="T16" fmla="*/ 24 w 44"/>
                  <a:gd name="T17" fmla="*/ 62 h 94"/>
                  <a:gd name="T18" fmla="*/ 18 w 44"/>
                  <a:gd name="T19" fmla="*/ 50 h 94"/>
                  <a:gd name="T20" fmla="*/ 13 w 44"/>
                  <a:gd name="T21" fmla="*/ 38 h 94"/>
                  <a:gd name="T22" fmla="*/ 9 w 44"/>
                  <a:gd name="T23" fmla="*/ 24 h 94"/>
                  <a:gd name="T24" fmla="*/ 6 w 44"/>
                  <a:gd name="T25" fmla="*/ 19 h 94"/>
                  <a:gd name="T26" fmla="*/ 0 w 44"/>
                  <a:gd name="T27" fmla="*/ 0 h 9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94"/>
                  <a:gd name="T44" fmla="*/ 44 w 44"/>
                  <a:gd name="T45" fmla="*/ 94 h 9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94">
                    <a:moveTo>
                      <a:pt x="0" y="0"/>
                    </a:moveTo>
                    <a:lnTo>
                      <a:pt x="5" y="18"/>
                    </a:lnTo>
                    <a:lnTo>
                      <a:pt x="9" y="27"/>
                    </a:lnTo>
                    <a:lnTo>
                      <a:pt x="14" y="44"/>
                    </a:lnTo>
                    <a:lnTo>
                      <a:pt x="25" y="62"/>
                    </a:lnTo>
                    <a:lnTo>
                      <a:pt x="34" y="75"/>
                    </a:lnTo>
                    <a:lnTo>
                      <a:pt x="38" y="84"/>
                    </a:lnTo>
                    <a:lnTo>
                      <a:pt x="43" y="93"/>
                    </a:lnTo>
                    <a:lnTo>
                      <a:pt x="38" y="71"/>
                    </a:lnTo>
                    <a:lnTo>
                      <a:pt x="29" y="57"/>
                    </a:lnTo>
                    <a:lnTo>
                      <a:pt x="20" y="44"/>
                    </a:lnTo>
                    <a:lnTo>
                      <a:pt x="14" y="27"/>
                    </a:lnTo>
                    <a:lnTo>
                      <a:pt x="9" y="22"/>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55" name="Freeform 115"/>
              <p:cNvSpPr>
                <a:spLocks/>
              </p:cNvSpPr>
              <p:nvPr/>
            </p:nvSpPr>
            <p:spPr bwMode="auto">
              <a:xfrm>
                <a:off x="1124" y="1902"/>
                <a:ext cx="28" cy="69"/>
              </a:xfrm>
              <a:custGeom>
                <a:avLst/>
                <a:gdLst>
                  <a:gd name="T0" fmla="*/ 0 w 44"/>
                  <a:gd name="T1" fmla="*/ 0 h 79"/>
                  <a:gd name="T2" fmla="*/ 0 w 44"/>
                  <a:gd name="T3" fmla="*/ 11 h 79"/>
                  <a:gd name="T4" fmla="*/ 6 w 44"/>
                  <a:gd name="T5" fmla="*/ 26 h 79"/>
                  <a:gd name="T6" fmla="*/ 16 w 44"/>
                  <a:gd name="T7" fmla="*/ 38 h 79"/>
                  <a:gd name="T8" fmla="*/ 16 w 44"/>
                  <a:gd name="T9" fmla="*/ 45 h 79"/>
                  <a:gd name="T10" fmla="*/ 18 w 44"/>
                  <a:gd name="T11" fmla="*/ 52 h 79"/>
                  <a:gd name="T12" fmla="*/ 27 w 44"/>
                  <a:gd name="T13" fmla="*/ 68 h 79"/>
                  <a:gd name="T14" fmla="*/ 22 w 44"/>
                  <a:gd name="T15" fmla="*/ 57 h 79"/>
                  <a:gd name="T16" fmla="*/ 22 w 44"/>
                  <a:gd name="T17" fmla="*/ 34 h 79"/>
                  <a:gd name="T18" fmla="*/ 9 w 44"/>
                  <a:gd name="T19" fmla="*/ 23 h 79"/>
                  <a:gd name="T20" fmla="*/ 0 w 44"/>
                  <a:gd name="T21" fmla="*/ 7 h 79"/>
                  <a:gd name="T22" fmla="*/ 0 w 44"/>
                  <a:gd name="T23" fmla="*/ 0 h 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4"/>
                  <a:gd name="T37" fmla="*/ 0 h 79"/>
                  <a:gd name="T38" fmla="*/ 44 w 44"/>
                  <a:gd name="T39" fmla="*/ 79 h 7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4" h="79">
                    <a:moveTo>
                      <a:pt x="0" y="0"/>
                    </a:moveTo>
                    <a:lnTo>
                      <a:pt x="0" y="13"/>
                    </a:lnTo>
                    <a:lnTo>
                      <a:pt x="9" y="30"/>
                    </a:lnTo>
                    <a:lnTo>
                      <a:pt x="25" y="44"/>
                    </a:lnTo>
                    <a:lnTo>
                      <a:pt x="25" y="52"/>
                    </a:lnTo>
                    <a:lnTo>
                      <a:pt x="29" y="60"/>
                    </a:lnTo>
                    <a:lnTo>
                      <a:pt x="43" y="78"/>
                    </a:lnTo>
                    <a:lnTo>
                      <a:pt x="34" y="65"/>
                    </a:lnTo>
                    <a:lnTo>
                      <a:pt x="34" y="39"/>
                    </a:lnTo>
                    <a:lnTo>
                      <a:pt x="14" y="26"/>
                    </a:lnTo>
                    <a:lnTo>
                      <a:pt x="0" y="8"/>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56" name="Freeform 116"/>
              <p:cNvSpPr>
                <a:spLocks/>
              </p:cNvSpPr>
              <p:nvPr/>
            </p:nvSpPr>
            <p:spPr bwMode="auto">
              <a:xfrm>
                <a:off x="1124" y="1881"/>
                <a:ext cx="10" cy="36"/>
              </a:xfrm>
              <a:custGeom>
                <a:avLst/>
                <a:gdLst>
                  <a:gd name="T0" fmla="*/ 0 w 15"/>
                  <a:gd name="T1" fmla="*/ 0 h 42"/>
                  <a:gd name="T2" fmla="*/ 3 w 15"/>
                  <a:gd name="T3" fmla="*/ 15 h 42"/>
                  <a:gd name="T4" fmla="*/ 7 w 15"/>
                  <a:gd name="T5" fmla="*/ 32 h 42"/>
                  <a:gd name="T6" fmla="*/ 9 w 15"/>
                  <a:gd name="T7" fmla="*/ 35 h 42"/>
                  <a:gd name="T8" fmla="*/ 7 w 15"/>
                  <a:gd name="T9" fmla="*/ 18 h 42"/>
                  <a:gd name="T10" fmla="*/ 0 w 15"/>
                  <a:gd name="T11" fmla="*/ 0 h 42"/>
                  <a:gd name="T12" fmla="*/ 0 60000 65536"/>
                  <a:gd name="T13" fmla="*/ 0 60000 65536"/>
                  <a:gd name="T14" fmla="*/ 0 60000 65536"/>
                  <a:gd name="T15" fmla="*/ 0 60000 65536"/>
                  <a:gd name="T16" fmla="*/ 0 60000 65536"/>
                  <a:gd name="T17" fmla="*/ 0 60000 65536"/>
                  <a:gd name="T18" fmla="*/ 0 w 15"/>
                  <a:gd name="T19" fmla="*/ 0 h 42"/>
                  <a:gd name="T20" fmla="*/ 15 w 15"/>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15" h="42">
                    <a:moveTo>
                      <a:pt x="0" y="0"/>
                    </a:moveTo>
                    <a:lnTo>
                      <a:pt x="4" y="17"/>
                    </a:lnTo>
                    <a:lnTo>
                      <a:pt x="10" y="37"/>
                    </a:lnTo>
                    <a:lnTo>
                      <a:pt x="14" y="41"/>
                    </a:lnTo>
                    <a:lnTo>
                      <a:pt x="10" y="21"/>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57" name="Freeform 117"/>
              <p:cNvSpPr>
                <a:spLocks/>
              </p:cNvSpPr>
              <p:nvPr/>
            </p:nvSpPr>
            <p:spPr bwMode="auto">
              <a:xfrm>
                <a:off x="1132" y="1877"/>
                <a:ext cx="20" cy="72"/>
              </a:xfrm>
              <a:custGeom>
                <a:avLst/>
                <a:gdLst>
                  <a:gd name="T0" fmla="*/ 0 w 32"/>
                  <a:gd name="T1" fmla="*/ 0 h 83"/>
                  <a:gd name="T2" fmla="*/ 3 w 32"/>
                  <a:gd name="T3" fmla="*/ 15 h 83"/>
                  <a:gd name="T4" fmla="*/ 6 w 32"/>
                  <a:gd name="T5" fmla="*/ 29 h 83"/>
                  <a:gd name="T6" fmla="*/ 9 w 32"/>
                  <a:gd name="T7" fmla="*/ 49 h 83"/>
                  <a:gd name="T8" fmla="*/ 17 w 32"/>
                  <a:gd name="T9" fmla="*/ 56 h 83"/>
                  <a:gd name="T10" fmla="*/ 19 w 32"/>
                  <a:gd name="T11" fmla="*/ 71 h 83"/>
                  <a:gd name="T12" fmla="*/ 17 w 32"/>
                  <a:gd name="T13" fmla="*/ 49 h 83"/>
                  <a:gd name="T14" fmla="*/ 11 w 32"/>
                  <a:gd name="T15" fmla="*/ 37 h 83"/>
                  <a:gd name="T16" fmla="*/ 6 w 32"/>
                  <a:gd name="T17" fmla="*/ 15 h 83"/>
                  <a:gd name="T18" fmla="*/ 0 w 32"/>
                  <a:gd name="T19" fmla="*/ 0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83"/>
                  <a:gd name="T32" fmla="*/ 32 w 32"/>
                  <a:gd name="T33" fmla="*/ 83 h 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83">
                    <a:moveTo>
                      <a:pt x="0" y="0"/>
                    </a:moveTo>
                    <a:lnTo>
                      <a:pt x="4" y="17"/>
                    </a:lnTo>
                    <a:lnTo>
                      <a:pt x="10" y="34"/>
                    </a:lnTo>
                    <a:lnTo>
                      <a:pt x="14" y="56"/>
                    </a:lnTo>
                    <a:lnTo>
                      <a:pt x="27" y="65"/>
                    </a:lnTo>
                    <a:lnTo>
                      <a:pt x="31" y="82"/>
                    </a:lnTo>
                    <a:lnTo>
                      <a:pt x="27" y="56"/>
                    </a:lnTo>
                    <a:lnTo>
                      <a:pt x="18" y="43"/>
                    </a:lnTo>
                    <a:lnTo>
                      <a:pt x="10" y="17"/>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58" name="Freeform 118"/>
              <p:cNvSpPr>
                <a:spLocks/>
              </p:cNvSpPr>
              <p:nvPr/>
            </p:nvSpPr>
            <p:spPr bwMode="auto">
              <a:xfrm>
                <a:off x="1144" y="1881"/>
                <a:ext cx="25" cy="95"/>
              </a:xfrm>
              <a:custGeom>
                <a:avLst/>
                <a:gdLst>
                  <a:gd name="T0" fmla="*/ 0 w 39"/>
                  <a:gd name="T1" fmla="*/ 0 h 110"/>
                  <a:gd name="T2" fmla="*/ 3 w 39"/>
                  <a:gd name="T3" fmla="*/ 20 h 110"/>
                  <a:gd name="T4" fmla="*/ 10 w 39"/>
                  <a:gd name="T5" fmla="*/ 31 h 110"/>
                  <a:gd name="T6" fmla="*/ 15 w 39"/>
                  <a:gd name="T7" fmla="*/ 54 h 110"/>
                  <a:gd name="T8" fmla="*/ 15 w 39"/>
                  <a:gd name="T9" fmla="*/ 79 h 110"/>
                  <a:gd name="T10" fmla="*/ 24 w 39"/>
                  <a:gd name="T11" fmla="*/ 94 h 110"/>
                  <a:gd name="T12" fmla="*/ 22 w 39"/>
                  <a:gd name="T13" fmla="*/ 79 h 110"/>
                  <a:gd name="T14" fmla="*/ 22 w 39"/>
                  <a:gd name="T15" fmla="*/ 59 h 110"/>
                  <a:gd name="T16" fmla="*/ 19 w 39"/>
                  <a:gd name="T17" fmla="*/ 44 h 110"/>
                  <a:gd name="T18" fmla="*/ 10 w 39"/>
                  <a:gd name="T19" fmla="*/ 27 h 110"/>
                  <a:gd name="T20" fmla="*/ 6 w 39"/>
                  <a:gd name="T21" fmla="*/ 12 h 110"/>
                  <a:gd name="T22" fmla="*/ 0 w 39"/>
                  <a:gd name="T23" fmla="*/ 0 h 1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
                  <a:gd name="T37" fmla="*/ 0 h 110"/>
                  <a:gd name="T38" fmla="*/ 39 w 39"/>
                  <a:gd name="T39" fmla="*/ 110 h 1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 h="110">
                    <a:moveTo>
                      <a:pt x="0" y="0"/>
                    </a:moveTo>
                    <a:lnTo>
                      <a:pt x="5" y="23"/>
                    </a:lnTo>
                    <a:lnTo>
                      <a:pt x="15" y="36"/>
                    </a:lnTo>
                    <a:lnTo>
                      <a:pt x="24" y="63"/>
                    </a:lnTo>
                    <a:lnTo>
                      <a:pt x="24" y="91"/>
                    </a:lnTo>
                    <a:lnTo>
                      <a:pt x="38" y="109"/>
                    </a:lnTo>
                    <a:lnTo>
                      <a:pt x="34" y="91"/>
                    </a:lnTo>
                    <a:lnTo>
                      <a:pt x="34" y="68"/>
                    </a:lnTo>
                    <a:lnTo>
                      <a:pt x="29" y="51"/>
                    </a:lnTo>
                    <a:lnTo>
                      <a:pt x="15" y="31"/>
                    </a:lnTo>
                    <a:lnTo>
                      <a:pt x="10" y="14"/>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59" name="Freeform 119"/>
              <p:cNvSpPr>
                <a:spLocks/>
              </p:cNvSpPr>
              <p:nvPr/>
            </p:nvSpPr>
            <p:spPr bwMode="auto">
              <a:xfrm>
                <a:off x="1159" y="1977"/>
                <a:ext cx="13" cy="40"/>
              </a:xfrm>
              <a:custGeom>
                <a:avLst/>
                <a:gdLst>
                  <a:gd name="T0" fmla="*/ 0 w 20"/>
                  <a:gd name="T1" fmla="*/ 11 h 46"/>
                  <a:gd name="T2" fmla="*/ 5 w 20"/>
                  <a:gd name="T3" fmla="*/ 22 h 46"/>
                  <a:gd name="T4" fmla="*/ 7 w 20"/>
                  <a:gd name="T5" fmla="*/ 32 h 46"/>
                  <a:gd name="T6" fmla="*/ 12 w 20"/>
                  <a:gd name="T7" fmla="*/ 39 h 46"/>
                  <a:gd name="T8" fmla="*/ 7 w 20"/>
                  <a:gd name="T9" fmla="*/ 22 h 46"/>
                  <a:gd name="T10" fmla="*/ 3 w 20"/>
                  <a:gd name="T11" fmla="*/ 0 h 46"/>
                  <a:gd name="T12" fmla="*/ 0 w 20"/>
                  <a:gd name="T13" fmla="*/ 11 h 46"/>
                  <a:gd name="T14" fmla="*/ 0 60000 65536"/>
                  <a:gd name="T15" fmla="*/ 0 60000 65536"/>
                  <a:gd name="T16" fmla="*/ 0 60000 65536"/>
                  <a:gd name="T17" fmla="*/ 0 60000 65536"/>
                  <a:gd name="T18" fmla="*/ 0 60000 65536"/>
                  <a:gd name="T19" fmla="*/ 0 60000 65536"/>
                  <a:gd name="T20" fmla="*/ 0 60000 65536"/>
                  <a:gd name="T21" fmla="*/ 0 w 20"/>
                  <a:gd name="T22" fmla="*/ 0 h 46"/>
                  <a:gd name="T23" fmla="*/ 20 w 20"/>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46">
                    <a:moveTo>
                      <a:pt x="0" y="13"/>
                    </a:moveTo>
                    <a:lnTo>
                      <a:pt x="8" y="25"/>
                    </a:lnTo>
                    <a:lnTo>
                      <a:pt x="11" y="37"/>
                    </a:lnTo>
                    <a:lnTo>
                      <a:pt x="19" y="45"/>
                    </a:lnTo>
                    <a:lnTo>
                      <a:pt x="11" y="25"/>
                    </a:lnTo>
                    <a:lnTo>
                      <a:pt x="4" y="0"/>
                    </a:lnTo>
                    <a:lnTo>
                      <a:pt x="0" y="13"/>
                    </a:lnTo>
                  </a:path>
                </a:pathLst>
              </a:custGeom>
              <a:solidFill>
                <a:srgbClr val="402000"/>
              </a:solidFill>
              <a:ln w="12700" cap="rnd">
                <a:noFill/>
                <a:round/>
                <a:headEnd/>
                <a:tailEnd/>
              </a:ln>
            </p:spPr>
            <p:txBody>
              <a:bodyPr>
                <a:prstTxWarp prst="textNoShape">
                  <a:avLst/>
                </a:prstTxWarp>
              </a:bodyPr>
              <a:lstStyle/>
              <a:p>
                <a:endParaRPr lang="en-US"/>
              </a:p>
            </p:txBody>
          </p:sp>
          <p:sp>
            <p:nvSpPr>
              <p:cNvPr id="560" name="Freeform 120"/>
              <p:cNvSpPr>
                <a:spLocks/>
              </p:cNvSpPr>
              <p:nvPr/>
            </p:nvSpPr>
            <p:spPr bwMode="auto">
              <a:xfrm>
                <a:off x="1234" y="1960"/>
                <a:ext cx="20" cy="28"/>
              </a:xfrm>
              <a:custGeom>
                <a:avLst/>
                <a:gdLst>
                  <a:gd name="T0" fmla="*/ 0 w 32"/>
                  <a:gd name="T1" fmla="*/ 27 h 32"/>
                  <a:gd name="T2" fmla="*/ 3 w 32"/>
                  <a:gd name="T3" fmla="*/ 21 h 32"/>
                  <a:gd name="T4" fmla="*/ 9 w 32"/>
                  <a:gd name="T5" fmla="*/ 14 h 32"/>
                  <a:gd name="T6" fmla="*/ 14 w 32"/>
                  <a:gd name="T7" fmla="*/ 10 h 32"/>
                  <a:gd name="T8" fmla="*/ 19 w 32"/>
                  <a:gd name="T9" fmla="*/ 7 h 32"/>
                  <a:gd name="T10" fmla="*/ 19 w 32"/>
                  <a:gd name="T11" fmla="*/ 0 h 32"/>
                  <a:gd name="T12" fmla="*/ 14 w 32"/>
                  <a:gd name="T13" fmla="*/ 4 h 32"/>
                  <a:gd name="T14" fmla="*/ 9 w 32"/>
                  <a:gd name="T15" fmla="*/ 7 h 32"/>
                  <a:gd name="T16" fmla="*/ 6 w 32"/>
                  <a:gd name="T17" fmla="*/ 14 h 32"/>
                  <a:gd name="T18" fmla="*/ 0 w 32"/>
                  <a:gd name="T19" fmla="*/ 27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32"/>
                  <a:gd name="T32" fmla="*/ 32 w 32"/>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32">
                    <a:moveTo>
                      <a:pt x="0" y="31"/>
                    </a:moveTo>
                    <a:lnTo>
                      <a:pt x="4" y="24"/>
                    </a:lnTo>
                    <a:lnTo>
                      <a:pt x="14" y="16"/>
                    </a:lnTo>
                    <a:lnTo>
                      <a:pt x="23" y="11"/>
                    </a:lnTo>
                    <a:lnTo>
                      <a:pt x="31" y="8"/>
                    </a:lnTo>
                    <a:lnTo>
                      <a:pt x="31" y="0"/>
                    </a:lnTo>
                    <a:lnTo>
                      <a:pt x="23" y="4"/>
                    </a:lnTo>
                    <a:lnTo>
                      <a:pt x="14" y="8"/>
                    </a:lnTo>
                    <a:lnTo>
                      <a:pt x="10" y="16"/>
                    </a:lnTo>
                    <a:lnTo>
                      <a:pt x="0" y="31"/>
                    </a:lnTo>
                  </a:path>
                </a:pathLst>
              </a:custGeom>
              <a:solidFill>
                <a:srgbClr val="402000"/>
              </a:solidFill>
              <a:ln w="12700" cap="rnd">
                <a:noFill/>
                <a:round/>
                <a:headEnd/>
                <a:tailEnd/>
              </a:ln>
            </p:spPr>
            <p:txBody>
              <a:bodyPr>
                <a:prstTxWarp prst="textNoShape">
                  <a:avLst/>
                </a:prstTxWarp>
              </a:bodyPr>
              <a:lstStyle/>
              <a:p>
                <a:endParaRPr lang="en-US"/>
              </a:p>
            </p:txBody>
          </p:sp>
          <p:sp>
            <p:nvSpPr>
              <p:cNvPr id="561" name="Freeform 121"/>
              <p:cNvSpPr>
                <a:spLocks/>
              </p:cNvSpPr>
              <p:nvPr/>
            </p:nvSpPr>
            <p:spPr bwMode="auto">
              <a:xfrm>
                <a:off x="1238" y="1942"/>
                <a:ext cx="16" cy="29"/>
              </a:xfrm>
              <a:custGeom>
                <a:avLst/>
                <a:gdLst>
                  <a:gd name="T0" fmla="*/ 0 w 26"/>
                  <a:gd name="T1" fmla="*/ 28 h 33"/>
                  <a:gd name="T2" fmla="*/ 3 w 26"/>
                  <a:gd name="T3" fmla="*/ 18 h 33"/>
                  <a:gd name="T4" fmla="*/ 8 w 26"/>
                  <a:gd name="T5" fmla="*/ 11 h 33"/>
                  <a:gd name="T6" fmla="*/ 13 w 26"/>
                  <a:gd name="T7" fmla="*/ 7 h 33"/>
                  <a:gd name="T8" fmla="*/ 15 w 26"/>
                  <a:gd name="T9" fmla="*/ 0 h 33"/>
                  <a:gd name="T10" fmla="*/ 10 w 26"/>
                  <a:gd name="T11" fmla="*/ 4 h 33"/>
                  <a:gd name="T12" fmla="*/ 3 w 26"/>
                  <a:gd name="T13" fmla="*/ 14 h 33"/>
                  <a:gd name="T14" fmla="*/ 0 w 26"/>
                  <a:gd name="T15" fmla="*/ 28 h 33"/>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33"/>
                  <a:gd name="T26" fmla="*/ 26 w 26"/>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33">
                    <a:moveTo>
                      <a:pt x="0" y="32"/>
                    </a:moveTo>
                    <a:lnTo>
                      <a:pt x="5" y="20"/>
                    </a:lnTo>
                    <a:lnTo>
                      <a:pt x="13" y="12"/>
                    </a:lnTo>
                    <a:lnTo>
                      <a:pt x="21" y="8"/>
                    </a:lnTo>
                    <a:lnTo>
                      <a:pt x="25" y="0"/>
                    </a:lnTo>
                    <a:lnTo>
                      <a:pt x="17" y="4"/>
                    </a:lnTo>
                    <a:lnTo>
                      <a:pt x="5" y="16"/>
                    </a:lnTo>
                    <a:lnTo>
                      <a:pt x="0" y="32"/>
                    </a:lnTo>
                  </a:path>
                </a:pathLst>
              </a:custGeom>
              <a:solidFill>
                <a:srgbClr val="402000"/>
              </a:solidFill>
              <a:ln w="12700" cap="rnd">
                <a:noFill/>
                <a:round/>
                <a:headEnd/>
                <a:tailEnd/>
              </a:ln>
            </p:spPr>
            <p:txBody>
              <a:bodyPr>
                <a:prstTxWarp prst="textNoShape">
                  <a:avLst/>
                </a:prstTxWarp>
              </a:bodyPr>
              <a:lstStyle/>
              <a:p>
                <a:endParaRPr lang="en-US"/>
              </a:p>
            </p:txBody>
          </p:sp>
          <p:sp>
            <p:nvSpPr>
              <p:cNvPr id="562" name="Freeform 122"/>
              <p:cNvSpPr>
                <a:spLocks/>
              </p:cNvSpPr>
              <p:nvPr/>
            </p:nvSpPr>
            <p:spPr bwMode="auto">
              <a:xfrm>
                <a:off x="1246" y="1915"/>
                <a:ext cx="16" cy="31"/>
              </a:xfrm>
              <a:custGeom>
                <a:avLst/>
                <a:gdLst>
                  <a:gd name="T0" fmla="*/ 0 w 25"/>
                  <a:gd name="T1" fmla="*/ 30 h 36"/>
                  <a:gd name="T2" fmla="*/ 8 w 25"/>
                  <a:gd name="T3" fmla="*/ 20 h 36"/>
                  <a:gd name="T4" fmla="*/ 13 w 25"/>
                  <a:gd name="T5" fmla="*/ 10 h 36"/>
                  <a:gd name="T6" fmla="*/ 15 w 25"/>
                  <a:gd name="T7" fmla="*/ 0 h 36"/>
                  <a:gd name="T8" fmla="*/ 10 w 25"/>
                  <a:gd name="T9" fmla="*/ 7 h 36"/>
                  <a:gd name="T10" fmla="*/ 5 w 25"/>
                  <a:gd name="T11" fmla="*/ 17 h 36"/>
                  <a:gd name="T12" fmla="*/ 0 w 25"/>
                  <a:gd name="T13" fmla="*/ 30 h 36"/>
                  <a:gd name="T14" fmla="*/ 0 60000 65536"/>
                  <a:gd name="T15" fmla="*/ 0 60000 65536"/>
                  <a:gd name="T16" fmla="*/ 0 60000 65536"/>
                  <a:gd name="T17" fmla="*/ 0 60000 65536"/>
                  <a:gd name="T18" fmla="*/ 0 60000 65536"/>
                  <a:gd name="T19" fmla="*/ 0 60000 65536"/>
                  <a:gd name="T20" fmla="*/ 0 60000 65536"/>
                  <a:gd name="T21" fmla="*/ 0 w 25"/>
                  <a:gd name="T22" fmla="*/ 0 h 36"/>
                  <a:gd name="T23" fmla="*/ 25 w 25"/>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6">
                    <a:moveTo>
                      <a:pt x="0" y="35"/>
                    </a:moveTo>
                    <a:lnTo>
                      <a:pt x="12" y="23"/>
                    </a:lnTo>
                    <a:lnTo>
                      <a:pt x="20" y="12"/>
                    </a:lnTo>
                    <a:lnTo>
                      <a:pt x="24" y="0"/>
                    </a:lnTo>
                    <a:lnTo>
                      <a:pt x="16" y="8"/>
                    </a:lnTo>
                    <a:lnTo>
                      <a:pt x="8" y="20"/>
                    </a:lnTo>
                    <a:lnTo>
                      <a:pt x="0" y="35"/>
                    </a:lnTo>
                  </a:path>
                </a:pathLst>
              </a:custGeom>
              <a:solidFill>
                <a:srgbClr val="402000"/>
              </a:solidFill>
              <a:ln w="12700" cap="rnd">
                <a:noFill/>
                <a:round/>
                <a:headEnd/>
                <a:tailEnd/>
              </a:ln>
            </p:spPr>
            <p:txBody>
              <a:bodyPr>
                <a:prstTxWarp prst="textNoShape">
                  <a:avLst/>
                </a:prstTxWarp>
              </a:bodyPr>
              <a:lstStyle/>
              <a:p>
                <a:endParaRPr lang="en-US"/>
              </a:p>
            </p:txBody>
          </p:sp>
          <p:sp>
            <p:nvSpPr>
              <p:cNvPr id="563" name="Freeform 123"/>
              <p:cNvSpPr>
                <a:spLocks/>
              </p:cNvSpPr>
              <p:nvPr/>
            </p:nvSpPr>
            <p:spPr bwMode="auto">
              <a:xfrm>
                <a:off x="1246" y="1877"/>
                <a:ext cx="27" cy="56"/>
              </a:xfrm>
              <a:custGeom>
                <a:avLst/>
                <a:gdLst>
                  <a:gd name="T0" fmla="*/ 0 w 43"/>
                  <a:gd name="T1" fmla="*/ 55 h 64"/>
                  <a:gd name="T2" fmla="*/ 6 w 43"/>
                  <a:gd name="T3" fmla="*/ 45 h 64"/>
                  <a:gd name="T4" fmla="*/ 12 w 43"/>
                  <a:gd name="T5" fmla="*/ 32 h 64"/>
                  <a:gd name="T6" fmla="*/ 18 w 43"/>
                  <a:gd name="T7" fmla="*/ 18 h 64"/>
                  <a:gd name="T8" fmla="*/ 21 w 43"/>
                  <a:gd name="T9" fmla="*/ 11 h 64"/>
                  <a:gd name="T10" fmla="*/ 26 w 43"/>
                  <a:gd name="T11" fmla="*/ 0 h 64"/>
                  <a:gd name="T12" fmla="*/ 21 w 43"/>
                  <a:gd name="T13" fmla="*/ 4 h 64"/>
                  <a:gd name="T14" fmla="*/ 14 w 43"/>
                  <a:gd name="T15" fmla="*/ 18 h 64"/>
                  <a:gd name="T16" fmla="*/ 6 w 43"/>
                  <a:gd name="T17" fmla="*/ 37 h 64"/>
                  <a:gd name="T18" fmla="*/ 0 w 43"/>
                  <a:gd name="T19" fmla="*/ 55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64"/>
                  <a:gd name="T32" fmla="*/ 43 w 43"/>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64">
                    <a:moveTo>
                      <a:pt x="0" y="63"/>
                    </a:moveTo>
                    <a:lnTo>
                      <a:pt x="9" y="51"/>
                    </a:lnTo>
                    <a:lnTo>
                      <a:pt x="19" y="37"/>
                    </a:lnTo>
                    <a:lnTo>
                      <a:pt x="28" y="21"/>
                    </a:lnTo>
                    <a:lnTo>
                      <a:pt x="33" y="12"/>
                    </a:lnTo>
                    <a:lnTo>
                      <a:pt x="42" y="0"/>
                    </a:lnTo>
                    <a:lnTo>
                      <a:pt x="33" y="4"/>
                    </a:lnTo>
                    <a:lnTo>
                      <a:pt x="23" y="21"/>
                    </a:lnTo>
                    <a:lnTo>
                      <a:pt x="9" y="42"/>
                    </a:lnTo>
                    <a:lnTo>
                      <a:pt x="0" y="63"/>
                    </a:lnTo>
                  </a:path>
                </a:pathLst>
              </a:custGeom>
              <a:solidFill>
                <a:srgbClr val="402000"/>
              </a:solidFill>
              <a:ln w="12700" cap="rnd">
                <a:noFill/>
                <a:round/>
                <a:headEnd/>
                <a:tailEnd/>
              </a:ln>
            </p:spPr>
            <p:txBody>
              <a:bodyPr>
                <a:prstTxWarp prst="textNoShape">
                  <a:avLst/>
                </a:prstTxWarp>
              </a:bodyPr>
              <a:lstStyle/>
              <a:p>
                <a:endParaRPr lang="en-US"/>
              </a:p>
            </p:txBody>
          </p:sp>
          <p:sp>
            <p:nvSpPr>
              <p:cNvPr id="564" name="Freeform 124"/>
              <p:cNvSpPr>
                <a:spLocks/>
              </p:cNvSpPr>
              <p:nvPr/>
            </p:nvSpPr>
            <p:spPr bwMode="auto">
              <a:xfrm>
                <a:off x="1210" y="2032"/>
                <a:ext cx="12" cy="53"/>
              </a:xfrm>
              <a:custGeom>
                <a:avLst/>
                <a:gdLst>
                  <a:gd name="T0" fmla="*/ 0 w 19"/>
                  <a:gd name="T1" fmla="*/ 11 h 61"/>
                  <a:gd name="T2" fmla="*/ 4 w 19"/>
                  <a:gd name="T3" fmla="*/ 18 h 61"/>
                  <a:gd name="T4" fmla="*/ 9 w 19"/>
                  <a:gd name="T5" fmla="*/ 37 h 61"/>
                  <a:gd name="T6" fmla="*/ 11 w 19"/>
                  <a:gd name="T7" fmla="*/ 52 h 61"/>
                  <a:gd name="T8" fmla="*/ 11 w 19"/>
                  <a:gd name="T9" fmla="*/ 25 h 61"/>
                  <a:gd name="T10" fmla="*/ 7 w 19"/>
                  <a:gd name="T11" fmla="*/ 18 h 61"/>
                  <a:gd name="T12" fmla="*/ 7 w 19"/>
                  <a:gd name="T13" fmla="*/ 0 h 61"/>
                  <a:gd name="T14" fmla="*/ 0 w 19"/>
                  <a:gd name="T15" fmla="*/ 11 h 61"/>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61"/>
                  <a:gd name="T26" fmla="*/ 19 w 19"/>
                  <a:gd name="T27" fmla="*/ 61 h 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61">
                    <a:moveTo>
                      <a:pt x="0" y="13"/>
                    </a:moveTo>
                    <a:lnTo>
                      <a:pt x="7" y="21"/>
                    </a:lnTo>
                    <a:lnTo>
                      <a:pt x="15" y="43"/>
                    </a:lnTo>
                    <a:lnTo>
                      <a:pt x="18" y="60"/>
                    </a:lnTo>
                    <a:lnTo>
                      <a:pt x="18" y="29"/>
                    </a:lnTo>
                    <a:lnTo>
                      <a:pt x="11" y="21"/>
                    </a:lnTo>
                    <a:lnTo>
                      <a:pt x="11" y="0"/>
                    </a:lnTo>
                    <a:lnTo>
                      <a:pt x="0" y="13"/>
                    </a:lnTo>
                  </a:path>
                </a:pathLst>
              </a:custGeom>
              <a:solidFill>
                <a:srgbClr val="402000"/>
              </a:solidFill>
              <a:ln w="12700" cap="rnd">
                <a:noFill/>
                <a:round/>
                <a:headEnd/>
                <a:tailEnd/>
              </a:ln>
            </p:spPr>
            <p:txBody>
              <a:bodyPr>
                <a:prstTxWarp prst="textNoShape">
                  <a:avLst/>
                </a:prstTxWarp>
              </a:bodyPr>
              <a:lstStyle/>
              <a:p>
                <a:endParaRPr lang="en-US"/>
              </a:p>
            </p:txBody>
          </p:sp>
          <p:sp>
            <p:nvSpPr>
              <p:cNvPr id="565" name="Freeform 125"/>
              <p:cNvSpPr>
                <a:spLocks/>
              </p:cNvSpPr>
              <p:nvPr/>
            </p:nvSpPr>
            <p:spPr bwMode="auto">
              <a:xfrm>
                <a:off x="1222" y="2018"/>
                <a:ext cx="5" cy="50"/>
              </a:xfrm>
              <a:custGeom>
                <a:avLst/>
                <a:gdLst>
                  <a:gd name="T0" fmla="*/ 1 w 8"/>
                  <a:gd name="T1" fmla="*/ 0 h 57"/>
                  <a:gd name="T2" fmla="*/ 0 w 8"/>
                  <a:gd name="T3" fmla="*/ 8 h 57"/>
                  <a:gd name="T4" fmla="*/ 1 w 8"/>
                  <a:gd name="T5" fmla="*/ 18 h 57"/>
                  <a:gd name="T6" fmla="*/ 3 w 8"/>
                  <a:gd name="T7" fmla="*/ 31 h 57"/>
                  <a:gd name="T8" fmla="*/ 4 w 8"/>
                  <a:gd name="T9" fmla="*/ 49 h 57"/>
                  <a:gd name="T10" fmla="*/ 4 w 8"/>
                  <a:gd name="T11" fmla="*/ 23 h 57"/>
                  <a:gd name="T12" fmla="*/ 3 w 8"/>
                  <a:gd name="T13" fmla="*/ 8 h 57"/>
                  <a:gd name="T14" fmla="*/ 1 w 8"/>
                  <a:gd name="T15" fmla="*/ 0 h 57"/>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7"/>
                  <a:gd name="T26" fmla="*/ 8 w 8"/>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7">
                    <a:moveTo>
                      <a:pt x="2" y="0"/>
                    </a:moveTo>
                    <a:lnTo>
                      <a:pt x="0" y="9"/>
                    </a:lnTo>
                    <a:lnTo>
                      <a:pt x="2" y="21"/>
                    </a:lnTo>
                    <a:lnTo>
                      <a:pt x="5" y="35"/>
                    </a:lnTo>
                    <a:lnTo>
                      <a:pt x="7" y="56"/>
                    </a:lnTo>
                    <a:lnTo>
                      <a:pt x="7" y="26"/>
                    </a:lnTo>
                    <a:lnTo>
                      <a:pt x="5" y="9"/>
                    </a:lnTo>
                    <a:lnTo>
                      <a:pt x="2" y="0"/>
                    </a:lnTo>
                  </a:path>
                </a:pathLst>
              </a:custGeom>
              <a:solidFill>
                <a:srgbClr val="402000"/>
              </a:solidFill>
              <a:ln w="12700" cap="rnd">
                <a:noFill/>
                <a:round/>
                <a:headEnd/>
                <a:tailEnd/>
              </a:ln>
            </p:spPr>
            <p:txBody>
              <a:bodyPr>
                <a:prstTxWarp prst="textNoShape">
                  <a:avLst/>
                </a:prstTxWarp>
              </a:bodyPr>
              <a:lstStyle/>
              <a:p>
                <a:endParaRPr lang="en-US"/>
              </a:p>
            </p:txBody>
          </p:sp>
          <p:sp>
            <p:nvSpPr>
              <p:cNvPr id="566" name="Freeform 126"/>
              <p:cNvSpPr>
                <a:spLocks/>
              </p:cNvSpPr>
              <p:nvPr/>
            </p:nvSpPr>
            <p:spPr bwMode="auto">
              <a:xfrm>
                <a:off x="1229" y="1960"/>
                <a:ext cx="44" cy="79"/>
              </a:xfrm>
              <a:custGeom>
                <a:avLst/>
                <a:gdLst>
                  <a:gd name="T0" fmla="*/ 3 w 69"/>
                  <a:gd name="T1" fmla="*/ 35 h 91"/>
                  <a:gd name="T2" fmla="*/ 0 w 69"/>
                  <a:gd name="T3" fmla="*/ 43 h 91"/>
                  <a:gd name="T4" fmla="*/ 0 w 69"/>
                  <a:gd name="T5" fmla="*/ 50 h 91"/>
                  <a:gd name="T6" fmla="*/ 3 w 69"/>
                  <a:gd name="T7" fmla="*/ 63 h 91"/>
                  <a:gd name="T8" fmla="*/ 3 w 69"/>
                  <a:gd name="T9" fmla="*/ 78 h 91"/>
                  <a:gd name="T10" fmla="*/ 6 w 69"/>
                  <a:gd name="T11" fmla="*/ 55 h 91"/>
                  <a:gd name="T12" fmla="*/ 6 w 69"/>
                  <a:gd name="T13" fmla="*/ 50 h 91"/>
                  <a:gd name="T14" fmla="*/ 17 w 69"/>
                  <a:gd name="T15" fmla="*/ 30 h 91"/>
                  <a:gd name="T16" fmla="*/ 27 w 69"/>
                  <a:gd name="T17" fmla="*/ 20 h 91"/>
                  <a:gd name="T18" fmla="*/ 43 w 69"/>
                  <a:gd name="T19" fmla="*/ 0 h 91"/>
                  <a:gd name="T20" fmla="*/ 30 w 69"/>
                  <a:gd name="T21" fmla="*/ 11 h 91"/>
                  <a:gd name="T22" fmla="*/ 17 w 69"/>
                  <a:gd name="T23" fmla="*/ 23 h 91"/>
                  <a:gd name="T24" fmla="*/ 3 w 69"/>
                  <a:gd name="T25" fmla="*/ 35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9"/>
                  <a:gd name="T40" fmla="*/ 0 h 91"/>
                  <a:gd name="T41" fmla="*/ 69 w 69"/>
                  <a:gd name="T42" fmla="*/ 91 h 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9" h="91">
                    <a:moveTo>
                      <a:pt x="5" y="40"/>
                    </a:moveTo>
                    <a:lnTo>
                      <a:pt x="0" y="50"/>
                    </a:lnTo>
                    <a:lnTo>
                      <a:pt x="0" y="58"/>
                    </a:lnTo>
                    <a:lnTo>
                      <a:pt x="5" y="72"/>
                    </a:lnTo>
                    <a:lnTo>
                      <a:pt x="5" y="90"/>
                    </a:lnTo>
                    <a:lnTo>
                      <a:pt x="10" y="63"/>
                    </a:lnTo>
                    <a:lnTo>
                      <a:pt x="10" y="58"/>
                    </a:lnTo>
                    <a:lnTo>
                      <a:pt x="27" y="35"/>
                    </a:lnTo>
                    <a:lnTo>
                      <a:pt x="43" y="23"/>
                    </a:lnTo>
                    <a:lnTo>
                      <a:pt x="68" y="0"/>
                    </a:lnTo>
                    <a:lnTo>
                      <a:pt x="47" y="13"/>
                    </a:lnTo>
                    <a:lnTo>
                      <a:pt x="27" y="27"/>
                    </a:lnTo>
                    <a:lnTo>
                      <a:pt x="5" y="40"/>
                    </a:lnTo>
                  </a:path>
                </a:pathLst>
              </a:custGeom>
              <a:solidFill>
                <a:srgbClr val="402000"/>
              </a:solidFill>
              <a:ln w="12700" cap="rnd">
                <a:noFill/>
                <a:round/>
                <a:headEnd/>
                <a:tailEnd/>
              </a:ln>
            </p:spPr>
            <p:txBody>
              <a:bodyPr>
                <a:prstTxWarp prst="textNoShape">
                  <a:avLst/>
                </a:prstTxWarp>
              </a:bodyPr>
              <a:lstStyle/>
              <a:p>
                <a:endParaRPr lang="en-US"/>
              </a:p>
            </p:txBody>
          </p:sp>
          <p:sp>
            <p:nvSpPr>
              <p:cNvPr id="567" name="Freeform 127"/>
              <p:cNvSpPr>
                <a:spLocks/>
              </p:cNvSpPr>
              <p:nvPr/>
            </p:nvSpPr>
            <p:spPr bwMode="auto">
              <a:xfrm>
                <a:off x="1238" y="1994"/>
                <a:ext cx="13" cy="91"/>
              </a:xfrm>
              <a:custGeom>
                <a:avLst/>
                <a:gdLst>
                  <a:gd name="T0" fmla="*/ 12 w 21"/>
                  <a:gd name="T1" fmla="*/ 0 h 105"/>
                  <a:gd name="T2" fmla="*/ 6 w 21"/>
                  <a:gd name="T3" fmla="*/ 12 h 105"/>
                  <a:gd name="T4" fmla="*/ 3 w 21"/>
                  <a:gd name="T5" fmla="*/ 23 h 105"/>
                  <a:gd name="T6" fmla="*/ 3 w 21"/>
                  <a:gd name="T7" fmla="*/ 36 h 105"/>
                  <a:gd name="T8" fmla="*/ 0 w 21"/>
                  <a:gd name="T9" fmla="*/ 60 h 105"/>
                  <a:gd name="T10" fmla="*/ 0 w 21"/>
                  <a:gd name="T11" fmla="*/ 70 h 105"/>
                  <a:gd name="T12" fmla="*/ 0 w 21"/>
                  <a:gd name="T13" fmla="*/ 90 h 105"/>
                  <a:gd name="T14" fmla="*/ 3 w 21"/>
                  <a:gd name="T15" fmla="*/ 70 h 105"/>
                  <a:gd name="T16" fmla="*/ 6 w 21"/>
                  <a:gd name="T17" fmla="*/ 51 h 105"/>
                  <a:gd name="T18" fmla="*/ 6 w 21"/>
                  <a:gd name="T19" fmla="*/ 36 h 105"/>
                  <a:gd name="T20" fmla="*/ 6 w 21"/>
                  <a:gd name="T21" fmla="*/ 23 h 105"/>
                  <a:gd name="T22" fmla="*/ 12 w 21"/>
                  <a:gd name="T23" fmla="*/ 0 h 1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
                  <a:gd name="T37" fmla="*/ 0 h 105"/>
                  <a:gd name="T38" fmla="*/ 21 w 21"/>
                  <a:gd name="T39" fmla="*/ 105 h 10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 h="105">
                    <a:moveTo>
                      <a:pt x="20" y="0"/>
                    </a:moveTo>
                    <a:lnTo>
                      <a:pt x="9" y="14"/>
                    </a:lnTo>
                    <a:lnTo>
                      <a:pt x="5" y="27"/>
                    </a:lnTo>
                    <a:lnTo>
                      <a:pt x="5" y="41"/>
                    </a:lnTo>
                    <a:lnTo>
                      <a:pt x="0" y="69"/>
                    </a:lnTo>
                    <a:lnTo>
                      <a:pt x="0" y="81"/>
                    </a:lnTo>
                    <a:lnTo>
                      <a:pt x="0" y="104"/>
                    </a:lnTo>
                    <a:lnTo>
                      <a:pt x="5" y="81"/>
                    </a:lnTo>
                    <a:lnTo>
                      <a:pt x="9" y="59"/>
                    </a:lnTo>
                    <a:lnTo>
                      <a:pt x="9" y="41"/>
                    </a:lnTo>
                    <a:lnTo>
                      <a:pt x="9" y="27"/>
                    </a:lnTo>
                    <a:lnTo>
                      <a:pt x="2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68" name="Freeform 128"/>
              <p:cNvSpPr>
                <a:spLocks/>
              </p:cNvSpPr>
              <p:nvPr/>
            </p:nvSpPr>
            <p:spPr bwMode="auto">
              <a:xfrm>
                <a:off x="1261" y="1923"/>
                <a:ext cx="48" cy="61"/>
              </a:xfrm>
              <a:custGeom>
                <a:avLst/>
                <a:gdLst>
                  <a:gd name="T0" fmla="*/ 47 w 74"/>
                  <a:gd name="T1" fmla="*/ 0 h 70"/>
                  <a:gd name="T2" fmla="*/ 38 w 74"/>
                  <a:gd name="T3" fmla="*/ 7 h 70"/>
                  <a:gd name="T4" fmla="*/ 27 w 74"/>
                  <a:gd name="T5" fmla="*/ 23 h 70"/>
                  <a:gd name="T6" fmla="*/ 17 w 74"/>
                  <a:gd name="T7" fmla="*/ 30 h 70"/>
                  <a:gd name="T8" fmla="*/ 13 w 74"/>
                  <a:gd name="T9" fmla="*/ 42 h 70"/>
                  <a:gd name="T10" fmla="*/ 3 w 74"/>
                  <a:gd name="T11" fmla="*/ 52 h 70"/>
                  <a:gd name="T12" fmla="*/ 0 w 74"/>
                  <a:gd name="T13" fmla="*/ 60 h 70"/>
                  <a:gd name="T14" fmla="*/ 10 w 74"/>
                  <a:gd name="T15" fmla="*/ 52 h 70"/>
                  <a:gd name="T16" fmla="*/ 17 w 74"/>
                  <a:gd name="T17" fmla="*/ 42 h 70"/>
                  <a:gd name="T18" fmla="*/ 23 w 74"/>
                  <a:gd name="T19" fmla="*/ 30 h 70"/>
                  <a:gd name="T20" fmla="*/ 34 w 74"/>
                  <a:gd name="T21" fmla="*/ 15 h 70"/>
                  <a:gd name="T22" fmla="*/ 41 w 74"/>
                  <a:gd name="T23" fmla="*/ 7 h 70"/>
                  <a:gd name="T24" fmla="*/ 47 w 74"/>
                  <a:gd name="T25" fmla="*/ 0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
                  <a:gd name="T40" fmla="*/ 0 h 70"/>
                  <a:gd name="T41" fmla="*/ 74 w 74"/>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 h="70">
                    <a:moveTo>
                      <a:pt x="73" y="0"/>
                    </a:moveTo>
                    <a:lnTo>
                      <a:pt x="58" y="8"/>
                    </a:lnTo>
                    <a:lnTo>
                      <a:pt x="42" y="26"/>
                    </a:lnTo>
                    <a:lnTo>
                      <a:pt x="26" y="34"/>
                    </a:lnTo>
                    <a:lnTo>
                      <a:pt x="20" y="48"/>
                    </a:lnTo>
                    <a:lnTo>
                      <a:pt x="5" y="60"/>
                    </a:lnTo>
                    <a:lnTo>
                      <a:pt x="0" y="69"/>
                    </a:lnTo>
                    <a:lnTo>
                      <a:pt x="15" y="60"/>
                    </a:lnTo>
                    <a:lnTo>
                      <a:pt x="26" y="48"/>
                    </a:lnTo>
                    <a:lnTo>
                      <a:pt x="36" y="34"/>
                    </a:lnTo>
                    <a:lnTo>
                      <a:pt x="53" y="17"/>
                    </a:lnTo>
                    <a:lnTo>
                      <a:pt x="63" y="8"/>
                    </a:lnTo>
                    <a:lnTo>
                      <a:pt x="73" y="0"/>
                    </a:lnTo>
                  </a:path>
                </a:pathLst>
              </a:custGeom>
              <a:solidFill>
                <a:srgbClr val="402000"/>
              </a:solidFill>
              <a:ln w="12700" cap="rnd">
                <a:noFill/>
                <a:round/>
                <a:headEnd/>
                <a:tailEnd/>
              </a:ln>
            </p:spPr>
            <p:txBody>
              <a:bodyPr>
                <a:prstTxWarp prst="textNoShape">
                  <a:avLst/>
                </a:prstTxWarp>
              </a:bodyPr>
              <a:lstStyle/>
              <a:p>
                <a:endParaRPr lang="en-US"/>
              </a:p>
            </p:txBody>
          </p:sp>
          <p:sp>
            <p:nvSpPr>
              <p:cNvPr id="569" name="Freeform 129"/>
              <p:cNvSpPr>
                <a:spLocks/>
              </p:cNvSpPr>
              <p:nvPr/>
            </p:nvSpPr>
            <p:spPr bwMode="auto">
              <a:xfrm>
                <a:off x="1246" y="1960"/>
                <a:ext cx="39" cy="95"/>
              </a:xfrm>
              <a:custGeom>
                <a:avLst/>
                <a:gdLst>
                  <a:gd name="T0" fmla="*/ 38 w 61"/>
                  <a:gd name="T1" fmla="*/ 0 h 110"/>
                  <a:gd name="T2" fmla="*/ 31 w 61"/>
                  <a:gd name="T3" fmla="*/ 11 h 110"/>
                  <a:gd name="T4" fmla="*/ 22 w 61"/>
                  <a:gd name="T5" fmla="*/ 29 h 110"/>
                  <a:gd name="T6" fmla="*/ 12 w 61"/>
                  <a:gd name="T7" fmla="*/ 35 h 110"/>
                  <a:gd name="T8" fmla="*/ 9 w 61"/>
                  <a:gd name="T9" fmla="*/ 43 h 110"/>
                  <a:gd name="T10" fmla="*/ 6 w 61"/>
                  <a:gd name="T11" fmla="*/ 55 h 110"/>
                  <a:gd name="T12" fmla="*/ 6 w 61"/>
                  <a:gd name="T13" fmla="*/ 67 h 110"/>
                  <a:gd name="T14" fmla="*/ 3 w 61"/>
                  <a:gd name="T15" fmla="*/ 79 h 110"/>
                  <a:gd name="T16" fmla="*/ 0 w 61"/>
                  <a:gd name="T17" fmla="*/ 94 h 110"/>
                  <a:gd name="T18" fmla="*/ 6 w 61"/>
                  <a:gd name="T19" fmla="*/ 79 h 110"/>
                  <a:gd name="T20" fmla="*/ 9 w 61"/>
                  <a:gd name="T21" fmla="*/ 59 h 110"/>
                  <a:gd name="T22" fmla="*/ 16 w 61"/>
                  <a:gd name="T23" fmla="*/ 51 h 110"/>
                  <a:gd name="T24" fmla="*/ 19 w 61"/>
                  <a:gd name="T25" fmla="*/ 43 h 110"/>
                  <a:gd name="T26" fmla="*/ 19 w 61"/>
                  <a:gd name="T27" fmla="*/ 35 h 110"/>
                  <a:gd name="T28" fmla="*/ 25 w 61"/>
                  <a:gd name="T29" fmla="*/ 29 h 110"/>
                  <a:gd name="T30" fmla="*/ 35 w 61"/>
                  <a:gd name="T31" fmla="*/ 11 h 110"/>
                  <a:gd name="T32" fmla="*/ 38 w 61"/>
                  <a:gd name="T33" fmla="*/ 0 h 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1"/>
                  <a:gd name="T52" fmla="*/ 0 h 110"/>
                  <a:gd name="T53" fmla="*/ 61 w 61"/>
                  <a:gd name="T54" fmla="*/ 110 h 1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1" h="110">
                    <a:moveTo>
                      <a:pt x="60" y="0"/>
                    </a:moveTo>
                    <a:lnTo>
                      <a:pt x="49" y="13"/>
                    </a:lnTo>
                    <a:lnTo>
                      <a:pt x="34" y="33"/>
                    </a:lnTo>
                    <a:lnTo>
                      <a:pt x="19" y="41"/>
                    </a:lnTo>
                    <a:lnTo>
                      <a:pt x="14" y="50"/>
                    </a:lnTo>
                    <a:lnTo>
                      <a:pt x="10" y="64"/>
                    </a:lnTo>
                    <a:lnTo>
                      <a:pt x="10" y="78"/>
                    </a:lnTo>
                    <a:lnTo>
                      <a:pt x="5" y="91"/>
                    </a:lnTo>
                    <a:lnTo>
                      <a:pt x="0" y="109"/>
                    </a:lnTo>
                    <a:lnTo>
                      <a:pt x="10" y="91"/>
                    </a:lnTo>
                    <a:lnTo>
                      <a:pt x="14" y="68"/>
                    </a:lnTo>
                    <a:lnTo>
                      <a:pt x="25" y="59"/>
                    </a:lnTo>
                    <a:lnTo>
                      <a:pt x="30" y="50"/>
                    </a:lnTo>
                    <a:lnTo>
                      <a:pt x="30" y="41"/>
                    </a:lnTo>
                    <a:lnTo>
                      <a:pt x="39" y="33"/>
                    </a:lnTo>
                    <a:lnTo>
                      <a:pt x="54" y="13"/>
                    </a:lnTo>
                    <a:lnTo>
                      <a:pt x="6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70" name="Freeform 130"/>
              <p:cNvSpPr>
                <a:spLocks/>
              </p:cNvSpPr>
              <p:nvPr/>
            </p:nvSpPr>
            <p:spPr bwMode="auto">
              <a:xfrm>
                <a:off x="1250" y="1960"/>
                <a:ext cx="51" cy="108"/>
              </a:xfrm>
              <a:custGeom>
                <a:avLst/>
                <a:gdLst>
                  <a:gd name="T0" fmla="*/ 0 w 79"/>
                  <a:gd name="T1" fmla="*/ 107 h 124"/>
                  <a:gd name="T2" fmla="*/ 13 w 79"/>
                  <a:gd name="T3" fmla="*/ 79 h 124"/>
                  <a:gd name="T4" fmla="*/ 13 w 79"/>
                  <a:gd name="T5" fmla="*/ 67 h 124"/>
                  <a:gd name="T6" fmla="*/ 17 w 79"/>
                  <a:gd name="T7" fmla="*/ 55 h 124"/>
                  <a:gd name="T8" fmla="*/ 23 w 79"/>
                  <a:gd name="T9" fmla="*/ 48 h 124"/>
                  <a:gd name="T10" fmla="*/ 30 w 79"/>
                  <a:gd name="T11" fmla="*/ 28 h 124"/>
                  <a:gd name="T12" fmla="*/ 44 w 79"/>
                  <a:gd name="T13" fmla="*/ 16 h 124"/>
                  <a:gd name="T14" fmla="*/ 50 w 79"/>
                  <a:gd name="T15" fmla="*/ 0 h 124"/>
                  <a:gd name="T16" fmla="*/ 47 w 79"/>
                  <a:gd name="T17" fmla="*/ 19 h 124"/>
                  <a:gd name="T18" fmla="*/ 37 w 79"/>
                  <a:gd name="T19" fmla="*/ 31 h 124"/>
                  <a:gd name="T20" fmla="*/ 30 w 79"/>
                  <a:gd name="T21" fmla="*/ 44 h 124"/>
                  <a:gd name="T22" fmla="*/ 23 w 79"/>
                  <a:gd name="T23" fmla="*/ 64 h 124"/>
                  <a:gd name="T24" fmla="*/ 17 w 79"/>
                  <a:gd name="T25" fmla="*/ 67 h 124"/>
                  <a:gd name="T26" fmla="*/ 13 w 79"/>
                  <a:gd name="T27" fmla="*/ 88 h 124"/>
                  <a:gd name="T28" fmla="*/ 0 w 79"/>
                  <a:gd name="T29" fmla="*/ 107 h 1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
                  <a:gd name="T46" fmla="*/ 0 h 124"/>
                  <a:gd name="T47" fmla="*/ 79 w 79"/>
                  <a:gd name="T48" fmla="*/ 124 h 1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 h="124">
                    <a:moveTo>
                      <a:pt x="0" y="123"/>
                    </a:moveTo>
                    <a:lnTo>
                      <a:pt x="20" y="91"/>
                    </a:lnTo>
                    <a:lnTo>
                      <a:pt x="20" y="77"/>
                    </a:lnTo>
                    <a:lnTo>
                      <a:pt x="26" y="63"/>
                    </a:lnTo>
                    <a:lnTo>
                      <a:pt x="36" y="55"/>
                    </a:lnTo>
                    <a:lnTo>
                      <a:pt x="46" y="32"/>
                    </a:lnTo>
                    <a:lnTo>
                      <a:pt x="68" y="18"/>
                    </a:lnTo>
                    <a:lnTo>
                      <a:pt x="78" y="0"/>
                    </a:lnTo>
                    <a:lnTo>
                      <a:pt x="73" y="22"/>
                    </a:lnTo>
                    <a:lnTo>
                      <a:pt x="58" y="36"/>
                    </a:lnTo>
                    <a:lnTo>
                      <a:pt x="46" y="50"/>
                    </a:lnTo>
                    <a:lnTo>
                      <a:pt x="36" y="73"/>
                    </a:lnTo>
                    <a:lnTo>
                      <a:pt x="26" y="77"/>
                    </a:lnTo>
                    <a:lnTo>
                      <a:pt x="20" y="101"/>
                    </a:lnTo>
                    <a:lnTo>
                      <a:pt x="0" y="123"/>
                    </a:lnTo>
                  </a:path>
                </a:pathLst>
              </a:custGeom>
              <a:solidFill>
                <a:srgbClr val="402000"/>
              </a:solidFill>
              <a:ln w="12700" cap="rnd">
                <a:noFill/>
                <a:round/>
                <a:headEnd/>
                <a:tailEnd/>
              </a:ln>
            </p:spPr>
            <p:txBody>
              <a:bodyPr>
                <a:prstTxWarp prst="textNoShape">
                  <a:avLst/>
                </a:prstTxWarp>
              </a:bodyPr>
              <a:lstStyle/>
              <a:p>
                <a:endParaRPr lang="en-US"/>
              </a:p>
            </p:txBody>
          </p:sp>
          <p:sp>
            <p:nvSpPr>
              <p:cNvPr id="571" name="Freeform 131"/>
              <p:cNvSpPr>
                <a:spLocks/>
              </p:cNvSpPr>
              <p:nvPr/>
            </p:nvSpPr>
            <p:spPr bwMode="auto">
              <a:xfrm>
                <a:off x="1192" y="2074"/>
                <a:ext cx="12" cy="14"/>
              </a:xfrm>
              <a:custGeom>
                <a:avLst/>
                <a:gdLst>
                  <a:gd name="T0" fmla="*/ 11 w 18"/>
                  <a:gd name="T1" fmla="*/ 0 h 17"/>
                  <a:gd name="T2" fmla="*/ 9 w 18"/>
                  <a:gd name="T3" fmla="*/ 5 h 17"/>
                  <a:gd name="T4" fmla="*/ 0 w 18"/>
                  <a:gd name="T5" fmla="*/ 11 h 17"/>
                  <a:gd name="T6" fmla="*/ 5 w 18"/>
                  <a:gd name="T7" fmla="*/ 13 h 17"/>
                  <a:gd name="T8" fmla="*/ 9 w 18"/>
                  <a:gd name="T9" fmla="*/ 11 h 17"/>
                  <a:gd name="T10" fmla="*/ 11 w 18"/>
                  <a:gd name="T11" fmla="*/ 0 h 17"/>
                  <a:gd name="T12" fmla="*/ 0 60000 65536"/>
                  <a:gd name="T13" fmla="*/ 0 60000 65536"/>
                  <a:gd name="T14" fmla="*/ 0 60000 65536"/>
                  <a:gd name="T15" fmla="*/ 0 60000 65536"/>
                  <a:gd name="T16" fmla="*/ 0 60000 65536"/>
                  <a:gd name="T17" fmla="*/ 0 60000 65536"/>
                  <a:gd name="T18" fmla="*/ 0 w 18"/>
                  <a:gd name="T19" fmla="*/ 0 h 17"/>
                  <a:gd name="T20" fmla="*/ 18 w 1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8" h="17">
                    <a:moveTo>
                      <a:pt x="17" y="0"/>
                    </a:moveTo>
                    <a:lnTo>
                      <a:pt x="14" y="6"/>
                    </a:lnTo>
                    <a:lnTo>
                      <a:pt x="0" y="13"/>
                    </a:lnTo>
                    <a:lnTo>
                      <a:pt x="7" y="16"/>
                    </a:lnTo>
                    <a:lnTo>
                      <a:pt x="14" y="13"/>
                    </a:lnTo>
                    <a:lnTo>
                      <a:pt x="17" y="0"/>
                    </a:lnTo>
                  </a:path>
                </a:pathLst>
              </a:custGeom>
              <a:solidFill>
                <a:srgbClr val="402000"/>
              </a:solidFill>
              <a:ln w="12700" cap="rnd">
                <a:noFill/>
                <a:round/>
                <a:headEnd/>
                <a:tailEnd/>
              </a:ln>
            </p:spPr>
            <p:txBody>
              <a:bodyPr>
                <a:prstTxWarp prst="textNoShape">
                  <a:avLst/>
                </a:prstTxWarp>
              </a:bodyPr>
              <a:lstStyle/>
              <a:p>
                <a:endParaRPr lang="en-US"/>
              </a:p>
            </p:txBody>
          </p:sp>
          <p:sp>
            <p:nvSpPr>
              <p:cNvPr id="572" name="Freeform 132"/>
              <p:cNvSpPr>
                <a:spLocks/>
              </p:cNvSpPr>
              <p:nvPr/>
            </p:nvSpPr>
            <p:spPr bwMode="auto">
              <a:xfrm>
                <a:off x="1198" y="2091"/>
                <a:ext cx="13" cy="28"/>
              </a:xfrm>
              <a:custGeom>
                <a:avLst/>
                <a:gdLst>
                  <a:gd name="T0" fmla="*/ 12 w 19"/>
                  <a:gd name="T1" fmla="*/ 0 h 32"/>
                  <a:gd name="T2" fmla="*/ 10 w 19"/>
                  <a:gd name="T3" fmla="*/ 13 h 32"/>
                  <a:gd name="T4" fmla="*/ 8 w 19"/>
                  <a:gd name="T5" fmla="*/ 20 h 32"/>
                  <a:gd name="T6" fmla="*/ 0 w 19"/>
                  <a:gd name="T7" fmla="*/ 27 h 32"/>
                  <a:gd name="T8" fmla="*/ 5 w 19"/>
                  <a:gd name="T9" fmla="*/ 24 h 32"/>
                  <a:gd name="T10" fmla="*/ 12 w 19"/>
                  <a:gd name="T11" fmla="*/ 20 h 32"/>
                  <a:gd name="T12" fmla="*/ 12 w 19"/>
                  <a:gd name="T13" fmla="*/ 13 h 32"/>
                  <a:gd name="T14" fmla="*/ 12 w 19"/>
                  <a:gd name="T15" fmla="*/ 0 h 32"/>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32"/>
                  <a:gd name="T26" fmla="*/ 19 w 19"/>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32">
                    <a:moveTo>
                      <a:pt x="18" y="0"/>
                    </a:moveTo>
                    <a:lnTo>
                      <a:pt x="14" y="15"/>
                    </a:lnTo>
                    <a:lnTo>
                      <a:pt x="11" y="23"/>
                    </a:lnTo>
                    <a:lnTo>
                      <a:pt x="0" y="31"/>
                    </a:lnTo>
                    <a:lnTo>
                      <a:pt x="7" y="27"/>
                    </a:lnTo>
                    <a:lnTo>
                      <a:pt x="18" y="23"/>
                    </a:lnTo>
                    <a:lnTo>
                      <a:pt x="18" y="15"/>
                    </a:lnTo>
                    <a:lnTo>
                      <a:pt x="18" y="0"/>
                    </a:lnTo>
                  </a:path>
                </a:pathLst>
              </a:custGeom>
              <a:solidFill>
                <a:srgbClr val="402000"/>
              </a:solidFill>
              <a:ln w="12700" cap="rnd">
                <a:noFill/>
                <a:round/>
                <a:headEnd/>
                <a:tailEnd/>
              </a:ln>
            </p:spPr>
            <p:txBody>
              <a:bodyPr>
                <a:prstTxWarp prst="textNoShape">
                  <a:avLst/>
                </a:prstTxWarp>
              </a:bodyPr>
              <a:lstStyle/>
              <a:p>
                <a:endParaRPr lang="en-US"/>
              </a:p>
            </p:txBody>
          </p:sp>
          <p:sp>
            <p:nvSpPr>
              <p:cNvPr id="573" name="Freeform 133"/>
              <p:cNvSpPr>
                <a:spLocks/>
              </p:cNvSpPr>
              <p:nvPr/>
            </p:nvSpPr>
            <p:spPr bwMode="auto">
              <a:xfrm>
                <a:off x="1257" y="2064"/>
                <a:ext cx="16" cy="67"/>
              </a:xfrm>
              <a:custGeom>
                <a:avLst/>
                <a:gdLst>
                  <a:gd name="T0" fmla="*/ 0 w 26"/>
                  <a:gd name="T1" fmla="*/ 66 h 77"/>
                  <a:gd name="T2" fmla="*/ 0 w 26"/>
                  <a:gd name="T3" fmla="*/ 47 h 77"/>
                  <a:gd name="T4" fmla="*/ 2 w 26"/>
                  <a:gd name="T5" fmla="*/ 31 h 77"/>
                  <a:gd name="T6" fmla="*/ 8 w 26"/>
                  <a:gd name="T7" fmla="*/ 16 h 77"/>
                  <a:gd name="T8" fmla="*/ 15 w 26"/>
                  <a:gd name="T9" fmla="*/ 0 h 77"/>
                  <a:gd name="T10" fmla="*/ 8 w 26"/>
                  <a:gd name="T11" fmla="*/ 27 h 77"/>
                  <a:gd name="T12" fmla="*/ 2 w 26"/>
                  <a:gd name="T13" fmla="*/ 47 h 77"/>
                  <a:gd name="T14" fmla="*/ 0 w 26"/>
                  <a:gd name="T15" fmla="*/ 66 h 77"/>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77"/>
                  <a:gd name="T26" fmla="*/ 26 w 26"/>
                  <a:gd name="T27" fmla="*/ 77 h 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77">
                    <a:moveTo>
                      <a:pt x="0" y="76"/>
                    </a:moveTo>
                    <a:lnTo>
                      <a:pt x="0" y="54"/>
                    </a:lnTo>
                    <a:lnTo>
                      <a:pt x="4" y="36"/>
                    </a:lnTo>
                    <a:lnTo>
                      <a:pt x="13" y="18"/>
                    </a:lnTo>
                    <a:lnTo>
                      <a:pt x="25" y="0"/>
                    </a:lnTo>
                    <a:lnTo>
                      <a:pt x="13" y="31"/>
                    </a:lnTo>
                    <a:lnTo>
                      <a:pt x="4" y="54"/>
                    </a:lnTo>
                    <a:lnTo>
                      <a:pt x="0" y="76"/>
                    </a:lnTo>
                  </a:path>
                </a:pathLst>
              </a:custGeom>
              <a:solidFill>
                <a:srgbClr val="402000"/>
              </a:solidFill>
              <a:ln w="12700" cap="rnd">
                <a:noFill/>
                <a:round/>
                <a:headEnd/>
                <a:tailEnd/>
              </a:ln>
            </p:spPr>
            <p:txBody>
              <a:bodyPr>
                <a:prstTxWarp prst="textNoShape">
                  <a:avLst/>
                </a:prstTxWarp>
              </a:bodyPr>
              <a:lstStyle/>
              <a:p>
                <a:endParaRPr lang="en-US"/>
              </a:p>
            </p:txBody>
          </p:sp>
          <p:sp>
            <p:nvSpPr>
              <p:cNvPr id="574" name="Freeform 134"/>
              <p:cNvSpPr>
                <a:spLocks/>
              </p:cNvSpPr>
              <p:nvPr/>
            </p:nvSpPr>
            <p:spPr bwMode="auto">
              <a:xfrm>
                <a:off x="1273" y="1969"/>
                <a:ext cx="68" cy="78"/>
              </a:xfrm>
              <a:custGeom>
                <a:avLst/>
                <a:gdLst>
                  <a:gd name="T0" fmla="*/ 0 w 106"/>
                  <a:gd name="T1" fmla="*/ 77 h 89"/>
                  <a:gd name="T2" fmla="*/ 7 w 106"/>
                  <a:gd name="T3" fmla="*/ 58 h 89"/>
                  <a:gd name="T4" fmla="*/ 22 w 106"/>
                  <a:gd name="T5" fmla="*/ 42 h 89"/>
                  <a:gd name="T6" fmla="*/ 42 w 106"/>
                  <a:gd name="T7" fmla="*/ 26 h 89"/>
                  <a:gd name="T8" fmla="*/ 60 w 106"/>
                  <a:gd name="T9" fmla="*/ 11 h 89"/>
                  <a:gd name="T10" fmla="*/ 67 w 106"/>
                  <a:gd name="T11" fmla="*/ 0 h 89"/>
                  <a:gd name="T12" fmla="*/ 60 w 106"/>
                  <a:gd name="T13" fmla="*/ 16 h 89"/>
                  <a:gd name="T14" fmla="*/ 46 w 106"/>
                  <a:gd name="T15" fmla="*/ 26 h 89"/>
                  <a:gd name="T16" fmla="*/ 28 w 106"/>
                  <a:gd name="T17" fmla="*/ 42 h 89"/>
                  <a:gd name="T18" fmla="*/ 14 w 106"/>
                  <a:gd name="T19" fmla="*/ 58 h 89"/>
                  <a:gd name="T20" fmla="*/ 7 w 106"/>
                  <a:gd name="T21" fmla="*/ 65 h 89"/>
                  <a:gd name="T22" fmla="*/ 0 w 106"/>
                  <a:gd name="T23" fmla="*/ 77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6"/>
                  <a:gd name="T37" fmla="*/ 0 h 89"/>
                  <a:gd name="T38" fmla="*/ 106 w 106"/>
                  <a:gd name="T39" fmla="*/ 89 h 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6" h="89">
                    <a:moveTo>
                      <a:pt x="0" y="88"/>
                    </a:moveTo>
                    <a:lnTo>
                      <a:pt x="11" y="66"/>
                    </a:lnTo>
                    <a:lnTo>
                      <a:pt x="34" y="48"/>
                    </a:lnTo>
                    <a:lnTo>
                      <a:pt x="66" y="30"/>
                    </a:lnTo>
                    <a:lnTo>
                      <a:pt x="93" y="13"/>
                    </a:lnTo>
                    <a:lnTo>
                      <a:pt x="105" y="0"/>
                    </a:lnTo>
                    <a:lnTo>
                      <a:pt x="93" y="18"/>
                    </a:lnTo>
                    <a:lnTo>
                      <a:pt x="71" y="30"/>
                    </a:lnTo>
                    <a:lnTo>
                      <a:pt x="44" y="48"/>
                    </a:lnTo>
                    <a:lnTo>
                      <a:pt x="22" y="66"/>
                    </a:lnTo>
                    <a:lnTo>
                      <a:pt x="11" y="74"/>
                    </a:lnTo>
                    <a:lnTo>
                      <a:pt x="0" y="88"/>
                    </a:lnTo>
                  </a:path>
                </a:pathLst>
              </a:custGeom>
              <a:solidFill>
                <a:srgbClr val="402000"/>
              </a:solidFill>
              <a:ln w="12700" cap="rnd">
                <a:noFill/>
                <a:round/>
                <a:headEnd/>
                <a:tailEnd/>
              </a:ln>
            </p:spPr>
            <p:txBody>
              <a:bodyPr>
                <a:prstTxWarp prst="textNoShape">
                  <a:avLst/>
                </a:prstTxWarp>
              </a:bodyPr>
              <a:lstStyle/>
              <a:p>
                <a:endParaRPr lang="en-US"/>
              </a:p>
            </p:txBody>
          </p:sp>
          <p:sp>
            <p:nvSpPr>
              <p:cNvPr id="575" name="Freeform 135"/>
              <p:cNvSpPr>
                <a:spLocks/>
              </p:cNvSpPr>
              <p:nvPr/>
            </p:nvSpPr>
            <p:spPr bwMode="auto">
              <a:xfrm>
                <a:off x="1293" y="1877"/>
                <a:ext cx="90" cy="81"/>
              </a:xfrm>
              <a:custGeom>
                <a:avLst/>
                <a:gdLst>
                  <a:gd name="T0" fmla="*/ 0 w 141"/>
                  <a:gd name="T1" fmla="*/ 80 h 93"/>
                  <a:gd name="T2" fmla="*/ 7 w 141"/>
                  <a:gd name="T3" fmla="*/ 68 h 93"/>
                  <a:gd name="T4" fmla="*/ 14 w 141"/>
                  <a:gd name="T5" fmla="*/ 53 h 93"/>
                  <a:gd name="T6" fmla="*/ 25 w 141"/>
                  <a:gd name="T7" fmla="*/ 46 h 93"/>
                  <a:gd name="T8" fmla="*/ 35 w 141"/>
                  <a:gd name="T9" fmla="*/ 34 h 93"/>
                  <a:gd name="T10" fmla="*/ 50 w 141"/>
                  <a:gd name="T11" fmla="*/ 23 h 93"/>
                  <a:gd name="T12" fmla="*/ 64 w 141"/>
                  <a:gd name="T13" fmla="*/ 11 h 93"/>
                  <a:gd name="T14" fmla="*/ 78 w 141"/>
                  <a:gd name="T15" fmla="*/ 4 h 93"/>
                  <a:gd name="T16" fmla="*/ 81 w 141"/>
                  <a:gd name="T17" fmla="*/ 0 h 93"/>
                  <a:gd name="T18" fmla="*/ 89 w 141"/>
                  <a:gd name="T19" fmla="*/ 0 h 93"/>
                  <a:gd name="T20" fmla="*/ 81 w 141"/>
                  <a:gd name="T21" fmla="*/ 4 h 93"/>
                  <a:gd name="T22" fmla="*/ 75 w 141"/>
                  <a:gd name="T23" fmla="*/ 11 h 93"/>
                  <a:gd name="T24" fmla="*/ 61 w 141"/>
                  <a:gd name="T25" fmla="*/ 23 h 93"/>
                  <a:gd name="T26" fmla="*/ 46 w 141"/>
                  <a:gd name="T27" fmla="*/ 34 h 93"/>
                  <a:gd name="T28" fmla="*/ 31 w 141"/>
                  <a:gd name="T29" fmla="*/ 46 h 93"/>
                  <a:gd name="T30" fmla="*/ 21 w 141"/>
                  <a:gd name="T31" fmla="*/ 53 h 93"/>
                  <a:gd name="T32" fmla="*/ 10 w 141"/>
                  <a:gd name="T33" fmla="*/ 61 h 93"/>
                  <a:gd name="T34" fmla="*/ 0 w 141"/>
                  <a:gd name="T35" fmla="*/ 80 h 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1"/>
                  <a:gd name="T55" fmla="*/ 0 h 93"/>
                  <a:gd name="T56" fmla="*/ 141 w 141"/>
                  <a:gd name="T57" fmla="*/ 93 h 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1" h="93">
                    <a:moveTo>
                      <a:pt x="0" y="92"/>
                    </a:moveTo>
                    <a:lnTo>
                      <a:pt x="11" y="78"/>
                    </a:lnTo>
                    <a:lnTo>
                      <a:pt x="22" y="61"/>
                    </a:lnTo>
                    <a:lnTo>
                      <a:pt x="39" y="53"/>
                    </a:lnTo>
                    <a:lnTo>
                      <a:pt x="55" y="39"/>
                    </a:lnTo>
                    <a:lnTo>
                      <a:pt x="78" y="26"/>
                    </a:lnTo>
                    <a:lnTo>
                      <a:pt x="100" y="13"/>
                    </a:lnTo>
                    <a:lnTo>
                      <a:pt x="122" y="5"/>
                    </a:lnTo>
                    <a:lnTo>
                      <a:pt x="127" y="0"/>
                    </a:lnTo>
                    <a:lnTo>
                      <a:pt x="140" y="0"/>
                    </a:lnTo>
                    <a:lnTo>
                      <a:pt x="127" y="5"/>
                    </a:lnTo>
                    <a:lnTo>
                      <a:pt x="117" y="13"/>
                    </a:lnTo>
                    <a:lnTo>
                      <a:pt x="95" y="26"/>
                    </a:lnTo>
                    <a:lnTo>
                      <a:pt x="72" y="39"/>
                    </a:lnTo>
                    <a:lnTo>
                      <a:pt x="49" y="53"/>
                    </a:lnTo>
                    <a:lnTo>
                      <a:pt x="33" y="61"/>
                    </a:lnTo>
                    <a:lnTo>
                      <a:pt x="16" y="70"/>
                    </a:lnTo>
                    <a:lnTo>
                      <a:pt x="0" y="92"/>
                    </a:lnTo>
                  </a:path>
                </a:pathLst>
              </a:custGeom>
              <a:solidFill>
                <a:srgbClr val="402000"/>
              </a:solidFill>
              <a:ln w="12700" cap="rnd">
                <a:noFill/>
                <a:round/>
                <a:headEnd/>
                <a:tailEnd/>
              </a:ln>
            </p:spPr>
            <p:txBody>
              <a:bodyPr>
                <a:prstTxWarp prst="textNoShape">
                  <a:avLst/>
                </a:prstTxWarp>
              </a:bodyPr>
              <a:lstStyle/>
              <a:p>
                <a:endParaRPr lang="en-US"/>
              </a:p>
            </p:txBody>
          </p:sp>
          <p:sp>
            <p:nvSpPr>
              <p:cNvPr id="576" name="Freeform 136"/>
              <p:cNvSpPr>
                <a:spLocks/>
              </p:cNvSpPr>
              <p:nvPr/>
            </p:nvSpPr>
            <p:spPr bwMode="auto">
              <a:xfrm>
                <a:off x="1316" y="1888"/>
                <a:ext cx="31" cy="29"/>
              </a:xfrm>
              <a:custGeom>
                <a:avLst/>
                <a:gdLst>
                  <a:gd name="T0" fmla="*/ 0 w 49"/>
                  <a:gd name="T1" fmla="*/ 28 h 34"/>
                  <a:gd name="T2" fmla="*/ 3 w 49"/>
                  <a:gd name="T3" fmla="*/ 20 h 34"/>
                  <a:gd name="T4" fmla="*/ 12 w 49"/>
                  <a:gd name="T5" fmla="*/ 14 h 34"/>
                  <a:gd name="T6" fmla="*/ 27 w 49"/>
                  <a:gd name="T7" fmla="*/ 3 h 34"/>
                  <a:gd name="T8" fmla="*/ 30 w 49"/>
                  <a:gd name="T9" fmla="*/ 0 h 34"/>
                  <a:gd name="T10" fmla="*/ 22 w 49"/>
                  <a:gd name="T11" fmla="*/ 11 h 34"/>
                  <a:gd name="T12" fmla="*/ 9 w 49"/>
                  <a:gd name="T13" fmla="*/ 20 h 34"/>
                  <a:gd name="T14" fmla="*/ 0 w 49"/>
                  <a:gd name="T15" fmla="*/ 28 h 34"/>
                  <a:gd name="T16" fmla="*/ 0 60000 65536"/>
                  <a:gd name="T17" fmla="*/ 0 60000 65536"/>
                  <a:gd name="T18" fmla="*/ 0 60000 65536"/>
                  <a:gd name="T19" fmla="*/ 0 60000 65536"/>
                  <a:gd name="T20" fmla="*/ 0 60000 65536"/>
                  <a:gd name="T21" fmla="*/ 0 60000 65536"/>
                  <a:gd name="T22" fmla="*/ 0 60000 65536"/>
                  <a:gd name="T23" fmla="*/ 0 60000 65536"/>
                  <a:gd name="T24" fmla="*/ 0 w 49"/>
                  <a:gd name="T25" fmla="*/ 0 h 34"/>
                  <a:gd name="T26" fmla="*/ 49 w 49"/>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 h="34">
                    <a:moveTo>
                      <a:pt x="0" y="33"/>
                    </a:moveTo>
                    <a:lnTo>
                      <a:pt x="5" y="24"/>
                    </a:lnTo>
                    <a:lnTo>
                      <a:pt x="19" y="16"/>
                    </a:lnTo>
                    <a:lnTo>
                      <a:pt x="43" y="4"/>
                    </a:lnTo>
                    <a:lnTo>
                      <a:pt x="48" y="0"/>
                    </a:lnTo>
                    <a:lnTo>
                      <a:pt x="34" y="13"/>
                    </a:lnTo>
                    <a:lnTo>
                      <a:pt x="14" y="24"/>
                    </a:lnTo>
                    <a:lnTo>
                      <a:pt x="0" y="33"/>
                    </a:lnTo>
                  </a:path>
                </a:pathLst>
              </a:custGeom>
              <a:solidFill>
                <a:srgbClr val="402000"/>
              </a:solidFill>
              <a:ln w="12700" cap="rnd">
                <a:noFill/>
                <a:round/>
                <a:headEnd/>
                <a:tailEnd/>
              </a:ln>
            </p:spPr>
            <p:txBody>
              <a:bodyPr>
                <a:prstTxWarp prst="textNoShape">
                  <a:avLst/>
                </a:prstTxWarp>
              </a:bodyPr>
              <a:lstStyle/>
              <a:p>
                <a:endParaRPr lang="en-US"/>
              </a:p>
            </p:txBody>
          </p:sp>
          <p:sp>
            <p:nvSpPr>
              <p:cNvPr id="577" name="Freeform 137"/>
              <p:cNvSpPr>
                <a:spLocks/>
              </p:cNvSpPr>
              <p:nvPr/>
            </p:nvSpPr>
            <p:spPr bwMode="auto">
              <a:xfrm>
                <a:off x="1293" y="1905"/>
                <a:ext cx="66" cy="58"/>
              </a:xfrm>
              <a:custGeom>
                <a:avLst/>
                <a:gdLst>
                  <a:gd name="T0" fmla="*/ 0 w 104"/>
                  <a:gd name="T1" fmla="*/ 57 h 67"/>
                  <a:gd name="T2" fmla="*/ 10 w 104"/>
                  <a:gd name="T3" fmla="*/ 46 h 67"/>
                  <a:gd name="T4" fmla="*/ 20 w 104"/>
                  <a:gd name="T5" fmla="*/ 35 h 67"/>
                  <a:gd name="T6" fmla="*/ 34 w 104"/>
                  <a:gd name="T7" fmla="*/ 23 h 67"/>
                  <a:gd name="T8" fmla="*/ 55 w 104"/>
                  <a:gd name="T9" fmla="*/ 11 h 67"/>
                  <a:gd name="T10" fmla="*/ 65 w 104"/>
                  <a:gd name="T11" fmla="*/ 0 h 67"/>
                  <a:gd name="T12" fmla="*/ 58 w 104"/>
                  <a:gd name="T13" fmla="*/ 11 h 67"/>
                  <a:gd name="T14" fmla="*/ 41 w 104"/>
                  <a:gd name="T15" fmla="*/ 27 h 67"/>
                  <a:gd name="T16" fmla="*/ 27 w 104"/>
                  <a:gd name="T17" fmla="*/ 35 h 67"/>
                  <a:gd name="T18" fmla="*/ 20 w 104"/>
                  <a:gd name="T19" fmla="*/ 42 h 67"/>
                  <a:gd name="T20" fmla="*/ 17 w 104"/>
                  <a:gd name="T21" fmla="*/ 42 h 67"/>
                  <a:gd name="T22" fmla="*/ 0 w 104"/>
                  <a:gd name="T23" fmla="*/ 57 h 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
                  <a:gd name="T37" fmla="*/ 0 h 67"/>
                  <a:gd name="T38" fmla="*/ 104 w 104"/>
                  <a:gd name="T39" fmla="*/ 67 h 6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 h="67">
                    <a:moveTo>
                      <a:pt x="0" y="66"/>
                    </a:moveTo>
                    <a:lnTo>
                      <a:pt x="16" y="53"/>
                    </a:lnTo>
                    <a:lnTo>
                      <a:pt x="32" y="40"/>
                    </a:lnTo>
                    <a:lnTo>
                      <a:pt x="54" y="26"/>
                    </a:lnTo>
                    <a:lnTo>
                      <a:pt x="87" y="13"/>
                    </a:lnTo>
                    <a:lnTo>
                      <a:pt x="103" y="0"/>
                    </a:lnTo>
                    <a:lnTo>
                      <a:pt x="92" y="13"/>
                    </a:lnTo>
                    <a:lnTo>
                      <a:pt x="64" y="31"/>
                    </a:lnTo>
                    <a:lnTo>
                      <a:pt x="43" y="40"/>
                    </a:lnTo>
                    <a:lnTo>
                      <a:pt x="32" y="48"/>
                    </a:lnTo>
                    <a:lnTo>
                      <a:pt x="27" y="48"/>
                    </a:lnTo>
                    <a:lnTo>
                      <a:pt x="0" y="66"/>
                    </a:lnTo>
                  </a:path>
                </a:pathLst>
              </a:custGeom>
              <a:solidFill>
                <a:srgbClr val="402000"/>
              </a:solidFill>
              <a:ln w="12700" cap="rnd">
                <a:noFill/>
                <a:round/>
                <a:headEnd/>
                <a:tailEnd/>
              </a:ln>
            </p:spPr>
            <p:txBody>
              <a:bodyPr>
                <a:prstTxWarp prst="textNoShape">
                  <a:avLst/>
                </a:prstTxWarp>
              </a:bodyPr>
              <a:lstStyle/>
              <a:p>
                <a:endParaRPr lang="en-US"/>
              </a:p>
            </p:txBody>
          </p:sp>
          <p:sp>
            <p:nvSpPr>
              <p:cNvPr id="578" name="Freeform 138"/>
              <p:cNvSpPr>
                <a:spLocks/>
              </p:cNvSpPr>
              <p:nvPr/>
            </p:nvSpPr>
            <p:spPr bwMode="auto">
              <a:xfrm>
                <a:off x="1312" y="1931"/>
                <a:ext cx="43" cy="50"/>
              </a:xfrm>
              <a:custGeom>
                <a:avLst/>
                <a:gdLst>
                  <a:gd name="T0" fmla="*/ 0 w 68"/>
                  <a:gd name="T1" fmla="*/ 49 h 57"/>
                  <a:gd name="T2" fmla="*/ 6 w 68"/>
                  <a:gd name="T3" fmla="*/ 34 h 57"/>
                  <a:gd name="T4" fmla="*/ 19 w 68"/>
                  <a:gd name="T5" fmla="*/ 18 h 57"/>
                  <a:gd name="T6" fmla="*/ 36 w 68"/>
                  <a:gd name="T7" fmla="*/ 8 h 57"/>
                  <a:gd name="T8" fmla="*/ 42 w 68"/>
                  <a:gd name="T9" fmla="*/ 0 h 57"/>
                  <a:gd name="T10" fmla="*/ 32 w 68"/>
                  <a:gd name="T11" fmla="*/ 11 h 57"/>
                  <a:gd name="T12" fmla="*/ 19 w 68"/>
                  <a:gd name="T13" fmla="*/ 23 h 57"/>
                  <a:gd name="T14" fmla="*/ 10 w 68"/>
                  <a:gd name="T15" fmla="*/ 34 h 57"/>
                  <a:gd name="T16" fmla="*/ 0 w 68"/>
                  <a:gd name="T17" fmla="*/ 49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
                  <a:gd name="T28" fmla="*/ 0 h 57"/>
                  <a:gd name="T29" fmla="*/ 68 w 68"/>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 h="57">
                    <a:moveTo>
                      <a:pt x="0" y="56"/>
                    </a:moveTo>
                    <a:lnTo>
                      <a:pt x="10" y="39"/>
                    </a:lnTo>
                    <a:lnTo>
                      <a:pt x="30" y="21"/>
                    </a:lnTo>
                    <a:lnTo>
                      <a:pt x="57" y="9"/>
                    </a:lnTo>
                    <a:lnTo>
                      <a:pt x="67" y="0"/>
                    </a:lnTo>
                    <a:lnTo>
                      <a:pt x="51" y="13"/>
                    </a:lnTo>
                    <a:lnTo>
                      <a:pt x="30" y="26"/>
                    </a:lnTo>
                    <a:lnTo>
                      <a:pt x="16" y="39"/>
                    </a:lnTo>
                    <a:lnTo>
                      <a:pt x="0" y="56"/>
                    </a:lnTo>
                  </a:path>
                </a:pathLst>
              </a:custGeom>
              <a:solidFill>
                <a:srgbClr val="402000"/>
              </a:solidFill>
              <a:ln w="12700" cap="rnd">
                <a:noFill/>
                <a:round/>
                <a:headEnd/>
                <a:tailEnd/>
              </a:ln>
            </p:spPr>
            <p:txBody>
              <a:bodyPr>
                <a:prstTxWarp prst="textNoShape">
                  <a:avLst/>
                </a:prstTxWarp>
              </a:bodyPr>
              <a:lstStyle/>
              <a:p>
                <a:endParaRPr lang="en-US"/>
              </a:p>
            </p:txBody>
          </p:sp>
          <p:sp>
            <p:nvSpPr>
              <p:cNvPr id="579" name="Freeform 139"/>
              <p:cNvSpPr>
                <a:spLocks/>
              </p:cNvSpPr>
              <p:nvPr/>
            </p:nvSpPr>
            <p:spPr bwMode="auto">
              <a:xfrm>
                <a:off x="1355" y="1905"/>
                <a:ext cx="51" cy="44"/>
              </a:xfrm>
              <a:custGeom>
                <a:avLst/>
                <a:gdLst>
                  <a:gd name="T0" fmla="*/ 0 w 80"/>
                  <a:gd name="T1" fmla="*/ 43 h 51"/>
                  <a:gd name="T2" fmla="*/ 17 w 80"/>
                  <a:gd name="T3" fmla="*/ 29 h 51"/>
                  <a:gd name="T4" fmla="*/ 34 w 80"/>
                  <a:gd name="T5" fmla="*/ 15 h 51"/>
                  <a:gd name="T6" fmla="*/ 40 w 80"/>
                  <a:gd name="T7" fmla="*/ 3 h 51"/>
                  <a:gd name="T8" fmla="*/ 50 w 80"/>
                  <a:gd name="T9" fmla="*/ 0 h 51"/>
                  <a:gd name="T10" fmla="*/ 40 w 80"/>
                  <a:gd name="T11" fmla="*/ 7 h 51"/>
                  <a:gd name="T12" fmla="*/ 38 w 80"/>
                  <a:gd name="T13" fmla="*/ 19 h 51"/>
                  <a:gd name="T14" fmla="*/ 23 w 80"/>
                  <a:gd name="T15" fmla="*/ 29 h 51"/>
                  <a:gd name="T16" fmla="*/ 13 w 80"/>
                  <a:gd name="T17" fmla="*/ 36 h 51"/>
                  <a:gd name="T18" fmla="*/ 0 w 80"/>
                  <a:gd name="T19" fmla="*/ 43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
                  <a:gd name="T31" fmla="*/ 0 h 51"/>
                  <a:gd name="T32" fmla="*/ 80 w 80"/>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 h="51">
                    <a:moveTo>
                      <a:pt x="0" y="50"/>
                    </a:moveTo>
                    <a:lnTo>
                      <a:pt x="26" y="34"/>
                    </a:lnTo>
                    <a:lnTo>
                      <a:pt x="53" y="17"/>
                    </a:lnTo>
                    <a:lnTo>
                      <a:pt x="63" y="4"/>
                    </a:lnTo>
                    <a:lnTo>
                      <a:pt x="79" y="0"/>
                    </a:lnTo>
                    <a:lnTo>
                      <a:pt x="63" y="8"/>
                    </a:lnTo>
                    <a:lnTo>
                      <a:pt x="59" y="22"/>
                    </a:lnTo>
                    <a:lnTo>
                      <a:pt x="36" y="34"/>
                    </a:lnTo>
                    <a:lnTo>
                      <a:pt x="20" y="42"/>
                    </a:lnTo>
                    <a:lnTo>
                      <a:pt x="0" y="50"/>
                    </a:lnTo>
                  </a:path>
                </a:pathLst>
              </a:custGeom>
              <a:solidFill>
                <a:srgbClr val="402000"/>
              </a:solidFill>
              <a:ln w="12700" cap="rnd">
                <a:noFill/>
                <a:round/>
                <a:headEnd/>
                <a:tailEnd/>
              </a:ln>
            </p:spPr>
            <p:txBody>
              <a:bodyPr>
                <a:prstTxWarp prst="textNoShape">
                  <a:avLst/>
                </a:prstTxWarp>
              </a:bodyPr>
              <a:lstStyle/>
              <a:p>
                <a:endParaRPr lang="en-US"/>
              </a:p>
            </p:txBody>
          </p:sp>
          <p:sp>
            <p:nvSpPr>
              <p:cNvPr id="580" name="Freeform 140"/>
              <p:cNvSpPr>
                <a:spLocks/>
              </p:cNvSpPr>
              <p:nvPr/>
            </p:nvSpPr>
            <p:spPr bwMode="auto">
              <a:xfrm>
                <a:off x="1366" y="1881"/>
                <a:ext cx="52" cy="36"/>
              </a:xfrm>
              <a:custGeom>
                <a:avLst/>
                <a:gdLst>
                  <a:gd name="T0" fmla="*/ 0 w 81"/>
                  <a:gd name="T1" fmla="*/ 35 h 42"/>
                  <a:gd name="T2" fmla="*/ 17 w 81"/>
                  <a:gd name="T3" fmla="*/ 21 h 42"/>
                  <a:gd name="T4" fmla="*/ 24 w 81"/>
                  <a:gd name="T5" fmla="*/ 10 h 42"/>
                  <a:gd name="T6" fmla="*/ 41 w 81"/>
                  <a:gd name="T7" fmla="*/ 0 h 42"/>
                  <a:gd name="T8" fmla="*/ 51 w 81"/>
                  <a:gd name="T9" fmla="*/ 0 h 42"/>
                  <a:gd name="T10" fmla="*/ 38 w 81"/>
                  <a:gd name="T11" fmla="*/ 7 h 42"/>
                  <a:gd name="T12" fmla="*/ 24 w 81"/>
                  <a:gd name="T13" fmla="*/ 15 h 42"/>
                  <a:gd name="T14" fmla="*/ 21 w 81"/>
                  <a:gd name="T15" fmla="*/ 21 h 42"/>
                  <a:gd name="T16" fmla="*/ 13 w 81"/>
                  <a:gd name="T17" fmla="*/ 27 h 42"/>
                  <a:gd name="T18" fmla="*/ 0 w 81"/>
                  <a:gd name="T19" fmla="*/ 35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
                  <a:gd name="T31" fmla="*/ 0 h 42"/>
                  <a:gd name="T32" fmla="*/ 81 w 81"/>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 h="42">
                    <a:moveTo>
                      <a:pt x="0" y="41"/>
                    </a:moveTo>
                    <a:lnTo>
                      <a:pt x="26" y="24"/>
                    </a:lnTo>
                    <a:lnTo>
                      <a:pt x="38" y="12"/>
                    </a:lnTo>
                    <a:lnTo>
                      <a:pt x="64" y="0"/>
                    </a:lnTo>
                    <a:lnTo>
                      <a:pt x="80" y="0"/>
                    </a:lnTo>
                    <a:lnTo>
                      <a:pt x="59" y="8"/>
                    </a:lnTo>
                    <a:lnTo>
                      <a:pt x="38" y="17"/>
                    </a:lnTo>
                    <a:lnTo>
                      <a:pt x="33" y="24"/>
                    </a:lnTo>
                    <a:lnTo>
                      <a:pt x="21" y="32"/>
                    </a:lnTo>
                    <a:lnTo>
                      <a:pt x="0" y="41"/>
                    </a:lnTo>
                  </a:path>
                </a:pathLst>
              </a:custGeom>
              <a:solidFill>
                <a:srgbClr val="402000"/>
              </a:solidFill>
              <a:ln w="12700" cap="rnd">
                <a:noFill/>
                <a:round/>
                <a:headEnd/>
                <a:tailEnd/>
              </a:ln>
            </p:spPr>
            <p:txBody>
              <a:bodyPr>
                <a:prstTxWarp prst="textNoShape">
                  <a:avLst/>
                </a:prstTxWarp>
              </a:bodyPr>
              <a:lstStyle/>
              <a:p>
                <a:endParaRPr lang="en-US"/>
              </a:p>
            </p:txBody>
          </p:sp>
          <p:sp>
            <p:nvSpPr>
              <p:cNvPr id="581" name="Freeform 141"/>
              <p:cNvSpPr>
                <a:spLocks/>
              </p:cNvSpPr>
              <p:nvPr/>
            </p:nvSpPr>
            <p:spPr bwMode="auto">
              <a:xfrm>
                <a:off x="1288" y="2700"/>
                <a:ext cx="17" cy="49"/>
              </a:xfrm>
              <a:custGeom>
                <a:avLst/>
                <a:gdLst>
                  <a:gd name="T0" fmla="*/ 0 w 26"/>
                  <a:gd name="T1" fmla="*/ 0 h 57"/>
                  <a:gd name="T2" fmla="*/ 3 w 26"/>
                  <a:gd name="T3" fmla="*/ 19 h 57"/>
                  <a:gd name="T4" fmla="*/ 9 w 26"/>
                  <a:gd name="T5" fmla="*/ 34 h 57"/>
                  <a:gd name="T6" fmla="*/ 16 w 26"/>
                  <a:gd name="T7" fmla="*/ 48 h 57"/>
                  <a:gd name="T8" fmla="*/ 11 w 26"/>
                  <a:gd name="T9" fmla="*/ 29 h 57"/>
                  <a:gd name="T10" fmla="*/ 9 w 26"/>
                  <a:gd name="T11" fmla="*/ 15 h 57"/>
                  <a:gd name="T12" fmla="*/ 0 w 26"/>
                  <a:gd name="T13" fmla="*/ 0 h 57"/>
                  <a:gd name="T14" fmla="*/ 0 60000 65536"/>
                  <a:gd name="T15" fmla="*/ 0 60000 65536"/>
                  <a:gd name="T16" fmla="*/ 0 60000 65536"/>
                  <a:gd name="T17" fmla="*/ 0 60000 65536"/>
                  <a:gd name="T18" fmla="*/ 0 60000 65536"/>
                  <a:gd name="T19" fmla="*/ 0 60000 65536"/>
                  <a:gd name="T20" fmla="*/ 0 60000 65536"/>
                  <a:gd name="T21" fmla="*/ 0 w 26"/>
                  <a:gd name="T22" fmla="*/ 0 h 57"/>
                  <a:gd name="T23" fmla="*/ 26 w 26"/>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57">
                    <a:moveTo>
                      <a:pt x="0" y="0"/>
                    </a:moveTo>
                    <a:lnTo>
                      <a:pt x="5" y="22"/>
                    </a:lnTo>
                    <a:lnTo>
                      <a:pt x="13" y="39"/>
                    </a:lnTo>
                    <a:lnTo>
                      <a:pt x="25" y="56"/>
                    </a:lnTo>
                    <a:lnTo>
                      <a:pt x="17" y="34"/>
                    </a:lnTo>
                    <a:lnTo>
                      <a:pt x="13" y="18"/>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582" name="Freeform 142"/>
              <p:cNvSpPr>
                <a:spLocks/>
              </p:cNvSpPr>
              <p:nvPr/>
            </p:nvSpPr>
            <p:spPr bwMode="auto">
              <a:xfrm>
                <a:off x="1327" y="2759"/>
                <a:ext cx="64" cy="32"/>
              </a:xfrm>
              <a:custGeom>
                <a:avLst/>
                <a:gdLst>
                  <a:gd name="T0" fmla="*/ 0 w 99"/>
                  <a:gd name="T1" fmla="*/ 0 h 37"/>
                  <a:gd name="T2" fmla="*/ 7 w 99"/>
                  <a:gd name="T3" fmla="*/ 7 h 37"/>
                  <a:gd name="T4" fmla="*/ 18 w 99"/>
                  <a:gd name="T5" fmla="*/ 10 h 37"/>
                  <a:gd name="T6" fmla="*/ 39 w 99"/>
                  <a:gd name="T7" fmla="*/ 17 h 37"/>
                  <a:gd name="T8" fmla="*/ 63 w 99"/>
                  <a:gd name="T9" fmla="*/ 31 h 37"/>
                  <a:gd name="T10" fmla="*/ 52 w 99"/>
                  <a:gd name="T11" fmla="*/ 20 h 37"/>
                  <a:gd name="T12" fmla="*/ 42 w 99"/>
                  <a:gd name="T13" fmla="*/ 10 h 37"/>
                  <a:gd name="T14" fmla="*/ 21 w 99"/>
                  <a:gd name="T15" fmla="*/ 7 h 37"/>
                  <a:gd name="T16" fmla="*/ 10 w 99"/>
                  <a:gd name="T17" fmla="*/ 3 h 37"/>
                  <a:gd name="T18" fmla="*/ 0 w 99"/>
                  <a:gd name="T19" fmla="*/ 0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9"/>
                  <a:gd name="T31" fmla="*/ 0 h 37"/>
                  <a:gd name="T32" fmla="*/ 99 w 99"/>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9" h="37">
                    <a:moveTo>
                      <a:pt x="0" y="0"/>
                    </a:moveTo>
                    <a:lnTo>
                      <a:pt x="11" y="8"/>
                    </a:lnTo>
                    <a:lnTo>
                      <a:pt x="28" y="12"/>
                    </a:lnTo>
                    <a:lnTo>
                      <a:pt x="60" y="20"/>
                    </a:lnTo>
                    <a:lnTo>
                      <a:pt x="98" y="36"/>
                    </a:lnTo>
                    <a:lnTo>
                      <a:pt x="81" y="23"/>
                    </a:lnTo>
                    <a:lnTo>
                      <a:pt x="65" y="12"/>
                    </a:lnTo>
                    <a:lnTo>
                      <a:pt x="33" y="8"/>
                    </a:lnTo>
                    <a:lnTo>
                      <a:pt x="16" y="4"/>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583" name="Freeform 143"/>
              <p:cNvSpPr>
                <a:spLocks/>
              </p:cNvSpPr>
              <p:nvPr/>
            </p:nvSpPr>
            <p:spPr bwMode="auto">
              <a:xfrm>
                <a:off x="1397" y="2804"/>
                <a:ext cx="24" cy="62"/>
              </a:xfrm>
              <a:custGeom>
                <a:avLst/>
                <a:gdLst>
                  <a:gd name="T0" fmla="*/ 0 w 37"/>
                  <a:gd name="T1" fmla="*/ 0 h 71"/>
                  <a:gd name="T2" fmla="*/ 8 w 37"/>
                  <a:gd name="T3" fmla="*/ 12 h 71"/>
                  <a:gd name="T4" fmla="*/ 15 w 37"/>
                  <a:gd name="T5" fmla="*/ 27 h 71"/>
                  <a:gd name="T6" fmla="*/ 18 w 37"/>
                  <a:gd name="T7" fmla="*/ 42 h 71"/>
                  <a:gd name="T8" fmla="*/ 23 w 37"/>
                  <a:gd name="T9" fmla="*/ 61 h 71"/>
                  <a:gd name="T10" fmla="*/ 21 w 37"/>
                  <a:gd name="T11" fmla="*/ 42 h 71"/>
                  <a:gd name="T12" fmla="*/ 18 w 37"/>
                  <a:gd name="T13" fmla="*/ 31 h 71"/>
                  <a:gd name="T14" fmla="*/ 15 w 37"/>
                  <a:gd name="T15" fmla="*/ 16 h 71"/>
                  <a:gd name="T16" fmla="*/ 8 w 37"/>
                  <a:gd name="T17" fmla="*/ 8 h 71"/>
                  <a:gd name="T18" fmla="*/ 0 w 37"/>
                  <a:gd name="T19" fmla="*/ 0 h 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71"/>
                  <a:gd name="T32" fmla="*/ 37 w 37"/>
                  <a:gd name="T33" fmla="*/ 71 h 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71">
                    <a:moveTo>
                      <a:pt x="0" y="0"/>
                    </a:moveTo>
                    <a:lnTo>
                      <a:pt x="13" y="14"/>
                    </a:lnTo>
                    <a:lnTo>
                      <a:pt x="23" y="31"/>
                    </a:lnTo>
                    <a:lnTo>
                      <a:pt x="27" y="48"/>
                    </a:lnTo>
                    <a:lnTo>
                      <a:pt x="36" y="70"/>
                    </a:lnTo>
                    <a:lnTo>
                      <a:pt x="32" y="48"/>
                    </a:lnTo>
                    <a:lnTo>
                      <a:pt x="27" y="36"/>
                    </a:lnTo>
                    <a:lnTo>
                      <a:pt x="23" y="18"/>
                    </a:lnTo>
                    <a:lnTo>
                      <a:pt x="13" y="9"/>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584" name="Freeform 144"/>
              <p:cNvSpPr>
                <a:spLocks/>
              </p:cNvSpPr>
              <p:nvPr/>
            </p:nvSpPr>
            <p:spPr bwMode="auto">
              <a:xfrm>
                <a:off x="1417" y="2813"/>
                <a:ext cx="55" cy="92"/>
              </a:xfrm>
              <a:custGeom>
                <a:avLst/>
                <a:gdLst>
                  <a:gd name="T0" fmla="*/ 0 w 85"/>
                  <a:gd name="T1" fmla="*/ 0 h 106"/>
                  <a:gd name="T2" fmla="*/ 7 w 85"/>
                  <a:gd name="T3" fmla="*/ 12 h 106"/>
                  <a:gd name="T4" fmla="*/ 10 w 85"/>
                  <a:gd name="T5" fmla="*/ 28 h 106"/>
                  <a:gd name="T6" fmla="*/ 14 w 85"/>
                  <a:gd name="T7" fmla="*/ 43 h 106"/>
                  <a:gd name="T8" fmla="*/ 21 w 85"/>
                  <a:gd name="T9" fmla="*/ 63 h 106"/>
                  <a:gd name="T10" fmla="*/ 28 w 85"/>
                  <a:gd name="T11" fmla="*/ 75 h 106"/>
                  <a:gd name="T12" fmla="*/ 45 w 85"/>
                  <a:gd name="T13" fmla="*/ 87 h 106"/>
                  <a:gd name="T14" fmla="*/ 48 w 85"/>
                  <a:gd name="T15" fmla="*/ 87 h 106"/>
                  <a:gd name="T16" fmla="*/ 54 w 85"/>
                  <a:gd name="T17" fmla="*/ 91 h 106"/>
                  <a:gd name="T18" fmla="*/ 48 w 85"/>
                  <a:gd name="T19" fmla="*/ 87 h 106"/>
                  <a:gd name="T20" fmla="*/ 38 w 85"/>
                  <a:gd name="T21" fmla="*/ 79 h 106"/>
                  <a:gd name="T22" fmla="*/ 25 w 85"/>
                  <a:gd name="T23" fmla="*/ 68 h 106"/>
                  <a:gd name="T24" fmla="*/ 21 w 85"/>
                  <a:gd name="T25" fmla="*/ 48 h 106"/>
                  <a:gd name="T26" fmla="*/ 14 w 85"/>
                  <a:gd name="T27" fmla="*/ 23 h 106"/>
                  <a:gd name="T28" fmla="*/ 10 w 85"/>
                  <a:gd name="T29" fmla="*/ 12 h 106"/>
                  <a:gd name="T30" fmla="*/ 0 w 85"/>
                  <a:gd name="T31" fmla="*/ 0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5"/>
                  <a:gd name="T49" fmla="*/ 0 h 106"/>
                  <a:gd name="T50" fmla="*/ 85 w 85"/>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5" h="106">
                    <a:moveTo>
                      <a:pt x="0" y="0"/>
                    </a:moveTo>
                    <a:lnTo>
                      <a:pt x="11" y="14"/>
                    </a:lnTo>
                    <a:lnTo>
                      <a:pt x="15" y="32"/>
                    </a:lnTo>
                    <a:lnTo>
                      <a:pt x="21" y="50"/>
                    </a:lnTo>
                    <a:lnTo>
                      <a:pt x="32" y="73"/>
                    </a:lnTo>
                    <a:lnTo>
                      <a:pt x="43" y="86"/>
                    </a:lnTo>
                    <a:lnTo>
                      <a:pt x="69" y="100"/>
                    </a:lnTo>
                    <a:lnTo>
                      <a:pt x="74" y="100"/>
                    </a:lnTo>
                    <a:lnTo>
                      <a:pt x="84" y="105"/>
                    </a:lnTo>
                    <a:lnTo>
                      <a:pt x="74" y="100"/>
                    </a:lnTo>
                    <a:lnTo>
                      <a:pt x="58" y="91"/>
                    </a:lnTo>
                    <a:lnTo>
                      <a:pt x="38" y="78"/>
                    </a:lnTo>
                    <a:lnTo>
                      <a:pt x="32" y="55"/>
                    </a:lnTo>
                    <a:lnTo>
                      <a:pt x="21" y="27"/>
                    </a:lnTo>
                    <a:lnTo>
                      <a:pt x="15" y="14"/>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585" name="Freeform 145"/>
              <p:cNvSpPr>
                <a:spLocks/>
              </p:cNvSpPr>
              <p:nvPr/>
            </p:nvSpPr>
            <p:spPr bwMode="auto">
              <a:xfrm>
                <a:off x="1195" y="2783"/>
                <a:ext cx="16" cy="32"/>
              </a:xfrm>
              <a:custGeom>
                <a:avLst/>
                <a:gdLst>
                  <a:gd name="T0" fmla="*/ 0 w 25"/>
                  <a:gd name="T1" fmla="*/ 0 h 37"/>
                  <a:gd name="T2" fmla="*/ 8 w 25"/>
                  <a:gd name="T3" fmla="*/ 15 h 37"/>
                  <a:gd name="T4" fmla="*/ 13 w 25"/>
                  <a:gd name="T5" fmla="*/ 21 h 37"/>
                  <a:gd name="T6" fmla="*/ 15 w 25"/>
                  <a:gd name="T7" fmla="*/ 31 h 37"/>
                  <a:gd name="T8" fmla="*/ 8 w 25"/>
                  <a:gd name="T9" fmla="*/ 28 h 37"/>
                  <a:gd name="T10" fmla="*/ 0 w 25"/>
                  <a:gd name="T11" fmla="*/ 21 h 37"/>
                  <a:gd name="T12" fmla="*/ 0 w 25"/>
                  <a:gd name="T13" fmla="*/ 0 h 37"/>
                  <a:gd name="T14" fmla="*/ 0 60000 65536"/>
                  <a:gd name="T15" fmla="*/ 0 60000 65536"/>
                  <a:gd name="T16" fmla="*/ 0 60000 65536"/>
                  <a:gd name="T17" fmla="*/ 0 60000 65536"/>
                  <a:gd name="T18" fmla="*/ 0 60000 65536"/>
                  <a:gd name="T19" fmla="*/ 0 60000 65536"/>
                  <a:gd name="T20" fmla="*/ 0 60000 65536"/>
                  <a:gd name="T21" fmla="*/ 0 w 25"/>
                  <a:gd name="T22" fmla="*/ 0 h 37"/>
                  <a:gd name="T23" fmla="*/ 25 w 25"/>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7">
                    <a:moveTo>
                      <a:pt x="0" y="0"/>
                    </a:moveTo>
                    <a:lnTo>
                      <a:pt x="12" y="17"/>
                    </a:lnTo>
                    <a:lnTo>
                      <a:pt x="20" y="24"/>
                    </a:lnTo>
                    <a:lnTo>
                      <a:pt x="24" y="36"/>
                    </a:lnTo>
                    <a:lnTo>
                      <a:pt x="12" y="32"/>
                    </a:lnTo>
                    <a:lnTo>
                      <a:pt x="0" y="24"/>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586" name="Freeform 146"/>
              <p:cNvSpPr>
                <a:spLocks/>
              </p:cNvSpPr>
              <p:nvPr/>
            </p:nvSpPr>
            <p:spPr bwMode="auto">
              <a:xfrm>
                <a:off x="1284" y="2872"/>
                <a:ext cx="9" cy="74"/>
              </a:xfrm>
              <a:custGeom>
                <a:avLst/>
                <a:gdLst>
                  <a:gd name="T0" fmla="*/ 5 w 14"/>
                  <a:gd name="T1" fmla="*/ 0 h 86"/>
                  <a:gd name="T2" fmla="*/ 6 w 14"/>
                  <a:gd name="T3" fmla="*/ 15 h 86"/>
                  <a:gd name="T4" fmla="*/ 6 w 14"/>
                  <a:gd name="T5" fmla="*/ 35 h 86"/>
                  <a:gd name="T6" fmla="*/ 5 w 14"/>
                  <a:gd name="T7" fmla="*/ 42 h 86"/>
                  <a:gd name="T8" fmla="*/ 2 w 14"/>
                  <a:gd name="T9" fmla="*/ 54 h 86"/>
                  <a:gd name="T10" fmla="*/ 0 w 14"/>
                  <a:gd name="T11" fmla="*/ 65 h 86"/>
                  <a:gd name="T12" fmla="*/ 0 w 14"/>
                  <a:gd name="T13" fmla="*/ 73 h 86"/>
                  <a:gd name="T14" fmla="*/ 2 w 14"/>
                  <a:gd name="T15" fmla="*/ 58 h 86"/>
                  <a:gd name="T16" fmla="*/ 5 w 14"/>
                  <a:gd name="T17" fmla="*/ 50 h 86"/>
                  <a:gd name="T18" fmla="*/ 6 w 14"/>
                  <a:gd name="T19" fmla="*/ 42 h 86"/>
                  <a:gd name="T20" fmla="*/ 8 w 14"/>
                  <a:gd name="T21" fmla="*/ 35 h 86"/>
                  <a:gd name="T22" fmla="*/ 8 w 14"/>
                  <a:gd name="T23" fmla="*/ 28 h 86"/>
                  <a:gd name="T24" fmla="*/ 5 w 14"/>
                  <a:gd name="T25" fmla="*/ 0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86"/>
                  <a:gd name="T41" fmla="*/ 14 w 14"/>
                  <a:gd name="T42" fmla="*/ 86 h 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86">
                    <a:moveTo>
                      <a:pt x="7" y="0"/>
                    </a:moveTo>
                    <a:lnTo>
                      <a:pt x="10" y="18"/>
                    </a:lnTo>
                    <a:lnTo>
                      <a:pt x="10" y="41"/>
                    </a:lnTo>
                    <a:lnTo>
                      <a:pt x="7" y="49"/>
                    </a:lnTo>
                    <a:lnTo>
                      <a:pt x="3" y="63"/>
                    </a:lnTo>
                    <a:lnTo>
                      <a:pt x="0" y="76"/>
                    </a:lnTo>
                    <a:lnTo>
                      <a:pt x="0" y="85"/>
                    </a:lnTo>
                    <a:lnTo>
                      <a:pt x="3" y="67"/>
                    </a:lnTo>
                    <a:lnTo>
                      <a:pt x="7" y="58"/>
                    </a:lnTo>
                    <a:lnTo>
                      <a:pt x="10" y="49"/>
                    </a:lnTo>
                    <a:lnTo>
                      <a:pt x="13" y="41"/>
                    </a:lnTo>
                    <a:lnTo>
                      <a:pt x="13" y="32"/>
                    </a:lnTo>
                    <a:lnTo>
                      <a:pt x="7" y="0"/>
                    </a:lnTo>
                  </a:path>
                </a:pathLst>
              </a:custGeom>
              <a:solidFill>
                <a:srgbClr val="201000"/>
              </a:solidFill>
              <a:ln w="12700" cap="rnd">
                <a:noFill/>
                <a:round/>
                <a:headEnd/>
                <a:tailEnd/>
              </a:ln>
            </p:spPr>
            <p:txBody>
              <a:bodyPr>
                <a:prstTxWarp prst="textNoShape">
                  <a:avLst/>
                </a:prstTxWarp>
              </a:bodyPr>
              <a:lstStyle/>
              <a:p>
                <a:endParaRPr lang="en-US"/>
              </a:p>
            </p:txBody>
          </p:sp>
          <p:sp>
            <p:nvSpPr>
              <p:cNvPr id="587" name="Freeform 147"/>
              <p:cNvSpPr>
                <a:spLocks/>
              </p:cNvSpPr>
              <p:nvPr/>
            </p:nvSpPr>
            <p:spPr bwMode="auto">
              <a:xfrm>
                <a:off x="1296" y="2922"/>
                <a:ext cx="20" cy="7"/>
              </a:xfrm>
              <a:custGeom>
                <a:avLst/>
                <a:gdLst>
                  <a:gd name="T0" fmla="*/ 0 w 31"/>
                  <a:gd name="T1" fmla="*/ 6 h 8"/>
                  <a:gd name="T2" fmla="*/ 3 w 31"/>
                  <a:gd name="T3" fmla="*/ 2 h 8"/>
                  <a:gd name="T4" fmla="*/ 6 w 31"/>
                  <a:gd name="T5" fmla="*/ 0 h 8"/>
                  <a:gd name="T6" fmla="*/ 11 w 31"/>
                  <a:gd name="T7" fmla="*/ 0 h 8"/>
                  <a:gd name="T8" fmla="*/ 14 w 31"/>
                  <a:gd name="T9" fmla="*/ 0 h 8"/>
                  <a:gd name="T10" fmla="*/ 19 w 31"/>
                  <a:gd name="T11" fmla="*/ 4 h 8"/>
                  <a:gd name="T12" fmla="*/ 11 w 31"/>
                  <a:gd name="T13" fmla="*/ 2 h 8"/>
                  <a:gd name="T14" fmla="*/ 6 w 31"/>
                  <a:gd name="T15" fmla="*/ 2 h 8"/>
                  <a:gd name="T16" fmla="*/ 0 w 31"/>
                  <a:gd name="T17" fmla="*/ 6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8"/>
                  <a:gd name="T29" fmla="*/ 31 w 31"/>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8">
                    <a:moveTo>
                      <a:pt x="0" y="7"/>
                    </a:moveTo>
                    <a:lnTo>
                      <a:pt x="4" y="2"/>
                    </a:lnTo>
                    <a:lnTo>
                      <a:pt x="9" y="0"/>
                    </a:lnTo>
                    <a:lnTo>
                      <a:pt x="17" y="0"/>
                    </a:lnTo>
                    <a:lnTo>
                      <a:pt x="21" y="0"/>
                    </a:lnTo>
                    <a:lnTo>
                      <a:pt x="30" y="5"/>
                    </a:lnTo>
                    <a:lnTo>
                      <a:pt x="17" y="2"/>
                    </a:lnTo>
                    <a:lnTo>
                      <a:pt x="9" y="2"/>
                    </a:lnTo>
                    <a:lnTo>
                      <a:pt x="0" y="7"/>
                    </a:lnTo>
                  </a:path>
                </a:pathLst>
              </a:custGeom>
              <a:solidFill>
                <a:srgbClr val="201000"/>
              </a:solidFill>
              <a:ln w="12700" cap="rnd">
                <a:noFill/>
                <a:round/>
                <a:headEnd/>
                <a:tailEnd/>
              </a:ln>
            </p:spPr>
            <p:txBody>
              <a:bodyPr>
                <a:prstTxWarp prst="textNoShape">
                  <a:avLst/>
                </a:prstTxWarp>
              </a:bodyPr>
              <a:lstStyle/>
              <a:p>
                <a:endParaRPr lang="en-US"/>
              </a:p>
            </p:txBody>
          </p:sp>
          <p:sp>
            <p:nvSpPr>
              <p:cNvPr id="588" name="Freeform 148"/>
              <p:cNvSpPr>
                <a:spLocks/>
              </p:cNvSpPr>
              <p:nvPr/>
            </p:nvSpPr>
            <p:spPr bwMode="auto">
              <a:xfrm>
                <a:off x="1304" y="2876"/>
                <a:ext cx="8" cy="41"/>
              </a:xfrm>
              <a:custGeom>
                <a:avLst/>
                <a:gdLst>
                  <a:gd name="T0" fmla="*/ 2 w 13"/>
                  <a:gd name="T1" fmla="*/ 0 h 47"/>
                  <a:gd name="T2" fmla="*/ 2 w 13"/>
                  <a:gd name="T3" fmla="*/ 11 h 47"/>
                  <a:gd name="T4" fmla="*/ 0 w 13"/>
                  <a:gd name="T5" fmla="*/ 18 h 47"/>
                  <a:gd name="T6" fmla="*/ 2 w 13"/>
                  <a:gd name="T7" fmla="*/ 26 h 47"/>
                  <a:gd name="T8" fmla="*/ 4 w 13"/>
                  <a:gd name="T9" fmla="*/ 33 h 47"/>
                  <a:gd name="T10" fmla="*/ 7 w 13"/>
                  <a:gd name="T11" fmla="*/ 40 h 47"/>
                  <a:gd name="T12" fmla="*/ 2 w 13"/>
                  <a:gd name="T13" fmla="*/ 26 h 47"/>
                  <a:gd name="T14" fmla="*/ 2 w 13"/>
                  <a:gd name="T15" fmla="*/ 18 h 47"/>
                  <a:gd name="T16" fmla="*/ 2 w 13"/>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47"/>
                  <a:gd name="T29" fmla="*/ 13 w 13"/>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47">
                    <a:moveTo>
                      <a:pt x="3" y="0"/>
                    </a:moveTo>
                    <a:lnTo>
                      <a:pt x="3" y="13"/>
                    </a:lnTo>
                    <a:lnTo>
                      <a:pt x="0" y="21"/>
                    </a:lnTo>
                    <a:lnTo>
                      <a:pt x="3" y="30"/>
                    </a:lnTo>
                    <a:lnTo>
                      <a:pt x="6" y="38"/>
                    </a:lnTo>
                    <a:lnTo>
                      <a:pt x="12" y="46"/>
                    </a:lnTo>
                    <a:lnTo>
                      <a:pt x="3" y="30"/>
                    </a:lnTo>
                    <a:lnTo>
                      <a:pt x="3" y="21"/>
                    </a:lnTo>
                    <a:lnTo>
                      <a:pt x="3" y="0"/>
                    </a:lnTo>
                  </a:path>
                </a:pathLst>
              </a:custGeom>
              <a:solidFill>
                <a:srgbClr val="201000"/>
              </a:solidFill>
              <a:ln w="12700" cap="rnd">
                <a:noFill/>
                <a:round/>
                <a:headEnd/>
                <a:tailEnd/>
              </a:ln>
            </p:spPr>
            <p:txBody>
              <a:bodyPr>
                <a:prstTxWarp prst="textNoShape">
                  <a:avLst/>
                </a:prstTxWarp>
              </a:bodyPr>
              <a:lstStyle/>
              <a:p>
                <a:endParaRPr lang="en-US"/>
              </a:p>
            </p:txBody>
          </p:sp>
          <p:sp>
            <p:nvSpPr>
              <p:cNvPr id="589" name="Freeform 149"/>
              <p:cNvSpPr>
                <a:spLocks/>
              </p:cNvSpPr>
              <p:nvPr/>
            </p:nvSpPr>
            <p:spPr bwMode="auto">
              <a:xfrm>
                <a:off x="1132" y="2834"/>
                <a:ext cx="25" cy="8"/>
              </a:xfrm>
              <a:custGeom>
                <a:avLst/>
                <a:gdLst>
                  <a:gd name="T0" fmla="*/ 0 w 39"/>
                  <a:gd name="T1" fmla="*/ 7 h 9"/>
                  <a:gd name="T2" fmla="*/ 7 w 39"/>
                  <a:gd name="T3" fmla="*/ 3 h 9"/>
                  <a:gd name="T4" fmla="*/ 13 w 39"/>
                  <a:gd name="T5" fmla="*/ 3 h 9"/>
                  <a:gd name="T6" fmla="*/ 19 w 39"/>
                  <a:gd name="T7" fmla="*/ 3 h 9"/>
                  <a:gd name="T8" fmla="*/ 24 w 39"/>
                  <a:gd name="T9" fmla="*/ 3 h 9"/>
                  <a:gd name="T10" fmla="*/ 19 w 39"/>
                  <a:gd name="T11" fmla="*/ 0 h 9"/>
                  <a:gd name="T12" fmla="*/ 13 w 39"/>
                  <a:gd name="T13" fmla="*/ 0 h 9"/>
                  <a:gd name="T14" fmla="*/ 7 w 39"/>
                  <a:gd name="T15" fmla="*/ 0 h 9"/>
                  <a:gd name="T16" fmla="*/ 0 w 39"/>
                  <a:gd name="T17" fmla="*/ 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
                  <a:gd name="T28" fmla="*/ 0 h 9"/>
                  <a:gd name="T29" fmla="*/ 39 w 3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 h="9">
                    <a:moveTo>
                      <a:pt x="0" y="8"/>
                    </a:moveTo>
                    <a:lnTo>
                      <a:pt x="11" y="3"/>
                    </a:lnTo>
                    <a:lnTo>
                      <a:pt x="20" y="3"/>
                    </a:lnTo>
                    <a:lnTo>
                      <a:pt x="29" y="3"/>
                    </a:lnTo>
                    <a:lnTo>
                      <a:pt x="38" y="3"/>
                    </a:lnTo>
                    <a:lnTo>
                      <a:pt x="29" y="0"/>
                    </a:lnTo>
                    <a:lnTo>
                      <a:pt x="20" y="0"/>
                    </a:lnTo>
                    <a:lnTo>
                      <a:pt x="11" y="0"/>
                    </a:lnTo>
                    <a:lnTo>
                      <a:pt x="0" y="8"/>
                    </a:lnTo>
                  </a:path>
                </a:pathLst>
              </a:custGeom>
              <a:solidFill>
                <a:srgbClr val="201000"/>
              </a:solidFill>
              <a:ln w="12700" cap="rnd">
                <a:noFill/>
                <a:round/>
                <a:headEnd/>
                <a:tailEnd/>
              </a:ln>
            </p:spPr>
            <p:txBody>
              <a:bodyPr>
                <a:prstTxWarp prst="textNoShape">
                  <a:avLst/>
                </a:prstTxWarp>
              </a:bodyPr>
              <a:lstStyle/>
              <a:p>
                <a:endParaRPr lang="en-US"/>
              </a:p>
            </p:txBody>
          </p:sp>
          <p:sp>
            <p:nvSpPr>
              <p:cNvPr id="590" name="Freeform 150"/>
              <p:cNvSpPr>
                <a:spLocks/>
              </p:cNvSpPr>
              <p:nvPr/>
            </p:nvSpPr>
            <p:spPr bwMode="auto">
              <a:xfrm>
                <a:off x="1120" y="2822"/>
                <a:ext cx="37" cy="15"/>
              </a:xfrm>
              <a:custGeom>
                <a:avLst/>
                <a:gdLst>
                  <a:gd name="T0" fmla="*/ 0 w 57"/>
                  <a:gd name="T1" fmla="*/ 14 h 17"/>
                  <a:gd name="T2" fmla="*/ 10 w 57"/>
                  <a:gd name="T3" fmla="*/ 8 h 17"/>
                  <a:gd name="T4" fmla="*/ 10 w 57"/>
                  <a:gd name="T5" fmla="*/ 5 h 17"/>
                  <a:gd name="T6" fmla="*/ 17 w 57"/>
                  <a:gd name="T7" fmla="*/ 3 h 17"/>
                  <a:gd name="T8" fmla="*/ 27 w 57"/>
                  <a:gd name="T9" fmla="*/ 3 h 17"/>
                  <a:gd name="T10" fmla="*/ 36 w 57"/>
                  <a:gd name="T11" fmla="*/ 5 h 17"/>
                  <a:gd name="T12" fmla="*/ 20 w 57"/>
                  <a:gd name="T13" fmla="*/ 0 h 17"/>
                  <a:gd name="T14" fmla="*/ 13 w 57"/>
                  <a:gd name="T15" fmla="*/ 3 h 17"/>
                  <a:gd name="T16" fmla="*/ 6 w 57"/>
                  <a:gd name="T17" fmla="*/ 5 h 17"/>
                  <a:gd name="T18" fmla="*/ 0 w 57"/>
                  <a:gd name="T19" fmla="*/ 14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17"/>
                  <a:gd name="T32" fmla="*/ 57 w 5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17">
                    <a:moveTo>
                      <a:pt x="0" y="16"/>
                    </a:moveTo>
                    <a:lnTo>
                      <a:pt x="15" y="9"/>
                    </a:lnTo>
                    <a:lnTo>
                      <a:pt x="15" y="6"/>
                    </a:lnTo>
                    <a:lnTo>
                      <a:pt x="26" y="3"/>
                    </a:lnTo>
                    <a:lnTo>
                      <a:pt x="41" y="3"/>
                    </a:lnTo>
                    <a:lnTo>
                      <a:pt x="56" y="6"/>
                    </a:lnTo>
                    <a:lnTo>
                      <a:pt x="31" y="0"/>
                    </a:lnTo>
                    <a:lnTo>
                      <a:pt x="20" y="3"/>
                    </a:lnTo>
                    <a:lnTo>
                      <a:pt x="10" y="6"/>
                    </a:lnTo>
                    <a:lnTo>
                      <a:pt x="0" y="16"/>
                    </a:lnTo>
                  </a:path>
                </a:pathLst>
              </a:custGeom>
              <a:solidFill>
                <a:srgbClr val="201000"/>
              </a:solidFill>
              <a:ln w="12700" cap="rnd">
                <a:noFill/>
                <a:round/>
                <a:headEnd/>
                <a:tailEnd/>
              </a:ln>
            </p:spPr>
            <p:txBody>
              <a:bodyPr>
                <a:prstTxWarp prst="textNoShape">
                  <a:avLst/>
                </a:prstTxWarp>
              </a:bodyPr>
              <a:lstStyle/>
              <a:p>
                <a:endParaRPr lang="en-US"/>
              </a:p>
            </p:txBody>
          </p:sp>
          <p:sp>
            <p:nvSpPr>
              <p:cNvPr id="591" name="Freeform 151"/>
              <p:cNvSpPr>
                <a:spLocks/>
              </p:cNvSpPr>
              <p:nvPr/>
            </p:nvSpPr>
            <p:spPr bwMode="auto">
              <a:xfrm>
                <a:off x="1054" y="2801"/>
                <a:ext cx="16" cy="2"/>
              </a:xfrm>
              <a:custGeom>
                <a:avLst/>
                <a:gdLst>
                  <a:gd name="T0" fmla="*/ 0 w 26"/>
                  <a:gd name="T1" fmla="*/ 1 h 2"/>
                  <a:gd name="T2" fmla="*/ 10 w 26"/>
                  <a:gd name="T3" fmla="*/ 1 h 2"/>
                  <a:gd name="T4" fmla="*/ 13 w 26"/>
                  <a:gd name="T5" fmla="*/ 1 h 2"/>
                  <a:gd name="T6" fmla="*/ 15 w 26"/>
                  <a:gd name="T7" fmla="*/ 1 h 2"/>
                  <a:gd name="T8" fmla="*/ 13 w 26"/>
                  <a:gd name="T9" fmla="*/ 0 h 2"/>
                  <a:gd name="T10" fmla="*/ 10 w 26"/>
                  <a:gd name="T11" fmla="*/ 0 h 2"/>
                  <a:gd name="T12" fmla="*/ 0 w 26"/>
                  <a:gd name="T13" fmla="*/ 1 h 2"/>
                  <a:gd name="T14" fmla="*/ 0 60000 65536"/>
                  <a:gd name="T15" fmla="*/ 0 60000 65536"/>
                  <a:gd name="T16" fmla="*/ 0 60000 65536"/>
                  <a:gd name="T17" fmla="*/ 0 60000 65536"/>
                  <a:gd name="T18" fmla="*/ 0 60000 65536"/>
                  <a:gd name="T19" fmla="*/ 0 60000 65536"/>
                  <a:gd name="T20" fmla="*/ 0 60000 65536"/>
                  <a:gd name="T21" fmla="*/ 0 w 26"/>
                  <a:gd name="T22" fmla="*/ 0 h 2"/>
                  <a:gd name="T23" fmla="*/ 26 w 26"/>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
                    <a:moveTo>
                      <a:pt x="0" y="1"/>
                    </a:moveTo>
                    <a:lnTo>
                      <a:pt x="16" y="1"/>
                    </a:lnTo>
                    <a:lnTo>
                      <a:pt x="21" y="1"/>
                    </a:lnTo>
                    <a:lnTo>
                      <a:pt x="25" y="1"/>
                    </a:lnTo>
                    <a:lnTo>
                      <a:pt x="21" y="0"/>
                    </a:lnTo>
                    <a:lnTo>
                      <a:pt x="16" y="0"/>
                    </a:lnTo>
                    <a:lnTo>
                      <a:pt x="0" y="1"/>
                    </a:lnTo>
                  </a:path>
                </a:pathLst>
              </a:custGeom>
              <a:solidFill>
                <a:srgbClr val="201000"/>
              </a:solidFill>
              <a:ln w="12700" cap="rnd">
                <a:noFill/>
                <a:round/>
                <a:headEnd/>
                <a:tailEnd/>
              </a:ln>
            </p:spPr>
            <p:txBody>
              <a:bodyPr>
                <a:prstTxWarp prst="textNoShape">
                  <a:avLst/>
                </a:prstTxWarp>
              </a:bodyPr>
              <a:lstStyle/>
              <a:p>
                <a:endParaRPr lang="en-US"/>
              </a:p>
            </p:txBody>
          </p:sp>
          <p:sp>
            <p:nvSpPr>
              <p:cNvPr id="592" name="Freeform 152"/>
              <p:cNvSpPr>
                <a:spLocks/>
              </p:cNvSpPr>
              <p:nvPr/>
            </p:nvSpPr>
            <p:spPr bwMode="auto">
              <a:xfrm>
                <a:off x="1077" y="2789"/>
                <a:ext cx="9" cy="2"/>
              </a:xfrm>
              <a:custGeom>
                <a:avLst/>
                <a:gdLst>
                  <a:gd name="T0" fmla="*/ 0 w 15"/>
                  <a:gd name="T1" fmla="*/ 1 h 2"/>
                  <a:gd name="T2" fmla="*/ 4 w 15"/>
                  <a:gd name="T3" fmla="*/ 1 h 2"/>
                  <a:gd name="T4" fmla="*/ 7 w 15"/>
                  <a:gd name="T5" fmla="*/ 1 h 2"/>
                  <a:gd name="T6" fmla="*/ 8 w 15"/>
                  <a:gd name="T7" fmla="*/ 1 h 2"/>
                  <a:gd name="T8" fmla="*/ 7 w 15"/>
                  <a:gd name="T9" fmla="*/ 1 h 2"/>
                  <a:gd name="T10" fmla="*/ 4 w 15"/>
                  <a:gd name="T11" fmla="*/ 0 h 2"/>
                  <a:gd name="T12" fmla="*/ 0 w 15"/>
                  <a:gd name="T13" fmla="*/ 1 h 2"/>
                  <a:gd name="T14" fmla="*/ 0 60000 65536"/>
                  <a:gd name="T15" fmla="*/ 0 60000 65536"/>
                  <a:gd name="T16" fmla="*/ 0 60000 65536"/>
                  <a:gd name="T17" fmla="*/ 0 60000 65536"/>
                  <a:gd name="T18" fmla="*/ 0 60000 65536"/>
                  <a:gd name="T19" fmla="*/ 0 60000 65536"/>
                  <a:gd name="T20" fmla="*/ 0 60000 65536"/>
                  <a:gd name="T21" fmla="*/ 0 w 15"/>
                  <a:gd name="T22" fmla="*/ 0 h 2"/>
                  <a:gd name="T23" fmla="*/ 15 w 1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
                    <a:moveTo>
                      <a:pt x="0" y="1"/>
                    </a:moveTo>
                    <a:lnTo>
                      <a:pt x="6" y="1"/>
                    </a:lnTo>
                    <a:lnTo>
                      <a:pt x="11" y="1"/>
                    </a:lnTo>
                    <a:lnTo>
                      <a:pt x="14" y="1"/>
                    </a:lnTo>
                    <a:lnTo>
                      <a:pt x="11" y="1"/>
                    </a:lnTo>
                    <a:lnTo>
                      <a:pt x="6" y="0"/>
                    </a:lnTo>
                    <a:lnTo>
                      <a:pt x="0" y="1"/>
                    </a:lnTo>
                  </a:path>
                </a:pathLst>
              </a:custGeom>
              <a:solidFill>
                <a:srgbClr val="201000"/>
              </a:solidFill>
              <a:ln w="12700" cap="rnd">
                <a:noFill/>
                <a:round/>
                <a:headEnd/>
                <a:tailEnd/>
              </a:ln>
            </p:spPr>
            <p:txBody>
              <a:bodyPr>
                <a:prstTxWarp prst="textNoShape">
                  <a:avLst/>
                </a:prstTxWarp>
              </a:bodyPr>
              <a:lstStyle/>
              <a:p>
                <a:endParaRPr lang="en-US"/>
              </a:p>
            </p:txBody>
          </p:sp>
          <p:sp>
            <p:nvSpPr>
              <p:cNvPr id="593" name="Freeform 153"/>
              <p:cNvSpPr>
                <a:spLocks/>
              </p:cNvSpPr>
              <p:nvPr/>
            </p:nvSpPr>
            <p:spPr bwMode="auto">
              <a:xfrm>
                <a:off x="1254" y="2780"/>
                <a:ext cx="0" cy="2"/>
              </a:xfrm>
              <a:custGeom>
                <a:avLst/>
                <a:gdLst>
                  <a:gd name="T0" fmla="*/ 0 w 1"/>
                  <a:gd name="T1" fmla="*/ 0 h 2"/>
                  <a:gd name="T2" fmla="*/ 0 w 1"/>
                  <a:gd name="T3" fmla="*/ 1 h 2"/>
                  <a:gd name="T4" fmla="*/ 0 w 1"/>
                  <a:gd name="T5" fmla="*/ 0 h 2"/>
                  <a:gd name="T6" fmla="*/ 0 60000 65536"/>
                  <a:gd name="T7" fmla="*/ 0 60000 65536"/>
                  <a:gd name="T8" fmla="*/ 0 60000 65536"/>
                  <a:gd name="T9" fmla="*/ 0 w 1"/>
                  <a:gd name="T10" fmla="*/ 0 h 2"/>
                  <a:gd name="T11" fmla="*/ 0 w 1"/>
                  <a:gd name="T12" fmla="*/ 2 h 2"/>
                </a:gdLst>
                <a:ahLst/>
                <a:cxnLst>
                  <a:cxn ang="T6">
                    <a:pos x="T0" y="T1"/>
                  </a:cxn>
                  <a:cxn ang="T7">
                    <a:pos x="T2" y="T3"/>
                  </a:cxn>
                  <a:cxn ang="T8">
                    <a:pos x="T4" y="T5"/>
                  </a:cxn>
                </a:cxnLst>
                <a:rect l="T9" t="T10" r="T11" b="T12"/>
                <a:pathLst>
                  <a:path w="1" h="2">
                    <a:moveTo>
                      <a:pt x="0" y="0"/>
                    </a:moveTo>
                    <a:lnTo>
                      <a:pt x="0" y="1"/>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594" name="Freeform 154"/>
              <p:cNvSpPr>
                <a:spLocks/>
              </p:cNvSpPr>
              <p:nvPr/>
            </p:nvSpPr>
            <p:spPr bwMode="auto">
              <a:xfrm>
                <a:off x="1222" y="2801"/>
                <a:ext cx="0" cy="11"/>
              </a:xfrm>
              <a:custGeom>
                <a:avLst/>
                <a:gdLst>
                  <a:gd name="T0" fmla="*/ 0 w 1"/>
                  <a:gd name="T1" fmla="*/ 0 h 12"/>
                  <a:gd name="T2" fmla="*/ 0 w 1"/>
                  <a:gd name="T3" fmla="*/ 2 h 12"/>
                  <a:gd name="T4" fmla="*/ 0 w 1"/>
                  <a:gd name="T5" fmla="*/ 6 h 12"/>
                  <a:gd name="T6" fmla="*/ 0 w 1"/>
                  <a:gd name="T7" fmla="*/ 10 h 12"/>
                  <a:gd name="T8" fmla="*/ 0 w 1"/>
                  <a:gd name="T9" fmla="*/ 7 h 12"/>
                  <a:gd name="T10" fmla="*/ 0 w 1"/>
                  <a:gd name="T11" fmla="*/ 0 h 12"/>
                  <a:gd name="T12" fmla="*/ 0 60000 65536"/>
                  <a:gd name="T13" fmla="*/ 0 60000 65536"/>
                  <a:gd name="T14" fmla="*/ 0 60000 65536"/>
                  <a:gd name="T15" fmla="*/ 0 60000 65536"/>
                  <a:gd name="T16" fmla="*/ 0 60000 65536"/>
                  <a:gd name="T17" fmla="*/ 0 60000 65536"/>
                  <a:gd name="T18" fmla="*/ 0 w 1"/>
                  <a:gd name="T19" fmla="*/ 0 h 12"/>
                  <a:gd name="T20" fmla="*/ 0 w 1"/>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 h="12">
                    <a:moveTo>
                      <a:pt x="0" y="0"/>
                    </a:moveTo>
                    <a:lnTo>
                      <a:pt x="0" y="2"/>
                    </a:lnTo>
                    <a:lnTo>
                      <a:pt x="0" y="6"/>
                    </a:lnTo>
                    <a:lnTo>
                      <a:pt x="0" y="11"/>
                    </a:lnTo>
                    <a:lnTo>
                      <a:pt x="0" y="8"/>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595" name="Freeform 155"/>
              <p:cNvSpPr>
                <a:spLocks/>
              </p:cNvSpPr>
              <p:nvPr/>
            </p:nvSpPr>
            <p:spPr bwMode="auto">
              <a:xfrm>
                <a:off x="1273" y="2767"/>
                <a:ext cx="7" cy="3"/>
              </a:xfrm>
              <a:custGeom>
                <a:avLst/>
                <a:gdLst>
                  <a:gd name="T0" fmla="*/ 6 w 11"/>
                  <a:gd name="T1" fmla="*/ 2 h 4"/>
                  <a:gd name="T2" fmla="*/ 5 w 11"/>
                  <a:gd name="T3" fmla="*/ 2 h 4"/>
                  <a:gd name="T4" fmla="*/ 2 w 11"/>
                  <a:gd name="T5" fmla="*/ 2 h 4"/>
                  <a:gd name="T6" fmla="*/ 0 w 11"/>
                  <a:gd name="T7" fmla="*/ 2 h 4"/>
                  <a:gd name="T8" fmla="*/ 2 w 11"/>
                  <a:gd name="T9" fmla="*/ 0 h 4"/>
                  <a:gd name="T10" fmla="*/ 6 w 11"/>
                  <a:gd name="T11" fmla="*/ 2 h 4"/>
                  <a:gd name="T12" fmla="*/ 0 60000 65536"/>
                  <a:gd name="T13" fmla="*/ 0 60000 65536"/>
                  <a:gd name="T14" fmla="*/ 0 60000 65536"/>
                  <a:gd name="T15" fmla="*/ 0 60000 65536"/>
                  <a:gd name="T16" fmla="*/ 0 60000 65536"/>
                  <a:gd name="T17" fmla="*/ 0 60000 65536"/>
                  <a:gd name="T18" fmla="*/ 0 w 11"/>
                  <a:gd name="T19" fmla="*/ 0 h 4"/>
                  <a:gd name="T20" fmla="*/ 11 w 11"/>
                  <a:gd name="T21" fmla="*/ 4 h 4"/>
                </a:gdLst>
                <a:ahLst/>
                <a:cxnLst>
                  <a:cxn ang="T12">
                    <a:pos x="T0" y="T1"/>
                  </a:cxn>
                  <a:cxn ang="T13">
                    <a:pos x="T2" y="T3"/>
                  </a:cxn>
                  <a:cxn ang="T14">
                    <a:pos x="T4" y="T5"/>
                  </a:cxn>
                  <a:cxn ang="T15">
                    <a:pos x="T6" y="T7"/>
                  </a:cxn>
                  <a:cxn ang="T16">
                    <a:pos x="T8" y="T9"/>
                  </a:cxn>
                  <a:cxn ang="T17">
                    <a:pos x="T10" y="T11"/>
                  </a:cxn>
                </a:cxnLst>
                <a:rect l="T18" t="T19" r="T20" b="T21"/>
                <a:pathLst>
                  <a:path w="11" h="4">
                    <a:moveTo>
                      <a:pt x="10" y="2"/>
                    </a:moveTo>
                    <a:lnTo>
                      <a:pt x="8" y="2"/>
                    </a:lnTo>
                    <a:lnTo>
                      <a:pt x="3" y="2"/>
                    </a:lnTo>
                    <a:lnTo>
                      <a:pt x="0" y="3"/>
                    </a:lnTo>
                    <a:lnTo>
                      <a:pt x="3" y="0"/>
                    </a:lnTo>
                    <a:lnTo>
                      <a:pt x="10" y="2"/>
                    </a:lnTo>
                  </a:path>
                </a:pathLst>
              </a:custGeom>
              <a:solidFill>
                <a:srgbClr val="201000"/>
              </a:solidFill>
              <a:ln w="12700" cap="rnd">
                <a:noFill/>
                <a:round/>
                <a:headEnd/>
                <a:tailEnd/>
              </a:ln>
            </p:spPr>
            <p:txBody>
              <a:bodyPr>
                <a:prstTxWarp prst="textNoShape">
                  <a:avLst/>
                </a:prstTxWarp>
              </a:bodyPr>
              <a:lstStyle/>
              <a:p>
                <a:endParaRPr lang="en-US"/>
              </a:p>
            </p:txBody>
          </p:sp>
          <p:sp>
            <p:nvSpPr>
              <p:cNvPr id="596" name="Freeform 156"/>
              <p:cNvSpPr>
                <a:spLocks/>
              </p:cNvSpPr>
              <p:nvPr/>
            </p:nvSpPr>
            <p:spPr bwMode="auto">
              <a:xfrm>
                <a:off x="1277" y="2880"/>
                <a:ext cx="8" cy="16"/>
              </a:xfrm>
              <a:custGeom>
                <a:avLst/>
                <a:gdLst>
                  <a:gd name="T0" fmla="*/ 2 w 13"/>
                  <a:gd name="T1" fmla="*/ 15 h 18"/>
                  <a:gd name="T2" fmla="*/ 4 w 13"/>
                  <a:gd name="T3" fmla="*/ 6 h 18"/>
                  <a:gd name="T4" fmla="*/ 5 w 13"/>
                  <a:gd name="T5" fmla="*/ 4 h 18"/>
                  <a:gd name="T6" fmla="*/ 7 w 13"/>
                  <a:gd name="T7" fmla="*/ 0 h 18"/>
                  <a:gd name="T8" fmla="*/ 5 w 13"/>
                  <a:gd name="T9" fmla="*/ 0 h 18"/>
                  <a:gd name="T10" fmla="*/ 2 w 13"/>
                  <a:gd name="T11" fmla="*/ 4 h 18"/>
                  <a:gd name="T12" fmla="*/ 0 w 13"/>
                  <a:gd name="T13" fmla="*/ 6 h 18"/>
                  <a:gd name="T14" fmla="*/ 2 w 13"/>
                  <a:gd name="T15" fmla="*/ 15 h 18"/>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8"/>
                  <a:gd name="T26" fmla="*/ 13 w 13"/>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8">
                    <a:moveTo>
                      <a:pt x="3" y="17"/>
                    </a:moveTo>
                    <a:lnTo>
                      <a:pt x="6" y="7"/>
                    </a:lnTo>
                    <a:lnTo>
                      <a:pt x="8" y="4"/>
                    </a:lnTo>
                    <a:lnTo>
                      <a:pt x="12" y="0"/>
                    </a:lnTo>
                    <a:lnTo>
                      <a:pt x="8" y="0"/>
                    </a:lnTo>
                    <a:lnTo>
                      <a:pt x="3" y="4"/>
                    </a:lnTo>
                    <a:lnTo>
                      <a:pt x="0" y="7"/>
                    </a:lnTo>
                    <a:lnTo>
                      <a:pt x="3" y="17"/>
                    </a:lnTo>
                  </a:path>
                </a:pathLst>
              </a:custGeom>
              <a:solidFill>
                <a:srgbClr val="201000"/>
              </a:solidFill>
              <a:ln w="12700" cap="rnd">
                <a:noFill/>
                <a:round/>
                <a:headEnd/>
                <a:tailEnd/>
              </a:ln>
            </p:spPr>
            <p:txBody>
              <a:bodyPr>
                <a:prstTxWarp prst="textNoShape">
                  <a:avLst/>
                </a:prstTxWarp>
              </a:bodyPr>
              <a:lstStyle/>
              <a:p>
                <a:endParaRPr lang="en-US"/>
              </a:p>
            </p:txBody>
          </p:sp>
          <p:sp>
            <p:nvSpPr>
              <p:cNvPr id="597" name="Freeform 157"/>
              <p:cNvSpPr>
                <a:spLocks/>
              </p:cNvSpPr>
              <p:nvPr/>
            </p:nvSpPr>
            <p:spPr bwMode="auto">
              <a:xfrm>
                <a:off x="1015" y="2759"/>
                <a:ext cx="18" cy="11"/>
              </a:xfrm>
              <a:custGeom>
                <a:avLst/>
                <a:gdLst>
                  <a:gd name="T0" fmla="*/ 17 w 29"/>
                  <a:gd name="T1" fmla="*/ 0 h 13"/>
                  <a:gd name="T2" fmla="*/ 14 w 29"/>
                  <a:gd name="T3" fmla="*/ 3 h 13"/>
                  <a:gd name="T4" fmla="*/ 11 w 29"/>
                  <a:gd name="T5" fmla="*/ 5 h 13"/>
                  <a:gd name="T6" fmla="*/ 6 w 29"/>
                  <a:gd name="T7" fmla="*/ 8 h 13"/>
                  <a:gd name="T8" fmla="*/ 0 w 29"/>
                  <a:gd name="T9" fmla="*/ 8 h 13"/>
                  <a:gd name="T10" fmla="*/ 6 w 29"/>
                  <a:gd name="T11" fmla="*/ 10 h 13"/>
                  <a:gd name="T12" fmla="*/ 14 w 29"/>
                  <a:gd name="T13" fmla="*/ 8 h 13"/>
                  <a:gd name="T14" fmla="*/ 17 w 29"/>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13"/>
                  <a:gd name="T26" fmla="*/ 29 w 2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13">
                    <a:moveTo>
                      <a:pt x="28" y="0"/>
                    </a:moveTo>
                    <a:lnTo>
                      <a:pt x="22" y="3"/>
                    </a:lnTo>
                    <a:lnTo>
                      <a:pt x="18" y="6"/>
                    </a:lnTo>
                    <a:lnTo>
                      <a:pt x="9" y="9"/>
                    </a:lnTo>
                    <a:lnTo>
                      <a:pt x="0" y="9"/>
                    </a:lnTo>
                    <a:lnTo>
                      <a:pt x="9" y="12"/>
                    </a:lnTo>
                    <a:lnTo>
                      <a:pt x="22" y="9"/>
                    </a:lnTo>
                    <a:lnTo>
                      <a:pt x="28" y="0"/>
                    </a:lnTo>
                  </a:path>
                </a:pathLst>
              </a:custGeom>
              <a:solidFill>
                <a:srgbClr val="201000"/>
              </a:solidFill>
              <a:ln w="12700" cap="rnd">
                <a:noFill/>
                <a:round/>
                <a:headEnd/>
                <a:tailEnd/>
              </a:ln>
            </p:spPr>
            <p:txBody>
              <a:bodyPr>
                <a:prstTxWarp prst="textNoShape">
                  <a:avLst/>
                </a:prstTxWarp>
              </a:bodyPr>
              <a:lstStyle/>
              <a:p>
                <a:endParaRPr lang="en-US"/>
              </a:p>
            </p:txBody>
          </p:sp>
          <p:sp>
            <p:nvSpPr>
              <p:cNvPr id="598" name="Freeform 158"/>
              <p:cNvSpPr>
                <a:spLocks/>
              </p:cNvSpPr>
              <p:nvPr/>
            </p:nvSpPr>
            <p:spPr bwMode="auto">
              <a:xfrm>
                <a:off x="980" y="2860"/>
                <a:ext cx="25" cy="6"/>
              </a:xfrm>
              <a:custGeom>
                <a:avLst/>
                <a:gdLst>
                  <a:gd name="T0" fmla="*/ 24 w 40"/>
                  <a:gd name="T1" fmla="*/ 2 h 7"/>
                  <a:gd name="T2" fmla="*/ 18 w 40"/>
                  <a:gd name="T3" fmla="*/ 0 h 7"/>
                  <a:gd name="T4" fmla="*/ 9 w 40"/>
                  <a:gd name="T5" fmla="*/ 0 h 7"/>
                  <a:gd name="T6" fmla="*/ 0 w 40"/>
                  <a:gd name="T7" fmla="*/ 2 h 7"/>
                  <a:gd name="T8" fmla="*/ 6 w 40"/>
                  <a:gd name="T9" fmla="*/ 2 h 7"/>
                  <a:gd name="T10" fmla="*/ 13 w 40"/>
                  <a:gd name="T11" fmla="*/ 5 h 7"/>
                  <a:gd name="T12" fmla="*/ 24 w 40"/>
                  <a:gd name="T13" fmla="*/ 2 h 7"/>
                  <a:gd name="T14" fmla="*/ 0 60000 65536"/>
                  <a:gd name="T15" fmla="*/ 0 60000 65536"/>
                  <a:gd name="T16" fmla="*/ 0 60000 65536"/>
                  <a:gd name="T17" fmla="*/ 0 60000 65536"/>
                  <a:gd name="T18" fmla="*/ 0 60000 65536"/>
                  <a:gd name="T19" fmla="*/ 0 60000 65536"/>
                  <a:gd name="T20" fmla="*/ 0 60000 65536"/>
                  <a:gd name="T21" fmla="*/ 0 w 40"/>
                  <a:gd name="T22" fmla="*/ 0 h 7"/>
                  <a:gd name="T23" fmla="*/ 40 w 40"/>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7">
                    <a:moveTo>
                      <a:pt x="39" y="2"/>
                    </a:moveTo>
                    <a:lnTo>
                      <a:pt x="29" y="0"/>
                    </a:lnTo>
                    <a:lnTo>
                      <a:pt x="15" y="0"/>
                    </a:lnTo>
                    <a:lnTo>
                      <a:pt x="0" y="2"/>
                    </a:lnTo>
                    <a:lnTo>
                      <a:pt x="10" y="2"/>
                    </a:lnTo>
                    <a:lnTo>
                      <a:pt x="20" y="6"/>
                    </a:lnTo>
                    <a:lnTo>
                      <a:pt x="39" y="2"/>
                    </a:lnTo>
                  </a:path>
                </a:pathLst>
              </a:custGeom>
              <a:solidFill>
                <a:srgbClr val="201000"/>
              </a:solidFill>
              <a:ln w="12700" cap="rnd">
                <a:noFill/>
                <a:round/>
                <a:headEnd/>
                <a:tailEnd/>
              </a:ln>
            </p:spPr>
            <p:txBody>
              <a:bodyPr>
                <a:prstTxWarp prst="textNoShape">
                  <a:avLst/>
                </a:prstTxWarp>
              </a:bodyPr>
              <a:lstStyle/>
              <a:p>
                <a:endParaRPr lang="en-US"/>
              </a:p>
            </p:txBody>
          </p:sp>
          <p:sp>
            <p:nvSpPr>
              <p:cNvPr id="599" name="Freeform 159"/>
              <p:cNvSpPr>
                <a:spLocks/>
              </p:cNvSpPr>
              <p:nvPr/>
            </p:nvSpPr>
            <p:spPr bwMode="auto">
              <a:xfrm>
                <a:off x="969" y="2876"/>
                <a:ext cx="9" cy="3"/>
              </a:xfrm>
              <a:custGeom>
                <a:avLst/>
                <a:gdLst>
                  <a:gd name="T0" fmla="*/ 8 w 13"/>
                  <a:gd name="T1" fmla="*/ 1 h 3"/>
                  <a:gd name="T2" fmla="*/ 4 w 13"/>
                  <a:gd name="T3" fmla="*/ 0 h 3"/>
                  <a:gd name="T4" fmla="*/ 0 w 13"/>
                  <a:gd name="T5" fmla="*/ 1 h 3"/>
                  <a:gd name="T6" fmla="*/ 4 w 13"/>
                  <a:gd name="T7" fmla="*/ 2 h 3"/>
                  <a:gd name="T8" fmla="*/ 8 w 13"/>
                  <a:gd name="T9" fmla="*/ 1 h 3"/>
                  <a:gd name="T10" fmla="*/ 0 60000 65536"/>
                  <a:gd name="T11" fmla="*/ 0 60000 65536"/>
                  <a:gd name="T12" fmla="*/ 0 60000 65536"/>
                  <a:gd name="T13" fmla="*/ 0 60000 65536"/>
                  <a:gd name="T14" fmla="*/ 0 60000 65536"/>
                  <a:gd name="T15" fmla="*/ 0 w 13"/>
                  <a:gd name="T16" fmla="*/ 0 h 3"/>
                  <a:gd name="T17" fmla="*/ 13 w 13"/>
                  <a:gd name="T18" fmla="*/ 3 h 3"/>
                </a:gdLst>
                <a:ahLst/>
                <a:cxnLst>
                  <a:cxn ang="T10">
                    <a:pos x="T0" y="T1"/>
                  </a:cxn>
                  <a:cxn ang="T11">
                    <a:pos x="T2" y="T3"/>
                  </a:cxn>
                  <a:cxn ang="T12">
                    <a:pos x="T4" y="T5"/>
                  </a:cxn>
                  <a:cxn ang="T13">
                    <a:pos x="T6" y="T7"/>
                  </a:cxn>
                  <a:cxn ang="T14">
                    <a:pos x="T8" y="T9"/>
                  </a:cxn>
                </a:cxnLst>
                <a:rect l="T15" t="T16" r="T17" b="T18"/>
                <a:pathLst>
                  <a:path w="13" h="3">
                    <a:moveTo>
                      <a:pt x="12" y="1"/>
                    </a:moveTo>
                    <a:lnTo>
                      <a:pt x="6" y="0"/>
                    </a:lnTo>
                    <a:lnTo>
                      <a:pt x="0" y="1"/>
                    </a:lnTo>
                    <a:lnTo>
                      <a:pt x="6" y="2"/>
                    </a:lnTo>
                    <a:lnTo>
                      <a:pt x="12" y="1"/>
                    </a:lnTo>
                  </a:path>
                </a:pathLst>
              </a:custGeom>
              <a:solidFill>
                <a:srgbClr val="201000"/>
              </a:solidFill>
              <a:ln w="12700" cap="rnd">
                <a:noFill/>
                <a:round/>
                <a:headEnd/>
                <a:tailEnd/>
              </a:ln>
            </p:spPr>
            <p:txBody>
              <a:bodyPr>
                <a:prstTxWarp prst="textNoShape">
                  <a:avLst/>
                </a:prstTxWarp>
              </a:bodyPr>
              <a:lstStyle/>
              <a:p>
                <a:endParaRPr lang="en-US"/>
              </a:p>
            </p:txBody>
          </p:sp>
          <p:sp>
            <p:nvSpPr>
              <p:cNvPr id="600" name="Freeform 160"/>
              <p:cNvSpPr>
                <a:spLocks/>
              </p:cNvSpPr>
              <p:nvPr/>
            </p:nvSpPr>
            <p:spPr bwMode="auto">
              <a:xfrm>
                <a:off x="1136" y="2886"/>
                <a:ext cx="9" cy="5"/>
              </a:xfrm>
              <a:custGeom>
                <a:avLst/>
                <a:gdLst>
                  <a:gd name="T0" fmla="*/ 8 w 14"/>
                  <a:gd name="T1" fmla="*/ 0 h 6"/>
                  <a:gd name="T2" fmla="*/ 5 w 14"/>
                  <a:gd name="T3" fmla="*/ 0 h 6"/>
                  <a:gd name="T4" fmla="*/ 0 w 14"/>
                  <a:gd name="T5" fmla="*/ 3 h 6"/>
                  <a:gd name="T6" fmla="*/ 0 w 14"/>
                  <a:gd name="T7" fmla="*/ 4 h 6"/>
                  <a:gd name="T8" fmla="*/ 3 w 14"/>
                  <a:gd name="T9" fmla="*/ 3 h 6"/>
                  <a:gd name="T10" fmla="*/ 6 w 14"/>
                  <a:gd name="T11" fmla="*/ 3 h 6"/>
                  <a:gd name="T12" fmla="*/ 8 w 14"/>
                  <a:gd name="T13" fmla="*/ 0 h 6"/>
                  <a:gd name="T14" fmla="*/ 0 60000 65536"/>
                  <a:gd name="T15" fmla="*/ 0 60000 65536"/>
                  <a:gd name="T16" fmla="*/ 0 60000 65536"/>
                  <a:gd name="T17" fmla="*/ 0 60000 65536"/>
                  <a:gd name="T18" fmla="*/ 0 60000 65536"/>
                  <a:gd name="T19" fmla="*/ 0 60000 65536"/>
                  <a:gd name="T20" fmla="*/ 0 60000 65536"/>
                  <a:gd name="T21" fmla="*/ 0 w 14"/>
                  <a:gd name="T22" fmla="*/ 0 h 6"/>
                  <a:gd name="T23" fmla="*/ 14 w 1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6">
                    <a:moveTo>
                      <a:pt x="13" y="0"/>
                    </a:moveTo>
                    <a:lnTo>
                      <a:pt x="7" y="0"/>
                    </a:lnTo>
                    <a:lnTo>
                      <a:pt x="0" y="4"/>
                    </a:lnTo>
                    <a:lnTo>
                      <a:pt x="0" y="5"/>
                    </a:lnTo>
                    <a:lnTo>
                      <a:pt x="4" y="4"/>
                    </a:lnTo>
                    <a:lnTo>
                      <a:pt x="10" y="4"/>
                    </a:lnTo>
                    <a:lnTo>
                      <a:pt x="13" y="0"/>
                    </a:lnTo>
                  </a:path>
                </a:pathLst>
              </a:custGeom>
              <a:solidFill>
                <a:srgbClr val="201000"/>
              </a:solidFill>
              <a:ln w="12700" cap="rnd">
                <a:noFill/>
                <a:round/>
                <a:headEnd/>
                <a:tailEnd/>
              </a:ln>
            </p:spPr>
            <p:txBody>
              <a:bodyPr>
                <a:prstTxWarp prst="textNoShape">
                  <a:avLst/>
                </a:prstTxWarp>
              </a:bodyPr>
              <a:lstStyle/>
              <a:p>
                <a:endParaRPr lang="en-US"/>
              </a:p>
            </p:txBody>
          </p:sp>
          <p:sp>
            <p:nvSpPr>
              <p:cNvPr id="601" name="Freeform 161"/>
              <p:cNvSpPr>
                <a:spLocks/>
              </p:cNvSpPr>
              <p:nvPr/>
            </p:nvSpPr>
            <p:spPr bwMode="auto">
              <a:xfrm>
                <a:off x="1124" y="2911"/>
                <a:ext cx="14" cy="9"/>
              </a:xfrm>
              <a:custGeom>
                <a:avLst/>
                <a:gdLst>
                  <a:gd name="T0" fmla="*/ 13 w 22"/>
                  <a:gd name="T1" fmla="*/ 0 h 11"/>
                  <a:gd name="T2" fmla="*/ 5 w 22"/>
                  <a:gd name="T3" fmla="*/ 2 h 11"/>
                  <a:gd name="T4" fmla="*/ 3 w 22"/>
                  <a:gd name="T5" fmla="*/ 4 h 11"/>
                  <a:gd name="T6" fmla="*/ 0 w 22"/>
                  <a:gd name="T7" fmla="*/ 8 h 11"/>
                  <a:gd name="T8" fmla="*/ 5 w 22"/>
                  <a:gd name="T9" fmla="*/ 6 h 11"/>
                  <a:gd name="T10" fmla="*/ 13 w 22"/>
                  <a:gd name="T11" fmla="*/ 4 h 11"/>
                  <a:gd name="T12" fmla="*/ 13 w 22"/>
                  <a:gd name="T13" fmla="*/ 0 h 11"/>
                  <a:gd name="T14" fmla="*/ 0 60000 65536"/>
                  <a:gd name="T15" fmla="*/ 0 60000 65536"/>
                  <a:gd name="T16" fmla="*/ 0 60000 65536"/>
                  <a:gd name="T17" fmla="*/ 0 60000 65536"/>
                  <a:gd name="T18" fmla="*/ 0 60000 65536"/>
                  <a:gd name="T19" fmla="*/ 0 60000 65536"/>
                  <a:gd name="T20" fmla="*/ 0 60000 65536"/>
                  <a:gd name="T21" fmla="*/ 0 w 22"/>
                  <a:gd name="T22" fmla="*/ 0 h 11"/>
                  <a:gd name="T23" fmla="*/ 22 w 22"/>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1">
                    <a:moveTo>
                      <a:pt x="21" y="0"/>
                    </a:moveTo>
                    <a:lnTo>
                      <a:pt x="8" y="3"/>
                    </a:lnTo>
                    <a:lnTo>
                      <a:pt x="4" y="5"/>
                    </a:lnTo>
                    <a:lnTo>
                      <a:pt x="0" y="10"/>
                    </a:lnTo>
                    <a:lnTo>
                      <a:pt x="8" y="7"/>
                    </a:lnTo>
                    <a:lnTo>
                      <a:pt x="21" y="5"/>
                    </a:lnTo>
                    <a:lnTo>
                      <a:pt x="21" y="0"/>
                    </a:lnTo>
                  </a:path>
                </a:pathLst>
              </a:custGeom>
              <a:solidFill>
                <a:srgbClr val="201000"/>
              </a:solidFill>
              <a:ln w="12700" cap="rnd">
                <a:noFill/>
                <a:round/>
                <a:headEnd/>
                <a:tailEnd/>
              </a:ln>
            </p:spPr>
            <p:txBody>
              <a:bodyPr>
                <a:prstTxWarp prst="textNoShape">
                  <a:avLst/>
                </a:prstTxWarp>
              </a:bodyPr>
              <a:lstStyle/>
              <a:p>
                <a:endParaRPr lang="en-US"/>
              </a:p>
            </p:txBody>
          </p:sp>
          <p:sp>
            <p:nvSpPr>
              <p:cNvPr id="602" name="Freeform 162"/>
              <p:cNvSpPr>
                <a:spLocks/>
              </p:cNvSpPr>
              <p:nvPr/>
            </p:nvSpPr>
            <p:spPr bwMode="auto">
              <a:xfrm>
                <a:off x="849" y="2801"/>
                <a:ext cx="125" cy="32"/>
              </a:xfrm>
              <a:custGeom>
                <a:avLst/>
                <a:gdLst>
                  <a:gd name="T0" fmla="*/ 124 w 195"/>
                  <a:gd name="T1" fmla="*/ 0 h 36"/>
                  <a:gd name="T2" fmla="*/ 110 w 195"/>
                  <a:gd name="T3" fmla="*/ 6 h 36"/>
                  <a:gd name="T4" fmla="*/ 92 w 195"/>
                  <a:gd name="T5" fmla="*/ 13 h 36"/>
                  <a:gd name="T6" fmla="*/ 76 w 195"/>
                  <a:gd name="T7" fmla="*/ 18 h 36"/>
                  <a:gd name="T8" fmla="*/ 69 w 195"/>
                  <a:gd name="T9" fmla="*/ 18 h 36"/>
                  <a:gd name="T10" fmla="*/ 48 w 195"/>
                  <a:gd name="T11" fmla="*/ 24 h 36"/>
                  <a:gd name="T12" fmla="*/ 25 w 195"/>
                  <a:gd name="T13" fmla="*/ 28 h 36"/>
                  <a:gd name="T14" fmla="*/ 0 w 195"/>
                  <a:gd name="T15" fmla="*/ 31 h 36"/>
                  <a:gd name="T16" fmla="*/ 18 w 195"/>
                  <a:gd name="T17" fmla="*/ 31 h 36"/>
                  <a:gd name="T18" fmla="*/ 40 w 195"/>
                  <a:gd name="T19" fmla="*/ 28 h 36"/>
                  <a:gd name="T20" fmla="*/ 62 w 195"/>
                  <a:gd name="T21" fmla="*/ 24 h 36"/>
                  <a:gd name="T22" fmla="*/ 76 w 195"/>
                  <a:gd name="T23" fmla="*/ 18 h 36"/>
                  <a:gd name="T24" fmla="*/ 92 w 195"/>
                  <a:gd name="T25" fmla="*/ 18 h 36"/>
                  <a:gd name="T26" fmla="*/ 106 w 195"/>
                  <a:gd name="T27" fmla="*/ 10 h 36"/>
                  <a:gd name="T28" fmla="*/ 124 w 195"/>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5"/>
                  <a:gd name="T46" fmla="*/ 0 h 36"/>
                  <a:gd name="T47" fmla="*/ 195 w 195"/>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5" h="36">
                    <a:moveTo>
                      <a:pt x="194" y="0"/>
                    </a:moveTo>
                    <a:lnTo>
                      <a:pt x="172" y="7"/>
                    </a:lnTo>
                    <a:lnTo>
                      <a:pt x="143" y="15"/>
                    </a:lnTo>
                    <a:lnTo>
                      <a:pt x="119" y="20"/>
                    </a:lnTo>
                    <a:lnTo>
                      <a:pt x="108" y="20"/>
                    </a:lnTo>
                    <a:lnTo>
                      <a:pt x="75" y="27"/>
                    </a:lnTo>
                    <a:lnTo>
                      <a:pt x="39" y="31"/>
                    </a:lnTo>
                    <a:lnTo>
                      <a:pt x="0" y="35"/>
                    </a:lnTo>
                    <a:lnTo>
                      <a:pt x="28" y="35"/>
                    </a:lnTo>
                    <a:lnTo>
                      <a:pt x="63" y="31"/>
                    </a:lnTo>
                    <a:lnTo>
                      <a:pt x="97" y="27"/>
                    </a:lnTo>
                    <a:lnTo>
                      <a:pt x="119" y="20"/>
                    </a:lnTo>
                    <a:lnTo>
                      <a:pt x="143" y="20"/>
                    </a:lnTo>
                    <a:lnTo>
                      <a:pt x="166" y="11"/>
                    </a:lnTo>
                    <a:lnTo>
                      <a:pt x="194" y="0"/>
                    </a:lnTo>
                  </a:path>
                </a:pathLst>
              </a:custGeom>
              <a:solidFill>
                <a:srgbClr val="201000"/>
              </a:solidFill>
              <a:ln w="12700" cap="rnd">
                <a:noFill/>
                <a:round/>
                <a:headEnd/>
                <a:tailEnd/>
              </a:ln>
            </p:spPr>
            <p:txBody>
              <a:bodyPr>
                <a:prstTxWarp prst="textNoShape">
                  <a:avLst/>
                </a:prstTxWarp>
              </a:bodyPr>
              <a:lstStyle/>
              <a:p>
                <a:endParaRPr lang="en-US"/>
              </a:p>
            </p:txBody>
          </p:sp>
          <p:sp>
            <p:nvSpPr>
              <p:cNvPr id="603" name="Freeform 163"/>
              <p:cNvSpPr>
                <a:spLocks/>
              </p:cNvSpPr>
              <p:nvPr/>
            </p:nvSpPr>
            <p:spPr bwMode="auto">
              <a:xfrm>
                <a:off x="727" y="2848"/>
                <a:ext cx="39" cy="9"/>
              </a:xfrm>
              <a:custGeom>
                <a:avLst/>
                <a:gdLst>
                  <a:gd name="T0" fmla="*/ 6 w 62"/>
                  <a:gd name="T1" fmla="*/ 8 h 10"/>
                  <a:gd name="T2" fmla="*/ 13 w 62"/>
                  <a:gd name="T3" fmla="*/ 5 h 10"/>
                  <a:gd name="T4" fmla="*/ 23 w 62"/>
                  <a:gd name="T5" fmla="*/ 2 h 10"/>
                  <a:gd name="T6" fmla="*/ 38 w 62"/>
                  <a:gd name="T7" fmla="*/ 0 h 10"/>
                  <a:gd name="T8" fmla="*/ 23 w 62"/>
                  <a:gd name="T9" fmla="*/ 0 h 10"/>
                  <a:gd name="T10" fmla="*/ 13 w 62"/>
                  <a:gd name="T11" fmla="*/ 2 h 10"/>
                  <a:gd name="T12" fmla="*/ 0 w 62"/>
                  <a:gd name="T13" fmla="*/ 5 h 10"/>
                  <a:gd name="T14" fmla="*/ 6 w 62"/>
                  <a:gd name="T15" fmla="*/ 8 h 10"/>
                  <a:gd name="T16" fmla="*/ 0 60000 65536"/>
                  <a:gd name="T17" fmla="*/ 0 60000 65536"/>
                  <a:gd name="T18" fmla="*/ 0 60000 65536"/>
                  <a:gd name="T19" fmla="*/ 0 60000 65536"/>
                  <a:gd name="T20" fmla="*/ 0 60000 65536"/>
                  <a:gd name="T21" fmla="*/ 0 60000 65536"/>
                  <a:gd name="T22" fmla="*/ 0 60000 65536"/>
                  <a:gd name="T23" fmla="*/ 0 60000 65536"/>
                  <a:gd name="T24" fmla="*/ 0 w 62"/>
                  <a:gd name="T25" fmla="*/ 0 h 10"/>
                  <a:gd name="T26" fmla="*/ 62 w 62"/>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 h="10">
                    <a:moveTo>
                      <a:pt x="10" y="9"/>
                    </a:moveTo>
                    <a:lnTo>
                      <a:pt x="21" y="5"/>
                    </a:lnTo>
                    <a:lnTo>
                      <a:pt x="36" y="2"/>
                    </a:lnTo>
                    <a:lnTo>
                      <a:pt x="61" y="0"/>
                    </a:lnTo>
                    <a:lnTo>
                      <a:pt x="36" y="0"/>
                    </a:lnTo>
                    <a:lnTo>
                      <a:pt x="21" y="2"/>
                    </a:lnTo>
                    <a:lnTo>
                      <a:pt x="0" y="6"/>
                    </a:lnTo>
                    <a:lnTo>
                      <a:pt x="10" y="9"/>
                    </a:lnTo>
                  </a:path>
                </a:pathLst>
              </a:custGeom>
              <a:solidFill>
                <a:srgbClr val="201000"/>
              </a:solidFill>
              <a:ln w="12700" cap="rnd">
                <a:noFill/>
                <a:round/>
                <a:headEnd/>
                <a:tailEnd/>
              </a:ln>
            </p:spPr>
            <p:txBody>
              <a:bodyPr>
                <a:prstTxWarp prst="textNoShape">
                  <a:avLst/>
                </a:prstTxWarp>
              </a:bodyPr>
              <a:lstStyle/>
              <a:p>
                <a:endParaRPr lang="en-US"/>
              </a:p>
            </p:txBody>
          </p:sp>
          <p:sp>
            <p:nvSpPr>
              <p:cNvPr id="604" name="Freeform 164"/>
              <p:cNvSpPr>
                <a:spLocks/>
              </p:cNvSpPr>
              <p:nvPr/>
            </p:nvSpPr>
            <p:spPr bwMode="auto">
              <a:xfrm>
                <a:off x="716" y="2840"/>
                <a:ext cx="27" cy="13"/>
              </a:xfrm>
              <a:custGeom>
                <a:avLst/>
                <a:gdLst>
                  <a:gd name="T0" fmla="*/ 0 w 43"/>
                  <a:gd name="T1" fmla="*/ 12 h 16"/>
                  <a:gd name="T2" fmla="*/ 6 w 43"/>
                  <a:gd name="T3" fmla="*/ 5 h 16"/>
                  <a:gd name="T4" fmla="*/ 11 w 43"/>
                  <a:gd name="T5" fmla="*/ 2 h 16"/>
                  <a:gd name="T6" fmla="*/ 21 w 43"/>
                  <a:gd name="T7" fmla="*/ 0 h 16"/>
                  <a:gd name="T8" fmla="*/ 26 w 43"/>
                  <a:gd name="T9" fmla="*/ 0 h 16"/>
                  <a:gd name="T10" fmla="*/ 18 w 43"/>
                  <a:gd name="T11" fmla="*/ 2 h 16"/>
                  <a:gd name="T12" fmla="*/ 11 w 43"/>
                  <a:gd name="T13" fmla="*/ 2 h 16"/>
                  <a:gd name="T14" fmla="*/ 8 w 43"/>
                  <a:gd name="T15" fmla="*/ 7 h 16"/>
                  <a:gd name="T16" fmla="*/ 8 w 43"/>
                  <a:gd name="T17" fmla="*/ 10 h 16"/>
                  <a:gd name="T18" fmla="*/ 0 w 43"/>
                  <a:gd name="T19" fmla="*/ 12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16"/>
                  <a:gd name="T32" fmla="*/ 43 w 43"/>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16">
                    <a:moveTo>
                      <a:pt x="0" y="15"/>
                    </a:moveTo>
                    <a:lnTo>
                      <a:pt x="9" y="6"/>
                    </a:lnTo>
                    <a:lnTo>
                      <a:pt x="18" y="3"/>
                    </a:lnTo>
                    <a:lnTo>
                      <a:pt x="33" y="0"/>
                    </a:lnTo>
                    <a:lnTo>
                      <a:pt x="42" y="0"/>
                    </a:lnTo>
                    <a:lnTo>
                      <a:pt x="29" y="3"/>
                    </a:lnTo>
                    <a:lnTo>
                      <a:pt x="18" y="3"/>
                    </a:lnTo>
                    <a:lnTo>
                      <a:pt x="13" y="9"/>
                    </a:lnTo>
                    <a:lnTo>
                      <a:pt x="13" y="12"/>
                    </a:lnTo>
                    <a:lnTo>
                      <a:pt x="0" y="15"/>
                    </a:lnTo>
                  </a:path>
                </a:pathLst>
              </a:custGeom>
              <a:solidFill>
                <a:srgbClr val="201000"/>
              </a:solidFill>
              <a:ln w="12700" cap="rnd">
                <a:noFill/>
                <a:round/>
                <a:headEnd/>
                <a:tailEnd/>
              </a:ln>
            </p:spPr>
            <p:txBody>
              <a:bodyPr>
                <a:prstTxWarp prst="textNoShape">
                  <a:avLst/>
                </a:prstTxWarp>
              </a:bodyPr>
              <a:lstStyle/>
              <a:p>
                <a:endParaRPr lang="en-US"/>
              </a:p>
            </p:txBody>
          </p:sp>
          <p:sp>
            <p:nvSpPr>
              <p:cNvPr id="605" name="Freeform 165"/>
              <p:cNvSpPr>
                <a:spLocks/>
              </p:cNvSpPr>
              <p:nvPr/>
            </p:nvSpPr>
            <p:spPr bwMode="auto">
              <a:xfrm>
                <a:off x="777" y="2832"/>
                <a:ext cx="52" cy="3"/>
              </a:xfrm>
              <a:custGeom>
                <a:avLst/>
                <a:gdLst>
                  <a:gd name="T0" fmla="*/ 0 w 81"/>
                  <a:gd name="T1" fmla="*/ 0 h 4"/>
                  <a:gd name="T2" fmla="*/ 18 w 81"/>
                  <a:gd name="T3" fmla="*/ 0 h 4"/>
                  <a:gd name="T4" fmla="*/ 41 w 81"/>
                  <a:gd name="T5" fmla="*/ 0 h 4"/>
                  <a:gd name="T6" fmla="*/ 51 w 81"/>
                  <a:gd name="T7" fmla="*/ 0 h 4"/>
                  <a:gd name="T8" fmla="*/ 44 w 81"/>
                  <a:gd name="T9" fmla="*/ 2 h 4"/>
                  <a:gd name="T10" fmla="*/ 24 w 81"/>
                  <a:gd name="T11" fmla="*/ 2 h 4"/>
                  <a:gd name="T12" fmla="*/ 0 w 81"/>
                  <a:gd name="T13" fmla="*/ 0 h 4"/>
                  <a:gd name="T14" fmla="*/ 0 60000 65536"/>
                  <a:gd name="T15" fmla="*/ 0 60000 65536"/>
                  <a:gd name="T16" fmla="*/ 0 60000 65536"/>
                  <a:gd name="T17" fmla="*/ 0 60000 65536"/>
                  <a:gd name="T18" fmla="*/ 0 60000 65536"/>
                  <a:gd name="T19" fmla="*/ 0 60000 65536"/>
                  <a:gd name="T20" fmla="*/ 0 60000 65536"/>
                  <a:gd name="T21" fmla="*/ 0 w 81"/>
                  <a:gd name="T22" fmla="*/ 0 h 4"/>
                  <a:gd name="T23" fmla="*/ 81 w 81"/>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4">
                    <a:moveTo>
                      <a:pt x="0" y="0"/>
                    </a:moveTo>
                    <a:lnTo>
                      <a:pt x="28" y="0"/>
                    </a:lnTo>
                    <a:lnTo>
                      <a:pt x="64" y="0"/>
                    </a:lnTo>
                    <a:lnTo>
                      <a:pt x="80" y="0"/>
                    </a:lnTo>
                    <a:lnTo>
                      <a:pt x="69" y="3"/>
                    </a:lnTo>
                    <a:lnTo>
                      <a:pt x="38" y="3"/>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606" name="Freeform 166"/>
              <p:cNvSpPr>
                <a:spLocks/>
              </p:cNvSpPr>
              <p:nvPr/>
            </p:nvSpPr>
            <p:spPr bwMode="auto">
              <a:xfrm>
                <a:off x="641" y="2834"/>
                <a:ext cx="86" cy="23"/>
              </a:xfrm>
              <a:custGeom>
                <a:avLst/>
                <a:gdLst>
                  <a:gd name="T0" fmla="*/ 0 w 134"/>
                  <a:gd name="T1" fmla="*/ 22 h 26"/>
                  <a:gd name="T2" fmla="*/ 21 w 134"/>
                  <a:gd name="T3" fmla="*/ 19 h 26"/>
                  <a:gd name="T4" fmla="*/ 39 w 134"/>
                  <a:gd name="T5" fmla="*/ 16 h 26"/>
                  <a:gd name="T6" fmla="*/ 53 w 134"/>
                  <a:gd name="T7" fmla="*/ 10 h 26"/>
                  <a:gd name="T8" fmla="*/ 64 w 134"/>
                  <a:gd name="T9" fmla="*/ 6 h 26"/>
                  <a:gd name="T10" fmla="*/ 75 w 134"/>
                  <a:gd name="T11" fmla="*/ 3 h 26"/>
                  <a:gd name="T12" fmla="*/ 85 w 134"/>
                  <a:gd name="T13" fmla="*/ 0 h 26"/>
                  <a:gd name="T14" fmla="*/ 75 w 134"/>
                  <a:gd name="T15" fmla="*/ 0 h 26"/>
                  <a:gd name="T16" fmla="*/ 67 w 134"/>
                  <a:gd name="T17" fmla="*/ 3 h 26"/>
                  <a:gd name="T18" fmla="*/ 57 w 134"/>
                  <a:gd name="T19" fmla="*/ 10 h 26"/>
                  <a:gd name="T20" fmla="*/ 47 w 134"/>
                  <a:gd name="T21" fmla="*/ 12 h 26"/>
                  <a:gd name="T22" fmla="*/ 24 w 134"/>
                  <a:gd name="T23" fmla="*/ 16 h 26"/>
                  <a:gd name="T24" fmla="*/ 0 w 134"/>
                  <a:gd name="T25" fmla="*/ 22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4"/>
                  <a:gd name="T40" fmla="*/ 0 h 26"/>
                  <a:gd name="T41" fmla="*/ 134 w 134"/>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4" h="26">
                    <a:moveTo>
                      <a:pt x="0" y="25"/>
                    </a:moveTo>
                    <a:lnTo>
                      <a:pt x="33" y="22"/>
                    </a:lnTo>
                    <a:lnTo>
                      <a:pt x="60" y="18"/>
                    </a:lnTo>
                    <a:lnTo>
                      <a:pt x="83" y="11"/>
                    </a:lnTo>
                    <a:lnTo>
                      <a:pt x="100" y="7"/>
                    </a:lnTo>
                    <a:lnTo>
                      <a:pt x="117" y="3"/>
                    </a:lnTo>
                    <a:lnTo>
                      <a:pt x="133" y="0"/>
                    </a:lnTo>
                    <a:lnTo>
                      <a:pt x="117" y="0"/>
                    </a:lnTo>
                    <a:lnTo>
                      <a:pt x="105" y="3"/>
                    </a:lnTo>
                    <a:lnTo>
                      <a:pt x="89" y="11"/>
                    </a:lnTo>
                    <a:lnTo>
                      <a:pt x="73" y="14"/>
                    </a:lnTo>
                    <a:lnTo>
                      <a:pt x="38" y="18"/>
                    </a:lnTo>
                    <a:lnTo>
                      <a:pt x="0" y="25"/>
                    </a:lnTo>
                  </a:path>
                </a:pathLst>
              </a:custGeom>
              <a:solidFill>
                <a:srgbClr val="201000"/>
              </a:solidFill>
              <a:ln w="12700" cap="rnd">
                <a:noFill/>
                <a:round/>
                <a:headEnd/>
                <a:tailEnd/>
              </a:ln>
            </p:spPr>
            <p:txBody>
              <a:bodyPr>
                <a:prstTxWarp prst="textNoShape">
                  <a:avLst/>
                </a:prstTxWarp>
              </a:bodyPr>
              <a:lstStyle/>
              <a:p>
                <a:endParaRPr lang="en-US"/>
              </a:p>
            </p:txBody>
          </p:sp>
          <p:sp>
            <p:nvSpPr>
              <p:cNvPr id="607" name="Freeform 167"/>
              <p:cNvSpPr>
                <a:spLocks/>
              </p:cNvSpPr>
              <p:nvPr/>
            </p:nvSpPr>
            <p:spPr bwMode="auto">
              <a:xfrm>
                <a:off x="821" y="2844"/>
                <a:ext cx="43" cy="6"/>
              </a:xfrm>
              <a:custGeom>
                <a:avLst/>
                <a:gdLst>
                  <a:gd name="T0" fmla="*/ 0 w 68"/>
                  <a:gd name="T1" fmla="*/ 5 h 7"/>
                  <a:gd name="T2" fmla="*/ 17 w 68"/>
                  <a:gd name="T3" fmla="*/ 2 h 7"/>
                  <a:gd name="T4" fmla="*/ 30 w 68"/>
                  <a:gd name="T5" fmla="*/ 2 h 7"/>
                  <a:gd name="T6" fmla="*/ 42 w 68"/>
                  <a:gd name="T7" fmla="*/ 0 h 7"/>
                  <a:gd name="T8" fmla="*/ 32 w 68"/>
                  <a:gd name="T9" fmla="*/ 2 h 7"/>
                  <a:gd name="T10" fmla="*/ 10 w 68"/>
                  <a:gd name="T11" fmla="*/ 5 h 7"/>
                  <a:gd name="T12" fmla="*/ 0 w 68"/>
                  <a:gd name="T13" fmla="*/ 5 h 7"/>
                  <a:gd name="T14" fmla="*/ 0 60000 65536"/>
                  <a:gd name="T15" fmla="*/ 0 60000 65536"/>
                  <a:gd name="T16" fmla="*/ 0 60000 65536"/>
                  <a:gd name="T17" fmla="*/ 0 60000 65536"/>
                  <a:gd name="T18" fmla="*/ 0 60000 65536"/>
                  <a:gd name="T19" fmla="*/ 0 60000 65536"/>
                  <a:gd name="T20" fmla="*/ 0 60000 65536"/>
                  <a:gd name="T21" fmla="*/ 0 w 68"/>
                  <a:gd name="T22" fmla="*/ 0 h 7"/>
                  <a:gd name="T23" fmla="*/ 68 w 6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7">
                    <a:moveTo>
                      <a:pt x="0" y="6"/>
                    </a:moveTo>
                    <a:lnTo>
                      <a:pt x="27" y="2"/>
                    </a:lnTo>
                    <a:lnTo>
                      <a:pt x="47" y="2"/>
                    </a:lnTo>
                    <a:lnTo>
                      <a:pt x="67" y="0"/>
                    </a:lnTo>
                    <a:lnTo>
                      <a:pt x="51" y="2"/>
                    </a:lnTo>
                    <a:lnTo>
                      <a:pt x="16" y="6"/>
                    </a:lnTo>
                    <a:lnTo>
                      <a:pt x="0" y="6"/>
                    </a:lnTo>
                  </a:path>
                </a:pathLst>
              </a:custGeom>
              <a:solidFill>
                <a:srgbClr val="201000"/>
              </a:solidFill>
              <a:ln w="12700" cap="rnd">
                <a:noFill/>
                <a:round/>
                <a:headEnd/>
                <a:tailEnd/>
              </a:ln>
            </p:spPr>
            <p:txBody>
              <a:bodyPr>
                <a:prstTxWarp prst="textNoShape">
                  <a:avLst/>
                </a:prstTxWarp>
              </a:bodyPr>
              <a:lstStyle/>
              <a:p>
                <a:endParaRPr lang="en-US"/>
              </a:p>
            </p:txBody>
          </p:sp>
        </p:grpSp>
        <p:grpSp>
          <p:nvGrpSpPr>
            <p:cNvPr id="441" name="Group 168"/>
            <p:cNvGrpSpPr>
              <a:grpSpLocks/>
            </p:cNvGrpSpPr>
            <p:nvPr/>
          </p:nvGrpSpPr>
          <p:grpSpPr bwMode="auto">
            <a:xfrm>
              <a:off x="1973" y="955"/>
              <a:ext cx="2112" cy="1296"/>
              <a:chOff x="2105" y="1111"/>
              <a:chExt cx="2288" cy="1144"/>
            </a:xfrm>
          </p:grpSpPr>
          <p:sp>
            <p:nvSpPr>
              <p:cNvPr id="442" name="Freeform 169"/>
              <p:cNvSpPr>
                <a:spLocks/>
              </p:cNvSpPr>
              <p:nvPr/>
            </p:nvSpPr>
            <p:spPr bwMode="auto">
              <a:xfrm>
                <a:off x="2112" y="1111"/>
                <a:ext cx="2270" cy="1136"/>
              </a:xfrm>
              <a:custGeom>
                <a:avLst/>
                <a:gdLst>
                  <a:gd name="T0" fmla="*/ 934 w 2270"/>
                  <a:gd name="T1" fmla="*/ 5 h 1136"/>
                  <a:gd name="T2" fmla="*/ 898 w 2270"/>
                  <a:gd name="T3" fmla="*/ 23 h 1136"/>
                  <a:gd name="T4" fmla="*/ 854 w 2270"/>
                  <a:gd name="T5" fmla="*/ 73 h 1136"/>
                  <a:gd name="T6" fmla="*/ 790 w 2270"/>
                  <a:gd name="T7" fmla="*/ 113 h 1136"/>
                  <a:gd name="T8" fmla="*/ 696 w 2270"/>
                  <a:gd name="T9" fmla="*/ 124 h 1136"/>
                  <a:gd name="T10" fmla="*/ 624 w 2270"/>
                  <a:gd name="T11" fmla="*/ 146 h 1136"/>
                  <a:gd name="T12" fmla="*/ 567 w 2270"/>
                  <a:gd name="T13" fmla="*/ 198 h 1136"/>
                  <a:gd name="T14" fmla="*/ 603 w 2270"/>
                  <a:gd name="T15" fmla="*/ 277 h 1136"/>
                  <a:gd name="T16" fmla="*/ 453 w 2270"/>
                  <a:gd name="T17" fmla="*/ 322 h 1136"/>
                  <a:gd name="T18" fmla="*/ 431 w 2270"/>
                  <a:gd name="T19" fmla="*/ 424 h 1136"/>
                  <a:gd name="T20" fmla="*/ 389 w 2270"/>
                  <a:gd name="T21" fmla="*/ 513 h 1136"/>
                  <a:gd name="T22" fmla="*/ 309 w 2270"/>
                  <a:gd name="T23" fmla="*/ 559 h 1136"/>
                  <a:gd name="T24" fmla="*/ 265 w 2270"/>
                  <a:gd name="T25" fmla="*/ 644 h 1136"/>
                  <a:gd name="T26" fmla="*/ 165 w 2270"/>
                  <a:gd name="T27" fmla="*/ 678 h 1136"/>
                  <a:gd name="T28" fmla="*/ 44 w 2270"/>
                  <a:gd name="T29" fmla="*/ 729 h 1136"/>
                  <a:gd name="T30" fmla="*/ 22 w 2270"/>
                  <a:gd name="T31" fmla="*/ 796 h 1136"/>
                  <a:gd name="T32" fmla="*/ 80 w 2270"/>
                  <a:gd name="T33" fmla="*/ 853 h 1136"/>
                  <a:gd name="T34" fmla="*/ 173 w 2270"/>
                  <a:gd name="T35" fmla="*/ 915 h 1136"/>
                  <a:gd name="T36" fmla="*/ 259 w 2270"/>
                  <a:gd name="T37" fmla="*/ 898 h 1136"/>
                  <a:gd name="T38" fmla="*/ 367 w 2270"/>
                  <a:gd name="T39" fmla="*/ 865 h 1136"/>
                  <a:gd name="T40" fmla="*/ 510 w 2270"/>
                  <a:gd name="T41" fmla="*/ 848 h 1136"/>
                  <a:gd name="T42" fmla="*/ 646 w 2270"/>
                  <a:gd name="T43" fmla="*/ 780 h 1136"/>
                  <a:gd name="T44" fmla="*/ 674 w 2270"/>
                  <a:gd name="T45" fmla="*/ 853 h 1136"/>
                  <a:gd name="T46" fmla="*/ 546 w 2270"/>
                  <a:gd name="T47" fmla="*/ 881 h 1136"/>
                  <a:gd name="T48" fmla="*/ 445 w 2270"/>
                  <a:gd name="T49" fmla="*/ 943 h 1136"/>
                  <a:gd name="T50" fmla="*/ 460 w 2270"/>
                  <a:gd name="T51" fmla="*/ 1034 h 1136"/>
                  <a:gd name="T52" fmla="*/ 496 w 2270"/>
                  <a:gd name="T53" fmla="*/ 1096 h 1136"/>
                  <a:gd name="T54" fmla="*/ 610 w 2270"/>
                  <a:gd name="T55" fmla="*/ 1112 h 1136"/>
                  <a:gd name="T56" fmla="*/ 754 w 2270"/>
                  <a:gd name="T57" fmla="*/ 1112 h 1136"/>
                  <a:gd name="T58" fmla="*/ 710 w 2270"/>
                  <a:gd name="T59" fmla="*/ 1006 h 1136"/>
                  <a:gd name="T60" fmla="*/ 776 w 2270"/>
                  <a:gd name="T61" fmla="*/ 937 h 1136"/>
                  <a:gd name="T62" fmla="*/ 869 w 2270"/>
                  <a:gd name="T63" fmla="*/ 1011 h 1136"/>
                  <a:gd name="T64" fmla="*/ 926 w 2270"/>
                  <a:gd name="T65" fmla="*/ 937 h 1136"/>
                  <a:gd name="T66" fmla="*/ 1005 w 2270"/>
                  <a:gd name="T67" fmla="*/ 881 h 1136"/>
                  <a:gd name="T68" fmla="*/ 1049 w 2270"/>
                  <a:gd name="T69" fmla="*/ 763 h 1136"/>
                  <a:gd name="T70" fmla="*/ 1063 w 2270"/>
                  <a:gd name="T71" fmla="*/ 865 h 1136"/>
                  <a:gd name="T72" fmla="*/ 1099 w 2270"/>
                  <a:gd name="T73" fmla="*/ 943 h 1136"/>
                  <a:gd name="T74" fmla="*/ 1178 w 2270"/>
                  <a:gd name="T75" fmla="*/ 989 h 1136"/>
                  <a:gd name="T76" fmla="*/ 1264 w 2270"/>
                  <a:gd name="T77" fmla="*/ 1051 h 1136"/>
                  <a:gd name="T78" fmla="*/ 1379 w 2270"/>
                  <a:gd name="T79" fmla="*/ 1112 h 1136"/>
                  <a:gd name="T80" fmla="*/ 1516 w 2270"/>
                  <a:gd name="T81" fmla="*/ 1107 h 1136"/>
                  <a:gd name="T82" fmla="*/ 1588 w 2270"/>
                  <a:gd name="T83" fmla="*/ 1034 h 1136"/>
                  <a:gd name="T84" fmla="*/ 1716 w 2270"/>
                  <a:gd name="T85" fmla="*/ 1017 h 1136"/>
                  <a:gd name="T86" fmla="*/ 1738 w 2270"/>
                  <a:gd name="T87" fmla="*/ 881 h 1136"/>
                  <a:gd name="T88" fmla="*/ 1666 w 2270"/>
                  <a:gd name="T89" fmla="*/ 830 h 1136"/>
                  <a:gd name="T90" fmla="*/ 1854 w 2270"/>
                  <a:gd name="T91" fmla="*/ 830 h 1136"/>
                  <a:gd name="T92" fmla="*/ 2004 w 2270"/>
                  <a:gd name="T93" fmla="*/ 932 h 1136"/>
                  <a:gd name="T94" fmla="*/ 2161 w 2270"/>
                  <a:gd name="T95" fmla="*/ 965 h 1136"/>
                  <a:gd name="T96" fmla="*/ 2241 w 2270"/>
                  <a:gd name="T97" fmla="*/ 830 h 1136"/>
                  <a:gd name="T98" fmla="*/ 2183 w 2270"/>
                  <a:gd name="T99" fmla="*/ 700 h 1136"/>
                  <a:gd name="T100" fmla="*/ 2054 w 2270"/>
                  <a:gd name="T101" fmla="*/ 604 h 1136"/>
                  <a:gd name="T102" fmla="*/ 1925 w 2270"/>
                  <a:gd name="T103" fmla="*/ 582 h 1136"/>
                  <a:gd name="T104" fmla="*/ 1904 w 2270"/>
                  <a:gd name="T105" fmla="*/ 480 h 1136"/>
                  <a:gd name="T106" fmla="*/ 1896 w 2270"/>
                  <a:gd name="T107" fmla="*/ 401 h 1136"/>
                  <a:gd name="T108" fmla="*/ 1796 w 2270"/>
                  <a:gd name="T109" fmla="*/ 311 h 1136"/>
                  <a:gd name="T110" fmla="*/ 1760 w 2270"/>
                  <a:gd name="T111" fmla="*/ 152 h 1136"/>
                  <a:gd name="T112" fmla="*/ 1645 w 2270"/>
                  <a:gd name="T113" fmla="*/ 113 h 1136"/>
                  <a:gd name="T114" fmla="*/ 1473 w 2270"/>
                  <a:gd name="T115" fmla="*/ 39 h 1136"/>
                  <a:gd name="T116" fmla="*/ 1329 w 2270"/>
                  <a:gd name="T117" fmla="*/ 0 h 1136"/>
                  <a:gd name="T118" fmla="*/ 1214 w 2270"/>
                  <a:gd name="T119" fmla="*/ 61 h 1136"/>
                  <a:gd name="T120" fmla="*/ 1069 w 2270"/>
                  <a:gd name="T121" fmla="*/ 23 h 11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70"/>
                  <a:gd name="T184" fmla="*/ 0 h 1136"/>
                  <a:gd name="T185" fmla="*/ 2270 w 2270"/>
                  <a:gd name="T186" fmla="*/ 1136 h 11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70" h="1136">
                    <a:moveTo>
                      <a:pt x="1005" y="39"/>
                    </a:moveTo>
                    <a:lnTo>
                      <a:pt x="977" y="23"/>
                    </a:lnTo>
                    <a:lnTo>
                      <a:pt x="934" y="5"/>
                    </a:lnTo>
                    <a:lnTo>
                      <a:pt x="898" y="5"/>
                    </a:lnTo>
                    <a:lnTo>
                      <a:pt x="912" y="16"/>
                    </a:lnTo>
                    <a:lnTo>
                      <a:pt x="898" y="23"/>
                    </a:lnTo>
                    <a:lnTo>
                      <a:pt x="854" y="39"/>
                    </a:lnTo>
                    <a:lnTo>
                      <a:pt x="854" y="56"/>
                    </a:lnTo>
                    <a:lnTo>
                      <a:pt x="854" y="73"/>
                    </a:lnTo>
                    <a:lnTo>
                      <a:pt x="826" y="90"/>
                    </a:lnTo>
                    <a:lnTo>
                      <a:pt x="812" y="107"/>
                    </a:lnTo>
                    <a:lnTo>
                      <a:pt x="790" y="113"/>
                    </a:lnTo>
                    <a:lnTo>
                      <a:pt x="754" y="101"/>
                    </a:lnTo>
                    <a:lnTo>
                      <a:pt x="718" y="101"/>
                    </a:lnTo>
                    <a:lnTo>
                      <a:pt x="696" y="124"/>
                    </a:lnTo>
                    <a:lnTo>
                      <a:pt x="660" y="118"/>
                    </a:lnTo>
                    <a:lnTo>
                      <a:pt x="639" y="124"/>
                    </a:lnTo>
                    <a:lnTo>
                      <a:pt x="624" y="146"/>
                    </a:lnTo>
                    <a:lnTo>
                      <a:pt x="589" y="152"/>
                    </a:lnTo>
                    <a:lnTo>
                      <a:pt x="567" y="170"/>
                    </a:lnTo>
                    <a:lnTo>
                      <a:pt x="567" y="198"/>
                    </a:lnTo>
                    <a:lnTo>
                      <a:pt x="582" y="231"/>
                    </a:lnTo>
                    <a:lnTo>
                      <a:pt x="603" y="248"/>
                    </a:lnTo>
                    <a:lnTo>
                      <a:pt x="603" y="277"/>
                    </a:lnTo>
                    <a:lnTo>
                      <a:pt x="532" y="294"/>
                    </a:lnTo>
                    <a:lnTo>
                      <a:pt x="474" y="294"/>
                    </a:lnTo>
                    <a:lnTo>
                      <a:pt x="453" y="322"/>
                    </a:lnTo>
                    <a:lnTo>
                      <a:pt x="439" y="372"/>
                    </a:lnTo>
                    <a:lnTo>
                      <a:pt x="439" y="413"/>
                    </a:lnTo>
                    <a:lnTo>
                      <a:pt x="431" y="424"/>
                    </a:lnTo>
                    <a:lnTo>
                      <a:pt x="425" y="452"/>
                    </a:lnTo>
                    <a:lnTo>
                      <a:pt x="439" y="491"/>
                    </a:lnTo>
                    <a:lnTo>
                      <a:pt x="389" y="513"/>
                    </a:lnTo>
                    <a:lnTo>
                      <a:pt x="353" y="513"/>
                    </a:lnTo>
                    <a:lnTo>
                      <a:pt x="323" y="548"/>
                    </a:lnTo>
                    <a:lnTo>
                      <a:pt x="309" y="559"/>
                    </a:lnTo>
                    <a:lnTo>
                      <a:pt x="273" y="582"/>
                    </a:lnTo>
                    <a:lnTo>
                      <a:pt x="265" y="615"/>
                    </a:lnTo>
                    <a:lnTo>
                      <a:pt x="265" y="644"/>
                    </a:lnTo>
                    <a:lnTo>
                      <a:pt x="237" y="661"/>
                    </a:lnTo>
                    <a:lnTo>
                      <a:pt x="230" y="683"/>
                    </a:lnTo>
                    <a:lnTo>
                      <a:pt x="165" y="678"/>
                    </a:lnTo>
                    <a:lnTo>
                      <a:pt x="108" y="695"/>
                    </a:lnTo>
                    <a:lnTo>
                      <a:pt x="65" y="711"/>
                    </a:lnTo>
                    <a:lnTo>
                      <a:pt x="44" y="729"/>
                    </a:lnTo>
                    <a:lnTo>
                      <a:pt x="8" y="752"/>
                    </a:lnTo>
                    <a:lnTo>
                      <a:pt x="0" y="780"/>
                    </a:lnTo>
                    <a:lnTo>
                      <a:pt x="22" y="796"/>
                    </a:lnTo>
                    <a:lnTo>
                      <a:pt x="44" y="813"/>
                    </a:lnTo>
                    <a:lnTo>
                      <a:pt x="44" y="836"/>
                    </a:lnTo>
                    <a:lnTo>
                      <a:pt x="80" y="853"/>
                    </a:lnTo>
                    <a:lnTo>
                      <a:pt x="94" y="893"/>
                    </a:lnTo>
                    <a:lnTo>
                      <a:pt x="130" y="932"/>
                    </a:lnTo>
                    <a:lnTo>
                      <a:pt x="173" y="915"/>
                    </a:lnTo>
                    <a:lnTo>
                      <a:pt x="209" y="887"/>
                    </a:lnTo>
                    <a:lnTo>
                      <a:pt x="237" y="887"/>
                    </a:lnTo>
                    <a:lnTo>
                      <a:pt x="259" y="898"/>
                    </a:lnTo>
                    <a:lnTo>
                      <a:pt x="287" y="926"/>
                    </a:lnTo>
                    <a:lnTo>
                      <a:pt x="331" y="898"/>
                    </a:lnTo>
                    <a:lnTo>
                      <a:pt x="367" y="865"/>
                    </a:lnTo>
                    <a:lnTo>
                      <a:pt x="409" y="865"/>
                    </a:lnTo>
                    <a:lnTo>
                      <a:pt x="460" y="865"/>
                    </a:lnTo>
                    <a:lnTo>
                      <a:pt x="510" y="848"/>
                    </a:lnTo>
                    <a:lnTo>
                      <a:pt x="532" y="813"/>
                    </a:lnTo>
                    <a:lnTo>
                      <a:pt x="603" y="780"/>
                    </a:lnTo>
                    <a:lnTo>
                      <a:pt x="646" y="780"/>
                    </a:lnTo>
                    <a:lnTo>
                      <a:pt x="668" y="791"/>
                    </a:lnTo>
                    <a:lnTo>
                      <a:pt x="690" y="813"/>
                    </a:lnTo>
                    <a:lnTo>
                      <a:pt x="674" y="853"/>
                    </a:lnTo>
                    <a:lnTo>
                      <a:pt x="632" y="865"/>
                    </a:lnTo>
                    <a:lnTo>
                      <a:pt x="582" y="865"/>
                    </a:lnTo>
                    <a:lnTo>
                      <a:pt x="546" y="881"/>
                    </a:lnTo>
                    <a:lnTo>
                      <a:pt x="539" y="898"/>
                    </a:lnTo>
                    <a:lnTo>
                      <a:pt x="489" y="943"/>
                    </a:lnTo>
                    <a:lnTo>
                      <a:pt x="445" y="943"/>
                    </a:lnTo>
                    <a:lnTo>
                      <a:pt x="409" y="965"/>
                    </a:lnTo>
                    <a:lnTo>
                      <a:pt x="425" y="1000"/>
                    </a:lnTo>
                    <a:lnTo>
                      <a:pt x="460" y="1034"/>
                    </a:lnTo>
                    <a:lnTo>
                      <a:pt x="445" y="1051"/>
                    </a:lnTo>
                    <a:lnTo>
                      <a:pt x="445" y="1067"/>
                    </a:lnTo>
                    <a:lnTo>
                      <a:pt x="496" y="1096"/>
                    </a:lnTo>
                    <a:lnTo>
                      <a:pt x="503" y="1124"/>
                    </a:lnTo>
                    <a:lnTo>
                      <a:pt x="560" y="1135"/>
                    </a:lnTo>
                    <a:lnTo>
                      <a:pt x="610" y="1112"/>
                    </a:lnTo>
                    <a:lnTo>
                      <a:pt x="646" y="1112"/>
                    </a:lnTo>
                    <a:lnTo>
                      <a:pt x="690" y="1130"/>
                    </a:lnTo>
                    <a:lnTo>
                      <a:pt x="754" y="1112"/>
                    </a:lnTo>
                    <a:lnTo>
                      <a:pt x="776" y="1079"/>
                    </a:lnTo>
                    <a:lnTo>
                      <a:pt x="754" y="1045"/>
                    </a:lnTo>
                    <a:lnTo>
                      <a:pt x="710" y="1006"/>
                    </a:lnTo>
                    <a:lnTo>
                      <a:pt x="710" y="965"/>
                    </a:lnTo>
                    <a:lnTo>
                      <a:pt x="732" y="932"/>
                    </a:lnTo>
                    <a:lnTo>
                      <a:pt x="776" y="937"/>
                    </a:lnTo>
                    <a:lnTo>
                      <a:pt x="790" y="983"/>
                    </a:lnTo>
                    <a:lnTo>
                      <a:pt x="826" y="1022"/>
                    </a:lnTo>
                    <a:lnTo>
                      <a:pt x="869" y="1011"/>
                    </a:lnTo>
                    <a:lnTo>
                      <a:pt x="912" y="1017"/>
                    </a:lnTo>
                    <a:lnTo>
                      <a:pt x="941" y="989"/>
                    </a:lnTo>
                    <a:lnTo>
                      <a:pt x="926" y="937"/>
                    </a:lnTo>
                    <a:lnTo>
                      <a:pt x="926" y="904"/>
                    </a:lnTo>
                    <a:lnTo>
                      <a:pt x="962" y="904"/>
                    </a:lnTo>
                    <a:lnTo>
                      <a:pt x="1005" y="881"/>
                    </a:lnTo>
                    <a:lnTo>
                      <a:pt x="1013" y="824"/>
                    </a:lnTo>
                    <a:lnTo>
                      <a:pt x="1005" y="791"/>
                    </a:lnTo>
                    <a:lnTo>
                      <a:pt x="1049" y="763"/>
                    </a:lnTo>
                    <a:lnTo>
                      <a:pt x="1063" y="780"/>
                    </a:lnTo>
                    <a:lnTo>
                      <a:pt x="1049" y="813"/>
                    </a:lnTo>
                    <a:lnTo>
                      <a:pt x="1063" y="865"/>
                    </a:lnTo>
                    <a:lnTo>
                      <a:pt x="1055" y="915"/>
                    </a:lnTo>
                    <a:lnTo>
                      <a:pt x="1069" y="955"/>
                    </a:lnTo>
                    <a:lnTo>
                      <a:pt x="1099" y="943"/>
                    </a:lnTo>
                    <a:lnTo>
                      <a:pt x="1121" y="949"/>
                    </a:lnTo>
                    <a:lnTo>
                      <a:pt x="1135" y="983"/>
                    </a:lnTo>
                    <a:lnTo>
                      <a:pt x="1178" y="989"/>
                    </a:lnTo>
                    <a:lnTo>
                      <a:pt x="1178" y="1017"/>
                    </a:lnTo>
                    <a:lnTo>
                      <a:pt x="1200" y="1062"/>
                    </a:lnTo>
                    <a:lnTo>
                      <a:pt x="1264" y="1051"/>
                    </a:lnTo>
                    <a:lnTo>
                      <a:pt x="1300" y="1084"/>
                    </a:lnTo>
                    <a:lnTo>
                      <a:pt x="1350" y="1130"/>
                    </a:lnTo>
                    <a:lnTo>
                      <a:pt x="1379" y="1112"/>
                    </a:lnTo>
                    <a:lnTo>
                      <a:pt x="1415" y="1112"/>
                    </a:lnTo>
                    <a:lnTo>
                      <a:pt x="1459" y="1130"/>
                    </a:lnTo>
                    <a:lnTo>
                      <a:pt x="1516" y="1107"/>
                    </a:lnTo>
                    <a:lnTo>
                      <a:pt x="1531" y="1062"/>
                    </a:lnTo>
                    <a:lnTo>
                      <a:pt x="1531" y="1034"/>
                    </a:lnTo>
                    <a:lnTo>
                      <a:pt x="1588" y="1034"/>
                    </a:lnTo>
                    <a:lnTo>
                      <a:pt x="1645" y="1017"/>
                    </a:lnTo>
                    <a:lnTo>
                      <a:pt x="1680" y="1017"/>
                    </a:lnTo>
                    <a:lnTo>
                      <a:pt x="1716" y="1017"/>
                    </a:lnTo>
                    <a:lnTo>
                      <a:pt x="1730" y="965"/>
                    </a:lnTo>
                    <a:lnTo>
                      <a:pt x="1760" y="932"/>
                    </a:lnTo>
                    <a:lnTo>
                      <a:pt x="1738" y="881"/>
                    </a:lnTo>
                    <a:lnTo>
                      <a:pt x="1702" y="881"/>
                    </a:lnTo>
                    <a:lnTo>
                      <a:pt x="1702" y="836"/>
                    </a:lnTo>
                    <a:lnTo>
                      <a:pt x="1666" y="830"/>
                    </a:lnTo>
                    <a:lnTo>
                      <a:pt x="1746" y="820"/>
                    </a:lnTo>
                    <a:lnTo>
                      <a:pt x="1788" y="848"/>
                    </a:lnTo>
                    <a:lnTo>
                      <a:pt x="1854" y="830"/>
                    </a:lnTo>
                    <a:lnTo>
                      <a:pt x="1918" y="853"/>
                    </a:lnTo>
                    <a:lnTo>
                      <a:pt x="1982" y="858"/>
                    </a:lnTo>
                    <a:lnTo>
                      <a:pt x="2004" y="932"/>
                    </a:lnTo>
                    <a:lnTo>
                      <a:pt x="2047" y="937"/>
                    </a:lnTo>
                    <a:lnTo>
                      <a:pt x="2105" y="960"/>
                    </a:lnTo>
                    <a:lnTo>
                      <a:pt x="2161" y="965"/>
                    </a:lnTo>
                    <a:lnTo>
                      <a:pt x="2219" y="937"/>
                    </a:lnTo>
                    <a:lnTo>
                      <a:pt x="2269" y="898"/>
                    </a:lnTo>
                    <a:lnTo>
                      <a:pt x="2241" y="830"/>
                    </a:lnTo>
                    <a:lnTo>
                      <a:pt x="2191" y="796"/>
                    </a:lnTo>
                    <a:lnTo>
                      <a:pt x="2213" y="767"/>
                    </a:lnTo>
                    <a:lnTo>
                      <a:pt x="2183" y="700"/>
                    </a:lnTo>
                    <a:lnTo>
                      <a:pt x="2169" y="661"/>
                    </a:lnTo>
                    <a:lnTo>
                      <a:pt x="2125" y="615"/>
                    </a:lnTo>
                    <a:lnTo>
                      <a:pt x="2054" y="604"/>
                    </a:lnTo>
                    <a:lnTo>
                      <a:pt x="1968" y="644"/>
                    </a:lnTo>
                    <a:lnTo>
                      <a:pt x="1890" y="627"/>
                    </a:lnTo>
                    <a:lnTo>
                      <a:pt x="1925" y="582"/>
                    </a:lnTo>
                    <a:lnTo>
                      <a:pt x="1997" y="548"/>
                    </a:lnTo>
                    <a:lnTo>
                      <a:pt x="1982" y="497"/>
                    </a:lnTo>
                    <a:lnTo>
                      <a:pt x="1904" y="480"/>
                    </a:lnTo>
                    <a:lnTo>
                      <a:pt x="1854" y="480"/>
                    </a:lnTo>
                    <a:lnTo>
                      <a:pt x="1868" y="441"/>
                    </a:lnTo>
                    <a:lnTo>
                      <a:pt x="1896" y="401"/>
                    </a:lnTo>
                    <a:lnTo>
                      <a:pt x="1890" y="339"/>
                    </a:lnTo>
                    <a:lnTo>
                      <a:pt x="1838" y="311"/>
                    </a:lnTo>
                    <a:lnTo>
                      <a:pt x="1796" y="311"/>
                    </a:lnTo>
                    <a:lnTo>
                      <a:pt x="1796" y="259"/>
                    </a:lnTo>
                    <a:lnTo>
                      <a:pt x="1796" y="214"/>
                    </a:lnTo>
                    <a:lnTo>
                      <a:pt x="1760" y="152"/>
                    </a:lnTo>
                    <a:lnTo>
                      <a:pt x="1730" y="113"/>
                    </a:lnTo>
                    <a:lnTo>
                      <a:pt x="1696" y="113"/>
                    </a:lnTo>
                    <a:lnTo>
                      <a:pt x="1645" y="113"/>
                    </a:lnTo>
                    <a:lnTo>
                      <a:pt x="1580" y="61"/>
                    </a:lnTo>
                    <a:lnTo>
                      <a:pt x="1516" y="28"/>
                    </a:lnTo>
                    <a:lnTo>
                      <a:pt x="1473" y="39"/>
                    </a:lnTo>
                    <a:lnTo>
                      <a:pt x="1415" y="23"/>
                    </a:lnTo>
                    <a:lnTo>
                      <a:pt x="1393" y="0"/>
                    </a:lnTo>
                    <a:lnTo>
                      <a:pt x="1329" y="0"/>
                    </a:lnTo>
                    <a:lnTo>
                      <a:pt x="1286" y="0"/>
                    </a:lnTo>
                    <a:lnTo>
                      <a:pt x="1214" y="56"/>
                    </a:lnTo>
                    <a:lnTo>
                      <a:pt x="1214" y="61"/>
                    </a:lnTo>
                    <a:lnTo>
                      <a:pt x="1200" y="5"/>
                    </a:lnTo>
                    <a:lnTo>
                      <a:pt x="1091" y="0"/>
                    </a:lnTo>
                    <a:lnTo>
                      <a:pt x="1069" y="23"/>
                    </a:lnTo>
                    <a:lnTo>
                      <a:pt x="1005" y="39"/>
                    </a:lnTo>
                  </a:path>
                </a:pathLst>
              </a:custGeom>
              <a:solidFill>
                <a:srgbClr val="3F5F00"/>
              </a:solidFill>
              <a:ln w="12700" cap="rnd">
                <a:noFill/>
                <a:round/>
                <a:headEnd/>
                <a:tailEnd/>
              </a:ln>
            </p:spPr>
            <p:txBody>
              <a:bodyPr>
                <a:prstTxWarp prst="textNoShape">
                  <a:avLst/>
                </a:prstTxWarp>
              </a:bodyPr>
              <a:lstStyle/>
              <a:p>
                <a:endParaRPr lang="en-US"/>
              </a:p>
            </p:txBody>
          </p:sp>
          <p:sp>
            <p:nvSpPr>
              <p:cNvPr id="443" name="Freeform 170"/>
              <p:cNvSpPr>
                <a:spLocks/>
              </p:cNvSpPr>
              <p:nvPr/>
            </p:nvSpPr>
            <p:spPr bwMode="auto">
              <a:xfrm>
                <a:off x="2112" y="1111"/>
                <a:ext cx="2270" cy="1136"/>
              </a:xfrm>
              <a:custGeom>
                <a:avLst/>
                <a:gdLst>
                  <a:gd name="T0" fmla="*/ 898 w 2270"/>
                  <a:gd name="T1" fmla="*/ 23 h 1136"/>
                  <a:gd name="T2" fmla="*/ 790 w 2270"/>
                  <a:gd name="T3" fmla="*/ 113 h 1136"/>
                  <a:gd name="T4" fmla="*/ 624 w 2270"/>
                  <a:gd name="T5" fmla="*/ 146 h 1136"/>
                  <a:gd name="T6" fmla="*/ 668 w 2270"/>
                  <a:gd name="T7" fmla="*/ 311 h 1136"/>
                  <a:gd name="T8" fmla="*/ 481 w 2270"/>
                  <a:gd name="T9" fmla="*/ 413 h 1136"/>
                  <a:gd name="T10" fmla="*/ 323 w 2270"/>
                  <a:gd name="T11" fmla="*/ 548 h 1136"/>
                  <a:gd name="T12" fmla="*/ 230 w 2270"/>
                  <a:gd name="T13" fmla="*/ 683 h 1136"/>
                  <a:gd name="T14" fmla="*/ 0 w 2270"/>
                  <a:gd name="T15" fmla="*/ 780 h 1136"/>
                  <a:gd name="T16" fmla="*/ 130 w 2270"/>
                  <a:gd name="T17" fmla="*/ 932 h 1136"/>
                  <a:gd name="T18" fmla="*/ 331 w 2270"/>
                  <a:gd name="T19" fmla="*/ 898 h 1136"/>
                  <a:gd name="T20" fmla="*/ 603 w 2270"/>
                  <a:gd name="T21" fmla="*/ 780 h 1136"/>
                  <a:gd name="T22" fmla="*/ 439 w 2270"/>
                  <a:gd name="T23" fmla="*/ 695 h 1136"/>
                  <a:gd name="T24" fmla="*/ 596 w 2270"/>
                  <a:gd name="T25" fmla="*/ 678 h 1136"/>
                  <a:gd name="T26" fmla="*/ 668 w 2270"/>
                  <a:gd name="T27" fmla="*/ 644 h 1136"/>
                  <a:gd name="T28" fmla="*/ 798 w 2270"/>
                  <a:gd name="T29" fmla="*/ 655 h 1136"/>
                  <a:gd name="T30" fmla="*/ 948 w 2270"/>
                  <a:gd name="T31" fmla="*/ 723 h 1136"/>
                  <a:gd name="T32" fmla="*/ 754 w 2270"/>
                  <a:gd name="T33" fmla="*/ 711 h 1136"/>
                  <a:gd name="T34" fmla="*/ 654 w 2270"/>
                  <a:gd name="T35" fmla="*/ 746 h 1136"/>
                  <a:gd name="T36" fmla="*/ 546 w 2270"/>
                  <a:gd name="T37" fmla="*/ 881 h 1136"/>
                  <a:gd name="T38" fmla="*/ 460 w 2270"/>
                  <a:gd name="T39" fmla="*/ 1034 h 1136"/>
                  <a:gd name="T40" fmla="*/ 610 w 2270"/>
                  <a:gd name="T41" fmla="*/ 1112 h 1136"/>
                  <a:gd name="T42" fmla="*/ 710 w 2270"/>
                  <a:gd name="T43" fmla="*/ 1006 h 1136"/>
                  <a:gd name="T44" fmla="*/ 869 w 2270"/>
                  <a:gd name="T45" fmla="*/ 1011 h 1136"/>
                  <a:gd name="T46" fmla="*/ 1005 w 2270"/>
                  <a:gd name="T47" fmla="*/ 881 h 1136"/>
                  <a:gd name="T48" fmla="*/ 1063 w 2270"/>
                  <a:gd name="T49" fmla="*/ 865 h 1136"/>
                  <a:gd name="T50" fmla="*/ 1178 w 2270"/>
                  <a:gd name="T51" fmla="*/ 989 h 1136"/>
                  <a:gd name="T52" fmla="*/ 1379 w 2270"/>
                  <a:gd name="T53" fmla="*/ 1112 h 1136"/>
                  <a:gd name="T54" fmla="*/ 1588 w 2270"/>
                  <a:gd name="T55" fmla="*/ 1034 h 1136"/>
                  <a:gd name="T56" fmla="*/ 1738 w 2270"/>
                  <a:gd name="T57" fmla="*/ 881 h 1136"/>
                  <a:gd name="T58" fmla="*/ 1854 w 2270"/>
                  <a:gd name="T59" fmla="*/ 830 h 1136"/>
                  <a:gd name="T60" fmla="*/ 2161 w 2270"/>
                  <a:gd name="T61" fmla="*/ 965 h 1136"/>
                  <a:gd name="T62" fmla="*/ 2183 w 2270"/>
                  <a:gd name="T63" fmla="*/ 700 h 1136"/>
                  <a:gd name="T64" fmla="*/ 1925 w 2270"/>
                  <a:gd name="T65" fmla="*/ 582 h 1136"/>
                  <a:gd name="T66" fmla="*/ 1896 w 2270"/>
                  <a:gd name="T67" fmla="*/ 401 h 1136"/>
                  <a:gd name="T68" fmla="*/ 1760 w 2270"/>
                  <a:gd name="T69" fmla="*/ 152 h 1136"/>
                  <a:gd name="T70" fmla="*/ 1473 w 2270"/>
                  <a:gd name="T71" fmla="*/ 39 h 1136"/>
                  <a:gd name="T72" fmla="*/ 1200 w 2270"/>
                  <a:gd name="T73" fmla="*/ 254 h 1136"/>
                  <a:gd name="T74" fmla="*/ 1149 w 2270"/>
                  <a:gd name="T75" fmla="*/ 389 h 1136"/>
                  <a:gd name="T76" fmla="*/ 1357 w 2270"/>
                  <a:gd name="T77" fmla="*/ 485 h 1136"/>
                  <a:gd name="T78" fmla="*/ 1336 w 2270"/>
                  <a:gd name="T79" fmla="*/ 378 h 1136"/>
                  <a:gd name="T80" fmla="*/ 1516 w 2270"/>
                  <a:gd name="T81" fmla="*/ 287 h 1136"/>
                  <a:gd name="T82" fmla="*/ 1495 w 2270"/>
                  <a:gd name="T83" fmla="*/ 463 h 1136"/>
                  <a:gd name="T84" fmla="*/ 1365 w 2270"/>
                  <a:gd name="T85" fmla="*/ 537 h 1136"/>
                  <a:gd name="T86" fmla="*/ 1465 w 2270"/>
                  <a:gd name="T87" fmla="*/ 576 h 1136"/>
                  <a:gd name="T88" fmla="*/ 1408 w 2270"/>
                  <a:gd name="T89" fmla="*/ 723 h 1136"/>
                  <a:gd name="T90" fmla="*/ 1595 w 2270"/>
                  <a:gd name="T91" fmla="*/ 729 h 1136"/>
                  <a:gd name="T92" fmla="*/ 1523 w 2270"/>
                  <a:gd name="T93" fmla="*/ 774 h 1136"/>
                  <a:gd name="T94" fmla="*/ 1423 w 2270"/>
                  <a:gd name="T95" fmla="*/ 808 h 1136"/>
                  <a:gd name="T96" fmla="*/ 1350 w 2270"/>
                  <a:gd name="T97" fmla="*/ 706 h 1136"/>
                  <a:gd name="T98" fmla="*/ 1243 w 2270"/>
                  <a:gd name="T99" fmla="*/ 570 h 1136"/>
                  <a:gd name="T100" fmla="*/ 1127 w 2270"/>
                  <a:gd name="T101" fmla="*/ 474 h 1136"/>
                  <a:gd name="T102" fmla="*/ 1049 w 2270"/>
                  <a:gd name="T103" fmla="*/ 344 h 1136"/>
                  <a:gd name="T104" fmla="*/ 991 w 2270"/>
                  <a:gd name="T105" fmla="*/ 282 h 1136"/>
                  <a:gd name="T106" fmla="*/ 1033 w 2270"/>
                  <a:gd name="T107" fmla="*/ 198 h 1136"/>
                  <a:gd name="T108" fmla="*/ 1091 w 2270"/>
                  <a:gd name="T109" fmla="*/ 0 h 11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270"/>
                  <a:gd name="T166" fmla="*/ 0 h 1136"/>
                  <a:gd name="T167" fmla="*/ 2270 w 2270"/>
                  <a:gd name="T168" fmla="*/ 1136 h 11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270" h="1136">
                    <a:moveTo>
                      <a:pt x="1005" y="39"/>
                    </a:moveTo>
                    <a:lnTo>
                      <a:pt x="977" y="23"/>
                    </a:lnTo>
                    <a:lnTo>
                      <a:pt x="934" y="5"/>
                    </a:lnTo>
                    <a:lnTo>
                      <a:pt x="898" y="5"/>
                    </a:lnTo>
                    <a:lnTo>
                      <a:pt x="912" y="16"/>
                    </a:lnTo>
                    <a:lnTo>
                      <a:pt x="898" y="23"/>
                    </a:lnTo>
                    <a:lnTo>
                      <a:pt x="854" y="39"/>
                    </a:lnTo>
                    <a:lnTo>
                      <a:pt x="854" y="56"/>
                    </a:lnTo>
                    <a:lnTo>
                      <a:pt x="854" y="73"/>
                    </a:lnTo>
                    <a:lnTo>
                      <a:pt x="826" y="90"/>
                    </a:lnTo>
                    <a:lnTo>
                      <a:pt x="812" y="107"/>
                    </a:lnTo>
                    <a:lnTo>
                      <a:pt x="790" y="113"/>
                    </a:lnTo>
                    <a:lnTo>
                      <a:pt x="754" y="101"/>
                    </a:lnTo>
                    <a:lnTo>
                      <a:pt x="718" y="101"/>
                    </a:lnTo>
                    <a:lnTo>
                      <a:pt x="696" y="124"/>
                    </a:lnTo>
                    <a:lnTo>
                      <a:pt x="660" y="118"/>
                    </a:lnTo>
                    <a:lnTo>
                      <a:pt x="639" y="124"/>
                    </a:lnTo>
                    <a:lnTo>
                      <a:pt x="624" y="146"/>
                    </a:lnTo>
                    <a:lnTo>
                      <a:pt x="589" y="152"/>
                    </a:lnTo>
                    <a:lnTo>
                      <a:pt x="567" y="170"/>
                    </a:lnTo>
                    <a:lnTo>
                      <a:pt x="567" y="198"/>
                    </a:lnTo>
                    <a:lnTo>
                      <a:pt x="582" y="231"/>
                    </a:lnTo>
                    <a:lnTo>
                      <a:pt x="603" y="248"/>
                    </a:lnTo>
                    <a:lnTo>
                      <a:pt x="668" y="311"/>
                    </a:lnTo>
                    <a:lnTo>
                      <a:pt x="646" y="344"/>
                    </a:lnTo>
                    <a:lnTo>
                      <a:pt x="624" y="372"/>
                    </a:lnTo>
                    <a:lnTo>
                      <a:pt x="668" y="401"/>
                    </a:lnTo>
                    <a:lnTo>
                      <a:pt x="596" y="418"/>
                    </a:lnTo>
                    <a:lnTo>
                      <a:pt x="510" y="378"/>
                    </a:lnTo>
                    <a:lnTo>
                      <a:pt x="481" y="413"/>
                    </a:lnTo>
                    <a:lnTo>
                      <a:pt x="431" y="424"/>
                    </a:lnTo>
                    <a:lnTo>
                      <a:pt x="425" y="452"/>
                    </a:lnTo>
                    <a:lnTo>
                      <a:pt x="439" y="491"/>
                    </a:lnTo>
                    <a:lnTo>
                      <a:pt x="389" y="513"/>
                    </a:lnTo>
                    <a:lnTo>
                      <a:pt x="353" y="513"/>
                    </a:lnTo>
                    <a:lnTo>
                      <a:pt x="323" y="548"/>
                    </a:lnTo>
                    <a:lnTo>
                      <a:pt x="309" y="559"/>
                    </a:lnTo>
                    <a:lnTo>
                      <a:pt x="273" y="582"/>
                    </a:lnTo>
                    <a:lnTo>
                      <a:pt x="265" y="615"/>
                    </a:lnTo>
                    <a:lnTo>
                      <a:pt x="265" y="644"/>
                    </a:lnTo>
                    <a:lnTo>
                      <a:pt x="237" y="661"/>
                    </a:lnTo>
                    <a:lnTo>
                      <a:pt x="230" y="683"/>
                    </a:lnTo>
                    <a:lnTo>
                      <a:pt x="165" y="678"/>
                    </a:lnTo>
                    <a:lnTo>
                      <a:pt x="108" y="695"/>
                    </a:lnTo>
                    <a:lnTo>
                      <a:pt x="65" y="711"/>
                    </a:lnTo>
                    <a:lnTo>
                      <a:pt x="44" y="729"/>
                    </a:lnTo>
                    <a:lnTo>
                      <a:pt x="8" y="752"/>
                    </a:lnTo>
                    <a:lnTo>
                      <a:pt x="0" y="780"/>
                    </a:lnTo>
                    <a:lnTo>
                      <a:pt x="22" y="796"/>
                    </a:lnTo>
                    <a:lnTo>
                      <a:pt x="44" y="813"/>
                    </a:lnTo>
                    <a:lnTo>
                      <a:pt x="44" y="836"/>
                    </a:lnTo>
                    <a:lnTo>
                      <a:pt x="80" y="853"/>
                    </a:lnTo>
                    <a:lnTo>
                      <a:pt x="94" y="893"/>
                    </a:lnTo>
                    <a:lnTo>
                      <a:pt x="130" y="932"/>
                    </a:lnTo>
                    <a:lnTo>
                      <a:pt x="173" y="915"/>
                    </a:lnTo>
                    <a:lnTo>
                      <a:pt x="209" y="887"/>
                    </a:lnTo>
                    <a:lnTo>
                      <a:pt x="237" y="887"/>
                    </a:lnTo>
                    <a:lnTo>
                      <a:pt x="259" y="898"/>
                    </a:lnTo>
                    <a:lnTo>
                      <a:pt x="287" y="926"/>
                    </a:lnTo>
                    <a:lnTo>
                      <a:pt x="331" y="898"/>
                    </a:lnTo>
                    <a:lnTo>
                      <a:pt x="367" y="865"/>
                    </a:lnTo>
                    <a:lnTo>
                      <a:pt x="409" y="865"/>
                    </a:lnTo>
                    <a:lnTo>
                      <a:pt x="460" y="865"/>
                    </a:lnTo>
                    <a:lnTo>
                      <a:pt x="510" y="848"/>
                    </a:lnTo>
                    <a:lnTo>
                      <a:pt x="532" y="813"/>
                    </a:lnTo>
                    <a:lnTo>
                      <a:pt x="603" y="780"/>
                    </a:lnTo>
                    <a:lnTo>
                      <a:pt x="567" y="739"/>
                    </a:lnTo>
                    <a:lnTo>
                      <a:pt x="503" y="734"/>
                    </a:lnTo>
                    <a:lnTo>
                      <a:pt x="489" y="729"/>
                    </a:lnTo>
                    <a:lnTo>
                      <a:pt x="489" y="711"/>
                    </a:lnTo>
                    <a:lnTo>
                      <a:pt x="481" y="700"/>
                    </a:lnTo>
                    <a:lnTo>
                      <a:pt x="439" y="695"/>
                    </a:lnTo>
                    <a:lnTo>
                      <a:pt x="453" y="683"/>
                    </a:lnTo>
                    <a:lnTo>
                      <a:pt x="460" y="672"/>
                    </a:lnTo>
                    <a:lnTo>
                      <a:pt x="496" y="683"/>
                    </a:lnTo>
                    <a:lnTo>
                      <a:pt x="532" y="711"/>
                    </a:lnTo>
                    <a:lnTo>
                      <a:pt x="553" y="683"/>
                    </a:lnTo>
                    <a:lnTo>
                      <a:pt x="596" y="678"/>
                    </a:lnTo>
                    <a:lnTo>
                      <a:pt x="618" y="667"/>
                    </a:lnTo>
                    <a:lnTo>
                      <a:pt x="618" y="655"/>
                    </a:lnTo>
                    <a:lnTo>
                      <a:pt x="610" y="644"/>
                    </a:lnTo>
                    <a:lnTo>
                      <a:pt x="632" y="655"/>
                    </a:lnTo>
                    <a:lnTo>
                      <a:pt x="654" y="655"/>
                    </a:lnTo>
                    <a:lnTo>
                      <a:pt x="668" y="644"/>
                    </a:lnTo>
                    <a:lnTo>
                      <a:pt x="710" y="632"/>
                    </a:lnTo>
                    <a:lnTo>
                      <a:pt x="726" y="622"/>
                    </a:lnTo>
                    <a:lnTo>
                      <a:pt x="726" y="644"/>
                    </a:lnTo>
                    <a:lnTo>
                      <a:pt x="762" y="622"/>
                    </a:lnTo>
                    <a:lnTo>
                      <a:pt x="782" y="632"/>
                    </a:lnTo>
                    <a:lnTo>
                      <a:pt x="798" y="655"/>
                    </a:lnTo>
                    <a:lnTo>
                      <a:pt x="762" y="672"/>
                    </a:lnTo>
                    <a:lnTo>
                      <a:pt x="790" y="678"/>
                    </a:lnTo>
                    <a:lnTo>
                      <a:pt x="818" y="683"/>
                    </a:lnTo>
                    <a:lnTo>
                      <a:pt x="840" y="678"/>
                    </a:lnTo>
                    <a:lnTo>
                      <a:pt x="890" y="689"/>
                    </a:lnTo>
                    <a:lnTo>
                      <a:pt x="948" y="723"/>
                    </a:lnTo>
                    <a:lnTo>
                      <a:pt x="898" y="746"/>
                    </a:lnTo>
                    <a:lnTo>
                      <a:pt x="834" y="739"/>
                    </a:lnTo>
                    <a:lnTo>
                      <a:pt x="826" y="723"/>
                    </a:lnTo>
                    <a:lnTo>
                      <a:pt x="804" y="711"/>
                    </a:lnTo>
                    <a:lnTo>
                      <a:pt x="790" y="717"/>
                    </a:lnTo>
                    <a:lnTo>
                      <a:pt x="754" y="711"/>
                    </a:lnTo>
                    <a:lnTo>
                      <a:pt x="718" y="711"/>
                    </a:lnTo>
                    <a:lnTo>
                      <a:pt x="690" y="711"/>
                    </a:lnTo>
                    <a:lnTo>
                      <a:pt x="690" y="729"/>
                    </a:lnTo>
                    <a:lnTo>
                      <a:pt x="668" y="723"/>
                    </a:lnTo>
                    <a:lnTo>
                      <a:pt x="660" y="734"/>
                    </a:lnTo>
                    <a:lnTo>
                      <a:pt x="654" y="746"/>
                    </a:lnTo>
                    <a:lnTo>
                      <a:pt x="668" y="791"/>
                    </a:lnTo>
                    <a:lnTo>
                      <a:pt x="690" y="813"/>
                    </a:lnTo>
                    <a:lnTo>
                      <a:pt x="674" y="853"/>
                    </a:lnTo>
                    <a:lnTo>
                      <a:pt x="632" y="865"/>
                    </a:lnTo>
                    <a:lnTo>
                      <a:pt x="582" y="865"/>
                    </a:lnTo>
                    <a:lnTo>
                      <a:pt x="546" y="881"/>
                    </a:lnTo>
                    <a:lnTo>
                      <a:pt x="539" y="898"/>
                    </a:lnTo>
                    <a:lnTo>
                      <a:pt x="489" y="943"/>
                    </a:lnTo>
                    <a:lnTo>
                      <a:pt x="445" y="943"/>
                    </a:lnTo>
                    <a:lnTo>
                      <a:pt x="409" y="965"/>
                    </a:lnTo>
                    <a:lnTo>
                      <a:pt x="425" y="1000"/>
                    </a:lnTo>
                    <a:lnTo>
                      <a:pt x="460" y="1034"/>
                    </a:lnTo>
                    <a:lnTo>
                      <a:pt x="445" y="1051"/>
                    </a:lnTo>
                    <a:lnTo>
                      <a:pt x="445" y="1067"/>
                    </a:lnTo>
                    <a:lnTo>
                      <a:pt x="496" y="1096"/>
                    </a:lnTo>
                    <a:lnTo>
                      <a:pt x="503" y="1124"/>
                    </a:lnTo>
                    <a:lnTo>
                      <a:pt x="560" y="1135"/>
                    </a:lnTo>
                    <a:lnTo>
                      <a:pt x="610" y="1112"/>
                    </a:lnTo>
                    <a:lnTo>
                      <a:pt x="646" y="1112"/>
                    </a:lnTo>
                    <a:lnTo>
                      <a:pt x="690" y="1130"/>
                    </a:lnTo>
                    <a:lnTo>
                      <a:pt x="754" y="1112"/>
                    </a:lnTo>
                    <a:lnTo>
                      <a:pt x="776" y="1079"/>
                    </a:lnTo>
                    <a:lnTo>
                      <a:pt x="754" y="1045"/>
                    </a:lnTo>
                    <a:lnTo>
                      <a:pt x="710" y="1006"/>
                    </a:lnTo>
                    <a:lnTo>
                      <a:pt x="710" y="965"/>
                    </a:lnTo>
                    <a:lnTo>
                      <a:pt x="732" y="932"/>
                    </a:lnTo>
                    <a:lnTo>
                      <a:pt x="776" y="937"/>
                    </a:lnTo>
                    <a:lnTo>
                      <a:pt x="790" y="983"/>
                    </a:lnTo>
                    <a:lnTo>
                      <a:pt x="826" y="1022"/>
                    </a:lnTo>
                    <a:lnTo>
                      <a:pt x="869" y="1011"/>
                    </a:lnTo>
                    <a:lnTo>
                      <a:pt x="912" y="1017"/>
                    </a:lnTo>
                    <a:lnTo>
                      <a:pt x="941" y="989"/>
                    </a:lnTo>
                    <a:lnTo>
                      <a:pt x="926" y="937"/>
                    </a:lnTo>
                    <a:lnTo>
                      <a:pt x="926" y="904"/>
                    </a:lnTo>
                    <a:lnTo>
                      <a:pt x="962" y="904"/>
                    </a:lnTo>
                    <a:lnTo>
                      <a:pt x="1005" y="881"/>
                    </a:lnTo>
                    <a:lnTo>
                      <a:pt x="1013" y="824"/>
                    </a:lnTo>
                    <a:lnTo>
                      <a:pt x="1005" y="791"/>
                    </a:lnTo>
                    <a:lnTo>
                      <a:pt x="1049" y="763"/>
                    </a:lnTo>
                    <a:lnTo>
                      <a:pt x="1063" y="780"/>
                    </a:lnTo>
                    <a:lnTo>
                      <a:pt x="1049" y="813"/>
                    </a:lnTo>
                    <a:lnTo>
                      <a:pt x="1063" y="865"/>
                    </a:lnTo>
                    <a:lnTo>
                      <a:pt x="1055" y="915"/>
                    </a:lnTo>
                    <a:lnTo>
                      <a:pt x="1069" y="955"/>
                    </a:lnTo>
                    <a:lnTo>
                      <a:pt x="1099" y="943"/>
                    </a:lnTo>
                    <a:lnTo>
                      <a:pt x="1121" y="949"/>
                    </a:lnTo>
                    <a:lnTo>
                      <a:pt x="1135" y="983"/>
                    </a:lnTo>
                    <a:lnTo>
                      <a:pt x="1178" y="989"/>
                    </a:lnTo>
                    <a:lnTo>
                      <a:pt x="1178" y="1017"/>
                    </a:lnTo>
                    <a:lnTo>
                      <a:pt x="1200" y="1062"/>
                    </a:lnTo>
                    <a:lnTo>
                      <a:pt x="1264" y="1051"/>
                    </a:lnTo>
                    <a:lnTo>
                      <a:pt x="1300" y="1084"/>
                    </a:lnTo>
                    <a:lnTo>
                      <a:pt x="1350" y="1130"/>
                    </a:lnTo>
                    <a:lnTo>
                      <a:pt x="1379" y="1112"/>
                    </a:lnTo>
                    <a:lnTo>
                      <a:pt x="1415" y="1112"/>
                    </a:lnTo>
                    <a:lnTo>
                      <a:pt x="1459" y="1130"/>
                    </a:lnTo>
                    <a:lnTo>
                      <a:pt x="1516" y="1107"/>
                    </a:lnTo>
                    <a:lnTo>
                      <a:pt x="1531" y="1062"/>
                    </a:lnTo>
                    <a:lnTo>
                      <a:pt x="1531" y="1034"/>
                    </a:lnTo>
                    <a:lnTo>
                      <a:pt x="1588" y="1034"/>
                    </a:lnTo>
                    <a:lnTo>
                      <a:pt x="1645" y="1017"/>
                    </a:lnTo>
                    <a:lnTo>
                      <a:pt x="1680" y="1017"/>
                    </a:lnTo>
                    <a:lnTo>
                      <a:pt x="1716" y="1017"/>
                    </a:lnTo>
                    <a:lnTo>
                      <a:pt x="1730" y="965"/>
                    </a:lnTo>
                    <a:lnTo>
                      <a:pt x="1760" y="932"/>
                    </a:lnTo>
                    <a:lnTo>
                      <a:pt x="1738" y="881"/>
                    </a:lnTo>
                    <a:lnTo>
                      <a:pt x="1702" y="881"/>
                    </a:lnTo>
                    <a:lnTo>
                      <a:pt x="1702" y="836"/>
                    </a:lnTo>
                    <a:lnTo>
                      <a:pt x="1666" y="830"/>
                    </a:lnTo>
                    <a:lnTo>
                      <a:pt x="1746" y="820"/>
                    </a:lnTo>
                    <a:lnTo>
                      <a:pt x="1788" y="848"/>
                    </a:lnTo>
                    <a:lnTo>
                      <a:pt x="1854" y="830"/>
                    </a:lnTo>
                    <a:lnTo>
                      <a:pt x="1918" y="853"/>
                    </a:lnTo>
                    <a:lnTo>
                      <a:pt x="1982" y="858"/>
                    </a:lnTo>
                    <a:lnTo>
                      <a:pt x="2004" y="932"/>
                    </a:lnTo>
                    <a:lnTo>
                      <a:pt x="2047" y="937"/>
                    </a:lnTo>
                    <a:lnTo>
                      <a:pt x="2105" y="960"/>
                    </a:lnTo>
                    <a:lnTo>
                      <a:pt x="2161" y="965"/>
                    </a:lnTo>
                    <a:lnTo>
                      <a:pt x="2219" y="937"/>
                    </a:lnTo>
                    <a:lnTo>
                      <a:pt x="2269" y="898"/>
                    </a:lnTo>
                    <a:lnTo>
                      <a:pt x="2241" y="830"/>
                    </a:lnTo>
                    <a:lnTo>
                      <a:pt x="2191" y="796"/>
                    </a:lnTo>
                    <a:lnTo>
                      <a:pt x="2213" y="767"/>
                    </a:lnTo>
                    <a:lnTo>
                      <a:pt x="2183" y="700"/>
                    </a:lnTo>
                    <a:lnTo>
                      <a:pt x="2169" y="661"/>
                    </a:lnTo>
                    <a:lnTo>
                      <a:pt x="2125" y="615"/>
                    </a:lnTo>
                    <a:lnTo>
                      <a:pt x="2054" y="604"/>
                    </a:lnTo>
                    <a:lnTo>
                      <a:pt x="1968" y="644"/>
                    </a:lnTo>
                    <a:lnTo>
                      <a:pt x="1890" y="627"/>
                    </a:lnTo>
                    <a:lnTo>
                      <a:pt x="1925" y="582"/>
                    </a:lnTo>
                    <a:lnTo>
                      <a:pt x="1997" y="548"/>
                    </a:lnTo>
                    <a:lnTo>
                      <a:pt x="1982" y="497"/>
                    </a:lnTo>
                    <a:lnTo>
                      <a:pt x="1904" y="480"/>
                    </a:lnTo>
                    <a:lnTo>
                      <a:pt x="1854" y="480"/>
                    </a:lnTo>
                    <a:lnTo>
                      <a:pt x="1868" y="441"/>
                    </a:lnTo>
                    <a:lnTo>
                      <a:pt x="1896" y="401"/>
                    </a:lnTo>
                    <a:lnTo>
                      <a:pt x="1890" y="339"/>
                    </a:lnTo>
                    <a:lnTo>
                      <a:pt x="1838" y="311"/>
                    </a:lnTo>
                    <a:lnTo>
                      <a:pt x="1796" y="311"/>
                    </a:lnTo>
                    <a:lnTo>
                      <a:pt x="1796" y="259"/>
                    </a:lnTo>
                    <a:lnTo>
                      <a:pt x="1796" y="214"/>
                    </a:lnTo>
                    <a:lnTo>
                      <a:pt x="1760" y="152"/>
                    </a:lnTo>
                    <a:lnTo>
                      <a:pt x="1730" y="113"/>
                    </a:lnTo>
                    <a:lnTo>
                      <a:pt x="1696" y="113"/>
                    </a:lnTo>
                    <a:lnTo>
                      <a:pt x="1645" y="113"/>
                    </a:lnTo>
                    <a:lnTo>
                      <a:pt x="1580" y="61"/>
                    </a:lnTo>
                    <a:lnTo>
                      <a:pt x="1516" y="28"/>
                    </a:lnTo>
                    <a:lnTo>
                      <a:pt x="1473" y="39"/>
                    </a:lnTo>
                    <a:lnTo>
                      <a:pt x="1415" y="23"/>
                    </a:lnTo>
                    <a:lnTo>
                      <a:pt x="1393" y="0"/>
                    </a:lnTo>
                    <a:lnTo>
                      <a:pt x="1329" y="0"/>
                    </a:lnTo>
                    <a:lnTo>
                      <a:pt x="1286" y="0"/>
                    </a:lnTo>
                    <a:lnTo>
                      <a:pt x="1214" y="56"/>
                    </a:lnTo>
                    <a:lnTo>
                      <a:pt x="1200" y="254"/>
                    </a:lnTo>
                    <a:lnTo>
                      <a:pt x="1243" y="282"/>
                    </a:lnTo>
                    <a:lnTo>
                      <a:pt x="1271" y="322"/>
                    </a:lnTo>
                    <a:lnTo>
                      <a:pt x="1278" y="355"/>
                    </a:lnTo>
                    <a:lnTo>
                      <a:pt x="1243" y="350"/>
                    </a:lnTo>
                    <a:lnTo>
                      <a:pt x="1163" y="355"/>
                    </a:lnTo>
                    <a:lnTo>
                      <a:pt x="1149" y="389"/>
                    </a:lnTo>
                    <a:lnTo>
                      <a:pt x="1200" y="384"/>
                    </a:lnTo>
                    <a:lnTo>
                      <a:pt x="1214" y="418"/>
                    </a:lnTo>
                    <a:lnTo>
                      <a:pt x="1271" y="401"/>
                    </a:lnTo>
                    <a:lnTo>
                      <a:pt x="1293" y="435"/>
                    </a:lnTo>
                    <a:lnTo>
                      <a:pt x="1314" y="480"/>
                    </a:lnTo>
                    <a:lnTo>
                      <a:pt x="1357" y="485"/>
                    </a:lnTo>
                    <a:lnTo>
                      <a:pt x="1357" y="457"/>
                    </a:lnTo>
                    <a:lnTo>
                      <a:pt x="1379" y="474"/>
                    </a:lnTo>
                    <a:lnTo>
                      <a:pt x="1437" y="446"/>
                    </a:lnTo>
                    <a:lnTo>
                      <a:pt x="1415" y="413"/>
                    </a:lnTo>
                    <a:lnTo>
                      <a:pt x="1393" y="384"/>
                    </a:lnTo>
                    <a:lnTo>
                      <a:pt x="1336" y="378"/>
                    </a:lnTo>
                    <a:lnTo>
                      <a:pt x="1329" y="339"/>
                    </a:lnTo>
                    <a:lnTo>
                      <a:pt x="1372" y="270"/>
                    </a:lnTo>
                    <a:lnTo>
                      <a:pt x="1393" y="344"/>
                    </a:lnTo>
                    <a:lnTo>
                      <a:pt x="1444" y="378"/>
                    </a:lnTo>
                    <a:lnTo>
                      <a:pt x="1437" y="333"/>
                    </a:lnTo>
                    <a:lnTo>
                      <a:pt x="1516" y="287"/>
                    </a:lnTo>
                    <a:lnTo>
                      <a:pt x="1537" y="368"/>
                    </a:lnTo>
                    <a:lnTo>
                      <a:pt x="1609" y="372"/>
                    </a:lnTo>
                    <a:lnTo>
                      <a:pt x="1516" y="406"/>
                    </a:lnTo>
                    <a:lnTo>
                      <a:pt x="1710" y="446"/>
                    </a:lnTo>
                    <a:lnTo>
                      <a:pt x="1588" y="452"/>
                    </a:lnTo>
                    <a:lnTo>
                      <a:pt x="1495" y="463"/>
                    </a:lnTo>
                    <a:lnTo>
                      <a:pt x="1473" y="485"/>
                    </a:lnTo>
                    <a:lnTo>
                      <a:pt x="1487" y="503"/>
                    </a:lnTo>
                    <a:lnTo>
                      <a:pt x="1444" y="491"/>
                    </a:lnTo>
                    <a:lnTo>
                      <a:pt x="1401" y="508"/>
                    </a:lnTo>
                    <a:lnTo>
                      <a:pt x="1372" y="520"/>
                    </a:lnTo>
                    <a:lnTo>
                      <a:pt x="1365" y="537"/>
                    </a:lnTo>
                    <a:lnTo>
                      <a:pt x="1423" y="526"/>
                    </a:lnTo>
                    <a:lnTo>
                      <a:pt x="1451" y="531"/>
                    </a:lnTo>
                    <a:lnTo>
                      <a:pt x="1401" y="541"/>
                    </a:lnTo>
                    <a:lnTo>
                      <a:pt x="1415" y="559"/>
                    </a:lnTo>
                    <a:lnTo>
                      <a:pt x="1451" y="554"/>
                    </a:lnTo>
                    <a:lnTo>
                      <a:pt x="1465" y="576"/>
                    </a:lnTo>
                    <a:lnTo>
                      <a:pt x="1437" y="639"/>
                    </a:lnTo>
                    <a:lnTo>
                      <a:pt x="1387" y="622"/>
                    </a:lnTo>
                    <a:lnTo>
                      <a:pt x="1350" y="632"/>
                    </a:lnTo>
                    <a:lnTo>
                      <a:pt x="1350" y="661"/>
                    </a:lnTo>
                    <a:lnTo>
                      <a:pt x="1357" y="689"/>
                    </a:lnTo>
                    <a:lnTo>
                      <a:pt x="1408" y="723"/>
                    </a:lnTo>
                    <a:lnTo>
                      <a:pt x="1393" y="752"/>
                    </a:lnTo>
                    <a:lnTo>
                      <a:pt x="1429" y="734"/>
                    </a:lnTo>
                    <a:lnTo>
                      <a:pt x="1459" y="752"/>
                    </a:lnTo>
                    <a:lnTo>
                      <a:pt x="1481" y="734"/>
                    </a:lnTo>
                    <a:lnTo>
                      <a:pt x="1523" y="734"/>
                    </a:lnTo>
                    <a:lnTo>
                      <a:pt x="1595" y="729"/>
                    </a:lnTo>
                    <a:lnTo>
                      <a:pt x="1652" y="729"/>
                    </a:lnTo>
                    <a:lnTo>
                      <a:pt x="1680" y="739"/>
                    </a:lnTo>
                    <a:lnTo>
                      <a:pt x="1666" y="767"/>
                    </a:lnTo>
                    <a:lnTo>
                      <a:pt x="1595" y="774"/>
                    </a:lnTo>
                    <a:lnTo>
                      <a:pt x="1602" y="802"/>
                    </a:lnTo>
                    <a:lnTo>
                      <a:pt x="1523" y="774"/>
                    </a:lnTo>
                    <a:lnTo>
                      <a:pt x="1501" y="791"/>
                    </a:lnTo>
                    <a:lnTo>
                      <a:pt x="1473" y="791"/>
                    </a:lnTo>
                    <a:lnTo>
                      <a:pt x="1465" y="813"/>
                    </a:lnTo>
                    <a:lnTo>
                      <a:pt x="1444" y="813"/>
                    </a:lnTo>
                    <a:lnTo>
                      <a:pt x="1423" y="830"/>
                    </a:lnTo>
                    <a:lnTo>
                      <a:pt x="1423" y="808"/>
                    </a:lnTo>
                    <a:lnTo>
                      <a:pt x="1393" y="791"/>
                    </a:lnTo>
                    <a:lnTo>
                      <a:pt x="1357" y="796"/>
                    </a:lnTo>
                    <a:lnTo>
                      <a:pt x="1357" y="785"/>
                    </a:lnTo>
                    <a:lnTo>
                      <a:pt x="1336" y="774"/>
                    </a:lnTo>
                    <a:lnTo>
                      <a:pt x="1314" y="739"/>
                    </a:lnTo>
                    <a:lnTo>
                      <a:pt x="1350" y="706"/>
                    </a:lnTo>
                    <a:lnTo>
                      <a:pt x="1329" y="689"/>
                    </a:lnTo>
                    <a:lnTo>
                      <a:pt x="1314" y="672"/>
                    </a:lnTo>
                    <a:lnTo>
                      <a:pt x="1329" y="639"/>
                    </a:lnTo>
                    <a:lnTo>
                      <a:pt x="1278" y="610"/>
                    </a:lnTo>
                    <a:lnTo>
                      <a:pt x="1321" y="559"/>
                    </a:lnTo>
                    <a:lnTo>
                      <a:pt x="1243" y="570"/>
                    </a:lnTo>
                    <a:lnTo>
                      <a:pt x="1271" y="541"/>
                    </a:lnTo>
                    <a:lnTo>
                      <a:pt x="1286" y="508"/>
                    </a:lnTo>
                    <a:lnTo>
                      <a:pt x="1264" y="474"/>
                    </a:lnTo>
                    <a:lnTo>
                      <a:pt x="1236" y="463"/>
                    </a:lnTo>
                    <a:lnTo>
                      <a:pt x="1178" y="463"/>
                    </a:lnTo>
                    <a:lnTo>
                      <a:pt x="1127" y="474"/>
                    </a:lnTo>
                    <a:lnTo>
                      <a:pt x="1127" y="435"/>
                    </a:lnTo>
                    <a:lnTo>
                      <a:pt x="1121" y="396"/>
                    </a:lnTo>
                    <a:lnTo>
                      <a:pt x="1085" y="378"/>
                    </a:lnTo>
                    <a:lnTo>
                      <a:pt x="1063" y="418"/>
                    </a:lnTo>
                    <a:lnTo>
                      <a:pt x="1033" y="372"/>
                    </a:lnTo>
                    <a:lnTo>
                      <a:pt x="1049" y="344"/>
                    </a:lnTo>
                    <a:lnTo>
                      <a:pt x="1091" y="333"/>
                    </a:lnTo>
                    <a:lnTo>
                      <a:pt x="1121" y="299"/>
                    </a:lnTo>
                    <a:lnTo>
                      <a:pt x="1127" y="265"/>
                    </a:lnTo>
                    <a:lnTo>
                      <a:pt x="1085" y="254"/>
                    </a:lnTo>
                    <a:lnTo>
                      <a:pt x="1033" y="265"/>
                    </a:lnTo>
                    <a:lnTo>
                      <a:pt x="991" y="282"/>
                    </a:lnTo>
                    <a:lnTo>
                      <a:pt x="948" y="294"/>
                    </a:lnTo>
                    <a:lnTo>
                      <a:pt x="934" y="282"/>
                    </a:lnTo>
                    <a:lnTo>
                      <a:pt x="941" y="254"/>
                    </a:lnTo>
                    <a:lnTo>
                      <a:pt x="962" y="231"/>
                    </a:lnTo>
                    <a:lnTo>
                      <a:pt x="991" y="214"/>
                    </a:lnTo>
                    <a:lnTo>
                      <a:pt x="1033" y="198"/>
                    </a:lnTo>
                    <a:lnTo>
                      <a:pt x="1069" y="214"/>
                    </a:lnTo>
                    <a:lnTo>
                      <a:pt x="1113" y="242"/>
                    </a:lnTo>
                    <a:lnTo>
                      <a:pt x="1200" y="254"/>
                    </a:lnTo>
                    <a:lnTo>
                      <a:pt x="1214" y="61"/>
                    </a:lnTo>
                    <a:lnTo>
                      <a:pt x="1200" y="5"/>
                    </a:lnTo>
                    <a:lnTo>
                      <a:pt x="1091" y="0"/>
                    </a:lnTo>
                    <a:lnTo>
                      <a:pt x="1069" y="23"/>
                    </a:lnTo>
                    <a:lnTo>
                      <a:pt x="1005" y="39"/>
                    </a:lnTo>
                  </a:path>
                </a:pathLst>
              </a:custGeom>
              <a:solidFill>
                <a:srgbClr val="008300"/>
              </a:solidFill>
              <a:ln w="12700" cap="rnd">
                <a:noFill/>
                <a:round/>
                <a:headEnd/>
                <a:tailEnd/>
              </a:ln>
            </p:spPr>
            <p:txBody>
              <a:bodyPr>
                <a:prstTxWarp prst="textNoShape">
                  <a:avLst/>
                </a:prstTxWarp>
              </a:bodyPr>
              <a:lstStyle/>
              <a:p>
                <a:endParaRPr lang="en-US"/>
              </a:p>
            </p:txBody>
          </p:sp>
          <p:sp>
            <p:nvSpPr>
              <p:cNvPr id="444" name="Freeform 171"/>
              <p:cNvSpPr>
                <a:spLocks/>
              </p:cNvSpPr>
              <p:nvPr/>
            </p:nvSpPr>
            <p:spPr bwMode="auto">
              <a:xfrm>
                <a:off x="2105" y="1133"/>
                <a:ext cx="2277" cy="1114"/>
              </a:xfrm>
              <a:custGeom>
                <a:avLst/>
                <a:gdLst>
                  <a:gd name="T0" fmla="*/ 753 w 2277"/>
                  <a:gd name="T1" fmla="*/ 130 h 1114"/>
                  <a:gd name="T2" fmla="*/ 703 w 2277"/>
                  <a:gd name="T3" fmla="*/ 220 h 1114"/>
                  <a:gd name="T4" fmla="*/ 595 w 2277"/>
                  <a:gd name="T5" fmla="*/ 396 h 1114"/>
                  <a:gd name="T6" fmla="*/ 395 w 2277"/>
                  <a:gd name="T7" fmla="*/ 492 h 1114"/>
                  <a:gd name="T8" fmla="*/ 265 w 2277"/>
                  <a:gd name="T9" fmla="*/ 621 h 1114"/>
                  <a:gd name="T10" fmla="*/ 42 w 2277"/>
                  <a:gd name="T11" fmla="*/ 707 h 1114"/>
                  <a:gd name="T12" fmla="*/ 78 w 2277"/>
                  <a:gd name="T13" fmla="*/ 831 h 1114"/>
                  <a:gd name="T14" fmla="*/ 265 w 2277"/>
                  <a:gd name="T15" fmla="*/ 876 h 1114"/>
                  <a:gd name="T16" fmla="*/ 509 w 2277"/>
                  <a:gd name="T17" fmla="*/ 826 h 1114"/>
                  <a:gd name="T18" fmla="*/ 631 w 2277"/>
                  <a:gd name="T19" fmla="*/ 740 h 1114"/>
                  <a:gd name="T20" fmla="*/ 503 w 2277"/>
                  <a:gd name="T21" fmla="*/ 707 h 1114"/>
                  <a:gd name="T22" fmla="*/ 365 w 2277"/>
                  <a:gd name="T23" fmla="*/ 707 h 1114"/>
                  <a:gd name="T24" fmla="*/ 395 w 2277"/>
                  <a:gd name="T25" fmla="*/ 661 h 1114"/>
                  <a:gd name="T26" fmla="*/ 531 w 2277"/>
                  <a:gd name="T27" fmla="*/ 689 h 1114"/>
                  <a:gd name="T28" fmla="*/ 696 w 2277"/>
                  <a:gd name="T29" fmla="*/ 548 h 1114"/>
                  <a:gd name="T30" fmla="*/ 962 w 2277"/>
                  <a:gd name="T31" fmla="*/ 576 h 1114"/>
                  <a:gd name="T32" fmla="*/ 796 w 2277"/>
                  <a:gd name="T33" fmla="*/ 633 h 1114"/>
                  <a:gd name="T34" fmla="*/ 904 w 2277"/>
                  <a:gd name="T35" fmla="*/ 723 h 1114"/>
                  <a:gd name="T36" fmla="*/ 645 w 2277"/>
                  <a:gd name="T37" fmla="*/ 730 h 1114"/>
                  <a:gd name="T38" fmla="*/ 545 w 2277"/>
                  <a:gd name="T39" fmla="*/ 859 h 1114"/>
                  <a:gd name="T40" fmla="*/ 459 w 2277"/>
                  <a:gd name="T41" fmla="*/ 1012 h 1114"/>
                  <a:gd name="T42" fmla="*/ 609 w 2277"/>
                  <a:gd name="T43" fmla="*/ 1090 h 1114"/>
                  <a:gd name="T44" fmla="*/ 711 w 2277"/>
                  <a:gd name="T45" fmla="*/ 984 h 1114"/>
                  <a:gd name="T46" fmla="*/ 868 w 2277"/>
                  <a:gd name="T47" fmla="*/ 989 h 1114"/>
                  <a:gd name="T48" fmla="*/ 1012 w 2277"/>
                  <a:gd name="T49" fmla="*/ 859 h 1114"/>
                  <a:gd name="T50" fmla="*/ 1063 w 2277"/>
                  <a:gd name="T51" fmla="*/ 842 h 1114"/>
                  <a:gd name="T52" fmla="*/ 1177 w 2277"/>
                  <a:gd name="T53" fmla="*/ 966 h 1114"/>
                  <a:gd name="T54" fmla="*/ 1380 w 2277"/>
                  <a:gd name="T55" fmla="*/ 1090 h 1114"/>
                  <a:gd name="T56" fmla="*/ 1587 w 2277"/>
                  <a:gd name="T57" fmla="*/ 1012 h 1114"/>
                  <a:gd name="T58" fmla="*/ 1745 w 2277"/>
                  <a:gd name="T59" fmla="*/ 859 h 1114"/>
                  <a:gd name="T60" fmla="*/ 1853 w 2277"/>
                  <a:gd name="T61" fmla="*/ 808 h 1114"/>
                  <a:gd name="T62" fmla="*/ 2168 w 2277"/>
                  <a:gd name="T63" fmla="*/ 943 h 1114"/>
                  <a:gd name="T64" fmla="*/ 2184 w 2277"/>
                  <a:gd name="T65" fmla="*/ 678 h 1114"/>
                  <a:gd name="T66" fmla="*/ 1795 w 2277"/>
                  <a:gd name="T67" fmla="*/ 611 h 1114"/>
                  <a:gd name="T68" fmla="*/ 1903 w 2277"/>
                  <a:gd name="T69" fmla="*/ 475 h 1114"/>
                  <a:gd name="T70" fmla="*/ 1717 w 2277"/>
                  <a:gd name="T71" fmla="*/ 447 h 1114"/>
                  <a:gd name="T72" fmla="*/ 1845 w 2277"/>
                  <a:gd name="T73" fmla="*/ 289 h 1114"/>
                  <a:gd name="T74" fmla="*/ 1695 w 2277"/>
                  <a:gd name="T75" fmla="*/ 91 h 1114"/>
                  <a:gd name="T76" fmla="*/ 1380 w 2277"/>
                  <a:gd name="T77" fmla="*/ 35 h 1114"/>
                  <a:gd name="T78" fmla="*/ 1350 w 2277"/>
                  <a:gd name="T79" fmla="*/ 163 h 1114"/>
                  <a:gd name="T80" fmla="*/ 1278 w 2277"/>
                  <a:gd name="T81" fmla="*/ 333 h 1114"/>
                  <a:gd name="T82" fmla="*/ 1271 w 2277"/>
                  <a:gd name="T83" fmla="*/ 378 h 1114"/>
                  <a:gd name="T84" fmla="*/ 1394 w 2277"/>
                  <a:gd name="T85" fmla="*/ 362 h 1114"/>
                  <a:gd name="T86" fmla="*/ 1444 w 2277"/>
                  <a:gd name="T87" fmla="*/ 311 h 1114"/>
                  <a:gd name="T88" fmla="*/ 1580 w 2277"/>
                  <a:gd name="T89" fmla="*/ 406 h 1114"/>
                  <a:gd name="T90" fmla="*/ 1386 w 2277"/>
                  <a:gd name="T91" fmla="*/ 599 h 1114"/>
                  <a:gd name="T92" fmla="*/ 1651 w 2277"/>
                  <a:gd name="T93" fmla="*/ 707 h 1114"/>
                  <a:gd name="T94" fmla="*/ 1501 w 2277"/>
                  <a:gd name="T95" fmla="*/ 786 h 1114"/>
                  <a:gd name="T96" fmla="*/ 1307 w 2277"/>
                  <a:gd name="T97" fmla="*/ 746 h 1114"/>
                  <a:gd name="T98" fmla="*/ 1322 w 2277"/>
                  <a:gd name="T99" fmla="*/ 537 h 1114"/>
                  <a:gd name="T100" fmla="*/ 1184 w 2277"/>
                  <a:gd name="T101" fmla="*/ 441 h 1114"/>
                  <a:gd name="T102" fmla="*/ 1034 w 2277"/>
                  <a:gd name="T103" fmla="*/ 350 h 1114"/>
                  <a:gd name="T104" fmla="*/ 1034 w 2277"/>
                  <a:gd name="T105" fmla="*/ 243 h 1114"/>
                  <a:gd name="T106" fmla="*/ 990 w 2277"/>
                  <a:gd name="T107" fmla="*/ 192 h 1114"/>
                  <a:gd name="T108" fmla="*/ 1228 w 2277"/>
                  <a:gd name="T109" fmla="*/ 130 h 1114"/>
                  <a:gd name="T110" fmla="*/ 1048 w 2277"/>
                  <a:gd name="T111" fmla="*/ 28 h 1114"/>
                  <a:gd name="T112" fmla="*/ 882 w 2277"/>
                  <a:gd name="T113" fmla="*/ 79 h 111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77"/>
                  <a:gd name="T172" fmla="*/ 0 h 1114"/>
                  <a:gd name="T173" fmla="*/ 2277 w 2277"/>
                  <a:gd name="T174" fmla="*/ 1114 h 111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77" h="1114">
                    <a:moveTo>
                      <a:pt x="876" y="102"/>
                    </a:moveTo>
                    <a:lnTo>
                      <a:pt x="840" y="96"/>
                    </a:lnTo>
                    <a:lnTo>
                      <a:pt x="818" y="96"/>
                    </a:lnTo>
                    <a:lnTo>
                      <a:pt x="789" y="102"/>
                    </a:lnTo>
                    <a:lnTo>
                      <a:pt x="782" y="119"/>
                    </a:lnTo>
                    <a:lnTo>
                      <a:pt x="753" y="130"/>
                    </a:lnTo>
                    <a:lnTo>
                      <a:pt x="725" y="147"/>
                    </a:lnTo>
                    <a:lnTo>
                      <a:pt x="703" y="163"/>
                    </a:lnTo>
                    <a:lnTo>
                      <a:pt x="717" y="175"/>
                    </a:lnTo>
                    <a:lnTo>
                      <a:pt x="761" y="180"/>
                    </a:lnTo>
                    <a:lnTo>
                      <a:pt x="732" y="215"/>
                    </a:lnTo>
                    <a:lnTo>
                      <a:pt x="703" y="220"/>
                    </a:lnTo>
                    <a:lnTo>
                      <a:pt x="689" y="232"/>
                    </a:lnTo>
                    <a:lnTo>
                      <a:pt x="675" y="261"/>
                    </a:lnTo>
                    <a:lnTo>
                      <a:pt x="675" y="294"/>
                    </a:lnTo>
                    <a:lnTo>
                      <a:pt x="661" y="339"/>
                    </a:lnTo>
                    <a:lnTo>
                      <a:pt x="667" y="378"/>
                    </a:lnTo>
                    <a:lnTo>
                      <a:pt x="595" y="396"/>
                    </a:lnTo>
                    <a:lnTo>
                      <a:pt x="509" y="356"/>
                    </a:lnTo>
                    <a:lnTo>
                      <a:pt x="481" y="390"/>
                    </a:lnTo>
                    <a:lnTo>
                      <a:pt x="431" y="402"/>
                    </a:lnTo>
                    <a:lnTo>
                      <a:pt x="423" y="430"/>
                    </a:lnTo>
                    <a:lnTo>
                      <a:pt x="437" y="469"/>
                    </a:lnTo>
                    <a:lnTo>
                      <a:pt x="395" y="492"/>
                    </a:lnTo>
                    <a:lnTo>
                      <a:pt x="351" y="492"/>
                    </a:lnTo>
                    <a:lnTo>
                      <a:pt x="323" y="526"/>
                    </a:lnTo>
                    <a:lnTo>
                      <a:pt x="308" y="537"/>
                    </a:lnTo>
                    <a:lnTo>
                      <a:pt x="272" y="560"/>
                    </a:lnTo>
                    <a:lnTo>
                      <a:pt x="265" y="593"/>
                    </a:lnTo>
                    <a:lnTo>
                      <a:pt x="265" y="621"/>
                    </a:lnTo>
                    <a:lnTo>
                      <a:pt x="244" y="639"/>
                    </a:lnTo>
                    <a:lnTo>
                      <a:pt x="230" y="661"/>
                    </a:lnTo>
                    <a:lnTo>
                      <a:pt x="164" y="656"/>
                    </a:lnTo>
                    <a:lnTo>
                      <a:pt x="114" y="673"/>
                    </a:lnTo>
                    <a:lnTo>
                      <a:pt x="64" y="689"/>
                    </a:lnTo>
                    <a:lnTo>
                      <a:pt x="42" y="707"/>
                    </a:lnTo>
                    <a:lnTo>
                      <a:pt x="6" y="730"/>
                    </a:lnTo>
                    <a:lnTo>
                      <a:pt x="0" y="758"/>
                    </a:lnTo>
                    <a:lnTo>
                      <a:pt x="20" y="774"/>
                    </a:lnTo>
                    <a:lnTo>
                      <a:pt x="50" y="791"/>
                    </a:lnTo>
                    <a:lnTo>
                      <a:pt x="50" y="814"/>
                    </a:lnTo>
                    <a:lnTo>
                      <a:pt x="78" y="831"/>
                    </a:lnTo>
                    <a:lnTo>
                      <a:pt x="92" y="871"/>
                    </a:lnTo>
                    <a:lnTo>
                      <a:pt x="128" y="910"/>
                    </a:lnTo>
                    <a:lnTo>
                      <a:pt x="172" y="893"/>
                    </a:lnTo>
                    <a:lnTo>
                      <a:pt x="208" y="865"/>
                    </a:lnTo>
                    <a:lnTo>
                      <a:pt x="236" y="865"/>
                    </a:lnTo>
                    <a:lnTo>
                      <a:pt x="265" y="876"/>
                    </a:lnTo>
                    <a:lnTo>
                      <a:pt x="287" y="904"/>
                    </a:lnTo>
                    <a:lnTo>
                      <a:pt x="330" y="876"/>
                    </a:lnTo>
                    <a:lnTo>
                      <a:pt x="373" y="842"/>
                    </a:lnTo>
                    <a:lnTo>
                      <a:pt x="409" y="842"/>
                    </a:lnTo>
                    <a:lnTo>
                      <a:pt x="459" y="842"/>
                    </a:lnTo>
                    <a:lnTo>
                      <a:pt x="509" y="826"/>
                    </a:lnTo>
                    <a:lnTo>
                      <a:pt x="539" y="791"/>
                    </a:lnTo>
                    <a:lnTo>
                      <a:pt x="609" y="758"/>
                    </a:lnTo>
                    <a:lnTo>
                      <a:pt x="631" y="758"/>
                    </a:lnTo>
                    <a:lnTo>
                      <a:pt x="653" y="758"/>
                    </a:lnTo>
                    <a:lnTo>
                      <a:pt x="639" y="740"/>
                    </a:lnTo>
                    <a:lnTo>
                      <a:pt x="631" y="740"/>
                    </a:lnTo>
                    <a:lnTo>
                      <a:pt x="625" y="735"/>
                    </a:lnTo>
                    <a:lnTo>
                      <a:pt x="631" y="717"/>
                    </a:lnTo>
                    <a:lnTo>
                      <a:pt x="617" y="712"/>
                    </a:lnTo>
                    <a:lnTo>
                      <a:pt x="595" y="712"/>
                    </a:lnTo>
                    <a:lnTo>
                      <a:pt x="567" y="717"/>
                    </a:lnTo>
                    <a:lnTo>
                      <a:pt x="503" y="707"/>
                    </a:lnTo>
                    <a:lnTo>
                      <a:pt x="481" y="689"/>
                    </a:lnTo>
                    <a:lnTo>
                      <a:pt x="459" y="678"/>
                    </a:lnTo>
                    <a:lnTo>
                      <a:pt x="445" y="684"/>
                    </a:lnTo>
                    <a:lnTo>
                      <a:pt x="415" y="684"/>
                    </a:lnTo>
                    <a:lnTo>
                      <a:pt x="395" y="695"/>
                    </a:lnTo>
                    <a:lnTo>
                      <a:pt x="365" y="707"/>
                    </a:lnTo>
                    <a:lnTo>
                      <a:pt x="351" y="723"/>
                    </a:lnTo>
                    <a:lnTo>
                      <a:pt x="330" y="717"/>
                    </a:lnTo>
                    <a:lnTo>
                      <a:pt x="330" y="695"/>
                    </a:lnTo>
                    <a:lnTo>
                      <a:pt x="344" y="678"/>
                    </a:lnTo>
                    <a:lnTo>
                      <a:pt x="365" y="661"/>
                    </a:lnTo>
                    <a:lnTo>
                      <a:pt x="395" y="661"/>
                    </a:lnTo>
                    <a:lnTo>
                      <a:pt x="423" y="639"/>
                    </a:lnTo>
                    <a:lnTo>
                      <a:pt x="451" y="633"/>
                    </a:lnTo>
                    <a:lnTo>
                      <a:pt x="481" y="639"/>
                    </a:lnTo>
                    <a:lnTo>
                      <a:pt x="517" y="650"/>
                    </a:lnTo>
                    <a:lnTo>
                      <a:pt x="539" y="661"/>
                    </a:lnTo>
                    <a:lnTo>
                      <a:pt x="531" y="689"/>
                    </a:lnTo>
                    <a:lnTo>
                      <a:pt x="559" y="656"/>
                    </a:lnTo>
                    <a:lnTo>
                      <a:pt x="595" y="656"/>
                    </a:lnTo>
                    <a:lnTo>
                      <a:pt x="589" y="611"/>
                    </a:lnTo>
                    <a:lnTo>
                      <a:pt x="661" y="616"/>
                    </a:lnTo>
                    <a:lnTo>
                      <a:pt x="703" y="621"/>
                    </a:lnTo>
                    <a:lnTo>
                      <a:pt x="696" y="548"/>
                    </a:lnTo>
                    <a:lnTo>
                      <a:pt x="739" y="515"/>
                    </a:lnTo>
                    <a:lnTo>
                      <a:pt x="782" y="526"/>
                    </a:lnTo>
                    <a:lnTo>
                      <a:pt x="840" y="509"/>
                    </a:lnTo>
                    <a:lnTo>
                      <a:pt x="861" y="543"/>
                    </a:lnTo>
                    <a:lnTo>
                      <a:pt x="926" y="543"/>
                    </a:lnTo>
                    <a:lnTo>
                      <a:pt x="962" y="576"/>
                    </a:lnTo>
                    <a:lnTo>
                      <a:pt x="990" y="611"/>
                    </a:lnTo>
                    <a:lnTo>
                      <a:pt x="990" y="639"/>
                    </a:lnTo>
                    <a:lnTo>
                      <a:pt x="933" y="599"/>
                    </a:lnTo>
                    <a:lnTo>
                      <a:pt x="861" y="583"/>
                    </a:lnTo>
                    <a:lnTo>
                      <a:pt x="811" y="593"/>
                    </a:lnTo>
                    <a:lnTo>
                      <a:pt x="796" y="633"/>
                    </a:lnTo>
                    <a:lnTo>
                      <a:pt x="732" y="678"/>
                    </a:lnTo>
                    <a:lnTo>
                      <a:pt x="789" y="656"/>
                    </a:lnTo>
                    <a:lnTo>
                      <a:pt x="846" y="650"/>
                    </a:lnTo>
                    <a:lnTo>
                      <a:pt x="890" y="667"/>
                    </a:lnTo>
                    <a:lnTo>
                      <a:pt x="948" y="702"/>
                    </a:lnTo>
                    <a:lnTo>
                      <a:pt x="904" y="723"/>
                    </a:lnTo>
                    <a:lnTo>
                      <a:pt x="840" y="717"/>
                    </a:lnTo>
                    <a:lnTo>
                      <a:pt x="746" y="702"/>
                    </a:lnTo>
                    <a:lnTo>
                      <a:pt x="703" y="712"/>
                    </a:lnTo>
                    <a:lnTo>
                      <a:pt x="667" y="735"/>
                    </a:lnTo>
                    <a:lnTo>
                      <a:pt x="645" y="723"/>
                    </a:lnTo>
                    <a:lnTo>
                      <a:pt x="645" y="730"/>
                    </a:lnTo>
                    <a:lnTo>
                      <a:pt x="653" y="758"/>
                    </a:lnTo>
                    <a:lnTo>
                      <a:pt x="689" y="791"/>
                    </a:lnTo>
                    <a:lnTo>
                      <a:pt x="675" y="831"/>
                    </a:lnTo>
                    <a:lnTo>
                      <a:pt x="631" y="842"/>
                    </a:lnTo>
                    <a:lnTo>
                      <a:pt x="581" y="842"/>
                    </a:lnTo>
                    <a:lnTo>
                      <a:pt x="545" y="859"/>
                    </a:lnTo>
                    <a:lnTo>
                      <a:pt x="539" y="876"/>
                    </a:lnTo>
                    <a:lnTo>
                      <a:pt x="495" y="921"/>
                    </a:lnTo>
                    <a:lnTo>
                      <a:pt x="445" y="921"/>
                    </a:lnTo>
                    <a:lnTo>
                      <a:pt x="415" y="943"/>
                    </a:lnTo>
                    <a:lnTo>
                      <a:pt x="423" y="978"/>
                    </a:lnTo>
                    <a:lnTo>
                      <a:pt x="459" y="1012"/>
                    </a:lnTo>
                    <a:lnTo>
                      <a:pt x="445" y="1028"/>
                    </a:lnTo>
                    <a:lnTo>
                      <a:pt x="445" y="1045"/>
                    </a:lnTo>
                    <a:lnTo>
                      <a:pt x="495" y="1074"/>
                    </a:lnTo>
                    <a:lnTo>
                      <a:pt x="503" y="1102"/>
                    </a:lnTo>
                    <a:lnTo>
                      <a:pt x="567" y="1113"/>
                    </a:lnTo>
                    <a:lnTo>
                      <a:pt x="609" y="1090"/>
                    </a:lnTo>
                    <a:lnTo>
                      <a:pt x="653" y="1090"/>
                    </a:lnTo>
                    <a:lnTo>
                      <a:pt x="689" y="1108"/>
                    </a:lnTo>
                    <a:lnTo>
                      <a:pt x="761" y="1090"/>
                    </a:lnTo>
                    <a:lnTo>
                      <a:pt x="782" y="1057"/>
                    </a:lnTo>
                    <a:lnTo>
                      <a:pt x="753" y="1024"/>
                    </a:lnTo>
                    <a:lnTo>
                      <a:pt x="711" y="984"/>
                    </a:lnTo>
                    <a:lnTo>
                      <a:pt x="717" y="943"/>
                    </a:lnTo>
                    <a:lnTo>
                      <a:pt x="739" y="910"/>
                    </a:lnTo>
                    <a:lnTo>
                      <a:pt x="782" y="915"/>
                    </a:lnTo>
                    <a:lnTo>
                      <a:pt x="789" y="961"/>
                    </a:lnTo>
                    <a:lnTo>
                      <a:pt x="825" y="1000"/>
                    </a:lnTo>
                    <a:lnTo>
                      <a:pt x="868" y="989"/>
                    </a:lnTo>
                    <a:lnTo>
                      <a:pt x="912" y="995"/>
                    </a:lnTo>
                    <a:lnTo>
                      <a:pt x="948" y="966"/>
                    </a:lnTo>
                    <a:lnTo>
                      <a:pt x="926" y="915"/>
                    </a:lnTo>
                    <a:lnTo>
                      <a:pt x="926" y="882"/>
                    </a:lnTo>
                    <a:lnTo>
                      <a:pt x="969" y="882"/>
                    </a:lnTo>
                    <a:lnTo>
                      <a:pt x="1012" y="859"/>
                    </a:lnTo>
                    <a:lnTo>
                      <a:pt x="1012" y="802"/>
                    </a:lnTo>
                    <a:lnTo>
                      <a:pt x="1012" y="769"/>
                    </a:lnTo>
                    <a:lnTo>
                      <a:pt x="1048" y="740"/>
                    </a:lnTo>
                    <a:lnTo>
                      <a:pt x="1063" y="758"/>
                    </a:lnTo>
                    <a:lnTo>
                      <a:pt x="1056" y="791"/>
                    </a:lnTo>
                    <a:lnTo>
                      <a:pt x="1063" y="842"/>
                    </a:lnTo>
                    <a:lnTo>
                      <a:pt x="1056" y="893"/>
                    </a:lnTo>
                    <a:lnTo>
                      <a:pt x="1070" y="933"/>
                    </a:lnTo>
                    <a:lnTo>
                      <a:pt x="1099" y="921"/>
                    </a:lnTo>
                    <a:lnTo>
                      <a:pt x="1120" y="927"/>
                    </a:lnTo>
                    <a:lnTo>
                      <a:pt x="1142" y="961"/>
                    </a:lnTo>
                    <a:lnTo>
                      <a:pt x="1177" y="966"/>
                    </a:lnTo>
                    <a:lnTo>
                      <a:pt x="1184" y="995"/>
                    </a:lnTo>
                    <a:lnTo>
                      <a:pt x="1206" y="1040"/>
                    </a:lnTo>
                    <a:lnTo>
                      <a:pt x="1271" y="1028"/>
                    </a:lnTo>
                    <a:lnTo>
                      <a:pt x="1300" y="1062"/>
                    </a:lnTo>
                    <a:lnTo>
                      <a:pt x="1350" y="1108"/>
                    </a:lnTo>
                    <a:lnTo>
                      <a:pt x="1380" y="1090"/>
                    </a:lnTo>
                    <a:lnTo>
                      <a:pt x="1415" y="1090"/>
                    </a:lnTo>
                    <a:lnTo>
                      <a:pt x="1458" y="1108"/>
                    </a:lnTo>
                    <a:lnTo>
                      <a:pt x="1523" y="1085"/>
                    </a:lnTo>
                    <a:lnTo>
                      <a:pt x="1530" y="1040"/>
                    </a:lnTo>
                    <a:lnTo>
                      <a:pt x="1530" y="1012"/>
                    </a:lnTo>
                    <a:lnTo>
                      <a:pt x="1587" y="1012"/>
                    </a:lnTo>
                    <a:lnTo>
                      <a:pt x="1645" y="995"/>
                    </a:lnTo>
                    <a:lnTo>
                      <a:pt x="1681" y="995"/>
                    </a:lnTo>
                    <a:lnTo>
                      <a:pt x="1723" y="995"/>
                    </a:lnTo>
                    <a:lnTo>
                      <a:pt x="1731" y="943"/>
                    </a:lnTo>
                    <a:lnTo>
                      <a:pt x="1767" y="910"/>
                    </a:lnTo>
                    <a:lnTo>
                      <a:pt x="1745" y="859"/>
                    </a:lnTo>
                    <a:lnTo>
                      <a:pt x="1703" y="859"/>
                    </a:lnTo>
                    <a:lnTo>
                      <a:pt x="1703" y="814"/>
                    </a:lnTo>
                    <a:lnTo>
                      <a:pt x="1667" y="808"/>
                    </a:lnTo>
                    <a:lnTo>
                      <a:pt x="1745" y="797"/>
                    </a:lnTo>
                    <a:lnTo>
                      <a:pt x="1789" y="826"/>
                    </a:lnTo>
                    <a:lnTo>
                      <a:pt x="1853" y="808"/>
                    </a:lnTo>
                    <a:lnTo>
                      <a:pt x="1917" y="831"/>
                    </a:lnTo>
                    <a:lnTo>
                      <a:pt x="1982" y="837"/>
                    </a:lnTo>
                    <a:lnTo>
                      <a:pt x="2004" y="910"/>
                    </a:lnTo>
                    <a:lnTo>
                      <a:pt x="2046" y="915"/>
                    </a:lnTo>
                    <a:lnTo>
                      <a:pt x="2104" y="938"/>
                    </a:lnTo>
                    <a:lnTo>
                      <a:pt x="2168" y="943"/>
                    </a:lnTo>
                    <a:lnTo>
                      <a:pt x="2220" y="915"/>
                    </a:lnTo>
                    <a:lnTo>
                      <a:pt x="2276" y="876"/>
                    </a:lnTo>
                    <a:lnTo>
                      <a:pt x="2240" y="808"/>
                    </a:lnTo>
                    <a:lnTo>
                      <a:pt x="2190" y="774"/>
                    </a:lnTo>
                    <a:lnTo>
                      <a:pt x="2212" y="746"/>
                    </a:lnTo>
                    <a:lnTo>
                      <a:pt x="2184" y="678"/>
                    </a:lnTo>
                    <a:lnTo>
                      <a:pt x="2168" y="639"/>
                    </a:lnTo>
                    <a:lnTo>
                      <a:pt x="2126" y="593"/>
                    </a:lnTo>
                    <a:lnTo>
                      <a:pt x="2054" y="583"/>
                    </a:lnTo>
                    <a:lnTo>
                      <a:pt x="1975" y="621"/>
                    </a:lnTo>
                    <a:lnTo>
                      <a:pt x="1889" y="604"/>
                    </a:lnTo>
                    <a:lnTo>
                      <a:pt x="1795" y="611"/>
                    </a:lnTo>
                    <a:lnTo>
                      <a:pt x="1809" y="593"/>
                    </a:lnTo>
                    <a:lnTo>
                      <a:pt x="1773" y="560"/>
                    </a:lnTo>
                    <a:lnTo>
                      <a:pt x="1845" y="554"/>
                    </a:lnTo>
                    <a:lnTo>
                      <a:pt x="1889" y="526"/>
                    </a:lnTo>
                    <a:lnTo>
                      <a:pt x="1917" y="504"/>
                    </a:lnTo>
                    <a:lnTo>
                      <a:pt x="1903" y="475"/>
                    </a:lnTo>
                    <a:lnTo>
                      <a:pt x="1845" y="463"/>
                    </a:lnTo>
                    <a:lnTo>
                      <a:pt x="1809" y="480"/>
                    </a:lnTo>
                    <a:lnTo>
                      <a:pt x="1767" y="509"/>
                    </a:lnTo>
                    <a:lnTo>
                      <a:pt x="1745" y="509"/>
                    </a:lnTo>
                    <a:lnTo>
                      <a:pt x="1695" y="492"/>
                    </a:lnTo>
                    <a:lnTo>
                      <a:pt x="1717" y="447"/>
                    </a:lnTo>
                    <a:lnTo>
                      <a:pt x="1759" y="430"/>
                    </a:lnTo>
                    <a:lnTo>
                      <a:pt x="1789" y="406"/>
                    </a:lnTo>
                    <a:lnTo>
                      <a:pt x="1825" y="378"/>
                    </a:lnTo>
                    <a:lnTo>
                      <a:pt x="1845" y="345"/>
                    </a:lnTo>
                    <a:lnTo>
                      <a:pt x="1781" y="339"/>
                    </a:lnTo>
                    <a:lnTo>
                      <a:pt x="1845" y="289"/>
                    </a:lnTo>
                    <a:lnTo>
                      <a:pt x="1803" y="289"/>
                    </a:lnTo>
                    <a:lnTo>
                      <a:pt x="1795" y="237"/>
                    </a:lnTo>
                    <a:lnTo>
                      <a:pt x="1803" y="192"/>
                    </a:lnTo>
                    <a:lnTo>
                      <a:pt x="1767" y="130"/>
                    </a:lnTo>
                    <a:lnTo>
                      <a:pt x="1731" y="91"/>
                    </a:lnTo>
                    <a:lnTo>
                      <a:pt x="1695" y="91"/>
                    </a:lnTo>
                    <a:lnTo>
                      <a:pt x="1645" y="91"/>
                    </a:lnTo>
                    <a:lnTo>
                      <a:pt x="1580" y="39"/>
                    </a:lnTo>
                    <a:lnTo>
                      <a:pt x="1501" y="45"/>
                    </a:lnTo>
                    <a:lnTo>
                      <a:pt x="1458" y="35"/>
                    </a:lnTo>
                    <a:lnTo>
                      <a:pt x="1415" y="23"/>
                    </a:lnTo>
                    <a:lnTo>
                      <a:pt x="1380" y="35"/>
                    </a:lnTo>
                    <a:lnTo>
                      <a:pt x="1343" y="45"/>
                    </a:lnTo>
                    <a:lnTo>
                      <a:pt x="1314" y="74"/>
                    </a:lnTo>
                    <a:lnTo>
                      <a:pt x="1286" y="96"/>
                    </a:lnTo>
                    <a:lnTo>
                      <a:pt x="1271" y="130"/>
                    </a:lnTo>
                    <a:lnTo>
                      <a:pt x="1336" y="147"/>
                    </a:lnTo>
                    <a:lnTo>
                      <a:pt x="1350" y="163"/>
                    </a:lnTo>
                    <a:lnTo>
                      <a:pt x="1358" y="192"/>
                    </a:lnTo>
                    <a:lnTo>
                      <a:pt x="1292" y="204"/>
                    </a:lnTo>
                    <a:lnTo>
                      <a:pt x="1250" y="226"/>
                    </a:lnTo>
                    <a:lnTo>
                      <a:pt x="1250" y="261"/>
                    </a:lnTo>
                    <a:lnTo>
                      <a:pt x="1271" y="299"/>
                    </a:lnTo>
                    <a:lnTo>
                      <a:pt x="1278" y="333"/>
                    </a:lnTo>
                    <a:lnTo>
                      <a:pt x="1242" y="328"/>
                    </a:lnTo>
                    <a:lnTo>
                      <a:pt x="1163" y="333"/>
                    </a:lnTo>
                    <a:lnTo>
                      <a:pt x="1149" y="367"/>
                    </a:lnTo>
                    <a:lnTo>
                      <a:pt x="1199" y="362"/>
                    </a:lnTo>
                    <a:lnTo>
                      <a:pt x="1213" y="396"/>
                    </a:lnTo>
                    <a:lnTo>
                      <a:pt x="1271" y="378"/>
                    </a:lnTo>
                    <a:lnTo>
                      <a:pt x="1292" y="413"/>
                    </a:lnTo>
                    <a:lnTo>
                      <a:pt x="1314" y="458"/>
                    </a:lnTo>
                    <a:lnTo>
                      <a:pt x="1358" y="435"/>
                    </a:lnTo>
                    <a:lnTo>
                      <a:pt x="1444" y="424"/>
                    </a:lnTo>
                    <a:lnTo>
                      <a:pt x="1422" y="390"/>
                    </a:lnTo>
                    <a:lnTo>
                      <a:pt x="1394" y="362"/>
                    </a:lnTo>
                    <a:lnTo>
                      <a:pt x="1336" y="356"/>
                    </a:lnTo>
                    <a:lnTo>
                      <a:pt x="1328" y="317"/>
                    </a:lnTo>
                    <a:lnTo>
                      <a:pt x="1372" y="248"/>
                    </a:lnTo>
                    <a:lnTo>
                      <a:pt x="1394" y="322"/>
                    </a:lnTo>
                    <a:lnTo>
                      <a:pt x="1444" y="356"/>
                    </a:lnTo>
                    <a:lnTo>
                      <a:pt x="1444" y="311"/>
                    </a:lnTo>
                    <a:lnTo>
                      <a:pt x="1523" y="266"/>
                    </a:lnTo>
                    <a:lnTo>
                      <a:pt x="1537" y="345"/>
                    </a:lnTo>
                    <a:lnTo>
                      <a:pt x="1609" y="350"/>
                    </a:lnTo>
                    <a:lnTo>
                      <a:pt x="1523" y="385"/>
                    </a:lnTo>
                    <a:lnTo>
                      <a:pt x="1494" y="413"/>
                    </a:lnTo>
                    <a:lnTo>
                      <a:pt x="1580" y="406"/>
                    </a:lnTo>
                    <a:lnTo>
                      <a:pt x="1523" y="441"/>
                    </a:lnTo>
                    <a:lnTo>
                      <a:pt x="1523" y="497"/>
                    </a:lnTo>
                    <a:lnTo>
                      <a:pt x="1451" y="509"/>
                    </a:lnTo>
                    <a:lnTo>
                      <a:pt x="1465" y="554"/>
                    </a:lnTo>
                    <a:lnTo>
                      <a:pt x="1436" y="616"/>
                    </a:lnTo>
                    <a:lnTo>
                      <a:pt x="1386" y="599"/>
                    </a:lnTo>
                    <a:lnTo>
                      <a:pt x="1380" y="645"/>
                    </a:lnTo>
                    <a:lnTo>
                      <a:pt x="1408" y="702"/>
                    </a:lnTo>
                    <a:lnTo>
                      <a:pt x="1501" y="689"/>
                    </a:lnTo>
                    <a:lnTo>
                      <a:pt x="1523" y="712"/>
                    </a:lnTo>
                    <a:lnTo>
                      <a:pt x="1595" y="707"/>
                    </a:lnTo>
                    <a:lnTo>
                      <a:pt x="1651" y="707"/>
                    </a:lnTo>
                    <a:lnTo>
                      <a:pt x="1681" y="717"/>
                    </a:lnTo>
                    <a:lnTo>
                      <a:pt x="1667" y="746"/>
                    </a:lnTo>
                    <a:lnTo>
                      <a:pt x="1595" y="752"/>
                    </a:lnTo>
                    <a:lnTo>
                      <a:pt x="1601" y="780"/>
                    </a:lnTo>
                    <a:lnTo>
                      <a:pt x="1544" y="774"/>
                    </a:lnTo>
                    <a:lnTo>
                      <a:pt x="1501" y="786"/>
                    </a:lnTo>
                    <a:lnTo>
                      <a:pt x="1465" y="814"/>
                    </a:lnTo>
                    <a:lnTo>
                      <a:pt x="1430" y="831"/>
                    </a:lnTo>
                    <a:lnTo>
                      <a:pt x="1380" y="814"/>
                    </a:lnTo>
                    <a:lnTo>
                      <a:pt x="1336" y="786"/>
                    </a:lnTo>
                    <a:lnTo>
                      <a:pt x="1228" y="758"/>
                    </a:lnTo>
                    <a:lnTo>
                      <a:pt x="1307" y="746"/>
                    </a:lnTo>
                    <a:lnTo>
                      <a:pt x="1336" y="717"/>
                    </a:lnTo>
                    <a:lnTo>
                      <a:pt x="1314" y="678"/>
                    </a:lnTo>
                    <a:lnTo>
                      <a:pt x="1300" y="650"/>
                    </a:lnTo>
                    <a:lnTo>
                      <a:pt x="1328" y="616"/>
                    </a:lnTo>
                    <a:lnTo>
                      <a:pt x="1278" y="588"/>
                    </a:lnTo>
                    <a:lnTo>
                      <a:pt x="1322" y="537"/>
                    </a:lnTo>
                    <a:lnTo>
                      <a:pt x="1250" y="548"/>
                    </a:lnTo>
                    <a:lnTo>
                      <a:pt x="1271" y="520"/>
                    </a:lnTo>
                    <a:lnTo>
                      <a:pt x="1286" y="486"/>
                    </a:lnTo>
                    <a:lnTo>
                      <a:pt x="1271" y="452"/>
                    </a:lnTo>
                    <a:lnTo>
                      <a:pt x="1235" y="441"/>
                    </a:lnTo>
                    <a:lnTo>
                      <a:pt x="1184" y="441"/>
                    </a:lnTo>
                    <a:lnTo>
                      <a:pt x="1127" y="452"/>
                    </a:lnTo>
                    <a:lnTo>
                      <a:pt x="1127" y="413"/>
                    </a:lnTo>
                    <a:lnTo>
                      <a:pt x="1120" y="373"/>
                    </a:lnTo>
                    <a:lnTo>
                      <a:pt x="1084" y="356"/>
                    </a:lnTo>
                    <a:lnTo>
                      <a:pt x="1063" y="396"/>
                    </a:lnTo>
                    <a:lnTo>
                      <a:pt x="1034" y="350"/>
                    </a:lnTo>
                    <a:lnTo>
                      <a:pt x="1056" y="322"/>
                    </a:lnTo>
                    <a:lnTo>
                      <a:pt x="1099" y="311"/>
                    </a:lnTo>
                    <a:lnTo>
                      <a:pt x="1120" y="276"/>
                    </a:lnTo>
                    <a:lnTo>
                      <a:pt x="1127" y="243"/>
                    </a:lnTo>
                    <a:lnTo>
                      <a:pt x="1084" y="232"/>
                    </a:lnTo>
                    <a:lnTo>
                      <a:pt x="1034" y="243"/>
                    </a:lnTo>
                    <a:lnTo>
                      <a:pt x="990" y="261"/>
                    </a:lnTo>
                    <a:lnTo>
                      <a:pt x="948" y="271"/>
                    </a:lnTo>
                    <a:lnTo>
                      <a:pt x="933" y="261"/>
                    </a:lnTo>
                    <a:lnTo>
                      <a:pt x="948" y="232"/>
                    </a:lnTo>
                    <a:lnTo>
                      <a:pt x="969" y="209"/>
                    </a:lnTo>
                    <a:lnTo>
                      <a:pt x="990" y="192"/>
                    </a:lnTo>
                    <a:lnTo>
                      <a:pt x="1070" y="192"/>
                    </a:lnTo>
                    <a:lnTo>
                      <a:pt x="1113" y="220"/>
                    </a:lnTo>
                    <a:lnTo>
                      <a:pt x="1142" y="187"/>
                    </a:lnTo>
                    <a:lnTo>
                      <a:pt x="1177" y="163"/>
                    </a:lnTo>
                    <a:lnTo>
                      <a:pt x="1213" y="152"/>
                    </a:lnTo>
                    <a:lnTo>
                      <a:pt x="1228" y="130"/>
                    </a:lnTo>
                    <a:lnTo>
                      <a:pt x="1228" y="85"/>
                    </a:lnTo>
                    <a:lnTo>
                      <a:pt x="1199" y="56"/>
                    </a:lnTo>
                    <a:lnTo>
                      <a:pt x="1163" y="23"/>
                    </a:lnTo>
                    <a:lnTo>
                      <a:pt x="1120" y="0"/>
                    </a:lnTo>
                    <a:lnTo>
                      <a:pt x="1070" y="28"/>
                    </a:lnTo>
                    <a:lnTo>
                      <a:pt x="1048" y="28"/>
                    </a:lnTo>
                    <a:lnTo>
                      <a:pt x="1026" y="63"/>
                    </a:lnTo>
                    <a:lnTo>
                      <a:pt x="990" y="35"/>
                    </a:lnTo>
                    <a:lnTo>
                      <a:pt x="933" y="35"/>
                    </a:lnTo>
                    <a:lnTo>
                      <a:pt x="912" y="51"/>
                    </a:lnTo>
                    <a:lnTo>
                      <a:pt x="904" y="74"/>
                    </a:lnTo>
                    <a:lnTo>
                      <a:pt x="882" y="79"/>
                    </a:lnTo>
                    <a:lnTo>
                      <a:pt x="876" y="102"/>
                    </a:lnTo>
                  </a:path>
                </a:pathLst>
              </a:custGeom>
              <a:solidFill>
                <a:srgbClr val="5FBF00"/>
              </a:solidFill>
              <a:ln w="12700" cap="rnd">
                <a:noFill/>
                <a:round/>
                <a:headEnd/>
                <a:tailEnd/>
              </a:ln>
            </p:spPr>
            <p:txBody>
              <a:bodyPr>
                <a:prstTxWarp prst="textNoShape">
                  <a:avLst/>
                </a:prstTxWarp>
              </a:bodyPr>
              <a:lstStyle/>
              <a:p>
                <a:endParaRPr lang="en-US"/>
              </a:p>
            </p:txBody>
          </p:sp>
          <p:sp>
            <p:nvSpPr>
              <p:cNvPr id="445" name="Freeform 172"/>
              <p:cNvSpPr>
                <a:spLocks/>
              </p:cNvSpPr>
              <p:nvPr/>
            </p:nvSpPr>
            <p:spPr bwMode="auto">
              <a:xfrm>
                <a:off x="2105" y="1111"/>
                <a:ext cx="2288" cy="1144"/>
              </a:xfrm>
              <a:custGeom>
                <a:avLst/>
                <a:gdLst>
                  <a:gd name="T0" fmla="*/ 937 w 2288"/>
                  <a:gd name="T1" fmla="*/ 5 h 1144"/>
                  <a:gd name="T2" fmla="*/ 901 w 2288"/>
                  <a:gd name="T3" fmla="*/ 23 h 1144"/>
                  <a:gd name="T4" fmla="*/ 865 w 2288"/>
                  <a:gd name="T5" fmla="*/ 73 h 1144"/>
                  <a:gd name="T6" fmla="*/ 793 w 2288"/>
                  <a:gd name="T7" fmla="*/ 114 h 1144"/>
                  <a:gd name="T8" fmla="*/ 700 w 2288"/>
                  <a:gd name="T9" fmla="*/ 125 h 1144"/>
                  <a:gd name="T10" fmla="*/ 635 w 2288"/>
                  <a:gd name="T11" fmla="*/ 147 h 1144"/>
                  <a:gd name="T12" fmla="*/ 570 w 2288"/>
                  <a:gd name="T13" fmla="*/ 199 h 1144"/>
                  <a:gd name="T14" fmla="*/ 612 w 2288"/>
                  <a:gd name="T15" fmla="*/ 279 h 1144"/>
                  <a:gd name="T16" fmla="*/ 454 w 2288"/>
                  <a:gd name="T17" fmla="*/ 324 h 1144"/>
                  <a:gd name="T18" fmla="*/ 433 w 2288"/>
                  <a:gd name="T19" fmla="*/ 427 h 1144"/>
                  <a:gd name="T20" fmla="*/ 397 w 2288"/>
                  <a:gd name="T21" fmla="*/ 517 h 1144"/>
                  <a:gd name="T22" fmla="*/ 309 w 2288"/>
                  <a:gd name="T23" fmla="*/ 563 h 1144"/>
                  <a:gd name="T24" fmla="*/ 267 w 2288"/>
                  <a:gd name="T25" fmla="*/ 648 h 1144"/>
                  <a:gd name="T26" fmla="*/ 165 w 2288"/>
                  <a:gd name="T27" fmla="*/ 683 h 1144"/>
                  <a:gd name="T28" fmla="*/ 42 w 2288"/>
                  <a:gd name="T29" fmla="*/ 733 h 1144"/>
                  <a:gd name="T30" fmla="*/ 20 w 2288"/>
                  <a:gd name="T31" fmla="*/ 802 h 1144"/>
                  <a:gd name="T32" fmla="*/ 79 w 2288"/>
                  <a:gd name="T33" fmla="*/ 859 h 1144"/>
                  <a:gd name="T34" fmla="*/ 173 w 2288"/>
                  <a:gd name="T35" fmla="*/ 921 h 1144"/>
                  <a:gd name="T36" fmla="*/ 267 w 2288"/>
                  <a:gd name="T37" fmla="*/ 904 h 1144"/>
                  <a:gd name="T38" fmla="*/ 375 w 2288"/>
                  <a:gd name="T39" fmla="*/ 871 h 1144"/>
                  <a:gd name="T40" fmla="*/ 512 w 2288"/>
                  <a:gd name="T41" fmla="*/ 854 h 1144"/>
                  <a:gd name="T42" fmla="*/ 656 w 2288"/>
                  <a:gd name="T43" fmla="*/ 785 h 1144"/>
                  <a:gd name="T44" fmla="*/ 678 w 2288"/>
                  <a:gd name="T45" fmla="*/ 859 h 1144"/>
                  <a:gd name="T46" fmla="*/ 548 w 2288"/>
                  <a:gd name="T47" fmla="*/ 887 h 1144"/>
                  <a:gd name="T48" fmla="*/ 447 w 2288"/>
                  <a:gd name="T49" fmla="*/ 950 h 1144"/>
                  <a:gd name="T50" fmla="*/ 461 w 2288"/>
                  <a:gd name="T51" fmla="*/ 1042 h 1144"/>
                  <a:gd name="T52" fmla="*/ 498 w 2288"/>
                  <a:gd name="T53" fmla="*/ 1104 h 1144"/>
                  <a:gd name="T54" fmla="*/ 612 w 2288"/>
                  <a:gd name="T55" fmla="*/ 1120 h 1144"/>
                  <a:gd name="T56" fmla="*/ 764 w 2288"/>
                  <a:gd name="T57" fmla="*/ 1120 h 1144"/>
                  <a:gd name="T58" fmla="*/ 714 w 2288"/>
                  <a:gd name="T59" fmla="*/ 1013 h 1144"/>
                  <a:gd name="T60" fmla="*/ 786 w 2288"/>
                  <a:gd name="T61" fmla="*/ 944 h 1144"/>
                  <a:gd name="T62" fmla="*/ 873 w 2288"/>
                  <a:gd name="T63" fmla="*/ 1018 h 1144"/>
                  <a:gd name="T64" fmla="*/ 930 w 2288"/>
                  <a:gd name="T65" fmla="*/ 944 h 1144"/>
                  <a:gd name="T66" fmla="*/ 1017 w 2288"/>
                  <a:gd name="T67" fmla="*/ 887 h 1144"/>
                  <a:gd name="T68" fmla="*/ 1053 w 2288"/>
                  <a:gd name="T69" fmla="*/ 768 h 1144"/>
                  <a:gd name="T70" fmla="*/ 1068 w 2288"/>
                  <a:gd name="T71" fmla="*/ 871 h 1144"/>
                  <a:gd name="T72" fmla="*/ 1104 w 2288"/>
                  <a:gd name="T73" fmla="*/ 950 h 1144"/>
                  <a:gd name="T74" fmla="*/ 1183 w 2288"/>
                  <a:gd name="T75" fmla="*/ 996 h 1144"/>
                  <a:gd name="T76" fmla="*/ 1278 w 2288"/>
                  <a:gd name="T77" fmla="*/ 1058 h 1144"/>
                  <a:gd name="T78" fmla="*/ 1386 w 2288"/>
                  <a:gd name="T79" fmla="*/ 1120 h 1144"/>
                  <a:gd name="T80" fmla="*/ 1531 w 2288"/>
                  <a:gd name="T81" fmla="*/ 1115 h 1144"/>
                  <a:gd name="T82" fmla="*/ 1595 w 2288"/>
                  <a:gd name="T83" fmla="*/ 1042 h 1144"/>
                  <a:gd name="T84" fmla="*/ 1731 w 2288"/>
                  <a:gd name="T85" fmla="*/ 1024 h 1144"/>
                  <a:gd name="T86" fmla="*/ 1753 w 2288"/>
                  <a:gd name="T87" fmla="*/ 887 h 1144"/>
                  <a:gd name="T88" fmla="*/ 1675 w 2288"/>
                  <a:gd name="T89" fmla="*/ 836 h 1144"/>
                  <a:gd name="T90" fmla="*/ 1862 w 2288"/>
                  <a:gd name="T91" fmla="*/ 836 h 1144"/>
                  <a:gd name="T92" fmla="*/ 2014 w 2288"/>
                  <a:gd name="T93" fmla="*/ 939 h 1144"/>
                  <a:gd name="T94" fmla="*/ 2179 w 2288"/>
                  <a:gd name="T95" fmla="*/ 972 h 1144"/>
                  <a:gd name="T96" fmla="*/ 2251 w 2288"/>
                  <a:gd name="T97" fmla="*/ 836 h 1144"/>
                  <a:gd name="T98" fmla="*/ 2194 w 2288"/>
                  <a:gd name="T99" fmla="*/ 705 h 1144"/>
                  <a:gd name="T100" fmla="*/ 2064 w 2288"/>
                  <a:gd name="T101" fmla="*/ 609 h 1144"/>
                  <a:gd name="T102" fmla="*/ 1933 w 2288"/>
                  <a:gd name="T103" fmla="*/ 586 h 1144"/>
                  <a:gd name="T104" fmla="*/ 1919 w 2288"/>
                  <a:gd name="T105" fmla="*/ 484 h 1144"/>
                  <a:gd name="T106" fmla="*/ 1905 w 2288"/>
                  <a:gd name="T107" fmla="*/ 403 h 1144"/>
                  <a:gd name="T108" fmla="*/ 1812 w 2288"/>
                  <a:gd name="T109" fmla="*/ 313 h 1144"/>
                  <a:gd name="T110" fmla="*/ 1775 w 2288"/>
                  <a:gd name="T111" fmla="*/ 153 h 1144"/>
                  <a:gd name="T112" fmla="*/ 1652 w 2288"/>
                  <a:gd name="T113" fmla="*/ 114 h 1144"/>
                  <a:gd name="T114" fmla="*/ 1478 w 2288"/>
                  <a:gd name="T115" fmla="*/ 39 h 1144"/>
                  <a:gd name="T116" fmla="*/ 1342 w 2288"/>
                  <a:gd name="T117" fmla="*/ 0 h 1144"/>
                  <a:gd name="T118" fmla="*/ 1219 w 2288"/>
                  <a:gd name="T119" fmla="*/ 62 h 1144"/>
                  <a:gd name="T120" fmla="*/ 1082 w 2288"/>
                  <a:gd name="T121" fmla="*/ 23 h 114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88"/>
                  <a:gd name="T184" fmla="*/ 0 h 1144"/>
                  <a:gd name="T185" fmla="*/ 2288 w 2288"/>
                  <a:gd name="T186" fmla="*/ 1144 h 114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88" h="1144">
                    <a:moveTo>
                      <a:pt x="1017" y="39"/>
                    </a:moveTo>
                    <a:lnTo>
                      <a:pt x="981" y="23"/>
                    </a:lnTo>
                    <a:lnTo>
                      <a:pt x="937" y="5"/>
                    </a:lnTo>
                    <a:lnTo>
                      <a:pt x="901" y="5"/>
                    </a:lnTo>
                    <a:lnTo>
                      <a:pt x="916" y="16"/>
                    </a:lnTo>
                    <a:lnTo>
                      <a:pt x="901" y="23"/>
                    </a:lnTo>
                    <a:lnTo>
                      <a:pt x="859" y="39"/>
                    </a:lnTo>
                    <a:lnTo>
                      <a:pt x="859" y="57"/>
                    </a:lnTo>
                    <a:lnTo>
                      <a:pt x="865" y="73"/>
                    </a:lnTo>
                    <a:lnTo>
                      <a:pt x="829" y="90"/>
                    </a:lnTo>
                    <a:lnTo>
                      <a:pt x="823" y="108"/>
                    </a:lnTo>
                    <a:lnTo>
                      <a:pt x="793" y="114"/>
                    </a:lnTo>
                    <a:lnTo>
                      <a:pt x="764" y="101"/>
                    </a:lnTo>
                    <a:lnTo>
                      <a:pt x="721" y="101"/>
                    </a:lnTo>
                    <a:lnTo>
                      <a:pt x="700" y="125"/>
                    </a:lnTo>
                    <a:lnTo>
                      <a:pt x="664" y="119"/>
                    </a:lnTo>
                    <a:lnTo>
                      <a:pt x="642" y="125"/>
                    </a:lnTo>
                    <a:lnTo>
                      <a:pt x="635" y="147"/>
                    </a:lnTo>
                    <a:lnTo>
                      <a:pt x="592" y="153"/>
                    </a:lnTo>
                    <a:lnTo>
                      <a:pt x="570" y="171"/>
                    </a:lnTo>
                    <a:lnTo>
                      <a:pt x="570" y="199"/>
                    </a:lnTo>
                    <a:lnTo>
                      <a:pt x="584" y="233"/>
                    </a:lnTo>
                    <a:lnTo>
                      <a:pt x="612" y="250"/>
                    </a:lnTo>
                    <a:lnTo>
                      <a:pt x="612" y="279"/>
                    </a:lnTo>
                    <a:lnTo>
                      <a:pt x="534" y="296"/>
                    </a:lnTo>
                    <a:lnTo>
                      <a:pt x="483" y="296"/>
                    </a:lnTo>
                    <a:lnTo>
                      <a:pt x="454" y="324"/>
                    </a:lnTo>
                    <a:lnTo>
                      <a:pt x="440" y="375"/>
                    </a:lnTo>
                    <a:lnTo>
                      <a:pt x="440" y="415"/>
                    </a:lnTo>
                    <a:lnTo>
                      <a:pt x="433" y="427"/>
                    </a:lnTo>
                    <a:lnTo>
                      <a:pt x="425" y="455"/>
                    </a:lnTo>
                    <a:lnTo>
                      <a:pt x="440" y="495"/>
                    </a:lnTo>
                    <a:lnTo>
                      <a:pt x="397" y="517"/>
                    </a:lnTo>
                    <a:lnTo>
                      <a:pt x="354" y="517"/>
                    </a:lnTo>
                    <a:lnTo>
                      <a:pt x="325" y="552"/>
                    </a:lnTo>
                    <a:lnTo>
                      <a:pt x="309" y="563"/>
                    </a:lnTo>
                    <a:lnTo>
                      <a:pt x="273" y="586"/>
                    </a:lnTo>
                    <a:lnTo>
                      <a:pt x="267" y="620"/>
                    </a:lnTo>
                    <a:lnTo>
                      <a:pt x="267" y="648"/>
                    </a:lnTo>
                    <a:lnTo>
                      <a:pt x="245" y="666"/>
                    </a:lnTo>
                    <a:lnTo>
                      <a:pt x="231" y="688"/>
                    </a:lnTo>
                    <a:lnTo>
                      <a:pt x="165" y="683"/>
                    </a:lnTo>
                    <a:lnTo>
                      <a:pt x="115" y="700"/>
                    </a:lnTo>
                    <a:lnTo>
                      <a:pt x="65" y="716"/>
                    </a:lnTo>
                    <a:lnTo>
                      <a:pt x="42" y="733"/>
                    </a:lnTo>
                    <a:lnTo>
                      <a:pt x="6" y="757"/>
                    </a:lnTo>
                    <a:lnTo>
                      <a:pt x="0" y="785"/>
                    </a:lnTo>
                    <a:lnTo>
                      <a:pt x="20" y="802"/>
                    </a:lnTo>
                    <a:lnTo>
                      <a:pt x="50" y="819"/>
                    </a:lnTo>
                    <a:lnTo>
                      <a:pt x="50" y="842"/>
                    </a:lnTo>
                    <a:lnTo>
                      <a:pt x="79" y="859"/>
                    </a:lnTo>
                    <a:lnTo>
                      <a:pt x="93" y="899"/>
                    </a:lnTo>
                    <a:lnTo>
                      <a:pt x="129" y="939"/>
                    </a:lnTo>
                    <a:lnTo>
                      <a:pt x="173" y="921"/>
                    </a:lnTo>
                    <a:lnTo>
                      <a:pt x="209" y="893"/>
                    </a:lnTo>
                    <a:lnTo>
                      <a:pt x="237" y="893"/>
                    </a:lnTo>
                    <a:lnTo>
                      <a:pt x="267" y="904"/>
                    </a:lnTo>
                    <a:lnTo>
                      <a:pt x="289" y="933"/>
                    </a:lnTo>
                    <a:lnTo>
                      <a:pt x="331" y="904"/>
                    </a:lnTo>
                    <a:lnTo>
                      <a:pt x="375" y="871"/>
                    </a:lnTo>
                    <a:lnTo>
                      <a:pt x="411" y="871"/>
                    </a:lnTo>
                    <a:lnTo>
                      <a:pt x="461" y="871"/>
                    </a:lnTo>
                    <a:lnTo>
                      <a:pt x="512" y="854"/>
                    </a:lnTo>
                    <a:lnTo>
                      <a:pt x="542" y="819"/>
                    </a:lnTo>
                    <a:lnTo>
                      <a:pt x="612" y="785"/>
                    </a:lnTo>
                    <a:lnTo>
                      <a:pt x="656" y="785"/>
                    </a:lnTo>
                    <a:lnTo>
                      <a:pt x="671" y="797"/>
                    </a:lnTo>
                    <a:lnTo>
                      <a:pt x="692" y="819"/>
                    </a:lnTo>
                    <a:lnTo>
                      <a:pt x="678" y="859"/>
                    </a:lnTo>
                    <a:lnTo>
                      <a:pt x="635" y="871"/>
                    </a:lnTo>
                    <a:lnTo>
                      <a:pt x="584" y="871"/>
                    </a:lnTo>
                    <a:lnTo>
                      <a:pt x="548" y="887"/>
                    </a:lnTo>
                    <a:lnTo>
                      <a:pt x="542" y="904"/>
                    </a:lnTo>
                    <a:lnTo>
                      <a:pt x="498" y="950"/>
                    </a:lnTo>
                    <a:lnTo>
                      <a:pt x="447" y="950"/>
                    </a:lnTo>
                    <a:lnTo>
                      <a:pt x="418" y="972"/>
                    </a:lnTo>
                    <a:lnTo>
                      <a:pt x="425" y="1007"/>
                    </a:lnTo>
                    <a:lnTo>
                      <a:pt x="461" y="1042"/>
                    </a:lnTo>
                    <a:lnTo>
                      <a:pt x="447" y="1058"/>
                    </a:lnTo>
                    <a:lnTo>
                      <a:pt x="447" y="1075"/>
                    </a:lnTo>
                    <a:lnTo>
                      <a:pt x="498" y="1104"/>
                    </a:lnTo>
                    <a:lnTo>
                      <a:pt x="505" y="1132"/>
                    </a:lnTo>
                    <a:lnTo>
                      <a:pt x="570" y="1143"/>
                    </a:lnTo>
                    <a:lnTo>
                      <a:pt x="612" y="1120"/>
                    </a:lnTo>
                    <a:lnTo>
                      <a:pt x="656" y="1120"/>
                    </a:lnTo>
                    <a:lnTo>
                      <a:pt x="692" y="1138"/>
                    </a:lnTo>
                    <a:lnTo>
                      <a:pt x="764" y="1120"/>
                    </a:lnTo>
                    <a:lnTo>
                      <a:pt x="786" y="1086"/>
                    </a:lnTo>
                    <a:lnTo>
                      <a:pt x="756" y="1053"/>
                    </a:lnTo>
                    <a:lnTo>
                      <a:pt x="714" y="1013"/>
                    </a:lnTo>
                    <a:lnTo>
                      <a:pt x="721" y="972"/>
                    </a:lnTo>
                    <a:lnTo>
                      <a:pt x="742" y="939"/>
                    </a:lnTo>
                    <a:lnTo>
                      <a:pt x="786" y="944"/>
                    </a:lnTo>
                    <a:lnTo>
                      <a:pt x="793" y="990"/>
                    </a:lnTo>
                    <a:lnTo>
                      <a:pt x="829" y="1029"/>
                    </a:lnTo>
                    <a:lnTo>
                      <a:pt x="873" y="1018"/>
                    </a:lnTo>
                    <a:lnTo>
                      <a:pt x="916" y="1024"/>
                    </a:lnTo>
                    <a:lnTo>
                      <a:pt x="953" y="996"/>
                    </a:lnTo>
                    <a:lnTo>
                      <a:pt x="930" y="944"/>
                    </a:lnTo>
                    <a:lnTo>
                      <a:pt x="930" y="910"/>
                    </a:lnTo>
                    <a:lnTo>
                      <a:pt x="973" y="910"/>
                    </a:lnTo>
                    <a:lnTo>
                      <a:pt x="1017" y="887"/>
                    </a:lnTo>
                    <a:lnTo>
                      <a:pt x="1017" y="830"/>
                    </a:lnTo>
                    <a:lnTo>
                      <a:pt x="1017" y="797"/>
                    </a:lnTo>
                    <a:lnTo>
                      <a:pt x="1053" y="768"/>
                    </a:lnTo>
                    <a:lnTo>
                      <a:pt x="1068" y="785"/>
                    </a:lnTo>
                    <a:lnTo>
                      <a:pt x="1061" y="819"/>
                    </a:lnTo>
                    <a:lnTo>
                      <a:pt x="1068" y="871"/>
                    </a:lnTo>
                    <a:lnTo>
                      <a:pt x="1061" y="921"/>
                    </a:lnTo>
                    <a:lnTo>
                      <a:pt x="1075" y="961"/>
                    </a:lnTo>
                    <a:lnTo>
                      <a:pt x="1104" y="950"/>
                    </a:lnTo>
                    <a:lnTo>
                      <a:pt x="1126" y="956"/>
                    </a:lnTo>
                    <a:lnTo>
                      <a:pt x="1147" y="990"/>
                    </a:lnTo>
                    <a:lnTo>
                      <a:pt x="1183" y="996"/>
                    </a:lnTo>
                    <a:lnTo>
                      <a:pt x="1190" y="1024"/>
                    </a:lnTo>
                    <a:lnTo>
                      <a:pt x="1212" y="1070"/>
                    </a:lnTo>
                    <a:lnTo>
                      <a:pt x="1278" y="1058"/>
                    </a:lnTo>
                    <a:lnTo>
                      <a:pt x="1306" y="1092"/>
                    </a:lnTo>
                    <a:lnTo>
                      <a:pt x="1357" y="1138"/>
                    </a:lnTo>
                    <a:lnTo>
                      <a:pt x="1386" y="1120"/>
                    </a:lnTo>
                    <a:lnTo>
                      <a:pt x="1422" y="1120"/>
                    </a:lnTo>
                    <a:lnTo>
                      <a:pt x="1464" y="1138"/>
                    </a:lnTo>
                    <a:lnTo>
                      <a:pt x="1531" y="1115"/>
                    </a:lnTo>
                    <a:lnTo>
                      <a:pt x="1537" y="1070"/>
                    </a:lnTo>
                    <a:lnTo>
                      <a:pt x="1537" y="1042"/>
                    </a:lnTo>
                    <a:lnTo>
                      <a:pt x="1595" y="1042"/>
                    </a:lnTo>
                    <a:lnTo>
                      <a:pt x="1652" y="1024"/>
                    </a:lnTo>
                    <a:lnTo>
                      <a:pt x="1689" y="1024"/>
                    </a:lnTo>
                    <a:lnTo>
                      <a:pt x="1731" y="1024"/>
                    </a:lnTo>
                    <a:lnTo>
                      <a:pt x="1739" y="972"/>
                    </a:lnTo>
                    <a:lnTo>
                      <a:pt x="1775" y="939"/>
                    </a:lnTo>
                    <a:lnTo>
                      <a:pt x="1753" y="887"/>
                    </a:lnTo>
                    <a:lnTo>
                      <a:pt x="1711" y="887"/>
                    </a:lnTo>
                    <a:lnTo>
                      <a:pt x="1711" y="842"/>
                    </a:lnTo>
                    <a:lnTo>
                      <a:pt x="1675" y="836"/>
                    </a:lnTo>
                    <a:lnTo>
                      <a:pt x="1753" y="825"/>
                    </a:lnTo>
                    <a:lnTo>
                      <a:pt x="1797" y="854"/>
                    </a:lnTo>
                    <a:lnTo>
                      <a:pt x="1862" y="836"/>
                    </a:lnTo>
                    <a:lnTo>
                      <a:pt x="1926" y="859"/>
                    </a:lnTo>
                    <a:lnTo>
                      <a:pt x="1992" y="864"/>
                    </a:lnTo>
                    <a:lnTo>
                      <a:pt x="2014" y="939"/>
                    </a:lnTo>
                    <a:lnTo>
                      <a:pt x="2056" y="944"/>
                    </a:lnTo>
                    <a:lnTo>
                      <a:pt x="2114" y="967"/>
                    </a:lnTo>
                    <a:lnTo>
                      <a:pt x="2179" y="972"/>
                    </a:lnTo>
                    <a:lnTo>
                      <a:pt x="2230" y="944"/>
                    </a:lnTo>
                    <a:lnTo>
                      <a:pt x="2287" y="904"/>
                    </a:lnTo>
                    <a:lnTo>
                      <a:pt x="2251" y="836"/>
                    </a:lnTo>
                    <a:lnTo>
                      <a:pt x="2200" y="802"/>
                    </a:lnTo>
                    <a:lnTo>
                      <a:pt x="2222" y="773"/>
                    </a:lnTo>
                    <a:lnTo>
                      <a:pt x="2194" y="705"/>
                    </a:lnTo>
                    <a:lnTo>
                      <a:pt x="2179" y="666"/>
                    </a:lnTo>
                    <a:lnTo>
                      <a:pt x="2136" y="620"/>
                    </a:lnTo>
                    <a:lnTo>
                      <a:pt x="2064" y="609"/>
                    </a:lnTo>
                    <a:lnTo>
                      <a:pt x="1984" y="648"/>
                    </a:lnTo>
                    <a:lnTo>
                      <a:pt x="1897" y="631"/>
                    </a:lnTo>
                    <a:lnTo>
                      <a:pt x="1933" y="586"/>
                    </a:lnTo>
                    <a:lnTo>
                      <a:pt x="2006" y="552"/>
                    </a:lnTo>
                    <a:lnTo>
                      <a:pt x="1992" y="501"/>
                    </a:lnTo>
                    <a:lnTo>
                      <a:pt x="1919" y="484"/>
                    </a:lnTo>
                    <a:lnTo>
                      <a:pt x="1862" y="484"/>
                    </a:lnTo>
                    <a:lnTo>
                      <a:pt x="1876" y="444"/>
                    </a:lnTo>
                    <a:lnTo>
                      <a:pt x="1905" y="403"/>
                    </a:lnTo>
                    <a:lnTo>
                      <a:pt x="1897" y="341"/>
                    </a:lnTo>
                    <a:lnTo>
                      <a:pt x="1854" y="313"/>
                    </a:lnTo>
                    <a:lnTo>
                      <a:pt x="1812" y="313"/>
                    </a:lnTo>
                    <a:lnTo>
                      <a:pt x="1804" y="261"/>
                    </a:lnTo>
                    <a:lnTo>
                      <a:pt x="1812" y="215"/>
                    </a:lnTo>
                    <a:lnTo>
                      <a:pt x="1775" y="153"/>
                    </a:lnTo>
                    <a:lnTo>
                      <a:pt x="1739" y="114"/>
                    </a:lnTo>
                    <a:lnTo>
                      <a:pt x="1703" y="114"/>
                    </a:lnTo>
                    <a:lnTo>
                      <a:pt x="1652" y="114"/>
                    </a:lnTo>
                    <a:lnTo>
                      <a:pt x="1587" y="62"/>
                    </a:lnTo>
                    <a:lnTo>
                      <a:pt x="1523" y="28"/>
                    </a:lnTo>
                    <a:lnTo>
                      <a:pt x="1478" y="39"/>
                    </a:lnTo>
                    <a:lnTo>
                      <a:pt x="1428" y="23"/>
                    </a:lnTo>
                    <a:lnTo>
                      <a:pt x="1400" y="0"/>
                    </a:lnTo>
                    <a:lnTo>
                      <a:pt x="1342" y="0"/>
                    </a:lnTo>
                    <a:lnTo>
                      <a:pt x="1292" y="0"/>
                    </a:lnTo>
                    <a:lnTo>
                      <a:pt x="1219" y="57"/>
                    </a:lnTo>
                    <a:lnTo>
                      <a:pt x="1219" y="62"/>
                    </a:lnTo>
                    <a:lnTo>
                      <a:pt x="1212" y="5"/>
                    </a:lnTo>
                    <a:lnTo>
                      <a:pt x="1104" y="0"/>
                    </a:lnTo>
                    <a:lnTo>
                      <a:pt x="1082" y="23"/>
                    </a:lnTo>
                    <a:lnTo>
                      <a:pt x="1017" y="39"/>
                    </a:lnTo>
                  </a:path>
                </a:pathLst>
              </a:custGeom>
              <a:noFill/>
              <a:ln w="12700" cap="rnd">
                <a:solidFill>
                  <a:srgbClr val="000000"/>
                </a:solidFill>
                <a:round/>
                <a:headEnd/>
                <a:tailEnd/>
              </a:ln>
            </p:spPr>
            <p:txBody>
              <a:bodyPr>
                <a:prstTxWarp prst="textNoShape">
                  <a:avLst/>
                </a:prstTxWarp>
              </a:bodyPr>
              <a:lstStyle/>
              <a:p>
                <a:endParaRPr lang="en-US"/>
              </a:p>
            </p:txBody>
          </p:sp>
        </p:grpSp>
      </p:grpSp>
      <p:sp>
        <p:nvSpPr>
          <p:cNvPr id="608" name="AutoShape 173" descr="9k="/>
          <p:cNvSpPr>
            <a:spLocks noChangeAspect="1" noChangeArrowheads="1"/>
          </p:cNvSpPr>
          <p:nvPr/>
        </p:nvSpPr>
        <p:spPr bwMode="auto">
          <a:xfrm>
            <a:off x="3627438" y="3852863"/>
            <a:ext cx="304800" cy="304800"/>
          </a:xfrm>
          <a:prstGeom prst="rect">
            <a:avLst/>
          </a:prstGeom>
          <a:noFill/>
          <a:ln w="9525">
            <a:noFill/>
            <a:miter lim="800000"/>
            <a:headEnd/>
            <a:tailEnd/>
          </a:ln>
        </p:spPr>
        <p:txBody>
          <a:bodyPr>
            <a:prstTxWarp prst="textNoShape">
              <a:avLst/>
            </a:prstTxWarp>
          </a:bodyPr>
          <a:lstStyle/>
          <a:p>
            <a:endParaRPr lang="en-US"/>
          </a:p>
        </p:txBody>
      </p:sp>
      <p:pic>
        <p:nvPicPr>
          <p:cNvPr id="609" name="Picture 174"/>
          <p:cNvPicPr>
            <a:picLocks noChangeAspect="1" noChangeArrowheads="1"/>
          </p:cNvPicPr>
          <p:nvPr/>
        </p:nvPicPr>
        <p:blipFill>
          <a:blip r:embed="rId2"/>
          <a:srcRect/>
          <a:stretch>
            <a:fillRect/>
          </a:stretch>
        </p:blipFill>
        <p:spPr bwMode="auto">
          <a:xfrm>
            <a:off x="4140200" y="4292600"/>
            <a:ext cx="1044575" cy="631825"/>
          </a:xfrm>
          <a:prstGeom prst="rect">
            <a:avLst/>
          </a:prstGeom>
          <a:noFill/>
          <a:ln w="9525">
            <a:noFill/>
            <a:miter lim="800000"/>
            <a:headEnd/>
            <a:tailEnd/>
          </a:ln>
        </p:spPr>
      </p:pic>
      <p:sp>
        <p:nvSpPr>
          <p:cNvPr id="610" name="Text Box 175"/>
          <p:cNvSpPr txBox="1">
            <a:spLocks noChangeArrowheads="1"/>
          </p:cNvSpPr>
          <p:nvPr/>
        </p:nvSpPr>
        <p:spPr bwMode="auto">
          <a:xfrm>
            <a:off x="4356100" y="4437063"/>
            <a:ext cx="504825" cy="304800"/>
          </a:xfrm>
          <a:prstGeom prst="rect">
            <a:avLst/>
          </a:prstGeom>
          <a:noFill/>
          <a:ln w="9525">
            <a:noFill/>
            <a:miter lim="800000"/>
            <a:headEnd/>
            <a:tailEnd/>
          </a:ln>
        </p:spPr>
        <p:txBody>
          <a:bodyPr>
            <a:prstTxWarp prst="textNoShape">
              <a:avLst/>
            </a:prstTxWarp>
            <a:spAutoFit/>
          </a:bodyPr>
          <a:lstStyle/>
          <a:p>
            <a:pPr>
              <a:spcBef>
                <a:spcPct val="50000"/>
              </a:spcBef>
            </a:pPr>
            <a:r>
              <a:rPr lang="fr-FR" sz="1400" b="1" baseline="30000">
                <a:solidFill>
                  <a:srgbClr val="FF0000"/>
                </a:solidFill>
              </a:rPr>
              <a:t>15</a:t>
            </a:r>
            <a:r>
              <a:rPr lang="fr-FR" sz="1400" b="1">
                <a:solidFill>
                  <a:srgbClr val="FF0000"/>
                </a:solidFill>
              </a:rPr>
              <a:t>N</a:t>
            </a:r>
            <a:endParaRPr lang="fr-FR" sz="1400" b="1" baseline="30000">
              <a:solidFill>
                <a:srgbClr val="FF0000"/>
              </a:solidFill>
            </a:endParaRPr>
          </a:p>
        </p:txBody>
      </p:sp>
      <p:sp>
        <p:nvSpPr>
          <p:cNvPr id="611" name="Freeform 176"/>
          <p:cNvSpPr>
            <a:spLocks/>
          </p:cNvSpPr>
          <p:nvPr/>
        </p:nvSpPr>
        <p:spPr bwMode="auto">
          <a:xfrm>
            <a:off x="3924300" y="4581525"/>
            <a:ext cx="503238" cy="576263"/>
          </a:xfrm>
          <a:custGeom>
            <a:avLst/>
            <a:gdLst>
              <a:gd name="T0" fmla="*/ 503238 w 317"/>
              <a:gd name="T1" fmla="*/ 0 h 363"/>
              <a:gd name="T2" fmla="*/ 142875 w 317"/>
              <a:gd name="T3" fmla="*/ 215900 h 363"/>
              <a:gd name="T4" fmla="*/ 0 w 317"/>
              <a:gd name="T5" fmla="*/ 576263 h 363"/>
              <a:gd name="T6" fmla="*/ 0 60000 65536"/>
              <a:gd name="T7" fmla="*/ 0 60000 65536"/>
              <a:gd name="T8" fmla="*/ 0 60000 65536"/>
              <a:gd name="T9" fmla="*/ 0 w 317"/>
              <a:gd name="T10" fmla="*/ 0 h 363"/>
              <a:gd name="T11" fmla="*/ 317 w 317"/>
              <a:gd name="T12" fmla="*/ 363 h 363"/>
            </a:gdLst>
            <a:ahLst/>
            <a:cxnLst>
              <a:cxn ang="T6">
                <a:pos x="T0" y="T1"/>
              </a:cxn>
              <a:cxn ang="T7">
                <a:pos x="T2" y="T3"/>
              </a:cxn>
              <a:cxn ang="T8">
                <a:pos x="T4" y="T5"/>
              </a:cxn>
            </a:cxnLst>
            <a:rect l="T9" t="T10" r="T11" b="T12"/>
            <a:pathLst>
              <a:path w="317" h="363">
                <a:moveTo>
                  <a:pt x="317" y="0"/>
                </a:moveTo>
                <a:cubicBezTo>
                  <a:pt x="230" y="37"/>
                  <a:pt x="143" y="75"/>
                  <a:pt x="90" y="136"/>
                </a:cubicBezTo>
                <a:cubicBezTo>
                  <a:pt x="37" y="197"/>
                  <a:pt x="18" y="280"/>
                  <a:pt x="0" y="363"/>
                </a:cubicBezTo>
              </a:path>
            </a:pathLst>
          </a:custGeom>
          <a:noFill/>
          <a:ln w="25400">
            <a:solidFill>
              <a:schemeClr val="tx1"/>
            </a:solidFill>
            <a:round/>
            <a:headEnd/>
            <a:tailEnd type="triangle" w="med" len="med"/>
          </a:ln>
        </p:spPr>
        <p:txBody>
          <a:bodyPr>
            <a:prstTxWarp prst="textNoShape">
              <a:avLst/>
            </a:prstTxWarp>
          </a:bodyPr>
          <a:lstStyle/>
          <a:p>
            <a:endParaRPr lang="en-US"/>
          </a:p>
        </p:txBody>
      </p:sp>
      <p:sp>
        <p:nvSpPr>
          <p:cNvPr id="612" name="Oval 177"/>
          <p:cNvSpPr>
            <a:spLocks noChangeArrowheads="1"/>
          </p:cNvSpPr>
          <p:nvPr/>
        </p:nvSpPr>
        <p:spPr bwMode="auto">
          <a:xfrm>
            <a:off x="4500563" y="4725988"/>
            <a:ext cx="71437" cy="71437"/>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613" name="Oval 178"/>
          <p:cNvSpPr>
            <a:spLocks noChangeArrowheads="1"/>
          </p:cNvSpPr>
          <p:nvPr/>
        </p:nvSpPr>
        <p:spPr bwMode="auto">
          <a:xfrm>
            <a:off x="4643438" y="4797425"/>
            <a:ext cx="71437" cy="7143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614" name="Oval 179"/>
          <p:cNvSpPr>
            <a:spLocks noChangeArrowheads="1"/>
          </p:cNvSpPr>
          <p:nvPr/>
        </p:nvSpPr>
        <p:spPr bwMode="auto">
          <a:xfrm>
            <a:off x="4787900" y="4581525"/>
            <a:ext cx="71438" cy="7143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615" name="Oval 180"/>
          <p:cNvSpPr>
            <a:spLocks noChangeArrowheads="1"/>
          </p:cNvSpPr>
          <p:nvPr/>
        </p:nvSpPr>
        <p:spPr bwMode="auto">
          <a:xfrm>
            <a:off x="4427538" y="4365625"/>
            <a:ext cx="71437" cy="7143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616" name="Oval 181"/>
          <p:cNvSpPr>
            <a:spLocks noChangeArrowheads="1"/>
          </p:cNvSpPr>
          <p:nvPr/>
        </p:nvSpPr>
        <p:spPr bwMode="auto">
          <a:xfrm>
            <a:off x="4716463" y="4437063"/>
            <a:ext cx="71437" cy="71437"/>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617" name="Oval 182"/>
          <p:cNvSpPr>
            <a:spLocks noChangeArrowheads="1"/>
          </p:cNvSpPr>
          <p:nvPr/>
        </p:nvSpPr>
        <p:spPr bwMode="auto">
          <a:xfrm>
            <a:off x="4284663" y="4510088"/>
            <a:ext cx="71437" cy="71437"/>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618" name="Oval 183"/>
          <p:cNvSpPr>
            <a:spLocks noChangeArrowheads="1"/>
          </p:cNvSpPr>
          <p:nvPr/>
        </p:nvSpPr>
        <p:spPr bwMode="auto">
          <a:xfrm>
            <a:off x="4859338" y="4652963"/>
            <a:ext cx="71437" cy="71437"/>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619" name="Oval 184"/>
          <p:cNvSpPr>
            <a:spLocks noChangeArrowheads="1"/>
          </p:cNvSpPr>
          <p:nvPr/>
        </p:nvSpPr>
        <p:spPr bwMode="auto">
          <a:xfrm>
            <a:off x="4776788" y="4764088"/>
            <a:ext cx="71437" cy="71437"/>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grpSp>
        <p:nvGrpSpPr>
          <p:cNvPr id="620" name="Group 185"/>
          <p:cNvGrpSpPr>
            <a:grpSpLocks/>
          </p:cNvGrpSpPr>
          <p:nvPr/>
        </p:nvGrpSpPr>
        <p:grpSpPr bwMode="auto">
          <a:xfrm>
            <a:off x="3851275" y="5157788"/>
            <a:ext cx="504825" cy="142875"/>
            <a:chOff x="2426" y="2891"/>
            <a:chExt cx="318" cy="90"/>
          </a:xfrm>
        </p:grpSpPr>
        <p:sp>
          <p:nvSpPr>
            <p:cNvPr id="621" name="Oval 186"/>
            <p:cNvSpPr>
              <a:spLocks noChangeArrowheads="1"/>
            </p:cNvSpPr>
            <p:nvPr/>
          </p:nvSpPr>
          <p:spPr bwMode="auto">
            <a:xfrm>
              <a:off x="2426" y="2891"/>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622" name="Oval 187"/>
            <p:cNvSpPr>
              <a:spLocks noChangeArrowheads="1"/>
            </p:cNvSpPr>
            <p:nvPr/>
          </p:nvSpPr>
          <p:spPr bwMode="auto">
            <a:xfrm>
              <a:off x="2517" y="2936"/>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623" name="Oval 188"/>
            <p:cNvSpPr>
              <a:spLocks noChangeArrowheads="1"/>
            </p:cNvSpPr>
            <p:nvPr/>
          </p:nvSpPr>
          <p:spPr bwMode="auto">
            <a:xfrm>
              <a:off x="2562" y="2891"/>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624" name="Oval 189"/>
            <p:cNvSpPr>
              <a:spLocks noChangeArrowheads="1"/>
            </p:cNvSpPr>
            <p:nvPr/>
          </p:nvSpPr>
          <p:spPr bwMode="auto">
            <a:xfrm>
              <a:off x="2653" y="2936"/>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625" name="Oval 190"/>
            <p:cNvSpPr>
              <a:spLocks noChangeArrowheads="1"/>
            </p:cNvSpPr>
            <p:nvPr/>
          </p:nvSpPr>
          <p:spPr bwMode="auto">
            <a:xfrm>
              <a:off x="2699" y="2891"/>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grpSp>
      <p:grpSp>
        <p:nvGrpSpPr>
          <p:cNvPr id="626" name="Group 191"/>
          <p:cNvGrpSpPr>
            <a:grpSpLocks/>
          </p:cNvGrpSpPr>
          <p:nvPr/>
        </p:nvGrpSpPr>
        <p:grpSpPr bwMode="auto">
          <a:xfrm>
            <a:off x="5651500" y="4508500"/>
            <a:ext cx="3402348" cy="531813"/>
            <a:chOff x="3560" y="2478"/>
            <a:chExt cx="1678" cy="335"/>
          </a:xfrm>
        </p:grpSpPr>
        <p:sp>
          <p:nvSpPr>
            <p:cNvPr id="627" name="Text Box 192">
              <a:hlinkClick r:id="rId3" action="ppaction://hlinksldjump"/>
            </p:cNvPr>
            <p:cNvSpPr txBox="1">
              <a:spLocks noChangeArrowheads="1"/>
            </p:cNvSpPr>
            <p:nvPr/>
          </p:nvSpPr>
          <p:spPr bwMode="auto">
            <a:xfrm>
              <a:off x="3696" y="2619"/>
              <a:ext cx="1542" cy="194"/>
            </a:xfrm>
            <a:prstGeom prst="rect">
              <a:avLst/>
            </a:prstGeom>
            <a:noFill/>
            <a:ln w="9525">
              <a:noFill/>
              <a:miter lim="800000"/>
              <a:headEnd/>
              <a:tailEnd/>
            </a:ln>
          </p:spPr>
          <p:txBody>
            <a:bodyPr>
              <a:prstTxWarp prst="textNoShape">
                <a:avLst/>
              </a:prstTxWarp>
              <a:spAutoFit/>
            </a:bodyPr>
            <a:lstStyle/>
            <a:p>
              <a:pPr>
                <a:spcBef>
                  <a:spcPct val="50000"/>
                </a:spcBef>
              </a:pPr>
              <a:r>
                <a:rPr lang="fr-FR" sz="1400" baseline="30000" dirty="0" smtClean="0"/>
                <a:t>15</a:t>
              </a:r>
              <a:r>
                <a:rPr lang="fr-FR" sz="1400" dirty="0" smtClean="0"/>
                <a:t>N </a:t>
              </a:r>
              <a:r>
                <a:rPr lang="fr-FR" sz="1400" dirty="0" err="1" smtClean="0"/>
                <a:t>labelled</a:t>
              </a:r>
              <a:r>
                <a:rPr lang="fr-FR" sz="1400" dirty="0" smtClean="0"/>
                <a:t> </a:t>
              </a:r>
              <a:r>
                <a:rPr lang="fr-FR" sz="1400" dirty="0" err="1" smtClean="0"/>
                <a:t>litters</a:t>
              </a:r>
              <a:r>
                <a:rPr lang="fr-FR" sz="1400" dirty="0" smtClean="0"/>
                <a:t> spread on the </a:t>
              </a:r>
              <a:r>
                <a:rPr lang="fr-FR" sz="1400" dirty="0" err="1" smtClean="0"/>
                <a:t>soil</a:t>
              </a:r>
              <a:r>
                <a:rPr lang="fr-FR" sz="1400" dirty="0" smtClean="0"/>
                <a:t> </a:t>
              </a:r>
              <a:endParaRPr lang="fr-FR" sz="1400" dirty="0"/>
            </a:p>
          </p:txBody>
        </p:sp>
        <p:grpSp>
          <p:nvGrpSpPr>
            <p:cNvPr id="628" name="Group 193"/>
            <p:cNvGrpSpPr>
              <a:grpSpLocks/>
            </p:cNvGrpSpPr>
            <p:nvPr/>
          </p:nvGrpSpPr>
          <p:grpSpPr bwMode="auto">
            <a:xfrm>
              <a:off x="3560" y="2478"/>
              <a:ext cx="182" cy="231"/>
              <a:chOff x="3651" y="2296"/>
              <a:chExt cx="182" cy="231"/>
            </a:xfrm>
          </p:grpSpPr>
          <p:sp>
            <p:nvSpPr>
              <p:cNvPr id="629" name="Oval 194"/>
              <p:cNvSpPr>
                <a:spLocks noChangeArrowheads="1"/>
              </p:cNvSpPr>
              <p:nvPr/>
            </p:nvSpPr>
            <p:spPr bwMode="auto">
              <a:xfrm>
                <a:off x="3651" y="2341"/>
                <a:ext cx="182" cy="18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630" name="Text Box 195"/>
              <p:cNvSpPr txBox="1">
                <a:spLocks noChangeArrowheads="1"/>
              </p:cNvSpPr>
              <p:nvPr/>
            </p:nvSpPr>
            <p:spPr bwMode="auto">
              <a:xfrm>
                <a:off x="3651" y="2296"/>
                <a:ext cx="136" cy="231"/>
              </a:xfrm>
              <a:prstGeom prst="rect">
                <a:avLst/>
              </a:prstGeom>
              <a:noFill/>
              <a:ln w="9525">
                <a:noFill/>
                <a:miter lim="800000"/>
                <a:headEnd/>
                <a:tailEnd/>
              </a:ln>
            </p:spPr>
            <p:txBody>
              <a:bodyPr>
                <a:prstTxWarp prst="textNoShape">
                  <a:avLst/>
                </a:prstTxWarp>
                <a:spAutoFit/>
              </a:bodyPr>
              <a:lstStyle/>
              <a:p>
                <a:pPr>
                  <a:spcBef>
                    <a:spcPct val="50000"/>
                  </a:spcBef>
                </a:pPr>
                <a:r>
                  <a:rPr lang="fr-FR"/>
                  <a:t>1</a:t>
                </a:r>
              </a:p>
            </p:txBody>
          </p:sp>
        </p:grpSp>
      </p:grpSp>
      <p:grpSp>
        <p:nvGrpSpPr>
          <p:cNvPr id="631" name="Group 196"/>
          <p:cNvGrpSpPr>
            <a:grpSpLocks/>
          </p:cNvGrpSpPr>
          <p:nvPr/>
        </p:nvGrpSpPr>
        <p:grpSpPr bwMode="auto">
          <a:xfrm>
            <a:off x="5641975" y="5229225"/>
            <a:ext cx="2663825" cy="747713"/>
            <a:chOff x="3554" y="2931"/>
            <a:chExt cx="1678" cy="471"/>
          </a:xfrm>
        </p:grpSpPr>
        <p:sp>
          <p:nvSpPr>
            <p:cNvPr id="632" name="Text Box 197"/>
            <p:cNvSpPr txBox="1">
              <a:spLocks noChangeArrowheads="1"/>
            </p:cNvSpPr>
            <p:nvPr/>
          </p:nvSpPr>
          <p:spPr bwMode="auto">
            <a:xfrm>
              <a:off x="3690" y="3072"/>
              <a:ext cx="1542" cy="330"/>
            </a:xfrm>
            <a:prstGeom prst="rect">
              <a:avLst/>
            </a:prstGeom>
            <a:noFill/>
            <a:ln w="9525">
              <a:noFill/>
              <a:miter lim="800000"/>
              <a:headEnd/>
              <a:tailEnd/>
            </a:ln>
          </p:spPr>
          <p:txBody>
            <a:bodyPr>
              <a:prstTxWarp prst="textNoShape">
                <a:avLst/>
              </a:prstTxWarp>
              <a:spAutoFit/>
            </a:bodyPr>
            <a:lstStyle/>
            <a:p>
              <a:pPr>
                <a:spcBef>
                  <a:spcPct val="50000"/>
                </a:spcBef>
              </a:pPr>
              <a:r>
                <a:rPr lang="fr-FR" sz="1400" baseline="30000" dirty="0" smtClean="0"/>
                <a:t>15</a:t>
              </a:r>
              <a:r>
                <a:rPr lang="fr-FR" sz="1400" dirty="0"/>
                <a:t>N Incorporation </a:t>
              </a:r>
              <a:r>
                <a:rPr lang="fr-FR" sz="1400" dirty="0" smtClean="0"/>
                <a:t>in the </a:t>
              </a:r>
              <a:r>
                <a:rPr lang="fr-FR" sz="1400" dirty="0" err="1" smtClean="0"/>
                <a:t>soil</a:t>
              </a:r>
              <a:r>
                <a:rPr lang="fr-FR" sz="1400" dirty="0" smtClean="0"/>
                <a:t> </a:t>
              </a:r>
              <a:r>
                <a:rPr lang="fr-FR" sz="1400" dirty="0" err="1" smtClean="0"/>
                <a:t>layers</a:t>
              </a:r>
              <a:endParaRPr lang="fr-FR" sz="1400" dirty="0"/>
            </a:p>
          </p:txBody>
        </p:sp>
        <p:grpSp>
          <p:nvGrpSpPr>
            <p:cNvPr id="633" name="Group 198"/>
            <p:cNvGrpSpPr>
              <a:grpSpLocks/>
            </p:cNvGrpSpPr>
            <p:nvPr/>
          </p:nvGrpSpPr>
          <p:grpSpPr bwMode="auto">
            <a:xfrm>
              <a:off x="3554" y="2931"/>
              <a:ext cx="182" cy="231"/>
              <a:chOff x="3651" y="2296"/>
              <a:chExt cx="182" cy="231"/>
            </a:xfrm>
          </p:grpSpPr>
          <p:sp>
            <p:nvSpPr>
              <p:cNvPr id="634" name="Oval 199"/>
              <p:cNvSpPr>
                <a:spLocks noChangeArrowheads="1"/>
              </p:cNvSpPr>
              <p:nvPr/>
            </p:nvSpPr>
            <p:spPr bwMode="auto">
              <a:xfrm>
                <a:off x="3651" y="2341"/>
                <a:ext cx="182" cy="18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635" name="Text Box 200"/>
              <p:cNvSpPr txBox="1">
                <a:spLocks noChangeArrowheads="1"/>
              </p:cNvSpPr>
              <p:nvPr/>
            </p:nvSpPr>
            <p:spPr bwMode="auto">
              <a:xfrm>
                <a:off x="3651" y="2296"/>
                <a:ext cx="136" cy="231"/>
              </a:xfrm>
              <a:prstGeom prst="rect">
                <a:avLst/>
              </a:prstGeom>
              <a:noFill/>
              <a:ln w="9525">
                <a:noFill/>
                <a:miter lim="800000"/>
                <a:headEnd/>
                <a:tailEnd/>
              </a:ln>
            </p:spPr>
            <p:txBody>
              <a:bodyPr>
                <a:prstTxWarp prst="textNoShape">
                  <a:avLst/>
                </a:prstTxWarp>
                <a:spAutoFit/>
              </a:bodyPr>
              <a:lstStyle/>
              <a:p>
                <a:pPr>
                  <a:spcBef>
                    <a:spcPct val="50000"/>
                  </a:spcBef>
                </a:pPr>
                <a:r>
                  <a:rPr lang="fr-FR"/>
                  <a:t>2</a:t>
                </a:r>
              </a:p>
            </p:txBody>
          </p:sp>
        </p:grpSp>
      </p:grpSp>
      <p:grpSp>
        <p:nvGrpSpPr>
          <p:cNvPr id="636" name="Group 210"/>
          <p:cNvGrpSpPr>
            <a:grpSpLocks/>
          </p:cNvGrpSpPr>
          <p:nvPr/>
        </p:nvGrpSpPr>
        <p:grpSpPr bwMode="auto">
          <a:xfrm>
            <a:off x="5651500" y="5949951"/>
            <a:ext cx="2663825" cy="531813"/>
            <a:chOff x="3560" y="3385"/>
            <a:chExt cx="1678" cy="335"/>
          </a:xfrm>
        </p:grpSpPr>
        <p:sp>
          <p:nvSpPr>
            <p:cNvPr id="637" name="Text Box 211"/>
            <p:cNvSpPr txBox="1">
              <a:spLocks noChangeArrowheads="1"/>
            </p:cNvSpPr>
            <p:nvPr/>
          </p:nvSpPr>
          <p:spPr bwMode="auto">
            <a:xfrm>
              <a:off x="3696" y="3526"/>
              <a:ext cx="1542" cy="194"/>
            </a:xfrm>
            <a:prstGeom prst="rect">
              <a:avLst/>
            </a:prstGeom>
            <a:noFill/>
            <a:ln w="9525">
              <a:noFill/>
              <a:miter lim="800000"/>
              <a:headEnd/>
              <a:tailEnd/>
            </a:ln>
          </p:spPr>
          <p:txBody>
            <a:bodyPr>
              <a:prstTxWarp prst="textNoShape">
                <a:avLst/>
              </a:prstTxWarp>
              <a:spAutoFit/>
            </a:bodyPr>
            <a:lstStyle/>
            <a:p>
              <a:pPr>
                <a:spcBef>
                  <a:spcPct val="50000"/>
                </a:spcBef>
              </a:pPr>
              <a:r>
                <a:rPr lang="fr-FR" sz="1400" baseline="30000" dirty="0" smtClean="0"/>
                <a:t>15</a:t>
              </a:r>
              <a:r>
                <a:rPr lang="fr-FR" sz="1400" dirty="0" smtClean="0"/>
                <a:t>N </a:t>
              </a:r>
              <a:r>
                <a:rPr lang="fr-FR" sz="1400" dirty="0" err="1" smtClean="0"/>
                <a:t>uptake</a:t>
              </a:r>
              <a:r>
                <a:rPr lang="fr-FR" sz="1400" dirty="0" smtClean="0"/>
                <a:t> by the </a:t>
              </a:r>
              <a:r>
                <a:rPr lang="fr-FR" sz="1400" dirty="0" err="1" smtClean="0"/>
                <a:t>trees</a:t>
              </a:r>
              <a:endParaRPr lang="fr-FR" sz="1400" dirty="0"/>
            </a:p>
          </p:txBody>
        </p:sp>
        <p:grpSp>
          <p:nvGrpSpPr>
            <p:cNvPr id="638" name="Group 212"/>
            <p:cNvGrpSpPr>
              <a:grpSpLocks/>
            </p:cNvGrpSpPr>
            <p:nvPr/>
          </p:nvGrpSpPr>
          <p:grpSpPr bwMode="auto">
            <a:xfrm>
              <a:off x="3560" y="3385"/>
              <a:ext cx="182" cy="231"/>
              <a:chOff x="3651" y="2296"/>
              <a:chExt cx="182" cy="231"/>
            </a:xfrm>
          </p:grpSpPr>
          <p:sp>
            <p:nvSpPr>
              <p:cNvPr id="639" name="Oval 213"/>
              <p:cNvSpPr>
                <a:spLocks noChangeArrowheads="1"/>
              </p:cNvSpPr>
              <p:nvPr/>
            </p:nvSpPr>
            <p:spPr bwMode="auto">
              <a:xfrm>
                <a:off x="3651" y="2341"/>
                <a:ext cx="182" cy="18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640" name="Text Box 214"/>
              <p:cNvSpPr txBox="1">
                <a:spLocks noChangeArrowheads="1"/>
              </p:cNvSpPr>
              <p:nvPr/>
            </p:nvSpPr>
            <p:spPr bwMode="auto">
              <a:xfrm>
                <a:off x="3651" y="2296"/>
                <a:ext cx="136" cy="231"/>
              </a:xfrm>
              <a:prstGeom prst="rect">
                <a:avLst/>
              </a:prstGeom>
              <a:noFill/>
              <a:ln w="9525">
                <a:noFill/>
                <a:miter lim="800000"/>
                <a:headEnd/>
                <a:tailEnd/>
              </a:ln>
            </p:spPr>
            <p:txBody>
              <a:bodyPr>
                <a:prstTxWarp prst="textNoShape">
                  <a:avLst/>
                </a:prstTxWarp>
                <a:spAutoFit/>
              </a:bodyPr>
              <a:lstStyle/>
              <a:p>
                <a:pPr>
                  <a:spcBef>
                    <a:spcPct val="50000"/>
                  </a:spcBef>
                </a:pPr>
                <a:r>
                  <a:rPr lang="fr-FR"/>
                  <a:t>3</a:t>
                </a:r>
              </a:p>
            </p:txBody>
          </p:sp>
        </p:grpSp>
      </p:grpSp>
      <p:sp>
        <p:nvSpPr>
          <p:cNvPr id="641" name="Rectangle 226"/>
          <p:cNvSpPr>
            <a:spLocks noGrp="1" noChangeArrowheads="1"/>
          </p:cNvSpPr>
          <p:nvPr>
            <p:ph type="title"/>
          </p:nvPr>
        </p:nvSpPr>
        <p:spPr>
          <a:xfrm>
            <a:off x="209549" y="327026"/>
            <a:ext cx="9539758" cy="863600"/>
          </a:xfrm>
          <a:noFill/>
        </p:spPr>
        <p:txBody>
          <a:bodyPr>
            <a:normAutofit fontScale="90000"/>
          </a:bodyPr>
          <a:lstStyle/>
          <a:p>
            <a:r>
              <a:rPr lang="en-GB" sz="3000" dirty="0" smtClean="0">
                <a:latin typeface="Georgia" pitchFamily="-106" charset="0"/>
              </a:rPr>
              <a:t>The </a:t>
            </a:r>
            <a:r>
              <a:rPr lang="en-GB" sz="3000" dirty="0">
                <a:latin typeface="Georgia" pitchFamily="-106" charset="0"/>
              </a:rPr>
              <a:t>extraordinary adventure </a:t>
            </a:r>
            <a:r>
              <a:rPr lang="en-GB" sz="3000" dirty="0" smtClean="0">
                <a:latin typeface="Georgia" pitchFamily="-106" charset="0"/>
              </a:rPr>
              <a:t>of </a:t>
            </a:r>
            <a:r>
              <a:rPr lang="en-GB" sz="3000" dirty="0">
                <a:latin typeface="Georgia" pitchFamily="-106" charset="0"/>
              </a:rPr>
              <a:t>the </a:t>
            </a:r>
            <a:r>
              <a:rPr lang="en-GB" sz="3000" baseline="30000" dirty="0">
                <a:latin typeface="Georgia" pitchFamily="-106" charset="0"/>
              </a:rPr>
              <a:t>15</a:t>
            </a:r>
            <a:r>
              <a:rPr lang="en-GB" sz="3000" dirty="0">
                <a:latin typeface="Georgia" pitchFamily="-106" charset="0"/>
              </a:rPr>
              <a:t>N </a:t>
            </a:r>
            <a:r>
              <a:rPr lang="en-GB" sz="3000" dirty="0" smtClean="0">
                <a:latin typeface="Georgia" pitchFamily="-106" charset="0"/>
              </a:rPr>
              <a:t>in the ecosystem…</a:t>
            </a:r>
            <a:endParaRPr lang="en-GB" sz="3000" dirty="0">
              <a:latin typeface="Georgia" pitchFamily="-106" charset="0"/>
            </a:endParaRPr>
          </a:p>
        </p:txBody>
      </p:sp>
      <p:grpSp>
        <p:nvGrpSpPr>
          <p:cNvPr id="642" name="Group 234"/>
          <p:cNvGrpSpPr>
            <a:grpSpLocks/>
          </p:cNvGrpSpPr>
          <p:nvPr/>
        </p:nvGrpSpPr>
        <p:grpSpPr bwMode="auto">
          <a:xfrm>
            <a:off x="3779838" y="5445125"/>
            <a:ext cx="1008062" cy="1079500"/>
            <a:chOff x="2381" y="3067"/>
            <a:chExt cx="635" cy="680"/>
          </a:xfrm>
        </p:grpSpPr>
        <p:sp>
          <p:nvSpPr>
            <p:cNvPr id="643" name="Oval 202"/>
            <p:cNvSpPr>
              <a:spLocks noChangeArrowheads="1"/>
            </p:cNvSpPr>
            <p:nvPr/>
          </p:nvSpPr>
          <p:spPr bwMode="auto">
            <a:xfrm>
              <a:off x="2426" y="3113"/>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644" name="Oval 203"/>
            <p:cNvSpPr>
              <a:spLocks noChangeArrowheads="1"/>
            </p:cNvSpPr>
            <p:nvPr/>
          </p:nvSpPr>
          <p:spPr bwMode="auto">
            <a:xfrm>
              <a:off x="2381" y="3204"/>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645" name="Oval 204"/>
            <p:cNvSpPr>
              <a:spLocks noChangeArrowheads="1"/>
            </p:cNvSpPr>
            <p:nvPr/>
          </p:nvSpPr>
          <p:spPr bwMode="auto">
            <a:xfrm>
              <a:off x="2517" y="3294"/>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646" name="Oval 205"/>
            <p:cNvSpPr>
              <a:spLocks noChangeArrowheads="1"/>
            </p:cNvSpPr>
            <p:nvPr/>
          </p:nvSpPr>
          <p:spPr bwMode="auto">
            <a:xfrm>
              <a:off x="2517" y="3430"/>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647" name="Oval 206"/>
            <p:cNvSpPr>
              <a:spLocks noChangeArrowheads="1"/>
            </p:cNvSpPr>
            <p:nvPr/>
          </p:nvSpPr>
          <p:spPr bwMode="auto">
            <a:xfrm>
              <a:off x="2426" y="3385"/>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648" name="Oval 207"/>
            <p:cNvSpPr>
              <a:spLocks noChangeArrowheads="1"/>
            </p:cNvSpPr>
            <p:nvPr/>
          </p:nvSpPr>
          <p:spPr bwMode="auto">
            <a:xfrm>
              <a:off x="2517" y="3521"/>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649" name="Oval 208"/>
            <p:cNvSpPr>
              <a:spLocks noChangeArrowheads="1"/>
            </p:cNvSpPr>
            <p:nvPr/>
          </p:nvSpPr>
          <p:spPr bwMode="auto">
            <a:xfrm>
              <a:off x="2562" y="3612"/>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650" name="Oval 209"/>
            <p:cNvSpPr>
              <a:spLocks noChangeArrowheads="1"/>
            </p:cNvSpPr>
            <p:nvPr/>
          </p:nvSpPr>
          <p:spPr bwMode="auto">
            <a:xfrm>
              <a:off x="2562" y="3702"/>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651" name="Oval 226"/>
            <p:cNvSpPr>
              <a:spLocks noChangeArrowheads="1"/>
            </p:cNvSpPr>
            <p:nvPr/>
          </p:nvSpPr>
          <p:spPr bwMode="auto">
            <a:xfrm>
              <a:off x="2835" y="3158"/>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652" name="Oval 227"/>
            <p:cNvSpPr>
              <a:spLocks noChangeArrowheads="1"/>
            </p:cNvSpPr>
            <p:nvPr/>
          </p:nvSpPr>
          <p:spPr bwMode="auto">
            <a:xfrm>
              <a:off x="2510" y="3151"/>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653" name="Oval 228"/>
            <p:cNvSpPr>
              <a:spLocks noChangeArrowheads="1"/>
            </p:cNvSpPr>
            <p:nvPr/>
          </p:nvSpPr>
          <p:spPr bwMode="auto">
            <a:xfrm>
              <a:off x="2472" y="3067"/>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654" name="Oval 229"/>
            <p:cNvSpPr>
              <a:spLocks noChangeArrowheads="1"/>
            </p:cNvSpPr>
            <p:nvPr/>
          </p:nvSpPr>
          <p:spPr bwMode="auto">
            <a:xfrm>
              <a:off x="2625" y="3151"/>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655" name="Oval 230"/>
            <p:cNvSpPr>
              <a:spLocks noChangeArrowheads="1"/>
            </p:cNvSpPr>
            <p:nvPr/>
          </p:nvSpPr>
          <p:spPr bwMode="auto">
            <a:xfrm>
              <a:off x="2744" y="3113"/>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656" name="Oval 231"/>
            <p:cNvSpPr>
              <a:spLocks noChangeArrowheads="1"/>
            </p:cNvSpPr>
            <p:nvPr/>
          </p:nvSpPr>
          <p:spPr bwMode="auto">
            <a:xfrm>
              <a:off x="2971" y="3158"/>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657" name="Oval 232"/>
            <p:cNvSpPr>
              <a:spLocks noChangeArrowheads="1"/>
            </p:cNvSpPr>
            <p:nvPr/>
          </p:nvSpPr>
          <p:spPr bwMode="auto">
            <a:xfrm>
              <a:off x="2569" y="3183"/>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658" name="Oval 233"/>
            <p:cNvSpPr>
              <a:spLocks noChangeArrowheads="1"/>
            </p:cNvSpPr>
            <p:nvPr/>
          </p:nvSpPr>
          <p:spPr bwMode="auto">
            <a:xfrm>
              <a:off x="2562" y="3113"/>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grpSp>
      <p:grpSp>
        <p:nvGrpSpPr>
          <p:cNvPr id="659" name="Group 275"/>
          <p:cNvGrpSpPr>
            <a:grpSpLocks/>
          </p:cNvGrpSpPr>
          <p:nvPr/>
        </p:nvGrpSpPr>
        <p:grpSpPr bwMode="auto">
          <a:xfrm>
            <a:off x="2916238" y="2420938"/>
            <a:ext cx="1150937" cy="3240087"/>
            <a:chOff x="1837" y="1525"/>
            <a:chExt cx="725" cy="2041"/>
          </a:xfrm>
        </p:grpSpPr>
        <p:sp>
          <p:nvSpPr>
            <p:cNvPr id="660" name="Oval 216"/>
            <p:cNvSpPr>
              <a:spLocks noChangeArrowheads="1"/>
            </p:cNvSpPr>
            <p:nvPr/>
          </p:nvSpPr>
          <p:spPr bwMode="auto">
            <a:xfrm>
              <a:off x="2154" y="3521"/>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661" name="Oval 217"/>
            <p:cNvSpPr>
              <a:spLocks noChangeArrowheads="1"/>
            </p:cNvSpPr>
            <p:nvPr/>
          </p:nvSpPr>
          <p:spPr bwMode="auto">
            <a:xfrm>
              <a:off x="2064" y="3339"/>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662" name="Oval 218"/>
            <p:cNvSpPr>
              <a:spLocks noChangeArrowheads="1"/>
            </p:cNvSpPr>
            <p:nvPr/>
          </p:nvSpPr>
          <p:spPr bwMode="auto">
            <a:xfrm>
              <a:off x="2018" y="3113"/>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663" name="Oval 219"/>
            <p:cNvSpPr>
              <a:spLocks noChangeArrowheads="1"/>
            </p:cNvSpPr>
            <p:nvPr/>
          </p:nvSpPr>
          <p:spPr bwMode="auto">
            <a:xfrm>
              <a:off x="2018" y="2795"/>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664" name="Oval 220"/>
            <p:cNvSpPr>
              <a:spLocks noChangeArrowheads="1"/>
            </p:cNvSpPr>
            <p:nvPr/>
          </p:nvSpPr>
          <p:spPr bwMode="auto">
            <a:xfrm>
              <a:off x="2018" y="2523"/>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665" name="Oval 221"/>
            <p:cNvSpPr>
              <a:spLocks noChangeArrowheads="1"/>
            </p:cNvSpPr>
            <p:nvPr/>
          </p:nvSpPr>
          <p:spPr bwMode="auto">
            <a:xfrm>
              <a:off x="2064" y="2115"/>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666" name="Oval 222"/>
            <p:cNvSpPr>
              <a:spLocks noChangeArrowheads="1"/>
            </p:cNvSpPr>
            <p:nvPr/>
          </p:nvSpPr>
          <p:spPr bwMode="auto">
            <a:xfrm>
              <a:off x="1973" y="1752"/>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667" name="Oval 223"/>
            <p:cNvSpPr>
              <a:spLocks noChangeArrowheads="1"/>
            </p:cNvSpPr>
            <p:nvPr/>
          </p:nvSpPr>
          <p:spPr bwMode="auto">
            <a:xfrm>
              <a:off x="2291" y="1797"/>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668" name="Oval 224"/>
            <p:cNvSpPr>
              <a:spLocks noChangeArrowheads="1"/>
            </p:cNvSpPr>
            <p:nvPr/>
          </p:nvSpPr>
          <p:spPr bwMode="auto">
            <a:xfrm>
              <a:off x="1837" y="1525"/>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669" name="Oval 225"/>
            <p:cNvSpPr>
              <a:spLocks noChangeArrowheads="1"/>
            </p:cNvSpPr>
            <p:nvPr/>
          </p:nvSpPr>
          <p:spPr bwMode="auto">
            <a:xfrm>
              <a:off x="2517" y="1707"/>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grpSp>
    </p:spTree>
    <p:extLst>
      <p:ext uri="{BB962C8B-B14F-4D97-AF65-F5344CB8AC3E}">
        <p14:creationId xmlns:p14="http://schemas.microsoft.com/office/powerpoint/2010/main" val="396883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20"/>
                                        </p:tgtEl>
                                        <p:attrNameLst>
                                          <p:attrName>style.visibility</p:attrName>
                                        </p:attrNameLst>
                                      </p:cBhvr>
                                      <p:to>
                                        <p:strVal val="visible"/>
                                      </p:to>
                                    </p:set>
                                    <p:animEffect transition="in" filter="blinds(horizontal)">
                                      <p:cBhvr>
                                        <p:cTn id="7" dur="500"/>
                                        <p:tgtEl>
                                          <p:spTgt spid="620"/>
                                        </p:tgtEl>
                                      </p:cBhvr>
                                    </p:animEffect>
                                  </p:childTnLst>
                                </p:cTn>
                              </p:par>
                              <p:par>
                                <p:cTn id="8" presetID="3" presetClass="entr" presetSubtype="10" fill="hold" nodeType="withEffect">
                                  <p:stCondLst>
                                    <p:cond delay="0"/>
                                  </p:stCondLst>
                                  <p:childTnLst>
                                    <p:set>
                                      <p:cBhvr>
                                        <p:cTn id="9" dur="1" fill="hold">
                                          <p:stCondLst>
                                            <p:cond delay="0"/>
                                          </p:stCondLst>
                                        </p:cTn>
                                        <p:tgtEl>
                                          <p:spTgt spid="626"/>
                                        </p:tgtEl>
                                        <p:attrNameLst>
                                          <p:attrName>style.visibility</p:attrName>
                                        </p:attrNameLst>
                                      </p:cBhvr>
                                      <p:to>
                                        <p:strVal val="visible"/>
                                      </p:to>
                                    </p:set>
                                    <p:animEffect transition="in" filter="blinds(horizontal)">
                                      <p:cBhvr>
                                        <p:cTn id="10" dur="500"/>
                                        <p:tgtEl>
                                          <p:spTgt spid="62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42"/>
                                        </p:tgtEl>
                                        <p:attrNameLst>
                                          <p:attrName>style.visibility</p:attrName>
                                        </p:attrNameLst>
                                      </p:cBhvr>
                                      <p:to>
                                        <p:strVal val="visible"/>
                                      </p:to>
                                    </p:set>
                                    <p:animEffect transition="in" filter="blinds(horizontal)">
                                      <p:cBhvr>
                                        <p:cTn id="15" dur="500"/>
                                        <p:tgtEl>
                                          <p:spTgt spid="642"/>
                                        </p:tgtEl>
                                      </p:cBhvr>
                                    </p:animEffect>
                                  </p:childTnLst>
                                </p:cTn>
                              </p:par>
                              <p:par>
                                <p:cTn id="16" presetID="3" presetClass="entr" presetSubtype="10" fill="hold" nodeType="withEffect">
                                  <p:stCondLst>
                                    <p:cond delay="0"/>
                                  </p:stCondLst>
                                  <p:childTnLst>
                                    <p:set>
                                      <p:cBhvr>
                                        <p:cTn id="17" dur="1" fill="hold">
                                          <p:stCondLst>
                                            <p:cond delay="0"/>
                                          </p:stCondLst>
                                        </p:cTn>
                                        <p:tgtEl>
                                          <p:spTgt spid="631"/>
                                        </p:tgtEl>
                                        <p:attrNameLst>
                                          <p:attrName>style.visibility</p:attrName>
                                        </p:attrNameLst>
                                      </p:cBhvr>
                                      <p:to>
                                        <p:strVal val="visible"/>
                                      </p:to>
                                    </p:set>
                                    <p:animEffect transition="in" filter="blinds(horizontal)">
                                      <p:cBhvr>
                                        <p:cTn id="18" dur="500"/>
                                        <p:tgtEl>
                                          <p:spTgt spid="631"/>
                                        </p:tgtEl>
                                      </p:cBhvr>
                                    </p:animEffect>
                                  </p:childTnLst>
                                </p:cTn>
                              </p:par>
                              <p:par>
                                <p:cTn id="19" presetID="3" presetClass="exit" presetSubtype="10" fill="hold" nodeType="withEffect">
                                  <p:stCondLst>
                                    <p:cond delay="0"/>
                                  </p:stCondLst>
                                  <p:childTnLst>
                                    <p:animEffect transition="out" filter="blinds(horizontal)">
                                      <p:cBhvr>
                                        <p:cTn id="20" dur="500"/>
                                        <p:tgtEl>
                                          <p:spTgt spid="620"/>
                                        </p:tgtEl>
                                      </p:cBhvr>
                                    </p:animEffect>
                                    <p:set>
                                      <p:cBhvr>
                                        <p:cTn id="21" dur="1" fill="hold">
                                          <p:stCondLst>
                                            <p:cond delay="499"/>
                                          </p:stCondLst>
                                        </p:cTn>
                                        <p:tgtEl>
                                          <p:spTgt spid="620"/>
                                        </p:tgtEl>
                                        <p:attrNameLst>
                                          <p:attrName>style.visibility</p:attrName>
                                        </p:attrNameLst>
                                      </p:cBhvr>
                                      <p:to>
                                        <p:strVal val="hidden"/>
                                      </p:to>
                                    </p:set>
                                  </p:childTnLst>
                                </p:cTn>
                              </p:par>
                              <p:par>
                                <p:cTn id="22" presetID="3" presetClass="exit" presetSubtype="10" fill="hold" nodeType="withEffect">
                                  <p:stCondLst>
                                    <p:cond delay="0"/>
                                  </p:stCondLst>
                                  <p:childTnLst>
                                    <p:animEffect transition="out" filter="blinds(horizontal)">
                                      <p:cBhvr>
                                        <p:cTn id="23" dur="500"/>
                                        <p:tgtEl>
                                          <p:spTgt spid="626"/>
                                        </p:tgtEl>
                                      </p:cBhvr>
                                    </p:animEffect>
                                    <p:set>
                                      <p:cBhvr>
                                        <p:cTn id="24" dur="1" fill="hold">
                                          <p:stCondLst>
                                            <p:cond delay="499"/>
                                          </p:stCondLst>
                                        </p:cTn>
                                        <p:tgtEl>
                                          <p:spTgt spid="62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636"/>
                                        </p:tgtEl>
                                        <p:attrNameLst>
                                          <p:attrName>style.visibility</p:attrName>
                                        </p:attrNameLst>
                                      </p:cBhvr>
                                      <p:to>
                                        <p:strVal val="visible"/>
                                      </p:to>
                                    </p:set>
                                    <p:animEffect transition="in" filter="blinds(horizontal)">
                                      <p:cBhvr>
                                        <p:cTn id="29" dur="500"/>
                                        <p:tgtEl>
                                          <p:spTgt spid="636"/>
                                        </p:tgtEl>
                                      </p:cBhvr>
                                    </p:animEffect>
                                  </p:childTnLst>
                                </p:cTn>
                              </p:par>
                              <p:par>
                                <p:cTn id="30" presetID="3" presetClass="entr" presetSubtype="10" fill="hold" nodeType="withEffect">
                                  <p:stCondLst>
                                    <p:cond delay="0"/>
                                  </p:stCondLst>
                                  <p:childTnLst>
                                    <p:set>
                                      <p:cBhvr>
                                        <p:cTn id="31" dur="1" fill="hold">
                                          <p:stCondLst>
                                            <p:cond delay="0"/>
                                          </p:stCondLst>
                                        </p:cTn>
                                        <p:tgtEl>
                                          <p:spTgt spid="659"/>
                                        </p:tgtEl>
                                        <p:attrNameLst>
                                          <p:attrName>style.visibility</p:attrName>
                                        </p:attrNameLst>
                                      </p:cBhvr>
                                      <p:to>
                                        <p:strVal val="visible"/>
                                      </p:to>
                                    </p:set>
                                    <p:animEffect transition="in" filter="blinds(horizontal)">
                                      <p:cBhvr>
                                        <p:cTn id="32" dur="500"/>
                                        <p:tgtEl>
                                          <p:spTgt spid="659"/>
                                        </p:tgtEl>
                                      </p:cBhvr>
                                    </p:animEffect>
                                  </p:childTnLst>
                                </p:cTn>
                              </p:par>
                              <p:par>
                                <p:cTn id="33" presetID="3" presetClass="exit" presetSubtype="10" fill="hold" nodeType="withEffect">
                                  <p:stCondLst>
                                    <p:cond delay="0"/>
                                  </p:stCondLst>
                                  <p:childTnLst>
                                    <p:animEffect transition="out" filter="blinds(horizontal)">
                                      <p:cBhvr>
                                        <p:cTn id="34" dur="500"/>
                                        <p:tgtEl>
                                          <p:spTgt spid="631"/>
                                        </p:tgtEl>
                                      </p:cBhvr>
                                    </p:animEffect>
                                    <p:set>
                                      <p:cBhvr>
                                        <p:cTn id="35" dur="1" fill="hold">
                                          <p:stCondLst>
                                            <p:cond delay="499"/>
                                          </p:stCondLst>
                                        </p:cTn>
                                        <p:tgtEl>
                                          <p:spTgt spid="631"/>
                                        </p:tgtEl>
                                        <p:attrNameLst>
                                          <p:attrName>style.visibility</p:attrName>
                                        </p:attrNameLst>
                                      </p:cBhvr>
                                      <p:to>
                                        <p:strVal val="hidden"/>
                                      </p:to>
                                    </p:set>
                                  </p:childTnLst>
                                </p:cTn>
                              </p:par>
                              <p:par>
                                <p:cTn id="36" presetID="3" presetClass="exit" presetSubtype="10" fill="hold" nodeType="withEffect">
                                  <p:stCondLst>
                                    <p:cond delay="0"/>
                                  </p:stCondLst>
                                  <p:childTnLst>
                                    <p:animEffect transition="out" filter="blinds(horizontal)">
                                      <p:cBhvr>
                                        <p:cTn id="37" dur="500"/>
                                        <p:tgtEl>
                                          <p:spTgt spid="642"/>
                                        </p:tgtEl>
                                      </p:cBhvr>
                                    </p:animEffect>
                                    <p:set>
                                      <p:cBhvr>
                                        <p:cTn id="38" dur="1" fill="hold">
                                          <p:stCondLst>
                                            <p:cond delay="499"/>
                                          </p:stCondLst>
                                        </p:cTn>
                                        <p:tgtEl>
                                          <p:spTgt spid="6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 name="Text Box 3"/>
          <p:cNvSpPr txBox="1">
            <a:spLocks noChangeArrowheads="1"/>
          </p:cNvSpPr>
          <p:nvPr/>
        </p:nvSpPr>
        <p:spPr bwMode="auto">
          <a:xfrm>
            <a:off x="-669701" y="-26193"/>
            <a:ext cx="128093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a:t>
            </a:r>
            <a:r>
              <a:rPr lang="en-US" altLang="fr-FR" sz="2000" b="1" dirty="0">
                <a:solidFill>
                  <a:schemeClr val="accent2"/>
                </a:solidFill>
              </a:rPr>
              <a:t>…….. </a:t>
            </a:r>
            <a:r>
              <a:rPr lang="en-US" altLang="fr-FR" sz="2000" b="1" dirty="0" smtClean="0">
                <a:solidFill>
                  <a:schemeClr val="accent2"/>
                </a:solidFill>
              </a:rPr>
              <a:t>Integration at ecosystem scale</a:t>
            </a:r>
            <a:endParaRPr lang="en-US" altLang="fr-FR" sz="2000" b="1" dirty="0">
              <a:solidFill>
                <a:schemeClr val="accent2"/>
              </a:solidFill>
            </a:endParaRPr>
          </a:p>
        </p:txBody>
      </p:sp>
      <p:sp>
        <p:nvSpPr>
          <p:cNvPr id="204" name="Rectangle 2"/>
          <p:cNvSpPr>
            <a:spLocks noGrp="1" noChangeArrowheads="1"/>
          </p:cNvSpPr>
          <p:nvPr>
            <p:ph type="title"/>
          </p:nvPr>
        </p:nvSpPr>
        <p:spPr>
          <a:xfrm>
            <a:off x="302340" y="1051551"/>
            <a:ext cx="8642350" cy="868363"/>
          </a:xfrm>
        </p:spPr>
        <p:txBody>
          <a:bodyPr/>
          <a:lstStyle/>
          <a:p>
            <a:pPr algn="l" eaLnBrk="1" hangingPunct="1"/>
            <a:r>
              <a:rPr lang="fr-FR" sz="3000" i="1" dirty="0" smtClean="0">
                <a:latin typeface="Georgia" pitchFamily="-106" charset="0"/>
              </a:rPr>
              <a:t>The 15N labelling network</a:t>
            </a:r>
            <a:endParaRPr lang="fr-FR" sz="3000" i="1" dirty="0">
              <a:latin typeface="Georgia" pitchFamily="-106" charset="0"/>
            </a:endParaRPr>
          </a:p>
        </p:txBody>
      </p:sp>
      <p:sp>
        <p:nvSpPr>
          <p:cNvPr id="205" name="Rectangle 3"/>
          <p:cNvSpPr txBox="1">
            <a:spLocks noChangeArrowheads="1"/>
          </p:cNvSpPr>
          <p:nvPr/>
        </p:nvSpPr>
        <p:spPr>
          <a:xfrm>
            <a:off x="508715" y="2131051"/>
            <a:ext cx="8229600" cy="44973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dirty="0" smtClean="0">
                <a:latin typeface="Georgia" pitchFamily="-106" charset="0"/>
              </a:rPr>
              <a:t>1 </a:t>
            </a:r>
            <a:r>
              <a:rPr lang="fr-FR" sz="2400" b="1" dirty="0" err="1" smtClean="0">
                <a:latin typeface="Georgia" pitchFamily="-106" charset="0"/>
              </a:rPr>
              <a:t>species</a:t>
            </a:r>
            <a:r>
              <a:rPr lang="fr-FR" sz="2400" dirty="0" smtClean="0">
                <a:latin typeface="Georgia" pitchFamily="-106" charset="0"/>
              </a:rPr>
              <a:t>:</a:t>
            </a:r>
          </a:p>
          <a:p>
            <a:pPr lvl="1"/>
            <a:r>
              <a:rPr lang="fr-FR" sz="2000" dirty="0" err="1" smtClean="0">
                <a:latin typeface="Georgia" pitchFamily="-106" charset="0"/>
              </a:rPr>
              <a:t>Beech</a:t>
            </a:r>
            <a:r>
              <a:rPr lang="fr-FR" sz="2000" dirty="0" smtClean="0">
                <a:latin typeface="Georgia" pitchFamily="-106" charset="0"/>
              </a:rPr>
              <a:t> (</a:t>
            </a:r>
            <a:r>
              <a:rPr lang="fr-FR" sz="2000" i="1" dirty="0" err="1" smtClean="0">
                <a:latin typeface="Georgia" pitchFamily="-106" charset="0"/>
              </a:rPr>
              <a:t>Fagus</a:t>
            </a:r>
            <a:r>
              <a:rPr lang="fr-FR" sz="2000" i="1" dirty="0" smtClean="0">
                <a:latin typeface="Georgia" pitchFamily="-106" charset="0"/>
              </a:rPr>
              <a:t> </a:t>
            </a:r>
            <a:r>
              <a:rPr lang="fr-FR" sz="2000" i="1" dirty="0" err="1" smtClean="0">
                <a:latin typeface="Georgia" pitchFamily="-106" charset="0"/>
              </a:rPr>
              <a:t>sylvatica</a:t>
            </a:r>
            <a:r>
              <a:rPr lang="fr-FR" sz="2000" dirty="0" smtClean="0">
                <a:latin typeface="Georgia" pitchFamily="-106" charset="0"/>
              </a:rPr>
              <a:t>)</a:t>
            </a:r>
            <a:endParaRPr lang="fr-FR" sz="2000" i="1" dirty="0" smtClean="0">
              <a:latin typeface="Georgia" pitchFamily="-106" charset="0"/>
            </a:endParaRPr>
          </a:p>
          <a:p>
            <a:r>
              <a:rPr lang="fr-FR" sz="2400" dirty="0" smtClean="0">
                <a:latin typeface="Georgia" pitchFamily="-106" charset="0"/>
              </a:rPr>
              <a:t>10 </a:t>
            </a:r>
            <a:r>
              <a:rPr lang="fr-FR" sz="2400" b="1" dirty="0" smtClean="0">
                <a:latin typeface="Georgia" pitchFamily="-106" charset="0"/>
              </a:rPr>
              <a:t>sites</a:t>
            </a:r>
            <a:r>
              <a:rPr lang="fr-FR" sz="2400" dirty="0" smtClean="0">
                <a:latin typeface="Georgia" pitchFamily="-106" charset="0"/>
              </a:rPr>
              <a:t>:</a:t>
            </a:r>
          </a:p>
          <a:p>
            <a:pPr lvl="1"/>
            <a:r>
              <a:rPr lang="fr-FR" sz="2000" dirty="0" smtClean="0">
                <a:latin typeface="Georgia" pitchFamily="-106" charset="0"/>
              </a:rPr>
              <a:t>7 in France, 3 in Europe</a:t>
            </a:r>
          </a:p>
          <a:p>
            <a:r>
              <a:rPr lang="fr-FR" sz="2400" dirty="0" smtClean="0">
                <a:latin typeface="Georgia" pitchFamily="-106" charset="0"/>
              </a:rPr>
              <a:t>2 </a:t>
            </a:r>
            <a:r>
              <a:rPr lang="fr-FR" sz="2400" b="1" dirty="0" smtClean="0">
                <a:latin typeface="Georgia" pitchFamily="-106" charset="0"/>
              </a:rPr>
              <a:t>networks</a:t>
            </a:r>
            <a:r>
              <a:rPr lang="fr-FR" sz="2400" dirty="0" smtClean="0">
                <a:latin typeface="Georgia" pitchFamily="-106" charset="0"/>
              </a:rPr>
              <a:t>: </a:t>
            </a:r>
          </a:p>
          <a:p>
            <a:pPr lvl="1"/>
            <a:r>
              <a:rPr lang="fr-FR" sz="2000" dirty="0" smtClean="0">
                <a:latin typeface="Georgia" pitchFamily="-106" charset="0"/>
              </a:rPr>
              <a:t>RENECOFOR – NIPHYS/CANIF</a:t>
            </a:r>
          </a:p>
          <a:p>
            <a:r>
              <a:rPr lang="fr-FR" sz="2400" dirty="0" smtClean="0">
                <a:latin typeface="Georgia" pitchFamily="-106" charset="0"/>
              </a:rPr>
              <a:t>2 </a:t>
            </a:r>
            <a:r>
              <a:rPr lang="fr-FR" sz="2000" dirty="0" smtClean="0">
                <a:latin typeface="Georgia" pitchFamily="-106" charset="0"/>
              </a:rPr>
              <a:t>(</a:t>
            </a:r>
            <a:r>
              <a:rPr lang="fr-FR" sz="2000" dirty="0" err="1" smtClean="0">
                <a:latin typeface="Georgia" pitchFamily="-106" charset="0"/>
              </a:rPr>
              <a:t>Renecofor</a:t>
            </a:r>
            <a:r>
              <a:rPr lang="fr-FR" sz="2000" dirty="0" smtClean="0">
                <a:latin typeface="Georgia" pitchFamily="-106" charset="0"/>
              </a:rPr>
              <a:t>) </a:t>
            </a:r>
            <a:r>
              <a:rPr lang="fr-FR" sz="2400" dirty="0" smtClean="0">
                <a:latin typeface="Georgia" pitchFamily="-106" charset="0"/>
              </a:rPr>
              <a:t>ou 3 </a:t>
            </a:r>
            <a:r>
              <a:rPr lang="fr-FR" sz="2000" dirty="0" smtClean="0">
                <a:latin typeface="Georgia" pitchFamily="-106" charset="0"/>
              </a:rPr>
              <a:t>(NIPHYS)</a:t>
            </a:r>
            <a:r>
              <a:rPr lang="fr-FR" sz="2400" dirty="0" smtClean="0">
                <a:latin typeface="Georgia" pitchFamily="-106" charset="0"/>
              </a:rPr>
              <a:t> </a:t>
            </a:r>
            <a:r>
              <a:rPr lang="fr-FR" sz="2400" b="1" dirty="0" err="1" smtClean="0">
                <a:latin typeface="Georgia" pitchFamily="-106" charset="0"/>
              </a:rPr>
              <a:t>trees</a:t>
            </a:r>
            <a:r>
              <a:rPr lang="fr-FR" sz="2400" b="1" dirty="0" smtClean="0">
                <a:latin typeface="Georgia" pitchFamily="-106" charset="0"/>
              </a:rPr>
              <a:t> </a:t>
            </a:r>
            <a:r>
              <a:rPr lang="fr-FR" sz="2400" dirty="0" err="1" smtClean="0">
                <a:latin typeface="Georgia" pitchFamily="-106" charset="0"/>
              </a:rPr>
              <a:t>labelled</a:t>
            </a:r>
            <a:r>
              <a:rPr lang="fr-FR" sz="2400" dirty="0" smtClean="0">
                <a:latin typeface="Georgia" pitchFamily="-106" charset="0"/>
              </a:rPr>
              <a:t> per site</a:t>
            </a:r>
          </a:p>
          <a:p>
            <a:r>
              <a:rPr lang="fr-FR" sz="2400" dirty="0" smtClean="0">
                <a:latin typeface="Georgia" pitchFamily="-106" charset="0"/>
              </a:rPr>
              <a:t>A 10 </a:t>
            </a:r>
            <a:r>
              <a:rPr lang="fr-FR" sz="2400" dirty="0" err="1" smtClean="0">
                <a:latin typeface="Georgia" pitchFamily="-106" charset="0"/>
              </a:rPr>
              <a:t>year</a:t>
            </a:r>
            <a:r>
              <a:rPr lang="fr-FR" sz="2400" dirty="0" smtClean="0">
                <a:latin typeface="Georgia" pitchFamily="-106" charset="0"/>
              </a:rPr>
              <a:t> monitoring </a:t>
            </a:r>
            <a:r>
              <a:rPr lang="fr-FR" sz="2400" dirty="0" err="1" smtClean="0">
                <a:latin typeface="Georgia" pitchFamily="-106" charset="0"/>
              </a:rPr>
              <a:t>period</a:t>
            </a:r>
            <a:r>
              <a:rPr lang="fr-FR" sz="2400" dirty="0" smtClean="0">
                <a:latin typeface="Georgia" pitchFamily="-106" charset="0"/>
              </a:rPr>
              <a:t>: </a:t>
            </a:r>
          </a:p>
          <a:p>
            <a:pPr lvl="1"/>
            <a:r>
              <a:rPr lang="fr-FR" sz="2000" dirty="0" smtClean="0">
                <a:latin typeface="Georgia" pitchFamily="-106" charset="0"/>
              </a:rPr>
              <a:t>1994 – 2013</a:t>
            </a:r>
          </a:p>
          <a:p>
            <a:r>
              <a:rPr lang="fr-FR" sz="2400" dirty="0" smtClean="0">
                <a:latin typeface="Georgia" pitchFamily="-106" charset="0"/>
              </a:rPr>
              <a:t>3 </a:t>
            </a:r>
            <a:r>
              <a:rPr lang="fr-FR" sz="2400" b="1" dirty="0" smtClean="0">
                <a:latin typeface="Georgia" pitchFamily="-106" charset="0"/>
              </a:rPr>
              <a:t>compartiments</a:t>
            </a:r>
            <a:r>
              <a:rPr lang="fr-FR" sz="2400" dirty="0" smtClean="0">
                <a:latin typeface="Georgia" pitchFamily="-106" charset="0"/>
              </a:rPr>
              <a:t> of the </a:t>
            </a:r>
            <a:r>
              <a:rPr lang="fr-FR" sz="2400" dirty="0" err="1" smtClean="0">
                <a:latin typeface="Georgia" pitchFamily="-106" charset="0"/>
              </a:rPr>
              <a:t>ecosystem</a:t>
            </a:r>
            <a:r>
              <a:rPr lang="fr-FR" sz="2400" dirty="0">
                <a:latin typeface="Georgia" pitchFamily="-106" charset="0"/>
              </a:rPr>
              <a:t> </a:t>
            </a:r>
            <a:r>
              <a:rPr lang="fr-FR" sz="2400" dirty="0" err="1" smtClean="0">
                <a:latin typeface="Georgia" pitchFamily="-106" charset="0"/>
              </a:rPr>
              <a:t>measured</a:t>
            </a:r>
            <a:r>
              <a:rPr lang="fr-FR" sz="2400" dirty="0" smtClean="0">
                <a:latin typeface="Georgia" pitchFamily="-106" charset="0"/>
              </a:rPr>
              <a:t>:</a:t>
            </a:r>
          </a:p>
          <a:p>
            <a:pPr lvl="1"/>
            <a:r>
              <a:rPr lang="fr-FR" sz="2000" dirty="0" err="1" smtClean="0">
                <a:latin typeface="Georgia" pitchFamily="-106" charset="0"/>
              </a:rPr>
              <a:t>Leaves</a:t>
            </a:r>
            <a:r>
              <a:rPr lang="fr-FR" sz="2000" dirty="0" smtClean="0">
                <a:latin typeface="Georgia" pitchFamily="-106" charset="0"/>
              </a:rPr>
              <a:t>, </a:t>
            </a:r>
            <a:r>
              <a:rPr lang="fr-FR" sz="2000" dirty="0" err="1" smtClean="0">
                <a:latin typeface="Georgia" pitchFamily="-106" charset="0"/>
              </a:rPr>
              <a:t>Litter</a:t>
            </a:r>
            <a:r>
              <a:rPr lang="fr-FR" sz="2000" dirty="0" smtClean="0">
                <a:latin typeface="Georgia" pitchFamily="-106" charset="0"/>
              </a:rPr>
              <a:t>, </a:t>
            </a:r>
            <a:r>
              <a:rPr lang="fr-FR" sz="2000" dirty="0" err="1" smtClean="0">
                <a:latin typeface="Georgia" pitchFamily="-106" charset="0"/>
              </a:rPr>
              <a:t>Soil</a:t>
            </a:r>
            <a:endParaRPr lang="fr-FR" sz="2000" dirty="0">
              <a:latin typeface="Georgia" pitchFamily="-106" charset="0"/>
            </a:endParaRPr>
          </a:p>
        </p:txBody>
      </p:sp>
      <p:pic>
        <p:nvPicPr>
          <p:cNvPr id="206" name="Picture 6"/>
          <p:cNvPicPr>
            <a:picLocks noChangeAspect="1" noChangeArrowheads="1"/>
          </p:cNvPicPr>
          <p:nvPr/>
        </p:nvPicPr>
        <p:blipFill>
          <a:blip r:embed="rId2"/>
          <a:srcRect/>
          <a:stretch>
            <a:fillRect/>
          </a:stretch>
        </p:blipFill>
        <p:spPr bwMode="auto">
          <a:xfrm>
            <a:off x="6649499" y="676275"/>
            <a:ext cx="5134669" cy="3412967"/>
          </a:xfrm>
          <a:prstGeom prst="rect">
            <a:avLst/>
          </a:prstGeom>
          <a:noFill/>
          <a:ln w="9525">
            <a:noFill/>
            <a:miter lim="800000"/>
            <a:headEnd/>
            <a:tailEnd/>
          </a:ln>
        </p:spPr>
      </p:pic>
    </p:spTree>
    <p:extLst>
      <p:ext uri="{BB962C8B-B14F-4D97-AF65-F5344CB8AC3E}">
        <p14:creationId xmlns:p14="http://schemas.microsoft.com/office/powerpoint/2010/main" val="413912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animEffect transition="in" filter="blinds(horizontal)">
                                      <p:cBhvr>
                                        <p:cTn id="7" dur="5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 name="Text Box 3"/>
          <p:cNvSpPr txBox="1">
            <a:spLocks noChangeArrowheads="1"/>
          </p:cNvSpPr>
          <p:nvPr/>
        </p:nvSpPr>
        <p:spPr bwMode="auto">
          <a:xfrm>
            <a:off x="-669701" y="-26193"/>
            <a:ext cx="128093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a:t>
            </a:r>
            <a:r>
              <a:rPr lang="en-US" altLang="fr-FR" sz="2000" b="1" dirty="0">
                <a:solidFill>
                  <a:schemeClr val="accent2"/>
                </a:solidFill>
              </a:rPr>
              <a:t>…….. </a:t>
            </a:r>
            <a:r>
              <a:rPr lang="en-US" altLang="fr-FR" sz="2000" b="1" dirty="0" smtClean="0">
                <a:solidFill>
                  <a:schemeClr val="accent2"/>
                </a:solidFill>
              </a:rPr>
              <a:t>Integration at ecosystem scale</a:t>
            </a:r>
            <a:endParaRPr lang="en-US" altLang="fr-FR" sz="2000" b="1" dirty="0">
              <a:solidFill>
                <a:schemeClr val="accent2"/>
              </a:solidFill>
            </a:endParaRPr>
          </a:p>
        </p:txBody>
      </p:sp>
      <p:sp>
        <p:nvSpPr>
          <p:cNvPr id="204" name="Rectangle 2"/>
          <p:cNvSpPr>
            <a:spLocks noGrp="1" noChangeArrowheads="1"/>
          </p:cNvSpPr>
          <p:nvPr>
            <p:ph type="title"/>
          </p:nvPr>
        </p:nvSpPr>
        <p:spPr>
          <a:xfrm>
            <a:off x="0" y="647427"/>
            <a:ext cx="4063914" cy="868363"/>
          </a:xfrm>
        </p:spPr>
        <p:txBody>
          <a:bodyPr>
            <a:normAutofit fontScale="90000"/>
          </a:bodyPr>
          <a:lstStyle/>
          <a:p>
            <a:pPr algn="l" eaLnBrk="1" hangingPunct="1"/>
            <a:r>
              <a:rPr lang="fr-FR" sz="3000" i="1" dirty="0" smtClean="0">
                <a:latin typeface="Georgia" pitchFamily="-106" charset="0"/>
              </a:rPr>
              <a:t>A </a:t>
            </a:r>
            <a:r>
              <a:rPr lang="fr-FR" sz="3000" i="1" dirty="0" err="1" smtClean="0">
                <a:latin typeface="Georgia" pitchFamily="-106" charset="0"/>
              </a:rPr>
              <a:t>soil</a:t>
            </a:r>
            <a:r>
              <a:rPr lang="fr-FR" sz="3000" i="1" dirty="0" smtClean="0">
                <a:latin typeface="Georgia" pitchFamily="-106" charset="0"/>
              </a:rPr>
              <a:t>-plant model to </a:t>
            </a:r>
            <a:r>
              <a:rPr lang="fr-FR" sz="3000" i="1" dirty="0" err="1" smtClean="0">
                <a:latin typeface="Georgia" pitchFamily="-106" charset="0"/>
              </a:rPr>
              <a:t>follow</a:t>
            </a:r>
            <a:r>
              <a:rPr lang="fr-FR" sz="3000" i="1" dirty="0" smtClean="0">
                <a:latin typeface="Georgia" pitchFamily="-106" charset="0"/>
              </a:rPr>
              <a:t> the 15N</a:t>
            </a:r>
            <a:endParaRPr lang="fr-FR" sz="3000" i="1" dirty="0">
              <a:latin typeface="Georgia" pitchFamily="-106" charset="0"/>
            </a:endParaRPr>
          </a:p>
        </p:txBody>
      </p:sp>
      <p:grpSp>
        <p:nvGrpSpPr>
          <p:cNvPr id="3" name="Groupe 2"/>
          <p:cNvGrpSpPr/>
          <p:nvPr/>
        </p:nvGrpSpPr>
        <p:grpSpPr>
          <a:xfrm>
            <a:off x="3806564" y="790161"/>
            <a:ext cx="7288106" cy="5739666"/>
            <a:chOff x="2600616" y="373917"/>
            <a:chExt cx="8856662" cy="6699250"/>
          </a:xfrm>
        </p:grpSpPr>
        <p:sp>
          <p:nvSpPr>
            <p:cNvPr id="7" name="Text Box 21"/>
            <p:cNvSpPr txBox="1">
              <a:spLocks noChangeArrowheads="1"/>
            </p:cNvSpPr>
            <p:nvPr/>
          </p:nvSpPr>
          <p:spPr bwMode="auto">
            <a:xfrm>
              <a:off x="7785391" y="3975954"/>
              <a:ext cx="201613" cy="251463"/>
            </a:xfrm>
            <a:prstGeom prst="rect">
              <a:avLst/>
            </a:prstGeom>
            <a:noFill/>
            <a:ln w="9525">
              <a:noFill/>
              <a:miter lim="800000"/>
              <a:headEnd/>
              <a:tailEnd/>
            </a:ln>
          </p:spPr>
          <p:txBody>
            <a:bodyPr>
              <a:prstTxWarp prst="textNoShape">
                <a:avLst/>
              </a:prstTxWarp>
              <a:spAutoFit/>
            </a:bodyPr>
            <a:lstStyle/>
            <a:p>
              <a:pPr defTabSz="1474788">
                <a:spcBef>
                  <a:spcPct val="50000"/>
                </a:spcBef>
              </a:pPr>
              <a:r>
                <a:rPr lang="el-GR" sz="800">
                  <a:latin typeface="Arial" pitchFamily="-106" charset="0"/>
                </a:rPr>
                <a:t>α</a:t>
              </a:r>
            </a:p>
          </p:txBody>
        </p:sp>
        <p:grpSp>
          <p:nvGrpSpPr>
            <p:cNvPr id="9" name="Group 109"/>
            <p:cNvGrpSpPr>
              <a:grpSpLocks/>
            </p:cNvGrpSpPr>
            <p:nvPr/>
          </p:nvGrpSpPr>
          <p:grpSpPr bwMode="auto">
            <a:xfrm>
              <a:off x="8058441" y="3952143"/>
              <a:ext cx="935037" cy="288925"/>
              <a:chOff x="3551" y="2281"/>
              <a:chExt cx="589" cy="182"/>
            </a:xfrm>
          </p:grpSpPr>
          <p:sp>
            <p:nvSpPr>
              <p:cNvPr id="10" name="Line 5"/>
              <p:cNvSpPr>
                <a:spLocks noChangeShapeType="1"/>
              </p:cNvSpPr>
              <p:nvPr/>
            </p:nvSpPr>
            <p:spPr bwMode="auto">
              <a:xfrm>
                <a:off x="3551" y="2332"/>
                <a:ext cx="589" cy="131"/>
              </a:xfrm>
              <a:prstGeom prst="line">
                <a:avLst/>
              </a:prstGeom>
              <a:noFill/>
              <a:ln w="19050">
                <a:solidFill>
                  <a:srgbClr val="800000"/>
                </a:solidFill>
                <a:round/>
                <a:headEnd/>
                <a:tailEnd type="triangle" w="med" len="med"/>
              </a:ln>
            </p:spPr>
            <p:txBody>
              <a:bodyPr>
                <a:prstTxWarp prst="textNoShape">
                  <a:avLst/>
                </a:prstTxWarp>
              </a:bodyPr>
              <a:lstStyle/>
              <a:p>
                <a:endParaRPr lang="en-US" sz="1050"/>
              </a:p>
            </p:txBody>
          </p:sp>
          <p:sp>
            <p:nvSpPr>
              <p:cNvPr id="11" name="Text Box 6"/>
              <p:cNvSpPr txBox="1">
                <a:spLocks noChangeArrowheads="1"/>
              </p:cNvSpPr>
              <p:nvPr/>
            </p:nvSpPr>
            <p:spPr bwMode="auto">
              <a:xfrm>
                <a:off x="3813" y="2281"/>
                <a:ext cx="293" cy="158"/>
              </a:xfrm>
              <a:prstGeom prst="rect">
                <a:avLst/>
              </a:prstGeom>
              <a:noFill/>
              <a:ln w="9525">
                <a:noFill/>
                <a:miter lim="800000"/>
                <a:headEnd/>
                <a:tailEnd/>
              </a:ln>
            </p:spPr>
            <p:txBody>
              <a:bodyPr>
                <a:prstTxWarp prst="textNoShape">
                  <a:avLst/>
                </a:prstTxWarp>
                <a:spAutoFit/>
              </a:bodyPr>
              <a:lstStyle/>
              <a:p>
                <a:pPr defTabSz="1474788">
                  <a:spcBef>
                    <a:spcPct val="50000"/>
                  </a:spcBef>
                </a:pPr>
                <a:r>
                  <a:rPr lang="fr-FR" sz="800">
                    <a:latin typeface="Arial" pitchFamily="-106" charset="0"/>
                  </a:rPr>
                  <a:t>1-</a:t>
                </a:r>
                <a:r>
                  <a:rPr lang="el-GR" sz="800">
                    <a:latin typeface="Arial" pitchFamily="-106" charset="0"/>
                  </a:rPr>
                  <a:t>α</a:t>
                </a:r>
              </a:p>
            </p:txBody>
          </p:sp>
        </p:grpSp>
        <p:sp>
          <p:nvSpPr>
            <p:cNvPr id="12" name="Text Box 8"/>
            <p:cNvSpPr txBox="1">
              <a:spLocks noChangeArrowheads="1"/>
            </p:cNvSpPr>
            <p:nvPr/>
          </p:nvSpPr>
          <p:spPr bwMode="auto">
            <a:xfrm>
              <a:off x="7809203" y="4920517"/>
              <a:ext cx="201613" cy="251463"/>
            </a:xfrm>
            <a:prstGeom prst="rect">
              <a:avLst/>
            </a:prstGeom>
            <a:noFill/>
            <a:ln w="9525">
              <a:noFill/>
              <a:miter lim="800000"/>
              <a:headEnd/>
              <a:tailEnd/>
            </a:ln>
          </p:spPr>
          <p:txBody>
            <a:bodyPr>
              <a:prstTxWarp prst="textNoShape">
                <a:avLst/>
              </a:prstTxWarp>
              <a:spAutoFit/>
            </a:bodyPr>
            <a:lstStyle/>
            <a:p>
              <a:pPr defTabSz="1474788">
                <a:spcBef>
                  <a:spcPct val="50000"/>
                </a:spcBef>
              </a:pPr>
              <a:r>
                <a:rPr lang="fr-FR" sz="800">
                  <a:latin typeface="Arial" pitchFamily="-106" charset="0"/>
                </a:rPr>
                <a:t>h</a:t>
              </a:r>
              <a:endParaRPr lang="el-GR" sz="800">
                <a:latin typeface="Arial" pitchFamily="-106" charset="0"/>
              </a:endParaRPr>
            </a:p>
          </p:txBody>
        </p:sp>
        <p:cxnSp>
          <p:nvCxnSpPr>
            <p:cNvPr id="13" name="AutoShape 9"/>
            <p:cNvCxnSpPr>
              <a:cxnSpLocks noChangeShapeType="1"/>
              <a:stCxn id="15" idx="0"/>
              <a:endCxn id="52" idx="2"/>
            </p:cNvCxnSpPr>
            <p:nvPr/>
          </p:nvCxnSpPr>
          <p:spPr bwMode="auto">
            <a:xfrm rot="5400000" flipH="1" flipV="1">
              <a:off x="1666226" y="3866272"/>
              <a:ext cx="4096836" cy="2381"/>
            </a:xfrm>
            <a:prstGeom prst="bentConnector3">
              <a:avLst>
                <a:gd name="adj1" fmla="val 50000"/>
              </a:avLst>
            </a:prstGeom>
            <a:noFill/>
            <a:ln w="25400">
              <a:solidFill>
                <a:srgbClr val="800000"/>
              </a:solidFill>
              <a:miter lim="800000"/>
              <a:headEnd/>
              <a:tailEnd type="triangle" w="med" len="med"/>
            </a:ln>
          </p:spPr>
        </p:cxnSp>
        <p:sp>
          <p:nvSpPr>
            <p:cNvPr id="14" name="Oval 10"/>
            <p:cNvSpPr>
              <a:spLocks noChangeArrowheads="1"/>
            </p:cNvSpPr>
            <p:nvPr/>
          </p:nvSpPr>
          <p:spPr bwMode="auto">
            <a:xfrm>
              <a:off x="2600616" y="3255229"/>
              <a:ext cx="8856662" cy="3817938"/>
            </a:xfrm>
            <a:prstGeom prst="ellipse">
              <a:avLst/>
            </a:prstGeom>
            <a:noFill/>
            <a:ln w="63500">
              <a:solidFill>
                <a:srgbClr val="800000"/>
              </a:solidFill>
              <a:round/>
              <a:headEnd/>
              <a:tailEnd/>
            </a:ln>
          </p:spPr>
          <p:txBody>
            <a:bodyPr wrap="none" anchor="ctr">
              <a:prstTxWarp prst="textNoShape">
                <a:avLst/>
              </a:prstTxWarp>
            </a:bodyPr>
            <a:lstStyle/>
            <a:p>
              <a:endParaRPr lang="en-US" sz="1050"/>
            </a:p>
          </p:txBody>
        </p:sp>
        <p:sp>
          <p:nvSpPr>
            <p:cNvPr id="15" name="Text Box 11"/>
            <p:cNvSpPr txBox="1">
              <a:spLocks noChangeArrowheads="1"/>
            </p:cNvSpPr>
            <p:nvPr/>
          </p:nvSpPr>
          <p:spPr bwMode="auto">
            <a:xfrm>
              <a:off x="3095916" y="5915879"/>
              <a:ext cx="1235074" cy="362452"/>
            </a:xfrm>
            <a:prstGeom prst="rect">
              <a:avLst/>
            </a:prstGeom>
            <a:solidFill>
              <a:srgbClr val="800000">
                <a:alpha val="20000"/>
              </a:srgbClr>
            </a:solidFill>
            <a:ln w="25400">
              <a:solidFill>
                <a:srgbClr val="800000"/>
              </a:solidFill>
              <a:miter lim="800000"/>
              <a:headEnd/>
              <a:tailEnd/>
            </a:ln>
          </p:spPr>
          <p:txBody>
            <a:bodyPr lIns="147511" tIns="73756" rIns="147511" bIns="73756">
              <a:prstTxWarp prst="textNoShape">
                <a:avLst/>
              </a:prstTxWarp>
              <a:spAutoFit/>
            </a:bodyPr>
            <a:lstStyle/>
            <a:p>
              <a:pPr algn="ctr" defTabSz="1474788">
                <a:spcBef>
                  <a:spcPct val="50000"/>
                </a:spcBef>
              </a:pPr>
              <a:r>
                <a:rPr lang="fr-FR" sz="1000" dirty="0">
                  <a:latin typeface="Arial" pitchFamily="-106" charset="0"/>
                </a:rPr>
                <a:t>N </a:t>
              </a:r>
              <a:r>
                <a:rPr lang="fr-FR" sz="1000" dirty="0" err="1" smtClean="0">
                  <a:latin typeface="Arial" pitchFamily="-106" charset="0"/>
                </a:rPr>
                <a:t>uptake</a:t>
              </a:r>
              <a:endParaRPr lang="fr-FR" sz="1000" dirty="0">
                <a:latin typeface="Arial" pitchFamily="-106" charset="0"/>
              </a:endParaRPr>
            </a:p>
          </p:txBody>
        </p:sp>
        <p:sp>
          <p:nvSpPr>
            <p:cNvPr id="16" name="Text Box 12"/>
            <p:cNvSpPr txBox="1">
              <a:spLocks noChangeArrowheads="1"/>
            </p:cNvSpPr>
            <p:nvPr/>
          </p:nvSpPr>
          <p:spPr bwMode="auto">
            <a:xfrm>
              <a:off x="7401215" y="5215793"/>
              <a:ext cx="1247775" cy="362452"/>
            </a:xfrm>
            <a:prstGeom prst="rect">
              <a:avLst/>
            </a:prstGeom>
            <a:solidFill>
              <a:srgbClr val="800000">
                <a:alpha val="20000"/>
              </a:srgbClr>
            </a:solidFill>
            <a:ln w="25400">
              <a:solidFill>
                <a:srgbClr val="800000"/>
              </a:solidFill>
              <a:miter lim="800000"/>
              <a:headEnd/>
              <a:tailEnd/>
            </a:ln>
          </p:spPr>
          <p:txBody>
            <a:bodyPr lIns="147511" tIns="73756" rIns="147511" bIns="73756">
              <a:prstTxWarp prst="textNoShape">
                <a:avLst/>
              </a:prstTxWarp>
              <a:spAutoFit/>
            </a:bodyPr>
            <a:lstStyle/>
            <a:p>
              <a:pPr algn="ctr" defTabSz="1474788">
                <a:spcBef>
                  <a:spcPct val="50000"/>
                </a:spcBef>
              </a:pPr>
              <a:r>
                <a:rPr lang="fr-FR" sz="1000" dirty="0">
                  <a:latin typeface="Arial" pitchFamily="-106" charset="0"/>
                </a:rPr>
                <a:t>N </a:t>
              </a:r>
              <a:r>
                <a:rPr lang="fr-FR" sz="1000" dirty="0" err="1" smtClean="0">
                  <a:latin typeface="Arial" pitchFamily="-106" charset="0"/>
                </a:rPr>
                <a:t>Soil</a:t>
              </a:r>
              <a:r>
                <a:rPr lang="fr-FR" sz="1000" dirty="0" smtClean="0">
                  <a:latin typeface="Arial" pitchFamily="-106" charset="0"/>
                </a:rPr>
                <a:t> </a:t>
              </a:r>
              <a:r>
                <a:rPr lang="fr-FR" sz="1000" dirty="0">
                  <a:latin typeface="Arial" pitchFamily="-106" charset="0"/>
                </a:rPr>
                <a:t>1</a:t>
              </a:r>
            </a:p>
          </p:txBody>
        </p:sp>
        <p:sp>
          <p:nvSpPr>
            <p:cNvPr id="17" name="Text Box 13"/>
            <p:cNvSpPr txBox="1">
              <a:spLocks noChangeArrowheads="1"/>
            </p:cNvSpPr>
            <p:nvPr/>
          </p:nvSpPr>
          <p:spPr bwMode="auto">
            <a:xfrm>
              <a:off x="7396453" y="3399690"/>
              <a:ext cx="1252538" cy="362452"/>
            </a:xfrm>
            <a:prstGeom prst="rect">
              <a:avLst/>
            </a:prstGeom>
            <a:solidFill>
              <a:srgbClr val="800000">
                <a:alpha val="20000"/>
              </a:srgbClr>
            </a:solidFill>
            <a:ln w="25400">
              <a:solidFill>
                <a:srgbClr val="800000"/>
              </a:solidFill>
              <a:miter lim="800000"/>
              <a:headEnd/>
              <a:tailEnd/>
            </a:ln>
          </p:spPr>
          <p:txBody>
            <a:bodyPr lIns="147511" tIns="73756" rIns="147511" bIns="73756">
              <a:prstTxWarp prst="textNoShape">
                <a:avLst/>
              </a:prstTxWarp>
              <a:spAutoFit/>
            </a:bodyPr>
            <a:lstStyle/>
            <a:p>
              <a:pPr algn="ctr" defTabSz="1474788">
                <a:spcBef>
                  <a:spcPct val="50000"/>
                </a:spcBef>
              </a:pPr>
              <a:r>
                <a:rPr lang="fr-FR" sz="1000" dirty="0">
                  <a:latin typeface="Arial" pitchFamily="-106" charset="0"/>
                </a:rPr>
                <a:t>N </a:t>
              </a:r>
              <a:r>
                <a:rPr lang="fr-FR" sz="1000" dirty="0" err="1" smtClean="0">
                  <a:latin typeface="Arial" pitchFamily="-106" charset="0"/>
                </a:rPr>
                <a:t>Litter</a:t>
              </a:r>
              <a:endParaRPr lang="fr-FR" sz="1000" dirty="0">
                <a:latin typeface="Arial" pitchFamily="-106" charset="0"/>
              </a:endParaRPr>
            </a:p>
          </p:txBody>
        </p:sp>
        <p:cxnSp>
          <p:nvCxnSpPr>
            <p:cNvPr id="18" name="AutoShape 14"/>
            <p:cNvCxnSpPr>
              <a:cxnSpLocks noChangeShapeType="1"/>
              <a:stCxn id="17" idx="2"/>
              <a:endCxn id="38" idx="0"/>
            </p:cNvCxnSpPr>
            <p:nvPr/>
          </p:nvCxnSpPr>
          <p:spPr bwMode="auto">
            <a:xfrm>
              <a:off x="8022722" y="3762142"/>
              <a:ext cx="0" cy="518612"/>
            </a:xfrm>
            <a:prstGeom prst="straightConnector1">
              <a:avLst/>
            </a:prstGeom>
            <a:noFill/>
            <a:ln w="25400">
              <a:solidFill>
                <a:srgbClr val="800000"/>
              </a:solidFill>
              <a:round/>
              <a:headEnd/>
              <a:tailEnd type="triangle" w="med" len="med"/>
            </a:ln>
          </p:spPr>
        </p:cxnSp>
        <p:sp>
          <p:nvSpPr>
            <p:cNvPr id="19" name="Text Box 15"/>
            <p:cNvSpPr txBox="1">
              <a:spLocks noChangeArrowheads="1"/>
            </p:cNvSpPr>
            <p:nvPr/>
          </p:nvSpPr>
          <p:spPr bwMode="auto">
            <a:xfrm>
              <a:off x="5480341" y="5915879"/>
              <a:ext cx="1512887" cy="362452"/>
            </a:xfrm>
            <a:prstGeom prst="rect">
              <a:avLst/>
            </a:prstGeom>
            <a:solidFill>
              <a:srgbClr val="800000">
                <a:alpha val="20000"/>
              </a:srgbClr>
            </a:solidFill>
            <a:ln w="25400">
              <a:solidFill>
                <a:srgbClr val="800000"/>
              </a:solidFill>
              <a:miter lim="800000"/>
              <a:headEnd/>
              <a:tailEnd/>
            </a:ln>
          </p:spPr>
          <p:txBody>
            <a:bodyPr lIns="147511" tIns="73756" rIns="147511" bIns="73756">
              <a:prstTxWarp prst="textNoShape">
                <a:avLst/>
              </a:prstTxWarp>
              <a:spAutoFit/>
            </a:bodyPr>
            <a:lstStyle/>
            <a:p>
              <a:pPr algn="ctr" defTabSz="1474788">
                <a:spcBef>
                  <a:spcPct val="50000"/>
                </a:spcBef>
              </a:pPr>
              <a:r>
                <a:rPr lang="fr-FR" sz="1000" dirty="0">
                  <a:latin typeface="Arial" pitchFamily="-106" charset="0"/>
                </a:rPr>
                <a:t>N </a:t>
              </a:r>
              <a:r>
                <a:rPr lang="fr-FR" sz="1000" dirty="0" err="1" smtClean="0">
                  <a:latin typeface="Arial" pitchFamily="-106" charset="0"/>
                </a:rPr>
                <a:t>available</a:t>
              </a:r>
              <a:endParaRPr lang="fr-FR" sz="1000" dirty="0">
                <a:latin typeface="Arial" pitchFamily="-106" charset="0"/>
              </a:endParaRPr>
            </a:p>
          </p:txBody>
        </p:sp>
        <p:cxnSp>
          <p:nvCxnSpPr>
            <p:cNvPr id="20" name="AutoShape 16"/>
            <p:cNvCxnSpPr>
              <a:cxnSpLocks noChangeShapeType="1"/>
              <a:stCxn id="19" idx="1"/>
              <a:endCxn id="15" idx="3"/>
            </p:cNvCxnSpPr>
            <p:nvPr/>
          </p:nvCxnSpPr>
          <p:spPr bwMode="auto">
            <a:xfrm flipH="1">
              <a:off x="4330990" y="6097105"/>
              <a:ext cx="1149350" cy="0"/>
            </a:xfrm>
            <a:prstGeom prst="straightConnector1">
              <a:avLst/>
            </a:prstGeom>
            <a:noFill/>
            <a:ln w="25400">
              <a:solidFill>
                <a:srgbClr val="800000"/>
              </a:solidFill>
              <a:round/>
              <a:headEnd/>
              <a:tailEnd type="triangle" w="med" len="med"/>
            </a:ln>
          </p:spPr>
        </p:cxnSp>
        <p:sp>
          <p:nvSpPr>
            <p:cNvPr id="21" name="Line 17"/>
            <p:cNvSpPr>
              <a:spLocks noChangeShapeType="1"/>
            </p:cNvSpPr>
            <p:nvPr/>
          </p:nvSpPr>
          <p:spPr bwMode="auto">
            <a:xfrm flipV="1">
              <a:off x="5119978" y="6136542"/>
              <a:ext cx="6350" cy="414337"/>
            </a:xfrm>
            <a:prstGeom prst="line">
              <a:avLst/>
            </a:prstGeom>
            <a:noFill/>
            <a:ln w="25400">
              <a:solidFill>
                <a:srgbClr val="800000"/>
              </a:solidFill>
              <a:round/>
              <a:headEnd type="triangle" w="med" len="med"/>
              <a:tailEnd/>
            </a:ln>
          </p:spPr>
          <p:txBody>
            <a:bodyPr>
              <a:prstTxWarp prst="textNoShape">
                <a:avLst/>
              </a:prstTxWarp>
            </a:bodyPr>
            <a:lstStyle/>
            <a:p>
              <a:endParaRPr lang="en-US" sz="1050"/>
            </a:p>
          </p:txBody>
        </p:sp>
        <p:sp>
          <p:nvSpPr>
            <p:cNvPr id="22" name="Text Box 18"/>
            <p:cNvSpPr txBox="1">
              <a:spLocks noChangeArrowheads="1"/>
            </p:cNvSpPr>
            <p:nvPr/>
          </p:nvSpPr>
          <p:spPr bwMode="auto">
            <a:xfrm>
              <a:off x="4688178" y="5895242"/>
              <a:ext cx="203200" cy="251463"/>
            </a:xfrm>
            <a:prstGeom prst="rect">
              <a:avLst/>
            </a:prstGeom>
            <a:noFill/>
            <a:ln w="9525">
              <a:noFill/>
              <a:miter lim="800000"/>
              <a:headEnd/>
              <a:tailEnd/>
            </a:ln>
          </p:spPr>
          <p:txBody>
            <a:bodyPr>
              <a:prstTxWarp prst="textNoShape">
                <a:avLst/>
              </a:prstTxWarp>
              <a:spAutoFit/>
            </a:bodyPr>
            <a:lstStyle/>
            <a:p>
              <a:pPr defTabSz="1474788">
                <a:spcBef>
                  <a:spcPct val="50000"/>
                </a:spcBef>
              </a:pPr>
              <a:r>
                <a:rPr lang="fr-FR" sz="800">
                  <a:latin typeface="Arial" pitchFamily="-106" charset="0"/>
                </a:rPr>
                <a:t>x</a:t>
              </a:r>
              <a:endParaRPr lang="el-GR" sz="800">
                <a:latin typeface="Arial" pitchFamily="-106" charset="0"/>
              </a:endParaRPr>
            </a:p>
          </p:txBody>
        </p:sp>
        <p:sp>
          <p:nvSpPr>
            <p:cNvPr id="23" name="Text Box 19"/>
            <p:cNvSpPr txBox="1">
              <a:spLocks noChangeArrowheads="1"/>
            </p:cNvSpPr>
            <p:nvPr/>
          </p:nvSpPr>
          <p:spPr bwMode="auto">
            <a:xfrm>
              <a:off x="5048541" y="6207980"/>
              <a:ext cx="519112" cy="251463"/>
            </a:xfrm>
            <a:prstGeom prst="rect">
              <a:avLst/>
            </a:prstGeom>
            <a:noFill/>
            <a:ln w="9525">
              <a:noFill/>
              <a:miter lim="800000"/>
              <a:headEnd/>
              <a:tailEnd/>
            </a:ln>
          </p:spPr>
          <p:txBody>
            <a:bodyPr>
              <a:prstTxWarp prst="textNoShape">
                <a:avLst/>
              </a:prstTxWarp>
              <a:spAutoFit/>
            </a:bodyPr>
            <a:lstStyle/>
            <a:p>
              <a:pPr defTabSz="1474788">
                <a:spcBef>
                  <a:spcPct val="50000"/>
                </a:spcBef>
              </a:pPr>
              <a:r>
                <a:rPr lang="fr-FR" sz="800">
                  <a:latin typeface="Arial" pitchFamily="-106" charset="0"/>
                </a:rPr>
                <a:t>1-x</a:t>
              </a:r>
              <a:endParaRPr lang="el-GR" sz="800">
                <a:latin typeface="Arial" pitchFamily="-106" charset="0"/>
              </a:endParaRPr>
            </a:p>
          </p:txBody>
        </p:sp>
        <p:sp>
          <p:nvSpPr>
            <p:cNvPr id="24" name="Text Box 20"/>
            <p:cNvSpPr txBox="1">
              <a:spLocks noChangeArrowheads="1"/>
            </p:cNvSpPr>
            <p:nvPr/>
          </p:nvSpPr>
          <p:spPr bwMode="auto">
            <a:xfrm>
              <a:off x="7385341" y="6223853"/>
              <a:ext cx="1223962" cy="362452"/>
            </a:xfrm>
            <a:prstGeom prst="rect">
              <a:avLst/>
            </a:prstGeom>
            <a:solidFill>
              <a:srgbClr val="800000">
                <a:alpha val="20000"/>
              </a:srgbClr>
            </a:solidFill>
            <a:ln w="25400">
              <a:solidFill>
                <a:srgbClr val="800000"/>
              </a:solidFill>
              <a:miter lim="800000"/>
              <a:headEnd/>
              <a:tailEnd/>
            </a:ln>
          </p:spPr>
          <p:txBody>
            <a:bodyPr lIns="147511" tIns="73756" rIns="147511" bIns="73756">
              <a:prstTxWarp prst="textNoShape">
                <a:avLst/>
              </a:prstTxWarp>
              <a:spAutoFit/>
            </a:bodyPr>
            <a:lstStyle/>
            <a:p>
              <a:pPr algn="ctr" defTabSz="1474788">
                <a:spcBef>
                  <a:spcPct val="50000"/>
                </a:spcBef>
              </a:pPr>
              <a:r>
                <a:rPr lang="fr-FR" sz="1000" dirty="0">
                  <a:latin typeface="Arial" pitchFamily="-106" charset="0"/>
                </a:rPr>
                <a:t>N </a:t>
              </a:r>
              <a:r>
                <a:rPr lang="fr-FR" sz="1000" dirty="0" err="1" smtClean="0">
                  <a:latin typeface="Arial" pitchFamily="-106" charset="0"/>
                </a:rPr>
                <a:t>Soil</a:t>
              </a:r>
              <a:r>
                <a:rPr lang="fr-FR" sz="1000" dirty="0" smtClean="0">
                  <a:latin typeface="Arial" pitchFamily="-106" charset="0"/>
                </a:rPr>
                <a:t> </a:t>
              </a:r>
              <a:r>
                <a:rPr lang="fr-FR" sz="1000" dirty="0">
                  <a:latin typeface="Arial" pitchFamily="-106" charset="0"/>
                </a:rPr>
                <a:t>2</a:t>
              </a:r>
            </a:p>
          </p:txBody>
        </p:sp>
        <p:sp>
          <p:nvSpPr>
            <p:cNvPr id="25" name="Text Box 22"/>
            <p:cNvSpPr txBox="1">
              <a:spLocks noChangeArrowheads="1"/>
            </p:cNvSpPr>
            <p:nvPr/>
          </p:nvSpPr>
          <p:spPr bwMode="auto">
            <a:xfrm>
              <a:off x="8006053" y="5976204"/>
              <a:ext cx="314326" cy="251463"/>
            </a:xfrm>
            <a:prstGeom prst="rect">
              <a:avLst/>
            </a:prstGeom>
            <a:noFill/>
            <a:ln w="9525">
              <a:noFill/>
              <a:miter lim="800000"/>
              <a:headEnd/>
              <a:tailEnd/>
            </a:ln>
          </p:spPr>
          <p:txBody>
            <a:bodyPr>
              <a:prstTxWarp prst="textNoShape">
                <a:avLst/>
              </a:prstTxWarp>
              <a:spAutoFit/>
            </a:bodyPr>
            <a:lstStyle/>
            <a:p>
              <a:pPr defTabSz="1474788">
                <a:spcBef>
                  <a:spcPct val="50000"/>
                </a:spcBef>
              </a:pPr>
              <a:r>
                <a:rPr lang="fr-FR" sz="800">
                  <a:latin typeface="Arial" pitchFamily="-106" charset="0"/>
                </a:rPr>
                <a:t>tr</a:t>
              </a:r>
              <a:endParaRPr lang="el-GR" sz="800">
                <a:latin typeface="Arial" pitchFamily="-106" charset="0"/>
              </a:endParaRPr>
            </a:p>
          </p:txBody>
        </p:sp>
        <p:sp>
          <p:nvSpPr>
            <p:cNvPr id="26" name="Text Box 23"/>
            <p:cNvSpPr txBox="1">
              <a:spLocks noChangeArrowheads="1"/>
            </p:cNvSpPr>
            <p:nvPr/>
          </p:nvSpPr>
          <p:spPr bwMode="auto">
            <a:xfrm>
              <a:off x="7201191" y="5838092"/>
              <a:ext cx="439738" cy="251463"/>
            </a:xfrm>
            <a:prstGeom prst="rect">
              <a:avLst/>
            </a:prstGeom>
            <a:noFill/>
            <a:ln w="9525">
              <a:noFill/>
              <a:miter lim="800000"/>
              <a:headEnd/>
              <a:tailEnd/>
            </a:ln>
          </p:spPr>
          <p:txBody>
            <a:bodyPr>
              <a:prstTxWarp prst="textNoShape">
                <a:avLst/>
              </a:prstTxWarp>
              <a:spAutoFit/>
            </a:bodyPr>
            <a:lstStyle/>
            <a:p>
              <a:pPr defTabSz="1474788">
                <a:spcBef>
                  <a:spcPct val="50000"/>
                </a:spcBef>
              </a:pPr>
              <a:r>
                <a:rPr lang="fr-FR" sz="800">
                  <a:latin typeface="Arial" pitchFamily="-106" charset="0"/>
                </a:rPr>
                <a:t>1-tr</a:t>
              </a:r>
              <a:endParaRPr lang="el-GR" sz="800">
                <a:latin typeface="Arial" pitchFamily="-106" charset="0"/>
              </a:endParaRPr>
            </a:p>
          </p:txBody>
        </p:sp>
        <p:cxnSp>
          <p:nvCxnSpPr>
            <p:cNvPr id="27" name="AutoShape 24"/>
            <p:cNvCxnSpPr>
              <a:cxnSpLocks noChangeShapeType="1"/>
              <a:stCxn id="29" idx="3"/>
              <a:endCxn id="19" idx="3"/>
            </p:cNvCxnSpPr>
            <p:nvPr/>
          </p:nvCxnSpPr>
          <p:spPr bwMode="auto">
            <a:xfrm flipH="1">
              <a:off x="6993228" y="5992457"/>
              <a:ext cx="986309" cy="104649"/>
            </a:xfrm>
            <a:prstGeom prst="straightConnector1">
              <a:avLst/>
            </a:prstGeom>
            <a:noFill/>
            <a:ln w="25400">
              <a:solidFill>
                <a:srgbClr val="800000"/>
              </a:solidFill>
              <a:round/>
              <a:headEnd/>
              <a:tailEnd type="triangle" w="med" len="med"/>
            </a:ln>
          </p:spPr>
        </p:cxnSp>
        <p:cxnSp>
          <p:nvCxnSpPr>
            <p:cNvPr id="28" name="AutoShape 25"/>
            <p:cNvCxnSpPr>
              <a:cxnSpLocks noChangeShapeType="1"/>
              <a:stCxn id="30" idx="1"/>
              <a:endCxn id="24" idx="0"/>
            </p:cNvCxnSpPr>
            <p:nvPr/>
          </p:nvCxnSpPr>
          <p:spPr bwMode="auto">
            <a:xfrm flipH="1">
              <a:off x="7997323" y="5965092"/>
              <a:ext cx="3968" cy="258761"/>
            </a:xfrm>
            <a:prstGeom prst="straightConnector1">
              <a:avLst/>
            </a:prstGeom>
            <a:noFill/>
            <a:ln w="25400">
              <a:solidFill>
                <a:srgbClr val="800000"/>
              </a:solidFill>
              <a:round/>
              <a:headEnd/>
              <a:tailEnd type="triangle" w="med" len="med"/>
            </a:ln>
          </p:spPr>
        </p:cxnSp>
        <p:sp>
          <p:nvSpPr>
            <p:cNvPr id="29" name="Oval 26"/>
            <p:cNvSpPr>
              <a:spLocks noChangeArrowheads="1"/>
            </p:cNvSpPr>
            <p:nvPr/>
          </p:nvSpPr>
          <p:spPr bwMode="auto">
            <a:xfrm>
              <a:off x="7969541" y="5920642"/>
              <a:ext cx="68262" cy="84137"/>
            </a:xfrm>
            <a:prstGeom prst="ellipse">
              <a:avLst/>
            </a:prstGeom>
            <a:solidFill>
              <a:srgbClr val="800000"/>
            </a:solidFill>
            <a:ln w="9525">
              <a:noFill/>
              <a:round/>
              <a:headEnd/>
              <a:tailEnd/>
            </a:ln>
          </p:spPr>
          <p:txBody>
            <a:bodyPr wrap="none" anchor="ctr">
              <a:prstTxWarp prst="textNoShape">
                <a:avLst/>
              </a:prstTxWarp>
            </a:bodyPr>
            <a:lstStyle/>
            <a:p>
              <a:endParaRPr lang="en-US" sz="1050"/>
            </a:p>
          </p:txBody>
        </p:sp>
        <p:sp>
          <p:nvSpPr>
            <p:cNvPr id="30" name="Line 27"/>
            <p:cNvSpPr>
              <a:spLocks noChangeShapeType="1"/>
            </p:cNvSpPr>
            <p:nvPr/>
          </p:nvSpPr>
          <p:spPr bwMode="auto">
            <a:xfrm flipH="1">
              <a:off x="8001291" y="5631717"/>
              <a:ext cx="6350" cy="333375"/>
            </a:xfrm>
            <a:prstGeom prst="line">
              <a:avLst/>
            </a:prstGeom>
            <a:noFill/>
            <a:ln w="25400">
              <a:solidFill>
                <a:srgbClr val="800000"/>
              </a:solidFill>
              <a:round/>
              <a:headEnd/>
              <a:tailEnd/>
            </a:ln>
          </p:spPr>
          <p:txBody>
            <a:bodyPr>
              <a:prstTxWarp prst="textNoShape">
                <a:avLst/>
              </a:prstTxWarp>
            </a:bodyPr>
            <a:lstStyle/>
            <a:p>
              <a:endParaRPr lang="en-US" sz="1050"/>
            </a:p>
          </p:txBody>
        </p:sp>
        <p:sp>
          <p:nvSpPr>
            <p:cNvPr id="31" name="Oval 28"/>
            <p:cNvSpPr>
              <a:spLocks noChangeArrowheads="1"/>
            </p:cNvSpPr>
            <p:nvPr/>
          </p:nvSpPr>
          <p:spPr bwMode="auto">
            <a:xfrm>
              <a:off x="7993353" y="3975954"/>
              <a:ext cx="66675" cy="84138"/>
            </a:xfrm>
            <a:prstGeom prst="ellipse">
              <a:avLst/>
            </a:prstGeom>
            <a:solidFill>
              <a:srgbClr val="800000"/>
            </a:solidFill>
            <a:ln w="9525">
              <a:noFill/>
              <a:round/>
              <a:headEnd/>
              <a:tailEnd/>
            </a:ln>
          </p:spPr>
          <p:txBody>
            <a:bodyPr wrap="none" anchor="ctr">
              <a:prstTxWarp prst="textNoShape">
                <a:avLst/>
              </a:prstTxWarp>
            </a:bodyPr>
            <a:lstStyle/>
            <a:p>
              <a:endParaRPr lang="en-US" sz="1050"/>
            </a:p>
          </p:txBody>
        </p:sp>
        <p:sp>
          <p:nvSpPr>
            <p:cNvPr id="32" name="Text Box 29"/>
            <p:cNvSpPr txBox="1">
              <a:spLocks noChangeArrowheads="1"/>
            </p:cNvSpPr>
            <p:nvPr/>
          </p:nvSpPr>
          <p:spPr bwMode="auto">
            <a:xfrm>
              <a:off x="8001291" y="3760054"/>
              <a:ext cx="1008063" cy="251463"/>
            </a:xfrm>
            <a:prstGeom prst="rect">
              <a:avLst/>
            </a:prstGeom>
            <a:noFill/>
            <a:ln w="9525">
              <a:noFill/>
              <a:miter lim="800000"/>
              <a:headEnd/>
              <a:tailEnd/>
            </a:ln>
          </p:spPr>
          <p:txBody>
            <a:bodyPr>
              <a:prstTxWarp prst="textNoShape">
                <a:avLst/>
              </a:prstTxWarp>
              <a:spAutoFit/>
            </a:bodyPr>
            <a:lstStyle/>
            <a:p>
              <a:pPr defTabSz="1474788">
                <a:spcBef>
                  <a:spcPct val="50000"/>
                </a:spcBef>
              </a:pPr>
              <a:r>
                <a:rPr lang="fr-FR" sz="800">
                  <a:latin typeface="Arial" pitchFamily="-106" charset="0"/>
                </a:rPr>
                <a:t>k</a:t>
              </a:r>
              <a:r>
                <a:rPr lang="fr-FR" sz="800" baseline="-25000">
                  <a:latin typeface="Arial" pitchFamily="-106" charset="0"/>
                </a:rPr>
                <a:t>litière</a:t>
              </a:r>
              <a:r>
                <a:rPr lang="fr-FR" sz="800">
                  <a:latin typeface="Arial" pitchFamily="-106" charset="0"/>
                </a:rPr>
                <a:t> . N</a:t>
              </a:r>
              <a:r>
                <a:rPr lang="fr-FR" sz="800" baseline="-25000">
                  <a:latin typeface="Arial" pitchFamily="-106" charset="0"/>
                </a:rPr>
                <a:t>litière</a:t>
              </a:r>
              <a:endParaRPr lang="fr-FR" sz="800">
                <a:latin typeface="Arial" pitchFamily="-106" charset="0"/>
              </a:endParaRPr>
            </a:p>
          </p:txBody>
        </p:sp>
        <p:sp>
          <p:nvSpPr>
            <p:cNvPr id="33" name="Text Box 30"/>
            <p:cNvSpPr txBox="1">
              <a:spLocks noChangeArrowheads="1"/>
            </p:cNvSpPr>
            <p:nvPr/>
          </p:nvSpPr>
          <p:spPr bwMode="auto">
            <a:xfrm>
              <a:off x="7975891" y="5576153"/>
              <a:ext cx="1044575" cy="251463"/>
            </a:xfrm>
            <a:prstGeom prst="rect">
              <a:avLst/>
            </a:prstGeom>
            <a:noFill/>
            <a:ln w="9525">
              <a:noFill/>
              <a:miter lim="800000"/>
              <a:headEnd/>
              <a:tailEnd/>
            </a:ln>
          </p:spPr>
          <p:txBody>
            <a:bodyPr>
              <a:prstTxWarp prst="textNoShape">
                <a:avLst/>
              </a:prstTxWarp>
              <a:spAutoFit/>
            </a:bodyPr>
            <a:lstStyle/>
            <a:p>
              <a:pPr defTabSz="1474788">
                <a:spcBef>
                  <a:spcPct val="50000"/>
                </a:spcBef>
              </a:pPr>
              <a:r>
                <a:rPr lang="fr-FR" sz="800">
                  <a:latin typeface="Arial" pitchFamily="-106" charset="0"/>
                </a:rPr>
                <a:t>k</a:t>
              </a:r>
              <a:r>
                <a:rPr lang="fr-FR" sz="800" baseline="-25000">
                  <a:latin typeface="Arial" pitchFamily="-106" charset="0"/>
                </a:rPr>
                <a:t>sol 1</a:t>
              </a:r>
              <a:r>
                <a:rPr lang="fr-FR" sz="800">
                  <a:latin typeface="Arial" pitchFamily="-106" charset="0"/>
                </a:rPr>
                <a:t> . N</a:t>
              </a:r>
              <a:r>
                <a:rPr lang="fr-FR" sz="800" baseline="-25000">
                  <a:latin typeface="Arial" pitchFamily="-106" charset="0"/>
                </a:rPr>
                <a:t>sol 1</a:t>
              </a:r>
              <a:endParaRPr lang="fr-FR" sz="800">
                <a:latin typeface="Arial" pitchFamily="-106" charset="0"/>
              </a:endParaRPr>
            </a:p>
          </p:txBody>
        </p:sp>
        <p:sp>
          <p:nvSpPr>
            <p:cNvPr id="34" name="WordArt 31"/>
            <p:cNvSpPr>
              <a:spLocks noChangeArrowheads="1" noChangeShapeType="1" noTextEdit="1"/>
            </p:cNvSpPr>
            <p:nvPr/>
          </p:nvSpPr>
          <p:spPr bwMode="auto">
            <a:xfrm>
              <a:off x="9945978" y="4768117"/>
              <a:ext cx="550863" cy="433387"/>
            </a:xfrm>
            <a:prstGeom prst="rect">
              <a:avLst/>
            </a:prstGeom>
          </p:spPr>
          <p:txBody>
            <a:bodyPr wrap="none" fromWordArt="1">
              <a:prstTxWarp prst="textPlain">
                <a:avLst>
                  <a:gd name="adj" fmla="val 50000"/>
                </a:avLst>
              </a:prstTxWarp>
            </a:bodyPr>
            <a:lstStyle/>
            <a:p>
              <a:pPr algn="ctr"/>
              <a:r>
                <a:rPr lang="fr-FR" sz="2400" i="1" kern="10" dirty="0" err="1" smtClean="0">
                  <a:ln w="9525">
                    <a:solidFill>
                      <a:schemeClr val="tx1"/>
                    </a:solidFill>
                    <a:round/>
                    <a:headEnd/>
                    <a:tailEnd/>
                  </a:ln>
                  <a:solidFill>
                    <a:srgbClr val="800000">
                      <a:alpha val="50195"/>
                    </a:srgbClr>
                  </a:solidFill>
                  <a:effectLst>
                    <a:outerShdw blurRad="63500" dist="38099" dir="2700000" algn="ctr" rotWithShape="0">
                      <a:srgbClr val="000000">
                        <a:alpha val="79999"/>
                      </a:srgbClr>
                    </a:outerShdw>
                  </a:effectLst>
                  <a:latin typeface="Aparajita"/>
                  <a:ea typeface="Aparajita"/>
                  <a:cs typeface="Aparajita"/>
                </a:rPr>
                <a:t>Soil</a:t>
              </a:r>
              <a:endParaRPr lang="en-US" sz="2400" i="1" kern="10" dirty="0">
                <a:ln w="9525">
                  <a:solidFill>
                    <a:schemeClr val="tx1"/>
                  </a:solidFill>
                  <a:round/>
                  <a:headEnd/>
                  <a:tailEnd/>
                </a:ln>
                <a:solidFill>
                  <a:srgbClr val="800000">
                    <a:alpha val="50195"/>
                  </a:srgbClr>
                </a:solidFill>
                <a:effectLst>
                  <a:outerShdw blurRad="63500" dist="38099" dir="2700000" algn="ctr" rotWithShape="0">
                    <a:srgbClr val="000000">
                      <a:alpha val="79999"/>
                    </a:srgbClr>
                  </a:outerShdw>
                </a:effectLst>
                <a:latin typeface="Aparajita"/>
                <a:ea typeface="Aparajita"/>
                <a:cs typeface="Aparajita"/>
              </a:endParaRPr>
            </a:p>
          </p:txBody>
        </p:sp>
        <p:sp>
          <p:nvSpPr>
            <p:cNvPr id="35" name="Text Box 45"/>
            <p:cNvSpPr txBox="1">
              <a:spLocks noChangeArrowheads="1"/>
            </p:cNvSpPr>
            <p:nvPr/>
          </p:nvSpPr>
          <p:spPr bwMode="auto">
            <a:xfrm>
              <a:off x="8001291" y="6598506"/>
              <a:ext cx="1049338" cy="251463"/>
            </a:xfrm>
            <a:prstGeom prst="rect">
              <a:avLst/>
            </a:prstGeom>
            <a:noFill/>
            <a:ln w="9525">
              <a:noFill/>
              <a:miter lim="800000"/>
              <a:headEnd/>
              <a:tailEnd/>
            </a:ln>
          </p:spPr>
          <p:txBody>
            <a:bodyPr>
              <a:prstTxWarp prst="textNoShape">
                <a:avLst/>
              </a:prstTxWarp>
              <a:spAutoFit/>
            </a:bodyPr>
            <a:lstStyle/>
            <a:p>
              <a:pPr defTabSz="1474788">
                <a:spcBef>
                  <a:spcPct val="50000"/>
                </a:spcBef>
              </a:pPr>
              <a:r>
                <a:rPr lang="fr-FR" sz="800">
                  <a:latin typeface="Arial" pitchFamily="-106" charset="0"/>
                </a:rPr>
                <a:t>k</a:t>
              </a:r>
              <a:r>
                <a:rPr lang="fr-FR" sz="800" baseline="-25000">
                  <a:latin typeface="Arial" pitchFamily="-106" charset="0"/>
                </a:rPr>
                <a:t>sol 2</a:t>
              </a:r>
              <a:r>
                <a:rPr lang="fr-FR" sz="800">
                  <a:latin typeface="Arial" pitchFamily="-106" charset="0"/>
                </a:rPr>
                <a:t> . N</a:t>
              </a:r>
              <a:r>
                <a:rPr lang="fr-FR" sz="800" baseline="-25000">
                  <a:latin typeface="Arial" pitchFamily="-106" charset="0"/>
                </a:rPr>
                <a:t>sol 2</a:t>
              </a:r>
              <a:endParaRPr lang="fr-FR" sz="800">
                <a:latin typeface="Arial" pitchFamily="-106" charset="0"/>
              </a:endParaRPr>
            </a:p>
          </p:txBody>
        </p:sp>
        <p:sp>
          <p:nvSpPr>
            <p:cNvPr id="36" name="Line 46"/>
            <p:cNvSpPr>
              <a:spLocks noChangeShapeType="1"/>
            </p:cNvSpPr>
            <p:nvPr/>
          </p:nvSpPr>
          <p:spPr bwMode="auto">
            <a:xfrm flipH="1">
              <a:off x="8001291" y="6639779"/>
              <a:ext cx="6350" cy="292100"/>
            </a:xfrm>
            <a:prstGeom prst="line">
              <a:avLst/>
            </a:prstGeom>
            <a:noFill/>
            <a:ln w="25400">
              <a:solidFill>
                <a:srgbClr val="800000"/>
              </a:solidFill>
              <a:round/>
              <a:headEnd/>
              <a:tailEnd/>
            </a:ln>
          </p:spPr>
          <p:txBody>
            <a:bodyPr>
              <a:prstTxWarp prst="textNoShape">
                <a:avLst/>
              </a:prstTxWarp>
            </a:bodyPr>
            <a:lstStyle/>
            <a:p>
              <a:endParaRPr lang="en-US" sz="1050"/>
            </a:p>
          </p:txBody>
        </p:sp>
        <p:sp>
          <p:nvSpPr>
            <p:cNvPr id="37" name="Oval 47"/>
            <p:cNvSpPr>
              <a:spLocks noChangeArrowheads="1"/>
            </p:cNvSpPr>
            <p:nvPr/>
          </p:nvSpPr>
          <p:spPr bwMode="auto">
            <a:xfrm>
              <a:off x="7964778" y="6871554"/>
              <a:ext cx="68263" cy="84138"/>
            </a:xfrm>
            <a:prstGeom prst="ellipse">
              <a:avLst/>
            </a:prstGeom>
            <a:solidFill>
              <a:srgbClr val="800000"/>
            </a:solidFill>
            <a:ln w="9525">
              <a:noFill/>
              <a:round/>
              <a:headEnd/>
              <a:tailEnd/>
            </a:ln>
          </p:spPr>
          <p:txBody>
            <a:bodyPr wrap="none" anchor="ctr">
              <a:prstTxWarp prst="textNoShape">
                <a:avLst/>
              </a:prstTxWarp>
            </a:bodyPr>
            <a:lstStyle/>
            <a:p>
              <a:endParaRPr lang="en-US" sz="1050"/>
            </a:p>
          </p:txBody>
        </p:sp>
        <p:sp>
          <p:nvSpPr>
            <p:cNvPr id="38" name="Text Box 48"/>
            <p:cNvSpPr txBox="1">
              <a:spLocks noChangeArrowheads="1"/>
            </p:cNvSpPr>
            <p:nvPr/>
          </p:nvSpPr>
          <p:spPr bwMode="auto">
            <a:xfrm>
              <a:off x="7396453" y="4280754"/>
              <a:ext cx="1252538" cy="362452"/>
            </a:xfrm>
            <a:prstGeom prst="rect">
              <a:avLst/>
            </a:prstGeom>
            <a:solidFill>
              <a:srgbClr val="800000">
                <a:alpha val="20000"/>
              </a:srgbClr>
            </a:solidFill>
            <a:ln w="25400">
              <a:solidFill>
                <a:srgbClr val="800000"/>
              </a:solidFill>
              <a:miter lim="800000"/>
              <a:headEnd/>
              <a:tailEnd/>
            </a:ln>
          </p:spPr>
          <p:txBody>
            <a:bodyPr lIns="147511" tIns="73756" rIns="147511" bIns="73756">
              <a:prstTxWarp prst="textNoShape">
                <a:avLst/>
              </a:prstTxWarp>
              <a:spAutoFit/>
            </a:bodyPr>
            <a:lstStyle/>
            <a:p>
              <a:pPr algn="ctr" defTabSz="1474788">
                <a:spcBef>
                  <a:spcPct val="50000"/>
                </a:spcBef>
              </a:pPr>
              <a:r>
                <a:rPr lang="fr-FR" sz="1000" dirty="0">
                  <a:latin typeface="Arial" pitchFamily="-106" charset="0"/>
                </a:rPr>
                <a:t>N </a:t>
              </a:r>
              <a:r>
                <a:rPr lang="fr-FR" sz="1000" dirty="0" err="1" smtClean="0">
                  <a:latin typeface="Arial" pitchFamily="-106" charset="0"/>
                </a:rPr>
                <a:t>Debris</a:t>
              </a:r>
              <a:endParaRPr lang="fr-FR" sz="1000" dirty="0">
                <a:latin typeface="Arial" pitchFamily="-106" charset="0"/>
              </a:endParaRPr>
            </a:p>
          </p:txBody>
        </p:sp>
        <p:cxnSp>
          <p:nvCxnSpPr>
            <p:cNvPr id="39" name="AutoShape 49"/>
            <p:cNvCxnSpPr>
              <a:cxnSpLocks noChangeShapeType="1"/>
              <a:stCxn id="38" idx="2"/>
              <a:endCxn id="16" idx="0"/>
            </p:cNvCxnSpPr>
            <p:nvPr/>
          </p:nvCxnSpPr>
          <p:spPr bwMode="auto">
            <a:xfrm>
              <a:off x="8022722" y="4643205"/>
              <a:ext cx="2381" cy="572588"/>
            </a:xfrm>
            <a:prstGeom prst="straightConnector1">
              <a:avLst/>
            </a:prstGeom>
            <a:noFill/>
            <a:ln w="25400">
              <a:solidFill>
                <a:srgbClr val="800000"/>
              </a:solidFill>
              <a:round/>
              <a:headEnd/>
              <a:tailEnd type="triangle" w="med" len="med"/>
            </a:ln>
          </p:spPr>
        </p:cxnSp>
        <p:sp>
          <p:nvSpPr>
            <p:cNvPr id="40" name="Oval 50"/>
            <p:cNvSpPr>
              <a:spLocks noChangeArrowheads="1"/>
            </p:cNvSpPr>
            <p:nvPr/>
          </p:nvSpPr>
          <p:spPr bwMode="auto">
            <a:xfrm>
              <a:off x="7993353" y="4899879"/>
              <a:ext cx="66675" cy="84138"/>
            </a:xfrm>
            <a:prstGeom prst="ellipse">
              <a:avLst/>
            </a:prstGeom>
            <a:solidFill>
              <a:srgbClr val="800000"/>
            </a:solidFill>
            <a:ln w="9525">
              <a:noFill/>
              <a:round/>
              <a:headEnd/>
              <a:tailEnd/>
            </a:ln>
          </p:spPr>
          <p:txBody>
            <a:bodyPr wrap="none" anchor="ctr">
              <a:prstTxWarp prst="textNoShape">
                <a:avLst/>
              </a:prstTxWarp>
            </a:bodyPr>
            <a:lstStyle/>
            <a:p>
              <a:endParaRPr lang="en-US" sz="1050"/>
            </a:p>
          </p:txBody>
        </p:sp>
        <p:cxnSp>
          <p:nvCxnSpPr>
            <p:cNvPr id="41" name="AutoShape 51"/>
            <p:cNvCxnSpPr>
              <a:cxnSpLocks noChangeShapeType="1"/>
              <a:stCxn id="40" idx="2"/>
              <a:endCxn id="19" idx="0"/>
            </p:cNvCxnSpPr>
            <p:nvPr/>
          </p:nvCxnSpPr>
          <p:spPr bwMode="auto">
            <a:xfrm rot="10800000" flipV="1">
              <a:off x="6236784" y="4941947"/>
              <a:ext cx="1756568" cy="973932"/>
            </a:xfrm>
            <a:prstGeom prst="bentConnector2">
              <a:avLst/>
            </a:prstGeom>
            <a:noFill/>
            <a:ln w="25400">
              <a:solidFill>
                <a:srgbClr val="800000"/>
              </a:solidFill>
              <a:miter lim="800000"/>
              <a:headEnd/>
              <a:tailEnd type="triangle" w="med" len="med"/>
            </a:ln>
          </p:spPr>
        </p:cxnSp>
        <p:sp>
          <p:nvSpPr>
            <p:cNvPr id="42" name="Text Box 52"/>
            <p:cNvSpPr txBox="1">
              <a:spLocks noChangeArrowheads="1"/>
            </p:cNvSpPr>
            <p:nvPr/>
          </p:nvSpPr>
          <p:spPr bwMode="auto">
            <a:xfrm>
              <a:off x="6169316" y="5272943"/>
              <a:ext cx="422275" cy="251463"/>
            </a:xfrm>
            <a:prstGeom prst="rect">
              <a:avLst/>
            </a:prstGeom>
            <a:noFill/>
            <a:ln w="9525">
              <a:noFill/>
              <a:miter lim="800000"/>
              <a:headEnd/>
              <a:tailEnd/>
            </a:ln>
          </p:spPr>
          <p:txBody>
            <a:bodyPr>
              <a:prstTxWarp prst="textNoShape">
                <a:avLst/>
              </a:prstTxWarp>
              <a:spAutoFit/>
            </a:bodyPr>
            <a:lstStyle/>
            <a:p>
              <a:pPr defTabSz="1474788">
                <a:spcBef>
                  <a:spcPct val="50000"/>
                </a:spcBef>
              </a:pPr>
              <a:r>
                <a:rPr lang="fr-FR" sz="800">
                  <a:latin typeface="Arial" pitchFamily="-106" charset="0"/>
                </a:rPr>
                <a:t>1-h</a:t>
              </a:r>
              <a:endParaRPr lang="el-GR" sz="800">
                <a:latin typeface="Arial" pitchFamily="-106" charset="0"/>
              </a:endParaRPr>
            </a:p>
          </p:txBody>
        </p:sp>
        <p:sp>
          <p:nvSpPr>
            <p:cNvPr id="43" name="Text Box 53"/>
            <p:cNvSpPr txBox="1">
              <a:spLocks noChangeArrowheads="1"/>
            </p:cNvSpPr>
            <p:nvPr/>
          </p:nvSpPr>
          <p:spPr bwMode="auto">
            <a:xfrm>
              <a:off x="7985416" y="4631592"/>
              <a:ext cx="1150937" cy="251463"/>
            </a:xfrm>
            <a:prstGeom prst="rect">
              <a:avLst/>
            </a:prstGeom>
            <a:noFill/>
            <a:ln w="9525">
              <a:noFill/>
              <a:miter lim="800000"/>
              <a:headEnd/>
              <a:tailEnd/>
            </a:ln>
          </p:spPr>
          <p:txBody>
            <a:bodyPr>
              <a:prstTxWarp prst="textNoShape">
                <a:avLst/>
              </a:prstTxWarp>
              <a:spAutoFit/>
            </a:bodyPr>
            <a:lstStyle/>
            <a:p>
              <a:pPr defTabSz="1474788">
                <a:spcBef>
                  <a:spcPct val="50000"/>
                </a:spcBef>
              </a:pPr>
              <a:r>
                <a:rPr lang="fr-FR" sz="800">
                  <a:latin typeface="Arial" pitchFamily="-106" charset="0"/>
                </a:rPr>
                <a:t>k</a:t>
              </a:r>
              <a:r>
                <a:rPr lang="fr-FR" sz="800" baseline="-25000">
                  <a:latin typeface="Arial" pitchFamily="-106" charset="0"/>
                </a:rPr>
                <a:t>débris</a:t>
              </a:r>
              <a:r>
                <a:rPr lang="fr-FR" sz="800">
                  <a:latin typeface="Arial" pitchFamily="-106" charset="0"/>
                </a:rPr>
                <a:t> . N</a:t>
              </a:r>
              <a:r>
                <a:rPr lang="fr-FR" sz="800" baseline="-25000">
                  <a:latin typeface="Arial" pitchFamily="-106" charset="0"/>
                </a:rPr>
                <a:t>débris</a:t>
              </a:r>
              <a:endParaRPr lang="fr-FR" sz="800">
                <a:latin typeface="Arial" pitchFamily="-106" charset="0"/>
              </a:endParaRPr>
            </a:p>
          </p:txBody>
        </p:sp>
        <p:cxnSp>
          <p:nvCxnSpPr>
            <p:cNvPr id="44" name="AutoShape 54"/>
            <p:cNvCxnSpPr>
              <a:cxnSpLocks noChangeShapeType="1"/>
              <a:stCxn id="37" idx="2"/>
              <a:endCxn id="19" idx="2"/>
            </p:cNvCxnSpPr>
            <p:nvPr/>
          </p:nvCxnSpPr>
          <p:spPr bwMode="auto">
            <a:xfrm rot="10800000">
              <a:off x="6236784" y="6278332"/>
              <a:ext cx="1727994" cy="635293"/>
            </a:xfrm>
            <a:prstGeom prst="bentConnector2">
              <a:avLst/>
            </a:prstGeom>
            <a:noFill/>
            <a:ln w="25400">
              <a:solidFill>
                <a:srgbClr val="800000"/>
              </a:solidFill>
              <a:miter lim="800000"/>
              <a:headEnd/>
              <a:tailEnd type="triangle" w="med" len="med"/>
            </a:ln>
          </p:spPr>
        </p:cxnSp>
        <p:sp>
          <p:nvSpPr>
            <p:cNvPr id="45" name="Text Box 55"/>
            <p:cNvSpPr txBox="1">
              <a:spLocks noChangeArrowheads="1"/>
            </p:cNvSpPr>
            <p:nvPr/>
          </p:nvSpPr>
          <p:spPr bwMode="auto">
            <a:xfrm>
              <a:off x="6632866" y="6685817"/>
              <a:ext cx="431800" cy="251463"/>
            </a:xfrm>
            <a:prstGeom prst="rect">
              <a:avLst/>
            </a:prstGeom>
            <a:noFill/>
            <a:ln w="9525">
              <a:noFill/>
              <a:miter lim="800000"/>
              <a:headEnd/>
              <a:tailEnd/>
            </a:ln>
          </p:spPr>
          <p:txBody>
            <a:bodyPr>
              <a:prstTxWarp prst="textNoShape">
                <a:avLst/>
              </a:prstTxWarp>
              <a:spAutoFit/>
            </a:bodyPr>
            <a:lstStyle/>
            <a:p>
              <a:pPr defTabSz="1474788">
                <a:spcBef>
                  <a:spcPct val="50000"/>
                </a:spcBef>
              </a:pPr>
              <a:r>
                <a:rPr lang="fr-FR" sz="800">
                  <a:latin typeface="Arial" pitchFamily="-106" charset="0"/>
                </a:rPr>
                <a:t>1-tr</a:t>
              </a:r>
              <a:endParaRPr lang="el-GR" sz="800">
                <a:latin typeface="Arial" pitchFamily="-106" charset="0"/>
              </a:endParaRPr>
            </a:p>
          </p:txBody>
        </p:sp>
        <p:sp>
          <p:nvSpPr>
            <p:cNvPr id="46" name="Text Box 61"/>
            <p:cNvSpPr txBox="1">
              <a:spLocks noChangeArrowheads="1"/>
            </p:cNvSpPr>
            <p:nvPr/>
          </p:nvSpPr>
          <p:spPr bwMode="auto">
            <a:xfrm>
              <a:off x="6940841" y="3701318"/>
              <a:ext cx="268287" cy="251463"/>
            </a:xfrm>
            <a:prstGeom prst="rect">
              <a:avLst/>
            </a:prstGeom>
            <a:noFill/>
            <a:ln w="9525">
              <a:noFill/>
              <a:miter lim="800000"/>
              <a:headEnd/>
              <a:tailEnd/>
            </a:ln>
          </p:spPr>
          <p:txBody>
            <a:bodyPr>
              <a:prstTxWarp prst="textNoShape">
                <a:avLst/>
              </a:prstTxWarp>
              <a:spAutoFit/>
            </a:bodyPr>
            <a:lstStyle/>
            <a:p>
              <a:pPr defTabSz="1474788">
                <a:spcBef>
                  <a:spcPct val="50000"/>
                </a:spcBef>
              </a:pPr>
              <a:r>
                <a:rPr lang="el-GR" sz="800">
                  <a:latin typeface="Arial" pitchFamily="-106" charset="0"/>
                </a:rPr>
                <a:t>φ</a:t>
              </a:r>
            </a:p>
          </p:txBody>
        </p:sp>
        <p:cxnSp>
          <p:nvCxnSpPr>
            <p:cNvPr id="47" name="AutoShape 62"/>
            <p:cNvCxnSpPr>
              <a:cxnSpLocks noChangeShapeType="1"/>
              <a:stCxn id="50" idx="2"/>
              <a:endCxn id="38" idx="1"/>
            </p:cNvCxnSpPr>
            <p:nvPr/>
          </p:nvCxnSpPr>
          <p:spPr bwMode="auto">
            <a:xfrm rot="16200000" flipH="1">
              <a:off x="6393278" y="3458805"/>
              <a:ext cx="1819025" cy="187325"/>
            </a:xfrm>
            <a:prstGeom prst="bentConnector2">
              <a:avLst/>
            </a:prstGeom>
            <a:noFill/>
            <a:ln w="25400">
              <a:solidFill>
                <a:srgbClr val="800000"/>
              </a:solidFill>
              <a:miter lim="800000"/>
              <a:headEnd/>
              <a:tailEnd type="triangle" w="med" len="med"/>
            </a:ln>
          </p:spPr>
        </p:cxnSp>
        <p:cxnSp>
          <p:nvCxnSpPr>
            <p:cNvPr id="48" name="AutoShape 69"/>
            <p:cNvCxnSpPr>
              <a:cxnSpLocks noChangeShapeType="1"/>
            </p:cNvCxnSpPr>
            <p:nvPr/>
          </p:nvCxnSpPr>
          <p:spPr bwMode="auto">
            <a:xfrm flipH="1" flipV="1">
              <a:off x="8001291" y="5992079"/>
              <a:ext cx="4762" cy="922338"/>
            </a:xfrm>
            <a:prstGeom prst="curvedConnector4">
              <a:avLst>
                <a:gd name="adj1" fmla="val -25100000"/>
                <a:gd name="adj2" fmla="val 94491"/>
              </a:avLst>
            </a:prstGeom>
            <a:noFill/>
            <a:ln w="25400">
              <a:solidFill>
                <a:srgbClr val="800000"/>
              </a:solidFill>
              <a:round/>
              <a:headEnd/>
              <a:tailEnd type="triangle" w="med" len="med"/>
            </a:ln>
          </p:spPr>
        </p:cxnSp>
        <p:sp>
          <p:nvSpPr>
            <p:cNvPr id="49" name="Text Box 57"/>
            <p:cNvSpPr txBox="1">
              <a:spLocks noChangeArrowheads="1"/>
            </p:cNvSpPr>
            <p:nvPr/>
          </p:nvSpPr>
          <p:spPr bwMode="auto">
            <a:xfrm>
              <a:off x="5624802" y="1743929"/>
              <a:ext cx="3167062" cy="362452"/>
            </a:xfrm>
            <a:prstGeom prst="rect">
              <a:avLst/>
            </a:prstGeom>
            <a:solidFill>
              <a:srgbClr val="008000">
                <a:alpha val="20000"/>
              </a:srgbClr>
            </a:solidFill>
            <a:ln w="25400">
              <a:solidFill>
                <a:srgbClr val="008000"/>
              </a:solidFill>
              <a:miter lim="800000"/>
              <a:headEnd/>
              <a:tailEnd/>
            </a:ln>
          </p:spPr>
          <p:txBody>
            <a:bodyPr lIns="147511" tIns="73756" rIns="147511" bIns="73756">
              <a:prstTxWarp prst="textNoShape">
                <a:avLst/>
              </a:prstTxWarp>
              <a:spAutoFit/>
            </a:bodyPr>
            <a:lstStyle/>
            <a:p>
              <a:pPr algn="ctr" defTabSz="1474788">
                <a:spcBef>
                  <a:spcPct val="50000"/>
                </a:spcBef>
              </a:pPr>
              <a:r>
                <a:rPr lang="fr-FR" sz="1000" dirty="0">
                  <a:latin typeface="Arial" pitchFamily="-106" charset="0"/>
                </a:rPr>
                <a:t>N </a:t>
              </a:r>
              <a:r>
                <a:rPr lang="fr-FR" sz="1000" dirty="0" smtClean="0">
                  <a:latin typeface="Arial" pitchFamily="-106" charset="0"/>
                </a:rPr>
                <a:t>in </a:t>
              </a:r>
              <a:r>
                <a:rPr lang="fr-FR" sz="1000" dirty="0" err="1" smtClean="0">
                  <a:latin typeface="Arial" pitchFamily="-106" charset="0"/>
                </a:rPr>
                <a:t>big</a:t>
              </a:r>
              <a:r>
                <a:rPr lang="fr-FR" sz="1000" dirty="0" smtClean="0">
                  <a:latin typeface="Arial" pitchFamily="-106" charset="0"/>
                </a:rPr>
                <a:t> </a:t>
              </a:r>
              <a:r>
                <a:rPr lang="fr-FR" sz="1000" dirty="0" err="1" smtClean="0">
                  <a:latin typeface="Arial" pitchFamily="-106" charset="0"/>
                </a:rPr>
                <a:t>roots</a:t>
              </a:r>
              <a:endParaRPr lang="fr-FR" sz="1000" dirty="0">
                <a:latin typeface="Arial" pitchFamily="-106" charset="0"/>
              </a:endParaRPr>
            </a:p>
          </p:txBody>
        </p:sp>
        <p:sp>
          <p:nvSpPr>
            <p:cNvPr id="50" name="Text Box 7"/>
            <p:cNvSpPr txBox="1">
              <a:spLocks noChangeArrowheads="1"/>
            </p:cNvSpPr>
            <p:nvPr/>
          </p:nvSpPr>
          <p:spPr bwMode="auto">
            <a:xfrm>
              <a:off x="5624802" y="2280504"/>
              <a:ext cx="3168650" cy="362452"/>
            </a:xfrm>
            <a:prstGeom prst="rect">
              <a:avLst/>
            </a:prstGeom>
            <a:solidFill>
              <a:srgbClr val="008000">
                <a:alpha val="20000"/>
              </a:srgbClr>
            </a:solidFill>
            <a:ln w="25400">
              <a:solidFill>
                <a:srgbClr val="008000"/>
              </a:solidFill>
              <a:miter lim="800000"/>
              <a:headEnd/>
              <a:tailEnd/>
            </a:ln>
          </p:spPr>
          <p:txBody>
            <a:bodyPr lIns="147511" tIns="73756" rIns="147511" bIns="73756">
              <a:prstTxWarp prst="textNoShape">
                <a:avLst/>
              </a:prstTxWarp>
              <a:spAutoFit/>
            </a:bodyPr>
            <a:lstStyle/>
            <a:p>
              <a:pPr algn="ctr" defTabSz="1474788">
                <a:spcBef>
                  <a:spcPct val="50000"/>
                </a:spcBef>
              </a:pPr>
              <a:r>
                <a:rPr lang="fr-FR" sz="1000" dirty="0">
                  <a:latin typeface="Arial" pitchFamily="-106" charset="0"/>
                </a:rPr>
                <a:t>N </a:t>
              </a:r>
              <a:r>
                <a:rPr lang="fr-FR" sz="1000" dirty="0" smtClean="0">
                  <a:latin typeface="Arial" pitchFamily="-106" charset="0"/>
                </a:rPr>
                <a:t>in fine </a:t>
              </a:r>
              <a:r>
                <a:rPr lang="fr-FR" sz="1000" dirty="0" err="1" smtClean="0">
                  <a:latin typeface="Arial" pitchFamily="-106" charset="0"/>
                </a:rPr>
                <a:t>roots</a:t>
              </a:r>
              <a:endParaRPr lang="fr-FR" sz="1000" dirty="0">
                <a:latin typeface="Arial" pitchFamily="-106" charset="0"/>
              </a:endParaRPr>
            </a:p>
          </p:txBody>
        </p:sp>
        <p:sp>
          <p:nvSpPr>
            <p:cNvPr id="51" name="Oval 32"/>
            <p:cNvSpPr>
              <a:spLocks noChangeArrowheads="1"/>
            </p:cNvSpPr>
            <p:nvPr/>
          </p:nvSpPr>
          <p:spPr bwMode="auto">
            <a:xfrm>
              <a:off x="2672053" y="373917"/>
              <a:ext cx="8785225" cy="2665412"/>
            </a:xfrm>
            <a:prstGeom prst="ellipse">
              <a:avLst/>
            </a:prstGeom>
            <a:noFill/>
            <a:ln w="63500">
              <a:solidFill>
                <a:srgbClr val="008000"/>
              </a:solidFill>
              <a:round/>
              <a:headEnd/>
              <a:tailEnd/>
            </a:ln>
          </p:spPr>
          <p:txBody>
            <a:bodyPr wrap="none" anchor="ctr">
              <a:prstTxWarp prst="textNoShape">
                <a:avLst/>
              </a:prstTxWarp>
            </a:bodyPr>
            <a:lstStyle/>
            <a:p>
              <a:endParaRPr lang="en-US" sz="1050"/>
            </a:p>
          </p:txBody>
        </p:sp>
        <p:sp>
          <p:nvSpPr>
            <p:cNvPr id="52" name="Text Box 33"/>
            <p:cNvSpPr txBox="1">
              <a:spLocks noChangeArrowheads="1"/>
            </p:cNvSpPr>
            <p:nvPr/>
          </p:nvSpPr>
          <p:spPr bwMode="auto">
            <a:xfrm>
              <a:off x="2887953" y="1456592"/>
              <a:ext cx="1655763" cy="362452"/>
            </a:xfrm>
            <a:prstGeom prst="rect">
              <a:avLst/>
            </a:prstGeom>
            <a:solidFill>
              <a:srgbClr val="008000">
                <a:alpha val="20000"/>
              </a:srgbClr>
            </a:solidFill>
            <a:ln w="25400">
              <a:solidFill>
                <a:srgbClr val="008000"/>
              </a:solidFill>
              <a:miter lim="800000"/>
              <a:headEnd/>
              <a:tailEnd/>
            </a:ln>
          </p:spPr>
          <p:txBody>
            <a:bodyPr lIns="147511" tIns="73756" rIns="147511" bIns="73756">
              <a:prstTxWarp prst="textNoShape">
                <a:avLst/>
              </a:prstTxWarp>
              <a:spAutoFit/>
            </a:bodyPr>
            <a:lstStyle/>
            <a:p>
              <a:pPr algn="ctr" defTabSz="1474788">
                <a:spcBef>
                  <a:spcPct val="50000"/>
                </a:spcBef>
              </a:pPr>
              <a:r>
                <a:rPr lang="fr-FR" sz="1000" dirty="0" err="1" smtClean="0">
                  <a:latin typeface="Arial" pitchFamily="-106" charset="0"/>
                </a:rPr>
                <a:t>Needs</a:t>
              </a:r>
              <a:r>
                <a:rPr lang="fr-FR" sz="1000" dirty="0" smtClean="0">
                  <a:latin typeface="Arial" pitchFamily="-106" charset="0"/>
                </a:rPr>
                <a:t> in N</a:t>
              </a:r>
              <a:endParaRPr lang="fr-FR" sz="1000" dirty="0">
                <a:latin typeface="Arial" pitchFamily="-106" charset="0"/>
              </a:endParaRPr>
            </a:p>
          </p:txBody>
        </p:sp>
        <p:sp>
          <p:nvSpPr>
            <p:cNvPr id="53" name="Text Box 34"/>
            <p:cNvSpPr txBox="1">
              <a:spLocks noChangeArrowheads="1"/>
            </p:cNvSpPr>
            <p:nvPr/>
          </p:nvSpPr>
          <p:spPr bwMode="auto">
            <a:xfrm>
              <a:off x="5624802" y="735867"/>
              <a:ext cx="3168650" cy="362452"/>
            </a:xfrm>
            <a:prstGeom prst="rect">
              <a:avLst/>
            </a:prstGeom>
            <a:solidFill>
              <a:srgbClr val="008000">
                <a:alpha val="20000"/>
              </a:srgbClr>
            </a:solidFill>
            <a:ln w="25400">
              <a:solidFill>
                <a:srgbClr val="008000"/>
              </a:solidFill>
              <a:miter lim="800000"/>
              <a:headEnd/>
              <a:tailEnd/>
            </a:ln>
          </p:spPr>
          <p:txBody>
            <a:bodyPr lIns="147511" tIns="73756" rIns="147511" bIns="73756">
              <a:prstTxWarp prst="textNoShape">
                <a:avLst/>
              </a:prstTxWarp>
              <a:spAutoFit/>
            </a:bodyPr>
            <a:lstStyle/>
            <a:p>
              <a:pPr algn="ctr" defTabSz="1474788">
                <a:spcBef>
                  <a:spcPct val="50000"/>
                </a:spcBef>
              </a:pPr>
              <a:r>
                <a:rPr lang="fr-FR" sz="1000" dirty="0">
                  <a:latin typeface="Arial" pitchFamily="-106" charset="0"/>
                </a:rPr>
                <a:t>N </a:t>
              </a:r>
              <a:r>
                <a:rPr lang="fr-FR" sz="1000" dirty="0" smtClean="0">
                  <a:latin typeface="Arial" pitchFamily="-106" charset="0"/>
                </a:rPr>
                <a:t>in </a:t>
              </a:r>
              <a:r>
                <a:rPr lang="fr-FR" sz="1000" dirty="0" err="1" smtClean="0">
                  <a:latin typeface="Arial" pitchFamily="-106" charset="0"/>
                </a:rPr>
                <a:t>leaf</a:t>
              </a:r>
              <a:r>
                <a:rPr lang="fr-FR" sz="1000" dirty="0" smtClean="0">
                  <a:latin typeface="Arial" pitchFamily="-106" charset="0"/>
                </a:rPr>
                <a:t> </a:t>
              </a:r>
              <a:r>
                <a:rPr lang="fr-FR" sz="1000" dirty="0" err="1" smtClean="0">
                  <a:latin typeface="Arial" pitchFamily="-106" charset="0"/>
                </a:rPr>
                <a:t>biomass</a:t>
              </a:r>
              <a:endParaRPr lang="fr-FR" sz="1000" dirty="0">
                <a:latin typeface="Arial" pitchFamily="-106" charset="0"/>
              </a:endParaRPr>
            </a:p>
          </p:txBody>
        </p:sp>
        <p:sp>
          <p:nvSpPr>
            <p:cNvPr id="54" name="Text Box 35"/>
            <p:cNvSpPr txBox="1">
              <a:spLocks noChangeArrowheads="1"/>
            </p:cNvSpPr>
            <p:nvPr/>
          </p:nvSpPr>
          <p:spPr bwMode="auto">
            <a:xfrm>
              <a:off x="9512591" y="1743929"/>
              <a:ext cx="1714500" cy="569011"/>
            </a:xfrm>
            <a:prstGeom prst="rect">
              <a:avLst/>
            </a:prstGeom>
            <a:solidFill>
              <a:srgbClr val="008000">
                <a:alpha val="20000"/>
              </a:srgbClr>
            </a:solidFill>
            <a:ln w="25400">
              <a:solidFill>
                <a:srgbClr val="008000"/>
              </a:solidFill>
              <a:miter lim="800000"/>
              <a:headEnd/>
              <a:tailEnd/>
            </a:ln>
          </p:spPr>
          <p:txBody>
            <a:bodyPr lIns="147511" tIns="73756" rIns="147511" bIns="73756">
              <a:prstTxWarp prst="textNoShape">
                <a:avLst/>
              </a:prstTxWarp>
              <a:spAutoFit/>
            </a:bodyPr>
            <a:lstStyle/>
            <a:p>
              <a:pPr algn="ctr" defTabSz="1474788">
                <a:spcBef>
                  <a:spcPct val="50000"/>
                </a:spcBef>
              </a:pPr>
              <a:r>
                <a:rPr lang="fr-FR" sz="1000" dirty="0">
                  <a:latin typeface="Arial" pitchFamily="-106" charset="0"/>
                </a:rPr>
                <a:t>N allocation</a:t>
              </a:r>
            </a:p>
            <a:p>
              <a:pPr algn="ctr" defTabSz="1474788">
                <a:spcBef>
                  <a:spcPct val="50000"/>
                </a:spcBef>
              </a:pPr>
              <a:r>
                <a:rPr lang="fr-FR" sz="800" dirty="0" smtClean="0">
                  <a:latin typeface="Arial" pitchFamily="-106" charset="0"/>
                </a:rPr>
                <a:t>(</a:t>
              </a:r>
              <a:r>
                <a:rPr lang="fr-FR" sz="800" dirty="0" err="1" smtClean="0">
                  <a:latin typeface="Arial" pitchFamily="-106" charset="0"/>
                </a:rPr>
                <a:t>internal</a:t>
              </a:r>
              <a:r>
                <a:rPr lang="fr-FR" sz="800" dirty="0" smtClean="0">
                  <a:latin typeface="Arial" pitchFamily="-106" charset="0"/>
                </a:rPr>
                <a:t> </a:t>
              </a:r>
              <a:r>
                <a:rPr lang="fr-FR" sz="800" dirty="0" err="1" smtClean="0">
                  <a:latin typeface="Arial" pitchFamily="-106" charset="0"/>
                </a:rPr>
                <a:t>recycling</a:t>
              </a:r>
              <a:r>
                <a:rPr lang="fr-FR" sz="800" dirty="0" smtClean="0">
                  <a:latin typeface="Arial" pitchFamily="-106" charset="0"/>
                </a:rPr>
                <a:t>)</a:t>
              </a:r>
              <a:endParaRPr lang="fr-FR" sz="800" dirty="0">
                <a:latin typeface="Arial" pitchFamily="-106" charset="0"/>
              </a:endParaRPr>
            </a:p>
          </p:txBody>
        </p:sp>
        <p:cxnSp>
          <p:nvCxnSpPr>
            <p:cNvPr id="55" name="AutoShape 36"/>
            <p:cNvCxnSpPr>
              <a:cxnSpLocks noChangeShapeType="1"/>
              <a:stCxn id="52" idx="3"/>
              <a:endCxn id="53" idx="1"/>
            </p:cNvCxnSpPr>
            <p:nvPr/>
          </p:nvCxnSpPr>
          <p:spPr bwMode="auto">
            <a:xfrm flipV="1">
              <a:off x="4543716" y="917093"/>
              <a:ext cx="1081086" cy="720725"/>
            </a:xfrm>
            <a:prstGeom prst="bentConnector3">
              <a:avLst>
                <a:gd name="adj1" fmla="val 50000"/>
              </a:avLst>
            </a:prstGeom>
            <a:noFill/>
            <a:ln w="25400">
              <a:solidFill>
                <a:srgbClr val="008000"/>
              </a:solidFill>
              <a:miter lim="800000"/>
              <a:headEnd/>
              <a:tailEnd type="triangle" w="med" len="med"/>
            </a:ln>
          </p:spPr>
        </p:cxnSp>
        <p:cxnSp>
          <p:nvCxnSpPr>
            <p:cNvPr id="56" name="AutoShape 37"/>
            <p:cNvCxnSpPr>
              <a:cxnSpLocks noChangeShapeType="1"/>
              <a:stCxn id="52" idx="3"/>
              <a:endCxn id="50" idx="1"/>
            </p:cNvCxnSpPr>
            <p:nvPr/>
          </p:nvCxnSpPr>
          <p:spPr bwMode="auto">
            <a:xfrm>
              <a:off x="4543716" y="1637818"/>
              <a:ext cx="1081086" cy="823912"/>
            </a:xfrm>
            <a:prstGeom prst="bentConnector3">
              <a:avLst>
                <a:gd name="adj1" fmla="val 50000"/>
              </a:avLst>
            </a:prstGeom>
            <a:noFill/>
            <a:ln w="25400">
              <a:solidFill>
                <a:srgbClr val="008000"/>
              </a:solidFill>
              <a:miter lim="800000"/>
              <a:headEnd/>
              <a:tailEnd type="triangle" w="med" len="med"/>
            </a:ln>
          </p:spPr>
        </p:cxnSp>
        <p:cxnSp>
          <p:nvCxnSpPr>
            <p:cNvPr id="57" name="AutoShape 38"/>
            <p:cNvCxnSpPr>
              <a:cxnSpLocks noChangeShapeType="1"/>
              <a:stCxn id="54" idx="2"/>
            </p:cNvCxnSpPr>
            <p:nvPr/>
          </p:nvCxnSpPr>
          <p:spPr bwMode="auto">
            <a:xfrm rot="5400000" flipH="1">
              <a:off x="6849222" y="-1207678"/>
              <a:ext cx="424539" cy="6616698"/>
            </a:xfrm>
            <a:prstGeom prst="bentConnector4">
              <a:avLst>
                <a:gd name="adj1" fmla="val -91997"/>
                <a:gd name="adj2" fmla="val 82762"/>
              </a:avLst>
            </a:prstGeom>
            <a:noFill/>
            <a:ln w="25400">
              <a:solidFill>
                <a:srgbClr val="008000"/>
              </a:solidFill>
              <a:miter lim="800000"/>
              <a:headEnd/>
              <a:tailEnd type="triangle" w="med" len="med"/>
            </a:ln>
          </p:spPr>
        </p:cxnSp>
        <p:sp>
          <p:nvSpPr>
            <p:cNvPr id="58" name="Text Box 39"/>
            <p:cNvSpPr txBox="1">
              <a:spLocks noChangeArrowheads="1"/>
            </p:cNvSpPr>
            <p:nvPr/>
          </p:nvSpPr>
          <p:spPr bwMode="auto">
            <a:xfrm>
              <a:off x="9441153" y="735867"/>
              <a:ext cx="1200150" cy="362452"/>
            </a:xfrm>
            <a:prstGeom prst="rect">
              <a:avLst/>
            </a:prstGeom>
            <a:solidFill>
              <a:srgbClr val="008000">
                <a:alpha val="20000"/>
              </a:srgbClr>
            </a:solidFill>
            <a:ln w="25400">
              <a:solidFill>
                <a:srgbClr val="008000"/>
              </a:solidFill>
              <a:miter lim="800000"/>
              <a:headEnd/>
              <a:tailEnd/>
            </a:ln>
          </p:spPr>
          <p:txBody>
            <a:bodyPr lIns="147511" tIns="73756" rIns="147511" bIns="73756">
              <a:prstTxWarp prst="textNoShape">
                <a:avLst/>
              </a:prstTxWarp>
              <a:spAutoFit/>
            </a:bodyPr>
            <a:lstStyle/>
            <a:p>
              <a:pPr algn="ctr" defTabSz="1474788">
                <a:spcBef>
                  <a:spcPct val="50000"/>
                </a:spcBef>
              </a:pPr>
              <a:r>
                <a:rPr lang="fr-FR" sz="1000" dirty="0">
                  <a:latin typeface="Arial" pitchFamily="-106" charset="0"/>
                </a:rPr>
                <a:t>N </a:t>
              </a:r>
              <a:r>
                <a:rPr lang="fr-FR" sz="1000" dirty="0" err="1" smtClean="0">
                  <a:latin typeface="Arial" pitchFamily="-106" charset="0"/>
                </a:rPr>
                <a:t>Litter</a:t>
              </a:r>
              <a:endParaRPr lang="fr-FR" sz="1000" dirty="0">
                <a:latin typeface="Arial" pitchFamily="-106" charset="0"/>
              </a:endParaRPr>
            </a:p>
          </p:txBody>
        </p:sp>
        <p:cxnSp>
          <p:nvCxnSpPr>
            <p:cNvPr id="59" name="AutoShape 40"/>
            <p:cNvCxnSpPr>
              <a:cxnSpLocks noChangeShapeType="1"/>
              <a:stCxn id="53" idx="3"/>
              <a:endCxn id="58" idx="1"/>
            </p:cNvCxnSpPr>
            <p:nvPr/>
          </p:nvCxnSpPr>
          <p:spPr bwMode="auto">
            <a:xfrm>
              <a:off x="8793452" y="917093"/>
              <a:ext cx="647701" cy="0"/>
            </a:xfrm>
            <a:prstGeom prst="straightConnector1">
              <a:avLst/>
            </a:prstGeom>
            <a:noFill/>
            <a:ln w="25400">
              <a:solidFill>
                <a:srgbClr val="008000"/>
              </a:solidFill>
              <a:round/>
              <a:headEnd/>
              <a:tailEnd type="triangle" w="med" len="med"/>
            </a:ln>
          </p:spPr>
        </p:cxnSp>
        <p:cxnSp>
          <p:nvCxnSpPr>
            <p:cNvPr id="60" name="AutoShape 41"/>
            <p:cNvCxnSpPr>
              <a:cxnSpLocks noChangeShapeType="1"/>
              <a:stCxn id="50" idx="3"/>
              <a:endCxn id="54" idx="1"/>
            </p:cNvCxnSpPr>
            <p:nvPr/>
          </p:nvCxnSpPr>
          <p:spPr bwMode="auto">
            <a:xfrm flipV="1">
              <a:off x="8793452" y="2028435"/>
              <a:ext cx="719139" cy="433295"/>
            </a:xfrm>
            <a:prstGeom prst="straightConnector1">
              <a:avLst/>
            </a:prstGeom>
            <a:noFill/>
            <a:ln w="25400">
              <a:solidFill>
                <a:srgbClr val="008000"/>
              </a:solidFill>
              <a:round/>
              <a:headEnd/>
              <a:tailEnd type="triangle" w="med" len="med"/>
            </a:ln>
          </p:spPr>
        </p:cxnSp>
        <p:sp>
          <p:nvSpPr>
            <p:cNvPr id="61" name="WordArt 43"/>
            <p:cNvSpPr>
              <a:spLocks noChangeArrowheads="1" noChangeShapeType="1" noTextEdit="1"/>
            </p:cNvSpPr>
            <p:nvPr/>
          </p:nvSpPr>
          <p:spPr bwMode="auto">
            <a:xfrm>
              <a:off x="4113503" y="951767"/>
              <a:ext cx="720725" cy="360362"/>
            </a:xfrm>
            <a:prstGeom prst="rect">
              <a:avLst/>
            </a:prstGeom>
          </p:spPr>
          <p:txBody>
            <a:bodyPr wrap="none" fromWordArt="1">
              <a:prstTxWarp prst="textPlain">
                <a:avLst>
                  <a:gd name="adj" fmla="val 50000"/>
                </a:avLst>
              </a:prstTxWarp>
            </a:bodyPr>
            <a:lstStyle/>
            <a:p>
              <a:pPr algn="ctr"/>
              <a:r>
                <a:rPr lang="fr-FR" i="1" kern="10" dirty="0" err="1" smtClean="0">
                  <a:ln w="9525">
                    <a:solidFill>
                      <a:schemeClr val="tx1"/>
                    </a:solidFill>
                    <a:round/>
                    <a:headEnd/>
                    <a:tailEnd/>
                  </a:ln>
                  <a:solidFill>
                    <a:srgbClr val="008000">
                      <a:alpha val="50195"/>
                    </a:srgbClr>
                  </a:solidFill>
                  <a:effectLst>
                    <a:outerShdw blurRad="63500" dist="38099" dir="2700000" algn="ctr" rotWithShape="0">
                      <a:srgbClr val="000000">
                        <a:alpha val="79999"/>
                      </a:srgbClr>
                    </a:outerShdw>
                  </a:effectLst>
                  <a:latin typeface="Aparajita"/>
                  <a:ea typeface="Aparajita"/>
                  <a:cs typeface="Aparajita"/>
                </a:rPr>
                <a:t>Tree</a:t>
              </a:r>
              <a:endParaRPr lang="en-US" i="1" kern="10" dirty="0">
                <a:ln w="9525">
                  <a:solidFill>
                    <a:schemeClr val="tx1"/>
                  </a:solidFill>
                  <a:round/>
                  <a:headEnd/>
                  <a:tailEnd/>
                </a:ln>
                <a:solidFill>
                  <a:srgbClr val="008000">
                    <a:alpha val="50195"/>
                  </a:srgbClr>
                </a:solidFill>
                <a:effectLst>
                  <a:outerShdw blurRad="63500" dist="38099" dir="2700000" algn="ctr" rotWithShape="0">
                    <a:srgbClr val="000000">
                      <a:alpha val="79999"/>
                    </a:srgbClr>
                  </a:outerShdw>
                </a:effectLst>
                <a:latin typeface="Aparajita"/>
                <a:ea typeface="Aparajita"/>
                <a:cs typeface="Aparajita"/>
              </a:endParaRPr>
            </a:p>
          </p:txBody>
        </p:sp>
        <p:sp>
          <p:nvSpPr>
            <p:cNvPr id="62" name="Text Box 56"/>
            <p:cNvSpPr txBox="1">
              <a:spLocks noChangeArrowheads="1"/>
            </p:cNvSpPr>
            <p:nvPr/>
          </p:nvSpPr>
          <p:spPr bwMode="auto">
            <a:xfrm>
              <a:off x="5624802" y="1215291"/>
              <a:ext cx="3168650" cy="362452"/>
            </a:xfrm>
            <a:prstGeom prst="rect">
              <a:avLst/>
            </a:prstGeom>
            <a:solidFill>
              <a:srgbClr val="008000">
                <a:alpha val="20000"/>
              </a:srgbClr>
            </a:solidFill>
            <a:ln w="25400">
              <a:solidFill>
                <a:srgbClr val="008000"/>
              </a:solidFill>
              <a:miter lim="800000"/>
              <a:headEnd/>
              <a:tailEnd/>
            </a:ln>
          </p:spPr>
          <p:txBody>
            <a:bodyPr lIns="147511" tIns="73756" rIns="147511" bIns="73756">
              <a:prstTxWarp prst="textNoShape">
                <a:avLst/>
              </a:prstTxWarp>
              <a:spAutoFit/>
            </a:bodyPr>
            <a:lstStyle/>
            <a:p>
              <a:pPr algn="ctr" defTabSz="1474788">
                <a:spcBef>
                  <a:spcPct val="50000"/>
                </a:spcBef>
              </a:pPr>
              <a:r>
                <a:rPr lang="fr-FR" sz="1000" dirty="0">
                  <a:latin typeface="Arial" pitchFamily="-106" charset="0"/>
                </a:rPr>
                <a:t>N </a:t>
              </a:r>
              <a:r>
                <a:rPr lang="fr-FR" sz="1000" dirty="0" smtClean="0">
                  <a:latin typeface="Arial" pitchFamily="-106" charset="0"/>
                </a:rPr>
                <a:t>in </a:t>
              </a:r>
              <a:r>
                <a:rPr lang="fr-FR" sz="1000" dirty="0" err="1" smtClean="0">
                  <a:latin typeface="Arial" pitchFamily="-106" charset="0"/>
                </a:rPr>
                <a:t>woody</a:t>
              </a:r>
              <a:r>
                <a:rPr lang="fr-FR" sz="1000" dirty="0" smtClean="0">
                  <a:latin typeface="Arial" pitchFamily="-106" charset="0"/>
                </a:rPr>
                <a:t> </a:t>
              </a:r>
              <a:r>
                <a:rPr lang="fr-FR" sz="1000" dirty="0" err="1" smtClean="0">
                  <a:latin typeface="Arial" pitchFamily="-106" charset="0"/>
                </a:rPr>
                <a:t>biomass</a:t>
              </a:r>
              <a:endParaRPr lang="fr-FR" sz="1000" dirty="0">
                <a:latin typeface="Arial" pitchFamily="-106" charset="0"/>
              </a:endParaRPr>
            </a:p>
          </p:txBody>
        </p:sp>
        <p:cxnSp>
          <p:nvCxnSpPr>
            <p:cNvPr id="63" name="AutoShape 58"/>
            <p:cNvCxnSpPr>
              <a:cxnSpLocks noChangeShapeType="1"/>
              <a:stCxn id="62" idx="3"/>
              <a:endCxn id="54" idx="1"/>
            </p:cNvCxnSpPr>
            <p:nvPr/>
          </p:nvCxnSpPr>
          <p:spPr bwMode="auto">
            <a:xfrm>
              <a:off x="8793452" y="1396518"/>
              <a:ext cx="719139" cy="631917"/>
            </a:xfrm>
            <a:prstGeom prst="straightConnector1">
              <a:avLst/>
            </a:prstGeom>
            <a:noFill/>
            <a:ln w="25400">
              <a:solidFill>
                <a:srgbClr val="008000"/>
              </a:solidFill>
              <a:round/>
              <a:headEnd/>
              <a:tailEnd type="triangle" w="med" len="med"/>
            </a:ln>
          </p:spPr>
        </p:cxnSp>
        <p:cxnSp>
          <p:nvCxnSpPr>
            <p:cNvPr id="64" name="AutoShape 59"/>
            <p:cNvCxnSpPr>
              <a:cxnSpLocks noChangeShapeType="1"/>
              <a:stCxn id="49" idx="3"/>
              <a:endCxn id="54" idx="1"/>
            </p:cNvCxnSpPr>
            <p:nvPr/>
          </p:nvCxnSpPr>
          <p:spPr bwMode="auto">
            <a:xfrm>
              <a:off x="8791865" y="1925156"/>
              <a:ext cx="720726" cy="103280"/>
            </a:xfrm>
            <a:prstGeom prst="straightConnector1">
              <a:avLst/>
            </a:prstGeom>
            <a:noFill/>
            <a:ln w="25400">
              <a:solidFill>
                <a:srgbClr val="008000"/>
              </a:solidFill>
              <a:round/>
              <a:headEnd/>
              <a:tailEnd type="triangle" w="med" len="med"/>
            </a:ln>
          </p:spPr>
        </p:cxnSp>
        <p:sp>
          <p:nvSpPr>
            <p:cNvPr id="65" name="Text Box 60"/>
            <p:cNvSpPr txBox="1">
              <a:spLocks noChangeArrowheads="1"/>
            </p:cNvSpPr>
            <p:nvPr/>
          </p:nvSpPr>
          <p:spPr bwMode="auto">
            <a:xfrm>
              <a:off x="9009353" y="2247167"/>
              <a:ext cx="433388" cy="251463"/>
            </a:xfrm>
            <a:prstGeom prst="rect">
              <a:avLst/>
            </a:prstGeom>
            <a:noFill/>
            <a:ln w="9525">
              <a:noFill/>
              <a:miter lim="800000"/>
              <a:headEnd/>
              <a:tailEnd/>
            </a:ln>
          </p:spPr>
          <p:txBody>
            <a:bodyPr>
              <a:prstTxWarp prst="textNoShape">
                <a:avLst/>
              </a:prstTxWarp>
              <a:spAutoFit/>
            </a:bodyPr>
            <a:lstStyle/>
            <a:p>
              <a:pPr defTabSz="1474788">
                <a:spcBef>
                  <a:spcPct val="50000"/>
                </a:spcBef>
              </a:pPr>
              <a:r>
                <a:rPr lang="fr-FR" sz="800">
                  <a:latin typeface="Arial" pitchFamily="-106" charset="0"/>
                </a:rPr>
                <a:t>1-</a:t>
              </a:r>
              <a:r>
                <a:rPr lang="el-GR" sz="800">
                  <a:latin typeface="Arial" pitchFamily="-106" charset="0"/>
                </a:rPr>
                <a:t>φ</a:t>
              </a:r>
            </a:p>
          </p:txBody>
        </p:sp>
        <p:cxnSp>
          <p:nvCxnSpPr>
            <p:cNvPr id="66" name="AutoShape 63"/>
            <p:cNvCxnSpPr>
              <a:cxnSpLocks noChangeShapeType="1"/>
              <a:stCxn id="52" idx="3"/>
              <a:endCxn id="62" idx="1"/>
            </p:cNvCxnSpPr>
            <p:nvPr/>
          </p:nvCxnSpPr>
          <p:spPr bwMode="auto">
            <a:xfrm flipV="1">
              <a:off x="4543716" y="1396518"/>
              <a:ext cx="1081086" cy="241300"/>
            </a:xfrm>
            <a:prstGeom prst="bentConnector3">
              <a:avLst>
                <a:gd name="adj1" fmla="val 50000"/>
              </a:avLst>
            </a:prstGeom>
            <a:noFill/>
            <a:ln w="25400">
              <a:solidFill>
                <a:srgbClr val="008000"/>
              </a:solidFill>
              <a:miter lim="800000"/>
              <a:headEnd/>
              <a:tailEnd type="triangle" w="med" len="med"/>
            </a:ln>
          </p:spPr>
        </p:cxnSp>
        <p:cxnSp>
          <p:nvCxnSpPr>
            <p:cNvPr id="67" name="AutoShape 64"/>
            <p:cNvCxnSpPr>
              <a:cxnSpLocks noChangeShapeType="1"/>
              <a:stCxn id="52" idx="3"/>
              <a:endCxn id="49" idx="1"/>
            </p:cNvCxnSpPr>
            <p:nvPr/>
          </p:nvCxnSpPr>
          <p:spPr bwMode="auto">
            <a:xfrm>
              <a:off x="4543716" y="1637818"/>
              <a:ext cx="1081086" cy="287338"/>
            </a:xfrm>
            <a:prstGeom prst="bentConnector3">
              <a:avLst>
                <a:gd name="adj1" fmla="val 50000"/>
              </a:avLst>
            </a:prstGeom>
            <a:noFill/>
            <a:ln w="25400">
              <a:solidFill>
                <a:srgbClr val="008000"/>
              </a:solidFill>
              <a:miter lim="800000"/>
              <a:headEnd/>
              <a:tailEnd type="triangle" w="med" len="med"/>
            </a:ln>
          </p:spPr>
        </p:cxnSp>
        <p:sp>
          <p:nvSpPr>
            <p:cNvPr id="68" name="Text Box 65"/>
            <p:cNvSpPr txBox="1">
              <a:spLocks noChangeArrowheads="1"/>
            </p:cNvSpPr>
            <p:nvPr/>
          </p:nvSpPr>
          <p:spPr bwMode="auto">
            <a:xfrm>
              <a:off x="8864891" y="677129"/>
              <a:ext cx="288925" cy="251463"/>
            </a:xfrm>
            <a:prstGeom prst="rect">
              <a:avLst/>
            </a:prstGeom>
            <a:noFill/>
            <a:ln w="9525">
              <a:noFill/>
              <a:miter lim="800000"/>
              <a:headEnd/>
              <a:tailEnd/>
            </a:ln>
          </p:spPr>
          <p:txBody>
            <a:bodyPr>
              <a:prstTxWarp prst="textNoShape">
                <a:avLst/>
              </a:prstTxWarp>
              <a:spAutoFit/>
            </a:bodyPr>
            <a:lstStyle/>
            <a:p>
              <a:pPr defTabSz="1474788">
                <a:spcBef>
                  <a:spcPct val="50000"/>
                </a:spcBef>
              </a:pPr>
              <a:r>
                <a:rPr lang="el-GR" sz="800">
                  <a:latin typeface="Arial" pitchFamily="-106" charset="0"/>
                </a:rPr>
                <a:t>φ</a:t>
              </a:r>
            </a:p>
          </p:txBody>
        </p:sp>
        <p:grpSp>
          <p:nvGrpSpPr>
            <p:cNvPr id="69" name="Group 66"/>
            <p:cNvGrpSpPr>
              <a:grpSpLocks/>
            </p:cNvGrpSpPr>
            <p:nvPr/>
          </p:nvGrpSpPr>
          <p:grpSpPr bwMode="auto">
            <a:xfrm>
              <a:off x="9009353" y="927956"/>
              <a:ext cx="1360488" cy="815976"/>
              <a:chOff x="4105" y="376"/>
              <a:chExt cx="857" cy="514"/>
            </a:xfrm>
          </p:grpSpPr>
          <p:sp>
            <p:nvSpPr>
              <p:cNvPr id="70" name="Text Box 67"/>
              <p:cNvSpPr txBox="1">
                <a:spLocks noChangeArrowheads="1"/>
              </p:cNvSpPr>
              <p:nvPr/>
            </p:nvSpPr>
            <p:spPr bwMode="auto">
              <a:xfrm>
                <a:off x="4604" y="582"/>
                <a:ext cx="273" cy="158"/>
              </a:xfrm>
              <a:prstGeom prst="rect">
                <a:avLst/>
              </a:prstGeom>
              <a:noFill/>
              <a:ln w="9525">
                <a:noFill/>
                <a:miter lim="800000"/>
                <a:headEnd/>
                <a:tailEnd/>
              </a:ln>
            </p:spPr>
            <p:txBody>
              <a:bodyPr>
                <a:prstTxWarp prst="textNoShape">
                  <a:avLst/>
                </a:prstTxWarp>
                <a:spAutoFit/>
              </a:bodyPr>
              <a:lstStyle/>
              <a:p>
                <a:pPr defTabSz="1474788">
                  <a:spcBef>
                    <a:spcPct val="50000"/>
                  </a:spcBef>
                </a:pPr>
                <a:r>
                  <a:rPr lang="fr-FR" sz="800">
                    <a:latin typeface="Arial" pitchFamily="-106" charset="0"/>
                  </a:rPr>
                  <a:t>1-</a:t>
                </a:r>
                <a:r>
                  <a:rPr lang="el-GR" sz="800">
                    <a:latin typeface="Arial" pitchFamily="-106" charset="0"/>
                  </a:rPr>
                  <a:t>φ</a:t>
                </a:r>
              </a:p>
            </p:txBody>
          </p:sp>
          <p:cxnSp>
            <p:nvCxnSpPr>
              <p:cNvPr id="71" name="AutoShape 68"/>
              <p:cNvCxnSpPr>
                <a:cxnSpLocks noChangeShapeType="1"/>
                <a:stCxn id="68" idx="2"/>
                <a:endCxn id="54" idx="0"/>
              </p:cNvCxnSpPr>
              <p:nvPr/>
            </p:nvCxnSpPr>
            <p:spPr bwMode="auto">
              <a:xfrm>
                <a:off x="4105" y="376"/>
                <a:ext cx="857" cy="514"/>
              </a:xfrm>
              <a:prstGeom prst="straightConnector1">
                <a:avLst/>
              </a:prstGeom>
              <a:noFill/>
              <a:ln w="25400">
                <a:solidFill>
                  <a:srgbClr val="008000"/>
                </a:solidFill>
                <a:round/>
                <a:headEnd/>
                <a:tailEnd type="triangle" w="med" len="med"/>
              </a:ln>
            </p:spPr>
          </p:cxnSp>
        </p:grpSp>
        <p:sp>
          <p:nvSpPr>
            <p:cNvPr id="72" name="Text Box 70"/>
            <p:cNvSpPr txBox="1">
              <a:spLocks noChangeArrowheads="1"/>
            </p:cNvSpPr>
            <p:nvPr/>
          </p:nvSpPr>
          <p:spPr bwMode="auto">
            <a:xfrm>
              <a:off x="8771228" y="1613754"/>
              <a:ext cx="454025" cy="251463"/>
            </a:xfrm>
            <a:prstGeom prst="rect">
              <a:avLst/>
            </a:prstGeom>
            <a:noFill/>
            <a:ln w="9525">
              <a:noFill/>
              <a:miter lim="800000"/>
              <a:headEnd/>
              <a:tailEnd/>
            </a:ln>
          </p:spPr>
          <p:txBody>
            <a:bodyPr>
              <a:prstTxWarp prst="textNoShape">
                <a:avLst/>
              </a:prstTxWarp>
              <a:spAutoFit/>
            </a:bodyPr>
            <a:lstStyle/>
            <a:p>
              <a:pPr defTabSz="1474788">
                <a:spcBef>
                  <a:spcPct val="50000"/>
                </a:spcBef>
              </a:pPr>
              <a:r>
                <a:rPr lang="fr-FR" sz="800">
                  <a:latin typeface="Arial" pitchFamily="-106" charset="0"/>
                </a:rPr>
                <a:t>1-</a:t>
              </a:r>
              <a:r>
                <a:rPr lang="el-GR" sz="800">
                  <a:latin typeface="Arial" pitchFamily="-106" charset="0"/>
                </a:rPr>
                <a:t>θ</a:t>
              </a:r>
            </a:p>
          </p:txBody>
        </p:sp>
        <p:sp>
          <p:nvSpPr>
            <p:cNvPr id="73" name="Rectangle 115"/>
            <p:cNvSpPr>
              <a:spLocks noChangeArrowheads="1"/>
            </p:cNvSpPr>
            <p:nvPr/>
          </p:nvSpPr>
          <p:spPr bwMode="auto">
            <a:xfrm>
              <a:off x="7391691" y="3386992"/>
              <a:ext cx="1258887" cy="431800"/>
            </a:xfrm>
            <a:prstGeom prst="rect">
              <a:avLst/>
            </a:prstGeom>
            <a:noFill/>
            <a:ln w="57150">
              <a:solidFill>
                <a:srgbClr val="FF6600"/>
              </a:solidFill>
              <a:miter lim="800000"/>
              <a:headEnd/>
              <a:tailEnd/>
            </a:ln>
          </p:spPr>
          <p:txBody>
            <a:bodyPr wrap="none" anchor="ctr">
              <a:prstTxWarp prst="textNoShape">
                <a:avLst/>
              </a:prstTxWarp>
            </a:bodyPr>
            <a:lstStyle/>
            <a:p>
              <a:endParaRPr lang="en-US" sz="1050"/>
            </a:p>
          </p:txBody>
        </p:sp>
        <p:sp>
          <p:nvSpPr>
            <p:cNvPr id="74" name="Rectangle 116"/>
            <p:cNvSpPr>
              <a:spLocks noChangeArrowheads="1"/>
            </p:cNvSpPr>
            <p:nvPr/>
          </p:nvSpPr>
          <p:spPr bwMode="auto">
            <a:xfrm>
              <a:off x="7378991" y="4264879"/>
              <a:ext cx="1258887" cy="431800"/>
            </a:xfrm>
            <a:prstGeom prst="rect">
              <a:avLst/>
            </a:prstGeom>
            <a:noFill/>
            <a:ln w="57150">
              <a:solidFill>
                <a:srgbClr val="FF6600"/>
              </a:solidFill>
              <a:miter lim="800000"/>
              <a:headEnd/>
              <a:tailEnd/>
            </a:ln>
          </p:spPr>
          <p:txBody>
            <a:bodyPr wrap="none" anchor="ctr">
              <a:prstTxWarp prst="textNoShape">
                <a:avLst/>
              </a:prstTxWarp>
            </a:bodyPr>
            <a:lstStyle/>
            <a:p>
              <a:endParaRPr lang="en-US" sz="1050"/>
            </a:p>
          </p:txBody>
        </p:sp>
        <p:sp>
          <p:nvSpPr>
            <p:cNvPr id="75" name="Rectangle 117"/>
            <p:cNvSpPr>
              <a:spLocks noChangeArrowheads="1"/>
            </p:cNvSpPr>
            <p:nvPr/>
          </p:nvSpPr>
          <p:spPr bwMode="auto">
            <a:xfrm>
              <a:off x="7366291" y="6207979"/>
              <a:ext cx="1258887" cy="431800"/>
            </a:xfrm>
            <a:prstGeom prst="rect">
              <a:avLst/>
            </a:prstGeom>
            <a:noFill/>
            <a:ln w="57150">
              <a:solidFill>
                <a:srgbClr val="FF6600"/>
              </a:solidFill>
              <a:miter lim="800000"/>
              <a:headEnd/>
              <a:tailEnd/>
            </a:ln>
          </p:spPr>
          <p:txBody>
            <a:bodyPr wrap="none" anchor="ctr">
              <a:prstTxWarp prst="textNoShape">
                <a:avLst/>
              </a:prstTxWarp>
            </a:bodyPr>
            <a:lstStyle/>
            <a:p>
              <a:endParaRPr lang="en-US" sz="1050"/>
            </a:p>
          </p:txBody>
        </p:sp>
        <p:sp>
          <p:nvSpPr>
            <p:cNvPr id="76" name="Rectangle 118"/>
            <p:cNvSpPr>
              <a:spLocks noChangeArrowheads="1"/>
            </p:cNvSpPr>
            <p:nvPr/>
          </p:nvSpPr>
          <p:spPr bwMode="auto">
            <a:xfrm>
              <a:off x="7399628" y="5204679"/>
              <a:ext cx="1258888" cy="431800"/>
            </a:xfrm>
            <a:prstGeom prst="rect">
              <a:avLst/>
            </a:prstGeom>
            <a:noFill/>
            <a:ln w="57150">
              <a:solidFill>
                <a:srgbClr val="FF6600"/>
              </a:solidFill>
              <a:miter lim="800000"/>
              <a:headEnd/>
              <a:tailEnd/>
            </a:ln>
          </p:spPr>
          <p:txBody>
            <a:bodyPr wrap="none" anchor="ctr">
              <a:prstTxWarp prst="textNoShape">
                <a:avLst/>
              </a:prstTxWarp>
            </a:bodyPr>
            <a:lstStyle/>
            <a:p>
              <a:endParaRPr lang="en-US" sz="1050"/>
            </a:p>
          </p:txBody>
        </p:sp>
        <p:sp>
          <p:nvSpPr>
            <p:cNvPr id="77" name="Rectangle 119"/>
            <p:cNvSpPr>
              <a:spLocks noChangeArrowheads="1"/>
            </p:cNvSpPr>
            <p:nvPr/>
          </p:nvSpPr>
          <p:spPr bwMode="auto">
            <a:xfrm>
              <a:off x="5480341" y="5907942"/>
              <a:ext cx="1512887" cy="431800"/>
            </a:xfrm>
            <a:prstGeom prst="rect">
              <a:avLst/>
            </a:prstGeom>
            <a:noFill/>
            <a:ln w="57150">
              <a:solidFill>
                <a:srgbClr val="FF6600"/>
              </a:solidFill>
              <a:miter lim="800000"/>
              <a:headEnd/>
              <a:tailEnd/>
            </a:ln>
          </p:spPr>
          <p:txBody>
            <a:bodyPr wrap="none" anchor="ctr">
              <a:prstTxWarp prst="textNoShape">
                <a:avLst/>
              </a:prstTxWarp>
            </a:bodyPr>
            <a:lstStyle/>
            <a:p>
              <a:endParaRPr lang="en-US" sz="1050"/>
            </a:p>
          </p:txBody>
        </p:sp>
        <p:sp>
          <p:nvSpPr>
            <p:cNvPr id="78" name="Text Box 122"/>
            <p:cNvSpPr txBox="1">
              <a:spLocks noChangeArrowheads="1"/>
            </p:cNvSpPr>
            <p:nvPr/>
          </p:nvSpPr>
          <p:spPr bwMode="auto">
            <a:xfrm>
              <a:off x="3986504" y="3751032"/>
              <a:ext cx="3071812" cy="1113619"/>
            </a:xfrm>
            <a:prstGeom prst="rect">
              <a:avLst/>
            </a:prstGeom>
            <a:noFill/>
            <a:ln w="9525">
              <a:noFill/>
              <a:miter lim="800000"/>
              <a:headEnd/>
              <a:tailEnd/>
            </a:ln>
          </p:spPr>
          <p:txBody>
            <a:bodyPr wrap="square">
              <a:prstTxWarp prst="textNoShape">
                <a:avLst/>
              </a:prstTxWarp>
              <a:spAutoFit/>
            </a:bodyPr>
            <a:lstStyle/>
            <a:p>
              <a:pPr>
                <a:spcBef>
                  <a:spcPct val="50000"/>
                </a:spcBef>
                <a:buFontTx/>
                <a:buChar char="•"/>
              </a:pPr>
              <a:r>
                <a:rPr lang="fr-FR" sz="1200" dirty="0"/>
                <a:t> </a:t>
              </a:r>
              <a:r>
                <a:rPr lang="fr-FR" sz="1400" dirty="0"/>
                <a:t>0 – 10 cm</a:t>
              </a:r>
            </a:p>
            <a:p>
              <a:pPr>
                <a:spcBef>
                  <a:spcPct val="50000"/>
                </a:spcBef>
                <a:buFontTx/>
                <a:buChar char="•"/>
              </a:pPr>
              <a:r>
                <a:rPr lang="fr-FR" sz="1400" dirty="0"/>
                <a:t> </a:t>
              </a:r>
              <a:r>
                <a:rPr lang="fr-FR" sz="1400" u="sng" dirty="0" err="1"/>
                <a:t>hyp</a:t>
              </a:r>
              <a:r>
                <a:rPr lang="fr-FR" sz="1400" u="sng" dirty="0"/>
                <a:t>:</a:t>
              </a:r>
              <a:r>
                <a:rPr lang="fr-FR" sz="1400" dirty="0"/>
                <a:t> source N = </a:t>
              </a:r>
              <a:r>
                <a:rPr lang="fr-FR" sz="1400" dirty="0" err="1" smtClean="0"/>
                <a:t>Litter</a:t>
              </a:r>
              <a:r>
                <a:rPr lang="fr-FR" sz="1400" dirty="0" smtClean="0"/>
                <a:t> (</a:t>
              </a:r>
              <a:r>
                <a:rPr lang="fr-FR" sz="1400" dirty="0" err="1" smtClean="0"/>
                <a:t>solely</a:t>
              </a:r>
              <a:r>
                <a:rPr lang="fr-FR" sz="1400" dirty="0" smtClean="0"/>
                <a:t>)</a:t>
              </a:r>
              <a:endParaRPr lang="fr-FR" sz="1400" dirty="0"/>
            </a:p>
            <a:p>
              <a:pPr>
                <a:spcBef>
                  <a:spcPct val="50000"/>
                </a:spcBef>
                <a:buFontTx/>
                <a:buChar char="•"/>
              </a:pPr>
              <a:r>
                <a:rPr lang="fr-FR" sz="1400" dirty="0"/>
                <a:t> N Sol total</a:t>
              </a:r>
            </a:p>
          </p:txBody>
        </p:sp>
        <p:sp>
          <p:nvSpPr>
            <p:cNvPr id="79" name="Oval 123"/>
            <p:cNvSpPr>
              <a:spLocks noChangeArrowheads="1"/>
            </p:cNvSpPr>
            <p:nvPr/>
          </p:nvSpPr>
          <p:spPr bwMode="auto">
            <a:xfrm>
              <a:off x="6129628" y="5225317"/>
              <a:ext cx="503238" cy="358775"/>
            </a:xfrm>
            <a:prstGeom prst="ellipse">
              <a:avLst/>
            </a:prstGeom>
            <a:noFill/>
            <a:ln w="57150">
              <a:solidFill>
                <a:srgbClr val="FF6600"/>
              </a:solidFill>
              <a:round/>
              <a:headEnd/>
              <a:tailEnd/>
            </a:ln>
          </p:spPr>
          <p:txBody>
            <a:bodyPr wrap="none" anchor="ctr">
              <a:prstTxWarp prst="textNoShape">
                <a:avLst/>
              </a:prstTxWarp>
            </a:bodyPr>
            <a:lstStyle/>
            <a:p>
              <a:endParaRPr lang="en-US" sz="1050"/>
            </a:p>
          </p:txBody>
        </p:sp>
        <p:sp>
          <p:nvSpPr>
            <p:cNvPr id="80" name="Oval 124"/>
            <p:cNvSpPr>
              <a:spLocks noChangeArrowheads="1"/>
            </p:cNvSpPr>
            <p:nvPr/>
          </p:nvSpPr>
          <p:spPr bwMode="auto">
            <a:xfrm>
              <a:off x="7137691" y="5776179"/>
              <a:ext cx="503237" cy="358775"/>
            </a:xfrm>
            <a:prstGeom prst="ellipse">
              <a:avLst/>
            </a:prstGeom>
            <a:noFill/>
            <a:ln w="57150">
              <a:solidFill>
                <a:srgbClr val="FF6600"/>
              </a:solidFill>
              <a:round/>
              <a:headEnd/>
              <a:tailEnd/>
            </a:ln>
          </p:spPr>
          <p:txBody>
            <a:bodyPr wrap="none" anchor="ctr">
              <a:prstTxWarp prst="textNoShape">
                <a:avLst/>
              </a:prstTxWarp>
            </a:bodyPr>
            <a:lstStyle/>
            <a:p>
              <a:endParaRPr lang="en-US" sz="1050"/>
            </a:p>
          </p:txBody>
        </p:sp>
        <p:sp>
          <p:nvSpPr>
            <p:cNvPr id="81" name="Oval 125"/>
            <p:cNvSpPr>
              <a:spLocks noChangeArrowheads="1"/>
            </p:cNvSpPr>
            <p:nvPr/>
          </p:nvSpPr>
          <p:spPr bwMode="auto">
            <a:xfrm>
              <a:off x="6586828" y="6639779"/>
              <a:ext cx="503238" cy="358775"/>
            </a:xfrm>
            <a:prstGeom prst="ellipse">
              <a:avLst/>
            </a:prstGeom>
            <a:noFill/>
            <a:ln w="57150">
              <a:solidFill>
                <a:srgbClr val="FF6600"/>
              </a:solidFill>
              <a:round/>
              <a:headEnd/>
              <a:tailEnd/>
            </a:ln>
          </p:spPr>
          <p:txBody>
            <a:bodyPr wrap="none" anchor="ctr">
              <a:prstTxWarp prst="textNoShape">
                <a:avLst/>
              </a:prstTxWarp>
            </a:bodyPr>
            <a:lstStyle/>
            <a:p>
              <a:endParaRPr lang="en-US" sz="1050"/>
            </a:p>
          </p:txBody>
        </p:sp>
        <p:sp>
          <p:nvSpPr>
            <p:cNvPr id="82" name="Oval 126"/>
            <p:cNvSpPr>
              <a:spLocks noChangeArrowheads="1"/>
            </p:cNvSpPr>
            <p:nvPr/>
          </p:nvSpPr>
          <p:spPr bwMode="auto">
            <a:xfrm>
              <a:off x="4629441" y="5860317"/>
              <a:ext cx="360362" cy="358775"/>
            </a:xfrm>
            <a:prstGeom prst="ellipse">
              <a:avLst/>
            </a:prstGeom>
            <a:noFill/>
            <a:ln w="57150">
              <a:solidFill>
                <a:srgbClr val="FF6600"/>
              </a:solidFill>
              <a:round/>
              <a:headEnd/>
              <a:tailEnd/>
            </a:ln>
          </p:spPr>
          <p:txBody>
            <a:bodyPr wrap="none" anchor="ctr">
              <a:prstTxWarp prst="textNoShape">
                <a:avLst/>
              </a:prstTxWarp>
            </a:bodyPr>
            <a:lstStyle/>
            <a:p>
              <a:endParaRPr lang="en-US" sz="1050"/>
            </a:p>
          </p:txBody>
        </p:sp>
        <p:sp>
          <p:nvSpPr>
            <p:cNvPr id="83" name="Oval 134"/>
            <p:cNvSpPr>
              <a:spLocks noChangeArrowheads="1"/>
            </p:cNvSpPr>
            <p:nvPr/>
          </p:nvSpPr>
          <p:spPr bwMode="auto">
            <a:xfrm>
              <a:off x="7929853" y="3760054"/>
              <a:ext cx="503238" cy="358775"/>
            </a:xfrm>
            <a:prstGeom prst="ellipse">
              <a:avLst/>
            </a:prstGeom>
            <a:noFill/>
            <a:ln w="57150">
              <a:solidFill>
                <a:srgbClr val="FF6600"/>
              </a:solidFill>
              <a:round/>
              <a:headEnd/>
              <a:tailEnd/>
            </a:ln>
          </p:spPr>
          <p:txBody>
            <a:bodyPr wrap="none" anchor="ctr">
              <a:prstTxWarp prst="textNoShape">
                <a:avLst/>
              </a:prstTxWarp>
            </a:bodyPr>
            <a:lstStyle/>
            <a:p>
              <a:endParaRPr lang="en-US" sz="1050"/>
            </a:p>
          </p:txBody>
        </p:sp>
        <p:sp>
          <p:nvSpPr>
            <p:cNvPr id="84" name="Oval 136"/>
            <p:cNvSpPr>
              <a:spLocks noChangeArrowheads="1"/>
            </p:cNvSpPr>
            <p:nvPr/>
          </p:nvSpPr>
          <p:spPr bwMode="auto">
            <a:xfrm>
              <a:off x="8001291" y="4623654"/>
              <a:ext cx="503237" cy="358775"/>
            </a:xfrm>
            <a:prstGeom prst="ellipse">
              <a:avLst/>
            </a:prstGeom>
            <a:noFill/>
            <a:ln w="57150">
              <a:solidFill>
                <a:srgbClr val="FF6600"/>
              </a:solidFill>
              <a:round/>
              <a:headEnd/>
              <a:tailEnd/>
            </a:ln>
          </p:spPr>
          <p:txBody>
            <a:bodyPr wrap="none" anchor="ctr">
              <a:prstTxWarp prst="textNoShape">
                <a:avLst/>
              </a:prstTxWarp>
            </a:bodyPr>
            <a:lstStyle/>
            <a:p>
              <a:endParaRPr lang="en-US" sz="1050"/>
            </a:p>
          </p:txBody>
        </p:sp>
        <p:sp>
          <p:nvSpPr>
            <p:cNvPr id="85" name="Oval 137"/>
            <p:cNvSpPr>
              <a:spLocks noChangeArrowheads="1"/>
            </p:cNvSpPr>
            <p:nvPr/>
          </p:nvSpPr>
          <p:spPr bwMode="auto">
            <a:xfrm>
              <a:off x="7929853" y="5560279"/>
              <a:ext cx="503238" cy="358775"/>
            </a:xfrm>
            <a:prstGeom prst="ellipse">
              <a:avLst/>
            </a:prstGeom>
            <a:noFill/>
            <a:ln w="57150">
              <a:solidFill>
                <a:srgbClr val="FF6600"/>
              </a:solidFill>
              <a:round/>
              <a:headEnd/>
              <a:tailEnd/>
            </a:ln>
          </p:spPr>
          <p:txBody>
            <a:bodyPr wrap="none" anchor="ctr">
              <a:prstTxWarp prst="textNoShape">
                <a:avLst/>
              </a:prstTxWarp>
            </a:bodyPr>
            <a:lstStyle/>
            <a:p>
              <a:endParaRPr lang="en-US" sz="1050"/>
            </a:p>
          </p:txBody>
        </p:sp>
        <p:sp>
          <p:nvSpPr>
            <p:cNvPr id="86" name="Oval 138"/>
            <p:cNvSpPr>
              <a:spLocks noChangeArrowheads="1"/>
            </p:cNvSpPr>
            <p:nvPr/>
          </p:nvSpPr>
          <p:spPr bwMode="auto">
            <a:xfrm>
              <a:off x="8001291" y="6568342"/>
              <a:ext cx="503237" cy="358775"/>
            </a:xfrm>
            <a:prstGeom prst="ellipse">
              <a:avLst/>
            </a:prstGeom>
            <a:noFill/>
            <a:ln w="57150">
              <a:solidFill>
                <a:srgbClr val="FF6600"/>
              </a:solidFill>
              <a:round/>
              <a:headEnd/>
              <a:tailEnd/>
            </a:ln>
          </p:spPr>
          <p:txBody>
            <a:bodyPr wrap="none" anchor="ctr">
              <a:prstTxWarp prst="textNoShape">
                <a:avLst/>
              </a:prstTxWarp>
            </a:bodyPr>
            <a:lstStyle/>
            <a:p>
              <a:endParaRPr lang="en-US" sz="1050"/>
            </a:p>
          </p:txBody>
        </p:sp>
      </p:grpSp>
      <p:sp>
        <p:nvSpPr>
          <p:cNvPr id="91" name="ZoneTexte 90"/>
          <p:cNvSpPr txBox="1"/>
          <p:nvPr/>
        </p:nvSpPr>
        <p:spPr>
          <a:xfrm>
            <a:off x="25477" y="2407582"/>
            <a:ext cx="4488473" cy="1200329"/>
          </a:xfrm>
          <a:prstGeom prst="rect">
            <a:avLst/>
          </a:prstGeom>
          <a:noFill/>
        </p:spPr>
        <p:txBody>
          <a:bodyPr wrap="none" rtlCol="0">
            <a:spAutoFit/>
          </a:bodyPr>
          <a:lstStyle/>
          <a:p>
            <a:r>
              <a:rPr lang="fr-FR" dirty="0" err="1" smtClean="0"/>
              <a:t>Combining</a:t>
            </a:r>
            <a:r>
              <a:rPr lang="fr-FR" dirty="0" smtClean="0"/>
              <a:t> Fagacée </a:t>
            </a:r>
          </a:p>
          <a:p>
            <a:r>
              <a:rPr lang="fr-FR" dirty="0"/>
              <a:t>[</a:t>
            </a:r>
            <a:r>
              <a:rPr lang="fr-FR" dirty="0" err="1" smtClean="0"/>
              <a:t>improved</a:t>
            </a:r>
            <a:r>
              <a:rPr lang="fr-FR" dirty="0" smtClean="0"/>
              <a:t> for </a:t>
            </a:r>
            <a:r>
              <a:rPr lang="fr-FR" dirty="0" err="1" smtClean="0"/>
              <a:t>biomass</a:t>
            </a:r>
            <a:r>
              <a:rPr lang="fr-FR" dirty="0" smtClean="0"/>
              <a:t> and </a:t>
            </a:r>
            <a:r>
              <a:rPr lang="fr-FR" dirty="0" err="1" smtClean="0"/>
              <a:t>nutrient</a:t>
            </a:r>
            <a:r>
              <a:rPr lang="fr-FR" dirty="0" smtClean="0"/>
              <a:t> content</a:t>
            </a:r>
            <a:endParaRPr lang="fr-FR" dirty="0"/>
          </a:p>
          <a:p>
            <a:r>
              <a:rPr lang="fr-FR" dirty="0"/>
              <a:t>Genet et al. (2011), </a:t>
            </a:r>
            <a:r>
              <a:rPr lang="fr-FR" dirty="0" err="1"/>
              <a:t>Wernsdörfer</a:t>
            </a:r>
            <a:r>
              <a:rPr lang="fr-FR" dirty="0"/>
              <a:t> et al. (2013</a:t>
            </a:r>
            <a:r>
              <a:rPr lang="fr-FR" dirty="0" smtClean="0"/>
              <a:t>)]</a:t>
            </a:r>
            <a:endParaRPr lang="fr-FR" dirty="0"/>
          </a:p>
          <a:p>
            <a:endParaRPr lang="fr-FR" dirty="0"/>
          </a:p>
        </p:txBody>
      </p:sp>
      <p:sp>
        <p:nvSpPr>
          <p:cNvPr id="95" name="ZoneTexte 94"/>
          <p:cNvSpPr txBox="1"/>
          <p:nvPr/>
        </p:nvSpPr>
        <p:spPr>
          <a:xfrm>
            <a:off x="73748" y="5657671"/>
            <a:ext cx="3969263" cy="923330"/>
          </a:xfrm>
          <a:prstGeom prst="rect">
            <a:avLst/>
          </a:prstGeom>
          <a:noFill/>
        </p:spPr>
        <p:txBody>
          <a:bodyPr wrap="square" rtlCol="0">
            <a:spAutoFit/>
          </a:bodyPr>
          <a:lstStyle/>
          <a:p>
            <a:r>
              <a:rPr lang="fr-FR" dirty="0" smtClean="0"/>
              <a:t>And a </a:t>
            </a:r>
            <a:r>
              <a:rPr lang="fr-FR" dirty="0" err="1" smtClean="0"/>
              <a:t>soil</a:t>
            </a:r>
            <a:r>
              <a:rPr lang="fr-FR" dirty="0" smtClean="0"/>
              <a:t> module </a:t>
            </a:r>
            <a:r>
              <a:rPr lang="fr-FR" dirty="0" err="1" smtClean="0"/>
              <a:t>specifically</a:t>
            </a:r>
            <a:r>
              <a:rPr lang="fr-FR" dirty="0" smtClean="0"/>
              <a:t> </a:t>
            </a:r>
            <a:r>
              <a:rPr lang="fr-FR" dirty="0" err="1" smtClean="0"/>
              <a:t>built</a:t>
            </a:r>
            <a:r>
              <a:rPr lang="fr-FR" dirty="0" smtClean="0"/>
              <a:t> for the </a:t>
            </a:r>
            <a:r>
              <a:rPr lang="fr-FR" dirty="0" err="1" smtClean="0"/>
              <a:t>study</a:t>
            </a:r>
            <a:endParaRPr lang="fr-FR" dirty="0"/>
          </a:p>
          <a:p>
            <a:endParaRPr lang="fr-FR" dirty="0"/>
          </a:p>
        </p:txBody>
      </p:sp>
    </p:spTree>
    <p:extLst>
      <p:ext uri="{BB962C8B-B14F-4D97-AF65-F5344CB8AC3E}">
        <p14:creationId xmlns:p14="http://schemas.microsoft.com/office/powerpoint/2010/main" val="22696398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 name="Text Box 3"/>
          <p:cNvSpPr txBox="1">
            <a:spLocks noChangeArrowheads="1"/>
          </p:cNvSpPr>
          <p:nvPr/>
        </p:nvSpPr>
        <p:spPr bwMode="auto">
          <a:xfrm>
            <a:off x="-669701" y="-26193"/>
            <a:ext cx="128093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a:t>
            </a:r>
            <a:r>
              <a:rPr lang="en-US" altLang="fr-FR" sz="2000" b="1" dirty="0">
                <a:solidFill>
                  <a:schemeClr val="accent2"/>
                </a:solidFill>
              </a:rPr>
              <a:t>…….. </a:t>
            </a:r>
            <a:r>
              <a:rPr lang="en-US" altLang="fr-FR" sz="2000" b="1" dirty="0" smtClean="0">
                <a:solidFill>
                  <a:schemeClr val="accent2"/>
                </a:solidFill>
              </a:rPr>
              <a:t>Integration at ecosystem scale</a:t>
            </a:r>
            <a:endParaRPr lang="en-US" altLang="fr-FR" sz="2000" b="1" dirty="0">
              <a:solidFill>
                <a:schemeClr val="accent2"/>
              </a:solidFill>
            </a:endParaRPr>
          </a:p>
        </p:txBody>
      </p:sp>
      <p:sp>
        <p:nvSpPr>
          <p:cNvPr id="204" name="Rectangle 2"/>
          <p:cNvSpPr>
            <a:spLocks noGrp="1" noChangeArrowheads="1"/>
          </p:cNvSpPr>
          <p:nvPr>
            <p:ph type="title"/>
          </p:nvPr>
        </p:nvSpPr>
        <p:spPr>
          <a:xfrm>
            <a:off x="200088" y="607349"/>
            <a:ext cx="3431753" cy="868363"/>
          </a:xfrm>
        </p:spPr>
        <p:txBody>
          <a:bodyPr>
            <a:normAutofit fontScale="90000"/>
          </a:bodyPr>
          <a:lstStyle/>
          <a:p>
            <a:pPr algn="l" eaLnBrk="1" hangingPunct="1"/>
            <a:r>
              <a:rPr lang="fr-FR" sz="3000" i="1" dirty="0" err="1" smtClean="0">
                <a:latin typeface="Georgia" pitchFamily="-106" charset="0"/>
              </a:rPr>
              <a:t>Mean</a:t>
            </a:r>
            <a:r>
              <a:rPr lang="fr-FR" sz="3000" i="1" dirty="0" smtClean="0">
                <a:latin typeface="Georgia" pitchFamily="-106" charset="0"/>
              </a:rPr>
              <a:t> </a:t>
            </a:r>
            <a:r>
              <a:rPr lang="fr-FR" sz="3000" i="1" dirty="0" err="1" smtClean="0">
                <a:latin typeface="Georgia" pitchFamily="-106" charset="0"/>
              </a:rPr>
              <a:t>residence</a:t>
            </a:r>
            <a:r>
              <a:rPr lang="fr-FR" sz="3000" i="1" dirty="0" smtClean="0">
                <a:latin typeface="Georgia" pitchFamily="-106" charset="0"/>
              </a:rPr>
              <a:t> time of 15N in the </a:t>
            </a:r>
            <a:r>
              <a:rPr lang="fr-FR" sz="3000" i="1" dirty="0" err="1" smtClean="0">
                <a:latin typeface="Georgia" pitchFamily="-106" charset="0"/>
              </a:rPr>
              <a:t>litter</a:t>
            </a:r>
            <a:endParaRPr lang="fr-FR" sz="3000" i="1" dirty="0">
              <a:latin typeface="Georgia" pitchFamily="-106" charset="0"/>
            </a:endParaRPr>
          </a:p>
        </p:txBody>
      </p:sp>
      <p:grpSp>
        <p:nvGrpSpPr>
          <p:cNvPr id="87" name="Group 176"/>
          <p:cNvGrpSpPr>
            <a:grpSpLocks/>
          </p:cNvGrpSpPr>
          <p:nvPr/>
        </p:nvGrpSpPr>
        <p:grpSpPr bwMode="auto">
          <a:xfrm>
            <a:off x="2577407" y="1096962"/>
            <a:ext cx="5111750" cy="5761038"/>
            <a:chOff x="1655" y="955"/>
            <a:chExt cx="2430" cy="2597"/>
          </a:xfrm>
        </p:grpSpPr>
        <p:sp>
          <p:nvSpPr>
            <p:cNvPr id="88" name="Line 6"/>
            <p:cNvSpPr>
              <a:spLocks noChangeShapeType="1"/>
            </p:cNvSpPr>
            <p:nvPr/>
          </p:nvSpPr>
          <p:spPr bwMode="auto">
            <a:xfrm>
              <a:off x="1655" y="3067"/>
              <a:ext cx="2425"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89" name="Freeform 7"/>
            <p:cNvSpPr>
              <a:spLocks/>
            </p:cNvSpPr>
            <p:nvPr/>
          </p:nvSpPr>
          <p:spPr bwMode="auto">
            <a:xfrm>
              <a:off x="1655" y="2750"/>
              <a:ext cx="2418" cy="111"/>
            </a:xfrm>
            <a:custGeom>
              <a:avLst/>
              <a:gdLst>
                <a:gd name="T0" fmla="*/ 0 w 5328"/>
                <a:gd name="T1" fmla="*/ 6 h 280"/>
                <a:gd name="T2" fmla="*/ 305 w 5328"/>
                <a:gd name="T3" fmla="*/ 25 h 280"/>
                <a:gd name="T4" fmla="*/ 501 w 5328"/>
                <a:gd name="T5" fmla="*/ 63 h 280"/>
                <a:gd name="T6" fmla="*/ 762 w 5328"/>
                <a:gd name="T7" fmla="*/ 101 h 280"/>
                <a:gd name="T8" fmla="*/ 1176 w 5328"/>
                <a:gd name="T9" fmla="*/ 101 h 280"/>
                <a:gd name="T10" fmla="*/ 1612 w 5328"/>
                <a:gd name="T11" fmla="*/ 101 h 280"/>
                <a:gd name="T12" fmla="*/ 1830 w 5328"/>
                <a:gd name="T13" fmla="*/ 101 h 280"/>
                <a:gd name="T14" fmla="*/ 2026 w 5328"/>
                <a:gd name="T15" fmla="*/ 44 h 280"/>
                <a:gd name="T16" fmla="*/ 2353 w 5328"/>
                <a:gd name="T17" fmla="*/ 6 h 280"/>
                <a:gd name="T18" fmla="*/ 2418 w 5328"/>
                <a:gd name="T19" fmla="*/ 6 h 2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28"/>
                <a:gd name="T31" fmla="*/ 0 h 280"/>
                <a:gd name="T32" fmla="*/ 5328 w 5328"/>
                <a:gd name="T33" fmla="*/ 280 h 2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28" h="280">
                  <a:moveTo>
                    <a:pt x="0" y="16"/>
                  </a:moveTo>
                  <a:cubicBezTo>
                    <a:pt x="244" y="28"/>
                    <a:pt x="488" y="40"/>
                    <a:pt x="672" y="64"/>
                  </a:cubicBezTo>
                  <a:cubicBezTo>
                    <a:pt x="856" y="88"/>
                    <a:pt x="936" y="128"/>
                    <a:pt x="1104" y="160"/>
                  </a:cubicBezTo>
                  <a:cubicBezTo>
                    <a:pt x="1272" y="192"/>
                    <a:pt x="1432" y="240"/>
                    <a:pt x="1680" y="256"/>
                  </a:cubicBezTo>
                  <a:cubicBezTo>
                    <a:pt x="1928" y="272"/>
                    <a:pt x="2280" y="256"/>
                    <a:pt x="2592" y="256"/>
                  </a:cubicBezTo>
                  <a:cubicBezTo>
                    <a:pt x="2904" y="256"/>
                    <a:pt x="3312" y="256"/>
                    <a:pt x="3552" y="256"/>
                  </a:cubicBezTo>
                  <a:cubicBezTo>
                    <a:pt x="3792" y="256"/>
                    <a:pt x="3880" y="280"/>
                    <a:pt x="4032" y="256"/>
                  </a:cubicBezTo>
                  <a:cubicBezTo>
                    <a:pt x="4184" y="232"/>
                    <a:pt x="4272" y="152"/>
                    <a:pt x="4464" y="112"/>
                  </a:cubicBezTo>
                  <a:cubicBezTo>
                    <a:pt x="4656" y="72"/>
                    <a:pt x="5040" y="32"/>
                    <a:pt x="5184" y="16"/>
                  </a:cubicBezTo>
                  <a:cubicBezTo>
                    <a:pt x="5328" y="0"/>
                    <a:pt x="5304" y="16"/>
                    <a:pt x="5328" y="16"/>
                  </a:cubicBezTo>
                </a:path>
              </a:pathLst>
            </a:custGeom>
            <a:noFill/>
            <a:ln w="19050">
              <a:solidFill>
                <a:schemeClr val="tx1"/>
              </a:solidFill>
              <a:round/>
              <a:headEnd/>
              <a:tailEnd/>
            </a:ln>
          </p:spPr>
          <p:txBody>
            <a:bodyPr wrap="none" anchor="ctr">
              <a:prstTxWarp prst="textNoShape">
                <a:avLst/>
              </a:prstTxWarp>
            </a:bodyPr>
            <a:lstStyle/>
            <a:p>
              <a:endParaRPr lang="en-US"/>
            </a:p>
          </p:txBody>
        </p:sp>
        <p:grpSp>
          <p:nvGrpSpPr>
            <p:cNvPr id="90" name="Group 8"/>
            <p:cNvGrpSpPr>
              <a:grpSpLocks/>
            </p:cNvGrpSpPr>
            <p:nvPr/>
          </p:nvGrpSpPr>
          <p:grpSpPr bwMode="auto">
            <a:xfrm flipH="1">
              <a:off x="2297" y="1804"/>
              <a:ext cx="1632" cy="1748"/>
              <a:chOff x="240" y="1872"/>
              <a:chExt cx="1535" cy="1508"/>
            </a:xfrm>
          </p:grpSpPr>
          <p:sp>
            <p:nvSpPr>
              <p:cNvPr id="98" name="Freeform 9"/>
              <p:cNvSpPr>
                <a:spLocks/>
              </p:cNvSpPr>
              <p:nvPr/>
            </p:nvSpPr>
            <p:spPr bwMode="auto">
              <a:xfrm>
                <a:off x="240" y="1872"/>
                <a:ext cx="1535" cy="1508"/>
              </a:xfrm>
              <a:custGeom>
                <a:avLst/>
                <a:gdLst>
                  <a:gd name="T0" fmla="*/ 880 w 1535"/>
                  <a:gd name="T1" fmla="*/ 502 h 1508"/>
                  <a:gd name="T2" fmla="*/ 833 w 1535"/>
                  <a:gd name="T3" fmla="*/ 832 h 1508"/>
                  <a:gd name="T4" fmla="*/ 492 w 1535"/>
                  <a:gd name="T5" fmla="*/ 941 h 1508"/>
                  <a:gd name="T6" fmla="*/ 104 w 1535"/>
                  <a:gd name="T7" fmla="*/ 1008 h 1508"/>
                  <a:gd name="T8" fmla="*/ 174 w 1535"/>
                  <a:gd name="T9" fmla="*/ 1013 h 1508"/>
                  <a:gd name="T10" fmla="*/ 15 w 1535"/>
                  <a:gd name="T11" fmla="*/ 1121 h 1508"/>
                  <a:gd name="T12" fmla="*/ 135 w 1535"/>
                  <a:gd name="T13" fmla="*/ 1142 h 1508"/>
                  <a:gd name="T14" fmla="*/ 228 w 1535"/>
                  <a:gd name="T15" fmla="*/ 1041 h 1508"/>
                  <a:gd name="T16" fmla="*/ 306 w 1535"/>
                  <a:gd name="T17" fmla="*/ 1033 h 1508"/>
                  <a:gd name="T18" fmla="*/ 341 w 1535"/>
                  <a:gd name="T19" fmla="*/ 1125 h 1508"/>
                  <a:gd name="T20" fmla="*/ 220 w 1535"/>
                  <a:gd name="T21" fmla="*/ 1147 h 1508"/>
                  <a:gd name="T22" fmla="*/ 294 w 1535"/>
                  <a:gd name="T23" fmla="*/ 1180 h 1508"/>
                  <a:gd name="T24" fmla="*/ 298 w 1535"/>
                  <a:gd name="T25" fmla="*/ 1196 h 1508"/>
                  <a:gd name="T26" fmla="*/ 360 w 1535"/>
                  <a:gd name="T27" fmla="*/ 1159 h 1508"/>
                  <a:gd name="T28" fmla="*/ 387 w 1535"/>
                  <a:gd name="T29" fmla="*/ 1033 h 1508"/>
                  <a:gd name="T30" fmla="*/ 450 w 1535"/>
                  <a:gd name="T31" fmla="*/ 1067 h 1508"/>
                  <a:gd name="T32" fmla="*/ 458 w 1535"/>
                  <a:gd name="T33" fmla="*/ 1070 h 1508"/>
                  <a:gd name="T34" fmla="*/ 492 w 1535"/>
                  <a:gd name="T35" fmla="*/ 1062 h 1508"/>
                  <a:gd name="T36" fmla="*/ 558 w 1535"/>
                  <a:gd name="T37" fmla="*/ 995 h 1508"/>
                  <a:gd name="T38" fmla="*/ 659 w 1535"/>
                  <a:gd name="T39" fmla="*/ 1000 h 1508"/>
                  <a:gd name="T40" fmla="*/ 640 w 1535"/>
                  <a:gd name="T41" fmla="*/ 1037 h 1508"/>
                  <a:gd name="T42" fmla="*/ 656 w 1535"/>
                  <a:gd name="T43" fmla="*/ 1087 h 1508"/>
                  <a:gd name="T44" fmla="*/ 554 w 1535"/>
                  <a:gd name="T45" fmla="*/ 1163 h 1508"/>
                  <a:gd name="T46" fmla="*/ 613 w 1535"/>
                  <a:gd name="T47" fmla="*/ 1117 h 1508"/>
                  <a:gd name="T48" fmla="*/ 620 w 1535"/>
                  <a:gd name="T49" fmla="*/ 1196 h 1508"/>
                  <a:gd name="T50" fmla="*/ 648 w 1535"/>
                  <a:gd name="T51" fmla="*/ 1188 h 1508"/>
                  <a:gd name="T52" fmla="*/ 690 w 1535"/>
                  <a:gd name="T53" fmla="*/ 1125 h 1508"/>
                  <a:gd name="T54" fmla="*/ 725 w 1535"/>
                  <a:gd name="T55" fmla="*/ 1134 h 1508"/>
                  <a:gd name="T56" fmla="*/ 725 w 1535"/>
                  <a:gd name="T57" fmla="*/ 1029 h 1508"/>
                  <a:gd name="T58" fmla="*/ 857 w 1535"/>
                  <a:gd name="T59" fmla="*/ 1041 h 1508"/>
                  <a:gd name="T60" fmla="*/ 841 w 1535"/>
                  <a:gd name="T61" fmla="*/ 1238 h 1508"/>
                  <a:gd name="T62" fmla="*/ 954 w 1535"/>
                  <a:gd name="T63" fmla="*/ 1213 h 1508"/>
                  <a:gd name="T64" fmla="*/ 989 w 1535"/>
                  <a:gd name="T65" fmla="*/ 1226 h 1508"/>
                  <a:gd name="T66" fmla="*/ 911 w 1535"/>
                  <a:gd name="T67" fmla="*/ 1021 h 1508"/>
                  <a:gd name="T68" fmla="*/ 1031 w 1535"/>
                  <a:gd name="T69" fmla="*/ 1117 h 1508"/>
                  <a:gd name="T70" fmla="*/ 1085 w 1535"/>
                  <a:gd name="T71" fmla="*/ 1242 h 1508"/>
                  <a:gd name="T72" fmla="*/ 1144 w 1535"/>
                  <a:gd name="T73" fmla="*/ 1117 h 1508"/>
                  <a:gd name="T74" fmla="*/ 1094 w 1535"/>
                  <a:gd name="T75" fmla="*/ 1392 h 1508"/>
                  <a:gd name="T76" fmla="*/ 1179 w 1535"/>
                  <a:gd name="T77" fmla="*/ 1226 h 1508"/>
                  <a:gd name="T78" fmla="*/ 1252 w 1535"/>
                  <a:gd name="T79" fmla="*/ 1398 h 1508"/>
                  <a:gd name="T80" fmla="*/ 1179 w 1535"/>
                  <a:gd name="T81" fmla="*/ 1180 h 1508"/>
                  <a:gd name="T82" fmla="*/ 1085 w 1535"/>
                  <a:gd name="T83" fmla="*/ 988 h 1508"/>
                  <a:gd name="T84" fmla="*/ 1186 w 1535"/>
                  <a:gd name="T85" fmla="*/ 1046 h 1508"/>
                  <a:gd name="T86" fmla="*/ 1237 w 1535"/>
                  <a:gd name="T87" fmla="*/ 1129 h 1508"/>
                  <a:gd name="T88" fmla="*/ 1298 w 1535"/>
                  <a:gd name="T89" fmla="*/ 1312 h 1508"/>
                  <a:gd name="T90" fmla="*/ 1252 w 1535"/>
                  <a:gd name="T91" fmla="*/ 1117 h 1508"/>
                  <a:gd name="T92" fmla="*/ 1373 w 1535"/>
                  <a:gd name="T93" fmla="*/ 1196 h 1508"/>
                  <a:gd name="T94" fmla="*/ 1369 w 1535"/>
                  <a:gd name="T95" fmla="*/ 1134 h 1508"/>
                  <a:gd name="T96" fmla="*/ 1489 w 1535"/>
                  <a:gd name="T97" fmla="*/ 1113 h 1508"/>
                  <a:gd name="T98" fmla="*/ 1265 w 1535"/>
                  <a:gd name="T99" fmla="*/ 1021 h 1508"/>
                  <a:gd name="T100" fmla="*/ 1085 w 1535"/>
                  <a:gd name="T101" fmla="*/ 857 h 1508"/>
                  <a:gd name="T102" fmla="*/ 1062 w 1535"/>
                  <a:gd name="T103" fmla="*/ 528 h 1508"/>
                  <a:gd name="T104" fmla="*/ 1070 w 1535"/>
                  <a:gd name="T105" fmla="*/ 146 h 1508"/>
                  <a:gd name="T106" fmla="*/ 1039 w 1535"/>
                  <a:gd name="T107" fmla="*/ 76 h 1508"/>
                  <a:gd name="T108" fmla="*/ 962 w 1535"/>
                  <a:gd name="T109" fmla="*/ 100 h 1508"/>
                  <a:gd name="T110" fmla="*/ 814 w 1535"/>
                  <a:gd name="T111" fmla="*/ 176 h 1508"/>
                  <a:gd name="T112" fmla="*/ 779 w 1535"/>
                  <a:gd name="T113" fmla="*/ 79 h 1508"/>
                  <a:gd name="T114" fmla="*/ 678 w 1535"/>
                  <a:gd name="T115" fmla="*/ 0 h 1508"/>
                  <a:gd name="T116" fmla="*/ 562 w 1535"/>
                  <a:gd name="T117" fmla="*/ 33 h 1508"/>
                  <a:gd name="T118" fmla="*/ 542 w 1535"/>
                  <a:gd name="T119" fmla="*/ 67 h 1508"/>
                  <a:gd name="T120" fmla="*/ 538 w 1535"/>
                  <a:gd name="T121" fmla="*/ 109 h 150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35"/>
                  <a:gd name="T184" fmla="*/ 0 h 1508"/>
                  <a:gd name="T185" fmla="*/ 1535 w 1535"/>
                  <a:gd name="T186" fmla="*/ 1508 h 150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35" h="1508">
                    <a:moveTo>
                      <a:pt x="702" y="217"/>
                    </a:moveTo>
                    <a:lnTo>
                      <a:pt x="717" y="226"/>
                    </a:lnTo>
                    <a:lnTo>
                      <a:pt x="732" y="234"/>
                    </a:lnTo>
                    <a:lnTo>
                      <a:pt x="756" y="251"/>
                    </a:lnTo>
                    <a:lnTo>
                      <a:pt x="775" y="268"/>
                    </a:lnTo>
                    <a:lnTo>
                      <a:pt x="799" y="284"/>
                    </a:lnTo>
                    <a:lnTo>
                      <a:pt x="825" y="306"/>
                    </a:lnTo>
                    <a:lnTo>
                      <a:pt x="837" y="323"/>
                    </a:lnTo>
                    <a:lnTo>
                      <a:pt x="853" y="351"/>
                    </a:lnTo>
                    <a:lnTo>
                      <a:pt x="861" y="389"/>
                    </a:lnTo>
                    <a:lnTo>
                      <a:pt x="873" y="435"/>
                    </a:lnTo>
                    <a:lnTo>
                      <a:pt x="876" y="481"/>
                    </a:lnTo>
                    <a:lnTo>
                      <a:pt x="880" y="502"/>
                    </a:lnTo>
                    <a:lnTo>
                      <a:pt x="884" y="536"/>
                    </a:lnTo>
                    <a:lnTo>
                      <a:pt x="887" y="556"/>
                    </a:lnTo>
                    <a:lnTo>
                      <a:pt x="884" y="589"/>
                    </a:lnTo>
                    <a:lnTo>
                      <a:pt x="880" y="622"/>
                    </a:lnTo>
                    <a:lnTo>
                      <a:pt x="876" y="656"/>
                    </a:lnTo>
                    <a:lnTo>
                      <a:pt x="876" y="682"/>
                    </a:lnTo>
                    <a:lnTo>
                      <a:pt x="876" y="724"/>
                    </a:lnTo>
                    <a:lnTo>
                      <a:pt x="873" y="745"/>
                    </a:lnTo>
                    <a:lnTo>
                      <a:pt x="868" y="766"/>
                    </a:lnTo>
                    <a:lnTo>
                      <a:pt x="865" y="791"/>
                    </a:lnTo>
                    <a:lnTo>
                      <a:pt x="861" y="808"/>
                    </a:lnTo>
                    <a:lnTo>
                      <a:pt x="850" y="820"/>
                    </a:lnTo>
                    <a:lnTo>
                      <a:pt x="833" y="832"/>
                    </a:lnTo>
                    <a:lnTo>
                      <a:pt x="811" y="848"/>
                    </a:lnTo>
                    <a:lnTo>
                      <a:pt x="787" y="869"/>
                    </a:lnTo>
                    <a:lnTo>
                      <a:pt x="772" y="879"/>
                    </a:lnTo>
                    <a:lnTo>
                      <a:pt x="752" y="900"/>
                    </a:lnTo>
                    <a:lnTo>
                      <a:pt x="729" y="907"/>
                    </a:lnTo>
                    <a:lnTo>
                      <a:pt x="698" y="925"/>
                    </a:lnTo>
                    <a:lnTo>
                      <a:pt x="670" y="928"/>
                    </a:lnTo>
                    <a:lnTo>
                      <a:pt x="648" y="937"/>
                    </a:lnTo>
                    <a:lnTo>
                      <a:pt x="620" y="937"/>
                    </a:lnTo>
                    <a:lnTo>
                      <a:pt x="581" y="941"/>
                    </a:lnTo>
                    <a:lnTo>
                      <a:pt x="554" y="941"/>
                    </a:lnTo>
                    <a:lnTo>
                      <a:pt x="523" y="941"/>
                    </a:lnTo>
                    <a:lnTo>
                      <a:pt x="492" y="941"/>
                    </a:lnTo>
                    <a:lnTo>
                      <a:pt x="465" y="950"/>
                    </a:lnTo>
                    <a:lnTo>
                      <a:pt x="441" y="954"/>
                    </a:lnTo>
                    <a:lnTo>
                      <a:pt x="415" y="962"/>
                    </a:lnTo>
                    <a:lnTo>
                      <a:pt x="384" y="975"/>
                    </a:lnTo>
                    <a:lnTo>
                      <a:pt x="341" y="975"/>
                    </a:lnTo>
                    <a:lnTo>
                      <a:pt x="311" y="979"/>
                    </a:lnTo>
                    <a:lnTo>
                      <a:pt x="275" y="979"/>
                    </a:lnTo>
                    <a:lnTo>
                      <a:pt x="252" y="975"/>
                    </a:lnTo>
                    <a:lnTo>
                      <a:pt x="225" y="983"/>
                    </a:lnTo>
                    <a:lnTo>
                      <a:pt x="202" y="992"/>
                    </a:lnTo>
                    <a:lnTo>
                      <a:pt x="166" y="1000"/>
                    </a:lnTo>
                    <a:lnTo>
                      <a:pt x="139" y="1004"/>
                    </a:lnTo>
                    <a:lnTo>
                      <a:pt x="104" y="1008"/>
                    </a:lnTo>
                    <a:lnTo>
                      <a:pt x="81" y="1013"/>
                    </a:lnTo>
                    <a:lnTo>
                      <a:pt x="54" y="1025"/>
                    </a:lnTo>
                    <a:lnTo>
                      <a:pt x="0" y="1050"/>
                    </a:lnTo>
                    <a:lnTo>
                      <a:pt x="66" y="1025"/>
                    </a:lnTo>
                    <a:lnTo>
                      <a:pt x="81" y="1025"/>
                    </a:lnTo>
                    <a:lnTo>
                      <a:pt x="69" y="1033"/>
                    </a:lnTo>
                    <a:lnTo>
                      <a:pt x="58" y="1062"/>
                    </a:lnTo>
                    <a:lnTo>
                      <a:pt x="73" y="1041"/>
                    </a:lnTo>
                    <a:lnTo>
                      <a:pt x="88" y="1029"/>
                    </a:lnTo>
                    <a:lnTo>
                      <a:pt x="104" y="1021"/>
                    </a:lnTo>
                    <a:lnTo>
                      <a:pt x="131" y="1016"/>
                    </a:lnTo>
                    <a:lnTo>
                      <a:pt x="155" y="1013"/>
                    </a:lnTo>
                    <a:lnTo>
                      <a:pt x="174" y="1013"/>
                    </a:lnTo>
                    <a:lnTo>
                      <a:pt x="190" y="1008"/>
                    </a:lnTo>
                    <a:lnTo>
                      <a:pt x="225" y="1000"/>
                    </a:lnTo>
                    <a:lnTo>
                      <a:pt x="213" y="1013"/>
                    </a:lnTo>
                    <a:lnTo>
                      <a:pt x="202" y="1021"/>
                    </a:lnTo>
                    <a:lnTo>
                      <a:pt x="178" y="1029"/>
                    </a:lnTo>
                    <a:lnTo>
                      <a:pt x="163" y="1037"/>
                    </a:lnTo>
                    <a:lnTo>
                      <a:pt x="147" y="1046"/>
                    </a:lnTo>
                    <a:lnTo>
                      <a:pt x="127" y="1054"/>
                    </a:lnTo>
                    <a:lnTo>
                      <a:pt x="109" y="1059"/>
                    </a:lnTo>
                    <a:lnTo>
                      <a:pt x="92" y="1062"/>
                    </a:lnTo>
                    <a:lnTo>
                      <a:pt x="66" y="1080"/>
                    </a:lnTo>
                    <a:lnTo>
                      <a:pt x="45" y="1092"/>
                    </a:lnTo>
                    <a:lnTo>
                      <a:pt x="15" y="1121"/>
                    </a:lnTo>
                    <a:lnTo>
                      <a:pt x="42" y="1101"/>
                    </a:lnTo>
                    <a:lnTo>
                      <a:pt x="42" y="1117"/>
                    </a:lnTo>
                    <a:lnTo>
                      <a:pt x="42" y="1142"/>
                    </a:lnTo>
                    <a:lnTo>
                      <a:pt x="42" y="1117"/>
                    </a:lnTo>
                    <a:lnTo>
                      <a:pt x="54" y="1096"/>
                    </a:lnTo>
                    <a:lnTo>
                      <a:pt x="66" y="1087"/>
                    </a:lnTo>
                    <a:lnTo>
                      <a:pt x="81" y="1080"/>
                    </a:lnTo>
                    <a:lnTo>
                      <a:pt x="101" y="1070"/>
                    </a:lnTo>
                    <a:lnTo>
                      <a:pt x="124" y="1070"/>
                    </a:lnTo>
                    <a:lnTo>
                      <a:pt x="139" y="1070"/>
                    </a:lnTo>
                    <a:lnTo>
                      <a:pt x="131" y="1087"/>
                    </a:lnTo>
                    <a:lnTo>
                      <a:pt x="131" y="1113"/>
                    </a:lnTo>
                    <a:lnTo>
                      <a:pt x="135" y="1142"/>
                    </a:lnTo>
                    <a:lnTo>
                      <a:pt x="139" y="1117"/>
                    </a:lnTo>
                    <a:lnTo>
                      <a:pt x="143" y="1096"/>
                    </a:lnTo>
                    <a:lnTo>
                      <a:pt x="143" y="1080"/>
                    </a:lnTo>
                    <a:lnTo>
                      <a:pt x="155" y="1067"/>
                    </a:lnTo>
                    <a:lnTo>
                      <a:pt x="170" y="1062"/>
                    </a:lnTo>
                    <a:lnTo>
                      <a:pt x="174" y="1070"/>
                    </a:lnTo>
                    <a:lnTo>
                      <a:pt x="178" y="1083"/>
                    </a:lnTo>
                    <a:lnTo>
                      <a:pt x="182" y="1062"/>
                    </a:lnTo>
                    <a:lnTo>
                      <a:pt x="185" y="1050"/>
                    </a:lnTo>
                    <a:lnTo>
                      <a:pt x="202" y="1041"/>
                    </a:lnTo>
                    <a:lnTo>
                      <a:pt x="220" y="1029"/>
                    </a:lnTo>
                    <a:lnTo>
                      <a:pt x="232" y="1021"/>
                    </a:lnTo>
                    <a:lnTo>
                      <a:pt x="228" y="1041"/>
                    </a:lnTo>
                    <a:lnTo>
                      <a:pt x="228" y="1059"/>
                    </a:lnTo>
                    <a:lnTo>
                      <a:pt x="232" y="1041"/>
                    </a:lnTo>
                    <a:lnTo>
                      <a:pt x="240" y="1029"/>
                    </a:lnTo>
                    <a:lnTo>
                      <a:pt x="248" y="1016"/>
                    </a:lnTo>
                    <a:lnTo>
                      <a:pt x="263" y="1008"/>
                    </a:lnTo>
                    <a:lnTo>
                      <a:pt x="275" y="1004"/>
                    </a:lnTo>
                    <a:lnTo>
                      <a:pt x="314" y="1004"/>
                    </a:lnTo>
                    <a:lnTo>
                      <a:pt x="298" y="1016"/>
                    </a:lnTo>
                    <a:lnTo>
                      <a:pt x="283" y="1041"/>
                    </a:lnTo>
                    <a:lnTo>
                      <a:pt x="303" y="1021"/>
                    </a:lnTo>
                    <a:lnTo>
                      <a:pt x="298" y="1037"/>
                    </a:lnTo>
                    <a:lnTo>
                      <a:pt x="303" y="1059"/>
                    </a:lnTo>
                    <a:lnTo>
                      <a:pt x="306" y="1033"/>
                    </a:lnTo>
                    <a:lnTo>
                      <a:pt x="314" y="1016"/>
                    </a:lnTo>
                    <a:lnTo>
                      <a:pt x="329" y="1013"/>
                    </a:lnTo>
                    <a:lnTo>
                      <a:pt x="341" y="1013"/>
                    </a:lnTo>
                    <a:lnTo>
                      <a:pt x="357" y="1021"/>
                    </a:lnTo>
                    <a:lnTo>
                      <a:pt x="360" y="1029"/>
                    </a:lnTo>
                    <a:lnTo>
                      <a:pt x="364" y="1041"/>
                    </a:lnTo>
                    <a:lnTo>
                      <a:pt x="372" y="1070"/>
                    </a:lnTo>
                    <a:lnTo>
                      <a:pt x="368" y="1062"/>
                    </a:lnTo>
                    <a:lnTo>
                      <a:pt x="372" y="1087"/>
                    </a:lnTo>
                    <a:lnTo>
                      <a:pt x="372" y="1101"/>
                    </a:lnTo>
                    <a:lnTo>
                      <a:pt x="364" y="1117"/>
                    </a:lnTo>
                    <a:lnTo>
                      <a:pt x="353" y="1121"/>
                    </a:lnTo>
                    <a:lnTo>
                      <a:pt x="341" y="1125"/>
                    </a:lnTo>
                    <a:lnTo>
                      <a:pt x="306" y="1125"/>
                    </a:lnTo>
                    <a:lnTo>
                      <a:pt x="283" y="1129"/>
                    </a:lnTo>
                    <a:lnTo>
                      <a:pt x="263" y="1129"/>
                    </a:lnTo>
                    <a:lnTo>
                      <a:pt x="243" y="1134"/>
                    </a:lnTo>
                    <a:lnTo>
                      <a:pt x="213" y="1142"/>
                    </a:lnTo>
                    <a:lnTo>
                      <a:pt x="185" y="1147"/>
                    </a:lnTo>
                    <a:lnTo>
                      <a:pt x="159" y="1154"/>
                    </a:lnTo>
                    <a:lnTo>
                      <a:pt x="120" y="1175"/>
                    </a:lnTo>
                    <a:lnTo>
                      <a:pt x="155" y="1163"/>
                    </a:lnTo>
                    <a:lnTo>
                      <a:pt x="143" y="1205"/>
                    </a:lnTo>
                    <a:lnTo>
                      <a:pt x="163" y="1159"/>
                    </a:lnTo>
                    <a:lnTo>
                      <a:pt x="198" y="1154"/>
                    </a:lnTo>
                    <a:lnTo>
                      <a:pt x="220" y="1147"/>
                    </a:lnTo>
                    <a:lnTo>
                      <a:pt x="248" y="1138"/>
                    </a:lnTo>
                    <a:lnTo>
                      <a:pt x="232" y="1154"/>
                    </a:lnTo>
                    <a:lnTo>
                      <a:pt x="228" y="1175"/>
                    </a:lnTo>
                    <a:lnTo>
                      <a:pt x="240" y="1159"/>
                    </a:lnTo>
                    <a:lnTo>
                      <a:pt x="248" y="1150"/>
                    </a:lnTo>
                    <a:lnTo>
                      <a:pt x="260" y="1142"/>
                    </a:lnTo>
                    <a:lnTo>
                      <a:pt x="271" y="1147"/>
                    </a:lnTo>
                    <a:lnTo>
                      <a:pt x="298" y="1142"/>
                    </a:lnTo>
                    <a:lnTo>
                      <a:pt x="329" y="1138"/>
                    </a:lnTo>
                    <a:lnTo>
                      <a:pt x="337" y="1147"/>
                    </a:lnTo>
                    <a:lnTo>
                      <a:pt x="325" y="1159"/>
                    </a:lnTo>
                    <a:lnTo>
                      <a:pt x="314" y="1171"/>
                    </a:lnTo>
                    <a:lnTo>
                      <a:pt x="294" y="1180"/>
                    </a:lnTo>
                    <a:lnTo>
                      <a:pt x="279" y="1196"/>
                    </a:lnTo>
                    <a:lnTo>
                      <a:pt x="256" y="1209"/>
                    </a:lnTo>
                    <a:lnTo>
                      <a:pt x="232" y="1226"/>
                    </a:lnTo>
                    <a:lnTo>
                      <a:pt x="209" y="1242"/>
                    </a:lnTo>
                    <a:lnTo>
                      <a:pt x="193" y="1259"/>
                    </a:lnTo>
                    <a:lnTo>
                      <a:pt x="159" y="1293"/>
                    </a:lnTo>
                    <a:lnTo>
                      <a:pt x="198" y="1263"/>
                    </a:lnTo>
                    <a:lnTo>
                      <a:pt x="190" y="1297"/>
                    </a:lnTo>
                    <a:lnTo>
                      <a:pt x="206" y="1259"/>
                    </a:lnTo>
                    <a:lnTo>
                      <a:pt x="225" y="1234"/>
                    </a:lnTo>
                    <a:lnTo>
                      <a:pt x="256" y="1217"/>
                    </a:lnTo>
                    <a:lnTo>
                      <a:pt x="283" y="1205"/>
                    </a:lnTo>
                    <a:lnTo>
                      <a:pt x="298" y="1196"/>
                    </a:lnTo>
                    <a:lnTo>
                      <a:pt x="298" y="1213"/>
                    </a:lnTo>
                    <a:lnTo>
                      <a:pt x="298" y="1234"/>
                    </a:lnTo>
                    <a:lnTo>
                      <a:pt x="294" y="1251"/>
                    </a:lnTo>
                    <a:lnTo>
                      <a:pt x="306" y="1309"/>
                    </a:lnTo>
                    <a:lnTo>
                      <a:pt x="303" y="1263"/>
                    </a:lnTo>
                    <a:lnTo>
                      <a:pt x="318" y="1309"/>
                    </a:lnTo>
                    <a:lnTo>
                      <a:pt x="306" y="1238"/>
                    </a:lnTo>
                    <a:lnTo>
                      <a:pt x="311" y="1217"/>
                    </a:lnTo>
                    <a:lnTo>
                      <a:pt x="318" y="1196"/>
                    </a:lnTo>
                    <a:lnTo>
                      <a:pt x="325" y="1175"/>
                    </a:lnTo>
                    <a:lnTo>
                      <a:pt x="344" y="1163"/>
                    </a:lnTo>
                    <a:lnTo>
                      <a:pt x="360" y="1147"/>
                    </a:lnTo>
                    <a:lnTo>
                      <a:pt x="360" y="1159"/>
                    </a:lnTo>
                    <a:lnTo>
                      <a:pt x="364" y="1175"/>
                    </a:lnTo>
                    <a:lnTo>
                      <a:pt x="364" y="1154"/>
                    </a:lnTo>
                    <a:lnTo>
                      <a:pt x="368" y="1134"/>
                    </a:lnTo>
                    <a:lnTo>
                      <a:pt x="380" y="1125"/>
                    </a:lnTo>
                    <a:lnTo>
                      <a:pt x="380" y="1138"/>
                    </a:lnTo>
                    <a:lnTo>
                      <a:pt x="384" y="1163"/>
                    </a:lnTo>
                    <a:lnTo>
                      <a:pt x="387" y="1129"/>
                    </a:lnTo>
                    <a:lnTo>
                      <a:pt x="395" y="1117"/>
                    </a:lnTo>
                    <a:lnTo>
                      <a:pt x="391" y="1101"/>
                    </a:lnTo>
                    <a:lnTo>
                      <a:pt x="391" y="1087"/>
                    </a:lnTo>
                    <a:lnTo>
                      <a:pt x="391" y="1070"/>
                    </a:lnTo>
                    <a:lnTo>
                      <a:pt x="387" y="1054"/>
                    </a:lnTo>
                    <a:lnTo>
                      <a:pt x="387" y="1033"/>
                    </a:lnTo>
                    <a:lnTo>
                      <a:pt x="380" y="1013"/>
                    </a:lnTo>
                    <a:lnTo>
                      <a:pt x="403" y="1004"/>
                    </a:lnTo>
                    <a:lnTo>
                      <a:pt x="441" y="1000"/>
                    </a:lnTo>
                    <a:lnTo>
                      <a:pt x="461" y="995"/>
                    </a:lnTo>
                    <a:lnTo>
                      <a:pt x="473" y="992"/>
                    </a:lnTo>
                    <a:lnTo>
                      <a:pt x="484" y="992"/>
                    </a:lnTo>
                    <a:lnTo>
                      <a:pt x="484" y="995"/>
                    </a:lnTo>
                    <a:lnTo>
                      <a:pt x="484" y="1008"/>
                    </a:lnTo>
                    <a:lnTo>
                      <a:pt x="476" y="1021"/>
                    </a:lnTo>
                    <a:lnTo>
                      <a:pt x="469" y="1029"/>
                    </a:lnTo>
                    <a:lnTo>
                      <a:pt x="461" y="1041"/>
                    </a:lnTo>
                    <a:lnTo>
                      <a:pt x="453" y="1050"/>
                    </a:lnTo>
                    <a:lnTo>
                      <a:pt x="450" y="1067"/>
                    </a:lnTo>
                    <a:lnTo>
                      <a:pt x="445" y="1075"/>
                    </a:lnTo>
                    <a:lnTo>
                      <a:pt x="433" y="1075"/>
                    </a:lnTo>
                    <a:lnTo>
                      <a:pt x="423" y="1087"/>
                    </a:lnTo>
                    <a:lnTo>
                      <a:pt x="433" y="1083"/>
                    </a:lnTo>
                    <a:lnTo>
                      <a:pt x="441" y="1083"/>
                    </a:lnTo>
                    <a:lnTo>
                      <a:pt x="433" y="1092"/>
                    </a:lnTo>
                    <a:lnTo>
                      <a:pt x="430" y="1101"/>
                    </a:lnTo>
                    <a:lnTo>
                      <a:pt x="426" y="1121"/>
                    </a:lnTo>
                    <a:lnTo>
                      <a:pt x="437" y="1096"/>
                    </a:lnTo>
                    <a:lnTo>
                      <a:pt x="441" y="1096"/>
                    </a:lnTo>
                    <a:lnTo>
                      <a:pt x="450" y="1087"/>
                    </a:lnTo>
                    <a:lnTo>
                      <a:pt x="453" y="1080"/>
                    </a:lnTo>
                    <a:lnTo>
                      <a:pt x="458" y="1070"/>
                    </a:lnTo>
                    <a:lnTo>
                      <a:pt x="461" y="1067"/>
                    </a:lnTo>
                    <a:lnTo>
                      <a:pt x="461" y="1075"/>
                    </a:lnTo>
                    <a:lnTo>
                      <a:pt x="465" y="1083"/>
                    </a:lnTo>
                    <a:lnTo>
                      <a:pt x="469" y="1101"/>
                    </a:lnTo>
                    <a:lnTo>
                      <a:pt x="465" y="1080"/>
                    </a:lnTo>
                    <a:lnTo>
                      <a:pt x="465" y="1062"/>
                    </a:lnTo>
                    <a:lnTo>
                      <a:pt x="465" y="1054"/>
                    </a:lnTo>
                    <a:lnTo>
                      <a:pt x="469" y="1046"/>
                    </a:lnTo>
                    <a:lnTo>
                      <a:pt x="476" y="1041"/>
                    </a:lnTo>
                    <a:lnTo>
                      <a:pt x="484" y="1041"/>
                    </a:lnTo>
                    <a:lnTo>
                      <a:pt x="488" y="1041"/>
                    </a:lnTo>
                    <a:lnTo>
                      <a:pt x="492" y="1050"/>
                    </a:lnTo>
                    <a:lnTo>
                      <a:pt x="492" y="1062"/>
                    </a:lnTo>
                    <a:lnTo>
                      <a:pt x="492" y="1075"/>
                    </a:lnTo>
                    <a:lnTo>
                      <a:pt x="496" y="1059"/>
                    </a:lnTo>
                    <a:lnTo>
                      <a:pt x="496" y="1050"/>
                    </a:lnTo>
                    <a:lnTo>
                      <a:pt x="496" y="1037"/>
                    </a:lnTo>
                    <a:lnTo>
                      <a:pt x="496" y="1025"/>
                    </a:lnTo>
                    <a:lnTo>
                      <a:pt x="504" y="1016"/>
                    </a:lnTo>
                    <a:lnTo>
                      <a:pt x="512" y="1008"/>
                    </a:lnTo>
                    <a:lnTo>
                      <a:pt x="515" y="1004"/>
                    </a:lnTo>
                    <a:lnTo>
                      <a:pt x="523" y="1000"/>
                    </a:lnTo>
                    <a:lnTo>
                      <a:pt x="531" y="995"/>
                    </a:lnTo>
                    <a:lnTo>
                      <a:pt x="538" y="992"/>
                    </a:lnTo>
                    <a:lnTo>
                      <a:pt x="547" y="992"/>
                    </a:lnTo>
                    <a:lnTo>
                      <a:pt x="558" y="995"/>
                    </a:lnTo>
                    <a:lnTo>
                      <a:pt x="574" y="1000"/>
                    </a:lnTo>
                    <a:lnTo>
                      <a:pt x="585" y="1000"/>
                    </a:lnTo>
                    <a:lnTo>
                      <a:pt x="601" y="1000"/>
                    </a:lnTo>
                    <a:lnTo>
                      <a:pt x="613" y="995"/>
                    </a:lnTo>
                    <a:lnTo>
                      <a:pt x="627" y="995"/>
                    </a:lnTo>
                    <a:lnTo>
                      <a:pt x="648" y="995"/>
                    </a:lnTo>
                    <a:lnTo>
                      <a:pt x="635" y="1000"/>
                    </a:lnTo>
                    <a:lnTo>
                      <a:pt x="624" y="1008"/>
                    </a:lnTo>
                    <a:lnTo>
                      <a:pt x="605" y="1021"/>
                    </a:lnTo>
                    <a:lnTo>
                      <a:pt x="624" y="1013"/>
                    </a:lnTo>
                    <a:lnTo>
                      <a:pt x="635" y="1004"/>
                    </a:lnTo>
                    <a:lnTo>
                      <a:pt x="648" y="1000"/>
                    </a:lnTo>
                    <a:lnTo>
                      <a:pt x="659" y="1000"/>
                    </a:lnTo>
                    <a:lnTo>
                      <a:pt x="675" y="995"/>
                    </a:lnTo>
                    <a:lnTo>
                      <a:pt x="690" y="995"/>
                    </a:lnTo>
                    <a:lnTo>
                      <a:pt x="698" y="995"/>
                    </a:lnTo>
                    <a:lnTo>
                      <a:pt x="706" y="1000"/>
                    </a:lnTo>
                    <a:lnTo>
                      <a:pt x="710" y="1004"/>
                    </a:lnTo>
                    <a:lnTo>
                      <a:pt x="706" y="1013"/>
                    </a:lnTo>
                    <a:lnTo>
                      <a:pt x="698" y="1021"/>
                    </a:lnTo>
                    <a:lnTo>
                      <a:pt x="690" y="1029"/>
                    </a:lnTo>
                    <a:lnTo>
                      <a:pt x="683" y="1025"/>
                    </a:lnTo>
                    <a:lnTo>
                      <a:pt x="675" y="1029"/>
                    </a:lnTo>
                    <a:lnTo>
                      <a:pt x="667" y="1029"/>
                    </a:lnTo>
                    <a:lnTo>
                      <a:pt x="656" y="1029"/>
                    </a:lnTo>
                    <a:lnTo>
                      <a:pt x="640" y="1037"/>
                    </a:lnTo>
                    <a:lnTo>
                      <a:pt x="627" y="1041"/>
                    </a:lnTo>
                    <a:lnTo>
                      <a:pt x="617" y="1050"/>
                    </a:lnTo>
                    <a:lnTo>
                      <a:pt x="635" y="1041"/>
                    </a:lnTo>
                    <a:lnTo>
                      <a:pt x="643" y="1037"/>
                    </a:lnTo>
                    <a:lnTo>
                      <a:pt x="652" y="1037"/>
                    </a:lnTo>
                    <a:lnTo>
                      <a:pt x="659" y="1033"/>
                    </a:lnTo>
                    <a:lnTo>
                      <a:pt x="670" y="1033"/>
                    </a:lnTo>
                    <a:lnTo>
                      <a:pt x="678" y="1037"/>
                    </a:lnTo>
                    <a:lnTo>
                      <a:pt x="678" y="1041"/>
                    </a:lnTo>
                    <a:lnTo>
                      <a:pt x="670" y="1059"/>
                    </a:lnTo>
                    <a:lnTo>
                      <a:pt x="663" y="1070"/>
                    </a:lnTo>
                    <a:lnTo>
                      <a:pt x="663" y="1080"/>
                    </a:lnTo>
                    <a:lnTo>
                      <a:pt x="656" y="1087"/>
                    </a:lnTo>
                    <a:lnTo>
                      <a:pt x="640" y="1092"/>
                    </a:lnTo>
                    <a:lnTo>
                      <a:pt x="624" y="1101"/>
                    </a:lnTo>
                    <a:lnTo>
                      <a:pt x="617" y="1101"/>
                    </a:lnTo>
                    <a:lnTo>
                      <a:pt x="609" y="1103"/>
                    </a:lnTo>
                    <a:lnTo>
                      <a:pt x="601" y="1103"/>
                    </a:lnTo>
                    <a:lnTo>
                      <a:pt x="589" y="1113"/>
                    </a:lnTo>
                    <a:lnTo>
                      <a:pt x="578" y="1121"/>
                    </a:lnTo>
                    <a:lnTo>
                      <a:pt x="570" y="1129"/>
                    </a:lnTo>
                    <a:lnTo>
                      <a:pt x="566" y="1138"/>
                    </a:lnTo>
                    <a:lnTo>
                      <a:pt x="558" y="1147"/>
                    </a:lnTo>
                    <a:lnTo>
                      <a:pt x="551" y="1159"/>
                    </a:lnTo>
                    <a:lnTo>
                      <a:pt x="547" y="1180"/>
                    </a:lnTo>
                    <a:lnTo>
                      <a:pt x="554" y="1163"/>
                    </a:lnTo>
                    <a:lnTo>
                      <a:pt x="562" y="1150"/>
                    </a:lnTo>
                    <a:lnTo>
                      <a:pt x="570" y="1147"/>
                    </a:lnTo>
                    <a:lnTo>
                      <a:pt x="578" y="1134"/>
                    </a:lnTo>
                    <a:lnTo>
                      <a:pt x="585" y="1125"/>
                    </a:lnTo>
                    <a:lnTo>
                      <a:pt x="592" y="1117"/>
                    </a:lnTo>
                    <a:lnTo>
                      <a:pt x="601" y="1113"/>
                    </a:lnTo>
                    <a:lnTo>
                      <a:pt x="609" y="1113"/>
                    </a:lnTo>
                    <a:lnTo>
                      <a:pt x="605" y="1129"/>
                    </a:lnTo>
                    <a:lnTo>
                      <a:pt x="601" y="1142"/>
                    </a:lnTo>
                    <a:lnTo>
                      <a:pt x="605" y="1159"/>
                    </a:lnTo>
                    <a:lnTo>
                      <a:pt x="605" y="1142"/>
                    </a:lnTo>
                    <a:lnTo>
                      <a:pt x="609" y="1129"/>
                    </a:lnTo>
                    <a:lnTo>
                      <a:pt x="613" y="1117"/>
                    </a:lnTo>
                    <a:lnTo>
                      <a:pt x="613" y="1108"/>
                    </a:lnTo>
                    <a:lnTo>
                      <a:pt x="620" y="1108"/>
                    </a:lnTo>
                    <a:lnTo>
                      <a:pt x="635" y="1103"/>
                    </a:lnTo>
                    <a:lnTo>
                      <a:pt x="648" y="1103"/>
                    </a:lnTo>
                    <a:lnTo>
                      <a:pt x="652" y="1117"/>
                    </a:lnTo>
                    <a:lnTo>
                      <a:pt x="656" y="1134"/>
                    </a:lnTo>
                    <a:lnTo>
                      <a:pt x="656" y="1150"/>
                    </a:lnTo>
                    <a:lnTo>
                      <a:pt x="656" y="1159"/>
                    </a:lnTo>
                    <a:lnTo>
                      <a:pt x="652" y="1167"/>
                    </a:lnTo>
                    <a:lnTo>
                      <a:pt x="648" y="1171"/>
                    </a:lnTo>
                    <a:lnTo>
                      <a:pt x="640" y="1180"/>
                    </a:lnTo>
                    <a:lnTo>
                      <a:pt x="632" y="1188"/>
                    </a:lnTo>
                    <a:lnTo>
                      <a:pt x="620" y="1196"/>
                    </a:lnTo>
                    <a:lnTo>
                      <a:pt x="617" y="1201"/>
                    </a:lnTo>
                    <a:lnTo>
                      <a:pt x="609" y="1205"/>
                    </a:lnTo>
                    <a:lnTo>
                      <a:pt x="592" y="1221"/>
                    </a:lnTo>
                    <a:lnTo>
                      <a:pt x="581" y="1251"/>
                    </a:lnTo>
                    <a:lnTo>
                      <a:pt x="597" y="1221"/>
                    </a:lnTo>
                    <a:lnTo>
                      <a:pt x="613" y="1213"/>
                    </a:lnTo>
                    <a:lnTo>
                      <a:pt x="624" y="1205"/>
                    </a:lnTo>
                    <a:lnTo>
                      <a:pt x="627" y="1217"/>
                    </a:lnTo>
                    <a:lnTo>
                      <a:pt x="640" y="1234"/>
                    </a:lnTo>
                    <a:lnTo>
                      <a:pt x="632" y="1217"/>
                    </a:lnTo>
                    <a:lnTo>
                      <a:pt x="632" y="1201"/>
                    </a:lnTo>
                    <a:lnTo>
                      <a:pt x="635" y="1192"/>
                    </a:lnTo>
                    <a:lnTo>
                      <a:pt x="648" y="1188"/>
                    </a:lnTo>
                    <a:lnTo>
                      <a:pt x="656" y="1180"/>
                    </a:lnTo>
                    <a:lnTo>
                      <a:pt x="663" y="1175"/>
                    </a:lnTo>
                    <a:lnTo>
                      <a:pt x="667" y="1171"/>
                    </a:lnTo>
                    <a:lnTo>
                      <a:pt x="667" y="1159"/>
                    </a:lnTo>
                    <a:lnTo>
                      <a:pt x="667" y="1147"/>
                    </a:lnTo>
                    <a:lnTo>
                      <a:pt x="667" y="1134"/>
                    </a:lnTo>
                    <a:lnTo>
                      <a:pt x="667" y="1125"/>
                    </a:lnTo>
                    <a:lnTo>
                      <a:pt x="667" y="1117"/>
                    </a:lnTo>
                    <a:lnTo>
                      <a:pt x="670" y="1103"/>
                    </a:lnTo>
                    <a:lnTo>
                      <a:pt x="678" y="1096"/>
                    </a:lnTo>
                    <a:lnTo>
                      <a:pt x="683" y="1108"/>
                    </a:lnTo>
                    <a:lnTo>
                      <a:pt x="686" y="1117"/>
                    </a:lnTo>
                    <a:lnTo>
                      <a:pt x="690" y="1125"/>
                    </a:lnTo>
                    <a:lnTo>
                      <a:pt x="698" y="1129"/>
                    </a:lnTo>
                    <a:lnTo>
                      <a:pt x="706" y="1134"/>
                    </a:lnTo>
                    <a:lnTo>
                      <a:pt x="713" y="1138"/>
                    </a:lnTo>
                    <a:lnTo>
                      <a:pt x="717" y="1147"/>
                    </a:lnTo>
                    <a:lnTo>
                      <a:pt x="713" y="1163"/>
                    </a:lnTo>
                    <a:lnTo>
                      <a:pt x="721" y="1147"/>
                    </a:lnTo>
                    <a:lnTo>
                      <a:pt x="721" y="1138"/>
                    </a:lnTo>
                    <a:lnTo>
                      <a:pt x="729" y="1147"/>
                    </a:lnTo>
                    <a:lnTo>
                      <a:pt x="736" y="1147"/>
                    </a:lnTo>
                    <a:lnTo>
                      <a:pt x="752" y="1142"/>
                    </a:lnTo>
                    <a:lnTo>
                      <a:pt x="736" y="1142"/>
                    </a:lnTo>
                    <a:lnTo>
                      <a:pt x="729" y="1138"/>
                    </a:lnTo>
                    <a:lnTo>
                      <a:pt x="725" y="1134"/>
                    </a:lnTo>
                    <a:lnTo>
                      <a:pt x="717" y="1129"/>
                    </a:lnTo>
                    <a:lnTo>
                      <a:pt x="710" y="1125"/>
                    </a:lnTo>
                    <a:lnTo>
                      <a:pt x="702" y="1125"/>
                    </a:lnTo>
                    <a:lnTo>
                      <a:pt x="693" y="1121"/>
                    </a:lnTo>
                    <a:lnTo>
                      <a:pt x="690" y="1113"/>
                    </a:lnTo>
                    <a:lnTo>
                      <a:pt x="686" y="1101"/>
                    </a:lnTo>
                    <a:lnTo>
                      <a:pt x="686" y="1087"/>
                    </a:lnTo>
                    <a:lnTo>
                      <a:pt x="683" y="1080"/>
                    </a:lnTo>
                    <a:lnTo>
                      <a:pt x="690" y="1062"/>
                    </a:lnTo>
                    <a:lnTo>
                      <a:pt x="698" y="1050"/>
                    </a:lnTo>
                    <a:lnTo>
                      <a:pt x="706" y="1041"/>
                    </a:lnTo>
                    <a:lnTo>
                      <a:pt x="717" y="1033"/>
                    </a:lnTo>
                    <a:lnTo>
                      <a:pt x="725" y="1029"/>
                    </a:lnTo>
                    <a:lnTo>
                      <a:pt x="732" y="1021"/>
                    </a:lnTo>
                    <a:lnTo>
                      <a:pt x="740" y="1016"/>
                    </a:lnTo>
                    <a:lnTo>
                      <a:pt x="744" y="1013"/>
                    </a:lnTo>
                    <a:lnTo>
                      <a:pt x="752" y="1004"/>
                    </a:lnTo>
                    <a:lnTo>
                      <a:pt x="764" y="995"/>
                    </a:lnTo>
                    <a:lnTo>
                      <a:pt x="791" y="995"/>
                    </a:lnTo>
                    <a:lnTo>
                      <a:pt x="811" y="995"/>
                    </a:lnTo>
                    <a:lnTo>
                      <a:pt x="830" y="995"/>
                    </a:lnTo>
                    <a:lnTo>
                      <a:pt x="850" y="992"/>
                    </a:lnTo>
                    <a:lnTo>
                      <a:pt x="865" y="983"/>
                    </a:lnTo>
                    <a:lnTo>
                      <a:pt x="861" y="1004"/>
                    </a:lnTo>
                    <a:lnTo>
                      <a:pt x="857" y="1021"/>
                    </a:lnTo>
                    <a:lnTo>
                      <a:pt x="857" y="1041"/>
                    </a:lnTo>
                    <a:lnTo>
                      <a:pt x="861" y="1062"/>
                    </a:lnTo>
                    <a:lnTo>
                      <a:pt x="873" y="1075"/>
                    </a:lnTo>
                    <a:lnTo>
                      <a:pt x="884" y="1083"/>
                    </a:lnTo>
                    <a:lnTo>
                      <a:pt x="887" y="1101"/>
                    </a:lnTo>
                    <a:lnTo>
                      <a:pt x="876" y="1117"/>
                    </a:lnTo>
                    <a:lnTo>
                      <a:pt x="865" y="1134"/>
                    </a:lnTo>
                    <a:lnTo>
                      <a:pt x="857" y="1142"/>
                    </a:lnTo>
                    <a:lnTo>
                      <a:pt x="850" y="1167"/>
                    </a:lnTo>
                    <a:lnTo>
                      <a:pt x="841" y="1188"/>
                    </a:lnTo>
                    <a:lnTo>
                      <a:pt x="833" y="1226"/>
                    </a:lnTo>
                    <a:lnTo>
                      <a:pt x="830" y="1251"/>
                    </a:lnTo>
                    <a:lnTo>
                      <a:pt x="814" y="1318"/>
                    </a:lnTo>
                    <a:lnTo>
                      <a:pt x="841" y="1238"/>
                    </a:lnTo>
                    <a:lnTo>
                      <a:pt x="845" y="1259"/>
                    </a:lnTo>
                    <a:lnTo>
                      <a:pt x="857" y="1284"/>
                    </a:lnTo>
                    <a:lnTo>
                      <a:pt x="845" y="1251"/>
                    </a:lnTo>
                    <a:lnTo>
                      <a:pt x="845" y="1217"/>
                    </a:lnTo>
                    <a:lnTo>
                      <a:pt x="853" y="1196"/>
                    </a:lnTo>
                    <a:lnTo>
                      <a:pt x="865" y="1167"/>
                    </a:lnTo>
                    <a:lnTo>
                      <a:pt x="876" y="1150"/>
                    </a:lnTo>
                    <a:lnTo>
                      <a:pt x="891" y="1134"/>
                    </a:lnTo>
                    <a:lnTo>
                      <a:pt x="911" y="1134"/>
                    </a:lnTo>
                    <a:lnTo>
                      <a:pt x="923" y="1147"/>
                    </a:lnTo>
                    <a:lnTo>
                      <a:pt x="938" y="1175"/>
                    </a:lnTo>
                    <a:lnTo>
                      <a:pt x="951" y="1192"/>
                    </a:lnTo>
                    <a:lnTo>
                      <a:pt x="954" y="1213"/>
                    </a:lnTo>
                    <a:lnTo>
                      <a:pt x="958" y="1242"/>
                    </a:lnTo>
                    <a:lnTo>
                      <a:pt x="951" y="1297"/>
                    </a:lnTo>
                    <a:lnTo>
                      <a:pt x="966" y="1259"/>
                    </a:lnTo>
                    <a:lnTo>
                      <a:pt x="969" y="1230"/>
                    </a:lnTo>
                    <a:lnTo>
                      <a:pt x="981" y="1251"/>
                    </a:lnTo>
                    <a:lnTo>
                      <a:pt x="1001" y="1318"/>
                    </a:lnTo>
                    <a:lnTo>
                      <a:pt x="989" y="1259"/>
                    </a:lnTo>
                    <a:lnTo>
                      <a:pt x="977" y="1226"/>
                    </a:lnTo>
                    <a:lnTo>
                      <a:pt x="973" y="1209"/>
                    </a:lnTo>
                    <a:lnTo>
                      <a:pt x="969" y="1192"/>
                    </a:lnTo>
                    <a:lnTo>
                      <a:pt x="966" y="1167"/>
                    </a:lnTo>
                    <a:lnTo>
                      <a:pt x="985" y="1192"/>
                    </a:lnTo>
                    <a:lnTo>
                      <a:pt x="989" y="1226"/>
                    </a:lnTo>
                    <a:lnTo>
                      <a:pt x="992" y="1196"/>
                    </a:lnTo>
                    <a:lnTo>
                      <a:pt x="1020" y="1221"/>
                    </a:lnTo>
                    <a:lnTo>
                      <a:pt x="992" y="1184"/>
                    </a:lnTo>
                    <a:lnTo>
                      <a:pt x="981" y="1167"/>
                    </a:lnTo>
                    <a:lnTo>
                      <a:pt x="962" y="1150"/>
                    </a:lnTo>
                    <a:lnTo>
                      <a:pt x="951" y="1134"/>
                    </a:lnTo>
                    <a:lnTo>
                      <a:pt x="942" y="1113"/>
                    </a:lnTo>
                    <a:lnTo>
                      <a:pt x="938" y="1092"/>
                    </a:lnTo>
                    <a:lnTo>
                      <a:pt x="930" y="1070"/>
                    </a:lnTo>
                    <a:lnTo>
                      <a:pt x="911" y="1046"/>
                    </a:lnTo>
                    <a:lnTo>
                      <a:pt x="919" y="1059"/>
                    </a:lnTo>
                    <a:lnTo>
                      <a:pt x="911" y="1037"/>
                    </a:lnTo>
                    <a:lnTo>
                      <a:pt x="911" y="1021"/>
                    </a:lnTo>
                    <a:lnTo>
                      <a:pt x="923" y="1004"/>
                    </a:lnTo>
                    <a:lnTo>
                      <a:pt x="934" y="988"/>
                    </a:lnTo>
                    <a:lnTo>
                      <a:pt x="942" y="975"/>
                    </a:lnTo>
                    <a:lnTo>
                      <a:pt x="954" y="975"/>
                    </a:lnTo>
                    <a:lnTo>
                      <a:pt x="969" y="975"/>
                    </a:lnTo>
                    <a:lnTo>
                      <a:pt x="985" y="983"/>
                    </a:lnTo>
                    <a:lnTo>
                      <a:pt x="1005" y="995"/>
                    </a:lnTo>
                    <a:lnTo>
                      <a:pt x="1020" y="1013"/>
                    </a:lnTo>
                    <a:lnTo>
                      <a:pt x="1031" y="1037"/>
                    </a:lnTo>
                    <a:lnTo>
                      <a:pt x="1031" y="1062"/>
                    </a:lnTo>
                    <a:lnTo>
                      <a:pt x="1031" y="1080"/>
                    </a:lnTo>
                    <a:lnTo>
                      <a:pt x="1027" y="1096"/>
                    </a:lnTo>
                    <a:lnTo>
                      <a:pt x="1031" y="1117"/>
                    </a:lnTo>
                    <a:lnTo>
                      <a:pt x="1039" y="1147"/>
                    </a:lnTo>
                    <a:lnTo>
                      <a:pt x="1047" y="1167"/>
                    </a:lnTo>
                    <a:lnTo>
                      <a:pt x="1051" y="1192"/>
                    </a:lnTo>
                    <a:lnTo>
                      <a:pt x="1059" y="1217"/>
                    </a:lnTo>
                    <a:lnTo>
                      <a:pt x="1055" y="1242"/>
                    </a:lnTo>
                    <a:lnTo>
                      <a:pt x="1051" y="1267"/>
                    </a:lnTo>
                    <a:lnTo>
                      <a:pt x="1059" y="1305"/>
                    </a:lnTo>
                    <a:lnTo>
                      <a:pt x="1059" y="1259"/>
                    </a:lnTo>
                    <a:lnTo>
                      <a:pt x="1067" y="1238"/>
                    </a:lnTo>
                    <a:lnTo>
                      <a:pt x="1082" y="1247"/>
                    </a:lnTo>
                    <a:lnTo>
                      <a:pt x="1089" y="1259"/>
                    </a:lnTo>
                    <a:lnTo>
                      <a:pt x="1102" y="1272"/>
                    </a:lnTo>
                    <a:lnTo>
                      <a:pt x="1085" y="1242"/>
                    </a:lnTo>
                    <a:lnTo>
                      <a:pt x="1070" y="1226"/>
                    </a:lnTo>
                    <a:lnTo>
                      <a:pt x="1062" y="1205"/>
                    </a:lnTo>
                    <a:lnTo>
                      <a:pt x="1062" y="1184"/>
                    </a:lnTo>
                    <a:lnTo>
                      <a:pt x="1059" y="1163"/>
                    </a:lnTo>
                    <a:lnTo>
                      <a:pt x="1055" y="1138"/>
                    </a:lnTo>
                    <a:lnTo>
                      <a:pt x="1055" y="1117"/>
                    </a:lnTo>
                    <a:lnTo>
                      <a:pt x="1059" y="1096"/>
                    </a:lnTo>
                    <a:lnTo>
                      <a:pt x="1059" y="1075"/>
                    </a:lnTo>
                    <a:lnTo>
                      <a:pt x="1070" y="1067"/>
                    </a:lnTo>
                    <a:lnTo>
                      <a:pt x="1085" y="1080"/>
                    </a:lnTo>
                    <a:lnTo>
                      <a:pt x="1109" y="1083"/>
                    </a:lnTo>
                    <a:lnTo>
                      <a:pt x="1124" y="1096"/>
                    </a:lnTo>
                    <a:lnTo>
                      <a:pt x="1144" y="1117"/>
                    </a:lnTo>
                    <a:lnTo>
                      <a:pt x="1152" y="1134"/>
                    </a:lnTo>
                    <a:lnTo>
                      <a:pt x="1152" y="1159"/>
                    </a:lnTo>
                    <a:lnTo>
                      <a:pt x="1144" y="1175"/>
                    </a:lnTo>
                    <a:lnTo>
                      <a:pt x="1140" y="1205"/>
                    </a:lnTo>
                    <a:lnTo>
                      <a:pt x="1128" y="1238"/>
                    </a:lnTo>
                    <a:lnTo>
                      <a:pt x="1116" y="1252"/>
                    </a:lnTo>
                    <a:lnTo>
                      <a:pt x="1110" y="1270"/>
                    </a:lnTo>
                    <a:lnTo>
                      <a:pt x="1102" y="1274"/>
                    </a:lnTo>
                    <a:lnTo>
                      <a:pt x="1096" y="1292"/>
                    </a:lnTo>
                    <a:lnTo>
                      <a:pt x="1090" y="1314"/>
                    </a:lnTo>
                    <a:lnTo>
                      <a:pt x="1093" y="1345"/>
                    </a:lnTo>
                    <a:lnTo>
                      <a:pt x="1070" y="1482"/>
                    </a:lnTo>
                    <a:lnTo>
                      <a:pt x="1094" y="1392"/>
                    </a:lnTo>
                    <a:lnTo>
                      <a:pt x="1101" y="1421"/>
                    </a:lnTo>
                    <a:lnTo>
                      <a:pt x="1109" y="1309"/>
                    </a:lnTo>
                    <a:lnTo>
                      <a:pt x="1124" y="1376"/>
                    </a:lnTo>
                    <a:lnTo>
                      <a:pt x="1122" y="1424"/>
                    </a:lnTo>
                    <a:lnTo>
                      <a:pt x="1130" y="1396"/>
                    </a:lnTo>
                    <a:lnTo>
                      <a:pt x="1144" y="1412"/>
                    </a:lnTo>
                    <a:lnTo>
                      <a:pt x="1120" y="1326"/>
                    </a:lnTo>
                    <a:lnTo>
                      <a:pt x="1128" y="1276"/>
                    </a:lnTo>
                    <a:lnTo>
                      <a:pt x="1136" y="1251"/>
                    </a:lnTo>
                    <a:lnTo>
                      <a:pt x="1148" y="1226"/>
                    </a:lnTo>
                    <a:lnTo>
                      <a:pt x="1156" y="1201"/>
                    </a:lnTo>
                    <a:lnTo>
                      <a:pt x="1167" y="1205"/>
                    </a:lnTo>
                    <a:lnTo>
                      <a:pt x="1179" y="1226"/>
                    </a:lnTo>
                    <a:lnTo>
                      <a:pt x="1195" y="1251"/>
                    </a:lnTo>
                    <a:lnTo>
                      <a:pt x="1183" y="1238"/>
                    </a:lnTo>
                    <a:lnTo>
                      <a:pt x="1182" y="1250"/>
                    </a:lnTo>
                    <a:lnTo>
                      <a:pt x="1190" y="1268"/>
                    </a:lnTo>
                    <a:lnTo>
                      <a:pt x="1198" y="1286"/>
                    </a:lnTo>
                    <a:lnTo>
                      <a:pt x="1206" y="1322"/>
                    </a:lnTo>
                    <a:lnTo>
                      <a:pt x="1222" y="1432"/>
                    </a:lnTo>
                    <a:lnTo>
                      <a:pt x="1224" y="1342"/>
                    </a:lnTo>
                    <a:lnTo>
                      <a:pt x="1238" y="1342"/>
                    </a:lnTo>
                    <a:lnTo>
                      <a:pt x="1244" y="1370"/>
                    </a:lnTo>
                    <a:lnTo>
                      <a:pt x="1248" y="1428"/>
                    </a:lnTo>
                    <a:lnTo>
                      <a:pt x="1260" y="1508"/>
                    </a:lnTo>
                    <a:lnTo>
                      <a:pt x="1252" y="1398"/>
                    </a:lnTo>
                    <a:lnTo>
                      <a:pt x="1257" y="1334"/>
                    </a:lnTo>
                    <a:lnTo>
                      <a:pt x="1272" y="1367"/>
                    </a:lnTo>
                    <a:lnTo>
                      <a:pt x="1294" y="1388"/>
                    </a:lnTo>
                    <a:lnTo>
                      <a:pt x="1316" y="1432"/>
                    </a:lnTo>
                    <a:lnTo>
                      <a:pt x="1272" y="1334"/>
                    </a:lnTo>
                    <a:lnTo>
                      <a:pt x="1249" y="1314"/>
                    </a:lnTo>
                    <a:lnTo>
                      <a:pt x="1228" y="1298"/>
                    </a:lnTo>
                    <a:lnTo>
                      <a:pt x="1225" y="1276"/>
                    </a:lnTo>
                    <a:lnTo>
                      <a:pt x="1214" y="1255"/>
                    </a:lnTo>
                    <a:lnTo>
                      <a:pt x="1202" y="1234"/>
                    </a:lnTo>
                    <a:lnTo>
                      <a:pt x="1195" y="1217"/>
                    </a:lnTo>
                    <a:lnTo>
                      <a:pt x="1183" y="1196"/>
                    </a:lnTo>
                    <a:lnTo>
                      <a:pt x="1179" y="1180"/>
                    </a:lnTo>
                    <a:lnTo>
                      <a:pt x="1171" y="1159"/>
                    </a:lnTo>
                    <a:lnTo>
                      <a:pt x="1171" y="1142"/>
                    </a:lnTo>
                    <a:lnTo>
                      <a:pt x="1171" y="1129"/>
                    </a:lnTo>
                    <a:lnTo>
                      <a:pt x="1163" y="1108"/>
                    </a:lnTo>
                    <a:lnTo>
                      <a:pt x="1156" y="1096"/>
                    </a:lnTo>
                    <a:lnTo>
                      <a:pt x="1136" y="1080"/>
                    </a:lnTo>
                    <a:lnTo>
                      <a:pt x="1144" y="1083"/>
                    </a:lnTo>
                    <a:lnTo>
                      <a:pt x="1124" y="1067"/>
                    </a:lnTo>
                    <a:lnTo>
                      <a:pt x="1113" y="1059"/>
                    </a:lnTo>
                    <a:lnTo>
                      <a:pt x="1102" y="1046"/>
                    </a:lnTo>
                    <a:lnTo>
                      <a:pt x="1085" y="1029"/>
                    </a:lnTo>
                    <a:lnTo>
                      <a:pt x="1085" y="1008"/>
                    </a:lnTo>
                    <a:lnTo>
                      <a:pt x="1085" y="988"/>
                    </a:lnTo>
                    <a:lnTo>
                      <a:pt x="1082" y="971"/>
                    </a:lnTo>
                    <a:lnTo>
                      <a:pt x="1085" y="950"/>
                    </a:lnTo>
                    <a:lnTo>
                      <a:pt x="1089" y="937"/>
                    </a:lnTo>
                    <a:lnTo>
                      <a:pt x="1102" y="933"/>
                    </a:lnTo>
                    <a:lnTo>
                      <a:pt x="1113" y="937"/>
                    </a:lnTo>
                    <a:lnTo>
                      <a:pt x="1128" y="946"/>
                    </a:lnTo>
                    <a:lnTo>
                      <a:pt x="1152" y="958"/>
                    </a:lnTo>
                    <a:lnTo>
                      <a:pt x="1156" y="967"/>
                    </a:lnTo>
                    <a:lnTo>
                      <a:pt x="1160" y="983"/>
                    </a:lnTo>
                    <a:lnTo>
                      <a:pt x="1167" y="1004"/>
                    </a:lnTo>
                    <a:lnTo>
                      <a:pt x="1171" y="1021"/>
                    </a:lnTo>
                    <a:lnTo>
                      <a:pt x="1175" y="1033"/>
                    </a:lnTo>
                    <a:lnTo>
                      <a:pt x="1186" y="1046"/>
                    </a:lnTo>
                    <a:lnTo>
                      <a:pt x="1195" y="1070"/>
                    </a:lnTo>
                    <a:lnTo>
                      <a:pt x="1195" y="1103"/>
                    </a:lnTo>
                    <a:lnTo>
                      <a:pt x="1199" y="1142"/>
                    </a:lnTo>
                    <a:lnTo>
                      <a:pt x="1202" y="1092"/>
                    </a:lnTo>
                    <a:lnTo>
                      <a:pt x="1217" y="1117"/>
                    </a:lnTo>
                    <a:lnTo>
                      <a:pt x="1199" y="1083"/>
                    </a:lnTo>
                    <a:lnTo>
                      <a:pt x="1199" y="1059"/>
                    </a:lnTo>
                    <a:lnTo>
                      <a:pt x="1202" y="1046"/>
                    </a:lnTo>
                    <a:lnTo>
                      <a:pt x="1210" y="1054"/>
                    </a:lnTo>
                    <a:lnTo>
                      <a:pt x="1225" y="1059"/>
                    </a:lnTo>
                    <a:lnTo>
                      <a:pt x="1229" y="1070"/>
                    </a:lnTo>
                    <a:lnTo>
                      <a:pt x="1237" y="1096"/>
                    </a:lnTo>
                    <a:lnTo>
                      <a:pt x="1237" y="1129"/>
                    </a:lnTo>
                    <a:lnTo>
                      <a:pt x="1237" y="1150"/>
                    </a:lnTo>
                    <a:lnTo>
                      <a:pt x="1240" y="1175"/>
                    </a:lnTo>
                    <a:lnTo>
                      <a:pt x="1249" y="1196"/>
                    </a:lnTo>
                    <a:lnTo>
                      <a:pt x="1237" y="1209"/>
                    </a:lnTo>
                    <a:lnTo>
                      <a:pt x="1229" y="1238"/>
                    </a:lnTo>
                    <a:lnTo>
                      <a:pt x="1240" y="1217"/>
                    </a:lnTo>
                    <a:lnTo>
                      <a:pt x="1249" y="1213"/>
                    </a:lnTo>
                    <a:lnTo>
                      <a:pt x="1248" y="1220"/>
                    </a:lnTo>
                    <a:lnTo>
                      <a:pt x="1256" y="1254"/>
                    </a:lnTo>
                    <a:lnTo>
                      <a:pt x="1262" y="1266"/>
                    </a:lnTo>
                    <a:lnTo>
                      <a:pt x="1274" y="1288"/>
                    </a:lnTo>
                    <a:lnTo>
                      <a:pt x="1298" y="1348"/>
                    </a:lnTo>
                    <a:lnTo>
                      <a:pt x="1298" y="1312"/>
                    </a:lnTo>
                    <a:lnTo>
                      <a:pt x="1336" y="1374"/>
                    </a:lnTo>
                    <a:lnTo>
                      <a:pt x="1296" y="1296"/>
                    </a:lnTo>
                    <a:lnTo>
                      <a:pt x="1275" y="1242"/>
                    </a:lnTo>
                    <a:lnTo>
                      <a:pt x="1268" y="1213"/>
                    </a:lnTo>
                    <a:lnTo>
                      <a:pt x="1283" y="1217"/>
                    </a:lnTo>
                    <a:lnTo>
                      <a:pt x="1307" y="1234"/>
                    </a:lnTo>
                    <a:lnTo>
                      <a:pt x="1338" y="1263"/>
                    </a:lnTo>
                    <a:lnTo>
                      <a:pt x="1303" y="1217"/>
                    </a:lnTo>
                    <a:lnTo>
                      <a:pt x="1283" y="1205"/>
                    </a:lnTo>
                    <a:lnTo>
                      <a:pt x="1265" y="1196"/>
                    </a:lnTo>
                    <a:lnTo>
                      <a:pt x="1260" y="1184"/>
                    </a:lnTo>
                    <a:lnTo>
                      <a:pt x="1252" y="1154"/>
                    </a:lnTo>
                    <a:lnTo>
                      <a:pt x="1252" y="1117"/>
                    </a:lnTo>
                    <a:lnTo>
                      <a:pt x="1252" y="1092"/>
                    </a:lnTo>
                    <a:lnTo>
                      <a:pt x="1260" y="1070"/>
                    </a:lnTo>
                    <a:lnTo>
                      <a:pt x="1268" y="1059"/>
                    </a:lnTo>
                    <a:lnTo>
                      <a:pt x="1280" y="1059"/>
                    </a:lnTo>
                    <a:lnTo>
                      <a:pt x="1300" y="1059"/>
                    </a:lnTo>
                    <a:lnTo>
                      <a:pt x="1322" y="1062"/>
                    </a:lnTo>
                    <a:lnTo>
                      <a:pt x="1338" y="1075"/>
                    </a:lnTo>
                    <a:lnTo>
                      <a:pt x="1341" y="1101"/>
                    </a:lnTo>
                    <a:lnTo>
                      <a:pt x="1346" y="1117"/>
                    </a:lnTo>
                    <a:lnTo>
                      <a:pt x="1357" y="1134"/>
                    </a:lnTo>
                    <a:lnTo>
                      <a:pt x="1365" y="1159"/>
                    </a:lnTo>
                    <a:lnTo>
                      <a:pt x="1370" y="1258"/>
                    </a:lnTo>
                    <a:lnTo>
                      <a:pt x="1373" y="1196"/>
                    </a:lnTo>
                    <a:lnTo>
                      <a:pt x="1377" y="1163"/>
                    </a:lnTo>
                    <a:lnTo>
                      <a:pt x="1417" y="1259"/>
                    </a:lnTo>
                    <a:lnTo>
                      <a:pt x="1410" y="1402"/>
                    </a:lnTo>
                    <a:lnTo>
                      <a:pt x="1424" y="1354"/>
                    </a:lnTo>
                    <a:lnTo>
                      <a:pt x="1424" y="1282"/>
                    </a:lnTo>
                    <a:lnTo>
                      <a:pt x="1444" y="1302"/>
                    </a:lnTo>
                    <a:lnTo>
                      <a:pt x="1458" y="1312"/>
                    </a:lnTo>
                    <a:lnTo>
                      <a:pt x="1501" y="1360"/>
                    </a:lnTo>
                    <a:lnTo>
                      <a:pt x="1448" y="1273"/>
                    </a:lnTo>
                    <a:lnTo>
                      <a:pt x="1423" y="1231"/>
                    </a:lnTo>
                    <a:lnTo>
                      <a:pt x="1384" y="1167"/>
                    </a:lnTo>
                    <a:lnTo>
                      <a:pt x="1373" y="1142"/>
                    </a:lnTo>
                    <a:lnTo>
                      <a:pt x="1369" y="1134"/>
                    </a:lnTo>
                    <a:lnTo>
                      <a:pt x="1361" y="1108"/>
                    </a:lnTo>
                    <a:lnTo>
                      <a:pt x="1361" y="1092"/>
                    </a:lnTo>
                    <a:lnTo>
                      <a:pt x="1369" y="1075"/>
                    </a:lnTo>
                    <a:lnTo>
                      <a:pt x="1391" y="1075"/>
                    </a:lnTo>
                    <a:lnTo>
                      <a:pt x="1412" y="1070"/>
                    </a:lnTo>
                    <a:lnTo>
                      <a:pt x="1431" y="1083"/>
                    </a:lnTo>
                    <a:lnTo>
                      <a:pt x="1447" y="1087"/>
                    </a:lnTo>
                    <a:lnTo>
                      <a:pt x="1462" y="1103"/>
                    </a:lnTo>
                    <a:lnTo>
                      <a:pt x="1474" y="1117"/>
                    </a:lnTo>
                    <a:lnTo>
                      <a:pt x="1481" y="1147"/>
                    </a:lnTo>
                    <a:lnTo>
                      <a:pt x="1477" y="1117"/>
                    </a:lnTo>
                    <a:lnTo>
                      <a:pt x="1535" y="1154"/>
                    </a:lnTo>
                    <a:lnTo>
                      <a:pt x="1489" y="1113"/>
                    </a:lnTo>
                    <a:lnTo>
                      <a:pt x="1477" y="1096"/>
                    </a:lnTo>
                    <a:lnTo>
                      <a:pt x="1462" y="1083"/>
                    </a:lnTo>
                    <a:lnTo>
                      <a:pt x="1447" y="1070"/>
                    </a:lnTo>
                    <a:lnTo>
                      <a:pt x="1427" y="1062"/>
                    </a:lnTo>
                    <a:lnTo>
                      <a:pt x="1408" y="1059"/>
                    </a:lnTo>
                    <a:lnTo>
                      <a:pt x="1384" y="1054"/>
                    </a:lnTo>
                    <a:lnTo>
                      <a:pt x="1365" y="1050"/>
                    </a:lnTo>
                    <a:lnTo>
                      <a:pt x="1350" y="1046"/>
                    </a:lnTo>
                    <a:lnTo>
                      <a:pt x="1326" y="1041"/>
                    </a:lnTo>
                    <a:lnTo>
                      <a:pt x="1315" y="1037"/>
                    </a:lnTo>
                    <a:lnTo>
                      <a:pt x="1300" y="1029"/>
                    </a:lnTo>
                    <a:lnTo>
                      <a:pt x="1283" y="1025"/>
                    </a:lnTo>
                    <a:lnTo>
                      <a:pt x="1265" y="1021"/>
                    </a:lnTo>
                    <a:lnTo>
                      <a:pt x="1240" y="1021"/>
                    </a:lnTo>
                    <a:lnTo>
                      <a:pt x="1229" y="1013"/>
                    </a:lnTo>
                    <a:lnTo>
                      <a:pt x="1217" y="1000"/>
                    </a:lnTo>
                    <a:lnTo>
                      <a:pt x="1214" y="983"/>
                    </a:lnTo>
                    <a:lnTo>
                      <a:pt x="1210" y="971"/>
                    </a:lnTo>
                    <a:lnTo>
                      <a:pt x="1206" y="950"/>
                    </a:lnTo>
                    <a:lnTo>
                      <a:pt x="1199" y="937"/>
                    </a:lnTo>
                    <a:lnTo>
                      <a:pt x="1183" y="921"/>
                    </a:lnTo>
                    <a:lnTo>
                      <a:pt x="1167" y="907"/>
                    </a:lnTo>
                    <a:lnTo>
                      <a:pt x="1148" y="895"/>
                    </a:lnTo>
                    <a:lnTo>
                      <a:pt x="1128" y="886"/>
                    </a:lnTo>
                    <a:lnTo>
                      <a:pt x="1109" y="874"/>
                    </a:lnTo>
                    <a:lnTo>
                      <a:pt x="1085" y="857"/>
                    </a:lnTo>
                    <a:lnTo>
                      <a:pt x="1070" y="841"/>
                    </a:lnTo>
                    <a:lnTo>
                      <a:pt x="1067" y="824"/>
                    </a:lnTo>
                    <a:lnTo>
                      <a:pt x="1067" y="808"/>
                    </a:lnTo>
                    <a:lnTo>
                      <a:pt x="1067" y="791"/>
                    </a:lnTo>
                    <a:lnTo>
                      <a:pt x="1074" y="774"/>
                    </a:lnTo>
                    <a:lnTo>
                      <a:pt x="1074" y="762"/>
                    </a:lnTo>
                    <a:lnTo>
                      <a:pt x="1078" y="720"/>
                    </a:lnTo>
                    <a:lnTo>
                      <a:pt x="1078" y="673"/>
                    </a:lnTo>
                    <a:lnTo>
                      <a:pt x="1070" y="648"/>
                    </a:lnTo>
                    <a:lnTo>
                      <a:pt x="1062" y="610"/>
                    </a:lnTo>
                    <a:lnTo>
                      <a:pt x="1062" y="582"/>
                    </a:lnTo>
                    <a:lnTo>
                      <a:pt x="1062" y="552"/>
                    </a:lnTo>
                    <a:lnTo>
                      <a:pt x="1062" y="528"/>
                    </a:lnTo>
                    <a:lnTo>
                      <a:pt x="1067" y="511"/>
                    </a:lnTo>
                    <a:lnTo>
                      <a:pt x="1062" y="476"/>
                    </a:lnTo>
                    <a:lnTo>
                      <a:pt x="1062" y="443"/>
                    </a:lnTo>
                    <a:lnTo>
                      <a:pt x="1059" y="409"/>
                    </a:lnTo>
                    <a:lnTo>
                      <a:pt x="1051" y="381"/>
                    </a:lnTo>
                    <a:lnTo>
                      <a:pt x="1047" y="351"/>
                    </a:lnTo>
                    <a:lnTo>
                      <a:pt x="1047" y="330"/>
                    </a:lnTo>
                    <a:lnTo>
                      <a:pt x="1039" y="293"/>
                    </a:lnTo>
                    <a:lnTo>
                      <a:pt x="1039" y="259"/>
                    </a:lnTo>
                    <a:lnTo>
                      <a:pt x="1035" y="238"/>
                    </a:lnTo>
                    <a:lnTo>
                      <a:pt x="1042" y="209"/>
                    </a:lnTo>
                    <a:lnTo>
                      <a:pt x="1051" y="180"/>
                    </a:lnTo>
                    <a:lnTo>
                      <a:pt x="1070" y="146"/>
                    </a:lnTo>
                    <a:lnTo>
                      <a:pt x="1102" y="113"/>
                    </a:lnTo>
                    <a:lnTo>
                      <a:pt x="1120" y="96"/>
                    </a:lnTo>
                    <a:lnTo>
                      <a:pt x="1140" y="76"/>
                    </a:lnTo>
                    <a:lnTo>
                      <a:pt x="1163" y="55"/>
                    </a:lnTo>
                    <a:lnTo>
                      <a:pt x="1175" y="37"/>
                    </a:lnTo>
                    <a:lnTo>
                      <a:pt x="1202" y="21"/>
                    </a:lnTo>
                    <a:lnTo>
                      <a:pt x="1229" y="0"/>
                    </a:lnTo>
                    <a:lnTo>
                      <a:pt x="1128" y="0"/>
                    </a:lnTo>
                    <a:lnTo>
                      <a:pt x="1109" y="12"/>
                    </a:lnTo>
                    <a:lnTo>
                      <a:pt x="1093" y="25"/>
                    </a:lnTo>
                    <a:lnTo>
                      <a:pt x="1074" y="37"/>
                    </a:lnTo>
                    <a:lnTo>
                      <a:pt x="1051" y="58"/>
                    </a:lnTo>
                    <a:lnTo>
                      <a:pt x="1039" y="76"/>
                    </a:lnTo>
                    <a:lnTo>
                      <a:pt x="1020" y="92"/>
                    </a:lnTo>
                    <a:lnTo>
                      <a:pt x="1020" y="71"/>
                    </a:lnTo>
                    <a:lnTo>
                      <a:pt x="1027" y="42"/>
                    </a:lnTo>
                    <a:lnTo>
                      <a:pt x="1031" y="21"/>
                    </a:lnTo>
                    <a:lnTo>
                      <a:pt x="1042" y="0"/>
                    </a:lnTo>
                    <a:lnTo>
                      <a:pt x="1020" y="0"/>
                    </a:lnTo>
                    <a:lnTo>
                      <a:pt x="1008" y="25"/>
                    </a:lnTo>
                    <a:lnTo>
                      <a:pt x="1001" y="58"/>
                    </a:lnTo>
                    <a:lnTo>
                      <a:pt x="992" y="92"/>
                    </a:lnTo>
                    <a:lnTo>
                      <a:pt x="985" y="130"/>
                    </a:lnTo>
                    <a:lnTo>
                      <a:pt x="966" y="167"/>
                    </a:lnTo>
                    <a:lnTo>
                      <a:pt x="962" y="130"/>
                    </a:lnTo>
                    <a:lnTo>
                      <a:pt x="962" y="100"/>
                    </a:lnTo>
                    <a:lnTo>
                      <a:pt x="962" y="67"/>
                    </a:lnTo>
                    <a:lnTo>
                      <a:pt x="958" y="42"/>
                    </a:lnTo>
                    <a:lnTo>
                      <a:pt x="958" y="17"/>
                    </a:lnTo>
                    <a:lnTo>
                      <a:pt x="962" y="0"/>
                    </a:lnTo>
                    <a:lnTo>
                      <a:pt x="876" y="0"/>
                    </a:lnTo>
                    <a:lnTo>
                      <a:pt x="876" y="50"/>
                    </a:lnTo>
                    <a:lnTo>
                      <a:pt x="876" y="71"/>
                    </a:lnTo>
                    <a:lnTo>
                      <a:pt x="876" y="100"/>
                    </a:lnTo>
                    <a:lnTo>
                      <a:pt x="876" y="130"/>
                    </a:lnTo>
                    <a:lnTo>
                      <a:pt x="868" y="155"/>
                    </a:lnTo>
                    <a:lnTo>
                      <a:pt x="857" y="176"/>
                    </a:lnTo>
                    <a:lnTo>
                      <a:pt x="841" y="180"/>
                    </a:lnTo>
                    <a:lnTo>
                      <a:pt x="814" y="176"/>
                    </a:lnTo>
                    <a:lnTo>
                      <a:pt x="803" y="167"/>
                    </a:lnTo>
                    <a:lnTo>
                      <a:pt x="795" y="163"/>
                    </a:lnTo>
                    <a:lnTo>
                      <a:pt x="803" y="142"/>
                    </a:lnTo>
                    <a:lnTo>
                      <a:pt x="803" y="117"/>
                    </a:lnTo>
                    <a:lnTo>
                      <a:pt x="803" y="88"/>
                    </a:lnTo>
                    <a:lnTo>
                      <a:pt x="803" y="63"/>
                    </a:lnTo>
                    <a:lnTo>
                      <a:pt x="803" y="42"/>
                    </a:lnTo>
                    <a:lnTo>
                      <a:pt x="803" y="21"/>
                    </a:lnTo>
                    <a:lnTo>
                      <a:pt x="803" y="0"/>
                    </a:lnTo>
                    <a:lnTo>
                      <a:pt x="779" y="0"/>
                    </a:lnTo>
                    <a:lnTo>
                      <a:pt x="779" y="25"/>
                    </a:lnTo>
                    <a:lnTo>
                      <a:pt x="779" y="50"/>
                    </a:lnTo>
                    <a:lnTo>
                      <a:pt x="779" y="79"/>
                    </a:lnTo>
                    <a:lnTo>
                      <a:pt x="775" y="104"/>
                    </a:lnTo>
                    <a:lnTo>
                      <a:pt x="768" y="125"/>
                    </a:lnTo>
                    <a:lnTo>
                      <a:pt x="748" y="138"/>
                    </a:lnTo>
                    <a:lnTo>
                      <a:pt x="732" y="130"/>
                    </a:lnTo>
                    <a:lnTo>
                      <a:pt x="713" y="121"/>
                    </a:lnTo>
                    <a:lnTo>
                      <a:pt x="698" y="104"/>
                    </a:lnTo>
                    <a:lnTo>
                      <a:pt x="686" y="88"/>
                    </a:lnTo>
                    <a:lnTo>
                      <a:pt x="683" y="71"/>
                    </a:lnTo>
                    <a:lnTo>
                      <a:pt x="686" y="58"/>
                    </a:lnTo>
                    <a:lnTo>
                      <a:pt x="683" y="42"/>
                    </a:lnTo>
                    <a:lnTo>
                      <a:pt x="683" y="30"/>
                    </a:lnTo>
                    <a:lnTo>
                      <a:pt x="686" y="12"/>
                    </a:lnTo>
                    <a:lnTo>
                      <a:pt x="678" y="0"/>
                    </a:lnTo>
                    <a:lnTo>
                      <a:pt x="663" y="0"/>
                    </a:lnTo>
                    <a:lnTo>
                      <a:pt x="667" y="9"/>
                    </a:lnTo>
                    <a:lnTo>
                      <a:pt x="667" y="21"/>
                    </a:lnTo>
                    <a:lnTo>
                      <a:pt x="667" y="33"/>
                    </a:lnTo>
                    <a:lnTo>
                      <a:pt x="663" y="46"/>
                    </a:lnTo>
                    <a:lnTo>
                      <a:pt x="648" y="37"/>
                    </a:lnTo>
                    <a:lnTo>
                      <a:pt x="635" y="33"/>
                    </a:lnTo>
                    <a:lnTo>
                      <a:pt x="620" y="25"/>
                    </a:lnTo>
                    <a:lnTo>
                      <a:pt x="605" y="12"/>
                    </a:lnTo>
                    <a:lnTo>
                      <a:pt x="592" y="0"/>
                    </a:lnTo>
                    <a:lnTo>
                      <a:pt x="527" y="0"/>
                    </a:lnTo>
                    <a:lnTo>
                      <a:pt x="547" y="21"/>
                    </a:lnTo>
                    <a:lnTo>
                      <a:pt x="562" y="33"/>
                    </a:lnTo>
                    <a:lnTo>
                      <a:pt x="578" y="50"/>
                    </a:lnTo>
                    <a:lnTo>
                      <a:pt x="585" y="58"/>
                    </a:lnTo>
                    <a:lnTo>
                      <a:pt x="597" y="71"/>
                    </a:lnTo>
                    <a:lnTo>
                      <a:pt x="609" y="76"/>
                    </a:lnTo>
                    <a:lnTo>
                      <a:pt x="617" y="92"/>
                    </a:lnTo>
                    <a:lnTo>
                      <a:pt x="632" y="104"/>
                    </a:lnTo>
                    <a:lnTo>
                      <a:pt x="640" y="130"/>
                    </a:lnTo>
                    <a:lnTo>
                      <a:pt x="652" y="150"/>
                    </a:lnTo>
                    <a:lnTo>
                      <a:pt x="617" y="138"/>
                    </a:lnTo>
                    <a:lnTo>
                      <a:pt x="601" y="121"/>
                    </a:lnTo>
                    <a:lnTo>
                      <a:pt x="578" y="109"/>
                    </a:lnTo>
                    <a:lnTo>
                      <a:pt x="562" y="92"/>
                    </a:lnTo>
                    <a:lnTo>
                      <a:pt x="542" y="67"/>
                    </a:lnTo>
                    <a:lnTo>
                      <a:pt x="531" y="42"/>
                    </a:lnTo>
                    <a:lnTo>
                      <a:pt x="515" y="25"/>
                    </a:lnTo>
                    <a:lnTo>
                      <a:pt x="512" y="12"/>
                    </a:lnTo>
                    <a:lnTo>
                      <a:pt x="508" y="0"/>
                    </a:lnTo>
                    <a:lnTo>
                      <a:pt x="484" y="0"/>
                    </a:lnTo>
                    <a:lnTo>
                      <a:pt x="488" y="12"/>
                    </a:lnTo>
                    <a:lnTo>
                      <a:pt x="492" y="25"/>
                    </a:lnTo>
                    <a:lnTo>
                      <a:pt x="496" y="37"/>
                    </a:lnTo>
                    <a:lnTo>
                      <a:pt x="504" y="46"/>
                    </a:lnTo>
                    <a:lnTo>
                      <a:pt x="515" y="67"/>
                    </a:lnTo>
                    <a:lnTo>
                      <a:pt x="527" y="88"/>
                    </a:lnTo>
                    <a:lnTo>
                      <a:pt x="535" y="100"/>
                    </a:lnTo>
                    <a:lnTo>
                      <a:pt x="538" y="109"/>
                    </a:lnTo>
                    <a:lnTo>
                      <a:pt x="554" y="125"/>
                    </a:lnTo>
                    <a:lnTo>
                      <a:pt x="578" y="142"/>
                    </a:lnTo>
                    <a:lnTo>
                      <a:pt x="592" y="155"/>
                    </a:lnTo>
                    <a:lnTo>
                      <a:pt x="613" y="167"/>
                    </a:lnTo>
                    <a:lnTo>
                      <a:pt x="632" y="180"/>
                    </a:lnTo>
                    <a:lnTo>
                      <a:pt x="652" y="188"/>
                    </a:lnTo>
                    <a:lnTo>
                      <a:pt x="667" y="201"/>
                    </a:lnTo>
                    <a:lnTo>
                      <a:pt x="686" y="209"/>
                    </a:lnTo>
                    <a:lnTo>
                      <a:pt x="702" y="217"/>
                    </a:lnTo>
                  </a:path>
                </a:pathLst>
              </a:custGeom>
              <a:solidFill>
                <a:srgbClr val="201000"/>
              </a:solidFill>
              <a:ln w="12700" cap="rnd">
                <a:noFill/>
                <a:round/>
                <a:headEnd/>
                <a:tailEnd/>
              </a:ln>
            </p:spPr>
            <p:txBody>
              <a:bodyPr>
                <a:prstTxWarp prst="textNoShape">
                  <a:avLst/>
                </a:prstTxWarp>
              </a:bodyPr>
              <a:lstStyle/>
              <a:p>
                <a:endParaRPr lang="en-US"/>
              </a:p>
            </p:txBody>
          </p:sp>
          <p:sp>
            <p:nvSpPr>
              <p:cNvPr id="99" name="Freeform 10"/>
              <p:cNvSpPr>
                <a:spLocks/>
              </p:cNvSpPr>
              <p:nvPr/>
            </p:nvSpPr>
            <p:spPr bwMode="auto">
              <a:xfrm>
                <a:off x="1105" y="2578"/>
                <a:ext cx="72" cy="373"/>
              </a:xfrm>
              <a:custGeom>
                <a:avLst/>
                <a:gdLst>
                  <a:gd name="T0" fmla="*/ 14 w 112"/>
                  <a:gd name="T1" fmla="*/ 269 h 429"/>
                  <a:gd name="T2" fmla="*/ 21 w 112"/>
                  <a:gd name="T3" fmla="*/ 252 h 429"/>
                  <a:gd name="T4" fmla="*/ 28 w 112"/>
                  <a:gd name="T5" fmla="*/ 215 h 429"/>
                  <a:gd name="T6" fmla="*/ 33 w 112"/>
                  <a:gd name="T7" fmla="*/ 178 h 429"/>
                  <a:gd name="T8" fmla="*/ 40 w 112"/>
                  <a:gd name="T9" fmla="*/ 120 h 429"/>
                  <a:gd name="T10" fmla="*/ 50 w 112"/>
                  <a:gd name="T11" fmla="*/ 83 h 429"/>
                  <a:gd name="T12" fmla="*/ 50 w 112"/>
                  <a:gd name="T13" fmla="*/ 37 h 429"/>
                  <a:gd name="T14" fmla="*/ 57 w 112"/>
                  <a:gd name="T15" fmla="*/ 0 h 429"/>
                  <a:gd name="T16" fmla="*/ 57 w 112"/>
                  <a:gd name="T17" fmla="*/ 37 h 429"/>
                  <a:gd name="T18" fmla="*/ 57 w 112"/>
                  <a:gd name="T19" fmla="*/ 99 h 429"/>
                  <a:gd name="T20" fmla="*/ 57 w 112"/>
                  <a:gd name="T21" fmla="*/ 133 h 429"/>
                  <a:gd name="T22" fmla="*/ 61 w 112"/>
                  <a:gd name="T23" fmla="*/ 149 h 429"/>
                  <a:gd name="T24" fmla="*/ 57 w 112"/>
                  <a:gd name="T25" fmla="*/ 165 h 429"/>
                  <a:gd name="T26" fmla="*/ 53 w 112"/>
                  <a:gd name="T27" fmla="*/ 190 h 429"/>
                  <a:gd name="T28" fmla="*/ 50 w 112"/>
                  <a:gd name="T29" fmla="*/ 236 h 429"/>
                  <a:gd name="T30" fmla="*/ 53 w 112"/>
                  <a:gd name="T31" fmla="*/ 206 h 429"/>
                  <a:gd name="T32" fmla="*/ 61 w 112"/>
                  <a:gd name="T33" fmla="*/ 181 h 429"/>
                  <a:gd name="T34" fmla="*/ 61 w 112"/>
                  <a:gd name="T35" fmla="*/ 198 h 429"/>
                  <a:gd name="T36" fmla="*/ 61 w 112"/>
                  <a:gd name="T37" fmla="*/ 219 h 429"/>
                  <a:gd name="T38" fmla="*/ 61 w 112"/>
                  <a:gd name="T39" fmla="*/ 236 h 429"/>
                  <a:gd name="T40" fmla="*/ 64 w 112"/>
                  <a:gd name="T41" fmla="*/ 248 h 429"/>
                  <a:gd name="T42" fmla="*/ 71 w 112"/>
                  <a:gd name="T43" fmla="*/ 248 h 429"/>
                  <a:gd name="T44" fmla="*/ 64 w 112"/>
                  <a:gd name="T45" fmla="*/ 256 h 429"/>
                  <a:gd name="T46" fmla="*/ 61 w 112"/>
                  <a:gd name="T47" fmla="*/ 269 h 429"/>
                  <a:gd name="T48" fmla="*/ 50 w 112"/>
                  <a:gd name="T49" fmla="*/ 281 h 429"/>
                  <a:gd name="T50" fmla="*/ 43 w 112"/>
                  <a:gd name="T51" fmla="*/ 285 h 429"/>
                  <a:gd name="T52" fmla="*/ 36 w 112"/>
                  <a:gd name="T53" fmla="*/ 289 h 429"/>
                  <a:gd name="T54" fmla="*/ 43 w 112"/>
                  <a:gd name="T55" fmla="*/ 293 h 429"/>
                  <a:gd name="T56" fmla="*/ 36 w 112"/>
                  <a:gd name="T57" fmla="*/ 306 h 429"/>
                  <a:gd name="T58" fmla="*/ 36 w 112"/>
                  <a:gd name="T59" fmla="*/ 323 h 429"/>
                  <a:gd name="T60" fmla="*/ 33 w 112"/>
                  <a:gd name="T61" fmla="*/ 338 h 429"/>
                  <a:gd name="T62" fmla="*/ 40 w 112"/>
                  <a:gd name="T63" fmla="*/ 347 h 429"/>
                  <a:gd name="T64" fmla="*/ 53 w 112"/>
                  <a:gd name="T65" fmla="*/ 372 h 429"/>
                  <a:gd name="T66" fmla="*/ 36 w 112"/>
                  <a:gd name="T67" fmla="*/ 368 h 429"/>
                  <a:gd name="T68" fmla="*/ 24 w 112"/>
                  <a:gd name="T69" fmla="*/ 368 h 429"/>
                  <a:gd name="T70" fmla="*/ 18 w 112"/>
                  <a:gd name="T71" fmla="*/ 355 h 429"/>
                  <a:gd name="T72" fmla="*/ 4 w 112"/>
                  <a:gd name="T73" fmla="*/ 343 h 429"/>
                  <a:gd name="T74" fmla="*/ 0 w 112"/>
                  <a:gd name="T75" fmla="*/ 323 h 429"/>
                  <a:gd name="T76" fmla="*/ 0 w 112"/>
                  <a:gd name="T77" fmla="*/ 297 h 429"/>
                  <a:gd name="T78" fmla="*/ 14 w 112"/>
                  <a:gd name="T79" fmla="*/ 269 h 4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2"/>
                  <a:gd name="T121" fmla="*/ 0 h 429"/>
                  <a:gd name="T122" fmla="*/ 112 w 112"/>
                  <a:gd name="T123" fmla="*/ 429 h 4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2" h="429">
                    <a:moveTo>
                      <a:pt x="22" y="309"/>
                    </a:moveTo>
                    <a:lnTo>
                      <a:pt x="33" y="290"/>
                    </a:lnTo>
                    <a:lnTo>
                      <a:pt x="44" y="247"/>
                    </a:lnTo>
                    <a:lnTo>
                      <a:pt x="51" y="205"/>
                    </a:lnTo>
                    <a:lnTo>
                      <a:pt x="62" y="138"/>
                    </a:lnTo>
                    <a:lnTo>
                      <a:pt x="78" y="95"/>
                    </a:lnTo>
                    <a:lnTo>
                      <a:pt x="78" y="42"/>
                    </a:lnTo>
                    <a:lnTo>
                      <a:pt x="89" y="0"/>
                    </a:lnTo>
                    <a:lnTo>
                      <a:pt x="89" y="42"/>
                    </a:lnTo>
                    <a:lnTo>
                      <a:pt x="89" y="114"/>
                    </a:lnTo>
                    <a:lnTo>
                      <a:pt x="89" y="153"/>
                    </a:lnTo>
                    <a:lnTo>
                      <a:pt x="95" y="171"/>
                    </a:lnTo>
                    <a:lnTo>
                      <a:pt x="89" y="190"/>
                    </a:lnTo>
                    <a:lnTo>
                      <a:pt x="83" y="218"/>
                    </a:lnTo>
                    <a:lnTo>
                      <a:pt x="78" y="271"/>
                    </a:lnTo>
                    <a:lnTo>
                      <a:pt x="83" y="237"/>
                    </a:lnTo>
                    <a:lnTo>
                      <a:pt x="95" y="208"/>
                    </a:lnTo>
                    <a:lnTo>
                      <a:pt x="95" y="228"/>
                    </a:lnTo>
                    <a:lnTo>
                      <a:pt x="95" y="252"/>
                    </a:lnTo>
                    <a:lnTo>
                      <a:pt x="95" y="271"/>
                    </a:lnTo>
                    <a:lnTo>
                      <a:pt x="100" y="285"/>
                    </a:lnTo>
                    <a:lnTo>
                      <a:pt x="111" y="285"/>
                    </a:lnTo>
                    <a:lnTo>
                      <a:pt x="100" y="295"/>
                    </a:lnTo>
                    <a:lnTo>
                      <a:pt x="95" y="309"/>
                    </a:lnTo>
                    <a:lnTo>
                      <a:pt x="78" y="323"/>
                    </a:lnTo>
                    <a:lnTo>
                      <a:pt x="67" y="328"/>
                    </a:lnTo>
                    <a:lnTo>
                      <a:pt x="56" y="332"/>
                    </a:lnTo>
                    <a:lnTo>
                      <a:pt x="67" y="337"/>
                    </a:lnTo>
                    <a:lnTo>
                      <a:pt x="56" y="352"/>
                    </a:lnTo>
                    <a:lnTo>
                      <a:pt x="56" y="371"/>
                    </a:lnTo>
                    <a:lnTo>
                      <a:pt x="51" y="389"/>
                    </a:lnTo>
                    <a:lnTo>
                      <a:pt x="62" y="399"/>
                    </a:lnTo>
                    <a:lnTo>
                      <a:pt x="83" y="428"/>
                    </a:lnTo>
                    <a:lnTo>
                      <a:pt x="56" y="423"/>
                    </a:lnTo>
                    <a:lnTo>
                      <a:pt x="38" y="423"/>
                    </a:lnTo>
                    <a:lnTo>
                      <a:pt x="28" y="408"/>
                    </a:lnTo>
                    <a:lnTo>
                      <a:pt x="6" y="394"/>
                    </a:lnTo>
                    <a:lnTo>
                      <a:pt x="0" y="371"/>
                    </a:lnTo>
                    <a:lnTo>
                      <a:pt x="0" y="342"/>
                    </a:lnTo>
                    <a:lnTo>
                      <a:pt x="22" y="309"/>
                    </a:lnTo>
                  </a:path>
                </a:pathLst>
              </a:custGeom>
              <a:solidFill>
                <a:srgbClr val="402000"/>
              </a:solidFill>
              <a:ln w="12700" cap="rnd">
                <a:noFill/>
                <a:round/>
                <a:headEnd/>
                <a:tailEnd/>
              </a:ln>
            </p:spPr>
            <p:txBody>
              <a:bodyPr>
                <a:prstTxWarp prst="textNoShape">
                  <a:avLst/>
                </a:prstTxWarp>
              </a:bodyPr>
              <a:lstStyle/>
              <a:p>
                <a:endParaRPr lang="en-US"/>
              </a:p>
            </p:txBody>
          </p:sp>
          <p:sp>
            <p:nvSpPr>
              <p:cNvPr id="100" name="Freeform 11"/>
              <p:cNvSpPr>
                <a:spLocks/>
              </p:cNvSpPr>
              <p:nvPr/>
            </p:nvSpPr>
            <p:spPr bwMode="auto">
              <a:xfrm>
                <a:off x="1198" y="2498"/>
                <a:ext cx="169" cy="469"/>
              </a:xfrm>
              <a:custGeom>
                <a:avLst/>
                <a:gdLst>
                  <a:gd name="T0" fmla="*/ 0 w 263"/>
                  <a:gd name="T1" fmla="*/ 294 h 540"/>
                  <a:gd name="T2" fmla="*/ 4 w 263"/>
                  <a:gd name="T3" fmla="*/ 324 h 540"/>
                  <a:gd name="T4" fmla="*/ 15 w 263"/>
                  <a:gd name="T5" fmla="*/ 332 h 540"/>
                  <a:gd name="T6" fmla="*/ 33 w 263"/>
                  <a:gd name="T7" fmla="*/ 344 h 540"/>
                  <a:gd name="T8" fmla="*/ 56 w 263"/>
                  <a:gd name="T9" fmla="*/ 352 h 540"/>
                  <a:gd name="T10" fmla="*/ 71 w 263"/>
                  <a:gd name="T11" fmla="*/ 373 h 540"/>
                  <a:gd name="T12" fmla="*/ 82 w 263"/>
                  <a:gd name="T13" fmla="*/ 393 h 540"/>
                  <a:gd name="T14" fmla="*/ 82 w 263"/>
                  <a:gd name="T15" fmla="*/ 411 h 540"/>
                  <a:gd name="T16" fmla="*/ 82 w 263"/>
                  <a:gd name="T17" fmla="*/ 423 h 540"/>
                  <a:gd name="T18" fmla="*/ 82 w 263"/>
                  <a:gd name="T19" fmla="*/ 443 h 540"/>
                  <a:gd name="T20" fmla="*/ 78 w 263"/>
                  <a:gd name="T21" fmla="*/ 464 h 540"/>
                  <a:gd name="T22" fmla="*/ 85 w 263"/>
                  <a:gd name="T23" fmla="*/ 464 h 540"/>
                  <a:gd name="T24" fmla="*/ 94 w 263"/>
                  <a:gd name="T25" fmla="*/ 468 h 540"/>
                  <a:gd name="T26" fmla="*/ 94 w 263"/>
                  <a:gd name="T27" fmla="*/ 447 h 540"/>
                  <a:gd name="T28" fmla="*/ 97 w 263"/>
                  <a:gd name="T29" fmla="*/ 434 h 540"/>
                  <a:gd name="T30" fmla="*/ 112 w 263"/>
                  <a:gd name="T31" fmla="*/ 432 h 540"/>
                  <a:gd name="T32" fmla="*/ 120 w 263"/>
                  <a:gd name="T33" fmla="*/ 434 h 540"/>
                  <a:gd name="T34" fmla="*/ 146 w 263"/>
                  <a:gd name="T35" fmla="*/ 447 h 540"/>
                  <a:gd name="T36" fmla="*/ 157 w 263"/>
                  <a:gd name="T37" fmla="*/ 455 h 540"/>
                  <a:gd name="T38" fmla="*/ 168 w 263"/>
                  <a:gd name="T39" fmla="*/ 459 h 540"/>
                  <a:gd name="T40" fmla="*/ 168 w 263"/>
                  <a:gd name="T41" fmla="*/ 452 h 540"/>
                  <a:gd name="T42" fmla="*/ 131 w 263"/>
                  <a:gd name="T43" fmla="*/ 423 h 540"/>
                  <a:gd name="T44" fmla="*/ 120 w 263"/>
                  <a:gd name="T45" fmla="*/ 411 h 540"/>
                  <a:gd name="T46" fmla="*/ 116 w 263"/>
                  <a:gd name="T47" fmla="*/ 398 h 540"/>
                  <a:gd name="T48" fmla="*/ 116 w 263"/>
                  <a:gd name="T49" fmla="*/ 386 h 540"/>
                  <a:gd name="T50" fmla="*/ 116 w 263"/>
                  <a:gd name="T51" fmla="*/ 373 h 540"/>
                  <a:gd name="T52" fmla="*/ 116 w 263"/>
                  <a:gd name="T53" fmla="*/ 356 h 540"/>
                  <a:gd name="T54" fmla="*/ 112 w 263"/>
                  <a:gd name="T55" fmla="*/ 344 h 540"/>
                  <a:gd name="T56" fmla="*/ 112 w 263"/>
                  <a:gd name="T57" fmla="*/ 327 h 540"/>
                  <a:gd name="T58" fmla="*/ 116 w 263"/>
                  <a:gd name="T59" fmla="*/ 315 h 540"/>
                  <a:gd name="T60" fmla="*/ 127 w 263"/>
                  <a:gd name="T61" fmla="*/ 307 h 540"/>
                  <a:gd name="T62" fmla="*/ 127 w 263"/>
                  <a:gd name="T63" fmla="*/ 302 h 540"/>
                  <a:gd name="T64" fmla="*/ 97 w 263"/>
                  <a:gd name="T65" fmla="*/ 281 h 540"/>
                  <a:gd name="T66" fmla="*/ 71 w 263"/>
                  <a:gd name="T67" fmla="*/ 257 h 540"/>
                  <a:gd name="T68" fmla="*/ 56 w 263"/>
                  <a:gd name="T69" fmla="*/ 236 h 540"/>
                  <a:gd name="T70" fmla="*/ 53 w 263"/>
                  <a:gd name="T71" fmla="*/ 224 h 540"/>
                  <a:gd name="T72" fmla="*/ 49 w 263"/>
                  <a:gd name="T73" fmla="*/ 203 h 540"/>
                  <a:gd name="T74" fmla="*/ 37 w 263"/>
                  <a:gd name="T75" fmla="*/ 170 h 540"/>
                  <a:gd name="T76" fmla="*/ 37 w 263"/>
                  <a:gd name="T77" fmla="*/ 199 h 540"/>
                  <a:gd name="T78" fmla="*/ 41 w 263"/>
                  <a:gd name="T79" fmla="*/ 224 h 540"/>
                  <a:gd name="T80" fmla="*/ 30 w 263"/>
                  <a:gd name="T81" fmla="*/ 236 h 540"/>
                  <a:gd name="T82" fmla="*/ 26 w 263"/>
                  <a:gd name="T83" fmla="*/ 191 h 540"/>
                  <a:gd name="T84" fmla="*/ 26 w 263"/>
                  <a:gd name="T85" fmla="*/ 162 h 540"/>
                  <a:gd name="T86" fmla="*/ 33 w 263"/>
                  <a:gd name="T87" fmla="*/ 132 h 540"/>
                  <a:gd name="T88" fmla="*/ 33 w 263"/>
                  <a:gd name="T89" fmla="*/ 104 h 540"/>
                  <a:gd name="T90" fmla="*/ 37 w 263"/>
                  <a:gd name="T91" fmla="*/ 79 h 540"/>
                  <a:gd name="T92" fmla="*/ 37 w 263"/>
                  <a:gd name="T93" fmla="*/ 59 h 540"/>
                  <a:gd name="T94" fmla="*/ 37 w 263"/>
                  <a:gd name="T95" fmla="*/ 30 h 540"/>
                  <a:gd name="T96" fmla="*/ 30 w 263"/>
                  <a:gd name="T97" fmla="*/ 0 h 540"/>
                  <a:gd name="T98" fmla="*/ 30 w 263"/>
                  <a:gd name="T99" fmla="*/ 30 h 540"/>
                  <a:gd name="T100" fmla="*/ 26 w 263"/>
                  <a:gd name="T101" fmla="*/ 70 h 540"/>
                  <a:gd name="T102" fmla="*/ 22 w 263"/>
                  <a:gd name="T103" fmla="*/ 121 h 540"/>
                  <a:gd name="T104" fmla="*/ 19 w 263"/>
                  <a:gd name="T105" fmla="*/ 145 h 540"/>
                  <a:gd name="T106" fmla="*/ 15 w 263"/>
                  <a:gd name="T107" fmla="*/ 166 h 540"/>
                  <a:gd name="T108" fmla="*/ 15 w 263"/>
                  <a:gd name="T109" fmla="*/ 195 h 540"/>
                  <a:gd name="T110" fmla="*/ 11 w 263"/>
                  <a:gd name="T111" fmla="*/ 224 h 540"/>
                  <a:gd name="T112" fmla="*/ 7 w 263"/>
                  <a:gd name="T113" fmla="*/ 241 h 540"/>
                  <a:gd name="T114" fmla="*/ 11 w 263"/>
                  <a:gd name="T115" fmla="*/ 265 h 540"/>
                  <a:gd name="T116" fmla="*/ 15 w 263"/>
                  <a:gd name="T117" fmla="*/ 290 h 540"/>
                  <a:gd name="T118" fmla="*/ 0 w 263"/>
                  <a:gd name="T119" fmla="*/ 274 h 540"/>
                  <a:gd name="T120" fmla="*/ 0 w 263"/>
                  <a:gd name="T121" fmla="*/ 294 h 5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3"/>
                  <a:gd name="T184" fmla="*/ 0 h 540"/>
                  <a:gd name="T185" fmla="*/ 263 w 263"/>
                  <a:gd name="T186" fmla="*/ 540 h 54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3" h="540">
                    <a:moveTo>
                      <a:pt x="0" y="339"/>
                    </a:moveTo>
                    <a:lnTo>
                      <a:pt x="6" y="373"/>
                    </a:lnTo>
                    <a:lnTo>
                      <a:pt x="23" y="382"/>
                    </a:lnTo>
                    <a:lnTo>
                      <a:pt x="51" y="396"/>
                    </a:lnTo>
                    <a:lnTo>
                      <a:pt x="87" y="405"/>
                    </a:lnTo>
                    <a:lnTo>
                      <a:pt x="111" y="429"/>
                    </a:lnTo>
                    <a:lnTo>
                      <a:pt x="127" y="453"/>
                    </a:lnTo>
                    <a:lnTo>
                      <a:pt x="127" y="473"/>
                    </a:lnTo>
                    <a:lnTo>
                      <a:pt x="127" y="487"/>
                    </a:lnTo>
                    <a:lnTo>
                      <a:pt x="127" y="510"/>
                    </a:lnTo>
                    <a:lnTo>
                      <a:pt x="122" y="534"/>
                    </a:lnTo>
                    <a:lnTo>
                      <a:pt x="133" y="534"/>
                    </a:lnTo>
                    <a:lnTo>
                      <a:pt x="146" y="539"/>
                    </a:lnTo>
                    <a:lnTo>
                      <a:pt x="146" y="515"/>
                    </a:lnTo>
                    <a:lnTo>
                      <a:pt x="151" y="500"/>
                    </a:lnTo>
                    <a:lnTo>
                      <a:pt x="175" y="497"/>
                    </a:lnTo>
                    <a:lnTo>
                      <a:pt x="186" y="500"/>
                    </a:lnTo>
                    <a:lnTo>
                      <a:pt x="227" y="515"/>
                    </a:lnTo>
                    <a:lnTo>
                      <a:pt x="245" y="524"/>
                    </a:lnTo>
                    <a:lnTo>
                      <a:pt x="262" y="529"/>
                    </a:lnTo>
                    <a:lnTo>
                      <a:pt x="262" y="520"/>
                    </a:lnTo>
                    <a:lnTo>
                      <a:pt x="204" y="487"/>
                    </a:lnTo>
                    <a:lnTo>
                      <a:pt x="186" y="473"/>
                    </a:lnTo>
                    <a:lnTo>
                      <a:pt x="180" y="458"/>
                    </a:lnTo>
                    <a:lnTo>
                      <a:pt x="180" y="444"/>
                    </a:lnTo>
                    <a:lnTo>
                      <a:pt x="180" y="429"/>
                    </a:lnTo>
                    <a:lnTo>
                      <a:pt x="180" y="410"/>
                    </a:lnTo>
                    <a:lnTo>
                      <a:pt x="175" y="396"/>
                    </a:lnTo>
                    <a:lnTo>
                      <a:pt x="175" y="377"/>
                    </a:lnTo>
                    <a:lnTo>
                      <a:pt x="180" y="363"/>
                    </a:lnTo>
                    <a:lnTo>
                      <a:pt x="198" y="353"/>
                    </a:lnTo>
                    <a:lnTo>
                      <a:pt x="198" y="348"/>
                    </a:lnTo>
                    <a:lnTo>
                      <a:pt x="151" y="324"/>
                    </a:lnTo>
                    <a:lnTo>
                      <a:pt x="111" y="296"/>
                    </a:lnTo>
                    <a:lnTo>
                      <a:pt x="87" y="272"/>
                    </a:lnTo>
                    <a:lnTo>
                      <a:pt x="82" y="258"/>
                    </a:lnTo>
                    <a:lnTo>
                      <a:pt x="76" y="234"/>
                    </a:lnTo>
                    <a:lnTo>
                      <a:pt x="57" y="196"/>
                    </a:lnTo>
                    <a:lnTo>
                      <a:pt x="57" y="229"/>
                    </a:lnTo>
                    <a:lnTo>
                      <a:pt x="64" y="258"/>
                    </a:lnTo>
                    <a:lnTo>
                      <a:pt x="46" y="272"/>
                    </a:lnTo>
                    <a:lnTo>
                      <a:pt x="40" y="220"/>
                    </a:lnTo>
                    <a:lnTo>
                      <a:pt x="40" y="186"/>
                    </a:lnTo>
                    <a:lnTo>
                      <a:pt x="51" y="152"/>
                    </a:lnTo>
                    <a:lnTo>
                      <a:pt x="51" y="120"/>
                    </a:lnTo>
                    <a:lnTo>
                      <a:pt x="57" y="91"/>
                    </a:lnTo>
                    <a:lnTo>
                      <a:pt x="57" y="68"/>
                    </a:lnTo>
                    <a:lnTo>
                      <a:pt x="57" y="34"/>
                    </a:lnTo>
                    <a:lnTo>
                      <a:pt x="46" y="0"/>
                    </a:lnTo>
                    <a:lnTo>
                      <a:pt x="46" y="34"/>
                    </a:lnTo>
                    <a:lnTo>
                      <a:pt x="40" y="81"/>
                    </a:lnTo>
                    <a:lnTo>
                      <a:pt x="35" y="139"/>
                    </a:lnTo>
                    <a:lnTo>
                      <a:pt x="29" y="167"/>
                    </a:lnTo>
                    <a:lnTo>
                      <a:pt x="23" y="191"/>
                    </a:lnTo>
                    <a:lnTo>
                      <a:pt x="23" y="224"/>
                    </a:lnTo>
                    <a:lnTo>
                      <a:pt x="17" y="258"/>
                    </a:lnTo>
                    <a:lnTo>
                      <a:pt x="11" y="277"/>
                    </a:lnTo>
                    <a:lnTo>
                      <a:pt x="17" y="305"/>
                    </a:lnTo>
                    <a:lnTo>
                      <a:pt x="23" y="334"/>
                    </a:lnTo>
                    <a:lnTo>
                      <a:pt x="0" y="315"/>
                    </a:lnTo>
                    <a:lnTo>
                      <a:pt x="0" y="339"/>
                    </a:lnTo>
                  </a:path>
                </a:pathLst>
              </a:custGeom>
              <a:solidFill>
                <a:srgbClr val="402000"/>
              </a:solidFill>
              <a:ln w="12700" cap="rnd">
                <a:noFill/>
                <a:round/>
                <a:headEnd/>
                <a:tailEnd/>
              </a:ln>
            </p:spPr>
            <p:txBody>
              <a:bodyPr>
                <a:prstTxWarp prst="textNoShape">
                  <a:avLst/>
                </a:prstTxWarp>
              </a:bodyPr>
              <a:lstStyle/>
              <a:p>
                <a:endParaRPr lang="en-US"/>
              </a:p>
            </p:txBody>
          </p:sp>
          <p:sp>
            <p:nvSpPr>
              <p:cNvPr id="101" name="Freeform 12"/>
              <p:cNvSpPr>
                <a:spLocks/>
              </p:cNvSpPr>
              <p:nvPr/>
            </p:nvSpPr>
            <p:spPr bwMode="auto">
              <a:xfrm>
                <a:off x="1261" y="2544"/>
                <a:ext cx="211" cy="365"/>
              </a:xfrm>
              <a:custGeom>
                <a:avLst/>
                <a:gdLst>
                  <a:gd name="T0" fmla="*/ 0 w 329"/>
                  <a:gd name="T1" fmla="*/ 145 h 420"/>
                  <a:gd name="T2" fmla="*/ 4 w 329"/>
                  <a:gd name="T3" fmla="*/ 174 h 420"/>
                  <a:gd name="T4" fmla="*/ 22 w 329"/>
                  <a:gd name="T5" fmla="*/ 207 h 420"/>
                  <a:gd name="T6" fmla="*/ 45 w 329"/>
                  <a:gd name="T7" fmla="*/ 228 h 420"/>
                  <a:gd name="T8" fmla="*/ 67 w 329"/>
                  <a:gd name="T9" fmla="*/ 244 h 420"/>
                  <a:gd name="T10" fmla="*/ 83 w 329"/>
                  <a:gd name="T11" fmla="*/ 244 h 420"/>
                  <a:gd name="T12" fmla="*/ 112 w 329"/>
                  <a:gd name="T13" fmla="*/ 252 h 420"/>
                  <a:gd name="T14" fmla="*/ 128 w 329"/>
                  <a:gd name="T15" fmla="*/ 264 h 420"/>
                  <a:gd name="T16" fmla="*/ 139 w 329"/>
                  <a:gd name="T17" fmla="*/ 273 h 420"/>
                  <a:gd name="T18" fmla="*/ 143 w 329"/>
                  <a:gd name="T19" fmla="*/ 289 h 420"/>
                  <a:gd name="T20" fmla="*/ 154 w 329"/>
                  <a:gd name="T21" fmla="*/ 319 h 420"/>
                  <a:gd name="T22" fmla="*/ 162 w 329"/>
                  <a:gd name="T23" fmla="*/ 342 h 420"/>
                  <a:gd name="T24" fmla="*/ 177 w 329"/>
                  <a:gd name="T25" fmla="*/ 355 h 420"/>
                  <a:gd name="T26" fmla="*/ 196 w 329"/>
                  <a:gd name="T27" fmla="*/ 364 h 420"/>
                  <a:gd name="T28" fmla="*/ 196 w 329"/>
                  <a:gd name="T29" fmla="*/ 360 h 420"/>
                  <a:gd name="T30" fmla="*/ 210 w 329"/>
                  <a:gd name="T31" fmla="*/ 351 h 420"/>
                  <a:gd name="T32" fmla="*/ 192 w 329"/>
                  <a:gd name="T33" fmla="*/ 339 h 420"/>
                  <a:gd name="T34" fmla="*/ 185 w 329"/>
                  <a:gd name="T35" fmla="*/ 319 h 420"/>
                  <a:gd name="T36" fmla="*/ 181 w 329"/>
                  <a:gd name="T37" fmla="*/ 298 h 420"/>
                  <a:gd name="T38" fmla="*/ 169 w 329"/>
                  <a:gd name="T39" fmla="*/ 273 h 420"/>
                  <a:gd name="T40" fmla="*/ 154 w 329"/>
                  <a:gd name="T41" fmla="*/ 252 h 420"/>
                  <a:gd name="T42" fmla="*/ 135 w 329"/>
                  <a:gd name="T43" fmla="*/ 236 h 420"/>
                  <a:gd name="T44" fmla="*/ 109 w 329"/>
                  <a:gd name="T45" fmla="*/ 223 h 420"/>
                  <a:gd name="T46" fmla="*/ 83 w 329"/>
                  <a:gd name="T47" fmla="*/ 211 h 420"/>
                  <a:gd name="T48" fmla="*/ 56 w 329"/>
                  <a:gd name="T49" fmla="*/ 195 h 420"/>
                  <a:gd name="T50" fmla="*/ 45 w 329"/>
                  <a:gd name="T51" fmla="*/ 174 h 420"/>
                  <a:gd name="T52" fmla="*/ 38 w 329"/>
                  <a:gd name="T53" fmla="*/ 145 h 420"/>
                  <a:gd name="T54" fmla="*/ 38 w 329"/>
                  <a:gd name="T55" fmla="*/ 120 h 420"/>
                  <a:gd name="T56" fmla="*/ 45 w 329"/>
                  <a:gd name="T57" fmla="*/ 100 h 420"/>
                  <a:gd name="T58" fmla="*/ 49 w 329"/>
                  <a:gd name="T59" fmla="*/ 70 h 420"/>
                  <a:gd name="T60" fmla="*/ 49 w 329"/>
                  <a:gd name="T61" fmla="*/ 38 h 420"/>
                  <a:gd name="T62" fmla="*/ 49 w 329"/>
                  <a:gd name="T63" fmla="*/ 0 h 420"/>
                  <a:gd name="T64" fmla="*/ 45 w 329"/>
                  <a:gd name="T65" fmla="*/ 38 h 420"/>
                  <a:gd name="T66" fmla="*/ 38 w 329"/>
                  <a:gd name="T67" fmla="*/ 83 h 420"/>
                  <a:gd name="T68" fmla="*/ 30 w 329"/>
                  <a:gd name="T69" fmla="*/ 108 h 420"/>
                  <a:gd name="T70" fmla="*/ 26 w 329"/>
                  <a:gd name="T71" fmla="*/ 136 h 420"/>
                  <a:gd name="T72" fmla="*/ 19 w 329"/>
                  <a:gd name="T73" fmla="*/ 112 h 420"/>
                  <a:gd name="T74" fmla="*/ 19 w 329"/>
                  <a:gd name="T75" fmla="*/ 149 h 420"/>
                  <a:gd name="T76" fmla="*/ 26 w 329"/>
                  <a:gd name="T77" fmla="*/ 186 h 420"/>
                  <a:gd name="T78" fmla="*/ 15 w 329"/>
                  <a:gd name="T79" fmla="*/ 174 h 420"/>
                  <a:gd name="T80" fmla="*/ 0 w 329"/>
                  <a:gd name="T81" fmla="*/ 145 h 4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9"/>
                  <a:gd name="T124" fmla="*/ 0 h 420"/>
                  <a:gd name="T125" fmla="*/ 329 w 329"/>
                  <a:gd name="T126" fmla="*/ 420 h 42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9" h="420">
                    <a:moveTo>
                      <a:pt x="0" y="167"/>
                    </a:moveTo>
                    <a:lnTo>
                      <a:pt x="6" y="200"/>
                    </a:lnTo>
                    <a:lnTo>
                      <a:pt x="34" y="238"/>
                    </a:lnTo>
                    <a:lnTo>
                      <a:pt x="70" y="262"/>
                    </a:lnTo>
                    <a:lnTo>
                      <a:pt x="105" y="281"/>
                    </a:lnTo>
                    <a:lnTo>
                      <a:pt x="130" y="281"/>
                    </a:lnTo>
                    <a:lnTo>
                      <a:pt x="175" y="290"/>
                    </a:lnTo>
                    <a:lnTo>
                      <a:pt x="200" y="304"/>
                    </a:lnTo>
                    <a:lnTo>
                      <a:pt x="217" y="314"/>
                    </a:lnTo>
                    <a:lnTo>
                      <a:pt x="223" y="333"/>
                    </a:lnTo>
                    <a:lnTo>
                      <a:pt x="240" y="367"/>
                    </a:lnTo>
                    <a:lnTo>
                      <a:pt x="252" y="394"/>
                    </a:lnTo>
                    <a:lnTo>
                      <a:pt x="276" y="409"/>
                    </a:lnTo>
                    <a:lnTo>
                      <a:pt x="305" y="419"/>
                    </a:lnTo>
                    <a:lnTo>
                      <a:pt x="305" y="414"/>
                    </a:lnTo>
                    <a:lnTo>
                      <a:pt x="328" y="404"/>
                    </a:lnTo>
                    <a:lnTo>
                      <a:pt x="299" y="390"/>
                    </a:lnTo>
                    <a:lnTo>
                      <a:pt x="288" y="367"/>
                    </a:lnTo>
                    <a:lnTo>
                      <a:pt x="282" y="343"/>
                    </a:lnTo>
                    <a:lnTo>
                      <a:pt x="263" y="314"/>
                    </a:lnTo>
                    <a:lnTo>
                      <a:pt x="240" y="290"/>
                    </a:lnTo>
                    <a:lnTo>
                      <a:pt x="211" y="271"/>
                    </a:lnTo>
                    <a:lnTo>
                      <a:pt x="170" y="257"/>
                    </a:lnTo>
                    <a:lnTo>
                      <a:pt x="130" y="243"/>
                    </a:lnTo>
                    <a:lnTo>
                      <a:pt x="88" y="224"/>
                    </a:lnTo>
                    <a:lnTo>
                      <a:pt x="70" y="200"/>
                    </a:lnTo>
                    <a:lnTo>
                      <a:pt x="59" y="167"/>
                    </a:lnTo>
                    <a:lnTo>
                      <a:pt x="59" y="138"/>
                    </a:lnTo>
                    <a:lnTo>
                      <a:pt x="70" y="115"/>
                    </a:lnTo>
                    <a:lnTo>
                      <a:pt x="76" y="81"/>
                    </a:lnTo>
                    <a:lnTo>
                      <a:pt x="76" y="44"/>
                    </a:lnTo>
                    <a:lnTo>
                      <a:pt x="76" y="0"/>
                    </a:lnTo>
                    <a:lnTo>
                      <a:pt x="70" y="44"/>
                    </a:lnTo>
                    <a:lnTo>
                      <a:pt x="59" y="96"/>
                    </a:lnTo>
                    <a:lnTo>
                      <a:pt x="47" y="124"/>
                    </a:lnTo>
                    <a:lnTo>
                      <a:pt x="40" y="157"/>
                    </a:lnTo>
                    <a:lnTo>
                      <a:pt x="29" y="129"/>
                    </a:lnTo>
                    <a:lnTo>
                      <a:pt x="29" y="171"/>
                    </a:lnTo>
                    <a:lnTo>
                      <a:pt x="40" y="214"/>
                    </a:lnTo>
                    <a:lnTo>
                      <a:pt x="23" y="200"/>
                    </a:lnTo>
                    <a:lnTo>
                      <a:pt x="0" y="167"/>
                    </a:lnTo>
                  </a:path>
                </a:pathLst>
              </a:custGeom>
              <a:solidFill>
                <a:srgbClr val="402000"/>
              </a:solidFill>
              <a:ln w="12700" cap="rnd">
                <a:noFill/>
                <a:round/>
                <a:headEnd/>
                <a:tailEnd/>
              </a:ln>
            </p:spPr>
            <p:txBody>
              <a:bodyPr>
                <a:prstTxWarp prst="textNoShape">
                  <a:avLst/>
                </a:prstTxWarp>
              </a:bodyPr>
              <a:lstStyle/>
              <a:p>
                <a:endParaRPr lang="en-US"/>
              </a:p>
            </p:txBody>
          </p:sp>
          <p:sp>
            <p:nvSpPr>
              <p:cNvPr id="102" name="Freeform 13"/>
              <p:cNvSpPr>
                <a:spLocks/>
              </p:cNvSpPr>
              <p:nvPr/>
            </p:nvSpPr>
            <p:spPr bwMode="auto">
              <a:xfrm>
                <a:off x="933" y="2603"/>
                <a:ext cx="208" cy="306"/>
              </a:xfrm>
              <a:custGeom>
                <a:avLst/>
                <a:gdLst>
                  <a:gd name="T0" fmla="*/ 8 w 325"/>
                  <a:gd name="T1" fmla="*/ 296 h 352"/>
                  <a:gd name="T2" fmla="*/ 0 w 325"/>
                  <a:gd name="T3" fmla="*/ 305 h 352"/>
                  <a:gd name="T4" fmla="*/ 8 w 325"/>
                  <a:gd name="T5" fmla="*/ 305 h 352"/>
                  <a:gd name="T6" fmla="*/ 27 w 325"/>
                  <a:gd name="T7" fmla="*/ 292 h 352"/>
                  <a:gd name="T8" fmla="*/ 45 w 325"/>
                  <a:gd name="T9" fmla="*/ 267 h 352"/>
                  <a:gd name="T10" fmla="*/ 65 w 325"/>
                  <a:gd name="T11" fmla="*/ 256 h 352"/>
                  <a:gd name="T12" fmla="*/ 76 w 325"/>
                  <a:gd name="T13" fmla="*/ 251 h 352"/>
                  <a:gd name="T14" fmla="*/ 86 w 325"/>
                  <a:gd name="T15" fmla="*/ 251 h 352"/>
                  <a:gd name="T16" fmla="*/ 106 w 325"/>
                  <a:gd name="T17" fmla="*/ 251 h 352"/>
                  <a:gd name="T18" fmla="*/ 143 w 325"/>
                  <a:gd name="T19" fmla="*/ 243 h 352"/>
                  <a:gd name="T20" fmla="*/ 163 w 325"/>
                  <a:gd name="T21" fmla="*/ 235 h 352"/>
                  <a:gd name="T22" fmla="*/ 173 w 325"/>
                  <a:gd name="T23" fmla="*/ 218 h 352"/>
                  <a:gd name="T24" fmla="*/ 180 w 325"/>
                  <a:gd name="T25" fmla="*/ 194 h 352"/>
                  <a:gd name="T26" fmla="*/ 184 w 325"/>
                  <a:gd name="T27" fmla="*/ 176 h 352"/>
                  <a:gd name="T28" fmla="*/ 188 w 325"/>
                  <a:gd name="T29" fmla="*/ 153 h 352"/>
                  <a:gd name="T30" fmla="*/ 191 w 325"/>
                  <a:gd name="T31" fmla="*/ 119 h 352"/>
                  <a:gd name="T32" fmla="*/ 191 w 325"/>
                  <a:gd name="T33" fmla="*/ 94 h 352"/>
                  <a:gd name="T34" fmla="*/ 195 w 325"/>
                  <a:gd name="T35" fmla="*/ 66 h 352"/>
                  <a:gd name="T36" fmla="*/ 204 w 325"/>
                  <a:gd name="T37" fmla="*/ 49 h 352"/>
                  <a:gd name="T38" fmla="*/ 207 w 325"/>
                  <a:gd name="T39" fmla="*/ 21 h 352"/>
                  <a:gd name="T40" fmla="*/ 207 w 325"/>
                  <a:gd name="T41" fmla="*/ 0 h 352"/>
                  <a:gd name="T42" fmla="*/ 200 w 325"/>
                  <a:gd name="T43" fmla="*/ 28 h 352"/>
                  <a:gd name="T44" fmla="*/ 184 w 325"/>
                  <a:gd name="T45" fmla="*/ 57 h 352"/>
                  <a:gd name="T46" fmla="*/ 180 w 325"/>
                  <a:gd name="T47" fmla="*/ 78 h 352"/>
                  <a:gd name="T48" fmla="*/ 173 w 325"/>
                  <a:gd name="T49" fmla="*/ 107 h 352"/>
                  <a:gd name="T50" fmla="*/ 170 w 325"/>
                  <a:gd name="T51" fmla="*/ 139 h 352"/>
                  <a:gd name="T52" fmla="*/ 166 w 325"/>
                  <a:gd name="T53" fmla="*/ 156 h 352"/>
                  <a:gd name="T54" fmla="*/ 155 w 325"/>
                  <a:gd name="T55" fmla="*/ 176 h 352"/>
                  <a:gd name="T56" fmla="*/ 143 w 325"/>
                  <a:gd name="T57" fmla="*/ 190 h 352"/>
                  <a:gd name="T58" fmla="*/ 128 w 325"/>
                  <a:gd name="T59" fmla="*/ 196 h 352"/>
                  <a:gd name="T60" fmla="*/ 113 w 325"/>
                  <a:gd name="T61" fmla="*/ 201 h 352"/>
                  <a:gd name="T62" fmla="*/ 94 w 325"/>
                  <a:gd name="T63" fmla="*/ 205 h 352"/>
                  <a:gd name="T64" fmla="*/ 76 w 325"/>
                  <a:gd name="T65" fmla="*/ 210 h 352"/>
                  <a:gd name="T66" fmla="*/ 61 w 325"/>
                  <a:gd name="T67" fmla="*/ 218 h 352"/>
                  <a:gd name="T68" fmla="*/ 45 w 325"/>
                  <a:gd name="T69" fmla="*/ 230 h 352"/>
                  <a:gd name="T70" fmla="*/ 38 w 325"/>
                  <a:gd name="T71" fmla="*/ 243 h 352"/>
                  <a:gd name="T72" fmla="*/ 27 w 325"/>
                  <a:gd name="T73" fmla="*/ 256 h 352"/>
                  <a:gd name="T74" fmla="*/ 23 w 325"/>
                  <a:gd name="T75" fmla="*/ 271 h 352"/>
                  <a:gd name="T76" fmla="*/ 16 w 325"/>
                  <a:gd name="T77" fmla="*/ 288 h 352"/>
                  <a:gd name="T78" fmla="*/ 8 w 325"/>
                  <a:gd name="T79" fmla="*/ 296 h 35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25"/>
                  <a:gd name="T121" fmla="*/ 0 h 352"/>
                  <a:gd name="T122" fmla="*/ 325 w 325"/>
                  <a:gd name="T123" fmla="*/ 352 h 35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25" h="352">
                    <a:moveTo>
                      <a:pt x="13" y="341"/>
                    </a:moveTo>
                    <a:lnTo>
                      <a:pt x="0" y="351"/>
                    </a:lnTo>
                    <a:lnTo>
                      <a:pt x="13" y="351"/>
                    </a:lnTo>
                    <a:lnTo>
                      <a:pt x="42" y="336"/>
                    </a:lnTo>
                    <a:lnTo>
                      <a:pt x="70" y="307"/>
                    </a:lnTo>
                    <a:lnTo>
                      <a:pt x="101" y="294"/>
                    </a:lnTo>
                    <a:lnTo>
                      <a:pt x="118" y="289"/>
                    </a:lnTo>
                    <a:lnTo>
                      <a:pt x="135" y="289"/>
                    </a:lnTo>
                    <a:lnTo>
                      <a:pt x="166" y="289"/>
                    </a:lnTo>
                    <a:lnTo>
                      <a:pt x="223" y="279"/>
                    </a:lnTo>
                    <a:lnTo>
                      <a:pt x="254" y="270"/>
                    </a:lnTo>
                    <a:lnTo>
                      <a:pt x="270" y="251"/>
                    </a:lnTo>
                    <a:lnTo>
                      <a:pt x="282" y="223"/>
                    </a:lnTo>
                    <a:lnTo>
                      <a:pt x="288" y="203"/>
                    </a:lnTo>
                    <a:lnTo>
                      <a:pt x="294" y="176"/>
                    </a:lnTo>
                    <a:lnTo>
                      <a:pt x="299" y="137"/>
                    </a:lnTo>
                    <a:lnTo>
                      <a:pt x="299" y="108"/>
                    </a:lnTo>
                    <a:lnTo>
                      <a:pt x="305" y="76"/>
                    </a:lnTo>
                    <a:lnTo>
                      <a:pt x="318" y="56"/>
                    </a:lnTo>
                    <a:lnTo>
                      <a:pt x="324" y="24"/>
                    </a:lnTo>
                    <a:lnTo>
                      <a:pt x="324" y="0"/>
                    </a:lnTo>
                    <a:lnTo>
                      <a:pt x="313" y="32"/>
                    </a:lnTo>
                    <a:lnTo>
                      <a:pt x="288" y="66"/>
                    </a:lnTo>
                    <a:lnTo>
                      <a:pt x="282" y="90"/>
                    </a:lnTo>
                    <a:lnTo>
                      <a:pt x="270" y="123"/>
                    </a:lnTo>
                    <a:lnTo>
                      <a:pt x="265" y="160"/>
                    </a:lnTo>
                    <a:lnTo>
                      <a:pt x="259" y="179"/>
                    </a:lnTo>
                    <a:lnTo>
                      <a:pt x="242" y="203"/>
                    </a:lnTo>
                    <a:lnTo>
                      <a:pt x="223" y="218"/>
                    </a:lnTo>
                    <a:lnTo>
                      <a:pt x="200" y="226"/>
                    </a:lnTo>
                    <a:lnTo>
                      <a:pt x="177" y="231"/>
                    </a:lnTo>
                    <a:lnTo>
                      <a:pt x="147" y="236"/>
                    </a:lnTo>
                    <a:lnTo>
                      <a:pt x="118" y="241"/>
                    </a:lnTo>
                    <a:lnTo>
                      <a:pt x="95" y="251"/>
                    </a:lnTo>
                    <a:lnTo>
                      <a:pt x="70" y="265"/>
                    </a:lnTo>
                    <a:lnTo>
                      <a:pt x="59" y="279"/>
                    </a:lnTo>
                    <a:lnTo>
                      <a:pt x="42" y="294"/>
                    </a:lnTo>
                    <a:lnTo>
                      <a:pt x="36" y="312"/>
                    </a:lnTo>
                    <a:lnTo>
                      <a:pt x="25" y="331"/>
                    </a:lnTo>
                    <a:lnTo>
                      <a:pt x="13" y="341"/>
                    </a:lnTo>
                  </a:path>
                </a:pathLst>
              </a:custGeom>
              <a:solidFill>
                <a:srgbClr val="402000"/>
              </a:solidFill>
              <a:ln w="12700" cap="rnd">
                <a:noFill/>
                <a:round/>
                <a:headEnd/>
                <a:tailEnd/>
              </a:ln>
            </p:spPr>
            <p:txBody>
              <a:bodyPr>
                <a:prstTxWarp prst="textNoShape">
                  <a:avLst/>
                </a:prstTxWarp>
              </a:bodyPr>
              <a:lstStyle/>
              <a:p>
                <a:endParaRPr lang="en-US"/>
              </a:p>
            </p:txBody>
          </p:sp>
          <p:sp>
            <p:nvSpPr>
              <p:cNvPr id="103" name="Freeform 14"/>
              <p:cNvSpPr>
                <a:spLocks/>
              </p:cNvSpPr>
              <p:nvPr/>
            </p:nvSpPr>
            <p:spPr bwMode="auto">
              <a:xfrm>
                <a:off x="454" y="2682"/>
                <a:ext cx="652" cy="231"/>
              </a:xfrm>
              <a:custGeom>
                <a:avLst/>
                <a:gdLst>
                  <a:gd name="T0" fmla="*/ 640 w 1017"/>
                  <a:gd name="T1" fmla="*/ 54 h 265"/>
                  <a:gd name="T2" fmla="*/ 620 w 1017"/>
                  <a:gd name="T3" fmla="*/ 86 h 265"/>
                  <a:gd name="T4" fmla="*/ 587 w 1017"/>
                  <a:gd name="T5" fmla="*/ 106 h 265"/>
                  <a:gd name="T6" fmla="*/ 551 w 1017"/>
                  <a:gd name="T7" fmla="*/ 115 h 265"/>
                  <a:gd name="T8" fmla="*/ 516 w 1017"/>
                  <a:gd name="T9" fmla="*/ 136 h 265"/>
                  <a:gd name="T10" fmla="*/ 470 w 1017"/>
                  <a:gd name="T11" fmla="*/ 164 h 265"/>
                  <a:gd name="T12" fmla="*/ 401 w 1017"/>
                  <a:gd name="T13" fmla="*/ 164 h 265"/>
                  <a:gd name="T14" fmla="*/ 339 w 1017"/>
                  <a:gd name="T15" fmla="*/ 164 h 265"/>
                  <a:gd name="T16" fmla="*/ 308 w 1017"/>
                  <a:gd name="T17" fmla="*/ 177 h 265"/>
                  <a:gd name="T18" fmla="*/ 285 w 1017"/>
                  <a:gd name="T19" fmla="*/ 185 h 265"/>
                  <a:gd name="T20" fmla="*/ 282 w 1017"/>
                  <a:gd name="T21" fmla="*/ 173 h 265"/>
                  <a:gd name="T22" fmla="*/ 255 w 1017"/>
                  <a:gd name="T23" fmla="*/ 168 h 265"/>
                  <a:gd name="T24" fmla="*/ 196 w 1017"/>
                  <a:gd name="T25" fmla="*/ 185 h 265"/>
                  <a:gd name="T26" fmla="*/ 158 w 1017"/>
                  <a:gd name="T27" fmla="*/ 194 h 265"/>
                  <a:gd name="T28" fmla="*/ 165 w 1017"/>
                  <a:gd name="T29" fmla="*/ 219 h 265"/>
                  <a:gd name="T30" fmla="*/ 162 w 1017"/>
                  <a:gd name="T31" fmla="*/ 227 h 265"/>
                  <a:gd name="T32" fmla="*/ 151 w 1017"/>
                  <a:gd name="T33" fmla="*/ 214 h 265"/>
                  <a:gd name="T34" fmla="*/ 135 w 1017"/>
                  <a:gd name="T35" fmla="*/ 194 h 265"/>
                  <a:gd name="T36" fmla="*/ 108 w 1017"/>
                  <a:gd name="T37" fmla="*/ 197 h 265"/>
                  <a:gd name="T38" fmla="*/ 100 w 1017"/>
                  <a:gd name="T39" fmla="*/ 185 h 265"/>
                  <a:gd name="T40" fmla="*/ 65 w 1017"/>
                  <a:gd name="T41" fmla="*/ 185 h 265"/>
                  <a:gd name="T42" fmla="*/ 35 w 1017"/>
                  <a:gd name="T43" fmla="*/ 189 h 265"/>
                  <a:gd name="T44" fmla="*/ 12 w 1017"/>
                  <a:gd name="T45" fmla="*/ 197 h 265"/>
                  <a:gd name="T46" fmla="*/ 15 w 1017"/>
                  <a:gd name="T47" fmla="*/ 189 h 265"/>
                  <a:gd name="T48" fmla="*/ 8 w 1017"/>
                  <a:gd name="T49" fmla="*/ 177 h 265"/>
                  <a:gd name="T50" fmla="*/ 54 w 1017"/>
                  <a:gd name="T51" fmla="*/ 173 h 265"/>
                  <a:gd name="T52" fmla="*/ 112 w 1017"/>
                  <a:gd name="T53" fmla="*/ 168 h 265"/>
                  <a:gd name="T54" fmla="*/ 158 w 1017"/>
                  <a:gd name="T55" fmla="*/ 168 h 265"/>
                  <a:gd name="T56" fmla="*/ 185 w 1017"/>
                  <a:gd name="T57" fmla="*/ 164 h 265"/>
                  <a:gd name="T58" fmla="*/ 227 w 1017"/>
                  <a:gd name="T59" fmla="*/ 148 h 265"/>
                  <a:gd name="T60" fmla="*/ 285 w 1017"/>
                  <a:gd name="T61" fmla="*/ 140 h 265"/>
                  <a:gd name="T62" fmla="*/ 332 w 1017"/>
                  <a:gd name="T63" fmla="*/ 136 h 265"/>
                  <a:gd name="T64" fmla="*/ 397 w 1017"/>
                  <a:gd name="T65" fmla="*/ 136 h 265"/>
                  <a:gd name="T66" fmla="*/ 444 w 1017"/>
                  <a:gd name="T67" fmla="*/ 136 h 265"/>
                  <a:gd name="T68" fmla="*/ 470 w 1017"/>
                  <a:gd name="T69" fmla="*/ 124 h 265"/>
                  <a:gd name="T70" fmla="*/ 501 w 1017"/>
                  <a:gd name="T71" fmla="*/ 111 h 265"/>
                  <a:gd name="T72" fmla="*/ 551 w 1017"/>
                  <a:gd name="T73" fmla="*/ 91 h 265"/>
                  <a:gd name="T74" fmla="*/ 562 w 1017"/>
                  <a:gd name="T75" fmla="*/ 75 h 265"/>
                  <a:gd name="T76" fmla="*/ 587 w 1017"/>
                  <a:gd name="T77" fmla="*/ 58 h 265"/>
                  <a:gd name="T78" fmla="*/ 612 w 1017"/>
                  <a:gd name="T79" fmla="*/ 37 h 265"/>
                  <a:gd name="T80" fmla="*/ 640 w 1017"/>
                  <a:gd name="T81" fmla="*/ 16 h 265"/>
                  <a:gd name="T82" fmla="*/ 648 w 1017"/>
                  <a:gd name="T83" fmla="*/ 29 h 26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17"/>
                  <a:gd name="T127" fmla="*/ 0 h 265"/>
                  <a:gd name="T128" fmla="*/ 1017 w 1017"/>
                  <a:gd name="T129" fmla="*/ 265 h 26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17" h="265">
                    <a:moveTo>
                      <a:pt x="1010" y="33"/>
                    </a:moveTo>
                    <a:lnTo>
                      <a:pt x="998" y="62"/>
                    </a:lnTo>
                    <a:lnTo>
                      <a:pt x="986" y="86"/>
                    </a:lnTo>
                    <a:lnTo>
                      <a:pt x="967" y="99"/>
                    </a:lnTo>
                    <a:lnTo>
                      <a:pt x="950" y="113"/>
                    </a:lnTo>
                    <a:lnTo>
                      <a:pt x="915" y="122"/>
                    </a:lnTo>
                    <a:lnTo>
                      <a:pt x="884" y="127"/>
                    </a:lnTo>
                    <a:lnTo>
                      <a:pt x="860" y="132"/>
                    </a:lnTo>
                    <a:lnTo>
                      <a:pt x="830" y="142"/>
                    </a:lnTo>
                    <a:lnTo>
                      <a:pt x="805" y="156"/>
                    </a:lnTo>
                    <a:lnTo>
                      <a:pt x="776" y="170"/>
                    </a:lnTo>
                    <a:lnTo>
                      <a:pt x="733" y="188"/>
                    </a:lnTo>
                    <a:lnTo>
                      <a:pt x="674" y="188"/>
                    </a:lnTo>
                    <a:lnTo>
                      <a:pt x="625" y="188"/>
                    </a:lnTo>
                    <a:lnTo>
                      <a:pt x="565" y="188"/>
                    </a:lnTo>
                    <a:lnTo>
                      <a:pt x="529" y="188"/>
                    </a:lnTo>
                    <a:lnTo>
                      <a:pt x="498" y="193"/>
                    </a:lnTo>
                    <a:lnTo>
                      <a:pt x="481" y="203"/>
                    </a:lnTo>
                    <a:lnTo>
                      <a:pt x="457" y="217"/>
                    </a:lnTo>
                    <a:lnTo>
                      <a:pt x="445" y="212"/>
                    </a:lnTo>
                    <a:lnTo>
                      <a:pt x="432" y="212"/>
                    </a:lnTo>
                    <a:lnTo>
                      <a:pt x="440" y="198"/>
                    </a:lnTo>
                    <a:lnTo>
                      <a:pt x="426" y="193"/>
                    </a:lnTo>
                    <a:lnTo>
                      <a:pt x="397" y="193"/>
                    </a:lnTo>
                    <a:lnTo>
                      <a:pt x="342" y="203"/>
                    </a:lnTo>
                    <a:lnTo>
                      <a:pt x="306" y="212"/>
                    </a:lnTo>
                    <a:lnTo>
                      <a:pt x="264" y="217"/>
                    </a:lnTo>
                    <a:lnTo>
                      <a:pt x="247" y="222"/>
                    </a:lnTo>
                    <a:lnTo>
                      <a:pt x="247" y="231"/>
                    </a:lnTo>
                    <a:lnTo>
                      <a:pt x="258" y="251"/>
                    </a:lnTo>
                    <a:lnTo>
                      <a:pt x="264" y="264"/>
                    </a:lnTo>
                    <a:lnTo>
                      <a:pt x="252" y="260"/>
                    </a:lnTo>
                    <a:lnTo>
                      <a:pt x="240" y="264"/>
                    </a:lnTo>
                    <a:lnTo>
                      <a:pt x="235" y="246"/>
                    </a:lnTo>
                    <a:lnTo>
                      <a:pt x="228" y="231"/>
                    </a:lnTo>
                    <a:lnTo>
                      <a:pt x="211" y="222"/>
                    </a:lnTo>
                    <a:lnTo>
                      <a:pt x="186" y="222"/>
                    </a:lnTo>
                    <a:lnTo>
                      <a:pt x="168" y="226"/>
                    </a:lnTo>
                    <a:lnTo>
                      <a:pt x="174" y="217"/>
                    </a:lnTo>
                    <a:lnTo>
                      <a:pt x="156" y="212"/>
                    </a:lnTo>
                    <a:lnTo>
                      <a:pt x="139" y="212"/>
                    </a:lnTo>
                    <a:lnTo>
                      <a:pt x="101" y="212"/>
                    </a:lnTo>
                    <a:lnTo>
                      <a:pt x="73" y="217"/>
                    </a:lnTo>
                    <a:lnTo>
                      <a:pt x="54" y="217"/>
                    </a:lnTo>
                    <a:lnTo>
                      <a:pt x="35" y="231"/>
                    </a:lnTo>
                    <a:lnTo>
                      <a:pt x="18" y="226"/>
                    </a:lnTo>
                    <a:lnTo>
                      <a:pt x="0" y="236"/>
                    </a:lnTo>
                    <a:lnTo>
                      <a:pt x="23" y="217"/>
                    </a:lnTo>
                    <a:lnTo>
                      <a:pt x="35" y="203"/>
                    </a:lnTo>
                    <a:lnTo>
                      <a:pt x="12" y="203"/>
                    </a:lnTo>
                    <a:lnTo>
                      <a:pt x="47" y="193"/>
                    </a:lnTo>
                    <a:lnTo>
                      <a:pt x="84" y="198"/>
                    </a:lnTo>
                    <a:lnTo>
                      <a:pt x="132" y="198"/>
                    </a:lnTo>
                    <a:lnTo>
                      <a:pt x="174" y="193"/>
                    </a:lnTo>
                    <a:lnTo>
                      <a:pt x="204" y="193"/>
                    </a:lnTo>
                    <a:lnTo>
                      <a:pt x="247" y="193"/>
                    </a:lnTo>
                    <a:lnTo>
                      <a:pt x="264" y="193"/>
                    </a:lnTo>
                    <a:lnTo>
                      <a:pt x="289" y="188"/>
                    </a:lnTo>
                    <a:lnTo>
                      <a:pt x="313" y="180"/>
                    </a:lnTo>
                    <a:lnTo>
                      <a:pt x="354" y="170"/>
                    </a:lnTo>
                    <a:lnTo>
                      <a:pt x="414" y="161"/>
                    </a:lnTo>
                    <a:lnTo>
                      <a:pt x="445" y="161"/>
                    </a:lnTo>
                    <a:lnTo>
                      <a:pt x="487" y="161"/>
                    </a:lnTo>
                    <a:lnTo>
                      <a:pt x="518" y="156"/>
                    </a:lnTo>
                    <a:lnTo>
                      <a:pt x="576" y="156"/>
                    </a:lnTo>
                    <a:lnTo>
                      <a:pt x="619" y="156"/>
                    </a:lnTo>
                    <a:lnTo>
                      <a:pt x="661" y="156"/>
                    </a:lnTo>
                    <a:lnTo>
                      <a:pt x="692" y="156"/>
                    </a:lnTo>
                    <a:lnTo>
                      <a:pt x="710" y="147"/>
                    </a:lnTo>
                    <a:lnTo>
                      <a:pt x="733" y="142"/>
                    </a:lnTo>
                    <a:lnTo>
                      <a:pt x="752" y="142"/>
                    </a:lnTo>
                    <a:lnTo>
                      <a:pt x="781" y="127"/>
                    </a:lnTo>
                    <a:lnTo>
                      <a:pt x="823" y="113"/>
                    </a:lnTo>
                    <a:lnTo>
                      <a:pt x="860" y="104"/>
                    </a:lnTo>
                    <a:lnTo>
                      <a:pt x="866" y="89"/>
                    </a:lnTo>
                    <a:lnTo>
                      <a:pt x="877" y="86"/>
                    </a:lnTo>
                    <a:lnTo>
                      <a:pt x="903" y="76"/>
                    </a:lnTo>
                    <a:lnTo>
                      <a:pt x="915" y="66"/>
                    </a:lnTo>
                    <a:lnTo>
                      <a:pt x="932" y="57"/>
                    </a:lnTo>
                    <a:lnTo>
                      <a:pt x="955" y="42"/>
                    </a:lnTo>
                    <a:lnTo>
                      <a:pt x="981" y="28"/>
                    </a:lnTo>
                    <a:lnTo>
                      <a:pt x="998" y="18"/>
                    </a:lnTo>
                    <a:lnTo>
                      <a:pt x="1016" y="0"/>
                    </a:lnTo>
                    <a:lnTo>
                      <a:pt x="1010" y="33"/>
                    </a:lnTo>
                  </a:path>
                </a:pathLst>
              </a:custGeom>
              <a:solidFill>
                <a:srgbClr val="402000"/>
              </a:solidFill>
              <a:ln w="12700" cap="rnd">
                <a:noFill/>
                <a:round/>
                <a:headEnd/>
                <a:tailEnd/>
              </a:ln>
            </p:spPr>
            <p:txBody>
              <a:bodyPr>
                <a:prstTxWarp prst="textNoShape">
                  <a:avLst/>
                </a:prstTxWarp>
              </a:bodyPr>
              <a:lstStyle/>
              <a:p>
                <a:endParaRPr lang="en-US"/>
              </a:p>
            </p:txBody>
          </p:sp>
          <p:sp>
            <p:nvSpPr>
              <p:cNvPr id="104" name="Freeform 15"/>
              <p:cNvSpPr>
                <a:spLocks/>
              </p:cNvSpPr>
              <p:nvPr/>
            </p:nvSpPr>
            <p:spPr bwMode="auto">
              <a:xfrm>
                <a:off x="1182" y="2570"/>
                <a:ext cx="13" cy="183"/>
              </a:xfrm>
              <a:custGeom>
                <a:avLst/>
                <a:gdLst>
                  <a:gd name="T0" fmla="*/ 5 w 20"/>
                  <a:gd name="T1" fmla="*/ 182 h 210"/>
                  <a:gd name="T2" fmla="*/ 0 w 20"/>
                  <a:gd name="T3" fmla="*/ 150 h 210"/>
                  <a:gd name="T4" fmla="*/ 0 w 20"/>
                  <a:gd name="T5" fmla="*/ 125 h 210"/>
                  <a:gd name="T6" fmla="*/ 0 w 20"/>
                  <a:gd name="T7" fmla="*/ 100 h 210"/>
                  <a:gd name="T8" fmla="*/ 2 w 20"/>
                  <a:gd name="T9" fmla="*/ 69 h 210"/>
                  <a:gd name="T10" fmla="*/ 5 w 20"/>
                  <a:gd name="T11" fmla="*/ 29 h 210"/>
                  <a:gd name="T12" fmla="*/ 5 w 20"/>
                  <a:gd name="T13" fmla="*/ 0 h 210"/>
                  <a:gd name="T14" fmla="*/ 10 w 20"/>
                  <a:gd name="T15" fmla="*/ 4 h 210"/>
                  <a:gd name="T16" fmla="*/ 10 w 20"/>
                  <a:gd name="T17" fmla="*/ 24 h 210"/>
                  <a:gd name="T18" fmla="*/ 12 w 20"/>
                  <a:gd name="T19" fmla="*/ 61 h 210"/>
                  <a:gd name="T20" fmla="*/ 10 w 20"/>
                  <a:gd name="T21" fmla="*/ 89 h 210"/>
                  <a:gd name="T22" fmla="*/ 8 w 20"/>
                  <a:gd name="T23" fmla="*/ 125 h 210"/>
                  <a:gd name="T24" fmla="*/ 8 w 20"/>
                  <a:gd name="T25" fmla="*/ 146 h 210"/>
                  <a:gd name="T26" fmla="*/ 8 w 20"/>
                  <a:gd name="T27" fmla="*/ 166 h 210"/>
                  <a:gd name="T28" fmla="*/ 5 w 20"/>
                  <a:gd name="T29" fmla="*/ 182 h 2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210"/>
                  <a:gd name="T47" fmla="*/ 20 w 20"/>
                  <a:gd name="T48" fmla="*/ 210 h 2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210">
                    <a:moveTo>
                      <a:pt x="8" y="209"/>
                    </a:moveTo>
                    <a:lnTo>
                      <a:pt x="0" y="172"/>
                    </a:lnTo>
                    <a:lnTo>
                      <a:pt x="0" y="144"/>
                    </a:lnTo>
                    <a:lnTo>
                      <a:pt x="0" y="115"/>
                    </a:lnTo>
                    <a:lnTo>
                      <a:pt x="3" y="79"/>
                    </a:lnTo>
                    <a:lnTo>
                      <a:pt x="8" y="33"/>
                    </a:lnTo>
                    <a:lnTo>
                      <a:pt x="8" y="0"/>
                    </a:lnTo>
                    <a:lnTo>
                      <a:pt x="16" y="5"/>
                    </a:lnTo>
                    <a:lnTo>
                      <a:pt x="16" y="28"/>
                    </a:lnTo>
                    <a:lnTo>
                      <a:pt x="19" y="70"/>
                    </a:lnTo>
                    <a:lnTo>
                      <a:pt x="16" y="102"/>
                    </a:lnTo>
                    <a:lnTo>
                      <a:pt x="12" y="144"/>
                    </a:lnTo>
                    <a:lnTo>
                      <a:pt x="12" y="167"/>
                    </a:lnTo>
                    <a:lnTo>
                      <a:pt x="12" y="190"/>
                    </a:lnTo>
                    <a:lnTo>
                      <a:pt x="8" y="209"/>
                    </a:lnTo>
                  </a:path>
                </a:pathLst>
              </a:custGeom>
              <a:solidFill>
                <a:srgbClr val="402000"/>
              </a:solidFill>
              <a:ln w="12700" cap="rnd">
                <a:noFill/>
                <a:round/>
                <a:headEnd/>
                <a:tailEnd/>
              </a:ln>
            </p:spPr>
            <p:txBody>
              <a:bodyPr>
                <a:prstTxWarp prst="textNoShape">
                  <a:avLst/>
                </a:prstTxWarp>
              </a:bodyPr>
              <a:lstStyle/>
              <a:p>
                <a:endParaRPr lang="en-US"/>
              </a:p>
            </p:txBody>
          </p:sp>
          <p:sp>
            <p:nvSpPr>
              <p:cNvPr id="105" name="Freeform 16"/>
              <p:cNvSpPr>
                <a:spLocks/>
              </p:cNvSpPr>
              <p:nvPr/>
            </p:nvSpPr>
            <p:spPr bwMode="auto">
              <a:xfrm>
                <a:off x="1172" y="2595"/>
                <a:ext cx="5" cy="91"/>
              </a:xfrm>
              <a:custGeom>
                <a:avLst/>
                <a:gdLst>
                  <a:gd name="T0" fmla="*/ 0 w 8"/>
                  <a:gd name="T1" fmla="*/ 0 h 104"/>
                  <a:gd name="T2" fmla="*/ 0 w 8"/>
                  <a:gd name="T3" fmla="*/ 27 h 104"/>
                  <a:gd name="T4" fmla="*/ 0 w 8"/>
                  <a:gd name="T5" fmla="*/ 54 h 104"/>
                  <a:gd name="T6" fmla="*/ 0 w 8"/>
                  <a:gd name="T7" fmla="*/ 67 h 104"/>
                  <a:gd name="T8" fmla="*/ 1 w 8"/>
                  <a:gd name="T9" fmla="*/ 78 h 104"/>
                  <a:gd name="T10" fmla="*/ 1 w 8"/>
                  <a:gd name="T11" fmla="*/ 90 h 104"/>
                  <a:gd name="T12" fmla="*/ 3 w 8"/>
                  <a:gd name="T13" fmla="*/ 74 h 104"/>
                  <a:gd name="T14" fmla="*/ 3 w 8"/>
                  <a:gd name="T15" fmla="*/ 67 h 104"/>
                  <a:gd name="T16" fmla="*/ 4 w 8"/>
                  <a:gd name="T17" fmla="*/ 51 h 104"/>
                  <a:gd name="T18" fmla="*/ 4 w 8"/>
                  <a:gd name="T19" fmla="*/ 15 h 104"/>
                  <a:gd name="T20" fmla="*/ 0 w 8"/>
                  <a:gd name="T21" fmla="*/ 0 h 1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104"/>
                  <a:gd name="T35" fmla="*/ 8 w 8"/>
                  <a:gd name="T36" fmla="*/ 104 h 10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104">
                    <a:moveTo>
                      <a:pt x="0" y="0"/>
                    </a:moveTo>
                    <a:lnTo>
                      <a:pt x="0" y="31"/>
                    </a:lnTo>
                    <a:lnTo>
                      <a:pt x="0" y="62"/>
                    </a:lnTo>
                    <a:lnTo>
                      <a:pt x="0" y="76"/>
                    </a:lnTo>
                    <a:lnTo>
                      <a:pt x="2" y="89"/>
                    </a:lnTo>
                    <a:lnTo>
                      <a:pt x="2" y="103"/>
                    </a:lnTo>
                    <a:lnTo>
                      <a:pt x="5" y="84"/>
                    </a:lnTo>
                    <a:lnTo>
                      <a:pt x="5" y="76"/>
                    </a:lnTo>
                    <a:lnTo>
                      <a:pt x="7" y="58"/>
                    </a:lnTo>
                    <a:lnTo>
                      <a:pt x="7" y="17"/>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06" name="Freeform 17"/>
              <p:cNvSpPr>
                <a:spLocks/>
              </p:cNvSpPr>
              <p:nvPr/>
            </p:nvSpPr>
            <p:spPr bwMode="auto">
              <a:xfrm>
                <a:off x="1136" y="2645"/>
                <a:ext cx="9" cy="73"/>
              </a:xfrm>
              <a:custGeom>
                <a:avLst/>
                <a:gdLst>
                  <a:gd name="T0" fmla="*/ 8 w 14"/>
                  <a:gd name="T1" fmla="*/ 0 h 84"/>
                  <a:gd name="T2" fmla="*/ 5 w 14"/>
                  <a:gd name="T3" fmla="*/ 15 h 84"/>
                  <a:gd name="T4" fmla="*/ 3 w 14"/>
                  <a:gd name="T5" fmla="*/ 30 h 84"/>
                  <a:gd name="T6" fmla="*/ 0 w 14"/>
                  <a:gd name="T7" fmla="*/ 50 h 84"/>
                  <a:gd name="T8" fmla="*/ 0 w 14"/>
                  <a:gd name="T9" fmla="*/ 72 h 84"/>
                  <a:gd name="T10" fmla="*/ 5 w 14"/>
                  <a:gd name="T11" fmla="*/ 45 h 84"/>
                  <a:gd name="T12" fmla="*/ 6 w 14"/>
                  <a:gd name="T13" fmla="*/ 30 h 84"/>
                  <a:gd name="T14" fmla="*/ 8 w 14"/>
                  <a:gd name="T15" fmla="*/ 0 h 84"/>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84"/>
                  <a:gd name="T26" fmla="*/ 14 w 14"/>
                  <a:gd name="T27" fmla="*/ 84 h 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84">
                    <a:moveTo>
                      <a:pt x="13" y="0"/>
                    </a:moveTo>
                    <a:lnTo>
                      <a:pt x="7" y="17"/>
                    </a:lnTo>
                    <a:lnTo>
                      <a:pt x="4" y="35"/>
                    </a:lnTo>
                    <a:lnTo>
                      <a:pt x="0" y="57"/>
                    </a:lnTo>
                    <a:lnTo>
                      <a:pt x="0" y="83"/>
                    </a:lnTo>
                    <a:lnTo>
                      <a:pt x="7" y="52"/>
                    </a:lnTo>
                    <a:lnTo>
                      <a:pt x="10" y="35"/>
                    </a:lnTo>
                    <a:lnTo>
                      <a:pt x="13" y="0"/>
                    </a:lnTo>
                  </a:path>
                </a:pathLst>
              </a:custGeom>
              <a:solidFill>
                <a:srgbClr val="402000"/>
              </a:solidFill>
              <a:ln w="12700" cap="rnd">
                <a:noFill/>
                <a:round/>
                <a:headEnd/>
                <a:tailEnd/>
              </a:ln>
            </p:spPr>
            <p:txBody>
              <a:bodyPr>
                <a:prstTxWarp prst="textNoShape">
                  <a:avLst/>
                </a:prstTxWarp>
              </a:bodyPr>
              <a:lstStyle/>
              <a:p>
                <a:endParaRPr lang="en-US"/>
              </a:p>
            </p:txBody>
          </p:sp>
          <p:sp>
            <p:nvSpPr>
              <p:cNvPr id="107" name="Freeform 18"/>
              <p:cNvSpPr>
                <a:spLocks/>
              </p:cNvSpPr>
              <p:nvPr/>
            </p:nvSpPr>
            <p:spPr bwMode="auto">
              <a:xfrm>
                <a:off x="1113" y="2586"/>
                <a:ext cx="16" cy="87"/>
              </a:xfrm>
              <a:custGeom>
                <a:avLst/>
                <a:gdLst>
                  <a:gd name="T0" fmla="*/ 15 w 26"/>
                  <a:gd name="T1" fmla="*/ 23 h 100"/>
                  <a:gd name="T2" fmla="*/ 13 w 26"/>
                  <a:gd name="T3" fmla="*/ 44 h 100"/>
                  <a:gd name="T4" fmla="*/ 8 w 26"/>
                  <a:gd name="T5" fmla="*/ 51 h 100"/>
                  <a:gd name="T6" fmla="*/ 2 w 26"/>
                  <a:gd name="T7" fmla="*/ 75 h 100"/>
                  <a:gd name="T8" fmla="*/ 0 w 26"/>
                  <a:gd name="T9" fmla="*/ 86 h 100"/>
                  <a:gd name="T10" fmla="*/ 2 w 26"/>
                  <a:gd name="T11" fmla="*/ 70 h 100"/>
                  <a:gd name="T12" fmla="*/ 2 w 26"/>
                  <a:gd name="T13" fmla="*/ 51 h 100"/>
                  <a:gd name="T14" fmla="*/ 6 w 26"/>
                  <a:gd name="T15" fmla="*/ 32 h 100"/>
                  <a:gd name="T16" fmla="*/ 10 w 26"/>
                  <a:gd name="T17" fmla="*/ 16 h 100"/>
                  <a:gd name="T18" fmla="*/ 10 w 26"/>
                  <a:gd name="T19" fmla="*/ 0 h 100"/>
                  <a:gd name="T20" fmla="*/ 15 w 26"/>
                  <a:gd name="T21" fmla="*/ 23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100"/>
                  <a:gd name="T35" fmla="*/ 26 w 26"/>
                  <a:gd name="T36" fmla="*/ 100 h 1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100">
                    <a:moveTo>
                      <a:pt x="25" y="27"/>
                    </a:moveTo>
                    <a:lnTo>
                      <a:pt x="21" y="50"/>
                    </a:lnTo>
                    <a:lnTo>
                      <a:pt x="13" y="59"/>
                    </a:lnTo>
                    <a:lnTo>
                      <a:pt x="4" y="86"/>
                    </a:lnTo>
                    <a:lnTo>
                      <a:pt x="0" y="99"/>
                    </a:lnTo>
                    <a:lnTo>
                      <a:pt x="4" y="81"/>
                    </a:lnTo>
                    <a:lnTo>
                      <a:pt x="4" y="59"/>
                    </a:lnTo>
                    <a:lnTo>
                      <a:pt x="9" y="37"/>
                    </a:lnTo>
                    <a:lnTo>
                      <a:pt x="16" y="18"/>
                    </a:lnTo>
                    <a:lnTo>
                      <a:pt x="16" y="0"/>
                    </a:lnTo>
                    <a:lnTo>
                      <a:pt x="25" y="27"/>
                    </a:lnTo>
                  </a:path>
                </a:pathLst>
              </a:custGeom>
              <a:solidFill>
                <a:srgbClr val="402000"/>
              </a:solidFill>
              <a:ln w="12700" cap="rnd">
                <a:noFill/>
                <a:round/>
                <a:headEnd/>
                <a:tailEnd/>
              </a:ln>
            </p:spPr>
            <p:txBody>
              <a:bodyPr>
                <a:prstTxWarp prst="textNoShape">
                  <a:avLst/>
                </a:prstTxWarp>
              </a:bodyPr>
              <a:lstStyle/>
              <a:p>
                <a:endParaRPr lang="en-US"/>
              </a:p>
            </p:txBody>
          </p:sp>
          <p:sp>
            <p:nvSpPr>
              <p:cNvPr id="108" name="Freeform 19"/>
              <p:cNvSpPr>
                <a:spLocks/>
              </p:cNvSpPr>
              <p:nvPr/>
            </p:nvSpPr>
            <p:spPr bwMode="auto">
              <a:xfrm>
                <a:off x="1250" y="2547"/>
                <a:ext cx="4" cy="139"/>
              </a:xfrm>
              <a:custGeom>
                <a:avLst/>
                <a:gdLst>
                  <a:gd name="T0" fmla="*/ 1 w 6"/>
                  <a:gd name="T1" fmla="*/ 138 h 159"/>
                  <a:gd name="T2" fmla="*/ 0 w 6"/>
                  <a:gd name="T3" fmla="*/ 110 h 159"/>
                  <a:gd name="T4" fmla="*/ 0 w 6"/>
                  <a:gd name="T5" fmla="*/ 78 h 159"/>
                  <a:gd name="T6" fmla="*/ 1 w 6"/>
                  <a:gd name="T7" fmla="*/ 53 h 159"/>
                  <a:gd name="T8" fmla="*/ 1 w 6"/>
                  <a:gd name="T9" fmla="*/ 24 h 159"/>
                  <a:gd name="T10" fmla="*/ 2 w 6"/>
                  <a:gd name="T11" fmla="*/ 0 h 159"/>
                  <a:gd name="T12" fmla="*/ 3 w 6"/>
                  <a:gd name="T13" fmla="*/ 9 h 159"/>
                  <a:gd name="T14" fmla="*/ 3 w 6"/>
                  <a:gd name="T15" fmla="*/ 37 h 159"/>
                  <a:gd name="T16" fmla="*/ 2 w 6"/>
                  <a:gd name="T17" fmla="*/ 60 h 159"/>
                  <a:gd name="T18" fmla="*/ 2 w 6"/>
                  <a:gd name="T19" fmla="*/ 78 h 159"/>
                  <a:gd name="T20" fmla="*/ 1 w 6"/>
                  <a:gd name="T21" fmla="*/ 97 h 159"/>
                  <a:gd name="T22" fmla="*/ 2 w 6"/>
                  <a:gd name="T23" fmla="*/ 122 h 159"/>
                  <a:gd name="T24" fmla="*/ 1 w 6"/>
                  <a:gd name="T25" fmla="*/ 138 h 1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
                  <a:gd name="T40" fmla="*/ 0 h 159"/>
                  <a:gd name="T41" fmla="*/ 6 w 6"/>
                  <a:gd name="T42" fmla="*/ 159 h 1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 h="159">
                    <a:moveTo>
                      <a:pt x="2" y="158"/>
                    </a:moveTo>
                    <a:lnTo>
                      <a:pt x="0" y="126"/>
                    </a:lnTo>
                    <a:lnTo>
                      <a:pt x="0" y="89"/>
                    </a:lnTo>
                    <a:lnTo>
                      <a:pt x="2" y="61"/>
                    </a:lnTo>
                    <a:lnTo>
                      <a:pt x="2" y="28"/>
                    </a:lnTo>
                    <a:lnTo>
                      <a:pt x="3" y="0"/>
                    </a:lnTo>
                    <a:lnTo>
                      <a:pt x="5" y="10"/>
                    </a:lnTo>
                    <a:lnTo>
                      <a:pt x="5" y="42"/>
                    </a:lnTo>
                    <a:lnTo>
                      <a:pt x="3" y="69"/>
                    </a:lnTo>
                    <a:lnTo>
                      <a:pt x="3" y="89"/>
                    </a:lnTo>
                    <a:lnTo>
                      <a:pt x="2" y="111"/>
                    </a:lnTo>
                    <a:lnTo>
                      <a:pt x="3" y="139"/>
                    </a:lnTo>
                    <a:lnTo>
                      <a:pt x="2" y="158"/>
                    </a:lnTo>
                  </a:path>
                </a:pathLst>
              </a:custGeom>
              <a:solidFill>
                <a:srgbClr val="402000"/>
              </a:solidFill>
              <a:ln w="12700" cap="rnd">
                <a:noFill/>
                <a:round/>
                <a:headEnd/>
                <a:tailEnd/>
              </a:ln>
            </p:spPr>
            <p:txBody>
              <a:bodyPr>
                <a:prstTxWarp prst="textNoShape">
                  <a:avLst/>
                </a:prstTxWarp>
              </a:bodyPr>
              <a:lstStyle/>
              <a:p>
                <a:endParaRPr lang="en-US"/>
              </a:p>
            </p:txBody>
          </p:sp>
          <p:sp>
            <p:nvSpPr>
              <p:cNvPr id="109" name="Freeform 20"/>
              <p:cNvSpPr>
                <a:spLocks/>
              </p:cNvSpPr>
              <p:nvPr/>
            </p:nvSpPr>
            <p:spPr bwMode="auto">
              <a:xfrm>
                <a:off x="1264" y="2444"/>
                <a:ext cx="13" cy="208"/>
              </a:xfrm>
              <a:custGeom>
                <a:avLst/>
                <a:gdLst>
                  <a:gd name="T0" fmla="*/ 3 w 20"/>
                  <a:gd name="T1" fmla="*/ 207 h 239"/>
                  <a:gd name="T2" fmla="*/ 5 w 20"/>
                  <a:gd name="T3" fmla="*/ 175 h 239"/>
                  <a:gd name="T4" fmla="*/ 8 w 20"/>
                  <a:gd name="T5" fmla="*/ 146 h 239"/>
                  <a:gd name="T6" fmla="*/ 5 w 20"/>
                  <a:gd name="T7" fmla="*/ 117 h 239"/>
                  <a:gd name="T8" fmla="*/ 3 w 20"/>
                  <a:gd name="T9" fmla="*/ 94 h 239"/>
                  <a:gd name="T10" fmla="*/ 5 w 20"/>
                  <a:gd name="T11" fmla="*/ 70 h 239"/>
                  <a:gd name="T12" fmla="*/ 3 w 20"/>
                  <a:gd name="T13" fmla="*/ 49 h 239"/>
                  <a:gd name="T14" fmla="*/ 3 w 20"/>
                  <a:gd name="T15" fmla="*/ 24 h 239"/>
                  <a:gd name="T16" fmla="*/ 0 w 20"/>
                  <a:gd name="T17" fmla="*/ 0 h 239"/>
                  <a:gd name="T18" fmla="*/ 8 w 20"/>
                  <a:gd name="T19" fmla="*/ 20 h 239"/>
                  <a:gd name="T20" fmla="*/ 8 w 20"/>
                  <a:gd name="T21" fmla="*/ 40 h 239"/>
                  <a:gd name="T22" fmla="*/ 10 w 20"/>
                  <a:gd name="T23" fmla="*/ 61 h 239"/>
                  <a:gd name="T24" fmla="*/ 10 w 20"/>
                  <a:gd name="T25" fmla="*/ 77 h 239"/>
                  <a:gd name="T26" fmla="*/ 10 w 20"/>
                  <a:gd name="T27" fmla="*/ 97 h 239"/>
                  <a:gd name="T28" fmla="*/ 10 w 20"/>
                  <a:gd name="T29" fmla="*/ 117 h 239"/>
                  <a:gd name="T30" fmla="*/ 12 w 20"/>
                  <a:gd name="T31" fmla="*/ 134 h 239"/>
                  <a:gd name="T32" fmla="*/ 12 w 20"/>
                  <a:gd name="T33" fmla="*/ 158 h 239"/>
                  <a:gd name="T34" fmla="*/ 8 w 20"/>
                  <a:gd name="T35" fmla="*/ 171 h 239"/>
                  <a:gd name="T36" fmla="*/ 3 w 20"/>
                  <a:gd name="T37" fmla="*/ 207 h 2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239"/>
                  <a:gd name="T59" fmla="*/ 20 w 20"/>
                  <a:gd name="T60" fmla="*/ 239 h 23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239">
                    <a:moveTo>
                      <a:pt x="4" y="238"/>
                    </a:moveTo>
                    <a:lnTo>
                      <a:pt x="7" y="201"/>
                    </a:lnTo>
                    <a:lnTo>
                      <a:pt x="12" y="168"/>
                    </a:lnTo>
                    <a:lnTo>
                      <a:pt x="7" y="135"/>
                    </a:lnTo>
                    <a:lnTo>
                      <a:pt x="4" y="108"/>
                    </a:lnTo>
                    <a:lnTo>
                      <a:pt x="7" y="80"/>
                    </a:lnTo>
                    <a:lnTo>
                      <a:pt x="4" y="56"/>
                    </a:lnTo>
                    <a:lnTo>
                      <a:pt x="4" y="28"/>
                    </a:lnTo>
                    <a:lnTo>
                      <a:pt x="0" y="0"/>
                    </a:lnTo>
                    <a:lnTo>
                      <a:pt x="12" y="23"/>
                    </a:lnTo>
                    <a:lnTo>
                      <a:pt x="12" y="46"/>
                    </a:lnTo>
                    <a:lnTo>
                      <a:pt x="15" y="70"/>
                    </a:lnTo>
                    <a:lnTo>
                      <a:pt x="15" y="89"/>
                    </a:lnTo>
                    <a:lnTo>
                      <a:pt x="15" y="112"/>
                    </a:lnTo>
                    <a:lnTo>
                      <a:pt x="15" y="135"/>
                    </a:lnTo>
                    <a:lnTo>
                      <a:pt x="19" y="154"/>
                    </a:lnTo>
                    <a:lnTo>
                      <a:pt x="19" y="182"/>
                    </a:lnTo>
                    <a:lnTo>
                      <a:pt x="12" y="196"/>
                    </a:lnTo>
                    <a:lnTo>
                      <a:pt x="4" y="238"/>
                    </a:lnTo>
                  </a:path>
                </a:pathLst>
              </a:custGeom>
              <a:solidFill>
                <a:srgbClr val="402000"/>
              </a:solidFill>
              <a:ln w="12700" cap="rnd">
                <a:noFill/>
                <a:round/>
                <a:headEnd/>
                <a:tailEnd/>
              </a:ln>
            </p:spPr>
            <p:txBody>
              <a:bodyPr>
                <a:prstTxWarp prst="textNoShape">
                  <a:avLst/>
                </a:prstTxWarp>
              </a:bodyPr>
              <a:lstStyle/>
              <a:p>
                <a:endParaRPr lang="en-US"/>
              </a:p>
            </p:txBody>
          </p:sp>
          <p:sp>
            <p:nvSpPr>
              <p:cNvPr id="110" name="Freeform 21"/>
              <p:cNvSpPr>
                <a:spLocks/>
              </p:cNvSpPr>
              <p:nvPr/>
            </p:nvSpPr>
            <p:spPr bwMode="auto">
              <a:xfrm>
                <a:off x="1198" y="2419"/>
                <a:ext cx="17" cy="208"/>
              </a:xfrm>
              <a:custGeom>
                <a:avLst/>
                <a:gdLst>
                  <a:gd name="T0" fmla="*/ 5 w 26"/>
                  <a:gd name="T1" fmla="*/ 207 h 239"/>
                  <a:gd name="T2" fmla="*/ 5 w 26"/>
                  <a:gd name="T3" fmla="*/ 179 h 239"/>
                  <a:gd name="T4" fmla="*/ 0 w 26"/>
                  <a:gd name="T5" fmla="*/ 146 h 239"/>
                  <a:gd name="T6" fmla="*/ 0 w 26"/>
                  <a:gd name="T7" fmla="*/ 126 h 239"/>
                  <a:gd name="T8" fmla="*/ 5 w 26"/>
                  <a:gd name="T9" fmla="*/ 105 h 239"/>
                  <a:gd name="T10" fmla="*/ 3 w 26"/>
                  <a:gd name="T11" fmla="*/ 73 h 239"/>
                  <a:gd name="T12" fmla="*/ 3 w 26"/>
                  <a:gd name="T13" fmla="*/ 49 h 239"/>
                  <a:gd name="T14" fmla="*/ 9 w 26"/>
                  <a:gd name="T15" fmla="*/ 24 h 239"/>
                  <a:gd name="T16" fmla="*/ 5 w 26"/>
                  <a:gd name="T17" fmla="*/ 0 h 239"/>
                  <a:gd name="T18" fmla="*/ 14 w 26"/>
                  <a:gd name="T19" fmla="*/ 9 h 239"/>
                  <a:gd name="T20" fmla="*/ 16 w 26"/>
                  <a:gd name="T21" fmla="*/ 33 h 239"/>
                  <a:gd name="T22" fmla="*/ 14 w 26"/>
                  <a:gd name="T23" fmla="*/ 61 h 239"/>
                  <a:gd name="T24" fmla="*/ 11 w 26"/>
                  <a:gd name="T25" fmla="*/ 90 h 239"/>
                  <a:gd name="T26" fmla="*/ 16 w 26"/>
                  <a:gd name="T27" fmla="*/ 105 h 239"/>
                  <a:gd name="T28" fmla="*/ 14 w 26"/>
                  <a:gd name="T29" fmla="*/ 134 h 239"/>
                  <a:gd name="T30" fmla="*/ 14 w 26"/>
                  <a:gd name="T31" fmla="*/ 167 h 239"/>
                  <a:gd name="T32" fmla="*/ 5 w 26"/>
                  <a:gd name="T33" fmla="*/ 207 h 2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239"/>
                  <a:gd name="T53" fmla="*/ 26 w 26"/>
                  <a:gd name="T54" fmla="*/ 239 h 2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239">
                    <a:moveTo>
                      <a:pt x="8" y="238"/>
                    </a:moveTo>
                    <a:lnTo>
                      <a:pt x="8" y="206"/>
                    </a:lnTo>
                    <a:lnTo>
                      <a:pt x="0" y="168"/>
                    </a:lnTo>
                    <a:lnTo>
                      <a:pt x="0" y="145"/>
                    </a:lnTo>
                    <a:lnTo>
                      <a:pt x="8" y="121"/>
                    </a:lnTo>
                    <a:lnTo>
                      <a:pt x="4" y="84"/>
                    </a:lnTo>
                    <a:lnTo>
                      <a:pt x="4" y="56"/>
                    </a:lnTo>
                    <a:lnTo>
                      <a:pt x="13" y="28"/>
                    </a:lnTo>
                    <a:lnTo>
                      <a:pt x="8" y="0"/>
                    </a:lnTo>
                    <a:lnTo>
                      <a:pt x="21" y="10"/>
                    </a:lnTo>
                    <a:lnTo>
                      <a:pt x="25" y="38"/>
                    </a:lnTo>
                    <a:lnTo>
                      <a:pt x="21" y="70"/>
                    </a:lnTo>
                    <a:lnTo>
                      <a:pt x="17" y="103"/>
                    </a:lnTo>
                    <a:lnTo>
                      <a:pt x="25" y="121"/>
                    </a:lnTo>
                    <a:lnTo>
                      <a:pt x="21" y="154"/>
                    </a:lnTo>
                    <a:lnTo>
                      <a:pt x="21" y="192"/>
                    </a:lnTo>
                    <a:lnTo>
                      <a:pt x="8" y="238"/>
                    </a:lnTo>
                  </a:path>
                </a:pathLst>
              </a:custGeom>
              <a:solidFill>
                <a:srgbClr val="402000"/>
              </a:solidFill>
              <a:ln w="12700" cap="rnd">
                <a:noFill/>
                <a:round/>
                <a:headEnd/>
                <a:tailEnd/>
              </a:ln>
            </p:spPr>
            <p:txBody>
              <a:bodyPr>
                <a:prstTxWarp prst="textNoShape">
                  <a:avLst/>
                </a:prstTxWarp>
              </a:bodyPr>
              <a:lstStyle/>
              <a:p>
                <a:endParaRPr lang="en-US"/>
              </a:p>
            </p:txBody>
          </p:sp>
          <p:sp>
            <p:nvSpPr>
              <p:cNvPr id="111" name="Freeform 22"/>
              <p:cNvSpPr>
                <a:spLocks/>
              </p:cNvSpPr>
              <p:nvPr/>
            </p:nvSpPr>
            <p:spPr bwMode="auto">
              <a:xfrm>
                <a:off x="1284" y="2557"/>
                <a:ext cx="9" cy="78"/>
              </a:xfrm>
              <a:custGeom>
                <a:avLst/>
                <a:gdLst>
                  <a:gd name="T0" fmla="*/ 5 w 14"/>
                  <a:gd name="T1" fmla="*/ 0 h 90"/>
                  <a:gd name="T2" fmla="*/ 6 w 14"/>
                  <a:gd name="T3" fmla="*/ 26 h 90"/>
                  <a:gd name="T4" fmla="*/ 5 w 14"/>
                  <a:gd name="T5" fmla="*/ 54 h 90"/>
                  <a:gd name="T6" fmla="*/ 0 w 14"/>
                  <a:gd name="T7" fmla="*/ 77 h 90"/>
                  <a:gd name="T8" fmla="*/ 6 w 14"/>
                  <a:gd name="T9" fmla="*/ 66 h 90"/>
                  <a:gd name="T10" fmla="*/ 8 w 14"/>
                  <a:gd name="T11" fmla="*/ 35 h 90"/>
                  <a:gd name="T12" fmla="*/ 5 w 14"/>
                  <a:gd name="T13" fmla="*/ 0 h 90"/>
                  <a:gd name="T14" fmla="*/ 0 60000 65536"/>
                  <a:gd name="T15" fmla="*/ 0 60000 65536"/>
                  <a:gd name="T16" fmla="*/ 0 60000 65536"/>
                  <a:gd name="T17" fmla="*/ 0 60000 65536"/>
                  <a:gd name="T18" fmla="*/ 0 60000 65536"/>
                  <a:gd name="T19" fmla="*/ 0 60000 65536"/>
                  <a:gd name="T20" fmla="*/ 0 60000 65536"/>
                  <a:gd name="T21" fmla="*/ 0 w 14"/>
                  <a:gd name="T22" fmla="*/ 0 h 90"/>
                  <a:gd name="T23" fmla="*/ 14 w 14"/>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90">
                    <a:moveTo>
                      <a:pt x="7" y="0"/>
                    </a:moveTo>
                    <a:lnTo>
                      <a:pt x="10" y="30"/>
                    </a:lnTo>
                    <a:lnTo>
                      <a:pt x="7" y="62"/>
                    </a:lnTo>
                    <a:lnTo>
                      <a:pt x="0" y="89"/>
                    </a:lnTo>
                    <a:lnTo>
                      <a:pt x="10" y="76"/>
                    </a:lnTo>
                    <a:lnTo>
                      <a:pt x="13" y="40"/>
                    </a:lnTo>
                    <a:lnTo>
                      <a:pt x="7" y="0"/>
                    </a:lnTo>
                  </a:path>
                </a:pathLst>
              </a:custGeom>
              <a:solidFill>
                <a:srgbClr val="402000"/>
              </a:solidFill>
              <a:ln w="12700" cap="rnd">
                <a:noFill/>
                <a:round/>
                <a:headEnd/>
                <a:tailEnd/>
              </a:ln>
            </p:spPr>
            <p:txBody>
              <a:bodyPr>
                <a:prstTxWarp prst="textNoShape">
                  <a:avLst/>
                </a:prstTxWarp>
              </a:bodyPr>
              <a:lstStyle/>
              <a:p>
                <a:endParaRPr lang="en-US"/>
              </a:p>
            </p:txBody>
          </p:sp>
          <p:sp>
            <p:nvSpPr>
              <p:cNvPr id="112" name="Freeform 23"/>
              <p:cNvSpPr>
                <a:spLocks/>
              </p:cNvSpPr>
              <p:nvPr/>
            </p:nvSpPr>
            <p:spPr bwMode="auto">
              <a:xfrm>
                <a:off x="1132" y="2456"/>
                <a:ext cx="9" cy="142"/>
              </a:xfrm>
              <a:custGeom>
                <a:avLst/>
                <a:gdLst>
                  <a:gd name="T0" fmla="*/ 4 w 15"/>
                  <a:gd name="T1" fmla="*/ 141 h 163"/>
                  <a:gd name="T2" fmla="*/ 0 w 15"/>
                  <a:gd name="T3" fmla="*/ 121 h 163"/>
                  <a:gd name="T4" fmla="*/ 0 w 15"/>
                  <a:gd name="T5" fmla="*/ 101 h 163"/>
                  <a:gd name="T6" fmla="*/ 0 w 15"/>
                  <a:gd name="T7" fmla="*/ 72 h 163"/>
                  <a:gd name="T8" fmla="*/ 2 w 15"/>
                  <a:gd name="T9" fmla="*/ 49 h 163"/>
                  <a:gd name="T10" fmla="*/ 4 w 15"/>
                  <a:gd name="T11" fmla="*/ 20 h 163"/>
                  <a:gd name="T12" fmla="*/ 8 w 15"/>
                  <a:gd name="T13" fmla="*/ 0 h 163"/>
                  <a:gd name="T14" fmla="*/ 8 w 15"/>
                  <a:gd name="T15" fmla="*/ 32 h 163"/>
                  <a:gd name="T16" fmla="*/ 8 w 15"/>
                  <a:gd name="T17" fmla="*/ 53 h 163"/>
                  <a:gd name="T18" fmla="*/ 7 w 15"/>
                  <a:gd name="T19" fmla="*/ 77 h 163"/>
                  <a:gd name="T20" fmla="*/ 7 w 15"/>
                  <a:gd name="T21" fmla="*/ 101 h 163"/>
                  <a:gd name="T22" fmla="*/ 4 w 15"/>
                  <a:gd name="T23" fmla="*/ 121 h 163"/>
                  <a:gd name="T24" fmla="*/ 4 w 15"/>
                  <a:gd name="T25" fmla="*/ 141 h 1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63"/>
                  <a:gd name="T41" fmla="*/ 15 w 15"/>
                  <a:gd name="T42" fmla="*/ 163 h 1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63">
                    <a:moveTo>
                      <a:pt x="7" y="162"/>
                    </a:moveTo>
                    <a:lnTo>
                      <a:pt x="0" y="139"/>
                    </a:lnTo>
                    <a:lnTo>
                      <a:pt x="0" y="116"/>
                    </a:lnTo>
                    <a:lnTo>
                      <a:pt x="0" y="83"/>
                    </a:lnTo>
                    <a:lnTo>
                      <a:pt x="3" y="56"/>
                    </a:lnTo>
                    <a:lnTo>
                      <a:pt x="7" y="23"/>
                    </a:lnTo>
                    <a:lnTo>
                      <a:pt x="14" y="0"/>
                    </a:lnTo>
                    <a:lnTo>
                      <a:pt x="14" y="37"/>
                    </a:lnTo>
                    <a:lnTo>
                      <a:pt x="14" y="61"/>
                    </a:lnTo>
                    <a:lnTo>
                      <a:pt x="11" y="88"/>
                    </a:lnTo>
                    <a:lnTo>
                      <a:pt x="11" y="116"/>
                    </a:lnTo>
                    <a:lnTo>
                      <a:pt x="7" y="139"/>
                    </a:lnTo>
                    <a:lnTo>
                      <a:pt x="7" y="162"/>
                    </a:lnTo>
                  </a:path>
                </a:pathLst>
              </a:custGeom>
              <a:solidFill>
                <a:srgbClr val="402000"/>
              </a:solidFill>
              <a:ln w="12700" cap="rnd">
                <a:noFill/>
                <a:round/>
                <a:headEnd/>
                <a:tailEnd/>
              </a:ln>
            </p:spPr>
            <p:txBody>
              <a:bodyPr>
                <a:prstTxWarp prst="textNoShape">
                  <a:avLst/>
                </a:prstTxWarp>
              </a:bodyPr>
              <a:lstStyle/>
              <a:p>
                <a:endParaRPr lang="en-US"/>
              </a:p>
            </p:txBody>
          </p:sp>
          <p:sp>
            <p:nvSpPr>
              <p:cNvPr id="113" name="Freeform 24"/>
              <p:cNvSpPr>
                <a:spLocks/>
              </p:cNvSpPr>
              <p:nvPr/>
            </p:nvSpPr>
            <p:spPr bwMode="auto">
              <a:xfrm>
                <a:off x="1124" y="2465"/>
                <a:ext cx="1" cy="111"/>
              </a:xfrm>
              <a:custGeom>
                <a:avLst/>
                <a:gdLst>
                  <a:gd name="T0" fmla="*/ 0 w 1"/>
                  <a:gd name="T1" fmla="*/ 0 h 128"/>
                  <a:gd name="T2" fmla="*/ 0 w 1"/>
                  <a:gd name="T3" fmla="*/ 16 h 128"/>
                  <a:gd name="T4" fmla="*/ 0 w 1"/>
                  <a:gd name="T5" fmla="*/ 39 h 128"/>
                  <a:gd name="T6" fmla="*/ 0 w 1"/>
                  <a:gd name="T7" fmla="*/ 55 h 128"/>
                  <a:gd name="T8" fmla="*/ 0 w 1"/>
                  <a:gd name="T9" fmla="*/ 67 h 128"/>
                  <a:gd name="T10" fmla="*/ 0 w 1"/>
                  <a:gd name="T11" fmla="*/ 78 h 128"/>
                  <a:gd name="T12" fmla="*/ 0 w 1"/>
                  <a:gd name="T13" fmla="*/ 98 h 128"/>
                  <a:gd name="T14" fmla="*/ 0 w 1"/>
                  <a:gd name="T15" fmla="*/ 110 h 128"/>
                  <a:gd name="T16" fmla="*/ 0 w 1"/>
                  <a:gd name="T17" fmla="*/ 98 h 128"/>
                  <a:gd name="T18" fmla="*/ 0 w 1"/>
                  <a:gd name="T19" fmla="*/ 75 h 128"/>
                  <a:gd name="T20" fmla="*/ 0 w 1"/>
                  <a:gd name="T21" fmla="*/ 59 h 128"/>
                  <a:gd name="T22" fmla="*/ 0 w 1"/>
                  <a:gd name="T23" fmla="*/ 35 h 128"/>
                  <a:gd name="T24" fmla="*/ 0 w 1"/>
                  <a:gd name="T25" fmla="*/ 19 h 128"/>
                  <a:gd name="T26" fmla="*/ 0 w 1"/>
                  <a:gd name="T27" fmla="*/ 0 h 1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
                  <a:gd name="T43" fmla="*/ 0 h 128"/>
                  <a:gd name="T44" fmla="*/ 1 w 1"/>
                  <a:gd name="T45" fmla="*/ 128 h 1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 h="128">
                    <a:moveTo>
                      <a:pt x="0" y="0"/>
                    </a:moveTo>
                    <a:lnTo>
                      <a:pt x="0" y="18"/>
                    </a:lnTo>
                    <a:lnTo>
                      <a:pt x="0" y="45"/>
                    </a:lnTo>
                    <a:lnTo>
                      <a:pt x="0" y="63"/>
                    </a:lnTo>
                    <a:lnTo>
                      <a:pt x="0" y="77"/>
                    </a:lnTo>
                    <a:lnTo>
                      <a:pt x="0" y="90"/>
                    </a:lnTo>
                    <a:lnTo>
                      <a:pt x="0" y="113"/>
                    </a:lnTo>
                    <a:lnTo>
                      <a:pt x="0" y="127"/>
                    </a:lnTo>
                    <a:lnTo>
                      <a:pt x="0" y="113"/>
                    </a:lnTo>
                    <a:lnTo>
                      <a:pt x="0" y="86"/>
                    </a:lnTo>
                    <a:lnTo>
                      <a:pt x="0" y="68"/>
                    </a:lnTo>
                    <a:lnTo>
                      <a:pt x="0" y="40"/>
                    </a:lnTo>
                    <a:lnTo>
                      <a:pt x="0" y="22"/>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14" name="Freeform 25"/>
              <p:cNvSpPr>
                <a:spLocks/>
              </p:cNvSpPr>
              <p:nvPr/>
            </p:nvSpPr>
            <p:spPr bwMode="auto">
              <a:xfrm>
                <a:off x="1152" y="2435"/>
                <a:ext cx="13" cy="196"/>
              </a:xfrm>
              <a:custGeom>
                <a:avLst/>
                <a:gdLst>
                  <a:gd name="T0" fmla="*/ 0 w 20"/>
                  <a:gd name="T1" fmla="*/ 195 h 225"/>
                  <a:gd name="T2" fmla="*/ 0 w 20"/>
                  <a:gd name="T3" fmla="*/ 166 h 225"/>
                  <a:gd name="T4" fmla="*/ 0 w 20"/>
                  <a:gd name="T5" fmla="*/ 146 h 225"/>
                  <a:gd name="T6" fmla="*/ 0 w 20"/>
                  <a:gd name="T7" fmla="*/ 130 h 225"/>
                  <a:gd name="T8" fmla="*/ 3 w 20"/>
                  <a:gd name="T9" fmla="*/ 105 h 225"/>
                  <a:gd name="T10" fmla="*/ 3 w 20"/>
                  <a:gd name="T11" fmla="*/ 90 h 225"/>
                  <a:gd name="T12" fmla="*/ 5 w 20"/>
                  <a:gd name="T13" fmla="*/ 70 h 225"/>
                  <a:gd name="T14" fmla="*/ 5 w 20"/>
                  <a:gd name="T15" fmla="*/ 40 h 225"/>
                  <a:gd name="T16" fmla="*/ 8 w 20"/>
                  <a:gd name="T17" fmla="*/ 29 h 225"/>
                  <a:gd name="T18" fmla="*/ 8 w 20"/>
                  <a:gd name="T19" fmla="*/ 0 h 225"/>
                  <a:gd name="T20" fmla="*/ 12 w 20"/>
                  <a:gd name="T21" fmla="*/ 20 h 225"/>
                  <a:gd name="T22" fmla="*/ 10 w 20"/>
                  <a:gd name="T23" fmla="*/ 40 h 225"/>
                  <a:gd name="T24" fmla="*/ 8 w 20"/>
                  <a:gd name="T25" fmla="*/ 57 h 225"/>
                  <a:gd name="T26" fmla="*/ 10 w 20"/>
                  <a:gd name="T27" fmla="*/ 85 h 225"/>
                  <a:gd name="T28" fmla="*/ 8 w 20"/>
                  <a:gd name="T29" fmla="*/ 105 h 225"/>
                  <a:gd name="T30" fmla="*/ 3 w 20"/>
                  <a:gd name="T31" fmla="*/ 134 h 225"/>
                  <a:gd name="T32" fmla="*/ 3 w 20"/>
                  <a:gd name="T33" fmla="*/ 171 h 225"/>
                  <a:gd name="T34" fmla="*/ 0 w 20"/>
                  <a:gd name="T35" fmla="*/ 195 h 2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
                  <a:gd name="T55" fmla="*/ 0 h 225"/>
                  <a:gd name="T56" fmla="*/ 20 w 20"/>
                  <a:gd name="T57" fmla="*/ 225 h 2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 h="225">
                    <a:moveTo>
                      <a:pt x="0" y="224"/>
                    </a:moveTo>
                    <a:lnTo>
                      <a:pt x="0" y="191"/>
                    </a:lnTo>
                    <a:lnTo>
                      <a:pt x="0" y="168"/>
                    </a:lnTo>
                    <a:lnTo>
                      <a:pt x="0" y="149"/>
                    </a:lnTo>
                    <a:lnTo>
                      <a:pt x="4" y="121"/>
                    </a:lnTo>
                    <a:lnTo>
                      <a:pt x="4" y="103"/>
                    </a:lnTo>
                    <a:lnTo>
                      <a:pt x="7" y="80"/>
                    </a:lnTo>
                    <a:lnTo>
                      <a:pt x="7" y="46"/>
                    </a:lnTo>
                    <a:lnTo>
                      <a:pt x="12" y="33"/>
                    </a:lnTo>
                    <a:lnTo>
                      <a:pt x="12" y="0"/>
                    </a:lnTo>
                    <a:lnTo>
                      <a:pt x="19" y="23"/>
                    </a:lnTo>
                    <a:lnTo>
                      <a:pt x="15" y="46"/>
                    </a:lnTo>
                    <a:lnTo>
                      <a:pt x="12" y="66"/>
                    </a:lnTo>
                    <a:lnTo>
                      <a:pt x="15" y="98"/>
                    </a:lnTo>
                    <a:lnTo>
                      <a:pt x="12" y="121"/>
                    </a:lnTo>
                    <a:lnTo>
                      <a:pt x="4" y="154"/>
                    </a:lnTo>
                    <a:lnTo>
                      <a:pt x="4" y="196"/>
                    </a:lnTo>
                    <a:lnTo>
                      <a:pt x="0" y="224"/>
                    </a:lnTo>
                  </a:path>
                </a:pathLst>
              </a:custGeom>
              <a:solidFill>
                <a:srgbClr val="402000"/>
              </a:solidFill>
              <a:ln w="12700" cap="rnd">
                <a:noFill/>
                <a:round/>
                <a:headEnd/>
                <a:tailEnd/>
              </a:ln>
            </p:spPr>
            <p:txBody>
              <a:bodyPr>
                <a:prstTxWarp prst="textNoShape">
                  <a:avLst/>
                </a:prstTxWarp>
              </a:bodyPr>
              <a:lstStyle/>
              <a:p>
                <a:endParaRPr lang="en-US"/>
              </a:p>
            </p:txBody>
          </p:sp>
          <p:sp>
            <p:nvSpPr>
              <p:cNvPr id="115" name="Freeform 26"/>
              <p:cNvSpPr>
                <a:spLocks/>
              </p:cNvSpPr>
              <p:nvPr/>
            </p:nvSpPr>
            <p:spPr bwMode="auto">
              <a:xfrm>
                <a:off x="1164" y="2414"/>
                <a:ext cx="16" cy="171"/>
              </a:xfrm>
              <a:custGeom>
                <a:avLst/>
                <a:gdLst>
                  <a:gd name="T0" fmla="*/ 5 w 25"/>
                  <a:gd name="T1" fmla="*/ 170 h 196"/>
                  <a:gd name="T2" fmla="*/ 0 w 25"/>
                  <a:gd name="T3" fmla="*/ 150 h 196"/>
                  <a:gd name="T4" fmla="*/ 5 w 25"/>
                  <a:gd name="T5" fmla="*/ 130 h 196"/>
                  <a:gd name="T6" fmla="*/ 5 w 25"/>
                  <a:gd name="T7" fmla="*/ 109 h 196"/>
                  <a:gd name="T8" fmla="*/ 8 w 25"/>
                  <a:gd name="T9" fmla="*/ 98 h 196"/>
                  <a:gd name="T10" fmla="*/ 5 w 25"/>
                  <a:gd name="T11" fmla="*/ 86 h 196"/>
                  <a:gd name="T12" fmla="*/ 5 w 25"/>
                  <a:gd name="T13" fmla="*/ 69 h 196"/>
                  <a:gd name="T14" fmla="*/ 8 w 25"/>
                  <a:gd name="T15" fmla="*/ 53 h 196"/>
                  <a:gd name="T16" fmla="*/ 8 w 25"/>
                  <a:gd name="T17" fmla="*/ 44 h 196"/>
                  <a:gd name="T18" fmla="*/ 10 w 25"/>
                  <a:gd name="T19" fmla="*/ 17 h 196"/>
                  <a:gd name="T20" fmla="*/ 8 w 25"/>
                  <a:gd name="T21" fmla="*/ 0 h 196"/>
                  <a:gd name="T22" fmla="*/ 15 w 25"/>
                  <a:gd name="T23" fmla="*/ 13 h 196"/>
                  <a:gd name="T24" fmla="*/ 13 w 25"/>
                  <a:gd name="T25" fmla="*/ 49 h 196"/>
                  <a:gd name="T26" fmla="*/ 13 w 25"/>
                  <a:gd name="T27" fmla="*/ 81 h 196"/>
                  <a:gd name="T28" fmla="*/ 13 w 25"/>
                  <a:gd name="T29" fmla="*/ 93 h 196"/>
                  <a:gd name="T30" fmla="*/ 10 w 25"/>
                  <a:gd name="T31" fmla="*/ 113 h 196"/>
                  <a:gd name="T32" fmla="*/ 10 w 25"/>
                  <a:gd name="T33" fmla="*/ 138 h 196"/>
                  <a:gd name="T34" fmla="*/ 5 w 25"/>
                  <a:gd name="T35" fmla="*/ 154 h 196"/>
                  <a:gd name="T36" fmla="*/ 5 w 25"/>
                  <a:gd name="T37" fmla="*/ 170 h 1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196"/>
                  <a:gd name="T59" fmla="*/ 25 w 25"/>
                  <a:gd name="T60" fmla="*/ 196 h 1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196">
                    <a:moveTo>
                      <a:pt x="8" y="195"/>
                    </a:moveTo>
                    <a:lnTo>
                      <a:pt x="0" y="172"/>
                    </a:lnTo>
                    <a:lnTo>
                      <a:pt x="8" y="149"/>
                    </a:lnTo>
                    <a:lnTo>
                      <a:pt x="8" y="125"/>
                    </a:lnTo>
                    <a:lnTo>
                      <a:pt x="12" y="112"/>
                    </a:lnTo>
                    <a:lnTo>
                      <a:pt x="8" y="98"/>
                    </a:lnTo>
                    <a:lnTo>
                      <a:pt x="8" y="79"/>
                    </a:lnTo>
                    <a:lnTo>
                      <a:pt x="12" y="61"/>
                    </a:lnTo>
                    <a:lnTo>
                      <a:pt x="12" y="51"/>
                    </a:lnTo>
                    <a:lnTo>
                      <a:pt x="16" y="19"/>
                    </a:lnTo>
                    <a:lnTo>
                      <a:pt x="12" y="0"/>
                    </a:lnTo>
                    <a:lnTo>
                      <a:pt x="24" y="15"/>
                    </a:lnTo>
                    <a:lnTo>
                      <a:pt x="20" y="56"/>
                    </a:lnTo>
                    <a:lnTo>
                      <a:pt x="20" y="93"/>
                    </a:lnTo>
                    <a:lnTo>
                      <a:pt x="20" y="107"/>
                    </a:lnTo>
                    <a:lnTo>
                      <a:pt x="16" y="130"/>
                    </a:lnTo>
                    <a:lnTo>
                      <a:pt x="16" y="158"/>
                    </a:lnTo>
                    <a:lnTo>
                      <a:pt x="8" y="177"/>
                    </a:lnTo>
                    <a:lnTo>
                      <a:pt x="8" y="195"/>
                    </a:lnTo>
                  </a:path>
                </a:pathLst>
              </a:custGeom>
              <a:solidFill>
                <a:srgbClr val="402000"/>
              </a:solidFill>
              <a:ln w="12700" cap="rnd">
                <a:noFill/>
                <a:round/>
                <a:headEnd/>
                <a:tailEnd/>
              </a:ln>
            </p:spPr>
            <p:txBody>
              <a:bodyPr>
                <a:prstTxWarp prst="textNoShape">
                  <a:avLst/>
                </a:prstTxWarp>
              </a:bodyPr>
              <a:lstStyle/>
              <a:p>
                <a:endParaRPr lang="en-US"/>
              </a:p>
            </p:txBody>
          </p:sp>
          <p:sp>
            <p:nvSpPr>
              <p:cNvPr id="116" name="Freeform 27"/>
              <p:cNvSpPr>
                <a:spLocks/>
              </p:cNvSpPr>
              <p:nvPr/>
            </p:nvSpPr>
            <p:spPr bwMode="auto">
              <a:xfrm>
                <a:off x="1176" y="2439"/>
                <a:ext cx="17" cy="159"/>
              </a:xfrm>
              <a:custGeom>
                <a:avLst/>
                <a:gdLst>
                  <a:gd name="T0" fmla="*/ 5 w 26"/>
                  <a:gd name="T1" fmla="*/ 158 h 183"/>
                  <a:gd name="T2" fmla="*/ 0 w 26"/>
                  <a:gd name="T3" fmla="*/ 145 h 183"/>
                  <a:gd name="T4" fmla="*/ 0 w 26"/>
                  <a:gd name="T5" fmla="*/ 138 h 183"/>
                  <a:gd name="T6" fmla="*/ 3 w 26"/>
                  <a:gd name="T7" fmla="*/ 125 h 183"/>
                  <a:gd name="T8" fmla="*/ 5 w 26"/>
                  <a:gd name="T9" fmla="*/ 109 h 183"/>
                  <a:gd name="T10" fmla="*/ 8 w 26"/>
                  <a:gd name="T11" fmla="*/ 85 h 183"/>
                  <a:gd name="T12" fmla="*/ 8 w 26"/>
                  <a:gd name="T13" fmla="*/ 70 h 183"/>
                  <a:gd name="T14" fmla="*/ 8 w 26"/>
                  <a:gd name="T15" fmla="*/ 56 h 183"/>
                  <a:gd name="T16" fmla="*/ 11 w 26"/>
                  <a:gd name="T17" fmla="*/ 33 h 183"/>
                  <a:gd name="T18" fmla="*/ 11 w 26"/>
                  <a:gd name="T19" fmla="*/ 16 h 183"/>
                  <a:gd name="T20" fmla="*/ 11 w 26"/>
                  <a:gd name="T21" fmla="*/ 0 h 183"/>
                  <a:gd name="T22" fmla="*/ 16 w 26"/>
                  <a:gd name="T23" fmla="*/ 24 h 183"/>
                  <a:gd name="T24" fmla="*/ 16 w 26"/>
                  <a:gd name="T25" fmla="*/ 44 h 183"/>
                  <a:gd name="T26" fmla="*/ 16 w 26"/>
                  <a:gd name="T27" fmla="*/ 77 h 183"/>
                  <a:gd name="T28" fmla="*/ 14 w 26"/>
                  <a:gd name="T29" fmla="*/ 101 h 183"/>
                  <a:gd name="T30" fmla="*/ 11 w 26"/>
                  <a:gd name="T31" fmla="*/ 122 h 183"/>
                  <a:gd name="T32" fmla="*/ 8 w 26"/>
                  <a:gd name="T33" fmla="*/ 142 h 183"/>
                  <a:gd name="T34" fmla="*/ 5 w 26"/>
                  <a:gd name="T35" fmla="*/ 158 h 18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
                  <a:gd name="T55" fmla="*/ 0 h 183"/>
                  <a:gd name="T56" fmla="*/ 26 w 26"/>
                  <a:gd name="T57" fmla="*/ 183 h 18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 h="183">
                    <a:moveTo>
                      <a:pt x="8" y="182"/>
                    </a:moveTo>
                    <a:lnTo>
                      <a:pt x="0" y="167"/>
                    </a:lnTo>
                    <a:lnTo>
                      <a:pt x="0" y="159"/>
                    </a:lnTo>
                    <a:lnTo>
                      <a:pt x="4" y="144"/>
                    </a:lnTo>
                    <a:lnTo>
                      <a:pt x="8" y="126"/>
                    </a:lnTo>
                    <a:lnTo>
                      <a:pt x="12" y="98"/>
                    </a:lnTo>
                    <a:lnTo>
                      <a:pt x="12" y="80"/>
                    </a:lnTo>
                    <a:lnTo>
                      <a:pt x="12" y="65"/>
                    </a:lnTo>
                    <a:lnTo>
                      <a:pt x="17" y="38"/>
                    </a:lnTo>
                    <a:lnTo>
                      <a:pt x="17" y="18"/>
                    </a:lnTo>
                    <a:lnTo>
                      <a:pt x="17" y="0"/>
                    </a:lnTo>
                    <a:lnTo>
                      <a:pt x="25" y="28"/>
                    </a:lnTo>
                    <a:lnTo>
                      <a:pt x="25" y="51"/>
                    </a:lnTo>
                    <a:lnTo>
                      <a:pt x="25" y="89"/>
                    </a:lnTo>
                    <a:lnTo>
                      <a:pt x="21" y="116"/>
                    </a:lnTo>
                    <a:lnTo>
                      <a:pt x="17" y="140"/>
                    </a:lnTo>
                    <a:lnTo>
                      <a:pt x="12" y="163"/>
                    </a:lnTo>
                    <a:lnTo>
                      <a:pt x="8" y="182"/>
                    </a:lnTo>
                  </a:path>
                </a:pathLst>
              </a:custGeom>
              <a:solidFill>
                <a:srgbClr val="402000"/>
              </a:solidFill>
              <a:ln w="12700" cap="rnd">
                <a:noFill/>
                <a:round/>
                <a:headEnd/>
                <a:tailEnd/>
              </a:ln>
            </p:spPr>
            <p:txBody>
              <a:bodyPr>
                <a:prstTxWarp prst="textNoShape">
                  <a:avLst/>
                </a:prstTxWarp>
              </a:bodyPr>
              <a:lstStyle/>
              <a:p>
                <a:endParaRPr lang="en-US"/>
              </a:p>
            </p:txBody>
          </p:sp>
          <p:sp>
            <p:nvSpPr>
              <p:cNvPr id="117" name="Freeform 28"/>
              <p:cNvSpPr>
                <a:spLocks/>
              </p:cNvSpPr>
              <p:nvPr/>
            </p:nvSpPr>
            <p:spPr bwMode="auto">
              <a:xfrm>
                <a:off x="1217" y="2809"/>
                <a:ext cx="56" cy="57"/>
              </a:xfrm>
              <a:custGeom>
                <a:avLst/>
                <a:gdLst>
                  <a:gd name="T0" fmla="*/ 0 w 88"/>
                  <a:gd name="T1" fmla="*/ 0 h 65"/>
                  <a:gd name="T2" fmla="*/ 7 w 88"/>
                  <a:gd name="T3" fmla="*/ 11 h 65"/>
                  <a:gd name="T4" fmla="*/ 25 w 88"/>
                  <a:gd name="T5" fmla="*/ 23 h 65"/>
                  <a:gd name="T6" fmla="*/ 48 w 88"/>
                  <a:gd name="T7" fmla="*/ 38 h 65"/>
                  <a:gd name="T8" fmla="*/ 55 w 88"/>
                  <a:gd name="T9" fmla="*/ 56 h 65"/>
                  <a:gd name="T10" fmla="*/ 52 w 88"/>
                  <a:gd name="T11" fmla="*/ 38 h 65"/>
                  <a:gd name="T12" fmla="*/ 38 w 88"/>
                  <a:gd name="T13" fmla="*/ 26 h 65"/>
                  <a:gd name="T14" fmla="*/ 21 w 88"/>
                  <a:gd name="T15" fmla="*/ 16 h 65"/>
                  <a:gd name="T16" fmla="*/ 0 w 88"/>
                  <a:gd name="T17" fmla="*/ 0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8"/>
                  <a:gd name="T28" fmla="*/ 0 h 65"/>
                  <a:gd name="T29" fmla="*/ 88 w 88"/>
                  <a:gd name="T30" fmla="*/ 65 h 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8" h="65">
                    <a:moveTo>
                      <a:pt x="0" y="0"/>
                    </a:moveTo>
                    <a:lnTo>
                      <a:pt x="11" y="13"/>
                    </a:lnTo>
                    <a:lnTo>
                      <a:pt x="39" y="26"/>
                    </a:lnTo>
                    <a:lnTo>
                      <a:pt x="76" y="43"/>
                    </a:lnTo>
                    <a:lnTo>
                      <a:pt x="87" y="64"/>
                    </a:lnTo>
                    <a:lnTo>
                      <a:pt x="81" y="43"/>
                    </a:lnTo>
                    <a:lnTo>
                      <a:pt x="60" y="30"/>
                    </a:lnTo>
                    <a:lnTo>
                      <a:pt x="33" y="18"/>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118" name="Freeform 29"/>
              <p:cNvSpPr>
                <a:spLocks/>
              </p:cNvSpPr>
              <p:nvPr/>
            </p:nvSpPr>
            <p:spPr bwMode="auto">
              <a:xfrm>
                <a:off x="1234" y="2755"/>
                <a:ext cx="59" cy="102"/>
              </a:xfrm>
              <a:custGeom>
                <a:avLst/>
                <a:gdLst>
                  <a:gd name="T0" fmla="*/ 0 w 93"/>
                  <a:gd name="T1" fmla="*/ 0 h 117"/>
                  <a:gd name="T2" fmla="*/ 8 w 93"/>
                  <a:gd name="T3" fmla="*/ 19 h 117"/>
                  <a:gd name="T4" fmla="*/ 18 w 93"/>
                  <a:gd name="T5" fmla="*/ 39 h 117"/>
                  <a:gd name="T6" fmla="*/ 31 w 93"/>
                  <a:gd name="T7" fmla="*/ 50 h 117"/>
                  <a:gd name="T8" fmla="*/ 51 w 93"/>
                  <a:gd name="T9" fmla="*/ 74 h 117"/>
                  <a:gd name="T10" fmla="*/ 58 w 93"/>
                  <a:gd name="T11" fmla="*/ 101 h 117"/>
                  <a:gd name="T12" fmla="*/ 55 w 93"/>
                  <a:gd name="T13" fmla="*/ 78 h 117"/>
                  <a:gd name="T14" fmla="*/ 44 w 93"/>
                  <a:gd name="T15" fmla="*/ 58 h 117"/>
                  <a:gd name="T16" fmla="*/ 31 w 93"/>
                  <a:gd name="T17" fmla="*/ 43 h 117"/>
                  <a:gd name="T18" fmla="*/ 21 w 93"/>
                  <a:gd name="T19" fmla="*/ 39 h 117"/>
                  <a:gd name="T20" fmla="*/ 3 w 93"/>
                  <a:gd name="T21" fmla="*/ 15 h 117"/>
                  <a:gd name="T22" fmla="*/ 0 w 93"/>
                  <a:gd name="T23" fmla="*/ 0 h 1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3"/>
                  <a:gd name="T37" fmla="*/ 0 h 117"/>
                  <a:gd name="T38" fmla="*/ 93 w 93"/>
                  <a:gd name="T39" fmla="*/ 117 h 1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3" h="117">
                    <a:moveTo>
                      <a:pt x="0" y="0"/>
                    </a:moveTo>
                    <a:lnTo>
                      <a:pt x="12" y="22"/>
                    </a:lnTo>
                    <a:lnTo>
                      <a:pt x="28" y="45"/>
                    </a:lnTo>
                    <a:lnTo>
                      <a:pt x="49" y="57"/>
                    </a:lnTo>
                    <a:lnTo>
                      <a:pt x="81" y="85"/>
                    </a:lnTo>
                    <a:lnTo>
                      <a:pt x="92" y="116"/>
                    </a:lnTo>
                    <a:lnTo>
                      <a:pt x="87" y="89"/>
                    </a:lnTo>
                    <a:lnTo>
                      <a:pt x="69" y="67"/>
                    </a:lnTo>
                    <a:lnTo>
                      <a:pt x="49" y="49"/>
                    </a:lnTo>
                    <a:lnTo>
                      <a:pt x="33" y="45"/>
                    </a:lnTo>
                    <a:lnTo>
                      <a:pt x="5" y="17"/>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119" name="Freeform 30"/>
              <p:cNvSpPr>
                <a:spLocks/>
              </p:cNvSpPr>
              <p:nvPr/>
            </p:nvSpPr>
            <p:spPr bwMode="auto">
              <a:xfrm>
                <a:off x="1284" y="2793"/>
                <a:ext cx="28" cy="49"/>
              </a:xfrm>
              <a:custGeom>
                <a:avLst/>
                <a:gdLst>
                  <a:gd name="T0" fmla="*/ 0 w 44"/>
                  <a:gd name="T1" fmla="*/ 0 h 57"/>
                  <a:gd name="T2" fmla="*/ 12 w 44"/>
                  <a:gd name="T3" fmla="*/ 19 h 57"/>
                  <a:gd name="T4" fmla="*/ 18 w 44"/>
                  <a:gd name="T5" fmla="*/ 33 h 57"/>
                  <a:gd name="T6" fmla="*/ 24 w 44"/>
                  <a:gd name="T7" fmla="*/ 48 h 57"/>
                  <a:gd name="T8" fmla="*/ 27 w 44"/>
                  <a:gd name="T9" fmla="*/ 40 h 57"/>
                  <a:gd name="T10" fmla="*/ 22 w 44"/>
                  <a:gd name="T11" fmla="*/ 26 h 57"/>
                  <a:gd name="T12" fmla="*/ 0 w 44"/>
                  <a:gd name="T13" fmla="*/ 0 h 57"/>
                  <a:gd name="T14" fmla="*/ 0 60000 65536"/>
                  <a:gd name="T15" fmla="*/ 0 60000 65536"/>
                  <a:gd name="T16" fmla="*/ 0 60000 65536"/>
                  <a:gd name="T17" fmla="*/ 0 60000 65536"/>
                  <a:gd name="T18" fmla="*/ 0 60000 65536"/>
                  <a:gd name="T19" fmla="*/ 0 60000 65536"/>
                  <a:gd name="T20" fmla="*/ 0 60000 65536"/>
                  <a:gd name="T21" fmla="*/ 0 w 44"/>
                  <a:gd name="T22" fmla="*/ 0 h 57"/>
                  <a:gd name="T23" fmla="*/ 44 w 44"/>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57">
                    <a:moveTo>
                      <a:pt x="0" y="0"/>
                    </a:moveTo>
                    <a:lnTo>
                      <a:pt x="19" y="22"/>
                    </a:lnTo>
                    <a:lnTo>
                      <a:pt x="29" y="38"/>
                    </a:lnTo>
                    <a:lnTo>
                      <a:pt x="38" y="56"/>
                    </a:lnTo>
                    <a:lnTo>
                      <a:pt x="43" y="47"/>
                    </a:lnTo>
                    <a:lnTo>
                      <a:pt x="34" y="30"/>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120" name="Freeform 31"/>
              <p:cNvSpPr>
                <a:spLocks/>
              </p:cNvSpPr>
              <p:nvPr/>
            </p:nvSpPr>
            <p:spPr bwMode="auto">
              <a:xfrm>
                <a:off x="1254" y="2738"/>
                <a:ext cx="65" cy="77"/>
              </a:xfrm>
              <a:custGeom>
                <a:avLst/>
                <a:gdLst>
                  <a:gd name="T0" fmla="*/ 57 w 103"/>
                  <a:gd name="T1" fmla="*/ 76 h 89"/>
                  <a:gd name="T2" fmla="*/ 51 w 103"/>
                  <a:gd name="T3" fmla="*/ 65 h 89"/>
                  <a:gd name="T4" fmla="*/ 38 w 103"/>
                  <a:gd name="T5" fmla="*/ 57 h 89"/>
                  <a:gd name="T6" fmla="*/ 27 w 103"/>
                  <a:gd name="T7" fmla="*/ 42 h 89"/>
                  <a:gd name="T8" fmla="*/ 10 w 103"/>
                  <a:gd name="T9" fmla="*/ 35 h 89"/>
                  <a:gd name="T10" fmla="*/ 4 w 103"/>
                  <a:gd name="T11" fmla="*/ 19 h 89"/>
                  <a:gd name="T12" fmla="*/ 0 w 103"/>
                  <a:gd name="T13" fmla="*/ 0 h 89"/>
                  <a:gd name="T14" fmla="*/ 7 w 103"/>
                  <a:gd name="T15" fmla="*/ 19 h 89"/>
                  <a:gd name="T16" fmla="*/ 17 w 103"/>
                  <a:gd name="T17" fmla="*/ 35 h 89"/>
                  <a:gd name="T18" fmla="*/ 30 w 103"/>
                  <a:gd name="T19" fmla="*/ 42 h 89"/>
                  <a:gd name="T20" fmla="*/ 44 w 103"/>
                  <a:gd name="T21" fmla="*/ 57 h 89"/>
                  <a:gd name="T22" fmla="*/ 54 w 103"/>
                  <a:gd name="T23" fmla="*/ 61 h 89"/>
                  <a:gd name="T24" fmla="*/ 64 w 103"/>
                  <a:gd name="T25" fmla="*/ 76 h 89"/>
                  <a:gd name="T26" fmla="*/ 57 w 103"/>
                  <a:gd name="T27" fmla="*/ 76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3"/>
                  <a:gd name="T43" fmla="*/ 0 h 89"/>
                  <a:gd name="T44" fmla="*/ 103 w 103"/>
                  <a:gd name="T45" fmla="*/ 89 h 8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3" h="89">
                    <a:moveTo>
                      <a:pt x="91" y="88"/>
                    </a:moveTo>
                    <a:lnTo>
                      <a:pt x="81" y="75"/>
                    </a:lnTo>
                    <a:lnTo>
                      <a:pt x="60" y="66"/>
                    </a:lnTo>
                    <a:lnTo>
                      <a:pt x="42" y="48"/>
                    </a:lnTo>
                    <a:lnTo>
                      <a:pt x="16" y="40"/>
                    </a:lnTo>
                    <a:lnTo>
                      <a:pt x="6" y="22"/>
                    </a:lnTo>
                    <a:lnTo>
                      <a:pt x="0" y="0"/>
                    </a:lnTo>
                    <a:lnTo>
                      <a:pt x="11" y="22"/>
                    </a:lnTo>
                    <a:lnTo>
                      <a:pt x="27" y="40"/>
                    </a:lnTo>
                    <a:lnTo>
                      <a:pt x="48" y="48"/>
                    </a:lnTo>
                    <a:lnTo>
                      <a:pt x="70" y="66"/>
                    </a:lnTo>
                    <a:lnTo>
                      <a:pt x="86" y="70"/>
                    </a:lnTo>
                    <a:lnTo>
                      <a:pt x="102" y="88"/>
                    </a:lnTo>
                    <a:lnTo>
                      <a:pt x="91" y="88"/>
                    </a:lnTo>
                  </a:path>
                </a:pathLst>
              </a:custGeom>
              <a:solidFill>
                <a:srgbClr val="201000"/>
              </a:solidFill>
              <a:ln w="12700" cap="rnd">
                <a:noFill/>
                <a:round/>
                <a:headEnd/>
                <a:tailEnd/>
              </a:ln>
            </p:spPr>
            <p:txBody>
              <a:bodyPr>
                <a:prstTxWarp prst="textNoShape">
                  <a:avLst/>
                </a:prstTxWarp>
              </a:bodyPr>
              <a:lstStyle/>
              <a:p>
                <a:endParaRPr lang="en-US"/>
              </a:p>
            </p:txBody>
          </p:sp>
          <p:sp>
            <p:nvSpPr>
              <p:cNvPr id="121" name="Freeform 32"/>
              <p:cNvSpPr>
                <a:spLocks/>
              </p:cNvSpPr>
              <p:nvPr/>
            </p:nvSpPr>
            <p:spPr bwMode="auto">
              <a:xfrm>
                <a:off x="1129" y="2844"/>
                <a:ext cx="23" cy="61"/>
              </a:xfrm>
              <a:custGeom>
                <a:avLst/>
                <a:gdLst>
                  <a:gd name="T0" fmla="*/ 22 w 37"/>
                  <a:gd name="T1" fmla="*/ 0 h 70"/>
                  <a:gd name="T2" fmla="*/ 9 w 37"/>
                  <a:gd name="T3" fmla="*/ 11 h 70"/>
                  <a:gd name="T4" fmla="*/ 2 w 37"/>
                  <a:gd name="T5" fmla="*/ 23 h 70"/>
                  <a:gd name="T6" fmla="*/ 0 w 37"/>
                  <a:gd name="T7" fmla="*/ 41 h 70"/>
                  <a:gd name="T8" fmla="*/ 0 w 37"/>
                  <a:gd name="T9" fmla="*/ 57 h 70"/>
                  <a:gd name="T10" fmla="*/ 2 w 37"/>
                  <a:gd name="T11" fmla="*/ 60 h 70"/>
                  <a:gd name="T12" fmla="*/ 2 w 37"/>
                  <a:gd name="T13" fmla="*/ 44 h 70"/>
                  <a:gd name="T14" fmla="*/ 6 w 37"/>
                  <a:gd name="T15" fmla="*/ 30 h 70"/>
                  <a:gd name="T16" fmla="*/ 12 w 37"/>
                  <a:gd name="T17" fmla="*/ 15 h 70"/>
                  <a:gd name="T18" fmla="*/ 22 w 37"/>
                  <a:gd name="T19" fmla="*/ 0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70"/>
                  <a:gd name="T32" fmla="*/ 37 w 37"/>
                  <a:gd name="T33" fmla="*/ 70 h 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70">
                    <a:moveTo>
                      <a:pt x="36" y="0"/>
                    </a:moveTo>
                    <a:lnTo>
                      <a:pt x="14" y="13"/>
                    </a:lnTo>
                    <a:lnTo>
                      <a:pt x="4" y="26"/>
                    </a:lnTo>
                    <a:lnTo>
                      <a:pt x="0" y="47"/>
                    </a:lnTo>
                    <a:lnTo>
                      <a:pt x="0" y="65"/>
                    </a:lnTo>
                    <a:lnTo>
                      <a:pt x="4" y="69"/>
                    </a:lnTo>
                    <a:lnTo>
                      <a:pt x="4" y="51"/>
                    </a:lnTo>
                    <a:lnTo>
                      <a:pt x="9" y="34"/>
                    </a:lnTo>
                    <a:lnTo>
                      <a:pt x="19" y="17"/>
                    </a:lnTo>
                    <a:lnTo>
                      <a:pt x="36" y="0"/>
                    </a:lnTo>
                  </a:path>
                </a:pathLst>
              </a:custGeom>
              <a:solidFill>
                <a:srgbClr val="201000"/>
              </a:solidFill>
              <a:ln w="12700" cap="rnd">
                <a:noFill/>
                <a:round/>
                <a:headEnd/>
                <a:tailEnd/>
              </a:ln>
            </p:spPr>
            <p:txBody>
              <a:bodyPr>
                <a:prstTxWarp prst="textNoShape">
                  <a:avLst/>
                </a:prstTxWarp>
              </a:bodyPr>
              <a:lstStyle/>
              <a:p>
                <a:endParaRPr lang="en-US"/>
              </a:p>
            </p:txBody>
          </p:sp>
          <p:sp>
            <p:nvSpPr>
              <p:cNvPr id="122" name="Freeform 33"/>
              <p:cNvSpPr>
                <a:spLocks/>
              </p:cNvSpPr>
              <p:nvPr/>
            </p:nvSpPr>
            <p:spPr bwMode="auto">
              <a:xfrm>
                <a:off x="1109" y="2872"/>
                <a:ext cx="36" cy="83"/>
              </a:xfrm>
              <a:custGeom>
                <a:avLst/>
                <a:gdLst>
                  <a:gd name="T0" fmla="*/ 26 w 55"/>
                  <a:gd name="T1" fmla="*/ 79 h 96"/>
                  <a:gd name="T2" fmla="*/ 19 w 55"/>
                  <a:gd name="T3" fmla="*/ 67 h 96"/>
                  <a:gd name="T4" fmla="*/ 10 w 55"/>
                  <a:gd name="T5" fmla="*/ 55 h 96"/>
                  <a:gd name="T6" fmla="*/ 3 w 55"/>
                  <a:gd name="T7" fmla="*/ 48 h 96"/>
                  <a:gd name="T8" fmla="*/ 0 w 55"/>
                  <a:gd name="T9" fmla="*/ 32 h 96"/>
                  <a:gd name="T10" fmla="*/ 3 w 55"/>
                  <a:gd name="T11" fmla="*/ 16 h 96"/>
                  <a:gd name="T12" fmla="*/ 7 w 55"/>
                  <a:gd name="T13" fmla="*/ 0 h 96"/>
                  <a:gd name="T14" fmla="*/ 7 w 55"/>
                  <a:gd name="T15" fmla="*/ 16 h 96"/>
                  <a:gd name="T16" fmla="*/ 3 w 55"/>
                  <a:gd name="T17" fmla="*/ 35 h 96"/>
                  <a:gd name="T18" fmla="*/ 10 w 55"/>
                  <a:gd name="T19" fmla="*/ 48 h 96"/>
                  <a:gd name="T20" fmla="*/ 19 w 55"/>
                  <a:gd name="T21" fmla="*/ 60 h 96"/>
                  <a:gd name="T22" fmla="*/ 22 w 55"/>
                  <a:gd name="T23" fmla="*/ 71 h 96"/>
                  <a:gd name="T24" fmla="*/ 35 w 55"/>
                  <a:gd name="T25" fmla="*/ 82 h 96"/>
                  <a:gd name="T26" fmla="*/ 26 w 55"/>
                  <a:gd name="T27" fmla="*/ 79 h 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5"/>
                  <a:gd name="T43" fmla="*/ 0 h 96"/>
                  <a:gd name="T44" fmla="*/ 55 w 55"/>
                  <a:gd name="T45" fmla="*/ 96 h 9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5" h="96">
                    <a:moveTo>
                      <a:pt x="39" y="91"/>
                    </a:moveTo>
                    <a:lnTo>
                      <a:pt x="29" y="77"/>
                    </a:lnTo>
                    <a:lnTo>
                      <a:pt x="15" y="64"/>
                    </a:lnTo>
                    <a:lnTo>
                      <a:pt x="5" y="55"/>
                    </a:lnTo>
                    <a:lnTo>
                      <a:pt x="0" y="37"/>
                    </a:lnTo>
                    <a:lnTo>
                      <a:pt x="5" y="19"/>
                    </a:lnTo>
                    <a:lnTo>
                      <a:pt x="10" y="0"/>
                    </a:lnTo>
                    <a:lnTo>
                      <a:pt x="10" y="19"/>
                    </a:lnTo>
                    <a:lnTo>
                      <a:pt x="5" y="41"/>
                    </a:lnTo>
                    <a:lnTo>
                      <a:pt x="15" y="55"/>
                    </a:lnTo>
                    <a:lnTo>
                      <a:pt x="29" y="69"/>
                    </a:lnTo>
                    <a:lnTo>
                      <a:pt x="34" y="82"/>
                    </a:lnTo>
                    <a:lnTo>
                      <a:pt x="54" y="95"/>
                    </a:lnTo>
                    <a:lnTo>
                      <a:pt x="39" y="91"/>
                    </a:lnTo>
                  </a:path>
                </a:pathLst>
              </a:custGeom>
              <a:solidFill>
                <a:srgbClr val="201000"/>
              </a:solidFill>
              <a:ln w="12700" cap="rnd">
                <a:noFill/>
                <a:round/>
                <a:headEnd/>
                <a:tailEnd/>
              </a:ln>
            </p:spPr>
            <p:txBody>
              <a:bodyPr>
                <a:prstTxWarp prst="textNoShape">
                  <a:avLst/>
                </a:prstTxWarp>
              </a:bodyPr>
              <a:lstStyle/>
              <a:p>
                <a:endParaRPr lang="en-US"/>
              </a:p>
            </p:txBody>
          </p:sp>
          <p:sp>
            <p:nvSpPr>
              <p:cNvPr id="123" name="Freeform 34"/>
              <p:cNvSpPr>
                <a:spLocks/>
              </p:cNvSpPr>
              <p:nvPr/>
            </p:nvSpPr>
            <p:spPr bwMode="auto">
              <a:xfrm>
                <a:off x="1296" y="2746"/>
                <a:ext cx="74" cy="36"/>
              </a:xfrm>
              <a:custGeom>
                <a:avLst/>
                <a:gdLst>
                  <a:gd name="T0" fmla="*/ 0 w 115"/>
                  <a:gd name="T1" fmla="*/ 0 h 42"/>
                  <a:gd name="T2" fmla="*/ 17 w 115"/>
                  <a:gd name="T3" fmla="*/ 18 h 42"/>
                  <a:gd name="T4" fmla="*/ 28 w 115"/>
                  <a:gd name="T5" fmla="*/ 28 h 42"/>
                  <a:gd name="T6" fmla="*/ 49 w 115"/>
                  <a:gd name="T7" fmla="*/ 32 h 42"/>
                  <a:gd name="T8" fmla="*/ 73 w 115"/>
                  <a:gd name="T9" fmla="*/ 35 h 42"/>
                  <a:gd name="T10" fmla="*/ 56 w 115"/>
                  <a:gd name="T11" fmla="*/ 28 h 42"/>
                  <a:gd name="T12" fmla="*/ 46 w 115"/>
                  <a:gd name="T13" fmla="*/ 28 h 42"/>
                  <a:gd name="T14" fmla="*/ 31 w 115"/>
                  <a:gd name="T15" fmla="*/ 25 h 42"/>
                  <a:gd name="T16" fmla="*/ 14 w 115"/>
                  <a:gd name="T17" fmla="*/ 15 h 42"/>
                  <a:gd name="T18" fmla="*/ 0 w 115"/>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
                  <a:gd name="T31" fmla="*/ 0 h 42"/>
                  <a:gd name="T32" fmla="*/ 115 w 115"/>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 h="42">
                    <a:moveTo>
                      <a:pt x="0" y="0"/>
                    </a:moveTo>
                    <a:lnTo>
                      <a:pt x="27" y="21"/>
                    </a:lnTo>
                    <a:lnTo>
                      <a:pt x="43" y="33"/>
                    </a:lnTo>
                    <a:lnTo>
                      <a:pt x="76" y="37"/>
                    </a:lnTo>
                    <a:lnTo>
                      <a:pt x="114" y="41"/>
                    </a:lnTo>
                    <a:lnTo>
                      <a:pt x="87" y="33"/>
                    </a:lnTo>
                    <a:lnTo>
                      <a:pt x="71" y="33"/>
                    </a:lnTo>
                    <a:lnTo>
                      <a:pt x="48" y="29"/>
                    </a:lnTo>
                    <a:lnTo>
                      <a:pt x="22" y="17"/>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124" name="Freeform 35"/>
              <p:cNvSpPr>
                <a:spLocks/>
              </p:cNvSpPr>
              <p:nvPr/>
            </p:nvSpPr>
            <p:spPr bwMode="auto">
              <a:xfrm>
                <a:off x="1217" y="2755"/>
                <a:ext cx="40" cy="69"/>
              </a:xfrm>
              <a:custGeom>
                <a:avLst/>
                <a:gdLst>
                  <a:gd name="T0" fmla="*/ 0 w 63"/>
                  <a:gd name="T1" fmla="*/ 0 h 79"/>
                  <a:gd name="T2" fmla="*/ 3 w 63"/>
                  <a:gd name="T3" fmla="*/ 26 h 79"/>
                  <a:gd name="T4" fmla="*/ 13 w 63"/>
                  <a:gd name="T5" fmla="*/ 42 h 79"/>
                  <a:gd name="T6" fmla="*/ 27 w 63"/>
                  <a:gd name="T7" fmla="*/ 53 h 79"/>
                  <a:gd name="T8" fmla="*/ 39 w 63"/>
                  <a:gd name="T9" fmla="*/ 68 h 79"/>
                  <a:gd name="T10" fmla="*/ 30 w 63"/>
                  <a:gd name="T11" fmla="*/ 49 h 79"/>
                  <a:gd name="T12" fmla="*/ 13 w 63"/>
                  <a:gd name="T13" fmla="*/ 38 h 79"/>
                  <a:gd name="T14" fmla="*/ 6 w 63"/>
                  <a:gd name="T15" fmla="*/ 23 h 79"/>
                  <a:gd name="T16" fmla="*/ 0 w 63"/>
                  <a:gd name="T17" fmla="*/ 0 h 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79"/>
                  <a:gd name="T29" fmla="*/ 63 w 63"/>
                  <a:gd name="T30" fmla="*/ 79 h 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79">
                    <a:moveTo>
                      <a:pt x="0" y="0"/>
                    </a:moveTo>
                    <a:lnTo>
                      <a:pt x="5" y="30"/>
                    </a:lnTo>
                    <a:lnTo>
                      <a:pt x="20" y="48"/>
                    </a:lnTo>
                    <a:lnTo>
                      <a:pt x="42" y="61"/>
                    </a:lnTo>
                    <a:lnTo>
                      <a:pt x="62" y="78"/>
                    </a:lnTo>
                    <a:lnTo>
                      <a:pt x="47" y="56"/>
                    </a:lnTo>
                    <a:lnTo>
                      <a:pt x="20" y="44"/>
                    </a:lnTo>
                    <a:lnTo>
                      <a:pt x="10" y="26"/>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125" name="Freeform 36"/>
              <p:cNvSpPr>
                <a:spLocks/>
              </p:cNvSpPr>
              <p:nvPr/>
            </p:nvSpPr>
            <p:spPr bwMode="auto">
              <a:xfrm>
                <a:off x="1035" y="2746"/>
                <a:ext cx="86" cy="78"/>
              </a:xfrm>
              <a:custGeom>
                <a:avLst/>
                <a:gdLst>
                  <a:gd name="T0" fmla="*/ 85 w 134"/>
                  <a:gd name="T1" fmla="*/ 0 h 90"/>
                  <a:gd name="T2" fmla="*/ 78 w 134"/>
                  <a:gd name="T3" fmla="*/ 28 h 90"/>
                  <a:gd name="T4" fmla="*/ 65 w 134"/>
                  <a:gd name="T5" fmla="*/ 47 h 90"/>
                  <a:gd name="T6" fmla="*/ 43 w 134"/>
                  <a:gd name="T7" fmla="*/ 62 h 90"/>
                  <a:gd name="T8" fmla="*/ 22 w 134"/>
                  <a:gd name="T9" fmla="*/ 70 h 90"/>
                  <a:gd name="T10" fmla="*/ 0 w 134"/>
                  <a:gd name="T11" fmla="*/ 77 h 90"/>
                  <a:gd name="T12" fmla="*/ 19 w 134"/>
                  <a:gd name="T13" fmla="*/ 77 h 90"/>
                  <a:gd name="T14" fmla="*/ 36 w 134"/>
                  <a:gd name="T15" fmla="*/ 74 h 90"/>
                  <a:gd name="T16" fmla="*/ 54 w 134"/>
                  <a:gd name="T17" fmla="*/ 58 h 90"/>
                  <a:gd name="T18" fmla="*/ 75 w 134"/>
                  <a:gd name="T19" fmla="*/ 39 h 90"/>
                  <a:gd name="T20" fmla="*/ 85 w 134"/>
                  <a:gd name="T21" fmla="*/ 0 h 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4"/>
                  <a:gd name="T34" fmla="*/ 0 h 90"/>
                  <a:gd name="T35" fmla="*/ 134 w 134"/>
                  <a:gd name="T36" fmla="*/ 90 h 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4" h="90">
                    <a:moveTo>
                      <a:pt x="133" y="0"/>
                    </a:moveTo>
                    <a:lnTo>
                      <a:pt x="122" y="32"/>
                    </a:lnTo>
                    <a:lnTo>
                      <a:pt x="101" y="54"/>
                    </a:lnTo>
                    <a:lnTo>
                      <a:pt x="67" y="71"/>
                    </a:lnTo>
                    <a:lnTo>
                      <a:pt x="34" y="81"/>
                    </a:lnTo>
                    <a:lnTo>
                      <a:pt x="0" y="89"/>
                    </a:lnTo>
                    <a:lnTo>
                      <a:pt x="29" y="89"/>
                    </a:lnTo>
                    <a:lnTo>
                      <a:pt x="56" y="85"/>
                    </a:lnTo>
                    <a:lnTo>
                      <a:pt x="84" y="67"/>
                    </a:lnTo>
                    <a:lnTo>
                      <a:pt x="117" y="45"/>
                    </a:lnTo>
                    <a:lnTo>
                      <a:pt x="133" y="0"/>
                    </a:lnTo>
                  </a:path>
                </a:pathLst>
              </a:custGeom>
              <a:solidFill>
                <a:srgbClr val="201000"/>
              </a:solidFill>
              <a:ln w="12700" cap="rnd">
                <a:noFill/>
                <a:round/>
                <a:headEnd/>
                <a:tailEnd/>
              </a:ln>
            </p:spPr>
            <p:txBody>
              <a:bodyPr>
                <a:prstTxWarp prst="textNoShape">
                  <a:avLst/>
                </a:prstTxWarp>
              </a:bodyPr>
              <a:lstStyle/>
              <a:p>
                <a:endParaRPr lang="en-US"/>
              </a:p>
            </p:txBody>
          </p:sp>
          <p:sp>
            <p:nvSpPr>
              <p:cNvPr id="126" name="Freeform 37"/>
              <p:cNvSpPr>
                <a:spLocks/>
              </p:cNvSpPr>
              <p:nvPr/>
            </p:nvSpPr>
            <p:spPr bwMode="auto">
              <a:xfrm>
                <a:off x="997" y="2797"/>
                <a:ext cx="120" cy="53"/>
              </a:xfrm>
              <a:custGeom>
                <a:avLst/>
                <a:gdLst>
                  <a:gd name="T0" fmla="*/ 119 w 188"/>
                  <a:gd name="T1" fmla="*/ 0 h 61"/>
                  <a:gd name="T2" fmla="*/ 105 w 188"/>
                  <a:gd name="T3" fmla="*/ 18 h 61"/>
                  <a:gd name="T4" fmla="*/ 87 w 188"/>
                  <a:gd name="T5" fmla="*/ 30 h 61"/>
                  <a:gd name="T6" fmla="*/ 69 w 188"/>
                  <a:gd name="T7" fmla="*/ 37 h 61"/>
                  <a:gd name="T8" fmla="*/ 47 w 188"/>
                  <a:gd name="T9" fmla="*/ 37 h 61"/>
                  <a:gd name="T10" fmla="*/ 29 w 188"/>
                  <a:gd name="T11" fmla="*/ 37 h 61"/>
                  <a:gd name="T12" fmla="*/ 14 w 188"/>
                  <a:gd name="T13" fmla="*/ 41 h 61"/>
                  <a:gd name="T14" fmla="*/ 0 w 188"/>
                  <a:gd name="T15" fmla="*/ 52 h 61"/>
                  <a:gd name="T16" fmla="*/ 14 w 188"/>
                  <a:gd name="T17" fmla="*/ 45 h 61"/>
                  <a:gd name="T18" fmla="*/ 32 w 188"/>
                  <a:gd name="T19" fmla="*/ 41 h 61"/>
                  <a:gd name="T20" fmla="*/ 47 w 188"/>
                  <a:gd name="T21" fmla="*/ 41 h 61"/>
                  <a:gd name="T22" fmla="*/ 65 w 188"/>
                  <a:gd name="T23" fmla="*/ 41 h 61"/>
                  <a:gd name="T24" fmla="*/ 83 w 188"/>
                  <a:gd name="T25" fmla="*/ 37 h 61"/>
                  <a:gd name="T26" fmla="*/ 98 w 188"/>
                  <a:gd name="T27" fmla="*/ 30 h 61"/>
                  <a:gd name="T28" fmla="*/ 119 w 188"/>
                  <a:gd name="T29" fmla="*/ 15 h 61"/>
                  <a:gd name="T30" fmla="*/ 119 w 188"/>
                  <a:gd name="T31" fmla="*/ 0 h 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8"/>
                  <a:gd name="T49" fmla="*/ 0 h 61"/>
                  <a:gd name="T50" fmla="*/ 188 w 188"/>
                  <a:gd name="T51" fmla="*/ 61 h 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8" h="61">
                    <a:moveTo>
                      <a:pt x="187" y="0"/>
                    </a:moveTo>
                    <a:lnTo>
                      <a:pt x="165" y="21"/>
                    </a:lnTo>
                    <a:lnTo>
                      <a:pt x="137" y="34"/>
                    </a:lnTo>
                    <a:lnTo>
                      <a:pt x="108" y="43"/>
                    </a:lnTo>
                    <a:lnTo>
                      <a:pt x="74" y="43"/>
                    </a:lnTo>
                    <a:lnTo>
                      <a:pt x="45" y="43"/>
                    </a:lnTo>
                    <a:lnTo>
                      <a:pt x="22" y="47"/>
                    </a:lnTo>
                    <a:lnTo>
                      <a:pt x="0" y="60"/>
                    </a:lnTo>
                    <a:lnTo>
                      <a:pt x="22" y="52"/>
                    </a:lnTo>
                    <a:lnTo>
                      <a:pt x="50" y="47"/>
                    </a:lnTo>
                    <a:lnTo>
                      <a:pt x="74" y="47"/>
                    </a:lnTo>
                    <a:lnTo>
                      <a:pt x="102" y="47"/>
                    </a:lnTo>
                    <a:lnTo>
                      <a:pt x="130" y="43"/>
                    </a:lnTo>
                    <a:lnTo>
                      <a:pt x="153" y="34"/>
                    </a:lnTo>
                    <a:lnTo>
                      <a:pt x="187" y="17"/>
                    </a:lnTo>
                    <a:lnTo>
                      <a:pt x="187" y="0"/>
                    </a:lnTo>
                  </a:path>
                </a:pathLst>
              </a:custGeom>
              <a:solidFill>
                <a:srgbClr val="201000"/>
              </a:solidFill>
              <a:ln w="12700" cap="rnd">
                <a:noFill/>
                <a:round/>
                <a:headEnd/>
                <a:tailEnd/>
              </a:ln>
            </p:spPr>
            <p:txBody>
              <a:bodyPr>
                <a:prstTxWarp prst="textNoShape">
                  <a:avLst/>
                </a:prstTxWarp>
              </a:bodyPr>
              <a:lstStyle/>
              <a:p>
                <a:endParaRPr lang="en-US"/>
              </a:p>
            </p:txBody>
          </p:sp>
          <p:sp>
            <p:nvSpPr>
              <p:cNvPr id="127" name="Freeform 38"/>
              <p:cNvSpPr>
                <a:spLocks/>
              </p:cNvSpPr>
              <p:nvPr/>
            </p:nvSpPr>
            <p:spPr bwMode="auto">
              <a:xfrm>
                <a:off x="980" y="2746"/>
                <a:ext cx="83" cy="49"/>
              </a:xfrm>
              <a:custGeom>
                <a:avLst/>
                <a:gdLst>
                  <a:gd name="T0" fmla="*/ 82 w 130"/>
                  <a:gd name="T1" fmla="*/ 0 h 57"/>
                  <a:gd name="T2" fmla="*/ 72 w 130"/>
                  <a:gd name="T3" fmla="*/ 12 h 57"/>
                  <a:gd name="T4" fmla="*/ 61 w 130"/>
                  <a:gd name="T5" fmla="*/ 19 h 57"/>
                  <a:gd name="T6" fmla="*/ 43 w 130"/>
                  <a:gd name="T7" fmla="*/ 29 h 57"/>
                  <a:gd name="T8" fmla="*/ 22 w 130"/>
                  <a:gd name="T9" fmla="*/ 33 h 57"/>
                  <a:gd name="T10" fmla="*/ 0 w 130"/>
                  <a:gd name="T11" fmla="*/ 48 h 57"/>
                  <a:gd name="T12" fmla="*/ 26 w 130"/>
                  <a:gd name="T13" fmla="*/ 33 h 57"/>
                  <a:gd name="T14" fmla="*/ 29 w 130"/>
                  <a:gd name="T15" fmla="*/ 36 h 57"/>
                  <a:gd name="T16" fmla="*/ 47 w 130"/>
                  <a:gd name="T17" fmla="*/ 33 h 57"/>
                  <a:gd name="T18" fmla="*/ 64 w 130"/>
                  <a:gd name="T19" fmla="*/ 22 h 57"/>
                  <a:gd name="T20" fmla="*/ 82 w 130"/>
                  <a:gd name="T21" fmla="*/ 0 h 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
                  <a:gd name="T34" fmla="*/ 0 h 57"/>
                  <a:gd name="T35" fmla="*/ 130 w 130"/>
                  <a:gd name="T36" fmla="*/ 57 h 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 h="57">
                    <a:moveTo>
                      <a:pt x="129" y="0"/>
                    </a:moveTo>
                    <a:lnTo>
                      <a:pt x="113" y="14"/>
                    </a:lnTo>
                    <a:lnTo>
                      <a:pt x="96" y="22"/>
                    </a:lnTo>
                    <a:lnTo>
                      <a:pt x="67" y="34"/>
                    </a:lnTo>
                    <a:lnTo>
                      <a:pt x="34" y="38"/>
                    </a:lnTo>
                    <a:lnTo>
                      <a:pt x="0" y="56"/>
                    </a:lnTo>
                    <a:lnTo>
                      <a:pt x="40" y="38"/>
                    </a:lnTo>
                    <a:lnTo>
                      <a:pt x="45" y="42"/>
                    </a:lnTo>
                    <a:lnTo>
                      <a:pt x="73" y="38"/>
                    </a:lnTo>
                    <a:lnTo>
                      <a:pt x="101" y="26"/>
                    </a:lnTo>
                    <a:lnTo>
                      <a:pt x="129" y="0"/>
                    </a:lnTo>
                  </a:path>
                </a:pathLst>
              </a:custGeom>
              <a:solidFill>
                <a:srgbClr val="201000"/>
              </a:solidFill>
              <a:ln w="12700" cap="rnd">
                <a:noFill/>
                <a:round/>
                <a:headEnd/>
                <a:tailEnd/>
              </a:ln>
            </p:spPr>
            <p:txBody>
              <a:bodyPr>
                <a:prstTxWarp prst="textNoShape">
                  <a:avLst/>
                </a:prstTxWarp>
              </a:bodyPr>
              <a:lstStyle/>
              <a:p>
                <a:endParaRPr lang="en-US"/>
              </a:p>
            </p:txBody>
          </p:sp>
          <p:sp>
            <p:nvSpPr>
              <p:cNvPr id="128" name="Freeform 39"/>
              <p:cNvSpPr>
                <a:spLocks/>
              </p:cNvSpPr>
              <p:nvPr/>
            </p:nvSpPr>
            <p:spPr bwMode="auto">
              <a:xfrm>
                <a:off x="849" y="2834"/>
                <a:ext cx="73" cy="16"/>
              </a:xfrm>
              <a:custGeom>
                <a:avLst/>
                <a:gdLst>
                  <a:gd name="T0" fmla="*/ 38 w 114"/>
                  <a:gd name="T1" fmla="*/ 15 h 18"/>
                  <a:gd name="T2" fmla="*/ 59 w 114"/>
                  <a:gd name="T3" fmla="*/ 10 h 18"/>
                  <a:gd name="T4" fmla="*/ 72 w 114"/>
                  <a:gd name="T5" fmla="*/ 0 h 18"/>
                  <a:gd name="T6" fmla="*/ 59 w 114"/>
                  <a:gd name="T7" fmla="*/ 6 h 18"/>
                  <a:gd name="T8" fmla="*/ 0 w 114"/>
                  <a:gd name="T9" fmla="*/ 15 h 18"/>
                  <a:gd name="T10" fmla="*/ 28 w 114"/>
                  <a:gd name="T11" fmla="*/ 15 h 18"/>
                  <a:gd name="T12" fmla="*/ 38 w 114"/>
                  <a:gd name="T13" fmla="*/ 15 h 18"/>
                  <a:gd name="T14" fmla="*/ 0 60000 65536"/>
                  <a:gd name="T15" fmla="*/ 0 60000 65536"/>
                  <a:gd name="T16" fmla="*/ 0 60000 65536"/>
                  <a:gd name="T17" fmla="*/ 0 60000 65536"/>
                  <a:gd name="T18" fmla="*/ 0 60000 65536"/>
                  <a:gd name="T19" fmla="*/ 0 60000 65536"/>
                  <a:gd name="T20" fmla="*/ 0 60000 65536"/>
                  <a:gd name="T21" fmla="*/ 0 w 114"/>
                  <a:gd name="T22" fmla="*/ 0 h 18"/>
                  <a:gd name="T23" fmla="*/ 114 w 114"/>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4" h="18">
                    <a:moveTo>
                      <a:pt x="60" y="17"/>
                    </a:moveTo>
                    <a:lnTo>
                      <a:pt x="92" y="11"/>
                    </a:lnTo>
                    <a:lnTo>
                      <a:pt x="113" y="0"/>
                    </a:lnTo>
                    <a:lnTo>
                      <a:pt x="92" y="7"/>
                    </a:lnTo>
                    <a:lnTo>
                      <a:pt x="0" y="17"/>
                    </a:lnTo>
                    <a:lnTo>
                      <a:pt x="43" y="17"/>
                    </a:lnTo>
                    <a:lnTo>
                      <a:pt x="60" y="17"/>
                    </a:lnTo>
                  </a:path>
                </a:pathLst>
              </a:custGeom>
              <a:solidFill>
                <a:srgbClr val="201000"/>
              </a:solidFill>
              <a:ln w="12700" cap="rnd">
                <a:noFill/>
                <a:round/>
                <a:headEnd/>
                <a:tailEnd/>
              </a:ln>
            </p:spPr>
            <p:txBody>
              <a:bodyPr>
                <a:prstTxWarp prst="textNoShape">
                  <a:avLst/>
                </a:prstTxWarp>
              </a:bodyPr>
              <a:lstStyle/>
              <a:p>
                <a:endParaRPr lang="en-US"/>
              </a:p>
            </p:txBody>
          </p:sp>
          <p:sp>
            <p:nvSpPr>
              <p:cNvPr id="129" name="Freeform 40"/>
              <p:cNvSpPr>
                <a:spLocks/>
              </p:cNvSpPr>
              <p:nvPr/>
            </p:nvSpPr>
            <p:spPr bwMode="auto">
              <a:xfrm>
                <a:off x="1246" y="2368"/>
                <a:ext cx="0" cy="154"/>
              </a:xfrm>
              <a:custGeom>
                <a:avLst/>
                <a:gdLst>
                  <a:gd name="T0" fmla="*/ 0 w 1"/>
                  <a:gd name="T1" fmla="*/ 153 h 177"/>
                  <a:gd name="T2" fmla="*/ 0 w 1"/>
                  <a:gd name="T3" fmla="*/ 133 h 177"/>
                  <a:gd name="T4" fmla="*/ 0 w 1"/>
                  <a:gd name="T5" fmla="*/ 113 h 177"/>
                  <a:gd name="T6" fmla="*/ 0 w 1"/>
                  <a:gd name="T7" fmla="*/ 93 h 177"/>
                  <a:gd name="T8" fmla="*/ 0 w 1"/>
                  <a:gd name="T9" fmla="*/ 69 h 177"/>
                  <a:gd name="T10" fmla="*/ 0 w 1"/>
                  <a:gd name="T11" fmla="*/ 49 h 177"/>
                  <a:gd name="T12" fmla="*/ 0 w 1"/>
                  <a:gd name="T13" fmla="*/ 32 h 177"/>
                  <a:gd name="T14" fmla="*/ 0 w 1"/>
                  <a:gd name="T15" fmla="*/ 17 h 177"/>
                  <a:gd name="T16" fmla="*/ 0 w 1"/>
                  <a:gd name="T17" fmla="*/ 0 h 177"/>
                  <a:gd name="T18" fmla="*/ 0 w 1"/>
                  <a:gd name="T19" fmla="*/ 12 h 177"/>
                  <a:gd name="T20" fmla="*/ 0 w 1"/>
                  <a:gd name="T21" fmla="*/ 37 h 177"/>
                  <a:gd name="T22" fmla="*/ 0 w 1"/>
                  <a:gd name="T23" fmla="*/ 53 h 177"/>
                  <a:gd name="T24" fmla="*/ 0 w 1"/>
                  <a:gd name="T25" fmla="*/ 73 h 177"/>
                  <a:gd name="T26" fmla="*/ 0 w 1"/>
                  <a:gd name="T27" fmla="*/ 93 h 177"/>
                  <a:gd name="T28" fmla="*/ 0 w 1"/>
                  <a:gd name="T29" fmla="*/ 104 h 177"/>
                  <a:gd name="T30" fmla="*/ 0 w 1"/>
                  <a:gd name="T31" fmla="*/ 129 h 177"/>
                  <a:gd name="T32" fmla="*/ 0 w 1"/>
                  <a:gd name="T33" fmla="*/ 153 h 1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
                  <a:gd name="T52" fmla="*/ 0 h 177"/>
                  <a:gd name="T53" fmla="*/ 0 w 1"/>
                  <a:gd name="T54" fmla="*/ 177 h 1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 h="177">
                    <a:moveTo>
                      <a:pt x="0" y="176"/>
                    </a:moveTo>
                    <a:lnTo>
                      <a:pt x="0" y="153"/>
                    </a:lnTo>
                    <a:lnTo>
                      <a:pt x="0" y="130"/>
                    </a:lnTo>
                    <a:lnTo>
                      <a:pt x="0" y="107"/>
                    </a:lnTo>
                    <a:lnTo>
                      <a:pt x="0" y="79"/>
                    </a:lnTo>
                    <a:lnTo>
                      <a:pt x="0" y="56"/>
                    </a:lnTo>
                    <a:lnTo>
                      <a:pt x="0" y="37"/>
                    </a:lnTo>
                    <a:lnTo>
                      <a:pt x="0" y="19"/>
                    </a:lnTo>
                    <a:lnTo>
                      <a:pt x="0" y="0"/>
                    </a:lnTo>
                    <a:lnTo>
                      <a:pt x="0" y="14"/>
                    </a:lnTo>
                    <a:lnTo>
                      <a:pt x="0" y="42"/>
                    </a:lnTo>
                    <a:lnTo>
                      <a:pt x="0" y="61"/>
                    </a:lnTo>
                    <a:lnTo>
                      <a:pt x="0" y="84"/>
                    </a:lnTo>
                    <a:lnTo>
                      <a:pt x="0" y="107"/>
                    </a:lnTo>
                    <a:lnTo>
                      <a:pt x="0" y="120"/>
                    </a:lnTo>
                    <a:lnTo>
                      <a:pt x="0" y="148"/>
                    </a:lnTo>
                    <a:lnTo>
                      <a:pt x="0" y="176"/>
                    </a:lnTo>
                  </a:path>
                </a:pathLst>
              </a:custGeom>
              <a:solidFill>
                <a:srgbClr val="402000"/>
              </a:solidFill>
              <a:ln w="12700" cap="rnd">
                <a:noFill/>
                <a:round/>
                <a:headEnd/>
                <a:tailEnd/>
              </a:ln>
            </p:spPr>
            <p:txBody>
              <a:bodyPr>
                <a:prstTxWarp prst="textNoShape">
                  <a:avLst/>
                </a:prstTxWarp>
              </a:bodyPr>
              <a:lstStyle/>
              <a:p>
                <a:endParaRPr lang="en-US"/>
              </a:p>
            </p:txBody>
          </p:sp>
          <p:sp>
            <p:nvSpPr>
              <p:cNvPr id="130" name="Freeform 41"/>
              <p:cNvSpPr>
                <a:spLocks/>
              </p:cNvSpPr>
              <p:nvPr/>
            </p:nvSpPr>
            <p:spPr bwMode="auto">
              <a:xfrm>
                <a:off x="1288" y="2368"/>
                <a:ext cx="1" cy="166"/>
              </a:xfrm>
              <a:custGeom>
                <a:avLst/>
                <a:gdLst>
                  <a:gd name="T0" fmla="*/ 1 w 2"/>
                  <a:gd name="T1" fmla="*/ 165 h 191"/>
                  <a:gd name="T2" fmla="*/ 1 w 2"/>
                  <a:gd name="T3" fmla="*/ 149 h 191"/>
                  <a:gd name="T4" fmla="*/ 0 w 2"/>
                  <a:gd name="T5" fmla="*/ 129 h 191"/>
                  <a:gd name="T6" fmla="*/ 1 w 2"/>
                  <a:gd name="T7" fmla="*/ 112 h 191"/>
                  <a:gd name="T8" fmla="*/ 0 w 2"/>
                  <a:gd name="T9" fmla="*/ 92 h 191"/>
                  <a:gd name="T10" fmla="*/ 0 w 2"/>
                  <a:gd name="T11" fmla="*/ 73 h 191"/>
                  <a:gd name="T12" fmla="*/ 1 w 2"/>
                  <a:gd name="T13" fmla="*/ 56 h 191"/>
                  <a:gd name="T14" fmla="*/ 1 w 2"/>
                  <a:gd name="T15" fmla="*/ 37 h 191"/>
                  <a:gd name="T16" fmla="*/ 0 w 2"/>
                  <a:gd name="T17" fmla="*/ 20 h 191"/>
                  <a:gd name="T18" fmla="*/ 1 w 2"/>
                  <a:gd name="T19" fmla="*/ 0 h 191"/>
                  <a:gd name="T20" fmla="*/ 1 w 2"/>
                  <a:gd name="T21" fmla="*/ 24 h 191"/>
                  <a:gd name="T22" fmla="*/ 1 w 2"/>
                  <a:gd name="T23" fmla="*/ 49 h 191"/>
                  <a:gd name="T24" fmla="*/ 1 w 2"/>
                  <a:gd name="T25" fmla="*/ 69 h 191"/>
                  <a:gd name="T26" fmla="*/ 1 w 2"/>
                  <a:gd name="T27" fmla="*/ 81 h 191"/>
                  <a:gd name="T28" fmla="*/ 1 w 2"/>
                  <a:gd name="T29" fmla="*/ 101 h 191"/>
                  <a:gd name="T30" fmla="*/ 1 w 2"/>
                  <a:gd name="T31" fmla="*/ 129 h 191"/>
                  <a:gd name="T32" fmla="*/ 1 w 2"/>
                  <a:gd name="T33" fmla="*/ 165 h 1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
                  <a:gd name="T52" fmla="*/ 0 h 191"/>
                  <a:gd name="T53" fmla="*/ 2 w 2"/>
                  <a:gd name="T54" fmla="*/ 191 h 19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 h="191">
                    <a:moveTo>
                      <a:pt x="1" y="190"/>
                    </a:moveTo>
                    <a:lnTo>
                      <a:pt x="1" y="171"/>
                    </a:lnTo>
                    <a:lnTo>
                      <a:pt x="0" y="148"/>
                    </a:lnTo>
                    <a:lnTo>
                      <a:pt x="1" y="129"/>
                    </a:lnTo>
                    <a:lnTo>
                      <a:pt x="0" y="106"/>
                    </a:lnTo>
                    <a:lnTo>
                      <a:pt x="0" y="84"/>
                    </a:lnTo>
                    <a:lnTo>
                      <a:pt x="1" y="65"/>
                    </a:lnTo>
                    <a:lnTo>
                      <a:pt x="1" y="42"/>
                    </a:lnTo>
                    <a:lnTo>
                      <a:pt x="0" y="23"/>
                    </a:lnTo>
                    <a:lnTo>
                      <a:pt x="1" y="0"/>
                    </a:lnTo>
                    <a:lnTo>
                      <a:pt x="1" y="28"/>
                    </a:lnTo>
                    <a:lnTo>
                      <a:pt x="1" y="56"/>
                    </a:lnTo>
                    <a:lnTo>
                      <a:pt x="1" y="79"/>
                    </a:lnTo>
                    <a:lnTo>
                      <a:pt x="1" y="93"/>
                    </a:lnTo>
                    <a:lnTo>
                      <a:pt x="1" y="116"/>
                    </a:lnTo>
                    <a:lnTo>
                      <a:pt x="1" y="148"/>
                    </a:lnTo>
                    <a:lnTo>
                      <a:pt x="1" y="190"/>
                    </a:lnTo>
                  </a:path>
                </a:pathLst>
              </a:custGeom>
              <a:solidFill>
                <a:srgbClr val="402000"/>
              </a:solidFill>
              <a:ln w="12700" cap="rnd">
                <a:noFill/>
                <a:round/>
                <a:headEnd/>
                <a:tailEnd/>
              </a:ln>
            </p:spPr>
            <p:txBody>
              <a:bodyPr>
                <a:prstTxWarp prst="textNoShape">
                  <a:avLst/>
                </a:prstTxWarp>
              </a:bodyPr>
              <a:lstStyle/>
              <a:p>
                <a:endParaRPr lang="en-US"/>
              </a:p>
            </p:txBody>
          </p:sp>
          <p:sp>
            <p:nvSpPr>
              <p:cNvPr id="131" name="Freeform 42"/>
              <p:cNvSpPr>
                <a:spLocks/>
              </p:cNvSpPr>
              <p:nvPr/>
            </p:nvSpPr>
            <p:spPr bwMode="auto">
              <a:xfrm>
                <a:off x="1187" y="2330"/>
                <a:ext cx="8" cy="111"/>
              </a:xfrm>
              <a:custGeom>
                <a:avLst/>
                <a:gdLst>
                  <a:gd name="T0" fmla="*/ 6 w 13"/>
                  <a:gd name="T1" fmla="*/ 110 h 128"/>
                  <a:gd name="T2" fmla="*/ 4 w 13"/>
                  <a:gd name="T3" fmla="*/ 91 h 128"/>
                  <a:gd name="T4" fmla="*/ 4 w 13"/>
                  <a:gd name="T5" fmla="*/ 78 h 128"/>
                  <a:gd name="T6" fmla="*/ 0 w 13"/>
                  <a:gd name="T7" fmla="*/ 59 h 128"/>
                  <a:gd name="T8" fmla="*/ 2 w 13"/>
                  <a:gd name="T9" fmla="*/ 39 h 128"/>
                  <a:gd name="T10" fmla="*/ 0 w 13"/>
                  <a:gd name="T11" fmla="*/ 23 h 128"/>
                  <a:gd name="T12" fmla="*/ 2 w 13"/>
                  <a:gd name="T13" fmla="*/ 8 h 128"/>
                  <a:gd name="T14" fmla="*/ 7 w 13"/>
                  <a:gd name="T15" fmla="*/ 0 h 128"/>
                  <a:gd name="T16" fmla="*/ 7 w 13"/>
                  <a:gd name="T17" fmla="*/ 16 h 128"/>
                  <a:gd name="T18" fmla="*/ 7 w 13"/>
                  <a:gd name="T19" fmla="*/ 28 h 128"/>
                  <a:gd name="T20" fmla="*/ 7 w 13"/>
                  <a:gd name="T21" fmla="*/ 39 h 128"/>
                  <a:gd name="T22" fmla="*/ 7 w 13"/>
                  <a:gd name="T23" fmla="*/ 59 h 128"/>
                  <a:gd name="T24" fmla="*/ 7 w 13"/>
                  <a:gd name="T25" fmla="*/ 63 h 128"/>
                  <a:gd name="T26" fmla="*/ 7 w 13"/>
                  <a:gd name="T27" fmla="*/ 82 h 128"/>
                  <a:gd name="T28" fmla="*/ 6 w 13"/>
                  <a:gd name="T29" fmla="*/ 110 h 1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
                  <a:gd name="T46" fmla="*/ 0 h 128"/>
                  <a:gd name="T47" fmla="*/ 13 w 13"/>
                  <a:gd name="T48" fmla="*/ 128 h 1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 h="128">
                    <a:moveTo>
                      <a:pt x="9" y="127"/>
                    </a:moveTo>
                    <a:lnTo>
                      <a:pt x="7" y="105"/>
                    </a:lnTo>
                    <a:lnTo>
                      <a:pt x="7" y="90"/>
                    </a:lnTo>
                    <a:lnTo>
                      <a:pt x="0" y="68"/>
                    </a:lnTo>
                    <a:lnTo>
                      <a:pt x="3" y="45"/>
                    </a:lnTo>
                    <a:lnTo>
                      <a:pt x="0" y="27"/>
                    </a:lnTo>
                    <a:lnTo>
                      <a:pt x="3" y="9"/>
                    </a:lnTo>
                    <a:lnTo>
                      <a:pt x="12" y="0"/>
                    </a:lnTo>
                    <a:lnTo>
                      <a:pt x="12" y="18"/>
                    </a:lnTo>
                    <a:lnTo>
                      <a:pt x="12" y="32"/>
                    </a:lnTo>
                    <a:lnTo>
                      <a:pt x="12" y="45"/>
                    </a:lnTo>
                    <a:lnTo>
                      <a:pt x="12" y="68"/>
                    </a:lnTo>
                    <a:lnTo>
                      <a:pt x="12" y="73"/>
                    </a:lnTo>
                    <a:lnTo>
                      <a:pt x="12" y="95"/>
                    </a:lnTo>
                    <a:lnTo>
                      <a:pt x="9" y="127"/>
                    </a:lnTo>
                  </a:path>
                </a:pathLst>
              </a:custGeom>
              <a:solidFill>
                <a:srgbClr val="402000"/>
              </a:solidFill>
              <a:ln w="12700" cap="rnd">
                <a:noFill/>
                <a:round/>
                <a:headEnd/>
                <a:tailEnd/>
              </a:ln>
            </p:spPr>
            <p:txBody>
              <a:bodyPr>
                <a:prstTxWarp prst="textNoShape">
                  <a:avLst/>
                </a:prstTxWarp>
              </a:bodyPr>
              <a:lstStyle/>
              <a:p>
                <a:endParaRPr lang="en-US"/>
              </a:p>
            </p:txBody>
          </p:sp>
          <p:sp>
            <p:nvSpPr>
              <p:cNvPr id="132" name="Freeform 43"/>
              <p:cNvSpPr>
                <a:spLocks/>
              </p:cNvSpPr>
              <p:nvPr/>
            </p:nvSpPr>
            <p:spPr bwMode="auto">
              <a:xfrm>
                <a:off x="1149" y="2338"/>
                <a:ext cx="8" cy="122"/>
              </a:xfrm>
              <a:custGeom>
                <a:avLst/>
                <a:gdLst>
                  <a:gd name="T0" fmla="*/ 2 w 13"/>
                  <a:gd name="T1" fmla="*/ 121 h 140"/>
                  <a:gd name="T2" fmla="*/ 0 w 13"/>
                  <a:gd name="T3" fmla="*/ 101 h 140"/>
                  <a:gd name="T4" fmla="*/ 2 w 13"/>
                  <a:gd name="T5" fmla="*/ 85 h 140"/>
                  <a:gd name="T6" fmla="*/ 0 w 13"/>
                  <a:gd name="T7" fmla="*/ 68 h 140"/>
                  <a:gd name="T8" fmla="*/ 2 w 13"/>
                  <a:gd name="T9" fmla="*/ 57 h 140"/>
                  <a:gd name="T10" fmla="*/ 0 w 13"/>
                  <a:gd name="T11" fmla="*/ 40 h 140"/>
                  <a:gd name="T12" fmla="*/ 0 w 13"/>
                  <a:gd name="T13" fmla="*/ 24 h 140"/>
                  <a:gd name="T14" fmla="*/ 0 w 13"/>
                  <a:gd name="T15" fmla="*/ 11 h 140"/>
                  <a:gd name="T16" fmla="*/ 0 w 13"/>
                  <a:gd name="T17" fmla="*/ 0 h 140"/>
                  <a:gd name="T18" fmla="*/ 4 w 13"/>
                  <a:gd name="T19" fmla="*/ 20 h 140"/>
                  <a:gd name="T20" fmla="*/ 6 w 13"/>
                  <a:gd name="T21" fmla="*/ 37 h 140"/>
                  <a:gd name="T22" fmla="*/ 6 w 13"/>
                  <a:gd name="T23" fmla="*/ 57 h 140"/>
                  <a:gd name="T24" fmla="*/ 7 w 13"/>
                  <a:gd name="T25" fmla="*/ 72 h 140"/>
                  <a:gd name="T26" fmla="*/ 6 w 13"/>
                  <a:gd name="T27" fmla="*/ 85 h 140"/>
                  <a:gd name="T28" fmla="*/ 4 w 13"/>
                  <a:gd name="T29" fmla="*/ 110 h 140"/>
                  <a:gd name="T30" fmla="*/ 2 w 13"/>
                  <a:gd name="T31" fmla="*/ 121 h 1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
                  <a:gd name="T49" fmla="*/ 0 h 140"/>
                  <a:gd name="T50" fmla="*/ 13 w 13"/>
                  <a:gd name="T51" fmla="*/ 140 h 1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 h="140">
                    <a:moveTo>
                      <a:pt x="3" y="139"/>
                    </a:moveTo>
                    <a:lnTo>
                      <a:pt x="0" y="116"/>
                    </a:lnTo>
                    <a:lnTo>
                      <a:pt x="3" y="97"/>
                    </a:lnTo>
                    <a:lnTo>
                      <a:pt x="0" y="78"/>
                    </a:lnTo>
                    <a:lnTo>
                      <a:pt x="3" y="65"/>
                    </a:lnTo>
                    <a:lnTo>
                      <a:pt x="0" y="46"/>
                    </a:lnTo>
                    <a:lnTo>
                      <a:pt x="0" y="28"/>
                    </a:lnTo>
                    <a:lnTo>
                      <a:pt x="0" y="13"/>
                    </a:lnTo>
                    <a:lnTo>
                      <a:pt x="0" y="0"/>
                    </a:lnTo>
                    <a:lnTo>
                      <a:pt x="6" y="23"/>
                    </a:lnTo>
                    <a:lnTo>
                      <a:pt x="9" y="42"/>
                    </a:lnTo>
                    <a:lnTo>
                      <a:pt x="9" y="65"/>
                    </a:lnTo>
                    <a:lnTo>
                      <a:pt x="12" y="83"/>
                    </a:lnTo>
                    <a:lnTo>
                      <a:pt x="9" y="97"/>
                    </a:lnTo>
                    <a:lnTo>
                      <a:pt x="6" y="126"/>
                    </a:lnTo>
                    <a:lnTo>
                      <a:pt x="3" y="139"/>
                    </a:lnTo>
                  </a:path>
                </a:pathLst>
              </a:custGeom>
              <a:solidFill>
                <a:srgbClr val="402000"/>
              </a:solidFill>
              <a:ln w="12700" cap="rnd">
                <a:noFill/>
                <a:round/>
                <a:headEnd/>
                <a:tailEnd/>
              </a:ln>
            </p:spPr>
            <p:txBody>
              <a:bodyPr>
                <a:prstTxWarp prst="textNoShape">
                  <a:avLst/>
                </a:prstTxWarp>
              </a:bodyPr>
              <a:lstStyle/>
              <a:p>
                <a:endParaRPr lang="en-US"/>
              </a:p>
            </p:txBody>
          </p:sp>
          <p:sp>
            <p:nvSpPr>
              <p:cNvPr id="133" name="Freeform 44"/>
              <p:cNvSpPr>
                <a:spLocks/>
              </p:cNvSpPr>
              <p:nvPr/>
            </p:nvSpPr>
            <p:spPr bwMode="auto">
              <a:xfrm>
                <a:off x="1120" y="2275"/>
                <a:ext cx="18" cy="187"/>
              </a:xfrm>
              <a:custGeom>
                <a:avLst/>
                <a:gdLst>
                  <a:gd name="T0" fmla="*/ 11 w 28"/>
                  <a:gd name="T1" fmla="*/ 186 h 215"/>
                  <a:gd name="T2" fmla="*/ 8 w 28"/>
                  <a:gd name="T3" fmla="*/ 173 h 215"/>
                  <a:gd name="T4" fmla="*/ 11 w 28"/>
                  <a:gd name="T5" fmla="*/ 162 h 215"/>
                  <a:gd name="T6" fmla="*/ 11 w 28"/>
                  <a:gd name="T7" fmla="*/ 146 h 215"/>
                  <a:gd name="T8" fmla="*/ 8 w 28"/>
                  <a:gd name="T9" fmla="*/ 126 h 215"/>
                  <a:gd name="T10" fmla="*/ 8 w 28"/>
                  <a:gd name="T11" fmla="*/ 105 h 215"/>
                  <a:gd name="T12" fmla="*/ 6 w 28"/>
                  <a:gd name="T13" fmla="*/ 93 h 215"/>
                  <a:gd name="T14" fmla="*/ 3 w 28"/>
                  <a:gd name="T15" fmla="*/ 85 h 215"/>
                  <a:gd name="T16" fmla="*/ 0 w 28"/>
                  <a:gd name="T17" fmla="*/ 72 h 215"/>
                  <a:gd name="T18" fmla="*/ 0 w 28"/>
                  <a:gd name="T19" fmla="*/ 60 h 215"/>
                  <a:gd name="T20" fmla="*/ 3 w 28"/>
                  <a:gd name="T21" fmla="*/ 48 h 215"/>
                  <a:gd name="T22" fmla="*/ 6 w 28"/>
                  <a:gd name="T23" fmla="*/ 28 h 215"/>
                  <a:gd name="T24" fmla="*/ 6 w 28"/>
                  <a:gd name="T25" fmla="*/ 11 h 215"/>
                  <a:gd name="T26" fmla="*/ 6 w 28"/>
                  <a:gd name="T27" fmla="*/ 0 h 215"/>
                  <a:gd name="T28" fmla="*/ 11 w 28"/>
                  <a:gd name="T29" fmla="*/ 11 h 215"/>
                  <a:gd name="T30" fmla="*/ 15 w 28"/>
                  <a:gd name="T31" fmla="*/ 28 h 215"/>
                  <a:gd name="T32" fmla="*/ 15 w 28"/>
                  <a:gd name="T33" fmla="*/ 52 h 215"/>
                  <a:gd name="T34" fmla="*/ 15 w 28"/>
                  <a:gd name="T35" fmla="*/ 69 h 215"/>
                  <a:gd name="T36" fmla="*/ 11 w 28"/>
                  <a:gd name="T37" fmla="*/ 77 h 215"/>
                  <a:gd name="T38" fmla="*/ 17 w 28"/>
                  <a:gd name="T39" fmla="*/ 89 h 215"/>
                  <a:gd name="T40" fmla="*/ 15 w 28"/>
                  <a:gd name="T41" fmla="*/ 109 h 215"/>
                  <a:gd name="T42" fmla="*/ 15 w 28"/>
                  <a:gd name="T43" fmla="*/ 113 h 215"/>
                  <a:gd name="T44" fmla="*/ 17 w 28"/>
                  <a:gd name="T45" fmla="*/ 137 h 215"/>
                  <a:gd name="T46" fmla="*/ 17 w 28"/>
                  <a:gd name="T47" fmla="*/ 153 h 215"/>
                  <a:gd name="T48" fmla="*/ 17 w 28"/>
                  <a:gd name="T49" fmla="*/ 166 h 215"/>
                  <a:gd name="T50" fmla="*/ 11 w 28"/>
                  <a:gd name="T51" fmla="*/ 186 h 2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
                  <a:gd name="T79" fmla="*/ 0 h 215"/>
                  <a:gd name="T80" fmla="*/ 28 w 28"/>
                  <a:gd name="T81" fmla="*/ 215 h 2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 h="215">
                    <a:moveTo>
                      <a:pt x="17" y="214"/>
                    </a:moveTo>
                    <a:lnTo>
                      <a:pt x="13" y="199"/>
                    </a:lnTo>
                    <a:lnTo>
                      <a:pt x="17" y="186"/>
                    </a:lnTo>
                    <a:lnTo>
                      <a:pt x="17" y="168"/>
                    </a:lnTo>
                    <a:lnTo>
                      <a:pt x="13" y="145"/>
                    </a:lnTo>
                    <a:lnTo>
                      <a:pt x="13" y="121"/>
                    </a:lnTo>
                    <a:lnTo>
                      <a:pt x="9" y="107"/>
                    </a:lnTo>
                    <a:lnTo>
                      <a:pt x="4" y="98"/>
                    </a:lnTo>
                    <a:lnTo>
                      <a:pt x="0" y="83"/>
                    </a:lnTo>
                    <a:lnTo>
                      <a:pt x="0" y="69"/>
                    </a:lnTo>
                    <a:lnTo>
                      <a:pt x="4" y="55"/>
                    </a:lnTo>
                    <a:lnTo>
                      <a:pt x="9" y="32"/>
                    </a:lnTo>
                    <a:lnTo>
                      <a:pt x="9" y="13"/>
                    </a:lnTo>
                    <a:lnTo>
                      <a:pt x="9" y="0"/>
                    </a:lnTo>
                    <a:lnTo>
                      <a:pt x="17" y="13"/>
                    </a:lnTo>
                    <a:lnTo>
                      <a:pt x="23" y="32"/>
                    </a:lnTo>
                    <a:lnTo>
                      <a:pt x="23" y="60"/>
                    </a:lnTo>
                    <a:lnTo>
                      <a:pt x="23" y="79"/>
                    </a:lnTo>
                    <a:lnTo>
                      <a:pt x="17" y="88"/>
                    </a:lnTo>
                    <a:lnTo>
                      <a:pt x="27" y="102"/>
                    </a:lnTo>
                    <a:lnTo>
                      <a:pt x="23" y="125"/>
                    </a:lnTo>
                    <a:lnTo>
                      <a:pt x="23" y="130"/>
                    </a:lnTo>
                    <a:lnTo>
                      <a:pt x="27" y="158"/>
                    </a:lnTo>
                    <a:lnTo>
                      <a:pt x="27" y="176"/>
                    </a:lnTo>
                    <a:lnTo>
                      <a:pt x="27" y="191"/>
                    </a:lnTo>
                    <a:lnTo>
                      <a:pt x="17" y="214"/>
                    </a:lnTo>
                  </a:path>
                </a:pathLst>
              </a:custGeom>
              <a:solidFill>
                <a:srgbClr val="402000"/>
              </a:solidFill>
              <a:ln w="12700" cap="rnd">
                <a:noFill/>
                <a:round/>
                <a:headEnd/>
                <a:tailEnd/>
              </a:ln>
            </p:spPr>
            <p:txBody>
              <a:bodyPr>
                <a:prstTxWarp prst="textNoShape">
                  <a:avLst/>
                </a:prstTxWarp>
              </a:bodyPr>
              <a:lstStyle/>
              <a:p>
                <a:endParaRPr lang="en-US"/>
              </a:p>
            </p:txBody>
          </p:sp>
          <p:sp>
            <p:nvSpPr>
              <p:cNvPr id="134" name="Freeform 45"/>
              <p:cNvSpPr>
                <a:spLocks/>
              </p:cNvSpPr>
              <p:nvPr/>
            </p:nvSpPr>
            <p:spPr bwMode="auto">
              <a:xfrm>
                <a:off x="1141" y="2255"/>
                <a:ext cx="31" cy="171"/>
              </a:xfrm>
              <a:custGeom>
                <a:avLst/>
                <a:gdLst>
                  <a:gd name="T0" fmla="*/ 21 w 49"/>
                  <a:gd name="T1" fmla="*/ 170 h 197"/>
                  <a:gd name="T2" fmla="*/ 18 w 49"/>
                  <a:gd name="T3" fmla="*/ 153 h 197"/>
                  <a:gd name="T4" fmla="*/ 21 w 49"/>
                  <a:gd name="T5" fmla="*/ 133 h 197"/>
                  <a:gd name="T6" fmla="*/ 21 w 49"/>
                  <a:gd name="T7" fmla="*/ 122 h 197"/>
                  <a:gd name="T8" fmla="*/ 21 w 49"/>
                  <a:gd name="T9" fmla="*/ 105 h 197"/>
                  <a:gd name="T10" fmla="*/ 18 w 49"/>
                  <a:gd name="T11" fmla="*/ 76 h 197"/>
                  <a:gd name="T12" fmla="*/ 15 w 49"/>
                  <a:gd name="T13" fmla="*/ 65 h 197"/>
                  <a:gd name="T14" fmla="*/ 12 w 49"/>
                  <a:gd name="T15" fmla="*/ 48 h 197"/>
                  <a:gd name="T16" fmla="*/ 6 w 49"/>
                  <a:gd name="T17" fmla="*/ 41 h 197"/>
                  <a:gd name="T18" fmla="*/ 6 w 49"/>
                  <a:gd name="T19" fmla="*/ 28 h 197"/>
                  <a:gd name="T20" fmla="*/ 3 w 49"/>
                  <a:gd name="T21" fmla="*/ 11 h 197"/>
                  <a:gd name="T22" fmla="*/ 0 w 49"/>
                  <a:gd name="T23" fmla="*/ 0 h 197"/>
                  <a:gd name="T24" fmla="*/ 12 w 49"/>
                  <a:gd name="T25" fmla="*/ 16 h 197"/>
                  <a:gd name="T26" fmla="*/ 15 w 49"/>
                  <a:gd name="T27" fmla="*/ 36 h 197"/>
                  <a:gd name="T28" fmla="*/ 24 w 49"/>
                  <a:gd name="T29" fmla="*/ 61 h 197"/>
                  <a:gd name="T30" fmla="*/ 30 w 49"/>
                  <a:gd name="T31" fmla="*/ 85 h 197"/>
                  <a:gd name="T32" fmla="*/ 30 w 49"/>
                  <a:gd name="T33" fmla="*/ 113 h 197"/>
                  <a:gd name="T34" fmla="*/ 30 w 49"/>
                  <a:gd name="T35" fmla="*/ 141 h 197"/>
                  <a:gd name="T36" fmla="*/ 27 w 49"/>
                  <a:gd name="T37" fmla="*/ 149 h 197"/>
                  <a:gd name="T38" fmla="*/ 21 w 49"/>
                  <a:gd name="T39" fmla="*/ 170 h 19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
                  <a:gd name="T61" fmla="*/ 0 h 197"/>
                  <a:gd name="T62" fmla="*/ 49 w 49"/>
                  <a:gd name="T63" fmla="*/ 197 h 19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 h="197">
                    <a:moveTo>
                      <a:pt x="33" y="196"/>
                    </a:moveTo>
                    <a:lnTo>
                      <a:pt x="29" y="176"/>
                    </a:lnTo>
                    <a:lnTo>
                      <a:pt x="33" y="153"/>
                    </a:lnTo>
                    <a:lnTo>
                      <a:pt x="33" y="140"/>
                    </a:lnTo>
                    <a:lnTo>
                      <a:pt x="33" y="121"/>
                    </a:lnTo>
                    <a:lnTo>
                      <a:pt x="29" y="88"/>
                    </a:lnTo>
                    <a:lnTo>
                      <a:pt x="24" y="75"/>
                    </a:lnTo>
                    <a:lnTo>
                      <a:pt x="19" y="55"/>
                    </a:lnTo>
                    <a:lnTo>
                      <a:pt x="10" y="47"/>
                    </a:lnTo>
                    <a:lnTo>
                      <a:pt x="10" y="32"/>
                    </a:lnTo>
                    <a:lnTo>
                      <a:pt x="5" y="13"/>
                    </a:lnTo>
                    <a:lnTo>
                      <a:pt x="0" y="0"/>
                    </a:lnTo>
                    <a:lnTo>
                      <a:pt x="19" y="18"/>
                    </a:lnTo>
                    <a:lnTo>
                      <a:pt x="24" y="42"/>
                    </a:lnTo>
                    <a:lnTo>
                      <a:pt x="38" y="70"/>
                    </a:lnTo>
                    <a:lnTo>
                      <a:pt x="48" y="98"/>
                    </a:lnTo>
                    <a:lnTo>
                      <a:pt x="48" y="130"/>
                    </a:lnTo>
                    <a:lnTo>
                      <a:pt x="48" y="163"/>
                    </a:lnTo>
                    <a:lnTo>
                      <a:pt x="43" y="172"/>
                    </a:lnTo>
                    <a:lnTo>
                      <a:pt x="33" y="196"/>
                    </a:lnTo>
                  </a:path>
                </a:pathLst>
              </a:custGeom>
              <a:solidFill>
                <a:srgbClr val="402000"/>
              </a:solidFill>
              <a:ln w="12700" cap="rnd">
                <a:noFill/>
                <a:round/>
                <a:headEnd/>
                <a:tailEnd/>
              </a:ln>
            </p:spPr>
            <p:txBody>
              <a:bodyPr>
                <a:prstTxWarp prst="textNoShape">
                  <a:avLst/>
                </a:prstTxWarp>
              </a:bodyPr>
              <a:lstStyle/>
              <a:p>
                <a:endParaRPr lang="en-US"/>
              </a:p>
            </p:txBody>
          </p:sp>
          <p:sp>
            <p:nvSpPr>
              <p:cNvPr id="135" name="Freeform 46"/>
              <p:cNvSpPr>
                <a:spLocks/>
              </p:cNvSpPr>
              <p:nvPr/>
            </p:nvSpPr>
            <p:spPr bwMode="auto">
              <a:xfrm>
                <a:off x="1144" y="2297"/>
                <a:ext cx="8" cy="49"/>
              </a:xfrm>
              <a:custGeom>
                <a:avLst/>
                <a:gdLst>
                  <a:gd name="T0" fmla="*/ 0 w 13"/>
                  <a:gd name="T1" fmla="*/ 0 h 56"/>
                  <a:gd name="T2" fmla="*/ 0 w 13"/>
                  <a:gd name="T3" fmla="*/ 18 h 56"/>
                  <a:gd name="T4" fmla="*/ 2 w 13"/>
                  <a:gd name="T5" fmla="*/ 26 h 56"/>
                  <a:gd name="T6" fmla="*/ 6 w 13"/>
                  <a:gd name="T7" fmla="*/ 37 h 56"/>
                  <a:gd name="T8" fmla="*/ 7 w 13"/>
                  <a:gd name="T9" fmla="*/ 48 h 56"/>
                  <a:gd name="T10" fmla="*/ 7 w 13"/>
                  <a:gd name="T11" fmla="*/ 33 h 56"/>
                  <a:gd name="T12" fmla="*/ 4 w 13"/>
                  <a:gd name="T13" fmla="*/ 26 h 56"/>
                  <a:gd name="T14" fmla="*/ 2 w 13"/>
                  <a:gd name="T15" fmla="*/ 11 h 56"/>
                  <a:gd name="T16" fmla="*/ 0 w 13"/>
                  <a:gd name="T17" fmla="*/ 0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56"/>
                  <a:gd name="T29" fmla="*/ 13 w 13"/>
                  <a:gd name="T30" fmla="*/ 56 h 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56">
                    <a:moveTo>
                      <a:pt x="0" y="0"/>
                    </a:moveTo>
                    <a:lnTo>
                      <a:pt x="0" y="21"/>
                    </a:lnTo>
                    <a:lnTo>
                      <a:pt x="3" y="30"/>
                    </a:lnTo>
                    <a:lnTo>
                      <a:pt x="9" y="42"/>
                    </a:lnTo>
                    <a:lnTo>
                      <a:pt x="12" y="55"/>
                    </a:lnTo>
                    <a:lnTo>
                      <a:pt x="12" y="38"/>
                    </a:lnTo>
                    <a:lnTo>
                      <a:pt x="6" y="30"/>
                    </a:lnTo>
                    <a:lnTo>
                      <a:pt x="3" y="13"/>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36" name="Freeform 47"/>
              <p:cNvSpPr>
                <a:spLocks/>
              </p:cNvSpPr>
              <p:nvPr/>
            </p:nvSpPr>
            <p:spPr bwMode="auto">
              <a:xfrm>
                <a:off x="1222" y="2364"/>
                <a:ext cx="5" cy="111"/>
              </a:xfrm>
              <a:custGeom>
                <a:avLst/>
                <a:gdLst>
                  <a:gd name="T0" fmla="*/ 3 w 8"/>
                  <a:gd name="T1" fmla="*/ 110 h 128"/>
                  <a:gd name="T2" fmla="*/ 3 w 8"/>
                  <a:gd name="T3" fmla="*/ 86 h 128"/>
                  <a:gd name="T4" fmla="*/ 1 w 8"/>
                  <a:gd name="T5" fmla="*/ 67 h 128"/>
                  <a:gd name="T6" fmla="*/ 3 w 8"/>
                  <a:gd name="T7" fmla="*/ 51 h 128"/>
                  <a:gd name="T8" fmla="*/ 1 w 8"/>
                  <a:gd name="T9" fmla="*/ 36 h 128"/>
                  <a:gd name="T10" fmla="*/ 1 w 8"/>
                  <a:gd name="T11" fmla="*/ 16 h 128"/>
                  <a:gd name="T12" fmla="*/ 0 w 8"/>
                  <a:gd name="T13" fmla="*/ 0 h 128"/>
                  <a:gd name="T14" fmla="*/ 4 w 8"/>
                  <a:gd name="T15" fmla="*/ 16 h 128"/>
                  <a:gd name="T16" fmla="*/ 4 w 8"/>
                  <a:gd name="T17" fmla="*/ 36 h 128"/>
                  <a:gd name="T18" fmla="*/ 4 w 8"/>
                  <a:gd name="T19" fmla="*/ 59 h 128"/>
                  <a:gd name="T20" fmla="*/ 4 w 8"/>
                  <a:gd name="T21" fmla="*/ 75 h 128"/>
                  <a:gd name="T22" fmla="*/ 4 w 8"/>
                  <a:gd name="T23" fmla="*/ 86 h 128"/>
                  <a:gd name="T24" fmla="*/ 3 w 8"/>
                  <a:gd name="T25" fmla="*/ 110 h 1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128"/>
                  <a:gd name="T41" fmla="*/ 8 w 8"/>
                  <a:gd name="T42" fmla="*/ 128 h 1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128">
                    <a:moveTo>
                      <a:pt x="5" y="127"/>
                    </a:moveTo>
                    <a:lnTo>
                      <a:pt x="5" y="99"/>
                    </a:lnTo>
                    <a:lnTo>
                      <a:pt x="2" y="77"/>
                    </a:lnTo>
                    <a:lnTo>
                      <a:pt x="5" y="59"/>
                    </a:lnTo>
                    <a:lnTo>
                      <a:pt x="2" y="41"/>
                    </a:lnTo>
                    <a:lnTo>
                      <a:pt x="2" y="18"/>
                    </a:lnTo>
                    <a:lnTo>
                      <a:pt x="0" y="0"/>
                    </a:lnTo>
                    <a:lnTo>
                      <a:pt x="7" y="18"/>
                    </a:lnTo>
                    <a:lnTo>
                      <a:pt x="7" y="41"/>
                    </a:lnTo>
                    <a:lnTo>
                      <a:pt x="7" y="68"/>
                    </a:lnTo>
                    <a:lnTo>
                      <a:pt x="7" y="86"/>
                    </a:lnTo>
                    <a:lnTo>
                      <a:pt x="7" y="99"/>
                    </a:lnTo>
                    <a:lnTo>
                      <a:pt x="5" y="127"/>
                    </a:lnTo>
                  </a:path>
                </a:pathLst>
              </a:custGeom>
              <a:solidFill>
                <a:srgbClr val="402000"/>
              </a:solidFill>
              <a:ln w="12700" cap="rnd">
                <a:noFill/>
                <a:round/>
                <a:headEnd/>
                <a:tailEnd/>
              </a:ln>
            </p:spPr>
            <p:txBody>
              <a:bodyPr>
                <a:prstTxWarp prst="textNoShape">
                  <a:avLst/>
                </a:prstTxWarp>
              </a:bodyPr>
              <a:lstStyle/>
              <a:p>
                <a:endParaRPr lang="en-US"/>
              </a:p>
            </p:txBody>
          </p:sp>
          <p:sp>
            <p:nvSpPr>
              <p:cNvPr id="137" name="Freeform 48"/>
              <p:cNvSpPr>
                <a:spLocks/>
              </p:cNvSpPr>
              <p:nvPr/>
            </p:nvSpPr>
            <p:spPr bwMode="auto">
              <a:xfrm>
                <a:off x="1250" y="2275"/>
                <a:ext cx="23" cy="166"/>
              </a:xfrm>
              <a:custGeom>
                <a:avLst/>
                <a:gdLst>
                  <a:gd name="T0" fmla="*/ 20 w 36"/>
                  <a:gd name="T1" fmla="*/ 165 h 191"/>
                  <a:gd name="T2" fmla="*/ 14 w 36"/>
                  <a:gd name="T3" fmla="*/ 149 h 191"/>
                  <a:gd name="T4" fmla="*/ 14 w 36"/>
                  <a:gd name="T5" fmla="*/ 125 h 191"/>
                  <a:gd name="T6" fmla="*/ 17 w 36"/>
                  <a:gd name="T7" fmla="*/ 105 h 191"/>
                  <a:gd name="T8" fmla="*/ 14 w 36"/>
                  <a:gd name="T9" fmla="*/ 92 h 191"/>
                  <a:gd name="T10" fmla="*/ 14 w 36"/>
                  <a:gd name="T11" fmla="*/ 64 h 191"/>
                  <a:gd name="T12" fmla="*/ 12 w 36"/>
                  <a:gd name="T13" fmla="*/ 44 h 191"/>
                  <a:gd name="T14" fmla="*/ 8 w 36"/>
                  <a:gd name="T15" fmla="*/ 28 h 191"/>
                  <a:gd name="T16" fmla="*/ 3 w 36"/>
                  <a:gd name="T17" fmla="*/ 16 h 191"/>
                  <a:gd name="T18" fmla="*/ 0 w 36"/>
                  <a:gd name="T19" fmla="*/ 0 h 191"/>
                  <a:gd name="T20" fmla="*/ 6 w 36"/>
                  <a:gd name="T21" fmla="*/ 7 h 191"/>
                  <a:gd name="T22" fmla="*/ 14 w 36"/>
                  <a:gd name="T23" fmla="*/ 28 h 191"/>
                  <a:gd name="T24" fmla="*/ 17 w 36"/>
                  <a:gd name="T25" fmla="*/ 52 h 191"/>
                  <a:gd name="T26" fmla="*/ 22 w 36"/>
                  <a:gd name="T27" fmla="*/ 81 h 191"/>
                  <a:gd name="T28" fmla="*/ 20 w 36"/>
                  <a:gd name="T29" fmla="*/ 108 h 191"/>
                  <a:gd name="T30" fmla="*/ 22 w 36"/>
                  <a:gd name="T31" fmla="*/ 132 h 191"/>
                  <a:gd name="T32" fmla="*/ 20 w 36"/>
                  <a:gd name="T33" fmla="*/ 165 h 1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191"/>
                  <a:gd name="T53" fmla="*/ 36 w 36"/>
                  <a:gd name="T54" fmla="*/ 191 h 19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191">
                    <a:moveTo>
                      <a:pt x="31" y="190"/>
                    </a:moveTo>
                    <a:lnTo>
                      <a:pt x="22" y="172"/>
                    </a:lnTo>
                    <a:lnTo>
                      <a:pt x="22" y="144"/>
                    </a:lnTo>
                    <a:lnTo>
                      <a:pt x="27" y="121"/>
                    </a:lnTo>
                    <a:lnTo>
                      <a:pt x="22" y="106"/>
                    </a:lnTo>
                    <a:lnTo>
                      <a:pt x="22" y="74"/>
                    </a:lnTo>
                    <a:lnTo>
                      <a:pt x="18" y="51"/>
                    </a:lnTo>
                    <a:lnTo>
                      <a:pt x="13" y="32"/>
                    </a:lnTo>
                    <a:lnTo>
                      <a:pt x="4" y="18"/>
                    </a:lnTo>
                    <a:lnTo>
                      <a:pt x="0" y="0"/>
                    </a:lnTo>
                    <a:lnTo>
                      <a:pt x="9" y="8"/>
                    </a:lnTo>
                    <a:lnTo>
                      <a:pt x="22" y="32"/>
                    </a:lnTo>
                    <a:lnTo>
                      <a:pt x="27" y="60"/>
                    </a:lnTo>
                    <a:lnTo>
                      <a:pt x="35" y="93"/>
                    </a:lnTo>
                    <a:lnTo>
                      <a:pt x="31" y="124"/>
                    </a:lnTo>
                    <a:lnTo>
                      <a:pt x="35" y="152"/>
                    </a:lnTo>
                    <a:lnTo>
                      <a:pt x="31" y="190"/>
                    </a:lnTo>
                  </a:path>
                </a:pathLst>
              </a:custGeom>
              <a:solidFill>
                <a:srgbClr val="402000"/>
              </a:solidFill>
              <a:ln w="12700" cap="rnd">
                <a:noFill/>
                <a:round/>
                <a:headEnd/>
                <a:tailEnd/>
              </a:ln>
            </p:spPr>
            <p:txBody>
              <a:bodyPr>
                <a:prstTxWarp prst="textNoShape">
                  <a:avLst/>
                </a:prstTxWarp>
              </a:bodyPr>
              <a:lstStyle/>
              <a:p>
                <a:endParaRPr lang="en-US"/>
              </a:p>
            </p:txBody>
          </p:sp>
          <p:sp>
            <p:nvSpPr>
              <p:cNvPr id="138" name="Freeform 49"/>
              <p:cNvSpPr>
                <a:spLocks/>
              </p:cNvSpPr>
              <p:nvPr/>
            </p:nvSpPr>
            <p:spPr bwMode="auto">
              <a:xfrm>
                <a:off x="1254" y="2149"/>
                <a:ext cx="35" cy="200"/>
              </a:xfrm>
              <a:custGeom>
                <a:avLst/>
                <a:gdLst>
                  <a:gd name="T0" fmla="*/ 28 w 56"/>
                  <a:gd name="T1" fmla="*/ 199 h 230"/>
                  <a:gd name="T2" fmla="*/ 31 w 56"/>
                  <a:gd name="T3" fmla="*/ 175 h 230"/>
                  <a:gd name="T4" fmla="*/ 22 w 56"/>
                  <a:gd name="T5" fmla="*/ 158 h 230"/>
                  <a:gd name="T6" fmla="*/ 22 w 56"/>
                  <a:gd name="T7" fmla="*/ 143 h 230"/>
                  <a:gd name="T8" fmla="*/ 16 w 56"/>
                  <a:gd name="T9" fmla="*/ 123 h 230"/>
                  <a:gd name="T10" fmla="*/ 13 w 56"/>
                  <a:gd name="T11" fmla="*/ 105 h 230"/>
                  <a:gd name="T12" fmla="*/ 9 w 56"/>
                  <a:gd name="T13" fmla="*/ 85 h 230"/>
                  <a:gd name="T14" fmla="*/ 0 w 56"/>
                  <a:gd name="T15" fmla="*/ 70 h 230"/>
                  <a:gd name="T16" fmla="*/ 3 w 56"/>
                  <a:gd name="T17" fmla="*/ 44 h 230"/>
                  <a:gd name="T18" fmla="*/ 3 w 56"/>
                  <a:gd name="T19" fmla="*/ 24 h 230"/>
                  <a:gd name="T20" fmla="*/ 9 w 56"/>
                  <a:gd name="T21" fmla="*/ 0 h 230"/>
                  <a:gd name="T22" fmla="*/ 6 w 56"/>
                  <a:gd name="T23" fmla="*/ 29 h 230"/>
                  <a:gd name="T24" fmla="*/ 6 w 56"/>
                  <a:gd name="T25" fmla="*/ 65 h 230"/>
                  <a:gd name="T26" fmla="*/ 13 w 56"/>
                  <a:gd name="T27" fmla="*/ 77 h 230"/>
                  <a:gd name="T28" fmla="*/ 16 w 56"/>
                  <a:gd name="T29" fmla="*/ 103 h 230"/>
                  <a:gd name="T30" fmla="*/ 24 w 56"/>
                  <a:gd name="T31" fmla="*/ 123 h 230"/>
                  <a:gd name="T32" fmla="*/ 24 w 56"/>
                  <a:gd name="T33" fmla="*/ 150 h 230"/>
                  <a:gd name="T34" fmla="*/ 28 w 56"/>
                  <a:gd name="T35" fmla="*/ 167 h 230"/>
                  <a:gd name="T36" fmla="*/ 34 w 56"/>
                  <a:gd name="T37" fmla="*/ 188 h 230"/>
                  <a:gd name="T38" fmla="*/ 28 w 56"/>
                  <a:gd name="T39" fmla="*/ 199 h 2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
                  <a:gd name="T61" fmla="*/ 0 h 230"/>
                  <a:gd name="T62" fmla="*/ 56 w 56"/>
                  <a:gd name="T63" fmla="*/ 230 h 23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 h="230">
                    <a:moveTo>
                      <a:pt x="44" y="229"/>
                    </a:moveTo>
                    <a:lnTo>
                      <a:pt x="50" y="201"/>
                    </a:lnTo>
                    <a:lnTo>
                      <a:pt x="35" y="182"/>
                    </a:lnTo>
                    <a:lnTo>
                      <a:pt x="35" y="164"/>
                    </a:lnTo>
                    <a:lnTo>
                      <a:pt x="25" y="141"/>
                    </a:lnTo>
                    <a:lnTo>
                      <a:pt x="20" y="121"/>
                    </a:lnTo>
                    <a:lnTo>
                      <a:pt x="15" y="98"/>
                    </a:lnTo>
                    <a:lnTo>
                      <a:pt x="0" y="80"/>
                    </a:lnTo>
                    <a:lnTo>
                      <a:pt x="5" y="51"/>
                    </a:lnTo>
                    <a:lnTo>
                      <a:pt x="5" y="28"/>
                    </a:lnTo>
                    <a:lnTo>
                      <a:pt x="15" y="0"/>
                    </a:lnTo>
                    <a:lnTo>
                      <a:pt x="10" y="33"/>
                    </a:lnTo>
                    <a:lnTo>
                      <a:pt x="10" y="75"/>
                    </a:lnTo>
                    <a:lnTo>
                      <a:pt x="20" y="89"/>
                    </a:lnTo>
                    <a:lnTo>
                      <a:pt x="25" y="118"/>
                    </a:lnTo>
                    <a:lnTo>
                      <a:pt x="39" y="141"/>
                    </a:lnTo>
                    <a:lnTo>
                      <a:pt x="39" y="173"/>
                    </a:lnTo>
                    <a:lnTo>
                      <a:pt x="44" y="192"/>
                    </a:lnTo>
                    <a:lnTo>
                      <a:pt x="55" y="216"/>
                    </a:lnTo>
                    <a:lnTo>
                      <a:pt x="44" y="229"/>
                    </a:lnTo>
                  </a:path>
                </a:pathLst>
              </a:custGeom>
              <a:solidFill>
                <a:srgbClr val="402000"/>
              </a:solidFill>
              <a:ln w="12700" cap="rnd">
                <a:noFill/>
                <a:round/>
                <a:headEnd/>
                <a:tailEnd/>
              </a:ln>
            </p:spPr>
            <p:txBody>
              <a:bodyPr>
                <a:prstTxWarp prst="textNoShape">
                  <a:avLst/>
                </a:prstTxWarp>
              </a:bodyPr>
              <a:lstStyle/>
              <a:p>
                <a:endParaRPr lang="en-US"/>
              </a:p>
            </p:txBody>
          </p:sp>
          <p:sp>
            <p:nvSpPr>
              <p:cNvPr id="139" name="Freeform 50"/>
              <p:cNvSpPr>
                <a:spLocks/>
              </p:cNvSpPr>
              <p:nvPr/>
            </p:nvSpPr>
            <p:spPr bwMode="auto">
              <a:xfrm>
                <a:off x="1217" y="2241"/>
                <a:ext cx="13" cy="118"/>
              </a:xfrm>
              <a:custGeom>
                <a:avLst/>
                <a:gdLst>
                  <a:gd name="T0" fmla="*/ 10 w 20"/>
                  <a:gd name="T1" fmla="*/ 117 h 135"/>
                  <a:gd name="T2" fmla="*/ 5 w 20"/>
                  <a:gd name="T3" fmla="*/ 97 h 135"/>
                  <a:gd name="T4" fmla="*/ 7 w 20"/>
                  <a:gd name="T5" fmla="*/ 80 h 135"/>
                  <a:gd name="T6" fmla="*/ 3 w 20"/>
                  <a:gd name="T7" fmla="*/ 52 h 135"/>
                  <a:gd name="T8" fmla="*/ 3 w 20"/>
                  <a:gd name="T9" fmla="*/ 29 h 135"/>
                  <a:gd name="T10" fmla="*/ 0 w 20"/>
                  <a:gd name="T11" fmla="*/ 0 h 135"/>
                  <a:gd name="T12" fmla="*/ 7 w 20"/>
                  <a:gd name="T13" fmla="*/ 24 h 135"/>
                  <a:gd name="T14" fmla="*/ 7 w 20"/>
                  <a:gd name="T15" fmla="*/ 48 h 135"/>
                  <a:gd name="T16" fmla="*/ 10 w 20"/>
                  <a:gd name="T17" fmla="*/ 80 h 135"/>
                  <a:gd name="T18" fmla="*/ 12 w 20"/>
                  <a:gd name="T19" fmla="*/ 105 h 135"/>
                  <a:gd name="T20" fmla="*/ 10 w 20"/>
                  <a:gd name="T21" fmla="*/ 117 h 1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135"/>
                  <a:gd name="T35" fmla="*/ 20 w 20"/>
                  <a:gd name="T36" fmla="*/ 135 h 1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135">
                    <a:moveTo>
                      <a:pt x="15" y="134"/>
                    </a:moveTo>
                    <a:lnTo>
                      <a:pt x="8" y="111"/>
                    </a:lnTo>
                    <a:lnTo>
                      <a:pt x="11" y="92"/>
                    </a:lnTo>
                    <a:lnTo>
                      <a:pt x="4" y="60"/>
                    </a:lnTo>
                    <a:lnTo>
                      <a:pt x="4" y="33"/>
                    </a:lnTo>
                    <a:lnTo>
                      <a:pt x="0" y="0"/>
                    </a:lnTo>
                    <a:lnTo>
                      <a:pt x="11" y="28"/>
                    </a:lnTo>
                    <a:lnTo>
                      <a:pt x="11" y="55"/>
                    </a:lnTo>
                    <a:lnTo>
                      <a:pt x="15" y="92"/>
                    </a:lnTo>
                    <a:lnTo>
                      <a:pt x="19" y="120"/>
                    </a:lnTo>
                    <a:lnTo>
                      <a:pt x="15" y="134"/>
                    </a:lnTo>
                  </a:path>
                </a:pathLst>
              </a:custGeom>
              <a:solidFill>
                <a:srgbClr val="402000"/>
              </a:solidFill>
              <a:ln w="12700" cap="rnd">
                <a:noFill/>
                <a:round/>
                <a:headEnd/>
                <a:tailEnd/>
              </a:ln>
            </p:spPr>
            <p:txBody>
              <a:bodyPr>
                <a:prstTxWarp prst="textNoShape">
                  <a:avLst/>
                </a:prstTxWarp>
              </a:bodyPr>
              <a:lstStyle/>
              <a:p>
                <a:endParaRPr lang="en-US"/>
              </a:p>
            </p:txBody>
          </p:sp>
          <p:sp>
            <p:nvSpPr>
              <p:cNvPr id="140" name="Freeform 51"/>
              <p:cNvSpPr>
                <a:spLocks/>
              </p:cNvSpPr>
              <p:nvPr/>
            </p:nvSpPr>
            <p:spPr bwMode="auto">
              <a:xfrm>
                <a:off x="1246" y="2297"/>
                <a:ext cx="5" cy="56"/>
              </a:xfrm>
              <a:custGeom>
                <a:avLst/>
                <a:gdLst>
                  <a:gd name="T0" fmla="*/ 3 w 8"/>
                  <a:gd name="T1" fmla="*/ 55 h 64"/>
                  <a:gd name="T2" fmla="*/ 1 w 8"/>
                  <a:gd name="T3" fmla="*/ 33 h 64"/>
                  <a:gd name="T4" fmla="*/ 1 w 8"/>
                  <a:gd name="T5" fmla="*/ 15 h 64"/>
                  <a:gd name="T6" fmla="*/ 0 w 8"/>
                  <a:gd name="T7" fmla="*/ 0 h 64"/>
                  <a:gd name="T8" fmla="*/ 4 w 8"/>
                  <a:gd name="T9" fmla="*/ 25 h 64"/>
                  <a:gd name="T10" fmla="*/ 4 w 8"/>
                  <a:gd name="T11" fmla="*/ 48 h 64"/>
                  <a:gd name="T12" fmla="*/ 3 w 8"/>
                  <a:gd name="T13" fmla="*/ 55 h 64"/>
                  <a:gd name="T14" fmla="*/ 0 60000 65536"/>
                  <a:gd name="T15" fmla="*/ 0 60000 65536"/>
                  <a:gd name="T16" fmla="*/ 0 60000 65536"/>
                  <a:gd name="T17" fmla="*/ 0 60000 65536"/>
                  <a:gd name="T18" fmla="*/ 0 60000 65536"/>
                  <a:gd name="T19" fmla="*/ 0 60000 65536"/>
                  <a:gd name="T20" fmla="*/ 0 60000 65536"/>
                  <a:gd name="T21" fmla="*/ 0 w 8"/>
                  <a:gd name="T22" fmla="*/ 0 h 64"/>
                  <a:gd name="T23" fmla="*/ 8 w 8"/>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64">
                    <a:moveTo>
                      <a:pt x="5" y="63"/>
                    </a:moveTo>
                    <a:lnTo>
                      <a:pt x="2" y="38"/>
                    </a:lnTo>
                    <a:lnTo>
                      <a:pt x="2" y="17"/>
                    </a:lnTo>
                    <a:lnTo>
                      <a:pt x="0" y="0"/>
                    </a:lnTo>
                    <a:lnTo>
                      <a:pt x="7" y="29"/>
                    </a:lnTo>
                    <a:lnTo>
                      <a:pt x="7" y="55"/>
                    </a:lnTo>
                    <a:lnTo>
                      <a:pt x="5" y="63"/>
                    </a:lnTo>
                  </a:path>
                </a:pathLst>
              </a:custGeom>
              <a:solidFill>
                <a:srgbClr val="402000"/>
              </a:solidFill>
              <a:ln w="12700" cap="rnd">
                <a:noFill/>
                <a:round/>
                <a:headEnd/>
                <a:tailEnd/>
              </a:ln>
            </p:spPr>
            <p:txBody>
              <a:bodyPr>
                <a:prstTxWarp prst="textNoShape">
                  <a:avLst/>
                </a:prstTxWarp>
              </a:bodyPr>
              <a:lstStyle/>
              <a:p>
                <a:endParaRPr lang="en-US"/>
              </a:p>
            </p:txBody>
          </p:sp>
          <p:sp>
            <p:nvSpPr>
              <p:cNvPr id="141" name="Freeform 52"/>
              <p:cNvSpPr>
                <a:spLocks/>
              </p:cNvSpPr>
              <p:nvPr/>
            </p:nvSpPr>
            <p:spPr bwMode="auto">
              <a:xfrm>
                <a:off x="1195" y="2241"/>
                <a:ext cx="12" cy="129"/>
              </a:xfrm>
              <a:custGeom>
                <a:avLst/>
                <a:gdLst>
                  <a:gd name="T0" fmla="*/ 11 w 19"/>
                  <a:gd name="T1" fmla="*/ 128 h 148"/>
                  <a:gd name="T2" fmla="*/ 11 w 19"/>
                  <a:gd name="T3" fmla="*/ 104 h 148"/>
                  <a:gd name="T4" fmla="*/ 7 w 19"/>
                  <a:gd name="T5" fmla="*/ 88 h 148"/>
                  <a:gd name="T6" fmla="*/ 7 w 19"/>
                  <a:gd name="T7" fmla="*/ 68 h 148"/>
                  <a:gd name="T8" fmla="*/ 3 w 19"/>
                  <a:gd name="T9" fmla="*/ 56 h 148"/>
                  <a:gd name="T10" fmla="*/ 0 w 19"/>
                  <a:gd name="T11" fmla="*/ 29 h 148"/>
                  <a:gd name="T12" fmla="*/ 0 w 19"/>
                  <a:gd name="T13" fmla="*/ 0 h 148"/>
                  <a:gd name="T14" fmla="*/ 4 w 19"/>
                  <a:gd name="T15" fmla="*/ 32 h 148"/>
                  <a:gd name="T16" fmla="*/ 7 w 19"/>
                  <a:gd name="T17" fmla="*/ 60 h 148"/>
                  <a:gd name="T18" fmla="*/ 11 w 19"/>
                  <a:gd name="T19" fmla="*/ 77 h 148"/>
                  <a:gd name="T20" fmla="*/ 11 w 19"/>
                  <a:gd name="T21" fmla="*/ 99 h 148"/>
                  <a:gd name="T22" fmla="*/ 11 w 19"/>
                  <a:gd name="T23" fmla="*/ 128 h 1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48"/>
                  <a:gd name="T38" fmla="*/ 19 w 19"/>
                  <a:gd name="T39" fmla="*/ 148 h 1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48">
                    <a:moveTo>
                      <a:pt x="18" y="147"/>
                    </a:moveTo>
                    <a:lnTo>
                      <a:pt x="18" y="119"/>
                    </a:lnTo>
                    <a:lnTo>
                      <a:pt x="11" y="101"/>
                    </a:lnTo>
                    <a:lnTo>
                      <a:pt x="11" y="78"/>
                    </a:lnTo>
                    <a:lnTo>
                      <a:pt x="4" y="64"/>
                    </a:lnTo>
                    <a:lnTo>
                      <a:pt x="0" y="33"/>
                    </a:lnTo>
                    <a:lnTo>
                      <a:pt x="0" y="0"/>
                    </a:lnTo>
                    <a:lnTo>
                      <a:pt x="7" y="37"/>
                    </a:lnTo>
                    <a:lnTo>
                      <a:pt x="11" y="69"/>
                    </a:lnTo>
                    <a:lnTo>
                      <a:pt x="18" y="88"/>
                    </a:lnTo>
                    <a:lnTo>
                      <a:pt x="18" y="114"/>
                    </a:lnTo>
                    <a:lnTo>
                      <a:pt x="18" y="147"/>
                    </a:lnTo>
                  </a:path>
                </a:pathLst>
              </a:custGeom>
              <a:solidFill>
                <a:srgbClr val="402000"/>
              </a:solidFill>
              <a:ln w="12700" cap="rnd">
                <a:noFill/>
                <a:round/>
                <a:headEnd/>
                <a:tailEnd/>
              </a:ln>
            </p:spPr>
            <p:txBody>
              <a:bodyPr>
                <a:prstTxWarp prst="textNoShape">
                  <a:avLst/>
                </a:prstTxWarp>
              </a:bodyPr>
              <a:lstStyle/>
              <a:p>
                <a:endParaRPr lang="en-US"/>
              </a:p>
            </p:txBody>
          </p:sp>
          <p:sp>
            <p:nvSpPr>
              <p:cNvPr id="142" name="Freeform 53"/>
              <p:cNvSpPr>
                <a:spLocks/>
              </p:cNvSpPr>
              <p:nvPr/>
            </p:nvSpPr>
            <p:spPr bwMode="auto">
              <a:xfrm>
                <a:off x="1109" y="2180"/>
                <a:ext cx="75" cy="148"/>
              </a:xfrm>
              <a:custGeom>
                <a:avLst/>
                <a:gdLst>
                  <a:gd name="T0" fmla="*/ 70 w 117"/>
                  <a:gd name="T1" fmla="*/ 147 h 171"/>
                  <a:gd name="T2" fmla="*/ 63 w 117"/>
                  <a:gd name="T3" fmla="*/ 127 h 171"/>
                  <a:gd name="T4" fmla="*/ 63 w 117"/>
                  <a:gd name="T5" fmla="*/ 107 h 171"/>
                  <a:gd name="T6" fmla="*/ 56 w 117"/>
                  <a:gd name="T7" fmla="*/ 100 h 171"/>
                  <a:gd name="T8" fmla="*/ 56 w 117"/>
                  <a:gd name="T9" fmla="*/ 75 h 171"/>
                  <a:gd name="T10" fmla="*/ 42 w 117"/>
                  <a:gd name="T11" fmla="*/ 68 h 171"/>
                  <a:gd name="T12" fmla="*/ 32 w 117"/>
                  <a:gd name="T13" fmla="*/ 48 h 171"/>
                  <a:gd name="T14" fmla="*/ 24 w 117"/>
                  <a:gd name="T15" fmla="*/ 35 h 171"/>
                  <a:gd name="T16" fmla="*/ 10 w 117"/>
                  <a:gd name="T17" fmla="*/ 11 h 171"/>
                  <a:gd name="T18" fmla="*/ 0 w 117"/>
                  <a:gd name="T19" fmla="*/ 0 h 171"/>
                  <a:gd name="T20" fmla="*/ 21 w 117"/>
                  <a:gd name="T21" fmla="*/ 9 h 171"/>
                  <a:gd name="T22" fmla="*/ 42 w 117"/>
                  <a:gd name="T23" fmla="*/ 23 h 171"/>
                  <a:gd name="T24" fmla="*/ 49 w 117"/>
                  <a:gd name="T25" fmla="*/ 48 h 171"/>
                  <a:gd name="T26" fmla="*/ 67 w 117"/>
                  <a:gd name="T27" fmla="*/ 64 h 171"/>
                  <a:gd name="T28" fmla="*/ 70 w 117"/>
                  <a:gd name="T29" fmla="*/ 83 h 171"/>
                  <a:gd name="T30" fmla="*/ 70 w 117"/>
                  <a:gd name="T31" fmla="*/ 107 h 171"/>
                  <a:gd name="T32" fmla="*/ 74 w 117"/>
                  <a:gd name="T33" fmla="*/ 127 h 171"/>
                  <a:gd name="T34" fmla="*/ 70 w 117"/>
                  <a:gd name="T35" fmla="*/ 147 h 1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7"/>
                  <a:gd name="T55" fmla="*/ 0 h 171"/>
                  <a:gd name="T56" fmla="*/ 117 w 117"/>
                  <a:gd name="T57" fmla="*/ 171 h 1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7" h="171">
                    <a:moveTo>
                      <a:pt x="109" y="170"/>
                    </a:moveTo>
                    <a:lnTo>
                      <a:pt x="98" y="147"/>
                    </a:lnTo>
                    <a:lnTo>
                      <a:pt x="98" y="124"/>
                    </a:lnTo>
                    <a:lnTo>
                      <a:pt x="88" y="115"/>
                    </a:lnTo>
                    <a:lnTo>
                      <a:pt x="88" y="87"/>
                    </a:lnTo>
                    <a:lnTo>
                      <a:pt x="66" y="78"/>
                    </a:lnTo>
                    <a:lnTo>
                      <a:pt x="50" y="55"/>
                    </a:lnTo>
                    <a:lnTo>
                      <a:pt x="38" y="41"/>
                    </a:lnTo>
                    <a:lnTo>
                      <a:pt x="16" y="13"/>
                    </a:lnTo>
                    <a:lnTo>
                      <a:pt x="0" y="0"/>
                    </a:lnTo>
                    <a:lnTo>
                      <a:pt x="32" y="10"/>
                    </a:lnTo>
                    <a:lnTo>
                      <a:pt x="66" y="27"/>
                    </a:lnTo>
                    <a:lnTo>
                      <a:pt x="77" y="55"/>
                    </a:lnTo>
                    <a:lnTo>
                      <a:pt x="104" y="74"/>
                    </a:lnTo>
                    <a:lnTo>
                      <a:pt x="109" y="96"/>
                    </a:lnTo>
                    <a:lnTo>
                      <a:pt x="109" y="124"/>
                    </a:lnTo>
                    <a:lnTo>
                      <a:pt x="116" y="147"/>
                    </a:lnTo>
                    <a:lnTo>
                      <a:pt x="109" y="170"/>
                    </a:lnTo>
                  </a:path>
                </a:pathLst>
              </a:custGeom>
              <a:solidFill>
                <a:srgbClr val="402000"/>
              </a:solidFill>
              <a:ln w="12700" cap="rnd">
                <a:noFill/>
                <a:round/>
                <a:headEnd/>
                <a:tailEnd/>
              </a:ln>
            </p:spPr>
            <p:txBody>
              <a:bodyPr>
                <a:prstTxWarp prst="textNoShape">
                  <a:avLst/>
                </a:prstTxWarp>
              </a:bodyPr>
              <a:lstStyle/>
              <a:p>
                <a:endParaRPr lang="en-US"/>
              </a:p>
            </p:txBody>
          </p:sp>
          <p:sp>
            <p:nvSpPr>
              <p:cNvPr id="143" name="Freeform 54"/>
              <p:cNvSpPr>
                <a:spLocks/>
              </p:cNvSpPr>
              <p:nvPr/>
            </p:nvSpPr>
            <p:spPr bwMode="auto">
              <a:xfrm>
                <a:off x="1070" y="2168"/>
                <a:ext cx="47" cy="135"/>
              </a:xfrm>
              <a:custGeom>
                <a:avLst/>
                <a:gdLst>
                  <a:gd name="T0" fmla="*/ 43 w 74"/>
                  <a:gd name="T1" fmla="*/ 134 h 156"/>
                  <a:gd name="T2" fmla="*/ 46 w 74"/>
                  <a:gd name="T3" fmla="*/ 123 h 156"/>
                  <a:gd name="T4" fmla="*/ 46 w 74"/>
                  <a:gd name="T5" fmla="*/ 114 h 156"/>
                  <a:gd name="T6" fmla="*/ 43 w 74"/>
                  <a:gd name="T7" fmla="*/ 91 h 156"/>
                  <a:gd name="T8" fmla="*/ 40 w 74"/>
                  <a:gd name="T9" fmla="*/ 75 h 156"/>
                  <a:gd name="T10" fmla="*/ 36 w 74"/>
                  <a:gd name="T11" fmla="*/ 59 h 156"/>
                  <a:gd name="T12" fmla="*/ 30 w 74"/>
                  <a:gd name="T13" fmla="*/ 47 h 156"/>
                  <a:gd name="T14" fmla="*/ 24 w 74"/>
                  <a:gd name="T15" fmla="*/ 35 h 156"/>
                  <a:gd name="T16" fmla="*/ 24 w 74"/>
                  <a:gd name="T17" fmla="*/ 20 h 156"/>
                  <a:gd name="T18" fmla="*/ 0 w 74"/>
                  <a:gd name="T19" fmla="*/ 0 h 156"/>
                  <a:gd name="T20" fmla="*/ 13 w 74"/>
                  <a:gd name="T21" fmla="*/ 20 h 156"/>
                  <a:gd name="T22" fmla="*/ 17 w 74"/>
                  <a:gd name="T23" fmla="*/ 31 h 156"/>
                  <a:gd name="T24" fmla="*/ 24 w 74"/>
                  <a:gd name="T25" fmla="*/ 43 h 156"/>
                  <a:gd name="T26" fmla="*/ 27 w 74"/>
                  <a:gd name="T27" fmla="*/ 55 h 156"/>
                  <a:gd name="T28" fmla="*/ 30 w 74"/>
                  <a:gd name="T29" fmla="*/ 71 h 156"/>
                  <a:gd name="T30" fmla="*/ 33 w 74"/>
                  <a:gd name="T31" fmla="*/ 91 h 156"/>
                  <a:gd name="T32" fmla="*/ 43 w 74"/>
                  <a:gd name="T33" fmla="*/ 106 h 156"/>
                  <a:gd name="T34" fmla="*/ 43 w 74"/>
                  <a:gd name="T35" fmla="*/ 134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4"/>
                  <a:gd name="T55" fmla="*/ 0 h 156"/>
                  <a:gd name="T56" fmla="*/ 74 w 74"/>
                  <a:gd name="T57" fmla="*/ 156 h 1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4" h="156">
                    <a:moveTo>
                      <a:pt x="68" y="155"/>
                    </a:moveTo>
                    <a:lnTo>
                      <a:pt x="73" y="142"/>
                    </a:lnTo>
                    <a:lnTo>
                      <a:pt x="73" y="132"/>
                    </a:lnTo>
                    <a:lnTo>
                      <a:pt x="68" y="105"/>
                    </a:lnTo>
                    <a:lnTo>
                      <a:pt x="63" y="87"/>
                    </a:lnTo>
                    <a:lnTo>
                      <a:pt x="57" y="68"/>
                    </a:lnTo>
                    <a:lnTo>
                      <a:pt x="47" y="54"/>
                    </a:lnTo>
                    <a:lnTo>
                      <a:pt x="37" y="41"/>
                    </a:lnTo>
                    <a:lnTo>
                      <a:pt x="37" y="23"/>
                    </a:lnTo>
                    <a:lnTo>
                      <a:pt x="0" y="0"/>
                    </a:lnTo>
                    <a:lnTo>
                      <a:pt x="21" y="23"/>
                    </a:lnTo>
                    <a:lnTo>
                      <a:pt x="27" y="36"/>
                    </a:lnTo>
                    <a:lnTo>
                      <a:pt x="37" y="50"/>
                    </a:lnTo>
                    <a:lnTo>
                      <a:pt x="43" y="64"/>
                    </a:lnTo>
                    <a:lnTo>
                      <a:pt x="47" y="82"/>
                    </a:lnTo>
                    <a:lnTo>
                      <a:pt x="52" y="105"/>
                    </a:lnTo>
                    <a:lnTo>
                      <a:pt x="68" y="123"/>
                    </a:lnTo>
                    <a:lnTo>
                      <a:pt x="68" y="155"/>
                    </a:lnTo>
                  </a:path>
                </a:pathLst>
              </a:custGeom>
              <a:solidFill>
                <a:srgbClr val="402000"/>
              </a:solidFill>
              <a:ln w="12700" cap="rnd">
                <a:noFill/>
                <a:round/>
                <a:headEnd/>
                <a:tailEnd/>
              </a:ln>
            </p:spPr>
            <p:txBody>
              <a:bodyPr>
                <a:prstTxWarp prst="textNoShape">
                  <a:avLst/>
                </a:prstTxWarp>
              </a:bodyPr>
              <a:lstStyle/>
              <a:p>
                <a:endParaRPr lang="en-US"/>
              </a:p>
            </p:txBody>
          </p:sp>
          <p:sp>
            <p:nvSpPr>
              <p:cNvPr id="144" name="Freeform 55"/>
              <p:cNvSpPr>
                <a:spLocks/>
              </p:cNvSpPr>
              <p:nvPr/>
            </p:nvSpPr>
            <p:spPr bwMode="auto">
              <a:xfrm>
                <a:off x="1074" y="2157"/>
                <a:ext cx="60" cy="120"/>
              </a:xfrm>
              <a:custGeom>
                <a:avLst/>
                <a:gdLst>
                  <a:gd name="T0" fmla="*/ 59 w 93"/>
                  <a:gd name="T1" fmla="*/ 119 h 138"/>
                  <a:gd name="T2" fmla="*/ 48 w 93"/>
                  <a:gd name="T3" fmla="*/ 103 h 138"/>
                  <a:gd name="T4" fmla="*/ 41 w 93"/>
                  <a:gd name="T5" fmla="*/ 88 h 138"/>
                  <a:gd name="T6" fmla="*/ 41 w 93"/>
                  <a:gd name="T7" fmla="*/ 76 h 138"/>
                  <a:gd name="T8" fmla="*/ 38 w 93"/>
                  <a:gd name="T9" fmla="*/ 56 h 138"/>
                  <a:gd name="T10" fmla="*/ 28 w 93"/>
                  <a:gd name="T11" fmla="*/ 48 h 138"/>
                  <a:gd name="T12" fmla="*/ 25 w 93"/>
                  <a:gd name="T13" fmla="*/ 36 h 138"/>
                  <a:gd name="T14" fmla="*/ 25 w 93"/>
                  <a:gd name="T15" fmla="*/ 28 h 138"/>
                  <a:gd name="T16" fmla="*/ 14 w 93"/>
                  <a:gd name="T17" fmla="*/ 11 h 138"/>
                  <a:gd name="T18" fmla="*/ 0 w 93"/>
                  <a:gd name="T19" fmla="*/ 0 h 138"/>
                  <a:gd name="T20" fmla="*/ 14 w 93"/>
                  <a:gd name="T21" fmla="*/ 8 h 138"/>
                  <a:gd name="T22" fmla="*/ 28 w 93"/>
                  <a:gd name="T23" fmla="*/ 20 h 138"/>
                  <a:gd name="T24" fmla="*/ 35 w 93"/>
                  <a:gd name="T25" fmla="*/ 31 h 138"/>
                  <a:gd name="T26" fmla="*/ 41 w 93"/>
                  <a:gd name="T27" fmla="*/ 48 h 138"/>
                  <a:gd name="T28" fmla="*/ 48 w 93"/>
                  <a:gd name="T29" fmla="*/ 60 h 138"/>
                  <a:gd name="T30" fmla="*/ 52 w 93"/>
                  <a:gd name="T31" fmla="*/ 76 h 138"/>
                  <a:gd name="T32" fmla="*/ 52 w 93"/>
                  <a:gd name="T33" fmla="*/ 83 h 138"/>
                  <a:gd name="T34" fmla="*/ 55 w 93"/>
                  <a:gd name="T35" fmla="*/ 99 h 138"/>
                  <a:gd name="T36" fmla="*/ 59 w 93"/>
                  <a:gd name="T37" fmla="*/ 119 h 1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3"/>
                  <a:gd name="T58" fmla="*/ 0 h 138"/>
                  <a:gd name="T59" fmla="*/ 93 w 93"/>
                  <a:gd name="T60" fmla="*/ 138 h 1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3" h="138">
                    <a:moveTo>
                      <a:pt x="92" y="137"/>
                    </a:moveTo>
                    <a:lnTo>
                      <a:pt x="75" y="119"/>
                    </a:lnTo>
                    <a:lnTo>
                      <a:pt x="64" y="101"/>
                    </a:lnTo>
                    <a:lnTo>
                      <a:pt x="64" y="87"/>
                    </a:lnTo>
                    <a:lnTo>
                      <a:pt x="59" y="64"/>
                    </a:lnTo>
                    <a:lnTo>
                      <a:pt x="43" y="55"/>
                    </a:lnTo>
                    <a:lnTo>
                      <a:pt x="38" y="41"/>
                    </a:lnTo>
                    <a:lnTo>
                      <a:pt x="38" y="32"/>
                    </a:lnTo>
                    <a:lnTo>
                      <a:pt x="22" y="13"/>
                    </a:lnTo>
                    <a:lnTo>
                      <a:pt x="0" y="0"/>
                    </a:lnTo>
                    <a:lnTo>
                      <a:pt x="22" y="9"/>
                    </a:lnTo>
                    <a:lnTo>
                      <a:pt x="43" y="23"/>
                    </a:lnTo>
                    <a:lnTo>
                      <a:pt x="54" y="36"/>
                    </a:lnTo>
                    <a:lnTo>
                      <a:pt x="64" y="55"/>
                    </a:lnTo>
                    <a:lnTo>
                      <a:pt x="75" y="69"/>
                    </a:lnTo>
                    <a:lnTo>
                      <a:pt x="80" y="87"/>
                    </a:lnTo>
                    <a:lnTo>
                      <a:pt x="80" y="96"/>
                    </a:lnTo>
                    <a:lnTo>
                      <a:pt x="86" y="114"/>
                    </a:lnTo>
                    <a:lnTo>
                      <a:pt x="92" y="137"/>
                    </a:lnTo>
                  </a:path>
                </a:pathLst>
              </a:custGeom>
              <a:solidFill>
                <a:srgbClr val="402000"/>
              </a:solidFill>
              <a:ln w="12700" cap="rnd">
                <a:noFill/>
                <a:round/>
                <a:headEnd/>
                <a:tailEnd/>
              </a:ln>
            </p:spPr>
            <p:txBody>
              <a:bodyPr>
                <a:prstTxWarp prst="textNoShape">
                  <a:avLst/>
                </a:prstTxWarp>
              </a:bodyPr>
              <a:lstStyle/>
              <a:p>
                <a:endParaRPr lang="en-US"/>
              </a:p>
            </p:txBody>
          </p:sp>
          <p:sp>
            <p:nvSpPr>
              <p:cNvPr id="145" name="Freeform 56"/>
              <p:cNvSpPr>
                <a:spLocks/>
              </p:cNvSpPr>
              <p:nvPr/>
            </p:nvSpPr>
            <p:spPr bwMode="auto">
              <a:xfrm>
                <a:off x="1136" y="2234"/>
                <a:ext cx="21" cy="31"/>
              </a:xfrm>
              <a:custGeom>
                <a:avLst/>
                <a:gdLst>
                  <a:gd name="T0" fmla="*/ 0 w 33"/>
                  <a:gd name="T1" fmla="*/ 0 h 36"/>
                  <a:gd name="T2" fmla="*/ 4 w 33"/>
                  <a:gd name="T3" fmla="*/ 9 h 36"/>
                  <a:gd name="T4" fmla="*/ 10 w 33"/>
                  <a:gd name="T5" fmla="*/ 16 h 36"/>
                  <a:gd name="T6" fmla="*/ 18 w 33"/>
                  <a:gd name="T7" fmla="*/ 23 h 36"/>
                  <a:gd name="T8" fmla="*/ 18 w 33"/>
                  <a:gd name="T9" fmla="*/ 30 h 36"/>
                  <a:gd name="T10" fmla="*/ 20 w 33"/>
                  <a:gd name="T11" fmla="*/ 23 h 36"/>
                  <a:gd name="T12" fmla="*/ 12 w 33"/>
                  <a:gd name="T13" fmla="*/ 16 h 36"/>
                  <a:gd name="T14" fmla="*/ 6 w 33"/>
                  <a:gd name="T15" fmla="*/ 6 h 36"/>
                  <a:gd name="T16" fmla="*/ 0 w 33"/>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36"/>
                  <a:gd name="T29" fmla="*/ 33 w 33"/>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36">
                    <a:moveTo>
                      <a:pt x="0" y="0"/>
                    </a:moveTo>
                    <a:lnTo>
                      <a:pt x="6" y="11"/>
                    </a:lnTo>
                    <a:lnTo>
                      <a:pt x="15" y="19"/>
                    </a:lnTo>
                    <a:lnTo>
                      <a:pt x="28" y="27"/>
                    </a:lnTo>
                    <a:lnTo>
                      <a:pt x="28" y="35"/>
                    </a:lnTo>
                    <a:lnTo>
                      <a:pt x="32" y="27"/>
                    </a:lnTo>
                    <a:lnTo>
                      <a:pt x="19" y="19"/>
                    </a:lnTo>
                    <a:lnTo>
                      <a:pt x="10" y="7"/>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46" name="Freeform 57"/>
              <p:cNvSpPr>
                <a:spLocks/>
              </p:cNvSpPr>
              <p:nvPr/>
            </p:nvSpPr>
            <p:spPr bwMode="auto">
              <a:xfrm>
                <a:off x="1234" y="2141"/>
                <a:ext cx="20" cy="128"/>
              </a:xfrm>
              <a:custGeom>
                <a:avLst/>
                <a:gdLst>
                  <a:gd name="T0" fmla="*/ 19 w 32"/>
                  <a:gd name="T1" fmla="*/ 127 h 147"/>
                  <a:gd name="T2" fmla="*/ 9 w 32"/>
                  <a:gd name="T3" fmla="*/ 111 h 147"/>
                  <a:gd name="T4" fmla="*/ 6 w 32"/>
                  <a:gd name="T5" fmla="*/ 91 h 147"/>
                  <a:gd name="T6" fmla="*/ 3 w 32"/>
                  <a:gd name="T7" fmla="*/ 71 h 147"/>
                  <a:gd name="T8" fmla="*/ 0 w 32"/>
                  <a:gd name="T9" fmla="*/ 59 h 147"/>
                  <a:gd name="T10" fmla="*/ 3 w 32"/>
                  <a:gd name="T11" fmla="*/ 36 h 147"/>
                  <a:gd name="T12" fmla="*/ 6 w 32"/>
                  <a:gd name="T13" fmla="*/ 16 h 147"/>
                  <a:gd name="T14" fmla="*/ 11 w 32"/>
                  <a:gd name="T15" fmla="*/ 0 h 147"/>
                  <a:gd name="T16" fmla="*/ 9 w 32"/>
                  <a:gd name="T17" fmla="*/ 19 h 147"/>
                  <a:gd name="T18" fmla="*/ 6 w 32"/>
                  <a:gd name="T19" fmla="*/ 40 h 147"/>
                  <a:gd name="T20" fmla="*/ 6 w 32"/>
                  <a:gd name="T21" fmla="*/ 59 h 147"/>
                  <a:gd name="T22" fmla="*/ 9 w 32"/>
                  <a:gd name="T23" fmla="*/ 79 h 147"/>
                  <a:gd name="T24" fmla="*/ 11 w 32"/>
                  <a:gd name="T25" fmla="*/ 99 h 147"/>
                  <a:gd name="T26" fmla="*/ 19 w 32"/>
                  <a:gd name="T27" fmla="*/ 127 h 1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
                  <a:gd name="T43" fmla="*/ 0 h 147"/>
                  <a:gd name="T44" fmla="*/ 32 w 32"/>
                  <a:gd name="T45" fmla="*/ 147 h 1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 h="147">
                    <a:moveTo>
                      <a:pt x="31" y="146"/>
                    </a:moveTo>
                    <a:lnTo>
                      <a:pt x="14" y="127"/>
                    </a:lnTo>
                    <a:lnTo>
                      <a:pt x="10" y="105"/>
                    </a:lnTo>
                    <a:lnTo>
                      <a:pt x="4" y="81"/>
                    </a:lnTo>
                    <a:lnTo>
                      <a:pt x="0" y="68"/>
                    </a:lnTo>
                    <a:lnTo>
                      <a:pt x="4" y="41"/>
                    </a:lnTo>
                    <a:lnTo>
                      <a:pt x="10" y="18"/>
                    </a:lnTo>
                    <a:lnTo>
                      <a:pt x="18" y="0"/>
                    </a:lnTo>
                    <a:lnTo>
                      <a:pt x="14" y="22"/>
                    </a:lnTo>
                    <a:lnTo>
                      <a:pt x="10" y="46"/>
                    </a:lnTo>
                    <a:lnTo>
                      <a:pt x="10" y="68"/>
                    </a:lnTo>
                    <a:lnTo>
                      <a:pt x="14" y="91"/>
                    </a:lnTo>
                    <a:lnTo>
                      <a:pt x="18" y="114"/>
                    </a:lnTo>
                    <a:lnTo>
                      <a:pt x="31" y="146"/>
                    </a:lnTo>
                  </a:path>
                </a:pathLst>
              </a:custGeom>
              <a:solidFill>
                <a:srgbClr val="402000"/>
              </a:solidFill>
              <a:ln w="12700" cap="rnd">
                <a:noFill/>
                <a:round/>
                <a:headEnd/>
                <a:tailEnd/>
              </a:ln>
            </p:spPr>
            <p:txBody>
              <a:bodyPr>
                <a:prstTxWarp prst="textNoShape">
                  <a:avLst/>
                </a:prstTxWarp>
              </a:bodyPr>
              <a:lstStyle/>
              <a:p>
                <a:endParaRPr lang="en-US"/>
              </a:p>
            </p:txBody>
          </p:sp>
          <p:sp>
            <p:nvSpPr>
              <p:cNvPr id="147" name="Freeform 58"/>
              <p:cNvSpPr>
                <a:spLocks/>
              </p:cNvSpPr>
              <p:nvPr/>
            </p:nvSpPr>
            <p:spPr bwMode="auto">
              <a:xfrm>
                <a:off x="1144" y="2149"/>
                <a:ext cx="55" cy="99"/>
              </a:xfrm>
              <a:custGeom>
                <a:avLst/>
                <a:gdLst>
                  <a:gd name="T0" fmla="*/ 54 w 86"/>
                  <a:gd name="T1" fmla="*/ 98 h 114"/>
                  <a:gd name="T2" fmla="*/ 44 w 86"/>
                  <a:gd name="T3" fmla="*/ 82 h 114"/>
                  <a:gd name="T4" fmla="*/ 44 w 86"/>
                  <a:gd name="T5" fmla="*/ 63 h 114"/>
                  <a:gd name="T6" fmla="*/ 33 w 86"/>
                  <a:gd name="T7" fmla="*/ 47 h 114"/>
                  <a:gd name="T8" fmla="*/ 30 w 86"/>
                  <a:gd name="T9" fmla="*/ 28 h 114"/>
                  <a:gd name="T10" fmla="*/ 20 w 86"/>
                  <a:gd name="T11" fmla="*/ 19 h 114"/>
                  <a:gd name="T12" fmla="*/ 10 w 86"/>
                  <a:gd name="T13" fmla="*/ 4 h 114"/>
                  <a:gd name="T14" fmla="*/ 0 w 86"/>
                  <a:gd name="T15" fmla="*/ 0 h 114"/>
                  <a:gd name="T16" fmla="*/ 13 w 86"/>
                  <a:gd name="T17" fmla="*/ 0 h 114"/>
                  <a:gd name="T18" fmla="*/ 30 w 86"/>
                  <a:gd name="T19" fmla="*/ 17 h 114"/>
                  <a:gd name="T20" fmla="*/ 41 w 86"/>
                  <a:gd name="T21" fmla="*/ 23 h 114"/>
                  <a:gd name="T22" fmla="*/ 47 w 86"/>
                  <a:gd name="T23" fmla="*/ 39 h 114"/>
                  <a:gd name="T24" fmla="*/ 54 w 86"/>
                  <a:gd name="T25" fmla="*/ 63 h 114"/>
                  <a:gd name="T26" fmla="*/ 54 w 86"/>
                  <a:gd name="T27" fmla="*/ 98 h 1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6"/>
                  <a:gd name="T43" fmla="*/ 0 h 114"/>
                  <a:gd name="T44" fmla="*/ 86 w 86"/>
                  <a:gd name="T45" fmla="*/ 114 h 1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6" h="114">
                    <a:moveTo>
                      <a:pt x="85" y="113"/>
                    </a:moveTo>
                    <a:lnTo>
                      <a:pt x="69" y="94"/>
                    </a:lnTo>
                    <a:lnTo>
                      <a:pt x="69" y="72"/>
                    </a:lnTo>
                    <a:lnTo>
                      <a:pt x="52" y="54"/>
                    </a:lnTo>
                    <a:lnTo>
                      <a:pt x="47" y="32"/>
                    </a:lnTo>
                    <a:lnTo>
                      <a:pt x="31" y="22"/>
                    </a:lnTo>
                    <a:lnTo>
                      <a:pt x="16" y="5"/>
                    </a:lnTo>
                    <a:lnTo>
                      <a:pt x="0" y="0"/>
                    </a:lnTo>
                    <a:lnTo>
                      <a:pt x="21" y="0"/>
                    </a:lnTo>
                    <a:lnTo>
                      <a:pt x="47" y="19"/>
                    </a:lnTo>
                    <a:lnTo>
                      <a:pt x="64" y="27"/>
                    </a:lnTo>
                    <a:lnTo>
                      <a:pt x="74" y="45"/>
                    </a:lnTo>
                    <a:lnTo>
                      <a:pt x="85" y="72"/>
                    </a:lnTo>
                    <a:lnTo>
                      <a:pt x="85" y="113"/>
                    </a:lnTo>
                  </a:path>
                </a:pathLst>
              </a:custGeom>
              <a:solidFill>
                <a:srgbClr val="402000"/>
              </a:solidFill>
              <a:ln w="12700" cap="rnd">
                <a:noFill/>
                <a:round/>
                <a:headEnd/>
                <a:tailEnd/>
              </a:ln>
            </p:spPr>
            <p:txBody>
              <a:bodyPr>
                <a:prstTxWarp prst="textNoShape">
                  <a:avLst/>
                </a:prstTxWarp>
              </a:bodyPr>
              <a:lstStyle/>
              <a:p>
                <a:endParaRPr lang="en-US"/>
              </a:p>
            </p:txBody>
          </p:sp>
          <p:sp>
            <p:nvSpPr>
              <p:cNvPr id="148" name="Freeform 59"/>
              <p:cNvSpPr>
                <a:spLocks/>
              </p:cNvSpPr>
              <p:nvPr/>
            </p:nvSpPr>
            <p:spPr bwMode="auto">
              <a:xfrm>
                <a:off x="1210" y="2121"/>
                <a:ext cx="12" cy="110"/>
              </a:xfrm>
              <a:custGeom>
                <a:avLst/>
                <a:gdLst>
                  <a:gd name="T0" fmla="*/ 7 w 19"/>
                  <a:gd name="T1" fmla="*/ 109 h 126"/>
                  <a:gd name="T2" fmla="*/ 4 w 19"/>
                  <a:gd name="T3" fmla="*/ 98 h 126"/>
                  <a:gd name="T4" fmla="*/ 2 w 19"/>
                  <a:gd name="T5" fmla="*/ 74 h 126"/>
                  <a:gd name="T6" fmla="*/ 0 w 19"/>
                  <a:gd name="T7" fmla="*/ 58 h 126"/>
                  <a:gd name="T8" fmla="*/ 0 w 19"/>
                  <a:gd name="T9" fmla="*/ 39 h 126"/>
                  <a:gd name="T10" fmla="*/ 2 w 19"/>
                  <a:gd name="T11" fmla="*/ 24 h 126"/>
                  <a:gd name="T12" fmla="*/ 9 w 19"/>
                  <a:gd name="T13" fmla="*/ 7 h 126"/>
                  <a:gd name="T14" fmla="*/ 11 w 19"/>
                  <a:gd name="T15" fmla="*/ 0 h 126"/>
                  <a:gd name="T16" fmla="*/ 9 w 19"/>
                  <a:gd name="T17" fmla="*/ 16 h 126"/>
                  <a:gd name="T18" fmla="*/ 4 w 19"/>
                  <a:gd name="T19" fmla="*/ 35 h 126"/>
                  <a:gd name="T20" fmla="*/ 4 w 19"/>
                  <a:gd name="T21" fmla="*/ 51 h 126"/>
                  <a:gd name="T22" fmla="*/ 4 w 19"/>
                  <a:gd name="T23" fmla="*/ 79 h 126"/>
                  <a:gd name="T24" fmla="*/ 7 w 19"/>
                  <a:gd name="T25" fmla="*/ 93 h 126"/>
                  <a:gd name="T26" fmla="*/ 7 w 19"/>
                  <a:gd name="T27" fmla="*/ 109 h 1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
                  <a:gd name="T43" fmla="*/ 0 h 126"/>
                  <a:gd name="T44" fmla="*/ 19 w 19"/>
                  <a:gd name="T45" fmla="*/ 126 h 1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 h="126">
                    <a:moveTo>
                      <a:pt x="11" y="125"/>
                    </a:moveTo>
                    <a:lnTo>
                      <a:pt x="7" y="112"/>
                    </a:lnTo>
                    <a:lnTo>
                      <a:pt x="3" y="85"/>
                    </a:lnTo>
                    <a:lnTo>
                      <a:pt x="0" y="67"/>
                    </a:lnTo>
                    <a:lnTo>
                      <a:pt x="0" y="45"/>
                    </a:lnTo>
                    <a:lnTo>
                      <a:pt x="3" y="27"/>
                    </a:lnTo>
                    <a:lnTo>
                      <a:pt x="15" y="8"/>
                    </a:lnTo>
                    <a:lnTo>
                      <a:pt x="18" y="0"/>
                    </a:lnTo>
                    <a:lnTo>
                      <a:pt x="15" y="18"/>
                    </a:lnTo>
                    <a:lnTo>
                      <a:pt x="7" y="40"/>
                    </a:lnTo>
                    <a:lnTo>
                      <a:pt x="7" y="58"/>
                    </a:lnTo>
                    <a:lnTo>
                      <a:pt x="7" y="90"/>
                    </a:lnTo>
                    <a:lnTo>
                      <a:pt x="11" y="107"/>
                    </a:lnTo>
                    <a:lnTo>
                      <a:pt x="11" y="125"/>
                    </a:lnTo>
                  </a:path>
                </a:pathLst>
              </a:custGeom>
              <a:solidFill>
                <a:srgbClr val="402000"/>
              </a:solidFill>
              <a:ln w="12700" cap="rnd">
                <a:noFill/>
                <a:round/>
                <a:headEnd/>
                <a:tailEnd/>
              </a:ln>
            </p:spPr>
            <p:txBody>
              <a:bodyPr>
                <a:prstTxWarp prst="textNoShape">
                  <a:avLst/>
                </a:prstTxWarp>
              </a:bodyPr>
              <a:lstStyle/>
              <a:p>
                <a:endParaRPr lang="en-US"/>
              </a:p>
            </p:txBody>
          </p:sp>
          <p:sp>
            <p:nvSpPr>
              <p:cNvPr id="149" name="Freeform 60"/>
              <p:cNvSpPr>
                <a:spLocks/>
              </p:cNvSpPr>
              <p:nvPr/>
            </p:nvSpPr>
            <p:spPr bwMode="auto">
              <a:xfrm>
                <a:off x="1269" y="2175"/>
                <a:ext cx="11" cy="86"/>
              </a:xfrm>
              <a:custGeom>
                <a:avLst/>
                <a:gdLst>
                  <a:gd name="T0" fmla="*/ 2 w 17"/>
                  <a:gd name="T1" fmla="*/ 0 h 100"/>
                  <a:gd name="T2" fmla="*/ 0 w 17"/>
                  <a:gd name="T3" fmla="*/ 19 h 100"/>
                  <a:gd name="T4" fmla="*/ 2 w 17"/>
                  <a:gd name="T5" fmla="*/ 39 h 100"/>
                  <a:gd name="T6" fmla="*/ 6 w 17"/>
                  <a:gd name="T7" fmla="*/ 54 h 100"/>
                  <a:gd name="T8" fmla="*/ 6 w 17"/>
                  <a:gd name="T9" fmla="*/ 66 h 100"/>
                  <a:gd name="T10" fmla="*/ 10 w 17"/>
                  <a:gd name="T11" fmla="*/ 85 h 100"/>
                  <a:gd name="T12" fmla="*/ 10 w 17"/>
                  <a:gd name="T13" fmla="*/ 70 h 100"/>
                  <a:gd name="T14" fmla="*/ 8 w 17"/>
                  <a:gd name="T15" fmla="*/ 51 h 100"/>
                  <a:gd name="T16" fmla="*/ 5 w 17"/>
                  <a:gd name="T17" fmla="*/ 39 h 100"/>
                  <a:gd name="T18" fmla="*/ 5 w 17"/>
                  <a:gd name="T19" fmla="*/ 23 h 100"/>
                  <a:gd name="T20" fmla="*/ 2 w 17"/>
                  <a:gd name="T21" fmla="*/ 0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00"/>
                  <a:gd name="T35" fmla="*/ 17 w 17"/>
                  <a:gd name="T36" fmla="*/ 100 h 1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00">
                    <a:moveTo>
                      <a:pt x="3" y="0"/>
                    </a:moveTo>
                    <a:lnTo>
                      <a:pt x="0" y="22"/>
                    </a:lnTo>
                    <a:lnTo>
                      <a:pt x="3" y="45"/>
                    </a:lnTo>
                    <a:lnTo>
                      <a:pt x="9" y="63"/>
                    </a:lnTo>
                    <a:lnTo>
                      <a:pt x="9" y="77"/>
                    </a:lnTo>
                    <a:lnTo>
                      <a:pt x="16" y="99"/>
                    </a:lnTo>
                    <a:lnTo>
                      <a:pt x="16" y="81"/>
                    </a:lnTo>
                    <a:lnTo>
                      <a:pt x="13" y="59"/>
                    </a:lnTo>
                    <a:lnTo>
                      <a:pt x="7" y="45"/>
                    </a:lnTo>
                    <a:lnTo>
                      <a:pt x="7" y="27"/>
                    </a:lnTo>
                    <a:lnTo>
                      <a:pt x="3" y="0"/>
                    </a:lnTo>
                  </a:path>
                </a:pathLst>
              </a:custGeom>
              <a:solidFill>
                <a:srgbClr val="402000"/>
              </a:solidFill>
              <a:ln w="12700" cap="rnd">
                <a:noFill/>
                <a:round/>
                <a:headEnd/>
                <a:tailEnd/>
              </a:ln>
            </p:spPr>
            <p:txBody>
              <a:bodyPr>
                <a:prstTxWarp prst="textNoShape">
                  <a:avLst/>
                </a:prstTxWarp>
              </a:bodyPr>
              <a:lstStyle/>
              <a:p>
                <a:endParaRPr lang="en-US"/>
              </a:p>
            </p:txBody>
          </p:sp>
          <p:sp>
            <p:nvSpPr>
              <p:cNvPr id="150" name="Freeform 61"/>
              <p:cNvSpPr>
                <a:spLocks/>
              </p:cNvSpPr>
              <p:nvPr/>
            </p:nvSpPr>
            <p:spPr bwMode="auto">
              <a:xfrm>
                <a:off x="1296" y="2306"/>
                <a:ext cx="1" cy="64"/>
              </a:xfrm>
              <a:custGeom>
                <a:avLst/>
                <a:gdLst>
                  <a:gd name="T0" fmla="*/ 0 w 1"/>
                  <a:gd name="T1" fmla="*/ 0 h 74"/>
                  <a:gd name="T2" fmla="*/ 0 w 1"/>
                  <a:gd name="T3" fmla="*/ 16 h 74"/>
                  <a:gd name="T4" fmla="*/ 0 w 1"/>
                  <a:gd name="T5" fmla="*/ 29 h 74"/>
                  <a:gd name="T6" fmla="*/ 0 w 1"/>
                  <a:gd name="T7" fmla="*/ 48 h 74"/>
                  <a:gd name="T8" fmla="*/ 0 w 1"/>
                  <a:gd name="T9" fmla="*/ 63 h 74"/>
                  <a:gd name="T10" fmla="*/ 0 w 1"/>
                  <a:gd name="T11" fmla="*/ 48 h 74"/>
                  <a:gd name="T12" fmla="*/ 0 w 1"/>
                  <a:gd name="T13" fmla="*/ 26 h 74"/>
                  <a:gd name="T14" fmla="*/ 0 w 1"/>
                  <a:gd name="T15" fmla="*/ 0 h 7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74"/>
                  <a:gd name="T26" fmla="*/ 1 w 1"/>
                  <a:gd name="T27" fmla="*/ 74 h 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74">
                    <a:moveTo>
                      <a:pt x="0" y="0"/>
                    </a:moveTo>
                    <a:lnTo>
                      <a:pt x="0" y="18"/>
                    </a:lnTo>
                    <a:lnTo>
                      <a:pt x="0" y="34"/>
                    </a:lnTo>
                    <a:lnTo>
                      <a:pt x="0" y="56"/>
                    </a:lnTo>
                    <a:lnTo>
                      <a:pt x="0" y="73"/>
                    </a:lnTo>
                    <a:lnTo>
                      <a:pt x="0" y="56"/>
                    </a:lnTo>
                    <a:lnTo>
                      <a:pt x="0" y="30"/>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51" name="Freeform 62"/>
              <p:cNvSpPr>
                <a:spLocks/>
              </p:cNvSpPr>
              <p:nvPr/>
            </p:nvSpPr>
            <p:spPr bwMode="auto">
              <a:xfrm>
                <a:off x="1035" y="2128"/>
                <a:ext cx="134" cy="87"/>
              </a:xfrm>
              <a:custGeom>
                <a:avLst/>
                <a:gdLst>
                  <a:gd name="T0" fmla="*/ 133 w 209"/>
                  <a:gd name="T1" fmla="*/ 86 h 99"/>
                  <a:gd name="T2" fmla="*/ 119 w 209"/>
                  <a:gd name="T3" fmla="*/ 67 h 99"/>
                  <a:gd name="T4" fmla="*/ 105 w 209"/>
                  <a:gd name="T5" fmla="*/ 52 h 99"/>
                  <a:gd name="T6" fmla="*/ 85 w 209"/>
                  <a:gd name="T7" fmla="*/ 47 h 99"/>
                  <a:gd name="T8" fmla="*/ 74 w 209"/>
                  <a:gd name="T9" fmla="*/ 39 h 99"/>
                  <a:gd name="T10" fmla="*/ 60 w 209"/>
                  <a:gd name="T11" fmla="*/ 28 h 99"/>
                  <a:gd name="T12" fmla="*/ 48 w 209"/>
                  <a:gd name="T13" fmla="*/ 24 h 99"/>
                  <a:gd name="T14" fmla="*/ 26 w 209"/>
                  <a:gd name="T15" fmla="*/ 19 h 99"/>
                  <a:gd name="T16" fmla="*/ 12 w 209"/>
                  <a:gd name="T17" fmla="*/ 12 h 99"/>
                  <a:gd name="T18" fmla="*/ 0 w 209"/>
                  <a:gd name="T19" fmla="*/ 0 h 99"/>
                  <a:gd name="T20" fmla="*/ 15 w 209"/>
                  <a:gd name="T21" fmla="*/ 8 h 99"/>
                  <a:gd name="T22" fmla="*/ 37 w 209"/>
                  <a:gd name="T23" fmla="*/ 16 h 99"/>
                  <a:gd name="T24" fmla="*/ 56 w 209"/>
                  <a:gd name="T25" fmla="*/ 16 h 99"/>
                  <a:gd name="T26" fmla="*/ 67 w 209"/>
                  <a:gd name="T27" fmla="*/ 24 h 99"/>
                  <a:gd name="T28" fmla="*/ 78 w 209"/>
                  <a:gd name="T29" fmla="*/ 28 h 99"/>
                  <a:gd name="T30" fmla="*/ 82 w 209"/>
                  <a:gd name="T31" fmla="*/ 39 h 99"/>
                  <a:gd name="T32" fmla="*/ 108 w 209"/>
                  <a:gd name="T33" fmla="*/ 39 h 99"/>
                  <a:gd name="T34" fmla="*/ 119 w 209"/>
                  <a:gd name="T35" fmla="*/ 52 h 99"/>
                  <a:gd name="T36" fmla="*/ 133 w 209"/>
                  <a:gd name="T37" fmla="*/ 70 h 99"/>
                  <a:gd name="T38" fmla="*/ 133 w 209"/>
                  <a:gd name="T39" fmla="*/ 86 h 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9"/>
                  <a:gd name="T61" fmla="*/ 0 h 99"/>
                  <a:gd name="T62" fmla="*/ 209 w 209"/>
                  <a:gd name="T63" fmla="*/ 99 h 9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9" h="99">
                    <a:moveTo>
                      <a:pt x="208" y="98"/>
                    </a:moveTo>
                    <a:lnTo>
                      <a:pt x="185" y="76"/>
                    </a:lnTo>
                    <a:lnTo>
                      <a:pt x="163" y="59"/>
                    </a:lnTo>
                    <a:lnTo>
                      <a:pt x="133" y="54"/>
                    </a:lnTo>
                    <a:lnTo>
                      <a:pt x="116" y="44"/>
                    </a:lnTo>
                    <a:lnTo>
                      <a:pt x="93" y="32"/>
                    </a:lnTo>
                    <a:lnTo>
                      <a:pt x="75" y="27"/>
                    </a:lnTo>
                    <a:lnTo>
                      <a:pt x="41" y="22"/>
                    </a:lnTo>
                    <a:lnTo>
                      <a:pt x="18" y="14"/>
                    </a:lnTo>
                    <a:lnTo>
                      <a:pt x="0" y="0"/>
                    </a:lnTo>
                    <a:lnTo>
                      <a:pt x="24" y="9"/>
                    </a:lnTo>
                    <a:lnTo>
                      <a:pt x="58" y="18"/>
                    </a:lnTo>
                    <a:lnTo>
                      <a:pt x="87" y="18"/>
                    </a:lnTo>
                    <a:lnTo>
                      <a:pt x="105" y="27"/>
                    </a:lnTo>
                    <a:lnTo>
                      <a:pt x="122" y="32"/>
                    </a:lnTo>
                    <a:lnTo>
                      <a:pt x="128" y="44"/>
                    </a:lnTo>
                    <a:lnTo>
                      <a:pt x="169" y="44"/>
                    </a:lnTo>
                    <a:lnTo>
                      <a:pt x="185" y="59"/>
                    </a:lnTo>
                    <a:lnTo>
                      <a:pt x="208" y="80"/>
                    </a:lnTo>
                    <a:lnTo>
                      <a:pt x="208" y="98"/>
                    </a:lnTo>
                  </a:path>
                </a:pathLst>
              </a:custGeom>
              <a:solidFill>
                <a:srgbClr val="402000"/>
              </a:solidFill>
              <a:ln w="12700" cap="rnd">
                <a:noFill/>
                <a:round/>
                <a:headEnd/>
                <a:tailEnd/>
              </a:ln>
            </p:spPr>
            <p:txBody>
              <a:bodyPr>
                <a:prstTxWarp prst="textNoShape">
                  <a:avLst/>
                </a:prstTxWarp>
              </a:bodyPr>
              <a:lstStyle/>
              <a:p>
                <a:endParaRPr lang="en-US"/>
              </a:p>
            </p:txBody>
          </p:sp>
          <p:sp>
            <p:nvSpPr>
              <p:cNvPr id="152" name="Freeform 63"/>
              <p:cNvSpPr>
                <a:spLocks/>
              </p:cNvSpPr>
              <p:nvPr/>
            </p:nvSpPr>
            <p:spPr bwMode="auto">
              <a:xfrm>
                <a:off x="910" y="2061"/>
                <a:ext cx="153" cy="100"/>
              </a:xfrm>
              <a:custGeom>
                <a:avLst/>
                <a:gdLst>
                  <a:gd name="T0" fmla="*/ 152 w 238"/>
                  <a:gd name="T1" fmla="*/ 99 h 115"/>
                  <a:gd name="T2" fmla="*/ 134 w 238"/>
                  <a:gd name="T3" fmla="*/ 91 h 115"/>
                  <a:gd name="T4" fmla="*/ 123 w 238"/>
                  <a:gd name="T5" fmla="*/ 83 h 115"/>
                  <a:gd name="T6" fmla="*/ 111 w 238"/>
                  <a:gd name="T7" fmla="*/ 71 h 115"/>
                  <a:gd name="T8" fmla="*/ 96 w 238"/>
                  <a:gd name="T9" fmla="*/ 56 h 115"/>
                  <a:gd name="T10" fmla="*/ 82 w 238"/>
                  <a:gd name="T11" fmla="*/ 43 h 115"/>
                  <a:gd name="T12" fmla="*/ 63 w 238"/>
                  <a:gd name="T13" fmla="*/ 37 h 115"/>
                  <a:gd name="T14" fmla="*/ 45 w 238"/>
                  <a:gd name="T15" fmla="*/ 28 h 115"/>
                  <a:gd name="T16" fmla="*/ 33 w 238"/>
                  <a:gd name="T17" fmla="*/ 20 h 115"/>
                  <a:gd name="T18" fmla="*/ 15 w 238"/>
                  <a:gd name="T19" fmla="*/ 8 h 115"/>
                  <a:gd name="T20" fmla="*/ 0 w 238"/>
                  <a:gd name="T21" fmla="*/ 0 h 115"/>
                  <a:gd name="T22" fmla="*/ 11 w 238"/>
                  <a:gd name="T23" fmla="*/ 4 h 115"/>
                  <a:gd name="T24" fmla="*/ 22 w 238"/>
                  <a:gd name="T25" fmla="*/ 12 h 115"/>
                  <a:gd name="T26" fmla="*/ 45 w 238"/>
                  <a:gd name="T27" fmla="*/ 20 h 115"/>
                  <a:gd name="T28" fmla="*/ 56 w 238"/>
                  <a:gd name="T29" fmla="*/ 28 h 115"/>
                  <a:gd name="T30" fmla="*/ 70 w 238"/>
                  <a:gd name="T31" fmla="*/ 32 h 115"/>
                  <a:gd name="T32" fmla="*/ 93 w 238"/>
                  <a:gd name="T33" fmla="*/ 48 h 115"/>
                  <a:gd name="T34" fmla="*/ 111 w 238"/>
                  <a:gd name="T35" fmla="*/ 63 h 115"/>
                  <a:gd name="T36" fmla="*/ 127 w 238"/>
                  <a:gd name="T37" fmla="*/ 79 h 115"/>
                  <a:gd name="T38" fmla="*/ 138 w 238"/>
                  <a:gd name="T39" fmla="*/ 91 h 115"/>
                  <a:gd name="T40" fmla="*/ 152 w 238"/>
                  <a:gd name="T41" fmla="*/ 99 h 1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8"/>
                  <a:gd name="T64" fmla="*/ 0 h 115"/>
                  <a:gd name="T65" fmla="*/ 238 w 238"/>
                  <a:gd name="T66" fmla="*/ 115 h 1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8" h="115">
                    <a:moveTo>
                      <a:pt x="237" y="114"/>
                    </a:moveTo>
                    <a:lnTo>
                      <a:pt x="209" y="105"/>
                    </a:lnTo>
                    <a:lnTo>
                      <a:pt x="192" y="95"/>
                    </a:lnTo>
                    <a:lnTo>
                      <a:pt x="173" y="82"/>
                    </a:lnTo>
                    <a:lnTo>
                      <a:pt x="150" y="64"/>
                    </a:lnTo>
                    <a:lnTo>
                      <a:pt x="128" y="50"/>
                    </a:lnTo>
                    <a:lnTo>
                      <a:pt x="98" y="42"/>
                    </a:lnTo>
                    <a:lnTo>
                      <a:pt x="70" y="32"/>
                    </a:lnTo>
                    <a:lnTo>
                      <a:pt x="52" y="23"/>
                    </a:lnTo>
                    <a:lnTo>
                      <a:pt x="23" y="9"/>
                    </a:lnTo>
                    <a:lnTo>
                      <a:pt x="0" y="0"/>
                    </a:lnTo>
                    <a:lnTo>
                      <a:pt x="17" y="5"/>
                    </a:lnTo>
                    <a:lnTo>
                      <a:pt x="34" y="14"/>
                    </a:lnTo>
                    <a:lnTo>
                      <a:pt x="70" y="23"/>
                    </a:lnTo>
                    <a:lnTo>
                      <a:pt x="87" y="32"/>
                    </a:lnTo>
                    <a:lnTo>
                      <a:pt x="109" y="37"/>
                    </a:lnTo>
                    <a:lnTo>
                      <a:pt x="145" y="55"/>
                    </a:lnTo>
                    <a:lnTo>
                      <a:pt x="173" y="72"/>
                    </a:lnTo>
                    <a:lnTo>
                      <a:pt x="198" y="91"/>
                    </a:lnTo>
                    <a:lnTo>
                      <a:pt x="214" y="105"/>
                    </a:lnTo>
                    <a:lnTo>
                      <a:pt x="237" y="114"/>
                    </a:lnTo>
                  </a:path>
                </a:pathLst>
              </a:custGeom>
              <a:solidFill>
                <a:srgbClr val="402000"/>
              </a:solidFill>
              <a:ln w="12700" cap="rnd">
                <a:noFill/>
                <a:round/>
                <a:headEnd/>
                <a:tailEnd/>
              </a:ln>
            </p:spPr>
            <p:txBody>
              <a:bodyPr>
                <a:prstTxWarp prst="textNoShape">
                  <a:avLst/>
                </a:prstTxWarp>
              </a:bodyPr>
              <a:lstStyle/>
              <a:p>
                <a:endParaRPr lang="en-US"/>
              </a:p>
            </p:txBody>
          </p:sp>
          <p:sp>
            <p:nvSpPr>
              <p:cNvPr id="153" name="Freeform 64"/>
              <p:cNvSpPr>
                <a:spLocks/>
              </p:cNvSpPr>
              <p:nvPr/>
            </p:nvSpPr>
            <p:spPr bwMode="auto">
              <a:xfrm>
                <a:off x="993" y="2022"/>
                <a:ext cx="35" cy="17"/>
              </a:xfrm>
              <a:custGeom>
                <a:avLst/>
                <a:gdLst>
                  <a:gd name="T0" fmla="*/ 0 w 55"/>
                  <a:gd name="T1" fmla="*/ 0 h 19"/>
                  <a:gd name="T2" fmla="*/ 0 w 55"/>
                  <a:gd name="T3" fmla="*/ 6 h 19"/>
                  <a:gd name="T4" fmla="*/ 10 w 55"/>
                  <a:gd name="T5" fmla="*/ 13 h 19"/>
                  <a:gd name="T6" fmla="*/ 18 w 55"/>
                  <a:gd name="T7" fmla="*/ 16 h 19"/>
                  <a:gd name="T8" fmla="*/ 34 w 55"/>
                  <a:gd name="T9" fmla="*/ 13 h 19"/>
                  <a:gd name="T10" fmla="*/ 34 w 55"/>
                  <a:gd name="T11" fmla="*/ 11 h 19"/>
                  <a:gd name="T12" fmla="*/ 28 w 55"/>
                  <a:gd name="T13" fmla="*/ 13 h 19"/>
                  <a:gd name="T14" fmla="*/ 16 w 55"/>
                  <a:gd name="T15" fmla="*/ 13 h 19"/>
                  <a:gd name="T16" fmla="*/ 10 w 55"/>
                  <a:gd name="T17" fmla="*/ 11 h 19"/>
                  <a:gd name="T18" fmla="*/ 0 w 55"/>
                  <a:gd name="T19" fmla="*/ 0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
                  <a:gd name="T31" fmla="*/ 0 h 19"/>
                  <a:gd name="T32" fmla="*/ 55 w 55"/>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 h="19">
                    <a:moveTo>
                      <a:pt x="0" y="0"/>
                    </a:moveTo>
                    <a:lnTo>
                      <a:pt x="0" y="7"/>
                    </a:lnTo>
                    <a:lnTo>
                      <a:pt x="15" y="14"/>
                    </a:lnTo>
                    <a:lnTo>
                      <a:pt x="29" y="18"/>
                    </a:lnTo>
                    <a:lnTo>
                      <a:pt x="54" y="14"/>
                    </a:lnTo>
                    <a:lnTo>
                      <a:pt x="54" y="12"/>
                    </a:lnTo>
                    <a:lnTo>
                      <a:pt x="44" y="14"/>
                    </a:lnTo>
                    <a:lnTo>
                      <a:pt x="25" y="14"/>
                    </a:lnTo>
                    <a:lnTo>
                      <a:pt x="15" y="12"/>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54" name="Freeform 65"/>
              <p:cNvSpPr>
                <a:spLocks/>
              </p:cNvSpPr>
              <p:nvPr/>
            </p:nvSpPr>
            <p:spPr bwMode="auto">
              <a:xfrm>
                <a:off x="997" y="2011"/>
                <a:ext cx="15" cy="15"/>
              </a:xfrm>
              <a:custGeom>
                <a:avLst/>
                <a:gdLst>
                  <a:gd name="T0" fmla="*/ 0 w 24"/>
                  <a:gd name="T1" fmla="*/ 0 h 17"/>
                  <a:gd name="T2" fmla="*/ 0 w 24"/>
                  <a:gd name="T3" fmla="*/ 8 h 17"/>
                  <a:gd name="T4" fmla="*/ 3 w 24"/>
                  <a:gd name="T5" fmla="*/ 11 h 17"/>
                  <a:gd name="T6" fmla="*/ 8 w 24"/>
                  <a:gd name="T7" fmla="*/ 14 h 17"/>
                  <a:gd name="T8" fmla="*/ 14 w 24"/>
                  <a:gd name="T9" fmla="*/ 14 h 17"/>
                  <a:gd name="T10" fmla="*/ 8 w 24"/>
                  <a:gd name="T11" fmla="*/ 11 h 17"/>
                  <a:gd name="T12" fmla="*/ 5 w 24"/>
                  <a:gd name="T13" fmla="*/ 8 h 17"/>
                  <a:gd name="T14" fmla="*/ 0 w 24"/>
                  <a:gd name="T15" fmla="*/ 0 h 17"/>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7"/>
                  <a:gd name="T26" fmla="*/ 24 w 24"/>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7">
                    <a:moveTo>
                      <a:pt x="0" y="0"/>
                    </a:moveTo>
                    <a:lnTo>
                      <a:pt x="0" y="9"/>
                    </a:lnTo>
                    <a:lnTo>
                      <a:pt x="4" y="13"/>
                    </a:lnTo>
                    <a:lnTo>
                      <a:pt x="12" y="16"/>
                    </a:lnTo>
                    <a:lnTo>
                      <a:pt x="23" y="16"/>
                    </a:lnTo>
                    <a:lnTo>
                      <a:pt x="12" y="13"/>
                    </a:lnTo>
                    <a:lnTo>
                      <a:pt x="8" y="9"/>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55" name="Freeform 66"/>
              <p:cNvSpPr>
                <a:spLocks/>
              </p:cNvSpPr>
              <p:nvPr/>
            </p:nvSpPr>
            <p:spPr bwMode="auto">
              <a:xfrm>
                <a:off x="1004" y="2002"/>
                <a:ext cx="24" cy="20"/>
              </a:xfrm>
              <a:custGeom>
                <a:avLst/>
                <a:gdLst>
                  <a:gd name="T0" fmla="*/ 3 w 37"/>
                  <a:gd name="T1" fmla="*/ 0 h 23"/>
                  <a:gd name="T2" fmla="*/ 0 w 37"/>
                  <a:gd name="T3" fmla="*/ 3 h 23"/>
                  <a:gd name="T4" fmla="*/ 0 w 37"/>
                  <a:gd name="T5" fmla="*/ 9 h 23"/>
                  <a:gd name="T6" fmla="*/ 3 w 37"/>
                  <a:gd name="T7" fmla="*/ 16 h 23"/>
                  <a:gd name="T8" fmla="*/ 12 w 37"/>
                  <a:gd name="T9" fmla="*/ 19 h 23"/>
                  <a:gd name="T10" fmla="*/ 23 w 37"/>
                  <a:gd name="T11" fmla="*/ 16 h 23"/>
                  <a:gd name="T12" fmla="*/ 18 w 37"/>
                  <a:gd name="T13" fmla="*/ 16 h 23"/>
                  <a:gd name="T14" fmla="*/ 8 w 37"/>
                  <a:gd name="T15" fmla="*/ 13 h 23"/>
                  <a:gd name="T16" fmla="*/ 6 w 37"/>
                  <a:gd name="T17" fmla="*/ 9 h 23"/>
                  <a:gd name="T18" fmla="*/ 3 w 37"/>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23"/>
                  <a:gd name="T32" fmla="*/ 37 w 37"/>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23">
                    <a:moveTo>
                      <a:pt x="4" y="0"/>
                    </a:moveTo>
                    <a:lnTo>
                      <a:pt x="0" y="4"/>
                    </a:lnTo>
                    <a:lnTo>
                      <a:pt x="0" y="10"/>
                    </a:lnTo>
                    <a:lnTo>
                      <a:pt x="4" y="18"/>
                    </a:lnTo>
                    <a:lnTo>
                      <a:pt x="18" y="22"/>
                    </a:lnTo>
                    <a:lnTo>
                      <a:pt x="36" y="18"/>
                    </a:lnTo>
                    <a:lnTo>
                      <a:pt x="27" y="18"/>
                    </a:lnTo>
                    <a:lnTo>
                      <a:pt x="13" y="15"/>
                    </a:lnTo>
                    <a:lnTo>
                      <a:pt x="9" y="10"/>
                    </a:lnTo>
                    <a:lnTo>
                      <a:pt x="4" y="0"/>
                    </a:lnTo>
                  </a:path>
                </a:pathLst>
              </a:custGeom>
              <a:solidFill>
                <a:srgbClr val="402000"/>
              </a:solidFill>
              <a:ln w="12700" cap="rnd">
                <a:noFill/>
                <a:round/>
                <a:headEnd/>
                <a:tailEnd/>
              </a:ln>
            </p:spPr>
            <p:txBody>
              <a:bodyPr>
                <a:prstTxWarp prst="textNoShape">
                  <a:avLst/>
                </a:prstTxWarp>
              </a:bodyPr>
              <a:lstStyle/>
              <a:p>
                <a:endParaRPr lang="en-US"/>
              </a:p>
            </p:txBody>
          </p:sp>
          <p:sp>
            <p:nvSpPr>
              <p:cNvPr id="156" name="Freeform 67"/>
              <p:cNvSpPr>
                <a:spLocks/>
              </p:cNvSpPr>
              <p:nvPr/>
            </p:nvSpPr>
            <p:spPr bwMode="auto">
              <a:xfrm>
                <a:off x="1015" y="1956"/>
                <a:ext cx="4" cy="52"/>
              </a:xfrm>
              <a:custGeom>
                <a:avLst/>
                <a:gdLst>
                  <a:gd name="T0" fmla="*/ 2 w 7"/>
                  <a:gd name="T1" fmla="*/ 51 h 60"/>
                  <a:gd name="T2" fmla="*/ 0 w 7"/>
                  <a:gd name="T3" fmla="*/ 48 h 60"/>
                  <a:gd name="T4" fmla="*/ 0 w 7"/>
                  <a:gd name="T5" fmla="*/ 41 h 60"/>
                  <a:gd name="T6" fmla="*/ 0 w 7"/>
                  <a:gd name="T7" fmla="*/ 33 h 60"/>
                  <a:gd name="T8" fmla="*/ 2 w 7"/>
                  <a:gd name="T9" fmla="*/ 22 h 60"/>
                  <a:gd name="T10" fmla="*/ 3 w 7"/>
                  <a:gd name="T11" fmla="*/ 11 h 60"/>
                  <a:gd name="T12" fmla="*/ 3 w 7"/>
                  <a:gd name="T13" fmla="*/ 0 h 60"/>
                  <a:gd name="T14" fmla="*/ 3 w 7"/>
                  <a:gd name="T15" fmla="*/ 18 h 60"/>
                  <a:gd name="T16" fmla="*/ 1 w 7"/>
                  <a:gd name="T17" fmla="*/ 30 h 60"/>
                  <a:gd name="T18" fmla="*/ 1 w 7"/>
                  <a:gd name="T19" fmla="*/ 41 h 60"/>
                  <a:gd name="T20" fmla="*/ 2 w 7"/>
                  <a:gd name="T21" fmla="*/ 51 h 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0"/>
                  <a:gd name="T35" fmla="*/ 7 w 7"/>
                  <a:gd name="T36" fmla="*/ 60 h 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0">
                    <a:moveTo>
                      <a:pt x="4" y="59"/>
                    </a:moveTo>
                    <a:lnTo>
                      <a:pt x="0" y="55"/>
                    </a:lnTo>
                    <a:lnTo>
                      <a:pt x="0" y="47"/>
                    </a:lnTo>
                    <a:lnTo>
                      <a:pt x="0" y="38"/>
                    </a:lnTo>
                    <a:lnTo>
                      <a:pt x="4" y="25"/>
                    </a:lnTo>
                    <a:lnTo>
                      <a:pt x="6" y="13"/>
                    </a:lnTo>
                    <a:lnTo>
                      <a:pt x="6" y="0"/>
                    </a:lnTo>
                    <a:lnTo>
                      <a:pt x="6" y="21"/>
                    </a:lnTo>
                    <a:lnTo>
                      <a:pt x="2" y="35"/>
                    </a:lnTo>
                    <a:lnTo>
                      <a:pt x="2" y="47"/>
                    </a:lnTo>
                    <a:lnTo>
                      <a:pt x="4" y="59"/>
                    </a:lnTo>
                  </a:path>
                </a:pathLst>
              </a:custGeom>
              <a:solidFill>
                <a:srgbClr val="402000"/>
              </a:solidFill>
              <a:ln w="12700" cap="rnd">
                <a:noFill/>
                <a:round/>
                <a:headEnd/>
                <a:tailEnd/>
              </a:ln>
            </p:spPr>
            <p:txBody>
              <a:bodyPr>
                <a:prstTxWarp prst="textNoShape">
                  <a:avLst/>
                </a:prstTxWarp>
              </a:bodyPr>
              <a:lstStyle/>
              <a:p>
                <a:endParaRPr lang="en-US"/>
              </a:p>
            </p:txBody>
          </p:sp>
          <p:sp>
            <p:nvSpPr>
              <p:cNvPr id="157" name="Freeform 68"/>
              <p:cNvSpPr>
                <a:spLocks/>
              </p:cNvSpPr>
              <p:nvPr/>
            </p:nvSpPr>
            <p:spPr bwMode="auto">
              <a:xfrm>
                <a:off x="1062" y="2057"/>
                <a:ext cx="40" cy="74"/>
              </a:xfrm>
              <a:custGeom>
                <a:avLst/>
                <a:gdLst>
                  <a:gd name="T0" fmla="*/ 0 w 63"/>
                  <a:gd name="T1" fmla="*/ 0 h 85"/>
                  <a:gd name="T2" fmla="*/ 10 w 63"/>
                  <a:gd name="T3" fmla="*/ 7 h 85"/>
                  <a:gd name="T4" fmla="*/ 17 w 63"/>
                  <a:gd name="T5" fmla="*/ 16 h 85"/>
                  <a:gd name="T6" fmla="*/ 20 w 63"/>
                  <a:gd name="T7" fmla="*/ 30 h 85"/>
                  <a:gd name="T8" fmla="*/ 23 w 63"/>
                  <a:gd name="T9" fmla="*/ 42 h 85"/>
                  <a:gd name="T10" fmla="*/ 23 w 63"/>
                  <a:gd name="T11" fmla="*/ 54 h 85"/>
                  <a:gd name="T12" fmla="*/ 30 w 63"/>
                  <a:gd name="T13" fmla="*/ 57 h 85"/>
                  <a:gd name="T14" fmla="*/ 39 w 63"/>
                  <a:gd name="T15" fmla="*/ 73 h 85"/>
                  <a:gd name="T16" fmla="*/ 33 w 63"/>
                  <a:gd name="T17" fmla="*/ 57 h 85"/>
                  <a:gd name="T18" fmla="*/ 27 w 63"/>
                  <a:gd name="T19" fmla="*/ 54 h 85"/>
                  <a:gd name="T20" fmla="*/ 27 w 63"/>
                  <a:gd name="T21" fmla="*/ 35 h 85"/>
                  <a:gd name="T22" fmla="*/ 23 w 63"/>
                  <a:gd name="T23" fmla="*/ 19 h 85"/>
                  <a:gd name="T24" fmla="*/ 20 w 63"/>
                  <a:gd name="T25" fmla="*/ 11 h 85"/>
                  <a:gd name="T26" fmla="*/ 0 w 63"/>
                  <a:gd name="T27" fmla="*/ 0 h 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
                  <a:gd name="T43" fmla="*/ 0 h 85"/>
                  <a:gd name="T44" fmla="*/ 63 w 63"/>
                  <a:gd name="T45" fmla="*/ 85 h 8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 h="85">
                    <a:moveTo>
                      <a:pt x="0" y="0"/>
                    </a:moveTo>
                    <a:lnTo>
                      <a:pt x="15" y="8"/>
                    </a:lnTo>
                    <a:lnTo>
                      <a:pt x="26" y="18"/>
                    </a:lnTo>
                    <a:lnTo>
                      <a:pt x="31" y="35"/>
                    </a:lnTo>
                    <a:lnTo>
                      <a:pt x="36" y="48"/>
                    </a:lnTo>
                    <a:lnTo>
                      <a:pt x="36" y="62"/>
                    </a:lnTo>
                    <a:lnTo>
                      <a:pt x="47" y="66"/>
                    </a:lnTo>
                    <a:lnTo>
                      <a:pt x="62" y="84"/>
                    </a:lnTo>
                    <a:lnTo>
                      <a:pt x="52" y="66"/>
                    </a:lnTo>
                    <a:lnTo>
                      <a:pt x="42" y="62"/>
                    </a:lnTo>
                    <a:lnTo>
                      <a:pt x="42" y="40"/>
                    </a:lnTo>
                    <a:lnTo>
                      <a:pt x="36" y="22"/>
                    </a:lnTo>
                    <a:lnTo>
                      <a:pt x="31" y="13"/>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58" name="Freeform 69"/>
              <p:cNvSpPr>
                <a:spLocks/>
              </p:cNvSpPr>
              <p:nvPr/>
            </p:nvSpPr>
            <p:spPr bwMode="auto">
              <a:xfrm>
                <a:off x="1074" y="2057"/>
                <a:ext cx="25" cy="49"/>
              </a:xfrm>
              <a:custGeom>
                <a:avLst/>
                <a:gdLst>
                  <a:gd name="T0" fmla="*/ 0 w 38"/>
                  <a:gd name="T1" fmla="*/ 0 h 56"/>
                  <a:gd name="T2" fmla="*/ 9 w 38"/>
                  <a:gd name="T3" fmla="*/ 7 h 56"/>
                  <a:gd name="T4" fmla="*/ 18 w 38"/>
                  <a:gd name="T5" fmla="*/ 15 h 56"/>
                  <a:gd name="T6" fmla="*/ 21 w 38"/>
                  <a:gd name="T7" fmla="*/ 30 h 56"/>
                  <a:gd name="T8" fmla="*/ 21 w 38"/>
                  <a:gd name="T9" fmla="*/ 45 h 56"/>
                  <a:gd name="T10" fmla="*/ 24 w 38"/>
                  <a:gd name="T11" fmla="*/ 48 h 56"/>
                  <a:gd name="T12" fmla="*/ 24 w 38"/>
                  <a:gd name="T13" fmla="*/ 37 h 56"/>
                  <a:gd name="T14" fmla="*/ 24 w 38"/>
                  <a:gd name="T15" fmla="*/ 18 h 56"/>
                  <a:gd name="T16" fmla="*/ 21 w 38"/>
                  <a:gd name="T17" fmla="*/ 7 h 56"/>
                  <a:gd name="T18" fmla="*/ 13 w 38"/>
                  <a:gd name="T19" fmla="*/ 4 h 56"/>
                  <a:gd name="T20" fmla="*/ 0 w 38"/>
                  <a:gd name="T21" fmla="*/ 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56"/>
                  <a:gd name="T35" fmla="*/ 38 w 38"/>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56">
                    <a:moveTo>
                      <a:pt x="0" y="0"/>
                    </a:moveTo>
                    <a:lnTo>
                      <a:pt x="14" y="8"/>
                    </a:lnTo>
                    <a:lnTo>
                      <a:pt x="28" y="17"/>
                    </a:lnTo>
                    <a:lnTo>
                      <a:pt x="32" y="34"/>
                    </a:lnTo>
                    <a:lnTo>
                      <a:pt x="32" y="51"/>
                    </a:lnTo>
                    <a:lnTo>
                      <a:pt x="37" y="55"/>
                    </a:lnTo>
                    <a:lnTo>
                      <a:pt x="37" y="42"/>
                    </a:lnTo>
                    <a:lnTo>
                      <a:pt x="37" y="21"/>
                    </a:lnTo>
                    <a:lnTo>
                      <a:pt x="32" y="8"/>
                    </a:lnTo>
                    <a:lnTo>
                      <a:pt x="19" y="4"/>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59" name="Freeform 70"/>
              <p:cNvSpPr>
                <a:spLocks/>
              </p:cNvSpPr>
              <p:nvPr/>
            </p:nvSpPr>
            <p:spPr bwMode="auto">
              <a:xfrm>
                <a:off x="1093" y="2054"/>
                <a:ext cx="13" cy="31"/>
              </a:xfrm>
              <a:custGeom>
                <a:avLst/>
                <a:gdLst>
                  <a:gd name="T0" fmla="*/ 5 w 19"/>
                  <a:gd name="T1" fmla="*/ 0 h 36"/>
                  <a:gd name="T2" fmla="*/ 0 w 19"/>
                  <a:gd name="T3" fmla="*/ 3 h 36"/>
                  <a:gd name="T4" fmla="*/ 8 w 19"/>
                  <a:gd name="T5" fmla="*/ 6 h 36"/>
                  <a:gd name="T6" fmla="*/ 10 w 19"/>
                  <a:gd name="T7" fmla="*/ 14 h 36"/>
                  <a:gd name="T8" fmla="*/ 10 w 19"/>
                  <a:gd name="T9" fmla="*/ 27 h 36"/>
                  <a:gd name="T10" fmla="*/ 12 w 19"/>
                  <a:gd name="T11" fmla="*/ 30 h 36"/>
                  <a:gd name="T12" fmla="*/ 12 w 19"/>
                  <a:gd name="T13" fmla="*/ 23 h 36"/>
                  <a:gd name="T14" fmla="*/ 12 w 19"/>
                  <a:gd name="T15" fmla="*/ 9 h 36"/>
                  <a:gd name="T16" fmla="*/ 5 w 19"/>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36"/>
                  <a:gd name="T29" fmla="*/ 19 w 19"/>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36">
                    <a:moveTo>
                      <a:pt x="7" y="0"/>
                    </a:moveTo>
                    <a:lnTo>
                      <a:pt x="0" y="4"/>
                    </a:lnTo>
                    <a:lnTo>
                      <a:pt x="11" y="7"/>
                    </a:lnTo>
                    <a:lnTo>
                      <a:pt x="14" y="16"/>
                    </a:lnTo>
                    <a:lnTo>
                      <a:pt x="14" y="31"/>
                    </a:lnTo>
                    <a:lnTo>
                      <a:pt x="18" y="35"/>
                    </a:lnTo>
                    <a:lnTo>
                      <a:pt x="18" y="27"/>
                    </a:lnTo>
                    <a:lnTo>
                      <a:pt x="18" y="11"/>
                    </a:lnTo>
                    <a:lnTo>
                      <a:pt x="7" y="0"/>
                    </a:lnTo>
                  </a:path>
                </a:pathLst>
              </a:custGeom>
              <a:solidFill>
                <a:srgbClr val="402000"/>
              </a:solidFill>
              <a:ln w="12700" cap="rnd">
                <a:noFill/>
                <a:round/>
                <a:headEnd/>
                <a:tailEnd/>
              </a:ln>
            </p:spPr>
            <p:txBody>
              <a:bodyPr>
                <a:prstTxWarp prst="textNoShape">
                  <a:avLst/>
                </a:prstTxWarp>
              </a:bodyPr>
              <a:lstStyle/>
              <a:p>
                <a:endParaRPr lang="en-US"/>
              </a:p>
            </p:txBody>
          </p:sp>
          <p:sp>
            <p:nvSpPr>
              <p:cNvPr id="160" name="Freeform 71"/>
              <p:cNvSpPr>
                <a:spLocks/>
              </p:cNvSpPr>
              <p:nvPr/>
            </p:nvSpPr>
            <p:spPr bwMode="auto">
              <a:xfrm>
                <a:off x="1105" y="2037"/>
                <a:ext cx="8" cy="65"/>
              </a:xfrm>
              <a:custGeom>
                <a:avLst/>
                <a:gdLst>
                  <a:gd name="T0" fmla="*/ 4 w 13"/>
                  <a:gd name="T1" fmla="*/ 0 h 74"/>
                  <a:gd name="T2" fmla="*/ 0 w 13"/>
                  <a:gd name="T3" fmla="*/ 11 h 74"/>
                  <a:gd name="T4" fmla="*/ 4 w 13"/>
                  <a:gd name="T5" fmla="*/ 15 h 74"/>
                  <a:gd name="T6" fmla="*/ 6 w 13"/>
                  <a:gd name="T7" fmla="*/ 23 h 74"/>
                  <a:gd name="T8" fmla="*/ 6 w 13"/>
                  <a:gd name="T9" fmla="*/ 34 h 74"/>
                  <a:gd name="T10" fmla="*/ 6 w 13"/>
                  <a:gd name="T11" fmla="*/ 49 h 74"/>
                  <a:gd name="T12" fmla="*/ 6 w 13"/>
                  <a:gd name="T13" fmla="*/ 57 h 74"/>
                  <a:gd name="T14" fmla="*/ 7 w 13"/>
                  <a:gd name="T15" fmla="*/ 64 h 74"/>
                  <a:gd name="T16" fmla="*/ 7 w 13"/>
                  <a:gd name="T17" fmla="*/ 53 h 74"/>
                  <a:gd name="T18" fmla="*/ 7 w 13"/>
                  <a:gd name="T19" fmla="*/ 38 h 74"/>
                  <a:gd name="T20" fmla="*/ 7 w 13"/>
                  <a:gd name="T21" fmla="*/ 23 h 74"/>
                  <a:gd name="T22" fmla="*/ 7 w 13"/>
                  <a:gd name="T23" fmla="*/ 7 h 74"/>
                  <a:gd name="T24" fmla="*/ 4 w 13"/>
                  <a:gd name="T25" fmla="*/ 0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74"/>
                  <a:gd name="T41" fmla="*/ 13 w 13"/>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74">
                    <a:moveTo>
                      <a:pt x="6" y="0"/>
                    </a:moveTo>
                    <a:lnTo>
                      <a:pt x="0" y="13"/>
                    </a:lnTo>
                    <a:lnTo>
                      <a:pt x="6" y="17"/>
                    </a:lnTo>
                    <a:lnTo>
                      <a:pt x="9" y="26"/>
                    </a:lnTo>
                    <a:lnTo>
                      <a:pt x="9" y="39"/>
                    </a:lnTo>
                    <a:lnTo>
                      <a:pt x="9" y="56"/>
                    </a:lnTo>
                    <a:lnTo>
                      <a:pt x="9" y="65"/>
                    </a:lnTo>
                    <a:lnTo>
                      <a:pt x="12" y="73"/>
                    </a:lnTo>
                    <a:lnTo>
                      <a:pt x="12" y="60"/>
                    </a:lnTo>
                    <a:lnTo>
                      <a:pt x="12" y="43"/>
                    </a:lnTo>
                    <a:lnTo>
                      <a:pt x="12" y="26"/>
                    </a:lnTo>
                    <a:lnTo>
                      <a:pt x="12" y="8"/>
                    </a:lnTo>
                    <a:lnTo>
                      <a:pt x="6" y="0"/>
                    </a:lnTo>
                  </a:path>
                </a:pathLst>
              </a:custGeom>
              <a:solidFill>
                <a:srgbClr val="402000"/>
              </a:solidFill>
              <a:ln w="12700" cap="rnd">
                <a:noFill/>
                <a:round/>
                <a:headEnd/>
                <a:tailEnd/>
              </a:ln>
            </p:spPr>
            <p:txBody>
              <a:bodyPr>
                <a:prstTxWarp prst="textNoShape">
                  <a:avLst/>
                </a:prstTxWarp>
              </a:bodyPr>
              <a:lstStyle/>
              <a:p>
                <a:endParaRPr lang="en-US"/>
              </a:p>
            </p:txBody>
          </p:sp>
          <p:sp>
            <p:nvSpPr>
              <p:cNvPr id="161" name="Freeform 72"/>
              <p:cNvSpPr>
                <a:spLocks/>
              </p:cNvSpPr>
              <p:nvPr/>
            </p:nvSpPr>
            <p:spPr bwMode="auto">
              <a:xfrm>
                <a:off x="1113" y="2121"/>
                <a:ext cx="36" cy="40"/>
              </a:xfrm>
              <a:custGeom>
                <a:avLst/>
                <a:gdLst>
                  <a:gd name="T0" fmla="*/ 0 w 57"/>
                  <a:gd name="T1" fmla="*/ 0 h 45"/>
                  <a:gd name="T2" fmla="*/ 6 w 57"/>
                  <a:gd name="T3" fmla="*/ 18 h 45"/>
                  <a:gd name="T4" fmla="*/ 13 w 57"/>
                  <a:gd name="T5" fmla="*/ 24 h 45"/>
                  <a:gd name="T6" fmla="*/ 26 w 57"/>
                  <a:gd name="T7" fmla="*/ 36 h 45"/>
                  <a:gd name="T8" fmla="*/ 35 w 57"/>
                  <a:gd name="T9" fmla="*/ 39 h 45"/>
                  <a:gd name="T10" fmla="*/ 26 w 57"/>
                  <a:gd name="T11" fmla="*/ 28 h 45"/>
                  <a:gd name="T12" fmla="*/ 19 w 57"/>
                  <a:gd name="T13" fmla="*/ 24 h 45"/>
                  <a:gd name="T14" fmla="*/ 9 w 57"/>
                  <a:gd name="T15" fmla="*/ 14 h 45"/>
                  <a:gd name="T16" fmla="*/ 0 w 57"/>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45"/>
                  <a:gd name="T29" fmla="*/ 57 w 57"/>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45">
                    <a:moveTo>
                      <a:pt x="0" y="0"/>
                    </a:moveTo>
                    <a:lnTo>
                      <a:pt x="10" y="20"/>
                    </a:lnTo>
                    <a:lnTo>
                      <a:pt x="20" y="27"/>
                    </a:lnTo>
                    <a:lnTo>
                      <a:pt x="41" y="40"/>
                    </a:lnTo>
                    <a:lnTo>
                      <a:pt x="56" y="44"/>
                    </a:lnTo>
                    <a:lnTo>
                      <a:pt x="41" y="31"/>
                    </a:lnTo>
                    <a:lnTo>
                      <a:pt x="30" y="27"/>
                    </a:lnTo>
                    <a:lnTo>
                      <a:pt x="15" y="16"/>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62" name="Freeform 73"/>
              <p:cNvSpPr>
                <a:spLocks/>
              </p:cNvSpPr>
              <p:nvPr/>
            </p:nvSpPr>
            <p:spPr bwMode="auto">
              <a:xfrm>
                <a:off x="1047" y="2121"/>
                <a:ext cx="59" cy="14"/>
              </a:xfrm>
              <a:custGeom>
                <a:avLst/>
                <a:gdLst>
                  <a:gd name="T0" fmla="*/ 0 w 92"/>
                  <a:gd name="T1" fmla="*/ 0 h 15"/>
                  <a:gd name="T2" fmla="*/ 13 w 92"/>
                  <a:gd name="T3" fmla="*/ 5 h 15"/>
                  <a:gd name="T4" fmla="*/ 27 w 92"/>
                  <a:gd name="T5" fmla="*/ 7 h 15"/>
                  <a:gd name="T6" fmla="*/ 38 w 92"/>
                  <a:gd name="T7" fmla="*/ 10 h 15"/>
                  <a:gd name="T8" fmla="*/ 58 w 92"/>
                  <a:gd name="T9" fmla="*/ 13 h 15"/>
                  <a:gd name="T10" fmla="*/ 45 w 92"/>
                  <a:gd name="T11" fmla="*/ 7 h 15"/>
                  <a:gd name="T12" fmla="*/ 27 w 92"/>
                  <a:gd name="T13" fmla="*/ 3 h 15"/>
                  <a:gd name="T14" fmla="*/ 13 w 92"/>
                  <a:gd name="T15" fmla="*/ 3 h 15"/>
                  <a:gd name="T16" fmla="*/ 0 w 92"/>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2"/>
                  <a:gd name="T28" fmla="*/ 0 h 15"/>
                  <a:gd name="T29" fmla="*/ 92 w 92"/>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2" h="15">
                    <a:moveTo>
                      <a:pt x="0" y="0"/>
                    </a:moveTo>
                    <a:lnTo>
                      <a:pt x="21" y="5"/>
                    </a:lnTo>
                    <a:lnTo>
                      <a:pt x="42" y="8"/>
                    </a:lnTo>
                    <a:lnTo>
                      <a:pt x="59" y="11"/>
                    </a:lnTo>
                    <a:lnTo>
                      <a:pt x="91" y="14"/>
                    </a:lnTo>
                    <a:lnTo>
                      <a:pt x="70" y="8"/>
                    </a:lnTo>
                    <a:lnTo>
                      <a:pt x="42" y="3"/>
                    </a:lnTo>
                    <a:lnTo>
                      <a:pt x="21" y="3"/>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63" name="Freeform 74"/>
              <p:cNvSpPr>
                <a:spLocks/>
              </p:cNvSpPr>
              <p:nvPr/>
            </p:nvSpPr>
            <p:spPr bwMode="auto">
              <a:xfrm>
                <a:off x="1040" y="2095"/>
                <a:ext cx="50" cy="28"/>
              </a:xfrm>
              <a:custGeom>
                <a:avLst/>
                <a:gdLst>
                  <a:gd name="T0" fmla="*/ 0 w 79"/>
                  <a:gd name="T1" fmla="*/ 0 h 32"/>
                  <a:gd name="T2" fmla="*/ 16 w 79"/>
                  <a:gd name="T3" fmla="*/ 14 h 32"/>
                  <a:gd name="T4" fmla="*/ 29 w 79"/>
                  <a:gd name="T5" fmla="*/ 18 h 32"/>
                  <a:gd name="T6" fmla="*/ 35 w 79"/>
                  <a:gd name="T7" fmla="*/ 21 h 32"/>
                  <a:gd name="T8" fmla="*/ 49 w 79"/>
                  <a:gd name="T9" fmla="*/ 27 h 32"/>
                  <a:gd name="T10" fmla="*/ 35 w 79"/>
                  <a:gd name="T11" fmla="*/ 18 h 32"/>
                  <a:gd name="T12" fmla="*/ 26 w 79"/>
                  <a:gd name="T13" fmla="*/ 10 h 32"/>
                  <a:gd name="T14" fmla="*/ 13 w 79"/>
                  <a:gd name="T15" fmla="*/ 6 h 32"/>
                  <a:gd name="T16" fmla="*/ 0 w 79"/>
                  <a:gd name="T17" fmla="*/ 0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9"/>
                  <a:gd name="T28" fmla="*/ 0 h 32"/>
                  <a:gd name="T29" fmla="*/ 79 w 79"/>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9" h="32">
                    <a:moveTo>
                      <a:pt x="0" y="0"/>
                    </a:moveTo>
                    <a:lnTo>
                      <a:pt x="25" y="16"/>
                    </a:lnTo>
                    <a:lnTo>
                      <a:pt x="46" y="20"/>
                    </a:lnTo>
                    <a:lnTo>
                      <a:pt x="56" y="24"/>
                    </a:lnTo>
                    <a:lnTo>
                      <a:pt x="78" y="31"/>
                    </a:lnTo>
                    <a:lnTo>
                      <a:pt x="56" y="20"/>
                    </a:lnTo>
                    <a:lnTo>
                      <a:pt x="41" y="11"/>
                    </a:lnTo>
                    <a:lnTo>
                      <a:pt x="20" y="7"/>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64" name="Freeform 75"/>
              <p:cNvSpPr>
                <a:spLocks/>
              </p:cNvSpPr>
              <p:nvPr/>
            </p:nvSpPr>
            <p:spPr bwMode="auto">
              <a:xfrm>
                <a:off x="997" y="2057"/>
                <a:ext cx="78" cy="45"/>
              </a:xfrm>
              <a:custGeom>
                <a:avLst/>
                <a:gdLst>
                  <a:gd name="T0" fmla="*/ 77 w 122"/>
                  <a:gd name="T1" fmla="*/ 44 h 51"/>
                  <a:gd name="T2" fmla="*/ 67 w 122"/>
                  <a:gd name="T3" fmla="*/ 37 h 51"/>
                  <a:gd name="T4" fmla="*/ 56 w 122"/>
                  <a:gd name="T5" fmla="*/ 34 h 51"/>
                  <a:gd name="T6" fmla="*/ 46 w 122"/>
                  <a:gd name="T7" fmla="*/ 30 h 51"/>
                  <a:gd name="T8" fmla="*/ 35 w 122"/>
                  <a:gd name="T9" fmla="*/ 19 h 51"/>
                  <a:gd name="T10" fmla="*/ 24 w 122"/>
                  <a:gd name="T11" fmla="*/ 7 h 51"/>
                  <a:gd name="T12" fmla="*/ 0 w 122"/>
                  <a:gd name="T13" fmla="*/ 0 h 51"/>
                  <a:gd name="T14" fmla="*/ 24 w 122"/>
                  <a:gd name="T15" fmla="*/ 4 h 51"/>
                  <a:gd name="T16" fmla="*/ 35 w 122"/>
                  <a:gd name="T17" fmla="*/ 11 h 51"/>
                  <a:gd name="T18" fmla="*/ 50 w 122"/>
                  <a:gd name="T19" fmla="*/ 26 h 51"/>
                  <a:gd name="T20" fmla="*/ 63 w 122"/>
                  <a:gd name="T21" fmla="*/ 34 h 51"/>
                  <a:gd name="T22" fmla="*/ 77 w 122"/>
                  <a:gd name="T23" fmla="*/ 44 h 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2"/>
                  <a:gd name="T37" fmla="*/ 0 h 51"/>
                  <a:gd name="T38" fmla="*/ 122 w 122"/>
                  <a:gd name="T39" fmla="*/ 51 h 5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2" h="51">
                    <a:moveTo>
                      <a:pt x="121" y="50"/>
                    </a:moveTo>
                    <a:lnTo>
                      <a:pt x="105" y="42"/>
                    </a:lnTo>
                    <a:lnTo>
                      <a:pt x="88" y="38"/>
                    </a:lnTo>
                    <a:lnTo>
                      <a:pt x="72" y="34"/>
                    </a:lnTo>
                    <a:lnTo>
                      <a:pt x="54" y="21"/>
                    </a:lnTo>
                    <a:lnTo>
                      <a:pt x="38" y="8"/>
                    </a:lnTo>
                    <a:lnTo>
                      <a:pt x="0" y="0"/>
                    </a:lnTo>
                    <a:lnTo>
                      <a:pt x="38" y="4"/>
                    </a:lnTo>
                    <a:lnTo>
                      <a:pt x="54" y="12"/>
                    </a:lnTo>
                    <a:lnTo>
                      <a:pt x="78" y="29"/>
                    </a:lnTo>
                    <a:lnTo>
                      <a:pt x="99" y="38"/>
                    </a:lnTo>
                    <a:lnTo>
                      <a:pt x="121" y="50"/>
                    </a:lnTo>
                  </a:path>
                </a:pathLst>
              </a:custGeom>
              <a:solidFill>
                <a:srgbClr val="402000"/>
              </a:solidFill>
              <a:ln w="12700" cap="rnd">
                <a:noFill/>
                <a:round/>
                <a:headEnd/>
                <a:tailEnd/>
              </a:ln>
            </p:spPr>
            <p:txBody>
              <a:bodyPr>
                <a:prstTxWarp prst="textNoShape">
                  <a:avLst/>
                </a:prstTxWarp>
              </a:bodyPr>
              <a:lstStyle/>
              <a:p>
                <a:endParaRPr lang="en-US"/>
              </a:p>
            </p:txBody>
          </p:sp>
          <p:sp>
            <p:nvSpPr>
              <p:cNvPr id="165" name="Freeform 76"/>
              <p:cNvSpPr>
                <a:spLocks/>
              </p:cNvSpPr>
              <p:nvPr/>
            </p:nvSpPr>
            <p:spPr bwMode="auto">
              <a:xfrm>
                <a:off x="1031" y="2054"/>
                <a:ext cx="39" cy="34"/>
              </a:xfrm>
              <a:custGeom>
                <a:avLst/>
                <a:gdLst>
                  <a:gd name="T0" fmla="*/ 0 w 62"/>
                  <a:gd name="T1" fmla="*/ 0 h 40"/>
                  <a:gd name="T2" fmla="*/ 16 w 62"/>
                  <a:gd name="T3" fmla="*/ 9 h 40"/>
                  <a:gd name="T4" fmla="*/ 26 w 62"/>
                  <a:gd name="T5" fmla="*/ 20 h 40"/>
                  <a:gd name="T6" fmla="*/ 35 w 62"/>
                  <a:gd name="T7" fmla="*/ 26 h 40"/>
                  <a:gd name="T8" fmla="*/ 38 w 62"/>
                  <a:gd name="T9" fmla="*/ 33 h 40"/>
                  <a:gd name="T10" fmla="*/ 35 w 62"/>
                  <a:gd name="T11" fmla="*/ 23 h 40"/>
                  <a:gd name="T12" fmla="*/ 26 w 62"/>
                  <a:gd name="T13" fmla="*/ 20 h 40"/>
                  <a:gd name="T14" fmla="*/ 23 w 62"/>
                  <a:gd name="T15" fmla="*/ 13 h 40"/>
                  <a:gd name="T16" fmla="*/ 13 w 62"/>
                  <a:gd name="T17" fmla="*/ 7 h 40"/>
                  <a:gd name="T18" fmla="*/ 0 w 62"/>
                  <a:gd name="T19" fmla="*/ 0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
                  <a:gd name="T31" fmla="*/ 0 h 40"/>
                  <a:gd name="T32" fmla="*/ 62 w 62"/>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 h="40">
                    <a:moveTo>
                      <a:pt x="0" y="0"/>
                    </a:moveTo>
                    <a:lnTo>
                      <a:pt x="26" y="11"/>
                    </a:lnTo>
                    <a:lnTo>
                      <a:pt x="41" y="24"/>
                    </a:lnTo>
                    <a:lnTo>
                      <a:pt x="56" y="31"/>
                    </a:lnTo>
                    <a:lnTo>
                      <a:pt x="61" y="39"/>
                    </a:lnTo>
                    <a:lnTo>
                      <a:pt x="56" y="27"/>
                    </a:lnTo>
                    <a:lnTo>
                      <a:pt x="41" y="24"/>
                    </a:lnTo>
                    <a:lnTo>
                      <a:pt x="36" y="15"/>
                    </a:lnTo>
                    <a:lnTo>
                      <a:pt x="21" y="8"/>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66" name="Freeform 77"/>
              <p:cNvSpPr>
                <a:spLocks/>
              </p:cNvSpPr>
              <p:nvPr/>
            </p:nvSpPr>
            <p:spPr bwMode="auto">
              <a:xfrm>
                <a:off x="965" y="2079"/>
                <a:ext cx="75" cy="44"/>
              </a:xfrm>
              <a:custGeom>
                <a:avLst/>
                <a:gdLst>
                  <a:gd name="T0" fmla="*/ 0 w 118"/>
                  <a:gd name="T1" fmla="*/ 0 h 51"/>
                  <a:gd name="T2" fmla="*/ 17 w 118"/>
                  <a:gd name="T3" fmla="*/ 7 h 51"/>
                  <a:gd name="T4" fmla="*/ 29 w 118"/>
                  <a:gd name="T5" fmla="*/ 10 h 51"/>
                  <a:gd name="T6" fmla="*/ 32 w 118"/>
                  <a:gd name="T7" fmla="*/ 14 h 51"/>
                  <a:gd name="T8" fmla="*/ 43 w 118"/>
                  <a:gd name="T9" fmla="*/ 25 h 51"/>
                  <a:gd name="T10" fmla="*/ 53 w 118"/>
                  <a:gd name="T11" fmla="*/ 33 h 51"/>
                  <a:gd name="T12" fmla="*/ 63 w 118"/>
                  <a:gd name="T13" fmla="*/ 40 h 51"/>
                  <a:gd name="T14" fmla="*/ 74 w 118"/>
                  <a:gd name="T15" fmla="*/ 43 h 51"/>
                  <a:gd name="T16" fmla="*/ 60 w 118"/>
                  <a:gd name="T17" fmla="*/ 33 h 51"/>
                  <a:gd name="T18" fmla="*/ 53 w 118"/>
                  <a:gd name="T19" fmla="*/ 25 h 51"/>
                  <a:gd name="T20" fmla="*/ 46 w 118"/>
                  <a:gd name="T21" fmla="*/ 21 h 51"/>
                  <a:gd name="T22" fmla="*/ 36 w 118"/>
                  <a:gd name="T23" fmla="*/ 14 h 51"/>
                  <a:gd name="T24" fmla="*/ 32 w 118"/>
                  <a:gd name="T25" fmla="*/ 7 h 51"/>
                  <a:gd name="T26" fmla="*/ 20 w 118"/>
                  <a:gd name="T27" fmla="*/ 3 h 51"/>
                  <a:gd name="T28" fmla="*/ 0 w 118"/>
                  <a:gd name="T29" fmla="*/ 0 h 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8"/>
                  <a:gd name="T46" fmla="*/ 0 h 51"/>
                  <a:gd name="T47" fmla="*/ 118 w 118"/>
                  <a:gd name="T48" fmla="*/ 51 h 5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8" h="51">
                    <a:moveTo>
                      <a:pt x="0" y="0"/>
                    </a:moveTo>
                    <a:lnTo>
                      <a:pt x="27" y="8"/>
                    </a:lnTo>
                    <a:lnTo>
                      <a:pt x="45" y="12"/>
                    </a:lnTo>
                    <a:lnTo>
                      <a:pt x="50" y="16"/>
                    </a:lnTo>
                    <a:lnTo>
                      <a:pt x="67" y="29"/>
                    </a:lnTo>
                    <a:lnTo>
                      <a:pt x="83" y="38"/>
                    </a:lnTo>
                    <a:lnTo>
                      <a:pt x="99" y="46"/>
                    </a:lnTo>
                    <a:lnTo>
                      <a:pt x="117" y="50"/>
                    </a:lnTo>
                    <a:lnTo>
                      <a:pt x="94" y="38"/>
                    </a:lnTo>
                    <a:lnTo>
                      <a:pt x="83" y="29"/>
                    </a:lnTo>
                    <a:lnTo>
                      <a:pt x="72" y="24"/>
                    </a:lnTo>
                    <a:lnTo>
                      <a:pt x="56" y="16"/>
                    </a:lnTo>
                    <a:lnTo>
                      <a:pt x="50" y="8"/>
                    </a:lnTo>
                    <a:lnTo>
                      <a:pt x="32" y="4"/>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67" name="Freeform 78"/>
              <p:cNvSpPr>
                <a:spLocks/>
              </p:cNvSpPr>
              <p:nvPr/>
            </p:nvSpPr>
            <p:spPr bwMode="auto">
              <a:xfrm>
                <a:off x="997" y="2079"/>
                <a:ext cx="36" cy="27"/>
              </a:xfrm>
              <a:custGeom>
                <a:avLst/>
                <a:gdLst>
                  <a:gd name="T0" fmla="*/ 0 w 57"/>
                  <a:gd name="T1" fmla="*/ 0 h 31"/>
                  <a:gd name="T2" fmla="*/ 13 w 57"/>
                  <a:gd name="T3" fmla="*/ 3 h 31"/>
                  <a:gd name="T4" fmla="*/ 16 w 57"/>
                  <a:gd name="T5" fmla="*/ 10 h 31"/>
                  <a:gd name="T6" fmla="*/ 25 w 57"/>
                  <a:gd name="T7" fmla="*/ 17 h 31"/>
                  <a:gd name="T8" fmla="*/ 35 w 57"/>
                  <a:gd name="T9" fmla="*/ 26 h 31"/>
                  <a:gd name="T10" fmla="*/ 25 w 57"/>
                  <a:gd name="T11" fmla="*/ 13 h 31"/>
                  <a:gd name="T12" fmla="*/ 19 w 57"/>
                  <a:gd name="T13" fmla="*/ 0 h 31"/>
                  <a:gd name="T14" fmla="*/ 6 w 57"/>
                  <a:gd name="T15" fmla="*/ 0 h 31"/>
                  <a:gd name="T16" fmla="*/ 0 w 57"/>
                  <a:gd name="T17" fmla="*/ 0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31"/>
                  <a:gd name="T29" fmla="*/ 57 w 57"/>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31">
                    <a:moveTo>
                      <a:pt x="0" y="0"/>
                    </a:moveTo>
                    <a:lnTo>
                      <a:pt x="20" y="3"/>
                    </a:lnTo>
                    <a:lnTo>
                      <a:pt x="25" y="11"/>
                    </a:lnTo>
                    <a:lnTo>
                      <a:pt x="40" y="19"/>
                    </a:lnTo>
                    <a:lnTo>
                      <a:pt x="56" y="30"/>
                    </a:lnTo>
                    <a:lnTo>
                      <a:pt x="40" y="15"/>
                    </a:lnTo>
                    <a:lnTo>
                      <a:pt x="30" y="0"/>
                    </a:lnTo>
                    <a:lnTo>
                      <a:pt x="10" y="0"/>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68" name="Freeform 79"/>
              <p:cNvSpPr>
                <a:spLocks/>
              </p:cNvSpPr>
              <p:nvPr/>
            </p:nvSpPr>
            <p:spPr bwMode="auto">
              <a:xfrm>
                <a:off x="1129" y="2103"/>
                <a:ext cx="48" cy="52"/>
              </a:xfrm>
              <a:custGeom>
                <a:avLst/>
                <a:gdLst>
                  <a:gd name="T0" fmla="*/ 0 w 75"/>
                  <a:gd name="T1" fmla="*/ 0 h 60"/>
                  <a:gd name="T2" fmla="*/ 0 w 75"/>
                  <a:gd name="T3" fmla="*/ 16 h 60"/>
                  <a:gd name="T4" fmla="*/ 7 w 75"/>
                  <a:gd name="T5" fmla="*/ 26 h 60"/>
                  <a:gd name="T6" fmla="*/ 14 w 75"/>
                  <a:gd name="T7" fmla="*/ 29 h 60"/>
                  <a:gd name="T8" fmla="*/ 20 w 75"/>
                  <a:gd name="T9" fmla="*/ 33 h 60"/>
                  <a:gd name="T10" fmla="*/ 28 w 75"/>
                  <a:gd name="T11" fmla="*/ 33 h 60"/>
                  <a:gd name="T12" fmla="*/ 37 w 75"/>
                  <a:gd name="T13" fmla="*/ 37 h 60"/>
                  <a:gd name="T14" fmla="*/ 40 w 75"/>
                  <a:gd name="T15" fmla="*/ 44 h 60"/>
                  <a:gd name="T16" fmla="*/ 47 w 75"/>
                  <a:gd name="T17" fmla="*/ 51 h 60"/>
                  <a:gd name="T18" fmla="*/ 40 w 75"/>
                  <a:gd name="T19" fmla="*/ 37 h 60"/>
                  <a:gd name="T20" fmla="*/ 31 w 75"/>
                  <a:gd name="T21" fmla="*/ 33 h 60"/>
                  <a:gd name="T22" fmla="*/ 14 w 75"/>
                  <a:gd name="T23" fmla="*/ 26 h 60"/>
                  <a:gd name="T24" fmla="*/ 7 w 75"/>
                  <a:gd name="T25" fmla="*/ 19 h 60"/>
                  <a:gd name="T26" fmla="*/ 0 w 75"/>
                  <a:gd name="T27" fmla="*/ 0 h 6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5"/>
                  <a:gd name="T43" fmla="*/ 0 h 60"/>
                  <a:gd name="T44" fmla="*/ 75 w 75"/>
                  <a:gd name="T45" fmla="*/ 60 h 6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5" h="60">
                    <a:moveTo>
                      <a:pt x="0" y="0"/>
                    </a:moveTo>
                    <a:lnTo>
                      <a:pt x="0" y="18"/>
                    </a:lnTo>
                    <a:lnTo>
                      <a:pt x="11" y="30"/>
                    </a:lnTo>
                    <a:lnTo>
                      <a:pt x="22" y="34"/>
                    </a:lnTo>
                    <a:lnTo>
                      <a:pt x="32" y="38"/>
                    </a:lnTo>
                    <a:lnTo>
                      <a:pt x="43" y="38"/>
                    </a:lnTo>
                    <a:lnTo>
                      <a:pt x="58" y="43"/>
                    </a:lnTo>
                    <a:lnTo>
                      <a:pt x="63" y="51"/>
                    </a:lnTo>
                    <a:lnTo>
                      <a:pt x="74" y="59"/>
                    </a:lnTo>
                    <a:lnTo>
                      <a:pt x="63" y="43"/>
                    </a:lnTo>
                    <a:lnTo>
                      <a:pt x="48" y="38"/>
                    </a:lnTo>
                    <a:lnTo>
                      <a:pt x="22" y="30"/>
                    </a:lnTo>
                    <a:lnTo>
                      <a:pt x="11" y="22"/>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69" name="Freeform 80"/>
              <p:cNvSpPr>
                <a:spLocks/>
              </p:cNvSpPr>
              <p:nvPr/>
            </p:nvSpPr>
            <p:spPr bwMode="auto">
              <a:xfrm>
                <a:off x="1120" y="2015"/>
                <a:ext cx="57" cy="104"/>
              </a:xfrm>
              <a:custGeom>
                <a:avLst/>
                <a:gdLst>
                  <a:gd name="T0" fmla="*/ 0 w 88"/>
                  <a:gd name="T1" fmla="*/ 0 h 120"/>
                  <a:gd name="T2" fmla="*/ 0 w 88"/>
                  <a:gd name="T3" fmla="*/ 12 h 120"/>
                  <a:gd name="T4" fmla="*/ 4 w 88"/>
                  <a:gd name="T5" fmla="*/ 24 h 120"/>
                  <a:gd name="T6" fmla="*/ 4 w 88"/>
                  <a:gd name="T7" fmla="*/ 36 h 120"/>
                  <a:gd name="T8" fmla="*/ 7 w 88"/>
                  <a:gd name="T9" fmla="*/ 52 h 120"/>
                  <a:gd name="T10" fmla="*/ 10 w 88"/>
                  <a:gd name="T11" fmla="*/ 67 h 120"/>
                  <a:gd name="T12" fmla="*/ 18 w 88"/>
                  <a:gd name="T13" fmla="*/ 79 h 120"/>
                  <a:gd name="T14" fmla="*/ 36 w 88"/>
                  <a:gd name="T15" fmla="*/ 87 h 120"/>
                  <a:gd name="T16" fmla="*/ 46 w 88"/>
                  <a:gd name="T17" fmla="*/ 95 h 120"/>
                  <a:gd name="T18" fmla="*/ 56 w 88"/>
                  <a:gd name="T19" fmla="*/ 103 h 120"/>
                  <a:gd name="T20" fmla="*/ 49 w 88"/>
                  <a:gd name="T21" fmla="*/ 91 h 120"/>
                  <a:gd name="T22" fmla="*/ 43 w 88"/>
                  <a:gd name="T23" fmla="*/ 87 h 120"/>
                  <a:gd name="T24" fmla="*/ 36 w 88"/>
                  <a:gd name="T25" fmla="*/ 83 h 120"/>
                  <a:gd name="T26" fmla="*/ 21 w 88"/>
                  <a:gd name="T27" fmla="*/ 75 h 120"/>
                  <a:gd name="T28" fmla="*/ 14 w 88"/>
                  <a:gd name="T29" fmla="*/ 63 h 120"/>
                  <a:gd name="T30" fmla="*/ 10 w 88"/>
                  <a:gd name="T31" fmla="*/ 48 h 120"/>
                  <a:gd name="T32" fmla="*/ 7 w 88"/>
                  <a:gd name="T33" fmla="*/ 32 h 120"/>
                  <a:gd name="T34" fmla="*/ 7 w 88"/>
                  <a:gd name="T35" fmla="*/ 24 h 120"/>
                  <a:gd name="T36" fmla="*/ 0 w 88"/>
                  <a:gd name="T37" fmla="*/ 0 h 1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8"/>
                  <a:gd name="T58" fmla="*/ 0 h 120"/>
                  <a:gd name="T59" fmla="*/ 88 w 88"/>
                  <a:gd name="T60" fmla="*/ 120 h 1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8" h="120">
                    <a:moveTo>
                      <a:pt x="0" y="0"/>
                    </a:moveTo>
                    <a:lnTo>
                      <a:pt x="0" y="14"/>
                    </a:lnTo>
                    <a:lnTo>
                      <a:pt x="6" y="28"/>
                    </a:lnTo>
                    <a:lnTo>
                      <a:pt x="6" y="42"/>
                    </a:lnTo>
                    <a:lnTo>
                      <a:pt x="11" y="60"/>
                    </a:lnTo>
                    <a:lnTo>
                      <a:pt x="16" y="77"/>
                    </a:lnTo>
                    <a:lnTo>
                      <a:pt x="28" y="91"/>
                    </a:lnTo>
                    <a:lnTo>
                      <a:pt x="55" y="100"/>
                    </a:lnTo>
                    <a:lnTo>
                      <a:pt x="71" y="110"/>
                    </a:lnTo>
                    <a:lnTo>
                      <a:pt x="87" y="119"/>
                    </a:lnTo>
                    <a:lnTo>
                      <a:pt x="76" y="105"/>
                    </a:lnTo>
                    <a:lnTo>
                      <a:pt x="66" y="100"/>
                    </a:lnTo>
                    <a:lnTo>
                      <a:pt x="55" y="96"/>
                    </a:lnTo>
                    <a:lnTo>
                      <a:pt x="33" y="87"/>
                    </a:lnTo>
                    <a:lnTo>
                      <a:pt x="21" y="73"/>
                    </a:lnTo>
                    <a:lnTo>
                      <a:pt x="16" y="55"/>
                    </a:lnTo>
                    <a:lnTo>
                      <a:pt x="11" y="37"/>
                    </a:lnTo>
                    <a:lnTo>
                      <a:pt x="11" y="28"/>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70" name="Freeform 81"/>
              <p:cNvSpPr>
                <a:spLocks/>
              </p:cNvSpPr>
              <p:nvPr/>
            </p:nvSpPr>
            <p:spPr bwMode="auto">
              <a:xfrm>
                <a:off x="1136" y="2107"/>
                <a:ext cx="36" cy="36"/>
              </a:xfrm>
              <a:custGeom>
                <a:avLst/>
                <a:gdLst>
                  <a:gd name="T0" fmla="*/ 0 w 57"/>
                  <a:gd name="T1" fmla="*/ 0 h 42"/>
                  <a:gd name="T2" fmla="*/ 4 w 57"/>
                  <a:gd name="T3" fmla="*/ 11 h 42"/>
                  <a:gd name="T4" fmla="*/ 13 w 57"/>
                  <a:gd name="T5" fmla="*/ 18 h 42"/>
                  <a:gd name="T6" fmla="*/ 26 w 57"/>
                  <a:gd name="T7" fmla="*/ 18 h 42"/>
                  <a:gd name="T8" fmla="*/ 32 w 57"/>
                  <a:gd name="T9" fmla="*/ 25 h 42"/>
                  <a:gd name="T10" fmla="*/ 35 w 57"/>
                  <a:gd name="T11" fmla="*/ 35 h 42"/>
                  <a:gd name="T12" fmla="*/ 32 w 57"/>
                  <a:gd name="T13" fmla="*/ 21 h 42"/>
                  <a:gd name="T14" fmla="*/ 23 w 57"/>
                  <a:gd name="T15" fmla="*/ 15 h 42"/>
                  <a:gd name="T16" fmla="*/ 10 w 57"/>
                  <a:gd name="T17" fmla="*/ 11 h 42"/>
                  <a:gd name="T18" fmla="*/ 0 w 57"/>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42"/>
                  <a:gd name="T32" fmla="*/ 57 w 57"/>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42">
                    <a:moveTo>
                      <a:pt x="0" y="0"/>
                    </a:moveTo>
                    <a:lnTo>
                      <a:pt x="6" y="13"/>
                    </a:lnTo>
                    <a:lnTo>
                      <a:pt x="21" y="21"/>
                    </a:lnTo>
                    <a:lnTo>
                      <a:pt x="41" y="21"/>
                    </a:lnTo>
                    <a:lnTo>
                      <a:pt x="51" y="29"/>
                    </a:lnTo>
                    <a:lnTo>
                      <a:pt x="56" y="41"/>
                    </a:lnTo>
                    <a:lnTo>
                      <a:pt x="51" y="25"/>
                    </a:lnTo>
                    <a:lnTo>
                      <a:pt x="36" y="17"/>
                    </a:lnTo>
                    <a:lnTo>
                      <a:pt x="16" y="13"/>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71" name="Freeform 82"/>
              <p:cNvSpPr>
                <a:spLocks/>
              </p:cNvSpPr>
              <p:nvPr/>
            </p:nvSpPr>
            <p:spPr bwMode="auto">
              <a:xfrm>
                <a:off x="1132" y="2057"/>
                <a:ext cx="28" cy="36"/>
              </a:xfrm>
              <a:custGeom>
                <a:avLst/>
                <a:gdLst>
                  <a:gd name="T0" fmla="*/ 0 w 44"/>
                  <a:gd name="T1" fmla="*/ 0 h 41"/>
                  <a:gd name="T2" fmla="*/ 10 w 44"/>
                  <a:gd name="T3" fmla="*/ 18 h 41"/>
                  <a:gd name="T4" fmla="*/ 16 w 44"/>
                  <a:gd name="T5" fmla="*/ 24 h 41"/>
                  <a:gd name="T6" fmla="*/ 22 w 44"/>
                  <a:gd name="T7" fmla="*/ 32 h 41"/>
                  <a:gd name="T8" fmla="*/ 27 w 44"/>
                  <a:gd name="T9" fmla="*/ 35 h 41"/>
                  <a:gd name="T10" fmla="*/ 18 w 44"/>
                  <a:gd name="T11" fmla="*/ 24 h 41"/>
                  <a:gd name="T12" fmla="*/ 13 w 44"/>
                  <a:gd name="T13" fmla="*/ 18 h 41"/>
                  <a:gd name="T14" fmla="*/ 0 w 44"/>
                  <a:gd name="T15" fmla="*/ 0 h 41"/>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41"/>
                  <a:gd name="T26" fmla="*/ 44 w 44"/>
                  <a:gd name="T27" fmla="*/ 41 h 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41">
                    <a:moveTo>
                      <a:pt x="0" y="0"/>
                    </a:moveTo>
                    <a:lnTo>
                      <a:pt x="15" y="20"/>
                    </a:lnTo>
                    <a:lnTo>
                      <a:pt x="25" y="27"/>
                    </a:lnTo>
                    <a:lnTo>
                      <a:pt x="34" y="36"/>
                    </a:lnTo>
                    <a:lnTo>
                      <a:pt x="43" y="40"/>
                    </a:lnTo>
                    <a:lnTo>
                      <a:pt x="29" y="27"/>
                    </a:lnTo>
                    <a:lnTo>
                      <a:pt x="20" y="20"/>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72" name="Freeform 83"/>
              <p:cNvSpPr>
                <a:spLocks/>
              </p:cNvSpPr>
              <p:nvPr/>
            </p:nvSpPr>
            <p:spPr bwMode="auto">
              <a:xfrm>
                <a:off x="1124" y="1990"/>
                <a:ext cx="25" cy="83"/>
              </a:xfrm>
              <a:custGeom>
                <a:avLst/>
                <a:gdLst>
                  <a:gd name="T0" fmla="*/ 0 w 39"/>
                  <a:gd name="T1" fmla="*/ 0 h 95"/>
                  <a:gd name="T2" fmla="*/ 0 w 39"/>
                  <a:gd name="T3" fmla="*/ 16 h 95"/>
                  <a:gd name="T4" fmla="*/ 6 w 39"/>
                  <a:gd name="T5" fmla="*/ 31 h 95"/>
                  <a:gd name="T6" fmla="*/ 9 w 39"/>
                  <a:gd name="T7" fmla="*/ 46 h 95"/>
                  <a:gd name="T8" fmla="*/ 9 w 39"/>
                  <a:gd name="T9" fmla="*/ 54 h 95"/>
                  <a:gd name="T10" fmla="*/ 19 w 39"/>
                  <a:gd name="T11" fmla="*/ 70 h 95"/>
                  <a:gd name="T12" fmla="*/ 24 w 39"/>
                  <a:gd name="T13" fmla="*/ 82 h 95"/>
                  <a:gd name="T14" fmla="*/ 19 w 39"/>
                  <a:gd name="T15" fmla="*/ 66 h 95"/>
                  <a:gd name="T16" fmla="*/ 12 w 39"/>
                  <a:gd name="T17" fmla="*/ 51 h 95"/>
                  <a:gd name="T18" fmla="*/ 12 w 39"/>
                  <a:gd name="T19" fmla="*/ 31 h 95"/>
                  <a:gd name="T20" fmla="*/ 9 w 39"/>
                  <a:gd name="T21" fmla="*/ 23 h 95"/>
                  <a:gd name="T22" fmla="*/ 6 w 39"/>
                  <a:gd name="T23" fmla="*/ 7 h 95"/>
                  <a:gd name="T24" fmla="*/ 0 w 39"/>
                  <a:gd name="T25" fmla="*/ 0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
                  <a:gd name="T40" fmla="*/ 0 h 95"/>
                  <a:gd name="T41" fmla="*/ 39 w 39"/>
                  <a:gd name="T42" fmla="*/ 95 h 9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 h="95">
                    <a:moveTo>
                      <a:pt x="0" y="0"/>
                    </a:moveTo>
                    <a:lnTo>
                      <a:pt x="0" y="18"/>
                    </a:lnTo>
                    <a:lnTo>
                      <a:pt x="9" y="35"/>
                    </a:lnTo>
                    <a:lnTo>
                      <a:pt x="14" y="53"/>
                    </a:lnTo>
                    <a:lnTo>
                      <a:pt x="14" y="62"/>
                    </a:lnTo>
                    <a:lnTo>
                      <a:pt x="29" y="80"/>
                    </a:lnTo>
                    <a:lnTo>
                      <a:pt x="38" y="94"/>
                    </a:lnTo>
                    <a:lnTo>
                      <a:pt x="29" y="75"/>
                    </a:lnTo>
                    <a:lnTo>
                      <a:pt x="19" y="58"/>
                    </a:lnTo>
                    <a:lnTo>
                      <a:pt x="19" y="35"/>
                    </a:lnTo>
                    <a:lnTo>
                      <a:pt x="14" y="26"/>
                    </a:lnTo>
                    <a:lnTo>
                      <a:pt x="9" y="8"/>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73" name="Freeform 84"/>
              <p:cNvSpPr>
                <a:spLocks/>
              </p:cNvSpPr>
              <p:nvPr/>
            </p:nvSpPr>
            <p:spPr bwMode="auto">
              <a:xfrm>
                <a:off x="980" y="2007"/>
                <a:ext cx="21" cy="40"/>
              </a:xfrm>
              <a:custGeom>
                <a:avLst/>
                <a:gdLst>
                  <a:gd name="T0" fmla="*/ 0 w 33"/>
                  <a:gd name="T1" fmla="*/ 0 h 46"/>
                  <a:gd name="T2" fmla="*/ 6 w 33"/>
                  <a:gd name="T3" fmla="*/ 3 h 46"/>
                  <a:gd name="T4" fmla="*/ 6 w 33"/>
                  <a:gd name="T5" fmla="*/ 10 h 46"/>
                  <a:gd name="T6" fmla="*/ 6 w 33"/>
                  <a:gd name="T7" fmla="*/ 17 h 46"/>
                  <a:gd name="T8" fmla="*/ 10 w 33"/>
                  <a:gd name="T9" fmla="*/ 29 h 46"/>
                  <a:gd name="T10" fmla="*/ 15 w 33"/>
                  <a:gd name="T11" fmla="*/ 36 h 46"/>
                  <a:gd name="T12" fmla="*/ 20 w 33"/>
                  <a:gd name="T13" fmla="*/ 39 h 46"/>
                  <a:gd name="T14" fmla="*/ 12 w 33"/>
                  <a:gd name="T15" fmla="*/ 36 h 46"/>
                  <a:gd name="T16" fmla="*/ 3 w 33"/>
                  <a:gd name="T17" fmla="*/ 25 h 46"/>
                  <a:gd name="T18" fmla="*/ 0 w 33"/>
                  <a:gd name="T19" fmla="*/ 14 h 46"/>
                  <a:gd name="T20" fmla="*/ 0 w 33"/>
                  <a:gd name="T21" fmla="*/ 0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46"/>
                  <a:gd name="T35" fmla="*/ 33 w 33"/>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46">
                    <a:moveTo>
                      <a:pt x="0" y="0"/>
                    </a:moveTo>
                    <a:lnTo>
                      <a:pt x="9" y="4"/>
                    </a:lnTo>
                    <a:lnTo>
                      <a:pt x="9" y="12"/>
                    </a:lnTo>
                    <a:lnTo>
                      <a:pt x="9" y="20"/>
                    </a:lnTo>
                    <a:lnTo>
                      <a:pt x="15" y="33"/>
                    </a:lnTo>
                    <a:lnTo>
                      <a:pt x="23" y="41"/>
                    </a:lnTo>
                    <a:lnTo>
                      <a:pt x="32" y="45"/>
                    </a:lnTo>
                    <a:lnTo>
                      <a:pt x="19" y="41"/>
                    </a:lnTo>
                    <a:lnTo>
                      <a:pt x="4" y="29"/>
                    </a:lnTo>
                    <a:lnTo>
                      <a:pt x="0" y="16"/>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74" name="Freeform 85"/>
              <p:cNvSpPr>
                <a:spLocks/>
              </p:cNvSpPr>
              <p:nvPr/>
            </p:nvSpPr>
            <p:spPr bwMode="auto">
              <a:xfrm>
                <a:off x="965" y="2002"/>
                <a:ext cx="20" cy="49"/>
              </a:xfrm>
              <a:custGeom>
                <a:avLst/>
                <a:gdLst>
                  <a:gd name="T0" fmla="*/ 0 w 32"/>
                  <a:gd name="T1" fmla="*/ 0 h 56"/>
                  <a:gd name="T2" fmla="*/ 5 w 32"/>
                  <a:gd name="T3" fmla="*/ 4 h 56"/>
                  <a:gd name="T4" fmla="*/ 8 w 32"/>
                  <a:gd name="T5" fmla="*/ 15 h 56"/>
                  <a:gd name="T6" fmla="*/ 8 w 32"/>
                  <a:gd name="T7" fmla="*/ 26 h 56"/>
                  <a:gd name="T8" fmla="*/ 11 w 32"/>
                  <a:gd name="T9" fmla="*/ 33 h 56"/>
                  <a:gd name="T10" fmla="*/ 19 w 32"/>
                  <a:gd name="T11" fmla="*/ 48 h 56"/>
                  <a:gd name="T12" fmla="*/ 11 w 32"/>
                  <a:gd name="T13" fmla="*/ 40 h 56"/>
                  <a:gd name="T14" fmla="*/ 5 w 32"/>
                  <a:gd name="T15" fmla="*/ 22 h 56"/>
                  <a:gd name="T16" fmla="*/ 3 w 32"/>
                  <a:gd name="T17" fmla="*/ 11 h 56"/>
                  <a:gd name="T18" fmla="*/ 0 w 32"/>
                  <a:gd name="T19" fmla="*/ 0 h 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56"/>
                  <a:gd name="T32" fmla="*/ 32 w 32"/>
                  <a:gd name="T33" fmla="*/ 56 h 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56">
                    <a:moveTo>
                      <a:pt x="0" y="0"/>
                    </a:moveTo>
                    <a:lnTo>
                      <a:pt x="8" y="4"/>
                    </a:lnTo>
                    <a:lnTo>
                      <a:pt x="13" y="17"/>
                    </a:lnTo>
                    <a:lnTo>
                      <a:pt x="13" y="30"/>
                    </a:lnTo>
                    <a:lnTo>
                      <a:pt x="17" y="38"/>
                    </a:lnTo>
                    <a:lnTo>
                      <a:pt x="31" y="55"/>
                    </a:lnTo>
                    <a:lnTo>
                      <a:pt x="17" y="46"/>
                    </a:lnTo>
                    <a:lnTo>
                      <a:pt x="8" y="25"/>
                    </a:lnTo>
                    <a:lnTo>
                      <a:pt x="4" y="13"/>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75" name="Freeform 86"/>
              <p:cNvSpPr>
                <a:spLocks/>
              </p:cNvSpPr>
              <p:nvPr/>
            </p:nvSpPr>
            <p:spPr bwMode="auto">
              <a:xfrm>
                <a:off x="953" y="2002"/>
                <a:ext cx="55" cy="61"/>
              </a:xfrm>
              <a:custGeom>
                <a:avLst/>
                <a:gdLst>
                  <a:gd name="T0" fmla="*/ 0 w 87"/>
                  <a:gd name="T1" fmla="*/ 0 h 70"/>
                  <a:gd name="T2" fmla="*/ 3 w 87"/>
                  <a:gd name="T3" fmla="*/ 15 h 70"/>
                  <a:gd name="T4" fmla="*/ 13 w 87"/>
                  <a:gd name="T5" fmla="*/ 31 h 70"/>
                  <a:gd name="T6" fmla="*/ 20 w 87"/>
                  <a:gd name="T7" fmla="*/ 45 h 70"/>
                  <a:gd name="T8" fmla="*/ 30 w 87"/>
                  <a:gd name="T9" fmla="*/ 57 h 70"/>
                  <a:gd name="T10" fmla="*/ 44 w 87"/>
                  <a:gd name="T11" fmla="*/ 60 h 70"/>
                  <a:gd name="T12" fmla="*/ 54 w 87"/>
                  <a:gd name="T13" fmla="*/ 60 h 70"/>
                  <a:gd name="T14" fmla="*/ 41 w 87"/>
                  <a:gd name="T15" fmla="*/ 60 h 70"/>
                  <a:gd name="T16" fmla="*/ 27 w 87"/>
                  <a:gd name="T17" fmla="*/ 57 h 70"/>
                  <a:gd name="T18" fmla="*/ 16 w 87"/>
                  <a:gd name="T19" fmla="*/ 49 h 70"/>
                  <a:gd name="T20" fmla="*/ 10 w 87"/>
                  <a:gd name="T21" fmla="*/ 34 h 70"/>
                  <a:gd name="T22" fmla="*/ 3 w 87"/>
                  <a:gd name="T23" fmla="*/ 19 h 70"/>
                  <a:gd name="T24" fmla="*/ 0 w 87"/>
                  <a:gd name="T25" fmla="*/ 0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7"/>
                  <a:gd name="T40" fmla="*/ 0 h 70"/>
                  <a:gd name="T41" fmla="*/ 87 w 87"/>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7" h="70">
                    <a:moveTo>
                      <a:pt x="0" y="0"/>
                    </a:moveTo>
                    <a:lnTo>
                      <a:pt x="5" y="17"/>
                    </a:lnTo>
                    <a:lnTo>
                      <a:pt x="21" y="35"/>
                    </a:lnTo>
                    <a:lnTo>
                      <a:pt x="32" y="52"/>
                    </a:lnTo>
                    <a:lnTo>
                      <a:pt x="48" y="65"/>
                    </a:lnTo>
                    <a:lnTo>
                      <a:pt x="70" y="69"/>
                    </a:lnTo>
                    <a:lnTo>
                      <a:pt x="86" y="69"/>
                    </a:lnTo>
                    <a:lnTo>
                      <a:pt x="65" y="69"/>
                    </a:lnTo>
                    <a:lnTo>
                      <a:pt x="43" y="65"/>
                    </a:lnTo>
                    <a:lnTo>
                      <a:pt x="26" y="56"/>
                    </a:lnTo>
                    <a:lnTo>
                      <a:pt x="16" y="39"/>
                    </a:lnTo>
                    <a:lnTo>
                      <a:pt x="5" y="22"/>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76" name="Freeform 87"/>
              <p:cNvSpPr>
                <a:spLocks/>
              </p:cNvSpPr>
              <p:nvPr/>
            </p:nvSpPr>
            <p:spPr bwMode="auto">
              <a:xfrm>
                <a:off x="887" y="2007"/>
                <a:ext cx="75" cy="66"/>
              </a:xfrm>
              <a:custGeom>
                <a:avLst/>
                <a:gdLst>
                  <a:gd name="T0" fmla="*/ 0 w 117"/>
                  <a:gd name="T1" fmla="*/ 0 h 76"/>
                  <a:gd name="T2" fmla="*/ 12 w 117"/>
                  <a:gd name="T3" fmla="*/ 16 h 76"/>
                  <a:gd name="T4" fmla="*/ 15 w 117"/>
                  <a:gd name="T5" fmla="*/ 27 h 76"/>
                  <a:gd name="T6" fmla="*/ 18 w 117"/>
                  <a:gd name="T7" fmla="*/ 34 h 76"/>
                  <a:gd name="T8" fmla="*/ 22 w 117"/>
                  <a:gd name="T9" fmla="*/ 42 h 76"/>
                  <a:gd name="T10" fmla="*/ 32 w 117"/>
                  <a:gd name="T11" fmla="*/ 46 h 76"/>
                  <a:gd name="T12" fmla="*/ 38 w 117"/>
                  <a:gd name="T13" fmla="*/ 53 h 76"/>
                  <a:gd name="T14" fmla="*/ 50 w 117"/>
                  <a:gd name="T15" fmla="*/ 57 h 76"/>
                  <a:gd name="T16" fmla="*/ 60 w 117"/>
                  <a:gd name="T17" fmla="*/ 61 h 76"/>
                  <a:gd name="T18" fmla="*/ 71 w 117"/>
                  <a:gd name="T19" fmla="*/ 65 h 76"/>
                  <a:gd name="T20" fmla="*/ 74 w 117"/>
                  <a:gd name="T21" fmla="*/ 65 h 76"/>
                  <a:gd name="T22" fmla="*/ 57 w 117"/>
                  <a:gd name="T23" fmla="*/ 53 h 76"/>
                  <a:gd name="T24" fmla="*/ 42 w 117"/>
                  <a:gd name="T25" fmla="*/ 50 h 76"/>
                  <a:gd name="T26" fmla="*/ 32 w 117"/>
                  <a:gd name="T27" fmla="*/ 46 h 76"/>
                  <a:gd name="T28" fmla="*/ 22 w 117"/>
                  <a:gd name="T29" fmla="*/ 34 h 76"/>
                  <a:gd name="T30" fmla="*/ 18 w 117"/>
                  <a:gd name="T31" fmla="*/ 19 h 76"/>
                  <a:gd name="T32" fmla="*/ 12 w 117"/>
                  <a:gd name="T33" fmla="*/ 11 h 76"/>
                  <a:gd name="T34" fmla="*/ 0 w 117"/>
                  <a:gd name="T35" fmla="*/ 0 h 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7"/>
                  <a:gd name="T55" fmla="*/ 0 h 76"/>
                  <a:gd name="T56" fmla="*/ 117 w 117"/>
                  <a:gd name="T57" fmla="*/ 76 h 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7" h="76">
                    <a:moveTo>
                      <a:pt x="0" y="0"/>
                    </a:moveTo>
                    <a:lnTo>
                      <a:pt x="18" y="18"/>
                    </a:lnTo>
                    <a:lnTo>
                      <a:pt x="23" y="31"/>
                    </a:lnTo>
                    <a:lnTo>
                      <a:pt x="28" y="39"/>
                    </a:lnTo>
                    <a:lnTo>
                      <a:pt x="34" y="48"/>
                    </a:lnTo>
                    <a:lnTo>
                      <a:pt x="50" y="53"/>
                    </a:lnTo>
                    <a:lnTo>
                      <a:pt x="60" y="61"/>
                    </a:lnTo>
                    <a:lnTo>
                      <a:pt x="78" y="66"/>
                    </a:lnTo>
                    <a:lnTo>
                      <a:pt x="94" y="70"/>
                    </a:lnTo>
                    <a:lnTo>
                      <a:pt x="110" y="75"/>
                    </a:lnTo>
                    <a:lnTo>
                      <a:pt x="116" y="75"/>
                    </a:lnTo>
                    <a:lnTo>
                      <a:pt x="89" y="61"/>
                    </a:lnTo>
                    <a:lnTo>
                      <a:pt x="66" y="57"/>
                    </a:lnTo>
                    <a:lnTo>
                      <a:pt x="50" y="53"/>
                    </a:lnTo>
                    <a:lnTo>
                      <a:pt x="34" y="39"/>
                    </a:lnTo>
                    <a:lnTo>
                      <a:pt x="28" y="22"/>
                    </a:lnTo>
                    <a:lnTo>
                      <a:pt x="18" y="13"/>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77" name="Freeform 88"/>
              <p:cNvSpPr>
                <a:spLocks/>
              </p:cNvSpPr>
              <p:nvPr/>
            </p:nvSpPr>
            <p:spPr bwMode="auto">
              <a:xfrm>
                <a:off x="895" y="2032"/>
                <a:ext cx="9" cy="23"/>
              </a:xfrm>
              <a:custGeom>
                <a:avLst/>
                <a:gdLst>
                  <a:gd name="T0" fmla="*/ 0 w 14"/>
                  <a:gd name="T1" fmla="*/ 0 h 27"/>
                  <a:gd name="T2" fmla="*/ 3 w 14"/>
                  <a:gd name="T3" fmla="*/ 9 h 27"/>
                  <a:gd name="T4" fmla="*/ 8 w 14"/>
                  <a:gd name="T5" fmla="*/ 22 h 27"/>
                  <a:gd name="T6" fmla="*/ 3 w 14"/>
                  <a:gd name="T7" fmla="*/ 13 h 27"/>
                  <a:gd name="T8" fmla="*/ 0 w 14"/>
                  <a:gd name="T9" fmla="*/ 0 h 27"/>
                  <a:gd name="T10" fmla="*/ 0 60000 65536"/>
                  <a:gd name="T11" fmla="*/ 0 60000 65536"/>
                  <a:gd name="T12" fmla="*/ 0 60000 65536"/>
                  <a:gd name="T13" fmla="*/ 0 60000 65536"/>
                  <a:gd name="T14" fmla="*/ 0 60000 65536"/>
                  <a:gd name="T15" fmla="*/ 0 w 14"/>
                  <a:gd name="T16" fmla="*/ 0 h 27"/>
                  <a:gd name="T17" fmla="*/ 14 w 14"/>
                  <a:gd name="T18" fmla="*/ 27 h 27"/>
                </a:gdLst>
                <a:ahLst/>
                <a:cxnLst>
                  <a:cxn ang="T10">
                    <a:pos x="T0" y="T1"/>
                  </a:cxn>
                  <a:cxn ang="T11">
                    <a:pos x="T2" y="T3"/>
                  </a:cxn>
                  <a:cxn ang="T12">
                    <a:pos x="T4" y="T5"/>
                  </a:cxn>
                  <a:cxn ang="T13">
                    <a:pos x="T6" y="T7"/>
                  </a:cxn>
                  <a:cxn ang="T14">
                    <a:pos x="T8" y="T9"/>
                  </a:cxn>
                </a:cxnLst>
                <a:rect l="T15" t="T16" r="T17" b="T18"/>
                <a:pathLst>
                  <a:path w="14" h="27">
                    <a:moveTo>
                      <a:pt x="0" y="0"/>
                    </a:moveTo>
                    <a:lnTo>
                      <a:pt x="4" y="11"/>
                    </a:lnTo>
                    <a:lnTo>
                      <a:pt x="13" y="26"/>
                    </a:lnTo>
                    <a:lnTo>
                      <a:pt x="4" y="15"/>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78" name="Freeform 89"/>
              <p:cNvSpPr>
                <a:spLocks/>
              </p:cNvSpPr>
              <p:nvPr/>
            </p:nvSpPr>
            <p:spPr bwMode="auto">
              <a:xfrm>
                <a:off x="882" y="2028"/>
                <a:ext cx="18" cy="27"/>
              </a:xfrm>
              <a:custGeom>
                <a:avLst/>
                <a:gdLst>
                  <a:gd name="T0" fmla="*/ 6 w 28"/>
                  <a:gd name="T1" fmla="*/ 0 h 32"/>
                  <a:gd name="T2" fmla="*/ 6 w 28"/>
                  <a:gd name="T3" fmla="*/ 10 h 32"/>
                  <a:gd name="T4" fmla="*/ 9 w 28"/>
                  <a:gd name="T5" fmla="*/ 16 h 32"/>
                  <a:gd name="T6" fmla="*/ 17 w 28"/>
                  <a:gd name="T7" fmla="*/ 26 h 32"/>
                  <a:gd name="T8" fmla="*/ 9 w 28"/>
                  <a:gd name="T9" fmla="*/ 20 h 32"/>
                  <a:gd name="T10" fmla="*/ 0 w 28"/>
                  <a:gd name="T11" fmla="*/ 10 h 32"/>
                  <a:gd name="T12" fmla="*/ 6 w 28"/>
                  <a:gd name="T13" fmla="*/ 0 h 32"/>
                  <a:gd name="T14" fmla="*/ 0 60000 65536"/>
                  <a:gd name="T15" fmla="*/ 0 60000 65536"/>
                  <a:gd name="T16" fmla="*/ 0 60000 65536"/>
                  <a:gd name="T17" fmla="*/ 0 60000 65536"/>
                  <a:gd name="T18" fmla="*/ 0 60000 65536"/>
                  <a:gd name="T19" fmla="*/ 0 60000 65536"/>
                  <a:gd name="T20" fmla="*/ 0 60000 65536"/>
                  <a:gd name="T21" fmla="*/ 0 w 28"/>
                  <a:gd name="T22" fmla="*/ 0 h 32"/>
                  <a:gd name="T23" fmla="*/ 28 w 2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2">
                    <a:moveTo>
                      <a:pt x="10" y="0"/>
                    </a:moveTo>
                    <a:lnTo>
                      <a:pt x="10" y="12"/>
                    </a:lnTo>
                    <a:lnTo>
                      <a:pt x="14" y="19"/>
                    </a:lnTo>
                    <a:lnTo>
                      <a:pt x="27" y="31"/>
                    </a:lnTo>
                    <a:lnTo>
                      <a:pt x="14" y="24"/>
                    </a:lnTo>
                    <a:lnTo>
                      <a:pt x="0" y="12"/>
                    </a:lnTo>
                    <a:lnTo>
                      <a:pt x="1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79" name="Freeform 90"/>
              <p:cNvSpPr>
                <a:spLocks/>
              </p:cNvSpPr>
              <p:nvPr/>
            </p:nvSpPr>
            <p:spPr bwMode="auto">
              <a:xfrm>
                <a:off x="875" y="2028"/>
                <a:ext cx="4" cy="11"/>
              </a:xfrm>
              <a:custGeom>
                <a:avLst/>
                <a:gdLst>
                  <a:gd name="T0" fmla="*/ 3 w 6"/>
                  <a:gd name="T1" fmla="*/ 0 h 13"/>
                  <a:gd name="T2" fmla="*/ 1 w 6"/>
                  <a:gd name="T3" fmla="*/ 3 h 13"/>
                  <a:gd name="T4" fmla="*/ 1 w 6"/>
                  <a:gd name="T5" fmla="*/ 5 h 13"/>
                  <a:gd name="T6" fmla="*/ 2 w 6"/>
                  <a:gd name="T7" fmla="*/ 10 h 13"/>
                  <a:gd name="T8" fmla="*/ 0 w 6"/>
                  <a:gd name="T9" fmla="*/ 8 h 13"/>
                  <a:gd name="T10" fmla="*/ 0 w 6"/>
                  <a:gd name="T11" fmla="*/ 0 h 13"/>
                  <a:gd name="T12" fmla="*/ 3 w 6"/>
                  <a:gd name="T13" fmla="*/ 0 h 13"/>
                  <a:gd name="T14" fmla="*/ 0 60000 65536"/>
                  <a:gd name="T15" fmla="*/ 0 60000 65536"/>
                  <a:gd name="T16" fmla="*/ 0 60000 65536"/>
                  <a:gd name="T17" fmla="*/ 0 60000 65536"/>
                  <a:gd name="T18" fmla="*/ 0 60000 65536"/>
                  <a:gd name="T19" fmla="*/ 0 60000 65536"/>
                  <a:gd name="T20" fmla="*/ 0 60000 65536"/>
                  <a:gd name="T21" fmla="*/ 0 w 6"/>
                  <a:gd name="T22" fmla="*/ 0 h 13"/>
                  <a:gd name="T23" fmla="*/ 6 w 6"/>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3">
                    <a:moveTo>
                      <a:pt x="5" y="0"/>
                    </a:moveTo>
                    <a:lnTo>
                      <a:pt x="2" y="3"/>
                    </a:lnTo>
                    <a:lnTo>
                      <a:pt x="2" y="6"/>
                    </a:lnTo>
                    <a:lnTo>
                      <a:pt x="3" y="12"/>
                    </a:lnTo>
                    <a:lnTo>
                      <a:pt x="0" y="9"/>
                    </a:lnTo>
                    <a:lnTo>
                      <a:pt x="0" y="0"/>
                    </a:lnTo>
                    <a:lnTo>
                      <a:pt x="5" y="0"/>
                    </a:lnTo>
                  </a:path>
                </a:pathLst>
              </a:custGeom>
              <a:solidFill>
                <a:srgbClr val="402000"/>
              </a:solidFill>
              <a:ln w="12700" cap="rnd">
                <a:noFill/>
                <a:round/>
                <a:headEnd/>
                <a:tailEnd/>
              </a:ln>
            </p:spPr>
            <p:txBody>
              <a:bodyPr>
                <a:prstTxWarp prst="textNoShape">
                  <a:avLst/>
                </a:prstTxWarp>
              </a:bodyPr>
              <a:lstStyle/>
              <a:p>
                <a:endParaRPr lang="en-US"/>
              </a:p>
            </p:txBody>
          </p:sp>
          <p:sp>
            <p:nvSpPr>
              <p:cNvPr id="180" name="Freeform 91"/>
              <p:cNvSpPr>
                <a:spLocks/>
              </p:cNvSpPr>
              <p:nvPr/>
            </p:nvSpPr>
            <p:spPr bwMode="auto">
              <a:xfrm>
                <a:off x="864" y="2015"/>
                <a:ext cx="3" cy="24"/>
              </a:xfrm>
              <a:custGeom>
                <a:avLst/>
                <a:gdLst>
                  <a:gd name="T0" fmla="*/ 0 w 6"/>
                  <a:gd name="T1" fmla="*/ 0 h 28"/>
                  <a:gd name="T2" fmla="*/ 1 w 6"/>
                  <a:gd name="T3" fmla="*/ 0 h 28"/>
                  <a:gd name="T4" fmla="*/ 2 w 6"/>
                  <a:gd name="T5" fmla="*/ 7 h 28"/>
                  <a:gd name="T6" fmla="*/ 2 w 6"/>
                  <a:gd name="T7" fmla="*/ 14 h 28"/>
                  <a:gd name="T8" fmla="*/ 2 w 6"/>
                  <a:gd name="T9" fmla="*/ 17 h 28"/>
                  <a:gd name="T10" fmla="*/ 3 w 6"/>
                  <a:gd name="T11" fmla="*/ 23 h 28"/>
                  <a:gd name="T12" fmla="*/ 0 w 6"/>
                  <a:gd name="T13" fmla="*/ 17 h 28"/>
                  <a:gd name="T14" fmla="*/ 1 w 6"/>
                  <a:gd name="T15" fmla="*/ 10 h 28"/>
                  <a:gd name="T16" fmla="*/ 0 w 6"/>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28"/>
                  <a:gd name="T29" fmla="*/ 6 w 6"/>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28">
                    <a:moveTo>
                      <a:pt x="0" y="0"/>
                    </a:moveTo>
                    <a:lnTo>
                      <a:pt x="2" y="0"/>
                    </a:lnTo>
                    <a:lnTo>
                      <a:pt x="3" y="8"/>
                    </a:lnTo>
                    <a:lnTo>
                      <a:pt x="3" y="16"/>
                    </a:lnTo>
                    <a:lnTo>
                      <a:pt x="3" y="20"/>
                    </a:lnTo>
                    <a:lnTo>
                      <a:pt x="5" y="27"/>
                    </a:lnTo>
                    <a:lnTo>
                      <a:pt x="0" y="20"/>
                    </a:lnTo>
                    <a:lnTo>
                      <a:pt x="2" y="12"/>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81" name="Freeform 92"/>
              <p:cNvSpPr>
                <a:spLocks/>
              </p:cNvSpPr>
              <p:nvPr/>
            </p:nvSpPr>
            <p:spPr bwMode="auto">
              <a:xfrm>
                <a:off x="882" y="1986"/>
                <a:ext cx="98" cy="87"/>
              </a:xfrm>
              <a:custGeom>
                <a:avLst/>
                <a:gdLst>
                  <a:gd name="T0" fmla="*/ 0 w 153"/>
                  <a:gd name="T1" fmla="*/ 0 h 100"/>
                  <a:gd name="T2" fmla="*/ 4 w 153"/>
                  <a:gd name="T3" fmla="*/ 11 h 100"/>
                  <a:gd name="T4" fmla="*/ 12 w 153"/>
                  <a:gd name="T5" fmla="*/ 16 h 100"/>
                  <a:gd name="T6" fmla="*/ 15 w 153"/>
                  <a:gd name="T7" fmla="*/ 27 h 100"/>
                  <a:gd name="T8" fmla="*/ 26 w 153"/>
                  <a:gd name="T9" fmla="*/ 35 h 100"/>
                  <a:gd name="T10" fmla="*/ 33 w 153"/>
                  <a:gd name="T11" fmla="*/ 50 h 100"/>
                  <a:gd name="T12" fmla="*/ 44 w 153"/>
                  <a:gd name="T13" fmla="*/ 63 h 100"/>
                  <a:gd name="T14" fmla="*/ 50 w 153"/>
                  <a:gd name="T15" fmla="*/ 67 h 100"/>
                  <a:gd name="T16" fmla="*/ 62 w 153"/>
                  <a:gd name="T17" fmla="*/ 70 h 100"/>
                  <a:gd name="T18" fmla="*/ 76 w 153"/>
                  <a:gd name="T19" fmla="*/ 74 h 100"/>
                  <a:gd name="T20" fmla="*/ 86 w 153"/>
                  <a:gd name="T21" fmla="*/ 82 h 100"/>
                  <a:gd name="T22" fmla="*/ 97 w 153"/>
                  <a:gd name="T23" fmla="*/ 86 h 100"/>
                  <a:gd name="T24" fmla="*/ 83 w 153"/>
                  <a:gd name="T25" fmla="*/ 74 h 100"/>
                  <a:gd name="T26" fmla="*/ 65 w 153"/>
                  <a:gd name="T27" fmla="*/ 67 h 100"/>
                  <a:gd name="T28" fmla="*/ 54 w 153"/>
                  <a:gd name="T29" fmla="*/ 58 h 100"/>
                  <a:gd name="T30" fmla="*/ 44 w 153"/>
                  <a:gd name="T31" fmla="*/ 54 h 100"/>
                  <a:gd name="T32" fmla="*/ 37 w 153"/>
                  <a:gd name="T33" fmla="*/ 47 h 100"/>
                  <a:gd name="T34" fmla="*/ 33 w 153"/>
                  <a:gd name="T35" fmla="*/ 31 h 100"/>
                  <a:gd name="T36" fmla="*/ 26 w 153"/>
                  <a:gd name="T37" fmla="*/ 23 h 100"/>
                  <a:gd name="T38" fmla="*/ 8 w 153"/>
                  <a:gd name="T39" fmla="*/ 11 h 100"/>
                  <a:gd name="T40" fmla="*/ 0 w 153"/>
                  <a:gd name="T41" fmla="*/ 0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3"/>
                  <a:gd name="T64" fmla="*/ 0 h 100"/>
                  <a:gd name="T65" fmla="*/ 153 w 153"/>
                  <a:gd name="T66" fmla="*/ 100 h 1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3" h="100">
                    <a:moveTo>
                      <a:pt x="0" y="0"/>
                    </a:moveTo>
                    <a:lnTo>
                      <a:pt x="6" y="13"/>
                    </a:lnTo>
                    <a:lnTo>
                      <a:pt x="18" y="18"/>
                    </a:lnTo>
                    <a:lnTo>
                      <a:pt x="24" y="31"/>
                    </a:lnTo>
                    <a:lnTo>
                      <a:pt x="40" y="40"/>
                    </a:lnTo>
                    <a:lnTo>
                      <a:pt x="51" y="58"/>
                    </a:lnTo>
                    <a:lnTo>
                      <a:pt x="68" y="72"/>
                    </a:lnTo>
                    <a:lnTo>
                      <a:pt x="78" y="77"/>
                    </a:lnTo>
                    <a:lnTo>
                      <a:pt x="97" y="80"/>
                    </a:lnTo>
                    <a:lnTo>
                      <a:pt x="119" y="85"/>
                    </a:lnTo>
                    <a:lnTo>
                      <a:pt x="135" y="94"/>
                    </a:lnTo>
                    <a:lnTo>
                      <a:pt x="152" y="99"/>
                    </a:lnTo>
                    <a:lnTo>
                      <a:pt x="130" y="85"/>
                    </a:lnTo>
                    <a:lnTo>
                      <a:pt x="102" y="77"/>
                    </a:lnTo>
                    <a:lnTo>
                      <a:pt x="85" y="67"/>
                    </a:lnTo>
                    <a:lnTo>
                      <a:pt x="68" y="62"/>
                    </a:lnTo>
                    <a:lnTo>
                      <a:pt x="57" y="54"/>
                    </a:lnTo>
                    <a:lnTo>
                      <a:pt x="51" y="36"/>
                    </a:lnTo>
                    <a:lnTo>
                      <a:pt x="40" y="27"/>
                    </a:lnTo>
                    <a:lnTo>
                      <a:pt x="13" y="13"/>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82" name="Freeform 93"/>
              <p:cNvSpPr>
                <a:spLocks/>
              </p:cNvSpPr>
              <p:nvPr/>
            </p:nvSpPr>
            <p:spPr bwMode="auto">
              <a:xfrm>
                <a:off x="882" y="1966"/>
                <a:ext cx="75" cy="81"/>
              </a:xfrm>
              <a:custGeom>
                <a:avLst/>
                <a:gdLst>
                  <a:gd name="T0" fmla="*/ 0 w 117"/>
                  <a:gd name="T1" fmla="*/ 0 h 93"/>
                  <a:gd name="T2" fmla="*/ 8 w 117"/>
                  <a:gd name="T3" fmla="*/ 19 h 93"/>
                  <a:gd name="T4" fmla="*/ 18 w 117"/>
                  <a:gd name="T5" fmla="*/ 30 h 93"/>
                  <a:gd name="T6" fmla="*/ 32 w 117"/>
                  <a:gd name="T7" fmla="*/ 38 h 93"/>
                  <a:gd name="T8" fmla="*/ 42 w 117"/>
                  <a:gd name="T9" fmla="*/ 53 h 93"/>
                  <a:gd name="T10" fmla="*/ 42 w 117"/>
                  <a:gd name="T11" fmla="*/ 65 h 93"/>
                  <a:gd name="T12" fmla="*/ 57 w 117"/>
                  <a:gd name="T13" fmla="*/ 72 h 93"/>
                  <a:gd name="T14" fmla="*/ 74 w 117"/>
                  <a:gd name="T15" fmla="*/ 80 h 93"/>
                  <a:gd name="T16" fmla="*/ 64 w 117"/>
                  <a:gd name="T17" fmla="*/ 68 h 93"/>
                  <a:gd name="T18" fmla="*/ 54 w 117"/>
                  <a:gd name="T19" fmla="*/ 61 h 93"/>
                  <a:gd name="T20" fmla="*/ 46 w 117"/>
                  <a:gd name="T21" fmla="*/ 42 h 93"/>
                  <a:gd name="T22" fmla="*/ 32 w 117"/>
                  <a:gd name="T23" fmla="*/ 34 h 93"/>
                  <a:gd name="T24" fmla="*/ 25 w 117"/>
                  <a:gd name="T25" fmla="*/ 26 h 93"/>
                  <a:gd name="T26" fmla="*/ 12 w 117"/>
                  <a:gd name="T27" fmla="*/ 23 h 93"/>
                  <a:gd name="T28" fmla="*/ 0 w 117"/>
                  <a:gd name="T29" fmla="*/ 0 h 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7"/>
                  <a:gd name="T46" fmla="*/ 0 h 93"/>
                  <a:gd name="T47" fmla="*/ 117 w 117"/>
                  <a:gd name="T48" fmla="*/ 93 h 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7" h="93">
                    <a:moveTo>
                      <a:pt x="0" y="0"/>
                    </a:moveTo>
                    <a:lnTo>
                      <a:pt x="12" y="22"/>
                    </a:lnTo>
                    <a:lnTo>
                      <a:pt x="28" y="35"/>
                    </a:lnTo>
                    <a:lnTo>
                      <a:pt x="50" y="44"/>
                    </a:lnTo>
                    <a:lnTo>
                      <a:pt x="66" y="61"/>
                    </a:lnTo>
                    <a:lnTo>
                      <a:pt x="66" y="75"/>
                    </a:lnTo>
                    <a:lnTo>
                      <a:pt x="89" y="83"/>
                    </a:lnTo>
                    <a:lnTo>
                      <a:pt x="116" y="92"/>
                    </a:lnTo>
                    <a:lnTo>
                      <a:pt x="100" y="78"/>
                    </a:lnTo>
                    <a:lnTo>
                      <a:pt x="84" y="70"/>
                    </a:lnTo>
                    <a:lnTo>
                      <a:pt x="72" y="48"/>
                    </a:lnTo>
                    <a:lnTo>
                      <a:pt x="50" y="39"/>
                    </a:lnTo>
                    <a:lnTo>
                      <a:pt x="39" y="30"/>
                    </a:lnTo>
                    <a:lnTo>
                      <a:pt x="18" y="26"/>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83" name="Freeform 94"/>
              <p:cNvSpPr>
                <a:spLocks/>
              </p:cNvSpPr>
              <p:nvPr/>
            </p:nvSpPr>
            <p:spPr bwMode="auto">
              <a:xfrm>
                <a:off x="892" y="1960"/>
                <a:ext cx="50" cy="62"/>
              </a:xfrm>
              <a:custGeom>
                <a:avLst/>
                <a:gdLst>
                  <a:gd name="T0" fmla="*/ 49 w 78"/>
                  <a:gd name="T1" fmla="*/ 61 h 72"/>
                  <a:gd name="T2" fmla="*/ 39 w 78"/>
                  <a:gd name="T3" fmla="*/ 47 h 72"/>
                  <a:gd name="T4" fmla="*/ 29 w 78"/>
                  <a:gd name="T5" fmla="*/ 34 h 72"/>
                  <a:gd name="T6" fmla="*/ 16 w 78"/>
                  <a:gd name="T7" fmla="*/ 28 h 72"/>
                  <a:gd name="T8" fmla="*/ 6 w 78"/>
                  <a:gd name="T9" fmla="*/ 15 h 72"/>
                  <a:gd name="T10" fmla="*/ 0 w 78"/>
                  <a:gd name="T11" fmla="*/ 0 h 72"/>
                  <a:gd name="T12" fmla="*/ 10 w 78"/>
                  <a:gd name="T13" fmla="*/ 15 h 72"/>
                  <a:gd name="T14" fmla="*/ 16 w 78"/>
                  <a:gd name="T15" fmla="*/ 23 h 72"/>
                  <a:gd name="T16" fmla="*/ 26 w 78"/>
                  <a:gd name="T17" fmla="*/ 28 h 72"/>
                  <a:gd name="T18" fmla="*/ 32 w 78"/>
                  <a:gd name="T19" fmla="*/ 30 h 72"/>
                  <a:gd name="T20" fmla="*/ 49 w 78"/>
                  <a:gd name="T21" fmla="*/ 61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8"/>
                  <a:gd name="T34" fmla="*/ 0 h 72"/>
                  <a:gd name="T35" fmla="*/ 78 w 78"/>
                  <a:gd name="T36" fmla="*/ 72 h 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8" h="72">
                    <a:moveTo>
                      <a:pt x="77" y="71"/>
                    </a:moveTo>
                    <a:lnTo>
                      <a:pt x="61" y="54"/>
                    </a:lnTo>
                    <a:lnTo>
                      <a:pt x="45" y="39"/>
                    </a:lnTo>
                    <a:lnTo>
                      <a:pt x="25" y="32"/>
                    </a:lnTo>
                    <a:lnTo>
                      <a:pt x="10" y="17"/>
                    </a:lnTo>
                    <a:lnTo>
                      <a:pt x="0" y="0"/>
                    </a:lnTo>
                    <a:lnTo>
                      <a:pt x="15" y="17"/>
                    </a:lnTo>
                    <a:lnTo>
                      <a:pt x="25" y="27"/>
                    </a:lnTo>
                    <a:lnTo>
                      <a:pt x="41" y="32"/>
                    </a:lnTo>
                    <a:lnTo>
                      <a:pt x="50" y="35"/>
                    </a:lnTo>
                    <a:lnTo>
                      <a:pt x="77" y="71"/>
                    </a:lnTo>
                  </a:path>
                </a:pathLst>
              </a:custGeom>
              <a:solidFill>
                <a:srgbClr val="402000"/>
              </a:solidFill>
              <a:ln w="12700" cap="rnd">
                <a:noFill/>
                <a:round/>
                <a:headEnd/>
                <a:tailEnd/>
              </a:ln>
            </p:spPr>
            <p:txBody>
              <a:bodyPr>
                <a:prstTxWarp prst="textNoShape">
                  <a:avLst/>
                </a:prstTxWarp>
              </a:bodyPr>
              <a:lstStyle/>
              <a:p>
                <a:endParaRPr lang="en-US"/>
              </a:p>
            </p:txBody>
          </p:sp>
          <p:sp>
            <p:nvSpPr>
              <p:cNvPr id="184" name="Freeform 95"/>
              <p:cNvSpPr>
                <a:spLocks/>
              </p:cNvSpPr>
              <p:nvPr/>
            </p:nvSpPr>
            <p:spPr bwMode="auto">
              <a:xfrm>
                <a:off x="833" y="1994"/>
                <a:ext cx="24" cy="37"/>
              </a:xfrm>
              <a:custGeom>
                <a:avLst/>
                <a:gdLst>
                  <a:gd name="T0" fmla="*/ 0 w 37"/>
                  <a:gd name="T1" fmla="*/ 0 h 43"/>
                  <a:gd name="T2" fmla="*/ 9 w 37"/>
                  <a:gd name="T3" fmla="*/ 7 h 43"/>
                  <a:gd name="T4" fmla="*/ 15 w 37"/>
                  <a:gd name="T5" fmla="*/ 15 h 43"/>
                  <a:gd name="T6" fmla="*/ 18 w 37"/>
                  <a:gd name="T7" fmla="*/ 17 h 43"/>
                  <a:gd name="T8" fmla="*/ 18 w 37"/>
                  <a:gd name="T9" fmla="*/ 29 h 43"/>
                  <a:gd name="T10" fmla="*/ 23 w 37"/>
                  <a:gd name="T11" fmla="*/ 36 h 43"/>
                  <a:gd name="T12" fmla="*/ 18 w 37"/>
                  <a:gd name="T13" fmla="*/ 29 h 43"/>
                  <a:gd name="T14" fmla="*/ 15 w 37"/>
                  <a:gd name="T15" fmla="*/ 22 h 43"/>
                  <a:gd name="T16" fmla="*/ 9 w 37"/>
                  <a:gd name="T17" fmla="*/ 11 h 43"/>
                  <a:gd name="T18" fmla="*/ 0 w 37"/>
                  <a:gd name="T19" fmla="*/ 0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43"/>
                  <a:gd name="T32" fmla="*/ 37 w 37"/>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43">
                    <a:moveTo>
                      <a:pt x="0" y="0"/>
                    </a:moveTo>
                    <a:lnTo>
                      <a:pt x="14" y="8"/>
                    </a:lnTo>
                    <a:lnTo>
                      <a:pt x="23" y="17"/>
                    </a:lnTo>
                    <a:lnTo>
                      <a:pt x="28" y="20"/>
                    </a:lnTo>
                    <a:lnTo>
                      <a:pt x="28" y="34"/>
                    </a:lnTo>
                    <a:lnTo>
                      <a:pt x="36" y="42"/>
                    </a:lnTo>
                    <a:lnTo>
                      <a:pt x="28" y="34"/>
                    </a:lnTo>
                    <a:lnTo>
                      <a:pt x="23" y="25"/>
                    </a:lnTo>
                    <a:lnTo>
                      <a:pt x="14" y="13"/>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85" name="Freeform 96"/>
              <p:cNvSpPr>
                <a:spLocks/>
              </p:cNvSpPr>
              <p:nvPr/>
            </p:nvSpPr>
            <p:spPr bwMode="auto">
              <a:xfrm>
                <a:off x="816" y="1986"/>
                <a:ext cx="25" cy="31"/>
              </a:xfrm>
              <a:custGeom>
                <a:avLst/>
                <a:gdLst>
                  <a:gd name="T0" fmla="*/ 0 w 38"/>
                  <a:gd name="T1" fmla="*/ 0 h 36"/>
                  <a:gd name="T2" fmla="*/ 9 w 38"/>
                  <a:gd name="T3" fmla="*/ 9 h 36"/>
                  <a:gd name="T4" fmla="*/ 12 w 38"/>
                  <a:gd name="T5" fmla="*/ 17 h 36"/>
                  <a:gd name="T6" fmla="*/ 18 w 38"/>
                  <a:gd name="T7" fmla="*/ 23 h 36"/>
                  <a:gd name="T8" fmla="*/ 24 w 38"/>
                  <a:gd name="T9" fmla="*/ 30 h 36"/>
                  <a:gd name="T10" fmla="*/ 14 w 38"/>
                  <a:gd name="T11" fmla="*/ 27 h 36"/>
                  <a:gd name="T12" fmla="*/ 9 w 38"/>
                  <a:gd name="T13" fmla="*/ 13 h 36"/>
                  <a:gd name="T14" fmla="*/ 0 w 38"/>
                  <a:gd name="T15" fmla="*/ 0 h 36"/>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36"/>
                  <a:gd name="T26" fmla="*/ 38 w 38"/>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36">
                    <a:moveTo>
                      <a:pt x="0" y="0"/>
                    </a:moveTo>
                    <a:lnTo>
                      <a:pt x="13" y="11"/>
                    </a:lnTo>
                    <a:lnTo>
                      <a:pt x="18" y="20"/>
                    </a:lnTo>
                    <a:lnTo>
                      <a:pt x="28" y="27"/>
                    </a:lnTo>
                    <a:lnTo>
                      <a:pt x="37" y="35"/>
                    </a:lnTo>
                    <a:lnTo>
                      <a:pt x="22" y="31"/>
                    </a:lnTo>
                    <a:lnTo>
                      <a:pt x="13" y="15"/>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86" name="Freeform 97"/>
              <p:cNvSpPr>
                <a:spLocks/>
              </p:cNvSpPr>
              <p:nvPr/>
            </p:nvSpPr>
            <p:spPr bwMode="auto">
              <a:xfrm>
                <a:off x="802" y="1966"/>
                <a:ext cx="23" cy="46"/>
              </a:xfrm>
              <a:custGeom>
                <a:avLst/>
                <a:gdLst>
                  <a:gd name="T0" fmla="*/ 0 w 37"/>
                  <a:gd name="T1" fmla="*/ 0 h 53"/>
                  <a:gd name="T2" fmla="*/ 8 w 37"/>
                  <a:gd name="T3" fmla="*/ 14 h 53"/>
                  <a:gd name="T4" fmla="*/ 11 w 37"/>
                  <a:gd name="T5" fmla="*/ 23 h 53"/>
                  <a:gd name="T6" fmla="*/ 17 w 37"/>
                  <a:gd name="T7" fmla="*/ 35 h 53"/>
                  <a:gd name="T8" fmla="*/ 22 w 37"/>
                  <a:gd name="T9" fmla="*/ 45 h 53"/>
                  <a:gd name="T10" fmla="*/ 14 w 37"/>
                  <a:gd name="T11" fmla="*/ 35 h 53"/>
                  <a:gd name="T12" fmla="*/ 8 w 37"/>
                  <a:gd name="T13" fmla="*/ 23 h 53"/>
                  <a:gd name="T14" fmla="*/ 2 w 37"/>
                  <a:gd name="T15" fmla="*/ 10 h 53"/>
                  <a:gd name="T16" fmla="*/ 0 w 37"/>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
                  <a:gd name="T28" fmla="*/ 0 h 53"/>
                  <a:gd name="T29" fmla="*/ 37 w 37"/>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 h="53">
                    <a:moveTo>
                      <a:pt x="0" y="0"/>
                    </a:moveTo>
                    <a:lnTo>
                      <a:pt x="13" y="16"/>
                    </a:lnTo>
                    <a:lnTo>
                      <a:pt x="18" y="27"/>
                    </a:lnTo>
                    <a:lnTo>
                      <a:pt x="27" y="40"/>
                    </a:lnTo>
                    <a:lnTo>
                      <a:pt x="36" y="52"/>
                    </a:lnTo>
                    <a:lnTo>
                      <a:pt x="23" y="40"/>
                    </a:lnTo>
                    <a:lnTo>
                      <a:pt x="13" y="27"/>
                    </a:lnTo>
                    <a:lnTo>
                      <a:pt x="4" y="12"/>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87" name="Freeform 98"/>
              <p:cNvSpPr>
                <a:spLocks/>
              </p:cNvSpPr>
              <p:nvPr/>
            </p:nvSpPr>
            <p:spPr bwMode="auto">
              <a:xfrm>
                <a:off x="766" y="1940"/>
                <a:ext cx="40" cy="57"/>
              </a:xfrm>
              <a:custGeom>
                <a:avLst/>
                <a:gdLst>
                  <a:gd name="T0" fmla="*/ 0 w 63"/>
                  <a:gd name="T1" fmla="*/ 0 h 66"/>
                  <a:gd name="T2" fmla="*/ 6 w 63"/>
                  <a:gd name="T3" fmla="*/ 15 h 66"/>
                  <a:gd name="T4" fmla="*/ 16 w 63"/>
                  <a:gd name="T5" fmla="*/ 34 h 66"/>
                  <a:gd name="T6" fmla="*/ 30 w 63"/>
                  <a:gd name="T7" fmla="*/ 48 h 66"/>
                  <a:gd name="T8" fmla="*/ 39 w 63"/>
                  <a:gd name="T9" fmla="*/ 56 h 66"/>
                  <a:gd name="T10" fmla="*/ 30 w 63"/>
                  <a:gd name="T11" fmla="*/ 41 h 66"/>
                  <a:gd name="T12" fmla="*/ 16 w 63"/>
                  <a:gd name="T13" fmla="*/ 26 h 66"/>
                  <a:gd name="T14" fmla="*/ 10 w 63"/>
                  <a:gd name="T15" fmla="*/ 15 h 66"/>
                  <a:gd name="T16" fmla="*/ 0 w 63"/>
                  <a:gd name="T17" fmla="*/ 0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66"/>
                  <a:gd name="T29" fmla="*/ 63 w 63"/>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66">
                    <a:moveTo>
                      <a:pt x="0" y="0"/>
                    </a:moveTo>
                    <a:lnTo>
                      <a:pt x="10" y="17"/>
                    </a:lnTo>
                    <a:lnTo>
                      <a:pt x="25" y="39"/>
                    </a:lnTo>
                    <a:lnTo>
                      <a:pt x="47" y="56"/>
                    </a:lnTo>
                    <a:lnTo>
                      <a:pt x="62" y="65"/>
                    </a:lnTo>
                    <a:lnTo>
                      <a:pt x="47" y="48"/>
                    </a:lnTo>
                    <a:lnTo>
                      <a:pt x="25" y="30"/>
                    </a:lnTo>
                    <a:lnTo>
                      <a:pt x="16" y="17"/>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88" name="Freeform 99"/>
              <p:cNvSpPr>
                <a:spLocks/>
              </p:cNvSpPr>
              <p:nvPr/>
            </p:nvSpPr>
            <p:spPr bwMode="auto">
              <a:xfrm>
                <a:off x="770" y="1927"/>
                <a:ext cx="28" cy="49"/>
              </a:xfrm>
              <a:custGeom>
                <a:avLst/>
                <a:gdLst>
                  <a:gd name="T0" fmla="*/ 0 w 44"/>
                  <a:gd name="T1" fmla="*/ 0 h 57"/>
                  <a:gd name="T2" fmla="*/ 6 w 44"/>
                  <a:gd name="T3" fmla="*/ 15 h 57"/>
                  <a:gd name="T4" fmla="*/ 9 w 44"/>
                  <a:gd name="T5" fmla="*/ 21 h 57"/>
                  <a:gd name="T6" fmla="*/ 16 w 44"/>
                  <a:gd name="T7" fmla="*/ 34 h 57"/>
                  <a:gd name="T8" fmla="*/ 18 w 44"/>
                  <a:gd name="T9" fmla="*/ 40 h 57"/>
                  <a:gd name="T10" fmla="*/ 27 w 44"/>
                  <a:gd name="T11" fmla="*/ 48 h 57"/>
                  <a:gd name="T12" fmla="*/ 22 w 44"/>
                  <a:gd name="T13" fmla="*/ 37 h 57"/>
                  <a:gd name="T14" fmla="*/ 18 w 44"/>
                  <a:gd name="T15" fmla="*/ 26 h 57"/>
                  <a:gd name="T16" fmla="*/ 9 w 44"/>
                  <a:gd name="T17" fmla="*/ 19 h 57"/>
                  <a:gd name="T18" fmla="*/ 0 w 44"/>
                  <a:gd name="T19" fmla="*/ 0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57"/>
                  <a:gd name="T32" fmla="*/ 44 w 44"/>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57">
                    <a:moveTo>
                      <a:pt x="0" y="0"/>
                    </a:moveTo>
                    <a:lnTo>
                      <a:pt x="9" y="17"/>
                    </a:lnTo>
                    <a:lnTo>
                      <a:pt x="14" y="25"/>
                    </a:lnTo>
                    <a:lnTo>
                      <a:pt x="25" y="39"/>
                    </a:lnTo>
                    <a:lnTo>
                      <a:pt x="29" y="47"/>
                    </a:lnTo>
                    <a:lnTo>
                      <a:pt x="43" y="56"/>
                    </a:lnTo>
                    <a:lnTo>
                      <a:pt x="34" y="43"/>
                    </a:lnTo>
                    <a:lnTo>
                      <a:pt x="29" y="30"/>
                    </a:lnTo>
                    <a:lnTo>
                      <a:pt x="14" y="22"/>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89" name="Freeform 100"/>
              <p:cNvSpPr>
                <a:spLocks/>
              </p:cNvSpPr>
              <p:nvPr/>
            </p:nvSpPr>
            <p:spPr bwMode="auto">
              <a:xfrm>
                <a:off x="735" y="1877"/>
                <a:ext cx="24" cy="61"/>
              </a:xfrm>
              <a:custGeom>
                <a:avLst/>
                <a:gdLst>
                  <a:gd name="T0" fmla="*/ 0 w 37"/>
                  <a:gd name="T1" fmla="*/ 0 h 70"/>
                  <a:gd name="T2" fmla="*/ 4 w 37"/>
                  <a:gd name="T3" fmla="*/ 19 h 70"/>
                  <a:gd name="T4" fmla="*/ 9 w 37"/>
                  <a:gd name="T5" fmla="*/ 26 h 70"/>
                  <a:gd name="T6" fmla="*/ 15 w 37"/>
                  <a:gd name="T7" fmla="*/ 37 h 70"/>
                  <a:gd name="T8" fmla="*/ 18 w 37"/>
                  <a:gd name="T9" fmla="*/ 49 h 70"/>
                  <a:gd name="T10" fmla="*/ 23 w 37"/>
                  <a:gd name="T11" fmla="*/ 60 h 70"/>
                  <a:gd name="T12" fmla="*/ 21 w 37"/>
                  <a:gd name="T13" fmla="*/ 45 h 70"/>
                  <a:gd name="T14" fmla="*/ 12 w 37"/>
                  <a:gd name="T15" fmla="*/ 34 h 70"/>
                  <a:gd name="T16" fmla="*/ 9 w 37"/>
                  <a:gd name="T17" fmla="*/ 19 h 70"/>
                  <a:gd name="T18" fmla="*/ 0 w 37"/>
                  <a:gd name="T19" fmla="*/ 0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70"/>
                  <a:gd name="T32" fmla="*/ 37 w 37"/>
                  <a:gd name="T33" fmla="*/ 70 h 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70">
                    <a:moveTo>
                      <a:pt x="0" y="0"/>
                    </a:moveTo>
                    <a:lnTo>
                      <a:pt x="6" y="22"/>
                    </a:lnTo>
                    <a:lnTo>
                      <a:pt x="14" y="30"/>
                    </a:lnTo>
                    <a:lnTo>
                      <a:pt x="23" y="43"/>
                    </a:lnTo>
                    <a:lnTo>
                      <a:pt x="28" y="56"/>
                    </a:lnTo>
                    <a:lnTo>
                      <a:pt x="36" y="69"/>
                    </a:lnTo>
                    <a:lnTo>
                      <a:pt x="32" y="52"/>
                    </a:lnTo>
                    <a:lnTo>
                      <a:pt x="18" y="39"/>
                    </a:lnTo>
                    <a:lnTo>
                      <a:pt x="14" y="22"/>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90" name="Freeform 101"/>
              <p:cNvSpPr>
                <a:spLocks/>
              </p:cNvSpPr>
              <p:nvPr/>
            </p:nvSpPr>
            <p:spPr bwMode="auto">
              <a:xfrm>
                <a:off x="743" y="1877"/>
                <a:ext cx="19" cy="47"/>
              </a:xfrm>
              <a:custGeom>
                <a:avLst/>
                <a:gdLst>
                  <a:gd name="T0" fmla="*/ 0 w 31"/>
                  <a:gd name="T1" fmla="*/ 0 h 54"/>
                  <a:gd name="T2" fmla="*/ 0 w 31"/>
                  <a:gd name="T3" fmla="*/ 7 h 54"/>
                  <a:gd name="T4" fmla="*/ 5 w 31"/>
                  <a:gd name="T5" fmla="*/ 22 h 54"/>
                  <a:gd name="T6" fmla="*/ 10 w 31"/>
                  <a:gd name="T7" fmla="*/ 32 h 54"/>
                  <a:gd name="T8" fmla="*/ 16 w 31"/>
                  <a:gd name="T9" fmla="*/ 44 h 54"/>
                  <a:gd name="T10" fmla="*/ 18 w 31"/>
                  <a:gd name="T11" fmla="*/ 46 h 54"/>
                  <a:gd name="T12" fmla="*/ 16 w 31"/>
                  <a:gd name="T13" fmla="*/ 39 h 54"/>
                  <a:gd name="T14" fmla="*/ 13 w 31"/>
                  <a:gd name="T15" fmla="*/ 29 h 54"/>
                  <a:gd name="T16" fmla="*/ 8 w 31"/>
                  <a:gd name="T17" fmla="*/ 17 h 54"/>
                  <a:gd name="T18" fmla="*/ 2 w 31"/>
                  <a:gd name="T19" fmla="*/ 10 h 54"/>
                  <a:gd name="T20" fmla="*/ 0 w 31"/>
                  <a:gd name="T21" fmla="*/ 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
                  <a:gd name="T34" fmla="*/ 0 h 54"/>
                  <a:gd name="T35" fmla="*/ 31 w 31"/>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 h="54">
                    <a:moveTo>
                      <a:pt x="0" y="0"/>
                    </a:moveTo>
                    <a:lnTo>
                      <a:pt x="0" y="8"/>
                    </a:lnTo>
                    <a:lnTo>
                      <a:pt x="8" y="25"/>
                    </a:lnTo>
                    <a:lnTo>
                      <a:pt x="17" y="37"/>
                    </a:lnTo>
                    <a:lnTo>
                      <a:pt x="26" y="50"/>
                    </a:lnTo>
                    <a:lnTo>
                      <a:pt x="30" y="53"/>
                    </a:lnTo>
                    <a:lnTo>
                      <a:pt x="26" y="45"/>
                    </a:lnTo>
                    <a:lnTo>
                      <a:pt x="22" y="33"/>
                    </a:lnTo>
                    <a:lnTo>
                      <a:pt x="13" y="20"/>
                    </a:lnTo>
                    <a:lnTo>
                      <a:pt x="4" y="12"/>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91" name="Freeform 102"/>
              <p:cNvSpPr>
                <a:spLocks/>
              </p:cNvSpPr>
              <p:nvPr/>
            </p:nvSpPr>
            <p:spPr bwMode="auto">
              <a:xfrm>
                <a:off x="895" y="1919"/>
                <a:ext cx="16" cy="27"/>
              </a:xfrm>
              <a:custGeom>
                <a:avLst/>
                <a:gdLst>
                  <a:gd name="T0" fmla="*/ 0 w 25"/>
                  <a:gd name="T1" fmla="*/ 0 h 31"/>
                  <a:gd name="T2" fmla="*/ 5 w 25"/>
                  <a:gd name="T3" fmla="*/ 0 h 31"/>
                  <a:gd name="T4" fmla="*/ 5 w 25"/>
                  <a:gd name="T5" fmla="*/ 10 h 31"/>
                  <a:gd name="T6" fmla="*/ 10 w 25"/>
                  <a:gd name="T7" fmla="*/ 17 h 31"/>
                  <a:gd name="T8" fmla="*/ 15 w 25"/>
                  <a:gd name="T9" fmla="*/ 26 h 31"/>
                  <a:gd name="T10" fmla="*/ 8 w 25"/>
                  <a:gd name="T11" fmla="*/ 17 h 31"/>
                  <a:gd name="T12" fmla="*/ 3 w 25"/>
                  <a:gd name="T13" fmla="*/ 10 h 31"/>
                  <a:gd name="T14" fmla="*/ 0 w 25"/>
                  <a:gd name="T15" fmla="*/ 0 h 31"/>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31"/>
                  <a:gd name="T26" fmla="*/ 25 w 25"/>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31">
                    <a:moveTo>
                      <a:pt x="0" y="0"/>
                    </a:moveTo>
                    <a:lnTo>
                      <a:pt x="8" y="0"/>
                    </a:lnTo>
                    <a:lnTo>
                      <a:pt x="8" y="11"/>
                    </a:lnTo>
                    <a:lnTo>
                      <a:pt x="16" y="19"/>
                    </a:lnTo>
                    <a:lnTo>
                      <a:pt x="24" y="30"/>
                    </a:lnTo>
                    <a:lnTo>
                      <a:pt x="12" y="19"/>
                    </a:lnTo>
                    <a:lnTo>
                      <a:pt x="4" y="11"/>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92" name="Freeform 103"/>
              <p:cNvSpPr>
                <a:spLocks/>
              </p:cNvSpPr>
              <p:nvPr/>
            </p:nvSpPr>
            <p:spPr bwMode="auto">
              <a:xfrm>
                <a:off x="907" y="1915"/>
                <a:ext cx="4" cy="23"/>
              </a:xfrm>
              <a:custGeom>
                <a:avLst/>
                <a:gdLst>
                  <a:gd name="T0" fmla="*/ 1 w 7"/>
                  <a:gd name="T1" fmla="*/ 0 h 27"/>
                  <a:gd name="T2" fmla="*/ 0 w 7"/>
                  <a:gd name="T3" fmla="*/ 3 h 27"/>
                  <a:gd name="T4" fmla="*/ 0 w 7"/>
                  <a:gd name="T5" fmla="*/ 10 h 27"/>
                  <a:gd name="T6" fmla="*/ 1 w 7"/>
                  <a:gd name="T7" fmla="*/ 15 h 27"/>
                  <a:gd name="T8" fmla="*/ 3 w 7"/>
                  <a:gd name="T9" fmla="*/ 22 h 27"/>
                  <a:gd name="T10" fmla="*/ 2 w 7"/>
                  <a:gd name="T11" fmla="*/ 12 h 27"/>
                  <a:gd name="T12" fmla="*/ 1 w 7"/>
                  <a:gd name="T13" fmla="*/ 0 h 27"/>
                  <a:gd name="T14" fmla="*/ 0 60000 65536"/>
                  <a:gd name="T15" fmla="*/ 0 60000 65536"/>
                  <a:gd name="T16" fmla="*/ 0 60000 65536"/>
                  <a:gd name="T17" fmla="*/ 0 60000 65536"/>
                  <a:gd name="T18" fmla="*/ 0 60000 65536"/>
                  <a:gd name="T19" fmla="*/ 0 60000 65536"/>
                  <a:gd name="T20" fmla="*/ 0 60000 65536"/>
                  <a:gd name="T21" fmla="*/ 0 w 7"/>
                  <a:gd name="T22" fmla="*/ 0 h 27"/>
                  <a:gd name="T23" fmla="*/ 7 w 7"/>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27">
                    <a:moveTo>
                      <a:pt x="2" y="0"/>
                    </a:moveTo>
                    <a:lnTo>
                      <a:pt x="0" y="4"/>
                    </a:lnTo>
                    <a:lnTo>
                      <a:pt x="0" y="12"/>
                    </a:lnTo>
                    <a:lnTo>
                      <a:pt x="2" y="18"/>
                    </a:lnTo>
                    <a:lnTo>
                      <a:pt x="6" y="26"/>
                    </a:lnTo>
                    <a:lnTo>
                      <a:pt x="4" y="14"/>
                    </a:lnTo>
                    <a:lnTo>
                      <a:pt x="2" y="0"/>
                    </a:lnTo>
                  </a:path>
                </a:pathLst>
              </a:custGeom>
              <a:solidFill>
                <a:srgbClr val="402000"/>
              </a:solidFill>
              <a:ln w="12700" cap="rnd">
                <a:noFill/>
                <a:round/>
                <a:headEnd/>
                <a:tailEnd/>
              </a:ln>
            </p:spPr>
            <p:txBody>
              <a:bodyPr>
                <a:prstTxWarp prst="textNoShape">
                  <a:avLst/>
                </a:prstTxWarp>
              </a:bodyPr>
              <a:lstStyle/>
              <a:p>
                <a:endParaRPr lang="en-US"/>
              </a:p>
            </p:txBody>
          </p:sp>
          <p:sp>
            <p:nvSpPr>
              <p:cNvPr id="193" name="Freeform 104"/>
              <p:cNvSpPr>
                <a:spLocks/>
              </p:cNvSpPr>
              <p:nvPr/>
            </p:nvSpPr>
            <p:spPr bwMode="auto">
              <a:xfrm>
                <a:off x="882" y="1910"/>
                <a:ext cx="29" cy="48"/>
              </a:xfrm>
              <a:custGeom>
                <a:avLst/>
                <a:gdLst>
                  <a:gd name="T0" fmla="*/ 10 w 45"/>
                  <a:gd name="T1" fmla="*/ 3 h 55"/>
                  <a:gd name="T2" fmla="*/ 0 w 45"/>
                  <a:gd name="T3" fmla="*/ 0 h 55"/>
                  <a:gd name="T4" fmla="*/ 0 w 45"/>
                  <a:gd name="T5" fmla="*/ 11 h 55"/>
                  <a:gd name="T6" fmla="*/ 6 w 45"/>
                  <a:gd name="T7" fmla="*/ 22 h 55"/>
                  <a:gd name="T8" fmla="*/ 13 w 45"/>
                  <a:gd name="T9" fmla="*/ 33 h 55"/>
                  <a:gd name="T10" fmla="*/ 22 w 45"/>
                  <a:gd name="T11" fmla="*/ 40 h 55"/>
                  <a:gd name="T12" fmla="*/ 28 w 45"/>
                  <a:gd name="T13" fmla="*/ 47 h 55"/>
                  <a:gd name="T14" fmla="*/ 19 w 45"/>
                  <a:gd name="T15" fmla="*/ 36 h 55"/>
                  <a:gd name="T16" fmla="*/ 13 w 45"/>
                  <a:gd name="T17" fmla="*/ 30 h 55"/>
                  <a:gd name="T18" fmla="*/ 10 w 45"/>
                  <a:gd name="T19" fmla="*/ 17 h 55"/>
                  <a:gd name="T20" fmla="*/ 10 w 45"/>
                  <a:gd name="T21" fmla="*/ 3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55"/>
                  <a:gd name="T35" fmla="*/ 45 w 45"/>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55">
                    <a:moveTo>
                      <a:pt x="15" y="4"/>
                    </a:moveTo>
                    <a:lnTo>
                      <a:pt x="0" y="0"/>
                    </a:lnTo>
                    <a:lnTo>
                      <a:pt x="0" y="13"/>
                    </a:lnTo>
                    <a:lnTo>
                      <a:pt x="10" y="25"/>
                    </a:lnTo>
                    <a:lnTo>
                      <a:pt x="20" y="38"/>
                    </a:lnTo>
                    <a:lnTo>
                      <a:pt x="34" y="46"/>
                    </a:lnTo>
                    <a:lnTo>
                      <a:pt x="44" y="54"/>
                    </a:lnTo>
                    <a:lnTo>
                      <a:pt x="30" y="41"/>
                    </a:lnTo>
                    <a:lnTo>
                      <a:pt x="20" y="34"/>
                    </a:lnTo>
                    <a:lnTo>
                      <a:pt x="15" y="20"/>
                    </a:lnTo>
                    <a:lnTo>
                      <a:pt x="15" y="4"/>
                    </a:lnTo>
                  </a:path>
                </a:pathLst>
              </a:custGeom>
              <a:solidFill>
                <a:srgbClr val="402000"/>
              </a:solidFill>
              <a:ln w="12700" cap="rnd">
                <a:noFill/>
                <a:round/>
                <a:headEnd/>
                <a:tailEnd/>
              </a:ln>
            </p:spPr>
            <p:txBody>
              <a:bodyPr>
                <a:prstTxWarp prst="textNoShape">
                  <a:avLst/>
                </a:prstTxWarp>
              </a:bodyPr>
              <a:lstStyle/>
              <a:p>
                <a:endParaRPr lang="en-US"/>
              </a:p>
            </p:txBody>
          </p:sp>
          <p:sp>
            <p:nvSpPr>
              <p:cNvPr id="194" name="Freeform 105"/>
              <p:cNvSpPr>
                <a:spLocks/>
              </p:cNvSpPr>
              <p:nvPr/>
            </p:nvSpPr>
            <p:spPr bwMode="auto">
              <a:xfrm>
                <a:off x="910" y="1888"/>
                <a:ext cx="5" cy="41"/>
              </a:xfrm>
              <a:custGeom>
                <a:avLst/>
                <a:gdLst>
                  <a:gd name="T0" fmla="*/ 4 w 8"/>
                  <a:gd name="T1" fmla="*/ 0 h 47"/>
                  <a:gd name="T2" fmla="*/ 4 w 8"/>
                  <a:gd name="T3" fmla="*/ 14 h 47"/>
                  <a:gd name="T4" fmla="*/ 4 w 8"/>
                  <a:gd name="T5" fmla="*/ 22 h 47"/>
                  <a:gd name="T6" fmla="*/ 0 w 8"/>
                  <a:gd name="T7" fmla="*/ 33 h 47"/>
                  <a:gd name="T8" fmla="*/ 0 w 8"/>
                  <a:gd name="T9" fmla="*/ 40 h 47"/>
                  <a:gd name="T10" fmla="*/ 4 w 8"/>
                  <a:gd name="T11" fmla="*/ 22 h 47"/>
                  <a:gd name="T12" fmla="*/ 4 w 8"/>
                  <a:gd name="T13" fmla="*/ 11 h 47"/>
                  <a:gd name="T14" fmla="*/ 4 w 8"/>
                  <a:gd name="T15" fmla="*/ 0 h 47"/>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47"/>
                  <a:gd name="T26" fmla="*/ 8 w 8"/>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47">
                    <a:moveTo>
                      <a:pt x="7" y="0"/>
                    </a:moveTo>
                    <a:lnTo>
                      <a:pt x="7" y="16"/>
                    </a:lnTo>
                    <a:lnTo>
                      <a:pt x="7" y="25"/>
                    </a:lnTo>
                    <a:lnTo>
                      <a:pt x="0" y="38"/>
                    </a:lnTo>
                    <a:lnTo>
                      <a:pt x="0" y="46"/>
                    </a:lnTo>
                    <a:lnTo>
                      <a:pt x="7" y="25"/>
                    </a:lnTo>
                    <a:lnTo>
                      <a:pt x="7" y="13"/>
                    </a:lnTo>
                    <a:lnTo>
                      <a:pt x="7" y="0"/>
                    </a:lnTo>
                  </a:path>
                </a:pathLst>
              </a:custGeom>
              <a:solidFill>
                <a:srgbClr val="402000"/>
              </a:solidFill>
              <a:ln w="12700" cap="rnd">
                <a:noFill/>
                <a:round/>
                <a:headEnd/>
                <a:tailEnd/>
              </a:ln>
            </p:spPr>
            <p:txBody>
              <a:bodyPr>
                <a:prstTxWarp prst="textNoShape">
                  <a:avLst/>
                </a:prstTxWarp>
              </a:bodyPr>
              <a:lstStyle/>
              <a:p>
                <a:endParaRPr lang="en-US"/>
              </a:p>
            </p:txBody>
          </p:sp>
          <p:sp>
            <p:nvSpPr>
              <p:cNvPr id="195" name="Freeform 106"/>
              <p:cNvSpPr>
                <a:spLocks/>
              </p:cNvSpPr>
              <p:nvPr/>
            </p:nvSpPr>
            <p:spPr bwMode="auto">
              <a:xfrm>
                <a:off x="915" y="1877"/>
                <a:ext cx="4" cy="52"/>
              </a:xfrm>
              <a:custGeom>
                <a:avLst/>
                <a:gdLst>
                  <a:gd name="T0" fmla="*/ 0 w 6"/>
                  <a:gd name="T1" fmla="*/ 0 h 59"/>
                  <a:gd name="T2" fmla="*/ 1 w 6"/>
                  <a:gd name="T3" fmla="*/ 15 h 59"/>
                  <a:gd name="T4" fmla="*/ 2 w 6"/>
                  <a:gd name="T5" fmla="*/ 29 h 59"/>
                  <a:gd name="T6" fmla="*/ 2 w 6"/>
                  <a:gd name="T7" fmla="*/ 48 h 59"/>
                  <a:gd name="T8" fmla="*/ 1 w 6"/>
                  <a:gd name="T9" fmla="*/ 51 h 59"/>
                  <a:gd name="T10" fmla="*/ 3 w 6"/>
                  <a:gd name="T11" fmla="*/ 41 h 59"/>
                  <a:gd name="T12" fmla="*/ 3 w 6"/>
                  <a:gd name="T13" fmla="*/ 26 h 59"/>
                  <a:gd name="T14" fmla="*/ 2 w 6"/>
                  <a:gd name="T15" fmla="*/ 15 h 59"/>
                  <a:gd name="T16" fmla="*/ 0 w 6"/>
                  <a:gd name="T17" fmla="*/ 0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59"/>
                  <a:gd name="T29" fmla="*/ 6 w 6"/>
                  <a:gd name="T30" fmla="*/ 59 h 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59">
                    <a:moveTo>
                      <a:pt x="0" y="0"/>
                    </a:moveTo>
                    <a:lnTo>
                      <a:pt x="2" y="17"/>
                    </a:lnTo>
                    <a:lnTo>
                      <a:pt x="3" y="33"/>
                    </a:lnTo>
                    <a:lnTo>
                      <a:pt x="3" y="54"/>
                    </a:lnTo>
                    <a:lnTo>
                      <a:pt x="2" y="58"/>
                    </a:lnTo>
                    <a:lnTo>
                      <a:pt x="5" y="46"/>
                    </a:lnTo>
                    <a:lnTo>
                      <a:pt x="5" y="29"/>
                    </a:lnTo>
                    <a:lnTo>
                      <a:pt x="3" y="17"/>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96" name="Freeform 107"/>
              <p:cNvSpPr>
                <a:spLocks/>
              </p:cNvSpPr>
              <p:nvPr/>
            </p:nvSpPr>
            <p:spPr bwMode="auto">
              <a:xfrm>
                <a:off x="864" y="1902"/>
                <a:ext cx="24" cy="47"/>
              </a:xfrm>
              <a:custGeom>
                <a:avLst/>
                <a:gdLst>
                  <a:gd name="T0" fmla="*/ 23 w 38"/>
                  <a:gd name="T1" fmla="*/ 46 h 54"/>
                  <a:gd name="T2" fmla="*/ 15 w 38"/>
                  <a:gd name="T3" fmla="*/ 32 h 54"/>
                  <a:gd name="T4" fmla="*/ 9 w 38"/>
                  <a:gd name="T5" fmla="*/ 17 h 54"/>
                  <a:gd name="T6" fmla="*/ 9 w 38"/>
                  <a:gd name="T7" fmla="*/ 10 h 54"/>
                  <a:gd name="T8" fmla="*/ 6 w 38"/>
                  <a:gd name="T9" fmla="*/ 3 h 54"/>
                  <a:gd name="T10" fmla="*/ 0 w 38"/>
                  <a:gd name="T11" fmla="*/ 0 h 54"/>
                  <a:gd name="T12" fmla="*/ 3 w 38"/>
                  <a:gd name="T13" fmla="*/ 7 h 54"/>
                  <a:gd name="T14" fmla="*/ 3 w 38"/>
                  <a:gd name="T15" fmla="*/ 17 h 54"/>
                  <a:gd name="T16" fmla="*/ 6 w 38"/>
                  <a:gd name="T17" fmla="*/ 29 h 54"/>
                  <a:gd name="T18" fmla="*/ 11 w 38"/>
                  <a:gd name="T19" fmla="*/ 36 h 54"/>
                  <a:gd name="T20" fmla="*/ 23 w 38"/>
                  <a:gd name="T21" fmla="*/ 46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54"/>
                  <a:gd name="T35" fmla="*/ 38 w 38"/>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54">
                    <a:moveTo>
                      <a:pt x="37" y="53"/>
                    </a:moveTo>
                    <a:lnTo>
                      <a:pt x="23" y="37"/>
                    </a:lnTo>
                    <a:lnTo>
                      <a:pt x="14" y="20"/>
                    </a:lnTo>
                    <a:lnTo>
                      <a:pt x="14" y="12"/>
                    </a:lnTo>
                    <a:lnTo>
                      <a:pt x="9" y="3"/>
                    </a:lnTo>
                    <a:lnTo>
                      <a:pt x="0" y="0"/>
                    </a:lnTo>
                    <a:lnTo>
                      <a:pt x="4" y="8"/>
                    </a:lnTo>
                    <a:lnTo>
                      <a:pt x="4" y="20"/>
                    </a:lnTo>
                    <a:lnTo>
                      <a:pt x="9" y="33"/>
                    </a:lnTo>
                    <a:lnTo>
                      <a:pt x="18" y="41"/>
                    </a:lnTo>
                    <a:lnTo>
                      <a:pt x="37" y="53"/>
                    </a:lnTo>
                  </a:path>
                </a:pathLst>
              </a:custGeom>
              <a:solidFill>
                <a:srgbClr val="402000"/>
              </a:solidFill>
              <a:ln w="12700" cap="rnd">
                <a:noFill/>
                <a:round/>
                <a:headEnd/>
                <a:tailEnd/>
              </a:ln>
            </p:spPr>
            <p:txBody>
              <a:bodyPr>
                <a:prstTxWarp prst="textNoShape">
                  <a:avLst/>
                </a:prstTxWarp>
              </a:bodyPr>
              <a:lstStyle/>
              <a:p>
                <a:endParaRPr lang="en-US"/>
              </a:p>
            </p:txBody>
          </p:sp>
          <p:sp>
            <p:nvSpPr>
              <p:cNvPr id="197" name="Freeform 108"/>
              <p:cNvSpPr>
                <a:spLocks/>
              </p:cNvSpPr>
              <p:nvPr/>
            </p:nvSpPr>
            <p:spPr bwMode="auto">
              <a:xfrm>
                <a:off x="840" y="1884"/>
                <a:ext cx="44" cy="71"/>
              </a:xfrm>
              <a:custGeom>
                <a:avLst/>
                <a:gdLst>
                  <a:gd name="T0" fmla="*/ 0 w 69"/>
                  <a:gd name="T1" fmla="*/ 0 h 81"/>
                  <a:gd name="T2" fmla="*/ 10 w 69"/>
                  <a:gd name="T3" fmla="*/ 11 h 81"/>
                  <a:gd name="T4" fmla="*/ 13 w 69"/>
                  <a:gd name="T5" fmla="*/ 27 h 81"/>
                  <a:gd name="T6" fmla="*/ 17 w 69"/>
                  <a:gd name="T7" fmla="*/ 46 h 81"/>
                  <a:gd name="T8" fmla="*/ 26 w 69"/>
                  <a:gd name="T9" fmla="*/ 54 h 81"/>
                  <a:gd name="T10" fmla="*/ 33 w 69"/>
                  <a:gd name="T11" fmla="*/ 67 h 81"/>
                  <a:gd name="T12" fmla="*/ 43 w 69"/>
                  <a:gd name="T13" fmla="*/ 70 h 81"/>
                  <a:gd name="T14" fmla="*/ 29 w 69"/>
                  <a:gd name="T15" fmla="*/ 67 h 81"/>
                  <a:gd name="T16" fmla="*/ 17 w 69"/>
                  <a:gd name="T17" fmla="*/ 51 h 81"/>
                  <a:gd name="T18" fmla="*/ 13 w 69"/>
                  <a:gd name="T19" fmla="*/ 43 h 81"/>
                  <a:gd name="T20" fmla="*/ 13 w 69"/>
                  <a:gd name="T21" fmla="*/ 27 h 81"/>
                  <a:gd name="T22" fmla="*/ 3 w 69"/>
                  <a:gd name="T23" fmla="*/ 16 h 81"/>
                  <a:gd name="T24" fmla="*/ 0 w 69"/>
                  <a:gd name="T25" fmla="*/ 0 h 8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9"/>
                  <a:gd name="T40" fmla="*/ 0 h 81"/>
                  <a:gd name="T41" fmla="*/ 69 w 69"/>
                  <a:gd name="T42" fmla="*/ 81 h 8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9" h="81">
                    <a:moveTo>
                      <a:pt x="0" y="0"/>
                    </a:moveTo>
                    <a:lnTo>
                      <a:pt x="16" y="13"/>
                    </a:lnTo>
                    <a:lnTo>
                      <a:pt x="21" y="31"/>
                    </a:lnTo>
                    <a:lnTo>
                      <a:pt x="26" y="53"/>
                    </a:lnTo>
                    <a:lnTo>
                      <a:pt x="41" y="62"/>
                    </a:lnTo>
                    <a:lnTo>
                      <a:pt x="51" y="76"/>
                    </a:lnTo>
                    <a:lnTo>
                      <a:pt x="68" y="80"/>
                    </a:lnTo>
                    <a:lnTo>
                      <a:pt x="46" y="76"/>
                    </a:lnTo>
                    <a:lnTo>
                      <a:pt x="26" y="58"/>
                    </a:lnTo>
                    <a:lnTo>
                      <a:pt x="21" y="49"/>
                    </a:lnTo>
                    <a:lnTo>
                      <a:pt x="21" y="31"/>
                    </a:lnTo>
                    <a:lnTo>
                      <a:pt x="5" y="18"/>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98" name="Freeform 109"/>
              <p:cNvSpPr>
                <a:spLocks/>
              </p:cNvSpPr>
              <p:nvPr/>
            </p:nvSpPr>
            <p:spPr bwMode="auto">
              <a:xfrm>
                <a:off x="828" y="1881"/>
                <a:ext cx="17" cy="48"/>
              </a:xfrm>
              <a:custGeom>
                <a:avLst/>
                <a:gdLst>
                  <a:gd name="T0" fmla="*/ 0 w 26"/>
                  <a:gd name="T1" fmla="*/ 0 h 55"/>
                  <a:gd name="T2" fmla="*/ 3 w 26"/>
                  <a:gd name="T3" fmla="*/ 18 h 55"/>
                  <a:gd name="T4" fmla="*/ 11 w 26"/>
                  <a:gd name="T5" fmla="*/ 33 h 55"/>
                  <a:gd name="T6" fmla="*/ 16 w 26"/>
                  <a:gd name="T7" fmla="*/ 47 h 55"/>
                  <a:gd name="T8" fmla="*/ 14 w 26"/>
                  <a:gd name="T9" fmla="*/ 29 h 55"/>
                  <a:gd name="T10" fmla="*/ 3 w 26"/>
                  <a:gd name="T11" fmla="*/ 14 h 55"/>
                  <a:gd name="T12" fmla="*/ 0 w 26"/>
                  <a:gd name="T13" fmla="*/ 0 h 55"/>
                  <a:gd name="T14" fmla="*/ 0 60000 65536"/>
                  <a:gd name="T15" fmla="*/ 0 60000 65536"/>
                  <a:gd name="T16" fmla="*/ 0 60000 65536"/>
                  <a:gd name="T17" fmla="*/ 0 60000 65536"/>
                  <a:gd name="T18" fmla="*/ 0 60000 65536"/>
                  <a:gd name="T19" fmla="*/ 0 60000 65536"/>
                  <a:gd name="T20" fmla="*/ 0 60000 65536"/>
                  <a:gd name="T21" fmla="*/ 0 w 26"/>
                  <a:gd name="T22" fmla="*/ 0 h 55"/>
                  <a:gd name="T23" fmla="*/ 26 w 26"/>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55">
                    <a:moveTo>
                      <a:pt x="0" y="0"/>
                    </a:moveTo>
                    <a:lnTo>
                      <a:pt x="4" y="21"/>
                    </a:lnTo>
                    <a:lnTo>
                      <a:pt x="17" y="38"/>
                    </a:lnTo>
                    <a:lnTo>
                      <a:pt x="25" y="54"/>
                    </a:lnTo>
                    <a:lnTo>
                      <a:pt x="21" y="33"/>
                    </a:lnTo>
                    <a:lnTo>
                      <a:pt x="4" y="16"/>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99" name="Freeform 110"/>
              <p:cNvSpPr>
                <a:spLocks/>
              </p:cNvSpPr>
              <p:nvPr/>
            </p:nvSpPr>
            <p:spPr bwMode="auto">
              <a:xfrm>
                <a:off x="805" y="1884"/>
                <a:ext cx="62" cy="79"/>
              </a:xfrm>
              <a:custGeom>
                <a:avLst/>
                <a:gdLst>
                  <a:gd name="T0" fmla="*/ 0 w 97"/>
                  <a:gd name="T1" fmla="*/ 0 h 91"/>
                  <a:gd name="T2" fmla="*/ 13 w 97"/>
                  <a:gd name="T3" fmla="*/ 16 h 91"/>
                  <a:gd name="T4" fmla="*/ 24 w 97"/>
                  <a:gd name="T5" fmla="*/ 31 h 91"/>
                  <a:gd name="T6" fmla="*/ 31 w 97"/>
                  <a:gd name="T7" fmla="*/ 40 h 91"/>
                  <a:gd name="T8" fmla="*/ 42 w 97"/>
                  <a:gd name="T9" fmla="*/ 50 h 91"/>
                  <a:gd name="T10" fmla="*/ 48 w 97"/>
                  <a:gd name="T11" fmla="*/ 63 h 91"/>
                  <a:gd name="T12" fmla="*/ 61 w 97"/>
                  <a:gd name="T13" fmla="*/ 78 h 91"/>
                  <a:gd name="T14" fmla="*/ 55 w 97"/>
                  <a:gd name="T15" fmla="*/ 63 h 91"/>
                  <a:gd name="T16" fmla="*/ 38 w 97"/>
                  <a:gd name="T17" fmla="*/ 50 h 91"/>
                  <a:gd name="T18" fmla="*/ 24 w 97"/>
                  <a:gd name="T19" fmla="*/ 36 h 91"/>
                  <a:gd name="T20" fmla="*/ 13 w 97"/>
                  <a:gd name="T21" fmla="*/ 23 h 91"/>
                  <a:gd name="T22" fmla="*/ 0 w 97"/>
                  <a:gd name="T23" fmla="*/ 0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7"/>
                  <a:gd name="T37" fmla="*/ 0 h 91"/>
                  <a:gd name="T38" fmla="*/ 97 w 97"/>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7" h="91">
                    <a:moveTo>
                      <a:pt x="0" y="0"/>
                    </a:moveTo>
                    <a:lnTo>
                      <a:pt x="21" y="18"/>
                    </a:lnTo>
                    <a:lnTo>
                      <a:pt x="37" y="36"/>
                    </a:lnTo>
                    <a:lnTo>
                      <a:pt x="49" y="46"/>
                    </a:lnTo>
                    <a:lnTo>
                      <a:pt x="65" y="58"/>
                    </a:lnTo>
                    <a:lnTo>
                      <a:pt x="75" y="72"/>
                    </a:lnTo>
                    <a:lnTo>
                      <a:pt x="96" y="90"/>
                    </a:lnTo>
                    <a:lnTo>
                      <a:pt x="86" y="72"/>
                    </a:lnTo>
                    <a:lnTo>
                      <a:pt x="59" y="58"/>
                    </a:lnTo>
                    <a:lnTo>
                      <a:pt x="37" y="41"/>
                    </a:lnTo>
                    <a:lnTo>
                      <a:pt x="21" y="27"/>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200" name="Freeform 111"/>
              <p:cNvSpPr>
                <a:spLocks/>
              </p:cNvSpPr>
              <p:nvPr/>
            </p:nvSpPr>
            <p:spPr bwMode="auto">
              <a:xfrm>
                <a:off x="1028" y="1884"/>
                <a:ext cx="0" cy="121"/>
              </a:xfrm>
              <a:custGeom>
                <a:avLst/>
                <a:gdLst>
                  <a:gd name="T0" fmla="*/ 0 w 1"/>
                  <a:gd name="T1" fmla="*/ 0 h 139"/>
                  <a:gd name="T2" fmla="*/ 0 w 1"/>
                  <a:gd name="T3" fmla="*/ 20 h 139"/>
                  <a:gd name="T4" fmla="*/ 0 w 1"/>
                  <a:gd name="T5" fmla="*/ 40 h 139"/>
                  <a:gd name="T6" fmla="*/ 0 w 1"/>
                  <a:gd name="T7" fmla="*/ 57 h 139"/>
                  <a:gd name="T8" fmla="*/ 0 w 1"/>
                  <a:gd name="T9" fmla="*/ 68 h 139"/>
                  <a:gd name="T10" fmla="*/ 0 w 1"/>
                  <a:gd name="T11" fmla="*/ 84 h 139"/>
                  <a:gd name="T12" fmla="*/ 0 w 1"/>
                  <a:gd name="T13" fmla="*/ 97 h 139"/>
                  <a:gd name="T14" fmla="*/ 0 w 1"/>
                  <a:gd name="T15" fmla="*/ 104 h 139"/>
                  <a:gd name="T16" fmla="*/ 0 w 1"/>
                  <a:gd name="T17" fmla="*/ 111 h 139"/>
                  <a:gd name="T18" fmla="*/ 0 w 1"/>
                  <a:gd name="T19" fmla="*/ 120 h 139"/>
                  <a:gd name="T20" fmla="*/ 0 w 1"/>
                  <a:gd name="T21" fmla="*/ 108 h 139"/>
                  <a:gd name="T22" fmla="*/ 0 w 1"/>
                  <a:gd name="T23" fmla="*/ 97 h 139"/>
                  <a:gd name="T24" fmla="*/ 0 w 1"/>
                  <a:gd name="T25" fmla="*/ 76 h 139"/>
                  <a:gd name="T26" fmla="*/ 0 w 1"/>
                  <a:gd name="T27" fmla="*/ 61 h 139"/>
                  <a:gd name="T28" fmla="*/ 0 w 1"/>
                  <a:gd name="T29" fmla="*/ 40 h 139"/>
                  <a:gd name="T30" fmla="*/ 0 w 1"/>
                  <a:gd name="T31" fmla="*/ 24 h 139"/>
                  <a:gd name="T32" fmla="*/ 0 w 1"/>
                  <a:gd name="T33" fmla="*/ 0 h 1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
                  <a:gd name="T52" fmla="*/ 0 h 139"/>
                  <a:gd name="T53" fmla="*/ 0 w 1"/>
                  <a:gd name="T54" fmla="*/ 139 h 1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 h="139">
                    <a:moveTo>
                      <a:pt x="0" y="0"/>
                    </a:moveTo>
                    <a:lnTo>
                      <a:pt x="0" y="23"/>
                    </a:lnTo>
                    <a:lnTo>
                      <a:pt x="0" y="46"/>
                    </a:lnTo>
                    <a:lnTo>
                      <a:pt x="0" y="65"/>
                    </a:lnTo>
                    <a:lnTo>
                      <a:pt x="0" y="78"/>
                    </a:lnTo>
                    <a:lnTo>
                      <a:pt x="0" y="96"/>
                    </a:lnTo>
                    <a:lnTo>
                      <a:pt x="0" y="111"/>
                    </a:lnTo>
                    <a:lnTo>
                      <a:pt x="0" y="119"/>
                    </a:lnTo>
                    <a:lnTo>
                      <a:pt x="0" y="128"/>
                    </a:lnTo>
                    <a:lnTo>
                      <a:pt x="0" y="138"/>
                    </a:lnTo>
                    <a:lnTo>
                      <a:pt x="0" y="124"/>
                    </a:lnTo>
                    <a:lnTo>
                      <a:pt x="0" y="111"/>
                    </a:lnTo>
                    <a:lnTo>
                      <a:pt x="0" y="87"/>
                    </a:lnTo>
                    <a:lnTo>
                      <a:pt x="0" y="70"/>
                    </a:lnTo>
                    <a:lnTo>
                      <a:pt x="0" y="46"/>
                    </a:lnTo>
                    <a:lnTo>
                      <a:pt x="0" y="27"/>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201" name="Freeform 112"/>
              <p:cNvSpPr>
                <a:spLocks/>
              </p:cNvSpPr>
              <p:nvPr/>
            </p:nvSpPr>
            <p:spPr bwMode="auto">
              <a:xfrm>
                <a:off x="1124" y="1935"/>
                <a:ext cx="71" cy="133"/>
              </a:xfrm>
              <a:custGeom>
                <a:avLst/>
                <a:gdLst>
                  <a:gd name="T0" fmla="*/ 0 w 111"/>
                  <a:gd name="T1" fmla="*/ 0 h 153"/>
                  <a:gd name="T2" fmla="*/ 0 w 111"/>
                  <a:gd name="T3" fmla="*/ 16 h 153"/>
                  <a:gd name="T4" fmla="*/ 0 w 111"/>
                  <a:gd name="T5" fmla="*/ 36 h 153"/>
                  <a:gd name="T6" fmla="*/ 0 w 111"/>
                  <a:gd name="T7" fmla="*/ 48 h 153"/>
                  <a:gd name="T8" fmla="*/ 4 w 111"/>
                  <a:gd name="T9" fmla="*/ 52 h 153"/>
                  <a:gd name="T10" fmla="*/ 10 w 111"/>
                  <a:gd name="T11" fmla="*/ 64 h 153"/>
                  <a:gd name="T12" fmla="*/ 18 w 111"/>
                  <a:gd name="T13" fmla="*/ 76 h 153"/>
                  <a:gd name="T14" fmla="*/ 22 w 111"/>
                  <a:gd name="T15" fmla="*/ 89 h 153"/>
                  <a:gd name="T16" fmla="*/ 22 w 111"/>
                  <a:gd name="T17" fmla="*/ 96 h 153"/>
                  <a:gd name="T18" fmla="*/ 25 w 111"/>
                  <a:gd name="T19" fmla="*/ 112 h 153"/>
                  <a:gd name="T20" fmla="*/ 28 w 111"/>
                  <a:gd name="T21" fmla="*/ 120 h 153"/>
                  <a:gd name="T22" fmla="*/ 32 w 111"/>
                  <a:gd name="T23" fmla="*/ 128 h 153"/>
                  <a:gd name="T24" fmla="*/ 45 w 111"/>
                  <a:gd name="T25" fmla="*/ 132 h 153"/>
                  <a:gd name="T26" fmla="*/ 56 w 111"/>
                  <a:gd name="T27" fmla="*/ 128 h 153"/>
                  <a:gd name="T28" fmla="*/ 70 w 111"/>
                  <a:gd name="T29" fmla="*/ 120 h 153"/>
                  <a:gd name="T30" fmla="*/ 70 w 111"/>
                  <a:gd name="T31" fmla="*/ 108 h 153"/>
                  <a:gd name="T32" fmla="*/ 63 w 111"/>
                  <a:gd name="T33" fmla="*/ 120 h 153"/>
                  <a:gd name="T34" fmla="*/ 52 w 111"/>
                  <a:gd name="T35" fmla="*/ 128 h 153"/>
                  <a:gd name="T36" fmla="*/ 42 w 111"/>
                  <a:gd name="T37" fmla="*/ 128 h 153"/>
                  <a:gd name="T38" fmla="*/ 35 w 111"/>
                  <a:gd name="T39" fmla="*/ 123 h 153"/>
                  <a:gd name="T40" fmla="*/ 25 w 111"/>
                  <a:gd name="T41" fmla="*/ 108 h 153"/>
                  <a:gd name="T42" fmla="*/ 25 w 111"/>
                  <a:gd name="T43" fmla="*/ 92 h 153"/>
                  <a:gd name="T44" fmla="*/ 22 w 111"/>
                  <a:gd name="T45" fmla="*/ 76 h 153"/>
                  <a:gd name="T46" fmla="*/ 18 w 111"/>
                  <a:gd name="T47" fmla="*/ 64 h 153"/>
                  <a:gd name="T48" fmla="*/ 10 w 111"/>
                  <a:gd name="T49" fmla="*/ 56 h 153"/>
                  <a:gd name="T50" fmla="*/ 4 w 111"/>
                  <a:gd name="T51" fmla="*/ 43 h 153"/>
                  <a:gd name="T52" fmla="*/ 4 w 111"/>
                  <a:gd name="T53" fmla="*/ 36 h 153"/>
                  <a:gd name="T54" fmla="*/ 0 w 111"/>
                  <a:gd name="T55" fmla="*/ 0 h 1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1"/>
                  <a:gd name="T85" fmla="*/ 0 h 153"/>
                  <a:gd name="T86" fmla="*/ 111 w 111"/>
                  <a:gd name="T87" fmla="*/ 153 h 1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1" h="153">
                    <a:moveTo>
                      <a:pt x="0" y="0"/>
                    </a:moveTo>
                    <a:lnTo>
                      <a:pt x="0" y="18"/>
                    </a:lnTo>
                    <a:lnTo>
                      <a:pt x="0" y="41"/>
                    </a:lnTo>
                    <a:lnTo>
                      <a:pt x="0" y="55"/>
                    </a:lnTo>
                    <a:lnTo>
                      <a:pt x="6" y="60"/>
                    </a:lnTo>
                    <a:lnTo>
                      <a:pt x="16" y="74"/>
                    </a:lnTo>
                    <a:lnTo>
                      <a:pt x="28" y="87"/>
                    </a:lnTo>
                    <a:lnTo>
                      <a:pt x="34" y="102"/>
                    </a:lnTo>
                    <a:lnTo>
                      <a:pt x="34" y="111"/>
                    </a:lnTo>
                    <a:lnTo>
                      <a:pt x="39" y="129"/>
                    </a:lnTo>
                    <a:lnTo>
                      <a:pt x="44" y="138"/>
                    </a:lnTo>
                    <a:lnTo>
                      <a:pt x="50" y="147"/>
                    </a:lnTo>
                    <a:lnTo>
                      <a:pt x="71" y="152"/>
                    </a:lnTo>
                    <a:lnTo>
                      <a:pt x="87" y="147"/>
                    </a:lnTo>
                    <a:lnTo>
                      <a:pt x="110" y="138"/>
                    </a:lnTo>
                    <a:lnTo>
                      <a:pt x="110" y="124"/>
                    </a:lnTo>
                    <a:lnTo>
                      <a:pt x="99" y="138"/>
                    </a:lnTo>
                    <a:lnTo>
                      <a:pt x="82" y="147"/>
                    </a:lnTo>
                    <a:lnTo>
                      <a:pt x="66" y="147"/>
                    </a:lnTo>
                    <a:lnTo>
                      <a:pt x="55" y="142"/>
                    </a:lnTo>
                    <a:lnTo>
                      <a:pt x="39" y="124"/>
                    </a:lnTo>
                    <a:lnTo>
                      <a:pt x="39" y="106"/>
                    </a:lnTo>
                    <a:lnTo>
                      <a:pt x="34" y="87"/>
                    </a:lnTo>
                    <a:lnTo>
                      <a:pt x="28" y="74"/>
                    </a:lnTo>
                    <a:lnTo>
                      <a:pt x="16" y="64"/>
                    </a:lnTo>
                    <a:lnTo>
                      <a:pt x="6" y="50"/>
                    </a:lnTo>
                    <a:lnTo>
                      <a:pt x="6" y="41"/>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202" name="Freeform 113"/>
              <p:cNvSpPr>
                <a:spLocks/>
              </p:cNvSpPr>
              <p:nvPr/>
            </p:nvSpPr>
            <p:spPr bwMode="auto">
              <a:xfrm>
                <a:off x="1156" y="2037"/>
                <a:ext cx="32" cy="14"/>
              </a:xfrm>
              <a:custGeom>
                <a:avLst/>
                <a:gdLst>
                  <a:gd name="T0" fmla="*/ 0 w 49"/>
                  <a:gd name="T1" fmla="*/ 3 h 16"/>
                  <a:gd name="T2" fmla="*/ 3 w 49"/>
                  <a:gd name="T3" fmla="*/ 11 h 16"/>
                  <a:gd name="T4" fmla="*/ 12 w 49"/>
                  <a:gd name="T5" fmla="*/ 13 h 16"/>
                  <a:gd name="T6" fmla="*/ 21 w 49"/>
                  <a:gd name="T7" fmla="*/ 11 h 16"/>
                  <a:gd name="T8" fmla="*/ 24 w 49"/>
                  <a:gd name="T9" fmla="*/ 8 h 16"/>
                  <a:gd name="T10" fmla="*/ 31 w 49"/>
                  <a:gd name="T11" fmla="*/ 0 h 16"/>
                  <a:gd name="T12" fmla="*/ 21 w 49"/>
                  <a:gd name="T13" fmla="*/ 8 h 16"/>
                  <a:gd name="T14" fmla="*/ 12 w 49"/>
                  <a:gd name="T15" fmla="*/ 8 h 16"/>
                  <a:gd name="T16" fmla="*/ 0 w 49"/>
                  <a:gd name="T17" fmla="*/ 3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16"/>
                  <a:gd name="T29" fmla="*/ 49 w 49"/>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16">
                    <a:moveTo>
                      <a:pt x="0" y="3"/>
                    </a:moveTo>
                    <a:lnTo>
                      <a:pt x="5" y="12"/>
                    </a:lnTo>
                    <a:lnTo>
                      <a:pt x="19" y="15"/>
                    </a:lnTo>
                    <a:lnTo>
                      <a:pt x="32" y="12"/>
                    </a:lnTo>
                    <a:lnTo>
                      <a:pt x="37" y="9"/>
                    </a:lnTo>
                    <a:lnTo>
                      <a:pt x="48" y="0"/>
                    </a:lnTo>
                    <a:lnTo>
                      <a:pt x="32" y="9"/>
                    </a:lnTo>
                    <a:lnTo>
                      <a:pt x="19" y="9"/>
                    </a:lnTo>
                    <a:lnTo>
                      <a:pt x="0" y="3"/>
                    </a:lnTo>
                  </a:path>
                </a:pathLst>
              </a:custGeom>
              <a:solidFill>
                <a:srgbClr val="402000"/>
              </a:solidFill>
              <a:ln w="12700" cap="rnd">
                <a:noFill/>
                <a:round/>
                <a:headEnd/>
                <a:tailEnd/>
              </a:ln>
            </p:spPr>
            <p:txBody>
              <a:bodyPr>
                <a:prstTxWarp prst="textNoShape">
                  <a:avLst/>
                </a:prstTxWarp>
              </a:bodyPr>
              <a:lstStyle/>
              <a:p>
                <a:endParaRPr lang="en-US"/>
              </a:p>
            </p:txBody>
          </p:sp>
          <p:sp>
            <p:nvSpPr>
              <p:cNvPr id="203" name="Freeform 114"/>
              <p:cNvSpPr>
                <a:spLocks/>
              </p:cNvSpPr>
              <p:nvPr/>
            </p:nvSpPr>
            <p:spPr bwMode="auto">
              <a:xfrm>
                <a:off x="1156" y="2022"/>
                <a:ext cx="21" cy="9"/>
              </a:xfrm>
              <a:custGeom>
                <a:avLst/>
                <a:gdLst>
                  <a:gd name="T0" fmla="*/ 0 w 32"/>
                  <a:gd name="T1" fmla="*/ 0 h 10"/>
                  <a:gd name="T2" fmla="*/ 3 w 32"/>
                  <a:gd name="T3" fmla="*/ 5 h 10"/>
                  <a:gd name="T4" fmla="*/ 14 w 32"/>
                  <a:gd name="T5" fmla="*/ 8 h 10"/>
                  <a:gd name="T6" fmla="*/ 20 w 32"/>
                  <a:gd name="T7" fmla="*/ 3 h 10"/>
                  <a:gd name="T8" fmla="*/ 9 w 32"/>
                  <a:gd name="T9" fmla="*/ 5 h 10"/>
                  <a:gd name="T10" fmla="*/ 0 w 32"/>
                  <a:gd name="T11" fmla="*/ 0 h 10"/>
                  <a:gd name="T12" fmla="*/ 0 60000 65536"/>
                  <a:gd name="T13" fmla="*/ 0 60000 65536"/>
                  <a:gd name="T14" fmla="*/ 0 60000 65536"/>
                  <a:gd name="T15" fmla="*/ 0 60000 65536"/>
                  <a:gd name="T16" fmla="*/ 0 60000 65536"/>
                  <a:gd name="T17" fmla="*/ 0 60000 65536"/>
                  <a:gd name="T18" fmla="*/ 0 w 32"/>
                  <a:gd name="T19" fmla="*/ 0 h 10"/>
                  <a:gd name="T20" fmla="*/ 32 w 32"/>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2" h="10">
                    <a:moveTo>
                      <a:pt x="0" y="0"/>
                    </a:moveTo>
                    <a:lnTo>
                      <a:pt x="4" y="6"/>
                    </a:lnTo>
                    <a:lnTo>
                      <a:pt x="22" y="9"/>
                    </a:lnTo>
                    <a:lnTo>
                      <a:pt x="31" y="3"/>
                    </a:lnTo>
                    <a:lnTo>
                      <a:pt x="13" y="6"/>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205" name="Freeform 115"/>
              <p:cNvSpPr>
                <a:spLocks/>
              </p:cNvSpPr>
              <p:nvPr/>
            </p:nvSpPr>
            <p:spPr bwMode="auto">
              <a:xfrm>
                <a:off x="1141" y="1981"/>
                <a:ext cx="19" cy="31"/>
              </a:xfrm>
              <a:custGeom>
                <a:avLst/>
                <a:gdLst>
                  <a:gd name="T0" fmla="*/ 0 w 30"/>
                  <a:gd name="T1" fmla="*/ 0 h 36"/>
                  <a:gd name="T2" fmla="*/ 5 w 30"/>
                  <a:gd name="T3" fmla="*/ 13 h 36"/>
                  <a:gd name="T4" fmla="*/ 11 w 30"/>
                  <a:gd name="T5" fmla="*/ 27 h 36"/>
                  <a:gd name="T6" fmla="*/ 18 w 30"/>
                  <a:gd name="T7" fmla="*/ 30 h 36"/>
                  <a:gd name="T8" fmla="*/ 11 w 30"/>
                  <a:gd name="T9" fmla="*/ 21 h 36"/>
                  <a:gd name="T10" fmla="*/ 0 w 30"/>
                  <a:gd name="T11" fmla="*/ 0 h 36"/>
                  <a:gd name="T12" fmla="*/ 0 60000 65536"/>
                  <a:gd name="T13" fmla="*/ 0 60000 65536"/>
                  <a:gd name="T14" fmla="*/ 0 60000 65536"/>
                  <a:gd name="T15" fmla="*/ 0 60000 65536"/>
                  <a:gd name="T16" fmla="*/ 0 60000 65536"/>
                  <a:gd name="T17" fmla="*/ 0 60000 65536"/>
                  <a:gd name="T18" fmla="*/ 0 w 30"/>
                  <a:gd name="T19" fmla="*/ 0 h 36"/>
                  <a:gd name="T20" fmla="*/ 30 w 30"/>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30" h="36">
                    <a:moveTo>
                      <a:pt x="0" y="0"/>
                    </a:moveTo>
                    <a:lnTo>
                      <a:pt x="8" y="15"/>
                    </a:lnTo>
                    <a:lnTo>
                      <a:pt x="17" y="31"/>
                    </a:lnTo>
                    <a:lnTo>
                      <a:pt x="29" y="35"/>
                    </a:lnTo>
                    <a:lnTo>
                      <a:pt x="17" y="24"/>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206" name="Freeform 116"/>
              <p:cNvSpPr>
                <a:spLocks/>
              </p:cNvSpPr>
              <p:nvPr/>
            </p:nvSpPr>
            <p:spPr bwMode="auto">
              <a:xfrm>
                <a:off x="1129" y="1948"/>
                <a:ext cx="0" cy="36"/>
              </a:xfrm>
              <a:custGeom>
                <a:avLst/>
                <a:gdLst>
                  <a:gd name="T0" fmla="*/ 0 w 1"/>
                  <a:gd name="T1" fmla="*/ 0 h 42"/>
                  <a:gd name="T2" fmla="*/ 0 w 1"/>
                  <a:gd name="T3" fmla="*/ 21 h 42"/>
                  <a:gd name="T4" fmla="*/ 0 w 1"/>
                  <a:gd name="T5" fmla="*/ 35 h 42"/>
                  <a:gd name="T6" fmla="*/ 0 w 1"/>
                  <a:gd name="T7" fmla="*/ 21 h 42"/>
                  <a:gd name="T8" fmla="*/ 0 w 1"/>
                  <a:gd name="T9" fmla="*/ 0 h 42"/>
                  <a:gd name="T10" fmla="*/ 0 60000 65536"/>
                  <a:gd name="T11" fmla="*/ 0 60000 65536"/>
                  <a:gd name="T12" fmla="*/ 0 60000 65536"/>
                  <a:gd name="T13" fmla="*/ 0 60000 65536"/>
                  <a:gd name="T14" fmla="*/ 0 60000 65536"/>
                  <a:gd name="T15" fmla="*/ 0 w 1"/>
                  <a:gd name="T16" fmla="*/ 0 h 42"/>
                  <a:gd name="T17" fmla="*/ 0 w 1"/>
                  <a:gd name="T18" fmla="*/ 42 h 42"/>
                </a:gdLst>
                <a:ahLst/>
                <a:cxnLst>
                  <a:cxn ang="T10">
                    <a:pos x="T0" y="T1"/>
                  </a:cxn>
                  <a:cxn ang="T11">
                    <a:pos x="T2" y="T3"/>
                  </a:cxn>
                  <a:cxn ang="T12">
                    <a:pos x="T4" y="T5"/>
                  </a:cxn>
                  <a:cxn ang="T13">
                    <a:pos x="T6" y="T7"/>
                  </a:cxn>
                  <a:cxn ang="T14">
                    <a:pos x="T8" y="T9"/>
                  </a:cxn>
                </a:cxnLst>
                <a:rect l="T15" t="T16" r="T17" b="T18"/>
                <a:pathLst>
                  <a:path w="1" h="42">
                    <a:moveTo>
                      <a:pt x="0" y="0"/>
                    </a:moveTo>
                    <a:lnTo>
                      <a:pt x="0" y="24"/>
                    </a:lnTo>
                    <a:lnTo>
                      <a:pt x="0" y="41"/>
                    </a:lnTo>
                    <a:lnTo>
                      <a:pt x="0" y="24"/>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207" name="Freeform 117"/>
              <p:cNvSpPr>
                <a:spLocks/>
              </p:cNvSpPr>
              <p:nvPr/>
            </p:nvSpPr>
            <p:spPr bwMode="auto">
              <a:xfrm>
                <a:off x="1124" y="1919"/>
                <a:ext cx="28" cy="82"/>
              </a:xfrm>
              <a:custGeom>
                <a:avLst/>
                <a:gdLst>
                  <a:gd name="T0" fmla="*/ 0 w 44"/>
                  <a:gd name="T1" fmla="*/ 0 h 94"/>
                  <a:gd name="T2" fmla="*/ 3 w 44"/>
                  <a:gd name="T3" fmla="*/ 16 h 94"/>
                  <a:gd name="T4" fmla="*/ 6 w 44"/>
                  <a:gd name="T5" fmla="*/ 24 h 94"/>
                  <a:gd name="T6" fmla="*/ 9 w 44"/>
                  <a:gd name="T7" fmla="*/ 38 h 94"/>
                  <a:gd name="T8" fmla="*/ 16 w 44"/>
                  <a:gd name="T9" fmla="*/ 54 h 94"/>
                  <a:gd name="T10" fmla="*/ 22 w 44"/>
                  <a:gd name="T11" fmla="*/ 65 h 94"/>
                  <a:gd name="T12" fmla="*/ 24 w 44"/>
                  <a:gd name="T13" fmla="*/ 73 h 94"/>
                  <a:gd name="T14" fmla="*/ 27 w 44"/>
                  <a:gd name="T15" fmla="*/ 81 h 94"/>
                  <a:gd name="T16" fmla="*/ 24 w 44"/>
                  <a:gd name="T17" fmla="*/ 62 h 94"/>
                  <a:gd name="T18" fmla="*/ 18 w 44"/>
                  <a:gd name="T19" fmla="*/ 50 h 94"/>
                  <a:gd name="T20" fmla="*/ 13 w 44"/>
                  <a:gd name="T21" fmla="*/ 38 h 94"/>
                  <a:gd name="T22" fmla="*/ 9 w 44"/>
                  <a:gd name="T23" fmla="*/ 24 h 94"/>
                  <a:gd name="T24" fmla="*/ 6 w 44"/>
                  <a:gd name="T25" fmla="*/ 19 h 94"/>
                  <a:gd name="T26" fmla="*/ 0 w 44"/>
                  <a:gd name="T27" fmla="*/ 0 h 9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94"/>
                  <a:gd name="T44" fmla="*/ 44 w 44"/>
                  <a:gd name="T45" fmla="*/ 94 h 9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94">
                    <a:moveTo>
                      <a:pt x="0" y="0"/>
                    </a:moveTo>
                    <a:lnTo>
                      <a:pt x="5" y="18"/>
                    </a:lnTo>
                    <a:lnTo>
                      <a:pt x="9" y="27"/>
                    </a:lnTo>
                    <a:lnTo>
                      <a:pt x="14" y="44"/>
                    </a:lnTo>
                    <a:lnTo>
                      <a:pt x="25" y="62"/>
                    </a:lnTo>
                    <a:lnTo>
                      <a:pt x="34" y="75"/>
                    </a:lnTo>
                    <a:lnTo>
                      <a:pt x="38" y="84"/>
                    </a:lnTo>
                    <a:lnTo>
                      <a:pt x="43" y="93"/>
                    </a:lnTo>
                    <a:lnTo>
                      <a:pt x="38" y="71"/>
                    </a:lnTo>
                    <a:lnTo>
                      <a:pt x="29" y="57"/>
                    </a:lnTo>
                    <a:lnTo>
                      <a:pt x="20" y="44"/>
                    </a:lnTo>
                    <a:lnTo>
                      <a:pt x="14" y="27"/>
                    </a:lnTo>
                    <a:lnTo>
                      <a:pt x="9" y="22"/>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208" name="Freeform 118"/>
              <p:cNvSpPr>
                <a:spLocks/>
              </p:cNvSpPr>
              <p:nvPr/>
            </p:nvSpPr>
            <p:spPr bwMode="auto">
              <a:xfrm>
                <a:off x="1124" y="1902"/>
                <a:ext cx="28" cy="69"/>
              </a:xfrm>
              <a:custGeom>
                <a:avLst/>
                <a:gdLst>
                  <a:gd name="T0" fmla="*/ 0 w 44"/>
                  <a:gd name="T1" fmla="*/ 0 h 79"/>
                  <a:gd name="T2" fmla="*/ 0 w 44"/>
                  <a:gd name="T3" fmla="*/ 11 h 79"/>
                  <a:gd name="T4" fmla="*/ 6 w 44"/>
                  <a:gd name="T5" fmla="*/ 26 h 79"/>
                  <a:gd name="T6" fmla="*/ 16 w 44"/>
                  <a:gd name="T7" fmla="*/ 38 h 79"/>
                  <a:gd name="T8" fmla="*/ 16 w 44"/>
                  <a:gd name="T9" fmla="*/ 45 h 79"/>
                  <a:gd name="T10" fmla="*/ 18 w 44"/>
                  <a:gd name="T11" fmla="*/ 52 h 79"/>
                  <a:gd name="T12" fmla="*/ 27 w 44"/>
                  <a:gd name="T13" fmla="*/ 68 h 79"/>
                  <a:gd name="T14" fmla="*/ 22 w 44"/>
                  <a:gd name="T15" fmla="*/ 57 h 79"/>
                  <a:gd name="T16" fmla="*/ 22 w 44"/>
                  <a:gd name="T17" fmla="*/ 34 h 79"/>
                  <a:gd name="T18" fmla="*/ 9 w 44"/>
                  <a:gd name="T19" fmla="*/ 23 h 79"/>
                  <a:gd name="T20" fmla="*/ 0 w 44"/>
                  <a:gd name="T21" fmla="*/ 7 h 79"/>
                  <a:gd name="T22" fmla="*/ 0 w 44"/>
                  <a:gd name="T23" fmla="*/ 0 h 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4"/>
                  <a:gd name="T37" fmla="*/ 0 h 79"/>
                  <a:gd name="T38" fmla="*/ 44 w 44"/>
                  <a:gd name="T39" fmla="*/ 79 h 7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4" h="79">
                    <a:moveTo>
                      <a:pt x="0" y="0"/>
                    </a:moveTo>
                    <a:lnTo>
                      <a:pt x="0" y="13"/>
                    </a:lnTo>
                    <a:lnTo>
                      <a:pt x="9" y="30"/>
                    </a:lnTo>
                    <a:lnTo>
                      <a:pt x="25" y="44"/>
                    </a:lnTo>
                    <a:lnTo>
                      <a:pt x="25" y="52"/>
                    </a:lnTo>
                    <a:lnTo>
                      <a:pt x="29" y="60"/>
                    </a:lnTo>
                    <a:lnTo>
                      <a:pt x="43" y="78"/>
                    </a:lnTo>
                    <a:lnTo>
                      <a:pt x="34" y="65"/>
                    </a:lnTo>
                    <a:lnTo>
                      <a:pt x="34" y="39"/>
                    </a:lnTo>
                    <a:lnTo>
                      <a:pt x="14" y="26"/>
                    </a:lnTo>
                    <a:lnTo>
                      <a:pt x="0" y="8"/>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209" name="Freeform 119"/>
              <p:cNvSpPr>
                <a:spLocks/>
              </p:cNvSpPr>
              <p:nvPr/>
            </p:nvSpPr>
            <p:spPr bwMode="auto">
              <a:xfrm>
                <a:off x="1124" y="1881"/>
                <a:ext cx="10" cy="36"/>
              </a:xfrm>
              <a:custGeom>
                <a:avLst/>
                <a:gdLst>
                  <a:gd name="T0" fmla="*/ 0 w 15"/>
                  <a:gd name="T1" fmla="*/ 0 h 42"/>
                  <a:gd name="T2" fmla="*/ 3 w 15"/>
                  <a:gd name="T3" fmla="*/ 15 h 42"/>
                  <a:gd name="T4" fmla="*/ 7 w 15"/>
                  <a:gd name="T5" fmla="*/ 32 h 42"/>
                  <a:gd name="T6" fmla="*/ 9 w 15"/>
                  <a:gd name="T7" fmla="*/ 35 h 42"/>
                  <a:gd name="T8" fmla="*/ 7 w 15"/>
                  <a:gd name="T9" fmla="*/ 18 h 42"/>
                  <a:gd name="T10" fmla="*/ 0 w 15"/>
                  <a:gd name="T11" fmla="*/ 0 h 42"/>
                  <a:gd name="T12" fmla="*/ 0 60000 65536"/>
                  <a:gd name="T13" fmla="*/ 0 60000 65536"/>
                  <a:gd name="T14" fmla="*/ 0 60000 65536"/>
                  <a:gd name="T15" fmla="*/ 0 60000 65536"/>
                  <a:gd name="T16" fmla="*/ 0 60000 65536"/>
                  <a:gd name="T17" fmla="*/ 0 60000 65536"/>
                  <a:gd name="T18" fmla="*/ 0 w 15"/>
                  <a:gd name="T19" fmla="*/ 0 h 42"/>
                  <a:gd name="T20" fmla="*/ 15 w 15"/>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15" h="42">
                    <a:moveTo>
                      <a:pt x="0" y="0"/>
                    </a:moveTo>
                    <a:lnTo>
                      <a:pt x="4" y="17"/>
                    </a:lnTo>
                    <a:lnTo>
                      <a:pt x="10" y="37"/>
                    </a:lnTo>
                    <a:lnTo>
                      <a:pt x="14" y="41"/>
                    </a:lnTo>
                    <a:lnTo>
                      <a:pt x="10" y="21"/>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210" name="Freeform 120"/>
              <p:cNvSpPr>
                <a:spLocks/>
              </p:cNvSpPr>
              <p:nvPr/>
            </p:nvSpPr>
            <p:spPr bwMode="auto">
              <a:xfrm>
                <a:off x="1132" y="1877"/>
                <a:ext cx="20" cy="72"/>
              </a:xfrm>
              <a:custGeom>
                <a:avLst/>
                <a:gdLst>
                  <a:gd name="T0" fmla="*/ 0 w 32"/>
                  <a:gd name="T1" fmla="*/ 0 h 83"/>
                  <a:gd name="T2" fmla="*/ 3 w 32"/>
                  <a:gd name="T3" fmla="*/ 15 h 83"/>
                  <a:gd name="T4" fmla="*/ 6 w 32"/>
                  <a:gd name="T5" fmla="*/ 29 h 83"/>
                  <a:gd name="T6" fmla="*/ 9 w 32"/>
                  <a:gd name="T7" fmla="*/ 49 h 83"/>
                  <a:gd name="T8" fmla="*/ 17 w 32"/>
                  <a:gd name="T9" fmla="*/ 56 h 83"/>
                  <a:gd name="T10" fmla="*/ 19 w 32"/>
                  <a:gd name="T11" fmla="*/ 71 h 83"/>
                  <a:gd name="T12" fmla="*/ 17 w 32"/>
                  <a:gd name="T13" fmla="*/ 49 h 83"/>
                  <a:gd name="T14" fmla="*/ 11 w 32"/>
                  <a:gd name="T15" fmla="*/ 37 h 83"/>
                  <a:gd name="T16" fmla="*/ 6 w 32"/>
                  <a:gd name="T17" fmla="*/ 15 h 83"/>
                  <a:gd name="T18" fmla="*/ 0 w 32"/>
                  <a:gd name="T19" fmla="*/ 0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83"/>
                  <a:gd name="T32" fmla="*/ 32 w 32"/>
                  <a:gd name="T33" fmla="*/ 83 h 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83">
                    <a:moveTo>
                      <a:pt x="0" y="0"/>
                    </a:moveTo>
                    <a:lnTo>
                      <a:pt x="4" y="17"/>
                    </a:lnTo>
                    <a:lnTo>
                      <a:pt x="10" y="34"/>
                    </a:lnTo>
                    <a:lnTo>
                      <a:pt x="14" y="56"/>
                    </a:lnTo>
                    <a:lnTo>
                      <a:pt x="27" y="65"/>
                    </a:lnTo>
                    <a:lnTo>
                      <a:pt x="31" y="82"/>
                    </a:lnTo>
                    <a:lnTo>
                      <a:pt x="27" y="56"/>
                    </a:lnTo>
                    <a:lnTo>
                      <a:pt x="18" y="43"/>
                    </a:lnTo>
                    <a:lnTo>
                      <a:pt x="10" y="17"/>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211" name="Freeform 121"/>
              <p:cNvSpPr>
                <a:spLocks/>
              </p:cNvSpPr>
              <p:nvPr/>
            </p:nvSpPr>
            <p:spPr bwMode="auto">
              <a:xfrm>
                <a:off x="1144" y="1881"/>
                <a:ext cx="25" cy="95"/>
              </a:xfrm>
              <a:custGeom>
                <a:avLst/>
                <a:gdLst>
                  <a:gd name="T0" fmla="*/ 0 w 39"/>
                  <a:gd name="T1" fmla="*/ 0 h 110"/>
                  <a:gd name="T2" fmla="*/ 3 w 39"/>
                  <a:gd name="T3" fmla="*/ 20 h 110"/>
                  <a:gd name="T4" fmla="*/ 10 w 39"/>
                  <a:gd name="T5" fmla="*/ 31 h 110"/>
                  <a:gd name="T6" fmla="*/ 15 w 39"/>
                  <a:gd name="T7" fmla="*/ 54 h 110"/>
                  <a:gd name="T8" fmla="*/ 15 w 39"/>
                  <a:gd name="T9" fmla="*/ 79 h 110"/>
                  <a:gd name="T10" fmla="*/ 24 w 39"/>
                  <a:gd name="T11" fmla="*/ 94 h 110"/>
                  <a:gd name="T12" fmla="*/ 22 w 39"/>
                  <a:gd name="T13" fmla="*/ 79 h 110"/>
                  <a:gd name="T14" fmla="*/ 22 w 39"/>
                  <a:gd name="T15" fmla="*/ 59 h 110"/>
                  <a:gd name="T16" fmla="*/ 19 w 39"/>
                  <a:gd name="T17" fmla="*/ 44 h 110"/>
                  <a:gd name="T18" fmla="*/ 10 w 39"/>
                  <a:gd name="T19" fmla="*/ 27 h 110"/>
                  <a:gd name="T20" fmla="*/ 6 w 39"/>
                  <a:gd name="T21" fmla="*/ 12 h 110"/>
                  <a:gd name="T22" fmla="*/ 0 w 39"/>
                  <a:gd name="T23" fmla="*/ 0 h 1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
                  <a:gd name="T37" fmla="*/ 0 h 110"/>
                  <a:gd name="T38" fmla="*/ 39 w 39"/>
                  <a:gd name="T39" fmla="*/ 110 h 1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 h="110">
                    <a:moveTo>
                      <a:pt x="0" y="0"/>
                    </a:moveTo>
                    <a:lnTo>
                      <a:pt x="5" y="23"/>
                    </a:lnTo>
                    <a:lnTo>
                      <a:pt x="15" y="36"/>
                    </a:lnTo>
                    <a:lnTo>
                      <a:pt x="24" y="63"/>
                    </a:lnTo>
                    <a:lnTo>
                      <a:pt x="24" y="91"/>
                    </a:lnTo>
                    <a:lnTo>
                      <a:pt x="38" y="109"/>
                    </a:lnTo>
                    <a:lnTo>
                      <a:pt x="34" y="91"/>
                    </a:lnTo>
                    <a:lnTo>
                      <a:pt x="34" y="68"/>
                    </a:lnTo>
                    <a:lnTo>
                      <a:pt x="29" y="51"/>
                    </a:lnTo>
                    <a:lnTo>
                      <a:pt x="15" y="31"/>
                    </a:lnTo>
                    <a:lnTo>
                      <a:pt x="10" y="14"/>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212" name="Freeform 122"/>
              <p:cNvSpPr>
                <a:spLocks/>
              </p:cNvSpPr>
              <p:nvPr/>
            </p:nvSpPr>
            <p:spPr bwMode="auto">
              <a:xfrm>
                <a:off x="1159" y="1977"/>
                <a:ext cx="13" cy="40"/>
              </a:xfrm>
              <a:custGeom>
                <a:avLst/>
                <a:gdLst>
                  <a:gd name="T0" fmla="*/ 0 w 20"/>
                  <a:gd name="T1" fmla="*/ 11 h 46"/>
                  <a:gd name="T2" fmla="*/ 5 w 20"/>
                  <a:gd name="T3" fmla="*/ 22 h 46"/>
                  <a:gd name="T4" fmla="*/ 7 w 20"/>
                  <a:gd name="T5" fmla="*/ 32 h 46"/>
                  <a:gd name="T6" fmla="*/ 12 w 20"/>
                  <a:gd name="T7" fmla="*/ 39 h 46"/>
                  <a:gd name="T8" fmla="*/ 7 w 20"/>
                  <a:gd name="T9" fmla="*/ 22 h 46"/>
                  <a:gd name="T10" fmla="*/ 3 w 20"/>
                  <a:gd name="T11" fmla="*/ 0 h 46"/>
                  <a:gd name="T12" fmla="*/ 0 w 20"/>
                  <a:gd name="T13" fmla="*/ 11 h 46"/>
                  <a:gd name="T14" fmla="*/ 0 60000 65536"/>
                  <a:gd name="T15" fmla="*/ 0 60000 65536"/>
                  <a:gd name="T16" fmla="*/ 0 60000 65536"/>
                  <a:gd name="T17" fmla="*/ 0 60000 65536"/>
                  <a:gd name="T18" fmla="*/ 0 60000 65536"/>
                  <a:gd name="T19" fmla="*/ 0 60000 65536"/>
                  <a:gd name="T20" fmla="*/ 0 60000 65536"/>
                  <a:gd name="T21" fmla="*/ 0 w 20"/>
                  <a:gd name="T22" fmla="*/ 0 h 46"/>
                  <a:gd name="T23" fmla="*/ 20 w 20"/>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46">
                    <a:moveTo>
                      <a:pt x="0" y="13"/>
                    </a:moveTo>
                    <a:lnTo>
                      <a:pt x="8" y="25"/>
                    </a:lnTo>
                    <a:lnTo>
                      <a:pt x="11" y="37"/>
                    </a:lnTo>
                    <a:lnTo>
                      <a:pt x="19" y="45"/>
                    </a:lnTo>
                    <a:lnTo>
                      <a:pt x="11" y="25"/>
                    </a:lnTo>
                    <a:lnTo>
                      <a:pt x="4" y="0"/>
                    </a:lnTo>
                    <a:lnTo>
                      <a:pt x="0" y="13"/>
                    </a:lnTo>
                  </a:path>
                </a:pathLst>
              </a:custGeom>
              <a:solidFill>
                <a:srgbClr val="402000"/>
              </a:solidFill>
              <a:ln w="12700" cap="rnd">
                <a:noFill/>
                <a:round/>
                <a:headEnd/>
                <a:tailEnd/>
              </a:ln>
            </p:spPr>
            <p:txBody>
              <a:bodyPr>
                <a:prstTxWarp prst="textNoShape">
                  <a:avLst/>
                </a:prstTxWarp>
              </a:bodyPr>
              <a:lstStyle/>
              <a:p>
                <a:endParaRPr lang="en-US"/>
              </a:p>
            </p:txBody>
          </p:sp>
          <p:sp>
            <p:nvSpPr>
              <p:cNvPr id="213" name="Freeform 123"/>
              <p:cNvSpPr>
                <a:spLocks/>
              </p:cNvSpPr>
              <p:nvPr/>
            </p:nvSpPr>
            <p:spPr bwMode="auto">
              <a:xfrm>
                <a:off x="1234" y="1960"/>
                <a:ext cx="20" cy="28"/>
              </a:xfrm>
              <a:custGeom>
                <a:avLst/>
                <a:gdLst>
                  <a:gd name="T0" fmla="*/ 0 w 32"/>
                  <a:gd name="T1" fmla="*/ 27 h 32"/>
                  <a:gd name="T2" fmla="*/ 3 w 32"/>
                  <a:gd name="T3" fmla="*/ 21 h 32"/>
                  <a:gd name="T4" fmla="*/ 9 w 32"/>
                  <a:gd name="T5" fmla="*/ 14 h 32"/>
                  <a:gd name="T6" fmla="*/ 14 w 32"/>
                  <a:gd name="T7" fmla="*/ 10 h 32"/>
                  <a:gd name="T8" fmla="*/ 19 w 32"/>
                  <a:gd name="T9" fmla="*/ 7 h 32"/>
                  <a:gd name="T10" fmla="*/ 19 w 32"/>
                  <a:gd name="T11" fmla="*/ 0 h 32"/>
                  <a:gd name="T12" fmla="*/ 14 w 32"/>
                  <a:gd name="T13" fmla="*/ 4 h 32"/>
                  <a:gd name="T14" fmla="*/ 9 w 32"/>
                  <a:gd name="T15" fmla="*/ 7 h 32"/>
                  <a:gd name="T16" fmla="*/ 6 w 32"/>
                  <a:gd name="T17" fmla="*/ 14 h 32"/>
                  <a:gd name="T18" fmla="*/ 0 w 32"/>
                  <a:gd name="T19" fmla="*/ 27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32"/>
                  <a:gd name="T32" fmla="*/ 32 w 32"/>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32">
                    <a:moveTo>
                      <a:pt x="0" y="31"/>
                    </a:moveTo>
                    <a:lnTo>
                      <a:pt x="4" y="24"/>
                    </a:lnTo>
                    <a:lnTo>
                      <a:pt x="14" y="16"/>
                    </a:lnTo>
                    <a:lnTo>
                      <a:pt x="23" y="11"/>
                    </a:lnTo>
                    <a:lnTo>
                      <a:pt x="31" y="8"/>
                    </a:lnTo>
                    <a:lnTo>
                      <a:pt x="31" y="0"/>
                    </a:lnTo>
                    <a:lnTo>
                      <a:pt x="23" y="4"/>
                    </a:lnTo>
                    <a:lnTo>
                      <a:pt x="14" y="8"/>
                    </a:lnTo>
                    <a:lnTo>
                      <a:pt x="10" y="16"/>
                    </a:lnTo>
                    <a:lnTo>
                      <a:pt x="0" y="31"/>
                    </a:lnTo>
                  </a:path>
                </a:pathLst>
              </a:custGeom>
              <a:solidFill>
                <a:srgbClr val="402000"/>
              </a:solidFill>
              <a:ln w="12700" cap="rnd">
                <a:noFill/>
                <a:round/>
                <a:headEnd/>
                <a:tailEnd/>
              </a:ln>
            </p:spPr>
            <p:txBody>
              <a:bodyPr>
                <a:prstTxWarp prst="textNoShape">
                  <a:avLst/>
                </a:prstTxWarp>
              </a:bodyPr>
              <a:lstStyle/>
              <a:p>
                <a:endParaRPr lang="en-US"/>
              </a:p>
            </p:txBody>
          </p:sp>
          <p:sp>
            <p:nvSpPr>
              <p:cNvPr id="214" name="Freeform 124"/>
              <p:cNvSpPr>
                <a:spLocks/>
              </p:cNvSpPr>
              <p:nvPr/>
            </p:nvSpPr>
            <p:spPr bwMode="auto">
              <a:xfrm>
                <a:off x="1238" y="1942"/>
                <a:ext cx="16" cy="29"/>
              </a:xfrm>
              <a:custGeom>
                <a:avLst/>
                <a:gdLst>
                  <a:gd name="T0" fmla="*/ 0 w 26"/>
                  <a:gd name="T1" fmla="*/ 28 h 33"/>
                  <a:gd name="T2" fmla="*/ 3 w 26"/>
                  <a:gd name="T3" fmla="*/ 18 h 33"/>
                  <a:gd name="T4" fmla="*/ 8 w 26"/>
                  <a:gd name="T5" fmla="*/ 11 h 33"/>
                  <a:gd name="T6" fmla="*/ 13 w 26"/>
                  <a:gd name="T7" fmla="*/ 7 h 33"/>
                  <a:gd name="T8" fmla="*/ 15 w 26"/>
                  <a:gd name="T9" fmla="*/ 0 h 33"/>
                  <a:gd name="T10" fmla="*/ 10 w 26"/>
                  <a:gd name="T11" fmla="*/ 4 h 33"/>
                  <a:gd name="T12" fmla="*/ 3 w 26"/>
                  <a:gd name="T13" fmla="*/ 14 h 33"/>
                  <a:gd name="T14" fmla="*/ 0 w 26"/>
                  <a:gd name="T15" fmla="*/ 28 h 33"/>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33"/>
                  <a:gd name="T26" fmla="*/ 26 w 26"/>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33">
                    <a:moveTo>
                      <a:pt x="0" y="32"/>
                    </a:moveTo>
                    <a:lnTo>
                      <a:pt x="5" y="20"/>
                    </a:lnTo>
                    <a:lnTo>
                      <a:pt x="13" y="12"/>
                    </a:lnTo>
                    <a:lnTo>
                      <a:pt x="21" y="8"/>
                    </a:lnTo>
                    <a:lnTo>
                      <a:pt x="25" y="0"/>
                    </a:lnTo>
                    <a:lnTo>
                      <a:pt x="17" y="4"/>
                    </a:lnTo>
                    <a:lnTo>
                      <a:pt x="5" y="16"/>
                    </a:lnTo>
                    <a:lnTo>
                      <a:pt x="0" y="32"/>
                    </a:lnTo>
                  </a:path>
                </a:pathLst>
              </a:custGeom>
              <a:solidFill>
                <a:srgbClr val="402000"/>
              </a:solidFill>
              <a:ln w="12700" cap="rnd">
                <a:noFill/>
                <a:round/>
                <a:headEnd/>
                <a:tailEnd/>
              </a:ln>
            </p:spPr>
            <p:txBody>
              <a:bodyPr>
                <a:prstTxWarp prst="textNoShape">
                  <a:avLst/>
                </a:prstTxWarp>
              </a:bodyPr>
              <a:lstStyle/>
              <a:p>
                <a:endParaRPr lang="en-US"/>
              </a:p>
            </p:txBody>
          </p:sp>
          <p:sp>
            <p:nvSpPr>
              <p:cNvPr id="215" name="Freeform 125"/>
              <p:cNvSpPr>
                <a:spLocks/>
              </p:cNvSpPr>
              <p:nvPr/>
            </p:nvSpPr>
            <p:spPr bwMode="auto">
              <a:xfrm>
                <a:off x="1246" y="1915"/>
                <a:ext cx="16" cy="31"/>
              </a:xfrm>
              <a:custGeom>
                <a:avLst/>
                <a:gdLst>
                  <a:gd name="T0" fmla="*/ 0 w 25"/>
                  <a:gd name="T1" fmla="*/ 30 h 36"/>
                  <a:gd name="T2" fmla="*/ 8 w 25"/>
                  <a:gd name="T3" fmla="*/ 20 h 36"/>
                  <a:gd name="T4" fmla="*/ 13 w 25"/>
                  <a:gd name="T5" fmla="*/ 10 h 36"/>
                  <a:gd name="T6" fmla="*/ 15 w 25"/>
                  <a:gd name="T7" fmla="*/ 0 h 36"/>
                  <a:gd name="T8" fmla="*/ 10 w 25"/>
                  <a:gd name="T9" fmla="*/ 7 h 36"/>
                  <a:gd name="T10" fmla="*/ 5 w 25"/>
                  <a:gd name="T11" fmla="*/ 17 h 36"/>
                  <a:gd name="T12" fmla="*/ 0 w 25"/>
                  <a:gd name="T13" fmla="*/ 30 h 36"/>
                  <a:gd name="T14" fmla="*/ 0 60000 65536"/>
                  <a:gd name="T15" fmla="*/ 0 60000 65536"/>
                  <a:gd name="T16" fmla="*/ 0 60000 65536"/>
                  <a:gd name="T17" fmla="*/ 0 60000 65536"/>
                  <a:gd name="T18" fmla="*/ 0 60000 65536"/>
                  <a:gd name="T19" fmla="*/ 0 60000 65536"/>
                  <a:gd name="T20" fmla="*/ 0 60000 65536"/>
                  <a:gd name="T21" fmla="*/ 0 w 25"/>
                  <a:gd name="T22" fmla="*/ 0 h 36"/>
                  <a:gd name="T23" fmla="*/ 25 w 25"/>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6">
                    <a:moveTo>
                      <a:pt x="0" y="35"/>
                    </a:moveTo>
                    <a:lnTo>
                      <a:pt x="12" y="23"/>
                    </a:lnTo>
                    <a:lnTo>
                      <a:pt x="20" y="12"/>
                    </a:lnTo>
                    <a:lnTo>
                      <a:pt x="24" y="0"/>
                    </a:lnTo>
                    <a:lnTo>
                      <a:pt x="16" y="8"/>
                    </a:lnTo>
                    <a:lnTo>
                      <a:pt x="8" y="20"/>
                    </a:lnTo>
                    <a:lnTo>
                      <a:pt x="0" y="35"/>
                    </a:lnTo>
                  </a:path>
                </a:pathLst>
              </a:custGeom>
              <a:solidFill>
                <a:srgbClr val="402000"/>
              </a:solidFill>
              <a:ln w="12700" cap="rnd">
                <a:noFill/>
                <a:round/>
                <a:headEnd/>
                <a:tailEnd/>
              </a:ln>
            </p:spPr>
            <p:txBody>
              <a:bodyPr>
                <a:prstTxWarp prst="textNoShape">
                  <a:avLst/>
                </a:prstTxWarp>
              </a:bodyPr>
              <a:lstStyle/>
              <a:p>
                <a:endParaRPr lang="en-US"/>
              </a:p>
            </p:txBody>
          </p:sp>
          <p:sp>
            <p:nvSpPr>
              <p:cNvPr id="216" name="Freeform 126"/>
              <p:cNvSpPr>
                <a:spLocks/>
              </p:cNvSpPr>
              <p:nvPr/>
            </p:nvSpPr>
            <p:spPr bwMode="auto">
              <a:xfrm>
                <a:off x="1246" y="1877"/>
                <a:ext cx="27" cy="56"/>
              </a:xfrm>
              <a:custGeom>
                <a:avLst/>
                <a:gdLst>
                  <a:gd name="T0" fmla="*/ 0 w 43"/>
                  <a:gd name="T1" fmla="*/ 55 h 64"/>
                  <a:gd name="T2" fmla="*/ 6 w 43"/>
                  <a:gd name="T3" fmla="*/ 45 h 64"/>
                  <a:gd name="T4" fmla="*/ 12 w 43"/>
                  <a:gd name="T5" fmla="*/ 32 h 64"/>
                  <a:gd name="T6" fmla="*/ 18 w 43"/>
                  <a:gd name="T7" fmla="*/ 18 h 64"/>
                  <a:gd name="T8" fmla="*/ 21 w 43"/>
                  <a:gd name="T9" fmla="*/ 11 h 64"/>
                  <a:gd name="T10" fmla="*/ 26 w 43"/>
                  <a:gd name="T11" fmla="*/ 0 h 64"/>
                  <a:gd name="T12" fmla="*/ 21 w 43"/>
                  <a:gd name="T13" fmla="*/ 4 h 64"/>
                  <a:gd name="T14" fmla="*/ 14 w 43"/>
                  <a:gd name="T15" fmla="*/ 18 h 64"/>
                  <a:gd name="T16" fmla="*/ 6 w 43"/>
                  <a:gd name="T17" fmla="*/ 37 h 64"/>
                  <a:gd name="T18" fmla="*/ 0 w 43"/>
                  <a:gd name="T19" fmla="*/ 55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64"/>
                  <a:gd name="T32" fmla="*/ 43 w 43"/>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64">
                    <a:moveTo>
                      <a:pt x="0" y="63"/>
                    </a:moveTo>
                    <a:lnTo>
                      <a:pt x="9" y="51"/>
                    </a:lnTo>
                    <a:lnTo>
                      <a:pt x="19" y="37"/>
                    </a:lnTo>
                    <a:lnTo>
                      <a:pt x="28" y="21"/>
                    </a:lnTo>
                    <a:lnTo>
                      <a:pt x="33" y="12"/>
                    </a:lnTo>
                    <a:lnTo>
                      <a:pt x="42" y="0"/>
                    </a:lnTo>
                    <a:lnTo>
                      <a:pt x="33" y="4"/>
                    </a:lnTo>
                    <a:lnTo>
                      <a:pt x="23" y="21"/>
                    </a:lnTo>
                    <a:lnTo>
                      <a:pt x="9" y="42"/>
                    </a:lnTo>
                    <a:lnTo>
                      <a:pt x="0" y="63"/>
                    </a:lnTo>
                  </a:path>
                </a:pathLst>
              </a:custGeom>
              <a:solidFill>
                <a:srgbClr val="402000"/>
              </a:solidFill>
              <a:ln w="12700" cap="rnd">
                <a:noFill/>
                <a:round/>
                <a:headEnd/>
                <a:tailEnd/>
              </a:ln>
            </p:spPr>
            <p:txBody>
              <a:bodyPr>
                <a:prstTxWarp prst="textNoShape">
                  <a:avLst/>
                </a:prstTxWarp>
              </a:bodyPr>
              <a:lstStyle/>
              <a:p>
                <a:endParaRPr lang="en-US"/>
              </a:p>
            </p:txBody>
          </p:sp>
          <p:sp>
            <p:nvSpPr>
              <p:cNvPr id="217" name="Freeform 127"/>
              <p:cNvSpPr>
                <a:spLocks/>
              </p:cNvSpPr>
              <p:nvPr/>
            </p:nvSpPr>
            <p:spPr bwMode="auto">
              <a:xfrm>
                <a:off x="1210" y="2032"/>
                <a:ext cx="12" cy="53"/>
              </a:xfrm>
              <a:custGeom>
                <a:avLst/>
                <a:gdLst>
                  <a:gd name="T0" fmla="*/ 0 w 19"/>
                  <a:gd name="T1" fmla="*/ 11 h 61"/>
                  <a:gd name="T2" fmla="*/ 4 w 19"/>
                  <a:gd name="T3" fmla="*/ 18 h 61"/>
                  <a:gd name="T4" fmla="*/ 9 w 19"/>
                  <a:gd name="T5" fmla="*/ 37 h 61"/>
                  <a:gd name="T6" fmla="*/ 11 w 19"/>
                  <a:gd name="T7" fmla="*/ 52 h 61"/>
                  <a:gd name="T8" fmla="*/ 11 w 19"/>
                  <a:gd name="T9" fmla="*/ 25 h 61"/>
                  <a:gd name="T10" fmla="*/ 7 w 19"/>
                  <a:gd name="T11" fmla="*/ 18 h 61"/>
                  <a:gd name="T12" fmla="*/ 7 w 19"/>
                  <a:gd name="T13" fmla="*/ 0 h 61"/>
                  <a:gd name="T14" fmla="*/ 0 w 19"/>
                  <a:gd name="T15" fmla="*/ 11 h 61"/>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61"/>
                  <a:gd name="T26" fmla="*/ 19 w 19"/>
                  <a:gd name="T27" fmla="*/ 61 h 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61">
                    <a:moveTo>
                      <a:pt x="0" y="13"/>
                    </a:moveTo>
                    <a:lnTo>
                      <a:pt x="7" y="21"/>
                    </a:lnTo>
                    <a:lnTo>
                      <a:pt x="15" y="43"/>
                    </a:lnTo>
                    <a:lnTo>
                      <a:pt x="18" y="60"/>
                    </a:lnTo>
                    <a:lnTo>
                      <a:pt x="18" y="29"/>
                    </a:lnTo>
                    <a:lnTo>
                      <a:pt x="11" y="21"/>
                    </a:lnTo>
                    <a:lnTo>
                      <a:pt x="11" y="0"/>
                    </a:lnTo>
                    <a:lnTo>
                      <a:pt x="0" y="13"/>
                    </a:lnTo>
                  </a:path>
                </a:pathLst>
              </a:custGeom>
              <a:solidFill>
                <a:srgbClr val="402000"/>
              </a:solidFill>
              <a:ln w="12700" cap="rnd">
                <a:noFill/>
                <a:round/>
                <a:headEnd/>
                <a:tailEnd/>
              </a:ln>
            </p:spPr>
            <p:txBody>
              <a:bodyPr>
                <a:prstTxWarp prst="textNoShape">
                  <a:avLst/>
                </a:prstTxWarp>
              </a:bodyPr>
              <a:lstStyle/>
              <a:p>
                <a:endParaRPr lang="en-US"/>
              </a:p>
            </p:txBody>
          </p:sp>
          <p:sp>
            <p:nvSpPr>
              <p:cNvPr id="218" name="Freeform 128"/>
              <p:cNvSpPr>
                <a:spLocks/>
              </p:cNvSpPr>
              <p:nvPr/>
            </p:nvSpPr>
            <p:spPr bwMode="auto">
              <a:xfrm>
                <a:off x="1222" y="2018"/>
                <a:ext cx="5" cy="50"/>
              </a:xfrm>
              <a:custGeom>
                <a:avLst/>
                <a:gdLst>
                  <a:gd name="T0" fmla="*/ 1 w 8"/>
                  <a:gd name="T1" fmla="*/ 0 h 57"/>
                  <a:gd name="T2" fmla="*/ 0 w 8"/>
                  <a:gd name="T3" fmla="*/ 8 h 57"/>
                  <a:gd name="T4" fmla="*/ 1 w 8"/>
                  <a:gd name="T5" fmla="*/ 18 h 57"/>
                  <a:gd name="T6" fmla="*/ 3 w 8"/>
                  <a:gd name="T7" fmla="*/ 31 h 57"/>
                  <a:gd name="T8" fmla="*/ 4 w 8"/>
                  <a:gd name="T9" fmla="*/ 49 h 57"/>
                  <a:gd name="T10" fmla="*/ 4 w 8"/>
                  <a:gd name="T11" fmla="*/ 23 h 57"/>
                  <a:gd name="T12" fmla="*/ 3 w 8"/>
                  <a:gd name="T13" fmla="*/ 8 h 57"/>
                  <a:gd name="T14" fmla="*/ 1 w 8"/>
                  <a:gd name="T15" fmla="*/ 0 h 57"/>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7"/>
                  <a:gd name="T26" fmla="*/ 8 w 8"/>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7">
                    <a:moveTo>
                      <a:pt x="2" y="0"/>
                    </a:moveTo>
                    <a:lnTo>
                      <a:pt x="0" y="9"/>
                    </a:lnTo>
                    <a:lnTo>
                      <a:pt x="2" y="21"/>
                    </a:lnTo>
                    <a:lnTo>
                      <a:pt x="5" y="35"/>
                    </a:lnTo>
                    <a:lnTo>
                      <a:pt x="7" y="56"/>
                    </a:lnTo>
                    <a:lnTo>
                      <a:pt x="7" y="26"/>
                    </a:lnTo>
                    <a:lnTo>
                      <a:pt x="5" y="9"/>
                    </a:lnTo>
                    <a:lnTo>
                      <a:pt x="2" y="0"/>
                    </a:lnTo>
                  </a:path>
                </a:pathLst>
              </a:custGeom>
              <a:solidFill>
                <a:srgbClr val="402000"/>
              </a:solidFill>
              <a:ln w="12700" cap="rnd">
                <a:noFill/>
                <a:round/>
                <a:headEnd/>
                <a:tailEnd/>
              </a:ln>
            </p:spPr>
            <p:txBody>
              <a:bodyPr>
                <a:prstTxWarp prst="textNoShape">
                  <a:avLst/>
                </a:prstTxWarp>
              </a:bodyPr>
              <a:lstStyle/>
              <a:p>
                <a:endParaRPr lang="en-US"/>
              </a:p>
            </p:txBody>
          </p:sp>
          <p:sp>
            <p:nvSpPr>
              <p:cNvPr id="219" name="Freeform 129"/>
              <p:cNvSpPr>
                <a:spLocks/>
              </p:cNvSpPr>
              <p:nvPr/>
            </p:nvSpPr>
            <p:spPr bwMode="auto">
              <a:xfrm>
                <a:off x="1229" y="1960"/>
                <a:ext cx="44" cy="79"/>
              </a:xfrm>
              <a:custGeom>
                <a:avLst/>
                <a:gdLst>
                  <a:gd name="T0" fmla="*/ 3 w 69"/>
                  <a:gd name="T1" fmla="*/ 35 h 91"/>
                  <a:gd name="T2" fmla="*/ 0 w 69"/>
                  <a:gd name="T3" fmla="*/ 43 h 91"/>
                  <a:gd name="T4" fmla="*/ 0 w 69"/>
                  <a:gd name="T5" fmla="*/ 50 h 91"/>
                  <a:gd name="T6" fmla="*/ 3 w 69"/>
                  <a:gd name="T7" fmla="*/ 63 h 91"/>
                  <a:gd name="T8" fmla="*/ 3 w 69"/>
                  <a:gd name="T9" fmla="*/ 78 h 91"/>
                  <a:gd name="T10" fmla="*/ 6 w 69"/>
                  <a:gd name="T11" fmla="*/ 55 h 91"/>
                  <a:gd name="T12" fmla="*/ 6 w 69"/>
                  <a:gd name="T13" fmla="*/ 50 h 91"/>
                  <a:gd name="T14" fmla="*/ 17 w 69"/>
                  <a:gd name="T15" fmla="*/ 30 h 91"/>
                  <a:gd name="T16" fmla="*/ 27 w 69"/>
                  <a:gd name="T17" fmla="*/ 20 h 91"/>
                  <a:gd name="T18" fmla="*/ 43 w 69"/>
                  <a:gd name="T19" fmla="*/ 0 h 91"/>
                  <a:gd name="T20" fmla="*/ 30 w 69"/>
                  <a:gd name="T21" fmla="*/ 11 h 91"/>
                  <a:gd name="T22" fmla="*/ 17 w 69"/>
                  <a:gd name="T23" fmla="*/ 23 h 91"/>
                  <a:gd name="T24" fmla="*/ 3 w 69"/>
                  <a:gd name="T25" fmla="*/ 35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9"/>
                  <a:gd name="T40" fmla="*/ 0 h 91"/>
                  <a:gd name="T41" fmla="*/ 69 w 69"/>
                  <a:gd name="T42" fmla="*/ 91 h 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9" h="91">
                    <a:moveTo>
                      <a:pt x="5" y="40"/>
                    </a:moveTo>
                    <a:lnTo>
                      <a:pt x="0" y="50"/>
                    </a:lnTo>
                    <a:lnTo>
                      <a:pt x="0" y="58"/>
                    </a:lnTo>
                    <a:lnTo>
                      <a:pt x="5" y="72"/>
                    </a:lnTo>
                    <a:lnTo>
                      <a:pt x="5" y="90"/>
                    </a:lnTo>
                    <a:lnTo>
                      <a:pt x="10" y="63"/>
                    </a:lnTo>
                    <a:lnTo>
                      <a:pt x="10" y="58"/>
                    </a:lnTo>
                    <a:lnTo>
                      <a:pt x="27" y="35"/>
                    </a:lnTo>
                    <a:lnTo>
                      <a:pt x="43" y="23"/>
                    </a:lnTo>
                    <a:lnTo>
                      <a:pt x="68" y="0"/>
                    </a:lnTo>
                    <a:lnTo>
                      <a:pt x="47" y="13"/>
                    </a:lnTo>
                    <a:lnTo>
                      <a:pt x="27" y="27"/>
                    </a:lnTo>
                    <a:lnTo>
                      <a:pt x="5" y="40"/>
                    </a:lnTo>
                  </a:path>
                </a:pathLst>
              </a:custGeom>
              <a:solidFill>
                <a:srgbClr val="402000"/>
              </a:solidFill>
              <a:ln w="12700" cap="rnd">
                <a:noFill/>
                <a:round/>
                <a:headEnd/>
                <a:tailEnd/>
              </a:ln>
            </p:spPr>
            <p:txBody>
              <a:bodyPr>
                <a:prstTxWarp prst="textNoShape">
                  <a:avLst/>
                </a:prstTxWarp>
              </a:bodyPr>
              <a:lstStyle/>
              <a:p>
                <a:endParaRPr lang="en-US"/>
              </a:p>
            </p:txBody>
          </p:sp>
          <p:sp>
            <p:nvSpPr>
              <p:cNvPr id="220" name="Freeform 130"/>
              <p:cNvSpPr>
                <a:spLocks/>
              </p:cNvSpPr>
              <p:nvPr/>
            </p:nvSpPr>
            <p:spPr bwMode="auto">
              <a:xfrm>
                <a:off x="1238" y="1994"/>
                <a:ext cx="13" cy="91"/>
              </a:xfrm>
              <a:custGeom>
                <a:avLst/>
                <a:gdLst>
                  <a:gd name="T0" fmla="*/ 12 w 21"/>
                  <a:gd name="T1" fmla="*/ 0 h 105"/>
                  <a:gd name="T2" fmla="*/ 6 w 21"/>
                  <a:gd name="T3" fmla="*/ 12 h 105"/>
                  <a:gd name="T4" fmla="*/ 3 w 21"/>
                  <a:gd name="T5" fmla="*/ 23 h 105"/>
                  <a:gd name="T6" fmla="*/ 3 w 21"/>
                  <a:gd name="T7" fmla="*/ 36 h 105"/>
                  <a:gd name="T8" fmla="*/ 0 w 21"/>
                  <a:gd name="T9" fmla="*/ 60 h 105"/>
                  <a:gd name="T10" fmla="*/ 0 w 21"/>
                  <a:gd name="T11" fmla="*/ 70 h 105"/>
                  <a:gd name="T12" fmla="*/ 0 w 21"/>
                  <a:gd name="T13" fmla="*/ 90 h 105"/>
                  <a:gd name="T14" fmla="*/ 3 w 21"/>
                  <a:gd name="T15" fmla="*/ 70 h 105"/>
                  <a:gd name="T16" fmla="*/ 6 w 21"/>
                  <a:gd name="T17" fmla="*/ 51 h 105"/>
                  <a:gd name="T18" fmla="*/ 6 w 21"/>
                  <a:gd name="T19" fmla="*/ 36 h 105"/>
                  <a:gd name="T20" fmla="*/ 6 w 21"/>
                  <a:gd name="T21" fmla="*/ 23 h 105"/>
                  <a:gd name="T22" fmla="*/ 12 w 21"/>
                  <a:gd name="T23" fmla="*/ 0 h 1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
                  <a:gd name="T37" fmla="*/ 0 h 105"/>
                  <a:gd name="T38" fmla="*/ 21 w 21"/>
                  <a:gd name="T39" fmla="*/ 105 h 10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 h="105">
                    <a:moveTo>
                      <a:pt x="20" y="0"/>
                    </a:moveTo>
                    <a:lnTo>
                      <a:pt x="9" y="14"/>
                    </a:lnTo>
                    <a:lnTo>
                      <a:pt x="5" y="27"/>
                    </a:lnTo>
                    <a:lnTo>
                      <a:pt x="5" y="41"/>
                    </a:lnTo>
                    <a:lnTo>
                      <a:pt x="0" y="69"/>
                    </a:lnTo>
                    <a:lnTo>
                      <a:pt x="0" y="81"/>
                    </a:lnTo>
                    <a:lnTo>
                      <a:pt x="0" y="104"/>
                    </a:lnTo>
                    <a:lnTo>
                      <a:pt x="5" y="81"/>
                    </a:lnTo>
                    <a:lnTo>
                      <a:pt x="9" y="59"/>
                    </a:lnTo>
                    <a:lnTo>
                      <a:pt x="9" y="41"/>
                    </a:lnTo>
                    <a:lnTo>
                      <a:pt x="9" y="27"/>
                    </a:lnTo>
                    <a:lnTo>
                      <a:pt x="20" y="0"/>
                    </a:lnTo>
                  </a:path>
                </a:pathLst>
              </a:custGeom>
              <a:solidFill>
                <a:srgbClr val="402000"/>
              </a:solidFill>
              <a:ln w="12700" cap="rnd">
                <a:noFill/>
                <a:round/>
                <a:headEnd/>
                <a:tailEnd/>
              </a:ln>
            </p:spPr>
            <p:txBody>
              <a:bodyPr>
                <a:prstTxWarp prst="textNoShape">
                  <a:avLst/>
                </a:prstTxWarp>
              </a:bodyPr>
              <a:lstStyle/>
              <a:p>
                <a:endParaRPr lang="en-US"/>
              </a:p>
            </p:txBody>
          </p:sp>
          <p:sp>
            <p:nvSpPr>
              <p:cNvPr id="221" name="Freeform 131"/>
              <p:cNvSpPr>
                <a:spLocks/>
              </p:cNvSpPr>
              <p:nvPr/>
            </p:nvSpPr>
            <p:spPr bwMode="auto">
              <a:xfrm>
                <a:off x="1261" y="1923"/>
                <a:ext cx="48" cy="61"/>
              </a:xfrm>
              <a:custGeom>
                <a:avLst/>
                <a:gdLst>
                  <a:gd name="T0" fmla="*/ 47 w 74"/>
                  <a:gd name="T1" fmla="*/ 0 h 70"/>
                  <a:gd name="T2" fmla="*/ 38 w 74"/>
                  <a:gd name="T3" fmla="*/ 7 h 70"/>
                  <a:gd name="T4" fmla="*/ 27 w 74"/>
                  <a:gd name="T5" fmla="*/ 23 h 70"/>
                  <a:gd name="T6" fmla="*/ 17 w 74"/>
                  <a:gd name="T7" fmla="*/ 30 h 70"/>
                  <a:gd name="T8" fmla="*/ 13 w 74"/>
                  <a:gd name="T9" fmla="*/ 42 h 70"/>
                  <a:gd name="T10" fmla="*/ 3 w 74"/>
                  <a:gd name="T11" fmla="*/ 52 h 70"/>
                  <a:gd name="T12" fmla="*/ 0 w 74"/>
                  <a:gd name="T13" fmla="*/ 60 h 70"/>
                  <a:gd name="T14" fmla="*/ 10 w 74"/>
                  <a:gd name="T15" fmla="*/ 52 h 70"/>
                  <a:gd name="T16" fmla="*/ 17 w 74"/>
                  <a:gd name="T17" fmla="*/ 42 h 70"/>
                  <a:gd name="T18" fmla="*/ 23 w 74"/>
                  <a:gd name="T19" fmla="*/ 30 h 70"/>
                  <a:gd name="T20" fmla="*/ 34 w 74"/>
                  <a:gd name="T21" fmla="*/ 15 h 70"/>
                  <a:gd name="T22" fmla="*/ 41 w 74"/>
                  <a:gd name="T23" fmla="*/ 7 h 70"/>
                  <a:gd name="T24" fmla="*/ 47 w 74"/>
                  <a:gd name="T25" fmla="*/ 0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
                  <a:gd name="T40" fmla="*/ 0 h 70"/>
                  <a:gd name="T41" fmla="*/ 74 w 74"/>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 h="70">
                    <a:moveTo>
                      <a:pt x="73" y="0"/>
                    </a:moveTo>
                    <a:lnTo>
                      <a:pt x="58" y="8"/>
                    </a:lnTo>
                    <a:lnTo>
                      <a:pt x="42" y="26"/>
                    </a:lnTo>
                    <a:lnTo>
                      <a:pt x="26" y="34"/>
                    </a:lnTo>
                    <a:lnTo>
                      <a:pt x="20" y="48"/>
                    </a:lnTo>
                    <a:lnTo>
                      <a:pt x="5" y="60"/>
                    </a:lnTo>
                    <a:lnTo>
                      <a:pt x="0" y="69"/>
                    </a:lnTo>
                    <a:lnTo>
                      <a:pt x="15" y="60"/>
                    </a:lnTo>
                    <a:lnTo>
                      <a:pt x="26" y="48"/>
                    </a:lnTo>
                    <a:lnTo>
                      <a:pt x="36" y="34"/>
                    </a:lnTo>
                    <a:lnTo>
                      <a:pt x="53" y="17"/>
                    </a:lnTo>
                    <a:lnTo>
                      <a:pt x="63" y="8"/>
                    </a:lnTo>
                    <a:lnTo>
                      <a:pt x="73" y="0"/>
                    </a:lnTo>
                  </a:path>
                </a:pathLst>
              </a:custGeom>
              <a:solidFill>
                <a:srgbClr val="402000"/>
              </a:solidFill>
              <a:ln w="12700" cap="rnd">
                <a:noFill/>
                <a:round/>
                <a:headEnd/>
                <a:tailEnd/>
              </a:ln>
            </p:spPr>
            <p:txBody>
              <a:bodyPr>
                <a:prstTxWarp prst="textNoShape">
                  <a:avLst/>
                </a:prstTxWarp>
              </a:bodyPr>
              <a:lstStyle/>
              <a:p>
                <a:endParaRPr lang="en-US"/>
              </a:p>
            </p:txBody>
          </p:sp>
          <p:sp>
            <p:nvSpPr>
              <p:cNvPr id="222" name="Freeform 132"/>
              <p:cNvSpPr>
                <a:spLocks/>
              </p:cNvSpPr>
              <p:nvPr/>
            </p:nvSpPr>
            <p:spPr bwMode="auto">
              <a:xfrm>
                <a:off x="1246" y="1960"/>
                <a:ext cx="39" cy="95"/>
              </a:xfrm>
              <a:custGeom>
                <a:avLst/>
                <a:gdLst>
                  <a:gd name="T0" fmla="*/ 38 w 61"/>
                  <a:gd name="T1" fmla="*/ 0 h 110"/>
                  <a:gd name="T2" fmla="*/ 31 w 61"/>
                  <a:gd name="T3" fmla="*/ 11 h 110"/>
                  <a:gd name="T4" fmla="*/ 22 w 61"/>
                  <a:gd name="T5" fmla="*/ 29 h 110"/>
                  <a:gd name="T6" fmla="*/ 12 w 61"/>
                  <a:gd name="T7" fmla="*/ 35 h 110"/>
                  <a:gd name="T8" fmla="*/ 9 w 61"/>
                  <a:gd name="T9" fmla="*/ 43 h 110"/>
                  <a:gd name="T10" fmla="*/ 6 w 61"/>
                  <a:gd name="T11" fmla="*/ 55 h 110"/>
                  <a:gd name="T12" fmla="*/ 6 w 61"/>
                  <a:gd name="T13" fmla="*/ 67 h 110"/>
                  <a:gd name="T14" fmla="*/ 3 w 61"/>
                  <a:gd name="T15" fmla="*/ 79 h 110"/>
                  <a:gd name="T16" fmla="*/ 0 w 61"/>
                  <a:gd name="T17" fmla="*/ 94 h 110"/>
                  <a:gd name="T18" fmla="*/ 6 w 61"/>
                  <a:gd name="T19" fmla="*/ 79 h 110"/>
                  <a:gd name="T20" fmla="*/ 9 w 61"/>
                  <a:gd name="T21" fmla="*/ 59 h 110"/>
                  <a:gd name="T22" fmla="*/ 16 w 61"/>
                  <a:gd name="T23" fmla="*/ 51 h 110"/>
                  <a:gd name="T24" fmla="*/ 19 w 61"/>
                  <a:gd name="T25" fmla="*/ 43 h 110"/>
                  <a:gd name="T26" fmla="*/ 19 w 61"/>
                  <a:gd name="T27" fmla="*/ 35 h 110"/>
                  <a:gd name="T28" fmla="*/ 25 w 61"/>
                  <a:gd name="T29" fmla="*/ 29 h 110"/>
                  <a:gd name="T30" fmla="*/ 35 w 61"/>
                  <a:gd name="T31" fmla="*/ 11 h 110"/>
                  <a:gd name="T32" fmla="*/ 38 w 61"/>
                  <a:gd name="T33" fmla="*/ 0 h 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1"/>
                  <a:gd name="T52" fmla="*/ 0 h 110"/>
                  <a:gd name="T53" fmla="*/ 61 w 61"/>
                  <a:gd name="T54" fmla="*/ 110 h 1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1" h="110">
                    <a:moveTo>
                      <a:pt x="60" y="0"/>
                    </a:moveTo>
                    <a:lnTo>
                      <a:pt x="49" y="13"/>
                    </a:lnTo>
                    <a:lnTo>
                      <a:pt x="34" y="33"/>
                    </a:lnTo>
                    <a:lnTo>
                      <a:pt x="19" y="41"/>
                    </a:lnTo>
                    <a:lnTo>
                      <a:pt x="14" y="50"/>
                    </a:lnTo>
                    <a:lnTo>
                      <a:pt x="10" y="64"/>
                    </a:lnTo>
                    <a:lnTo>
                      <a:pt x="10" y="78"/>
                    </a:lnTo>
                    <a:lnTo>
                      <a:pt x="5" y="91"/>
                    </a:lnTo>
                    <a:lnTo>
                      <a:pt x="0" y="109"/>
                    </a:lnTo>
                    <a:lnTo>
                      <a:pt x="10" y="91"/>
                    </a:lnTo>
                    <a:lnTo>
                      <a:pt x="14" y="68"/>
                    </a:lnTo>
                    <a:lnTo>
                      <a:pt x="25" y="59"/>
                    </a:lnTo>
                    <a:lnTo>
                      <a:pt x="30" y="50"/>
                    </a:lnTo>
                    <a:lnTo>
                      <a:pt x="30" y="41"/>
                    </a:lnTo>
                    <a:lnTo>
                      <a:pt x="39" y="33"/>
                    </a:lnTo>
                    <a:lnTo>
                      <a:pt x="54" y="13"/>
                    </a:lnTo>
                    <a:lnTo>
                      <a:pt x="60" y="0"/>
                    </a:lnTo>
                  </a:path>
                </a:pathLst>
              </a:custGeom>
              <a:solidFill>
                <a:srgbClr val="402000"/>
              </a:solidFill>
              <a:ln w="12700" cap="rnd">
                <a:noFill/>
                <a:round/>
                <a:headEnd/>
                <a:tailEnd/>
              </a:ln>
            </p:spPr>
            <p:txBody>
              <a:bodyPr>
                <a:prstTxWarp prst="textNoShape">
                  <a:avLst/>
                </a:prstTxWarp>
              </a:bodyPr>
              <a:lstStyle/>
              <a:p>
                <a:endParaRPr lang="en-US"/>
              </a:p>
            </p:txBody>
          </p:sp>
          <p:sp>
            <p:nvSpPr>
              <p:cNvPr id="223" name="Freeform 133"/>
              <p:cNvSpPr>
                <a:spLocks/>
              </p:cNvSpPr>
              <p:nvPr/>
            </p:nvSpPr>
            <p:spPr bwMode="auto">
              <a:xfrm>
                <a:off x="1250" y="1960"/>
                <a:ext cx="51" cy="108"/>
              </a:xfrm>
              <a:custGeom>
                <a:avLst/>
                <a:gdLst>
                  <a:gd name="T0" fmla="*/ 0 w 79"/>
                  <a:gd name="T1" fmla="*/ 107 h 124"/>
                  <a:gd name="T2" fmla="*/ 13 w 79"/>
                  <a:gd name="T3" fmla="*/ 79 h 124"/>
                  <a:gd name="T4" fmla="*/ 13 w 79"/>
                  <a:gd name="T5" fmla="*/ 67 h 124"/>
                  <a:gd name="T6" fmla="*/ 17 w 79"/>
                  <a:gd name="T7" fmla="*/ 55 h 124"/>
                  <a:gd name="T8" fmla="*/ 23 w 79"/>
                  <a:gd name="T9" fmla="*/ 48 h 124"/>
                  <a:gd name="T10" fmla="*/ 30 w 79"/>
                  <a:gd name="T11" fmla="*/ 28 h 124"/>
                  <a:gd name="T12" fmla="*/ 44 w 79"/>
                  <a:gd name="T13" fmla="*/ 16 h 124"/>
                  <a:gd name="T14" fmla="*/ 50 w 79"/>
                  <a:gd name="T15" fmla="*/ 0 h 124"/>
                  <a:gd name="T16" fmla="*/ 47 w 79"/>
                  <a:gd name="T17" fmla="*/ 19 h 124"/>
                  <a:gd name="T18" fmla="*/ 37 w 79"/>
                  <a:gd name="T19" fmla="*/ 31 h 124"/>
                  <a:gd name="T20" fmla="*/ 30 w 79"/>
                  <a:gd name="T21" fmla="*/ 44 h 124"/>
                  <a:gd name="T22" fmla="*/ 23 w 79"/>
                  <a:gd name="T23" fmla="*/ 64 h 124"/>
                  <a:gd name="T24" fmla="*/ 17 w 79"/>
                  <a:gd name="T25" fmla="*/ 67 h 124"/>
                  <a:gd name="T26" fmla="*/ 13 w 79"/>
                  <a:gd name="T27" fmla="*/ 88 h 124"/>
                  <a:gd name="T28" fmla="*/ 0 w 79"/>
                  <a:gd name="T29" fmla="*/ 107 h 1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
                  <a:gd name="T46" fmla="*/ 0 h 124"/>
                  <a:gd name="T47" fmla="*/ 79 w 79"/>
                  <a:gd name="T48" fmla="*/ 124 h 1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 h="124">
                    <a:moveTo>
                      <a:pt x="0" y="123"/>
                    </a:moveTo>
                    <a:lnTo>
                      <a:pt x="20" y="91"/>
                    </a:lnTo>
                    <a:lnTo>
                      <a:pt x="20" y="77"/>
                    </a:lnTo>
                    <a:lnTo>
                      <a:pt x="26" y="63"/>
                    </a:lnTo>
                    <a:lnTo>
                      <a:pt x="36" y="55"/>
                    </a:lnTo>
                    <a:lnTo>
                      <a:pt x="46" y="32"/>
                    </a:lnTo>
                    <a:lnTo>
                      <a:pt x="68" y="18"/>
                    </a:lnTo>
                    <a:lnTo>
                      <a:pt x="78" y="0"/>
                    </a:lnTo>
                    <a:lnTo>
                      <a:pt x="73" y="22"/>
                    </a:lnTo>
                    <a:lnTo>
                      <a:pt x="58" y="36"/>
                    </a:lnTo>
                    <a:lnTo>
                      <a:pt x="46" y="50"/>
                    </a:lnTo>
                    <a:lnTo>
                      <a:pt x="36" y="73"/>
                    </a:lnTo>
                    <a:lnTo>
                      <a:pt x="26" y="77"/>
                    </a:lnTo>
                    <a:lnTo>
                      <a:pt x="20" y="101"/>
                    </a:lnTo>
                    <a:lnTo>
                      <a:pt x="0" y="123"/>
                    </a:lnTo>
                  </a:path>
                </a:pathLst>
              </a:custGeom>
              <a:solidFill>
                <a:srgbClr val="402000"/>
              </a:solidFill>
              <a:ln w="12700" cap="rnd">
                <a:noFill/>
                <a:round/>
                <a:headEnd/>
                <a:tailEnd/>
              </a:ln>
            </p:spPr>
            <p:txBody>
              <a:bodyPr>
                <a:prstTxWarp prst="textNoShape">
                  <a:avLst/>
                </a:prstTxWarp>
              </a:bodyPr>
              <a:lstStyle/>
              <a:p>
                <a:endParaRPr lang="en-US"/>
              </a:p>
            </p:txBody>
          </p:sp>
          <p:sp>
            <p:nvSpPr>
              <p:cNvPr id="224" name="Freeform 134"/>
              <p:cNvSpPr>
                <a:spLocks/>
              </p:cNvSpPr>
              <p:nvPr/>
            </p:nvSpPr>
            <p:spPr bwMode="auto">
              <a:xfrm>
                <a:off x="1192" y="2074"/>
                <a:ext cx="12" cy="14"/>
              </a:xfrm>
              <a:custGeom>
                <a:avLst/>
                <a:gdLst>
                  <a:gd name="T0" fmla="*/ 11 w 18"/>
                  <a:gd name="T1" fmla="*/ 0 h 17"/>
                  <a:gd name="T2" fmla="*/ 9 w 18"/>
                  <a:gd name="T3" fmla="*/ 5 h 17"/>
                  <a:gd name="T4" fmla="*/ 0 w 18"/>
                  <a:gd name="T5" fmla="*/ 11 h 17"/>
                  <a:gd name="T6" fmla="*/ 5 w 18"/>
                  <a:gd name="T7" fmla="*/ 13 h 17"/>
                  <a:gd name="T8" fmla="*/ 9 w 18"/>
                  <a:gd name="T9" fmla="*/ 11 h 17"/>
                  <a:gd name="T10" fmla="*/ 11 w 18"/>
                  <a:gd name="T11" fmla="*/ 0 h 17"/>
                  <a:gd name="T12" fmla="*/ 0 60000 65536"/>
                  <a:gd name="T13" fmla="*/ 0 60000 65536"/>
                  <a:gd name="T14" fmla="*/ 0 60000 65536"/>
                  <a:gd name="T15" fmla="*/ 0 60000 65536"/>
                  <a:gd name="T16" fmla="*/ 0 60000 65536"/>
                  <a:gd name="T17" fmla="*/ 0 60000 65536"/>
                  <a:gd name="T18" fmla="*/ 0 w 18"/>
                  <a:gd name="T19" fmla="*/ 0 h 17"/>
                  <a:gd name="T20" fmla="*/ 18 w 1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8" h="17">
                    <a:moveTo>
                      <a:pt x="17" y="0"/>
                    </a:moveTo>
                    <a:lnTo>
                      <a:pt x="14" y="6"/>
                    </a:lnTo>
                    <a:lnTo>
                      <a:pt x="0" y="13"/>
                    </a:lnTo>
                    <a:lnTo>
                      <a:pt x="7" y="16"/>
                    </a:lnTo>
                    <a:lnTo>
                      <a:pt x="14" y="13"/>
                    </a:lnTo>
                    <a:lnTo>
                      <a:pt x="17" y="0"/>
                    </a:lnTo>
                  </a:path>
                </a:pathLst>
              </a:custGeom>
              <a:solidFill>
                <a:srgbClr val="402000"/>
              </a:solidFill>
              <a:ln w="12700" cap="rnd">
                <a:noFill/>
                <a:round/>
                <a:headEnd/>
                <a:tailEnd/>
              </a:ln>
            </p:spPr>
            <p:txBody>
              <a:bodyPr>
                <a:prstTxWarp prst="textNoShape">
                  <a:avLst/>
                </a:prstTxWarp>
              </a:bodyPr>
              <a:lstStyle/>
              <a:p>
                <a:endParaRPr lang="en-US"/>
              </a:p>
            </p:txBody>
          </p:sp>
          <p:sp>
            <p:nvSpPr>
              <p:cNvPr id="225" name="Freeform 135"/>
              <p:cNvSpPr>
                <a:spLocks/>
              </p:cNvSpPr>
              <p:nvPr/>
            </p:nvSpPr>
            <p:spPr bwMode="auto">
              <a:xfrm>
                <a:off x="1198" y="2091"/>
                <a:ext cx="13" cy="28"/>
              </a:xfrm>
              <a:custGeom>
                <a:avLst/>
                <a:gdLst>
                  <a:gd name="T0" fmla="*/ 12 w 19"/>
                  <a:gd name="T1" fmla="*/ 0 h 32"/>
                  <a:gd name="T2" fmla="*/ 10 w 19"/>
                  <a:gd name="T3" fmla="*/ 13 h 32"/>
                  <a:gd name="T4" fmla="*/ 8 w 19"/>
                  <a:gd name="T5" fmla="*/ 20 h 32"/>
                  <a:gd name="T6" fmla="*/ 0 w 19"/>
                  <a:gd name="T7" fmla="*/ 27 h 32"/>
                  <a:gd name="T8" fmla="*/ 5 w 19"/>
                  <a:gd name="T9" fmla="*/ 24 h 32"/>
                  <a:gd name="T10" fmla="*/ 12 w 19"/>
                  <a:gd name="T11" fmla="*/ 20 h 32"/>
                  <a:gd name="T12" fmla="*/ 12 w 19"/>
                  <a:gd name="T13" fmla="*/ 13 h 32"/>
                  <a:gd name="T14" fmla="*/ 12 w 19"/>
                  <a:gd name="T15" fmla="*/ 0 h 32"/>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32"/>
                  <a:gd name="T26" fmla="*/ 19 w 19"/>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32">
                    <a:moveTo>
                      <a:pt x="18" y="0"/>
                    </a:moveTo>
                    <a:lnTo>
                      <a:pt x="14" y="15"/>
                    </a:lnTo>
                    <a:lnTo>
                      <a:pt x="11" y="23"/>
                    </a:lnTo>
                    <a:lnTo>
                      <a:pt x="0" y="31"/>
                    </a:lnTo>
                    <a:lnTo>
                      <a:pt x="7" y="27"/>
                    </a:lnTo>
                    <a:lnTo>
                      <a:pt x="18" y="23"/>
                    </a:lnTo>
                    <a:lnTo>
                      <a:pt x="18" y="15"/>
                    </a:lnTo>
                    <a:lnTo>
                      <a:pt x="18" y="0"/>
                    </a:lnTo>
                  </a:path>
                </a:pathLst>
              </a:custGeom>
              <a:solidFill>
                <a:srgbClr val="402000"/>
              </a:solidFill>
              <a:ln w="12700" cap="rnd">
                <a:noFill/>
                <a:round/>
                <a:headEnd/>
                <a:tailEnd/>
              </a:ln>
            </p:spPr>
            <p:txBody>
              <a:bodyPr>
                <a:prstTxWarp prst="textNoShape">
                  <a:avLst/>
                </a:prstTxWarp>
              </a:bodyPr>
              <a:lstStyle/>
              <a:p>
                <a:endParaRPr lang="en-US"/>
              </a:p>
            </p:txBody>
          </p:sp>
          <p:sp>
            <p:nvSpPr>
              <p:cNvPr id="226" name="Freeform 136"/>
              <p:cNvSpPr>
                <a:spLocks/>
              </p:cNvSpPr>
              <p:nvPr/>
            </p:nvSpPr>
            <p:spPr bwMode="auto">
              <a:xfrm>
                <a:off x="1257" y="2064"/>
                <a:ext cx="16" cy="67"/>
              </a:xfrm>
              <a:custGeom>
                <a:avLst/>
                <a:gdLst>
                  <a:gd name="T0" fmla="*/ 0 w 26"/>
                  <a:gd name="T1" fmla="*/ 66 h 77"/>
                  <a:gd name="T2" fmla="*/ 0 w 26"/>
                  <a:gd name="T3" fmla="*/ 47 h 77"/>
                  <a:gd name="T4" fmla="*/ 2 w 26"/>
                  <a:gd name="T5" fmla="*/ 31 h 77"/>
                  <a:gd name="T6" fmla="*/ 8 w 26"/>
                  <a:gd name="T7" fmla="*/ 16 h 77"/>
                  <a:gd name="T8" fmla="*/ 15 w 26"/>
                  <a:gd name="T9" fmla="*/ 0 h 77"/>
                  <a:gd name="T10" fmla="*/ 8 w 26"/>
                  <a:gd name="T11" fmla="*/ 27 h 77"/>
                  <a:gd name="T12" fmla="*/ 2 w 26"/>
                  <a:gd name="T13" fmla="*/ 47 h 77"/>
                  <a:gd name="T14" fmla="*/ 0 w 26"/>
                  <a:gd name="T15" fmla="*/ 66 h 77"/>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77"/>
                  <a:gd name="T26" fmla="*/ 26 w 26"/>
                  <a:gd name="T27" fmla="*/ 77 h 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77">
                    <a:moveTo>
                      <a:pt x="0" y="76"/>
                    </a:moveTo>
                    <a:lnTo>
                      <a:pt x="0" y="54"/>
                    </a:lnTo>
                    <a:lnTo>
                      <a:pt x="4" y="36"/>
                    </a:lnTo>
                    <a:lnTo>
                      <a:pt x="13" y="18"/>
                    </a:lnTo>
                    <a:lnTo>
                      <a:pt x="25" y="0"/>
                    </a:lnTo>
                    <a:lnTo>
                      <a:pt x="13" y="31"/>
                    </a:lnTo>
                    <a:lnTo>
                      <a:pt x="4" y="54"/>
                    </a:lnTo>
                    <a:lnTo>
                      <a:pt x="0" y="76"/>
                    </a:lnTo>
                  </a:path>
                </a:pathLst>
              </a:custGeom>
              <a:solidFill>
                <a:srgbClr val="402000"/>
              </a:solidFill>
              <a:ln w="12700" cap="rnd">
                <a:noFill/>
                <a:round/>
                <a:headEnd/>
                <a:tailEnd/>
              </a:ln>
            </p:spPr>
            <p:txBody>
              <a:bodyPr>
                <a:prstTxWarp prst="textNoShape">
                  <a:avLst/>
                </a:prstTxWarp>
              </a:bodyPr>
              <a:lstStyle/>
              <a:p>
                <a:endParaRPr lang="en-US"/>
              </a:p>
            </p:txBody>
          </p:sp>
          <p:sp>
            <p:nvSpPr>
              <p:cNvPr id="227" name="Freeform 137"/>
              <p:cNvSpPr>
                <a:spLocks/>
              </p:cNvSpPr>
              <p:nvPr/>
            </p:nvSpPr>
            <p:spPr bwMode="auto">
              <a:xfrm>
                <a:off x="1273" y="1969"/>
                <a:ext cx="68" cy="78"/>
              </a:xfrm>
              <a:custGeom>
                <a:avLst/>
                <a:gdLst>
                  <a:gd name="T0" fmla="*/ 0 w 106"/>
                  <a:gd name="T1" fmla="*/ 77 h 89"/>
                  <a:gd name="T2" fmla="*/ 7 w 106"/>
                  <a:gd name="T3" fmla="*/ 58 h 89"/>
                  <a:gd name="T4" fmla="*/ 22 w 106"/>
                  <a:gd name="T5" fmla="*/ 42 h 89"/>
                  <a:gd name="T6" fmla="*/ 42 w 106"/>
                  <a:gd name="T7" fmla="*/ 26 h 89"/>
                  <a:gd name="T8" fmla="*/ 60 w 106"/>
                  <a:gd name="T9" fmla="*/ 11 h 89"/>
                  <a:gd name="T10" fmla="*/ 67 w 106"/>
                  <a:gd name="T11" fmla="*/ 0 h 89"/>
                  <a:gd name="T12" fmla="*/ 60 w 106"/>
                  <a:gd name="T13" fmla="*/ 16 h 89"/>
                  <a:gd name="T14" fmla="*/ 46 w 106"/>
                  <a:gd name="T15" fmla="*/ 26 h 89"/>
                  <a:gd name="T16" fmla="*/ 28 w 106"/>
                  <a:gd name="T17" fmla="*/ 42 h 89"/>
                  <a:gd name="T18" fmla="*/ 14 w 106"/>
                  <a:gd name="T19" fmla="*/ 58 h 89"/>
                  <a:gd name="T20" fmla="*/ 7 w 106"/>
                  <a:gd name="T21" fmla="*/ 65 h 89"/>
                  <a:gd name="T22" fmla="*/ 0 w 106"/>
                  <a:gd name="T23" fmla="*/ 77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6"/>
                  <a:gd name="T37" fmla="*/ 0 h 89"/>
                  <a:gd name="T38" fmla="*/ 106 w 106"/>
                  <a:gd name="T39" fmla="*/ 89 h 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6" h="89">
                    <a:moveTo>
                      <a:pt x="0" y="88"/>
                    </a:moveTo>
                    <a:lnTo>
                      <a:pt x="11" y="66"/>
                    </a:lnTo>
                    <a:lnTo>
                      <a:pt x="34" y="48"/>
                    </a:lnTo>
                    <a:lnTo>
                      <a:pt x="66" y="30"/>
                    </a:lnTo>
                    <a:lnTo>
                      <a:pt x="93" y="13"/>
                    </a:lnTo>
                    <a:lnTo>
                      <a:pt x="105" y="0"/>
                    </a:lnTo>
                    <a:lnTo>
                      <a:pt x="93" y="18"/>
                    </a:lnTo>
                    <a:lnTo>
                      <a:pt x="71" y="30"/>
                    </a:lnTo>
                    <a:lnTo>
                      <a:pt x="44" y="48"/>
                    </a:lnTo>
                    <a:lnTo>
                      <a:pt x="22" y="66"/>
                    </a:lnTo>
                    <a:lnTo>
                      <a:pt x="11" y="74"/>
                    </a:lnTo>
                    <a:lnTo>
                      <a:pt x="0" y="88"/>
                    </a:lnTo>
                  </a:path>
                </a:pathLst>
              </a:custGeom>
              <a:solidFill>
                <a:srgbClr val="402000"/>
              </a:solidFill>
              <a:ln w="12700" cap="rnd">
                <a:noFill/>
                <a:round/>
                <a:headEnd/>
                <a:tailEnd/>
              </a:ln>
            </p:spPr>
            <p:txBody>
              <a:bodyPr>
                <a:prstTxWarp prst="textNoShape">
                  <a:avLst/>
                </a:prstTxWarp>
              </a:bodyPr>
              <a:lstStyle/>
              <a:p>
                <a:endParaRPr lang="en-US"/>
              </a:p>
            </p:txBody>
          </p:sp>
          <p:sp>
            <p:nvSpPr>
              <p:cNvPr id="228" name="Freeform 138"/>
              <p:cNvSpPr>
                <a:spLocks/>
              </p:cNvSpPr>
              <p:nvPr/>
            </p:nvSpPr>
            <p:spPr bwMode="auto">
              <a:xfrm>
                <a:off x="1293" y="1877"/>
                <a:ext cx="90" cy="81"/>
              </a:xfrm>
              <a:custGeom>
                <a:avLst/>
                <a:gdLst>
                  <a:gd name="T0" fmla="*/ 0 w 141"/>
                  <a:gd name="T1" fmla="*/ 80 h 93"/>
                  <a:gd name="T2" fmla="*/ 7 w 141"/>
                  <a:gd name="T3" fmla="*/ 68 h 93"/>
                  <a:gd name="T4" fmla="*/ 14 w 141"/>
                  <a:gd name="T5" fmla="*/ 53 h 93"/>
                  <a:gd name="T6" fmla="*/ 25 w 141"/>
                  <a:gd name="T7" fmla="*/ 46 h 93"/>
                  <a:gd name="T8" fmla="*/ 35 w 141"/>
                  <a:gd name="T9" fmla="*/ 34 h 93"/>
                  <a:gd name="T10" fmla="*/ 50 w 141"/>
                  <a:gd name="T11" fmla="*/ 23 h 93"/>
                  <a:gd name="T12" fmla="*/ 64 w 141"/>
                  <a:gd name="T13" fmla="*/ 11 h 93"/>
                  <a:gd name="T14" fmla="*/ 78 w 141"/>
                  <a:gd name="T15" fmla="*/ 4 h 93"/>
                  <a:gd name="T16" fmla="*/ 81 w 141"/>
                  <a:gd name="T17" fmla="*/ 0 h 93"/>
                  <a:gd name="T18" fmla="*/ 89 w 141"/>
                  <a:gd name="T19" fmla="*/ 0 h 93"/>
                  <a:gd name="T20" fmla="*/ 81 w 141"/>
                  <a:gd name="T21" fmla="*/ 4 h 93"/>
                  <a:gd name="T22" fmla="*/ 75 w 141"/>
                  <a:gd name="T23" fmla="*/ 11 h 93"/>
                  <a:gd name="T24" fmla="*/ 61 w 141"/>
                  <a:gd name="T25" fmla="*/ 23 h 93"/>
                  <a:gd name="T26" fmla="*/ 46 w 141"/>
                  <a:gd name="T27" fmla="*/ 34 h 93"/>
                  <a:gd name="T28" fmla="*/ 31 w 141"/>
                  <a:gd name="T29" fmla="*/ 46 h 93"/>
                  <a:gd name="T30" fmla="*/ 21 w 141"/>
                  <a:gd name="T31" fmla="*/ 53 h 93"/>
                  <a:gd name="T32" fmla="*/ 10 w 141"/>
                  <a:gd name="T33" fmla="*/ 61 h 93"/>
                  <a:gd name="T34" fmla="*/ 0 w 141"/>
                  <a:gd name="T35" fmla="*/ 80 h 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1"/>
                  <a:gd name="T55" fmla="*/ 0 h 93"/>
                  <a:gd name="T56" fmla="*/ 141 w 141"/>
                  <a:gd name="T57" fmla="*/ 93 h 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1" h="93">
                    <a:moveTo>
                      <a:pt x="0" y="92"/>
                    </a:moveTo>
                    <a:lnTo>
                      <a:pt x="11" y="78"/>
                    </a:lnTo>
                    <a:lnTo>
                      <a:pt x="22" y="61"/>
                    </a:lnTo>
                    <a:lnTo>
                      <a:pt x="39" y="53"/>
                    </a:lnTo>
                    <a:lnTo>
                      <a:pt x="55" y="39"/>
                    </a:lnTo>
                    <a:lnTo>
                      <a:pt x="78" y="26"/>
                    </a:lnTo>
                    <a:lnTo>
                      <a:pt x="100" y="13"/>
                    </a:lnTo>
                    <a:lnTo>
                      <a:pt x="122" y="5"/>
                    </a:lnTo>
                    <a:lnTo>
                      <a:pt x="127" y="0"/>
                    </a:lnTo>
                    <a:lnTo>
                      <a:pt x="140" y="0"/>
                    </a:lnTo>
                    <a:lnTo>
                      <a:pt x="127" y="5"/>
                    </a:lnTo>
                    <a:lnTo>
                      <a:pt x="117" y="13"/>
                    </a:lnTo>
                    <a:lnTo>
                      <a:pt x="95" y="26"/>
                    </a:lnTo>
                    <a:lnTo>
                      <a:pt x="72" y="39"/>
                    </a:lnTo>
                    <a:lnTo>
                      <a:pt x="49" y="53"/>
                    </a:lnTo>
                    <a:lnTo>
                      <a:pt x="33" y="61"/>
                    </a:lnTo>
                    <a:lnTo>
                      <a:pt x="16" y="70"/>
                    </a:lnTo>
                    <a:lnTo>
                      <a:pt x="0" y="92"/>
                    </a:lnTo>
                  </a:path>
                </a:pathLst>
              </a:custGeom>
              <a:solidFill>
                <a:srgbClr val="402000"/>
              </a:solidFill>
              <a:ln w="12700" cap="rnd">
                <a:noFill/>
                <a:round/>
                <a:headEnd/>
                <a:tailEnd/>
              </a:ln>
            </p:spPr>
            <p:txBody>
              <a:bodyPr>
                <a:prstTxWarp prst="textNoShape">
                  <a:avLst/>
                </a:prstTxWarp>
              </a:bodyPr>
              <a:lstStyle/>
              <a:p>
                <a:endParaRPr lang="en-US"/>
              </a:p>
            </p:txBody>
          </p:sp>
          <p:sp>
            <p:nvSpPr>
              <p:cNvPr id="229" name="Freeform 139"/>
              <p:cNvSpPr>
                <a:spLocks/>
              </p:cNvSpPr>
              <p:nvPr/>
            </p:nvSpPr>
            <p:spPr bwMode="auto">
              <a:xfrm>
                <a:off x="1316" y="1888"/>
                <a:ext cx="31" cy="29"/>
              </a:xfrm>
              <a:custGeom>
                <a:avLst/>
                <a:gdLst>
                  <a:gd name="T0" fmla="*/ 0 w 49"/>
                  <a:gd name="T1" fmla="*/ 28 h 34"/>
                  <a:gd name="T2" fmla="*/ 3 w 49"/>
                  <a:gd name="T3" fmla="*/ 20 h 34"/>
                  <a:gd name="T4" fmla="*/ 12 w 49"/>
                  <a:gd name="T5" fmla="*/ 14 h 34"/>
                  <a:gd name="T6" fmla="*/ 27 w 49"/>
                  <a:gd name="T7" fmla="*/ 3 h 34"/>
                  <a:gd name="T8" fmla="*/ 30 w 49"/>
                  <a:gd name="T9" fmla="*/ 0 h 34"/>
                  <a:gd name="T10" fmla="*/ 22 w 49"/>
                  <a:gd name="T11" fmla="*/ 11 h 34"/>
                  <a:gd name="T12" fmla="*/ 9 w 49"/>
                  <a:gd name="T13" fmla="*/ 20 h 34"/>
                  <a:gd name="T14" fmla="*/ 0 w 49"/>
                  <a:gd name="T15" fmla="*/ 28 h 34"/>
                  <a:gd name="T16" fmla="*/ 0 60000 65536"/>
                  <a:gd name="T17" fmla="*/ 0 60000 65536"/>
                  <a:gd name="T18" fmla="*/ 0 60000 65536"/>
                  <a:gd name="T19" fmla="*/ 0 60000 65536"/>
                  <a:gd name="T20" fmla="*/ 0 60000 65536"/>
                  <a:gd name="T21" fmla="*/ 0 60000 65536"/>
                  <a:gd name="T22" fmla="*/ 0 60000 65536"/>
                  <a:gd name="T23" fmla="*/ 0 60000 65536"/>
                  <a:gd name="T24" fmla="*/ 0 w 49"/>
                  <a:gd name="T25" fmla="*/ 0 h 34"/>
                  <a:gd name="T26" fmla="*/ 49 w 49"/>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 h="34">
                    <a:moveTo>
                      <a:pt x="0" y="33"/>
                    </a:moveTo>
                    <a:lnTo>
                      <a:pt x="5" y="24"/>
                    </a:lnTo>
                    <a:lnTo>
                      <a:pt x="19" y="16"/>
                    </a:lnTo>
                    <a:lnTo>
                      <a:pt x="43" y="4"/>
                    </a:lnTo>
                    <a:lnTo>
                      <a:pt x="48" y="0"/>
                    </a:lnTo>
                    <a:lnTo>
                      <a:pt x="34" y="13"/>
                    </a:lnTo>
                    <a:lnTo>
                      <a:pt x="14" y="24"/>
                    </a:lnTo>
                    <a:lnTo>
                      <a:pt x="0" y="33"/>
                    </a:lnTo>
                  </a:path>
                </a:pathLst>
              </a:custGeom>
              <a:solidFill>
                <a:srgbClr val="402000"/>
              </a:solidFill>
              <a:ln w="12700" cap="rnd">
                <a:noFill/>
                <a:round/>
                <a:headEnd/>
                <a:tailEnd/>
              </a:ln>
            </p:spPr>
            <p:txBody>
              <a:bodyPr>
                <a:prstTxWarp prst="textNoShape">
                  <a:avLst/>
                </a:prstTxWarp>
              </a:bodyPr>
              <a:lstStyle/>
              <a:p>
                <a:endParaRPr lang="en-US"/>
              </a:p>
            </p:txBody>
          </p:sp>
          <p:sp>
            <p:nvSpPr>
              <p:cNvPr id="230" name="Freeform 140"/>
              <p:cNvSpPr>
                <a:spLocks/>
              </p:cNvSpPr>
              <p:nvPr/>
            </p:nvSpPr>
            <p:spPr bwMode="auto">
              <a:xfrm>
                <a:off x="1293" y="1905"/>
                <a:ext cx="66" cy="58"/>
              </a:xfrm>
              <a:custGeom>
                <a:avLst/>
                <a:gdLst>
                  <a:gd name="T0" fmla="*/ 0 w 104"/>
                  <a:gd name="T1" fmla="*/ 57 h 67"/>
                  <a:gd name="T2" fmla="*/ 10 w 104"/>
                  <a:gd name="T3" fmla="*/ 46 h 67"/>
                  <a:gd name="T4" fmla="*/ 20 w 104"/>
                  <a:gd name="T5" fmla="*/ 35 h 67"/>
                  <a:gd name="T6" fmla="*/ 34 w 104"/>
                  <a:gd name="T7" fmla="*/ 23 h 67"/>
                  <a:gd name="T8" fmla="*/ 55 w 104"/>
                  <a:gd name="T9" fmla="*/ 11 h 67"/>
                  <a:gd name="T10" fmla="*/ 65 w 104"/>
                  <a:gd name="T11" fmla="*/ 0 h 67"/>
                  <a:gd name="T12" fmla="*/ 58 w 104"/>
                  <a:gd name="T13" fmla="*/ 11 h 67"/>
                  <a:gd name="T14" fmla="*/ 41 w 104"/>
                  <a:gd name="T15" fmla="*/ 27 h 67"/>
                  <a:gd name="T16" fmla="*/ 27 w 104"/>
                  <a:gd name="T17" fmla="*/ 35 h 67"/>
                  <a:gd name="T18" fmla="*/ 20 w 104"/>
                  <a:gd name="T19" fmla="*/ 42 h 67"/>
                  <a:gd name="T20" fmla="*/ 17 w 104"/>
                  <a:gd name="T21" fmla="*/ 42 h 67"/>
                  <a:gd name="T22" fmla="*/ 0 w 104"/>
                  <a:gd name="T23" fmla="*/ 57 h 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
                  <a:gd name="T37" fmla="*/ 0 h 67"/>
                  <a:gd name="T38" fmla="*/ 104 w 104"/>
                  <a:gd name="T39" fmla="*/ 67 h 6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 h="67">
                    <a:moveTo>
                      <a:pt x="0" y="66"/>
                    </a:moveTo>
                    <a:lnTo>
                      <a:pt x="16" y="53"/>
                    </a:lnTo>
                    <a:lnTo>
                      <a:pt x="32" y="40"/>
                    </a:lnTo>
                    <a:lnTo>
                      <a:pt x="54" y="26"/>
                    </a:lnTo>
                    <a:lnTo>
                      <a:pt x="87" y="13"/>
                    </a:lnTo>
                    <a:lnTo>
                      <a:pt x="103" y="0"/>
                    </a:lnTo>
                    <a:lnTo>
                      <a:pt x="92" y="13"/>
                    </a:lnTo>
                    <a:lnTo>
                      <a:pt x="64" y="31"/>
                    </a:lnTo>
                    <a:lnTo>
                      <a:pt x="43" y="40"/>
                    </a:lnTo>
                    <a:lnTo>
                      <a:pt x="32" y="48"/>
                    </a:lnTo>
                    <a:lnTo>
                      <a:pt x="27" y="48"/>
                    </a:lnTo>
                    <a:lnTo>
                      <a:pt x="0" y="66"/>
                    </a:lnTo>
                  </a:path>
                </a:pathLst>
              </a:custGeom>
              <a:solidFill>
                <a:srgbClr val="402000"/>
              </a:solidFill>
              <a:ln w="12700" cap="rnd">
                <a:noFill/>
                <a:round/>
                <a:headEnd/>
                <a:tailEnd/>
              </a:ln>
            </p:spPr>
            <p:txBody>
              <a:bodyPr>
                <a:prstTxWarp prst="textNoShape">
                  <a:avLst/>
                </a:prstTxWarp>
              </a:bodyPr>
              <a:lstStyle/>
              <a:p>
                <a:endParaRPr lang="en-US"/>
              </a:p>
            </p:txBody>
          </p:sp>
          <p:sp>
            <p:nvSpPr>
              <p:cNvPr id="231" name="Freeform 141"/>
              <p:cNvSpPr>
                <a:spLocks/>
              </p:cNvSpPr>
              <p:nvPr/>
            </p:nvSpPr>
            <p:spPr bwMode="auto">
              <a:xfrm>
                <a:off x="1312" y="1931"/>
                <a:ext cx="43" cy="50"/>
              </a:xfrm>
              <a:custGeom>
                <a:avLst/>
                <a:gdLst>
                  <a:gd name="T0" fmla="*/ 0 w 68"/>
                  <a:gd name="T1" fmla="*/ 49 h 57"/>
                  <a:gd name="T2" fmla="*/ 6 w 68"/>
                  <a:gd name="T3" fmla="*/ 34 h 57"/>
                  <a:gd name="T4" fmla="*/ 19 w 68"/>
                  <a:gd name="T5" fmla="*/ 18 h 57"/>
                  <a:gd name="T6" fmla="*/ 36 w 68"/>
                  <a:gd name="T7" fmla="*/ 8 h 57"/>
                  <a:gd name="T8" fmla="*/ 42 w 68"/>
                  <a:gd name="T9" fmla="*/ 0 h 57"/>
                  <a:gd name="T10" fmla="*/ 32 w 68"/>
                  <a:gd name="T11" fmla="*/ 11 h 57"/>
                  <a:gd name="T12" fmla="*/ 19 w 68"/>
                  <a:gd name="T13" fmla="*/ 23 h 57"/>
                  <a:gd name="T14" fmla="*/ 10 w 68"/>
                  <a:gd name="T15" fmla="*/ 34 h 57"/>
                  <a:gd name="T16" fmla="*/ 0 w 68"/>
                  <a:gd name="T17" fmla="*/ 49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
                  <a:gd name="T28" fmla="*/ 0 h 57"/>
                  <a:gd name="T29" fmla="*/ 68 w 68"/>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 h="57">
                    <a:moveTo>
                      <a:pt x="0" y="56"/>
                    </a:moveTo>
                    <a:lnTo>
                      <a:pt x="10" y="39"/>
                    </a:lnTo>
                    <a:lnTo>
                      <a:pt x="30" y="21"/>
                    </a:lnTo>
                    <a:lnTo>
                      <a:pt x="57" y="9"/>
                    </a:lnTo>
                    <a:lnTo>
                      <a:pt x="67" y="0"/>
                    </a:lnTo>
                    <a:lnTo>
                      <a:pt x="51" y="13"/>
                    </a:lnTo>
                    <a:lnTo>
                      <a:pt x="30" y="26"/>
                    </a:lnTo>
                    <a:lnTo>
                      <a:pt x="16" y="39"/>
                    </a:lnTo>
                    <a:lnTo>
                      <a:pt x="0" y="56"/>
                    </a:lnTo>
                  </a:path>
                </a:pathLst>
              </a:custGeom>
              <a:solidFill>
                <a:srgbClr val="402000"/>
              </a:solidFill>
              <a:ln w="12700" cap="rnd">
                <a:noFill/>
                <a:round/>
                <a:headEnd/>
                <a:tailEnd/>
              </a:ln>
            </p:spPr>
            <p:txBody>
              <a:bodyPr>
                <a:prstTxWarp prst="textNoShape">
                  <a:avLst/>
                </a:prstTxWarp>
              </a:bodyPr>
              <a:lstStyle/>
              <a:p>
                <a:endParaRPr lang="en-US"/>
              </a:p>
            </p:txBody>
          </p:sp>
          <p:sp>
            <p:nvSpPr>
              <p:cNvPr id="232" name="Freeform 142"/>
              <p:cNvSpPr>
                <a:spLocks/>
              </p:cNvSpPr>
              <p:nvPr/>
            </p:nvSpPr>
            <p:spPr bwMode="auto">
              <a:xfrm>
                <a:off x="1355" y="1905"/>
                <a:ext cx="51" cy="44"/>
              </a:xfrm>
              <a:custGeom>
                <a:avLst/>
                <a:gdLst>
                  <a:gd name="T0" fmla="*/ 0 w 80"/>
                  <a:gd name="T1" fmla="*/ 43 h 51"/>
                  <a:gd name="T2" fmla="*/ 17 w 80"/>
                  <a:gd name="T3" fmla="*/ 29 h 51"/>
                  <a:gd name="T4" fmla="*/ 34 w 80"/>
                  <a:gd name="T5" fmla="*/ 15 h 51"/>
                  <a:gd name="T6" fmla="*/ 40 w 80"/>
                  <a:gd name="T7" fmla="*/ 3 h 51"/>
                  <a:gd name="T8" fmla="*/ 50 w 80"/>
                  <a:gd name="T9" fmla="*/ 0 h 51"/>
                  <a:gd name="T10" fmla="*/ 40 w 80"/>
                  <a:gd name="T11" fmla="*/ 7 h 51"/>
                  <a:gd name="T12" fmla="*/ 38 w 80"/>
                  <a:gd name="T13" fmla="*/ 19 h 51"/>
                  <a:gd name="T14" fmla="*/ 23 w 80"/>
                  <a:gd name="T15" fmla="*/ 29 h 51"/>
                  <a:gd name="T16" fmla="*/ 13 w 80"/>
                  <a:gd name="T17" fmla="*/ 36 h 51"/>
                  <a:gd name="T18" fmla="*/ 0 w 80"/>
                  <a:gd name="T19" fmla="*/ 43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
                  <a:gd name="T31" fmla="*/ 0 h 51"/>
                  <a:gd name="T32" fmla="*/ 80 w 80"/>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 h="51">
                    <a:moveTo>
                      <a:pt x="0" y="50"/>
                    </a:moveTo>
                    <a:lnTo>
                      <a:pt x="26" y="34"/>
                    </a:lnTo>
                    <a:lnTo>
                      <a:pt x="53" y="17"/>
                    </a:lnTo>
                    <a:lnTo>
                      <a:pt x="63" y="4"/>
                    </a:lnTo>
                    <a:lnTo>
                      <a:pt x="79" y="0"/>
                    </a:lnTo>
                    <a:lnTo>
                      <a:pt x="63" y="8"/>
                    </a:lnTo>
                    <a:lnTo>
                      <a:pt x="59" y="22"/>
                    </a:lnTo>
                    <a:lnTo>
                      <a:pt x="36" y="34"/>
                    </a:lnTo>
                    <a:lnTo>
                      <a:pt x="20" y="42"/>
                    </a:lnTo>
                    <a:lnTo>
                      <a:pt x="0" y="50"/>
                    </a:lnTo>
                  </a:path>
                </a:pathLst>
              </a:custGeom>
              <a:solidFill>
                <a:srgbClr val="402000"/>
              </a:solidFill>
              <a:ln w="12700" cap="rnd">
                <a:noFill/>
                <a:round/>
                <a:headEnd/>
                <a:tailEnd/>
              </a:ln>
            </p:spPr>
            <p:txBody>
              <a:bodyPr>
                <a:prstTxWarp prst="textNoShape">
                  <a:avLst/>
                </a:prstTxWarp>
              </a:bodyPr>
              <a:lstStyle/>
              <a:p>
                <a:endParaRPr lang="en-US"/>
              </a:p>
            </p:txBody>
          </p:sp>
          <p:sp>
            <p:nvSpPr>
              <p:cNvPr id="233" name="Freeform 143"/>
              <p:cNvSpPr>
                <a:spLocks/>
              </p:cNvSpPr>
              <p:nvPr/>
            </p:nvSpPr>
            <p:spPr bwMode="auto">
              <a:xfrm>
                <a:off x="1366" y="1881"/>
                <a:ext cx="52" cy="36"/>
              </a:xfrm>
              <a:custGeom>
                <a:avLst/>
                <a:gdLst>
                  <a:gd name="T0" fmla="*/ 0 w 81"/>
                  <a:gd name="T1" fmla="*/ 35 h 42"/>
                  <a:gd name="T2" fmla="*/ 17 w 81"/>
                  <a:gd name="T3" fmla="*/ 21 h 42"/>
                  <a:gd name="T4" fmla="*/ 24 w 81"/>
                  <a:gd name="T5" fmla="*/ 10 h 42"/>
                  <a:gd name="T6" fmla="*/ 41 w 81"/>
                  <a:gd name="T7" fmla="*/ 0 h 42"/>
                  <a:gd name="T8" fmla="*/ 51 w 81"/>
                  <a:gd name="T9" fmla="*/ 0 h 42"/>
                  <a:gd name="T10" fmla="*/ 38 w 81"/>
                  <a:gd name="T11" fmla="*/ 7 h 42"/>
                  <a:gd name="T12" fmla="*/ 24 w 81"/>
                  <a:gd name="T13" fmla="*/ 15 h 42"/>
                  <a:gd name="T14" fmla="*/ 21 w 81"/>
                  <a:gd name="T15" fmla="*/ 21 h 42"/>
                  <a:gd name="T16" fmla="*/ 13 w 81"/>
                  <a:gd name="T17" fmla="*/ 27 h 42"/>
                  <a:gd name="T18" fmla="*/ 0 w 81"/>
                  <a:gd name="T19" fmla="*/ 35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
                  <a:gd name="T31" fmla="*/ 0 h 42"/>
                  <a:gd name="T32" fmla="*/ 81 w 81"/>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 h="42">
                    <a:moveTo>
                      <a:pt x="0" y="41"/>
                    </a:moveTo>
                    <a:lnTo>
                      <a:pt x="26" y="24"/>
                    </a:lnTo>
                    <a:lnTo>
                      <a:pt x="38" y="12"/>
                    </a:lnTo>
                    <a:lnTo>
                      <a:pt x="64" y="0"/>
                    </a:lnTo>
                    <a:lnTo>
                      <a:pt x="80" y="0"/>
                    </a:lnTo>
                    <a:lnTo>
                      <a:pt x="59" y="8"/>
                    </a:lnTo>
                    <a:lnTo>
                      <a:pt x="38" y="17"/>
                    </a:lnTo>
                    <a:lnTo>
                      <a:pt x="33" y="24"/>
                    </a:lnTo>
                    <a:lnTo>
                      <a:pt x="21" y="32"/>
                    </a:lnTo>
                    <a:lnTo>
                      <a:pt x="0" y="41"/>
                    </a:lnTo>
                  </a:path>
                </a:pathLst>
              </a:custGeom>
              <a:solidFill>
                <a:srgbClr val="402000"/>
              </a:solidFill>
              <a:ln w="12700" cap="rnd">
                <a:noFill/>
                <a:round/>
                <a:headEnd/>
                <a:tailEnd/>
              </a:ln>
            </p:spPr>
            <p:txBody>
              <a:bodyPr>
                <a:prstTxWarp prst="textNoShape">
                  <a:avLst/>
                </a:prstTxWarp>
              </a:bodyPr>
              <a:lstStyle/>
              <a:p>
                <a:endParaRPr lang="en-US"/>
              </a:p>
            </p:txBody>
          </p:sp>
          <p:sp>
            <p:nvSpPr>
              <p:cNvPr id="234" name="Freeform 144"/>
              <p:cNvSpPr>
                <a:spLocks/>
              </p:cNvSpPr>
              <p:nvPr/>
            </p:nvSpPr>
            <p:spPr bwMode="auto">
              <a:xfrm>
                <a:off x="1288" y="2700"/>
                <a:ext cx="17" cy="49"/>
              </a:xfrm>
              <a:custGeom>
                <a:avLst/>
                <a:gdLst>
                  <a:gd name="T0" fmla="*/ 0 w 26"/>
                  <a:gd name="T1" fmla="*/ 0 h 57"/>
                  <a:gd name="T2" fmla="*/ 3 w 26"/>
                  <a:gd name="T3" fmla="*/ 19 h 57"/>
                  <a:gd name="T4" fmla="*/ 9 w 26"/>
                  <a:gd name="T5" fmla="*/ 34 h 57"/>
                  <a:gd name="T6" fmla="*/ 16 w 26"/>
                  <a:gd name="T7" fmla="*/ 48 h 57"/>
                  <a:gd name="T8" fmla="*/ 11 w 26"/>
                  <a:gd name="T9" fmla="*/ 29 h 57"/>
                  <a:gd name="T10" fmla="*/ 9 w 26"/>
                  <a:gd name="T11" fmla="*/ 15 h 57"/>
                  <a:gd name="T12" fmla="*/ 0 w 26"/>
                  <a:gd name="T13" fmla="*/ 0 h 57"/>
                  <a:gd name="T14" fmla="*/ 0 60000 65536"/>
                  <a:gd name="T15" fmla="*/ 0 60000 65536"/>
                  <a:gd name="T16" fmla="*/ 0 60000 65536"/>
                  <a:gd name="T17" fmla="*/ 0 60000 65536"/>
                  <a:gd name="T18" fmla="*/ 0 60000 65536"/>
                  <a:gd name="T19" fmla="*/ 0 60000 65536"/>
                  <a:gd name="T20" fmla="*/ 0 60000 65536"/>
                  <a:gd name="T21" fmla="*/ 0 w 26"/>
                  <a:gd name="T22" fmla="*/ 0 h 57"/>
                  <a:gd name="T23" fmla="*/ 26 w 26"/>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57">
                    <a:moveTo>
                      <a:pt x="0" y="0"/>
                    </a:moveTo>
                    <a:lnTo>
                      <a:pt x="5" y="22"/>
                    </a:lnTo>
                    <a:lnTo>
                      <a:pt x="13" y="39"/>
                    </a:lnTo>
                    <a:lnTo>
                      <a:pt x="25" y="56"/>
                    </a:lnTo>
                    <a:lnTo>
                      <a:pt x="17" y="34"/>
                    </a:lnTo>
                    <a:lnTo>
                      <a:pt x="13" y="18"/>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235" name="Freeform 145"/>
              <p:cNvSpPr>
                <a:spLocks/>
              </p:cNvSpPr>
              <p:nvPr/>
            </p:nvSpPr>
            <p:spPr bwMode="auto">
              <a:xfrm>
                <a:off x="1327" y="2759"/>
                <a:ext cx="64" cy="32"/>
              </a:xfrm>
              <a:custGeom>
                <a:avLst/>
                <a:gdLst>
                  <a:gd name="T0" fmla="*/ 0 w 99"/>
                  <a:gd name="T1" fmla="*/ 0 h 37"/>
                  <a:gd name="T2" fmla="*/ 7 w 99"/>
                  <a:gd name="T3" fmla="*/ 7 h 37"/>
                  <a:gd name="T4" fmla="*/ 18 w 99"/>
                  <a:gd name="T5" fmla="*/ 10 h 37"/>
                  <a:gd name="T6" fmla="*/ 39 w 99"/>
                  <a:gd name="T7" fmla="*/ 17 h 37"/>
                  <a:gd name="T8" fmla="*/ 63 w 99"/>
                  <a:gd name="T9" fmla="*/ 31 h 37"/>
                  <a:gd name="T10" fmla="*/ 52 w 99"/>
                  <a:gd name="T11" fmla="*/ 20 h 37"/>
                  <a:gd name="T12" fmla="*/ 42 w 99"/>
                  <a:gd name="T13" fmla="*/ 10 h 37"/>
                  <a:gd name="T14" fmla="*/ 21 w 99"/>
                  <a:gd name="T15" fmla="*/ 7 h 37"/>
                  <a:gd name="T16" fmla="*/ 10 w 99"/>
                  <a:gd name="T17" fmla="*/ 3 h 37"/>
                  <a:gd name="T18" fmla="*/ 0 w 99"/>
                  <a:gd name="T19" fmla="*/ 0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9"/>
                  <a:gd name="T31" fmla="*/ 0 h 37"/>
                  <a:gd name="T32" fmla="*/ 99 w 99"/>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9" h="37">
                    <a:moveTo>
                      <a:pt x="0" y="0"/>
                    </a:moveTo>
                    <a:lnTo>
                      <a:pt x="11" y="8"/>
                    </a:lnTo>
                    <a:lnTo>
                      <a:pt x="28" y="12"/>
                    </a:lnTo>
                    <a:lnTo>
                      <a:pt x="60" y="20"/>
                    </a:lnTo>
                    <a:lnTo>
                      <a:pt x="98" y="36"/>
                    </a:lnTo>
                    <a:lnTo>
                      <a:pt x="81" y="23"/>
                    </a:lnTo>
                    <a:lnTo>
                      <a:pt x="65" y="12"/>
                    </a:lnTo>
                    <a:lnTo>
                      <a:pt x="33" y="8"/>
                    </a:lnTo>
                    <a:lnTo>
                      <a:pt x="16" y="4"/>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236" name="Freeform 146"/>
              <p:cNvSpPr>
                <a:spLocks/>
              </p:cNvSpPr>
              <p:nvPr/>
            </p:nvSpPr>
            <p:spPr bwMode="auto">
              <a:xfrm>
                <a:off x="1397" y="2804"/>
                <a:ext cx="24" cy="62"/>
              </a:xfrm>
              <a:custGeom>
                <a:avLst/>
                <a:gdLst>
                  <a:gd name="T0" fmla="*/ 0 w 37"/>
                  <a:gd name="T1" fmla="*/ 0 h 71"/>
                  <a:gd name="T2" fmla="*/ 8 w 37"/>
                  <a:gd name="T3" fmla="*/ 12 h 71"/>
                  <a:gd name="T4" fmla="*/ 15 w 37"/>
                  <a:gd name="T5" fmla="*/ 27 h 71"/>
                  <a:gd name="T6" fmla="*/ 18 w 37"/>
                  <a:gd name="T7" fmla="*/ 42 h 71"/>
                  <a:gd name="T8" fmla="*/ 23 w 37"/>
                  <a:gd name="T9" fmla="*/ 61 h 71"/>
                  <a:gd name="T10" fmla="*/ 21 w 37"/>
                  <a:gd name="T11" fmla="*/ 42 h 71"/>
                  <a:gd name="T12" fmla="*/ 18 w 37"/>
                  <a:gd name="T13" fmla="*/ 31 h 71"/>
                  <a:gd name="T14" fmla="*/ 15 w 37"/>
                  <a:gd name="T15" fmla="*/ 16 h 71"/>
                  <a:gd name="T16" fmla="*/ 8 w 37"/>
                  <a:gd name="T17" fmla="*/ 8 h 71"/>
                  <a:gd name="T18" fmla="*/ 0 w 37"/>
                  <a:gd name="T19" fmla="*/ 0 h 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71"/>
                  <a:gd name="T32" fmla="*/ 37 w 37"/>
                  <a:gd name="T33" fmla="*/ 71 h 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71">
                    <a:moveTo>
                      <a:pt x="0" y="0"/>
                    </a:moveTo>
                    <a:lnTo>
                      <a:pt x="13" y="14"/>
                    </a:lnTo>
                    <a:lnTo>
                      <a:pt x="23" y="31"/>
                    </a:lnTo>
                    <a:lnTo>
                      <a:pt x="27" y="48"/>
                    </a:lnTo>
                    <a:lnTo>
                      <a:pt x="36" y="70"/>
                    </a:lnTo>
                    <a:lnTo>
                      <a:pt x="32" y="48"/>
                    </a:lnTo>
                    <a:lnTo>
                      <a:pt x="27" y="36"/>
                    </a:lnTo>
                    <a:lnTo>
                      <a:pt x="23" y="18"/>
                    </a:lnTo>
                    <a:lnTo>
                      <a:pt x="13" y="9"/>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237" name="Freeform 147"/>
              <p:cNvSpPr>
                <a:spLocks/>
              </p:cNvSpPr>
              <p:nvPr/>
            </p:nvSpPr>
            <p:spPr bwMode="auto">
              <a:xfrm>
                <a:off x="1417" y="2813"/>
                <a:ext cx="55" cy="92"/>
              </a:xfrm>
              <a:custGeom>
                <a:avLst/>
                <a:gdLst>
                  <a:gd name="T0" fmla="*/ 0 w 85"/>
                  <a:gd name="T1" fmla="*/ 0 h 106"/>
                  <a:gd name="T2" fmla="*/ 7 w 85"/>
                  <a:gd name="T3" fmla="*/ 12 h 106"/>
                  <a:gd name="T4" fmla="*/ 10 w 85"/>
                  <a:gd name="T5" fmla="*/ 28 h 106"/>
                  <a:gd name="T6" fmla="*/ 14 w 85"/>
                  <a:gd name="T7" fmla="*/ 43 h 106"/>
                  <a:gd name="T8" fmla="*/ 21 w 85"/>
                  <a:gd name="T9" fmla="*/ 63 h 106"/>
                  <a:gd name="T10" fmla="*/ 28 w 85"/>
                  <a:gd name="T11" fmla="*/ 75 h 106"/>
                  <a:gd name="T12" fmla="*/ 45 w 85"/>
                  <a:gd name="T13" fmla="*/ 87 h 106"/>
                  <a:gd name="T14" fmla="*/ 48 w 85"/>
                  <a:gd name="T15" fmla="*/ 87 h 106"/>
                  <a:gd name="T16" fmla="*/ 54 w 85"/>
                  <a:gd name="T17" fmla="*/ 91 h 106"/>
                  <a:gd name="T18" fmla="*/ 48 w 85"/>
                  <a:gd name="T19" fmla="*/ 87 h 106"/>
                  <a:gd name="T20" fmla="*/ 38 w 85"/>
                  <a:gd name="T21" fmla="*/ 79 h 106"/>
                  <a:gd name="T22" fmla="*/ 25 w 85"/>
                  <a:gd name="T23" fmla="*/ 68 h 106"/>
                  <a:gd name="T24" fmla="*/ 21 w 85"/>
                  <a:gd name="T25" fmla="*/ 48 h 106"/>
                  <a:gd name="T26" fmla="*/ 14 w 85"/>
                  <a:gd name="T27" fmla="*/ 23 h 106"/>
                  <a:gd name="T28" fmla="*/ 10 w 85"/>
                  <a:gd name="T29" fmla="*/ 12 h 106"/>
                  <a:gd name="T30" fmla="*/ 0 w 85"/>
                  <a:gd name="T31" fmla="*/ 0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5"/>
                  <a:gd name="T49" fmla="*/ 0 h 106"/>
                  <a:gd name="T50" fmla="*/ 85 w 85"/>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5" h="106">
                    <a:moveTo>
                      <a:pt x="0" y="0"/>
                    </a:moveTo>
                    <a:lnTo>
                      <a:pt x="11" y="14"/>
                    </a:lnTo>
                    <a:lnTo>
                      <a:pt x="15" y="32"/>
                    </a:lnTo>
                    <a:lnTo>
                      <a:pt x="21" y="50"/>
                    </a:lnTo>
                    <a:lnTo>
                      <a:pt x="32" y="73"/>
                    </a:lnTo>
                    <a:lnTo>
                      <a:pt x="43" y="86"/>
                    </a:lnTo>
                    <a:lnTo>
                      <a:pt x="69" y="100"/>
                    </a:lnTo>
                    <a:lnTo>
                      <a:pt x="74" y="100"/>
                    </a:lnTo>
                    <a:lnTo>
                      <a:pt x="84" y="105"/>
                    </a:lnTo>
                    <a:lnTo>
                      <a:pt x="74" y="100"/>
                    </a:lnTo>
                    <a:lnTo>
                      <a:pt x="58" y="91"/>
                    </a:lnTo>
                    <a:lnTo>
                      <a:pt x="38" y="78"/>
                    </a:lnTo>
                    <a:lnTo>
                      <a:pt x="32" y="55"/>
                    </a:lnTo>
                    <a:lnTo>
                      <a:pt x="21" y="27"/>
                    </a:lnTo>
                    <a:lnTo>
                      <a:pt x="15" y="14"/>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238" name="Freeform 148"/>
              <p:cNvSpPr>
                <a:spLocks/>
              </p:cNvSpPr>
              <p:nvPr/>
            </p:nvSpPr>
            <p:spPr bwMode="auto">
              <a:xfrm>
                <a:off x="1195" y="2783"/>
                <a:ext cx="16" cy="32"/>
              </a:xfrm>
              <a:custGeom>
                <a:avLst/>
                <a:gdLst>
                  <a:gd name="T0" fmla="*/ 0 w 25"/>
                  <a:gd name="T1" fmla="*/ 0 h 37"/>
                  <a:gd name="T2" fmla="*/ 8 w 25"/>
                  <a:gd name="T3" fmla="*/ 15 h 37"/>
                  <a:gd name="T4" fmla="*/ 13 w 25"/>
                  <a:gd name="T5" fmla="*/ 21 h 37"/>
                  <a:gd name="T6" fmla="*/ 15 w 25"/>
                  <a:gd name="T7" fmla="*/ 31 h 37"/>
                  <a:gd name="T8" fmla="*/ 8 w 25"/>
                  <a:gd name="T9" fmla="*/ 28 h 37"/>
                  <a:gd name="T10" fmla="*/ 0 w 25"/>
                  <a:gd name="T11" fmla="*/ 21 h 37"/>
                  <a:gd name="T12" fmla="*/ 0 w 25"/>
                  <a:gd name="T13" fmla="*/ 0 h 37"/>
                  <a:gd name="T14" fmla="*/ 0 60000 65536"/>
                  <a:gd name="T15" fmla="*/ 0 60000 65536"/>
                  <a:gd name="T16" fmla="*/ 0 60000 65536"/>
                  <a:gd name="T17" fmla="*/ 0 60000 65536"/>
                  <a:gd name="T18" fmla="*/ 0 60000 65536"/>
                  <a:gd name="T19" fmla="*/ 0 60000 65536"/>
                  <a:gd name="T20" fmla="*/ 0 60000 65536"/>
                  <a:gd name="T21" fmla="*/ 0 w 25"/>
                  <a:gd name="T22" fmla="*/ 0 h 37"/>
                  <a:gd name="T23" fmla="*/ 25 w 25"/>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7">
                    <a:moveTo>
                      <a:pt x="0" y="0"/>
                    </a:moveTo>
                    <a:lnTo>
                      <a:pt x="12" y="17"/>
                    </a:lnTo>
                    <a:lnTo>
                      <a:pt x="20" y="24"/>
                    </a:lnTo>
                    <a:lnTo>
                      <a:pt x="24" y="36"/>
                    </a:lnTo>
                    <a:lnTo>
                      <a:pt x="12" y="32"/>
                    </a:lnTo>
                    <a:lnTo>
                      <a:pt x="0" y="24"/>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239" name="Freeform 149"/>
              <p:cNvSpPr>
                <a:spLocks/>
              </p:cNvSpPr>
              <p:nvPr/>
            </p:nvSpPr>
            <p:spPr bwMode="auto">
              <a:xfrm>
                <a:off x="1284" y="2872"/>
                <a:ext cx="9" cy="74"/>
              </a:xfrm>
              <a:custGeom>
                <a:avLst/>
                <a:gdLst>
                  <a:gd name="T0" fmla="*/ 5 w 14"/>
                  <a:gd name="T1" fmla="*/ 0 h 86"/>
                  <a:gd name="T2" fmla="*/ 6 w 14"/>
                  <a:gd name="T3" fmla="*/ 15 h 86"/>
                  <a:gd name="T4" fmla="*/ 6 w 14"/>
                  <a:gd name="T5" fmla="*/ 35 h 86"/>
                  <a:gd name="T6" fmla="*/ 5 w 14"/>
                  <a:gd name="T7" fmla="*/ 42 h 86"/>
                  <a:gd name="T8" fmla="*/ 2 w 14"/>
                  <a:gd name="T9" fmla="*/ 54 h 86"/>
                  <a:gd name="T10" fmla="*/ 0 w 14"/>
                  <a:gd name="T11" fmla="*/ 65 h 86"/>
                  <a:gd name="T12" fmla="*/ 0 w 14"/>
                  <a:gd name="T13" fmla="*/ 73 h 86"/>
                  <a:gd name="T14" fmla="*/ 2 w 14"/>
                  <a:gd name="T15" fmla="*/ 58 h 86"/>
                  <a:gd name="T16" fmla="*/ 5 w 14"/>
                  <a:gd name="T17" fmla="*/ 50 h 86"/>
                  <a:gd name="T18" fmla="*/ 6 w 14"/>
                  <a:gd name="T19" fmla="*/ 42 h 86"/>
                  <a:gd name="T20" fmla="*/ 8 w 14"/>
                  <a:gd name="T21" fmla="*/ 35 h 86"/>
                  <a:gd name="T22" fmla="*/ 8 w 14"/>
                  <a:gd name="T23" fmla="*/ 28 h 86"/>
                  <a:gd name="T24" fmla="*/ 5 w 14"/>
                  <a:gd name="T25" fmla="*/ 0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86"/>
                  <a:gd name="T41" fmla="*/ 14 w 14"/>
                  <a:gd name="T42" fmla="*/ 86 h 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86">
                    <a:moveTo>
                      <a:pt x="7" y="0"/>
                    </a:moveTo>
                    <a:lnTo>
                      <a:pt x="10" y="18"/>
                    </a:lnTo>
                    <a:lnTo>
                      <a:pt x="10" y="41"/>
                    </a:lnTo>
                    <a:lnTo>
                      <a:pt x="7" y="49"/>
                    </a:lnTo>
                    <a:lnTo>
                      <a:pt x="3" y="63"/>
                    </a:lnTo>
                    <a:lnTo>
                      <a:pt x="0" y="76"/>
                    </a:lnTo>
                    <a:lnTo>
                      <a:pt x="0" y="85"/>
                    </a:lnTo>
                    <a:lnTo>
                      <a:pt x="3" y="67"/>
                    </a:lnTo>
                    <a:lnTo>
                      <a:pt x="7" y="58"/>
                    </a:lnTo>
                    <a:lnTo>
                      <a:pt x="10" y="49"/>
                    </a:lnTo>
                    <a:lnTo>
                      <a:pt x="13" y="41"/>
                    </a:lnTo>
                    <a:lnTo>
                      <a:pt x="13" y="32"/>
                    </a:lnTo>
                    <a:lnTo>
                      <a:pt x="7" y="0"/>
                    </a:lnTo>
                  </a:path>
                </a:pathLst>
              </a:custGeom>
              <a:solidFill>
                <a:srgbClr val="201000"/>
              </a:solidFill>
              <a:ln w="12700" cap="rnd">
                <a:noFill/>
                <a:round/>
                <a:headEnd/>
                <a:tailEnd/>
              </a:ln>
            </p:spPr>
            <p:txBody>
              <a:bodyPr>
                <a:prstTxWarp prst="textNoShape">
                  <a:avLst/>
                </a:prstTxWarp>
              </a:bodyPr>
              <a:lstStyle/>
              <a:p>
                <a:endParaRPr lang="en-US"/>
              </a:p>
            </p:txBody>
          </p:sp>
          <p:sp>
            <p:nvSpPr>
              <p:cNvPr id="240" name="Freeform 150"/>
              <p:cNvSpPr>
                <a:spLocks/>
              </p:cNvSpPr>
              <p:nvPr/>
            </p:nvSpPr>
            <p:spPr bwMode="auto">
              <a:xfrm>
                <a:off x="1296" y="2922"/>
                <a:ext cx="20" cy="7"/>
              </a:xfrm>
              <a:custGeom>
                <a:avLst/>
                <a:gdLst>
                  <a:gd name="T0" fmla="*/ 0 w 31"/>
                  <a:gd name="T1" fmla="*/ 6 h 8"/>
                  <a:gd name="T2" fmla="*/ 3 w 31"/>
                  <a:gd name="T3" fmla="*/ 2 h 8"/>
                  <a:gd name="T4" fmla="*/ 6 w 31"/>
                  <a:gd name="T5" fmla="*/ 0 h 8"/>
                  <a:gd name="T6" fmla="*/ 11 w 31"/>
                  <a:gd name="T7" fmla="*/ 0 h 8"/>
                  <a:gd name="T8" fmla="*/ 14 w 31"/>
                  <a:gd name="T9" fmla="*/ 0 h 8"/>
                  <a:gd name="T10" fmla="*/ 19 w 31"/>
                  <a:gd name="T11" fmla="*/ 4 h 8"/>
                  <a:gd name="T12" fmla="*/ 11 w 31"/>
                  <a:gd name="T13" fmla="*/ 2 h 8"/>
                  <a:gd name="T14" fmla="*/ 6 w 31"/>
                  <a:gd name="T15" fmla="*/ 2 h 8"/>
                  <a:gd name="T16" fmla="*/ 0 w 31"/>
                  <a:gd name="T17" fmla="*/ 6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8"/>
                  <a:gd name="T29" fmla="*/ 31 w 31"/>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8">
                    <a:moveTo>
                      <a:pt x="0" y="7"/>
                    </a:moveTo>
                    <a:lnTo>
                      <a:pt x="4" y="2"/>
                    </a:lnTo>
                    <a:lnTo>
                      <a:pt x="9" y="0"/>
                    </a:lnTo>
                    <a:lnTo>
                      <a:pt x="17" y="0"/>
                    </a:lnTo>
                    <a:lnTo>
                      <a:pt x="21" y="0"/>
                    </a:lnTo>
                    <a:lnTo>
                      <a:pt x="30" y="5"/>
                    </a:lnTo>
                    <a:lnTo>
                      <a:pt x="17" y="2"/>
                    </a:lnTo>
                    <a:lnTo>
                      <a:pt x="9" y="2"/>
                    </a:lnTo>
                    <a:lnTo>
                      <a:pt x="0" y="7"/>
                    </a:lnTo>
                  </a:path>
                </a:pathLst>
              </a:custGeom>
              <a:solidFill>
                <a:srgbClr val="201000"/>
              </a:solidFill>
              <a:ln w="12700" cap="rnd">
                <a:noFill/>
                <a:round/>
                <a:headEnd/>
                <a:tailEnd/>
              </a:ln>
            </p:spPr>
            <p:txBody>
              <a:bodyPr>
                <a:prstTxWarp prst="textNoShape">
                  <a:avLst/>
                </a:prstTxWarp>
              </a:bodyPr>
              <a:lstStyle/>
              <a:p>
                <a:endParaRPr lang="en-US"/>
              </a:p>
            </p:txBody>
          </p:sp>
          <p:sp>
            <p:nvSpPr>
              <p:cNvPr id="241" name="Freeform 151"/>
              <p:cNvSpPr>
                <a:spLocks/>
              </p:cNvSpPr>
              <p:nvPr/>
            </p:nvSpPr>
            <p:spPr bwMode="auto">
              <a:xfrm>
                <a:off x="1304" y="2876"/>
                <a:ext cx="8" cy="41"/>
              </a:xfrm>
              <a:custGeom>
                <a:avLst/>
                <a:gdLst>
                  <a:gd name="T0" fmla="*/ 2 w 13"/>
                  <a:gd name="T1" fmla="*/ 0 h 47"/>
                  <a:gd name="T2" fmla="*/ 2 w 13"/>
                  <a:gd name="T3" fmla="*/ 11 h 47"/>
                  <a:gd name="T4" fmla="*/ 0 w 13"/>
                  <a:gd name="T5" fmla="*/ 18 h 47"/>
                  <a:gd name="T6" fmla="*/ 2 w 13"/>
                  <a:gd name="T7" fmla="*/ 26 h 47"/>
                  <a:gd name="T8" fmla="*/ 4 w 13"/>
                  <a:gd name="T9" fmla="*/ 33 h 47"/>
                  <a:gd name="T10" fmla="*/ 7 w 13"/>
                  <a:gd name="T11" fmla="*/ 40 h 47"/>
                  <a:gd name="T12" fmla="*/ 2 w 13"/>
                  <a:gd name="T13" fmla="*/ 26 h 47"/>
                  <a:gd name="T14" fmla="*/ 2 w 13"/>
                  <a:gd name="T15" fmla="*/ 18 h 47"/>
                  <a:gd name="T16" fmla="*/ 2 w 13"/>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47"/>
                  <a:gd name="T29" fmla="*/ 13 w 13"/>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47">
                    <a:moveTo>
                      <a:pt x="3" y="0"/>
                    </a:moveTo>
                    <a:lnTo>
                      <a:pt x="3" y="13"/>
                    </a:lnTo>
                    <a:lnTo>
                      <a:pt x="0" y="21"/>
                    </a:lnTo>
                    <a:lnTo>
                      <a:pt x="3" y="30"/>
                    </a:lnTo>
                    <a:lnTo>
                      <a:pt x="6" y="38"/>
                    </a:lnTo>
                    <a:lnTo>
                      <a:pt x="12" y="46"/>
                    </a:lnTo>
                    <a:lnTo>
                      <a:pt x="3" y="30"/>
                    </a:lnTo>
                    <a:lnTo>
                      <a:pt x="3" y="21"/>
                    </a:lnTo>
                    <a:lnTo>
                      <a:pt x="3" y="0"/>
                    </a:lnTo>
                  </a:path>
                </a:pathLst>
              </a:custGeom>
              <a:solidFill>
                <a:srgbClr val="201000"/>
              </a:solidFill>
              <a:ln w="12700" cap="rnd">
                <a:noFill/>
                <a:round/>
                <a:headEnd/>
                <a:tailEnd/>
              </a:ln>
            </p:spPr>
            <p:txBody>
              <a:bodyPr>
                <a:prstTxWarp prst="textNoShape">
                  <a:avLst/>
                </a:prstTxWarp>
              </a:bodyPr>
              <a:lstStyle/>
              <a:p>
                <a:endParaRPr lang="en-US"/>
              </a:p>
            </p:txBody>
          </p:sp>
          <p:sp>
            <p:nvSpPr>
              <p:cNvPr id="242" name="Freeform 152"/>
              <p:cNvSpPr>
                <a:spLocks/>
              </p:cNvSpPr>
              <p:nvPr/>
            </p:nvSpPr>
            <p:spPr bwMode="auto">
              <a:xfrm>
                <a:off x="1132" y="2834"/>
                <a:ext cx="25" cy="8"/>
              </a:xfrm>
              <a:custGeom>
                <a:avLst/>
                <a:gdLst>
                  <a:gd name="T0" fmla="*/ 0 w 39"/>
                  <a:gd name="T1" fmla="*/ 7 h 9"/>
                  <a:gd name="T2" fmla="*/ 7 w 39"/>
                  <a:gd name="T3" fmla="*/ 3 h 9"/>
                  <a:gd name="T4" fmla="*/ 13 w 39"/>
                  <a:gd name="T5" fmla="*/ 3 h 9"/>
                  <a:gd name="T6" fmla="*/ 19 w 39"/>
                  <a:gd name="T7" fmla="*/ 3 h 9"/>
                  <a:gd name="T8" fmla="*/ 24 w 39"/>
                  <a:gd name="T9" fmla="*/ 3 h 9"/>
                  <a:gd name="T10" fmla="*/ 19 w 39"/>
                  <a:gd name="T11" fmla="*/ 0 h 9"/>
                  <a:gd name="T12" fmla="*/ 13 w 39"/>
                  <a:gd name="T13" fmla="*/ 0 h 9"/>
                  <a:gd name="T14" fmla="*/ 7 w 39"/>
                  <a:gd name="T15" fmla="*/ 0 h 9"/>
                  <a:gd name="T16" fmla="*/ 0 w 39"/>
                  <a:gd name="T17" fmla="*/ 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
                  <a:gd name="T28" fmla="*/ 0 h 9"/>
                  <a:gd name="T29" fmla="*/ 39 w 3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 h="9">
                    <a:moveTo>
                      <a:pt x="0" y="8"/>
                    </a:moveTo>
                    <a:lnTo>
                      <a:pt x="11" y="3"/>
                    </a:lnTo>
                    <a:lnTo>
                      <a:pt x="20" y="3"/>
                    </a:lnTo>
                    <a:lnTo>
                      <a:pt x="29" y="3"/>
                    </a:lnTo>
                    <a:lnTo>
                      <a:pt x="38" y="3"/>
                    </a:lnTo>
                    <a:lnTo>
                      <a:pt x="29" y="0"/>
                    </a:lnTo>
                    <a:lnTo>
                      <a:pt x="20" y="0"/>
                    </a:lnTo>
                    <a:lnTo>
                      <a:pt x="11" y="0"/>
                    </a:lnTo>
                    <a:lnTo>
                      <a:pt x="0" y="8"/>
                    </a:lnTo>
                  </a:path>
                </a:pathLst>
              </a:custGeom>
              <a:solidFill>
                <a:srgbClr val="201000"/>
              </a:solidFill>
              <a:ln w="12700" cap="rnd">
                <a:noFill/>
                <a:round/>
                <a:headEnd/>
                <a:tailEnd/>
              </a:ln>
            </p:spPr>
            <p:txBody>
              <a:bodyPr>
                <a:prstTxWarp prst="textNoShape">
                  <a:avLst/>
                </a:prstTxWarp>
              </a:bodyPr>
              <a:lstStyle/>
              <a:p>
                <a:endParaRPr lang="en-US"/>
              </a:p>
            </p:txBody>
          </p:sp>
          <p:sp>
            <p:nvSpPr>
              <p:cNvPr id="243" name="Freeform 153"/>
              <p:cNvSpPr>
                <a:spLocks/>
              </p:cNvSpPr>
              <p:nvPr/>
            </p:nvSpPr>
            <p:spPr bwMode="auto">
              <a:xfrm>
                <a:off x="1120" y="2822"/>
                <a:ext cx="37" cy="15"/>
              </a:xfrm>
              <a:custGeom>
                <a:avLst/>
                <a:gdLst>
                  <a:gd name="T0" fmla="*/ 0 w 57"/>
                  <a:gd name="T1" fmla="*/ 14 h 17"/>
                  <a:gd name="T2" fmla="*/ 10 w 57"/>
                  <a:gd name="T3" fmla="*/ 8 h 17"/>
                  <a:gd name="T4" fmla="*/ 10 w 57"/>
                  <a:gd name="T5" fmla="*/ 5 h 17"/>
                  <a:gd name="T6" fmla="*/ 17 w 57"/>
                  <a:gd name="T7" fmla="*/ 3 h 17"/>
                  <a:gd name="T8" fmla="*/ 27 w 57"/>
                  <a:gd name="T9" fmla="*/ 3 h 17"/>
                  <a:gd name="T10" fmla="*/ 36 w 57"/>
                  <a:gd name="T11" fmla="*/ 5 h 17"/>
                  <a:gd name="T12" fmla="*/ 20 w 57"/>
                  <a:gd name="T13" fmla="*/ 0 h 17"/>
                  <a:gd name="T14" fmla="*/ 13 w 57"/>
                  <a:gd name="T15" fmla="*/ 3 h 17"/>
                  <a:gd name="T16" fmla="*/ 6 w 57"/>
                  <a:gd name="T17" fmla="*/ 5 h 17"/>
                  <a:gd name="T18" fmla="*/ 0 w 57"/>
                  <a:gd name="T19" fmla="*/ 14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17"/>
                  <a:gd name="T32" fmla="*/ 57 w 5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17">
                    <a:moveTo>
                      <a:pt x="0" y="16"/>
                    </a:moveTo>
                    <a:lnTo>
                      <a:pt x="15" y="9"/>
                    </a:lnTo>
                    <a:lnTo>
                      <a:pt x="15" y="6"/>
                    </a:lnTo>
                    <a:lnTo>
                      <a:pt x="26" y="3"/>
                    </a:lnTo>
                    <a:lnTo>
                      <a:pt x="41" y="3"/>
                    </a:lnTo>
                    <a:lnTo>
                      <a:pt x="56" y="6"/>
                    </a:lnTo>
                    <a:lnTo>
                      <a:pt x="31" y="0"/>
                    </a:lnTo>
                    <a:lnTo>
                      <a:pt x="20" y="3"/>
                    </a:lnTo>
                    <a:lnTo>
                      <a:pt x="10" y="6"/>
                    </a:lnTo>
                    <a:lnTo>
                      <a:pt x="0" y="16"/>
                    </a:lnTo>
                  </a:path>
                </a:pathLst>
              </a:custGeom>
              <a:solidFill>
                <a:srgbClr val="201000"/>
              </a:solidFill>
              <a:ln w="12700" cap="rnd">
                <a:noFill/>
                <a:round/>
                <a:headEnd/>
                <a:tailEnd/>
              </a:ln>
            </p:spPr>
            <p:txBody>
              <a:bodyPr>
                <a:prstTxWarp prst="textNoShape">
                  <a:avLst/>
                </a:prstTxWarp>
              </a:bodyPr>
              <a:lstStyle/>
              <a:p>
                <a:endParaRPr lang="en-US"/>
              </a:p>
            </p:txBody>
          </p:sp>
          <p:sp>
            <p:nvSpPr>
              <p:cNvPr id="244" name="Freeform 154"/>
              <p:cNvSpPr>
                <a:spLocks/>
              </p:cNvSpPr>
              <p:nvPr/>
            </p:nvSpPr>
            <p:spPr bwMode="auto">
              <a:xfrm>
                <a:off x="1054" y="2801"/>
                <a:ext cx="16" cy="2"/>
              </a:xfrm>
              <a:custGeom>
                <a:avLst/>
                <a:gdLst>
                  <a:gd name="T0" fmla="*/ 0 w 26"/>
                  <a:gd name="T1" fmla="*/ 1 h 2"/>
                  <a:gd name="T2" fmla="*/ 10 w 26"/>
                  <a:gd name="T3" fmla="*/ 1 h 2"/>
                  <a:gd name="T4" fmla="*/ 13 w 26"/>
                  <a:gd name="T5" fmla="*/ 1 h 2"/>
                  <a:gd name="T6" fmla="*/ 15 w 26"/>
                  <a:gd name="T7" fmla="*/ 1 h 2"/>
                  <a:gd name="T8" fmla="*/ 13 w 26"/>
                  <a:gd name="T9" fmla="*/ 0 h 2"/>
                  <a:gd name="T10" fmla="*/ 10 w 26"/>
                  <a:gd name="T11" fmla="*/ 0 h 2"/>
                  <a:gd name="T12" fmla="*/ 0 w 26"/>
                  <a:gd name="T13" fmla="*/ 1 h 2"/>
                  <a:gd name="T14" fmla="*/ 0 60000 65536"/>
                  <a:gd name="T15" fmla="*/ 0 60000 65536"/>
                  <a:gd name="T16" fmla="*/ 0 60000 65536"/>
                  <a:gd name="T17" fmla="*/ 0 60000 65536"/>
                  <a:gd name="T18" fmla="*/ 0 60000 65536"/>
                  <a:gd name="T19" fmla="*/ 0 60000 65536"/>
                  <a:gd name="T20" fmla="*/ 0 60000 65536"/>
                  <a:gd name="T21" fmla="*/ 0 w 26"/>
                  <a:gd name="T22" fmla="*/ 0 h 2"/>
                  <a:gd name="T23" fmla="*/ 26 w 26"/>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
                    <a:moveTo>
                      <a:pt x="0" y="1"/>
                    </a:moveTo>
                    <a:lnTo>
                      <a:pt x="16" y="1"/>
                    </a:lnTo>
                    <a:lnTo>
                      <a:pt x="21" y="1"/>
                    </a:lnTo>
                    <a:lnTo>
                      <a:pt x="25" y="1"/>
                    </a:lnTo>
                    <a:lnTo>
                      <a:pt x="21" y="0"/>
                    </a:lnTo>
                    <a:lnTo>
                      <a:pt x="16" y="0"/>
                    </a:lnTo>
                    <a:lnTo>
                      <a:pt x="0" y="1"/>
                    </a:lnTo>
                  </a:path>
                </a:pathLst>
              </a:custGeom>
              <a:solidFill>
                <a:srgbClr val="201000"/>
              </a:solidFill>
              <a:ln w="12700" cap="rnd">
                <a:noFill/>
                <a:round/>
                <a:headEnd/>
                <a:tailEnd/>
              </a:ln>
            </p:spPr>
            <p:txBody>
              <a:bodyPr>
                <a:prstTxWarp prst="textNoShape">
                  <a:avLst/>
                </a:prstTxWarp>
              </a:bodyPr>
              <a:lstStyle/>
              <a:p>
                <a:endParaRPr lang="en-US"/>
              </a:p>
            </p:txBody>
          </p:sp>
          <p:sp>
            <p:nvSpPr>
              <p:cNvPr id="245" name="Freeform 155"/>
              <p:cNvSpPr>
                <a:spLocks/>
              </p:cNvSpPr>
              <p:nvPr/>
            </p:nvSpPr>
            <p:spPr bwMode="auto">
              <a:xfrm>
                <a:off x="1077" y="2789"/>
                <a:ext cx="9" cy="2"/>
              </a:xfrm>
              <a:custGeom>
                <a:avLst/>
                <a:gdLst>
                  <a:gd name="T0" fmla="*/ 0 w 15"/>
                  <a:gd name="T1" fmla="*/ 1 h 2"/>
                  <a:gd name="T2" fmla="*/ 4 w 15"/>
                  <a:gd name="T3" fmla="*/ 1 h 2"/>
                  <a:gd name="T4" fmla="*/ 7 w 15"/>
                  <a:gd name="T5" fmla="*/ 1 h 2"/>
                  <a:gd name="T6" fmla="*/ 8 w 15"/>
                  <a:gd name="T7" fmla="*/ 1 h 2"/>
                  <a:gd name="T8" fmla="*/ 7 w 15"/>
                  <a:gd name="T9" fmla="*/ 1 h 2"/>
                  <a:gd name="T10" fmla="*/ 4 w 15"/>
                  <a:gd name="T11" fmla="*/ 0 h 2"/>
                  <a:gd name="T12" fmla="*/ 0 w 15"/>
                  <a:gd name="T13" fmla="*/ 1 h 2"/>
                  <a:gd name="T14" fmla="*/ 0 60000 65536"/>
                  <a:gd name="T15" fmla="*/ 0 60000 65536"/>
                  <a:gd name="T16" fmla="*/ 0 60000 65536"/>
                  <a:gd name="T17" fmla="*/ 0 60000 65536"/>
                  <a:gd name="T18" fmla="*/ 0 60000 65536"/>
                  <a:gd name="T19" fmla="*/ 0 60000 65536"/>
                  <a:gd name="T20" fmla="*/ 0 60000 65536"/>
                  <a:gd name="T21" fmla="*/ 0 w 15"/>
                  <a:gd name="T22" fmla="*/ 0 h 2"/>
                  <a:gd name="T23" fmla="*/ 15 w 1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
                    <a:moveTo>
                      <a:pt x="0" y="1"/>
                    </a:moveTo>
                    <a:lnTo>
                      <a:pt x="6" y="1"/>
                    </a:lnTo>
                    <a:lnTo>
                      <a:pt x="11" y="1"/>
                    </a:lnTo>
                    <a:lnTo>
                      <a:pt x="14" y="1"/>
                    </a:lnTo>
                    <a:lnTo>
                      <a:pt x="11" y="1"/>
                    </a:lnTo>
                    <a:lnTo>
                      <a:pt x="6" y="0"/>
                    </a:lnTo>
                    <a:lnTo>
                      <a:pt x="0" y="1"/>
                    </a:lnTo>
                  </a:path>
                </a:pathLst>
              </a:custGeom>
              <a:solidFill>
                <a:srgbClr val="201000"/>
              </a:solidFill>
              <a:ln w="12700" cap="rnd">
                <a:noFill/>
                <a:round/>
                <a:headEnd/>
                <a:tailEnd/>
              </a:ln>
            </p:spPr>
            <p:txBody>
              <a:bodyPr>
                <a:prstTxWarp prst="textNoShape">
                  <a:avLst/>
                </a:prstTxWarp>
              </a:bodyPr>
              <a:lstStyle/>
              <a:p>
                <a:endParaRPr lang="en-US"/>
              </a:p>
            </p:txBody>
          </p:sp>
          <p:sp>
            <p:nvSpPr>
              <p:cNvPr id="246" name="Freeform 156"/>
              <p:cNvSpPr>
                <a:spLocks/>
              </p:cNvSpPr>
              <p:nvPr/>
            </p:nvSpPr>
            <p:spPr bwMode="auto">
              <a:xfrm>
                <a:off x="1254" y="2780"/>
                <a:ext cx="0" cy="2"/>
              </a:xfrm>
              <a:custGeom>
                <a:avLst/>
                <a:gdLst>
                  <a:gd name="T0" fmla="*/ 0 w 1"/>
                  <a:gd name="T1" fmla="*/ 0 h 2"/>
                  <a:gd name="T2" fmla="*/ 0 w 1"/>
                  <a:gd name="T3" fmla="*/ 1 h 2"/>
                  <a:gd name="T4" fmla="*/ 0 w 1"/>
                  <a:gd name="T5" fmla="*/ 0 h 2"/>
                  <a:gd name="T6" fmla="*/ 0 60000 65536"/>
                  <a:gd name="T7" fmla="*/ 0 60000 65536"/>
                  <a:gd name="T8" fmla="*/ 0 60000 65536"/>
                  <a:gd name="T9" fmla="*/ 0 w 1"/>
                  <a:gd name="T10" fmla="*/ 0 h 2"/>
                  <a:gd name="T11" fmla="*/ 0 w 1"/>
                  <a:gd name="T12" fmla="*/ 2 h 2"/>
                </a:gdLst>
                <a:ahLst/>
                <a:cxnLst>
                  <a:cxn ang="T6">
                    <a:pos x="T0" y="T1"/>
                  </a:cxn>
                  <a:cxn ang="T7">
                    <a:pos x="T2" y="T3"/>
                  </a:cxn>
                  <a:cxn ang="T8">
                    <a:pos x="T4" y="T5"/>
                  </a:cxn>
                </a:cxnLst>
                <a:rect l="T9" t="T10" r="T11" b="T12"/>
                <a:pathLst>
                  <a:path w="1" h="2">
                    <a:moveTo>
                      <a:pt x="0" y="0"/>
                    </a:moveTo>
                    <a:lnTo>
                      <a:pt x="0" y="1"/>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247" name="Freeform 157"/>
              <p:cNvSpPr>
                <a:spLocks/>
              </p:cNvSpPr>
              <p:nvPr/>
            </p:nvSpPr>
            <p:spPr bwMode="auto">
              <a:xfrm>
                <a:off x="1222" y="2801"/>
                <a:ext cx="0" cy="11"/>
              </a:xfrm>
              <a:custGeom>
                <a:avLst/>
                <a:gdLst>
                  <a:gd name="T0" fmla="*/ 0 w 1"/>
                  <a:gd name="T1" fmla="*/ 0 h 12"/>
                  <a:gd name="T2" fmla="*/ 0 w 1"/>
                  <a:gd name="T3" fmla="*/ 2 h 12"/>
                  <a:gd name="T4" fmla="*/ 0 w 1"/>
                  <a:gd name="T5" fmla="*/ 6 h 12"/>
                  <a:gd name="T6" fmla="*/ 0 w 1"/>
                  <a:gd name="T7" fmla="*/ 10 h 12"/>
                  <a:gd name="T8" fmla="*/ 0 w 1"/>
                  <a:gd name="T9" fmla="*/ 7 h 12"/>
                  <a:gd name="T10" fmla="*/ 0 w 1"/>
                  <a:gd name="T11" fmla="*/ 0 h 12"/>
                  <a:gd name="T12" fmla="*/ 0 60000 65536"/>
                  <a:gd name="T13" fmla="*/ 0 60000 65536"/>
                  <a:gd name="T14" fmla="*/ 0 60000 65536"/>
                  <a:gd name="T15" fmla="*/ 0 60000 65536"/>
                  <a:gd name="T16" fmla="*/ 0 60000 65536"/>
                  <a:gd name="T17" fmla="*/ 0 60000 65536"/>
                  <a:gd name="T18" fmla="*/ 0 w 1"/>
                  <a:gd name="T19" fmla="*/ 0 h 12"/>
                  <a:gd name="T20" fmla="*/ 0 w 1"/>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 h="12">
                    <a:moveTo>
                      <a:pt x="0" y="0"/>
                    </a:moveTo>
                    <a:lnTo>
                      <a:pt x="0" y="2"/>
                    </a:lnTo>
                    <a:lnTo>
                      <a:pt x="0" y="6"/>
                    </a:lnTo>
                    <a:lnTo>
                      <a:pt x="0" y="11"/>
                    </a:lnTo>
                    <a:lnTo>
                      <a:pt x="0" y="8"/>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248" name="Freeform 158"/>
              <p:cNvSpPr>
                <a:spLocks/>
              </p:cNvSpPr>
              <p:nvPr/>
            </p:nvSpPr>
            <p:spPr bwMode="auto">
              <a:xfrm>
                <a:off x="1273" y="2767"/>
                <a:ext cx="7" cy="3"/>
              </a:xfrm>
              <a:custGeom>
                <a:avLst/>
                <a:gdLst>
                  <a:gd name="T0" fmla="*/ 6 w 11"/>
                  <a:gd name="T1" fmla="*/ 2 h 4"/>
                  <a:gd name="T2" fmla="*/ 5 w 11"/>
                  <a:gd name="T3" fmla="*/ 2 h 4"/>
                  <a:gd name="T4" fmla="*/ 2 w 11"/>
                  <a:gd name="T5" fmla="*/ 2 h 4"/>
                  <a:gd name="T6" fmla="*/ 0 w 11"/>
                  <a:gd name="T7" fmla="*/ 2 h 4"/>
                  <a:gd name="T8" fmla="*/ 2 w 11"/>
                  <a:gd name="T9" fmla="*/ 0 h 4"/>
                  <a:gd name="T10" fmla="*/ 6 w 11"/>
                  <a:gd name="T11" fmla="*/ 2 h 4"/>
                  <a:gd name="T12" fmla="*/ 0 60000 65536"/>
                  <a:gd name="T13" fmla="*/ 0 60000 65536"/>
                  <a:gd name="T14" fmla="*/ 0 60000 65536"/>
                  <a:gd name="T15" fmla="*/ 0 60000 65536"/>
                  <a:gd name="T16" fmla="*/ 0 60000 65536"/>
                  <a:gd name="T17" fmla="*/ 0 60000 65536"/>
                  <a:gd name="T18" fmla="*/ 0 w 11"/>
                  <a:gd name="T19" fmla="*/ 0 h 4"/>
                  <a:gd name="T20" fmla="*/ 11 w 11"/>
                  <a:gd name="T21" fmla="*/ 4 h 4"/>
                </a:gdLst>
                <a:ahLst/>
                <a:cxnLst>
                  <a:cxn ang="T12">
                    <a:pos x="T0" y="T1"/>
                  </a:cxn>
                  <a:cxn ang="T13">
                    <a:pos x="T2" y="T3"/>
                  </a:cxn>
                  <a:cxn ang="T14">
                    <a:pos x="T4" y="T5"/>
                  </a:cxn>
                  <a:cxn ang="T15">
                    <a:pos x="T6" y="T7"/>
                  </a:cxn>
                  <a:cxn ang="T16">
                    <a:pos x="T8" y="T9"/>
                  </a:cxn>
                  <a:cxn ang="T17">
                    <a:pos x="T10" y="T11"/>
                  </a:cxn>
                </a:cxnLst>
                <a:rect l="T18" t="T19" r="T20" b="T21"/>
                <a:pathLst>
                  <a:path w="11" h="4">
                    <a:moveTo>
                      <a:pt x="10" y="2"/>
                    </a:moveTo>
                    <a:lnTo>
                      <a:pt x="8" y="2"/>
                    </a:lnTo>
                    <a:lnTo>
                      <a:pt x="3" y="2"/>
                    </a:lnTo>
                    <a:lnTo>
                      <a:pt x="0" y="3"/>
                    </a:lnTo>
                    <a:lnTo>
                      <a:pt x="3" y="0"/>
                    </a:lnTo>
                    <a:lnTo>
                      <a:pt x="10" y="2"/>
                    </a:lnTo>
                  </a:path>
                </a:pathLst>
              </a:custGeom>
              <a:solidFill>
                <a:srgbClr val="201000"/>
              </a:solidFill>
              <a:ln w="12700" cap="rnd">
                <a:noFill/>
                <a:round/>
                <a:headEnd/>
                <a:tailEnd/>
              </a:ln>
            </p:spPr>
            <p:txBody>
              <a:bodyPr>
                <a:prstTxWarp prst="textNoShape">
                  <a:avLst/>
                </a:prstTxWarp>
              </a:bodyPr>
              <a:lstStyle/>
              <a:p>
                <a:endParaRPr lang="en-US"/>
              </a:p>
            </p:txBody>
          </p:sp>
          <p:sp>
            <p:nvSpPr>
              <p:cNvPr id="249" name="Freeform 159"/>
              <p:cNvSpPr>
                <a:spLocks/>
              </p:cNvSpPr>
              <p:nvPr/>
            </p:nvSpPr>
            <p:spPr bwMode="auto">
              <a:xfrm>
                <a:off x="1277" y="2880"/>
                <a:ext cx="8" cy="16"/>
              </a:xfrm>
              <a:custGeom>
                <a:avLst/>
                <a:gdLst>
                  <a:gd name="T0" fmla="*/ 2 w 13"/>
                  <a:gd name="T1" fmla="*/ 15 h 18"/>
                  <a:gd name="T2" fmla="*/ 4 w 13"/>
                  <a:gd name="T3" fmla="*/ 6 h 18"/>
                  <a:gd name="T4" fmla="*/ 5 w 13"/>
                  <a:gd name="T5" fmla="*/ 4 h 18"/>
                  <a:gd name="T6" fmla="*/ 7 w 13"/>
                  <a:gd name="T7" fmla="*/ 0 h 18"/>
                  <a:gd name="T8" fmla="*/ 5 w 13"/>
                  <a:gd name="T9" fmla="*/ 0 h 18"/>
                  <a:gd name="T10" fmla="*/ 2 w 13"/>
                  <a:gd name="T11" fmla="*/ 4 h 18"/>
                  <a:gd name="T12" fmla="*/ 0 w 13"/>
                  <a:gd name="T13" fmla="*/ 6 h 18"/>
                  <a:gd name="T14" fmla="*/ 2 w 13"/>
                  <a:gd name="T15" fmla="*/ 15 h 18"/>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8"/>
                  <a:gd name="T26" fmla="*/ 13 w 13"/>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8">
                    <a:moveTo>
                      <a:pt x="3" y="17"/>
                    </a:moveTo>
                    <a:lnTo>
                      <a:pt x="6" y="7"/>
                    </a:lnTo>
                    <a:lnTo>
                      <a:pt x="8" y="4"/>
                    </a:lnTo>
                    <a:lnTo>
                      <a:pt x="12" y="0"/>
                    </a:lnTo>
                    <a:lnTo>
                      <a:pt x="8" y="0"/>
                    </a:lnTo>
                    <a:lnTo>
                      <a:pt x="3" y="4"/>
                    </a:lnTo>
                    <a:lnTo>
                      <a:pt x="0" y="7"/>
                    </a:lnTo>
                    <a:lnTo>
                      <a:pt x="3" y="17"/>
                    </a:lnTo>
                  </a:path>
                </a:pathLst>
              </a:custGeom>
              <a:solidFill>
                <a:srgbClr val="201000"/>
              </a:solidFill>
              <a:ln w="12700" cap="rnd">
                <a:noFill/>
                <a:round/>
                <a:headEnd/>
                <a:tailEnd/>
              </a:ln>
            </p:spPr>
            <p:txBody>
              <a:bodyPr>
                <a:prstTxWarp prst="textNoShape">
                  <a:avLst/>
                </a:prstTxWarp>
              </a:bodyPr>
              <a:lstStyle/>
              <a:p>
                <a:endParaRPr lang="en-US"/>
              </a:p>
            </p:txBody>
          </p:sp>
          <p:sp>
            <p:nvSpPr>
              <p:cNvPr id="250" name="Freeform 160"/>
              <p:cNvSpPr>
                <a:spLocks/>
              </p:cNvSpPr>
              <p:nvPr/>
            </p:nvSpPr>
            <p:spPr bwMode="auto">
              <a:xfrm>
                <a:off x="1015" y="2759"/>
                <a:ext cx="18" cy="11"/>
              </a:xfrm>
              <a:custGeom>
                <a:avLst/>
                <a:gdLst>
                  <a:gd name="T0" fmla="*/ 17 w 29"/>
                  <a:gd name="T1" fmla="*/ 0 h 13"/>
                  <a:gd name="T2" fmla="*/ 14 w 29"/>
                  <a:gd name="T3" fmla="*/ 3 h 13"/>
                  <a:gd name="T4" fmla="*/ 11 w 29"/>
                  <a:gd name="T5" fmla="*/ 5 h 13"/>
                  <a:gd name="T6" fmla="*/ 6 w 29"/>
                  <a:gd name="T7" fmla="*/ 8 h 13"/>
                  <a:gd name="T8" fmla="*/ 0 w 29"/>
                  <a:gd name="T9" fmla="*/ 8 h 13"/>
                  <a:gd name="T10" fmla="*/ 6 w 29"/>
                  <a:gd name="T11" fmla="*/ 10 h 13"/>
                  <a:gd name="T12" fmla="*/ 14 w 29"/>
                  <a:gd name="T13" fmla="*/ 8 h 13"/>
                  <a:gd name="T14" fmla="*/ 17 w 29"/>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13"/>
                  <a:gd name="T26" fmla="*/ 29 w 2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13">
                    <a:moveTo>
                      <a:pt x="28" y="0"/>
                    </a:moveTo>
                    <a:lnTo>
                      <a:pt x="22" y="3"/>
                    </a:lnTo>
                    <a:lnTo>
                      <a:pt x="18" y="6"/>
                    </a:lnTo>
                    <a:lnTo>
                      <a:pt x="9" y="9"/>
                    </a:lnTo>
                    <a:lnTo>
                      <a:pt x="0" y="9"/>
                    </a:lnTo>
                    <a:lnTo>
                      <a:pt x="9" y="12"/>
                    </a:lnTo>
                    <a:lnTo>
                      <a:pt x="22" y="9"/>
                    </a:lnTo>
                    <a:lnTo>
                      <a:pt x="28" y="0"/>
                    </a:lnTo>
                  </a:path>
                </a:pathLst>
              </a:custGeom>
              <a:solidFill>
                <a:srgbClr val="201000"/>
              </a:solidFill>
              <a:ln w="12700" cap="rnd">
                <a:noFill/>
                <a:round/>
                <a:headEnd/>
                <a:tailEnd/>
              </a:ln>
            </p:spPr>
            <p:txBody>
              <a:bodyPr>
                <a:prstTxWarp prst="textNoShape">
                  <a:avLst/>
                </a:prstTxWarp>
              </a:bodyPr>
              <a:lstStyle/>
              <a:p>
                <a:endParaRPr lang="en-US"/>
              </a:p>
            </p:txBody>
          </p:sp>
          <p:sp>
            <p:nvSpPr>
              <p:cNvPr id="251" name="Freeform 161"/>
              <p:cNvSpPr>
                <a:spLocks/>
              </p:cNvSpPr>
              <p:nvPr/>
            </p:nvSpPr>
            <p:spPr bwMode="auto">
              <a:xfrm>
                <a:off x="980" y="2860"/>
                <a:ext cx="25" cy="6"/>
              </a:xfrm>
              <a:custGeom>
                <a:avLst/>
                <a:gdLst>
                  <a:gd name="T0" fmla="*/ 24 w 40"/>
                  <a:gd name="T1" fmla="*/ 2 h 7"/>
                  <a:gd name="T2" fmla="*/ 18 w 40"/>
                  <a:gd name="T3" fmla="*/ 0 h 7"/>
                  <a:gd name="T4" fmla="*/ 9 w 40"/>
                  <a:gd name="T5" fmla="*/ 0 h 7"/>
                  <a:gd name="T6" fmla="*/ 0 w 40"/>
                  <a:gd name="T7" fmla="*/ 2 h 7"/>
                  <a:gd name="T8" fmla="*/ 6 w 40"/>
                  <a:gd name="T9" fmla="*/ 2 h 7"/>
                  <a:gd name="T10" fmla="*/ 13 w 40"/>
                  <a:gd name="T11" fmla="*/ 5 h 7"/>
                  <a:gd name="T12" fmla="*/ 24 w 40"/>
                  <a:gd name="T13" fmla="*/ 2 h 7"/>
                  <a:gd name="T14" fmla="*/ 0 60000 65536"/>
                  <a:gd name="T15" fmla="*/ 0 60000 65536"/>
                  <a:gd name="T16" fmla="*/ 0 60000 65536"/>
                  <a:gd name="T17" fmla="*/ 0 60000 65536"/>
                  <a:gd name="T18" fmla="*/ 0 60000 65536"/>
                  <a:gd name="T19" fmla="*/ 0 60000 65536"/>
                  <a:gd name="T20" fmla="*/ 0 60000 65536"/>
                  <a:gd name="T21" fmla="*/ 0 w 40"/>
                  <a:gd name="T22" fmla="*/ 0 h 7"/>
                  <a:gd name="T23" fmla="*/ 40 w 40"/>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7">
                    <a:moveTo>
                      <a:pt x="39" y="2"/>
                    </a:moveTo>
                    <a:lnTo>
                      <a:pt x="29" y="0"/>
                    </a:lnTo>
                    <a:lnTo>
                      <a:pt x="15" y="0"/>
                    </a:lnTo>
                    <a:lnTo>
                      <a:pt x="0" y="2"/>
                    </a:lnTo>
                    <a:lnTo>
                      <a:pt x="10" y="2"/>
                    </a:lnTo>
                    <a:lnTo>
                      <a:pt x="20" y="6"/>
                    </a:lnTo>
                    <a:lnTo>
                      <a:pt x="39" y="2"/>
                    </a:lnTo>
                  </a:path>
                </a:pathLst>
              </a:custGeom>
              <a:solidFill>
                <a:srgbClr val="201000"/>
              </a:solidFill>
              <a:ln w="12700" cap="rnd">
                <a:noFill/>
                <a:round/>
                <a:headEnd/>
                <a:tailEnd/>
              </a:ln>
            </p:spPr>
            <p:txBody>
              <a:bodyPr>
                <a:prstTxWarp prst="textNoShape">
                  <a:avLst/>
                </a:prstTxWarp>
              </a:bodyPr>
              <a:lstStyle/>
              <a:p>
                <a:endParaRPr lang="en-US"/>
              </a:p>
            </p:txBody>
          </p:sp>
          <p:sp>
            <p:nvSpPr>
              <p:cNvPr id="252" name="Freeform 162"/>
              <p:cNvSpPr>
                <a:spLocks/>
              </p:cNvSpPr>
              <p:nvPr/>
            </p:nvSpPr>
            <p:spPr bwMode="auto">
              <a:xfrm>
                <a:off x="969" y="2876"/>
                <a:ext cx="9" cy="3"/>
              </a:xfrm>
              <a:custGeom>
                <a:avLst/>
                <a:gdLst>
                  <a:gd name="T0" fmla="*/ 8 w 13"/>
                  <a:gd name="T1" fmla="*/ 1 h 3"/>
                  <a:gd name="T2" fmla="*/ 4 w 13"/>
                  <a:gd name="T3" fmla="*/ 0 h 3"/>
                  <a:gd name="T4" fmla="*/ 0 w 13"/>
                  <a:gd name="T5" fmla="*/ 1 h 3"/>
                  <a:gd name="T6" fmla="*/ 4 w 13"/>
                  <a:gd name="T7" fmla="*/ 2 h 3"/>
                  <a:gd name="T8" fmla="*/ 8 w 13"/>
                  <a:gd name="T9" fmla="*/ 1 h 3"/>
                  <a:gd name="T10" fmla="*/ 0 60000 65536"/>
                  <a:gd name="T11" fmla="*/ 0 60000 65536"/>
                  <a:gd name="T12" fmla="*/ 0 60000 65536"/>
                  <a:gd name="T13" fmla="*/ 0 60000 65536"/>
                  <a:gd name="T14" fmla="*/ 0 60000 65536"/>
                  <a:gd name="T15" fmla="*/ 0 w 13"/>
                  <a:gd name="T16" fmla="*/ 0 h 3"/>
                  <a:gd name="T17" fmla="*/ 13 w 13"/>
                  <a:gd name="T18" fmla="*/ 3 h 3"/>
                </a:gdLst>
                <a:ahLst/>
                <a:cxnLst>
                  <a:cxn ang="T10">
                    <a:pos x="T0" y="T1"/>
                  </a:cxn>
                  <a:cxn ang="T11">
                    <a:pos x="T2" y="T3"/>
                  </a:cxn>
                  <a:cxn ang="T12">
                    <a:pos x="T4" y="T5"/>
                  </a:cxn>
                  <a:cxn ang="T13">
                    <a:pos x="T6" y="T7"/>
                  </a:cxn>
                  <a:cxn ang="T14">
                    <a:pos x="T8" y="T9"/>
                  </a:cxn>
                </a:cxnLst>
                <a:rect l="T15" t="T16" r="T17" b="T18"/>
                <a:pathLst>
                  <a:path w="13" h="3">
                    <a:moveTo>
                      <a:pt x="12" y="1"/>
                    </a:moveTo>
                    <a:lnTo>
                      <a:pt x="6" y="0"/>
                    </a:lnTo>
                    <a:lnTo>
                      <a:pt x="0" y="1"/>
                    </a:lnTo>
                    <a:lnTo>
                      <a:pt x="6" y="2"/>
                    </a:lnTo>
                    <a:lnTo>
                      <a:pt x="12" y="1"/>
                    </a:lnTo>
                  </a:path>
                </a:pathLst>
              </a:custGeom>
              <a:solidFill>
                <a:srgbClr val="201000"/>
              </a:solidFill>
              <a:ln w="12700" cap="rnd">
                <a:noFill/>
                <a:round/>
                <a:headEnd/>
                <a:tailEnd/>
              </a:ln>
            </p:spPr>
            <p:txBody>
              <a:bodyPr>
                <a:prstTxWarp prst="textNoShape">
                  <a:avLst/>
                </a:prstTxWarp>
              </a:bodyPr>
              <a:lstStyle/>
              <a:p>
                <a:endParaRPr lang="en-US"/>
              </a:p>
            </p:txBody>
          </p:sp>
          <p:sp>
            <p:nvSpPr>
              <p:cNvPr id="253" name="Freeform 163"/>
              <p:cNvSpPr>
                <a:spLocks/>
              </p:cNvSpPr>
              <p:nvPr/>
            </p:nvSpPr>
            <p:spPr bwMode="auto">
              <a:xfrm>
                <a:off x="1136" y="2886"/>
                <a:ext cx="9" cy="5"/>
              </a:xfrm>
              <a:custGeom>
                <a:avLst/>
                <a:gdLst>
                  <a:gd name="T0" fmla="*/ 8 w 14"/>
                  <a:gd name="T1" fmla="*/ 0 h 6"/>
                  <a:gd name="T2" fmla="*/ 5 w 14"/>
                  <a:gd name="T3" fmla="*/ 0 h 6"/>
                  <a:gd name="T4" fmla="*/ 0 w 14"/>
                  <a:gd name="T5" fmla="*/ 3 h 6"/>
                  <a:gd name="T6" fmla="*/ 0 w 14"/>
                  <a:gd name="T7" fmla="*/ 4 h 6"/>
                  <a:gd name="T8" fmla="*/ 3 w 14"/>
                  <a:gd name="T9" fmla="*/ 3 h 6"/>
                  <a:gd name="T10" fmla="*/ 6 w 14"/>
                  <a:gd name="T11" fmla="*/ 3 h 6"/>
                  <a:gd name="T12" fmla="*/ 8 w 14"/>
                  <a:gd name="T13" fmla="*/ 0 h 6"/>
                  <a:gd name="T14" fmla="*/ 0 60000 65536"/>
                  <a:gd name="T15" fmla="*/ 0 60000 65536"/>
                  <a:gd name="T16" fmla="*/ 0 60000 65536"/>
                  <a:gd name="T17" fmla="*/ 0 60000 65536"/>
                  <a:gd name="T18" fmla="*/ 0 60000 65536"/>
                  <a:gd name="T19" fmla="*/ 0 60000 65536"/>
                  <a:gd name="T20" fmla="*/ 0 60000 65536"/>
                  <a:gd name="T21" fmla="*/ 0 w 14"/>
                  <a:gd name="T22" fmla="*/ 0 h 6"/>
                  <a:gd name="T23" fmla="*/ 14 w 1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6">
                    <a:moveTo>
                      <a:pt x="13" y="0"/>
                    </a:moveTo>
                    <a:lnTo>
                      <a:pt x="7" y="0"/>
                    </a:lnTo>
                    <a:lnTo>
                      <a:pt x="0" y="4"/>
                    </a:lnTo>
                    <a:lnTo>
                      <a:pt x="0" y="5"/>
                    </a:lnTo>
                    <a:lnTo>
                      <a:pt x="4" y="4"/>
                    </a:lnTo>
                    <a:lnTo>
                      <a:pt x="10" y="4"/>
                    </a:lnTo>
                    <a:lnTo>
                      <a:pt x="13" y="0"/>
                    </a:lnTo>
                  </a:path>
                </a:pathLst>
              </a:custGeom>
              <a:solidFill>
                <a:srgbClr val="201000"/>
              </a:solidFill>
              <a:ln w="12700" cap="rnd">
                <a:noFill/>
                <a:round/>
                <a:headEnd/>
                <a:tailEnd/>
              </a:ln>
            </p:spPr>
            <p:txBody>
              <a:bodyPr>
                <a:prstTxWarp prst="textNoShape">
                  <a:avLst/>
                </a:prstTxWarp>
              </a:bodyPr>
              <a:lstStyle/>
              <a:p>
                <a:endParaRPr lang="en-US"/>
              </a:p>
            </p:txBody>
          </p:sp>
          <p:sp>
            <p:nvSpPr>
              <p:cNvPr id="254" name="Freeform 164"/>
              <p:cNvSpPr>
                <a:spLocks/>
              </p:cNvSpPr>
              <p:nvPr/>
            </p:nvSpPr>
            <p:spPr bwMode="auto">
              <a:xfrm>
                <a:off x="1124" y="2911"/>
                <a:ext cx="14" cy="9"/>
              </a:xfrm>
              <a:custGeom>
                <a:avLst/>
                <a:gdLst>
                  <a:gd name="T0" fmla="*/ 13 w 22"/>
                  <a:gd name="T1" fmla="*/ 0 h 11"/>
                  <a:gd name="T2" fmla="*/ 5 w 22"/>
                  <a:gd name="T3" fmla="*/ 2 h 11"/>
                  <a:gd name="T4" fmla="*/ 3 w 22"/>
                  <a:gd name="T5" fmla="*/ 4 h 11"/>
                  <a:gd name="T6" fmla="*/ 0 w 22"/>
                  <a:gd name="T7" fmla="*/ 8 h 11"/>
                  <a:gd name="T8" fmla="*/ 5 w 22"/>
                  <a:gd name="T9" fmla="*/ 6 h 11"/>
                  <a:gd name="T10" fmla="*/ 13 w 22"/>
                  <a:gd name="T11" fmla="*/ 4 h 11"/>
                  <a:gd name="T12" fmla="*/ 13 w 22"/>
                  <a:gd name="T13" fmla="*/ 0 h 11"/>
                  <a:gd name="T14" fmla="*/ 0 60000 65536"/>
                  <a:gd name="T15" fmla="*/ 0 60000 65536"/>
                  <a:gd name="T16" fmla="*/ 0 60000 65536"/>
                  <a:gd name="T17" fmla="*/ 0 60000 65536"/>
                  <a:gd name="T18" fmla="*/ 0 60000 65536"/>
                  <a:gd name="T19" fmla="*/ 0 60000 65536"/>
                  <a:gd name="T20" fmla="*/ 0 60000 65536"/>
                  <a:gd name="T21" fmla="*/ 0 w 22"/>
                  <a:gd name="T22" fmla="*/ 0 h 11"/>
                  <a:gd name="T23" fmla="*/ 22 w 22"/>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1">
                    <a:moveTo>
                      <a:pt x="21" y="0"/>
                    </a:moveTo>
                    <a:lnTo>
                      <a:pt x="8" y="3"/>
                    </a:lnTo>
                    <a:lnTo>
                      <a:pt x="4" y="5"/>
                    </a:lnTo>
                    <a:lnTo>
                      <a:pt x="0" y="10"/>
                    </a:lnTo>
                    <a:lnTo>
                      <a:pt x="8" y="7"/>
                    </a:lnTo>
                    <a:lnTo>
                      <a:pt x="21" y="5"/>
                    </a:lnTo>
                    <a:lnTo>
                      <a:pt x="21" y="0"/>
                    </a:lnTo>
                  </a:path>
                </a:pathLst>
              </a:custGeom>
              <a:solidFill>
                <a:srgbClr val="201000"/>
              </a:solidFill>
              <a:ln w="12700" cap="rnd">
                <a:noFill/>
                <a:round/>
                <a:headEnd/>
                <a:tailEnd/>
              </a:ln>
            </p:spPr>
            <p:txBody>
              <a:bodyPr>
                <a:prstTxWarp prst="textNoShape">
                  <a:avLst/>
                </a:prstTxWarp>
              </a:bodyPr>
              <a:lstStyle/>
              <a:p>
                <a:endParaRPr lang="en-US"/>
              </a:p>
            </p:txBody>
          </p:sp>
          <p:sp>
            <p:nvSpPr>
              <p:cNvPr id="255" name="Freeform 165"/>
              <p:cNvSpPr>
                <a:spLocks/>
              </p:cNvSpPr>
              <p:nvPr/>
            </p:nvSpPr>
            <p:spPr bwMode="auto">
              <a:xfrm>
                <a:off x="849" y="2801"/>
                <a:ext cx="125" cy="32"/>
              </a:xfrm>
              <a:custGeom>
                <a:avLst/>
                <a:gdLst>
                  <a:gd name="T0" fmla="*/ 124 w 195"/>
                  <a:gd name="T1" fmla="*/ 0 h 36"/>
                  <a:gd name="T2" fmla="*/ 110 w 195"/>
                  <a:gd name="T3" fmla="*/ 6 h 36"/>
                  <a:gd name="T4" fmla="*/ 92 w 195"/>
                  <a:gd name="T5" fmla="*/ 13 h 36"/>
                  <a:gd name="T6" fmla="*/ 76 w 195"/>
                  <a:gd name="T7" fmla="*/ 18 h 36"/>
                  <a:gd name="T8" fmla="*/ 69 w 195"/>
                  <a:gd name="T9" fmla="*/ 18 h 36"/>
                  <a:gd name="T10" fmla="*/ 48 w 195"/>
                  <a:gd name="T11" fmla="*/ 24 h 36"/>
                  <a:gd name="T12" fmla="*/ 25 w 195"/>
                  <a:gd name="T13" fmla="*/ 28 h 36"/>
                  <a:gd name="T14" fmla="*/ 0 w 195"/>
                  <a:gd name="T15" fmla="*/ 31 h 36"/>
                  <a:gd name="T16" fmla="*/ 18 w 195"/>
                  <a:gd name="T17" fmla="*/ 31 h 36"/>
                  <a:gd name="T18" fmla="*/ 40 w 195"/>
                  <a:gd name="T19" fmla="*/ 28 h 36"/>
                  <a:gd name="T20" fmla="*/ 62 w 195"/>
                  <a:gd name="T21" fmla="*/ 24 h 36"/>
                  <a:gd name="T22" fmla="*/ 76 w 195"/>
                  <a:gd name="T23" fmla="*/ 18 h 36"/>
                  <a:gd name="T24" fmla="*/ 92 w 195"/>
                  <a:gd name="T25" fmla="*/ 18 h 36"/>
                  <a:gd name="T26" fmla="*/ 106 w 195"/>
                  <a:gd name="T27" fmla="*/ 10 h 36"/>
                  <a:gd name="T28" fmla="*/ 124 w 195"/>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5"/>
                  <a:gd name="T46" fmla="*/ 0 h 36"/>
                  <a:gd name="T47" fmla="*/ 195 w 195"/>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5" h="36">
                    <a:moveTo>
                      <a:pt x="194" y="0"/>
                    </a:moveTo>
                    <a:lnTo>
                      <a:pt x="172" y="7"/>
                    </a:lnTo>
                    <a:lnTo>
                      <a:pt x="143" y="15"/>
                    </a:lnTo>
                    <a:lnTo>
                      <a:pt x="119" y="20"/>
                    </a:lnTo>
                    <a:lnTo>
                      <a:pt x="108" y="20"/>
                    </a:lnTo>
                    <a:lnTo>
                      <a:pt x="75" y="27"/>
                    </a:lnTo>
                    <a:lnTo>
                      <a:pt x="39" y="31"/>
                    </a:lnTo>
                    <a:lnTo>
                      <a:pt x="0" y="35"/>
                    </a:lnTo>
                    <a:lnTo>
                      <a:pt x="28" y="35"/>
                    </a:lnTo>
                    <a:lnTo>
                      <a:pt x="63" y="31"/>
                    </a:lnTo>
                    <a:lnTo>
                      <a:pt x="97" y="27"/>
                    </a:lnTo>
                    <a:lnTo>
                      <a:pt x="119" y="20"/>
                    </a:lnTo>
                    <a:lnTo>
                      <a:pt x="143" y="20"/>
                    </a:lnTo>
                    <a:lnTo>
                      <a:pt x="166" y="11"/>
                    </a:lnTo>
                    <a:lnTo>
                      <a:pt x="194" y="0"/>
                    </a:lnTo>
                  </a:path>
                </a:pathLst>
              </a:custGeom>
              <a:solidFill>
                <a:srgbClr val="201000"/>
              </a:solidFill>
              <a:ln w="12700" cap="rnd">
                <a:noFill/>
                <a:round/>
                <a:headEnd/>
                <a:tailEnd/>
              </a:ln>
            </p:spPr>
            <p:txBody>
              <a:bodyPr>
                <a:prstTxWarp prst="textNoShape">
                  <a:avLst/>
                </a:prstTxWarp>
              </a:bodyPr>
              <a:lstStyle/>
              <a:p>
                <a:endParaRPr lang="en-US"/>
              </a:p>
            </p:txBody>
          </p:sp>
          <p:sp>
            <p:nvSpPr>
              <p:cNvPr id="256" name="Freeform 166"/>
              <p:cNvSpPr>
                <a:spLocks/>
              </p:cNvSpPr>
              <p:nvPr/>
            </p:nvSpPr>
            <p:spPr bwMode="auto">
              <a:xfrm>
                <a:off x="727" y="2848"/>
                <a:ext cx="39" cy="9"/>
              </a:xfrm>
              <a:custGeom>
                <a:avLst/>
                <a:gdLst>
                  <a:gd name="T0" fmla="*/ 6 w 62"/>
                  <a:gd name="T1" fmla="*/ 8 h 10"/>
                  <a:gd name="T2" fmla="*/ 13 w 62"/>
                  <a:gd name="T3" fmla="*/ 5 h 10"/>
                  <a:gd name="T4" fmla="*/ 23 w 62"/>
                  <a:gd name="T5" fmla="*/ 2 h 10"/>
                  <a:gd name="T6" fmla="*/ 38 w 62"/>
                  <a:gd name="T7" fmla="*/ 0 h 10"/>
                  <a:gd name="T8" fmla="*/ 23 w 62"/>
                  <a:gd name="T9" fmla="*/ 0 h 10"/>
                  <a:gd name="T10" fmla="*/ 13 w 62"/>
                  <a:gd name="T11" fmla="*/ 2 h 10"/>
                  <a:gd name="T12" fmla="*/ 0 w 62"/>
                  <a:gd name="T13" fmla="*/ 5 h 10"/>
                  <a:gd name="T14" fmla="*/ 6 w 62"/>
                  <a:gd name="T15" fmla="*/ 8 h 10"/>
                  <a:gd name="T16" fmla="*/ 0 60000 65536"/>
                  <a:gd name="T17" fmla="*/ 0 60000 65536"/>
                  <a:gd name="T18" fmla="*/ 0 60000 65536"/>
                  <a:gd name="T19" fmla="*/ 0 60000 65536"/>
                  <a:gd name="T20" fmla="*/ 0 60000 65536"/>
                  <a:gd name="T21" fmla="*/ 0 60000 65536"/>
                  <a:gd name="T22" fmla="*/ 0 60000 65536"/>
                  <a:gd name="T23" fmla="*/ 0 60000 65536"/>
                  <a:gd name="T24" fmla="*/ 0 w 62"/>
                  <a:gd name="T25" fmla="*/ 0 h 10"/>
                  <a:gd name="T26" fmla="*/ 62 w 62"/>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 h="10">
                    <a:moveTo>
                      <a:pt x="10" y="9"/>
                    </a:moveTo>
                    <a:lnTo>
                      <a:pt x="21" y="5"/>
                    </a:lnTo>
                    <a:lnTo>
                      <a:pt x="36" y="2"/>
                    </a:lnTo>
                    <a:lnTo>
                      <a:pt x="61" y="0"/>
                    </a:lnTo>
                    <a:lnTo>
                      <a:pt x="36" y="0"/>
                    </a:lnTo>
                    <a:lnTo>
                      <a:pt x="21" y="2"/>
                    </a:lnTo>
                    <a:lnTo>
                      <a:pt x="0" y="6"/>
                    </a:lnTo>
                    <a:lnTo>
                      <a:pt x="10" y="9"/>
                    </a:lnTo>
                  </a:path>
                </a:pathLst>
              </a:custGeom>
              <a:solidFill>
                <a:srgbClr val="201000"/>
              </a:solidFill>
              <a:ln w="12700" cap="rnd">
                <a:noFill/>
                <a:round/>
                <a:headEnd/>
                <a:tailEnd/>
              </a:ln>
            </p:spPr>
            <p:txBody>
              <a:bodyPr>
                <a:prstTxWarp prst="textNoShape">
                  <a:avLst/>
                </a:prstTxWarp>
              </a:bodyPr>
              <a:lstStyle/>
              <a:p>
                <a:endParaRPr lang="en-US"/>
              </a:p>
            </p:txBody>
          </p:sp>
          <p:sp>
            <p:nvSpPr>
              <p:cNvPr id="257" name="Freeform 167"/>
              <p:cNvSpPr>
                <a:spLocks/>
              </p:cNvSpPr>
              <p:nvPr/>
            </p:nvSpPr>
            <p:spPr bwMode="auto">
              <a:xfrm>
                <a:off x="716" y="2840"/>
                <a:ext cx="27" cy="13"/>
              </a:xfrm>
              <a:custGeom>
                <a:avLst/>
                <a:gdLst>
                  <a:gd name="T0" fmla="*/ 0 w 43"/>
                  <a:gd name="T1" fmla="*/ 12 h 16"/>
                  <a:gd name="T2" fmla="*/ 6 w 43"/>
                  <a:gd name="T3" fmla="*/ 5 h 16"/>
                  <a:gd name="T4" fmla="*/ 11 w 43"/>
                  <a:gd name="T5" fmla="*/ 2 h 16"/>
                  <a:gd name="T6" fmla="*/ 21 w 43"/>
                  <a:gd name="T7" fmla="*/ 0 h 16"/>
                  <a:gd name="T8" fmla="*/ 26 w 43"/>
                  <a:gd name="T9" fmla="*/ 0 h 16"/>
                  <a:gd name="T10" fmla="*/ 18 w 43"/>
                  <a:gd name="T11" fmla="*/ 2 h 16"/>
                  <a:gd name="T12" fmla="*/ 11 w 43"/>
                  <a:gd name="T13" fmla="*/ 2 h 16"/>
                  <a:gd name="T14" fmla="*/ 8 w 43"/>
                  <a:gd name="T15" fmla="*/ 7 h 16"/>
                  <a:gd name="T16" fmla="*/ 8 w 43"/>
                  <a:gd name="T17" fmla="*/ 10 h 16"/>
                  <a:gd name="T18" fmla="*/ 0 w 43"/>
                  <a:gd name="T19" fmla="*/ 12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16"/>
                  <a:gd name="T32" fmla="*/ 43 w 43"/>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16">
                    <a:moveTo>
                      <a:pt x="0" y="15"/>
                    </a:moveTo>
                    <a:lnTo>
                      <a:pt x="9" y="6"/>
                    </a:lnTo>
                    <a:lnTo>
                      <a:pt x="18" y="3"/>
                    </a:lnTo>
                    <a:lnTo>
                      <a:pt x="33" y="0"/>
                    </a:lnTo>
                    <a:lnTo>
                      <a:pt x="42" y="0"/>
                    </a:lnTo>
                    <a:lnTo>
                      <a:pt x="29" y="3"/>
                    </a:lnTo>
                    <a:lnTo>
                      <a:pt x="18" y="3"/>
                    </a:lnTo>
                    <a:lnTo>
                      <a:pt x="13" y="9"/>
                    </a:lnTo>
                    <a:lnTo>
                      <a:pt x="13" y="12"/>
                    </a:lnTo>
                    <a:lnTo>
                      <a:pt x="0" y="15"/>
                    </a:lnTo>
                  </a:path>
                </a:pathLst>
              </a:custGeom>
              <a:solidFill>
                <a:srgbClr val="201000"/>
              </a:solidFill>
              <a:ln w="12700" cap="rnd">
                <a:noFill/>
                <a:round/>
                <a:headEnd/>
                <a:tailEnd/>
              </a:ln>
            </p:spPr>
            <p:txBody>
              <a:bodyPr>
                <a:prstTxWarp prst="textNoShape">
                  <a:avLst/>
                </a:prstTxWarp>
              </a:bodyPr>
              <a:lstStyle/>
              <a:p>
                <a:endParaRPr lang="en-US"/>
              </a:p>
            </p:txBody>
          </p:sp>
          <p:sp>
            <p:nvSpPr>
              <p:cNvPr id="258" name="Freeform 168"/>
              <p:cNvSpPr>
                <a:spLocks/>
              </p:cNvSpPr>
              <p:nvPr/>
            </p:nvSpPr>
            <p:spPr bwMode="auto">
              <a:xfrm>
                <a:off x="777" y="2832"/>
                <a:ext cx="52" cy="3"/>
              </a:xfrm>
              <a:custGeom>
                <a:avLst/>
                <a:gdLst>
                  <a:gd name="T0" fmla="*/ 0 w 81"/>
                  <a:gd name="T1" fmla="*/ 0 h 4"/>
                  <a:gd name="T2" fmla="*/ 18 w 81"/>
                  <a:gd name="T3" fmla="*/ 0 h 4"/>
                  <a:gd name="T4" fmla="*/ 41 w 81"/>
                  <a:gd name="T5" fmla="*/ 0 h 4"/>
                  <a:gd name="T6" fmla="*/ 51 w 81"/>
                  <a:gd name="T7" fmla="*/ 0 h 4"/>
                  <a:gd name="T8" fmla="*/ 44 w 81"/>
                  <a:gd name="T9" fmla="*/ 2 h 4"/>
                  <a:gd name="T10" fmla="*/ 24 w 81"/>
                  <a:gd name="T11" fmla="*/ 2 h 4"/>
                  <a:gd name="T12" fmla="*/ 0 w 81"/>
                  <a:gd name="T13" fmla="*/ 0 h 4"/>
                  <a:gd name="T14" fmla="*/ 0 60000 65536"/>
                  <a:gd name="T15" fmla="*/ 0 60000 65536"/>
                  <a:gd name="T16" fmla="*/ 0 60000 65536"/>
                  <a:gd name="T17" fmla="*/ 0 60000 65536"/>
                  <a:gd name="T18" fmla="*/ 0 60000 65536"/>
                  <a:gd name="T19" fmla="*/ 0 60000 65536"/>
                  <a:gd name="T20" fmla="*/ 0 60000 65536"/>
                  <a:gd name="T21" fmla="*/ 0 w 81"/>
                  <a:gd name="T22" fmla="*/ 0 h 4"/>
                  <a:gd name="T23" fmla="*/ 81 w 81"/>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4">
                    <a:moveTo>
                      <a:pt x="0" y="0"/>
                    </a:moveTo>
                    <a:lnTo>
                      <a:pt x="28" y="0"/>
                    </a:lnTo>
                    <a:lnTo>
                      <a:pt x="64" y="0"/>
                    </a:lnTo>
                    <a:lnTo>
                      <a:pt x="80" y="0"/>
                    </a:lnTo>
                    <a:lnTo>
                      <a:pt x="69" y="3"/>
                    </a:lnTo>
                    <a:lnTo>
                      <a:pt x="38" y="3"/>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259" name="Freeform 169"/>
              <p:cNvSpPr>
                <a:spLocks/>
              </p:cNvSpPr>
              <p:nvPr/>
            </p:nvSpPr>
            <p:spPr bwMode="auto">
              <a:xfrm>
                <a:off x="641" y="2834"/>
                <a:ext cx="86" cy="23"/>
              </a:xfrm>
              <a:custGeom>
                <a:avLst/>
                <a:gdLst>
                  <a:gd name="T0" fmla="*/ 0 w 134"/>
                  <a:gd name="T1" fmla="*/ 22 h 26"/>
                  <a:gd name="T2" fmla="*/ 21 w 134"/>
                  <a:gd name="T3" fmla="*/ 19 h 26"/>
                  <a:gd name="T4" fmla="*/ 39 w 134"/>
                  <a:gd name="T5" fmla="*/ 16 h 26"/>
                  <a:gd name="T6" fmla="*/ 53 w 134"/>
                  <a:gd name="T7" fmla="*/ 10 h 26"/>
                  <a:gd name="T8" fmla="*/ 64 w 134"/>
                  <a:gd name="T9" fmla="*/ 6 h 26"/>
                  <a:gd name="T10" fmla="*/ 75 w 134"/>
                  <a:gd name="T11" fmla="*/ 3 h 26"/>
                  <a:gd name="T12" fmla="*/ 85 w 134"/>
                  <a:gd name="T13" fmla="*/ 0 h 26"/>
                  <a:gd name="T14" fmla="*/ 75 w 134"/>
                  <a:gd name="T15" fmla="*/ 0 h 26"/>
                  <a:gd name="T16" fmla="*/ 67 w 134"/>
                  <a:gd name="T17" fmla="*/ 3 h 26"/>
                  <a:gd name="T18" fmla="*/ 57 w 134"/>
                  <a:gd name="T19" fmla="*/ 10 h 26"/>
                  <a:gd name="T20" fmla="*/ 47 w 134"/>
                  <a:gd name="T21" fmla="*/ 12 h 26"/>
                  <a:gd name="T22" fmla="*/ 24 w 134"/>
                  <a:gd name="T23" fmla="*/ 16 h 26"/>
                  <a:gd name="T24" fmla="*/ 0 w 134"/>
                  <a:gd name="T25" fmla="*/ 22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4"/>
                  <a:gd name="T40" fmla="*/ 0 h 26"/>
                  <a:gd name="T41" fmla="*/ 134 w 134"/>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4" h="26">
                    <a:moveTo>
                      <a:pt x="0" y="25"/>
                    </a:moveTo>
                    <a:lnTo>
                      <a:pt x="33" y="22"/>
                    </a:lnTo>
                    <a:lnTo>
                      <a:pt x="60" y="18"/>
                    </a:lnTo>
                    <a:lnTo>
                      <a:pt x="83" y="11"/>
                    </a:lnTo>
                    <a:lnTo>
                      <a:pt x="100" y="7"/>
                    </a:lnTo>
                    <a:lnTo>
                      <a:pt x="117" y="3"/>
                    </a:lnTo>
                    <a:lnTo>
                      <a:pt x="133" y="0"/>
                    </a:lnTo>
                    <a:lnTo>
                      <a:pt x="117" y="0"/>
                    </a:lnTo>
                    <a:lnTo>
                      <a:pt x="105" y="3"/>
                    </a:lnTo>
                    <a:lnTo>
                      <a:pt x="89" y="11"/>
                    </a:lnTo>
                    <a:lnTo>
                      <a:pt x="73" y="14"/>
                    </a:lnTo>
                    <a:lnTo>
                      <a:pt x="38" y="18"/>
                    </a:lnTo>
                    <a:lnTo>
                      <a:pt x="0" y="25"/>
                    </a:lnTo>
                  </a:path>
                </a:pathLst>
              </a:custGeom>
              <a:solidFill>
                <a:srgbClr val="201000"/>
              </a:solidFill>
              <a:ln w="12700" cap="rnd">
                <a:noFill/>
                <a:round/>
                <a:headEnd/>
                <a:tailEnd/>
              </a:ln>
            </p:spPr>
            <p:txBody>
              <a:bodyPr>
                <a:prstTxWarp prst="textNoShape">
                  <a:avLst/>
                </a:prstTxWarp>
              </a:bodyPr>
              <a:lstStyle/>
              <a:p>
                <a:endParaRPr lang="en-US"/>
              </a:p>
            </p:txBody>
          </p:sp>
          <p:sp>
            <p:nvSpPr>
              <p:cNvPr id="260" name="Freeform 170"/>
              <p:cNvSpPr>
                <a:spLocks/>
              </p:cNvSpPr>
              <p:nvPr/>
            </p:nvSpPr>
            <p:spPr bwMode="auto">
              <a:xfrm>
                <a:off x="821" y="2844"/>
                <a:ext cx="43" cy="6"/>
              </a:xfrm>
              <a:custGeom>
                <a:avLst/>
                <a:gdLst>
                  <a:gd name="T0" fmla="*/ 0 w 68"/>
                  <a:gd name="T1" fmla="*/ 5 h 7"/>
                  <a:gd name="T2" fmla="*/ 17 w 68"/>
                  <a:gd name="T3" fmla="*/ 2 h 7"/>
                  <a:gd name="T4" fmla="*/ 30 w 68"/>
                  <a:gd name="T5" fmla="*/ 2 h 7"/>
                  <a:gd name="T6" fmla="*/ 42 w 68"/>
                  <a:gd name="T7" fmla="*/ 0 h 7"/>
                  <a:gd name="T8" fmla="*/ 32 w 68"/>
                  <a:gd name="T9" fmla="*/ 2 h 7"/>
                  <a:gd name="T10" fmla="*/ 10 w 68"/>
                  <a:gd name="T11" fmla="*/ 5 h 7"/>
                  <a:gd name="T12" fmla="*/ 0 w 68"/>
                  <a:gd name="T13" fmla="*/ 5 h 7"/>
                  <a:gd name="T14" fmla="*/ 0 60000 65536"/>
                  <a:gd name="T15" fmla="*/ 0 60000 65536"/>
                  <a:gd name="T16" fmla="*/ 0 60000 65536"/>
                  <a:gd name="T17" fmla="*/ 0 60000 65536"/>
                  <a:gd name="T18" fmla="*/ 0 60000 65536"/>
                  <a:gd name="T19" fmla="*/ 0 60000 65536"/>
                  <a:gd name="T20" fmla="*/ 0 60000 65536"/>
                  <a:gd name="T21" fmla="*/ 0 w 68"/>
                  <a:gd name="T22" fmla="*/ 0 h 7"/>
                  <a:gd name="T23" fmla="*/ 68 w 6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7">
                    <a:moveTo>
                      <a:pt x="0" y="6"/>
                    </a:moveTo>
                    <a:lnTo>
                      <a:pt x="27" y="2"/>
                    </a:lnTo>
                    <a:lnTo>
                      <a:pt x="47" y="2"/>
                    </a:lnTo>
                    <a:lnTo>
                      <a:pt x="67" y="0"/>
                    </a:lnTo>
                    <a:lnTo>
                      <a:pt x="51" y="2"/>
                    </a:lnTo>
                    <a:lnTo>
                      <a:pt x="16" y="6"/>
                    </a:lnTo>
                    <a:lnTo>
                      <a:pt x="0" y="6"/>
                    </a:lnTo>
                  </a:path>
                </a:pathLst>
              </a:custGeom>
              <a:solidFill>
                <a:srgbClr val="201000"/>
              </a:solidFill>
              <a:ln w="12700" cap="rnd">
                <a:noFill/>
                <a:round/>
                <a:headEnd/>
                <a:tailEnd/>
              </a:ln>
            </p:spPr>
            <p:txBody>
              <a:bodyPr>
                <a:prstTxWarp prst="textNoShape">
                  <a:avLst/>
                </a:prstTxWarp>
              </a:bodyPr>
              <a:lstStyle/>
              <a:p>
                <a:endParaRPr lang="en-US"/>
              </a:p>
            </p:txBody>
          </p:sp>
        </p:grpSp>
        <p:grpSp>
          <p:nvGrpSpPr>
            <p:cNvPr id="92" name="Group 171"/>
            <p:cNvGrpSpPr>
              <a:grpSpLocks/>
            </p:cNvGrpSpPr>
            <p:nvPr/>
          </p:nvGrpSpPr>
          <p:grpSpPr bwMode="auto">
            <a:xfrm>
              <a:off x="1973" y="955"/>
              <a:ext cx="2112" cy="1296"/>
              <a:chOff x="2105" y="1111"/>
              <a:chExt cx="2288" cy="1144"/>
            </a:xfrm>
          </p:grpSpPr>
          <p:sp>
            <p:nvSpPr>
              <p:cNvPr id="93" name="Freeform 172"/>
              <p:cNvSpPr>
                <a:spLocks/>
              </p:cNvSpPr>
              <p:nvPr/>
            </p:nvSpPr>
            <p:spPr bwMode="auto">
              <a:xfrm>
                <a:off x="2112" y="1111"/>
                <a:ext cx="2270" cy="1136"/>
              </a:xfrm>
              <a:custGeom>
                <a:avLst/>
                <a:gdLst>
                  <a:gd name="T0" fmla="*/ 934 w 2270"/>
                  <a:gd name="T1" fmla="*/ 5 h 1136"/>
                  <a:gd name="T2" fmla="*/ 898 w 2270"/>
                  <a:gd name="T3" fmla="*/ 23 h 1136"/>
                  <a:gd name="T4" fmla="*/ 854 w 2270"/>
                  <a:gd name="T5" fmla="*/ 73 h 1136"/>
                  <a:gd name="T6" fmla="*/ 790 w 2270"/>
                  <a:gd name="T7" fmla="*/ 113 h 1136"/>
                  <a:gd name="T8" fmla="*/ 696 w 2270"/>
                  <a:gd name="T9" fmla="*/ 124 h 1136"/>
                  <a:gd name="T10" fmla="*/ 624 w 2270"/>
                  <a:gd name="T11" fmla="*/ 146 h 1136"/>
                  <a:gd name="T12" fmla="*/ 567 w 2270"/>
                  <a:gd name="T13" fmla="*/ 198 h 1136"/>
                  <a:gd name="T14" fmla="*/ 603 w 2270"/>
                  <a:gd name="T15" fmla="*/ 277 h 1136"/>
                  <a:gd name="T16" fmla="*/ 453 w 2270"/>
                  <a:gd name="T17" fmla="*/ 322 h 1136"/>
                  <a:gd name="T18" fmla="*/ 431 w 2270"/>
                  <a:gd name="T19" fmla="*/ 424 h 1136"/>
                  <a:gd name="T20" fmla="*/ 389 w 2270"/>
                  <a:gd name="T21" fmla="*/ 513 h 1136"/>
                  <a:gd name="T22" fmla="*/ 309 w 2270"/>
                  <a:gd name="T23" fmla="*/ 559 h 1136"/>
                  <a:gd name="T24" fmla="*/ 265 w 2270"/>
                  <a:gd name="T25" fmla="*/ 644 h 1136"/>
                  <a:gd name="T26" fmla="*/ 165 w 2270"/>
                  <a:gd name="T27" fmla="*/ 678 h 1136"/>
                  <a:gd name="T28" fmla="*/ 44 w 2270"/>
                  <a:gd name="T29" fmla="*/ 729 h 1136"/>
                  <a:gd name="T30" fmla="*/ 22 w 2270"/>
                  <a:gd name="T31" fmla="*/ 796 h 1136"/>
                  <a:gd name="T32" fmla="*/ 80 w 2270"/>
                  <a:gd name="T33" fmla="*/ 853 h 1136"/>
                  <a:gd name="T34" fmla="*/ 173 w 2270"/>
                  <a:gd name="T35" fmla="*/ 915 h 1136"/>
                  <a:gd name="T36" fmla="*/ 259 w 2270"/>
                  <a:gd name="T37" fmla="*/ 898 h 1136"/>
                  <a:gd name="T38" fmla="*/ 367 w 2270"/>
                  <a:gd name="T39" fmla="*/ 865 h 1136"/>
                  <a:gd name="T40" fmla="*/ 510 w 2270"/>
                  <a:gd name="T41" fmla="*/ 848 h 1136"/>
                  <a:gd name="T42" fmla="*/ 646 w 2270"/>
                  <a:gd name="T43" fmla="*/ 780 h 1136"/>
                  <a:gd name="T44" fmla="*/ 674 w 2270"/>
                  <a:gd name="T45" fmla="*/ 853 h 1136"/>
                  <a:gd name="T46" fmla="*/ 546 w 2270"/>
                  <a:gd name="T47" fmla="*/ 881 h 1136"/>
                  <a:gd name="T48" fmla="*/ 445 w 2270"/>
                  <a:gd name="T49" fmla="*/ 943 h 1136"/>
                  <a:gd name="T50" fmla="*/ 460 w 2270"/>
                  <a:gd name="T51" fmla="*/ 1034 h 1136"/>
                  <a:gd name="T52" fmla="*/ 496 w 2270"/>
                  <a:gd name="T53" fmla="*/ 1096 h 1136"/>
                  <a:gd name="T54" fmla="*/ 610 w 2270"/>
                  <a:gd name="T55" fmla="*/ 1112 h 1136"/>
                  <a:gd name="T56" fmla="*/ 754 w 2270"/>
                  <a:gd name="T57" fmla="*/ 1112 h 1136"/>
                  <a:gd name="T58" fmla="*/ 710 w 2270"/>
                  <a:gd name="T59" fmla="*/ 1006 h 1136"/>
                  <a:gd name="T60" fmla="*/ 776 w 2270"/>
                  <a:gd name="T61" fmla="*/ 937 h 1136"/>
                  <a:gd name="T62" fmla="*/ 869 w 2270"/>
                  <a:gd name="T63" fmla="*/ 1011 h 1136"/>
                  <a:gd name="T64" fmla="*/ 926 w 2270"/>
                  <a:gd name="T65" fmla="*/ 937 h 1136"/>
                  <a:gd name="T66" fmla="*/ 1005 w 2270"/>
                  <a:gd name="T67" fmla="*/ 881 h 1136"/>
                  <a:gd name="T68" fmla="*/ 1049 w 2270"/>
                  <a:gd name="T69" fmla="*/ 763 h 1136"/>
                  <a:gd name="T70" fmla="*/ 1063 w 2270"/>
                  <a:gd name="T71" fmla="*/ 865 h 1136"/>
                  <a:gd name="T72" fmla="*/ 1099 w 2270"/>
                  <a:gd name="T73" fmla="*/ 943 h 1136"/>
                  <a:gd name="T74" fmla="*/ 1178 w 2270"/>
                  <a:gd name="T75" fmla="*/ 989 h 1136"/>
                  <a:gd name="T76" fmla="*/ 1264 w 2270"/>
                  <a:gd name="T77" fmla="*/ 1051 h 1136"/>
                  <a:gd name="T78" fmla="*/ 1379 w 2270"/>
                  <a:gd name="T79" fmla="*/ 1112 h 1136"/>
                  <a:gd name="T80" fmla="*/ 1516 w 2270"/>
                  <a:gd name="T81" fmla="*/ 1107 h 1136"/>
                  <a:gd name="T82" fmla="*/ 1588 w 2270"/>
                  <a:gd name="T83" fmla="*/ 1034 h 1136"/>
                  <a:gd name="T84" fmla="*/ 1716 w 2270"/>
                  <a:gd name="T85" fmla="*/ 1017 h 1136"/>
                  <a:gd name="T86" fmla="*/ 1738 w 2270"/>
                  <a:gd name="T87" fmla="*/ 881 h 1136"/>
                  <a:gd name="T88" fmla="*/ 1666 w 2270"/>
                  <a:gd name="T89" fmla="*/ 830 h 1136"/>
                  <a:gd name="T90" fmla="*/ 1854 w 2270"/>
                  <a:gd name="T91" fmla="*/ 830 h 1136"/>
                  <a:gd name="T92" fmla="*/ 2004 w 2270"/>
                  <a:gd name="T93" fmla="*/ 932 h 1136"/>
                  <a:gd name="T94" fmla="*/ 2161 w 2270"/>
                  <a:gd name="T95" fmla="*/ 965 h 1136"/>
                  <a:gd name="T96" fmla="*/ 2241 w 2270"/>
                  <a:gd name="T97" fmla="*/ 830 h 1136"/>
                  <a:gd name="T98" fmla="*/ 2183 w 2270"/>
                  <a:gd name="T99" fmla="*/ 700 h 1136"/>
                  <a:gd name="T100" fmla="*/ 2054 w 2270"/>
                  <a:gd name="T101" fmla="*/ 604 h 1136"/>
                  <a:gd name="T102" fmla="*/ 1925 w 2270"/>
                  <a:gd name="T103" fmla="*/ 582 h 1136"/>
                  <a:gd name="T104" fmla="*/ 1904 w 2270"/>
                  <a:gd name="T105" fmla="*/ 480 h 1136"/>
                  <a:gd name="T106" fmla="*/ 1896 w 2270"/>
                  <a:gd name="T107" fmla="*/ 401 h 1136"/>
                  <a:gd name="T108" fmla="*/ 1796 w 2270"/>
                  <a:gd name="T109" fmla="*/ 311 h 1136"/>
                  <a:gd name="T110" fmla="*/ 1760 w 2270"/>
                  <a:gd name="T111" fmla="*/ 152 h 1136"/>
                  <a:gd name="T112" fmla="*/ 1645 w 2270"/>
                  <a:gd name="T113" fmla="*/ 113 h 1136"/>
                  <a:gd name="T114" fmla="*/ 1473 w 2270"/>
                  <a:gd name="T115" fmla="*/ 39 h 1136"/>
                  <a:gd name="T116" fmla="*/ 1329 w 2270"/>
                  <a:gd name="T117" fmla="*/ 0 h 1136"/>
                  <a:gd name="T118" fmla="*/ 1214 w 2270"/>
                  <a:gd name="T119" fmla="*/ 61 h 1136"/>
                  <a:gd name="T120" fmla="*/ 1069 w 2270"/>
                  <a:gd name="T121" fmla="*/ 23 h 11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70"/>
                  <a:gd name="T184" fmla="*/ 0 h 1136"/>
                  <a:gd name="T185" fmla="*/ 2270 w 2270"/>
                  <a:gd name="T186" fmla="*/ 1136 h 11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70" h="1136">
                    <a:moveTo>
                      <a:pt x="1005" y="39"/>
                    </a:moveTo>
                    <a:lnTo>
                      <a:pt x="977" y="23"/>
                    </a:lnTo>
                    <a:lnTo>
                      <a:pt x="934" y="5"/>
                    </a:lnTo>
                    <a:lnTo>
                      <a:pt x="898" y="5"/>
                    </a:lnTo>
                    <a:lnTo>
                      <a:pt x="912" y="16"/>
                    </a:lnTo>
                    <a:lnTo>
                      <a:pt x="898" y="23"/>
                    </a:lnTo>
                    <a:lnTo>
                      <a:pt x="854" y="39"/>
                    </a:lnTo>
                    <a:lnTo>
                      <a:pt x="854" y="56"/>
                    </a:lnTo>
                    <a:lnTo>
                      <a:pt x="854" y="73"/>
                    </a:lnTo>
                    <a:lnTo>
                      <a:pt x="826" y="90"/>
                    </a:lnTo>
                    <a:lnTo>
                      <a:pt x="812" y="107"/>
                    </a:lnTo>
                    <a:lnTo>
                      <a:pt x="790" y="113"/>
                    </a:lnTo>
                    <a:lnTo>
                      <a:pt x="754" y="101"/>
                    </a:lnTo>
                    <a:lnTo>
                      <a:pt x="718" y="101"/>
                    </a:lnTo>
                    <a:lnTo>
                      <a:pt x="696" y="124"/>
                    </a:lnTo>
                    <a:lnTo>
                      <a:pt x="660" y="118"/>
                    </a:lnTo>
                    <a:lnTo>
                      <a:pt x="639" y="124"/>
                    </a:lnTo>
                    <a:lnTo>
                      <a:pt x="624" y="146"/>
                    </a:lnTo>
                    <a:lnTo>
                      <a:pt x="589" y="152"/>
                    </a:lnTo>
                    <a:lnTo>
                      <a:pt x="567" y="170"/>
                    </a:lnTo>
                    <a:lnTo>
                      <a:pt x="567" y="198"/>
                    </a:lnTo>
                    <a:lnTo>
                      <a:pt x="582" y="231"/>
                    </a:lnTo>
                    <a:lnTo>
                      <a:pt x="603" y="248"/>
                    </a:lnTo>
                    <a:lnTo>
                      <a:pt x="603" y="277"/>
                    </a:lnTo>
                    <a:lnTo>
                      <a:pt x="532" y="294"/>
                    </a:lnTo>
                    <a:lnTo>
                      <a:pt x="474" y="294"/>
                    </a:lnTo>
                    <a:lnTo>
                      <a:pt x="453" y="322"/>
                    </a:lnTo>
                    <a:lnTo>
                      <a:pt x="439" y="372"/>
                    </a:lnTo>
                    <a:lnTo>
                      <a:pt x="439" y="413"/>
                    </a:lnTo>
                    <a:lnTo>
                      <a:pt x="431" y="424"/>
                    </a:lnTo>
                    <a:lnTo>
                      <a:pt x="425" y="452"/>
                    </a:lnTo>
                    <a:lnTo>
                      <a:pt x="439" y="491"/>
                    </a:lnTo>
                    <a:lnTo>
                      <a:pt x="389" y="513"/>
                    </a:lnTo>
                    <a:lnTo>
                      <a:pt x="353" y="513"/>
                    </a:lnTo>
                    <a:lnTo>
                      <a:pt x="323" y="548"/>
                    </a:lnTo>
                    <a:lnTo>
                      <a:pt x="309" y="559"/>
                    </a:lnTo>
                    <a:lnTo>
                      <a:pt x="273" y="582"/>
                    </a:lnTo>
                    <a:lnTo>
                      <a:pt x="265" y="615"/>
                    </a:lnTo>
                    <a:lnTo>
                      <a:pt x="265" y="644"/>
                    </a:lnTo>
                    <a:lnTo>
                      <a:pt x="237" y="661"/>
                    </a:lnTo>
                    <a:lnTo>
                      <a:pt x="230" y="683"/>
                    </a:lnTo>
                    <a:lnTo>
                      <a:pt x="165" y="678"/>
                    </a:lnTo>
                    <a:lnTo>
                      <a:pt x="108" y="695"/>
                    </a:lnTo>
                    <a:lnTo>
                      <a:pt x="65" y="711"/>
                    </a:lnTo>
                    <a:lnTo>
                      <a:pt x="44" y="729"/>
                    </a:lnTo>
                    <a:lnTo>
                      <a:pt x="8" y="752"/>
                    </a:lnTo>
                    <a:lnTo>
                      <a:pt x="0" y="780"/>
                    </a:lnTo>
                    <a:lnTo>
                      <a:pt x="22" y="796"/>
                    </a:lnTo>
                    <a:lnTo>
                      <a:pt x="44" y="813"/>
                    </a:lnTo>
                    <a:lnTo>
                      <a:pt x="44" y="836"/>
                    </a:lnTo>
                    <a:lnTo>
                      <a:pt x="80" y="853"/>
                    </a:lnTo>
                    <a:lnTo>
                      <a:pt x="94" y="893"/>
                    </a:lnTo>
                    <a:lnTo>
                      <a:pt x="130" y="932"/>
                    </a:lnTo>
                    <a:lnTo>
                      <a:pt x="173" y="915"/>
                    </a:lnTo>
                    <a:lnTo>
                      <a:pt x="209" y="887"/>
                    </a:lnTo>
                    <a:lnTo>
                      <a:pt x="237" y="887"/>
                    </a:lnTo>
                    <a:lnTo>
                      <a:pt x="259" y="898"/>
                    </a:lnTo>
                    <a:lnTo>
                      <a:pt x="287" y="926"/>
                    </a:lnTo>
                    <a:lnTo>
                      <a:pt x="331" y="898"/>
                    </a:lnTo>
                    <a:lnTo>
                      <a:pt x="367" y="865"/>
                    </a:lnTo>
                    <a:lnTo>
                      <a:pt x="409" y="865"/>
                    </a:lnTo>
                    <a:lnTo>
                      <a:pt x="460" y="865"/>
                    </a:lnTo>
                    <a:lnTo>
                      <a:pt x="510" y="848"/>
                    </a:lnTo>
                    <a:lnTo>
                      <a:pt x="532" y="813"/>
                    </a:lnTo>
                    <a:lnTo>
                      <a:pt x="603" y="780"/>
                    </a:lnTo>
                    <a:lnTo>
                      <a:pt x="646" y="780"/>
                    </a:lnTo>
                    <a:lnTo>
                      <a:pt x="668" y="791"/>
                    </a:lnTo>
                    <a:lnTo>
                      <a:pt x="690" y="813"/>
                    </a:lnTo>
                    <a:lnTo>
                      <a:pt x="674" y="853"/>
                    </a:lnTo>
                    <a:lnTo>
                      <a:pt x="632" y="865"/>
                    </a:lnTo>
                    <a:lnTo>
                      <a:pt x="582" y="865"/>
                    </a:lnTo>
                    <a:lnTo>
                      <a:pt x="546" y="881"/>
                    </a:lnTo>
                    <a:lnTo>
                      <a:pt x="539" y="898"/>
                    </a:lnTo>
                    <a:lnTo>
                      <a:pt x="489" y="943"/>
                    </a:lnTo>
                    <a:lnTo>
                      <a:pt x="445" y="943"/>
                    </a:lnTo>
                    <a:lnTo>
                      <a:pt x="409" y="965"/>
                    </a:lnTo>
                    <a:lnTo>
                      <a:pt x="425" y="1000"/>
                    </a:lnTo>
                    <a:lnTo>
                      <a:pt x="460" y="1034"/>
                    </a:lnTo>
                    <a:lnTo>
                      <a:pt x="445" y="1051"/>
                    </a:lnTo>
                    <a:lnTo>
                      <a:pt x="445" y="1067"/>
                    </a:lnTo>
                    <a:lnTo>
                      <a:pt x="496" y="1096"/>
                    </a:lnTo>
                    <a:lnTo>
                      <a:pt x="503" y="1124"/>
                    </a:lnTo>
                    <a:lnTo>
                      <a:pt x="560" y="1135"/>
                    </a:lnTo>
                    <a:lnTo>
                      <a:pt x="610" y="1112"/>
                    </a:lnTo>
                    <a:lnTo>
                      <a:pt x="646" y="1112"/>
                    </a:lnTo>
                    <a:lnTo>
                      <a:pt x="690" y="1130"/>
                    </a:lnTo>
                    <a:lnTo>
                      <a:pt x="754" y="1112"/>
                    </a:lnTo>
                    <a:lnTo>
                      <a:pt x="776" y="1079"/>
                    </a:lnTo>
                    <a:lnTo>
                      <a:pt x="754" y="1045"/>
                    </a:lnTo>
                    <a:lnTo>
                      <a:pt x="710" y="1006"/>
                    </a:lnTo>
                    <a:lnTo>
                      <a:pt x="710" y="965"/>
                    </a:lnTo>
                    <a:lnTo>
                      <a:pt x="732" y="932"/>
                    </a:lnTo>
                    <a:lnTo>
                      <a:pt x="776" y="937"/>
                    </a:lnTo>
                    <a:lnTo>
                      <a:pt x="790" y="983"/>
                    </a:lnTo>
                    <a:lnTo>
                      <a:pt x="826" y="1022"/>
                    </a:lnTo>
                    <a:lnTo>
                      <a:pt x="869" y="1011"/>
                    </a:lnTo>
                    <a:lnTo>
                      <a:pt x="912" y="1017"/>
                    </a:lnTo>
                    <a:lnTo>
                      <a:pt x="941" y="989"/>
                    </a:lnTo>
                    <a:lnTo>
                      <a:pt x="926" y="937"/>
                    </a:lnTo>
                    <a:lnTo>
                      <a:pt x="926" y="904"/>
                    </a:lnTo>
                    <a:lnTo>
                      <a:pt x="962" y="904"/>
                    </a:lnTo>
                    <a:lnTo>
                      <a:pt x="1005" y="881"/>
                    </a:lnTo>
                    <a:lnTo>
                      <a:pt x="1013" y="824"/>
                    </a:lnTo>
                    <a:lnTo>
                      <a:pt x="1005" y="791"/>
                    </a:lnTo>
                    <a:lnTo>
                      <a:pt x="1049" y="763"/>
                    </a:lnTo>
                    <a:lnTo>
                      <a:pt x="1063" y="780"/>
                    </a:lnTo>
                    <a:lnTo>
                      <a:pt x="1049" y="813"/>
                    </a:lnTo>
                    <a:lnTo>
                      <a:pt x="1063" y="865"/>
                    </a:lnTo>
                    <a:lnTo>
                      <a:pt x="1055" y="915"/>
                    </a:lnTo>
                    <a:lnTo>
                      <a:pt x="1069" y="955"/>
                    </a:lnTo>
                    <a:lnTo>
                      <a:pt x="1099" y="943"/>
                    </a:lnTo>
                    <a:lnTo>
                      <a:pt x="1121" y="949"/>
                    </a:lnTo>
                    <a:lnTo>
                      <a:pt x="1135" y="983"/>
                    </a:lnTo>
                    <a:lnTo>
                      <a:pt x="1178" y="989"/>
                    </a:lnTo>
                    <a:lnTo>
                      <a:pt x="1178" y="1017"/>
                    </a:lnTo>
                    <a:lnTo>
                      <a:pt x="1200" y="1062"/>
                    </a:lnTo>
                    <a:lnTo>
                      <a:pt x="1264" y="1051"/>
                    </a:lnTo>
                    <a:lnTo>
                      <a:pt x="1300" y="1084"/>
                    </a:lnTo>
                    <a:lnTo>
                      <a:pt x="1350" y="1130"/>
                    </a:lnTo>
                    <a:lnTo>
                      <a:pt x="1379" y="1112"/>
                    </a:lnTo>
                    <a:lnTo>
                      <a:pt x="1415" y="1112"/>
                    </a:lnTo>
                    <a:lnTo>
                      <a:pt x="1459" y="1130"/>
                    </a:lnTo>
                    <a:lnTo>
                      <a:pt x="1516" y="1107"/>
                    </a:lnTo>
                    <a:lnTo>
                      <a:pt x="1531" y="1062"/>
                    </a:lnTo>
                    <a:lnTo>
                      <a:pt x="1531" y="1034"/>
                    </a:lnTo>
                    <a:lnTo>
                      <a:pt x="1588" y="1034"/>
                    </a:lnTo>
                    <a:lnTo>
                      <a:pt x="1645" y="1017"/>
                    </a:lnTo>
                    <a:lnTo>
                      <a:pt x="1680" y="1017"/>
                    </a:lnTo>
                    <a:lnTo>
                      <a:pt x="1716" y="1017"/>
                    </a:lnTo>
                    <a:lnTo>
                      <a:pt x="1730" y="965"/>
                    </a:lnTo>
                    <a:lnTo>
                      <a:pt x="1760" y="932"/>
                    </a:lnTo>
                    <a:lnTo>
                      <a:pt x="1738" y="881"/>
                    </a:lnTo>
                    <a:lnTo>
                      <a:pt x="1702" y="881"/>
                    </a:lnTo>
                    <a:lnTo>
                      <a:pt x="1702" y="836"/>
                    </a:lnTo>
                    <a:lnTo>
                      <a:pt x="1666" y="830"/>
                    </a:lnTo>
                    <a:lnTo>
                      <a:pt x="1746" y="820"/>
                    </a:lnTo>
                    <a:lnTo>
                      <a:pt x="1788" y="848"/>
                    </a:lnTo>
                    <a:lnTo>
                      <a:pt x="1854" y="830"/>
                    </a:lnTo>
                    <a:lnTo>
                      <a:pt x="1918" y="853"/>
                    </a:lnTo>
                    <a:lnTo>
                      <a:pt x="1982" y="858"/>
                    </a:lnTo>
                    <a:lnTo>
                      <a:pt x="2004" y="932"/>
                    </a:lnTo>
                    <a:lnTo>
                      <a:pt x="2047" y="937"/>
                    </a:lnTo>
                    <a:lnTo>
                      <a:pt x="2105" y="960"/>
                    </a:lnTo>
                    <a:lnTo>
                      <a:pt x="2161" y="965"/>
                    </a:lnTo>
                    <a:lnTo>
                      <a:pt x="2219" y="937"/>
                    </a:lnTo>
                    <a:lnTo>
                      <a:pt x="2269" y="898"/>
                    </a:lnTo>
                    <a:lnTo>
                      <a:pt x="2241" y="830"/>
                    </a:lnTo>
                    <a:lnTo>
                      <a:pt x="2191" y="796"/>
                    </a:lnTo>
                    <a:lnTo>
                      <a:pt x="2213" y="767"/>
                    </a:lnTo>
                    <a:lnTo>
                      <a:pt x="2183" y="700"/>
                    </a:lnTo>
                    <a:lnTo>
                      <a:pt x="2169" y="661"/>
                    </a:lnTo>
                    <a:lnTo>
                      <a:pt x="2125" y="615"/>
                    </a:lnTo>
                    <a:lnTo>
                      <a:pt x="2054" y="604"/>
                    </a:lnTo>
                    <a:lnTo>
                      <a:pt x="1968" y="644"/>
                    </a:lnTo>
                    <a:lnTo>
                      <a:pt x="1890" y="627"/>
                    </a:lnTo>
                    <a:lnTo>
                      <a:pt x="1925" y="582"/>
                    </a:lnTo>
                    <a:lnTo>
                      <a:pt x="1997" y="548"/>
                    </a:lnTo>
                    <a:lnTo>
                      <a:pt x="1982" y="497"/>
                    </a:lnTo>
                    <a:lnTo>
                      <a:pt x="1904" y="480"/>
                    </a:lnTo>
                    <a:lnTo>
                      <a:pt x="1854" y="480"/>
                    </a:lnTo>
                    <a:lnTo>
                      <a:pt x="1868" y="441"/>
                    </a:lnTo>
                    <a:lnTo>
                      <a:pt x="1896" y="401"/>
                    </a:lnTo>
                    <a:lnTo>
                      <a:pt x="1890" y="339"/>
                    </a:lnTo>
                    <a:lnTo>
                      <a:pt x="1838" y="311"/>
                    </a:lnTo>
                    <a:lnTo>
                      <a:pt x="1796" y="311"/>
                    </a:lnTo>
                    <a:lnTo>
                      <a:pt x="1796" y="259"/>
                    </a:lnTo>
                    <a:lnTo>
                      <a:pt x="1796" y="214"/>
                    </a:lnTo>
                    <a:lnTo>
                      <a:pt x="1760" y="152"/>
                    </a:lnTo>
                    <a:lnTo>
                      <a:pt x="1730" y="113"/>
                    </a:lnTo>
                    <a:lnTo>
                      <a:pt x="1696" y="113"/>
                    </a:lnTo>
                    <a:lnTo>
                      <a:pt x="1645" y="113"/>
                    </a:lnTo>
                    <a:lnTo>
                      <a:pt x="1580" y="61"/>
                    </a:lnTo>
                    <a:lnTo>
                      <a:pt x="1516" y="28"/>
                    </a:lnTo>
                    <a:lnTo>
                      <a:pt x="1473" y="39"/>
                    </a:lnTo>
                    <a:lnTo>
                      <a:pt x="1415" y="23"/>
                    </a:lnTo>
                    <a:lnTo>
                      <a:pt x="1393" y="0"/>
                    </a:lnTo>
                    <a:lnTo>
                      <a:pt x="1329" y="0"/>
                    </a:lnTo>
                    <a:lnTo>
                      <a:pt x="1286" y="0"/>
                    </a:lnTo>
                    <a:lnTo>
                      <a:pt x="1214" y="56"/>
                    </a:lnTo>
                    <a:lnTo>
                      <a:pt x="1214" y="61"/>
                    </a:lnTo>
                    <a:lnTo>
                      <a:pt x="1200" y="5"/>
                    </a:lnTo>
                    <a:lnTo>
                      <a:pt x="1091" y="0"/>
                    </a:lnTo>
                    <a:lnTo>
                      <a:pt x="1069" y="23"/>
                    </a:lnTo>
                    <a:lnTo>
                      <a:pt x="1005" y="39"/>
                    </a:lnTo>
                  </a:path>
                </a:pathLst>
              </a:custGeom>
              <a:solidFill>
                <a:srgbClr val="3F5F00"/>
              </a:solidFill>
              <a:ln w="12700" cap="rnd">
                <a:noFill/>
                <a:round/>
                <a:headEnd/>
                <a:tailEnd/>
              </a:ln>
            </p:spPr>
            <p:txBody>
              <a:bodyPr>
                <a:prstTxWarp prst="textNoShape">
                  <a:avLst/>
                </a:prstTxWarp>
              </a:bodyPr>
              <a:lstStyle/>
              <a:p>
                <a:endParaRPr lang="en-US"/>
              </a:p>
            </p:txBody>
          </p:sp>
          <p:sp>
            <p:nvSpPr>
              <p:cNvPr id="94" name="Freeform 173"/>
              <p:cNvSpPr>
                <a:spLocks/>
              </p:cNvSpPr>
              <p:nvPr/>
            </p:nvSpPr>
            <p:spPr bwMode="auto">
              <a:xfrm>
                <a:off x="2112" y="1111"/>
                <a:ext cx="2270" cy="1136"/>
              </a:xfrm>
              <a:custGeom>
                <a:avLst/>
                <a:gdLst>
                  <a:gd name="T0" fmla="*/ 898 w 2270"/>
                  <a:gd name="T1" fmla="*/ 23 h 1136"/>
                  <a:gd name="T2" fmla="*/ 790 w 2270"/>
                  <a:gd name="T3" fmla="*/ 113 h 1136"/>
                  <a:gd name="T4" fmla="*/ 624 w 2270"/>
                  <a:gd name="T5" fmla="*/ 146 h 1136"/>
                  <a:gd name="T6" fmla="*/ 668 w 2270"/>
                  <a:gd name="T7" fmla="*/ 311 h 1136"/>
                  <a:gd name="T8" fmla="*/ 481 w 2270"/>
                  <a:gd name="T9" fmla="*/ 413 h 1136"/>
                  <a:gd name="T10" fmla="*/ 323 w 2270"/>
                  <a:gd name="T11" fmla="*/ 548 h 1136"/>
                  <a:gd name="T12" fmla="*/ 230 w 2270"/>
                  <a:gd name="T13" fmla="*/ 683 h 1136"/>
                  <a:gd name="T14" fmla="*/ 0 w 2270"/>
                  <a:gd name="T15" fmla="*/ 780 h 1136"/>
                  <a:gd name="T16" fmla="*/ 130 w 2270"/>
                  <a:gd name="T17" fmla="*/ 932 h 1136"/>
                  <a:gd name="T18" fmla="*/ 331 w 2270"/>
                  <a:gd name="T19" fmla="*/ 898 h 1136"/>
                  <a:gd name="T20" fmla="*/ 603 w 2270"/>
                  <a:gd name="T21" fmla="*/ 780 h 1136"/>
                  <a:gd name="T22" fmla="*/ 439 w 2270"/>
                  <a:gd name="T23" fmla="*/ 695 h 1136"/>
                  <a:gd name="T24" fmla="*/ 596 w 2270"/>
                  <a:gd name="T25" fmla="*/ 678 h 1136"/>
                  <a:gd name="T26" fmla="*/ 668 w 2270"/>
                  <a:gd name="T27" fmla="*/ 644 h 1136"/>
                  <a:gd name="T28" fmla="*/ 798 w 2270"/>
                  <a:gd name="T29" fmla="*/ 655 h 1136"/>
                  <a:gd name="T30" fmla="*/ 948 w 2270"/>
                  <a:gd name="T31" fmla="*/ 723 h 1136"/>
                  <a:gd name="T32" fmla="*/ 754 w 2270"/>
                  <a:gd name="T33" fmla="*/ 711 h 1136"/>
                  <a:gd name="T34" fmla="*/ 654 w 2270"/>
                  <a:gd name="T35" fmla="*/ 746 h 1136"/>
                  <a:gd name="T36" fmla="*/ 546 w 2270"/>
                  <a:gd name="T37" fmla="*/ 881 h 1136"/>
                  <a:gd name="T38" fmla="*/ 460 w 2270"/>
                  <a:gd name="T39" fmla="*/ 1034 h 1136"/>
                  <a:gd name="T40" fmla="*/ 610 w 2270"/>
                  <a:gd name="T41" fmla="*/ 1112 h 1136"/>
                  <a:gd name="T42" fmla="*/ 710 w 2270"/>
                  <a:gd name="T43" fmla="*/ 1006 h 1136"/>
                  <a:gd name="T44" fmla="*/ 869 w 2270"/>
                  <a:gd name="T45" fmla="*/ 1011 h 1136"/>
                  <a:gd name="T46" fmla="*/ 1005 w 2270"/>
                  <a:gd name="T47" fmla="*/ 881 h 1136"/>
                  <a:gd name="T48" fmla="*/ 1063 w 2270"/>
                  <a:gd name="T49" fmla="*/ 865 h 1136"/>
                  <a:gd name="T50" fmla="*/ 1178 w 2270"/>
                  <a:gd name="T51" fmla="*/ 989 h 1136"/>
                  <a:gd name="T52" fmla="*/ 1379 w 2270"/>
                  <a:gd name="T53" fmla="*/ 1112 h 1136"/>
                  <a:gd name="T54" fmla="*/ 1588 w 2270"/>
                  <a:gd name="T55" fmla="*/ 1034 h 1136"/>
                  <a:gd name="T56" fmla="*/ 1738 w 2270"/>
                  <a:gd name="T57" fmla="*/ 881 h 1136"/>
                  <a:gd name="T58" fmla="*/ 1854 w 2270"/>
                  <a:gd name="T59" fmla="*/ 830 h 1136"/>
                  <a:gd name="T60" fmla="*/ 2161 w 2270"/>
                  <a:gd name="T61" fmla="*/ 965 h 1136"/>
                  <a:gd name="T62" fmla="*/ 2183 w 2270"/>
                  <a:gd name="T63" fmla="*/ 700 h 1136"/>
                  <a:gd name="T64" fmla="*/ 1925 w 2270"/>
                  <a:gd name="T65" fmla="*/ 582 h 1136"/>
                  <a:gd name="T66" fmla="*/ 1896 w 2270"/>
                  <a:gd name="T67" fmla="*/ 401 h 1136"/>
                  <a:gd name="T68" fmla="*/ 1760 w 2270"/>
                  <a:gd name="T69" fmla="*/ 152 h 1136"/>
                  <a:gd name="T70" fmla="*/ 1473 w 2270"/>
                  <a:gd name="T71" fmla="*/ 39 h 1136"/>
                  <a:gd name="T72" fmla="*/ 1200 w 2270"/>
                  <a:gd name="T73" fmla="*/ 254 h 1136"/>
                  <a:gd name="T74" fmla="*/ 1149 w 2270"/>
                  <a:gd name="T75" fmla="*/ 389 h 1136"/>
                  <a:gd name="T76" fmla="*/ 1357 w 2270"/>
                  <a:gd name="T77" fmla="*/ 485 h 1136"/>
                  <a:gd name="T78" fmla="*/ 1336 w 2270"/>
                  <a:gd name="T79" fmla="*/ 378 h 1136"/>
                  <a:gd name="T80" fmla="*/ 1516 w 2270"/>
                  <a:gd name="T81" fmla="*/ 287 h 1136"/>
                  <a:gd name="T82" fmla="*/ 1495 w 2270"/>
                  <a:gd name="T83" fmla="*/ 463 h 1136"/>
                  <a:gd name="T84" fmla="*/ 1365 w 2270"/>
                  <a:gd name="T85" fmla="*/ 537 h 1136"/>
                  <a:gd name="T86" fmla="*/ 1465 w 2270"/>
                  <a:gd name="T87" fmla="*/ 576 h 1136"/>
                  <a:gd name="T88" fmla="*/ 1408 w 2270"/>
                  <a:gd name="T89" fmla="*/ 723 h 1136"/>
                  <a:gd name="T90" fmla="*/ 1595 w 2270"/>
                  <a:gd name="T91" fmla="*/ 729 h 1136"/>
                  <a:gd name="T92" fmla="*/ 1523 w 2270"/>
                  <a:gd name="T93" fmla="*/ 774 h 1136"/>
                  <a:gd name="T94" fmla="*/ 1423 w 2270"/>
                  <a:gd name="T95" fmla="*/ 808 h 1136"/>
                  <a:gd name="T96" fmla="*/ 1350 w 2270"/>
                  <a:gd name="T97" fmla="*/ 706 h 1136"/>
                  <a:gd name="T98" fmla="*/ 1243 w 2270"/>
                  <a:gd name="T99" fmla="*/ 570 h 1136"/>
                  <a:gd name="T100" fmla="*/ 1127 w 2270"/>
                  <a:gd name="T101" fmla="*/ 474 h 1136"/>
                  <a:gd name="T102" fmla="*/ 1049 w 2270"/>
                  <a:gd name="T103" fmla="*/ 344 h 1136"/>
                  <a:gd name="T104" fmla="*/ 991 w 2270"/>
                  <a:gd name="T105" fmla="*/ 282 h 1136"/>
                  <a:gd name="T106" fmla="*/ 1033 w 2270"/>
                  <a:gd name="T107" fmla="*/ 198 h 1136"/>
                  <a:gd name="T108" fmla="*/ 1091 w 2270"/>
                  <a:gd name="T109" fmla="*/ 0 h 11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270"/>
                  <a:gd name="T166" fmla="*/ 0 h 1136"/>
                  <a:gd name="T167" fmla="*/ 2270 w 2270"/>
                  <a:gd name="T168" fmla="*/ 1136 h 11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270" h="1136">
                    <a:moveTo>
                      <a:pt x="1005" y="39"/>
                    </a:moveTo>
                    <a:lnTo>
                      <a:pt x="977" y="23"/>
                    </a:lnTo>
                    <a:lnTo>
                      <a:pt x="934" y="5"/>
                    </a:lnTo>
                    <a:lnTo>
                      <a:pt x="898" y="5"/>
                    </a:lnTo>
                    <a:lnTo>
                      <a:pt x="912" y="16"/>
                    </a:lnTo>
                    <a:lnTo>
                      <a:pt x="898" y="23"/>
                    </a:lnTo>
                    <a:lnTo>
                      <a:pt x="854" y="39"/>
                    </a:lnTo>
                    <a:lnTo>
                      <a:pt x="854" y="56"/>
                    </a:lnTo>
                    <a:lnTo>
                      <a:pt x="854" y="73"/>
                    </a:lnTo>
                    <a:lnTo>
                      <a:pt x="826" y="90"/>
                    </a:lnTo>
                    <a:lnTo>
                      <a:pt x="812" y="107"/>
                    </a:lnTo>
                    <a:lnTo>
                      <a:pt x="790" y="113"/>
                    </a:lnTo>
                    <a:lnTo>
                      <a:pt x="754" y="101"/>
                    </a:lnTo>
                    <a:lnTo>
                      <a:pt x="718" y="101"/>
                    </a:lnTo>
                    <a:lnTo>
                      <a:pt x="696" y="124"/>
                    </a:lnTo>
                    <a:lnTo>
                      <a:pt x="660" y="118"/>
                    </a:lnTo>
                    <a:lnTo>
                      <a:pt x="639" y="124"/>
                    </a:lnTo>
                    <a:lnTo>
                      <a:pt x="624" y="146"/>
                    </a:lnTo>
                    <a:lnTo>
                      <a:pt x="589" y="152"/>
                    </a:lnTo>
                    <a:lnTo>
                      <a:pt x="567" y="170"/>
                    </a:lnTo>
                    <a:lnTo>
                      <a:pt x="567" y="198"/>
                    </a:lnTo>
                    <a:lnTo>
                      <a:pt x="582" y="231"/>
                    </a:lnTo>
                    <a:lnTo>
                      <a:pt x="603" y="248"/>
                    </a:lnTo>
                    <a:lnTo>
                      <a:pt x="668" y="311"/>
                    </a:lnTo>
                    <a:lnTo>
                      <a:pt x="646" y="344"/>
                    </a:lnTo>
                    <a:lnTo>
                      <a:pt x="624" y="372"/>
                    </a:lnTo>
                    <a:lnTo>
                      <a:pt x="668" y="401"/>
                    </a:lnTo>
                    <a:lnTo>
                      <a:pt x="596" y="418"/>
                    </a:lnTo>
                    <a:lnTo>
                      <a:pt x="510" y="378"/>
                    </a:lnTo>
                    <a:lnTo>
                      <a:pt x="481" y="413"/>
                    </a:lnTo>
                    <a:lnTo>
                      <a:pt x="431" y="424"/>
                    </a:lnTo>
                    <a:lnTo>
                      <a:pt x="425" y="452"/>
                    </a:lnTo>
                    <a:lnTo>
                      <a:pt x="439" y="491"/>
                    </a:lnTo>
                    <a:lnTo>
                      <a:pt x="389" y="513"/>
                    </a:lnTo>
                    <a:lnTo>
                      <a:pt x="353" y="513"/>
                    </a:lnTo>
                    <a:lnTo>
                      <a:pt x="323" y="548"/>
                    </a:lnTo>
                    <a:lnTo>
                      <a:pt x="309" y="559"/>
                    </a:lnTo>
                    <a:lnTo>
                      <a:pt x="273" y="582"/>
                    </a:lnTo>
                    <a:lnTo>
                      <a:pt x="265" y="615"/>
                    </a:lnTo>
                    <a:lnTo>
                      <a:pt x="265" y="644"/>
                    </a:lnTo>
                    <a:lnTo>
                      <a:pt x="237" y="661"/>
                    </a:lnTo>
                    <a:lnTo>
                      <a:pt x="230" y="683"/>
                    </a:lnTo>
                    <a:lnTo>
                      <a:pt x="165" y="678"/>
                    </a:lnTo>
                    <a:lnTo>
                      <a:pt x="108" y="695"/>
                    </a:lnTo>
                    <a:lnTo>
                      <a:pt x="65" y="711"/>
                    </a:lnTo>
                    <a:lnTo>
                      <a:pt x="44" y="729"/>
                    </a:lnTo>
                    <a:lnTo>
                      <a:pt x="8" y="752"/>
                    </a:lnTo>
                    <a:lnTo>
                      <a:pt x="0" y="780"/>
                    </a:lnTo>
                    <a:lnTo>
                      <a:pt x="22" y="796"/>
                    </a:lnTo>
                    <a:lnTo>
                      <a:pt x="44" y="813"/>
                    </a:lnTo>
                    <a:lnTo>
                      <a:pt x="44" y="836"/>
                    </a:lnTo>
                    <a:lnTo>
                      <a:pt x="80" y="853"/>
                    </a:lnTo>
                    <a:lnTo>
                      <a:pt x="94" y="893"/>
                    </a:lnTo>
                    <a:lnTo>
                      <a:pt x="130" y="932"/>
                    </a:lnTo>
                    <a:lnTo>
                      <a:pt x="173" y="915"/>
                    </a:lnTo>
                    <a:lnTo>
                      <a:pt x="209" y="887"/>
                    </a:lnTo>
                    <a:lnTo>
                      <a:pt x="237" y="887"/>
                    </a:lnTo>
                    <a:lnTo>
                      <a:pt x="259" y="898"/>
                    </a:lnTo>
                    <a:lnTo>
                      <a:pt x="287" y="926"/>
                    </a:lnTo>
                    <a:lnTo>
                      <a:pt x="331" y="898"/>
                    </a:lnTo>
                    <a:lnTo>
                      <a:pt x="367" y="865"/>
                    </a:lnTo>
                    <a:lnTo>
                      <a:pt x="409" y="865"/>
                    </a:lnTo>
                    <a:lnTo>
                      <a:pt x="460" y="865"/>
                    </a:lnTo>
                    <a:lnTo>
                      <a:pt x="510" y="848"/>
                    </a:lnTo>
                    <a:lnTo>
                      <a:pt x="532" y="813"/>
                    </a:lnTo>
                    <a:lnTo>
                      <a:pt x="603" y="780"/>
                    </a:lnTo>
                    <a:lnTo>
                      <a:pt x="567" y="739"/>
                    </a:lnTo>
                    <a:lnTo>
                      <a:pt x="503" y="734"/>
                    </a:lnTo>
                    <a:lnTo>
                      <a:pt x="489" y="729"/>
                    </a:lnTo>
                    <a:lnTo>
                      <a:pt x="489" y="711"/>
                    </a:lnTo>
                    <a:lnTo>
                      <a:pt x="481" y="700"/>
                    </a:lnTo>
                    <a:lnTo>
                      <a:pt x="439" y="695"/>
                    </a:lnTo>
                    <a:lnTo>
                      <a:pt x="453" y="683"/>
                    </a:lnTo>
                    <a:lnTo>
                      <a:pt x="460" y="672"/>
                    </a:lnTo>
                    <a:lnTo>
                      <a:pt x="496" y="683"/>
                    </a:lnTo>
                    <a:lnTo>
                      <a:pt x="532" y="711"/>
                    </a:lnTo>
                    <a:lnTo>
                      <a:pt x="553" y="683"/>
                    </a:lnTo>
                    <a:lnTo>
                      <a:pt x="596" y="678"/>
                    </a:lnTo>
                    <a:lnTo>
                      <a:pt x="618" y="667"/>
                    </a:lnTo>
                    <a:lnTo>
                      <a:pt x="618" y="655"/>
                    </a:lnTo>
                    <a:lnTo>
                      <a:pt x="610" y="644"/>
                    </a:lnTo>
                    <a:lnTo>
                      <a:pt x="632" y="655"/>
                    </a:lnTo>
                    <a:lnTo>
                      <a:pt x="654" y="655"/>
                    </a:lnTo>
                    <a:lnTo>
                      <a:pt x="668" y="644"/>
                    </a:lnTo>
                    <a:lnTo>
                      <a:pt x="710" y="632"/>
                    </a:lnTo>
                    <a:lnTo>
                      <a:pt x="726" y="622"/>
                    </a:lnTo>
                    <a:lnTo>
                      <a:pt x="726" y="644"/>
                    </a:lnTo>
                    <a:lnTo>
                      <a:pt x="762" y="622"/>
                    </a:lnTo>
                    <a:lnTo>
                      <a:pt x="782" y="632"/>
                    </a:lnTo>
                    <a:lnTo>
                      <a:pt x="798" y="655"/>
                    </a:lnTo>
                    <a:lnTo>
                      <a:pt x="762" y="672"/>
                    </a:lnTo>
                    <a:lnTo>
                      <a:pt x="790" y="678"/>
                    </a:lnTo>
                    <a:lnTo>
                      <a:pt x="818" y="683"/>
                    </a:lnTo>
                    <a:lnTo>
                      <a:pt x="840" y="678"/>
                    </a:lnTo>
                    <a:lnTo>
                      <a:pt x="890" y="689"/>
                    </a:lnTo>
                    <a:lnTo>
                      <a:pt x="948" y="723"/>
                    </a:lnTo>
                    <a:lnTo>
                      <a:pt x="898" y="746"/>
                    </a:lnTo>
                    <a:lnTo>
                      <a:pt x="834" y="739"/>
                    </a:lnTo>
                    <a:lnTo>
                      <a:pt x="826" y="723"/>
                    </a:lnTo>
                    <a:lnTo>
                      <a:pt x="804" y="711"/>
                    </a:lnTo>
                    <a:lnTo>
                      <a:pt x="790" y="717"/>
                    </a:lnTo>
                    <a:lnTo>
                      <a:pt x="754" y="711"/>
                    </a:lnTo>
                    <a:lnTo>
                      <a:pt x="718" y="711"/>
                    </a:lnTo>
                    <a:lnTo>
                      <a:pt x="690" y="711"/>
                    </a:lnTo>
                    <a:lnTo>
                      <a:pt x="690" y="729"/>
                    </a:lnTo>
                    <a:lnTo>
                      <a:pt x="668" y="723"/>
                    </a:lnTo>
                    <a:lnTo>
                      <a:pt x="660" y="734"/>
                    </a:lnTo>
                    <a:lnTo>
                      <a:pt x="654" y="746"/>
                    </a:lnTo>
                    <a:lnTo>
                      <a:pt x="668" y="791"/>
                    </a:lnTo>
                    <a:lnTo>
                      <a:pt x="690" y="813"/>
                    </a:lnTo>
                    <a:lnTo>
                      <a:pt x="674" y="853"/>
                    </a:lnTo>
                    <a:lnTo>
                      <a:pt x="632" y="865"/>
                    </a:lnTo>
                    <a:lnTo>
                      <a:pt x="582" y="865"/>
                    </a:lnTo>
                    <a:lnTo>
                      <a:pt x="546" y="881"/>
                    </a:lnTo>
                    <a:lnTo>
                      <a:pt x="539" y="898"/>
                    </a:lnTo>
                    <a:lnTo>
                      <a:pt x="489" y="943"/>
                    </a:lnTo>
                    <a:lnTo>
                      <a:pt x="445" y="943"/>
                    </a:lnTo>
                    <a:lnTo>
                      <a:pt x="409" y="965"/>
                    </a:lnTo>
                    <a:lnTo>
                      <a:pt x="425" y="1000"/>
                    </a:lnTo>
                    <a:lnTo>
                      <a:pt x="460" y="1034"/>
                    </a:lnTo>
                    <a:lnTo>
                      <a:pt x="445" y="1051"/>
                    </a:lnTo>
                    <a:lnTo>
                      <a:pt x="445" y="1067"/>
                    </a:lnTo>
                    <a:lnTo>
                      <a:pt x="496" y="1096"/>
                    </a:lnTo>
                    <a:lnTo>
                      <a:pt x="503" y="1124"/>
                    </a:lnTo>
                    <a:lnTo>
                      <a:pt x="560" y="1135"/>
                    </a:lnTo>
                    <a:lnTo>
                      <a:pt x="610" y="1112"/>
                    </a:lnTo>
                    <a:lnTo>
                      <a:pt x="646" y="1112"/>
                    </a:lnTo>
                    <a:lnTo>
                      <a:pt x="690" y="1130"/>
                    </a:lnTo>
                    <a:lnTo>
                      <a:pt x="754" y="1112"/>
                    </a:lnTo>
                    <a:lnTo>
                      <a:pt x="776" y="1079"/>
                    </a:lnTo>
                    <a:lnTo>
                      <a:pt x="754" y="1045"/>
                    </a:lnTo>
                    <a:lnTo>
                      <a:pt x="710" y="1006"/>
                    </a:lnTo>
                    <a:lnTo>
                      <a:pt x="710" y="965"/>
                    </a:lnTo>
                    <a:lnTo>
                      <a:pt x="732" y="932"/>
                    </a:lnTo>
                    <a:lnTo>
                      <a:pt x="776" y="937"/>
                    </a:lnTo>
                    <a:lnTo>
                      <a:pt x="790" y="983"/>
                    </a:lnTo>
                    <a:lnTo>
                      <a:pt x="826" y="1022"/>
                    </a:lnTo>
                    <a:lnTo>
                      <a:pt x="869" y="1011"/>
                    </a:lnTo>
                    <a:lnTo>
                      <a:pt x="912" y="1017"/>
                    </a:lnTo>
                    <a:lnTo>
                      <a:pt x="941" y="989"/>
                    </a:lnTo>
                    <a:lnTo>
                      <a:pt x="926" y="937"/>
                    </a:lnTo>
                    <a:lnTo>
                      <a:pt x="926" y="904"/>
                    </a:lnTo>
                    <a:lnTo>
                      <a:pt x="962" y="904"/>
                    </a:lnTo>
                    <a:lnTo>
                      <a:pt x="1005" y="881"/>
                    </a:lnTo>
                    <a:lnTo>
                      <a:pt x="1013" y="824"/>
                    </a:lnTo>
                    <a:lnTo>
                      <a:pt x="1005" y="791"/>
                    </a:lnTo>
                    <a:lnTo>
                      <a:pt x="1049" y="763"/>
                    </a:lnTo>
                    <a:lnTo>
                      <a:pt x="1063" y="780"/>
                    </a:lnTo>
                    <a:lnTo>
                      <a:pt x="1049" y="813"/>
                    </a:lnTo>
                    <a:lnTo>
                      <a:pt x="1063" y="865"/>
                    </a:lnTo>
                    <a:lnTo>
                      <a:pt x="1055" y="915"/>
                    </a:lnTo>
                    <a:lnTo>
                      <a:pt x="1069" y="955"/>
                    </a:lnTo>
                    <a:lnTo>
                      <a:pt x="1099" y="943"/>
                    </a:lnTo>
                    <a:lnTo>
                      <a:pt x="1121" y="949"/>
                    </a:lnTo>
                    <a:lnTo>
                      <a:pt x="1135" y="983"/>
                    </a:lnTo>
                    <a:lnTo>
                      <a:pt x="1178" y="989"/>
                    </a:lnTo>
                    <a:lnTo>
                      <a:pt x="1178" y="1017"/>
                    </a:lnTo>
                    <a:lnTo>
                      <a:pt x="1200" y="1062"/>
                    </a:lnTo>
                    <a:lnTo>
                      <a:pt x="1264" y="1051"/>
                    </a:lnTo>
                    <a:lnTo>
                      <a:pt x="1300" y="1084"/>
                    </a:lnTo>
                    <a:lnTo>
                      <a:pt x="1350" y="1130"/>
                    </a:lnTo>
                    <a:lnTo>
                      <a:pt x="1379" y="1112"/>
                    </a:lnTo>
                    <a:lnTo>
                      <a:pt x="1415" y="1112"/>
                    </a:lnTo>
                    <a:lnTo>
                      <a:pt x="1459" y="1130"/>
                    </a:lnTo>
                    <a:lnTo>
                      <a:pt x="1516" y="1107"/>
                    </a:lnTo>
                    <a:lnTo>
                      <a:pt x="1531" y="1062"/>
                    </a:lnTo>
                    <a:lnTo>
                      <a:pt x="1531" y="1034"/>
                    </a:lnTo>
                    <a:lnTo>
                      <a:pt x="1588" y="1034"/>
                    </a:lnTo>
                    <a:lnTo>
                      <a:pt x="1645" y="1017"/>
                    </a:lnTo>
                    <a:lnTo>
                      <a:pt x="1680" y="1017"/>
                    </a:lnTo>
                    <a:lnTo>
                      <a:pt x="1716" y="1017"/>
                    </a:lnTo>
                    <a:lnTo>
                      <a:pt x="1730" y="965"/>
                    </a:lnTo>
                    <a:lnTo>
                      <a:pt x="1760" y="932"/>
                    </a:lnTo>
                    <a:lnTo>
                      <a:pt x="1738" y="881"/>
                    </a:lnTo>
                    <a:lnTo>
                      <a:pt x="1702" y="881"/>
                    </a:lnTo>
                    <a:lnTo>
                      <a:pt x="1702" y="836"/>
                    </a:lnTo>
                    <a:lnTo>
                      <a:pt x="1666" y="830"/>
                    </a:lnTo>
                    <a:lnTo>
                      <a:pt x="1746" y="820"/>
                    </a:lnTo>
                    <a:lnTo>
                      <a:pt x="1788" y="848"/>
                    </a:lnTo>
                    <a:lnTo>
                      <a:pt x="1854" y="830"/>
                    </a:lnTo>
                    <a:lnTo>
                      <a:pt x="1918" y="853"/>
                    </a:lnTo>
                    <a:lnTo>
                      <a:pt x="1982" y="858"/>
                    </a:lnTo>
                    <a:lnTo>
                      <a:pt x="2004" y="932"/>
                    </a:lnTo>
                    <a:lnTo>
                      <a:pt x="2047" y="937"/>
                    </a:lnTo>
                    <a:lnTo>
                      <a:pt x="2105" y="960"/>
                    </a:lnTo>
                    <a:lnTo>
                      <a:pt x="2161" y="965"/>
                    </a:lnTo>
                    <a:lnTo>
                      <a:pt x="2219" y="937"/>
                    </a:lnTo>
                    <a:lnTo>
                      <a:pt x="2269" y="898"/>
                    </a:lnTo>
                    <a:lnTo>
                      <a:pt x="2241" y="830"/>
                    </a:lnTo>
                    <a:lnTo>
                      <a:pt x="2191" y="796"/>
                    </a:lnTo>
                    <a:lnTo>
                      <a:pt x="2213" y="767"/>
                    </a:lnTo>
                    <a:lnTo>
                      <a:pt x="2183" y="700"/>
                    </a:lnTo>
                    <a:lnTo>
                      <a:pt x="2169" y="661"/>
                    </a:lnTo>
                    <a:lnTo>
                      <a:pt x="2125" y="615"/>
                    </a:lnTo>
                    <a:lnTo>
                      <a:pt x="2054" y="604"/>
                    </a:lnTo>
                    <a:lnTo>
                      <a:pt x="1968" y="644"/>
                    </a:lnTo>
                    <a:lnTo>
                      <a:pt x="1890" y="627"/>
                    </a:lnTo>
                    <a:lnTo>
                      <a:pt x="1925" y="582"/>
                    </a:lnTo>
                    <a:lnTo>
                      <a:pt x="1997" y="548"/>
                    </a:lnTo>
                    <a:lnTo>
                      <a:pt x="1982" y="497"/>
                    </a:lnTo>
                    <a:lnTo>
                      <a:pt x="1904" y="480"/>
                    </a:lnTo>
                    <a:lnTo>
                      <a:pt x="1854" y="480"/>
                    </a:lnTo>
                    <a:lnTo>
                      <a:pt x="1868" y="441"/>
                    </a:lnTo>
                    <a:lnTo>
                      <a:pt x="1896" y="401"/>
                    </a:lnTo>
                    <a:lnTo>
                      <a:pt x="1890" y="339"/>
                    </a:lnTo>
                    <a:lnTo>
                      <a:pt x="1838" y="311"/>
                    </a:lnTo>
                    <a:lnTo>
                      <a:pt x="1796" y="311"/>
                    </a:lnTo>
                    <a:lnTo>
                      <a:pt x="1796" y="259"/>
                    </a:lnTo>
                    <a:lnTo>
                      <a:pt x="1796" y="214"/>
                    </a:lnTo>
                    <a:lnTo>
                      <a:pt x="1760" y="152"/>
                    </a:lnTo>
                    <a:lnTo>
                      <a:pt x="1730" y="113"/>
                    </a:lnTo>
                    <a:lnTo>
                      <a:pt x="1696" y="113"/>
                    </a:lnTo>
                    <a:lnTo>
                      <a:pt x="1645" y="113"/>
                    </a:lnTo>
                    <a:lnTo>
                      <a:pt x="1580" y="61"/>
                    </a:lnTo>
                    <a:lnTo>
                      <a:pt x="1516" y="28"/>
                    </a:lnTo>
                    <a:lnTo>
                      <a:pt x="1473" y="39"/>
                    </a:lnTo>
                    <a:lnTo>
                      <a:pt x="1415" y="23"/>
                    </a:lnTo>
                    <a:lnTo>
                      <a:pt x="1393" y="0"/>
                    </a:lnTo>
                    <a:lnTo>
                      <a:pt x="1329" y="0"/>
                    </a:lnTo>
                    <a:lnTo>
                      <a:pt x="1286" y="0"/>
                    </a:lnTo>
                    <a:lnTo>
                      <a:pt x="1214" y="56"/>
                    </a:lnTo>
                    <a:lnTo>
                      <a:pt x="1200" y="254"/>
                    </a:lnTo>
                    <a:lnTo>
                      <a:pt x="1243" y="282"/>
                    </a:lnTo>
                    <a:lnTo>
                      <a:pt x="1271" y="322"/>
                    </a:lnTo>
                    <a:lnTo>
                      <a:pt x="1278" y="355"/>
                    </a:lnTo>
                    <a:lnTo>
                      <a:pt x="1243" y="350"/>
                    </a:lnTo>
                    <a:lnTo>
                      <a:pt x="1163" y="355"/>
                    </a:lnTo>
                    <a:lnTo>
                      <a:pt x="1149" y="389"/>
                    </a:lnTo>
                    <a:lnTo>
                      <a:pt x="1200" y="384"/>
                    </a:lnTo>
                    <a:lnTo>
                      <a:pt x="1214" y="418"/>
                    </a:lnTo>
                    <a:lnTo>
                      <a:pt x="1271" y="401"/>
                    </a:lnTo>
                    <a:lnTo>
                      <a:pt x="1293" y="435"/>
                    </a:lnTo>
                    <a:lnTo>
                      <a:pt x="1314" y="480"/>
                    </a:lnTo>
                    <a:lnTo>
                      <a:pt x="1357" y="485"/>
                    </a:lnTo>
                    <a:lnTo>
                      <a:pt x="1357" y="457"/>
                    </a:lnTo>
                    <a:lnTo>
                      <a:pt x="1379" y="474"/>
                    </a:lnTo>
                    <a:lnTo>
                      <a:pt x="1437" y="446"/>
                    </a:lnTo>
                    <a:lnTo>
                      <a:pt x="1415" y="413"/>
                    </a:lnTo>
                    <a:lnTo>
                      <a:pt x="1393" y="384"/>
                    </a:lnTo>
                    <a:lnTo>
                      <a:pt x="1336" y="378"/>
                    </a:lnTo>
                    <a:lnTo>
                      <a:pt x="1329" y="339"/>
                    </a:lnTo>
                    <a:lnTo>
                      <a:pt x="1372" y="270"/>
                    </a:lnTo>
                    <a:lnTo>
                      <a:pt x="1393" y="344"/>
                    </a:lnTo>
                    <a:lnTo>
                      <a:pt x="1444" y="378"/>
                    </a:lnTo>
                    <a:lnTo>
                      <a:pt x="1437" y="333"/>
                    </a:lnTo>
                    <a:lnTo>
                      <a:pt x="1516" y="287"/>
                    </a:lnTo>
                    <a:lnTo>
                      <a:pt x="1537" y="368"/>
                    </a:lnTo>
                    <a:lnTo>
                      <a:pt x="1609" y="372"/>
                    </a:lnTo>
                    <a:lnTo>
                      <a:pt x="1516" y="406"/>
                    </a:lnTo>
                    <a:lnTo>
                      <a:pt x="1710" y="446"/>
                    </a:lnTo>
                    <a:lnTo>
                      <a:pt x="1588" y="452"/>
                    </a:lnTo>
                    <a:lnTo>
                      <a:pt x="1495" y="463"/>
                    </a:lnTo>
                    <a:lnTo>
                      <a:pt x="1473" y="485"/>
                    </a:lnTo>
                    <a:lnTo>
                      <a:pt x="1487" y="503"/>
                    </a:lnTo>
                    <a:lnTo>
                      <a:pt x="1444" y="491"/>
                    </a:lnTo>
                    <a:lnTo>
                      <a:pt x="1401" y="508"/>
                    </a:lnTo>
                    <a:lnTo>
                      <a:pt x="1372" y="520"/>
                    </a:lnTo>
                    <a:lnTo>
                      <a:pt x="1365" y="537"/>
                    </a:lnTo>
                    <a:lnTo>
                      <a:pt x="1423" y="526"/>
                    </a:lnTo>
                    <a:lnTo>
                      <a:pt x="1451" y="531"/>
                    </a:lnTo>
                    <a:lnTo>
                      <a:pt x="1401" y="541"/>
                    </a:lnTo>
                    <a:lnTo>
                      <a:pt x="1415" y="559"/>
                    </a:lnTo>
                    <a:lnTo>
                      <a:pt x="1451" y="554"/>
                    </a:lnTo>
                    <a:lnTo>
                      <a:pt x="1465" y="576"/>
                    </a:lnTo>
                    <a:lnTo>
                      <a:pt x="1437" y="639"/>
                    </a:lnTo>
                    <a:lnTo>
                      <a:pt x="1387" y="622"/>
                    </a:lnTo>
                    <a:lnTo>
                      <a:pt x="1350" y="632"/>
                    </a:lnTo>
                    <a:lnTo>
                      <a:pt x="1350" y="661"/>
                    </a:lnTo>
                    <a:lnTo>
                      <a:pt x="1357" y="689"/>
                    </a:lnTo>
                    <a:lnTo>
                      <a:pt x="1408" y="723"/>
                    </a:lnTo>
                    <a:lnTo>
                      <a:pt x="1393" y="752"/>
                    </a:lnTo>
                    <a:lnTo>
                      <a:pt x="1429" y="734"/>
                    </a:lnTo>
                    <a:lnTo>
                      <a:pt x="1459" y="752"/>
                    </a:lnTo>
                    <a:lnTo>
                      <a:pt x="1481" y="734"/>
                    </a:lnTo>
                    <a:lnTo>
                      <a:pt x="1523" y="734"/>
                    </a:lnTo>
                    <a:lnTo>
                      <a:pt x="1595" y="729"/>
                    </a:lnTo>
                    <a:lnTo>
                      <a:pt x="1652" y="729"/>
                    </a:lnTo>
                    <a:lnTo>
                      <a:pt x="1680" y="739"/>
                    </a:lnTo>
                    <a:lnTo>
                      <a:pt x="1666" y="767"/>
                    </a:lnTo>
                    <a:lnTo>
                      <a:pt x="1595" y="774"/>
                    </a:lnTo>
                    <a:lnTo>
                      <a:pt x="1602" y="802"/>
                    </a:lnTo>
                    <a:lnTo>
                      <a:pt x="1523" y="774"/>
                    </a:lnTo>
                    <a:lnTo>
                      <a:pt x="1501" y="791"/>
                    </a:lnTo>
                    <a:lnTo>
                      <a:pt x="1473" y="791"/>
                    </a:lnTo>
                    <a:lnTo>
                      <a:pt x="1465" y="813"/>
                    </a:lnTo>
                    <a:lnTo>
                      <a:pt x="1444" y="813"/>
                    </a:lnTo>
                    <a:lnTo>
                      <a:pt x="1423" y="830"/>
                    </a:lnTo>
                    <a:lnTo>
                      <a:pt x="1423" y="808"/>
                    </a:lnTo>
                    <a:lnTo>
                      <a:pt x="1393" y="791"/>
                    </a:lnTo>
                    <a:lnTo>
                      <a:pt x="1357" y="796"/>
                    </a:lnTo>
                    <a:lnTo>
                      <a:pt x="1357" y="785"/>
                    </a:lnTo>
                    <a:lnTo>
                      <a:pt x="1336" y="774"/>
                    </a:lnTo>
                    <a:lnTo>
                      <a:pt x="1314" y="739"/>
                    </a:lnTo>
                    <a:lnTo>
                      <a:pt x="1350" y="706"/>
                    </a:lnTo>
                    <a:lnTo>
                      <a:pt x="1329" y="689"/>
                    </a:lnTo>
                    <a:lnTo>
                      <a:pt x="1314" y="672"/>
                    </a:lnTo>
                    <a:lnTo>
                      <a:pt x="1329" y="639"/>
                    </a:lnTo>
                    <a:lnTo>
                      <a:pt x="1278" y="610"/>
                    </a:lnTo>
                    <a:lnTo>
                      <a:pt x="1321" y="559"/>
                    </a:lnTo>
                    <a:lnTo>
                      <a:pt x="1243" y="570"/>
                    </a:lnTo>
                    <a:lnTo>
                      <a:pt x="1271" y="541"/>
                    </a:lnTo>
                    <a:lnTo>
                      <a:pt x="1286" y="508"/>
                    </a:lnTo>
                    <a:lnTo>
                      <a:pt x="1264" y="474"/>
                    </a:lnTo>
                    <a:lnTo>
                      <a:pt x="1236" y="463"/>
                    </a:lnTo>
                    <a:lnTo>
                      <a:pt x="1178" y="463"/>
                    </a:lnTo>
                    <a:lnTo>
                      <a:pt x="1127" y="474"/>
                    </a:lnTo>
                    <a:lnTo>
                      <a:pt x="1127" y="435"/>
                    </a:lnTo>
                    <a:lnTo>
                      <a:pt x="1121" y="396"/>
                    </a:lnTo>
                    <a:lnTo>
                      <a:pt x="1085" y="378"/>
                    </a:lnTo>
                    <a:lnTo>
                      <a:pt x="1063" y="418"/>
                    </a:lnTo>
                    <a:lnTo>
                      <a:pt x="1033" y="372"/>
                    </a:lnTo>
                    <a:lnTo>
                      <a:pt x="1049" y="344"/>
                    </a:lnTo>
                    <a:lnTo>
                      <a:pt x="1091" y="333"/>
                    </a:lnTo>
                    <a:lnTo>
                      <a:pt x="1121" y="299"/>
                    </a:lnTo>
                    <a:lnTo>
                      <a:pt x="1127" y="265"/>
                    </a:lnTo>
                    <a:lnTo>
                      <a:pt x="1085" y="254"/>
                    </a:lnTo>
                    <a:lnTo>
                      <a:pt x="1033" y="265"/>
                    </a:lnTo>
                    <a:lnTo>
                      <a:pt x="991" y="282"/>
                    </a:lnTo>
                    <a:lnTo>
                      <a:pt x="948" y="294"/>
                    </a:lnTo>
                    <a:lnTo>
                      <a:pt x="934" y="282"/>
                    </a:lnTo>
                    <a:lnTo>
                      <a:pt x="941" y="254"/>
                    </a:lnTo>
                    <a:lnTo>
                      <a:pt x="962" y="231"/>
                    </a:lnTo>
                    <a:lnTo>
                      <a:pt x="991" y="214"/>
                    </a:lnTo>
                    <a:lnTo>
                      <a:pt x="1033" y="198"/>
                    </a:lnTo>
                    <a:lnTo>
                      <a:pt x="1069" y="214"/>
                    </a:lnTo>
                    <a:lnTo>
                      <a:pt x="1113" y="242"/>
                    </a:lnTo>
                    <a:lnTo>
                      <a:pt x="1200" y="254"/>
                    </a:lnTo>
                    <a:lnTo>
                      <a:pt x="1214" y="61"/>
                    </a:lnTo>
                    <a:lnTo>
                      <a:pt x="1200" y="5"/>
                    </a:lnTo>
                    <a:lnTo>
                      <a:pt x="1091" y="0"/>
                    </a:lnTo>
                    <a:lnTo>
                      <a:pt x="1069" y="23"/>
                    </a:lnTo>
                    <a:lnTo>
                      <a:pt x="1005" y="39"/>
                    </a:lnTo>
                  </a:path>
                </a:pathLst>
              </a:custGeom>
              <a:solidFill>
                <a:srgbClr val="008300"/>
              </a:solidFill>
              <a:ln w="12700" cap="rnd">
                <a:noFill/>
                <a:round/>
                <a:headEnd/>
                <a:tailEnd/>
              </a:ln>
            </p:spPr>
            <p:txBody>
              <a:bodyPr>
                <a:prstTxWarp prst="textNoShape">
                  <a:avLst/>
                </a:prstTxWarp>
              </a:bodyPr>
              <a:lstStyle/>
              <a:p>
                <a:endParaRPr lang="en-US"/>
              </a:p>
            </p:txBody>
          </p:sp>
          <p:sp>
            <p:nvSpPr>
              <p:cNvPr id="96" name="Freeform 174"/>
              <p:cNvSpPr>
                <a:spLocks/>
              </p:cNvSpPr>
              <p:nvPr/>
            </p:nvSpPr>
            <p:spPr bwMode="auto">
              <a:xfrm>
                <a:off x="2105" y="1133"/>
                <a:ext cx="2277" cy="1114"/>
              </a:xfrm>
              <a:custGeom>
                <a:avLst/>
                <a:gdLst>
                  <a:gd name="T0" fmla="*/ 753 w 2277"/>
                  <a:gd name="T1" fmla="*/ 130 h 1114"/>
                  <a:gd name="T2" fmla="*/ 703 w 2277"/>
                  <a:gd name="T3" fmla="*/ 220 h 1114"/>
                  <a:gd name="T4" fmla="*/ 595 w 2277"/>
                  <a:gd name="T5" fmla="*/ 396 h 1114"/>
                  <a:gd name="T6" fmla="*/ 395 w 2277"/>
                  <a:gd name="T7" fmla="*/ 492 h 1114"/>
                  <a:gd name="T8" fmla="*/ 265 w 2277"/>
                  <a:gd name="T9" fmla="*/ 621 h 1114"/>
                  <a:gd name="T10" fmla="*/ 42 w 2277"/>
                  <a:gd name="T11" fmla="*/ 707 h 1114"/>
                  <a:gd name="T12" fmla="*/ 78 w 2277"/>
                  <a:gd name="T13" fmla="*/ 831 h 1114"/>
                  <a:gd name="T14" fmla="*/ 265 w 2277"/>
                  <a:gd name="T15" fmla="*/ 876 h 1114"/>
                  <a:gd name="T16" fmla="*/ 509 w 2277"/>
                  <a:gd name="T17" fmla="*/ 826 h 1114"/>
                  <a:gd name="T18" fmla="*/ 631 w 2277"/>
                  <a:gd name="T19" fmla="*/ 740 h 1114"/>
                  <a:gd name="T20" fmla="*/ 503 w 2277"/>
                  <a:gd name="T21" fmla="*/ 707 h 1114"/>
                  <a:gd name="T22" fmla="*/ 365 w 2277"/>
                  <a:gd name="T23" fmla="*/ 707 h 1114"/>
                  <a:gd name="T24" fmla="*/ 395 w 2277"/>
                  <a:gd name="T25" fmla="*/ 661 h 1114"/>
                  <a:gd name="T26" fmla="*/ 531 w 2277"/>
                  <a:gd name="T27" fmla="*/ 689 h 1114"/>
                  <a:gd name="T28" fmla="*/ 696 w 2277"/>
                  <a:gd name="T29" fmla="*/ 548 h 1114"/>
                  <a:gd name="T30" fmla="*/ 962 w 2277"/>
                  <a:gd name="T31" fmla="*/ 576 h 1114"/>
                  <a:gd name="T32" fmla="*/ 796 w 2277"/>
                  <a:gd name="T33" fmla="*/ 633 h 1114"/>
                  <a:gd name="T34" fmla="*/ 904 w 2277"/>
                  <a:gd name="T35" fmla="*/ 723 h 1114"/>
                  <a:gd name="T36" fmla="*/ 645 w 2277"/>
                  <a:gd name="T37" fmla="*/ 730 h 1114"/>
                  <a:gd name="T38" fmla="*/ 545 w 2277"/>
                  <a:gd name="T39" fmla="*/ 859 h 1114"/>
                  <a:gd name="T40" fmla="*/ 459 w 2277"/>
                  <a:gd name="T41" fmla="*/ 1012 h 1114"/>
                  <a:gd name="T42" fmla="*/ 609 w 2277"/>
                  <a:gd name="T43" fmla="*/ 1090 h 1114"/>
                  <a:gd name="T44" fmla="*/ 711 w 2277"/>
                  <a:gd name="T45" fmla="*/ 984 h 1114"/>
                  <a:gd name="T46" fmla="*/ 868 w 2277"/>
                  <a:gd name="T47" fmla="*/ 989 h 1114"/>
                  <a:gd name="T48" fmla="*/ 1012 w 2277"/>
                  <a:gd name="T49" fmla="*/ 859 h 1114"/>
                  <a:gd name="T50" fmla="*/ 1063 w 2277"/>
                  <a:gd name="T51" fmla="*/ 842 h 1114"/>
                  <a:gd name="T52" fmla="*/ 1177 w 2277"/>
                  <a:gd name="T53" fmla="*/ 966 h 1114"/>
                  <a:gd name="T54" fmla="*/ 1380 w 2277"/>
                  <a:gd name="T55" fmla="*/ 1090 h 1114"/>
                  <a:gd name="T56" fmla="*/ 1587 w 2277"/>
                  <a:gd name="T57" fmla="*/ 1012 h 1114"/>
                  <a:gd name="T58" fmla="*/ 1745 w 2277"/>
                  <a:gd name="T59" fmla="*/ 859 h 1114"/>
                  <a:gd name="T60" fmla="*/ 1853 w 2277"/>
                  <a:gd name="T61" fmla="*/ 808 h 1114"/>
                  <a:gd name="T62" fmla="*/ 2168 w 2277"/>
                  <a:gd name="T63" fmla="*/ 943 h 1114"/>
                  <a:gd name="T64" fmla="*/ 2184 w 2277"/>
                  <a:gd name="T65" fmla="*/ 678 h 1114"/>
                  <a:gd name="T66" fmla="*/ 1795 w 2277"/>
                  <a:gd name="T67" fmla="*/ 611 h 1114"/>
                  <a:gd name="T68" fmla="*/ 1903 w 2277"/>
                  <a:gd name="T69" fmla="*/ 475 h 1114"/>
                  <a:gd name="T70" fmla="*/ 1717 w 2277"/>
                  <a:gd name="T71" fmla="*/ 447 h 1114"/>
                  <a:gd name="T72" fmla="*/ 1845 w 2277"/>
                  <a:gd name="T73" fmla="*/ 289 h 1114"/>
                  <a:gd name="T74" fmla="*/ 1695 w 2277"/>
                  <a:gd name="T75" fmla="*/ 91 h 1114"/>
                  <a:gd name="T76" fmla="*/ 1380 w 2277"/>
                  <a:gd name="T77" fmla="*/ 35 h 1114"/>
                  <a:gd name="T78" fmla="*/ 1350 w 2277"/>
                  <a:gd name="T79" fmla="*/ 163 h 1114"/>
                  <a:gd name="T80" fmla="*/ 1278 w 2277"/>
                  <a:gd name="T81" fmla="*/ 333 h 1114"/>
                  <a:gd name="T82" fmla="*/ 1271 w 2277"/>
                  <a:gd name="T83" fmla="*/ 378 h 1114"/>
                  <a:gd name="T84" fmla="*/ 1394 w 2277"/>
                  <a:gd name="T85" fmla="*/ 362 h 1114"/>
                  <a:gd name="T86" fmla="*/ 1444 w 2277"/>
                  <a:gd name="T87" fmla="*/ 311 h 1114"/>
                  <a:gd name="T88" fmla="*/ 1580 w 2277"/>
                  <a:gd name="T89" fmla="*/ 406 h 1114"/>
                  <a:gd name="T90" fmla="*/ 1386 w 2277"/>
                  <a:gd name="T91" fmla="*/ 599 h 1114"/>
                  <a:gd name="T92" fmla="*/ 1651 w 2277"/>
                  <a:gd name="T93" fmla="*/ 707 h 1114"/>
                  <a:gd name="T94" fmla="*/ 1501 w 2277"/>
                  <a:gd name="T95" fmla="*/ 786 h 1114"/>
                  <a:gd name="T96" fmla="*/ 1307 w 2277"/>
                  <a:gd name="T97" fmla="*/ 746 h 1114"/>
                  <a:gd name="T98" fmla="*/ 1322 w 2277"/>
                  <a:gd name="T99" fmla="*/ 537 h 1114"/>
                  <a:gd name="T100" fmla="*/ 1184 w 2277"/>
                  <a:gd name="T101" fmla="*/ 441 h 1114"/>
                  <a:gd name="T102" fmla="*/ 1034 w 2277"/>
                  <a:gd name="T103" fmla="*/ 350 h 1114"/>
                  <a:gd name="T104" fmla="*/ 1034 w 2277"/>
                  <a:gd name="T105" fmla="*/ 243 h 1114"/>
                  <a:gd name="T106" fmla="*/ 990 w 2277"/>
                  <a:gd name="T107" fmla="*/ 192 h 1114"/>
                  <a:gd name="T108" fmla="*/ 1228 w 2277"/>
                  <a:gd name="T109" fmla="*/ 130 h 1114"/>
                  <a:gd name="T110" fmla="*/ 1048 w 2277"/>
                  <a:gd name="T111" fmla="*/ 28 h 1114"/>
                  <a:gd name="T112" fmla="*/ 882 w 2277"/>
                  <a:gd name="T113" fmla="*/ 79 h 111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77"/>
                  <a:gd name="T172" fmla="*/ 0 h 1114"/>
                  <a:gd name="T173" fmla="*/ 2277 w 2277"/>
                  <a:gd name="T174" fmla="*/ 1114 h 111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77" h="1114">
                    <a:moveTo>
                      <a:pt x="876" y="102"/>
                    </a:moveTo>
                    <a:lnTo>
                      <a:pt x="840" y="96"/>
                    </a:lnTo>
                    <a:lnTo>
                      <a:pt x="818" y="96"/>
                    </a:lnTo>
                    <a:lnTo>
                      <a:pt x="789" y="102"/>
                    </a:lnTo>
                    <a:lnTo>
                      <a:pt x="782" y="119"/>
                    </a:lnTo>
                    <a:lnTo>
                      <a:pt x="753" y="130"/>
                    </a:lnTo>
                    <a:lnTo>
                      <a:pt x="725" y="147"/>
                    </a:lnTo>
                    <a:lnTo>
                      <a:pt x="703" y="163"/>
                    </a:lnTo>
                    <a:lnTo>
                      <a:pt x="717" y="175"/>
                    </a:lnTo>
                    <a:lnTo>
                      <a:pt x="761" y="180"/>
                    </a:lnTo>
                    <a:lnTo>
                      <a:pt x="732" y="215"/>
                    </a:lnTo>
                    <a:lnTo>
                      <a:pt x="703" y="220"/>
                    </a:lnTo>
                    <a:lnTo>
                      <a:pt x="689" y="232"/>
                    </a:lnTo>
                    <a:lnTo>
                      <a:pt x="675" y="261"/>
                    </a:lnTo>
                    <a:lnTo>
                      <a:pt x="675" y="294"/>
                    </a:lnTo>
                    <a:lnTo>
                      <a:pt x="661" y="339"/>
                    </a:lnTo>
                    <a:lnTo>
                      <a:pt x="667" y="378"/>
                    </a:lnTo>
                    <a:lnTo>
                      <a:pt x="595" y="396"/>
                    </a:lnTo>
                    <a:lnTo>
                      <a:pt x="509" y="356"/>
                    </a:lnTo>
                    <a:lnTo>
                      <a:pt x="481" y="390"/>
                    </a:lnTo>
                    <a:lnTo>
                      <a:pt x="431" y="402"/>
                    </a:lnTo>
                    <a:lnTo>
                      <a:pt x="423" y="430"/>
                    </a:lnTo>
                    <a:lnTo>
                      <a:pt x="437" y="469"/>
                    </a:lnTo>
                    <a:lnTo>
                      <a:pt x="395" y="492"/>
                    </a:lnTo>
                    <a:lnTo>
                      <a:pt x="351" y="492"/>
                    </a:lnTo>
                    <a:lnTo>
                      <a:pt x="323" y="526"/>
                    </a:lnTo>
                    <a:lnTo>
                      <a:pt x="308" y="537"/>
                    </a:lnTo>
                    <a:lnTo>
                      <a:pt x="272" y="560"/>
                    </a:lnTo>
                    <a:lnTo>
                      <a:pt x="265" y="593"/>
                    </a:lnTo>
                    <a:lnTo>
                      <a:pt x="265" y="621"/>
                    </a:lnTo>
                    <a:lnTo>
                      <a:pt x="244" y="639"/>
                    </a:lnTo>
                    <a:lnTo>
                      <a:pt x="230" y="661"/>
                    </a:lnTo>
                    <a:lnTo>
                      <a:pt x="164" y="656"/>
                    </a:lnTo>
                    <a:lnTo>
                      <a:pt x="114" y="673"/>
                    </a:lnTo>
                    <a:lnTo>
                      <a:pt x="64" y="689"/>
                    </a:lnTo>
                    <a:lnTo>
                      <a:pt x="42" y="707"/>
                    </a:lnTo>
                    <a:lnTo>
                      <a:pt x="6" y="730"/>
                    </a:lnTo>
                    <a:lnTo>
                      <a:pt x="0" y="758"/>
                    </a:lnTo>
                    <a:lnTo>
                      <a:pt x="20" y="774"/>
                    </a:lnTo>
                    <a:lnTo>
                      <a:pt x="50" y="791"/>
                    </a:lnTo>
                    <a:lnTo>
                      <a:pt x="50" y="814"/>
                    </a:lnTo>
                    <a:lnTo>
                      <a:pt x="78" y="831"/>
                    </a:lnTo>
                    <a:lnTo>
                      <a:pt x="92" y="871"/>
                    </a:lnTo>
                    <a:lnTo>
                      <a:pt x="128" y="910"/>
                    </a:lnTo>
                    <a:lnTo>
                      <a:pt x="172" y="893"/>
                    </a:lnTo>
                    <a:lnTo>
                      <a:pt x="208" y="865"/>
                    </a:lnTo>
                    <a:lnTo>
                      <a:pt x="236" y="865"/>
                    </a:lnTo>
                    <a:lnTo>
                      <a:pt x="265" y="876"/>
                    </a:lnTo>
                    <a:lnTo>
                      <a:pt x="287" y="904"/>
                    </a:lnTo>
                    <a:lnTo>
                      <a:pt x="330" y="876"/>
                    </a:lnTo>
                    <a:lnTo>
                      <a:pt x="373" y="842"/>
                    </a:lnTo>
                    <a:lnTo>
                      <a:pt x="409" y="842"/>
                    </a:lnTo>
                    <a:lnTo>
                      <a:pt x="459" y="842"/>
                    </a:lnTo>
                    <a:lnTo>
                      <a:pt x="509" y="826"/>
                    </a:lnTo>
                    <a:lnTo>
                      <a:pt x="539" y="791"/>
                    </a:lnTo>
                    <a:lnTo>
                      <a:pt x="609" y="758"/>
                    </a:lnTo>
                    <a:lnTo>
                      <a:pt x="631" y="758"/>
                    </a:lnTo>
                    <a:lnTo>
                      <a:pt x="653" y="758"/>
                    </a:lnTo>
                    <a:lnTo>
                      <a:pt x="639" y="740"/>
                    </a:lnTo>
                    <a:lnTo>
                      <a:pt x="631" y="740"/>
                    </a:lnTo>
                    <a:lnTo>
                      <a:pt x="625" y="735"/>
                    </a:lnTo>
                    <a:lnTo>
                      <a:pt x="631" y="717"/>
                    </a:lnTo>
                    <a:lnTo>
                      <a:pt x="617" y="712"/>
                    </a:lnTo>
                    <a:lnTo>
                      <a:pt x="595" y="712"/>
                    </a:lnTo>
                    <a:lnTo>
                      <a:pt x="567" y="717"/>
                    </a:lnTo>
                    <a:lnTo>
                      <a:pt x="503" y="707"/>
                    </a:lnTo>
                    <a:lnTo>
                      <a:pt x="481" y="689"/>
                    </a:lnTo>
                    <a:lnTo>
                      <a:pt x="459" y="678"/>
                    </a:lnTo>
                    <a:lnTo>
                      <a:pt x="445" y="684"/>
                    </a:lnTo>
                    <a:lnTo>
                      <a:pt x="415" y="684"/>
                    </a:lnTo>
                    <a:lnTo>
                      <a:pt x="395" y="695"/>
                    </a:lnTo>
                    <a:lnTo>
                      <a:pt x="365" y="707"/>
                    </a:lnTo>
                    <a:lnTo>
                      <a:pt x="351" y="723"/>
                    </a:lnTo>
                    <a:lnTo>
                      <a:pt x="330" y="717"/>
                    </a:lnTo>
                    <a:lnTo>
                      <a:pt x="330" y="695"/>
                    </a:lnTo>
                    <a:lnTo>
                      <a:pt x="344" y="678"/>
                    </a:lnTo>
                    <a:lnTo>
                      <a:pt x="365" y="661"/>
                    </a:lnTo>
                    <a:lnTo>
                      <a:pt x="395" y="661"/>
                    </a:lnTo>
                    <a:lnTo>
                      <a:pt x="423" y="639"/>
                    </a:lnTo>
                    <a:lnTo>
                      <a:pt x="451" y="633"/>
                    </a:lnTo>
                    <a:lnTo>
                      <a:pt x="481" y="639"/>
                    </a:lnTo>
                    <a:lnTo>
                      <a:pt x="517" y="650"/>
                    </a:lnTo>
                    <a:lnTo>
                      <a:pt x="539" y="661"/>
                    </a:lnTo>
                    <a:lnTo>
                      <a:pt x="531" y="689"/>
                    </a:lnTo>
                    <a:lnTo>
                      <a:pt x="559" y="656"/>
                    </a:lnTo>
                    <a:lnTo>
                      <a:pt x="595" y="656"/>
                    </a:lnTo>
                    <a:lnTo>
                      <a:pt x="589" y="611"/>
                    </a:lnTo>
                    <a:lnTo>
                      <a:pt x="661" y="616"/>
                    </a:lnTo>
                    <a:lnTo>
                      <a:pt x="703" y="621"/>
                    </a:lnTo>
                    <a:lnTo>
                      <a:pt x="696" y="548"/>
                    </a:lnTo>
                    <a:lnTo>
                      <a:pt x="739" y="515"/>
                    </a:lnTo>
                    <a:lnTo>
                      <a:pt x="782" y="526"/>
                    </a:lnTo>
                    <a:lnTo>
                      <a:pt x="840" y="509"/>
                    </a:lnTo>
                    <a:lnTo>
                      <a:pt x="861" y="543"/>
                    </a:lnTo>
                    <a:lnTo>
                      <a:pt x="926" y="543"/>
                    </a:lnTo>
                    <a:lnTo>
                      <a:pt x="962" y="576"/>
                    </a:lnTo>
                    <a:lnTo>
                      <a:pt x="990" y="611"/>
                    </a:lnTo>
                    <a:lnTo>
                      <a:pt x="990" y="639"/>
                    </a:lnTo>
                    <a:lnTo>
                      <a:pt x="933" y="599"/>
                    </a:lnTo>
                    <a:lnTo>
                      <a:pt x="861" y="583"/>
                    </a:lnTo>
                    <a:lnTo>
                      <a:pt x="811" y="593"/>
                    </a:lnTo>
                    <a:lnTo>
                      <a:pt x="796" y="633"/>
                    </a:lnTo>
                    <a:lnTo>
                      <a:pt x="732" y="678"/>
                    </a:lnTo>
                    <a:lnTo>
                      <a:pt x="789" y="656"/>
                    </a:lnTo>
                    <a:lnTo>
                      <a:pt x="846" y="650"/>
                    </a:lnTo>
                    <a:lnTo>
                      <a:pt x="890" y="667"/>
                    </a:lnTo>
                    <a:lnTo>
                      <a:pt x="948" y="702"/>
                    </a:lnTo>
                    <a:lnTo>
                      <a:pt x="904" y="723"/>
                    </a:lnTo>
                    <a:lnTo>
                      <a:pt x="840" y="717"/>
                    </a:lnTo>
                    <a:lnTo>
                      <a:pt x="746" y="702"/>
                    </a:lnTo>
                    <a:lnTo>
                      <a:pt x="703" y="712"/>
                    </a:lnTo>
                    <a:lnTo>
                      <a:pt x="667" y="735"/>
                    </a:lnTo>
                    <a:lnTo>
                      <a:pt x="645" y="723"/>
                    </a:lnTo>
                    <a:lnTo>
                      <a:pt x="645" y="730"/>
                    </a:lnTo>
                    <a:lnTo>
                      <a:pt x="653" y="758"/>
                    </a:lnTo>
                    <a:lnTo>
                      <a:pt x="689" y="791"/>
                    </a:lnTo>
                    <a:lnTo>
                      <a:pt x="675" y="831"/>
                    </a:lnTo>
                    <a:lnTo>
                      <a:pt x="631" y="842"/>
                    </a:lnTo>
                    <a:lnTo>
                      <a:pt x="581" y="842"/>
                    </a:lnTo>
                    <a:lnTo>
                      <a:pt x="545" y="859"/>
                    </a:lnTo>
                    <a:lnTo>
                      <a:pt x="539" y="876"/>
                    </a:lnTo>
                    <a:lnTo>
                      <a:pt x="495" y="921"/>
                    </a:lnTo>
                    <a:lnTo>
                      <a:pt x="445" y="921"/>
                    </a:lnTo>
                    <a:lnTo>
                      <a:pt x="415" y="943"/>
                    </a:lnTo>
                    <a:lnTo>
                      <a:pt x="423" y="978"/>
                    </a:lnTo>
                    <a:lnTo>
                      <a:pt x="459" y="1012"/>
                    </a:lnTo>
                    <a:lnTo>
                      <a:pt x="445" y="1028"/>
                    </a:lnTo>
                    <a:lnTo>
                      <a:pt x="445" y="1045"/>
                    </a:lnTo>
                    <a:lnTo>
                      <a:pt x="495" y="1074"/>
                    </a:lnTo>
                    <a:lnTo>
                      <a:pt x="503" y="1102"/>
                    </a:lnTo>
                    <a:lnTo>
                      <a:pt x="567" y="1113"/>
                    </a:lnTo>
                    <a:lnTo>
                      <a:pt x="609" y="1090"/>
                    </a:lnTo>
                    <a:lnTo>
                      <a:pt x="653" y="1090"/>
                    </a:lnTo>
                    <a:lnTo>
                      <a:pt x="689" y="1108"/>
                    </a:lnTo>
                    <a:lnTo>
                      <a:pt x="761" y="1090"/>
                    </a:lnTo>
                    <a:lnTo>
                      <a:pt x="782" y="1057"/>
                    </a:lnTo>
                    <a:lnTo>
                      <a:pt x="753" y="1024"/>
                    </a:lnTo>
                    <a:lnTo>
                      <a:pt x="711" y="984"/>
                    </a:lnTo>
                    <a:lnTo>
                      <a:pt x="717" y="943"/>
                    </a:lnTo>
                    <a:lnTo>
                      <a:pt x="739" y="910"/>
                    </a:lnTo>
                    <a:lnTo>
                      <a:pt x="782" y="915"/>
                    </a:lnTo>
                    <a:lnTo>
                      <a:pt x="789" y="961"/>
                    </a:lnTo>
                    <a:lnTo>
                      <a:pt x="825" y="1000"/>
                    </a:lnTo>
                    <a:lnTo>
                      <a:pt x="868" y="989"/>
                    </a:lnTo>
                    <a:lnTo>
                      <a:pt x="912" y="995"/>
                    </a:lnTo>
                    <a:lnTo>
                      <a:pt x="948" y="966"/>
                    </a:lnTo>
                    <a:lnTo>
                      <a:pt x="926" y="915"/>
                    </a:lnTo>
                    <a:lnTo>
                      <a:pt x="926" y="882"/>
                    </a:lnTo>
                    <a:lnTo>
                      <a:pt x="969" y="882"/>
                    </a:lnTo>
                    <a:lnTo>
                      <a:pt x="1012" y="859"/>
                    </a:lnTo>
                    <a:lnTo>
                      <a:pt x="1012" y="802"/>
                    </a:lnTo>
                    <a:lnTo>
                      <a:pt x="1012" y="769"/>
                    </a:lnTo>
                    <a:lnTo>
                      <a:pt x="1048" y="740"/>
                    </a:lnTo>
                    <a:lnTo>
                      <a:pt x="1063" y="758"/>
                    </a:lnTo>
                    <a:lnTo>
                      <a:pt x="1056" y="791"/>
                    </a:lnTo>
                    <a:lnTo>
                      <a:pt x="1063" y="842"/>
                    </a:lnTo>
                    <a:lnTo>
                      <a:pt x="1056" y="893"/>
                    </a:lnTo>
                    <a:lnTo>
                      <a:pt x="1070" y="933"/>
                    </a:lnTo>
                    <a:lnTo>
                      <a:pt x="1099" y="921"/>
                    </a:lnTo>
                    <a:lnTo>
                      <a:pt x="1120" y="927"/>
                    </a:lnTo>
                    <a:lnTo>
                      <a:pt x="1142" y="961"/>
                    </a:lnTo>
                    <a:lnTo>
                      <a:pt x="1177" y="966"/>
                    </a:lnTo>
                    <a:lnTo>
                      <a:pt x="1184" y="995"/>
                    </a:lnTo>
                    <a:lnTo>
                      <a:pt x="1206" y="1040"/>
                    </a:lnTo>
                    <a:lnTo>
                      <a:pt x="1271" y="1028"/>
                    </a:lnTo>
                    <a:lnTo>
                      <a:pt x="1300" y="1062"/>
                    </a:lnTo>
                    <a:lnTo>
                      <a:pt x="1350" y="1108"/>
                    </a:lnTo>
                    <a:lnTo>
                      <a:pt x="1380" y="1090"/>
                    </a:lnTo>
                    <a:lnTo>
                      <a:pt x="1415" y="1090"/>
                    </a:lnTo>
                    <a:lnTo>
                      <a:pt x="1458" y="1108"/>
                    </a:lnTo>
                    <a:lnTo>
                      <a:pt x="1523" y="1085"/>
                    </a:lnTo>
                    <a:lnTo>
                      <a:pt x="1530" y="1040"/>
                    </a:lnTo>
                    <a:lnTo>
                      <a:pt x="1530" y="1012"/>
                    </a:lnTo>
                    <a:lnTo>
                      <a:pt x="1587" y="1012"/>
                    </a:lnTo>
                    <a:lnTo>
                      <a:pt x="1645" y="995"/>
                    </a:lnTo>
                    <a:lnTo>
                      <a:pt x="1681" y="995"/>
                    </a:lnTo>
                    <a:lnTo>
                      <a:pt x="1723" y="995"/>
                    </a:lnTo>
                    <a:lnTo>
                      <a:pt x="1731" y="943"/>
                    </a:lnTo>
                    <a:lnTo>
                      <a:pt x="1767" y="910"/>
                    </a:lnTo>
                    <a:lnTo>
                      <a:pt x="1745" y="859"/>
                    </a:lnTo>
                    <a:lnTo>
                      <a:pt x="1703" y="859"/>
                    </a:lnTo>
                    <a:lnTo>
                      <a:pt x="1703" y="814"/>
                    </a:lnTo>
                    <a:lnTo>
                      <a:pt x="1667" y="808"/>
                    </a:lnTo>
                    <a:lnTo>
                      <a:pt x="1745" y="797"/>
                    </a:lnTo>
                    <a:lnTo>
                      <a:pt x="1789" y="826"/>
                    </a:lnTo>
                    <a:lnTo>
                      <a:pt x="1853" y="808"/>
                    </a:lnTo>
                    <a:lnTo>
                      <a:pt x="1917" y="831"/>
                    </a:lnTo>
                    <a:lnTo>
                      <a:pt x="1982" y="837"/>
                    </a:lnTo>
                    <a:lnTo>
                      <a:pt x="2004" y="910"/>
                    </a:lnTo>
                    <a:lnTo>
                      <a:pt x="2046" y="915"/>
                    </a:lnTo>
                    <a:lnTo>
                      <a:pt x="2104" y="938"/>
                    </a:lnTo>
                    <a:lnTo>
                      <a:pt x="2168" y="943"/>
                    </a:lnTo>
                    <a:lnTo>
                      <a:pt x="2220" y="915"/>
                    </a:lnTo>
                    <a:lnTo>
                      <a:pt x="2276" y="876"/>
                    </a:lnTo>
                    <a:lnTo>
                      <a:pt x="2240" y="808"/>
                    </a:lnTo>
                    <a:lnTo>
                      <a:pt x="2190" y="774"/>
                    </a:lnTo>
                    <a:lnTo>
                      <a:pt x="2212" y="746"/>
                    </a:lnTo>
                    <a:lnTo>
                      <a:pt x="2184" y="678"/>
                    </a:lnTo>
                    <a:lnTo>
                      <a:pt x="2168" y="639"/>
                    </a:lnTo>
                    <a:lnTo>
                      <a:pt x="2126" y="593"/>
                    </a:lnTo>
                    <a:lnTo>
                      <a:pt x="2054" y="583"/>
                    </a:lnTo>
                    <a:lnTo>
                      <a:pt x="1975" y="621"/>
                    </a:lnTo>
                    <a:lnTo>
                      <a:pt x="1889" y="604"/>
                    </a:lnTo>
                    <a:lnTo>
                      <a:pt x="1795" y="611"/>
                    </a:lnTo>
                    <a:lnTo>
                      <a:pt x="1809" y="593"/>
                    </a:lnTo>
                    <a:lnTo>
                      <a:pt x="1773" y="560"/>
                    </a:lnTo>
                    <a:lnTo>
                      <a:pt x="1845" y="554"/>
                    </a:lnTo>
                    <a:lnTo>
                      <a:pt x="1889" y="526"/>
                    </a:lnTo>
                    <a:lnTo>
                      <a:pt x="1917" y="504"/>
                    </a:lnTo>
                    <a:lnTo>
                      <a:pt x="1903" y="475"/>
                    </a:lnTo>
                    <a:lnTo>
                      <a:pt x="1845" y="463"/>
                    </a:lnTo>
                    <a:lnTo>
                      <a:pt x="1809" y="480"/>
                    </a:lnTo>
                    <a:lnTo>
                      <a:pt x="1767" y="509"/>
                    </a:lnTo>
                    <a:lnTo>
                      <a:pt x="1745" y="509"/>
                    </a:lnTo>
                    <a:lnTo>
                      <a:pt x="1695" y="492"/>
                    </a:lnTo>
                    <a:lnTo>
                      <a:pt x="1717" y="447"/>
                    </a:lnTo>
                    <a:lnTo>
                      <a:pt x="1759" y="430"/>
                    </a:lnTo>
                    <a:lnTo>
                      <a:pt x="1789" y="406"/>
                    </a:lnTo>
                    <a:lnTo>
                      <a:pt x="1825" y="378"/>
                    </a:lnTo>
                    <a:lnTo>
                      <a:pt x="1845" y="345"/>
                    </a:lnTo>
                    <a:lnTo>
                      <a:pt x="1781" y="339"/>
                    </a:lnTo>
                    <a:lnTo>
                      <a:pt x="1845" y="289"/>
                    </a:lnTo>
                    <a:lnTo>
                      <a:pt x="1803" y="289"/>
                    </a:lnTo>
                    <a:lnTo>
                      <a:pt x="1795" y="237"/>
                    </a:lnTo>
                    <a:lnTo>
                      <a:pt x="1803" y="192"/>
                    </a:lnTo>
                    <a:lnTo>
                      <a:pt x="1767" y="130"/>
                    </a:lnTo>
                    <a:lnTo>
                      <a:pt x="1731" y="91"/>
                    </a:lnTo>
                    <a:lnTo>
                      <a:pt x="1695" y="91"/>
                    </a:lnTo>
                    <a:lnTo>
                      <a:pt x="1645" y="91"/>
                    </a:lnTo>
                    <a:lnTo>
                      <a:pt x="1580" y="39"/>
                    </a:lnTo>
                    <a:lnTo>
                      <a:pt x="1501" y="45"/>
                    </a:lnTo>
                    <a:lnTo>
                      <a:pt x="1458" y="35"/>
                    </a:lnTo>
                    <a:lnTo>
                      <a:pt x="1415" y="23"/>
                    </a:lnTo>
                    <a:lnTo>
                      <a:pt x="1380" y="35"/>
                    </a:lnTo>
                    <a:lnTo>
                      <a:pt x="1343" y="45"/>
                    </a:lnTo>
                    <a:lnTo>
                      <a:pt x="1314" y="74"/>
                    </a:lnTo>
                    <a:lnTo>
                      <a:pt x="1286" y="96"/>
                    </a:lnTo>
                    <a:lnTo>
                      <a:pt x="1271" y="130"/>
                    </a:lnTo>
                    <a:lnTo>
                      <a:pt x="1336" y="147"/>
                    </a:lnTo>
                    <a:lnTo>
                      <a:pt x="1350" y="163"/>
                    </a:lnTo>
                    <a:lnTo>
                      <a:pt x="1358" y="192"/>
                    </a:lnTo>
                    <a:lnTo>
                      <a:pt x="1292" y="204"/>
                    </a:lnTo>
                    <a:lnTo>
                      <a:pt x="1250" y="226"/>
                    </a:lnTo>
                    <a:lnTo>
                      <a:pt x="1250" y="261"/>
                    </a:lnTo>
                    <a:lnTo>
                      <a:pt x="1271" y="299"/>
                    </a:lnTo>
                    <a:lnTo>
                      <a:pt x="1278" y="333"/>
                    </a:lnTo>
                    <a:lnTo>
                      <a:pt x="1242" y="328"/>
                    </a:lnTo>
                    <a:lnTo>
                      <a:pt x="1163" y="333"/>
                    </a:lnTo>
                    <a:lnTo>
                      <a:pt x="1149" y="367"/>
                    </a:lnTo>
                    <a:lnTo>
                      <a:pt x="1199" y="362"/>
                    </a:lnTo>
                    <a:lnTo>
                      <a:pt x="1213" y="396"/>
                    </a:lnTo>
                    <a:lnTo>
                      <a:pt x="1271" y="378"/>
                    </a:lnTo>
                    <a:lnTo>
                      <a:pt x="1292" y="413"/>
                    </a:lnTo>
                    <a:lnTo>
                      <a:pt x="1314" y="458"/>
                    </a:lnTo>
                    <a:lnTo>
                      <a:pt x="1358" y="435"/>
                    </a:lnTo>
                    <a:lnTo>
                      <a:pt x="1444" y="424"/>
                    </a:lnTo>
                    <a:lnTo>
                      <a:pt x="1422" y="390"/>
                    </a:lnTo>
                    <a:lnTo>
                      <a:pt x="1394" y="362"/>
                    </a:lnTo>
                    <a:lnTo>
                      <a:pt x="1336" y="356"/>
                    </a:lnTo>
                    <a:lnTo>
                      <a:pt x="1328" y="317"/>
                    </a:lnTo>
                    <a:lnTo>
                      <a:pt x="1372" y="248"/>
                    </a:lnTo>
                    <a:lnTo>
                      <a:pt x="1394" y="322"/>
                    </a:lnTo>
                    <a:lnTo>
                      <a:pt x="1444" y="356"/>
                    </a:lnTo>
                    <a:lnTo>
                      <a:pt x="1444" y="311"/>
                    </a:lnTo>
                    <a:lnTo>
                      <a:pt x="1523" y="266"/>
                    </a:lnTo>
                    <a:lnTo>
                      <a:pt x="1537" y="345"/>
                    </a:lnTo>
                    <a:lnTo>
                      <a:pt x="1609" y="350"/>
                    </a:lnTo>
                    <a:lnTo>
                      <a:pt x="1523" y="385"/>
                    </a:lnTo>
                    <a:lnTo>
                      <a:pt x="1494" y="413"/>
                    </a:lnTo>
                    <a:lnTo>
                      <a:pt x="1580" y="406"/>
                    </a:lnTo>
                    <a:lnTo>
                      <a:pt x="1523" y="441"/>
                    </a:lnTo>
                    <a:lnTo>
                      <a:pt x="1523" y="497"/>
                    </a:lnTo>
                    <a:lnTo>
                      <a:pt x="1451" y="509"/>
                    </a:lnTo>
                    <a:lnTo>
                      <a:pt x="1465" y="554"/>
                    </a:lnTo>
                    <a:lnTo>
                      <a:pt x="1436" y="616"/>
                    </a:lnTo>
                    <a:lnTo>
                      <a:pt x="1386" y="599"/>
                    </a:lnTo>
                    <a:lnTo>
                      <a:pt x="1380" y="645"/>
                    </a:lnTo>
                    <a:lnTo>
                      <a:pt x="1408" y="702"/>
                    </a:lnTo>
                    <a:lnTo>
                      <a:pt x="1501" y="689"/>
                    </a:lnTo>
                    <a:lnTo>
                      <a:pt x="1523" y="712"/>
                    </a:lnTo>
                    <a:lnTo>
                      <a:pt x="1595" y="707"/>
                    </a:lnTo>
                    <a:lnTo>
                      <a:pt x="1651" y="707"/>
                    </a:lnTo>
                    <a:lnTo>
                      <a:pt x="1681" y="717"/>
                    </a:lnTo>
                    <a:lnTo>
                      <a:pt x="1667" y="746"/>
                    </a:lnTo>
                    <a:lnTo>
                      <a:pt x="1595" y="752"/>
                    </a:lnTo>
                    <a:lnTo>
                      <a:pt x="1601" y="780"/>
                    </a:lnTo>
                    <a:lnTo>
                      <a:pt x="1544" y="774"/>
                    </a:lnTo>
                    <a:lnTo>
                      <a:pt x="1501" y="786"/>
                    </a:lnTo>
                    <a:lnTo>
                      <a:pt x="1465" y="814"/>
                    </a:lnTo>
                    <a:lnTo>
                      <a:pt x="1430" y="831"/>
                    </a:lnTo>
                    <a:lnTo>
                      <a:pt x="1380" y="814"/>
                    </a:lnTo>
                    <a:lnTo>
                      <a:pt x="1336" y="786"/>
                    </a:lnTo>
                    <a:lnTo>
                      <a:pt x="1228" y="758"/>
                    </a:lnTo>
                    <a:lnTo>
                      <a:pt x="1307" y="746"/>
                    </a:lnTo>
                    <a:lnTo>
                      <a:pt x="1336" y="717"/>
                    </a:lnTo>
                    <a:lnTo>
                      <a:pt x="1314" y="678"/>
                    </a:lnTo>
                    <a:lnTo>
                      <a:pt x="1300" y="650"/>
                    </a:lnTo>
                    <a:lnTo>
                      <a:pt x="1328" y="616"/>
                    </a:lnTo>
                    <a:lnTo>
                      <a:pt x="1278" y="588"/>
                    </a:lnTo>
                    <a:lnTo>
                      <a:pt x="1322" y="537"/>
                    </a:lnTo>
                    <a:lnTo>
                      <a:pt x="1250" y="548"/>
                    </a:lnTo>
                    <a:lnTo>
                      <a:pt x="1271" y="520"/>
                    </a:lnTo>
                    <a:lnTo>
                      <a:pt x="1286" y="486"/>
                    </a:lnTo>
                    <a:lnTo>
                      <a:pt x="1271" y="452"/>
                    </a:lnTo>
                    <a:lnTo>
                      <a:pt x="1235" y="441"/>
                    </a:lnTo>
                    <a:lnTo>
                      <a:pt x="1184" y="441"/>
                    </a:lnTo>
                    <a:lnTo>
                      <a:pt x="1127" y="452"/>
                    </a:lnTo>
                    <a:lnTo>
                      <a:pt x="1127" y="413"/>
                    </a:lnTo>
                    <a:lnTo>
                      <a:pt x="1120" y="373"/>
                    </a:lnTo>
                    <a:lnTo>
                      <a:pt x="1084" y="356"/>
                    </a:lnTo>
                    <a:lnTo>
                      <a:pt x="1063" y="396"/>
                    </a:lnTo>
                    <a:lnTo>
                      <a:pt x="1034" y="350"/>
                    </a:lnTo>
                    <a:lnTo>
                      <a:pt x="1056" y="322"/>
                    </a:lnTo>
                    <a:lnTo>
                      <a:pt x="1099" y="311"/>
                    </a:lnTo>
                    <a:lnTo>
                      <a:pt x="1120" y="276"/>
                    </a:lnTo>
                    <a:lnTo>
                      <a:pt x="1127" y="243"/>
                    </a:lnTo>
                    <a:lnTo>
                      <a:pt x="1084" y="232"/>
                    </a:lnTo>
                    <a:lnTo>
                      <a:pt x="1034" y="243"/>
                    </a:lnTo>
                    <a:lnTo>
                      <a:pt x="990" y="261"/>
                    </a:lnTo>
                    <a:lnTo>
                      <a:pt x="948" y="271"/>
                    </a:lnTo>
                    <a:lnTo>
                      <a:pt x="933" y="261"/>
                    </a:lnTo>
                    <a:lnTo>
                      <a:pt x="948" y="232"/>
                    </a:lnTo>
                    <a:lnTo>
                      <a:pt x="969" y="209"/>
                    </a:lnTo>
                    <a:lnTo>
                      <a:pt x="990" y="192"/>
                    </a:lnTo>
                    <a:lnTo>
                      <a:pt x="1070" y="192"/>
                    </a:lnTo>
                    <a:lnTo>
                      <a:pt x="1113" y="220"/>
                    </a:lnTo>
                    <a:lnTo>
                      <a:pt x="1142" y="187"/>
                    </a:lnTo>
                    <a:lnTo>
                      <a:pt x="1177" y="163"/>
                    </a:lnTo>
                    <a:lnTo>
                      <a:pt x="1213" y="152"/>
                    </a:lnTo>
                    <a:lnTo>
                      <a:pt x="1228" y="130"/>
                    </a:lnTo>
                    <a:lnTo>
                      <a:pt x="1228" y="85"/>
                    </a:lnTo>
                    <a:lnTo>
                      <a:pt x="1199" y="56"/>
                    </a:lnTo>
                    <a:lnTo>
                      <a:pt x="1163" y="23"/>
                    </a:lnTo>
                    <a:lnTo>
                      <a:pt x="1120" y="0"/>
                    </a:lnTo>
                    <a:lnTo>
                      <a:pt x="1070" y="28"/>
                    </a:lnTo>
                    <a:lnTo>
                      <a:pt x="1048" y="28"/>
                    </a:lnTo>
                    <a:lnTo>
                      <a:pt x="1026" y="63"/>
                    </a:lnTo>
                    <a:lnTo>
                      <a:pt x="990" y="35"/>
                    </a:lnTo>
                    <a:lnTo>
                      <a:pt x="933" y="35"/>
                    </a:lnTo>
                    <a:lnTo>
                      <a:pt x="912" y="51"/>
                    </a:lnTo>
                    <a:lnTo>
                      <a:pt x="904" y="74"/>
                    </a:lnTo>
                    <a:lnTo>
                      <a:pt x="882" y="79"/>
                    </a:lnTo>
                    <a:lnTo>
                      <a:pt x="876" y="102"/>
                    </a:lnTo>
                  </a:path>
                </a:pathLst>
              </a:custGeom>
              <a:solidFill>
                <a:srgbClr val="5FBF00"/>
              </a:solidFill>
              <a:ln w="12700" cap="rnd">
                <a:noFill/>
                <a:round/>
                <a:headEnd/>
                <a:tailEnd/>
              </a:ln>
            </p:spPr>
            <p:txBody>
              <a:bodyPr>
                <a:prstTxWarp prst="textNoShape">
                  <a:avLst/>
                </a:prstTxWarp>
              </a:bodyPr>
              <a:lstStyle/>
              <a:p>
                <a:endParaRPr lang="en-US"/>
              </a:p>
            </p:txBody>
          </p:sp>
          <p:sp>
            <p:nvSpPr>
              <p:cNvPr id="97" name="Freeform 175"/>
              <p:cNvSpPr>
                <a:spLocks/>
              </p:cNvSpPr>
              <p:nvPr/>
            </p:nvSpPr>
            <p:spPr bwMode="auto">
              <a:xfrm>
                <a:off x="2105" y="1111"/>
                <a:ext cx="2288" cy="1144"/>
              </a:xfrm>
              <a:custGeom>
                <a:avLst/>
                <a:gdLst>
                  <a:gd name="T0" fmla="*/ 937 w 2288"/>
                  <a:gd name="T1" fmla="*/ 5 h 1144"/>
                  <a:gd name="T2" fmla="*/ 901 w 2288"/>
                  <a:gd name="T3" fmla="*/ 23 h 1144"/>
                  <a:gd name="T4" fmla="*/ 865 w 2288"/>
                  <a:gd name="T5" fmla="*/ 73 h 1144"/>
                  <a:gd name="T6" fmla="*/ 793 w 2288"/>
                  <a:gd name="T7" fmla="*/ 114 h 1144"/>
                  <a:gd name="T8" fmla="*/ 700 w 2288"/>
                  <a:gd name="T9" fmla="*/ 125 h 1144"/>
                  <a:gd name="T10" fmla="*/ 635 w 2288"/>
                  <a:gd name="T11" fmla="*/ 147 h 1144"/>
                  <a:gd name="T12" fmla="*/ 570 w 2288"/>
                  <a:gd name="T13" fmla="*/ 199 h 1144"/>
                  <a:gd name="T14" fmla="*/ 612 w 2288"/>
                  <a:gd name="T15" fmla="*/ 279 h 1144"/>
                  <a:gd name="T16" fmla="*/ 454 w 2288"/>
                  <a:gd name="T17" fmla="*/ 324 h 1144"/>
                  <a:gd name="T18" fmla="*/ 433 w 2288"/>
                  <a:gd name="T19" fmla="*/ 427 h 1144"/>
                  <a:gd name="T20" fmla="*/ 397 w 2288"/>
                  <a:gd name="T21" fmla="*/ 517 h 1144"/>
                  <a:gd name="T22" fmla="*/ 309 w 2288"/>
                  <a:gd name="T23" fmla="*/ 563 h 1144"/>
                  <a:gd name="T24" fmla="*/ 267 w 2288"/>
                  <a:gd name="T25" fmla="*/ 648 h 1144"/>
                  <a:gd name="T26" fmla="*/ 165 w 2288"/>
                  <a:gd name="T27" fmla="*/ 683 h 1144"/>
                  <a:gd name="T28" fmla="*/ 42 w 2288"/>
                  <a:gd name="T29" fmla="*/ 733 h 1144"/>
                  <a:gd name="T30" fmla="*/ 20 w 2288"/>
                  <a:gd name="T31" fmla="*/ 802 h 1144"/>
                  <a:gd name="T32" fmla="*/ 79 w 2288"/>
                  <a:gd name="T33" fmla="*/ 859 h 1144"/>
                  <a:gd name="T34" fmla="*/ 173 w 2288"/>
                  <a:gd name="T35" fmla="*/ 921 h 1144"/>
                  <a:gd name="T36" fmla="*/ 267 w 2288"/>
                  <a:gd name="T37" fmla="*/ 904 h 1144"/>
                  <a:gd name="T38" fmla="*/ 375 w 2288"/>
                  <a:gd name="T39" fmla="*/ 871 h 1144"/>
                  <a:gd name="T40" fmla="*/ 512 w 2288"/>
                  <a:gd name="T41" fmla="*/ 854 h 1144"/>
                  <a:gd name="T42" fmla="*/ 656 w 2288"/>
                  <a:gd name="T43" fmla="*/ 785 h 1144"/>
                  <a:gd name="T44" fmla="*/ 678 w 2288"/>
                  <a:gd name="T45" fmla="*/ 859 h 1144"/>
                  <a:gd name="T46" fmla="*/ 548 w 2288"/>
                  <a:gd name="T47" fmla="*/ 887 h 1144"/>
                  <a:gd name="T48" fmla="*/ 447 w 2288"/>
                  <a:gd name="T49" fmla="*/ 950 h 1144"/>
                  <a:gd name="T50" fmla="*/ 461 w 2288"/>
                  <a:gd name="T51" fmla="*/ 1042 h 1144"/>
                  <a:gd name="T52" fmla="*/ 498 w 2288"/>
                  <a:gd name="T53" fmla="*/ 1104 h 1144"/>
                  <a:gd name="T54" fmla="*/ 612 w 2288"/>
                  <a:gd name="T55" fmla="*/ 1120 h 1144"/>
                  <a:gd name="T56" fmla="*/ 764 w 2288"/>
                  <a:gd name="T57" fmla="*/ 1120 h 1144"/>
                  <a:gd name="T58" fmla="*/ 714 w 2288"/>
                  <a:gd name="T59" fmla="*/ 1013 h 1144"/>
                  <a:gd name="T60" fmla="*/ 786 w 2288"/>
                  <a:gd name="T61" fmla="*/ 944 h 1144"/>
                  <a:gd name="T62" fmla="*/ 873 w 2288"/>
                  <a:gd name="T63" fmla="*/ 1018 h 1144"/>
                  <a:gd name="T64" fmla="*/ 930 w 2288"/>
                  <a:gd name="T65" fmla="*/ 944 h 1144"/>
                  <a:gd name="T66" fmla="*/ 1017 w 2288"/>
                  <a:gd name="T67" fmla="*/ 887 h 1144"/>
                  <a:gd name="T68" fmla="*/ 1053 w 2288"/>
                  <a:gd name="T69" fmla="*/ 768 h 1144"/>
                  <a:gd name="T70" fmla="*/ 1068 w 2288"/>
                  <a:gd name="T71" fmla="*/ 871 h 1144"/>
                  <a:gd name="T72" fmla="*/ 1104 w 2288"/>
                  <a:gd name="T73" fmla="*/ 950 h 1144"/>
                  <a:gd name="T74" fmla="*/ 1183 w 2288"/>
                  <a:gd name="T75" fmla="*/ 996 h 1144"/>
                  <a:gd name="T76" fmla="*/ 1278 w 2288"/>
                  <a:gd name="T77" fmla="*/ 1058 h 1144"/>
                  <a:gd name="T78" fmla="*/ 1386 w 2288"/>
                  <a:gd name="T79" fmla="*/ 1120 h 1144"/>
                  <a:gd name="T80" fmla="*/ 1531 w 2288"/>
                  <a:gd name="T81" fmla="*/ 1115 h 1144"/>
                  <a:gd name="T82" fmla="*/ 1595 w 2288"/>
                  <a:gd name="T83" fmla="*/ 1042 h 1144"/>
                  <a:gd name="T84" fmla="*/ 1731 w 2288"/>
                  <a:gd name="T85" fmla="*/ 1024 h 1144"/>
                  <a:gd name="T86" fmla="*/ 1753 w 2288"/>
                  <a:gd name="T87" fmla="*/ 887 h 1144"/>
                  <a:gd name="T88" fmla="*/ 1675 w 2288"/>
                  <a:gd name="T89" fmla="*/ 836 h 1144"/>
                  <a:gd name="T90" fmla="*/ 1862 w 2288"/>
                  <a:gd name="T91" fmla="*/ 836 h 1144"/>
                  <a:gd name="T92" fmla="*/ 2014 w 2288"/>
                  <a:gd name="T93" fmla="*/ 939 h 1144"/>
                  <a:gd name="T94" fmla="*/ 2179 w 2288"/>
                  <a:gd name="T95" fmla="*/ 972 h 1144"/>
                  <a:gd name="T96" fmla="*/ 2251 w 2288"/>
                  <a:gd name="T97" fmla="*/ 836 h 1144"/>
                  <a:gd name="T98" fmla="*/ 2194 w 2288"/>
                  <a:gd name="T99" fmla="*/ 705 h 1144"/>
                  <a:gd name="T100" fmla="*/ 2064 w 2288"/>
                  <a:gd name="T101" fmla="*/ 609 h 1144"/>
                  <a:gd name="T102" fmla="*/ 1933 w 2288"/>
                  <a:gd name="T103" fmla="*/ 586 h 1144"/>
                  <a:gd name="T104" fmla="*/ 1919 w 2288"/>
                  <a:gd name="T105" fmla="*/ 484 h 1144"/>
                  <a:gd name="T106" fmla="*/ 1905 w 2288"/>
                  <a:gd name="T107" fmla="*/ 403 h 1144"/>
                  <a:gd name="T108" fmla="*/ 1812 w 2288"/>
                  <a:gd name="T109" fmla="*/ 313 h 1144"/>
                  <a:gd name="T110" fmla="*/ 1775 w 2288"/>
                  <a:gd name="T111" fmla="*/ 153 h 1144"/>
                  <a:gd name="T112" fmla="*/ 1652 w 2288"/>
                  <a:gd name="T113" fmla="*/ 114 h 1144"/>
                  <a:gd name="T114" fmla="*/ 1478 w 2288"/>
                  <a:gd name="T115" fmla="*/ 39 h 1144"/>
                  <a:gd name="T116" fmla="*/ 1342 w 2288"/>
                  <a:gd name="T117" fmla="*/ 0 h 1144"/>
                  <a:gd name="T118" fmla="*/ 1219 w 2288"/>
                  <a:gd name="T119" fmla="*/ 62 h 1144"/>
                  <a:gd name="T120" fmla="*/ 1082 w 2288"/>
                  <a:gd name="T121" fmla="*/ 23 h 114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88"/>
                  <a:gd name="T184" fmla="*/ 0 h 1144"/>
                  <a:gd name="T185" fmla="*/ 2288 w 2288"/>
                  <a:gd name="T186" fmla="*/ 1144 h 114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88" h="1144">
                    <a:moveTo>
                      <a:pt x="1017" y="39"/>
                    </a:moveTo>
                    <a:lnTo>
                      <a:pt x="981" y="23"/>
                    </a:lnTo>
                    <a:lnTo>
                      <a:pt x="937" y="5"/>
                    </a:lnTo>
                    <a:lnTo>
                      <a:pt x="901" y="5"/>
                    </a:lnTo>
                    <a:lnTo>
                      <a:pt x="916" y="16"/>
                    </a:lnTo>
                    <a:lnTo>
                      <a:pt x="901" y="23"/>
                    </a:lnTo>
                    <a:lnTo>
                      <a:pt x="859" y="39"/>
                    </a:lnTo>
                    <a:lnTo>
                      <a:pt x="859" y="57"/>
                    </a:lnTo>
                    <a:lnTo>
                      <a:pt x="865" y="73"/>
                    </a:lnTo>
                    <a:lnTo>
                      <a:pt x="829" y="90"/>
                    </a:lnTo>
                    <a:lnTo>
                      <a:pt x="823" y="108"/>
                    </a:lnTo>
                    <a:lnTo>
                      <a:pt x="793" y="114"/>
                    </a:lnTo>
                    <a:lnTo>
                      <a:pt x="764" y="101"/>
                    </a:lnTo>
                    <a:lnTo>
                      <a:pt x="721" y="101"/>
                    </a:lnTo>
                    <a:lnTo>
                      <a:pt x="700" y="125"/>
                    </a:lnTo>
                    <a:lnTo>
                      <a:pt x="664" y="119"/>
                    </a:lnTo>
                    <a:lnTo>
                      <a:pt x="642" y="125"/>
                    </a:lnTo>
                    <a:lnTo>
                      <a:pt x="635" y="147"/>
                    </a:lnTo>
                    <a:lnTo>
                      <a:pt x="592" y="153"/>
                    </a:lnTo>
                    <a:lnTo>
                      <a:pt x="570" y="171"/>
                    </a:lnTo>
                    <a:lnTo>
                      <a:pt x="570" y="199"/>
                    </a:lnTo>
                    <a:lnTo>
                      <a:pt x="584" y="233"/>
                    </a:lnTo>
                    <a:lnTo>
                      <a:pt x="612" y="250"/>
                    </a:lnTo>
                    <a:lnTo>
                      <a:pt x="612" y="279"/>
                    </a:lnTo>
                    <a:lnTo>
                      <a:pt x="534" y="296"/>
                    </a:lnTo>
                    <a:lnTo>
                      <a:pt x="483" y="296"/>
                    </a:lnTo>
                    <a:lnTo>
                      <a:pt x="454" y="324"/>
                    </a:lnTo>
                    <a:lnTo>
                      <a:pt x="440" y="375"/>
                    </a:lnTo>
                    <a:lnTo>
                      <a:pt x="440" y="415"/>
                    </a:lnTo>
                    <a:lnTo>
                      <a:pt x="433" y="427"/>
                    </a:lnTo>
                    <a:lnTo>
                      <a:pt x="425" y="455"/>
                    </a:lnTo>
                    <a:lnTo>
                      <a:pt x="440" y="495"/>
                    </a:lnTo>
                    <a:lnTo>
                      <a:pt x="397" y="517"/>
                    </a:lnTo>
                    <a:lnTo>
                      <a:pt x="354" y="517"/>
                    </a:lnTo>
                    <a:lnTo>
                      <a:pt x="325" y="552"/>
                    </a:lnTo>
                    <a:lnTo>
                      <a:pt x="309" y="563"/>
                    </a:lnTo>
                    <a:lnTo>
                      <a:pt x="273" y="586"/>
                    </a:lnTo>
                    <a:lnTo>
                      <a:pt x="267" y="620"/>
                    </a:lnTo>
                    <a:lnTo>
                      <a:pt x="267" y="648"/>
                    </a:lnTo>
                    <a:lnTo>
                      <a:pt x="245" y="666"/>
                    </a:lnTo>
                    <a:lnTo>
                      <a:pt x="231" y="688"/>
                    </a:lnTo>
                    <a:lnTo>
                      <a:pt x="165" y="683"/>
                    </a:lnTo>
                    <a:lnTo>
                      <a:pt x="115" y="700"/>
                    </a:lnTo>
                    <a:lnTo>
                      <a:pt x="65" y="716"/>
                    </a:lnTo>
                    <a:lnTo>
                      <a:pt x="42" y="733"/>
                    </a:lnTo>
                    <a:lnTo>
                      <a:pt x="6" y="757"/>
                    </a:lnTo>
                    <a:lnTo>
                      <a:pt x="0" y="785"/>
                    </a:lnTo>
                    <a:lnTo>
                      <a:pt x="20" y="802"/>
                    </a:lnTo>
                    <a:lnTo>
                      <a:pt x="50" y="819"/>
                    </a:lnTo>
                    <a:lnTo>
                      <a:pt x="50" y="842"/>
                    </a:lnTo>
                    <a:lnTo>
                      <a:pt x="79" y="859"/>
                    </a:lnTo>
                    <a:lnTo>
                      <a:pt x="93" y="899"/>
                    </a:lnTo>
                    <a:lnTo>
                      <a:pt x="129" y="939"/>
                    </a:lnTo>
                    <a:lnTo>
                      <a:pt x="173" y="921"/>
                    </a:lnTo>
                    <a:lnTo>
                      <a:pt x="209" y="893"/>
                    </a:lnTo>
                    <a:lnTo>
                      <a:pt x="237" y="893"/>
                    </a:lnTo>
                    <a:lnTo>
                      <a:pt x="267" y="904"/>
                    </a:lnTo>
                    <a:lnTo>
                      <a:pt x="289" y="933"/>
                    </a:lnTo>
                    <a:lnTo>
                      <a:pt x="331" y="904"/>
                    </a:lnTo>
                    <a:lnTo>
                      <a:pt x="375" y="871"/>
                    </a:lnTo>
                    <a:lnTo>
                      <a:pt x="411" y="871"/>
                    </a:lnTo>
                    <a:lnTo>
                      <a:pt x="461" y="871"/>
                    </a:lnTo>
                    <a:lnTo>
                      <a:pt x="512" y="854"/>
                    </a:lnTo>
                    <a:lnTo>
                      <a:pt x="542" y="819"/>
                    </a:lnTo>
                    <a:lnTo>
                      <a:pt x="612" y="785"/>
                    </a:lnTo>
                    <a:lnTo>
                      <a:pt x="656" y="785"/>
                    </a:lnTo>
                    <a:lnTo>
                      <a:pt x="671" y="797"/>
                    </a:lnTo>
                    <a:lnTo>
                      <a:pt x="692" y="819"/>
                    </a:lnTo>
                    <a:lnTo>
                      <a:pt x="678" y="859"/>
                    </a:lnTo>
                    <a:lnTo>
                      <a:pt x="635" y="871"/>
                    </a:lnTo>
                    <a:lnTo>
                      <a:pt x="584" y="871"/>
                    </a:lnTo>
                    <a:lnTo>
                      <a:pt x="548" y="887"/>
                    </a:lnTo>
                    <a:lnTo>
                      <a:pt x="542" y="904"/>
                    </a:lnTo>
                    <a:lnTo>
                      <a:pt x="498" y="950"/>
                    </a:lnTo>
                    <a:lnTo>
                      <a:pt x="447" y="950"/>
                    </a:lnTo>
                    <a:lnTo>
                      <a:pt x="418" y="972"/>
                    </a:lnTo>
                    <a:lnTo>
                      <a:pt x="425" y="1007"/>
                    </a:lnTo>
                    <a:lnTo>
                      <a:pt x="461" y="1042"/>
                    </a:lnTo>
                    <a:lnTo>
                      <a:pt x="447" y="1058"/>
                    </a:lnTo>
                    <a:lnTo>
                      <a:pt x="447" y="1075"/>
                    </a:lnTo>
                    <a:lnTo>
                      <a:pt x="498" y="1104"/>
                    </a:lnTo>
                    <a:lnTo>
                      <a:pt x="505" y="1132"/>
                    </a:lnTo>
                    <a:lnTo>
                      <a:pt x="570" y="1143"/>
                    </a:lnTo>
                    <a:lnTo>
                      <a:pt x="612" y="1120"/>
                    </a:lnTo>
                    <a:lnTo>
                      <a:pt x="656" y="1120"/>
                    </a:lnTo>
                    <a:lnTo>
                      <a:pt x="692" y="1138"/>
                    </a:lnTo>
                    <a:lnTo>
                      <a:pt x="764" y="1120"/>
                    </a:lnTo>
                    <a:lnTo>
                      <a:pt x="786" y="1086"/>
                    </a:lnTo>
                    <a:lnTo>
                      <a:pt x="756" y="1053"/>
                    </a:lnTo>
                    <a:lnTo>
                      <a:pt x="714" y="1013"/>
                    </a:lnTo>
                    <a:lnTo>
                      <a:pt x="721" y="972"/>
                    </a:lnTo>
                    <a:lnTo>
                      <a:pt x="742" y="939"/>
                    </a:lnTo>
                    <a:lnTo>
                      <a:pt x="786" y="944"/>
                    </a:lnTo>
                    <a:lnTo>
                      <a:pt x="793" y="990"/>
                    </a:lnTo>
                    <a:lnTo>
                      <a:pt x="829" y="1029"/>
                    </a:lnTo>
                    <a:lnTo>
                      <a:pt x="873" y="1018"/>
                    </a:lnTo>
                    <a:lnTo>
                      <a:pt x="916" y="1024"/>
                    </a:lnTo>
                    <a:lnTo>
                      <a:pt x="953" y="996"/>
                    </a:lnTo>
                    <a:lnTo>
                      <a:pt x="930" y="944"/>
                    </a:lnTo>
                    <a:lnTo>
                      <a:pt x="930" y="910"/>
                    </a:lnTo>
                    <a:lnTo>
                      <a:pt x="973" y="910"/>
                    </a:lnTo>
                    <a:lnTo>
                      <a:pt x="1017" y="887"/>
                    </a:lnTo>
                    <a:lnTo>
                      <a:pt x="1017" y="830"/>
                    </a:lnTo>
                    <a:lnTo>
                      <a:pt x="1017" y="797"/>
                    </a:lnTo>
                    <a:lnTo>
                      <a:pt x="1053" y="768"/>
                    </a:lnTo>
                    <a:lnTo>
                      <a:pt x="1068" y="785"/>
                    </a:lnTo>
                    <a:lnTo>
                      <a:pt x="1061" y="819"/>
                    </a:lnTo>
                    <a:lnTo>
                      <a:pt x="1068" y="871"/>
                    </a:lnTo>
                    <a:lnTo>
                      <a:pt x="1061" y="921"/>
                    </a:lnTo>
                    <a:lnTo>
                      <a:pt x="1075" y="961"/>
                    </a:lnTo>
                    <a:lnTo>
                      <a:pt x="1104" y="950"/>
                    </a:lnTo>
                    <a:lnTo>
                      <a:pt x="1126" y="956"/>
                    </a:lnTo>
                    <a:lnTo>
                      <a:pt x="1147" y="990"/>
                    </a:lnTo>
                    <a:lnTo>
                      <a:pt x="1183" y="996"/>
                    </a:lnTo>
                    <a:lnTo>
                      <a:pt x="1190" y="1024"/>
                    </a:lnTo>
                    <a:lnTo>
                      <a:pt x="1212" y="1070"/>
                    </a:lnTo>
                    <a:lnTo>
                      <a:pt x="1278" y="1058"/>
                    </a:lnTo>
                    <a:lnTo>
                      <a:pt x="1306" y="1092"/>
                    </a:lnTo>
                    <a:lnTo>
                      <a:pt x="1357" y="1138"/>
                    </a:lnTo>
                    <a:lnTo>
                      <a:pt x="1386" y="1120"/>
                    </a:lnTo>
                    <a:lnTo>
                      <a:pt x="1422" y="1120"/>
                    </a:lnTo>
                    <a:lnTo>
                      <a:pt x="1464" y="1138"/>
                    </a:lnTo>
                    <a:lnTo>
                      <a:pt x="1531" y="1115"/>
                    </a:lnTo>
                    <a:lnTo>
                      <a:pt x="1537" y="1070"/>
                    </a:lnTo>
                    <a:lnTo>
                      <a:pt x="1537" y="1042"/>
                    </a:lnTo>
                    <a:lnTo>
                      <a:pt x="1595" y="1042"/>
                    </a:lnTo>
                    <a:lnTo>
                      <a:pt x="1652" y="1024"/>
                    </a:lnTo>
                    <a:lnTo>
                      <a:pt x="1689" y="1024"/>
                    </a:lnTo>
                    <a:lnTo>
                      <a:pt x="1731" y="1024"/>
                    </a:lnTo>
                    <a:lnTo>
                      <a:pt x="1739" y="972"/>
                    </a:lnTo>
                    <a:lnTo>
                      <a:pt x="1775" y="939"/>
                    </a:lnTo>
                    <a:lnTo>
                      <a:pt x="1753" y="887"/>
                    </a:lnTo>
                    <a:lnTo>
                      <a:pt x="1711" y="887"/>
                    </a:lnTo>
                    <a:lnTo>
                      <a:pt x="1711" y="842"/>
                    </a:lnTo>
                    <a:lnTo>
                      <a:pt x="1675" y="836"/>
                    </a:lnTo>
                    <a:lnTo>
                      <a:pt x="1753" y="825"/>
                    </a:lnTo>
                    <a:lnTo>
                      <a:pt x="1797" y="854"/>
                    </a:lnTo>
                    <a:lnTo>
                      <a:pt x="1862" y="836"/>
                    </a:lnTo>
                    <a:lnTo>
                      <a:pt x="1926" y="859"/>
                    </a:lnTo>
                    <a:lnTo>
                      <a:pt x="1992" y="864"/>
                    </a:lnTo>
                    <a:lnTo>
                      <a:pt x="2014" y="939"/>
                    </a:lnTo>
                    <a:lnTo>
                      <a:pt x="2056" y="944"/>
                    </a:lnTo>
                    <a:lnTo>
                      <a:pt x="2114" y="967"/>
                    </a:lnTo>
                    <a:lnTo>
                      <a:pt x="2179" y="972"/>
                    </a:lnTo>
                    <a:lnTo>
                      <a:pt x="2230" y="944"/>
                    </a:lnTo>
                    <a:lnTo>
                      <a:pt x="2287" y="904"/>
                    </a:lnTo>
                    <a:lnTo>
                      <a:pt x="2251" y="836"/>
                    </a:lnTo>
                    <a:lnTo>
                      <a:pt x="2200" y="802"/>
                    </a:lnTo>
                    <a:lnTo>
                      <a:pt x="2222" y="773"/>
                    </a:lnTo>
                    <a:lnTo>
                      <a:pt x="2194" y="705"/>
                    </a:lnTo>
                    <a:lnTo>
                      <a:pt x="2179" y="666"/>
                    </a:lnTo>
                    <a:lnTo>
                      <a:pt x="2136" y="620"/>
                    </a:lnTo>
                    <a:lnTo>
                      <a:pt x="2064" y="609"/>
                    </a:lnTo>
                    <a:lnTo>
                      <a:pt x="1984" y="648"/>
                    </a:lnTo>
                    <a:lnTo>
                      <a:pt x="1897" y="631"/>
                    </a:lnTo>
                    <a:lnTo>
                      <a:pt x="1933" y="586"/>
                    </a:lnTo>
                    <a:lnTo>
                      <a:pt x="2006" y="552"/>
                    </a:lnTo>
                    <a:lnTo>
                      <a:pt x="1992" y="501"/>
                    </a:lnTo>
                    <a:lnTo>
                      <a:pt x="1919" y="484"/>
                    </a:lnTo>
                    <a:lnTo>
                      <a:pt x="1862" y="484"/>
                    </a:lnTo>
                    <a:lnTo>
                      <a:pt x="1876" y="444"/>
                    </a:lnTo>
                    <a:lnTo>
                      <a:pt x="1905" y="403"/>
                    </a:lnTo>
                    <a:lnTo>
                      <a:pt x="1897" y="341"/>
                    </a:lnTo>
                    <a:lnTo>
                      <a:pt x="1854" y="313"/>
                    </a:lnTo>
                    <a:lnTo>
                      <a:pt x="1812" y="313"/>
                    </a:lnTo>
                    <a:lnTo>
                      <a:pt x="1804" y="261"/>
                    </a:lnTo>
                    <a:lnTo>
                      <a:pt x="1812" y="215"/>
                    </a:lnTo>
                    <a:lnTo>
                      <a:pt x="1775" y="153"/>
                    </a:lnTo>
                    <a:lnTo>
                      <a:pt x="1739" y="114"/>
                    </a:lnTo>
                    <a:lnTo>
                      <a:pt x="1703" y="114"/>
                    </a:lnTo>
                    <a:lnTo>
                      <a:pt x="1652" y="114"/>
                    </a:lnTo>
                    <a:lnTo>
                      <a:pt x="1587" y="62"/>
                    </a:lnTo>
                    <a:lnTo>
                      <a:pt x="1523" y="28"/>
                    </a:lnTo>
                    <a:lnTo>
                      <a:pt x="1478" y="39"/>
                    </a:lnTo>
                    <a:lnTo>
                      <a:pt x="1428" y="23"/>
                    </a:lnTo>
                    <a:lnTo>
                      <a:pt x="1400" y="0"/>
                    </a:lnTo>
                    <a:lnTo>
                      <a:pt x="1342" y="0"/>
                    </a:lnTo>
                    <a:lnTo>
                      <a:pt x="1292" y="0"/>
                    </a:lnTo>
                    <a:lnTo>
                      <a:pt x="1219" y="57"/>
                    </a:lnTo>
                    <a:lnTo>
                      <a:pt x="1219" y="62"/>
                    </a:lnTo>
                    <a:lnTo>
                      <a:pt x="1212" y="5"/>
                    </a:lnTo>
                    <a:lnTo>
                      <a:pt x="1104" y="0"/>
                    </a:lnTo>
                    <a:lnTo>
                      <a:pt x="1082" y="23"/>
                    </a:lnTo>
                    <a:lnTo>
                      <a:pt x="1017" y="39"/>
                    </a:lnTo>
                  </a:path>
                </a:pathLst>
              </a:custGeom>
              <a:noFill/>
              <a:ln w="12700" cap="rnd">
                <a:solidFill>
                  <a:srgbClr val="000000"/>
                </a:solidFill>
                <a:round/>
                <a:headEnd/>
                <a:tailEnd/>
              </a:ln>
            </p:spPr>
            <p:txBody>
              <a:bodyPr>
                <a:prstTxWarp prst="textNoShape">
                  <a:avLst/>
                </a:prstTxWarp>
              </a:bodyPr>
              <a:lstStyle/>
              <a:p>
                <a:endParaRPr lang="en-US"/>
              </a:p>
            </p:txBody>
          </p:sp>
        </p:grpSp>
      </p:grpSp>
      <p:sp>
        <p:nvSpPr>
          <p:cNvPr id="261" name="AutoShape 178" descr="9k="/>
          <p:cNvSpPr>
            <a:spLocks noChangeAspect="1" noChangeArrowheads="1"/>
          </p:cNvSpPr>
          <p:nvPr/>
        </p:nvSpPr>
        <p:spPr bwMode="auto">
          <a:xfrm>
            <a:off x="5520632" y="3897312"/>
            <a:ext cx="304800" cy="304800"/>
          </a:xfrm>
          <a:prstGeom prst="rect">
            <a:avLst/>
          </a:prstGeom>
          <a:noFill/>
          <a:ln w="9525">
            <a:noFill/>
            <a:miter lim="800000"/>
            <a:headEnd/>
            <a:tailEnd/>
          </a:ln>
        </p:spPr>
        <p:txBody>
          <a:bodyPr>
            <a:prstTxWarp prst="textNoShape">
              <a:avLst/>
            </a:prstTxWarp>
          </a:bodyPr>
          <a:lstStyle/>
          <a:p>
            <a:endParaRPr lang="en-US"/>
          </a:p>
        </p:txBody>
      </p:sp>
      <p:pic>
        <p:nvPicPr>
          <p:cNvPr id="262" name="Picture 180"/>
          <p:cNvPicPr>
            <a:picLocks noChangeAspect="1" noChangeArrowheads="1"/>
          </p:cNvPicPr>
          <p:nvPr/>
        </p:nvPicPr>
        <p:blipFill>
          <a:blip r:embed="rId2"/>
          <a:srcRect/>
          <a:stretch>
            <a:fillRect/>
          </a:stretch>
        </p:blipFill>
        <p:spPr bwMode="auto">
          <a:xfrm>
            <a:off x="6033394" y="4337050"/>
            <a:ext cx="1044575" cy="631825"/>
          </a:xfrm>
          <a:prstGeom prst="rect">
            <a:avLst/>
          </a:prstGeom>
          <a:noFill/>
          <a:ln w="9525">
            <a:noFill/>
            <a:miter lim="800000"/>
            <a:headEnd/>
            <a:tailEnd/>
          </a:ln>
        </p:spPr>
      </p:pic>
      <p:sp>
        <p:nvSpPr>
          <p:cNvPr id="263" name="Text Box 181"/>
          <p:cNvSpPr txBox="1">
            <a:spLocks noChangeArrowheads="1"/>
          </p:cNvSpPr>
          <p:nvPr/>
        </p:nvSpPr>
        <p:spPr bwMode="auto">
          <a:xfrm>
            <a:off x="6249294" y="4481512"/>
            <a:ext cx="504825" cy="304800"/>
          </a:xfrm>
          <a:prstGeom prst="rect">
            <a:avLst/>
          </a:prstGeom>
          <a:noFill/>
          <a:ln w="9525">
            <a:noFill/>
            <a:miter lim="800000"/>
            <a:headEnd/>
            <a:tailEnd/>
          </a:ln>
        </p:spPr>
        <p:txBody>
          <a:bodyPr>
            <a:prstTxWarp prst="textNoShape">
              <a:avLst/>
            </a:prstTxWarp>
            <a:spAutoFit/>
          </a:bodyPr>
          <a:lstStyle/>
          <a:p>
            <a:pPr>
              <a:spcBef>
                <a:spcPct val="50000"/>
              </a:spcBef>
            </a:pPr>
            <a:r>
              <a:rPr lang="fr-FR" sz="1400" b="1" baseline="30000">
                <a:solidFill>
                  <a:srgbClr val="FF0000"/>
                </a:solidFill>
              </a:rPr>
              <a:t>15</a:t>
            </a:r>
            <a:r>
              <a:rPr lang="fr-FR" sz="1400" b="1">
                <a:solidFill>
                  <a:srgbClr val="FF0000"/>
                </a:solidFill>
              </a:rPr>
              <a:t>N</a:t>
            </a:r>
            <a:endParaRPr lang="fr-FR" sz="1400" b="1" baseline="30000">
              <a:solidFill>
                <a:srgbClr val="FF0000"/>
              </a:solidFill>
            </a:endParaRPr>
          </a:p>
        </p:txBody>
      </p:sp>
      <p:sp>
        <p:nvSpPr>
          <p:cNvPr id="264" name="Freeform 182"/>
          <p:cNvSpPr>
            <a:spLocks/>
          </p:cNvSpPr>
          <p:nvPr/>
        </p:nvSpPr>
        <p:spPr bwMode="auto">
          <a:xfrm>
            <a:off x="5817494" y="4625975"/>
            <a:ext cx="503238" cy="576262"/>
          </a:xfrm>
          <a:custGeom>
            <a:avLst/>
            <a:gdLst>
              <a:gd name="T0" fmla="*/ 503238 w 317"/>
              <a:gd name="T1" fmla="*/ 0 h 363"/>
              <a:gd name="T2" fmla="*/ 142875 w 317"/>
              <a:gd name="T3" fmla="*/ 215900 h 363"/>
              <a:gd name="T4" fmla="*/ 0 w 317"/>
              <a:gd name="T5" fmla="*/ 576262 h 363"/>
              <a:gd name="T6" fmla="*/ 0 60000 65536"/>
              <a:gd name="T7" fmla="*/ 0 60000 65536"/>
              <a:gd name="T8" fmla="*/ 0 60000 65536"/>
              <a:gd name="T9" fmla="*/ 0 w 317"/>
              <a:gd name="T10" fmla="*/ 0 h 363"/>
              <a:gd name="T11" fmla="*/ 317 w 317"/>
              <a:gd name="T12" fmla="*/ 363 h 363"/>
            </a:gdLst>
            <a:ahLst/>
            <a:cxnLst>
              <a:cxn ang="T6">
                <a:pos x="T0" y="T1"/>
              </a:cxn>
              <a:cxn ang="T7">
                <a:pos x="T2" y="T3"/>
              </a:cxn>
              <a:cxn ang="T8">
                <a:pos x="T4" y="T5"/>
              </a:cxn>
            </a:cxnLst>
            <a:rect l="T9" t="T10" r="T11" b="T12"/>
            <a:pathLst>
              <a:path w="317" h="363">
                <a:moveTo>
                  <a:pt x="317" y="0"/>
                </a:moveTo>
                <a:cubicBezTo>
                  <a:pt x="230" y="37"/>
                  <a:pt x="143" y="75"/>
                  <a:pt x="90" y="136"/>
                </a:cubicBezTo>
                <a:cubicBezTo>
                  <a:pt x="37" y="197"/>
                  <a:pt x="18" y="280"/>
                  <a:pt x="0" y="363"/>
                </a:cubicBezTo>
              </a:path>
            </a:pathLst>
          </a:custGeom>
          <a:noFill/>
          <a:ln w="25400">
            <a:solidFill>
              <a:schemeClr val="tx1"/>
            </a:solidFill>
            <a:round/>
            <a:headEnd/>
            <a:tailEnd type="triangle" w="med" len="med"/>
          </a:ln>
        </p:spPr>
        <p:txBody>
          <a:bodyPr>
            <a:prstTxWarp prst="textNoShape">
              <a:avLst/>
            </a:prstTxWarp>
          </a:bodyPr>
          <a:lstStyle/>
          <a:p>
            <a:endParaRPr lang="en-US"/>
          </a:p>
        </p:txBody>
      </p:sp>
      <p:sp>
        <p:nvSpPr>
          <p:cNvPr id="265" name="Oval 183"/>
          <p:cNvSpPr>
            <a:spLocks noChangeArrowheads="1"/>
          </p:cNvSpPr>
          <p:nvPr/>
        </p:nvSpPr>
        <p:spPr bwMode="auto">
          <a:xfrm>
            <a:off x="6393757" y="4770437"/>
            <a:ext cx="71437" cy="7143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66" name="Oval 184"/>
          <p:cNvSpPr>
            <a:spLocks noChangeArrowheads="1"/>
          </p:cNvSpPr>
          <p:nvPr/>
        </p:nvSpPr>
        <p:spPr bwMode="auto">
          <a:xfrm>
            <a:off x="6536632" y="4841875"/>
            <a:ext cx="71437" cy="71437"/>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67" name="Oval 185"/>
          <p:cNvSpPr>
            <a:spLocks noChangeArrowheads="1"/>
          </p:cNvSpPr>
          <p:nvPr/>
        </p:nvSpPr>
        <p:spPr bwMode="auto">
          <a:xfrm>
            <a:off x="6681094" y="4625975"/>
            <a:ext cx="71438" cy="71437"/>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68" name="Oval 186"/>
          <p:cNvSpPr>
            <a:spLocks noChangeArrowheads="1"/>
          </p:cNvSpPr>
          <p:nvPr/>
        </p:nvSpPr>
        <p:spPr bwMode="auto">
          <a:xfrm>
            <a:off x="6320732" y="4410075"/>
            <a:ext cx="71437" cy="71437"/>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69" name="Oval 187"/>
          <p:cNvSpPr>
            <a:spLocks noChangeArrowheads="1"/>
          </p:cNvSpPr>
          <p:nvPr/>
        </p:nvSpPr>
        <p:spPr bwMode="auto">
          <a:xfrm>
            <a:off x="6609657" y="4481512"/>
            <a:ext cx="71437" cy="7143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70" name="Oval 188"/>
          <p:cNvSpPr>
            <a:spLocks noChangeArrowheads="1"/>
          </p:cNvSpPr>
          <p:nvPr/>
        </p:nvSpPr>
        <p:spPr bwMode="auto">
          <a:xfrm>
            <a:off x="6177857" y="4554537"/>
            <a:ext cx="71437" cy="7143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71" name="Oval 189"/>
          <p:cNvSpPr>
            <a:spLocks noChangeArrowheads="1"/>
          </p:cNvSpPr>
          <p:nvPr/>
        </p:nvSpPr>
        <p:spPr bwMode="auto">
          <a:xfrm>
            <a:off x="6752532" y="4697412"/>
            <a:ext cx="71437" cy="7143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72" name="Oval 190"/>
          <p:cNvSpPr>
            <a:spLocks noChangeArrowheads="1"/>
          </p:cNvSpPr>
          <p:nvPr/>
        </p:nvSpPr>
        <p:spPr bwMode="auto">
          <a:xfrm>
            <a:off x="6669982" y="4808537"/>
            <a:ext cx="71437" cy="7143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grpSp>
        <p:nvGrpSpPr>
          <p:cNvPr id="273" name="Group 309"/>
          <p:cNvGrpSpPr>
            <a:grpSpLocks/>
          </p:cNvGrpSpPr>
          <p:nvPr/>
        </p:nvGrpSpPr>
        <p:grpSpPr bwMode="auto">
          <a:xfrm>
            <a:off x="5744469" y="5210175"/>
            <a:ext cx="504825" cy="142875"/>
            <a:chOff x="2426" y="2891"/>
            <a:chExt cx="318" cy="90"/>
          </a:xfrm>
        </p:grpSpPr>
        <p:sp>
          <p:nvSpPr>
            <p:cNvPr id="274" name="Oval 191"/>
            <p:cNvSpPr>
              <a:spLocks noChangeArrowheads="1"/>
            </p:cNvSpPr>
            <p:nvPr/>
          </p:nvSpPr>
          <p:spPr bwMode="auto">
            <a:xfrm>
              <a:off x="2426" y="2891"/>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75" name="Oval 192"/>
            <p:cNvSpPr>
              <a:spLocks noChangeArrowheads="1"/>
            </p:cNvSpPr>
            <p:nvPr/>
          </p:nvSpPr>
          <p:spPr bwMode="auto">
            <a:xfrm>
              <a:off x="2517" y="2936"/>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76" name="Oval 193"/>
            <p:cNvSpPr>
              <a:spLocks noChangeArrowheads="1"/>
            </p:cNvSpPr>
            <p:nvPr/>
          </p:nvSpPr>
          <p:spPr bwMode="auto">
            <a:xfrm>
              <a:off x="2562" y="2891"/>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77" name="Oval 194"/>
            <p:cNvSpPr>
              <a:spLocks noChangeArrowheads="1"/>
            </p:cNvSpPr>
            <p:nvPr/>
          </p:nvSpPr>
          <p:spPr bwMode="auto">
            <a:xfrm>
              <a:off x="2653" y="2936"/>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78" name="Oval 195"/>
            <p:cNvSpPr>
              <a:spLocks noChangeArrowheads="1"/>
            </p:cNvSpPr>
            <p:nvPr/>
          </p:nvSpPr>
          <p:spPr bwMode="auto">
            <a:xfrm>
              <a:off x="2699" y="2891"/>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grpSp>
      <p:grpSp>
        <p:nvGrpSpPr>
          <p:cNvPr id="279" name="Group 314"/>
          <p:cNvGrpSpPr>
            <a:grpSpLocks/>
          </p:cNvGrpSpPr>
          <p:nvPr/>
        </p:nvGrpSpPr>
        <p:grpSpPr bwMode="auto">
          <a:xfrm>
            <a:off x="7544694" y="4554537"/>
            <a:ext cx="2663825" cy="747713"/>
            <a:chOff x="3560" y="2478"/>
            <a:chExt cx="1678" cy="471"/>
          </a:xfrm>
        </p:grpSpPr>
        <p:sp>
          <p:nvSpPr>
            <p:cNvPr id="280" name="Text Box 196"/>
            <p:cNvSpPr txBox="1">
              <a:spLocks noChangeArrowheads="1"/>
            </p:cNvSpPr>
            <p:nvPr/>
          </p:nvSpPr>
          <p:spPr bwMode="auto">
            <a:xfrm>
              <a:off x="3696" y="2619"/>
              <a:ext cx="1542" cy="330"/>
            </a:xfrm>
            <a:prstGeom prst="rect">
              <a:avLst/>
            </a:prstGeom>
            <a:noFill/>
            <a:ln w="9525">
              <a:noFill/>
              <a:miter lim="800000"/>
              <a:headEnd/>
              <a:tailEnd/>
            </a:ln>
          </p:spPr>
          <p:txBody>
            <a:bodyPr>
              <a:prstTxWarp prst="textNoShape">
                <a:avLst/>
              </a:prstTxWarp>
              <a:spAutoFit/>
            </a:bodyPr>
            <a:lstStyle/>
            <a:p>
              <a:pPr>
                <a:spcBef>
                  <a:spcPct val="50000"/>
                </a:spcBef>
              </a:pPr>
              <a:r>
                <a:rPr lang="en-US" sz="1400" dirty="0"/>
                <a:t>Mean residence time of 15N in the litter</a:t>
              </a:r>
              <a:endParaRPr lang="fr-FR" sz="1400" dirty="0"/>
            </a:p>
          </p:txBody>
        </p:sp>
        <p:grpSp>
          <p:nvGrpSpPr>
            <p:cNvPr id="281" name="Group 201"/>
            <p:cNvGrpSpPr>
              <a:grpSpLocks/>
            </p:cNvGrpSpPr>
            <p:nvPr/>
          </p:nvGrpSpPr>
          <p:grpSpPr bwMode="auto">
            <a:xfrm>
              <a:off x="3560" y="2478"/>
              <a:ext cx="182" cy="231"/>
              <a:chOff x="3651" y="2296"/>
              <a:chExt cx="182" cy="231"/>
            </a:xfrm>
          </p:grpSpPr>
          <p:sp>
            <p:nvSpPr>
              <p:cNvPr id="282" name="Oval 197"/>
              <p:cNvSpPr>
                <a:spLocks noChangeArrowheads="1"/>
              </p:cNvSpPr>
              <p:nvPr/>
            </p:nvSpPr>
            <p:spPr bwMode="auto">
              <a:xfrm>
                <a:off x="3651" y="2341"/>
                <a:ext cx="182" cy="18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283" name="Text Box 198"/>
              <p:cNvSpPr txBox="1">
                <a:spLocks noChangeArrowheads="1"/>
              </p:cNvSpPr>
              <p:nvPr/>
            </p:nvSpPr>
            <p:spPr bwMode="auto">
              <a:xfrm>
                <a:off x="3651" y="2296"/>
                <a:ext cx="136" cy="231"/>
              </a:xfrm>
              <a:prstGeom prst="rect">
                <a:avLst/>
              </a:prstGeom>
              <a:noFill/>
              <a:ln w="9525">
                <a:noFill/>
                <a:miter lim="800000"/>
                <a:headEnd/>
                <a:tailEnd/>
              </a:ln>
            </p:spPr>
            <p:txBody>
              <a:bodyPr>
                <a:prstTxWarp prst="textNoShape">
                  <a:avLst/>
                </a:prstTxWarp>
                <a:spAutoFit/>
              </a:bodyPr>
              <a:lstStyle/>
              <a:p>
                <a:pPr>
                  <a:spcBef>
                    <a:spcPct val="50000"/>
                  </a:spcBef>
                </a:pPr>
                <a:r>
                  <a:rPr lang="fr-FR"/>
                  <a:t>1</a:t>
                </a:r>
              </a:p>
            </p:txBody>
          </p:sp>
        </p:grpSp>
      </p:grpSp>
      <p:pic>
        <p:nvPicPr>
          <p:cNvPr id="284" name="Picture 197"/>
          <p:cNvPicPr>
            <a:picLocks noChangeAspect="1" noChangeArrowheads="1"/>
          </p:cNvPicPr>
          <p:nvPr/>
        </p:nvPicPr>
        <p:blipFill>
          <a:blip r:embed="rId3"/>
          <a:srcRect/>
          <a:stretch>
            <a:fillRect/>
          </a:stretch>
        </p:blipFill>
        <p:spPr bwMode="auto">
          <a:xfrm>
            <a:off x="7689157" y="727075"/>
            <a:ext cx="3276600" cy="2459037"/>
          </a:xfrm>
          <a:prstGeom prst="rect">
            <a:avLst/>
          </a:prstGeom>
          <a:noFill/>
          <a:ln w="9525">
            <a:noFill/>
            <a:miter lim="800000"/>
            <a:headEnd/>
            <a:tailEnd/>
          </a:ln>
        </p:spPr>
      </p:pic>
      <p:sp>
        <p:nvSpPr>
          <p:cNvPr id="285" name="Text Box 198"/>
          <p:cNvSpPr txBox="1">
            <a:spLocks noChangeArrowheads="1"/>
          </p:cNvSpPr>
          <p:nvPr/>
        </p:nvSpPr>
        <p:spPr bwMode="auto">
          <a:xfrm>
            <a:off x="9994207" y="1817687"/>
            <a:ext cx="900112" cy="404813"/>
          </a:xfrm>
          <a:prstGeom prst="rect">
            <a:avLst/>
          </a:prstGeom>
          <a:solidFill>
            <a:srgbClr val="FFAFAF"/>
          </a:solidFill>
          <a:ln w="38100">
            <a:solidFill>
              <a:srgbClr val="FF0000"/>
            </a:solidFill>
            <a:miter lim="800000"/>
            <a:headEnd/>
            <a:tailEnd/>
          </a:ln>
        </p:spPr>
        <p:txBody>
          <a:bodyPr>
            <a:prstTxWarp prst="textNoShape">
              <a:avLst/>
            </a:prstTxWarp>
            <a:spAutoFit/>
          </a:bodyPr>
          <a:lstStyle/>
          <a:p>
            <a:pPr algn="ctr">
              <a:spcBef>
                <a:spcPct val="50000"/>
              </a:spcBef>
            </a:pPr>
            <a:r>
              <a:rPr lang="fr-FR" b="1" dirty="0" err="1"/>
              <a:t>k</a:t>
            </a:r>
            <a:r>
              <a:rPr lang="fr-FR" b="1" baseline="-25000" dirty="0" err="1"/>
              <a:t>litière</a:t>
            </a:r>
            <a:endParaRPr lang="fr-FR" b="1" baseline="-25000" dirty="0"/>
          </a:p>
        </p:txBody>
      </p:sp>
    </p:spTree>
    <p:extLst>
      <p:ext uri="{BB962C8B-B14F-4D97-AF65-F5344CB8AC3E}">
        <p14:creationId xmlns:p14="http://schemas.microsoft.com/office/powerpoint/2010/main" val="40526549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 name="Text Box 3"/>
          <p:cNvSpPr txBox="1">
            <a:spLocks noChangeArrowheads="1"/>
          </p:cNvSpPr>
          <p:nvPr/>
        </p:nvSpPr>
        <p:spPr bwMode="auto">
          <a:xfrm>
            <a:off x="-669701" y="-26193"/>
            <a:ext cx="128093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a:t>
            </a:r>
            <a:r>
              <a:rPr lang="en-US" altLang="fr-FR" sz="2000" b="1" dirty="0">
                <a:solidFill>
                  <a:schemeClr val="accent2"/>
                </a:solidFill>
              </a:rPr>
              <a:t>…….. </a:t>
            </a:r>
            <a:r>
              <a:rPr lang="en-US" altLang="fr-FR" sz="2000" b="1" dirty="0" smtClean="0">
                <a:solidFill>
                  <a:schemeClr val="accent2"/>
                </a:solidFill>
              </a:rPr>
              <a:t>Integration at ecosystem scale</a:t>
            </a:r>
            <a:endParaRPr lang="en-US" altLang="fr-FR" sz="2000" b="1" dirty="0">
              <a:solidFill>
                <a:schemeClr val="accent2"/>
              </a:solidFill>
            </a:endParaRPr>
          </a:p>
        </p:txBody>
      </p:sp>
      <p:sp>
        <p:nvSpPr>
          <p:cNvPr id="204" name="Rectangle 2"/>
          <p:cNvSpPr>
            <a:spLocks noGrp="1" noChangeArrowheads="1"/>
          </p:cNvSpPr>
          <p:nvPr>
            <p:ph type="title"/>
          </p:nvPr>
        </p:nvSpPr>
        <p:spPr>
          <a:xfrm>
            <a:off x="128924" y="465138"/>
            <a:ext cx="8642350" cy="868363"/>
          </a:xfrm>
        </p:spPr>
        <p:txBody>
          <a:bodyPr/>
          <a:lstStyle/>
          <a:p>
            <a:pPr algn="l" eaLnBrk="1" hangingPunct="1"/>
            <a:r>
              <a:rPr lang="fr-FR" sz="3000" i="1" dirty="0" smtClean="0">
                <a:latin typeface="Georgia" pitchFamily="-106" charset="0"/>
              </a:rPr>
              <a:t>Fit on </a:t>
            </a:r>
            <a:r>
              <a:rPr lang="fr-FR" sz="3000" i="1" dirty="0" err="1" smtClean="0">
                <a:latin typeface="Georgia" pitchFamily="-106" charset="0"/>
              </a:rPr>
              <a:t>litter</a:t>
            </a:r>
            <a:r>
              <a:rPr lang="fr-FR" sz="3000" i="1" dirty="0" smtClean="0">
                <a:latin typeface="Georgia" pitchFamily="-106" charset="0"/>
              </a:rPr>
              <a:t> data sets</a:t>
            </a:r>
            <a:endParaRPr lang="fr-FR" sz="3000" i="1" dirty="0">
              <a:latin typeface="Georgia" pitchFamily="-106" charset="0"/>
            </a:endParaRPr>
          </a:p>
        </p:txBody>
      </p:sp>
      <p:grpSp>
        <p:nvGrpSpPr>
          <p:cNvPr id="6" name="Group 32"/>
          <p:cNvGrpSpPr>
            <a:grpSpLocks/>
          </p:cNvGrpSpPr>
          <p:nvPr/>
        </p:nvGrpSpPr>
        <p:grpSpPr bwMode="auto">
          <a:xfrm>
            <a:off x="6455111" y="2044455"/>
            <a:ext cx="4365625" cy="3970337"/>
            <a:chOff x="5" y="1515"/>
            <a:chExt cx="2750" cy="2501"/>
          </a:xfrm>
        </p:grpSpPr>
        <p:pic>
          <p:nvPicPr>
            <p:cNvPr id="7" name="Picture 4"/>
            <p:cNvPicPr>
              <a:picLocks noChangeAspect="1" noChangeArrowheads="1"/>
            </p:cNvPicPr>
            <p:nvPr/>
          </p:nvPicPr>
          <p:blipFill>
            <a:blip r:embed="rId2"/>
            <a:srcRect l="6288" t="15132" r="7655" b="2580"/>
            <a:stretch>
              <a:fillRect/>
            </a:stretch>
          </p:blipFill>
          <p:spPr bwMode="auto">
            <a:xfrm>
              <a:off x="5" y="1515"/>
              <a:ext cx="1211" cy="1135"/>
            </a:xfrm>
            <a:prstGeom prst="rect">
              <a:avLst/>
            </a:prstGeom>
            <a:noFill/>
            <a:ln w="9525">
              <a:noFill/>
              <a:miter lim="800000"/>
              <a:headEnd/>
              <a:tailEnd/>
            </a:ln>
          </p:spPr>
        </p:pic>
        <p:pic>
          <p:nvPicPr>
            <p:cNvPr id="9" name="Picture 5"/>
            <p:cNvPicPr>
              <a:picLocks noChangeAspect="1" noChangeArrowheads="1"/>
            </p:cNvPicPr>
            <p:nvPr/>
          </p:nvPicPr>
          <p:blipFill>
            <a:blip r:embed="rId3"/>
            <a:srcRect l="5557" t="13976" r="4199" b="896"/>
            <a:stretch>
              <a:fillRect/>
            </a:stretch>
          </p:blipFill>
          <p:spPr bwMode="auto">
            <a:xfrm>
              <a:off x="1388" y="2870"/>
              <a:ext cx="1340" cy="1134"/>
            </a:xfrm>
            <a:prstGeom prst="rect">
              <a:avLst/>
            </a:prstGeom>
            <a:noFill/>
            <a:ln w="9525">
              <a:noFill/>
              <a:miter lim="800000"/>
              <a:headEnd/>
              <a:tailEnd/>
            </a:ln>
          </p:spPr>
        </p:pic>
        <p:pic>
          <p:nvPicPr>
            <p:cNvPr id="10" name="Picture 7"/>
            <p:cNvPicPr>
              <a:picLocks noChangeAspect="1" noChangeArrowheads="1"/>
            </p:cNvPicPr>
            <p:nvPr/>
          </p:nvPicPr>
          <p:blipFill>
            <a:blip r:embed="rId4"/>
            <a:srcRect t="16898" r="4095"/>
            <a:stretch>
              <a:fillRect/>
            </a:stretch>
          </p:blipFill>
          <p:spPr bwMode="auto">
            <a:xfrm>
              <a:off x="1302" y="1535"/>
              <a:ext cx="1453" cy="1133"/>
            </a:xfrm>
            <a:prstGeom prst="rect">
              <a:avLst/>
            </a:prstGeom>
            <a:noFill/>
            <a:ln w="9525">
              <a:noFill/>
              <a:miter lim="800000"/>
              <a:headEnd/>
              <a:tailEnd/>
            </a:ln>
          </p:spPr>
        </p:pic>
        <p:pic>
          <p:nvPicPr>
            <p:cNvPr id="11" name="Picture 10"/>
            <p:cNvPicPr>
              <a:picLocks noChangeAspect="1" noChangeArrowheads="1"/>
            </p:cNvPicPr>
            <p:nvPr/>
          </p:nvPicPr>
          <p:blipFill>
            <a:blip r:embed="rId5"/>
            <a:srcRect l="5663" t="19283" r="5663" b="1048"/>
            <a:stretch>
              <a:fillRect/>
            </a:stretch>
          </p:blipFill>
          <p:spPr bwMode="auto">
            <a:xfrm>
              <a:off x="31" y="2881"/>
              <a:ext cx="1433" cy="1135"/>
            </a:xfrm>
            <a:prstGeom prst="rect">
              <a:avLst/>
            </a:prstGeom>
            <a:noFill/>
            <a:ln w="9525">
              <a:noFill/>
              <a:miter lim="800000"/>
              <a:headEnd/>
              <a:tailEnd/>
            </a:ln>
          </p:spPr>
        </p:pic>
      </p:grpSp>
      <p:grpSp>
        <p:nvGrpSpPr>
          <p:cNvPr id="12" name="Group 33"/>
          <p:cNvGrpSpPr>
            <a:grpSpLocks/>
          </p:cNvGrpSpPr>
          <p:nvPr/>
        </p:nvGrpSpPr>
        <p:grpSpPr bwMode="auto">
          <a:xfrm>
            <a:off x="1773573" y="2039692"/>
            <a:ext cx="4471988" cy="3981450"/>
            <a:chOff x="2875" y="1512"/>
            <a:chExt cx="2817" cy="2508"/>
          </a:xfrm>
        </p:grpSpPr>
        <p:pic>
          <p:nvPicPr>
            <p:cNvPr id="13" name="Picture 8"/>
            <p:cNvPicPr>
              <a:picLocks noChangeAspect="1" noChangeArrowheads="1"/>
            </p:cNvPicPr>
            <p:nvPr/>
          </p:nvPicPr>
          <p:blipFill>
            <a:blip r:embed="rId6"/>
            <a:srcRect l="6247" t="18312" r="4997" b="1790"/>
            <a:stretch>
              <a:fillRect/>
            </a:stretch>
          </p:blipFill>
          <p:spPr bwMode="auto">
            <a:xfrm>
              <a:off x="2875" y="1520"/>
              <a:ext cx="1387" cy="1133"/>
            </a:xfrm>
            <a:prstGeom prst="rect">
              <a:avLst/>
            </a:prstGeom>
            <a:noFill/>
            <a:ln w="9525">
              <a:noFill/>
              <a:miter lim="800000"/>
              <a:headEnd/>
              <a:tailEnd/>
            </a:ln>
          </p:spPr>
        </p:pic>
        <p:pic>
          <p:nvPicPr>
            <p:cNvPr id="14" name="Picture 9"/>
            <p:cNvPicPr>
              <a:picLocks noChangeAspect="1" noChangeArrowheads="1"/>
            </p:cNvPicPr>
            <p:nvPr/>
          </p:nvPicPr>
          <p:blipFill>
            <a:blip r:embed="rId7"/>
            <a:srcRect l="5222" t="17482" r="3978" b="1910"/>
            <a:stretch>
              <a:fillRect/>
            </a:stretch>
          </p:blipFill>
          <p:spPr bwMode="auto">
            <a:xfrm>
              <a:off x="4241" y="1512"/>
              <a:ext cx="1451" cy="1132"/>
            </a:xfrm>
            <a:prstGeom prst="rect">
              <a:avLst/>
            </a:prstGeom>
            <a:noFill/>
            <a:ln w="9525">
              <a:noFill/>
              <a:miter lim="800000"/>
              <a:headEnd/>
              <a:tailEnd/>
            </a:ln>
          </p:spPr>
        </p:pic>
        <p:pic>
          <p:nvPicPr>
            <p:cNvPr id="15" name="Picture 11"/>
            <p:cNvPicPr>
              <a:picLocks noChangeAspect="1" noChangeArrowheads="1"/>
            </p:cNvPicPr>
            <p:nvPr/>
          </p:nvPicPr>
          <p:blipFill>
            <a:blip r:embed="rId8"/>
            <a:srcRect l="3978" t="12599" r="2734" b="1523"/>
            <a:stretch>
              <a:fillRect/>
            </a:stretch>
          </p:blipFill>
          <p:spPr bwMode="auto">
            <a:xfrm>
              <a:off x="2895" y="2850"/>
              <a:ext cx="1372" cy="1134"/>
            </a:xfrm>
            <a:prstGeom prst="rect">
              <a:avLst/>
            </a:prstGeom>
            <a:noFill/>
            <a:ln w="9525">
              <a:noFill/>
              <a:miter lim="800000"/>
              <a:headEnd/>
              <a:tailEnd/>
            </a:ln>
          </p:spPr>
        </p:pic>
        <p:pic>
          <p:nvPicPr>
            <p:cNvPr id="16" name="Picture 12"/>
            <p:cNvPicPr>
              <a:picLocks noChangeAspect="1" noChangeArrowheads="1"/>
            </p:cNvPicPr>
            <p:nvPr/>
          </p:nvPicPr>
          <p:blipFill>
            <a:blip r:embed="rId9"/>
            <a:srcRect l="5222" t="19623" r="3978" b="276"/>
            <a:stretch>
              <a:fillRect/>
            </a:stretch>
          </p:blipFill>
          <p:spPr bwMode="auto">
            <a:xfrm>
              <a:off x="4246" y="2888"/>
              <a:ext cx="1426" cy="1132"/>
            </a:xfrm>
            <a:prstGeom prst="rect">
              <a:avLst/>
            </a:prstGeom>
            <a:noFill/>
            <a:ln w="9525">
              <a:noFill/>
              <a:miter lim="800000"/>
              <a:headEnd/>
              <a:tailEnd/>
            </a:ln>
          </p:spPr>
        </p:pic>
      </p:grpSp>
      <p:sp>
        <p:nvSpPr>
          <p:cNvPr id="18" name="Text Box 25"/>
          <p:cNvSpPr txBox="1">
            <a:spLocks noChangeArrowheads="1"/>
          </p:cNvSpPr>
          <p:nvPr/>
        </p:nvSpPr>
        <p:spPr bwMode="auto">
          <a:xfrm>
            <a:off x="1989473" y="1396755"/>
            <a:ext cx="3960813" cy="376237"/>
          </a:xfrm>
          <a:prstGeom prst="rect">
            <a:avLst/>
          </a:prstGeom>
          <a:noFill/>
          <a:ln w="9525" cap="rnd">
            <a:solidFill>
              <a:schemeClr val="bg2"/>
            </a:solidFill>
            <a:prstDash val="sysDot"/>
            <a:miter lim="800000"/>
            <a:headEnd/>
            <a:tailEnd/>
          </a:ln>
        </p:spPr>
        <p:txBody>
          <a:bodyPr>
            <a:prstTxWarp prst="textNoShape">
              <a:avLst/>
            </a:prstTxWarp>
            <a:spAutoFit/>
          </a:bodyPr>
          <a:lstStyle/>
          <a:p>
            <a:pPr algn="ctr">
              <a:spcBef>
                <a:spcPct val="50000"/>
              </a:spcBef>
            </a:pPr>
            <a:r>
              <a:rPr lang="fr-FR"/>
              <a:t>Mull</a:t>
            </a:r>
          </a:p>
        </p:txBody>
      </p:sp>
      <p:sp>
        <p:nvSpPr>
          <p:cNvPr id="19" name="Text Box 26"/>
          <p:cNvSpPr txBox="1">
            <a:spLocks noChangeArrowheads="1"/>
          </p:cNvSpPr>
          <p:nvPr/>
        </p:nvSpPr>
        <p:spPr bwMode="auto">
          <a:xfrm>
            <a:off x="6671011" y="1396755"/>
            <a:ext cx="3960812" cy="376237"/>
          </a:xfrm>
          <a:prstGeom prst="rect">
            <a:avLst/>
          </a:prstGeom>
          <a:noFill/>
          <a:ln w="9525" cap="rnd">
            <a:solidFill>
              <a:schemeClr val="bg2"/>
            </a:solidFill>
            <a:prstDash val="sysDot"/>
            <a:miter lim="800000"/>
            <a:headEnd/>
            <a:tailEnd/>
          </a:ln>
        </p:spPr>
        <p:txBody>
          <a:bodyPr>
            <a:prstTxWarp prst="textNoShape">
              <a:avLst/>
            </a:prstTxWarp>
            <a:spAutoFit/>
          </a:bodyPr>
          <a:lstStyle/>
          <a:p>
            <a:pPr algn="ctr">
              <a:spcBef>
                <a:spcPct val="50000"/>
              </a:spcBef>
            </a:pPr>
            <a:r>
              <a:rPr lang="fr-FR"/>
              <a:t>Moder</a:t>
            </a:r>
          </a:p>
        </p:txBody>
      </p:sp>
      <p:sp>
        <p:nvSpPr>
          <p:cNvPr id="20" name="Text Box 31"/>
          <p:cNvSpPr txBox="1">
            <a:spLocks noChangeArrowheads="1"/>
          </p:cNvSpPr>
          <p:nvPr/>
        </p:nvSpPr>
        <p:spPr bwMode="auto">
          <a:xfrm>
            <a:off x="4510423" y="5922717"/>
            <a:ext cx="3600450" cy="376238"/>
          </a:xfrm>
          <a:prstGeom prst="rect">
            <a:avLst/>
          </a:prstGeom>
          <a:solidFill>
            <a:schemeClr val="bg1"/>
          </a:solidFill>
          <a:ln w="9525">
            <a:solidFill>
              <a:schemeClr val="tx1"/>
            </a:solidFill>
            <a:miter lim="800000"/>
            <a:headEnd/>
            <a:tailEnd/>
          </a:ln>
        </p:spPr>
        <p:txBody>
          <a:bodyPr>
            <a:prstTxWarp prst="textNoShape">
              <a:avLst/>
            </a:prstTxWarp>
            <a:spAutoFit/>
          </a:bodyPr>
          <a:lstStyle/>
          <a:p>
            <a:pPr algn="ctr">
              <a:spcBef>
                <a:spcPct val="50000"/>
              </a:spcBef>
            </a:pPr>
            <a:r>
              <a:rPr lang="fr-FR"/>
              <a:t>N</a:t>
            </a:r>
            <a:r>
              <a:rPr lang="fr-FR" baseline="-25000"/>
              <a:t>Litière</a:t>
            </a:r>
            <a:r>
              <a:rPr lang="fr-FR"/>
              <a:t> = N</a:t>
            </a:r>
            <a:r>
              <a:rPr lang="fr-FR" baseline="-25000"/>
              <a:t>o</a:t>
            </a:r>
            <a:r>
              <a:rPr lang="fr-FR"/>
              <a:t> . exp(- k</a:t>
            </a:r>
            <a:r>
              <a:rPr lang="fr-FR" baseline="-25000"/>
              <a:t>Litière</a:t>
            </a:r>
            <a:r>
              <a:rPr lang="fr-FR"/>
              <a:t> . t)</a:t>
            </a:r>
          </a:p>
        </p:txBody>
      </p:sp>
    </p:spTree>
    <p:extLst>
      <p:ext uri="{BB962C8B-B14F-4D97-AF65-F5344CB8AC3E}">
        <p14:creationId xmlns:p14="http://schemas.microsoft.com/office/powerpoint/2010/main" val="18523780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 name="Text Box 3"/>
          <p:cNvSpPr txBox="1">
            <a:spLocks noChangeArrowheads="1"/>
          </p:cNvSpPr>
          <p:nvPr/>
        </p:nvSpPr>
        <p:spPr bwMode="auto">
          <a:xfrm>
            <a:off x="-669701" y="-26193"/>
            <a:ext cx="128093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a:t>
            </a:r>
            <a:r>
              <a:rPr lang="en-US" altLang="fr-FR" sz="2000" b="1" dirty="0">
                <a:solidFill>
                  <a:schemeClr val="accent2"/>
                </a:solidFill>
              </a:rPr>
              <a:t>…….. </a:t>
            </a:r>
            <a:r>
              <a:rPr lang="en-US" altLang="fr-FR" sz="2000" b="1" dirty="0" smtClean="0">
                <a:solidFill>
                  <a:schemeClr val="accent2"/>
                </a:solidFill>
              </a:rPr>
              <a:t>Integration at ecosystem scale</a:t>
            </a:r>
            <a:endParaRPr lang="en-US" altLang="fr-FR" sz="2000" b="1" dirty="0">
              <a:solidFill>
                <a:schemeClr val="accent2"/>
              </a:solidFill>
            </a:endParaRPr>
          </a:p>
        </p:txBody>
      </p:sp>
      <p:sp>
        <p:nvSpPr>
          <p:cNvPr id="204" name="Rectangle 2"/>
          <p:cNvSpPr>
            <a:spLocks noGrp="1" noChangeArrowheads="1"/>
          </p:cNvSpPr>
          <p:nvPr>
            <p:ph type="title"/>
          </p:nvPr>
        </p:nvSpPr>
        <p:spPr>
          <a:xfrm>
            <a:off x="0" y="465138"/>
            <a:ext cx="8642350" cy="868363"/>
          </a:xfrm>
        </p:spPr>
        <p:txBody>
          <a:bodyPr/>
          <a:lstStyle/>
          <a:p>
            <a:pPr algn="l" eaLnBrk="1" hangingPunct="1"/>
            <a:r>
              <a:rPr lang="fr-FR" sz="3000" i="1" dirty="0" err="1" smtClean="0">
                <a:latin typeface="Georgia" pitchFamily="-106" charset="0"/>
              </a:rPr>
              <a:t>Mean</a:t>
            </a:r>
            <a:r>
              <a:rPr lang="fr-FR" sz="3000" i="1" dirty="0" smtClean="0">
                <a:latin typeface="Georgia" pitchFamily="-106" charset="0"/>
              </a:rPr>
              <a:t> N </a:t>
            </a:r>
            <a:r>
              <a:rPr lang="fr-FR" sz="3000" i="1" dirty="0" err="1" smtClean="0">
                <a:latin typeface="Georgia" pitchFamily="-106" charset="0"/>
              </a:rPr>
              <a:t>residence</a:t>
            </a:r>
            <a:r>
              <a:rPr lang="fr-FR" sz="3000" i="1" dirty="0" smtClean="0">
                <a:latin typeface="Georgia" pitchFamily="-106" charset="0"/>
              </a:rPr>
              <a:t> time</a:t>
            </a:r>
            <a:endParaRPr lang="fr-FR" sz="3000" i="1" dirty="0">
              <a:latin typeface="Georgia" pitchFamily="-106" charset="0"/>
            </a:endParaRPr>
          </a:p>
        </p:txBody>
      </p:sp>
      <p:sp>
        <p:nvSpPr>
          <p:cNvPr id="6" name="Rectangle 3"/>
          <p:cNvSpPr txBox="1">
            <a:spLocks noChangeArrowheads="1"/>
          </p:cNvSpPr>
          <p:nvPr/>
        </p:nvSpPr>
        <p:spPr>
          <a:xfrm>
            <a:off x="1448873" y="1507030"/>
            <a:ext cx="8291513" cy="12239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200" dirty="0" smtClean="0">
                <a:latin typeface="Georgia" pitchFamily="-106" charset="0"/>
              </a:rPr>
              <a:t>MRT = 1 / k</a:t>
            </a:r>
          </a:p>
          <a:p>
            <a:pPr>
              <a:buFont typeface="Symbol" pitchFamily="-106" charset="2"/>
              <a:buChar char="Þ"/>
            </a:pPr>
            <a:r>
              <a:rPr lang="fr-FR" sz="2200" dirty="0" err="1" smtClean="0">
                <a:latin typeface="Georgia" pitchFamily="-106" charset="0"/>
              </a:rPr>
              <a:t>With</a:t>
            </a:r>
            <a:r>
              <a:rPr lang="fr-FR" sz="2200" dirty="0" smtClean="0">
                <a:latin typeface="Georgia" pitchFamily="-106" charset="0"/>
              </a:rPr>
              <a:t> k – </a:t>
            </a:r>
            <a:r>
              <a:rPr lang="fr-FR" sz="2200" baseline="30000" dirty="0" smtClean="0">
                <a:latin typeface="Georgia" pitchFamily="-106" charset="0"/>
              </a:rPr>
              <a:t>15</a:t>
            </a:r>
            <a:r>
              <a:rPr lang="fr-FR" sz="2200" dirty="0" smtClean="0">
                <a:latin typeface="Georgia" pitchFamily="-106" charset="0"/>
              </a:rPr>
              <a:t>N, the </a:t>
            </a:r>
            <a:r>
              <a:rPr lang="fr-FR" sz="2200" dirty="0" err="1" smtClean="0">
                <a:latin typeface="Georgia" pitchFamily="-106" charset="0"/>
              </a:rPr>
              <a:t>cinetic</a:t>
            </a:r>
            <a:r>
              <a:rPr lang="fr-FR" sz="2200" dirty="0" smtClean="0">
                <a:latin typeface="Georgia" pitchFamily="-106" charset="0"/>
              </a:rPr>
              <a:t> </a:t>
            </a:r>
            <a:r>
              <a:rPr lang="fr-FR" sz="2200" dirty="0" err="1" smtClean="0">
                <a:latin typeface="Georgia" pitchFamily="-106" charset="0"/>
              </a:rPr>
              <a:t>parameter</a:t>
            </a:r>
            <a:r>
              <a:rPr lang="fr-FR" sz="2200" dirty="0" smtClean="0">
                <a:latin typeface="Georgia" pitchFamily="-106" charset="0"/>
              </a:rPr>
              <a:t> of N </a:t>
            </a:r>
            <a:r>
              <a:rPr lang="fr-FR" sz="2200" dirty="0" err="1" smtClean="0">
                <a:latin typeface="Georgia" pitchFamily="-106" charset="0"/>
              </a:rPr>
              <a:t>litter</a:t>
            </a:r>
            <a:r>
              <a:rPr lang="fr-FR" sz="2200" dirty="0" smtClean="0">
                <a:latin typeface="Georgia" pitchFamily="-106" charset="0"/>
              </a:rPr>
              <a:t> </a:t>
            </a:r>
            <a:r>
              <a:rPr lang="fr-FR" sz="2200" dirty="0" err="1" smtClean="0">
                <a:latin typeface="Georgia" pitchFamily="-106" charset="0"/>
              </a:rPr>
              <a:t>decomposition</a:t>
            </a:r>
            <a:endParaRPr lang="fr-FR" sz="2200" dirty="0">
              <a:latin typeface="Georgia" pitchFamily="-106" charset="0"/>
            </a:endParaRPr>
          </a:p>
        </p:txBody>
      </p:sp>
      <p:graphicFrame>
        <p:nvGraphicFramePr>
          <p:cNvPr id="7" name="Group 99"/>
          <p:cNvGraphicFramePr>
            <a:graphicFrameLocks noGrp="1"/>
          </p:cNvGraphicFramePr>
          <p:nvPr>
            <p:ph sz="half" idx="4294967295"/>
            <p:extLst>
              <p:ext uri="{D42A27DB-BD31-4B8C-83A1-F6EECF244321}">
                <p14:modId xmlns:p14="http://schemas.microsoft.com/office/powerpoint/2010/main" val="620396409"/>
              </p:ext>
            </p:extLst>
          </p:nvPr>
        </p:nvGraphicFramePr>
        <p:xfrm>
          <a:off x="1261549" y="2730992"/>
          <a:ext cx="8478837" cy="2091818"/>
        </p:xfrm>
        <a:graphic>
          <a:graphicData uri="http://schemas.openxmlformats.org/drawingml/2006/table">
            <a:tbl>
              <a:tblPr/>
              <a:tblGrid>
                <a:gridCol w="873125"/>
                <a:gridCol w="765175"/>
                <a:gridCol w="746125"/>
                <a:gridCol w="1017587"/>
                <a:gridCol w="728663"/>
                <a:gridCol w="712787"/>
                <a:gridCol w="719138"/>
                <a:gridCol w="727075"/>
                <a:gridCol w="728662"/>
                <a:gridCol w="728663"/>
                <a:gridCol w="731837"/>
              </a:tblGrid>
              <a:tr h="6588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Georgia" charset="0"/>
                        <a:ea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a:ln>
                            <a:noFill/>
                          </a:ln>
                          <a:solidFill>
                            <a:schemeClr val="tx1"/>
                          </a:solidFill>
                          <a:effectLst/>
                          <a:latin typeface="Georgia" charset="0"/>
                          <a:ea typeface="Arial" charset="0"/>
                          <a:cs typeface="Arial" charset="0"/>
                        </a:rPr>
                        <a:t>Aubure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a:ln>
                            <a:noFill/>
                          </a:ln>
                          <a:solidFill>
                            <a:schemeClr val="tx1"/>
                          </a:solidFill>
                          <a:effectLst/>
                          <a:latin typeface="Georgia" charset="0"/>
                          <a:ea typeface="Arial" charset="0"/>
                          <a:cs typeface="Arial" charset="0"/>
                        </a:rPr>
                        <a:t>Ebrach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a:ln>
                            <a:noFill/>
                          </a:ln>
                          <a:solidFill>
                            <a:schemeClr val="tx1"/>
                          </a:solidFill>
                          <a:effectLst/>
                          <a:latin typeface="Georgia" charset="0"/>
                          <a:ea typeface="Arial" charset="0"/>
                          <a:cs typeface="Arial" charset="0"/>
                        </a:rPr>
                        <a:t>Collelongo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a:ln>
                            <a:noFill/>
                          </a:ln>
                          <a:solidFill>
                            <a:schemeClr val="tx1"/>
                          </a:solidFill>
                          <a:effectLst/>
                          <a:latin typeface="Georgia" charset="0"/>
                          <a:ea typeface="Arial" charset="0"/>
                          <a:cs typeface="Arial" charset="0"/>
                        </a:rPr>
                        <a:t>Het 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a:ln>
                            <a:noFill/>
                          </a:ln>
                          <a:solidFill>
                            <a:schemeClr val="tx1"/>
                          </a:solidFill>
                          <a:effectLst/>
                          <a:latin typeface="Georgia" charset="0"/>
                          <a:ea typeface="Arial" charset="0"/>
                          <a:cs typeface="Arial" charset="0"/>
                        </a:rPr>
                        <a:t>Het 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a:ln>
                            <a:noFill/>
                          </a:ln>
                          <a:solidFill>
                            <a:schemeClr val="tx1"/>
                          </a:solidFill>
                          <a:effectLst/>
                          <a:latin typeface="Georgia" charset="0"/>
                          <a:ea typeface="Arial" charset="0"/>
                          <a:cs typeface="Arial" charset="0"/>
                        </a:rPr>
                        <a:t>Het 26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a:ln>
                            <a:noFill/>
                          </a:ln>
                          <a:solidFill>
                            <a:schemeClr val="tx1"/>
                          </a:solidFill>
                          <a:effectLst/>
                          <a:latin typeface="Georgia" charset="0"/>
                          <a:ea typeface="Arial" charset="0"/>
                          <a:cs typeface="Arial" charset="0"/>
                        </a:rPr>
                        <a:t>Het 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a:ln>
                            <a:noFill/>
                          </a:ln>
                          <a:solidFill>
                            <a:schemeClr val="tx1"/>
                          </a:solidFill>
                          <a:effectLst/>
                          <a:latin typeface="Georgia" charset="0"/>
                          <a:ea typeface="Arial" charset="0"/>
                          <a:cs typeface="Arial" charset="0"/>
                        </a:rPr>
                        <a:t>Het 55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a:ln>
                            <a:noFill/>
                          </a:ln>
                          <a:solidFill>
                            <a:schemeClr val="tx1"/>
                          </a:solidFill>
                          <a:effectLst/>
                          <a:latin typeface="Georgia" charset="0"/>
                          <a:ea typeface="Arial" charset="0"/>
                          <a:cs typeface="Arial" charset="0"/>
                        </a:rPr>
                        <a:t>Het 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a:ln>
                            <a:noFill/>
                          </a:ln>
                          <a:solidFill>
                            <a:schemeClr val="tx1"/>
                          </a:solidFill>
                          <a:effectLst/>
                          <a:latin typeface="Georgia" charset="0"/>
                          <a:ea typeface="Arial" charset="0"/>
                          <a:cs typeface="Arial" charset="0"/>
                        </a:rPr>
                        <a:t>Het 88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88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a:ln>
                            <a:noFill/>
                          </a:ln>
                          <a:solidFill>
                            <a:schemeClr val="tx1"/>
                          </a:solidFill>
                          <a:effectLst/>
                          <a:latin typeface="Georgia" charset="0"/>
                          <a:ea typeface="Arial" charset="0"/>
                          <a:cs typeface="Arial" charset="0"/>
                        </a:rPr>
                        <a:t>k – </a:t>
                      </a:r>
                      <a:r>
                        <a:rPr kumimoji="0" lang="fr-FR" sz="1400" b="0" i="0" u="none" strike="noStrike" cap="none" normalizeH="0" baseline="30000">
                          <a:ln>
                            <a:noFill/>
                          </a:ln>
                          <a:solidFill>
                            <a:schemeClr val="tx1"/>
                          </a:solidFill>
                          <a:effectLst/>
                          <a:latin typeface="Georgia" charset="0"/>
                          <a:ea typeface="Arial" charset="0"/>
                          <a:cs typeface="Arial" charset="0"/>
                        </a:rPr>
                        <a:t>15</a:t>
                      </a:r>
                      <a:r>
                        <a:rPr kumimoji="0" lang="fr-FR" sz="1400" b="0" i="0" u="none" strike="noStrike" cap="none" normalizeH="0" baseline="0">
                          <a:ln>
                            <a:noFill/>
                          </a:ln>
                          <a:solidFill>
                            <a:schemeClr val="tx1"/>
                          </a:solidFill>
                          <a:effectLst/>
                          <a:latin typeface="Georgia" charset="0"/>
                          <a:ea typeface="Arial" charset="0"/>
                          <a:cs typeface="Arial" charset="0"/>
                        </a:rPr>
                        <a:t>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a:ln>
                            <a:noFill/>
                          </a:ln>
                          <a:solidFill>
                            <a:schemeClr val="tx1"/>
                          </a:solidFill>
                          <a:effectLst/>
                          <a:latin typeface="Georgia" charset="0"/>
                          <a:ea typeface="Arial" charset="0"/>
                          <a:cs typeface="Arial" charset="0"/>
                        </a:rPr>
                        <a:t>(an</a:t>
                      </a:r>
                      <a:r>
                        <a:rPr kumimoji="0" lang="fr-FR" sz="1400" b="0" i="0" u="none" strike="noStrike" cap="none" normalizeH="0" baseline="30000">
                          <a:ln>
                            <a:noFill/>
                          </a:ln>
                          <a:solidFill>
                            <a:schemeClr val="tx1"/>
                          </a:solidFill>
                          <a:effectLst/>
                          <a:latin typeface="Georgia" charset="0"/>
                          <a:ea typeface="Arial" charset="0"/>
                          <a:cs typeface="Arial" charset="0"/>
                        </a:rPr>
                        <a:t>-1</a:t>
                      </a:r>
                      <a:r>
                        <a:rPr kumimoji="0" lang="fr-FR" sz="1400" b="0" i="0" u="none" strike="noStrike" cap="none" normalizeH="0" baseline="0">
                          <a:ln>
                            <a:noFill/>
                          </a:ln>
                          <a:solidFill>
                            <a:schemeClr val="tx1"/>
                          </a:solidFill>
                          <a:effectLst/>
                          <a:latin typeface="Georgia" charset="0"/>
                          <a:ea typeface="Arial" charset="0"/>
                          <a:cs typeface="Arial" charset="0"/>
                        </a:rPr>
                        <a:t>)</a:t>
                      </a:r>
                      <a:endParaRPr kumimoji="0" lang="fr-FR" sz="1400" b="0" i="0" u="none" strike="noStrike" cap="none" normalizeH="0" baseline="30000">
                        <a:ln>
                          <a:noFill/>
                        </a:ln>
                        <a:solidFill>
                          <a:schemeClr val="tx1"/>
                        </a:solidFill>
                        <a:effectLst/>
                        <a:latin typeface="Georgia" charset="0"/>
                        <a:ea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a:ln>
                            <a:noFill/>
                          </a:ln>
                          <a:solidFill>
                            <a:schemeClr val="tx1"/>
                          </a:solidFill>
                          <a:effectLst/>
                          <a:latin typeface="Georgia" charset="0"/>
                          <a:ea typeface="Arial" charset="0"/>
                          <a:cs typeface="Arial" charset="0"/>
                        </a:rPr>
                        <a:t>0.34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a:ln>
                            <a:noFill/>
                          </a:ln>
                          <a:solidFill>
                            <a:schemeClr val="tx1"/>
                          </a:solidFill>
                          <a:effectLst/>
                          <a:latin typeface="Georgia" charset="0"/>
                          <a:ea typeface="Arial" charset="0"/>
                          <a:cs typeface="Arial" charset="0"/>
                        </a:rPr>
                        <a:t>0.43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a:ln>
                            <a:noFill/>
                          </a:ln>
                          <a:solidFill>
                            <a:schemeClr val="tx1"/>
                          </a:solidFill>
                          <a:effectLst/>
                          <a:latin typeface="Georgia" charset="0"/>
                          <a:ea typeface="Arial" charset="0"/>
                          <a:cs typeface="Arial" charset="0"/>
                        </a:rPr>
                        <a:t>0.23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a:ln>
                            <a:noFill/>
                          </a:ln>
                          <a:solidFill>
                            <a:schemeClr val="tx1"/>
                          </a:solidFill>
                          <a:effectLst/>
                          <a:latin typeface="Georgia" charset="0"/>
                          <a:ea typeface="Arial" charset="0"/>
                          <a:cs typeface="Arial" charset="0"/>
                        </a:rPr>
                        <a:t>0.71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a:ln>
                            <a:noFill/>
                          </a:ln>
                          <a:solidFill>
                            <a:schemeClr val="tx1"/>
                          </a:solidFill>
                          <a:effectLst/>
                          <a:latin typeface="Georgia" charset="0"/>
                          <a:ea typeface="Arial" charset="0"/>
                          <a:cs typeface="Arial" charset="0"/>
                        </a:rPr>
                        <a:t>0.67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a:ln>
                            <a:noFill/>
                          </a:ln>
                          <a:solidFill>
                            <a:schemeClr val="tx1"/>
                          </a:solidFill>
                          <a:effectLst/>
                          <a:latin typeface="Georgia" charset="0"/>
                          <a:ea typeface="Arial" charset="0"/>
                          <a:cs typeface="Arial" charset="0"/>
                        </a:rPr>
                        <a:t>0.36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a:ln>
                            <a:noFill/>
                          </a:ln>
                          <a:solidFill>
                            <a:schemeClr val="tx1"/>
                          </a:solidFill>
                          <a:effectLst/>
                          <a:latin typeface="Georgia" charset="0"/>
                          <a:ea typeface="Arial" charset="0"/>
                          <a:cs typeface="Arial" charset="0"/>
                        </a:rPr>
                        <a:t>0.35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a:ln>
                            <a:noFill/>
                          </a:ln>
                          <a:solidFill>
                            <a:schemeClr val="tx1"/>
                          </a:solidFill>
                          <a:effectLst/>
                          <a:latin typeface="Georgia" charset="0"/>
                          <a:ea typeface="Arial" charset="0"/>
                          <a:cs typeface="Arial" charset="0"/>
                        </a:rPr>
                        <a:t>0.50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a:ln>
                            <a:noFill/>
                          </a:ln>
                          <a:solidFill>
                            <a:schemeClr val="tx1"/>
                          </a:solidFill>
                          <a:effectLst/>
                          <a:latin typeface="Georgia" charset="0"/>
                          <a:ea typeface="Arial" charset="0"/>
                          <a:cs typeface="Arial" charset="0"/>
                        </a:rPr>
                        <a:t>0.71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a:ln>
                            <a:noFill/>
                          </a:ln>
                          <a:solidFill>
                            <a:schemeClr val="tx1"/>
                          </a:solidFill>
                          <a:effectLst/>
                          <a:latin typeface="Georgia" charset="0"/>
                          <a:ea typeface="Arial" charset="0"/>
                          <a:cs typeface="Arial" charset="0"/>
                        </a:rPr>
                        <a:t>0.31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88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a:ln>
                            <a:noFill/>
                          </a:ln>
                          <a:solidFill>
                            <a:schemeClr val="tx1"/>
                          </a:solidFill>
                          <a:effectLst/>
                          <a:latin typeface="Georgia" charset="0"/>
                          <a:ea typeface="Arial" charset="0"/>
                          <a:cs typeface="Arial" charset="0"/>
                        </a:rPr>
                        <a:t>MRT </a:t>
                      </a:r>
                      <a:r>
                        <a:rPr kumimoji="0" lang="fr-FR" sz="1400" b="0" i="0" u="none" strike="noStrike" cap="none" normalizeH="0" baseline="30000">
                          <a:ln>
                            <a:noFill/>
                          </a:ln>
                          <a:solidFill>
                            <a:schemeClr val="tx1"/>
                          </a:solidFill>
                          <a:effectLst/>
                          <a:latin typeface="Georgia" charset="0"/>
                          <a:ea typeface="Arial" charset="0"/>
                          <a:cs typeface="Arial" charset="0"/>
                        </a:rPr>
                        <a:t>15</a:t>
                      </a:r>
                      <a:r>
                        <a:rPr kumimoji="0" lang="fr-FR" sz="1400" b="0" i="0" u="none" strike="noStrike" cap="none" normalizeH="0" baseline="0">
                          <a:ln>
                            <a:noFill/>
                          </a:ln>
                          <a:solidFill>
                            <a:schemeClr val="tx1"/>
                          </a:solidFill>
                          <a:effectLst/>
                          <a:latin typeface="Georgia" charset="0"/>
                          <a:ea typeface="Arial" charset="0"/>
                          <a:cs typeface="Arial" charset="0"/>
                        </a:rPr>
                        <a:t>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a:ln>
                            <a:noFill/>
                          </a:ln>
                          <a:solidFill>
                            <a:schemeClr val="tx1"/>
                          </a:solidFill>
                          <a:effectLst/>
                          <a:latin typeface="Georgia" charset="0"/>
                          <a:ea typeface="Arial" charset="0"/>
                          <a:cs typeface="Arial" charset="0"/>
                        </a:rPr>
                        <a:t>(ans)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a:ln>
                            <a:noFill/>
                          </a:ln>
                          <a:solidFill>
                            <a:schemeClr val="tx1"/>
                          </a:solidFill>
                          <a:effectLst/>
                          <a:latin typeface="Georgia" charset="0"/>
                          <a:ea typeface="Arial" charset="0"/>
                          <a:cs typeface="Arial" charset="0"/>
                        </a:rPr>
                        <a:t>2.9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a:ln>
                            <a:noFill/>
                          </a:ln>
                          <a:solidFill>
                            <a:schemeClr val="tx1"/>
                          </a:solidFill>
                          <a:effectLst/>
                          <a:latin typeface="Georgia" charset="0"/>
                          <a:ea typeface="Arial" charset="0"/>
                          <a:cs typeface="Arial" charset="0"/>
                        </a:rPr>
                        <a:t>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a:ln>
                            <a:noFill/>
                          </a:ln>
                          <a:solidFill>
                            <a:schemeClr val="tx1"/>
                          </a:solidFill>
                          <a:effectLst/>
                          <a:latin typeface="Georgia" charset="0"/>
                          <a:ea typeface="Arial" charset="0"/>
                          <a:cs typeface="Arial" charset="0"/>
                        </a:rPr>
                        <a:t>4.4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a:ln>
                            <a:noFill/>
                          </a:ln>
                          <a:solidFill>
                            <a:schemeClr val="tx1"/>
                          </a:solidFill>
                          <a:effectLst/>
                          <a:latin typeface="Georgia" charset="0"/>
                          <a:ea typeface="Arial" charset="0"/>
                          <a:cs typeface="Arial" charset="0"/>
                        </a:rPr>
                        <a:t>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a:ln>
                            <a:noFill/>
                          </a:ln>
                          <a:solidFill>
                            <a:schemeClr val="tx1"/>
                          </a:solidFill>
                          <a:effectLst/>
                          <a:latin typeface="Georgia" charset="0"/>
                          <a:ea typeface="Arial" charset="0"/>
                          <a:cs typeface="Arial"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a:ln>
                            <a:noFill/>
                          </a:ln>
                          <a:solidFill>
                            <a:schemeClr val="tx1"/>
                          </a:solidFill>
                          <a:effectLst/>
                          <a:latin typeface="Georgia" charset="0"/>
                          <a:ea typeface="Arial" charset="0"/>
                          <a:cs typeface="Arial" charset="0"/>
                        </a:rPr>
                        <a:t>2.8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a:ln>
                            <a:noFill/>
                          </a:ln>
                          <a:solidFill>
                            <a:schemeClr val="tx1"/>
                          </a:solidFill>
                          <a:effectLst/>
                          <a:latin typeface="Georgia" charset="0"/>
                          <a:ea typeface="Arial" charset="0"/>
                          <a:cs typeface="Arial" charset="0"/>
                        </a:rPr>
                        <a:t>2.9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a:ln>
                            <a:noFill/>
                          </a:ln>
                          <a:solidFill>
                            <a:schemeClr val="tx1"/>
                          </a:solidFill>
                          <a:effectLst/>
                          <a:latin typeface="Georgia" charset="0"/>
                          <a:ea typeface="Arial" charset="0"/>
                          <a:cs typeface="Arial" charset="0"/>
                        </a:rPr>
                        <a:t>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a:ln>
                            <a:noFill/>
                          </a:ln>
                          <a:solidFill>
                            <a:schemeClr val="tx1"/>
                          </a:solidFill>
                          <a:effectLst/>
                          <a:latin typeface="Georgia" charset="0"/>
                          <a:ea typeface="Arial" charset="0"/>
                          <a:cs typeface="Arial" charset="0"/>
                        </a:rPr>
                        <a:t>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400" b="0" i="0" u="none" strike="noStrike" cap="none" normalizeH="0" baseline="0" dirty="0">
                          <a:ln>
                            <a:noFill/>
                          </a:ln>
                          <a:solidFill>
                            <a:schemeClr val="tx1"/>
                          </a:solidFill>
                          <a:effectLst/>
                          <a:latin typeface="Georgia" charset="0"/>
                          <a:ea typeface="Arial" charset="0"/>
                          <a:cs typeface="Arial" charset="0"/>
                        </a:rPr>
                        <a:t>3.2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 name="Rectangle 101"/>
          <p:cNvSpPr>
            <a:spLocks noChangeArrowheads="1"/>
          </p:cNvSpPr>
          <p:nvPr/>
        </p:nvSpPr>
        <p:spPr bwMode="auto">
          <a:xfrm>
            <a:off x="3647561" y="4043855"/>
            <a:ext cx="1025525" cy="665162"/>
          </a:xfrm>
          <a:prstGeom prst="rect">
            <a:avLst/>
          </a:prstGeom>
          <a:noFill/>
          <a:ln w="25400">
            <a:solidFill>
              <a:srgbClr val="FF0000"/>
            </a:solidFill>
            <a:miter lim="800000"/>
            <a:headEnd/>
            <a:tailEnd/>
          </a:ln>
        </p:spPr>
        <p:txBody>
          <a:bodyPr wrap="none" anchor="ctr">
            <a:prstTxWarp prst="textNoShape">
              <a:avLst/>
            </a:prstTxWarp>
          </a:bodyPr>
          <a:lstStyle/>
          <a:p>
            <a:endParaRPr lang="en-US"/>
          </a:p>
        </p:txBody>
      </p:sp>
      <p:sp>
        <p:nvSpPr>
          <p:cNvPr id="10" name="Rectangle 102"/>
          <p:cNvSpPr>
            <a:spLocks noChangeArrowheads="1"/>
          </p:cNvSpPr>
          <p:nvPr/>
        </p:nvSpPr>
        <p:spPr bwMode="auto">
          <a:xfrm>
            <a:off x="9014899" y="4043855"/>
            <a:ext cx="727075" cy="665162"/>
          </a:xfrm>
          <a:prstGeom prst="rect">
            <a:avLst/>
          </a:prstGeom>
          <a:noFill/>
          <a:ln w="25400">
            <a:solidFill>
              <a:srgbClr val="FF0000"/>
            </a:solidFill>
            <a:miter lim="800000"/>
            <a:headEnd/>
            <a:tailEnd/>
          </a:ln>
        </p:spPr>
        <p:txBody>
          <a:bodyPr wrap="none" anchor="ctr">
            <a:prstTxWarp prst="textNoShape">
              <a:avLst/>
            </a:prstTxWarp>
          </a:bodyPr>
          <a:lstStyle/>
          <a:p>
            <a:endParaRPr lang="en-US"/>
          </a:p>
        </p:txBody>
      </p:sp>
      <p:sp>
        <p:nvSpPr>
          <p:cNvPr id="11" name="Rectangle 105"/>
          <p:cNvSpPr>
            <a:spLocks noChangeArrowheads="1"/>
          </p:cNvSpPr>
          <p:nvPr/>
        </p:nvSpPr>
        <p:spPr bwMode="auto">
          <a:xfrm>
            <a:off x="6106599" y="4043855"/>
            <a:ext cx="727075" cy="665162"/>
          </a:xfrm>
          <a:prstGeom prst="rect">
            <a:avLst/>
          </a:prstGeom>
          <a:noFill/>
          <a:ln w="25400">
            <a:solidFill>
              <a:srgbClr val="FF0000"/>
            </a:solidFill>
            <a:miter lim="800000"/>
            <a:headEnd/>
            <a:tailEnd/>
          </a:ln>
        </p:spPr>
        <p:txBody>
          <a:bodyPr wrap="none" anchor="ctr">
            <a:prstTxWarp prst="textNoShape">
              <a:avLst/>
            </a:prstTxWarp>
          </a:bodyPr>
          <a:lstStyle/>
          <a:p>
            <a:endParaRPr lang="en-US"/>
          </a:p>
        </p:txBody>
      </p:sp>
      <p:sp>
        <p:nvSpPr>
          <p:cNvPr id="12" name="Rectangle 106"/>
          <p:cNvSpPr>
            <a:spLocks noChangeArrowheads="1"/>
          </p:cNvSpPr>
          <p:nvPr/>
        </p:nvSpPr>
        <p:spPr bwMode="auto">
          <a:xfrm>
            <a:off x="6840024" y="4043855"/>
            <a:ext cx="704850" cy="665162"/>
          </a:xfrm>
          <a:prstGeom prst="rect">
            <a:avLst/>
          </a:prstGeom>
          <a:noFill/>
          <a:ln w="25400">
            <a:solidFill>
              <a:srgbClr val="FF0000"/>
            </a:solidFill>
            <a:miter lim="800000"/>
            <a:headEnd/>
            <a:tailEnd/>
          </a:ln>
        </p:spPr>
        <p:txBody>
          <a:bodyPr wrap="none" anchor="ctr">
            <a:prstTxWarp prst="textNoShape">
              <a:avLst/>
            </a:prstTxWarp>
          </a:bodyPr>
          <a:lstStyle/>
          <a:p>
            <a:endParaRPr lang="en-US"/>
          </a:p>
        </p:txBody>
      </p:sp>
      <p:sp>
        <p:nvSpPr>
          <p:cNvPr id="13" name="Rectangle 107"/>
          <p:cNvSpPr>
            <a:spLocks noChangeArrowheads="1"/>
          </p:cNvSpPr>
          <p:nvPr/>
        </p:nvSpPr>
        <p:spPr bwMode="auto">
          <a:xfrm>
            <a:off x="2141024" y="4048617"/>
            <a:ext cx="755650" cy="665163"/>
          </a:xfrm>
          <a:prstGeom prst="rect">
            <a:avLst/>
          </a:prstGeom>
          <a:noFill/>
          <a:ln w="25400">
            <a:solidFill>
              <a:srgbClr val="FF0000"/>
            </a:solidFill>
            <a:miter lim="800000"/>
            <a:headEnd/>
            <a:tailEnd/>
          </a:ln>
        </p:spPr>
        <p:txBody>
          <a:bodyPr wrap="none" anchor="ctr">
            <a:prstTxWarp prst="textNoShape">
              <a:avLst/>
            </a:prstTxWarp>
          </a:bodyPr>
          <a:lstStyle/>
          <a:p>
            <a:endParaRPr lang="en-US"/>
          </a:p>
        </p:txBody>
      </p:sp>
      <p:sp>
        <p:nvSpPr>
          <p:cNvPr id="14" name="Text Box 125"/>
          <p:cNvSpPr txBox="1">
            <a:spLocks noChangeArrowheads="1"/>
          </p:cNvSpPr>
          <p:nvPr/>
        </p:nvSpPr>
        <p:spPr bwMode="auto">
          <a:xfrm>
            <a:off x="2250561" y="4780455"/>
            <a:ext cx="1154113" cy="779462"/>
          </a:xfrm>
          <a:prstGeom prst="rect">
            <a:avLst/>
          </a:prstGeom>
          <a:noFill/>
          <a:ln w="9525">
            <a:noFill/>
            <a:miter lim="800000"/>
            <a:headEnd/>
            <a:tailEnd/>
          </a:ln>
        </p:spPr>
        <p:txBody>
          <a:bodyPr>
            <a:prstTxWarp prst="textNoShape">
              <a:avLst/>
            </a:prstTxWarp>
            <a:spAutoFit/>
          </a:bodyPr>
          <a:lstStyle/>
          <a:p>
            <a:pPr>
              <a:spcBef>
                <a:spcPct val="50000"/>
              </a:spcBef>
            </a:pPr>
            <a:r>
              <a:rPr lang="fr-FR" dirty="0">
                <a:solidFill>
                  <a:srgbClr val="0070C0"/>
                </a:solidFill>
              </a:rPr>
              <a:t>Mull </a:t>
            </a:r>
          </a:p>
          <a:p>
            <a:pPr>
              <a:spcBef>
                <a:spcPct val="50000"/>
              </a:spcBef>
            </a:pPr>
            <a:r>
              <a:rPr lang="fr-FR" dirty="0">
                <a:solidFill>
                  <a:srgbClr val="FF0000"/>
                </a:solidFill>
              </a:rPr>
              <a:t>Moder</a:t>
            </a:r>
            <a:endParaRPr lang="fr-FR" dirty="0">
              <a:solidFill>
                <a:schemeClr val="accent2"/>
              </a:solidFill>
            </a:endParaRPr>
          </a:p>
        </p:txBody>
      </p:sp>
      <p:sp>
        <p:nvSpPr>
          <p:cNvPr id="15" name="Rectangle 127"/>
          <p:cNvSpPr>
            <a:spLocks noChangeArrowheads="1"/>
          </p:cNvSpPr>
          <p:nvPr/>
        </p:nvSpPr>
        <p:spPr bwMode="auto">
          <a:xfrm>
            <a:off x="5387461" y="4050205"/>
            <a:ext cx="720725" cy="647700"/>
          </a:xfrm>
          <a:prstGeom prst="rect">
            <a:avLst/>
          </a:prstGeom>
          <a:noFill/>
          <a:ln w="25400">
            <a:solidFill>
              <a:srgbClr val="3366FF"/>
            </a:solidFill>
            <a:miter lim="800000"/>
            <a:headEnd/>
            <a:tailEnd/>
          </a:ln>
        </p:spPr>
        <p:txBody>
          <a:bodyPr wrap="none" anchor="ctr">
            <a:prstTxWarp prst="textNoShape">
              <a:avLst/>
            </a:prstTxWarp>
          </a:bodyPr>
          <a:lstStyle/>
          <a:p>
            <a:endParaRPr lang="en-US"/>
          </a:p>
        </p:txBody>
      </p:sp>
      <p:sp>
        <p:nvSpPr>
          <p:cNvPr id="16" name="Rectangle 128"/>
          <p:cNvSpPr>
            <a:spLocks noChangeArrowheads="1"/>
          </p:cNvSpPr>
          <p:nvPr/>
        </p:nvSpPr>
        <p:spPr bwMode="auto">
          <a:xfrm>
            <a:off x="8281474" y="4050205"/>
            <a:ext cx="720725" cy="647700"/>
          </a:xfrm>
          <a:prstGeom prst="rect">
            <a:avLst/>
          </a:prstGeom>
          <a:noFill/>
          <a:ln w="25400">
            <a:solidFill>
              <a:srgbClr val="3366FF"/>
            </a:solidFill>
            <a:miter lim="800000"/>
            <a:headEnd/>
            <a:tailEnd/>
          </a:ln>
        </p:spPr>
        <p:txBody>
          <a:bodyPr wrap="none" anchor="ctr">
            <a:prstTxWarp prst="textNoShape">
              <a:avLst/>
            </a:prstTxWarp>
          </a:bodyPr>
          <a:lstStyle/>
          <a:p>
            <a:endParaRPr lang="en-US"/>
          </a:p>
        </p:txBody>
      </p:sp>
      <p:sp>
        <p:nvSpPr>
          <p:cNvPr id="17" name="Rectangle 77"/>
          <p:cNvSpPr>
            <a:spLocks noChangeArrowheads="1"/>
          </p:cNvSpPr>
          <p:nvPr/>
        </p:nvSpPr>
        <p:spPr bwMode="auto">
          <a:xfrm>
            <a:off x="2683948" y="5972667"/>
            <a:ext cx="5184775" cy="349250"/>
          </a:xfrm>
          <a:prstGeom prst="rect">
            <a:avLst/>
          </a:prstGeom>
          <a:noFill/>
          <a:ln w="12700">
            <a:solidFill>
              <a:srgbClr val="FF6600"/>
            </a:solidFill>
            <a:miter lim="800000"/>
            <a:headEnd/>
            <a:tailEnd/>
          </a:ln>
        </p:spPr>
        <p:txBody>
          <a:bodyPr>
            <a:prstTxWarp prst="textNoShape">
              <a:avLst/>
            </a:prstTxWarp>
            <a:spAutoFit/>
          </a:bodyPr>
          <a:lstStyle/>
          <a:p>
            <a:pPr algn="ctr">
              <a:lnSpc>
                <a:spcPct val="80000"/>
              </a:lnSpc>
              <a:spcBef>
                <a:spcPct val="20000"/>
              </a:spcBef>
            </a:pPr>
            <a:r>
              <a:rPr lang="fr-FR" sz="2000"/>
              <a:t>MRT contrôlé par les conditions climatiques</a:t>
            </a:r>
          </a:p>
        </p:txBody>
      </p:sp>
      <p:sp>
        <p:nvSpPr>
          <p:cNvPr id="18" name="AutoShape 80"/>
          <p:cNvSpPr>
            <a:spLocks noChangeArrowheads="1"/>
          </p:cNvSpPr>
          <p:nvPr/>
        </p:nvSpPr>
        <p:spPr bwMode="auto">
          <a:xfrm>
            <a:off x="9524486" y="3053255"/>
            <a:ext cx="215900" cy="215900"/>
          </a:xfrm>
          <a:prstGeom prst="star4">
            <a:avLst>
              <a:gd name="adj" fmla="val 12500"/>
            </a:avLst>
          </a:prstGeom>
          <a:solidFill>
            <a:srgbClr val="FF0000"/>
          </a:solidFill>
          <a:ln w="9525">
            <a:noFill/>
            <a:miter lim="800000"/>
            <a:headEnd/>
            <a:tailEnd/>
          </a:ln>
        </p:spPr>
        <p:txBody>
          <a:bodyPr wrap="none" anchor="ctr">
            <a:prstTxWarp prst="textNoShape">
              <a:avLst/>
            </a:prstTxWarp>
          </a:bodyPr>
          <a:lstStyle/>
          <a:p>
            <a:endParaRPr lang="en-US"/>
          </a:p>
        </p:txBody>
      </p:sp>
      <p:sp>
        <p:nvSpPr>
          <p:cNvPr id="19" name="AutoShape 81"/>
          <p:cNvSpPr>
            <a:spLocks noChangeArrowheads="1"/>
          </p:cNvSpPr>
          <p:nvPr/>
        </p:nvSpPr>
        <p:spPr bwMode="auto">
          <a:xfrm>
            <a:off x="5131874" y="3053255"/>
            <a:ext cx="215900" cy="215900"/>
          </a:xfrm>
          <a:prstGeom prst="star4">
            <a:avLst>
              <a:gd name="adj" fmla="val 12500"/>
            </a:avLst>
          </a:prstGeom>
          <a:solidFill>
            <a:srgbClr val="FF0000"/>
          </a:solidFill>
          <a:ln w="9525">
            <a:noFill/>
            <a:miter lim="800000"/>
            <a:headEnd/>
            <a:tailEnd/>
          </a:ln>
        </p:spPr>
        <p:txBody>
          <a:bodyPr wrap="none" anchor="ctr">
            <a:prstTxWarp prst="textNoShape">
              <a:avLst/>
            </a:prstTxWarp>
          </a:bodyPr>
          <a:lstStyle/>
          <a:p>
            <a:endParaRPr lang="en-US"/>
          </a:p>
        </p:txBody>
      </p:sp>
      <p:sp>
        <p:nvSpPr>
          <p:cNvPr id="20" name="AutoShape 82"/>
          <p:cNvSpPr>
            <a:spLocks noChangeArrowheads="1"/>
          </p:cNvSpPr>
          <p:nvPr/>
        </p:nvSpPr>
        <p:spPr bwMode="auto">
          <a:xfrm>
            <a:off x="6500299" y="3053255"/>
            <a:ext cx="215900" cy="215900"/>
          </a:xfrm>
          <a:prstGeom prst="star4">
            <a:avLst>
              <a:gd name="adj" fmla="val 12500"/>
            </a:avLst>
          </a:prstGeom>
          <a:solidFill>
            <a:srgbClr val="FF0000"/>
          </a:solidFill>
          <a:ln w="9525">
            <a:noFill/>
            <a:miter lim="800000"/>
            <a:headEnd/>
            <a:tailEnd/>
          </a:ln>
        </p:spPr>
        <p:txBody>
          <a:bodyPr wrap="none" anchor="ctr">
            <a:prstTxWarp prst="textNoShape">
              <a:avLst/>
            </a:prstTxWarp>
          </a:bodyPr>
          <a:lstStyle/>
          <a:p>
            <a:endParaRPr lang="en-US"/>
          </a:p>
        </p:txBody>
      </p:sp>
      <p:sp>
        <p:nvSpPr>
          <p:cNvPr id="21" name="Rectangle 107"/>
          <p:cNvSpPr>
            <a:spLocks noChangeArrowheads="1"/>
          </p:cNvSpPr>
          <p:nvPr/>
        </p:nvSpPr>
        <p:spPr bwMode="auto">
          <a:xfrm>
            <a:off x="2910961" y="4048617"/>
            <a:ext cx="719138" cy="665163"/>
          </a:xfrm>
          <a:prstGeom prst="rect">
            <a:avLst/>
          </a:prstGeom>
          <a:noFill/>
          <a:ln w="25400">
            <a:solidFill>
              <a:srgbClr val="FF0000"/>
            </a:solidFill>
            <a:miter lim="800000"/>
            <a:headEnd/>
            <a:tailEnd/>
          </a:ln>
        </p:spPr>
        <p:txBody>
          <a:bodyPr wrap="none" anchor="ctr">
            <a:prstTxWarp prst="textNoShape">
              <a:avLst/>
            </a:prstTxWarp>
          </a:bodyPr>
          <a:lstStyle/>
          <a:p>
            <a:endParaRPr lang="en-US"/>
          </a:p>
        </p:txBody>
      </p:sp>
      <p:sp>
        <p:nvSpPr>
          <p:cNvPr id="22" name="Rectangle 95"/>
          <p:cNvSpPr>
            <a:spLocks noChangeArrowheads="1"/>
          </p:cNvSpPr>
          <p:nvPr/>
        </p:nvSpPr>
        <p:spPr bwMode="auto">
          <a:xfrm>
            <a:off x="3017324" y="5199555"/>
            <a:ext cx="2774157" cy="369332"/>
          </a:xfrm>
          <a:prstGeom prst="rect">
            <a:avLst/>
          </a:prstGeom>
          <a:noFill/>
          <a:ln w="9525">
            <a:noFill/>
            <a:miter lim="800000"/>
            <a:headEnd/>
            <a:tailEnd/>
          </a:ln>
        </p:spPr>
        <p:txBody>
          <a:bodyPr wrap="none">
            <a:prstTxWarp prst="textNoShape">
              <a:avLst/>
            </a:prstTxWarp>
            <a:spAutoFit/>
          </a:bodyPr>
          <a:lstStyle/>
          <a:p>
            <a:r>
              <a:rPr lang="fr-FR" dirty="0">
                <a:solidFill>
                  <a:srgbClr val="FF0000"/>
                </a:solidFill>
              </a:rPr>
              <a:t>– </a:t>
            </a:r>
            <a:r>
              <a:rPr lang="fr-FR" dirty="0" smtClean="0">
                <a:solidFill>
                  <a:srgbClr val="FF0000"/>
                </a:solidFill>
              </a:rPr>
              <a:t>High altitude, high </a:t>
            </a:r>
            <a:r>
              <a:rPr lang="fr-FR" dirty="0" err="1" smtClean="0">
                <a:solidFill>
                  <a:srgbClr val="FF0000"/>
                </a:solidFill>
              </a:rPr>
              <a:t>rainfall</a:t>
            </a:r>
            <a:endParaRPr lang="fr-FR" dirty="0">
              <a:solidFill>
                <a:srgbClr val="FF0000"/>
              </a:solidFill>
            </a:endParaRPr>
          </a:p>
        </p:txBody>
      </p:sp>
    </p:spTree>
    <p:extLst>
      <p:ext uri="{BB962C8B-B14F-4D97-AF65-F5344CB8AC3E}">
        <p14:creationId xmlns:p14="http://schemas.microsoft.com/office/powerpoint/2010/main" val="96886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ox(in)">
                                      <p:cBhvr>
                                        <p:cTn id="7" dur="500"/>
                                        <p:tgtEl>
                                          <p:spTgt spid="14">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ox(in)">
                                      <p:cBhvr>
                                        <p:cTn id="10" dur="500"/>
                                        <p:tgtEl>
                                          <p:spTgt spid="16"/>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ox(in)">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ox(in)">
                                      <p:cBhvr>
                                        <p:cTn id="18" dur="500"/>
                                        <p:tgtEl>
                                          <p:spTgt spid="13"/>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ox(in)">
                                      <p:cBhvr>
                                        <p:cTn id="21" dur="500"/>
                                        <p:tgtEl>
                                          <p:spTgt spid="21"/>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ox(in)">
                                      <p:cBhvr>
                                        <p:cTn id="24" dur="500"/>
                                        <p:tgtEl>
                                          <p:spTgt spid="9"/>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ox(in)">
                                      <p:cBhvr>
                                        <p:cTn id="27" dur="500"/>
                                        <p:tgtEl>
                                          <p:spTgt spid="12"/>
                                        </p:tgtEl>
                                      </p:cBhvr>
                                    </p:animEffect>
                                  </p:childTnLst>
                                </p:cTn>
                              </p:par>
                              <p:par>
                                <p:cTn id="28" presetID="4" presetClass="entr" presetSubtype="16" fill="hold" nodeType="withEffect">
                                  <p:stCondLst>
                                    <p:cond delay="0"/>
                                  </p:stCondLst>
                                  <p:childTnLst>
                                    <p:set>
                                      <p:cBhvr>
                                        <p:cTn id="29" dur="1" fill="hold">
                                          <p:stCondLst>
                                            <p:cond delay="0"/>
                                          </p:stCondLst>
                                        </p:cTn>
                                        <p:tgtEl>
                                          <p:spTgt spid="14">
                                            <p:txEl>
                                              <p:pRg st="1" end="1"/>
                                            </p:txEl>
                                          </p:spTgt>
                                        </p:tgtEl>
                                        <p:attrNameLst>
                                          <p:attrName>style.visibility</p:attrName>
                                        </p:attrNameLst>
                                      </p:cBhvr>
                                      <p:to>
                                        <p:strVal val="visible"/>
                                      </p:to>
                                    </p:set>
                                    <p:animEffect transition="in" filter="box(in)">
                                      <p:cBhvr>
                                        <p:cTn id="30" dur="500"/>
                                        <p:tgtEl>
                                          <p:spTgt spid="1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ox(in)">
                                      <p:cBhvr>
                                        <p:cTn id="35" dur="500"/>
                                        <p:tgtEl>
                                          <p:spTgt spid="11"/>
                                        </p:tgtEl>
                                      </p:cBhvr>
                                    </p:animEffect>
                                  </p:childTnLst>
                                </p:cTn>
                              </p:par>
                              <p:par>
                                <p:cTn id="36" presetID="4" presetClass="entr" presetSubtype="16"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ox(in)">
                                      <p:cBhvr>
                                        <p:cTn id="38" dur="500"/>
                                        <p:tgtEl>
                                          <p:spTgt spid="10"/>
                                        </p:tgtEl>
                                      </p:cBhvr>
                                    </p:animEffect>
                                  </p:childTnLst>
                                </p:cTn>
                              </p:par>
                              <p:par>
                                <p:cTn id="39" presetID="4" presetClass="entr" presetSubtype="16"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ox(in)">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build="allAtOnce"/>
      <p:bldP spid="15" grpId="0" animBg="1"/>
      <p:bldP spid="16" grpId="0" animBg="1"/>
      <p:bldP spid="17" grpId="0" animBg="1"/>
      <p:bldP spid="21" grpId="0" animBg="1"/>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 name="Text Box 3"/>
          <p:cNvSpPr txBox="1">
            <a:spLocks noChangeArrowheads="1"/>
          </p:cNvSpPr>
          <p:nvPr/>
        </p:nvSpPr>
        <p:spPr bwMode="auto">
          <a:xfrm>
            <a:off x="-669701" y="-26193"/>
            <a:ext cx="128093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a:t>
            </a:r>
            <a:r>
              <a:rPr lang="en-US" altLang="fr-FR" sz="2000" b="1" dirty="0">
                <a:solidFill>
                  <a:schemeClr val="accent2"/>
                </a:solidFill>
              </a:rPr>
              <a:t>…….. </a:t>
            </a:r>
            <a:r>
              <a:rPr lang="en-US" altLang="fr-FR" sz="2000" b="1" dirty="0" smtClean="0">
                <a:solidFill>
                  <a:schemeClr val="accent2"/>
                </a:solidFill>
              </a:rPr>
              <a:t>Integration at ecosystem scale</a:t>
            </a:r>
            <a:endParaRPr lang="en-US" altLang="fr-FR" sz="2000" b="1" dirty="0">
              <a:solidFill>
                <a:schemeClr val="accent2"/>
              </a:solidFill>
            </a:endParaRPr>
          </a:p>
        </p:txBody>
      </p:sp>
      <p:sp>
        <p:nvSpPr>
          <p:cNvPr id="6" name="Rectangle 2"/>
          <p:cNvSpPr txBox="1">
            <a:spLocks noChangeArrowheads="1"/>
          </p:cNvSpPr>
          <p:nvPr/>
        </p:nvSpPr>
        <p:spPr>
          <a:xfrm>
            <a:off x="200088" y="607349"/>
            <a:ext cx="3431753" cy="86836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000" i="1" dirty="0" smtClean="0">
                <a:latin typeface="Georgia" pitchFamily="-106" charset="0"/>
              </a:rPr>
              <a:t>15N incorporation </a:t>
            </a:r>
            <a:r>
              <a:rPr lang="fr-FR" sz="3000" i="1" dirty="0" err="1" smtClean="0">
                <a:latin typeface="Georgia" pitchFamily="-106" charset="0"/>
              </a:rPr>
              <a:t>into</a:t>
            </a:r>
            <a:r>
              <a:rPr lang="fr-FR" sz="3000" i="1" dirty="0" smtClean="0">
                <a:latin typeface="Georgia" pitchFamily="-106" charset="0"/>
              </a:rPr>
              <a:t> </a:t>
            </a:r>
            <a:r>
              <a:rPr lang="fr-FR" sz="3000" i="1" dirty="0" err="1" smtClean="0">
                <a:latin typeface="Georgia" pitchFamily="-106" charset="0"/>
              </a:rPr>
              <a:t>soil</a:t>
            </a:r>
            <a:r>
              <a:rPr lang="fr-FR" sz="3000" i="1" dirty="0" smtClean="0">
                <a:latin typeface="Georgia" pitchFamily="-106" charset="0"/>
              </a:rPr>
              <a:t> </a:t>
            </a:r>
            <a:r>
              <a:rPr lang="fr-FR" sz="3000" i="1" dirty="0" err="1" smtClean="0">
                <a:latin typeface="Georgia" pitchFamily="-106" charset="0"/>
              </a:rPr>
              <a:t>layers</a:t>
            </a:r>
            <a:endParaRPr lang="fr-FR" sz="3000" i="1" dirty="0">
              <a:latin typeface="Georgia" pitchFamily="-106" charset="0"/>
            </a:endParaRPr>
          </a:p>
        </p:txBody>
      </p:sp>
      <p:pic>
        <p:nvPicPr>
          <p:cNvPr id="7" name="Picture 197"/>
          <p:cNvPicPr>
            <a:picLocks noChangeAspect="1" noChangeArrowheads="1"/>
          </p:cNvPicPr>
          <p:nvPr/>
        </p:nvPicPr>
        <p:blipFill>
          <a:blip r:embed="rId2"/>
          <a:srcRect/>
          <a:stretch>
            <a:fillRect/>
          </a:stretch>
        </p:blipFill>
        <p:spPr bwMode="auto">
          <a:xfrm>
            <a:off x="7689157" y="727075"/>
            <a:ext cx="3276600" cy="2459037"/>
          </a:xfrm>
          <a:prstGeom prst="rect">
            <a:avLst/>
          </a:prstGeom>
          <a:noFill/>
          <a:ln w="9525">
            <a:noFill/>
            <a:miter lim="800000"/>
            <a:headEnd/>
            <a:tailEnd/>
          </a:ln>
        </p:spPr>
      </p:pic>
      <p:sp>
        <p:nvSpPr>
          <p:cNvPr id="9" name="Text Box 198"/>
          <p:cNvSpPr txBox="1">
            <a:spLocks noChangeArrowheads="1"/>
          </p:cNvSpPr>
          <p:nvPr/>
        </p:nvSpPr>
        <p:spPr bwMode="auto">
          <a:xfrm>
            <a:off x="9994207" y="1817687"/>
            <a:ext cx="900112" cy="404813"/>
          </a:xfrm>
          <a:prstGeom prst="rect">
            <a:avLst/>
          </a:prstGeom>
          <a:solidFill>
            <a:srgbClr val="FFAFAF"/>
          </a:solidFill>
          <a:ln w="38100">
            <a:solidFill>
              <a:srgbClr val="FF0000"/>
            </a:solidFill>
            <a:miter lim="800000"/>
            <a:headEnd/>
            <a:tailEnd/>
          </a:ln>
        </p:spPr>
        <p:txBody>
          <a:bodyPr>
            <a:prstTxWarp prst="textNoShape">
              <a:avLst/>
            </a:prstTxWarp>
            <a:spAutoFit/>
          </a:bodyPr>
          <a:lstStyle/>
          <a:p>
            <a:pPr algn="ctr">
              <a:spcBef>
                <a:spcPct val="50000"/>
              </a:spcBef>
            </a:pPr>
            <a:r>
              <a:rPr lang="fr-FR" b="1"/>
              <a:t>k</a:t>
            </a:r>
            <a:r>
              <a:rPr lang="fr-FR" b="1" baseline="-25000"/>
              <a:t>litière</a:t>
            </a:r>
          </a:p>
        </p:txBody>
      </p:sp>
      <p:grpSp>
        <p:nvGrpSpPr>
          <p:cNvPr id="10" name="Group 2"/>
          <p:cNvGrpSpPr>
            <a:grpSpLocks/>
          </p:cNvGrpSpPr>
          <p:nvPr/>
        </p:nvGrpSpPr>
        <p:grpSpPr bwMode="auto">
          <a:xfrm>
            <a:off x="2372620" y="1210346"/>
            <a:ext cx="5111750" cy="5761038"/>
            <a:chOff x="1655" y="955"/>
            <a:chExt cx="2430" cy="2597"/>
          </a:xfrm>
        </p:grpSpPr>
        <p:sp>
          <p:nvSpPr>
            <p:cNvPr id="11" name="Line 3"/>
            <p:cNvSpPr>
              <a:spLocks noChangeShapeType="1"/>
            </p:cNvSpPr>
            <p:nvPr/>
          </p:nvSpPr>
          <p:spPr bwMode="auto">
            <a:xfrm>
              <a:off x="1655" y="3067"/>
              <a:ext cx="2425"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2" name="Freeform 4"/>
            <p:cNvSpPr>
              <a:spLocks/>
            </p:cNvSpPr>
            <p:nvPr/>
          </p:nvSpPr>
          <p:spPr bwMode="auto">
            <a:xfrm>
              <a:off x="1655" y="2750"/>
              <a:ext cx="2418" cy="111"/>
            </a:xfrm>
            <a:custGeom>
              <a:avLst/>
              <a:gdLst>
                <a:gd name="T0" fmla="*/ 0 w 5328"/>
                <a:gd name="T1" fmla="*/ 6 h 280"/>
                <a:gd name="T2" fmla="*/ 305 w 5328"/>
                <a:gd name="T3" fmla="*/ 25 h 280"/>
                <a:gd name="T4" fmla="*/ 501 w 5328"/>
                <a:gd name="T5" fmla="*/ 63 h 280"/>
                <a:gd name="T6" fmla="*/ 762 w 5328"/>
                <a:gd name="T7" fmla="*/ 101 h 280"/>
                <a:gd name="T8" fmla="*/ 1176 w 5328"/>
                <a:gd name="T9" fmla="*/ 101 h 280"/>
                <a:gd name="T10" fmla="*/ 1612 w 5328"/>
                <a:gd name="T11" fmla="*/ 101 h 280"/>
                <a:gd name="T12" fmla="*/ 1830 w 5328"/>
                <a:gd name="T13" fmla="*/ 101 h 280"/>
                <a:gd name="T14" fmla="*/ 2026 w 5328"/>
                <a:gd name="T15" fmla="*/ 44 h 280"/>
                <a:gd name="T16" fmla="*/ 2353 w 5328"/>
                <a:gd name="T17" fmla="*/ 6 h 280"/>
                <a:gd name="T18" fmla="*/ 2418 w 5328"/>
                <a:gd name="T19" fmla="*/ 6 h 2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28"/>
                <a:gd name="T31" fmla="*/ 0 h 280"/>
                <a:gd name="T32" fmla="*/ 5328 w 5328"/>
                <a:gd name="T33" fmla="*/ 280 h 2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28" h="280">
                  <a:moveTo>
                    <a:pt x="0" y="16"/>
                  </a:moveTo>
                  <a:cubicBezTo>
                    <a:pt x="244" y="28"/>
                    <a:pt x="488" y="40"/>
                    <a:pt x="672" y="64"/>
                  </a:cubicBezTo>
                  <a:cubicBezTo>
                    <a:pt x="856" y="88"/>
                    <a:pt x="936" y="128"/>
                    <a:pt x="1104" y="160"/>
                  </a:cubicBezTo>
                  <a:cubicBezTo>
                    <a:pt x="1272" y="192"/>
                    <a:pt x="1432" y="240"/>
                    <a:pt x="1680" y="256"/>
                  </a:cubicBezTo>
                  <a:cubicBezTo>
                    <a:pt x="1928" y="272"/>
                    <a:pt x="2280" y="256"/>
                    <a:pt x="2592" y="256"/>
                  </a:cubicBezTo>
                  <a:cubicBezTo>
                    <a:pt x="2904" y="256"/>
                    <a:pt x="3312" y="256"/>
                    <a:pt x="3552" y="256"/>
                  </a:cubicBezTo>
                  <a:cubicBezTo>
                    <a:pt x="3792" y="256"/>
                    <a:pt x="3880" y="280"/>
                    <a:pt x="4032" y="256"/>
                  </a:cubicBezTo>
                  <a:cubicBezTo>
                    <a:pt x="4184" y="232"/>
                    <a:pt x="4272" y="152"/>
                    <a:pt x="4464" y="112"/>
                  </a:cubicBezTo>
                  <a:cubicBezTo>
                    <a:pt x="4656" y="72"/>
                    <a:pt x="5040" y="32"/>
                    <a:pt x="5184" y="16"/>
                  </a:cubicBezTo>
                  <a:cubicBezTo>
                    <a:pt x="5328" y="0"/>
                    <a:pt x="5304" y="16"/>
                    <a:pt x="5328" y="16"/>
                  </a:cubicBezTo>
                </a:path>
              </a:pathLst>
            </a:custGeom>
            <a:noFill/>
            <a:ln w="19050">
              <a:solidFill>
                <a:schemeClr val="tx1"/>
              </a:solidFill>
              <a:round/>
              <a:headEnd/>
              <a:tailEnd/>
            </a:ln>
          </p:spPr>
          <p:txBody>
            <a:bodyPr wrap="none" anchor="ctr">
              <a:prstTxWarp prst="textNoShape">
                <a:avLst/>
              </a:prstTxWarp>
            </a:bodyPr>
            <a:lstStyle/>
            <a:p>
              <a:endParaRPr lang="en-US"/>
            </a:p>
          </p:txBody>
        </p:sp>
        <p:grpSp>
          <p:nvGrpSpPr>
            <p:cNvPr id="13" name="Group 5"/>
            <p:cNvGrpSpPr>
              <a:grpSpLocks/>
            </p:cNvGrpSpPr>
            <p:nvPr/>
          </p:nvGrpSpPr>
          <p:grpSpPr bwMode="auto">
            <a:xfrm flipH="1">
              <a:off x="2297" y="1804"/>
              <a:ext cx="1632" cy="1748"/>
              <a:chOff x="240" y="1872"/>
              <a:chExt cx="1535" cy="1508"/>
            </a:xfrm>
          </p:grpSpPr>
          <p:sp>
            <p:nvSpPr>
              <p:cNvPr id="19" name="Freeform 6"/>
              <p:cNvSpPr>
                <a:spLocks/>
              </p:cNvSpPr>
              <p:nvPr/>
            </p:nvSpPr>
            <p:spPr bwMode="auto">
              <a:xfrm>
                <a:off x="240" y="1872"/>
                <a:ext cx="1535" cy="1508"/>
              </a:xfrm>
              <a:custGeom>
                <a:avLst/>
                <a:gdLst>
                  <a:gd name="T0" fmla="*/ 880 w 1535"/>
                  <a:gd name="T1" fmla="*/ 502 h 1508"/>
                  <a:gd name="T2" fmla="*/ 833 w 1535"/>
                  <a:gd name="T3" fmla="*/ 832 h 1508"/>
                  <a:gd name="T4" fmla="*/ 492 w 1535"/>
                  <a:gd name="T5" fmla="*/ 941 h 1508"/>
                  <a:gd name="T6" fmla="*/ 104 w 1535"/>
                  <a:gd name="T7" fmla="*/ 1008 h 1508"/>
                  <a:gd name="T8" fmla="*/ 174 w 1535"/>
                  <a:gd name="T9" fmla="*/ 1013 h 1508"/>
                  <a:gd name="T10" fmla="*/ 15 w 1535"/>
                  <a:gd name="T11" fmla="*/ 1121 h 1508"/>
                  <a:gd name="T12" fmla="*/ 135 w 1535"/>
                  <a:gd name="T13" fmla="*/ 1142 h 1508"/>
                  <a:gd name="T14" fmla="*/ 228 w 1535"/>
                  <a:gd name="T15" fmla="*/ 1041 h 1508"/>
                  <a:gd name="T16" fmla="*/ 306 w 1535"/>
                  <a:gd name="T17" fmla="*/ 1033 h 1508"/>
                  <a:gd name="T18" fmla="*/ 341 w 1535"/>
                  <a:gd name="T19" fmla="*/ 1125 h 1508"/>
                  <a:gd name="T20" fmla="*/ 220 w 1535"/>
                  <a:gd name="T21" fmla="*/ 1147 h 1508"/>
                  <a:gd name="T22" fmla="*/ 294 w 1535"/>
                  <a:gd name="T23" fmla="*/ 1180 h 1508"/>
                  <a:gd name="T24" fmla="*/ 298 w 1535"/>
                  <a:gd name="T25" fmla="*/ 1196 h 1508"/>
                  <a:gd name="T26" fmla="*/ 360 w 1535"/>
                  <a:gd name="T27" fmla="*/ 1159 h 1508"/>
                  <a:gd name="T28" fmla="*/ 387 w 1535"/>
                  <a:gd name="T29" fmla="*/ 1033 h 1508"/>
                  <a:gd name="T30" fmla="*/ 450 w 1535"/>
                  <a:gd name="T31" fmla="*/ 1067 h 1508"/>
                  <a:gd name="T32" fmla="*/ 458 w 1535"/>
                  <a:gd name="T33" fmla="*/ 1070 h 1508"/>
                  <a:gd name="T34" fmla="*/ 492 w 1535"/>
                  <a:gd name="T35" fmla="*/ 1062 h 1508"/>
                  <a:gd name="T36" fmla="*/ 558 w 1535"/>
                  <a:gd name="T37" fmla="*/ 995 h 1508"/>
                  <a:gd name="T38" fmla="*/ 659 w 1535"/>
                  <a:gd name="T39" fmla="*/ 1000 h 1508"/>
                  <a:gd name="T40" fmla="*/ 640 w 1535"/>
                  <a:gd name="T41" fmla="*/ 1037 h 1508"/>
                  <a:gd name="T42" fmla="*/ 656 w 1535"/>
                  <a:gd name="T43" fmla="*/ 1087 h 1508"/>
                  <a:gd name="T44" fmla="*/ 554 w 1535"/>
                  <a:gd name="T45" fmla="*/ 1163 h 1508"/>
                  <a:gd name="T46" fmla="*/ 613 w 1535"/>
                  <a:gd name="T47" fmla="*/ 1117 h 1508"/>
                  <a:gd name="T48" fmla="*/ 620 w 1535"/>
                  <a:gd name="T49" fmla="*/ 1196 h 1508"/>
                  <a:gd name="T50" fmla="*/ 648 w 1535"/>
                  <a:gd name="T51" fmla="*/ 1188 h 1508"/>
                  <a:gd name="T52" fmla="*/ 690 w 1535"/>
                  <a:gd name="T53" fmla="*/ 1125 h 1508"/>
                  <a:gd name="T54" fmla="*/ 725 w 1535"/>
                  <a:gd name="T55" fmla="*/ 1134 h 1508"/>
                  <a:gd name="T56" fmla="*/ 725 w 1535"/>
                  <a:gd name="T57" fmla="*/ 1029 h 1508"/>
                  <a:gd name="T58" fmla="*/ 857 w 1535"/>
                  <a:gd name="T59" fmla="*/ 1041 h 1508"/>
                  <a:gd name="T60" fmla="*/ 841 w 1535"/>
                  <a:gd name="T61" fmla="*/ 1238 h 1508"/>
                  <a:gd name="T62" fmla="*/ 954 w 1535"/>
                  <a:gd name="T63" fmla="*/ 1213 h 1508"/>
                  <a:gd name="T64" fmla="*/ 989 w 1535"/>
                  <a:gd name="T65" fmla="*/ 1226 h 1508"/>
                  <a:gd name="T66" fmla="*/ 911 w 1535"/>
                  <a:gd name="T67" fmla="*/ 1021 h 1508"/>
                  <a:gd name="T68" fmla="*/ 1031 w 1535"/>
                  <a:gd name="T69" fmla="*/ 1117 h 1508"/>
                  <a:gd name="T70" fmla="*/ 1085 w 1535"/>
                  <a:gd name="T71" fmla="*/ 1242 h 1508"/>
                  <a:gd name="T72" fmla="*/ 1144 w 1535"/>
                  <a:gd name="T73" fmla="*/ 1117 h 1508"/>
                  <a:gd name="T74" fmla="*/ 1094 w 1535"/>
                  <a:gd name="T75" fmla="*/ 1392 h 1508"/>
                  <a:gd name="T76" fmla="*/ 1179 w 1535"/>
                  <a:gd name="T77" fmla="*/ 1226 h 1508"/>
                  <a:gd name="T78" fmla="*/ 1252 w 1535"/>
                  <a:gd name="T79" fmla="*/ 1398 h 1508"/>
                  <a:gd name="T80" fmla="*/ 1179 w 1535"/>
                  <a:gd name="T81" fmla="*/ 1180 h 1508"/>
                  <a:gd name="T82" fmla="*/ 1085 w 1535"/>
                  <a:gd name="T83" fmla="*/ 988 h 1508"/>
                  <a:gd name="T84" fmla="*/ 1186 w 1535"/>
                  <a:gd name="T85" fmla="*/ 1046 h 1508"/>
                  <a:gd name="T86" fmla="*/ 1237 w 1535"/>
                  <a:gd name="T87" fmla="*/ 1129 h 1508"/>
                  <a:gd name="T88" fmla="*/ 1298 w 1535"/>
                  <a:gd name="T89" fmla="*/ 1312 h 1508"/>
                  <a:gd name="T90" fmla="*/ 1252 w 1535"/>
                  <a:gd name="T91" fmla="*/ 1117 h 1508"/>
                  <a:gd name="T92" fmla="*/ 1373 w 1535"/>
                  <a:gd name="T93" fmla="*/ 1196 h 1508"/>
                  <a:gd name="T94" fmla="*/ 1369 w 1535"/>
                  <a:gd name="T95" fmla="*/ 1134 h 1508"/>
                  <a:gd name="T96" fmla="*/ 1489 w 1535"/>
                  <a:gd name="T97" fmla="*/ 1113 h 1508"/>
                  <a:gd name="T98" fmla="*/ 1265 w 1535"/>
                  <a:gd name="T99" fmla="*/ 1021 h 1508"/>
                  <a:gd name="T100" fmla="*/ 1085 w 1535"/>
                  <a:gd name="T101" fmla="*/ 857 h 1508"/>
                  <a:gd name="T102" fmla="*/ 1062 w 1535"/>
                  <a:gd name="T103" fmla="*/ 528 h 1508"/>
                  <a:gd name="T104" fmla="*/ 1070 w 1535"/>
                  <a:gd name="T105" fmla="*/ 146 h 1508"/>
                  <a:gd name="T106" fmla="*/ 1039 w 1535"/>
                  <a:gd name="T107" fmla="*/ 76 h 1508"/>
                  <a:gd name="T108" fmla="*/ 962 w 1535"/>
                  <a:gd name="T109" fmla="*/ 100 h 1508"/>
                  <a:gd name="T110" fmla="*/ 814 w 1535"/>
                  <a:gd name="T111" fmla="*/ 176 h 1508"/>
                  <a:gd name="T112" fmla="*/ 779 w 1535"/>
                  <a:gd name="T113" fmla="*/ 79 h 1508"/>
                  <a:gd name="T114" fmla="*/ 678 w 1535"/>
                  <a:gd name="T115" fmla="*/ 0 h 1508"/>
                  <a:gd name="T116" fmla="*/ 562 w 1535"/>
                  <a:gd name="T117" fmla="*/ 33 h 1508"/>
                  <a:gd name="T118" fmla="*/ 542 w 1535"/>
                  <a:gd name="T119" fmla="*/ 67 h 1508"/>
                  <a:gd name="T120" fmla="*/ 538 w 1535"/>
                  <a:gd name="T121" fmla="*/ 109 h 150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35"/>
                  <a:gd name="T184" fmla="*/ 0 h 1508"/>
                  <a:gd name="T185" fmla="*/ 1535 w 1535"/>
                  <a:gd name="T186" fmla="*/ 1508 h 150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35" h="1508">
                    <a:moveTo>
                      <a:pt x="702" y="217"/>
                    </a:moveTo>
                    <a:lnTo>
                      <a:pt x="717" y="226"/>
                    </a:lnTo>
                    <a:lnTo>
                      <a:pt x="732" y="234"/>
                    </a:lnTo>
                    <a:lnTo>
                      <a:pt x="756" y="251"/>
                    </a:lnTo>
                    <a:lnTo>
                      <a:pt x="775" y="268"/>
                    </a:lnTo>
                    <a:lnTo>
                      <a:pt x="799" y="284"/>
                    </a:lnTo>
                    <a:lnTo>
                      <a:pt x="825" y="306"/>
                    </a:lnTo>
                    <a:lnTo>
                      <a:pt x="837" y="323"/>
                    </a:lnTo>
                    <a:lnTo>
                      <a:pt x="853" y="351"/>
                    </a:lnTo>
                    <a:lnTo>
                      <a:pt x="861" y="389"/>
                    </a:lnTo>
                    <a:lnTo>
                      <a:pt x="873" y="435"/>
                    </a:lnTo>
                    <a:lnTo>
                      <a:pt x="876" y="481"/>
                    </a:lnTo>
                    <a:lnTo>
                      <a:pt x="880" y="502"/>
                    </a:lnTo>
                    <a:lnTo>
                      <a:pt x="884" y="536"/>
                    </a:lnTo>
                    <a:lnTo>
                      <a:pt x="887" y="556"/>
                    </a:lnTo>
                    <a:lnTo>
                      <a:pt x="884" y="589"/>
                    </a:lnTo>
                    <a:lnTo>
                      <a:pt x="880" y="622"/>
                    </a:lnTo>
                    <a:lnTo>
                      <a:pt x="876" y="656"/>
                    </a:lnTo>
                    <a:lnTo>
                      <a:pt x="876" y="682"/>
                    </a:lnTo>
                    <a:lnTo>
                      <a:pt x="876" y="724"/>
                    </a:lnTo>
                    <a:lnTo>
                      <a:pt x="873" y="745"/>
                    </a:lnTo>
                    <a:lnTo>
                      <a:pt x="868" y="766"/>
                    </a:lnTo>
                    <a:lnTo>
                      <a:pt x="865" y="791"/>
                    </a:lnTo>
                    <a:lnTo>
                      <a:pt x="861" y="808"/>
                    </a:lnTo>
                    <a:lnTo>
                      <a:pt x="850" y="820"/>
                    </a:lnTo>
                    <a:lnTo>
                      <a:pt x="833" y="832"/>
                    </a:lnTo>
                    <a:lnTo>
                      <a:pt x="811" y="848"/>
                    </a:lnTo>
                    <a:lnTo>
                      <a:pt x="787" y="869"/>
                    </a:lnTo>
                    <a:lnTo>
                      <a:pt x="772" y="879"/>
                    </a:lnTo>
                    <a:lnTo>
                      <a:pt x="752" y="900"/>
                    </a:lnTo>
                    <a:lnTo>
                      <a:pt x="729" y="907"/>
                    </a:lnTo>
                    <a:lnTo>
                      <a:pt x="698" y="925"/>
                    </a:lnTo>
                    <a:lnTo>
                      <a:pt x="670" y="928"/>
                    </a:lnTo>
                    <a:lnTo>
                      <a:pt x="648" y="937"/>
                    </a:lnTo>
                    <a:lnTo>
                      <a:pt x="620" y="937"/>
                    </a:lnTo>
                    <a:lnTo>
                      <a:pt x="581" y="941"/>
                    </a:lnTo>
                    <a:lnTo>
                      <a:pt x="554" y="941"/>
                    </a:lnTo>
                    <a:lnTo>
                      <a:pt x="523" y="941"/>
                    </a:lnTo>
                    <a:lnTo>
                      <a:pt x="492" y="941"/>
                    </a:lnTo>
                    <a:lnTo>
                      <a:pt x="465" y="950"/>
                    </a:lnTo>
                    <a:lnTo>
                      <a:pt x="441" y="954"/>
                    </a:lnTo>
                    <a:lnTo>
                      <a:pt x="415" y="962"/>
                    </a:lnTo>
                    <a:lnTo>
                      <a:pt x="384" y="975"/>
                    </a:lnTo>
                    <a:lnTo>
                      <a:pt x="341" y="975"/>
                    </a:lnTo>
                    <a:lnTo>
                      <a:pt x="311" y="979"/>
                    </a:lnTo>
                    <a:lnTo>
                      <a:pt x="275" y="979"/>
                    </a:lnTo>
                    <a:lnTo>
                      <a:pt x="252" y="975"/>
                    </a:lnTo>
                    <a:lnTo>
                      <a:pt x="225" y="983"/>
                    </a:lnTo>
                    <a:lnTo>
                      <a:pt x="202" y="992"/>
                    </a:lnTo>
                    <a:lnTo>
                      <a:pt x="166" y="1000"/>
                    </a:lnTo>
                    <a:lnTo>
                      <a:pt x="139" y="1004"/>
                    </a:lnTo>
                    <a:lnTo>
                      <a:pt x="104" y="1008"/>
                    </a:lnTo>
                    <a:lnTo>
                      <a:pt x="81" y="1013"/>
                    </a:lnTo>
                    <a:lnTo>
                      <a:pt x="54" y="1025"/>
                    </a:lnTo>
                    <a:lnTo>
                      <a:pt x="0" y="1050"/>
                    </a:lnTo>
                    <a:lnTo>
                      <a:pt x="66" y="1025"/>
                    </a:lnTo>
                    <a:lnTo>
                      <a:pt x="81" y="1025"/>
                    </a:lnTo>
                    <a:lnTo>
                      <a:pt x="69" y="1033"/>
                    </a:lnTo>
                    <a:lnTo>
                      <a:pt x="58" y="1062"/>
                    </a:lnTo>
                    <a:lnTo>
                      <a:pt x="73" y="1041"/>
                    </a:lnTo>
                    <a:lnTo>
                      <a:pt x="88" y="1029"/>
                    </a:lnTo>
                    <a:lnTo>
                      <a:pt x="104" y="1021"/>
                    </a:lnTo>
                    <a:lnTo>
                      <a:pt x="131" y="1016"/>
                    </a:lnTo>
                    <a:lnTo>
                      <a:pt x="155" y="1013"/>
                    </a:lnTo>
                    <a:lnTo>
                      <a:pt x="174" y="1013"/>
                    </a:lnTo>
                    <a:lnTo>
                      <a:pt x="190" y="1008"/>
                    </a:lnTo>
                    <a:lnTo>
                      <a:pt x="225" y="1000"/>
                    </a:lnTo>
                    <a:lnTo>
                      <a:pt x="213" y="1013"/>
                    </a:lnTo>
                    <a:lnTo>
                      <a:pt x="202" y="1021"/>
                    </a:lnTo>
                    <a:lnTo>
                      <a:pt x="178" y="1029"/>
                    </a:lnTo>
                    <a:lnTo>
                      <a:pt x="163" y="1037"/>
                    </a:lnTo>
                    <a:lnTo>
                      <a:pt x="147" y="1046"/>
                    </a:lnTo>
                    <a:lnTo>
                      <a:pt x="127" y="1054"/>
                    </a:lnTo>
                    <a:lnTo>
                      <a:pt x="109" y="1059"/>
                    </a:lnTo>
                    <a:lnTo>
                      <a:pt x="92" y="1062"/>
                    </a:lnTo>
                    <a:lnTo>
                      <a:pt x="66" y="1080"/>
                    </a:lnTo>
                    <a:lnTo>
                      <a:pt x="45" y="1092"/>
                    </a:lnTo>
                    <a:lnTo>
                      <a:pt x="15" y="1121"/>
                    </a:lnTo>
                    <a:lnTo>
                      <a:pt x="42" y="1101"/>
                    </a:lnTo>
                    <a:lnTo>
                      <a:pt x="42" y="1117"/>
                    </a:lnTo>
                    <a:lnTo>
                      <a:pt x="42" y="1142"/>
                    </a:lnTo>
                    <a:lnTo>
                      <a:pt x="42" y="1117"/>
                    </a:lnTo>
                    <a:lnTo>
                      <a:pt x="54" y="1096"/>
                    </a:lnTo>
                    <a:lnTo>
                      <a:pt x="66" y="1087"/>
                    </a:lnTo>
                    <a:lnTo>
                      <a:pt x="81" y="1080"/>
                    </a:lnTo>
                    <a:lnTo>
                      <a:pt x="101" y="1070"/>
                    </a:lnTo>
                    <a:lnTo>
                      <a:pt x="124" y="1070"/>
                    </a:lnTo>
                    <a:lnTo>
                      <a:pt x="139" y="1070"/>
                    </a:lnTo>
                    <a:lnTo>
                      <a:pt x="131" y="1087"/>
                    </a:lnTo>
                    <a:lnTo>
                      <a:pt x="131" y="1113"/>
                    </a:lnTo>
                    <a:lnTo>
                      <a:pt x="135" y="1142"/>
                    </a:lnTo>
                    <a:lnTo>
                      <a:pt x="139" y="1117"/>
                    </a:lnTo>
                    <a:lnTo>
                      <a:pt x="143" y="1096"/>
                    </a:lnTo>
                    <a:lnTo>
                      <a:pt x="143" y="1080"/>
                    </a:lnTo>
                    <a:lnTo>
                      <a:pt x="155" y="1067"/>
                    </a:lnTo>
                    <a:lnTo>
                      <a:pt x="170" y="1062"/>
                    </a:lnTo>
                    <a:lnTo>
                      <a:pt x="174" y="1070"/>
                    </a:lnTo>
                    <a:lnTo>
                      <a:pt x="178" y="1083"/>
                    </a:lnTo>
                    <a:lnTo>
                      <a:pt x="182" y="1062"/>
                    </a:lnTo>
                    <a:lnTo>
                      <a:pt x="185" y="1050"/>
                    </a:lnTo>
                    <a:lnTo>
                      <a:pt x="202" y="1041"/>
                    </a:lnTo>
                    <a:lnTo>
                      <a:pt x="220" y="1029"/>
                    </a:lnTo>
                    <a:lnTo>
                      <a:pt x="232" y="1021"/>
                    </a:lnTo>
                    <a:lnTo>
                      <a:pt x="228" y="1041"/>
                    </a:lnTo>
                    <a:lnTo>
                      <a:pt x="228" y="1059"/>
                    </a:lnTo>
                    <a:lnTo>
                      <a:pt x="232" y="1041"/>
                    </a:lnTo>
                    <a:lnTo>
                      <a:pt x="240" y="1029"/>
                    </a:lnTo>
                    <a:lnTo>
                      <a:pt x="248" y="1016"/>
                    </a:lnTo>
                    <a:lnTo>
                      <a:pt x="263" y="1008"/>
                    </a:lnTo>
                    <a:lnTo>
                      <a:pt x="275" y="1004"/>
                    </a:lnTo>
                    <a:lnTo>
                      <a:pt x="314" y="1004"/>
                    </a:lnTo>
                    <a:lnTo>
                      <a:pt x="298" y="1016"/>
                    </a:lnTo>
                    <a:lnTo>
                      <a:pt x="283" y="1041"/>
                    </a:lnTo>
                    <a:lnTo>
                      <a:pt x="303" y="1021"/>
                    </a:lnTo>
                    <a:lnTo>
                      <a:pt x="298" y="1037"/>
                    </a:lnTo>
                    <a:lnTo>
                      <a:pt x="303" y="1059"/>
                    </a:lnTo>
                    <a:lnTo>
                      <a:pt x="306" y="1033"/>
                    </a:lnTo>
                    <a:lnTo>
                      <a:pt x="314" y="1016"/>
                    </a:lnTo>
                    <a:lnTo>
                      <a:pt x="329" y="1013"/>
                    </a:lnTo>
                    <a:lnTo>
                      <a:pt x="341" y="1013"/>
                    </a:lnTo>
                    <a:lnTo>
                      <a:pt x="357" y="1021"/>
                    </a:lnTo>
                    <a:lnTo>
                      <a:pt x="360" y="1029"/>
                    </a:lnTo>
                    <a:lnTo>
                      <a:pt x="364" y="1041"/>
                    </a:lnTo>
                    <a:lnTo>
                      <a:pt x="372" y="1070"/>
                    </a:lnTo>
                    <a:lnTo>
                      <a:pt x="368" y="1062"/>
                    </a:lnTo>
                    <a:lnTo>
                      <a:pt x="372" y="1087"/>
                    </a:lnTo>
                    <a:lnTo>
                      <a:pt x="372" y="1101"/>
                    </a:lnTo>
                    <a:lnTo>
                      <a:pt x="364" y="1117"/>
                    </a:lnTo>
                    <a:lnTo>
                      <a:pt x="353" y="1121"/>
                    </a:lnTo>
                    <a:lnTo>
                      <a:pt x="341" y="1125"/>
                    </a:lnTo>
                    <a:lnTo>
                      <a:pt x="306" y="1125"/>
                    </a:lnTo>
                    <a:lnTo>
                      <a:pt x="283" y="1129"/>
                    </a:lnTo>
                    <a:lnTo>
                      <a:pt x="263" y="1129"/>
                    </a:lnTo>
                    <a:lnTo>
                      <a:pt x="243" y="1134"/>
                    </a:lnTo>
                    <a:lnTo>
                      <a:pt x="213" y="1142"/>
                    </a:lnTo>
                    <a:lnTo>
                      <a:pt x="185" y="1147"/>
                    </a:lnTo>
                    <a:lnTo>
                      <a:pt x="159" y="1154"/>
                    </a:lnTo>
                    <a:lnTo>
                      <a:pt x="120" y="1175"/>
                    </a:lnTo>
                    <a:lnTo>
                      <a:pt x="155" y="1163"/>
                    </a:lnTo>
                    <a:lnTo>
                      <a:pt x="143" y="1205"/>
                    </a:lnTo>
                    <a:lnTo>
                      <a:pt x="163" y="1159"/>
                    </a:lnTo>
                    <a:lnTo>
                      <a:pt x="198" y="1154"/>
                    </a:lnTo>
                    <a:lnTo>
                      <a:pt x="220" y="1147"/>
                    </a:lnTo>
                    <a:lnTo>
                      <a:pt x="248" y="1138"/>
                    </a:lnTo>
                    <a:lnTo>
                      <a:pt x="232" y="1154"/>
                    </a:lnTo>
                    <a:lnTo>
                      <a:pt x="228" y="1175"/>
                    </a:lnTo>
                    <a:lnTo>
                      <a:pt x="240" y="1159"/>
                    </a:lnTo>
                    <a:lnTo>
                      <a:pt x="248" y="1150"/>
                    </a:lnTo>
                    <a:lnTo>
                      <a:pt x="260" y="1142"/>
                    </a:lnTo>
                    <a:lnTo>
                      <a:pt x="271" y="1147"/>
                    </a:lnTo>
                    <a:lnTo>
                      <a:pt x="298" y="1142"/>
                    </a:lnTo>
                    <a:lnTo>
                      <a:pt x="329" y="1138"/>
                    </a:lnTo>
                    <a:lnTo>
                      <a:pt x="337" y="1147"/>
                    </a:lnTo>
                    <a:lnTo>
                      <a:pt x="325" y="1159"/>
                    </a:lnTo>
                    <a:lnTo>
                      <a:pt x="314" y="1171"/>
                    </a:lnTo>
                    <a:lnTo>
                      <a:pt x="294" y="1180"/>
                    </a:lnTo>
                    <a:lnTo>
                      <a:pt x="279" y="1196"/>
                    </a:lnTo>
                    <a:lnTo>
                      <a:pt x="256" y="1209"/>
                    </a:lnTo>
                    <a:lnTo>
                      <a:pt x="232" y="1226"/>
                    </a:lnTo>
                    <a:lnTo>
                      <a:pt x="209" y="1242"/>
                    </a:lnTo>
                    <a:lnTo>
                      <a:pt x="193" y="1259"/>
                    </a:lnTo>
                    <a:lnTo>
                      <a:pt x="159" y="1293"/>
                    </a:lnTo>
                    <a:lnTo>
                      <a:pt x="198" y="1263"/>
                    </a:lnTo>
                    <a:lnTo>
                      <a:pt x="190" y="1297"/>
                    </a:lnTo>
                    <a:lnTo>
                      <a:pt x="206" y="1259"/>
                    </a:lnTo>
                    <a:lnTo>
                      <a:pt x="225" y="1234"/>
                    </a:lnTo>
                    <a:lnTo>
                      <a:pt x="256" y="1217"/>
                    </a:lnTo>
                    <a:lnTo>
                      <a:pt x="283" y="1205"/>
                    </a:lnTo>
                    <a:lnTo>
                      <a:pt x="298" y="1196"/>
                    </a:lnTo>
                    <a:lnTo>
                      <a:pt x="298" y="1213"/>
                    </a:lnTo>
                    <a:lnTo>
                      <a:pt x="298" y="1234"/>
                    </a:lnTo>
                    <a:lnTo>
                      <a:pt x="294" y="1251"/>
                    </a:lnTo>
                    <a:lnTo>
                      <a:pt x="306" y="1309"/>
                    </a:lnTo>
                    <a:lnTo>
                      <a:pt x="303" y="1263"/>
                    </a:lnTo>
                    <a:lnTo>
                      <a:pt x="318" y="1309"/>
                    </a:lnTo>
                    <a:lnTo>
                      <a:pt x="306" y="1238"/>
                    </a:lnTo>
                    <a:lnTo>
                      <a:pt x="311" y="1217"/>
                    </a:lnTo>
                    <a:lnTo>
                      <a:pt x="318" y="1196"/>
                    </a:lnTo>
                    <a:lnTo>
                      <a:pt x="325" y="1175"/>
                    </a:lnTo>
                    <a:lnTo>
                      <a:pt x="344" y="1163"/>
                    </a:lnTo>
                    <a:lnTo>
                      <a:pt x="360" y="1147"/>
                    </a:lnTo>
                    <a:lnTo>
                      <a:pt x="360" y="1159"/>
                    </a:lnTo>
                    <a:lnTo>
                      <a:pt x="364" y="1175"/>
                    </a:lnTo>
                    <a:lnTo>
                      <a:pt x="364" y="1154"/>
                    </a:lnTo>
                    <a:lnTo>
                      <a:pt x="368" y="1134"/>
                    </a:lnTo>
                    <a:lnTo>
                      <a:pt x="380" y="1125"/>
                    </a:lnTo>
                    <a:lnTo>
                      <a:pt x="380" y="1138"/>
                    </a:lnTo>
                    <a:lnTo>
                      <a:pt x="384" y="1163"/>
                    </a:lnTo>
                    <a:lnTo>
                      <a:pt x="387" y="1129"/>
                    </a:lnTo>
                    <a:lnTo>
                      <a:pt x="395" y="1117"/>
                    </a:lnTo>
                    <a:lnTo>
                      <a:pt x="391" y="1101"/>
                    </a:lnTo>
                    <a:lnTo>
                      <a:pt x="391" y="1087"/>
                    </a:lnTo>
                    <a:lnTo>
                      <a:pt x="391" y="1070"/>
                    </a:lnTo>
                    <a:lnTo>
                      <a:pt x="387" y="1054"/>
                    </a:lnTo>
                    <a:lnTo>
                      <a:pt x="387" y="1033"/>
                    </a:lnTo>
                    <a:lnTo>
                      <a:pt x="380" y="1013"/>
                    </a:lnTo>
                    <a:lnTo>
                      <a:pt x="403" y="1004"/>
                    </a:lnTo>
                    <a:lnTo>
                      <a:pt x="441" y="1000"/>
                    </a:lnTo>
                    <a:lnTo>
                      <a:pt x="461" y="995"/>
                    </a:lnTo>
                    <a:lnTo>
                      <a:pt x="473" y="992"/>
                    </a:lnTo>
                    <a:lnTo>
                      <a:pt x="484" y="992"/>
                    </a:lnTo>
                    <a:lnTo>
                      <a:pt x="484" y="995"/>
                    </a:lnTo>
                    <a:lnTo>
                      <a:pt x="484" y="1008"/>
                    </a:lnTo>
                    <a:lnTo>
                      <a:pt x="476" y="1021"/>
                    </a:lnTo>
                    <a:lnTo>
                      <a:pt x="469" y="1029"/>
                    </a:lnTo>
                    <a:lnTo>
                      <a:pt x="461" y="1041"/>
                    </a:lnTo>
                    <a:lnTo>
                      <a:pt x="453" y="1050"/>
                    </a:lnTo>
                    <a:lnTo>
                      <a:pt x="450" y="1067"/>
                    </a:lnTo>
                    <a:lnTo>
                      <a:pt x="445" y="1075"/>
                    </a:lnTo>
                    <a:lnTo>
                      <a:pt x="433" y="1075"/>
                    </a:lnTo>
                    <a:lnTo>
                      <a:pt x="423" y="1087"/>
                    </a:lnTo>
                    <a:lnTo>
                      <a:pt x="433" y="1083"/>
                    </a:lnTo>
                    <a:lnTo>
                      <a:pt x="441" y="1083"/>
                    </a:lnTo>
                    <a:lnTo>
                      <a:pt x="433" y="1092"/>
                    </a:lnTo>
                    <a:lnTo>
                      <a:pt x="430" y="1101"/>
                    </a:lnTo>
                    <a:lnTo>
                      <a:pt x="426" y="1121"/>
                    </a:lnTo>
                    <a:lnTo>
                      <a:pt x="437" y="1096"/>
                    </a:lnTo>
                    <a:lnTo>
                      <a:pt x="441" y="1096"/>
                    </a:lnTo>
                    <a:lnTo>
                      <a:pt x="450" y="1087"/>
                    </a:lnTo>
                    <a:lnTo>
                      <a:pt x="453" y="1080"/>
                    </a:lnTo>
                    <a:lnTo>
                      <a:pt x="458" y="1070"/>
                    </a:lnTo>
                    <a:lnTo>
                      <a:pt x="461" y="1067"/>
                    </a:lnTo>
                    <a:lnTo>
                      <a:pt x="461" y="1075"/>
                    </a:lnTo>
                    <a:lnTo>
                      <a:pt x="465" y="1083"/>
                    </a:lnTo>
                    <a:lnTo>
                      <a:pt x="469" y="1101"/>
                    </a:lnTo>
                    <a:lnTo>
                      <a:pt x="465" y="1080"/>
                    </a:lnTo>
                    <a:lnTo>
                      <a:pt x="465" y="1062"/>
                    </a:lnTo>
                    <a:lnTo>
                      <a:pt x="465" y="1054"/>
                    </a:lnTo>
                    <a:lnTo>
                      <a:pt x="469" y="1046"/>
                    </a:lnTo>
                    <a:lnTo>
                      <a:pt x="476" y="1041"/>
                    </a:lnTo>
                    <a:lnTo>
                      <a:pt x="484" y="1041"/>
                    </a:lnTo>
                    <a:lnTo>
                      <a:pt x="488" y="1041"/>
                    </a:lnTo>
                    <a:lnTo>
                      <a:pt x="492" y="1050"/>
                    </a:lnTo>
                    <a:lnTo>
                      <a:pt x="492" y="1062"/>
                    </a:lnTo>
                    <a:lnTo>
                      <a:pt x="492" y="1075"/>
                    </a:lnTo>
                    <a:lnTo>
                      <a:pt x="496" y="1059"/>
                    </a:lnTo>
                    <a:lnTo>
                      <a:pt x="496" y="1050"/>
                    </a:lnTo>
                    <a:lnTo>
                      <a:pt x="496" y="1037"/>
                    </a:lnTo>
                    <a:lnTo>
                      <a:pt x="496" y="1025"/>
                    </a:lnTo>
                    <a:lnTo>
                      <a:pt x="504" y="1016"/>
                    </a:lnTo>
                    <a:lnTo>
                      <a:pt x="512" y="1008"/>
                    </a:lnTo>
                    <a:lnTo>
                      <a:pt x="515" y="1004"/>
                    </a:lnTo>
                    <a:lnTo>
                      <a:pt x="523" y="1000"/>
                    </a:lnTo>
                    <a:lnTo>
                      <a:pt x="531" y="995"/>
                    </a:lnTo>
                    <a:lnTo>
                      <a:pt x="538" y="992"/>
                    </a:lnTo>
                    <a:lnTo>
                      <a:pt x="547" y="992"/>
                    </a:lnTo>
                    <a:lnTo>
                      <a:pt x="558" y="995"/>
                    </a:lnTo>
                    <a:lnTo>
                      <a:pt x="574" y="1000"/>
                    </a:lnTo>
                    <a:lnTo>
                      <a:pt x="585" y="1000"/>
                    </a:lnTo>
                    <a:lnTo>
                      <a:pt x="601" y="1000"/>
                    </a:lnTo>
                    <a:lnTo>
                      <a:pt x="613" y="995"/>
                    </a:lnTo>
                    <a:lnTo>
                      <a:pt x="627" y="995"/>
                    </a:lnTo>
                    <a:lnTo>
                      <a:pt x="648" y="995"/>
                    </a:lnTo>
                    <a:lnTo>
                      <a:pt x="635" y="1000"/>
                    </a:lnTo>
                    <a:lnTo>
                      <a:pt x="624" y="1008"/>
                    </a:lnTo>
                    <a:lnTo>
                      <a:pt x="605" y="1021"/>
                    </a:lnTo>
                    <a:lnTo>
                      <a:pt x="624" y="1013"/>
                    </a:lnTo>
                    <a:lnTo>
                      <a:pt x="635" y="1004"/>
                    </a:lnTo>
                    <a:lnTo>
                      <a:pt x="648" y="1000"/>
                    </a:lnTo>
                    <a:lnTo>
                      <a:pt x="659" y="1000"/>
                    </a:lnTo>
                    <a:lnTo>
                      <a:pt x="675" y="995"/>
                    </a:lnTo>
                    <a:lnTo>
                      <a:pt x="690" y="995"/>
                    </a:lnTo>
                    <a:lnTo>
                      <a:pt x="698" y="995"/>
                    </a:lnTo>
                    <a:lnTo>
                      <a:pt x="706" y="1000"/>
                    </a:lnTo>
                    <a:lnTo>
                      <a:pt x="710" y="1004"/>
                    </a:lnTo>
                    <a:lnTo>
                      <a:pt x="706" y="1013"/>
                    </a:lnTo>
                    <a:lnTo>
                      <a:pt x="698" y="1021"/>
                    </a:lnTo>
                    <a:lnTo>
                      <a:pt x="690" y="1029"/>
                    </a:lnTo>
                    <a:lnTo>
                      <a:pt x="683" y="1025"/>
                    </a:lnTo>
                    <a:lnTo>
                      <a:pt x="675" y="1029"/>
                    </a:lnTo>
                    <a:lnTo>
                      <a:pt x="667" y="1029"/>
                    </a:lnTo>
                    <a:lnTo>
                      <a:pt x="656" y="1029"/>
                    </a:lnTo>
                    <a:lnTo>
                      <a:pt x="640" y="1037"/>
                    </a:lnTo>
                    <a:lnTo>
                      <a:pt x="627" y="1041"/>
                    </a:lnTo>
                    <a:lnTo>
                      <a:pt x="617" y="1050"/>
                    </a:lnTo>
                    <a:lnTo>
                      <a:pt x="635" y="1041"/>
                    </a:lnTo>
                    <a:lnTo>
                      <a:pt x="643" y="1037"/>
                    </a:lnTo>
                    <a:lnTo>
                      <a:pt x="652" y="1037"/>
                    </a:lnTo>
                    <a:lnTo>
                      <a:pt x="659" y="1033"/>
                    </a:lnTo>
                    <a:lnTo>
                      <a:pt x="670" y="1033"/>
                    </a:lnTo>
                    <a:lnTo>
                      <a:pt x="678" y="1037"/>
                    </a:lnTo>
                    <a:lnTo>
                      <a:pt x="678" y="1041"/>
                    </a:lnTo>
                    <a:lnTo>
                      <a:pt x="670" y="1059"/>
                    </a:lnTo>
                    <a:lnTo>
                      <a:pt x="663" y="1070"/>
                    </a:lnTo>
                    <a:lnTo>
                      <a:pt x="663" y="1080"/>
                    </a:lnTo>
                    <a:lnTo>
                      <a:pt x="656" y="1087"/>
                    </a:lnTo>
                    <a:lnTo>
                      <a:pt x="640" y="1092"/>
                    </a:lnTo>
                    <a:lnTo>
                      <a:pt x="624" y="1101"/>
                    </a:lnTo>
                    <a:lnTo>
                      <a:pt x="617" y="1101"/>
                    </a:lnTo>
                    <a:lnTo>
                      <a:pt x="609" y="1103"/>
                    </a:lnTo>
                    <a:lnTo>
                      <a:pt x="601" y="1103"/>
                    </a:lnTo>
                    <a:lnTo>
                      <a:pt x="589" y="1113"/>
                    </a:lnTo>
                    <a:lnTo>
                      <a:pt x="578" y="1121"/>
                    </a:lnTo>
                    <a:lnTo>
                      <a:pt x="570" y="1129"/>
                    </a:lnTo>
                    <a:lnTo>
                      <a:pt x="566" y="1138"/>
                    </a:lnTo>
                    <a:lnTo>
                      <a:pt x="558" y="1147"/>
                    </a:lnTo>
                    <a:lnTo>
                      <a:pt x="551" y="1159"/>
                    </a:lnTo>
                    <a:lnTo>
                      <a:pt x="547" y="1180"/>
                    </a:lnTo>
                    <a:lnTo>
                      <a:pt x="554" y="1163"/>
                    </a:lnTo>
                    <a:lnTo>
                      <a:pt x="562" y="1150"/>
                    </a:lnTo>
                    <a:lnTo>
                      <a:pt x="570" y="1147"/>
                    </a:lnTo>
                    <a:lnTo>
                      <a:pt x="578" y="1134"/>
                    </a:lnTo>
                    <a:lnTo>
                      <a:pt x="585" y="1125"/>
                    </a:lnTo>
                    <a:lnTo>
                      <a:pt x="592" y="1117"/>
                    </a:lnTo>
                    <a:lnTo>
                      <a:pt x="601" y="1113"/>
                    </a:lnTo>
                    <a:lnTo>
                      <a:pt x="609" y="1113"/>
                    </a:lnTo>
                    <a:lnTo>
                      <a:pt x="605" y="1129"/>
                    </a:lnTo>
                    <a:lnTo>
                      <a:pt x="601" y="1142"/>
                    </a:lnTo>
                    <a:lnTo>
                      <a:pt x="605" y="1159"/>
                    </a:lnTo>
                    <a:lnTo>
                      <a:pt x="605" y="1142"/>
                    </a:lnTo>
                    <a:lnTo>
                      <a:pt x="609" y="1129"/>
                    </a:lnTo>
                    <a:lnTo>
                      <a:pt x="613" y="1117"/>
                    </a:lnTo>
                    <a:lnTo>
                      <a:pt x="613" y="1108"/>
                    </a:lnTo>
                    <a:lnTo>
                      <a:pt x="620" y="1108"/>
                    </a:lnTo>
                    <a:lnTo>
                      <a:pt x="635" y="1103"/>
                    </a:lnTo>
                    <a:lnTo>
                      <a:pt x="648" y="1103"/>
                    </a:lnTo>
                    <a:lnTo>
                      <a:pt x="652" y="1117"/>
                    </a:lnTo>
                    <a:lnTo>
                      <a:pt x="656" y="1134"/>
                    </a:lnTo>
                    <a:lnTo>
                      <a:pt x="656" y="1150"/>
                    </a:lnTo>
                    <a:lnTo>
                      <a:pt x="656" y="1159"/>
                    </a:lnTo>
                    <a:lnTo>
                      <a:pt x="652" y="1167"/>
                    </a:lnTo>
                    <a:lnTo>
                      <a:pt x="648" y="1171"/>
                    </a:lnTo>
                    <a:lnTo>
                      <a:pt x="640" y="1180"/>
                    </a:lnTo>
                    <a:lnTo>
                      <a:pt x="632" y="1188"/>
                    </a:lnTo>
                    <a:lnTo>
                      <a:pt x="620" y="1196"/>
                    </a:lnTo>
                    <a:lnTo>
                      <a:pt x="617" y="1201"/>
                    </a:lnTo>
                    <a:lnTo>
                      <a:pt x="609" y="1205"/>
                    </a:lnTo>
                    <a:lnTo>
                      <a:pt x="592" y="1221"/>
                    </a:lnTo>
                    <a:lnTo>
                      <a:pt x="581" y="1251"/>
                    </a:lnTo>
                    <a:lnTo>
                      <a:pt x="597" y="1221"/>
                    </a:lnTo>
                    <a:lnTo>
                      <a:pt x="613" y="1213"/>
                    </a:lnTo>
                    <a:lnTo>
                      <a:pt x="624" y="1205"/>
                    </a:lnTo>
                    <a:lnTo>
                      <a:pt x="627" y="1217"/>
                    </a:lnTo>
                    <a:lnTo>
                      <a:pt x="640" y="1234"/>
                    </a:lnTo>
                    <a:lnTo>
                      <a:pt x="632" y="1217"/>
                    </a:lnTo>
                    <a:lnTo>
                      <a:pt x="632" y="1201"/>
                    </a:lnTo>
                    <a:lnTo>
                      <a:pt x="635" y="1192"/>
                    </a:lnTo>
                    <a:lnTo>
                      <a:pt x="648" y="1188"/>
                    </a:lnTo>
                    <a:lnTo>
                      <a:pt x="656" y="1180"/>
                    </a:lnTo>
                    <a:lnTo>
                      <a:pt x="663" y="1175"/>
                    </a:lnTo>
                    <a:lnTo>
                      <a:pt x="667" y="1171"/>
                    </a:lnTo>
                    <a:lnTo>
                      <a:pt x="667" y="1159"/>
                    </a:lnTo>
                    <a:lnTo>
                      <a:pt x="667" y="1147"/>
                    </a:lnTo>
                    <a:lnTo>
                      <a:pt x="667" y="1134"/>
                    </a:lnTo>
                    <a:lnTo>
                      <a:pt x="667" y="1125"/>
                    </a:lnTo>
                    <a:lnTo>
                      <a:pt x="667" y="1117"/>
                    </a:lnTo>
                    <a:lnTo>
                      <a:pt x="670" y="1103"/>
                    </a:lnTo>
                    <a:lnTo>
                      <a:pt x="678" y="1096"/>
                    </a:lnTo>
                    <a:lnTo>
                      <a:pt x="683" y="1108"/>
                    </a:lnTo>
                    <a:lnTo>
                      <a:pt x="686" y="1117"/>
                    </a:lnTo>
                    <a:lnTo>
                      <a:pt x="690" y="1125"/>
                    </a:lnTo>
                    <a:lnTo>
                      <a:pt x="698" y="1129"/>
                    </a:lnTo>
                    <a:lnTo>
                      <a:pt x="706" y="1134"/>
                    </a:lnTo>
                    <a:lnTo>
                      <a:pt x="713" y="1138"/>
                    </a:lnTo>
                    <a:lnTo>
                      <a:pt x="717" y="1147"/>
                    </a:lnTo>
                    <a:lnTo>
                      <a:pt x="713" y="1163"/>
                    </a:lnTo>
                    <a:lnTo>
                      <a:pt x="721" y="1147"/>
                    </a:lnTo>
                    <a:lnTo>
                      <a:pt x="721" y="1138"/>
                    </a:lnTo>
                    <a:lnTo>
                      <a:pt x="729" y="1147"/>
                    </a:lnTo>
                    <a:lnTo>
                      <a:pt x="736" y="1147"/>
                    </a:lnTo>
                    <a:lnTo>
                      <a:pt x="752" y="1142"/>
                    </a:lnTo>
                    <a:lnTo>
                      <a:pt x="736" y="1142"/>
                    </a:lnTo>
                    <a:lnTo>
                      <a:pt x="729" y="1138"/>
                    </a:lnTo>
                    <a:lnTo>
                      <a:pt x="725" y="1134"/>
                    </a:lnTo>
                    <a:lnTo>
                      <a:pt x="717" y="1129"/>
                    </a:lnTo>
                    <a:lnTo>
                      <a:pt x="710" y="1125"/>
                    </a:lnTo>
                    <a:lnTo>
                      <a:pt x="702" y="1125"/>
                    </a:lnTo>
                    <a:lnTo>
                      <a:pt x="693" y="1121"/>
                    </a:lnTo>
                    <a:lnTo>
                      <a:pt x="690" y="1113"/>
                    </a:lnTo>
                    <a:lnTo>
                      <a:pt x="686" y="1101"/>
                    </a:lnTo>
                    <a:lnTo>
                      <a:pt x="686" y="1087"/>
                    </a:lnTo>
                    <a:lnTo>
                      <a:pt x="683" y="1080"/>
                    </a:lnTo>
                    <a:lnTo>
                      <a:pt x="690" y="1062"/>
                    </a:lnTo>
                    <a:lnTo>
                      <a:pt x="698" y="1050"/>
                    </a:lnTo>
                    <a:lnTo>
                      <a:pt x="706" y="1041"/>
                    </a:lnTo>
                    <a:lnTo>
                      <a:pt x="717" y="1033"/>
                    </a:lnTo>
                    <a:lnTo>
                      <a:pt x="725" y="1029"/>
                    </a:lnTo>
                    <a:lnTo>
                      <a:pt x="732" y="1021"/>
                    </a:lnTo>
                    <a:lnTo>
                      <a:pt x="740" y="1016"/>
                    </a:lnTo>
                    <a:lnTo>
                      <a:pt x="744" y="1013"/>
                    </a:lnTo>
                    <a:lnTo>
                      <a:pt x="752" y="1004"/>
                    </a:lnTo>
                    <a:lnTo>
                      <a:pt x="764" y="995"/>
                    </a:lnTo>
                    <a:lnTo>
                      <a:pt x="791" y="995"/>
                    </a:lnTo>
                    <a:lnTo>
                      <a:pt x="811" y="995"/>
                    </a:lnTo>
                    <a:lnTo>
                      <a:pt x="830" y="995"/>
                    </a:lnTo>
                    <a:lnTo>
                      <a:pt x="850" y="992"/>
                    </a:lnTo>
                    <a:lnTo>
                      <a:pt x="865" y="983"/>
                    </a:lnTo>
                    <a:lnTo>
                      <a:pt x="861" y="1004"/>
                    </a:lnTo>
                    <a:lnTo>
                      <a:pt x="857" y="1021"/>
                    </a:lnTo>
                    <a:lnTo>
                      <a:pt x="857" y="1041"/>
                    </a:lnTo>
                    <a:lnTo>
                      <a:pt x="861" y="1062"/>
                    </a:lnTo>
                    <a:lnTo>
                      <a:pt x="873" y="1075"/>
                    </a:lnTo>
                    <a:lnTo>
                      <a:pt x="884" y="1083"/>
                    </a:lnTo>
                    <a:lnTo>
                      <a:pt x="887" y="1101"/>
                    </a:lnTo>
                    <a:lnTo>
                      <a:pt x="876" y="1117"/>
                    </a:lnTo>
                    <a:lnTo>
                      <a:pt x="865" y="1134"/>
                    </a:lnTo>
                    <a:lnTo>
                      <a:pt x="857" y="1142"/>
                    </a:lnTo>
                    <a:lnTo>
                      <a:pt x="850" y="1167"/>
                    </a:lnTo>
                    <a:lnTo>
                      <a:pt x="841" y="1188"/>
                    </a:lnTo>
                    <a:lnTo>
                      <a:pt x="833" y="1226"/>
                    </a:lnTo>
                    <a:lnTo>
                      <a:pt x="830" y="1251"/>
                    </a:lnTo>
                    <a:lnTo>
                      <a:pt x="814" y="1318"/>
                    </a:lnTo>
                    <a:lnTo>
                      <a:pt x="841" y="1238"/>
                    </a:lnTo>
                    <a:lnTo>
                      <a:pt x="845" y="1259"/>
                    </a:lnTo>
                    <a:lnTo>
                      <a:pt x="857" y="1284"/>
                    </a:lnTo>
                    <a:lnTo>
                      <a:pt x="845" y="1251"/>
                    </a:lnTo>
                    <a:lnTo>
                      <a:pt x="845" y="1217"/>
                    </a:lnTo>
                    <a:lnTo>
                      <a:pt x="853" y="1196"/>
                    </a:lnTo>
                    <a:lnTo>
                      <a:pt x="865" y="1167"/>
                    </a:lnTo>
                    <a:lnTo>
                      <a:pt x="876" y="1150"/>
                    </a:lnTo>
                    <a:lnTo>
                      <a:pt x="891" y="1134"/>
                    </a:lnTo>
                    <a:lnTo>
                      <a:pt x="911" y="1134"/>
                    </a:lnTo>
                    <a:lnTo>
                      <a:pt x="923" y="1147"/>
                    </a:lnTo>
                    <a:lnTo>
                      <a:pt x="938" y="1175"/>
                    </a:lnTo>
                    <a:lnTo>
                      <a:pt x="951" y="1192"/>
                    </a:lnTo>
                    <a:lnTo>
                      <a:pt x="954" y="1213"/>
                    </a:lnTo>
                    <a:lnTo>
                      <a:pt x="958" y="1242"/>
                    </a:lnTo>
                    <a:lnTo>
                      <a:pt x="951" y="1297"/>
                    </a:lnTo>
                    <a:lnTo>
                      <a:pt x="966" y="1259"/>
                    </a:lnTo>
                    <a:lnTo>
                      <a:pt x="969" y="1230"/>
                    </a:lnTo>
                    <a:lnTo>
                      <a:pt x="981" y="1251"/>
                    </a:lnTo>
                    <a:lnTo>
                      <a:pt x="1001" y="1318"/>
                    </a:lnTo>
                    <a:lnTo>
                      <a:pt x="989" y="1259"/>
                    </a:lnTo>
                    <a:lnTo>
                      <a:pt x="977" y="1226"/>
                    </a:lnTo>
                    <a:lnTo>
                      <a:pt x="973" y="1209"/>
                    </a:lnTo>
                    <a:lnTo>
                      <a:pt x="969" y="1192"/>
                    </a:lnTo>
                    <a:lnTo>
                      <a:pt x="966" y="1167"/>
                    </a:lnTo>
                    <a:lnTo>
                      <a:pt x="985" y="1192"/>
                    </a:lnTo>
                    <a:lnTo>
                      <a:pt x="989" y="1226"/>
                    </a:lnTo>
                    <a:lnTo>
                      <a:pt x="992" y="1196"/>
                    </a:lnTo>
                    <a:lnTo>
                      <a:pt x="1020" y="1221"/>
                    </a:lnTo>
                    <a:lnTo>
                      <a:pt x="992" y="1184"/>
                    </a:lnTo>
                    <a:lnTo>
                      <a:pt x="981" y="1167"/>
                    </a:lnTo>
                    <a:lnTo>
                      <a:pt x="962" y="1150"/>
                    </a:lnTo>
                    <a:lnTo>
                      <a:pt x="951" y="1134"/>
                    </a:lnTo>
                    <a:lnTo>
                      <a:pt x="942" y="1113"/>
                    </a:lnTo>
                    <a:lnTo>
                      <a:pt x="938" y="1092"/>
                    </a:lnTo>
                    <a:lnTo>
                      <a:pt x="930" y="1070"/>
                    </a:lnTo>
                    <a:lnTo>
                      <a:pt x="911" y="1046"/>
                    </a:lnTo>
                    <a:lnTo>
                      <a:pt x="919" y="1059"/>
                    </a:lnTo>
                    <a:lnTo>
                      <a:pt x="911" y="1037"/>
                    </a:lnTo>
                    <a:lnTo>
                      <a:pt x="911" y="1021"/>
                    </a:lnTo>
                    <a:lnTo>
                      <a:pt x="923" y="1004"/>
                    </a:lnTo>
                    <a:lnTo>
                      <a:pt x="934" y="988"/>
                    </a:lnTo>
                    <a:lnTo>
                      <a:pt x="942" y="975"/>
                    </a:lnTo>
                    <a:lnTo>
                      <a:pt x="954" y="975"/>
                    </a:lnTo>
                    <a:lnTo>
                      <a:pt x="969" y="975"/>
                    </a:lnTo>
                    <a:lnTo>
                      <a:pt x="985" y="983"/>
                    </a:lnTo>
                    <a:lnTo>
                      <a:pt x="1005" y="995"/>
                    </a:lnTo>
                    <a:lnTo>
                      <a:pt x="1020" y="1013"/>
                    </a:lnTo>
                    <a:lnTo>
                      <a:pt x="1031" y="1037"/>
                    </a:lnTo>
                    <a:lnTo>
                      <a:pt x="1031" y="1062"/>
                    </a:lnTo>
                    <a:lnTo>
                      <a:pt x="1031" y="1080"/>
                    </a:lnTo>
                    <a:lnTo>
                      <a:pt x="1027" y="1096"/>
                    </a:lnTo>
                    <a:lnTo>
                      <a:pt x="1031" y="1117"/>
                    </a:lnTo>
                    <a:lnTo>
                      <a:pt x="1039" y="1147"/>
                    </a:lnTo>
                    <a:lnTo>
                      <a:pt x="1047" y="1167"/>
                    </a:lnTo>
                    <a:lnTo>
                      <a:pt x="1051" y="1192"/>
                    </a:lnTo>
                    <a:lnTo>
                      <a:pt x="1059" y="1217"/>
                    </a:lnTo>
                    <a:lnTo>
                      <a:pt x="1055" y="1242"/>
                    </a:lnTo>
                    <a:lnTo>
                      <a:pt x="1051" y="1267"/>
                    </a:lnTo>
                    <a:lnTo>
                      <a:pt x="1059" y="1305"/>
                    </a:lnTo>
                    <a:lnTo>
                      <a:pt x="1059" y="1259"/>
                    </a:lnTo>
                    <a:lnTo>
                      <a:pt x="1067" y="1238"/>
                    </a:lnTo>
                    <a:lnTo>
                      <a:pt x="1082" y="1247"/>
                    </a:lnTo>
                    <a:lnTo>
                      <a:pt x="1089" y="1259"/>
                    </a:lnTo>
                    <a:lnTo>
                      <a:pt x="1102" y="1272"/>
                    </a:lnTo>
                    <a:lnTo>
                      <a:pt x="1085" y="1242"/>
                    </a:lnTo>
                    <a:lnTo>
                      <a:pt x="1070" y="1226"/>
                    </a:lnTo>
                    <a:lnTo>
                      <a:pt x="1062" y="1205"/>
                    </a:lnTo>
                    <a:lnTo>
                      <a:pt x="1062" y="1184"/>
                    </a:lnTo>
                    <a:lnTo>
                      <a:pt x="1059" y="1163"/>
                    </a:lnTo>
                    <a:lnTo>
                      <a:pt x="1055" y="1138"/>
                    </a:lnTo>
                    <a:lnTo>
                      <a:pt x="1055" y="1117"/>
                    </a:lnTo>
                    <a:lnTo>
                      <a:pt x="1059" y="1096"/>
                    </a:lnTo>
                    <a:lnTo>
                      <a:pt x="1059" y="1075"/>
                    </a:lnTo>
                    <a:lnTo>
                      <a:pt x="1070" y="1067"/>
                    </a:lnTo>
                    <a:lnTo>
                      <a:pt x="1085" y="1080"/>
                    </a:lnTo>
                    <a:lnTo>
                      <a:pt x="1109" y="1083"/>
                    </a:lnTo>
                    <a:lnTo>
                      <a:pt x="1124" y="1096"/>
                    </a:lnTo>
                    <a:lnTo>
                      <a:pt x="1144" y="1117"/>
                    </a:lnTo>
                    <a:lnTo>
                      <a:pt x="1152" y="1134"/>
                    </a:lnTo>
                    <a:lnTo>
                      <a:pt x="1152" y="1159"/>
                    </a:lnTo>
                    <a:lnTo>
                      <a:pt x="1144" y="1175"/>
                    </a:lnTo>
                    <a:lnTo>
                      <a:pt x="1140" y="1205"/>
                    </a:lnTo>
                    <a:lnTo>
                      <a:pt x="1128" y="1238"/>
                    </a:lnTo>
                    <a:lnTo>
                      <a:pt x="1116" y="1252"/>
                    </a:lnTo>
                    <a:lnTo>
                      <a:pt x="1110" y="1270"/>
                    </a:lnTo>
                    <a:lnTo>
                      <a:pt x="1102" y="1274"/>
                    </a:lnTo>
                    <a:lnTo>
                      <a:pt x="1096" y="1292"/>
                    </a:lnTo>
                    <a:lnTo>
                      <a:pt x="1090" y="1314"/>
                    </a:lnTo>
                    <a:lnTo>
                      <a:pt x="1093" y="1345"/>
                    </a:lnTo>
                    <a:lnTo>
                      <a:pt x="1070" y="1482"/>
                    </a:lnTo>
                    <a:lnTo>
                      <a:pt x="1094" y="1392"/>
                    </a:lnTo>
                    <a:lnTo>
                      <a:pt x="1101" y="1421"/>
                    </a:lnTo>
                    <a:lnTo>
                      <a:pt x="1109" y="1309"/>
                    </a:lnTo>
                    <a:lnTo>
                      <a:pt x="1124" y="1376"/>
                    </a:lnTo>
                    <a:lnTo>
                      <a:pt x="1122" y="1424"/>
                    </a:lnTo>
                    <a:lnTo>
                      <a:pt x="1130" y="1396"/>
                    </a:lnTo>
                    <a:lnTo>
                      <a:pt x="1144" y="1412"/>
                    </a:lnTo>
                    <a:lnTo>
                      <a:pt x="1120" y="1326"/>
                    </a:lnTo>
                    <a:lnTo>
                      <a:pt x="1128" y="1276"/>
                    </a:lnTo>
                    <a:lnTo>
                      <a:pt x="1136" y="1251"/>
                    </a:lnTo>
                    <a:lnTo>
                      <a:pt x="1148" y="1226"/>
                    </a:lnTo>
                    <a:lnTo>
                      <a:pt x="1156" y="1201"/>
                    </a:lnTo>
                    <a:lnTo>
                      <a:pt x="1167" y="1205"/>
                    </a:lnTo>
                    <a:lnTo>
                      <a:pt x="1179" y="1226"/>
                    </a:lnTo>
                    <a:lnTo>
                      <a:pt x="1195" y="1251"/>
                    </a:lnTo>
                    <a:lnTo>
                      <a:pt x="1183" y="1238"/>
                    </a:lnTo>
                    <a:lnTo>
                      <a:pt x="1182" y="1250"/>
                    </a:lnTo>
                    <a:lnTo>
                      <a:pt x="1190" y="1268"/>
                    </a:lnTo>
                    <a:lnTo>
                      <a:pt x="1198" y="1286"/>
                    </a:lnTo>
                    <a:lnTo>
                      <a:pt x="1206" y="1322"/>
                    </a:lnTo>
                    <a:lnTo>
                      <a:pt x="1222" y="1432"/>
                    </a:lnTo>
                    <a:lnTo>
                      <a:pt x="1224" y="1342"/>
                    </a:lnTo>
                    <a:lnTo>
                      <a:pt x="1238" y="1342"/>
                    </a:lnTo>
                    <a:lnTo>
                      <a:pt x="1244" y="1370"/>
                    </a:lnTo>
                    <a:lnTo>
                      <a:pt x="1248" y="1428"/>
                    </a:lnTo>
                    <a:lnTo>
                      <a:pt x="1260" y="1508"/>
                    </a:lnTo>
                    <a:lnTo>
                      <a:pt x="1252" y="1398"/>
                    </a:lnTo>
                    <a:lnTo>
                      <a:pt x="1257" y="1334"/>
                    </a:lnTo>
                    <a:lnTo>
                      <a:pt x="1272" y="1367"/>
                    </a:lnTo>
                    <a:lnTo>
                      <a:pt x="1294" y="1388"/>
                    </a:lnTo>
                    <a:lnTo>
                      <a:pt x="1316" y="1432"/>
                    </a:lnTo>
                    <a:lnTo>
                      <a:pt x="1272" y="1334"/>
                    </a:lnTo>
                    <a:lnTo>
                      <a:pt x="1249" y="1314"/>
                    </a:lnTo>
                    <a:lnTo>
                      <a:pt x="1228" y="1298"/>
                    </a:lnTo>
                    <a:lnTo>
                      <a:pt x="1225" y="1276"/>
                    </a:lnTo>
                    <a:lnTo>
                      <a:pt x="1214" y="1255"/>
                    </a:lnTo>
                    <a:lnTo>
                      <a:pt x="1202" y="1234"/>
                    </a:lnTo>
                    <a:lnTo>
                      <a:pt x="1195" y="1217"/>
                    </a:lnTo>
                    <a:lnTo>
                      <a:pt x="1183" y="1196"/>
                    </a:lnTo>
                    <a:lnTo>
                      <a:pt x="1179" y="1180"/>
                    </a:lnTo>
                    <a:lnTo>
                      <a:pt x="1171" y="1159"/>
                    </a:lnTo>
                    <a:lnTo>
                      <a:pt x="1171" y="1142"/>
                    </a:lnTo>
                    <a:lnTo>
                      <a:pt x="1171" y="1129"/>
                    </a:lnTo>
                    <a:lnTo>
                      <a:pt x="1163" y="1108"/>
                    </a:lnTo>
                    <a:lnTo>
                      <a:pt x="1156" y="1096"/>
                    </a:lnTo>
                    <a:lnTo>
                      <a:pt x="1136" y="1080"/>
                    </a:lnTo>
                    <a:lnTo>
                      <a:pt x="1144" y="1083"/>
                    </a:lnTo>
                    <a:lnTo>
                      <a:pt x="1124" y="1067"/>
                    </a:lnTo>
                    <a:lnTo>
                      <a:pt x="1113" y="1059"/>
                    </a:lnTo>
                    <a:lnTo>
                      <a:pt x="1102" y="1046"/>
                    </a:lnTo>
                    <a:lnTo>
                      <a:pt x="1085" y="1029"/>
                    </a:lnTo>
                    <a:lnTo>
                      <a:pt x="1085" y="1008"/>
                    </a:lnTo>
                    <a:lnTo>
                      <a:pt x="1085" y="988"/>
                    </a:lnTo>
                    <a:lnTo>
                      <a:pt x="1082" y="971"/>
                    </a:lnTo>
                    <a:lnTo>
                      <a:pt x="1085" y="950"/>
                    </a:lnTo>
                    <a:lnTo>
                      <a:pt x="1089" y="937"/>
                    </a:lnTo>
                    <a:lnTo>
                      <a:pt x="1102" y="933"/>
                    </a:lnTo>
                    <a:lnTo>
                      <a:pt x="1113" y="937"/>
                    </a:lnTo>
                    <a:lnTo>
                      <a:pt x="1128" y="946"/>
                    </a:lnTo>
                    <a:lnTo>
                      <a:pt x="1152" y="958"/>
                    </a:lnTo>
                    <a:lnTo>
                      <a:pt x="1156" y="967"/>
                    </a:lnTo>
                    <a:lnTo>
                      <a:pt x="1160" y="983"/>
                    </a:lnTo>
                    <a:lnTo>
                      <a:pt x="1167" y="1004"/>
                    </a:lnTo>
                    <a:lnTo>
                      <a:pt x="1171" y="1021"/>
                    </a:lnTo>
                    <a:lnTo>
                      <a:pt x="1175" y="1033"/>
                    </a:lnTo>
                    <a:lnTo>
                      <a:pt x="1186" y="1046"/>
                    </a:lnTo>
                    <a:lnTo>
                      <a:pt x="1195" y="1070"/>
                    </a:lnTo>
                    <a:lnTo>
                      <a:pt x="1195" y="1103"/>
                    </a:lnTo>
                    <a:lnTo>
                      <a:pt x="1199" y="1142"/>
                    </a:lnTo>
                    <a:lnTo>
                      <a:pt x="1202" y="1092"/>
                    </a:lnTo>
                    <a:lnTo>
                      <a:pt x="1217" y="1117"/>
                    </a:lnTo>
                    <a:lnTo>
                      <a:pt x="1199" y="1083"/>
                    </a:lnTo>
                    <a:lnTo>
                      <a:pt x="1199" y="1059"/>
                    </a:lnTo>
                    <a:lnTo>
                      <a:pt x="1202" y="1046"/>
                    </a:lnTo>
                    <a:lnTo>
                      <a:pt x="1210" y="1054"/>
                    </a:lnTo>
                    <a:lnTo>
                      <a:pt x="1225" y="1059"/>
                    </a:lnTo>
                    <a:lnTo>
                      <a:pt x="1229" y="1070"/>
                    </a:lnTo>
                    <a:lnTo>
                      <a:pt x="1237" y="1096"/>
                    </a:lnTo>
                    <a:lnTo>
                      <a:pt x="1237" y="1129"/>
                    </a:lnTo>
                    <a:lnTo>
                      <a:pt x="1237" y="1150"/>
                    </a:lnTo>
                    <a:lnTo>
                      <a:pt x="1240" y="1175"/>
                    </a:lnTo>
                    <a:lnTo>
                      <a:pt x="1249" y="1196"/>
                    </a:lnTo>
                    <a:lnTo>
                      <a:pt x="1237" y="1209"/>
                    </a:lnTo>
                    <a:lnTo>
                      <a:pt x="1229" y="1238"/>
                    </a:lnTo>
                    <a:lnTo>
                      <a:pt x="1240" y="1217"/>
                    </a:lnTo>
                    <a:lnTo>
                      <a:pt x="1249" y="1213"/>
                    </a:lnTo>
                    <a:lnTo>
                      <a:pt x="1248" y="1220"/>
                    </a:lnTo>
                    <a:lnTo>
                      <a:pt x="1256" y="1254"/>
                    </a:lnTo>
                    <a:lnTo>
                      <a:pt x="1262" y="1266"/>
                    </a:lnTo>
                    <a:lnTo>
                      <a:pt x="1274" y="1288"/>
                    </a:lnTo>
                    <a:lnTo>
                      <a:pt x="1298" y="1348"/>
                    </a:lnTo>
                    <a:lnTo>
                      <a:pt x="1298" y="1312"/>
                    </a:lnTo>
                    <a:lnTo>
                      <a:pt x="1336" y="1374"/>
                    </a:lnTo>
                    <a:lnTo>
                      <a:pt x="1296" y="1296"/>
                    </a:lnTo>
                    <a:lnTo>
                      <a:pt x="1275" y="1242"/>
                    </a:lnTo>
                    <a:lnTo>
                      <a:pt x="1268" y="1213"/>
                    </a:lnTo>
                    <a:lnTo>
                      <a:pt x="1283" y="1217"/>
                    </a:lnTo>
                    <a:lnTo>
                      <a:pt x="1307" y="1234"/>
                    </a:lnTo>
                    <a:lnTo>
                      <a:pt x="1338" y="1263"/>
                    </a:lnTo>
                    <a:lnTo>
                      <a:pt x="1303" y="1217"/>
                    </a:lnTo>
                    <a:lnTo>
                      <a:pt x="1283" y="1205"/>
                    </a:lnTo>
                    <a:lnTo>
                      <a:pt x="1265" y="1196"/>
                    </a:lnTo>
                    <a:lnTo>
                      <a:pt x="1260" y="1184"/>
                    </a:lnTo>
                    <a:lnTo>
                      <a:pt x="1252" y="1154"/>
                    </a:lnTo>
                    <a:lnTo>
                      <a:pt x="1252" y="1117"/>
                    </a:lnTo>
                    <a:lnTo>
                      <a:pt x="1252" y="1092"/>
                    </a:lnTo>
                    <a:lnTo>
                      <a:pt x="1260" y="1070"/>
                    </a:lnTo>
                    <a:lnTo>
                      <a:pt x="1268" y="1059"/>
                    </a:lnTo>
                    <a:lnTo>
                      <a:pt x="1280" y="1059"/>
                    </a:lnTo>
                    <a:lnTo>
                      <a:pt x="1300" y="1059"/>
                    </a:lnTo>
                    <a:lnTo>
                      <a:pt x="1322" y="1062"/>
                    </a:lnTo>
                    <a:lnTo>
                      <a:pt x="1338" y="1075"/>
                    </a:lnTo>
                    <a:lnTo>
                      <a:pt x="1341" y="1101"/>
                    </a:lnTo>
                    <a:lnTo>
                      <a:pt x="1346" y="1117"/>
                    </a:lnTo>
                    <a:lnTo>
                      <a:pt x="1357" y="1134"/>
                    </a:lnTo>
                    <a:lnTo>
                      <a:pt x="1365" y="1159"/>
                    </a:lnTo>
                    <a:lnTo>
                      <a:pt x="1370" y="1258"/>
                    </a:lnTo>
                    <a:lnTo>
                      <a:pt x="1373" y="1196"/>
                    </a:lnTo>
                    <a:lnTo>
                      <a:pt x="1377" y="1163"/>
                    </a:lnTo>
                    <a:lnTo>
                      <a:pt x="1417" y="1259"/>
                    </a:lnTo>
                    <a:lnTo>
                      <a:pt x="1410" y="1402"/>
                    </a:lnTo>
                    <a:lnTo>
                      <a:pt x="1424" y="1354"/>
                    </a:lnTo>
                    <a:lnTo>
                      <a:pt x="1424" y="1282"/>
                    </a:lnTo>
                    <a:lnTo>
                      <a:pt x="1444" y="1302"/>
                    </a:lnTo>
                    <a:lnTo>
                      <a:pt x="1458" y="1312"/>
                    </a:lnTo>
                    <a:lnTo>
                      <a:pt x="1501" y="1360"/>
                    </a:lnTo>
                    <a:lnTo>
                      <a:pt x="1448" y="1273"/>
                    </a:lnTo>
                    <a:lnTo>
                      <a:pt x="1423" y="1231"/>
                    </a:lnTo>
                    <a:lnTo>
                      <a:pt x="1384" y="1167"/>
                    </a:lnTo>
                    <a:lnTo>
                      <a:pt x="1373" y="1142"/>
                    </a:lnTo>
                    <a:lnTo>
                      <a:pt x="1369" y="1134"/>
                    </a:lnTo>
                    <a:lnTo>
                      <a:pt x="1361" y="1108"/>
                    </a:lnTo>
                    <a:lnTo>
                      <a:pt x="1361" y="1092"/>
                    </a:lnTo>
                    <a:lnTo>
                      <a:pt x="1369" y="1075"/>
                    </a:lnTo>
                    <a:lnTo>
                      <a:pt x="1391" y="1075"/>
                    </a:lnTo>
                    <a:lnTo>
                      <a:pt x="1412" y="1070"/>
                    </a:lnTo>
                    <a:lnTo>
                      <a:pt x="1431" y="1083"/>
                    </a:lnTo>
                    <a:lnTo>
                      <a:pt x="1447" y="1087"/>
                    </a:lnTo>
                    <a:lnTo>
                      <a:pt x="1462" y="1103"/>
                    </a:lnTo>
                    <a:lnTo>
                      <a:pt x="1474" y="1117"/>
                    </a:lnTo>
                    <a:lnTo>
                      <a:pt x="1481" y="1147"/>
                    </a:lnTo>
                    <a:lnTo>
                      <a:pt x="1477" y="1117"/>
                    </a:lnTo>
                    <a:lnTo>
                      <a:pt x="1535" y="1154"/>
                    </a:lnTo>
                    <a:lnTo>
                      <a:pt x="1489" y="1113"/>
                    </a:lnTo>
                    <a:lnTo>
                      <a:pt x="1477" y="1096"/>
                    </a:lnTo>
                    <a:lnTo>
                      <a:pt x="1462" y="1083"/>
                    </a:lnTo>
                    <a:lnTo>
                      <a:pt x="1447" y="1070"/>
                    </a:lnTo>
                    <a:lnTo>
                      <a:pt x="1427" y="1062"/>
                    </a:lnTo>
                    <a:lnTo>
                      <a:pt x="1408" y="1059"/>
                    </a:lnTo>
                    <a:lnTo>
                      <a:pt x="1384" y="1054"/>
                    </a:lnTo>
                    <a:lnTo>
                      <a:pt x="1365" y="1050"/>
                    </a:lnTo>
                    <a:lnTo>
                      <a:pt x="1350" y="1046"/>
                    </a:lnTo>
                    <a:lnTo>
                      <a:pt x="1326" y="1041"/>
                    </a:lnTo>
                    <a:lnTo>
                      <a:pt x="1315" y="1037"/>
                    </a:lnTo>
                    <a:lnTo>
                      <a:pt x="1300" y="1029"/>
                    </a:lnTo>
                    <a:lnTo>
                      <a:pt x="1283" y="1025"/>
                    </a:lnTo>
                    <a:lnTo>
                      <a:pt x="1265" y="1021"/>
                    </a:lnTo>
                    <a:lnTo>
                      <a:pt x="1240" y="1021"/>
                    </a:lnTo>
                    <a:lnTo>
                      <a:pt x="1229" y="1013"/>
                    </a:lnTo>
                    <a:lnTo>
                      <a:pt x="1217" y="1000"/>
                    </a:lnTo>
                    <a:lnTo>
                      <a:pt x="1214" y="983"/>
                    </a:lnTo>
                    <a:lnTo>
                      <a:pt x="1210" y="971"/>
                    </a:lnTo>
                    <a:lnTo>
                      <a:pt x="1206" y="950"/>
                    </a:lnTo>
                    <a:lnTo>
                      <a:pt x="1199" y="937"/>
                    </a:lnTo>
                    <a:lnTo>
                      <a:pt x="1183" y="921"/>
                    </a:lnTo>
                    <a:lnTo>
                      <a:pt x="1167" y="907"/>
                    </a:lnTo>
                    <a:lnTo>
                      <a:pt x="1148" y="895"/>
                    </a:lnTo>
                    <a:lnTo>
                      <a:pt x="1128" y="886"/>
                    </a:lnTo>
                    <a:lnTo>
                      <a:pt x="1109" y="874"/>
                    </a:lnTo>
                    <a:lnTo>
                      <a:pt x="1085" y="857"/>
                    </a:lnTo>
                    <a:lnTo>
                      <a:pt x="1070" y="841"/>
                    </a:lnTo>
                    <a:lnTo>
                      <a:pt x="1067" y="824"/>
                    </a:lnTo>
                    <a:lnTo>
                      <a:pt x="1067" y="808"/>
                    </a:lnTo>
                    <a:lnTo>
                      <a:pt x="1067" y="791"/>
                    </a:lnTo>
                    <a:lnTo>
                      <a:pt x="1074" y="774"/>
                    </a:lnTo>
                    <a:lnTo>
                      <a:pt x="1074" y="762"/>
                    </a:lnTo>
                    <a:lnTo>
                      <a:pt x="1078" y="720"/>
                    </a:lnTo>
                    <a:lnTo>
                      <a:pt x="1078" y="673"/>
                    </a:lnTo>
                    <a:lnTo>
                      <a:pt x="1070" y="648"/>
                    </a:lnTo>
                    <a:lnTo>
                      <a:pt x="1062" y="610"/>
                    </a:lnTo>
                    <a:lnTo>
                      <a:pt x="1062" y="582"/>
                    </a:lnTo>
                    <a:lnTo>
                      <a:pt x="1062" y="552"/>
                    </a:lnTo>
                    <a:lnTo>
                      <a:pt x="1062" y="528"/>
                    </a:lnTo>
                    <a:lnTo>
                      <a:pt x="1067" y="511"/>
                    </a:lnTo>
                    <a:lnTo>
                      <a:pt x="1062" y="476"/>
                    </a:lnTo>
                    <a:lnTo>
                      <a:pt x="1062" y="443"/>
                    </a:lnTo>
                    <a:lnTo>
                      <a:pt x="1059" y="409"/>
                    </a:lnTo>
                    <a:lnTo>
                      <a:pt x="1051" y="381"/>
                    </a:lnTo>
                    <a:lnTo>
                      <a:pt x="1047" y="351"/>
                    </a:lnTo>
                    <a:lnTo>
                      <a:pt x="1047" y="330"/>
                    </a:lnTo>
                    <a:lnTo>
                      <a:pt x="1039" y="293"/>
                    </a:lnTo>
                    <a:lnTo>
                      <a:pt x="1039" y="259"/>
                    </a:lnTo>
                    <a:lnTo>
                      <a:pt x="1035" y="238"/>
                    </a:lnTo>
                    <a:lnTo>
                      <a:pt x="1042" y="209"/>
                    </a:lnTo>
                    <a:lnTo>
                      <a:pt x="1051" y="180"/>
                    </a:lnTo>
                    <a:lnTo>
                      <a:pt x="1070" y="146"/>
                    </a:lnTo>
                    <a:lnTo>
                      <a:pt x="1102" y="113"/>
                    </a:lnTo>
                    <a:lnTo>
                      <a:pt x="1120" y="96"/>
                    </a:lnTo>
                    <a:lnTo>
                      <a:pt x="1140" y="76"/>
                    </a:lnTo>
                    <a:lnTo>
                      <a:pt x="1163" y="55"/>
                    </a:lnTo>
                    <a:lnTo>
                      <a:pt x="1175" y="37"/>
                    </a:lnTo>
                    <a:lnTo>
                      <a:pt x="1202" y="21"/>
                    </a:lnTo>
                    <a:lnTo>
                      <a:pt x="1229" y="0"/>
                    </a:lnTo>
                    <a:lnTo>
                      <a:pt x="1128" y="0"/>
                    </a:lnTo>
                    <a:lnTo>
                      <a:pt x="1109" y="12"/>
                    </a:lnTo>
                    <a:lnTo>
                      <a:pt x="1093" y="25"/>
                    </a:lnTo>
                    <a:lnTo>
                      <a:pt x="1074" y="37"/>
                    </a:lnTo>
                    <a:lnTo>
                      <a:pt x="1051" y="58"/>
                    </a:lnTo>
                    <a:lnTo>
                      <a:pt x="1039" y="76"/>
                    </a:lnTo>
                    <a:lnTo>
                      <a:pt x="1020" y="92"/>
                    </a:lnTo>
                    <a:lnTo>
                      <a:pt x="1020" y="71"/>
                    </a:lnTo>
                    <a:lnTo>
                      <a:pt x="1027" y="42"/>
                    </a:lnTo>
                    <a:lnTo>
                      <a:pt x="1031" y="21"/>
                    </a:lnTo>
                    <a:lnTo>
                      <a:pt x="1042" y="0"/>
                    </a:lnTo>
                    <a:lnTo>
                      <a:pt x="1020" y="0"/>
                    </a:lnTo>
                    <a:lnTo>
                      <a:pt x="1008" y="25"/>
                    </a:lnTo>
                    <a:lnTo>
                      <a:pt x="1001" y="58"/>
                    </a:lnTo>
                    <a:lnTo>
                      <a:pt x="992" y="92"/>
                    </a:lnTo>
                    <a:lnTo>
                      <a:pt x="985" y="130"/>
                    </a:lnTo>
                    <a:lnTo>
                      <a:pt x="966" y="167"/>
                    </a:lnTo>
                    <a:lnTo>
                      <a:pt x="962" y="130"/>
                    </a:lnTo>
                    <a:lnTo>
                      <a:pt x="962" y="100"/>
                    </a:lnTo>
                    <a:lnTo>
                      <a:pt x="962" y="67"/>
                    </a:lnTo>
                    <a:lnTo>
                      <a:pt x="958" y="42"/>
                    </a:lnTo>
                    <a:lnTo>
                      <a:pt x="958" y="17"/>
                    </a:lnTo>
                    <a:lnTo>
                      <a:pt x="962" y="0"/>
                    </a:lnTo>
                    <a:lnTo>
                      <a:pt x="876" y="0"/>
                    </a:lnTo>
                    <a:lnTo>
                      <a:pt x="876" y="50"/>
                    </a:lnTo>
                    <a:lnTo>
                      <a:pt x="876" y="71"/>
                    </a:lnTo>
                    <a:lnTo>
                      <a:pt x="876" y="100"/>
                    </a:lnTo>
                    <a:lnTo>
                      <a:pt x="876" y="130"/>
                    </a:lnTo>
                    <a:lnTo>
                      <a:pt x="868" y="155"/>
                    </a:lnTo>
                    <a:lnTo>
                      <a:pt x="857" y="176"/>
                    </a:lnTo>
                    <a:lnTo>
                      <a:pt x="841" y="180"/>
                    </a:lnTo>
                    <a:lnTo>
                      <a:pt x="814" y="176"/>
                    </a:lnTo>
                    <a:lnTo>
                      <a:pt x="803" y="167"/>
                    </a:lnTo>
                    <a:lnTo>
                      <a:pt x="795" y="163"/>
                    </a:lnTo>
                    <a:lnTo>
                      <a:pt x="803" y="142"/>
                    </a:lnTo>
                    <a:lnTo>
                      <a:pt x="803" y="117"/>
                    </a:lnTo>
                    <a:lnTo>
                      <a:pt x="803" y="88"/>
                    </a:lnTo>
                    <a:lnTo>
                      <a:pt x="803" y="63"/>
                    </a:lnTo>
                    <a:lnTo>
                      <a:pt x="803" y="42"/>
                    </a:lnTo>
                    <a:lnTo>
                      <a:pt x="803" y="21"/>
                    </a:lnTo>
                    <a:lnTo>
                      <a:pt x="803" y="0"/>
                    </a:lnTo>
                    <a:lnTo>
                      <a:pt x="779" y="0"/>
                    </a:lnTo>
                    <a:lnTo>
                      <a:pt x="779" y="25"/>
                    </a:lnTo>
                    <a:lnTo>
                      <a:pt x="779" y="50"/>
                    </a:lnTo>
                    <a:lnTo>
                      <a:pt x="779" y="79"/>
                    </a:lnTo>
                    <a:lnTo>
                      <a:pt x="775" y="104"/>
                    </a:lnTo>
                    <a:lnTo>
                      <a:pt x="768" y="125"/>
                    </a:lnTo>
                    <a:lnTo>
                      <a:pt x="748" y="138"/>
                    </a:lnTo>
                    <a:lnTo>
                      <a:pt x="732" y="130"/>
                    </a:lnTo>
                    <a:lnTo>
                      <a:pt x="713" y="121"/>
                    </a:lnTo>
                    <a:lnTo>
                      <a:pt x="698" y="104"/>
                    </a:lnTo>
                    <a:lnTo>
                      <a:pt x="686" y="88"/>
                    </a:lnTo>
                    <a:lnTo>
                      <a:pt x="683" y="71"/>
                    </a:lnTo>
                    <a:lnTo>
                      <a:pt x="686" y="58"/>
                    </a:lnTo>
                    <a:lnTo>
                      <a:pt x="683" y="42"/>
                    </a:lnTo>
                    <a:lnTo>
                      <a:pt x="683" y="30"/>
                    </a:lnTo>
                    <a:lnTo>
                      <a:pt x="686" y="12"/>
                    </a:lnTo>
                    <a:lnTo>
                      <a:pt x="678" y="0"/>
                    </a:lnTo>
                    <a:lnTo>
                      <a:pt x="663" y="0"/>
                    </a:lnTo>
                    <a:lnTo>
                      <a:pt x="667" y="9"/>
                    </a:lnTo>
                    <a:lnTo>
                      <a:pt x="667" y="21"/>
                    </a:lnTo>
                    <a:lnTo>
                      <a:pt x="667" y="33"/>
                    </a:lnTo>
                    <a:lnTo>
                      <a:pt x="663" y="46"/>
                    </a:lnTo>
                    <a:lnTo>
                      <a:pt x="648" y="37"/>
                    </a:lnTo>
                    <a:lnTo>
                      <a:pt x="635" y="33"/>
                    </a:lnTo>
                    <a:lnTo>
                      <a:pt x="620" y="25"/>
                    </a:lnTo>
                    <a:lnTo>
                      <a:pt x="605" y="12"/>
                    </a:lnTo>
                    <a:lnTo>
                      <a:pt x="592" y="0"/>
                    </a:lnTo>
                    <a:lnTo>
                      <a:pt x="527" y="0"/>
                    </a:lnTo>
                    <a:lnTo>
                      <a:pt x="547" y="21"/>
                    </a:lnTo>
                    <a:lnTo>
                      <a:pt x="562" y="33"/>
                    </a:lnTo>
                    <a:lnTo>
                      <a:pt x="578" y="50"/>
                    </a:lnTo>
                    <a:lnTo>
                      <a:pt x="585" y="58"/>
                    </a:lnTo>
                    <a:lnTo>
                      <a:pt x="597" y="71"/>
                    </a:lnTo>
                    <a:lnTo>
                      <a:pt x="609" y="76"/>
                    </a:lnTo>
                    <a:lnTo>
                      <a:pt x="617" y="92"/>
                    </a:lnTo>
                    <a:lnTo>
                      <a:pt x="632" y="104"/>
                    </a:lnTo>
                    <a:lnTo>
                      <a:pt x="640" y="130"/>
                    </a:lnTo>
                    <a:lnTo>
                      <a:pt x="652" y="150"/>
                    </a:lnTo>
                    <a:lnTo>
                      <a:pt x="617" y="138"/>
                    </a:lnTo>
                    <a:lnTo>
                      <a:pt x="601" y="121"/>
                    </a:lnTo>
                    <a:lnTo>
                      <a:pt x="578" y="109"/>
                    </a:lnTo>
                    <a:lnTo>
                      <a:pt x="562" y="92"/>
                    </a:lnTo>
                    <a:lnTo>
                      <a:pt x="542" y="67"/>
                    </a:lnTo>
                    <a:lnTo>
                      <a:pt x="531" y="42"/>
                    </a:lnTo>
                    <a:lnTo>
                      <a:pt x="515" y="25"/>
                    </a:lnTo>
                    <a:lnTo>
                      <a:pt x="512" y="12"/>
                    </a:lnTo>
                    <a:lnTo>
                      <a:pt x="508" y="0"/>
                    </a:lnTo>
                    <a:lnTo>
                      <a:pt x="484" y="0"/>
                    </a:lnTo>
                    <a:lnTo>
                      <a:pt x="488" y="12"/>
                    </a:lnTo>
                    <a:lnTo>
                      <a:pt x="492" y="25"/>
                    </a:lnTo>
                    <a:lnTo>
                      <a:pt x="496" y="37"/>
                    </a:lnTo>
                    <a:lnTo>
                      <a:pt x="504" y="46"/>
                    </a:lnTo>
                    <a:lnTo>
                      <a:pt x="515" y="67"/>
                    </a:lnTo>
                    <a:lnTo>
                      <a:pt x="527" y="88"/>
                    </a:lnTo>
                    <a:lnTo>
                      <a:pt x="535" y="100"/>
                    </a:lnTo>
                    <a:lnTo>
                      <a:pt x="538" y="109"/>
                    </a:lnTo>
                    <a:lnTo>
                      <a:pt x="554" y="125"/>
                    </a:lnTo>
                    <a:lnTo>
                      <a:pt x="578" y="142"/>
                    </a:lnTo>
                    <a:lnTo>
                      <a:pt x="592" y="155"/>
                    </a:lnTo>
                    <a:lnTo>
                      <a:pt x="613" y="167"/>
                    </a:lnTo>
                    <a:lnTo>
                      <a:pt x="632" y="180"/>
                    </a:lnTo>
                    <a:lnTo>
                      <a:pt x="652" y="188"/>
                    </a:lnTo>
                    <a:lnTo>
                      <a:pt x="667" y="201"/>
                    </a:lnTo>
                    <a:lnTo>
                      <a:pt x="686" y="209"/>
                    </a:lnTo>
                    <a:lnTo>
                      <a:pt x="702" y="217"/>
                    </a:lnTo>
                  </a:path>
                </a:pathLst>
              </a:custGeom>
              <a:solidFill>
                <a:srgbClr val="201000"/>
              </a:solidFill>
              <a:ln w="12700" cap="rnd">
                <a:noFill/>
                <a:round/>
                <a:headEnd/>
                <a:tailEnd/>
              </a:ln>
            </p:spPr>
            <p:txBody>
              <a:bodyPr>
                <a:prstTxWarp prst="textNoShape">
                  <a:avLst/>
                </a:prstTxWarp>
              </a:bodyPr>
              <a:lstStyle/>
              <a:p>
                <a:endParaRPr lang="en-US"/>
              </a:p>
            </p:txBody>
          </p:sp>
          <p:sp>
            <p:nvSpPr>
              <p:cNvPr id="20" name="Freeform 7"/>
              <p:cNvSpPr>
                <a:spLocks/>
              </p:cNvSpPr>
              <p:nvPr/>
            </p:nvSpPr>
            <p:spPr bwMode="auto">
              <a:xfrm>
                <a:off x="1105" y="2578"/>
                <a:ext cx="72" cy="373"/>
              </a:xfrm>
              <a:custGeom>
                <a:avLst/>
                <a:gdLst>
                  <a:gd name="T0" fmla="*/ 14 w 112"/>
                  <a:gd name="T1" fmla="*/ 269 h 429"/>
                  <a:gd name="T2" fmla="*/ 21 w 112"/>
                  <a:gd name="T3" fmla="*/ 252 h 429"/>
                  <a:gd name="T4" fmla="*/ 28 w 112"/>
                  <a:gd name="T5" fmla="*/ 215 h 429"/>
                  <a:gd name="T6" fmla="*/ 33 w 112"/>
                  <a:gd name="T7" fmla="*/ 178 h 429"/>
                  <a:gd name="T8" fmla="*/ 40 w 112"/>
                  <a:gd name="T9" fmla="*/ 120 h 429"/>
                  <a:gd name="T10" fmla="*/ 50 w 112"/>
                  <a:gd name="T11" fmla="*/ 83 h 429"/>
                  <a:gd name="T12" fmla="*/ 50 w 112"/>
                  <a:gd name="T13" fmla="*/ 37 h 429"/>
                  <a:gd name="T14" fmla="*/ 57 w 112"/>
                  <a:gd name="T15" fmla="*/ 0 h 429"/>
                  <a:gd name="T16" fmla="*/ 57 w 112"/>
                  <a:gd name="T17" fmla="*/ 37 h 429"/>
                  <a:gd name="T18" fmla="*/ 57 w 112"/>
                  <a:gd name="T19" fmla="*/ 99 h 429"/>
                  <a:gd name="T20" fmla="*/ 57 w 112"/>
                  <a:gd name="T21" fmla="*/ 133 h 429"/>
                  <a:gd name="T22" fmla="*/ 61 w 112"/>
                  <a:gd name="T23" fmla="*/ 149 h 429"/>
                  <a:gd name="T24" fmla="*/ 57 w 112"/>
                  <a:gd name="T25" fmla="*/ 165 h 429"/>
                  <a:gd name="T26" fmla="*/ 53 w 112"/>
                  <a:gd name="T27" fmla="*/ 190 h 429"/>
                  <a:gd name="T28" fmla="*/ 50 w 112"/>
                  <a:gd name="T29" fmla="*/ 236 h 429"/>
                  <a:gd name="T30" fmla="*/ 53 w 112"/>
                  <a:gd name="T31" fmla="*/ 206 h 429"/>
                  <a:gd name="T32" fmla="*/ 61 w 112"/>
                  <a:gd name="T33" fmla="*/ 181 h 429"/>
                  <a:gd name="T34" fmla="*/ 61 w 112"/>
                  <a:gd name="T35" fmla="*/ 198 h 429"/>
                  <a:gd name="T36" fmla="*/ 61 w 112"/>
                  <a:gd name="T37" fmla="*/ 219 h 429"/>
                  <a:gd name="T38" fmla="*/ 61 w 112"/>
                  <a:gd name="T39" fmla="*/ 236 h 429"/>
                  <a:gd name="T40" fmla="*/ 64 w 112"/>
                  <a:gd name="T41" fmla="*/ 248 h 429"/>
                  <a:gd name="T42" fmla="*/ 71 w 112"/>
                  <a:gd name="T43" fmla="*/ 248 h 429"/>
                  <a:gd name="T44" fmla="*/ 64 w 112"/>
                  <a:gd name="T45" fmla="*/ 256 h 429"/>
                  <a:gd name="T46" fmla="*/ 61 w 112"/>
                  <a:gd name="T47" fmla="*/ 269 h 429"/>
                  <a:gd name="T48" fmla="*/ 50 w 112"/>
                  <a:gd name="T49" fmla="*/ 281 h 429"/>
                  <a:gd name="T50" fmla="*/ 43 w 112"/>
                  <a:gd name="T51" fmla="*/ 285 h 429"/>
                  <a:gd name="T52" fmla="*/ 36 w 112"/>
                  <a:gd name="T53" fmla="*/ 289 h 429"/>
                  <a:gd name="T54" fmla="*/ 43 w 112"/>
                  <a:gd name="T55" fmla="*/ 293 h 429"/>
                  <a:gd name="T56" fmla="*/ 36 w 112"/>
                  <a:gd name="T57" fmla="*/ 306 h 429"/>
                  <a:gd name="T58" fmla="*/ 36 w 112"/>
                  <a:gd name="T59" fmla="*/ 323 h 429"/>
                  <a:gd name="T60" fmla="*/ 33 w 112"/>
                  <a:gd name="T61" fmla="*/ 338 h 429"/>
                  <a:gd name="T62" fmla="*/ 40 w 112"/>
                  <a:gd name="T63" fmla="*/ 347 h 429"/>
                  <a:gd name="T64" fmla="*/ 53 w 112"/>
                  <a:gd name="T65" fmla="*/ 372 h 429"/>
                  <a:gd name="T66" fmla="*/ 36 w 112"/>
                  <a:gd name="T67" fmla="*/ 368 h 429"/>
                  <a:gd name="T68" fmla="*/ 24 w 112"/>
                  <a:gd name="T69" fmla="*/ 368 h 429"/>
                  <a:gd name="T70" fmla="*/ 18 w 112"/>
                  <a:gd name="T71" fmla="*/ 355 h 429"/>
                  <a:gd name="T72" fmla="*/ 4 w 112"/>
                  <a:gd name="T73" fmla="*/ 343 h 429"/>
                  <a:gd name="T74" fmla="*/ 0 w 112"/>
                  <a:gd name="T75" fmla="*/ 323 h 429"/>
                  <a:gd name="T76" fmla="*/ 0 w 112"/>
                  <a:gd name="T77" fmla="*/ 297 h 429"/>
                  <a:gd name="T78" fmla="*/ 14 w 112"/>
                  <a:gd name="T79" fmla="*/ 269 h 4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2"/>
                  <a:gd name="T121" fmla="*/ 0 h 429"/>
                  <a:gd name="T122" fmla="*/ 112 w 112"/>
                  <a:gd name="T123" fmla="*/ 429 h 4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2" h="429">
                    <a:moveTo>
                      <a:pt x="22" y="309"/>
                    </a:moveTo>
                    <a:lnTo>
                      <a:pt x="33" y="290"/>
                    </a:lnTo>
                    <a:lnTo>
                      <a:pt x="44" y="247"/>
                    </a:lnTo>
                    <a:lnTo>
                      <a:pt x="51" y="205"/>
                    </a:lnTo>
                    <a:lnTo>
                      <a:pt x="62" y="138"/>
                    </a:lnTo>
                    <a:lnTo>
                      <a:pt x="78" y="95"/>
                    </a:lnTo>
                    <a:lnTo>
                      <a:pt x="78" y="42"/>
                    </a:lnTo>
                    <a:lnTo>
                      <a:pt x="89" y="0"/>
                    </a:lnTo>
                    <a:lnTo>
                      <a:pt x="89" y="42"/>
                    </a:lnTo>
                    <a:lnTo>
                      <a:pt x="89" y="114"/>
                    </a:lnTo>
                    <a:lnTo>
                      <a:pt x="89" y="153"/>
                    </a:lnTo>
                    <a:lnTo>
                      <a:pt x="95" y="171"/>
                    </a:lnTo>
                    <a:lnTo>
                      <a:pt x="89" y="190"/>
                    </a:lnTo>
                    <a:lnTo>
                      <a:pt x="83" y="218"/>
                    </a:lnTo>
                    <a:lnTo>
                      <a:pt x="78" y="271"/>
                    </a:lnTo>
                    <a:lnTo>
                      <a:pt x="83" y="237"/>
                    </a:lnTo>
                    <a:lnTo>
                      <a:pt x="95" y="208"/>
                    </a:lnTo>
                    <a:lnTo>
                      <a:pt x="95" y="228"/>
                    </a:lnTo>
                    <a:lnTo>
                      <a:pt x="95" y="252"/>
                    </a:lnTo>
                    <a:lnTo>
                      <a:pt x="95" y="271"/>
                    </a:lnTo>
                    <a:lnTo>
                      <a:pt x="100" y="285"/>
                    </a:lnTo>
                    <a:lnTo>
                      <a:pt x="111" y="285"/>
                    </a:lnTo>
                    <a:lnTo>
                      <a:pt x="100" y="295"/>
                    </a:lnTo>
                    <a:lnTo>
                      <a:pt x="95" y="309"/>
                    </a:lnTo>
                    <a:lnTo>
                      <a:pt x="78" y="323"/>
                    </a:lnTo>
                    <a:lnTo>
                      <a:pt x="67" y="328"/>
                    </a:lnTo>
                    <a:lnTo>
                      <a:pt x="56" y="332"/>
                    </a:lnTo>
                    <a:lnTo>
                      <a:pt x="67" y="337"/>
                    </a:lnTo>
                    <a:lnTo>
                      <a:pt x="56" y="352"/>
                    </a:lnTo>
                    <a:lnTo>
                      <a:pt x="56" y="371"/>
                    </a:lnTo>
                    <a:lnTo>
                      <a:pt x="51" y="389"/>
                    </a:lnTo>
                    <a:lnTo>
                      <a:pt x="62" y="399"/>
                    </a:lnTo>
                    <a:lnTo>
                      <a:pt x="83" y="428"/>
                    </a:lnTo>
                    <a:lnTo>
                      <a:pt x="56" y="423"/>
                    </a:lnTo>
                    <a:lnTo>
                      <a:pt x="38" y="423"/>
                    </a:lnTo>
                    <a:lnTo>
                      <a:pt x="28" y="408"/>
                    </a:lnTo>
                    <a:lnTo>
                      <a:pt x="6" y="394"/>
                    </a:lnTo>
                    <a:lnTo>
                      <a:pt x="0" y="371"/>
                    </a:lnTo>
                    <a:lnTo>
                      <a:pt x="0" y="342"/>
                    </a:lnTo>
                    <a:lnTo>
                      <a:pt x="22" y="309"/>
                    </a:lnTo>
                  </a:path>
                </a:pathLst>
              </a:custGeom>
              <a:solidFill>
                <a:srgbClr val="402000"/>
              </a:solidFill>
              <a:ln w="12700" cap="rnd">
                <a:noFill/>
                <a:round/>
                <a:headEnd/>
                <a:tailEnd/>
              </a:ln>
            </p:spPr>
            <p:txBody>
              <a:bodyPr>
                <a:prstTxWarp prst="textNoShape">
                  <a:avLst/>
                </a:prstTxWarp>
              </a:bodyPr>
              <a:lstStyle/>
              <a:p>
                <a:endParaRPr lang="en-US"/>
              </a:p>
            </p:txBody>
          </p:sp>
          <p:sp>
            <p:nvSpPr>
              <p:cNvPr id="21" name="Freeform 8"/>
              <p:cNvSpPr>
                <a:spLocks/>
              </p:cNvSpPr>
              <p:nvPr/>
            </p:nvSpPr>
            <p:spPr bwMode="auto">
              <a:xfrm>
                <a:off x="1198" y="2498"/>
                <a:ext cx="169" cy="469"/>
              </a:xfrm>
              <a:custGeom>
                <a:avLst/>
                <a:gdLst>
                  <a:gd name="T0" fmla="*/ 0 w 263"/>
                  <a:gd name="T1" fmla="*/ 294 h 540"/>
                  <a:gd name="T2" fmla="*/ 4 w 263"/>
                  <a:gd name="T3" fmla="*/ 324 h 540"/>
                  <a:gd name="T4" fmla="*/ 15 w 263"/>
                  <a:gd name="T5" fmla="*/ 332 h 540"/>
                  <a:gd name="T6" fmla="*/ 33 w 263"/>
                  <a:gd name="T7" fmla="*/ 344 h 540"/>
                  <a:gd name="T8" fmla="*/ 56 w 263"/>
                  <a:gd name="T9" fmla="*/ 352 h 540"/>
                  <a:gd name="T10" fmla="*/ 71 w 263"/>
                  <a:gd name="T11" fmla="*/ 373 h 540"/>
                  <a:gd name="T12" fmla="*/ 82 w 263"/>
                  <a:gd name="T13" fmla="*/ 393 h 540"/>
                  <a:gd name="T14" fmla="*/ 82 w 263"/>
                  <a:gd name="T15" fmla="*/ 411 h 540"/>
                  <a:gd name="T16" fmla="*/ 82 w 263"/>
                  <a:gd name="T17" fmla="*/ 423 h 540"/>
                  <a:gd name="T18" fmla="*/ 82 w 263"/>
                  <a:gd name="T19" fmla="*/ 443 h 540"/>
                  <a:gd name="T20" fmla="*/ 78 w 263"/>
                  <a:gd name="T21" fmla="*/ 464 h 540"/>
                  <a:gd name="T22" fmla="*/ 85 w 263"/>
                  <a:gd name="T23" fmla="*/ 464 h 540"/>
                  <a:gd name="T24" fmla="*/ 94 w 263"/>
                  <a:gd name="T25" fmla="*/ 468 h 540"/>
                  <a:gd name="T26" fmla="*/ 94 w 263"/>
                  <a:gd name="T27" fmla="*/ 447 h 540"/>
                  <a:gd name="T28" fmla="*/ 97 w 263"/>
                  <a:gd name="T29" fmla="*/ 434 h 540"/>
                  <a:gd name="T30" fmla="*/ 112 w 263"/>
                  <a:gd name="T31" fmla="*/ 432 h 540"/>
                  <a:gd name="T32" fmla="*/ 120 w 263"/>
                  <a:gd name="T33" fmla="*/ 434 h 540"/>
                  <a:gd name="T34" fmla="*/ 146 w 263"/>
                  <a:gd name="T35" fmla="*/ 447 h 540"/>
                  <a:gd name="T36" fmla="*/ 157 w 263"/>
                  <a:gd name="T37" fmla="*/ 455 h 540"/>
                  <a:gd name="T38" fmla="*/ 168 w 263"/>
                  <a:gd name="T39" fmla="*/ 459 h 540"/>
                  <a:gd name="T40" fmla="*/ 168 w 263"/>
                  <a:gd name="T41" fmla="*/ 452 h 540"/>
                  <a:gd name="T42" fmla="*/ 131 w 263"/>
                  <a:gd name="T43" fmla="*/ 423 h 540"/>
                  <a:gd name="T44" fmla="*/ 120 w 263"/>
                  <a:gd name="T45" fmla="*/ 411 h 540"/>
                  <a:gd name="T46" fmla="*/ 116 w 263"/>
                  <a:gd name="T47" fmla="*/ 398 h 540"/>
                  <a:gd name="T48" fmla="*/ 116 w 263"/>
                  <a:gd name="T49" fmla="*/ 386 h 540"/>
                  <a:gd name="T50" fmla="*/ 116 w 263"/>
                  <a:gd name="T51" fmla="*/ 373 h 540"/>
                  <a:gd name="T52" fmla="*/ 116 w 263"/>
                  <a:gd name="T53" fmla="*/ 356 h 540"/>
                  <a:gd name="T54" fmla="*/ 112 w 263"/>
                  <a:gd name="T55" fmla="*/ 344 h 540"/>
                  <a:gd name="T56" fmla="*/ 112 w 263"/>
                  <a:gd name="T57" fmla="*/ 327 h 540"/>
                  <a:gd name="T58" fmla="*/ 116 w 263"/>
                  <a:gd name="T59" fmla="*/ 315 h 540"/>
                  <a:gd name="T60" fmla="*/ 127 w 263"/>
                  <a:gd name="T61" fmla="*/ 307 h 540"/>
                  <a:gd name="T62" fmla="*/ 127 w 263"/>
                  <a:gd name="T63" fmla="*/ 302 h 540"/>
                  <a:gd name="T64" fmla="*/ 97 w 263"/>
                  <a:gd name="T65" fmla="*/ 281 h 540"/>
                  <a:gd name="T66" fmla="*/ 71 w 263"/>
                  <a:gd name="T67" fmla="*/ 257 h 540"/>
                  <a:gd name="T68" fmla="*/ 56 w 263"/>
                  <a:gd name="T69" fmla="*/ 236 h 540"/>
                  <a:gd name="T70" fmla="*/ 53 w 263"/>
                  <a:gd name="T71" fmla="*/ 224 h 540"/>
                  <a:gd name="T72" fmla="*/ 49 w 263"/>
                  <a:gd name="T73" fmla="*/ 203 h 540"/>
                  <a:gd name="T74" fmla="*/ 37 w 263"/>
                  <a:gd name="T75" fmla="*/ 170 h 540"/>
                  <a:gd name="T76" fmla="*/ 37 w 263"/>
                  <a:gd name="T77" fmla="*/ 199 h 540"/>
                  <a:gd name="T78" fmla="*/ 41 w 263"/>
                  <a:gd name="T79" fmla="*/ 224 h 540"/>
                  <a:gd name="T80" fmla="*/ 30 w 263"/>
                  <a:gd name="T81" fmla="*/ 236 h 540"/>
                  <a:gd name="T82" fmla="*/ 26 w 263"/>
                  <a:gd name="T83" fmla="*/ 191 h 540"/>
                  <a:gd name="T84" fmla="*/ 26 w 263"/>
                  <a:gd name="T85" fmla="*/ 162 h 540"/>
                  <a:gd name="T86" fmla="*/ 33 w 263"/>
                  <a:gd name="T87" fmla="*/ 132 h 540"/>
                  <a:gd name="T88" fmla="*/ 33 w 263"/>
                  <a:gd name="T89" fmla="*/ 104 h 540"/>
                  <a:gd name="T90" fmla="*/ 37 w 263"/>
                  <a:gd name="T91" fmla="*/ 79 h 540"/>
                  <a:gd name="T92" fmla="*/ 37 w 263"/>
                  <a:gd name="T93" fmla="*/ 59 h 540"/>
                  <a:gd name="T94" fmla="*/ 37 w 263"/>
                  <a:gd name="T95" fmla="*/ 30 h 540"/>
                  <a:gd name="T96" fmla="*/ 30 w 263"/>
                  <a:gd name="T97" fmla="*/ 0 h 540"/>
                  <a:gd name="T98" fmla="*/ 30 w 263"/>
                  <a:gd name="T99" fmla="*/ 30 h 540"/>
                  <a:gd name="T100" fmla="*/ 26 w 263"/>
                  <a:gd name="T101" fmla="*/ 70 h 540"/>
                  <a:gd name="T102" fmla="*/ 22 w 263"/>
                  <a:gd name="T103" fmla="*/ 121 h 540"/>
                  <a:gd name="T104" fmla="*/ 19 w 263"/>
                  <a:gd name="T105" fmla="*/ 145 h 540"/>
                  <a:gd name="T106" fmla="*/ 15 w 263"/>
                  <a:gd name="T107" fmla="*/ 166 h 540"/>
                  <a:gd name="T108" fmla="*/ 15 w 263"/>
                  <a:gd name="T109" fmla="*/ 195 h 540"/>
                  <a:gd name="T110" fmla="*/ 11 w 263"/>
                  <a:gd name="T111" fmla="*/ 224 h 540"/>
                  <a:gd name="T112" fmla="*/ 7 w 263"/>
                  <a:gd name="T113" fmla="*/ 241 h 540"/>
                  <a:gd name="T114" fmla="*/ 11 w 263"/>
                  <a:gd name="T115" fmla="*/ 265 h 540"/>
                  <a:gd name="T116" fmla="*/ 15 w 263"/>
                  <a:gd name="T117" fmla="*/ 290 h 540"/>
                  <a:gd name="T118" fmla="*/ 0 w 263"/>
                  <a:gd name="T119" fmla="*/ 274 h 540"/>
                  <a:gd name="T120" fmla="*/ 0 w 263"/>
                  <a:gd name="T121" fmla="*/ 294 h 5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3"/>
                  <a:gd name="T184" fmla="*/ 0 h 540"/>
                  <a:gd name="T185" fmla="*/ 263 w 263"/>
                  <a:gd name="T186" fmla="*/ 540 h 54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3" h="540">
                    <a:moveTo>
                      <a:pt x="0" y="339"/>
                    </a:moveTo>
                    <a:lnTo>
                      <a:pt x="6" y="373"/>
                    </a:lnTo>
                    <a:lnTo>
                      <a:pt x="23" y="382"/>
                    </a:lnTo>
                    <a:lnTo>
                      <a:pt x="51" y="396"/>
                    </a:lnTo>
                    <a:lnTo>
                      <a:pt x="87" y="405"/>
                    </a:lnTo>
                    <a:lnTo>
                      <a:pt x="111" y="429"/>
                    </a:lnTo>
                    <a:lnTo>
                      <a:pt x="127" y="453"/>
                    </a:lnTo>
                    <a:lnTo>
                      <a:pt x="127" y="473"/>
                    </a:lnTo>
                    <a:lnTo>
                      <a:pt x="127" y="487"/>
                    </a:lnTo>
                    <a:lnTo>
                      <a:pt x="127" y="510"/>
                    </a:lnTo>
                    <a:lnTo>
                      <a:pt x="122" y="534"/>
                    </a:lnTo>
                    <a:lnTo>
                      <a:pt x="133" y="534"/>
                    </a:lnTo>
                    <a:lnTo>
                      <a:pt x="146" y="539"/>
                    </a:lnTo>
                    <a:lnTo>
                      <a:pt x="146" y="515"/>
                    </a:lnTo>
                    <a:lnTo>
                      <a:pt x="151" y="500"/>
                    </a:lnTo>
                    <a:lnTo>
                      <a:pt x="175" y="497"/>
                    </a:lnTo>
                    <a:lnTo>
                      <a:pt x="186" y="500"/>
                    </a:lnTo>
                    <a:lnTo>
                      <a:pt x="227" y="515"/>
                    </a:lnTo>
                    <a:lnTo>
                      <a:pt x="245" y="524"/>
                    </a:lnTo>
                    <a:lnTo>
                      <a:pt x="262" y="529"/>
                    </a:lnTo>
                    <a:lnTo>
                      <a:pt x="262" y="520"/>
                    </a:lnTo>
                    <a:lnTo>
                      <a:pt x="204" y="487"/>
                    </a:lnTo>
                    <a:lnTo>
                      <a:pt x="186" y="473"/>
                    </a:lnTo>
                    <a:lnTo>
                      <a:pt x="180" y="458"/>
                    </a:lnTo>
                    <a:lnTo>
                      <a:pt x="180" y="444"/>
                    </a:lnTo>
                    <a:lnTo>
                      <a:pt x="180" y="429"/>
                    </a:lnTo>
                    <a:lnTo>
                      <a:pt x="180" y="410"/>
                    </a:lnTo>
                    <a:lnTo>
                      <a:pt x="175" y="396"/>
                    </a:lnTo>
                    <a:lnTo>
                      <a:pt x="175" y="377"/>
                    </a:lnTo>
                    <a:lnTo>
                      <a:pt x="180" y="363"/>
                    </a:lnTo>
                    <a:lnTo>
                      <a:pt x="198" y="353"/>
                    </a:lnTo>
                    <a:lnTo>
                      <a:pt x="198" y="348"/>
                    </a:lnTo>
                    <a:lnTo>
                      <a:pt x="151" y="324"/>
                    </a:lnTo>
                    <a:lnTo>
                      <a:pt x="111" y="296"/>
                    </a:lnTo>
                    <a:lnTo>
                      <a:pt x="87" y="272"/>
                    </a:lnTo>
                    <a:lnTo>
                      <a:pt x="82" y="258"/>
                    </a:lnTo>
                    <a:lnTo>
                      <a:pt x="76" y="234"/>
                    </a:lnTo>
                    <a:lnTo>
                      <a:pt x="57" y="196"/>
                    </a:lnTo>
                    <a:lnTo>
                      <a:pt x="57" y="229"/>
                    </a:lnTo>
                    <a:lnTo>
                      <a:pt x="64" y="258"/>
                    </a:lnTo>
                    <a:lnTo>
                      <a:pt x="46" y="272"/>
                    </a:lnTo>
                    <a:lnTo>
                      <a:pt x="40" y="220"/>
                    </a:lnTo>
                    <a:lnTo>
                      <a:pt x="40" y="186"/>
                    </a:lnTo>
                    <a:lnTo>
                      <a:pt x="51" y="152"/>
                    </a:lnTo>
                    <a:lnTo>
                      <a:pt x="51" y="120"/>
                    </a:lnTo>
                    <a:lnTo>
                      <a:pt x="57" y="91"/>
                    </a:lnTo>
                    <a:lnTo>
                      <a:pt x="57" y="68"/>
                    </a:lnTo>
                    <a:lnTo>
                      <a:pt x="57" y="34"/>
                    </a:lnTo>
                    <a:lnTo>
                      <a:pt x="46" y="0"/>
                    </a:lnTo>
                    <a:lnTo>
                      <a:pt x="46" y="34"/>
                    </a:lnTo>
                    <a:lnTo>
                      <a:pt x="40" y="81"/>
                    </a:lnTo>
                    <a:lnTo>
                      <a:pt x="35" y="139"/>
                    </a:lnTo>
                    <a:lnTo>
                      <a:pt x="29" y="167"/>
                    </a:lnTo>
                    <a:lnTo>
                      <a:pt x="23" y="191"/>
                    </a:lnTo>
                    <a:lnTo>
                      <a:pt x="23" y="224"/>
                    </a:lnTo>
                    <a:lnTo>
                      <a:pt x="17" y="258"/>
                    </a:lnTo>
                    <a:lnTo>
                      <a:pt x="11" y="277"/>
                    </a:lnTo>
                    <a:lnTo>
                      <a:pt x="17" y="305"/>
                    </a:lnTo>
                    <a:lnTo>
                      <a:pt x="23" y="334"/>
                    </a:lnTo>
                    <a:lnTo>
                      <a:pt x="0" y="315"/>
                    </a:lnTo>
                    <a:lnTo>
                      <a:pt x="0" y="339"/>
                    </a:lnTo>
                  </a:path>
                </a:pathLst>
              </a:custGeom>
              <a:solidFill>
                <a:srgbClr val="402000"/>
              </a:solidFill>
              <a:ln w="12700" cap="rnd">
                <a:noFill/>
                <a:round/>
                <a:headEnd/>
                <a:tailEnd/>
              </a:ln>
            </p:spPr>
            <p:txBody>
              <a:bodyPr>
                <a:prstTxWarp prst="textNoShape">
                  <a:avLst/>
                </a:prstTxWarp>
              </a:bodyPr>
              <a:lstStyle/>
              <a:p>
                <a:endParaRPr lang="en-US"/>
              </a:p>
            </p:txBody>
          </p:sp>
          <p:sp>
            <p:nvSpPr>
              <p:cNvPr id="22" name="Freeform 9"/>
              <p:cNvSpPr>
                <a:spLocks/>
              </p:cNvSpPr>
              <p:nvPr/>
            </p:nvSpPr>
            <p:spPr bwMode="auto">
              <a:xfrm>
                <a:off x="1261" y="2544"/>
                <a:ext cx="211" cy="365"/>
              </a:xfrm>
              <a:custGeom>
                <a:avLst/>
                <a:gdLst>
                  <a:gd name="T0" fmla="*/ 0 w 329"/>
                  <a:gd name="T1" fmla="*/ 145 h 420"/>
                  <a:gd name="T2" fmla="*/ 4 w 329"/>
                  <a:gd name="T3" fmla="*/ 174 h 420"/>
                  <a:gd name="T4" fmla="*/ 22 w 329"/>
                  <a:gd name="T5" fmla="*/ 207 h 420"/>
                  <a:gd name="T6" fmla="*/ 45 w 329"/>
                  <a:gd name="T7" fmla="*/ 228 h 420"/>
                  <a:gd name="T8" fmla="*/ 67 w 329"/>
                  <a:gd name="T9" fmla="*/ 244 h 420"/>
                  <a:gd name="T10" fmla="*/ 83 w 329"/>
                  <a:gd name="T11" fmla="*/ 244 h 420"/>
                  <a:gd name="T12" fmla="*/ 112 w 329"/>
                  <a:gd name="T13" fmla="*/ 252 h 420"/>
                  <a:gd name="T14" fmla="*/ 128 w 329"/>
                  <a:gd name="T15" fmla="*/ 264 h 420"/>
                  <a:gd name="T16" fmla="*/ 139 w 329"/>
                  <a:gd name="T17" fmla="*/ 273 h 420"/>
                  <a:gd name="T18" fmla="*/ 143 w 329"/>
                  <a:gd name="T19" fmla="*/ 289 h 420"/>
                  <a:gd name="T20" fmla="*/ 154 w 329"/>
                  <a:gd name="T21" fmla="*/ 319 h 420"/>
                  <a:gd name="T22" fmla="*/ 162 w 329"/>
                  <a:gd name="T23" fmla="*/ 342 h 420"/>
                  <a:gd name="T24" fmla="*/ 177 w 329"/>
                  <a:gd name="T25" fmla="*/ 355 h 420"/>
                  <a:gd name="T26" fmla="*/ 196 w 329"/>
                  <a:gd name="T27" fmla="*/ 364 h 420"/>
                  <a:gd name="T28" fmla="*/ 196 w 329"/>
                  <a:gd name="T29" fmla="*/ 360 h 420"/>
                  <a:gd name="T30" fmla="*/ 210 w 329"/>
                  <a:gd name="T31" fmla="*/ 351 h 420"/>
                  <a:gd name="T32" fmla="*/ 192 w 329"/>
                  <a:gd name="T33" fmla="*/ 339 h 420"/>
                  <a:gd name="T34" fmla="*/ 185 w 329"/>
                  <a:gd name="T35" fmla="*/ 319 h 420"/>
                  <a:gd name="T36" fmla="*/ 181 w 329"/>
                  <a:gd name="T37" fmla="*/ 298 h 420"/>
                  <a:gd name="T38" fmla="*/ 169 w 329"/>
                  <a:gd name="T39" fmla="*/ 273 h 420"/>
                  <a:gd name="T40" fmla="*/ 154 w 329"/>
                  <a:gd name="T41" fmla="*/ 252 h 420"/>
                  <a:gd name="T42" fmla="*/ 135 w 329"/>
                  <a:gd name="T43" fmla="*/ 236 h 420"/>
                  <a:gd name="T44" fmla="*/ 109 w 329"/>
                  <a:gd name="T45" fmla="*/ 223 h 420"/>
                  <a:gd name="T46" fmla="*/ 83 w 329"/>
                  <a:gd name="T47" fmla="*/ 211 h 420"/>
                  <a:gd name="T48" fmla="*/ 56 w 329"/>
                  <a:gd name="T49" fmla="*/ 195 h 420"/>
                  <a:gd name="T50" fmla="*/ 45 w 329"/>
                  <a:gd name="T51" fmla="*/ 174 h 420"/>
                  <a:gd name="T52" fmla="*/ 38 w 329"/>
                  <a:gd name="T53" fmla="*/ 145 h 420"/>
                  <a:gd name="T54" fmla="*/ 38 w 329"/>
                  <a:gd name="T55" fmla="*/ 120 h 420"/>
                  <a:gd name="T56" fmla="*/ 45 w 329"/>
                  <a:gd name="T57" fmla="*/ 100 h 420"/>
                  <a:gd name="T58" fmla="*/ 49 w 329"/>
                  <a:gd name="T59" fmla="*/ 70 h 420"/>
                  <a:gd name="T60" fmla="*/ 49 w 329"/>
                  <a:gd name="T61" fmla="*/ 38 h 420"/>
                  <a:gd name="T62" fmla="*/ 49 w 329"/>
                  <a:gd name="T63" fmla="*/ 0 h 420"/>
                  <a:gd name="T64" fmla="*/ 45 w 329"/>
                  <a:gd name="T65" fmla="*/ 38 h 420"/>
                  <a:gd name="T66" fmla="*/ 38 w 329"/>
                  <a:gd name="T67" fmla="*/ 83 h 420"/>
                  <a:gd name="T68" fmla="*/ 30 w 329"/>
                  <a:gd name="T69" fmla="*/ 108 h 420"/>
                  <a:gd name="T70" fmla="*/ 26 w 329"/>
                  <a:gd name="T71" fmla="*/ 136 h 420"/>
                  <a:gd name="T72" fmla="*/ 19 w 329"/>
                  <a:gd name="T73" fmla="*/ 112 h 420"/>
                  <a:gd name="T74" fmla="*/ 19 w 329"/>
                  <a:gd name="T75" fmla="*/ 149 h 420"/>
                  <a:gd name="T76" fmla="*/ 26 w 329"/>
                  <a:gd name="T77" fmla="*/ 186 h 420"/>
                  <a:gd name="T78" fmla="*/ 15 w 329"/>
                  <a:gd name="T79" fmla="*/ 174 h 420"/>
                  <a:gd name="T80" fmla="*/ 0 w 329"/>
                  <a:gd name="T81" fmla="*/ 145 h 4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9"/>
                  <a:gd name="T124" fmla="*/ 0 h 420"/>
                  <a:gd name="T125" fmla="*/ 329 w 329"/>
                  <a:gd name="T126" fmla="*/ 420 h 42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9" h="420">
                    <a:moveTo>
                      <a:pt x="0" y="167"/>
                    </a:moveTo>
                    <a:lnTo>
                      <a:pt x="6" y="200"/>
                    </a:lnTo>
                    <a:lnTo>
                      <a:pt x="34" y="238"/>
                    </a:lnTo>
                    <a:lnTo>
                      <a:pt x="70" y="262"/>
                    </a:lnTo>
                    <a:lnTo>
                      <a:pt x="105" y="281"/>
                    </a:lnTo>
                    <a:lnTo>
                      <a:pt x="130" y="281"/>
                    </a:lnTo>
                    <a:lnTo>
                      <a:pt x="175" y="290"/>
                    </a:lnTo>
                    <a:lnTo>
                      <a:pt x="200" y="304"/>
                    </a:lnTo>
                    <a:lnTo>
                      <a:pt x="217" y="314"/>
                    </a:lnTo>
                    <a:lnTo>
                      <a:pt x="223" y="333"/>
                    </a:lnTo>
                    <a:lnTo>
                      <a:pt x="240" y="367"/>
                    </a:lnTo>
                    <a:lnTo>
                      <a:pt x="252" y="394"/>
                    </a:lnTo>
                    <a:lnTo>
                      <a:pt x="276" y="409"/>
                    </a:lnTo>
                    <a:lnTo>
                      <a:pt x="305" y="419"/>
                    </a:lnTo>
                    <a:lnTo>
                      <a:pt x="305" y="414"/>
                    </a:lnTo>
                    <a:lnTo>
                      <a:pt x="328" y="404"/>
                    </a:lnTo>
                    <a:lnTo>
                      <a:pt x="299" y="390"/>
                    </a:lnTo>
                    <a:lnTo>
                      <a:pt x="288" y="367"/>
                    </a:lnTo>
                    <a:lnTo>
                      <a:pt x="282" y="343"/>
                    </a:lnTo>
                    <a:lnTo>
                      <a:pt x="263" y="314"/>
                    </a:lnTo>
                    <a:lnTo>
                      <a:pt x="240" y="290"/>
                    </a:lnTo>
                    <a:lnTo>
                      <a:pt x="211" y="271"/>
                    </a:lnTo>
                    <a:lnTo>
                      <a:pt x="170" y="257"/>
                    </a:lnTo>
                    <a:lnTo>
                      <a:pt x="130" y="243"/>
                    </a:lnTo>
                    <a:lnTo>
                      <a:pt x="88" y="224"/>
                    </a:lnTo>
                    <a:lnTo>
                      <a:pt x="70" y="200"/>
                    </a:lnTo>
                    <a:lnTo>
                      <a:pt x="59" y="167"/>
                    </a:lnTo>
                    <a:lnTo>
                      <a:pt x="59" y="138"/>
                    </a:lnTo>
                    <a:lnTo>
                      <a:pt x="70" y="115"/>
                    </a:lnTo>
                    <a:lnTo>
                      <a:pt x="76" y="81"/>
                    </a:lnTo>
                    <a:lnTo>
                      <a:pt x="76" y="44"/>
                    </a:lnTo>
                    <a:lnTo>
                      <a:pt x="76" y="0"/>
                    </a:lnTo>
                    <a:lnTo>
                      <a:pt x="70" y="44"/>
                    </a:lnTo>
                    <a:lnTo>
                      <a:pt x="59" y="96"/>
                    </a:lnTo>
                    <a:lnTo>
                      <a:pt x="47" y="124"/>
                    </a:lnTo>
                    <a:lnTo>
                      <a:pt x="40" y="157"/>
                    </a:lnTo>
                    <a:lnTo>
                      <a:pt x="29" y="129"/>
                    </a:lnTo>
                    <a:lnTo>
                      <a:pt x="29" y="171"/>
                    </a:lnTo>
                    <a:lnTo>
                      <a:pt x="40" y="214"/>
                    </a:lnTo>
                    <a:lnTo>
                      <a:pt x="23" y="200"/>
                    </a:lnTo>
                    <a:lnTo>
                      <a:pt x="0" y="167"/>
                    </a:lnTo>
                  </a:path>
                </a:pathLst>
              </a:custGeom>
              <a:solidFill>
                <a:srgbClr val="402000"/>
              </a:solidFill>
              <a:ln w="12700" cap="rnd">
                <a:noFill/>
                <a:round/>
                <a:headEnd/>
                <a:tailEnd/>
              </a:ln>
            </p:spPr>
            <p:txBody>
              <a:bodyPr>
                <a:prstTxWarp prst="textNoShape">
                  <a:avLst/>
                </a:prstTxWarp>
              </a:bodyPr>
              <a:lstStyle/>
              <a:p>
                <a:endParaRPr lang="en-US"/>
              </a:p>
            </p:txBody>
          </p:sp>
          <p:sp>
            <p:nvSpPr>
              <p:cNvPr id="23" name="Freeform 10"/>
              <p:cNvSpPr>
                <a:spLocks/>
              </p:cNvSpPr>
              <p:nvPr/>
            </p:nvSpPr>
            <p:spPr bwMode="auto">
              <a:xfrm>
                <a:off x="933" y="2603"/>
                <a:ext cx="208" cy="306"/>
              </a:xfrm>
              <a:custGeom>
                <a:avLst/>
                <a:gdLst>
                  <a:gd name="T0" fmla="*/ 8 w 325"/>
                  <a:gd name="T1" fmla="*/ 296 h 352"/>
                  <a:gd name="T2" fmla="*/ 0 w 325"/>
                  <a:gd name="T3" fmla="*/ 305 h 352"/>
                  <a:gd name="T4" fmla="*/ 8 w 325"/>
                  <a:gd name="T5" fmla="*/ 305 h 352"/>
                  <a:gd name="T6" fmla="*/ 27 w 325"/>
                  <a:gd name="T7" fmla="*/ 292 h 352"/>
                  <a:gd name="T8" fmla="*/ 45 w 325"/>
                  <a:gd name="T9" fmla="*/ 267 h 352"/>
                  <a:gd name="T10" fmla="*/ 65 w 325"/>
                  <a:gd name="T11" fmla="*/ 256 h 352"/>
                  <a:gd name="T12" fmla="*/ 76 w 325"/>
                  <a:gd name="T13" fmla="*/ 251 h 352"/>
                  <a:gd name="T14" fmla="*/ 86 w 325"/>
                  <a:gd name="T15" fmla="*/ 251 h 352"/>
                  <a:gd name="T16" fmla="*/ 106 w 325"/>
                  <a:gd name="T17" fmla="*/ 251 h 352"/>
                  <a:gd name="T18" fmla="*/ 143 w 325"/>
                  <a:gd name="T19" fmla="*/ 243 h 352"/>
                  <a:gd name="T20" fmla="*/ 163 w 325"/>
                  <a:gd name="T21" fmla="*/ 235 h 352"/>
                  <a:gd name="T22" fmla="*/ 173 w 325"/>
                  <a:gd name="T23" fmla="*/ 218 h 352"/>
                  <a:gd name="T24" fmla="*/ 180 w 325"/>
                  <a:gd name="T25" fmla="*/ 194 h 352"/>
                  <a:gd name="T26" fmla="*/ 184 w 325"/>
                  <a:gd name="T27" fmla="*/ 176 h 352"/>
                  <a:gd name="T28" fmla="*/ 188 w 325"/>
                  <a:gd name="T29" fmla="*/ 153 h 352"/>
                  <a:gd name="T30" fmla="*/ 191 w 325"/>
                  <a:gd name="T31" fmla="*/ 119 h 352"/>
                  <a:gd name="T32" fmla="*/ 191 w 325"/>
                  <a:gd name="T33" fmla="*/ 94 h 352"/>
                  <a:gd name="T34" fmla="*/ 195 w 325"/>
                  <a:gd name="T35" fmla="*/ 66 h 352"/>
                  <a:gd name="T36" fmla="*/ 204 w 325"/>
                  <a:gd name="T37" fmla="*/ 49 h 352"/>
                  <a:gd name="T38" fmla="*/ 207 w 325"/>
                  <a:gd name="T39" fmla="*/ 21 h 352"/>
                  <a:gd name="T40" fmla="*/ 207 w 325"/>
                  <a:gd name="T41" fmla="*/ 0 h 352"/>
                  <a:gd name="T42" fmla="*/ 200 w 325"/>
                  <a:gd name="T43" fmla="*/ 28 h 352"/>
                  <a:gd name="T44" fmla="*/ 184 w 325"/>
                  <a:gd name="T45" fmla="*/ 57 h 352"/>
                  <a:gd name="T46" fmla="*/ 180 w 325"/>
                  <a:gd name="T47" fmla="*/ 78 h 352"/>
                  <a:gd name="T48" fmla="*/ 173 w 325"/>
                  <a:gd name="T49" fmla="*/ 107 h 352"/>
                  <a:gd name="T50" fmla="*/ 170 w 325"/>
                  <a:gd name="T51" fmla="*/ 139 h 352"/>
                  <a:gd name="T52" fmla="*/ 166 w 325"/>
                  <a:gd name="T53" fmla="*/ 156 h 352"/>
                  <a:gd name="T54" fmla="*/ 155 w 325"/>
                  <a:gd name="T55" fmla="*/ 176 h 352"/>
                  <a:gd name="T56" fmla="*/ 143 w 325"/>
                  <a:gd name="T57" fmla="*/ 190 h 352"/>
                  <a:gd name="T58" fmla="*/ 128 w 325"/>
                  <a:gd name="T59" fmla="*/ 196 h 352"/>
                  <a:gd name="T60" fmla="*/ 113 w 325"/>
                  <a:gd name="T61" fmla="*/ 201 h 352"/>
                  <a:gd name="T62" fmla="*/ 94 w 325"/>
                  <a:gd name="T63" fmla="*/ 205 h 352"/>
                  <a:gd name="T64" fmla="*/ 76 w 325"/>
                  <a:gd name="T65" fmla="*/ 210 h 352"/>
                  <a:gd name="T66" fmla="*/ 61 w 325"/>
                  <a:gd name="T67" fmla="*/ 218 h 352"/>
                  <a:gd name="T68" fmla="*/ 45 w 325"/>
                  <a:gd name="T69" fmla="*/ 230 h 352"/>
                  <a:gd name="T70" fmla="*/ 38 w 325"/>
                  <a:gd name="T71" fmla="*/ 243 h 352"/>
                  <a:gd name="T72" fmla="*/ 27 w 325"/>
                  <a:gd name="T73" fmla="*/ 256 h 352"/>
                  <a:gd name="T74" fmla="*/ 23 w 325"/>
                  <a:gd name="T75" fmla="*/ 271 h 352"/>
                  <a:gd name="T76" fmla="*/ 16 w 325"/>
                  <a:gd name="T77" fmla="*/ 288 h 352"/>
                  <a:gd name="T78" fmla="*/ 8 w 325"/>
                  <a:gd name="T79" fmla="*/ 296 h 35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25"/>
                  <a:gd name="T121" fmla="*/ 0 h 352"/>
                  <a:gd name="T122" fmla="*/ 325 w 325"/>
                  <a:gd name="T123" fmla="*/ 352 h 35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25" h="352">
                    <a:moveTo>
                      <a:pt x="13" y="341"/>
                    </a:moveTo>
                    <a:lnTo>
                      <a:pt x="0" y="351"/>
                    </a:lnTo>
                    <a:lnTo>
                      <a:pt x="13" y="351"/>
                    </a:lnTo>
                    <a:lnTo>
                      <a:pt x="42" y="336"/>
                    </a:lnTo>
                    <a:lnTo>
                      <a:pt x="70" y="307"/>
                    </a:lnTo>
                    <a:lnTo>
                      <a:pt x="101" y="294"/>
                    </a:lnTo>
                    <a:lnTo>
                      <a:pt x="118" y="289"/>
                    </a:lnTo>
                    <a:lnTo>
                      <a:pt x="135" y="289"/>
                    </a:lnTo>
                    <a:lnTo>
                      <a:pt x="166" y="289"/>
                    </a:lnTo>
                    <a:lnTo>
                      <a:pt x="223" y="279"/>
                    </a:lnTo>
                    <a:lnTo>
                      <a:pt x="254" y="270"/>
                    </a:lnTo>
                    <a:lnTo>
                      <a:pt x="270" y="251"/>
                    </a:lnTo>
                    <a:lnTo>
                      <a:pt x="282" y="223"/>
                    </a:lnTo>
                    <a:lnTo>
                      <a:pt x="288" y="203"/>
                    </a:lnTo>
                    <a:lnTo>
                      <a:pt x="294" y="176"/>
                    </a:lnTo>
                    <a:lnTo>
                      <a:pt x="299" y="137"/>
                    </a:lnTo>
                    <a:lnTo>
                      <a:pt x="299" y="108"/>
                    </a:lnTo>
                    <a:lnTo>
                      <a:pt x="305" y="76"/>
                    </a:lnTo>
                    <a:lnTo>
                      <a:pt x="318" y="56"/>
                    </a:lnTo>
                    <a:lnTo>
                      <a:pt x="324" y="24"/>
                    </a:lnTo>
                    <a:lnTo>
                      <a:pt x="324" y="0"/>
                    </a:lnTo>
                    <a:lnTo>
                      <a:pt x="313" y="32"/>
                    </a:lnTo>
                    <a:lnTo>
                      <a:pt x="288" y="66"/>
                    </a:lnTo>
                    <a:lnTo>
                      <a:pt x="282" y="90"/>
                    </a:lnTo>
                    <a:lnTo>
                      <a:pt x="270" y="123"/>
                    </a:lnTo>
                    <a:lnTo>
                      <a:pt x="265" y="160"/>
                    </a:lnTo>
                    <a:lnTo>
                      <a:pt x="259" y="179"/>
                    </a:lnTo>
                    <a:lnTo>
                      <a:pt x="242" y="203"/>
                    </a:lnTo>
                    <a:lnTo>
                      <a:pt x="223" y="218"/>
                    </a:lnTo>
                    <a:lnTo>
                      <a:pt x="200" y="226"/>
                    </a:lnTo>
                    <a:lnTo>
                      <a:pt x="177" y="231"/>
                    </a:lnTo>
                    <a:lnTo>
                      <a:pt x="147" y="236"/>
                    </a:lnTo>
                    <a:lnTo>
                      <a:pt x="118" y="241"/>
                    </a:lnTo>
                    <a:lnTo>
                      <a:pt x="95" y="251"/>
                    </a:lnTo>
                    <a:lnTo>
                      <a:pt x="70" y="265"/>
                    </a:lnTo>
                    <a:lnTo>
                      <a:pt x="59" y="279"/>
                    </a:lnTo>
                    <a:lnTo>
                      <a:pt x="42" y="294"/>
                    </a:lnTo>
                    <a:lnTo>
                      <a:pt x="36" y="312"/>
                    </a:lnTo>
                    <a:lnTo>
                      <a:pt x="25" y="331"/>
                    </a:lnTo>
                    <a:lnTo>
                      <a:pt x="13" y="341"/>
                    </a:lnTo>
                  </a:path>
                </a:pathLst>
              </a:custGeom>
              <a:solidFill>
                <a:srgbClr val="402000"/>
              </a:solidFill>
              <a:ln w="12700" cap="rnd">
                <a:noFill/>
                <a:round/>
                <a:headEnd/>
                <a:tailEnd/>
              </a:ln>
            </p:spPr>
            <p:txBody>
              <a:bodyPr>
                <a:prstTxWarp prst="textNoShape">
                  <a:avLst/>
                </a:prstTxWarp>
              </a:bodyPr>
              <a:lstStyle/>
              <a:p>
                <a:endParaRPr lang="en-US"/>
              </a:p>
            </p:txBody>
          </p:sp>
          <p:sp>
            <p:nvSpPr>
              <p:cNvPr id="24" name="Freeform 11"/>
              <p:cNvSpPr>
                <a:spLocks/>
              </p:cNvSpPr>
              <p:nvPr/>
            </p:nvSpPr>
            <p:spPr bwMode="auto">
              <a:xfrm>
                <a:off x="454" y="2682"/>
                <a:ext cx="652" cy="231"/>
              </a:xfrm>
              <a:custGeom>
                <a:avLst/>
                <a:gdLst>
                  <a:gd name="T0" fmla="*/ 640 w 1017"/>
                  <a:gd name="T1" fmla="*/ 54 h 265"/>
                  <a:gd name="T2" fmla="*/ 620 w 1017"/>
                  <a:gd name="T3" fmla="*/ 86 h 265"/>
                  <a:gd name="T4" fmla="*/ 587 w 1017"/>
                  <a:gd name="T5" fmla="*/ 106 h 265"/>
                  <a:gd name="T6" fmla="*/ 551 w 1017"/>
                  <a:gd name="T7" fmla="*/ 115 h 265"/>
                  <a:gd name="T8" fmla="*/ 516 w 1017"/>
                  <a:gd name="T9" fmla="*/ 136 h 265"/>
                  <a:gd name="T10" fmla="*/ 470 w 1017"/>
                  <a:gd name="T11" fmla="*/ 164 h 265"/>
                  <a:gd name="T12" fmla="*/ 401 w 1017"/>
                  <a:gd name="T13" fmla="*/ 164 h 265"/>
                  <a:gd name="T14" fmla="*/ 339 w 1017"/>
                  <a:gd name="T15" fmla="*/ 164 h 265"/>
                  <a:gd name="T16" fmla="*/ 308 w 1017"/>
                  <a:gd name="T17" fmla="*/ 177 h 265"/>
                  <a:gd name="T18" fmla="*/ 285 w 1017"/>
                  <a:gd name="T19" fmla="*/ 185 h 265"/>
                  <a:gd name="T20" fmla="*/ 282 w 1017"/>
                  <a:gd name="T21" fmla="*/ 173 h 265"/>
                  <a:gd name="T22" fmla="*/ 255 w 1017"/>
                  <a:gd name="T23" fmla="*/ 168 h 265"/>
                  <a:gd name="T24" fmla="*/ 196 w 1017"/>
                  <a:gd name="T25" fmla="*/ 185 h 265"/>
                  <a:gd name="T26" fmla="*/ 158 w 1017"/>
                  <a:gd name="T27" fmla="*/ 194 h 265"/>
                  <a:gd name="T28" fmla="*/ 165 w 1017"/>
                  <a:gd name="T29" fmla="*/ 219 h 265"/>
                  <a:gd name="T30" fmla="*/ 162 w 1017"/>
                  <a:gd name="T31" fmla="*/ 227 h 265"/>
                  <a:gd name="T32" fmla="*/ 151 w 1017"/>
                  <a:gd name="T33" fmla="*/ 214 h 265"/>
                  <a:gd name="T34" fmla="*/ 135 w 1017"/>
                  <a:gd name="T35" fmla="*/ 194 h 265"/>
                  <a:gd name="T36" fmla="*/ 108 w 1017"/>
                  <a:gd name="T37" fmla="*/ 197 h 265"/>
                  <a:gd name="T38" fmla="*/ 100 w 1017"/>
                  <a:gd name="T39" fmla="*/ 185 h 265"/>
                  <a:gd name="T40" fmla="*/ 65 w 1017"/>
                  <a:gd name="T41" fmla="*/ 185 h 265"/>
                  <a:gd name="T42" fmla="*/ 35 w 1017"/>
                  <a:gd name="T43" fmla="*/ 189 h 265"/>
                  <a:gd name="T44" fmla="*/ 12 w 1017"/>
                  <a:gd name="T45" fmla="*/ 197 h 265"/>
                  <a:gd name="T46" fmla="*/ 15 w 1017"/>
                  <a:gd name="T47" fmla="*/ 189 h 265"/>
                  <a:gd name="T48" fmla="*/ 8 w 1017"/>
                  <a:gd name="T49" fmla="*/ 177 h 265"/>
                  <a:gd name="T50" fmla="*/ 54 w 1017"/>
                  <a:gd name="T51" fmla="*/ 173 h 265"/>
                  <a:gd name="T52" fmla="*/ 112 w 1017"/>
                  <a:gd name="T53" fmla="*/ 168 h 265"/>
                  <a:gd name="T54" fmla="*/ 158 w 1017"/>
                  <a:gd name="T55" fmla="*/ 168 h 265"/>
                  <a:gd name="T56" fmla="*/ 185 w 1017"/>
                  <a:gd name="T57" fmla="*/ 164 h 265"/>
                  <a:gd name="T58" fmla="*/ 227 w 1017"/>
                  <a:gd name="T59" fmla="*/ 148 h 265"/>
                  <a:gd name="T60" fmla="*/ 285 w 1017"/>
                  <a:gd name="T61" fmla="*/ 140 h 265"/>
                  <a:gd name="T62" fmla="*/ 332 w 1017"/>
                  <a:gd name="T63" fmla="*/ 136 h 265"/>
                  <a:gd name="T64" fmla="*/ 397 w 1017"/>
                  <a:gd name="T65" fmla="*/ 136 h 265"/>
                  <a:gd name="T66" fmla="*/ 444 w 1017"/>
                  <a:gd name="T67" fmla="*/ 136 h 265"/>
                  <a:gd name="T68" fmla="*/ 470 w 1017"/>
                  <a:gd name="T69" fmla="*/ 124 h 265"/>
                  <a:gd name="T70" fmla="*/ 501 w 1017"/>
                  <a:gd name="T71" fmla="*/ 111 h 265"/>
                  <a:gd name="T72" fmla="*/ 551 w 1017"/>
                  <a:gd name="T73" fmla="*/ 91 h 265"/>
                  <a:gd name="T74" fmla="*/ 562 w 1017"/>
                  <a:gd name="T75" fmla="*/ 75 h 265"/>
                  <a:gd name="T76" fmla="*/ 587 w 1017"/>
                  <a:gd name="T77" fmla="*/ 58 h 265"/>
                  <a:gd name="T78" fmla="*/ 612 w 1017"/>
                  <a:gd name="T79" fmla="*/ 37 h 265"/>
                  <a:gd name="T80" fmla="*/ 640 w 1017"/>
                  <a:gd name="T81" fmla="*/ 16 h 265"/>
                  <a:gd name="T82" fmla="*/ 648 w 1017"/>
                  <a:gd name="T83" fmla="*/ 29 h 26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17"/>
                  <a:gd name="T127" fmla="*/ 0 h 265"/>
                  <a:gd name="T128" fmla="*/ 1017 w 1017"/>
                  <a:gd name="T129" fmla="*/ 265 h 26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17" h="265">
                    <a:moveTo>
                      <a:pt x="1010" y="33"/>
                    </a:moveTo>
                    <a:lnTo>
                      <a:pt x="998" y="62"/>
                    </a:lnTo>
                    <a:lnTo>
                      <a:pt x="986" y="86"/>
                    </a:lnTo>
                    <a:lnTo>
                      <a:pt x="967" y="99"/>
                    </a:lnTo>
                    <a:lnTo>
                      <a:pt x="950" y="113"/>
                    </a:lnTo>
                    <a:lnTo>
                      <a:pt x="915" y="122"/>
                    </a:lnTo>
                    <a:lnTo>
                      <a:pt x="884" y="127"/>
                    </a:lnTo>
                    <a:lnTo>
                      <a:pt x="860" y="132"/>
                    </a:lnTo>
                    <a:lnTo>
                      <a:pt x="830" y="142"/>
                    </a:lnTo>
                    <a:lnTo>
                      <a:pt x="805" y="156"/>
                    </a:lnTo>
                    <a:lnTo>
                      <a:pt x="776" y="170"/>
                    </a:lnTo>
                    <a:lnTo>
                      <a:pt x="733" y="188"/>
                    </a:lnTo>
                    <a:lnTo>
                      <a:pt x="674" y="188"/>
                    </a:lnTo>
                    <a:lnTo>
                      <a:pt x="625" y="188"/>
                    </a:lnTo>
                    <a:lnTo>
                      <a:pt x="565" y="188"/>
                    </a:lnTo>
                    <a:lnTo>
                      <a:pt x="529" y="188"/>
                    </a:lnTo>
                    <a:lnTo>
                      <a:pt x="498" y="193"/>
                    </a:lnTo>
                    <a:lnTo>
                      <a:pt x="481" y="203"/>
                    </a:lnTo>
                    <a:lnTo>
                      <a:pt x="457" y="217"/>
                    </a:lnTo>
                    <a:lnTo>
                      <a:pt x="445" y="212"/>
                    </a:lnTo>
                    <a:lnTo>
                      <a:pt x="432" y="212"/>
                    </a:lnTo>
                    <a:lnTo>
                      <a:pt x="440" y="198"/>
                    </a:lnTo>
                    <a:lnTo>
                      <a:pt x="426" y="193"/>
                    </a:lnTo>
                    <a:lnTo>
                      <a:pt x="397" y="193"/>
                    </a:lnTo>
                    <a:lnTo>
                      <a:pt x="342" y="203"/>
                    </a:lnTo>
                    <a:lnTo>
                      <a:pt x="306" y="212"/>
                    </a:lnTo>
                    <a:lnTo>
                      <a:pt x="264" y="217"/>
                    </a:lnTo>
                    <a:lnTo>
                      <a:pt x="247" y="222"/>
                    </a:lnTo>
                    <a:lnTo>
                      <a:pt x="247" y="231"/>
                    </a:lnTo>
                    <a:lnTo>
                      <a:pt x="258" y="251"/>
                    </a:lnTo>
                    <a:lnTo>
                      <a:pt x="264" y="264"/>
                    </a:lnTo>
                    <a:lnTo>
                      <a:pt x="252" y="260"/>
                    </a:lnTo>
                    <a:lnTo>
                      <a:pt x="240" y="264"/>
                    </a:lnTo>
                    <a:lnTo>
                      <a:pt x="235" y="246"/>
                    </a:lnTo>
                    <a:lnTo>
                      <a:pt x="228" y="231"/>
                    </a:lnTo>
                    <a:lnTo>
                      <a:pt x="211" y="222"/>
                    </a:lnTo>
                    <a:lnTo>
                      <a:pt x="186" y="222"/>
                    </a:lnTo>
                    <a:lnTo>
                      <a:pt x="168" y="226"/>
                    </a:lnTo>
                    <a:lnTo>
                      <a:pt x="174" y="217"/>
                    </a:lnTo>
                    <a:lnTo>
                      <a:pt x="156" y="212"/>
                    </a:lnTo>
                    <a:lnTo>
                      <a:pt x="139" y="212"/>
                    </a:lnTo>
                    <a:lnTo>
                      <a:pt x="101" y="212"/>
                    </a:lnTo>
                    <a:lnTo>
                      <a:pt x="73" y="217"/>
                    </a:lnTo>
                    <a:lnTo>
                      <a:pt x="54" y="217"/>
                    </a:lnTo>
                    <a:lnTo>
                      <a:pt x="35" y="231"/>
                    </a:lnTo>
                    <a:lnTo>
                      <a:pt x="18" y="226"/>
                    </a:lnTo>
                    <a:lnTo>
                      <a:pt x="0" y="236"/>
                    </a:lnTo>
                    <a:lnTo>
                      <a:pt x="23" y="217"/>
                    </a:lnTo>
                    <a:lnTo>
                      <a:pt x="35" y="203"/>
                    </a:lnTo>
                    <a:lnTo>
                      <a:pt x="12" y="203"/>
                    </a:lnTo>
                    <a:lnTo>
                      <a:pt x="47" y="193"/>
                    </a:lnTo>
                    <a:lnTo>
                      <a:pt x="84" y="198"/>
                    </a:lnTo>
                    <a:lnTo>
                      <a:pt x="132" y="198"/>
                    </a:lnTo>
                    <a:lnTo>
                      <a:pt x="174" y="193"/>
                    </a:lnTo>
                    <a:lnTo>
                      <a:pt x="204" y="193"/>
                    </a:lnTo>
                    <a:lnTo>
                      <a:pt x="247" y="193"/>
                    </a:lnTo>
                    <a:lnTo>
                      <a:pt x="264" y="193"/>
                    </a:lnTo>
                    <a:lnTo>
                      <a:pt x="289" y="188"/>
                    </a:lnTo>
                    <a:lnTo>
                      <a:pt x="313" y="180"/>
                    </a:lnTo>
                    <a:lnTo>
                      <a:pt x="354" y="170"/>
                    </a:lnTo>
                    <a:lnTo>
                      <a:pt x="414" y="161"/>
                    </a:lnTo>
                    <a:lnTo>
                      <a:pt x="445" y="161"/>
                    </a:lnTo>
                    <a:lnTo>
                      <a:pt x="487" y="161"/>
                    </a:lnTo>
                    <a:lnTo>
                      <a:pt x="518" y="156"/>
                    </a:lnTo>
                    <a:lnTo>
                      <a:pt x="576" y="156"/>
                    </a:lnTo>
                    <a:lnTo>
                      <a:pt x="619" y="156"/>
                    </a:lnTo>
                    <a:lnTo>
                      <a:pt x="661" y="156"/>
                    </a:lnTo>
                    <a:lnTo>
                      <a:pt x="692" y="156"/>
                    </a:lnTo>
                    <a:lnTo>
                      <a:pt x="710" y="147"/>
                    </a:lnTo>
                    <a:lnTo>
                      <a:pt x="733" y="142"/>
                    </a:lnTo>
                    <a:lnTo>
                      <a:pt x="752" y="142"/>
                    </a:lnTo>
                    <a:lnTo>
                      <a:pt x="781" y="127"/>
                    </a:lnTo>
                    <a:lnTo>
                      <a:pt x="823" y="113"/>
                    </a:lnTo>
                    <a:lnTo>
                      <a:pt x="860" y="104"/>
                    </a:lnTo>
                    <a:lnTo>
                      <a:pt x="866" y="89"/>
                    </a:lnTo>
                    <a:lnTo>
                      <a:pt x="877" y="86"/>
                    </a:lnTo>
                    <a:lnTo>
                      <a:pt x="903" y="76"/>
                    </a:lnTo>
                    <a:lnTo>
                      <a:pt x="915" y="66"/>
                    </a:lnTo>
                    <a:lnTo>
                      <a:pt x="932" y="57"/>
                    </a:lnTo>
                    <a:lnTo>
                      <a:pt x="955" y="42"/>
                    </a:lnTo>
                    <a:lnTo>
                      <a:pt x="981" y="28"/>
                    </a:lnTo>
                    <a:lnTo>
                      <a:pt x="998" y="18"/>
                    </a:lnTo>
                    <a:lnTo>
                      <a:pt x="1016" y="0"/>
                    </a:lnTo>
                    <a:lnTo>
                      <a:pt x="1010" y="33"/>
                    </a:lnTo>
                  </a:path>
                </a:pathLst>
              </a:custGeom>
              <a:solidFill>
                <a:srgbClr val="402000"/>
              </a:solidFill>
              <a:ln w="12700" cap="rnd">
                <a:noFill/>
                <a:round/>
                <a:headEnd/>
                <a:tailEnd/>
              </a:ln>
            </p:spPr>
            <p:txBody>
              <a:bodyPr>
                <a:prstTxWarp prst="textNoShape">
                  <a:avLst/>
                </a:prstTxWarp>
              </a:bodyPr>
              <a:lstStyle/>
              <a:p>
                <a:endParaRPr lang="en-US"/>
              </a:p>
            </p:txBody>
          </p:sp>
          <p:sp>
            <p:nvSpPr>
              <p:cNvPr id="25" name="Freeform 12"/>
              <p:cNvSpPr>
                <a:spLocks/>
              </p:cNvSpPr>
              <p:nvPr/>
            </p:nvSpPr>
            <p:spPr bwMode="auto">
              <a:xfrm>
                <a:off x="1182" y="2570"/>
                <a:ext cx="13" cy="183"/>
              </a:xfrm>
              <a:custGeom>
                <a:avLst/>
                <a:gdLst>
                  <a:gd name="T0" fmla="*/ 5 w 20"/>
                  <a:gd name="T1" fmla="*/ 182 h 210"/>
                  <a:gd name="T2" fmla="*/ 0 w 20"/>
                  <a:gd name="T3" fmla="*/ 150 h 210"/>
                  <a:gd name="T4" fmla="*/ 0 w 20"/>
                  <a:gd name="T5" fmla="*/ 125 h 210"/>
                  <a:gd name="T6" fmla="*/ 0 w 20"/>
                  <a:gd name="T7" fmla="*/ 100 h 210"/>
                  <a:gd name="T8" fmla="*/ 2 w 20"/>
                  <a:gd name="T9" fmla="*/ 69 h 210"/>
                  <a:gd name="T10" fmla="*/ 5 w 20"/>
                  <a:gd name="T11" fmla="*/ 29 h 210"/>
                  <a:gd name="T12" fmla="*/ 5 w 20"/>
                  <a:gd name="T13" fmla="*/ 0 h 210"/>
                  <a:gd name="T14" fmla="*/ 10 w 20"/>
                  <a:gd name="T15" fmla="*/ 4 h 210"/>
                  <a:gd name="T16" fmla="*/ 10 w 20"/>
                  <a:gd name="T17" fmla="*/ 24 h 210"/>
                  <a:gd name="T18" fmla="*/ 12 w 20"/>
                  <a:gd name="T19" fmla="*/ 61 h 210"/>
                  <a:gd name="T20" fmla="*/ 10 w 20"/>
                  <a:gd name="T21" fmla="*/ 89 h 210"/>
                  <a:gd name="T22" fmla="*/ 8 w 20"/>
                  <a:gd name="T23" fmla="*/ 125 h 210"/>
                  <a:gd name="T24" fmla="*/ 8 w 20"/>
                  <a:gd name="T25" fmla="*/ 146 h 210"/>
                  <a:gd name="T26" fmla="*/ 8 w 20"/>
                  <a:gd name="T27" fmla="*/ 166 h 210"/>
                  <a:gd name="T28" fmla="*/ 5 w 20"/>
                  <a:gd name="T29" fmla="*/ 182 h 2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210"/>
                  <a:gd name="T47" fmla="*/ 20 w 20"/>
                  <a:gd name="T48" fmla="*/ 210 h 2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210">
                    <a:moveTo>
                      <a:pt x="8" y="209"/>
                    </a:moveTo>
                    <a:lnTo>
                      <a:pt x="0" y="172"/>
                    </a:lnTo>
                    <a:lnTo>
                      <a:pt x="0" y="144"/>
                    </a:lnTo>
                    <a:lnTo>
                      <a:pt x="0" y="115"/>
                    </a:lnTo>
                    <a:lnTo>
                      <a:pt x="3" y="79"/>
                    </a:lnTo>
                    <a:lnTo>
                      <a:pt x="8" y="33"/>
                    </a:lnTo>
                    <a:lnTo>
                      <a:pt x="8" y="0"/>
                    </a:lnTo>
                    <a:lnTo>
                      <a:pt x="16" y="5"/>
                    </a:lnTo>
                    <a:lnTo>
                      <a:pt x="16" y="28"/>
                    </a:lnTo>
                    <a:lnTo>
                      <a:pt x="19" y="70"/>
                    </a:lnTo>
                    <a:lnTo>
                      <a:pt x="16" y="102"/>
                    </a:lnTo>
                    <a:lnTo>
                      <a:pt x="12" y="144"/>
                    </a:lnTo>
                    <a:lnTo>
                      <a:pt x="12" y="167"/>
                    </a:lnTo>
                    <a:lnTo>
                      <a:pt x="12" y="190"/>
                    </a:lnTo>
                    <a:lnTo>
                      <a:pt x="8" y="209"/>
                    </a:lnTo>
                  </a:path>
                </a:pathLst>
              </a:custGeom>
              <a:solidFill>
                <a:srgbClr val="402000"/>
              </a:solidFill>
              <a:ln w="12700" cap="rnd">
                <a:noFill/>
                <a:round/>
                <a:headEnd/>
                <a:tailEnd/>
              </a:ln>
            </p:spPr>
            <p:txBody>
              <a:bodyPr>
                <a:prstTxWarp prst="textNoShape">
                  <a:avLst/>
                </a:prstTxWarp>
              </a:bodyPr>
              <a:lstStyle/>
              <a:p>
                <a:endParaRPr lang="en-US"/>
              </a:p>
            </p:txBody>
          </p:sp>
          <p:sp>
            <p:nvSpPr>
              <p:cNvPr id="26" name="Freeform 13"/>
              <p:cNvSpPr>
                <a:spLocks/>
              </p:cNvSpPr>
              <p:nvPr/>
            </p:nvSpPr>
            <p:spPr bwMode="auto">
              <a:xfrm>
                <a:off x="1172" y="2595"/>
                <a:ext cx="5" cy="91"/>
              </a:xfrm>
              <a:custGeom>
                <a:avLst/>
                <a:gdLst>
                  <a:gd name="T0" fmla="*/ 0 w 8"/>
                  <a:gd name="T1" fmla="*/ 0 h 104"/>
                  <a:gd name="T2" fmla="*/ 0 w 8"/>
                  <a:gd name="T3" fmla="*/ 27 h 104"/>
                  <a:gd name="T4" fmla="*/ 0 w 8"/>
                  <a:gd name="T5" fmla="*/ 54 h 104"/>
                  <a:gd name="T6" fmla="*/ 0 w 8"/>
                  <a:gd name="T7" fmla="*/ 67 h 104"/>
                  <a:gd name="T8" fmla="*/ 1 w 8"/>
                  <a:gd name="T9" fmla="*/ 78 h 104"/>
                  <a:gd name="T10" fmla="*/ 1 w 8"/>
                  <a:gd name="T11" fmla="*/ 90 h 104"/>
                  <a:gd name="T12" fmla="*/ 3 w 8"/>
                  <a:gd name="T13" fmla="*/ 74 h 104"/>
                  <a:gd name="T14" fmla="*/ 3 w 8"/>
                  <a:gd name="T15" fmla="*/ 67 h 104"/>
                  <a:gd name="T16" fmla="*/ 4 w 8"/>
                  <a:gd name="T17" fmla="*/ 51 h 104"/>
                  <a:gd name="T18" fmla="*/ 4 w 8"/>
                  <a:gd name="T19" fmla="*/ 15 h 104"/>
                  <a:gd name="T20" fmla="*/ 0 w 8"/>
                  <a:gd name="T21" fmla="*/ 0 h 1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104"/>
                  <a:gd name="T35" fmla="*/ 8 w 8"/>
                  <a:gd name="T36" fmla="*/ 104 h 10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104">
                    <a:moveTo>
                      <a:pt x="0" y="0"/>
                    </a:moveTo>
                    <a:lnTo>
                      <a:pt x="0" y="31"/>
                    </a:lnTo>
                    <a:lnTo>
                      <a:pt x="0" y="62"/>
                    </a:lnTo>
                    <a:lnTo>
                      <a:pt x="0" y="76"/>
                    </a:lnTo>
                    <a:lnTo>
                      <a:pt x="2" y="89"/>
                    </a:lnTo>
                    <a:lnTo>
                      <a:pt x="2" y="103"/>
                    </a:lnTo>
                    <a:lnTo>
                      <a:pt x="5" y="84"/>
                    </a:lnTo>
                    <a:lnTo>
                      <a:pt x="5" y="76"/>
                    </a:lnTo>
                    <a:lnTo>
                      <a:pt x="7" y="58"/>
                    </a:lnTo>
                    <a:lnTo>
                      <a:pt x="7" y="17"/>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27" name="Freeform 14"/>
              <p:cNvSpPr>
                <a:spLocks/>
              </p:cNvSpPr>
              <p:nvPr/>
            </p:nvSpPr>
            <p:spPr bwMode="auto">
              <a:xfrm>
                <a:off x="1136" y="2645"/>
                <a:ext cx="9" cy="73"/>
              </a:xfrm>
              <a:custGeom>
                <a:avLst/>
                <a:gdLst>
                  <a:gd name="T0" fmla="*/ 8 w 14"/>
                  <a:gd name="T1" fmla="*/ 0 h 84"/>
                  <a:gd name="T2" fmla="*/ 5 w 14"/>
                  <a:gd name="T3" fmla="*/ 15 h 84"/>
                  <a:gd name="T4" fmla="*/ 3 w 14"/>
                  <a:gd name="T5" fmla="*/ 30 h 84"/>
                  <a:gd name="T6" fmla="*/ 0 w 14"/>
                  <a:gd name="T7" fmla="*/ 50 h 84"/>
                  <a:gd name="T8" fmla="*/ 0 w 14"/>
                  <a:gd name="T9" fmla="*/ 72 h 84"/>
                  <a:gd name="T10" fmla="*/ 5 w 14"/>
                  <a:gd name="T11" fmla="*/ 45 h 84"/>
                  <a:gd name="T12" fmla="*/ 6 w 14"/>
                  <a:gd name="T13" fmla="*/ 30 h 84"/>
                  <a:gd name="T14" fmla="*/ 8 w 14"/>
                  <a:gd name="T15" fmla="*/ 0 h 84"/>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84"/>
                  <a:gd name="T26" fmla="*/ 14 w 14"/>
                  <a:gd name="T27" fmla="*/ 84 h 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84">
                    <a:moveTo>
                      <a:pt x="13" y="0"/>
                    </a:moveTo>
                    <a:lnTo>
                      <a:pt x="7" y="17"/>
                    </a:lnTo>
                    <a:lnTo>
                      <a:pt x="4" y="35"/>
                    </a:lnTo>
                    <a:lnTo>
                      <a:pt x="0" y="57"/>
                    </a:lnTo>
                    <a:lnTo>
                      <a:pt x="0" y="83"/>
                    </a:lnTo>
                    <a:lnTo>
                      <a:pt x="7" y="52"/>
                    </a:lnTo>
                    <a:lnTo>
                      <a:pt x="10" y="35"/>
                    </a:lnTo>
                    <a:lnTo>
                      <a:pt x="13" y="0"/>
                    </a:lnTo>
                  </a:path>
                </a:pathLst>
              </a:custGeom>
              <a:solidFill>
                <a:srgbClr val="402000"/>
              </a:solidFill>
              <a:ln w="12700" cap="rnd">
                <a:noFill/>
                <a:round/>
                <a:headEnd/>
                <a:tailEnd/>
              </a:ln>
            </p:spPr>
            <p:txBody>
              <a:bodyPr>
                <a:prstTxWarp prst="textNoShape">
                  <a:avLst/>
                </a:prstTxWarp>
              </a:bodyPr>
              <a:lstStyle/>
              <a:p>
                <a:endParaRPr lang="en-US"/>
              </a:p>
            </p:txBody>
          </p:sp>
          <p:sp>
            <p:nvSpPr>
              <p:cNvPr id="28" name="Freeform 15"/>
              <p:cNvSpPr>
                <a:spLocks/>
              </p:cNvSpPr>
              <p:nvPr/>
            </p:nvSpPr>
            <p:spPr bwMode="auto">
              <a:xfrm>
                <a:off x="1113" y="2586"/>
                <a:ext cx="16" cy="87"/>
              </a:xfrm>
              <a:custGeom>
                <a:avLst/>
                <a:gdLst>
                  <a:gd name="T0" fmla="*/ 15 w 26"/>
                  <a:gd name="T1" fmla="*/ 23 h 100"/>
                  <a:gd name="T2" fmla="*/ 13 w 26"/>
                  <a:gd name="T3" fmla="*/ 44 h 100"/>
                  <a:gd name="T4" fmla="*/ 8 w 26"/>
                  <a:gd name="T5" fmla="*/ 51 h 100"/>
                  <a:gd name="T6" fmla="*/ 2 w 26"/>
                  <a:gd name="T7" fmla="*/ 75 h 100"/>
                  <a:gd name="T8" fmla="*/ 0 w 26"/>
                  <a:gd name="T9" fmla="*/ 86 h 100"/>
                  <a:gd name="T10" fmla="*/ 2 w 26"/>
                  <a:gd name="T11" fmla="*/ 70 h 100"/>
                  <a:gd name="T12" fmla="*/ 2 w 26"/>
                  <a:gd name="T13" fmla="*/ 51 h 100"/>
                  <a:gd name="T14" fmla="*/ 6 w 26"/>
                  <a:gd name="T15" fmla="*/ 32 h 100"/>
                  <a:gd name="T16" fmla="*/ 10 w 26"/>
                  <a:gd name="T17" fmla="*/ 16 h 100"/>
                  <a:gd name="T18" fmla="*/ 10 w 26"/>
                  <a:gd name="T19" fmla="*/ 0 h 100"/>
                  <a:gd name="T20" fmla="*/ 15 w 26"/>
                  <a:gd name="T21" fmla="*/ 23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100"/>
                  <a:gd name="T35" fmla="*/ 26 w 26"/>
                  <a:gd name="T36" fmla="*/ 100 h 1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100">
                    <a:moveTo>
                      <a:pt x="25" y="27"/>
                    </a:moveTo>
                    <a:lnTo>
                      <a:pt x="21" y="50"/>
                    </a:lnTo>
                    <a:lnTo>
                      <a:pt x="13" y="59"/>
                    </a:lnTo>
                    <a:lnTo>
                      <a:pt x="4" y="86"/>
                    </a:lnTo>
                    <a:lnTo>
                      <a:pt x="0" y="99"/>
                    </a:lnTo>
                    <a:lnTo>
                      <a:pt x="4" y="81"/>
                    </a:lnTo>
                    <a:lnTo>
                      <a:pt x="4" y="59"/>
                    </a:lnTo>
                    <a:lnTo>
                      <a:pt x="9" y="37"/>
                    </a:lnTo>
                    <a:lnTo>
                      <a:pt x="16" y="18"/>
                    </a:lnTo>
                    <a:lnTo>
                      <a:pt x="16" y="0"/>
                    </a:lnTo>
                    <a:lnTo>
                      <a:pt x="25" y="27"/>
                    </a:lnTo>
                  </a:path>
                </a:pathLst>
              </a:custGeom>
              <a:solidFill>
                <a:srgbClr val="402000"/>
              </a:solidFill>
              <a:ln w="12700" cap="rnd">
                <a:noFill/>
                <a:round/>
                <a:headEnd/>
                <a:tailEnd/>
              </a:ln>
            </p:spPr>
            <p:txBody>
              <a:bodyPr>
                <a:prstTxWarp prst="textNoShape">
                  <a:avLst/>
                </a:prstTxWarp>
              </a:bodyPr>
              <a:lstStyle/>
              <a:p>
                <a:endParaRPr lang="en-US"/>
              </a:p>
            </p:txBody>
          </p:sp>
          <p:sp>
            <p:nvSpPr>
              <p:cNvPr id="29" name="Freeform 16"/>
              <p:cNvSpPr>
                <a:spLocks/>
              </p:cNvSpPr>
              <p:nvPr/>
            </p:nvSpPr>
            <p:spPr bwMode="auto">
              <a:xfrm>
                <a:off x="1250" y="2547"/>
                <a:ext cx="4" cy="139"/>
              </a:xfrm>
              <a:custGeom>
                <a:avLst/>
                <a:gdLst>
                  <a:gd name="T0" fmla="*/ 1 w 6"/>
                  <a:gd name="T1" fmla="*/ 138 h 159"/>
                  <a:gd name="T2" fmla="*/ 0 w 6"/>
                  <a:gd name="T3" fmla="*/ 110 h 159"/>
                  <a:gd name="T4" fmla="*/ 0 w 6"/>
                  <a:gd name="T5" fmla="*/ 78 h 159"/>
                  <a:gd name="T6" fmla="*/ 1 w 6"/>
                  <a:gd name="T7" fmla="*/ 53 h 159"/>
                  <a:gd name="T8" fmla="*/ 1 w 6"/>
                  <a:gd name="T9" fmla="*/ 24 h 159"/>
                  <a:gd name="T10" fmla="*/ 2 w 6"/>
                  <a:gd name="T11" fmla="*/ 0 h 159"/>
                  <a:gd name="T12" fmla="*/ 3 w 6"/>
                  <a:gd name="T13" fmla="*/ 9 h 159"/>
                  <a:gd name="T14" fmla="*/ 3 w 6"/>
                  <a:gd name="T15" fmla="*/ 37 h 159"/>
                  <a:gd name="T16" fmla="*/ 2 w 6"/>
                  <a:gd name="T17" fmla="*/ 60 h 159"/>
                  <a:gd name="T18" fmla="*/ 2 w 6"/>
                  <a:gd name="T19" fmla="*/ 78 h 159"/>
                  <a:gd name="T20" fmla="*/ 1 w 6"/>
                  <a:gd name="T21" fmla="*/ 97 h 159"/>
                  <a:gd name="T22" fmla="*/ 2 w 6"/>
                  <a:gd name="T23" fmla="*/ 122 h 159"/>
                  <a:gd name="T24" fmla="*/ 1 w 6"/>
                  <a:gd name="T25" fmla="*/ 138 h 1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
                  <a:gd name="T40" fmla="*/ 0 h 159"/>
                  <a:gd name="T41" fmla="*/ 6 w 6"/>
                  <a:gd name="T42" fmla="*/ 159 h 1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 h="159">
                    <a:moveTo>
                      <a:pt x="2" y="158"/>
                    </a:moveTo>
                    <a:lnTo>
                      <a:pt x="0" y="126"/>
                    </a:lnTo>
                    <a:lnTo>
                      <a:pt x="0" y="89"/>
                    </a:lnTo>
                    <a:lnTo>
                      <a:pt x="2" y="61"/>
                    </a:lnTo>
                    <a:lnTo>
                      <a:pt x="2" y="28"/>
                    </a:lnTo>
                    <a:lnTo>
                      <a:pt x="3" y="0"/>
                    </a:lnTo>
                    <a:lnTo>
                      <a:pt x="5" y="10"/>
                    </a:lnTo>
                    <a:lnTo>
                      <a:pt x="5" y="42"/>
                    </a:lnTo>
                    <a:lnTo>
                      <a:pt x="3" y="69"/>
                    </a:lnTo>
                    <a:lnTo>
                      <a:pt x="3" y="89"/>
                    </a:lnTo>
                    <a:lnTo>
                      <a:pt x="2" y="111"/>
                    </a:lnTo>
                    <a:lnTo>
                      <a:pt x="3" y="139"/>
                    </a:lnTo>
                    <a:lnTo>
                      <a:pt x="2" y="158"/>
                    </a:lnTo>
                  </a:path>
                </a:pathLst>
              </a:custGeom>
              <a:solidFill>
                <a:srgbClr val="402000"/>
              </a:solidFill>
              <a:ln w="12700" cap="rnd">
                <a:noFill/>
                <a:round/>
                <a:headEnd/>
                <a:tailEnd/>
              </a:ln>
            </p:spPr>
            <p:txBody>
              <a:bodyPr>
                <a:prstTxWarp prst="textNoShape">
                  <a:avLst/>
                </a:prstTxWarp>
              </a:bodyPr>
              <a:lstStyle/>
              <a:p>
                <a:endParaRPr lang="en-US"/>
              </a:p>
            </p:txBody>
          </p:sp>
          <p:sp>
            <p:nvSpPr>
              <p:cNvPr id="30" name="Freeform 17"/>
              <p:cNvSpPr>
                <a:spLocks/>
              </p:cNvSpPr>
              <p:nvPr/>
            </p:nvSpPr>
            <p:spPr bwMode="auto">
              <a:xfrm>
                <a:off x="1264" y="2444"/>
                <a:ext cx="13" cy="208"/>
              </a:xfrm>
              <a:custGeom>
                <a:avLst/>
                <a:gdLst>
                  <a:gd name="T0" fmla="*/ 3 w 20"/>
                  <a:gd name="T1" fmla="*/ 207 h 239"/>
                  <a:gd name="T2" fmla="*/ 5 w 20"/>
                  <a:gd name="T3" fmla="*/ 175 h 239"/>
                  <a:gd name="T4" fmla="*/ 8 w 20"/>
                  <a:gd name="T5" fmla="*/ 146 h 239"/>
                  <a:gd name="T6" fmla="*/ 5 w 20"/>
                  <a:gd name="T7" fmla="*/ 117 h 239"/>
                  <a:gd name="T8" fmla="*/ 3 w 20"/>
                  <a:gd name="T9" fmla="*/ 94 h 239"/>
                  <a:gd name="T10" fmla="*/ 5 w 20"/>
                  <a:gd name="T11" fmla="*/ 70 h 239"/>
                  <a:gd name="T12" fmla="*/ 3 w 20"/>
                  <a:gd name="T13" fmla="*/ 49 h 239"/>
                  <a:gd name="T14" fmla="*/ 3 w 20"/>
                  <a:gd name="T15" fmla="*/ 24 h 239"/>
                  <a:gd name="T16" fmla="*/ 0 w 20"/>
                  <a:gd name="T17" fmla="*/ 0 h 239"/>
                  <a:gd name="T18" fmla="*/ 8 w 20"/>
                  <a:gd name="T19" fmla="*/ 20 h 239"/>
                  <a:gd name="T20" fmla="*/ 8 w 20"/>
                  <a:gd name="T21" fmla="*/ 40 h 239"/>
                  <a:gd name="T22" fmla="*/ 10 w 20"/>
                  <a:gd name="T23" fmla="*/ 61 h 239"/>
                  <a:gd name="T24" fmla="*/ 10 w 20"/>
                  <a:gd name="T25" fmla="*/ 77 h 239"/>
                  <a:gd name="T26" fmla="*/ 10 w 20"/>
                  <a:gd name="T27" fmla="*/ 97 h 239"/>
                  <a:gd name="T28" fmla="*/ 10 w 20"/>
                  <a:gd name="T29" fmla="*/ 117 h 239"/>
                  <a:gd name="T30" fmla="*/ 12 w 20"/>
                  <a:gd name="T31" fmla="*/ 134 h 239"/>
                  <a:gd name="T32" fmla="*/ 12 w 20"/>
                  <a:gd name="T33" fmla="*/ 158 h 239"/>
                  <a:gd name="T34" fmla="*/ 8 w 20"/>
                  <a:gd name="T35" fmla="*/ 171 h 239"/>
                  <a:gd name="T36" fmla="*/ 3 w 20"/>
                  <a:gd name="T37" fmla="*/ 207 h 2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239"/>
                  <a:gd name="T59" fmla="*/ 20 w 20"/>
                  <a:gd name="T60" fmla="*/ 239 h 23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239">
                    <a:moveTo>
                      <a:pt x="4" y="238"/>
                    </a:moveTo>
                    <a:lnTo>
                      <a:pt x="7" y="201"/>
                    </a:lnTo>
                    <a:lnTo>
                      <a:pt x="12" y="168"/>
                    </a:lnTo>
                    <a:lnTo>
                      <a:pt x="7" y="135"/>
                    </a:lnTo>
                    <a:lnTo>
                      <a:pt x="4" y="108"/>
                    </a:lnTo>
                    <a:lnTo>
                      <a:pt x="7" y="80"/>
                    </a:lnTo>
                    <a:lnTo>
                      <a:pt x="4" y="56"/>
                    </a:lnTo>
                    <a:lnTo>
                      <a:pt x="4" y="28"/>
                    </a:lnTo>
                    <a:lnTo>
                      <a:pt x="0" y="0"/>
                    </a:lnTo>
                    <a:lnTo>
                      <a:pt x="12" y="23"/>
                    </a:lnTo>
                    <a:lnTo>
                      <a:pt x="12" y="46"/>
                    </a:lnTo>
                    <a:lnTo>
                      <a:pt x="15" y="70"/>
                    </a:lnTo>
                    <a:lnTo>
                      <a:pt x="15" y="89"/>
                    </a:lnTo>
                    <a:lnTo>
                      <a:pt x="15" y="112"/>
                    </a:lnTo>
                    <a:lnTo>
                      <a:pt x="15" y="135"/>
                    </a:lnTo>
                    <a:lnTo>
                      <a:pt x="19" y="154"/>
                    </a:lnTo>
                    <a:lnTo>
                      <a:pt x="19" y="182"/>
                    </a:lnTo>
                    <a:lnTo>
                      <a:pt x="12" y="196"/>
                    </a:lnTo>
                    <a:lnTo>
                      <a:pt x="4" y="238"/>
                    </a:lnTo>
                  </a:path>
                </a:pathLst>
              </a:custGeom>
              <a:solidFill>
                <a:srgbClr val="402000"/>
              </a:solidFill>
              <a:ln w="12700" cap="rnd">
                <a:noFill/>
                <a:round/>
                <a:headEnd/>
                <a:tailEnd/>
              </a:ln>
            </p:spPr>
            <p:txBody>
              <a:bodyPr>
                <a:prstTxWarp prst="textNoShape">
                  <a:avLst/>
                </a:prstTxWarp>
              </a:bodyPr>
              <a:lstStyle/>
              <a:p>
                <a:endParaRPr lang="en-US"/>
              </a:p>
            </p:txBody>
          </p:sp>
          <p:sp>
            <p:nvSpPr>
              <p:cNvPr id="31" name="Freeform 18"/>
              <p:cNvSpPr>
                <a:spLocks/>
              </p:cNvSpPr>
              <p:nvPr/>
            </p:nvSpPr>
            <p:spPr bwMode="auto">
              <a:xfrm>
                <a:off x="1198" y="2419"/>
                <a:ext cx="17" cy="208"/>
              </a:xfrm>
              <a:custGeom>
                <a:avLst/>
                <a:gdLst>
                  <a:gd name="T0" fmla="*/ 5 w 26"/>
                  <a:gd name="T1" fmla="*/ 207 h 239"/>
                  <a:gd name="T2" fmla="*/ 5 w 26"/>
                  <a:gd name="T3" fmla="*/ 179 h 239"/>
                  <a:gd name="T4" fmla="*/ 0 w 26"/>
                  <a:gd name="T5" fmla="*/ 146 h 239"/>
                  <a:gd name="T6" fmla="*/ 0 w 26"/>
                  <a:gd name="T7" fmla="*/ 126 h 239"/>
                  <a:gd name="T8" fmla="*/ 5 w 26"/>
                  <a:gd name="T9" fmla="*/ 105 h 239"/>
                  <a:gd name="T10" fmla="*/ 3 w 26"/>
                  <a:gd name="T11" fmla="*/ 73 h 239"/>
                  <a:gd name="T12" fmla="*/ 3 w 26"/>
                  <a:gd name="T13" fmla="*/ 49 h 239"/>
                  <a:gd name="T14" fmla="*/ 9 w 26"/>
                  <a:gd name="T15" fmla="*/ 24 h 239"/>
                  <a:gd name="T16" fmla="*/ 5 w 26"/>
                  <a:gd name="T17" fmla="*/ 0 h 239"/>
                  <a:gd name="T18" fmla="*/ 14 w 26"/>
                  <a:gd name="T19" fmla="*/ 9 h 239"/>
                  <a:gd name="T20" fmla="*/ 16 w 26"/>
                  <a:gd name="T21" fmla="*/ 33 h 239"/>
                  <a:gd name="T22" fmla="*/ 14 w 26"/>
                  <a:gd name="T23" fmla="*/ 61 h 239"/>
                  <a:gd name="T24" fmla="*/ 11 w 26"/>
                  <a:gd name="T25" fmla="*/ 90 h 239"/>
                  <a:gd name="T26" fmla="*/ 16 w 26"/>
                  <a:gd name="T27" fmla="*/ 105 h 239"/>
                  <a:gd name="T28" fmla="*/ 14 w 26"/>
                  <a:gd name="T29" fmla="*/ 134 h 239"/>
                  <a:gd name="T30" fmla="*/ 14 w 26"/>
                  <a:gd name="T31" fmla="*/ 167 h 239"/>
                  <a:gd name="T32" fmla="*/ 5 w 26"/>
                  <a:gd name="T33" fmla="*/ 207 h 2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239"/>
                  <a:gd name="T53" fmla="*/ 26 w 26"/>
                  <a:gd name="T54" fmla="*/ 239 h 2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239">
                    <a:moveTo>
                      <a:pt x="8" y="238"/>
                    </a:moveTo>
                    <a:lnTo>
                      <a:pt x="8" y="206"/>
                    </a:lnTo>
                    <a:lnTo>
                      <a:pt x="0" y="168"/>
                    </a:lnTo>
                    <a:lnTo>
                      <a:pt x="0" y="145"/>
                    </a:lnTo>
                    <a:lnTo>
                      <a:pt x="8" y="121"/>
                    </a:lnTo>
                    <a:lnTo>
                      <a:pt x="4" y="84"/>
                    </a:lnTo>
                    <a:lnTo>
                      <a:pt x="4" y="56"/>
                    </a:lnTo>
                    <a:lnTo>
                      <a:pt x="13" y="28"/>
                    </a:lnTo>
                    <a:lnTo>
                      <a:pt x="8" y="0"/>
                    </a:lnTo>
                    <a:lnTo>
                      <a:pt x="21" y="10"/>
                    </a:lnTo>
                    <a:lnTo>
                      <a:pt x="25" y="38"/>
                    </a:lnTo>
                    <a:lnTo>
                      <a:pt x="21" y="70"/>
                    </a:lnTo>
                    <a:lnTo>
                      <a:pt x="17" y="103"/>
                    </a:lnTo>
                    <a:lnTo>
                      <a:pt x="25" y="121"/>
                    </a:lnTo>
                    <a:lnTo>
                      <a:pt x="21" y="154"/>
                    </a:lnTo>
                    <a:lnTo>
                      <a:pt x="21" y="192"/>
                    </a:lnTo>
                    <a:lnTo>
                      <a:pt x="8" y="238"/>
                    </a:lnTo>
                  </a:path>
                </a:pathLst>
              </a:custGeom>
              <a:solidFill>
                <a:srgbClr val="402000"/>
              </a:solidFill>
              <a:ln w="12700" cap="rnd">
                <a:noFill/>
                <a:round/>
                <a:headEnd/>
                <a:tailEnd/>
              </a:ln>
            </p:spPr>
            <p:txBody>
              <a:bodyPr>
                <a:prstTxWarp prst="textNoShape">
                  <a:avLst/>
                </a:prstTxWarp>
              </a:bodyPr>
              <a:lstStyle/>
              <a:p>
                <a:endParaRPr lang="en-US"/>
              </a:p>
            </p:txBody>
          </p:sp>
          <p:sp>
            <p:nvSpPr>
              <p:cNvPr id="32" name="Freeform 19"/>
              <p:cNvSpPr>
                <a:spLocks/>
              </p:cNvSpPr>
              <p:nvPr/>
            </p:nvSpPr>
            <p:spPr bwMode="auto">
              <a:xfrm>
                <a:off x="1284" y="2557"/>
                <a:ext cx="9" cy="78"/>
              </a:xfrm>
              <a:custGeom>
                <a:avLst/>
                <a:gdLst>
                  <a:gd name="T0" fmla="*/ 5 w 14"/>
                  <a:gd name="T1" fmla="*/ 0 h 90"/>
                  <a:gd name="T2" fmla="*/ 6 w 14"/>
                  <a:gd name="T3" fmla="*/ 26 h 90"/>
                  <a:gd name="T4" fmla="*/ 5 w 14"/>
                  <a:gd name="T5" fmla="*/ 54 h 90"/>
                  <a:gd name="T6" fmla="*/ 0 w 14"/>
                  <a:gd name="T7" fmla="*/ 77 h 90"/>
                  <a:gd name="T8" fmla="*/ 6 w 14"/>
                  <a:gd name="T9" fmla="*/ 66 h 90"/>
                  <a:gd name="T10" fmla="*/ 8 w 14"/>
                  <a:gd name="T11" fmla="*/ 35 h 90"/>
                  <a:gd name="T12" fmla="*/ 5 w 14"/>
                  <a:gd name="T13" fmla="*/ 0 h 90"/>
                  <a:gd name="T14" fmla="*/ 0 60000 65536"/>
                  <a:gd name="T15" fmla="*/ 0 60000 65536"/>
                  <a:gd name="T16" fmla="*/ 0 60000 65536"/>
                  <a:gd name="T17" fmla="*/ 0 60000 65536"/>
                  <a:gd name="T18" fmla="*/ 0 60000 65536"/>
                  <a:gd name="T19" fmla="*/ 0 60000 65536"/>
                  <a:gd name="T20" fmla="*/ 0 60000 65536"/>
                  <a:gd name="T21" fmla="*/ 0 w 14"/>
                  <a:gd name="T22" fmla="*/ 0 h 90"/>
                  <a:gd name="T23" fmla="*/ 14 w 14"/>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90">
                    <a:moveTo>
                      <a:pt x="7" y="0"/>
                    </a:moveTo>
                    <a:lnTo>
                      <a:pt x="10" y="30"/>
                    </a:lnTo>
                    <a:lnTo>
                      <a:pt x="7" y="62"/>
                    </a:lnTo>
                    <a:lnTo>
                      <a:pt x="0" y="89"/>
                    </a:lnTo>
                    <a:lnTo>
                      <a:pt x="10" y="76"/>
                    </a:lnTo>
                    <a:lnTo>
                      <a:pt x="13" y="40"/>
                    </a:lnTo>
                    <a:lnTo>
                      <a:pt x="7" y="0"/>
                    </a:lnTo>
                  </a:path>
                </a:pathLst>
              </a:custGeom>
              <a:solidFill>
                <a:srgbClr val="402000"/>
              </a:solidFill>
              <a:ln w="12700" cap="rnd">
                <a:noFill/>
                <a:round/>
                <a:headEnd/>
                <a:tailEnd/>
              </a:ln>
            </p:spPr>
            <p:txBody>
              <a:bodyPr>
                <a:prstTxWarp prst="textNoShape">
                  <a:avLst/>
                </a:prstTxWarp>
              </a:bodyPr>
              <a:lstStyle/>
              <a:p>
                <a:endParaRPr lang="en-US"/>
              </a:p>
            </p:txBody>
          </p:sp>
          <p:sp>
            <p:nvSpPr>
              <p:cNvPr id="33" name="Freeform 20"/>
              <p:cNvSpPr>
                <a:spLocks/>
              </p:cNvSpPr>
              <p:nvPr/>
            </p:nvSpPr>
            <p:spPr bwMode="auto">
              <a:xfrm>
                <a:off x="1132" y="2456"/>
                <a:ext cx="9" cy="142"/>
              </a:xfrm>
              <a:custGeom>
                <a:avLst/>
                <a:gdLst>
                  <a:gd name="T0" fmla="*/ 4 w 15"/>
                  <a:gd name="T1" fmla="*/ 141 h 163"/>
                  <a:gd name="T2" fmla="*/ 0 w 15"/>
                  <a:gd name="T3" fmla="*/ 121 h 163"/>
                  <a:gd name="T4" fmla="*/ 0 w 15"/>
                  <a:gd name="T5" fmla="*/ 101 h 163"/>
                  <a:gd name="T6" fmla="*/ 0 w 15"/>
                  <a:gd name="T7" fmla="*/ 72 h 163"/>
                  <a:gd name="T8" fmla="*/ 2 w 15"/>
                  <a:gd name="T9" fmla="*/ 49 h 163"/>
                  <a:gd name="T10" fmla="*/ 4 w 15"/>
                  <a:gd name="T11" fmla="*/ 20 h 163"/>
                  <a:gd name="T12" fmla="*/ 8 w 15"/>
                  <a:gd name="T13" fmla="*/ 0 h 163"/>
                  <a:gd name="T14" fmla="*/ 8 w 15"/>
                  <a:gd name="T15" fmla="*/ 32 h 163"/>
                  <a:gd name="T16" fmla="*/ 8 w 15"/>
                  <a:gd name="T17" fmla="*/ 53 h 163"/>
                  <a:gd name="T18" fmla="*/ 7 w 15"/>
                  <a:gd name="T19" fmla="*/ 77 h 163"/>
                  <a:gd name="T20" fmla="*/ 7 w 15"/>
                  <a:gd name="T21" fmla="*/ 101 h 163"/>
                  <a:gd name="T22" fmla="*/ 4 w 15"/>
                  <a:gd name="T23" fmla="*/ 121 h 163"/>
                  <a:gd name="T24" fmla="*/ 4 w 15"/>
                  <a:gd name="T25" fmla="*/ 141 h 1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63"/>
                  <a:gd name="T41" fmla="*/ 15 w 15"/>
                  <a:gd name="T42" fmla="*/ 163 h 1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63">
                    <a:moveTo>
                      <a:pt x="7" y="162"/>
                    </a:moveTo>
                    <a:lnTo>
                      <a:pt x="0" y="139"/>
                    </a:lnTo>
                    <a:lnTo>
                      <a:pt x="0" y="116"/>
                    </a:lnTo>
                    <a:lnTo>
                      <a:pt x="0" y="83"/>
                    </a:lnTo>
                    <a:lnTo>
                      <a:pt x="3" y="56"/>
                    </a:lnTo>
                    <a:lnTo>
                      <a:pt x="7" y="23"/>
                    </a:lnTo>
                    <a:lnTo>
                      <a:pt x="14" y="0"/>
                    </a:lnTo>
                    <a:lnTo>
                      <a:pt x="14" y="37"/>
                    </a:lnTo>
                    <a:lnTo>
                      <a:pt x="14" y="61"/>
                    </a:lnTo>
                    <a:lnTo>
                      <a:pt x="11" y="88"/>
                    </a:lnTo>
                    <a:lnTo>
                      <a:pt x="11" y="116"/>
                    </a:lnTo>
                    <a:lnTo>
                      <a:pt x="7" y="139"/>
                    </a:lnTo>
                    <a:lnTo>
                      <a:pt x="7" y="162"/>
                    </a:lnTo>
                  </a:path>
                </a:pathLst>
              </a:custGeom>
              <a:solidFill>
                <a:srgbClr val="402000"/>
              </a:solidFill>
              <a:ln w="12700" cap="rnd">
                <a:noFill/>
                <a:round/>
                <a:headEnd/>
                <a:tailEnd/>
              </a:ln>
            </p:spPr>
            <p:txBody>
              <a:bodyPr>
                <a:prstTxWarp prst="textNoShape">
                  <a:avLst/>
                </a:prstTxWarp>
              </a:bodyPr>
              <a:lstStyle/>
              <a:p>
                <a:endParaRPr lang="en-US"/>
              </a:p>
            </p:txBody>
          </p:sp>
          <p:sp>
            <p:nvSpPr>
              <p:cNvPr id="34" name="Freeform 21"/>
              <p:cNvSpPr>
                <a:spLocks/>
              </p:cNvSpPr>
              <p:nvPr/>
            </p:nvSpPr>
            <p:spPr bwMode="auto">
              <a:xfrm>
                <a:off x="1124" y="2465"/>
                <a:ext cx="1" cy="111"/>
              </a:xfrm>
              <a:custGeom>
                <a:avLst/>
                <a:gdLst>
                  <a:gd name="T0" fmla="*/ 0 w 1"/>
                  <a:gd name="T1" fmla="*/ 0 h 128"/>
                  <a:gd name="T2" fmla="*/ 0 w 1"/>
                  <a:gd name="T3" fmla="*/ 16 h 128"/>
                  <a:gd name="T4" fmla="*/ 0 w 1"/>
                  <a:gd name="T5" fmla="*/ 39 h 128"/>
                  <a:gd name="T6" fmla="*/ 0 w 1"/>
                  <a:gd name="T7" fmla="*/ 55 h 128"/>
                  <a:gd name="T8" fmla="*/ 0 w 1"/>
                  <a:gd name="T9" fmla="*/ 67 h 128"/>
                  <a:gd name="T10" fmla="*/ 0 w 1"/>
                  <a:gd name="T11" fmla="*/ 78 h 128"/>
                  <a:gd name="T12" fmla="*/ 0 w 1"/>
                  <a:gd name="T13" fmla="*/ 98 h 128"/>
                  <a:gd name="T14" fmla="*/ 0 w 1"/>
                  <a:gd name="T15" fmla="*/ 110 h 128"/>
                  <a:gd name="T16" fmla="*/ 0 w 1"/>
                  <a:gd name="T17" fmla="*/ 98 h 128"/>
                  <a:gd name="T18" fmla="*/ 0 w 1"/>
                  <a:gd name="T19" fmla="*/ 75 h 128"/>
                  <a:gd name="T20" fmla="*/ 0 w 1"/>
                  <a:gd name="T21" fmla="*/ 59 h 128"/>
                  <a:gd name="T22" fmla="*/ 0 w 1"/>
                  <a:gd name="T23" fmla="*/ 35 h 128"/>
                  <a:gd name="T24" fmla="*/ 0 w 1"/>
                  <a:gd name="T25" fmla="*/ 19 h 128"/>
                  <a:gd name="T26" fmla="*/ 0 w 1"/>
                  <a:gd name="T27" fmla="*/ 0 h 1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
                  <a:gd name="T43" fmla="*/ 0 h 128"/>
                  <a:gd name="T44" fmla="*/ 1 w 1"/>
                  <a:gd name="T45" fmla="*/ 128 h 1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 h="128">
                    <a:moveTo>
                      <a:pt x="0" y="0"/>
                    </a:moveTo>
                    <a:lnTo>
                      <a:pt x="0" y="18"/>
                    </a:lnTo>
                    <a:lnTo>
                      <a:pt x="0" y="45"/>
                    </a:lnTo>
                    <a:lnTo>
                      <a:pt x="0" y="63"/>
                    </a:lnTo>
                    <a:lnTo>
                      <a:pt x="0" y="77"/>
                    </a:lnTo>
                    <a:lnTo>
                      <a:pt x="0" y="90"/>
                    </a:lnTo>
                    <a:lnTo>
                      <a:pt x="0" y="113"/>
                    </a:lnTo>
                    <a:lnTo>
                      <a:pt x="0" y="127"/>
                    </a:lnTo>
                    <a:lnTo>
                      <a:pt x="0" y="113"/>
                    </a:lnTo>
                    <a:lnTo>
                      <a:pt x="0" y="86"/>
                    </a:lnTo>
                    <a:lnTo>
                      <a:pt x="0" y="68"/>
                    </a:lnTo>
                    <a:lnTo>
                      <a:pt x="0" y="40"/>
                    </a:lnTo>
                    <a:lnTo>
                      <a:pt x="0" y="22"/>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35" name="Freeform 22"/>
              <p:cNvSpPr>
                <a:spLocks/>
              </p:cNvSpPr>
              <p:nvPr/>
            </p:nvSpPr>
            <p:spPr bwMode="auto">
              <a:xfrm>
                <a:off x="1152" y="2435"/>
                <a:ext cx="13" cy="196"/>
              </a:xfrm>
              <a:custGeom>
                <a:avLst/>
                <a:gdLst>
                  <a:gd name="T0" fmla="*/ 0 w 20"/>
                  <a:gd name="T1" fmla="*/ 195 h 225"/>
                  <a:gd name="T2" fmla="*/ 0 w 20"/>
                  <a:gd name="T3" fmla="*/ 166 h 225"/>
                  <a:gd name="T4" fmla="*/ 0 w 20"/>
                  <a:gd name="T5" fmla="*/ 146 h 225"/>
                  <a:gd name="T6" fmla="*/ 0 w 20"/>
                  <a:gd name="T7" fmla="*/ 130 h 225"/>
                  <a:gd name="T8" fmla="*/ 3 w 20"/>
                  <a:gd name="T9" fmla="*/ 105 h 225"/>
                  <a:gd name="T10" fmla="*/ 3 w 20"/>
                  <a:gd name="T11" fmla="*/ 90 h 225"/>
                  <a:gd name="T12" fmla="*/ 5 w 20"/>
                  <a:gd name="T13" fmla="*/ 70 h 225"/>
                  <a:gd name="T14" fmla="*/ 5 w 20"/>
                  <a:gd name="T15" fmla="*/ 40 h 225"/>
                  <a:gd name="T16" fmla="*/ 8 w 20"/>
                  <a:gd name="T17" fmla="*/ 29 h 225"/>
                  <a:gd name="T18" fmla="*/ 8 w 20"/>
                  <a:gd name="T19" fmla="*/ 0 h 225"/>
                  <a:gd name="T20" fmla="*/ 12 w 20"/>
                  <a:gd name="T21" fmla="*/ 20 h 225"/>
                  <a:gd name="T22" fmla="*/ 10 w 20"/>
                  <a:gd name="T23" fmla="*/ 40 h 225"/>
                  <a:gd name="T24" fmla="*/ 8 w 20"/>
                  <a:gd name="T25" fmla="*/ 57 h 225"/>
                  <a:gd name="T26" fmla="*/ 10 w 20"/>
                  <a:gd name="T27" fmla="*/ 85 h 225"/>
                  <a:gd name="T28" fmla="*/ 8 w 20"/>
                  <a:gd name="T29" fmla="*/ 105 h 225"/>
                  <a:gd name="T30" fmla="*/ 3 w 20"/>
                  <a:gd name="T31" fmla="*/ 134 h 225"/>
                  <a:gd name="T32" fmla="*/ 3 w 20"/>
                  <a:gd name="T33" fmla="*/ 171 h 225"/>
                  <a:gd name="T34" fmla="*/ 0 w 20"/>
                  <a:gd name="T35" fmla="*/ 195 h 2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
                  <a:gd name="T55" fmla="*/ 0 h 225"/>
                  <a:gd name="T56" fmla="*/ 20 w 20"/>
                  <a:gd name="T57" fmla="*/ 225 h 2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 h="225">
                    <a:moveTo>
                      <a:pt x="0" y="224"/>
                    </a:moveTo>
                    <a:lnTo>
                      <a:pt x="0" y="191"/>
                    </a:lnTo>
                    <a:lnTo>
                      <a:pt x="0" y="168"/>
                    </a:lnTo>
                    <a:lnTo>
                      <a:pt x="0" y="149"/>
                    </a:lnTo>
                    <a:lnTo>
                      <a:pt x="4" y="121"/>
                    </a:lnTo>
                    <a:lnTo>
                      <a:pt x="4" y="103"/>
                    </a:lnTo>
                    <a:lnTo>
                      <a:pt x="7" y="80"/>
                    </a:lnTo>
                    <a:lnTo>
                      <a:pt x="7" y="46"/>
                    </a:lnTo>
                    <a:lnTo>
                      <a:pt x="12" y="33"/>
                    </a:lnTo>
                    <a:lnTo>
                      <a:pt x="12" y="0"/>
                    </a:lnTo>
                    <a:lnTo>
                      <a:pt x="19" y="23"/>
                    </a:lnTo>
                    <a:lnTo>
                      <a:pt x="15" y="46"/>
                    </a:lnTo>
                    <a:lnTo>
                      <a:pt x="12" y="66"/>
                    </a:lnTo>
                    <a:lnTo>
                      <a:pt x="15" y="98"/>
                    </a:lnTo>
                    <a:lnTo>
                      <a:pt x="12" y="121"/>
                    </a:lnTo>
                    <a:lnTo>
                      <a:pt x="4" y="154"/>
                    </a:lnTo>
                    <a:lnTo>
                      <a:pt x="4" y="196"/>
                    </a:lnTo>
                    <a:lnTo>
                      <a:pt x="0" y="224"/>
                    </a:lnTo>
                  </a:path>
                </a:pathLst>
              </a:custGeom>
              <a:solidFill>
                <a:srgbClr val="402000"/>
              </a:solidFill>
              <a:ln w="12700" cap="rnd">
                <a:noFill/>
                <a:round/>
                <a:headEnd/>
                <a:tailEnd/>
              </a:ln>
            </p:spPr>
            <p:txBody>
              <a:bodyPr>
                <a:prstTxWarp prst="textNoShape">
                  <a:avLst/>
                </a:prstTxWarp>
              </a:bodyPr>
              <a:lstStyle/>
              <a:p>
                <a:endParaRPr lang="en-US"/>
              </a:p>
            </p:txBody>
          </p:sp>
          <p:sp>
            <p:nvSpPr>
              <p:cNvPr id="36" name="Freeform 23"/>
              <p:cNvSpPr>
                <a:spLocks/>
              </p:cNvSpPr>
              <p:nvPr/>
            </p:nvSpPr>
            <p:spPr bwMode="auto">
              <a:xfrm>
                <a:off x="1164" y="2414"/>
                <a:ext cx="16" cy="171"/>
              </a:xfrm>
              <a:custGeom>
                <a:avLst/>
                <a:gdLst>
                  <a:gd name="T0" fmla="*/ 5 w 25"/>
                  <a:gd name="T1" fmla="*/ 170 h 196"/>
                  <a:gd name="T2" fmla="*/ 0 w 25"/>
                  <a:gd name="T3" fmla="*/ 150 h 196"/>
                  <a:gd name="T4" fmla="*/ 5 w 25"/>
                  <a:gd name="T5" fmla="*/ 130 h 196"/>
                  <a:gd name="T6" fmla="*/ 5 w 25"/>
                  <a:gd name="T7" fmla="*/ 109 h 196"/>
                  <a:gd name="T8" fmla="*/ 8 w 25"/>
                  <a:gd name="T9" fmla="*/ 98 h 196"/>
                  <a:gd name="T10" fmla="*/ 5 w 25"/>
                  <a:gd name="T11" fmla="*/ 86 h 196"/>
                  <a:gd name="T12" fmla="*/ 5 w 25"/>
                  <a:gd name="T13" fmla="*/ 69 h 196"/>
                  <a:gd name="T14" fmla="*/ 8 w 25"/>
                  <a:gd name="T15" fmla="*/ 53 h 196"/>
                  <a:gd name="T16" fmla="*/ 8 w 25"/>
                  <a:gd name="T17" fmla="*/ 44 h 196"/>
                  <a:gd name="T18" fmla="*/ 10 w 25"/>
                  <a:gd name="T19" fmla="*/ 17 h 196"/>
                  <a:gd name="T20" fmla="*/ 8 w 25"/>
                  <a:gd name="T21" fmla="*/ 0 h 196"/>
                  <a:gd name="T22" fmla="*/ 15 w 25"/>
                  <a:gd name="T23" fmla="*/ 13 h 196"/>
                  <a:gd name="T24" fmla="*/ 13 w 25"/>
                  <a:gd name="T25" fmla="*/ 49 h 196"/>
                  <a:gd name="T26" fmla="*/ 13 w 25"/>
                  <a:gd name="T27" fmla="*/ 81 h 196"/>
                  <a:gd name="T28" fmla="*/ 13 w 25"/>
                  <a:gd name="T29" fmla="*/ 93 h 196"/>
                  <a:gd name="T30" fmla="*/ 10 w 25"/>
                  <a:gd name="T31" fmla="*/ 113 h 196"/>
                  <a:gd name="T32" fmla="*/ 10 w 25"/>
                  <a:gd name="T33" fmla="*/ 138 h 196"/>
                  <a:gd name="T34" fmla="*/ 5 w 25"/>
                  <a:gd name="T35" fmla="*/ 154 h 196"/>
                  <a:gd name="T36" fmla="*/ 5 w 25"/>
                  <a:gd name="T37" fmla="*/ 170 h 1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196"/>
                  <a:gd name="T59" fmla="*/ 25 w 25"/>
                  <a:gd name="T60" fmla="*/ 196 h 1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196">
                    <a:moveTo>
                      <a:pt x="8" y="195"/>
                    </a:moveTo>
                    <a:lnTo>
                      <a:pt x="0" y="172"/>
                    </a:lnTo>
                    <a:lnTo>
                      <a:pt x="8" y="149"/>
                    </a:lnTo>
                    <a:lnTo>
                      <a:pt x="8" y="125"/>
                    </a:lnTo>
                    <a:lnTo>
                      <a:pt x="12" y="112"/>
                    </a:lnTo>
                    <a:lnTo>
                      <a:pt x="8" y="98"/>
                    </a:lnTo>
                    <a:lnTo>
                      <a:pt x="8" y="79"/>
                    </a:lnTo>
                    <a:lnTo>
                      <a:pt x="12" y="61"/>
                    </a:lnTo>
                    <a:lnTo>
                      <a:pt x="12" y="51"/>
                    </a:lnTo>
                    <a:lnTo>
                      <a:pt x="16" y="19"/>
                    </a:lnTo>
                    <a:lnTo>
                      <a:pt x="12" y="0"/>
                    </a:lnTo>
                    <a:lnTo>
                      <a:pt x="24" y="15"/>
                    </a:lnTo>
                    <a:lnTo>
                      <a:pt x="20" y="56"/>
                    </a:lnTo>
                    <a:lnTo>
                      <a:pt x="20" y="93"/>
                    </a:lnTo>
                    <a:lnTo>
                      <a:pt x="20" y="107"/>
                    </a:lnTo>
                    <a:lnTo>
                      <a:pt x="16" y="130"/>
                    </a:lnTo>
                    <a:lnTo>
                      <a:pt x="16" y="158"/>
                    </a:lnTo>
                    <a:lnTo>
                      <a:pt x="8" y="177"/>
                    </a:lnTo>
                    <a:lnTo>
                      <a:pt x="8" y="195"/>
                    </a:lnTo>
                  </a:path>
                </a:pathLst>
              </a:custGeom>
              <a:solidFill>
                <a:srgbClr val="402000"/>
              </a:solidFill>
              <a:ln w="12700" cap="rnd">
                <a:noFill/>
                <a:round/>
                <a:headEnd/>
                <a:tailEnd/>
              </a:ln>
            </p:spPr>
            <p:txBody>
              <a:bodyPr>
                <a:prstTxWarp prst="textNoShape">
                  <a:avLst/>
                </a:prstTxWarp>
              </a:bodyPr>
              <a:lstStyle/>
              <a:p>
                <a:endParaRPr lang="en-US"/>
              </a:p>
            </p:txBody>
          </p:sp>
          <p:sp>
            <p:nvSpPr>
              <p:cNvPr id="37" name="Freeform 24"/>
              <p:cNvSpPr>
                <a:spLocks/>
              </p:cNvSpPr>
              <p:nvPr/>
            </p:nvSpPr>
            <p:spPr bwMode="auto">
              <a:xfrm>
                <a:off x="1176" y="2439"/>
                <a:ext cx="17" cy="159"/>
              </a:xfrm>
              <a:custGeom>
                <a:avLst/>
                <a:gdLst>
                  <a:gd name="T0" fmla="*/ 5 w 26"/>
                  <a:gd name="T1" fmla="*/ 158 h 183"/>
                  <a:gd name="T2" fmla="*/ 0 w 26"/>
                  <a:gd name="T3" fmla="*/ 145 h 183"/>
                  <a:gd name="T4" fmla="*/ 0 w 26"/>
                  <a:gd name="T5" fmla="*/ 138 h 183"/>
                  <a:gd name="T6" fmla="*/ 3 w 26"/>
                  <a:gd name="T7" fmla="*/ 125 h 183"/>
                  <a:gd name="T8" fmla="*/ 5 w 26"/>
                  <a:gd name="T9" fmla="*/ 109 h 183"/>
                  <a:gd name="T10" fmla="*/ 8 w 26"/>
                  <a:gd name="T11" fmla="*/ 85 h 183"/>
                  <a:gd name="T12" fmla="*/ 8 w 26"/>
                  <a:gd name="T13" fmla="*/ 70 h 183"/>
                  <a:gd name="T14" fmla="*/ 8 w 26"/>
                  <a:gd name="T15" fmla="*/ 56 h 183"/>
                  <a:gd name="T16" fmla="*/ 11 w 26"/>
                  <a:gd name="T17" fmla="*/ 33 h 183"/>
                  <a:gd name="T18" fmla="*/ 11 w 26"/>
                  <a:gd name="T19" fmla="*/ 16 h 183"/>
                  <a:gd name="T20" fmla="*/ 11 w 26"/>
                  <a:gd name="T21" fmla="*/ 0 h 183"/>
                  <a:gd name="T22" fmla="*/ 16 w 26"/>
                  <a:gd name="T23" fmla="*/ 24 h 183"/>
                  <a:gd name="T24" fmla="*/ 16 w 26"/>
                  <a:gd name="T25" fmla="*/ 44 h 183"/>
                  <a:gd name="T26" fmla="*/ 16 w 26"/>
                  <a:gd name="T27" fmla="*/ 77 h 183"/>
                  <a:gd name="T28" fmla="*/ 14 w 26"/>
                  <a:gd name="T29" fmla="*/ 101 h 183"/>
                  <a:gd name="T30" fmla="*/ 11 w 26"/>
                  <a:gd name="T31" fmla="*/ 122 h 183"/>
                  <a:gd name="T32" fmla="*/ 8 w 26"/>
                  <a:gd name="T33" fmla="*/ 142 h 183"/>
                  <a:gd name="T34" fmla="*/ 5 w 26"/>
                  <a:gd name="T35" fmla="*/ 158 h 18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
                  <a:gd name="T55" fmla="*/ 0 h 183"/>
                  <a:gd name="T56" fmla="*/ 26 w 26"/>
                  <a:gd name="T57" fmla="*/ 183 h 18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 h="183">
                    <a:moveTo>
                      <a:pt x="8" y="182"/>
                    </a:moveTo>
                    <a:lnTo>
                      <a:pt x="0" y="167"/>
                    </a:lnTo>
                    <a:lnTo>
                      <a:pt x="0" y="159"/>
                    </a:lnTo>
                    <a:lnTo>
                      <a:pt x="4" y="144"/>
                    </a:lnTo>
                    <a:lnTo>
                      <a:pt x="8" y="126"/>
                    </a:lnTo>
                    <a:lnTo>
                      <a:pt x="12" y="98"/>
                    </a:lnTo>
                    <a:lnTo>
                      <a:pt x="12" y="80"/>
                    </a:lnTo>
                    <a:lnTo>
                      <a:pt x="12" y="65"/>
                    </a:lnTo>
                    <a:lnTo>
                      <a:pt x="17" y="38"/>
                    </a:lnTo>
                    <a:lnTo>
                      <a:pt x="17" y="18"/>
                    </a:lnTo>
                    <a:lnTo>
                      <a:pt x="17" y="0"/>
                    </a:lnTo>
                    <a:lnTo>
                      <a:pt x="25" y="28"/>
                    </a:lnTo>
                    <a:lnTo>
                      <a:pt x="25" y="51"/>
                    </a:lnTo>
                    <a:lnTo>
                      <a:pt x="25" y="89"/>
                    </a:lnTo>
                    <a:lnTo>
                      <a:pt x="21" y="116"/>
                    </a:lnTo>
                    <a:lnTo>
                      <a:pt x="17" y="140"/>
                    </a:lnTo>
                    <a:lnTo>
                      <a:pt x="12" y="163"/>
                    </a:lnTo>
                    <a:lnTo>
                      <a:pt x="8" y="182"/>
                    </a:lnTo>
                  </a:path>
                </a:pathLst>
              </a:custGeom>
              <a:solidFill>
                <a:srgbClr val="402000"/>
              </a:solidFill>
              <a:ln w="12700" cap="rnd">
                <a:noFill/>
                <a:round/>
                <a:headEnd/>
                <a:tailEnd/>
              </a:ln>
            </p:spPr>
            <p:txBody>
              <a:bodyPr>
                <a:prstTxWarp prst="textNoShape">
                  <a:avLst/>
                </a:prstTxWarp>
              </a:bodyPr>
              <a:lstStyle/>
              <a:p>
                <a:endParaRPr lang="en-US"/>
              </a:p>
            </p:txBody>
          </p:sp>
          <p:sp>
            <p:nvSpPr>
              <p:cNvPr id="38" name="Freeform 25"/>
              <p:cNvSpPr>
                <a:spLocks/>
              </p:cNvSpPr>
              <p:nvPr/>
            </p:nvSpPr>
            <p:spPr bwMode="auto">
              <a:xfrm>
                <a:off x="1217" y="2809"/>
                <a:ext cx="56" cy="57"/>
              </a:xfrm>
              <a:custGeom>
                <a:avLst/>
                <a:gdLst>
                  <a:gd name="T0" fmla="*/ 0 w 88"/>
                  <a:gd name="T1" fmla="*/ 0 h 65"/>
                  <a:gd name="T2" fmla="*/ 7 w 88"/>
                  <a:gd name="T3" fmla="*/ 11 h 65"/>
                  <a:gd name="T4" fmla="*/ 25 w 88"/>
                  <a:gd name="T5" fmla="*/ 23 h 65"/>
                  <a:gd name="T6" fmla="*/ 48 w 88"/>
                  <a:gd name="T7" fmla="*/ 38 h 65"/>
                  <a:gd name="T8" fmla="*/ 55 w 88"/>
                  <a:gd name="T9" fmla="*/ 56 h 65"/>
                  <a:gd name="T10" fmla="*/ 52 w 88"/>
                  <a:gd name="T11" fmla="*/ 38 h 65"/>
                  <a:gd name="T12" fmla="*/ 38 w 88"/>
                  <a:gd name="T13" fmla="*/ 26 h 65"/>
                  <a:gd name="T14" fmla="*/ 21 w 88"/>
                  <a:gd name="T15" fmla="*/ 16 h 65"/>
                  <a:gd name="T16" fmla="*/ 0 w 88"/>
                  <a:gd name="T17" fmla="*/ 0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8"/>
                  <a:gd name="T28" fmla="*/ 0 h 65"/>
                  <a:gd name="T29" fmla="*/ 88 w 88"/>
                  <a:gd name="T30" fmla="*/ 65 h 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8" h="65">
                    <a:moveTo>
                      <a:pt x="0" y="0"/>
                    </a:moveTo>
                    <a:lnTo>
                      <a:pt x="11" y="13"/>
                    </a:lnTo>
                    <a:lnTo>
                      <a:pt x="39" y="26"/>
                    </a:lnTo>
                    <a:lnTo>
                      <a:pt x="76" y="43"/>
                    </a:lnTo>
                    <a:lnTo>
                      <a:pt x="87" y="64"/>
                    </a:lnTo>
                    <a:lnTo>
                      <a:pt x="81" y="43"/>
                    </a:lnTo>
                    <a:lnTo>
                      <a:pt x="60" y="30"/>
                    </a:lnTo>
                    <a:lnTo>
                      <a:pt x="33" y="18"/>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39" name="Freeform 26"/>
              <p:cNvSpPr>
                <a:spLocks/>
              </p:cNvSpPr>
              <p:nvPr/>
            </p:nvSpPr>
            <p:spPr bwMode="auto">
              <a:xfrm>
                <a:off x="1234" y="2755"/>
                <a:ext cx="59" cy="102"/>
              </a:xfrm>
              <a:custGeom>
                <a:avLst/>
                <a:gdLst>
                  <a:gd name="T0" fmla="*/ 0 w 93"/>
                  <a:gd name="T1" fmla="*/ 0 h 117"/>
                  <a:gd name="T2" fmla="*/ 8 w 93"/>
                  <a:gd name="T3" fmla="*/ 19 h 117"/>
                  <a:gd name="T4" fmla="*/ 18 w 93"/>
                  <a:gd name="T5" fmla="*/ 39 h 117"/>
                  <a:gd name="T6" fmla="*/ 31 w 93"/>
                  <a:gd name="T7" fmla="*/ 50 h 117"/>
                  <a:gd name="T8" fmla="*/ 51 w 93"/>
                  <a:gd name="T9" fmla="*/ 74 h 117"/>
                  <a:gd name="T10" fmla="*/ 58 w 93"/>
                  <a:gd name="T11" fmla="*/ 101 h 117"/>
                  <a:gd name="T12" fmla="*/ 55 w 93"/>
                  <a:gd name="T13" fmla="*/ 78 h 117"/>
                  <a:gd name="T14" fmla="*/ 44 w 93"/>
                  <a:gd name="T15" fmla="*/ 58 h 117"/>
                  <a:gd name="T16" fmla="*/ 31 w 93"/>
                  <a:gd name="T17" fmla="*/ 43 h 117"/>
                  <a:gd name="T18" fmla="*/ 21 w 93"/>
                  <a:gd name="T19" fmla="*/ 39 h 117"/>
                  <a:gd name="T20" fmla="*/ 3 w 93"/>
                  <a:gd name="T21" fmla="*/ 15 h 117"/>
                  <a:gd name="T22" fmla="*/ 0 w 93"/>
                  <a:gd name="T23" fmla="*/ 0 h 1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3"/>
                  <a:gd name="T37" fmla="*/ 0 h 117"/>
                  <a:gd name="T38" fmla="*/ 93 w 93"/>
                  <a:gd name="T39" fmla="*/ 117 h 1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3" h="117">
                    <a:moveTo>
                      <a:pt x="0" y="0"/>
                    </a:moveTo>
                    <a:lnTo>
                      <a:pt x="12" y="22"/>
                    </a:lnTo>
                    <a:lnTo>
                      <a:pt x="28" y="45"/>
                    </a:lnTo>
                    <a:lnTo>
                      <a:pt x="49" y="57"/>
                    </a:lnTo>
                    <a:lnTo>
                      <a:pt x="81" y="85"/>
                    </a:lnTo>
                    <a:lnTo>
                      <a:pt x="92" y="116"/>
                    </a:lnTo>
                    <a:lnTo>
                      <a:pt x="87" y="89"/>
                    </a:lnTo>
                    <a:lnTo>
                      <a:pt x="69" y="67"/>
                    </a:lnTo>
                    <a:lnTo>
                      <a:pt x="49" y="49"/>
                    </a:lnTo>
                    <a:lnTo>
                      <a:pt x="33" y="45"/>
                    </a:lnTo>
                    <a:lnTo>
                      <a:pt x="5" y="17"/>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40" name="Freeform 27"/>
              <p:cNvSpPr>
                <a:spLocks/>
              </p:cNvSpPr>
              <p:nvPr/>
            </p:nvSpPr>
            <p:spPr bwMode="auto">
              <a:xfrm>
                <a:off x="1284" y="2793"/>
                <a:ext cx="28" cy="49"/>
              </a:xfrm>
              <a:custGeom>
                <a:avLst/>
                <a:gdLst>
                  <a:gd name="T0" fmla="*/ 0 w 44"/>
                  <a:gd name="T1" fmla="*/ 0 h 57"/>
                  <a:gd name="T2" fmla="*/ 12 w 44"/>
                  <a:gd name="T3" fmla="*/ 19 h 57"/>
                  <a:gd name="T4" fmla="*/ 18 w 44"/>
                  <a:gd name="T5" fmla="*/ 33 h 57"/>
                  <a:gd name="T6" fmla="*/ 24 w 44"/>
                  <a:gd name="T7" fmla="*/ 48 h 57"/>
                  <a:gd name="T8" fmla="*/ 27 w 44"/>
                  <a:gd name="T9" fmla="*/ 40 h 57"/>
                  <a:gd name="T10" fmla="*/ 22 w 44"/>
                  <a:gd name="T11" fmla="*/ 26 h 57"/>
                  <a:gd name="T12" fmla="*/ 0 w 44"/>
                  <a:gd name="T13" fmla="*/ 0 h 57"/>
                  <a:gd name="T14" fmla="*/ 0 60000 65536"/>
                  <a:gd name="T15" fmla="*/ 0 60000 65536"/>
                  <a:gd name="T16" fmla="*/ 0 60000 65536"/>
                  <a:gd name="T17" fmla="*/ 0 60000 65536"/>
                  <a:gd name="T18" fmla="*/ 0 60000 65536"/>
                  <a:gd name="T19" fmla="*/ 0 60000 65536"/>
                  <a:gd name="T20" fmla="*/ 0 60000 65536"/>
                  <a:gd name="T21" fmla="*/ 0 w 44"/>
                  <a:gd name="T22" fmla="*/ 0 h 57"/>
                  <a:gd name="T23" fmla="*/ 44 w 44"/>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57">
                    <a:moveTo>
                      <a:pt x="0" y="0"/>
                    </a:moveTo>
                    <a:lnTo>
                      <a:pt x="19" y="22"/>
                    </a:lnTo>
                    <a:lnTo>
                      <a:pt x="29" y="38"/>
                    </a:lnTo>
                    <a:lnTo>
                      <a:pt x="38" y="56"/>
                    </a:lnTo>
                    <a:lnTo>
                      <a:pt x="43" y="47"/>
                    </a:lnTo>
                    <a:lnTo>
                      <a:pt x="34" y="30"/>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41" name="Freeform 28"/>
              <p:cNvSpPr>
                <a:spLocks/>
              </p:cNvSpPr>
              <p:nvPr/>
            </p:nvSpPr>
            <p:spPr bwMode="auto">
              <a:xfrm>
                <a:off x="1254" y="2738"/>
                <a:ext cx="65" cy="77"/>
              </a:xfrm>
              <a:custGeom>
                <a:avLst/>
                <a:gdLst>
                  <a:gd name="T0" fmla="*/ 57 w 103"/>
                  <a:gd name="T1" fmla="*/ 76 h 89"/>
                  <a:gd name="T2" fmla="*/ 51 w 103"/>
                  <a:gd name="T3" fmla="*/ 65 h 89"/>
                  <a:gd name="T4" fmla="*/ 38 w 103"/>
                  <a:gd name="T5" fmla="*/ 57 h 89"/>
                  <a:gd name="T6" fmla="*/ 27 w 103"/>
                  <a:gd name="T7" fmla="*/ 42 h 89"/>
                  <a:gd name="T8" fmla="*/ 10 w 103"/>
                  <a:gd name="T9" fmla="*/ 35 h 89"/>
                  <a:gd name="T10" fmla="*/ 4 w 103"/>
                  <a:gd name="T11" fmla="*/ 19 h 89"/>
                  <a:gd name="T12" fmla="*/ 0 w 103"/>
                  <a:gd name="T13" fmla="*/ 0 h 89"/>
                  <a:gd name="T14" fmla="*/ 7 w 103"/>
                  <a:gd name="T15" fmla="*/ 19 h 89"/>
                  <a:gd name="T16" fmla="*/ 17 w 103"/>
                  <a:gd name="T17" fmla="*/ 35 h 89"/>
                  <a:gd name="T18" fmla="*/ 30 w 103"/>
                  <a:gd name="T19" fmla="*/ 42 h 89"/>
                  <a:gd name="T20" fmla="*/ 44 w 103"/>
                  <a:gd name="T21" fmla="*/ 57 h 89"/>
                  <a:gd name="T22" fmla="*/ 54 w 103"/>
                  <a:gd name="T23" fmla="*/ 61 h 89"/>
                  <a:gd name="T24" fmla="*/ 64 w 103"/>
                  <a:gd name="T25" fmla="*/ 76 h 89"/>
                  <a:gd name="T26" fmla="*/ 57 w 103"/>
                  <a:gd name="T27" fmla="*/ 76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3"/>
                  <a:gd name="T43" fmla="*/ 0 h 89"/>
                  <a:gd name="T44" fmla="*/ 103 w 103"/>
                  <a:gd name="T45" fmla="*/ 89 h 8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3" h="89">
                    <a:moveTo>
                      <a:pt x="91" y="88"/>
                    </a:moveTo>
                    <a:lnTo>
                      <a:pt x="81" y="75"/>
                    </a:lnTo>
                    <a:lnTo>
                      <a:pt x="60" y="66"/>
                    </a:lnTo>
                    <a:lnTo>
                      <a:pt x="42" y="48"/>
                    </a:lnTo>
                    <a:lnTo>
                      <a:pt x="16" y="40"/>
                    </a:lnTo>
                    <a:lnTo>
                      <a:pt x="6" y="22"/>
                    </a:lnTo>
                    <a:lnTo>
                      <a:pt x="0" y="0"/>
                    </a:lnTo>
                    <a:lnTo>
                      <a:pt x="11" y="22"/>
                    </a:lnTo>
                    <a:lnTo>
                      <a:pt x="27" y="40"/>
                    </a:lnTo>
                    <a:lnTo>
                      <a:pt x="48" y="48"/>
                    </a:lnTo>
                    <a:lnTo>
                      <a:pt x="70" y="66"/>
                    </a:lnTo>
                    <a:lnTo>
                      <a:pt x="86" y="70"/>
                    </a:lnTo>
                    <a:lnTo>
                      <a:pt x="102" y="88"/>
                    </a:lnTo>
                    <a:lnTo>
                      <a:pt x="91" y="88"/>
                    </a:lnTo>
                  </a:path>
                </a:pathLst>
              </a:custGeom>
              <a:solidFill>
                <a:srgbClr val="201000"/>
              </a:solidFill>
              <a:ln w="12700" cap="rnd">
                <a:noFill/>
                <a:round/>
                <a:headEnd/>
                <a:tailEnd/>
              </a:ln>
            </p:spPr>
            <p:txBody>
              <a:bodyPr>
                <a:prstTxWarp prst="textNoShape">
                  <a:avLst/>
                </a:prstTxWarp>
              </a:bodyPr>
              <a:lstStyle/>
              <a:p>
                <a:endParaRPr lang="en-US"/>
              </a:p>
            </p:txBody>
          </p:sp>
          <p:sp>
            <p:nvSpPr>
              <p:cNvPr id="42" name="Freeform 29"/>
              <p:cNvSpPr>
                <a:spLocks/>
              </p:cNvSpPr>
              <p:nvPr/>
            </p:nvSpPr>
            <p:spPr bwMode="auto">
              <a:xfrm>
                <a:off x="1129" y="2844"/>
                <a:ext cx="23" cy="61"/>
              </a:xfrm>
              <a:custGeom>
                <a:avLst/>
                <a:gdLst>
                  <a:gd name="T0" fmla="*/ 22 w 37"/>
                  <a:gd name="T1" fmla="*/ 0 h 70"/>
                  <a:gd name="T2" fmla="*/ 9 w 37"/>
                  <a:gd name="T3" fmla="*/ 11 h 70"/>
                  <a:gd name="T4" fmla="*/ 2 w 37"/>
                  <a:gd name="T5" fmla="*/ 23 h 70"/>
                  <a:gd name="T6" fmla="*/ 0 w 37"/>
                  <a:gd name="T7" fmla="*/ 41 h 70"/>
                  <a:gd name="T8" fmla="*/ 0 w 37"/>
                  <a:gd name="T9" fmla="*/ 57 h 70"/>
                  <a:gd name="T10" fmla="*/ 2 w 37"/>
                  <a:gd name="T11" fmla="*/ 60 h 70"/>
                  <a:gd name="T12" fmla="*/ 2 w 37"/>
                  <a:gd name="T13" fmla="*/ 44 h 70"/>
                  <a:gd name="T14" fmla="*/ 6 w 37"/>
                  <a:gd name="T15" fmla="*/ 30 h 70"/>
                  <a:gd name="T16" fmla="*/ 12 w 37"/>
                  <a:gd name="T17" fmla="*/ 15 h 70"/>
                  <a:gd name="T18" fmla="*/ 22 w 37"/>
                  <a:gd name="T19" fmla="*/ 0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70"/>
                  <a:gd name="T32" fmla="*/ 37 w 37"/>
                  <a:gd name="T33" fmla="*/ 70 h 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70">
                    <a:moveTo>
                      <a:pt x="36" y="0"/>
                    </a:moveTo>
                    <a:lnTo>
                      <a:pt x="14" y="13"/>
                    </a:lnTo>
                    <a:lnTo>
                      <a:pt x="4" y="26"/>
                    </a:lnTo>
                    <a:lnTo>
                      <a:pt x="0" y="47"/>
                    </a:lnTo>
                    <a:lnTo>
                      <a:pt x="0" y="65"/>
                    </a:lnTo>
                    <a:lnTo>
                      <a:pt x="4" y="69"/>
                    </a:lnTo>
                    <a:lnTo>
                      <a:pt x="4" y="51"/>
                    </a:lnTo>
                    <a:lnTo>
                      <a:pt x="9" y="34"/>
                    </a:lnTo>
                    <a:lnTo>
                      <a:pt x="19" y="17"/>
                    </a:lnTo>
                    <a:lnTo>
                      <a:pt x="36" y="0"/>
                    </a:lnTo>
                  </a:path>
                </a:pathLst>
              </a:custGeom>
              <a:solidFill>
                <a:srgbClr val="201000"/>
              </a:solidFill>
              <a:ln w="12700" cap="rnd">
                <a:noFill/>
                <a:round/>
                <a:headEnd/>
                <a:tailEnd/>
              </a:ln>
            </p:spPr>
            <p:txBody>
              <a:bodyPr>
                <a:prstTxWarp prst="textNoShape">
                  <a:avLst/>
                </a:prstTxWarp>
              </a:bodyPr>
              <a:lstStyle/>
              <a:p>
                <a:endParaRPr lang="en-US"/>
              </a:p>
            </p:txBody>
          </p:sp>
          <p:sp>
            <p:nvSpPr>
              <p:cNvPr id="43" name="Freeform 30"/>
              <p:cNvSpPr>
                <a:spLocks/>
              </p:cNvSpPr>
              <p:nvPr/>
            </p:nvSpPr>
            <p:spPr bwMode="auto">
              <a:xfrm>
                <a:off x="1109" y="2872"/>
                <a:ext cx="36" cy="83"/>
              </a:xfrm>
              <a:custGeom>
                <a:avLst/>
                <a:gdLst>
                  <a:gd name="T0" fmla="*/ 26 w 55"/>
                  <a:gd name="T1" fmla="*/ 79 h 96"/>
                  <a:gd name="T2" fmla="*/ 19 w 55"/>
                  <a:gd name="T3" fmla="*/ 67 h 96"/>
                  <a:gd name="T4" fmla="*/ 10 w 55"/>
                  <a:gd name="T5" fmla="*/ 55 h 96"/>
                  <a:gd name="T6" fmla="*/ 3 w 55"/>
                  <a:gd name="T7" fmla="*/ 48 h 96"/>
                  <a:gd name="T8" fmla="*/ 0 w 55"/>
                  <a:gd name="T9" fmla="*/ 32 h 96"/>
                  <a:gd name="T10" fmla="*/ 3 w 55"/>
                  <a:gd name="T11" fmla="*/ 16 h 96"/>
                  <a:gd name="T12" fmla="*/ 7 w 55"/>
                  <a:gd name="T13" fmla="*/ 0 h 96"/>
                  <a:gd name="T14" fmla="*/ 7 w 55"/>
                  <a:gd name="T15" fmla="*/ 16 h 96"/>
                  <a:gd name="T16" fmla="*/ 3 w 55"/>
                  <a:gd name="T17" fmla="*/ 35 h 96"/>
                  <a:gd name="T18" fmla="*/ 10 w 55"/>
                  <a:gd name="T19" fmla="*/ 48 h 96"/>
                  <a:gd name="T20" fmla="*/ 19 w 55"/>
                  <a:gd name="T21" fmla="*/ 60 h 96"/>
                  <a:gd name="T22" fmla="*/ 22 w 55"/>
                  <a:gd name="T23" fmla="*/ 71 h 96"/>
                  <a:gd name="T24" fmla="*/ 35 w 55"/>
                  <a:gd name="T25" fmla="*/ 82 h 96"/>
                  <a:gd name="T26" fmla="*/ 26 w 55"/>
                  <a:gd name="T27" fmla="*/ 79 h 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5"/>
                  <a:gd name="T43" fmla="*/ 0 h 96"/>
                  <a:gd name="T44" fmla="*/ 55 w 55"/>
                  <a:gd name="T45" fmla="*/ 96 h 9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5" h="96">
                    <a:moveTo>
                      <a:pt x="39" y="91"/>
                    </a:moveTo>
                    <a:lnTo>
                      <a:pt x="29" y="77"/>
                    </a:lnTo>
                    <a:lnTo>
                      <a:pt x="15" y="64"/>
                    </a:lnTo>
                    <a:lnTo>
                      <a:pt x="5" y="55"/>
                    </a:lnTo>
                    <a:lnTo>
                      <a:pt x="0" y="37"/>
                    </a:lnTo>
                    <a:lnTo>
                      <a:pt x="5" y="19"/>
                    </a:lnTo>
                    <a:lnTo>
                      <a:pt x="10" y="0"/>
                    </a:lnTo>
                    <a:lnTo>
                      <a:pt x="10" y="19"/>
                    </a:lnTo>
                    <a:lnTo>
                      <a:pt x="5" y="41"/>
                    </a:lnTo>
                    <a:lnTo>
                      <a:pt x="15" y="55"/>
                    </a:lnTo>
                    <a:lnTo>
                      <a:pt x="29" y="69"/>
                    </a:lnTo>
                    <a:lnTo>
                      <a:pt x="34" y="82"/>
                    </a:lnTo>
                    <a:lnTo>
                      <a:pt x="54" y="95"/>
                    </a:lnTo>
                    <a:lnTo>
                      <a:pt x="39" y="91"/>
                    </a:lnTo>
                  </a:path>
                </a:pathLst>
              </a:custGeom>
              <a:solidFill>
                <a:srgbClr val="201000"/>
              </a:solidFill>
              <a:ln w="12700" cap="rnd">
                <a:noFill/>
                <a:round/>
                <a:headEnd/>
                <a:tailEnd/>
              </a:ln>
            </p:spPr>
            <p:txBody>
              <a:bodyPr>
                <a:prstTxWarp prst="textNoShape">
                  <a:avLst/>
                </a:prstTxWarp>
              </a:bodyPr>
              <a:lstStyle/>
              <a:p>
                <a:endParaRPr lang="en-US"/>
              </a:p>
            </p:txBody>
          </p:sp>
          <p:sp>
            <p:nvSpPr>
              <p:cNvPr id="44" name="Freeform 31"/>
              <p:cNvSpPr>
                <a:spLocks/>
              </p:cNvSpPr>
              <p:nvPr/>
            </p:nvSpPr>
            <p:spPr bwMode="auto">
              <a:xfrm>
                <a:off x="1296" y="2746"/>
                <a:ext cx="74" cy="36"/>
              </a:xfrm>
              <a:custGeom>
                <a:avLst/>
                <a:gdLst>
                  <a:gd name="T0" fmla="*/ 0 w 115"/>
                  <a:gd name="T1" fmla="*/ 0 h 42"/>
                  <a:gd name="T2" fmla="*/ 17 w 115"/>
                  <a:gd name="T3" fmla="*/ 18 h 42"/>
                  <a:gd name="T4" fmla="*/ 28 w 115"/>
                  <a:gd name="T5" fmla="*/ 28 h 42"/>
                  <a:gd name="T6" fmla="*/ 49 w 115"/>
                  <a:gd name="T7" fmla="*/ 32 h 42"/>
                  <a:gd name="T8" fmla="*/ 73 w 115"/>
                  <a:gd name="T9" fmla="*/ 35 h 42"/>
                  <a:gd name="T10" fmla="*/ 56 w 115"/>
                  <a:gd name="T11" fmla="*/ 28 h 42"/>
                  <a:gd name="T12" fmla="*/ 46 w 115"/>
                  <a:gd name="T13" fmla="*/ 28 h 42"/>
                  <a:gd name="T14" fmla="*/ 31 w 115"/>
                  <a:gd name="T15" fmla="*/ 25 h 42"/>
                  <a:gd name="T16" fmla="*/ 14 w 115"/>
                  <a:gd name="T17" fmla="*/ 15 h 42"/>
                  <a:gd name="T18" fmla="*/ 0 w 115"/>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
                  <a:gd name="T31" fmla="*/ 0 h 42"/>
                  <a:gd name="T32" fmla="*/ 115 w 115"/>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 h="42">
                    <a:moveTo>
                      <a:pt x="0" y="0"/>
                    </a:moveTo>
                    <a:lnTo>
                      <a:pt x="27" y="21"/>
                    </a:lnTo>
                    <a:lnTo>
                      <a:pt x="43" y="33"/>
                    </a:lnTo>
                    <a:lnTo>
                      <a:pt x="76" y="37"/>
                    </a:lnTo>
                    <a:lnTo>
                      <a:pt x="114" y="41"/>
                    </a:lnTo>
                    <a:lnTo>
                      <a:pt x="87" y="33"/>
                    </a:lnTo>
                    <a:lnTo>
                      <a:pt x="71" y="33"/>
                    </a:lnTo>
                    <a:lnTo>
                      <a:pt x="48" y="29"/>
                    </a:lnTo>
                    <a:lnTo>
                      <a:pt x="22" y="17"/>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45" name="Freeform 32"/>
              <p:cNvSpPr>
                <a:spLocks/>
              </p:cNvSpPr>
              <p:nvPr/>
            </p:nvSpPr>
            <p:spPr bwMode="auto">
              <a:xfrm>
                <a:off x="1217" y="2755"/>
                <a:ext cx="40" cy="69"/>
              </a:xfrm>
              <a:custGeom>
                <a:avLst/>
                <a:gdLst>
                  <a:gd name="T0" fmla="*/ 0 w 63"/>
                  <a:gd name="T1" fmla="*/ 0 h 79"/>
                  <a:gd name="T2" fmla="*/ 3 w 63"/>
                  <a:gd name="T3" fmla="*/ 26 h 79"/>
                  <a:gd name="T4" fmla="*/ 13 w 63"/>
                  <a:gd name="T5" fmla="*/ 42 h 79"/>
                  <a:gd name="T6" fmla="*/ 27 w 63"/>
                  <a:gd name="T7" fmla="*/ 53 h 79"/>
                  <a:gd name="T8" fmla="*/ 39 w 63"/>
                  <a:gd name="T9" fmla="*/ 68 h 79"/>
                  <a:gd name="T10" fmla="*/ 30 w 63"/>
                  <a:gd name="T11" fmla="*/ 49 h 79"/>
                  <a:gd name="T12" fmla="*/ 13 w 63"/>
                  <a:gd name="T13" fmla="*/ 38 h 79"/>
                  <a:gd name="T14" fmla="*/ 6 w 63"/>
                  <a:gd name="T15" fmla="*/ 23 h 79"/>
                  <a:gd name="T16" fmla="*/ 0 w 63"/>
                  <a:gd name="T17" fmla="*/ 0 h 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79"/>
                  <a:gd name="T29" fmla="*/ 63 w 63"/>
                  <a:gd name="T30" fmla="*/ 79 h 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79">
                    <a:moveTo>
                      <a:pt x="0" y="0"/>
                    </a:moveTo>
                    <a:lnTo>
                      <a:pt x="5" y="30"/>
                    </a:lnTo>
                    <a:lnTo>
                      <a:pt x="20" y="48"/>
                    </a:lnTo>
                    <a:lnTo>
                      <a:pt x="42" y="61"/>
                    </a:lnTo>
                    <a:lnTo>
                      <a:pt x="62" y="78"/>
                    </a:lnTo>
                    <a:lnTo>
                      <a:pt x="47" y="56"/>
                    </a:lnTo>
                    <a:lnTo>
                      <a:pt x="20" y="44"/>
                    </a:lnTo>
                    <a:lnTo>
                      <a:pt x="10" y="26"/>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46" name="Freeform 33"/>
              <p:cNvSpPr>
                <a:spLocks/>
              </p:cNvSpPr>
              <p:nvPr/>
            </p:nvSpPr>
            <p:spPr bwMode="auto">
              <a:xfrm>
                <a:off x="1035" y="2746"/>
                <a:ext cx="86" cy="78"/>
              </a:xfrm>
              <a:custGeom>
                <a:avLst/>
                <a:gdLst>
                  <a:gd name="T0" fmla="*/ 85 w 134"/>
                  <a:gd name="T1" fmla="*/ 0 h 90"/>
                  <a:gd name="T2" fmla="*/ 78 w 134"/>
                  <a:gd name="T3" fmla="*/ 28 h 90"/>
                  <a:gd name="T4" fmla="*/ 65 w 134"/>
                  <a:gd name="T5" fmla="*/ 47 h 90"/>
                  <a:gd name="T6" fmla="*/ 43 w 134"/>
                  <a:gd name="T7" fmla="*/ 62 h 90"/>
                  <a:gd name="T8" fmla="*/ 22 w 134"/>
                  <a:gd name="T9" fmla="*/ 70 h 90"/>
                  <a:gd name="T10" fmla="*/ 0 w 134"/>
                  <a:gd name="T11" fmla="*/ 77 h 90"/>
                  <a:gd name="T12" fmla="*/ 19 w 134"/>
                  <a:gd name="T13" fmla="*/ 77 h 90"/>
                  <a:gd name="T14" fmla="*/ 36 w 134"/>
                  <a:gd name="T15" fmla="*/ 74 h 90"/>
                  <a:gd name="T16" fmla="*/ 54 w 134"/>
                  <a:gd name="T17" fmla="*/ 58 h 90"/>
                  <a:gd name="T18" fmla="*/ 75 w 134"/>
                  <a:gd name="T19" fmla="*/ 39 h 90"/>
                  <a:gd name="T20" fmla="*/ 85 w 134"/>
                  <a:gd name="T21" fmla="*/ 0 h 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4"/>
                  <a:gd name="T34" fmla="*/ 0 h 90"/>
                  <a:gd name="T35" fmla="*/ 134 w 134"/>
                  <a:gd name="T36" fmla="*/ 90 h 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4" h="90">
                    <a:moveTo>
                      <a:pt x="133" y="0"/>
                    </a:moveTo>
                    <a:lnTo>
                      <a:pt x="122" y="32"/>
                    </a:lnTo>
                    <a:lnTo>
                      <a:pt x="101" y="54"/>
                    </a:lnTo>
                    <a:lnTo>
                      <a:pt x="67" y="71"/>
                    </a:lnTo>
                    <a:lnTo>
                      <a:pt x="34" y="81"/>
                    </a:lnTo>
                    <a:lnTo>
                      <a:pt x="0" y="89"/>
                    </a:lnTo>
                    <a:lnTo>
                      <a:pt x="29" y="89"/>
                    </a:lnTo>
                    <a:lnTo>
                      <a:pt x="56" y="85"/>
                    </a:lnTo>
                    <a:lnTo>
                      <a:pt x="84" y="67"/>
                    </a:lnTo>
                    <a:lnTo>
                      <a:pt x="117" y="45"/>
                    </a:lnTo>
                    <a:lnTo>
                      <a:pt x="133" y="0"/>
                    </a:lnTo>
                  </a:path>
                </a:pathLst>
              </a:custGeom>
              <a:solidFill>
                <a:srgbClr val="201000"/>
              </a:solidFill>
              <a:ln w="12700" cap="rnd">
                <a:noFill/>
                <a:round/>
                <a:headEnd/>
                <a:tailEnd/>
              </a:ln>
            </p:spPr>
            <p:txBody>
              <a:bodyPr>
                <a:prstTxWarp prst="textNoShape">
                  <a:avLst/>
                </a:prstTxWarp>
              </a:bodyPr>
              <a:lstStyle/>
              <a:p>
                <a:endParaRPr lang="en-US"/>
              </a:p>
            </p:txBody>
          </p:sp>
          <p:sp>
            <p:nvSpPr>
              <p:cNvPr id="47" name="Freeform 34"/>
              <p:cNvSpPr>
                <a:spLocks/>
              </p:cNvSpPr>
              <p:nvPr/>
            </p:nvSpPr>
            <p:spPr bwMode="auto">
              <a:xfrm>
                <a:off x="997" y="2797"/>
                <a:ext cx="120" cy="53"/>
              </a:xfrm>
              <a:custGeom>
                <a:avLst/>
                <a:gdLst>
                  <a:gd name="T0" fmla="*/ 119 w 188"/>
                  <a:gd name="T1" fmla="*/ 0 h 61"/>
                  <a:gd name="T2" fmla="*/ 105 w 188"/>
                  <a:gd name="T3" fmla="*/ 18 h 61"/>
                  <a:gd name="T4" fmla="*/ 87 w 188"/>
                  <a:gd name="T5" fmla="*/ 30 h 61"/>
                  <a:gd name="T6" fmla="*/ 69 w 188"/>
                  <a:gd name="T7" fmla="*/ 37 h 61"/>
                  <a:gd name="T8" fmla="*/ 47 w 188"/>
                  <a:gd name="T9" fmla="*/ 37 h 61"/>
                  <a:gd name="T10" fmla="*/ 29 w 188"/>
                  <a:gd name="T11" fmla="*/ 37 h 61"/>
                  <a:gd name="T12" fmla="*/ 14 w 188"/>
                  <a:gd name="T13" fmla="*/ 41 h 61"/>
                  <a:gd name="T14" fmla="*/ 0 w 188"/>
                  <a:gd name="T15" fmla="*/ 52 h 61"/>
                  <a:gd name="T16" fmla="*/ 14 w 188"/>
                  <a:gd name="T17" fmla="*/ 45 h 61"/>
                  <a:gd name="T18" fmla="*/ 32 w 188"/>
                  <a:gd name="T19" fmla="*/ 41 h 61"/>
                  <a:gd name="T20" fmla="*/ 47 w 188"/>
                  <a:gd name="T21" fmla="*/ 41 h 61"/>
                  <a:gd name="T22" fmla="*/ 65 w 188"/>
                  <a:gd name="T23" fmla="*/ 41 h 61"/>
                  <a:gd name="T24" fmla="*/ 83 w 188"/>
                  <a:gd name="T25" fmla="*/ 37 h 61"/>
                  <a:gd name="T26" fmla="*/ 98 w 188"/>
                  <a:gd name="T27" fmla="*/ 30 h 61"/>
                  <a:gd name="T28" fmla="*/ 119 w 188"/>
                  <a:gd name="T29" fmla="*/ 15 h 61"/>
                  <a:gd name="T30" fmla="*/ 119 w 188"/>
                  <a:gd name="T31" fmla="*/ 0 h 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8"/>
                  <a:gd name="T49" fmla="*/ 0 h 61"/>
                  <a:gd name="T50" fmla="*/ 188 w 188"/>
                  <a:gd name="T51" fmla="*/ 61 h 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8" h="61">
                    <a:moveTo>
                      <a:pt x="187" y="0"/>
                    </a:moveTo>
                    <a:lnTo>
                      <a:pt x="165" y="21"/>
                    </a:lnTo>
                    <a:lnTo>
                      <a:pt x="137" y="34"/>
                    </a:lnTo>
                    <a:lnTo>
                      <a:pt x="108" y="43"/>
                    </a:lnTo>
                    <a:lnTo>
                      <a:pt x="74" y="43"/>
                    </a:lnTo>
                    <a:lnTo>
                      <a:pt x="45" y="43"/>
                    </a:lnTo>
                    <a:lnTo>
                      <a:pt x="22" y="47"/>
                    </a:lnTo>
                    <a:lnTo>
                      <a:pt x="0" y="60"/>
                    </a:lnTo>
                    <a:lnTo>
                      <a:pt x="22" y="52"/>
                    </a:lnTo>
                    <a:lnTo>
                      <a:pt x="50" y="47"/>
                    </a:lnTo>
                    <a:lnTo>
                      <a:pt x="74" y="47"/>
                    </a:lnTo>
                    <a:lnTo>
                      <a:pt x="102" y="47"/>
                    </a:lnTo>
                    <a:lnTo>
                      <a:pt x="130" y="43"/>
                    </a:lnTo>
                    <a:lnTo>
                      <a:pt x="153" y="34"/>
                    </a:lnTo>
                    <a:lnTo>
                      <a:pt x="187" y="17"/>
                    </a:lnTo>
                    <a:lnTo>
                      <a:pt x="187" y="0"/>
                    </a:lnTo>
                  </a:path>
                </a:pathLst>
              </a:custGeom>
              <a:solidFill>
                <a:srgbClr val="201000"/>
              </a:solidFill>
              <a:ln w="12700" cap="rnd">
                <a:noFill/>
                <a:round/>
                <a:headEnd/>
                <a:tailEnd/>
              </a:ln>
            </p:spPr>
            <p:txBody>
              <a:bodyPr>
                <a:prstTxWarp prst="textNoShape">
                  <a:avLst/>
                </a:prstTxWarp>
              </a:bodyPr>
              <a:lstStyle/>
              <a:p>
                <a:endParaRPr lang="en-US"/>
              </a:p>
            </p:txBody>
          </p:sp>
          <p:sp>
            <p:nvSpPr>
              <p:cNvPr id="48" name="Freeform 35"/>
              <p:cNvSpPr>
                <a:spLocks/>
              </p:cNvSpPr>
              <p:nvPr/>
            </p:nvSpPr>
            <p:spPr bwMode="auto">
              <a:xfrm>
                <a:off x="980" y="2746"/>
                <a:ext cx="83" cy="49"/>
              </a:xfrm>
              <a:custGeom>
                <a:avLst/>
                <a:gdLst>
                  <a:gd name="T0" fmla="*/ 82 w 130"/>
                  <a:gd name="T1" fmla="*/ 0 h 57"/>
                  <a:gd name="T2" fmla="*/ 72 w 130"/>
                  <a:gd name="T3" fmla="*/ 12 h 57"/>
                  <a:gd name="T4" fmla="*/ 61 w 130"/>
                  <a:gd name="T5" fmla="*/ 19 h 57"/>
                  <a:gd name="T6" fmla="*/ 43 w 130"/>
                  <a:gd name="T7" fmla="*/ 29 h 57"/>
                  <a:gd name="T8" fmla="*/ 22 w 130"/>
                  <a:gd name="T9" fmla="*/ 33 h 57"/>
                  <a:gd name="T10" fmla="*/ 0 w 130"/>
                  <a:gd name="T11" fmla="*/ 48 h 57"/>
                  <a:gd name="T12" fmla="*/ 26 w 130"/>
                  <a:gd name="T13" fmla="*/ 33 h 57"/>
                  <a:gd name="T14" fmla="*/ 29 w 130"/>
                  <a:gd name="T15" fmla="*/ 36 h 57"/>
                  <a:gd name="T16" fmla="*/ 47 w 130"/>
                  <a:gd name="T17" fmla="*/ 33 h 57"/>
                  <a:gd name="T18" fmla="*/ 64 w 130"/>
                  <a:gd name="T19" fmla="*/ 22 h 57"/>
                  <a:gd name="T20" fmla="*/ 82 w 130"/>
                  <a:gd name="T21" fmla="*/ 0 h 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
                  <a:gd name="T34" fmla="*/ 0 h 57"/>
                  <a:gd name="T35" fmla="*/ 130 w 130"/>
                  <a:gd name="T36" fmla="*/ 57 h 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 h="57">
                    <a:moveTo>
                      <a:pt x="129" y="0"/>
                    </a:moveTo>
                    <a:lnTo>
                      <a:pt x="113" y="14"/>
                    </a:lnTo>
                    <a:lnTo>
                      <a:pt x="96" y="22"/>
                    </a:lnTo>
                    <a:lnTo>
                      <a:pt x="67" y="34"/>
                    </a:lnTo>
                    <a:lnTo>
                      <a:pt x="34" y="38"/>
                    </a:lnTo>
                    <a:lnTo>
                      <a:pt x="0" y="56"/>
                    </a:lnTo>
                    <a:lnTo>
                      <a:pt x="40" y="38"/>
                    </a:lnTo>
                    <a:lnTo>
                      <a:pt x="45" y="42"/>
                    </a:lnTo>
                    <a:lnTo>
                      <a:pt x="73" y="38"/>
                    </a:lnTo>
                    <a:lnTo>
                      <a:pt x="101" y="26"/>
                    </a:lnTo>
                    <a:lnTo>
                      <a:pt x="129" y="0"/>
                    </a:lnTo>
                  </a:path>
                </a:pathLst>
              </a:custGeom>
              <a:solidFill>
                <a:srgbClr val="201000"/>
              </a:solidFill>
              <a:ln w="12700" cap="rnd">
                <a:noFill/>
                <a:round/>
                <a:headEnd/>
                <a:tailEnd/>
              </a:ln>
            </p:spPr>
            <p:txBody>
              <a:bodyPr>
                <a:prstTxWarp prst="textNoShape">
                  <a:avLst/>
                </a:prstTxWarp>
              </a:bodyPr>
              <a:lstStyle/>
              <a:p>
                <a:endParaRPr lang="en-US"/>
              </a:p>
            </p:txBody>
          </p:sp>
          <p:sp>
            <p:nvSpPr>
              <p:cNvPr id="49" name="Freeform 36"/>
              <p:cNvSpPr>
                <a:spLocks/>
              </p:cNvSpPr>
              <p:nvPr/>
            </p:nvSpPr>
            <p:spPr bwMode="auto">
              <a:xfrm>
                <a:off x="849" y="2834"/>
                <a:ext cx="73" cy="16"/>
              </a:xfrm>
              <a:custGeom>
                <a:avLst/>
                <a:gdLst>
                  <a:gd name="T0" fmla="*/ 38 w 114"/>
                  <a:gd name="T1" fmla="*/ 15 h 18"/>
                  <a:gd name="T2" fmla="*/ 59 w 114"/>
                  <a:gd name="T3" fmla="*/ 10 h 18"/>
                  <a:gd name="T4" fmla="*/ 72 w 114"/>
                  <a:gd name="T5" fmla="*/ 0 h 18"/>
                  <a:gd name="T6" fmla="*/ 59 w 114"/>
                  <a:gd name="T7" fmla="*/ 6 h 18"/>
                  <a:gd name="T8" fmla="*/ 0 w 114"/>
                  <a:gd name="T9" fmla="*/ 15 h 18"/>
                  <a:gd name="T10" fmla="*/ 28 w 114"/>
                  <a:gd name="T11" fmla="*/ 15 h 18"/>
                  <a:gd name="T12" fmla="*/ 38 w 114"/>
                  <a:gd name="T13" fmla="*/ 15 h 18"/>
                  <a:gd name="T14" fmla="*/ 0 60000 65536"/>
                  <a:gd name="T15" fmla="*/ 0 60000 65536"/>
                  <a:gd name="T16" fmla="*/ 0 60000 65536"/>
                  <a:gd name="T17" fmla="*/ 0 60000 65536"/>
                  <a:gd name="T18" fmla="*/ 0 60000 65536"/>
                  <a:gd name="T19" fmla="*/ 0 60000 65536"/>
                  <a:gd name="T20" fmla="*/ 0 60000 65536"/>
                  <a:gd name="T21" fmla="*/ 0 w 114"/>
                  <a:gd name="T22" fmla="*/ 0 h 18"/>
                  <a:gd name="T23" fmla="*/ 114 w 114"/>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4" h="18">
                    <a:moveTo>
                      <a:pt x="60" y="17"/>
                    </a:moveTo>
                    <a:lnTo>
                      <a:pt x="92" y="11"/>
                    </a:lnTo>
                    <a:lnTo>
                      <a:pt x="113" y="0"/>
                    </a:lnTo>
                    <a:lnTo>
                      <a:pt x="92" y="7"/>
                    </a:lnTo>
                    <a:lnTo>
                      <a:pt x="0" y="17"/>
                    </a:lnTo>
                    <a:lnTo>
                      <a:pt x="43" y="17"/>
                    </a:lnTo>
                    <a:lnTo>
                      <a:pt x="60" y="17"/>
                    </a:lnTo>
                  </a:path>
                </a:pathLst>
              </a:custGeom>
              <a:solidFill>
                <a:srgbClr val="201000"/>
              </a:solidFill>
              <a:ln w="12700" cap="rnd">
                <a:noFill/>
                <a:round/>
                <a:headEnd/>
                <a:tailEnd/>
              </a:ln>
            </p:spPr>
            <p:txBody>
              <a:bodyPr>
                <a:prstTxWarp prst="textNoShape">
                  <a:avLst/>
                </a:prstTxWarp>
              </a:bodyPr>
              <a:lstStyle/>
              <a:p>
                <a:endParaRPr lang="en-US"/>
              </a:p>
            </p:txBody>
          </p:sp>
          <p:sp>
            <p:nvSpPr>
              <p:cNvPr id="50" name="Freeform 37"/>
              <p:cNvSpPr>
                <a:spLocks/>
              </p:cNvSpPr>
              <p:nvPr/>
            </p:nvSpPr>
            <p:spPr bwMode="auto">
              <a:xfrm>
                <a:off x="1246" y="2368"/>
                <a:ext cx="0" cy="154"/>
              </a:xfrm>
              <a:custGeom>
                <a:avLst/>
                <a:gdLst>
                  <a:gd name="T0" fmla="*/ 0 w 1"/>
                  <a:gd name="T1" fmla="*/ 153 h 177"/>
                  <a:gd name="T2" fmla="*/ 0 w 1"/>
                  <a:gd name="T3" fmla="*/ 133 h 177"/>
                  <a:gd name="T4" fmla="*/ 0 w 1"/>
                  <a:gd name="T5" fmla="*/ 113 h 177"/>
                  <a:gd name="T6" fmla="*/ 0 w 1"/>
                  <a:gd name="T7" fmla="*/ 93 h 177"/>
                  <a:gd name="T8" fmla="*/ 0 w 1"/>
                  <a:gd name="T9" fmla="*/ 69 h 177"/>
                  <a:gd name="T10" fmla="*/ 0 w 1"/>
                  <a:gd name="T11" fmla="*/ 49 h 177"/>
                  <a:gd name="T12" fmla="*/ 0 w 1"/>
                  <a:gd name="T13" fmla="*/ 32 h 177"/>
                  <a:gd name="T14" fmla="*/ 0 w 1"/>
                  <a:gd name="T15" fmla="*/ 17 h 177"/>
                  <a:gd name="T16" fmla="*/ 0 w 1"/>
                  <a:gd name="T17" fmla="*/ 0 h 177"/>
                  <a:gd name="T18" fmla="*/ 0 w 1"/>
                  <a:gd name="T19" fmla="*/ 12 h 177"/>
                  <a:gd name="T20" fmla="*/ 0 w 1"/>
                  <a:gd name="T21" fmla="*/ 37 h 177"/>
                  <a:gd name="T22" fmla="*/ 0 w 1"/>
                  <a:gd name="T23" fmla="*/ 53 h 177"/>
                  <a:gd name="T24" fmla="*/ 0 w 1"/>
                  <a:gd name="T25" fmla="*/ 73 h 177"/>
                  <a:gd name="T26" fmla="*/ 0 w 1"/>
                  <a:gd name="T27" fmla="*/ 93 h 177"/>
                  <a:gd name="T28" fmla="*/ 0 w 1"/>
                  <a:gd name="T29" fmla="*/ 104 h 177"/>
                  <a:gd name="T30" fmla="*/ 0 w 1"/>
                  <a:gd name="T31" fmla="*/ 129 h 177"/>
                  <a:gd name="T32" fmla="*/ 0 w 1"/>
                  <a:gd name="T33" fmla="*/ 153 h 1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
                  <a:gd name="T52" fmla="*/ 0 h 177"/>
                  <a:gd name="T53" fmla="*/ 0 w 1"/>
                  <a:gd name="T54" fmla="*/ 177 h 1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 h="177">
                    <a:moveTo>
                      <a:pt x="0" y="176"/>
                    </a:moveTo>
                    <a:lnTo>
                      <a:pt x="0" y="153"/>
                    </a:lnTo>
                    <a:lnTo>
                      <a:pt x="0" y="130"/>
                    </a:lnTo>
                    <a:lnTo>
                      <a:pt x="0" y="107"/>
                    </a:lnTo>
                    <a:lnTo>
                      <a:pt x="0" y="79"/>
                    </a:lnTo>
                    <a:lnTo>
                      <a:pt x="0" y="56"/>
                    </a:lnTo>
                    <a:lnTo>
                      <a:pt x="0" y="37"/>
                    </a:lnTo>
                    <a:lnTo>
                      <a:pt x="0" y="19"/>
                    </a:lnTo>
                    <a:lnTo>
                      <a:pt x="0" y="0"/>
                    </a:lnTo>
                    <a:lnTo>
                      <a:pt x="0" y="14"/>
                    </a:lnTo>
                    <a:lnTo>
                      <a:pt x="0" y="42"/>
                    </a:lnTo>
                    <a:lnTo>
                      <a:pt x="0" y="61"/>
                    </a:lnTo>
                    <a:lnTo>
                      <a:pt x="0" y="84"/>
                    </a:lnTo>
                    <a:lnTo>
                      <a:pt x="0" y="107"/>
                    </a:lnTo>
                    <a:lnTo>
                      <a:pt x="0" y="120"/>
                    </a:lnTo>
                    <a:lnTo>
                      <a:pt x="0" y="148"/>
                    </a:lnTo>
                    <a:lnTo>
                      <a:pt x="0" y="176"/>
                    </a:lnTo>
                  </a:path>
                </a:pathLst>
              </a:custGeom>
              <a:solidFill>
                <a:srgbClr val="402000"/>
              </a:solidFill>
              <a:ln w="12700" cap="rnd">
                <a:noFill/>
                <a:round/>
                <a:headEnd/>
                <a:tailEnd/>
              </a:ln>
            </p:spPr>
            <p:txBody>
              <a:bodyPr>
                <a:prstTxWarp prst="textNoShape">
                  <a:avLst/>
                </a:prstTxWarp>
              </a:bodyPr>
              <a:lstStyle/>
              <a:p>
                <a:endParaRPr lang="en-US"/>
              </a:p>
            </p:txBody>
          </p:sp>
          <p:sp>
            <p:nvSpPr>
              <p:cNvPr id="51" name="Freeform 38"/>
              <p:cNvSpPr>
                <a:spLocks/>
              </p:cNvSpPr>
              <p:nvPr/>
            </p:nvSpPr>
            <p:spPr bwMode="auto">
              <a:xfrm>
                <a:off x="1288" y="2368"/>
                <a:ext cx="1" cy="166"/>
              </a:xfrm>
              <a:custGeom>
                <a:avLst/>
                <a:gdLst>
                  <a:gd name="T0" fmla="*/ 1 w 2"/>
                  <a:gd name="T1" fmla="*/ 165 h 191"/>
                  <a:gd name="T2" fmla="*/ 1 w 2"/>
                  <a:gd name="T3" fmla="*/ 149 h 191"/>
                  <a:gd name="T4" fmla="*/ 0 w 2"/>
                  <a:gd name="T5" fmla="*/ 129 h 191"/>
                  <a:gd name="T6" fmla="*/ 1 w 2"/>
                  <a:gd name="T7" fmla="*/ 112 h 191"/>
                  <a:gd name="T8" fmla="*/ 0 w 2"/>
                  <a:gd name="T9" fmla="*/ 92 h 191"/>
                  <a:gd name="T10" fmla="*/ 0 w 2"/>
                  <a:gd name="T11" fmla="*/ 73 h 191"/>
                  <a:gd name="T12" fmla="*/ 1 w 2"/>
                  <a:gd name="T13" fmla="*/ 56 h 191"/>
                  <a:gd name="T14" fmla="*/ 1 w 2"/>
                  <a:gd name="T15" fmla="*/ 37 h 191"/>
                  <a:gd name="T16" fmla="*/ 0 w 2"/>
                  <a:gd name="T17" fmla="*/ 20 h 191"/>
                  <a:gd name="T18" fmla="*/ 1 w 2"/>
                  <a:gd name="T19" fmla="*/ 0 h 191"/>
                  <a:gd name="T20" fmla="*/ 1 w 2"/>
                  <a:gd name="T21" fmla="*/ 24 h 191"/>
                  <a:gd name="T22" fmla="*/ 1 w 2"/>
                  <a:gd name="T23" fmla="*/ 49 h 191"/>
                  <a:gd name="T24" fmla="*/ 1 w 2"/>
                  <a:gd name="T25" fmla="*/ 69 h 191"/>
                  <a:gd name="T26" fmla="*/ 1 w 2"/>
                  <a:gd name="T27" fmla="*/ 81 h 191"/>
                  <a:gd name="T28" fmla="*/ 1 w 2"/>
                  <a:gd name="T29" fmla="*/ 101 h 191"/>
                  <a:gd name="T30" fmla="*/ 1 w 2"/>
                  <a:gd name="T31" fmla="*/ 129 h 191"/>
                  <a:gd name="T32" fmla="*/ 1 w 2"/>
                  <a:gd name="T33" fmla="*/ 165 h 1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
                  <a:gd name="T52" fmla="*/ 0 h 191"/>
                  <a:gd name="T53" fmla="*/ 2 w 2"/>
                  <a:gd name="T54" fmla="*/ 191 h 19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 h="191">
                    <a:moveTo>
                      <a:pt x="1" y="190"/>
                    </a:moveTo>
                    <a:lnTo>
                      <a:pt x="1" y="171"/>
                    </a:lnTo>
                    <a:lnTo>
                      <a:pt x="0" y="148"/>
                    </a:lnTo>
                    <a:lnTo>
                      <a:pt x="1" y="129"/>
                    </a:lnTo>
                    <a:lnTo>
                      <a:pt x="0" y="106"/>
                    </a:lnTo>
                    <a:lnTo>
                      <a:pt x="0" y="84"/>
                    </a:lnTo>
                    <a:lnTo>
                      <a:pt x="1" y="65"/>
                    </a:lnTo>
                    <a:lnTo>
                      <a:pt x="1" y="42"/>
                    </a:lnTo>
                    <a:lnTo>
                      <a:pt x="0" y="23"/>
                    </a:lnTo>
                    <a:lnTo>
                      <a:pt x="1" y="0"/>
                    </a:lnTo>
                    <a:lnTo>
                      <a:pt x="1" y="28"/>
                    </a:lnTo>
                    <a:lnTo>
                      <a:pt x="1" y="56"/>
                    </a:lnTo>
                    <a:lnTo>
                      <a:pt x="1" y="79"/>
                    </a:lnTo>
                    <a:lnTo>
                      <a:pt x="1" y="93"/>
                    </a:lnTo>
                    <a:lnTo>
                      <a:pt x="1" y="116"/>
                    </a:lnTo>
                    <a:lnTo>
                      <a:pt x="1" y="148"/>
                    </a:lnTo>
                    <a:lnTo>
                      <a:pt x="1" y="190"/>
                    </a:lnTo>
                  </a:path>
                </a:pathLst>
              </a:custGeom>
              <a:solidFill>
                <a:srgbClr val="402000"/>
              </a:solidFill>
              <a:ln w="12700" cap="rnd">
                <a:noFill/>
                <a:round/>
                <a:headEnd/>
                <a:tailEnd/>
              </a:ln>
            </p:spPr>
            <p:txBody>
              <a:bodyPr>
                <a:prstTxWarp prst="textNoShape">
                  <a:avLst/>
                </a:prstTxWarp>
              </a:bodyPr>
              <a:lstStyle/>
              <a:p>
                <a:endParaRPr lang="en-US"/>
              </a:p>
            </p:txBody>
          </p:sp>
          <p:sp>
            <p:nvSpPr>
              <p:cNvPr id="52" name="Freeform 39"/>
              <p:cNvSpPr>
                <a:spLocks/>
              </p:cNvSpPr>
              <p:nvPr/>
            </p:nvSpPr>
            <p:spPr bwMode="auto">
              <a:xfrm>
                <a:off x="1187" y="2330"/>
                <a:ext cx="8" cy="111"/>
              </a:xfrm>
              <a:custGeom>
                <a:avLst/>
                <a:gdLst>
                  <a:gd name="T0" fmla="*/ 6 w 13"/>
                  <a:gd name="T1" fmla="*/ 110 h 128"/>
                  <a:gd name="T2" fmla="*/ 4 w 13"/>
                  <a:gd name="T3" fmla="*/ 91 h 128"/>
                  <a:gd name="T4" fmla="*/ 4 w 13"/>
                  <a:gd name="T5" fmla="*/ 78 h 128"/>
                  <a:gd name="T6" fmla="*/ 0 w 13"/>
                  <a:gd name="T7" fmla="*/ 59 h 128"/>
                  <a:gd name="T8" fmla="*/ 2 w 13"/>
                  <a:gd name="T9" fmla="*/ 39 h 128"/>
                  <a:gd name="T10" fmla="*/ 0 w 13"/>
                  <a:gd name="T11" fmla="*/ 23 h 128"/>
                  <a:gd name="T12" fmla="*/ 2 w 13"/>
                  <a:gd name="T13" fmla="*/ 8 h 128"/>
                  <a:gd name="T14" fmla="*/ 7 w 13"/>
                  <a:gd name="T15" fmla="*/ 0 h 128"/>
                  <a:gd name="T16" fmla="*/ 7 w 13"/>
                  <a:gd name="T17" fmla="*/ 16 h 128"/>
                  <a:gd name="T18" fmla="*/ 7 w 13"/>
                  <a:gd name="T19" fmla="*/ 28 h 128"/>
                  <a:gd name="T20" fmla="*/ 7 w 13"/>
                  <a:gd name="T21" fmla="*/ 39 h 128"/>
                  <a:gd name="T22" fmla="*/ 7 w 13"/>
                  <a:gd name="T23" fmla="*/ 59 h 128"/>
                  <a:gd name="T24" fmla="*/ 7 w 13"/>
                  <a:gd name="T25" fmla="*/ 63 h 128"/>
                  <a:gd name="T26" fmla="*/ 7 w 13"/>
                  <a:gd name="T27" fmla="*/ 82 h 128"/>
                  <a:gd name="T28" fmla="*/ 6 w 13"/>
                  <a:gd name="T29" fmla="*/ 110 h 1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
                  <a:gd name="T46" fmla="*/ 0 h 128"/>
                  <a:gd name="T47" fmla="*/ 13 w 13"/>
                  <a:gd name="T48" fmla="*/ 128 h 1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 h="128">
                    <a:moveTo>
                      <a:pt x="9" y="127"/>
                    </a:moveTo>
                    <a:lnTo>
                      <a:pt x="7" y="105"/>
                    </a:lnTo>
                    <a:lnTo>
                      <a:pt x="7" y="90"/>
                    </a:lnTo>
                    <a:lnTo>
                      <a:pt x="0" y="68"/>
                    </a:lnTo>
                    <a:lnTo>
                      <a:pt x="3" y="45"/>
                    </a:lnTo>
                    <a:lnTo>
                      <a:pt x="0" y="27"/>
                    </a:lnTo>
                    <a:lnTo>
                      <a:pt x="3" y="9"/>
                    </a:lnTo>
                    <a:lnTo>
                      <a:pt x="12" y="0"/>
                    </a:lnTo>
                    <a:lnTo>
                      <a:pt x="12" y="18"/>
                    </a:lnTo>
                    <a:lnTo>
                      <a:pt x="12" y="32"/>
                    </a:lnTo>
                    <a:lnTo>
                      <a:pt x="12" y="45"/>
                    </a:lnTo>
                    <a:lnTo>
                      <a:pt x="12" y="68"/>
                    </a:lnTo>
                    <a:lnTo>
                      <a:pt x="12" y="73"/>
                    </a:lnTo>
                    <a:lnTo>
                      <a:pt x="12" y="95"/>
                    </a:lnTo>
                    <a:lnTo>
                      <a:pt x="9" y="127"/>
                    </a:lnTo>
                  </a:path>
                </a:pathLst>
              </a:custGeom>
              <a:solidFill>
                <a:srgbClr val="402000"/>
              </a:solidFill>
              <a:ln w="12700" cap="rnd">
                <a:noFill/>
                <a:round/>
                <a:headEnd/>
                <a:tailEnd/>
              </a:ln>
            </p:spPr>
            <p:txBody>
              <a:bodyPr>
                <a:prstTxWarp prst="textNoShape">
                  <a:avLst/>
                </a:prstTxWarp>
              </a:bodyPr>
              <a:lstStyle/>
              <a:p>
                <a:endParaRPr lang="en-US"/>
              </a:p>
            </p:txBody>
          </p:sp>
          <p:sp>
            <p:nvSpPr>
              <p:cNvPr id="53" name="Freeform 40"/>
              <p:cNvSpPr>
                <a:spLocks/>
              </p:cNvSpPr>
              <p:nvPr/>
            </p:nvSpPr>
            <p:spPr bwMode="auto">
              <a:xfrm>
                <a:off x="1149" y="2338"/>
                <a:ext cx="8" cy="122"/>
              </a:xfrm>
              <a:custGeom>
                <a:avLst/>
                <a:gdLst>
                  <a:gd name="T0" fmla="*/ 2 w 13"/>
                  <a:gd name="T1" fmla="*/ 121 h 140"/>
                  <a:gd name="T2" fmla="*/ 0 w 13"/>
                  <a:gd name="T3" fmla="*/ 101 h 140"/>
                  <a:gd name="T4" fmla="*/ 2 w 13"/>
                  <a:gd name="T5" fmla="*/ 85 h 140"/>
                  <a:gd name="T6" fmla="*/ 0 w 13"/>
                  <a:gd name="T7" fmla="*/ 68 h 140"/>
                  <a:gd name="T8" fmla="*/ 2 w 13"/>
                  <a:gd name="T9" fmla="*/ 57 h 140"/>
                  <a:gd name="T10" fmla="*/ 0 w 13"/>
                  <a:gd name="T11" fmla="*/ 40 h 140"/>
                  <a:gd name="T12" fmla="*/ 0 w 13"/>
                  <a:gd name="T13" fmla="*/ 24 h 140"/>
                  <a:gd name="T14" fmla="*/ 0 w 13"/>
                  <a:gd name="T15" fmla="*/ 11 h 140"/>
                  <a:gd name="T16" fmla="*/ 0 w 13"/>
                  <a:gd name="T17" fmla="*/ 0 h 140"/>
                  <a:gd name="T18" fmla="*/ 4 w 13"/>
                  <a:gd name="T19" fmla="*/ 20 h 140"/>
                  <a:gd name="T20" fmla="*/ 6 w 13"/>
                  <a:gd name="T21" fmla="*/ 37 h 140"/>
                  <a:gd name="T22" fmla="*/ 6 w 13"/>
                  <a:gd name="T23" fmla="*/ 57 h 140"/>
                  <a:gd name="T24" fmla="*/ 7 w 13"/>
                  <a:gd name="T25" fmla="*/ 72 h 140"/>
                  <a:gd name="T26" fmla="*/ 6 w 13"/>
                  <a:gd name="T27" fmla="*/ 85 h 140"/>
                  <a:gd name="T28" fmla="*/ 4 w 13"/>
                  <a:gd name="T29" fmla="*/ 110 h 140"/>
                  <a:gd name="T30" fmla="*/ 2 w 13"/>
                  <a:gd name="T31" fmla="*/ 121 h 1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
                  <a:gd name="T49" fmla="*/ 0 h 140"/>
                  <a:gd name="T50" fmla="*/ 13 w 13"/>
                  <a:gd name="T51" fmla="*/ 140 h 1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 h="140">
                    <a:moveTo>
                      <a:pt x="3" y="139"/>
                    </a:moveTo>
                    <a:lnTo>
                      <a:pt x="0" y="116"/>
                    </a:lnTo>
                    <a:lnTo>
                      <a:pt x="3" y="97"/>
                    </a:lnTo>
                    <a:lnTo>
                      <a:pt x="0" y="78"/>
                    </a:lnTo>
                    <a:lnTo>
                      <a:pt x="3" y="65"/>
                    </a:lnTo>
                    <a:lnTo>
                      <a:pt x="0" y="46"/>
                    </a:lnTo>
                    <a:lnTo>
                      <a:pt x="0" y="28"/>
                    </a:lnTo>
                    <a:lnTo>
                      <a:pt x="0" y="13"/>
                    </a:lnTo>
                    <a:lnTo>
                      <a:pt x="0" y="0"/>
                    </a:lnTo>
                    <a:lnTo>
                      <a:pt x="6" y="23"/>
                    </a:lnTo>
                    <a:lnTo>
                      <a:pt x="9" y="42"/>
                    </a:lnTo>
                    <a:lnTo>
                      <a:pt x="9" y="65"/>
                    </a:lnTo>
                    <a:lnTo>
                      <a:pt x="12" y="83"/>
                    </a:lnTo>
                    <a:lnTo>
                      <a:pt x="9" y="97"/>
                    </a:lnTo>
                    <a:lnTo>
                      <a:pt x="6" y="126"/>
                    </a:lnTo>
                    <a:lnTo>
                      <a:pt x="3" y="139"/>
                    </a:lnTo>
                  </a:path>
                </a:pathLst>
              </a:custGeom>
              <a:solidFill>
                <a:srgbClr val="402000"/>
              </a:solidFill>
              <a:ln w="12700" cap="rnd">
                <a:noFill/>
                <a:round/>
                <a:headEnd/>
                <a:tailEnd/>
              </a:ln>
            </p:spPr>
            <p:txBody>
              <a:bodyPr>
                <a:prstTxWarp prst="textNoShape">
                  <a:avLst/>
                </a:prstTxWarp>
              </a:bodyPr>
              <a:lstStyle/>
              <a:p>
                <a:endParaRPr lang="en-US"/>
              </a:p>
            </p:txBody>
          </p:sp>
          <p:sp>
            <p:nvSpPr>
              <p:cNvPr id="54" name="Freeform 41"/>
              <p:cNvSpPr>
                <a:spLocks/>
              </p:cNvSpPr>
              <p:nvPr/>
            </p:nvSpPr>
            <p:spPr bwMode="auto">
              <a:xfrm>
                <a:off x="1120" y="2275"/>
                <a:ext cx="18" cy="187"/>
              </a:xfrm>
              <a:custGeom>
                <a:avLst/>
                <a:gdLst>
                  <a:gd name="T0" fmla="*/ 11 w 28"/>
                  <a:gd name="T1" fmla="*/ 186 h 215"/>
                  <a:gd name="T2" fmla="*/ 8 w 28"/>
                  <a:gd name="T3" fmla="*/ 173 h 215"/>
                  <a:gd name="T4" fmla="*/ 11 w 28"/>
                  <a:gd name="T5" fmla="*/ 162 h 215"/>
                  <a:gd name="T6" fmla="*/ 11 w 28"/>
                  <a:gd name="T7" fmla="*/ 146 h 215"/>
                  <a:gd name="T8" fmla="*/ 8 w 28"/>
                  <a:gd name="T9" fmla="*/ 126 h 215"/>
                  <a:gd name="T10" fmla="*/ 8 w 28"/>
                  <a:gd name="T11" fmla="*/ 105 h 215"/>
                  <a:gd name="T12" fmla="*/ 6 w 28"/>
                  <a:gd name="T13" fmla="*/ 93 h 215"/>
                  <a:gd name="T14" fmla="*/ 3 w 28"/>
                  <a:gd name="T15" fmla="*/ 85 h 215"/>
                  <a:gd name="T16" fmla="*/ 0 w 28"/>
                  <a:gd name="T17" fmla="*/ 72 h 215"/>
                  <a:gd name="T18" fmla="*/ 0 w 28"/>
                  <a:gd name="T19" fmla="*/ 60 h 215"/>
                  <a:gd name="T20" fmla="*/ 3 w 28"/>
                  <a:gd name="T21" fmla="*/ 48 h 215"/>
                  <a:gd name="T22" fmla="*/ 6 w 28"/>
                  <a:gd name="T23" fmla="*/ 28 h 215"/>
                  <a:gd name="T24" fmla="*/ 6 w 28"/>
                  <a:gd name="T25" fmla="*/ 11 h 215"/>
                  <a:gd name="T26" fmla="*/ 6 w 28"/>
                  <a:gd name="T27" fmla="*/ 0 h 215"/>
                  <a:gd name="T28" fmla="*/ 11 w 28"/>
                  <a:gd name="T29" fmla="*/ 11 h 215"/>
                  <a:gd name="T30" fmla="*/ 15 w 28"/>
                  <a:gd name="T31" fmla="*/ 28 h 215"/>
                  <a:gd name="T32" fmla="*/ 15 w 28"/>
                  <a:gd name="T33" fmla="*/ 52 h 215"/>
                  <a:gd name="T34" fmla="*/ 15 w 28"/>
                  <a:gd name="T35" fmla="*/ 69 h 215"/>
                  <a:gd name="T36" fmla="*/ 11 w 28"/>
                  <a:gd name="T37" fmla="*/ 77 h 215"/>
                  <a:gd name="T38" fmla="*/ 17 w 28"/>
                  <a:gd name="T39" fmla="*/ 89 h 215"/>
                  <a:gd name="T40" fmla="*/ 15 w 28"/>
                  <a:gd name="T41" fmla="*/ 109 h 215"/>
                  <a:gd name="T42" fmla="*/ 15 w 28"/>
                  <a:gd name="T43" fmla="*/ 113 h 215"/>
                  <a:gd name="T44" fmla="*/ 17 w 28"/>
                  <a:gd name="T45" fmla="*/ 137 h 215"/>
                  <a:gd name="T46" fmla="*/ 17 w 28"/>
                  <a:gd name="T47" fmla="*/ 153 h 215"/>
                  <a:gd name="T48" fmla="*/ 17 w 28"/>
                  <a:gd name="T49" fmla="*/ 166 h 215"/>
                  <a:gd name="T50" fmla="*/ 11 w 28"/>
                  <a:gd name="T51" fmla="*/ 186 h 2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
                  <a:gd name="T79" fmla="*/ 0 h 215"/>
                  <a:gd name="T80" fmla="*/ 28 w 28"/>
                  <a:gd name="T81" fmla="*/ 215 h 2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 h="215">
                    <a:moveTo>
                      <a:pt x="17" y="214"/>
                    </a:moveTo>
                    <a:lnTo>
                      <a:pt x="13" y="199"/>
                    </a:lnTo>
                    <a:lnTo>
                      <a:pt x="17" y="186"/>
                    </a:lnTo>
                    <a:lnTo>
                      <a:pt x="17" y="168"/>
                    </a:lnTo>
                    <a:lnTo>
                      <a:pt x="13" y="145"/>
                    </a:lnTo>
                    <a:lnTo>
                      <a:pt x="13" y="121"/>
                    </a:lnTo>
                    <a:lnTo>
                      <a:pt x="9" y="107"/>
                    </a:lnTo>
                    <a:lnTo>
                      <a:pt x="4" y="98"/>
                    </a:lnTo>
                    <a:lnTo>
                      <a:pt x="0" y="83"/>
                    </a:lnTo>
                    <a:lnTo>
                      <a:pt x="0" y="69"/>
                    </a:lnTo>
                    <a:lnTo>
                      <a:pt x="4" y="55"/>
                    </a:lnTo>
                    <a:lnTo>
                      <a:pt x="9" y="32"/>
                    </a:lnTo>
                    <a:lnTo>
                      <a:pt x="9" y="13"/>
                    </a:lnTo>
                    <a:lnTo>
                      <a:pt x="9" y="0"/>
                    </a:lnTo>
                    <a:lnTo>
                      <a:pt x="17" y="13"/>
                    </a:lnTo>
                    <a:lnTo>
                      <a:pt x="23" y="32"/>
                    </a:lnTo>
                    <a:lnTo>
                      <a:pt x="23" y="60"/>
                    </a:lnTo>
                    <a:lnTo>
                      <a:pt x="23" y="79"/>
                    </a:lnTo>
                    <a:lnTo>
                      <a:pt x="17" y="88"/>
                    </a:lnTo>
                    <a:lnTo>
                      <a:pt x="27" y="102"/>
                    </a:lnTo>
                    <a:lnTo>
                      <a:pt x="23" y="125"/>
                    </a:lnTo>
                    <a:lnTo>
                      <a:pt x="23" y="130"/>
                    </a:lnTo>
                    <a:lnTo>
                      <a:pt x="27" y="158"/>
                    </a:lnTo>
                    <a:lnTo>
                      <a:pt x="27" y="176"/>
                    </a:lnTo>
                    <a:lnTo>
                      <a:pt x="27" y="191"/>
                    </a:lnTo>
                    <a:lnTo>
                      <a:pt x="17" y="214"/>
                    </a:lnTo>
                  </a:path>
                </a:pathLst>
              </a:custGeom>
              <a:solidFill>
                <a:srgbClr val="402000"/>
              </a:solidFill>
              <a:ln w="12700" cap="rnd">
                <a:noFill/>
                <a:round/>
                <a:headEnd/>
                <a:tailEnd/>
              </a:ln>
            </p:spPr>
            <p:txBody>
              <a:bodyPr>
                <a:prstTxWarp prst="textNoShape">
                  <a:avLst/>
                </a:prstTxWarp>
              </a:bodyPr>
              <a:lstStyle/>
              <a:p>
                <a:endParaRPr lang="en-US"/>
              </a:p>
            </p:txBody>
          </p:sp>
          <p:sp>
            <p:nvSpPr>
              <p:cNvPr id="55" name="Freeform 42"/>
              <p:cNvSpPr>
                <a:spLocks/>
              </p:cNvSpPr>
              <p:nvPr/>
            </p:nvSpPr>
            <p:spPr bwMode="auto">
              <a:xfrm>
                <a:off x="1141" y="2255"/>
                <a:ext cx="31" cy="171"/>
              </a:xfrm>
              <a:custGeom>
                <a:avLst/>
                <a:gdLst>
                  <a:gd name="T0" fmla="*/ 21 w 49"/>
                  <a:gd name="T1" fmla="*/ 170 h 197"/>
                  <a:gd name="T2" fmla="*/ 18 w 49"/>
                  <a:gd name="T3" fmla="*/ 153 h 197"/>
                  <a:gd name="T4" fmla="*/ 21 w 49"/>
                  <a:gd name="T5" fmla="*/ 133 h 197"/>
                  <a:gd name="T6" fmla="*/ 21 w 49"/>
                  <a:gd name="T7" fmla="*/ 122 h 197"/>
                  <a:gd name="T8" fmla="*/ 21 w 49"/>
                  <a:gd name="T9" fmla="*/ 105 h 197"/>
                  <a:gd name="T10" fmla="*/ 18 w 49"/>
                  <a:gd name="T11" fmla="*/ 76 h 197"/>
                  <a:gd name="T12" fmla="*/ 15 w 49"/>
                  <a:gd name="T13" fmla="*/ 65 h 197"/>
                  <a:gd name="T14" fmla="*/ 12 w 49"/>
                  <a:gd name="T15" fmla="*/ 48 h 197"/>
                  <a:gd name="T16" fmla="*/ 6 w 49"/>
                  <a:gd name="T17" fmla="*/ 41 h 197"/>
                  <a:gd name="T18" fmla="*/ 6 w 49"/>
                  <a:gd name="T19" fmla="*/ 28 h 197"/>
                  <a:gd name="T20" fmla="*/ 3 w 49"/>
                  <a:gd name="T21" fmla="*/ 11 h 197"/>
                  <a:gd name="T22" fmla="*/ 0 w 49"/>
                  <a:gd name="T23" fmla="*/ 0 h 197"/>
                  <a:gd name="T24" fmla="*/ 12 w 49"/>
                  <a:gd name="T25" fmla="*/ 16 h 197"/>
                  <a:gd name="T26" fmla="*/ 15 w 49"/>
                  <a:gd name="T27" fmla="*/ 36 h 197"/>
                  <a:gd name="T28" fmla="*/ 24 w 49"/>
                  <a:gd name="T29" fmla="*/ 61 h 197"/>
                  <a:gd name="T30" fmla="*/ 30 w 49"/>
                  <a:gd name="T31" fmla="*/ 85 h 197"/>
                  <a:gd name="T32" fmla="*/ 30 w 49"/>
                  <a:gd name="T33" fmla="*/ 113 h 197"/>
                  <a:gd name="T34" fmla="*/ 30 w 49"/>
                  <a:gd name="T35" fmla="*/ 141 h 197"/>
                  <a:gd name="T36" fmla="*/ 27 w 49"/>
                  <a:gd name="T37" fmla="*/ 149 h 197"/>
                  <a:gd name="T38" fmla="*/ 21 w 49"/>
                  <a:gd name="T39" fmla="*/ 170 h 19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
                  <a:gd name="T61" fmla="*/ 0 h 197"/>
                  <a:gd name="T62" fmla="*/ 49 w 49"/>
                  <a:gd name="T63" fmla="*/ 197 h 19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 h="197">
                    <a:moveTo>
                      <a:pt x="33" y="196"/>
                    </a:moveTo>
                    <a:lnTo>
                      <a:pt x="29" y="176"/>
                    </a:lnTo>
                    <a:lnTo>
                      <a:pt x="33" y="153"/>
                    </a:lnTo>
                    <a:lnTo>
                      <a:pt x="33" y="140"/>
                    </a:lnTo>
                    <a:lnTo>
                      <a:pt x="33" y="121"/>
                    </a:lnTo>
                    <a:lnTo>
                      <a:pt x="29" y="88"/>
                    </a:lnTo>
                    <a:lnTo>
                      <a:pt x="24" y="75"/>
                    </a:lnTo>
                    <a:lnTo>
                      <a:pt x="19" y="55"/>
                    </a:lnTo>
                    <a:lnTo>
                      <a:pt x="10" y="47"/>
                    </a:lnTo>
                    <a:lnTo>
                      <a:pt x="10" y="32"/>
                    </a:lnTo>
                    <a:lnTo>
                      <a:pt x="5" y="13"/>
                    </a:lnTo>
                    <a:lnTo>
                      <a:pt x="0" y="0"/>
                    </a:lnTo>
                    <a:lnTo>
                      <a:pt x="19" y="18"/>
                    </a:lnTo>
                    <a:lnTo>
                      <a:pt x="24" y="42"/>
                    </a:lnTo>
                    <a:lnTo>
                      <a:pt x="38" y="70"/>
                    </a:lnTo>
                    <a:lnTo>
                      <a:pt x="48" y="98"/>
                    </a:lnTo>
                    <a:lnTo>
                      <a:pt x="48" y="130"/>
                    </a:lnTo>
                    <a:lnTo>
                      <a:pt x="48" y="163"/>
                    </a:lnTo>
                    <a:lnTo>
                      <a:pt x="43" y="172"/>
                    </a:lnTo>
                    <a:lnTo>
                      <a:pt x="33" y="196"/>
                    </a:lnTo>
                  </a:path>
                </a:pathLst>
              </a:custGeom>
              <a:solidFill>
                <a:srgbClr val="402000"/>
              </a:solidFill>
              <a:ln w="12700" cap="rnd">
                <a:noFill/>
                <a:round/>
                <a:headEnd/>
                <a:tailEnd/>
              </a:ln>
            </p:spPr>
            <p:txBody>
              <a:bodyPr>
                <a:prstTxWarp prst="textNoShape">
                  <a:avLst/>
                </a:prstTxWarp>
              </a:bodyPr>
              <a:lstStyle/>
              <a:p>
                <a:endParaRPr lang="en-US"/>
              </a:p>
            </p:txBody>
          </p:sp>
          <p:sp>
            <p:nvSpPr>
              <p:cNvPr id="56" name="Freeform 43"/>
              <p:cNvSpPr>
                <a:spLocks/>
              </p:cNvSpPr>
              <p:nvPr/>
            </p:nvSpPr>
            <p:spPr bwMode="auto">
              <a:xfrm>
                <a:off x="1144" y="2297"/>
                <a:ext cx="8" cy="49"/>
              </a:xfrm>
              <a:custGeom>
                <a:avLst/>
                <a:gdLst>
                  <a:gd name="T0" fmla="*/ 0 w 13"/>
                  <a:gd name="T1" fmla="*/ 0 h 56"/>
                  <a:gd name="T2" fmla="*/ 0 w 13"/>
                  <a:gd name="T3" fmla="*/ 18 h 56"/>
                  <a:gd name="T4" fmla="*/ 2 w 13"/>
                  <a:gd name="T5" fmla="*/ 26 h 56"/>
                  <a:gd name="T6" fmla="*/ 6 w 13"/>
                  <a:gd name="T7" fmla="*/ 37 h 56"/>
                  <a:gd name="T8" fmla="*/ 7 w 13"/>
                  <a:gd name="T9" fmla="*/ 48 h 56"/>
                  <a:gd name="T10" fmla="*/ 7 w 13"/>
                  <a:gd name="T11" fmla="*/ 33 h 56"/>
                  <a:gd name="T12" fmla="*/ 4 w 13"/>
                  <a:gd name="T13" fmla="*/ 26 h 56"/>
                  <a:gd name="T14" fmla="*/ 2 w 13"/>
                  <a:gd name="T15" fmla="*/ 11 h 56"/>
                  <a:gd name="T16" fmla="*/ 0 w 13"/>
                  <a:gd name="T17" fmla="*/ 0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56"/>
                  <a:gd name="T29" fmla="*/ 13 w 13"/>
                  <a:gd name="T30" fmla="*/ 56 h 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56">
                    <a:moveTo>
                      <a:pt x="0" y="0"/>
                    </a:moveTo>
                    <a:lnTo>
                      <a:pt x="0" y="21"/>
                    </a:lnTo>
                    <a:lnTo>
                      <a:pt x="3" y="30"/>
                    </a:lnTo>
                    <a:lnTo>
                      <a:pt x="9" y="42"/>
                    </a:lnTo>
                    <a:lnTo>
                      <a:pt x="12" y="55"/>
                    </a:lnTo>
                    <a:lnTo>
                      <a:pt x="12" y="38"/>
                    </a:lnTo>
                    <a:lnTo>
                      <a:pt x="6" y="30"/>
                    </a:lnTo>
                    <a:lnTo>
                      <a:pt x="3" y="13"/>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57" name="Freeform 44"/>
              <p:cNvSpPr>
                <a:spLocks/>
              </p:cNvSpPr>
              <p:nvPr/>
            </p:nvSpPr>
            <p:spPr bwMode="auto">
              <a:xfrm>
                <a:off x="1222" y="2364"/>
                <a:ext cx="5" cy="111"/>
              </a:xfrm>
              <a:custGeom>
                <a:avLst/>
                <a:gdLst>
                  <a:gd name="T0" fmla="*/ 3 w 8"/>
                  <a:gd name="T1" fmla="*/ 110 h 128"/>
                  <a:gd name="T2" fmla="*/ 3 w 8"/>
                  <a:gd name="T3" fmla="*/ 86 h 128"/>
                  <a:gd name="T4" fmla="*/ 1 w 8"/>
                  <a:gd name="T5" fmla="*/ 67 h 128"/>
                  <a:gd name="T6" fmla="*/ 3 w 8"/>
                  <a:gd name="T7" fmla="*/ 51 h 128"/>
                  <a:gd name="T8" fmla="*/ 1 w 8"/>
                  <a:gd name="T9" fmla="*/ 36 h 128"/>
                  <a:gd name="T10" fmla="*/ 1 w 8"/>
                  <a:gd name="T11" fmla="*/ 16 h 128"/>
                  <a:gd name="T12" fmla="*/ 0 w 8"/>
                  <a:gd name="T13" fmla="*/ 0 h 128"/>
                  <a:gd name="T14" fmla="*/ 4 w 8"/>
                  <a:gd name="T15" fmla="*/ 16 h 128"/>
                  <a:gd name="T16" fmla="*/ 4 w 8"/>
                  <a:gd name="T17" fmla="*/ 36 h 128"/>
                  <a:gd name="T18" fmla="*/ 4 w 8"/>
                  <a:gd name="T19" fmla="*/ 59 h 128"/>
                  <a:gd name="T20" fmla="*/ 4 w 8"/>
                  <a:gd name="T21" fmla="*/ 75 h 128"/>
                  <a:gd name="T22" fmla="*/ 4 w 8"/>
                  <a:gd name="T23" fmla="*/ 86 h 128"/>
                  <a:gd name="T24" fmla="*/ 3 w 8"/>
                  <a:gd name="T25" fmla="*/ 110 h 1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128"/>
                  <a:gd name="T41" fmla="*/ 8 w 8"/>
                  <a:gd name="T42" fmla="*/ 128 h 1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128">
                    <a:moveTo>
                      <a:pt x="5" y="127"/>
                    </a:moveTo>
                    <a:lnTo>
                      <a:pt x="5" y="99"/>
                    </a:lnTo>
                    <a:lnTo>
                      <a:pt x="2" y="77"/>
                    </a:lnTo>
                    <a:lnTo>
                      <a:pt x="5" y="59"/>
                    </a:lnTo>
                    <a:lnTo>
                      <a:pt x="2" y="41"/>
                    </a:lnTo>
                    <a:lnTo>
                      <a:pt x="2" y="18"/>
                    </a:lnTo>
                    <a:lnTo>
                      <a:pt x="0" y="0"/>
                    </a:lnTo>
                    <a:lnTo>
                      <a:pt x="7" y="18"/>
                    </a:lnTo>
                    <a:lnTo>
                      <a:pt x="7" y="41"/>
                    </a:lnTo>
                    <a:lnTo>
                      <a:pt x="7" y="68"/>
                    </a:lnTo>
                    <a:lnTo>
                      <a:pt x="7" y="86"/>
                    </a:lnTo>
                    <a:lnTo>
                      <a:pt x="7" y="99"/>
                    </a:lnTo>
                    <a:lnTo>
                      <a:pt x="5" y="127"/>
                    </a:lnTo>
                  </a:path>
                </a:pathLst>
              </a:custGeom>
              <a:solidFill>
                <a:srgbClr val="402000"/>
              </a:solidFill>
              <a:ln w="12700" cap="rnd">
                <a:noFill/>
                <a:round/>
                <a:headEnd/>
                <a:tailEnd/>
              </a:ln>
            </p:spPr>
            <p:txBody>
              <a:bodyPr>
                <a:prstTxWarp prst="textNoShape">
                  <a:avLst/>
                </a:prstTxWarp>
              </a:bodyPr>
              <a:lstStyle/>
              <a:p>
                <a:endParaRPr lang="en-US"/>
              </a:p>
            </p:txBody>
          </p:sp>
          <p:sp>
            <p:nvSpPr>
              <p:cNvPr id="58" name="Freeform 45"/>
              <p:cNvSpPr>
                <a:spLocks/>
              </p:cNvSpPr>
              <p:nvPr/>
            </p:nvSpPr>
            <p:spPr bwMode="auto">
              <a:xfrm>
                <a:off x="1250" y="2275"/>
                <a:ext cx="23" cy="166"/>
              </a:xfrm>
              <a:custGeom>
                <a:avLst/>
                <a:gdLst>
                  <a:gd name="T0" fmla="*/ 20 w 36"/>
                  <a:gd name="T1" fmla="*/ 165 h 191"/>
                  <a:gd name="T2" fmla="*/ 14 w 36"/>
                  <a:gd name="T3" fmla="*/ 149 h 191"/>
                  <a:gd name="T4" fmla="*/ 14 w 36"/>
                  <a:gd name="T5" fmla="*/ 125 h 191"/>
                  <a:gd name="T6" fmla="*/ 17 w 36"/>
                  <a:gd name="T7" fmla="*/ 105 h 191"/>
                  <a:gd name="T8" fmla="*/ 14 w 36"/>
                  <a:gd name="T9" fmla="*/ 92 h 191"/>
                  <a:gd name="T10" fmla="*/ 14 w 36"/>
                  <a:gd name="T11" fmla="*/ 64 h 191"/>
                  <a:gd name="T12" fmla="*/ 12 w 36"/>
                  <a:gd name="T13" fmla="*/ 44 h 191"/>
                  <a:gd name="T14" fmla="*/ 8 w 36"/>
                  <a:gd name="T15" fmla="*/ 28 h 191"/>
                  <a:gd name="T16" fmla="*/ 3 w 36"/>
                  <a:gd name="T17" fmla="*/ 16 h 191"/>
                  <a:gd name="T18" fmla="*/ 0 w 36"/>
                  <a:gd name="T19" fmla="*/ 0 h 191"/>
                  <a:gd name="T20" fmla="*/ 6 w 36"/>
                  <a:gd name="T21" fmla="*/ 7 h 191"/>
                  <a:gd name="T22" fmla="*/ 14 w 36"/>
                  <a:gd name="T23" fmla="*/ 28 h 191"/>
                  <a:gd name="T24" fmla="*/ 17 w 36"/>
                  <a:gd name="T25" fmla="*/ 52 h 191"/>
                  <a:gd name="T26" fmla="*/ 22 w 36"/>
                  <a:gd name="T27" fmla="*/ 81 h 191"/>
                  <a:gd name="T28" fmla="*/ 20 w 36"/>
                  <a:gd name="T29" fmla="*/ 108 h 191"/>
                  <a:gd name="T30" fmla="*/ 22 w 36"/>
                  <a:gd name="T31" fmla="*/ 132 h 191"/>
                  <a:gd name="T32" fmla="*/ 20 w 36"/>
                  <a:gd name="T33" fmla="*/ 165 h 1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191"/>
                  <a:gd name="T53" fmla="*/ 36 w 36"/>
                  <a:gd name="T54" fmla="*/ 191 h 19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191">
                    <a:moveTo>
                      <a:pt x="31" y="190"/>
                    </a:moveTo>
                    <a:lnTo>
                      <a:pt x="22" y="172"/>
                    </a:lnTo>
                    <a:lnTo>
                      <a:pt x="22" y="144"/>
                    </a:lnTo>
                    <a:lnTo>
                      <a:pt x="27" y="121"/>
                    </a:lnTo>
                    <a:lnTo>
                      <a:pt x="22" y="106"/>
                    </a:lnTo>
                    <a:lnTo>
                      <a:pt x="22" y="74"/>
                    </a:lnTo>
                    <a:lnTo>
                      <a:pt x="18" y="51"/>
                    </a:lnTo>
                    <a:lnTo>
                      <a:pt x="13" y="32"/>
                    </a:lnTo>
                    <a:lnTo>
                      <a:pt x="4" y="18"/>
                    </a:lnTo>
                    <a:lnTo>
                      <a:pt x="0" y="0"/>
                    </a:lnTo>
                    <a:lnTo>
                      <a:pt x="9" y="8"/>
                    </a:lnTo>
                    <a:lnTo>
                      <a:pt x="22" y="32"/>
                    </a:lnTo>
                    <a:lnTo>
                      <a:pt x="27" y="60"/>
                    </a:lnTo>
                    <a:lnTo>
                      <a:pt x="35" y="93"/>
                    </a:lnTo>
                    <a:lnTo>
                      <a:pt x="31" y="124"/>
                    </a:lnTo>
                    <a:lnTo>
                      <a:pt x="35" y="152"/>
                    </a:lnTo>
                    <a:lnTo>
                      <a:pt x="31" y="190"/>
                    </a:lnTo>
                  </a:path>
                </a:pathLst>
              </a:custGeom>
              <a:solidFill>
                <a:srgbClr val="402000"/>
              </a:solidFill>
              <a:ln w="12700" cap="rnd">
                <a:noFill/>
                <a:round/>
                <a:headEnd/>
                <a:tailEnd/>
              </a:ln>
            </p:spPr>
            <p:txBody>
              <a:bodyPr>
                <a:prstTxWarp prst="textNoShape">
                  <a:avLst/>
                </a:prstTxWarp>
              </a:bodyPr>
              <a:lstStyle/>
              <a:p>
                <a:endParaRPr lang="en-US"/>
              </a:p>
            </p:txBody>
          </p:sp>
          <p:sp>
            <p:nvSpPr>
              <p:cNvPr id="59" name="Freeform 46"/>
              <p:cNvSpPr>
                <a:spLocks/>
              </p:cNvSpPr>
              <p:nvPr/>
            </p:nvSpPr>
            <p:spPr bwMode="auto">
              <a:xfrm>
                <a:off x="1254" y="2149"/>
                <a:ext cx="35" cy="200"/>
              </a:xfrm>
              <a:custGeom>
                <a:avLst/>
                <a:gdLst>
                  <a:gd name="T0" fmla="*/ 28 w 56"/>
                  <a:gd name="T1" fmla="*/ 199 h 230"/>
                  <a:gd name="T2" fmla="*/ 31 w 56"/>
                  <a:gd name="T3" fmla="*/ 175 h 230"/>
                  <a:gd name="T4" fmla="*/ 22 w 56"/>
                  <a:gd name="T5" fmla="*/ 158 h 230"/>
                  <a:gd name="T6" fmla="*/ 22 w 56"/>
                  <a:gd name="T7" fmla="*/ 143 h 230"/>
                  <a:gd name="T8" fmla="*/ 16 w 56"/>
                  <a:gd name="T9" fmla="*/ 123 h 230"/>
                  <a:gd name="T10" fmla="*/ 13 w 56"/>
                  <a:gd name="T11" fmla="*/ 105 h 230"/>
                  <a:gd name="T12" fmla="*/ 9 w 56"/>
                  <a:gd name="T13" fmla="*/ 85 h 230"/>
                  <a:gd name="T14" fmla="*/ 0 w 56"/>
                  <a:gd name="T15" fmla="*/ 70 h 230"/>
                  <a:gd name="T16" fmla="*/ 3 w 56"/>
                  <a:gd name="T17" fmla="*/ 44 h 230"/>
                  <a:gd name="T18" fmla="*/ 3 w 56"/>
                  <a:gd name="T19" fmla="*/ 24 h 230"/>
                  <a:gd name="T20" fmla="*/ 9 w 56"/>
                  <a:gd name="T21" fmla="*/ 0 h 230"/>
                  <a:gd name="T22" fmla="*/ 6 w 56"/>
                  <a:gd name="T23" fmla="*/ 29 h 230"/>
                  <a:gd name="T24" fmla="*/ 6 w 56"/>
                  <a:gd name="T25" fmla="*/ 65 h 230"/>
                  <a:gd name="T26" fmla="*/ 13 w 56"/>
                  <a:gd name="T27" fmla="*/ 77 h 230"/>
                  <a:gd name="T28" fmla="*/ 16 w 56"/>
                  <a:gd name="T29" fmla="*/ 103 h 230"/>
                  <a:gd name="T30" fmla="*/ 24 w 56"/>
                  <a:gd name="T31" fmla="*/ 123 h 230"/>
                  <a:gd name="T32" fmla="*/ 24 w 56"/>
                  <a:gd name="T33" fmla="*/ 150 h 230"/>
                  <a:gd name="T34" fmla="*/ 28 w 56"/>
                  <a:gd name="T35" fmla="*/ 167 h 230"/>
                  <a:gd name="T36" fmla="*/ 34 w 56"/>
                  <a:gd name="T37" fmla="*/ 188 h 230"/>
                  <a:gd name="T38" fmla="*/ 28 w 56"/>
                  <a:gd name="T39" fmla="*/ 199 h 2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
                  <a:gd name="T61" fmla="*/ 0 h 230"/>
                  <a:gd name="T62" fmla="*/ 56 w 56"/>
                  <a:gd name="T63" fmla="*/ 230 h 23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 h="230">
                    <a:moveTo>
                      <a:pt x="44" y="229"/>
                    </a:moveTo>
                    <a:lnTo>
                      <a:pt x="50" y="201"/>
                    </a:lnTo>
                    <a:lnTo>
                      <a:pt x="35" y="182"/>
                    </a:lnTo>
                    <a:lnTo>
                      <a:pt x="35" y="164"/>
                    </a:lnTo>
                    <a:lnTo>
                      <a:pt x="25" y="141"/>
                    </a:lnTo>
                    <a:lnTo>
                      <a:pt x="20" y="121"/>
                    </a:lnTo>
                    <a:lnTo>
                      <a:pt x="15" y="98"/>
                    </a:lnTo>
                    <a:lnTo>
                      <a:pt x="0" y="80"/>
                    </a:lnTo>
                    <a:lnTo>
                      <a:pt x="5" y="51"/>
                    </a:lnTo>
                    <a:lnTo>
                      <a:pt x="5" y="28"/>
                    </a:lnTo>
                    <a:lnTo>
                      <a:pt x="15" y="0"/>
                    </a:lnTo>
                    <a:lnTo>
                      <a:pt x="10" y="33"/>
                    </a:lnTo>
                    <a:lnTo>
                      <a:pt x="10" y="75"/>
                    </a:lnTo>
                    <a:lnTo>
                      <a:pt x="20" y="89"/>
                    </a:lnTo>
                    <a:lnTo>
                      <a:pt x="25" y="118"/>
                    </a:lnTo>
                    <a:lnTo>
                      <a:pt x="39" y="141"/>
                    </a:lnTo>
                    <a:lnTo>
                      <a:pt x="39" y="173"/>
                    </a:lnTo>
                    <a:lnTo>
                      <a:pt x="44" y="192"/>
                    </a:lnTo>
                    <a:lnTo>
                      <a:pt x="55" y="216"/>
                    </a:lnTo>
                    <a:lnTo>
                      <a:pt x="44" y="229"/>
                    </a:lnTo>
                  </a:path>
                </a:pathLst>
              </a:custGeom>
              <a:solidFill>
                <a:srgbClr val="402000"/>
              </a:solidFill>
              <a:ln w="12700" cap="rnd">
                <a:noFill/>
                <a:round/>
                <a:headEnd/>
                <a:tailEnd/>
              </a:ln>
            </p:spPr>
            <p:txBody>
              <a:bodyPr>
                <a:prstTxWarp prst="textNoShape">
                  <a:avLst/>
                </a:prstTxWarp>
              </a:bodyPr>
              <a:lstStyle/>
              <a:p>
                <a:endParaRPr lang="en-US"/>
              </a:p>
            </p:txBody>
          </p:sp>
          <p:sp>
            <p:nvSpPr>
              <p:cNvPr id="60" name="Freeform 47"/>
              <p:cNvSpPr>
                <a:spLocks/>
              </p:cNvSpPr>
              <p:nvPr/>
            </p:nvSpPr>
            <p:spPr bwMode="auto">
              <a:xfrm>
                <a:off x="1217" y="2241"/>
                <a:ext cx="13" cy="118"/>
              </a:xfrm>
              <a:custGeom>
                <a:avLst/>
                <a:gdLst>
                  <a:gd name="T0" fmla="*/ 10 w 20"/>
                  <a:gd name="T1" fmla="*/ 117 h 135"/>
                  <a:gd name="T2" fmla="*/ 5 w 20"/>
                  <a:gd name="T3" fmla="*/ 97 h 135"/>
                  <a:gd name="T4" fmla="*/ 7 w 20"/>
                  <a:gd name="T5" fmla="*/ 80 h 135"/>
                  <a:gd name="T6" fmla="*/ 3 w 20"/>
                  <a:gd name="T7" fmla="*/ 52 h 135"/>
                  <a:gd name="T8" fmla="*/ 3 w 20"/>
                  <a:gd name="T9" fmla="*/ 29 h 135"/>
                  <a:gd name="T10" fmla="*/ 0 w 20"/>
                  <a:gd name="T11" fmla="*/ 0 h 135"/>
                  <a:gd name="T12" fmla="*/ 7 w 20"/>
                  <a:gd name="T13" fmla="*/ 24 h 135"/>
                  <a:gd name="T14" fmla="*/ 7 w 20"/>
                  <a:gd name="T15" fmla="*/ 48 h 135"/>
                  <a:gd name="T16" fmla="*/ 10 w 20"/>
                  <a:gd name="T17" fmla="*/ 80 h 135"/>
                  <a:gd name="T18" fmla="*/ 12 w 20"/>
                  <a:gd name="T19" fmla="*/ 105 h 135"/>
                  <a:gd name="T20" fmla="*/ 10 w 20"/>
                  <a:gd name="T21" fmla="*/ 117 h 1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135"/>
                  <a:gd name="T35" fmla="*/ 20 w 20"/>
                  <a:gd name="T36" fmla="*/ 135 h 1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135">
                    <a:moveTo>
                      <a:pt x="15" y="134"/>
                    </a:moveTo>
                    <a:lnTo>
                      <a:pt x="8" y="111"/>
                    </a:lnTo>
                    <a:lnTo>
                      <a:pt x="11" y="92"/>
                    </a:lnTo>
                    <a:lnTo>
                      <a:pt x="4" y="60"/>
                    </a:lnTo>
                    <a:lnTo>
                      <a:pt x="4" y="33"/>
                    </a:lnTo>
                    <a:lnTo>
                      <a:pt x="0" y="0"/>
                    </a:lnTo>
                    <a:lnTo>
                      <a:pt x="11" y="28"/>
                    </a:lnTo>
                    <a:lnTo>
                      <a:pt x="11" y="55"/>
                    </a:lnTo>
                    <a:lnTo>
                      <a:pt x="15" y="92"/>
                    </a:lnTo>
                    <a:lnTo>
                      <a:pt x="19" y="120"/>
                    </a:lnTo>
                    <a:lnTo>
                      <a:pt x="15" y="134"/>
                    </a:lnTo>
                  </a:path>
                </a:pathLst>
              </a:custGeom>
              <a:solidFill>
                <a:srgbClr val="402000"/>
              </a:solidFill>
              <a:ln w="12700" cap="rnd">
                <a:noFill/>
                <a:round/>
                <a:headEnd/>
                <a:tailEnd/>
              </a:ln>
            </p:spPr>
            <p:txBody>
              <a:bodyPr>
                <a:prstTxWarp prst="textNoShape">
                  <a:avLst/>
                </a:prstTxWarp>
              </a:bodyPr>
              <a:lstStyle/>
              <a:p>
                <a:endParaRPr lang="en-US"/>
              </a:p>
            </p:txBody>
          </p:sp>
          <p:sp>
            <p:nvSpPr>
              <p:cNvPr id="61" name="Freeform 48"/>
              <p:cNvSpPr>
                <a:spLocks/>
              </p:cNvSpPr>
              <p:nvPr/>
            </p:nvSpPr>
            <p:spPr bwMode="auto">
              <a:xfrm>
                <a:off x="1246" y="2297"/>
                <a:ext cx="5" cy="56"/>
              </a:xfrm>
              <a:custGeom>
                <a:avLst/>
                <a:gdLst>
                  <a:gd name="T0" fmla="*/ 3 w 8"/>
                  <a:gd name="T1" fmla="*/ 55 h 64"/>
                  <a:gd name="T2" fmla="*/ 1 w 8"/>
                  <a:gd name="T3" fmla="*/ 33 h 64"/>
                  <a:gd name="T4" fmla="*/ 1 w 8"/>
                  <a:gd name="T5" fmla="*/ 15 h 64"/>
                  <a:gd name="T6" fmla="*/ 0 w 8"/>
                  <a:gd name="T7" fmla="*/ 0 h 64"/>
                  <a:gd name="T8" fmla="*/ 4 w 8"/>
                  <a:gd name="T9" fmla="*/ 25 h 64"/>
                  <a:gd name="T10" fmla="*/ 4 w 8"/>
                  <a:gd name="T11" fmla="*/ 48 h 64"/>
                  <a:gd name="T12" fmla="*/ 3 w 8"/>
                  <a:gd name="T13" fmla="*/ 55 h 64"/>
                  <a:gd name="T14" fmla="*/ 0 60000 65536"/>
                  <a:gd name="T15" fmla="*/ 0 60000 65536"/>
                  <a:gd name="T16" fmla="*/ 0 60000 65536"/>
                  <a:gd name="T17" fmla="*/ 0 60000 65536"/>
                  <a:gd name="T18" fmla="*/ 0 60000 65536"/>
                  <a:gd name="T19" fmla="*/ 0 60000 65536"/>
                  <a:gd name="T20" fmla="*/ 0 60000 65536"/>
                  <a:gd name="T21" fmla="*/ 0 w 8"/>
                  <a:gd name="T22" fmla="*/ 0 h 64"/>
                  <a:gd name="T23" fmla="*/ 8 w 8"/>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64">
                    <a:moveTo>
                      <a:pt x="5" y="63"/>
                    </a:moveTo>
                    <a:lnTo>
                      <a:pt x="2" y="38"/>
                    </a:lnTo>
                    <a:lnTo>
                      <a:pt x="2" y="17"/>
                    </a:lnTo>
                    <a:lnTo>
                      <a:pt x="0" y="0"/>
                    </a:lnTo>
                    <a:lnTo>
                      <a:pt x="7" y="29"/>
                    </a:lnTo>
                    <a:lnTo>
                      <a:pt x="7" y="55"/>
                    </a:lnTo>
                    <a:lnTo>
                      <a:pt x="5" y="63"/>
                    </a:lnTo>
                  </a:path>
                </a:pathLst>
              </a:custGeom>
              <a:solidFill>
                <a:srgbClr val="402000"/>
              </a:solidFill>
              <a:ln w="12700" cap="rnd">
                <a:noFill/>
                <a:round/>
                <a:headEnd/>
                <a:tailEnd/>
              </a:ln>
            </p:spPr>
            <p:txBody>
              <a:bodyPr>
                <a:prstTxWarp prst="textNoShape">
                  <a:avLst/>
                </a:prstTxWarp>
              </a:bodyPr>
              <a:lstStyle/>
              <a:p>
                <a:endParaRPr lang="en-US"/>
              </a:p>
            </p:txBody>
          </p:sp>
          <p:sp>
            <p:nvSpPr>
              <p:cNvPr id="62" name="Freeform 49"/>
              <p:cNvSpPr>
                <a:spLocks/>
              </p:cNvSpPr>
              <p:nvPr/>
            </p:nvSpPr>
            <p:spPr bwMode="auto">
              <a:xfrm>
                <a:off x="1195" y="2241"/>
                <a:ext cx="12" cy="129"/>
              </a:xfrm>
              <a:custGeom>
                <a:avLst/>
                <a:gdLst>
                  <a:gd name="T0" fmla="*/ 11 w 19"/>
                  <a:gd name="T1" fmla="*/ 128 h 148"/>
                  <a:gd name="T2" fmla="*/ 11 w 19"/>
                  <a:gd name="T3" fmla="*/ 104 h 148"/>
                  <a:gd name="T4" fmla="*/ 7 w 19"/>
                  <a:gd name="T5" fmla="*/ 88 h 148"/>
                  <a:gd name="T6" fmla="*/ 7 w 19"/>
                  <a:gd name="T7" fmla="*/ 68 h 148"/>
                  <a:gd name="T8" fmla="*/ 3 w 19"/>
                  <a:gd name="T9" fmla="*/ 56 h 148"/>
                  <a:gd name="T10" fmla="*/ 0 w 19"/>
                  <a:gd name="T11" fmla="*/ 29 h 148"/>
                  <a:gd name="T12" fmla="*/ 0 w 19"/>
                  <a:gd name="T13" fmla="*/ 0 h 148"/>
                  <a:gd name="T14" fmla="*/ 4 w 19"/>
                  <a:gd name="T15" fmla="*/ 32 h 148"/>
                  <a:gd name="T16" fmla="*/ 7 w 19"/>
                  <a:gd name="T17" fmla="*/ 60 h 148"/>
                  <a:gd name="T18" fmla="*/ 11 w 19"/>
                  <a:gd name="T19" fmla="*/ 77 h 148"/>
                  <a:gd name="T20" fmla="*/ 11 w 19"/>
                  <a:gd name="T21" fmla="*/ 99 h 148"/>
                  <a:gd name="T22" fmla="*/ 11 w 19"/>
                  <a:gd name="T23" fmla="*/ 128 h 1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48"/>
                  <a:gd name="T38" fmla="*/ 19 w 19"/>
                  <a:gd name="T39" fmla="*/ 148 h 1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48">
                    <a:moveTo>
                      <a:pt x="18" y="147"/>
                    </a:moveTo>
                    <a:lnTo>
                      <a:pt x="18" y="119"/>
                    </a:lnTo>
                    <a:lnTo>
                      <a:pt x="11" y="101"/>
                    </a:lnTo>
                    <a:lnTo>
                      <a:pt x="11" y="78"/>
                    </a:lnTo>
                    <a:lnTo>
                      <a:pt x="4" y="64"/>
                    </a:lnTo>
                    <a:lnTo>
                      <a:pt x="0" y="33"/>
                    </a:lnTo>
                    <a:lnTo>
                      <a:pt x="0" y="0"/>
                    </a:lnTo>
                    <a:lnTo>
                      <a:pt x="7" y="37"/>
                    </a:lnTo>
                    <a:lnTo>
                      <a:pt x="11" y="69"/>
                    </a:lnTo>
                    <a:lnTo>
                      <a:pt x="18" y="88"/>
                    </a:lnTo>
                    <a:lnTo>
                      <a:pt x="18" y="114"/>
                    </a:lnTo>
                    <a:lnTo>
                      <a:pt x="18" y="147"/>
                    </a:lnTo>
                  </a:path>
                </a:pathLst>
              </a:custGeom>
              <a:solidFill>
                <a:srgbClr val="402000"/>
              </a:solidFill>
              <a:ln w="12700" cap="rnd">
                <a:noFill/>
                <a:round/>
                <a:headEnd/>
                <a:tailEnd/>
              </a:ln>
            </p:spPr>
            <p:txBody>
              <a:bodyPr>
                <a:prstTxWarp prst="textNoShape">
                  <a:avLst/>
                </a:prstTxWarp>
              </a:bodyPr>
              <a:lstStyle/>
              <a:p>
                <a:endParaRPr lang="en-US"/>
              </a:p>
            </p:txBody>
          </p:sp>
          <p:sp>
            <p:nvSpPr>
              <p:cNvPr id="63" name="Freeform 50"/>
              <p:cNvSpPr>
                <a:spLocks/>
              </p:cNvSpPr>
              <p:nvPr/>
            </p:nvSpPr>
            <p:spPr bwMode="auto">
              <a:xfrm>
                <a:off x="1109" y="2180"/>
                <a:ext cx="75" cy="148"/>
              </a:xfrm>
              <a:custGeom>
                <a:avLst/>
                <a:gdLst>
                  <a:gd name="T0" fmla="*/ 70 w 117"/>
                  <a:gd name="T1" fmla="*/ 147 h 171"/>
                  <a:gd name="T2" fmla="*/ 63 w 117"/>
                  <a:gd name="T3" fmla="*/ 127 h 171"/>
                  <a:gd name="T4" fmla="*/ 63 w 117"/>
                  <a:gd name="T5" fmla="*/ 107 h 171"/>
                  <a:gd name="T6" fmla="*/ 56 w 117"/>
                  <a:gd name="T7" fmla="*/ 100 h 171"/>
                  <a:gd name="T8" fmla="*/ 56 w 117"/>
                  <a:gd name="T9" fmla="*/ 75 h 171"/>
                  <a:gd name="T10" fmla="*/ 42 w 117"/>
                  <a:gd name="T11" fmla="*/ 68 h 171"/>
                  <a:gd name="T12" fmla="*/ 32 w 117"/>
                  <a:gd name="T13" fmla="*/ 48 h 171"/>
                  <a:gd name="T14" fmla="*/ 24 w 117"/>
                  <a:gd name="T15" fmla="*/ 35 h 171"/>
                  <a:gd name="T16" fmla="*/ 10 w 117"/>
                  <a:gd name="T17" fmla="*/ 11 h 171"/>
                  <a:gd name="T18" fmla="*/ 0 w 117"/>
                  <a:gd name="T19" fmla="*/ 0 h 171"/>
                  <a:gd name="T20" fmla="*/ 21 w 117"/>
                  <a:gd name="T21" fmla="*/ 9 h 171"/>
                  <a:gd name="T22" fmla="*/ 42 w 117"/>
                  <a:gd name="T23" fmla="*/ 23 h 171"/>
                  <a:gd name="T24" fmla="*/ 49 w 117"/>
                  <a:gd name="T25" fmla="*/ 48 h 171"/>
                  <a:gd name="T26" fmla="*/ 67 w 117"/>
                  <a:gd name="T27" fmla="*/ 64 h 171"/>
                  <a:gd name="T28" fmla="*/ 70 w 117"/>
                  <a:gd name="T29" fmla="*/ 83 h 171"/>
                  <a:gd name="T30" fmla="*/ 70 w 117"/>
                  <a:gd name="T31" fmla="*/ 107 h 171"/>
                  <a:gd name="T32" fmla="*/ 74 w 117"/>
                  <a:gd name="T33" fmla="*/ 127 h 171"/>
                  <a:gd name="T34" fmla="*/ 70 w 117"/>
                  <a:gd name="T35" fmla="*/ 147 h 1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7"/>
                  <a:gd name="T55" fmla="*/ 0 h 171"/>
                  <a:gd name="T56" fmla="*/ 117 w 117"/>
                  <a:gd name="T57" fmla="*/ 171 h 1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7" h="171">
                    <a:moveTo>
                      <a:pt x="109" y="170"/>
                    </a:moveTo>
                    <a:lnTo>
                      <a:pt x="98" y="147"/>
                    </a:lnTo>
                    <a:lnTo>
                      <a:pt x="98" y="124"/>
                    </a:lnTo>
                    <a:lnTo>
                      <a:pt x="88" y="115"/>
                    </a:lnTo>
                    <a:lnTo>
                      <a:pt x="88" y="87"/>
                    </a:lnTo>
                    <a:lnTo>
                      <a:pt x="66" y="78"/>
                    </a:lnTo>
                    <a:lnTo>
                      <a:pt x="50" y="55"/>
                    </a:lnTo>
                    <a:lnTo>
                      <a:pt x="38" y="41"/>
                    </a:lnTo>
                    <a:lnTo>
                      <a:pt x="16" y="13"/>
                    </a:lnTo>
                    <a:lnTo>
                      <a:pt x="0" y="0"/>
                    </a:lnTo>
                    <a:lnTo>
                      <a:pt x="32" y="10"/>
                    </a:lnTo>
                    <a:lnTo>
                      <a:pt x="66" y="27"/>
                    </a:lnTo>
                    <a:lnTo>
                      <a:pt x="77" y="55"/>
                    </a:lnTo>
                    <a:lnTo>
                      <a:pt x="104" y="74"/>
                    </a:lnTo>
                    <a:lnTo>
                      <a:pt x="109" y="96"/>
                    </a:lnTo>
                    <a:lnTo>
                      <a:pt x="109" y="124"/>
                    </a:lnTo>
                    <a:lnTo>
                      <a:pt x="116" y="147"/>
                    </a:lnTo>
                    <a:lnTo>
                      <a:pt x="109" y="170"/>
                    </a:lnTo>
                  </a:path>
                </a:pathLst>
              </a:custGeom>
              <a:solidFill>
                <a:srgbClr val="402000"/>
              </a:solidFill>
              <a:ln w="12700" cap="rnd">
                <a:noFill/>
                <a:round/>
                <a:headEnd/>
                <a:tailEnd/>
              </a:ln>
            </p:spPr>
            <p:txBody>
              <a:bodyPr>
                <a:prstTxWarp prst="textNoShape">
                  <a:avLst/>
                </a:prstTxWarp>
              </a:bodyPr>
              <a:lstStyle/>
              <a:p>
                <a:endParaRPr lang="en-US"/>
              </a:p>
            </p:txBody>
          </p:sp>
          <p:sp>
            <p:nvSpPr>
              <p:cNvPr id="64" name="Freeform 51"/>
              <p:cNvSpPr>
                <a:spLocks/>
              </p:cNvSpPr>
              <p:nvPr/>
            </p:nvSpPr>
            <p:spPr bwMode="auto">
              <a:xfrm>
                <a:off x="1070" y="2168"/>
                <a:ext cx="47" cy="135"/>
              </a:xfrm>
              <a:custGeom>
                <a:avLst/>
                <a:gdLst>
                  <a:gd name="T0" fmla="*/ 43 w 74"/>
                  <a:gd name="T1" fmla="*/ 134 h 156"/>
                  <a:gd name="T2" fmla="*/ 46 w 74"/>
                  <a:gd name="T3" fmla="*/ 123 h 156"/>
                  <a:gd name="T4" fmla="*/ 46 w 74"/>
                  <a:gd name="T5" fmla="*/ 114 h 156"/>
                  <a:gd name="T6" fmla="*/ 43 w 74"/>
                  <a:gd name="T7" fmla="*/ 91 h 156"/>
                  <a:gd name="T8" fmla="*/ 40 w 74"/>
                  <a:gd name="T9" fmla="*/ 75 h 156"/>
                  <a:gd name="T10" fmla="*/ 36 w 74"/>
                  <a:gd name="T11" fmla="*/ 59 h 156"/>
                  <a:gd name="T12" fmla="*/ 30 w 74"/>
                  <a:gd name="T13" fmla="*/ 47 h 156"/>
                  <a:gd name="T14" fmla="*/ 24 w 74"/>
                  <a:gd name="T15" fmla="*/ 35 h 156"/>
                  <a:gd name="T16" fmla="*/ 24 w 74"/>
                  <a:gd name="T17" fmla="*/ 20 h 156"/>
                  <a:gd name="T18" fmla="*/ 0 w 74"/>
                  <a:gd name="T19" fmla="*/ 0 h 156"/>
                  <a:gd name="T20" fmla="*/ 13 w 74"/>
                  <a:gd name="T21" fmla="*/ 20 h 156"/>
                  <a:gd name="T22" fmla="*/ 17 w 74"/>
                  <a:gd name="T23" fmla="*/ 31 h 156"/>
                  <a:gd name="T24" fmla="*/ 24 w 74"/>
                  <a:gd name="T25" fmla="*/ 43 h 156"/>
                  <a:gd name="T26" fmla="*/ 27 w 74"/>
                  <a:gd name="T27" fmla="*/ 55 h 156"/>
                  <a:gd name="T28" fmla="*/ 30 w 74"/>
                  <a:gd name="T29" fmla="*/ 71 h 156"/>
                  <a:gd name="T30" fmla="*/ 33 w 74"/>
                  <a:gd name="T31" fmla="*/ 91 h 156"/>
                  <a:gd name="T32" fmla="*/ 43 w 74"/>
                  <a:gd name="T33" fmla="*/ 106 h 156"/>
                  <a:gd name="T34" fmla="*/ 43 w 74"/>
                  <a:gd name="T35" fmla="*/ 134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4"/>
                  <a:gd name="T55" fmla="*/ 0 h 156"/>
                  <a:gd name="T56" fmla="*/ 74 w 74"/>
                  <a:gd name="T57" fmla="*/ 156 h 1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4" h="156">
                    <a:moveTo>
                      <a:pt x="68" y="155"/>
                    </a:moveTo>
                    <a:lnTo>
                      <a:pt x="73" y="142"/>
                    </a:lnTo>
                    <a:lnTo>
                      <a:pt x="73" y="132"/>
                    </a:lnTo>
                    <a:lnTo>
                      <a:pt x="68" y="105"/>
                    </a:lnTo>
                    <a:lnTo>
                      <a:pt x="63" y="87"/>
                    </a:lnTo>
                    <a:lnTo>
                      <a:pt x="57" y="68"/>
                    </a:lnTo>
                    <a:lnTo>
                      <a:pt x="47" y="54"/>
                    </a:lnTo>
                    <a:lnTo>
                      <a:pt x="37" y="41"/>
                    </a:lnTo>
                    <a:lnTo>
                      <a:pt x="37" y="23"/>
                    </a:lnTo>
                    <a:lnTo>
                      <a:pt x="0" y="0"/>
                    </a:lnTo>
                    <a:lnTo>
                      <a:pt x="21" y="23"/>
                    </a:lnTo>
                    <a:lnTo>
                      <a:pt x="27" y="36"/>
                    </a:lnTo>
                    <a:lnTo>
                      <a:pt x="37" y="50"/>
                    </a:lnTo>
                    <a:lnTo>
                      <a:pt x="43" y="64"/>
                    </a:lnTo>
                    <a:lnTo>
                      <a:pt x="47" y="82"/>
                    </a:lnTo>
                    <a:lnTo>
                      <a:pt x="52" y="105"/>
                    </a:lnTo>
                    <a:lnTo>
                      <a:pt x="68" y="123"/>
                    </a:lnTo>
                    <a:lnTo>
                      <a:pt x="68" y="155"/>
                    </a:lnTo>
                  </a:path>
                </a:pathLst>
              </a:custGeom>
              <a:solidFill>
                <a:srgbClr val="402000"/>
              </a:solidFill>
              <a:ln w="12700" cap="rnd">
                <a:noFill/>
                <a:round/>
                <a:headEnd/>
                <a:tailEnd/>
              </a:ln>
            </p:spPr>
            <p:txBody>
              <a:bodyPr>
                <a:prstTxWarp prst="textNoShape">
                  <a:avLst/>
                </a:prstTxWarp>
              </a:bodyPr>
              <a:lstStyle/>
              <a:p>
                <a:endParaRPr lang="en-US"/>
              </a:p>
            </p:txBody>
          </p:sp>
          <p:sp>
            <p:nvSpPr>
              <p:cNvPr id="65" name="Freeform 52"/>
              <p:cNvSpPr>
                <a:spLocks/>
              </p:cNvSpPr>
              <p:nvPr/>
            </p:nvSpPr>
            <p:spPr bwMode="auto">
              <a:xfrm>
                <a:off x="1074" y="2157"/>
                <a:ext cx="60" cy="120"/>
              </a:xfrm>
              <a:custGeom>
                <a:avLst/>
                <a:gdLst>
                  <a:gd name="T0" fmla="*/ 59 w 93"/>
                  <a:gd name="T1" fmla="*/ 119 h 138"/>
                  <a:gd name="T2" fmla="*/ 48 w 93"/>
                  <a:gd name="T3" fmla="*/ 103 h 138"/>
                  <a:gd name="T4" fmla="*/ 41 w 93"/>
                  <a:gd name="T5" fmla="*/ 88 h 138"/>
                  <a:gd name="T6" fmla="*/ 41 w 93"/>
                  <a:gd name="T7" fmla="*/ 76 h 138"/>
                  <a:gd name="T8" fmla="*/ 38 w 93"/>
                  <a:gd name="T9" fmla="*/ 56 h 138"/>
                  <a:gd name="T10" fmla="*/ 28 w 93"/>
                  <a:gd name="T11" fmla="*/ 48 h 138"/>
                  <a:gd name="T12" fmla="*/ 25 w 93"/>
                  <a:gd name="T13" fmla="*/ 36 h 138"/>
                  <a:gd name="T14" fmla="*/ 25 w 93"/>
                  <a:gd name="T15" fmla="*/ 28 h 138"/>
                  <a:gd name="T16" fmla="*/ 14 w 93"/>
                  <a:gd name="T17" fmla="*/ 11 h 138"/>
                  <a:gd name="T18" fmla="*/ 0 w 93"/>
                  <a:gd name="T19" fmla="*/ 0 h 138"/>
                  <a:gd name="T20" fmla="*/ 14 w 93"/>
                  <a:gd name="T21" fmla="*/ 8 h 138"/>
                  <a:gd name="T22" fmla="*/ 28 w 93"/>
                  <a:gd name="T23" fmla="*/ 20 h 138"/>
                  <a:gd name="T24" fmla="*/ 35 w 93"/>
                  <a:gd name="T25" fmla="*/ 31 h 138"/>
                  <a:gd name="T26" fmla="*/ 41 w 93"/>
                  <a:gd name="T27" fmla="*/ 48 h 138"/>
                  <a:gd name="T28" fmla="*/ 48 w 93"/>
                  <a:gd name="T29" fmla="*/ 60 h 138"/>
                  <a:gd name="T30" fmla="*/ 52 w 93"/>
                  <a:gd name="T31" fmla="*/ 76 h 138"/>
                  <a:gd name="T32" fmla="*/ 52 w 93"/>
                  <a:gd name="T33" fmla="*/ 83 h 138"/>
                  <a:gd name="T34" fmla="*/ 55 w 93"/>
                  <a:gd name="T35" fmla="*/ 99 h 138"/>
                  <a:gd name="T36" fmla="*/ 59 w 93"/>
                  <a:gd name="T37" fmla="*/ 119 h 1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3"/>
                  <a:gd name="T58" fmla="*/ 0 h 138"/>
                  <a:gd name="T59" fmla="*/ 93 w 93"/>
                  <a:gd name="T60" fmla="*/ 138 h 1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3" h="138">
                    <a:moveTo>
                      <a:pt x="92" y="137"/>
                    </a:moveTo>
                    <a:lnTo>
                      <a:pt x="75" y="119"/>
                    </a:lnTo>
                    <a:lnTo>
                      <a:pt x="64" y="101"/>
                    </a:lnTo>
                    <a:lnTo>
                      <a:pt x="64" y="87"/>
                    </a:lnTo>
                    <a:lnTo>
                      <a:pt x="59" y="64"/>
                    </a:lnTo>
                    <a:lnTo>
                      <a:pt x="43" y="55"/>
                    </a:lnTo>
                    <a:lnTo>
                      <a:pt x="38" y="41"/>
                    </a:lnTo>
                    <a:lnTo>
                      <a:pt x="38" y="32"/>
                    </a:lnTo>
                    <a:lnTo>
                      <a:pt x="22" y="13"/>
                    </a:lnTo>
                    <a:lnTo>
                      <a:pt x="0" y="0"/>
                    </a:lnTo>
                    <a:lnTo>
                      <a:pt x="22" y="9"/>
                    </a:lnTo>
                    <a:lnTo>
                      <a:pt x="43" y="23"/>
                    </a:lnTo>
                    <a:lnTo>
                      <a:pt x="54" y="36"/>
                    </a:lnTo>
                    <a:lnTo>
                      <a:pt x="64" y="55"/>
                    </a:lnTo>
                    <a:lnTo>
                      <a:pt x="75" y="69"/>
                    </a:lnTo>
                    <a:lnTo>
                      <a:pt x="80" y="87"/>
                    </a:lnTo>
                    <a:lnTo>
                      <a:pt x="80" y="96"/>
                    </a:lnTo>
                    <a:lnTo>
                      <a:pt x="86" y="114"/>
                    </a:lnTo>
                    <a:lnTo>
                      <a:pt x="92" y="137"/>
                    </a:lnTo>
                  </a:path>
                </a:pathLst>
              </a:custGeom>
              <a:solidFill>
                <a:srgbClr val="402000"/>
              </a:solidFill>
              <a:ln w="12700" cap="rnd">
                <a:noFill/>
                <a:round/>
                <a:headEnd/>
                <a:tailEnd/>
              </a:ln>
            </p:spPr>
            <p:txBody>
              <a:bodyPr>
                <a:prstTxWarp prst="textNoShape">
                  <a:avLst/>
                </a:prstTxWarp>
              </a:bodyPr>
              <a:lstStyle/>
              <a:p>
                <a:endParaRPr lang="en-US"/>
              </a:p>
            </p:txBody>
          </p:sp>
          <p:sp>
            <p:nvSpPr>
              <p:cNvPr id="66" name="Freeform 53"/>
              <p:cNvSpPr>
                <a:spLocks/>
              </p:cNvSpPr>
              <p:nvPr/>
            </p:nvSpPr>
            <p:spPr bwMode="auto">
              <a:xfrm>
                <a:off x="1136" y="2234"/>
                <a:ext cx="21" cy="31"/>
              </a:xfrm>
              <a:custGeom>
                <a:avLst/>
                <a:gdLst>
                  <a:gd name="T0" fmla="*/ 0 w 33"/>
                  <a:gd name="T1" fmla="*/ 0 h 36"/>
                  <a:gd name="T2" fmla="*/ 4 w 33"/>
                  <a:gd name="T3" fmla="*/ 9 h 36"/>
                  <a:gd name="T4" fmla="*/ 10 w 33"/>
                  <a:gd name="T5" fmla="*/ 16 h 36"/>
                  <a:gd name="T6" fmla="*/ 18 w 33"/>
                  <a:gd name="T7" fmla="*/ 23 h 36"/>
                  <a:gd name="T8" fmla="*/ 18 w 33"/>
                  <a:gd name="T9" fmla="*/ 30 h 36"/>
                  <a:gd name="T10" fmla="*/ 20 w 33"/>
                  <a:gd name="T11" fmla="*/ 23 h 36"/>
                  <a:gd name="T12" fmla="*/ 12 w 33"/>
                  <a:gd name="T13" fmla="*/ 16 h 36"/>
                  <a:gd name="T14" fmla="*/ 6 w 33"/>
                  <a:gd name="T15" fmla="*/ 6 h 36"/>
                  <a:gd name="T16" fmla="*/ 0 w 33"/>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36"/>
                  <a:gd name="T29" fmla="*/ 33 w 33"/>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36">
                    <a:moveTo>
                      <a:pt x="0" y="0"/>
                    </a:moveTo>
                    <a:lnTo>
                      <a:pt x="6" y="11"/>
                    </a:lnTo>
                    <a:lnTo>
                      <a:pt x="15" y="19"/>
                    </a:lnTo>
                    <a:lnTo>
                      <a:pt x="28" y="27"/>
                    </a:lnTo>
                    <a:lnTo>
                      <a:pt x="28" y="35"/>
                    </a:lnTo>
                    <a:lnTo>
                      <a:pt x="32" y="27"/>
                    </a:lnTo>
                    <a:lnTo>
                      <a:pt x="19" y="19"/>
                    </a:lnTo>
                    <a:lnTo>
                      <a:pt x="10" y="7"/>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67" name="Freeform 54"/>
              <p:cNvSpPr>
                <a:spLocks/>
              </p:cNvSpPr>
              <p:nvPr/>
            </p:nvSpPr>
            <p:spPr bwMode="auto">
              <a:xfrm>
                <a:off x="1234" y="2141"/>
                <a:ext cx="20" cy="128"/>
              </a:xfrm>
              <a:custGeom>
                <a:avLst/>
                <a:gdLst>
                  <a:gd name="T0" fmla="*/ 19 w 32"/>
                  <a:gd name="T1" fmla="*/ 127 h 147"/>
                  <a:gd name="T2" fmla="*/ 9 w 32"/>
                  <a:gd name="T3" fmla="*/ 111 h 147"/>
                  <a:gd name="T4" fmla="*/ 6 w 32"/>
                  <a:gd name="T5" fmla="*/ 91 h 147"/>
                  <a:gd name="T6" fmla="*/ 3 w 32"/>
                  <a:gd name="T7" fmla="*/ 71 h 147"/>
                  <a:gd name="T8" fmla="*/ 0 w 32"/>
                  <a:gd name="T9" fmla="*/ 59 h 147"/>
                  <a:gd name="T10" fmla="*/ 3 w 32"/>
                  <a:gd name="T11" fmla="*/ 36 h 147"/>
                  <a:gd name="T12" fmla="*/ 6 w 32"/>
                  <a:gd name="T13" fmla="*/ 16 h 147"/>
                  <a:gd name="T14" fmla="*/ 11 w 32"/>
                  <a:gd name="T15" fmla="*/ 0 h 147"/>
                  <a:gd name="T16" fmla="*/ 9 w 32"/>
                  <a:gd name="T17" fmla="*/ 19 h 147"/>
                  <a:gd name="T18" fmla="*/ 6 w 32"/>
                  <a:gd name="T19" fmla="*/ 40 h 147"/>
                  <a:gd name="T20" fmla="*/ 6 w 32"/>
                  <a:gd name="T21" fmla="*/ 59 h 147"/>
                  <a:gd name="T22" fmla="*/ 9 w 32"/>
                  <a:gd name="T23" fmla="*/ 79 h 147"/>
                  <a:gd name="T24" fmla="*/ 11 w 32"/>
                  <a:gd name="T25" fmla="*/ 99 h 147"/>
                  <a:gd name="T26" fmla="*/ 19 w 32"/>
                  <a:gd name="T27" fmla="*/ 127 h 1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
                  <a:gd name="T43" fmla="*/ 0 h 147"/>
                  <a:gd name="T44" fmla="*/ 32 w 32"/>
                  <a:gd name="T45" fmla="*/ 147 h 1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 h="147">
                    <a:moveTo>
                      <a:pt x="31" y="146"/>
                    </a:moveTo>
                    <a:lnTo>
                      <a:pt x="14" y="127"/>
                    </a:lnTo>
                    <a:lnTo>
                      <a:pt x="10" y="105"/>
                    </a:lnTo>
                    <a:lnTo>
                      <a:pt x="4" y="81"/>
                    </a:lnTo>
                    <a:lnTo>
                      <a:pt x="0" y="68"/>
                    </a:lnTo>
                    <a:lnTo>
                      <a:pt x="4" y="41"/>
                    </a:lnTo>
                    <a:lnTo>
                      <a:pt x="10" y="18"/>
                    </a:lnTo>
                    <a:lnTo>
                      <a:pt x="18" y="0"/>
                    </a:lnTo>
                    <a:lnTo>
                      <a:pt x="14" y="22"/>
                    </a:lnTo>
                    <a:lnTo>
                      <a:pt x="10" y="46"/>
                    </a:lnTo>
                    <a:lnTo>
                      <a:pt x="10" y="68"/>
                    </a:lnTo>
                    <a:lnTo>
                      <a:pt x="14" y="91"/>
                    </a:lnTo>
                    <a:lnTo>
                      <a:pt x="18" y="114"/>
                    </a:lnTo>
                    <a:lnTo>
                      <a:pt x="31" y="146"/>
                    </a:lnTo>
                  </a:path>
                </a:pathLst>
              </a:custGeom>
              <a:solidFill>
                <a:srgbClr val="402000"/>
              </a:solidFill>
              <a:ln w="12700" cap="rnd">
                <a:noFill/>
                <a:round/>
                <a:headEnd/>
                <a:tailEnd/>
              </a:ln>
            </p:spPr>
            <p:txBody>
              <a:bodyPr>
                <a:prstTxWarp prst="textNoShape">
                  <a:avLst/>
                </a:prstTxWarp>
              </a:bodyPr>
              <a:lstStyle/>
              <a:p>
                <a:endParaRPr lang="en-US"/>
              </a:p>
            </p:txBody>
          </p:sp>
          <p:sp>
            <p:nvSpPr>
              <p:cNvPr id="68" name="Freeform 55"/>
              <p:cNvSpPr>
                <a:spLocks/>
              </p:cNvSpPr>
              <p:nvPr/>
            </p:nvSpPr>
            <p:spPr bwMode="auto">
              <a:xfrm>
                <a:off x="1144" y="2149"/>
                <a:ext cx="55" cy="99"/>
              </a:xfrm>
              <a:custGeom>
                <a:avLst/>
                <a:gdLst>
                  <a:gd name="T0" fmla="*/ 54 w 86"/>
                  <a:gd name="T1" fmla="*/ 98 h 114"/>
                  <a:gd name="T2" fmla="*/ 44 w 86"/>
                  <a:gd name="T3" fmla="*/ 82 h 114"/>
                  <a:gd name="T4" fmla="*/ 44 w 86"/>
                  <a:gd name="T5" fmla="*/ 63 h 114"/>
                  <a:gd name="T6" fmla="*/ 33 w 86"/>
                  <a:gd name="T7" fmla="*/ 47 h 114"/>
                  <a:gd name="T8" fmla="*/ 30 w 86"/>
                  <a:gd name="T9" fmla="*/ 28 h 114"/>
                  <a:gd name="T10" fmla="*/ 20 w 86"/>
                  <a:gd name="T11" fmla="*/ 19 h 114"/>
                  <a:gd name="T12" fmla="*/ 10 w 86"/>
                  <a:gd name="T13" fmla="*/ 4 h 114"/>
                  <a:gd name="T14" fmla="*/ 0 w 86"/>
                  <a:gd name="T15" fmla="*/ 0 h 114"/>
                  <a:gd name="T16" fmla="*/ 13 w 86"/>
                  <a:gd name="T17" fmla="*/ 0 h 114"/>
                  <a:gd name="T18" fmla="*/ 30 w 86"/>
                  <a:gd name="T19" fmla="*/ 17 h 114"/>
                  <a:gd name="T20" fmla="*/ 41 w 86"/>
                  <a:gd name="T21" fmla="*/ 23 h 114"/>
                  <a:gd name="T22" fmla="*/ 47 w 86"/>
                  <a:gd name="T23" fmla="*/ 39 h 114"/>
                  <a:gd name="T24" fmla="*/ 54 w 86"/>
                  <a:gd name="T25" fmla="*/ 63 h 114"/>
                  <a:gd name="T26" fmla="*/ 54 w 86"/>
                  <a:gd name="T27" fmla="*/ 98 h 1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6"/>
                  <a:gd name="T43" fmla="*/ 0 h 114"/>
                  <a:gd name="T44" fmla="*/ 86 w 86"/>
                  <a:gd name="T45" fmla="*/ 114 h 1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6" h="114">
                    <a:moveTo>
                      <a:pt x="85" y="113"/>
                    </a:moveTo>
                    <a:lnTo>
                      <a:pt x="69" y="94"/>
                    </a:lnTo>
                    <a:lnTo>
                      <a:pt x="69" y="72"/>
                    </a:lnTo>
                    <a:lnTo>
                      <a:pt x="52" y="54"/>
                    </a:lnTo>
                    <a:lnTo>
                      <a:pt x="47" y="32"/>
                    </a:lnTo>
                    <a:lnTo>
                      <a:pt x="31" y="22"/>
                    </a:lnTo>
                    <a:lnTo>
                      <a:pt x="16" y="5"/>
                    </a:lnTo>
                    <a:lnTo>
                      <a:pt x="0" y="0"/>
                    </a:lnTo>
                    <a:lnTo>
                      <a:pt x="21" y="0"/>
                    </a:lnTo>
                    <a:lnTo>
                      <a:pt x="47" y="19"/>
                    </a:lnTo>
                    <a:lnTo>
                      <a:pt x="64" y="27"/>
                    </a:lnTo>
                    <a:lnTo>
                      <a:pt x="74" y="45"/>
                    </a:lnTo>
                    <a:lnTo>
                      <a:pt x="85" y="72"/>
                    </a:lnTo>
                    <a:lnTo>
                      <a:pt x="85" y="113"/>
                    </a:lnTo>
                  </a:path>
                </a:pathLst>
              </a:custGeom>
              <a:solidFill>
                <a:srgbClr val="402000"/>
              </a:solidFill>
              <a:ln w="12700" cap="rnd">
                <a:noFill/>
                <a:round/>
                <a:headEnd/>
                <a:tailEnd/>
              </a:ln>
            </p:spPr>
            <p:txBody>
              <a:bodyPr>
                <a:prstTxWarp prst="textNoShape">
                  <a:avLst/>
                </a:prstTxWarp>
              </a:bodyPr>
              <a:lstStyle/>
              <a:p>
                <a:endParaRPr lang="en-US"/>
              </a:p>
            </p:txBody>
          </p:sp>
          <p:sp>
            <p:nvSpPr>
              <p:cNvPr id="69" name="Freeform 56"/>
              <p:cNvSpPr>
                <a:spLocks/>
              </p:cNvSpPr>
              <p:nvPr/>
            </p:nvSpPr>
            <p:spPr bwMode="auto">
              <a:xfrm>
                <a:off x="1210" y="2121"/>
                <a:ext cx="12" cy="110"/>
              </a:xfrm>
              <a:custGeom>
                <a:avLst/>
                <a:gdLst>
                  <a:gd name="T0" fmla="*/ 7 w 19"/>
                  <a:gd name="T1" fmla="*/ 109 h 126"/>
                  <a:gd name="T2" fmla="*/ 4 w 19"/>
                  <a:gd name="T3" fmla="*/ 98 h 126"/>
                  <a:gd name="T4" fmla="*/ 2 w 19"/>
                  <a:gd name="T5" fmla="*/ 74 h 126"/>
                  <a:gd name="T6" fmla="*/ 0 w 19"/>
                  <a:gd name="T7" fmla="*/ 58 h 126"/>
                  <a:gd name="T8" fmla="*/ 0 w 19"/>
                  <a:gd name="T9" fmla="*/ 39 h 126"/>
                  <a:gd name="T10" fmla="*/ 2 w 19"/>
                  <a:gd name="T11" fmla="*/ 24 h 126"/>
                  <a:gd name="T12" fmla="*/ 9 w 19"/>
                  <a:gd name="T13" fmla="*/ 7 h 126"/>
                  <a:gd name="T14" fmla="*/ 11 w 19"/>
                  <a:gd name="T15" fmla="*/ 0 h 126"/>
                  <a:gd name="T16" fmla="*/ 9 w 19"/>
                  <a:gd name="T17" fmla="*/ 16 h 126"/>
                  <a:gd name="T18" fmla="*/ 4 w 19"/>
                  <a:gd name="T19" fmla="*/ 35 h 126"/>
                  <a:gd name="T20" fmla="*/ 4 w 19"/>
                  <a:gd name="T21" fmla="*/ 51 h 126"/>
                  <a:gd name="T22" fmla="*/ 4 w 19"/>
                  <a:gd name="T23" fmla="*/ 79 h 126"/>
                  <a:gd name="T24" fmla="*/ 7 w 19"/>
                  <a:gd name="T25" fmla="*/ 93 h 126"/>
                  <a:gd name="T26" fmla="*/ 7 w 19"/>
                  <a:gd name="T27" fmla="*/ 109 h 1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
                  <a:gd name="T43" fmla="*/ 0 h 126"/>
                  <a:gd name="T44" fmla="*/ 19 w 19"/>
                  <a:gd name="T45" fmla="*/ 126 h 1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 h="126">
                    <a:moveTo>
                      <a:pt x="11" y="125"/>
                    </a:moveTo>
                    <a:lnTo>
                      <a:pt x="7" y="112"/>
                    </a:lnTo>
                    <a:lnTo>
                      <a:pt x="3" y="85"/>
                    </a:lnTo>
                    <a:lnTo>
                      <a:pt x="0" y="67"/>
                    </a:lnTo>
                    <a:lnTo>
                      <a:pt x="0" y="45"/>
                    </a:lnTo>
                    <a:lnTo>
                      <a:pt x="3" y="27"/>
                    </a:lnTo>
                    <a:lnTo>
                      <a:pt x="15" y="8"/>
                    </a:lnTo>
                    <a:lnTo>
                      <a:pt x="18" y="0"/>
                    </a:lnTo>
                    <a:lnTo>
                      <a:pt x="15" y="18"/>
                    </a:lnTo>
                    <a:lnTo>
                      <a:pt x="7" y="40"/>
                    </a:lnTo>
                    <a:lnTo>
                      <a:pt x="7" y="58"/>
                    </a:lnTo>
                    <a:lnTo>
                      <a:pt x="7" y="90"/>
                    </a:lnTo>
                    <a:lnTo>
                      <a:pt x="11" y="107"/>
                    </a:lnTo>
                    <a:lnTo>
                      <a:pt x="11" y="125"/>
                    </a:lnTo>
                  </a:path>
                </a:pathLst>
              </a:custGeom>
              <a:solidFill>
                <a:srgbClr val="402000"/>
              </a:solidFill>
              <a:ln w="12700" cap="rnd">
                <a:noFill/>
                <a:round/>
                <a:headEnd/>
                <a:tailEnd/>
              </a:ln>
            </p:spPr>
            <p:txBody>
              <a:bodyPr>
                <a:prstTxWarp prst="textNoShape">
                  <a:avLst/>
                </a:prstTxWarp>
              </a:bodyPr>
              <a:lstStyle/>
              <a:p>
                <a:endParaRPr lang="en-US"/>
              </a:p>
            </p:txBody>
          </p:sp>
          <p:sp>
            <p:nvSpPr>
              <p:cNvPr id="70" name="Freeform 57"/>
              <p:cNvSpPr>
                <a:spLocks/>
              </p:cNvSpPr>
              <p:nvPr/>
            </p:nvSpPr>
            <p:spPr bwMode="auto">
              <a:xfrm>
                <a:off x="1269" y="2175"/>
                <a:ext cx="11" cy="86"/>
              </a:xfrm>
              <a:custGeom>
                <a:avLst/>
                <a:gdLst>
                  <a:gd name="T0" fmla="*/ 2 w 17"/>
                  <a:gd name="T1" fmla="*/ 0 h 100"/>
                  <a:gd name="T2" fmla="*/ 0 w 17"/>
                  <a:gd name="T3" fmla="*/ 19 h 100"/>
                  <a:gd name="T4" fmla="*/ 2 w 17"/>
                  <a:gd name="T5" fmla="*/ 39 h 100"/>
                  <a:gd name="T6" fmla="*/ 6 w 17"/>
                  <a:gd name="T7" fmla="*/ 54 h 100"/>
                  <a:gd name="T8" fmla="*/ 6 w 17"/>
                  <a:gd name="T9" fmla="*/ 66 h 100"/>
                  <a:gd name="T10" fmla="*/ 10 w 17"/>
                  <a:gd name="T11" fmla="*/ 85 h 100"/>
                  <a:gd name="T12" fmla="*/ 10 w 17"/>
                  <a:gd name="T13" fmla="*/ 70 h 100"/>
                  <a:gd name="T14" fmla="*/ 8 w 17"/>
                  <a:gd name="T15" fmla="*/ 51 h 100"/>
                  <a:gd name="T16" fmla="*/ 5 w 17"/>
                  <a:gd name="T17" fmla="*/ 39 h 100"/>
                  <a:gd name="T18" fmla="*/ 5 w 17"/>
                  <a:gd name="T19" fmla="*/ 23 h 100"/>
                  <a:gd name="T20" fmla="*/ 2 w 17"/>
                  <a:gd name="T21" fmla="*/ 0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00"/>
                  <a:gd name="T35" fmla="*/ 17 w 17"/>
                  <a:gd name="T36" fmla="*/ 100 h 1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00">
                    <a:moveTo>
                      <a:pt x="3" y="0"/>
                    </a:moveTo>
                    <a:lnTo>
                      <a:pt x="0" y="22"/>
                    </a:lnTo>
                    <a:lnTo>
                      <a:pt x="3" y="45"/>
                    </a:lnTo>
                    <a:lnTo>
                      <a:pt x="9" y="63"/>
                    </a:lnTo>
                    <a:lnTo>
                      <a:pt x="9" y="77"/>
                    </a:lnTo>
                    <a:lnTo>
                      <a:pt x="16" y="99"/>
                    </a:lnTo>
                    <a:lnTo>
                      <a:pt x="16" y="81"/>
                    </a:lnTo>
                    <a:lnTo>
                      <a:pt x="13" y="59"/>
                    </a:lnTo>
                    <a:lnTo>
                      <a:pt x="7" y="45"/>
                    </a:lnTo>
                    <a:lnTo>
                      <a:pt x="7" y="27"/>
                    </a:lnTo>
                    <a:lnTo>
                      <a:pt x="3" y="0"/>
                    </a:lnTo>
                  </a:path>
                </a:pathLst>
              </a:custGeom>
              <a:solidFill>
                <a:srgbClr val="402000"/>
              </a:solidFill>
              <a:ln w="12700" cap="rnd">
                <a:noFill/>
                <a:round/>
                <a:headEnd/>
                <a:tailEnd/>
              </a:ln>
            </p:spPr>
            <p:txBody>
              <a:bodyPr>
                <a:prstTxWarp prst="textNoShape">
                  <a:avLst/>
                </a:prstTxWarp>
              </a:bodyPr>
              <a:lstStyle/>
              <a:p>
                <a:endParaRPr lang="en-US"/>
              </a:p>
            </p:txBody>
          </p:sp>
          <p:sp>
            <p:nvSpPr>
              <p:cNvPr id="71" name="Freeform 58"/>
              <p:cNvSpPr>
                <a:spLocks/>
              </p:cNvSpPr>
              <p:nvPr/>
            </p:nvSpPr>
            <p:spPr bwMode="auto">
              <a:xfrm>
                <a:off x="1296" y="2306"/>
                <a:ext cx="1" cy="64"/>
              </a:xfrm>
              <a:custGeom>
                <a:avLst/>
                <a:gdLst>
                  <a:gd name="T0" fmla="*/ 0 w 1"/>
                  <a:gd name="T1" fmla="*/ 0 h 74"/>
                  <a:gd name="T2" fmla="*/ 0 w 1"/>
                  <a:gd name="T3" fmla="*/ 16 h 74"/>
                  <a:gd name="T4" fmla="*/ 0 w 1"/>
                  <a:gd name="T5" fmla="*/ 29 h 74"/>
                  <a:gd name="T6" fmla="*/ 0 w 1"/>
                  <a:gd name="T7" fmla="*/ 48 h 74"/>
                  <a:gd name="T8" fmla="*/ 0 w 1"/>
                  <a:gd name="T9" fmla="*/ 63 h 74"/>
                  <a:gd name="T10" fmla="*/ 0 w 1"/>
                  <a:gd name="T11" fmla="*/ 48 h 74"/>
                  <a:gd name="T12" fmla="*/ 0 w 1"/>
                  <a:gd name="T13" fmla="*/ 26 h 74"/>
                  <a:gd name="T14" fmla="*/ 0 w 1"/>
                  <a:gd name="T15" fmla="*/ 0 h 7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74"/>
                  <a:gd name="T26" fmla="*/ 1 w 1"/>
                  <a:gd name="T27" fmla="*/ 74 h 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74">
                    <a:moveTo>
                      <a:pt x="0" y="0"/>
                    </a:moveTo>
                    <a:lnTo>
                      <a:pt x="0" y="18"/>
                    </a:lnTo>
                    <a:lnTo>
                      <a:pt x="0" y="34"/>
                    </a:lnTo>
                    <a:lnTo>
                      <a:pt x="0" y="56"/>
                    </a:lnTo>
                    <a:lnTo>
                      <a:pt x="0" y="73"/>
                    </a:lnTo>
                    <a:lnTo>
                      <a:pt x="0" y="56"/>
                    </a:lnTo>
                    <a:lnTo>
                      <a:pt x="0" y="30"/>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72" name="Freeform 59"/>
              <p:cNvSpPr>
                <a:spLocks/>
              </p:cNvSpPr>
              <p:nvPr/>
            </p:nvSpPr>
            <p:spPr bwMode="auto">
              <a:xfrm>
                <a:off x="1035" y="2128"/>
                <a:ext cx="134" cy="87"/>
              </a:xfrm>
              <a:custGeom>
                <a:avLst/>
                <a:gdLst>
                  <a:gd name="T0" fmla="*/ 133 w 209"/>
                  <a:gd name="T1" fmla="*/ 86 h 99"/>
                  <a:gd name="T2" fmla="*/ 119 w 209"/>
                  <a:gd name="T3" fmla="*/ 67 h 99"/>
                  <a:gd name="T4" fmla="*/ 105 w 209"/>
                  <a:gd name="T5" fmla="*/ 52 h 99"/>
                  <a:gd name="T6" fmla="*/ 85 w 209"/>
                  <a:gd name="T7" fmla="*/ 47 h 99"/>
                  <a:gd name="T8" fmla="*/ 74 w 209"/>
                  <a:gd name="T9" fmla="*/ 39 h 99"/>
                  <a:gd name="T10" fmla="*/ 60 w 209"/>
                  <a:gd name="T11" fmla="*/ 28 h 99"/>
                  <a:gd name="T12" fmla="*/ 48 w 209"/>
                  <a:gd name="T13" fmla="*/ 24 h 99"/>
                  <a:gd name="T14" fmla="*/ 26 w 209"/>
                  <a:gd name="T15" fmla="*/ 19 h 99"/>
                  <a:gd name="T16" fmla="*/ 12 w 209"/>
                  <a:gd name="T17" fmla="*/ 12 h 99"/>
                  <a:gd name="T18" fmla="*/ 0 w 209"/>
                  <a:gd name="T19" fmla="*/ 0 h 99"/>
                  <a:gd name="T20" fmla="*/ 15 w 209"/>
                  <a:gd name="T21" fmla="*/ 8 h 99"/>
                  <a:gd name="T22" fmla="*/ 37 w 209"/>
                  <a:gd name="T23" fmla="*/ 16 h 99"/>
                  <a:gd name="T24" fmla="*/ 56 w 209"/>
                  <a:gd name="T25" fmla="*/ 16 h 99"/>
                  <a:gd name="T26" fmla="*/ 67 w 209"/>
                  <a:gd name="T27" fmla="*/ 24 h 99"/>
                  <a:gd name="T28" fmla="*/ 78 w 209"/>
                  <a:gd name="T29" fmla="*/ 28 h 99"/>
                  <a:gd name="T30" fmla="*/ 82 w 209"/>
                  <a:gd name="T31" fmla="*/ 39 h 99"/>
                  <a:gd name="T32" fmla="*/ 108 w 209"/>
                  <a:gd name="T33" fmla="*/ 39 h 99"/>
                  <a:gd name="T34" fmla="*/ 119 w 209"/>
                  <a:gd name="T35" fmla="*/ 52 h 99"/>
                  <a:gd name="T36" fmla="*/ 133 w 209"/>
                  <a:gd name="T37" fmla="*/ 70 h 99"/>
                  <a:gd name="T38" fmla="*/ 133 w 209"/>
                  <a:gd name="T39" fmla="*/ 86 h 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9"/>
                  <a:gd name="T61" fmla="*/ 0 h 99"/>
                  <a:gd name="T62" fmla="*/ 209 w 209"/>
                  <a:gd name="T63" fmla="*/ 99 h 9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9" h="99">
                    <a:moveTo>
                      <a:pt x="208" y="98"/>
                    </a:moveTo>
                    <a:lnTo>
                      <a:pt x="185" y="76"/>
                    </a:lnTo>
                    <a:lnTo>
                      <a:pt x="163" y="59"/>
                    </a:lnTo>
                    <a:lnTo>
                      <a:pt x="133" y="54"/>
                    </a:lnTo>
                    <a:lnTo>
                      <a:pt x="116" y="44"/>
                    </a:lnTo>
                    <a:lnTo>
                      <a:pt x="93" y="32"/>
                    </a:lnTo>
                    <a:lnTo>
                      <a:pt x="75" y="27"/>
                    </a:lnTo>
                    <a:lnTo>
                      <a:pt x="41" y="22"/>
                    </a:lnTo>
                    <a:lnTo>
                      <a:pt x="18" y="14"/>
                    </a:lnTo>
                    <a:lnTo>
                      <a:pt x="0" y="0"/>
                    </a:lnTo>
                    <a:lnTo>
                      <a:pt x="24" y="9"/>
                    </a:lnTo>
                    <a:lnTo>
                      <a:pt x="58" y="18"/>
                    </a:lnTo>
                    <a:lnTo>
                      <a:pt x="87" y="18"/>
                    </a:lnTo>
                    <a:lnTo>
                      <a:pt x="105" y="27"/>
                    </a:lnTo>
                    <a:lnTo>
                      <a:pt x="122" y="32"/>
                    </a:lnTo>
                    <a:lnTo>
                      <a:pt x="128" y="44"/>
                    </a:lnTo>
                    <a:lnTo>
                      <a:pt x="169" y="44"/>
                    </a:lnTo>
                    <a:lnTo>
                      <a:pt x="185" y="59"/>
                    </a:lnTo>
                    <a:lnTo>
                      <a:pt x="208" y="80"/>
                    </a:lnTo>
                    <a:lnTo>
                      <a:pt x="208" y="98"/>
                    </a:lnTo>
                  </a:path>
                </a:pathLst>
              </a:custGeom>
              <a:solidFill>
                <a:srgbClr val="402000"/>
              </a:solidFill>
              <a:ln w="12700" cap="rnd">
                <a:noFill/>
                <a:round/>
                <a:headEnd/>
                <a:tailEnd/>
              </a:ln>
            </p:spPr>
            <p:txBody>
              <a:bodyPr>
                <a:prstTxWarp prst="textNoShape">
                  <a:avLst/>
                </a:prstTxWarp>
              </a:bodyPr>
              <a:lstStyle/>
              <a:p>
                <a:endParaRPr lang="en-US"/>
              </a:p>
            </p:txBody>
          </p:sp>
          <p:sp>
            <p:nvSpPr>
              <p:cNvPr id="73" name="Freeform 60"/>
              <p:cNvSpPr>
                <a:spLocks/>
              </p:cNvSpPr>
              <p:nvPr/>
            </p:nvSpPr>
            <p:spPr bwMode="auto">
              <a:xfrm>
                <a:off x="910" y="2061"/>
                <a:ext cx="153" cy="100"/>
              </a:xfrm>
              <a:custGeom>
                <a:avLst/>
                <a:gdLst>
                  <a:gd name="T0" fmla="*/ 152 w 238"/>
                  <a:gd name="T1" fmla="*/ 99 h 115"/>
                  <a:gd name="T2" fmla="*/ 134 w 238"/>
                  <a:gd name="T3" fmla="*/ 91 h 115"/>
                  <a:gd name="T4" fmla="*/ 123 w 238"/>
                  <a:gd name="T5" fmla="*/ 83 h 115"/>
                  <a:gd name="T6" fmla="*/ 111 w 238"/>
                  <a:gd name="T7" fmla="*/ 71 h 115"/>
                  <a:gd name="T8" fmla="*/ 96 w 238"/>
                  <a:gd name="T9" fmla="*/ 56 h 115"/>
                  <a:gd name="T10" fmla="*/ 82 w 238"/>
                  <a:gd name="T11" fmla="*/ 43 h 115"/>
                  <a:gd name="T12" fmla="*/ 63 w 238"/>
                  <a:gd name="T13" fmla="*/ 37 h 115"/>
                  <a:gd name="T14" fmla="*/ 45 w 238"/>
                  <a:gd name="T15" fmla="*/ 28 h 115"/>
                  <a:gd name="T16" fmla="*/ 33 w 238"/>
                  <a:gd name="T17" fmla="*/ 20 h 115"/>
                  <a:gd name="T18" fmla="*/ 15 w 238"/>
                  <a:gd name="T19" fmla="*/ 8 h 115"/>
                  <a:gd name="T20" fmla="*/ 0 w 238"/>
                  <a:gd name="T21" fmla="*/ 0 h 115"/>
                  <a:gd name="T22" fmla="*/ 11 w 238"/>
                  <a:gd name="T23" fmla="*/ 4 h 115"/>
                  <a:gd name="T24" fmla="*/ 22 w 238"/>
                  <a:gd name="T25" fmla="*/ 12 h 115"/>
                  <a:gd name="T26" fmla="*/ 45 w 238"/>
                  <a:gd name="T27" fmla="*/ 20 h 115"/>
                  <a:gd name="T28" fmla="*/ 56 w 238"/>
                  <a:gd name="T29" fmla="*/ 28 h 115"/>
                  <a:gd name="T30" fmla="*/ 70 w 238"/>
                  <a:gd name="T31" fmla="*/ 32 h 115"/>
                  <a:gd name="T32" fmla="*/ 93 w 238"/>
                  <a:gd name="T33" fmla="*/ 48 h 115"/>
                  <a:gd name="T34" fmla="*/ 111 w 238"/>
                  <a:gd name="T35" fmla="*/ 63 h 115"/>
                  <a:gd name="T36" fmla="*/ 127 w 238"/>
                  <a:gd name="T37" fmla="*/ 79 h 115"/>
                  <a:gd name="T38" fmla="*/ 138 w 238"/>
                  <a:gd name="T39" fmla="*/ 91 h 115"/>
                  <a:gd name="T40" fmla="*/ 152 w 238"/>
                  <a:gd name="T41" fmla="*/ 99 h 1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8"/>
                  <a:gd name="T64" fmla="*/ 0 h 115"/>
                  <a:gd name="T65" fmla="*/ 238 w 238"/>
                  <a:gd name="T66" fmla="*/ 115 h 1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8" h="115">
                    <a:moveTo>
                      <a:pt x="237" y="114"/>
                    </a:moveTo>
                    <a:lnTo>
                      <a:pt x="209" y="105"/>
                    </a:lnTo>
                    <a:lnTo>
                      <a:pt x="192" y="95"/>
                    </a:lnTo>
                    <a:lnTo>
                      <a:pt x="173" y="82"/>
                    </a:lnTo>
                    <a:lnTo>
                      <a:pt x="150" y="64"/>
                    </a:lnTo>
                    <a:lnTo>
                      <a:pt x="128" y="50"/>
                    </a:lnTo>
                    <a:lnTo>
                      <a:pt x="98" y="42"/>
                    </a:lnTo>
                    <a:lnTo>
                      <a:pt x="70" y="32"/>
                    </a:lnTo>
                    <a:lnTo>
                      <a:pt x="52" y="23"/>
                    </a:lnTo>
                    <a:lnTo>
                      <a:pt x="23" y="9"/>
                    </a:lnTo>
                    <a:lnTo>
                      <a:pt x="0" y="0"/>
                    </a:lnTo>
                    <a:lnTo>
                      <a:pt x="17" y="5"/>
                    </a:lnTo>
                    <a:lnTo>
                      <a:pt x="34" y="14"/>
                    </a:lnTo>
                    <a:lnTo>
                      <a:pt x="70" y="23"/>
                    </a:lnTo>
                    <a:lnTo>
                      <a:pt x="87" y="32"/>
                    </a:lnTo>
                    <a:lnTo>
                      <a:pt x="109" y="37"/>
                    </a:lnTo>
                    <a:lnTo>
                      <a:pt x="145" y="55"/>
                    </a:lnTo>
                    <a:lnTo>
                      <a:pt x="173" y="72"/>
                    </a:lnTo>
                    <a:lnTo>
                      <a:pt x="198" y="91"/>
                    </a:lnTo>
                    <a:lnTo>
                      <a:pt x="214" y="105"/>
                    </a:lnTo>
                    <a:lnTo>
                      <a:pt x="237" y="114"/>
                    </a:lnTo>
                  </a:path>
                </a:pathLst>
              </a:custGeom>
              <a:solidFill>
                <a:srgbClr val="402000"/>
              </a:solidFill>
              <a:ln w="12700" cap="rnd">
                <a:noFill/>
                <a:round/>
                <a:headEnd/>
                <a:tailEnd/>
              </a:ln>
            </p:spPr>
            <p:txBody>
              <a:bodyPr>
                <a:prstTxWarp prst="textNoShape">
                  <a:avLst/>
                </a:prstTxWarp>
              </a:bodyPr>
              <a:lstStyle/>
              <a:p>
                <a:endParaRPr lang="en-US"/>
              </a:p>
            </p:txBody>
          </p:sp>
          <p:sp>
            <p:nvSpPr>
              <p:cNvPr id="74" name="Freeform 61"/>
              <p:cNvSpPr>
                <a:spLocks/>
              </p:cNvSpPr>
              <p:nvPr/>
            </p:nvSpPr>
            <p:spPr bwMode="auto">
              <a:xfrm>
                <a:off x="993" y="2022"/>
                <a:ext cx="35" cy="17"/>
              </a:xfrm>
              <a:custGeom>
                <a:avLst/>
                <a:gdLst>
                  <a:gd name="T0" fmla="*/ 0 w 55"/>
                  <a:gd name="T1" fmla="*/ 0 h 19"/>
                  <a:gd name="T2" fmla="*/ 0 w 55"/>
                  <a:gd name="T3" fmla="*/ 6 h 19"/>
                  <a:gd name="T4" fmla="*/ 10 w 55"/>
                  <a:gd name="T5" fmla="*/ 13 h 19"/>
                  <a:gd name="T6" fmla="*/ 18 w 55"/>
                  <a:gd name="T7" fmla="*/ 16 h 19"/>
                  <a:gd name="T8" fmla="*/ 34 w 55"/>
                  <a:gd name="T9" fmla="*/ 13 h 19"/>
                  <a:gd name="T10" fmla="*/ 34 w 55"/>
                  <a:gd name="T11" fmla="*/ 11 h 19"/>
                  <a:gd name="T12" fmla="*/ 28 w 55"/>
                  <a:gd name="T13" fmla="*/ 13 h 19"/>
                  <a:gd name="T14" fmla="*/ 16 w 55"/>
                  <a:gd name="T15" fmla="*/ 13 h 19"/>
                  <a:gd name="T16" fmla="*/ 10 w 55"/>
                  <a:gd name="T17" fmla="*/ 11 h 19"/>
                  <a:gd name="T18" fmla="*/ 0 w 55"/>
                  <a:gd name="T19" fmla="*/ 0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
                  <a:gd name="T31" fmla="*/ 0 h 19"/>
                  <a:gd name="T32" fmla="*/ 55 w 55"/>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 h="19">
                    <a:moveTo>
                      <a:pt x="0" y="0"/>
                    </a:moveTo>
                    <a:lnTo>
                      <a:pt x="0" y="7"/>
                    </a:lnTo>
                    <a:lnTo>
                      <a:pt x="15" y="14"/>
                    </a:lnTo>
                    <a:lnTo>
                      <a:pt x="29" y="18"/>
                    </a:lnTo>
                    <a:lnTo>
                      <a:pt x="54" y="14"/>
                    </a:lnTo>
                    <a:lnTo>
                      <a:pt x="54" y="12"/>
                    </a:lnTo>
                    <a:lnTo>
                      <a:pt x="44" y="14"/>
                    </a:lnTo>
                    <a:lnTo>
                      <a:pt x="25" y="14"/>
                    </a:lnTo>
                    <a:lnTo>
                      <a:pt x="15" y="12"/>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75" name="Freeform 62"/>
              <p:cNvSpPr>
                <a:spLocks/>
              </p:cNvSpPr>
              <p:nvPr/>
            </p:nvSpPr>
            <p:spPr bwMode="auto">
              <a:xfrm>
                <a:off x="997" y="2011"/>
                <a:ext cx="15" cy="15"/>
              </a:xfrm>
              <a:custGeom>
                <a:avLst/>
                <a:gdLst>
                  <a:gd name="T0" fmla="*/ 0 w 24"/>
                  <a:gd name="T1" fmla="*/ 0 h 17"/>
                  <a:gd name="T2" fmla="*/ 0 w 24"/>
                  <a:gd name="T3" fmla="*/ 8 h 17"/>
                  <a:gd name="T4" fmla="*/ 3 w 24"/>
                  <a:gd name="T5" fmla="*/ 11 h 17"/>
                  <a:gd name="T6" fmla="*/ 8 w 24"/>
                  <a:gd name="T7" fmla="*/ 14 h 17"/>
                  <a:gd name="T8" fmla="*/ 14 w 24"/>
                  <a:gd name="T9" fmla="*/ 14 h 17"/>
                  <a:gd name="T10" fmla="*/ 8 w 24"/>
                  <a:gd name="T11" fmla="*/ 11 h 17"/>
                  <a:gd name="T12" fmla="*/ 5 w 24"/>
                  <a:gd name="T13" fmla="*/ 8 h 17"/>
                  <a:gd name="T14" fmla="*/ 0 w 24"/>
                  <a:gd name="T15" fmla="*/ 0 h 17"/>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7"/>
                  <a:gd name="T26" fmla="*/ 24 w 24"/>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7">
                    <a:moveTo>
                      <a:pt x="0" y="0"/>
                    </a:moveTo>
                    <a:lnTo>
                      <a:pt x="0" y="9"/>
                    </a:lnTo>
                    <a:lnTo>
                      <a:pt x="4" y="13"/>
                    </a:lnTo>
                    <a:lnTo>
                      <a:pt x="12" y="16"/>
                    </a:lnTo>
                    <a:lnTo>
                      <a:pt x="23" y="16"/>
                    </a:lnTo>
                    <a:lnTo>
                      <a:pt x="12" y="13"/>
                    </a:lnTo>
                    <a:lnTo>
                      <a:pt x="8" y="9"/>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76" name="Freeform 63"/>
              <p:cNvSpPr>
                <a:spLocks/>
              </p:cNvSpPr>
              <p:nvPr/>
            </p:nvSpPr>
            <p:spPr bwMode="auto">
              <a:xfrm>
                <a:off x="1004" y="2002"/>
                <a:ext cx="24" cy="20"/>
              </a:xfrm>
              <a:custGeom>
                <a:avLst/>
                <a:gdLst>
                  <a:gd name="T0" fmla="*/ 3 w 37"/>
                  <a:gd name="T1" fmla="*/ 0 h 23"/>
                  <a:gd name="T2" fmla="*/ 0 w 37"/>
                  <a:gd name="T3" fmla="*/ 3 h 23"/>
                  <a:gd name="T4" fmla="*/ 0 w 37"/>
                  <a:gd name="T5" fmla="*/ 9 h 23"/>
                  <a:gd name="T6" fmla="*/ 3 w 37"/>
                  <a:gd name="T7" fmla="*/ 16 h 23"/>
                  <a:gd name="T8" fmla="*/ 12 w 37"/>
                  <a:gd name="T9" fmla="*/ 19 h 23"/>
                  <a:gd name="T10" fmla="*/ 23 w 37"/>
                  <a:gd name="T11" fmla="*/ 16 h 23"/>
                  <a:gd name="T12" fmla="*/ 18 w 37"/>
                  <a:gd name="T13" fmla="*/ 16 h 23"/>
                  <a:gd name="T14" fmla="*/ 8 w 37"/>
                  <a:gd name="T15" fmla="*/ 13 h 23"/>
                  <a:gd name="T16" fmla="*/ 6 w 37"/>
                  <a:gd name="T17" fmla="*/ 9 h 23"/>
                  <a:gd name="T18" fmla="*/ 3 w 37"/>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23"/>
                  <a:gd name="T32" fmla="*/ 37 w 37"/>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23">
                    <a:moveTo>
                      <a:pt x="4" y="0"/>
                    </a:moveTo>
                    <a:lnTo>
                      <a:pt x="0" y="4"/>
                    </a:lnTo>
                    <a:lnTo>
                      <a:pt x="0" y="10"/>
                    </a:lnTo>
                    <a:lnTo>
                      <a:pt x="4" y="18"/>
                    </a:lnTo>
                    <a:lnTo>
                      <a:pt x="18" y="22"/>
                    </a:lnTo>
                    <a:lnTo>
                      <a:pt x="36" y="18"/>
                    </a:lnTo>
                    <a:lnTo>
                      <a:pt x="27" y="18"/>
                    </a:lnTo>
                    <a:lnTo>
                      <a:pt x="13" y="15"/>
                    </a:lnTo>
                    <a:lnTo>
                      <a:pt x="9" y="10"/>
                    </a:lnTo>
                    <a:lnTo>
                      <a:pt x="4" y="0"/>
                    </a:lnTo>
                  </a:path>
                </a:pathLst>
              </a:custGeom>
              <a:solidFill>
                <a:srgbClr val="402000"/>
              </a:solidFill>
              <a:ln w="12700" cap="rnd">
                <a:noFill/>
                <a:round/>
                <a:headEnd/>
                <a:tailEnd/>
              </a:ln>
            </p:spPr>
            <p:txBody>
              <a:bodyPr>
                <a:prstTxWarp prst="textNoShape">
                  <a:avLst/>
                </a:prstTxWarp>
              </a:bodyPr>
              <a:lstStyle/>
              <a:p>
                <a:endParaRPr lang="en-US"/>
              </a:p>
            </p:txBody>
          </p:sp>
          <p:sp>
            <p:nvSpPr>
              <p:cNvPr id="77" name="Freeform 64"/>
              <p:cNvSpPr>
                <a:spLocks/>
              </p:cNvSpPr>
              <p:nvPr/>
            </p:nvSpPr>
            <p:spPr bwMode="auto">
              <a:xfrm>
                <a:off x="1015" y="1956"/>
                <a:ext cx="4" cy="52"/>
              </a:xfrm>
              <a:custGeom>
                <a:avLst/>
                <a:gdLst>
                  <a:gd name="T0" fmla="*/ 2 w 7"/>
                  <a:gd name="T1" fmla="*/ 51 h 60"/>
                  <a:gd name="T2" fmla="*/ 0 w 7"/>
                  <a:gd name="T3" fmla="*/ 48 h 60"/>
                  <a:gd name="T4" fmla="*/ 0 w 7"/>
                  <a:gd name="T5" fmla="*/ 41 h 60"/>
                  <a:gd name="T6" fmla="*/ 0 w 7"/>
                  <a:gd name="T7" fmla="*/ 33 h 60"/>
                  <a:gd name="T8" fmla="*/ 2 w 7"/>
                  <a:gd name="T9" fmla="*/ 22 h 60"/>
                  <a:gd name="T10" fmla="*/ 3 w 7"/>
                  <a:gd name="T11" fmla="*/ 11 h 60"/>
                  <a:gd name="T12" fmla="*/ 3 w 7"/>
                  <a:gd name="T13" fmla="*/ 0 h 60"/>
                  <a:gd name="T14" fmla="*/ 3 w 7"/>
                  <a:gd name="T15" fmla="*/ 18 h 60"/>
                  <a:gd name="T16" fmla="*/ 1 w 7"/>
                  <a:gd name="T17" fmla="*/ 30 h 60"/>
                  <a:gd name="T18" fmla="*/ 1 w 7"/>
                  <a:gd name="T19" fmla="*/ 41 h 60"/>
                  <a:gd name="T20" fmla="*/ 2 w 7"/>
                  <a:gd name="T21" fmla="*/ 51 h 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0"/>
                  <a:gd name="T35" fmla="*/ 7 w 7"/>
                  <a:gd name="T36" fmla="*/ 60 h 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0">
                    <a:moveTo>
                      <a:pt x="4" y="59"/>
                    </a:moveTo>
                    <a:lnTo>
                      <a:pt x="0" y="55"/>
                    </a:lnTo>
                    <a:lnTo>
                      <a:pt x="0" y="47"/>
                    </a:lnTo>
                    <a:lnTo>
                      <a:pt x="0" y="38"/>
                    </a:lnTo>
                    <a:lnTo>
                      <a:pt x="4" y="25"/>
                    </a:lnTo>
                    <a:lnTo>
                      <a:pt x="6" y="13"/>
                    </a:lnTo>
                    <a:lnTo>
                      <a:pt x="6" y="0"/>
                    </a:lnTo>
                    <a:lnTo>
                      <a:pt x="6" y="21"/>
                    </a:lnTo>
                    <a:lnTo>
                      <a:pt x="2" y="35"/>
                    </a:lnTo>
                    <a:lnTo>
                      <a:pt x="2" y="47"/>
                    </a:lnTo>
                    <a:lnTo>
                      <a:pt x="4" y="59"/>
                    </a:lnTo>
                  </a:path>
                </a:pathLst>
              </a:custGeom>
              <a:solidFill>
                <a:srgbClr val="402000"/>
              </a:solidFill>
              <a:ln w="12700" cap="rnd">
                <a:noFill/>
                <a:round/>
                <a:headEnd/>
                <a:tailEnd/>
              </a:ln>
            </p:spPr>
            <p:txBody>
              <a:bodyPr>
                <a:prstTxWarp prst="textNoShape">
                  <a:avLst/>
                </a:prstTxWarp>
              </a:bodyPr>
              <a:lstStyle/>
              <a:p>
                <a:endParaRPr lang="en-US"/>
              </a:p>
            </p:txBody>
          </p:sp>
          <p:sp>
            <p:nvSpPr>
              <p:cNvPr id="78" name="Freeform 65"/>
              <p:cNvSpPr>
                <a:spLocks/>
              </p:cNvSpPr>
              <p:nvPr/>
            </p:nvSpPr>
            <p:spPr bwMode="auto">
              <a:xfrm>
                <a:off x="1062" y="2057"/>
                <a:ext cx="40" cy="74"/>
              </a:xfrm>
              <a:custGeom>
                <a:avLst/>
                <a:gdLst>
                  <a:gd name="T0" fmla="*/ 0 w 63"/>
                  <a:gd name="T1" fmla="*/ 0 h 85"/>
                  <a:gd name="T2" fmla="*/ 10 w 63"/>
                  <a:gd name="T3" fmla="*/ 7 h 85"/>
                  <a:gd name="T4" fmla="*/ 17 w 63"/>
                  <a:gd name="T5" fmla="*/ 16 h 85"/>
                  <a:gd name="T6" fmla="*/ 20 w 63"/>
                  <a:gd name="T7" fmla="*/ 30 h 85"/>
                  <a:gd name="T8" fmla="*/ 23 w 63"/>
                  <a:gd name="T9" fmla="*/ 42 h 85"/>
                  <a:gd name="T10" fmla="*/ 23 w 63"/>
                  <a:gd name="T11" fmla="*/ 54 h 85"/>
                  <a:gd name="T12" fmla="*/ 30 w 63"/>
                  <a:gd name="T13" fmla="*/ 57 h 85"/>
                  <a:gd name="T14" fmla="*/ 39 w 63"/>
                  <a:gd name="T15" fmla="*/ 73 h 85"/>
                  <a:gd name="T16" fmla="*/ 33 w 63"/>
                  <a:gd name="T17" fmla="*/ 57 h 85"/>
                  <a:gd name="T18" fmla="*/ 27 w 63"/>
                  <a:gd name="T19" fmla="*/ 54 h 85"/>
                  <a:gd name="T20" fmla="*/ 27 w 63"/>
                  <a:gd name="T21" fmla="*/ 35 h 85"/>
                  <a:gd name="T22" fmla="*/ 23 w 63"/>
                  <a:gd name="T23" fmla="*/ 19 h 85"/>
                  <a:gd name="T24" fmla="*/ 20 w 63"/>
                  <a:gd name="T25" fmla="*/ 11 h 85"/>
                  <a:gd name="T26" fmla="*/ 0 w 63"/>
                  <a:gd name="T27" fmla="*/ 0 h 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
                  <a:gd name="T43" fmla="*/ 0 h 85"/>
                  <a:gd name="T44" fmla="*/ 63 w 63"/>
                  <a:gd name="T45" fmla="*/ 85 h 8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 h="85">
                    <a:moveTo>
                      <a:pt x="0" y="0"/>
                    </a:moveTo>
                    <a:lnTo>
                      <a:pt x="15" y="8"/>
                    </a:lnTo>
                    <a:lnTo>
                      <a:pt x="26" y="18"/>
                    </a:lnTo>
                    <a:lnTo>
                      <a:pt x="31" y="35"/>
                    </a:lnTo>
                    <a:lnTo>
                      <a:pt x="36" y="48"/>
                    </a:lnTo>
                    <a:lnTo>
                      <a:pt x="36" y="62"/>
                    </a:lnTo>
                    <a:lnTo>
                      <a:pt x="47" y="66"/>
                    </a:lnTo>
                    <a:lnTo>
                      <a:pt x="62" y="84"/>
                    </a:lnTo>
                    <a:lnTo>
                      <a:pt x="52" y="66"/>
                    </a:lnTo>
                    <a:lnTo>
                      <a:pt x="42" y="62"/>
                    </a:lnTo>
                    <a:lnTo>
                      <a:pt x="42" y="40"/>
                    </a:lnTo>
                    <a:lnTo>
                      <a:pt x="36" y="22"/>
                    </a:lnTo>
                    <a:lnTo>
                      <a:pt x="31" y="13"/>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79" name="Freeform 66"/>
              <p:cNvSpPr>
                <a:spLocks/>
              </p:cNvSpPr>
              <p:nvPr/>
            </p:nvSpPr>
            <p:spPr bwMode="auto">
              <a:xfrm>
                <a:off x="1074" y="2057"/>
                <a:ext cx="25" cy="49"/>
              </a:xfrm>
              <a:custGeom>
                <a:avLst/>
                <a:gdLst>
                  <a:gd name="T0" fmla="*/ 0 w 38"/>
                  <a:gd name="T1" fmla="*/ 0 h 56"/>
                  <a:gd name="T2" fmla="*/ 9 w 38"/>
                  <a:gd name="T3" fmla="*/ 7 h 56"/>
                  <a:gd name="T4" fmla="*/ 18 w 38"/>
                  <a:gd name="T5" fmla="*/ 15 h 56"/>
                  <a:gd name="T6" fmla="*/ 21 w 38"/>
                  <a:gd name="T7" fmla="*/ 30 h 56"/>
                  <a:gd name="T8" fmla="*/ 21 w 38"/>
                  <a:gd name="T9" fmla="*/ 45 h 56"/>
                  <a:gd name="T10" fmla="*/ 24 w 38"/>
                  <a:gd name="T11" fmla="*/ 48 h 56"/>
                  <a:gd name="T12" fmla="*/ 24 w 38"/>
                  <a:gd name="T13" fmla="*/ 37 h 56"/>
                  <a:gd name="T14" fmla="*/ 24 w 38"/>
                  <a:gd name="T15" fmla="*/ 18 h 56"/>
                  <a:gd name="T16" fmla="*/ 21 w 38"/>
                  <a:gd name="T17" fmla="*/ 7 h 56"/>
                  <a:gd name="T18" fmla="*/ 13 w 38"/>
                  <a:gd name="T19" fmla="*/ 4 h 56"/>
                  <a:gd name="T20" fmla="*/ 0 w 38"/>
                  <a:gd name="T21" fmla="*/ 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56"/>
                  <a:gd name="T35" fmla="*/ 38 w 38"/>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56">
                    <a:moveTo>
                      <a:pt x="0" y="0"/>
                    </a:moveTo>
                    <a:lnTo>
                      <a:pt x="14" y="8"/>
                    </a:lnTo>
                    <a:lnTo>
                      <a:pt x="28" y="17"/>
                    </a:lnTo>
                    <a:lnTo>
                      <a:pt x="32" y="34"/>
                    </a:lnTo>
                    <a:lnTo>
                      <a:pt x="32" y="51"/>
                    </a:lnTo>
                    <a:lnTo>
                      <a:pt x="37" y="55"/>
                    </a:lnTo>
                    <a:lnTo>
                      <a:pt x="37" y="42"/>
                    </a:lnTo>
                    <a:lnTo>
                      <a:pt x="37" y="21"/>
                    </a:lnTo>
                    <a:lnTo>
                      <a:pt x="32" y="8"/>
                    </a:lnTo>
                    <a:lnTo>
                      <a:pt x="19" y="4"/>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80" name="Freeform 67"/>
              <p:cNvSpPr>
                <a:spLocks/>
              </p:cNvSpPr>
              <p:nvPr/>
            </p:nvSpPr>
            <p:spPr bwMode="auto">
              <a:xfrm>
                <a:off x="1093" y="2054"/>
                <a:ext cx="13" cy="31"/>
              </a:xfrm>
              <a:custGeom>
                <a:avLst/>
                <a:gdLst>
                  <a:gd name="T0" fmla="*/ 5 w 19"/>
                  <a:gd name="T1" fmla="*/ 0 h 36"/>
                  <a:gd name="T2" fmla="*/ 0 w 19"/>
                  <a:gd name="T3" fmla="*/ 3 h 36"/>
                  <a:gd name="T4" fmla="*/ 8 w 19"/>
                  <a:gd name="T5" fmla="*/ 6 h 36"/>
                  <a:gd name="T6" fmla="*/ 10 w 19"/>
                  <a:gd name="T7" fmla="*/ 14 h 36"/>
                  <a:gd name="T8" fmla="*/ 10 w 19"/>
                  <a:gd name="T9" fmla="*/ 27 h 36"/>
                  <a:gd name="T10" fmla="*/ 12 w 19"/>
                  <a:gd name="T11" fmla="*/ 30 h 36"/>
                  <a:gd name="T12" fmla="*/ 12 w 19"/>
                  <a:gd name="T13" fmla="*/ 23 h 36"/>
                  <a:gd name="T14" fmla="*/ 12 w 19"/>
                  <a:gd name="T15" fmla="*/ 9 h 36"/>
                  <a:gd name="T16" fmla="*/ 5 w 19"/>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36"/>
                  <a:gd name="T29" fmla="*/ 19 w 19"/>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36">
                    <a:moveTo>
                      <a:pt x="7" y="0"/>
                    </a:moveTo>
                    <a:lnTo>
                      <a:pt x="0" y="4"/>
                    </a:lnTo>
                    <a:lnTo>
                      <a:pt x="11" y="7"/>
                    </a:lnTo>
                    <a:lnTo>
                      <a:pt x="14" y="16"/>
                    </a:lnTo>
                    <a:lnTo>
                      <a:pt x="14" y="31"/>
                    </a:lnTo>
                    <a:lnTo>
                      <a:pt x="18" y="35"/>
                    </a:lnTo>
                    <a:lnTo>
                      <a:pt x="18" y="27"/>
                    </a:lnTo>
                    <a:lnTo>
                      <a:pt x="18" y="11"/>
                    </a:lnTo>
                    <a:lnTo>
                      <a:pt x="7" y="0"/>
                    </a:lnTo>
                  </a:path>
                </a:pathLst>
              </a:custGeom>
              <a:solidFill>
                <a:srgbClr val="402000"/>
              </a:solidFill>
              <a:ln w="12700" cap="rnd">
                <a:noFill/>
                <a:round/>
                <a:headEnd/>
                <a:tailEnd/>
              </a:ln>
            </p:spPr>
            <p:txBody>
              <a:bodyPr>
                <a:prstTxWarp prst="textNoShape">
                  <a:avLst/>
                </a:prstTxWarp>
              </a:bodyPr>
              <a:lstStyle/>
              <a:p>
                <a:endParaRPr lang="en-US"/>
              </a:p>
            </p:txBody>
          </p:sp>
          <p:sp>
            <p:nvSpPr>
              <p:cNvPr id="81" name="Freeform 68"/>
              <p:cNvSpPr>
                <a:spLocks/>
              </p:cNvSpPr>
              <p:nvPr/>
            </p:nvSpPr>
            <p:spPr bwMode="auto">
              <a:xfrm>
                <a:off x="1105" y="2037"/>
                <a:ext cx="8" cy="65"/>
              </a:xfrm>
              <a:custGeom>
                <a:avLst/>
                <a:gdLst>
                  <a:gd name="T0" fmla="*/ 4 w 13"/>
                  <a:gd name="T1" fmla="*/ 0 h 74"/>
                  <a:gd name="T2" fmla="*/ 0 w 13"/>
                  <a:gd name="T3" fmla="*/ 11 h 74"/>
                  <a:gd name="T4" fmla="*/ 4 w 13"/>
                  <a:gd name="T5" fmla="*/ 15 h 74"/>
                  <a:gd name="T6" fmla="*/ 6 w 13"/>
                  <a:gd name="T7" fmla="*/ 23 h 74"/>
                  <a:gd name="T8" fmla="*/ 6 w 13"/>
                  <a:gd name="T9" fmla="*/ 34 h 74"/>
                  <a:gd name="T10" fmla="*/ 6 w 13"/>
                  <a:gd name="T11" fmla="*/ 49 h 74"/>
                  <a:gd name="T12" fmla="*/ 6 w 13"/>
                  <a:gd name="T13" fmla="*/ 57 h 74"/>
                  <a:gd name="T14" fmla="*/ 7 w 13"/>
                  <a:gd name="T15" fmla="*/ 64 h 74"/>
                  <a:gd name="T16" fmla="*/ 7 w 13"/>
                  <a:gd name="T17" fmla="*/ 53 h 74"/>
                  <a:gd name="T18" fmla="*/ 7 w 13"/>
                  <a:gd name="T19" fmla="*/ 38 h 74"/>
                  <a:gd name="T20" fmla="*/ 7 w 13"/>
                  <a:gd name="T21" fmla="*/ 23 h 74"/>
                  <a:gd name="T22" fmla="*/ 7 w 13"/>
                  <a:gd name="T23" fmla="*/ 7 h 74"/>
                  <a:gd name="T24" fmla="*/ 4 w 13"/>
                  <a:gd name="T25" fmla="*/ 0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74"/>
                  <a:gd name="T41" fmla="*/ 13 w 13"/>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74">
                    <a:moveTo>
                      <a:pt x="6" y="0"/>
                    </a:moveTo>
                    <a:lnTo>
                      <a:pt x="0" y="13"/>
                    </a:lnTo>
                    <a:lnTo>
                      <a:pt x="6" y="17"/>
                    </a:lnTo>
                    <a:lnTo>
                      <a:pt x="9" y="26"/>
                    </a:lnTo>
                    <a:lnTo>
                      <a:pt x="9" y="39"/>
                    </a:lnTo>
                    <a:lnTo>
                      <a:pt x="9" y="56"/>
                    </a:lnTo>
                    <a:lnTo>
                      <a:pt x="9" y="65"/>
                    </a:lnTo>
                    <a:lnTo>
                      <a:pt x="12" y="73"/>
                    </a:lnTo>
                    <a:lnTo>
                      <a:pt x="12" y="60"/>
                    </a:lnTo>
                    <a:lnTo>
                      <a:pt x="12" y="43"/>
                    </a:lnTo>
                    <a:lnTo>
                      <a:pt x="12" y="26"/>
                    </a:lnTo>
                    <a:lnTo>
                      <a:pt x="12" y="8"/>
                    </a:lnTo>
                    <a:lnTo>
                      <a:pt x="6" y="0"/>
                    </a:lnTo>
                  </a:path>
                </a:pathLst>
              </a:custGeom>
              <a:solidFill>
                <a:srgbClr val="402000"/>
              </a:solidFill>
              <a:ln w="12700" cap="rnd">
                <a:noFill/>
                <a:round/>
                <a:headEnd/>
                <a:tailEnd/>
              </a:ln>
            </p:spPr>
            <p:txBody>
              <a:bodyPr>
                <a:prstTxWarp prst="textNoShape">
                  <a:avLst/>
                </a:prstTxWarp>
              </a:bodyPr>
              <a:lstStyle/>
              <a:p>
                <a:endParaRPr lang="en-US"/>
              </a:p>
            </p:txBody>
          </p:sp>
          <p:sp>
            <p:nvSpPr>
              <p:cNvPr id="82" name="Freeform 69"/>
              <p:cNvSpPr>
                <a:spLocks/>
              </p:cNvSpPr>
              <p:nvPr/>
            </p:nvSpPr>
            <p:spPr bwMode="auto">
              <a:xfrm>
                <a:off x="1113" y="2121"/>
                <a:ext cx="36" cy="40"/>
              </a:xfrm>
              <a:custGeom>
                <a:avLst/>
                <a:gdLst>
                  <a:gd name="T0" fmla="*/ 0 w 57"/>
                  <a:gd name="T1" fmla="*/ 0 h 45"/>
                  <a:gd name="T2" fmla="*/ 6 w 57"/>
                  <a:gd name="T3" fmla="*/ 18 h 45"/>
                  <a:gd name="T4" fmla="*/ 13 w 57"/>
                  <a:gd name="T5" fmla="*/ 24 h 45"/>
                  <a:gd name="T6" fmla="*/ 26 w 57"/>
                  <a:gd name="T7" fmla="*/ 36 h 45"/>
                  <a:gd name="T8" fmla="*/ 35 w 57"/>
                  <a:gd name="T9" fmla="*/ 39 h 45"/>
                  <a:gd name="T10" fmla="*/ 26 w 57"/>
                  <a:gd name="T11" fmla="*/ 28 h 45"/>
                  <a:gd name="T12" fmla="*/ 19 w 57"/>
                  <a:gd name="T13" fmla="*/ 24 h 45"/>
                  <a:gd name="T14" fmla="*/ 9 w 57"/>
                  <a:gd name="T15" fmla="*/ 14 h 45"/>
                  <a:gd name="T16" fmla="*/ 0 w 57"/>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45"/>
                  <a:gd name="T29" fmla="*/ 57 w 57"/>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45">
                    <a:moveTo>
                      <a:pt x="0" y="0"/>
                    </a:moveTo>
                    <a:lnTo>
                      <a:pt x="10" y="20"/>
                    </a:lnTo>
                    <a:lnTo>
                      <a:pt x="20" y="27"/>
                    </a:lnTo>
                    <a:lnTo>
                      <a:pt x="41" y="40"/>
                    </a:lnTo>
                    <a:lnTo>
                      <a:pt x="56" y="44"/>
                    </a:lnTo>
                    <a:lnTo>
                      <a:pt x="41" y="31"/>
                    </a:lnTo>
                    <a:lnTo>
                      <a:pt x="30" y="27"/>
                    </a:lnTo>
                    <a:lnTo>
                      <a:pt x="15" y="16"/>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83" name="Freeform 70"/>
              <p:cNvSpPr>
                <a:spLocks/>
              </p:cNvSpPr>
              <p:nvPr/>
            </p:nvSpPr>
            <p:spPr bwMode="auto">
              <a:xfrm>
                <a:off x="1047" y="2121"/>
                <a:ext cx="59" cy="14"/>
              </a:xfrm>
              <a:custGeom>
                <a:avLst/>
                <a:gdLst>
                  <a:gd name="T0" fmla="*/ 0 w 92"/>
                  <a:gd name="T1" fmla="*/ 0 h 15"/>
                  <a:gd name="T2" fmla="*/ 13 w 92"/>
                  <a:gd name="T3" fmla="*/ 5 h 15"/>
                  <a:gd name="T4" fmla="*/ 27 w 92"/>
                  <a:gd name="T5" fmla="*/ 7 h 15"/>
                  <a:gd name="T6" fmla="*/ 38 w 92"/>
                  <a:gd name="T7" fmla="*/ 10 h 15"/>
                  <a:gd name="T8" fmla="*/ 58 w 92"/>
                  <a:gd name="T9" fmla="*/ 13 h 15"/>
                  <a:gd name="T10" fmla="*/ 45 w 92"/>
                  <a:gd name="T11" fmla="*/ 7 h 15"/>
                  <a:gd name="T12" fmla="*/ 27 w 92"/>
                  <a:gd name="T13" fmla="*/ 3 h 15"/>
                  <a:gd name="T14" fmla="*/ 13 w 92"/>
                  <a:gd name="T15" fmla="*/ 3 h 15"/>
                  <a:gd name="T16" fmla="*/ 0 w 92"/>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2"/>
                  <a:gd name="T28" fmla="*/ 0 h 15"/>
                  <a:gd name="T29" fmla="*/ 92 w 92"/>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2" h="15">
                    <a:moveTo>
                      <a:pt x="0" y="0"/>
                    </a:moveTo>
                    <a:lnTo>
                      <a:pt x="21" y="5"/>
                    </a:lnTo>
                    <a:lnTo>
                      <a:pt x="42" y="8"/>
                    </a:lnTo>
                    <a:lnTo>
                      <a:pt x="59" y="11"/>
                    </a:lnTo>
                    <a:lnTo>
                      <a:pt x="91" y="14"/>
                    </a:lnTo>
                    <a:lnTo>
                      <a:pt x="70" y="8"/>
                    </a:lnTo>
                    <a:lnTo>
                      <a:pt x="42" y="3"/>
                    </a:lnTo>
                    <a:lnTo>
                      <a:pt x="21" y="3"/>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84" name="Freeform 71"/>
              <p:cNvSpPr>
                <a:spLocks/>
              </p:cNvSpPr>
              <p:nvPr/>
            </p:nvSpPr>
            <p:spPr bwMode="auto">
              <a:xfrm>
                <a:off x="1040" y="2095"/>
                <a:ext cx="50" cy="28"/>
              </a:xfrm>
              <a:custGeom>
                <a:avLst/>
                <a:gdLst>
                  <a:gd name="T0" fmla="*/ 0 w 79"/>
                  <a:gd name="T1" fmla="*/ 0 h 32"/>
                  <a:gd name="T2" fmla="*/ 16 w 79"/>
                  <a:gd name="T3" fmla="*/ 14 h 32"/>
                  <a:gd name="T4" fmla="*/ 29 w 79"/>
                  <a:gd name="T5" fmla="*/ 18 h 32"/>
                  <a:gd name="T6" fmla="*/ 35 w 79"/>
                  <a:gd name="T7" fmla="*/ 21 h 32"/>
                  <a:gd name="T8" fmla="*/ 49 w 79"/>
                  <a:gd name="T9" fmla="*/ 27 h 32"/>
                  <a:gd name="T10" fmla="*/ 35 w 79"/>
                  <a:gd name="T11" fmla="*/ 18 h 32"/>
                  <a:gd name="T12" fmla="*/ 26 w 79"/>
                  <a:gd name="T13" fmla="*/ 10 h 32"/>
                  <a:gd name="T14" fmla="*/ 13 w 79"/>
                  <a:gd name="T15" fmla="*/ 6 h 32"/>
                  <a:gd name="T16" fmla="*/ 0 w 79"/>
                  <a:gd name="T17" fmla="*/ 0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9"/>
                  <a:gd name="T28" fmla="*/ 0 h 32"/>
                  <a:gd name="T29" fmla="*/ 79 w 79"/>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9" h="32">
                    <a:moveTo>
                      <a:pt x="0" y="0"/>
                    </a:moveTo>
                    <a:lnTo>
                      <a:pt x="25" y="16"/>
                    </a:lnTo>
                    <a:lnTo>
                      <a:pt x="46" y="20"/>
                    </a:lnTo>
                    <a:lnTo>
                      <a:pt x="56" y="24"/>
                    </a:lnTo>
                    <a:lnTo>
                      <a:pt x="78" y="31"/>
                    </a:lnTo>
                    <a:lnTo>
                      <a:pt x="56" y="20"/>
                    </a:lnTo>
                    <a:lnTo>
                      <a:pt x="41" y="11"/>
                    </a:lnTo>
                    <a:lnTo>
                      <a:pt x="20" y="7"/>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85" name="Freeform 72"/>
              <p:cNvSpPr>
                <a:spLocks/>
              </p:cNvSpPr>
              <p:nvPr/>
            </p:nvSpPr>
            <p:spPr bwMode="auto">
              <a:xfrm>
                <a:off x="997" y="2057"/>
                <a:ext cx="78" cy="45"/>
              </a:xfrm>
              <a:custGeom>
                <a:avLst/>
                <a:gdLst>
                  <a:gd name="T0" fmla="*/ 77 w 122"/>
                  <a:gd name="T1" fmla="*/ 44 h 51"/>
                  <a:gd name="T2" fmla="*/ 67 w 122"/>
                  <a:gd name="T3" fmla="*/ 37 h 51"/>
                  <a:gd name="T4" fmla="*/ 56 w 122"/>
                  <a:gd name="T5" fmla="*/ 34 h 51"/>
                  <a:gd name="T6" fmla="*/ 46 w 122"/>
                  <a:gd name="T7" fmla="*/ 30 h 51"/>
                  <a:gd name="T8" fmla="*/ 35 w 122"/>
                  <a:gd name="T9" fmla="*/ 19 h 51"/>
                  <a:gd name="T10" fmla="*/ 24 w 122"/>
                  <a:gd name="T11" fmla="*/ 7 h 51"/>
                  <a:gd name="T12" fmla="*/ 0 w 122"/>
                  <a:gd name="T13" fmla="*/ 0 h 51"/>
                  <a:gd name="T14" fmla="*/ 24 w 122"/>
                  <a:gd name="T15" fmla="*/ 4 h 51"/>
                  <a:gd name="T16" fmla="*/ 35 w 122"/>
                  <a:gd name="T17" fmla="*/ 11 h 51"/>
                  <a:gd name="T18" fmla="*/ 50 w 122"/>
                  <a:gd name="T19" fmla="*/ 26 h 51"/>
                  <a:gd name="T20" fmla="*/ 63 w 122"/>
                  <a:gd name="T21" fmla="*/ 34 h 51"/>
                  <a:gd name="T22" fmla="*/ 77 w 122"/>
                  <a:gd name="T23" fmla="*/ 44 h 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2"/>
                  <a:gd name="T37" fmla="*/ 0 h 51"/>
                  <a:gd name="T38" fmla="*/ 122 w 122"/>
                  <a:gd name="T39" fmla="*/ 51 h 5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2" h="51">
                    <a:moveTo>
                      <a:pt x="121" y="50"/>
                    </a:moveTo>
                    <a:lnTo>
                      <a:pt x="105" y="42"/>
                    </a:lnTo>
                    <a:lnTo>
                      <a:pt x="88" y="38"/>
                    </a:lnTo>
                    <a:lnTo>
                      <a:pt x="72" y="34"/>
                    </a:lnTo>
                    <a:lnTo>
                      <a:pt x="54" y="21"/>
                    </a:lnTo>
                    <a:lnTo>
                      <a:pt x="38" y="8"/>
                    </a:lnTo>
                    <a:lnTo>
                      <a:pt x="0" y="0"/>
                    </a:lnTo>
                    <a:lnTo>
                      <a:pt x="38" y="4"/>
                    </a:lnTo>
                    <a:lnTo>
                      <a:pt x="54" y="12"/>
                    </a:lnTo>
                    <a:lnTo>
                      <a:pt x="78" y="29"/>
                    </a:lnTo>
                    <a:lnTo>
                      <a:pt x="99" y="38"/>
                    </a:lnTo>
                    <a:lnTo>
                      <a:pt x="121" y="50"/>
                    </a:lnTo>
                  </a:path>
                </a:pathLst>
              </a:custGeom>
              <a:solidFill>
                <a:srgbClr val="402000"/>
              </a:solidFill>
              <a:ln w="12700" cap="rnd">
                <a:noFill/>
                <a:round/>
                <a:headEnd/>
                <a:tailEnd/>
              </a:ln>
            </p:spPr>
            <p:txBody>
              <a:bodyPr>
                <a:prstTxWarp prst="textNoShape">
                  <a:avLst/>
                </a:prstTxWarp>
              </a:bodyPr>
              <a:lstStyle/>
              <a:p>
                <a:endParaRPr lang="en-US"/>
              </a:p>
            </p:txBody>
          </p:sp>
          <p:sp>
            <p:nvSpPr>
              <p:cNvPr id="86" name="Freeform 73"/>
              <p:cNvSpPr>
                <a:spLocks/>
              </p:cNvSpPr>
              <p:nvPr/>
            </p:nvSpPr>
            <p:spPr bwMode="auto">
              <a:xfrm>
                <a:off x="1031" y="2054"/>
                <a:ext cx="39" cy="34"/>
              </a:xfrm>
              <a:custGeom>
                <a:avLst/>
                <a:gdLst>
                  <a:gd name="T0" fmla="*/ 0 w 62"/>
                  <a:gd name="T1" fmla="*/ 0 h 40"/>
                  <a:gd name="T2" fmla="*/ 16 w 62"/>
                  <a:gd name="T3" fmla="*/ 9 h 40"/>
                  <a:gd name="T4" fmla="*/ 26 w 62"/>
                  <a:gd name="T5" fmla="*/ 20 h 40"/>
                  <a:gd name="T6" fmla="*/ 35 w 62"/>
                  <a:gd name="T7" fmla="*/ 26 h 40"/>
                  <a:gd name="T8" fmla="*/ 38 w 62"/>
                  <a:gd name="T9" fmla="*/ 33 h 40"/>
                  <a:gd name="T10" fmla="*/ 35 w 62"/>
                  <a:gd name="T11" fmla="*/ 23 h 40"/>
                  <a:gd name="T12" fmla="*/ 26 w 62"/>
                  <a:gd name="T13" fmla="*/ 20 h 40"/>
                  <a:gd name="T14" fmla="*/ 23 w 62"/>
                  <a:gd name="T15" fmla="*/ 13 h 40"/>
                  <a:gd name="T16" fmla="*/ 13 w 62"/>
                  <a:gd name="T17" fmla="*/ 7 h 40"/>
                  <a:gd name="T18" fmla="*/ 0 w 62"/>
                  <a:gd name="T19" fmla="*/ 0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
                  <a:gd name="T31" fmla="*/ 0 h 40"/>
                  <a:gd name="T32" fmla="*/ 62 w 62"/>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 h="40">
                    <a:moveTo>
                      <a:pt x="0" y="0"/>
                    </a:moveTo>
                    <a:lnTo>
                      <a:pt x="26" y="11"/>
                    </a:lnTo>
                    <a:lnTo>
                      <a:pt x="41" y="24"/>
                    </a:lnTo>
                    <a:lnTo>
                      <a:pt x="56" y="31"/>
                    </a:lnTo>
                    <a:lnTo>
                      <a:pt x="61" y="39"/>
                    </a:lnTo>
                    <a:lnTo>
                      <a:pt x="56" y="27"/>
                    </a:lnTo>
                    <a:lnTo>
                      <a:pt x="41" y="24"/>
                    </a:lnTo>
                    <a:lnTo>
                      <a:pt x="36" y="15"/>
                    </a:lnTo>
                    <a:lnTo>
                      <a:pt x="21" y="8"/>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87" name="Freeform 74"/>
              <p:cNvSpPr>
                <a:spLocks/>
              </p:cNvSpPr>
              <p:nvPr/>
            </p:nvSpPr>
            <p:spPr bwMode="auto">
              <a:xfrm>
                <a:off x="965" y="2079"/>
                <a:ext cx="75" cy="44"/>
              </a:xfrm>
              <a:custGeom>
                <a:avLst/>
                <a:gdLst>
                  <a:gd name="T0" fmla="*/ 0 w 118"/>
                  <a:gd name="T1" fmla="*/ 0 h 51"/>
                  <a:gd name="T2" fmla="*/ 17 w 118"/>
                  <a:gd name="T3" fmla="*/ 7 h 51"/>
                  <a:gd name="T4" fmla="*/ 29 w 118"/>
                  <a:gd name="T5" fmla="*/ 10 h 51"/>
                  <a:gd name="T6" fmla="*/ 32 w 118"/>
                  <a:gd name="T7" fmla="*/ 14 h 51"/>
                  <a:gd name="T8" fmla="*/ 43 w 118"/>
                  <a:gd name="T9" fmla="*/ 25 h 51"/>
                  <a:gd name="T10" fmla="*/ 53 w 118"/>
                  <a:gd name="T11" fmla="*/ 33 h 51"/>
                  <a:gd name="T12" fmla="*/ 63 w 118"/>
                  <a:gd name="T13" fmla="*/ 40 h 51"/>
                  <a:gd name="T14" fmla="*/ 74 w 118"/>
                  <a:gd name="T15" fmla="*/ 43 h 51"/>
                  <a:gd name="T16" fmla="*/ 60 w 118"/>
                  <a:gd name="T17" fmla="*/ 33 h 51"/>
                  <a:gd name="T18" fmla="*/ 53 w 118"/>
                  <a:gd name="T19" fmla="*/ 25 h 51"/>
                  <a:gd name="T20" fmla="*/ 46 w 118"/>
                  <a:gd name="T21" fmla="*/ 21 h 51"/>
                  <a:gd name="T22" fmla="*/ 36 w 118"/>
                  <a:gd name="T23" fmla="*/ 14 h 51"/>
                  <a:gd name="T24" fmla="*/ 32 w 118"/>
                  <a:gd name="T25" fmla="*/ 7 h 51"/>
                  <a:gd name="T26" fmla="*/ 20 w 118"/>
                  <a:gd name="T27" fmla="*/ 3 h 51"/>
                  <a:gd name="T28" fmla="*/ 0 w 118"/>
                  <a:gd name="T29" fmla="*/ 0 h 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8"/>
                  <a:gd name="T46" fmla="*/ 0 h 51"/>
                  <a:gd name="T47" fmla="*/ 118 w 118"/>
                  <a:gd name="T48" fmla="*/ 51 h 5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8" h="51">
                    <a:moveTo>
                      <a:pt x="0" y="0"/>
                    </a:moveTo>
                    <a:lnTo>
                      <a:pt x="27" y="8"/>
                    </a:lnTo>
                    <a:lnTo>
                      <a:pt x="45" y="12"/>
                    </a:lnTo>
                    <a:lnTo>
                      <a:pt x="50" y="16"/>
                    </a:lnTo>
                    <a:lnTo>
                      <a:pt x="67" y="29"/>
                    </a:lnTo>
                    <a:lnTo>
                      <a:pt x="83" y="38"/>
                    </a:lnTo>
                    <a:lnTo>
                      <a:pt x="99" y="46"/>
                    </a:lnTo>
                    <a:lnTo>
                      <a:pt x="117" y="50"/>
                    </a:lnTo>
                    <a:lnTo>
                      <a:pt x="94" y="38"/>
                    </a:lnTo>
                    <a:lnTo>
                      <a:pt x="83" y="29"/>
                    </a:lnTo>
                    <a:lnTo>
                      <a:pt x="72" y="24"/>
                    </a:lnTo>
                    <a:lnTo>
                      <a:pt x="56" y="16"/>
                    </a:lnTo>
                    <a:lnTo>
                      <a:pt x="50" y="8"/>
                    </a:lnTo>
                    <a:lnTo>
                      <a:pt x="32" y="4"/>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88" name="Freeform 75"/>
              <p:cNvSpPr>
                <a:spLocks/>
              </p:cNvSpPr>
              <p:nvPr/>
            </p:nvSpPr>
            <p:spPr bwMode="auto">
              <a:xfrm>
                <a:off x="997" y="2079"/>
                <a:ext cx="36" cy="27"/>
              </a:xfrm>
              <a:custGeom>
                <a:avLst/>
                <a:gdLst>
                  <a:gd name="T0" fmla="*/ 0 w 57"/>
                  <a:gd name="T1" fmla="*/ 0 h 31"/>
                  <a:gd name="T2" fmla="*/ 13 w 57"/>
                  <a:gd name="T3" fmla="*/ 3 h 31"/>
                  <a:gd name="T4" fmla="*/ 16 w 57"/>
                  <a:gd name="T5" fmla="*/ 10 h 31"/>
                  <a:gd name="T6" fmla="*/ 25 w 57"/>
                  <a:gd name="T7" fmla="*/ 17 h 31"/>
                  <a:gd name="T8" fmla="*/ 35 w 57"/>
                  <a:gd name="T9" fmla="*/ 26 h 31"/>
                  <a:gd name="T10" fmla="*/ 25 w 57"/>
                  <a:gd name="T11" fmla="*/ 13 h 31"/>
                  <a:gd name="T12" fmla="*/ 19 w 57"/>
                  <a:gd name="T13" fmla="*/ 0 h 31"/>
                  <a:gd name="T14" fmla="*/ 6 w 57"/>
                  <a:gd name="T15" fmla="*/ 0 h 31"/>
                  <a:gd name="T16" fmla="*/ 0 w 57"/>
                  <a:gd name="T17" fmla="*/ 0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31"/>
                  <a:gd name="T29" fmla="*/ 57 w 57"/>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31">
                    <a:moveTo>
                      <a:pt x="0" y="0"/>
                    </a:moveTo>
                    <a:lnTo>
                      <a:pt x="20" y="3"/>
                    </a:lnTo>
                    <a:lnTo>
                      <a:pt x="25" y="11"/>
                    </a:lnTo>
                    <a:lnTo>
                      <a:pt x="40" y="19"/>
                    </a:lnTo>
                    <a:lnTo>
                      <a:pt x="56" y="30"/>
                    </a:lnTo>
                    <a:lnTo>
                      <a:pt x="40" y="15"/>
                    </a:lnTo>
                    <a:lnTo>
                      <a:pt x="30" y="0"/>
                    </a:lnTo>
                    <a:lnTo>
                      <a:pt x="10" y="0"/>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89" name="Freeform 76"/>
              <p:cNvSpPr>
                <a:spLocks/>
              </p:cNvSpPr>
              <p:nvPr/>
            </p:nvSpPr>
            <p:spPr bwMode="auto">
              <a:xfrm>
                <a:off x="1129" y="2103"/>
                <a:ext cx="48" cy="52"/>
              </a:xfrm>
              <a:custGeom>
                <a:avLst/>
                <a:gdLst>
                  <a:gd name="T0" fmla="*/ 0 w 75"/>
                  <a:gd name="T1" fmla="*/ 0 h 60"/>
                  <a:gd name="T2" fmla="*/ 0 w 75"/>
                  <a:gd name="T3" fmla="*/ 16 h 60"/>
                  <a:gd name="T4" fmla="*/ 7 w 75"/>
                  <a:gd name="T5" fmla="*/ 26 h 60"/>
                  <a:gd name="T6" fmla="*/ 14 w 75"/>
                  <a:gd name="T7" fmla="*/ 29 h 60"/>
                  <a:gd name="T8" fmla="*/ 20 w 75"/>
                  <a:gd name="T9" fmla="*/ 33 h 60"/>
                  <a:gd name="T10" fmla="*/ 28 w 75"/>
                  <a:gd name="T11" fmla="*/ 33 h 60"/>
                  <a:gd name="T12" fmla="*/ 37 w 75"/>
                  <a:gd name="T13" fmla="*/ 37 h 60"/>
                  <a:gd name="T14" fmla="*/ 40 w 75"/>
                  <a:gd name="T15" fmla="*/ 44 h 60"/>
                  <a:gd name="T16" fmla="*/ 47 w 75"/>
                  <a:gd name="T17" fmla="*/ 51 h 60"/>
                  <a:gd name="T18" fmla="*/ 40 w 75"/>
                  <a:gd name="T19" fmla="*/ 37 h 60"/>
                  <a:gd name="T20" fmla="*/ 31 w 75"/>
                  <a:gd name="T21" fmla="*/ 33 h 60"/>
                  <a:gd name="T22" fmla="*/ 14 w 75"/>
                  <a:gd name="T23" fmla="*/ 26 h 60"/>
                  <a:gd name="T24" fmla="*/ 7 w 75"/>
                  <a:gd name="T25" fmla="*/ 19 h 60"/>
                  <a:gd name="T26" fmla="*/ 0 w 75"/>
                  <a:gd name="T27" fmla="*/ 0 h 6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5"/>
                  <a:gd name="T43" fmla="*/ 0 h 60"/>
                  <a:gd name="T44" fmla="*/ 75 w 75"/>
                  <a:gd name="T45" fmla="*/ 60 h 6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5" h="60">
                    <a:moveTo>
                      <a:pt x="0" y="0"/>
                    </a:moveTo>
                    <a:lnTo>
                      <a:pt x="0" y="18"/>
                    </a:lnTo>
                    <a:lnTo>
                      <a:pt x="11" y="30"/>
                    </a:lnTo>
                    <a:lnTo>
                      <a:pt x="22" y="34"/>
                    </a:lnTo>
                    <a:lnTo>
                      <a:pt x="32" y="38"/>
                    </a:lnTo>
                    <a:lnTo>
                      <a:pt x="43" y="38"/>
                    </a:lnTo>
                    <a:lnTo>
                      <a:pt x="58" y="43"/>
                    </a:lnTo>
                    <a:lnTo>
                      <a:pt x="63" y="51"/>
                    </a:lnTo>
                    <a:lnTo>
                      <a:pt x="74" y="59"/>
                    </a:lnTo>
                    <a:lnTo>
                      <a:pt x="63" y="43"/>
                    </a:lnTo>
                    <a:lnTo>
                      <a:pt x="48" y="38"/>
                    </a:lnTo>
                    <a:lnTo>
                      <a:pt x="22" y="30"/>
                    </a:lnTo>
                    <a:lnTo>
                      <a:pt x="11" y="22"/>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90" name="Freeform 77"/>
              <p:cNvSpPr>
                <a:spLocks/>
              </p:cNvSpPr>
              <p:nvPr/>
            </p:nvSpPr>
            <p:spPr bwMode="auto">
              <a:xfrm>
                <a:off x="1120" y="2015"/>
                <a:ext cx="57" cy="104"/>
              </a:xfrm>
              <a:custGeom>
                <a:avLst/>
                <a:gdLst>
                  <a:gd name="T0" fmla="*/ 0 w 88"/>
                  <a:gd name="T1" fmla="*/ 0 h 120"/>
                  <a:gd name="T2" fmla="*/ 0 w 88"/>
                  <a:gd name="T3" fmla="*/ 12 h 120"/>
                  <a:gd name="T4" fmla="*/ 4 w 88"/>
                  <a:gd name="T5" fmla="*/ 24 h 120"/>
                  <a:gd name="T6" fmla="*/ 4 w 88"/>
                  <a:gd name="T7" fmla="*/ 36 h 120"/>
                  <a:gd name="T8" fmla="*/ 7 w 88"/>
                  <a:gd name="T9" fmla="*/ 52 h 120"/>
                  <a:gd name="T10" fmla="*/ 10 w 88"/>
                  <a:gd name="T11" fmla="*/ 67 h 120"/>
                  <a:gd name="T12" fmla="*/ 18 w 88"/>
                  <a:gd name="T13" fmla="*/ 79 h 120"/>
                  <a:gd name="T14" fmla="*/ 36 w 88"/>
                  <a:gd name="T15" fmla="*/ 87 h 120"/>
                  <a:gd name="T16" fmla="*/ 46 w 88"/>
                  <a:gd name="T17" fmla="*/ 95 h 120"/>
                  <a:gd name="T18" fmla="*/ 56 w 88"/>
                  <a:gd name="T19" fmla="*/ 103 h 120"/>
                  <a:gd name="T20" fmla="*/ 49 w 88"/>
                  <a:gd name="T21" fmla="*/ 91 h 120"/>
                  <a:gd name="T22" fmla="*/ 43 w 88"/>
                  <a:gd name="T23" fmla="*/ 87 h 120"/>
                  <a:gd name="T24" fmla="*/ 36 w 88"/>
                  <a:gd name="T25" fmla="*/ 83 h 120"/>
                  <a:gd name="T26" fmla="*/ 21 w 88"/>
                  <a:gd name="T27" fmla="*/ 75 h 120"/>
                  <a:gd name="T28" fmla="*/ 14 w 88"/>
                  <a:gd name="T29" fmla="*/ 63 h 120"/>
                  <a:gd name="T30" fmla="*/ 10 w 88"/>
                  <a:gd name="T31" fmla="*/ 48 h 120"/>
                  <a:gd name="T32" fmla="*/ 7 w 88"/>
                  <a:gd name="T33" fmla="*/ 32 h 120"/>
                  <a:gd name="T34" fmla="*/ 7 w 88"/>
                  <a:gd name="T35" fmla="*/ 24 h 120"/>
                  <a:gd name="T36" fmla="*/ 0 w 88"/>
                  <a:gd name="T37" fmla="*/ 0 h 1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8"/>
                  <a:gd name="T58" fmla="*/ 0 h 120"/>
                  <a:gd name="T59" fmla="*/ 88 w 88"/>
                  <a:gd name="T60" fmla="*/ 120 h 1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8" h="120">
                    <a:moveTo>
                      <a:pt x="0" y="0"/>
                    </a:moveTo>
                    <a:lnTo>
                      <a:pt x="0" y="14"/>
                    </a:lnTo>
                    <a:lnTo>
                      <a:pt x="6" y="28"/>
                    </a:lnTo>
                    <a:lnTo>
                      <a:pt x="6" y="42"/>
                    </a:lnTo>
                    <a:lnTo>
                      <a:pt x="11" y="60"/>
                    </a:lnTo>
                    <a:lnTo>
                      <a:pt x="16" y="77"/>
                    </a:lnTo>
                    <a:lnTo>
                      <a:pt x="28" y="91"/>
                    </a:lnTo>
                    <a:lnTo>
                      <a:pt x="55" y="100"/>
                    </a:lnTo>
                    <a:lnTo>
                      <a:pt x="71" y="110"/>
                    </a:lnTo>
                    <a:lnTo>
                      <a:pt x="87" y="119"/>
                    </a:lnTo>
                    <a:lnTo>
                      <a:pt x="76" y="105"/>
                    </a:lnTo>
                    <a:lnTo>
                      <a:pt x="66" y="100"/>
                    </a:lnTo>
                    <a:lnTo>
                      <a:pt x="55" y="96"/>
                    </a:lnTo>
                    <a:lnTo>
                      <a:pt x="33" y="87"/>
                    </a:lnTo>
                    <a:lnTo>
                      <a:pt x="21" y="73"/>
                    </a:lnTo>
                    <a:lnTo>
                      <a:pt x="16" y="55"/>
                    </a:lnTo>
                    <a:lnTo>
                      <a:pt x="11" y="37"/>
                    </a:lnTo>
                    <a:lnTo>
                      <a:pt x="11" y="28"/>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91" name="Freeform 78"/>
              <p:cNvSpPr>
                <a:spLocks/>
              </p:cNvSpPr>
              <p:nvPr/>
            </p:nvSpPr>
            <p:spPr bwMode="auto">
              <a:xfrm>
                <a:off x="1136" y="2107"/>
                <a:ext cx="36" cy="36"/>
              </a:xfrm>
              <a:custGeom>
                <a:avLst/>
                <a:gdLst>
                  <a:gd name="T0" fmla="*/ 0 w 57"/>
                  <a:gd name="T1" fmla="*/ 0 h 42"/>
                  <a:gd name="T2" fmla="*/ 4 w 57"/>
                  <a:gd name="T3" fmla="*/ 11 h 42"/>
                  <a:gd name="T4" fmla="*/ 13 w 57"/>
                  <a:gd name="T5" fmla="*/ 18 h 42"/>
                  <a:gd name="T6" fmla="*/ 26 w 57"/>
                  <a:gd name="T7" fmla="*/ 18 h 42"/>
                  <a:gd name="T8" fmla="*/ 32 w 57"/>
                  <a:gd name="T9" fmla="*/ 25 h 42"/>
                  <a:gd name="T10" fmla="*/ 35 w 57"/>
                  <a:gd name="T11" fmla="*/ 35 h 42"/>
                  <a:gd name="T12" fmla="*/ 32 w 57"/>
                  <a:gd name="T13" fmla="*/ 21 h 42"/>
                  <a:gd name="T14" fmla="*/ 23 w 57"/>
                  <a:gd name="T15" fmla="*/ 15 h 42"/>
                  <a:gd name="T16" fmla="*/ 10 w 57"/>
                  <a:gd name="T17" fmla="*/ 11 h 42"/>
                  <a:gd name="T18" fmla="*/ 0 w 57"/>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42"/>
                  <a:gd name="T32" fmla="*/ 57 w 57"/>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42">
                    <a:moveTo>
                      <a:pt x="0" y="0"/>
                    </a:moveTo>
                    <a:lnTo>
                      <a:pt x="6" y="13"/>
                    </a:lnTo>
                    <a:lnTo>
                      <a:pt x="21" y="21"/>
                    </a:lnTo>
                    <a:lnTo>
                      <a:pt x="41" y="21"/>
                    </a:lnTo>
                    <a:lnTo>
                      <a:pt x="51" y="29"/>
                    </a:lnTo>
                    <a:lnTo>
                      <a:pt x="56" y="41"/>
                    </a:lnTo>
                    <a:lnTo>
                      <a:pt x="51" y="25"/>
                    </a:lnTo>
                    <a:lnTo>
                      <a:pt x="36" y="17"/>
                    </a:lnTo>
                    <a:lnTo>
                      <a:pt x="16" y="13"/>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92" name="Freeform 79"/>
              <p:cNvSpPr>
                <a:spLocks/>
              </p:cNvSpPr>
              <p:nvPr/>
            </p:nvSpPr>
            <p:spPr bwMode="auto">
              <a:xfrm>
                <a:off x="1132" y="2057"/>
                <a:ext cx="28" cy="36"/>
              </a:xfrm>
              <a:custGeom>
                <a:avLst/>
                <a:gdLst>
                  <a:gd name="T0" fmla="*/ 0 w 44"/>
                  <a:gd name="T1" fmla="*/ 0 h 41"/>
                  <a:gd name="T2" fmla="*/ 10 w 44"/>
                  <a:gd name="T3" fmla="*/ 18 h 41"/>
                  <a:gd name="T4" fmla="*/ 16 w 44"/>
                  <a:gd name="T5" fmla="*/ 24 h 41"/>
                  <a:gd name="T6" fmla="*/ 22 w 44"/>
                  <a:gd name="T7" fmla="*/ 32 h 41"/>
                  <a:gd name="T8" fmla="*/ 27 w 44"/>
                  <a:gd name="T9" fmla="*/ 35 h 41"/>
                  <a:gd name="T10" fmla="*/ 18 w 44"/>
                  <a:gd name="T11" fmla="*/ 24 h 41"/>
                  <a:gd name="T12" fmla="*/ 13 w 44"/>
                  <a:gd name="T13" fmla="*/ 18 h 41"/>
                  <a:gd name="T14" fmla="*/ 0 w 44"/>
                  <a:gd name="T15" fmla="*/ 0 h 41"/>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41"/>
                  <a:gd name="T26" fmla="*/ 44 w 44"/>
                  <a:gd name="T27" fmla="*/ 41 h 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41">
                    <a:moveTo>
                      <a:pt x="0" y="0"/>
                    </a:moveTo>
                    <a:lnTo>
                      <a:pt x="15" y="20"/>
                    </a:lnTo>
                    <a:lnTo>
                      <a:pt x="25" y="27"/>
                    </a:lnTo>
                    <a:lnTo>
                      <a:pt x="34" y="36"/>
                    </a:lnTo>
                    <a:lnTo>
                      <a:pt x="43" y="40"/>
                    </a:lnTo>
                    <a:lnTo>
                      <a:pt x="29" y="27"/>
                    </a:lnTo>
                    <a:lnTo>
                      <a:pt x="20" y="20"/>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93" name="Freeform 80"/>
              <p:cNvSpPr>
                <a:spLocks/>
              </p:cNvSpPr>
              <p:nvPr/>
            </p:nvSpPr>
            <p:spPr bwMode="auto">
              <a:xfrm>
                <a:off x="1124" y="1990"/>
                <a:ext cx="25" cy="83"/>
              </a:xfrm>
              <a:custGeom>
                <a:avLst/>
                <a:gdLst>
                  <a:gd name="T0" fmla="*/ 0 w 39"/>
                  <a:gd name="T1" fmla="*/ 0 h 95"/>
                  <a:gd name="T2" fmla="*/ 0 w 39"/>
                  <a:gd name="T3" fmla="*/ 16 h 95"/>
                  <a:gd name="T4" fmla="*/ 6 w 39"/>
                  <a:gd name="T5" fmla="*/ 31 h 95"/>
                  <a:gd name="T6" fmla="*/ 9 w 39"/>
                  <a:gd name="T7" fmla="*/ 46 h 95"/>
                  <a:gd name="T8" fmla="*/ 9 w 39"/>
                  <a:gd name="T9" fmla="*/ 54 h 95"/>
                  <a:gd name="T10" fmla="*/ 19 w 39"/>
                  <a:gd name="T11" fmla="*/ 70 h 95"/>
                  <a:gd name="T12" fmla="*/ 24 w 39"/>
                  <a:gd name="T13" fmla="*/ 82 h 95"/>
                  <a:gd name="T14" fmla="*/ 19 w 39"/>
                  <a:gd name="T15" fmla="*/ 66 h 95"/>
                  <a:gd name="T16" fmla="*/ 12 w 39"/>
                  <a:gd name="T17" fmla="*/ 51 h 95"/>
                  <a:gd name="T18" fmla="*/ 12 w 39"/>
                  <a:gd name="T19" fmla="*/ 31 h 95"/>
                  <a:gd name="T20" fmla="*/ 9 w 39"/>
                  <a:gd name="T21" fmla="*/ 23 h 95"/>
                  <a:gd name="T22" fmla="*/ 6 w 39"/>
                  <a:gd name="T23" fmla="*/ 7 h 95"/>
                  <a:gd name="T24" fmla="*/ 0 w 39"/>
                  <a:gd name="T25" fmla="*/ 0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
                  <a:gd name="T40" fmla="*/ 0 h 95"/>
                  <a:gd name="T41" fmla="*/ 39 w 39"/>
                  <a:gd name="T42" fmla="*/ 95 h 9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 h="95">
                    <a:moveTo>
                      <a:pt x="0" y="0"/>
                    </a:moveTo>
                    <a:lnTo>
                      <a:pt x="0" y="18"/>
                    </a:lnTo>
                    <a:lnTo>
                      <a:pt x="9" y="35"/>
                    </a:lnTo>
                    <a:lnTo>
                      <a:pt x="14" y="53"/>
                    </a:lnTo>
                    <a:lnTo>
                      <a:pt x="14" y="62"/>
                    </a:lnTo>
                    <a:lnTo>
                      <a:pt x="29" y="80"/>
                    </a:lnTo>
                    <a:lnTo>
                      <a:pt x="38" y="94"/>
                    </a:lnTo>
                    <a:lnTo>
                      <a:pt x="29" y="75"/>
                    </a:lnTo>
                    <a:lnTo>
                      <a:pt x="19" y="58"/>
                    </a:lnTo>
                    <a:lnTo>
                      <a:pt x="19" y="35"/>
                    </a:lnTo>
                    <a:lnTo>
                      <a:pt x="14" y="26"/>
                    </a:lnTo>
                    <a:lnTo>
                      <a:pt x="9" y="8"/>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94" name="Freeform 81"/>
              <p:cNvSpPr>
                <a:spLocks/>
              </p:cNvSpPr>
              <p:nvPr/>
            </p:nvSpPr>
            <p:spPr bwMode="auto">
              <a:xfrm>
                <a:off x="980" y="2007"/>
                <a:ext cx="21" cy="40"/>
              </a:xfrm>
              <a:custGeom>
                <a:avLst/>
                <a:gdLst>
                  <a:gd name="T0" fmla="*/ 0 w 33"/>
                  <a:gd name="T1" fmla="*/ 0 h 46"/>
                  <a:gd name="T2" fmla="*/ 6 w 33"/>
                  <a:gd name="T3" fmla="*/ 3 h 46"/>
                  <a:gd name="T4" fmla="*/ 6 w 33"/>
                  <a:gd name="T5" fmla="*/ 10 h 46"/>
                  <a:gd name="T6" fmla="*/ 6 w 33"/>
                  <a:gd name="T7" fmla="*/ 17 h 46"/>
                  <a:gd name="T8" fmla="*/ 10 w 33"/>
                  <a:gd name="T9" fmla="*/ 29 h 46"/>
                  <a:gd name="T10" fmla="*/ 15 w 33"/>
                  <a:gd name="T11" fmla="*/ 36 h 46"/>
                  <a:gd name="T12" fmla="*/ 20 w 33"/>
                  <a:gd name="T13" fmla="*/ 39 h 46"/>
                  <a:gd name="T14" fmla="*/ 12 w 33"/>
                  <a:gd name="T15" fmla="*/ 36 h 46"/>
                  <a:gd name="T16" fmla="*/ 3 w 33"/>
                  <a:gd name="T17" fmla="*/ 25 h 46"/>
                  <a:gd name="T18" fmla="*/ 0 w 33"/>
                  <a:gd name="T19" fmla="*/ 14 h 46"/>
                  <a:gd name="T20" fmla="*/ 0 w 33"/>
                  <a:gd name="T21" fmla="*/ 0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46"/>
                  <a:gd name="T35" fmla="*/ 33 w 33"/>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46">
                    <a:moveTo>
                      <a:pt x="0" y="0"/>
                    </a:moveTo>
                    <a:lnTo>
                      <a:pt x="9" y="4"/>
                    </a:lnTo>
                    <a:lnTo>
                      <a:pt x="9" y="12"/>
                    </a:lnTo>
                    <a:lnTo>
                      <a:pt x="9" y="20"/>
                    </a:lnTo>
                    <a:lnTo>
                      <a:pt x="15" y="33"/>
                    </a:lnTo>
                    <a:lnTo>
                      <a:pt x="23" y="41"/>
                    </a:lnTo>
                    <a:lnTo>
                      <a:pt x="32" y="45"/>
                    </a:lnTo>
                    <a:lnTo>
                      <a:pt x="19" y="41"/>
                    </a:lnTo>
                    <a:lnTo>
                      <a:pt x="4" y="29"/>
                    </a:lnTo>
                    <a:lnTo>
                      <a:pt x="0" y="16"/>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95" name="Freeform 82"/>
              <p:cNvSpPr>
                <a:spLocks/>
              </p:cNvSpPr>
              <p:nvPr/>
            </p:nvSpPr>
            <p:spPr bwMode="auto">
              <a:xfrm>
                <a:off x="965" y="2002"/>
                <a:ext cx="20" cy="49"/>
              </a:xfrm>
              <a:custGeom>
                <a:avLst/>
                <a:gdLst>
                  <a:gd name="T0" fmla="*/ 0 w 32"/>
                  <a:gd name="T1" fmla="*/ 0 h 56"/>
                  <a:gd name="T2" fmla="*/ 5 w 32"/>
                  <a:gd name="T3" fmla="*/ 4 h 56"/>
                  <a:gd name="T4" fmla="*/ 8 w 32"/>
                  <a:gd name="T5" fmla="*/ 15 h 56"/>
                  <a:gd name="T6" fmla="*/ 8 w 32"/>
                  <a:gd name="T7" fmla="*/ 26 h 56"/>
                  <a:gd name="T8" fmla="*/ 11 w 32"/>
                  <a:gd name="T9" fmla="*/ 33 h 56"/>
                  <a:gd name="T10" fmla="*/ 19 w 32"/>
                  <a:gd name="T11" fmla="*/ 48 h 56"/>
                  <a:gd name="T12" fmla="*/ 11 w 32"/>
                  <a:gd name="T13" fmla="*/ 40 h 56"/>
                  <a:gd name="T14" fmla="*/ 5 w 32"/>
                  <a:gd name="T15" fmla="*/ 22 h 56"/>
                  <a:gd name="T16" fmla="*/ 3 w 32"/>
                  <a:gd name="T17" fmla="*/ 11 h 56"/>
                  <a:gd name="T18" fmla="*/ 0 w 32"/>
                  <a:gd name="T19" fmla="*/ 0 h 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56"/>
                  <a:gd name="T32" fmla="*/ 32 w 32"/>
                  <a:gd name="T33" fmla="*/ 56 h 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56">
                    <a:moveTo>
                      <a:pt x="0" y="0"/>
                    </a:moveTo>
                    <a:lnTo>
                      <a:pt x="8" y="4"/>
                    </a:lnTo>
                    <a:lnTo>
                      <a:pt x="13" y="17"/>
                    </a:lnTo>
                    <a:lnTo>
                      <a:pt x="13" y="30"/>
                    </a:lnTo>
                    <a:lnTo>
                      <a:pt x="17" y="38"/>
                    </a:lnTo>
                    <a:lnTo>
                      <a:pt x="31" y="55"/>
                    </a:lnTo>
                    <a:lnTo>
                      <a:pt x="17" y="46"/>
                    </a:lnTo>
                    <a:lnTo>
                      <a:pt x="8" y="25"/>
                    </a:lnTo>
                    <a:lnTo>
                      <a:pt x="4" y="13"/>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96" name="Freeform 83"/>
              <p:cNvSpPr>
                <a:spLocks/>
              </p:cNvSpPr>
              <p:nvPr/>
            </p:nvSpPr>
            <p:spPr bwMode="auto">
              <a:xfrm>
                <a:off x="953" y="2002"/>
                <a:ext cx="55" cy="61"/>
              </a:xfrm>
              <a:custGeom>
                <a:avLst/>
                <a:gdLst>
                  <a:gd name="T0" fmla="*/ 0 w 87"/>
                  <a:gd name="T1" fmla="*/ 0 h 70"/>
                  <a:gd name="T2" fmla="*/ 3 w 87"/>
                  <a:gd name="T3" fmla="*/ 15 h 70"/>
                  <a:gd name="T4" fmla="*/ 13 w 87"/>
                  <a:gd name="T5" fmla="*/ 31 h 70"/>
                  <a:gd name="T6" fmla="*/ 20 w 87"/>
                  <a:gd name="T7" fmla="*/ 45 h 70"/>
                  <a:gd name="T8" fmla="*/ 30 w 87"/>
                  <a:gd name="T9" fmla="*/ 57 h 70"/>
                  <a:gd name="T10" fmla="*/ 44 w 87"/>
                  <a:gd name="T11" fmla="*/ 60 h 70"/>
                  <a:gd name="T12" fmla="*/ 54 w 87"/>
                  <a:gd name="T13" fmla="*/ 60 h 70"/>
                  <a:gd name="T14" fmla="*/ 41 w 87"/>
                  <a:gd name="T15" fmla="*/ 60 h 70"/>
                  <a:gd name="T16" fmla="*/ 27 w 87"/>
                  <a:gd name="T17" fmla="*/ 57 h 70"/>
                  <a:gd name="T18" fmla="*/ 16 w 87"/>
                  <a:gd name="T19" fmla="*/ 49 h 70"/>
                  <a:gd name="T20" fmla="*/ 10 w 87"/>
                  <a:gd name="T21" fmla="*/ 34 h 70"/>
                  <a:gd name="T22" fmla="*/ 3 w 87"/>
                  <a:gd name="T23" fmla="*/ 19 h 70"/>
                  <a:gd name="T24" fmla="*/ 0 w 87"/>
                  <a:gd name="T25" fmla="*/ 0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7"/>
                  <a:gd name="T40" fmla="*/ 0 h 70"/>
                  <a:gd name="T41" fmla="*/ 87 w 87"/>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7" h="70">
                    <a:moveTo>
                      <a:pt x="0" y="0"/>
                    </a:moveTo>
                    <a:lnTo>
                      <a:pt x="5" y="17"/>
                    </a:lnTo>
                    <a:lnTo>
                      <a:pt x="21" y="35"/>
                    </a:lnTo>
                    <a:lnTo>
                      <a:pt x="32" y="52"/>
                    </a:lnTo>
                    <a:lnTo>
                      <a:pt x="48" y="65"/>
                    </a:lnTo>
                    <a:lnTo>
                      <a:pt x="70" y="69"/>
                    </a:lnTo>
                    <a:lnTo>
                      <a:pt x="86" y="69"/>
                    </a:lnTo>
                    <a:lnTo>
                      <a:pt x="65" y="69"/>
                    </a:lnTo>
                    <a:lnTo>
                      <a:pt x="43" y="65"/>
                    </a:lnTo>
                    <a:lnTo>
                      <a:pt x="26" y="56"/>
                    </a:lnTo>
                    <a:lnTo>
                      <a:pt x="16" y="39"/>
                    </a:lnTo>
                    <a:lnTo>
                      <a:pt x="5" y="22"/>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97" name="Freeform 84"/>
              <p:cNvSpPr>
                <a:spLocks/>
              </p:cNvSpPr>
              <p:nvPr/>
            </p:nvSpPr>
            <p:spPr bwMode="auto">
              <a:xfrm>
                <a:off x="887" y="2007"/>
                <a:ext cx="75" cy="66"/>
              </a:xfrm>
              <a:custGeom>
                <a:avLst/>
                <a:gdLst>
                  <a:gd name="T0" fmla="*/ 0 w 117"/>
                  <a:gd name="T1" fmla="*/ 0 h 76"/>
                  <a:gd name="T2" fmla="*/ 12 w 117"/>
                  <a:gd name="T3" fmla="*/ 16 h 76"/>
                  <a:gd name="T4" fmla="*/ 15 w 117"/>
                  <a:gd name="T5" fmla="*/ 27 h 76"/>
                  <a:gd name="T6" fmla="*/ 18 w 117"/>
                  <a:gd name="T7" fmla="*/ 34 h 76"/>
                  <a:gd name="T8" fmla="*/ 22 w 117"/>
                  <a:gd name="T9" fmla="*/ 42 h 76"/>
                  <a:gd name="T10" fmla="*/ 32 w 117"/>
                  <a:gd name="T11" fmla="*/ 46 h 76"/>
                  <a:gd name="T12" fmla="*/ 38 w 117"/>
                  <a:gd name="T13" fmla="*/ 53 h 76"/>
                  <a:gd name="T14" fmla="*/ 50 w 117"/>
                  <a:gd name="T15" fmla="*/ 57 h 76"/>
                  <a:gd name="T16" fmla="*/ 60 w 117"/>
                  <a:gd name="T17" fmla="*/ 61 h 76"/>
                  <a:gd name="T18" fmla="*/ 71 w 117"/>
                  <a:gd name="T19" fmla="*/ 65 h 76"/>
                  <a:gd name="T20" fmla="*/ 74 w 117"/>
                  <a:gd name="T21" fmla="*/ 65 h 76"/>
                  <a:gd name="T22" fmla="*/ 57 w 117"/>
                  <a:gd name="T23" fmla="*/ 53 h 76"/>
                  <a:gd name="T24" fmla="*/ 42 w 117"/>
                  <a:gd name="T25" fmla="*/ 50 h 76"/>
                  <a:gd name="T26" fmla="*/ 32 w 117"/>
                  <a:gd name="T27" fmla="*/ 46 h 76"/>
                  <a:gd name="T28" fmla="*/ 22 w 117"/>
                  <a:gd name="T29" fmla="*/ 34 h 76"/>
                  <a:gd name="T30" fmla="*/ 18 w 117"/>
                  <a:gd name="T31" fmla="*/ 19 h 76"/>
                  <a:gd name="T32" fmla="*/ 12 w 117"/>
                  <a:gd name="T33" fmla="*/ 11 h 76"/>
                  <a:gd name="T34" fmla="*/ 0 w 117"/>
                  <a:gd name="T35" fmla="*/ 0 h 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7"/>
                  <a:gd name="T55" fmla="*/ 0 h 76"/>
                  <a:gd name="T56" fmla="*/ 117 w 117"/>
                  <a:gd name="T57" fmla="*/ 76 h 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7" h="76">
                    <a:moveTo>
                      <a:pt x="0" y="0"/>
                    </a:moveTo>
                    <a:lnTo>
                      <a:pt x="18" y="18"/>
                    </a:lnTo>
                    <a:lnTo>
                      <a:pt x="23" y="31"/>
                    </a:lnTo>
                    <a:lnTo>
                      <a:pt x="28" y="39"/>
                    </a:lnTo>
                    <a:lnTo>
                      <a:pt x="34" y="48"/>
                    </a:lnTo>
                    <a:lnTo>
                      <a:pt x="50" y="53"/>
                    </a:lnTo>
                    <a:lnTo>
                      <a:pt x="60" y="61"/>
                    </a:lnTo>
                    <a:lnTo>
                      <a:pt x="78" y="66"/>
                    </a:lnTo>
                    <a:lnTo>
                      <a:pt x="94" y="70"/>
                    </a:lnTo>
                    <a:lnTo>
                      <a:pt x="110" y="75"/>
                    </a:lnTo>
                    <a:lnTo>
                      <a:pt x="116" y="75"/>
                    </a:lnTo>
                    <a:lnTo>
                      <a:pt x="89" y="61"/>
                    </a:lnTo>
                    <a:lnTo>
                      <a:pt x="66" y="57"/>
                    </a:lnTo>
                    <a:lnTo>
                      <a:pt x="50" y="53"/>
                    </a:lnTo>
                    <a:lnTo>
                      <a:pt x="34" y="39"/>
                    </a:lnTo>
                    <a:lnTo>
                      <a:pt x="28" y="22"/>
                    </a:lnTo>
                    <a:lnTo>
                      <a:pt x="18" y="13"/>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98" name="Freeform 85"/>
              <p:cNvSpPr>
                <a:spLocks/>
              </p:cNvSpPr>
              <p:nvPr/>
            </p:nvSpPr>
            <p:spPr bwMode="auto">
              <a:xfrm>
                <a:off x="895" y="2032"/>
                <a:ext cx="9" cy="23"/>
              </a:xfrm>
              <a:custGeom>
                <a:avLst/>
                <a:gdLst>
                  <a:gd name="T0" fmla="*/ 0 w 14"/>
                  <a:gd name="T1" fmla="*/ 0 h 27"/>
                  <a:gd name="T2" fmla="*/ 3 w 14"/>
                  <a:gd name="T3" fmla="*/ 9 h 27"/>
                  <a:gd name="T4" fmla="*/ 8 w 14"/>
                  <a:gd name="T5" fmla="*/ 22 h 27"/>
                  <a:gd name="T6" fmla="*/ 3 w 14"/>
                  <a:gd name="T7" fmla="*/ 13 h 27"/>
                  <a:gd name="T8" fmla="*/ 0 w 14"/>
                  <a:gd name="T9" fmla="*/ 0 h 27"/>
                  <a:gd name="T10" fmla="*/ 0 60000 65536"/>
                  <a:gd name="T11" fmla="*/ 0 60000 65536"/>
                  <a:gd name="T12" fmla="*/ 0 60000 65536"/>
                  <a:gd name="T13" fmla="*/ 0 60000 65536"/>
                  <a:gd name="T14" fmla="*/ 0 60000 65536"/>
                  <a:gd name="T15" fmla="*/ 0 w 14"/>
                  <a:gd name="T16" fmla="*/ 0 h 27"/>
                  <a:gd name="T17" fmla="*/ 14 w 14"/>
                  <a:gd name="T18" fmla="*/ 27 h 27"/>
                </a:gdLst>
                <a:ahLst/>
                <a:cxnLst>
                  <a:cxn ang="T10">
                    <a:pos x="T0" y="T1"/>
                  </a:cxn>
                  <a:cxn ang="T11">
                    <a:pos x="T2" y="T3"/>
                  </a:cxn>
                  <a:cxn ang="T12">
                    <a:pos x="T4" y="T5"/>
                  </a:cxn>
                  <a:cxn ang="T13">
                    <a:pos x="T6" y="T7"/>
                  </a:cxn>
                  <a:cxn ang="T14">
                    <a:pos x="T8" y="T9"/>
                  </a:cxn>
                </a:cxnLst>
                <a:rect l="T15" t="T16" r="T17" b="T18"/>
                <a:pathLst>
                  <a:path w="14" h="27">
                    <a:moveTo>
                      <a:pt x="0" y="0"/>
                    </a:moveTo>
                    <a:lnTo>
                      <a:pt x="4" y="11"/>
                    </a:lnTo>
                    <a:lnTo>
                      <a:pt x="13" y="26"/>
                    </a:lnTo>
                    <a:lnTo>
                      <a:pt x="4" y="15"/>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99" name="Freeform 86"/>
              <p:cNvSpPr>
                <a:spLocks/>
              </p:cNvSpPr>
              <p:nvPr/>
            </p:nvSpPr>
            <p:spPr bwMode="auto">
              <a:xfrm>
                <a:off x="882" y="2028"/>
                <a:ext cx="18" cy="27"/>
              </a:xfrm>
              <a:custGeom>
                <a:avLst/>
                <a:gdLst>
                  <a:gd name="T0" fmla="*/ 6 w 28"/>
                  <a:gd name="T1" fmla="*/ 0 h 32"/>
                  <a:gd name="T2" fmla="*/ 6 w 28"/>
                  <a:gd name="T3" fmla="*/ 10 h 32"/>
                  <a:gd name="T4" fmla="*/ 9 w 28"/>
                  <a:gd name="T5" fmla="*/ 16 h 32"/>
                  <a:gd name="T6" fmla="*/ 17 w 28"/>
                  <a:gd name="T7" fmla="*/ 26 h 32"/>
                  <a:gd name="T8" fmla="*/ 9 w 28"/>
                  <a:gd name="T9" fmla="*/ 20 h 32"/>
                  <a:gd name="T10" fmla="*/ 0 w 28"/>
                  <a:gd name="T11" fmla="*/ 10 h 32"/>
                  <a:gd name="T12" fmla="*/ 6 w 28"/>
                  <a:gd name="T13" fmla="*/ 0 h 32"/>
                  <a:gd name="T14" fmla="*/ 0 60000 65536"/>
                  <a:gd name="T15" fmla="*/ 0 60000 65536"/>
                  <a:gd name="T16" fmla="*/ 0 60000 65536"/>
                  <a:gd name="T17" fmla="*/ 0 60000 65536"/>
                  <a:gd name="T18" fmla="*/ 0 60000 65536"/>
                  <a:gd name="T19" fmla="*/ 0 60000 65536"/>
                  <a:gd name="T20" fmla="*/ 0 60000 65536"/>
                  <a:gd name="T21" fmla="*/ 0 w 28"/>
                  <a:gd name="T22" fmla="*/ 0 h 32"/>
                  <a:gd name="T23" fmla="*/ 28 w 2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2">
                    <a:moveTo>
                      <a:pt x="10" y="0"/>
                    </a:moveTo>
                    <a:lnTo>
                      <a:pt x="10" y="12"/>
                    </a:lnTo>
                    <a:lnTo>
                      <a:pt x="14" y="19"/>
                    </a:lnTo>
                    <a:lnTo>
                      <a:pt x="27" y="31"/>
                    </a:lnTo>
                    <a:lnTo>
                      <a:pt x="14" y="24"/>
                    </a:lnTo>
                    <a:lnTo>
                      <a:pt x="0" y="12"/>
                    </a:lnTo>
                    <a:lnTo>
                      <a:pt x="1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00" name="Freeform 87"/>
              <p:cNvSpPr>
                <a:spLocks/>
              </p:cNvSpPr>
              <p:nvPr/>
            </p:nvSpPr>
            <p:spPr bwMode="auto">
              <a:xfrm>
                <a:off x="875" y="2028"/>
                <a:ext cx="4" cy="11"/>
              </a:xfrm>
              <a:custGeom>
                <a:avLst/>
                <a:gdLst>
                  <a:gd name="T0" fmla="*/ 3 w 6"/>
                  <a:gd name="T1" fmla="*/ 0 h 13"/>
                  <a:gd name="T2" fmla="*/ 1 w 6"/>
                  <a:gd name="T3" fmla="*/ 3 h 13"/>
                  <a:gd name="T4" fmla="*/ 1 w 6"/>
                  <a:gd name="T5" fmla="*/ 5 h 13"/>
                  <a:gd name="T6" fmla="*/ 2 w 6"/>
                  <a:gd name="T7" fmla="*/ 10 h 13"/>
                  <a:gd name="T8" fmla="*/ 0 w 6"/>
                  <a:gd name="T9" fmla="*/ 8 h 13"/>
                  <a:gd name="T10" fmla="*/ 0 w 6"/>
                  <a:gd name="T11" fmla="*/ 0 h 13"/>
                  <a:gd name="T12" fmla="*/ 3 w 6"/>
                  <a:gd name="T13" fmla="*/ 0 h 13"/>
                  <a:gd name="T14" fmla="*/ 0 60000 65536"/>
                  <a:gd name="T15" fmla="*/ 0 60000 65536"/>
                  <a:gd name="T16" fmla="*/ 0 60000 65536"/>
                  <a:gd name="T17" fmla="*/ 0 60000 65536"/>
                  <a:gd name="T18" fmla="*/ 0 60000 65536"/>
                  <a:gd name="T19" fmla="*/ 0 60000 65536"/>
                  <a:gd name="T20" fmla="*/ 0 60000 65536"/>
                  <a:gd name="T21" fmla="*/ 0 w 6"/>
                  <a:gd name="T22" fmla="*/ 0 h 13"/>
                  <a:gd name="T23" fmla="*/ 6 w 6"/>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3">
                    <a:moveTo>
                      <a:pt x="5" y="0"/>
                    </a:moveTo>
                    <a:lnTo>
                      <a:pt x="2" y="3"/>
                    </a:lnTo>
                    <a:lnTo>
                      <a:pt x="2" y="6"/>
                    </a:lnTo>
                    <a:lnTo>
                      <a:pt x="3" y="12"/>
                    </a:lnTo>
                    <a:lnTo>
                      <a:pt x="0" y="9"/>
                    </a:lnTo>
                    <a:lnTo>
                      <a:pt x="0" y="0"/>
                    </a:lnTo>
                    <a:lnTo>
                      <a:pt x="5" y="0"/>
                    </a:lnTo>
                  </a:path>
                </a:pathLst>
              </a:custGeom>
              <a:solidFill>
                <a:srgbClr val="402000"/>
              </a:solidFill>
              <a:ln w="12700" cap="rnd">
                <a:noFill/>
                <a:round/>
                <a:headEnd/>
                <a:tailEnd/>
              </a:ln>
            </p:spPr>
            <p:txBody>
              <a:bodyPr>
                <a:prstTxWarp prst="textNoShape">
                  <a:avLst/>
                </a:prstTxWarp>
              </a:bodyPr>
              <a:lstStyle/>
              <a:p>
                <a:endParaRPr lang="en-US"/>
              </a:p>
            </p:txBody>
          </p:sp>
          <p:sp>
            <p:nvSpPr>
              <p:cNvPr id="101" name="Freeform 88"/>
              <p:cNvSpPr>
                <a:spLocks/>
              </p:cNvSpPr>
              <p:nvPr/>
            </p:nvSpPr>
            <p:spPr bwMode="auto">
              <a:xfrm>
                <a:off x="864" y="2015"/>
                <a:ext cx="3" cy="24"/>
              </a:xfrm>
              <a:custGeom>
                <a:avLst/>
                <a:gdLst>
                  <a:gd name="T0" fmla="*/ 0 w 6"/>
                  <a:gd name="T1" fmla="*/ 0 h 28"/>
                  <a:gd name="T2" fmla="*/ 1 w 6"/>
                  <a:gd name="T3" fmla="*/ 0 h 28"/>
                  <a:gd name="T4" fmla="*/ 2 w 6"/>
                  <a:gd name="T5" fmla="*/ 7 h 28"/>
                  <a:gd name="T6" fmla="*/ 2 w 6"/>
                  <a:gd name="T7" fmla="*/ 14 h 28"/>
                  <a:gd name="T8" fmla="*/ 2 w 6"/>
                  <a:gd name="T9" fmla="*/ 17 h 28"/>
                  <a:gd name="T10" fmla="*/ 3 w 6"/>
                  <a:gd name="T11" fmla="*/ 23 h 28"/>
                  <a:gd name="T12" fmla="*/ 0 w 6"/>
                  <a:gd name="T13" fmla="*/ 17 h 28"/>
                  <a:gd name="T14" fmla="*/ 1 w 6"/>
                  <a:gd name="T15" fmla="*/ 10 h 28"/>
                  <a:gd name="T16" fmla="*/ 0 w 6"/>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28"/>
                  <a:gd name="T29" fmla="*/ 6 w 6"/>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28">
                    <a:moveTo>
                      <a:pt x="0" y="0"/>
                    </a:moveTo>
                    <a:lnTo>
                      <a:pt x="2" y="0"/>
                    </a:lnTo>
                    <a:lnTo>
                      <a:pt x="3" y="8"/>
                    </a:lnTo>
                    <a:lnTo>
                      <a:pt x="3" y="16"/>
                    </a:lnTo>
                    <a:lnTo>
                      <a:pt x="3" y="20"/>
                    </a:lnTo>
                    <a:lnTo>
                      <a:pt x="5" y="27"/>
                    </a:lnTo>
                    <a:lnTo>
                      <a:pt x="0" y="20"/>
                    </a:lnTo>
                    <a:lnTo>
                      <a:pt x="2" y="12"/>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02" name="Freeform 89"/>
              <p:cNvSpPr>
                <a:spLocks/>
              </p:cNvSpPr>
              <p:nvPr/>
            </p:nvSpPr>
            <p:spPr bwMode="auto">
              <a:xfrm>
                <a:off x="882" y="1986"/>
                <a:ext cx="98" cy="87"/>
              </a:xfrm>
              <a:custGeom>
                <a:avLst/>
                <a:gdLst>
                  <a:gd name="T0" fmla="*/ 0 w 153"/>
                  <a:gd name="T1" fmla="*/ 0 h 100"/>
                  <a:gd name="T2" fmla="*/ 4 w 153"/>
                  <a:gd name="T3" fmla="*/ 11 h 100"/>
                  <a:gd name="T4" fmla="*/ 12 w 153"/>
                  <a:gd name="T5" fmla="*/ 16 h 100"/>
                  <a:gd name="T6" fmla="*/ 15 w 153"/>
                  <a:gd name="T7" fmla="*/ 27 h 100"/>
                  <a:gd name="T8" fmla="*/ 26 w 153"/>
                  <a:gd name="T9" fmla="*/ 35 h 100"/>
                  <a:gd name="T10" fmla="*/ 33 w 153"/>
                  <a:gd name="T11" fmla="*/ 50 h 100"/>
                  <a:gd name="T12" fmla="*/ 44 w 153"/>
                  <a:gd name="T13" fmla="*/ 63 h 100"/>
                  <a:gd name="T14" fmla="*/ 50 w 153"/>
                  <a:gd name="T15" fmla="*/ 67 h 100"/>
                  <a:gd name="T16" fmla="*/ 62 w 153"/>
                  <a:gd name="T17" fmla="*/ 70 h 100"/>
                  <a:gd name="T18" fmla="*/ 76 w 153"/>
                  <a:gd name="T19" fmla="*/ 74 h 100"/>
                  <a:gd name="T20" fmla="*/ 86 w 153"/>
                  <a:gd name="T21" fmla="*/ 82 h 100"/>
                  <a:gd name="T22" fmla="*/ 97 w 153"/>
                  <a:gd name="T23" fmla="*/ 86 h 100"/>
                  <a:gd name="T24" fmla="*/ 83 w 153"/>
                  <a:gd name="T25" fmla="*/ 74 h 100"/>
                  <a:gd name="T26" fmla="*/ 65 w 153"/>
                  <a:gd name="T27" fmla="*/ 67 h 100"/>
                  <a:gd name="T28" fmla="*/ 54 w 153"/>
                  <a:gd name="T29" fmla="*/ 58 h 100"/>
                  <a:gd name="T30" fmla="*/ 44 w 153"/>
                  <a:gd name="T31" fmla="*/ 54 h 100"/>
                  <a:gd name="T32" fmla="*/ 37 w 153"/>
                  <a:gd name="T33" fmla="*/ 47 h 100"/>
                  <a:gd name="T34" fmla="*/ 33 w 153"/>
                  <a:gd name="T35" fmla="*/ 31 h 100"/>
                  <a:gd name="T36" fmla="*/ 26 w 153"/>
                  <a:gd name="T37" fmla="*/ 23 h 100"/>
                  <a:gd name="T38" fmla="*/ 8 w 153"/>
                  <a:gd name="T39" fmla="*/ 11 h 100"/>
                  <a:gd name="T40" fmla="*/ 0 w 153"/>
                  <a:gd name="T41" fmla="*/ 0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3"/>
                  <a:gd name="T64" fmla="*/ 0 h 100"/>
                  <a:gd name="T65" fmla="*/ 153 w 153"/>
                  <a:gd name="T66" fmla="*/ 100 h 1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3" h="100">
                    <a:moveTo>
                      <a:pt x="0" y="0"/>
                    </a:moveTo>
                    <a:lnTo>
                      <a:pt x="6" y="13"/>
                    </a:lnTo>
                    <a:lnTo>
                      <a:pt x="18" y="18"/>
                    </a:lnTo>
                    <a:lnTo>
                      <a:pt x="24" y="31"/>
                    </a:lnTo>
                    <a:lnTo>
                      <a:pt x="40" y="40"/>
                    </a:lnTo>
                    <a:lnTo>
                      <a:pt x="51" y="58"/>
                    </a:lnTo>
                    <a:lnTo>
                      <a:pt x="68" y="72"/>
                    </a:lnTo>
                    <a:lnTo>
                      <a:pt x="78" y="77"/>
                    </a:lnTo>
                    <a:lnTo>
                      <a:pt x="97" y="80"/>
                    </a:lnTo>
                    <a:lnTo>
                      <a:pt x="119" y="85"/>
                    </a:lnTo>
                    <a:lnTo>
                      <a:pt x="135" y="94"/>
                    </a:lnTo>
                    <a:lnTo>
                      <a:pt x="152" y="99"/>
                    </a:lnTo>
                    <a:lnTo>
                      <a:pt x="130" y="85"/>
                    </a:lnTo>
                    <a:lnTo>
                      <a:pt x="102" y="77"/>
                    </a:lnTo>
                    <a:lnTo>
                      <a:pt x="85" y="67"/>
                    </a:lnTo>
                    <a:lnTo>
                      <a:pt x="68" y="62"/>
                    </a:lnTo>
                    <a:lnTo>
                      <a:pt x="57" y="54"/>
                    </a:lnTo>
                    <a:lnTo>
                      <a:pt x="51" y="36"/>
                    </a:lnTo>
                    <a:lnTo>
                      <a:pt x="40" y="27"/>
                    </a:lnTo>
                    <a:lnTo>
                      <a:pt x="13" y="13"/>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03" name="Freeform 90"/>
              <p:cNvSpPr>
                <a:spLocks/>
              </p:cNvSpPr>
              <p:nvPr/>
            </p:nvSpPr>
            <p:spPr bwMode="auto">
              <a:xfrm>
                <a:off x="882" y="1966"/>
                <a:ext cx="75" cy="81"/>
              </a:xfrm>
              <a:custGeom>
                <a:avLst/>
                <a:gdLst>
                  <a:gd name="T0" fmla="*/ 0 w 117"/>
                  <a:gd name="T1" fmla="*/ 0 h 93"/>
                  <a:gd name="T2" fmla="*/ 8 w 117"/>
                  <a:gd name="T3" fmla="*/ 19 h 93"/>
                  <a:gd name="T4" fmla="*/ 18 w 117"/>
                  <a:gd name="T5" fmla="*/ 30 h 93"/>
                  <a:gd name="T6" fmla="*/ 32 w 117"/>
                  <a:gd name="T7" fmla="*/ 38 h 93"/>
                  <a:gd name="T8" fmla="*/ 42 w 117"/>
                  <a:gd name="T9" fmla="*/ 53 h 93"/>
                  <a:gd name="T10" fmla="*/ 42 w 117"/>
                  <a:gd name="T11" fmla="*/ 65 h 93"/>
                  <a:gd name="T12" fmla="*/ 57 w 117"/>
                  <a:gd name="T13" fmla="*/ 72 h 93"/>
                  <a:gd name="T14" fmla="*/ 74 w 117"/>
                  <a:gd name="T15" fmla="*/ 80 h 93"/>
                  <a:gd name="T16" fmla="*/ 64 w 117"/>
                  <a:gd name="T17" fmla="*/ 68 h 93"/>
                  <a:gd name="T18" fmla="*/ 54 w 117"/>
                  <a:gd name="T19" fmla="*/ 61 h 93"/>
                  <a:gd name="T20" fmla="*/ 46 w 117"/>
                  <a:gd name="T21" fmla="*/ 42 h 93"/>
                  <a:gd name="T22" fmla="*/ 32 w 117"/>
                  <a:gd name="T23" fmla="*/ 34 h 93"/>
                  <a:gd name="T24" fmla="*/ 25 w 117"/>
                  <a:gd name="T25" fmla="*/ 26 h 93"/>
                  <a:gd name="T26" fmla="*/ 12 w 117"/>
                  <a:gd name="T27" fmla="*/ 23 h 93"/>
                  <a:gd name="T28" fmla="*/ 0 w 117"/>
                  <a:gd name="T29" fmla="*/ 0 h 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7"/>
                  <a:gd name="T46" fmla="*/ 0 h 93"/>
                  <a:gd name="T47" fmla="*/ 117 w 117"/>
                  <a:gd name="T48" fmla="*/ 93 h 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7" h="93">
                    <a:moveTo>
                      <a:pt x="0" y="0"/>
                    </a:moveTo>
                    <a:lnTo>
                      <a:pt x="12" y="22"/>
                    </a:lnTo>
                    <a:lnTo>
                      <a:pt x="28" y="35"/>
                    </a:lnTo>
                    <a:lnTo>
                      <a:pt x="50" y="44"/>
                    </a:lnTo>
                    <a:lnTo>
                      <a:pt x="66" y="61"/>
                    </a:lnTo>
                    <a:lnTo>
                      <a:pt x="66" y="75"/>
                    </a:lnTo>
                    <a:lnTo>
                      <a:pt x="89" y="83"/>
                    </a:lnTo>
                    <a:lnTo>
                      <a:pt x="116" y="92"/>
                    </a:lnTo>
                    <a:lnTo>
                      <a:pt x="100" y="78"/>
                    </a:lnTo>
                    <a:lnTo>
                      <a:pt x="84" y="70"/>
                    </a:lnTo>
                    <a:lnTo>
                      <a:pt x="72" y="48"/>
                    </a:lnTo>
                    <a:lnTo>
                      <a:pt x="50" y="39"/>
                    </a:lnTo>
                    <a:lnTo>
                      <a:pt x="39" y="30"/>
                    </a:lnTo>
                    <a:lnTo>
                      <a:pt x="18" y="26"/>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04" name="Freeform 91"/>
              <p:cNvSpPr>
                <a:spLocks/>
              </p:cNvSpPr>
              <p:nvPr/>
            </p:nvSpPr>
            <p:spPr bwMode="auto">
              <a:xfrm>
                <a:off x="892" y="1960"/>
                <a:ext cx="50" cy="62"/>
              </a:xfrm>
              <a:custGeom>
                <a:avLst/>
                <a:gdLst>
                  <a:gd name="T0" fmla="*/ 49 w 78"/>
                  <a:gd name="T1" fmla="*/ 61 h 72"/>
                  <a:gd name="T2" fmla="*/ 39 w 78"/>
                  <a:gd name="T3" fmla="*/ 47 h 72"/>
                  <a:gd name="T4" fmla="*/ 29 w 78"/>
                  <a:gd name="T5" fmla="*/ 34 h 72"/>
                  <a:gd name="T6" fmla="*/ 16 w 78"/>
                  <a:gd name="T7" fmla="*/ 28 h 72"/>
                  <a:gd name="T8" fmla="*/ 6 w 78"/>
                  <a:gd name="T9" fmla="*/ 15 h 72"/>
                  <a:gd name="T10" fmla="*/ 0 w 78"/>
                  <a:gd name="T11" fmla="*/ 0 h 72"/>
                  <a:gd name="T12" fmla="*/ 10 w 78"/>
                  <a:gd name="T13" fmla="*/ 15 h 72"/>
                  <a:gd name="T14" fmla="*/ 16 w 78"/>
                  <a:gd name="T15" fmla="*/ 23 h 72"/>
                  <a:gd name="T16" fmla="*/ 26 w 78"/>
                  <a:gd name="T17" fmla="*/ 28 h 72"/>
                  <a:gd name="T18" fmla="*/ 32 w 78"/>
                  <a:gd name="T19" fmla="*/ 30 h 72"/>
                  <a:gd name="T20" fmla="*/ 49 w 78"/>
                  <a:gd name="T21" fmla="*/ 61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8"/>
                  <a:gd name="T34" fmla="*/ 0 h 72"/>
                  <a:gd name="T35" fmla="*/ 78 w 78"/>
                  <a:gd name="T36" fmla="*/ 72 h 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8" h="72">
                    <a:moveTo>
                      <a:pt x="77" y="71"/>
                    </a:moveTo>
                    <a:lnTo>
                      <a:pt x="61" y="54"/>
                    </a:lnTo>
                    <a:lnTo>
                      <a:pt x="45" y="39"/>
                    </a:lnTo>
                    <a:lnTo>
                      <a:pt x="25" y="32"/>
                    </a:lnTo>
                    <a:lnTo>
                      <a:pt x="10" y="17"/>
                    </a:lnTo>
                    <a:lnTo>
                      <a:pt x="0" y="0"/>
                    </a:lnTo>
                    <a:lnTo>
                      <a:pt x="15" y="17"/>
                    </a:lnTo>
                    <a:lnTo>
                      <a:pt x="25" y="27"/>
                    </a:lnTo>
                    <a:lnTo>
                      <a:pt x="41" y="32"/>
                    </a:lnTo>
                    <a:lnTo>
                      <a:pt x="50" y="35"/>
                    </a:lnTo>
                    <a:lnTo>
                      <a:pt x="77" y="71"/>
                    </a:lnTo>
                  </a:path>
                </a:pathLst>
              </a:custGeom>
              <a:solidFill>
                <a:srgbClr val="402000"/>
              </a:solidFill>
              <a:ln w="12700" cap="rnd">
                <a:noFill/>
                <a:round/>
                <a:headEnd/>
                <a:tailEnd/>
              </a:ln>
            </p:spPr>
            <p:txBody>
              <a:bodyPr>
                <a:prstTxWarp prst="textNoShape">
                  <a:avLst/>
                </a:prstTxWarp>
              </a:bodyPr>
              <a:lstStyle/>
              <a:p>
                <a:endParaRPr lang="en-US"/>
              </a:p>
            </p:txBody>
          </p:sp>
          <p:sp>
            <p:nvSpPr>
              <p:cNvPr id="105" name="Freeform 92"/>
              <p:cNvSpPr>
                <a:spLocks/>
              </p:cNvSpPr>
              <p:nvPr/>
            </p:nvSpPr>
            <p:spPr bwMode="auto">
              <a:xfrm>
                <a:off x="833" y="1994"/>
                <a:ext cx="24" cy="37"/>
              </a:xfrm>
              <a:custGeom>
                <a:avLst/>
                <a:gdLst>
                  <a:gd name="T0" fmla="*/ 0 w 37"/>
                  <a:gd name="T1" fmla="*/ 0 h 43"/>
                  <a:gd name="T2" fmla="*/ 9 w 37"/>
                  <a:gd name="T3" fmla="*/ 7 h 43"/>
                  <a:gd name="T4" fmla="*/ 15 w 37"/>
                  <a:gd name="T5" fmla="*/ 15 h 43"/>
                  <a:gd name="T6" fmla="*/ 18 w 37"/>
                  <a:gd name="T7" fmla="*/ 17 h 43"/>
                  <a:gd name="T8" fmla="*/ 18 w 37"/>
                  <a:gd name="T9" fmla="*/ 29 h 43"/>
                  <a:gd name="T10" fmla="*/ 23 w 37"/>
                  <a:gd name="T11" fmla="*/ 36 h 43"/>
                  <a:gd name="T12" fmla="*/ 18 w 37"/>
                  <a:gd name="T13" fmla="*/ 29 h 43"/>
                  <a:gd name="T14" fmla="*/ 15 w 37"/>
                  <a:gd name="T15" fmla="*/ 22 h 43"/>
                  <a:gd name="T16" fmla="*/ 9 w 37"/>
                  <a:gd name="T17" fmla="*/ 11 h 43"/>
                  <a:gd name="T18" fmla="*/ 0 w 37"/>
                  <a:gd name="T19" fmla="*/ 0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43"/>
                  <a:gd name="T32" fmla="*/ 37 w 37"/>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43">
                    <a:moveTo>
                      <a:pt x="0" y="0"/>
                    </a:moveTo>
                    <a:lnTo>
                      <a:pt x="14" y="8"/>
                    </a:lnTo>
                    <a:lnTo>
                      <a:pt x="23" y="17"/>
                    </a:lnTo>
                    <a:lnTo>
                      <a:pt x="28" y="20"/>
                    </a:lnTo>
                    <a:lnTo>
                      <a:pt x="28" y="34"/>
                    </a:lnTo>
                    <a:lnTo>
                      <a:pt x="36" y="42"/>
                    </a:lnTo>
                    <a:lnTo>
                      <a:pt x="28" y="34"/>
                    </a:lnTo>
                    <a:lnTo>
                      <a:pt x="23" y="25"/>
                    </a:lnTo>
                    <a:lnTo>
                      <a:pt x="14" y="13"/>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06" name="Freeform 93"/>
              <p:cNvSpPr>
                <a:spLocks/>
              </p:cNvSpPr>
              <p:nvPr/>
            </p:nvSpPr>
            <p:spPr bwMode="auto">
              <a:xfrm>
                <a:off x="816" y="1986"/>
                <a:ext cx="25" cy="31"/>
              </a:xfrm>
              <a:custGeom>
                <a:avLst/>
                <a:gdLst>
                  <a:gd name="T0" fmla="*/ 0 w 38"/>
                  <a:gd name="T1" fmla="*/ 0 h 36"/>
                  <a:gd name="T2" fmla="*/ 9 w 38"/>
                  <a:gd name="T3" fmla="*/ 9 h 36"/>
                  <a:gd name="T4" fmla="*/ 12 w 38"/>
                  <a:gd name="T5" fmla="*/ 17 h 36"/>
                  <a:gd name="T6" fmla="*/ 18 w 38"/>
                  <a:gd name="T7" fmla="*/ 23 h 36"/>
                  <a:gd name="T8" fmla="*/ 24 w 38"/>
                  <a:gd name="T9" fmla="*/ 30 h 36"/>
                  <a:gd name="T10" fmla="*/ 14 w 38"/>
                  <a:gd name="T11" fmla="*/ 27 h 36"/>
                  <a:gd name="T12" fmla="*/ 9 w 38"/>
                  <a:gd name="T13" fmla="*/ 13 h 36"/>
                  <a:gd name="T14" fmla="*/ 0 w 38"/>
                  <a:gd name="T15" fmla="*/ 0 h 36"/>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36"/>
                  <a:gd name="T26" fmla="*/ 38 w 38"/>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36">
                    <a:moveTo>
                      <a:pt x="0" y="0"/>
                    </a:moveTo>
                    <a:lnTo>
                      <a:pt x="13" y="11"/>
                    </a:lnTo>
                    <a:lnTo>
                      <a:pt x="18" y="20"/>
                    </a:lnTo>
                    <a:lnTo>
                      <a:pt x="28" y="27"/>
                    </a:lnTo>
                    <a:lnTo>
                      <a:pt x="37" y="35"/>
                    </a:lnTo>
                    <a:lnTo>
                      <a:pt x="22" y="31"/>
                    </a:lnTo>
                    <a:lnTo>
                      <a:pt x="13" y="15"/>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07" name="Freeform 94"/>
              <p:cNvSpPr>
                <a:spLocks/>
              </p:cNvSpPr>
              <p:nvPr/>
            </p:nvSpPr>
            <p:spPr bwMode="auto">
              <a:xfrm>
                <a:off x="802" y="1966"/>
                <a:ext cx="23" cy="46"/>
              </a:xfrm>
              <a:custGeom>
                <a:avLst/>
                <a:gdLst>
                  <a:gd name="T0" fmla="*/ 0 w 37"/>
                  <a:gd name="T1" fmla="*/ 0 h 53"/>
                  <a:gd name="T2" fmla="*/ 8 w 37"/>
                  <a:gd name="T3" fmla="*/ 14 h 53"/>
                  <a:gd name="T4" fmla="*/ 11 w 37"/>
                  <a:gd name="T5" fmla="*/ 23 h 53"/>
                  <a:gd name="T6" fmla="*/ 17 w 37"/>
                  <a:gd name="T7" fmla="*/ 35 h 53"/>
                  <a:gd name="T8" fmla="*/ 22 w 37"/>
                  <a:gd name="T9" fmla="*/ 45 h 53"/>
                  <a:gd name="T10" fmla="*/ 14 w 37"/>
                  <a:gd name="T11" fmla="*/ 35 h 53"/>
                  <a:gd name="T12" fmla="*/ 8 w 37"/>
                  <a:gd name="T13" fmla="*/ 23 h 53"/>
                  <a:gd name="T14" fmla="*/ 2 w 37"/>
                  <a:gd name="T15" fmla="*/ 10 h 53"/>
                  <a:gd name="T16" fmla="*/ 0 w 37"/>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
                  <a:gd name="T28" fmla="*/ 0 h 53"/>
                  <a:gd name="T29" fmla="*/ 37 w 37"/>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 h="53">
                    <a:moveTo>
                      <a:pt x="0" y="0"/>
                    </a:moveTo>
                    <a:lnTo>
                      <a:pt x="13" y="16"/>
                    </a:lnTo>
                    <a:lnTo>
                      <a:pt x="18" y="27"/>
                    </a:lnTo>
                    <a:lnTo>
                      <a:pt x="27" y="40"/>
                    </a:lnTo>
                    <a:lnTo>
                      <a:pt x="36" y="52"/>
                    </a:lnTo>
                    <a:lnTo>
                      <a:pt x="23" y="40"/>
                    </a:lnTo>
                    <a:lnTo>
                      <a:pt x="13" y="27"/>
                    </a:lnTo>
                    <a:lnTo>
                      <a:pt x="4" y="12"/>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08" name="Freeform 95"/>
              <p:cNvSpPr>
                <a:spLocks/>
              </p:cNvSpPr>
              <p:nvPr/>
            </p:nvSpPr>
            <p:spPr bwMode="auto">
              <a:xfrm>
                <a:off x="766" y="1940"/>
                <a:ext cx="40" cy="57"/>
              </a:xfrm>
              <a:custGeom>
                <a:avLst/>
                <a:gdLst>
                  <a:gd name="T0" fmla="*/ 0 w 63"/>
                  <a:gd name="T1" fmla="*/ 0 h 66"/>
                  <a:gd name="T2" fmla="*/ 6 w 63"/>
                  <a:gd name="T3" fmla="*/ 15 h 66"/>
                  <a:gd name="T4" fmla="*/ 16 w 63"/>
                  <a:gd name="T5" fmla="*/ 34 h 66"/>
                  <a:gd name="T6" fmla="*/ 30 w 63"/>
                  <a:gd name="T7" fmla="*/ 48 h 66"/>
                  <a:gd name="T8" fmla="*/ 39 w 63"/>
                  <a:gd name="T9" fmla="*/ 56 h 66"/>
                  <a:gd name="T10" fmla="*/ 30 w 63"/>
                  <a:gd name="T11" fmla="*/ 41 h 66"/>
                  <a:gd name="T12" fmla="*/ 16 w 63"/>
                  <a:gd name="T13" fmla="*/ 26 h 66"/>
                  <a:gd name="T14" fmla="*/ 10 w 63"/>
                  <a:gd name="T15" fmla="*/ 15 h 66"/>
                  <a:gd name="T16" fmla="*/ 0 w 63"/>
                  <a:gd name="T17" fmla="*/ 0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66"/>
                  <a:gd name="T29" fmla="*/ 63 w 63"/>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66">
                    <a:moveTo>
                      <a:pt x="0" y="0"/>
                    </a:moveTo>
                    <a:lnTo>
                      <a:pt x="10" y="17"/>
                    </a:lnTo>
                    <a:lnTo>
                      <a:pt x="25" y="39"/>
                    </a:lnTo>
                    <a:lnTo>
                      <a:pt x="47" y="56"/>
                    </a:lnTo>
                    <a:lnTo>
                      <a:pt x="62" y="65"/>
                    </a:lnTo>
                    <a:lnTo>
                      <a:pt x="47" y="48"/>
                    </a:lnTo>
                    <a:lnTo>
                      <a:pt x="25" y="30"/>
                    </a:lnTo>
                    <a:lnTo>
                      <a:pt x="16" y="17"/>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09" name="Freeform 96"/>
              <p:cNvSpPr>
                <a:spLocks/>
              </p:cNvSpPr>
              <p:nvPr/>
            </p:nvSpPr>
            <p:spPr bwMode="auto">
              <a:xfrm>
                <a:off x="770" y="1927"/>
                <a:ext cx="28" cy="49"/>
              </a:xfrm>
              <a:custGeom>
                <a:avLst/>
                <a:gdLst>
                  <a:gd name="T0" fmla="*/ 0 w 44"/>
                  <a:gd name="T1" fmla="*/ 0 h 57"/>
                  <a:gd name="T2" fmla="*/ 6 w 44"/>
                  <a:gd name="T3" fmla="*/ 15 h 57"/>
                  <a:gd name="T4" fmla="*/ 9 w 44"/>
                  <a:gd name="T5" fmla="*/ 21 h 57"/>
                  <a:gd name="T6" fmla="*/ 16 w 44"/>
                  <a:gd name="T7" fmla="*/ 34 h 57"/>
                  <a:gd name="T8" fmla="*/ 18 w 44"/>
                  <a:gd name="T9" fmla="*/ 40 h 57"/>
                  <a:gd name="T10" fmla="*/ 27 w 44"/>
                  <a:gd name="T11" fmla="*/ 48 h 57"/>
                  <a:gd name="T12" fmla="*/ 22 w 44"/>
                  <a:gd name="T13" fmla="*/ 37 h 57"/>
                  <a:gd name="T14" fmla="*/ 18 w 44"/>
                  <a:gd name="T15" fmla="*/ 26 h 57"/>
                  <a:gd name="T16" fmla="*/ 9 w 44"/>
                  <a:gd name="T17" fmla="*/ 19 h 57"/>
                  <a:gd name="T18" fmla="*/ 0 w 44"/>
                  <a:gd name="T19" fmla="*/ 0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57"/>
                  <a:gd name="T32" fmla="*/ 44 w 44"/>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57">
                    <a:moveTo>
                      <a:pt x="0" y="0"/>
                    </a:moveTo>
                    <a:lnTo>
                      <a:pt x="9" y="17"/>
                    </a:lnTo>
                    <a:lnTo>
                      <a:pt x="14" y="25"/>
                    </a:lnTo>
                    <a:lnTo>
                      <a:pt x="25" y="39"/>
                    </a:lnTo>
                    <a:lnTo>
                      <a:pt x="29" y="47"/>
                    </a:lnTo>
                    <a:lnTo>
                      <a:pt x="43" y="56"/>
                    </a:lnTo>
                    <a:lnTo>
                      <a:pt x="34" y="43"/>
                    </a:lnTo>
                    <a:lnTo>
                      <a:pt x="29" y="30"/>
                    </a:lnTo>
                    <a:lnTo>
                      <a:pt x="14" y="22"/>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10" name="Freeform 97"/>
              <p:cNvSpPr>
                <a:spLocks/>
              </p:cNvSpPr>
              <p:nvPr/>
            </p:nvSpPr>
            <p:spPr bwMode="auto">
              <a:xfrm>
                <a:off x="735" y="1877"/>
                <a:ext cx="24" cy="61"/>
              </a:xfrm>
              <a:custGeom>
                <a:avLst/>
                <a:gdLst>
                  <a:gd name="T0" fmla="*/ 0 w 37"/>
                  <a:gd name="T1" fmla="*/ 0 h 70"/>
                  <a:gd name="T2" fmla="*/ 4 w 37"/>
                  <a:gd name="T3" fmla="*/ 19 h 70"/>
                  <a:gd name="T4" fmla="*/ 9 w 37"/>
                  <a:gd name="T5" fmla="*/ 26 h 70"/>
                  <a:gd name="T6" fmla="*/ 15 w 37"/>
                  <a:gd name="T7" fmla="*/ 37 h 70"/>
                  <a:gd name="T8" fmla="*/ 18 w 37"/>
                  <a:gd name="T9" fmla="*/ 49 h 70"/>
                  <a:gd name="T10" fmla="*/ 23 w 37"/>
                  <a:gd name="T11" fmla="*/ 60 h 70"/>
                  <a:gd name="T12" fmla="*/ 21 w 37"/>
                  <a:gd name="T13" fmla="*/ 45 h 70"/>
                  <a:gd name="T14" fmla="*/ 12 w 37"/>
                  <a:gd name="T15" fmla="*/ 34 h 70"/>
                  <a:gd name="T16" fmla="*/ 9 w 37"/>
                  <a:gd name="T17" fmla="*/ 19 h 70"/>
                  <a:gd name="T18" fmla="*/ 0 w 37"/>
                  <a:gd name="T19" fmla="*/ 0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70"/>
                  <a:gd name="T32" fmla="*/ 37 w 37"/>
                  <a:gd name="T33" fmla="*/ 70 h 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70">
                    <a:moveTo>
                      <a:pt x="0" y="0"/>
                    </a:moveTo>
                    <a:lnTo>
                      <a:pt x="6" y="22"/>
                    </a:lnTo>
                    <a:lnTo>
                      <a:pt x="14" y="30"/>
                    </a:lnTo>
                    <a:lnTo>
                      <a:pt x="23" y="43"/>
                    </a:lnTo>
                    <a:lnTo>
                      <a:pt x="28" y="56"/>
                    </a:lnTo>
                    <a:lnTo>
                      <a:pt x="36" y="69"/>
                    </a:lnTo>
                    <a:lnTo>
                      <a:pt x="32" y="52"/>
                    </a:lnTo>
                    <a:lnTo>
                      <a:pt x="18" y="39"/>
                    </a:lnTo>
                    <a:lnTo>
                      <a:pt x="14" y="22"/>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11" name="Freeform 98"/>
              <p:cNvSpPr>
                <a:spLocks/>
              </p:cNvSpPr>
              <p:nvPr/>
            </p:nvSpPr>
            <p:spPr bwMode="auto">
              <a:xfrm>
                <a:off x="743" y="1877"/>
                <a:ext cx="19" cy="47"/>
              </a:xfrm>
              <a:custGeom>
                <a:avLst/>
                <a:gdLst>
                  <a:gd name="T0" fmla="*/ 0 w 31"/>
                  <a:gd name="T1" fmla="*/ 0 h 54"/>
                  <a:gd name="T2" fmla="*/ 0 w 31"/>
                  <a:gd name="T3" fmla="*/ 7 h 54"/>
                  <a:gd name="T4" fmla="*/ 5 w 31"/>
                  <a:gd name="T5" fmla="*/ 22 h 54"/>
                  <a:gd name="T6" fmla="*/ 10 w 31"/>
                  <a:gd name="T7" fmla="*/ 32 h 54"/>
                  <a:gd name="T8" fmla="*/ 16 w 31"/>
                  <a:gd name="T9" fmla="*/ 44 h 54"/>
                  <a:gd name="T10" fmla="*/ 18 w 31"/>
                  <a:gd name="T11" fmla="*/ 46 h 54"/>
                  <a:gd name="T12" fmla="*/ 16 w 31"/>
                  <a:gd name="T13" fmla="*/ 39 h 54"/>
                  <a:gd name="T14" fmla="*/ 13 w 31"/>
                  <a:gd name="T15" fmla="*/ 29 h 54"/>
                  <a:gd name="T16" fmla="*/ 8 w 31"/>
                  <a:gd name="T17" fmla="*/ 17 h 54"/>
                  <a:gd name="T18" fmla="*/ 2 w 31"/>
                  <a:gd name="T19" fmla="*/ 10 h 54"/>
                  <a:gd name="T20" fmla="*/ 0 w 31"/>
                  <a:gd name="T21" fmla="*/ 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
                  <a:gd name="T34" fmla="*/ 0 h 54"/>
                  <a:gd name="T35" fmla="*/ 31 w 31"/>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 h="54">
                    <a:moveTo>
                      <a:pt x="0" y="0"/>
                    </a:moveTo>
                    <a:lnTo>
                      <a:pt x="0" y="8"/>
                    </a:lnTo>
                    <a:lnTo>
                      <a:pt x="8" y="25"/>
                    </a:lnTo>
                    <a:lnTo>
                      <a:pt x="17" y="37"/>
                    </a:lnTo>
                    <a:lnTo>
                      <a:pt x="26" y="50"/>
                    </a:lnTo>
                    <a:lnTo>
                      <a:pt x="30" y="53"/>
                    </a:lnTo>
                    <a:lnTo>
                      <a:pt x="26" y="45"/>
                    </a:lnTo>
                    <a:lnTo>
                      <a:pt x="22" y="33"/>
                    </a:lnTo>
                    <a:lnTo>
                      <a:pt x="13" y="20"/>
                    </a:lnTo>
                    <a:lnTo>
                      <a:pt x="4" y="12"/>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12" name="Freeform 99"/>
              <p:cNvSpPr>
                <a:spLocks/>
              </p:cNvSpPr>
              <p:nvPr/>
            </p:nvSpPr>
            <p:spPr bwMode="auto">
              <a:xfrm>
                <a:off x="895" y="1919"/>
                <a:ext cx="16" cy="27"/>
              </a:xfrm>
              <a:custGeom>
                <a:avLst/>
                <a:gdLst>
                  <a:gd name="T0" fmla="*/ 0 w 25"/>
                  <a:gd name="T1" fmla="*/ 0 h 31"/>
                  <a:gd name="T2" fmla="*/ 5 w 25"/>
                  <a:gd name="T3" fmla="*/ 0 h 31"/>
                  <a:gd name="T4" fmla="*/ 5 w 25"/>
                  <a:gd name="T5" fmla="*/ 10 h 31"/>
                  <a:gd name="T6" fmla="*/ 10 w 25"/>
                  <a:gd name="T7" fmla="*/ 17 h 31"/>
                  <a:gd name="T8" fmla="*/ 15 w 25"/>
                  <a:gd name="T9" fmla="*/ 26 h 31"/>
                  <a:gd name="T10" fmla="*/ 8 w 25"/>
                  <a:gd name="T11" fmla="*/ 17 h 31"/>
                  <a:gd name="T12" fmla="*/ 3 w 25"/>
                  <a:gd name="T13" fmla="*/ 10 h 31"/>
                  <a:gd name="T14" fmla="*/ 0 w 25"/>
                  <a:gd name="T15" fmla="*/ 0 h 31"/>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31"/>
                  <a:gd name="T26" fmla="*/ 25 w 25"/>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31">
                    <a:moveTo>
                      <a:pt x="0" y="0"/>
                    </a:moveTo>
                    <a:lnTo>
                      <a:pt x="8" y="0"/>
                    </a:lnTo>
                    <a:lnTo>
                      <a:pt x="8" y="11"/>
                    </a:lnTo>
                    <a:lnTo>
                      <a:pt x="16" y="19"/>
                    </a:lnTo>
                    <a:lnTo>
                      <a:pt x="24" y="30"/>
                    </a:lnTo>
                    <a:lnTo>
                      <a:pt x="12" y="19"/>
                    </a:lnTo>
                    <a:lnTo>
                      <a:pt x="4" y="11"/>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13" name="Freeform 100"/>
              <p:cNvSpPr>
                <a:spLocks/>
              </p:cNvSpPr>
              <p:nvPr/>
            </p:nvSpPr>
            <p:spPr bwMode="auto">
              <a:xfrm>
                <a:off x="907" y="1915"/>
                <a:ext cx="4" cy="23"/>
              </a:xfrm>
              <a:custGeom>
                <a:avLst/>
                <a:gdLst>
                  <a:gd name="T0" fmla="*/ 1 w 7"/>
                  <a:gd name="T1" fmla="*/ 0 h 27"/>
                  <a:gd name="T2" fmla="*/ 0 w 7"/>
                  <a:gd name="T3" fmla="*/ 3 h 27"/>
                  <a:gd name="T4" fmla="*/ 0 w 7"/>
                  <a:gd name="T5" fmla="*/ 10 h 27"/>
                  <a:gd name="T6" fmla="*/ 1 w 7"/>
                  <a:gd name="T7" fmla="*/ 15 h 27"/>
                  <a:gd name="T8" fmla="*/ 3 w 7"/>
                  <a:gd name="T9" fmla="*/ 22 h 27"/>
                  <a:gd name="T10" fmla="*/ 2 w 7"/>
                  <a:gd name="T11" fmla="*/ 12 h 27"/>
                  <a:gd name="T12" fmla="*/ 1 w 7"/>
                  <a:gd name="T13" fmla="*/ 0 h 27"/>
                  <a:gd name="T14" fmla="*/ 0 60000 65536"/>
                  <a:gd name="T15" fmla="*/ 0 60000 65536"/>
                  <a:gd name="T16" fmla="*/ 0 60000 65536"/>
                  <a:gd name="T17" fmla="*/ 0 60000 65536"/>
                  <a:gd name="T18" fmla="*/ 0 60000 65536"/>
                  <a:gd name="T19" fmla="*/ 0 60000 65536"/>
                  <a:gd name="T20" fmla="*/ 0 60000 65536"/>
                  <a:gd name="T21" fmla="*/ 0 w 7"/>
                  <a:gd name="T22" fmla="*/ 0 h 27"/>
                  <a:gd name="T23" fmla="*/ 7 w 7"/>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27">
                    <a:moveTo>
                      <a:pt x="2" y="0"/>
                    </a:moveTo>
                    <a:lnTo>
                      <a:pt x="0" y="4"/>
                    </a:lnTo>
                    <a:lnTo>
                      <a:pt x="0" y="12"/>
                    </a:lnTo>
                    <a:lnTo>
                      <a:pt x="2" y="18"/>
                    </a:lnTo>
                    <a:lnTo>
                      <a:pt x="6" y="26"/>
                    </a:lnTo>
                    <a:lnTo>
                      <a:pt x="4" y="14"/>
                    </a:lnTo>
                    <a:lnTo>
                      <a:pt x="2" y="0"/>
                    </a:lnTo>
                  </a:path>
                </a:pathLst>
              </a:custGeom>
              <a:solidFill>
                <a:srgbClr val="402000"/>
              </a:solidFill>
              <a:ln w="12700" cap="rnd">
                <a:noFill/>
                <a:round/>
                <a:headEnd/>
                <a:tailEnd/>
              </a:ln>
            </p:spPr>
            <p:txBody>
              <a:bodyPr>
                <a:prstTxWarp prst="textNoShape">
                  <a:avLst/>
                </a:prstTxWarp>
              </a:bodyPr>
              <a:lstStyle/>
              <a:p>
                <a:endParaRPr lang="en-US"/>
              </a:p>
            </p:txBody>
          </p:sp>
          <p:sp>
            <p:nvSpPr>
              <p:cNvPr id="114" name="Freeform 101"/>
              <p:cNvSpPr>
                <a:spLocks/>
              </p:cNvSpPr>
              <p:nvPr/>
            </p:nvSpPr>
            <p:spPr bwMode="auto">
              <a:xfrm>
                <a:off x="882" y="1910"/>
                <a:ext cx="29" cy="48"/>
              </a:xfrm>
              <a:custGeom>
                <a:avLst/>
                <a:gdLst>
                  <a:gd name="T0" fmla="*/ 10 w 45"/>
                  <a:gd name="T1" fmla="*/ 3 h 55"/>
                  <a:gd name="T2" fmla="*/ 0 w 45"/>
                  <a:gd name="T3" fmla="*/ 0 h 55"/>
                  <a:gd name="T4" fmla="*/ 0 w 45"/>
                  <a:gd name="T5" fmla="*/ 11 h 55"/>
                  <a:gd name="T6" fmla="*/ 6 w 45"/>
                  <a:gd name="T7" fmla="*/ 22 h 55"/>
                  <a:gd name="T8" fmla="*/ 13 w 45"/>
                  <a:gd name="T9" fmla="*/ 33 h 55"/>
                  <a:gd name="T10" fmla="*/ 22 w 45"/>
                  <a:gd name="T11" fmla="*/ 40 h 55"/>
                  <a:gd name="T12" fmla="*/ 28 w 45"/>
                  <a:gd name="T13" fmla="*/ 47 h 55"/>
                  <a:gd name="T14" fmla="*/ 19 w 45"/>
                  <a:gd name="T15" fmla="*/ 36 h 55"/>
                  <a:gd name="T16" fmla="*/ 13 w 45"/>
                  <a:gd name="T17" fmla="*/ 30 h 55"/>
                  <a:gd name="T18" fmla="*/ 10 w 45"/>
                  <a:gd name="T19" fmla="*/ 17 h 55"/>
                  <a:gd name="T20" fmla="*/ 10 w 45"/>
                  <a:gd name="T21" fmla="*/ 3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55"/>
                  <a:gd name="T35" fmla="*/ 45 w 45"/>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55">
                    <a:moveTo>
                      <a:pt x="15" y="4"/>
                    </a:moveTo>
                    <a:lnTo>
                      <a:pt x="0" y="0"/>
                    </a:lnTo>
                    <a:lnTo>
                      <a:pt x="0" y="13"/>
                    </a:lnTo>
                    <a:lnTo>
                      <a:pt x="10" y="25"/>
                    </a:lnTo>
                    <a:lnTo>
                      <a:pt x="20" y="38"/>
                    </a:lnTo>
                    <a:lnTo>
                      <a:pt x="34" y="46"/>
                    </a:lnTo>
                    <a:lnTo>
                      <a:pt x="44" y="54"/>
                    </a:lnTo>
                    <a:lnTo>
                      <a:pt x="30" y="41"/>
                    </a:lnTo>
                    <a:lnTo>
                      <a:pt x="20" y="34"/>
                    </a:lnTo>
                    <a:lnTo>
                      <a:pt x="15" y="20"/>
                    </a:lnTo>
                    <a:lnTo>
                      <a:pt x="15" y="4"/>
                    </a:lnTo>
                  </a:path>
                </a:pathLst>
              </a:custGeom>
              <a:solidFill>
                <a:srgbClr val="402000"/>
              </a:solidFill>
              <a:ln w="12700" cap="rnd">
                <a:noFill/>
                <a:round/>
                <a:headEnd/>
                <a:tailEnd/>
              </a:ln>
            </p:spPr>
            <p:txBody>
              <a:bodyPr>
                <a:prstTxWarp prst="textNoShape">
                  <a:avLst/>
                </a:prstTxWarp>
              </a:bodyPr>
              <a:lstStyle/>
              <a:p>
                <a:endParaRPr lang="en-US"/>
              </a:p>
            </p:txBody>
          </p:sp>
          <p:sp>
            <p:nvSpPr>
              <p:cNvPr id="115" name="Freeform 102"/>
              <p:cNvSpPr>
                <a:spLocks/>
              </p:cNvSpPr>
              <p:nvPr/>
            </p:nvSpPr>
            <p:spPr bwMode="auto">
              <a:xfrm>
                <a:off x="910" y="1888"/>
                <a:ext cx="5" cy="41"/>
              </a:xfrm>
              <a:custGeom>
                <a:avLst/>
                <a:gdLst>
                  <a:gd name="T0" fmla="*/ 4 w 8"/>
                  <a:gd name="T1" fmla="*/ 0 h 47"/>
                  <a:gd name="T2" fmla="*/ 4 w 8"/>
                  <a:gd name="T3" fmla="*/ 14 h 47"/>
                  <a:gd name="T4" fmla="*/ 4 w 8"/>
                  <a:gd name="T5" fmla="*/ 22 h 47"/>
                  <a:gd name="T6" fmla="*/ 0 w 8"/>
                  <a:gd name="T7" fmla="*/ 33 h 47"/>
                  <a:gd name="T8" fmla="*/ 0 w 8"/>
                  <a:gd name="T9" fmla="*/ 40 h 47"/>
                  <a:gd name="T10" fmla="*/ 4 w 8"/>
                  <a:gd name="T11" fmla="*/ 22 h 47"/>
                  <a:gd name="T12" fmla="*/ 4 w 8"/>
                  <a:gd name="T13" fmla="*/ 11 h 47"/>
                  <a:gd name="T14" fmla="*/ 4 w 8"/>
                  <a:gd name="T15" fmla="*/ 0 h 47"/>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47"/>
                  <a:gd name="T26" fmla="*/ 8 w 8"/>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47">
                    <a:moveTo>
                      <a:pt x="7" y="0"/>
                    </a:moveTo>
                    <a:lnTo>
                      <a:pt x="7" y="16"/>
                    </a:lnTo>
                    <a:lnTo>
                      <a:pt x="7" y="25"/>
                    </a:lnTo>
                    <a:lnTo>
                      <a:pt x="0" y="38"/>
                    </a:lnTo>
                    <a:lnTo>
                      <a:pt x="0" y="46"/>
                    </a:lnTo>
                    <a:lnTo>
                      <a:pt x="7" y="25"/>
                    </a:lnTo>
                    <a:lnTo>
                      <a:pt x="7" y="13"/>
                    </a:lnTo>
                    <a:lnTo>
                      <a:pt x="7" y="0"/>
                    </a:lnTo>
                  </a:path>
                </a:pathLst>
              </a:custGeom>
              <a:solidFill>
                <a:srgbClr val="402000"/>
              </a:solidFill>
              <a:ln w="12700" cap="rnd">
                <a:noFill/>
                <a:round/>
                <a:headEnd/>
                <a:tailEnd/>
              </a:ln>
            </p:spPr>
            <p:txBody>
              <a:bodyPr>
                <a:prstTxWarp prst="textNoShape">
                  <a:avLst/>
                </a:prstTxWarp>
              </a:bodyPr>
              <a:lstStyle/>
              <a:p>
                <a:endParaRPr lang="en-US"/>
              </a:p>
            </p:txBody>
          </p:sp>
          <p:sp>
            <p:nvSpPr>
              <p:cNvPr id="116" name="Freeform 103"/>
              <p:cNvSpPr>
                <a:spLocks/>
              </p:cNvSpPr>
              <p:nvPr/>
            </p:nvSpPr>
            <p:spPr bwMode="auto">
              <a:xfrm>
                <a:off x="915" y="1877"/>
                <a:ext cx="4" cy="52"/>
              </a:xfrm>
              <a:custGeom>
                <a:avLst/>
                <a:gdLst>
                  <a:gd name="T0" fmla="*/ 0 w 6"/>
                  <a:gd name="T1" fmla="*/ 0 h 59"/>
                  <a:gd name="T2" fmla="*/ 1 w 6"/>
                  <a:gd name="T3" fmla="*/ 15 h 59"/>
                  <a:gd name="T4" fmla="*/ 2 w 6"/>
                  <a:gd name="T5" fmla="*/ 29 h 59"/>
                  <a:gd name="T6" fmla="*/ 2 w 6"/>
                  <a:gd name="T7" fmla="*/ 48 h 59"/>
                  <a:gd name="T8" fmla="*/ 1 w 6"/>
                  <a:gd name="T9" fmla="*/ 51 h 59"/>
                  <a:gd name="T10" fmla="*/ 3 w 6"/>
                  <a:gd name="T11" fmla="*/ 41 h 59"/>
                  <a:gd name="T12" fmla="*/ 3 w 6"/>
                  <a:gd name="T13" fmla="*/ 26 h 59"/>
                  <a:gd name="T14" fmla="*/ 2 w 6"/>
                  <a:gd name="T15" fmla="*/ 15 h 59"/>
                  <a:gd name="T16" fmla="*/ 0 w 6"/>
                  <a:gd name="T17" fmla="*/ 0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59"/>
                  <a:gd name="T29" fmla="*/ 6 w 6"/>
                  <a:gd name="T30" fmla="*/ 59 h 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59">
                    <a:moveTo>
                      <a:pt x="0" y="0"/>
                    </a:moveTo>
                    <a:lnTo>
                      <a:pt x="2" y="17"/>
                    </a:lnTo>
                    <a:lnTo>
                      <a:pt x="3" y="33"/>
                    </a:lnTo>
                    <a:lnTo>
                      <a:pt x="3" y="54"/>
                    </a:lnTo>
                    <a:lnTo>
                      <a:pt x="2" y="58"/>
                    </a:lnTo>
                    <a:lnTo>
                      <a:pt x="5" y="46"/>
                    </a:lnTo>
                    <a:lnTo>
                      <a:pt x="5" y="29"/>
                    </a:lnTo>
                    <a:lnTo>
                      <a:pt x="3" y="17"/>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17" name="Freeform 104"/>
              <p:cNvSpPr>
                <a:spLocks/>
              </p:cNvSpPr>
              <p:nvPr/>
            </p:nvSpPr>
            <p:spPr bwMode="auto">
              <a:xfrm>
                <a:off x="864" y="1902"/>
                <a:ext cx="24" cy="47"/>
              </a:xfrm>
              <a:custGeom>
                <a:avLst/>
                <a:gdLst>
                  <a:gd name="T0" fmla="*/ 23 w 38"/>
                  <a:gd name="T1" fmla="*/ 46 h 54"/>
                  <a:gd name="T2" fmla="*/ 15 w 38"/>
                  <a:gd name="T3" fmla="*/ 32 h 54"/>
                  <a:gd name="T4" fmla="*/ 9 w 38"/>
                  <a:gd name="T5" fmla="*/ 17 h 54"/>
                  <a:gd name="T6" fmla="*/ 9 w 38"/>
                  <a:gd name="T7" fmla="*/ 10 h 54"/>
                  <a:gd name="T8" fmla="*/ 6 w 38"/>
                  <a:gd name="T9" fmla="*/ 3 h 54"/>
                  <a:gd name="T10" fmla="*/ 0 w 38"/>
                  <a:gd name="T11" fmla="*/ 0 h 54"/>
                  <a:gd name="T12" fmla="*/ 3 w 38"/>
                  <a:gd name="T13" fmla="*/ 7 h 54"/>
                  <a:gd name="T14" fmla="*/ 3 w 38"/>
                  <a:gd name="T15" fmla="*/ 17 h 54"/>
                  <a:gd name="T16" fmla="*/ 6 w 38"/>
                  <a:gd name="T17" fmla="*/ 29 h 54"/>
                  <a:gd name="T18" fmla="*/ 11 w 38"/>
                  <a:gd name="T19" fmla="*/ 36 h 54"/>
                  <a:gd name="T20" fmla="*/ 23 w 38"/>
                  <a:gd name="T21" fmla="*/ 46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54"/>
                  <a:gd name="T35" fmla="*/ 38 w 38"/>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54">
                    <a:moveTo>
                      <a:pt x="37" y="53"/>
                    </a:moveTo>
                    <a:lnTo>
                      <a:pt x="23" y="37"/>
                    </a:lnTo>
                    <a:lnTo>
                      <a:pt x="14" y="20"/>
                    </a:lnTo>
                    <a:lnTo>
                      <a:pt x="14" y="12"/>
                    </a:lnTo>
                    <a:lnTo>
                      <a:pt x="9" y="3"/>
                    </a:lnTo>
                    <a:lnTo>
                      <a:pt x="0" y="0"/>
                    </a:lnTo>
                    <a:lnTo>
                      <a:pt x="4" y="8"/>
                    </a:lnTo>
                    <a:lnTo>
                      <a:pt x="4" y="20"/>
                    </a:lnTo>
                    <a:lnTo>
                      <a:pt x="9" y="33"/>
                    </a:lnTo>
                    <a:lnTo>
                      <a:pt x="18" y="41"/>
                    </a:lnTo>
                    <a:lnTo>
                      <a:pt x="37" y="53"/>
                    </a:lnTo>
                  </a:path>
                </a:pathLst>
              </a:custGeom>
              <a:solidFill>
                <a:srgbClr val="402000"/>
              </a:solidFill>
              <a:ln w="12700" cap="rnd">
                <a:noFill/>
                <a:round/>
                <a:headEnd/>
                <a:tailEnd/>
              </a:ln>
            </p:spPr>
            <p:txBody>
              <a:bodyPr>
                <a:prstTxWarp prst="textNoShape">
                  <a:avLst/>
                </a:prstTxWarp>
              </a:bodyPr>
              <a:lstStyle/>
              <a:p>
                <a:endParaRPr lang="en-US"/>
              </a:p>
            </p:txBody>
          </p:sp>
          <p:sp>
            <p:nvSpPr>
              <p:cNvPr id="118" name="Freeform 105"/>
              <p:cNvSpPr>
                <a:spLocks/>
              </p:cNvSpPr>
              <p:nvPr/>
            </p:nvSpPr>
            <p:spPr bwMode="auto">
              <a:xfrm>
                <a:off x="840" y="1884"/>
                <a:ext cx="44" cy="71"/>
              </a:xfrm>
              <a:custGeom>
                <a:avLst/>
                <a:gdLst>
                  <a:gd name="T0" fmla="*/ 0 w 69"/>
                  <a:gd name="T1" fmla="*/ 0 h 81"/>
                  <a:gd name="T2" fmla="*/ 10 w 69"/>
                  <a:gd name="T3" fmla="*/ 11 h 81"/>
                  <a:gd name="T4" fmla="*/ 13 w 69"/>
                  <a:gd name="T5" fmla="*/ 27 h 81"/>
                  <a:gd name="T6" fmla="*/ 17 w 69"/>
                  <a:gd name="T7" fmla="*/ 46 h 81"/>
                  <a:gd name="T8" fmla="*/ 26 w 69"/>
                  <a:gd name="T9" fmla="*/ 54 h 81"/>
                  <a:gd name="T10" fmla="*/ 33 w 69"/>
                  <a:gd name="T11" fmla="*/ 67 h 81"/>
                  <a:gd name="T12" fmla="*/ 43 w 69"/>
                  <a:gd name="T13" fmla="*/ 70 h 81"/>
                  <a:gd name="T14" fmla="*/ 29 w 69"/>
                  <a:gd name="T15" fmla="*/ 67 h 81"/>
                  <a:gd name="T16" fmla="*/ 17 w 69"/>
                  <a:gd name="T17" fmla="*/ 51 h 81"/>
                  <a:gd name="T18" fmla="*/ 13 w 69"/>
                  <a:gd name="T19" fmla="*/ 43 h 81"/>
                  <a:gd name="T20" fmla="*/ 13 w 69"/>
                  <a:gd name="T21" fmla="*/ 27 h 81"/>
                  <a:gd name="T22" fmla="*/ 3 w 69"/>
                  <a:gd name="T23" fmla="*/ 16 h 81"/>
                  <a:gd name="T24" fmla="*/ 0 w 69"/>
                  <a:gd name="T25" fmla="*/ 0 h 8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9"/>
                  <a:gd name="T40" fmla="*/ 0 h 81"/>
                  <a:gd name="T41" fmla="*/ 69 w 69"/>
                  <a:gd name="T42" fmla="*/ 81 h 8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9" h="81">
                    <a:moveTo>
                      <a:pt x="0" y="0"/>
                    </a:moveTo>
                    <a:lnTo>
                      <a:pt x="16" y="13"/>
                    </a:lnTo>
                    <a:lnTo>
                      <a:pt x="21" y="31"/>
                    </a:lnTo>
                    <a:lnTo>
                      <a:pt x="26" y="53"/>
                    </a:lnTo>
                    <a:lnTo>
                      <a:pt x="41" y="62"/>
                    </a:lnTo>
                    <a:lnTo>
                      <a:pt x="51" y="76"/>
                    </a:lnTo>
                    <a:lnTo>
                      <a:pt x="68" y="80"/>
                    </a:lnTo>
                    <a:lnTo>
                      <a:pt x="46" y="76"/>
                    </a:lnTo>
                    <a:lnTo>
                      <a:pt x="26" y="58"/>
                    </a:lnTo>
                    <a:lnTo>
                      <a:pt x="21" y="49"/>
                    </a:lnTo>
                    <a:lnTo>
                      <a:pt x="21" y="31"/>
                    </a:lnTo>
                    <a:lnTo>
                      <a:pt x="5" y="18"/>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19" name="Freeform 106"/>
              <p:cNvSpPr>
                <a:spLocks/>
              </p:cNvSpPr>
              <p:nvPr/>
            </p:nvSpPr>
            <p:spPr bwMode="auto">
              <a:xfrm>
                <a:off x="828" y="1881"/>
                <a:ext cx="17" cy="48"/>
              </a:xfrm>
              <a:custGeom>
                <a:avLst/>
                <a:gdLst>
                  <a:gd name="T0" fmla="*/ 0 w 26"/>
                  <a:gd name="T1" fmla="*/ 0 h 55"/>
                  <a:gd name="T2" fmla="*/ 3 w 26"/>
                  <a:gd name="T3" fmla="*/ 18 h 55"/>
                  <a:gd name="T4" fmla="*/ 11 w 26"/>
                  <a:gd name="T5" fmla="*/ 33 h 55"/>
                  <a:gd name="T6" fmla="*/ 16 w 26"/>
                  <a:gd name="T7" fmla="*/ 47 h 55"/>
                  <a:gd name="T8" fmla="*/ 14 w 26"/>
                  <a:gd name="T9" fmla="*/ 29 h 55"/>
                  <a:gd name="T10" fmla="*/ 3 w 26"/>
                  <a:gd name="T11" fmla="*/ 14 h 55"/>
                  <a:gd name="T12" fmla="*/ 0 w 26"/>
                  <a:gd name="T13" fmla="*/ 0 h 55"/>
                  <a:gd name="T14" fmla="*/ 0 60000 65536"/>
                  <a:gd name="T15" fmla="*/ 0 60000 65536"/>
                  <a:gd name="T16" fmla="*/ 0 60000 65536"/>
                  <a:gd name="T17" fmla="*/ 0 60000 65536"/>
                  <a:gd name="T18" fmla="*/ 0 60000 65536"/>
                  <a:gd name="T19" fmla="*/ 0 60000 65536"/>
                  <a:gd name="T20" fmla="*/ 0 60000 65536"/>
                  <a:gd name="T21" fmla="*/ 0 w 26"/>
                  <a:gd name="T22" fmla="*/ 0 h 55"/>
                  <a:gd name="T23" fmla="*/ 26 w 26"/>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55">
                    <a:moveTo>
                      <a:pt x="0" y="0"/>
                    </a:moveTo>
                    <a:lnTo>
                      <a:pt x="4" y="21"/>
                    </a:lnTo>
                    <a:lnTo>
                      <a:pt x="17" y="38"/>
                    </a:lnTo>
                    <a:lnTo>
                      <a:pt x="25" y="54"/>
                    </a:lnTo>
                    <a:lnTo>
                      <a:pt x="21" y="33"/>
                    </a:lnTo>
                    <a:lnTo>
                      <a:pt x="4" y="16"/>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20" name="Freeform 107"/>
              <p:cNvSpPr>
                <a:spLocks/>
              </p:cNvSpPr>
              <p:nvPr/>
            </p:nvSpPr>
            <p:spPr bwMode="auto">
              <a:xfrm>
                <a:off x="805" y="1884"/>
                <a:ext cx="62" cy="79"/>
              </a:xfrm>
              <a:custGeom>
                <a:avLst/>
                <a:gdLst>
                  <a:gd name="T0" fmla="*/ 0 w 97"/>
                  <a:gd name="T1" fmla="*/ 0 h 91"/>
                  <a:gd name="T2" fmla="*/ 13 w 97"/>
                  <a:gd name="T3" fmla="*/ 16 h 91"/>
                  <a:gd name="T4" fmla="*/ 24 w 97"/>
                  <a:gd name="T5" fmla="*/ 31 h 91"/>
                  <a:gd name="T6" fmla="*/ 31 w 97"/>
                  <a:gd name="T7" fmla="*/ 40 h 91"/>
                  <a:gd name="T8" fmla="*/ 42 w 97"/>
                  <a:gd name="T9" fmla="*/ 50 h 91"/>
                  <a:gd name="T10" fmla="*/ 48 w 97"/>
                  <a:gd name="T11" fmla="*/ 63 h 91"/>
                  <a:gd name="T12" fmla="*/ 61 w 97"/>
                  <a:gd name="T13" fmla="*/ 78 h 91"/>
                  <a:gd name="T14" fmla="*/ 55 w 97"/>
                  <a:gd name="T15" fmla="*/ 63 h 91"/>
                  <a:gd name="T16" fmla="*/ 38 w 97"/>
                  <a:gd name="T17" fmla="*/ 50 h 91"/>
                  <a:gd name="T18" fmla="*/ 24 w 97"/>
                  <a:gd name="T19" fmla="*/ 36 h 91"/>
                  <a:gd name="T20" fmla="*/ 13 w 97"/>
                  <a:gd name="T21" fmla="*/ 23 h 91"/>
                  <a:gd name="T22" fmla="*/ 0 w 97"/>
                  <a:gd name="T23" fmla="*/ 0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7"/>
                  <a:gd name="T37" fmla="*/ 0 h 91"/>
                  <a:gd name="T38" fmla="*/ 97 w 97"/>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7" h="91">
                    <a:moveTo>
                      <a:pt x="0" y="0"/>
                    </a:moveTo>
                    <a:lnTo>
                      <a:pt x="21" y="18"/>
                    </a:lnTo>
                    <a:lnTo>
                      <a:pt x="37" y="36"/>
                    </a:lnTo>
                    <a:lnTo>
                      <a:pt x="49" y="46"/>
                    </a:lnTo>
                    <a:lnTo>
                      <a:pt x="65" y="58"/>
                    </a:lnTo>
                    <a:lnTo>
                      <a:pt x="75" y="72"/>
                    </a:lnTo>
                    <a:lnTo>
                      <a:pt x="96" y="90"/>
                    </a:lnTo>
                    <a:lnTo>
                      <a:pt x="86" y="72"/>
                    </a:lnTo>
                    <a:lnTo>
                      <a:pt x="59" y="58"/>
                    </a:lnTo>
                    <a:lnTo>
                      <a:pt x="37" y="41"/>
                    </a:lnTo>
                    <a:lnTo>
                      <a:pt x="21" y="27"/>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21" name="Freeform 108"/>
              <p:cNvSpPr>
                <a:spLocks/>
              </p:cNvSpPr>
              <p:nvPr/>
            </p:nvSpPr>
            <p:spPr bwMode="auto">
              <a:xfrm>
                <a:off x="1028" y="1884"/>
                <a:ext cx="0" cy="121"/>
              </a:xfrm>
              <a:custGeom>
                <a:avLst/>
                <a:gdLst>
                  <a:gd name="T0" fmla="*/ 0 w 1"/>
                  <a:gd name="T1" fmla="*/ 0 h 139"/>
                  <a:gd name="T2" fmla="*/ 0 w 1"/>
                  <a:gd name="T3" fmla="*/ 20 h 139"/>
                  <a:gd name="T4" fmla="*/ 0 w 1"/>
                  <a:gd name="T5" fmla="*/ 40 h 139"/>
                  <a:gd name="T6" fmla="*/ 0 w 1"/>
                  <a:gd name="T7" fmla="*/ 57 h 139"/>
                  <a:gd name="T8" fmla="*/ 0 w 1"/>
                  <a:gd name="T9" fmla="*/ 68 h 139"/>
                  <a:gd name="T10" fmla="*/ 0 w 1"/>
                  <a:gd name="T11" fmla="*/ 84 h 139"/>
                  <a:gd name="T12" fmla="*/ 0 w 1"/>
                  <a:gd name="T13" fmla="*/ 97 h 139"/>
                  <a:gd name="T14" fmla="*/ 0 w 1"/>
                  <a:gd name="T15" fmla="*/ 104 h 139"/>
                  <a:gd name="T16" fmla="*/ 0 w 1"/>
                  <a:gd name="T17" fmla="*/ 111 h 139"/>
                  <a:gd name="T18" fmla="*/ 0 w 1"/>
                  <a:gd name="T19" fmla="*/ 120 h 139"/>
                  <a:gd name="T20" fmla="*/ 0 w 1"/>
                  <a:gd name="T21" fmla="*/ 108 h 139"/>
                  <a:gd name="T22" fmla="*/ 0 w 1"/>
                  <a:gd name="T23" fmla="*/ 97 h 139"/>
                  <a:gd name="T24" fmla="*/ 0 w 1"/>
                  <a:gd name="T25" fmla="*/ 76 h 139"/>
                  <a:gd name="T26" fmla="*/ 0 w 1"/>
                  <a:gd name="T27" fmla="*/ 61 h 139"/>
                  <a:gd name="T28" fmla="*/ 0 w 1"/>
                  <a:gd name="T29" fmla="*/ 40 h 139"/>
                  <a:gd name="T30" fmla="*/ 0 w 1"/>
                  <a:gd name="T31" fmla="*/ 24 h 139"/>
                  <a:gd name="T32" fmla="*/ 0 w 1"/>
                  <a:gd name="T33" fmla="*/ 0 h 1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
                  <a:gd name="T52" fmla="*/ 0 h 139"/>
                  <a:gd name="T53" fmla="*/ 0 w 1"/>
                  <a:gd name="T54" fmla="*/ 139 h 1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 h="139">
                    <a:moveTo>
                      <a:pt x="0" y="0"/>
                    </a:moveTo>
                    <a:lnTo>
                      <a:pt x="0" y="23"/>
                    </a:lnTo>
                    <a:lnTo>
                      <a:pt x="0" y="46"/>
                    </a:lnTo>
                    <a:lnTo>
                      <a:pt x="0" y="65"/>
                    </a:lnTo>
                    <a:lnTo>
                      <a:pt x="0" y="78"/>
                    </a:lnTo>
                    <a:lnTo>
                      <a:pt x="0" y="96"/>
                    </a:lnTo>
                    <a:lnTo>
                      <a:pt x="0" y="111"/>
                    </a:lnTo>
                    <a:lnTo>
                      <a:pt x="0" y="119"/>
                    </a:lnTo>
                    <a:lnTo>
                      <a:pt x="0" y="128"/>
                    </a:lnTo>
                    <a:lnTo>
                      <a:pt x="0" y="138"/>
                    </a:lnTo>
                    <a:lnTo>
                      <a:pt x="0" y="124"/>
                    </a:lnTo>
                    <a:lnTo>
                      <a:pt x="0" y="111"/>
                    </a:lnTo>
                    <a:lnTo>
                      <a:pt x="0" y="87"/>
                    </a:lnTo>
                    <a:lnTo>
                      <a:pt x="0" y="70"/>
                    </a:lnTo>
                    <a:lnTo>
                      <a:pt x="0" y="46"/>
                    </a:lnTo>
                    <a:lnTo>
                      <a:pt x="0" y="27"/>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22" name="Freeform 109"/>
              <p:cNvSpPr>
                <a:spLocks/>
              </p:cNvSpPr>
              <p:nvPr/>
            </p:nvSpPr>
            <p:spPr bwMode="auto">
              <a:xfrm>
                <a:off x="1124" y="1935"/>
                <a:ext cx="71" cy="133"/>
              </a:xfrm>
              <a:custGeom>
                <a:avLst/>
                <a:gdLst>
                  <a:gd name="T0" fmla="*/ 0 w 111"/>
                  <a:gd name="T1" fmla="*/ 0 h 153"/>
                  <a:gd name="T2" fmla="*/ 0 w 111"/>
                  <a:gd name="T3" fmla="*/ 16 h 153"/>
                  <a:gd name="T4" fmla="*/ 0 w 111"/>
                  <a:gd name="T5" fmla="*/ 36 h 153"/>
                  <a:gd name="T6" fmla="*/ 0 w 111"/>
                  <a:gd name="T7" fmla="*/ 48 h 153"/>
                  <a:gd name="T8" fmla="*/ 4 w 111"/>
                  <a:gd name="T9" fmla="*/ 52 h 153"/>
                  <a:gd name="T10" fmla="*/ 10 w 111"/>
                  <a:gd name="T11" fmla="*/ 64 h 153"/>
                  <a:gd name="T12" fmla="*/ 18 w 111"/>
                  <a:gd name="T13" fmla="*/ 76 h 153"/>
                  <a:gd name="T14" fmla="*/ 22 w 111"/>
                  <a:gd name="T15" fmla="*/ 89 h 153"/>
                  <a:gd name="T16" fmla="*/ 22 w 111"/>
                  <a:gd name="T17" fmla="*/ 96 h 153"/>
                  <a:gd name="T18" fmla="*/ 25 w 111"/>
                  <a:gd name="T19" fmla="*/ 112 h 153"/>
                  <a:gd name="T20" fmla="*/ 28 w 111"/>
                  <a:gd name="T21" fmla="*/ 120 h 153"/>
                  <a:gd name="T22" fmla="*/ 32 w 111"/>
                  <a:gd name="T23" fmla="*/ 128 h 153"/>
                  <a:gd name="T24" fmla="*/ 45 w 111"/>
                  <a:gd name="T25" fmla="*/ 132 h 153"/>
                  <a:gd name="T26" fmla="*/ 56 w 111"/>
                  <a:gd name="T27" fmla="*/ 128 h 153"/>
                  <a:gd name="T28" fmla="*/ 70 w 111"/>
                  <a:gd name="T29" fmla="*/ 120 h 153"/>
                  <a:gd name="T30" fmla="*/ 70 w 111"/>
                  <a:gd name="T31" fmla="*/ 108 h 153"/>
                  <a:gd name="T32" fmla="*/ 63 w 111"/>
                  <a:gd name="T33" fmla="*/ 120 h 153"/>
                  <a:gd name="T34" fmla="*/ 52 w 111"/>
                  <a:gd name="T35" fmla="*/ 128 h 153"/>
                  <a:gd name="T36" fmla="*/ 42 w 111"/>
                  <a:gd name="T37" fmla="*/ 128 h 153"/>
                  <a:gd name="T38" fmla="*/ 35 w 111"/>
                  <a:gd name="T39" fmla="*/ 123 h 153"/>
                  <a:gd name="T40" fmla="*/ 25 w 111"/>
                  <a:gd name="T41" fmla="*/ 108 h 153"/>
                  <a:gd name="T42" fmla="*/ 25 w 111"/>
                  <a:gd name="T43" fmla="*/ 92 h 153"/>
                  <a:gd name="T44" fmla="*/ 22 w 111"/>
                  <a:gd name="T45" fmla="*/ 76 h 153"/>
                  <a:gd name="T46" fmla="*/ 18 w 111"/>
                  <a:gd name="T47" fmla="*/ 64 h 153"/>
                  <a:gd name="T48" fmla="*/ 10 w 111"/>
                  <a:gd name="T49" fmla="*/ 56 h 153"/>
                  <a:gd name="T50" fmla="*/ 4 w 111"/>
                  <a:gd name="T51" fmla="*/ 43 h 153"/>
                  <a:gd name="T52" fmla="*/ 4 w 111"/>
                  <a:gd name="T53" fmla="*/ 36 h 153"/>
                  <a:gd name="T54" fmla="*/ 0 w 111"/>
                  <a:gd name="T55" fmla="*/ 0 h 1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1"/>
                  <a:gd name="T85" fmla="*/ 0 h 153"/>
                  <a:gd name="T86" fmla="*/ 111 w 111"/>
                  <a:gd name="T87" fmla="*/ 153 h 1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1" h="153">
                    <a:moveTo>
                      <a:pt x="0" y="0"/>
                    </a:moveTo>
                    <a:lnTo>
                      <a:pt x="0" y="18"/>
                    </a:lnTo>
                    <a:lnTo>
                      <a:pt x="0" y="41"/>
                    </a:lnTo>
                    <a:lnTo>
                      <a:pt x="0" y="55"/>
                    </a:lnTo>
                    <a:lnTo>
                      <a:pt x="6" y="60"/>
                    </a:lnTo>
                    <a:lnTo>
                      <a:pt x="16" y="74"/>
                    </a:lnTo>
                    <a:lnTo>
                      <a:pt x="28" y="87"/>
                    </a:lnTo>
                    <a:lnTo>
                      <a:pt x="34" y="102"/>
                    </a:lnTo>
                    <a:lnTo>
                      <a:pt x="34" y="111"/>
                    </a:lnTo>
                    <a:lnTo>
                      <a:pt x="39" y="129"/>
                    </a:lnTo>
                    <a:lnTo>
                      <a:pt x="44" y="138"/>
                    </a:lnTo>
                    <a:lnTo>
                      <a:pt x="50" y="147"/>
                    </a:lnTo>
                    <a:lnTo>
                      <a:pt x="71" y="152"/>
                    </a:lnTo>
                    <a:lnTo>
                      <a:pt x="87" y="147"/>
                    </a:lnTo>
                    <a:lnTo>
                      <a:pt x="110" y="138"/>
                    </a:lnTo>
                    <a:lnTo>
                      <a:pt x="110" y="124"/>
                    </a:lnTo>
                    <a:lnTo>
                      <a:pt x="99" y="138"/>
                    </a:lnTo>
                    <a:lnTo>
                      <a:pt x="82" y="147"/>
                    </a:lnTo>
                    <a:lnTo>
                      <a:pt x="66" y="147"/>
                    </a:lnTo>
                    <a:lnTo>
                      <a:pt x="55" y="142"/>
                    </a:lnTo>
                    <a:lnTo>
                      <a:pt x="39" y="124"/>
                    </a:lnTo>
                    <a:lnTo>
                      <a:pt x="39" y="106"/>
                    </a:lnTo>
                    <a:lnTo>
                      <a:pt x="34" y="87"/>
                    </a:lnTo>
                    <a:lnTo>
                      <a:pt x="28" y="74"/>
                    </a:lnTo>
                    <a:lnTo>
                      <a:pt x="16" y="64"/>
                    </a:lnTo>
                    <a:lnTo>
                      <a:pt x="6" y="50"/>
                    </a:lnTo>
                    <a:lnTo>
                      <a:pt x="6" y="41"/>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23" name="Freeform 110"/>
              <p:cNvSpPr>
                <a:spLocks/>
              </p:cNvSpPr>
              <p:nvPr/>
            </p:nvSpPr>
            <p:spPr bwMode="auto">
              <a:xfrm>
                <a:off x="1156" y="2037"/>
                <a:ext cx="32" cy="14"/>
              </a:xfrm>
              <a:custGeom>
                <a:avLst/>
                <a:gdLst>
                  <a:gd name="T0" fmla="*/ 0 w 49"/>
                  <a:gd name="T1" fmla="*/ 3 h 16"/>
                  <a:gd name="T2" fmla="*/ 3 w 49"/>
                  <a:gd name="T3" fmla="*/ 11 h 16"/>
                  <a:gd name="T4" fmla="*/ 12 w 49"/>
                  <a:gd name="T5" fmla="*/ 13 h 16"/>
                  <a:gd name="T6" fmla="*/ 21 w 49"/>
                  <a:gd name="T7" fmla="*/ 11 h 16"/>
                  <a:gd name="T8" fmla="*/ 24 w 49"/>
                  <a:gd name="T9" fmla="*/ 8 h 16"/>
                  <a:gd name="T10" fmla="*/ 31 w 49"/>
                  <a:gd name="T11" fmla="*/ 0 h 16"/>
                  <a:gd name="T12" fmla="*/ 21 w 49"/>
                  <a:gd name="T13" fmla="*/ 8 h 16"/>
                  <a:gd name="T14" fmla="*/ 12 w 49"/>
                  <a:gd name="T15" fmla="*/ 8 h 16"/>
                  <a:gd name="T16" fmla="*/ 0 w 49"/>
                  <a:gd name="T17" fmla="*/ 3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16"/>
                  <a:gd name="T29" fmla="*/ 49 w 49"/>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16">
                    <a:moveTo>
                      <a:pt x="0" y="3"/>
                    </a:moveTo>
                    <a:lnTo>
                      <a:pt x="5" y="12"/>
                    </a:lnTo>
                    <a:lnTo>
                      <a:pt x="19" y="15"/>
                    </a:lnTo>
                    <a:lnTo>
                      <a:pt x="32" y="12"/>
                    </a:lnTo>
                    <a:lnTo>
                      <a:pt x="37" y="9"/>
                    </a:lnTo>
                    <a:lnTo>
                      <a:pt x="48" y="0"/>
                    </a:lnTo>
                    <a:lnTo>
                      <a:pt x="32" y="9"/>
                    </a:lnTo>
                    <a:lnTo>
                      <a:pt x="19" y="9"/>
                    </a:lnTo>
                    <a:lnTo>
                      <a:pt x="0" y="3"/>
                    </a:lnTo>
                  </a:path>
                </a:pathLst>
              </a:custGeom>
              <a:solidFill>
                <a:srgbClr val="402000"/>
              </a:solidFill>
              <a:ln w="12700" cap="rnd">
                <a:noFill/>
                <a:round/>
                <a:headEnd/>
                <a:tailEnd/>
              </a:ln>
            </p:spPr>
            <p:txBody>
              <a:bodyPr>
                <a:prstTxWarp prst="textNoShape">
                  <a:avLst/>
                </a:prstTxWarp>
              </a:bodyPr>
              <a:lstStyle/>
              <a:p>
                <a:endParaRPr lang="en-US"/>
              </a:p>
            </p:txBody>
          </p:sp>
          <p:sp>
            <p:nvSpPr>
              <p:cNvPr id="124" name="Freeform 111"/>
              <p:cNvSpPr>
                <a:spLocks/>
              </p:cNvSpPr>
              <p:nvPr/>
            </p:nvSpPr>
            <p:spPr bwMode="auto">
              <a:xfrm>
                <a:off x="1156" y="2022"/>
                <a:ext cx="21" cy="9"/>
              </a:xfrm>
              <a:custGeom>
                <a:avLst/>
                <a:gdLst>
                  <a:gd name="T0" fmla="*/ 0 w 32"/>
                  <a:gd name="T1" fmla="*/ 0 h 10"/>
                  <a:gd name="T2" fmla="*/ 3 w 32"/>
                  <a:gd name="T3" fmla="*/ 5 h 10"/>
                  <a:gd name="T4" fmla="*/ 14 w 32"/>
                  <a:gd name="T5" fmla="*/ 8 h 10"/>
                  <a:gd name="T6" fmla="*/ 20 w 32"/>
                  <a:gd name="T7" fmla="*/ 3 h 10"/>
                  <a:gd name="T8" fmla="*/ 9 w 32"/>
                  <a:gd name="T9" fmla="*/ 5 h 10"/>
                  <a:gd name="T10" fmla="*/ 0 w 32"/>
                  <a:gd name="T11" fmla="*/ 0 h 10"/>
                  <a:gd name="T12" fmla="*/ 0 60000 65536"/>
                  <a:gd name="T13" fmla="*/ 0 60000 65536"/>
                  <a:gd name="T14" fmla="*/ 0 60000 65536"/>
                  <a:gd name="T15" fmla="*/ 0 60000 65536"/>
                  <a:gd name="T16" fmla="*/ 0 60000 65536"/>
                  <a:gd name="T17" fmla="*/ 0 60000 65536"/>
                  <a:gd name="T18" fmla="*/ 0 w 32"/>
                  <a:gd name="T19" fmla="*/ 0 h 10"/>
                  <a:gd name="T20" fmla="*/ 32 w 32"/>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2" h="10">
                    <a:moveTo>
                      <a:pt x="0" y="0"/>
                    </a:moveTo>
                    <a:lnTo>
                      <a:pt x="4" y="6"/>
                    </a:lnTo>
                    <a:lnTo>
                      <a:pt x="22" y="9"/>
                    </a:lnTo>
                    <a:lnTo>
                      <a:pt x="31" y="3"/>
                    </a:lnTo>
                    <a:lnTo>
                      <a:pt x="13" y="6"/>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25" name="Freeform 112"/>
              <p:cNvSpPr>
                <a:spLocks/>
              </p:cNvSpPr>
              <p:nvPr/>
            </p:nvSpPr>
            <p:spPr bwMode="auto">
              <a:xfrm>
                <a:off x="1141" y="1981"/>
                <a:ext cx="19" cy="31"/>
              </a:xfrm>
              <a:custGeom>
                <a:avLst/>
                <a:gdLst>
                  <a:gd name="T0" fmla="*/ 0 w 30"/>
                  <a:gd name="T1" fmla="*/ 0 h 36"/>
                  <a:gd name="T2" fmla="*/ 5 w 30"/>
                  <a:gd name="T3" fmla="*/ 13 h 36"/>
                  <a:gd name="T4" fmla="*/ 11 w 30"/>
                  <a:gd name="T5" fmla="*/ 27 h 36"/>
                  <a:gd name="T6" fmla="*/ 18 w 30"/>
                  <a:gd name="T7" fmla="*/ 30 h 36"/>
                  <a:gd name="T8" fmla="*/ 11 w 30"/>
                  <a:gd name="T9" fmla="*/ 21 h 36"/>
                  <a:gd name="T10" fmla="*/ 0 w 30"/>
                  <a:gd name="T11" fmla="*/ 0 h 36"/>
                  <a:gd name="T12" fmla="*/ 0 60000 65536"/>
                  <a:gd name="T13" fmla="*/ 0 60000 65536"/>
                  <a:gd name="T14" fmla="*/ 0 60000 65536"/>
                  <a:gd name="T15" fmla="*/ 0 60000 65536"/>
                  <a:gd name="T16" fmla="*/ 0 60000 65536"/>
                  <a:gd name="T17" fmla="*/ 0 60000 65536"/>
                  <a:gd name="T18" fmla="*/ 0 w 30"/>
                  <a:gd name="T19" fmla="*/ 0 h 36"/>
                  <a:gd name="T20" fmla="*/ 30 w 30"/>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30" h="36">
                    <a:moveTo>
                      <a:pt x="0" y="0"/>
                    </a:moveTo>
                    <a:lnTo>
                      <a:pt x="8" y="15"/>
                    </a:lnTo>
                    <a:lnTo>
                      <a:pt x="17" y="31"/>
                    </a:lnTo>
                    <a:lnTo>
                      <a:pt x="29" y="35"/>
                    </a:lnTo>
                    <a:lnTo>
                      <a:pt x="17" y="24"/>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26" name="Freeform 113"/>
              <p:cNvSpPr>
                <a:spLocks/>
              </p:cNvSpPr>
              <p:nvPr/>
            </p:nvSpPr>
            <p:spPr bwMode="auto">
              <a:xfrm>
                <a:off x="1129" y="1948"/>
                <a:ext cx="0" cy="36"/>
              </a:xfrm>
              <a:custGeom>
                <a:avLst/>
                <a:gdLst>
                  <a:gd name="T0" fmla="*/ 0 w 1"/>
                  <a:gd name="T1" fmla="*/ 0 h 42"/>
                  <a:gd name="T2" fmla="*/ 0 w 1"/>
                  <a:gd name="T3" fmla="*/ 21 h 42"/>
                  <a:gd name="T4" fmla="*/ 0 w 1"/>
                  <a:gd name="T5" fmla="*/ 35 h 42"/>
                  <a:gd name="T6" fmla="*/ 0 w 1"/>
                  <a:gd name="T7" fmla="*/ 21 h 42"/>
                  <a:gd name="T8" fmla="*/ 0 w 1"/>
                  <a:gd name="T9" fmla="*/ 0 h 42"/>
                  <a:gd name="T10" fmla="*/ 0 60000 65536"/>
                  <a:gd name="T11" fmla="*/ 0 60000 65536"/>
                  <a:gd name="T12" fmla="*/ 0 60000 65536"/>
                  <a:gd name="T13" fmla="*/ 0 60000 65536"/>
                  <a:gd name="T14" fmla="*/ 0 60000 65536"/>
                  <a:gd name="T15" fmla="*/ 0 w 1"/>
                  <a:gd name="T16" fmla="*/ 0 h 42"/>
                  <a:gd name="T17" fmla="*/ 0 w 1"/>
                  <a:gd name="T18" fmla="*/ 42 h 42"/>
                </a:gdLst>
                <a:ahLst/>
                <a:cxnLst>
                  <a:cxn ang="T10">
                    <a:pos x="T0" y="T1"/>
                  </a:cxn>
                  <a:cxn ang="T11">
                    <a:pos x="T2" y="T3"/>
                  </a:cxn>
                  <a:cxn ang="T12">
                    <a:pos x="T4" y="T5"/>
                  </a:cxn>
                  <a:cxn ang="T13">
                    <a:pos x="T6" y="T7"/>
                  </a:cxn>
                  <a:cxn ang="T14">
                    <a:pos x="T8" y="T9"/>
                  </a:cxn>
                </a:cxnLst>
                <a:rect l="T15" t="T16" r="T17" b="T18"/>
                <a:pathLst>
                  <a:path w="1" h="42">
                    <a:moveTo>
                      <a:pt x="0" y="0"/>
                    </a:moveTo>
                    <a:lnTo>
                      <a:pt x="0" y="24"/>
                    </a:lnTo>
                    <a:lnTo>
                      <a:pt x="0" y="41"/>
                    </a:lnTo>
                    <a:lnTo>
                      <a:pt x="0" y="24"/>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27" name="Freeform 114"/>
              <p:cNvSpPr>
                <a:spLocks/>
              </p:cNvSpPr>
              <p:nvPr/>
            </p:nvSpPr>
            <p:spPr bwMode="auto">
              <a:xfrm>
                <a:off x="1124" y="1919"/>
                <a:ext cx="28" cy="82"/>
              </a:xfrm>
              <a:custGeom>
                <a:avLst/>
                <a:gdLst>
                  <a:gd name="T0" fmla="*/ 0 w 44"/>
                  <a:gd name="T1" fmla="*/ 0 h 94"/>
                  <a:gd name="T2" fmla="*/ 3 w 44"/>
                  <a:gd name="T3" fmla="*/ 16 h 94"/>
                  <a:gd name="T4" fmla="*/ 6 w 44"/>
                  <a:gd name="T5" fmla="*/ 24 h 94"/>
                  <a:gd name="T6" fmla="*/ 9 w 44"/>
                  <a:gd name="T7" fmla="*/ 38 h 94"/>
                  <a:gd name="T8" fmla="*/ 16 w 44"/>
                  <a:gd name="T9" fmla="*/ 54 h 94"/>
                  <a:gd name="T10" fmla="*/ 22 w 44"/>
                  <a:gd name="T11" fmla="*/ 65 h 94"/>
                  <a:gd name="T12" fmla="*/ 24 w 44"/>
                  <a:gd name="T13" fmla="*/ 73 h 94"/>
                  <a:gd name="T14" fmla="*/ 27 w 44"/>
                  <a:gd name="T15" fmla="*/ 81 h 94"/>
                  <a:gd name="T16" fmla="*/ 24 w 44"/>
                  <a:gd name="T17" fmla="*/ 62 h 94"/>
                  <a:gd name="T18" fmla="*/ 18 w 44"/>
                  <a:gd name="T19" fmla="*/ 50 h 94"/>
                  <a:gd name="T20" fmla="*/ 13 w 44"/>
                  <a:gd name="T21" fmla="*/ 38 h 94"/>
                  <a:gd name="T22" fmla="*/ 9 w 44"/>
                  <a:gd name="T23" fmla="*/ 24 h 94"/>
                  <a:gd name="T24" fmla="*/ 6 w 44"/>
                  <a:gd name="T25" fmla="*/ 19 h 94"/>
                  <a:gd name="T26" fmla="*/ 0 w 44"/>
                  <a:gd name="T27" fmla="*/ 0 h 9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94"/>
                  <a:gd name="T44" fmla="*/ 44 w 44"/>
                  <a:gd name="T45" fmla="*/ 94 h 9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94">
                    <a:moveTo>
                      <a:pt x="0" y="0"/>
                    </a:moveTo>
                    <a:lnTo>
                      <a:pt x="5" y="18"/>
                    </a:lnTo>
                    <a:lnTo>
                      <a:pt x="9" y="27"/>
                    </a:lnTo>
                    <a:lnTo>
                      <a:pt x="14" y="44"/>
                    </a:lnTo>
                    <a:lnTo>
                      <a:pt x="25" y="62"/>
                    </a:lnTo>
                    <a:lnTo>
                      <a:pt x="34" y="75"/>
                    </a:lnTo>
                    <a:lnTo>
                      <a:pt x="38" y="84"/>
                    </a:lnTo>
                    <a:lnTo>
                      <a:pt x="43" y="93"/>
                    </a:lnTo>
                    <a:lnTo>
                      <a:pt x="38" y="71"/>
                    </a:lnTo>
                    <a:lnTo>
                      <a:pt x="29" y="57"/>
                    </a:lnTo>
                    <a:lnTo>
                      <a:pt x="20" y="44"/>
                    </a:lnTo>
                    <a:lnTo>
                      <a:pt x="14" y="27"/>
                    </a:lnTo>
                    <a:lnTo>
                      <a:pt x="9" y="22"/>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28" name="Freeform 115"/>
              <p:cNvSpPr>
                <a:spLocks/>
              </p:cNvSpPr>
              <p:nvPr/>
            </p:nvSpPr>
            <p:spPr bwMode="auto">
              <a:xfrm>
                <a:off x="1124" y="1902"/>
                <a:ext cx="28" cy="69"/>
              </a:xfrm>
              <a:custGeom>
                <a:avLst/>
                <a:gdLst>
                  <a:gd name="T0" fmla="*/ 0 w 44"/>
                  <a:gd name="T1" fmla="*/ 0 h 79"/>
                  <a:gd name="T2" fmla="*/ 0 w 44"/>
                  <a:gd name="T3" fmla="*/ 11 h 79"/>
                  <a:gd name="T4" fmla="*/ 6 w 44"/>
                  <a:gd name="T5" fmla="*/ 26 h 79"/>
                  <a:gd name="T6" fmla="*/ 16 w 44"/>
                  <a:gd name="T7" fmla="*/ 38 h 79"/>
                  <a:gd name="T8" fmla="*/ 16 w 44"/>
                  <a:gd name="T9" fmla="*/ 45 h 79"/>
                  <a:gd name="T10" fmla="*/ 18 w 44"/>
                  <a:gd name="T11" fmla="*/ 52 h 79"/>
                  <a:gd name="T12" fmla="*/ 27 w 44"/>
                  <a:gd name="T13" fmla="*/ 68 h 79"/>
                  <a:gd name="T14" fmla="*/ 22 w 44"/>
                  <a:gd name="T15" fmla="*/ 57 h 79"/>
                  <a:gd name="T16" fmla="*/ 22 w 44"/>
                  <a:gd name="T17" fmla="*/ 34 h 79"/>
                  <a:gd name="T18" fmla="*/ 9 w 44"/>
                  <a:gd name="T19" fmla="*/ 23 h 79"/>
                  <a:gd name="T20" fmla="*/ 0 w 44"/>
                  <a:gd name="T21" fmla="*/ 7 h 79"/>
                  <a:gd name="T22" fmla="*/ 0 w 44"/>
                  <a:gd name="T23" fmla="*/ 0 h 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4"/>
                  <a:gd name="T37" fmla="*/ 0 h 79"/>
                  <a:gd name="T38" fmla="*/ 44 w 44"/>
                  <a:gd name="T39" fmla="*/ 79 h 7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4" h="79">
                    <a:moveTo>
                      <a:pt x="0" y="0"/>
                    </a:moveTo>
                    <a:lnTo>
                      <a:pt x="0" y="13"/>
                    </a:lnTo>
                    <a:lnTo>
                      <a:pt x="9" y="30"/>
                    </a:lnTo>
                    <a:lnTo>
                      <a:pt x="25" y="44"/>
                    </a:lnTo>
                    <a:lnTo>
                      <a:pt x="25" y="52"/>
                    </a:lnTo>
                    <a:lnTo>
                      <a:pt x="29" y="60"/>
                    </a:lnTo>
                    <a:lnTo>
                      <a:pt x="43" y="78"/>
                    </a:lnTo>
                    <a:lnTo>
                      <a:pt x="34" y="65"/>
                    </a:lnTo>
                    <a:lnTo>
                      <a:pt x="34" y="39"/>
                    </a:lnTo>
                    <a:lnTo>
                      <a:pt x="14" y="26"/>
                    </a:lnTo>
                    <a:lnTo>
                      <a:pt x="0" y="8"/>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29" name="Freeform 116"/>
              <p:cNvSpPr>
                <a:spLocks/>
              </p:cNvSpPr>
              <p:nvPr/>
            </p:nvSpPr>
            <p:spPr bwMode="auto">
              <a:xfrm>
                <a:off x="1124" y="1881"/>
                <a:ext cx="10" cy="36"/>
              </a:xfrm>
              <a:custGeom>
                <a:avLst/>
                <a:gdLst>
                  <a:gd name="T0" fmla="*/ 0 w 15"/>
                  <a:gd name="T1" fmla="*/ 0 h 42"/>
                  <a:gd name="T2" fmla="*/ 3 w 15"/>
                  <a:gd name="T3" fmla="*/ 15 h 42"/>
                  <a:gd name="T4" fmla="*/ 7 w 15"/>
                  <a:gd name="T5" fmla="*/ 32 h 42"/>
                  <a:gd name="T6" fmla="*/ 9 w 15"/>
                  <a:gd name="T7" fmla="*/ 35 h 42"/>
                  <a:gd name="T8" fmla="*/ 7 w 15"/>
                  <a:gd name="T9" fmla="*/ 18 h 42"/>
                  <a:gd name="T10" fmla="*/ 0 w 15"/>
                  <a:gd name="T11" fmla="*/ 0 h 42"/>
                  <a:gd name="T12" fmla="*/ 0 60000 65536"/>
                  <a:gd name="T13" fmla="*/ 0 60000 65536"/>
                  <a:gd name="T14" fmla="*/ 0 60000 65536"/>
                  <a:gd name="T15" fmla="*/ 0 60000 65536"/>
                  <a:gd name="T16" fmla="*/ 0 60000 65536"/>
                  <a:gd name="T17" fmla="*/ 0 60000 65536"/>
                  <a:gd name="T18" fmla="*/ 0 w 15"/>
                  <a:gd name="T19" fmla="*/ 0 h 42"/>
                  <a:gd name="T20" fmla="*/ 15 w 15"/>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15" h="42">
                    <a:moveTo>
                      <a:pt x="0" y="0"/>
                    </a:moveTo>
                    <a:lnTo>
                      <a:pt x="4" y="17"/>
                    </a:lnTo>
                    <a:lnTo>
                      <a:pt x="10" y="37"/>
                    </a:lnTo>
                    <a:lnTo>
                      <a:pt x="14" y="41"/>
                    </a:lnTo>
                    <a:lnTo>
                      <a:pt x="10" y="21"/>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30" name="Freeform 117"/>
              <p:cNvSpPr>
                <a:spLocks/>
              </p:cNvSpPr>
              <p:nvPr/>
            </p:nvSpPr>
            <p:spPr bwMode="auto">
              <a:xfrm>
                <a:off x="1132" y="1877"/>
                <a:ext cx="20" cy="72"/>
              </a:xfrm>
              <a:custGeom>
                <a:avLst/>
                <a:gdLst>
                  <a:gd name="T0" fmla="*/ 0 w 32"/>
                  <a:gd name="T1" fmla="*/ 0 h 83"/>
                  <a:gd name="T2" fmla="*/ 3 w 32"/>
                  <a:gd name="T3" fmla="*/ 15 h 83"/>
                  <a:gd name="T4" fmla="*/ 6 w 32"/>
                  <a:gd name="T5" fmla="*/ 29 h 83"/>
                  <a:gd name="T6" fmla="*/ 9 w 32"/>
                  <a:gd name="T7" fmla="*/ 49 h 83"/>
                  <a:gd name="T8" fmla="*/ 17 w 32"/>
                  <a:gd name="T9" fmla="*/ 56 h 83"/>
                  <a:gd name="T10" fmla="*/ 19 w 32"/>
                  <a:gd name="T11" fmla="*/ 71 h 83"/>
                  <a:gd name="T12" fmla="*/ 17 w 32"/>
                  <a:gd name="T13" fmla="*/ 49 h 83"/>
                  <a:gd name="T14" fmla="*/ 11 w 32"/>
                  <a:gd name="T15" fmla="*/ 37 h 83"/>
                  <a:gd name="T16" fmla="*/ 6 w 32"/>
                  <a:gd name="T17" fmla="*/ 15 h 83"/>
                  <a:gd name="T18" fmla="*/ 0 w 32"/>
                  <a:gd name="T19" fmla="*/ 0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83"/>
                  <a:gd name="T32" fmla="*/ 32 w 32"/>
                  <a:gd name="T33" fmla="*/ 83 h 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83">
                    <a:moveTo>
                      <a:pt x="0" y="0"/>
                    </a:moveTo>
                    <a:lnTo>
                      <a:pt x="4" y="17"/>
                    </a:lnTo>
                    <a:lnTo>
                      <a:pt x="10" y="34"/>
                    </a:lnTo>
                    <a:lnTo>
                      <a:pt x="14" y="56"/>
                    </a:lnTo>
                    <a:lnTo>
                      <a:pt x="27" y="65"/>
                    </a:lnTo>
                    <a:lnTo>
                      <a:pt x="31" y="82"/>
                    </a:lnTo>
                    <a:lnTo>
                      <a:pt x="27" y="56"/>
                    </a:lnTo>
                    <a:lnTo>
                      <a:pt x="18" y="43"/>
                    </a:lnTo>
                    <a:lnTo>
                      <a:pt x="10" y="17"/>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31" name="Freeform 118"/>
              <p:cNvSpPr>
                <a:spLocks/>
              </p:cNvSpPr>
              <p:nvPr/>
            </p:nvSpPr>
            <p:spPr bwMode="auto">
              <a:xfrm>
                <a:off x="1144" y="1881"/>
                <a:ext cx="25" cy="95"/>
              </a:xfrm>
              <a:custGeom>
                <a:avLst/>
                <a:gdLst>
                  <a:gd name="T0" fmla="*/ 0 w 39"/>
                  <a:gd name="T1" fmla="*/ 0 h 110"/>
                  <a:gd name="T2" fmla="*/ 3 w 39"/>
                  <a:gd name="T3" fmla="*/ 20 h 110"/>
                  <a:gd name="T4" fmla="*/ 10 w 39"/>
                  <a:gd name="T5" fmla="*/ 31 h 110"/>
                  <a:gd name="T6" fmla="*/ 15 w 39"/>
                  <a:gd name="T7" fmla="*/ 54 h 110"/>
                  <a:gd name="T8" fmla="*/ 15 w 39"/>
                  <a:gd name="T9" fmla="*/ 79 h 110"/>
                  <a:gd name="T10" fmla="*/ 24 w 39"/>
                  <a:gd name="T11" fmla="*/ 94 h 110"/>
                  <a:gd name="T12" fmla="*/ 22 w 39"/>
                  <a:gd name="T13" fmla="*/ 79 h 110"/>
                  <a:gd name="T14" fmla="*/ 22 w 39"/>
                  <a:gd name="T15" fmla="*/ 59 h 110"/>
                  <a:gd name="T16" fmla="*/ 19 w 39"/>
                  <a:gd name="T17" fmla="*/ 44 h 110"/>
                  <a:gd name="T18" fmla="*/ 10 w 39"/>
                  <a:gd name="T19" fmla="*/ 27 h 110"/>
                  <a:gd name="T20" fmla="*/ 6 w 39"/>
                  <a:gd name="T21" fmla="*/ 12 h 110"/>
                  <a:gd name="T22" fmla="*/ 0 w 39"/>
                  <a:gd name="T23" fmla="*/ 0 h 1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
                  <a:gd name="T37" fmla="*/ 0 h 110"/>
                  <a:gd name="T38" fmla="*/ 39 w 39"/>
                  <a:gd name="T39" fmla="*/ 110 h 1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 h="110">
                    <a:moveTo>
                      <a:pt x="0" y="0"/>
                    </a:moveTo>
                    <a:lnTo>
                      <a:pt x="5" y="23"/>
                    </a:lnTo>
                    <a:lnTo>
                      <a:pt x="15" y="36"/>
                    </a:lnTo>
                    <a:lnTo>
                      <a:pt x="24" y="63"/>
                    </a:lnTo>
                    <a:lnTo>
                      <a:pt x="24" y="91"/>
                    </a:lnTo>
                    <a:lnTo>
                      <a:pt x="38" y="109"/>
                    </a:lnTo>
                    <a:lnTo>
                      <a:pt x="34" y="91"/>
                    </a:lnTo>
                    <a:lnTo>
                      <a:pt x="34" y="68"/>
                    </a:lnTo>
                    <a:lnTo>
                      <a:pt x="29" y="51"/>
                    </a:lnTo>
                    <a:lnTo>
                      <a:pt x="15" y="31"/>
                    </a:lnTo>
                    <a:lnTo>
                      <a:pt x="10" y="14"/>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32" name="Freeform 119"/>
              <p:cNvSpPr>
                <a:spLocks/>
              </p:cNvSpPr>
              <p:nvPr/>
            </p:nvSpPr>
            <p:spPr bwMode="auto">
              <a:xfrm>
                <a:off x="1159" y="1977"/>
                <a:ext cx="13" cy="40"/>
              </a:xfrm>
              <a:custGeom>
                <a:avLst/>
                <a:gdLst>
                  <a:gd name="T0" fmla="*/ 0 w 20"/>
                  <a:gd name="T1" fmla="*/ 11 h 46"/>
                  <a:gd name="T2" fmla="*/ 5 w 20"/>
                  <a:gd name="T3" fmla="*/ 22 h 46"/>
                  <a:gd name="T4" fmla="*/ 7 w 20"/>
                  <a:gd name="T5" fmla="*/ 32 h 46"/>
                  <a:gd name="T6" fmla="*/ 12 w 20"/>
                  <a:gd name="T7" fmla="*/ 39 h 46"/>
                  <a:gd name="T8" fmla="*/ 7 w 20"/>
                  <a:gd name="T9" fmla="*/ 22 h 46"/>
                  <a:gd name="T10" fmla="*/ 3 w 20"/>
                  <a:gd name="T11" fmla="*/ 0 h 46"/>
                  <a:gd name="T12" fmla="*/ 0 w 20"/>
                  <a:gd name="T13" fmla="*/ 11 h 46"/>
                  <a:gd name="T14" fmla="*/ 0 60000 65536"/>
                  <a:gd name="T15" fmla="*/ 0 60000 65536"/>
                  <a:gd name="T16" fmla="*/ 0 60000 65536"/>
                  <a:gd name="T17" fmla="*/ 0 60000 65536"/>
                  <a:gd name="T18" fmla="*/ 0 60000 65536"/>
                  <a:gd name="T19" fmla="*/ 0 60000 65536"/>
                  <a:gd name="T20" fmla="*/ 0 60000 65536"/>
                  <a:gd name="T21" fmla="*/ 0 w 20"/>
                  <a:gd name="T22" fmla="*/ 0 h 46"/>
                  <a:gd name="T23" fmla="*/ 20 w 20"/>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46">
                    <a:moveTo>
                      <a:pt x="0" y="13"/>
                    </a:moveTo>
                    <a:lnTo>
                      <a:pt x="8" y="25"/>
                    </a:lnTo>
                    <a:lnTo>
                      <a:pt x="11" y="37"/>
                    </a:lnTo>
                    <a:lnTo>
                      <a:pt x="19" y="45"/>
                    </a:lnTo>
                    <a:lnTo>
                      <a:pt x="11" y="25"/>
                    </a:lnTo>
                    <a:lnTo>
                      <a:pt x="4" y="0"/>
                    </a:lnTo>
                    <a:lnTo>
                      <a:pt x="0" y="13"/>
                    </a:lnTo>
                  </a:path>
                </a:pathLst>
              </a:custGeom>
              <a:solidFill>
                <a:srgbClr val="402000"/>
              </a:solidFill>
              <a:ln w="12700" cap="rnd">
                <a:noFill/>
                <a:round/>
                <a:headEnd/>
                <a:tailEnd/>
              </a:ln>
            </p:spPr>
            <p:txBody>
              <a:bodyPr>
                <a:prstTxWarp prst="textNoShape">
                  <a:avLst/>
                </a:prstTxWarp>
              </a:bodyPr>
              <a:lstStyle/>
              <a:p>
                <a:endParaRPr lang="en-US"/>
              </a:p>
            </p:txBody>
          </p:sp>
          <p:sp>
            <p:nvSpPr>
              <p:cNvPr id="133" name="Freeform 120"/>
              <p:cNvSpPr>
                <a:spLocks/>
              </p:cNvSpPr>
              <p:nvPr/>
            </p:nvSpPr>
            <p:spPr bwMode="auto">
              <a:xfrm>
                <a:off x="1234" y="1960"/>
                <a:ext cx="20" cy="28"/>
              </a:xfrm>
              <a:custGeom>
                <a:avLst/>
                <a:gdLst>
                  <a:gd name="T0" fmla="*/ 0 w 32"/>
                  <a:gd name="T1" fmla="*/ 27 h 32"/>
                  <a:gd name="T2" fmla="*/ 3 w 32"/>
                  <a:gd name="T3" fmla="*/ 21 h 32"/>
                  <a:gd name="T4" fmla="*/ 9 w 32"/>
                  <a:gd name="T5" fmla="*/ 14 h 32"/>
                  <a:gd name="T6" fmla="*/ 14 w 32"/>
                  <a:gd name="T7" fmla="*/ 10 h 32"/>
                  <a:gd name="T8" fmla="*/ 19 w 32"/>
                  <a:gd name="T9" fmla="*/ 7 h 32"/>
                  <a:gd name="T10" fmla="*/ 19 w 32"/>
                  <a:gd name="T11" fmla="*/ 0 h 32"/>
                  <a:gd name="T12" fmla="*/ 14 w 32"/>
                  <a:gd name="T13" fmla="*/ 4 h 32"/>
                  <a:gd name="T14" fmla="*/ 9 w 32"/>
                  <a:gd name="T15" fmla="*/ 7 h 32"/>
                  <a:gd name="T16" fmla="*/ 6 w 32"/>
                  <a:gd name="T17" fmla="*/ 14 h 32"/>
                  <a:gd name="T18" fmla="*/ 0 w 32"/>
                  <a:gd name="T19" fmla="*/ 27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32"/>
                  <a:gd name="T32" fmla="*/ 32 w 32"/>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32">
                    <a:moveTo>
                      <a:pt x="0" y="31"/>
                    </a:moveTo>
                    <a:lnTo>
                      <a:pt x="4" y="24"/>
                    </a:lnTo>
                    <a:lnTo>
                      <a:pt x="14" y="16"/>
                    </a:lnTo>
                    <a:lnTo>
                      <a:pt x="23" y="11"/>
                    </a:lnTo>
                    <a:lnTo>
                      <a:pt x="31" y="8"/>
                    </a:lnTo>
                    <a:lnTo>
                      <a:pt x="31" y="0"/>
                    </a:lnTo>
                    <a:lnTo>
                      <a:pt x="23" y="4"/>
                    </a:lnTo>
                    <a:lnTo>
                      <a:pt x="14" y="8"/>
                    </a:lnTo>
                    <a:lnTo>
                      <a:pt x="10" y="16"/>
                    </a:lnTo>
                    <a:lnTo>
                      <a:pt x="0" y="31"/>
                    </a:lnTo>
                  </a:path>
                </a:pathLst>
              </a:custGeom>
              <a:solidFill>
                <a:srgbClr val="402000"/>
              </a:solidFill>
              <a:ln w="12700" cap="rnd">
                <a:noFill/>
                <a:round/>
                <a:headEnd/>
                <a:tailEnd/>
              </a:ln>
            </p:spPr>
            <p:txBody>
              <a:bodyPr>
                <a:prstTxWarp prst="textNoShape">
                  <a:avLst/>
                </a:prstTxWarp>
              </a:bodyPr>
              <a:lstStyle/>
              <a:p>
                <a:endParaRPr lang="en-US"/>
              </a:p>
            </p:txBody>
          </p:sp>
          <p:sp>
            <p:nvSpPr>
              <p:cNvPr id="134" name="Freeform 121"/>
              <p:cNvSpPr>
                <a:spLocks/>
              </p:cNvSpPr>
              <p:nvPr/>
            </p:nvSpPr>
            <p:spPr bwMode="auto">
              <a:xfrm>
                <a:off x="1238" y="1942"/>
                <a:ext cx="16" cy="29"/>
              </a:xfrm>
              <a:custGeom>
                <a:avLst/>
                <a:gdLst>
                  <a:gd name="T0" fmla="*/ 0 w 26"/>
                  <a:gd name="T1" fmla="*/ 28 h 33"/>
                  <a:gd name="T2" fmla="*/ 3 w 26"/>
                  <a:gd name="T3" fmla="*/ 18 h 33"/>
                  <a:gd name="T4" fmla="*/ 8 w 26"/>
                  <a:gd name="T5" fmla="*/ 11 h 33"/>
                  <a:gd name="T6" fmla="*/ 13 w 26"/>
                  <a:gd name="T7" fmla="*/ 7 h 33"/>
                  <a:gd name="T8" fmla="*/ 15 w 26"/>
                  <a:gd name="T9" fmla="*/ 0 h 33"/>
                  <a:gd name="T10" fmla="*/ 10 w 26"/>
                  <a:gd name="T11" fmla="*/ 4 h 33"/>
                  <a:gd name="T12" fmla="*/ 3 w 26"/>
                  <a:gd name="T13" fmla="*/ 14 h 33"/>
                  <a:gd name="T14" fmla="*/ 0 w 26"/>
                  <a:gd name="T15" fmla="*/ 28 h 33"/>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33"/>
                  <a:gd name="T26" fmla="*/ 26 w 26"/>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33">
                    <a:moveTo>
                      <a:pt x="0" y="32"/>
                    </a:moveTo>
                    <a:lnTo>
                      <a:pt x="5" y="20"/>
                    </a:lnTo>
                    <a:lnTo>
                      <a:pt x="13" y="12"/>
                    </a:lnTo>
                    <a:lnTo>
                      <a:pt x="21" y="8"/>
                    </a:lnTo>
                    <a:lnTo>
                      <a:pt x="25" y="0"/>
                    </a:lnTo>
                    <a:lnTo>
                      <a:pt x="17" y="4"/>
                    </a:lnTo>
                    <a:lnTo>
                      <a:pt x="5" y="16"/>
                    </a:lnTo>
                    <a:lnTo>
                      <a:pt x="0" y="32"/>
                    </a:lnTo>
                  </a:path>
                </a:pathLst>
              </a:custGeom>
              <a:solidFill>
                <a:srgbClr val="402000"/>
              </a:solidFill>
              <a:ln w="12700" cap="rnd">
                <a:noFill/>
                <a:round/>
                <a:headEnd/>
                <a:tailEnd/>
              </a:ln>
            </p:spPr>
            <p:txBody>
              <a:bodyPr>
                <a:prstTxWarp prst="textNoShape">
                  <a:avLst/>
                </a:prstTxWarp>
              </a:bodyPr>
              <a:lstStyle/>
              <a:p>
                <a:endParaRPr lang="en-US"/>
              </a:p>
            </p:txBody>
          </p:sp>
          <p:sp>
            <p:nvSpPr>
              <p:cNvPr id="135" name="Freeform 122"/>
              <p:cNvSpPr>
                <a:spLocks/>
              </p:cNvSpPr>
              <p:nvPr/>
            </p:nvSpPr>
            <p:spPr bwMode="auto">
              <a:xfrm>
                <a:off x="1246" y="1915"/>
                <a:ext cx="16" cy="31"/>
              </a:xfrm>
              <a:custGeom>
                <a:avLst/>
                <a:gdLst>
                  <a:gd name="T0" fmla="*/ 0 w 25"/>
                  <a:gd name="T1" fmla="*/ 30 h 36"/>
                  <a:gd name="T2" fmla="*/ 8 w 25"/>
                  <a:gd name="T3" fmla="*/ 20 h 36"/>
                  <a:gd name="T4" fmla="*/ 13 w 25"/>
                  <a:gd name="T5" fmla="*/ 10 h 36"/>
                  <a:gd name="T6" fmla="*/ 15 w 25"/>
                  <a:gd name="T7" fmla="*/ 0 h 36"/>
                  <a:gd name="T8" fmla="*/ 10 w 25"/>
                  <a:gd name="T9" fmla="*/ 7 h 36"/>
                  <a:gd name="T10" fmla="*/ 5 w 25"/>
                  <a:gd name="T11" fmla="*/ 17 h 36"/>
                  <a:gd name="T12" fmla="*/ 0 w 25"/>
                  <a:gd name="T13" fmla="*/ 30 h 36"/>
                  <a:gd name="T14" fmla="*/ 0 60000 65536"/>
                  <a:gd name="T15" fmla="*/ 0 60000 65536"/>
                  <a:gd name="T16" fmla="*/ 0 60000 65536"/>
                  <a:gd name="T17" fmla="*/ 0 60000 65536"/>
                  <a:gd name="T18" fmla="*/ 0 60000 65536"/>
                  <a:gd name="T19" fmla="*/ 0 60000 65536"/>
                  <a:gd name="T20" fmla="*/ 0 60000 65536"/>
                  <a:gd name="T21" fmla="*/ 0 w 25"/>
                  <a:gd name="T22" fmla="*/ 0 h 36"/>
                  <a:gd name="T23" fmla="*/ 25 w 25"/>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6">
                    <a:moveTo>
                      <a:pt x="0" y="35"/>
                    </a:moveTo>
                    <a:lnTo>
                      <a:pt x="12" y="23"/>
                    </a:lnTo>
                    <a:lnTo>
                      <a:pt x="20" y="12"/>
                    </a:lnTo>
                    <a:lnTo>
                      <a:pt x="24" y="0"/>
                    </a:lnTo>
                    <a:lnTo>
                      <a:pt x="16" y="8"/>
                    </a:lnTo>
                    <a:lnTo>
                      <a:pt x="8" y="20"/>
                    </a:lnTo>
                    <a:lnTo>
                      <a:pt x="0" y="35"/>
                    </a:lnTo>
                  </a:path>
                </a:pathLst>
              </a:custGeom>
              <a:solidFill>
                <a:srgbClr val="402000"/>
              </a:solidFill>
              <a:ln w="12700" cap="rnd">
                <a:noFill/>
                <a:round/>
                <a:headEnd/>
                <a:tailEnd/>
              </a:ln>
            </p:spPr>
            <p:txBody>
              <a:bodyPr>
                <a:prstTxWarp prst="textNoShape">
                  <a:avLst/>
                </a:prstTxWarp>
              </a:bodyPr>
              <a:lstStyle/>
              <a:p>
                <a:endParaRPr lang="en-US"/>
              </a:p>
            </p:txBody>
          </p:sp>
          <p:sp>
            <p:nvSpPr>
              <p:cNvPr id="136" name="Freeform 123"/>
              <p:cNvSpPr>
                <a:spLocks/>
              </p:cNvSpPr>
              <p:nvPr/>
            </p:nvSpPr>
            <p:spPr bwMode="auto">
              <a:xfrm>
                <a:off x="1246" y="1877"/>
                <a:ext cx="27" cy="56"/>
              </a:xfrm>
              <a:custGeom>
                <a:avLst/>
                <a:gdLst>
                  <a:gd name="T0" fmla="*/ 0 w 43"/>
                  <a:gd name="T1" fmla="*/ 55 h 64"/>
                  <a:gd name="T2" fmla="*/ 6 w 43"/>
                  <a:gd name="T3" fmla="*/ 45 h 64"/>
                  <a:gd name="T4" fmla="*/ 12 w 43"/>
                  <a:gd name="T5" fmla="*/ 32 h 64"/>
                  <a:gd name="T6" fmla="*/ 18 w 43"/>
                  <a:gd name="T7" fmla="*/ 18 h 64"/>
                  <a:gd name="T8" fmla="*/ 21 w 43"/>
                  <a:gd name="T9" fmla="*/ 11 h 64"/>
                  <a:gd name="T10" fmla="*/ 26 w 43"/>
                  <a:gd name="T11" fmla="*/ 0 h 64"/>
                  <a:gd name="T12" fmla="*/ 21 w 43"/>
                  <a:gd name="T13" fmla="*/ 4 h 64"/>
                  <a:gd name="T14" fmla="*/ 14 w 43"/>
                  <a:gd name="T15" fmla="*/ 18 h 64"/>
                  <a:gd name="T16" fmla="*/ 6 w 43"/>
                  <a:gd name="T17" fmla="*/ 37 h 64"/>
                  <a:gd name="T18" fmla="*/ 0 w 43"/>
                  <a:gd name="T19" fmla="*/ 55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64"/>
                  <a:gd name="T32" fmla="*/ 43 w 43"/>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64">
                    <a:moveTo>
                      <a:pt x="0" y="63"/>
                    </a:moveTo>
                    <a:lnTo>
                      <a:pt x="9" y="51"/>
                    </a:lnTo>
                    <a:lnTo>
                      <a:pt x="19" y="37"/>
                    </a:lnTo>
                    <a:lnTo>
                      <a:pt x="28" y="21"/>
                    </a:lnTo>
                    <a:lnTo>
                      <a:pt x="33" y="12"/>
                    </a:lnTo>
                    <a:lnTo>
                      <a:pt x="42" y="0"/>
                    </a:lnTo>
                    <a:lnTo>
                      <a:pt x="33" y="4"/>
                    </a:lnTo>
                    <a:lnTo>
                      <a:pt x="23" y="21"/>
                    </a:lnTo>
                    <a:lnTo>
                      <a:pt x="9" y="42"/>
                    </a:lnTo>
                    <a:lnTo>
                      <a:pt x="0" y="63"/>
                    </a:lnTo>
                  </a:path>
                </a:pathLst>
              </a:custGeom>
              <a:solidFill>
                <a:srgbClr val="402000"/>
              </a:solidFill>
              <a:ln w="12700" cap="rnd">
                <a:noFill/>
                <a:round/>
                <a:headEnd/>
                <a:tailEnd/>
              </a:ln>
            </p:spPr>
            <p:txBody>
              <a:bodyPr>
                <a:prstTxWarp prst="textNoShape">
                  <a:avLst/>
                </a:prstTxWarp>
              </a:bodyPr>
              <a:lstStyle/>
              <a:p>
                <a:endParaRPr lang="en-US"/>
              </a:p>
            </p:txBody>
          </p:sp>
          <p:sp>
            <p:nvSpPr>
              <p:cNvPr id="137" name="Freeform 124"/>
              <p:cNvSpPr>
                <a:spLocks/>
              </p:cNvSpPr>
              <p:nvPr/>
            </p:nvSpPr>
            <p:spPr bwMode="auto">
              <a:xfrm>
                <a:off x="1210" y="2032"/>
                <a:ext cx="12" cy="53"/>
              </a:xfrm>
              <a:custGeom>
                <a:avLst/>
                <a:gdLst>
                  <a:gd name="T0" fmla="*/ 0 w 19"/>
                  <a:gd name="T1" fmla="*/ 11 h 61"/>
                  <a:gd name="T2" fmla="*/ 4 w 19"/>
                  <a:gd name="T3" fmla="*/ 18 h 61"/>
                  <a:gd name="T4" fmla="*/ 9 w 19"/>
                  <a:gd name="T5" fmla="*/ 37 h 61"/>
                  <a:gd name="T6" fmla="*/ 11 w 19"/>
                  <a:gd name="T7" fmla="*/ 52 h 61"/>
                  <a:gd name="T8" fmla="*/ 11 w 19"/>
                  <a:gd name="T9" fmla="*/ 25 h 61"/>
                  <a:gd name="T10" fmla="*/ 7 w 19"/>
                  <a:gd name="T11" fmla="*/ 18 h 61"/>
                  <a:gd name="T12" fmla="*/ 7 w 19"/>
                  <a:gd name="T13" fmla="*/ 0 h 61"/>
                  <a:gd name="T14" fmla="*/ 0 w 19"/>
                  <a:gd name="T15" fmla="*/ 11 h 61"/>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61"/>
                  <a:gd name="T26" fmla="*/ 19 w 19"/>
                  <a:gd name="T27" fmla="*/ 61 h 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61">
                    <a:moveTo>
                      <a:pt x="0" y="13"/>
                    </a:moveTo>
                    <a:lnTo>
                      <a:pt x="7" y="21"/>
                    </a:lnTo>
                    <a:lnTo>
                      <a:pt x="15" y="43"/>
                    </a:lnTo>
                    <a:lnTo>
                      <a:pt x="18" y="60"/>
                    </a:lnTo>
                    <a:lnTo>
                      <a:pt x="18" y="29"/>
                    </a:lnTo>
                    <a:lnTo>
                      <a:pt x="11" y="21"/>
                    </a:lnTo>
                    <a:lnTo>
                      <a:pt x="11" y="0"/>
                    </a:lnTo>
                    <a:lnTo>
                      <a:pt x="0" y="13"/>
                    </a:lnTo>
                  </a:path>
                </a:pathLst>
              </a:custGeom>
              <a:solidFill>
                <a:srgbClr val="402000"/>
              </a:solidFill>
              <a:ln w="12700" cap="rnd">
                <a:noFill/>
                <a:round/>
                <a:headEnd/>
                <a:tailEnd/>
              </a:ln>
            </p:spPr>
            <p:txBody>
              <a:bodyPr>
                <a:prstTxWarp prst="textNoShape">
                  <a:avLst/>
                </a:prstTxWarp>
              </a:bodyPr>
              <a:lstStyle/>
              <a:p>
                <a:endParaRPr lang="en-US"/>
              </a:p>
            </p:txBody>
          </p:sp>
          <p:sp>
            <p:nvSpPr>
              <p:cNvPr id="138" name="Freeform 125"/>
              <p:cNvSpPr>
                <a:spLocks/>
              </p:cNvSpPr>
              <p:nvPr/>
            </p:nvSpPr>
            <p:spPr bwMode="auto">
              <a:xfrm>
                <a:off x="1222" y="2018"/>
                <a:ext cx="5" cy="50"/>
              </a:xfrm>
              <a:custGeom>
                <a:avLst/>
                <a:gdLst>
                  <a:gd name="T0" fmla="*/ 1 w 8"/>
                  <a:gd name="T1" fmla="*/ 0 h 57"/>
                  <a:gd name="T2" fmla="*/ 0 w 8"/>
                  <a:gd name="T3" fmla="*/ 8 h 57"/>
                  <a:gd name="T4" fmla="*/ 1 w 8"/>
                  <a:gd name="T5" fmla="*/ 18 h 57"/>
                  <a:gd name="T6" fmla="*/ 3 w 8"/>
                  <a:gd name="T7" fmla="*/ 31 h 57"/>
                  <a:gd name="T8" fmla="*/ 4 w 8"/>
                  <a:gd name="T9" fmla="*/ 49 h 57"/>
                  <a:gd name="T10" fmla="*/ 4 w 8"/>
                  <a:gd name="T11" fmla="*/ 23 h 57"/>
                  <a:gd name="T12" fmla="*/ 3 w 8"/>
                  <a:gd name="T13" fmla="*/ 8 h 57"/>
                  <a:gd name="T14" fmla="*/ 1 w 8"/>
                  <a:gd name="T15" fmla="*/ 0 h 57"/>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7"/>
                  <a:gd name="T26" fmla="*/ 8 w 8"/>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7">
                    <a:moveTo>
                      <a:pt x="2" y="0"/>
                    </a:moveTo>
                    <a:lnTo>
                      <a:pt x="0" y="9"/>
                    </a:lnTo>
                    <a:lnTo>
                      <a:pt x="2" y="21"/>
                    </a:lnTo>
                    <a:lnTo>
                      <a:pt x="5" y="35"/>
                    </a:lnTo>
                    <a:lnTo>
                      <a:pt x="7" y="56"/>
                    </a:lnTo>
                    <a:lnTo>
                      <a:pt x="7" y="26"/>
                    </a:lnTo>
                    <a:lnTo>
                      <a:pt x="5" y="9"/>
                    </a:lnTo>
                    <a:lnTo>
                      <a:pt x="2" y="0"/>
                    </a:lnTo>
                  </a:path>
                </a:pathLst>
              </a:custGeom>
              <a:solidFill>
                <a:srgbClr val="402000"/>
              </a:solidFill>
              <a:ln w="12700" cap="rnd">
                <a:noFill/>
                <a:round/>
                <a:headEnd/>
                <a:tailEnd/>
              </a:ln>
            </p:spPr>
            <p:txBody>
              <a:bodyPr>
                <a:prstTxWarp prst="textNoShape">
                  <a:avLst/>
                </a:prstTxWarp>
              </a:bodyPr>
              <a:lstStyle/>
              <a:p>
                <a:endParaRPr lang="en-US"/>
              </a:p>
            </p:txBody>
          </p:sp>
          <p:sp>
            <p:nvSpPr>
              <p:cNvPr id="139" name="Freeform 126"/>
              <p:cNvSpPr>
                <a:spLocks/>
              </p:cNvSpPr>
              <p:nvPr/>
            </p:nvSpPr>
            <p:spPr bwMode="auto">
              <a:xfrm>
                <a:off x="1229" y="1960"/>
                <a:ext cx="44" cy="79"/>
              </a:xfrm>
              <a:custGeom>
                <a:avLst/>
                <a:gdLst>
                  <a:gd name="T0" fmla="*/ 3 w 69"/>
                  <a:gd name="T1" fmla="*/ 35 h 91"/>
                  <a:gd name="T2" fmla="*/ 0 w 69"/>
                  <a:gd name="T3" fmla="*/ 43 h 91"/>
                  <a:gd name="T4" fmla="*/ 0 w 69"/>
                  <a:gd name="T5" fmla="*/ 50 h 91"/>
                  <a:gd name="T6" fmla="*/ 3 w 69"/>
                  <a:gd name="T7" fmla="*/ 63 h 91"/>
                  <a:gd name="T8" fmla="*/ 3 w 69"/>
                  <a:gd name="T9" fmla="*/ 78 h 91"/>
                  <a:gd name="T10" fmla="*/ 6 w 69"/>
                  <a:gd name="T11" fmla="*/ 55 h 91"/>
                  <a:gd name="T12" fmla="*/ 6 w 69"/>
                  <a:gd name="T13" fmla="*/ 50 h 91"/>
                  <a:gd name="T14" fmla="*/ 17 w 69"/>
                  <a:gd name="T15" fmla="*/ 30 h 91"/>
                  <a:gd name="T16" fmla="*/ 27 w 69"/>
                  <a:gd name="T17" fmla="*/ 20 h 91"/>
                  <a:gd name="T18" fmla="*/ 43 w 69"/>
                  <a:gd name="T19" fmla="*/ 0 h 91"/>
                  <a:gd name="T20" fmla="*/ 30 w 69"/>
                  <a:gd name="T21" fmla="*/ 11 h 91"/>
                  <a:gd name="T22" fmla="*/ 17 w 69"/>
                  <a:gd name="T23" fmla="*/ 23 h 91"/>
                  <a:gd name="T24" fmla="*/ 3 w 69"/>
                  <a:gd name="T25" fmla="*/ 35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9"/>
                  <a:gd name="T40" fmla="*/ 0 h 91"/>
                  <a:gd name="T41" fmla="*/ 69 w 69"/>
                  <a:gd name="T42" fmla="*/ 91 h 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9" h="91">
                    <a:moveTo>
                      <a:pt x="5" y="40"/>
                    </a:moveTo>
                    <a:lnTo>
                      <a:pt x="0" y="50"/>
                    </a:lnTo>
                    <a:lnTo>
                      <a:pt x="0" y="58"/>
                    </a:lnTo>
                    <a:lnTo>
                      <a:pt x="5" y="72"/>
                    </a:lnTo>
                    <a:lnTo>
                      <a:pt x="5" y="90"/>
                    </a:lnTo>
                    <a:lnTo>
                      <a:pt x="10" y="63"/>
                    </a:lnTo>
                    <a:lnTo>
                      <a:pt x="10" y="58"/>
                    </a:lnTo>
                    <a:lnTo>
                      <a:pt x="27" y="35"/>
                    </a:lnTo>
                    <a:lnTo>
                      <a:pt x="43" y="23"/>
                    </a:lnTo>
                    <a:lnTo>
                      <a:pt x="68" y="0"/>
                    </a:lnTo>
                    <a:lnTo>
                      <a:pt x="47" y="13"/>
                    </a:lnTo>
                    <a:lnTo>
                      <a:pt x="27" y="27"/>
                    </a:lnTo>
                    <a:lnTo>
                      <a:pt x="5" y="40"/>
                    </a:lnTo>
                  </a:path>
                </a:pathLst>
              </a:custGeom>
              <a:solidFill>
                <a:srgbClr val="402000"/>
              </a:solidFill>
              <a:ln w="12700" cap="rnd">
                <a:noFill/>
                <a:round/>
                <a:headEnd/>
                <a:tailEnd/>
              </a:ln>
            </p:spPr>
            <p:txBody>
              <a:bodyPr>
                <a:prstTxWarp prst="textNoShape">
                  <a:avLst/>
                </a:prstTxWarp>
              </a:bodyPr>
              <a:lstStyle/>
              <a:p>
                <a:endParaRPr lang="en-US"/>
              </a:p>
            </p:txBody>
          </p:sp>
          <p:sp>
            <p:nvSpPr>
              <p:cNvPr id="140" name="Freeform 127"/>
              <p:cNvSpPr>
                <a:spLocks/>
              </p:cNvSpPr>
              <p:nvPr/>
            </p:nvSpPr>
            <p:spPr bwMode="auto">
              <a:xfrm>
                <a:off x="1238" y="1994"/>
                <a:ext cx="13" cy="91"/>
              </a:xfrm>
              <a:custGeom>
                <a:avLst/>
                <a:gdLst>
                  <a:gd name="T0" fmla="*/ 12 w 21"/>
                  <a:gd name="T1" fmla="*/ 0 h 105"/>
                  <a:gd name="T2" fmla="*/ 6 w 21"/>
                  <a:gd name="T3" fmla="*/ 12 h 105"/>
                  <a:gd name="T4" fmla="*/ 3 w 21"/>
                  <a:gd name="T5" fmla="*/ 23 h 105"/>
                  <a:gd name="T6" fmla="*/ 3 w 21"/>
                  <a:gd name="T7" fmla="*/ 36 h 105"/>
                  <a:gd name="T8" fmla="*/ 0 w 21"/>
                  <a:gd name="T9" fmla="*/ 60 h 105"/>
                  <a:gd name="T10" fmla="*/ 0 w 21"/>
                  <a:gd name="T11" fmla="*/ 70 h 105"/>
                  <a:gd name="T12" fmla="*/ 0 w 21"/>
                  <a:gd name="T13" fmla="*/ 90 h 105"/>
                  <a:gd name="T14" fmla="*/ 3 w 21"/>
                  <a:gd name="T15" fmla="*/ 70 h 105"/>
                  <a:gd name="T16" fmla="*/ 6 w 21"/>
                  <a:gd name="T17" fmla="*/ 51 h 105"/>
                  <a:gd name="T18" fmla="*/ 6 w 21"/>
                  <a:gd name="T19" fmla="*/ 36 h 105"/>
                  <a:gd name="T20" fmla="*/ 6 w 21"/>
                  <a:gd name="T21" fmla="*/ 23 h 105"/>
                  <a:gd name="T22" fmla="*/ 12 w 21"/>
                  <a:gd name="T23" fmla="*/ 0 h 1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
                  <a:gd name="T37" fmla="*/ 0 h 105"/>
                  <a:gd name="T38" fmla="*/ 21 w 21"/>
                  <a:gd name="T39" fmla="*/ 105 h 10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 h="105">
                    <a:moveTo>
                      <a:pt x="20" y="0"/>
                    </a:moveTo>
                    <a:lnTo>
                      <a:pt x="9" y="14"/>
                    </a:lnTo>
                    <a:lnTo>
                      <a:pt x="5" y="27"/>
                    </a:lnTo>
                    <a:lnTo>
                      <a:pt x="5" y="41"/>
                    </a:lnTo>
                    <a:lnTo>
                      <a:pt x="0" y="69"/>
                    </a:lnTo>
                    <a:lnTo>
                      <a:pt x="0" y="81"/>
                    </a:lnTo>
                    <a:lnTo>
                      <a:pt x="0" y="104"/>
                    </a:lnTo>
                    <a:lnTo>
                      <a:pt x="5" y="81"/>
                    </a:lnTo>
                    <a:lnTo>
                      <a:pt x="9" y="59"/>
                    </a:lnTo>
                    <a:lnTo>
                      <a:pt x="9" y="41"/>
                    </a:lnTo>
                    <a:lnTo>
                      <a:pt x="9" y="27"/>
                    </a:lnTo>
                    <a:lnTo>
                      <a:pt x="2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41" name="Freeform 128"/>
              <p:cNvSpPr>
                <a:spLocks/>
              </p:cNvSpPr>
              <p:nvPr/>
            </p:nvSpPr>
            <p:spPr bwMode="auto">
              <a:xfrm>
                <a:off x="1261" y="1923"/>
                <a:ext cx="48" cy="61"/>
              </a:xfrm>
              <a:custGeom>
                <a:avLst/>
                <a:gdLst>
                  <a:gd name="T0" fmla="*/ 47 w 74"/>
                  <a:gd name="T1" fmla="*/ 0 h 70"/>
                  <a:gd name="T2" fmla="*/ 38 w 74"/>
                  <a:gd name="T3" fmla="*/ 7 h 70"/>
                  <a:gd name="T4" fmla="*/ 27 w 74"/>
                  <a:gd name="T5" fmla="*/ 23 h 70"/>
                  <a:gd name="T6" fmla="*/ 17 w 74"/>
                  <a:gd name="T7" fmla="*/ 30 h 70"/>
                  <a:gd name="T8" fmla="*/ 13 w 74"/>
                  <a:gd name="T9" fmla="*/ 42 h 70"/>
                  <a:gd name="T10" fmla="*/ 3 w 74"/>
                  <a:gd name="T11" fmla="*/ 52 h 70"/>
                  <a:gd name="T12" fmla="*/ 0 w 74"/>
                  <a:gd name="T13" fmla="*/ 60 h 70"/>
                  <a:gd name="T14" fmla="*/ 10 w 74"/>
                  <a:gd name="T15" fmla="*/ 52 h 70"/>
                  <a:gd name="T16" fmla="*/ 17 w 74"/>
                  <a:gd name="T17" fmla="*/ 42 h 70"/>
                  <a:gd name="T18" fmla="*/ 23 w 74"/>
                  <a:gd name="T19" fmla="*/ 30 h 70"/>
                  <a:gd name="T20" fmla="*/ 34 w 74"/>
                  <a:gd name="T21" fmla="*/ 15 h 70"/>
                  <a:gd name="T22" fmla="*/ 41 w 74"/>
                  <a:gd name="T23" fmla="*/ 7 h 70"/>
                  <a:gd name="T24" fmla="*/ 47 w 74"/>
                  <a:gd name="T25" fmla="*/ 0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
                  <a:gd name="T40" fmla="*/ 0 h 70"/>
                  <a:gd name="T41" fmla="*/ 74 w 74"/>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 h="70">
                    <a:moveTo>
                      <a:pt x="73" y="0"/>
                    </a:moveTo>
                    <a:lnTo>
                      <a:pt x="58" y="8"/>
                    </a:lnTo>
                    <a:lnTo>
                      <a:pt x="42" y="26"/>
                    </a:lnTo>
                    <a:lnTo>
                      <a:pt x="26" y="34"/>
                    </a:lnTo>
                    <a:lnTo>
                      <a:pt x="20" y="48"/>
                    </a:lnTo>
                    <a:lnTo>
                      <a:pt x="5" y="60"/>
                    </a:lnTo>
                    <a:lnTo>
                      <a:pt x="0" y="69"/>
                    </a:lnTo>
                    <a:lnTo>
                      <a:pt x="15" y="60"/>
                    </a:lnTo>
                    <a:lnTo>
                      <a:pt x="26" y="48"/>
                    </a:lnTo>
                    <a:lnTo>
                      <a:pt x="36" y="34"/>
                    </a:lnTo>
                    <a:lnTo>
                      <a:pt x="53" y="17"/>
                    </a:lnTo>
                    <a:lnTo>
                      <a:pt x="63" y="8"/>
                    </a:lnTo>
                    <a:lnTo>
                      <a:pt x="73" y="0"/>
                    </a:lnTo>
                  </a:path>
                </a:pathLst>
              </a:custGeom>
              <a:solidFill>
                <a:srgbClr val="402000"/>
              </a:solidFill>
              <a:ln w="12700" cap="rnd">
                <a:noFill/>
                <a:round/>
                <a:headEnd/>
                <a:tailEnd/>
              </a:ln>
            </p:spPr>
            <p:txBody>
              <a:bodyPr>
                <a:prstTxWarp prst="textNoShape">
                  <a:avLst/>
                </a:prstTxWarp>
              </a:bodyPr>
              <a:lstStyle/>
              <a:p>
                <a:endParaRPr lang="en-US"/>
              </a:p>
            </p:txBody>
          </p:sp>
          <p:sp>
            <p:nvSpPr>
              <p:cNvPr id="142" name="Freeform 129"/>
              <p:cNvSpPr>
                <a:spLocks/>
              </p:cNvSpPr>
              <p:nvPr/>
            </p:nvSpPr>
            <p:spPr bwMode="auto">
              <a:xfrm>
                <a:off x="1246" y="1960"/>
                <a:ext cx="39" cy="95"/>
              </a:xfrm>
              <a:custGeom>
                <a:avLst/>
                <a:gdLst>
                  <a:gd name="T0" fmla="*/ 38 w 61"/>
                  <a:gd name="T1" fmla="*/ 0 h 110"/>
                  <a:gd name="T2" fmla="*/ 31 w 61"/>
                  <a:gd name="T3" fmla="*/ 11 h 110"/>
                  <a:gd name="T4" fmla="*/ 22 w 61"/>
                  <a:gd name="T5" fmla="*/ 29 h 110"/>
                  <a:gd name="T6" fmla="*/ 12 w 61"/>
                  <a:gd name="T7" fmla="*/ 35 h 110"/>
                  <a:gd name="T8" fmla="*/ 9 w 61"/>
                  <a:gd name="T9" fmla="*/ 43 h 110"/>
                  <a:gd name="T10" fmla="*/ 6 w 61"/>
                  <a:gd name="T11" fmla="*/ 55 h 110"/>
                  <a:gd name="T12" fmla="*/ 6 w 61"/>
                  <a:gd name="T13" fmla="*/ 67 h 110"/>
                  <a:gd name="T14" fmla="*/ 3 w 61"/>
                  <a:gd name="T15" fmla="*/ 79 h 110"/>
                  <a:gd name="T16" fmla="*/ 0 w 61"/>
                  <a:gd name="T17" fmla="*/ 94 h 110"/>
                  <a:gd name="T18" fmla="*/ 6 w 61"/>
                  <a:gd name="T19" fmla="*/ 79 h 110"/>
                  <a:gd name="T20" fmla="*/ 9 w 61"/>
                  <a:gd name="T21" fmla="*/ 59 h 110"/>
                  <a:gd name="T22" fmla="*/ 16 w 61"/>
                  <a:gd name="T23" fmla="*/ 51 h 110"/>
                  <a:gd name="T24" fmla="*/ 19 w 61"/>
                  <a:gd name="T25" fmla="*/ 43 h 110"/>
                  <a:gd name="T26" fmla="*/ 19 w 61"/>
                  <a:gd name="T27" fmla="*/ 35 h 110"/>
                  <a:gd name="T28" fmla="*/ 25 w 61"/>
                  <a:gd name="T29" fmla="*/ 29 h 110"/>
                  <a:gd name="T30" fmla="*/ 35 w 61"/>
                  <a:gd name="T31" fmla="*/ 11 h 110"/>
                  <a:gd name="T32" fmla="*/ 38 w 61"/>
                  <a:gd name="T33" fmla="*/ 0 h 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1"/>
                  <a:gd name="T52" fmla="*/ 0 h 110"/>
                  <a:gd name="T53" fmla="*/ 61 w 61"/>
                  <a:gd name="T54" fmla="*/ 110 h 1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1" h="110">
                    <a:moveTo>
                      <a:pt x="60" y="0"/>
                    </a:moveTo>
                    <a:lnTo>
                      <a:pt x="49" y="13"/>
                    </a:lnTo>
                    <a:lnTo>
                      <a:pt x="34" y="33"/>
                    </a:lnTo>
                    <a:lnTo>
                      <a:pt x="19" y="41"/>
                    </a:lnTo>
                    <a:lnTo>
                      <a:pt x="14" y="50"/>
                    </a:lnTo>
                    <a:lnTo>
                      <a:pt x="10" y="64"/>
                    </a:lnTo>
                    <a:lnTo>
                      <a:pt x="10" y="78"/>
                    </a:lnTo>
                    <a:lnTo>
                      <a:pt x="5" y="91"/>
                    </a:lnTo>
                    <a:lnTo>
                      <a:pt x="0" y="109"/>
                    </a:lnTo>
                    <a:lnTo>
                      <a:pt x="10" y="91"/>
                    </a:lnTo>
                    <a:lnTo>
                      <a:pt x="14" y="68"/>
                    </a:lnTo>
                    <a:lnTo>
                      <a:pt x="25" y="59"/>
                    </a:lnTo>
                    <a:lnTo>
                      <a:pt x="30" y="50"/>
                    </a:lnTo>
                    <a:lnTo>
                      <a:pt x="30" y="41"/>
                    </a:lnTo>
                    <a:lnTo>
                      <a:pt x="39" y="33"/>
                    </a:lnTo>
                    <a:lnTo>
                      <a:pt x="54" y="13"/>
                    </a:lnTo>
                    <a:lnTo>
                      <a:pt x="6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43" name="Freeform 130"/>
              <p:cNvSpPr>
                <a:spLocks/>
              </p:cNvSpPr>
              <p:nvPr/>
            </p:nvSpPr>
            <p:spPr bwMode="auto">
              <a:xfrm>
                <a:off x="1250" y="1960"/>
                <a:ext cx="51" cy="108"/>
              </a:xfrm>
              <a:custGeom>
                <a:avLst/>
                <a:gdLst>
                  <a:gd name="T0" fmla="*/ 0 w 79"/>
                  <a:gd name="T1" fmla="*/ 107 h 124"/>
                  <a:gd name="T2" fmla="*/ 13 w 79"/>
                  <a:gd name="T3" fmla="*/ 79 h 124"/>
                  <a:gd name="T4" fmla="*/ 13 w 79"/>
                  <a:gd name="T5" fmla="*/ 67 h 124"/>
                  <a:gd name="T6" fmla="*/ 17 w 79"/>
                  <a:gd name="T7" fmla="*/ 55 h 124"/>
                  <a:gd name="T8" fmla="*/ 23 w 79"/>
                  <a:gd name="T9" fmla="*/ 48 h 124"/>
                  <a:gd name="T10" fmla="*/ 30 w 79"/>
                  <a:gd name="T11" fmla="*/ 28 h 124"/>
                  <a:gd name="T12" fmla="*/ 44 w 79"/>
                  <a:gd name="T13" fmla="*/ 16 h 124"/>
                  <a:gd name="T14" fmla="*/ 50 w 79"/>
                  <a:gd name="T15" fmla="*/ 0 h 124"/>
                  <a:gd name="T16" fmla="*/ 47 w 79"/>
                  <a:gd name="T17" fmla="*/ 19 h 124"/>
                  <a:gd name="T18" fmla="*/ 37 w 79"/>
                  <a:gd name="T19" fmla="*/ 31 h 124"/>
                  <a:gd name="T20" fmla="*/ 30 w 79"/>
                  <a:gd name="T21" fmla="*/ 44 h 124"/>
                  <a:gd name="T22" fmla="*/ 23 w 79"/>
                  <a:gd name="T23" fmla="*/ 64 h 124"/>
                  <a:gd name="T24" fmla="*/ 17 w 79"/>
                  <a:gd name="T25" fmla="*/ 67 h 124"/>
                  <a:gd name="T26" fmla="*/ 13 w 79"/>
                  <a:gd name="T27" fmla="*/ 88 h 124"/>
                  <a:gd name="T28" fmla="*/ 0 w 79"/>
                  <a:gd name="T29" fmla="*/ 107 h 1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
                  <a:gd name="T46" fmla="*/ 0 h 124"/>
                  <a:gd name="T47" fmla="*/ 79 w 79"/>
                  <a:gd name="T48" fmla="*/ 124 h 1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 h="124">
                    <a:moveTo>
                      <a:pt x="0" y="123"/>
                    </a:moveTo>
                    <a:lnTo>
                      <a:pt x="20" y="91"/>
                    </a:lnTo>
                    <a:lnTo>
                      <a:pt x="20" y="77"/>
                    </a:lnTo>
                    <a:lnTo>
                      <a:pt x="26" y="63"/>
                    </a:lnTo>
                    <a:lnTo>
                      <a:pt x="36" y="55"/>
                    </a:lnTo>
                    <a:lnTo>
                      <a:pt x="46" y="32"/>
                    </a:lnTo>
                    <a:lnTo>
                      <a:pt x="68" y="18"/>
                    </a:lnTo>
                    <a:lnTo>
                      <a:pt x="78" y="0"/>
                    </a:lnTo>
                    <a:lnTo>
                      <a:pt x="73" y="22"/>
                    </a:lnTo>
                    <a:lnTo>
                      <a:pt x="58" y="36"/>
                    </a:lnTo>
                    <a:lnTo>
                      <a:pt x="46" y="50"/>
                    </a:lnTo>
                    <a:lnTo>
                      <a:pt x="36" y="73"/>
                    </a:lnTo>
                    <a:lnTo>
                      <a:pt x="26" y="77"/>
                    </a:lnTo>
                    <a:lnTo>
                      <a:pt x="20" y="101"/>
                    </a:lnTo>
                    <a:lnTo>
                      <a:pt x="0" y="123"/>
                    </a:lnTo>
                  </a:path>
                </a:pathLst>
              </a:custGeom>
              <a:solidFill>
                <a:srgbClr val="402000"/>
              </a:solidFill>
              <a:ln w="12700" cap="rnd">
                <a:noFill/>
                <a:round/>
                <a:headEnd/>
                <a:tailEnd/>
              </a:ln>
            </p:spPr>
            <p:txBody>
              <a:bodyPr>
                <a:prstTxWarp prst="textNoShape">
                  <a:avLst/>
                </a:prstTxWarp>
              </a:bodyPr>
              <a:lstStyle/>
              <a:p>
                <a:endParaRPr lang="en-US"/>
              </a:p>
            </p:txBody>
          </p:sp>
          <p:sp>
            <p:nvSpPr>
              <p:cNvPr id="144" name="Freeform 131"/>
              <p:cNvSpPr>
                <a:spLocks/>
              </p:cNvSpPr>
              <p:nvPr/>
            </p:nvSpPr>
            <p:spPr bwMode="auto">
              <a:xfrm>
                <a:off x="1192" y="2074"/>
                <a:ext cx="12" cy="14"/>
              </a:xfrm>
              <a:custGeom>
                <a:avLst/>
                <a:gdLst>
                  <a:gd name="T0" fmla="*/ 11 w 18"/>
                  <a:gd name="T1" fmla="*/ 0 h 17"/>
                  <a:gd name="T2" fmla="*/ 9 w 18"/>
                  <a:gd name="T3" fmla="*/ 5 h 17"/>
                  <a:gd name="T4" fmla="*/ 0 w 18"/>
                  <a:gd name="T5" fmla="*/ 11 h 17"/>
                  <a:gd name="T6" fmla="*/ 5 w 18"/>
                  <a:gd name="T7" fmla="*/ 13 h 17"/>
                  <a:gd name="T8" fmla="*/ 9 w 18"/>
                  <a:gd name="T9" fmla="*/ 11 h 17"/>
                  <a:gd name="T10" fmla="*/ 11 w 18"/>
                  <a:gd name="T11" fmla="*/ 0 h 17"/>
                  <a:gd name="T12" fmla="*/ 0 60000 65536"/>
                  <a:gd name="T13" fmla="*/ 0 60000 65536"/>
                  <a:gd name="T14" fmla="*/ 0 60000 65536"/>
                  <a:gd name="T15" fmla="*/ 0 60000 65536"/>
                  <a:gd name="T16" fmla="*/ 0 60000 65536"/>
                  <a:gd name="T17" fmla="*/ 0 60000 65536"/>
                  <a:gd name="T18" fmla="*/ 0 w 18"/>
                  <a:gd name="T19" fmla="*/ 0 h 17"/>
                  <a:gd name="T20" fmla="*/ 18 w 1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8" h="17">
                    <a:moveTo>
                      <a:pt x="17" y="0"/>
                    </a:moveTo>
                    <a:lnTo>
                      <a:pt x="14" y="6"/>
                    </a:lnTo>
                    <a:lnTo>
                      <a:pt x="0" y="13"/>
                    </a:lnTo>
                    <a:lnTo>
                      <a:pt x="7" y="16"/>
                    </a:lnTo>
                    <a:lnTo>
                      <a:pt x="14" y="13"/>
                    </a:lnTo>
                    <a:lnTo>
                      <a:pt x="17" y="0"/>
                    </a:lnTo>
                  </a:path>
                </a:pathLst>
              </a:custGeom>
              <a:solidFill>
                <a:srgbClr val="402000"/>
              </a:solidFill>
              <a:ln w="12700" cap="rnd">
                <a:noFill/>
                <a:round/>
                <a:headEnd/>
                <a:tailEnd/>
              </a:ln>
            </p:spPr>
            <p:txBody>
              <a:bodyPr>
                <a:prstTxWarp prst="textNoShape">
                  <a:avLst/>
                </a:prstTxWarp>
              </a:bodyPr>
              <a:lstStyle/>
              <a:p>
                <a:endParaRPr lang="en-US"/>
              </a:p>
            </p:txBody>
          </p:sp>
          <p:sp>
            <p:nvSpPr>
              <p:cNvPr id="145" name="Freeform 132"/>
              <p:cNvSpPr>
                <a:spLocks/>
              </p:cNvSpPr>
              <p:nvPr/>
            </p:nvSpPr>
            <p:spPr bwMode="auto">
              <a:xfrm>
                <a:off x="1198" y="2091"/>
                <a:ext cx="13" cy="28"/>
              </a:xfrm>
              <a:custGeom>
                <a:avLst/>
                <a:gdLst>
                  <a:gd name="T0" fmla="*/ 12 w 19"/>
                  <a:gd name="T1" fmla="*/ 0 h 32"/>
                  <a:gd name="T2" fmla="*/ 10 w 19"/>
                  <a:gd name="T3" fmla="*/ 13 h 32"/>
                  <a:gd name="T4" fmla="*/ 8 w 19"/>
                  <a:gd name="T5" fmla="*/ 20 h 32"/>
                  <a:gd name="T6" fmla="*/ 0 w 19"/>
                  <a:gd name="T7" fmla="*/ 27 h 32"/>
                  <a:gd name="T8" fmla="*/ 5 w 19"/>
                  <a:gd name="T9" fmla="*/ 24 h 32"/>
                  <a:gd name="T10" fmla="*/ 12 w 19"/>
                  <a:gd name="T11" fmla="*/ 20 h 32"/>
                  <a:gd name="T12" fmla="*/ 12 w 19"/>
                  <a:gd name="T13" fmla="*/ 13 h 32"/>
                  <a:gd name="T14" fmla="*/ 12 w 19"/>
                  <a:gd name="T15" fmla="*/ 0 h 32"/>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32"/>
                  <a:gd name="T26" fmla="*/ 19 w 19"/>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32">
                    <a:moveTo>
                      <a:pt x="18" y="0"/>
                    </a:moveTo>
                    <a:lnTo>
                      <a:pt x="14" y="15"/>
                    </a:lnTo>
                    <a:lnTo>
                      <a:pt x="11" y="23"/>
                    </a:lnTo>
                    <a:lnTo>
                      <a:pt x="0" y="31"/>
                    </a:lnTo>
                    <a:lnTo>
                      <a:pt x="7" y="27"/>
                    </a:lnTo>
                    <a:lnTo>
                      <a:pt x="18" y="23"/>
                    </a:lnTo>
                    <a:lnTo>
                      <a:pt x="18" y="15"/>
                    </a:lnTo>
                    <a:lnTo>
                      <a:pt x="18" y="0"/>
                    </a:lnTo>
                  </a:path>
                </a:pathLst>
              </a:custGeom>
              <a:solidFill>
                <a:srgbClr val="402000"/>
              </a:solidFill>
              <a:ln w="12700" cap="rnd">
                <a:noFill/>
                <a:round/>
                <a:headEnd/>
                <a:tailEnd/>
              </a:ln>
            </p:spPr>
            <p:txBody>
              <a:bodyPr>
                <a:prstTxWarp prst="textNoShape">
                  <a:avLst/>
                </a:prstTxWarp>
              </a:bodyPr>
              <a:lstStyle/>
              <a:p>
                <a:endParaRPr lang="en-US"/>
              </a:p>
            </p:txBody>
          </p:sp>
          <p:sp>
            <p:nvSpPr>
              <p:cNvPr id="146" name="Freeform 133"/>
              <p:cNvSpPr>
                <a:spLocks/>
              </p:cNvSpPr>
              <p:nvPr/>
            </p:nvSpPr>
            <p:spPr bwMode="auto">
              <a:xfrm>
                <a:off x="1257" y="2064"/>
                <a:ext cx="16" cy="67"/>
              </a:xfrm>
              <a:custGeom>
                <a:avLst/>
                <a:gdLst>
                  <a:gd name="T0" fmla="*/ 0 w 26"/>
                  <a:gd name="T1" fmla="*/ 66 h 77"/>
                  <a:gd name="T2" fmla="*/ 0 w 26"/>
                  <a:gd name="T3" fmla="*/ 47 h 77"/>
                  <a:gd name="T4" fmla="*/ 2 w 26"/>
                  <a:gd name="T5" fmla="*/ 31 h 77"/>
                  <a:gd name="T6" fmla="*/ 8 w 26"/>
                  <a:gd name="T7" fmla="*/ 16 h 77"/>
                  <a:gd name="T8" fmla="*/ 15 w 26"/>
                  <a:gd name="T9" fmla="*/ 0 h 77"/>
                  <a:gd name="T10" fmla="*/ 8 w 26"/>
                  <a:gd name="T11" fmla="*/ 27 h 77"/>
                  <a:gd name="T12" fmla="*/ 2 w 26"/>
                  <a:gd name="T13" fmla="*/ 47 h 77"/>
                  <a:gd name="T14" fmla="*/ 0 w 26"/>
                  <a:gd name="T15" fmla="*/ 66 h 77"/>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77"/>
                  <a:gd name="T26" fmla="*/ 26 w 26"/>
                  <a:gd name="T27" fmla="*/ 77 h 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77">
                    <a:moveTo>
                      <a:pt x="0" y="76"/>
                    </a:moveTo>
                    <a:lnTo>
                      <a:pt x="0" y="54"/>
                    </a:lnTo>
                    <a:lnTo>
                      <a:pt x="4" y="36"/>
                    </a:lnTo>
                    <a:lnTo>
                      <a:pt x="13" y="18"/>
                    </a:lnTo>
                    <a:lnTo>
                      <a:pt x="25" y="0"/>
                    </a:lnTo>
                    <a:lnTo>
                      <a:pt x="13" y="31"/>
                    </a:lnTo>
                    <a:lnTo>
                      <a:pt x="4" y="54"/>
                    </a:lnTo>
                    <a:lnTo>
                      <a:pt x="0" y="76"/>
                    </a:lnTo>
                  </a:path>
                </a:pathLst>
              </a:custGeom>
              <a:solidFill>
                <a:srgbClr val="402000"/>
              </a:solidFill>
              <a:ln w="12700" cap="rnd">
                <a:noFill/>
                <a:round/>
                <a:headEnd/>
                <a:tailEnd/>
              </a:ln>
            </p:spPr>
            <p:txBody>
              <a:bodyPr>
                <a:prstTxWarp prst="textNoShape">
                  <a:avLst/>
                </a:prstTxWarp>
              </a:bodyPr>
              <a:lstStyle/>
              <a:p>
                <a:endParaRPr lang="en-US"/>
              </a:p>
            </p:txBody>
          </p:sp>
          <p:sp>
            <p:nvSpPr>
              <p:cNvPr id="147" name="Freeform 134"/>
              <p:cNvSpPr>
                <a:spLocks/>
              </p:cNvSpPr>
              <p:nvPr/>
            </p:nvSpPr>
            <p:spPr bwMode="auto">
              <a:xfrm>
                <a:off x="1273" y="1969"/>
                <a:ext cx="68" cy="78"/>
              </a:xfrm>
              <a:custGeom>
                <a:avLst/>
                <a:gdLst>
                  <a:gd name="T0" fmla="*/ 0 w 106"/>
                  <a:gd name="T1" fmla="*/ 77 h 89"/>
                  <a:gd name="T2" fmla="*/ 7 w 106"/>
                  <a:gd name="T3" fmla="*/ 58 h 89"/>
                  <a:gd name="T4" fmla="*/ 22 w 106"/>
                  <a:gd name="T5" fmla="*/ 42 h 89"/>
                  <a:gd name="T6" fmla="*/ 42 w 106"/>
                  <a:gd name="T7" fmla="*/ 26 h 89"/>
                  <a:gd name="T8" fmla="*/ 60 w 106"/>
                  <a:gd name="T9" fmla="*/ 11 h 89"/>
                  <a:gd name="T10" fmla="*/ 67 w 106"/>
                  <a:gd name="T11" fmla="*/ 0 h 89"/>
                  <a:gd name="T12" fmla="*/ 60 w 106"/>
                  <a:gd name="T13" fmla="*/ 16 h 89"/>
                  <a:gd name="T14" fmla="*/ 46 w 106"/>
                  <a:gd name="T15" fmla="*/ 26 h 89"/>
                  <a:gd name="T16" fmla="*/ 28 w 106"/>
                  <a:gd name="T17" fmla="*/ 42 h 89"/>
                  <a:gd name="T18" fmla="*/ 14 w 106"/>
                  <a:gd name="T19" fmla="*/ 58 h 89"/>
                  <a:gd name="T20" fmla="*/ 7 w 106"/>
                  <a:gd name="T21" fmla="*/ 65 h 89"/>
                  <a:gd name="T22" fmla="*/ 0 w 106"/>
                  <a:gd name="T23" fmla="*/ 77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6"/>
                  <a:gd name="T37" fmla="*/ 0 h 89"/>
                  <a:gd name="T38" fmla="*/ 106 w 106"/>
                  <a:gd name="T39" fmla="*/ 89 h 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6" h="89">
                    <a:moveTo>
                      <a:pt x="0" y="88"/>
                    </a:moveTo>
                    <a:lnTo>
                      <a:pt x="11" y="66"/>
                    </a:lnTo>
                    <a:lnTo>
                      <a:pt x="34" y="48"/>
                    </a:lnTo>
                    <a:lnTo>
                      <a:pt x="66" y="30"/>
                    </a:lnTo>
                    <a:lnTo>
                      <a:pt x="93" y="13"/>
                    </a:lnTo>
                    <a:lnTo>
                      <a:pt x="105" y="0"/>
                    </a:lnTo>
                    <a:lnTo>
                      <a:pt x="93" y="18"/>
                    </a:lnTo>
                    <a:lnTo>
                      <a:pt x="71" y="30"/>
                    </a:lnTo>
                    <a:lnTo>
                      <a:pt x="44" y="48"/>
                    </a:lnTo>
                    <a:lnTo>
                      <a:pt x="22" y="66"/>
                    </a:lnTo>
                    <a:lnTo>
                      <a:pt x="11" y="74"/>
                    </a:lnTo>
                    <a:lnTo>
                      <a:pt x="0" y="88"/>
                    </a:lnTo>
                  </a:path>
                </a:pathLst>
              </a:custGeom>
              <a:solidFill>
                <a:srgbClr val="402000"/>
              </a:solidFill>
              <a:ln w="12700" cap="rnd">
                <a:noFill/>
                <a:round/>
                <a:headEnd/>
                <a:tailEnd/>
              </a:ln>
            </p:spPr>
            <p:txBody>
              <a:bodyPr>
                <a:prstTxWarp prst="textNoShape">
                  <a:avLst/>
                </a:prstTxWarp>
              </a:bodyPr>
              <a:lstStyle/>
              <a:p>
                <a:endParaRPr lang="en-US"/>
              </a:p>
            </p:txBody>
          </p:sp>
          <p:sp>
            <p:nvSpPr>
              <p:cNvPr id="148" name="Freeform 135"/>
              <p:cNvSpPr>
                <a:spLocks/>
              </p:cNvSpPr>
              <p:nvPr/>
            </p:nvSpPr>
            <p:spPr bwMode="auto">
              <a:xfrm>
                <a:off x="1293" y="1877"/>
                <a:ext cx="90" cy="81"/>
              </a:xfrm>
              <a:custGeom>
                <a:avLst/>
                <a:gdLst>
                  <a:gd name="T0" fmla="*/ 0 w 141"/>
                  <a:gd name="T1" fmla="*/ 80 h 93"/>
                  <a:gd name="T2" fmla="*/ 7 w 141"/>
                  <a:gd name="T3" fmla="*/ 68 h 93"/>
                  <a:gd name="T4" fmla="*/ 14 w 141"/>
                  <a:gd name="T5" fmla="*/ 53 h 93"/>
                  <a:gd name="T6" fmla="*/ 25 w 141"/>
                  <a:gd name="T7" fmla="*/ 46 h 93"/>
                  <a:gd name="T8" fmla="*/ 35 w 141"/>
                  <a:gd name="T9" fmla="*/ 34 h 93"/>
                  <a:gd name="T10" fmla="*/ 50 w 141"/>
                  <a:gd name="T11" fmla="*/ 23 h 93"/>
                  <a:gd name="T12" fmla="*/ 64 w 141"/>
                  <a:gd name="T13" fmla="*/ 11 h 93"/>
                  <a:gd name="T14" fmla="*/ 78 w 141"/>
                  <a:gd name="T15" fmla="*/ 4 h 93"/>
                  <a:gd name="T16" fmla="*/ 81 w 141"/>
                  <a:gd name="T17" fmla="*/ 0 h 93"/>
                  <a:gd name="T18" fmla="*/ 89 w 141"/>
                  <a:gd name="T19" fmla="*/ 0 h 93"/>
                  <a:gd name="T20" fmla="*/ 81 w 141"/>
                  <a:gd name="T21" fmla="*/ 4 h 93"/>
                  <a:gd name="T22" fmla="*/ 75 w 141"/>
                  <a:gd name="T23" fmla="*/ 11 h 93"/>
                  <a:gd name="T24" fmla="*/ 61 w 141"/>
                  <a:gd name="T25" fmla="*/ 23 h 93"/>
                  <a:gd name="T26" fmla="*/ 46 w 141"/>
                  <a:gd name="T27" fmla="*/ 34 h 93"/>
                  <a:gd name="T28" fmla="*/ 31 w 141"/>
                  <a:gd name="T29" fmla="*/ 46 h 93"/>
                  <a:gd name="T30" fmla="*/ 21 w 141"/>
                  <a:gd name="T31" fmla="*/ 53 h 93"/>
                  <a:gd name="T32" fmla="*/ 10 w 141"/>
                  <a:gd name="T33" fmla="*/ 61 h 93"/>
                  <a:gd name="T34" fmla="*/ 0 w 141"/>
                  <a:gd name="T35" fmla="*/ 80 h 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1"/>
                  <a:gd name="T55" fmla="*/ 0 h 93"/>
                  <a:gd name="T56" fmla="*/ 141 w 141"/>
                  <a:gd name="T57" fmla="*/ 93 h 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1" h="93">
                    <a:moveTo>
                      <a:pt x="0" y="92"/>
                    </a:moveTo>
                    <a:lnTo>
                      <a:pt x="11" y="78"/>
                    </a:lnTo>
                    <a:lnTo>
                      <a:pt x="22" y="61"/>
                    </a:lnTo>
                    <a:lnTo>
                      <a:pt x="39" y="53"/>
                    </a:lnTo>
                    <a:lnTo>
                      <a:pt x="55" y="39"/>
                    </a:lnTo>
                    <a:lnTo>
                      <a:pt x="78" y="26"/>
                    </a:lnTo>
                    <a:lnTo>
                      <a:pt x="100" y="13"/>
                    </a:lnTo>
                    <a:lnTo>
                      <a:pt x="122" y="5"/>
                    </a:lnTo>
                    <a:lnTo>
                      <a:pt x="127" y="0"/>
                    </a:lnTo>
                    <a:lnTo>
                      <a:pt x="140" y="0"/>
                    </a:lnTo>
                    <a:lnTo>
                      <a:pt x="127" y="5"/>
                    </a:lnTo>
                    <a:lnTo>
                      <a:pt x="117" y="13"/>
                    </a:lnTo>
                    <a:lnTo>
                      <a:pt x="95" y="26"/>
                    </a:lnTo>
                    <a:lnTo>
                      <a:pt x="72" y="39"/>
                    </a:lnTo>
                    <a:lnTo>
                      <a:pt x="49" y="53"/>
                    </a:lnTo>
                    <a:lnTo>
                      <a:pt x="33" y="61"/>
                    </a:lnTo>
                    <a:lnTo>
                      <a:pt x="16" y="70"/>
                    </a:lnTo>
                    <a:lnTo>
                      <a:pt x="0" y="92"/>
                    </a:lnTo>
                  </a:path>
                </a:pathLst>
              </a:custGeom>
              <a:solidFill>
                <a:srgbClr val="402000"/>
              </a:solidFill>
              <a:ln w="12700" cap="rnd">
                <a:noFill/>
                <a:round/>
                <a:headEnd/>
                <a:tailEnd/>
              </a:ln>
            </p:spPr>
            <p:txBody>
              <a:bodyPr>
                <a:prstTxWarp prst="textNoShape">
                  <a:avLst/>
                </a:prstTxWarp>
              </a:bodyPr>
              <a:lstStyle/>
              <a:p>
                <a:endParaRPr lang="en-US"/>
              </a:p>
            </p:txBody>
          </p:sp>
          <p:sp>
            <p:nvSpPr>
              <p:cNvPr id="149" name="Freeform 136"/>
              <p:cNvSpPr>
                <a:spLocks/>
              </p:cNvSpPr>
              <p:nvPr/>
            </p:nvSpPr>
            <p:spPr bwMode="auto">
              <a:xfrm>
                <a:off x="1316" y="1888"/>
                <a:ext cx="31" cy="29"/>
              </a:xfrm>
              <a:custGeom>
                <a:avLst/>
                <a:gdLst>
                  <a:gd name="T0" fmla="*/ 0 w 49"/>
                  <a:gd name="T1" fmla="*/ 28 h 34"/>
                  <a:gd name="T2" fmla="*/ 3 w 49"/>
                  <a:gd name="T3" fmla="*/ 20 h 34"/>
                  <a:gd name="T4" fmla="*/ 12 w 49"/>
                  <a:gd name="T5" fmla="*/ 14 h 34"/>
                  <a:gd name="T6" fmla="*/ 27 w 49"/>
                  <a:gd name="T7" fmla="*/ 3 h 34"/>
                  <a:gd name="T8" fmla="*/ 30 w 49"/>
                  <a:gd name="T9" fmla="*/ 0 h 34"/>
                  <a:gd name="T10" fmla="*/ 22 w 49"/>
                  <a:gd name="T11" fmla="*/ 11 h 34"/>
                  <a:gd name="T12" fmla="*/ 9 w 49"/>
                  <a:gd name="T13" fmla="*/ 20 h 34"/>
                  <a:gd name="T14" fmla="*/ 0 w 49"/>
                  <a:gd name="T15" fmla="*/ 28 h 34"/>
                  <a:gd name="T16" fmla="*/ 0 60000 65536"/>
                  <a:gd name="T17" fmla="*/ 0 60000 65536"/>
                  <a:gd name="T18" fmla="*/ 0 60000 65536"/>
                  <a:gd name="T19" fmla="*/ 0 60000 65536"/>
                  <a:gd name="T20" fmla="*/ 0 60000 65536"/>
                  <a:gd name="T21" fmla="*/ 0 60000 65536"/>
                  <a:gd name="T22" fmla="*/ 0 60000 65536"/>
                  <a:gd name="T23" fmla="*/ 0 60000 65536"/>
                  <a:gd name="T24" fmla="*/ 0 w 49"/>
                  <a:gd name="T25" fmla="*/ 0 h 34"/>
                  <a:gd name="T26" fmla="*/ 49 w 49"/>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 h="34">
                    <a:moveTo>
                      <a:pt x="0" y="33"/>
                    </a:moveTo>
                    <a:lnTo>
                      <a:pt x="5" y="24"/>
                    </a:lnTo>
                    <a:lnTo>
                      <a:pt x="19" y="16"/>
                    </a:lnTo>
                    <a:lnTo>
                      <a:pt x="43" y="4"/>
                    </a:lnTo>
                    <a:lnTo>
                      <a:pt x="48" y="0"/>
                    </a:lnTo>
                    <a:lnTo>
                      <a:pt x="34" y="13"/>
                    </a:lnTo>
                    <a:lnTo>
                      <a:pt x="14" y="24"/>
                    </a:lnTo>
                    <a:lnTo>
                      <a:pt x="0" y="33"/>
                    </a:lnTo>
                  </a:path>
                </a:pathLst>
              </a:custGeom>
              <a:solidFill>
                <a:srgbClr val="402000"/>
              </a:solidFill>
              <a:ln w="12700" cap="rnd">
                <a:noFill/>
                <a:round/>
                <a:headEnd/>
                <a:tailEnd/>
              </a:ln>
            </p:spPr>
            <p:txBody>
              <a:bodyPr>
                <a:prstTxWarp prst="textNoShape">
                  <a:avLst/>
                </a:prstTxWarp>
              </a:bodyPr>
              <a:lstStyle/>
              <a:p>
                <a:endParaRPr lang="en-US"/>
              </a:p>
            </p:txBody>
          </p:sp>
          <p:sp>
            <p:nvSpPr>
              <p:cNvPr id="150" name="Freeform 137"/>
              <p:cNvSpPr>
                <a:spLocks/>
              </p:cNvSpPr>
              <p:nvPr/>
            </p:nvSpPr>
            <p:spPr bwMode="auto">
              <a:xfrm>
                <a:off x="1293" y="1905"/>
                <a:ext cx="66" cy="58"/>
              </a:xfrm>
              <a:custGeom>
                <a:avLst/>
                <a:gdLst>
                  <a:gd name="T0" fmla="*/ 0 w 104"/>
                  <a:gd name="T1" fmla="*/ 57 h 67"/>
                  <a:gd name="T2" fmla="*/ 10 w 104"/>
                  <a:gd name="T3" fmla="*/ 46 h 67"/>
                  <a:gd name="T4" fmla="*/ 20 w 104"/>
                  <a:gd name="T5" fmla="*/ 35 h 67"/>
                  <a:gd name="T6" fmla="*/ 34 w 104"/>
                  <a:gd name="T7" fmla="*/ 23 h 67"/>
                  <a:gd name="T8" fmla="*/ 55 w 104"/>
                  <a:gd name="T9" fmla="*/ 11 h 67"/>
                  <a:gd name="T10" fmla="*/ 65 w 104"/>
                  <a:gd name="T11" fmla="*/ 0 h 67"/>
                  <a:gd name="T12" fmla="*/ 58 w 104"/>
                  <a:gd name="T13" fmla="*/ 11 h 67"/>
                  <a:gd name="T14" fmla="*/ 41 w 104"/>
                  <a:gd name="T15" fmla="*/ 27 h 67"/>
                  <a:gd name="T16" fmla="*/ 27 w 104"/>
                  <a:gd name="T17" fmla="*/ 35 h 67"/>
                  <a:gd name="T18" fmla="*/ 20 w 104"/>
                  <a:gd name="T19" fmla="*/ 42 h 67"/>
                  <a:gd name="T20" fmla="*/ 17 w 104"/>
                  <a:gd name="T21" fmla="*/ 42 h 67"/>
                  <a:gd name="T22" fmla="*/ 0 w 104"/>
                  <a:gd name="T23" fmla="*/ 57 h 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
                  <a:gd name="T37" fmla="*/ 0 h 67"/>
                  <a:gd name="T38" fmla="*/ 104 w 104"/>
                  <a:gd name="T39" fmla="*/ 67 h 6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 h="67">
                    <a:moveTo>
                      <a:pt x="0" y="66"/>
                    </a:moveTo>
                    <a:lnTo>
                      <a:pt x="16" y="53"/>
                    </a:lnTo>
                    <a:lnTo>
                      <a:pt x="32" y="40"/>
                    </a:lnTo>
                    <a:lnTo>
                      <a:pt x="54" y="26"/>
                    </a:lnTo>
                    <a:lnTo>
                      <a:pt x="87" y="13"/>
                    </a:lnTo>
                    <a:lnTo>
                      <a:pt x="103" y="0"/>
                    </a:lnTo>
                    <a:lnTo>
                      <a:pt x="92" y="13"/>
                    </a:lnTo>
                    <a:lnTo>
                      <a:pt x="64" y="31"/>
                    </a:lnTo>
                    <a:lnTo>
                      <a:pt x="43" y="40"/>
                    </a:lnTo>
                    <a:lnTo>
                      <a:pt x="32" y="48"/>
                    </a:lnTo>
                    <a:lnTo>
                      <a:pt x="27" y="48"/>
                    </a:lnTo>
                    <a:lnTo>
                      <a:pt x="0" y="66"/>
                    </a:lnTo>
                  </a:path>
                </a:pathLst>
              </a:custGeom>
              <a:solidFill>
                <a:srgbClr val="402000"/>
              </a:solidFill>
              <a:ln w="12700" cap="rnd">
                <a:noFill/>
                <a:round/>
                <a:headEnd/>
                <a:tailEnd/>
              </a:ln>
            </p:spPr>
            <p:txBody>
              <a:bodyPr>
                <a:prstTxWarp prst="textNoShape">
                  <a:avLst/>
                </a:prstTxWarp>
              </a:bodyPr>
              <a:lstStyle/>
              <a:p>
                <a:endParaRPr lang="en-US"/>
              </a:p>
            </p:txBody>
          </p:sp>
          <p:sp>
            <p:nvSpPr>
              <p:cNvPr id="151" name="Freeform 138"/>
              <p:cNvSpPr>
                <a:spLocks/>
              </p:cNvSpPr>
              <p:nvPr/>
            </p:nvSpPr>
            <p:spPr bwMode="auto">
              <a:xfrm>
                <a:off x="1312" y="1931"/>
                <a:ext cx="43" cy="50"/>
              </a:xfrm>
              <a:custGeom>
                <a:avLst/>
                <a:gdLst>
                  <a:gd name="T0" fmla="*/ 0 w 68"/>
                  <a:gd name="T1" fmla="*/ 49 h 57"/>
                  <a:gd name="T2" fmla="*/ 6 w 68"/>
                  <a:gd name="T3" fmla="*/ 34 h 57"/>
                  <a:gd name="T4" fmla="*/ 19 w 68"/>
                  <a:gd name="T5" fmla="*/ 18 h 57"/>
                  <a:gd name="T6" fmla="*/ 36 w 68"/>
                  <a:gd name="T7" fmla="*/ 8 h 57"/>
                  <a:gd name="T8" fmla="*/ 42 w 68"/>
                  <a:gd name="T9" fmla="*/ 0 h 57"/>
                  <a:gd name="T10" fmla="*/ 32 w 68"/>
                  <a:gd name="T11" fmla="*/ 11 h 57"/>
                  <a:gd name="T12" fmla="*/ 19 w 68"/>
                  <a:gd name="T13" fmla="*/ 23 h 57"/>
                  <a:gd name="T14" fmla="*/ 10 w 68"/>
                  <a:gd name="T15" fmla="*/ 34 h 57"/>
                  <a:gd name="T16" fmla="*/ 0 w 68"/>
                  <a:gd name="T17" fmla="*/ 49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
                  <a:gd name="T28" fmla="*/ 0 h 57"/>
                  <a:gd name="T29" fmla="*/ 68 w 68"/>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 h="57">
                    <a:moveTo>
                      <a:pt x="0" y="56"/>
                    </a:moveTo>
                    <a:lnTo>
                      <a:pt x="10" y="39"/>
                    </a:lnTo>
                    <a:lnTo>
                      <a:pt x="30" y="21"/>
                    </a:lnTo>
                    <a:lnTo>
                      <a:pt x="57" y="9"/>
                    </a:lnTo>
                    <a:lnTo>
                      <a:pt x="67" y="0"/>
                    </a:lnTo>
                    <a:lnTo>
                      <a:pt x="51" y="13"/>
                    </a:lnTo>
                    <a:lnTo>
                      <a:pt x="30" y="26"/>
                    </a:lnTo>
                    <a:lnTo>
                      <a:pt x="16" y="39"/>
                    </a:lnTo>
                    <a:lnTo>
                      <a:pt x="0" y="56"/>
                    </a:lnTo>
                  </a:path>
                </a:pathLst>
              </a:custGeom>
              <a:solidFill>
                <a:srgbClr val="402000"/>
              </a:solidFill>
              <a:ln w="12700" cap="rnd">
                <a:noFill/>
                <a:round/>
                <a:headEnd/>
                <a:tailEnd/>
              </a:ln>
            </p:spPr>
            <p:txBody>
              <a:bodyPr>
                <a:prstTxWarp prst="textNoShape">
                  <a:avLst/>
                </a:prstTxWarp>
              </a:bodyPr>
              <a:lstStyle/>
              <a:p>
                <a:endParaRPr lang="en-US"/>
              </a:p>
            </p:txBody>
          </p:sp>
          <p:sp>
            <p:nvSpPr>
              <p:cNvPr id="152" name="Freeform 139"/>
              <p:cNvSpPr>
                <a:spLocks/>
              </p:cNvSpPr>
              <p:nvPr/>
            </p:nvSpPr>
            <p:spPr bwMode="auto">
              <a:xfrm>
                <a:off x="1355" y="1905"/>
                <a:ext cx="51" cy="44"/>
              </a:xfrm>
              <a:custGeom>
                <a:avLst/>
                <a:gdLst>
                  <a:gd name="T0" fmla="*/ 0 w 80"/>
                  <a:gd name="T1" fmla="*/ 43 h 51"/>
                  <a:gd name="T2" fmla="*/ 17 w 80"/>
                  <a:gd name="T3" fmla="*/ 29 h 51"/>
                  <a:gd name="T4" fmla="*/ 34 w 80"/>
                  <a:gd name="T5" fmla="*/ 15 h 51"/>
                  <a:gd name="T6" fmla="*/ 40 w 80"/>
                  <a:gd name="T7" fmla="*/ 3 h 51"/>
                  <a:gd name="T8" fmla="*/ 50 w 80"/>
                  <a:gd name="T9" fmla="*/ 0 h 51"/>
                  <a:gd name="T10" fmla="*/ 40 w 80"/>
                  <a:gd name="T11" fmla="*/ 7 h 51"/>
                  <a:gd name="T12" fmla="*/ 38 w 80"/>
                  <a:gd name="T13" fmla="*/ 19 h 51"/>
                  <a:gd name="T14" fmla="*/ 23 w 80"/>
                  <a:gd name="T15" fmla="*/ 29 h 51"/>
                  <a:gd name="T16" fmla="*/ 13 w 80"/>
                  <a:gd name="T17" fmla="*/ 36 h 51"/>
                  <a:gd name="T18" fmla="*/ 0 w 80"/>
                  <a:gd name="T19" fmla="*/ 43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
                  <a:gd name="T31" fmla="*/ 0 h 51"/>
                  <a:gd name="T32" fmla="*/ 80 w 80"/>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 h="51">
                    <a:moveTo>
                      <a:pt x="0" y="50"/>
                    </a:moveTo>
                    <a:lnTo>
                      <a:pt x="26" y="34"/>
                    </a:lnTo>
                    <a:lnTo>
                      <a:pt x="53" y="17"/>
                    </a:lnTo>
                    <a:lnTo>
                      <a:pt x="63" y="4"/>
                    </a:lnTo>
                    <a:lnTo>
                      <a:pt x="79" y="0"/>
                    </a:lnTo>
                    <a:lnTo>
                      <a:pt x="63" y="8"/>
                    </a:lnTo>
                    <a:lnTo>
                      <a:pt x="59" y="22"/>
                    </a:lnTo>
                    <a:lnTo>
                      <a:pt x="36" y="34"/>
                    </a:lnTo>
                    <a:lnTo>
                      <a:pt x="20" y="42"/>
                    </a:lnTo>
                    <a:lnTo>
                      <a:pt x="0" y="50"/>
                    </a:lnTo>
                  </a:path>
                </a:pathLst>
              </a:custGeom>
              <a:solidFill>
                <a:srgbClr val="402000"/>
              </a:solidFill>
              <a:ln w="12700" cap="rnd">
                <a:noFill/>
                <a:round/>
                <a:headEnd/>
                <a:tailEnd/>
              </a:ln>
            </p:spPr>
            <p:txBody>
              <a:bodyPr>
                <a:prstTxWarp prst="textNoShape">
                  <a:avLst/>
                </a:prstTxWarp>
              </a:bodyPr>
              <a:lstStyle/>
              <a:p>
                <a:endParaRPr lang="en-US"/>
              </a:p>
            </p:txBody>
          </p:sp>
          <p:sp>
            <p:nvSpPr>
              <p:cNvPr id="153" name="Freeform 140"/>
              <p:cNvSpPr>
                <a:spLocks/>
              </p:cNvSpPr>
              <p:nvPr/>
            </p:nvSpPr>
            <p:spPr bwMode="auto">
              <a:xfrm>
                <a:off x="1366" y="1881"/>
                <a:ext cx="52" cy="36"/>
              </a:xfrm>
              <a:custGeom>
                <a:avLst/>
                <a:gdLst>
                  <a:gd name="T0" fmla="*/ 0 w 81"/>
                  <a:gd name="T1" fmla="*/ 35 h 42"/>
                  <a:gd name="T2" fmla="*/ 17 w 81"/>
                  <a:gd name="T3" fmla="*/ 21 h 42"/>
                  <a:gd name="T4" fmla="*/ 24 w 81"/>
                  <a:gd name="T5" fmla="*/ 10 h 42"/>
                  <a:gd name="T6" fmla="*/ 41 w 81"/>
                  <a:gd name="T7" fmla="*/ 0 h 42"/>
                  <a:gd name="T8" fmla="*/ 51 w 81"/>
                  <a:gd name="T9" fmla="*/ 0 h 42"/>
                  <a:gd name="T10" fmla="*/ 38 w 81"/>
                  <a:gd name="T11" fmla="*/ 7 h 42"/>
                  <a:gd name="T12" fmla="*/ 24 w 81"/>
                  <a:gd name="T13" fmla="*/ 15 h 42"/>
                  <a:gd name="T14" fmla="*/ 21 w 81"/>
                  <a:gd name="T15" fmla="*/ 21 h 42"/>
                  <a:gd name="T16" fmla="*/ 13 w 81"/>
                  <a:gd name="T17" fmla="*/ 27 h 42"/>
                  <a:gd name="T18" fmla="*/ 0 w 81"/>
                  <a:gd name="T19" fmla="*/ 35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
                  <a:gd name="T31" fmla="*/ 0 h 42"/>
                  <a:gd name="T32" fmla="*/ 81 w 81"/>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 h="42">
                    <a:moveTo>
                      <a:pt x="0" y="41"/>
                    </a:moveTo>
                    <a:lnTo>
                      <a:pt x="26" y="24"/>
                    </a:lnTo>
                    <a:lnTo>
                      <a:pt x="38" y="12"/>
                    </a:lnTo>
                    <a:lnTo>
                      <a:pt x="64" y="0"/>
                    </a:lnTo>
                    <a:lnTo>
                      <a:pt x="80" y="0"/>
                    </a:lnTo>
                    <a:lnTo>
                      <a:pt x="59" y="8"/>
                    </a:lnTo>
                    <a:lnTo>
                      <a:pt x="38" y="17"/>
                    </a:lnTo>
                    <a:lnTo>
                      <a:pt x="33" y="24"/>
                    </a:lnTo>
                    <a:lnTo>
                      <a:pt x="21" y="32"/>
                    </a:lnTo>
                    <a:lnTo>
                      <a:pt x="0" y="41"/>
                    </a:lnTo>
                  </a:path>
                </a:pathLst>
              </a:custGeom>
              <a:solidFill>
                <a:srgbClr val="402000"/>
              </a:solidFill>
              <a:ln w="12700" cap="rnd">
                <a:noFill/>
                <a:round/>
                <a:headEnd/>
                <a:tailEnd/>
              </a:ln>
            </p:spPr>
            <p:txBody>
              <a:bodyPr>
                <a:prstTxWarp prst="textNoShape">
                  <a:avLst/>
                </a:prstTxWarp>
              </a:bodyPr>
              <a:lstStyle/>
              <a:p>
                <a:endParaRPr lang="en-US"/>
              </a:p>
            </p:txBody>
          </p:sp>
          <p:sp>
            <p:nvSpPr>
              <p:cNvPr id="154" name="Freeform 141"/>
              <p:cNvSpPr>
                <a:spLocks/>
              </p:cNvSpPr>
              <p:nvPr/>
            </p:nvSpPr>
            <p:spPr bwMode="auto">
              <a:xfrm>
                <a:off x="1288" y="2700"/>
                <a:ext cx="17" cy="49"/>
              </a:xfrm>
              <a:custGeom>
                <a:avLst/>
                <a:gdLst>
                  <a:gd name="T0" fmla="*/ 0 w 26"/>
                  <a:gd name="T1" fmla="*/ 0 h 57"/>
                  <a:gd name="T2" fmla="*/ 3 w 26"/>
                  <a:gd name="T3" fmla="*/ 19 h 57"/>
                  <a:gd name="T4" fmla="*/ 9 w 26"/>
                  <a:gd name="T5" fmla="*/ 34 h 57"/>
                  <a:gd name="T6" fmla="*/ 16 w 26"/>
                  <a:gd name="T7" fmla="*/ 48 h 57"/>
                  <a:gd name="T8" fmla="*/ 11 w 26"/>
                  <a:gd name="T9" fmla="*/ 29 h 57"/>
                  <a:gd name="T10" fmla="*/ 9 w 26"/>
                  <a:gd name="T11" fmla="*/ 15 h 57"/>
                  <a:gd name="T12" fmla="*/ 0 w 26"/>
                  <a:gd name="T13" fmla="*/ 0 h 57"/>
                  <a:gd name="T14" fmla="*/ 0 60000 65536"/>
                  <a:gd name="T15" fmla="*/ 0 60000 65536"/>
                  <a:gd name="T16" fmla="*/ 0 60000 65536"/>
                  <a:gd name="T17" fmla="*/ 0 60000 65536"/>
                  <a:gd name="T18" fmla="*/ 0 60000 65536"/>
                  <a:gd name="T19" fmla="*/ 0 60000 65536"/>
                  <a:gd name="T20" fmla="*/ 0 60000 65536"/>
                  <a:gd name="T21" fmla="*/ 0 w 26"/>
                  <a:gd name="T22" fmla="*/ 0 h 57"/>
                  <a:gd name="T23" fmla="*/ 26 w 26"/>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57">
                    <a:moveTo>
                      <a:pt x="0" y="0"/>
                    </a:moveTo>
                    <a:lnTo>
                      <a:pt x="5" y="22"/>
                    </a:lnTo>
                    <a:lnTo>
                      <a:pt x="13" y="39"/>
                    </a:lnTo>
                    <a:lnTo>
                      <a:pt x="25" y="56"/>
                    </a:lnTo>
                    <a:lnTo>
                      <a:pt x="17" y="34"/>
                    </a:lnTo>
                    <a:lnTo>
                      <a:pt x="13" y="18"/>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155" name="Freeform 142"/>
              <p:cNvSpPr>
                <a:spLocks/>
              </p:cNvSpPr>
              <p:nvPr/>
            </p:nvSpPr>
            <p:spPr bwMode="auto">
              <a:xfrm>
                <a:off x="1327" y="2759"/>
                <a:ext cx="64" cy="32"/>
              </a:xfrm>
              <a:custGeom>
                <a:avLst/>
                <a:gdLst>
                  <a:gd name="T0" fmla="*/ 0 w 99"/>
                  <a:gd name="T1" fmla="*/ 0 h 37"/>
                  <a:gd name="T2" fmla="*/ 7 w 99"/>
                  <a:gd name="T3" fmla="*/ 7 h 37"/>
                  <a:gd name="T4" fmla="*/ 18 w 99"/>
                  <a:gd name="T5" fmla="*/ 10 h 37"/>
                  <a:gd name="T6" fmla="*/ 39 w 99"/>
                  <a:gd name="T7" fmla="*/ 17 h 37"/>
                  <a:gd name="T8" fmla="*/ 63 w 99"/>
                  <a:gd name="T9" fmla="*/ 31 h 37"/>
                  <a:gd name="T10" fmla="*/ 52 w 99"/>
                  <a:gd name="T11" fmla="*/ 20 h 37"/>
                  <a:gd name="T12" fmla="*/ 42 w 99"/>
                  <a:gd name="T13" fmla="*/ 10 h 37"/>
                  <a:gd name="T14" fmla="*/ 21 w 99"/>
                  <a:gd name="T15" fmla="*/ 7 h 37"/>
                  <a:gd name="T16" fmla="*/ 10 w 99"/>
                  <a:gd name="T17" fmla="*/ 3 h 37"/>
                  <a:gd name="T18" fmla="*/ 0 w 99"/>
                  <a:gd name="T19" fmla="*/ 0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9"/>
                  <a:gd name="T31" fmla="*/ 0 h 37"/>
                  <a:gd name="T32" fmla="*/ 99 w 99"/>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9" h="37">
                    <a:moveTo>
                      <a:pt x="0" y="0"/>
                    </a:moveTo>
                    <a:lnTo>
                      <a:pt x="11" y="8"/>
                    </a:lnTo>
                    <a:lnTo>
                      <a:pt x="28" y="12"/>
                    </a:lnTo>
                    <a:lnTo>
                      <a:pt x="60" y="20"/>
                    </a:lnTo>
                    <a:lnTo>
                      <a:pt x="98" y="36"/>
                    </a:lnTo>
                    <a:lnTo>
                      <a:pt x="81" y="23"/>
                    </a:lnTo>
                    <a:lnTo>
                      <a:pt x="65" y="12"/>
                    </a:lnTo>
                    <a:lnTo>
                      <a:pt x="33" y="8"/>
                    </a:lnTo>
                    <a:lnTo>
                      <a:pt x="16" y="4"/>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156" name="Freeform 143"/>
              <p:cNvSpPr>
                <a:spLocks/>
              </p:cNvSpPr>
              <p:nvPr/>
            </p:nvSpPr>
            <p:spPr bwMode="auto">
              <a:xfrm>
                <a:off x="1397" y="2804"/>
                <a:ext cx="24" cy="62"/>
              </a:xfrm>
              <a:custGeom>
                <a:avLst/>
                <a:gdLst>
                  <a:gd name="T0" fmla="*/ 0 w 37"/>
                  <a:gd name="T1" fmla="*/ 0 h 71"/>
                  <a:gd name="T2" fmla="*/ 8 w 37"/>
                  <a:gd name="T3" fmla="*/ 12 h 71"/>
                  <a:gd name="T4" fmla="*/ 15 w 37"/>
                  <a:gd name="T5" fmla="*/ 27 h 71"/>
                  <a:gd name="T6" fmla="*/ 18 w 37"/>
                  <a:gd name="T7" fmla="*/ 42 h 71"/>
                  <a:gd name="T8" fmla="*/ 23 w 37"/>
                  <a:gd name="T9" fmla="*/ 61 h 71"/>
                  <a:gd name="T10" fmla="*/ 21 w 37"/>
                  <a:gd name="T11" fmla="*/ 42 h 71"/>
                  <a:gd name="T12" fmla="*/ 18 w 37"/>
                  <a:gd name="T13" fmla="*/ 31 h 71"/>
                  <a:gd name="T14" fmla="*/ 15 w 37"/>
                  <a:gd name="T15" fmla="*/ 16 h 71"/>
                  <a:gd name="T16" fmla="*/ 8 w 37"/>
                  <a:gd name="T17" fmla="*/ 8 h 71"/>
                  <a:gd name="T18" fmla="*/ 0 w 37"/>
                  <a:gd name="T19" fmla="*/ 0 h 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71"/>
                  <a:gd name="T32" fmla="*/ 37 w 37"/>
                  <a:gd name="T33" fmla="*/ 71 h 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71">
                    <a:moveTo>
                      <a:pt x="0" y="0"/>
                    </a:moveTo>
                    <a:lnTo>
                      <a:pt x="13" y="14"/>
                    </a:lnTo>
                    <a:lnTo>
                      <a:pt x="23" y="31"/>
                    </a:lnTo>
                    <a:lnTo>
                      <a:pt x="27" y="48"/>
                    </a:lnTo>
                    <a:lnTo>
                      <a:pt x="36" y="70"/>
                    </a:lnTo>
                    <a:lnTo>
                      <a:pt x="32" y="48"/>
                    </a:lnTo>
                    <a:lnTo>
                      <a:pt x="27" y="36"/>
                    </a:lnTo>
                    <a:lnTo>
                      <a:pt x="23" y="18"/>
                    </a:lnTo>
                    <a:lnTo>
                      <a:pt x="13" y="9"/>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157" name="Freeform 144"/>
              <p:cNvSpPr>
                <a:spLocks/>
              </p:cNvSpPr>
              <p:nvPr/>
            </p:nvSpPr>
            <p:spPr bwMode="auto">
              <a:xfrm>
                <a:off x="1417" y="2813"/>
                <a:ext cx="55" cy="92"/>
              </a:xfrm>
              <a:custGeom>
                <a:avLst/>
                <a:gdLst>
                  <a:gd name="T0" fmla="*/ 0 w 85"/>
                  <a:gd name="T1" fmla="*/ 0 h 106"/>
                  <a:gd name="T2" fmla="*/ 7 w 85"/>
                  <a:gd name="T3" fmla="*/ 12 h 106"/>
                  <a:gd name="T4" fmla="*/ 10 w 85"/>
                  <a:gd name="T5" fmla="*/ 28 h 106"/>
                  <a:gd name="T6" fmla="*/ 14 w 85"/>
                  <a:gd name="T7" fmla="*/ 43 h 106"/>
                  <a:gd name="T8" fmla="*/ 21 w 85"/>
                  <a:gd name="T9" fmla="*/ 63 h 106"/>
                  <a:gd name="T10" fmla="*/ 28 w 85"/>
                  <a:gd name="T11" fmla="*/ 75 h 106"/>
                  <a:gd name="T12" fmla="*/ 45 w 85"/>
                  <a:gd name="T13" fmla="*/ 87 h 106"/>
                  <a:gd name="T14" fmla="*/ 48 w 85"/>
                  <a:gd name="T15" fmla="*/ 87 h 106"/>
                  <a:gd name="T16" fmla="*/ 54 w 85"/>
                  <a:gd name="T17" fmla="*/ 91 h 106"/>
                  <a:gd name="T18" fmla="*/ 48 w 85"/>
                  <a:gd name="T19" fmla="*/ 87 h 106"/>
                  <a:gd name="T20" fmla="*/ 38 w 85"/>
                  <a:gd name="T21" fmla="*/ 79 h 106"/>
                  <a:gd name="T22" fmla="*/ 25 w 85"/>
                  <a:gd name="T23" fmla="*/ 68 h 106"/>
                  <a:gd name="T24" fmla="*/ 21 w 85"/>
                  <a:gd name="T25" fmla="*/ 48 h 106"/>
                  <a:gd name="T26" fmla="*/ 14 w 85"/>
                  <a:gd name="T27" fmla="*/ 23 h 106"/>
                  <a:gd name="T28" fmla="*/ 10 w 85"/>
                  <a:gd name="T29" fmla="*/ 12 h 106"/>
                  <a:gd name="T30" fmla="*/ 0 w 85"/>
                  <a:gd name="T31" fmla="*/ 0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5"/>
                  <a:gd name="T49" fmla="*/ 0 h 106"/>
                  <a:gd name="T50" fmla="*/ 85 w 85"/>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5" h="106">
                    <a:moveTo>
                      <a:pt x="0" y="0"/>
                    </a:moveTo>
                    <a:lnTo>
                      <a:pt x="11" y="14"/>
                    </a:lnTo>
                    <a:lnTo>
                      <a:pt x="15" y="32"/>
                    </a:lnTo>
                    <a:lnTo>
                      <a:pt x="21" y="50"/>
                    </a:lnTo>
                    <a:lnTo>
                      <a:pt x="32" y="73"/>
                    </a:lnTo>
                    <a:lnTo>
                      <a:pt x="43" y="86"/>
                    </a:lnTo>
                    <a:lnTo>
                      <a:pt x="69" y="100"/>
                    </a:lnTo>
                    <a:lnTo>
                      <a:pt x="74" y="100"/>
                    </a:lnTo>
                    <a:lnTo>
                      <a:pt x="84" y="105"/>
                    </a:lnTo>
                    <a:lnTo>
                      <a:pt x="74" y="100"/>
                    </a:lnTo>
                    <a:lnTo>
                      <a:pt x="58" y="91"/>
                    </a:lnTo>
                    <a:lnTo>
                      <a:pt x="38" y="78"/>
                    </a:lnTo>
                    <a:lnTo>
                      <a:pt x="32" y="55"/>
                    </a:lnTo>
                    <a:lnTo>
                      <a:pt x="21" y="27"/>
                    </a:lnTo>
                    <a:lnTo>
                      <a:pt x="15" y="14"/>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158" name="Freeform 145"/>
              <p:cNvSpPr>
                <a:spLocks/>
              </p:cNvSpPr>
              <p:nvPr/>
            </p:nvSpPr>
            <p:spPr bwMode="auto">
              <a:xfrm>
                <a:off x="1195" y="2783"/>
                <a:ext cx="16" cy="32"/>
              </a:xfrm>
              <a:custGeom>
                <a:avLst/>
                <a:gdLst>
                  <a:gd name="T0" fmla="*/ 0 w 25"/>
                  <a:gd name="T1" fmla="*/ 0 h 37"/>
                  <a:gd name="T2" fmla="*/ 8 w 25"/>
                  <a:gd name="T3" fmla="*/ 15 h 37"/>
                  <a:gd name="T4" fmla="*/ 13 w 25"/>
                  <a:gd name="T5" fmla="*/ 21 h 37"/>
                  <a:gd name="T6" fmla="*/ 15 w 25"/>
                  <a:gd name="T7" fmla="*/ 31 h 37"/>
                  <a:gd name="T8" fmla="*/ 8 w 25"/>
                  <a:gd name="T9" fmla="*/ 28 h 37"/>
                  <a:gd name="T10" fmla="*/ 0 w 25"/>
                  <a:gd name="T11" fmla="*/ 21 h 37"/>
                  <a:gd name="T12" fmla="*/ 0 w 25"/>
                  <a:gd name="T13" fmla="*/ 0 h 37"/>
                  <a:gd name="T14" fmla="*/ 0 60000 65536"/>
                  <a:gd name="T15" fmla="*/ 0 60000 65536"/>
                  <a:gd name="T16" fmla="*/ 0 60000 65536"/>
                  <a:gd name="T17" fmla="*/ 0 60000 65536"/>
                  <a:gd name="T18" fmla="*/ 0 60000 65536"/>
                  <a:gd name="T19" fmla="*/ 0 60000 65536"/>
                  <a:gd name="T20" fmla="*/ 0 60000 65536"/>
                  <a:gd name="T21" fmla="*/ 0 w 25"/>
                  <a:gd name="T22" fmla="*/ 0 h 37"/>
                  <a:gd name="T23" fmla="*/ 25 w 25"/>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7">
                    <a:moveTo>
                      <a:pt x="0" y="0"/>
                    </a:moveTo>
                    <a:lnTo>
                      <a:pt x="12" y="17"/>
                    </a:lnTo>
                    <a:lnTo>
                      <a:pt x="20" y="24"/>
                    </a:lnTo>
                    <a:lnTo>
                      <a:pt x="24" y="36"/>
                    </a:lnTo>
                    <a:lnTo>
                      <a:pt x="12" y="32"/>
                    </a:lnTo>
                    <a:lnTo>
                      <a:pt x="0" y="24"/>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159" name="Freeform 146"/>
              <p:cNvSpPr>
                <a:spLocks/>
              </p:cNvSpPr>
              <p:nvPr/>
            </p:nvSpPr>
            <p:spPr bwMode="auto">
              <a:xfrm>
                <a:off x="1284" y="2872"/>
                <a:ext cx="9" cy="74"/>
              </a:xfrm>
              <a:custGeom>
                <a:avLst/>
                <a:gdLst>
                  <a:gd name="T0" fmla="*/ 5 w 14"/>
                  <a:gd name="T1" fmla="*/ 0 h 86"/>
                  <a:gd name="T2" fmla="*/ 6 w 14"/>
                  <a:gd name="T3" fmla="*/ 15 h 86"/>
                  <a:gd name="T4" fmla="*/ 6 w 14"/>
                  <a:gd name="T5" fmla="*/ 35 h 86"/>
                  <a:gd name="T6" fmla="*/ 5 w 14"/>
                  <a:gd name="T7" fmla="*/ 42 h 86"/>
                  <a:gd name="T8" fmla="*/ 2 w 14"/>
                  <a:gd name="T9" fmla="*/ 54 h 86"/>
                  <a:gd name="T10" fmla="*/ 0 w 14"/>
                  <a:gd name="T11" fmla="*/ 65 h 86"/>
                  <a:gd name="T12" fmla="*/ 0 w 14"/>
                  <a:gd name="T13" fmla="*/ 73 h 86"/>
                  <a:gd name="T14" fmla="*/ 2 w 14"/>
                  <a:gd name="T15" fmla="*/ 58 h 86"/>
                  <a:gd name="T16" fmla="*/ 5 w 14"/>
                  <a:gd name="T17" fmla="*/ 50 h 86"/>
                  <a:gd name="T18" fmla="*/ 6 w 14"/>
                  <a:gd name="T19" fmla="*/ 42 h 86"/>
                  <a:gd name="T20" fmla="*/ 8 w 14"/>
                  <a:gd name="T21" fmla="*/ 35 h 86"/>
                  <a:gd name="T22" fmla="*/ 8 w 14"/>
                  <a:gd name="T23" fmla="*/ 28 h 86"/>
                  <a:gd name="T24" fmla="*/ 5 w 14"/>
                  <a:gd name="T25" fmla="*/ 0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86"/>
                  <a:gd name="T41" fmla="*/ 14 w 14"/>
                  <a:gd name="T42" fmla="*/ 86 h 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86">
                    <a:moveTo>
                      <a:pt x="7" y="0"/>
                    </a:moveTo>
                    <a:lnTo>
                      <a:pt x="10" y="18"/>
                    </a:lnTo>
                    <a:lnTo>
                      <a:pt x="10" y="41"/>
                    </a:lnTo>
                    <a:lnTo>
                      <a:pt x="7" y="49"/>
                    </a:lnTo>
                    <a:lnTo>
                      <a:pt x="3" y="63"/>
                    </a:lnTo>
                    <a:lnTo>
                      <a:pt x="0" y="76"/>
                    </a:lnTo>
                    <a:lnTo>
                      <a:pt x="0" y="85"/>
                    </a:lnTo>
                    <a:lnTo>
                      <a:pt x="3" y="67"/>
                    </a:lnTo>
                    <a:lnTo>
                      <a:pt x="7" y="58"/>
                    </a:lnTo>
                    <a:lnTo>
                      <a:pt x="10" y="49"/>
                    </a:lnTo>
                    <a:lnTo>
                      <a:pt x="13" y="41"/>
                    </a:lnTo>
                    <a:lnTo>
                      <a:pt x="13" y="32"/>
                    </a:lnTo>
                    <a:lnTo>
                      <a:pt x="7" y="0"/>
                    </a:lnTo>
                  </a:path>
                </a:pathLst>
              </a:custGeom>
              <a:solidFill>
                <a:srgbClr val="201000"/>
              </a:solidFill>
              <a:ln w="12700" cap="rnd">
                <a:noFill/>
                <a:round/>
                <a:headEnd/>
                <a:tailEnd/>
              </a:ln>
            </p:spPr>
            <p:txBody>
              <a:bodyPr>
                <a:prstTxWarp prst="textNoShape">
                  <a:avLst/>
                </a:prstTxWarp>
              </a:bodyPr>
              <a:lstStyle/>
              <a:p>
                <a:endParaRPr lang="en-US"/>
              </a:p>
            </p:txBody>
          </p:sp>
          <p:sp>
            <p:nvSpPr>
              <p:cNvPr id="160" name="Freeform 147"/>
              <p:cNvSpPr>
                <a:spLocks/>
              </p:cNvSpPr>
              <p:nvPr/>
            </p:nvSpPr>
            <p:spPr bwMode="auto">
              <a:xfrm>
                <a:off x="1296" y="2922"/>
                <a:ext cx="20" cy="7"/>
              </a:xfrm>
              <a:custGeom>
                <a:avLst/>
                <a:gdLst>
                  <a:gd name="T0" fmla="*/ 0 w 31"/>
                  <a:gd name="T1" fmla="*/ 6 h 8"/>
                  <a:gd name="T2" fmla="*/ 3 w 31"/>
                  <a:gd name="T3" fmla="*/ 2 h 8"/>
                  <a:gd name="T4" fmla="*/ 6 w 31"/>
                  <a:gd name="T5" fmla="*/ 0 h 8"/>
                  <a:gd name="T6" fmla="*/ 11 w 31"/>
                  <a:gd name="T7" fmla="*/ 0 h 8"/>
                  <a:gd name="T8" fmla="*/ 14 w 31"/>
                  <a:gd name="T9" fmla="*/ 0 h 8"/>
                  <a:gd name="T10" fmla="*/ 19 w 31"/>
                  <a:gd name="T11" fmla="*/ 4 h 8"/>
                  <a:gd name="T12" fmla="*/ 11 w 31"/>
                  <a:gd name="T13" fmla="*/ 2 h 8"/>
                  <a:gd name="T14" fmla="*/ 6 w 31"/>
                  <a:gd name="T15" fmla="*/ 2 h 8"/>
                  <a:gd name="T16" fmla="*/ 0 w 31"/>
                  <a:gd name="T17" fmla="*/ 6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8"/>
                  <a:gd name="T29" fmla="*/ 31 w 31"/>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8">
                    <a:moveTo>
                      <a:pt x="0" y="7"/>
                    </a:moveTo>
                    <a:lnTo>
                      <a:pt x="4" y="2"/>
                    </a:lnTo>
                    <a:lnTo>
                      <a:pt x="9" y="0"/>
                    </a:lnTo>
                    <a:lnTo>
                      <a:pt x="17" y="0"/>
                    </a:lnTo>
                    <a:lnTo>
                      <a:pt x="21" y="0"/>
                    </a:lnTo>
                    <a:lnTo>
                      <a:pt x="30" y="5"/>
                    </a:lnTo>
                    <a:lnTo>
                      <a:pt x="17" y="2"/>
                    </a:lnTo>
                    <a:lnTo>
                      <a:pt x="9" y="2"/>
                    </a:lnTo>
                    <a:lnTo>
                      <a:pt x="0" y="7"/>
                    </a:lnTo>
                  </a:path>
                </a:pathLst>
              </a:custGeom>
              <a:solidFill>
                <a:srgbClr val="201000"/>
              </a:solidFill>
              <a:ln w="12700" cap="rnd">
                <a:noFill/>
                <a:round/>
                <a:headEnd/>
                <a:tailEnd/>
              </a:ln>
            </p:spPr>
            <p:txBody>
              <a:bodyPr>
                <a:prstTxWarp prst="textNoShape">
                  <a:avLst/>
                </a:prstTxWarp>
              </a:bodyPr>
              <a:lstStyle/>
              <a:p>
                <a:endParaRPr lang="en-US"/>
              </a:p>
            </p:txBody>
          </p:sp>
          <p:sp>
            <p:nvSpPr>
              <p:cNvPr id="161" name="Freeform 148"/>
              <p:cNvSpPr>
                <a:spLocks/>
              </p:cNvSpPr>
              <p:nvPr/>
            </p:nvSpPr>
            <p:spPr bwMode="auto">
              <a:xfrm>
                <a:off x="1304" y="2876"/>
                <a:ext cx="8" cy="41"/>
              </a:xfrm>
              <a:custGeom>
                <a:avLst/>
                <a:gdLst>
                  <a:gd name="T0" fmla="*/ 2 w 13"/>
                  <a:gd name="T1" fmla="*/ 0 h 47"/>
                  <a:gd name="T2" fmla="*/ 2 w 13"/>
                  <a:gd name="T3" fmla="*/ 11 h 47"/>
                  <a:gd name="T4" fmla="*/ 0 w 13"/>
                  <a:gd name="T5" fmla="*/ 18 h 47"/>
                  <a:gd name="T6" fmla="*/ 2 w 13"/>
                  <a:gd name="T7" fmla="*/ 26 h 47"/>
                  <a:gd name="T8" fmla="*/ 4 w 13"/>
                  <a:gd name="T9" fmla="*/ 33 h 47"/>
                  <a:gd name="T10" fmla="*/ 7 w 13"/>
                  <a:gd name="T11" fmla="*/ 40 h 47"/>
                  <a:gd name="T12" fmla="*/ 2 w 13"/>
                  <a:gd name="T13" fmla="*/ 26 h 47"/>
                  <a:gd name="T14" fmla="*/ 2 w 13"/>
                  <a:gd name="T15" fmla="*/ 18 h 47"/>
                  <a:gd name="T16" fmla="*/ 2 w 13"/>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47"/>
                  <a:gd name="T29" fmla="*/ 13 w 13"/>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47">
                    <a:moveTo>
                      <a:pt x="3" y="0"/>
                    </a:moveTo>
                    <a:lnTo>
                      <a:pt x="3" y="13"/>
                    </a:lnTo>
                    <a:lnTo>
                      <a:pt x="0" y="21"/>
                    </a:lnTo>
                    <a:lnTo>
                      <a:pt x="3" y="30"/>
                    </a:lnTo>
                    <a:lnTo>
                      <a:pt x="6" y="38"/>
                    </a:lnTo>
                    <a:lnTo>
                      <a:pt x="12" y="46"/>
                    </a:lnTo>
                    <a:lnTo>
                      <a:pt x="3" y="30"/>
                    </a:lnTo>
                    <a:lnTo>
                      <a:pt x="3" y="21"/>
                    </a:lnTo>
                    <a:lnTo>
                      <a:pt x="3" y="0"/>
                    </a:lnTo>
                  </a:path>
                </a:pathLst>
              </a:custGeom>
              <a:solidFill>
                <a:srgbClr val="201000"/>
              </a:solidFill>
              <a:ln w="12700" cap="rnd">
                <a:noFill/>
                <a:round/>
                <a:headEnd/>
                <a:tailEnd/>
              </a:ln>
            </p:spPr>
            <p:txBody>
              <a:bodyPr>
                <a:prstTxWarp prst="textNoShape">
                  <a:avLst/>
                </a:prstTxWarp>
              </a:bodyPr>
              <a:lstStyle/>
              <a:p>
                <a:endParaRPr lang="en-US"/>
              </a:p>
            </p:txBody>
          </p:sp>
          <p:sp>
            <p:nvSpPr>
              <p:cNvPr id="162" name="Freeform 149"/>
              <p:cNvSpPr>
                <a:spLocks/>
              </p:cNvSpPr>
              <p:nvPr/>
            </p:nvSpPr>
            <p:spPr bwMode="auto">
              <a:xfrm>
                <a:off x="1132" y="2834"/>
                <a:ext cx="25" cy="8"/>
              </a:xfrm>
              <a:custGeom>
                <a:avLst/>
                <a:gdLst>
                  <a:gd name="T0" fmla="*/ 0 w 39"/>
                  <a:gd name="T1" fmla="*/ 7 h 9"/>
                  <a:gd name="T2" fmla="*/ 7 w 39"/>
                  <a:gd name="T3" fmla="*/ 3 h 9"/>
                  <a:gd name="T4" fmla="*/ 13 w 39"/>
                  <a:gd name="T5" fmla="*/ 3 h 9"/>
                  <a:gd name="T6" fmla="*/ 19 w 39"/>
                  <a:gd name="T7" fmla="*/ 3 h 9"/>
                  <a:gd name="T8" fmla="*/ 24 w 39"/>
                  <a:gd name="T9" fmla="*/ 3 h 9"/>
                  <a:gd name="T10" fmla="*/ 19 w 39"/>
                  <a:gd name="T11" fmla="*/ 0 h 9"/>
                  <a:gd name="T12" fmla="*/ 13 w 39"/>
                  <a:gd name="T13" fmla="*/ 0 h 9"/>
                  <a:gd name="T14" fmla="*/ 7 w 39"/>
                  <a:gd name="T15" fmla="*/ 0 h 9"/>
                  <a:gd name="T16" fmla="*/ 0 w 39"/>
                  <a:gd name="T17" fmla="*/ 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
                  <a:gd name="T28" fmla="*/ 0 h 9"/>
                  <a:gd name="T29" fmla="*/ 39 w 3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 h="9">
                    <a:moveTo>
                      <a:pt x="0" y="8"/>
                    </a:moveTo>
                    <a:lnTo>
                      <a:pt x="11" y="3"/>
                    </a:lnTo>
                    <a:lnTo>
                      <a:pt x="20" y="3"/>
                    </a:lnTo>
                    <a:lnTo>
                      <a:pt x="29" y="3"/>
                    </a:lnTo>
                    <a:lnTo>
                      <a:pt x="38" y="3"/>
                    </a:lnTo>
                    <a:lnTo>
                      <a:pt x="29" y="0"/>
                    </a:lnTo>
                    <a:lnTo>
                      <a:pt x="20" y="0"/>
                    </a:lnTo>
                    <a:lnTo>
                      <a:pt x="11" y="0"/>
                    </a:lnTo>
                    <a:lnTo>
                      <a:pt x="0" y="8"/>
                    </a:lnTo>
                  </a:path>
                </a:pathLst>
              </a:custGeom>
              <a:solidFill>
                <a:srgbClr val="201000"/>
              </a:solidFill>
              <a:ln w="12700" cap="rnd">
                <a:noFill/>
                <a:round/>
                <a:headEnd/>
                <a:tailEnd/>
              </a:ln>
            </p:spPr>
            <p:txBody>
              <a:bodyPr>
                <a:prstTxWarp prst="textNoShape">
                  <a:avLst/>
                </a:prstTxWarp>
              </a:bodyPr>
              <a:lstStyle/>
              <a:p>
                <a:endParaRPr lang="en-US"/>
              </a:p>
            </p:txBody>
          </p:sp>
          <p:sp>
            <p:nvSpPr>
              <p:cNvPr id="163" name="Freeform 150"/>
              <p:cNvSpPr>
                <a:spLocks/>
              </p:cNvSpPr>
              <p:nvPr/>
            </p:nvSpPr>
            <p:spPr bwMode="auto">
              <a:xfrm>
                <a:off x="1120" y="2822"/>
                <a:ext cx="37" cy="15"/>
              </a:xfrm>
              <a:custGeom>
                <a:avLst/>
                <a:gdLst>
                  <a:gd name="T0" fmla="*/ 0 w 57"/>
                  <a:gd name="T1" fmla="*/ 14 h 17"/>
                  <a:gd name="T2" fmla="*/ 10 w 57"/>
                  <a:gd name="T3" fmla="*/ 8 h 17"/>
                  <a:gd name="T4" fmla="*/ 10 w 57"/>
                  <a:gd name="T5" fmla="*/ 5 h 17"/>
                  <a:gd name="T6" fmla="*/ 17 w 57"/>
                  <a:gd name="T7" fmla="*/ 3 h 17"/>
                  <a:gd name="T8" fmla="*/ 27 w 57"/>
                  <a:gd name="T9" fmla="*/ 3 h 17"/>
                  <a:gd name="T10" fmla="*/ 36 w 57"/>
                  <a:gd name="T11" fmla="*/ 5 h 17"/>
                  <a:gd name="T12" fmla="*/ 20 w 57"/>
                  <a:gd name="T13" fmla="*/ 0 h 17"/>
                  <a:gd name="T14" fmla="*/ 13 w 57"/>
                  <a:gd name="T15" fmla="*/ 3 h 17"/>
                  <a:gd name="T16" fmla="*/ 6 w 57"/>
                  <a:gd name="T17" fmla="*/ 5 h 17"/>
                  <a:gd name="T18" fmla="*/ 0 w 57"/>
                  <a:gd name="T19" fmla="*/ 14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17"/>
                  <a:gd name="T32" fmla="*/ 57 w 5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17">
                    <a:moveTo>
                      <a:pt x="0" y="16"/>
                    </a:moveTo>
                    <a:lnTo>
                      <a:pt x="15" y="9"/>
                    </a:lnTo>
                    <a:lnTo>
                      <a:pt x="15" y="6"/>
                    </a:lnTo>
                    <a:lnTo>
                      <a:pt x="26" y="3"/>
                    </a:lnTo>
                    <a:lnTo>
                      <a:pt x="41" y="3"/>
                    </a:lnTo>
                    <a:lnTo>
                      <a:pt x="56" y="6"/>
                    </a:lnTo>
                    <a:lnTo>
                      <a:pt x="31" y="0"/>
                    </a:lnTo>
                    <a:lnTo>
                      <a:pt x="20" y="3"/>
                    </a:lnTo>
                    <a:lnTo>
                      <a:pt x="10" y="6"/>
                    </a:lnTo>
                    <a:lnTo>
                      <a:pt x="0" y="16"/>
                    </a:lnTo>
                  </a:path>
                </a:pathLst>
              </a:custGeom>
              <a:solidFill>
                <a:srgbClr val="201000"/>
              </a:solidFill>
              <a:ln w="12700" cap="rnd">
                <a:noFill/>
                <a:round/>
                <a:headEnd/>
                <a:tailEnd/>
              </a:ln>
            </p:spPr>
            <p:txBody>
              <a:bodyPr>
                <a:prstTxWarp prst="textNoShape">
                  <a:avLst/>
                </a:prstTxWarp>
              </a:bodyPr>
              <a:lstStyle/>
              <a:p>
                <a:endParaRPr lang="en-US"/>
              </a:p>
            </p:txBody>
          </p:sp>
          <p:sp>
            <p:nvSpPr>
              <p:cNvPr id="164" name="Freeform 151"/>
              <p:cNvSpPr>
                <a:spLocks/>
              </p:cNvSpPr>
              <p:nvPr/>
            </p:nvSpPr>
            <p:spPr bwMode="auto">
              <a:xfrm>
                <a:off x="1054" y="2801"/>
                <a:ext cx="16" cy="2"/>
              </a:xfrm>
              <a:custGeom>
                <a:avLst/>
                <a:gdLst>
                  <a:gd name="T0" fmla="*/ 0 w 26"/>
                  <a:gd name="T1" fmla="*/ 1 h 2"/>
                  <a:gd name="T2" fmla="*/ 10 w 26"/>
                  <a:gd name="T3" fmla="*/ 1 h 2"/>
                  <a:gd name="T4" fmla="*/ 13 w 26"/>
                  <a:gd name="T5" fmla="*/ 1 h 2"/>
                  <a:gd name="T6" fmla="*/ 15 w 26"/>
                  <a:gd name="T7" fmla="*/ 1 h 2"/>
                  <a:gd name="T8" fmla="*/ 13 w 26"/>
                  <a:gd name="T9" fmla="*/ 0 h 2"/>
                  <a:gd name="T10" fmla="*/ 10 w 26"/>
                  <a:gd name="T11" fmla="*/ 0 h 2"/>
                  <a:gd name="T12" fmla="*/ 0 w 26"/>
                  <a:gd name="T13" fmla="*/ 1 h 2"/>
                  <a:gd name="T14" fmla="*/ 0 60000 65536"/>
                  <a:gd name="T15" fmla="*/ 0 60000 65536"/>
                  <a:gd name="T16" fmla="*/ 0 60000 65536"/>
                  <a:gd name="T17" fmla="*/ 0 60000 65536"/>
                  <a:gd name="T18" fmla="*/ 0 60000 65536"/>
                  <a:gd name="T19" fmla="*/ 0 60000 65536"/>
                  <a:gd name="T20" fmla="*/ 0 60000 65536"/>
                  <a:gd name="T21" fmla="*/ 0 w 26"/>
                  <a:gd name="T22" fmla="*/ 0 h 2"/>
                  <a:gd name="T23" fmla="*/ 26 w 26"/>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
                    <a:moveTo>
                      <a:pt x="0" y="1"/>
                    </a:moveTo>
                    <a:lnTo>
                      <a:pt x="16" y="1"/>
                    </a:lnTo>
                    <a:lnTo>
                      <a:pt x="21" y="1"/>
                    </a:lnTo>
                    <a:lnTo>
                      <a:pt x="25" y="1"/>
                    </a:lnTo>
                    <a:lnTo>
                      <a:pt x="21" y="0"/>
                    </a:lnTo>
                    <a:lnTo>
                      <a:pt x="16" y="0"/>
                    </a:lnTo>
                    <a:lnTo>
                      <a:pt x="0" y="1"/>
                    </a:lnTo>
                  </a:path>
                </a:pathLst>
              </a:custGeom>
              <a:solidFill>
                <a:srgbClr val="201000"/>
              </a:solidFill>
              <a:ln w="12700" cap="rnd">
                <a:noFill/>
                <a:round/>
                <a:headEnd/>
                <a:tailEnd/>
              </a:ln>
            </p:spPr>
            <p:txBody>
              <a:bodyPr>
                <a:prstTxWarp prst="textNoShape">
                  <a:avLst/>
                </a:prstTxWarp>
              </a:bodyPr>
              <a:lstStyle/>
              <a:p>
                <a:endParaRPr lang="en-US"/>
              </a:p>
            </p:txBody>
          </p:sp>
          <p:sp>
            <p:nvSpPr>
              <p:cNvPr id="165" name="Freeform 152"/>
              <p:cNvSpPr>
                <a:spLocks/>
              </p:cNvSpPr>
              <p:nvPr/>
            </p:nvSpPr>
            <p:spPr bwMode="auto">
              <a:xfrm>
                <a:off x="1077" y="2789"/>
                <a:ext cx="9" cy="2"/>
              </a:xfrm>
              <a:custGeom>
                <a:avLst/>
                <a:gdLst>
                  <a:gd name="T0" fmla="*/ 0 w 15"/>
                  <a:gd name="T1" fmla="*/ 1 h 2"/>
                  <a:gd name="T2" fmla="*/ 4 w 15"/>
                  <a:gd name="T3" fmla="*/ 1 h 2"/>
                  <a:gd name="T4" fmla="*/ 7 w 15"/>
                  <a:gd name="T5" fmla="*/ 1 h 2"/>
                  <a:gd name="T6" fmla="*/ 8 w 15"/>
                  <a:gd name="T7" fmla="*/ 1 h 2"/>
                  <a:gd name="T8" fmla="*/ 7 w 15"/>
                  <a:gd name="T9" fmla="*/ 1 h 2"/>
                  <a:gd name="T10" fmla="*/ 4 w 15"/>
                  <a:gd name="T11" fmla="*/ 0 h 2"/>
                  <a:gd name="T12" fmla="*/ 0 w 15"/>
                  <a:gd name="T13" fmla="*/ 1 h 2"/>
                  <a:gd name="T14" fmla="*/ 0 60000 65536"/>
                  <a:gd name="T15" fmla="*/ 0 60000 65536"/>
                  <a:gd name="T16" fmla="*/ 0 60000 65536"/>
                  <a:gd name="T17" fmla="*/ 0 60000 65536"/>
                  <a:gd name="T18" fmla="*/ 0 60000 65536"/>
                  <a:gd name="T19" fmla="*/ 0 60000 65536"/>
                  <a:gd name="T20" fmla="*/ 0 60000 65536"/>
                  <a:gd name="T21" fmla="*/ 0 w 15"/>
                  <a:gd name="T22" fmla="*/ 0 h 2"/>
                  <a:gd name="T23" fmla="*/ 15 w 1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
                    <a:moveTo>
                      <a:pt x="0" y="1"/>
                    </a:moveTo>
                    <a:lnTo>
                      <a:pt x="6" y="1"/>
                    </a:lnTo>
                    <a:lnTo>
                      <a:pt x="11" y="1"/>
                    </a:lnTo>
                    <a:lnTo>
                      <a:pt x="14" y="1"/>
                    </a:lnTo>
                    <a:lnTo>
                      <a:pt x="11" y="1"/>
                    </a:lnTo>
                    <a:lnTo>
                      <a:pt x="6" y="0"/>
                    </a:lnTo>
                    <a:lnTo>
                      <a:pt x="0" y="1"/>
                    </a:lnTo>
                  </a:path>
                </a:pathLst>
              </a:custGeom>
              <a:solidFill>
                <a:srgbClr val="201000"/>
              </a:solidFill>
              <a:ln w="12700" cap="rnd">
                <a:noFill/>
                <a:round/>
                <a:headEnd/>
                <a:tailEnd/>
              </a:ln>
            </p:spPr>
            <p:txBody>
              <a:bodyPr>
                <a:prstTxWarp prst="textNoShape">
                  <a:avLst/>
                </a:prstTxWarp>
              </a:bodyPr>
              <a:lstStyle/>
              <a:p>
                <a:endParaRPr lang="en-US"/>
              </a:p>
            </p:txBody>
          </p:sp>
          <p:sp>
            <p:nvSpPr>
              <p:cNvPr id="166" name="Freeform 153"/>
              <p:cNvSpPr>
                <a:spLocks/>
              </p:cNvSpPr>
              <p:nvPr/>
            </p:nvSpPr>
            <p:spPr bwMode="auto">
              <a:xfrm>
                <a:off x="1254" y="2780"/>
                <a:ext cx="0" cy="2"/>
              </a:xfrm>
              <a:custGeom>
                <a:avLst/>
                <a:gdLst>
                  <a:gd name="T0" fmla="*/ 0 w 1"/>
                  <a:gd name="T1" fmla="*/ 0 h 2"/>
                  <a:gd name="T2" fmla="*/ 0 w 1"/>
                  <a:gd name="T3" fmla="*/ 1 h 2"/>
                  <a:gd name="T4" fmla="*/ 0 w 1"/>
                  <a:gd name="T5" fmla="*/ 0 h 2"/>
                  <a:gd name="T6" fmla="*/ 0 60000 65536"/>
                  <a:gd name="T7" fmla="*/ 0 60000 65536"/>
                  <a:gd name="T8" fmla="*/ 0 60000 65536"/>
                  <a:gd name="T9" fmla="*/ 0 w 1"/>
                  <a:gd name="T10" fmla="*/ 0 h 2"/>
                  <a:gd name="T11" fmla="*/ 0 w 1"/>
                  <a:gd name="T12" fmla="*/ 2 h 2"/>
                </a:gdLst>
                <a:ahLst/>
                <a:cxnLst>
                  <a:cxn ang="T6">
                    <a:pos x="T0" y="T1"/>
                  </a:cxn>
                  <a:cxn ang="T7">
                    <a:pos x="T2" y="T3"/>
                  </a:cxn>
                  <a:cxn ang="T8">
                    <a:pos x="T4" y="T5"/>
                  </a:cxn>
                </a:cxnLst>
                <a:rect l="T9" t="T10" r="T11" b="T12"/>
                <a:pathLst>
                  <a:path w="1" h="2">
                    <a:moveTo>
                      <a:pt x="0" y="0"/>
                    </a:moveTo>
                    <a:lnTo>
                      <a:pt x="0" y="1"/>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167" name="Freeform 154"/>
              <p:cNvSpPr>
                <a:spLocks/>
              </p:cNvSpPr>
              <p:nvPr/>
            </p:nvSpPr>
            <p:spPr bwMode="auto">
              <a:xfrm>
                <a:off x="1222" y="2801"/>
                <a:ext cx="0" cy="11"/>
              </a:xfrm>
              <a:custGeom>
                <a:avLst/>
                <a:gdLst>
                  <a:gd name="T0" fmla="*/ 0 w 1"/>
                  <a:gd name="T1" fmla="*/ 0 h 12"/>
                  <a:gd name="T2" fmla="*/ 0 w 1"/>
                  <a:gd name="T3" fmla="*/ 2 h 12"/>
                  <a:gd name="T4" fmla="*/ 0 w 1"/>
                  <a:gd name="T5" fmla="*/ 6 h 12"/>
                  <a:gd name="T6" fmla="*/ 0 w 1"/>
                  <a:gd name="T7" fmla="*/ 10 h 12"/>
                  <a:gd name="T8" fmla="*/ 0 w 1"/>
                  <a:gd name="T9" fmla="*/ 7 h 12"/>
                  <a:gd name="T10" fmla="*/ 0 w 1"/>
                  <a:gd name="T11" fmla="*/ 0 h 12"/>
                  <a:gd name="T12" fmla="*/ 0 60000 65536"/>
                  <a:gd name="T13" fmla="*/ 0 60000 65536"/>
                  <a:gd name="T14" fmla="*/ 0 60000 65536"/>
                  <a:gd name="T15" fmla="*/ 0 60000 65536"/>
                  <a:gd name="T16" fmla="*/ 0 60000 65536"/>
                  <a:gd name="T17" fmla="*/ 0 60000 65536"/>
                  <a:gd name="T18" fmla="*/ 0 w 1"/>
                  <a:gd name="T19" fmla="*/ 0 h 12"/>
                  <a:gd name="T20" fmla="*/ 0 w 1"/>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 h="12">
                    <a:moveTo>
                      <a:pt x="0" y="0"/>
                    </a:moveTo>
                    <a:lnTo>
                      <a:pt x="0" y="2"/>
                    </a:lnTo>
                    <a:lnTo>
                      <a:pt x="0" y="6"/>
                    </a:lnTo>
                    <a:lnTo>
                      <a:pt x="0" y="11"/>
                    </a:lnTo>
                    <a:lnTo>
                      <a:pt x="0" y="8"/>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168" name="Freeform 155"/>
              <p:cNvSpPr>
                <a:spLocks/>
              </p:cNvSpPr>
              <p:nvPr/>
            </p:nvSpPr>
            <p:spPr bwMode="auto">
              <a:xfrm>
                <a:off x="1273" y="2767"/>
                <a:ext cx="7" cy="3"/>
              </a:xfrm>
              <a:custGeom>
                <a:avLst/>
                <a:gdLst>
                  <a:gd name="T0" fmla="*/ 6 w 11"/>
                  <a:gd name="T1" fmla="*/ 2 h 4"/>
                  <a:gd name="T2" fmla="*/ 5 w 11"/>
                  <a:gd name="T3" fmla="*/ 2 h 4"/>
                  <a:gd name="T4" fmla="*/ 2 w 11"/>
                  <a:gd name="T5" fmla="*/ 2 h 4"/>
                  <a:gd name="T6" fmla="*/ 0 w 11"/>
                  <a:gd name="T7" fmla="*/ 2 h 4"/>
                  <a:gd name="T8" fmla="*/ 2 w 11"/>
                  <a:gd name="T9" fmla="*/ 0 h 4"/>
                  <a:gd name="T10" fmla="*/ 6 w 11"/>
                  <a:gd name="T11" fmla="*/ 2 h 4"/>
                  <a:gd name="T12" fmla="*/ 0 60000 65536"/>
                  <a:gd name="T13" fmla="*/ 0 60000 65536"/>
                  <a:gd name="T14" fmla="*/ 0 60000 65536"/>
                  <a:gd name="T15" fmla="*/ 0 60000 65536"/>
                  <a:gd name="T16" fmla="*/ 0 60000 65536"/>
                  <a:gd name="T17" fmla="*/ 0 60000 65536"/>
                  <a:gd name="T18" fmla="*/ 0 w 11"/>
                  <a:gd name="T19" fmla="*/ 0 h 4"/>
                  <a:gd name="T20" fmla="*/ 11 w 11"/>
                  <a:gd name="T21" fmla="*/ 4 h 4"/>
                </a:gdLst>
                <a:ahLst/>
                <a:cxnLst>
                  <a:cxn ang="T12">
                    <a:pos x="T0" y="T1"/>
                  </a:cxn>
                  <a:cxn ang="T13">
                    <a:pos x="T2" y="T3"/>
                  </a:cxn>
                  <a:cxn ang="T14">
                    <a:pos x="T4" y="T5"/>
                  </a:cxn>
                  <a:cxn ang="T15">
                    <a:pos x="T6" y="T7"/>
                  </a:cxn>
                  <a:cxn ang="T16">
                    <a:pos x="T8" y="T9"/>
                  </a:cxn>
                  <a:cxn ang="T17">
                    <a:pos x="T10" y="T11"/>
                  </a:cxn>
                </a:cxnLst>
                <a:rect l="T18" t="T19" r="T20" b="T21"/>
                <a:pathLst>
                  <a:path w="11" h="4">
                    <a:moveTo>
                      <a:pt x="10" y="2"/>
                    </a:moveTo>
                    <a:lnTo>
                      <a:pt x="8" y="2"/>
                    </a:lnTo>
                    <a:lnTo>
                      <a:pt x="3" y="2"/>
                    </a:lnTo>
                    <a:lnTo>
                      <a:pt x="0" y="3"/>
                    </a:lnTo>
                    <a:lnTo>
                      <a:pt x="3" y="0"/>
                    </a:lnTo>
                    <a:lnTo>
                      <a:pt x="10" y="2"/>
                    </a:lnTo>
                  </a:path>
                </a:pathLst>
              </a:custGeom>
              <a:solidFill>
                <a:srgbClr val="201000"/>
              </a:solidFill>
              <a:ln w="12700" cap="rnd">
                <a:noFill/>
                <a:round/>
                <a:headEnd/>
                <a:tailEnd/>
              </a:ln>
            </p:spPr>
            <p:txBody>
              <a:bodyPr>
                <a:prstTxWarp prst="textNoShape">
                  <a:avLst/>
                </a:prstTxWarp>
              </a:bodyPr>
              <a:lstStyle/>
              <a:p>
                <a:endParaRPr lang="en-US"/>
              </a:p>
            </p:txBody>
          </p:sp>
          <p:sp>
            <p:nvSpPr>
              <p:cNvPr id="169" name="Freeform 156"/>
              <p:cNvSpPr>
                <a:spLocks/>
              </p:cNvSpPr>
              <p:nvPr/>
            </p:nvSpPr>
            <p:spPr bwMode="auto">
              <a:xfrm>
                <a:off x="1277" y="2880"/>
                <a:ext cx="8" cy="16"/>
              </a:xfrm>
              <a:custGeom>
                <a:avLst/>
                <a:gdLst>
                  <a:gd name="T0" fmla="*/ 2 w 13"/>
                  <a:gd name="T1" fmla="*/ 15 h 18"/>
                  <a:gd name="T2" fmla="*/ 4 w 13"/>
                  <a:gd name="T3" fmla="*/ 6 h 18"/>
                  <a:gd name="T4" fmla="*/ 5 w 13"/>
                  <a:gd name="T5" fmla="*/ 4 h 18"/>
                  <a:gd name="T6" fmla="*/ 7 w 13"/>
                  <a:gd name="T7" fmla="*/ 0 h 18"/>
                  <a:gd name="T8" fmla="*/ 5 w 13"/>
                  <a:gd name="T9" fmla="*/ 0 h 18"/>
                  <a:gd name="T10" fmla="*/ 2 w 13"/>
                  <a:gd name="T11" fmla="*/ 4 h 18"/>
                  <a:gd name="T12" fmla="*/ 0 w 13"/>
                  <a:gd name="T13" fmla="*/ 6 h 18"/>
                  <a:gd name="T14" fmla="*/ 2 w 13"/>
                  <a:gd name="T15" fmla="*/ 15 h 18"/>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8"/>
                  <a:gd name="T26" fmla="*/ 13 w 13"/>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8">
                    <a:moveTo>
                      <a:pt x="3" y="17"/>
                    </a:moveTo>
                    <a:lnTo>
                      <a:pt x="6" y="7"/>
                    </a:lnTo>
                    <a:lnTo>
                      <a:pt x="8" y="4"/>
                    </a:lnTo>
                    <a:lnTo>
                      <a:pt x="12" y="0"/>
                    </a:lnTo>
                    <a:lnTo>
                      <a:pt x="8" y="0"/>
                    </a:lnTo>
                    <a:lnTo>
                      <a:pt x="3" y="4"/>
                    </a:lnTo>
                    <a:lnTo>
                      <a:pt x="0" y="7"/>
                    </a:lnTo>
                    <a:lnTo>
                      <a:pt x="3" y="17"/>
                    </a:lnTo>
                  </a:path>
                </a:pathLst>
              </a:custGeom>
              <a:solidFill>
                <a:srgbClr val="201000"/>
              </a:solidFill>
              <a:ln w="12700" cap="rnd">
                <a:noFill/>
                <a:round/>
                <a:headEnd/>
                <a:tailEnd/>
              </a:ln>
            </p:spPr>
            <p:txBody>
              <a:bodyPr>
                <a:prstTxWarp prst="textNoShape">
                  <a:avLst/>
                </a:prstTxWarp>
              </a:bodyPr>
              <a:lstStyle/>
              <a:p>
                <a:endParaRPr lang="en-US"/>
              </a:p>
            </p:txBody>
          </p:sp>
          <p:sp>
            <p:nvSpPr>
              <p:cNvPr id="170" name="Freeform 157"/>
              <p:cNvSpPr>
                <a:spLocks/>
              </p:cNvSpPr>
              <p:nvPr/>
            </p:nvSpPr>
            <p:spPr bwMode="auto">
              <a:xfrm>
                <a:off x="1015" y="2759"/>
                <a:ext cx="18" cy="11"/>
              </a:xfrm>
              <a:custGeom>
                <a:avLst/>
                <a:gdLst>
                  <a:gd name="T0" fmla="*/ 17 w 29"/>
                  <a:gd name="T1" fmla="*/ 0 h 13"/>
                  <a:gd name="T2" fmla="*/ 14 w 29"/>
                  <a:gd name="T3" fmla="*/ 3 h 13"/>
                  <a:gd name="T4" fmla="*/ 11 w 29"/>
                  <a:gd name="T5" fmla="*/ 5 h 13"/>
                  <a:gd name="T6" fmla="*/ 6 w 29"/>
                  <a:gd name="T7" fmla="*/ 8 h 13"/>
                  <a:gd name="T8" fmla="*/ 0 w 29"/>
                  <a:gd name="T9" fmla="*/ 8 h 13"/>
                  <a:gd name="T10" fmla="*/ 6 w 29"/>
                  <a:gd name="T11" fmla="*/ 10 h 13"/>
                  <a:gd name="T12" fmla="*/ 14 w 29"/>
                  <a:gd name="T13" fmla="*/ 8 h 13"/>
                  <a:gd name="T14" fmla="*/ 17 w 29"/>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13"/>
                  <a:gd name="T26" fmla="*/ 29 w 2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13">
                    <a:moveTo>
                      <a:pt x="28" y="0"/>
                    </a:moveTo>
                    <a:lnTo>
                      <a:pt x="22" y="3"/>
                    </a:lnTo>
                    <a:lnTo>
                      <a:pt x="18" y="6"/>
                    </a:lnTo>
                    <a:lnTo>
                      <a:pt x="9" y="9"/>
                    </a:lnTo>
                    <a:lnTo>
                      <a:pt x="0" y="9"/>
                    </a:lnTo>
                    <a:lnTo>
                      <a:pt x="9" y="12"/>
                    </a:lnTo>
                    <a:lnTo>
                      <a:pt x="22" y="9"/>
                    </a:lnTo>
                    <a:lnTo>
                      <a:pt x="28" y="0"/>
                    </a:lnTo>
                  </a:path>
                </a:pathLst>
              </a:custGeom>
              <a:solidFill>
                <a:srgbClr val="201000"/>
              </a:solidFill>
              <a:ln w="12700" cap="rnd">
                <a:noFill/>
                <a:round/>
                <a:headEnd/>
                <a:tailEnd/>
              </a:ln>
            </p:spPr>
            <p:txBody>
              <a:bodyPr>
                <a:prstTxWarp prst="textNoShape">
                  <a:avLst/>
                </a:prstTxWarp>
              </a:bodyPr>
              <a:lstStyle/>
              <a:p>
                <a:endParaRPr lang="en-US"/>
              </a:p>
            </p:txBody>
          </p:sp>
          <p:sp>
            <p:nvSpPr>
              <p:cNvPr id="171" name="Freeform 158"/>
              <p:cNvSpPr>
                <a:spLocks/>
              </p:cNvSpPr>
              <p:nvPr/>
            </p:nvSpPr>
            <p:spPr bwMode="auto">
              <a:xfrm>
                <a:off x="980" y="2860"/>
                <a:ext cx="25" cy="6"/>
              </a:xfrm>
              <a:custGeom>
                <a:avLst/>
                <a:gdLst>
                  <a:gd name="T0" fmla="*/ 24 w 40"/>
                  <a:gd name="T1" fmla="*/ 2 h 7"/>
                  <a:gd name="T2" fmla="*/ 18 w 40"/>
                  <a:gd name="T3" fmla="*/ 0 h 7"/>
                  <a:gd name="T4" fmla="*/ 9 w 40"/>
                  <a:gd name="T5" fmla="*/ 0 h 7"/>
                  <a:gd name="T6" fmla="*/ 0 w 40"/>
                  <a:gd name="T7" fmla="*/ 2 h 7"/>
                  <a:gd name="T8" fmla="*/ 6 w 40"/>
                  <a:gd name="T9" fmla="*/ 2 h 7"/>
                  <a:gd name="T10" fmla="*/ 13 w 40"/>
                  <a:gd name="T11" fmla="*/ 5 h 7"/>
                  <a:gd name="T12" fmla="*/ 24 w 40"/>
                  <a:gd name="T13" fmla="*/ 2 h 7"/>
                  <a:gd name="T14" fmla="*/ 0 60000 65536"/>
                  <a:gd name="T15" fmla="*/ 0 60000 65536"/>
                  <a:gd name="T16" fmla="*/ 0 60000 65536"/>
                  <a:gd name="T17" fmla="*/ 0 60000 65536"/>
                  <a:gd name="T18" fmla="*/ 0 60000 65536"/>
                  <a:gd name="T19" fmla="*/ 0 60000 65536"/>
                  <a:gd name="T20" fmla="*/ 0 60000 65536"/>
                  <a:gd name="T21" fmla="*/ 0 w 40"/>
                  <a:gd name="T22" fmla="*/ 0 h 7"/>
                  <a:gd name="T23" fmla="*/ 40 w 40"/>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7">
                    <a:moveTo>
                      <a:pt x="39" y="2"/>
                    </a:moveTo>
                    <a:lnTo>
                      <a:pt x="29" y="0"/>
                    </a:lnTo>
                    <a:lnTo>
                      <a:pt x="15" y="0"/>
                    </a:lnTo>
                    <a:lnTo>
                      <a:pt x="0" y="2"/>
                    </a:lnTo>
                    <a:lnTo>
                      <a:pt x="10" y="2"/>
                    </a:lnTo>
                    <a:lnTo>
                      <a:pt x="20" y="6"/>
                    </a:lnTo>
                    <a:lnTo>
                      <a:pt x="39" y="2"/>
                    </a:lnTo>
                  </a:path>
                </a:pathLst>
              </a:custGeom>
              <a:solidFill>
                <a:srgbClr val="201000"/>
              </a:solidFill>
              <a:ln w="12700" cap="rnd">
                <a:noFill/>
                <a:round/>
                <a:headEnd/>
                <a:tailEnd/>
              </a:ln>
            </p:spPr>
            <p:txBody>
              <a:bodyPr>
                <a:prstTxWarp prst="textNoShape">
                  <a:avLst/>
                </a:prstTxWarp>
              </a:bodyPr>
              <a:lstStyle/>
              <a:p>
                <a:endParaRPr lang="en-US"/>
              </a:p>
            </p:txBody>
          </p:sp>
          <p:sp>
            <p:nvSpPr>
              <p:cNvPr id="172" name="Freeform 159"/>
              <p:cNvSpPr>
                <a:spLocks/>
              </p:cNvSpPr>
              <p:nvPr/>
            </p:nvSpPr>
            <p:spPr bwMode="auto">
              <a:xfrm>
                <a:off x="969" y="2876"/>
                <a:ext cx="9" cy="3"/>
              </a:xfrm>
              <a:custGeom>
                <a:avLst/>
                <a:gdLst>
                  <a:gd name="T0" fmla="*/ 8 w 13"/>
                  <a:gd name="T1" fmla="*/ 1 h 3"/>
                  <a:gd name="T2" fmla="*/ 4 w 13"/>
                  <a:gd name="T3" fmla="*/ 0 h 3"/>
                  <a:gd name="T4" fmla="*/ 0 w 13"/>
                  <a:gd name="T5" fmla="*/ 1 h 3"/>
                  <a:gd name="T6" fmla="*/ 4 w 13"/>
                  <a:gd name="T7" fmla="*/ 2 h 3"/>
                  <a:gd name="T8" fmla="*/ 8 w 13"/>
                  <a:gd name="T9" fmla="*/ 1 h 3"/>
                  <a:gd name="T10" fmla="*/ 0 60000 65536"/>
                  <a:gd name="T11" fmla="*/ 0 60000 65536"/>
                  <a:gd name="T12" fmla="*/ 0 60000 65536"/>
                  <a:gd name="T13" fmla="*/ 0 60000 65536"/>
                  <a:gd name="T14" fmla="*/ 0 60000 65536"/>
                  <a:gd name="T15" fmla="*/ 0 w 13"/>
                  <a:gd name="T16" fmla="*/ 0 h 3"/>
                  <a:gd name="T17" fmla="*/ 13 w 13"/>
                  <a:gd name="T18" fmla="*/ 3 h 3"/>
                </a:gdLst>
                <a:ahLst/>
                <a:cxnLst>
                  <a:cxn ang="T10">
                    <a:pos x="T0" y="T1"/>
                  </a:cxn>
                  <a:cxn ang="T11">
                    <a:pos x="T2" y="T3"/>
                  </a:cxn>
                  <a:cxn ang="T12">
                    <a:pos x="T4" y="T5"/>
                  </a:cxn>
                  <a:cxn ang="T13">
                    <a:pos x="T6" y="T7"/>
                  </a:cxn>
                  <a:cxn ang="T14">
                    <a:pos x="T8" y="T9"/>
                  </a:cxn>
                </a:cxnLst>
                <a:rect l="T15" t="T16" r="T17" b="T18"/>
                <a:pathLst>
                  <a:path w="13" h="3">
                    <a:moveTo>
                      <a:pt x="12" y="1"/>
                    </a:moveTo>
                    <a:lnTo>
                      <a:pt x="6" y="0"/>
                    </a:lnTo>
                    <a:lnTo>
                      <a:pt x="0" y="1"/>
                    </a:lnTo>
                    <a:lnTo>
                      <a:pt x="6" y="2"/>
                    </a:lnTo>
                    <a:lnTo>
                      <a:pt x="12" y="1"/>
                    </a:lnTo>
                  </a:path>
                </a:pathLst>
              </a:custGeom>
              <a:solidFill>
                <a:srgbClr val="201000"/>
              </a:solidFill>
              <a:ln w="12700" cap="rnd">
                <a:noFill/>
                <a:round/>
                <a:headEnd/>
                <a:tailEnd/>
              </a:ln>
            </p:spPr>
            <p:txBody>
              <a:bodyPr>
                <a:prstTxWarp prst="textNoShape">
                  <a:avLst/>
                </a:prstTxWarp>
              </a:bodyPr>
              <a:lstStyle/>
              <a:p>
                <a:endParaRPr lang="en-US"/>
              </a:p>
            </p:txBody>
          </p:sp>
          <p:sp>
            <p:nvSpPr>
              <p:cNvPr id="173" name="Freeform 160"/>
              <p:cNvSpPr>
                <a:spLocks/>
              </p:cNvSpPr>
              <p:nvPr/>
            </p:nvSpPr>
            <p:spPr bwMode="auto">
              <a:xfrm>
                <a:off x="1136" y="2886"/>
                <a:ext cx="9" cy="5"/>
              </a:xfrm>
              <a:custGeom>
                <a:avLst/>
                <a:gdLst>
                  <a:gd name="T0" fmla="*/ 8 w 14"/>
                  <a:gd name="T1" fmla="*/ 0 h 6"/>
                  <a:gd name="T2" fmla="*/ 5 w 14"/>
                  <a:gd name="T3" fmla="*/ 0 h 6"/>
                  <a:gd name="T4" fmla="*/ 0 w 14"/>
                  <a:gd name="T5" fmla="*/ 3 h 6"/>
                  <a:gd name="T6" fmla="*/ 0 w 14"/>
                  <a:gd name="T7" fmla="*/ 4 h 6"/>
                  <a:gd name="T8" fmla="*/ 3 w 14"/>
                  <a:gd name="T9" fmla="*/ 3 h 6"/>
                  <a:gd name="T10" fmla="*/ 6 w 14"/>
                  <a:gd name="T11" fmla="*/ 3 h 6"/>
                  <a:gd name="T12" fmla="*/ 8 w 14"/>
                  <a:gd name="T13" fmla="*/ 0 h 6"/>
                  <a:gd name="T14" fmla="*/ 0 60000 65536"/>
                  <a:gd name="T15" fmla="*/ 0 60000 65536"/>
                  <a:gd name="T16" fmla="*/ 0 60000 65536"/>
                  <a:gd name="T17" fmla="*/ 0 60000 65536"/>
                  <a:gd name="T18" fmla="*/ 0 60000 65536"/>
                  <a:gd name="T19" fmla="*/ 0 60000 65536"/>
                  <a:gd name="T20" fmla="*/ 0 60000 65536"/>
                  <a:gd name="T21" fmla="*/ 0 w 14"/>
                  <a:gd name="T22" fmla="*/ 0 h 6"/>
                  <a:gd name="T23" fmla="*/ 14 w 1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6">
                    <a:moveTo>
                      <a:pt x="13" y="0"/>
                    </a:moveTo>
                    <a:lnTo>
                      <a:pt x="7" y="0"/>
                    </a:lnTo>
                    <a:lnTo>
                      <a:pt x="0" y="4"/>
                    </a:lnTo>
                    <a:lnTo>
                      <a:pt x="0" y="5"/>
                    </a:lnTo>
                    <a:lnTo>
                      <a:pt x="4" y="4"/>
                    </a:lnTo>
                    <a:lnTo>
                      <a:pt x="10" y="4"/>
                    </a:lnTo>
                    <a:lnTo>
                      <a:pt x="13" y="0"/>
                    </a:lnTo>
                  </a:path>
                </a:pathLst>
              </a:custGeom>
              <a:solidFill>
                <a:srgbClr val="201000"/>
              </a:solidFill>
              <a:ln w="12700" cap="rnd">
                <a:noFill/>
                <a:round/>
                <a:headEnd/>
                <a:tailEnd/>
              </a:ln>
            </p:spPr>
            <p:txBody>
              <a:bodyPr>
                <a:prstTxWarp prst="textNoShape">
                  <a:avLst/>
                </a:prstTxWarp>
              </a:bodyPr>
              <a:lstStyle/>
              <a:p>
                <a:endParaRPr lang="en-US"/>
              </a:p>
            </p:txBody>
          </p:sp>
          <p:sp>
            <p:nvSpPr>
              <p:cNvPr id="174" name="Freeform 161"/>
              <p:cNvSpPr>
                <a:spLocks/>
              </p:cNvSpPr>
              <p:nvPr/>
            </p:nvSpPr>
            <p:spPr bwMode="auto">
              <a:xfrm>
                <a:off x="1124" y="2911"/>
                <a:ext cx="14" cy="9"/>
              </a:xfrm>
              <a:custGeom>
                <a:avLst/>
                <a:gdLst>
                  <a:gd name="T0" fmla="*/ 13 w 22"/>
                  <a:gd name="T1" fmla="*/ 0 h 11"/>
                  <a:gd name="T2" fmla="*/ 5 w 22"/>
                  <a:gd name="T3" fmla="*/ 2 h 11"/>
                  <a:gd name="T4" fmla="*/ 3 w 22"/>
                  <a:gd name="T5" fmla="*/ 4 h 11"/>
                  <a:gd name="T6" fmla="*/ 0 w 22"/>
                  <a:gd name="T7" fmla="*/ 8 h 11"/>
                  <a:gd name="T8" fmla="*/ 5 w 22"/>
                  <a:gd name="T9" fmla="*/ 6 h 11"/>
                  <a:gd name="T10" fmla="*/ 13 w 22"/>
                  <a:gd name="T11" fmla="*/ 4 h 11"/>
                  <a:gd name="T12" fmla="*/ 13 w 22"/>
                  <a:gd name="T13" fmla="*/ 0 h 11"/>
                  <a:gd name="T14" fmla="*/ 0 60000 65536"/>
                  <a:gd name="T15" fmla="*/ 0 60000 65536"/>
                  <a:gd name="T16" fmla="*/ 0 60000 65536"/>
                  <a:gd name="T17" fmla="*/ 0 60000 65536"/>
                  <a:gd name="T18" fmla="*/ 0 60000 65536"/>
                  <a:gd name="T19" fmla="*/ 0 60000 65536"/>
                  <a:gd name="T20" fmla="*/ 0 60000 65536"/>
                  <a:gd name="T21" fmla="*/ 0 w 22"/>
                  <a:gd name="T22" fmla="*/ 0 h 11"/>
                  <a:gd name="T23" fmla="*/ 22 w 22"/>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1">
                    <a:moveTo>
                      <a:pt x="21" y="0"/>
                    </a:moveTo>
                    <a:lnTo>
                      <a:pt x="8" y="3"/>
                    </a:lnTo>
                    <a:lnTo>
                      <a:pt x="4" y="5"/>
                    </a:lnTo>
                    <a:lnTo>
                      <a:pt x="0" y="10"/>
                    </a:lnTo>
                    <a:lnTo>
                      <a:pt x="8" y="7"/>
                    </a:lnTo>
                    <a:lnTo>
                      <a:pt x="21" y="5"/>
                    </a:lnTo>
                    <a:lnTo>
                      <a:pt x="21" y="0"/>
                    </a:lnTo>
                  </a:path>
                </a:pathLst>
              </a:custGeom>
              <a:solidFill>
                <a:srgbClr val="201000"/>
              </a:solidFill>
              <a:ln w="12700" cap="rnd">
                <a:noFill/>
                <a:round/>
                <a:headEnd/>
                <a:tailEnd/>
              </a:ln>
            </p:spPr>
            <p:txBody>
              <a:bodyPr>
                <a:prstTxWarp prst="textNoShape">
                  <a:avLst/>
                </a:prstTxWarp>
              </a:bodyPr>
              <a:lstStyle/>
              <a:p>
                <a:endParaRPr lang="en-US"/>
              </a:p>
            </p:txBody>
          </p:sp>
          <p:sp>
            <p:nvSpPr>
              <p:cNvPr id="175" name="Freeform 162"/>
              <p:cNvSpPr>
                <a:spLocks/>
              </p:cNvSpPr>
              <p:nvPr/>
            </p:nvSpPr>
            <p:spPr bwMode="auto">
              <a:xfrm>
                <a:off x="849" y="2801"/>
                <a:ext cx="125" cy="32"/>
              </a:xfrm>
              <a:custGeom>
                <a:avLst/>
                <a:gdLst>
                  <a:gd name="T0" fmla="*/ 124 w 195"/>
                  <a:gd name="T1" fmla="*/ 0 h 36"/>
                  <a:gd name="T2" fmla="*/ 110 w 195"/>
                  <a:gd name="T3" fmla="*/ 6 h 36"/>
                  <a:gd name="T4" fmla="*/ 92 w 195"/>
                  <a:gd name="T5" fmla="*/ 13 h 36"/>
                  <a:gd name="T6" fmla="*/ 76 w 195"/>
                  <a:gd name="T7" fmla="*/ 18 h 36"/>
                  <a:gd name="T8" fmla="*/ 69 w 195"/>
                  <a:gd name="T9" fmla="*/ 18 h 36"/>
                  <a:gd name="T10" fmla="*/ 48 w 195"/>
                  <a:gd name="T11" fmla="*/ 24 h 36"/>
                  <a:gd name="T12" fmla="*/ 25 w 195"/>
                  <a:gd name="T13" fmla="*/ 28 h 36"/>
                  <a:gd name="T14" fmla="*/ 0 w 195"/>
                  <a:gd name="T15" fmla="*/ 31 h 36"/>
                  <a:gd name="T16" fmla="*/ 18 w 195"/>
                  <a:gd name="T17" fmla="*/ 31 h 36"/>
                  <a:gd name="T18" fmla="*/ 40 w 195"/>
                  <a:gd name="T19" fmla="*/ 28 h 36"/>
                  <a:gd name="T20" fmla="*/ 62 w 195"/>
                  <a:gd name="T21" fmla="*/ 24 h 36"/>
                  <a:gd name="T22" fmla="*/ 76 w 195"/>
                  <a:gd name="T23" fmla="*/ 18 h 36"/>
                  <a:gd name="T24" fmla="*/ 92 w 195"/>
                  <a:gd name="T25" fmla="*/ 18 h 36"/>
                  <a:gd name="T26" fmla="*/ 106 w 195"/>
                  <a:gd name="T27" fmla="*/ 10 h 36"/>
                  <a:gd name="T28" fmla="*/ 124 w 195"/>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5"/>
                  <a:gd name="T46" fmla="*/ 0 h 36"/>
                  <a:gd name="T47" fmla="*/ 195 w 195"/>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5" h="36">
                    <a:moveTo>
                      <a:pt x="194" y="0"/>
                    </a:moveTo>
                    <a:lnTo>
                      <a:pt x="172" y="7"/>
                    </a:lnTo>
                    <a:lnTo>
                      <a:pt x="143" y="15"/>
                    </a:lnTo>
                    <a:lnTo>
                      <a:pt x="119" y="20"/>
                    </a:lnTo>
                    <a:lnTo>
                      <a:pt x="108" y="20"/>
                    </a:lnTo>
                    <a:lnTo>
                      <a:pt x="75" y="27"/>
                    </a:lnTo>
                    <a:lnTo>
                      <a:pt x="39" y="31"/>
                    </a:lnTo>
                    <a:lnTo>
                      <a:pt x="0" y="35"/>
                    </a:lnTo>
                    <a:lnTo>
                      <a:pt x="28" y="35"/>
                    </a:lnTo>
                    <a:lnTo>
                      <a:pt x="63" y="31"/>
                    </a:lnTo>
                    <a:lnTo>
                      <a:pt x="97" y="27"/>
                    </a:lnTo>
                    <a:lnTo>
                      <a:pt x="119" y="20"/>
                    </a:lnTo>
                    <a:lnTo>
                      <a:pt x="143" y="20"/>
                    </a:lnTo>
                    <a:lnTo>
                      <a:pt x="166" y="11"/>
                    </a:lnTo>
                    <a:lnTo>
                      <a:pt x="194" y="0"/>
                    </a:lnTo>
                  </a:path>
                </a:pathLst>
              </a:custGeom>
              <a:solidFill>
                <a:srgbClr val="201000"/>
              </a:solidFill>
              <a:ln w="12700" cap="rnd">
                <a:noFill/>
                <a:round/>
                <a:headEnd/>
                <a:tailEnd/>
              </a:ln>
            </p:spPr>
            <p:txBody>
              <a:bodyPr>
                <a:prstTxWarp prst="textNoShape">
                  <a:avLst/>
                </a:prstTxWarp>
              </a:bodyPr>
              <a:lstStyle/>
              <a:p>
                <a:endParaRPr lang="en-US"/>
              </a:p>
            </p:txBody>
          </p:sp>
          <p:sp>
            <p:nvSpPr>
              <p:cNvPr id="176" name="Freeform 163"/>
              <p:cNvSpPr>
                <a:spLocks/>
              </p:cNvSpPr>
              <p:nvPr/>
            </p:nvSpPr>
            <p:spPr bwMode="auto">
              <a:xfrm>
                <a:off x="727" y="2848"/>
                <a:ext cx="39" cy="9"/>
              </a:xfrm>
              <a:custGeom>
                <a:avLst/>
                <a:gdLst>
                  <a:gd name="T0" fmla="*/ 6 w 62"/>
                  <a:gd name="T1" fmla="*/ 8 h 10"/>
                  <a:gd name="T2" fmla="*/ 13 w 62"/>
                  <a:gd name="T3" fmla="*/ 5 h 10"/>
                  <a:gd name="T4" fmla="*/ 23 w 62"/>
                  <a:gd name="T5" fmla="*/ 2 h 10"/>
                  <a:gd name="T6" fmla="*/ 38 w 62"/>
                  <a:gd name="T7" fmla="*/ 0 h 10"/>
                  <a:gd name="T8" fmla="*/ 23 w 62"/>
                  <a:gd name="T9" fmla="*/ 0 h 10"/>
                  <a:gd name="T10" fmla="*/ 13 w 62"/>
                  <a:gd name="T11" fmla="*/ 2 h 10"/>
                  <a:gd name="T12" fmla="*/ 0 w 62"/>
                  <a:gd name="T13" fmla="*/ 5 h 10"/>
                  <a:gd name="T14" fmla="*/ 6 w 62"/>
                  <a:gd name="T15" fmla="*/ 8 h 10"/>
                  <a:gd name="T16" fmla="*/ 0 60000 65536"/>
                  <a:gd name="T17" fmla="*/ 0 60000 65536"/>
                  <a:gd name="T18" fmla="*/ 0 60000 65536"/>
                  <a:gd name="T19" fmla="*/ 0 60000 65536"/>
                  <a:gd name="T20" fmla="*/ 0 60000 65536"/>
                  <a:gd name="T21" fmla="*/ 0 60000 65536"/>
                  <a:gd name="T22" fmla="*/ 0 60000 65536"/>
                  <a:gd name="T23" fmla="*/ 0 60000 65536"/>
                  <a:gd name="T24" fmla="*/ 0 w 62"/>
                  <a:gd name="T25" fmla="*/ 0 h 10"/>
                  <a:gd name="T26" fmla="*/ 62 w 62"/>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 h="10">
                    <a:moveTo>
                      <a:pt x="10" y="9"/>
                    </a:moveTo>
                    <a:lnTo>
                      <a:pt x="21" y="5"/>
                    </a:lnTo>
                    <a:lnTo>
                      <a:pt x="36" y="2"/>
                    </a:lnTo>
                    <a:lnTo>
                      <a:pt x="61" y="0"/>
                    </a:lnTo>
                    <a:lnTo>
                      <a:pt x="36" y="0"/>
                    </a:lnTo>
                    <a:lnTo>
                      <a:pt x="21" y="2"/>
                    </a:lnTo>
                    <a:lnTo>
                      <a:pt x="0" y="6"/>
                    </a:lnTo>
                    <a:lnTo>
                      <a:pt x="10" y="9"/>
                    </a:lnTo>
                  </a:path>
                </a:pathLst>
              </a:custGeom>
              <a:solidFill>
                <a:srgbClr val="201000"/>
              </a:solidFill>
              <a:ln w="12700" cap="rnd">
                <a:noFill/>
                <a:round/>
                <a:headEnd/>
                <a:tailEnd/>
              </a:ln>
            </p:spPr>
            <p:txBody>
              <a:bodyPr>
                <a:prstTxWarp prst="textNoShape">
                  <a:avLst/>
                </a:prstTxWarp>
              </a:bodyPr>
              <a:lstStyle/>
              <a:p>
                <a:endParaRPr lang="en-US"/>
              </a:p>
            </p:txBody>
          </p:sp>
          <p:sp>
            <p:nvSpPr>
              <p:cNvPr id="177" name="Freeform 164"/>
              <p:cNvSpPr>
                <a:spLocks/>
              </p:cNvSpPr>
              <p:nvPr/>
            </p:nvSpPr>
            <p:spPr bwMode="auto">
              <a:xfrm>
                <a:off x="716" y="2840"/>
                <a:ext cx="27" cy="13"/>
              </a:xfrm>
              <a:custGeom>
                <a:avLst/>
                <a:gdLst>
                  <a:gd name="T0" fmla="*/ 0 w 43"/>
                  <a:gd name="T1" fmla="*/ 12 h 16"/>
                  <a:gd name="T2" fmla="*/ 6 w 43"/>
                  <a:gd name="T3" fmla="*/ 5 h 16"/>
                  <a:gd name="T4" fmla="*/ 11 w 43"/>
                  <a:gd name="T5" fmla="*/ 2 h 16"/>
                  <a:gd name="T6" fmla="*/ 21 w 43"/>
                  <a:gd name="T7" fmla="*/ 0 h 16"/>
                  <a:gd name="T8" fmla="*/ 26 w 43"/>
                  <a:gd name="T9" fmla="*/ 0 h 16"/>
                  <a:gd name="T10" fmla="*/ 18 w 43"/>
                  <a:gd name="T11" fmla="*/ 2 h 16"/>
                  <a:gd name="T12" fmla="*/ 11 w 43"/>
                  <a:gd name="T13" fmla="*/ 2 h 16"/>
                  <a:gd name="T14" fmla="*/ 8 w 43"/>
                  <a:gd name="T15" fmla="*/ 7 h 16"/>
                  <a:gd name="T16" fmla="*/ 8 w 43"/>
                  <a:gd name="T17" fmla="*/ 10 h 16"/>
                  <a:gd name="T18" fmla="*/ 0 w 43"/>
                  <a:gd name="T19" fmla="*/ 12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16"/>
                  <a:gd name="T32" fmla="*/ 43 w 43"/>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16">
                    <a:moveTo>
                      <a:pt x="0" y="15"/>
                    </a:moveTo>
                    <a:lnTo>
                      <a:pt x="9" y="6"/>
                    </a:lnTo>
                    <a:lnTo>
                      <a:pt x="18" y="3"/>
                    </a:lnTo>
                    <a:lnTo>
                      <a:pt x="33" y="0"/>
                    </a:lnTo>
                    <a:lnTo>
                      <a:pt x="42" y="0"/>
                    </a:lnTo>
                    <a:lnTo>
                      <a:pt x="29" y="3"/>
                    </a:lnTo>
                    <a:lnTo>
                      <a:pt x="18" y="3"/>
                    </a:lnTo>
                    <a:lnTo>
                      <a:pt x="13" y="9"/>
                    </a:lnTo>
                    <a:lnTo>
                      <a:pt x="13" y="12"/>
                    </a:lnTo>
                    <a:lnTo>
                      <a:pt x="0" y="15"/>
                    </a:lnTo>
                  </a:path>
                </a:pathLst>
              </a:custGeom>
              <a:solidFill>
                <a:srgbClr val="201000"/>
              </a:solidFill>
              <a:ln w="12700" cap="rnd">
                <a:noFill/>
                <a:round/>
                <a:headEnd/>
                <a:tailEnd/>
              </a:ln>
            </p:spPr>
            <p:txBody>
              <a:bodyPr>
                <a:prstTxWarp prst="textNoShape">
                  <a:avLst/>
                </a:prstTxWarp>
              </a:bodyPr>
              <a:lstStyle/>
              <a:p>
                <a:endParaRPr lang="en-US"/>
              </a:p>
            </p:txBody>
          </p:sp>
          <p:sp>
            <p:nvSpPr>
              <p:cNvPr id="178" name="Freeform 165"/>
              <p:cNvSpPr>
                <a:spLocks/>
              </p:cNvSpPr>
              <p:nvPr/>
            </p:nvSpPr>
            <p:spPr bwMode="auto">
              <a:xfrm>
                <a:off x="777" y="2832"/>
                <a:ext cx="52" cy="3"/>
              </a:xfrm>
              <a:custGeom>
                <a:avLst/>
                <a:gdLst>
                  <a:gd name="T0" fmla="*/ 0 w 81"/>
                  <a:gd name="T1" fmla="*/ 0 h 4"/>
                  <a:gd name="T2" fmla="*/ 18 w 81"/>
                  <a:gd name="T3" fmla="*/ 0 h 4"/>
                  <a:gd name="T4" fmla="*/ 41 w 81"/>
                  <a:gd name="T5" fmla="*/ 0 h 4"/>
                  <a:gd name="T6" fmla="*/ 51 w 81"/>
                  <a:gd name="T7" fmla="*/ 0 h 4"/>
                  <a:gd name="T8" fmla="*/ 44 w 81"/>
                  <a:gd name="T9" fmla="*/ 2 h 4"/>
                  <a:gd name="T10" fmla="*/ 24 w 81"/>
                  <a:gd name="T11" fmla="*/ 2 h 4"/>
                  <a:gd name="T12" fmla="*/ 0 w 81"/>
                  <a:gd name="T13" fmla="*/ 0 h 4"/>
                  <a:gd name="T14" fmla="*/ 0 60000 65536"/>
                  <a:gd name="T15" fmla="*/ 0 60000 65536"/>
                  <a:gd name="T16" fmla="*/ 0 60000 65536"/>
                  <a:gd name="T17" fmla="*/ 0 60000 65536"/>
                  <a:gd name="T18" fmla="*/ 0 60000 65536"/>
                  <a:gd name="T19" fmla="*/ 0 60000 65536"/>
                  <a:gd name="T20" fmla="*/ 0 60000 65536"/>
                  <a:gd name="T21" fmla="*/ 0 w 81"/>
                  <a:gd name="T22" fmla="*/ 0 h 4"/>
                  <a:gd name="T23" fmla="*/ 81 w 81"/>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4">
                    <a:moveTo>
                      <a:pt x="0" y="0"/>
                    </a:moveTo>
                    <a:lnTo>
                      <a:pt x="28" y="0"/>
                    </a:lnTo>
                    <a:lnTo>
                      <a:pt x="64" y="0"/>
                    </a:lnTo>
                    <a:lnTo>
                      <a:pt x="80" y="0"/>
                    </a:lnTo>
                    <a:lnTo>
                      <a:pt x="69" y="3"/>
                    </a:lnTo>
                    <a:lnTo>
                      <a:pt x="38" y="3"/>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179" name="Freeform 166"/>
              <p:cNvSpPr>
                <a:spLocks/>
              </p:cNvSpPr>
              <p:nvPr/>
            </p:nvSpPr>
            <p:spPr bwMode="auto">
              <a:xfrm>
                <a:off x="641" y="2834"/>
                <a:ext cx="86" cy="23"/>
              </a:xfrm>
              <a:custGeom>
                <a:avLst/>
                <a:gdLst>
                  <a:gd name="T0" fmla="*/ 0 w 134"/>
                  <a:gd name="T1" fmla="*/ 22 h 26"/>
                  <a:gd name="T2" fmla="*/ 21 w 134"/>
                  <a:gd name="T3" fmla="*/ 19 h 26"/>
                  <a:gd name="T4" fmla="*/ 39 w 134"/>
                  <a:gd name="T5" fmla="*/ 16 h 26"/>
                  <a:gd name="T6" fmla="*/ 53 w 134"/>
                  <a:gd name="T7" fmla="*/ 10 h 26"/>
                  <a:gd name="T8" fmla="*/ 64 w 134"/>
                  <a:gd name="T9" fmla="*/ 6 h 26"/>
                  <a:gd name="T10" fmla="*/ 75 w 134"/>
                  <a:gd name="T11" fmla="*/ 3 h 26"/>
                  <a:gd name="T12" fmla="*/ 85 w 134"/>
                  <a:gd name="T13" fmla="*/ 0 h 26"/>
                  <a:gd name="T14" fmla="*/ 75 w 134"/>
                  <a:gd name="T15" fmla="*/ 0 h 26"/>
                  <a:gd name="T16" fmla="*/ 67 w 134"/>
                  <a:gd name="T17" fmla="*/ 3 h 26"/>
                  <a:gd name="T18" fmla="*/ 57 w 134"/>
                  <a:gd name="T19" fmla="*/ 10 h 26"/>
                  <a:gd name="T20" fmla="*/ 47 w 134"/>
                  <a:gd name="T21" fmla="*/ 12 h 26"/>
                  <a:gd name="T22" fmla="*/ 24 w 134"/>
                  <a:gd name="T23" fmla="*/ 16 h 26"/>
                  <a:gd name="T24" fmla="*/ 0 w 134"/>
                  <a:gd name="T25" fmla="*/ 22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4"/>
                  <a:gd name="T40" fmla="*/ 0 h 26"/>
                  <a:gd name="T41" fmla="*/ 134 w 134"/>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4" h="26">
                    <a:moveTo>
                      <a:pt x="0" y="25"/>
                    </a:moveTo>
                    <a:lnTo>
                      <a:pt x="33" y="22"/>
                    </a:lnTo>
                    <a:lnTo>
                      <a:pt x="60" y="18"/>
                    </a:lnTo>
                    <a:lnTo>
                      <a:pt x="83" y="11"/>
                    </a:lnTo>
                    <a:lnTo>
                      <a:pt x="100" y="7"/>
                    </a:lnTo>
                    <a:lnTo>
                      <a:pt x="117" y="3"/>
                    </a:lnTo>
                    <a:lnTo>
                      <a:pt x="133" y="0"/>
                    </a:lnTo>
                    <a:lnTo>
                      <a:pt x="117" y="0"/>
                    </a:lnTo>
                    <a:lnTo>
                      <a:pt x="105" y="3"/>
                    </a:lnTo>
                    <a:lnTo>
                      <a:pt x="89" y="11"/>
                    </a:lnTo>
                    <a:lnTo>
                      <a:pt x="73" y="14"/>
                    </a:lnTo>
                    <a:lnTo>
                      <a:pt x="38" y="18"/>
                    </a:lnTo>
                    <a:lnTo>
                      <a:pt x="0" y="25"/>
                    </a:lnTo>
                  </a:path>
                </a:pathLst>
              </a:custGeom>
              <a:solidFill>
                <a:srgbClr val="201000"/>
              </a:solidFill>
              <a:ln w="12700" cap="rnd">
                <a:noFill/>
                <a:round/>
                <a:headEnd/>
                <a:tailEnd/>
              </a:ln>
            </p:spPr>
            <p:txBody>
              <a:bodyPr>
                <a:prstTxWarp prst="textNoShape">
                  <a:avLst/>
                </a:prstTxWarp>
              </a:bodyPr>
              <a:lstStyle/>
              <a:p>
                <a:endParaRPr lang="en-US"/>
              </a:p>
            </p:txBody>
          </p:sp>
          <p:sp>
            <p:nvSpPr>
              <p:cNvPr id="180" name="Freeform 167"/>
              <p:cNvSpPr>
                <a:spLocks/>
              </p:cNvSpPr>
              <p:nvPr/>
            </p:nvSpPr>
            <p:spPr bwMode="auto">
              <a:xfrm>
                <a:off x="821" y="2844"/>
                <a:ext cx="43" cy="6"/>
              </a:xfrm>
              <a:custGeom>
                <a:avLst/>
                <a:gdLst>
                  <a:gd name="T0" fmla="*/ 0 w 68"/>
                  <a:gd name="T1" fmla="*/ 5 h 7"/>
                  <a:gd name="T2" fmla="*/ 17 w 68"/>
                  <a:gd name="T3" fmla="*/ 2 h 7"/>
                  <a:gd name="T4" fmla="*/ 30 w 68"/>
                  <a:gd name="T5" fmla="*/ 2 h 7"/>
                  <a:gd name="T6" fmla="*/ 42 w 68"/>
                  <a:gd name="T7" fmla="*/ 0 h 7"/>
                  <a:gd name="T8" fmla="*/ 32 w 68"/>
                  <a:gd name="T9" fmla="*/ 2 h 7"/>
                  <a:gd name="T10" fmla="*/ 10 w 68"/>
                  <a:gd name="T11" fmla="*/ 5 h 7"/>
                  <a:gd name="T12" fmla="*/ 0 w 68"/>
                  <a:gd name="T13" fmla="*/ 5 h 7"/>
                  <a:gd name="T14" fmla="*/ 0 60000 65536"/>
                  <a:gd name="T15" fmla="*/ 0 60000 65536"/>
                  <a:gd name="T16" fmla="*/ 0 60000 65536"/>
                  <a:gd name="T17" fmla="*/ 0 60000 65536"/>
                  <a:gd name="T18" fmla="*/ 0 60000 65536"/>
                  <a:gd name="T19" fmla="*/ 0 60000 65536"/>
                  <a:gd name="T20" fmla="*/ 0 60000 65536"/>
                  <a:gd name="T21" fmla="*/ 0 w 68"/>
                  <a:gd name="T22" fmla="*/ 0 h 7"/>
                  <a:gd name="T23" fmla="*/ 68 w 6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7">
                    <a:moveTo>
                      <a:pt x="0" y="6"/>
                    </a:moveTo>
                    <a:lnTo>
                      <a:pt x="27" y="2"/>
                    </a:lnTo>
                    <a:lnTo>
                      <a:pt x="47" y="2"/>
                    </a:lnTo>
                    <a:lnTo>
                      <a:pt x="67" y="0"/>
                    </a:lnTo>
                    <a:lnTo>
                      <a:pt x="51" y="2"/>
                    </a:lnTo>
                    <a:lnTo>
                      <a:pt x="16" y="6"/>
                    </a:lnTo>
                    <a:lnTo>
                      <a:pt x="0" y="6"/>
                    </a:lnTo>
                  </a:path>
                </a:pathLst>
              </a:custGeom>
              <a:solidFill>
                <a:srgbClr val="201000"/>
              </a:solidFill>
              <a:ln w="12700" cap="rnd">
                <a:noFill/>
                <a:round/>
                <a:headEnd/>
                <a:tailEnd/>
              </a:ln>
            </p:spPr>
            <p:txBody>
              <a:bodyPr>
                <a:prstTxWarp prst="textNoShape">
                  <a:avLst/>
                </a:prstTxWarp>
              </a:bodyPr>
              <a:lstStyle/>
              <a:p>
                <a:endParaRPr lang="en-US"/>
              </a:p>
            </p:txBody>
          </p:sp>
        </p:grpSp>
        <p:grpSp>
          <p:nvGrpSpPr>
            <p:cNvPr id="14" name="Group 168"/>
            <p:cNvGrpSpPr>
              <a:grpSpLocks/>
            </p:cNvGrpSpPr>
            <p:nvPr/>
          </p:nvGrpSpPr>
          <p:grpSpPr bwMode="auto">
            <a:xfrm>
              <a:off x="1973" y="955"/>
              <a:ext cx="2112" cy="1296"/>
              <a:chOff x="2105" y="1111"/>
              <a:chExt cx="2288" cy="1144"/>
            </a:xfrm>
          </p:grpSpPr>
          <p:sp>
            <p:nvSpPr>
              <p:cNvPr id="15" name="Freeform 169"/>
              <p:cNvSpPr>
                <a:spLocks/>
              </p:cNvSpPr>
              <p:nvPr/>
            </p:nvSpPr>
            <p:spPr bwMode="auto">
              <a:xfrm>
                <a:off x="2112" y="1111"/>
                <a:ext cx="2270" cy="1136"/>
              </a:xfrm>
              <a:custGeom>
                <a:avLst/>
                <a:gdLst>
                  <a:gd name="T0" fmla="*/ 934 w 2270"/>
                  <a:gd name="T1" fmla="*/ 5 h 1136"/>
                  <a:gd name="T2" fmla="*/ 898 w 2270"/>
                  <a:gd name="T3" fmla="*/ 23 h 1136"/>
                  <a:gd name="T4" fmla="*/ 854 w 2270"/>
                  <a:gd name="T5" fmla="*/ 73 h 1136"/>
                  <a:gd name="T6" fmla="*/ 790 w 2270"/>
                  <a:gd name="T7" fmla="*/ 113 h 1136"/>
                  <a:gd name="T8" fmla="*/ 696 w 2270"/>
                  <a:gd name="T9" fmla="*/ 124 h 1136"/>
                  <a:gd name="T10" fmla="*/ 624 w 2270"/>
                  <a:gd name="T11" fmla="*/ 146 h 1136"/>
                  <a:gd name="T12" fmla="*/ 567 w 2270"/>
                  <a:gd name="T13" fmla="*/ 198 h 1136"/>
                  <a:gd name="T14" fmla="*/ 603 w 2270"/>
                  <a:gd name="T15" fmla="*/ 277 h 1136"/>
                  <a:gd name="T16" fmla="*/ 453 w 2270"/>
                  <a:gd name="T17" fmla="*/ 322 h 1136"/>
                  <a:gd name="T18" fmla="*/ 431 w 2270"/>
                  <a:gd name="T19" fmla="*/ 424 h 1136"/>
                  <a:gd name="T20" fmla="*/ 389 w 2270"/>
                  <a:gd name="T21" fmla="*/ 513 h 1136"/>
                  <a:gd name="T22" fmla="*/ 309 w 2270"/>
                  <a:gd name="T23" fmla="*/ 559 h 1136"/>
                  <a:gd name="T24" fmla="*/ 265 w 2270"/>
                  <a:gd name="T25" fmla="*/ 644 h 1136"/>
                  <a:gd name="T26" fmla="*/ 165 w 2270"/>
                  <a:gd name="T27" fmla="*/ 678 h 1136"/>
                  <a:gd name="T28" fmla="*/ 44 w 2270"/>
                  <a:gd name="T29" fmla="*/ 729 h 1136"/>
                  <a:gd name="T30" fmla="*/ 22 w 2270"/>
                  <a:gd name="T31" fmla="*/ 796 h 1136"/>
                  <a:gd name="T32" fmla="*/ 80 w 2270"/>
                  <a:gd name="T33" fmla="*/ 853 h 1136"/>
                  <a:gd name="T34" fmla="*/ 173 w 2270"/>
                  <a:gd name="T35" fmla="*/ 915 h 1136"/>
                  <a:gd name="T36" fmla="*/ 259 w 2270"/>
                  <a:gd name="T37" fmla="*/ 898 h 1136"/>
                  <a:gd name="T38" fmla="*/ 367 w 2270"/>
                  <a:gd name="T39" fmla="*/ 865 h 1136"/>
                  <a:gd name="T40" fmla="*/ 510 w 2270"/>
                  <a:gd name="T41" fmla="*/ 848 h 1136"/>
                  <a:gd name="T42" fmla="*/ 646 w 2270"/>
                  <a:gd name="T43" fmla="*/ 780 h 1136"/>
                  <a:gd name="T44" fmla="*/ 674 w 2270"/>
                  <a:gd name="T45" fmla="*/ 853 h 1136"/>
                  <a:gd name="T46" fmla="*/ 546 w 2270"/>
                  <a:gd name="T47" fmla="*/ 881 h 1136"/>
                  <a:gd name="T48" fmla="*/ 445 w 2270"/>
                  <a:gd name="T49" fmla="*/ 943 h 1136"/>
                  <a:gd name="T50" fmla="*/ 460 w 2270"/>
                  <a:gd name="T51" fmla="*/ 1034 h 1136"/>
                  <a:gd name="T52" fmla="*/ 496 w 2270"/>
                  <a:gd name="T53" fmla="*/ 1096 h 1136"/>
                  <a:gd name="T54" fmla="*/ 610 w 2270"/>
                  <a:gd name="T55" fmla="*/ 1112 h 1136"/>
                  <a:gd name="T56" fmla="*/ 754 w 2270"/>
                  <a:gd name="T57" fmla="*/ 1112 h 1136"/>
                  <a:gd name="T58" fmla="*/ 710 w 2270"/>
                  <a:gd name="T59" fmla="*/ 1006 h 1136"/>
                  <a:gd name="T60" fmla="*/ 776 w 2270"/>
                  <a:gd name="T61" fmla="*/ 937 h 1136"/>
                  <a:gd name="T62" fmla="*/ 869 w 2270"/>
                  <a:gd name="T63" fmla="*/ 1011 h 1136"/>
                  <a:gd name="T64" fmla="*/ 926 w 2270"/>
                  <a:gd name="T65" fmla="*/ 937 h 1136"/>
                  <a:gd name="T66" fmla="*/ 1005 w 2270"/>
                  <a:gd name="T67" fmla="*/ 881 h 1136"/>
                  <a:gd name="T68" fmla="*/ 1049 w 2270"/>
                  <a:gd name="T69" fmla="*/ 763 h 1136"/>
                  <a:gd name="T70" fmla="*/ 1063 w 2270"/>
                  <a:gd name="T71" fmla="*/ 865 h 1136"/>
                  <a:gd name="T72" fmla="*/ 1099 w 2270"/>
                  <a:gd name="T73" fmla="*/ 943 h 1136"/>
                  <a:gd name="T74" fmla="*/ 1178 w 2270"/>
                  <a:gd name="T75" fmla="*/ 989 h 1136"/>
                  <a:gd name="T76" fmla="*/ 1264 w 2270"/>
                  <a:gd name="T77" fmla="*/ 1051 h 1136"/>
                  <a:gd name="T78" fmla="*/ 1379 w 2270"/>
                  <a:gd name="T79" fmla="*/ 1112 h 1136"/>
                  <a:gd name="T80" fmla="*/ 1516 w 2270"/>
                  <a:gd name="T81" fmla="*/ 1107 h 1136"/>
                  <a:gd name="T82" fmla="*/ 1588 w 2270"/>
                  <a:gd name="T83" fmla="*/ 1034 h 1136"/>
                  <a:gd name="T84" fmla="*/ 1716 w 2270"/>
                  <a:gd name="T85" fmla="*/ 1017 h 1136"/>
                  <a:gd name="T86" fmla="*/ 1738 w 2270"/>
                  <a:gd name="T87" fmla="*/ 881 h 1136"/>
                  <a:gd name="T88" fmla="*/ 1666 w 2270"/>
                  <a:gd name="T89" fmla="*/ 830 h 1136"/>
                  <a:gd name="T90" fmla="*/ 1854 w 2270"/>
                  <a:gd name="T91" fmla="*/ 830 h 1136"/>
                  <a:gd name="T92" fmla="*/ 2004 w 2270"/>
                  <a:gd name="T93" fmla="*/ 932 h 1136"/>
                  <a:gd name="T94" fmla="*/ 2161 w 2270"/>
                  <a:gd name="T95" fmla="*/ 965 h 1136"/>
                  <a:gd name="T96" fmla="*/ 2241 w 2270"/>
                  <a:gd name="T97" fmla="*/ 830 h 1136"/>
                  <a:gd name="T98" fmla="*/ 2183 w 2270"/>
                  <a:gd name="T99" fmla="*/ 700 h 1136"/>
                  <a:gd name="T100" fmla="*/ 2054 w 2270"/>
                  <a:gd name="T101" fmla="*/ 604 h 1136"/>
                  <a:gd name="T102" fmla="*/ 1925 w 2270"/>
                  <a:gd name="T103" fmla="*/ 582 h 1136"/>
                  <a:gd name="T104" fmla="*/ 1904 w 2270"/>
                  <a:gd name="T105" fmla="*/ 480 h 1136"/>
                  <a:gd name="T106" fmla="*/ 1896 w 2270"/>
                  <a:gd name="T107" fmla="*/ 401 h 1136"/>
                  <a:gd name="T108" fmla="*/ 1796 w 2270"/>
                  <a:gd name="T109" fmla="*/ 311 h 1136"/>
                  <a:gd name="T110" fmla="*/ 1760 w 2270"/>
                  <a:gd name="T111" fmla="*/ 152 h 1136"/>
                  <a:gd name="T112" fmla="*/ 1645 w 2270"/>
                  <a:gd name="T113" fmla="*/ 113 h 1136"/>
                  <a:gd name="T114" fmla="*/ 1473 w 2270"/>
                  <a:gd name="T115" fmla="*/ 39 h 1136"/>
                  <a:gd name="T116" fmla="*/ 1329 w 2270"/>
                  <a:gd name="T117" fmla="*/ 0 h 1136"/>
                  <a:gd name="T118" fmla="*/ 1214 w 2270"/>
                  <a:gd name="T119" fmla="*/ 61 h 1136"/>
                  <a:gd name="T120" fmla="*/ 1069 w 2270"/>
                  <a:gd name="T121" fmla="*/ 23 h 11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70"/>
                  <a:gd name="T184" fmla="*/ 0 h 1136"/>
                  <a:gd name="T185" fmla="*/ 2270 w 2270"/>
                  <a:gd name="T186" fmla="*/ 1136 h 11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70" h="1136">
                    <a:moveTo>
                      <a:pt x="1005" y="39"/>
                    </a:moveTo>
                    <a:lnTo>
                      <a:pt x="977" y="23"/>
                    </a:lnTo>
                    <a:lnTo>
                      <a:pt x="934" y="5"/>
                    </a:lnTo>
                    <a:lnTo>
                      <a:pt x="898" y="5"/>
                    </a:lnTo>
                    <a:lnTo>
                      <a:pt x="912" y="16"/>
                    </a:lnTo>
                    <a:lnTo>
                      <a:pt x="898" y="23"/>
                    </a:lnTo>
                    <a:lnTo>
                      <a:pt x="854" y="39"/>
                    </a:lnTo>
                    <a:lnTo>
                      <a:pt x="854" y="56"/>
                    </a:lnTo>
                    <a:lnTo>
                      <a:pt x="854" y="73"/>
                    </a:lnTo>
                    <a:lnTo>
                      <a:pt x="826" y="90"/>
                    </a:lnTo>
                    <a:lnTo>
                      <a:pt x="812" y="107"/>
                    </a:lnTo>
                    <a:lnTo>
                      <a:pt x="790" y="113"/>
                    </a:lnTo>
                    <a:lnTo>
                      <a:pt x="754" y="101"/>
                    </a:lnTo>
                    <a:lnTo>
                      <a:pt x="718" y="101"/>
                    </a:lnTo>
                    <a:lnTo>
                      <a:pt x="696" y="124"/>
                    </a:lnTo>
                    <a:lnTo>
                      <a:pt x="660" y="118"/>
                    </a:lnTo>
                    <a:lnTo>
                      <a:pt x="639" y="124"/>
                    </a:lnTo>
                    <a:lnTo>
                      <a:pt x="624" y="146"/>
                    </a:lnTo>
                    <a:lnTo>
                      <a:pt x="589" y="152"/>
                    </a:lnTo>
                    <a:lnTo>
                      <a:pt x="567" y="170"/>
                    </a:lnTo>
                    <a:lnTo>
                      <a:pt x="567" y="198"/>
                    </a:lnTo>
                    <a:lnTo>
                      <a:pt x="582" y="231"/>
                    </a:lnTo>
                    <a:lnTo>
                      <a:pt x="603" y="248"/>
                    </a:lnTo>
                    <a:lnTo>
                      <a:pt x="603" y="277"/>
                    </a:lnTo>
                    <a:lnTo>
                      <a:pt x="532" y="294"/>
                    </a:lnTo>
                    <a:lnTo>
                      <a:pt x="474" y="294"/>
                    </a:lnTo>
                    <a:lnTo>
                      <a:pt x="453" y="322"/>
                    </a:lnTo>
                    <a:lnTo>
                      <a:pt x="439" y="372"/>
                    </a:lnTo>
                    <a:lnTo>
                      <a:pt x="439" y="413"/>
                    </a:lnTo>
                    <a:lnTo>
                      <a:pt x="431" y="424"/>
                    </a:lnTo>
                    <a:lnTo>
                      <a:pt x="425" y="452"/>
                    </a:lnTo>
                    <a:lnTo>
                      <a:pt x="439" y="491"/>
                    </a:lnTo>
                    <a:lnTo>
                      <a:pt x="389" y="513"/>
                    </a:lnTo>
                    <a:lnTo>
                      <a:pt x="353" y="513"/>
                    </a:lnTo>
                    <a:lnTo>
                      <a:pt x="323" y="548"/>
                    </a:lnTo>
                    <a:lnTo>
                      <a:pt x="309" y="559"/>
                    </a:lnTo>
                    <a:lnTo>
                      <a:pt x="273" y="582"/>
                    </a:lnTo>
                    <a:lnTo>
                      <a:pt x="265" y="615"/>
                    </a:lnTo>
                    <a:lnTo>
                      <a:pt x="265" y="644"/>
                    </a:lnTo>
                    <a:lnTo>
                      <a:pt x="237" y="661"/>
                    </a:lnTo>
                    <a:lnTo>
                      <a:pt x="230" y="683"/>
                    </a:lnTo>
                    <a:lnTo>
                      <a:pt x="165" y="678"/>
                    </a:lnTo>
                    <a:lnTo>
                      <a:pt x="108" y="695"/>
                    </a:lnTo>
                    <a:lnTo>
                      <a:pt x="65" y="711"/>
                    </a:lnTo>
                    <a:lnTo>
                      <a:pt x="44" y="729"/>
                    </a:lnTo>
                    <a:lnTo>
                      <a:pt x="8" y="752"/>
                    </a:lnTo>
                    <a:lnTo>
                      <a:pt x="0" y="780"/>
                    </a:lnTo>
                    <a:lnTo>
                      <a:pt x="22" y="796"/>
                    </a:lnTo>
                    <a:lnTo>
                      <a:pt x="44" y="813"/>
                    </a:lnTo>
                    <a:lnTo>
                      <a:pt x="44" y="836"/>
                    </a:lnTo>
                    <a:lnTo>
                      <a:pt x="80" y="853"/>
                    </a:lnTo>
                    <a:lnTo>
                      <a:pt x="94" y="893"/>
                    </a:lnTo>
                    <a:lnTo>
                      <a:pt x="130" y="932"/>
                    </a:lnTo>
                    <a:lnTo>
                      <a:pt x="173" y="915"/>
                    </a:lnTo>
                    <a:lnTo>
                      <a:pt x="209" y="887"/>
                    </a:lnTo>
                    <a:lnTo>
                      <a:pt x="237" y="887"/>
                    </a:lnTo>
                    <a:lnTo>
                      <a:pt x="259" y="898"/>
                    </a:lnTo>
                    <a:lnTo>
                      <a:pt x="287" y="926"/>
                    </a:lnTo>
                    <a:lnTo>
                      <a:pt x="331" y="898"/>
                    </a:lnTo>
                    <a:lnTo>
                      <a:pt x="367" y="865"/>
                    </a:lnTo>
                    <a:lnTo>
                      <a:pt x="409" y="865"/>
                    </a:lnTo>
                    <a:lnTo>
                      <a:pt x="460" y="865"/>
                    </a:lnTo>
                    <a:lnTo>
                      <a:pt x="510" y="848"/>
                    </a:lnTo>
                    <a:lnTo>
                      <a:pt x="532" y="813"/>
                    </a:lnTo>
                    <a:lnTo>
                      <a:pt x="603" y="780"/>
                    </a:lnTo>
                    <a:lnTo>
                      <a:pt x="646" y="780"/>
                    </a:lnTo>
                    <a:lnTo>
                      <a:pt x="668" y="791"/>
                    </a:lnTo>
                    <a:lnTo>
                      <a:pt x="690" y="813"/>
                    </a:lnTo>
                    <a:lnTo>
                      <a:pt x="674" y="853"/>
                    </a:lnTo>
                    <a:lnTo>
                      <a:pt x="632" y="865"/>
                    </a:lnTo>
                    <a:lnTo>
                      <a:pt x="582" y="865"/>
                    </a:lnTo>
                    <a:lnTo>
                      <a:pt x="546" y="881"/>
                    </a:lnTo>
                    <a:lnTo>
                      <a:pt x="539" y="898"/>
                    </a:lnTo>
                    <a:lnTo>
                      <a:pt x="489" y="943"/>
                    </a:lnTo>
                    <a:lnTo>
                      <a:pt x="445" y="943"/>
                    </a:lnTo>
                    <a:lnTo>
                      <a:pt x="409" y="965"/>
                    </a:lnTo>
                    <a:lnTo>
                      <a:pt x="425" y="1000"/>
                    </a:lnTo>
                    <a:lnTo>
                      <a:pt x="460" y="1034"/>
                    </a:lnTo>
                    <a:lnTo>
                      <a:pt x="445" y="1051"/>
                    </a:lnTo>
                    <a:lnTo>
                      <a:pt x="445" y="1067"/>
                    </a:lnTo>
                    <a:lnTo>
                      <a:pt x="496" y="1096"/>
                    </a:lnTo>
                    <a:lnTo>
                      <a:pt x="503" y="1124"/>
                    </a:lnTo>
                    <a:lnTo>
                      <a:pt x="560" y="1135"/>
                    </a:lnTo>
                    <a:lnTo>
                      <a:pt x="610" y="1112"/>
                    </a:lnTo>
                    <a:lnTo>
                      <a:pt x="646" y="1112"/>
                    </a:lnTo>
                    <a:lnTo>
                      <a:pt x="690" y="1130"/>
                    </a:lnTo>
                    <a:lnTo>
                      <a:pt x="754" y="1112"/>
                    </a:lnTo>
                    <a:lnTo>
                      <a:pt x="776" y="1079"/>
                    </a:lnTo>
                    <a:lnTo>
                      <a:pt x="754" y="1045"/>
                    </a:lnTo>
                    <a:lnTo>
                      <a:pt x="710" y="1006"/>
                    </a:lnTo>
                    <a:lnTo>
                      <a:pt x="710" y="965"/>
                    </a:lnTo>
                    <a:lnTo>
                      <a:pt x="732" y="932"/>
                    </a:lnTo>
                    <a:lnTo>
                      <a:pt x="776" y="937"/>
                    </a:lnTo>
                    <a:lnTo>
                      <a:pt x="790" y="983"/>
                    </a:lnTo>
                    <a:lnTo>
                      <a:pt x="826" y="1022"/>
                    </a:lnTo>
                    <a:lnTo>
                      <a:pt x="869" y="1011"/>
                    </a:lnTo>
                    <a:lnTo>
                      <a:pt x="912" y="1017"/>
                    </a:lnTo>
                    <a:lnTo>
                      <a:pt x="941" y="989"/>
                    </a:lnTo>
                    <a:lnTo>
                      <a:pt x="926" y="937"/>
                    </a:lnTo>
                    <a:lnTo>
                      <a:pt x="926" y="904"/>
                    </a:lnTo>
                    <a:lnTo>
                      <a:pt x="962" y="904"/>
                    </a:lnTo>
                    <a:lnTo>
                      <a:pt x="1005" y="881"/>
                    </a:lnTo>
                    <a:lnTo>
                      <a:pt x="1013" y="824"/>
                    </a:lnTo>
                    <a:lnTo>
                      <a:pt x="1005" y="791"/>
                    </a:lnTo>
                    <a:lnTo>
                      <a:pt x="1049" y="763"/>
                    </a:lnTo>
                    <a:lnTo>
                      <a:pt x="1063" y="780"/>
                    </a:lnTo>
                    <a:lnTo>
                      <a:pt x="1049" y="813"/>
                    </a:lnTo>
                    <a:lnTo>
                      <a:pt x="1063" y="865"/>
                    </a:lnTo>
                    <a:lnTo>
                      <a:pt x="1055" y="915"/>
                    </a:lnTo>
                    <a:lnTo>
                      <a:pt x="1069" y="955"/>
                    </a:lnTo>
                    <a:lnTo>
                      <a:pt x="1099" y="943"/>
                    </a:lnTo>
                    <a:lnTo>
                      <a:pt x="1121" y="949"/>
                    </a:lnTo>
                    <a:lnTo>
                      <a:pt x="1135" y="983"/>
                    </a:lnTo>
                    <a:lnTo>
                      <a:pt x="1178" y="989"/>
                    </a:lnTo>
                    <a:lnTo>
                      <a:pt x="1178" y="1017"/>
                    </a:lnTo>
                    <a:lnTo>
                      <a:pt x="1200" y="1062"/>
                    </a:lnTo>
                    <a:lnTo>
                      <a:pt x="1264" y="1051"/>
                    </a:lnTo>
                    <a:lnTo>
                      <a:pt x="1300" y="1084"/>
                    </a:lnTo>
                    <a:lnTo>
                      <a:pt x="1350" y="1130"/>
                    </a:lnTo>
                    <a:lnTo>
                      <a:pt x="1379" y="1112"/>
                    </a:lnTo>
                    <a:lnTo>
                      <a:pt x="1415" y="1112"/>
                    </a:lnTo>
                    <a:lnTo>
                      <a:pt x="1459" y="1130"/>
                    </a:lnTo>
                    <a:lnTo>
                      <a:pt x="1516" y="1107"/>
                    </a:lnTo>
                    <a:lnTo>
                      <a:pt x="1531" y="1062"/>
                    </a:lnTo>
                    <a:lnTo>
                      <a:pt x="1531" y="1034"/>
                    </a:lnTo>
                    <a:lnTo>
                      <a:pt x="1588" y="1034"/>
                    </a:lnTo>
                    <a:lnTo>
                      <a:pt x="1645" y="1017"/>
                    </a:lnTo>
                    <a:lnTo>
                      <a:pt x="1680" y="1017"/>
                    </a:lnTo>
                    <a:lnTo>
                      <a:pt x="1716" y="1017"/>
                    </a:lnTo>
                    <a:lnTo>
                      <a:pt x="1730" y="965"/>
                    </a:lnTo>
                    <a:lnTo>
                      <a:pt x="1760" y="932"/>
                    </a:lnTo>
                    <a:lnTo>
                      <a:pt x="1738" y="881"/>
                    </a:lnTo>
                    <a:lnTo>
                      <a:pt x="1702" y="881"/>
                    </a:lnTo>
                    <a:lnTo>
                      <a:pt x="1702" y="836"/>
                    </a:lnTo>
                    <a:lnTo>
                      <a:pt x="1666" y="830"/>
                    </a:lnTo>
                    <a:lnTo>
                      <a:pt x="1746" y="820"/>
                    </a:lnTo>
                    <a:lnTo>
                      <a:pt x="1788" y="848"/>
                    </a:lnTo>
                    <a:lnTo>
                      <a:pt x="1854" y="830"/>
                    </a:lnTo>
                    <a:lnTo>
                      <a:pt x="1918" y="853"/>
                    </a:lnTo>
                    <a:lnTo>
                      <a:pt x="1982" y="858"/>
                    </a:lnTo>
                    <a:lnTo>
                      <a:pt x="2004" y="932"/>
                    </a:lnTo>
                    <a:lnTo>
                      <a:pt x="2047" y="937"/>
                    </a:lnTo>
                    <a:lnTo>
                      <a:pt x="2105" y="960"/>
                    </a:lnTo>
                    <a:lnTo>
                      <a:pt x="2161" y="965"/>
                    </a:lnTo>
                    <a:lnTo>
                      <a:pt x="2219" y="937"/>
                    </a:lnTo>
                    <a:lnTo>
                      <a:pt x="2269" y="898"/>
                    </a:lnTo>
                    <a:lnTo>
                      <a:pt x="2241" y="830"/>
                    </a:lnTo>
                    <a:lnTo>
                      <a:pt x="2191" y="796"/>
                    </a:lnTo>
                    <a:lnTo>
                      <a:pt x="2213" y="767"/>
                    </a:lnTo>
                    <a:lnTo>
                      <a:pt x="2183" y="700"/>
                    </a:lnTo>
                    <a:lnTo>
                      <a:pt x="2169" y="661"/>
                    </a:lnTo>
                    <a:lnTo>
                      <a:pt x="2125" y="615"/>
                    </a:lnTo>
                    <a:lnTo>
                      <a:pt x="2054" y="604"/>
                    </a:lnTo>
                    <a:lnTo>
                      <a:pt x="1968" y="644"/>
                    </a:lnTo>
                    <a:lnTo>
                      <a:pt x="1890" y="627"/>
                    </a:lnTo>
                    <a:lnTo>
                      <a:pt x="1925" y="582"/>
                    </a:lnTo>
                    <a:lnTo>
                      <a:pt x="1997" y="548"/>
                    </a:lnTo>
                    <a:lnTo>
                      <a:pt x="1982" y="497"/>
                    </a:lnTo>
                    <a:lnTo>
                      <a:pt x="1904" y="480"/>
                    </a:lnTo>
                    <a:lnTo>
                      <a:pt x="1854" y="480"/>
                    </a:lnTo>
                    <a:lnTo>
                      <a:pt x="1868" y="441"/>
                    </a:lnTo>
                    <a:lnTo>
                      <a:pt x="1896" y="401"/>
                    </a:lnTo>
                    <a:lnTo>
                      <a:pt x="1890" y="339"/>
                    </a:lnTo>
                    <a:lnTo>
                      <a:pt x="1838" y="311"/>
                    </a:lnTo>
                    <a:lnTo>
                      <a:pt x="1796" y="311"/>
                    </a:lnTo>
                    <a:lnTo>
                      <a:pt x="1796" y="259"/>
                    </a:lnTo>
                    <a:lnTo>
                      <a:pt x="1796" y="214"/>
                    </a:lnTo>
                    <a:lnTo>
                      <a:pt x="1760" y="152"/>
                    </a:lnTo>
                    <a:lnTo>
                      <a:pt x="1730" y="113"/>
                    </a:lnTo>
                    <a:lnTo>
                      <a:pt x="1696" y="113"/>
                    </a:lnTo>
                    <a:lnTo>
                      <a:pt x="1645" y="113"/>
                    </a:lnTo>
                    <a:lnTo>
                      <a:pt x="1580" y="61"/>
                    </a:lnTo>
                    <a:lnTo>
                      <a:pt x="1516" y="28"/>
                    </a:lnTo>
                    <a:lnTo>
                      <a:pt x="1473" y="39"/>
                    </a:lnTo>
                    <a:lnTo>
                      <a:pt x="1415" y="23"/>
                    </a:lnTo>
                    <a:lnTo>
                      <a:pt x="1393" y="0"/>
                    </a:lnTo>
                    <a:lnTo>
                      <a:pt x="1329" y="0"/>
                    </a:lnTo>
                    <a:lnTo>
                      <a:pt x="1286" y="0"/>
                    </a:lnTo>
                    <a:lnTo>
                      <a:pt x="1214" y="56"/>
                    </a:lnTo>
                    <a:lnTo>
                      <a:pt x="1214" y="61"/>
                    </a:lnTo>
                    <a:lnTo>
                      <a:pt x="1200" y="5"/>
                    </a:lnTo>
                    <a:lnTo>
                      <a:pt x="1091" y="0"/>
                    </a:lnTo>
                    <a:lnTo>
                      <a:pt x="1069" y="23"/>
                    </a:lnTo>
                    <a:lnTo>
                      <a:pt x="1005" y="39"/>
                    </a:lnTo>
                  </a:path>
                </a:pathLst>
              </a:custGeom>
              <a:solidFill>
                <a:srgbClr val="3F5F00"/>
              </a:solidFill>
              <a:ln w="12700" cap="rnd">
                <a:noFill/>
                <a:round/>
                <a:headEnd/>
                <a:tailEnd/>
              </a:ln>
            </p:spPr>
            <p:txBody>
              <a:bodyPr>
                <a:prstTxWarp prst="textNoShape">
                  <a:avLst/>
                </a:prstTxWarp>
              </a:bodyPr>
              <a:lstStyle/>
              <a:p>
                <a:endParaRPr lang="en-US"/>
              </a:p>
            </p:txBody>
          </p:sp>
          <p:sp>
            <p:nvSpPr>
              <p:cNvPr id="16" name="Freeform 170"/>
              <p:cNvSpPr>
                <a:spLocks/>
              </p:cNvSpPr>
              <p:nvPr/>
            </p:nvSpPr>
            <p:spPr bwMode="auto">
              <a:xfrm>
                <a:off x="2112" y="1111"/>
                <a:ext cx="2270" cy="1136"/>
              </a:xfrm>
              <a:custGeom>
                <a:avLst/>
                <a:gdLst>
                  <a:gd name="T0" fmla="*/ 898 w 2270"/>
                  <a:gd name="T1" fmla="*/ 23 h 1136"/>
                  <a:gd name="T2" fmla="*/ 790 w 2270"/>
                  <a:gd name="T3" fmla="*/ 113 h 1136"/>
                  <a:gd name="T4" fmla="*/ 624 w 2270"/>
                  <a:gd name="T5" fmla="*/ 146 h 1136"/>
                  <a:gd name="T6" fmla="*/ 668 w 2270"/>
                  <a:gd name="T7" fmla="*/ 311 h 1136"/>
                  <a:gd name="T8" fmla="*/ 481 w 2270"/>
                  <a:gd name="T9" fmla="*/ 413 h 1136"/>
                  <a:gd name="T10" fmla="*/ 323 w 2270"/>
                  <a:gd name="T11" fmla="*/ 548 h 1136"/>
                  <a:gd name="T12" fmla="*/ 230 w 2270"/>
                  <a:gd name="T13" fmla="*/ 683 h 1136"/>
                  <a:gd name="T14" fmla="*/ 0 w 2270"/>
                  <a:gd name="T15" fmla="*/ 780 h 1136"/>
                  <a:gd name="T16" fmla="*/ 130 w 2270"/>
                  <a:gd name="T17" fmla="*/ 932 h 1136"/>
                  <a:gd name="T18" fmla="*/ 331 w 2270"/>
                  <a:gd name="T19" fmla="*/ 898 h 1136"/>
                  <a:gd name="T20" fmla="*/ 603 w 2270"/>
                  <a:gd name="T21" fmla="*/ 780 h 1136"/>
                  <a:gd name="T22" fmla="*/ 439 w 2270"/>
                  <a:gd name="T23" fmla="*/ 695 h 1136"/>
                  <a:gd name="T24" fmla="*/ 596 w 2270"/>
                  <a:gd name="T25" fmla="*/ 678 h 1136"/>
                  <a:gd name="T26" fmla="*/ 668 w 2270"/>
                  <a:gd name="T27" fmla="*/ 644 h 1136"/>
                  <a:gd name="T28" fmla="*/ 798 w 2270"/>
                  <a:gd name="T29" fmla="*/ 655 h 1136"/>
                  <a:gd name="T30" fmla="*/ 948 w 2270"/>
                  <a:gd name="T31" fmla="*/ 723 h 1136"/>
                  <a:gd name="T32" fmla="*/ 754 w 2270"/>
                  <a:gd name="T33" fmla="*/ 711 h 1136"/>
                  <a:gd name="T34" fmla="*/ 654 w 2270"/>
                  <a:gd name="T35" fmla="*/ 746 h 1136"/>
                  <a:gd name="T36" fmla="*/ 546 w 2270"/>
                  <a:gd name="T37" fmla="*/ 881 h 1136"/>
                  <a:gd name="T38" fmla="*/ 460 w 2270"/>
                  <a:gd name="T39" fmla="*/ 1034 h 1136"/>
                  <a:gd name="T40" fmla="*/ 610 w 2270"/>
                  <a:gd name="T41" fmla="*/ 1112 h 1136"/>
                  <a:gd name="T42" fmla="*/ 710 w 2270"/>
                  <a:gd name="T43" fmla="*/ 1006 h 1136"/>
                  <a:gd name="T44" fmla="*/ 869 w 2270"/>
                  <a:gd name="T45" fmla="*/ 1011 h 1136"/>
                  <a:gd name="T46" fmla="*/ 1005 w 2270"/>
                  <a:gd name="T47" fmla="*/ 881 h 1136"/>
                  <a:gd name="T48" fmla="*/ 1063 w 2270"/>
                  <a:gd name="T49" fmla="*/ 865 h 1136"/>
                  <a:gd name="T50" fmla="*/ 1178 w 2270"/>
                  <a:gd name="T51" fmla="*/ 989 h 1136"/>
                  <a:gd name="T52" fmla="*/ 1379 w 2270"/>
                  <a:gd name="T53" fmla="*/ 1112 h 1136"/>
                  <a:gd name="T54" fmla="*/ 1588 w 2270"/>
                  <a:gd name="T55" fmla="*/ 1034 h 1136"/>
                  <a:gd name="T56" fmla="*/ 1738 w 2270"/>
                  <a:gd name="T57" fmla="*/ 881 h 1136"/>
                  <a:gd name="T58" fmla="*/ 1854 w 2270"/>
                  <a:gd name="T59" fmla="*/ 830 h 1136"/>
                  <a:gd name="T60" fmla="*/ 2161 w 2270"/>
                  <a:gd name="T61" fmla="*/ 965 h 1136"/>
                  <a:gd name="T62" fmla="*/ 2183 w 2270"/>
                  <a:gd name="T63" fmla="*/ 700 h 1136"/>
                  <a:gd name="T64" fmla="*/ 1925 w 2270"/>
                  <a:gd name="T65" fmla="*/ 582 h 1136"/>
                  <a:gd name="T66" fmla="*/ 1896 w 2270"/>
                  <a:gd name="T67" fmla="*/ 401 h 1136"/>
                  <a:gd name="T68" fmla="*/ 1760 w 2270"/>
                  <a:gd name="T69" fmla="*/ 152 h 1136"/>
                  <a:gd name="T70" fmla="*/ 1473 w 2270"/>
                  <a:gd name="T71" fmla="*/ 39 h 1136"/>
                  <a:gd name="T72" fmla="*/ 1200 w 2270"/>
                  <a:gd name="T73" fmla="*/ 254 h 1136"/>
                  <a:gd name="T74" fmla="*/ 1149 w 2270"/>
                  <a:gd name="T75" fmla="*/ 389 h 1136"/>
                  <a:gd name="T76" fmla="*/ 1357 w 2270"/>
                  <a:gd name="T77" fmla="*/ 485 h 1136"/>
                  <a:gd name="T78" fmla="*/ 1336 w 2270"/>
                  <a:gd name="T79" fmla="*/ 378 h 1136"/>
                  <a:gd name="T80" fmla="*/ 1516 w 2270"/>
                  <a:gd name="T81" fmla="*/ 287 h 1136"/>
                  <a:gd name="T82" fmla="*/ 1495 w 2270"/>
                  <a:gd name="T83" fmla="*/ 463 h 1136"/>
                  <a:gd name="T84" fmla="*/ 1365 w 2270"/>
                  <a:gd name="T85" fmla="*/ 537 h 1136"/>
                  <a:gd name="T86" fmla="*/ 1465 w 2270"/>
                  <a:gd name="T87" fmla="*/ 576 h 1136"/>
                  <a:gd name="T88" fmla="*/ 1408 w 2270"/>
                  <a:gd name="T89" fmla="*/ 723 h 1136"/>
                  <a:gd name="T90" fmla="*/ 1595 w 2270"/>
                  <a:gd name="T91" fmla="*/ 729 h 1136"/>
                  <a:gd name="T92" fmla="*/ 1523 w 2270"/>
                  <a:gd name="T93" fmla="*/ 774 h 1136"/>
                  <a:gd name="T94" fmla="*/ 1423 w 2270"/>
                  <a:gd name="T95" fmla="*/ 808 h 1136"/>
                  <a:gd name="T96" fmla="*/ 1350 w 2270"/>
                  <a:gd name="T97" fmla="*/ 706 h 1136"/>
                  <a:gd name="T98" fmla="*/ 1243 w 2270"/>
                  <a:gd name="T99" fmla="*/ 570 h 1136"/>
                  <a:gd name="T100" fmla="*/ 1127 w 2270"/>
                  <a:gd name="T101" fmla="*/ 474 h 1136"/>
                  <a:gd name="T102" fmla="*/ 1049 w 2270"/>
                  <a:gd name="T103" fmla="*/ 344 h 1136"/>
                  <a:gd name="T104" fmla="*/ 991 w 2270"/>
                  <a:gd name="T105" fmla="*/ 282 h 1136"/>
                  <a:gd name="T106" fmla="*/ 1033 w 2270"/>
                  <a:gd name="T107" fmla="*/ 198 h 1136"/>
                  <a:gd name="T108" fmla="*/ 1091 w 2270"/>
                  <a:gd name="T109" fmla="*/ 0 h 11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270"/>
                  <a:gd name="T166" fmla="*/ 0 h 1136"/>
                  <a:gd name="T167" fmla="*/ 2270 w 2270"/>
                  <a:gd name="T168" fmla="*/ 1136 h 11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270" h="1136">
                    <a:moveTo>
                      <a:pt x="1005" y="39"/>
                    </a:moveTo>
                    <a:lnTo>
                      <a:pt x="977" y="23"/>
                    </a:lnTo>
                    <a:lnTo>
                      <a:pt x="934" y="5"/>
                    </a:lnTo>
                    <a:lnTo>
                      <a:pt x="898" y="5"/>
                    </a:lnTo>
                    <a:lnTo>
                      <a:pt x="912" y="16"/>
                    </a:lnTo>
                    <a:lnTo>
                      <a:pt x="898" y="23"/>
                    </a:lnTo>
                    <a:lnTo>
                      <a:pt x="854" y="39"/>
                    </a:lnTo>
                    <a:lnTo>
                      <a:pt x="854" y="56"/>
                    </a:lnTo>
                    <a:lnTo>
                      <a:pt x="854" y="73"/>
                    </a:lnTo>
                    <a:lnTo>
                      <a:pt x="826" y="90"/>
                    </a:lnTo>
                    <a:lnTo>
                      <a:pt x="812" y="107"/>
                    </a:lnTo>
                    <a:lnTo>
                      <a:pt x="790" y="113"/>
                    </a:lnTo>
                    <a:lnTo>
                      <a:pt x="754" y="101"/>
                    </a:lnTo>
                    <a:lnTo>
                      <a:pt x="718" y="101"/>
                    </a:lnTo>
                    <a:lnTo>
                      <a:pt x="696" y="124"/>
                    </a:lnTo>
                    <a:lnTo>
                      <a:pt x="660" y="118"/>
                    </a:lnTo>
                    <a:lnTo>
                      <a:pt x="639" y="124"/>
                    </a:lnTo>
                    <a:lnTo>
                      <a:pt x="624" y="146"/>
                    </a:lnTo>
                    <a:lnTo>
                      <a:pt x="589" y="152"/>
                    </a:lnTo>
                    <a:lnTo>
                      <a:pt x="567" y="170"/>
                    </a:lnTo>
                    <a:lnTo>
                      <a:pt x="567" y="198"/>
                    </a:lnTo>
                    <a:lnTo>
                      <a:pt x="582" y="231"/>
                    </a:lnTo>
                    <a:lnTo>
                      <a:pt x="603" y="248"/>
                    </a:lnTo>
                    <a:lnTo>
                      <a:pt x="668" y="311"/>
                    </a:lnTo>
                    <a:lnTo>
                      <a:pt x="646" y="344"/>
                    </a:lnTo>
                    <a:lnTo>
                      <a:pt x="624" y="372"/>
                    </a:lnTo>
                    <a:lnTo>
                      <a:pt x="668" y="401"/>
                    </a:lnTo>
                    <a:lnTo>
                      <a:pt x="596" y="418"/>
                    </a:lnTo>
                    <a:lnTo>
                      <a:pt x="510" y="378"/>
                    </a:lnTo>
                    <a:lnTo>
                      <a:pt x="481" y="413"/>
                    </a:lnTo>
                    <a:lnTo>
                      <a:pt x="431" y="424"/>
                    </a:lnTo>
                    <a:lnTo>
                      <a:pt x="425" y="452"/>
                    </a:lnTo>
                    <a:lnTo>
                      <a:pt x="439" y="491"/>
                    </a:lnTo>
                    <a:lnTo>
                      <a:pt x="389" y="513"/>
                    </a:lnTo>
                    <a:lnTo>
                      <a:pt x="353" y="513"/>
                    </a:lnTo>
                    <a:lnTo>
                      <a:pt x="323" y="548"/>
                    </a:lnTo>
                    <a:lnTo>
                      <a:pt x="309" y="559"/>
                    </a:lnTo>
                    <a:lnTo>
                      <a:pt x="273" y="582"/>
                    </a:lnTo>
                    <a:lnTo>
                      <a:pt x="265" y="615"/>
                    </a:lnTo>
                    <a:lnTo>
                      <a:pt x="265" y="644"/>
                    </a:lnTo>
                    <a:lnTo>
                      <a:pt x="237" y="661"/>
                    </a:lnTo>
                    <a:lnTo>
                      <a:pt x="230" y="683"/>
                    </a:lnTo>
                    <a:lnTo>
                      <a:pt x="165" y="678"/>
                    </a:lnTo>
                    <a:lnTo>
                      <a:pt x="108" y="695"/>
                    </a:lnTo>
                    <a:lnTo>
                      <a:pt x="65" y="711"/>
                    </a:lnTo>
                    <a:lnTo>
                      <a:pt x="44" y="729"/>
                    </a:lnTo>
                    <a:lnTo>
                      <a:pt x="8" y="752"/>
                    </a:lnTo>
                    <a:lnTo>
                      <a:pt x="0" y="780"/>
                    </a:lnTo>
                    <a:lnTo>
                      <a:pt x="22" y="796"/>
                    </a:lnTo>
                    <a:lnTo>
                      <a:pt x="44" y="813"/>
                    </a:lnTo>
                    <a:lnTo>
                      <a:pt x="44" y="836"/>
                    </a:lnTo>
                    <a:lnTo>
                      <a:pt x="80" y="853"/>
                    </a:lnTo>
                    <a:lnTo>
                      <a:pt x="94" y="893"/>
                    </a:lnTo>
                    <a:lnTo>
                      <a:pt x="130" y="932"/>
                    </a:lnTo>
                    <a:lnTo>
                      <a:pt x="173" y="915"/>
                    </a:lnTo>
                    <a:lnTo>
                      <a:pt x="209" y="887"/>
                    </a:lnTo>
                    <a:lnTo>
                      <a:pt x="237" y="887"/>
                    </a:lnTo>
                    <a:lnTo>
                      <a:pt x="259" y="898"/>
                    </a:lnTo>
                    <a:lnTo>
                      <a:pt x="287" y="926"/>
                    </a:lnTo>
                    <a:lnTo>
                      <a:pt x="331" y="898"/>
                    </a:lnTo>
                    <a:lnTo>
                      <a:pt x="367" y="865"/>
                    </a:lnTo>
                    <a:lnTo>
                      <a:pt x="409" y="865"/>
                    </a:lnTo>
                    <a:lnTo>
                      <a:pt x="460" y="865"/>
                    </a:lnTo>
                    <a:lnTo>
                      <a:pt x="510" y="848"/>
                    </a:lnTo>
                    <a:lnTo>
                      <a:pt x="532" y="813"/>
                    </a:lnTo>
                    <a:lnTo>
                      <a:pt x="603" y="780"/>
                    </a:lnTo>
                    <a:lnTo>
                      <a:pt x="567" y="739"/>
                    </a:lnTo>
                    <a:lnTo>
                      <a:pt x="503" y="734"/>
                    </a:lnTo>
                    <a:lnTo>
                      <a:pt x="489" y="729"/>
                    </a:lnTo>
                    <a:lnTo>
                      <a:pt x="489" y="711"/>
                    </a:lnTo>
                    <a:lnTo>
                      <a:pt x="481" y="700"/>
                    </a:lnTo>
                    <a:lnTo>
                      <a:pt x="439" y="695"/>
                    </a:lnTo>
                    <a:lnTo>
                      <a:pt x="453" y="683"/>
                    </a:lnTo>
                    <a:lnTo>
                      <a:pt x="460" y="672"/>
                    </a:lnTo>
                    <a:lnTo>
                      <a:pt x="496" y="683"/>
                    </a:lnTo>
                    <a:lnTo>
                      <a:pt x="532" y="711"/>
                    </a:lnTo>
                    <a:lnTo>
                      <a:pt x="553" y="683"/>
                    </a:lnTo>
                    <a:lnTo>
                      <a:pt x="596" y="678"/>
                    </a:lnTo>
                    <a:lnTo>
                      <a:pt x="618" y="667"/>
                    </a:lnTo>
                    <a:lnTo>
                      <a:pt x="618" y="655"/>
                    </a:lnTo>
                    <a:lnTo>
                      <a:pt x="610" y="644"/>
                    </a:lnTo>
                    <a:lnTo>
                      <a:pt x="632" y="655"/>
                    </a:lnTo>
                    <a:lnTo>
                      <a:pt x="654" y="655"/>
                    </a:lnTo>
                    <a:lnTo>
                      <a:pt x="668" y="644"/>
                    </a:lnTo>
                    <a:lnTo>
                      <a:pt x="710" y="632"/>
                    </a:lnTo>
                    <a:lnTo>
                      <a:pt x="726" y="622"/>
                    </a:lnTo>
                    <a:lnTo>
                      <a:pt x="726" y="644"/>
                    </a:lnTo>
                    <a:lnTo>
                      <a:pt x="762" y="622"/>
                    </a:lnTo>
                    <a:lnTo>
                      <a:pt x="782" y="632"/>
                    </a:lnTo>
                    <a:lnTo>
                      <a:pt x="798" y="655"/>
                    </a:lnTo>
                    <a:lnTo>
                      <a:pt x="762" y="672"/>
                    </a:lnTo>
                    <a:lnTo>
                      <a:pt x="790" y="678"/>
                    </a:lnTo>
                    <a:lnTo>
                      <a:pt x="818" y="683"/>
                    </a:lnTo>
                    <a:lnTo>
                      <a:pt x="840" y="678"/>
                    </a:lnTo>
                    <a:lnTo>
                      <a:pt x="890" y="689"/>
                    </a:lnTo>
                    <a:lnTo>
                      <a:pt x="948" y="723"/>
                    </a:lnTo>
                    <a:lnTo>
                      <a:pt x="898" y="746"/>
                    </a:lnTo>
                    <a:lnTo>
                      <a:pt x="834" y="739"/>
                    </a:lnTo>
                    <a:lnTo>
                      <a:pt x="826" y="723"/>
                    </a:lnTo>
                    <a:lnTo>
                      <a:pt x="804" y="711"/>
                    </a:lnTo>
                    <a:lnTo>
                      <a:pt x="790" y="717"/>
                    </a:lnTo>
                    <a:lnTo>
                      <a:pt x="754" y="711"/>
                    </a:lnTo>
                    <a:lnTo>
                      <a:pt x="718" y="711"/>
                    </a:lnTo>
                    <a:lnTo>
                      <a:pt x="690" y="711"/>
                    </a:lnTo>
                    <a:lnTo>
                      <a:pt x="690" y="729"/>
                    </a:lnTo>
                    <a:lnTo>
                      <a:pt x="668" y="723"/>
                    </a:lnTo>
                    <a:lnTo>
                      <a:pt x="660" y="734"/>
                    </a:lnTo>
                    <a:lnTo>
                      <a:pt x="654" y="746"/>
                    </a:lnTo>
                    <a:lnTo>
                      <a:pt x="668" y="791"/>
                    </a:lnTo>
                    <a:lnTo>
                      <a:pt x="690" y="813"/>
                    </a:lnTo>
                    <a:lnTo>
                      <a:pt x="674" y="853"/>
                    </a:lnTo>
                    <a:lnTo>
                      <a:pt x="632" y="865"/>
                    </a:lnTo>
                    <a:lnTo>
                      <a:pt x="582" y="865"/>
                    </a:lnTo>
                    <a:lnTo>
                      <a:pt x="546" y="881"/>
                    </a:lnTo>
                    <a:lnTo>
                      <a:pt x="539" y="898"/>
                    </a:lnTo>
                    <a:lnTo>
                      <a:pt x="489" y="943"/>
                    </a:lnTo>
                    <a:lnTo>
                      <a:pt x="445" y="943"/>
                    </a:lnTo>
                    <a:lnTo>
                      <a:pt x="409" y="965"/>
                    </a:lnTo>
                    <a:lnTo>
                      <a:pt x="425" y="1000"/>
                    </a:lnTo>
                    <a:lnTo>
                      <a:pt x="460" y="1034"/>
                    </a:lnTo>
                    <a:lnTo>
                      <a:pt x="445" y="1051"/>
                    </a:lnTo>
                    <a:lnTo>
                      <a:pt x="445" y="1067"/>
                    </a:lnTo>
                    <a:lnTo>
                      <a:pt x="496" y="1096"/>
                    </a:lnTo>
                    <a:lnTo>
                      <a:pt x="503" y="1124"/>
                    </a:lnTo>
                    <a:lnTo>
                      <a:pt x="560" y="1135"/>
                    </a:lnTo>
                    <a:lnTo>
                      <a:pt x="610" y="1112"/>
                    </a:lnTo>
                    <a:lnTo>
                      <a:pt x="646" y="1112"/>
                    </a:lnTo>
                    <a:lnTo>
                      <a:pt x="690" y="1130"/>
                    </a:lnTo>
                    <a:lnTo>
                      <a:pt x="754" y="1112"/>
                    </a:lnTo>
                    <a:lnTo>
                      <a:pt x="776" y="1079"/>
                    </a:lnTo>
                    <a:lnTo>
                      <a:pt x="754" y="1045"/>
                    </a:lnTo>
                    <a:lnTo>
                      <a:pt x="710" y="1006"/>
                    </a:lnTo>
                    <a:lnTo>
                      <a:pt x="710" y="965"/>
                    </a:lnTo>
                    <a:lnTo>
                      <a:pt x="732" y="932"/>
                    </a:lnTo>
                    <a:lnTo>
                      <a:pt x="776" y="937"/>
                    </a:lnTo>
                    <a:lnTo>
                      <a:pt x="790" y="983"/>
                    </a:lnTo>
                    <a:lnTo>
                      <a:pt x="826" y="1022"/>
                    </a:lnTo>
                    <a:lnTo>
                      <a:pt x="869" y="1011"/>
                    </a:lnTo>
                    <a:lnTo>
                      <a:pt x="912" y="1017"/>
                    </a:lnTo>
                    <a:lnTo>
                      <a:pt x="941" y="989"/>
                    </a:lnTo>
                    <a:lnTo>
                      <a:pt x="926" y="937"/>
                    </a:lnTo>
                    <a:lnTo>
                      <a:pt x="926" y="904"/>
                    </a:lnTo>
                    <a:lnTo>
                      <a:pt x="962" y="904"/>
                    </a:lnTo>
                    <a:lnTo>
                      <a:pt x="1005" y="881"/>
                    </a:lnTo>
                    <a:lnTo>
                      <a:pt x="1013" y="824"/>
                    </a:lnTo>
                    <a:lnTo>
                      <a:pt x="1005" y="791"/>
                    </a:lnTo>
                    <a:lnTo>
                      <a:pt x="1049" y="763"/>
                    </a:lnTo>
                    <a:lnTo>
                      <a:pt x="1063" y="780"/>
                    </a:lnTo>
                    <a:lnTo>
                      <a:pt x="1049" y="813"/>
                    </a:lnTo>
                    <a:lnTo>
                      <a:pt x="1063" y="865"/>
                    </a:lnTo>
                    <a:lnTo>
                      <a:pt x="1055" y="915"/>
                    </a:lnTo>
                    <a:lnTo>
                      <a:pt x="1069" y="955"/>
                    </a:lnTo>
                    <a:lnTo>
                      <a:pt x="1099" y="943"/>
                    </a:lnTo>
                    <a:lnTo>
                      <a:pt x="1121" y="949"/>
                    </a:lnTo>
                    <a:lnTo>
                      <a:pt x="1135" y="983"/>
                    </a:lnTo>
                    <a:lnTo>
                      <a:pt x="1178" y="989"/>
                    </a:lnTo>
                    <a:lnTo>
                      <a:pt x="1178" y="1017"/>
                    </a:lnTo>
                    <a:lnTo>
                      <a:pt x="1200" y="1062"/>
                    </a:lnTo>
                    <a:lnTo>
                      <a:pt x="1264" y="1051"/>
                    </a:lnTo>
                    <a:lnTo>
                      <a:pt x="1300" y="1084"/>
                    </a:lnTo>
                    <a:lnTo>
                      <a:pt x="1350" y="1130"/>
                    </a:lnTo>
                    <a:lnTo>
                      <a:pt x="1379" y="1112"/>
                    </a:lnTo>
                    <a:lnTo>
                      <a:pt x="1415" y="1112"/>
                    </a:lnTo>
                    <a:lnTo>
                      <a:pt x="1459" y="1130"/>
                    </a:lnTo>
                    <a:lnTo>
                      <a:pt x="1516" y="1107"/>
                    </a:lnTo>
                    <a:lnTo>
                      <a:pt x="1531" y="1062"/>
                    </a:lnTo>
                    <a:lnTo>
                      <a:pt x="1531" y="1034"/>
                    </a:lnTo>
                    <a:lnTo>
                      <a:pt x="1588" y="1034"/>
                    </a:lnTo>
                    <a:lnTo>
                      <a:pt x="1645" y="1017"/>
                    </a:lnTo>
                    <a:lnTo>
                      <a:pt x="1680" y="1017"/>
                    </a:lnTo>
                    <a:lnTo>
                      <a:pt x="1716" y="1017"/>
                    </a:lnTo>
                    <a:lnTo>
                      <a:pt x="1730" y="965"/>
                    </a:lnTo>
                    <a:lnTo>
                      <a:pt x="1760" y="932"/>
                    </a:lnTo>
                    <a:lnTo>
                      <a:pt x="1738" y="881"/>
                    </a:lnTo>
                    <a:lnTo>
                      <a:pt x="1702" y="881"/>
                    </a:lnTo>
                    <a:lnTo>
                      <a:pt x="1702" y="836"/>
                    </a:lnTo>
                    <a:lnTo>
                      <a:pt x="1666" y="830"/>
                    </a:lnTo>
                    <a:lnTo>
                      <a:pt x="1746" y="820"/>
                    </a:lnTo>
                    <a:lnTo>
                      <a:pt x="1788" y="848"/>
                    </a:lnTo>
                    <a:lnTo>
                      <a:pt x="1854" y="830"/>
                    </a:lnTo>
                    <a:lnTo>
                      <a:pt x="1918" y="853"/>
                    </a:lnTo>
                    <a:lnTo>
                      <a:pt x="1982" y="858"/>
                    </a:lnTo>
                    <a:lnTo>
                      <a:pt x="2004" y="932"/>
                    </a:lnTo>
                    <a:lnTo>
                      <a:pt x="2047" y="937"/>
                    </a:lnTo>
                    <a:lnTo>
                      <a:pt x="2105" y="960"/>
                    </a:lnTo>
                    <a:lnTo>
                      <a:pt x="2161" y="965"/>
                    </a:lnTo>
                    <a:lnTo>
                      <a:pt x="2219" y="937"/>
                    </a:lnTo>
                    <a:lnTo>
                      <a:pt x="2269" y="898"/>
                    </a:lnTo>
                    <a:lnTo>
                      <a:pt x="2241" y="830"/>
                    </a:lnTo>
                    <a:lnTo>
                      <a:pt x="2191" y="796"/>
                    </a:lnTo>
                    <a:lnTo>
                      <a:pt x="2213" y="767"/>
                    </a:lnTo>
                    <a:lnTo>
                      <a:pt x="2183" y="700"/>
                    </a:lnTo>
                    <a:lnTo>
                      <a:pt x="2169" y="661"/>
                    </a:lnTo>
                    <a:lnTo>
                      <a:pt x="2125" y="615"/>
                    </a:lnTo>
                    <a:lnTo>
                      <a:pt x="2054" y="604"/>
                    </a:lnTo>
                    <a:lnTo>
                      <a:pt x="1968" y="644"/>
                    </a:lnTo>
                    <a:lnTo>
                      <a:pt x="1890" y="627"/>
                    </a:lnTo>
                    <a:lnTo>
                      <a:pt x="1925" y="582"/>
                    </a:lnTo>
                    <a:lnTo>
                      <a:pt x="1997" y="548"/>
                    </a:lnTo>
                    <a:lnTo>
                      <a:pt x="1982" y="497"/>
                    </a:lnTo>
                    <a:lnTo>
                      <a:pt x="1904" y="480"/>
                    </a:lnTo>
                    <a:lnTo>
                      <a:pt x="1854" y="480"/>
                    </a:lnTo>
                    <a:lnTo>
                      <a:pt x="1868" y="441"/>
                    </a:lnTo>
                    <a:lnTo>
                      <a:pt x="1896" y="401"/>
                    </a:lnTo>
                    <a:lnTo>
                      <a:pt x="1890" y="339"/>
                    </a:lnTo>
                    <a:lnTo>
                      <a:pt x="1838" y="311"/>
                    </a:lnTo>
                    <a:lnTo>
                      <a:pt x="1796" y="311"/>
                    </a:lnTo>
                    <a:lnTo>
                      <a:pt x="1796" y="259"/>
                    </a:lnTo>
                    <a:lnTo>
                      <a:pt x="1796" y="214"/>
                    </a:lnTo>
                    <a:lnTo>
                      <a:pt x="1760" y="152"/>
                    </a:lnTo>
                    <a:lnTo>
                      <a:pt x="1730" y="113"/>
                    </a:lnTo>
                    <a:lnTo>
                      <a:pt x="1696" y="113"/>
                    </a:lnTo>
                    <a:lnTo>
                      <a:pt x="1645" y="113"/>
                    </a:lnTo>
                    <a:lnTo>
                      <a:pt x="1580" y="61"/>
                    </a:lnTo>
                    <a:lnTo>
                      <a:pt x="1516" y="28"/>
                    </a:lnTo>
                    <a:lnTo>
                      <a:pt x="1473" y="39"/>
                    </a:lnTo>
                    <a:lnTo>
                      <a:pt x="1415" y="23"/>
                    </a:lnTo>
                    <a:lnTo>
                      <a:pt x="1393" y="0"/>
                    </a:lnTo>
                    <a:lnTo>
                      <a:pt x="1329" y="0"/>
                    </a:lnTo>
                    <a:lnTo>
                      <a:pt x="1286" y="0"/>
                    </a:lnTo>
                    <a:lnTo>
                      <a:pt x="1214" y="56"/>
                    </a:lnTo>
                    <a:lnTo>
                      <a:pt x="1200" y="254"/>
                    </a:lnTo>
                    <a:lnTo>
                      <a:pt x="1243" y="282"/>
                    </a:lnTo>
                    <a:lnTo>
                      <a:pt x="1271" y="322"/>
                    </a:lnTo>
                    <a:lnTo>
                      <a:pt x="1278" y="355"/>
                    </a:lnTo>
                    <a:lnTo>
                      <a:pt x="1243" y="350"/>
                    </a:lnTo>
                    <a:lnTo>
                      <a:pt x="1163" y="355"/>
                    </a:lnTo>
                    <a:lnTo>
                      <a:pt x="1149" y="389"/>
                    </a:lnTo>
                    <a:lnTo>
                      <a:pt x="1200" y="384"/>
                    </a:lnTo>
                    <a:lnTo>
                      <a:pt x="1214" y="418"/>
                    </a:lnTo>
                    <a:lnTo>
                      <a:pt x="1271" y="401"/>
                    </a:lnTo>
                    <a:lnTo>
                      <a:pt x="1293" y="435"/>
                    </a:lnTo>
                    <a:lnTo>
                      <a:pt x="1314" y="480"/>
                    </a:lnTo>
                    <a:lnTo>
                      <a:pt x="1357" y="485"/>
                    </a:lnTo>
                    <a:lnTo>
                      <a:pt x="1357" y="457"/>
                    </a:lnTo>
                    <a:lnTo>
                      <a:pt x="1379" y="474"/>
                    </a:lnTo>
                    <a:lnTo>
                      <a:pt x="1437" y="446"/>
                    </a:lnTo>
                    <a:lnTo>
                      <a:pt x="1415" y="413"/>
                    </a:lnTo>
                    <a:lnTo>
                      <a:pt x="1393" y="384"/>
                    </a:lnTo>
                    <a:lnTo>
                      <a:pt x="1336" y="378"/>
                    </a:lnTo>
                    <a:lnTo>
                      <a:pt x="1329" y="339"/>
                    </a:lnTo>
                    <a:lnTo>
                      <a:pt x="1372" y="270"/>
                    </a:lnTo>
                    <a:lnTo>
                      <a:pt x="1393" y="344"/>
                    </a:lnTo>
                    <a:lnTo>
                      <a:pt x="1444" y="378"/>
                    </a:lnTo>
                    <a:lnTo>
                      <a:pt x="1437" y="333"/>
                    </a:lnTo>
                    <a:lnTo>
                      <a:pt x="1516" y="287"/>
                    </a:lnTo>
                    <a:lnTo>
                      <a:pt x="1537" y="368"/>
                    </a:lnTo>
                    <a:lnTo>
                      <a:pt x="1609" y="372"/>
                    </a:lnTo>
                    <a:lnTo>
                      <a:pt x="1516" y="406"/>
                    </a:lnTo>
                    <a:lnTo>
                      <a:pt x="1710" y="446"/>
                    </a:lnTo>
                    <a:lnTo>
                      <a:pt x="1588" y="452"/>
                    </a:lnTo>
                    <a:lnTo>
                      <a:pt x="1495" y="463"/>
                    </a:lnTo>
                    <a:lnTo>
                      <a:pt x="1473" y="485"/>
                    </a:lnTo>
                    <a:lnTo>
                      <a:pt x="1487" y="503"/>
                    </a:lnTo>
                    <a:lnTo>
                      <a:pt x="1444" y="491"/>
                    </a:lnTo>
                    <a:lnTo>
                      <a:pt x="1401" y="508"/>
                    </a:lnTo>
                    <a:lnTo>
                      <a:pt x="1372" y="520"/>
                    </a:lnTo>
                    <a:lnTo>
                      <a:pt x="1365" y="537"/>
                    </a:lnTo>
                    <a:lnTo>
                      <a:pt x="1423" y="526"/>
                    </a:lnTo>
                    <a:lnTo>
                      <a:pt x="1451" y="531"/>
                    </a:lnTo>
                    <a:lnTo>
                      <a:pt x="1401" y="541"/>
                    </a:lnTo>
                    <a:lnTo>
                      <a:pt x="1415" y="559"/>
                    </a:lnTo>
                    <a:lnTo>
                      <a:pt x="1451" y="554"/>
                    </a:lnTo>
                    <a:lnTo>
                      <a:pt x="1465" y="576"/>
                    </a:lnTo>
                    <a:lnTo>
                      <a:pt x="1437" y="639"/>
                    </a:lnTo>
                    <a:lnTo>
                      <a:pt x="1387" y="622"/>
                    </a:lnTo>
                    <a:lnTo>
                      <a:pt x="1350" y="632"/>
                    </a:lnTo>
                    <a:lnTo>
                      <a:pt x="1350" y="661"/>
                    </a:lnTo>
                    <a:lnTo>
                      <a:pt x="1357" y="689"/>
                    </a:lnTo>
                    <a:lnTo>
                      <a:pt x="1408" y="723"/>
                    </a:lnTo>
                    <a:lnTo>
                      <a:pt x="1393" y="752"/>
                    </a:lnTo>
                    <a:lnTo>
                      <a:pt x="1429" y="734"/>
                    </a:lnTo>
                    <a:lnTo>
                      <a:pt x="1459" y="752"/>
                    </a:lnTo>
                    <a:lnTo>
                      <a:pt x="1481" y="734"/>
                    </a:lnTo>
                    <a:lnTo>
                      <a:pt x="1523" y="734"/>
                    </a:lnTo>
                    <a:lnTo>
                      <a:pt x="1595" y="729"/>
                    </a:lnTo>
                    <a:lnTo>
                      <a:pt x="1652" y="729"/>
                    </a:lnTo>
                    <a:lnTo>
                      <a:pt x="1680" y="739"/>
                    </a:lnTo>
                    <a:lnTo>
                      <a:pt x="1666" y="767"/>
                    </a:lnTo>
                    <a:lnTo>
                      <a:pt x="1595" y="774"/>
                    </a:lnTo>
                    <a:lnTo>
                      <a:pt x="1602" y="802"/>
                    </a:lnTo>
                    <a:lnTo>
                      <a:pt x="1523" y="774"/>
                    </a:lnTo>
                    <a:lnTo>
                      <a:pt x="1501" y="791"/>
                    </a:lnTo>
                    <a:lnTo>
                      <a:pt x="1473" y="791"/>
                    </a:lnTo>
                    <a:lnTo>
                      <a:pt x="1465" y="813"/>
                    </a:lnTo>
                    <a:lnTo>
                      <a:pt x="1444" y="813"/>
                    </a:lnTo>
                    <a:lnTo>
                      <a:pt x="1423" y="830"/>
                    </a:lnTo>
                    <a:lnTo>
                      <a:pt x="1423" y="808"/>
                    </a:lnTo>
                    <a:lnTo>
                      <a:pt x="1393" y="791"/>
                    </a:lnTo>
                    <a:lnTo>
                      <a:pt x="1357" y="796"/>
                    </a:lnTo>
                    <a:lnTo>
                      <a:pt x="1357" y="785"/>
                    </a:lnTo>
                    <a:lnTo>
                      <a:pt x="1336" y="774"/>
                    </a:lnTo>
                    <a:lnTo>
                      <a:pt x="1314" y="739"/>
                    </a:lnTo>
                    <a:lnTo>
                      <a:pt x="1350" y="706"/>
                    </a:lnTo>
                    <a:lnTo>
                      <a:pt x="1329" y="689"/>
                    </a:lnTo>
                    <a:lnTo>
                      <a:pt x="1314" y="672"/>
                    </a:lnTo>
                    <a:lnTo>
                      <a:pt x="1329" y="639"/>
                    </a:lnTo>
                    <a:lnTo>
                      <a:pt x="1278" y="610"/>
                    </a:lnTo>
                    <a:lnTo>
                      <a:pt x="1321" y="559"/>
                    </a:lnTo>
                    <a:lnTo>
                      <a:pt x="1243" y="570"/>
                    </a:lnTo>
                    <a:lnTo>
                      <a:pt x="1271" y="541"/>
                    </a:lnTo>
                    <a:lnTo>
                      <a:pt x="1286" y="508"/>
                    </a:lnTo>
                    <a:lnTo>
                      <a:pt x="1264" y="474"/>
                    </a:lnTo>
                    <a:lnTo>
                      <a:pt x="1236" y="463"/>
                    </a:lnTo>
                    <a:lnTo>
                      <a:pt x="1178" y="463"/>
                    </a:lnTo>
                    <a:lnTo>
                      <a:pt x="1127" y="474"/>
                    </a:lnTo>
                    <a:lnTo>
                      <a:pt x="1127" y="435"/>
                    </a:lnTo>
                    <a:lnTo>
                      <a:pt x="1121" y="396"/>
                    </a:lnTo>
                    <a:lnTo>
                      <a:pt x="1085" y="378"/>
                    </a:lnTo>
                    <a:lnTo>
                      <a:pt x="1063" y="418"/>
                    </a:lnTo>
                    <a:lnTo>
                      <a:pt x="1033" y="372"/>
                    </a:lnTo>
                    <a:lnTo>
                      <a:pt x="1049" y="344"/>
                    </a:lnTo>
                    <a:lnTo>
                      <a:pt x="1091" y="333"/>
                    </a:lnTo>
                    <a:lnTo>
                      <a:pt x="1121" y="299"/>
                    </a:lnTo>
                    <a:lnTo>
                      <a:pt x="1127" y="265"/>
                    </a:lnTo>
                    <a:lnTo>
                      <a:pt x="1085" y="254"/>
                    </a:lnTo>
                    <a:lnTo>
                      <a:pt x="1033" y="265"/>
                    </a:lnTo>
                    <a:lnTo>
                      <a:pt x="991" y="282"/>
                    </a:lnTo>
                    <a:lnTo>
                      <a:pt x="948" y="294"/>
                    </a:lnTo>
                    <a:lnTo>
                      <a:pt x="934" y="282"/>
                    </a:lnTo>
                    <a:lnTo>
                      <a:pt x="941" y="254"/>
                    </a:lnTo>
                    <a:lnTo>
                      <a:pt x="962" y="231"/>
                    </a:lnTo>
                    <a:lnTo>
                      <a:pt x="991" y="214"/>
                    </a:lnTo>
                    <a:lnTo>
                      <a:pt x="1033" y="198"/>
                    </a:lnTo>
                    <a:lnTo>
                      <a:pt x="1069" y="214"/>
                    </a:lnTo>
                    <a:lnTo>
                      <a:pt x="1113" y="242"/>
                    </a:lnTo>
                    <a:lnTo>
                      <a:pt x="1200" y="254"/>
                    </a:lnTo>
                    <a:lnTo>
                      <a:pt x="1214" y="61"/>
                    </a:lnTo>
                    <a:lnTo>
                      <a:pt x="1200" y="5"/>
                    </a:lnTo>
                    <a:lnTo>
                      <a:pt x="1091" y="0"/>
                    </a:lnTo>
                    <a:lnTo>
                      <a:pt x="1069" y="23"/>
                    </a:lnTo>
                    <a:lnTo>
                      <a:pt x="1005" y="39"/>
                    </a:lnTo>
                  </a:path>
                </a:pathLst>
              </a:custGeom>
              <a:solidFill>
                <a:srgbClr val="008300"/>
              </a:solidFill>
              <a:ln w="12700" cap="rnd">
                <a:noFill/>
                <a:round/>
                <a:headEnd/>
                <a:tailEnd/>
              </a:ln>
            </p:spPr>
            <p:txBody>
              <a:bodyPr>
                <a:prstTxWarp prst="textNoShape">
                  <a:avLst/>
                </a:prstTxWarp>
              </a:bodyPr>
              <a:lstStyle/>
              <a:p>
                <a:endParaRPr lang="en-US"/>
              </a:p>
            </p:txBody>
          </p:sp>
          <p:sp>
            <p:nvSpPr>
              <p:cNvPr id="17" name="Freeform 171"/>
              <p:cNvSpPr>
                <a:spLocks/>
              </p:cNvSpPr>
              <p:nvPr/>
            </p:nvSpPr>
            <p:spPr bwMode="auto">
              <a:xfrm>
                <a:off x="2105" y="1133"/>
                <a:ext cx="2277" cy="1114"/>
              </a:xfrm>
              <a:custGeom>
                <a:avLst/>
                <a:gdLst>
                  <a:gd name="T0" fmla="*/ 753 w 2277"/>
                  <a:gd name="T1" fmla="*/ 130 h 1114"/>
                  <a:gd name="T2" fmla="*/ 703 w 2277"/>
                  <a:gd name="T3" fmla="*/ 220 h 1114"/>
                  <a:gd name="T4" fmla="*/ 595 w 2277"/>
                  <a:gd name="T5" fmla="*/ 396 h 1114"/>
                  <a:gd name="T6" fmla="*/ 395 w 2277"/>
                  <a:gd name="T7" fmla="*/ 492 h 1114"/>
                  <a:gd name="T8" fmla="*/ 265 w 2277"/>
                  <a:gd name="T9" fmla="*/ 621 h 1114"/>
                  <a:gd name="T10" fmla="*/ 42 w 2277"/>
                  <a:gd name="T11" fmla="*/ 707 h 1114"/>
                  <a:gd name="T12" fmla="*/ 78 w 2277"/>
                  <a:gd name="T13" fmla="*/ 831 h 1114"/>
                  <a:gd name="T14" fmla="*/ 265 w 2277"/>
                  <a:gd name="T15" fmla="*/ 876 h 1114"/>
                  <a:gd name="T16" fmla="*/ 509 w 2277"/>
                  <a:gd name="T17" fmla="*/ 826 h 1114"/>
                  <a:gd name="T18" fmla="*/ 631 w 2277"/>
                  <a:gd name="T19" fmla="*/ 740 h 1114"/>
                  <a:gd name="T20" fmla="*/ 503 w 2277"/>
                  <a:gd name="T21" fmla="*/ 707 h 1114"/>
                  <a:gd name="T22" fmla="*/ 365 w 2277"/>
                  <a:gd name="T23" fmla="*/ 707 h 1114"/>
                  <a:gd name="T24" fmla="*/ 395 w 2277"/>
                  <a:gd name="T25" fmla="*/ 661 h 1114"/>
                  <a:gd name="T26" fmla="*/ 531 w 2277"/>
                  <a:gd name="T27" fmla="*/ 689 h 1114"/>
                  <a:gd name="T28" fmla="*/ 696 w 2277"/>
                  <a:gd name="T29" fmla="*/ 548 h 1114"/>
                  <a:gd name="T30" fmla="*/ 962 w 2277"/>
                  <a:gd name="T31" fmla="*/ 576 h 1114"/>
                  <a:gd name="T32" fmla="*/ 796 w 2277"/>
                  <a:gd name="T33" fmla="*/ 633 h 1114"/>
                  <a:gd name="T34" fmla="*/ 904 w 2277"/>
                  <a:gd name="T35" fmla="*/ 723 h 1114"/>
                  <a:gd name="T36" fmla="*/ 645 w 2277"/>
                  <a:gd name="T37" fmla="*/ 730 h 1114"/>
                  <a:gd name="T38" fmla="*/ 545 w 2277"/>
                  <a:gd name="T39" fmla="*/ 859 h 1114"/>
                  <a:gd name="T40" fmla="*/ 459 w 2277"/>
                  <a:gd name="T41" fmla="*/ 1012 h 1114"/>
                  <a:gd name="T42" fmla="*/ 609 w 2277"/>
                  <a:gd name="T43" fmla="*/ 1090 h 1114"/>
                  <a:gd name="T44" fmla="*/ 711 w 2277"/>
                  <a:gd name="T45" fmla="*/ 984 h 1114"/>
                  <a:gd name="T46" fmla="*/ 868 w 2277"/>
                  <a:gd name="T47" fmla="*/ 989 h 1114"/>
                  <a:gd name="T48" fmla="*/ 1012 w 2277"/>
                  <a:gd name="T49" fmla="*/ 859 h 1114"/>
                  <a:gd name="T50" fmla="*/ 1063 w 2277"/>
                  <a:gd name="T51" fmla="*/ 842 h 1114"/>
                  <a:gd name="T52" fmla="*/ 1177 w 2277"/>
                  <a:gd name="T53" fmla="*/ 966 h 1114"/>
                  <a:gd name="T54" fmla="*/ 1380 w 2277"/>
                  <a:gd name="T55" fmla="*/ 1090 h 1114"/>
                  <a:gd name="T56" fmla="*/ 1587 w 2277"/>
                  <a:gd name="T57" fmla="*/ 1012 h 1114"/>
                  <a:gd name="T58" fmla="*/ 1745 w 2277"/>
                  <a:gd name="T59" fmla="*/ 859 h 1114"/>
                  <a:gd name="T60" fmla="*/ 1853 w 2277"/>
                  <a:gd name="T61" fmla="*/ 808 h 1114"/>
                  <a:gd name="T62" fmla="*/ 2168 w 2277"/>
                  <a:gd name="T63" fmla="*/ 943 h 1114"/>
                  <a:gd name="T64" fmla="*/ 2184 w 2277"/>
                  <a:gd name="T65" fmla="*/ 678 h 1114"/>
                  <a:gd name="T66" fmla="*/ 1795 w 2277"/>
                  <a:gd name="T67" fmla="*/ 611 h 1114"/>
                  <a:gd name="T68" fmla="*/ 1903 w 2277"/>
                  <a:gd name="T69" fmla="*/ 475 h 1114"/>
                  <a:gd name="T70" fmla="*/ 1717 w 2277"/>
                  <a:gd name="T71" fmla="*/ 447 h 1114"/>
                  <a:gd name="T72" fmla="*/ 1845 w 2277"/>
                  <a:gd name="T73" fmla="*/ 289 h 1114"/>
                  <a:gd name="T74" fmla="*/ 1695 w 2277"/>
                  <a:gd name="T75" fmla="*/ 91 h 1114"/>
                  <a:gd name="T76" fmla="*/ 1380 w 2277"/>
                  <a:gd name="T77" fmla="*/ 35 h 1114"/>
                  <a:gd name="T78" fmla="*/ 1350 w 2277"/>
                  <a:gd name="T79" fmla="*/ 163 h 1114"/>
                  <a:gd name="T80" fmla="*/ 1278 w 2277"/>
                  <a:gd name="T81" fmla="*/ 333 h 1114"/>
                  <a:gd name="T82" fmla="*/ 1271 w 2277"/>
                  <a:gd name="T83" fmla="*/ 378 h 1114"/>
                  <a:gd name="T84" fmla="*/ 1394 w 2277"/>
                  <a:gd name="T85" fmla="*/ 362 h 1114"/>
                  <a:gd name="T86" fmla="*/ 1444 w 2277"/>
                  <a:gd name="T87" fmla="*/ 311 h 1114"/>
                  <a:gd name="T88" fmla="*/ 1580 w 2277"/>
                  <a:gd name="T89" fmla="*/ 406 h 1114"/>
                  <a:gd name="T90" fmla="*/ 1386 w 2277"/>
                  <a:gd name="T91" fmla="*/ 599 h 1114"/>
                  <a:gd name="T92" fmla="*/ 1651 w 2277"/>
                  <a:gd name="T93" fmla="*/ 707 h 1114"/>
                  <a:gd name="T94" fmla="*/ 1501 w 2277"/>
                  <a:gd name="T95" fmla="*/ 786 h 1114"/>
                  <a:gd name="T96" fmla="*/ 1307 w 2277"/>
                  <a:gd name="T97" fmla="*/ 746 h 1114"/>
                  <a:gd name="T98" fmla="*/ 1322 w 2277"/>
                  <a:gd name="T99" fmla="*/ 537 h 1114"/>
                  <a:gd name="T100" fmla="*/ 1184 w 2277"/>
                  <a:gd name="T101" fmla="*/ 441 h 1114"/>
                  <a:gd name="T102" fmla="*/ 1034 w 2277"/>
                  <a:gd name="T103" fmla="*/ 350 h 1114"/>
                  <a:gd name="T104" fmla="*/ 1034 w 2277"/>
                  <a:gd name="T105" fmla="*/ 243 h 1114"/>
                  <a:gd name="T106" fmla="*/ 990 w 2277"/>
                  <a:gd name="T107" fmla="*/ 192 h 1114"/>
                  <a:gd name="T108" fmla="*/ 1228 w 2277"/>
                  <a:gd name="T109" fmla="*/ 130 h 1114"/>
                  <a:gd name="T110" fmla="*/ 1048 w 2277"/>
                  <a:gd name="T111" fmla="*/ 28 h 1114"/>
                  <a:gd name="T112" fmla="*/ 882 w 2277"/>
                  <a:gd name="T113" fmla="*/ 79 h 111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77"/>
                  <a:gd name="T172" fmla="*/ 0 h 1114"/>
                  <a:gd name="T173" fmla="*/ 2277 w 2277"/>
                  <a:gd name="T174" fmla="*/ 1114 h 111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77" h="1114">
                    <a:moveTo>
                      <a:pt x="876" y="102"/>
                    </a:moveTo>
                    <a:lnTo>
                      <a:pt x="840" y="96"/>
                    </a:lnTo>
                    <a:lnTo>
                      <a:pt x="818" y="96"/>
                    </a:lnTo>
                    <a:lnTo>
                      <a:pt x="789" y="102"/>
                    </a:lnTo>
                    <a:lnTo>
                      <a:pt x="782" y="119"/>
                    </a:lnTo>
                    <a:lnTo>
                      <a:pt x="753" y="130"/>
                    </a:lnTo>
                    <a:lnTo>
                      <a:pt x="725" y="147"/>
                    </a:lnTo>
                    <a:lnTo>
                      <a:pt x="703" y="163"/>
                    </a:lnTo>
                    <a:lnTo>
                      <a:pt x="717" y="175"/>
                    </a:lnTo>
                    <a:lnTo>
                      <a:pt x="761" y="180"/>
                    </a:lnTo>
                    <a:lnTo>
                      <a:pt x="732" y="215"/>
                    </a:lnTo>
                    <a:lnTo>
                      <a:pt x="703" y="220"/>
                    </a:lnTo>
                    <a:lnTo>
                      <a:pt x="689" y="232"/>
                    </a:lnTo>
                    <a:lnTo>
                      <a:pt x="675" y="261"/>
                    </a:lnTo>
                    <a:lnTo>
                      <a:pt x="675" y="294"/>
                    </a:lnTo>
                    <a:lnTo>
                      <a:pt x="661" y="339"/>
                    </a:lnTo>
                    <a:lnTo>
                      <a:pt x="667" y="378"/>
                    </a:lnTo>
                    <a:lnTo>
                      <a:pt x="595" y="396"/>
                    </a:lnTo>
                    <a:lnTo>
                      <a:pt x="509" y="356"/>
                    </a:lnTo>
                    <a:lnTo>
                      <a:pt x="481" y="390"/>
                    </a:lnTo>
                    <a:lnTo>
                      <a:pt x="431" y="402"/>
                    </a:lnTo>
                    <a:lnTo>
                      <a:pt x="423" y="430"/>
                    </a:lnTo>
                    <a:lnTo>
                      <a:pt x="437" y="469"/>
                    </a:lnTo>
                    <a:lnTo>
                      <a:pt x="395" y="492"/>
                    </a:lnTo>
                    <a:lnTo>
                      <a:pt x="351" y="492"/>
                    </a:lnTo>
                    <a:lnTo>
                      <a:pt x="323" y="526"/>
                    </a:lnTo>
                    <a:lnTo>
                      <a:pt x="308" y="537"/>
                    </a:lnTo>
                    <a:lnTo>
                      <a:pt x="272" y="560"/>
                    </a:lnTo>
                    <a:lnTo>
                      <a:pt x="265" y="593"/>
                    </a:lnTo>
                    <a:lnTo>
                      <a:pt x="265" y="621"/>
                    </a:lnTo>
                    <a:lnTo>
                      <a:pt x="244" y="639"/>
                    </a:lnTo>
                    <a:lnTo>
                      <a:pt x="230" y="661"/>
                    </a:lnTo>
                    <a:lnTo>
                      <a:pt x="164" y="656"/>
                    </a:lnTo>
                    <a:lnTo>
                      <a:pt x="114" y="673"/>
                    </a:lnTo>
                    <a:lnTo>
                      <a:pt x="64" y="689"/>
                    </a:lnTo>
                    <a:lnTo>
                      <a:pt x="42" y="707"/>
                    </a:lnTo>
                    <a:lnTo>
                      <a:pt x="6" y="730"/>
                    </a:lnTo>
                    <a:lnTo>
                      <a:pt x="0" y="758"/>
                    </a:lnTo>
                    <a:lnTo>
                      <a:pt x="20" y="774"/>
                    </a:lnTo>
                    <a:lnTo>
                      <a:pt x="50" y="791"/>
                    </a:lnTo>
                    <a:lnTo>
                      <a:pt x="50" y="814"/>
                    </a:lnTo>
                    <a:lnTo>
                      <a:pt x="78" y="831"/>
                    </a:lnTo>
                    <a:lnTo>
                      <a:pt x="92" y="871"/>
                    </a:lnTo>
                    <a:lnTo>
                      <a:pt x="128" y="910"/>
                    </a:lnTo>
                    <a:lnTo>
                      <a:pt x="172" y="893"/>
                    </a:lnTo>
                    <a:lnTo>
                      <a:pt x="208" y="865"/>
                    </a:lnTo>
                    <a:lnTo>
                      <a:pt x="236" y="865"/>
                    </a:lnTo>
                    <a:lnTo>
                      <a:pt x="265" y="876"/>
                    </a:lnTo>
                    <a:lnTo>
                      <a:pt x="287" y="904"/>
                    </a:lnTo>
                    <a:lnTo>
                      <a:pt x="330" y="876"/>
                    </a:lnTo>
                    <a:lnTo>
                      <a:pt x="373" y="842"/>
                    </a:lnTo>
                    <a:lnTo>
                      <a:pt x="409" y="842"/>
                    </a:lnTo>
                    <a:lnTo>
                      <a:pt x="459" y="842"/>
                    </a:lnTo>
                    <a:lnTo>
                      <a:pt x="509" y="826"/>
                    </a:lnTo>
                    <a:lnTo>
                      <a:pt x="539" y="791"/>
                    </a:lnTo>
                    <a:lnTo>
                      <a:pt x="609" y="758"/>
                    </a:lnTo>
                    <a:lnTo>
                      <a:pt x="631" y="758"/>
                    </a:lnTo>
                    <a:lnTo>
                      <a:pt x="653" y="758"/>
                    </a:lnTo>
                    <a:lnTo>
                      <a:pt x="639" y="740"/>
                    </a:lnTo>
                    <a:lnTo>
                      <a:pt x="631" y="740"/>
                    </a:lnTo>
                    <a:lnTo>
                      <a:pt x="625" y="735"/>
                    </a:lnTo>
                    <a:lnTo>
                      <a:pt x="631" y="717"/>
                    </a:lnTo>
                    <a:lnTo>
                      <a:pt x="617" y="712"/>
                    </a:lnTo>
                    <a:lnTo>
                      <a:pt x="595" y="712"/>
                    </a:lnTo>
                    <a:lnTo>
                      <a:pt x="567" y="717"/>
                    </a:lnTo>
                    <a:lnTo>
                      <a:pt x="503" y="707"/>
                    </a:lnTo>
                    <a:lnTo>
                      <a:pt x="481" y="689"/>
                    </a:lnTo>
                    <a:lnTo>
                      <a:pt x="459" y="678"/>
                    </a:lnTo>
                    <a:lnTo>
                      <a:pt x="445" y="684"/>
                    </a:lnTo>
                    <a:lnTo>
                      <a:pt x="415" y="684"/>
                    </a:lnTo>
                    <a:lnTo>
                      <a:pt x="395" y="695"/>
                    </a:lnTo>
                    <a:lnTo>
                      <a:pt x="365" y="707"/>
                    </a:lnTo>
                    <a:lnTo>
                      <a:pt x="351" y="723"/>
                    </a:lnTo>
                    <a:lnTo>
                      <a:pt x="330" y="717"/>
                    </a:lnTo>
                    <a:lnTo>
                      <a:pt x="330" y="695"/>
                    </a:lnTo>
                    <a:lnTo>
                      <a:pt x="344" y="678"/>
                    </a:lnTo>
                    <a:lnTo>
                      <a:pt x="365" y="661"/>
                    </a:lnTo>
                    <a:lnTo>
                      <a:pt x="395" y="661"/>
                    </a:lnTo>
                    <a:lnTo>
                      <a:pt x="423" y="639"/>
                    </a:lnTo>
                    <a:lnTo>
                      <a:pt x="451" y="633"/>
                    </a:lnTo>
                    <a:lnTo>
                      <a:pt x="481" y="639"/>
                    </a:lnTo>
                    <a:lnTo>
                      <a:pt x="517" y="650"/>
                    </a:lnTo>
                    <a:lnTo>
                      <a:pt x="539" y="661"/>
                    </a:lnTo>
                    <a:lnTo>
                      <a:pt x="531" y="689"/>
                    </a:lnTo>
                    <a:lnTo>
                      <a:pt x="559" y="656"/>
                    </a:lnTo>
                    <a:lnTo>
                      <a:pt x="595" y="656"/>
                    </a:lnTo>
                    <a:lnTo>
                      <a:pt x="589" y="611"/>
                    </a:lnTo>
                    <a:lnTo>
                      <a:pt x="661" y="616"/>
                    </a:lnTo>
                    <a:lnTo>
                      <a:pt x="703" y="621"/>
                    </a:lnTo>
                    <a:lnTo>
                      <a:pt x="696" y="548"/>
                    </a:lnTo>
                    <a:lnTo>
                      <a:pt x="739" y="515"/>
                    </a:lnTo>
                    <a:lnTo>
                      <a:pt x="782" y="526"/>
                    </a:lnTo>
                    <a:lnTo>
                      <a:pt x="840" y="509"/>
                    </a:lnTo>
                    <a:lnTo>
                      <a:pt x="861" y="543"/>
                    </a:lnTo>
                    <a:lnTo>
                      <a:pt x="926" y="543"/>
                    </a:lnTo>
                    <a:lnTo>
                      <a:pt x="962" y="576"/>
                    </a:lnTo>
                    <a:lnTo>
                      <a:pt x="990" y="611"/>
                    </a:lnTo>
                    <a:lnTo>
                      <a:pt x="990" y="639"/>
                    </a:lnTo>
                    <a:lnTo>
                      <a:pt x="933" y="599"/>
                    </a:lnTo>
                    <a:lnTo>
                      <a:pt x="861" y="583"/>
                    </a:lnTo>
                    <a:lnTo>
                      <a:pt x="811" y="593"/>
                    </a:lnTo>
                    <a:lnTo>
                      <a:pt x="796" y="633"/>
                    </a:lnTo>
                    <a:lnTo>
                      <a:pt x="732" y="678"/>
                    </a:lnTo>
                    <a:lnTo>
                      <a:pt x="789" y="656"/>
                    </a:lnTo>
                    <a:lnTo>
                      <a:pt x="846" y="650"/>
                    </a:lnTo>
                    <a:lnTo>
                      <a:pt x="890" y="667"/>
                    </a:lnTo>
                    <a:lnTo>
                      <a:pt x="948" y="702"/>
                    </a:lnTo>
                    <a:lnTo>
                      <a:pt x="904" y="723"/>
                    </a:lnTo>
                    <a:lnTo>
                      <a:pt x="840" y="717"/>
                    </a:lnTo>
                    <a:lnTo>
                      <a:pt x="746" y="702"/>
                    </a:lnTo>
                    <a:lnTo>
                      <a:pt x="703" y="712"/>
                    </a:lnTo>
                    <a:lnTo>
                      <a:pt x="667" y="735"/>
                    </a:lnTo>
                    <a:lnTo>
                      <a:pt x="645" y="723"/>
                    </a:lnTo>
                    <a:lnTo>
                      <a:pt x="645" y="730"/>
                    </a:lnTo>
                    <a:lnTo>
                      <a:pt x="653" y="758"/>
                    </a:lnTo>
                    <a:lnTo>
                      <a:pt x="689" y="791"/>
                    </a:lnTo>
                    <a:lnTo>
                      <a:pt x="675" y="831"/>
                    </a:lnTo>
                    <a:lnTo>
                      <a:pt x="631" y="842"/>
                    </a:lnTo>
                    <a:lnTo>
                      <a:pt x="581" y="842"/>
                    </a:lnTo>
                    <a:lnTo>
                      <a:pt x="545" y="859"/>
                    </a:lnTo>
                    <a:lnTo>
                      <a:pt x="539" y="876"/>
                    </a:lnTo>
                    <a:lnTo>
                      <a:pt x="495" y="921"/>
                    </a:lnTo>
                    <a:lnTo>
                      <a:pt x="445" y="921"/>
                    </a:lnTo>
                    <a:lnTo>
                      <a:pt x="415" y="943"/>
                    </a:lnTo>
                    <a:lnTo>
                      <a:pt x="423" y="978"/>
                    </a:lnTo>
                    <a:lnTo>
                      <a:pt x="459" y="1012"/>
                    </a:lnTo>
                    <a:lnTo>
                      <a:pt x="445" y="1028"/>
                    </a:lnTo>
                    <a:lnTo>
                      <a:pt x="445" y="1045"/>
                    </a:lnTo>
                    <a:lnTo>
                      <a:pt x="495" y="1074"/>
                    </a:lnTo>
                    <a:lnTo>
                      <a:pt x="503" y="1102"/>
                    </a:lnTo>
                    <a:lnTo>
                      <a:pt x="567" y="1113"/>
                    </a:lnTo>
                    <a:lnTo>
                      <a:pt x="609" y="1090"/>
                    </a:lnTo>
                    <a:lnTo>
                      <a:pt x="653" y="1090"/>
                    </a:lnTo>
                    <a:lnTo>
                      <a:pt x="689" y="1108"/>
                    </a:lnTo>
                    <a:lnTo>
                      <a:pt x="761" y="1090"/>
                    </a:lnTo>
                    <a:lnTo>
                      <a:pt x="782" y="1057"/>
                    </a:lnTo>
                    <a:lnTo>
                      <a:pt x="753" y="1024"/>
                    </a:lnTo>
                    <a:lnTo>
                      <a:pt x="711" y="984"/>
                    </a:lnTo>
                    <a:lnTo>
                      <a:pt x="717" y="943"/>
                    </a:lnTo>
                    <a:lnTo>
                      <a:pt x="739" y="910"/>
                    </a:lnTo>
                    <a:lnTo>
                      <a:pt x="782" y="915"/>
                    </a:lnTo>
                    <a:lnTo>
                      <a:pt x="789" y="961"/>
                    </a:lnTo>
                    <a:lnTo>
                      <a:pt x="825" y="1000"/>
                    </a:lnTo>
                    <a:lnTo>
                      <a:pt x="868" y="989"/>
                    </a:lnTo>
                    <a:lnTo>
                      <a:pt x="912" y="995"/>
                    </a:lnTo>
                    <a:lnTo>
                      <a:pt x="948" y="966"/>
                    </a:lnTo>
                    <a:lnTo>
                      <a:pt x="926" y="915"/>
                    </a:lnTo>
                    <a:lnTo>
                      <a:pt x="926" y="882"/>
                    </a:lnTo>
                    <a:lnTo>
                      <a:pt x="969" y="882"/>
                    </a:lnTo>
                    <a:lnTo>
                      <a:pt x="1012" y="859"/>
                    </a:lnTo>
                    <a:lnTo>
                      <a:pt x="1012" y="802"/>
                    </a:lnTo>
                    <a:lnTo>
                      <a:pt x="1012" y="769"/>
                    </a:lnTo>
                    <a:lnTo>
                      <a:pt x="1048" y="740"/>
                    </a:lnTo>
                    <a:lnTo>
                      <a:pt x="1063" y="758"/>
                    </a:lnTo>
                    <a:lnTo>
                      <a:pt x="1056" y="791"/>
                    </a:lnTo>
                    <a:lnTo>
                      <a:pt x="1063" y="842"/>
                    </a:lnTo>
                    <a:lnTo>
                      <a:pt x="1056" y="893"/>
                    </a:lnTo>
                    <a:lnTo>
                      <a:pt x="1070" y="933"/>
                    </a:lnTo>
                    <a:lnTo>
                      <a:pt x="1099" y="921"/>
                    </a:lnTo>
                    <a:lnTo>
                      <a:pt x="1120" y="927"/>
                    </a:lnTo>
                    <a:lnTo>
                      <a:pt x="1142" y="961"/>
                    </a:lnTo>
                    <a:lnTo>
                      <a:pt x="1177" y="966"/>
                    </a:lnTo>
                    <a:lnTo>
                      <a:pt x="1184" y="995"/>
                    </a:lnTo>
                    <a:lnTo>
                      <a:pt x="1206" y="1040"/>
                    </a:lnTo>
                    <a:lnTo>
                      <a:pt x="1271" y="1028"/>
                    </a:lnTo>
                    <a:lnTo>
                      <a:pt x="1300" y="1062"/>
                    </a:lnTo>
                    <a:lnTo>
                      <a:pt x="1350" y="1108"/>
                    </a:lnTo>
                    <a:lnTo>
                      <a:pt x="1380" y="1090"/>
                    </a:lnTo>
                    <a:lnTo>
                      <a:pt x="1415" y="1090"/>
                    </a:lnTo>
                    <a:lnTo>
                      <a:pt x="1458" y="1108"/>
                    </a:lnTo>
                    <a:lnTo>
                      <a:pt x="1523" y="1085"/>
                    </a:lnTo>
                    <a:lnTo>
                      <a:pt x="1530" y="1040"/>
                    </a:lnTo>
                    <a:lnTo>
                      <a:pt x="1530" y="1012"/>
                    </a:lnTo>
                    <a:lnTo>
                      <a:pt x="1587" y="1012"/>
                    </a:lnTo>
                    <a:lnTo>
                      <a:pt x="1645" y="995"/>
                    </a:lnTo>
                    <a:lnTo>
                      <a:pt x="1681" y="995"/>
                    </a:lnTo>
                    <a:lnTo>
                      <a:pt x="1723" y="995"/>
                    </a:lnTo>
                    <a:lnTo>
                      <a:pt x="1731" y="943"/>
                    </a:lnTo>
                    <a:lnTo>
                      <a:pt x="1767" y="910"/>
                    </a:lnTo>
                    <a:lnTo>
                      <a:pt x="1745" y="859"/>
                    </a:lnTo>
                    <a:lnTo>
                      <a:pt x="1703" y="859"/>
                    </a:lnTo>
                    <a:lnTo>
                      <a:pt x="1703" y="814"/>
                    </a:lnTo>
                    <a:lnTo>
                      <a:pt x="1667" y="808"/>
                    </a:lnTo>
                    <a:lnTo>
                      <a:pt x="1745" y="797"/>
                    </a:lnTo>
                    <a:lnTo>
                      <a:pt x="1789" y="826"/>
                    </a:lnTo>
                    <a:lnTo>
                      <a:pt x="1853" y="808"/>
                    </a:lnTo>
                    <a:lnTo>
                      <a:pt x="1917" y="831"/>
                    </a:lnTo>
                    <a:lnTo>
                      <a:pt x="1982" y="837"/>
                    </a:lnTo>
                    <a:lnTo>
                      <a:pt x="2004" y="910"/>
                    </a:lnTo>
                    <a:lnTo>
                      <a:pt x="2046" y="915"/>
                    </a:lnTo>
                    <a:lnTo>
                      <a:pt x="2104" y="938"/>
                    </a:lnTo>
                    <a:lnTo>
                      <a:pt x="2168" y="943"/>
                    </a:lnTo>
                    <a:lnTo>
                      <a:pt x="2220" y="915"/>
                    </a:lnTo>
                    <a:lnTo>
                      <a:pt x="2276" y="876"/>
                    </a:lnTo>
                    <a:lnTo>
                      <a:pt x="2240" y="808"/>
                    </a:lnTo>
                    <a:lnTo>
                      <a:pt x="2190" y="774"/>
                    </a:lnTo>
                    <a:lnTo>
                      <a:pt x="2212" y="746"/>
                    </a:lnTo>
                    <a:lnTo>
                      <a:pt x="2184" y="678"/>
                    </a:lnTo>
                    <a:lnTo>
                      <a:pt x="2168" y="639"/>
                    </a:lnTo>
                    <a:lnTo>
                      <a:pt x="2126" y="593"/>
                    </a:lnTo>
                    <a:lnTo>
                      <a:pt x="2054" y="583"/>
                    </a:lnTo>
                    <a:lnTo>
                      <a:pt x="1975" y="621"/>
                    </a:lnTo>
                    <a:lnTo>
                      <a:pt x="1889" y="604"/>
                    </a:lnTo>
                    <a:lnTo>
                      <a:pt x="1795" y="611"/>
                    </a:lnTo>
                    <a:lnTo>
                      <a:pt x="1809" y="593"/>
                    </a:lnTo>
                    <a:lnTo>
                      <a:pt x="1773" y="560"/>
                    </a:lnTo>
                    <a:lnTo>
                      <a:pt x="1845" y="554"/>
                    </a:lnTo>
                    <a:lnTo>
                      <a:pt x="1889" y="526"/>
                    </a:lnTo>
                    <a:lnTo>
                      <a:pt x="1917" y="504"/>
                    </a:lnTo>
                    <a:lnTo>
                      <a:pt x="1903" y="475"/>
                    </a:lnTo>
                    <a:lnTo>
                      <a:pt x="1845" y="463"/>
                    </a:lnTo>
                    <a:lnTo>
                      <a:pt x="1809" y="480"/>
                    </a:lnTo>
                    <a:lnTo>
                      <a:pt x="1767" y="509"/>
                    </a:lnTo>
                    <a:lnTo>
                      <a:pt x="1745" y="509"/>
                    </a:lnTo>
                    <a:lnTo>
                      <a:pt x="1695" y="492"/>
                    </a:lnTo>
                    <a:lnTo>
                      <a:pt x="1717" y="447"/>
                    </a:lnTo>
                    <a:lnTo>
                      <a:pt x="1759" y="430"/>
                    </a:lnTo>
                    <a:lnTo>
                      <a:pt x="1789" y="406"/>
                    </a:lnTo>
                    <a:lnTo>
                      <a:pt x="1825" y="378"/>
                    </a:lnTo>
                    <a:lnTo>
                      <a:pt x="1845" y="345"/>
                    </a:lnTo>
                    <a:lnTo>
                      <a:pt x="1781" y="339"/>
                    </a:lnTo>
                    <a:lnTo>
                      <a:pt x="1845" y="289"/>
                    </a:lnTo>
                    <a:lnTo>
                      <a:pt x="1803" y="289"/>
                    </a:lnTo>
                    <a:lnTo>
                      <a:pt x="1795" y="237"/>
                    </a:lnTo>
                    <a:lnTo>
                      <a:pt x="1803" y="192"/>
                    </a:lnTo>
                    <a:lnTo>
                      <a:pt x="1767" y="130"/>
                    </a:lnTo>
                    <a:lnTo>
                      <a:pt x="1731" y="91"/>
                    </a:lnTo>
                    <a:lnTo>
                      <a:pt x="1695" y="91"/>
                    </a:lnTo>
                    <a:lnTo>
                      <a:pt x="1645" y="91"/>
                    </a:lnTo>
                    <a:lnTo>
                      <a:pt x="1580" y="39"/>
                    </a:lnTo>
                    <a:lnTo>
                      <a:pt x="1501" y="45"/>
                    </a:lnTo>
                    <a:lnTo>
                      <a:pt x="1458" y="35"/>
                    </a:lnTo>
                    <a:lnTo>
                      <a:pt x="1415" y="23"/>
                    </a:lnTo>
                    <a:lnTo>
                      <a:pt x="1380" y="35"/>
                    </a:lnTo>
                    <a:lnTo>
                      <a:pt x="1343" y="45"/>
                    </a:lnTo>
                    <a:lnTo>
                      <a:pt x="1314" y="74"/>
                    </a:lnTo>
                    <a:lnTo>
                      <a:pt x="1286" y="96"/>
                    </a:lnTo>
                    <a:lnTo>
                      <a:pt x="1271" y="130"/>
                    </a:lnTo>
                    <a:lnTo>
                      <a:pt x="1336" y="147"/>
                    </a:lnTo>
                    <a:lnTo>
                      <a:pt x="1350" y="163"/>
                    </a:lnTo>
                    <a:lnTo>
                      <a:pt x="1358" y="192"/>
                    </a:lnTo>
                    <a:lnTo>
                      <a:pt x="1292" y="204"/>
                    </a:lnTo>
                    <a:lnTo>
                      <a:pt x="1250" y="226"/>
                    </a:lnTo>
                    <a:lnTo>
                      <a:pt x="1250" y="261"/>
                    </a:lnTo>
                    <a:lnTo>
                      <a:pt x="1271" y="299"/>
                    </a:lnTo>
                    <a:lnTo>
                      <a:pt x="1278" y="333"/>
                    </a:lnTo>
                    <a:lnTo>
                      <a:pt x="1242" y="328"/>
                    </a:lnTo>
                    <a:lnTo>
                      <a:pt x="1163" y="333"/>
                    </a:lnTo>
                    <a:lnTo>
                      <a:pt x="1149" y="367"/>
                    </a:lnTo>
                    <a:lnTo>
                      <a:pt x="1199" y="362"/>
                    </a:lnTo>
                    <a:lnTo>
                      <a:pt x="1213" y="396"/>
                    </a:lnTo>
                    <a:lnTo>
                      <a:pt x="1271" y="378"/>
                    </a:lnTo>
                    <a:lnTo>
                      <a:pt x="1292" y="413"/>
                    </a:lnTo>
                    <a:lnTo>
                      <a:pt x="1314" y="458"/>
                    </a:lnTo>
                    <a:lnTo>
                      <a:pt x="1358" y="435"/>
                    </a:lnTo>
                    <a:lnTo>
                      <a:pt x="1444" y="424"/>
                    </a:lnTo>
                    <a:lnTo>
                      <a:pt x="1422" y="390"/>
                    </a:lnTo>
                    <a:lnTo>
                      <a:pt x="1394" y="362"/>
                    </a:lnTo>
                    <a:lnTo>
                      <a:pt x="1336" y="356"/>
                    </a:lnTo>
                    <a:lnTo>
                      <a:pt x="1328" y="317"/>
                    </a:lnTo>
                    <a:lnTo>
                      <a:pt x="1372" y="248"/>
                    </a:lnTo>
                    <a:lnTo>
                      <a:pt x="1394" y="322"/>
                    </a:lnTo>
                    <a:lnTo>
                      <a:pt x="1444" y="356"/>
                    </a:lnTo>
                    <a:lnTo>
                      <a:pt x="1444" y="311"/>
                    </a:lnTo>
                    <a:lnTo>
                      <a:pt x="1523" y="266"/>
                    </a:lnTo>
                    <a:lnTo>
                      <a:pt x="1537" y="345"/>
                    </a:lnTo>
                    <a:lnTo>
                      <a:pt x="1609" y="350"/>
                    </a:lnTo>
                    <a:lnTo>
                      <a:pt x="1523" y="385"/>
                    </a:lnTo>
                    <a:lnTo>
                      <a:pt x="1494" y="413"/>
                    </a:lnTo>
                    <a:lnTo>
                      <a:pt x="1580" y="406"/>
                    </a:lnTo>
                    <a:lnTo>
                      <a:pt x="1523" y="441"/>
                    </a:lnTo>
                    <a:lnTo>
                      <a:pt x="1523" y="497"/>
                    </a:lnTo>
                    <a:lnTo>
                      <a:pt x="1451" y="509"/>
                    </a:lnTo>
                    <a:lnTo>
                      <a:pt x="1465" y="554"/>
                    </a:lnTo>
                    <a:lnTo>
                      <a:pt x="1436" y="616"/>
                    </a:lnTo>
                    <a:lnTo>
                      <a:pt x="1386" y="599"/>
                    </a:lnTo>
                    <a:lnTo>
                      <a:pt x="1380" y="645"/>
                    </a:lnTo>
                    <a:lnTo>
                      <a:pt x="1408" y="702"/>
                    </a:lnTo>
                    <a:lnTo>
                      <a:pt x="1501" y="689"/>
                    </a:lnTo>
                    <a:lnTo>
                      <a:pt x="1523" y="712"/>
                    </a:lnTo>
                    <a:lnTo>
                      <a:pt x="1595" y="707"/>
                    </a:lnTo>
                    <a:lnTo>
                      <a:pt x="1651" y="707"/>
                    </a:lnTo>
                    <a:lnTo>
                      <a:pt x="1681" y="717"/>
                    </a:lnTo>
                    <a:lnTo>
                      <a:pt x="1667" y="746"/>
                    </a:lnTo>
                    <a:lnTo>
                      <a:pt x="1595" y="752"/>
                    </a:lnTo>
                    <a:lnTo>
                      <a:pt x="1601" y="780"/>
                    </a:lnTo>
                    <a:lnTo>
                      <a:pt x="1544" y="774"/>
                    </a:lnTo>
                    <a:lnTo>
                      <a:pt x="1501" y="786"/>
                    </a:lnTo>
                    <a:lnTo>
                      <a:pt x="1465" y="814"/>
                    </a:lnTo>
                    <a:lnTo>
                      <a:pt x="1430" y="831"/>
                    </a:lnTo>
                    <a:lnTo>
                      <a:pt x="1380" y="814"/>
                    </a:lnTo>
                    <a:lnTo>
                      <a:pt x="1336" y="786"/>
                    </a:lnTo>
                    <a:lnTo>
                      <a:pt x="1228" y="758"/>
                    </a:lnTo>
                    <a:lnTo>
                      <a:pt x="1307" y="746"/>
                    </a:lnTo>
                    <a:lnTo>
                      <a:pt x="1336" y="717"/>
                    </a:lnTo>
                    <a:lnTo>
                      <a:pt x="1314" y="678"/>
                    </a:lnTo>
                    <a:lnTo>
                      <a:pt x="1300" y="650"/>
                    </a:lnTo>
                    <a:lnTo>
                      <a:pt x="1328" y="616"/>
                    </a:lnTo>
                    <a:lnTo>
                      <a:pt x="1278" y="588"/>
                    </a:lnTo>
                    <a:lnTo>
                      <a:pt x="1322" y="537"/>
                    </a:lnTo>
                    <a:lnTo>
                      <a:pt x="1250" y="548"/>
                    </a:lnTo>
                    <a:lnTo>
                      <a:pt x="1271" y="520"/>
                    </a:lnTo>
                    <a:lnTo>
                      <a:pt x="1286" y="486"/>
                    </a:lnTo>
                    <a:lnTo>
                      <a:pt x="1271" y="452"/>
                    </a:lnTo>
                    <a:lnTo>
                      <a:pt x="1235" y="441"/>
                    </a:lnTo>
                    <a:lnTo>
                      <a:pt x="1184" y="441"/>
                    </a:lnTo>
                    <a:lnTo>
                      <a:pt x="1127" y="452"/>
                    </a:lnTo>
                    <a:lnTo>
                      <a:pt x="1127" y="413"/>
                    </a:lnTo>
                    <a:lnTo>
                      <a:pt x="1120" y="373"/>
                    </a:lnTo>
                    <a:lnTo>
                      <a:pt x="1084" y="356"/>
                    </a:lnTo>
                    <a:lnTo>
                      <a:pt x="1063" y="396"/>
                    </a:lnTo>
                    <a:lnTo>
                      <a:pt x="1034" y="350"/>
                    </a:lnTo>
                    <a:lnTo>
                      <a:pt x="1056" y="322"/>
                    </a:lnTo>
                    <a:lnTo>
                      <a:pt x="1099" y="311"/>
                    </a:lnTo>
                    <a:lnTo>
                      <a:pt x="1120" y="276"/>
                    </a:lnTo>
                    <a:lnTo>
                      <a:pt x="1127" y="243"/>
                    </a:lnTo>
                    <a:lnTo>
                      <a:pt x="1084" y="232"/>
                    </a:lnTo>
                    <a:lnTo>
                      <a:pt x="1034" y="243"/>
                    </a:lnTo>
                    <a:lnTo>
                      <a:pt x="990" y="261"/>
                    </a:lnTo>
                    <a:lnTo>
                      <a:pt x="948" y="271"/>
                    </a:lnTo>
                    <a:lnTo>
                      <a:pt x="933" y="261"/>
                    </a:lnTo>
                    <a:lnTo>
                      <a:pt x="948" y="232"/>
                    </a:lnTo>
                    <a:lnTo>
                      <a:pt x="969" y="209"/>
                    </a:lnTo>
                    <a:lnTo>
                      <a:pt x="990" y="192"/>
                    </a:lnTo>
                    <a:lnTo>
                      <a:pt x="1070" y="192"/>
                    </a:lnTo>
                    <a:lnTo>
                      <a:pt x="1113" y="220"/>
                    </a:lnTo>
                    <a:lnTo>
                      <a:pt x="1142" y="187"/>
                    </a:lnTo>
                    <a:lnTo>
                      <a:pt x="1177" y="163"/>
                    </a:lnTo>
                    <a:lnTo>
                      <a:pt x="1213" y="152"/>
                    </a:lnTo>
                    <a:lnTo>
                      <a:pt x="1228" y="130"/>
                    </a:lnTo>
                    <a:lnTo>
                      <a:pt x="1228" y="85"/>
                    </a:lnTo>
                    <a:lnTo>
                      <a:pt x="1199" y="56"/>
                    </a:lnTo>
                    <a:lnTo>
                      <a:pt x="1163" y="23"/>
                    </a:lnTo>
                    <a:lnTo>
                      <a:pt x="1120" y="0"/>
                    </a:lnTo>
                    <a:lnTo>
                      <a:pt x="1070" y="28"/>
                    </a:lnTo>
                    <a:lnTo>
                      <a:pt x="1048" y="28"/>
                    </a:lnTo>
                    <a:lnTo>
                      <a:pt x="1026" y="63"/>
                    </a:lnTo>
                    <a:lnTo>
                      <a:pt x="990" y="35"/>
                    </a:lnTo>
                    <a:lnTo>
                      <a:pt x="933" y="35"/>
                    </a:lnTo>
                    <a:lnTo>
                      <a:pt x="912" y="51"/>
                    </a:lnTo>
                    <a:lnTo>
                      <a:pt x="904" y="74"/>
                    </a:lnTo>
                    <a:lnTo>
                      <a:pt x="882" y="79"/>
                    </a:lnTo>
                    <a:lnTo>
                      <a:pt x="876" y="102"/>
                    </a:lnTo>
                  </a:path>
                </a:pathLst>
              </a:custGeom>
              <a:solidFill>
                <a:srgbClr val="5FBF00"/>
              </a:solidFill>
              <a:ln w="12700" cap="rnd">
                <a:noFill/>
                <a:round/>
                <a:headEnd/>
                <a:tailEnd/>
              </a:ln>
            </p:spPr>
            <p:txBody>
              <a:bodyPr>
                <a:prstTxWarp prst="textNoShape">
                  <a:avLst/>
                </a:prstTxWarp>
              </a:bodyPr>
              <a:lstStyle/>
              <a:p>
                <a:endParaRPr lang="en-US"/>
              </a:p>
            </p:txBody>
          </p:sp>
          <p:sp>
            <p:nvSpPr>
              <p:cNvPr id="18" name="Freeform 172"/>
              <p:cNvSpPr>
                <a:spLocks/>
              </p:cNvSpPr>
              <p:nvPr/>
            </p:nvSpPr>
            <p:spPr bwMode="auto">
              <a:xfrm>
                <a:off x="2105" y="1111"/>
                <a:ext cx="2288" cy="1144"/>
              </a:xfrm>
              <a:custGeom>
                <a:avLst/>
                <a:gdLst>
                  <a:gd name="T0" fmla="*/ 937 w 2288"/>
                  <a:gd name="T1" fmla="*/ 5 h 1144"/>
                  <a:gd name="T2" fmla="*/ 901 w 2288"/>
                  <a:gd name="T3" fmla="*/ 23 h 1144"/>
                  <a:gd name="T4" fmla="*/ 865 w 2288"/>
                  <a:gd name="T5" fmla="*/ 73 h 1144"/>
                  <a:gd name="T6" fmla="*/ 793 w 2288"/>
                  <a:gd name="T7" fmla="*/ 114 h 1144"/>
                  <a:gd name="T8" fmla="*/ 700 w 2288"/>
                  <a:gd name="T9" fmla="*/ 125 h 1144"/>
                  <a:gd name="T10" fmla="*/ 635 w 2288"/>
                  <a:gd name="T11" fmla="*/ 147 h 1144"/>
                  <a:gd name="T12" fmla="*/ 570 w 2288"/>
                  <a:gd name="T13" fmla="*/ 199 h 1144"/>
                  <a:gd name="T14" fmla="*/ 612 w 2288"/>
                  <a:gd name="T15" fmla="*/ 279 h 1144"/>
                  <a:gd name="T16" fmla="*/ 454 w 2288"/>
                  <a:gd name="T17" fmla="*/ 324 h 1144"/>
                  <a:gd name="T18" fmla="*/ 433 w 2288"/>
                  <a:gd name="T19" fmla="*/ 427 h 1144"/>
                  <a:gd name="T20" fmla="*/ 397 w 2288"/>
                  <a:gd name="T21" fmla="*/ 517 h 1144"/>
                  <a:gd name="T22" fmla="*/ 309 w 2288"/>
                  <a:gd name="T23" fmla="*/ 563 h 1144"/>
                  <a:gd name="T24" fmla="*/ 267 w 2288"/>
                  <a:gd name="T25" fmla="*/ 648 h 1144"/>
                  <a:gd name="T26" fmla="*/ 165 w 2288"/>
                  <a:gd name="T27" fmla="*/ 683 h 1144"/>
                  <a:gd name="T28" fmla="*/ 42 w 2288"/>
                  <a:gd name="T29" fmla="*/ 733 h 1144"/>
                  <a:gd name="T30" fmla="*/ 20 w 2288"/>
                  <a:gd name="T31" fmla="*/ 802 h 1144"/>
                  <a:gd name="T32" fmla="*/ 79 w 2288"/>
                  <a:gd name="T33" fmla="*/ 859 h 1144"/>
                  <a:gd name="T34" fmla="*/ 173 w 2288"/>
                  <a:gd name="T35" fmla="*/ 921 h 1144"/>
                  <a:gd name="T36" fmla="*/ 267 w 2288"/>
                  <a:gd name="T37" fmla="*/ 904 h 1144"/>
                  <a:gd name="T38" fmla="*/ 375 w 2288"/>
                  <a:gd name="T39" fmla="*/ 871 h 1144"/>
                  <a:gd name="T40" fmla="*/ 512 w 2288"/>
                  <a:gd name="T41" fmla="*/ 854 h 1144"/>
                  <a:gd name="T42" fmla="*/ 656 w 2288"/>
                  <a:gd name="T43" fmla="*/ 785 h 1144"/>
                  <a:gd name="T44" fmla="*/ 678 w 2288"/>
                  <a:gd name="T45" fmla="*/ 859 h 1144"/>
                  <a:gd name="T46" fmla="*/ 548 w 2288"/>
                  <a:gd name="T47" fmla="*/ 887 h 1144"/>
                  <a:gd name="T48" fmla="*/ 447 w 2288"/>
                  <a:gd name="T49" fmla="*/ 950 h 1144"/>
                  <a:gd name="T50" fmla="*/ 461 w 2288"/>
                  <a:gd name="T51" fmla="*/ 1042 h 1144"/>
                  <a:gd name="T52" fmla="*/ 498 w 2288"/>
                  <a:gd name="T53" fmla="*/ 1104 h 1144"/>
                  <a:gd name="T54" fmla="*/ 612 w 2288"/>
                  <a:gd name="T55" fmla="*/ 1120 h 1144"/>
                  <a:gd name="T56" fmla="*/ 764 w 2288"/>
                  <a:gd name="T57" fmla="*/ 1120 h 1144"/>
                  <a:gd name="T58" fmla="*/ 714 w 2288"/>
                  <a:gd name="T59" fmla="*/ 1013 h 1144"/>
                  <a:gd name="T60" fmla="*/ 786 w 2288"/>
                  <a:gd name="T61" fmla="*/ 944 h 1144"/>
                  <a:gd name="T62" fmla="*/ 873 w 2288"/>
                  <a:gd name="T63" fmla="*/ 1018 h 1144"/>
                  <a:gd name="T64" fmla="*/ 930 w 2288"/>
                  <a:gd name="T65" fmla="*/ 944 h 1144"/>
                  <a:gd name="T66" fmla="*/ 1017 w 2288"/>
                  <a:gd name="T67" fmla="*/ 887 h 1144"/>
                  <a:gd name="T68" fmla="*/ 1053 w 2288"/>
                  <a:gd name="T69" fmla="*/ 768 h 1144"/>
                  <a:gd name="T70" fmla="*/ 1068 w 2288"/>
                  <a:gd name="T71" fmla="*/ 871 h 1144"/>
                  <a:gd name="T72" fmla="*/ 1104 w 2288"/>
                  <a:gd name="T73" fmla="*/ 950 h 1144"/>
                  <a:gd name="T74" fmla="*/ 1183 w 2288"/>
                  <a:gd name="T75" fmla="*/ 996 h 1144"/>
                  <a:gd name="T76" fmla="*/ 1278 w 2288"/>
                  <a:gd name="T77" fmla="*/ 1058 h 1144"/>
                  <a:gd name="T78" fmla="*/ 1386 w 2288"/>
                  <a:gd name="T79" fmla="*/ 1120 h 1144"/>
                  <a:gd name="T80" fmla="*/ 1531 w 2288"/>
                  <a:gd name="T81" fmla="*/ 1115 h 1144"/>
                  <a:gd name="T82" fmla="*/ 1595 w 2288"/>
                  <a:gd name="T83" fmla="*/ 1042 h 1144"/>
                  <a:gd name="T84" fmla="*/ 1731 w 2288"/>
                  <a:gd name="T85" fmla="*/ 1024 h 1144"/>
                  <a:gd name="T86" fmla="*/ 1753 w 2288"/>
                  <a:gd name="T87" fmla="*/ 887 h 1144"/>
                  <a:gd name="T88" fmla="*/ 1675 w 2288"/>
                  <a:gd name="T89" fmla="*/ 836 h 1144"/>
                  <a:gd name="T90" fmla="*/ 1862 w 2288"/>
                  <a:gd name="T91" fmla="*/ 836 h 1144"/>
                  <a:gd name="T92" fmla="*/ 2014 w 2288"/>
                  <a:gd name="T93" fmla="*/ 939 h 1144"/>
                  <a:gd name="T94" fmla="*/ 2179 w 2288"/>
                  <a:gd name="T95" fmla="*/ 972 h 1144"/>
                  <a:gd name="T96" fmla="*/ 2251 w 2288"/>
                  <a:gd name="T97" fmla="*/ 836 h 1144"/>
                  <a:gd name="T98" fmla="*/ 2194 w 2288"/>
                  <a:gd name="T99" fmla="*/ 705 h 1144"/>
                  <a:gd name="T100" fmla="*/ 2064 w 2288"/>
                  <a:gd name="T101" fmla="*/ 609 h 1144"/>
                  <a:gd name="T102" fmla="*/ 1933 w 2288"/>
                  <a:gd name="T103" fmla="*/ 586 h 1144"/>
                  <a:gd name="T104" fmla="*/ 1919 w 2288"/>
                  <a:gd name="T105" fmla="*/ 484 h 1144"/>
                  <a:gd name="T106" fmla="*/ 1905 w 2288"/>
                  <a:gd name="T107" fmla="*/ 403 h 1144"/>
                  <a:gd name="T108" fmla="*/ 1812 w 2288"/>
                  <a:gd name="T109" fmla="*/ 313 h 1144"/>
                  <a:gd name="T110" fmla="*/ 1775 w 2288"/>
                  <a:gd name="T111" fmla="*/ 153 h 1144"/>
                  <a:gd name="T112" fmla="*/ 1652 w 2288"/>
                  <a:gd name="T113" fmla="*/ 114 h 1144"/>
                  <a:gd name="T114" fmla="*/ 1478 w 2288"/>
                  <a:gd name="T115" fmla="*/ 39 h 1144"/>
                  <a:gd name="T116" fmla="*/ 1342 w 2288"/>
                  <a:gd name="T117" fmla="*/ 0 h 1144"/>
                  <a:gd name="T118" fmla="*/ 1219 w 2288"/>
                  <a:gd name="T119" fmla="*/ 62 h 1144"/>
                  <a:gd name="T120" fmla="*/ 1082 w 2288"/>
                  <a:gd name="T121" fmla="*/ 23 h 114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88"/>
                  <a:gd name="T184" fmla="*/ 0 h 1144"/>
                  <a:gd name="T185" fmla="*/ 2288 w 2288"/>
                  <a:gd name="T186" fmla="*/ 1144 h 114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88" h="1144">
                    <a:moveTo>
                      <a:pt x="1017" y="39"/>
                    </a:moveTo>
                    <a:lnTo>
                      <a:pt x="981" y="23"/>
                    </a:lnTo>
                    <a:lnTo>
                      <a:pt x="937" y="5"/>
                    </a:lnTo>
                    <a:lnTo>
                      <a:pt x="901" y="5"/>
                    </a:lnTo>
                    <a:lnTo>
                      <a:pt x="916" y="16"/>
                    </a:lnTo>
                    <a:lnTo>
                      <a:pt x="901" y="23"/>
                    </a:lnTo>
                    <a:lnTo>
                      <a:pt x="859" y="39"/>
                    </a:lnTo>
                    <a:lnTo>
                      <a:pt x="859" y="57"/>
                    </a:lnTo>
                    <a:lnTo>
                      <a:pt x="865" y="73"/>
                    </a:lnTo>
                    <a:lnTo>
                      <a:pt x="829" y="90"/>
                    </a:lnTo>
                    <a:lnTo>
                      <a:pt x="823" y="108"/>
                    </a:lnTo>
                    <a:lnTo>
                      <a:pt x="793" y="114"/>
                    </a:lnTo>
                    <a:lnTo>
                      <a:pt x="764" y="101"/>
                    </a:lnTo>
                    <a:lnTo>
                      <a:pt x="721" y="101"/>
                    </a:lnTo>
                    <a:lnTo>
                      <a:pt x="700" y="125"/>
                    </a:lnTo>
                    <a:lnTo>
                      <a:pt x="664" y="119"/>
                    </a:lnTo>
                    <a:lnTo>
                      <a:pt x="642" y="125"/>
                    </a:lnTo>
                    <a:lnTo>
                      <a:pt x="635" y="147"/>
                    </a:lnTo>
                    <a:lnTo>
                      <a:pt x="592" y="153"/>
                    </a:lnTo>
                    <a:lnTo>
                      <a:pt x="570" y="171"/>
                    </a:lnTo>
                    <a:lnTo>
                      <a:pt x="570" y="199"/>
                    </a:lnTo>
                    <a:lnTo>
                      <a:pt x="584" y="233"/>
                    </a:lnTo>
                    <a:lnTo>
                      <a:pt x="612" y="250"/>
                    </a:lnTo>
                    <a:lnTo>
                      <a:pt x="612" y="279"/>
                    </a:lnTo>
                    <a:lnTo>
                      <a:pt x="534" y="296"/>
                    </a:lnTo>
                    <a:lnTo>
                      <a:pt x="483" y="296"/>
                    </a:lnTo>
                    <a:lnTo>
                      <a:pt x="454" y="324"/>
                    </a:lnTo>
                    <a:lnTo>
                      <a:pt x="440" y="375"/>
                    </a:lnTo>
                    <a:lnTo>
                      <a:pt x="440" y="415"/>
                    </a:lnTo>
                    <a:lnTo>
                      <a:pt x="433" y="427"/>
                    </a:lnTo>
                    <a:lnTo>
                      <a:pt x="425" y="455"/>
                    </a:lnTo>
                    <a:lnTo>
                      <a:pt x="440" y="495"/>
                    </a:lnTo>
                    <a:lnTo>
                      <a:pt x="397" y="517"/>
                    </a:lnTo>
                    <a:lnTo>
                      <a:pt x="354" y="517"/>
                    </a:lnTo>
                    <a:lnTo>
                      <a:pt x="325" y="552"/>
                    </a:lnTo>
                    <a:lnTo>
                      <a:pt x="309" y="563"/>
                    </a:lnTo>
                    <a:lnTo>
                      <a:pt x="273" y="586"/>
                    </a:lnTo>
                    <a:lnTo>
                      <a:pt x="267" y="620"/>
                    </a:lnTo>
                    <a:lnTo>
                      <a:pt x="267" y="648"/>
                    </a:lnTo>
                    <a:lnTo>
                      <a:pt x="245" y="666"/>
                    </a:lnTo>
                    <a:lnTo>
                      <a:pt x="231" y="688"/>
                    </a:lnTo>
                    <a:lnTo>
                      <a:pt x="165" y="683"/>
                    </a:lnTo>
                    <a:lnTo>
                      <a:pt x="115" y="700"/>
                    </a:lnTo>
                    <a:lnTo>
                      <a:pt x="65" y="716"/>
                    </a:lnTo>
                    <a:lnTo>
                      <a:pt x="42" y="733"/>
                    </a:lnTo>
                    <a:lnTo>
                      <a:pt x="6" y="757"/>
                    </a:lnTo>
                    <a:lnTo>
                      <a:pt x="0" y="785"/>
                    </a:lnTo>
                    <a:lnTo>
                      <a:pt x="20" y="802"/>
                    </a:lnTo>
                    <a:lnTo>
                      <a:pt x="50" y="819"/>
                    </a:lnTo>
                    <a:lnTo>
                      <a:pt x="50" y="842"/>
                    </a:lnTo>
                    <a:lnTo>
                      <a:pt x="79" y="859"/>
                    </a:lnTo>
                    <a:lnTo>
                      <a:pt x="93" y="899"/>
                    </a:lnTo>
                    <a:lnTo>
                      <a:pt x="129" y="939"/>
                    </a:lnTo>
                    <a:lnTo>
                      <a:pt x="173" y="921"/>
                    </a:lnTo>
                    <a:lnTo>
                      <a:pt x="209" y="893"/>
                    </a:lnTo>
                    <a:lnTo>
                      <a:pt x="237" y="893"/>
                    </a:lnTo>
                    <a:lnTo>
                      <a:pt x="267" y="904"/>
                    </a:lnTo>
                    <a:lnTo>
                      <a:pt x="289" y="933"/>
                    </a:lnTo>
                    <a:lnTo>
                      <a:pt x="331" y="904"/>
                    </a:lnTo>
                    <a:lnTo>
                      <a:pt x="375" y="871"/>
                    </a:lnTo>
                    <a:lnTo>
                      <a:pt x="411" y="871"/>
                    </a:lnTo>
                    <a:lnTo>
                      <a:pt x="461" y="871"/>
                    </a:lnTo>
                    <a:lnTo>
                      <a:pt x="512" y="854"/>
                    </a:lnTo>
                    <a:lnTo>
                      <a:pt x="542" y="819"/>
                    </a:lnTo>
                    <a:lnTo>
                      <a:pt x="612" y="785"/>
                    </a:lnTo>
                    <a:lnTo>
                      <a:pt x="656" y="785"/>
                    </a:lnTo>
                    <a:lnTo>
                      <a:pt x="671" y="797"/>
                    </a:lnTo>
                    <a:lnTo>
                      <a:pt x="692" y="819"/>
                    </a:lnTo>
                    <a:lnTo>
                      <a:pt x="678" y="859"/>
                    </a:lnTo>
                    <a:lnTo>
                      <a:pt x="635" y="871"/>
                    </a:lnTo>
                    <a:lnTo>
                      <a:pt x="584" y="871"/>
                    </a:lnTo>
                    <a:lnTo>
                      <a:pt x="548" y="887"/>
                    </a:lnTo>
                    <a:lnTo>
                      <a:pt x="542" y="904"/>
                    </a:lnTo>
                    <a:lnTo>
                      <a:pt x="498" y="950"/>
                    </a:lnTo>
                    <a:lnTo>
                      <a:pt x="447" y="950"/>
                    </a:lnTo>
                    <a:lnTo>
                      <a:pt x="418" y="972"/>
                    </a:lnTo>
                    <a:lnTo>
                      <a:pt x="425" y="1007"/>
                    </a:lnTo>
                    <a:lnTo>
                      <a:pt x="461" y="1042"/>
                    </a:lnTo>
                    <a:lnTo>
                      <a:pt x="447" y="1058"/>
                    </a:lnTo>
                    <a:lnTo>
                      <a:pt x="447" y="1075"/>
                    </a:lnTo>
                    <a:lnTo>
                      <a:pt x="498" y="1104"/>
                    </a:lnTo>
                    <a:lnTo>
                      <a:pt x="505" y="1132"/>
                    </a:lnTo>
                    <a:lnTo>
                      <a:pt x="570" y="1143"/>
                    </a:lnTo>
                    <a:lnTo>
                      <a:pt x="612" y="1120"/>
                    </a:lnTo>
                    <a:lnTo>
                      <a:pt x="656" y="1120"/>
                    </a:lnTo>
                    <a:lnTo>
                      <a:pt x="692" y="1138"/>
                    </a:lnTo>
                    <a:lnTo>
                      <a:pt x="764" y="1120"/>
                    </a:lnTo>
                    <a:lnTo>
                      <a:pt x="786" y="1086"/>
                    </a:lnTo>
                    <a:lnTo>
                      <a:pt x="756" y="1053"/>
                    </a:lnTo>
                    <a:lnTo>
                      <a:pt x="714" y="1013"/>
                    </a:lnTo>
                    <a:lnTo>
                      <a:pt x="721" y="972"/>
                    </a:lnTo>
                    <a:lnTo>
                      <a:pt x="742" y="939"/>
                    </a:lnTo>
                    <a:lnTo>
                      <a:pt x="786" y="944"/>
                    </a:lnTo>
                    <a:lnTo>
                      <a:pt x="793" y="990"/>
                    </a:lnTo>
                    <a:lnTo>
                      <a:pt x="829" y="1029"/>
                    </a:lnTo>
                    <a:lnTo>
                      <a:pt x="873" y="1018"/>
                    </a:lnTo>
                    <a:lnTo>
                      <a:pt x="916" y="1024"/>
                    </a:lnTo>
                    <a:lnTo>
                      <a:pt x="953" y="996"/>
                    </a:lnTo>
                    <a:lnTo>
                      <a:pt x="930" y="944"/>
                    </a:lnTo>
                    <a:lnTo>
                      <a:pt x="930" y="910"/>
                    </a:lnTo>
                    <a:lnTo>
                      <a:pt x="973" y="910"/>
                    </a:lnTo>
                    <a:lnTo>
                      <a:pt x="1017" y="887"/>
                    </a:lnTo>
                    <a:lnTo>
                      <a:pt x="1017" y="830"/>
                    </a:lnTo>
                    <a:lnTo>
                      <a:pt x="1017" y="797"/>
                    </a:lnTo>
                    <a:lnTo>
                      <a:pt x="1053" y="768"/>
                    </a:lnTo>
                    <a:lnTo>
                      <a:pt x="1068" y="785"/>
                    </a:lnTo>
                    <a:lnTo>
                      <a:pt x="1061" y="819"/>
                    </a:lnTo>
                    <a:lnTo>
                      <a:pt x="1068" y="871"/>
                    </a:lnTo>
                    <a:lnTo>
                      <a:pt x="1061" y="921"/>
                    </a:lnTo>
                    <a:lnTo>
                      <a:pt x="1075" y="961"/>
                    </a:lnTo>
                    <a:lnTo>
                      <a:pt x="1104" y="950"/>
                    </a:lnTo>
                    <a:lnTo>
                      <a:pt x="1126" y="956"/>
                    </a:lnTo>
                    <a:lnTo>
                      <a:pt x="1147" y="990"/>
                    </a:lnTo>
                    <a:lnTo>
                      <a:pt x="1183" y="996"/>
                    </a:lnTo>
                    <a:lnTo>
                      <a:pt x="1190" y="1024"/>
                    </a:lnTo>
                    <a:lnTo>
                      <a:pt x="1212" y="1070"/>
                    </a:lnTo>
                    <a:lnTo>
                      <a:pt x="1278" y="1058"/>
                    </a:lnTo>
                    <a:lnTo>
                      <a:pt x="1306" y="1092"/>
                    </a:lnTo>
                    <a:lnTo>
                      <a:pt x="1357" y="1138"/>
                    </a:lnTo>
                    <a:lnTo>
                      <a:pt x="1386" y="1120"/>
                    </a:lnTo>
                    <a:lnTo>
                      <a:pt x="1422" y="1120"/>
                    </a:lnTo>
                    <a:lnTo>
                      <a:pt x="1464" y="1138"/>
                    </a:lnTo>
                    <a:lnTo>
                      <a:pt x="1531" y="1115"/>
                    </a:lnTo>
                    <a:lnTo>
                      <a:pt x="1537" y="1070"/>
                    </a:lnTo>
                    <a:lnTo>
                      <a:pt x="1537" y="1042"/>
                    </a:lnTo>
                    <a:lnTo>
                      <a:pt x="1595" y="1042"/>
                    </a:lnTo>
                    <a:lnTo>
                      <a:pt x="1652" y="1024"/>
                    </a:lnTo>
                    <a:lnTo>
                      <a:pt x="1689" y="1024"/>
                    </a:lnTo>
                    <a:lnTo>
                      <a:pt x="1731" y="1024"/>
                    </a:lnTo>
                    <a:lnTo>
                      <a:pt x="1739" y="972"/>
                    </a:lnTo>
                    <a:lnTo>
                      <a:pt x="1775" y="939"/>
                    </a:lnTo>
                    <a:lnTo>
                      <a:pt x="1753" y="887"/>
                    </a:lnTo>
                    <a:lnTo>
                      <a:pt x="1711" y="887"/>
                    </a:lnTo>
                    <a:lnTo>
                      <a:pt x="1711" y="842"/>
                    </a:lnTo>
                    <a:lnTo>
                      <a:pt x="1675" y="836"/>
                    </a:lnTo>
                    <a:lnTo>
                      <a:pt x="1753" y="825"/>
                    </a:lnTo>
                    <a:lnTo>
                      <a:pt x="1797" y="854"/>
                    </a:lnTo>
                    <a:lnTo>
                      <a:pt x="1862" y="836"/>
                    </a:lnTo>
                    <a:lnTo>
                      <a:pt x="1926" y="859"/>
                    </a:lnTo>
                    <a:lnTo>
                      <a:pt x="1992" y="864"/>
                    </a:lnTo>
                    <a:lnTo>
                      <a:pt x="2014" y="939"/>
                    </a:lnTo>
                    <a:lnTo>
                      <a:pt x="2056" y="944"/>
                    </a:lnTo>
                    <a:lnTo>
                      <a:pt x="2114" y="967"/>
                    </a:lnTo>
                    <a:lnTo>
                      <a:pt x="2179" y="972"/>
                    </a:lnTo>
                    <a:lnTo>
                      <a:pt x="2230" y="944"/>
                    </a:lnTo>
                    <a:lnTo>
                      <a:pt x="2287" y="904"/>
                    </a:lnTo>
                    <a:lnTo>
                      <a:pt x="2251" y="836"/>
                    </a:lnTo>
                    <a:lnTo>
                      <a:pt x="2200" y="802"/>
                    </a:lnTo>
                    <a:lnTo>
                      <a:pt x="2222" y="773"/>
                    </a:lnTo>
                    <a:lnTo>
                      <a:pt x="2194" y="705"/>
                    </a:lnTo>
                    <a:lnTo>
                      <a:pt x="2179" y="666"/>
                    </a:lnTo>
                    <a:lnTo>
                      <a:pt x="2136" y="620"/>
                    </a:lnTo>
                    <a:lnTo>
                      <a:pt x="2064" y="609"/>
                    </a:lnTo>
                    <a:lnTo>
                      <a:pt x="1984" y="648"/>
                    </a:lnTo>
                    <a:lnTo>
                      <a:pt x="1897" y="631"/>
                    </a:lnTo>
                    <a:lnTo>
                      <a:pt x="1933" y="586"/>
                    </a:lnTo>
                    <a:lnTo>
                      <a:pt x="2006" y="552"/>
                    </a:lnTo>
                    <a:lnTo>
                      <a:pt x="1992" y="501"/>
                    </a:lnTo>
                    <a:lnTo>
                      <a:pt x="1919" y="484"/>
                    </a:lnTo>
                    <a:lnTo>
                      <a:pt x="1862" y="484"/>
                    </a:lnTo>
                    <a:lnTo>
                      <a:pt x="1876" y="444"/>
                    </a:lnTo>
                    <a:lnTo>
                      <a:pt x="1905" y="403"/>
                    </a:lnTo>
                    <a:lnTo>
                      <a:pt x="1897" y="341"/>
                    </a:lnTo>
                    <a:lnTo>
                      <a:pt x="1854" y="313"/>
                    </a:lnTo>
                    <a:lnTo>
                      <a:pt x="1812" y="313"/>
                    </a:lnTo>
                    <a:lnTo>
                      <a:pt x="1804" y="261"/>
                    </a:lnTo>
                    <a:lnTo>
                      <a:pt x="1812" y="215"/>
                    </a:lnTo>
                    <a:lnTo>
                      <a:pt x="1775" y="153"/>
                    </a:lnTo>
                    <a:lnTo>
                      <a:pt x="1739" y="114"/>
                    </a:lnTo>
                    <a:lnTo>
                      <a:pt x="1703" y="114"/>
                    </a:lnTo>
                    <a:lnTo>
                      <a:pt x="1652" y="114"/>
                    </a:lnTo>
                    <a:lnTo>
                      <a:pt x="1587" y="62"/>
                    </a:lnTo>
                    <a:lnTo>
                      <a:pt x="1523" y="28"/>
                    </a:lnTo>
                    <a:lnTo>
                      <a:pt x="1478" y="39"/>
                    </a:lnTo>
                    <a:lnTo>
                      <a:pt x="1428" y="23"/>
                    </a:lnTo>
                    <a:lnTo>
                      <a:pt x="1400" y="0"/>
                    </a:lnTo>
                    <a:lnTo>
                      <a:pt x="1342" y="0"/>
                    </a:lnTo>
                    <a:lnTo>
                      <a:pt x="1292" y="0"/>
                    </a:lnTo>
                    <a:lnTo>
                      <a:pt x="1219" y="57"/>
                    </a:lnTo>
                    <a:lnTo>
                      <a:pt x="1219" y="62"/>
                    </a:lnTo>
                    <a:lnTo>
                      <a:pt x="1212" y="5"/>
                    </a:lnTo>
                    <a:lnTo>
                      <a:pt x="1104" y="0"/>
                    </a:lnTo>
                    <a:lnTo>
                      <a:pt x="1082" y="23"/>
                    </a:lnTo>
                    <a:lnTo>
                      <a:pt x="1017" y="39"/>
                    </a:lnTo>
                  </a:path>
                </a:pathLst>
              </a:custGeom>
              <a:noFill/>
              <a:ln w="12700" cap="rnd">
                <a:solidFill>
                  <a:srgbClr val="000000"/>
                </a:solidFill>
                <a:round/>
                <a:headEnd/>
                <a:tailEnd/>
              </a:ln>
            </p:spPr>
            <p:txBody>
              <a:bodyPr>
                <a:prstTxWarp prst="textNoShape">
                  <a:avLst/>
                </a:prstTxWarp>
              </a:bodyPr>
              <a:lstStyle/>
              <a:p>
                <a:endParaRPr lang="en-US"/>
              </a:p>
            </p:txBody>
          </p:sp>
        </p:grpSp>
      </p:grpSp>
      <p:sp>
        <p:nvSpPr>
          <p:cNvPr id="181" name="AutoShape 173" descr="9k="/>
          <p:cNvSpPr>
            <a:spLocks noChangeAspect="1" noChangeArrowheads="1"/>
          </p:cNvSpPr>
          <p:nvPr/>
        </p:nvSpPr>
        <p:spPr bwMode="auto">
          <a:xfrm>
            <a:off x="5315845" y="4010696"/>
            <a:ext cx="304800" cy="304800"/>
          </a:xfrm>
          <a:prstGeom prst="rect">
            <a:avLst/>
          </a:prstGeom>
          <a:noFill/>
          <a:ln w="9525">
            <a:noFill/>
            <a:miter lim="800000"/>
            <a:headEnd/>
            <a:tailEnd/>
          </a:ln>
        </p:spPr>
        <p:txBody>
          <a:bodyPr>
            <a:prstTxWarp prst="textNoShape">
              <a:avLst/>
            </a:prstTxWarp>
          </a:bodyPr>
          <a:lstStyle/>
          <a:p>
            <a:endParaRPr lang="en-US"/>
          </a:p>
        </p:txBody>
      </p:sp>
      <p:pic>
        <p:nvPicPr>
          <p:cNvPr id="182" name="Picture 174"/>
          <p:cNvPicPr>
            <a:picLocks noChangeAspect="1" noChangeArrowheads="1"/>
          </p:cNvPicPr>
          <p:nvPr/>
        </p:nvPicPr>
        <p:blipFill>
          <a:blip r:embed="rId3"/>
          <a:srcRect/>
          <a:stretch>
            <a:fillRect/>
          </a:stretch>
        </p:blipFill>
        <p:spPr bwMode="auto">
          <a:xfrm>
            <a:off x="5828607" y="4450434"/>
            <a:ext cx="1044575" cy="631825"/>
          </a:xfrm>
          <a:prstGeom prst="rect">
            <a:avLst/>
          </a:prstGeom>
          <a:noFill/>
          <a:ln w="9525">
            <a:noFill/>
            <a:miter lim="800000"/>
            <a:headEnd/>
            <a:tailEnd/>
          </a:ln>
        </p:spPr>
      </p:pic>
      <p:sp>
        <p:nvSpPr>
          <p:cNvPr id="183" name="Text Box 175"/>
          <p:cNvSpPr txBox="1">
            <a:spLocks noChangeArrowheads="1"/>
          </p:cNvSpPr>
          <p:nvPr/>
        </p:nvSpPr>
        <p:spPr bwMode="auto">
          <a:xfrm>
            <a:off x="6044507" y="4594896"/>
            <a:ext cx="504825" cy="304800"/>
          </a:xfrm>
          <a:prstGeom prst="rect">
            <a:avLst/>
          </a:prstGeom>
          <a:noFill/>
          <a:ln w="9525">
            <a:noFill/>
            <a:miter lim="800000"/>
            <a:headEnd/>
            <a:tailEnd/>
          </a:ln>
        </p:spPr>
        <p:txBody>
          <a:bodyPr>
            <a:prstTxWarp prst="textNoShape">
              <a:avLst/>
            </a:prstTxWarp>
            <a:spAutoFit/>
          </a:bodyPr>
          <a:lstStyle/>
          <a:p>
            <a:pPr>
              <a:spcBef>
                <a:spcPct val="50000"/>
              </a:spcBef>
            </a:pPr>
            <a:r>
              <a:rPr lang="fr-FR" sz="1400" b="1" baseline="30000">
                <a:solidFill>
                  <a:srgbClr val="FF0000"/>
                </a:solidFill>
              </a:rPr>
              <a:t>15</a:t>
            </a:r>
            <a:r>
              <a:rPr lang="fr-FR" sz="1400" b="1">
                <a:solidFill>
                  <a:srgbClr val="FF0000"/>
                </a:solidFill>
              </a:rPr>
              <a:t>N</a:t>
            </a:r>
            <a:endParaRPr lang="fr-FR" sz="1400" b="1" baseline="30000">
              <a:solidFill>
                <a:srgbClr val="FF0000"/>
              </a:solidFill>
            </a:endParaRPr>
          </a:p>
        </p:txBody>
      </p:sp>
      <p:sp>
        <p:nvSpPr>
          <p:cNvPr id="184" name="Freeform 176"/>
          <p:cNvSpPr>
            <a:spLocks/>
          </p:cNvSpPr>
          <p:nvPr/>
        </p:nvSpPr>
        <p:spPr bwMode="auto">
          <a:xfrm>
            <a:off x="5612707" y="4739359"/>
            <a:ext cx="503238" cy="576262"/>
          </a:xfrm>
          <a:custGeom>
            <a:avLst/>
            <a:gdLst>
              <a:gd name="T0" fmla="*/ 503238 w 317"/>
              <a:gd name="T1" fmla="*/ 0 h 363"/>
              <a:gd name="T2" fmla="*/ 142875 w 317"/>
              <a:gd name="T3" fmla="*/ 215900 h 363"/>
              <a:gd name="T4" fmla="*/ 0 w 317"/>
              <a:gd name="T5" fmla="*/ 576262 h 363"/>
              <a:gd name="T6" fmla="*/ 0 60000 65536"/>
              <a:gd name="T7" fmla="*/ 0 60000 65536"/>
              <a:gd name="T8" fmla="*/ 0 60000 65536"/>
              <a:gd name="T9" fmla="*/ 0 w 317"/>
              <a:gd name="T10" fmla="*/ 0 h 363"/>
              <a:gd name="T11" fmla="*/ 317 w 317"/>
              <a:gd name="T12" fmla="*/ 363 h 363"/>
            </a:gdLst>
            <a:ahLst/>
            <a:cxnLst>
              <a:cxn ang="T6">
                <a:pos x="T0" y="T1"/>
              </a:cxn>
              <a:cxn ang="T7">
                <a:pos x="T2" y="T3"/>
              </a:cxn>
              <a:cxn ang="T8">
                <a:pos x="T4" y="T5"/>
              </a:cxn>
            </a:cxnLst>
            <a:rect l="T9" t="T10" r="T11" b="T12"/>
            <a:pathLst>
              <a:path w="317" h="363">
                <a:moveTo>
                  <a:pt x="317" y="0"/>
                </a:moveTo>
                <a:cubicBezTo>
                  <a:pt x="230" y="37"/>
                  <a:pt x="143" y="75"/>
                  <a:pt x="90" y="136"/>
                </a:cubicBezTo>
                <a:cubicBezTo>
                  <a:pt x="37" y="197"/>
                  <a:pt x="18" y="280"/>
                  <a:pt x="0" y="363"/>
                </a:cubicBezTo>
              </a:path>
            </a:pathLst>
          </a:custGeom>
          <a:noFill/>
          <a:ln w="25400">
            <a:solidFill>
              <a:schemeClr val="tx1"/>
            </a:solidFill>
            <a:round/>
            <a:headEnd/>
            <a:tailEnd type="triangle" w="med" len="med"/>
          </a:ln>
        </p:spPr>
        <p:txBody>
          <a:bodyPr>
            <a:prstTxWarp prst="textNoShape">
              <a:avLst/>
            </a:prstTxWarp>
          </a:bodyPr>
          <a:lstStyle/>
          <a:p>
            <a:endParaRPr lang="en-US"/>
          </a:p>
        </p:txBody>
      </p:sp>
      <p:sp>
        <p:nvSpPr>
          <p:cNvPr id="185" name="Oval 177"/>
          <p:cNvSpPr>
            <a:spLocks noChangeArrowheads="1"/>
          </p:cNvSpPr>
          <p:nvPr/>
        </p:nvSpPr>
        <p:spPr bwMode="auto">
          <a:xfrm>
            <a:off x="6188970" y="4883821"/>
            <a:ext cx="71437" cy="7143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86" name="Oval 178"/>
          <p:cNvSpPr>
            <a:spLocks noChangeArrowheads="1"/>
          </p:cNvSpPr>
          <p:nvPr/>
        </p:nvSpPr>
        <p:spPr bwMode="auto">
          <a:xfrm>
            <a:off x="6331845" y="4955259"/>
            <a:ext cx="71437" cy="71437"/>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87" name="Oval 179"/>
          <p:cNvSpPr>
            <a:spLocks noChangeArrowheads="1"/>
          </p:cNvSpPr>
          <p:nvPr/>
        </p:nvSpPr>
        <p:spPr bwMode="auto">
          <a:xfrm>
            <a:off x="6476307" y="4739359"/>
            <a:ext cx="71438" cy="71437"/>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88" name="Oval 180"/>
          <p:cNvSpPr>
            <a:spLocks noChangeArrowheads="1"/>
          </p:cNvSpPr>
          <p:nvPr/>
        </p:nvSpPr>
        <p:spPr bwMode="auto">
          <a:xfrm>
            <a:off x="6115945" y="4523459"/>
            <a:ext cx="71437" cy="71437"/>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89" name="Oval 181"/>
          <p:cNvSpPr>
            <a:spLocks noChangeArrowheads="1"/>
          </p:cNvSpPr>
          <p:nvPr/>
        </p:nvSpPr>
        <p:spPr bwMode="auto">
          <a:xfrm>
            <a:off x="6404870" y="4594896"/>
            <a:ext cx="71437" cy="7143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90" name="Oval 182"/>
          <p:cNvSpPr>
            <a:spLocks noChangeArrowheads="1"/>
          </p:cNvSpPr>
          <p:nvPr/>
        </p:nvSpPr>
        <p:spPr bwMode="auto">
          <a:xfrm>
            <a:off x="5973070" y="4667921"/>
            <a:ext cx="71437" cy="7143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91" name="Oval 183"/>
          <p:cNvSpPr>
            <a:spLocks noChangeArrowheads="1"/>
          </p:cNvSpPr>
          <p:nvPr/>
        </p:nvSpPr>
        <p:spPr bwMode="auto">
          <a:xfrm>
            <a:off x="6547745" y="4810796"/>
            <a:ext cx="71437" cy="7143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92" name="Oval 184"/>
          <p:cNvSpPr>
            <a:spLocks noChangeArrowheads="1"/>
          </p:cNvSpPr>
          <p:nvPr/>
        </p:nvSpPr>
        <p:spPr bwMode="auto">
          <a:xfrm>
            <a:off x="6465195" y="4921921"/>
            <a:ext cx="71437" cy="7143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grpSp>
        <p:nvGrpSpPr>
          <p:cNvPr id="193" name="Group 185"/>
          <p:cNvGrpSpPr>
            <a:grpSpLocks/>
          </p:cNvGrpSpPr>
          <p:nvPr/>
        </p:nvGrpSpPr>
        <p:grpSpPr bwMode="auto">
          <a:xfrm>
            <a:off x="5539682" y="5323559"/>
            <a:ext cx="504825" cy="142875"/>
            <a:chOff x="2426" y="2891"/>
            <a:chExt cx="318" cy="90"/>
          </a:xfrm>
        </p:grpSpPr>
        <p:sp>
          <p:nvSpPr>
            <p:cNvPr id="194" name="Oval 186"/>
            <p:cNvSpPr>
              <a:spLocks noChangeArrowheads="1"/>
            </p:cNvSpPr>
            <p:nvPr/>
          </p:nvSpPr>
          <p:spPr bwMode="auto">
            <a:xfrm>
              <a:off x="2426" y="2891"/>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95" name="Oval 187"/>
            <p:cNvSpPr>
              <a:spLocks noChangeArrowheads="1"/>
            </p:cNvSpPr>
            <p:nvPr/>
          </p:nvSpPr>
          <p:spPr bwMode="auto">
            <a:xfrm>
              <a:off x="2517" y="2936"/>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96" name="Oval 188"/>
            <p:cNvSpPr>
              <a:spLocks noChangeArrowheads="1"/>
            </p:cNvSpPr>
            <p:nvPr/>
          </p:nvSpPr>
          <p:spPr bwMode="auto">
            <a:xfrm>
              <a:off x="2562" y="2891"/>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97" name="Oval 189"/>
            <p:cNvSpPr>
              <a:spLocks noChangeArrowheads="1"/>
            </p:cNvSpPr>
            <p:nvPr/>
          </p:nvSpPr>
          <p:spPr bwMode="auto">
            <a:xfrm>
              <a:off x="2653" y="2936"/>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98" name="Oval 190"/>
            <p:cNvSpPr>
              <a:spLocks noChangeArrowheads="1"/>
            </p:cNvSpPr>
            <p:nvPr/>
          </p:nvSpPr>
          <p:spPr bwMode="auto">
            <a:xfrm>
              <a:off x="2699" y="2891"/>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grpSp>
      <p:grpSp>
        <p:nvGrpSpPr>
          <p:cNvPr id="199" name="Group 196"/>
          <p:cNvGrpSpPr>
            <a:grpSpLocks/>
          </p:cNvGrpSpPr>
          <p:nvPr/>
        </p:nvGrpSpPr>
        <p:grpSpPr bwMode="auto">
          <a:xfrm>
            <a:off x="7330382" y="5387059"/>
            <a:ext cx="2663825" cy="747712"/>
            <a:chOff x="3554" y="2931"/>
            <a:chExt cx="1678" cy="471"/>
          </a:xfrm>
        </p:grpSpPr>
        <p:sp>
          <p:nvSpPr>
            <p:cNvPr id="200" name="Text Box 197"/>
            <p:cNvSpPr txBox="1">
              <a:spLocks noChangeArrowheads="1"/>
            </p:cNvSpPr>
            <p:nvPr/>
          </p:nvSpPr>
          <p:spPr bwMode="auto">
            <a:xfrm>
              <a:off x="3690" y="3072"/>
              <a:ext cx="1542" cy="330"/>
            </a:xfrm>
            <a:prstGeom prst="rect">
              <a:avLst/>
            </a:prstGeom>
            <a:noFill/>
            <a:ln w="9525">
              <a:noFill/>
              <a:miter lim="800000"/>
              <a:headEnd/>
              <a:tailEnd/>
            </a:ln>
          </p:spPr>
          <p:txBody>
            <a:bodyPr>
              <a:prstTxWarp prst="textNoShape">
                <a:avLst/>
              </a:prstTxWarp>
              <a:spAutoFit/>
            </a:bodyPr>
            <a:lstStyle/>
            <a:p>
              <a:pPr>
                <a:spcBef>
                  <a:spcPct val="50000"/>
                </a:spcBef>
              </a:pPr>
              <a:r>
                <a:rPr lang="fr-FR" sz="1400" baseline="30000" dirty="0" smtClean="0"/>
                <a:t>15</a:t>
              </a:r>
              <a:r>
                <a:rPr lang="fr-FR" sz="1400" dirty="0" smtClean="0"/>
                <a:t>N incorporation </a:t>
              </a:r>
              <a:r>
                <a:rPr lang="fr-FR" sz="1400" dirty="0" err="1" smtClean="0"/>
                <a:t>into</a:t>
              </a:r>
              <a:r>
                <a:rPr lang="fr-FR" sz="1400" dirty="0" smtClean="0"/>
                <a:t> </a:t>
              </a:r>
              <a:r>
                <a:rPr lang="fr-FR" sz="1400" dirty="0" err="1" smtClean="0"/>
                <a:t>soil</a:t>
              </a:r>
              <a:r>
                <a:rPr lang="fr-FR" sz="1400" dirty="0" smtClean="0"/>
                <a:t> </a:t>
              </a:r>
              <a:r>
                <a:rPr lang="fr-FR" sz="1400" dirty="0" err="1" smtClean="0"/>
                <a:t>layers</a:t>
              </a:r>
              <a:endParaRPr lang="fr-FR" sz="1400" dirty="0"/>
            </a:p>
          </p:txBody>
        </p:sp>
        <p:grpSp>
          <p:nvGrpSpPr>
            <p:cNvPr id="201" name="Group 198"/>
            <p:cNvGrpSpPr>
              <a:grpSpLocks/>
            </p:cNvGrpSpPr>
            <p:nvPr/>
          </p:nvGrpSpPr>
          <p:grpSpPr bwMode="auto">
            <a:xfrm>
              <a:off x="3554" y="2931"/>
              <a:ext cx="182" cy="231"/>
              <a:chOff x="3651" y="2296"/>
              <a:chExt cx="182" cy="231"/>
            </a:xfrm>
          </p:grpSpPr>
          <p:sp>
            <p:nvSpPr>
              <p:cNvPr id="202" name="Oval 199"/>
              <p:cNvSpPr>
                <a:spLocks noChangeArrowheads="1"/>
              </p:cNvSpPr>
              <p:nvPr/>
            </p:nvSpPr>
            <p:spPr bwMode="auto">
              <a:xfrm>
                <a:off x="3651" y="2341"/>
                <a:ext cx="182" cy="18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203" name="Text Box 200"/>
              <p:cNvSpPr txBox="1">
                <a:spLocks noChangeArrowheads="1"/>
              </p:cNvSpPr>
              <p:nvPr/>
            </p:nvSpPr>
            <p:spPr bwMode="auto">
              <a:xfrm>
                <a:off x="3651" y="2296"/>
                <a:ext cx="136" cy="231"/>
              </a:xfrm>
              <a:prstGeom prst="rect">
                <a:avLst/>
              </a:prstGeom>
              <a:noFill/>
              <a:ln w="9525">
                <a:noFill/>
                <a:miter lim="800000"/>
                <a:headEnd/>
                <a:tailEnd/>
              </a:ln>
            </p:spPr>
            <p:txBody>
              <a:bodyPr>
                <a:prstTxWarp prst="textNoShape">
                  <a:avLst/>
                </a:prstTxWarp>
                <a:spAutoFit/>
              </a:bodyPr>
              <a:lstStyle/>
              <a:p>
                <a:pPr>
                  <a:spcBef>
                    <a:spcPct val="50000"/>
                  </a:spcBef>
                </a:pPr>
                <a:r>
                  <a:rPr lang="fr-FR"/>
                  <a:t>2</a:t>
                </a:r>
              </a:p>
            </p:txBody>
          </p:sp>
        </p:grpSp>
      </p:grpSp>
      <p:grpSp>
        <p:nvGrpSpPr>
          <p:cNvPr id="205" name="Group 234"/>
          <p:cNvGrpSpPr>
            <a:grpSpLocks/>
          </p:cNvGrpSpPr>
          <p:nvPr/>
        </p:nvGrpSpPr>
        <p:grpSpPr bwMode="auto">
          <a:xfrm>
            <a:off x="5468245" y="5602959"/>
            <a:ext cx="1008062" cy="1079500"/>
            <a:chOff x="2381" y="3067"/>
            <a:chExt cx="635" cy="680"/>
          </a:xfrm>
        </p:grpSpPr>
        <p:sp>
          <p:nvSpPr>
            <p:cNvPr id="206" name="Oval 202"/>
            <p:cNvSpPr>
              <a:spLocks noChangeArrowheads="1"/>
            </p:cNvSpPr>
            <p:nvPr/>
          </p:nvSpPr>
          <p:spPr bwMode="auto">
            <a:xfrm>
              <a:off x="2426" y="3113"/>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07" name="Oval 203"/>
            <p:cNvSpPr>
              <a:spLocks noChangeArrowheads="1"/>
            </p:cNvSpPr>
            <p:nvPr/>
          </p:nvSpPr>
          <p:spPr bwMode="auto">
            <a:xfrm>
              <a:off x="2381" y="3204"/>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08" name="Oval 204"/>
            <p:cNvSpPr>
              <a:spLocks noChangeArrowheads="1"/>
            </p:cNvSpPr>
            <p:nvPr/>
          </p:nvSpPr>
          <p:spPr bwMode="auto">
            <a:xfrm>
              <a:off x="2517" y="3294"/>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09" name="Oval 205"/>
            <p:cNvSpPr>
              <a:spLocks noChangeArrowheads="1"/>
            </p:cNvSpPr>
            <p:nvPr/>
          </p:nvSpPr>
          <p:spPr bwMode="auto">
            <a:xfrm>
              <a:off x="2517" y="3430"/>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10" name="Oval 206"/>
            <p:cNvSpPr>
              <a:spLocks noChangeArrowheads="1"/>
            </p:cNvSpPr>
            <p:nvPr/>
          </p:nvSpPr>
          <p:spPr bwMode="auto">
            <a:xfrm>
              <a:off x="2426" y="3385"/>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11" name="Oval 207"/>
            <p:cNvSpPr>
              <a:spLocks noChangeArrowheads="1"/>
            </p:cNvSpPr>
            <p:nvPr/>
          </p:nvSpPr>
          <p:spPr bwMode="auto">
            <a:xfrm>
              <a:off x="2517" y="3521"/>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12" name="Oval 208"/>
            <p:cNvSpPr>
              <a:spLocks noChangeArrowheads="1"/>
            </p:cNvSpPr>
            <p:nvPr/>
          </p:nvSpPr>
          <p:spPr bwMode="auto">
            <a:xfrm>
              <a:off x="2562" y="3612"/>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13" name="Oval 209"/>
            <p:cNvSpPr>
              <a:spLocks noChangeArrowheads="1"/>
            </p:cNvSpPr>
            <p:nvPr/>
          </p:nvSpPr>
          <p:spPr bwMode="auto">
            <a:xfrm>
              <a:off x="2562" y="3702"/>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14" name="Oval 226"/>
            <p:cNvSpPr>
              <a:spLocks noChangeArrowheads="1"/>
            </p:cNvSpPr>
            <p:nvPr/>
          </p:nvSpPr>
          <p:spPr bwMode="auto">
            <a:xfrm>
              <a:off x="2835" y="3158"/>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15" name="Oval 227"/>
            <p:cNvSpPr>
              <a:spLocks noChangeArrowheads="1"/>
            </p:cNvSpPr>
            <p:nvPr/>
          </p:nvSpPr>
          <p:spPr bwMode="auto">
            <a:xfrm>
              <a:off x="2510" y="3151"/>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16" name="Oval 228"/>
            <p:cNvSpPr>
              <a:spLocks noChangeArrowheads="1"/>
            </p:cNvSpPr>
            <p:nvPr/>
          </p:nvSpPr>
          <p:spPr bwMode="auto">
            <a:xfrm>
              <a:off x="2472" y="3067"/>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17" name="Oval 229"/>
            <p:cNvSpPr>
              <a:spLocks noChangeArrowheads="1"/>
            </p:cNvSpPr>
            <p:nvPr/>
          </p:nvSpPr>
          <p:spPr bwMode="auto">
            <a:xfrm>
              <a:off x="2625" y="3151"/>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18" name="Oval 230"/>
            <p:cNvSpPr>
              <a:spLocks noChangeArrowheads="1"/>
            </p:cNvSpPr>
            <p:nvPr/>
          </p:nvSpPr>
          <p:spPr bwMode="auto">
            <a:xfrm>
              <a:off x="2744" y="3113"/>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19" name="Oval 231"/>
            <p:cNvSpPr>
              <a:spLocks noChangeArrowheads="1"/>
            </p:cNvSpPr>
            <p:nvPr/>
          </p:nvSpPr>
          <p:spPr bwMode="auto">
            <a:xfrm>
              <a:off x="2971" y="3158"/>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20" name="Oval 232"/>
            <p:cNvSpPr>
              <a:spLocks noChangeArrowheads="1"/>
            </p:cNvSpPr>
            <p:nvPr/>
          </p:nvSpPr>
          <p:spPr bwMode="auto">
            <a:xfrm>
              <a:off x="2569" y="3183"/>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21" name="Oval 233"/>
            <p:cNvSpPr>
              <a:spLocks noChangeArrowheads="1"/>
            </p:cNvSpPr>
            <p:nvPr/>
          </p:nvSpPr>
          <p:spPr bwMode="auto">
            <a:xfrm>
              <a:off x="2562" y="3113"/>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grpSp>
    </p:spTree>
    <p:extLst>
      <p:ext uri="{BB962C8B-B14F-4D97-AF65-F5344CB8AC3E}">
        <p14:creationId xmlns:p14="http://schemas.microsoft.com/office/powerpoint/2010/main" val="41941145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 name="Text Box 3"/>
          <p:cNvSpPr txBox="1">
            <a:spLocks noChangeArrowheads="1"/>
          </p:cNvSpPr>
          <p:nvPr/>
        </p:nvSpPr>
        <p:spPr bwMode="auto">
          <a:xfrm>
            <a:off x="-669701" y="-26193"/>
            <a:ext cx="128093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a:t>
            </a:r>
            <a:r>
              <a:rPr lang="en-US" altLang="fr-FR" sz="2000" b="1" dirty="0">
                <a:solidFill>
                  <a:schemeClr val="accent2"/>
                </a:solidFill>
              </a:rPr>
              <a:t>…….. </a:t>
            </a:r>
            <a:r>
              <a:rPr lang="en-US" altLang="fr-FR" sz="2000" b="1" dirty="0" smtClean="0">
                <a:solidFill>
                  <a:schemeClr val="accent2"/>
                </a:solidFill>
              </a:rPr>
              <a:t>Integration at ecosystem scale</a:t>
            </a:r>
            <a:endParaRPr lang="en-US" altLang="fr-FR" sz="2000" b="1" dirty="0">
              <a:solidFill>
                <a:schemeClr val="accent2"/>
              </a:solidFill>
            </a:endParaRPr>
          </a:p>
        </p:txBody>
      </p:sp>
      <p:sp>
        <p:nvSpPr>
          <p:cNvPr id="88" name="Text Box 3"/>
          <p:cNvSpPr txBox="1">
            <a:spLocks noChangeArrowheads="1"/>
          </p:cNvSpPr>
          <p:nvPr/>
        </p:nvSpPr>
        <p:spPr bwMode="auto">
          <a:xfrm>
            <a:off x="1719021" y="1453386"/>
            <a:ext cx="3960813" cy="376238"/>
          </a:xfrm>
          <a:prstGeom prst="rect">
            <a:avLst/>
          </a:prstGeom>
          <a:noFill/>
          <a:ln w="9525" cap="rnd">
            <a:solidFill>
              <a:schemeClr val="bg2"/>
            </a:solidFill>
            <a:prstDash val="sysDot"/>
            <a:miter lim="800000"/>
            <a:headEnd/>
            <a:tailEnd/>
          </a:ln>
        </p:spPr>
        <p:txBody>
          <a:bodyPr>
            <a:prstTxWarp prst="textNoShape">
              <a:avLst/>
            </a:prstTxWarp>
            <a:spAutoFit/>
          </a:bodyPr>
          <a:lstStyle/>
          <a:p>
            <a:pPr algn="ctr">
              <a:spcBef>
                <a:spcPct val="50000"/>
              </a:spcBef>
            </a:pPr>
            <a:r>
              <a:rPr lang="fr-FR"/>
              <a:t>Mull</a:t>
            </a:r>
          </a:p>
        </p:txBody>
      </p:sp>
      <p:sp>
        <p:nvSpPr>
          <p:cNvPr id="89" name="Text Box 4"/>
          <p:cNvSpPr txBox="1">
            <a:spLocks noChangeArrowheads="1"/>
          </p:cNvSpPr>
          <p:nvPr/>
        </p:nvSpPr>
        <p:spPr bwMode="auto">
          <a:xfrm>
            <a:off x="6400559" y="1453386"/>
            <a:ext cx="3960812" cy="376238"/>
          </a:xfrm>
          <a:prstGeom prst="rect">
            <a:avLst/>
          </a:prstGeom>
          <a:noFill/>
          <a:ln w="9525" cap="rnd">
            <a:solidFill>
              <a:schemeClr val="bg2"/>
            </a:solidFill>
            <a:prstDash val="sysDot"/>
            <a:miter lim="800000"/>
            <a:headEnd/>
            <a:tailEnd/>
          </a:ln>
        </p:spPr>
        <p:txBody>
          <a:bodyPr>
            <a:prstTxWarp prst="textNoShape">
              <a:avLst/>
            </a:prstTxWarp>
            <a:spAutoFit/>
          </a:bodyPr>
          <a:lstStyle/>
          <a:p>
            <a:pPr algn="ctr">
              <a:spcBef>
                <a:spcPct val="50000"/>
              </a:spcBef>
            </a:pPr>
            <a:r>
              <a:rPr lang="fr-FR"/>
              <a:t>Moder</a:t>
            </a:r>
          </a:p>
        </p:txBody>
      </p:sp>
      <p:grpSp>
        <p:nvGrpSpPr>
          <p:cNvPr id="90" name="Group 35"/>
          <p:cNvGrpSpPr>
            <a:grpSpLocks/>
          </p:cNvGrpSpPr>
          <p:nvPr/>
        </p:nvGrpSpPr>
        <p:grpSpPr bwMode="auto">
          <a:xfrm>
            <a:off x="6183071" y="2143949"/>
            <a:ext cx="4394200" cy="3738562"/>
            <a:chOff x="30" y="1529"/>
            <a:chExt cx="2768" cy="2355"/>
          </a:xfrm>
        </p:grpSpPr>
        <p:pic>
          <p:nvPicPr>
            <p:cNvPr id="92" name="Picture 6"/>
            <p:cNvPicPr>
              <a:picLocks noChangeAspect="1" noChangeArrowheads="1"/>
            </p:cNvPicPr>
            <p:nvPr/>
          </p:nvPicPr>
          <p:blipFill>
            <a:blip r:embed="rId2"/>
            <a:srcRect l="5222" t="19109" r="5222"/>
            <a:stretch>
              <a:fillRect/>
            </a:stretch>
          </p:blipFill>
          <p:spPr bwMode="auto">
            <a:xfrm>
              <a:off x="1379" y="1573"/>
              <a:ext cx="1419" cy="1134"/>
            </a:xfrm>
            <a:prstGeom prst="rect">
              <a:avLst/>
            </a:prstGeom>
            <a:noFill/>
            <a:ln w="9525">
              <a:noFill/>
              <a:miter lim="800000"/>
              <a:headEnd/>
              <a:tailEnd/>
            </a:ln>
          </p:spPr>
        </p:pic>
        <p:pic>
          <p:nvPicPr>
            <p:cNvPr id="93" name="Picture 8"/>
            <p:cNvPicPr>
              <a:picLocks noChangeAspect="1" noChangeArrowheads="1"/>
            </p:cNvPicPr>
            <p:nvPr/>
          </p:nvPicPr>
          <p:blipFill>
            <a:blip r:embed="rId3"/>
            <a:srcRect l="5222" t="17703" r="3978"/>
            <a:stretch>
              <a:fillRect/>
            </a:stretch>
          </p:blipFill>
          <p:spPr bwMode="auto">
            <a:xfrm>
              <a:off x="30" y="2751"/>
              <a:ext cx="1412" cy="1133"/>
            </a:xfrm>
            <a:prstGeom prst="rect">
              <a:avLst/>
            </a:prstGeom>
            <a:noFill/>
            <a:ln w="9525">
              <a:noFill/>
              <a:miter lim="800000"/>
              <a:headEnd/>
              <a:tailEnd/>
            </a:ln>
          </p:spPr>
        </p:pic>
        <p:pic>
          <p:nvPicPr>
            <p:cNvPr id="94" name="Picture 9"/>
            <p:cNvPicPr>
              <a:picLocks noChangeAspect="1" noChangeArrowheads="1"/>
            </p:cNvPicPr>
            <p:nvPr/>
          </p:nvPicPr>
          <p:blipFill>
            <a:blip r:embed="rId4"/>
            <a:srcRect l="3978" t="14893" r="2734"/>
            <a:stretch>
              <a:fillRect/>
            </a:stretch>
          </p:blipFill>
          <p:spPr bwMode="auto">
            <a:xfrm>
              <a:off x="1388" y="2739"/>
              <a:ext cx="1403" cy="1133"/>
            </a:xfrm>
            <a:prstGeom prst="rect">
              <a:avLst/>
            </a:prstGeom>
            <a:noFill/>
            <a:ln w="9525">
              <a:noFill/>
              <a:miter lim="800000"/>
              <a:headEnd/>
              <a:tailEnd/>
            </a:ln>
          </p:spPr>
        </p:pic>
        <p:pic>
          <p:nvPicPr>
            <p:cNvPr id="96" name="Picture 29"/>
            <p:cNvPicPr>
              <a:picLocks noChangeAspect="1" noChangeArrowheads="1"/>
            </p:cNvPicPr>
            <p:nvPr/>
          </p:nvPicPr>
          <p:blipFill>
            <a:blip r:embed="rId5"/>
            <a:srcRect l="5617" t="13896" r="2843" b="1320"/>
            <a:stretch>
              <a:fillRect/>
            </a:stretch>
          </p:blipFill>
          <p:spPr bwMode="auto">
            <a:xfrm>
              <a:off x="50" y="1529"/>
              <a:ext cx="1333" cy="1133"/>
            </a:xfrm>
            <a:prstGeom prst="rect">
              <a:avLst/>
            </a:prstGeom>
            <a:noFill/>
            <a:ln w="9525">
              <a:noFill/>
              <a:miter lim="800000"/>
              <a:headEnd/>
              <a:tailEnd/>
            </a:ln>
          </p:spPr>
        </p:pic>
      </p:grpSp>
      <p:sp>
        <p:nvSpPr>
          <p:cNvPr id="97" name="Text Box 30"/>
          <p:cNvSpPr txBox="1">
            <a:spLocks noChangeArrowheads="1"/>
          </p:cNvSpPr>
          <p:nvPr/>
        </p:nvSpPr>
        <p:spPr bwMode="auto">
          <a:xfrm>
            <a:off x="4600334" y="5999986"/>
            <a:ext cx="2879725" cy="376238"/>
          </a:xfrm>
          <a:prstGeom prst="rect">
            <a:avLst/>
          </a:prstGeom>
          <a:solidFill>
            <a:schemeClr val="bg1"/>
          </a:solidFill>
          <a:ln w="9525">
            <a:solidFill>
              <a:schemeClr val="tx1"/>
            </a:solidFill>
            <a:miter lim="800000"/>
            <a:headEnd/>
            <a:tailEnd/>
          </a:ln>
        </p:spPr>
        <p:txBody>
          <a:bodyPr>
            <a:prstTxWarp prst="textNoShape">
              <a:avLst/>
            </a:prstTxWarp>
            <a:spAutoFit/>
          </a:bodyPr>
          <a:lstStyle/>
          <a:p>
            <a:pPr algn="ctr">
              <a:spcBef>
                <a:spcPct val="50000"/>
              </a:spcBef>
            </a:pPr>
            <a:r>
              <a:rPr lang="fr-FR"/>
              <a:t>N </a:t>
            </a:r>
            <a:r>
              <a:rPr lang="fr-FR" i="1"/>
              <a:t>Sol</a:t>
            </a:r>
            <a:r>
              <a:rPr lang="fr-FR"/>
              <a:t> = N </a:t>
            </a:r>
            <a:r>
              <a:rPr lang="fr-FR" i="1"/>
              <a:t>Sol 1</a:t>
            </a:r>
            <a:r>
              <a:rPr lang="fr-FR"/>
              <a:t> + N </a:t>
            </a:r>
            <a:r>
              <a:rPr lang="fr-FR" i="1"/>
              <a:t>Sol 2</a:t>
            </a:r>
          </a:p>
        </p:txBody>
      </p:sp>
      <p:grpSp>
        <p:nvGrpSpPr>
          <p:cNvPr id="98" name="Group 36"/>
          <p:cNvGrpSpPr>
            <a:grpSpLocks/>
          </p:cNvGrpSpPr>
          <p:nvPr/>
        </p:nvGrpSpPr>
        <p:grpSpPr bwMode="auto">
          <a:xfrm>
            <a:off x="1566621" y="2136011"/>
            <a:ext cx="4402138" cy="3744913"/>
            <a:chOff x="2971" y="1524"/>
            <a:chExt cx="2773" cy="2359"/>
          </a:xfrm>
        </p:grpSpPr>
        <p:pic>
          <p:nvPicPr>
            <p:cNvPr id="99" name="Picture 10"/>
            <p:cNvPicPr>
              <a:picLocks noChangeAspect="1" noChangeArrowheads="1"/>
            </p:cNvPicPr>
            <p:nvPr/>
          </p:nvPicPr>
          <p:blipFill>
            <a:blip r:embed="rId6"/>
            <a:srcRect l="5338" t="17703" r="5338"/>
            <a:stretch>
              <a:fillRect/>
            </a:stretch>
          </p:blipFill>
          <p:spPr bwMode="auto">
            <a:xfrm>
              <a:off x="4334" y="1568"/>
              <a:ext cx="1392" cy="1134"/>
            </a:xfrm>
            <a:prstGeom prst="rect">
              <a:avLst/>
            </a:prstGeom>
            <a:noFill/>
            <a:ln w="9525">
              <a:noFill/>
              <a:miter lim="800000"/>
              <a:headEnd/>
              <a:tailEnd/>
            </a:ln>
          </p:spPr>
        </p:pic>
        <p:pic>
          <p:nvPicPr>
            <p:cNvPr id="100" name="Picture 11"/>
            <p:cNvPicPr>
              <a:picLocks noChangeAspect="1" noChangeArrowheads="1"/>
            </p:cNvPicPr>
            <p:nvPr/>
          </p:nvPicPr>
          <p:blipFill>
            <a:blip r:embed="rId7"/>
            <a:srcRect l="3978" t="12083" r="3978"/>
            <a:stretch>
              <a:fillRect/>
            </a:stretch>
          </p:blipFill>
          <p:spPr bwMode="auto">
            <a:xfrm>
              <a:off x="2971" y="2722"/>
              <a:ext cx="1340" cy="1132"/>
            </a:xfrm>
            <a:prstGeom prst="rect">
              <a:avLst/>
            </a:prstGeom>
            <a:noFill/>
            <a:ln w="9525">
              <a:noFill/>
              <a:miter lim="800000"/>
              <a:headEnd/>
              <a:tailEnd/>
            </a:ln>
          </p:spPr>
        </p:pic>
        <p:pic>
          <p:nvPicPr>
            <p:cNvPr id="101" name="Picture 12"/>
            <p:cNvPicPr>
              <a:picLocks noChangeAspect="1" noChangeArrowheads="1"/>
            </p:cNvPicPr>
            <p:nvPr/>
          </p:nvPicPr>
          <p:blipFill>
            <a:blip r:embed="rId8"/>
            <a:srcRect l="5222" t="17703" r="3978"/>
            <a:stretch>
              <a:fillRect/>
            </a:stretch>
          </p:blipFill>
          <p:spPr bwMode="auto">
            <a:xfrm>
              <a:off x="4332" y="2750"/>
              <a:ext cx="1412" cy="1133"/>
            </a:xfrm>
            <a:prstGeom prst="rect">
              <a:avLst/>
            </a:prstGeom>
            <a:noFill/>
            <a:ln w="9525">
              <a:noFill/>
              <a:miter lim="800000"/>
              <a:headEnd/>
              <a:tailEnd/>
            </a:ln>
          </p:spPr>
        </p:pic>
        <p:pic>
          <p:nvPicPr>
            <p:cNvPr id="102" name="Picture 31"/>
            <p:cNvPicPr>
              <a:picLocks noChangeAspect="1" noChangeArrowheads="1"/>
            </p:cNvPicPr>
            <p:nvPr/>
          </p:nvPicPr>
          <p:blipFill>
            <a:blip r:embed="rId9"/>
            <a:srcRect l="6630" t="18999" r="5391" b="1482"/>
            <a:stretch>
              <a:fillRect/>
            </a:stretch>
          </p:blipFill>
          <p:spPr bwMode="auto">
            <a:xfrm>
              <a:off x="3012" y="1524"/>
              <a:ext cx="1365" cy="1135"/>
            </a:xfrm>
            <a:prstGeom prst="rect">
              <a:avLst/>
            </a:prstGeom>
            <a:noFill/>
            <a:ln w="9525">
              <a:noFill/>
              <a:miter lim="800000"/>
              <a:headEnd/>
              <a:tailEnd/>
            </a:ln>
          </p:spPr>
        </p:pic>
      </p:grpSp>
      <p:sp>
        <p:nvSpPr>
          <p:cNvPr id="103" name="Rectangle 13"/>
          <p:cNvSpPr>
            <a:spLocks noChangeArrowheads="1"/>
          </p:cNvSpPr>
          <p:nvPr/>
        </p:nvSpPr>
        <p:spPr bwMode="auto">
          <a:xfrm>
            <a:off x="134915" y="427860"/>
            <a:ext cx="8642350" cy="868363"/>
          </a:xfrm>
          <a:prstGeom prst="rect">
            <a:avLst/>
          </a:prstGeom>
          <a:noFill/>
          <a:ln w="9525">
            <a:noFill/>
            <a:miter lim="800000"/>
            <a:headEnd/>
            <a:tailEnd/>
          </a:ln>
        </p:spPr>
        <p:txBody>
          <a:bodyPr anchor="ctr">
            <a:prstTxWarp prst="textNoShape">
              <a:avLst/>
            </a:prstTxWarp>
          </a:bodyPr>
          <a:lstStyle/>
          <a:p>
            <a:pPr algn="just"/>
            <a:r>
              <a:rPr lang="fr-FR" sz="3000" i="1" dirty="0" smtClean="0"/>
              <a:t>Fit on </a:t>
            </a:r>
            <a:r>
              <a:rPr lang="fr-FR" sz="3000" i="1" dirty="0" err="1" smtClean="0"/>
              <a:t>soil</a:t>
            </a:r>
            <a:r>
              <a:rPr lang="fr-FR" sz="3000" i="1" dirty="0" smtClean="0"/>
              <a:t> </a:t>
            </a:r>
            <a:r>
              <a:rPr lang="fr-FR" sz="3000" i="1" dirty="0" err="1" smtClean="0"/>
              <a:t>datasets</a:t>
            </a:r>
            <a:r>
              <a:rPr lang="fr-FR" sz="3000" i="1" dirty="0" smtClean="0"/>
              <a:t> (0 </a:t>
            </a:r>
            <a:r>
              <a:rPr lang="fr-FR" sz="3000" i="1" dirty="0"/>
              <a:t>– 10 cm</a:t>
            </a:r>
            <a:r>
              <a:rPr lang="fr-FR" sz="3000" i="1" dirty="0" smtClean="0"/>
              <a:t>) – R</a:t>
            </a:r>
            <a:r>
              <a:rPr lang="fr-FR" sz="3000" i="1" baseline="30000" dirty="0" smtClean="0"/>
              <a:t>2</a:t>
            </a:r>
            <a:r>
              <a:rPr lang="fr-FR" sz="3000" i="1" dirty="0" smtClean="0"/>
              <a:t> </a:t>
            </a:r>
            <a:r>
              <a:rPr lang="fr-FR" sz="3000" i="1" dirty="0" err="1" smtClean="0"/>
              <a:t>from</a:t>
            </a:r>
            <a:r>
              <a:rPr lang="fr-FR" sz="3000" i="1" dirty="0" smtClean="0"/>
              <a:t> 0.70 to 0.98</a:t>
            </a:r>
            <a:endParaRPr lang="fr-FR" sz="3000" i="1" dirty="0"/>
          </a:p>
        </p:txBody>
      </p:sp>
    </p:spTree>
    <p:extLst>
      <p:ext uri="{BB962C8B-B14F-4D97-AF65-F5344CB8AC3E}">
        <p14:creationId xmlns:p14="http://schemas.microsoft.com/office/powerpoint/2010/main" val="4919636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486400" y="-26193"/>
            <a:ext cx="66532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Variable ? Sensible ? Vulnerable ?</a:t>
            </a:r>
            <a:endParaRPr lang="en-US" altLang="fr-FR" sz="2000" b="1" dirty="0">
              <a:solidFill>
                <a:schemeClr val="accent2"/>
              </a:solidFill>
            </a:endParaRPr>
          </a:p>
        </p:txBody>
      </p:sp>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71" name="Text Box 5"/>
          <p:cNvSpPr txBox="1">
            <a:spLocks noChangeArrowheads="1"/>
          </p:cNvSpPr>
          <p:nvPr/>
        </p:nvSpPr>
        <p:spPr bwMode="auto">
          <a:xfrm>
            <a:off x="3392551" y="3345898"/>
            <a:ext cx="390939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fr-FR" sz="2400" dirty="0"/>
              <a:t>Carbon </a:t>
            </a:r>
            <a:r>
              <a:rPr lang="en-US" altLang="fr-FR" sz="2400" dirty="0" smtClean="0"/>
              <a:t>and Nitrogen Budgets </a:t>
            </a:r>
            <a:r>
              <a:rPr lang="en-US" altLang="fr-FR" sz="2400" dirty="0"/>
              <a:t>in Forest Ecosystems</a:t>
            </a:r>
          </a:p>
        </p:txBody>
      </p:sp>
      <p:sp>
        <p:nvSpPr>
          <p:cNvPr id="572" name="Oval 6"/>
          <p:cNvSpPr>
            <a:spLocks noChangeArrowheads="1"/>
          </p:cNvSpPr>
          <p:nvPr/>
        </p:nvSpPr>
        <p:spPr bwMode="auto">
          <a:xfrm>
            <a:off x="1060173" y="4481461"/>
            <a:ext cx="3965364" cy="1522412"/>
          </a:xfrm>
          <a:prstGeom prst="ellipse">
            <a:avLst/>
          </a:prstGeom>
          <a:solidFill>
            <a:srgbClr val="00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fr-FR"/>
              <a:t>Genetic</a:t>
            </a:r>
          </a:p>
          <a:p>
            <a:pPr algn="ctr"/>
            <a:r>
              <a:rPr lang="en-US" altLang="fr-FR"/>
              <a:t>(species efficiency)</a:t>
            </a:r>
          </a:p>
        </p:txBody>
      </p:sp>
      <p:sp>
        <p:nvSpPr>
          <p:cNvPr id="573" name="Oval 8"/>
          <p:cNvSpPr>
            <a:spLocks noChangeArrowheads="1"/>
          </p:cNvSpPr>
          <p:nvPr/>
        </p:nvSpPr>
        <p:spPr bwMode="auto">
          <a:xfrm>
            <a:off x="5369466" y="4481461"/>
            <a:ext cx="5523820" cy="1522412"/>
          </a:xfrm>
          <a:prstGeom prst="ellipse">
            <a:avLst/>
          </a:prstGeom>
          <a:solidFill>
            <a:srgbClr val="00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fr-FR" dirty="0" smtClean="0"/>
              <a:t>Human intervention</a:t>
            </a:r>
            <a:endParaRPr lang="en-US" altLang="fr-FR" dirty="0"/>
          </a:p>
          <a:p>
            <a:pPr algn="ctr"/>
            <a:r>
              <a:rPr lang="en-US" altLang="fr-FR" dirty="0"/>
              <a:t>(Thinning, rotation length, soil preparation, </a:t>
            </a:r>
          </a:p>
          <a:p>
            <a:pPr algn="ctr"/>
            <a:r>
              <a:rPr lang="en-US" altLang="fr-FR" dirty="0"/>
              <a:t>Slash management, </a:t>
            </a:r>
            <a:r>
              <a:rPr lang="en-US" altLang="fr-FR" dirty="0" smtClean="0"/>
              <a:t>fertilization, land-use change)</a:t>
            </a:r>
            <a:endParaRPr lang="en-US" altLang="fr-FR" dirty="0"/>
          </a:p>
        </p:txBody>
      </p:sp>
      <p:sp>
        <p:nvSpPr>
          <p:cNvPr id="574" name="Oval 9"/>
          <p:cNvSpPr>
            <a:spLocks noChangeArrowheads="1"/>
          </p:cNvSpPr>
          <p:nvPr/>
        </p:nvSpPr>
        <p:spPr bwMode="auto">
          <a:xfrm>
            <a:off x="874643" y="1257348"/>
            <a:ext cx="5022574" cy="1638688"/>
          </a:xfrm>
          <a:prstGeom prst="ellipse">
            <a:avLst/>
          </a:prstGeom>
          <a:solidFill>
            <a:srgbClr val="00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fr-FR"/>
              <a:t>Climate</a:t>
            </a:r>
          </a:p>
          <a:p>
            <a:pPr algn="ctr"/>
            <a:r>
              <a:rPr lang="en-US" altLang="fr-FR"/>
              <a:t>Long term changes (CO</a:t>
            </a:r>
            <a:r>
              <a:rPr lang="en-US" altLang="fr-FR" baseline="-25000"/>
              <a:t>2</a:t>
            </a:r>
            <a:r>
              <a:rPr lang="en-US" altLang="fr-FR"/>
              <a:t>, temperature, rainfall) </a:t>
            </a:r>
          </a:p>
          <a:p>
            <a:pPr algn="ctr"/>
            <a:r>
              <a:rPr lang="en-US" altLang="fr-FR"/>
              <a:t>Short term events (drought periods, storms)</a:t>
            </a:r>
          </a:p>
        </p:txBody>
      </p:sp>
      <p:sp>
        <p:nvSpPr>
          <p:cNvPr id="575" name="Oval 11"/>
          <p:cNvSpPr>
            <a:spLocks noChangeArrowheads="1"/>
          </p:cNvSpPr>
          <p:nvPr/>
        </p:nvSpPr>
        <p:spPr bwMode="auto">
          <a:xfrm>
            <a:off x="6024109" y="1274831"/>
            <a:ext cx="4444724" cy="1580693"/>
          </a:xfrm>
          <a:prstGeom prst="ellipse">
            <a:avLst/>
          </a:prstGeom>
          <a:solidFill>
            <a:srgbClr val="00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fr-FR"/>
              <a:t>Soil fertility</a:t>
            </a:r>
          </a:p>
        </p:txBody>
      </p:sp>
      <p:sp>
        <p:nvSpPr>
          <p:cNvPr id="576" name="Line 12"/>
          <p:cNvSpPr>
            <a:spLocks noChangeShapeType="1"/>
          </p:cNvSpPr>
          <p:nvPr/>
        </p:nvSpPr>
        <p:spPr bwMode="auto">
          <a:xfrm>
            <a:off x="4349401" y="2842660"/>
            <a:ext cx="360362"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77" name="Line 13"/>
          <p:cNvSpPr>
            <a:spLocks noChangeShapeType="1"/>
          </p:cNvSpPr>
          <p:nvPr/>
        </p:nvSpPr>
        <p:spPr bwMode="auto">
          <a:xfrm flipV="1">
            <a:off x="3675862" y="4112485"/>
            <a:ext cx="431800" cy="4333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78" name="Line 14"/>
          <p:cNvSpPr>
            <a:spLocks noChangeShapeType="1"/>
          </p:cNvSpPr>
          <p:nvPr/>
        </p:nvSpPr>
        <p:spPr bwMode="auto">
          <a:xfrm flipH="1" flipV="1">
            <a:off x="6347959" y="3952445"/>
            <a:ext cx="576262" cy="5032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79" name="Line 15"/>
          <p:cNvSpPr>
            <a:spLocks noChangeShapeType="1"/>
          </p:cNvSpPr>
          <p:nvPr/>
        </p:nvSpPr>
        <p:spPr bwMode="auto">
          <a:xfrm flipH="1">
            <a:off x="6024109" y="2623371"/>
            <a:ext cx="64770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80" name="Text Box 18"/>
          <p:cNvSpPr txBox="1">
            <a:spLocks noChangeArrowheads="1"/>
          </p:cNvSpPr>
          <p:nvPr/>
        </p:nvSpPr>
        <p:spPr bwMode="auto">
          <a:xfrm>
            <a:off x="7520328" y="2992050"/>
            <a:ext cx="421377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fr-FR" sz="2000" dirty="0">
                <a:solidFill>
                  <a:srgbClr val="FF0000"/>
                </a:solidFill>
              </a:rPr>
              <a:t>Notion of VARIABILITY, </a:t>
            </a:r>
          </a:p>
          <a:p>
            <a:r>
              <a:rPr lang="en-US" altLang="fr-FR" sz="2000" dirty="0">
                <a:solidFill>
                  <a:srgbClr val="FF0000"/>
                </a:solidFill>
              </a:rPr>
              <a:t>of SENSIBILITY, </a:t>
            </a:r>
          </a:p>
          <a:p>
            <a:r>
              <a:rPr lang="en-US" altLang="fr-FR" sz="2000" dirty="0">
                <a:solidFill>
                  <a:srgbClr val="FF0000"/>
                </a:solidFill>
              </a:rPr>
              <a:t>and of VULNERABILITY </a:t>
            </a:r>
          </a:p>
          <a:p>
            <a:r>
              <a:rPr lang="en-US" altLang="fr-FR" sz="2000" dirty="0">
                <a:solidFill>
                  <a:srgbClr val="FF0000"/>
                </a:solidFill>
              </a:rPr>
              <a:t>of the </a:t>
            </a:r>
            <a:r>
              <a:rPr lang="en-US" altLang="fr-FR" sz="2000" dirty="0" smtClean="0">
                <a:solidFill>
                  <a:srgbClr val="FF0000"/>
                </a:solidFill>
              </a:rPr>
              <a:t>C and N </a:t>
            </a:r>
            <a:r>
              <a:rPr lang="en-US" altLang="fr-FR" sz="2000" dirty="0">
                <a:solidFill>
                  <a:srgbClr val="FF0000"/>
                </a:solidFill>
              </a:rPr>
              <a:t>budget to these factors</a:t>
            </a:r>
          </a:p>
        </p:txBody>
      </p:sp>
    </p:spTree>
    <p:extLst>
      <p:ext uri="{BB962C8B-B14F-4D97-AF65-F5344CB8AC3E}">
        <p14:creationId xmlns:p14="http://schemas.microsoft.com/office/powerpoint/2010/main" val="20684808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 name="Text Box 3"/>
          <p:cNvSpPr txBox="1">
            <a:spLocks noChangeArrowheads="1"/>
          </p:cNvSpPr>
          <p:nvPr/>
        </p:nvSpPr>
        <p:spPr bwMode="auto">
          <a:xfrm>
            <a:off x="-592605" y="0"/>
            <a:ext cx="128093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a:t>
            </a:r>
            <a:r>
              <a:rPr lang="en-US" altLang="fr-FR" sz="2000" b="1" dirty="0">
                <a:solidFill>
                  <a:schemeClr val="accent2"/>
                </a:solidFill>
              </a:rPr>
              <a:t>…….. </a:t>
            </a:r>
            <a:r>
              <a:rPr lang="en-US" altLang="fr-FR" sz="2000" b="1" dirty="0" smtClean="0">
                <a:solidFill>
                  <a:schemeClr val="accent2"/>
                </a:solidFill>
              </a:rPr>
              <a:t>Integration at ecosystem scale</a:t>
            </a:r>
            <a:endParaRPr lang="en-US" altLang="fr-FR" sz="2000" b="1" dirty="0">
              <a:solidFill>
                <a:schemeClr val="accent2"/>
              </a:solidFill>
            </a:endParaRPr>
          </a:p>
        </p:txBody>
      </p:sp>
      <p:pic>
        <p:nvPicPr>
          <p:cNvPr id="222" name="Picture 2"/>
          <p:cNvPicPr>
            <a:picLocks noChangeAspect="1" noChangeArrowheads="1"/>
          </p:cNvPicPr>
          <p:nvPr/>
        </p:nvPicPr>
        <p:blipFill>
          <a:blip r:embed="rId2"/>
          <a:srcRect l="2783" t="2165" r="2905" b="3908"/>
          <a:stretch>
            <a:fillRect/>
          </a:stretch>
        </p:blipFill>
        <p:spPr bwMode="auto">
          <a:xfrm>
            <a:off x="882125" y="1901385"/>
            <a:ext cx="7213085" cy="4665075"/>
          </a:xfrm>
          <a:prstGeom prst="rect">
            <a:avLst/>
          </a:prstGeom>
          <a:noFill/>
          <a:ln w="9525">
            <a:noFill/>
            <a:miter lim="800000"/>
            <a:headEnd/>
            <a:tailEnd/>
          </a:ln>
        </p:spPr>
      </p:pic>
      <p:sp>
        <p:nvSpPr>
          <p:cNvPr id="223" name="Rectangle 2"/>
          <p:cNvSpPr>
            <a:spLocks noGrp="1" noChangeArrowheads="1"/>
          </p:cNvSpPr>
          <p:nvPr>
            <p:ph type="title" idx="4294967295"/>
          </p:nvPr>
        </p:nvSpPr>
        <p:spPr>
          <a:xfrm>
            <a:off x="456887" y="777935"/>
            <a:ext cx="8642350" cy="868363"/>
          </a:xfrm>
        </p:spPr>
        <p:txBody>
          <a:bodyPr/>
          <a:lstStyle/>
          <a:p>
            <a:pPr algn="l" eaLnBrk="1" hangingPunct="1"/>
            <a:r>
              <a:rPr lang="fr-FR" sz="3000" i="1" dirty="0" err="1" smtClean="0">
                <a:latin typeface="Georgia" pitchFamily="-106" charset="0"/>
              </a:rPr>
              <a:t>Sequestration</a:t>
            </a:r>
            <a:r>
              <a:rPr lang="fr-FR" sz="3000" i="1" dirty="0" smtClean="0">
                <a:latin typeface="Georgia" pitchFamily="-106" charset="0"/>
              </a:rPr>
              <a:t> of </a:t>
            </a:r>
            <a:r>
              <a:rPr lang="fr-FR" sz="3000" i="1" baseline="30000" dirty="0" smtClean="0">
                <a:latin typeface="Georgia" pitchFamily="-106" charset="0"/>
              </a:rPr>
              <a:t>15</a:t>
            </a:r>
            <a:r>
              <a:rPr lang="fr-FR" sz="3000" i="1" dirty="0" smtClean="0">
                <a:latin typeface="Georgia" pitchFamily="-106" charset="0"/>
              </a:rPr>
              <a:t>N in </a:t>
            </a:r>
            <a:r>
              <a:rPr lang="fr-FR" sz="3000" i="1" dirty="0" err="1" smtClean="0">
                <a:latin typeface="Georgia" pitchFamily="-106" charset="0"/>
              </a:rPr>
              <a:t>woody</a:t>
            </a:r>
            <a:r>
              <a:rPr lang="fr-FR" sz="3000" i="1" dirty="0" smtClean="0">
                <a:latin typeface="Georgia" pitchFamily="-106" charset="0"/>
              </a:rPr>
              <a:t> </a:t>
            </a:r>
            <a:r>
              <a:rPr lang="fr-FR" sz="3000" i="1" dirty="0" err="1" smtClean="0">
                <a:latin typeface="Georgia" pitchFamily="-106" charset="0"/>
              </a:rPr>
              <a:t>debries</a:t>
            </a:r>
            <a:r>
              <a:rPr lang="fr-FR" sz="3000" i="1" dirty="0" smtClean="0">
                <a:latin typeface="Georgia" pitchFamily="-106" charset="0"/>
              </a:rPr>
              <a:t>.</a:t>
            </a:r>
            <a:endParaRPr lang="fr-FR" sz="3000" i="1" dirty="0">
              <a:latin typeface="Georgia" pitchFamily="-106" charset="0"/>
            </a:endParaRPr>
          </a:p>
        </p:txBody>
      </p:sp>
      <p:sp>
        <p:nvSpPr>
          <p:cNvPr id="224" name="Rectangle 5"/>
          <p:cNvSpPr>
            <a:spLocks noChangeArrowheads="1"/>
          </p:cNvSpPr>
          <p:nvPr/>
        </p:nvSpPr>
        <p:spPr bwMode="auto">
          <a:xfrm>
            <a:off x="5065400" y="4233923"/>
            <a:ext cx="649287" cy="503237"/>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25" name="Rectangle 6"/>
          <p:cNvSpPr>
            <a:spLocks noChangeArrowheads="1"/>
          </p:cNvSpPr>
          <p:nvPr/>
        </p:nvSpPr>
        <p:spPr bwMode="auto">
          <a:xfrm>
            <a:off x="3625537" y="4737160"/>
            <a:ext cx="215900" cy="360363"/>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26" name="Text Box 7"/>
          <p:cNvSpPr txBox="1">
            <a:spLocks noChangeArrowheads="1"/>
          </p:cNvSpPr>
          <p:nvPr/>
        </p:nvSpPr>
        <p:spPr bwMode="auto">
          <a:xfrm>
            <a:off x="7920508" y="4138727"/>
            <a:ext cx="4069724" cy="923330"/>
          </a:xfrm>
          <a:prstGeom prst="rect">
            <a:avLst/>
          </a:prstGeom>
          <a:solidFill>
            <a:schemeClr val="bg1"/>
          </a:solidFill>
          <a:ln w="12700">
            <a:solidFill>
              <a:srgbClr val="808000"/>
            </a:solidFill>
            <a:miter lim="800000"/>
            <a:headEnd/>
            <a:tailEnd/>
          </a:ln>
        </p:spPr>
        <p:txBody>
          <a:bodyPr wrap="square">
            <a:prstTxWarp prst="textNoShape">
              <a:avLst/>
            </a:prstTxWarp>
            <a:spAutoFit/>
          </a:bodyPr>
          <a:lstStyle/>
          <a:p>
            <a:pPr algn="ctr">
              <a:spcBef>
                <a:spcPct val="50000"/>
              </a:spcBef>
            </a:pPr>
            <a:r>
              <a:rPr lang="fr-FR" dirty="0" smtClean="0"/>
              <a:t>The </a:t>
            </a:r>
            <a:r>
              <a:rPr lang="fr-FR" dirty="0" err="1" smtClean="0"/>
              <a:t>higher</a:t>
            </a:r>
            <a:r>
              <a:rPr lang="fr-FR" dirty="0" smtClean="0"/>
              <a:t> </a:t>
            </a:r>
            <a:r>
              <a:rPr lang="fr-FR" baseline="30000" dirty="0"/>
              <a:t>15</a:t>
            </a:r>
            <a:r>
              <a:rPr lang="fr-FR" dirty="0"/>
              <a:t>N </a:t>
            </a:r>
            <a:r>
              <a:rPr lang="fr-FR" dirty="0" smtClean="0"/>
              <a:t>MRT in </a:t>
            </a:r>
            <a:r>
              <a:rPr lang="fr-FR" dirty="0" err="1" smtClean="0"/>
              <a:t>woody</a:t>
            </a:r>
            <a:r>
              <a:rPr lang="fr-FR" dirty="0" smtClean="0"/>
              <a:t> </a:t>
            </a:r>
            <a:r>
              <a:rPr lang="fr-FR" dirty="0" err="1" smtClean="0"/>
              <a:t>debries</a:t>
            </a:r>
            <a:r>
              <a:rPr lang="fr-FR" dirty="0" smtClean="0"/>
              <a:t> </a:t>
            </a:r>
            <a:r>
              <a:rPr lang="fr-FR" dirty="0" err="1" smtClean="0"/>
              <a:t>is</a:t>
            </a:r>
            <a:r>
              <a:rPr lang="fr-FR" dirty="0" smtClean="0"/>
              <a:t>, the </a:t>
            </a:r>
            <a:r>
              <a:rPr lang="fr-FR" dirty="0" err="1" smtClean="0"/>
              <a:t>higher</a:t>
            </a:r>
            <a:r>
              <a:rPr lang="fr-FR" dirty="0" smtClean="0"/>
              <a:t> </a:t>
            </a:r>
            <a:r>
              <a:rPr lang="fr-FR" dirty="0" err="1" smtClean="0"/>
              <a:t>is</a:t>
            </a:r>
            <a:r>
              <a:rPr lang="fr-FR" dirty="0" smtClean="0"/>
              <a:t> N bio-</a:t>
            </a:r>
            <a:r>
              <a:rPr lang="fr-FR" dirty="0" err="1" smtClean="0"/>
              <a:t>availability</a:t>
            </a:r>
            <a:r>
              <a:rPr lang="fr-FR" dirty="0" smtClean="0"/>
              <a:t> for </a:t>
            </a:r>
            <a:r>
              <a:rPr lang="fr-FR" dirty="0" err="1" smtClean="0"/>
              <a:t>trees</a:t>
            </a:r>
            <a:r>
              <a:rPr lang="fr-FR" dirty="0" smtClean="0"/>
              <a:t> in the </a:t>
            </a:r>
            <a:r>
              <a:rPr lang="fr-FR" dirty="0" err="1" smtClean="0"/>
              <a:t>same</a:t>
            </a:r>
            <a:r>
              <a:rPr lang="fr-FR" dirty="0" smtClean="0"/>
              <a:t> laps time</a:t>
            </a:r>
            <a:endParaRPr lang="fr-FR" dirty="0"/>
          </a:p>
        </p:txBody>
      </p:sp>
      <p:pic>
        <p:nvPicPr>
          <p:cNvPr id="227" name="Picture 8"/>
          <p:cNvPicPr>
            <a:picLocks noChangeAspect="1" noChangeArrowheads="1"/>
          </p:cNvPicPr>
          <p:nvPr/>
        </p:nvPicPr>
        <p:blipFill>
          <a:blip r:embed="rId3"/>
          <a:srcRect/>
          <a:stretch>
            <a:fillRect/>
          </a:stretch>
        </p:blipFill>
        <p:spPr bwMode="auto">
          <a:xfrm>
            <a:off x="8520448" y="882711"/>
            <a:ext cx="3276600" cy="2459037"/>
          </a:xfrm>
          <a:prstGeom prst="rect">
            <a:avLst/>
          </a:prstGeom>
          <a:solidFill>
            <a:schemeClr val="bg1"/>
          </a:solidFill>
          <a:ln w="9525">
            <a:noFill/>
            <a:miter lim="800000"/>
            <a:headEnd/>
            <a:tailEnd/>
          </a:ln>
        </p:spPr>
      </p:pic>
      <p:sp>
        <p:nvSpPr>
          <p:cNvPr id="228" name="Text Box 9"/>
          <p:cNvSpPr txBox="1">
            <a:spLocks noChangeArrowheads="1"/>
          </p:cNvSpPr>
          <p:nvPr/>
        </p:nvSpPr>
        <p:spPr bwMode="auto">
          <a:xfrm>
            <a:off x="9469773" y="2394011"/>
            <a:ext cx="684213" cy="369332"/>
          </a:xfrm>
          <a:prstGeom prst="rect">
            <a:avLst/>
          </a:prstGeom>
          <a:solidFill>
            <a:schemeClr val="bg1"/>
          </a:solidFill>
          <a:ln w="38100">
            <a:solidFill>
              <a:srgbClr val="FF0000"/>
            </a:solidFill>
            <a:miter lim="800000"/>
            <a:headEnd/>
            <a:tailEnd/>
          </a:ln>
        </p:spPr>
        <p:txBody>
          <a:bodyPr>
            <a:prstTxWarp prst="textNoShape">
              <a:avLst/>
            </a:prstTxWarp>
            <a:spAutoFit/>
          </a:bodyPr>
          <a:lstStyle/>
          <a:p>
            <a:pPr algn="ctr">
              <a:spcBef>
                <a:spcPct val="50000"/>
              </a:spcBef>
            </a:pPr>
            <a:r>
              <a:rPr lang="fr-FR" b="1"/>
              <a:t>1-h</a:t>
            </a:r>
            <a:endParaRPr lang="fr-FR" b="1" baseline="-25000"/>
          </a:p>
        </p:txBody>
      </p:sp>
      <p:sp>
        <p:nvSpPr>
          <p:cNvPr id="229" name="Text Box 10"/>
          <p:cNvSpPr txBox="1">
            <a:spLocks noChangeArrowheads="1"/>
          </p:cNvSpPr>
          <p:nvPr/>
        </p:nvSpPr>
        <p:spPr bwMode="auto">
          <a:xfrm>
            <a:off x="10825498" y="2178111"/>
            <a:ext cx="863600" cy="461665"/>
          </a:xfrm>
          <a:prstGeom prst="rect">
            <a:avLst/>
          </a:prstGeom>
          <a:solidFill>
            <a:schemeClr val="bg1"/>
          </a:solidFill>
          <a:ln w="38100">
            <a:solidFill>
              <a:srgbClr val="FF0000"/>
            </a:solidFill>
            <a:miter lim="800000"/>
            <a:headEnd/>
            <a:tailEnd/>
          </a:ln>
        </p:spPr>
        <p:txBody>
          <a:bodyPr>
            <a:prstTxWarp prst="textNoShape">
              <a:avLst/>
            </a:prstTxWarp>
            <a:spAutoFit/>
          </a:bodyPr>
          <a:lstStyle/>
          <a:p>
            <a:pPr algn="ctr">
              <a:spcBef>
                <a:spcPct val="50000"/>
              </a:spcBef>
            </a:pPr>
            <a:r>
              <a:rPr lang="fr-FR" sz="1200" b="1"/>
              <a:t>MRT Débris</a:t>
            </a:r>
            <a:endParaRPr lang="fr-FR" sz="1200" b="1" baseline="-25000"/>
          </a:p>
        </p:txBody>
      </p:sp>
    </p:spTree>
    <p:extLst>
      <p:ext uri="{BB962C8B-B14F-4D97-AF65-F5344CB8AC3E}">
        <p14:creationId xmlns:p14="http://schemas.microsoft.com/office/powerpoint/2010/main" val="211529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26"/>
                                        </p:tgtEl>
                                        <p:attrNameLst>
                                          <p:attrName>style.visibility</p:attrName>
                                        </p:attrNameLst>
                                      </p:cBhvr>
                                      <p:to>
                                        <p:strVal val="visible"/>
                                      </p:to>
                                    </p:set>
                                    <p:animEffect transition="in" filter="box(in)">
                                      <p:cBhvr>
                                        <p:cTn id="7" dur="500"/>
                                        <p:tgtEl>
                                          <p:spTgt spid="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 name="Text Box 3"/>
          <p:cNvSpPr txBox="1">
            <a:spLocks noChangeArrowheads="1"/>
          </p:cNvSpPr>
          <p:nvPr/>
        </p:nvSpPr>
        <p:spPr bwMode="auto">
          <a:xfrm>
            <a:off x="-592605" y="0"/>
            <a:ext cx="128093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a:t>
            </a:r>
            <a:r>
              <a:rPr lang="en-US" altLang="fr-FR" sz="2000" b="1" dirty="0">
                <a:solidFill>
                  <a:schemeClr val="accent2"/>
                </a:solidFill>
              </a:rPr>
              <a:t>…….. </a:t>
            </a:r>
            <a:r>
              <a:rPr lang="en-US" altLang="fr-FR" sz="2000" b="1" dirty="0" smtClean="0">
                <a:solidFill>
                  <a:schemeClr val="accent2"/>
                </a:solidFill>
              </a:rPr>
              <a:t>Integration at ecosystem scale</a:t>
            </a:r>
            <a:endParaRPr lang="en-US" altLang="fr-FR" sz="2000" b="1" dirty="0">
              <a:solidFill>
                <a:schemeClr val="accent2"/>
              </a:solidFill>
            </a:endParaRPr>
          </a:p>
        </p:txBody>
      </p:sp>
      <p:sp>
        <p:nvSpPr>
          <p:cNvPr id="223" name="Rectangle 2"/>
          <p:cNvSpPr>
            <a:spLocks noGrp="1" noChangeArrowheads="1"/>
          </p:cNvSpPr>
          <p:nvPr>
            <p:ph type="title" idx="4294967295"/>
          </p:nvPr>
        </p:nvSpPr>
        <p:spPr>
          <a:xfrm>
            <a:off x="456887" y="777935"/>
            <a:ext cx="8642350" cy="868363"/>
          </a:xfrm>
        </p:spPr>
        <p:txBody>
          <a:bodyPr/>
          <a:lstStyle/>
          <a:p>
            <a:pPr algn="l" eaLnBrk="1" hangingPunct="1"/>
            <a:r>
              <a:rPr lang="fr-FR" sz="3000" i="1" dirty="0" err="1" smtClean="0">
                <a:latin typeface="Georgia" pitchFamily="-106" charset="0"/>
              </a:rPr>
              <a:t>Sequestration</a:t>
            </a:r>
            <a:r>
              <a:rPr lang="fr-FR" sz="3000" i="1" dirty="0" smtClean="0">
                <a:latin typeface="Georgia" pitchFamily="-106" charset="0"/>
              </a:rPr>
              <a:t> of </a:t>
            </a:r>
            <a:r>
              <a:rPr lang="fr-FR" sz="3000" i="1" baseline="30000" dirty="0" smtClean="0">
                <a:latin typeface="Georgia" pitchFamily="-106" charset="0"/>
              </a:rPr>
              <a:t>15</a:t>
            </a:r>
            <a:r>
              <a:rPr lang="fr-FR" sz="3000" i="1" dirty="0" smtClean="0">
                <a:latin typeface="Georgia" pitchFamily="-106" charset="0"/>
              </a:rPr>
              <a:t>N in </a:t>
            </a:r>
            <a:r>
              <a:rPr lang="fr-FR" sz="3000" i="1" dirty="0" err="1" smtClean="0">
                <a:latin typeface="Georgia" pitchFamily="-106" charset="0"/>
              </a:rPr>
              <a:t>woody</a:t>
            </a:r>
            <a:r>
              <a:rPr lang="fr-FR" sz="3000" i="1" dirty="0" smtClean="0">
                <a:latin typeface="Georgia" pitchFamily="-106" charset="0"/>
              </a:rPr>
              <a:t> </a:t>
            </a:r>
            <a:r>
              <a:rPr lang="fr-FR" sz="3000" i="1" dirty="0" err="1" smtClean="0">
                <a:latin typeface="Georgia" pitchFamily="-106" charset="0"/>
              </a:rPr>
              <a:t>debries</a:t>
            </a:r>
            <a:r>
              <a:rPr lang="fr-FR" sz="3000" i="1" dirty="0" smtClean="0">
                <a:latin typeface="Georgia" pitchFamily="-106" charset="0"/>
              </a:rPr>
              <a:t>.</a:t>
            </a:r>
            <a:endParaRPr lang="fr-FR" sz="3000" i="1" dirty="0">
              <a:latin typeface="Georgia" pitchFamily="-106" charset="0"/>
            </a:endParaRPr>
          </a:p>
        </p:txBody>
      </p:sp>
      <p:pic>
        <p:nvPicPr>
          <p:cNvPr id="227" name="Picture 8"/>
          <p:cNvPicPr>
            <a:picLocks noChangeAspect="1" noChangeArrowheads="1"/>
          </p:cNvPicPr>
          <p:nvPr/>
        </p:nvPicPr>
        <p:blipFill>
          <a:blip r:embed="rId2"/>
          <a:srcRect/>
          <a:stretch>
            <a:fillRect/>
          </a:stretch>
        </p:blipFill>
        <p:spPr bwMode="auto">
          <a:xfrm>
            <a:off x="8520448" y="882711"/>
            <a:ext cx="3276600" cy="2459037"/>
          </a:xfrm>
          <a:prstGeom prst="rect">
            <a:avLst/>
          </a:prstGeom>
          <a:solidFill>
            <a:schemeClr val="bg1"/>
          </a:solidFill>
          <a:ln w="9525">
            <a:noFill/>
            <a:miter lim="800000"/>
            <a:headEnd/>
            <a:tailEnd/>
          </a:ln>
        </p:spPr>
      </p:pic>
      <p:sp>
        <p:nvSpPr>
          <p:cNvPr id="228" name="Text Box 9"/>
          <p:cNvSpPr txBox="1">
            <a:spLocks noChangeArrowheads="1"/>
          </p:cNvSpPr>
          <p:nvPr/>
        </p:nvSpPr>
        <p:spPr bwMode="auto">
          <a:xfrm>
            <a:off x="9469773" y="2394011"/>
            <a:ext cx="684213" cy="369332"/>
          </a:xfrm>
          <a:prstGeom prst="rect">
            <a:avLst/>
          </a:prstGeom>
          <a:solidFill>
            <a:schemeClr val="bg1"/>
          </a:solidFill>
          <a:ln w="38100">
            <a:solidFill>
              <a:srgbClr val="FF0000"/>
            </a:solidFill>
            <a:miter lim="800000"/>
            <a:headEnd/>
            <a:tailEnd/>
          </a:ln>
        </p:spPr>
        <p:txBody>
          <a:bodyPr>
            <a:prstTxWarp prst="textNoShape">
              <a:avLst/>
            </a:prstTxWarp>
            <a:spAutoFit/>
          </a:bodyPr>
          <a:lstStyle/>
          <a:p>
            <a:pPr algn="ctr">
              <a:spcBef>
                <a:spcPct val="50000"/>
              </a:spcBef>
            </a:pPr>
            <a:r>
              <a:rPr lang="fr-FR" b="1"/>
              <a:t>1-h</a:t>
            </a:r>
            <a:endParaRPr lang="fr-FR" b="1" baseline="-25000"/>
          </a:p>
        </p:txBody>
      </p:sp>
      <p:sp>
        <p:nvSpPr>
          <p:cNvPr id="229" name="Text Box 10"/>
          <p:cNvSpPr txBox="1">
            <a:spLocks noChangeArrowheads="1"/>
          </p:cNvSpPr>
          <p:nvPr/>
        </p:nvSpPr>
        <p:spPr bwMode="auto">
          <a:xfrm>
            <a:off x="10825498" y="2178111"/>
            <a:ext cx="863600" cy="461665"/>
          </a:xfrm>
          <a:prstGeom prst="rect">
            <a:avLst/>
          </a:prstGeom>
          <a:solidFill>
            <a:schemeClr val="bg1"/>
          </a:solidFill>
          <a:ln w="38100">
            <a:solidFill>
              <a:srgbClr val="FF0000"/>
            </a:solidFill>
            <a:miter lim="800000"/>
            <a:headEnd/>
            <a:tailEnd/>
          </a:ln>
        </p:spPr>
        <p:txBody>
          <a:bodyPr>
            <a:prstTxWarp prst="textNoShape">
              <a:avLst/>
            </a:prstTxWarp>
            <a:spAutoFit/>
          </a:bodyPr>
          <a:lstStyle/>
          <a:p>
            <a:pPr algn="ctr">
              <a:spcBef>
                <a:spcPct val="50000"/>
              </a:spcBef>
            </a:pPr>
            <a:r>
              <a:rPr lang="fr-FR" sz="1200" b="1"/>
              <a:t>MRT Débris</a:t>
            </a:r>
            <a:endParaRPr lang="fr-FR" sz="1200" b="1" baseline="-25000"/>
          </a:p>
        </p:txBody>
      </p:sp>
      <p:sp>
        <p:nvSpPr>
          <p:cNvPr id="12" name="Text Box 341"/>
          <p:cNvSpPr txBox="1">
            <a:spLocks noChangeArrowheads="1"/>
          </p:cNvSpPr>
          <p:nvPr/>
        </p:nvSpPr>
        <p:spPr bwMode="auto">
          <a:xfrm>
            <a:off x="1779587" y="6556375"/>
            <a:ext cx="184150" cy="274638"/>
          </a:xfrm>
          <a:prstGeom prst="rect">
            <a:avLst/>
          </a:prstGeom>
          <a:noFill/>
          <a:ln w="9525">
            <a:noFill/>
            <a:miter lim="800000"/>
            <a:headEnd/>
            <a:tailEnd/>
          </a:ln>
        </p:spPr>
        <p:txBody>
          <a:bodyPr wrap="none">
            <a:prstTxWarp prst="textNoShape">
              <a:avLst/>
            </a:prstTxWarp>
            <a:spAutoFit/>
          </a:bodyPr>
          <a:lstStyle/>
          <a:p>
            <a:endParaRPr lang="en-GB" sz="1200">
              <a:latin typeface="Times New Roman" pitchFamily="-106" charset="0"/>
            </a:endParaRPr>
          </a:p>
        </p:txBody>
      </p:sp>
      <p:sp>
        <p:nvSpPr>
          <p:cNvPr id="13" name="Text Box 381"/>
          <p:cNvSpPr txBox="1">
            <a:spLocks noChangeArrowheads="1"/>
          </p:cNvSpPr>
          <p:nvPr/>
        </p:nvSpPr>
        <p:spPr bwMode="auto">
          <a:xfrm>
            <a:off x="5761037" y="3556000"/>
            <a:ext cx="3024188" cy="1200329"/>
          </a:xfrm>
          <a:prstGeom prst="rect">
            <a:avLst/>
          </a:prstGeom>
          <a:solidFill>
            <a:schemeClr val="bg1"/>
          </a:solidFill>
          <a:ln w="12700">
            <a:solidFill>
              <a:srgbClr val="993300"/>
            </a:solidFill>
            <a:miter lim="800000"/>
            <a:headEnd/>
            <a:tailEnd/>
          </a:ln>
        </p:spPr>
        <p:txBody>
          <a:bodyPr>
            <a:prstTxWarp prst="textNoShape">
              <a:avLst/>
            </a:prstTxWarp>
            <a:spAutoFit/>
          </a:bodyPr>
          <a:lstStyle/>
          <a:p>
            <a:pPr algn="ctr">
              <a:spcBef>
                <a:spcPct val="50000"/>
              </a:spcBef>
            </a:pPr>
            <a:r>
              <a:rPr lang="fr-FR" sz="1600" dirty="0" err="1" smtClean="0"/>
              <a:t>Low</a:t>
            </a:r>
            <a:r>
              <a:rPr lang="fr-FR" sz="1600" dirty="0" smtClean="0"/>
              <a:t> </a:t>
            </a:r>
            <a:r>
              <a:rPr lang="fr-FR" sz="1600" i="1" dirty="0" smtClean="0"/>
              <a:t>N stocks </a:t>
            </a:r>
            <a:r>
              <a:rPr lang="fr-FR" sz="1600" dirty="0" smtClean="0"/>
              <a:t>(</a:t>
            </a:r>
            <a:r>
              <a:rPr lang="fr-FR" sz="1600" dirty="0"/>
              <a:t>≤ 1.8 t.ha</a:t>
            </a:r>
            <a:r>
              <a:rPr lang="fr-FR" sz="1600" baseline="30000" dirty="0"/>
              <a:t>-1</a:t>
            </a:r>
            <a:r>
              <a:rPr lang="fr-FR" sz="1600" dirty="0"/>
              <a:t>)</a:t>
            </a:r>
          </a:p>
          <a:p>
            <a:pPr algn="ctr">
              <a:spcBef>
                <a:spcPct val="50000"/>
              </a:spcBef>
            </a:pPr>
            <a:r>
              <a:rPr lang="fr-FR" sz="1600" dirty="0" smtClean="0"/>
              <a:t>High </a:t>
            </a:r>
            <a:r>
              <a:rPr lang="fr-FR" sz="1600" dirty="0"/>
              <a:t>transfert </a:t>
            </a:r>
            <a:r>
              <a:rPr lang="fr-FR" sz="1600" dirty="0" err="1"/>
              <a:t>between</a:t>
            </a:r>
            <a:r>
              <a:rPr lang="fr-FR" sz="1600" dirty="0"/>
              <a:t> </a:t>
            </a:r>
            <a:r>
              <a:rPr lang="fr-FR" sz="1600" dirty="0" err="1"/>
              <a:t>woody</a:t>
            </a:r>
            <a:r>
              <a:rPr lang="fr-FR" sz="1600" dirty="0"/>
              <a:t> </a:t>
            </a:r>
            <a:r>
              <a:rPr lang="fr-FR" sz="1600" dirty="0" err="1"/>
              <a:t>debries</a:t>
            </a:r>
            <a:r>
              <a:rPr lang="fr-FR" sz="1600" dirty="0"/>
              <a:t> and N </a:t>
            </a:r>
            <a:r>
              <a:rPr lang="fr-FR" sz="1600" dirty="0" err="1"/>
              <a:t>available</a:t>
            </a:r>
            <a:r>
              <a:rPr lang="fr-FR" sz="1600" dirty="0"/>
              <a:t> for the </a:t>
            </a:r>
            <a:r>
              <a:rPr lang="fr-FR" sz="1600" dirty="0" err="1"/>
              <a:t>trees</a:t>
            </a:r>
            <a:r>
              <a:rPr lang="fr-FR" sz="1600" dirty="0"/>
              <a:t> (≥ 40%)</a:t>
            </a:r>
          </a:p>
        </p:txBody>
      </p:sp>
      <p:pic>
        <p:nvPicPr>
          <p:cNvPr id="14" name="Picture 383"/>
          <p:cNvPicPr>
            <a:picLocks noChangeAspect="1" noChangeArrowheads="1"/>
          </p:cNvPicPr>
          <p:nvPr/>
        </p:nvPicPr>
        <p:blipFill>
          <a:blip r:embed="rId3"/>
          <a:srcRect l="57538" b="12761"/>
          <a:stretch>
            <a:fillRect/>
          </a:stretch>
        </p:blipFill>
        <p:spPr bwMode="auto">
          <a:xfrm>
            <a:off x="2305050" y="1611313"/>
            <a:ext cx="3916362" cy="4681537"/>
          </a:xfrm>
          <a:prstGeom prst="rect">
            <a:avLst/>
          </a:prstGeom>
          <a:noFill/>
          <a:ln w="9525">
            <a:noFill/>
            <a:miter lim="800000"/>
            <a:headEnd/>
            <a:tailEnd/>
          </a:ln>
        </p:spPr>
      </p:pic>
      <p:sp>
        <p:nvSpPr>
          <p:cNvPr id="15" name="Text Box 384"/>
          <p:cNvSpPr txBox="1">
            <a:spLocks noChangeArrowheads="1"/>
          </p:cNvSpPr>
          <p:nvPr/>
        </p:nvSpPr>
        <p:spPr bwMode="auto">
          <a:xfrm>
            <a:off x="0" y="3556000"/>
            <a:ext cx="3097212" cy="1200329"/>
          </a:xfrm>
          <a:prstGeom prst="rect">
            <a:avLst/>
          </a:prstGeom>
          <a:solidFill>
            <a:schemeClr val="bg1"/>
          </a:solidFill>
          <a:ln w="12700">
            <a:solidFill>
              <a:srgbClr val="993300"/>
            </a:solidFill>
            <a:miter lim="800000"/>
            <a:headEnd/>
            <a:tailEnd/>
          </a:ln>
        </p:spPr>
        <p:txBody>
          <a:bodyPr>
            <a:prstTxWarp prst="textNoShape">
              <a:avLst/>
            </a:prstTxWarp>
            <a:spAutoFit/>
          </a:bodyPr>
          <a:lstStyle/>
          <a:p>
            <a:pPr algn="ctr">
              <a:spcBef>
                <a:spcPct val="50000"/>
              </a:spcBef>
            </a:pPr>
            <a:r>
              <a:rPr lang="fr-FR" sz="1600" dirty="0" smtClean="0"/>
              <a:t>High N Stock (</a:t>
            </a:r>
            <a:r>
              <a:rPr lang="fr-FR" sz="1600" dirty="0"/>
              <a:t>≥ 2.5 t.ha</a:t>
            </a:r>
            <a:r>
              <a:rPr lang="fr-FR" sz="1600" baseline="30000" dirty="0"/>
              <a:t>-1</a:t>
            </a:r>
            <a:r>
              <a:rPr lang="fr-FR" sz="1600" dirty="0"/>
              <a:t>)</a:t>
            </a:r>
          </a:p>
          <a:p>
            <a:pPr algn="ctr">
              <a:spcBef>
                <a:spcPct val="50000"/>
              </a:spcBef>
            </a:pPr>
            <a:r>
              <a:rPr lang="fr-FR" sz="1600" dirty="0" err="1" smtClean="0"/>
              <a:t>Low</a:t>
            </a:r>
            <a:r>
              <a:rPr lang="fr-FR" sz="1600" dirty="0" smtClean="0"/>
              <a:t> transfert </a:t>
            </a:r>
            <a:r>
              <a:rPr lang="fr-FR" sz="1600" dirty="0" err="1" smtClean="0"/>
              <a:t>between</a:t>
            </a:r>
            <a:r>
              <a:rPr lang="fr-FR" sz="1600" dirty="0" smtClean="0"/>
              <a:t> </a:t>
            </a:r>
            <a:r>
              <a:rPr lang="fr-FR" sz="1600" dirty="0" err="1" smtClean="0"/>
              <a:t>woody</a:t>
            </a:r>
            <a:r>
              <a:rPr lang="fr-FR" sz="1600" dirty="0" smtClean="0"/>
              <a:t> </a:t>
            </a:r>
            <a:r>
              <a:rPr lang="fr-FR" sz="1600" dirty="0" err="1" smtClean="0"/>
              <a:t>debries</a:t>
            </a:r>
            <a:r>
              <a:rPr lang="fr-FR" sz="1600" dirty="0" smtClean="0"/>
              <a:t> and N </a:t>
            </a:r>
            <a:r>
              <a:rPr lang="fr-FR" sz="1600" dirty="0" err="1" smtClean="0"/>
              <a:t>available</a:t>
            </a:r>
            <a:r>
              <a:rPr lang="fr-FR" sz="1600" dirty="0" smtClean="0"/>
              <a:t> for the </a:t>
            </a:r>
            <a:r>
              <a:rPr lang="fr-FR" sz="1600" dirty="0" err="1" smtClean="0"/>
              <a:t>trees</a:t>
            </a:r>
            <a:r>
              <a:rPr lang="fr-FR" sz="1600" dirty="0" smtClean="0"/>
              <a:t> </a:t>
            </a:r>
            <a:r>
              <a:rPr lang="fr-FR" sz="1600" dirty="0"/>
              <a:t>(≤ 35%)</a:t>
            </a:r>
          </a:p>
        </p:txBody>
      </p:sp>
      <p:sp>
        <p:nvSpPr>
          <p:cNvPr id="16" name="Rectangle 385"/>
          <p:cNvSpPr>
            <a:spLocks noChangeArrowheads="1"/>
          </p:cNvSpPr>
          <p:nvPr/>
        </p:nvSpPr>
        <p:spPr bwMode="auto">
          <a:xfrm>
            <a:off x="2808287" y="4602163"/>
            <a:ext cx="504825" cy="4318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17" name="Rectangle 386"/>
          <p:cNvSpPr>
            <a:spLocks noChangeArrowheads="1"/>
          </p:cNvSpPr>
          <p:nvPr/>
        </p:nvSpPr>
        <p:spPr bwMode="auto">
          <a:xfrm>
            <a:off x="4679950" y="4132263"/>
            <a:ext cx="649287" cy="503237"/>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18" name="Text Box 387"/>
          <p:cNvSpPr txBox="1">
            <a:spLocks noChangeArrowheads="1"/>
          </p:cNvSpPr>
          <p:nvPr/>
        </p:nvSpPr>
        <p:spPr bwMode="auto">
          <a:xfrm>
            <a:off x="6186364" y="5491811"/>
            <a:ext cx="1008063" cy="703263"/>
          </a:xfrm>
          <a:prstGeom prst="rect">
            <a:avLst/>
          </a:prstGeom>
          <a:noFill/>
          <a:ln w="9525">
            <a:noFill/>
            <a:miter lim="800000"/>
            <a:headEnd/>
            <a:tailEnd/>
          </a:ln>
        </p:spPr>
        <p:txBody>
          <a:bodyPr>
            <a:prstTxWarp prst="textNoShape">
              <a:avLst/>
            </a:prstTxWarp>
            <a:spAutoFit/>
          </a:bodyPr>
          <a:lstStyle/>
          <a:p>
            <a:pPr>
              <a:spcBef>
                <a:spcPct val="50000"/>
              </a:spcBef>
            </a:pPr>
            <a:r>
              <a:rPr lang="fr-FR" sz="1600" dirty="0"/>
              <a:t>Het 02</a:t>
            </a:r>
          </a:p>
          <a:p>
            <a:pPr>
              <a:spcBef>
                <a:spcPct val="50000"/>
              </a:spcBef>
            </a:pPr>
            <a:r>
              <a:rPr lang="fr-FR" sz="1600" dirty="0"/>
              <a:t>Het 30</a:t>
            </a:r>
          </a:p>
        </p:txBody>
      </p:sp>
      <p:sp>
        <p:nvSpPr>
          <p:cNvPr id="19" name="Text Box 388"/>
          <p:cNvSpPr txBox="1">
            <a:spLocks noChangeArrowheads="1"/>
          </p:cNvSpPr>
          <p:nvPr/>
        </p:nvSpPr>
        <p:spPr bwMode="auto">
          <a:xfrm>
            <a:off x="1116806" y="5491811"/>
            <a:ext cx="863600" cy="1069975"/>
          </a:xfrm>
          <a:prstGeom prst="rect">
            <a:avLst/>
          </a:prstGeom>
          <a:noFill/>
          <a:ln w="9525">
            <a:noFill/>
            <a:miter lim="800000"/>
            <a:headEnd/>
            <a:tailEnd/>
          </a:ln>
        </p:spPr>
        <p:txBody>
          <a:bodyPr>
            <a:prstTxWarp prst="textNoShape">
              <a:avLst/>
            </a:prstTxWarp>
            <a:spAutoFit/>
          </a:bodyPr>
          <a:lstStyle/>
          <a:p>
            <a:pPr>
              <a:spcBef>
                <a:spcPct val="50000"/>
              </a:spcBef>
            </a:pPr>
            <a:r>
              <a:rPr lang="fr-FR" sz="1600"/>
              <a:t>Het 25</a:t>
            </a:r>
          </a:p>
          <a:p>
            <a:pPr>
              <a:spcBef>
                <a:spcPct val="50000"/>
              </a:spcBef>
            </a:pPr>
            <a:r>
              <a:rPr lang="fr-FR" sz="1600"/>
              <a:t>Het 26</a:t>
            </a:r>
          </a:p>
          <a:p>
            <a:pPr>
              <a:spcBef>
                <a:spcPct val="50000"/>
              </a:spcBef>
            </a:pPr>
            <a:r>
              <a:rPr lang="fr-FR" sz="1600"/>
              <a:t>Het 60</a:t>
            </a:r>
          </a:p>
        </p:txBody>
      </p:sp>
      <p:sp>
        <p:nvSpPr>
          <p:cNvPr id="20" name="Rectangle 746"/>
          <p:cNvSpPr>
            <a:spLocks noChangeArrowheads="1"/>
          </p:cNvSpPr>
          <p:nvPr/>
        </p:nvSpPr>
        <p:spPr bwMode="auto">
          <a:xfrm>
            <a:off x="3240087" y="4635500"/>
            <a:ext cx="144463" cy="360363"/>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 name="Flèche droite 1"/>
          <p:cNvSpPr/>
          <p:nvPr/>
        </p:nvSpPr>
        <p:spPr>
          <a:xfrm>
            <a:off x="7797959" y="5729315"/>
            <a:ext cx="921152" cy="2282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8785225" y="5108880"/>
            <a:ext cx="3354389" cy="1477328"/>
          </a:xfrm>
          <a:prstGeom prst="rect">
            <a:avLst/>
          </a:prstGeom>
          <a:noFill/>
        </p:spPr>
        <p:txBody>
          <a:bodyPr wrap="square" rtlCol="0">
            <a:spAutoFit/>
          </a:bodyPr>
          <a:lstStyle/>
          <a:p>
            <a:r>
              <a:rPr lang="fr-FR" dirty="0" smtClean="0"/>
              <a:t>Consistent </a:t>
            </a:r>
            <a:r>
              <a:rPr lang="fr-FR" dirty="0" err="1" smtClean="0"/>
              <a:t>with</a:t>
            </a:r>
            <a:r>
              <a:rPr lang="fr-FR" dirty="0" smtClean="0"/>
              <a:t> X-ratio </a:t>
            </a:r>
            <a:r>
              <a:rPr lang="fr-FR" dirty="0" err="1" smtClean="0"/>
              <a:t>study</a:t>
            </a:r>
            <a:r>
              <a:rPr lang="fr-FR" dirty="0" smtClean="0"/>
              <a:t> (High </a:t>
            </a:r>
            <a:r>
              <a:rPr lang="fr-FR" dirty="0" err="1" smtClean="0"/>
              <a:t>recycling</a:t>
            </a:r>
            <a:r>
              <a:rPr lang="fr-FR" dirty="0" smtClean="0"/>
              <a:t> of </a:t>
            </a:r>
            <a:r>
              <a:rPr lang="fr-FR" dirty="0" err="1" smtClean="0"/>
              <a:t>litter</a:t>
            </a:r>
            <a:r>
              <a:rPr lang="fr-FR" dirty="0" smtClean="0"/>
              <a:t> inputs) – </a:t>
            </a:r>
            <a:r>
              <a:rPr lang="fr-FR" dirty="0" err="1" smtClean="0"/>
              <a:t>both</a:t>
            </a:r>
            <a:r>
              <a:rPr lang="fr-FR" dirty="0" smtClean="0"/>
              <a:t> </a:t>
            </a:r>
            <a:r>
              <a:rPr lang="fr-FR" dirty="0" err="1" smtClean="0"/>
              <a:t>decomposers</a:t>
            </a:r>
            <a:r>
              <a:rPr lang="fr-FR" dirty="0" smtClean="0"/>
              <a:t> and </a:t>
            </a:r>
            <a:r>
              <a:rPr lang="fr-FR" dirty="0" err="1" smtClean="0"/>
              <a:t>trees</a:t>
            </a:r>
            <a:r>
              <a:rPr lang="fr-FR" dirty="0" smtClean="0"/>
              <a:t> </a:t>
            </a:r>
            <a:r>
              <a:rPr lang="fr-FR" dirty="0" err="1" smtClean="0"/>
              <a:t>uptake</a:t>
            </a:r>
            <a:r>
              <a:rPr lang="fr-FR" dirty="0" smtClean="0"/>
              <a:t> N </a:t>
            </a:r>
            <a:r>
              <a:rPr lang="fr-FR" dirty="0" err="1" smtClean="0"/>
              <a:t>from</a:t>
            </a:r>
            <a:r>
              <a:rPr lang="fr-FR" dirty="0" smtClean="0"/>
              <a:t> the </a:t>
            </a:r>
            <a:r>
              <a:rPr lang="fr-FR" dirty="0" err="1" smtClean="0"/>
              <a:t>litter</a:t>
            </a:r>
            <a:r>
              <a:rPr lang="fr-FR" dirty="0" smtClean="0"/>
              <a:t> </a:t>
            </a:r>
            <a:r>
              <a:rPr lang="fr-FR" dirty="0" err="1" smtClean="0"/>
              <a:t>when</a:t>
            </a:r>
            <a:r>
              <a:rPr lang="fr-FR" dirty="0"/>
              <a:t> </a:t>
            </a:r>
            <a:r>
              <a:rPr lang="fr-FR" dirty="0" err="1" smtClean="0"/>
              <a:t>other</a:t>
            </a:r>
            <a:r>
              <a:rPr lang="fr-FR" dirty="0" smtClean="0"/>
              <a:t> sources are </a:t>
            </a:r>
            <a:r>
              <a:rPr lang="fr-FR" dirty="0" err="1" smtClean="0"/>
              <a:t>low</a:t>
            </a:r>
            <a:endParaRPr lang="fr-FR" dirty="0"/>
          </a:p>
        </p:txBody>
      </p:sp>
    </p:spTree>
    <p:extLst>
      <p:ext uri="{BB962C8B-B14F-4D97-AF65-F5344CB8AC3E}">
        <p14:creationId xmlns:p14="http://schemas.microsoft.com/office/powerpoint/2010/main" val="210123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 name="Text Box 3"/>
          <p:cNvSpPr txBox="1">
            <a:spLocks noChangeArrowheads="1"/>
          </p:cNvSpPr>
          <p:nvPr/>
        </p:nvSpPr>
        <p:spPr bwMode="auto">
          <a:xfrm>
            <a:off x="-592605" y="0"/>
            <a:ext cx="128093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a:t>
            </a:r>
            <a:r>
              <a:rPr lang="en-US" altLang="fr-FR" sz="2000" b="1" dirty="0">
                <a:solidFill>
                  <a:schemeClr val="accent2"/>
                </a:solidFill>
              </a:rPr>
              <a:t>…….. </a:t>
            </a:r>
            <a:r>
              <a:rPr lang="en-US" altLang="fr-FR" sz="2000" b="1" dirty="0" smtClean="0">
                <a:solidFill>
                  <a:schemeClr val="accent2"/>
                </a:solidFill>
              </a:rPr>
              <a:t>Integration at ecosystem scale</a:t>
            </a:r>
            <a:endParaRPr lang="en-US" altLang="fr-FR" sz="2000" b="1" dirty="0">
              <a:solidFill>
                <a:schemeClr val="accent2"/>
              </a:solidFill>
            </a:endParaRPr>
          </a:p>
        </p:txBody>
      </p:sp>
      <p:sp>
        <p:nvSpPr>
          <p:cNvPr id="223" name="Rectangle 2"/>
          <p:cNvSpPr>
            <a:spLocks noGrp="1" noChangeArrowheads="1"/>
          </p:cNvSpPr>
          <p:nvPr>
            <p:ph type="title" idx="4294967295"/>
          </p:nvPr>
        </p:nvSpPr>
        <p:spPr>
          <a:xfrm>
            <a:off x="456887" y="377825"/>
            <a:ext cx="8642350" cy="868363"/>
          </a:xfrm>
        </p:spPr>
        <p:txBody>
          <a:bodyPr/>
          <a:lstStyle/>
          <a:p>
            <a:pPr algn="l" eaLnBrk="1" hangingPunct="1"/>
            <a:r>
              <a:rPr lang="fr-FR" sz="3000" i="1" dirty="0" smtClean="0">
                <a:latin typeface="Georgia" pitchFamily="-106" charset="0"/>
              </a:rPr>
              <a:t>15N incorporation and site </a:t>
            </a:r>
            <a:r>
              <a:rPr lang="fr-FR" sz="3000" i="1" dirty="0" err="1" smtClean="0">
                <a:latin typeface="Georgia" pitchFamily="-106" charset="0"/>
              </a:rPr>
              <a:t>fertility</a:t>
            </a:r>
            <a:endParaRPr lang="fr-FR" sz="3000" i="1" dirty="0">
              <a:latin typeface="Georgia" pitchFamily="-106" charset="0"/>
            </a:endParaRPr>
          </a:p>
        </p:txBody>
      </p:sp>
      <p:pic>
        <p:nvPicPr>
          <p:cNvPr id="21" name="Picture 45"/>
          <p:cNvPicPr>
            <a:picLocks noChangeAspect="1" noChangeArrowheads="1"/>
          </p:cNvPicPr>
          <p:nvPr/>
        </p:nvPicPr>
        <p:blipFill>
          <a:blip r:embed="rId2"/>
          <a:srcRect/>
          <a:stretch>
            <a:fillRect/>
          </a:stretch>
        </p:blipFill>
        <p:spPr bwMode="auto">
          <a:xfrm>
            <a:off x="8785225" y="690494"/>
            <a:ext cx="3276600" cy="2459037"/>
          </a:xfrm>
          <a:prstGeom prst="rect">
            <a:avLst/>
          </a:prstGeom>
          <a:solidFill>
            <a:schemeClr val="bg1"/>
          </a:solidFill>
          <a:ln w="9525">
            <a:noFill/>
            <a:miter lim="800000"/>
            <a:headEnd/>
            <a:tailEnd/>
          </a:ln>
        </p:spPr>
      </p:pic>
      <p:pic>
        <p:nvPicPr>
          <p:cNvPr id="23" name="Picture 53"/>
          <p:cNvPicPr>
            <a:picLocks noChangeAspect="1" noChangeArrowheads="1"/>
          </p:cNvPicPr>
          <p:nvPr/>
        </p:nvPicPr>
        <p:blipFill>
          <a:blip r:embed="rId3"/>
          <a:srcRect l="2704" t="4248" r="2971" b="4715"/>
          <a:stretch>
            <a:fillRect/>
          </a:stretch>
        </p:blipFill>
        <p:spPr bwMode="auto">
          <a:xfrm>
            <a:off x="553001" y="1424458"/>
            <a:ext cx="7476889" cy="4592596"/>
          </a:xfrm>
          <a:prstGeom prst="rect">
            <a:avLst/>
          </a:prstGeom>
          <a:noFill/>
          <a:ln w="9525">
            <a:noFill/>
            <a:miter lim="800000"/>
            <a:headEnd/>
            <a:tailEnd/>
          </a:ln>
        </p:spPr>
      </p:pic>
      <p:sp>
        <p:nvSpPr>
          <p:cNvPr id="24" name="Text Box 31"/>
          <p:cNvSpPr txBox="1">
            <a:spLocks noChangeArrowheads="1"/>
          </p:cNvSpPr>
          <p:nvPr/>
        </p:nvSpPr>
        <p:spPr bwMode="auto">
          <a:xfrm>
            <a:off x="553001" y="6195324"/>
            <a:ext cx="8736394" cy="400110"/>
          </a:xfrm>
          <a:prstGeom prst="rect">
            <a:avLst/>
          </a:prstGeom>
          <a:solidFill>
            <a:schemeClr val="bg1"/>
          </a:solidFill>
          <a:ln w="12700">
            <a:solidFill>
              <a:srgbClr val="993300"/>
            </a:solidFill>
            <a:miter lim="800000"/>
            <a:headEnd/>
            <a:tailEnd/>
          </a:ln>
        </p:spPr>
        <p:txBody>
          <a:bodyPr wrap="square">
            <a:prstTxWarp prst="textNoShape">
              <a:avLst/>
            </a:prstTxWarp>
            <a:spAutoFit/>
          </a:bodyPr>
          <a:lstStyle/>
          <a:p>
            <a:pPr algn="ctr">
              <a:spcBef>
                <a:spcPct val="50000"/>
              </a:spcBef>
            </a:pPr>
            <a:r>
              <a:rPr lang="fr-FR" sz="2000" dirty="0" smtClean="0"/>
              <a:t>Transfert </a:t>
            </a:r>
            <a:r>
              <a:rPr lang="fr-FR" sz="2000" dirty="0" err="1" smtClean="0"/>
              <a:t>between</a:t>
            </a:r>
            <a:r>
              <a:rPr lang="fr-FR" sz="2000" dirty="0" smtClean="0"/>
              <a:t> N </a:t>
            </a:r>
            <a:r>
              <a:rPr lang="fr-FR" sz="2000" dirty="0" err="1" smtClean="0"/>
              <a:t>soil</a:t>
            </a:r>
            <a:r>
              <a:rPr lang="fr-FR" sz="2000" dirty="0" smtClean="0"/>
              <a:t> and site </a:t>
            </a:r>
            <a:r>
              <a:rPr lang="fr-FR" sz="2000" dirty="0" err="1" smtClean="0"/>
              <a:t>fertility</a:t>
            </a:r>
            <a:r>
              <a:rPr lang="fr-FR" sz="2000" dirty="0" smtClean="0"/>
              <a:t> index (dominant </a:t>
            </a:r>
            <a:r>
              <a:rPr lang="fr-FR" sz="2000" dirty="0" err="1" smtClean="0"/>
              <a:t>height</a:t>
            </a:r>
            <a:r>
              <a:rPr lang="fr-FR" sz="2000" dirty="0" smtClean="0"/>
              <a:t> at 100years)</a:t>
            </a:r>
            <a:endParaRPr lang="fr-FR" sz="2000" dirty="0"/>
          </a:p>
        </p:txBody>
      </p:sp>
      <p:sp>
        <p:nvSpPr>
          <p:cNvPr id="25" name="Text Box 46"/>
          <p:cNvSpPr txBox="1">
            <a:spLocks noChangeArrowheads="1"/>
          </p:cNvSpPr>
          <p:nvPr/>
        </p:nvSpPr>
        <p:spPr bwMode="auto">
          <a:xfrm>
            <a:off x="10081419" y="3005138"/>
            <a:ext cx="684212" cy="404812"/>
          </a:xfrm>
          <a:prstGeom prst="rect">
            <a:avLst/>
          </a:prstGeom>
          <a:solidFill>
            <a:schemeClr val="bg1"/>
          </a:solidFill>
          <a:ln w="38100">
            <a:solidFill>
              <a:srgbClr val="FF0000"/>
            </a:solidFill>
            <a:miter lim="800000"/>
            <a:headEnd/>
            <a:tailEnd/>
          </a:ln>
        </p:spPr>
        <p:txBody>
          <a:bodyPr>
            <a:prstTxWarp prst="textNoShape">
              <a:avLst/>
            </a:prstTxWarp>
            <a:spAutoFit/>
          </a:bodyPr>
          <a:lstStyle/>
          <a:p>
            <a:pPr algn="ctr">
              <a:spcBef>
                <a:spcPct val="50000"/>
              </a:spcBef>
            </a:pPr>
            <a:r>
              <a:rPr lang="fr-FR" b="1"/>
              <a:t>1-tr</a:t>
            </a:r>
            <a:endParaRPr lang="fr-FR" b="1" baseline="-25000"/>
          </a:p>
        </p:txBody>
      </p:sp>
      <p:sp>
        <p:nvSpPr>
          <p:cNvPr id="26" name="Flèche droite 25"/>
          <p:cNvSpPr/>
          <p:nvPr/>
        </p:nvSpPr>
        <p:spPr>
          <a:xfrm>
            <a:off x="8029890" y="4390845"/>
            <a:ext cx="921152" cy="2282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p:cNvSpPr txBox="1"/>
          <p:nvPr/>
        </p:nvSpPr>
        <p:spPr>
          <a:xfrm>
            <a:off x="9017156" y="3770410"/>
            <a:ext cx="3354389" cy="1200329"/>
          </a:xfrm>
          <a:prstGeom prst="rect">
            <a:avLst/>
          </a:prstGeom>
          <a:noFill/>
        </p:spPr>
        <p:txBody>
          <a:bodyPr wrap="square" rtlCol="0">
            <a:spAutoFit/>
          </a:bodyPr>
          <a:lstStyle/>
          <a:p>
            <a:r>
              <a:rPr lang="fr-FR" dirty="0" err="1" smtClean="0"/>
              <a:t>Again</a:t>
            </a:r>
            <a:r>
              <a:rPr lang="fr-FR" dirty="0" smtClean="0"/>
              <a:t>, consistent </a:t>
            </a:r>
            <a:r>
              <a:rPr lang="fr-FR" dirty="0" err="1" smtClean="0"/>
              <a:t>with</a:t>
            </a:r>
            <a:r>
              <a:rPr lang="fr-FR" dirty="0" smtClean="0"/>
              <a:t> X-ratio </a:t>
            </a:r>
            <a:r>
              <a:rPr lang="fr-FR" dirty="0" err="1" smtClean="0"/>
              <a:t>study</a:t>
            </a:r>
            <a:r>
              <a:rPr lang="fr-FR" dirty="0" smtClean="0"/>
              <a:t> – </a:t>
            </a:r>
            <a:r>
              <a:rPr lang="fr-FR" dirty="0" err="1" smtClean="0"/>
              <a:t>trees</a:t>
            </a:r>
            <a:r>
              <a:rPr lang="fr-FR" dirty="0" smtClean="0"/>
              <a:t> </a:t>
            </a:r>
            <a:r>
              <a:rPr lang="fr-FR" dirty="0" err="1" smtClean="0"/>
              <a:t>uptake</a:t>
            </a:r>
            <a:r>
              <a:rPr lang="fr-FR" dirty="0" smtClean="0"/>
              <a:t> N </a:t>
            </a:r>
            <a:r>
              <a:rPr lang="fr-FR" dirty="0" err="1" smtClean="0"/>
              <a:t>from</a:t>
            </a:r>
            <a:r>
              <a:rPr lang="fr-FR" dirty="0" smtClean="0"/>
              <a:t> the </a:t>
            </a:r>
            <a:r>
              <a:rPr lang="fr-FR" dirty="0" err="1" smtClean="0"/>
              <a:t>soil</a:t>
            </a:r>
            <a:r>
              <a:rPr lang="fr-FR" dirty="0" smtClean="0"/>
              <a:t> </a:t>
            </a:r>
            <a:r>
              <a:rPr lang="fr-FR" dirty="0" err="1" smtClean="0"/>
              <a:t>when</a:t>
            </a:r>
            <a:r>
              <a:rPr lang="fr-FR" dirty="0" smtClean="0"/>
              <a:t> </a:t>
            </a:r>
            <a:r>
              <a:rPr lang="fr-FR" dirty="0" err="1" smtClean="0"/>
              <a:t>this</a:t>
            </a:r>
            <a:r>
              <a:rPr lang="fr-FR" dirty="0" smtClean="0"/>
              <a:t> </a:t>
            </a:r>
            <a:r>
              <a:rPr lang="fr-FR" dirty="0" err="1" smtClean="0"/>
              <a:t>resource</a:t>
            </a:r>
            <a:r>
              <a:rPr lang="fr-FR" dirty="0" smtClean="0"/>
              <a:t> </a:t>
            </a:r>
            <a:r>
              <a:rPr lang="fr-FR" dirty="0" err="1" smtClean="0"/>
              <a:t>is</a:t>
            </a:r>
            <a:r>
              <a:rPr lang="fr-FR" dirty="0" smtClean="0"/>
              <a:t> </a:t>
            </a:r>
            <a:r>
              <a:rPr lang="fr-FR" dirty="0" err="1" smtClean="0"/>
              <a:t>available</a:t>
            </a:r>
            <a:endParaRPr lang="fr-FR" dirty="0"/>
          </a:p>
        </p:txBody>
      </p:sp>
    </p:spTree>
    <p:extLst>
      <p:ext uri="{BB962C8B-B14F-4D97-AF65-F5344CB8AC3E}">
        <p14:creationId xmlns:p14="http://schemas.microsoft.com/office/powerpoint/2010/main" val="424121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 name="Text Box 3"/>
          <p:cNvSpPr txBox="1">
            <a:spLocks noChangeArrowheads="1"/>
          </p:cNvSpPr>
          <p:nvPr/>
        </p:nvSpPr>
        <p:spPr bwMode="auto">
          <a:xfrm>
            <a:off x="-592605" y="0"/>
            <a:ext cx="128093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a:t>
            </a:r>
            <a:r>
              <a:rPr lang="en-US" altLang="fr-FR" sz="2000" b="1" dirty="0">
                <a:solidFill>
                  <a:schemeClr val="accent2"/>
                </a:solidFill>
              </a:rPr>
              <a:t>…….. </a:t>
            </a:r>
            <a:r>
              <a:rPr lang="en-US" altLang="fr-FR" sz="2000" b="1" dirty="0" smtClean="0">
                <a:solidFill>
                  <a:schemeClr val="accent2"/>
                </a:solidFill>
              </a:rPr>
              <a:t>Integration at ecosystem scale</a:t>
            </a:r>
            <a:endParaRPr lang="en-US" altLang="fr-FR" sz="2000" b="1" dirty="0">
              <a:solidFill>
                <a:schemeClr val="accent2"/>
              </a:solidFill>
            </a:endParaRPr>
          </a:p>
        </p:txBody>
      </p:sp>
      <p:sp>
        <p:nvSpPr>
          <p:cNvPr id="11" name="Rectangle 13"/>
          <p:cNvSpPr>
            <a:spLocks noChangeArrowheads="1"/>
          </p:cNvSpPr>
          <p:nvPr/>
        </p:nvSpPr>
        <p:spPr bwMode="auto">
          <a:xfrm>
            <a:off x="160673" y="465138"/>
            <a:ext cx="8642350" cy="868363"/>
          </a:xfrm>
          <a:prstGeom prst="rect">
            <a:avLst/>
          </a:prstGeom>
          <a:noFill/>
          <a:ln w="9525">
            <a:noFill/>
            <a:miter lim="800000"/>
            <a:headEnd/>
            <a:tailEnd/>
          </a:ln>
        </p:spPr>
        <p:txBody>
          <a:bodyPr anchor="ctr">
            <a:prstTxWarp prst="textNoShape">
              <a:avLst/>
            </a:prstTxWarp>
          </a:bodyPr>
          <a:lstStyle/>
          <a:p>
            <a:r>
              <a:rPr lang="fr-FR" sz="3000" i="1" baseline="30000" dirty="0" smtClean="0">
                <a:solidFill>
                  <a:schemeClr val="tx2"/>
                </a:solidFill>
              </a:rPr>
              <a:t>15</a:t>
            </a:r>
            <a:r>
              <a:rPr lang="fr-FR" sz="3000" i="1" dirty="0" smtClean="0">
                <a:solidFill>
                  <a:schemeClr val="tx2"/>
                </a:solidFill>
              </a:rPr>
              <a:t>N budget </a:t>
            </a:r>
            <a:r>
              <a:rPr lang="fr-FR" sz="3000" i="1" dirty="0" err="1" smtClean="0">
                <a:solidFill>
                  <a:schemeClr val="tx2"/>
                </a:solidFill>
              </a:rPr>
              <a:t>from</a:t>
            </a:r>
            <a:r>
              <a:rPr lang="fr-FR" sz="3000" i="1" dirty="0" smtClean="0">
                <a:solidFill>
                  <a:schemeClr val="tx2"/>
                </a:solidFill>
              </a:rPr>
              <a:t> the model outputs</a:t>
            </a:r>
            <a:endParaRPr lang="fr-FR" sz="3000" i="1" dirty="0">
              <a:solidFill>
                <a:schemeClr val="tx2"/>
              </a:solidFill>
            </a:endParaRPr>
          </a:p>
        </p:txBody>
      </p:sp>
      <p:sp>
        <p:nvSpPr>
          <p:cNvPr id="12" name="Text Box 3"/>
          <p:cNvSpPr txBox="1">
            <a:spLocks noChangeArrowheads="1"/>
          </p:cNvSpPr>
          <p:nvPr/>
        </p:nvSpPr>
        <p:spPr bwMode="auto">
          <a:xfrm>
            <a:off x="1717415" y="1171576"/>
            <a:ext cx="3960813" cy="376237"/>
          </a:xfrm>
          <a:prstGeom prst="rect">
            <a:avLst/>
          </a:prstGeom>
          <a:noFill/>
          <a:ln w="9525" cap="rnd">
            <a:solidFill>
              <a:schemeClr val="bg2"/>
            </a:solidFill>
            <a:prstDash val="sysDot"/>
            <a:miter lim="800000"/>
            <a:headEnd/>
            <a:tailEnd/>
          </a:ln>
        </p:spPr>
        <p:txBody>
          <a:bodyPr>
            <a:prstTxWarp prst="textNoShape">
              <a:avLst/>
            </a:prstTxWarp>
            <a:spAutoFit/>
          </a:bodyPr>
          <a:lstStyle/>
          <a:p>
            <a:pPr algn="ctr">
              <a:spcBef>
                <a:spcPct val="50000"/>
              </a:spcBef>
            </a:pPr>
            <a:r>
              <a:rPr lang="fr-FR"/>
              <a:t>Mull</a:t>
            </a:r>
          </a:p>
        </p:txBody>
      </p:sp>
      <p:sp>
        <p:nvSpPr>
          <p:cNvPr id="13" name="Text Box 4"/>
          <p:cNvSpPr txBox="1">
            <a:spLocks noChangeArrowheads="1"/>
          </p:cNvSpPr>
          <p:nvPr/>
        </p:nvSpPr>
        <p:spPr bwMode="auto">
          <a:xfrm>
            <a:off x="7034413" y="1171576"/>
            <a:ext cx="3960812" cy="376237"/>
          </a:xfrm>
          <a:prstGeom prst="rect">
            <a:avLst/>
          </a:prstGeom>
          <a:noFill/>
          <a:ln w="9525" cap="rnd">
            <a:solidFill>
              <a:schemeClr val="bg2"/>
            </a:solidFill>
            <a:prstDash val="sysDot"/>
            <a:miter lim="800000"/>
            <a:headEnd/>
            <a:tailEnd/>
          </a:ln>
        </p:spPr>
        <p:txBody>
          <a:bodyPr>
            <a:prstTxWarp prst="textNoShape">
              <a:avLst/>
            </a:prstTxWarp>
            <a:spAutoFit/>
          </a:bodyPr>
          <a:lstStyle/>
          <a:p>
            <a:pPr algn="ctr">
              <a:spcBef>
                <a:spcPct val="50000"/>
              </a:spcBef>
            </a:pPr>
            <a:r>
              <a:rPr lang="fr-FR" dirty="0"/>
              <a:t>Moder</a:t>
            </a:r>
          </a:p>
        </p:txBody>
      </p:sp>
      <p:sp>
        <p:nvSpPr>
          <p:cNvPr id="14" name="Text Box 42"/>
          <p:cNvSpPr txBox="1">
            <a:spLocks noChangeArrowheads="1"/>
          </p:cNvSpPr>
          <p:nvPr/>
        </p:nvSpPr>
        <p:spPr bwMode="auto">
          <a:xfrm>
            <a:off x="2568777" y="5519738"/>
            <a:ext cx="7921625" cy="1061829"/>
          </a:xfrm>
          <a:prstGeom prst="rect">
            <a:avLst/>
          </a:prstGeom>
          <a:noFill/>
          <a:ln w="9525">
            <a:solidFill>
              <a:srgbClr val="993300"/>
            </a:solidFill>
            <a:miter lim="800000"/>
            <a:headEnd/>
            <a:tailEnd/>
          </a:ln>
        </p:spPr>
        <p:txBody>
          <a:bodyPr>
            <a:prstTxWarp prst="textNoShape">
              <a:avLst/>
            </a:prstTxWarp>
            <a:spAutoFit/>
          </a:bodyPr>
          <a:lstStyle/>
          <a:p>
            <a:pPr algn="ctr">
              <a:spcBef>
                <a:spcPct val="50000"/>
              </a:spcBef>
            </a:pPr>
            <a:r>
              <a:rPr lang="fr-FR" dirty="0" smtClean="0"/>
              <a:t>MULL: Impact of macro-</a:t>
            </a:r>
            <a:r>
              <a:rPr lang="fr-FR" dirty="0" err="1" smtClean="0"/>
              <a:t>fauna</a:t>
            </a:r>
            <a:r>
              <a:rPr lang="fr-FR" dirty="0" smtClean="0"/>
              <a:t> (</a:t>
            </a:r>
            <a:r>
              <a:rPr lang="fr-FR" dirty="0" err="1" smtClean="0"/>
              <a:t>hearthworm</a:t>
            </a:r>
            <a:r>
              <a:rPr lang="fr-FR" dirty="0" smtClean="0"/>
              <a:t>), formation of </a:t>
            </a:r>
            <a:r>
              <a:rPr lang="fr-FR" dirty="0" err="1" smtClean="0"/>
              <a:t>agregates</a:t>
            </a:r>
            <a:r>
              <a:rPr lang="fr-FR" dirty="0" smtClean="0"/>
              <a:t>, SOM </a:t>
            </a:r>
            <a:r>
              <a:rPr lang="fr-FR" dirty="0" err="1" smtClean="0"/>
              <a:t>sequestration</a:t>
            </a:r>
            <a:endParaRPr lang="fr-FR" dirty="0"/>
          </a:p>
          <a:p>
            <a:pPr algn="ctr">
              <a:spcBef>
                <a:spcPct val="50000"/>
              </a:spcBef>
              <a:buFont typeface="Symbol" pitchFamily="-106" charset="2"/>
              <a:buChar char="Þ"/>
            </a:pPr>
            <a:r>
              <a:rPr lang="fr-FR" dirty="0"/>
              <a:t> Stabilisation </a:t>
            </a:r>
            <a:r>
              <a:rPr lang="fr-FR" dirty="0" smtClean="0"/>
              <a:t>and </a:t>
            </a:r>
            <a:r>
              <a:rPr lang="fr-FR" dirty="0"/>
              <a:t>conservation </a:t>
            </a:r>
            <a:r>
              <a:rPr lang="fr-FR" dirty="0" smtClean="0"/>
              <a:t>of </a:t>
            </a:r>
            <a:r>
              <a:rPr lang="fr-FR" baseline="30000" dirty="0"/>
              <a:t>15</a:t>
            </a:r>
            <a:r>
              <a:rPr lang="fr-FR" dirty="0"/>
              <a:t>N </a:t>
            </a:r>
            <a:r>
              <a:rPr lang="fr-FR" dirty="0" err="1" smtClean="0"/>
              <a:t>into</a:t>
            </a:r>
            <a:r>
              <a:rPr lang="fr-FR" dirty="0" smtClean="0"/>
              <a:t> the </a:t>
            </a:r>
            <a:r>
              <a:rPr lang="fr-FR" dirty="0" err="1" smtClean="0"/>
              <a:t>soil</a:t>
            </a:r>
            <a:r>
              <a:rPr lang="fr-FR" dirty="0" smtClean="0"/>
              <a:t> </a:t>
            </a:r>
            <a:r>
              <a:rPr lang="fr-FR" dirty="0" err="1" smtClean="0"/>
              <a:t>layers</a:t>
            </a:r>
            <a:endParaRPr lang="fr-FR" dirty="0"/>
          </a:p>
        </p:txBody>
      </p:sp>
      <p:pic>
        <p:nvPicPr>
          <p:cNvPr id="15" name="Picture 16"/>
          <p:cNvPicPr>
            <a:picLocks noChangeAspect="1" noChangeArrowheads="1"/>
          </p:cNvPicPr>
          <p:nvPr/>
        </p:nvPicPr>
        <p:blipFill>
          <a:blip r:embed="rId2"/>
          <a:srcRect/>
          <a:stretch>
            <a:fillRect/>
          </a:stretch>
        </p:blipFill>
        <p:spPr bwMode="auto">
          <a:xfrm>
            <a:off x="7034413" y="1567337"/>
            <a:ext cx="4453541" cy="3738089"/>
          </a:xfrm>
          <a:prstGeom prst="rect">
            <a:avLst/>
          </a:prstGeom>
          <a:noFill/>
          <a:ln w="9525">
            <a:noFill/>
            <a:miter lim="800000"/>
            <a:headEnd/>
            <a:tailEnd/>
          </a:ln>
        </p:spPr>
      </p:pic>
      <p:pic>
        <p:nvPicPr>
          <p:cNvPr id="16" name="Picture 17"/>
          <p:cNvPicPr>
            <a:picLocks noChangeAspect="1" noChangeArrowheads="1"/>
          </p:cNvPicPr>
          <p:nvPr/>
        </p:nvPicPr>
        <p:blipFill>
          <a:blip r:embed="rId3"/>
          <a:srcRect/>
          <a:stretch>
            <a:fillRect/>
          </a:stretch>
        </p:blipFill>
        <p:spPr bwMode="auto">
          <a:xfrm>
            <a:off x="1468192" y="1516142"/>
            <a:ext cx="4361310" cy="3767059"/>
          </a:xfrm>
          <a:prstGeom prst="rect">
            <a:avLst/>
          </a:prstGeom>
          <a:noFill/>
          <a:ln w="9525">
            <a:noFill/>
            <a:miter lim="800000"/>
            <a:headEnd/>
            <a:tailEnd/>
          </a:ln>
        </p:spPr>
      </p:pic>
    </p:spTree>
    <p:extLst>
      <p:ext uri="{BB962C8B-B14F-4D97-AF65-F5344CB8AC3E}">
        <p14:creationId xmlns:p14="http://schemas.microsoft.com/office/powerpoint/2010/main" val="241665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 name="Text Box 3"/>
          <p:cNvSpPr txBox="1">
            <a:spLocks noChangeArrowheads="1"/>
          </p:cNvSpPr>
          <p:nvPr/>
        </p:nvSpPr>
        <p:spPr bwMode="auto">
          <a:xfrm>
            <a:off x="-592605" y="0"/>
            <a:ext cx="128093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a:t>
            </a:r>
            <a:r>
              <a:rPr lang="en-US" altLang="fr-FR" sz="2000" b="1" dirty="0">
                <a:solidFill>
                  <a:schemeClr val="accent2"/>
                </a:solidFill>
              </a:rPr>
              <a:t>…….. </a:t>
            </a:r>
            <a:r>
              <a:rPr lang="en-US" altLang="fr-FR" sz="2000" b="1" dirty="0" smtClean="0">
                <a:solidFill>
                  <a:schemeClr val="accent2"/>
                </a:solidFill>
              </a:rPr>
              <a:t>Integration at ecosystem scale</a:t>
            </a:r>
            <a:endParaRPr lang="en-US" altLang="fr-FR" sz="2000" b="1" dirty="0">
              <a:solidFill>
                <a:schemeClr val="accent2"/>
              </a:solidFill>
            </a:endParaRPr>
          </a:p>
        </p:txBody>
      </p:sp>
      <p:sp>
        <p:nvSpPr>
          <p:cNvPr id="11" name="Rectangle 13"/>
          <p:cNvSpPr>
            <a:spLocks noChangeArrowheads="1"/>
          </p:cNvSpPr>
          <p:nvPr/>
        </p:nvSpPr>
        <p:spPr bwMode="auto">
          <a:xfrm>
            <a:off x="160673" y="465138"/>
            <a:ext cx="8642350" cy="868363"/>
          </a:xfrm>
          <a:prstGeom prst="rect">
            <a:avLst/>
          </a:prstGeom>
          <a:noFill/>
          <a:ln w="9525">
            <a:noFill/>
            <a:miter lim="800000"/>
            <a:headEnd/>
            <a:tailEnd/>
          </a:ln>
        </p:spPr>
        <p:txBody>
          <a:bodyPr anchor="ctr">
            <a:prstTxWarp prst="textNoShape">
              <a:avLst/>
            </a:prstTxWarp>
          </a:bodyPr>
          <a:lstStyle/>
          <a:p>
            <a:r>
              <a:rPr lang="fr-FR" sz="3000" i="1" baseline="30000" dirty="0" smtClean="0">
                <a:solidFill>
                  <a:schemeClr val="tx2"/>
                </a:solidFill>
              </a:rPr>
              <a:t>15</a:t>
            </a:r>
            <a:r>
              <a:rPr lang="fr-FR" sz="3000" i="1" dirty="0" smtClean="0">
                <a:solidFill>
                  <a:schemeClr val="tx2"/>
                </a:solidFill>
              </a:rPr>
              <a:t>N budget </a:t>
            </a:r>
            <a:r>
              <a:rPr lang="fr-FR" sz="3000" i="1" dirty="0" err="1" smtClean="0">
                <a:solidFill>
                  <a:schemeClr val="tx2"/>
                </a:solidFill>
              </a:rPr>
              <a:t>from</a:t>
            </a:r>
            <a:r>
              <a:rPr lang="fr-FR" sz="3000" i="1" dirty="0" smtClean="0">
                <a:solidFill>
                  <a:schemeClr val="tx2"/>
                </a:solidFill>
              </a:rPr>
              <a:t> the model outputs</a:t>
            </a:r>
            <a:endParaRPr lang="fr-FR" sz="3000" i="1" dirty="0">
              <a:solidFill>
                <a:schemeClr val="tx2"/>
              </a:solidFill>
            </a:endParaRPr>
          </a:p>
        </p:txBody>
      </p:sp>
      <p:sp>
        <p:nvSpPr>
          <p:cNvPr id="12" name="Text Box 3"/>
          <p:cNvSpPr txBox="1">
            <a:spLocks noChangeArrowheads="1"/>
          </p:cNvSpPr>
          <p:nvPr/>
        </p:nvSpPr>
        <p:spPr bwMode="auto">
          <a:xfrm>
            <a:off x="1717415" y="1171576"/>
            <a:ext cx="3960813" cy="376237"/>
          </a:xfrm>
          <a:prstGeom prst="rect">
            <a:avLst/>
          </a:prstGeom>
          <a:noFill/>
          <a:ln w="9525" cap="rnd">
            <a:solidFill>
              <a:schemeClr val="bg2"/>
            </a:solidFill>
            <a:prstDash val="sysDot"/>
            <a:miter lim="800000"/>
            <a:headEnd/>
            <a:tailEnd/>
          </a:ln>
        </p:spPr>
        <p:txBody>
          <a:bodyPr>
            <a:prstTxWarp prst="textNoShape">
              <a:avLst/>
            </a:prstTxWarp>
            <a:spAutoFit/>
          </a:bodyPr>
          <a:lstStyle/>
          <a:p>
            <a:pPr algn="ctr">
              <a:spcBef>
                <a:spcPct val="50000"/>
              </a:spcBef>
            </a:pPr>
            <a:r>
              <a:rPr lang="fr-FR"/>
              <a:t>Mull</a:t>
            </a:r>
          </a:p>
        </p:txBody>
      </p:sp>
      <p:sp>
        <p:nvSpPr>
          <p:cNvPr id="13" name="Text Box 4"/>
          <p:cNvSpPr txBox="1">
            <a:spLocks noChangeArrowheads="1"/>
          </p:cNvSpPr>
          <p:nvPr/>
        </p:nvSpPr>
        <p:spPr bwMode="auto">
          <a:xfrm>
            <a:off x="7034413" y="1171576"/>
            <a:ext cx="3960812" cy="376237"/>
          </a:xfrm>
          <a:prstGeom prst="rect">
            <a:avLst/>
          </a:prstGeom>
          <a:noFill/>
          <a:ln w="9525" cap="rnd">
            <a:solidFill>
              <a:schemeClr val="bg2"/>
            </a:solidFill>
            <a:prstDash val="sysDot"/>
            <a:miter lim="800000"/>
            <a:headEnd/>
            <a:tailEnd/>
          </a:ln>
        </p:spPr>
        <p:txBody>
          <a:bodyPr>
            <a:prstTxWarp prst="textNoShape">
              <a:avLst/>
            </a:prstTxWarp>
            <a:spAutoFit/>
          </a:bodyPr>
          <a:lstStyle/>
          <a:p>
            <a:pPr algn="ctr">
              <a:spcBef>
                <a:spcPct val="50000"/>
              </a:spcBef>
            </a:pPr>
            <a:r>
              <a:rPr lang="fr-FR" dirty="0"/>
              <a:t>Moder</a:t>
            </a:r>
          </a:p>
        </p:txBody>
      </p:sp>
      <p:sp>
        <p:nvSpPr>
          <p:cNvPr id="14" name="Text Box 42"/>
          <p:cNvSpPr txBox="1">
            <a:spLocks noChangeArrowheads="1"/>
          </p:cNvSpPr>
          <p:nvPr/>
        </p:nvSpPr>
        <p:spPr bwMode="auto">
          <a:xfrm>
            <a:off x="2568777" y="5519738"/>
            <a:ext cx="7921625" cy="369332"/>
          </a:xfrm>
          <a:prstGeom prst="rect">
            <a:avLst/>
          </a:prstGeom>
          <a:noFill/>
          <a:ln w="9525">
            <a:solidFill>
              <a:srgbClr val="993300"/>
            </a:solidFill>
            <a:miter lim="800000"/>
            <a:headEnd/>
            <a:tailEnd/>
          </a:ln>
        </p:spPr>
        <p:txBody>
          <a:bodyPr>
            <a:prstTxWarp prst="textNoShape">
              <a:avLst/>
            </a:prstTxWarp>
            <a:spAutoFit/>
          </a:bodyPr>
          <a:lstStyle/>
          <a:p>
            <a:pPr algn="ctr">
              <a:spcBef>
                <a:spcPct val="50000"/>
              </a:spcBef>
            </a:pPr>
            <a:r>
              <a:rPr lang="fr-FR" dirty="0" smtClean="0"/>
              <a:t>Are the </a:t>
            </a:r>
            <a:r>
              <a:rPr lang="fr-FR" dirty="0" err="1" smtClean="0"/>
              <a:t>trees</a:t>
            </a:r>
            <a:r>
              <a:rPr lang="fr-FR" dirty="0" smtClean="0"/>
              <a:t> N </a:t>
            </a:r>
            <a:r>
              <a:rPr lang="fr-FR" dirty="0" err="1" smtClean="0"/>
              <a:t>sinks</a:t>
            </a:r>
            <a:r>
              <a:rPr lang="fr-FR" dirty="0" smtClean="0"/>
              <a:t> of the </a:t>
            </a:r>
            <a:r>
              <a:rPr lang="fr-FR" dirty="0" err="1" smtClean="0"/>
              <a:t>available</a:t>
            </a:r>
            <a:r>
              <a:rPr lang="fr-FR" dirty="0" smtClean="0"/>
              <a:t> N in the </a:t>
            </a:r>
            <a:r>
              <a:rPr lang="fr-FR" dirty="0" err="1" smtClean="0"/>
              <a:t>soil</a:t>
            </a:r>
            <a:r>
              <a:rPr lang="fr-FR" dirty="0" smtClean="0"/>
              <a:t> (for </a:t>
            </a:r>
            <a:r>
              <a:rPr lang="fr-FR" dirty="0" err="1" smtClean="0"/>
              <a:t>both</a:t>
            </a:r>
            <a:r>
              <a:rPr lang="fr-FR" dirty="0" smtClean="0"/>
              <a:t> MULL and MODER)</a:t>
            </a:r>
            <a:endParaRPr lang="fr-FR" dirty="0"/>
          </a:p>
        </p:txBody>
      </p:sp>
      <p:pic>
        <p:nvPicPr>
          <p:cNvPr id="10" name="Picture 19"/>
          <p:cNvPicPr>
            <a:picLocks noChangeAspect="1" noChangeArrowheads="1"/>
          </p:cNvPicPr>
          <p:nvPr/>
        </p:nvPicPr>
        <p:blipFill>
          <a:blip r:embed="rId2"/>
          <a:srcRect/>
          <a:stretch>
            <a:fillRect/>
          </a:stretch>
        </p:blipFill>
        <p:spPr bwMode="auto">
          <a:xfrm>
            <a:off x="6285028" y="1648496"/>
            <a:ext cx="4590430" cy="3871242"/>
          </a:xfrm>
          <a:prstGeom prst="rect">
            <a:avLst/>
          </a:prstGeom>
          <a:noFill/>
          <a:ln w="9525">
            <a:noFill/>
            <a:miter lim="800000"/>
            <a:headEnd/>
            <a:tailEnd/>
          </a:ln>
        </p:spPr>
      </p:pic>
      <p:pic>
        <p:nvPicPr>
          <p:cNvPr id="17" name="Picture 21"/>
          <p:cNvPicPr>
            <a:picLocks noChangeAspect="1" noChangeArrowheads="1"/>
          </p:cNvPicPr>
          <p:nvPr/>
        </p:nvPicPr>
        <p:blipFill>
          <a:blip r:embed="rId3"/>
          <a:srcRect/>
          <a:stretch>
            <a:fillRect/>
          </a:stretch>
        </p:blipFill>
        <p:spPr bwMode="auto">
          <a:xfrm>
            <a:off x="1234425" y="1598154"/>
            <a:ext cx="4577627" cy="3871242"/>
          </a:xfrm>
          <a:prstGeom prst="rect">
            <a:avLst/>
          </a:prstGeom>
          <a:noFill/>
          <a:ln w="9525">
            <a:noFill/>
            <a:miter lim="800000"/>
            <a:headEnd/>
            <a:tailEnd/>
          </a:ln>
        </p:spPr>
      </p:pic>
    </p:spTree>
    <p:extLst>
      <p:ext uri="{BB962C8B-B14F-4D97-AF65-F5344CB8AC3E}">
        <p14:creationId xmlns:p14="http://schemas.microsoft.com/office/powerpoint/2010/main" val="186123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 name="Text Box 3"/>
          <p:cNvSpPr txBox="1">
            <a:spLocks noChangeArrowheads="1"/>
          </p:cNvSpPr>
          <p:nvPr/>
        </p:nvSpPr>
        <p:spPr bwMode="auto">
          <a:xfrm>
            <a:off x="-592605" y="0"/>
            <a:ext cx="128093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a:t>
            </a:r>
            <a:r>
              <a:rPr lang="en-US" altLang="fr-FR" sz="2000" b="1" dirty="0">
                <a:solidFill>
                  <a:schemeClr val="accent2"/>
                </a:solidFill>
              </a:rPr>
              <a:t>…….. </a:t>
            </a:r>
            <a:r>
              <a:rPr lang="en-US" altLang="fr-FR" sz="2000" b="1" dirty="0" smtClean="0">
                <a:solidFill>
                  <a:schemeClr val="accent2"/>
                </a:solidFill>
              </a:rPr>
              <a:t>Integration at ecosystem scale</a:t>
            </a:r>
            <a:endParaRPr lang="en-US" altLang="fr-FR" sz="2000" b="1" dirty="0">
              <a:solidFill>
                <a:schemeClr val="accent2"/>
              </a:solidFill>
            </a:endParaRPr>
          </a:p>
        </p:txBody>
      </p:sp>
      <p:grpSp>
        <p:nvGrpSpPr>
          <p:cNvPr id="15" name="Group 2"/>
          <p:cNvGrpSpPr>
            <a:grpSpLocks/>
          </p:cNvGrpSpPr>
          <p:nvPr/>
        </p:nvGrpSpPr>
        <p:grpSpPr bwMode="auto">
          <a:xfrm>
            <a:off x="2770591" y="1212850"/>
            <a:ext cx="5111750" cy="5761038"/>
            <a:chOff x="1655" y="955"/>
            <a:chExt cx="2430" cy="2597"/>
          </a:xfrm>
        </p:grpSpPr>
        <p:sp>
          <p:nvSpPr>
            <p:cNvPr id="16" name="Line 3"/>
            <p:cNvSpPr>
              <a:spLocks noChangeShapeType="1"/>
            </p:cNvSpPr>
            <p:nvPr/>
          </p:nvSpPr>
          <p:spPr bwMode="auto">
            <a:xfrm>
              <a:off x="1655" y="3067"/>
              <a:ext cx="2425"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8" name="Freeform 4"/>
            <p:cNvSpPr>
              <a:spLocks/>
            </p:cNvSpPr>
            <p:nvPr/>
          </p:nvSpPr>
          <p:spPr bwMode="auto">
            <a:xfrm>
              <a:off x="1655" y="2750"/>
              <a:ext cx="2418" cy="111"/>
            </a:xfrm>
            <a:custGeom>
              <a:avLst/>
              <a:gdLst>
                <a:gd name="T0" fmla="*/ 0 w 5328"/>
                <a:gd name="T1" fmla="*/ 6 h 280"/>
                <a:gd name="T2" fmla="*/ 305 w 5328"/>
                <a:gd name="T3" fmla="*/ 25 h 280"/>
                <a:gd name="T4" fmla="*/ 501 w 5328"/>
                <a:gd name="T5" fmla="*/ 63 h 280"/>
                <a:gd name="T6" fmla="*/ 762 w 5328"/>
                <a:gd name="T7" fmla="*/ 101 h 280"/>
                <a:gd name="T8" fmla="*/ 1176 w 5328"/>
                <a:gd name="T9" fmla="*/ 101 h 280"/>
                <a:gd name="T10" fmla="*/ 1612 w 5328"/>
                <a:gd name="T11" fmla="*/ 101 h 280"/>
                <a:gd name="T12" fmla="*/ 1830 w 5328"/>
                <a:gd name="T13" fmla="*/ 101 h 280"/>
                <a:gd name="T14" fmla="*/ 2026 w 5328"/>
                <a:gd name="T15" fmla="*/ 44 h 280"/>
                <a:gd name="T16" fmla="*/ 2353 w 5328"/>
                <a:gd name="T17" fmla="*/ 6 h 280"/>
                <a:gd name="T18" fmla="*/ 2418 w 5328"/>
                <a:gd name="T19" fmla="*/ 6 h 2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28"/>
                <a:gd name="T31" fmla="*/ 0 h 280"/>
                <a:gd name="T32" fmla="*/ 5328 w 5328"/>
                <a:gd name="T33" fmla="*/ 280 h 2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28" h="280">
                  <a:moveTo>
                    <a:pt x="0" y="16"/>
                  </a:moveTo>
                  <a:cubicBezTo>
                    <a:pt x="244" y="28"/>
                    <a:pt x="488" y="40"/>
                    <a:pt x="672" y="64"/>
                  </a:cubicBezTo>
                  <a:cubicBezTo>
                    <a:pt x="856" y="88"/>
                    <a:pt x="936" y="128"/>
                    <a:pt x="1104" y="160"/>
                  </a:cubicBezTo>
                  <a:cubicBezTo>
                    <a:pt x="1272" y="192"/>
                    <a:pt x="1432" y="240"/>
                    <a:pt x="1680" y="256"/>
                  </a:cubicBezTo>
                  <a:cubicBezTo>
                    <a:pt x="1928" y="272"/>
                    <a:pt x="2280" y="256"/>
                    <a:pt x="2592" y="256"/>
                  </a:cubicBezTo>
                  <a:cubicBezTo>
                    <a:pt x="2904" y="256"/>
                    <a:pt x="3312" y="256"/>
                    <a:pt x="3552" y="256"/>
                  </a:cubicBezTo>
                  <a:cubicBezTo>
                    <a:pt x="3792" y="256"/>
                    <a:pt x="3880" y="280"/>
                    <a:pt x="4032" y="256"/>
                  </a:cubicBezTo>
                  <a:cubicBezTo>
                    <a:pt x="4184" y="232"/>
                    <a:pt x="4272" y="152"/>
                    <a:pt x="4464" y="112"/>
                  </a:cubicBezTo>
                  <a:cubicBezTo>
                    <a:pt x="4656" y="72"/>
                    <a:pt x="5040" y="32"/>
                    <a:pt x="5184" y="16"/>
                  </a:cubicBezTo>
                  <a:cubicBezTo>
                    <a:pt x="5328" y="0"/>
                    <a:pt x="5304" y="16"/>
                    <a:pt x="5328" y="16"/>
                  </a:cubicBezTo>
                </a:path>
              </a:pathLst>
            </a:custGeom>
            <a:noFill/>
            <a:ln w="19050">
              <a:solidFill>
                <a:schemeClr val="tx1"/>
              </a:solidFill>
              <a:round/>
              <a:headEnd/>
              <a:tailEnd/>
            </a:ln>
          </p:spPr>
          <p:txBody>
            <a:bodyPr wrap="none" anchor="ctr">
              <a:prstTxWarp prst="textNoShape">
                <a:avLst/>
              </a:prstTxWarp>
            </a:bodyPr>
            <a:lstStyle/>
            <a:p>
              <a:endParaRPr lang="en-US"/>
            </a:p>
          </p:txBody>
        </p:sp>
        <p:grpSp>
          <p:nvGrpSpPr>
            <p:cNvPr id="19" name="Group 5"/>
            <p:cNvGrpSpPr>
              <a:grpSpLocks/>
            </p:cNvGrpSpPr>
            <p:nvPr/>
          </p:nvGrpSpPr>
          <p:grpSpPr bwMode="auto">
            <a:xfrm flipH="1">
              <a:off x="2297" y="1804"/>
              <a:ext cx="1632" cy="1748"/>
              <a:chOff x="240" y="1872"/>
              <a:chExt cx="1535" cy="1508"/>
            </a:xfrm>
          </p:grpSpPr>
          <p:sp>
            <p:nvSpPr>
              <p:cNvPr id="25" name="Freeform 6"/>
              <p:cNvSpPr>
                <a:spLocks/>
              </p:cNvSpPr>
              <p:nvPr/>
            </p:nvSpPr>
            <p:spPr bwMode="auto">
              <a:xfrm>
                <a:off x="240" y="1872"/>
                <a:ext cx="1535" cy="1508"/>
              </a:xfrm>
              <a:custGeom>
                <a:avLst/>
                <a:gdLst>
                  <a:gd name="T0" fmla="*/ 880 w 1535"/>
                  <a:gd name="T1" fmla="*/ 502 h 1508"/>
                  <a:gd name="T2" fmla="*/ 833 w 1535"/>
                  <a:gd name="T3" fmla="*/ 832 h 1508"/>
                  <a:gd name="T4" fmla="*/ 492 w 1535"/>
                  <a:gd name="T5" fmla="*/ 941 h 1508"/>
                  <a:gd name="T6" fmla="*/ 104 w 1535"/>
                  <a:gd name="T7" fmla="*/ 1008 h 1508"/>
                  <a:gd name="T8" fmla="*/ 174 w 1535"/>
                  <a:gd name="T9" fmla="*/ 1013 h 1508"/>
                  <a:gd name="T10" fmla="*/ 15 w 1535"/>
                  <a:gd name="T11" fmla="*/ 1121 h 1508"/>
                  <a:gd name="T12" fmla="*/ 135 w 1535"/>
                  <a:gd name="T13" fmla="*/ 1142 h 1508"/>
                  <a:gd name="T14" fmla="*/ 228 w 1535"/>
                  <a:gd name="T15" fmla="*/ 1041 h 1508"/>
                  <a:gd name="T16" fmla="*/ 306 w 1535"/>
                  <a:gd name="T17" fmla="*/ 1033 h 1508"/>
                  <a:gd name="T18" fmla="*/ 341 w 1535"/>
                  <a:gd name="T19" fmla="*/ 1125 h 1508"/>
                  <a:gd name="T20" fmla="*/ 220 w 1535"/>
                  <a:gd name="T21" fmla="*/ 1147 h 1508"/>
                  <a:gd name="T22" fmla="*/ 294 w 1535"/>
                  <a:gd name="T23" fmla="*/ 1180 h 1508"/>
                  <a:gd name="T24" fmla="*/ 298 w 1535"/>
                  <a:gd name="T25" fmla="*/ 1196 h 1508"/>
                  <a:gd name="T26" fmla="*/ 360 w 1535"/>
                  <a:gd name="T27" fmla="*/ 1159 h 1508"/>
                  <a:gd name="T28" fmla="*/ 387 w 1535"/>
                  <a:gd name="T29" fmla="*/ 1033 h 1508"/>
                  <a:gd name="T30" fmla="*/ 450 w 1535"/>
                  <a:gd name="T31" fmla="*/ 1067 h 1508"/>
                  <a:gd name="T32" fmla="*/ 458 w 1535"/>
                  <a:gd name="T33" fmla="*/ 1070 h 1508"/>
                  <a:gd name="T34" fmla="*/ 492 w 1535"/>
                  <a:gd name="T35" fmla="*/ 1062 h 1508"/>
                  <a:gd name="T36" fmla="*/ 558 w 1535"/>
                  <a:gd name="T37" fmla="*/ 995 h 1508"/>
                  <a:gd name="T38" fmla="*/ 659 w 1535"/>
                  <a:gd name="T39" fmla="*/ 1000 h 1508"/>
                  <a:gd name="T40" fmla="*/ 640 w 1535"/>
                  <a:gd name="T41" fmla="*/ 1037 h 1508"/>
                  <a:gd name="T42" fmla="*/ 656 w 1535"/>
                  <a:gd name="T43" fmla="*/ 1087 h 1508"/>
                  <a:gd name="T44" fmla="*/ 554 w 1535"/>
                  <a:gd name="T45" fmla="*/ 1163 h 1508"/>
                  <a:gd name="T46" fmla="*/ 613 w 1535"/>
                  <a:gd name="T47" fmla="*/ 1117 h 1508"/>
                  <a:gd name="T48" fmla="*/ 620 w 1535"/>
                  <a:gd name="T49" fmla="*/ 1196 h 1508"/>
                  <a:gd name="T50" fmla="*/ 648 w 1535"/>
                  <a:gd name="T51" fmla="*/ 1188 h 1508"/>
                  <a:gd name="T52" fmla="*/ 690 w 1535"/>
                  <a:gd name="T53" fmla="*/ 1125 h 1508"/>
                  <a:gd name="T54" fmla="*/ 725 w 1535"/>
                  <a:gd name="T55" fmla="*/ 1134 h 1508"/>
                  <a:gd name="T56" fmla="*/ 725 w 1535"/>
                  <a:gd name="T57" fmla="*/ 1029 h 1508"/>
                  <a:gd name="T58" fmla="*/ 857 w 1535"/>
                  <a:gd name="T59" fmla="*/ 1041 h 1508"/>
                  <a:gd name="T60" fmla="*/ 841 w 1535"/>
                  <a:gd name="T61" fmla="*/ 1238 h 1508"/>
                  <a:gd name="T62" fmla="*/ 954 w 1535"/>
                  <a:gd name="T63" fmla="*/ 1213 h 1508"/>
                  <a:gd name="T64" fmla="*/ 989 w 1535"/>
                  <a:gd name="T65" fmla="*/ 1226 h 1508"/>
                  <a:gd name="T66" fmla="*/ 911 w 1535"/>
                  <a:gd name="T67" fmla="*/ 1021 h 1508"/>
                  <a:gd name="T68" fmla="*/ 1031 w 1535"/>
                  <a:gd name="T69" fmla="*/ 1117 h 1508"/>
                  <a:gd name="T70" fmla="*/ 1085 w 1535"/>
                  <a:gd name="T71" fmla="*/ 1242 h 1508"/>
                  <a:gd name="T72" fmla="*/ 1144 w 1535"/>
                  <a:gd name="T73" fmla="*/ 1117 h 1508"/>
                  <a:gd name="T74" fmla="*/ 1094 w 1535"/>
                  <a:gd name="T75" fmla="*/ 1392 h 1508"/>
                  <a:gd name="T76" fmla="*/ 1179 w 1535"/>
                  <a:gd name="T77" fmla="*/ 1226 h 1508"/>
                  <a:gd name="T78" fmla="*/ 1252 w 1535"/>
                  <a:gd name="T79" fmla="*/ 1398 h 1508"/>
                  <a:gd name="T80" fmla="*/ 1179 w 1535"/>
                  <a:gd name="T81" fmla="*/ 1180 h 1508"/>
                  <a:gd name="T82" fmla="*/ 1085 w 1535"/>
                  <a:gd name="T83" fmla="*/ 988 h 1508"/>
                  <a:gd name="T84" fmla="*/ 1186 w 1535"/>
                  <a:gd name="T85" fmla="*/ 1046 h 1508"/>
                  <a:gd name="T86" fmla="*/ 1237 w 1535"/>
                  <a:gd name="T87" fmla="*/ 1129 h 1508"/>
                  <a:gd name="T88" fmla="*/ 1298 w 1535"/>
                  <a:gd name="T89" fmla="*/ 1312 h 1508"/>
                  <a:gd name="T90" fmla="*/ 1252 w 1535"/>
                  <a:gd name="T91" fmla="*/ 1117 h 1508"/>
                  <a:gd name="T92" fmla="*/ 1373 w 1535"/>
                  <a:gd name="T93" fmla="*/ 1196 h 1508"/>
                  <a:gd name="T94" fmla="*/ 1369 w 1535"/>
                  <a:gd name="T95" fmla="*/ 1134 h 1508"/>
                  <a:gd name="T96" fmla="*/ 1489 w 1535"/>
                  <a:gd name="T97" fmla="*/ 1113 h 1508"/>
                  <a:gd name="T98" fmla="*/ 1265 w 1535"/>
                  <a:gd name="T99" fmla="*/ 1021 h 1508"/>
                  <a:gd name="T100" fmla="*/ 1085 w 1535"/>
                  <a:gd name="T101" fmla="*/ 857 h 1508"/>
                  <a:gd name="T102" fmla="*/ 1062 w 1535"/>
                  <a:gd name="T103" fmla="*/ 528 h 1508"/>
                  <a:gd name="T104" fmla="*/ 1070 w 1535"/>
                  <a:gd name="T105" fmla="*/ 146 h 1508"/>
                  <a:gd name="T106" fmla="*/ 1039 w 1535"/>
                  <a:gd name="T107" fmla="*/ 76 h 1508"/>
                  <a:gd name="T108" fmla="*/ 962 w 1535"/>
                  <a:gd name="T109" fmla="*/ 100 h 1508"/>
                  <a:gd name="T110" fmla="*/ 814 w 1535"/>
                  <a:gd name="T111" fmla="*/ 176 h 1508"/>
                  <a:gd name="T112" fmla="*/ 779 w 1535"/>
                  <a:gd name="T113" fmla="*/ 79 h 1508"/>
                  <a:gd name="T114" fmla="*/ 678 w 1535"/>
                  <a:gd name="T115" fmla="*/ 0 h 1508"/>
                  <a:gd name="T116" fmla="*/ 562 w 1535"/>
                  <a:gd name="T117" fmla="*/ 33 h 1508"/>
                  <a:gd name="T118" fmla="*/ 542 w 1535"/>
                  <a:gd name="T119" fmla="*/ 67 h 1508"/>
                  <a:gd name="T120" fmla="*/ 538 w 1535"/>
                  <a:gd name="T121" fmla="*/ 109 h 150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35"/>
                  <a:gd name="T184" fmla="*/ 0 h 1508"/>
                  <a:gd name="T185" fmla="*/ 1535 w 1535"/>
                  <a:gd name="T186" fmla="*/ 1508 h 150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35" h="1508">
                    <a:moveTo>
                      <a:pt x="702" y="217"/>
                    </a:moveTo>
                    <a:lnTo>
                      <a:pt x="717" y="226"/>
                    </a:lnTo>
                    <a:lnTo>
                      <a:pt x="732" y="234"/>
                    </a:lnTo>
                    <a:lnTo>
                      <a:pt x="756" y="251"/>
                    </a:lnTo>
                    <a:lnTo>
                      <a:pt x="775" y="268"/>
                    </a:lnTo>
                    <a:lnTo>
                      <a:pt x="799" y="284"/>
                    </a:lnTo>
                    <a:lnTo>
                      <a:pt x="825" y="306"/>
                    </a:lnTo>
                    <a:lnTo>
                      <a:pt x="837" y="323"/>
                    </a:lnTo>
                    <a:lnTo>
                      <a:pt x="853" y="351"/>
                    </a:lnTo>
                    <a:lnTo>
                      <a:pt x="861" y="389"/>
                    </a:lnTo>
                    <a:lnTo>
                      <a:pt x="873" y="435"/>
                    </a:lnTo>
                    <a:lnTo>
                      <a:pt x="876" y="481"/>
                    </a:lnTo>
                    <a:lnTo>
                      <a:pt x="880" y="502"/>
                    </a:lnTo>
                    <a:lnTo>
                      <a:pt x="884" y="536"/>
                    </a:lnTo>
                    <a:lnTo>
                      <a:pt x="887" y="556"/>
                    </a:lnTo>
                    <a:lnTo>
                      <a:pt x="884" y="589"/>
                    </a:lnTo>
                    <a:lnTo>
                      <a:pt x="880" y="622"/>
                    </a:lnTo>
                    <a:lnTo>
                      <a:pt x="876" y="656"/>
                    </a:lnTo>
                    <a:lnTo>
                      <a:pt x="876" y="682"/>
                    </a:lnTo>
                    <a:lnTo>
                      <a:pt x="876" y="724"/>
                    </a:lnTo>
                    <a:lnTo>
                      <a:pt x="873" y="745"/>
                    </a:lnTo>
                    <a:lnTo>
                      <a:pt x="868" y="766"/>
                    </a:lnTo>
                    <a:lnTo>
                      <a:pt x="865" y="791"/>
                    </a:lnTo>
                    <a:lnTo>
                      <a:pt x="861" y="808"/>
                    </a:lnTo>
                    <a:lnTo>
                      <a:pt x="850" y="820"/>
                    </a:lnTo>
                    <a:lnTo>
                      <a:pt x="833" y="832"/>
                    </a:lnTo>
                    <a:lnTo>
                      <a:pt x="811" y="848"/>
                    </a:lnTo>
                    <a:lnTo>
                      <a:pt x="787" y="869"/>
                    </a:lnTo>
                    <a:lnTo>
                      <a:pt x="772" y="879"/>
                    </a:lnTo>
                    <a:lnTo>
                      <a:pt x="752" y="900"/>
                    </a:lnTo>
                    <a:lnTo>
                      <a:pt x="729" y="907"/>
                    </a:lnTo>
                    <a:lnTo>
                      <a:pt x="698" y="925"/>
                    </a:lnTo>
                    <a:lnTo>
                      <a:pt x="670" y="928"/>
                    </a:lnTo>
                    <a:lnTo>
                      <a:pt x="648" y="937"/>
                    </a:lnTo>
                    <a:lnTo>
                      <a:pt x="620" y="937"/>
                    </a:lnTo>
                    <a:lnTo>
                      <a:pt x="581" y="941"/>
                    </a:lnTo>
                    <a:lnTo>
                      <a:pt x="554" y="941"/>
                    </a:lnTo>
                    <a:lnTo>
                      <a:pt x="523" y="941"/>
                    </a:lnTo>
                    <a:lnTo>
                      <a:pt x="492" y="941"/>
                    </a:lnTo>
                    <a:lnTo>
                      <a:pt x="465" y="950"/>
                    </a:lnTo>
                    <a:lnTo>
                      <a:pt x="441" y="954"/>
                    </a:lnTo>
                    <a:lnTo>
                      <a:pt x="415" y="962"/>
                    </a:lnTo>
                    <a:lnTo>
                      <a:pt x="384" y="975"/>
                    </a:lnTo>
                    <a:lnTo>
                      <a:pt x="341" y="975"/>
                    </a:lnTo>
                    <a:lnTo>
                      <a:pt x="311" y="979"/>
                    </a:lnTo>
                    <a:lnTo>
                      <a:pt x="275" y="979"/>
                    </a:lnTo>
                    <a:lnTo>
                      <a:pt x="252" y="975"/>
                    </a:lnTo>
                    <a:lnTo>
                      <a:pt x="225" y="983"/>
                    </a:lnTo>
                    <a:lnTo>
                      <a:pt x="202" y="992"/>
                    </a:lnTo>
                    <a:lnTo>
                      <a:pt x="166" y="1000"/>
                    </a:lnTo>
                    <a:lnTo>
                      <a:pt x="139" y="1004"/>
                    </a:lnTo>
                    <a:lnTo>
                      <a:pt x="104" y="1008"/>
                    </a:lnTo>
                    <a:lnTo>
                      <a:pt x="81" y="1013"/>
                    </a:lnTo>
                    <a:lnTo>
                      <a:pt x="54" y="1025"/>
                    </a:lnTo>
                    <a:lnTo>
                      <a:pt x="0" y="1050"/>
                    </a:lnTo>
                    <a:lnTo>
                      <a:pt x="66" y="1025"/>
                    </a:lnTo>
                    <a:lnTo>
                      <a:pt x="81" y="1025"/>
                    </a:lnTo>
                    <a:lnTo>
                      <a:pt x="69" y="1033"/>
                    </a:lnTo>
                    <a:lnTo>
                      <a:pt x="58" y="1062"/>
                    </a:lnTo>
                    <a:lnTo>
                      <a:pt x="73" y="1041"/>
                    </a:lnTo>
                    <a:lnTo>
                      <a:pt x="88" y="1029"/>
                    </a:lnTo>
                    <a:lnTo>
                      <a:pt x="104" y="1021"/>
                    </a:lnTo>
                    <a:lnTo>
                      <a:pt x="131" y="1016"/>
                    </a:lnTo>
                    <a:lnTo>
                      <a:pt x="155" y="1013"/>
                    </a:lnTo>
                    <a:lnTo>
                      <a:pt x="174" y="1013"/>
                    </a:lnTo>
                    <a:lnTo>
                      <a:pt x="190" y="1008"/>
                    </a:lnTo>
                    <a:lnTo>
                      <a:pt x="225" y="1000"/>
                    </a:lnTo>
                    <a:lnTo>
                      <a:pt x="213" y="1013"/>
                    </a:lnTo>
                    <a:lnTo>
                      <a:pt x="202" y="1021"/>
                    </a:lnTo>
                    <a:lnTo>
                      <a:pt x="178" y="1029"/>
                    </a:lnTo>
                    <a:lnTo>
                      <a:pt x="163" y="1037"/>
                    </a:lnTo>
                    <a:lnTo>
                      <a:pt x="147" y="1046"/>
                    </a:lnTo>
                    <a:lnTo>
                      <a:pt x="127" y="1054"/>
                    </a:lnTo>
                    <a:lnTo>
                      <a:pt x="109" y="1059"/>
                    </a:lnTo>
                    <a:lnTo>
                      <a:pt x="92" y="1062"/>
                    </a:lnTo>
                    <a:lnTo>
                      <a:pt x="66" y="1080"/>
                    </a:lnTo>
                    <a:lnTo>
                      <a:pt x="45" y="1092"/>
                    </a:lnTo>
                    <a:lnTo>
                      <a:pt x="15" y="1121"/>
                    </a:lnTo>
                    <a:lnTo>
                      <a:pt x="42" y="1101"/>
                    </a:lnTo>
                    <a:lnTo>
                      <a:pt x="42" y="1117"/>
                    </a:lnTo>
                    <a:lnTo>
                      <a:pt x="42" y="1142"/>
                    </a:lnTo>
                    <a:lnTo>
                      <a:pt x="42" y="1117"/>
                    </a:lnTo>
                    <a:lnTo>
                      <a:pt x="54" y="1096"/>
                    </a:lnTo>
                    <a:lnTo>
                      <a:pt x="66" y="1087"/>
                    </a:lnTo>
                    <a:lnTo>
                      <a:pt x="81" y="1080"/>
                    </a:lnTo>
                    <a:lnTo>
                      <a:pt x="101" y="1070"/>
                    </a:lnTo>
                    <a:lnTo>
                      <a:pt x="124" y="1070"/>
                    </a:lnTo>
                    <a:lnTo>
                      <a:pt x="139" y="1070"/>
                    </a:lnTo>
                    <a:lnTo>
                      <a:pt x="131" y="1087"/>
                    </a:lnTo>
                    <a:lnTo>
                      <a:pt x="131" y="1113"/>
                    </a:lnTo>
                    <a:lnTo>
                      <a:pt x="135" y="1142"/>
                    </a:lnTo>
                    <a:lnTo>
                      <a:pt x="139" y="1117"/>
                    </a:lnTo>
                    <a:lnTo>
                      <a:pt x="143" y="1096"/>
                    </a:lnTo>
                    <a:lnTo>
                      <a:pt x="143" y="1080"/>
                    </a:lnTo>
                    <a:lnTo>
                      <a:pt x="155" y="1067"/>
                    </a:lnTo>
                    <a:lnTo>
                      <a:pt x="170" y="1062"/>
                    </a:lnTo>
                    <a:lnTo>
                      <a:pt x="174" y="1070"/>
                    </a:lnTo>
                    <a:lnTo>
                      <a:pt x="178" y="1083"/>
                    </a:lnTo>
                    <a:lnTo>
                      <a:pt x="182" y="1062"/>
                    </a:lnTo>
                    <a:lnTo>
                      <a:pt x="185" y="1050"/>
                    </a:lnTo>
                    <a:lnTo>
                      <a:pt x="202" y="1041"/>
                    </a:lnTo>
                    <a:lnTo>
                      <a:pt x="220" y="1029"/>
                    </a:lnTo>
                    <a:lnTo>
                      <a:pt x="232" y="1021"/>
                    </a:lnTo>
                    <a:lnTo>
                      <a:pt x="228" y="1041"/>
                    </a:lnTo>
                    <a:lnTo>
                      <a:pt x="228" y="1059"/>
                    </a:lnTo>
                    <a:lnTo>
                      <a:pt x="232" y="1041"/>
                    </a:lnTo>
                    <a:lnTo>
                      <a:pt x="240" y="1029"/>
                    </a:lnTo>
                    <a:lnTo>
                      <a:pt x="248" y="1016"/>
                    </a:lnTo>
                    <a:lnTo>
                      <a:pt x="263" y="1008"/>
                    </a:lnTo>
                    <a:lnTo>
                      <a:pt x="275" y="1004"/>
                    </a:lnTo>
                    <a:lnTo>
                      <a:pt x="314" y="1004"/>
                    </a:lnTo>
                    <a:lnTo>
                      <a:pt x="298" y="1016"/>
                    </a:lnTo>
                    <a:lnTo>
                      <a:pt x="283" y="1041"/>
                    </a:lnTo>
                    <a:lnTo>
                      <a:pt x="303" y="1021"/>
                    </a:lnTo>
                    <a:lnTo>
                      <a:pt x="298" y="1037"/>
                    </a:lnTo>
                    <a:lnTo>
                      <a:pt x="303" y="1059"/>
                    </a:lnTo>
                    <a:lnTo>
                      <a:pt x="306" y="1033"/>
                    </a:lnTo>
                    <a:lnTo>
                      <a:pt x="314" y="1016"/>
                    </a:lnTo>
                    <a:lnTo>
                      <a:pt x="329" y="1013"/>
                    </a:lnTo>
                    <a:lnTo>
                      <a:pt x="341" y="1013"/>
                    </a:lnTo>
                    <a:lnTo>
                      <a:pt x="357" y="1021"/>
                    </a:lnTo>
                    <a:lnTo>
                      <a:pt x="360" y="1029"/>
                    </a:lnTo>
                    <a:lnTo>
                      <a:pt x="364" y="1041"/>
                    </a:lnTo>
                    <a:lnTo>
                      <a:pt x="372" y="1070"/>
                    </a:lnTo>
                    <a:lnTo>
                      <a:pt x="368" y="1062"/>
                    </a:lnTo>
                    <a:lnTo>
                      <a:pt x="372" y="1087"/>
                    </a:lnTo>
                    <a:lnTo>
                      <a:pt x="372" y="1101"/>
                    </a:lnTo>
                    <a:lnTo>
                      <a:pt x="364" y="1117"/>
                    </a:lnTo>
                    <a:lnTo>
                      <a:pt x="353" y="1121"/>
                    </a:lnTo>
                    <a:lnTo>
                      <a:pt x="341" y="1125"/>
                    </a:lnTo>
                    <a:lnTo>
                      <a:pt x="306" y="1125"/>
                    </a:lnTo>
                    <a:lnTo>
                      <a:pt x="283" y="1129"/>
                    </a:lnTo>
                    <a:lnTo>
                      <a:pt x="263" y="1129"/>
                    </a:lnTo>
                    <a:lnTo>
                      <a:pt x="243" y="1134"/>
                    </a:lnTo>
                    <a:lnTo>
                      <a:pt x="213" y="1142"/>
                    </a:lnTo>
                    <a:lnTo>
                      <a:pt x="185" y="1147"/>
                    </a:lnTo>
                    <a:lnTo>
                      <a:pt x="159" y="1154"/>
                    </a:lnTo>
                    <a:lnTo>
                      <a:pt x="120" y="1175"/>
                    </a:lnTo>
                    <a:lnTo>
                      <a:pt x="155" y="1163"/>
                    </a:lnTo>
                    <a:lnTo>
                      <a:pt x="143" y="1205"/>
                    </a:lnTo>
                    <a:lnTo>
                      <a:pt x="163" y="1159"/>
                    </a:lnTo>
                    <a:lnTo>
                      <a:pt x="198" y="1154"/>
                    </a:lnTo>
                    <a:lnTo>
                      <a:pt x="220" y="1147"/>
                    </a:lnTo>
                    <a:lnTo>
                      <a:pt x="248" y="1138"/>
                    </a:lnTo>
                    <a:lnTo>
                      <a:pt x="232" y="1154"/>
                    </a:lnTo>
                    <a:lnTo>
                      <a:pt x="228" y="1175"/>
                    </a:lnTo>
                    <a:lnTo>
                      <a:pt x="240" y="1159"/>
                    </a:lnTo>
                    <a:lnTo>
                      <a:pt x="248" y="1150"/>
                    </a:lnTo>
                    <a:lnTo>
                      <a:pt x="260" y="1142"/>
                    </a:lnTo>
                    <a:lnTo>
                      <a:pt x="271" y="1147"/>
                    </a:lnTo>
                    <a:lnTo>
                      <a:pt x="298" y="1142"/>
                    </a:lnTo>
                    <a:lnTo>
                      <a:pt x="329" y="1138"/>
                    </a:lnTo>
                    <a:lnTo>
                      <a:pt x="337" y="1147"/>
                    </a:lnTo>
                    <a:lnTo>
                      <a:pt x="325" y="1159"/>
                    </a:lnTo>
                    <a:lnTo>
                      <a:pt x="314" y="1171"/>
                    </a:lnTo>
                    <a:lnTo>
                      <a:pt x="294" y="1180"/>
                    </a:lnTo>
                    <a:lnTo>
                      <a:pt x="279" y="1196"/>
                    </a:lnTo>
                    <a:lnTo>
                      <a:pt x="256" y="1209"/>
                    </a:lnTo>
                    <a:lnTo>
                      <a:pt x="232" y="1226"/>
                    </a:lnTo>
                    <a:lnTo>
                      <a:pt x="209" y="1242"/>
                    </a:lnTo>
                    <a:lnTo>
                      <a:pt x="193" y="1259"/>
                    </a:lnTo>
                    <a:lnTo>
                      <a:pt x="159" y="1293"/>
                    </a:lnTo>
                    <a:lnTo>
                      <a:pt x="198" y="1263"/>
                    </a:lnTo>
                    <a:lnTo>
                      <a:pt x="190" y="1297"/>
                    </a:lnTo>
                    <a:lnTo>
                      <a:pt x="206" y="1259"/>
                    </a:lnTo>
                    <a:lnTo>
                      <a:pt x="225" y="1234"/>
                    </a:lnTo>
                    <a:lnTo>
                      <a:pt x="256" y="1217"/>
                    </a:lnTo>
                    <a:lnTo>
                      <a:pt x="283" y="1205"/>
                    </a:lnTo>
                    <a:lnTo>
                      <a:pt x="298" y="1196"/>
                    </a:lnTo>
                    <a:lnTo>
                      <a:pt x="298" y="1213"/>
                    </a:lnTo>
                    <a:lnTo>
                      <a:pt x="298" y="1234"/>
                    </a:lnTo>
                    <a:lnTo>
                      <a:pt x="294" y="1251"/>
                    </a:lnTo>
                    <a:lnTo>
                      <a:pt x="306" y="1309"/>
                    </a:lnTo>
                    <a:lnTo>
                      <a:pt x="303" y="1263"/>
                    </a:lnTo>
                    <a:lnTo>
                      <a:pt x="318" y="1309"/>
                    </a:lnTo>
                    <a:lnTo>
                      <a:pt x="306" y="1238"/>
                    </a:lnTo>
                    <a:lnTo>
                      <a:pt x="311" y="1217"/>
                    </a:lnTo>
                    <a:lnTo>
                      <a:pt x="318" y="1196"/>
                    </a:lnTo>
                    <a:lnTo>
                      <a:pt x="325" y="1175"/>
                    </a:lnTo>
                    <a:lnTo>
                      <a:pt x="344" y="1163"/>
                    </a:lnTo>
                    <a:lnTo>
                      <a:pt x="360" y="1147"/>
                    </a:lnTo>
                    <a:lnTo>
                      <a:pt x="360" y="1159"/>
                    </a:lnTo>
                    <a:lnTo>
                      <a:pt x="364" y="1175"/>
                    </a:lnTo>
                    <a:lnTo>
                      <a:pt x="364" y="1154"/>
                    </a:lnTo>
                    <a:lnTo>
                      <a:pt x="368" y="1134"/>
                    </a:lnTo>
                    <a:lnTo>
                      <a:pt x="380" y="1125"/>
                    </a:lnTo>
                    <a:lnTo>
                      <a:pt x="380" y="1138"/>
                    </a:lnTo>
                    <a:lnTo>
                      <a:pt x="384" y="1163"/>
                    </a:lnTo>
                    <a:lnTo>
                      <a:pt x="387" y="1129"/>
                    </a:lnTo>
                    <a:lnTo>
                      <a:pt x="395" y="1117"/>
                    </a:lnTo>
                    <a:lnTo>
                      <a:pt x="391" y="1101"/>
                    </a:lnTo>
                    <a:lnTo>
                      <a:pt x="391" y="1087"/>
                    </a:lnTo>
                    <a:lnTo>
                      <a:pt x="391" y="1070"/>
                    </a:lnTo>
                    <a:lnTo>
                      <a:pt x="387" y="1054"/>
                    </a:lnTo>
                    <a:lnTo>
                      <a:pt x="387" y="1033"/>
                    </a:lnTo>
                    <a:lnTo>
                      <a:pt x="380" y="1013"/>
                    </a:lnTo>
                    <a:lnTo>
                      <a:pt x="403" y="1004"/>
                    </a:lnTo>
                    <a:lnTo>
                      <a:pt x="441" y="1000"/>
                    </a:lnTo>
                    <a:lnTo>
                      <a:pt x="461" y="995"/>
                    </a:lnTo>
                    <a:lnTo>
                      <a:pt x="473" y="992"/>
                    </a:lnTo>
                    <a:lnTo>
                      <a:pt x="484" y="992"/>
                    </a:lnTo>
                    <a:lnTo>
                      <a:pt x="484" y="995"/>
                    </a:lnTo>
                    <a:lnTo>
                      <a:pt x="484" y="1008"/>
                    </a:lnTo>
                    <a:lnTo>
                      <a:pt x="476" y="1021"/>
                    </a:lnTo>
                    <a:lnTo>
                      <a:pt x="469" y="1029"/>
                    </a:lnTo>
                    <a:lnTo>
                      <a:pt x="461" y="1041"/>
                    </a:lnTo>
                    <a:lnTo>
                      <a:pt x="453" y="1050"/>
                    </a:lnTo>
                    <a:lnTo>
                      <a:pt x="450" y="1067"/>
                    </a:lnTo>
                    <a:lnTo>
                      <a:pt x="445" y="1075"/>
                    </a:lnTo>
                    <a:lnTo>
                      <a:pt x="433" y="1075"/>
                    </a:lnTo>
                    <a:lnTo>
                      <a:pt x="423" y="1087"/>
                    </a:lnTo>
                    <a:lnTo>
                      <a:pt x="433" y="1083"/>
                    </a:lnTo>
                    <a:lnTo>
                      <a:pt x="441" y="1083"/>
                    </a:lnTo>
                    <a:lnTo>
                      <a:pt x="433" y="1092"/>
                    </a:lnTo>
                    <a:lnTo>
                      <a:pt x="430" y="1101"/>
                    </a:lnTo>
                    <a:lnTo>
                      <a:pt x="426" y="1121"/>
                    </a:lnTo>
                    <a:lnTo>
                      <a:pt x="437" y="1096"/>
                    </a:lnTo>
                    <a:lnTo>
                      <a:pt x="441" y="1096"/>
                    </a:lnTo>
                    <a:lnTo>
                      <a:pt x="450" y="1087"/>
                    </a:lnTo>
                    <a:lnTo>
                      <a:pt x="453" y="1080"/>
                    </a:lnTo>
                    <a:lnTo>
                      <a:pt x="458" y="1070"/>
                    </a:lnTo>
                    <a:lnTo>
                      <a:pt x="461" y="1067"/>
                    </a:lnTo>
                    <a:lnTo>
                      <a:pt x="461" y="1075"/>
                    </a:lnTo>
                    <a:lnTo>
                      <a:pt x="465" y="1083"/>
                    </a:lnTo>
                    <a:lnTo>
                      <a:pt x="469" y="1101"/>
                    </a:lnTo>
                    <a:lnTo>
                      <a:pt x="465" y="1080"/>
                    </a:lnTo>
                    <a:lnTo>
                      <a:pt x="465" y="1062"/>
                    </a:lnTo>
                    <a:lnTo>
                      <a:pt x="465" y="1054"/>
                    </a:lnTo>
                    <a:lnTo>
                      <a:pt x="469" y="1046"/>
                    </a:lnTo>
                    <a:lnTo>
                      <a:pt x="476" y="1041"/>
                    </a:lnTo>
                    <a:lnTo>
                      <a:pt x="484" y="1041"/>
                    </a:lnTo>
                    <a:lnTo>
                      <a:pt x="488" y="1041"/>
                    </a:lnTo>
                    <a:lnTo>
                      <a:pt x="492" y="1050"/>
                    </a:lnTo>
                    <a:lnTo>
                      <a:pt x="492" y="1062"/>
                    </a:lnTo>
                    <a:lnTo>
                      <a:pt x="492" y="1075"/>
                    </a:lnTo>
                    <a:lnTo>
                      <a:pt x="496" y="1059"/>
                    </a:lnTo>
                    <a:lnTo>
                      <a:pt x="496" y="1050"/>
                    </a:lnTo>
                    <a:lnTo>
                      <a:pt x="496" y="1037"/>
                    </a:lnTo>
                    <a:lnTo>
                      <a:pt x="496" y="1025"/>
                    </a:lnTo>
                    <a:lnTo>
                      <a:pt x="504" y="1016"/>
                    </a:lnTo>
                    <a:lnTo>
                      <a:pt x="512" y="1008"/>
                    </a:lnTo>
                    <a:lnTo>
                      <a:pt x="515" y="1004"/>
                    </a:lnTo>
                    <a:lnTo>
                      <a:pt x="523" y="1000"/>
                    </a:lnTo>
                    <a:lnTo>
                      <a:pt x="531" y="995"/>
                    </a:lnTo>
                    <a:lnTo>
                      <a:pt x="538" y="992"/>
                    </a:lnTo>
                    <a:lnTo>
                      <a:pt x="547" y="992"/>
                    </a:lnTo>
                    <a:lnTo>
                      <a:pt x="558" y="995"/>
                    </a:lnTo>
                    <a:lnTo>
                      <a:pt x="574" y="1000"/>
                    </a:lnTo>
                    <a:lnTo>
                      <a:pt x="585" y="1000"/>
                    </a:lnTo>
                    <a:lnTo>
                      <a:pt x="601" y="1000"/>
                    </a:lnTo>
                    <a:lnTo>
                      <a:pt x="613" y="995"/>
                    </a:lnTo>
                    <a:lnTo>
                      <a:pt x="627" y="995"/>
                    </a:lnTo>
                    <a:lnTo>
                      <a:pt x="648" y="995"/>
                    </a:lnTo>
                    <a:lnTo>
                      <a:pt x="635" y="1000"/>
                    </a:lnTo>
                    <a:lnTo>
                      <a:pt x="624" y="1008"/>
                    </a:lnTo>
                    <a:lnTo>
                      <a:pt x="605" y="1021"/>
                    </a:lnTo>
                    <a:lnTo>
                      <a:pt x="624" y="1013"/>
                    </a:lnTo>
                    <a:lnTo>
                      <a:pt x="635" y="1004"/>
                    </a:lnTo>
                    <a:lnTo>
                      <a:pt x="648" y="1000"/>
                    </a:lnTo>
                    <a:lnTo>
                      <a:pt x="659" y="1000"/>
                    </a:lnTo>
                    <a:lnTo>
                      <a:pt x="675" y="995"/>
                    </a:lnTo>
                    <a:lnTo>
                      <a:pt x="690" y="995"/>
                    </a:lnTo>
                    <a:lnTo>
                      <a:pt x="698" y="995"/>
                    </a:lnTo>
                    <a:lnTo>
                      <a:pt x="706" y="1000"/>
                    </a:lnTo>
                    <a:lnTo>
                      <a:pt x="710" y="1004"/>
                    </a:lnTo>
                    <a:lnTo>
                      <a:pt x="706" y="1013"/>
                    </a:lnTo>
                    <a:lnTo>
                      <a:pt x="698" y="1021"/>
                    </a:lnTo>
                    <a:lnTo>
                      <a:pt x="690" y="1029"/>
                    </a:lnTo>
                    <a:lnTo>
                      <a:pt x="683" y="1025"/>
                    </a:lnTo>
                    <a:lnTo>
                      <a:pt x="675" y="1029"/>
                    </a:lnTo>
                    <a:lnTo>
                      <a:pt x="667" y="1029"/>
                    </a:lnTo>
                    <a:lnTo>
                      <a:pt x="656" y="1029"/>
                    </a:lnTo>
                    <a:lnTo>
                      <a:pt x="640" y="1037"/>
                    </a:lnTo>
                    <a:lnTo>
                      <a:pt x="627" y="1041"/>
                    </a:lnTo>
                    <a:lnTo>
                      <a:pt x="617" y="1050"/>
                    </a:lnTo>
                    <a:lnTo>
                      <a:pt x="635" y="1041"/>
                    </a:lnTo>
                    <a:lnTo>
                      <a:pt x="643" y="1037"/>
                    </a:lnTo>
                    <a:lnTo>
                      <a:pt x="652" y="1037"/>
                    </a:lnTo>
                    <a:lnTo>
                      <a:pt x="659" y="1033"/>
                    </a:lnTo>
                    <a:lnTo>
                      <a:pt x="670" y="1033"/>
                    </a:lnTo>
                    <a:lnTo>
                      <a:pt x="678" y="1037"/>
                    </a:lnTo>
                    <a:lnTo>
                      <a:pt x="678" y="1041"/>
                    </a:lnTo>
                    <a:lnTo>
                      <a:pt x="670" y="1059"/>
                    </a:lnTo>
                    <a:lnTo>
                      <a:pt x="663" y="1070"/>
                    </a:lnTo>
                    <a:lnTo>
                      <a:pt x="663" y="1080"/>
                    </a:lnTo>
                    <a:lnTo>
                      <a:pt x="656" y="1087"/>
                    </a:lnTo>
                    <a:lnTo>
                      <a:pt x="640" y="1092"/>
                    </a:lnTo>
                    <a:lnTo>
                      <a:pt x="624" y="1101"/>
                    </a:lnTo>
                    <a:lnTo>
                      <a:pt x="617" y="1101"/>
                    </a:lnTo>
                    <a:lnTo>
                      <a:pt x="609" y="1103"/>
                    </a:lnTo>
                    <a:lnTo>
                      <a:pt x="601" y="1103"/>
                    </a:lnTo>
                    <a:lnTo>
                      <a:pt x="589" y="1113"/>
                    </a:lnTo>
                    <a:lnTo>
                      <a:pt x="578" y="1121"/>
                    </a:lnTo>
                    <a:lnTo>
                      <a:pt x="570" y="1129"/>
                    </a:lnTo>
                    <a:lnTo>
                      <a:pt x="566" y="1138"/>
                    </a:lnTo>
                    <a:lnTo>
                      <a:pt x="558" y="1147"/>
                    </a:lnTo>
                    <a:lnTo>
                      <a:pt x="551" y="1159"/>
                    </a:lnTo>
                    <a:lnTo>
                      <a:pt x="547" y="1180"/>
                    </a:lnTo>
                    <a:lnTo>
                      <a:pt x="554" y="1163"/>
                    </a:lnTo>
                    <a:lnTo>
                      <a:pt x="562" y="1150"/>
                    </a:lnTo>
                    <a:lnTo>
                      <a:pt x="570" y="1147"/>
                    </a:lnTo>
                    <a:lnTo>
                      <a:pt x="578" y="1134"/>
                    </a:lnTo>
                    <a:lnTo>
                      <a:pt x="585" y="1125"/>
                    </a:lnTo>
                    <a:lnTo>
                      <a:pt x="592" y="1117"/>
                    </a:lnTo>
                    <a:lnTo>
                      <a:pt x="601" y="1113"/>
                    </a:lnTo>
                    <a:lnTo>
                      <a:pt x="609" y="1113"/>
                    </a:lnTo>
                    <a:lnTo>
                      <a:pt x="605" y="1129"/>
                    </a:lnTo>
                    <a:lnTo>
                      <a:pt x="601" y="1142"/>
                    </a:lnTo>
                    <a:lnTo>
                      <a:pt x="605" y="1159"/>
                    </a:lnTo>
                    <a:lnTo>
                      <a:pt x="605" y="1142"/>
                    </a:lnTo>
                    <a:lnTo>
                      <a:pt x="609" y="1129"/>
                    </a:lnTo>
                    <a:lnTo>
                      <a:pt x="613" y="1117"/>
                    </a:lnTo>
                    <a:lnTo>
                      <a:pt x="613" y="1108"/>
                    </a:lnTo>
                    <a:lnTo>
                      <a:pt x="620" y="1108"/>
                    </a:lnTo>
                    <a:lnTo>
                      <a:pt x="635" y="1103"/>
                    </a:lnTo>
                    <a:lnTo>
                      <a:pt x="648" y="1103"/>
                    </a:lnTo>
                    <a:lnTo>
                      <a:pt x="652" y="1117"/>
                    </a:lnTo>
                    <a:lnTo>
                      <a:pt x="656" y="1134"/>
                    </a:lnTo>
                    <a:lnTo>
                      <a:pt x="656" y="1150"/>
                    </a:lnTo>
                    <a:lnTo>
                      <a:pt x="656" y="1159"/>
                    </a:lnTo>
                    <a:lnTo>
                      <a:pt x="652" y="1167"/>
                    </a:lnTo>
                    <a:lnTo>
                      <a:pt x="648" y="1171"/>
                    </a:lnTo>
                    <a:lnTo>
                      <a:pt x="640" y="1180"/>
                    </a:lnTo>
                    <a:lnTo>
                      <a:pt x="632" y="1188"/>
                    </a:lnTo>
                    <a:lnTo>
                      <a:pt x="620" y="1196"/>
                    </a:lnTo>
                    <a:lnTo>
                      <a:pt x="617" y="1201"/>
                    </a:lnTo>
                    <a:lnTo>
                      <a:pt x="609" y="1205"/>
                    </a:lnTo>
                    <a:lnTo>
                      <a:pt x="592" y="1221"/>
                    </a:lnTo>
                    <a:lnTo>
                      <a:pt x="581" y="1251"/>
                    </a:lnTo>
                    <a:lnTo>
                      <a:pt x="597" y="1221"/>
                    </a:lnTo>
                    <a:lnTo>
                      <a:pt x="613" y="1213"/>
                    </a:lnTo>
                    <a:lnTo>
                      <a:pt x="624" y="1205"/>
                    </a:lnTo>
                    <a:lnTo>
                      <a:pt x="627" y="1217"/>
                    </a:lnTo>
                    <a:lnTo>
                      <a:pt x="640" y="1234"/>
                    </a:lnTo>
                    <a:lnTo>
                      <a:pt x="632" y="1217"/>
                    </a:lnTo>
                    <a:lnTo>
                      <a:pt x="632" y="1201"/>
                    </a:lnTo>
                    <a:lnTo>
                      <a:pt x="635" y="1192"/>
                    </a:lnTo>
                    <a:lnTo>
                      <a:pt x="648" y="1188"/>
                    </a:lnTo>
                    <a:lnTo>
                      <a:pt x="656" y="1180"/>
                    </a:lnTo>
                    <a:lnTo>
                      <a:pt x="663" y="1175"/>
                    </a:lnTo>
                    <a:lnTo>
                      <a:pt x="667" y="1171"/>
                    </a:lnTo>
                    <a:lnTo>
                      <a:pt x="667" y="1159"/>
                    </a:lnTo>
                    <a:lnTo>
                      <a:pt x="667" y="1147"/>
                    </a:lnTo>
                    <a:lnTo>
                      <a:pt x="667" y="1134"/>
                    </a:lnTo>
                    <a:lnTo>
                      <a:pt x="667" y="1125"/>
                    </a:lnTo>
                    <a:lnTo>
                      <a:pt x="667" y="1117"/>
                    </a:lnTo>
                    <a:lnTo>
                      <a:pt x="670" y="1103"/>
                    </a:lnTo>
                    <a:lnTo>
                      <a:pt x="678" y="1096"/>
                    </a:lnTo>
                    <a:lnTo>
                      <a:pt x="683" y="1108"/>
                    </a:lnTo>
                    <a:lnTo>
                      <a:pt x="686" y="1117"/>
                    </a:lnTo>
                    <a:lnTo>
                      <a:pt x="690" y="1125"/>
                    </a:lnTo>
                    <a:lnTo>
                      <a:pt x="698" y="1129"/>
                    </a:lnTo>
                    <a:lnTo>
                      <a:pt x="706" y="1134"/>
                    </a:lnTo>
                    <a:lnTo>
                      <a:pt x="713" y="1138"/>
                    </a:lnTo>
                    <a:lnTo>
                      <a:pt x="717" y="1147"/>
                    </a:lnTo>
                    <a:lnTo>
                      <a:pt x="713" y="1163"/>
                    </a:lnTo>
                    <a:lnTo>
                      <a:pt x="721" y="1147"/>
                    </a:lnTo>
                    <a:lnTo>
                      <a:pt x="721" y="1138"/>
                    </a:lnTo>
                    <a:lnTo>
                      <a:pt x="729" y="1147"/>
                    </a:lnTo>
                    <a:lnTo>
                      <a:pt x="736" y="1147"/>
                    </a:lnTo>
                    <a:lnTo>
                      <a:pt x="752" y="1142"/>
                    </a:lnTo>
                    <a:lnTo>
                      <a:pt x="736" y="1142"/>
                    </a:lnTo>
                    <a:lnTo>
                      <a:pt x="729" y="1138"/>
                    </a:lnTo>
                    <a:lnTo>
                      <a:pt x="725" y="1134"/>
                    </a:lnTo>
                    <a:lnTo>
                      <a:pt x="717" y="1129"/>
                    </a:lnTo>
                    <a:lnTo>
                      <a:pt x="710" y="1125"/>
                    </a:lnTo>
                    <a:lnTo>
                      <a:pt x="702" y="1125"/>
                    </a:lnTo>
                    <a:lnTo>
                      <a:pt x="693" y="1121"/>
                    </a:lnTo>
                    <a:lnTo>
                      <a:pt x="690" y="1113"/>
                    </a:lnTo>
                    <a:lnTo>
                      <a:pt x="686" y="1101"/>
                    </a:lnTo>
                    <a:lnTo>
                      <a:pt x="686" y="1087"/>
                    </a:lnTo>
                    <a:lnTo>
                      <a:pt x="683" y="1080"/>
                    </a:lnTo>
                    <a:lnTo>
                      <a:pt x="690" y="1062"/>
                    </a:lnTo>
                    <a:lnTo>
                      <a:pt x="698" y="1050"/>
                    </a:lnTo>
                    <a:lnTo>
                      <a:pt x="706" y="1041"/>
                    </a:lnTo>
                    <a:lnTo>
                      <a:pt x="717" y="1033"/>
                    </a:lnTo>
                    <a:lnTo>
                      <a:pt x="725" y="1029"/>
                    </a:lnTo>
                    <a:lnTo>
                      <a:pt x="732" y="1021"/>
                    </a:lnTo>
                    <a:lnTo>
                      <a:pt x="740" y="1016"/>
                    </a:lnTo>
                    <a:lnTo>
                      <a:pt x="744" y="1013"/>
                    </a:lnTo>
                    <a:lnTo>
                      <a:pt x="752" y="1004"/>
                    </a:lnTo>
                    <a:lnTo>
                      <a:pt x="764" y="995"/>
                    </a:lnTo>
                    <a:lnTo>
                      <a:pt x="791" y="995"/>
                    </a:lnTo>
                    <a:lnTo>
                      <a:pt x="811" y="995"/>
                    </a:lnTo>
                    <a:lnTo>
                      <a:pt x="830" y="995"/>
                    </a:lnTo>
                    <a:lnTo>
                      <a:pt x="850" y="992"/>
                    </a:lnTo>
                    <a:lnTo>
                      <a:pt x="865" y="983"/>
                    </a:lnTo>
                    <a:lnTo>
                      <a:pt x="861" y="1004"/>
                    </a:lnTo>
                    <a:lnTo>
                      <a:pt x="857" y="1021"/>
                    </a:lnTo>
                    <a:lnTo>
                      <a:pt x="857" y="1041"/>
                    </a:lnTo>
                    <a:lnTo>
                      <a:pt x="861" y="1062"/>
                    </a:lnTo>
                    <a:lnTo>
                      <a:pt x="873" y="1075"/>
                    </a:lnTo>
                    <a:lnTo>
                      <a:pt x="884" y="1083"/>
                    </a:lnTo>
                    <a:lnTo>
                      <a:pt x="887" y="1101"/>
                    </a:lnTo>
                    <a:lnTo>
                      <a:pt x="876" y="1117"/>
                    </a:lnTo>
                    <a:lnTo>
                      <a:pt x="865" y="1134"/>
                    </a:lnTo>
                    <a:lnTo>
                      <a:pt x="857" y="1142"/>
                    </a:lnTo>
                    <a:lnTo>
                      <a:pt x="850" y="1167"/>
                    </a:lnTo>
                    <a:lnTo>
                      <a:pt x="841" y="1188"/>
                    </a:lnTo>
                    <a:lnTo>
                      <a:pt x="833" y="1226"/>
                    </a:lnTo>
                    <a:lnTo>
                      <a:pt x="830" y="1251"/>
                    </a:lnTo>
                    <a:lnTo>
                      <a:pt x="814" y="1318"/>
                    </a:lnTo>
                    <a:lnTo>
                      <a:pt x="841" y="1238"/>
                    </a:lnTo>
                    <a:lnTo>
                      <a:pt x="845" y="1259"/>
                    </a:lnTo>
                    <a:lnTo>
                      <a:pt x="857" y="1284"/>
                    </a:lnTo>
                    <a:lnTo>
                      <a:pt x="845" y="1251"/>
                    </a:lnTo>
                    <a:lnTo>
                      <a:pt x="845" y="1217"/>
                    </a:lnTo>
                    <a:lnTo>
                      <a:pt x="853" y="1196"/>
                    </a:lnTo>
                    <a:lnTo>
                      <a:pt x="865" y="1167"/>
                    </a:lnTo>
                    <a:lnTo>
                      <a:pt x="876" y="1150"/>
                    </a:lnTo>
                    <a:lnTo>
                      <a:pt x="891" y="1134"/>
                    </a:lnTo>
                    <a:lnTo>
                      <a:pt x="911" y="1134"/>
                    </a:lnTo>
                    <a:lnTo>
                      <a:pt x="923" y="1147"/>
                    </a:lnTo>
                    <a:lnTo>
                      <a:pt x="938" y="1175"/>
                    </a:lnTo>
                    <a:lnTo>
                      <a:pt x="951" y="1192"/>
                    </a:lnTo>
                    <a:lnTo>
                      <a:pt x="954" y="1213"/>
                    </a:lnTo>
                    <a:lnTo>
                      <a:pt x="958" y="1242"/>
                    </a:lnTo>
                    <a:lnTo>
                      <a:pt x="951" y="1297"/>
                    </a:lnTo>
                    <a:lnTo>
                      <a:pt x="966" y="1259"/>
                    </a:lnTo>
                    <a:lnTo>
                      <a:pt x="969" y="1230"/>
                    </a:lnTo>
                    <a:lnTo>
                      <a:pt x="981" y="1251"/>
                    </a:lnTo>
                    <a:lnTo>
                      <a:pt x="1001" y="1318"/>
                    </a:lnTo>
                    <a:lnTo>
                      <a:pt x="989" y="1259"/>
                    </a:lnTo>
                    <a:lnTo>
                      <a:pt x="977" y="1226"/>
                    </a:lnTo>
                    <a:lnTo>
                      <a:pt x="973" y="1209"/>
                    </a:lnTo>
                    <a:lnTo>
                      <a:pt x="969" y="1192"/>
                    </a:lnTo>
                    <a:lnTo>
                      <a:pt x="966" y="1167"/>
                    </a:lnTo>
                    <a:lnTo>
                      <a:pt x="985" y="1192"/>
                    </a:lnTo>
                    <a:lnTo>
                      <a:pt x="989" y="1226"/>
                    </a:lnTo>
                    <a:lnTo>
                      <a:pt x="992" y="1196"/>
                    </a:lnTo>
                    <a:lnTo>
                      <a:pt x="1020" y="1221"/>
                    </a:lnTo>
                    <a:lnTo>
                      <a:pt x="992" y="1184"/>
                    </a:lnTo>
                    <a:lnTo>
                      <a:pt x="981" y="1167"/>
                    </a:lnTo>
                    <a:lnTo>
                      <a:pt x="962" y="1150"/>
                    </a:lnTo>
                    <a:lnTo>
                      <a:pt x="951" y="1134"/>
                    </a:lnTo>
                    <a:lnTo>
                      <a:pt x="942" y="1113"/>
                    </a:lnTo>
                    <a:lnTo>
                      <a:pt x="938" y="1092"/>
                    </a:lnTo>
                    <a:lnTo>
                      <a:pt x="930" y="1070"/>
                    </a:lnTo>
                    <a:lnTo>
                      <a:pt x="911" y="1046"/>
                    </a:lnTo>
                    <a:lnTo>
                      <a:pt x="919" y="1059"/>
                    </a:lnTo>
                    <a:lnTo>
                      <a:pt x="911" y="1037"/>
                    </a:lnTo>
                    <a:lnTo>
                      <a:pt x="911" y="1021"/>
                    </a:lnTo>
                    <a:lnTo>
                      <a:pt x="923" y="1004"/>
                    </a:lnTo>
                    <a:lnTo>
                      <a:pt x="934" y="988"/>
                    </a:lnTo>
                    <a:lnTo>
                      <a:pt x="942" y="975"/>
                    </a:lnTo>
                    <a:lnTo>
                      <a:pt x="954" y="975"/>
                    </a:lnTo>
                    <a:lnTo>
                      <a:pt x="969" y="975"/>
                    </a:lnTo>
                    <a:lnTo>
                      <a:pt x="985" y="983"/>
                    </a:lnTo>
                    <a:lnTo>
                      <a:pt x="1005" y="995"/>
                    </a:lnTo>
                    <a:lnTo>
                      <a:pt x="1020" y="1013"/>
                    </a:lnTo>
                    <a:lnTo>
                      <a:pt x="1031" y="1037"/>
                    </a:lnTo>
                    <a:lnTo>
                      <a:pt x="1031" y="1062"/>
                    </a:lnTo>
                    <a:lnTo>
                      <a:pt x="1031" y="1080"/>
                    </a:lnTo>
                    <a:lnTo>
                      <a:pt x="1027" y="1096"/>
                    </a:lnTo>
                    <a:lnTo>
                      <a:pt x="1031" y="1117"/>
                    </a:lnTo>
                    <a:lnTo>
                      <a:pt x="1039" y="1147"/>
                    </a:lnTo>
                    <a:lnTo>
                      <a:pt x="1047" y="1167"/>
                    </a:lnTo>
                    <a:lnTo>
                      <a:pt x="1051" y="1192"/>
                    </a:lnTo>
                    <a:lnTo>
                      <a:pt x="1059" y="1217"/>
                    </a:lnTo>
                    <a:lnTo>
                      <a:pt x="1055" y="1242"/>
                    </a:lnTo>
                    <a:lnTo>
                      <a:pt x="1051" y="1267"/>
                    </a:lnTo>
                    <a:lnTo>
                      <a:pt x="1059" y="1305"/>
                    </a:lnTo>
                    <a:lnTo>
                      <a:pt x="1059" y="1259"/>
                    </a:lnTo>
                    <a:lnTo>
                      <a:pt x="1067" y="1238"/>
                    </a:lnTo>
                    <a:lnTo>
                      <a:pt x="1082" y="1247"/>
                    </a:lnTo>
                    <a:lnTo>
                      <a:pt x="1089" y="1259"/>
                    </a:lnTo>
                    <a:lnTo>
                      <a:pt x="1102" y="1272"/>
                    </a:lnTo>
                    <a:lnTo>
                      <a:pt x="1085" y="1242"/>
                    </a:lnTo>
                    <a:lnTo>
                      <a:pt x="1070" y="1226"/>
                    </a:lnTo>
                    <a:lnTo>
                      <a:pt x="1062" y="1205"/>
                    </a:lnTo>
                    <a:lnTo>
                      <a:pt x="1062" y="1184"/>
                    </a:lnTo>
                    <a:lnTo>
                      <a:pt x="1059" y="1163"/>
                    </a:lnTo>
                    <a:lnTo>
                      <a:pt x="1055" y="1138"/>
                    </a:lnTo>
                    <a:lnTo>
                      <a:pt x="1055" y="1117"/>
                    </a:lnTo>
                    <a:lnTo>
                      <a:pt x="1059" y="1096"/>
                    </a:lnTo>
                    <a:lnTo>
                      <a:pt x="1059" y="1075"/>
                    </a:lnTo>
                    <a:lnTo>
                      <a:pt x="1070" y="1067"/>
                    </a:lnTo>
                    <a:lnTo>
                      <a:pt x="1085" y="1080"/>
                    </a:lnTo>
                    <a:lnTo>
                      <a:pt x="1109" y="1083"/>
                    </a:lnTo>
                    <a:lnTo>
                      <a:pt x="1124" y="1096"/>
                    </a:lnTo>
                    <a:lnTo>
                      <a:pt x="1144" y="1117"/>
                    </a:lnTo>
                    <a:lnTo>
                      <a:pt x="1152" y="1134"/>
                    </a:lnTo>
                    <a:lnTo>
                      <a:pt x="1152" y="1159"/>
                    </a:lnTo>
                    <a:lnTo>
                      <a:pt x="1144" y="1175"/>
                    </a:lnTo>
                    <a:lnTo>
                      <a:pt x="1140" y="1205"/>
                    </a:lnTo>
                    <a:lnTo>
                      <a:pt x="1128" y="1238"/>
                    </a:lnTo>
                    <a:lnTo>
                      <a:pt x="1116" y="1252"/>
                    </a:lnTo>
                    <a:lnTo>
                      <a:pt x="1110" y="1270"/>
                    </a:lnTo>
                    <a:lnTo>
                      <a:pt x="1102" y="1274"/>
                    </a:lnTo>
                    <a:lnTo>
                      <a:pt x="1096" y="1292"/>
                    </a:lnTo>
                    <a:lnTo>
                      <a:pt x="1090" y="1314"/>
                    </a:lnTo>
                    <a:lnTo>
                      <a:pt x="1093" y="1345"/>
                    </a:lnTo>
                    <a:lnTo>
                      <a:pt x="1070" y="1482"/>
                    </a:lnTo>
                    <a:lnTo>
                      <a:pt x="1094" y="1392"/>
                    </a:lnTo>
                    <a:lnTo>
                      <a:pt x="1101" y="1421"/>
                    </a:lnTo>
                    <a:lnTo>
                      <a:pt x="1109" y="1309"/>
                    </a:lnTo>
                    <a:lnTo>
                      <a:pt x="1124" y="1376"/>
                    </a:lnTo>
                    <a:lnTo>
                      <a:pt x="1122" y="1424"/>
                    </a:lnTo>
                    <a:lnTo>
                      <a:pt x="1130" y="1396"/>
                    </a:lnTo>
                    <a:lnTo>
                      <a:pt x="1144" y="1412"/>
                    </a:lnTo>
                    <a:lnTo>
                      <a:pt x="1120" y="1326"/>
                    </a:lnTo>
                    <a:lnTo>
                      <a:pt x="1128" y="1276"/>
                    </a:lnTo>
                    <a:lnTo>
                      <a:pt x="1136" y="1251"/>
                    </a:lnTo>
                    <a:lnTo>
                      <a:pt x="1148" y="1226"/>
                    </a:lnTo>
                    <a:lnTo>
                      <a:pt x="1156" y="1201"/>
                    </a:lnTo>
                    <a:lnTo>
                      <a:pt x="1167" y="1205"/>
                    </a:lnTo>
                    <a:lnTo>
                      <a:pt x="1179" y="1226"/>
                    </a:lnTo>
                    <a:lnTo>
                      <a:pt x="1195" y="1251"/>
                    </a:lnTo>
                    <a:lnTo>
                      <a:pt x="1183" y="1238"/>
                    </a:lnTo>
                    <a:lnTo>
                      <a:pt x="1182" y="1250"/>
                    </a:lnTo>
                    <a:lnTo>
                      <a:pt x="1190" y="1268"/>
                    </a:lnTo>
                    <a:lnTo>
                      <a:pt x="1198" y="1286"/>
                    </a:lnTo>
                    <a:lnTo>
                      <a:pt x="1206" y="1322"/>
                    </a:lnTo>
                    <a:lnTo>
                      <a:pt x="1222" y="1432"/>
                    </a:lnTo>
                    <a:lnTo>
                      <a:pt x="1224" y="1342"/>
                    </a:lnTo>
                    <a:lnTo>
                      <a:pt x="1238" y="1342"/>
                    </a:lnTo>
                    <a:lnTo>
                      <a:pt x="1244" y="1370"/>
                    </a:lnTo>
                    <a:lnTo>
                      <a:pt x="1248" y="1428"/>
                    </a:lnTo>
                    <a:lnTo>
                      <a:pt x="1260" y="1508"/>
                    </a:lnTo>
                    <a:lnTo>
                      <a:pt x="1252" y="1398"/>
                    </a:lnTo>
                    <a:lnTo>
                      <a:pt x="1257" y="1334"/>
                    </a:lnTo>
                    <a:lnTo>
                      <a:pt x="1272" y="1367"/>
                    </a:lnTo>
                    <a:lnTo>
                      <a:pt x="1294" y="1388"/>
                    </a:lnTo>
                    <a:lnTo>
                      <a:pt x="1316" y="1432"/>
                    </a:lnTo>
                    <a:lnTo>
                      <a:pt x="1272" y="1334"/>
                    </a:lnTo>
                    <a:lnTo>
                      <a:pt x="1249" y="1314"/>
                    </a:lnTo>
                    <a:lnTo>
                      <a:pt x="1228" y="1298"/>
                    </a:lnTo>
                    <a:lnTo>
                      <a:pt x="1225" y="1276"/>
                    </a:lnTo>
                    <a:lnTo>
                      <a:pt x="1214" y="1255"/>
                    </a:lnTo>
                    <a:lnTo>
                      <a:pt x="1202" y="1234"/>
                    </a:lnTo>
                    <a:lnTo>
                      <a:pt x="1195" y="1217"/>
                    </a:lnTo>
                    <a:lnTo>
                      <a:pt x="1183" y="1196"/>
                    </a:lnTo>
                    <a:lnTo>
                      <a:pt x="1179" y="1180"/>
                    </a:lnTo>
                    <a:lnTo>
                      <a:pt x="1171" y="1159"/>
                    </a:lnTo>
                    <a:lnTo>
                      <a:pt x="1171" y="1142"/>
                    </a:lnTo>
                    <a:lnTo>
                      <a:pt x="1171" y="1129"/>
                    </a:lnTo>
                    <a:lnTo>
                      <a:pt x="1163" y="1108"/>
                    </a:lnTo>
                    <a:lnTo>
                      <a:pt x="1156" y="1096"/>
                    </a:lnTo>
                    <a:lnTo>
                      <a:pt x="1136" y="1080"/>
                    </a:lnTo>
                    <a:lnTo>
                      <a:pt x="1144" y="1083"/>
                    </a:lnTo>
                    <a:lnTo>
                      <a:pt x="1124" y="1067"/>
                    </a:lnTo>
                    <a:lnTo>
                      <a:pt x="1113" y="1059"/>
                    </a:lnTo>
                    <a:lnTo>
                      <a:pt x="1102" y="1046"/>
                    </a:lnTo>
                    <a:lnTo>
                      <a:pt x="1085" y="1029"/>
                    </a:lnTo>
                    <a:lnTo>
                      <a:pt x="1085" y="1008"/>
                    </a:lnTo>
                    <a:lnTo>
                      <a:pt x="1085" y="988"/>
                    </a:lnTo>
                    <a:lnTo>
                      <a:pt x="1082" y="971"/>
                    </a:lnTo>
                    <a:lnTo>
                      <a:pt x="1085" y="950"/>
                    </a:lnTo>
                    <a:lnTo>
                      <a:pt x="1089" y="937"/>
                    </a:lnTo>
                    <a:lnTo>
                      <a:pt x="1102" y="933"/>
                    </a:lnTo>
                    <a:lnTo>
                      <a:pt x="1113" y="937"/>
                    </a:lnTo>
                    <a:lnTo>
                      <a:pt x="1128" y="946"/>
                    </a:lnTo>
                    <a:lnTo>
                      <a:pt x="1152" y="958"/>
                    </a:lnTo>
                    <a:lnTo>
                      <a:pt x="1156" y="967"/>
                    </a:lnTo>
                    <a:lnTo>
                      <a:pt x="1160" y="983"/>
                    </a:lnTo>
                    <a:lnTo>
                      <a:pt x="1167" y="1004"/>
                    </a:lnTo>
                    <a:lnTo>
                      <a:pt x="1171" y="1021"/>
                    </a:lnTo>
                    <a:lnTo>
                      <a:pt x="1175" y="1033"/>
                    </a:lnTo>
                    <a:lnTo>
                      <a:pt x="1186" y="1046"/>
                    </a:lnTo>
                    <a:lnTo>
                      <a:pt x="1195" y="1070"/>
                    </a:lnTo>
                    <a:lnTo>
                      <a:pt x="1195" y="1103"/>
                    </a:lnTo>
                    <a:lnTo>
                      <a:pt x="1199" y="1142"/>
                    </a:lnTo>
                    <a:lnTo>
                      <a:pt x="1202" y="1092"/>
                    </a:lnTo>
                    <a:lnTo>
                      <a:pt x="1217" y="1117"/>
                    </a:lnTo>
                    <a:lnTo>
                      <a:pt x="1199" y="1083"/>
                    </a:lnTo>
                    <a:lnTo>
                      <a:pt x="1199" y="1059"/>
                    </a:lnTo>
                    <a:lnTo>
                      <a:pt x="1202" y="1046"/>
                    </a:lnTo>
                    <a:lnTo>
                      <a:pt x="1210" y="1054"/>
                    </a:lnTo>
                    <a:lnTo>
                      <a:pt x="1225" y="1059"/>
                    </a:lnTo>
                    <a:lnTo>
                      <a:pt x="1229" y="1070"/>
                    </a:lnTo>
                    <a:lnTo>
                      <a:pt x="1237" y="1096"/>
                    </a:lnTo>
                    <a:lnTo>
                      <a:pt x="1237" y="1129"/>
                    </a:lnTo>
                    <a:lnTo>
                      <a:pt x="1237" y="1150"/>
                    </a:lnTo>
                    <a:lnTo>
                      <a:pt x="1240" y="1175"/>
                    </a:lnTo>
                    <a:lnTo>
                      <a:pt x="1249" y="1196"/>
                    </a:lnTo>
                    <a:lnTo>
                      <a:pt x="1237" y="1209"/>
                    </a:lnTo>
                    <a:lnTo>
                      <a:pt x="1229" y="1238"/>
                    </a:lnTo>
                    <a:lnTo>
                      <a:pt x="1240" y="1217"/>
                    </a:lnTo>
                    <a:lnTo>
                      <a:pt x="1249" y="1213"/>
                    </a:lnTo>
                    <a:lnTo>
                      <a:pt x="1248" y="1220"/>
                    </a:lnTo>
                    <a:lnTo>
                      <a:pt x="1256" y="1254"/>
                    </a:lnTo>
                    <a:lnTo>
                      <a:pt x="1262" y="1266"/>
                    </a:lnTo>
                    <a:lnTo>
                      <a:pt x="1274" y="1288"/>
                    </a:lnTo>
                    <a:lnTo>
                      <a:pt x="1298" y="1348"/>
                    </a:lnTo>
                    <a:lnTo>
                      <a:pt x="1298" y="1312"/>
                    </a:lnTo>
                    <a:lnTo>
                      <a:pt x="1336" y="1374"/>
                    </a:lnTo>
                    <a:lnTo>
                      <a:pt x="1296" y="1296"/>
                    </a:lnTo>
                    <a:lnTo>
                      <a:pt x="1275" y="1242"/>
                    </a:lnTo>
                    <a:lnTo>
                      <a:pt x="1268" y="1213"/>
                    </a:lnTo>
                    <a:lnTo>
                      <a:pt x="1283" y="1217"/>
                    </a:lnTo>
                    <a:lnTo>
                      <a:pt x="1307" y="1234"/>
                    </a:lnTo>
                    <a:lnTo>
                      <a:pt x="1338" y="1263"/>
                    </a:lnTo>
                    <a:lnTo>
                      <a:pt x="1303" y="1217"/>
                    </a:lnTo>
                    <a:lnTo>
                      <a:pt x="1283" y="1205"/>
                    </a:lnTo>
                    <a:lnTo>
                      <a:pt x="1265" y="1196"/>
                    </a:lnTo>
                    <a:lnTo>
                      <a:pt x="1260" y="1184"/>
                    </a:lnTo>
                    <a:lnTo>
                      <a:pt x="1252" y="1154"/>
                    </a:lnTo>
                    <a:lnTo>
                      <a:pt x="1252" y="1117"/>
                    </a:lnTo>
                    <a:lnTo>
                      <a:pt x="1252" y="1092"/>
                    </a:lnTo>
                    <a:lnTo>
                      <a:pt x="1260" y="1070"/>
                    </a:lnTo>
                    <a:lnTo>
                      <a:pt x="1268" y="1059"/>
                    </a:lnTo>
                    <a:lnTo>
                      <a:pt x="1280" y="1059"/>
                    </a:lnTo>
                    <a:lnTo>
                      <a:pt x="1300" y="1059"/>
                    </a:lnTo>
                    <a:lnTo>
                      <a:pt x="1322" y="1062"/>
                    </a:lnTo>
                    <a:lnTo>
                      <a:pt x="1338" y="1075"/>
                    </a:lnTo>
                    <a:lnTo>
                      <a:pt x="1341" y="1101"/>
                    </a:lnTo>
                    <a:lnTo>
                      <a:pt x="1346" y="1117"/>
                    </a:lnTo>
                    <a:lnTo>
                      <a:pt x="1357" y="1134"/>
                    </a:lnTo>
                    <a:lnTo>
                      <a:pt x="1365" y="1159"/>
                    </a:lnTo>
                    <a:lnTo>
                      <a:pt x="1370" y="1258"/>
                    </a:lnTo>
                    <a:lnTo>
                      <a:pt x="1373" y="1196"/>
                    </a:lnTo>
                    <a:lnTo>
                      <a:pt x="1377" y="1163"/>
                    </a:lnTo>
                    <a:lnTo>
                      <a:pt x="1417" y="1259"/>
                    </a:lnTo>
                    <a:lnTo>
                      <a:pt x="1410" y="1402"/>
                    </a:lnTo>
                    <a:lnTo>
                      <a:pt x="1424" y="1354"/>
                    </a:lnTo>
                    <a:lnTo>
                      <a:pt x="1424" y="1282"/>
                    </a:lnTo>
                    <a:lnTo>
                      <a:pt x="1444" y="1302"/>
                    </a:lnTo>
                    <a:lnTo>
                      <a:pt x="1458" y="1312"/>
                    </a:lnTo>
                    <a:lnTo>
                      <a:pt x="1501" y="1360"/>
                    </a:lnTo>
                    <a:lnTo>
                      <a:pt x="1448" y="1273"/>
                    </a:lnTo>
                    <a:lnTo>
                      <a:pt x="1423" y="1231"/>
                    </a:lnTo>
                    <a:lnTo>
                      <a:pt x="1384" y="1167"/>
                    </a:lnTo>
                    <a:lnTo>
                      <a:pt x="1373" y="1142"/>
                    </a:lnTo>
                    <a:lnTo>
                      <a:pt x="1369" y="1134"/>
                    </a:lnTo>
                    <a:lnTo>
                      <a:pt x="1361" y="1108"/>
                    </a:lnTo>
                    <a:lnTo>
                      <a:pt x="1361" y="1092"/>
                    </a:lnTo>
                    <a:lnTo>
                      <a:pt x="1369" y="1075"/>
                    </a:lnTo>
                    <a:lnTo>
                      <a:pt x="1391" y="1075"/>
                    </a:lnTo>
                    <a:lnTo>
                      <a:pt x="1412" y="1070"/>
                    </a:lnTo>
                    <a:lnTo>
                      <a:pt x="1431" y="1083"/>
                    </a:lnTo>
                    <a:lnTo>
                      <a:pt x="1447" y="1087"/>
                    </a:lnTo>
                    <a:lnTo>
                      <a:pt x="1462" y="1103"/>
                    </a:lnTo>
                    <a:lnTo>
                      <a:pt x="1474" y="1117"/>
                    </a:lnTo>
                    <a:lnTo>
                      <a:pt x="1481" y="1147"/>
                    </a:lnTo>
                    <a:lnTo>
                      <a:pt x="1477" y="1117"/>
                    </a:lnTo>
                    <a:lnTo>
                      <a:pt x="1535" y="1154"/>
                    </a:lnTo>
                    <a:lnTo>
                      <a:pt x="1489" y="1113"/>
                    </a:lnTo>
                    <a:lnTo>
                      <a:pt x="1477" y="1096"/>
                    </a:lnTo>
                    <a:lnTo>
                      <a:pt x="1462" y="1083"/>
                    </a:lnTo>
                    <a:lnTo>
                      <a:pt x="1447" y="1070"/>
                    </a:lnTo>
                    <a:lnTo>
                      <a:pt x="1427" y="1062"/>
                    </a:lnTo>
                    <a:lnTo>
                      <a:pt x="1408" y="1059"/>
                    </a:lnTo>
                    <a:lnTo>
                      <a:pt x="1384" y="1054"/>
                    </a:lnTo>
                    <a:lnTo>
                      <a:pt x="1365" y="1050"/>
                    </a:lnTo>
                    <a:lnTo>
                      <a:pt x="1350" y="1046"/>
                    </a:lnTo>
                    <a:lnTo>
                      <a:pt x="1326" y="1041"/>
                    </a:lnTo>
                    <a:lnTo>
                      <a:pt x="1315" y="1037"/>
                    </a:lnTo>
                    <a:lnTo>
                      <a:pt x="1300" y="1029"/>
                    </a:lnTo>
                    <a:lnTo>
                      <a:pt x="1283" y="1025"/>
                    </a:lnTo>
                    <a:lnTo>
                      <a:pt x="1265" y="1021"/>
                    </a:lnTo>
                    <a:lnTo>
                      <a:pt x="1240" y="1021"/>
                    </a:lnTo>
                    <a:lnTo>
                      <a:pt x="1229" y="1013"/>
                    </a:lnTo>
                    <a:lnTo>
                      <a:pt x="1217" y="1000"/>
                    </a:lnTo>
                    <a:lnTo>
                      <a:pt x="1214" y="983"/>
                    </a:lnTo>
                    <a:lnTo>
                      <a:pt x="1210" y="971"/>
                    </a:lnTo>
                    <a:lnTo>
                      <a:pt x="1206" y="950"/>
                    </a:lnTo>
                    <a:lnTo>
                      <a:pt x="1199" y="937"/>
                    </a:lnTo>
                    <a:lnTo>
                      <a:pt x="1183" y="921"/>
                    </a:lnTo>
                    <a:lnTo>
                      <a:pt x="1167" y="907"/>
                    </a:lnTo>
                    <a:lnTo>
                      <a:pt x="1148" y="895"/>
                    </a:lnTo>
                    <a:lnTo>
                      <a:pt x="1128" y="886"/>
                    </a:lnTo>
                    <a:lnTo>
                      <a:pt x="1109" y="874"/>
                    </a:lnTo>
                    <a:lnTo>
                      <a:pt x="1085" y="857"/>
                    </a:lnTo>
                    <a:lnTo>
                      <a:pt x="1070" y="841"/>
                    </a:lnTo>
                    <a:lnTo>
                      <a:pt x="1067" y="824"/>
                    </a:lnTo>
                    <a:lnTo>
                      <a:pt x="1067" y="808"/>
                    </a:lnTo>
                    <a:lnTo>
                      <a:pt x="1067" y="791"/>
                    </a:lnTo>
                    <a:lnTo>
                      <a:pt x="1074" y="774"/>
                    </a:lnTo>
                    <a:lnTo>
                      <a:pt x="1074" y="762"/>
                    </a:lnTo>
                    <a:lnTo>
                      <a:pt x="1078" y="720"/>
                    </a:lnTo>
                    <a:lnTo>
                      <a:pt x="1078" y="673"/>
                    </a:lnTo>
                    <a:lnTo>
                      <a:pt x="1070" y="648"/>
                    </a:lnTo>
                    <a:lnTo>
                      <a:pt x="1062" y="610"/>
                    </a:lnTo>
                    <a:lnTo>
                      <a:pt x="1062" y="582"/>
                    </a:lnTo>
                    <a:lnTo>
                      <a:pt x="1062" y="552"/>
                    </a:lnTo>
                    <a:lnTo>
                      <a:pt x="1062" y="528"/>
                    </a:lnTo>
                    <a:lnTo>
                      <a:pt x="1067" y="511"/>
                    </a:lnTo>
                    <a:lnTo>
                      <a:pt x="1062" y="476"/>
                    </a:lnTo>
                    <a:lnTo>
                      <a:pt x="1062" y="443"/>
                    </a:lnTo>
                    <a:lnTo>
                      <a:pt x="1059" y="409"/>
                    </a:lnTo>
                    <a:lnTo>
                      <a:pt x="1051" y="381"/>
                    </a:lnTo>
                    <a:lnTo>
                      <a:pt x="1047" y="351"/>
                    </a:lnTo>
                    <a:lnTo>
                      <a:pt x="1047" y="330"/>
                    </a:lnTo>
                    <a:lnTo>
                      <a:pt x="1039" y="293"/>
                    </a:lnTo>
                    <a:lnTo>
                      <a:pt x="1039" y="259"/>
                    </a:lnTo>
                    <a:lnTo>
                      <a:pt x="1035" y="238"/>
                    </a:lnTo>
                    <a:lnTo>
                      <a:pt x="1042" y="209"/>
                    </a:lnTo>
                    <a:lnTo>
                      <a:pt x="1051" y="180"/>
                    </a:lnTo>
                    <a:lnTo>
                      <a:pt x="1070" y="146"/>
                    </a:lnTo>
                    <a:lnTo>
                      <a:pt x="1102" y="113"/>
                    </a:lnTo>
                    <a:lnTo>
                      <a:pt x="1120" y="96"/>
                    </a:lnTo>
                    <a:lnTo>
                      <a:pt x="1140" y="76"/>
                    </a:lnTo>
                    <a:lnTo>
                      <a:pt x="1163" y="55"/>
                    </a:lnTo>
                    <a:lnTo>
                      <a:pt x="1175" y="37"/>
                    </a:lnTo>
                    <a:lnTo>
                      <a:pt x="1202" y="21"/>
                    </a:lnTo>
                    <a:lnTo>
                      <a:pt x="1229" y="0"/>
                    </a:lnTo>
                    <a:lnTo>
                      <a:pt x="1128" y="0"/>
                    </a:lnTo>
                    <a:lnTo>
                      <a:pt x="1109" y="12"/>
                    </a:lnTo>
                    <a:lnTo>
                      <a:pt x="1093" y="25"/>
                    </a:lnTo>
                    <a:lnTo>
                      <a:pt x="1074" y="37"/>
                    </a:lnTo>
                    <a:lnTo>
                      <a:pt x="1051" y="58"/>
                    </a:lnTo>
                    <a:lnTo>
                      <a:pt x="1039" y="76"/>
                    </a:lnTo>
                    <a:lnTo>
                      <a:pt x="1020" y="92"/>
                    </a:lnTo>
                    <a:lnTo>
                      <a:pt x="1020" y="71"/>
                    </a:lnTo>
                    <a:lnTo>
                      <a:pt x="1027" y="42"/>
                    </a:lnTo>
                    <a:lnTo>
                      <a:pt x="1031" y="21"/>
                    </a:lnTo>
                    <a:lnTo>
                      <a:pt x="1042" y="0"/>
                    </a:lnTo>
                    <a:lnTo>
                      <a:pt x="1020" y="0"/>
                    </a:lnTo>
                    <a:lnTo>
                      <a:pt x="1008" y="25"/>
                    </a:lnTo>
                    <a:lnTo>
                      <a:pt x="1001" y="58"/>
                    </a:lnTo>
                    <a:lnTo>
                      <a:pt x="992" y="92"/>
                    </a:lnTo>
                    <a:lnTo>
                      <a:pt x="985" y="130"/>
                    </a:lnTo>
                    <a:lnTo>
                      <a:pt x="966" y="167"/>
                    </a:lnTo>
                    <a:lnTo>
                      <a:pt x="962" y="130"/>
                    </a:lnTo>
                    <a:lnTo>
                      <a:pt x="962" y="100"/>
                    </a:lnTo>
                    <a:lnTo>
                      <a:pt x="962" y="67"/>
                    </a:lnTo>
                    <a:lnTo>
                      <a:pt x="958" y="42"/>
                    </a:lnTo>
                    <a:lnTo>
                      <a:pt x="958" y="17"/>
                    </a:lnTo>
                    <a:lnTo>
                      <a:pt x="962" y="0"/>
                    </a:lnTo>
                    <a:lnTo>
                      <a:pt x="876" y="0"/>
                    </a:lnTo>
                    <a:lnTo>
                      <a:pt x="876" y="50"/>
                    </a:lnTo>
                    <a:lnTo>
                      <a:pt x="876" y="71"/>
                    </a:lnTo>
                    <a:lnTo>
                      <a:pt x="876" y="100"/>
                    </a:lnTo>
                    <a:lnTo>
                      <a:pt x="876" y="130"/>
                    </a:lnTo>
                    <a:lnTo>
                      <a:pt x="868" y="155"/>
                    </a:lnTo>
                    <a:lnTo>
                      <a:pt x="857" y="176"/>
                    </a:lnTo>
                    <a:lnTo>
                      <a:pt x="841" y="180"/>
                    </a:lnTo>
                    <a:lnTo>
                      <a:pt x="814" y="176"/>
                    </a:lnTo>
                    <a:lnTo>
                      <a:pt x="803" y="167"/>
                    </a:lnTo>
                    <a:lnTo>
                      <a:pt x="795" y="163"/>
                    </a:lnTo>
                    <a:lnTo>
                      <a:pt x="803" y="142"/>
                    </a:lnTo>
                    <a:lnTo>
                      <a:pt x="803" y="117"/>
                    </a:lnTo>
                    <a:lnTo>
                      <a:pt x="803" y="88"/>
                    </a:lnTo>
                    <a:lnTo>
                      <a:pt x="803" y="63"/>
                    </a:lnTo>
                    <a:lnTo>
                      <a:pt x="803" y="42"/>
                    </a:lnTo>
                    <a:lnTo>
                      <a:pt x="803" y="21"/>
                    </a:lnTo>
                    <a:lnTo>
                      <a:pt x="803" y="0"/>
                    </a:lnTo>
                    <a:lnTo>
                      <a:pt x="779" y="0"/>
                    </a:lnTo>
                    <a:lnTo>
                      <a:pt x="779" y="25"/>
                    </a:lnTo>
                    <a:lnTo>
                      <a:pt x="779" y="50"/>
                    </a:lnTo>
                    <a:lnTo>
                      <a:pt x="779" y="79"/>
                    </a:lnTo>
                    <a:lnTo>
                      <a:pt x="775" y="104"/>
                    </a:lnTo>
                    <a:lnTo>
                      <a:pt x="768" y="125"/>
                    </a:lnTo>
                    <a:lnTo>
                      <a:pt x="748" y="138"/>
                    </a:lnTo>
                    <a:lnTo>
                      <a:pt x="732" y="130"/>
                    </a:lnTo>
                    <a:lnTo>
                      <a:pt x="713" y="121"/>
                    </a:lnTo>
                    <a:lnTo>
                      <a:pt x="698" y="104"/>
                    </a:lnTo>
                    <a:lnTo>
                      <a:pt x="686" y="88"/>
                    </a:lnTo>
                    <a:lnTo>
                      <a:pt x="683" y="71"/>
                    </a:lnTo>
                    <a:lnTo>
                      <a:pt x="686" y="58"/>
                    </a:lnTo>
                    <a:lnTo>
                      <a:pt x="683" y="42"/>
                    </a:lnTo>
                    <a:lnTo>
                      <a:pt x="683" y="30"/>
                    </a:lnTo>
                    <a:lnTo>
                      <a:pt x="686" y="12"/>
                    </a:lnTo>
                    <a:lnTo>
                      <a:pt x="678" y="0"/>
                    </a:lnTo>
                    <a:lnTo>
                      <a:pt x="663" y="0"/>
                    </a:lnTo>
                    <a:lnTo>
                      <a:pt x="667" y="9"/>
                    </a:lnTo>
                    <a:lnTo>
                      <a:pt x="667" y="21"/>
                    </a:lnTo>
                    <a:lnTo>
                      <a:pt x="667" y="33"/>
                    </a:lnTo>
                    <a:lnTo>
                      <a:pt x="663" y="46"/>
                    </a:lnTo>
                    <a:lnTo>
                      <a:pt x="648" y="37"/>
                    </a:lnTo>
                    <a:lnTo>
                      <a:pt x="635" y="33"/>
                    </a:lnTo>
                    <a:lnTo>
                      <a:pt x="620" y="25"/>
                    </a:lnTo>
                    <a:lnTo>
                      <a:pt x="605" y="12"/>
                    </a:lnTo>
                    <a:lnTo>
                      <a:pt x="592" y="0"/>
                    </a:lnTo>
                    <a:lnTo>
                      <a:pt x="527" y="0"/>
                    </a:lnTo>
                    <a:lnTo>
                      <a:pt x="547" y="21"/>
                    </a:lnTo>
                    <a:lnTo>
                      <a:pt x="562" y="33"/>
                    </a:lnTo>
                    <a:lnTo>
                      <a:pt x="578" y="50"/>
                    </a:lnTo>
                    <a:lnTo>
                      <a:pt x="585" y="58"/>
                    </a:lnTo>
                    <a:lnTo>
                      <a:pt x="597" y="71"/>
                    </a:lnTo>
                    <a:lnTo>
                      <a:pt x="609" y="76"/>
                    </a:lnTo>
                    <a:lnTo>
                      <a:pt x="617" y="92"/>
                    </a:lnTo>
                    <a:lnTo>
                      <a:pt x="632" y="104"/>
                    </a:lnTo>
                    <a:lnTo>
                      <a:pt x="640" y="130"/>
                    </a:lnTo>
                    <a:lnTo>
                      <a:pt x="652" y="150"/>
                    </a:lnTo>
                    <a:lnTo>
                      <a:pt x="617" y="138"/>
                    </a:lnTo>
                    <a:lnTo>
                      <a:pt x="601" y="121"/>
                    </a:lnTo>
                    <a:lnTo>
                      <a:pt x="578" y="109"/>
                    </a:lnTo>
                    <a:lnTo>
                      <a:pt x="562" y="92"/>
                    </a:lnTo>
                    <a:lnTo>
                      <a:pt x="542" y="67"/>
                    </a:lnTo>
                    <a:lnTo>
                      <a:pt x="531" y="42"/>
                    </a:lnTo>
                    <a:lnTo>
                      <a:pt x="515" y="25"/>
                    </a:lnTo>
                    <a:lnTo>
                      <a:pt x="512" y="12"/>
                    </a:lnTo>
                    <a:lnTo>
                      <a:pt x="508" y="0"/>
                    </a:lnTo>
                    <a:lnTo>
                      <a:pt x="484" y="0"/>
                    </a:lnTo>
                    <a:lnTo>
                      <a:pt x="488" y="12"/>
                    </a:lnTo>
                    <a:lnTo>
                      <a:pt x="492" y="25"/>
                    </a:lnTo>
                    <a:lnTo>
                      <a:pt x="496" y="37"/>
                    </a:lnTo>
                    <a:lnTo>
                      <a:pt x="504" y="46"/>
                    </a:lnTo>
                    <a:lnTo>
                      <a:pt x="515" y="67"/>
                    </a:lnTo>
                    <a:lnTo>
                      <a:pt x="527" y="88"/>
                    </a:lnTo>
                    <a:lnTo>
                      <a:pt x="535" y="100"/>
                    </a:lnTo>
                    <a:lnTo>
                      <a:pt x="538" y="109"/>
                    </a:lnTo>
                    <a:lnTo>
                      <a:pt x="554" y="125"/>
                    </a:lnTo>
                    <a:lnTo>
                      <a:pt x="578" y="142"/>
                    </a:lnTo>
                    <a:lnTo>
                      <a:pt x="592" y="155"/>
                    </a:lnTo>
                    <a:lnTo>
                      <a:pt x="613" y="167"/>
                    </a:lnTo>
                    <a:lnTo>
                      <a:pt x="632" y="180"/>
                    </a:lnTo>
                    <a:lnTo>
                      <a:pt x="652" y="188"/>
                    </a:lnTo>
                    <a:lnTo>
                      <a:pt x="667" y="201"/>
                    </a:lnTo>
                    <a:lnTo>
                      <a:pt x="686" y="209"/>
                    </a:lnTo>
                    <a:lnTo>
                      <a:pt x="702" y="217"/>
                    </a:lnTo>
                  </a:path>
                </a:pathLst>
              </a:custGeom>
              <a:solidFill>
                <a:srgbClr val="201000"/>
              </a:solidFill>
              <a:ln w="12700" cap="rnd">
                <a:noFill/>
                <a:round/>
                <a:headEnd/>
                <a:tailEnd/>
              </a:ln>
            </p:spPr>
            <p:txBody>
              <a:bodyPr>
                <a:prstTxWarp prst="textNoShape">
                  <a:avLst/>
                </a:prstTxWarp>
              </a:bodyPr>
              <a:lstStyle/>
              <a:p>
                <a:endParaRPr lang="en-US"/>
              </a:p>
            </p:txBody>
          </p:sp>
          <p:sp>
            <p:nvSpPr>
              <p:cNvPr id="26" name="Freeform 7"/>
              <p:cNvSpPr>
                <a:spLocks/>
              </p:cNvSpPr>
              <p:nvPr/>
            </p:nvSpPr>
            <p:spPr bwMode="auto">
              <a:xfrm>
                <a:off x="1105" y="2578"/>
                <a:ext cx="72" cy="373"/>
              </a:xfrm>
              <a:custGeom>
                <a:avLst/>
                <a:gdLst>
                  <a:gd name="T0" fmla="*/ 14 w 112"/>
                  <a:gd name="T1" fmla="*/ 269 h 429"/>
                  <a:gd name="T2" fmla="*/ 21 w 112"/>
                  <a:gd name="T3" fmla="*/ 252 h 429"/>
                  <a:gd name="T4" fmla="*/ 28 w 112"/>
                  <a:gd name="T5" fmla="*/ 215 h 429"/>
                  <a:gd name="T6" fmla="*/ 33 w 112"/>
                  <a:gd name="T7" fmla="*/ 178 h 429"/>
                  <a:gd name="T8" fmla="*/ 40 w 112"/>
                  <a:gd name="T9" fmla="*/ 120 h 429"/>
                  <a:gd name="T10" fmla="*/ 50 w 112"/>
                  <a:gd name="T11" fmla="*/ 83 h 429"/>
                  <a:gd name="T12" fmla="*/ 50 w 112"/>
                  <a:gd name="T13" fmla="*/ 37 h 429"/>
                  <a:gd name="T14" fmla="*/ 57 w 112"/>
                  <a:gd name="T15" fmla="*/ 0 h 429"/>
                  <a:gd name="T16" fmla="*/ 57 w 112"/>
                  <a:gd name="T17" fmla="*/ 37 h 429"/>
                  <a:gd name="T18" fmla="*/ 57 w 112"/>
                  <a:gd name="T19" fmla="*/ 99 h 429"/>
                  <a:gd name="T20" fmla="*/ 57 w 112"/>
                  <a:gd name="T21" fmla="*/ 133 h 429"/>
                  <a:gd name="T22" fmla="*/ 61 w 112"/>
                  <a:gd name="T23" fmla="*/ 149 h 429"/>
                  <a:gd name="T24" fmla="*/ 57 w 112"/>
                  <a:gd name="T25" fmla="*/ 165 h 429"/>
                  <a:gd name="T26" fmla="*/ 53 w 112"/>
                  <a:gd name="T27" fmla="*/ 190 h 429"/>
                  <a:gd name="T28" fmla="*/ 50 w 112"/>
                  <a:gd name="T29" fmla="*/ 236 h 429"/>
                  <a:gd name="T30" fmla="*/ 53 w 112"/>
                  <a:gd name="T31" fmla="*/ 206 h 429"/>
                  <a:gd name="T32" fmla="*/ 61 w 112"/>
                  <a:gd name="T33" fmla="*/ 181 h 429"/>
                  <a:gd name="T34" fmla="*/ 61 w 112"/>
                  <a:gd name="T35" fmla="*/ 198 h 429"/>
                  <a:gd name="T36" fmla="*/ 61 w 112"/>
                  <a:gd name="T37" fmla="*/ 219 h 429"/>
                  <a:gd name="T38" fmla="*/ 61 w 112"/>
                  <a:gd name="T39" fmla="*/ 236 h 429"/>
                  <a:gd name="T40" fmla="*/ 64 w 112"/>
                  <a:gd name="T41" fmla="*/ 248 h 429"/>
                  <a:gd name="T42" fmla="*/ 71 w 112"/>
                  <a:gd name="T43" fmla="*/ 248 h 429"/>
                  <a:gd name="T44" fmla="*/ 64 w 112"/>
                  <a:gd name="T45" fmla="*/ 256 h 429"/>
                  <a:gd name="T46" fmla="*/ 61 w 112"/>
                  <a:gd name="T47" fmla="*/ 269 h 429"/>
                  <a:gd name="T48" fmla="*/ 50 w 112"/>
                  <a:gd name="T49" fmla="*/ 281 h 429"/>
                  <a:gd name="T50" fmla="*/ 43 w 112"/>
                  <a:gd name="T51" fmla="*/ 285 h 429"/>
                  <a:gd name="T52" fmla="*/ 36 w 112"/>
                  <a:gd name="T53" fmla="*/ 289 h 429"/>
                  <a:gd name="T54" fmla="*/ 43 w 112"/>
                  <a:gd name="T55" fmla="*/ 293 h 429"/>
                  <a:gd name="T56" fmla="*/ 36 w 112"/>
                  <a:gd name="T57" fmla="*/ 306 h 429"/>
                  <a:gd name="T58" fmla="*/ 36 w 112"/>
                  <a:gd name="T59" fmla="*/ 323 h 429"/>
                  <a:gd name="T60" fmla="*/ 33 w 112"/>
                  <a:gd name="T61" fmla="*/ 338 h 429"/>
                  <a:gd name="T62" fmla="*/ 40 w 112"/>
                  <a:gd name="T63" fmla="*/ 347 h 429"/>
                  <a:gd name="T64" fmla="*/ 53 w 112"/>
                  <a:gd name="T65" fmla="*/ 372 h 429"/>
                  <a:gd name="T66" fmla="*/ 36 w 112"/>
                  <a:gd name="T67" fmla="*/ 368 h 429"/>
                  <a:gd name="T68" fmla="*/ 24 w 112"/>
                  <a:gd name="T69" fmla="*/ 368 h 429"/>
                  <a:gd name="T70" fmla="*/ 18 w 112"/>
                  <a:gd name="T71" fmla="*/ 355 h 429"/>
                  <a:gd name="T72" fmla="*/ 4 w 112"/>
                  <a:gd name="T73" fmla="*/ 343 h 429"/>
                  <a:gd name="T74" fmla="*/ 0 w 112"/>
                  <a:gd name="T75" fmla="*/ 323 h 429"/>
                  <a:gd name="T76" fmla="*/ 0 w 112"/>
                  <a:gd name="T77" fmla="*/ 297 h 429"/>
                  <a:gd name="T78" fmla="*/ 14 w 112"/>
                  <a:gd name="T79" fmla="*/ 269 h 4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2"/>
                  <a:gd name="T121" fmla="*/ 0 h 429"/>
                  <a:gd name="T122" fmla="*/ 112 w 112"/>
                  <a:gd name="T123" fmla="*/ 429 h 4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2" h="429">
                    <a:moveTo>
                      <a:pt x="22" y="309"/>
                    </a:moveTo>
                    <a:lnTo>
                      <a:pt x="33" y="290"/>
                    </a:lnTo>
                    <a:lnTo>
                      <a:pt x="44" y="247"/>
                    </a:lnTo>
                    <a:lnTo>
                      <a:pt x="51" y="205"/>
                    </a:lnTo>
                    <a:lnTo>
                      <a:pt x="62" y="138"/>
                    </a:lnTo>
                    <a:lnTo>
                      <a:pt x="78" y="95"/>
                    </a:lnTo>
                    <a:lnTo>
                      <a:pt x="78" y="42"/>
                    </a:lnTo>
                    <a:lnTo>
                      <a:pt x="89" y="0"/>
                    </a:lnTo>
                    <a:lnTo>
                      <a:pt x="89" y="42"/>
                    </a:lnTo>
                    <a:lnTo>
                      <a:pt x="89" y="114"/>
                    </a:lnTo>
                    <a:lnTo>
                      <a:pt x="89" y="153"/>
                    </a:lnTo>
                    <a:lnTo>
                      <a:pt x="95" y="171"/>
                    </a:lnTo>
                    <a:lnTo>
                      <a:pt x="89" y="190"/>
                    </a:lnTo>
                    <a:lnTo>
                      <a:pt x="83" y="218"/>
                    </a:lnTo>
                    <a:lnTo>
                      <a:pt x="78" y="271"/>
                    </a:lnTo>
                    <a:lnTo>
                      <a:pt x="83" y="237"/>
                    </a:lnTo>
                    <a:lnTo>
                      <a:pt x="95" y="208"/>
                    </a:lnTo>
                    <a:lnTo>
                      <a:pt x="95" y="228"/>
                    </a:lnTo>
                    <a:lnTo>
                      <a:pt x="95" y="252"/>
                    </a:lnTo>
                    <a:lnTo>
                      <a:pt x="95" y="271"/>
                    </a:lnTo>
                    <a:lnTo>
                      <a:pt x="100" y="285"/>
                    </a:lnTo>
                    <a:lnTo>
                      <a:pt x="111" y="285"/>
                    </a:lnTo>
                    <a:lnTo>
                      <a:pt x="100" y="295"/>
                    </a:lnTo>
                    <a:lnTo>
                      <a:pt x="95" y="309"/>
                    </a:lnTo>
                    <a:lnTo>
                      <a:pt x="78" y="323"/>
                    </a:lnTo>
                    <a:lnTo>
                      <a:pt x="67" y="328"/>
                    </a:lnTo>
                    <a:lnTo>
                      <a:pt x="56" y="332"/>
                    </a:lnTo>
                    <a:lnTo>
                      <a:pt x="67" y="337"/>
                    </a:lnTo>
                    <a:lnTo>
                      <a:pt x="56" y="352"/>
                    </a:lnTo>
                    <a:lnTo>
                      <a:pt x="56" y="371"/>
                    </a:lnTo>
                    <a:lnTo>
                      <a:pt x="51" y="389"/>
                    </a:lnTo>
                    <a:lnTo>
                      <a:pt x="62" y="399"/>
                    </a:lnTo>
                    <a:lnTo>
                      <a:pt x="83" y="428"/>
                    </a:lnTo>
                    <a:lnTo>
                      <a:pt x="56" y="423"/>
                    </a:lnTo>
                    <a:lnTo>
                      <a:pt x="38" y="423"/>
                    </a:lnTo>
                    <a:lnTo>
                      <a:pt x="28" y="408"/>
                    </a:lnTo>
                    <a:lnTo>
                      <a:pt x="6" y="394"/>
                    </a:lnTo>
                    <a:lnTo>
                      <a:pt x="0" y="371"/>
                    </a:lnTo>
                    <a:lnTo>
                      <a:pt x="0" y="342"/>
                    </a:lnTo>
                    <a:lnTo>
                      <a:pt x="22" y="309"/>
                    </a:lnTo>
                  </a:path>
                </a:pathLst>
              </a:custGeom>
              <a:solidFill>
                <a:srgbClr val="402000"/>
              </a:solidFill>
              <a:ln w="12700" cap="rnd">
                <a:noFill/>
                <a:round/>
                <a:headEnd/>
                <a:tailEnd/>
              </a:ln>
            </p:spPr>
            <p:txBody>
              <a:bodyPr>
                <a:prstTxWarp prst="textNoShape">
                  <a:avLst/>
                </a:prstTxWarp>
              </a:bodyPr>
              <a:lstStyle/>
              <a:p>
                <a:endParaRPr lang="en-US"/>
              </a:p>
            </p:txBody>
          </p:sp>
          <p:sp>
            <p:nvSpPr>
              <p:cNvPr id="27" name="Freeform 8"/>
              <p:cNvSpPr>
                <a:spLocks/>
              </p:cNvSpPr>
              <p:nvPr/>
            </p:nvSpPr>
            <p:spPr bwMode="auto">
              <a:xfrm>
                <a:off x="1198" y="2498"/>
                <a:ext cx="169" cy="469"/>
              </a:xfrm>
              <a:custGeom>
                <a:avLst/>
                <a:gdLst>
                  <a:gd name="T0" fmla="*/ 0 w 263"/>
                  <a:gd name="T1" fmla="*/ 294 h 540"/>
                  <a:gd name="T2" fmla="*/ 4 w 263"/>
                  <a:gd name="T3" fmla="*/ 324 h 540"/>
                  <a:gd name="T4" fmla="*/ 15 w 263"/>
                  <a:gd name="T5" fmla="*/ 332 h 540"/>
                  <a:gd name="T6" fmla="*/ 33 w 263"/>
                  <a:gd name="T7" fmla="*/ 344 h 540"/>
                  <a:gd name="T8" fmla="*/ 56 w 263"/>
                  <a:gd name="T9" fmla="*/ 352 h 540"/>
                  <a:gd name="T10" fmla="*/ 71 w 263"/>
                  <a:gd name="T11" fmla="*/ 373 h 540"/>
                  <a:gd name="T12" fmla="*/ 82 w 263"/>
                  <a:gd name="T13" fmla="*/ 393 h 540"/>
                  <a:gd name="T14" fmla="*/ 82 w 263"/>
                  <a:gd name="T15" fmla="*/ 411 h 540"/>
                  <a:gd name="T16" fmla="*/ 82 w 263"/>
                  <a:gd name="T17" fmla="*/ 423 h 540"/>
                  <a:gd name="T18" fmla="*/ 82 w 263"/>
                  <a:gd name="T19" fmla="*/ 443 h 540"/>
                  <a:gd name="T20" fmla="*/ 78 w 263"/>
                  <a:gd name="T21" fmla="*/ 464 h 540"/>
                  <a:gd name="T22" fmla="*/ 85 w 263"/>
                  <a:gd name="T23" fmla="*/ 464 h 540"/>
                  <a:gd name="T24" fmla="*/ 94 w 263"/>
                  <a:gd name="T25" fmla="*/ 468 h 540"/>
                  <a:gd name="T26" fmla="*/ 94 w 263"/>
                  <a:gd name="T27" fmla="*/ 447 h 540"/>
                  <a:gd name="T28" fmla="*/ 97 w 263"/>
                  <a:gd name="T29" fmla="*/ 434 h 540"/>
                  <a:gd name="T30" fmla="*/ 112 w 263"/>
                  <a:gd name="T31" fmla="*/ 432 h 540"/>
                  <a:gd name="T32" fmla="*/ 120 w 263"/>
                  <a:gd name="T33" fmla="*/ 434 h 540"/>
                  <a:gd name="T34" fmla="*/ 146 w 263"/>
                  <a:gd name="T35" fmla="*/ 447 h 540"/>
                  <a:gd name="T36" fmla="*/ 157 w 263"/>
                  <a:gd name="T37" fmla="*/ 455 h 540"/>
                  <a:gd name="T38" fmla="*/ 168 w 263"/>
                  <a:gd name="T39" fmla="*/ 459 h 540"/>
                  <a:gd name="T40" fmla="*/ 168 w 263"/>
                  <a:gd name="T41" fmla="*/ 452 h 540"/>
                  <a:gd name="T42" fmla="*/ 131 w 263"/>
                  <a:gd name="T43" fmla="*/ 423 h 540"/>
                  <a:gd name="T44" fmla="*/ 120 w 263"/>
                  <a:gd name="T45" fmla="*/ 411 h 540"/>
                  <a:gd name="T46" fmla="*/ 116 w 263"/>
                  <a:gd name="T47" fmla="*/ 398 h 540"/>
                  <a:gd name="T48" fmla="*/ 116 w 263"/>
                  <a:gd name="T49" fmla="*/ 386 h 540"/>
                  <a:gd name="T50" fmla="*/ 116 w 263"/>
                  <a:gd name="T51" fmla="*/ 373 h 540"/>
                  <a:gd name="T52" fmla="*/ 116 w 263"/>
                  <a:gd name="T53" fmla="*/ 356 h 540"/>
                  <a:gd name="T54" fmla="*/ 112 w 263"/>
                  <a:gd name="T55" fmla="*/ 344 h 540"/>
                  <a:gd name="T56" fmla="*/ 112 w 263"/>
                  <a:gd name="T57" fmla="*/ 327 h 540"/>
                  <a:gd name="T58" fmla="*/ 116 w 263"/>
                  <a:gd name="T59" fmla="*/ 315 h 540"/>
                  <a:gd name="T60" fmla="*/ 127 w 263"/>
                  <a:gd name="T61" fmla="*/ 307 h 540"/>
                  <a:gd name="T62" fmla="*/ 127 w 263"/>
                  <a:gd name="T63" fmla="*/ 302 h 540"/>
                  <a:gd name="T64" fmla="*/ 97 w 263"/>
                  <a:gd name="T65" fmla="*/ 281 h 540"/>
                  <a:gd name="T66" fmla="*/ 71 w 263"/>
                  <a:gd name="T67" fmla="*/ 257 h 540"/>
                  <a:gd name="T68" fmla="*/ 56 w 263"/>
                  <a:gd name="T69" fmla="*/ 236 h 540"/>
                  <a:gd name="T70" fmla="*/ 53 w 263"/>
                  <a:gd name="T71" fmla="*/ 224 h 540"/>
                  <a:gd name="T72" fmla="*/ 49 w 263"/>
                  <a:gd name="T73" fmla="*/ 203 h 540"/>
                  <a:gd name="T74" fmla="*/ 37 w 263"/>
                  <a:gd name="T75" fmla="*/ 170 h 540"/>
                  <a:gd name="T76" fmla="*/ 37 w 263"/>
                  <a:gd name="T77" fmla="*/ 199 h 540"/>
                  <a:gd name="T78" fmla="*/ 41 w 263"/>
                  <a:gd name="T79" fmla="*/ 224 h 540"/>
                  <a:gd name="T80" fmla="*/ 30 w 263"/>
                  <a:gd name="T81" fmla="*/ 236 h 540"/>
                  <a:gd name="T82" fmla="*/ 26 w 263"/>
                  <a:gd name="T83" fmla="*/ 191 h 540"/>
                  <a:gd name="T84" fmla="*/ 26 w 263"/>
                  <a:gd name="T85" fmla="*/ 162 h 540"/>
                  <a:gd name="T86" fmla="*/ 33 w 263"/>
                  <a:gd name="T87" fmla="*/ 132 h 540"/>
                  <a:gd name="T88" fmla="*/ 33 w 263"/>
                  <a:gd name="T89" fmla="*/ 104 h 540"/>
                  <a:gd name="T90" fmla="*/ 37 w 263"/>
                  <a:gd name="T91" fmla="*/ 79 h 540"/>
                  <a:gd name="T92" fmla="*/ 37 w 263"/>
                  <a:gd name="T93" fmla="*/ 59 h 540"/>
                  <a:gd name="T94" fmla="*/ 37 w 263"/>
                  <a:gd name="T95" fmla="*/ 30 h 540"/>
                  <a:gd name="T96" fmla="*/ 30 w 263"/>
                  <a:gd name="T97" fmla="*/ 0 h 540"/>
                  <a:gd name="T98" fmla="*/ 30 w 263"/>
                  <a:gd name="T99" fmla="*/ 30 h 540"/>
                  <a:gd name="T100" fmla="*/ 26 w 263"/>
                  <a:gd name="T101" fmla="*/ 70 h 540"/>
                  <a:gd name="T102" fmla="*/ 22 w 263"/>
                  <a:gd name="T103" fmla="*/ 121 h 540"/>
                  <a:gd name="T104" fmla="*/ 19 w 263"/>
                  <a:gd name="T105" fmla="*/ 145 h 540"/>
                  <a:gd name="T106" fmla="*/ 15 w 263"/>
                  <a:gd name="T107" fmla="*/ 166 h 540"/>
                  <a:gd name="T108" fmla="*/ 15 w 263"/>
                  <a:gd name="T109" fmla="*/ 195 h 540"/>
                  <a:gd name="T110" fmla="*/ 11 w 263"/>
                  <a:gd name="T111" fmla="*/ 224 h 540"/>
                  <a:gd name="T112" fmla="*/ 7 w 263"/>
                  <a:gd name="T113" fmla="*/ 241 h 540"/>
                  <a:gd name="T114" fmla="*/ 11 w 263"/>
                  <a:gd name="T115" fmla="*/ 265 h 540"/>
                  <a:gd name="T116" fmla="*/ 15 w 263"/>
                  <a:gd name="T117" fmla="*/ 290 h 540"/>
                  <a:gd name="T118" fmla="*/ 0 w 263"/>
                  <a:gd name="T119" fmla="*/ 274 h 540"/>
                  <a:gd name="T120" fmla="*/ 0 w 263"/>
                  <a:gd name="T121" fmla="*/ 294 h 5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3"/>
                  <a:gd name="T184" fmla="*/ 0 h 540"/>
                  <a:gd name="T185" fmla="*/ 263 w 263"/>
                  <a:gd name="T186" fmla="*/ 540 h 54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3" h="540">
                    <a:moveTo>
                      <a:pt x="0" y="339"/>
                    </a:moveTo>
                    <a:lnTo>
                      <a:pt x="6" y="373"/>
                    </a:lnTo>
                    <a:lnTo>
                      <a:pt x="23" y="382"/>
                    </a:lnTo>
                    <a:lnTo>
                      <a:pt x="51" y="396"/>
                    </a:lnTo>
                    <a:lnTo>
                      <a:pt x="87" y="405"/>
                    </a:lnTo>
                    <a:lnTo>
                      <a:pt x="111" y="429"/>
                    </a:lnTo>
                    <a:lnTo>
                      <a:pt x="127" y="453"/>
                    </a:lnTo>
                    <a:lnTo>
                      <a:pt x="127" y="473"/>
                    </a:lnTo>
                    <a:lnTo>
                      <a:pt x="127" y="487"/>
                    </a:lnTo>
                    <a:lnTo>
                      <a:pt x="127" y="510"/>
                    </a:lnTo>
                    <a:lnTo>
                      <a:pt x="122" y="534"/>
                    </a:lnTo>
                    <a:lnTo>
                      <a:pt x="133" y="534"/>
                    </a:lnTo>
                    <a:lnTo>
                      <a:pt x="146" y="539"/>
                    </a:lnTo>
                    <a:lnTo>
                      <a:pt x="146" y="515"/>
                    </a:lnTo>
                    <a:lnTo>
                      <a:pt x="151" y="500"/>
                    </a:lnTo>
                    <a:lnTo>
                      <a:pt x="175" y="497"/>
                    </a:lnTo>
                    <a:lnTo>
                      <a:pt x="186" y="500"/>
                    </a:lnTo>
                    <a:lnTo>
                      <a:pt x="227" y="515"/>
                    </a:lnTo>
                    <a:lnTo>
                      <a:pt x="245" y="524"/>
                    </a:lnTo>
                    <a:lnTo>
                      <a:pt x="262" y="529"/>
                    </a:lnTo>
                    <a:lnTo>
                      <a:pt x="262" y="520"/>
                    </a:lnTo>
                    <a:lnTo>
                      <a:pt x="204" y="487"/>
                    </a:lnTo>
                    <a:lnTo>
                      <a:pt x="186" y="473"/>
                    </a:lnTo>
                    <a:lnTo>
                      <a:pt x="180" y="458"/>
                    </a:lnTo>
                    <a:lnTo>
                      <a:pt x="180" y="444"/>
                    </a:lnTo>
                    <a:lnTo>
                      <a:pt x="180" y="429"/>
                    </a:lnTo>
                    <a:lnTo>
                      <a:pt x="180" y="410"/>
                    </a:lnTo>
                    <a:lnTo>
                      <a:pt x="175" y="396"/>
                    </a:lnTo>
                    <a:lnTo>
                      <a:pt x="175" y="377"/>
                    </a:lnTo>
                    <a:lnTo>
                      <a:pt x="180" y="363"/>
                    </a:lnTo>
                    <a:lnTo>
                      <a:pt x="198" y="353"/>
                    </a:lnTo>
                    <a:lnTo>
                      <a:pt x="198" y="348"/>
                    </a:lnTo>
                    <a:lnTo>
                      <a:pt x="151" y="324"/>
                    </a:lnTo>
                    <a:lnTo>
                      <a:pt x="111" y="296"/>
                    </a:lnTo>
                    <a:lnTo>
                      <a:pt x="87" y="272"/>
                    </a:lnTo>
                    <a:lnTo>
                      <a:pt x="82" y="258"/>
                    </a:lnTo>
                    <a:lnTo>
                      <a:pt x="76" y="234"/>
                    </a:lnTo>
                    <a:lnTo>
                      <a:pt x="57" y="196"/>
                    </a:lnTo>
                    <a:lnTo>
                      <a:pt x="57" y="229"/>
                    </a:lnTo>
                    <a:lnTo>
                      <a:pt x="64" y="258"/>
                    </a:lnTo>
                    <a:lnTo>
                      <a:pt x="46" y="272"/>
                    </a:lnTo>
                    <a:lnTo>
                      <a:pt x="40" y="220"/>
                    </a:lnTo>
                    <a:lnTo>
                      <a:pt x="40" y="186"/>
                    </a:lnTo>
                    <a:lnTo>
                      <a:pt x="51" y="152"/>
                    </a:lnTo>
                    <a:lnTo>
                      <a:pt x="51" y="120"/>
                    </a:lnTo>
                    <a:lnTo>
                      <a:pt x="57" y="91"/>
                    </a:lnTo>
                    <a:lnTo>
                      <a:pt x="57" y="68"/>
                    </a:lnTo>
                    <a:lnTo>
                      <a:pt x="57" y="34"/>
                    </a:lnTo>
                    <a:lnTo>
                      <a:pt x="46" y="0"/>
                    </a:lnTo>
                    <a:lnTo>
                      <a:pt x="46" y="34"/>
                    </a:lnTo>
                    <a:lnTo>
                      <a:pt x="40" y="81"/>
                    </a:lnTo>
                    <a:lnTo>
                      <a:pt x="35" y="139"/>
                    </a:lnTo>
                    <a:lnTo>
                      <a:pt x="29" y="167"/>
                    </a:lnTo>
                    <a:lnTo>
                      <a:pt x="23" y="191"/>
                    </a:lnTo>
                    <a:lnTo>
                      <a:pt x="23" y="224"/>
                    </a:lnTo>
                    <a:lnTo>
                      <a:pt x="17" y="258"/>
                    </a:lnTo>
                    <a:lnTo>
                      <a:pt x="11" y="277"/>
                    </a:lnTo>
                    <a:lnTo>
                      <a:pt x="17" y="305"/>
                    </a:lnTo>
                    <a:lnTo>
                      <a:pt x="23" y="334"/>
                    </a:lnTo>
                    <a:lnTo>
                      <a:pt x="0" y="315"/>
                    </a:lnTo>
                    <a:lnTo>
                      <a:pt x="0" y="339"/>
                    </a:lnTo>
                  </a:path>
                </a:pathLst>
              </a:custGeom>
              <a:solidFill>
                <a:srgbClr val="402000"/>
              </a:solidFill>
              <a:ln w="12700" cap="rnd">
                <a:noFill/>
                <a:round/>
                <a:headEnd/>
                <a:tailEnd/>
              </a:ln>
            </p:spPr>
            <p:txBody>
              <a:bodyPr>
                <a:prstTxWarp prst="textNoShape">
                  <a:avLst/>
                </a:prstTxWarp>
              </a:bodyPr>
              <a:lstStyle/>
              <a:p>
                <a:endParaRPr lang="en-US"/>
              </a:p>
            </p:txBody>
          </p:sp>
          <p:sp>
            <p:nvSpPr>
              <p:cNvPr id="28" name="Freeform 9"/>
              <p:cNvSpPr>
                <a:spLocks/>
              </p:cNvSpPr>
              <p:nvPr/>
            </p:nvSpPr>
            <p:spPr bwMode="auto">
              <a:xfrm>
                <a:off x="1261" y="2544"/>
                <a:ext cx="211" cy="365"/>
              </a:xfrm>
              <a:custGeom>
                <a:avLst/>
                <a:gdLst>
                  <a:gd name="T0" fmla="*/ 0 w 329"/>
                  <a:gd name="T1" fmla="*/ 145 h 420"/>
                  <a:gd name="T2" fmla="*/ 4 w 329"/>
                  <a:gd name="T3" fmla="*/ 174 h 420"/>
                  <a:gd name="T4" fmla="*/ 22 w 329"/>
                  <a:gd name="T5" fmla="*/ 207 h 420"/>
                  <a:gd name="T6" fmla="*/ 45 w 329"/>
                  <a:gd name="T7" fmla="*/ 228 h 420"/>
                  <a:gd name="T8" fmla="*/ 67 w 329"/>
                  <a:gd name="T9" fmla="*/ 244 h 420"/>
                  <a:gd name="T10" fmla="*/ 83 w 329"/>
                  <a:gd name="T11" fmla="*/ 244 h 420"/>
                  <a:gd name="T12" fmla="*/ 112 w 329"/>
                  <a:gd name="T13" fmla="*/ 252 h 420"/>
                  <a:gd name="T14" fmla="*/ 128 w 329"/>
                  <a:gd name="T15" fmla="*/ 264 h 420"/>
                  <a:gd name="T16" fmla="*/ 139 w 329"/>
                  <a:gd name="T17" fmla="*/ 273 h 420"/>
                  <a:gd name="T18" fmla="*/ 143 w 329"/>
                  <a:gd name="T19" fmla="*/ 289 h 420"/>
                  <a:gd name="T20" fmla="*/ 154 w 329"/>
                  <a:gd name="T21" fmla="*/ 319 h 420"/>
                  <a:gd name="T22" fmla="*/ 162 w 329"/>
                  <a:gd name="T23" fmla="*/ 342 h 420"/>
                  <a:gd name="T24" fmla="*/ 177 w 329"/>
                  <a:gd name="T25" fmla="*/ 355 h 420"/>
                  <a:gd name="T26" fmla="*/ 196 w 329"/>
                  <a:gd name="T27" fmla="*/ 364 h 420"/>
                  <a:gd name="T28" fmla="*/ 196 w 329"/>
                  <a:gd name="T29" fmla="*/ 360 h 420"/>
                  <a:gd name="T30" fmla="*/ 210 w 329"/>
                  <a:gd name="T31" fmla="*/ 351 h 420"/>
                  <a:gd name="T32" fmla="*/ 192 w 329"/>
                  <a:gd name="T33" fmla="*/ 339 h 420"/>
                  <a:gd name="T34" fmla="*/ 185 w 329"/>
                  <a:gd name="T35" fmla="*/ 319 h 420"/>
                  <a:gd name="T36" fmla="*/ 181 w 329"/>
                  <a:gd name="T37" fmla="*/ 298 h 420"/>
                  <a:gd name="T38" fmla="*/ 169 w 329"/>
                  <a:gd name="T39" fmla="*/ 273 h 420"/>
                  <a:gd name="T40" fmla="*/ 154 w 329"/>
                  <a:gd name="T41" fmla="*/ 252 h 420"/>
                  <a:gd name="T42" fmla="*/ 135 w 329"/>
                  <a:gd name="T43" fmla="*/ 236 h 420"/>
                  <a:gd name="T44" fmla="*/ 109 w 329"/>
                  <a:gd name="T45" fmla="*/ 223 h 420"/>
                  <a:gd name="T46" fmla="*/ 83 w 329"/>
                  <a:gd name="T47" fmla="*/ 211 h 420"/>
                  <a:gd name="T48" fmla="*/ 56 w 329"/>
                  <a:gd name="T49" fmla="*/ 195 h 420"/>
                  <a:gd name="T50" fmla="*/ 45 w 329"/>
                  <a:gd name="T51" fmla="*/ 174 h 420"/>
                  <a:gd name="T52" fmla="*/ 38 w 329"/>
                  <a:gd name="T53" fmla="*/ 145 h 420"/>
                  <a:gd name="T54" fmla="*/ 38 w 329"/>
                  <a:gd name="T55" fmla="*/ 120 h 420"/>
                  <a:gd name="T56" fmla="*/ 45 w 329"/>
                  <a:gd name="T57" fmla="*/ 100 h 420"/>
                  <a:gd name="T58" fmla="*/ 49 w 329"/>
                  <a:gd name="T59" fmla="*/ 70 h 420"/>
                  <a:gd name="T60" fmla="*/ 49 w 329"/>
                  <a:gd name="T61" fmla="*/ 38 h 420"/>
                  <a:gd name="T62" fmla="*/ 49 w 329"/>
                  <a:gd name="T63" fmla="*/ 0 h 420"/>
                  <a:gd name="T64" fmla="*/ 45 w 329"/>
                  <a:gd name="T65" fmla="*/ 38 h 420"/>
                  <a:gd name="T66" fmla="*/ 38 w 329"/>
                  <a:gd name="T67" fmla="*/ 83 h 420"/>
                  <a:gd name="T68" fmla="*/ 30 w 329"/>
                  <a:gd name="T69" fmla="*/ 108 h 420"/>
                  <a:gd name="T70" fmla="*/ 26 w 329"/>
                  <a:gd name="T71" fmla="*/ 136 h 420"/>
                  <a:gd name="T72" fmla="*/ 19 w 329"/>
                  <a:gd name="T73" fmla="*/ 112 h 420"/>
                  <a:gd name="T74" fmla="*/ 19 w 329"/>
                  <a:gd name="T75" fmla="*/ 149 h 420"/>
                  <a:gd name="T76" fmla="*/ 26 w 329"/>
                  <a:gd name="T77" fmla="*/ 186 h 420"/>
                  <a:gd name="T78" fmla="*/ 15 w 329"/>
                  <a:gd name="T79" fmla="*/ 174 h 420"/>
                  <a:gd name="T80" fmla="*/ 0 w 329"/>
                  <a:gd name="T81" fmla="*/ 145 h 4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9"/>
                  <a:gd name="T124" fmla="*/ 0 h 420"/>
                  <a:gd name="T125" fmla="*/ 329 w 329"/>
                  <a:gd name="T126" fmla="*/ 420 h 42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9" h="420">
                    <a:moveTo>
                      <a:pt x="0" y="167"/>
                    </a:moveTo>
                    <a:lnTo>
                      <a:pt x="6" y="200"/>
                    </a:lnTo>
                    <a:lnTo>
                      <a:pt x="34" y="238"/>
                    </a:lnTo>
                    <a:lnTo>
                      <a:pt x="70" y="262"/>
                    </a:lnTo>
                    <a:lnTo>
                      <a:pt x="105" y="281"/>
                    </a:lnTo>
                    <a:lnTo>
                      <a:pt x="130" y="281"/>
                    </a:lnTo>
                    <a:lnTo>
                      <a:pt x="175" y="290"/>
                    </a:lnTo>
                    <a:lnTo>
                      <a:pt x="200" y="304"/>
                    </a:lnTo>
                    <a:lnTo>
                      <a:pt x="217" y="314"/>
                    </a:lnTo>
                    <a:lnTo>
                      <a:pt x="223" y="333"/>
                    </a:lnTo>
                    <a:lnTo>
                      <a:pt x="240" y="367"/>
                    </a:lnTo>
                    <a:lnTo>
                      <a:pt x="252" y="394"/>
                    </a:lnTo>
                    <a:lnTo>
                      <a:pt x="276" y="409"/>
                    </a:lnTo>
                    <a:lnTo>
                      <a:pt x="305" y="419"/>
                    </a:lnTo>
                    <a:lnTo>
                      <a:pt x="305" y="414"/>
                    </a:lnTo>
                    <a:lnTo>
                      <a:pt x="328" y="404"/>
                    </a:lnTo>
                    <a:lnTo>
                      <a:pt x="299" y="390"/>
                    </a:lnTo>
                    <a:lnTo>
                      <a:pt x="288" y="367"/>
                    </a:lnTo>
                    <a:lnTo>
                      <a:pt x="282" y="343"/>
                    </a:lnTo>
                    <a:lnTo>
                      <a:pt x="263" y="314"/>
                    </a:lnTo>
                    <a:lnTo>
                      <a:pt x="240" y="290"/>
                    </a:lnTo>
                    <a:lnTo>
                      <a:pt x="211" y="271"/>
                    </a:lnTo>
                    <a:lnTo>
                      <a:pt x="170" y="257"/>
                    </a:lnTo>
                    <a:lnTo>
                      <a:pt x="130" y="243"/>
                    </a:lnTo>
                    <a:lnTo>
                      <a:pt x="88" y="224"/>
                    </a:lnTo>
                    <a:lnTo>
                      <a:pt x="70" y="200"/>
                    </a:lnTo>
                    <a:lnTo>
                      <a:pt x="59" y="167"/>
                    </a:lnTo>
                    <a:lnTo>
                      <a:pt x="59" y="138"/>
                    </a:lnTo>
                    <a:lnTo>
                      <a:pt x="70" y="115"/>
                    </a:lnTo>
                    <a:lnTo>
                      <a:pt x="76" y="81"/>
                    </a:lnTo>
                    <a:lnTo>
                      <a:pt x="76" y="44"/>
                    </a:lnTo>
                    <a:lnTo>
                      <a:pt x="76" y="0"/>
                    </a:lnTo>
                    <a:lnTo>
                      <a:pt x="70" y="44"/>
                    </a:lnTo>
                    <a:lnTo>
                      <a:pt x="59" y="96"/>
                    </a:lnTo>
                    <a:lnTo>
                      <a:pt x="47" y="124"/>
                    </a:lnTo>
                    <a:lnTo>
                      <a:pt x="40" y="157"/>
                    </a:lnTo>
                    <a:lnTo>
                      <a:pt x="29" y="129"/>
                    </a:lnTo>
                    <a:lnTo>
                      <a:pt x="29" y="171"/>
                    </a:lnTo>
                    <a:lnTo>
                      <a:pt x="40" y="214"/>
                    </a:lnTo>
                    <a:lnTo>
                      <a:pt x="23" y="200"/>
                    </a:lnTo>
                    <a:lnTo>
                      <a:pt x="0" y="167"/>
                    </a:lnTo>
                  </a:path>
                </a:pathLst>
              </a:custGeom>
              <a:solidFill>
                <a:srgbClr val="402000"/>
              </a:solidFill>
              <a:ln w="12700" cap="rnd">
                <a:noFill/>
                <a:round/>
                <a:headEnd/>
                <a:tailEnd/>
              </a:ln>
            </p:spPr>
            <p:txBody>
              <a:bodyPr>
                <a:prstTxWarp prst="textNoShape">
                  <a:avLst/>
                </a:prstTxWarp>
              </a:bodyPr>
              <a:lstStyle/>
              <a:p>
                <a:endParaRPr lang="en-US"/>
              </a:p>
            </p:txBody>
          </p:sp>
          <p:sp>
            <p:nvSpPr>
              <p:cNvPr id="29" name="Freeform 10"/>
              <p:cNvSpPr>
                <a:spLocks/>
              </p:cNvSpPr>
              <p:nvPr/>
            </p:nvSpPr>
            <p:spPr bwMode="auto">
              <a:xfrm>
                <a:off x="933" y="2603"/>
                <a:ext cx="208" cy="306"/>
              </a:xfrm>
              <a:custGeom>
                <a:avLst/>
                <a:gdLst>
                  <a:gd name="T0" fmla="*/ 8 w 325"/>
                  <a:gd name="T1" fmla="*/ 296 h 352"/>
                  <a:gd name="T2" fmla="*/ 0 w 325"/>
                  <a:gd name="T3" fmla="*/ 305 h 352"/>
                  <a:gd name="T4" fmla="*/ 8 w 325"/>
                  <a:gd name="T5" fmla="*/ 305 h 352"/>
                  <a:gd name="T6" fmla="*/ 27 w 325"/>
                  <a:gd name="T7" fmla="*/ 292 h 352"/>
                  <a:gd name="T8" fmla="*/ 45 w 325"/>
                  <a:gd name="T9" fmla="*/ 267 h 352"/>
                  <a:gd name="T10" fmla="*/ 65 w 325"/>
                  <a:gd name="T11" fmla="*/ 256 h 352"/>
                  <a:gd name="T12" fmla="*/ 76 w 325"/>
                  <a:gd name="T13" fmla="*/ 251 h 352"/>
                  <a:gd name="T14" fmla="*/ 86 w 325"/>
                  <a:gd name="T15" fmla="*/ 251 h 352"/>
                  <a:gd name="T16" fmla="*/ 106 w 325"/>
                  <a:gd name="T17" fmla="*/ 251 h 352"/>
                  <a:gd name="T18" fmla="*/ 143 w 325"/>
                  <a:gd name="T19" fmla="*/ 243 h 352"/>
                  <a:gd name="T20" fmla="*/ 163 w 325"/>
                  <a:gd name="T21" fmla="*/ 235 h 352"/>
                  <a:gd name="T22" fmla="*/ 173 w 325"/>
                  <a:gd name="T23" fmla="*/ 218 h 352"/>
                  <a:gd name="T24" fmla="*/ 180 w 325"/>
                  <a:gd name="T25" fmla="*/ 194 h 352"/>
                  <a:gd name="T26" fmla="*/ 184 w 325"/>
                  <a:gd name="T27" fmla="*/ 176 h 352"/>
                  <a:gd name="T28" fmla="*/ 188 w 325"/>
                  <a:gd name="T29" fmla="*/ 153 h 352"/>
                  <a:gd name="T30" fmla="*/ 191 w 325"/>
                  <a:gd name="T31" fmla="*/ 119 h 352"/>
                  <a:gd name="T32" fmla="*/ 191 w 325"/>
                  <a:gd name="T33" fmla="*/ 94 h 352"/>
                  <a:gd name="T34" fmla="*/ 195 w 325"/>
                  <a:gd name="T35" fmla="*/ 66 h 352"/>
                  <a:gd name="T36" fmla="*/ 204 w 325"/>
                  <a:gd name="T37" fmla="*/ 49 h 352"/>
                  <a:gd name="T38" fmla="*/ 207 w 325"/>
                  <a:gd name="T39" fmla="*/ 21 h 352"/>
                  <a:gd name="T40" fmla="*/ 207 w 325"/>
                  <a:gd name="T41" fmla="*/ 0 h 352"/>
                  <a:gd name="T42" fmla="*/ 200 w 325"/>
                  <a:gd name="T43" fmla="*/ 28 h 352"/>
                  <a:gd name="T44" fmla="*/ 184 w 325"/>
                  <a:gd name="T45" fmla="*/ 57 h 352"/>
                  <a:gd name="T46" fmla="*/ 180 w 325"/>
                  <a:gd name="T47" fmla="*/ 78 h 352"/>
                  <a:gd name="T48" fmla="*/ 173 w 325"/>
                  <a:gd name="T49" fmla="*/ 107 h 352"/>
                  <a:gd name="T50" fmla="*/ 170 w 325"/>
                  <a:gd name="T51" fmla="*/ 139 h 352"/>
                  <a:gd name="T52" fmla="*/ 166 w 325"/>
                  <a:gd name="T53" fmla="*/ 156 h 352"/>
                  <a:gd name="T54" fmla="*/ 155 w 325"/>
                  <a:gd name="T55" fmla="*/ 176 h 352"/>
                  <a:gd name="T56" fmla="*/ 143 w 325"/>
                  <a:gd name="T57" fmla="*/ 190 h 352"/>
                  <a:gd name="T58" fmla="*/ 128 w 325"/>
                  <a:gd name="T59" fmla="*/ 196 h 352"/>
                  <a:gd name="T60" fmla="*/ 113 w 325"/>
                  <a:gd name="T61" fmla="*/ 201 h 352"/>
                  <a:gd name="T62" fmla="*/ 94 w 325"/>
                  <a:gd name="T63" fmla="*/ 205 h 352"/>
                  <a:gd name="T64" fmla="*/ 76 w 325"/>
                  <a:gd name="T65" fmla="*/ 210 h 352"/>
                  <a:gd name="T66" fmla="*/ 61 w 325"/>
                  <a:gd name="T67" fmla="*/ 218 h 352"/>
                  <a:gd name="T68" fmla="*/ 45 w 325"/>
                  <a:gd name="T69" fmla="*/ 230 h 352"/>
                  <a:gd name="T70" fmla="*/ 38 w 325"/>
                  <a:gd name="T71" fmla="*/ 243 h 352"/>
                  <a:gd name="T72" fmla="*/ 27 w 325"/>
                  <a:gd name="T73" fmla="*/ 256 h 352"/>
                  <a:gd name="T74" fmla="*/ 23 w 325"/>
                  <a:gd name="T75" fmla="*/ 271 h 352"/>
                  <a:gd name="T76" fmla="*/ 16 w 325"/>
                  <a:gd name="T77" fmla="*/ 288 h 352"/>
                  <a:gd name="T78" fmla="*/ 8 w 325"/>
                  <a:gd name="T79" fmla="*/ 296 h 35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25"/>
                  <a:gd name="T121" fmla="*/ 0 h 352"/>
                  <a:gd name="T122" fmla="*/ 325 w 325"/>
                  <a:gd name="T123" fmla="*/ 352 h 35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25" h="352">
                    <a:moveTo>
                      <a:pt x="13" y="341"/>
                    </a:moveTo>
                    <a:lnTo>
                      <a:pt x="0" y="351"/>
                    </a:lnTo>
                    <a:lnTo>
                      <a:pt x="13" y="351"/>
                    </a:lnTo>
                    <a:lnTo>
                      <a:pt x="42" y="336"/>
                    </a:lnTo>
                    <a:lnTo>
                      <a:pt x="70" y="307"/>
                    </a:lnTo>
                    <a:lnTo>
                      <a:pt x="101" y="294"/>
                    </a:lnTo>
                    <a:lnTo>
                      <a:pt x="118" y="289"/>
                    </a:lnTo>
                    <a:lnTo>
                      <a:pt x="135" y="289"/>
                    </a:lnTo>
                    <a:lnTo>
                      <a:pt x="166" y="289"/>
                    </a:lnTo>
                    <a:lnTo>
                      <a:pt x="223" y="279"/>
                    </a:lnTo>
                    <a:lnTo>
                      <a:pt x="254" y="270"/>
                    </a:lnTo>
                    <a:lnTo>
                      <a:pt x="270" y="251"/>
                    </a:lnTo>
                    <a:lnTo>
                      <a:pt x="282" y="223"/>
                    </a:lnTo>
                    <a:lnTo>
                      <a:pt x="288" y="203"/>
                    </a:lnTo>
                    <a:lnTo>
                      <a:pt x="294" y="176"/>
                    </a:lnTo>
                    <a:lnTo>
                      <a:pt x="299" y="137"/>
                    </a:lnTo>
                    <a:lnTo>
                      <a:pt x="299" y="108"/>
                    </a:lnTo>
                    <a:lnTo>
                      <a:pt x="305" y="76"/>
                    </a:lnTo>
                    <a:lnTo>
                      <a:pt x="318" y="56"/>
                    </a:lnTo>
                    <a:lnTo>
                      <a:pt x="324" y="24"/>
                    </a:lnTo>
                    <a:lnTo>
                      <a:pt x="324" y="0"/>
                    </a:lnTo>
                    <a:lnTo>
                      <a:pt x="313" y="32"/>
                    </a:lnTo>
                    <a:lnTo>
                      <a:pt x="288" y="66"/>
                    </a:lnTo>
                    <a:lnTo>
                      <a:pt x="282" y="90"/>
                    </a:lnTo>
                    <a:lnTo>
                      <a:pt x="270" y="123"/>
                    </a:lnTo>
                    <a:lnTo>
                      <a:pt x="265" y="160"/>
                    </a:lnTo>
                    <a:lnTo>
                      <a:pt x="259" y="179"/>
                    </a:lnTo>
                    <a:lnTo>
                      <a:pt x="242" y="203"/>
                    </a:lnTo>
                    <a:lnTo>
                      <a:pt x="223" y="218"/>
                    </a:lnTo>
                    <a:lnTo>
                      <a:pt x="200" y="226"/>
                    </a:lnTo>
                    <a:lnTo>
                      <a:pt x="177" y="231"/>
                    </a:lnTo>
                    <a:lnTo>
                      <a:pt x="147" y="236"/>
                    </a:lnTo>
                    <a:lnTo>
                      <a:pt x="118" y="241"/>
                    </a:lnTo>
                    <a:lnTo>
                      <a:pt x="95" y="251"/>
                    </a:lnTo>
                    <a:lnTo>
                      <a:pt x="70" y="265"/>
                    </a:lnTo>
                    <a:lnTo>
                      <a:pt x="59" y="279"/>
                    </a:lnTo>
                    <a:lnTo>
                      <a:pt x="42" y="294"/>
                    </a:lnTo>
                    <a:lnTo>
                      <a:pt x="36" y="312"/>
                    </a:lnTo>
                    <a:lnTo>
                      <a:pt x="25" y="331"/>
                    </a:lnTo>
                    <a:lnTo>
                      <a:pt x="13" y="341"/>
                    </a:lnTo>
                  </a:path>
                </a:pathLst>
              </a:custGeom>
              <a:solidFill>
                <a:srgbClr val="402000"/>
              </a:solidFill>
              <a:ln w="12700" cap="rnd">
                <a:noFill/>
                <a:round/>
                <a:headEnd/>
                <a:tailEnd/>
              </a:ln>
            </p:spPr>
            <p:txBody>
              <a:bodyPr>
                <a:prstTxWarp prst="textNoShape">
                  <a:avLst/>
                </a:prstTxWarp>
              </a:bodyPr>
              <a:lstStyle/>
              <a:p>
                <a:endParaRPr lang="en-US"/>
              </a:p>
            </p:txBody>
          </p:sp>
          <p:sp>
            <p:nvSpPr>
              <p:cNvPr id="30" name="Freeform 11"/>
              <p:cNvSpPr>
                <a:spLocks/>
              </p:cNvSpPr>
              <p:nvPr/>
            </p:nvSpPr>
            <p:spPr bwMode="auto">
              <a:xfrm>
                <a:off x="454" y="2682"/>
                <a:ext cx="652" cy="231"/>
              </a:xfrm>
              <a:custGeom>
                <a:avLst/>
                <a:gdLst>
                  <a:gd name="T0" fmla="*/ 640 w 1017"/>
                  <a:gd name="T1" fmla="*/ 54 h 265"/>
                  <a:gd name="T2" fmla="*/ 620 w 1017"/>
                  <a:gd name="T3" fmla="*/ 86 h 265"/>
                  <a:gd name="T4" fmla="*/ 587 w 1017"/>
                  <a:gd name="T5" fmla="*/ 106 h 265"/>
                  <a:gd name="T6" fmla="*/ 551 w 1017"/>
                  <a:gd name="T7" fmla="*/ 115 h 265"/>
                  <a:gd name="T8" fmla="*/ 516 w 1017"/>
                  <a:gd name="T9" fmla="*/ 136 h 265"/>
                  <a:gd name="T10" fmla="*/ 470 w 1017"/>
                  <a:gd name="T11" fmla="*/ 164 h 265"/>
                  <a:gd name="T12" fmla="*/ 401 w 1017"/>
                  <a:gd name="T13" fmla="*/ 164 h 265"/>
                  <a:gd name="T14" fmla="*/ 339 w 1017"/>
                  <a:gd name="T15" fmla="*/ 164 h 265"/>
                  <a:gd name="T16" fmla="*/ 308 w 1017"/>
                  <a:gd name="T17" fmla="*/ 177 h 265"/>
                  <a:gd name="T18" fmla="*/ 285 w 1017"/>
                  <a:gd name="T19" fmla="*/ 185 h 265"/>
                  <a:gd name="T20" fmla="*/ 282 w 1017"/>
                  <a:gd name="T21" fmla="*/ 173 h 265"/>
                  <a:gd name="T22" fmla="*/ 255 w 1017"/>
                  <a:gd name="T23" fmla="*/ 168 h 265"/>
                  <a:gd name="T24" fmla="*/ 196 w 1017"/>
                  <a:gd name="T25" fmla="*/ 185 h 265"/>
                  <a:gd name="T26" fmla="*/ 158 w 1017"/>
                  <a:gd name="T27" fmla="*/ 194 h 265"/>
                  <a:gd name="T28" fmla="*/ 165 w 1017"/>
                  <a:gd name="T29" fmla="*/ 219 h 265"/>
                  <a:gd name="T30" fmla="*/ 162 w 1017"/>
                  <a:gd name="T31" fmla="*/ 227 h 265"/>
                  <a:gd name="T32" fmla="*/ 151 w 1017"/>
                  <a:gd name="T33" fmla="*/ 214 h 265"/>
                  <a:gd name="T34" fmla="*/ 135 w 1017"/>
                  <a:gd name="T35" fmla="*/ 194 h 265"/>
                  <a:gd name="T36" fmla="*/ 108 w 1017"/>
                  <a:gd name="T37" fmla="*/ 197 h 265"/>
                  <a:gd name="T38" fmla="*/ 100 w 1017"/>
                  <a:gd name="T39" fmla="*/ 185 h 265"/>
                  <a:gd name="T40" fmla="*/ 65 w 1017"/>
                  <a:gd name="T41" fmla="*/ 185 h 265"/>
                  <a:gd name="T42" fmla="*/ 35 w 1017"/>
                  <a:gd name="T43" fmla="*/ 189 h 265"/>
                  <a:gd name="T44" fmla="*/ 12 w 1017"/>
                  <a:gd name="T45" fmla="*/ 197 h 265"/>
                  <a:gd name="T46" fmla="*/ 15 w 1017"/>
                  <a:gd name="T47" fmla="*/ 189 h 265"/>
                  <a:gd name="T48" fmla="*/ 8 w 1017"/>
                  <a:gd name="T49" fmla="*/ 177 h 265"/>
                  <a:gd name="T50" fmla="*/ 54 w 1017"/>
                  <a:gd name="T51" fmla="*/ 173 h 265"/>
                  <a:gd name="T52" fmla="*/ 112 w 1017"/>
                  <a:gd name="T53" fmla="*/ 168 h 265"/>
                  <a:gd name="T54" fmla="*/ 158 w 1017"/>
                  <a:gd name="T55" fmla="*/ 168 h 265"/>
                  <a:gd name="T56" fmla="*/ 185 w 1017"/>
                  <a:gd name="T57" fmla="*/ 164 h 265"/>
                  <a:gd name="T58" fmla="*/ 227 w 1017"/>
                  <a:gd name="T59" fmla="*/ 148 h 265"/>
                  <a:gd name="T60" fmla="*/ 285 w 1017"/>
                  <a:gd name="T61" fmla="*/ 140 h 265"/>
                  <a:gd name="T62" fmla="*/ 332 w 1017"/>
                  <a:gd name="T63" fmla="*/ 136 h 265"/>
                  <a:gd name="T64" fmla="*/ 397 w 1017"/>
                  <a:gd name="T65" fmla="*/ 136 h 265"/>
                  <a:gd name="T66" fmla="*/ 444 w 1017"/>
                  <a:gd name="T67" fmla="*/ 136 h 265"/>
                  <a:gd name="T68" fmla="*/ 470 w 1017"/>
                  <a:gd name="T69" fmla="*/ 124 h 265"/>
                  <a:gd name="T70" fmla="*/ 501 w 1017"/>
                  <a:gd name="T71" fmla="*/ 111 h 265"/>
                  <a:gd name="T72" fmla="*/ 551 w 1017"/>
                  <a:gd name="T73" fmla="*/ 91 h 265"/>
                  <a:gd name="T74" fmla="*/ 562 w 1017"/>
                  <a:gd name="T75" fmla="*/ 75 h 265"/>
                  <a:gd name="T76" fmla="*/ 587 w 1017"/>
                  <a:gd name="T77" fmla="*/ 58 h 265"/>
                  <a:gd name="T78" fmla="*/ 612 w 1017"/>
                  <a:gd name="T79" fmla="*/ 37 h 265"/>
                  <a:gd name="T80" fmla="*/ 640 w 1017"/>
                  <a:gd name="T81" fmla="*/ 16 h 265"/>
                  <a:gd name="T82" fmla="*/ 648 w 1017"/>
                  <a:gd name="T83" fmla="*/ 29 h 26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17"/>
                  <a:gd name="T127" fmla="*/ 0 h 265"/>
                  <a:gd name="T128" fmla="*/ 1017 w 1017"/>
                  <a:gd name="T129" fmla="*/ 265 h 26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17" h="265">
                    <a:moveTo>
                      <a:pt x="1010" y="33"/>
                    </a:moveTo>
                    <a:lnTo>
                      <a:pt x="998" y="62"/>
                    </a:lnTo>
                    <a:lnTo>
                      <a:pt x="986" y="86"/>
                    </a:lnTo>
                    <a:lnTo>
                      <a:pt x="967" y="99"/>
                    </a:lnTo>
                    <a:lnTo>
                      <a:pt x="950" y="113"/>
                    </a:lnTo>
                    <a:lnTo>
                      <a:pt x="915" y="122"/>
                    </a:lnTo>
                    <a:lnTo>
                      <a:pt x="884" y="127"/>
                    </a:lnTo>
                    <a:lnTo>
                      <a:pt x="860" y="132"/>
                    </a:lnTo>
                    <a:lnTo>
                      <a:pt x="830" y="142"/>
                    </a:lnTo>
                    <a:lnTo>
                      <a:pt x="805" y="156"/>
                    </a:lnTo>
                    <a:lnTo>
                      <a:pt x="776" y="170"/>
                    </a:lnTo>
                    <a:lnTo>
                      <a:pt x="733" y="188"/>
                    </a:lnTo>
                    <a:lnTo>
                      <a:pt x="674" y="188"/>
                    </a:lnTo>
                    <a:lnTo>
                      <a:pt x="625" y="188"/>
                    </a:lnTo>
                    <a:lnTo>
                      <a:pt x="565" y="188"/>
                    </a:lnTo>
                    <a:lnTo>
                      <a:pt x="529" y="188"/>
                    </a:lnTo>
                    <a:lnTo>
                      <a:pt x="498" y="193"/>
                    </a:lnTo>
                    <a:lnTo>
                      <a:pt x="481" y="203"/>
                    </a:lnTo>
                    <a:lnTo>
                      <a:pt x="457" y="217"/>
                    </a:lnTo>
                    <a:lnTo>
                      <a:pt x="445" y="212"/>
                    </a:lnTo>
                    <a:lnTo>
                      <a:pt x="432" y="212"/>
                    </a:lnTo>
                    <a:lnTo>
                      <a:pt x="440" y="198"/>
                    </a:lnTo>
                    <a:lnTo>
                      <a:pt x="426" y="193"/>
                    </a:lnTo>
                    <a:lnTo>
                      <a:pt x="397" y="193"/>
                    </a:lnTo>
                    <a:lnTo>
                      <a:pt x="342" y="203"/>
                    </a:lnTo>
                    <a:lnTo>
                      <a:pt x="306" y="212"/>
                    </a:lnTo>
                    <a:lnTo>
                      <a:pt x="264" y="217"/>
                    </a:lnTo>
                    <a:lnTo>
                      <a:pt x="247" y="222"/>
                    </a:lnTo>
                    <a:lnTo>
                      <a:pt x="247" y="231"/>
                    </a:lnTo>
                    <a:lnTo>
                      <a:pt x="258" y="251"/>
                    </a:lnTo>
                    <a:lnTo>
                      <a:pt x="264" y="264"/>
                    </a:lnTo>
                    <a:lnTo>
                      <a:pt x="252" y="260"/>
                    </a:lnTo>
                    <a:lnTo>
                      <a:pt x="240" y="264"/>
                    </a:lnTo>
                    <a:lnTo>
                      <a:pt x="235" y="246"/>
                    </a:lnTo>
                    <a:lnTo>
                      <a:pt x="228" y="231"/>
                    </a:lnTo>
                    <a:lnTo>
                      <a:pt x="211" y="222"/>
                    </a:lnTo>
                    <a:lnTo>
                      <a:pt x="186" y="222"/>
                    </a:lnTo>
                    <a:lnTo>
                      <a:pt x="168" y="226"/>
                    </a:lnTo>
                    <a:lnTo>
                      <a:pt x="174" y="217"/>
                    </a:lnTo>
                    <a:lnTo>
                      <a:pt x="156" y="212"/>
                    </a:lnTo>
                    <a:lnTo>
                      <a:pt x="139" y="212"/>
                    </a:lnTo>
                    <a:lnTo>
                      <a:pt x="101" y="212"/>
                    </a:lnTo>
                    <a:lnTo>
                      <a:pt x="73" y="217"/>
                    </a:lnTo>
                    <a:lnTo>
                      <a:pt x="54" y="217"/>
                    </a:lnTo>
                    <a:lnTo>
                      <a:pt x="35" y="231"/>
                    </a:lnTo>
                    <a:lnTo>
                      <a:pt x="18" y="226"/>
                    </a:lnTo>
                    <a:lnTo>
                      <a:pt x="0" y="236"/>
                    </a:lnTo>
                    <a:lnTo>
                      <a:pt x="23" y="217"/>
                    </a:lnTo>
                    <a:lnTo>
                      <a:pt x="35" y="203"/>
                    </a:lnTo>
                    <a:lnTo>
                      <a:pt x="12" y="203"/>
                    </a:lnTo>
                    <a:lnTo>
                      <a:pt x="47" y="193"/>
                    </a:lnTo>
                    <a:lnTo>
                      <a:pt x="84" y="198"/>
                    </a:lnTo>
                    <a:lnTo>
                      <a:pt x="132" y="198"/>
                    </a:lnTo>
                    <a:lnTo>
                      <a:pt x="174" y="193"/>
                    </a:lnTo>
                    <a:lnTo>
                      <a:pt x="204" y="193"/>
                    </a:lnTo>
                    <a:lnTo>
                      <a:pt x="247" y="193"/>
                    </a:lnTo>
                    <a:lnTo>
                      <a:pt x="264" y="193"/>
                    </a:lnTo>
                    <a:lnTo>
                      <a:pt x="289" y="188"/>
                    </a:lnTo>
                    <a:lnTo>
                      <a:pt x="313" y="180"/>
                    </a:lnTo>
                    <a:lnTo>
                      <a:pt x="354" y="170"/>
                    </a:lnTo>
                    <a:lnTo>
                      <a:pt x="414" y="161"/>
                    </a:lnTo>
                    <a:lnTo>
                      <a:pt x="445" y="161"/>
                    </a:lnTo>
                    <a:lnTo>
                      <a:pt x="487" y="161"/>
                    </a:lnTo>
                    <a:lnTo>
                      <a:pt x="518" y="156"/>
                    </a:lnTo>
                    <a:lnTo>
                      <a:pt x="576" y="156"/>
                    </a:lnTo>
                    <a:lnTo>
                      <a:pt x="619" y="156"/>
                    </a:lnTo>
                    <a:lnTo>
                      <a:pt x="661" y="156"/>
                    </a:lnTo>
                    <a:lnTo>
                      <a:pt x="692" y="156"/>
                    </a:lnTo>
                    <a:lnTo>
                      <a:pt x="710" y="147"/>
                    </a:lnTo>
                    <a:lnTo>
                      <a:pt x="733" y="142"/>
                    </a:lnTo>
                    <a:lnTo>
                      <a:pt x="752" y="142"/>
                    </a:lnTo>
                    <a:lnTo>
                      <a:pt x="781" y="127"/>
                    </a:lnTo>
                    <a:lnTo>
                      <a:pt x="823" y="113"/>
                    </a:lnTo>
                    <a:lnTo>
                      <a:pt x="860" y="104"/>
                    </a:lnTo>
                    <a:lnTo>
                      <a:pt x="866" y="89"/>
                    </a:lnTo>
                    <a:lnTo>
                      <a:pt x="877" y="86"/>
                    </a:lnTo>
                    <a:lnTo>
                      <a:pt x="903" y="76"/>
                    </a:lnTo>
                    <a:lnTo>
                      <a:pt x="915" y="66"/>
                    </a:lnTo>
                    <a:lnTo>
                      <a:pt x="932" y="57"/>
                    </a:lnTo>
                    <a:lnTo>
                      <a:pt x="955" y="42"/>
                    </a:lnTo>
                    <a:lnTo>
                      <a:pt x="981" y="28"/>
                    </a:lnTo>
                    <a:lnTo>
                      <a:pt x="998" y="18"/>
                    </a:lnTo>
                    <a:lnTo>
                      <a:pt x="1016" y="0"/>
                    </a:lnTo>
                    <a:lnTo>
                      <a:pt x="1010" y="33"/>
                    </a:lnTo>
                  </a:path>
                </a:pathLst>
              </a:custGeom>
              <a:solidFill>
                <a:srgbClr val="402000"/>
              </a:solidFill>
              <a:ln w="12700" cap="rnd">
                <a:noFill/>
                <a:round/>
                <a:headEnd/>
                <a:tailEnd/>
              </a:ln>
            </p:spPr>
            <p:txBody>
              <a:bodyPr>
                <a:prstTxWarp prst="textNoShape">
                  <a:avLst/>
                </a:prstTxWarp>
              </a:bodyPr>
              <a:lstStyle/>
              <a:p>
                <a:endParaRPr lang="en-US"/>
              </a:p>
            </p:txBody>
          </p:sp>
          <p:sp>
            <p:nvSpPr>
              <p:cNvPr id="31" name="Freeform 12"/>
              <p:cNvSpPr>
                <a:spLocks/>
              </p:cNvSpPr>
              <p:nvPr/>
            </p:nvSpPr>
            <p:spPr bwMode="auto">
              <a:xfrm>
                <a:off x="1182" y="2570"/>
                <a:ext cx="13" cy="183"/>
              </a:xfrm>
              <a:custGeom>
                <a:avLst/>
                <a:gdLst>
                  <a:gd name="T0" fmla="*/ 5 w 20"/>
                  <a:gd name="T1" fmla="*/ 182 h 210"/>
                  <a:gd name="T2" fmla="*/ 0 w 20"/>
                  <a:gd name="T3" fmla="*/ 150 h 210"/>
                  <a:gd name="T4" fmla="*/ 0 w 20"/>
                  <a:gd name="T5" fmla="*/ 125 h 210"/>
                  <a:gd name="T6" fmla="*/ 0 w 20"/>
                  <a:gd name="T7" fmla="*/ 100 h 210"/>
                  <a:gd name="T8" fmla="*/ 2 w 20"/>
                  <a:gd name="T9" fmla="*/ 69 h 210"/>
                  <a:gd name="T10" fmla="*/ 5 w 20"/>
                  <a:gd name="T11" fmla="*/ 29 h 210"/>
                  <a:gd name="T12" fmla="*/ 5 w 20"/>
                  <a:gd name="T13" fmla="*/ 0 h 210"/>
                  <a:gd name="T14" fmla="*/ 10 w 20"/>
                  <a:gd name="T15" fmla="*/ 4 h 210"/>
                  <a:gd name="T16" fmla="*/ 10 w 20"/>
                  <a:gd name="T17" fmla="*/ 24 h 210"/>
                  <a:gd name="T18" fmla="*/ 12 w 20"/>
                  <a:gd name="T19" fmla="*/ 61 h 210"/>
                  <a:gd name="T20" fmla="*/ 10 w 20"/>
                  <a:gd name="T21" fmla="*/ 89 h 210"/>
                  <a:gd name="T22" fmla="*/ 8 w 20"/>
                  <a:gd name="T23" fmla="*/ 125 h 210"/>
                  <a:gd name="T24" fmla="*/ 8 w 20"/>
                  <a:gd name="T25" fmla="*/ 146 h 210"/>
                  <a:gd name="T26" fmla="*/ 8 w 20"/>
                  <a:gd name="T27" fmla="*/ 166 h 210"/>
                  <a:gd name="T28" fmla="*/ 5 w 20"/>
                  <a:gd name="T29" fmla="*/ 182 h 2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210"/>
                  <a:gd name="T47" fmla="*/ 20 w 20"/>
                  <a:gd name="T48" fmla="*/ 210 h 2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210">
                    <a:moveTo>
                      <a:pt x="8" y="209"/>
                    </a:moveTo>
                    <a:lnTo>
                      <a:pt x="0" y="172"/>
                    </a:lnTo>
                    <a:lnTo>
                      <a:pt x="0" y="144"/>
                    </a:lnTo>
                    <a:lnTo>
                      <a:pt x="0" y="115"/>
                    </a:lnTo>
                    <a:lnTo>
                      <a:pt x="3" y="79"/>
                    </a:lnTo>
                    <a:lnTo>
                      <a:pt x="8" y="33"/>
                    </a:lnTo>
                    <a:lnTo>
                      <a:pt x="8" y="0"/>
                    </a:lnTo>
                    <a:lnTo>
                      <a:pt x="16" y="5"/>
                    </a:lnTo>
                    <a:lnTo>
                      <a:pt x="16" y="28"/>
                    </a:lnTo>
                    <a:lnTo>
                      <a:pt x="19" y="70"/>
                    </a:lnTo>
                    <a:lnTo>
                      <a:pt x="16" y="102"/>
                    </a:lnTo>
                    <a:lnTo>
                      <a:pt x="12" y="144"/>
                    </a:lnTo>
                    <a:lnTo>
                      <a:pt x="12" y="167"/>
                    </a:lnTo>
                    <a:lnTo>
                      <a:pt x="12" y="190"/>
                    </a:lnTo>
                    <a:lnTo>
                      <a:pt x="8" y="209"/>
                    </a:lnTo>
                  </a:path>
                </a:pathLst>
              </a:custGeom>
              <a:solidFill>
                <a:srgbClr val="402000"/>
              </a:solidFill>
              <a:ln w="12700" cap="rnd">
                <a:noFill/>
                <a:round/>
                <a:headEnd/>
                <a:tailEnd/>
              </a:ln>
            </p:spPr>
            <p:txBody>
              <a:bodyPr>
                <a:prstTxWarp prst="textNoShape">
                  <a:avLst/>
                </a:prstTxWarp>
              </a:bodyPr>
              <a:lstStyle/>
              <a:p>
                <a:endParaRPr lang="en-US"/>
              </a:p>
            </p:txBody>
          </p:sp>
          <p:sp>
            <p:nvSpPr>
              <p:cNvPr id="32" name="Freeform 13"/>
              <p:cNvSpPr>
                <a:spLocks/>
              </p:cNvSpPr>
              <p:nvPr/>
            </p:nvSpPr>
            <p:spPr bwMode="auto">
              <a:xfrm>
                <a:off x="1172" y="2595"/>
                <a:ext cx="5" cy="91"/>
              </a:xfrm>
              <a:custGeom>
                <a:avLst/>
                <a:gdLst>
                  <a:gd name="T0" fmla="*/ 0 w 8"/>
                  <a:gd name="T1" fmla="*/ 0 h 104"/>
                  <a:gd name="T2" fmla="*/ 0 w 8"/>
                  <a:gd name="T3" fmla="*/ 27 h 104"/>
                  <a:gd name="T4" fmla="*/ 0 w 8"/>
                  <a:gd name="T5" fmla="*/ 54 h 104"/>
                  <a:gd name="T6" fmla="*/ 0 w 8"/>
                  <a:gd name="T7" fmla="*/ 67 h 104"/>
                  <a:gd name="T8" fmla="*/ 1 w 8"/>
                  <a:gd name="T9" fmla="*/ 78 h 104"/>
                  <a:gd name="T10" fmla="*/ 1 w 8"/>
                  <a:gd name="T11" fmla="*/ 90 h 104"/>
                  <a:gd name="T12" fmla="*/ 3 w 8"/>
                  <a:gd name="T13" fmla="*/ 74 h 104"/>
                  <a:gd name="T14" fmla="*/ 3 w 8"/>
                  <a:gd name="T15" fmla="*/ 67 h 104"/>
                  <a:gd name="T16" fmla="*/ 4 w 8"/>
                  <a:gd name="T17" fmla="*/ 51 h 104"/>
                  <a:gd name="T18" fmla="*/ 4 w 8"/>
                  <a:gd name="T19" fmla="*/ 15 h 104"/>
                  <a:gd name="T20" fmla="*/ 0 w 8"/>
                  <a:gd name="T21" fmla="*/ 0 h 1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104"/>
                  <a:gd name="T35" fmla="*/ 8 w 8"/>
                  <a:gd name="T36" fmla="*/ 104 h 10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104">
                    <a:moveTo>
                      <a:pt x="0" y="0"/>
                    </a:moveTo>
                    <a:lnTo>
                      <a:pt x="0" y="31"/>
                    </a:lnTo>
                    <a:lnTo>
                      <a:pt x="0" y="62"/>
                    </a:lnTo>
                    <a:lnTo>
                      <a:pt x="0" y="76"/>
                    </a:lnTo>
                    <a:lnTo>
                      <a:pt x="2" y="89"/>
                    </a:lnTo>
                    <a:lnTo>
                      <a:pt x="2" y="103"/>
                    </a:lnTo>
                    <a:lnTo>
                      <a:pt x="5" y="84"/>
                    </a:lnTo>
                    <a:lnTo>
                      <a:pt x="5" y="76"/>
                    </a:lnTo>
                    <a:lnTo>
                      <a:pt x="7" y="58"/>
                    </a:lnTo>
                    <a:lnTo>
                      <a:pt x="7" y="17"/>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33" name="Freeform 14"/>
              <p:cNvSpPr>
                <a:spLocks/>
              </p:cNvSpPr>
              <p:nvPr/>
            </p:nvSpPr>
            <p:spPr bwMode="auto">
              <a:xfrm>
                <a:off x="1136" y="2645"/>
                <a:ext cx="9" cy="73"/>
              </a:xfrm>
              <a:custGeom>
                <a:avLst/>
                <a:gdLst>
                  <a:gd name="T0" fmla="*/ 8 w 14"/>
                  <a:gd name="T1" fmla="*/ 0 h 84"/>
                  <a:gd name="T2" fmla="*/ 5 w 14"/>
                  <a:gd name="T3" fmla="*/ 15 h 84"/>
                  <a:gd name="T4" fmla="*/ 3 w 14"/>
                  <a:gd name="T5" fmla="*/ 30 h 84"/>
                  <a:gd name="T6" fmla="*/ 0 w 14"/>
                  <a:gd name="T7" fmla="*/ 50 h 84"/>
                  <a:gd name="T8" fmla="*/ 0 w 14"/>
                  <a:gd name="T9" fmla="*/ 72 h 84"/>
                  <a:gd name="T10" fmla="*/ 5 w 14"/>
                  <a:gd name="T11" fmla="*/ 45 h 84"/>
                  <a:gd name="T12" fmla="*/ 6 w 14"/>
                  <a:gd name="T13" fmla="*/ 30 h 84"/>
                  <a:gd name="T14" fmla="*/ 8 w 14"/>
                  <a:gd name="T15" fmla="*/ 0 h 84"/>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84"/>
                  <a:gd name="T26" fmla="*/ 14 w 14"/>
                  <a:gd name="T27" fmla="*/ 84 h 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84">
                    <a:moveTo>
                      <a:pt x="13" y="0"/>
                    </a:moveTo>
                    <a:lnTo>
                      <a:pt x="7" y="17"/>
                    </a:lnTo>
                    <a:lnTo>
                      <a:pt x="4" y="35"/>
                    </a:lnTo>
                    <a:lnTo>
                      <a:pt x="0" y="57"/>
                    </a:lnTo>
                    <a:lnTo>
                      <a:pt x="0" y="83"/>
                    </a:lnTo>
                    <a:lnTo>
                      <a:pt x="7" y="52"/>
                    </a:lnTo>
                    <a:lnTo>
                      <a:pt x="10" y="35"/>
                    </a:lnTo>
                    <a:lnTo>
                      <a:pt x="13" y="0"/>
                    </a:lnTo>
                  </a:path>
                </a:pathLst>
              </a:custGeom>
              <a:solidFill>
                <a:srgbClr val="402000"/>
              </a:solidFill>
              <a:ln w="12700" cap="rnd">
                <a:noFill/>
                <a:round/>
                <a:headEnd/>
                <a:tailEnd/>
              </a:ln>
            </p:spPr>
            <p:txBody>
              <a:bodyPr>
                <a:prstTxWarp prst="textNoShape">
                  <a:avLst/>
                </a:prstTxWarp>
              </a:bodyPr>
              <a:lstStyle/>
              <a:p>
                <a:endParaRPr lang="en-US"/>
              </a:p>
            </p:txBody>
          </p:sp>
          <p:sp>
            <p:nvSpPr>
              <p:cNvPr id="34" name="Freeform 15"/>
              <p:cNvSpPr>
                <a:spLocks/>
              </p:cNvSpPr>
              <p:nvPr/>
            </p:nvSpPr>
            <p:spPr bwMode="auto">
              <a:xfrm>
                <a:off x="1113" y="2586"/>
                <a:ext cx="16" cy="87"/>
              </a:xfrm>
              <a:custGeom>
                <a:avLst/>
                <a:gdLst>
                  <a:gd name="T0" fmla="*/ 15 w 26"/>
                  <a:gd name="T1" fmla="*/ 23 h 100"/>
                  <a:gd name="T2" fmla="*/ 13 w 26"/>
                  <a:gd name="T3" fmla="*/ 44 h 100"/>
                  <a:gd name="T4" fmla="*/ 8 w 26"/>
                  <a:gd name="T5" fmla="*/ 51 h 100"/>
                  <a:gd name="T6" fmla="*/ 2 w 26"/>
                  <a:gd name="T7" fmla="*/ 75 h 100"/>
                  <a:gd name="T8" fmla="*/ 0 w 26"/>
                  <a:gd name="T9" fmla="*/ 86 h 100"/>
                  <a:gd name="T10" fmla="*/ 2 w 26"/>
                  <a:gd name="T11" fmla="*/ 70 h 100"/>
                  <a:gd name="T12" fmla="*/ 2 w 26"/>
                  <a:gd name="T13" fmla="*/ 51 h 100"/>
                  <a:gd name="T14" fmla="*/ 6 w 26"/>
                  <a:gd name="T15" fmla="*/ 32 h 100"/>
                  <a:gd name="T16" fmla="*/ 10 w 26"/>
                  <a:gd name="T17" fmla="*/ 16 h 100"/>
                  <a:gd name="T18" fmla="*/ 10 w 26"/>
                  <a:gd name="T19" fmla="*/ 0 h 100"/>
                  <a:gd name="T20" fmla="*/ 15 w 26"/>
                  <a:gd name="T21" fmla="*/ 23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100"/>
                  <a:gd name="T35" fmla="*/ 26 w 26"/>
                  <a:gd name="T36" fmla="*/ 100 h 1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100">
                    <a:moveTo>
                      <a:pt x="25" y="27"/>
                    </a:moveTo>
                    <a:lnTo>
                      <a:pt x="21" y="50"/>
                    </a:lnTo>
                    <a:lnTo>
                      <a:pt x="13" y="59"/>
                    </a:lnTo>
                    <a:lnTo>
                      <a:pt x="4" y="86"/>
                    </a:lnTo>
                    <a:lnTo>
                      <a:pt x="0" y="99"/>
                    </a:lnTo>
                    <a:lnTo>
                      <a:pt x="4" y="81"/>
                    </a:lnTo>
                    <a:lnTo>
                      <a:pt x="4" y="59"/>
                    </a:lnTo>
                    <a:lnTo>
                      <a:pt x="9" y="37"/>
                    </a:lnTo>
                    <a:lnTo>
                      <a:pt x="16" y="18"/>
                    </a:lnTo>
                    <a:lnTo>
                      <a:pt x="16" y="0"/>
                    </a:lnTo>
                    <a:lnTo>
                      <a:pt x="25" y="27"/>
                    </a:lnTo>
                  </a:path>
                </a:pathLst>
              </a:custGeom>
              <a:solidFill>
                <a:srgbClr val="402000"/>
              </a:solidFill>
              <a:ln w="12700" cap="rnd">
                <a:noFill/>
                <a:round/>
                <a:headEnd/>
                <a:tailEnd/>
              </a:ln>
            </p:spPr>
            <p:txBody>
              <a:bodyPr>
                <a:prstTxWarp prst="textNoShape">
                  <a:avLst/>
                </a:prstTxWarp>
              </a:bodyPr>
              <a:lstStyle/>
              <a:p>
                <a:endParaRPr lang="en-US"/>
              </a:p>
            </p:txBody>
          </p:sp>
          <p:sp>
            <p:nvSpPr>
              <p:cNvPr id="35" name="Freeform 16"/>
              <p:cNvSpPr>
                <a:spLocks/>
              </p:cNvSpPr>
              <p:nvPr/>
            </p:nvSpPr>
            <p:spPr bwMode="auto">
              <a:xfrm>
                <a:off x="1250" y="2547"/>
                <a:ext cx="4" cy="139"/>
              </a:xfrm>
              <a:custGeom>
                <a:avLst/>
                <a:gdLst>
                  <a:gd name="T0" fmla="*/ 1 w 6"/>
                  <a:gd name="T1" fmla="*/ 138 h 159"/>
                  <a:gd name="T2" fmla="*/ 0 w 6"/>
                  <a:gd name="T3" fmla="*/ 110 h 159"/>
                  <a:gd name="T4" fmla="*/ 0 w 6"/>
                  <a:gd name="T5" fmla="*/ 78 h 159"/>
                  <a:gd name="T6" fmla="*/ 1 w 6"/>
                  <a:gd name="T7" fmla="*/ 53 h 159"/>
                  <a:gd name="T8" fmla="*/ 1 w 6"/>
                  <a:gd name="T9" fmla="*/ 24 h 159"/>
                  <a:gd name="T10" fmla="*/ 2 w 6"/>
                  <a:gd name="T11" fmla="*/ 0 h 159"/>
                  <a:gd name="T12" fmla="*/ 3 w 6"/>
                  <a:gd name="T13" fmla="*/ 9 h 159"/>
                  <a:gd name="T14" fmla="*/ 3 w 6"/>
                  <a:gd name="T15" fmla="*/ 37 h 159"/>
                  <a:gd name="T16" fmla="*/ 2 w 6"/>
                  <a:gd name="T17" fmla="*/ 60 h 159"/>
                  <a:gd name="T18" fmla="*/ 2 w 6"/>
                  <a:gd name="T19" fmla="*/ 78 h 159"/>
                  <a:gd name="T20" fmla="*/ 1 w 6"/>
                  <a:gd name="T21" fmla="*/ 97 h 159"/>
                  <a:gd name="T22" fmla="*/ 2 w 6"/>
                  <a:gd name="T23" fmla="*/ 122 h 159"/>
                  <a:gd name="T24" fmla="*/ 1 w 6"/>
                  <a:gd name="T25" fmla="*/ 138 h 1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
                  <a:gd name="T40" fmla="*/ 0 h 159"/>
                  <a:gd name="T41" fmla="*/ 6 w 6"/>
                  <a:gd name="T42" fmla="*/ 159 h 1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 h="159">
                    <a:moveTo>
                      <a:pt x="2" y="158"/>
                    </a:moveTo>
                    <a:lnTo>
                      <a:pt x="0" y="126"/>
                    </a:lnTo>
                    <a:lnTo>
                      <a:pt x="0" y="89"/>
                    </a:lnTo>
                    <a:lnTo>
                      <a:pt x="2" y="61"/>
                    </a:lnTo>
                    <a:lnTo>
                      <a:pt x="2" y="28"/>
                    </a:lnTo>
                    <a:lnTo>
                      <a:pt x="3" y="0"/>
                    </a:lnTo>
                    <a:lnTo>
                      <a:pt x="5" y="10"/>
                    </a:lnTo>
                    <a:lnTo>
                      <a:pt x="5" y="42"/>
                    </a:lnTo>
                    <a:lnTo>
                      <a:pt x="3" y="69"/>
                    </a:lnTo>
                    <a:lnTo>
                      <a:pt x="3" y="89"/>
                    </a:lnTo>
                    <a:lnTo>
                      <a:pt x="2" y="111"/>
                    </a:lnTo>
                    <a:lnTo>
                      <a:pt x="3" y="139"/>
                    </a:lnTo>
                    <a:lnTo>
                      <a:pt x="2" y="158"/>
                    </a:lnTo>
                  </a:path>
                </a:pathLst>
              </a:custGeom>
              <a:solidFill>
                <a:srgbClr val="402000"/>
              </a:solidFill>
              <a:ln w="12700" cap="rnd">
                <a:noFill/>
                <a:round/>
                <a:headEnd/>
                <a:tailEnd/>
              </a:ln>
            </p:spPr>
            <p:txBody>
              <a:bodyPr>
                <a:prstTxWarp prst="textNoShape">
                  <a:avLst/>
                </a:prstTxWarp>
              </a:bodyPr>
              <a:lstStyle/>
              <a:p>
                <a:endParaRPr lang="en-US"/>
              </a:p>
            </p:txBody>
          </p:sp>
          <p:sp>
            <p:nvSpPr>
              <p:cNvPr id="36" name="Freeform 17"/>
              <p:cNvSpPr>
                <a:spLocks/>
              </p:cNvSpPr>
              <p:nvPr/>
            </p:nvSpPr>
            <p:spPr bwMode="auto">
              <a:xfrm>
                <a:off x="1264" y="2444"/>
                <a:ext cx="13" cy="208"/>
              </a:xfrm>
              <a:custGeom>
                <a:avLst/>
                <a:gdLst>
                  <a:gd name="T0" fmla="*/ 3 w 20"/>
                  <a:gd name="T1" fmla="*/ 207 h 239"/>
                  <a:gd name="T2" fmla="*/ 5 w 20"/>
                  <a:gd name="T3" fmla="*/ 175 h 239"/>
                  <a:gd name="T4" fmla="*/ 8 w 20"/>
                  <a:gd name="T5" fmla="*/ 146 h 239"/>
                  <a:gd name="T6" fmla="*/ 5 w 20"/>
                  <a:gd name="T7" fmla="*/ 117 h 239"/>
                  <a:gd name="T8" fmla="*/ 3 w 20"/>
                  <a:gd name="T9" fmla="*/ 94 h 239"/>
                  <a:gd name="T10" fmla="*/ 5 w 20"/>
                  <a:gd name="T11" fmla="*/ 70 h 239"/>
                  <a:gd name="T12" fmla="*/ 3 w 20"/>
                  <a:gd name="T13" fmla="*/ 49 h 239"/>
                  <a:gd name="T14" fmla="*/ 3 w 20"/>
                  <a:gd name="T15" fmla="*/ 24 h 239"/>
                  <a:gd name="T16" fmla="*/ 0 w 20"/>
                  <a:gd name="T17" fmla="*/ 0 h 239"/>
                  <a:gd name="T18" fmla="*/ 8 w 20"/>
                  <a:gd name="T19" fmla="*/ 20 h 239"/>
                  <a:gd name="T20" fmla="*/ 8 w 20"/>
                  <a:gd name="T21" fmla="*/ 40 h 239"/>
                  <a:gd name="T22" fmla="*/ 10 w 20"/>
                  <a:gd name="T23" fmla="*/ 61 h 239"/>
                  <a:gd name="T24" fmla="*/ 10 w 20"/>
                  <a:gd name="T25" fmla="*/ 77 h 239"/>
                  <a:gd name="T26" fmla="*/ 10 w 20"/>
                  <a:gd name="T27" fmla="*/ 97 h 239"/>
                  <a:gd name="T28" fmla="*/ 10 w 20"/>
                  <a:gd name="T29" fmla="*/ 117 h 239"/>
                  <a:gd name="T30" fmla="*/ 12 w 20"/>
                  <a:gd name="T31" fmla="*/ 134 h 239"/>
                  <a:gd name="T32" fmla="*/ 12 w 20"/>
                  <a:gd name="T33" fmla="*/ 158 h 239"/>
                  <a:gd name="T34" fmla="*/ 8 w 20"/>
                  <a:gd name="T35" fmla="*/ 171 h 239"/>
                  <a:gd name="T36" fmla="*/ 3 w 20"/>
                  <a:gd name="T37" fmla="*/ 207 h 2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239"/>
                  <a:gd name="T59" fmla="*/ 20 w 20"/>
                  <a:gd name="T60" fmla="*/ 239 h 23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239">
                    <a:moveTo>
                      <a:pt x="4" y="238"/>
                    </a:moveTo>
                    <a:lnTo>
                      <a:pt x="7" y="201"/>
                    </a:lnTo>
                    <a:lnTo>
                      <a:pt x="12" y="168"/>
                    </a:lnTo>
                    <a:lnTo>
                      <a:pt x="7" y="135"/>
                    </a:lnTo>
                    <a:lnTo>
                      <a:pt x="4" y="108"/>
                    </a:lnTo>
                    <a:lnTo>
                      <a:pt x="7" y="80"/>
                    </a:lnTo>
                    <a:lnTo>
                      <a:pt x="4" y="56"/>
                    </a:lnTo>
                    <a:lnTo>
                      <a:pt x="4" y="28"/>
                    </a:lnTo>
                    <a:lnTo>
                      <a:pt x="0" y="0"/>
                    </a:lnTo>
                    <a:lnTo>
                      <a:pt x="12" y="23"/>
                    </a:lnTo>
                    <a:lnTo>
                      <a:pt x="12" y="46"/>
                    </a:lnTo>
                    <a:lnTo>
                      <a:pt x="15" y="70"/>
                    </a:lnTo>
                    <a:lnTo>
                      <a:pt x="15" y="89"/>
                    </a:lnTo>
                    <a:lnTo>
                      <a:pt x="15" y="112"/>
                    </a:lnTo>
                    <a:lnTo>
                      <a:pt x="15" y="135"/>
                    </a:lnTo>
                    <a:lnTo>
                      <a:pt x="19" y="154"/>
                    </a:lnTo>
                    <a:lnTo>
                      <a:pt x="19" y="182"/>
                    </a:lnTo>
                    <a:lnTo>
                      <a:pt x="12" y="196"/>
                    </a:lnTo>
                    <a:lnTo>
                      <a:pt x="4" y="238"/>
                    </a:lnTo>
                  </a:path>
                </a:pathLst>
              </a:custGeom>
              <a:solidFill>
                <a:srgbClr val="402000"/>
              </a:solidFill>
              <a:ln w="12700" cap="rnd">
                <a:noFill/>
                <a:round/>
                <a:headEnd/>
                <a:tailEnd/>
              </a:ln>
            </p:spPr>
            <p:txBody>
              <a:bodyPr>
                <a:prstTxWarp prst="textNoShape">
                  <a:avLst/>
                </a:prstTxWarp>
              </a:bodyPr>
              <a:lstStyle/>
              <a:p>
                <a:endParaRPr lang="en-US"/>
              </a:p>
            </p:txBody>
          </p:sp>
          <p:sp>
            <p:nvSpPr>
              <p:cNvPr id="37" name="Freeform 18"/>
              <p:cNvSpPr>
                <a:spLocks/>
              </p:cNvSpPr>
              <p:nvPr/>
            </p:nvSpPr>
            <p:spPr bwMode="auto">
              <a:xfrm>
                <a:off x="1198" y="2419"/>
                <a:ext cx="17" cy="208"/>
              </a:xfrm>
              <a:custGeom>
                <a:avLst/>
                <a:gdLst>
                  <a:gd name="T0" fmla="*/ 5 w 26"/>
                  <a:gd name="T1" fmla="*/ 207 h 239"/>
                  <a:gd name="T2" fmla="*/ 5 w 26"/>
                  <a:gd name="T3" fmla="*/ 179 h 239"/>
                  <a:gd name="T4" fmla="*/ 0 w 26"/>
                  <a:gd name="T5" fmla="*/ 146 h 239"/>
                  <a:gd name="T6" fmla="*/ 0 w 26"/>
                  <a:gd name="T7" fmla="*/ 126 h 239"/>
                  <a:gd name="T8" fmla="*/ 5 w 26"/>
                  <a:gd name="T9" fmla="*/ 105 h 239"/>
                  <a:gd name="T10" fmla="*/ 3 w 26"/>
                  <a:gd name="T11" fmla="*/ 73 h 239"/>
                  <a:gd name="T12" fmla="*/ 3 w 26"/>
                  <a:gd name="T13" fmla="*/ 49 h 239"/>
                  <a:gd name="T14" fmla="*/ 9 w 26"/>
                  <a:gd name="T15" fmla="*/ 24 h 239"/>
                  <a:gd name="T16" fmla="*/ 5 w 26"/>
                  <a:gd name="T17" fmla="*/ 0 h 239"/>
                  <a:gd name="T18" fmla="*/ 14 w 26"/>
                  <a:gd name="T19" fmla="*/ 9 h 239"/>
                  <a:gd name="T20" fmla="*/ 16 w 26"/>
                  <a:gd name="T21" fmla="*/ 33 h 239"/>
                  <a:gd name="T22" fmla="*/ 14 w 26"/>
                  <a:gd name="T23" fmla="*/ 61 h 239"/>
                  <a:gd name="T24" fmla="*/ 11 w 26"/>
                  <a:gd name="T25" fmla="*/ 90 h 239"/>
                  <a:gd name="T26" fmla="*/ 16 w 26"/>
                  <a:gd name="T27" fmla="*/ 105 h 239"/>
                  <a:gd name="T28" fmla="*/ 14 w 26"/>
                  <a:gd name="T29" fmla="*/ 134 h 239"/>
                  <a:gd name="T30" fmla="*/ 14 w 26"/>
                  <a:gd name="T31" fmla="*/ 167 h 239"/>
                  <a:gd name="T32" fmla="*/ 5 w 26"/>
                  <a:gd name="T33" fmla="*/ 207 h 2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239"/>
                  <a:gd name="T53" fmla="*/ 26 w 26"/>
                  <a:gd name="T54" fmla="*/ 239 h 2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239">
                    <a:moveTo>
                      <a:pt x="8" y="238"/>
                    </a:moveTo>
                    <a:lnTo>
                      <a:pt x="8" y="206"/>
                    </a:lnTo>
                    <a:lnTo>
                      <a:pt x="0" y="168"/>
                    </a:lnTo>
                    <a:lnTo>
                      <a:pt x="0" y="145"/>
                    </a:lnTo>
                    <a:lnTo>
                      <a:pt x="8" y="121"/>
                    </a:lnTo>
                    <a:lnTo>
                      <a:pt x="4" y="84"/>
                    </a:lnTo>
                    <a:lnTo>
                      <a:pt x="4" y="56"/>
                    </a:lnTo>
                    <a:lnTo>
                      <a:pt x="13" y="28"/>
                    </a:lnTo>
                    <a:lnTo>
                      <a:pt x="8" y="0"/>
                    </a:lnTo>
                    <a:lnTo>
                      <a:pt x="21" y="10"/>
                    </a:lnTo>
                    <a:lnTo>
                      <a:pt x="25" y="38"/>
                    </a:lnTo>
                    <a:lnTo>
                      <a:pt x="21" y="70"/>
                    </a:lnTo>
                    <a:lnTo>
                      <a:pt x="17" y="103"/>
                    </a:lnTo>
                    <a:lnTo>
                      <a:pt x="25" y="121"/>
                    </a:lnTo>
                    <a:lnTo>
                      <a:pt x="21" y="154"/>
                    </a:lnTo>
                    <a:lnTo>
                      <a:pt x="21" y="192"/>
                    </a:lnTo>
                    <a:lnTo>
                      <a:pt x="8" y="238"/>
                    </a:lnTo>
                  </a:path>
                </a:pathLst>
              </a:custGeom>
              <a:solidFill>
                <a:srgbClr val="402000"/>
              </a:solidFill>
              <a:ln w="12700" cap="rnd">
                <a:noFill/>
                <a:round/>
                <a:headEnd/>
                <a:tailEnd/>
              </a:ln>
            </p:spPr>
            <p:txBody>
              <a:bodyPr>
                <a:prstTxWarp prst="textNoShape">
                  <a:avLst/>
                </a:prstTxWarp>
              </a:bodyPr>
              <a:lstStyle/>
              <a:p>
                <a:endParaRPr lang="en-US"/>
              </a:p>
            </p:txBody>
          </p:sp>
          <p:sp>
            <p:nvSpPr>
              <p:cNvPr id="38" name="Freeform 19"/>
              <p:cNvSpPr>
                <a:spLocks/>
              </p:cNvSpPr>
              <p:nvPr/>
            </p:nvSpPr>
            <p:spPr bwMode="auto">
              <a:xfrm>
                <a:off x="1284" y="2557"/>
                <a:ext cx="9" cy="78"/>
              </a:xfrm>
              <a:custGeom>
                <a:avLst/>
                <a:gdLst>
                  <a:gd name="T0" fmla="*/ 5 w 14"/>
                  <a:gd name="T1" fmla="*/ 0 h 90"/>
                  <a:gd name="T2" fmla="*/ 6 w 14"/>
                  <a:gd name="T3" fmla="*/ 26 h 90"/>
                  <a:gd name="T4" fmla="*/ 5 w 14"/>
                  <a:gd name="T5" fmla="*/ 54 h 90"/>
                  <a:gd name="T6" fmla="*/ 0 w 14"/>
                  <a:gd name="T7" fmla="*/ 77 h 90"/>
                  <a:gd name="T8" fmla="*/ 6 w 14"/>
                  <a:gd name="T9" fmla="*/ 66 h 90"/>
                  <a:gd name="T10" fmla="*/ 8 w 14"/>
                  <a:gd name="T11" fmla="*/ 35 h 90"/>
                  <a:gd name="T12" fmla="*/ 5 w 14"/>
                  <a:gd name="T13" fmla="*/ 0 h 90"/>
                  <a:gd name="T14" fmla="*/ 0 60000 65536"/>
                  <a:gd name="T15" fmla="*/ 0 60000 65536"/>
                  <a:gd name="T16" fmla="*/ 0 60000 65536"/>
                  <a:gd name="T17" fmla="*/ 0 60000 65536"/>
                  <a:gd name="T18" fmla="*/ 0 60000 65536"/>
                  <a:gd name="T19" fmla="*/ 0 60000 65536"/>
                  <a:gd name="T20" fmla="*/ 0 60000 65536"/>
                  <a:gd name="T21" fmla="*/ 0 w 14"/>
                  <a:gd name="T22" fmla="*/ 0 h 90"/>
                  <a:gd name="T23" fmla="*/ 14 w 14"/>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90">
                    <a:moveTo>
                      <a:pt x="7" y="0"/>
                    </a:moveTo>
                    <a:lnTo>
                      <a:pt x="10" y="30"/>
                    </a:lnTo>
                    <a:lnTo>
                      <a:pt x="7" y="62"/>
                    </a:lnTo>
                    <a:lnTo>
                      <a:pt x="0" y="89"/>
                    </a:lnTo>
                    <a:lnTo>
                      <a:pt x="10" y="76"/>
                    </a:lnTo>
                    <a:lnTo>
                      <a:pt x="13" y="40"/>
                    </a:lnTo>
                    <a:lnTo>
                      <a:pt x="7" y="0"/>
                    </a:lnTo>
                  </a:path>
                </a:pathLst>
              </a:custGeom>
              <a:solidFill>
                <a:srgbClr val="402000"/>
              </a:solidFill>
              <a:ln w="12700" cap="rnd">
                <a:noFill/>
                <a:round/>
                <a:headEnd/>
                <a:tailEnd/>
              </a:ln>
            </p:spPr>
            <p:txBody>
              <a:bodyPr>
                <a:prstTxWarp prst="textNoShape">
                  <a:avLst/>
                </a:prstTxWarp>
              </a:bodyPr>
              <a:lstStyle/>
              <a:p>
                <a:endParaRPr lang="en-US"/>
              </a:p>
            </p:txBody>
          </p:sp>
          <p:sp>
            <p:nvSpPr>
              <p:cNvPr id="39" name="Freeform 20"/>
              <p:cNvSpPr>
                <a:spLocks/>
              </p:cNvSpPr>
              <p:nvPr/>
            </p:nvSpPr>
            <p:spPr bwMode="auto">
              <a:xfrm>
                <a:off x="1132" y="2456"/>
                <a:ext cx="9" cy="142"/>
              </a:xfrm>
              <a:custGeom>
                <a:avLst/>
                <a:gdLst>
                  <a:gd name="T0" fmla="*/ 4 w 15"/>
                  <a:gd name="T1" fmla="*/ 141 h 163"/>
                  <a:gd name="T2" fmla="*/ 0 w 15"/>
                  <a:gd name="T3" fmla="*/ 121 h 163"/>
                  <a:gd name="T4" fmla="*/ 0 w 15"/>
                  <a:gd name="T5" fmla="*/ 101 h 163"/>
                  <a:gd name="T6" fmla="*/ 0 w 15"/>
                  <a:gd name="T7" fmla="*/ 72 h 163"/>
                  <a:gd name="T8" fmla="*/ 2 w 15"/>
                  <a:gd name="T9" fmla="*/ 49 h 163"/>
                  <a:gd name="T10" fmla="*/ 4 w 15"/>
                  <a:gd name="T11" fmla="*/ 20 h 163"/>
                  <a:gd name="T12" fmla="*/ 8 w 15"/>
                  <a:gd name="T13" fmla="*/ 0 h 163"/>
                  <a:gd name="T14" fmla="*/ 8 w 15"/>
                  <a:gd name="T15" fmla="*/ 32 h 163"/>
                  <a:gd name="T16" fmla="*/ 8 w 15"/>
                  <a:gd name="T17" fmla="*/ 53 h 163"/>
                  <a:gd name="T18" fmla="*/ 7 w 15"/>
                  <a:gd name="T19" fmla="*/ 77 h 163"/>
                  <a:gd name="T20" fmla="*/ 7 w 15"/>
                  <a:gd name="T21" fmla="*/ 101 h 163"/>
                  <a:gd name="T22" fmla="*/ 4 w 15"/>
                  <a:gd name="T23" fmla="*/ 121 h 163"/>
                  <a:gd name="T24" fmla="*/ 4 w 15"/>
                  <a:gd name="T25" fmla="*/ 141 h 1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63"/>
                  <a:gd name="T41" fmla="*/ 15 w 15"/>
                  <a:gd name="T42" fmla="*/ 163 h 1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63">
                    <a:moveTo>
                      <a:pt x="7" y="162"/>
                    </a:moveTo>
                    <a:lnTo>
                      <a:pt x="0" y="139"/>
                    </a:lnTo>
                    <a:lnTo>
                      <a:pt x="0" y="116"/>
                    </a:lnTo>
                    <a:lnTo>
                      <a:pt x="0" y="83"/>
                    </a:lnTo>
                    <a:lnTo>
                      <a:pt x="3" y="56"/>
                    </a:lnTo>
                    <a:lnTo>
                      <a:pt x="7" y="23"/>
                    </a:lnTo>
                    <a:lnTo>
                      <a:pt x="14" y="0"/>
                    </a:lnTo>
                    <a:lnTo>
                      <a:pt x="14" y="37"/>
                    </a:lnTo>
                    <a:lnTo>
                      <a:pt x="14" y="61"/>
                    </a:lnTo>
                    <a:lnTo>
                      <a:pt x="11" y="88"/>
                    </a:lnTo>
                    <a:lnTo>
                      <a:pt x="11" y="116"/>
                    </a:lnTo>
                    <a:lnTo>
                      <a:pt x="7" y="139"/>
                    </a:lnTo>
                    <a:lnTo>
                      <a:pt x="7" y="162"/>
                    </a:lnTo>
                  </a:path>
                </a:pathLst>
              </a:custGeom>
              <a:solidFill>
                <a:srgbClr val="402000"/>
              </a:solidFill>
              <a:ln w="12700" cap="rnd">
                <a:noFill/>
                <a:round/>
                <a:headEnd/>
                <a:tailEnd/>
              </a:ln>
            </p:spPr>
            <p:txBody>
              <a:bodyPr>
                <a:prstTxWarp prst="textNoShape">
                  <a:avLst/>
                </a:prstTxWarp>
              </a:bodyPr>
              <a:lstStyle/>
              <a:p>
                <a:endParaRPr lang="en-US"/>
              </a:p>
            </p:txBody>
          </p:sp>
          <p:sp>
            <p:nvSpPr>
              <p:cNvPr id="40" name="Freeform 21"/>
              <p:cNvSpPr>
                <a:spLocks/>
              </p:cNvSpPr>
              <p:nvPr/>
            </p:nvSpPr>
            <p:spPr bwMode="auto">
              <a:xfrm>
                <a:off x="1124" y="2465"/>
                <a:ext cx="1" cy="111"/>
              </a:xfrm>
              <a:custGeom>
                <a:avLst/>
                <a:gdLst>
                  <a:gd name="T0" fmla="*/ 0 w 1"/>
                  <a:gd name="T1" fmla="*/ 0 h 128"/>
                  <a:gd name="T2" fmla="*/ 0 w 1"/>
                  <a:gd name="T3" fmla="*/ 16 h 128"/>
                  <a:gd name="T4" fmla="*/ 0 w 1"/>
                  <a:gd name="T5" fmla="*/ 39 h 128"/>
                  <a:gd name="T6" fmla="*/ 0 w 1"/>
                  <a:gd name="T7" fmla="*/ 55 h 128"/>
                  <a:gd name="T8" fmla="*/ 0 w 1"/>
                  <a:gd name="T9" fmla="*/ 67 h 128"/>
                  <a:gd name="T10" fmla="*/ 0 w 1"/>
                  <a:gd name="T11" fmla="*/ 78 h 128"/>
                  <a:gd name="T12" fmla="*/ 0 w 1"/>
                  <a:gd name="T13" fmla="*/ 98 h 128"/>
                  <a:gd name="T14" fmla="*/ 0 w 1"/>
                  <a:gd name="T15" fmla="*/ 110 h 128"/>
                  <a:gd name="T16" fmla="*/ 0 w 1"/>
                  <a:gd name="T17" fmla="*/ 98 h 128"/>
                  <a:gd name="T18" fmla="*/ 0 w 1"/>
                  <a:gd name="T19" fmla="*/ 75 h 128"/>
                  <a:gd name="T20" fmla="*/ 0 w 1"/>
                  <a:gd name="T21" fmla="*/ 59 h 128"/>
                  <a:gd name="T22" fmla="*/ 0 w 1"/>
                  <a:gd name="T23" fmla="*/ 35 h 128"/>
                  <a:gd name="T24" fmla="*/ 0 w 1"/>
                  <a:gd name="T25" fmla="*/ 19 h 128"/>
                  <a:gd name="T26" fmla="*/ 0 w 1"/>
                  <a:gd name="T27" fmla="*/ 0 h 1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
                  <a:gd name="T43" fmla="*/ 0 h 128"/>
                  <a:gd name="T44" fmla="*/ 1 w 1"/>
                  <a:gd name="T45" fmla="*/ 128 h 1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 h="128">
                    <a:moveTo>
                      <a:pt x="0" y="0"/>
                    </a:moveTo>
                    <a:lnTo>
                      <a:pt x="0" y="18"/>
                    </a:lnTo>
                    <a:lnTo>
                      <a:pt x="0" y="45"/>
                    </a:lnTo>
                    <a:lnTo>
                      <a:pt x="0" y="63"/>
                    </a:lnTo>
                    <a:lnTo>
                      <a:pt x="0" y="77"/>
                    </a:lnTo>
                    <a:lnTo>
                      <a:pt x="0" y="90"/>
                    </a:lnTo>
                    <a:lnTo>
                      <a:pt x="0" y="113"/>
                    </a:lnTo>
                    <a:lnTo>
                      <a:pt x="0" y="127"/>
                    </a:lnTo>
                    <a:lnTo>
                      <a:pt x="0" y="113"/>
                    </a:lnTo>
                    <a:lnTo>
                      <a:pt x="0" y="86"/>
                    </a:lnTo>
                    <a:lnTo>
                      <a:pt x="0" y="68"/>
                    </a:lnTo>
                    <a:lnTo>
                      <a:pt x="0" y="40"/>
                    </a:lnTo>
                    <a:lnTo>
                      <a:pt x="0" y="22"/>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41" name="Freeform 22"/>
              <p:cNvSpPr>
                <a:spLocks/>
              </p:cNvSpPr>
              <p:nvPr/>
            </p:nvSpPr>
            <p:spPr bwMode="auto">
              <a:xfrm>
                <a:off x="1152" y="2435"/>
                <a:ext cx="13" cy="196"/>
              </a:xfrm>
              <a:custGeom>
                <a:avLst/>
                <a:gdLst>
                  <a:gd name="T0" fmla="*/ 0 w 20"/>
                  <a:gd name="T1" fmla="*/ 195 h 225"/>
                  <a:gd name="T2" fmla="*/ 0 w 20"/>
                  <a:gd name="T3" fmla="*/ 166 h 225"/>
                  <a:gd name="T4" fmla="*/ 0 w 20"/>
                  <a:gd name="T5" fmla="*/ 146 h 225"/>
                  <a:gd name="T6" fmla="*/ 0 w 20"/>
                  <a:gd name="T7" fmla="*/ 130 h 225"/>
                  <a:gd name="T8" fmla="*/ 3 w 20"/>
                  <a:gd name="T9" fmla="*/ 105 h 225"/>
                  <a:gd name="T10" fmla="*/ 3 w 20"/>
                  <a:gd name="T11" fmla="*/ 90 h 225"/>
                  <a:gd name="T12" fmla="*/ 5 w 20"/>
                  <a:gd name="T13" fmla="*/ 70 h 225"/>
                  <a:gd name="T14" fmla="*/ 5 w 20"/>
                  <a:gd name="T15" fmla="*/ 40 h 225"/>
                  <a:gd name="T16" fmla="*/ 8 w 20"/>
                  <a:gd name="T17" fmla="*/ 29 h 225"/>
                  <a:gd name="T18" fmla="*/ 8 w 20"/>
                  <a:gd name="T19" fmla="*/ 0 h 225"/>
                  <a:gd name="T20" fmla="*/ 12 w 20"/>
                  <a:gd name="T21" fmla="*/ 20 h 225"/>
                  <a:gd name="T22" fmla="*/ 10 w 20"/>
                  <a:gd name="T23" fmla="*/ 40 h 225"/>
                  <a:gd name="T24" fmla="*/ 8 w 20"/>
                  <a:gd name="T25" fmla="*/ 57 h 225"/>
                  <a:gd name="T26" fmla="*/ 10 w 20"/>
                  <a:gd name="T27" fmla="*/ 85 h 225"/>
                  <a:gd name="T28" fmla="*/ 8 w 20"/>
                  <a:gd name="T29" fmla="*/ 105 h 225"/>
                  <a:gd name="T30" fmla="*/ 3 w 20"/>
                  <a:gd name="T31" fmla="*/ 134 h 225"/>
                  <a:gd name="T32" fmla="*/ 3 w 20"/>
                  <a:gd name="T33" fmla="*/ 171 h 225"/>
                  <a:gd name="T34" fmla="*/ 0 w 20"/>
                  <a:gd name="T35" fmla="*/ 195 h 2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
                  <a:gd name="T55" fmla="*/ 0 h 225"/>
                  <a:gd name="T56" fmla="*/ 20 w 20"/>
                  <a:gd name="T57" fmla="*/ 225 h 2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 h="225">
                    <a:moveTo>
                      <a:pt x="0" y="224"/>
                    </a:moveTo>
                    <a:lnTo>
                      <a:pt x="0" y="191"/>
                    </a:lnTo>
                    <a:lnTo>
                      <a:pt x="0" y="168"/>
                    </a:lnTo>
                    <a:lnTo>
                      <a:pt x="0" y="149"/>
                    </a:lnTo>
                    <a:lnTo>
                      <a:pt x="4" y="121"/>
                    </a:lnTo>
                    <a:lnTo>
                      <a:pt x="4" y="103"/>
                    </a:lnTo>
                    <a:lnTo>
                      <a:pt x="7" y="80"/>
                    </a:lnTo>
                    <a:lnTo>
                      <a:pt x="7" y="46"/>
                    </a:lnTo>
                    <a:lnTo>
                      <a:pt x="12" y="33"/>
                    </a:lnTo>
                    <a:lnTo>
                      <a:pt x="12" y="0"/>
                    </a:lnTo>
                    <a:lnTo>
                      <a:pt x="19" y="23"/>
                    </a:lnTo>
                    <a:lnTo>
                      <a:pt x="15" y="46"/>
                    </a:lnTo>
                    <a:lnTo>
                      <a:pt x="12" y="66"/>
                    </a:lnTo>
                    <a:lnTo>
                      <a:pt x="15" y="98"/>
                    </a:lnTo>
                    <a:lnTo>
                      <a:pt x="12" y="121"/>
                    </a:lnTo>
                    <a:lnTo>
                      <a:pt x="4" y="154"/>
                    </a:lnTo>
                    <a:lnTo>
                      <a:pt x="4" y="196"/>
                    </a:lnTo>
                    <a:lnTo>
                      <a:pt x="0" y="224"/>
                    </a:lnTo>
                  </a:path>
                </a:pathLst>
              </a:custGeom>
              <a:solidFill>
                <a:srgbClr val="402000"/>
              </a:solidFill>
              <a:ln w="12700" cap="rnd">
                <a:noFill/>
                <a:round/>
                <a:headEnd/>
                <a:tailEnd/>
              </a:ln>
            </p:spPr>
            <p:txBody>
              <a:bodyPr>
                <a:prstTxWarp prst="textNoShape">
                  <a:avLst/>
                </a:prstTxWarp>
              </a:bodyPr>
              <a:lstStyle/>
              <a:p>
                <a:endParaRPr lang="en-US"/>
              </a:p>
            </p:txBody>
          </p:sp>
          <p:sp>
            <p:nvSpPr>
              <p:cNvPr id="42" name="Freeform 23"/>
              <p:cNvSpPr>
                <a:spLocks/>
              </p:cNvSpPr>
              <p:nvPr/>
            </p:nvSpPr>
            <p:spPr bwMode="auto">
              <a:xfrm>
                <a:off x="1164" y="2414"/>
                <a:ext cx="16" cy="171"/>
              </a:xfrm>
              <a:custGeom>
                <a:avLst/>
                <a:gdLst>
                  <a:gd name="T0" fmla="*/ 5 w 25"/>
                  <a:gd name="T1" fmla="*/ 170 h 196"/>
                  <a:gd name="T2" fmla="*/ 0 w 25"/>
                  <a:gd name="T3" fmla="*/ 150 h 196"/>
                  <a:gd name="T4" fmla="*/ 5 w 25"/>
                  <a:gd name="T5" fmla="*/ 130 h 196"/>
                  <a:gd name="T6" fmla="*/ 5 w 25"/>
                  <a:gd name="T7" fmla="*/ 109 h 196"/>
                  <a:gd name="T8" fmla="*/ 8 w 25"/>
                  <a:gd name="T9" fmla="*/ 98 h 196"/>
                  <a:gd name="T10" fmla="*/ 5 w 25"/>
                  <a:gd name="T11" fmla="*/ 86 h 196"/>
                  <a:gd name="T12" fmla="*/ 5 w 25"/>
                  <a:gd name="T13" fmla="*/ 69 h 196"/>
                  <a:gd name="T14" fmla="*/ 8 w 25"/>
                  <a:gd name="T15" fmla="*/ 53 h 196"/>
                  <a:gd name="T16" fmla="*/ 8 w 25"/>
                  <a:gd name="T17" fmla="*/ 44 h 196"/>
                  <a:gd name="T18" fmla="*/ 10 w 25"/>
                  <a:gd name="T19" fmla="*/ 17 h 196"/>
                  <a:gd name="T20" fmla="*/ 8 w 25"/>
                  <a:gd name="T21" fmla="*/ 0 h 196"/>
                  <a:gd name="T22" fmla="*/ 15 w 25"/>
                  <a:gd name="T23" fmla="*/ 13 h 196"/>
                  <a:gd name="T24" fmla="*/ 13 w 25"/>
                  <a:gd name="T25" fmla="*/ 49 h 196"/>
                  <a:gd name="T26" fmla="*/ 13 w 25"/>
                  <a:gd name="T27" fmla="*/ 81 h 196"/>
                  <a:gd name="T28" fmla="*/ 13 w 25"/>
                  <a:gd name="T29" fmla="*/ 93 h 196"/>
                  <a:gd name="T30" fmla="*/ 10 w 25"/>
                  <a:gd name="T31" fmla="*/ 113 h 196"/>
                  <a:gd name="T32" fmla="*/ 10 w 25"/>
                  <a:gd name="T33" fmla="*/ 138 h 196"/>
                  <a:gd name="T34" fmla="*/ 5 w 25"/>
                  <a:gd name="T35" fmla="*/ 154 h 196"/>
                  <a:gd name="T36" fmla="*/ 5 w 25"/>
                  <a:gd name="T37" fmla="*/ 170 h 1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196"/>
                  <a:gd name="T59" fmla="*/ 25 w 25"/>
                  <a:gd name="T60" fmla="*/ 196 h 1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196">
                    <a:moveTo>
                      <a:pt x="8" y="195"/>
                    </a:moveTo>
                    <a:lnTo>
                      <a:pt x="0" y="172"/>
                    </a:lnTo>
                    <a:lnTo>
                      <a:pt x="8" y="149"/>
                    </a:lnTo>
                    <a:lnTo>
                      <a:pt x="8" y="125"/>
                    </a:lnTo>
                    <a:lnTo>
                      <a:pt x="12" y="112"/>
                    </a:lnTo>
                    <a:lnTo>
                      <a:pt x="8" y="98"/>
                    </a:lnTo>
                    <a:lnTo>
                      <a:pt x="8" y="79"/>
                    </a:lnTo>
                    <a:lnTo>
                      <a:pt x="12" y="61"/>
                    </a:lnTo>
                    <a:lnTo>
                      <a:pt x="12" y="51"/>
                    </a:lnTo>
                    <a:lnTo>
                      <a:pt x="16" y="19"/>
                    </a:lnTo>
                    <a:lnTo>
                      <a:pt x="12" y="0"/>
                    </a:lnTo>
                    <a:lnTo>
                      <a:pt x="24" y="15"/>
                    </a:lnTo>
                    <a:lnTo>
                      <a:pt x="20" y="56"/>
                    </a:lnTo>
                    <a:lnTo>
                      <a:pt x="20" y="93"/>
                    </a:lnTo>
                    <a:lnTo>
                      <a:pt x="20" y="107"/>
                    </a:lnTo>
                    <a:lnTo>
                      <a:pt x="16" y="130"/>
                    </a:lnTo>
                    <a:lnTo>
                      <a:pt x="16" y="158"/>
                    </a:lnTo>
                    <a:lnTo>
                      <a:pt x="8" y="177"/>
                    </a:lnTo>
                    <a:lnTo>
                      <a:pt x="8" y="195"/>
                    </a:lnTo>
                  </a:path>
                </a:pathLst>
              </a:custGeom>
              <a:solidFill>
                <a:srgbClr val="402000"/>
              </a:solidFill>
              <a:ln w="12700" cap="rnd">
                <a:noFill/>
                <a:round/>
                <a:headEnd/>
                <a:tailEnd/>
              </a:ln>
            </p:spPr>
            <p:txBody>
              <a:bodyPr>
                <a:prstTxWarp prst="textNoShape">
                  <a:avLst/>
                </a:prstTxWarp>
              </a:bodyPr>
              <a:lstStyle/>
              <a:p>
                <a:endParaRPr lang="en-US"/>
              </a:p>
            </p:txBody>
          </p:sp>
          <p:sp>
            <p:nvSpPr>
              <p:cNvPr id="43" name="Freeform 24"/>
              <p:cNvSpPr>
                <a:spLocks/>
              </p:cNvSpPr>
              <p:nvPr/>
            </p:nvSpPr>
            <p:spPr bwMode="auto">
              <a:xfrm>
                <a:off x="1176" y="2439"/>
                <a:ext cx="17" cy="159"/>
              </a:xfrm>
              <a:custGeom>
                <a:avLst/>
                <a:gdLst>
                  <a:gd name="T0" fmla="*/ 5 w 26"/>
                  <a:gd name="T1" fmla="*/ 158 h 183"/>
                  <a:gd name="T2" fmla="*/ 0 w 26"/>
                  <a:gd name="T3" fmla="*/ 145 h 183"/>
                  <a:gd name="T4" fmla="*/ 0 w 26"/>
                  <a:gd name="T5" fmla="*/ 138 h 183"/>
                  <a:gd name="T6" fmla="*/ 3 w 26"/>
                  <a:gd name="T7" fmla="*/ 125 h 183"/>
                  <a:gd name="T8" fmla="*/ 5 w 26"/>
                  <a:gd name="T9" fmla="*/ 109 h 183"/>
                  <a:gd name="T10" fmla="*/ 8 w 26"/>
                  <a:gd name="T11" fmla="*/ 85 h 183"/>
                  <a:gd name="T12" fmla="*/ 8 w 26"/>
                  <a:gd name="T13" fmla="*/ 70 h 183"/>
                  <a:gd name="T14" fmla="*/ 8 w 26"/>
                  <a:gd name="T15" fmla="*/ 56 h 183"/>
                  <a:gd name="T16" fmla="*/ 11 w 26"/>
                  <a:gd name="T17" fmla="*/ 33 h 183"/>
                  <a:gd name="T18" fmla="*/ 11 w 26"/>
                  <a:gd name="T19" fmla="*/ 16 h 183"/>
                  <a:gd name="T20" fmla="*/ 11 w 26"/>
                  <a:gd name="T21" fmla="*/ 0 h 183"/>
                  <a:gd name="T22" fmla="*/ 16 w 26"/>
                  <a:gd name="T23" fmla="*/ 24 h 183"/>
                  <a:gd name="T24" fmla="*/ 16 w 26"/>
                  <a:gd name="T25" fmla="*/ 44 h 183"/>
                  <a:gd name="T26" fmla="*/ 16 w 26"/>
                  <a:gd name="T27" fmla="*/ 77 h 183"/>
                  <a:gd name="T28" fmla="*/ 14 w 26"/>
                  <a:gd name="T29" fmla="*/ 101 h 183"/>
                  <a:gd name="T30" fmla="*/ 11 w 26"/>
                  <a:gd name="T31" fmla="*/ 122 h 183"/>
                  <a:gd name="T32" fmla="*/ 8 w 26"/>
                  <a:gd name="T33" fmla="*/ 142 h 183"/>
                  <a:gd name="T34" fmla="*/ 5 w 26"/>
                  <a:gd name="T35" fmla="*/ 158 h 18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
                  <a:gd name="T55" fmla="*/ 0 h 183"/>
                  <a:gd name="T56" fmla="*/ 26 w 26"/>
                  <a:gd name="T57" fmla="*/ 183 h 18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 h="183">
                    <a:moveTo>
                      <a:pt x="8" y="182"/>
                    </a:moveTo>
                    <a:lnTo>
                      <a:pt x="0" y="167"/>
                    </a:lnTo>
                    <a:lnTo>
                      <a:pt x="0" y="159"/>
                    </a:lnTo>
                    <a:lnTo>
                      <a:pt x="4" y="144"/>
                    </a:lnTo>
                    <a:lnTo>
                      <a:pt x="8" y="126"/>
                    </a:lnTo>
                    <a:lnTo>
                      <a:pt x="12" y="98"/>
                    </a:lnTo>
                    <a:lnTo>
                      <a:pt x="12" y="80"/>
                    </a:lnTo>
                    <a:lnTo>
                      <a:pt x="12" y="65"/>
                    </a:lnTo>
                    <a:lnTo>
                      <a:pt x="17" y="38"/>
                    </a:lnTo>
                    <a:lnTo>
                      <a:pt x="17" y="18"/>
                    </a:lnTo>
                    <a:lnTo>
                      <a:pt x="17" y="0"/>
                    </a:lnTo>
                    <a:lnTo>
                      <a:pt x="25" y="28"/>
                    </a:lnTo>
                    <a:lnTo>
                      <a:pt x="25" y="51"/>
                    </a:lnTo>
                    <a:lnTo>
                      <a:pt x="25" y="89"/>
                    </a:lnTo>
                    <a:lnTo>
                      <a:pt x="21" y="116"/>
                    </a:lnTo>
                    <a:lnTo>
                      <a:pt x="17" y="140"/>
                    </a:lnTo>
                    <a:lnTo>
                      <a:pt x="12" y="163"/>
                    </a:lnTo>
                    <a:lnTo>
                      <a:pt x="8" y="182"/>
                    </a:lnTo>
                  </a:path>
                </a:pathLst>
              </a:custGeom>
              <a:solidFill>
                <a:srgbClr val="402000"/>
              </a:solidFill>
              <a:ln w="12700" cap="rnd">
                <a:noFill/>
                <a:round/>
                <a:headEnd/>
                <a:tailEnd/>
              </a:ln>
            </p:spPr>
            <p:txBody>
              <a:bodyPr>
                <a:prstTxWarp prst="textNoShape">
                  <a:avLst/>
                </a:prstTxWarp>
              </a:bodyPr>
              <a:lstStyle/>
              <a:p>
                <a:endParaRPr lang="en-US"/>
              </a:p>
            </p:txBody>
          </p:sp>
          <p:sp>
            <p:nvSpPr>
              <p:cNvPr id="44" name="Freeform 25"/>
              <p:cNvSpPr>
                <a:spLocks/>
              </p:cNvSpPr>
              <p:nvPr/>
            </p:nvSpPr>
            <p:spPr bwMode="auto">
              <a:xfrm>
                <a:off x="1217" y="2809"/>
                <a:ext cx="56" cy="57"/>
              </a:xfrm>
              <a:custGeom>
                <a:avLst/>
                <a:gdLst>
                  <a:gd name="T0" fmla="*/ 0 w 88"/>
                  <a:gd name="T1" fmla="*/ 0 h 65"/>
                  <a:gd name="T2" fmla="*/ 7 w 88"/>
                  <a:gd name="T3" fmla="*/ 11 h 65"/>
                  <a:gd name="T4" fmla="*/ 25 w 88"/>
                  <a:gd name="T5" fmla="*/ 23 h 65"/>
                  <a:gd name="T6" fmla="*/ 48 w 88"/>
                  <a:gd name="T7" fmla="*/ 38 h 65"/>
                  <a:gd name="T8" fmla="*/ 55 w 88"/>
                  <a:gd name="T9" fmla="*/ 56 h 65"/>
                  <a:gd name="T10" fmla="*/ 52 w 88"/>
                  <a:gd name="T11" fmla="*/ 38 h 65"/>
                  <a:gd name="T12" fmla="*/ 38 w 88"/>
                  <a:gd name="T13" fmla="*/ 26 h 65"/>
                  <a:gd name="T14" fmla="*/ 21 w 88"/>
                  <a:gd name="T15" fmla="*/ 16 h 65"/>
                  <a:gd name="T16" fmla="*/ 0 w 88"/>
                  <a:gd name="T17" fmla="*/ 0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8"/>
                  <a:gd name="T28" fmla="*/ 0 h 65"/>
                  <a:gd name="T29" fmla="*/ 88 w 88"/>
                  <a:gd name="T30" fmla="*/ 65 h 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8" h="65">
                    <a:moveTo>
                      <a:pt x="0" y="0"/>
                    </a:moveTo>
                    <a:lnTo>
                      <a:pt x="11" y="13"/>
                    </a:lnTo>
                    <a:lnTo>
                      <a:pt x="39" y="26"/>
                    </a:lnTo>
                    <a:lnTo>
                      <a:pt x="76" y="43"/>
                    </a:lnTo>
                    <a:lnTo>
                      <a:pt x="87" y="64"/>
                    </a:lnTo>
                    <a:lnTo>
                      <a:pt x="81" y="43"/>
                    </a:lnTo>
                    <a:lnTo>
                      <a:pt x="60" y="30"/>
                    </a:lnTo>
                    <a:lnTo>
                      <a:pt x="33" y="18"/>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45" name="Freeform 26"/>
              <p:cNvSpPr>
                <a:spLocks/>
              </p:cNvSpPr>
              <p:nvPr/>
            </p:nvSpPr>
            <p:spPr bwMode="auto">
              <a:xfrm>
                <a:off x="1234" y="2755"/>
                <a:ext cx="59" cy="102"/>
              </a:xfrm>
              <a:custGeom>
                <a:avLst/>
                <a:gdLst>
                  <a:gd name="T0" fmla="*/ 0 w 93"/>
                  <a:gd name="T1" fmla="*/ 0 h 117"/>
                  <a:gd name="T2" fmla="*/ 8 w 93"/>
                  <a:gd name="T3" fmla="*/ 19 h 117"/>
                  <a:gd name="T4" fmla="*/ 18 w 93"/>
                  <a:gd name="T5" fmla="*/ 39 h 117"/>
                  <a:gd name="T6" fmla="*/ 31 w 93"/>
                  <a:gd name="T7" fmla="*/ 50 h 117"/>
                  <a:gd name="T8" fmla="*/ 51 w 93"/>
                  <a:gd name="T9" fmla="*/ 74 h 117"/>
                  <a:gd name="T10" fmla="*/ 58 w 93"/>
                  <a:gd name="T11" fmla="*/ 101 h 117"/>
                  <a:gd name="T12" fmla="*/ 55 w 93"/>
                  <a:gd name="T13" fmla="*/ 78 h 117"/>
                  <a:gd name="T14" fmla="*/ 44 w 93"/>
                  <a:gd name="T15" fmla="*/ 58 h 117"/>
                  <a:gd name="T16" fmla="*/ 31 w 93"/>
                  <a:gd name="T17" fmla="*/ 43 h 117"/>
                  <a:gd name="T18" fmla="*/ 21 w 93"/>
                  <a:gd name="T19" fmla="*/ 39 h 117"/>
                  <a:gd name="T20" fmla="*/ 3 w 93"/>
                  <a:gd name="T21" fmla="*/ 15 h 117"/>
                  <a:gd name="T22" fmla="*/ 0 w 93"/>
                  <a:gd name="T23" fmla="*/ 0 h 1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3"/>
                  <a:gd name="T37" fmla="*/ 0 h 117"/>
                  <a:gd name="T38" fmla="*/ 93 w 93"/>
                  <a:gd name="T39" fmla="*/ 117 h 1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3" h="117">
                    <a:moveTo>
                      <a:pt x="0" y="0"/>
                    </a:moveTo>
                    <a:lnTo>
                      <a:pt x="12" y="22"/>
                    </a:lnTo>
                    <a:lnTo>
                      <a:pt x="28" y="45"/>
                    </a:lnTo>
                    <a:lnTo>
                      <a:pt x="49" y="57"/>
                    </a:lnTo>
                    <a:lnTo>
                      <a:pt x="81" y="85"/>
                    </a:lnTo>
                    <a:lnTo>
                      <a:pt x="92" y="116"/>
                    </a:lnTo>
                    <a:lnTo>
                      <a:pt x="87" y="89"/>
                    </a:lnTo>
                    <a:lnTo>
                      <a:pt x="69" y="67"/>
                    </a:lnTo>
                    <a:lnTo>
                      <a:pt x="49" y="49"/>
                    </a:lnTo>
                    <a:lnTo>
                      <a:pt x="33" y="45"/>
                    </a:lnTo>
                    <a:lnTo>
                      <a:pt x="5" y="17"/>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46" name="Freeform 27"/>
              <p:cNvSpPr>
                <a:spLocks/>
              </p:cNvSpPr>
              <p:nvPr/>
            </p:nvSpPr>
            <p:spPr bwMode="auto">
              <a:xfrm>
                <a:off x="1284" y="2793"/>
                <a:ext cx="28" cy="49"/>
              </a:xfrm>
              <a:custGeom>
                <a:avLst/>
                <a:gdLst>
                  <a:gd name="T0" fmla="*/ 0 w 44"/>
                  <a:gd name="T1" fmla="*/ 0 h 57"/>
                  <a:gd name="T2" fmla="*/ 12 w 44"/>
                  <a:gd name="T3" fmla="*/ 19 h 57"/>
                  <a:gd name="T4" fmla="*/ 18 w 44"/>
                  <a:gd name="T5" fmla="*/ 33 h 57"/>
                  <a:gd name="T6" fmla="*/ 24 w 44"/>
                  <a:gd name="T7" fmla="*/ 48 h 57"/>
                  <a:gd name="T8" fmla="*/ 27 w 44"/>
                  <a:gd name="T9" fmla="*/ 40 h 57"/>
                  <a:gd name="T10" fmla="*/ 22 w 44"/>
                  <a:gd name="T11" fmla="*/ 26 h 57"/>
                  <a:gd name="T12" fmla="*/ 0 w 44"/>
                  <a:gd name="T13" fmla="*/ 0 h 57"/>
                  <a:gd name="T14" fmla="*/ 0 60000 65536"/>
                  <a:gd name="T15" fmla="*/ 0 60000 65536"/>
                  <a:gd name="T16" fmla="*/ 0 60000 65536"/>
                  <a:gd name="T17" fmla="*/ 0 60000 65536"/>
                  <a:gd name="T18" fmla="*/ 0 60000 65536"/>
                  <a:gd name="T19" fmla="*/ 0 60000 65536"/>
                  <a:gd name="T20" fmla="*/ 0 60000 65536"/>
                  <a:gd name="T21" fmla="*/ 0 w 44"/>
                  <a:gd name="T22" fmla="*/ 0 h 57"/>
                  <a:gd name="T23" fmla="*/ 44 w 44"/>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57">
                    <a:moveTo>
                      <a:pt x="0" y="0"/>
                    </a:moveTo>
                    <a:lnTo>
                      <a:pt x="19" y="22"/>
                    </a:lnTo>
                    <a:lnTo>
                      <a:pt x="29" y="38"/>
                    </a:lnTo>
                    <a:lnTo>
                      <a:pt x="38" y="56"/>
                    </a:lnTo>
                    <a:lnTo>
                      <a:pt x="43" y="47"/>
                    </a:lnTo>
                    <a:lnTo>
                      <a:pt x="34" y="30"/>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47" name="Freeform 28"/>
              <p:cNvSpPr>
                <a:spLocks/>
              </p:cNvSpPr>
              <p:nvPr/>
            </p:nvSpPr>
            <p:spPr bwMode="auto">
              <a:xfrm>
                <a:off x="1254" y="2738"/>
                <a:ext cx="65" cy="77"/>
              </a:xfrm>
              <a:custGeom>
                <a:avLst/>
                <a:gdLst>
                  <a:gd name="T0" fmla="*/ 57 w 103"/>
                  <a:gd name="T1" fmla="*/ 76 h 89"/>
                  <a:gd name="T2" fmla="*/ 51 w 103"/>
                  <a:gd name="T3" fmla="*/ 65 h 89"/>
                  <a:gd name="T4" fmla="*/ 38 w 103"/>
                  <a:gd name="T5" fmla="*/ 57 h 89"/>
                  <a:gd name="T6" fmla="*/ 27 w 103"/>
                  <a:gd name="T7" fmla="*/ 42 h 89"/>
                  <a:gd name="T8" fmla="*/ 10 w 103"/>
                  <a:gd name="T9" fmla="*/ 35 h 89"/>
                  <a:gd name="T10" fmla="*/ 4 w 103"/>
                  <a:gd name="T11" fmla="*/ 19 h 89"/>
                  <a:gd name="T12" fmla="*/ 0 w 103"/>
                  <a:gd name="T13" fmla="*/ 0 h 89"/>
                  <a:gd name="T14" fmla="*/ 7 w 103"/>
                  <a:gd name="T15" fmla="*/ 19 h 89"/>
                  <a:gd name="T16" fmla="*/ 17 w 103"/>
                  <a:gd name="T17" fmla="*/ 35 h 89"/>
                  <a:gd name="T18" fmla="*/ 30 w 103"/>
                  <a:gd name="T19" fmla="*/ 42 h 89"/>
                  <a:gd name="T20" fmla="*/ 44 w 103"/>
                  <a:gd name="T21" fmla="*/ 57 h 89"/>
                  <a:gd name="T22" fmla="*/ 54 w 103"/>
                  <a:gd name="T23" fmla="*/ 61 h 89"/>
                  <a:gd name="T24" fmla="*/ 64 w 103"/>
                  <a:gd name="T25" fmla="*/ 76 h 89"/>
                  <a:gd name="T26" fmla="*/ 57 w 103"/>
                  <a:gd name="T27" fmla="*/ 76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3"/>
                  <a:gd name="T43" fmla="*/ 0 h 89"/>
                  <a:gd name="T44" fmla="*/ 103 w 103"/>
                  <a:gd name="T45" fmla="*/ 89 h 8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3" h="89">
                    <a:moveTo>
                      <a:pt x="91" y="88"/>
                    </a:moveTo>
                    <a:lnTo>
                      <a:pt x="81" y="75"/>
                    </a:lnTo>
                    <a:lnTo>
                      <a:pt x="60" y="66"/>
                    </a:lnTo>
                    <a:lnTo>
                      <a:pt x="42" y="48"/>
                    </a:lnTo>
                    <a:lnTo>
                      <a:pt x="16" y="40"/>
                    </a:lnTo>
                    <a:lnTo>
                      <a:pt x="6" y="22"/>
                    </a:lnTo>
                    <a:lnTo>
                      <a:pt x="0" y="0"/>
                    </a:lnTo>
                    <a:lnTo>
                      <a:pt x="11" y="22"/>
                    </a:lnTo>
                    <a:lnTo>
                      <a:pt x="27" y="40"/>
                    </a:lnTo>
                    <a:lnTo>
                      <a:pt x="48" y="48"/>
                    </a:lnTo>
                    <a:lnTo>
                      <a:pt x="70" y="66"/>
                    </a:lnTo>
                    <a:lnTo>
                      <a:pt x="86" y="70"/>
                    </a:lnTo>
                    <a:lnTo>
                      <a:pt x="102" y="88"/>
                    </a:lnTo>
                    <a:lnTo>
                      <a:pt x="91" y="88"/>
                    </a:lnTo>
                  </a:path>
                </a:pathLst>
              </a:custGeom>
              <a:solidFill>
                <a:srgbClr val="201000"/>
              </a:solidFill>
              <a:ln w="12700" cap="rnd">
                <a:noFill/>
                <a:round/>
                <a:headEnd/>
                <a:tailEnd/>
              </a:ln>
            </p:spPr>
            <p:txBody>
              <a:bodyPr>
                <a:prstTxWarp prst="textNoShape">
                  <a:avLst/>
                </a:prstTxWarp>
              </a:bodyPr>
              <a:lstStyle/>
              <a:p>
                <a:endParaRPr lang="en-US"/>
              </a:p>
            </p:txBody>
          </p:sp>
          <p:sp>
            <p:nvSpPr>
              <p:cNvPr id="48" name="Freeform 29"/>
              <p:cNvSpPr>
                <a:spLocks/>
              </p:cNvSpPr>
              <p:nvPr/>
            </p:nvSpPr>
            <p:spPr bwMode="auto">
              <a:xfrm>
                <a:off x="1129" y="2844"/>
                <a:ext cx="23" cy="61"/>
              </a:xfrm>
              <a:custGeom>
                <a:avLst/>
                <a:gdLst>
                  <a:gd name="T0" fmla="*/ 22 w 37"/>
                  <a:gd name="T1" fmla="*/ 0 h 70"/>
                  <a:gd name="T2" fmla="*/ 9 w 37"/>
                  <a:gd name="T3" fmla="*/ 11 h 70"/>
                  <a:gd name="T4" fmla="*/ 2 w 37"/>
                  <a:gd name="T5" fmla="*/ 23 h 70"/>
                  <a:gd name="T6" fmla="*/ 0 w 37"/>
                  <a:gd name="T7" fmla="*/ 41 h 70"/>
                  <a:gd name="T8" fmla="*/ 0 w 37"/>
                  <a:gd name="T9" fmla="*/ 57 h 70"/>
                  <a:gd name="T10" fmla="*/ 2 w 37"/>
                  <a:gd name="T11" fmla="*/ 60 h 70"/>
                  <a:gd name="T12" fmla="*/ 2 w 37"/>
                  <a:gd name="T13" fmla="*/ 44 h 70"/>
                  <a:gd name="T14" fmla="*/ 6 w 37"/>
                  <a:gd name="T15" fmla="*/ 30 h 70"/>
                  <a:gd name="T16" fmla="*/ 12 w 37"/>
                  <a:gd name="T17" fmla="*/ 15 h 70"/>
                  <a:gd name="T18" fmla="*/ 22 w 37"/>
                  <a:gd name="T19" fmla="*/ 0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70"/>
                  <a:gd name="T32" fmla="*/ 37 w 37"/>
                  <a:gd name="T33" fmla="*/ 70 h 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70">
                    <a:moveTo>
                      <a:pt x="36" y="0"/>
                    </a:moveTo>
                    <a:lnTo>
                      <a:pt x="14" y="13"/>
                    </a:lnTo>
                    <a:lnTo>
                      <a:pt x="4" y="26"/>
                    </a:lnTo>
                    <a:lnTo>
                      <a:pt x="0" y="47"/>
                    </a:lnTo>
                    <a:lnTo>
                      <a:pt x="0" y="65"/>
                    </a:lnTo>
                    <a:lnTo>
                      <a:pt x="4" y="69"/>
                    </a:lnTo>
                    <a:lnTo>
                      <a:pt x="4" y="51"/>
                    </a:lnTo>
                    <a:lnTo>
                      <a:pt x="9" y="34"/>
                    </a:lnTo>
                    <a:lnTo>
                      <a:pt x="19" y="17"/>
                    </a:lnTo>
                    <a:lnTo>
                      <a:pt x="36" y="0"/>
                    </a:lnTo>
                  </a:path>
                </a:pathLst>
              </a:custGeom>
              <a:solidFill>
                <a:srgbClr val="201000"/>
              </a:solidFill>
              <a:ln w="12700" cap="rnd">
                <a:noFill/>
                <a:round/>
                <a:headEnd/>
                <a:tailEnd/>
              </a:ln>
            </p:spPr>
            <p:txBody>
              <a:bodyPr>
                <a:prstTxWarp prst="textNoShape">
                  <a:avLst/>
                </a:prstTxWarp>
              </a:bodyPr>
              <a:lstStyle/>
              <a:p>
                <a:endParaRPr lang="en-US"/>
              </a:p>
            </p:txBody>
          </p:sp>
          <p:sp>
            <p:nvSpPr>
              <p:cNvPr id="49" name="Freeform 30"/>
              <p:cNvSpPr>
                <a:spLocks/>
              </p:cNvSpPr>
              <p:nvPr/>
            </p:nvSpPr>
            <p:spPr bwMode="auto">
              <a:xfrm>
                <a:off x="1109" y="2872"/>
                <a:ext cx="36" cy="83"/>
              </a:xfrm>
              <a:custGeom>
                <a:avLst/>
                <a:gdLst>
                  <a:gd name="T0" fmla="*/ 26 w 55"/>
                  <a:gd name="T1" fmla="*/ 79 h 96"/>
                  <a:gd name="T2" fmla="*/ 19 w 55"/>
                  <a:gd name="T3" fmla="*/ 67 h 96"/>
                  <a:gd name="T4" fmla="*/ 10 w 55"/>
                  <a:gd name="T5" fmla="*/ 55 h 96"/>
                  <a:gd name="T6" fmla="*/ 3 w 55"/>
                  <a:gd name="T7" fmla="*/ 48 h 96"/>
                  <a:gd name="T8" fmla="*/ 0 w 55"/>
                  <a:gd name="T9" fmla="*/ 32 h 96"/>
                  <a:gd name="T10" fmla="*/ 3 w 55"/>
                  <a:gd name="T11" fmla="*/ 16 h 96"/>
                  <a:gd name="T12" fmla="*/ 7 w 55"/>
                  <a:gd name="T13" fmla="*/ 0 h 96"/>
                  <a:gd name="T14" fmla="*/ 7 w 55"/>
                  <a:gd name="T15" fmla="*/ 16 h 96"/>
                  <a:gd name="T16" fmla="*/ 3 w 55"/>
                  <a:gd name="T17" fmla="*/ 35 h 96"/>
                  <a:gd name="T18" fmla="*/ 10 w 55"/>
                  <a:gd name="T19" fmla="*/ 48 h 96"/>
                  <a:gd name="T20" fmla="*/ 19 w 55"/>
                  <a:gd name="T21" fmla="*/ 60 h 96"/>
                  <a:gd name="T22" fmla="*/ 22 w 55"/>
                  <a:gd name="T23" fmla="*/ 71 h 96"/>
                  <a:gd name="T24" fmla="*/ 35 w 55"/>
                  <a:gd name="T25" fmla="*/ 82 h 96"/>
                  <a:gd name="T26" fmla="*/ 26 w 55"/>
                  <a:gd name="T27" fmla="*/ 79 h 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5"/>
                  <a:gd name="T43" fmla="*/ 0 h 96"/>
                  <a:gd name="T44" fmla="*/ 55 w 55"/>
                  <a:gd name="T45" fmla="*/ 96 h 9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5" h="96">
                    <a:moveTo>
                      <a:pt x="39" y="91"/>
                    </a:moveTo>
                    <a:lnTo>
                      <a:pt x="29" y="77"/>
                    </a:lnTo>
                    <a:lnTo>
                      <a:pt x="15" y="64"/>
                    </a:lnTo>
                    <a:lnTo>
                      <a:pt x="5" y="55"/>
                    </a:lnTo>
                    <a:lnTo>
                      <a:pt x="0" y="37"/>
                    </a:lnTo>
                    <a:lnTo>
                      <a:pt x="5" y="19"/>
                    </a:lnTo>
                    <a:lnTo>
                      <a:pt x="10" y="0"/>
                    </a:lnTo>
                    <a:lnTo>
                      <a:pt x="10" y="19"/>
                    </a:lnTo>
                    <a:lnTo>
                      <a:pt x="5" y="41"/>
                    </a:lnTo>
                    <a:lnTo>
                      <a:pt x="15" y="55"/>
                    </a:lnTo>
                    <a:lnTo>
                      <a:pt x="29" y="69"/>
                    </a:lnTo>
                    <a:lnTo>
                      <a:pt x="34" y="82"/>
                    </a:lnTo>
                    <a:lnTo>
                      <a:pt x="54" y="95"/>
                    </a:lnTo>
                    <a:lnTo>
                      <a:pt x="39" y="91"/>
                    </a:lnTo>
                  </a:path>
                </a:pathLst>
              </a:custGeom>
              <a:solidFill>
                <a:srgbClr val="201000"/>
              </a:solidFill>
              <a:ln w="12700" cap="rnd">
                <a:noFill/>
                <a:round/>
                <a:headEnd/>
                <a:tailEnd/>
              </a:ln>
            </p:spPr>
            <p:txBody>
              <a:bodyPr>
                <a:prstTxWarp prst="textNoShape">
                  <a:avLst/>
                </a:prstTxWarp>
              </a:bodyPr>
              <a:lstStyle/>
              <a:p>
                <a:endParaRPr lang="en-US"/>
              </a:p>
            </p:txBody>
          </p:sp>
          <p:sp>
            <p:nvSpPr>
              <p:cNvPr id="50" name="Freeform 31"/>
              <p:cNvSpPr>
                <a:spLocks/>
              </p:cNvSpPr>
              <p:nvPr/>
            </p:nvSpPr>
            <p:spPr bwMode="auto">
              <a:xfrm>
                <a:off x="1296" y="2746"/>
                <a:ext cx="74" cy="36"/>
              </a:xfrm>
              <a:custGeom>
                <a:avLst/>
                <a:gdLst>
                  <a:gd name="T0" fmla="*/ 0 w 115"/>
                  <a:gd name="T1" fmla="*/ 0 h 42"/>
                  <a:gd name="T2" fmla="*/ 17 w 115"/>
                  <a:gd name="T3" fmla="*/ 18 h 42"/>
                  <a:gd name="T4" fmla="*/ 28 w 115"/>
                  <a:gd name="T5" fmla="*/ 28 h 42"/>
                  <a:gd name="T6" fmla="*/ 49 w 115"/>
                  <a:gd name="T7" fmla="*/ 32 h 42"/>
                  <a:gd name="T8" fmla="*/ 73 w 115"/>
                  <a:gd name="T9" fmla="*/ 35 h 42"/>
                  <a:gd name="T10" fmla="*/ 56 w 115"/>
                  <a:gd name="T11" fmla="*/ 28 h 42"/>
                  <a:gd name="T12" fmla="*/ 46 w 115"/>
                  <a:gd name="T13" fmla="*/ 28 h 42"/>
                  <a:gd name="T14" fmla="*/ 31 w 115"/>
                  <a:gd name="T15" fmla="*/ 25 h 42"/>
                  <a:gd name="T16" fmla="*/ 14 w 115"/>
                  <a:gd name="T17" fmla="*/ 15 h 42"/>
                  <a:gd name="T18" fmla="*/ 0 w 115"/>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
                  <a:gd name="T31" fmla="*/ 0 h 42"/>
                  <a:gd name="T32" fmla="*/ 115 w 115"/>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 h="42">
                    <a:moveTo>
                      <a:pt x="0" y="0"/>
                    </a:moveTo>
                    <a:lnTo>
                      <a:pt x="27" y="21"/>
                    </a:lnTo>
                    <a:lnTo>
                      <a:pt x="43" y="33"/>
                    </a:lnTo>
                    <a:lnTo>
                      <a:pt x="76" y="37"/>
                    </a:lnTo>
                    <a:lnTo>
                      <a:pt x="114" y="41"/>
                    </a:lnTo>
                    <a:lnTo>
                      <a:pt x="87" y="33"/>
                    </a:lnTo>
                    <a:lnTo>
                      <a:pt x="71" y="33"/>
                    </a:lnTo>
                    <a:lnTo>
                      <a:pt x="48" y="29"/>
                    </a:lnTo>
                    <a:lnTo>
                      <a:pt x="22" y="17"/>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51" name="Freeform 32"/>
              <p:cNvSpPr>
                <a:spLocks/>
              </p:cNvSpPr>
              <p:nvPr/>
            </p:nvSpPr>
            <p:spPr bwMode="auto">
              <a:xfrm>
                <a:off x="1217" y="2755"/>
                <a:ext cx="40" cy="69"/>
              </a:xfrm>
              <a:custGeom>
                <a:avLst/>
                <a:gdLst>
                  <a:gd name="T0" fmla="*/ 0 w 63"/>
                  <a:gd name="T1" fmla="*/ 0 h 79"/>
                  <a:gd name="T2" fmla="*/ 3 w 63"/>
                  <a:gd name="T3" fmla="*/ 26 h 79"/>
                  <a:gd name="T4" fmla="*/ 13 w 63"/>
                  <a:gd name="T5" fmla="*/ 42 h 79"/>
                  <a:gd name="T6" fmla="*/ 27 w 63"/>
                  <a:gd name="T7" fmla="*/ 53 h 79"/>
                  <a:gd name="T8" fmla="*/ 39 w 63"/>
                  <a:gd name="T9" fmla="*/ 68 h 79"/>
                  <a:gd name="T10" fmla="*/ 30 w 63"/>
                  <a:gd name="T11" fmla="*/ 49 h 79"/>
                  <a:gd name="T12" fmla="*/ 13 w 63"/>
                  <a:gd name="T13" fmla="*/ 38 h 79"/>
                  <a:gd name="T14" fmla="*/ 6 w 63"/>
                  <a:gd name="T15" fmla="*/ 23 h 79"/>
                  <a:gd name="T16" fmla="*/ 0 w 63"/>
                  <a:gd name="T17" fmla="*/ 0 h 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79"/>
                  <a:gd name="T29" fmla="*/ 63 w 63"/>
                  <a:gd name="T30" fmla="*/ 79 h 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79">
                    <a:moveTo>
                      <a:pt x="0" y="0"/>
                    </a:moveTo>
                    <a:lnTo>
                      <a:pt x="5" y="30"/>
                    </a:lnTo>
                    <a:lnTo>
                      <a:pt x="20" y="48"/>
                    </a:lnTo>
                    <a:lnTo>
                      <a:pt x="42" y="61"/>
                    </a:lnTo>
                    <a:lnTo>
                      <a:pt x="62" y="78"/>
                    </a:lnTo>
                    <a:lnTo>
                      <a:pt x="47" y="56"/>
                    </a:lnTo>
                    <a:lnTo>
                      <a:pt x="20" y="44"/>
                    </a:lnTo>
                    <a:lnTo>
                      <a:pt x="10" y="26"/>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52" name="Freeform 33"/>
              <p:cNvSpPr>
                <a:spLocks/>
              </p:cNvSpPr>
              <p:nvPr/>
            </p:nvSpPr>
            <p:spPr bwMode="auto">
              <a:xfrm>
                <a:off x="1035" y="2746"/>
                <a:ext cx="86" cy="78"/>
              </a:xfrm>
              <a:custGeom>
                <a:avLst/>
                <a:gdLst>
                  <a:gd name="T0" fmla="*/ 85 w 134"/>
                  <a:gd name="T1" fmla="*/ 0 h 90"/>
                  <a:gd name="T2" fmla="*/ 78 w 134"/>
                  <a:gd name="T3" fmla="*/ 28 h 90"/>
                  <a:gd name="T4" fmla="*/ 65 w 134"/>
                  <a:gd name="T5" fmla="*/ 47 h 90"/>
                  <a:gd name="T6" fmla="*/ 43 w 134"/>
                  <a:gd name="T7" fmla="*/ 62 h 90"/>
                  <a:gd name="T8" fmla="*/ 22 w 134"/>
                  <a:gd name="T9" fmla="*/ 70 h 90"/>
                  <a:gd name="T10" fmla="*/ 0 w 134"/>
                  <a:gd name="T11" fmla="*/ 77 h 90"/>
                  <a:gd name="T12" fmla="*/ 19 w 134"/>
                  <a:gd name="T13" fmla="*/ 77 h 90"/>
                  <a:gd name="T14" fmla="*/ 36 w 134"/>
                  <a:gd name="T15" fmla="*/ 74 h 90"/>
                  <a:gd name="T16" fmla="*/ 54 w 134"/>
                  <a:gd name="T17" fmla="*/ 58 h 90"/>
                  <a:gd name="T18" fmla="*/ 75 w 134"/>
                  <a:gd name="T19" fmla="*/ 39 h 90"/>
                  <a:gd name="T20" fmla="*/ 85 w 134"/>
                  <a:gd name="T21" fmla="*/ 0 h 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4"/>
                  <a:gd name="T34" fmla="*/ 0 h 90"/>
                  <a:gd name="T35" fmla="*/ 134 w 134"/>
                  <a:gd name="T36" fmla="*/ 90 h 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4" h="90">
                    <a:moveTo>
                      <a:pt x="133" y="0"/>
                    </a:moveTo>
                    <a:lnTo>
                      <a:pt x="122" y="32"/>
                    </a:lnTo>
                    <a:lnTo>
                      <a:pt x="101" y="54"/>
                    </a:lnTo>
                    <a:lnTo>
                      <a:pt x="67" y="71"/>
                    </a:lnTo>
                    <a:lnTo>
                      <a:pt x="34" y="81"/>
                    </a:lnTo>
                    <a:lnTo>
                      <a:pt x="0" y="89"/>
                    </a:lnTo>
                    <a:lnTo>
                      <a:pt x="29" y="89"/>
                    </a:lnTo>
                    <a:lnTo>
                      <a:pt x="56" y="85"/>
                    </a:lnTo>
                    <a:lnTo>
                      <a:pt x="84" y="67"/>
                    </a:lnTo>
                    <a:lnTo>
                      <a:pt x="117" y="45"/>
                    </a:lnTo>
                    <a:lnTo>
                      <a:pt x="133" y="0"/>
                    </a:lnTo>
                  </a:path>
                </a:pathLst>
              </a:custGeom>
              <a:solidFill>
                <a:srgbClr val="201000"/>
              </a:solidFill>
              <a:ln w="12700" cap="rnd">
                <a:noFill/>
                <a:round/>
                <a:headEnd/>
                <a:tailEnd/>
              </a:ln>
            </p:spPr>
            <p:txBody>
              <a:bodyPr>
                <a:prstTxWarp prst="textNoShape">
                  <a:avLst/>
                </a:prstTxWarp>
              </a:bodyPr>
              <a:lstStyle/>
              <a:p>
                <a:endParaRPr lang="en-US"/>
              </a:p>
            </p:txBody>
          </p:sp>
          <p:sp>
            <p:nvSpPr>
              <p:cNvPr id="53" name="Freeform 34"/>
              <p:cNvSpPr>
                <a:spLocks/>
              </p:cNvSpPr>
              <p:nvPr/>
            </p:nvSpPr>
            <p:spPr bwMode="auto">
              <a:xfrm>
                <a:off x="997" y="2797"/>
                <a:ext cx="120" cy="53"/>
              </a:xfrm>
              <a:custGeom>
                <a:avLst/>
                <a:gdLst>
                  <a:gd name="T0" fmla="*/ 119 w 188"/>
                  <a:gd name="T1" fmla="*/ 0 h 61"/>
                  <a:gd name="T2" fmla="*/ 105 w 188"/>
                  <a:gd name="T3" fmla="*/ 18 h 61"/>
                  <a:gd name="T4" fmla="*/ 87 w 188"/>
                  <a:gd name="T5" fmla="*/ 30 h 61"/>
                  <a:gd name="T6" fmla="*/ 69 w 188"/>
                  <a:gd name="T7" fmla="*/ 37 h 61"/>
                  <a:gd name="T8" fmla="*/ 47 w 188"/>
                  <a:gd name="T9" fmla="*/ 37 h 61"/>
                  <a:gd name="T10" fmla="*/ 29 w 188"/>
                  <a:gd name="T11" fmla="*/ 37 h 61"/>
                  <a:gd name="T12" fmla="*/ 14 w 188"/>
                  <a:gd name="T13" fmla="*/ 41 h 61"/>
                  <a:gd name="T14" fmla="*/ 0 w 188"/>
                  <a:gd name="T15" fmla="*/ 52 h 61"/>
                  <a:gd name="T16" fmla="*/ 14 w 188"/>
                  <a:gd name="T17" fmla="*/ 45 h 61"/>
                  <a:gd name="T18" fmla="*/ 32 w 188"/>
                  <a:gd name="T19" fmla="*/ 41 h 61"/>
                  <a:gd name="T20" fmla="*/ 47 w 188"/>
                  <a:gd name="T21" fmla="*/ 41 h 61"/>
                  <a:gd name="T22" fmla="*/ 65 w 188"/>
                  <a:gd name="T23" fmla="*/ 41 h 61"/>
                  <a:gd name="T24" fmla="*/ 83 w 188"/>
                  <a:gd name="T25" fmla="*/ 37 h 61"/>
                  <a:gd name="T26" fmla="*/ 98 w 188"/>
                  <a:gd name="T27" fmla="*/ 30 h 61"/>
                  <a:gd name="T28" fmla="*/ 119 w 188"/>
                  <a:gd name="T29" fmla="*/ 15 h 61"/>
                  <a:gd name="T30" fmla="*/ 119 w 188"/>
                  <a:gd name="T31" fmla="*/ 0 h 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8"/>
                  <a:gd name="T49" fmla="*/ 0 h 61"/>
                  <a:gd name="T50" fmla="*/ 188 w 188"/>
                  <a:gd name="T51" fmla="*/ 61 h 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8" h="61">
                    <a:moveTo>
                      <a:pt x="187" y="0"/>
                    </a:moveTo>
                    <a:lnTo>
                      <a:pt x="165" y="21"/>
                    </a:lnTo>
                    <a:lnTo>
                      <a:pt x="137" y="34"/>
                    </a:lnTo>
                    <a:lnTo>
                      <a:pt x="108" y="43"/>
                    </a:lnTo>
                    <a:lnTo>
                      <a:pt x="74" y="43"/>
                    </a:lnTo>
                    <a:lnTo>
                      <a:pt x="45" y="43"/>
                    </a:lnTo>
                    <a:lnTo>
                      <a:pt x="22" y="47"/>
                    </a:lnTo>
                    <a:lnTo>
                      <a:pt x="0" y="60"/>
                    </a:lnTo>
                    <a:lnTo>
                      <a:pt x="22" y="52"/>
                    </a:lnTo>
                    <a:lnTo>
                      <a:pt x="50" y="47"/>
                    </a:lnTo>
                    <a:lnTo>
                      <a:pt x="74" y="47"/>
                    </a:lnTo>
                    <a:lnTo>
                      <a:pt x="102" y="47"/>
                    </a:lnTo>
                    <a:lnTo>
                      <a:pt x="130" y="43"/>
                    </a:lnTo>
                    <a:lnTo>
                      <a:pt x="153" y="34"/>
                    </a:lnTo>
                    <a:lnTo>
                      <a:pt x="187" y="17"/>
                    </a:lnTo>
                    <a:lnTo>
                      <a:pt x="187" y="0"/>
                    </a:lnTo>
                  </a:path>
                </a:pathLst>
              </a:custGeom>
              <a:solidFill>
                <a:srgbClr val="201000"/>
              </a:solidFill>
              <a:ln w="12700" cap="rnd">
                <a:noFill/>
                <a:round/>
                <a:headEnd/>
                <a:tailEnd/>
              </a:ln>
            </p:spPr>
            <p:txBody>
              <a:bodyPr>
                <a:prstTxWarp prst="textNoShape">
                  <a:avLst/>
                </a:prstTxWarp>
              </a:bodyPr>
              <a:lstStyle/>
              <a:p>
                <a:endParaRPr lang="en-US"/>
              </a:p>
            </p:txBody>
          </p:sp>
          <p:sp>
            <p:nvSpPr>
              <p:cNvPr id="54" name="Freeform 35"/>
              <p:cNvSpPr>
                <a:spLocks/>
              </p:cNvSpPr>
              <p:nvPr/>
            </p:nvSpPr>
            <p:spPr bwMode="auto">
              <a:xfrm>
                <a:off x="980" y="2746"/>
                <a:ext cx="83" cy="49"/>
              </a:xfrm>
              <a:custGeom>
                <a:avLst/>
                <a:gdLst>
                  <a:gd name="T0" fmla="*/ 82 w 130"/>
                  <a:gd name="T1" fmla="*/ 0 h 57"/>
                  <a:gd name="T2" fmla="*/ 72 w 130"/>
                  <a:gd name="T3" fmla="*/ 12 h 57"/>
                  <a:gd name="T4" fmla="*/ 61 w 130"/>
                  <a:gd name="T5" fmla="*/ 19 h 57"/>
                  <a:gd name="T6" fmla="*/ 43 w 130"/>
                  <a:gd name="T7" fmla="*/ 29 h 57"/>
                  <a:gd name="T8" fmla="*/ 22 w 130"/>
                  <a:gd name="T9" fmla="*/ 33 h 57"/>
                  <a:gd name="T10" fmla="*/ 0 w 130"/>
                  <a:gd name="T11" fmla="*/ 48 h 57"/>
                  <a:gd name="T12" fmla="*/ 26 w 130"/>
                  <a:gd name="T13" fmla="*/ 33 h 57"/>
                  <a:gd name="T14" fmla="*/ 29 w 130"/>
                  <a:gd name="T15" fmla="*/ 36 h 57"/>
                  <a:gd name="T16" fmla="*/ 47 w 130"/>
                  <a:gd name="T17" fmla="*/ 33 h 57"/>
                  <a:gd name="T18" fmla="*/ 64 w 130"/>
                  <a:gd name="T19" fmla="*/ 22 h 57"/>
                  <a:gd name="T20" fmla="*/ 82 w 130"/>
                  <a:gd name="T21" fmla="*/ 0 h 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
                  <a:gd name="T34" fmla="*/ 0 h 57"/>
                  <a:gd name="T35" fmla="*/ 130 w 130"/>
                  <a:gd name="T36" fmla="*/ 57 h 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 h="57">
                    <a:moveTo>
                      <a:pt x="129" y="0"/>
                    </a:moveTo>
                    <a:lnTo>
                      <a:pt x="113" y="14"/>
                    </a:lnTo>
                    <a:lnTo>
                      <a:pt x="96" y="22"/>
                    </a:lnTo>
                    <a:lnTo>
                      <a:pt x="67" y="34"/>
                    </a:lnTo>
                    <a:lnTo>
                      <a:pt x="34" y="38"/>
                    </a:lnTo>
                    <a:lnTo>
                      <a:pt x="0" y="56"/>
                    </a:lnTo>
                    <a:lnTo>
                      <a:pt x="40" y="38"/>
                    </a:lnTo>
                    <a:lnTo>
                      <a:pt x="45" y="42"/>
                    </a:lnTo>
                    <a:lnTo>
                      <a:pt x="73" y="38"/>
                    </a:lnTo>
                    <a:lnTo>
                      <a:pt x="101" y="26"/>
                    </a:lnTo>
                    <a:lnTo>
                      <a:pt x="129" y="0"/>
                    </a:lnTo>
                  </a:path>
                </a:pathLst>
              </a:custGeom>
              <a:solidFill>
                <a:srgbClr val="201000"/>
              </a:solidFill>
              <a:ln w="12700" cap="rnd">
                <a:noFill/>
                <a:round/>
                <a:headEnd/>
                <a:tailEnd/>
              </a:ln>
            </p:spPr>
            <p:txBody>
              <a:bodyPr>
                <a:prstTxWarp prst="textNoShape">
                  <a:avLst/>
                </a:prstTxWarp>
              </a:bodyPr>
              <a:lstStyle/>
              <a:p>
                <a:endParaRPr lang="en-US"/>
              </a:p>
            </p:txBody>
          </p:sp>
          <p:sp>
            <p:nvSpPr>
              <p:cNvPr id="55" name="Freeform 36"/>
              <p:cNvSpPr>
                <a:spLocks/>
              </p:cNvSpPr>
              <p:nvPr/>
            </p:nvSpPr>
            <p:spPr bwMode="auto">
              <a:xfrm>
                <a:off x="849" y="2834"/>
                <a:ext cx="73" cy="16"/>
              </a:xfrm>
              <a:custGeom>
                <a:avLst/>
                <a:gdLst>
                  <a:gd name="T0" fmla="*/ 38 w 114"/>
                  <a:gd name="T1" fmla="*/ 15 h 18"/>
                  <a:gd name="T2" fmla="*/ 59 w 114"/>
                  <a:gd name="T3" fmla="*/ 10 h 18"/>
                  <a:gd name="T4" fmla="*/ 72 w 114"/>
                  <a:gd name="T5" fmla="*/ 0 h 18"/>
                  <a:gd name="T6" fmla="*/ 59 w 114"/>
                  <a:gd name="T7" fmla="*/ 6 h 18"/>
                  <a:gd name="T8" fmla="*/ 0 w 114"/>
                  <a:gd name="T9" fmla="*/ 15 h 18"/>
                  <a:gd name="T10" fmla="*/ 28 w 114"/>
                  <a:gd name="T11" fmla="*/ 15 h 18"/>
                  <a:gd name="T12" fmla="*/ 38 w 114"/>
                  <a:gd name="T13" fmla="*/ 15 h 18"/>
                  <a:gd name="T14" fmla="*/ 0 60000 65536"/>
                  <a:gd name="T15" fmla="*/ 0 60000 65536"/>
                  <a:gd name="T16" fmla="*/ 0 60000 65536"/>
                  <a:gd name="T17" fmla="*/ 0 60000 65536"/>
                  <a:gd name="T18" fmla="*/ 0 60000 65536"/>
                  <a:gd name="T19" fmla="*/ 0 60000 65536"/>
                  <a:gd name="T20" fmla="*/ 0 60000 65536"/>
                  <a:gd name="T21" fmla="*/ 0 w 114"/>
                  <a:gd name="T22" fmla="*/ 0 h 18"/>
                  <a:gd name="T23" fmla="*/ 114 w 114"/>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4" h="18">
                    <a:moveTo>
                      <a:pt x="60" y="17"/>
                    </a:moveTo>
                    <a:lnTo>
                      <a:pt x="92" y="11"/>
                    </a:lnTo>
                    <a:lnTo>
                      <a:pt x="113" y="0"/>
                    </a:lnTo>
                    <a:lnTo>
                      <a:pt x="92" y="7"/>
                    </a:lnTo>
                    <a:lnTo>
                      <a:pt x="0" y="17"/>
                    </a:lnTo>
                    <a:lnTo>
                      <a:pt x="43" y="17"/>
                    </a:lnTo>
                    <a:lnTo>
                      <a:pt x="60" y="17"/>
                    </a:lnTo>
                  </a:path>
                </a:pathLst>
              </a:custGeom>
              <a:solidFill>
                <a:srgbClr val="201000"/>
              </a:solidFill>
              <a:ln w="12700" cap="rnd">
                <a:noFill/>
                <a:round/>
                <a:headEnd/>
                <a:tailEnd/>
              </a:ln>
            </p:spPr>
            <p:txBody>
              <a:bodyPr>
                <a:prstTxWarp prst="textNoShape">
                  <a:avLst/>
                </a:prstTxWarp>
              </a:bodyPr>
              <a:lstStyle/>
              <a:p>
                <a:endParaRPr lang="en-US"/>
              </a:p>
            </p:txBody>
          </p:sp>
          <p:sp>
            <p:nvSpPr>
              <p:cNvPr id="56" name="Freeform 37"/>
              <p:cNvSpPr>
                <a:spLocks/>
              </p:cNvSpPr>
              <p:nvPr/>
            </p:nvSpPr>
            <p:spPr bwMode="auto">
              <a:xfrm>
                <a:off x="1246" y="2368"/>
                <a:ext cx="0" cy="154"/>
              </a:xfrm>
              <a:custGeom>
                <a:avLst/>
                <a:gdLst>
                  <a:gd name="T0" fmla="*/ 0 w 1"/>
                  <a:gd name="T1" fmla="*/ 153 h 177"/>
                  <a:gd name="T2" fmla="*/ 0 w 1"/>
                  <a:gd name="T3" fmla="*/ 133 h 177"/>
                  <a:gd name="T4" fmla="*/ 0 w 1"/>
                  <a:gd name="T5" fmla="*/ 113 h 177"/>
                  <a:gd name="T6" fmla="*/ 0 w 1"/>
                  <a:gd name="T7" fmla="*/ 93 h 177"/>
                  <a:gd name="T8" fmla="*/ 0 w 1"/>
                  <a:gd name="T9" fmla="*/ 69 h 177"/>
                  <a:gd name="T10" fmla="*/ 0 w 1"/>
                  <a:gd name="T11" fmla="*/ 49 h 177"/>
                  <a:gd name="T12" fmla="*/ 0 w 1"/>
                  <a:gd name="T13" fmla="*/ 32 h 177"/>
                  <a:gd name="T14" fmla="*/ 0 w 1"/>
                  <a:gd name="T15" fmla="*/ 17 h 177"/>
                  <a:gd name="T16" fmla="*/ 0 w 1"/>
                  <a:gd name="T17" fmla="*/ 0 h 177"/>
                  <a:gd name="T18" fmla="*/ 0 w 1"/>
                  <a:gd name="T19" fmla="*/ 12 h 177"/>
                  <a:gd name="T20" fmla="*/ 0 w 1"/>
                  <a:gd name="T21" fmla="*/ 37 h 177"/>
                  <a:gd name="T22" fmla="*/ 0 w 1"/>
                  <a:gd name="T23" fmla="*/ 53 h 177"/>
                  <a:gd name="T24" fmla="*/ 0 w 1"/>
                  <a:gd name="T25" fmla="*/ 73 h 177"/>
                  <a:gd name="T26" fmla="*/ 0 w 1"/>
                  <a:gd name="T27" fmla="*/ 93 h 177"/>
                  <a:gd name="T28" fmla="*/ 0 w 1"/>
                  <a:gd name="T29" fmla="*/ 104 h 177"/>
                  <a:gd name="T30" fmla="*/ 0 w 1"/>
                  <a:gd name="T31" fmla="*/ 129 h 177"/>
                  <a:gd name="T32" fmla="*/ 0 w 1"/>
                  <a:gd name="T33" fmla="*/ 153 h 1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
                  <a:gd name="T52" fmla="*/ 0 h 177"/>
                  <a:gd name="T53" fmla="*/ 0 w 1"/>
                  <a:gd name="T54" fmla="*/ 177 h 1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 h="177">
                    <a:moveTo>
                      <a:pt x="0" y="176"/>
                    </a:moveTo>
                    <a:lnTo>
                      <a:pt x="0" y="153"/>
                    </a:lnTo>
                    <a:lnTo>
                      <a:pt x="0" y="130"/>
                    </a:lnTo>
                    <a:lnTo>
                      <a:pt x="0" y="107"/>
                    </a:lnTo>
                    <a:lnTo>
                      <a:pt x="0" y="79"/>
                    </a:lnTo>
                    <a:lnTo>
                      <a:pt x="0" y="56"/>
                    </a:lnTo>
                    <a:lnTo>
                      <a:pt x="0" y="37"/>
                    </a:lnTo>
                    <a:lnTo>
                      <a:pt x="0" y="19"/>
                    </a:lnTo>
                    <a:lnTo>
                      <a:pt x="0" y="0"/>
                    </a:lnTo>
                    <a:lnTo>
                      <a:pt x="0" y="14"/>
                    </a:lnTo>
                    <a:lnTo>
                      <a:pt x="0" y="42"/>
                    </a:lnTo>
                    <a:lnTo>
                      <a:pt x="0" y="61"/>
                    </a:lnTo>
                    <a:lnTo>
                      <a:pt x="0" y="84"/>
                    </a:lnTo>
                    <a:lnTo>
                      <a:pt x="0" y="107"/>
                    </a:lnTo>
                    <a:lnTo>
                      <a:pt x="0" y="120"/>
                    </a:lnTo>
                    <a:lnTo>
                      <a:pt x="0" y="148"/>
                    </a:lnTo>
                    <a:lnTo>
                      <a:pt x="0" y="176"/>
                    </a:lnTo>
                  </a:path>
                </a:pathLst>
              </a:custGeom>
              <a:solidFill>
                <a:srgbClr val="402000"/>
              </a:solidFill>
              <a:ln w="12700" cap="rnd">
                <a:noFill/>
                <a:round/>
                <a:headEnd/>
                <a:tailEnd/>
              </a:ln>
            </p:spPr>
            <p:txBody>
              <a:bodyPr>
                <a:prstTxWarp prst="textNoShape">
                  <a:avLst/>
                </a:prstTxWarp>
              </a:bodyPr>
              <a:lstStyle/>
              <a:p>
                <a:endParaRPr lang="en-US"/>
              </a:p>
            </p:txBody>
          </p:sp>
          <p:sp>
            <p:nvSpPr>
              <p:cNvPr id="57" name="Freeform 38"/>
              <p:cNvSpPr>
                <a:spLocks/>
              </p:cNvSpPr>
              <p:nvPr/>
            </p:nvSpPr>
            <p:spPr bwMode="auto">
              <a:xfrm>
                <a:off x="1288" y="2368"/>
                <a:ext cx="1" cy="166"/>
              </a:xfrm>
              <a:custGeom>
                <a:avLst/>
                <a:gdLst>
                  <a:gd name="T0" fmla="*/ 1 w 2"/>
                  <a:gd name="T1" fmla="*/ 165 h 191"/>
                  <a:gd name="T2" fmla="*/ 1 w 2"/>
                  <a:gd name="T3" fmla="*/ 149 h 191"/>
                  <a:gd name="T4" fmla="*/ 0 w 2"/>
                  <a:gd name="T5" fmla="*/ 129 h 191"/>
                  <a:gd name="T6" fmla="*/ 1 w 2"/>
                  <a:gd name="T7" fmla="*/ 112 h 191"/>
                  <a:gd name="T8" fmla="*/ 0 w 2"/>
                  <a:gd name="T9" fmla="*/ 92 h 191"/>
                  <a:gd name="T10" fmla="*/ 0 w 2"/>
                  <a:gd name="T11" fmla="*/ 73 h 191"/>
                  <a:gd name="T12" fmla="*/ 1 w 2"/>
                  <a:gd name="T13" fmla="*/ 56 h 191"/>
                  <a:gd name="T14" fmla="*/ 1 w 2"/>
                  <a:gd name="T15" fmla="*/ 37 h 191"/>
                  <a:gd name="T16" fmla="*/ 0 w 2"/>
                  <a:gd name="T17" fmla="*/ 20 h 191"/>
                  <a:gd name="T18" fmla="*/ 1 w 2"/>
                  <a:gd name="T19" fmla="*/ 0 h 191"/>
                  <a:gd name="T20" fmla="*/ 1 w 2"/>
                  <a:gd name="T21" fmla="*/ 24 h 191"/>
                  <a:gd name="T22" fmla="*/ 1 w 2"/>
                  <a:gd name="T23" fmla="*/ 49 h 191"/>
                  <a:gd name="T24" fmla="*/ 1 w 2"/>
                  <a:gd name="T25" fmla="*/ 69 h 191"/>
                  <a:gd name="T26" fmla="*/ 1 w 2"/>
                  <a:gd name="T27" fmla="*/ 81 h 191"/>
                  <a:gd name="T28" fmla="*/ 1 w 2"/>
                  <a:gd name="T29" fmla="*/ 101 h 191"/>
                  <a:gd name="T30" fmla="*/ 1 w 2"/>
                  <a:gd name="T31" fmla="*/ 129 h 191"/>
                  <a:gd name="T32" fmla="*/ 1 w 2"/>
                  <a:gd name="T33" fmla="*/ 165 h 1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
                  <a:gd name="T52" fmla="*/ 0 h 191"/>
                  <a:gd name="T53" fmla="*/ 2 w 2"/>
                  <a:gd name="T54" fmla="*/ 191 h 19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 h="191">
                    <a:moveTo>
                      <a:pt x="1" y="190"/>
                    </a:moveTo>
                    <a:lnTo>
                      <a:pt x="1" y="171"/>
                    </a:lnTo>
                    <a:lnTo>
                      <a:pt x="0" y="148"/>
                    </a:lnTo>
                    <a:lnTo>
                      <a:pt x="1" y="129"/>
                    </a:lnTo>
                    <a:lnTo>
                      <a:pt x="0" y="106"/>
                    </a:lnTo>
                    <a:lnTo>
                      <a:pt x="0" y="84"/>
                    </a:lnTo>
                    <a:lnTo>
                      <a:pt x="1" y="65"/>
                    </a:lnTo>
                    <a:lnTo>
                      <a:pt x="1" y="42"/>
                    </a:lnTo>
                    <a:lnTo>
                      <a:pt x="0" y="23"/>
                    </a:lnTo>
                    <a:lnTo>
                      <a:pt x="1" y="0"/>
                    </a:lnTo>
                    <a:lnTo>
                      <a:pt x="1" y="28"/>
                    </a:lnTo>
                    <a:lnTo>
                      <a:pt x="1" y="56"/>
                    </a:lnTo>
                    <a:lnTo>
                      <a:pt x="1" y="79"/>
                    </a:lnTo>
                    <a:lnTo>
                      <a:pt x="1" y="93"/>
                    </a:lnTo>
                    <a:lnTo>
                      <a:pt x="1" y="116"/>
                    </a:lnTo>
                    <a:lnTo>
                      <a:pt x="1" y="148"/>
                    </a:lnTo>
                    <a:lnTo>
                      <a:pt x="1" y="190"/>
                    </a:lnTo>
                  </a:path>
                </a:pathLst>
              </a:custGeom>
              <a:solidFill>
                <a:srgbClr val="402000"/>
              </a:solidFill>
              <a:ln w="12700" cap="rnd">
                <a:noFill/>
                <a:round/>
                <a:headEnd/>
                <a:tailEnd/>
              </a:ln>
            </p:spPr>
            <p:txBody>
              <a:bodyPr>
                <a:prstTxWarp prst="textNoShape">
                  <a:avLst/>
                </a:prstTxWarp>
              </a:bodyPr>
              <a:lstStyle/>
              <a:p>
                <a:endParaRPr lang="en-US"/>
              </a:p>
            </p:txBody>
          </p:sp>
          <p:sp>
            <p:nvSpPr>
              <p:cNvPr id="58" name="Freeform 39"/>
              <p:cNvSpPr>
                <a:spLocks/>
              </p:cNvSpPr>
              <p:nvPr/>
            </p:nvSpPr>
            <p:spPr bwMode="auto">
              <a:xfrm>
                <a:off x="1187" y="2330"/>
                <a:ext cx="8" cy="111"/>
              </a:xfrm>
              <a:custGeom>
                <a:avLst/>
                <a:gdLst>
                  <a:gd name="T0" fmla="*/ 6 w 13"/>
                  <a:gd name="T1" fmla="*/ 110 h 128"/>
                  <a:gd name="T2" fmla="*/ 4 w 13"/>
                  <a:gd name="T3" fmla="*/ 91 h 128"/>
                  <a:gd name="T4" fmla="*/ 4 w 13"/>
                  <a:gd name="T5" fmla="*/ 78 h 128"/>
                  <a:gd name="T6" fmla="*/ 0 w 13"/>
                  <a:gd name="T7" fmla="*/ 59 h 128"/>
                  <a:gd name="T8" fmla="*/ 2 w 13"/>
                  <a:gd name="T9" fmla="*/ 39 h 128"/>
                  <a:gd name="T10" fmla="*/ 0 w 13"/>
                  <a:gd name="T11" fmla="*/ 23 h 128"/>
                  <a:gd name="T12" fmla="*/ 2 w 13"/>
                  <a:gd name="T13" fmla="*/ 8 h 128"/>
                  <a:gd name="T14" fmla="*/ 7 w 13"/>
                  <a:gd name="T15" fmla="*/ 0 h 128"/>
                  <a:gd name="T16" fmla="*/ 7 w 13"/>
                  <a:gd name="T17" fmla="*/ 16 h 128"/>
                  <a:gd name="T18" fmla="*/ 7 w 13"/>
                  <a:gd name="T19" fmla="*/ 28 h 128"/>
                  <a:gd name="T20" fmla="*/ 7 w 13"/>
                  <a:gd name="T21" fmla="*/ 39 h 128"/>
                  <a:gd name="T22" fmla="*/ 7 w 13"/>
                  <a:gd name="T23" fmla="*/ 59 h 128"/>
                  <a:gd name="T24" fmla="*/ 7 w 13"/>
                  <a:gd name="T25" fmla="*/ 63 h 128"/>
                  <a:gd name="T26" fmla="*/ 7 w 13"/>
                  <a:gd name="T27" fmla="*/ 82 h 128"/>
                  <a:gd name="T28" fmla="*/ 6 w 13"/>
                  <a:gd name="T29" fmla="*/ 110 h 1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
                  <a:gd name="T46" fmla="*/ 0 h 128"/>
                  <a:gd name="T47" fmla="*/ 13 w 13"/>
                  <a:gd name="T48" fmla="*/ 128 h 1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 h="128">
                    <a:moveTo>
                      <a:pt x="9" y="127"/>
                    </a:moveTo>
                    <a:lnTo>
                      <a:pt x="7" y="105"/>
                    </a:lnTo>
                    <a:lnTo>
                      <a:pt x="7" y="90"/>
                    </a:lnTo>
                    <a:lnTo>
                      <a:pt x="0" y="68"/>
                    </a:lnTo>
                    <a:lnTo>
                      <a:pt x="3" y="45"/>
                    </a:lnTo>
                    <a:lnTo>
                      <a:pt x="0" y="27"/>
                    </a:lnTo>
                    <a:lnTo>
                      <a:pt x="3" y="9"/>
                    </a:lnTo>
                    <a:lnTo>
                      <a:pt x="12" y="0"/>
                    </a:lnTo>
                    <a:lnTo>
                      <a:pt x="12" y="18"/>
                    </a:lnTo>
                    <a:lnTo>
                      <a:pt x="12" y="32"/>
                    </a:lnTo>
                    <a:lnTo>
                      <a:pt x="12" y="45"/>
                    </a:lnTo>
                    <a:lnTo>
                      <a:pt x="12" y="68"/>
                    </a:lnTo>
                    <a:lnTo>
                      <a:pt x="12" y="73"/>
                    </a:lnTo>
                    <a:lnTo>
                      <a:pt x="12" y="95"/>
                    </a:lnTo>
                    <a:lnTo>
                      <a:pt x="9" y="127"/>
                    </a:lnTo>
                  </a:path>
                </a:pathLst>
              </a:custGeom>
              <a:solidFill>
                <a:srgbClr val="402000"/>
              </a:solidFill>
              <a:ln w="12700" cap="rnd">
                <a:noFill/>
                <a:round/>
                <a:headEnd/>
                <a:tailEnd/>
              </a:ln>
            </p:spPr>
            <p:txBody>
              <a:bodyPr>
                <a:prstTxWarp prst="textNoShape">
                  <a:avLst/>
                </a:prstTxWarp>
              </a:bodyPr>
              <a:lstStyle/>
              <a:p>
                <a:endParaRPr lang="en-US"/>
              </a:p>
            </p:txBody>
          </p:sp>
          <p:sp>
            <p:nvSpPr>
              <p:cNvPr id="59" name="Freeform 40"/>
              <p:cNvSpPr>
                <a:spLocks/>
              </p:cNvSpPr>
              <p:nvPr/>
            </p:nvSpPr>
            <p:spPr bwMode="auto">
              <a:xfrm>
                <a:off x="1149" y="2338"/>
                <a:ext cx="8" cy="122"/>
              </a:xfrm>
              <a:custGeom>
                <a:avLst/>
                <a:gdLst>
                  <a:gd name="T0" fmla="*/ 2 w 13"/>
                  <a:gd name="T1" fmla="*/ 121 h 140"/>
                  <a:gd name="T2" fmla="*/ 0 w 13"/>
                  <a:gd name="T3" fmla="*/ 101 h 140"/>
                  <a:gd name="T4" fmla="*/ 2 w 13"/>
                  <a:gd name="T5" fmla="*/ 85 h 140"/>
                  <a:gd name="T6" fmla="*/ 0 w 13"/>
                  <a:gd name="T7" fmla="*/ 68 h 140"/>
                  <a:gd name="T8" fmla="*/ 2 w 13"/>
                  <a:gd name="T9" fmla="*/ 57 h 140"/>
                  <a:gd name="T10" fmla="*/ 0 w 13"/>
                  <a:gd name="T11" fmla="*/ 40 h 140"/>
                  <a:gd name="T12" fmla="*/ 0 w 13"/>
                  <a:gd name="T13" fmla="*/ 24 h 140"/>
                  <a:gd name="T14" fmla="*/ 0 w 13"/>
                  <a:gd name="T15" fmla="*/ 11 h 140"/>
                  <a:gd name="T16" fmla="*/ 0 w 13"/>
                  <a:gd name="T17" fmla="*/ 0 h 140"/>
                  <a:gd name="T18" fmla="*/ 4 w 13"/>
                  <a:gd name="T19" fmla="*/ 20 h 140"/>
                  <a:gd name="T20" fmla="*/ 6 w 13"/>
                  <a:gd name="T21" fmla="*/ 37 h 140"/>
                  <a:gd name="T22" fmla="*/ 6 w 13"/>
                  <a:gd name="T23" fmla="*/ 57 h 140"/>
                  <a:gd name="T24" fmla="*/ 7 w 13"/>
                  <a:gd name="T25" fmla="*/ 72 h 140"/>
                  <a:gd name="T26" fmla="*/ 6 w 13"/>
                  <a:gd name="T27" fmla="*/ 85 h 140"/>
                  <a:gd name="T28" fmla="*/ 4 w 13"/>
                  <a:gd name="T29" fmla="*/ 110 h 140"/>
                  <a:gd name="T30" fmla="*/ 2 w 13"/>
                  <a:gd name="T31" fmla="*/ 121 h 1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
                  <a:gd name="T49" fmla="*/ 0 h 140"/>
                  <a:gd name="T50" fmla="*/ 13 w 13"/>
                  <a:gd name="T51" fmla="*/ 140 h 1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 h="140">
                    <a:moveTo>
                      <a:pt x="3" y="139"/>
                    </a:moveTo>
                    <a:lnTo>
                      <a:pt x="0" y="116"/>
                    </a:lnTo>
                    <a:lnTo>
                      <a:pt x="3" y="97"/>
                    </a:lnTo>
                    <a:lnTo>
                      <a:pt x="0" y="78"/>
                    </a:lnTo>
                    <a:lnTo>
                      <a:pt x="3" y="65"/>
                    </a:lnTo>
                    <a:lnTo>
                      <a:pt x="0" y="46"/>
                    </a:lnTo>
                    <a:lnTo>
                      <a:pt x="0" y="28"/>
                    </a:lnTo>
                    <a:lnTo>
                      <a:pt x="0" y="13"/>
                    </a:lnTo>
                    <a:lnTo>
                      <a:pt x="0" y="0"/>
                    </a:lnTo>
                    <a:lnTo>
                      <a:pt x="6" y="23"/>
                    </a:lnTo>
                    <a:lnTo>
                      <a:pt x="9" y="42"/>
                    </a:lnTo>
                    <a:lnTo>
                      <a:pt x="9" y="65"/>
                    </a:lnTo>
                    <a:lnTo>
                      <a:pt x="12" y="83"/>
                    </a:lnTo>
                    <a:lnTo>
                      <a:pt x="9" y="97"/>
                    </a:lnTo>
                    <a:lnTo>
                      <a:pt x="6" y="126"/>
                    </a:lnTo>
                    <a:lnTo>
                      <a:pt x="3" y="139"/>
                    </a:lnTo>
                  </a:path>
                </a:pathLst>
              </a:custGeom>
              <a:solidFill>
                <a:srgbClr val="402000"/>
              </a:solidFill>
              <a:ln w="12700" cap="rnd">
                <a:noFill/>
                <a:round/>
                <a:headEnd/>
                <a:tailEnd/>
              </a:ln>
            </p:spPr>
            <p:txBody>
              <a:bodyPr>
                <a:prstTxWarp prst="textNoShape">
                  <a:avLst/>
                </a:prstTxWarp>
              </a:bodyPr>
              <a:lstStyle/>
              <a:p>
                <a:endParaRPr lang="en-US"/>
              </a:p>
            </p:txBody>
          </p:sp>
          <p:sp>
            <p:nvSpPr>
              <p:cNvPr id="60" name="Freeform 41"/>
              <p:cNvSpPr>
                <a:spLocks/>
              </p:cNvSpPr>
              <p:nvPr/>
            </p:nvSpPr>
            <p:spPr bwMode="auto">
              <a:xfrm>
                <a:off x="1120" y="2275"/>
                <a:ext cx="18" cy="187"/>
              </a:xfrm>
              <a:custGeom>
                <a:avLst/>
                <a:gdLst>
                  <a:gd name="T0" fmla="*/ 11 w 28"/>
                  <a:gd name="T1" fmla="*/ 186 h 215"/>
                  <a:gd name="T2" fmla="*/ 8 w 28"/>
                  <a:gd name="T3" fmla="*/ 173 h 215"/>
                  <a:gd name="T4" fmla="*/ 11 w 28"/>
                  <a:gd name="T5" fmla="*/ 162 h 215"/>
                  <a:gd name="T6" fmla="*/ 11 w 28"/>
                  <a:gd name="T7" fmla="*/ 146 h 215"/>
                  <a:gd name="T8" fmla="*/ 8 w 28"/>
                  <a:gd name="T9" fmla="*/ 126 h 215"/>
                  <a:gd name="T10" fmla="*/ 8 w 28"/>
                  <a:gd name="T11" fmla="*/ 105 h 215"/>
                  <a:gd name="T12" fmla="*/ 6 w 28"/>
                  <a:gd name="T13" fmla="*/ 93 h 215"/>
                  <a:gd name="T14" fmla="*/ 3 w 28"/>
                  <a:gd name="T15" fmla="*/ 85 h 215"/>
                  <a:gd name="T16" fmla="*/ 0 w 28"/>
                  <a:gd name="T17" fmla="*/ 72 h 215"/>
                  <a:gd name="T18" fmla="*/ 0 w 28"/>
                  <a:gd name="T19" fmla="*/ 60 h 215"/>
                  <a:gd name="T20" fmla="*/ 3 w 28"/>
                  <a:gd name="T21" fmla="*/ 48 h 215"/>
                  <a:gd name="T22" fmla="*/ 6 w 28"/>
                  <a:gd name="T23" fmla="*/ 28 h 215"/>
                  <a:gd name="T24" fmla="*/ 6 w 28"/>
                  <a:gd name="T25" fmla="*/ 11 h 215"/>
                  <a:gd name="T26" fmla="*/ 6 w 28"/>
                  <a:gd name="T27" fmla="*/ 0 h 215"/>
                  <a:gd name="T28" fmla="*/ 11 w 28"/>
                  <a:gd name="T29" fmla="*/ 11 h 215"/>
                  <a:gd name="T30" fmla="*/ 15 w 28"/>
                  <a:gd name="T31" fmla="*/ 28 h 215"/>
                  <a:gd name="T32" fmla="*/ 15 w 28"/>
                  <a:gd name="T33" fmla="*/ 52 h 215"/>
                  <a:gd name="T34" fmla="*/ 15 w 28"/>
                  <a:gd name="T35" fmla="*/ 69 h 215"/>
                  <a:gd name="T36" fmla="*/ 11 w 28"/>
                  <a:gd name="T37" fmla="*/ 77 h 215"/>
                  <a:gd name="T38" fmla="*/ 17 w 28"/>
                  <a:gd name="T39" fmla="*/ 89 h 215"/>
                  <a:gd name="T40" fmla="*/ 15 w 28"/>
                  <a:gd name="T41" fmla="*/ 109 h 215"/>
                  <a:gd name="T42" fmla="*/ 15 w 28"/>
                  <a:gd name="T43" fmla="*/ 113 h 215"/>
                  <a:gd name="T44" fmla="*/ 17 w 28"/>
                  <a:gd name="T45" fmla="*/ 137 h 215"/>
                  <a:gd name="T46" fmla="*/ 17 w 28"/>
                  <a:gd name="T47" fmla="*/ 153 h 215"/>
                  <a:gd name="T48" fmla="*/ 17 w 28"/>
                  <a:gd name="T49" fmla="*/ 166 h 215"/>
                  <a:gd name="T50" fmla="*/ 11 w 28"/>
                  <a:gd name="T51" fmla="*/ 186 h 2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
                  <a:gd name="T79" fmla="*/ 0 h 215"/>
                  <a:gd name="T80" fmla="*/ 28 w 28"/>
                  <a:gd name="T81" fmla="*/ 215 h 2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 h="215">
                    <a:moveTo>
                      <a:pt x="17" y="214"/>
                    </a:moveTo>
                    <a:lnTo>
                      <a:pt x="13" y="199"/>
                    </a:lnTo>
                    <a:lnTo>
                      <a:pt x="17" y="186"/>
                    </a:lnTo>
                    <a:lnTo>
                      <a:pt x="17" y="168"/>
                    </a:lnTo>
                    <a:lnTo>
                      <a:pt x="13" y="145"/>
                    </a:lnTo>
                    <a:lnTo>
                      <a:pt x="13" y="121"/>
                    </a:lnTo>
                    <a:lnTo>
                      <a:pt x="9" y="107"/>
                    </a:lnTo>
                    <a:lnTo>
                      <a:pt x="4" y="98"/>
                    </a:lnTo>
                    <a:lnTo>
                      <a:pt x="0" y="83"/>
                    </a:lnTo>
                    <a:lnTo>
                      <a:pt x="0" y="69"/>
                    </a:lnTo>
                    <a:lnTo>
                      <a:pt x="4" y="55"/>
                    </a:lnTo>
                    <a:lnTo>
                      <a:pt x="9" y="32"/>
                    </a:lnTo>
                    <a:lnTo>
                      <a:pt x="9" y="13"/>
                    </a:lnTo>
                    <a:lnTo>
                      <a:pt x="9" y="0"/>
                    </a:lnTo>
                    <a:lnTo>
                      <a:pt x="17" y="13"/>
                    </a:lnTo>
                    <a:lnTo>
                      <a:pt x="23" y="32"/>
                    </a:lnTo>
                    <a:lnTo>
                      <a:pt x="23" y="60"/>
                    </a:lnTo>
                    <a:lnTo>
                      <a:pt x="23" y="79"/>
                    </a:lnTo>
                    <a:lnTo>
                      <a:pt x="17" y="88"/>
                    </a:lnTo>
                    <a:lnTo>
                      <a:pt x="27" y="102"/>
                    </a:lnTo>
                    <a:lnTo>
                      <a:pt x="23" y="125"/>
                    </a:lnTo>
                    <a:lnTo>
                      <a:pt x="23" y="130"/>
                    </a:lnTo>
                    <a:lnTo>
                      <a:pt x="27" y="158"/>
                    </a:lnTo>
                    <a:lnTo>
                      <a:pt x="27" y="176"/>
                    </a:lnTo>
                    <a:lnTo>
                      <a:pt x="27" y="191"/>
                    </a:lnTo>
                    <a:lnTo>
                      <a:pt x="17" y="214"/>
                    </a:lnTo>
                  </a:path>
                </a:pathLst>
              </a:custGeom>
              <a:solidFill>
                <a:srgbClr val="402000"/>
              </a:solidFill>
              <a:ln w="12700" cap="rnd">
                <a:noFill/>
                <a:round/>
                <a:headEnd/>
                <a:tailEnd/>
              </a:ln>
            </p:spPr>
            <p:txBody>
              <a:bodyPr>
                <a:prstTxWarp prst="textNoShape">
                  <a:avLst/>
                </a:prstTxWarp>
              </a:bodyPr>
              <a:lstStyle/>
              <a:p>
                <a:endParaRPr lang="en-US"/>
              </a:p>
            </p:txBody>
          </p:sp>
          <p:sp>
            <p:nvSpPr>
              <p:cNvPr id="61" name="Freeform 42"/>
              <p:cNvSpPr>
                <a:spLocks/>
              </p:cNvSpPr>
              <p:nvPr/>
            </p:nvSpPr>
            <p:spPr bwMode="auto">
              <a:xfrm>
                <a:off x="1141" y="2255"/>
                <a:ext cx="31" cy="171"/>
              </a:xfrm>
              <a:custGeom>
                <a:avLst/>
                <a:gdLst>
                  <a:gd name="T0" fmla="*/ 21 w 49"/>
                  <a:gd name="T1" fmla="*/ 170 h 197"/>
                  <a:gd name="T2" fmla="*/ 18 w 49"/>
                  <a:gd name="T3" fmla="*/ 153 h 197"/>
                  <a:gd name="T4" fmla="*/ 21 w 49"/>
                  <a:gd name="T5" fmla="*/ 133 h 197"/>
                  <a:gd name="T6" fmla="*/ 21 w 49"/>
                  <a:gd name="T7" fmla="*/ 122 h 197"/>
                  <a:gd name="T8" fmla="*/ 21 w 49"/>
                  <a:gd name="T9" fmla="*/ 105 h 197"/>
                  <a:gd name="T10" fmla="*/ 18 w 49"/>
                  <a:gd name="T11" fmla="*/ 76 h 197"/>
                  <a:gd name="T12" fmla="*/ 15 w 49"/>
                  <a:gd name="T13" fmla="*/ 65 h 197"/>
                  <a:gd name="T14" fmla="*/ 12 w 49"/>
                  <a:gd name="T15" fmla="*/ 48 h 197"/>
                  <a:gd name="T16" fmla="*/ 6 w 49"/>
                  <a:gd name="T17" fmla="*/ 41 h 197"/>
                  <a:gd name="T18" fmla="*/ 6 w 49"/>
                  <a:gd name="T19" fmla="*/ 28 h 197"/>
                  <a:gd name="T20" fmla="*/ 3 w 49"/>
                  <a:gd name="T21" fmla="*/ 11 h 197"/>
                  <a:gd name="T22" fmla="*/ 0 w 49"/>
                  <a:gd name="T23" fmla="*/ 0 h 197"/>
                  <a:gd name="T24" fmla="*/ 12 w 49"/>
                  <a:gd name="T25" fmla="*/ 16 h 197"/>
                  <a:gd name="T26" fmla="*/ 15 w 49"/>
                  <a:gd name="T27" fmla="*/ 36 h 197"/>
                  <a:gd name="T28" fmla="*/ 24 w 49"/>
                  <a:gd name="T29" fmla="*/ 61 h 197"/>
                  <a:gd name="T30" fmla="*/ 30 w 49"/>
                  <a:gd name="T31" fmla="*/ 85 h 197"/>
                  <a:gd name="T32" fmla="*/ 30 w 49"/>
                  <a:gd name="T33" fmla="*/ 113 h 197"/>
                  <a:gd name="T34" fmla="*/ 30 w 49"/>
                  <a:gd name="T35" fmla="*/ 141 h 197"/>
                  <a:gd name="T36" fmla="*/ 27 w 49"/>
                  <a:gd name="T37" fmla="*/ 149 h 197"/>
                  <a:gd name="T38" fmla="*/ 21 w 49"/>
                  <a:gd name="T39" fmla="*/ 170 h 19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
                  <a:gd name="T61" fmla="*/ 0 h 197"/>
                  <a:gd name="T62" fmla="*/ 49 w 49"/>
                  <a:gd name="T63" fmla="*/ 197 h 19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 h="197">
                    <a:moveTo>
                      <a:pt x="33" y="196"/>
                    </a:moveTo>
                    <a:lnTo>
                      <a:pt x="29" y="176"/>
                    </a:lnTo>
                    <a:lnTo>
                      <a:pt x="33" y="153"/>
                    </a:lnTo>
                    <a:lnTo>
                      <a:pt x="33" y="140"/>
                    </a:lnTo>
                    <a:lnTo>
                      <a:pt x="33" y="121"/>
                    </a:lnTo>
                    <a:lnTo>
                      <a:pt x="29" y="88"/>
                    </a:lnTo>
                    <a:lnTo>
                      <a:pt x="24" y="75"/>
                    </a:lnTo>
                    <a:lnTo>
                      <a:pt x="19" y="55"/>
                    </a:lnTo>
                    <a:lnTo>
                      <a:pt x="10" y="47"/>
                    </a:lnTo>
                    <a:lnTo>
                      <a:pt x="10" y="32"/>
                    </a:lnTo>
                    <a:lnTo>
                      <a:pt x="5" y="13"/>
                    </a:lnTo>
                    <a:lnTo>
                      <a:pt x="0" y="0"/>
                    </a:lnTo>
                    <a:lnTo>
                      <a:pt x="19" y="18"/>
                    </a:lnTo>
                    <a:lnTo>
                      <a:pt x="24" y="42"/>
                    </a:lnTo>
                    <a:lnTo>
                      <a:pt x="38" y="70"/>
                    </a:lnTo>
                    <a:lnTo>
                      <a:pt x="48" y="98"/>
                    </a:lnTo>
                    <a:lnTo>
                      <a:pt x="48" y="130"/>
                    </a:lnTo>
                    <a:lnTo>
                      <a:pt x="48" y="163"/>
                    </a:lnTo>
                    <a:lnTo>
                      <a:pt x="43" y="172"/>
                    </a:lnTo>
                    <a:lnTo>
                      <a:pt x="33" y="196"/>
                    </a:lnTo>
                  </a:path>
                </a:pathLst>
              </a:custGeom>
              <a:solidFill>
                <a:srgbClr val="402000"/>
              </a:solidFill>
              <a:ln w="12700" cap="rnd">
                <a:noFill/>
                <a:round/>
                <a:headEnd/>
                <a:tailEnd/>
              </a:ln>
            </p:spPr>
            <p:txBody>
              <a:bodyPr>
                <a:prstTxWarp prst="textNoShape">
                  <a:avLst/>
                </a:prstTxWarp>
              </a:bodyPr>
              <a:lstStyle/>
              <a:p>
                <a:endParaRPr lang="en-US"/>
              </a:p>
            </p:txBody>
          </p:sp>
          <p:sp>
            <p:nvSpPr>
              <p:cNvPr id="62" name="Freeform 43"/>
              <p:cNvSpPr>
                <a:spLocks/>
              </p:cNvSpPr>
              <p:nvPr/>
            </p:nvSpPr>
            <p:spPr bwMode="auto">
              <a:xfrm>
                <a:off x="1144" y="2297"/>
                <a:ext cx="8" cy="49"/>
              </a:xfrm>
              <a:custGeom>
                <a:avLst/>
                <a:gdLst>
                  <a:gd name="T0" fmla="*/ 0 w 13"/>
                  <a:gd name="T1" fmla="*/ 0 h 56"/>
                  <a:gd name="T2" fmla="*/ 0 w 13"/>
                  <a:gd name="T3" fmla="*/ 18 h 56"/>
                  <a:gd name="T4" fmla="*/ 2 w 13"/>
                  <a:gd name="T5" fmla="*/ 26 h 56"/>
                  <a:gd name="T6" fmla="*/ 6 w 13"/>
                  <a:gd name="T7" fmla="*/ 37 h 56"/>
                  <a:gd name="T8" fmla="*/ 7 w 13"/>
                  <a:gd name="T9" fmla="*/ 48 h 56"/>
                  <a:gd name="T10" fmla="*/ 7 w 13"/>
                  <a:gd name="T11" fmla="*/ 33 h 56"/>
                  <a:gd name="T12" fmla="*/ 4 w 13"/>
                  <a:gd name="T13" fmla="*/ 26 h 56"/>
                  <a:gd name="T14" fmla="*/ 2 w 13"/>
                  <a:gd name="T15" fmla="*/ 11 h 56"/>
                  <a:gd name="T16" fmla="*/ 0 w 13"/>
                  <a:gd name="T17" fmla="*/ 0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56"/>
                  <a:gd name="T29" fmla="*/ 13 w 13"/>
                  <a:gd name="T30" fmla="*/ 56 h 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56">
                    <a:moveTo>
                      <a:pt x="0" y="0"/>
                    </a:moveTo>
                    <a:lnTo>
                      <a:pt x="0" y="21"/>
                    </a:lnTo>
                    <a:lnTo>
                      <a:pt x="3" y="30"/>
                    </a:lnTo>
                    <a:lnTo>
                      <a:pt x="9" y="42"/>
                    </a:lnTo>
                    <a:lnTo>
                      <a:pt x="12" y="55"/>
                    </a:lnTo>
                    <a:lnTo>
                      <a:pt x="12" y="38"/>
                    </a:lnTo>
                    <a:lnTo>
                      <a:pt x="6" y="30"/>
                    </a:lnTo>
                    <a:lnTo>
                      <a:pt x="3" y="13"/>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63" name="Freeform 44"/>
              <p:cNvSpPr>
                <a:spLocks/>
              </p:cNvSpPr>
              <p:nvPr/>
            </p:nvSpPr>
            <p:spPr bwMode="auto">
              <a:xfrm>
                <a:off x="1222" y="2364"/>
                <a:ext cx="5" cy="111"/>
              </a:xfrm>
              <a:custGeom>
                <a:avLst/>
                <a:gdLst>
                  <a:gd name="T0" fmla="*/ 3 w 8"/>
                  <a:gd name="T1" fmla="*/ 110 h 128"/>
                  <a:gd name="T2" fmla="*/ 3 w 8"/>
                  <a:gd name="T3" fmla="*/ 86 h 128"/>
                  <a:gd name="T4" fmla="*/ 1 w 8"/>
                  <a:gd name="T5" fmla="*/ 67 h 128"/>
                  <a:gd name="T6" fmla="*/ 3 w 8"/>
                  <a:gd name="T7" fmla="*/ 51 h 128"/>
                  <a:gd name="T8" fmla="*/ 1 w 8"/>
                  <a:gd name="T9" fmla="*/ 36 h 128"/>
                  <a:gd name="T10" fmla="*/ 1 w 8"/>
                  <a:gd name="T11" fmla="*/ 16 h 128"/>
                  <a:gd name="T12" fmla="*/ 0 w 8"/>
                  <a:gd name="T13" fmla="*/ 0 h 128"/>
                  <a:gd name="T14" fmla="*/ 4 w 8"/>
                  <a:gd name="T15" fmla="*/ 16 h 128"/>
                  <a:gd name="T16" fmla="*/ 4 w 8"/>
                  <a:gd name="T17" fmla="*/ 36 h 128"/>
                  <a:gd name="T18" fmla="*/ 4 w 8"/>
                  <a:gd name="T19" fmla="*/ 59 h 128"/>
                  <a:gd name="T20" fmla="*/ 4 w 8"/>
                  <a:gd name="T21" fmla="*/ 75 h 128"/>
                  <a:gd name="T22" fmla="*/ 4 w 8"/>
                  <a:gd name="T23" fmla="*/ 86 h 128"/>
                  <a:gd name="T24" fmla="*/ 3 w 8"/>
                  <a:gd name="T25" fmla="*/ 110 h 1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128"/>
                  <a:gd name="T41" fmla="*/ 8 w 8"/>
                  <a:gd name="T42" fmla="*/ 128 h 1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128">
                    <a:moveTo>
                      <a:pt x="5" y="127"/>
                    </a:moveTo>
                    <a:lnTo>
                      <a:pt x="5" y="99"/>
                    </a:lnTo>
                    <a:lnTo>
                      <a:pt x="2" y="77"/>
                    </a:lnTo>
                    <a:lnTo>
                      <a:pt x="5" y="59"/>
                    </a:lnTo>
                    <a:lnTo>
                      <a:pt x="2" y="41"/>
                    </a:lnTo>
                    <a:lnTo>
                      <a:pt x="2" y="18"/>
                    </a:lnTo>
                    <a:lnTo>
                      <a:pt x="0" y="0"/>
                    </a:lnTo>
                    <a:lnTo>
                      <a:pt x="7" y="18"/>
                    </a:lnTo>
                    <a:lnTo>
                      <a:pt x="7" y="41"/>
                    </a:lnTo>
                    <a:lnTo>
                      <a:pt x="7" y="68"/>
                    </a:lnTo>
                    <a:lnTo>
                      <a:pt x="7" y="86"/>
                    </a:lnTo>
                    <a:lnTo>
                      <a:pt x="7" y="99"/>
                    </a:lnTo>
                    <a:lnTo>
                      <a:pt x="5" y="127"/>
                    </a:lnTo>
                  </a:path>
                </a:pathLst>
              </a:custGeom>
              <a:solidFill>
                <a:srgbClr val="402000"/>
              </a:solidFill>
              <a:ln w="12700" cap="rnd">
                <a:noFill/>
                <a:round/>
                <a:headEnd/>
                <a:tailEnd/>
              </a:ln>
            </p:spPr>
            <p:txBody>
              <a:bodyPr>
                <a:prstTxWarp prst="textNoShape">
                  <a:avLst/>
                </a:prstTxWarp>
              </a:bodyPr>
              <a:lstStyle/>
              <a:p>
                <a:endParaRPr lang="en-US"/>
              </a:p>
            </p:txBody>
          </p:sp>
          <p:sp>
            <p:nvSpPr>
              <p:cNvPr id="64" name="Freeform 45"/>
              <p:cNvSpPr>
                <a:spLocks/>
              </p:cNvSpPr>
              <p:nvPr/>
            </p:nvSpPr>
            <p:spPr bwMode="auto">
              <a:xfrm>
                <a:off x="1250" y="2275"/>
                <a:ext cx="23" cy="166"/>
              </a:xfrm>
              <a:custGeom>
                <a:avLst/>
                <a:gdLst>
                  <a:gd name="T0" fmla="*/ 20 w 36"/>
                  <a:gd name="T1" fmla="*/ 165 h 191"/>
                  <a:gd name="T2" fmla="*/ 14 w 36"/>
                  <a:gd name="T3" fmla="*/ 149 h 191"/>
                  <a:gd name="T4" fmla="*/ 14 w 36"/>
                  <a:gd name="T5" fmla="*/ 125 h 191"/>
                  <a:gd name="T6" fmla="*/ 17 w 36"/>
                  <a:gd name="T7" fmla="*/ 105 h 191"/>
                  <a:gd name="T8" fmla="*/ 14 w 36"/>
                  <a:gd name="T9" fmla="*/ 92 h 191"/>
                  <a:gd name="T10" fmla="*/ 14 w 36"/>
                  <a:gd name="T11" fmla="*/ 64 h 191"/>
                  <a:gd name="T12" fmla="*/ 12 w 36"/>
                  <a:gd name="T13" fmla="*/ 44 h 191"/>
                  <a:gd name="T14" fmla="*/ 8 w 36"/>
                  <a:gd name="T15" fmla="*/ 28 h 191"/>
                  <a:gd name="T16" fmla="*/ 3 w 36"/>
                  <a:gd name="T17" fmla="*/ 16 h 191"/>
                  <a:gd name="T18" fmla="*/ 0 w 36"/>
                  <a:gd name="T19" fmla="*/ 0 h 191"/>
                  <a:gd name="T20" fmla="*/ 6 w 36"/>
                  <a:gd name="T21" fmla="*/ 7 h 191"/>
                  <a:gd name="T22" fmla="*/ 14 w 36"/>
                  <a:gd name="T23" fmla="*/ 28 h 191"/>
                  <a:gd name="T24" fmla="*/ 17 w 36"/>
                  <a:gd name="T25" fmla="*/ 52 h 191"/>
                  <a:gd name="T26" fmla="*/ 22 w 36"/>
                  <a:gd name="T27" fmla="*/ 81 h 191"/>
                  <a:gd name="T28" fmla="*/ 20 w 36"/>
                  <a:gd name="T29" fmla="*/ 108 h 191"/>
                  <a:gd name="T30" fmla="*/ 22 w 36"/>
                  <a:gd name="T31" fmla="*/ 132 h 191"/>
                  <a:gd name="T32" fmla="*/ 20 w 36"/>
                  <a:gd name="T33" fmla="*/ 165 h 1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191"/>
                  <a:gd name="T53" fmla="*/ 36 w 36"/>
                  <a:gd name="T54" fmla="*/ 191 h 19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191">
                    <a:moveTo>
                      <a:pt x="31" y="190"/>
                    </a:moveTo>
                    <a:lnTo>
                      <a:pt x="22" y="172"/>
                    </a:lnTo>
                    <a:lnTo>
                      <a:pt x="22" y="144"/>
                    </a:lnTo>
                    <a:lnTo>
                      <a:pt x="27" y="121"/>
                    </a:lnTo>
                    <a:lnTo>
                      <a:pt x="22" y="106"/>
                    </a:lnTo>
                    <a:lnTo>
                      <a:pt x="22" y="74"/>
                    </a:lnTo>
                    <a:lnTo>
                      <a:pt x="18" y="51"/>
                    </a:lnTo>
                    <a:lnTo>
                      <a:pt x="13" y="32"/>
                    </a:lnTo>
                    <a:lnTo>
                      <a:pt x="4" y="18"/>
                    </a:lnTo>
                    <a:lnTo>
                      <a:pt x="0" y="0"/>
                    </a:lnTo>
                    <a:lnTo>
                      <a:pt x="9" y="8"/>
                    </a:lnTo>
                    <a:lnTo>
                      <a:pt x="22" y="32"/>
                    </a:lnTo>
                    <a:lnTo>
                      <a:pt x="27" y="60"/>
                    </a:lnTo>
                    <a:lnTo>
                      <a:pt x="35" y="93"/>
                    </a:lnTo>
                    <a:lnTo>
                      <a:pt x="31" y="124"/>
                    </a:lnTo>
                    <a:lnTo>
                      <a:pt x="35" y="152"/>
                    </a:lnTo>
                    <a:lnTo>
                      <a:pt x="31" y="190"/>
                    </a:lnTo>
                  </a:path>
                </a:pathLst>
              </a:custGeom>
              <a:solidFill>
                <a:srgbClr val="402000"/>
              </a:solidFill>
              <a:ln w="12700" cap="rnd">
                <a:noFill/>
                <a:round/>
                <a:headEnd/>
                <a:tailEnd/>
              </a:ln>
            </p:spPr>
            <p:txBody>
              <a:bodyPr>
                <a:prstTxWarp prst="textNoShape">
                  <a:avLst/>
                </a:prstTxWarp>
              </a:bodyPr>
              <a:lstStyle/>
              <a:p>
                <a:endParaRPr lang="en-US"/>
              </a:p>
            </p:txBody>
          </p:sp>
          <p:sp>
            <p:nvSpPr>
              <p:cNvPr id="65" name="Freeform 46"/>
              <p:cNvSpPr>
                <a:spLocks/>
              </p:cNvSpPr>
              <p:nvPr/>
            </p:nvSpPr>
            <p:spPr bwMode="auto">
              <a:xfrm>
                <a:off x="1254" y="2149"/>
                <a:ext cx="35" cy="200"/>
              </a:xfrm>
              <a:custGeom>
                <a:avLst/>
                <a:gdLst>
                  <a:gd name="T0" fmla="*/ 28 w 56"/>
                  <a:gd name="T1" fmla="*/ 199 h 230"/>
                  <a:gd name="T2" fmla="*/ 31 w 56"/>
                  <a:gd name="T3" fmla="*/ 175 h 230"/>
                  <a:gd name="T4" fmla="*/ 22 w 56"/>
                  <a:gd name="T5" fmla="*/ 158 h 230"/>
                  <a:gd name="T6" fmla="*/ 22 w 56"/>
                  <a:gd name="T7" fmla="*/ 143 h 230"/>
                  <a:gd name="T8" fmla="*/ 16 w 56"/>
                  <a:gd name="T9" fmla="*/ 123 h 230"/>
                  <a:gd name="T10" fmla="*/ 13 w 56"/>
                  <a:gd name="T11" fmla="*/ 105 h 230"/>
                  <a:gd name="T12" fmla="*/ 9 w 56"/>
                  <a:gd name="T13" fmla="*/ 85 h 230"/>
                  <a:gd name="T14" fmla="*/ 0 w 56"/>
                  <a:gd name="T15" fmla="*/ 70 h 230"/>
                  <a:gd name="T16" fmla="*/ 3 w 56"/>
                  <a:gd name="T17" fmla="*/ 44 h 230"/>
                  <a:gd name="T18" fmla="*/ 3 w 56"/>
                  <a:gd name="T19" fmla="*/ 24 h 230"/>
                  <a:gd name="T20" fmla="*/ 9 w 56"/>
                  <a:gd name="T21" fmla="*/ 0 h 230"/>
                  <a:gd name="T22" fmla="*/ 6 w 56"/>
                  <a:gd name="T23" fmla="*/ 29 h 230"/>
                  <a:gd name="T24" fmla="*/ 6 w 56"/>
                  <a:gd name="T25" fmla="*/ 65 h 230"/>
                  <a:gd name="T26" fmla="*/ 13 w 56"/>
                  <a:gd name="T27" fmla="*/ 77 h 230"/>
                  <a:gd name="T28" fmla="*/ 16 w 56"/>
                  <a:gd name="T29" fmla="*/ 103 h 230"/>
                  <a:gd name="T30" fmla="*/ 24 w 56"/>
                  <a:gd name="T31" fmla="*/ 123 h 230"/>
                  <a:gd name="T32" fmla="*/ 24 w 56"/>
                  <a:gd name="T33" fmla="*/ 150 h 230"/>
                  <a:gd name="T34" fmla="*/ 28 w 56"/>
                  <a:gd name="T35" fmla="*/ 167 h 230"/>
                  <a:gd name="T36" fmla="*/ 34 w 56"/>
                  <a:gd name="T37" fmla="*/ 188 h 230"/>
                  <a:gd name="T38" fmla="*/ 28 w 56"/>
                  <a:gd name="T39" fmla="*/ 199 h 2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
                  <a:gd name="T61" fmla="*/ 0 h 230"/>
                  <a:gd name="T62" fmla="*/ 56 w 56"/>
                  <a:gd name="T63" fmla="*/ 230 h 23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 h="230">
                    <a:moveTo>
                      <a:pt x="44" y="229"/>
                    </a:moveTo>
                    <a:lnTo>
                      <a:pt x="50" y="201"/>
                    </a:lnTo>
                    <a:lnTo>
                      <a:pt x="35" y="182"/>
                    </a:lnTo>
                    <a:lnTo>
                      <a:pt x="35" y="164"/>
                    </a:lnTo>
                    <a:lnTo>
                      <a:pt x="25" y="141"/>
                    </a:lnTo>
                    <a:lnTo>
                      <a:pt x="20" y="121"/>
                    </a:lnTo>
                    <a:lnTo>
                      <a:pt x="15" y="98"/>
                    </a:lnTo>
                    <a:lnTo>
                      <a:pt x="0" y="80"/>
                    </a:lnTo>
                    <a:lnTo>
                      <a:pt x="5" y="51"/>
                    </a:lnTo>
                    <a:lnTo>
                      <a:pt x="5" y="28"/>
                    </a:lnTo>
                    <a:lnTo>
                      <a:pt x="15" y="0"/>
                    </a:lnTo>
                    <a:lnTo>
                      <a:pt x="10" y="33"/>
                    </a:lnTo>
                    <a:lnTo>
                      <a:pt x="10" y="75"/>
                    </a:lnTo>
                    <a:lnTo>
                      <a:pt x="20" y="89"/>
                    </a:lnTo>
                    <a:lnTo>
                      <a:pt x="25" y="118"/>
                    </a:lnTo>
                    <a:lnTo>
                      <a:pt x="39" y="141"/>
                    </a:lnTo>
                    <a:lnTo>
                      <a:pt x="39" y="173"/>
                    </a:lnTo>
                    <a:lnTo>
                      <a:pt x="44" y="192"/>
                    </a:lnTo>
                    <a:lnTo>
                      <a:pt x="55" y="216"/>
                    </a:lnTo>
                    <a:lnTo>
                      <a:pt x="44" y="229"/>
                    </a:lnTo>
                  </a:path>
                </a:pathLst>
              </a:custGeom>
              <a:solidFill>
                <a:srgbClr val="402000"/>
              </a:solidFill>
              <a:ln w="12700" cap="rnd">
                <a:noFill/>
                <a:round/>
                <a:headEnd/>
                <a:tailEnd/>
              </a:ln>
            </p:spPr>
            <p:txBody>
              <a:bodyPr>
                <a:prstTxWarp prst="textNoShape">
                  <a:avLst/>
                </a:prstTxWarp>
              </a:bodyPr>
              <a:lstStyle/>
              <a:p>
                <a:endParaRPr lang="en-US"/>
              </a:p>
            </p:txBody>
          </p:sp>
          <p:sp>
            <p:nvSpPr>
              <p:cNvPr id="66" name="Freeform 47"/>
              <p:cNvSpPr>
                <a:spLocks/>
              </p:cNvSpPr>
              <p:nvPr/>
            </p:nvSpPr>
            <p:spPr bwMode="auto">
              <a:xfrm>
                <a:off x="1217" y="2241"/>
                <a:ext cx="13" cy="118"/>
              </a:xfrm>
              <a:custGeom>
                <a:avLst/>
                <a:gdLst>
                  <a:gd name="T0" fmla="*/ 10 w 20"/>
                  <a:gd name="T1" fmla="*/ 117 h 135"/>
                  <a:gd name="T2" fmla="*/ 5 w 20"/>
                  <a:gd name="T3" fmla="*/ 97 h 135"/>
                  <a:gd name="T4" fmla="*/ 7 w 20"/>
                  <a:gd name="T5" fmla="*/ 80 h 135"/>
                  <a:gd name="T6" fmla="*/ 3 w 20"/>
                  <a:gd name="T7" fmla="*/ 52 h 135"/>
                  <a:gd name="T8" fmla="*/ 3 w 20"/>
                  <a:gd name="T9" fmla="*/ 29 h 135"/>
                  <a:gd name="T10" fmla="*/ 0 w 20"/>
                  <a:gd name="T11" fmla="*/ 0 h 135"/>
                  <a:gd name="T12" fmla="*/ 7 w 20"/>
                  <a:gd name="T13" fmla="*/ 24 h 135"/>
                  <a:gd name="T14" fmla="*/ 7 w 20"/>
                  <a:gd name="T15" fmla="*/ 48 h 135"/>
                  <a:gd name="T16" fmla="*/ 10 w 20"/>
                  <a:gd name="T17" fmla="*/ 80 h 135"/>
                  <a:gd name="T18" fmla="*/ 12 w 20"/>
                  <a:gd name="T19" fmla="*/ 105 h 135"/>
                  <a:gd name="T20" fmla="*/ 10 w 20"/>
                  <a:gd name="T21" fmla="*/ 117 h 1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135"/>
                  <a:gd name="T35" fmla="*/ 20 w 20"/>
                  <a:gd name="T36" fmla="*/ 135 h 1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135">
                    <a:moveTo>
                      <a:pt x="15" y="134"/>
                    </a:moveTo>
                    <a:lnTo>
                      <a:pt x="8" y="111"/>
                    </a:lnTo>
                    <a:lnTo>
                      <a:pt x="11" y="92"/>
                    </a:lnTo>
                    <a:lnTo>
                      <a:pt x="4" y="60"/>
                    </a:lnTo>
                    <a:lnTo>
                      <a:pt x="4" y="33"/>
                    </a:lnTo>
                    <a:lnTo>
                      <a:pt x="0" y="0"/>
                    </a:lnTo>
                    <a:lnTo>
                      <a:pt x="11" y="28"/>
                    </a:lnTo>
                    <a:lnTo>
                      <a:pt x="11" y="55"/>
                    </a:lnTo>
                    <a:lnTo>
                      <a:pt x="15" y="92"/>
                    </a:lnTo>
                    <a:lnTo>
                      <a:pt x="19" y="120"/>
                    </a:lnTo>
                    <a:lnTo>
                      <a:pt x="15" y="134"/>
                    </a:lnTo>
                  </a:path>
                </a:pathLst>
              </a:custGeom>
              <a:solidFill>
                <a:srgbClr val="402000"/>
              </a:solidFill>
              <a:ln w="12700" cap="rnd">
                <a:noFill/>
                <a:round/>
                <a:headEnd/>
                <a:tailEnd/>
              </a:ln>
            </p:spPr>
            <p:txBody>
              <a:bodyPr>
                <a:prstTxWarp prst="textNoShape">
                  <a:avLst/>
                </a:prstTxWarp>
              </a:bodyPr>
              <a:lstStyle/>
              <a:p>
                <a:endParaRPr lang="en-US"/>
              </a:p>
            </p:txBody>
          </p:sp>
          <p:sp>
            <p:nvSpPr>
              <p:cNvPr id="67" name="Freeform 48"/>
              <p:cNvSpPr>
                <a:spLocks/>
              </p:cNvSpPr>
              <p:nvPr/>
            </p:nvSpPr>
            <p:spPr bwMode="auto">
              <a:xfrm>
                <a:off x="1246" y="2297"/>
                <a:ext cx="5" cy="56"/>
              </a:xfrm>
              <a:custGeom>
                <a:avLst/>
                <a:gdLst>
                  <a:gd name="T0" fmla="*/ 3 w 8"/>
                  <a:gd name="T1" fmla="*/ 55 h 64"/>
                  <a:gd name="T2" fmla="*/ 1 w 8"/>
                  <a:gd name="T3" fmla="*/ 33 h 64"/>
                  <a:gd name="T4" fmla="*/ 1 w 8"/>
                  <a:gd name="T5" fmla="*/ 15 h 64"/>
                  <a:gd name="T6" fmla="*/ 0 w 8"/>
                  <a:gd name="T7" fmla="*/ 0 h 64"/>
                  <a:gd name="T8" fmla="*/ 4 w 8"/>
                  <a:gd name="T9" fmla="*/ 25 h 64"/>
                  <a:gd name="T10" fmla="*/ 4 w 8"/>
                  <a:gd name="T11" fmla="*/ 48 h 64"/>
                  <a:gd name="T12" fmla="*/ 3 w 8"/>
                  <a:gd name="T13" fmla="*/ 55 h 64"/>
                  <a:gd name="T14" fmla="*/ 0 60000 65536"/>
                  <a:gd name="T15" fmla="*/ 0 60000 65536"/>
                  <a:gd name="T16" fmla="*/ 0 60000 65536"/>
                  <a:gd name="T17" fmla="*/ 0 60000 65536"/>
                  <a:gd name="T18" fmla="*/ 0 60000 65536"/>
                  <a:gd name="T19" fmla="*/ 0 60000 65536"/>
                  <a:gd name="T20" fmla="*/ 0 60000 65536"/>
                  <a:gd name="T21" fmla="*/ 0 w 8"/>
                  <a:gd name="T22" fmla="*/ 0 h 64"/>
                  <a:gd name="T23" fmla="*/ 8 w 8"/>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64">
                    <a:moveTo>
                      <a:pt x="5" y="63"/>
                    </a:moveTo>
                    <a:lnTo>
                      <a:pt x="2" y="38"/>
                    </a:lnTo>
                    <a:lnTo>
                      <a:pt x="2" y="17"/>
                    </a:lnTo>
                    <a:lnTo>
                      <a:pt x="0" y="0"/>
                    </a:lnTo>
                    <a:lnTo>
                      <a:pt x="7" y="29"/>
                    </a:lnTo>
                    <a:lnTo>
                      <a:pt x="7" y="55"/>
                    </a:lnTo>
                    <a:lnTo>
                      <a:pt x="5" y="63"/>
                    </a:lnTo>
                  </a:path>
                </a:pathLst>
              </a:custGeom>
              <a:solidFill>
                <a:srgbClr val="402000"/>
              </a:solidFill>
              <a:ln w="12700" cap="rnd">
                <a:noFill/>
                <a:round/>
                <a:headEnd/>
                <a:tailEnd/>
              </a:ln>
            </p:spPr>
            <p:txBody>
              <a:bodyPr>
                <a:prstTxWarp prst="textNoShape">
                  <a:avLst/>
                </a:prstTxWarp>
              </a:bodyPr>
              <a:lstStyle/>
              <a:p>
                <a:endParaRPr lang="en-US"/>
              </a:p>
            </p:txBody>
          </p:sp>
          <p:sp>
            <p:nvSpPr>
              <p:cNvPr id="68" name="Freeform 49"/>
              <p:cNvSpPr>
                <a:spLocks/>
              </p:cNvSpPr>
              <p:nvPr/>
            </p:nvSpPr>
            <p:spPr bwMode="auto">
              <a:xfrm>
                <a:off x="1195" y="2241"/>
                <a:ext cx="12" cy="129"/>
              </a:xfrm>
              <a:custGeom>
                <a:avLst/>
                <a:gdLst>
                  <a:gd name="T0" fmla="*/ 11 w 19"/>
                  <a:gd name="T1" fmla="*/ 128 h 148"/>
                  <a:gd name="T2" fmla="*/ 11 w 19"/>
                  <a:gd name="T3" fmla="*/ 104 h 148"/>
                  <a:gd name="T4" fmla="*/ 7 w 19"/>
                  <a:gd name="T5" fmla="*/ 88 h 148"/>
                  <a:gd name="T6" fmla="*/ 7 w 19"/>
                  <a:gd name="T7" fmla="*/ 68 h 148"/>
                  <a:gd name="T8" fmla="*/ 3 w 19"/>
                  <a:gd name="T9" fmla="*/ 56 h 148"/>
                  <a:gd name="T10" fmla="*/ 0 w 19"/>
                  <a:gd name="T11" fmla="*/ 29 h 148"/>
                  <a:gd name="T12" fmla="*/ 0 w 19"/>
                  <a:gd name="T13" fmla="*/ 0 h 148"/>
                  <a:gd name="T14" fmla="*/ 4 w 19"/>
                  <a:gd name="T15" fmla="*/ 32 h 148"/>
                  <a:gd name="T16" fmla="*/ 7 w 19"/>
                  <a:gd name="T17" fmla="*/ 60 h 148"/>
                  <a:gd name="T18" fmla="*/ 11 w 19"/>
                  <a:gd name="T19" fmla="*/ 77 h 148"/>
                  <a:gd name="T20" fmla="*/ 11 w 19"/>
                  <a:gd name="T21" fmla="*/ 99 h 148"/>
                  <a:gd name="T22" fmla="*/ 11 w 19"/>
                  <a:gd name="T23" fmla="*/ 128 h 1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48"/>
                  <a:gd name="T38" fmla="*/ 19 w 19"/>
                  <a:gd name="T39" fmla="*/ 148 h 1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48">
                    <a:moveTo>
                      <a:pt x="18" y="147"/>
                    </a:moveTo>
                    <a:lnTo>
                      <a:pt x="18" y="119"/>
                    </a:lnTo>
                    <a:lnTo>
                      <a:pt x="11" y="101"/>
                    </a:lnTo>
                    <a:lnTo>
                      <a:pt x="11" y="78"/>
                    </a:lnTo>
                    <a:lnTo>
                      <a:pt x="4" y="64"/>
                    </a:lnTo>
                    <a:lnTo>
                      <a:pt x="0" y="33"/>
                    </a:lnTo>
                    <a:lnTo>
                      <a:pt x="0" y="0"/>
                    </a:lnTo>
                    <a:lnTo>
                      <a:pt x="7" y="37"/>
                    </a:lnTo>
                    <a:lnTo>
                      <a:pt x="11" y="69"/>
                    </a:lnTo>
                    <a:lnTo>
                      <a:pt x="18" y="88"/>
                    </a:lnTo>
                    <a:lnTo>
                      <a:pt x="18" y="114"/>
                    </a:lnTo>
                    <a:lnTo>
                      <a:pt x="18" y="147"/>
                    </a:lnTo>
                  </a:path>
                </a:pathLst>
              </a:custGeom>
              <a:solidFill>
                <a:srgbClr val="402000"/>
              </a:solidFill>
              <a:ln w="12700" cap="rnd">
                <a:noFill/>
                <a:round/>
                <a:headEnd/>
                <a:tailEnd/>
              </a:ln>
            </p:spPr>
            <p:txBody>
              <a:bodyPr>
                <a:prstTxWarp prst="textNoShape">
                  <a:avLst/>
                </a:prstTxWarp>
              </a:bodyPr>
              <a:lstStyle/>
              <a:p>
                <a:endParaRPr lang="en-US"/>
              </a:p>
            </p:txBody>
          </p:sp>
          <p:sp>
            <p:nvSpPr>
              <p:cNvPr id="69" name="Freeform 50"/>
              <p:cNvSpPr>
                <a:spLocks/>
              </p:cNvSpPr>
              <p:nvPr/>
            </p:nvSpPr>
            <p:spPr bwMode="auto">
              <a:xfrm>
                <a:off x="1109" y="2180"/>
                <a:ext cx="75" cy="148"/>
              </a:xfrm>
              <a:custGeom>
                <a:avLst/>
                <a:gdLst>
                  <a:gd name="T0" fmla="*/ 70 w 117"/>
                  <a:gd name="T1" fmla="*/ 147 h 171"/>
                  <a:gd name="T2" fmla="*/ 63 w 117"/>
                  <a:gd name="T3" fmla="*/ 127 h 171"/>
                  <a:gd name="T4" fmla="*/ 63 w 117"/>
                  <a:gd name="T5" fmla="*/ 107 h 171"/>
                  <a:gd name="T6" fmla="*/ 56 w 117"/>
                  <a:gd name="T7" fmla="*/ 100 h 171"/>
                  <a:gd name="T8" fmla="*/ 56 w 117"/>
                  <a:gd name="T9" fmla="*/ 75 h 171"/>
                  <a:gd name="T10" fmla="*/ 42 w 117"/>
                  <a:gd name="T11" fmla="*/ 68 h 171"/>
                  <a:gd name="T12" fmla="*/ 32 w 117"/>
                  <a:gd name="T13" fmla="*/ 48 h 171"/>
                  <a:gd name="T14" fmla="*/ 24 w 117"/>
                  <a:gd name="T15" fmla="*/ 35 h 171"/>
                  <a:gd name="T16" fmla="*/ 10 w 117"/>
                  <a:gd name="T17" fmla="*/ 11 h 171"/>
                  <a:gd name="T18" fmla="*/ 0 w 117"/>
                  <a:gd name="T19" fmla="*/ 0 h 171"/>
                  <a:gd name="T20" fmla="*/ 21 w 117"/>
                  <a:gd name="T21" fmla="*/ 9 h 171"/>
                  <a:gd name="T22" fmla="*/ 42 w 117"/>
                  <a:gd name="T23" fmla="*/ 23 h 171"/>
                  <a:gd name="T24" fmla="*/ 49 w 117"/>
                  <a:gd name="T25" fmla="*/ 48 h 171"/>
                  <a:gd name="T26" fmla="*/ 67 w 117"/>
                  <a:gd name="T27" fmla="*/ 64 h 171"/>
                  <a:gd name="T28" fmla="*/ 70 w 117"/>
                  <a:gd name="T29" fmla="*/ 83 h 171"/>
                  <a:gd name="T30" fmla="*/ 70 w 117"/>
                  <a:gd name="T31" fmla="*/ 107 h 171"/>
                  <a:gd name="T32" fmla="*/ 74 w 117"/>
                  <a:gd name="T33" fmla="*/ 127 h 171"/>
                  <a:gd name="T34" fmla="*/ 70 w 117"/>
                  <a:gd name="T35" fmla="*/ 147 h 1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7"/>
                  <a:gd name="T55" fmla="*/ 0 h 171"/>
                  <a:gd name="T56" fmla="*/ 117 w 117"/>
                  <a:gd name="T57" fmla="*/ 171 h 1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7" h="171">
                    <a:moveTo>
                      <a:pt x="109" y="170"/>
                    </a:moveTo>
                    <a:lnTo>
                      <a:pt x="98" y="147"/>
                    </a:lnTo>
                    <a:lnTo>
                      <a:pt x="98" y="124"/>
                    </a:lnTo>
                    <a:lnTo>
                      <a:pt x="88" y="115"/>
                    </a:lnTo>
                    <a:lnTo>
                      <a:pt x="88" y="87"/>
                    </a:lnTo>
                    <a:lnTo>
                      <a:pt x="66" y="78"/>
                    </a:lnTo>
                    <a:lnTo>
                      <a:pt x="50" y="55"/>
                    </a:lnTo>
                    <a:lnTo>
                      <a:pt x="38" y="41"/>
                    </a:lnTo>
                    <a:lnTo>
                      <a:pt x="16" y="13"/>
                    </a:lnTo>
                    <a:lnTo>
                      <a:pt x="0" y="0"/>
                    </a:lnTo>
                    <a:lnTo>
                      <a:pt x="32" y="10"/>
                    </a:lnTo>
                    <a:lnTo>
                      <a:pt x="66" y="27"/>
                    </a:lnTo>
                    <a:lnTo>
                      <a:pt x="77" y="55"/>
                    </a:lnTo>
                    <a:lnTo>
                      <a:pt x="104" y="74"/>
                    </a:lnTo>
                    <a:lnTo>
                      <a:pt x="109" y="96"/>
                    </a:lnTo>
                    <a:lnTo>
                      <a:pt x="109" y="124"/>
                    </a:lnTo>
                    <a:lnTo>
                      <a:pt x="116" y="147"/>
                    </a:lnTo>
                    <a:lnTo>
                      <a:pt x="109" y="170"/>
                    </a:lnTo>
                  </a:path>
                </a:pathLst>
              </a:custGeom>
              <a:solidFill>
                <a:srgbClr val="402000"/>
              </a:solidFill>
              <a:ln w="12700" cap="rnd">
                <a:noFill/>
                <a:round/>
                <a:headEnd/>
                <a:tailEnd/>
              </a:ln>
            </p:spPr>
            <p:txBody>
              <a:bodyPr>
                <a:prstTxWarp prst="textNoShape">
                  <a:avLst/>
                </a:prstTxWarp>
              </a:bodyPr>
              <a:lstStyle/>
              <a:p>
                <a:endParaRPr lang="en-US"/>
              </a:p>
            </p:txBody>
          </p:sp>
          <p:sp>
            <p:nvSpPr>
              <p:cNvPr id="70" name="Freeform 51"/>
              <p:cNvSpPr>
                <a:spLocks/>
              </p:cNvSpPr>
              <p:nvPr/>
            </p:nvSpPr>
            <p:spPr bwMode="auto">
              <a:xfrm>
                <a:off x="1070" y="2168"/>
                <a:ext cx="47" cy="135"/>
              </a:xfrm>
              <a:custGeom>
                <a:avLst/>
                <a:gdLst>
                  <a:gd name="T0" fmla="*/ 43 w 74"/>
                  <a:gd name="T1" fmla="*/ 134 h 156"/>
                  <a:gd name="T2" fmla="*/ 46 w 74"/>
                  <a:gd name="T3" fmla="*/ 123 h 156"/>
                  <a:gd name="T4" fmla="*/ 46 w 74"/>
                  <a:gd name="T5" fmla="*/ 114 h 156"/>
                  <a:gd name="T6" fmla="*/ 43 w 74"/>
                  <a:gd name="T7" fmla="*/ 91 h 156"/>
                  <a:gd name="T8" fmla="*/ 40 w 74"/>
                  <a:gd name="T9" fmla="*/ 75 h 156"/>
                  <a:gd name="T10" fmla="*/ 36 w 74"/>
                  <a:gd name="T11" fmla="*/ 59 h 156"/>
                  <a:gd name="T12" fmla="*/ 30 w 74"/>
                  <a:gd name="T13" fmla="*/ 47 h 156"/>
                  <a:gd name="T14" fmla="*/ 24 w 74"/>
                  <a:gd name="T15" fmla="*/ 35 h 156"/>
                  <a:gd name="T16" fmla="*/ 24 w 74"/>
                  <a:gd name="T17" fmla="*/ 20 h 156"/>
                  <a:gd name="T18" fmla="*/ 0 w 74"/>
                  <a:gd name="T19" fmla="*/ 0 h 156"/>
                  <a:gd name="T20" fmla="*/ 13 w 74"/>
                  <a:gd name="T21" fmla="*/ 20 h 156"/>
                  <a:gd name="T22" fmla="*/ 17 w 74"/>
                  <a:gd name="T23" fmla="*/ 31 h 156"/>
                  <a:gd name="T24" fmla="*/ 24 w 74"/>
                  <a:gd name="T25" fmla="*/ 43 h 156"/>
                  <a:gd name="T26" fmla="*/ 27 w 74"/>
                  <a:gd name="T27" fmla="*/ 55 h 156"/>
                  <a:gd name="T28" fmla="*/ 30 w 74"/>
                  <a:gd name="T29" fmla="*/ 71 h 156"/>
                  <a:gd name="T30" fmla="*/ 33 w 74"/>
                  <a:gd name="T31" fmla="*/ 91 h 156"/>
                  <a:gd name="T32" fmla="*/ 43 w 74"/>
                  <a:gd name="T33" fmla="*/ 106 h 156"/>
                  <a:gd name="T34" fmla="*/ 43 w 74"/>
                  <a:gd name="T35" fmla="*/ 134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4"/>
                  <a:gd name="T55" fmla="*/ 0 h 156"/>
                  <a:gd name="T56" fmla="*/ 74 w 74"/>
                  <a:gd name="T57" fmla="*/ 156 h 1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4" h="156">
                    <a:moveTo>
                      <a:pt x="68" y="155"/>
                    </a:moveTo>
                    <a:lnTo>
                      <a:pt x="73" y="142"/>
                    </a:lnTo>
                    <a:lnTo>
                      <a:pt x="73" y="132"/>
                    </a:lnTo>
                    <a:lnTo>
                      <a:pt x="68" y="105"/>
                    </a:lnTo>
                    <a:lnTo>
                      <a:pt x="63" y="87"/>
                    </a:lnTo>
                    <a:lnTo>
                      <a:pt x="57" y="68"/>
                    </a:lnTo>
                    <a:lnTo>
                      <a:pt x="47" y="54"/>
                    </a:lnTo>
                    <a:lnTo>
                      <a:pt x="37" y="41"/>
                    </a:lnTo>
                    <a:lnTo>
                      <a:pt x="37" y="23"/>
                    </a:lnTo>
                    <a:lnTo>
                      <a:pt x="0" y="0"/>
                    </a:lnTo>
                    <a:lnTo>
                      <a:pt x="21" y="23"/>
                    </a:lnTo>
                    <a:lnTo>
                      <a:pt x="27" y="36"/>
                    </a:lnTo>
                    <a:lnTo>
                      <a:pt x="37" y="50"/>
                    </a:lnTo>
                    <a:lnTo>
                      <a:pt x="43" y="64"/>
                    </a:lnTo>
                    <a:lnTo>
                      <a:pt x="47" y="82"/>
                    </a:lnTo>
                    <a:lnTo>
                      <a:pt x="52" y="105"/>
                    </a:lnTo>
                    <a:lnTo>
                      <a:pt x="68" y="123"/>
                    </a:lnTo>
                    <a:lnTo>
                      <a:pt x="68" y="155"/>
                    </a:lnTo>
                  </a:path>
                </a:pathLst>
              </a:custGeom>
              <a:solidFill>
                <a:srgbClr val="402000"/>
              </a:solidFill>
              <a:ln w="12700" cap="rnd">
                <a:noFill/>
                <a:round/>
                <a:headEnd/>
                <a:tailEnd/>
              </a:ln>
            </p:spPr>
            <p:txBody>
              <a:bodyPr>
                <a:prstTxWarp prst="textNoShape">
                  <a:avLst/>
                </a:prstTxWarp>
              </a:bodyPr>
              <a:lstStyle/>
              <a:p>
                <a:endParaRPr lang="en-US"/>
              </a:p>
            </p:txBody>
          </p:sp>
          <p:sp>
            <p:nvSpPr>
              <p:cNvPr id="71" name="Freeform 52"/>
              <p:cNvSpPr>
                <a:spLocks/>
              </p:cNvSpPr>
              <p:nvPr/>
            </p:nvSpPr>
            <p:spPr bwMode="auto">
              <a:xfrm>
                <a:off x="1074" y="2157"/>
                <a:ext cx="60" cy="120"/>
              </a:xfrm>
              <a:custGeom>
                <a:avLst/>
                <a:gdLst>
                  <a:gd name="T0" fmla="*/ 59 w 93"/>
                  <a:gd name="T1" fmla="*/ 119 h 138"/>
                  <a:gd name="T2" fmla="*/ 48 w 93"/>
                  <a:gd name="T3" fmla="*/ 103 h 138"/>
                  <a:gd name="T4" fmla="*/ 41 w 93"/>
                  <a:gd name="T5" fmla="*/ 88 h 138"/>
                  <a:gd name="T6" fmla="*/ 41 w 93"/>
                  <a:gd name="T7" fmla="*/ 76 h 138"/>
                  <a:gd name="T8" fmla="*/ 38 w 93"/>
                  <a:gd name="T9" fmla="*/ 56 h 138"/>
                  <a:gd name="T10" fmla="*/ 28 w 93"/>
                  <a:gd name="T11" fmla="*/ 48 h 138"/>
                  <a:gd name="T12" fmla="*/ 25 w 93"/>
                  <a:gd name="T13" fmla="*/ 36 h 138"/>
                  <a:gd name="T14" fmla="*/ 25 w 93"/>
                  <a:gd name="T15" fmla="*/ 28 h 138"/>
                  <a:gd name="T16" fmla="*/ 14 w 93"/>
                  <a:gd name="T17" fmla="*/ 11 h 138"/>
                  <a:gd name="T18" fmla="*/ 0 w 93"/>
                  <a:gd name="T19" fmla="*/ 0 h 138"/>
                  <a:gd name="T20" fmla="*/ 14 w 93"/>
                  <a:gd name="T21" fmla="*/ 8 h 138"/>
                  <a:gd name="T22" fmla="*/ 28 w 93"/>
                  <a:gd name="T23" fmla="*/ 20 h 138"/>
                  <a:gd name="T24" fmla="*/ 35 w 93"/>
                  <a:gd name="T25" fmla="*/ 31 h 138"/>
                  <a:gd name="T26" fmla="*/ 41 w 93"/>
                  <a:gd name="T27" fmla="*/ 48 h 138"/>
                  <a:gd name="T28" fmla="*/ 48 w 93"/>
                  <a:gd name="T29" fmla="*/ 60 h 138"/>
                  <a:gd name="T30" fmla="*/ 52 w 93"/>
                  <a:gd name="T31" fmla="*/ 76 h 138"/>
                  <a:gd name="T32" fmla="*/ 52 w 93"/>
                  <a:gd name="T33" fmla="*/ 83 h 138"/>
                  <a:gd name="T34" fmla="*/ 55 w 93"/>
                  <a:gd name="T35" fmla="*/ 99 h 138"/>
                  <a:gd name="T36" fmla="*/ 59 w 93"/>
                  <a:gd name="T37" fmla="*/ 119 h 1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3"/>
                  <a:gd name="T58" fmla="*/ 0 h 138"/>
                  <a:gd name="T59" fmla="*/ 93 w 93"/>
                  <a:gd name="T60" fmla="*/ 138 h 1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3" h="138">
                    <a:moveTo>
                      <a:pt x="92" y="137"/>
                    </a:moveTo>
                    <a:lnTo>
                      <a:pt x="75" y="119"/>
                    </a:lnTo>
                    <a:lnTo>
                      <a:pt x="64" y="101"/>
                    </a:lnTo>
                    <a:lnTo>
                      <a:pt x="64" y="87"/>
                    </a:lnTo>
                    <a:lnTo>
                      <a:pt x="59" y="64"/>
                    </a:lnTo>
                    <a:lnTo>
                      <a:pt x="43" y="55"/>
                    </a:lnTo>
                    <a:lnTo>
                      <a:pt x="38" y="41"/>
                    </a:lnTo>
                    <a:lnTo>
                      <a:pt x="38" y="32"/>
                    </a:lnTo>
                    <a:lnTo>
                      <a:pt x="22" y="13"/>
                    </a:lnTo>
                    <a:lnTo>
                      <a:pt x="0" y="0"/>
                    </a:lnTo>
                    <a:lnTo>
                      <a:pt x="22" y="9"/>
                    </a:lnTo>
                    <a:lnTo>
                      <a:pt x="43" y="23"/>
                    </a:lnTo>
                    <a:lnTo>
                      <a:pt x="54" y="36"/>
                    </a:lnTo>
                    <a:lnTo>
                      <a:pt x="64" y="55"/>
                    </a:lnTo>
                    <a:lnTo>
                      <a:pt x="75" y="69"/>
                    </a:lnTo>
                    <a:lnTo>
                      <a:pt x="80" y="87"/>
                    </a:lnTo>
                    <a:lnTo>
                      <a:pt x="80" y="96"/>
                    </a:lnTo>
                    <a:lnTo>
                      <a:pt x="86" y="114"/>
                    </a:lnTo>
                    <a:lnTo>
                      <a:pt x="92" y="137"/>
                    </a:lnTo>
                  </a:path>
                </a:pathLst>
              </a:custGeom>
              <a:solidFill>
                <a:srgbClr val="402000"/>
              </a:solidFill>
              <a:ln w="12700" cap="rnd">
                <a:noFill/>
                <a:round/>
                <a:headEnd/>
                <a:tailEnd/>
              </a:ln>
            </p:spPr>
            <p:txBody>
              <a:bodyPr>
                <a:prstTxWarp prst="textNoShape">
                  <a:avLst/>
                </a:prstTxWarp>
              </a:bodyPr>
              <a:lstStyle/>
              <a:p>
                <a:endParaRPr lang="en-US"/>
              </a:p>
            </p:txBody>
          </p:sp>
          <p:sp>
            <p:nvSpPr>
              <p:cNvPr id="72" name="Freeform 53"/>
              <p:cNvSpPr>
                <a:spLocks/>
              </p:cNvSpPr>
              <p:nvPr/>
            </p:nvSpPr>
            <p:spPr bwMode="auto">
              <a:xfrm>
                <a:off x="1136" y="2234"/>
                <a:ext cx="21" cy="31"/>
              </a:xfrm>
              <a:custGeom>
                <a:avLst/>
                <a:gdLst>
                  <a:gd name="T0" fmla="*/ 0 w 33"/>
                  <a:gd name="T1" fmla="*/ 0 h 36"/>
                  <a:gd name="T2" fmla="*/ 4 w 33"/>
                  <a:gd name="T3" fmla="*/ 9 h 36"/>
                  <a:gd name="T4" fmla="*/ 10 w 33"/>
                  <a:gd name="T5" fmla="*/ 16 h 36"/>
                  <a:gd name="T6" fmla="*/ 18 w 33"/>
                  <a:gd name="T7" fmla="*/ 23 h 36"/>
                  <a:gd name="T8" fmla="*/ 18 w 33"/>
                  <a:gd name="T9" fmla="*/ 30 h 36"/>
                  <a:gd name="T10" fmla="*/ 20 w 33"/>
                  <a:gd name="T11" fmla="*/ 23 h 36"/>
                  <a:gd name="T12" fmla="*/ 12 w 33"/>
                  <a:gd name="T13" fmla="*/ 16 h 36"/>
                  <a:gd name="T14" fmla="*/ 6 w 33"/>
                  <a:gd name="T15" fmla="*/ 6 h 36"/>
                  <a:gd name="T16" fmla="*/ 0 w 33"/>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36"/>
                  <a:gd name="T29" fmla="*/ 33 w 33"/>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36">
                    <a:moveTo>
                      <a:pt x="0" y="0"/>
                    </a:moveTo>
                    <a:lnTo>
                      <a:pt x="6" y="11"/>
                    </a:lnTo>
                    <a:lnTo>
                      <a:pt x="15" y="19"/>
                    </a:lnTo>
                    <a:lnTo>
                      <a:pt x="28" y="27"/>
                    </a:lnTo>
                    <a:lnTo>
                      <a:pt x="28" y="35"/>
                    </a:lnTo>
                    <a:lnTo>
                      <a:pt x="32" y="27"/>
                    </a:lnTo>
                    <a:lnTo>
                      <a:pt x="19" y="19"/>
                    </a:lnTo>
                    <a:lnTo>
                      <a:pt x="10" y="7"/>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73" name="Freeform 54"/>
              <p:cNvSpPr>
                <a:spLocks/>
              </p:cNvSpPr>
              <p:nvPr/>
            </p:nvSpPr>
            <p:spPr bwMode="auto">
              <a:xfrm>
                <a:off x="1234" y="2141"/>
                <a:ext cx="20" cy="128"/>
              </a:xfrm>
              <a:custGeom>
                <a:avLst/>
                <a:gdLst>
                  <a:gd name="T0" fmla="*/ 19 w 32"/>
                  <a:gd name="T1" fmla="*/ 127 h 147"/>
                  <a:gd name="T2" fmla="*/ 9 w 32"/>
                  <a:gd name="T3" fmla="*/ 111 h 147"/>
                  <a:gd name="T4" fmla="*/ 6 w 32"/>
                  <a:gd name="T5" fmla="*/ 91 h 147"/>
                  <a:gd name="T6" fmla="*/ 3 w 32"/>
                  <a:gd name="T7" fmla="*/ 71 h 147"/>
                  <a:gd name="T8" fmla="*/ 0 w 32"/>
                  <a:gd name="T9" fmla="*/ 59 h 147"/>
                  <a:gd name="T10" fmla="*/ 3 w 32"/>
                  <a:gd name="T11" fmla="*/ 36 h 147"/>
                  <a:gd name="T12" fmla="*/ 6 w 32"/>
                  <a:gd name="T13" fmla="*/ 16 h 147"/>
                  <a:gd name="T14" fmla="*/ 11 w 32"/>
                  <a:gd name="T15" fmla="*/ 0 h 147"/>
                  <a:gd name="T16" fmla="*/ 9 w 32"/>
                  <a:gd name="T17" fmla="*/ 19 h 147"/>
                  <a:gd name="T18" fmla="*/ 6 w 32"/>
                  <a:gd name="T19" fmla="*/ 40 h 147"/>
                  <a:gd name="T20" fmla="*/ 6 w 32"/>
                  <a:gd name="T21" fmla="*/ 59 h 147"/>
                  <a:gd name="T22" fmla="*/ 9 w 32"/>
                  <a:gd name="T23" fmla="*/ 79 h 147"/>
                  <a:gd name="T24" fmla="*/ 11 w 32"/>
                  <a:gd name="T25" fmla="*/ 99 h 147"/>
                  <a:gd name="T26" fmla="*/ 19 w 32"/>
                  <a:gd name="T27" fmla="*/ 127 h 1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
                  <a:gd name="T43" fmla="*/ 0 h 147"/>
                  <a:gd name="T44" fmla="*/ 32 w 32"/>
                  <a:gd name="T45" fmla="*/ 147 h 1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 h="147">
                    <a:moveTo>
                      <a:pt x="31" y="146"/>
                    </a:moveTo>
                    <a:lnTo>
                      <a:pt x="14" y="127"/>
                    </a:lnTo>
                    <a:lnTo>
                      <a:pt x="10" y="105"/>
                    </a:lnTo>
                    <a:lnTo>
                      <a:pt x="4" y="81"/>
                    </a:lnTo>
                    <a:lnTo>
                      <a:pt x="0" y="68"/>
                    </a:lnTo>
                    <a:lnTo>
                      <a:pt x="4" y="41"/>
                    </a:lnTo>
                    <a:lnTo>
                      <a:pt x="10" y="18"/>
                    </a:lnTo>
                    <a:lnTo>
                      <a:pt x="18" y="0"/>
                    </a:lnTo>
                    <a:lnTo>
                      <a:pt x="14" y="22"/>
                    </a:lnTo>
                    <a:lnTo>
                      <a:pt x="10" y="46"/>
                    </a:lnTo>
                    <a:lnTo>
                      <a:pt x="10" y="68"/>
                    </a:lnTo>
                    <a:lnTo>
                      <a:pt x="14" y="91"/>
                    </a:lnTo>
                    <a:lnTo>
                      <a:pt x="18" y="114"/>
                    </a:lnTo>
                    <a:lnTo>
                      <a:pt x="31" y="146"/>
                    </a:lnTo>
                  </a:path>
                </a:pathLst>
              </a:custGeom>
              <a:solidFill>
                <a:srgbClr val="402000"/>
              </a:solidFill>
              <a:ln w="12700" cap="rnd">
                <a:noFill/>
                <a:round/>
                <a:headEnd/>
                <a:tailEnd/>
              </a:ln>
            </p:spPr>
            <p:txBody>
              <a:bodyPr>
                <a:prstTxWarp prst="textNoShape">
                  <a:avLst/>
                </a:prstTxWarp>
              </a:bodyPr>
              <a:lstStyle/>
              <a:p>
                <a:endParaRPr lang="en-US"/>
              </a:p>
            </p:txBody>
          </p:sp>
          <p:sp>
            <p:nvSpPr>
              <p:cNvPr id="74" name="Freeform 55"/>
              <p:cNvSpPr>
                <a:spLocks/>
              </p:cNvSpPr>
              <p:nvPr/>
            </p:nvSpPr>
            <p:spPr bwMode="auto">
              <a:xfrm>
                <a:off x="1144" y="2149"/>
                <a:ext cx="55" cy="99"/>
              </a:xfrm>
              <a:custGeom>
                <a:avLst/>
                <a:gdLst>
                  <a:gd name="T0" fmla="*/ 54 w 86"/>
                  <a:gd name="T1" fmla="*/ 98 h 114"/>
                  <a:gd name="T2" fmla="*/ 44 w 86"/>
                  <a:gd name="T3" fmla="*/ 82 h 114"/>
                  <a:gd name="T4" fmla="*/ 44 w 86"/>
                  <a:gd name="T5" fmla="*/ 63 h 114"/>
                  <a:gd name="T6" fmla="*/ 33 w 86"/>
                  <a:gd name="T7" fmla="*/ 47 h 114"/>
                  <a:gd name="T8" fmla="*/ 30 w 86"/>
                  <a:gd name="T9" fmla="*/ 28 h 114"/>
                  <a:gd name="T10" fmla="*/ 20 w 86"/>
                  <a:gd name="T11" fmla="*/ 19 h 114"/>
                  <a:gd name="T12" fmla="*/ 10 w 86"/>
                  <a:gd name="T13" fmla="*/ 4 h 114"/>
                  <a:gd name="T14" fmla="*/ 0 w 86"/>
                  <a:gd name="T15" fmla="*/ 0 h 114"/>
                  <a:gd name="T16" fmla="*/ 13 w 86"/>
                  <a:gd name="T17" fmla="*/ 0 h 114"/>
                  <a:gd name="T18" fmla="*/ 30 w 86"/>
                  <a:gd name="T19" fmla="*/ 17 h 114"/>
                  <a:gd name="T20" fmla="*/ 41 w 86"/>
                  <a:gd name="T21" fmla="*/ 23 h 114"/>
                  <a:gd name="T22" fmla="*/ 47 w 86"/>
                  <a:gd name="T23" fmla="*/ 39 h 114"/>
                  <a:gd name="T24" fmla="*/ 54 w 86"/>
                  <a:gd name="T25" fmla="*/ 63 h 114"/>
                  <a:gd name="T26" fmla="*/ 54 w 86"/>
                  <a:gd name="T27" fmla="*/ 98 h 1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6"/>
                  <a:gd name="T43" fmla="*/ 0 h 114"/>
                  <a:gd name="T44" fmla="*/ 86 w 86"/>
                  <a:gd name="T45" fmla="*/ 114 h 1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6" h="114">
                    <a:moveTo>
                      <a:pt x="85" y="113"/>
                    </a:moveTo>
                    <a:lnTo>
                      <a:pt x="69" y="94"/>
                    </a:lnTo>
                    <a:lnTo>
                      <a:pt x="69" y="72"/>
                    </a:lnTo>
                    <a:lnTo>
                      <a:pt x="52" y="54"/>
                    </a:lnTo>
                    <a:lnTo>
                      <a:pt x="47" y="32"/>
                    </a:lnTo>
                    <a:lnTo>
                      <a:pt x="31" y="22"/>
                    </a:lnTo>
                    <a:lnTo>
                      <a:pt x="16" y="5"/>
                    </a:lnTo>
                    <a:lnTo>
                      <a:pt x="0" y="0"/>
                    </a:lnTo>
                    <a:lnTo>
                      <a:pt x="21" y="0"/>
                    </a:lnTo>
                    <a:lnTo>
                      <a:pt x="47" y="19"/>
                    </a:lnTo>
                    <a:lnTo>
                      <a:pt x="64" y="27"/>
                    </a:lnTo>
                    <a:lnTo>
                      <a:pt x="74" y="45"/>
                    </a:lnTo>
                    <a:lnTo>
                      <a:pt x="85" y="72"/>
                    </a:lnTo>
                    <a:lnTo>
                      <a:pt x="85" y="113"/>
                    </a:lnTo>
                  </a:path>
                </a:pathLst>
              </a:custGeom>
              <a:solidFill>
                <a:srgbClr val="402000"/>
              </a:solidFill>
              <a:ln w="12700" cap="rnd">
                <a:noFill/>
                <a:round/>
                <a:headEnd/>
                <a:tailEnd/>
              </a:ln>
            </p:spPr>
            <p:txBody>
              <a:bodyPr>
                <a:prstTxWarp prst="textNoShape">
                  <a:avLst/>
                </a:prstTxWarp>
              </a:bodyPr>
              <a:lstStyle/>
              <a:p>
                <a:endParaRPr lang="en-US"/>
              </a:p>
            </p:txBody>
          </p:sp>
          <p:sp>
            <p:nvSpPr>
              <p:cNvPr id="75" name="Freeform 56"/>
              <p:cNvSpPr>
                <a:spLocks/>
              </p:cNvSpPr>
              <p:nvPr/>
            </p:nvSpPr>
            <p:spPr bwMode="auto">
              <a:xfrm>
                <a:off x="1210" y="2121"/>
                <a:ext cx="12" cy="110"/>
              </a:xfrm>
              <a:custGeom>
                <a:avLst/>
                <a:gdLst>
                  <a:gd name="T0" fmla="*/ 7 w 19"/>
                  <a:gd name="T1" fmla="*/ 109 h 126"/>
                  <a:gd name="T2" fmla="*/ 4 w 19"/>
                  <a:gd name="T3" fmla="*/ 98 h 126"/>
                  <a:gd name="T4" fmla="*/ 2 w 19"/>
                  <a:gd name="T5" fmla="*/ 74 h 126"/>
                  <a:gd name="T6" fmla="*/ 0 w 19"/>
                  <a:gd name="T7" fmla="*/ 58 h 126"/>
                  <a:gd name="T8" fmla="*/ 0 w 19"/>
                  <a:gd name="T9" fmla="*/ 39 h 126"/>
                  <a:gd name="T10" fmla="*/ 2 w 19"/>
                  <a:gd name="T11" fmla="*/ 24 h 126"/>
                  <a:gd name="T12" fmla="*/ 9 w 19"/>
                  <a:gd name="T13" fmla="*/ 7 h 126"/>
                  <a:gd name="T14" fmla="*/ 11 w 19"/>
                  <a:gd name="T15" fmla="*/ 0 h 126"/>
                  <a:gd name="T16" fmla="*/ 9 w 19"/>
                  <a:gd name="T17" fmla="*/ 16 h 126"/>
                  <a:gd name="T18" fmla="*/ 4 w 19"/>
                  <a:gd name="T19" fmla="*/ 35 h 126"/>
                  <a:gd name="T20" fmla="*/ 4 w 19"/>
                  <a:gd name="T21" fmla="*/ 51 h 126"/>
                  <a:gd name="T22" fmla="*/ 4 w 19"/>
                  <a:gd name="T23" fmla="*/ 79 h 126"/>
                  <a:gd name="T24" fmla="*/ 7 w 19"/>
                  <a:gd name="T25" fmla="*/ 93 h 126"/>
                  <a:gd name="T26" fmla="*/ 7 w 19"/>
                  <a:gd name="T27" fmla="*/ 109 h 1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
                  <a:gd name="T43" fmla="*/ 0 h 126"/>
                  <a:gd name="T44" fmla="*/ 19 w 19"/>
                  <a:gd name="T45" fmla="*/ 126 h 1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 h="126">
                    <a:moveTo>
                      <a:pt x="11" y="125"/>
                    </a:moveTo>
                    <a:lnTo>
                      <a:pt x="7" y="112"/>
                    </a:lnTo>
                    <a:lnTo>
                      <a:pt x="3" y="85"/>
                    </a:lnTo>
                    <a:lnTo>
                      <a:pt x="0" y="67"/>
                    </a:lnTo>
                    <a:lnTo>
                      <a:pt x="0" y="45"/>
                    </a:lnTo>
                    <a:lnTo>
                      <a:pt x="3" y="27"/>
                    </a:lnTo>
                    <a:lnTo>
                      <a:pt x="15" y="8"/>
                    </a:lnTo>
                    <a:lnTo>
                      <a:pt x="18" y="0"/>
                    </a:lnTo>
                    <a:lnTo>
                      <a:pt x="15" y="18"/>
                    </a:lnTo>
                    <a:lnTo>
                      <a:pt x="7" y="40"/>
                    </a:lnTo>
                    <a:lnTo>
                      <a:pt x="7" y="58"/>
                    </a:lnTo>
                    <a:lnTo>
                      <a:pt x="7" y="90"/>
                    </a:lnTo>
                    <a:lnTo>
                      <a:pt x="11" y="107"/>
                    </a:lnTo>
                    <a:lnTo>
                      <a:pt x="11" y="125"/>
                    </a:lnTo>
                  </a:path>
                </a:pathLst>
              </a:custGeom>
              <a:solidFill>
                <a:srgbClr val="402000"/>
              </a:solidFill>
              <a:ln w="12700" cap="rnd">
                <a:noFill/>
                <a:round/>
                <a:headEnd/>
                <a:tailEnd/>
              </a:ln>
            </p:spPr>
            <p:txBody>
              <a:bodyPr>
                <a:prstTxWarp prst="textNoShape">
                  <a:avLst/>
                </a:prstTxWarp>
              </a:bodyPr>
              <a:lstStyle/>
              <a:p>
                <a:endParaRPr lang="en-US"/>
              </a:p>
            </p:txBody>
          </p:sp>
          <p:sp>
            <p:nvSpPr>
              <p:cNvPr id="76" name="Freeform 57"/>
              <p:cNvSpPr>
                <a:spLocks/>
              </p:cNvSpPr>
              <p:nvPr/>
            </p:nvSpPr>
            <p:spPr bwMode="auto">
              <a:xfrm>
                <a:off x="1269" y="2175"/>
                <a:ext cx="11" cy="86"/>
              </a:xfrm>
              <a:custGeom>
                <a:avLst/>
                <a:gdLst>
                  <a:gd name="T0" fmla="*/ 2 w 17"/>
                  <a:gd name="T1" fmla="*/ 0 h 100"/>
                  <a:gd name="T2" fmla="*/ 0 w 17"/>
                  <a:gd name="T3" fmla="*/ 19 h 100"/>
                  <a:gd name="T4" fmla="*/ 2 w 17"/>
                  <a:gd name="T5" fmla="*/ 39 h 100"/>
                  <a:gd name="T6" fmla="*/ 6 w 17"/>
                  <a:gd name="T7" fmla="*/ 54 h 100"/>
                  <a:gd name="T8" fmla="*/ 6 w 17"/>
                  <a:gd name="T9" fmla="*/ 66 h 100"/>
                  <a:gd name="T10" fmla="*/ 10 w 17"/>
                  <a:gd name="T11" fmla="*/ 85 h 100"/>
                  <a:gd name="T12" fmla="*/ 10 w 17"/>
                  <a:gd name="T13" fmla="*/ 70 h 100"/>
                  <a:gd name="T14" fmla="*/ 8 w 17"/>
                  <a:gd name="T15" fmla="*/ 51 h 100"/>
                  <a:gd name="T16" fmla="*/ 5 w 17"/>
                  <a:gd name="T17" fmla="*/ 39 h 100"/>
                  <a:gd name="T18" fmla="*/ 5 w 17"/>
                  <a:gd name="T19" fmla="*/ 23 h 100"/>
                  <a:gd name="T20" fmla="*/ 2 w 17"/>
                  <a:gd name="T21" fmla="*/ 0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00"/>
                  <a:gd name="T35" fmla="*/ 17 w 17"/>
                  <a:gd name="T36" fmla="*/ 100 h 1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00">
                    <a:moveTo>
                      <a:pt x="3" y="0"/>
                    </a:moveTo>
                    <a:lnTo>
                      <a:pt x="0" y="22"/>
                    </a:lnTo>
                    <a:lnTo>
                      <a:pt x="3" y="45"/>
                    </a:lnTo>
                    <a:lnTo>
                      <a:pt x="9" y="63"/>
                    </a:lnTo>
                    <a:lnTo>
                      <a:pt x="9" y="77"/>
                    </a:lnTo>
                    <a:lnTo>
                      <a:pt x="16" y="99"/>
                    </a:lnTo>
                    <a:lnTo>
                      <a:pt x="16" y="81"/>
                    </a:lnTo>
                    <a:lnTo>
                      <a:pt x="13" y="59"/>
                    </a:lnTo>
                    <a:lnTo>
                      <a:pt x="7" y="45"/>
                    </a:lnTo>
                    <a:lnTo>
                      <a:pt x="7" y="27"/>
                    </a:lnTo>
                    <a:lnTo>
                      <a:pt x="3" y="0"/>
                    </a:lnTo>
                  </a:path>
                </a:pathLst>
              </a:custGeom>
              <a:solidFill>
                <a:srgbClr val="402000"/>
              </a:solidFill>
              <a:ln w="12700" cap="rnd">
                <a:noFill/>
                <a:round/>
                <a:headEnd/>
                <a:tailEnd/>
              </a:ln>
            </p:spPr>
            <p:txBody>
              <a:bodyPr>
                <a:prstTxWarp prst="textNoShape">
                  <a:avLst/>
                </a:prstTxWarp>
              </a:bodyPr>
              <a:lstStyle/>
              <a:p>
                <a:endParaRPr lang="en-US"/>
              </a:p>
            </p:txBody>
          </p:sp>
          <p:sp>
            <p:nvSpPr>
              <p:cNvPr id="77" name="Freeform 58"/>
              <p:cNvSpPr>
                <a:spLocks/>
              </p:cNvSpPr>
              <p:nvPr/>
            </p:nvSpPr>
            <p:spPr bwMode="auto">
              <a:xfrm>
                <a:off x="1296" y="2306"/>
                <a:ext cx="1" cy="64"/>
              </a:xfrm>
              <a:custGeom>
                <a:avLst/>
                <a:gdLst>
                  <a:gd name="T0" fmla="*/ 0 w 1"/>
                  <a:gd name="T1" fmla="*/ 0 h 74"/>
                  <a:gd name="T2" fmla="*/ 0 w 1"/>
                  <a:gd name="T3" fmla="*/ 16 h 74"/>
                  <a:gd name="T4" fmla="*/ 0 w 1"/>
                  <a:gd name="T5" fmla="*/ 29 h 74"/>
                  <a:gd name="T6" fmla="*/ 0 w 1"/>
                  <a:gd name="T7" fmla="*/ 48 h 74"/>
                  <a:gd name="T8" fmla="*/ 0 w 1"/>
                  <a:gd name="T9" fmla="*/ 63 h 74"/>
                  <a:gd name="T10" fmla="*/ 0 w 1"/>
                  <a:gd name="T11" fmla="*/ 48 h 74"/>
                  <a:gd name="T12" fmla="*/ 0 w 1"/>
                  <a:gd name="T13" fmla="*/ 26 h 74"/>
                  <a:gd name="T14" fmla="*/ 0 w 1"/>
                  <a:gd name="T15" fmla="*/ 0 h 7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74"/>
                  <a:gd name="T26" fmla="*/ 1 w 1"/>
                  <a:gd name="T27" fmla="*/ 74 h 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74">
                    <a:moveTo>
                      <a:pt x="0" y="0"/>
                    </a:moveTo>
                    <a:lnTo>
                      <a:pt x="0" y="18"/>
                    </a:lnTo>
                    <a:lnTo>
                      <a:pt x="0" y="34"/>
                    </a:lnTo>
                    <a:lnTo>
                      <a:pt x="0" y="56"/>
                    </a:lnTo>
                    <a:lnTo>
                      <a:pt x="0" y="73"/>
                    </a:lnTo>
                    <a:lnTo>
                      <a:pt x="0" y="56"/>
                    </a:lnTo>
                    <a:lnTo>
                      <a:pt x="0" y="30"/>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78" name="Freeform 59"/>
              <p:cNvSpPr>
                <a:spLocks/>
              </p:cNvSpPr>
              <p:nvPr/>
            </p:nvSpPr>
            <p:spPr bwMode="auto">
              <a:xfrm>
                <a:off x="1035" y="2128"/>
                <a:ext cx="134" cy="87"/>
              </a:xfrm>
              <a:custGeom>
                <a:avLst/>
                <a:gdLst>
                  <a:gd name="T0" fmla="*/ 133 w 209"/>
                  <a:gd name="T1" fmla="*/ 86 h 99"/>
                  <a:gd name="T2" fmla="*/ 119 w 209"/>
                  <a:gd name="T3" fmla="*/ 67 h 99"/>
                  <a:gd name="T4" fmla="*/ 105 w 209"/>
                  <a:gd name="T5" fmla="*/ 52 h 99"/>
                  <a:gd name="T6" fmla="*/ 85 w 209"/>
                  <a:gd name="T7" fmla="*/ 47 h 99"/>
                  <a:gd name="T8" fmla="*/ 74 w 209"/>
                  <a:gd name="T9" fmla="*/ 39 h 99"/>
                  <a:gd name="T10" fmla="*/ 60 w 209"/>
                  <a:gd name="T11" fmla="*/ 28 h 99"/>
                  <a:gd name="T12" fmla="*/ 48 w 209"/>
                  <a:gd name="T13" fmla="*/ 24 h 99"/>
                  <a:gd name="T14" fmla="*/ 26 w 209"/>
                  <a:gd name="T15" fmla="*/ 19 h 99"/>
                  <a:gd name="T16" fmla="*/ 12 w 209"/>
                  <a:gd name="T17" fmla="*/ 12 h 99"/>
                  <a:gd name="T18" fmla="*/ 0 w 209"/>
                  <a:gd name="T19" fmla="*/ 0 h 99"/>
                  <a:gd name="T20" fmla="*/ 15 w 209"/>
                  <a:gd name="T21" fmla="*/ 8 h 99"/>
                  <a:gd name="T22" fmla="*/ 37 w 209"/>
                  <a:gd name="T23" fmla="*/ 16 h 99"/>
                  <a:gd name="T24" fmla="*/ 56 w 209"/>
                  <a:gd name="T25" fmla="*/ 16 h 99"/>
                  <a:gd name="T26" fmla="*/ 67 w 209"/>
                  <a:gd name="T27" fmla="*/ 24 h 99"/>
                  <a:gd name="T28" fmla="*/ 78 w 209"/>
                  <a:gd name="T29" fmla="*/ 28 h 99"/>
                  <a:gd name="T30" fmla="*/ 82 w 209"/>
                  <a:gd name="T31" fmla="*/ 39 h 99"/>
                  <a:gd name="T32" fmla="*/ 108 w 209"/>
                  <a:gd name="T33" fmla="*/ 39 h 99"/>
                  <a:gd name="T34" fmla="*/ 119 w 209"/>
                  <a:gd name="T35" fmla="*/ 52 h 99"/>
                  <a:gd name="T36" fmla="*/ 133 w 209"/>
                  <a:gd name="T37" fmla="*/ 70 h 99"/>
                  <a:gd name="T38" fmla="*/ 133 w 209"/>
                  <a:gd name="T39" fmla="*/ 86 h 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9"/>
                  <a:gd name="T61" fmla="*/ 0 h 99"/>
                  <a:gd name="T62" fmla="*/ 209 w 209"/>
                  <a:gd name="T63" fmla="*/ 99 h 9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9" h="99">
                    <a:moveTo>
                      <a:pt x="208" y="98"/>
                    </a:moveTo>
                    <a:lnTo>
                      <a:pt x="185" y="76"/>
                    </a:lnTo>
                    <a:lnTo>
                      <a:pt x="163" y="59"/>
                    </a:lnTo>
                    <a:lnTo>
                      <a:pt x="133" y="54"/>
                    </a:lnTo>
                    <a:lnTo>
                      <a:pt x="116" y="44"/>
                    </a:lnTo>
                    <a:lnTo>
                      <a:pt x="93" y="32"/>
                    </a:lnTo>
                    <a:lnTo>
                      <a:pt x="75" y="27"/>
                    </a:lnTo>
                    <a:lnTo>
                      <a:pt x="41" y="22"/>
                    </a:lnTo>
                    <a:lnTo>
                      <a:pt x="18" y="14"/>
                    </a:lnTo>
                    <a:lnTo>
                      <a:pt x="0" y="0"/>
                    </a:lnTo>
                    <a:lnTo>
                      <a:pt x="24" y="9"/>
                    </a:lnTo>
                    <a:lnTo>
                      <a:pt x="58" y="18"/>
                    </a:lnTo>
                    <a:lnTo>
                      <a:pt x="87" y="18"/>
                    </a:lnTo>
                    <a:lnTo>
                      <a:pt x="105" y="27"/>
                    </a:lnTo>
                    <a:lnTo>
                      <a:pt x="122" y="32"/>
                    </a:lnTo>
                    <a:lnTo>
                      <a:pt x="128" y="44"/>
                    </a:lnTo>
                    <a:lnTo>
                      <a:pt x="169" y="44"/>
                    </a:lnTo>
                    <a:lnTo>
                      <a:pt x="185" y="59"/>
                    </a:lnTo>
                    <a:lnTo>
                      <a:pt x="208" y="80"/>
                    </a:lnTo>
                    <a:lnTo>
                      <a:pt x="208" y="98"/>
                    </a:lnTo>
                  </a:path>
                </a:pathLst>
              </a:custGeom>
              <a:solidFill>
                <a:srgbClr val="402000"/>
              </a:solidFill>
              <a:ln w="12700" cap="rnd">
                <a:noFill/>
                <a:round/>
                <a:headEnd/>
                <a:tailEnd/>
              </a:ln>
            </p:spPr>
            <p:txBody>
              <a:bodyPr>
                <a:prstTxWarp prst="textNoShape">
                  <a:avLst/>
                </a:prstTxWarp>
              </a:bodyPr>
              <a:lstStyle/>
              <a:p>
                <a:endParaRPr lang="en-US"/>
              </a:p>
            </p:txBody>
          </p:sp>
          <p:sp>
            <p:nvSpPr>
              <p:cNvPr id="79" name="Freeform 60"/>
              <p:cNvSpPr>
                <a:spLocks/>
              </p:cNvSpPr>
              <p:nvPr/>
            </p:nvSpPr>
            <p:spPr bwMode="auto">
              <a:xfrm>
                <a:off x="910" y="2061"/>
                <a:ext cx="153" cy="100"/>
              </a:xfrm>
              <a:custGeom>
                <a:avLst/>
                <a:gdLst>
                  <a:gd name="T0" fmla="*/ 152 w 238"/>
                  <a:gd name="T1" fmla="*/ 99 h 115"/>
                  <a:gd name="T2" fmla="*/ 134 w 238"/>
                  <a:gd name="T3" fmla="*/ 91 h 115"/>
                  <a:gd name="T4" fmla="*/ 123 w 238"/>
                  <a:gd name="T5" fmla="*/ 83 h 115"/>
                  <a:gd name="T6" fmla="*/ 111 w 238"/>
                  <a:gd name="T7" fmla="*/ 71 h 115"/>
                  <a:gd name="T8" fmla="*/ 96 w 238"/>
                  <a:gd name="T9" fmla="*/ 56 h 115"/>
                  <a:gd name="T10" fmla="*/ 82 w 238"/>
                  <a:gd name="T11" fmla="*/ 43 h 115"/>
                  <a:gd name="T12" fmla="*/ 63 w 238"/>
                  <a:gd name="T13" fmla="*/ 37 h 115"/>
                  <a:gd name="T14" fmla="*/ 45 w 238"/>
                  <a:gd name="T15" fmla="*/ 28 h 115"/>
                  <a:gd name="T16" fmla="*/ 33 w 238"/>
                  <a:gd name="T17" fmla="*/ 20 h 115"/>
                  <a:gd name="T18" fmla="*/ 15 w 238"/>
                  <a:gd name="T19" fmla="*/ 8 h 115"/>
                  <a:gd name="T20" fmla="*/ 0 w 238"/>
                  <a:gd name="T21" fmla="*/ 0 h 115"/>
                  <a:gd name="T22" fmla="*/ 11 w 238"/>
                  <a:gd name="T23" fmla="*/ 4 h 115"/>
                  <a:gd name="T24" fmla="*/ 22 w 238"/>
                  <a:gd name="T25" fmla="*/ 12 h 115"/>
                  <a:gd name="T26" fmla="*/ 45 w 238"/>
                  <a:gd name="T27" fmla="*/ 20 h 115"/>
                  <a:gd name="T28" fmla="*/ 56 w 238"/>
                  <a:gd name="T29" fmla="*/ 28 h 115"/>
                  <a:gd name="T30" fmla="*/ 70 w 238"/>
                  <a:gd name="T31" fmla="*/ 32 h 115"/>
                  <a:gd name="T32" fmla="*/ 93 w 238"/>
                  <a:gd name="T33" fmla="*/ 48 h 115"/>
                  <a:gd name="T34" fmla="*/ 111 w 238"/>
                  <a:gd name="T35" fmla="*/ 63 h 115"/>
                  <a:gd name="T36" fmla="*/ 127 w 238"/>
                  <a:gd name="T37" fmla="*/ 79 h 115"/>
                  <a:gd name="T38" fmla="*/ 138 w 238"/>
                  <a:gd name="T39" fmla="*/ 91 h 115"/>
                  <a:gd name="T40" fmla="*/ 152 w 238"/>
                  <a:gd name="T41" fmla="*/ 99 h 1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8"/>
                  <a:gd name="T64" fmla="*/ 0 h 115"/>
                  <a:gd name="T65" fmla="*/ 238 w 238"/>
                  <a:gd name="T66" fmla="*/ 115 h 1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8" h="115">
                    <a:moveTo>
                      <a:pt x="237" y="114"/>
                    </a:moveTo>
                    <a:lnTo>
                      <a:pt x="209" y="105"/>
                    </a:lnTo>
                    <a:lnTo>
                      <a:pt x="192" y="95"/>
                    </a:lnTo>
                    <a:lnTo>
                      <a:pt x="173" y="82"/>
                    </a:lnTo>
                    <a:lnTo>
                      <a:pt x="150" y="64"/>
                    </a:lnTo>
                    <a:lnTo>
                      <a:pt x="128" y="50"/>
                    </a:lnTo>
                    <a:lnTo>
                      <a:pt x="98" y="42"/>
                    </a:lnTo>
                    <a:lnTo>
                      <a:pt x="70" y="32"/>
                    </a:lnTo>
                    <a:lnTo>
                      <a:pt x="52" y="23"/>
                    </a:lnTo>
                    <a:lnTo>
                      <a:pt x="23" y="9"/>
                    </a:lnTo>
                    <a:lnTo>
                      <a:pt x="0" y="0"/>
                    </a:lnTo>
                    <a:lnTo>
                      <a:pt x="17" y="5"/>
                    </a:lnTo>
                    <a:lnTo>
                      <a:pt x="34" y="14"/>
                    </a:lnTo>
                    <a:lnTo>
                      <a:pt x="70" y="23"/>
                    </a:lnTo>
                    <a:lnTo>
                      <a:pt x="87" y="32"/>
                    </a:lnTo>
                    <a:lnTo>
                      <a:pt x="109" y="37"/>
                    </a:lnTo>
                    <a:lnTo>
                      <a:pt x="145" y="55"/>
                    </a:lnTo>
                    <a:lnTo>
                      <a:pt x="173" y="72"/>
                    </a:lnTo>
                    <a:lnTo>
                      <a:pt x="198" y="91"/>
                    </a:lnTo>
                    <a:lnTo>
                      <a:pt x="214" y="105"/>
                    </a:lnTo>
                    <a:lnTo>
                      <a:pt x="237" y="114"/>
                    </a:lnTo>
                  </a:path>
                </a:pathLst>
              </a:custGeom>
              <a:solidFill>
                <a:srgbClr val="402000"/>
              </a:solidFill>
              <a:ln w="12700" cap="rnd">
                <a:noFill/>
                <a:round/>
                <a:headEnd/>
                <a:tailEnd/>
              </a:ln>
            </p:spPr>
            <p:txBody>
              <a:bodyPr>
                <a:prstTxWarp prst="textNoShape">
                  <a:avLst/>
                </a:prstTxWarp>
              </a:bodyPr>
              <a:lstStyle/>
              <a:p>
                <a:endParaRPr lang="en-US"/>
              </a:p>
            </p:txBody>
          </p:sp>
          <p:sp>
            <p:nvSpPr>
              <p:cNvPr id="80" name="Freeform 61"/>
              <p:cNvSpPr>
                <a:spLocks/>
              </p:cNvSpPr>
              <p:nvPr/>
            </p:nvSpPr>
            <p:spPr bwMode="auto">
              <a:xfrm>
                <a:off x="993" y="2022"/>
                <a:ext cx="35" cy="17"/>
              </a:xfrm>
              <a:custGeom>
                <a:avLst/>
                <a:gdLst>
                  <a:gd name="T0" fmla="*/ 0 w 55"/>
                  <a:gd name="T1" fmla="*/ 0 h 19"/>
                  <a:gd name="T2" fmla="*/ 0 w 55"/>
                  <a:gd name="T3" fmla="*/ 6 h 19"/>
                  <a:gd name="T4" fmla="*/ 10 w 55"/>
                  <a:gd name="T5" fmla="*/ 13 h 19"/>
                  <a:gd name="T6" fmla="*/ 18 w 55"/>
                  <a:gd name="T7" fmla="*/ 16 h 19"/>
                  <a:gd name="T8" fmla="*/ 34 w 55"/>
                  <a:gd name="T9" fmla="*/ 13 h 19"/>
                  <a:gd name="T10" fmla="*/ 34 w 55"/>
                  <a:gd name="T11" fmla="*/ 11 h 19"/>
                  <a:gd name="T12" fmla="*/ 28 w 55"/>
                  <a:gd name="T13" fmla="*/ 13 h 19"/>
                  <a:gd name="T14" fmla="*/ 16 w 55"/>
                  <a:gd name="T15" fmla="*/ 13 h 19"/>
                  <a:gd name="T16" fmla="*/ 10 w 55"/>
                  <a:gd name="T17" fmla="*/ 11 h 19"/>
                  <a:gd name="T18" fmla="*/ 0 w 55"/>
                  <a:gd name="T19" fmla="*/ 0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
                  <a:gd name="T31" fmla="*/ 0 h 19"/>
                  <a:gd name="T32" fmla="*/ 55 w 55"/>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 h="19">
                    <a:moveTo>
                      <a:pt x="0" y="0"/>
                    </a:moveTo>
                    <a:lnTo>
                      <a:pt x="0" y="7"/>
                    </a:lnTo>
                    <a:lnTo>
                      <a:pt x="15" y="14"/>
                    </a:lnTo>
                    <a:lnTo>
                      <a:pt x="29" y="18"/>
                    </a:lnTo>
                    <a:lnTo>
                      <a:pt x="54" y="14"/>
                    </a:lnTo>
                    <a:lnTo>
                      <a:pt x="54" y="12"/>
                    </a:lnTo>
                    <a:lnTo>
                      <a:pt x="44" y="14"/>
                    </a:lnTo>
                    <a:lnTo>
                      <a:pt x="25" y="14"/>
                    </a:lnTo>
                    <a:lnTo>
                      <a:pt x="15" y="12"/>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81" name="Freeform 62"/>
              <p:cNvSpPr>
                <a:spLocks/>
              </p:cNvSpPr>
              <p:nvPr/>
            </p:nvSpPr>
            <p:spPr bwMode="auto">
              <a:xfrm>
                <a:off x="997" y="2011"/>
                <a:ext cx="15" cy="15"/>
              </a:xfrm>
              <a:custGeom>
                <a:avLst/>
                <a:gdLst>
                  <a:gd name="T0" fmla="*/ 0 w 24"/>
                  <a:gd name="T1" fmla="*/ 0 h 17"/>
                  <a:gd name="T2" fmla="*/ 0 w 24"/>
                  <a:gd name="T3" fmla="*/ 8 h 17"/>
                  <a:gd name="T4" fmla="*/ 3 w 24"/>
                  <a:gd name="T5" fmla="*/ 11 h 17"/>
                  <a:gd name="T6" fmla="*/ 8 w 24"/>
                  <a:gd name="T7" fmla="*/ 14 h 17"/>
                  <a:gd name="T8" fmla="*/ 14 w 24"/>
                  <a:gd name="T9" fmla="*/ 14 h 17"/>
                  <a:gd name="T10" fmla="*/ 8 w 24"/>
                  <a:gd name="T11" fmla="*/ 11 h 17"/>
                  <a:gd name="T12" fmla="*/ 5 w 24"/>
                  <a:gd name="T13" fmla="*/ 8 h 17"/>
                  <a:gd name="T14" fmla="*/ 0 w 24"/>
                  <a:gd name="T15" fmla="*/ 0 h 17"/>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7"/>
                  <a:gd name="T26" fmla="*/ 24 w 24"/>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7">
                    <a:moveTo>
                      <a:pt x="0" y="0"/>
                    </a:moveTo>
                    <a:lnTo>
                      <a:pt x="0" y="9"/>
                    </a:lnTo>
                    <a:lnTo>
                      <a:pt x="4" y="13"/>
                    </a:lnTo>
                    <a:lnTo>
                      <a:pt x="12" y="16"/>
                    </a:lnTo>
                    <a:lnTo>
                      <a:pt x="23" y="16"/>
                    </a:lnTo>
                    <a:lnTo>
                      <a:pt x="12" y="13"/>
                    </a:lnTo>
                    <a:lnTo>
                      <a:pt x="8" y="9"/>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82" name="Freeform 63"/>
              <p:cNvSpPr>
                <a:spLocks/>
              </p:cNvSpPr>
              <p:nvPr/>
            </p:nvSpPr>
            <p:spPr bwMode="auto">
              <a:xfrm>
                <a:off x="1004" y="2002"/>
                <a:ext cx="24" cy="20"/>
              </a:xfrm>
              <a:custGeom>
                <a:avLst/>
                <a:gdLst>
                  <a:gd name="T0" fmla="*/ 3 w 37"/>
                  <a:gd name="T1" fmla="*/ 0 h 23"/>
                  <a:gd name="T2" fmla="*/ 0 w 37"/>
                  <a:gd name="T3" fmla="*/ 3 h 23"/>
                  <a:gd name="T4" fmla="*/ 0 w 37"/>
                  <a:gd name="T5" fmla="*/ 9 h 23"/>
                  <a:gd name="T6" fmla="*/ 3 w 37"/>
                  <a:gd name="T7" fmla="*/ 16 h 23"/>
                  <a:gd name="T8" fmla="*/ 12 w 37"/>
                  <a:gd name="T9" fmla="*/ 19 h 23"/>
                  <a:gd name="T10" fmla="*/ 23 w 37"/>
                  <a:gd name="T11" fmla="*/ 16 h 23"/>
                  <a:gd name="T12" fmla="*/ 18 w 37"/>
                  <a:gd name="T13" fmla="*/ 16 h 23"/>
                  <a:gd name="T14" fmla="*/ 8 w 37"/>
                  <a:gd name="T15" fmla="*/ 13 h 23"/>
                  <a:gd name="T16" fmla="*/ 6 w 37"/>
                  <a:gd name="T17" fmla="*/ 9 h 23"/>
                  <a:gd name="T18" fmla="*/ 3 w 37"/>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23"/>
                  <a:gd name="T32" fmla="*/ 37 w 37"/>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23">
                    <a:moveTo>
                      <a:pt x="4" y="0"/>
                    </a:moveTo>
                    <a:lnTo>
                      <a:pt x="0" y="4"/>
                    </a:lnTo>
                    <a:lnTo>
                      <a:pt x="0" y="10"/>
                    </a:lnTo>
                    <a:lnTo>
                      <a:pt x="4" y="18"/>
                    </a:lnTo>
                    <a:lnTo>
                      <a:pt x="18" y="22"/>
                    </a:lnTo>
                    <a:lnTo>
                      <a:pt x="36" y="18"/>
                    </a:lnTo>
                    <a:lnTo>
                      <a:pt x="27" y="18"/>
                    </a:lnTo>
                    <a:lnTo>
                      <a:pt x="13" y="15"/>
                    </a:lnTo>
                    <a:lnTo>
                      <a:pt x="9" y="10"/>
                    </a:lnTo>
                    <a:lnTo>
                      <a:pt x="4" y="0"/>
                    </a:lnTo>
                  </a:path>
                </a:pathLst>
              </a:custGeom>
              <a:solidFill>
                <a:srgbClr val="402000"/>
              </a:solidFill>
              <a:ln w="12700" cap="rnd">
                <a:noFill/>
                <a:round/>
                <a:headEnd/>
                <a:tailEnd/>
              </a:ln>
            </p:spPr>
            <p:txBody>
              <a:bodyPr>
                <a:prstTxWarp prst="textNoShape">
                  <a:avLst/>
                </a:prstTxWarp>
              </a:bodyPr>
              <a:lstStyle/>
              <a:p>
                <a:endParaRPr lang="en-US"/>
              </a:p>
            </p:txBody>
          </p:sp>
          <p:sp>
            <p:nvSpPr>
              <p:cNvPr id="83" name="Freeform 64"/>
              <p:cNvSpPr>
                <a:spLocks/>
              </p:cNvSpPr>
              <p:nvPr/>
            </p:nvSpPr>
            <p:spPr bwMode="auto">
              <a:xfrm>
                <a:off x="1015" y="1956"/>
                <a:ext cx="4" cy="52"/>
              </a:xfrm>
              <a:custGeom>
                <a:avLst/>
                <a:gdLst>
                  <a:gd name="T0" fmla="*/ 2 w 7"/>
                  <a:gd name="T1" fmla="*/ 51 h 60"/>
                  <a:gd name="T2" fmla="*/ 0 w 7"/>
                  <a:gd name="T3" fmla="*/ 48 h 60"/>
                  <a:gd name="T4" fmla="*/ 0 w 7"/>
                  <a:gd name="T5" fmla="*/ 41 h 60"/>
                  <a:gd name="T6" fmla="*/ 0 w 7"/>
                  <a:gd name="T7" fmla="*/ 33 h 60"/>
                  <a:gd name="T8" fmla="*/ 2 w 7"/>
                  <a:gd name="T9" fmla="*/ 22 h 60"/>
                  <a:gd name="T10" fmla="*/ 3 w 7"/>
                  <a:gd name="T11" fmla="*/ 11 h 60"/>
                  <a:gd name="T12" fmla="*/ 3 w 7"/>
                  <a:gd name="T13" fmla="*/ 0 h 60"/>
                  <a:gd name="T14" fmla="*/ 3 w 7"/>
                  <a:gd name="T15" fmla="*/ 18 h 60"/>
                  <a:gd name="T16" fmla="*/ 1 w 7"/>
                  <a:gd name="T17" fmla="*/ 30 h 60"/>
                  <a:gd name="T18" fmla="*/ 1 w 7"/>
                  <a:gd name="T19" fmla="*/ 41 h 60"/>
                  <a:gd name="T20" fmla="*/ 2 w 7"/>
                  <a:gd name="T21" fmla="*/ 51 h 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60"/>
                  <a:gd name="T35" fmla="*/ 7 w 7"/>
                  <a:gd name="T36" fmla="*/ 60 h 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60">
                    <a:moveTo>
                      <a:pt x="4" y="59"/>
                    </a:moveTo>
                    <a:lnTo>
                      <a:pt x="0" y="55"/>
                    </a:lnTo>
                    <a:lnTo>
                      <a:pt x="0" y="47"/>
                    </a:lnTo>
                    <a:lnTo>
                      <a:pt x="0" y="38"/>
                    </a:lnTo>
                    <a:lnTo>
                      <a:pt x="4" y="25"/>
                    </a:lnTo>
                    <a:lnTo>
                      <a:pt x="6" y="13"/>
                    </a:lnTo>
                    <a:lnTo>
                      <a:pt x="6" y="0"/>
                    </a:lnTo>
                    <a:lnTo>
                      <a:pt x="6" y="21"/>
                    </a:lnTo>
                    <a:lnTo>
                      <a:pt x="2" y="35"/>
                    </a:lnTo>
                    <a:lnTo>
                      <a:pt x="2" y="47"/>
                    </a:lnTo>
                    <a:lnTo>
                      <a:pt x="4" y="59"/>
                    </a:lnTo>
                  </a:path>
                </a:pathLst>
              </a:custGeom>
              <a:solidFill>
                <a:srgbClr val="402000"/>
              </a:solidFill>
              <a:ln w="12700" cap="rnd">
                <a:noFill/>
                <a:round/>
                <a:headEnd/>
                <a:tailEnd/>
              </a:ln>
            </p:spPr>
            <p:txBody>
              <a:bodyPr>
                <a:prstTxWarp prst="textNoShape">
                  <a:avLst/>
                </a:prstTxWarp>
              </a:bodyPr>
              <a:lstStyle/>
              <a:p>
                <a:endParaRPr lang="en-US"/>
              </a:p>
            </p:txBody>
          </p:sp>
          <p:sp>
            <p:nvSpPr>
              <p:cNvPr id="84" name="Freeform 65"/>
              <p:cNvSpPr>
                <a:spLocks/>
              </p:cNvSpPr>
              <p:nvPr/>
            </p:nvSpPr>
            <p:spPr bwMode="auto">
              <a:xfrm>
                <a:off x="1062" y="2057"/>
                <a:ext cx="40" cy="74"/>
              </a:xfrm>
              <a:custGeom>
                <a:avLst/>
                <a:gdLst>
                  <a:gd name="T0" fmla="*/ 0 w 63"/>
                  <a:gd name="T1" fmla="*/ 0 h 85"/>
                  <a:gd name="T2" fmla="*/ 10 w 63"/>
                  <a:gd name="T3" fmla="*/ 7 h 85"/>
                  <a:gd name="T4" fmla="*/ 17 w 63"/>
                  <a:gd name="T5" fmla="*/ 16 h 85"/>
                  <a:gd name="T6" fmla="*/ 20 w 63"/>
                  <a:gd name="T7" fmla="*/ 30 h 85"/>
                  <a:gd name="T8" fmla="*/ 23 w 63"/>
                  <a:gd name="T9" fmla="*/ 42 h 85"/>
                  <a:gd name="T10" fmla="*/ 23 w 63"/>
                  <a:gd name="T11" fmla="*/ 54 h 85"/>
                  <a:gd name="T12" fmla="*/ 30 w 63"/>
                  <a:gd name="T13" fmla="*/ 57 h 85"/>
                  <a:gd name="T14" fmla="*/ 39 w 63"/>
                  <a:gd name="T15" fmla="*/ 73 h 85"/>
                  <a:gd name="T16" fmla="*/ 33 w 63"/>
                  <a:gd name="T17" fmla="*/ 57 h 85"/>
                  <a:gd name="T18" fmla="*/ 27 w 63"/>
                  <a:gd name="T19" fmla="*/ 54 h 85"/>
                  <a:gd name="T20" fmla="*/ 27 w 63"/>
                  <a:gd name="T21" fmla="*/ 35 h 85"/>
                  <a:gd name="T22" fmla="*/ 23 w 63"/>
                  <a:gd name="T23" fmla="*/ 19 h 85"/>
                  <a:gd name="T24" fmla="*/ 20 w 63"/>
                  <a:gd name="T25" fmla="*/ 11 h 85"/>
                  <a:gd name="T26" fmla="*/ 0 w 63"/>
                  <a:gd name="T27" fmla="*/ 0 h 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
                  <a:gd name="T43" fmla="*/ 0 h 85"/>
                  <a:gd name="T44" fmla="*/ 63 w 63"/>
                  <a:gd name="T45" fmla="*/ 85 h 8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 h="85">
                    <a:moveTo>
                      <a:pt x="0" y="0"/>
                    </a:moveTo>
                    <a:lnTo>
                      <a:pt x="15" y="8"/>
                    </a:lnTo>
                    <a:lnTo>
                      <a:pt x="26" y="18"/>
                    </a:lnTo>
                    <a:lnTo>
                      <a:pt x="31" y="35"/>
                    </a:lnTo>
                    <a:lnTo>
                      <a:pt x="36" y="48"/>
                    </a:lnTo>
                    <a:lnTo>
                      <a:pt x="36" y="62"/>
                    </a:lnTo>
                    <a:lnTo>
                      <a:pt x="47" y="66"/>
                    </a:lnTo>
                    <a:lnTo>
                      <a:pt x="62" y="84"/>
                    </a:lnTo>
                    <a:lnTo>
                      <a:pt x="52" y="66"/>
                    </a:lnTo>
                    <a:lnTo>
                      <a:pt x="42" y="62"/>
                    </a:lnTo>
                    <a:lnTo>
                      <a:pt x="42" y="40"/>
                    </a:lnTo>
                    <a:lnTo>
                      <a:pt x="36" y="22"/>
                    </a:lnTo>
                    <a:lnTo>
                      <a:pt x="31" y="13"/>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85" name="Freeform 66"/>
              <p:cNvSpPr>
                <a:spLocks/>
              </p:cNvSpPr>
              <p:nvPr/>
            </p:nvSpPr>
            <p:spPr bwMode="auto">
              <a:xfrm>
                <a:off x="1074" y="2057"/>
                <a:ext cx="25" cy="49"/>
              </a:xfrm>
              <a:custGeom>
                <a:avLst/>
                <a:gdLst>
                  <a:gd name="T0" fmla="*/ 0 w 38"/>
                  <a:gd name="T1" fmla="*/ 0 h 56"/>
                  <a:gd name="T2" fmla="*/ 9 w 38"/>
                  <a:gd name="T3" fmla="*/ 7 h 56"/>
                  <a:gd name="T4" fmla="*/ 18 w 38"/>
                  <a:gd name="T5" fmla="*/ 15 h 56"/>
                  <a:gd name="T6" fmla="*/ 21 w 38"/>
                  <a:gd name="T7" fmla="*/ 30 h 56"/>
                  <a:gd name="T8" fmla="*/ 21 w 38"/>
                  <a:gd name="T9" fmla="*/ 45 h 56"/>
                  <a:gd name="T10" fmla="*/ 24 w 38"/>
                  <a:gd name="T11" fmla="*/ 48 h 56"/>
                  <a:gd name="T12" fmla="*/ 24 w 38"/>
                  <a:gd name="T13" fmla="*/ 37 h 56"/>
                  <a:gd name="T14" fmla="*/ 24 w 38"/>
                  <a:gd name="T15" fmla="*/ 18 h 56"/>
                  <a:gd name="T16" fmla="*/ 21 w 38"/>
                  <a:gd name="T17" fmla="*/ 7 h 56"/>
                  <a:gd name="T18" fmla="*/ 13 w 38"/>
                  <a:gd name="T19" fmla="*/ 4 h 56"/>
                  <a:gd name="T20" fmla="*/ 0 w 38"/>
                  <a:gd name="T21" fmla="*/ 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56"/>
                  <a:gd name="T35" fmla="*/ 38 w 38"/>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56">
                    <a:moveTo>
                      <a:pt x="0" y="0"/>
                    </a:moveTo>
                    <a:lnTo>
                      <a:pt x="14" y="8"/>
                    </a:lnTo>
                    <a:lnTo>
                      <a:pt x="28" y="17"/>
                    </a:lnTo>
                    <a:lnTo>
                      <a:pt x="32" y="34"/>
                    </a:lnTo>
                    <a:lnTo>
                      <a:pt x="32" y="51"/>
                    </a:lnTo>
                    <a:lnTo>
                      <a:pt x="37" y="55"/>
                    </a:lnTo>
                    <a:lnTo>
                      <a:pt x="37" y="42"/>
                    </a:lnTo>
                    <a:lnTo>
                      <a:pt x="37" y="21"/>
                    </a:lnTo>
                    <a:lnTo>
                      <a:pt x="32" y="8"/>
                    </a:lnTo>
                    <a:lnTo>
                      <a:pt x="19" y="4"/>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86" name="Freeform 67"/>
              <p:cNvSpPr>
                <a:spLocks/>
              </p:cNvSpPr>
              <p:nvPr/>
            </p:nvSpPr>
            <p:spPr bwMode="auto">
              <a:xfrm>
                <a:off x="1093" y="2054"/>
                <a:ext cx="13" cy="31"/>
              </a:xfrm>
              <a:custGeom>
                <a:avLst/>
                <a:gdLst>
                  <a:gd name="T0" fmla="*/ 5 w 19"/>
                  <a:gd name="T1" fmla="*/ 0 h 36"/>
                  <a:gd name="T2" fmla="*/ 0 w 19"/>
                  <a:gd name="T3" fmla="*/ 3 h 36"/>
                  <a:gd name="T4" fmla="*/ 8 w 19"/>
                  <a:gd name="T5" fmla="*/ 6 h 36"/>
                  <a:gd name="T6" fmla="*/ 10 w 19"/>
                  <a:gd name="T7" fmla="*/ 14 h 36"/>
                  <a:gd name="T8" fmla="*/ 10 w 19"/>
                  <a:gd name="T9" fmla="*/ 27 h 36"/>
                  <a:gd name="T10" fmla="*/ 12 w 19"/>
                  <a:gd name="T11" fmla="*/ 30 h 36"/>
                  <a:gd name="T12" fmla="*/ 12 w 19"/>
                  <a:gd name="T13" fmla="*/ 23 h 36"/>
                  <a:gd name="T14" fmla="*/ 12 w 19"/>
                  <a:gd name="T15" fmla="*/ 9 h 36"/>
                  <a:gd name="T16" fmla="*/ 5 w 19"/>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36"/>
                  <a:gd name="T29" fmla="*/ 19 w 19"/>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36">
                    <a:moveTo>
                      <a:pt x="7" y="0"/>
                    </a:moveTo>
                    <a:lnTo>
                      <a:pt x="0" y="4"/>
                    </a:lnTo>
                    <a:lnTo>
                      <a:pt x="11" y="7"/>
                    </a:lnTo>
                    <a:lnTo>
                      <a:pt x="14" y="16"/>
                    </a:lnTo>
                    <a:lnTo>
                      <a:pt x="14" y="31"/>
                    </a:lnTo>
                    <a:lnTo>
                      <a:pt x="18" y="35"/>
                    </a:lnTo>
                    <a:lnTo>
                      <a:pt x="18" y="27"/>
                    </a:lnTo>
                    <a:lnTo>
                      <a:pt x="18" y="11"/>
                    </a:lnTo>
                    <a:lnTo>
                      <a:pt x="7" y="0"/>
                    </a:lnTo>
                  </a:path>
                </a:pathLst>
              </a:custGeom>
              <a:solidFill>
                <a:srgbClr val="402000"/>
              </a:solidFill>
              <a:ln w="12700" cap="rnd">
                <a:noFill/>
                <a:round/>
                <a:headEnd/>
                <a:tailEnd/>
              </a:ln>
            </p:spPr>
            <p:txBody>
              <a:bodyPr>
                <a:prstTxWarp prst="textNoShape">
                  <a:avLst/>
                </a:prstTxWarp>
              </a:bodyPr>
              <a:lstStyle/>
              <a:p>
                <a:endParaRPr lang="en-US"/>
              </a:p>
            </p:txBody>
          </p:sp>
          <p:sp>
            <p:nvSpPr>
              <p:cNvPr id="87" name="Freeform 68"/>
              <p:cNvSpPr>
                <a:spLocks/>
              </p:cNvSpPr>
              <p:nvPr/>
            </p:nvSpPr>
            <p:spPr bwMode="auto">
              <a:xfrm>
                <a:off x="1105" y="2037"/>
                <a:ext cx="8" cy="65"/>
              </a:xfrm>
              <a:custGeom>
                <a:avLst/>
                <a:gdLst>
                  <a:gd name="T0" fmla="*/ 4 w 13"/>
                  <a:gd name="T1" fmla="*/ 0 h 74"/>
                  <a:gd name="T2" fmla="*/ 0 w 13"/>
                  <a:gd name="T3" fmla="*/ 11 h 74"/>
                  <a:gd name="T4" fmla="*/ 4 w 13"/>
                  <a:gd name="T5" fmla="*/ 15 h 74"/>
                  <a:gd name="T6" fmla="*/ 6 w 13"/>
                  <a:gd name="T7" fmla="*/ 23 h 74"/>
                  <a:gd name="T8" fmla="*/ 6 w 13"/>
                  <a:gd name="T9" fmla="*/ 34 h 74"/>
                  <a:gd name="T10" fmla="*/ 6 w 13"/>
                  <a:gd name="T11" fmla="*/ 49 h 74"/>
                  <a:gd name="T12" fmla="*/ 6 w 13"/>
                  <a:gd name="T13" fmla="*/ 57 h 74"/>
                  <a:gd name="T14" fmla="*/ 7 w 13"/>
                  <a:gd name="T15" fmla="*/ 64 h 74"/>
                  <a:gd name="T16" fmla="*/ 7 w 13"/>
                  <a:gd name="T17" fmla="*/ 53 h 74"/>
                  <a:gd name="T18" fmla="*/ 7 w 13"/>
                  <a:gd name="T19" fmla="*/ 38 h 74"/>
                  <a:gd name="T20" fmla="*/ 7 w 13"/>
                  <a:gd name="T21" fmla="*/ 23 h 74"/>
                  <a:gd name="T22" fmla="*/ 7 w 13"/>
                  <a:gd name="T23" fmla="*/ 7 h 74"/>
                  <a:gd name="T24" fmla="*/ 4 w 13"/>
                  <a:gd name="T25" fmla="*/ 0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74"/>
                  <a:gd name="T41" fmla="*/ 13 w 13"/>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74">
                    <a:moveTo>
                      <a:pt x="6" y="0"/>
                    </a:moveTo>
                    <a:lnTo>
                      <a:pt x="0" y="13"/>
                    </a:lnTo>
                    <a:lnTo>
                      <a:pt x="6" y="17"/>
                    </a:lnTo>
                    <a:lnTo>
                      <a:pt x="9" y="26"/>
                    </a:lnTo>
                    <a:lnTo>
                      <a:pt x="9" y="39"/>
                    </a:lnTo>
                    <a:lnTo>
                      <a:pt x="9" y="56"/>
                    </a:lnTo>
                    <a:lnTo>
                      <a:pt x="9" y="65"/>
                    </a:lnTo>
                    <a:lnTo>
                      <a:pt x="12" y="73"/>
                    </a:lnTo>
                    <a:lnTo>
                      <a:pt x="12" y="60"/>
                    </a:lnTo>
                    <a:lnTo>
                      <a:pt x="12" y="43"/>
                    </a:lnTo>
                    <a:lnTo>
                      <a:pt x="12" y="26"/>
                    </a:lnTo>
                    <a:lnTo>
                      <a:pt x="12" y="8"/>
                    </a:lnTo>
                    <a:lnTo>
                      <a:pt x="6" y="0"/>
                    </a:lnTo>
                  </a:path>
                </a:pathLst>
              </a:custGeom>
              <a:solidFill>
                <a:srgbClr val="402000"/>
              </a:solidFill>
              <a:ln w="12700" cap="rnd">
                <a:noFill/>
                <a:round/>
                <a:headEnd/>
                <a:tailEnd/>
              </a:ln>
            </p:spPr>
            <p:txBody>
              <a:bodyPr>
                <a:prstTxWarp prst="textNoShape">
                  <a:avLst/>
                </a:prstTxWarp>
              </a:bodyPr>
              <a:lstStyle/>
              <a:p>
                <a:endParaRPr lang="en-US"/>
              </a:p>
            </p:txBody>
          </p:sp>
          <p:sp>
            <p:nvSpPr>
              <p:cNvPr id="88" name="Freeform 69"/>
              <p:cNvSpPr>
                <a:spLocks/>
              </p:cNvSpPr>
              <p:nvPr/>
            </p:nvSpPr>
            <p:spPr bwMode="auto">
              <a:xfrm>
                <a:off x="1113" y="2121"/>
                <a:ext cx="36" cy="40"/>
              </a:xfrm>
              <a:custGeom>
                <a:avLst/>
                <a:gdLst>
                  <a:gd name="T0" fmla="*/ 0 w 57"/>
                  <a:gd name="T1" fmla="*/ 0 h 45"/>
                  <a:gd name="T2" fmla="*/ 6 w 57"/>
                  <a:gd name="T3" fmla="*/ 18 h 45"/>
                  <a:gd name="T4" fmla="*/ 13 w 57"/>
                  <a:gd name="T5" fmla="*/ 24 h 45"/>
                  <a:gd name="T6" fmla="*/ 26 w 57"/>
                  <a:gd name="T7" fmla="*/ 36 h 45"/>
                  <a:gd name="T8" fmla="*/ 35 w 57"/>
                  <a:gd name="T9" fmla="*/ 39 h 45"/>
                  <a:gd name="T10" fmla="*/ 26 w 57"/>
                  <a:gd name="T11" fmla="*/ 28 h 45"/>
                  <a:gd name="T12" fmla="*/ 19 w 57"/>
                  <a:gd name="T13" fmla="*/ 24 h 45"/>
                  <a:gd name="T14" fmla="*/ 9 w 57"/>
                  <a:gd name="T15" fmla="*/ 14 h 45"/>
                  <a:gd name="T16" fmla="*/ 0 w 57"/>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45"/>
                  <a:gd name="T29" fmla="*/ 57 w 57"/>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45">
                    <a:moveTo>
                      <a:pt x="0" y="0"/>
                    </a:moveTo>
                    <a:lnTo>
                      <a:pt x="10" y="20"/>
                    </a:lnTo>
                    <a:lnTo>
                      <a:pt x="20" y="27"/>
                    </a:lnTo>
                    <a:lnTo>
                      <a:pt x="41" y="40"/>
                    </a:lnTo>
                    <a:lnTo>
                      <a:pt x="56" y="44"/>
                    </a:lnTo>
                    <a:lnTo>
                      <a:pt x="41" y="31"/>
                    </a:lnTo>
                    <a:lnTo>
                      <a:pt x="30" y="27"/>
                    </a:lnTo>
                    <a:lnTo>
                      <a:pt x="15" y="16"/>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89" name="Freeform 70"/>
              <p:cNvSpPr>
                <a:spLocks/>
              </p:cNvSpPr>
              <p:nvPr/>
            </p:nvSpPr>
            <p:spPr bwMode="auto">
              <a:xfrm>
                <a:off x="1047" y="2121"/>
                <a:ext cx="59" cy="14"/>
              </a:xfrm>
              <a:custGeom>
                <a:avLst/>
                <a:gdLst>
                  <a:gd name="T0" fmla="*/ 0 w 92"/>
                  <a:gd name="T1" fmla="*/ 0 h 15"/>
                  <a:gd name="T2" fmla="*/ 13 w 92"/>
                  <a:gd name="T3" fmla="*/ 5 h 15"/>
                  <a:gd name="T4" fmla="*/ 27 w 92"/>
                  <a:gd name="T5" fmla="*/ 7 h 15"/>
                  <a:gd name="T6" fmla="*/ 38 w 92"/>
                  <a:gd name="T7" fmla="*/ 10 h 15"/>
                  <a:gd name="T8" fmla="*/ 58 w 92"/>
                  <a:gd name="T9" fmla="*/ 13 h 15"/>
                  <a:gd name="T10" fmla="*/ 45 w 92"/>
                  <a:gd name="T11" fmla="*/ 7 h 15"/>
                  <a:gd name="T12" fmla="*/ 27 w 92"/>
                  <a:gd name="T13" fmla="*/ 3 h 15"/>
                  <a:gd name="T14" fmla="*/ 13 w 92"/>
                  <a:gd name="T15" fmla="*/ 3 h 15"/>
                  <a:gd name="T16" fmla="*/ 0 w 92"/>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2"/>
                  <a:gd name="T28" fmla="*/ 0 h 15"/>
                  <a:gd name="T29" fmla="*/ 92 w 92"/>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2" h="15">
                    <a:moveTo>
                      <a:pt x="0" y="0"/>
                    </a:moveTo>
                    <a:lnTo>
                      <a:pt x="21" y="5"/>
                    </a:lnTo>
                    <a:lnTo>
                      <a:pt x="42" y="8"/>
                    </a:lnTo>
                    <a:lnTo>
                      <a:pt x="59" y="11"/>
                    </a:lnTo>
                    <a:lnTo>
                      <a:pt x="91" y="14"/>
                    </a:lnTo>
                    <a:lnTo>
                      <a:pt x="70" y="8"/>
                    </a:lnTo>
                    <a:lnTo>
                      <a:pt x="42" y="3"/>
                    </a:lnTo>
                    <a:lnTo>
                      <a:pt x="21" y="3"/>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90" name="Freeform 71"/>
              <p:cNvSpPr>
                <a:spLocks/>
              </p:cNvSpPr>
              <p:nvPr/>
            </p:nvSpPr>
            <p:spPr bwMode="auto">
              <a:xfrm>
                <a:off x="1040" y="2095"/>
                <a:ext cx="50" cy="28"/>
              </a:xfrm>
              <a:custGeom>
                <a:avLst/>
                <a:gdLst>
                  <a:gd name="T0" fmla="*/ 0 w 79"/>
                  <a:gd name="T1" fmla="*/ 0 h 32"/>
                  <a:gd name="T2" fmla="*/ 16 w 79"/>
                  <a:gd name="T3" fmla="*/ 14 h 32"/>
                  <a:gd name="T4" fmla="*/ 29 w 79"/>
                  <a:gd name="T5" fmla="*/ 18 h 32"/>
                  <a:gd name="T6" fmla="*/ 35 w 79"/>
                  <a:gd name="T7" fmla="*/ 21 h 32"/>
                  <a:gd name="T8" fmla="*/ 49 w 79"/>
                  <a:gd name="T9" fmla="*/ 27 h 32"/>
                  <a:gd name="T10" fmla="*/ 35 w 79"/>
                  <a:gd name="T11" fmla="*/ 18 h 32"/>
                  <a:gd name="T12" fmla="*/ 26 w 79"/>
                  <a:gd name="T13" fmla="*/ 10 h 32"/>
                  <a:gd name="T14" fmla="*/ 13 w 79"/>
                  <a:gd name="T15" fmla="*/ 6 h 32"/>
                  <a:gd name="T16" fmla="*/ 0 w 79"/>
                  <a:gd name="T17" fmla="*/ 0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9"/>
                  <a:gd name="T28" fmla="*/ 0 h 32"/>
                  <a:gd name="T29" fmla="*/ 79 w 79"/>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9" h="32">
                    <a:moveTo>
                      <a:pt x="0" y="0"/>
                    </a:moveTo>
                    <a:lnTo>
                      <a:pt x="25" y="16"/>
                    </a:lnTo>
                    <a:lnTo>
                      <a:pt x="46" y="20"/>
                    </a:lnTo>
                    <a:lnTo>
                      <a:pt x="56" y="24"/>
                    </a:lnTo>
                    <a:lnTo>
                      <a:pt x="78" y="31"/>
                    </a:lnTo>
                    <a:lnTo>
                      <a:pt x="56" y="20"/>
                    </a:lnTo>
                    <a:lnTo>
                      <a:pt x="41" y="11"/>
                    </a:lnTo>
                    <a:lnTo>
                      <a:pt x="20" y="7"/>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91" name="Freeform 72"/>
              <p:cNvSpPr>
                <a:spLocks/>
              </p:cNvSpPr>
              <p:nvPr/>
            </p:nvSpPr>
            <p:spPr bwMode="auto">
              <a:xfrm>
                <a:off x="997" y="2057"/>
                <a:ext cx="78" cy="45"/>
              </a:xfrm>
              <a:custGeom>
                <a:avLst/>
                <a:gdLst>
                  <a:gd name="T0" fmla="*/ 77 w 122"/>
                  <a:gd name="T1" fmla="*/ 44 h 51"/>
                  <a:gd name="T2" fmla="*/ 67 w 122"/>
                  <a:gd name="T3" fmla="*/ 37 h 51"/>
                  <a:gd name="T4" fmla="*/ 56 w 122"/>
                  <a:gd name="T5" fmla="*/ 34 h 51"/>
                  <a:gd name="T6" fmla="*/ 46 w 122"/>
                  <a:gd name="T7" fmla="*/ 30 h 51"/>
                  <a:gd name="T8" fmla="*/ 35 w 122"/>
                  <a:gd name="T9" fmla="*/ 19 h 51"/>
                  <a:gd name="T10" fmla="*/ 24 w 122"/>
                  <a:gd name="T11" fmla="*/ 7 h 51"/>
                  <a:gd name="T12" fmla="*/ 0 w 122"/>
                  <a:gd name="T13" fmla="*/ 0 h 51"/>
                  <a:gd name="T14" fmla="*/ 24 w 122"/>
                  <a:gd name="T15" fmla="*/ 4 h 51"/>
                  <a:gd name="T16" fmla="*/ 35 w 122"/>
                  <a:gd name="T17" fmla="*/ 11 h 51"/>
                  <a:gd name="T18" fmla="*/ 50 w 122"/>
                  <a:gd name="T19" fmla="*/ 26 h 51"/>
                  <a:gd name="T20" fmla="*/ 63 w 122"/>
                  <a:gd name="T21" fmla="*/ 34 h 51"/>
                  <a:gd name="T22" fmla="*/ 77 w 122"/>
                  <a:gd name="T23" fmla="*/ 44 h 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2"/>
                  <a:gd name="T37" fmla="*/ 0 h 51"/>
                  <a:gd name="T38" fmla="*/ 122 w 122"/>
                  <a:gd name="T39" fmla="*/ 51 h 5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2" h="51">
                    <a:moveTo>
                      <a:pt x="121" y="50"/>
                    </a:moveTo>
                    <a:lnTo>
                      <a:pt x="105" y="42"/>
                    </a:lnTo>
                    <a:lnTo>
                      <a:pt x="88" y="38"/>
                    </a:lnTo>
                    <a:lnTo>
                      <a:pt x="72" y="34"/>
                    </a:lnTo>
                    <a:lnTo>
                      <a:pt x="54" y="21"/>
                    </a:lnTo>
                    <a:lnTo>
                      <a:pt x="38" y="8"/>
                    </a:lnTo>
                    <a:lnTo>
                      <a:pt x="0" y="0"/>
                    </a:lnTo>
                    <a:lnTo>
                      <a:pt x="38" y="4"/>
                    </a:lnTo>
                    <a:lnTo>
                      <a:pt x="54" y="12"/>
                    </a:lnTo>
                    <a:lnTo>
                      <a:pt x="78" y="29"/>
                    </a:lnTo>
                    <a:lnTo>
                      <a:pt x="99" y="38"/>
                    </a:lnTo>
                    <a:lnTo>
                      <a:pt x="121" y="50"/>
                    </a:lnTo>
                  </a:path>
                </a:pathLst>
              </a:custGeom>
              <a:solidFill>
                <a:srgbClr val="402000"/>
              </a:solidFill>
              <a:ln w="12700" cap="rnd">
                <a:noFill/>
                <a:round/>
                <a:headEnd/>
                <a:tailEnd/>
              </a:ln>
            </p:spPr>
            <p:txBody>
              <a:bodyPr>
                <a:prstTxWarp prst="textNoShape">
                  <a:avLst/>
                </a:prstTxWarp>
              </a:bodyPr>
              <a:lstStyle/>
              <a:p>
                <a:endParaRPr lang="en-US"/>
              </a:p>
            </p:txBody>
          </p:sp>
          <p:sp>
            <p:nvSpPr>
              <p:cNvPr id="92" name="Freeform 73"/>
              <p:cNvSpPr>
                <a:spLocks/>
              </p:cNvSpPr>
              <p:nvPr/>
            </p:nvSpPr>
            <p:spPr bwMode="auto">
              <a:xfrm>
                <a:off x="1031" y="2054"/>
                <a:ext cx="39" cy="34"/>
              </a:xfrm>
              <a:custGeom>
                <a:avLst/>
                <a:gdLst>
                  <a:gd name="T0" fmla="*/ 0 w 62"/>
                  <a:gd name="T1" fmla="*/ 0 h 40"/>
                  <a:gd name="T2" fmla="*/ 16 w 62"/>
                  <a:gd name="T3" fmla="*/ 9 h 40"/>
                  <a:gd name="T4" fmla="*/ 26 w 62"/>
                  <a:gd name="T5" fmla="*/ 20 h 40"/>
                  <a:gd name="T6" fmla="*/ 35 w 62"/>
                  <a:gd name="T7" fmla="*/ 26 h 40"/>
                  <a:gd name="T8" fmla="*/ 38 w 62"/>
                  <a:gd name="T9" fmla="*/ 33 h 40"/>
                  <a:gd name="T10" fmla="*/ 35 w 62"/>
                  <a:gd name="T11" fmla="*/ 23 h 40"/>
                  <a:gd name="T12" fmla="*/ 26 w 62"/>
                  <a:gd name="T13" fmla="*/ 20 h 40"/>
                  <a:gd name="T14" fmla="*/ 23 w 62"/>
                  <a:gd name="T15" fmla="*/ 13 h 40"/>
                  <a:gd name="T16" fmla="*/ 13 w 62"/>
                  <a:gd name="T17" fmla="*/ 7 h 40"/>
                  <a:gd name="T18" fmla="*/ 0 w 62"/>
                  <a:gd name="T19" fmla="*/ 0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
                  <a:gd name="T31" fmla="*/ 0 h 40"/>
                  <a:gd name="T32" fmla="*/ 62 w 62"/>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 h="40">
                    <a:moveTo>
                      <a:pt x="0" y="0"/>
                    </a:moveTo>
                    <a:lnTo>
                      <a:pt x="26" y="11"/>
                    </a:lnTo>
                    <a:lnTo>
                      <a:pt x="41" y="24"/>
                    </a:lnTo>
                    <a:lnTo>
                      <a:pt x="56" y="31"/>
                    </a:lnTo>
                    <a:lnTo>
                      <a:pt x="61" y="39"/>
                    </a:lnTo>
                    <a:lnTo>
                      <a:pt x="56" y="27"/>
                    </a:lnTo>
                    <a:lnTo>
                      <a:pt x="41" y="24"/>
                    </a:lnTo>
                    <a:lnTo>
                      <a:pt x="36" y="15"/>
                    </a:lnTo>
                    <a:lnTo>
                      <a:pt x="21" y="8"/>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93" name="Freeform 74"/>
              <p:cNvSpPr>
                <a:spLocks/>
              </p:cNvSpPr>
              <p:nvPr/>
            </p:nvSpPr>
            <p:spPr bwMode="auto">
              <a:xfrm>
                <a:off x="965" y="2079"/>
                <a:ext cx="75" cy="44"/>
              </a:xfrm>
              <a:custGeom>
                <a:avLst/>
                <a:gdLst>
                  <a:gd name="T0" fmla="*/ 0 w 118"/>
                  <a:gd name="T1" fmla="*/ 0 h 51"/>
                  <a:gd name="T2" fmla="*/ 17 w 118"/>
                  <a:gd name="T3" fmla="*/ 7 h 51"/>
                  <a:gd name="T4" fmla="*/ 29 w 118"/>
                  <a:gd name="T5" fmla="*/ 10 h 51"/>
                  <a:gd name="T6" fmla="*/ 32 w 118"/>
                  <a:gd name="T7" fmla="*/ 14 h 51"/>
                  <a:gd name="T8" fmla="*/ 43 w 118"/>
                  <a:gd name="T9" fmla="*/ 25 h 51"/>
                  <a:gd name="T10" fmla="*/ 53 w 118"/>
                  <a:gd name="T11" fmla="*/ 33 h 51"/>
                  <a:gd name="T12" fmla="*/ 63 w 118"/>
                  <a:gd name="T13" fmla="*/ 40 h 51"/>
                  <a:gd name="T14" fmla="*/ 74 w 118"/>
                  <a:gd name="T15" fmla="*/ 43 h 51"/>
                  <a:gd name="T16" fmla="*/ 60 w 118"/>
                  <a:gd name="T17" fmla="*/ 33 h 51"/>
                  <a:gd name="T18" fmla="*/ 53 w 118"/>
                  <a:gd name="T19" fmla="*/ 25 h 51"/>
                  <a:gd name="T20" fmla="*/ 46 w 118"/>
                  <a:gd name="T21" fmla="*/ 21 h 51"/>
                  <a:gd name="T22" fmla="*/ 36 w 118"/>
                  <a:gd name="T23" fmla="*/ 14 h 51"/>
                  <a:gd name="T24" fmla="*/ 32 w 118"/>
                  <a:gd name="T25" fmla="*/ 7 h 51"/>
                  <a:gd name="T26" fmla="*/ 20 w 118"/>
                  <a:gd name="T27" fmla="*/ 3 h 51"/>
                  <a:gd name="T28" fmla="*/ 0 w 118"/>
                  <a:gd name="T29" fmla="*/ 0 h 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8"/>
                  <a:gd name="T46" fmla="*/ 0 h 51"/>
                  <a:gd name="T47" fmla="*/ 118 w 118"/>
                  <a:gd name="T48" fmla="*/ 51 h 5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8" h="51">
                    <a:moveTo>
                      <a:pt x="0" y="0"/>
                    </a:moveTo>
                    <a:lnTo>
                      <a:pt x="27" y="8"/>
                    </a:lnTo>
                    <a:lnTo>
                      <a:pt x="45" y="12"/>
                    </a:lnTo>
                    <a:lnTo>
                      <a:pt x="50" y="16"/>
                    </a:lnTo>
                    <a:lnTo>
                      <a:pt x="67" y="29"/>
                    </a:lnTo>
                    <a:lnTo>
                      <a:pt x="83" y="38"/>
                    </a:lnTo>
                    <a:lnTo>
                      <a:pt x="99" y="46"/>
                    </a:lnTo>
                    <a:lnTo>
                      <a:pt x="117" y="50"/>
                    </a:lnTo>
                    <a:lnTo>
                      <a:pt x="94" y="38"/>
                    </a:lnTo>
                    <a:lnTo>
                      <a:pt x="83" y="29"/>
                    </a:lnTo>
                    <a:lnTo>
                      <a:pt x="72" y="24"/>
                    </a:lnTo>
                    <a:lnTo>
                      <a:pt x="56" y="16"/>
                    </a:lnTo>
                    <a:lnTo>
                      <a:pt x="50" y="8"/>
                    </a:lnTo>
                    <a:lnTo>
                      <a:pt x="32" y="4"/>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94" name="Freeform 75"/>
              <p:cNvSpPr>
                <a:spLocks/>
              </p:cNvSpPr>
              <p:nvPr/>
            </p:nvSpPr>
            <p:spPr bwMode="auto">
              <a:xfrm>
                <a:off x="997" y="2079"/>
                <a:ext cx="36" cy="27"/>
              </a:xfrm>
              <a:custGeom>
                <a:avLst/>
                <a:gdLst>
                  <a:gd name="T0" fmla="*/ 0 w 57"/>
                  <a:gd name="T1" fmla="*/ 0 h 31"/>
                  <a:gd name="T2" fmla="*/ 13 w 57"/>
                  <a:gd name="T3" fmla="*/ 3 h 31"/>
                  <a:gd name="T4" fmla="*/ 16 w 57"/>
                  <a:gd name="T5" fmla="*/ 10 h 31"/>
                  <a:gd name="T6" fmla="*/ 25 w 57"/>
                  <a:gd name="T7" fmla="*/ 17 h 31"/>
                  <a:gd name="T8" fmla="*/ 35 w 57"/>
                  <a:gd name="T9" fmla="*/ 26 h 31"/>
                  <a:gd name="T10" fmla="*/ 25 w 57"/>
                  <a:gd name="T11" fmla="*/ 13 h 31"/>
                  <a:gd name="T12" fmla="*/ 19 w 57"/>
                  <a:gd name="T13" fmla="*/ 0 h 31"/>
                  <a:gd name="T14" fmla="*/ 6 w 57"/>
                  <a:gd name="T15" fmla="*/ 0 h 31"/>
                  <a:gd name="T16" fmla="*/ 0 w 57"/>
                  <a:gd name="T17" fmla="*/ 0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31"/>
                  <a:gd name="T29" fmla="*/ 57 w 57"/>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31">
                    <a:moveTo>
                      <a:pt x="0" y="0"/>
                    </a:moveTo>
                    <a:lnTo>
                      <a:pt x="20" y="3"/>
                    </a:lnTo>
                    <a:lnTo>
                      <a:pt x="25" y="11"/>
                    </a:lnTo>
                    <a:lnTo>
                      <a:pt x="40" y="19"/>
                    </a:lnTo>
                    <a:lnTo>
                      <a:pt x="56" y="30"/>
                    </a:lnTo>
                    <a:lnTo>
                      <a:pt x="40" y="15"/>
                    </a:lnTo>
                    <a:lnTo>
                      <a:pt x="30" y="0"/>
                    </a:lnTo>
                    <a:lnTo>
                      <a:pt x="10" y="0"/>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95" name="Freeform 76"/>
              <p:cNvSpPr>
                <a:spLocks/>
              </p:cNvSpPr>
              <p:nvPr/>
            </p:nvSpPr>
            <p:spPr bwMode="auto">
              <a:xfrm>
                <a:off x="1129" y="2103"/>
                <a:ext cx="48" cy="52"/>
              </a:xfrm>
              <a:custGeom>
                <a:avLst/>
                <a:gdLst>
                  <a:gd name="T0" fmla="*/ 0 w 75"/>
                  <a:gd name="T1" fmla="*/ 0 h 60"/>
                  <a:gd name="T2" fmla="*/ 0 w 75"/>
                  <a:gd name="T3" fmla="*/ 16 h 60"/>
                  <a:gd name="T4" fmla="*/ 7 w 75"/>
                  <a:gd name="T5" fmla="*/ 26 h 60"/>
                  <a:gd name="T6" fmla="*/ 14 w 75"/>
                  <a:gd name="T7" fmla="*/ 29 h 60"/>
                  <a:gd name="T8" fmla="*/ 20 w 75"/>
                  <a:gd name="T9" fmla="*/ 33 h 60"/>
                  <a:gd name="T10" fmla="*/ 28 w 75"/>
                  <a:gd name="T11" fmla="*/ 33 h 60"/>
                  <a:gd name="T12" fmla="*/ 37 w 75"/>
                  <a:gd name="T13" fmla="*/ 37 h 60"/>
                  <a:gd name="T14" fmla="*/ 40 w 75"/>
                  <a:gd name="T15" fmla="*/ 44 h 60"/>
                  <a:gd name="T16" fmla="*/ 47 w 75"/>
                  <a:gd name="T17" fmla="*/ 51 h 60"/>
                  <a:gd name="T18" fmla="*/ 40 w 75"/>
                  <a:gd name="T19" fmla="*/ 37 h 60"/>
                  <a:gd name="T20" fmla="*/ 31 w 75"/>
                  <a:gd name="T21" fmla="*/ 33 h 60"/>
                  <a:gd name="T22" fmla="*/ 14 w 75"/>
                  <a:gd name="T23" fmla="*/ 26 h 60"/>
                  <a:gd name="T24" fmla="*/ 7 w 75"/>
                  <a:gd name="T25" fmla="*/ 19 h 60"/>
                  <a:gd name="T26" fmla="*/ 0 w 75"/>
                  <a:gd name="T27" fmla="*/ 0 h 6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5"/>
                  <a:gd name="T43" fmla="*/ 0 h 60"/>
                  <a:gd name="T44" fmla="*/ 75 w 75"/>
                  <a:gd name="T45" fmla="*/ 60 h 6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5" h="60">
                    <a:moveTo>
                      <a:pt x="0" y="0"/>
                    </a:moveTo>
                    <a:lnTo>
                      <a:pt x="0" y="18"/>
                    </a:lnTo>
                    <a:lnTo>
                      <a:pt x="11" y="30"/>
                    </a:lnTo>
                    <a:lnTo>
                      <a:pt x="22" y="34"/>
                    </a:lnTo>
                    <a:lnTo>
                      <a:pt x="32" y="38"/>
                    </a:lnTo>
                    <a:lnTo>
                      <a:pt x="43" y="38"/>
                    </a:lnTo>
                    <a:lnTo>
                      <a:pt x="58" y="43"/>
                    </a:lnTo>
                    <a:lnTo>
                      <a:pt x="63" y="51"/>
                    </a:lnTo>
                    <a:lnTo>
                      <a:pt x="74" y="59"/>
                    </a:lnTo>
                    <a:lnTo>
                      <a:pt x="63" y="43"/>
                    </a:lnTo>
                    <a:lnTo>
                      <a:pt x="48" y="38"/>
                    </a:lnTo>
                    <a:lnTo>
                      <a:pt x="22" y="30"/>
                    </a:lnTo>
                    <a:lnTo>
                      <a:pt x="11" y="22"/>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96" name="Freeform 77"/>
              <p:cNvSpPr>
                <a:spLocks/>
              </p:cNvSpPr>
              <p:nvPr/>
            </p:nvSpPr>
            <p:spPr bwMode="auto">
              <a:xfrm>
                <a:off x="1120" y="2015"/>
                <a:ext cx="57" cy="104"/>
              </a:xfrm>
              <a:custGeom>
                <a:avLst/>
                <a:gdLst>
                  <a:gd name="T0" fmla="*/ 0 w 88"/>
                  <a:gd name="T1" fmla="*/ 0 h 120"/>
                  <a:gd name="T2" fmla="*/ 0 w 88"/>
                  <a:gd name="T3" fmla="*/ 12 h 120"/>
                  <a:gd name="T4" fmla="*/ 4 w 88"/>
                  <a:gd name="T5" fmla="*/ 24 h 120"/>
                  <a:gd name="T6" fmla="*/ 4 w 88"/>
                  <a:gd name="T7" fmla="*/ 36 h 120"/>
                  <a:gd name="T8" fmla="*/ 7 w 88"/>
                  <a:gd name="T9" fmla="*/ 52 h 120"/>
                  <a:gd name="T10" fmla="*/ 10 w 88"/>
                  <a:gd name="T11" fmla="*/ 67 h 120"/>
                  <a:gd name="T12" fmla="*/ 18 w 88"/>
                  <a:gd name="T13" fmla="*/ 79 h 120"/>
                  <a:gd name="T14" fmla="*/ 36 w 88"/>
                  <a:gd name="T15" fmla="*/ 87 h 120"/>
                  <a:gd name="T16" fmla="*/ 46 w 88"/>
                  <a:gd name="T17" fmla="*/ 95 h 120"/>
                  <a:gd name="T18" fmla="*/ 56 w 88"/>
                  <a:gd name="T19" fmla="*/ 103 h 120"/>
                  <a:gd name="T20" fmla="*/ 49 w 88"/>
                  <a:gd name="T21" fmla="*/ 91 h 120"/>
                  <a:gd name="T22" fmla="*/ 43 w 88"/>
                  <a:gd name="T23" fmla="*/ 87 h 120"/>
                  <a:gd name="T24" fmla="*/ 36 w 88"/>
                  <a:gd name="T25" fmla="*/ 83 h 120"/>
                  <a:gd name="T26" fmla="*/ 21 w 88"/>
                  <a:gd name="T27" fmla="*/ 75 h 120"/>
                  <a:gd name="T28" fmla="*/ 14 w 88"/>
                  <a:gd name="T29" fmla="*/ 63 h 120"/>
                  <a:gd name="T30" fmla="*/ 10 w 88"/>
                  <a:gd name="T31" fmla="*/ 48 h 120"/>
                  <a:gd name="T32" fmla="*/ 7 w 88"/>
                  <a:gd name="T33" fmla="*/ 32 h 120"/>
                  <a:gd name="T34" fmla="*/ 7 w 88"/>
                  <a:gd name="T35" fmla="*/ 24 h 120"/>
                  <a:gd name="T36" fmla="*/ 0 w 88"/>
                  <a:gd name="T37" fmla="*/ 0 h 1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8"/>
                  <a:gd name="T58" fmla="*/ 0 h 120"/>
                  <a:gd name="T59" fmla="*/ 88 w 88"/>
                  <a:gd name="T60" fmla="*/ 120 h 1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8" h="120">
                    <a:moveTo>
                      <a:pt x="0" y="0"/>
                    </a:moveTo>
                    <a:lnTo>
                      <a:pt x="0" y="14"/>
                    </a:lnTo>
                    <a:lnTo>
                      <a:pt x="6" y="28"/>
                    </a:lnTo>
                    <a:lnTo>
                      <a:pt x="6" y="42"/>
                    </a:lnTo>
                    <a:lnTo>
                      <a:pt x="11" y="60"/>
                    </a:lnTo>
                    <a:lnTo>
                      <a:pt x="16" y="77"/>
                    </a:lnTo>
                    <a:lnTo>
                      <a:pt x="28" y="91"/>
                    </a:lnTo>
                    <a:lnTo>
                      <a:pt x="55" y="100"/>
                    </a:lnTo>
                    <a:lnTo>
                      <a:pt x="71" y="110"/>
                    </a:lnTo>
                    <a:lnTo>
                      <a:pt x="87" y="119"/>
                    </a:lnTo>
                    <a:lnTo>
                      <a:pt x="76" y="105"/>
                    </a:lnTo>
                    <a:lnTo>
                      <a:pt x="66" y="100"/>
                    </a:lnTo>
                    <a:lnTo>
                      <a:pt x="55" y="96"/>
                    </a:lnTo>
                    <a:lnTo>
                      <a:pt x="33" y="87"/>
                    </a:lnTo>
                    <a:lnTo>
                      <a:pt x="21" y="73"/>
                    </a:lnTo>
                    <a:lnTo>
                      <a:pt x="16" y="55"/>
                    </a:lnTo>
                    <a:lnTo>
                      <a:pt x="11" y="37"/>
                    </a:lnTo>
                    <a:lnTo>
                      <a:pt x="11" y="28"/>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97" name="Freeform 78"/>
              <p:cNvSpPr>
                <a:spLocks/>
              </p:cNvSpPr>
              <p:nvPr/>
            </p:nvSpPr>
            <p:spPr bwMode="auto">
              <a:xfrm>
                <a:off x="1136" y="2107"/>
                <a:ext cx="36" cy="36"/>
              </a:xfrm>
              <a:custGeom>
                <a:avLst/>
                <a:gdLst>
                  <a:gd name="T0" fmla="*/ 0 w 57"/>
                  <a:gd name="T1" fmla="*/ 0 h 42"/>
                  <a:gd name="T2" fmla="*/ 4 w 57"/>
                  <a:gd name="T3" fmla="*/ 11 h 42"/>
                  <a:gd name="T4" fmla="*/ 13 w 57"/>
                  <a:gd name="T5" fmla="*/ 18 h 42"/>
                  <a:gd name="T6" fmla="*/ 26 w 57"/>
                  <a:gd name="T7" fmla="*/ 18 h 42"/>
                  <a:gd name="T8" fmla="*/ 32 w 57"/>
                  <a:gd name="T9" fmla="*/ 25 h 42"/>
                  <a:gd name="T10" fmla="*/ 35 w 57"/>
                  <a:gd name="T11" fmla="*/ 35 h 42"/>
                  <a:gd name="T12" fmla="*/ 32 w 57"/>
                  <a:gd name="T13" fmla="*/ 21 h 42"/>
                  <a:gd name="T14" fmla="*/ 23 w 57"/>
                  <a:gd name="T15" fmla="*/ 15 h 42"/>
                  <a:gd name="T16" fmla="*/ 10 w 57"/>
                  <a:gd name="T17" fmla="*/ 11 h 42"/>
                  <a:gd name="T18" fmla="*/ 0 w 57"/>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42"/>
                  <a:gd name="T32" fmla="*/ 57 w 57"/>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42">
                    <a:moveTo>
                      <a:pt x="0" y="0"/>
                    </a:moveTo>
                    <a:lnTo>
                      <a:pt x="6" y="13"/>
                    </a:lnTo>
                    <a:lnTo>
                      <a:pt x="21" y="21"/>
                    </a:lnTo>
                    <a:lnTo>
                      <a:pt x="41" y="21"/>
                    </a:lnTo>
                    <a:lnTo>
                      <a:pt x="51" y="29"/>
                    </a:lnTo>
                    <a:lnTo>
                      <a:pt x="56" y="41"/>
                    </a:lnTo>
                    <a:lnTo>
                      <a:pt x="51" y="25"/>
                    </a:lnTo>
                    <a:lnTo>
                      <a:pt x="36" y="17"/>
                    </a:lnTo>
                    <a:lnTo>
                      <a:pt x="16" y="13"/>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98" name="Freeform 79"/>
              <p:cNvSpPr>
                <a:spLocks/>
              </p:cNvSpPr>
              <p:nvPr/>
            </p:nvSpPr>
            <p:spPr bwMode="auto">
              <a:xfrm>
                <a:off x="1132" y="2057"/>
                <a:ext cx="28" cy="36"/>
              </a:xfrm>
              <a:custGeom>
                <a:avLst/>
                <a:gdLst>
                  <a:gd name="T0" fmla="*/ 0 w 44"/>
                  <a:gd name="T1" fmla="*/ 0 h 41"/>
                  <a:gd name="T2" fmla="*/ 10 w 44"/>
                  <a:gd name="T3" fmla="*/ 18 h 41"/>
                  <a:gd name="T4" fmla="*/ 16 w 44"/>
                  <a:gd name="T5" fmla="*/ 24 h 41"/>
                  <a:gd name="T6" fmla="*/ 22 w 44"/>
                  <a:gd name="T7" fmla="*/ 32 h 41"/>
                  <a:gd name="T8" fmla="*/ 27 w 44"/>
                  <a:gd name="T9" fmla="*/ 35 h 41"/>
                  <a:gd name="T10" fmla="*/ 18 w 44"/>
                  <a:gd name="T11" fmla="*/ 24 h 41"/>
                  <a:gd name="T12" fmla="*/ 13 w 44"/>
                  <a:gd name="T13" fmla="*/ 18 h 41"/>
                  <a:gd name="T14" fmla="*/ 0 w 44"/>
                  <a:gd name="T15" fmla="*/ 0 h 41"/>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41"/>
                  <a:gd name="T26" fmla="*/ 44 w 44"/>
                  <a:gd name="T27" fmla="*/ 41 h 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41">
                    <a:moveTo>
                      <a:pt x="0" y="0"/>
                    </a:moveTo>
                    <a:lnTo>
                      <a:pt x="15" y="20"/>
                    </a:lnTo>
                    <a:lnTo>
                      <a:pt x="25" y="27"/>
                    </a:lnTo>
                    <a:lnTo>
                      <a:pt x="34" y="36"/>
                    </a:lnTo>
                    <a:lnTo>
                      <a:pt x="43" y="40"/>
                    </a:lnTo>
                    <a:lnTo>
                      <a:pt x="29" y="27"/>
                    </a:lnTo>
                    <a:lnTo>
                      <a:pt x="20" y="20"/>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99" name="Freeform 80"/>
              <p:cNvSpPr>
                <a:spLocks/>
              </p:cNvSpPr>
              <p:nvPr/>
            </p:nvSpPr>
            <p:spPr bwMode="auto">
              <a:xfrm>
                <a:off x="1124" y="1990"/>
                <a:ext cx="25" cy="83"/>
              </a:xfrm>
              <a:custGeom>
                <a:avLst/>
                <a:gdLst>
                  <a:gd name="T0" fmla="*/ 0 w 39"/>
                  <a:gd name="T1" fmla="*/ 0 h 95"/>
                  <a:gd name="T2" fmla="*/ 0 w 39"/>
                  <a:gd name="T3" fmla="*/ 16 h 95"/>
                  <a:gd name="T4" fmla="*/ 6 w 39"/>
                  <a:gd name="T5" fmla="*/ 31 h 95"/>
                  <a:gd name="T6" fmla="*/ 9 w 39"/>
                  <a:gd name="T7" fmla="*/ 46 h 95"/>
                  <a:gd name="T8" fmla="*/ 9 w 39"/>
                  <a:gd name="T9" fmla="*/ 54 h 95"/>
                  <a:gd name="T10" fmla="*/ 19 w 39"/>
                  <a:gd name="T11" fmla="*/ 70 h 95"/>
                  <a:gd name="T12" fmla="*/ 24 w 39"/>
                  <a:gd name="T13" fmla="*/ 82 h 95"/>
                  <a:gd name="T14" fmla="*/ 19 w 39"/>
                  <a:gd name="T15" fmla="*/ 66 h 95"/>
                  <a:gd name="T16" fmla="*/ 12 w 39"/>
                  <a:gd name="T17" fmla="*/ 51 h 95"/>
                  <a:gd name="T18" fmla="*/ 12 w 39"/>
                  <a:gd name="T19" fmla="*/ 31 h 95"/>
                  <a:gd name="T20" fmla="*/ 9 w 39"/>
                  <a:gd name="T21" fmla="*/ 23 h 95"/>
                  <a:gd name="T22" fmla="*/ 6 w 39"/>
                  <a:gd name="T23" fmla="*/ 7 h 95"/>
                  <a:gd name="T24" fmla="*/ 0 w 39"/>
                  <a:gd name="T25" fmla="*/ 0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
                  <a:gd name="T40" fmla="*/ 0 h 95"/>
                  <a:gd name="T41" fmla="*/ 39 w 39"/>
                  <a:gd name="T42" fmla="*/ 95 h 9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 h="95">
                    <a:moveTo>
                      <a:pt x="0" y="0"/>
                    </a:moveTo>
                    <a:lnTo>
                      <a:pt x="0" y="18"/>
                    </a:lnTo>
                    <a:lnTo>
                      <a:pt x="9" y="35"/>
                    </a:lnTo>
                    <a:lnTo>
                      <a:pt x="14" y="53"/>
                    </a:lnTo>
                    <a:lnTo>
                      <a:pt x="14" y="62"/>
                    </a:lnTo>
                    <a:lnTo>
                      <a:pt x="29" y="80"/>
                    </a:lnTo>
                    <a:lnTo>
                      <a:pt x="38" y="94"/>
                    </a:lnTo>
                    <a:lnTo>
                      <a:pt x="29" y="75"/>
                    </a:lnTo>
                    <a:lnTo>
                      <a:pt x="19" y="58"/>
                    </a:lnTo>
                    <a:lnTo>
                      <a:pt x="19" y="35"/>
                    </a:lnTo>
                    <a:lnTo>
                      <a:pt x="14" y="26"/>
                    </a:lnTo>
                    <a:lnTo>
                      <a:pt x="9" y="8"/>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00" name="Freeform 81"/>
              <p:cNvSpPr>
                <a:spLocks/>
              </p:cNvSpPr>
              <p:nvPr/>
            </p:nvSpPr>
            <p:spPr bwMode="auto">
              <a:xfrm>
                <a:off x="980" y="2007"/>
                <a:ext cx="21" cy="40"/>
              </a:xfrm>
              <a:custGeom>
                <a:avLst/>
                <a:gdLst>
                  <a:gd name="T0" fmla="*/ 0 w 33"/>
                  <a:gd name="T1" fmla="*/ 0 h 46"/>
                  <a:gd name="T2" fmla="*/ 6 w 33"/>
                  <a:gd name="T3" fmla="*/ 3 h 46"/>
                  <a:gd name="T4" fmla="*/ 6 w 33"/>
                  <a:gd name="T5" fmla="*/ 10 h 46"/>
                  <a:gd name="T6" fmla="*/ 6 w 33"/>
                  <a:gd name="T7" fmla="*/ 17 h 46"/>
                  <a:gd name="T8" fmla="*/ 10 w 33"/>
                  <a:gd name="T9" fmla="*/ 29 h 46"/>
                  <a:gd name="T10" fmla="*/ 15 w 33"/>
                  <a:gd name="T11" fmla="*/ 36 h 46"/>
                  <a:gd name="T12" fmla="*/ 20 w 33"/>
                  <a:gd name="T13" fmla="*/ 39 h 46"/>
                  <a:gd name="T14" fmla="*/ 12 w 33"/>
                  <a:gd name="T15" fmla="*/ 36 h 46"/>
                  <a:gd name="T16" fmla="*/ 3 w 33"/>
                  <a:gd name="T17" fmla="*/ 25 h 46"/>
                  <a:gd name="T18" fmla="*/ 0 w 33"/>
                  <a:gd name="T19" fmla="*/ 14 h 46"/>
                  <a:gd name="T20" fmla="*/ 0 w 33"/>
                  <a:gd name="T21" fmla="*/ 0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46"/>
                  <a:gd name="T35" fmla="*/ 33 w 33"/>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46">
                    <a:moveTo>
                      <a:pt x="0" y="0"/>
                    </a:moveTo>
                    <a:lnTo>
                      <a:pt x="9" y="4"/>
                    </a:lnTo>
                    <a:lnTo>
                      <a:pt x="9" y="12"/>
                    </a:lnTo>
                    <a:lnTo>
                      <a:pt x="9" y="20"/>
                    </a:lnTo>
                    <a:lnTo>
                      <a:pt x="15" y="33"/>
                    </a:lnTo>
                    <a:lnTo>
                      <a:pt x="23" y="41"/>
                    </a:lnTo>
                    <a:lnTo>
                      <a:pt x="32" y="45"/>
                    </a:lnTo>
                    <a:lnTo>
                      <a:pt x="19" y="41"/>
                    </a:lnTo>
                    <a:lnTo>
                      <a:pt x="4" y="29"/>
                    </a:lnTo>
                    <a:lnTo>
                      <a:pt x="0" y="16"/>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01" name="Freeform 82"/>
              <p:cNvSpPr>
                <a:spLocks/>
              </p:cNvSpPr>
              <p:nvPr/>
            </p:nvSpPr>
            <p:spPr bwMode="auto">
              <a:xfrm>
                <a:off x="965" y="2002"/>
                <a:ext cx="20" cy="49"/>
              </a:xfrm>
              <a:custGeom>
                <a:avLst/>
                <a:gdLst>
                  <a:gd name="T0" fmla="*/ 0 w 32"/>
                  <a:gd name="T1" fmla="*/ 0 h 56"/>
                  <a:gd name="T2" fmla="*/ 5 w 32"/>
                  <a:gd name="T3" fmla="*/ 4 h 56"/>
                  <a:gd name="T4" fmla="*/ 8 w 32"/>
                  <a:gd name="T5" fmla="*/ 15 h 56"/>
                  <a:gd name="T6" fmla="*/ 8 w 32"/>
                  <a:gd name="T7" fmla="*/ 26 h 56"/>
                  <a:gd name="T8" fmla="*/ 11 w 32"/>
                  <a:gd name="T9" fmla="*/ 33 h 56"/>
                  <a:gd name="T10" fmla="*/ 19 w 32"/>
                  <a:gd name="T11" fmla="*/ 48 h 56"/>
                  <a:gd name="T12" fmla="*/ 11 w 32"/>
                  <a:gd name="T13" fmla="*/ 40 h 56"/>
                  <a:gd name="T14" fmla="*/ 5 w 32"/>
                  <a:gd name="T15" fmla="*/ 22 h 56"/>
                  <a:gd name="T16" fmla="*/ 3 w 32"/>
                  <a:gd name="T17" fmla="*/ 11 h 56"/>
                  <a:gd name="T18" fmla="*/ 0 w 32"/>
                  <a:gd name="T19" fmla="*/ 0 h 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56"/>
                  <a:gd name="T32" fmla="*/ 32 w 32"/>
                  <a:gd name="T33" fmla="*/ 56 h 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56">
                    <a:moveTo>
                      <a:pt x="0" y="0"/>
                    </a:moveTo>
                    <a:lnTo>
                      <a:pt x="8" y="4"/>
                    </a:lnTo>
                    <a:lnTo>
                      <a:pt x="13" y="17"/>
                    </a:lnTo>
                    <a:lnTo>
                      <a:pt x="13" y="30"/>
                    </a:lnTo>
                    <a:lnTo>
                      <a:pt x="17" y="38"/>
                    </a:lnTo>
                    <a:lnTo>
                      <a:pt x="31" y="55"/>
                    </a:lnTo>
                    <a:lnTo>
                      <a:pt x="17" y="46"/>
                    </a:lnTo>
                    <a:lnTo>
                      <a:pt x="8" y="25"/>
                    </a:lnTo>
                    <a:lnTo>
                      <a:pt x="4" y="13"/>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02" name="Freeform 83"/>
              <p:cNvSpPr>
                <a:spLocks/>
              </p:cNvSpPr>
              <p:nvPr/>
            </p:nvSpPr>
            <p:spPr bwMode="auto">
              <a:xfrm>
                <a:off x="953" y="2002"/>
                <a:ext cx="55" cy="61"/>
              </a:xfrm>
              <a:custGeom>
                <a:avLst/>
                <a:gdLst>
                  <a:gd name="T0" fmla="*/ 0 w 87"/>
                  <a:gd name="T1" fmla="*/ 0 h 70"/>
                  <a:gd name="T2" fmla="*/ 3 w 87"/>
                  <a:gd name="T3" fmla="*/ 15 h 70"/>
                  <a:gd name="T4" fmla="*/ 13 w 87"/>
                  <a:gd name="T5" fmla="*/ 31 h 70"/>
                  <a:gd name="T6" fmla="*/ 20 w 87"/>
                  <a:gd name="T7" fmla="*/ 45 h 70"/>
                  <a:gd name="T8" fmla="*/ 30 w 87"/>
                  <a:gd name="T9" fmla="*/ 57 h 70"/>
                  <a:gd name="T10" fmla="*/ 44 w 87"/>
                  <a:gd name="T11" fmla="*/ 60 h 70"/>
                  <a:gd name="T12" fmla="*/ 54 w 87"/>
                  <a:gd name="T13" fmla="*/ 60 h 70"/>
                  <a:gd name="T14" fmla="*/ 41 w 87"/>
                  <a:gd name="T15" fmla="*/ 60 h 70"/>
                  <a:gd name="T16" fmla="*/ 27 w 87"/>
                  <a:gd name="T17" fmla="*/ 57 h 70"/>
                  <a:gd name="T18" fmla="*/ 16 w 87"/>
                  <a:gd name="T19" fmla="*/ 49 h 70"/>
                  <a:gd name="T20" fmla="*/ 10 w 87"/>
                  <a:gd name="T21" fmla="*/ 34 h 70"/>
                  <a:gd name="T22" fmla="*/ 3 w 87"/>
                  <a:gd name="T23" fmla="*/ 19 h 70"/>
                  <a:gd name="T24" fmla="*/ 0 w 87"/>
                  <a:gd name="T25" fmla="*/ 0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7"/>
                  <a:gd name="T40" fmla="*/ 0 h 70"/>
                  <a:gd name="T41" fmla="*/ 87 w 87"/>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7" h="70">
                    <a:moveTo>
                      <a:pt x="0" y="0"/>
                    </a:moveTo>
                    <a:lnTo>
                      <a:pt x="5" y="17"/>
                    </a:lnTo>
                    <a:lnTo>
                      <a:pt x="21" y="35"/>
                    </a:lnTo>
                    <a:lnTo>
                      <a:pt x="32" y="52"/>
                    </a:lnTo>
                    <a:lnTo>
                      <a:pt x="48" y="65"/>
                    </a:lnTo>
                    <a:lnTo>
                      <a:pt x="70" y="69"/>
                    </a:lnTo>
                    <a:lnTo>
                      <a:pt x="86" y="69"/>
                    </a:lnTo>
                    <a:lnTo>
                      <a:pt x="65" y="69"/>
                    </a:lnTo>
                    <a:lnTo>
                      <a:pt x="43" y="65"/>
                    </a:lnTo>
                    <a:lnTo>
                      <a:pt x="26" y="56"/>
                    </a:lnTo>
                    <a:lnTo>
                      <a:pt x="16" y="39"/>
                    </a:lnTo>
                    <a:lnTo>
                      <a:pt x="5" y="22"/>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03" name="Freeform 84"/>
              <p:cNvSpPr>
                <a:spLocks/>
              </p:cNvSpPr>
              <p:nvPr/>
            </p:nvSpPr>
            <p:spPr bwMode="auto">
              <a:xfrm>
                <a:off x="887" y="2007"/>
                <a:ext cx="75" cy="66"/>
              </a:xfrm>
              <a:custGeom>
                <a:avLst/>
                <a:gdLst>
                  <a:gd name="T0" fmla="*/ 0 w 117"/>
                  <a:gd name="T1" fmla="*/ 0 h 76"/>
                  <a:gd name="T2" fmla="*/ 12 w 117"/>
                  <a:gd name="T3" fmla="*/ 16 h 76"/>
                  <a:gd name="T4" fmla="*/ 15 w 117"/>
                  <a:gd name="T5" fmla="*/ 27 h 76"/>
                  <a:gd name="T6" fmla="*/ 18 w 117"/>
                  <a:gd name="T7" fmla="*/ 34 h 76"/>
                  <a:gd name="T8" fmla="*/ 22 w 117"/>
                  <a:gd name="T9" fmla="*/ 42 h 76"/>
                  <a:gd name="T10" fmla="*/ 32 w 117"/>
                  <a:gd name="T11" fmla="*/ 46 h 76"/>
                  <a:gd name="T12" fmla="*/ 38 w 117"/>
                  <a:gd name="T13" fmla="*/ 53 h 76"/>
                  <a:gd name="T14" fmla="*/ 50 w 117"/>
                  <a:gd name="T15" fmla="*/ 57 h 76"/>
                  <a:gd name="T16" fmla="*/ 60 w 117"/>
                  <a:gd name="T17" fmla="*/ 61 h 76"/>
                  <a:gd name="T18" fmla="*/ 71 w 117"/>
                  <a:gd name="T19" fmla="*/ 65 h 76"/>
                  <a:gd name="T20" fmla="*/ 74 w 117"/>
                  <a:gd name="T21" fmla="*/ 65 h 76"/>
                  <a:gd name="T22" fmla="*/ 57 w 117"/>
                  <a:gd name="T23" fmla="*/ 53 h 76"/>
                  <a:gd name="T24" fmla="*/ 42 w 117"/>
                  <a:gd name="T25" fmla="*/ 50 h 76"/>
                  <a:gd name="T26" fmla="*/ 32 w 117"/>
                  <a:gd name="T27" fmla="*/ 46 h 76"/>
                  <a:gd name="T28" fmla="*/ 22 w 117"/>
                  <a:gd name="T29" fmla="*/ 34 h 76"/>
                  <a:gd name="T30" fmla="*/ 18 w 117"/>
                  <a:gd name="T31" fmla="*/ 19 h 76"/>
                  <a:gd name="T32" fmla="*/ 12 w 117"/>
                  <a:gd name="T33" fmla="*/ 11 h 76"/>
                  <a:gd name="T34" fmla="*/ 0 w 117"/>
                  <a:gd name="T35" fmla="*/ 0 h 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7"/>
                  <a:gd name="T55" fmla="*/ 0 h 76"/>
                  <a:gd name="T56" fmla="*/ 117 w 117"/>
                  <a:gd name="T57" fmla="*/ 76 h 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7" h="76">
                    <a:moveTo>
                      <a:pt x="0" y="0"/>
                    </a:moveTo>
                    <a:lnTo>
                      <a:pt x="18" y="18"/>
                    </a:lnTo>
                    <a:lnTo>
                      <a:pt x="23" y="31"/>
                    </a:lnTo>
                    <a:lnTo>
                      <a:pt x="28" y="39"/>
                    </a:lnTo>
                    <a:lnTo>
                      <a:pt x="34" y="48"/>
                    </a:lnTo>
                    <a:lnTo>
                      <a:pt x="50" y="53"/>
                    </a:lnTo>
                    <a:lnTo>
                      <a:pt x="60" y="61"/>
                    </a:lnTo>
                    <a:lnTo>
                      <a:pt x="78" y="66"/>
                    </a:lnTo>
                    <a:lnTo>
                      <a:pt x="94" y="70"/>
                    </a:lnTo>
                    <a:lnTo>
                      <a:pt x="110" y="75"/>
                    </a:lnTo>
                    <a:lnTo>
                      <a:pt x="116" y="75"/>
                    </a:lnTo>
                    <a:lnTo>
                      <a:pt x="89" y="61"/>
                    </a:lnTo>
                    <a:lnTo>
                      <a:pt x="66" y="57"/>
                    </a:lnTo>
                    <a:lnTo>
                      <a:pt x="50" y="53"/>
                    </a:lnTo>
                    <a:lnTo>
                      <a:pt x="34" y="39"/>
                    </a:lnTo>
                    <a:lnTo>
                      <a:pt x="28" y="22"/>
                    </a:lnTo>
                    <a:lnTo>
                      <a:pt x="18" y="13"/>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04" name="Freeform 85"/>
              <p:cNvSpPr>
                <a:spLocks/>
              </p:cNvSpPr>
              <p:nvPr/>
            </p:nvSpPr>
            <p:spPr bwMode="auto">
              <a:xfrm>
                <a:off x="895" y="2032"/>
                <a:ext cx="9" cy="23"/>
              </a:xfrm>
              <a:custGeom>
                <a:avLst/>
                <a:gdLst>
                  <a:gd name="T0" fmla="*/ 0 w 14"/>
                  <a:gd name="T1" fmla="*/ 0 h 27"/>
                  <a:gd name="T2" fmla="*/ 3 w 14"/>
                  <a:gd name="T3" fmla="*/ 9 h 27"/>
                  <a:gd name="T4" fmla="*/ 8 w 14"/>
                  <a:gd name="T5" fmla="*/ 22 h 27"/>
                  <a:gd name="T6" fmla="*/ 3 w 14"/>
                  <a:gd name="T7" fmla="*/ 13 h 27"/>
                  <a:gd name="T8" fmla="*/ 0 w 14"/>
                  <a:gd name="T9" fmla="*/ 0 h 27"/>
                  <a:gd name="T10" fmla="*/ 0 60000 65536"/>
                  <a:gd name="T11" fmla="*/ 0 60000 65536"/>
                  <a:gd name="T12" fmla="*/ 0 60000 65536"/>
                  <a:gd name="T13" fmla="*/ 0 60000 65536"/>
                  <a:gd name="T14" fmla="*/ 0 60000 65536"/>
                  <a:gd name="T15" fmla="*/ 0 w 14"/>
                  <a:gd name="T16" fmla="*/ 0 h 27"/>
                  <a:gd name="T17" fmla="*/ 14 w 14"/>
                  <a:gd name="T18" fmla="*/ 27 h 27"/>
                </a:gdLst>
                <a:ahLst/>
                <a:cxnLst>
                  <a:cxn ang="T10">
                    <a:pos x="T0" y="T1"/>
                  </a:cxn>
                  <a:cxn ang="T11">
                    <a:pos x="T2" y="T3"/>
                  </a:cxn>
                  <a:cxn ang="T12">
                    <a:pos x="T4" y="T5"/>
                  </a:cxn>
                  <a:cxn ang="T13">
                    <a:pos x="T6" y="T7"/>
                  </a:cxn>
                  <a:cxn ang="T14">
                    <a:pos x="T8" y="T9"/>
                  </a:cxn>
                </a:cxnLst>
                <a:rect l="T15" t="T16" r="T17" b="T18"/>
                <a:pathLst>
                  <a:path w="14" h="27">
                    <a:moveTo>
                      <a:pt x="0" y="0"/>
                    </a:moveTo>
                    <a:lnTo>
                      <a:pt x="4" y="11"/>
                    </a:lnTo>
                    <a:lnTo>
                      <a:pt x="13" y="26"/>
                    </a:lnTo>
                    <a:lnTo>
                      <a:pt x="4" y="15"/>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05" name="Freeform 86"/>
              <p:cNvSpPr>
                <a:spLocks/>
              </p:cNvSpPr>
              <p:nvPr/>
            </p:nvSpPr>
            <p:spPr bwMode="auto">
              <a:xfrm>
                <a:off x="882" y="2028"/>
                <a:ext cx="18" cy="27"/>
              </a:xfrm>
              <a:custGeom>
                <a:avLst/>
                <a:gdLst>
                  <a:gd name="T0" fmla="*/ 6 w 28"/>
                  <a:gd name="T1" fmla="*/ 0 h 32"/>
                  <a:gd name="T2" fmla="*/ 6 w 28"/>
                  <a:gd name="T3" fmla="*/ 10 h 32"/>
                  <a:gd name="T4" fmla="*/ 9 w 28"/>
                  <a:gd name="T5" fmla="*/ 16 h 32"/>
                  <a:gd name="T6" fmla="*/ 17 w 28"/>
                  <a:gd name="T7" fmla="*/ 26 h 32"/>
                  <a:gd name="T8" fmla="*/ 9 w 28"/>
                  <a:gd name="T9" fmla="*/ 20 h 32"/>
                  <a:gd name="T10" fmla="*/ 0 w 28"/>
                  <a:gd name="T11" fmla="*/ 10 h 32"/>
                  <a:gd name="T12" fmla="*/ 6 w 28"/>
                  <a:gd name="T13" fmla="*/ 0 h 32"/>
                  <a:gd name="T14" fmla="*/ 0 60000 65536"/>
                  <a:gd name="T15" fmla="*/ 0 60000 65536"/>
                  <a:gd name="T16" fmla="*/ 0 60000 65536"/>
                  <a:gd name="T17" fmla="*/ 0 60000 65536"/>
                  <a:gd name="T18" fmla="*/ 0 60000 65536"/>
                  <a:gd name="T19" fmla="*/ 0 60000 65536"/>
                  <a:gd name="T20" fmla="*/ 0 60000 65536"/>
                  <a:gd name="T21" fmla="*/ 0 w 28"/>
                  <a:gd name="T22" fmla="*/ 0 h 32"/>
                  <a:gd name="T23" fmla="*/ 28 w 2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2">
                    <a:moveTo>
                      <a:pt x="10" y="0"/>
                    </a:moveTo>
                    <a:lnTo>
                      <a:pt x="10" y="12"/>
                    </a:lnTo>
                    <a:lnTo>
                      <a:pt x="14" y="19"/>
                    </a:lnTo>
                    <a:lnTo>
                      <a:pt x="27" y="31"/>
                    </a:lnTo>
                    <a:lnTo>
                      <a:pt x="14" y="24"/>
                    </a:lnTo>
                    <a:lnTo>
                      <a:pt x="0" y="12"/>
                    </a:lnTo>
                    <a:lnTo>
                      <a:pt x="1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06" name="Freeform 87"/>
              <p:cNvSpPr>
                <a:spLocks/>
              </p:cNvSpPr>
              <p:nvPr/>
            </p:nvSpPr>
            <p:spPr bwMode="auto">
              <a:xfrm>
                <a:off x="875" y="2028"/>
                <a:ext cx="4" cy="11"/>
              </a:xfrm>
              <a:custGeom>
                <a:avLst/>
                <a:gdLst>
                  <a:gd name="T0" fmla="*/ 3 w 6"/>
                  <a:gd name="T1" fmla="*/ 0 h 13"/>
                  <a:gd name="T2" fmla="*/ 1 w 6"/>
                  <a:gd name="T3" fmla="*/ 3 h 13"/>
                  <a:gd name="T4" fmla="*/ 1 w 6"/>
                  <a:gd name="T5" fmla="*/ 5 h 13"/>
                  <a:gd name="T6" fmla="*/ 2 w 6"/>
                  <a:gd name="T7" fmla="*/ 10 h 13"/>
                  <a:gd name="T8" fmla="*/ 0 w 6"/>
                  <a:gd name="T9" fmla="*/ 8 h 13"/>
                  <a:gd name="T10" fmla="*/ 0 w 6"/>
                  <a:gd name="T11" fmla="*/ 0 h 13"/>
                  <a:gd name="T12" fmla="*/ 3 w 6"/>
                  <a:gd name="T13" fmla="*/ 0 h 13"/>
                  <a:gd name="T14" fmla="*/ 0 60000 65536"/>
                  <a:gd name="T15" fmla="*/ 0 60000 65536"/>
                  <a:gd name="T16" fmla="*/ 0 60000 65536"/>
                  <a:gd name="T17" fmla="*/ 0 60000 65536"/>
                  <a:gd name="T18" fmla="*/ 0 60000 65536"/>
                  <a:gd name="T19" fmla="*/ 0 60000 65536"/>
                  <a:gd name="T20" fmla="*/ 0 60000 65536"/>
                  <a:gd name="T21" fmla="*/ 0 w 6"/>
                  <a:gd name="T22" fmla="*/ 0 h 13"/>
                  <a:gd name="T23" fmla="*/ 6 w 6"/>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3">
                    <a:moveTo>
                      <a:pt x="5" y="0"/>
                    </a:moveTo>
                    <a:lnTo>
                      <a:pt x="2" y="3"/>
                    </a:lnTo>
                    <a:lnTo>
                      <a:pt x="2" y="6"/>
                    </a:lnTo>
                    <a:lnTo>
                      <a:pt x="3" y="12"/>
                    </a:lnTo>
                    <a:lnTo>
                      <a:pt x="0" y="9"/>
                    </a:lnTo>
                    <a:lnTo>
                      <a:pt x="0" y="0"/>
                    </a:lnTo>
                    <a:lnTo>
                      <a:pt x="5" y="0"/>
                    </a:lnTo>
                  </a:path>
                </a:pathLst>
              </a:custGeom>
              <a:solidFill>
                <a:srgbClr val="402000"/>
              </a:solidFill>
              <a:ln w="12700" cap="rnd">
                <a:noFill/>
                <a:round/>
                <a:headEnd/>
                <a:tailEnd/>
              </a:ln>
            </p:spPr>
            <p:txBody>
              <a:bodyPr>
                <a:prstTxWarp prst="textNoShape">
                  <a:avLst/>
                </a:prstTxWarp>
              </a:bodyPr>
              <a:lstStyle/>
              <a:p>
                <a:endParaRPr lang="en-US"/>
              </a:p>
            </p:txBody>
          </p:sp>
          <p:sp>
            <p:nvSpPr>
              <p:cNvPr id="107" name="Freeform 88"/>
              <p:cNvSpPr>
                <a:spLocks/>
              </p:cNvSpPr>
              <p:nvPr/>
            </p:nvSpPr>
            <p:spPr bwMode="auto">
              <a:xfrm>
                <a:off x="864" y="2015"/>
                <a:ext cx="3" cy="24"/>
              </a:xfrm>
              <a:custGeom>
                <a:avLst/>
                <a:gdLst>
                  <a:gd name="T0" fmla="*/ 0 w 6"/>
                  <a:gd name="T1" fmla="*/ 0 h 28"/>
                  <a:gd name="T2" fmla="*/ 1 w 6"/>
                  <a:gd name="T3" fmla="*/ 0 h 28"/>
                  <a:gd name="T4" fmla="*/ 2 w 6"/>
                  <a:gd name="T5" fmla="*/ 7 h 28"/>
                  <a:gd name="T6" fmla="*/ 2 w 6"/>
                  <a:gd name="T7" fmla="*/ 14 h 28"/>
                  <a:gd name="T8" fmla="*/ 2 w 6"/>
                  <a:gd name="T9" fmla="*/ 17 h 28"/>
                  <a:gd name="T10" fmla="*/ 3 w 6"/>
                  <a:gd name="T11" fmla="*/ 23 h 28"/>
                  <a:gd name="T12" fmla="*/ 0 w 6"/>
                  <a:gd name="T13" fmla="*/ 17 h 28"/>
                  <a:gd name="T14" fmla="*/ 1 w 6"/>
                  <a:gd name="T15" fmla="*/ 10 h 28"/>
                  <a:gd name="T16" fmla="*/ 0 w 6"/>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28"/>
                  <a:gd name="T29" fmla="*/ 6 w 6"/>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28">
                    <a:moveTo>
                      <a:pt x="0" y="0"/>
                    </a:moveTo>
                    <a:lnTo>
                      <a:pt x="2" y="0"/>
                    </a:lnTo>
                    <a:lnTo>
                      <a:pt x="3" y="8"/>
                    </a:lnTo>
                    <a:lnTo>
                      <a:pt x="3" y="16"/>
                    </a:lnTo>
                    <a:lnTo>
                      <a:pt x="3" y="20"/>
                    </a:lnTo>
                    <a:lnTo>
                      <a:pt x="5" y="27"/>
                    </a:lnTo>
                    <a:lnTo>
                      <a:pt x="0" y="20"/>
                    </a:lnTo>
                    <a:lnTo>
                      <a:pt x="2" y="12"/>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08" name="Freeform 89"/>
              <p:cNvSpPr>
                <a:spLocks/>
              </p:cNvSpPr>
              <p:nvPr/>
            </p:nvSpPr>
            <p:spPr bwMode="auto">
              <a:xfrm>
                <a:off x="882" y="1986"/>
                <a:ext cx="98" cy="87"/>
              </a:xfrm>
              <a:custGeom>
                <a:avLst/>
                <a:gdLst>
                  <a:gd name="T0" fmla="*/ 0 w 153"/>
                  <a:gd name="T1" fmla="*/ 0 h 100"/>
                  <a:gd name="T2" fmla="*/ 4 w 153"/>
                  <a:gd name="T3" fmla="*/ 11 h 100"/>
                  <a:gd name="T4" fmla="*/ 12 w 153"/>
                  <a:gd name="T5" fmla="*/ 16 h 100"/>
                  <a:gd name="T6" fmla="*/ 15 w 153"/>
                  <a:gd name="T7" fmla="*/ 27 h 100"/>
                  <a:gd name="T8" fmla="*/ 26 w 153"/>
                  <a:gd name="T9" fmla="*/ 35 h 100"/>
                  <a:gd name="T10" fmla="*/ 33 w 153"/>
                  <a:gd name="T11" fmla="*/ 50 h 100"/>
                  <a:gd name="T12" fmla="*/ 44 w 153"/>
                  <a:gd name="T13" fmla="*/ 63 h 100"/>
                  <a:gd name="T14" fmla="*/ 50 w 153"/>
                  <a:gd name="T15" fmla="*/ 67 h 100"/>
                  <a:gd name="T16" fmla="*/ 62 w 153"/>
                  <a:gd name="T17" fmla="*/ 70 h 100"/>
                  <a:gd name="T18" fmla="*/ 76 w 153"/>
                  <a:gd name="T19" fmla="*/ 74 h 100"/>
                  <a:gd name="T20" fmla="*/ 86 w 153"/>
                  <a:gd name="T21" fmla="*/ 82 h 100"/>
                  <a:gd name="T22" fmla="*/ 97 w 153"/>
                  <a:gd name="T23" fmla="*/ 86 h 100"/>
                  <a:gd name="T24" fmla="*/ 83 w 153"/>
                  <a:gd name="T25" fmla="*/ 74 h 100"/>
                  <a:gd name="T26" fmla="*/ 65 w 153"/>
                  <a:gd name="T27" fmla="*/ 67 h 100"/>
                  <a:gd name="T28" fmla="*/ 54 w 153"/>
                  <a:gd name="T29" fmla="*/ 58 h 100"/>
                  <a:gd name="T30" fmla="*/ 44 w 153"/>
                  <a:gd name="T31" fmla="*/ 54 h 100"/>
                  <a:gd name="T32" fmla="*/ 37 w 153"/>
                  <a:gd name="T33" fmla="*/ 47 h 100"/>
                  <a:gd name="T34" fmla="*/ 33 w 153"/>
                  <a:gd name="T35" fmla="*/ 31 h 100"/>
                  <a:gd name="T36" fmla="*/ 26 w 153"/>
                  <a:gd name="T37" fmla="*/ 23 h 100"/>
                  <a:gd name="T38" fmla="*/ 8 w 153"/>
                  <a:gd name="T39" fmla="*/ 11 h 100"/>
                  <a:gd name="T40" fmla="*/ 0 w 153"/>
                  <a:gd name="T41" fmla="*/ 0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3"/>
                  <a:gd name="T64" fmla="*/ 0 h 100"/>
                  <a:gd name="T65" fmla="*/ 153 w 153"/>
                  <a:gd name="T66" fmla="*/ 100 h 1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3" h="100">
                    <a:moveTo>
                      <a:pt x="0" y="0"/>
                    </a:moveTo>
                    <a:lnTo>
                      <a:pt x="6" y="13"/>
                    </a:lnTo>
                    <a:lnTo>
                      <a:pt x="18" y="18"/>
                    </a:lnTo>
                    <a:lnTo>
                      <a:pt x="24" y="31"/>
                    </a:lnTo>
                    <a:lnTo>
                      <a:pt x="40" y="40"/>
                    </a:lnTo>
                    <a:lnTo>
                      <a:pt x="51" y="58"/>
                    </a:lnTo>
                    <a:lnTo>
                      <a:pt x="68" y="72"/>
                    </a:lnTo>
                    <a:lnTo>
                      <a:pt x="78" y="77"/>
                    </a:lnTo>
                    <a:lnTo>
                      <a:pt x="97" y="80"/>
                    </a:lnTo>
                    <a:lnTo>
                      <a:pt x="119" y="85"/>
                    </a:lnTo>
                    <a:lnTo>
                      <a:pt x="135" y="94"/>
                    </a:lnTo>
                    <a:lnTo>
                      <a:pt x="152" y="99"/>
                    </a:lnTo>
                    <a:lnTo>
                      <a:pt x="130" y="85"/>
                    </a:lnTo>
                    <a:lnTo>
                      <a:pt x="102" y="77"/>
                    </a:lnTo>
                    <a:lnTo>
                      <a:pt x="85" y="67"/>
                    </a:lnTo>
                    <a:lnTo>
                      <a:pt x="68" y="62"/>
                    </a:lnTo>
                    <a:lnTo>
                      <a:pt x="57" y="54"/>
                    </a:lnTo>
                    <a:lnTo>
                      <a:pt x="51" y="36"/>
                    </a:lnTo>
                    <a:lnTo>
                      <a:pt x="40" y="27"/>
                    </a:lnTo>
                    <a:lnTo>
                      <a:pt x="13" y="13"/>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09" name="Freeform 90"/>
              <p:cNvSpPr>
                <a:spLocks/>
              </p:cNvSpPr>
              <p:nvPr/>
            </p:nvSpPr>
            <p:spPr bwMode="auto">
              <a:xfrm>
                <a:off x="882" y="1966"/>
                <a:ext cx="75" cy="81"/>
              </a:xfrm>
              <a:custGeom>
                <a:avLst/>
                <a:gdLst>
                  <a:gd name="T0" fmla="*/ 0 w 117"/>
                  <a:gd name="T1" fmla="*/ 0 h 93"/>
                  <a:gd name="T2" fmla="*/ 8 w 117"/>
                  <a:gd name="T3" fmla="*/ 19 h 93"/>
                  <a:gd name="T4" fmla="*/ 18 w 117"/>
                  <a:gd name="T5" fmla="*/ 30 h 93"/>
                  <a:gd name="T6" fmla="*/ 32 w 117"/>
                  <a:gd name="T7" fmla="*/ 38 h 93"/>
                  <a:gd name="T8" fmla="*/ 42 w 117"/>
                  <a:gd name="T9" fmla="*/ 53 h 93"/>
                  <a:gd name="T10" fmla="*/ 42 w 117"/>
                  <a:gd name="T11" fmla="*/ 65 h 93"/>
                  <a:gd name="T12" fmla="*/ 57 w 117"/>
                  <a:gd name="T13" fmla="*/ 72 h 93"/>
                  <a:gd name="T14" fmla="*/ 74 w 117"/>
                  <a:gd name="T15" fmla="*/ 80 h 93"/>
                  <a:gd name="T16" fmla="*/ 64 w 117"/>
                  <a:gd name="T17" fmla="*/ 68 h 93"/>
                  <a:gd name="T18" fmla="*/ 54 w 117"/>
                  <a:gd name="T19" fmla="*/ 61 h 93"/>
                  <a:gd name="T20" fmla="*/ 46 w 117"/>
                  <a:gd name="T21" fmla="*/ 42 h 93"/>
                  <a:gd name="T22" fmla="*/ 32 w 117"/>
                  <a:gd name="T23" fmla="*/ 34 h 93"/>
                  <a:gd name="T24" fmla="*/ 25 w 117"/>
                  <a:gd name="T25" fmla="*/ 26 h 93"/>
                  <a:gd name="T26" fmla="*/ 12 w 117"/>
                  <a:gd name="T27" fmla="*/ 23 h 93"/>
                  <a:gd name="T28" fmla="*/ 0 w 117"/>
                  <a:gd name="T29" fmla="*/ 0 h 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7"/>
                  <a:gd name="T46" fmla="*/ 0 h 93"/>
                  <a:gd name="T47" fmla="*/ 117 w 117"/>
                  <a:gd name="T48" fmla="*/ 93 h 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7" h="93">
                    <a:moveTo>
                      <a:pt x="0" y="0"/>
                    </a:moveTo>
                    <a:lnTo>
                      <a:pt x="12" y="22"/>
                    </a:lnTo>
                    <a:lnTo>
                      <a:pt x="28" y="35"/>
                    </a:lnTo>
                    <a:lnTo>
                      <a:pt x="50" y="44"/>
                    </a:lnTo>
                    <a:lnTo>
                      <a:pt x="66" y="61"/>
                    </a:lnTo>
                    <a:lnTo>
                      <a:pt x="66" y="75"/>
                    </a:lnTo>
                    <a:lnTo>
                      <a:pt x="89" y="83"/>
                    </a:lnTo>
                    <a:lnTo>
                      <a:pt x="116" y="92"/>
                    </a:lnTo>
                    <a:lnTo>
                      <a:pt x="100" y="78"/>
                    </a:lnTo>
                    <a:lnTo>
                      <a:pt x="84" y="70"/>
                    </a:lnTo>
                    <a:lnTo>
                      <a:pt x="72" y="48"/>
                    </a:lnTo>
                    <a:lnTo>
                      <a:pt x="50" y="39"/>
                    </a:lnTo>
                    <a:lnTo>
                      <a:pt x="39" y="30"/>
                    </a:lnTo>
                    <a:lnTo>
                      <a:pt x="18" y="26"/>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10" name="Freeform 91"/>
              <p:cNvSpPr>
                <a:spLocks/>
              </p:cNvSpPr>
              <p:nvPr/>
            </p:nvSpPr>
            <p:spPr bwMode="auto">
              <a:xfrm>
                <a:off x="892" y="1960"/>
                <a:ext cx="50" cy="62"/>
              </a:xfrm>
              <a:custGeom>
                <a:avLst/>
                <a:gdLst>
                  <a:gd name="T0" fmla="*/ 49 w 78"/>
                  <a:gd name="T1" fmla="*/ 61 h 72"/>
                  <a:gd name="T2" fmla="*/ 39 w 78"/>
                  <a:gd name="T3" fmla="*/ 47 h 72"/>
                  <a:gd name="T4" fmla="*/ 29 w 78"/>
                  <a:gd name="T5" fmla="*/ 34 h 72"/>
                  <a:gd name="T6" fmla="*/ 16 w 78"/>
                  <a:gd name="T7" fmla="*/ 28 h 72"/>
                  <a:gd name="T8" fmla="*/ 6 w 78"/>
                  <a:gd name="T9" fmla="*/ 15 h 72"/>
                  <a:gd name="T10" fmla="*/ 0 w 78"/>
                  <a:gd name="T11" fmla="*/ 0 h 72"/>
                  <a:gd name="T12" fmla="*/ 10 w 78"/>
                  <a:gd name="T13" fmla="*/ 15 h 72"/>
                  <a:gd name="T14" fmla="*/ 16 w 78"/>
                  <a:gd name="T15" fmla="*/ 23 h 72"/>
                  <a:gd name="T16" fmla="*/ 26 w 78"/>
                  <a:gd name="T17" fmla="*/ 28 h 72"/>
                  <a:gd name="T18" fmla="*/ 32 w 78"/>
                  <a:gd name="T19" fmla="*/ 30 h 72"/>
                  <a:gd name="T20" fmla="*/ 49 w 78"/>
                  <a:gd name="T21" fmla="*/ 61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8"/>
                  <a:gd name="T34" fmla="*/ 0 h 72"/>
                  <a:gd name="T35" fmla="*/ 78 w 78"/>
                  <a:gd name="T36" fmla="*/ 72 h 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8" h="72">
                    <a:moveTo>
                      <a:pt x="77" y="71"/>
                    </a:moveTo>
                    <a:lnTo>
                      <a:pt x="61" y="54"/>
                    </a:lnTo>
                    <a:lnTo>
                      <a:pt x="45" y="39"/>
                    </a:lnTo>
                    <a:lnTo>
                      <a:pt x="25" y="32"/>
                    </a:lnTo>
                    <a:lnTo>
                      <a:pt x="10" y="17"/>
                    </a:lnTo>
                    <a:lnTo>
                      <a:pt x="0" y="0"/>
                    </a:lnTo>
                    <a:lnTo>
                      <a:pt x="15" y="17"/>
                    </a:lnTo>
                    <a:lnTo>
                      <a:pt x="25" y="27"/>
                    </a:lnTo>
                    <a:lnTo>
                      <a:pt x="41" y="32"/>
                    </a:lnTo>
                    <a:lnTo>
                      <a:pt x="50" y="35"/>
                    </a:lnTo>
                    <a:lnTo>
                      <a:pt x="77" y="71"/>
                    </a:lnTo>
                  </a:path>
                </a:pathLst>
              </a:custGeom>
              <a:solidFill>
                <a:srgbClr val="402000"/>
              </a:solidFill>
              <a:ln w="12700" cap="rnd">
                <a:noFill/>
                <a:round/>
                <a:headEnd/>
                <a:tailEnd/>
              </a:ln>
            </p:spPr>
            <p:txBody>
              <a:bodyPr>
                <a:prstTxWarp prst="textNoShape">
                  <a:avLst/>
                </a:prstTxWarp>
              </a:bodyPr>
              <a:lstStyle/>
              <a:p>
                <a:endParaRPr lang="en-US"/>
              </a:p>
            </p:txBody>
          </p:sp>
          <p:sp>
            <p:nvSpPr>
              <p:cNvPr id="111" name="Freeform 92"/>
              <p:cNvSpPr>
                <a:spLocks/>
              </p:cNvSpPr>
              <p:nvPr/>
            </p:nvSpPr>
            <p:spPr bwMode="auto">
              <a:xfrm>
                <a:off x="833" y="1994"/>
                <a:ext cx="24" cy="37"/>
              </a:xfrm>
              <a:custGeom>
                <a:avLst/>
                <a:gdLst>
                  <a:gd name="T0" fmla="*/ 0 w 37"/>
                  <a:gd name="T1" fmla="*/ 0 h 43"/>
                  <a:gd name="T2" fmla="*/ 9 w 37"/>
                  <a:gd name="T3" fmla="*/ 7 h 43"/>
                  <a:gd name="T4" fmla="*/ 15 w 37"/>
                  <a:gd name="T5" fmla="*/ 15 h 43"/>
                  <a:gd name="T6" fmla="*/ 18 w 37"/>
                  <a:gd name="T7" fmla="*/ 17 h 43"/>
                  <a:gd name="T8" fmla="*/ 18 w 37"/>
                  <a:gd name="T9" fmla="*/ 29 h 43"/>
                  <a:gd name="T10" fmla="*/ 23 w 37"/>
                  <a:gd name="T11" fmla="*/ 36 h 43"/>
                  <a:gd name="T12" fmla="*/ 18 w 37"/>
                  <a:gd name="T13" fmla="*/ 29 h 43"/>
                  <a:gd name="T14" fmla="*/ 15 w 37"/>
                  <a:gd name="T15" fmla="*/ 22 h 43"/>
                  <a:gd name="T16" fmla="*/ 9 w 37"/>
                  <a:gd name="T17" fmla="*/ 11 h 43"/>
                  <a:gd name="T18" fmla="*/ 0 w 37"/>
                  <a:gd name="T19" fmla="*/ 0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43"/>
                  <a:gd name="T32" fmla="*/ 37 w 37"/>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43">
                    <a:moveTo>
                      <a:pt x="0" y="0"/>
                    </a:moveTo>
                    <a:lnTo>
                      <a:pt x="14" y="8"/>
                    </a:lnTo>
                    <a:lnTo>
                      <a:pt x="23" y="17"/>
                    </a:lnTo>
                    <a:lnTo>
                      <a:pt x="28" y="20"/>
                    </a:lnTo>
                    <a:lnTo>
                      <a:pt x="28" y="34"/>
                    </a:lnTo>
                    <a:lnTo>
                      <a:pt x="36" y="42"/>
                    </a:lnTo>
                    <a:lnTo>
                      <a:pt x="28" y="34"/>
                    </a:lnTo>
                    <a:lnTo>
                      <a:pt x="23" y="25"/>
                    </a:lnTo>
                    <a:lnTo>
                      <a:pt x="14" y="13"/>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12" name="Freeform 93"/>
              <p:cNvSpPr>
                <a:spLocks/>
              </p:cNvSpPr>
              <p:nvPr/>
            </p:nvSpPr>
            <p:spPr bwMode="auto">
              <a:xfrm>
                <a:off x="816" y="1986"/>
                <a:ext cx="25" cy="31"/>
              </a:xfrm>
              <a:custGeom>
                <a:avLst/>
                <a:gdLst>
                  <a:gd name="T0" fmla="*/ 0 w 38"/>
                  <a:gd name="T1" fmla="*/ 0 h 36"/>
                  <a:gd name="T2" fmla="*/ 9 w 38"/>
                  <a:gd name="T3" fmla="*/ 9 h 36"/>
                  <a:gd name="T4" fmla="*/ 12 w 38"/>
                  <a:gd name="T5" fmla="*/ 17 h 36"/>
                  <a:gd name="T6" fmla="*/ 18 w 38"/>
                  <a:gd name="T7" fmla="*/ 23 h 36"/>
                  <a:gd name="T8" fmla="*/ 24 w 38"/>
                  <a:gd name="T9" fmla="*/ 30 h 36"/>
                  <a:gd name="T10" fmla="*/ 14 w 38"/>
                  <a:gd name="T11" fmla="*/ 27 h 36"/>
                  <a:gd name="T12" fmla="*/ 9 w 38"/>
                  <a:gd name="T13" fmla="*/ 13 h 36"/>
                  <a:gd name="T14" fmla="*/ 0 w 38"/>
                  <a:gd name="T15" fmla="*/ 0 h 36"/>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36"/>
                  <a:gd name="T26" fmla="*/ 38 w 38"/>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36">
                    <a:moveTo>
                      <a:pt x="0" y="0"/>
                    </a:moveTo>
                    <a:lnTo>
                      <a:pt x="13" y="11"/>
                    </a:lnTo>
                    <a:lnTo>
                      <a:pt x="18" y="20"/>
                    </a:lnTo>
                    <a:lnTo>
                      <a:pt x="28" y="27"/>
                    </a:lnTo>
                    <a:lnTo>
                      <a:pt x="37" y="35"/>
                    </a:lnTo>
                    <a:lnTo>
                      <a:pt x="22" y="31"/>
                    </a:lnTo>
                    <a:lnTo>
                      <a:pt x="13" y="15"/>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13" name="Freeform 94"/>
              <p:cNvSpPr>
                <a:spLocks/>
              </p:cNvSpPr>
              <p:nvPr/>
            </p:nvSpPr>
            <p:spPr bwMode="auto">
              <a:xfrm>
                <a:off x="802" y="1966"/>
                <a:ext cx="23" cy="46"/>
              </a:xfrm>
              <a:custGeom>
                <a:avLst/>
                <a:gdLst>
                  <a:gd name="T0" fmla="*/ 0 w 37"/>
                  <a:gd name="T1" fmla="*/ 0 h 53"/>
                  <a:gd name="T2" fmla="*/ 8 w 37"/>
                  <a:gd name="T3" fmla="*/ 14 h 53"/>
                  <a:gd name="T4" fmla="*/ 11 w 37"/>
                  <a:gd name="T5" fmla="*/ 23 h 53"/>
                  <a:gd name="T6" fmla="*/ 17 w 37"/>
                  <a:gd name="T7" fmla="*/ 35 h 53"/>
                  <a:gd name="T8" fmla="*/ 22 w 37"/>
                  <a:gd name="T9" fmla="*/ 45 h 53"/>
                  <a:gd name="T10" fmla="*/ 14 w 37"/>
                  <a:gd name="T11" fmla="*/ 35 h 53"/>
                  <a:gd name="T12" fmla="*/ 8 w 37"/>
                  <a:gd name="T13" fmla="*/ 23 h 53"/>
                  <a:gd name="T14" fmla="*/ 2 w 37"/>
                  <a:gd name="T15" fmla="*/ 10 h 53"/>
                  <a:gd name="T16" fmla="*/ 0 w 37"/>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
                  <a:gd name="T28" fmla="*/ 0 h 53"/>
                  <a:gd name="T29" fmla="*/ 37 w 37"/>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 h="53">
                    <a:moveTo>
                      <a:pt x="0" y="0"/>
                    </a:moveTo>
                    <a:lnTo>
                      <a:pt x="13" y="16"/>
                    </a:lnTo>
                    <a:lnTo>
                      <a:pt x="18" y="27"/>
                    </a:lnTo>
                    <a:lnTo>
                      <a:pt x="27" y="40"/>
                    </a:lnTo>
                    <a:lnTo>
                      <a:pt x="36" y="52"/>
                    </a:lnTo>
                    <a:lnTo>
                      <a:pt x="23" y="40"/>
                    </a:lnTo>
                    <a:lnTo>
                      <a:pt x="13" y="27"/>
                    </a:lnTo>
                    <a:lnTo>
                      <a:pt x="4" y="12"/>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14" name="Freeform 95"/>
              <p:cNvSpPr>
                <a:spLocks/>
              </p:cNvSpPr>
              <p:nvPr/>
            </p:nvSpPr>
            <p:spPr bwMode="auto">
              <a:xfrm>
                <a:off x="766" y="1940"/>
                <a:ext cx="40" cy="57"/>
              </a:xfrm>
              <a:custGeom>
                <a:avLst/>
                <a:gdLst>
                  <a:gd name="T0" fmla="*/ 0 w 63"/>
                  <a:gd name="T1" fmla="*/ 0 h 66"/>
                  <a:gd name="T2" fmla="*/ 6 w 63"/>
                  <a:gd name="T3" fmla="*/ 15 h 66"/>
                  <a:gd name="T4" fmla="*/ 16 w 63"/>
                  <a:gd name="T5" fmla="*/ 34 h 66"/>
                  <a:gd name="T6" fmla="*/ 30 w 63"/>
                  <a:gd name="T7" fmla="*/ 48 h 66"/>
                  <a:gd name="T8" fmla="*/ 39 w 63"/>
                  <a:gd name="T9" fmla="*/ 56 h 66"/>
                  <a:gd name="T10" fmla="*/ 30 w 63"/>
                  <a:gd name="T11" fmla="*/ 41 h 66"/>
                  <a:gd name="T12" fmla="*/ 16 w 63"/>
                  <a:gd name="T13" fmla="*/ 26 h 66"/>
                  <a:gd name="T14" fmla="*/ 10 w 63"/>
                  <a:gd name="T15" fmla="*/ 15 h 66"/>
                  <a:gd name="T16" fmla="*/ 0 w 63"/>
                  <a:gd name="T17" fmla="*/ 0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66"/>
                  <a:gd name="T29" fmla="*/ 63 w 63"/>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66">
                    <a:moveTo>
                      <a:pt x="0" y="0"/>
                    </a:moveTo>
                    <a:lnTo>
                      <a:pt x="10" y="17"/>
                    </a:lnTo>
                    <a:lnTo>
                      <a:pt x="25" y="39"/>
                    </a:lnTo>
                    <a:lnTo>
                      <a:pt x="47" y="56"/>
                    </a:lnTo>
                    <a:lnTo>
                      <a:pt x="62" y="65"/>
                    </a:lnTo>
                    <a:lnTo>
                      <a:pt x="47" y="48"/>
                    </a:lnTo>
                    <a:lnTo>
                      <a:pt x="25" y="30"/>
                    </a:lnTo>
                    <a:lnTo>
                      <a:pt x="16" y="17"/>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15" name="Freeform 96"/>
              <p:cNvSpPr>
                <a:spLocks/>
              </p:cNvSpPr>
              <p:nvPr/>
            </p:nvSpPr>
            <p:spPr bwMode="auto">
              <a:xfrm>
                <a:off x="770" y="1927"/>
                <a:ext cx="28" cy="49"/>
              </a:xfrm>
              <a:custGeom>
                <a:avLst/>
                <a:gdLst>
                  <a:gd name="T0" fmla="*/ 0 w 44"/>
                  <a:gd name="T1" fmla="*/ 0 h 57"/>
                  <a:gd name="T2" fmla="*/ 6 w 44"/>
                  <a:gd name="T3" fmla="*/ 15 h 57"/>
                  <a:gd name="T4" fmla="*/ 9 w 44"/>
                  <a:gd name="T5" fmla="*/ 21 h 57"/>
                  <a:gd name="T6" fmla="*/ 16 w 44"/>
                  <a:gd name="T7" fmla="*/ 34 h 57"/>
                  <a:gd name="T8" fmla="*/ 18 w 44"/>
                  <a:gd name="T9" fmla="*/ 40 h 57"/>
                  <a:gd name="T10" fmla="*/ 27 w 44"/>
                  <a:gd name="T11" fmla="*/ 48 h 57"/>
                  <a:gd name="T12" fmla="*/ 22 w 44"/>
                  <a:gd name="T13" fmla="*/ 37 h 57"/>
                  <a:gd name="T14" fmla="*/ 18 w 44"/>
                  <a:gd name="T15" fmla="*/ 26 h 57"/>
                  <a:gd name="T16" fmla="*/ 9 w 44"/>
                  <a:gd name="T17" fmla="*/ 19 h 57"/>
                  <a:gd name="T18" fmla="*/ 0 w 44"/>
                  <a:gd name="T19" fmla="*/ 0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57"/>
                  <a:gd name="T32" fmla="*/ 44 w 44"/>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57">
                    <a:moveTo>
                      <a:pt x="0" y="0"/>
                    </a:moveTo>
                    <a:lnTo>
                      <a:pt x="9" y="17"/>
                    </a:lnTo>
                    <a:lnTo>
                      <a:pt x="14" y="25"/>
                    </a:lnTo>
                    <a:lnTo>
                      <a:pt x="25" y="39"/>
                    </a:lnTo>
                    <a:lnTo>
                      <a:pt x="29" y="47"/>
                    </a:lnTo>
                    <a:lnTo>
                      <a:pt x="43" y="56"/>
                    </a:lnTo>
                    <a:lnTo>
                      <a:pt x="34" y="43"/>
                    </a:lnTo>
                    <a:lnTo>
                      <a:pt x="29" y="30"/>
                    </a:lnTo>
                    <a:lnTo>
                      <a:pt x="14" y="22"/>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16" name="Freeform 97"/>
              <p:cNvSpPr>
                <a:spLocks/>
              </p:cNvSpPr>
              <p:nvPr/>
            </p:nvSpPr>
            <p:spPr bwMode="auto">
              <a:xfrm>
                <a:off x="735" y="1877"/>
                <a:ext cx="24" cy="61"/>
              </a:xfrm>
              <a:custGeom>
                <a:avLst/>
                <a:gdLst>
                  <a:gd name="T0" fmla="*/ 0 w 37"/>
                  <a:gd name="T1" fmla="*/ 0 h 70"/>
                  <a:gd name="T2" fmla="*/ 4 w 37"/>
                  <a:gd name="T3" fmla="*/ 19 h 70"/>
                  <a:gd name="T4" fmla="*/ 9 w 37"/>
                  <a:gd name="T5" fmla="*/ 26 h 70"/>
                  <a:gd name="T6" fmla="*/ 15 w 37"/>
                  <a:gd name="T7" fmla="*/ 37 h 70"/>
                  <a:gd name="T8" fmla="*/ 18 w 37"/>
                  <a:gd name="T9" fmla="*/ 49 h 70"/>
                  <a:gd name="T10" fmla="*/ 23 w 37"/>
                  <a:gd name="T11" fmla="*/ 60 h 70"/>
                  <a:gd name="T12" fmla="*/ 21 w 37"/>
                  <a:gd name="T13" fmla="*/ 45 h 70"/>
                  <a:gd name="T14" fmla="*/ 12 w 37"/>
                  <a:gd name="T15" fmla="*/ 34 h 70"/>
                  <a:gd name="T16" fmla="*/ 9 w 37"/>
                  <a:gd name="T17" fmla="*/ 19 h 70"/>
                  <a:gd name="T18" fmla="*/ 0 w 37"/>
                  <a:gd name="T19" fmla="*/ 0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70"/>
                  <a:gd name="T32" fmla="*/ 37 w 37"/>
                  <a:gd name="T33" fmla="*/ 70 h 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70">
                    <a:moveTo>
                      <a:pt x="0" y="0"/>
                    </a:moveTo>
                    <a:lnTo>
                      <a:pt x="6" y="22"/>
                    </a:lnTo>
                    <a:lnTo>
                      <a:pt x="14" y="30"/>
                    </a:lnTo>
                    <a:lnTo>
                      <a:pt x="23" y="43"/>
                    </a:lnTo>
                    <a:lnTo>
                      <a:pt x="28" y="56"/>
                    </a:lnTo>
                    <a:lnTo>
                      <a:pt x="36" y="69"/>
                    </a:lnTo>
                    <a:lnTo>
                      <a:pt x="32" y="52"/>
                    </a:lnTo>
                    <a:lnTo>
                      <a:pt x="18" y="39"/>
                    </a:lnTo>
                    <a:lnTo>
                      <a:pt x="14" y="22"/>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17" name="Freeform 98"/>
              <p:cNvSpPr>
                <a:spLocks/>
              </p:cNvSpPr>
              <p:nvPr/>
            </p:nvSpPr>
            <p:spPr bwMode="auto">
              <a:xfrm>
                <a:off x="743" y="1877"/>
                <a:ext cx="19" cy="47"/>
              </a:xfrm>
              <a:custGeom>
                <a:avLst/>
                <a:gdLst>
                  <a:gd name="T0" fmla="*/ 0 w 31"/>
                  <a:gd name="T1" fmla="*/ 0 h 54"/>
                  <a:gd name="T2" fmla="*/ 0 w 31"/>
                  <a:gd name="T3" fmla="*/ 7 h 54"/>
                  <a:gd name="T4" fmla="*/ 5 w 31"/>
                  <a:gd name="T5" fmla="*/ 22 h 54"/>
                  <a:gd name="T6" fmla="*/ 10 w 31"/>
                  <a:gd name="T7" fmla="*/ 32 h 54"/>
                  <a:gd name="T8" fmla="*/ 16 w 31"/>
                  <a:gd name="T9" fmla="*/ 44 h 54"/>
                  <a:gd name="T10" fmla="*/ 18 w 31"/>
                  <a:gd name="T11" fmla="*/ 46 h 54"/>
                  <a:gd name="T12" fmla="*/ 16 w 31"/>
                  <a:gd name="T13" fmla="*/ 39 h 54"/>
                  <a:gd name="T14" fmla="*/ 13 w 31"/>
                  <a:gd name="T15" fmla="*/ 29 h 54"/>
                  <a:gd name="T16" fmla="*/ 8 w 31"/>
                  <a:gd name="T17" fmla="*/ 17 h 54"/>
                  <a:gd name="T18" fmla="*/ 2 w 31"/>
                  <a:gd name="T19" fmla="*/ 10 h 54"/>
                  <a:gd name="T20" fmla="*/ 0 w 31"/>
                  <a:gd name="T21" fmla="*/ 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
                  <a:gd name="T34" fmla="*/ 0 h 54"/>
                  <a:gd name="T35" fmla="*/ 31 w 31"/>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 h="54">
                    <a:moveTo>
                      <a:pt x="0" y="0"/>
                    </a:moveTo>
                    <a:lnTo>
                      <a:pt x="0" y="8"/>
                    </a:lnTo>
                    <a:lnTo>
                      <a:pt x="8" y="25"/>
                    </a:lnTo>
                    <a:lnTo>
                      <a:pt x="17" y="37"/>
                    </a:lnTo>
                    <a:lnTo>
                      <a:pt x="26" y="50"/>
                    </a:lnTo>
                    <a:lnTo>
                      <a:pt x="30" y="53"/>
                    </a:lnTo>
                    <a:lnTo>
                      <a:pt x="26" y="45"/>
                    </a:lnTo>
                    <a:lnTo>
                      <a:pt x="22" y="33"/>
                    </a:lnTo>
                    <a:lnTo>
                      <a:pt x="13" y="20"/>
                    </a:lnTo>
                    <a:lnTo>
                      <a:pt x="4" y="12"/>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18" name="Freeform 99"/>
              <p:cNvSpPr>
                <a:spLocks/>
              </p:cNvSpPr>
              <p:nvPr/>
            </p:nvSpPr>
            <p:spPr bwMode="auto">
              <a:xfrm>
                <a:off x="895" y="1919"/>
                <a:ext cx="16" cy="27"/>
              </a:xfrm>
              <a:custGeom>
                <a:avLst/>
                <a:gdLst>
                  <a:gd name="T0" fmla="*/ 0 w 25"/>
                  <a:gd name="T1" fmla="*/ 0 h 31"/>
                  <a:gd name="T2" fmla="*/ 5 w 25"/>
                  <a:gd name="T3" fmla="*/ 0 h 31"/>
                  <a:gd name="T4" fmla="*/ 5 w 25"/>
                  <a:gd name="T5" fmla="*/ 10 h 31"/>
                  <a:gd name="T6" fmla="*/ 10 w 25"/>
                  <a:gd name="T7" fmla="*/ 17 h 31"/>
                  <a:gd name="T8" fmla="*/ 15 w 25"/>
                  <a:gd name="T9" fmla="*/ 26 h 31"/>
                  <a:gd name="T10" fmla="*/ 8 w 25"/>
                  <a:gd name="T11" fmla="*/ 17 h 31"/>
                  <a:gd name="T12" fmla="*/ 3 w 25"/>
                  <a:gd name="T13" fmla="*/ 10 h 31"/>
                  <a:gd name="T14" fmla="*/ 0 w 25"/>
                  <a:gd name="T15" fmla="*/ 0 h 31"/>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31"/>
                  <a:gd name="T26" fmla="*/ 25 w 25"/>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31">
                    <a:moveTo>
                      <a:pt x="0" y="0"/>
                    </a:moveTo>
                    <a:lnTo>
                      <a:pt x="8" y="0"/>
                    </a:lnTo>
                    <a:lnTo>
                      <a:pt x="8" y="11"/>
                    </a:lnTo>
                    <a:lnTo>
                      <a:pt x="16" y="19"/>
                    </a:lnTo>
                    <a:lnTo>
                      <a:pt x="24" y="30"/>
                    </a:lnTo>
                    <a:lnTo>
                      <a:pt x="12" y="19"/>
                    </a:lnTo>
                    <a:lnTo>
                      <a:pt x="4" y="11"/>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19" name="Freeform 100"/>
              <p:cNvSpPr>
                <a:spLocks/>
              </p:cNvSpPr>
              <p:nvPr/>
            </p:nvSpPr>
            <p:spPr bwMode="auto">
              <a:xfrm>
                <a:off x="907" y="1915"/>
                <a:ext cx="4" cy="23"/>
              </a:xfrm>
              <a:custGeom>
                <a:avLst/>
                <a:gdLst>
                  <a:gd name="T0" fmla="*/ 1 w 7"/>
                  <a:gd name="T1" fmla="*/ 0 h 27"/>
                  <a:gd name="T2" fmla="*/ 0 w 7"/>
                  <a:gd name="T3" fmla="*/ 3 h 27"/>
                  <a:gd name="T4" fmla="*/ 0 w 7"/>
                  <a:gd name="T5" fmla="*/ 10 h 27"/>
                  <a:gd name="T6" fmla="*/ 1 w 7"/>
                  <a:gd name="T7" fmla="*/ 15 h 27"/>
                  <a:gd name="T8" fmla="*/ 3 w 7"/>
                  <a:gd name="T9" fmla="*/ 22 h 27"/>
                  <a:gd name="T10" fmla="*/ 2 w 7"/>
                  <a:gd name="T11" fmla="*/ 12 h 27"/>
                  <a:gd name="T12" fmla="*/ 1 w 7"/>
                  <a:gd name="T13" fmla="*/ 0 h 27"/>
                  <a:gd name="T14" fmla="*/ 0 60000 65536"/>
                  <a:gd name="T15" fmla="*/ 0 60000 65536"/>
                  <a:gd name="T16" fmla="*/ 0 60000 65536"/>
                  <a:gd name="T17" fmla="*/ 0 60000 65536"/>
                  <a:gd name="T18" fmla="*/ 0 60000 65536"/>
                  <a:gd name="T19" fmla="*/ 0 60000 65536"/>
                  <a:gd name="T20" fmla="*/ 0 60000 65536"/>
                  <a:gd name="T21" fmla="*/ 0 w 7"/>
                  <a:gd name="T22" fmla="*/ 0 h 27"/>
                  <a:gd name="T23" fmla="*/ 7 w 7"/>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27">
                    <a:moveTo>
                      <a:pt x="2" y="0"/>
                    </a:moveTo>
                    <a:lnTo>
                      <a:pt x="0" y="4"/>
                    </a:lnTo>
                    <a:lnTo>
                      <a:pt x="0" y="12"/>
                    </a:lnTo>
                    <a:lnTo>
                      <a:pt x="2" y="18"/>
                    </a:lnTo>
                    <a:lnTo>
                      <a:pt x="6" y="26"/>
                    </a:lnTo>
                    <a:lnTo>
                      <a:pt x="4" y="14"/>
                    </a:lnTo>
                    <a:lnTo>
                      <a:pt x="2" y="0"/>
                    </a:lnTo>
                  </a:path>
                </a:pathLst>
              </a:custGeom>
              <a:solidFill>
                <a:srgbClr val="402000"/>
              </a:solidFill>
              <a:ln w="12700" cap="rnd">
                <a:noFill/>
                <a:round/>
                <a:headEnd/>
                <a:tailEnd/>
              </a:ln>
            </p:spPr>
            <p:txBody>
              <a:bodyPr>
                <a:prstTxWarp prst="textNoShape">
                  <a:avLst/>
                </a:prstTxWarp>
              </a:bodyPr>
              <a:lstStyle/>
              <a:p>
                <a:endParaRPr lang="en-US"/>
              </a:p>
            </p:txBody>
          </p:sp>
          <p:sp>
            <p:nvSpPr>
              <p:cNvPr id="120" name="Freeform 101"/>
              <p:cNvSpPr>
                <a:spLocks/>
              </p:cNvSpPr>
              <p:nvPr/>
            </p:nvSpPr>
            <p:spPr bwMode="auto">
              <a:xfrm>
                <a:off x="882" y="1910"/>
                <a:ext cx="29" cy="48"/>
              </a:xfrm>
              <a:custGeom>
                <a:avLst/>
                <a:gdLst>
                  <a:gd name="T0" fmla="*/ 10 w 45"/>
                  <a:gd name="T1" fmla="*/ 3 h 55"/>
                  <a:gd name="T2" fmla="*/ 0 w 45"/>
                  <a:gd name="T3" fmla="*/ 0 h 55"/>
                  <a:gd name="T4" fmla="*/ 0 w 45"/>
                  <a:gd name="T5" fmla="*/ 11 h 55"/>
                  <a:gd name="T6" fmla="*/ 6 w 45"/>
                  <a:gd name="T7" fmla="*/ 22 h 55"/>
                  <a:gd name="T8" fmla="*/ 13 w 45"/>
                  <a:gd name="T9" fmla="*/ 33 h 55"/>
                  <a:gd name="T10" fmla="*/ 22 w 45"/>
                  <a:gd name="T11" fmla="*/ 40 h 55"/>
                  <a:gd name="T12" fmla="*/ 28 w 45"/>
                  <a:gd name="T13" fmla="*/ 47 h 55"/>
                  <a:gd name="T14" fmla="*/ 19 w 45"/>
                  <a:gd name="T15" fmla="*/ 36 h 55"/>
                  <a:gd name="T16" fmla="*/ 13 w 45"/>
                  <a:gd name="T17" fmla="*/ 30 h 55"/>
                  <a:gd name="T18" fmla="*/ 10 w 45"/>
                  <a:gd name="T19" fmla="*/ 17 h 55"/>
                  <a:gd name="T20" fmla="*/ 10 w 45"/>
                  <a:gd name="T21" fmla="*/ 3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55"/>
                  <a:gd name="T35" fmla="*/ 45 w 45"/>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55">
                    <a:moveTo>
                      <a:pt x="15" y="4"/>
                    </a:moveTo>
                    <a:lnTo>
                      <a:pt x="0" y="0"/>
                    </a:lnTo>
                    <a:lnTo>
                      <a:pt x="0" y="13"/>
                    </a:lnTo>
                    <a:lnTo>
                      <a:pt x="10" y="25"/>
                    </a:lnTo>
                    <a:lnTo>
                      <a:pt x="20" y="38"/>
                    </a:lnTo>
                    <a:lnTo>
                      <a:pt x="34" y="46"/>
                    </a:lnTo>
                    <a:lnTo>
                      <a:pt x="44" y="54"/>
                    </a:lnTo>
                    <a:lnTo>
                      <a:pt x="30" y="41"/>
                    </a:lnTo>
                    <a:lnTo>
                      <a:pt x="20" y="34"/>
                    </a:lnTo>
                    <a:lnTo>
                      <a:pt x="15" y="20"/>
                    </a:lnTo>
                    <a:lnTo>
                      <a:pt x="15" y="4"/>
                    </a:lnTo>
                  </a:path>
                </a:pathLst>
              </a:custGeom>
              <a:solidFill>
                <a:srgbClr val="402000"/>
              </a:solidFill>
              <a:ln w="12700" cap="rnd">
                <a:noFill/>
                <a:round/>
                <a:headEnd/>
                <a:tailEnd/>
              </a:ln>
            </p:spPr>
            <p:txBody>
              <a:bodyPr>
                <a:prstTxWarp prst="textNoShape">
                  <a:avLst/>
                </a:prstTxWarp>
              </a:bodyPr>
              <a:lstStyle/>
              <a:p>
                <a:endParaRPr lang="en-US"/>
              </a:p>
            </p:txBody>
          </p:sp>
          <p:sp>
            <p:nvSpPr>
              <p:cNvPr id="121" name="Freeform 102"/>
              <p:cNvSpPr>
                <a:spLocks/>
              </p:cNvSpPr>
              <p:nvPr/>
            </p:nvSpPr>
            <p:spPr bwMode="auto">
              <a:xfrm>
                <a:off x="910" y="1888"/>
                <a:ext cx="5" cy="41"/>
              </a:xfrm>
              <a:custGeom>
                <a:avLst/>
                <a:gdLst>
                  <a:gd name="T0" fmla="*/ 4 w 8"/>
                  <a:gd name="T1" fmla="*/ 0 h 47"/>
                  <a:gd name="T2" fmla="*/ 4 w 8"/>
                  <a:gd name="T3" fmla="*/ 14 h 47"/>
                  <a:gd name="T4" fmla="*/ 4 w 8"/>
                  <a:gd name="T5" fmla="*/ 22 h 47"/>
                  <a:gd name="T6" fmla="*/ 0 w 8"/>
                  <a:gd name="T7" fmla="*/ 33 h 47"/>
                  <a:gd name="T8" fmla="*/ 0 w 8"/>
                  <a:gd name="T9" fmla="*/ 40 h 47"/>
                  <a:gd name="T10" fmla="*/ 4 w 8"/>
                  <a:gd name="T11" fmla="*/ 22 h 47"/>
                  <a:gd name="T12" fmla="*/ 4 w 8"/>
                  <a:gd name="T13" fmla="*/ 11 h 47"/>
                  <a:gd name="T14" fmla="*/ 4 w 8"/>
                  <a:gd name="T15" fmla="*/ 0 h 47"/>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47"/>
                  <a:gd name="T26" fmla="*/ 8 w 8"/>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47">
                    <a:moveTo>
                      <a:pt x="7" y="0"/>
                    </a:moveTo>
                    <a:lnTo>
                      <a:pt x="7" y="16"/>
                    </a:lnTo>
                    <a:lnTo>
                      <a:pt x="7" y="25"/>
                    </a:lnTo>
                    <a:lnTo>
                      <a:pt x="0" y="38"/>
                    </a:lnTo>
                    <a:lnTo>
                      <a:pt x="0" y="46"/>
                    </a:lnTo>
                    <a:lnTo>
                      <a:pt x="7" y="25"/>
                    </a:lnTo>
                    <a:lnTo>
                      <a:pt x="7" y="13"/>
                    </a:lnTo>
                    <a:lnTo>
                      <a:pt x="7" y="0"/>
                    </a:lnTo>
                  </a:path>
                </a:pathLst>
              </a:custGeom>
              <a:solidFill>
                <a:srgbClr val="402000"/>
              </a:solidFill>
              <a:ln w="12700" cap="rnd">
                <a:noFill/>
                <a:round/>
                <a:headEnd/>
                <a:tailEnd/>
              </a:ln>
            </p:spPr>
            <p:txBody>
              <a:bodyPr>
                <a:prstTxWarp prst="textNoShape">
                  <a:avLst/>
                </a:prstTxWarp>
              </a:bodyPr>
              <a:lstStyle/>
              <a:p>
                <a:endParaRPr lang="en-US"/>
              </a:p>
            </p:txBody>
          </p:sp>
          <p:sp>
            <p:nvSpPr>
              <p:cNvPr id="122" name="Freeform 103"/>
              <p:cNvSpPr>
                <a:spLocks/>
              </p:cNvSpPr>
              <p:nvPr/>
            </p:nvSpPr>
            <p:spPr bwMode="auto">
              <a:xfrm>
                <a:off x="915" y="1877"/>
                <a:ext cx="4" cy="52"/>
              </a:xfrm>
              <a:custGeom>
                <a:avLst/>
                <a:gdLst>
                  <a:gd name="T0" fmla="*/ 0 w 6"/>
                  <a:gd name="T1" fmla="*/ 0 h 59"/>
                  <a:gd name="T2" fmla="*/ 1 w 6"/>
                  <a:gd name="T3" fmla="*/ 15 h 59"/>
                  <a:gd name="T4" fmla="*/ 2 w 6"/>
                  <a:gd name="T5" fmla="*/ 29 h 59"/>
                  <a:gd name="T6" fmla="*/ 2 w 6"/>
                  <a:gd name="T7" fmla="*/ 48 h 59"/>
                  <a:gd name="T8" fmla="*/ 1 w 6"/>
                  <a:gd name="T9" fmla="*/ 51 h 59"/>
                  <a:gd name="T10" fmla="*/ 3 w 6"/>
                  <a:gd name="T11" fmla="*/ 41 h 59"/>
                  <a:gd name="T12" fmla="*/ 3 w 6"/>
                  <a:gd name="T13" fmla="*/ 26 h 59"/>
                  <a:gd name="T14" fmla="*/ 2 w 6"/>
                  <a:gd name="T15" fmla="*/ 15 h 59"/>
                  <a:gd name="T16" fmla="*/ 0 w 6"/>
                  <a:gd name="T17" fmla="*/ 0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59"/>
                  <a:gd name="T29" fmla="*/ 6 w 6"/>
                  <a:gd name="T30" fmla="*/ 59 h 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59">
                    <a:moveTo>
                      <a:pt x="0" y="0"/>
                    </a:moveTo>
                    <a:lnTo>
                      <a:pt x="2" y="17"/>
                    </a:lnTo>
                    <a:lnTo>
                      <a:pt x="3" y="33"/>
                    </a:lnTo>
                    <a:lnTo>
                      <a:pt x="3" y="54"/>
                    </a:lnTo>
                    <a:lnTo>
                      <a:pt x="2" y="58"/>
                    </a:lnTo>
                    <a:lnTo>
                      <a:pt x="5" y="46"/>
                    </a:lnTo>
                    <a:lnTo>
                      <a:pt x="5" y="29"/>
                    </a:lnTo>
                    <a:lnTo>
                      <a:pt x="3" y="17"/>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23" name="Freeform 104"/>
              <p:cNvSpPr>
                <a:spLocks/>
              </p:cNvSpPr>
              <p:nvPr/>
            </p:nvSpPr>
            <p:spPr bwMode="auto">
              <a:xfrm>
                <a:off x="864" y="1902"/>
                <a:ext cx="24" cy="47"/>
              </a:xfrm>
              <a:custGeom>
                <a:avLst/>
                <a:gdLst>
                  <a:gd name="T0" fmla="*/ 23 w 38"/>
                  <a:gd name="T1" fmla="*/ 46 h 54"/>
                  <a:gd name="T2" fmla="*/ 15 w 38"/>
                  <a:gd name="T3" fmla="*/ 32 h 54"/>
                  <a:gd name="T4" fmla="*/ 9 w 38"/>
                  <a:gd name="T5" fmla="*/ 17 h 54"/>
                  <a:gd name="T6" fmla="*/ 9 w 38"/>
                  <a:gd name="T7" fmla="*/ 10 h 54"/>
                  <a:gd name="T8" fmla="*/ 6 w 38"/>
                  <a:gd name="T9" fmla="*/ 3 h 54"/>
                  <a:gd name="T10" fmla="*/ 0 w 38"/>
                  <a:gd name="T11" fmla="*/ 0 h 54"/>
                  <a:gd name="T12" fmla="*/ 3 w 38"/>
                  <a:gd name="T13" fmla="*/ 7 h 54"/>
                  <a:gd name="T14" fmla="*/ 3 w 38"/>
                  <a:gd name="T15" fmla="*/ 17 h 54"/>
                  <a:gd name="T16" fmla="*/ 6 w 38"/>
                  <a:gd name="T17" fmla="*/ 29 h 54"/>
                  <a:gd name="T18" fmla="*/ 11 w 38"/>
                  <a:gd name="T19" fmla="*/ 36 h 54"/>
                  <a:gd name="T20" fmla="*/ 23 w 38"/>
                  <a:gd name="T21" fmla="*/ 46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54"/>
                  <a:gd name="T35" fmla="*/ 38 w 38"/>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54">
                    <a:moveTo>
                      <a:pt x="37" y="53"/>
                    </a:moveTo>
                    <a:lnTo>
                      <a:pt x="23" y="37"/>
                    </a:lnTo>
                    <a:lnTo>
                      <a:pt x="14" y="20"/>
                    </a:lnTo>
                    <a:lnTo>
                      <a:pt x="14" y="12"/>
                    </a:lnTo>
                    <a:lnTo>
                      <a:pt x="9" y="3"/>
                    </a:lnTo>
                    <a:lnTo>
                      <a:pt x="0" y="0"/>
                    </a:lnTo>
                    <a:lnTo>
                      <a:pt x="4" y="8"/>
                    </a:lnTo>
                    <a:lnTo>
                      <a:pt x="4" y="20"/>
                    </a:lnTo>
                    <a:lnTo>
                      <a:pt x="9" y="33"/>
                    </a:lnTo>
                    <a:lnTo>
                      <a:pt x="18" y="41"/>
                    </a:lnTo>
                    <a:lnTo>
                      <a:pt x="37" y="53"/>
                    </a:lnTo>
                  </a:path>
                </a:pathLst>
              </a:custGeom>
              <a:solidFill>
                <a:srgbClr val="402000"/>
              </a:solidFill>
              <a:ln w="12700" cap="rnd">
                <a:noFill/>
                <a:round/>
                <a:headEnd/>
                <a:tailEnd/>
              </a:ln>
            </p:spPr>
            <p:txBody>
              <a:bodyPr>
                <a:prstTxWarp prst="textNoShape">
                  <a:avLst/>
                </a:prstTxWarp>
              </a:bodyPr>
              <a:lstStyle/>
              <a:p>
                <a:endParaRPr lang="en-US"/>
              </a:p>
            </p:txBody>
          </p:sp>
          <p:sp>
            <p:nvSpPr>
              <p:cNvPr id="124" name="Freeform 105"/>
              <p:cNvSpPr>
                <a:spLocks/>
              </p:cNvSpPr>
              <p:nvPr/>
            </p:nvSpPr>
            <p:spPr bwMode="auto">
              <a:xfrm>
                <a:off x="840" y="1884"/>
                <a:ext cx="44" cy="71"/>
              </a:xfrm>
              <a:custGeom>
                <a:avLst/>
                <a:gdLst>
                  <a:gd name="T0" fmla="*/ 0 w 69"/>
                  <a:gd name="T1" fmla="*/ 0 h 81"/>
                  <a:gd name="T2" fmla="*/ 10 w 69"/>
                  <a:gd name="T3" fmla="*/ 11 h 81"/>
                  <a:gd name="T4" fmla="*/ 13 w 69"/>
                  <a:gd name="T5" fmla="*/ 27 h 81"/>
                  <a:gd name="T6" fmla="*/ 17 w 69"/>
                  <a:gd name="T7" fmla="*/ 46 h 81"/>
                  <a:gd name="T8" fmla="*/ 26 w 69"/>
                  <a:gd name="T9" fmla="*/ 54 h 81"/>
                  <a:gd name="T10" fmla="*/ 33 w 69"/>
                  <a:gd name="T11" fmla="*/ 67 h 81"/>
                  <a:gd name="T12" fmla="*/ 43 w 69"/>
                  <a:gd name="T13" fmla="*/ 70 h 81"/>
                  <a:gd name="T14" fmla="*/ 29 w 69"/>
                  <a:gd name="T15" fmla="*/ 67 h 81"/>
                  <a:gd name="T16" fmla="*/ 17 w 69"/>
                  <a:gd name="T17" fmla="*/ 51 h 81"/>
                  <a:gd name="T18" fmla="*/ 13 w 69"/>
                  <a:gd name="T19" fmla="*/ 43 h 81"/>
                  <a:gd name="T20" fmla="*/ 13 w 69"/>
                  <a:gd name="T21" fmla="*/ 27 h 81"/>
                  <a:gd name="T22" fmla="*/ 3 w 69"/>
                  <a:gd name="T23" fmla="*/ 16 h 81"/>
                  <a:gd name="T24" fmla="*/ 0 w 69"/>
                  <a:gd name="T25" fmla="*/ 0 h 8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9"/>
                  <a:gd name="T40" fmla="*/ 0 h 81"/>
                  <a:gd name="T41" fmla="*/ 69 w 69"/>
                  <a:gd name="T42" fmla="*/ 81 h 8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9" h="81">
                    <a:moveTo>
                      <a:pt x="0" y="0"/>
                    </a:moveTo>
                    <a:lnTo>
                      <a:pt x="16" y="13"/>
                    </a:lnTo>
                    <a:lnTo>
                      <a:pt x="21" y="31"/>
                    </a:lnTo>
                    <a:lnTo>
                      <a:pt x="26" y="53"/>
                    </a:lnTo>
                    <a:lnTo>
                      <a:pt x="41" y="62"/>
                    </a:lnTo>
                    <a:lnTo>
                      <a:pt x="51" y="76"/>
                    </a:lnTo>
                    <a:lnTo>
                      <a:pt x="68" y="80"/>
                    </a:lnTo>
                    <a:lnTo>
                      <a:pt x="46" y="76"/>
                    </a:lnTo>
                    <a:lnTo>
                      <a:pt x="26" y="58"/>
                    </a:lnTo>
                    <a:lnTo>
                      <a:pt x="21" y="49"/>
                    </a:lnTo>
                    <a:lnTo>
                      <a:pt x="21" y="31"/>
                    </a:lnTo>
                    <a:lnTo>
                      <a:pt x="5" y="18"/>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25" name="Freeform 106"/>
              <p:cNvSpPr>
                <a:spLocks/>
              </p:cNvSpPr>
              <p:nvPr/>
            </p:nvSpPr>
            <p:spPr bwMode="auto">
              <a:xfrm>
                <a:off x="828" y="1881"/>
                <a:ext cx="17" cy="48"/>
              </a:xfrm>
              <a:custGeom>
                <a:avLst/>
                <a:gdLst>
                  <a:gd name="T0" fmla="*/ 0 w 26"/>
                  <a:gd name="T1" fmla="*/ 0 h 55"/>
                  <a:gd name="T2" fmla="*/ 3 w 26"/>
                  <a:gd name="T3" fmla="*/ 18 h 55"/>
                  <a:gd name="T4" fmla="*/ 11 w 26"/>
                  <a:gd name="T5" fmla="*/ 33 h 55"/>
                  <a:gd name="T6" fmla="*/ 16 w 26"/>
                  <a:gd name="T7" fmla="*/ 47 h 55"/>
                  <a:gd name="T8" fmla="*/ 14 w 26"/>
                  <a:gd name="T9" fmla="*/ 29 h 55"/>
                  <a:gd name="T10" fmla="*/ 3 w 26"/>
                  <a:gd name="T11" fmla="*/ 14 h 55"/>
                  <a:gd name="T12" fmla="*/ 0 w 26"/>
                  <a:gd name="T13" fmla="*/ 0 h 55"/>
                  <a:gd name="T14" fmla="*/ 0 60000 65536"/>
                  <a:gd name="T15" fmla="*/ 0 60000 65536"/>
                  <a:gd name="T16" fmla="*/ 0 60000 65536"/>
                  <a:gd name="T17" fmla="*/ 0 60000 65536"/>
                  <a:gd name="T18" fmla="*/ 0 60000 65536"/>
                  <a:gd name="T19" fmla="*/ 0 60000 65536"/>
                  <a:gd name="T20" fmla="*/ 0 60000 65536"/>
                  <a:gd name="T21" fmla="*/ 0 w 26"/>
                  <a:gd name="T22" fmla="*/ 0 h 55"/>
                  <a:gd name="T23" fmla="*/ 26 w 26"/>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55">
                    <a:moveTo>
                      <a:pt x="0" y="0"/>
                    </a:moveTo>
                    <a:lnTo>
                      <a:pt x="4" y="21"/>
                    </a:lnTo>
                    <a:lnTo>
                      <a:pt x="17" y="38"/>
                    </a:lnTo>
                    <a:lnTo>
                      <a:pt x="25" y="54"/>
                    </a:lnTo>
                    <a:lnTo>
                      <a:pt x="21" y="33"/>
                    </a:lnTo>
                    <a:lnTo>
                      <a:pt x="4" y="16"/>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26" name="Freeform 107"/>
              <p:cNvSpPr>
                <a:spLocks/>
              </p:cNvSpPr>
              <p:nvPr/>
            </p:nvSpPr>
            <p:spPr bwMode="auto">
              <a:xfrm>
                <a:off x="805" y="1884"/>
                <a:ext cx="62" cy="79"/>
              </a:xfrm>
              <a:custGeom>
                <a:avLst/>
                <a:gdLst>
                  <a:gd name="T0" fmla="*/ 0 w 97"/>
                  <a:gd name="T1" fmla="*/ 0 h 91"/>
                  <a:gd name="T2" fmla="*/ 13 w 97"/>
                  <a:gd name="T3" fmla="*/ 16 h 91"/>
                  <a:gd name="T4" fmla="*/ 24 w 97"/>
                  <a:gd name="T5" fmla="*/ 31 h 91"/>
                  <a:gd name="T6" fmla="*/ 31 w 97"/>
                  <a:gd name="T7" fmla="*/ 40 h 91"/>
                  <a:gd name="T8" fmla="*/ 42 w 97"/>
                  <a:gd name="T9" fmla="*/ 50 h 91"/>
                  <a:gd name="T10" fmla="*/ 48 w 97"/>
                  <a:gd name="T11" fmla="*/ 63 h 91"/>
                  <a:gd name="T12" fmla="*/ 61 w 97"/>
                  <a:gd name="T13" fmla="*/ 78 h 91"/>
                  <a:gd name="T14" fmla="*/ 55 w 97"/>
                  <a:gd name="T15" fmla="*/ 63 h 91"/>
                  <a:gd name="T16" fmla="*/ 38 w 97"/>
                  <a:gd name="T17" fmla="*/ 50 h 91"/>
                  <a:gd name="T18" fmla="*/ 24 w 97"/>
                  <a:gd name="T19" fmla="*/ 36 h 91"/>
                  <a:gd name="T20" fmla="*/ 13 w 97"/>
                  <a:gd name="T21" fmla="*/ 23 h 91"/>
                  <a:gd name="T22" fmla="*/ 0 w 97"/>
                  <a:gd name="T23" fmla="*/ 0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7"/>
                  <a:gd name="T37" fmla="*/ 0 h 91"/>
                  <a:gd name="T38" fmla="*/ 97 w 97"/>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7" h="91">
                    <a:moveTo>
                      <a:pt x="0" y="0"/>
                    </a:moveTo>
                    <a:lnTo>
                      <a:pt x="21" y="18"/>
                    </a:lnTo>
                    <a:lnTo>
                      <a:pt x="37" y="36"/>
                    </a:lnTo>
                    <a:lnTo>
                      <a:pt x="49" y="46"/>
                    </a:lnTo>
                    <a:lnTo>
                      <a:pt x="65" y="58"/>
                    </a:lnTo>
                    <a:lnTo>
                      <a:pt x="75" y="72"/>
                    </a:lnTo>
                    <a:lnTo>
                      <a:pt x="96" y="90"/>
                    </a:lnTo>
                    <a:lnTo>
                      <a:pt x="86" y="72"/>
                    </a:lnTo>
                    <a:lnTo>
                      <a:pt x="59" y="58"/>
                    </a:lnTo>
                    <a:lnTo>
                      <a:pt x="37" y="41"/>
                    </a:lnTo>
                    <a:lnTo>
                      <a:pt x="21" y="27"/>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27" name="Freeform 108"/>
              <p:cNvSpPr>
                <a:spLocks/>
              </p:cNvSpPr>
              <p:nvPr/>
            </p:nvSpPr>
            <p:spPr bwMode="auto">
              <a:xfrm>
                <a:off x="1028" y="1884"/>
                <a:ext cx="0" cy="121"/>
              </a:xfrm>
              <a:custGeom>
                <a:avLst/>
                <a:gdLst>
                  <a:gd name="T0" fmla="*/ 0 w 1"/>
                  <a:gd name="T1" fmla="*/ 0 h 139"/>
                  <a:gd name="T2" fmla="*/ 0 w 1"/>
                  <a:gd name="T3" fmla="*/ 20 h 139"/>
                  <a:gd name="T4" fmla="*/ 0 w 1"/>
                  <a:gd name="T5" fmla="*/ 40 h 139"/>
                  <a:gd name="T6" fmla="*/ 0 w 1"/>
                  <a:gd name="T7" fmla="*/ 57 h 139"/>
                  <a:gd name="T8" fmla="*/ 0 w 1"/>
                  <a:gd name="T9" fmla="*/ 68 h 139"/>
                  <a:gd name="T10" fmla="*/ 0 w 1"/>
                  <a:gd name="T11" fmla="*/ 84 h 139"/>
                  <a:gd name="T12" fmla="*/ 0 w 1"/>
                  <a:gd name="T13" fmla="*/ 97 h 139"/>
                  <a:gd name="T14" fmla="*/ 0 w 1"/>
                  <a:gd name="T15" fmla="*/ 104 h 139"/>
                  <a:gd name="T16" fmla="*/ 0 w 1"/>
                  <a:gd name="T17" fmla="*/ 111 h 139"/>
                  <a:gd name="T18" fmla="*/ 0 w 1"/>
                  <a:gd name="T19" fmla="*/ 120 h 139"/>
                  <a:gd name="T20" fmla="*/ 0 w 1"/>
                  <a:gd name="T21" fmla="*/ 108 h 139"/>
                  <a:gd name="T22" fmla="*/ 0 w 1"/>
                  <a:gd name="T23" fmla="*/ 97 h 139"/>
                  <a:gd name="T24" fmla="*/ 0 w 1"/>
                  <a:gd name="T25" fmla="*/ 76 h 139"/>
                  <a:gd name="T26" fmla="*/ 0 w 1"/>
                  <a:gd name="T27" fmla="*/ 61 h 139"/>
                  <a:gd name="T28" fmla="*/ 0 w 1"/>
                  <a:gd name="T29" fmla="*/ 40 h 139"/>
                  <a:gd name="T30" fmla="*/ 0 w 1"/>
                  <a:gd name="T31" fmla="*/ 24 h 139"/>
                  <a:gd name="T32" fmla="*/ 0 w 1"/>
                  <a:gd name="T33" fmla="*/ 0 h 1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
                  <a:gd name="T52" fmla="*/ 0 h 139"/>
                  <a:gd name="T53" fmla="*/ 0 w 1"/>
                  <a:gd name="T54" fmla="*/ 139 h 1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 h="139">
                    <a:moveTo>
                      <a:pt x="0" y="0"/>
                    </a:moveTo>
                    <a:lnTo>
                      <a:pt x="0" y="23"/>
                    </a:lnTo>
                    <a:lnTo>
                      <a:pt x="0" y="46"/>
                    </a:lnTo>
                    <a:lnTo>
                      <a:pt x="0" y="65"/>
                    </a:lnTo>
                    <a:lnTo>
                      <a:pt x="0" y="78"/>
                    </a:lnTo>
                    <a:lnTo>
                      <a:pt x="0" y="96"/>
                    </a:lnTo>
                    <a:lnTo>
                      <a:pt x="0" y="111"/>
                    </a:lnTo>
                    <a:lnTo>
                      <a:pt x="0" y="119"/>
                    </a:lnTo>
                    <a:lnTo>
                      <a:pt x="0" y="128"/>
                    </a:lnTo>
                    <a:lnTo>
                      <a:pt x="0" y="138"/>
                    </a:lnTo>
                    <a:lnTo>
                      <a:pt x="0" y="124"/>
                    </a:lnTo>
                    <a:lnTo>
                      <a:pt x="0" y="111"/>
                    </a:lnTo>
                    <a:lnTo>
                      <a:pt x="0" y="87"/>
                    </a:lnTo>
                    <a:lnTo>
                      <a:pt x="0" y="70"/>
                    </a:lnTo>
                    <a:lnTo>
                      <a:pt x="0" y="46"/>
                    </a:lnTo>
                    <a:lnTo>
                      <a:pt x="0" y="27"/>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28" name="Freeform 109"/>
              <p:cNvSpPr>
                <a:spLocks/>
              </p:cNvSpPr>
              <p:nvPr/>
            </p:nvSpPr>
            <p:spPr bwMode="auto">
              <a:xfrm>
                <a:off x="1124" y="1935"/>
                <a:ext cx="71" cy="133"/>
              </a:xfrm>
              <a:custGeom>
                <a:avLst/>
                <a:gdLst>
                  <a:gd name="T0" fmla="*/ 0 w 111"/>
                  <a:gd name="T1" fmla="*/ 0 h 153"/>
                  <a:gd name="T2" fmla="*/ 0 w 111"/>
                  <a:gd name="T3" fmla="*/ 16 h 153"/>
                  <a:gd name="T4" fmla="*/ 0 w 111"/>
                  <a:gd name="T5" fmla="*/ 36 h 153"/>
                  <a:gd name="T6" fmla="*/ 0 w 111"/>
                  <a:gd name="T7" fmla="*/ 48 h 153"/>
                  <a:gd name="T8" fmla="*/ 4 w 111"/>
                  <a:gd name="T9" fmla="*/ 52 h 153"/>
                  <a:gd name="T10" fmla="*/ 10 w 111"/>
                  <a:gd name="T11" fmla="*/ 64 h 153"/>
                  <a:gd name="T12" fmla="*/ 18 w 111"/>
                  <a:gd name="T13" fmla="*/ 76 h 153"/>
                  <a:gd name="T14" fmla="*/ 22 w 111"/>
                  <a:gd name="T15" fmla="*/ 89 h 153"/>
                  <a:gd name="T16" fmla="*/ 22 w 111"/>
                  <a:gd name="T17" fmla="*/ 96 h 153"/>
                  <a:gd name="T18" fmla="*/ 25 w 111"/>
                  <a:gd name="T19" fmla="*/ 112 h 153"/>
                  <a:gd name="T20" fmla="*/ 28 w 111"/>
                  <a:gd name="T21" fmla="*/ 120 h 153"/>
                  <a:gd name="T22" fmla="*/ 32 w 111"/>
                  <a:gd name="T23" fmla="*/ 128 h 153"/>
                  <a:gd name="T24" fmla="*/ 45 w 111"/>
                  <a:gd name="T25" fmla="*/ 132 h 153"/>
                  <a:gd name="T26" fmla="*/ 56 w 111"/>
                  <a:gd name="T27" fmla="*/ 128 h 153"/>
                  <a:gd name="T28" fmla="*/ 70 w 111"/>
                  <a:gd name="T29" fmla="*/ 120 h 153"/>
                  <a:gd name="T30" fmla="*/ 70 w 111"/>
                  <a:gd name="T31" fmla="*/ 108 h 153"/>
                  <a:gd name="T32" fmla="*/ 63 w 111"/>
                  <a:gd name="T33" fmla="*/ 120 h 153"/>
                  <a:gd name="T34" fmla="*/ 52 w 111"/>
                  <a:gd name="T35" fmla="*/ 128 h 153"/>
                  <a:gd name="T36" fmla="*/ 42 w 111"/>
                  <a:gd name="T37" fmla="*/ 128 h 153"/>
                  <a:gd name="T38" fmla="*/ 35 w 111"/>
                  <a:gd name="T39" fmla="*/ 123 h 153"/>
                  <a:gd name="T40" fmla="*/ 25 w 111"/>
                  <a:gd name="T41" fmla="*/ 108 h 153"/>
                  <a:gd name="T42" fmla="*/ 25 w 111"/>
                  <a:gd name="T43" fmla="*/ 92 h 153"/>
                  <a:gd name="T44" fmla="*/ 22 w 111"/>
                  <a:gd name="T45" fmla="*/ 76 h 153"/>
                  <a:gd name="T46" fmla="*/ 18 w 111"/>
                  <a:gd name="T47" fmla="*/ 64 h 153"/>
                  <a:gd name="T48" fmla="*/ 10 w 111"/>
                  <a:gd name="T49" fmla="*/ 56 h 153"/>
                  <a:gd name="T50" fmla="*/ 4 w 111"/>
                  <a:gd name="T51" fmla="*/ 43 h 153"/>
                  <a:gd name="T52" fmla="*/ 4 w 111"/>
                  <a:gd name="T53" fmla="*/ 36 h 153"/>
                  <a:gd name="T54" fmla="*/ 0 w 111"/>
                  <a:gd name="T55" fmla="*/ 0 h 1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1"/>
                  <a:gd name="T85" fmla="*/ 0 h 153"/>
                  <a:gd name="T86" fmla="*/ 111 w 111"/>
                  <a:gd name="T87" fmla="*/ 153 h 1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1" h="153">
                    <a:moveTo>
                      <a:pt x="0" y="0"/>
                    </a:moveTo>
                    <a:lnTo>
                      <a:pt x="0" y="18"/>
                    </a:lnTo>
                    <a:lnTo>
                      <a:pt x="0" y="41"/>
                    </a:lnTo>
                    <a:lnTo>
                      <a:pt x="0" y="55"/>
                    </a:lnTo>
                    <a:lnTo>
                      <a:pt x="6" y="60"/>
                    </a:lnTo>
                    <a:lnTo>
                      <a:pt x="16" y="74"/>
                    </a:lnTo>
                    <a:lnTo>
                      <a:pt x="28" y="87"/>
                    </a:lnTo>
                    <a:lnTo>
                      <a:pt x="34" y="102"/>
                    </a:lnTo>
                    <a:lnTo>
                      <a:pt x="34" y="111"/>
                    </a:lnTo>
                    <a:lnTo>
                      <a:pt x="39" y="129"/>
                    </a:lnTo>
                    <a:lnTo>
                      <a:pt x="44" y="138"/>
                    </a:lnTo>
                    <a:lnTo>
                      <a:pt x="50" y="147"/>
                    </a:lnTo>
                    <a:lnTo>
                      <a:pt x="71" y="152"/>
                    </a:lnTo>
                    <a:lnTo>
                      <a:pt x="87" y="147"/>
                    </a:lnTo>
                    <a:lnTo>
                      <a:pt x="110" y="138"/>
                    </a:lnTo>
                    <a:lnTo>
                      <a:pt x="110" y="124"/>
                    </a:lnTo>
                    <a:lnTo>
                      <a:pt x="99" y="138"/>
                    </a:lnTo>
                    <a:lnTo>
                      <a:pt x="82" y="147"/>
                    </a:lnTo>
                    <a:lnTo>
                      <a:pt x="66" y="147"/>
                    </a:lnTo>
                    <a:lnTo>
                      <a:pt x="55" y="142"/>
                    </a:lnTo>
                    <a:lnTo>
                      <a:pt x="39" y="124"/>
                    </a:lnTo>
                    <a:lnTo>
                      <a:pt x="39" y="106"/>
                    </a:lnTo>
                    <a:lnTo>
                      <a:pt x="34" y="87"/>
                    </a:lnTo>
                    <a:lnTo>
                      <a:pt x="28" y="74"/>
                    </a:lnTo>
                    <a:lnTo>
                      <a:pt x="16" y="64"/>
                    </a:lnTo>
                    <a:lnTo>
                      <a:pt x="6" y="50"/>
                    </a:lnTo>
                    <a:lnTo>
                      <a:pt x="6" y="41"/>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29" name="Freeform 110"/>
              <p:cNvSpPr>
                <a:spLocks/>
              </p:cNvSpPr>
              <p:nvPr/>
            </p:nvSpPr>
            <p:spPr bwMode="auto">
              <a:xfrm>
                <a:off x="1156" y="2037"/>
                <a:ext cx="32" cy="14"/>
              </a:xfrm>
              <a:custGeom>
                <a:avLst/>
                <a:gdLst>
                  <a:gd name="T0" fmla="*/ 0 w 49"/>
                  <a:gd name="T1" fmla="*/ 3 h 16"/>
                  <a:gd name="T2" fmla="*/ 3 w 49"/>
                  <a:gd name="T3" fmla="*/ 11 h 16"/>
                  <a:gd name="T4" fmla="*/ 12 w 49"/>
                  <a:gd name="T5" fmla="*/ 13 h 16"/>
                  <a:gd name="T6" fmla="*/ 21 w 49"/>
                  <a:gd name="T7" fmla="*/ 11 h 16"/>
                  <a:gd name="T8" fmla="*/ 24 w 49"/>
                  <a:gd name="T9" fmla="*/ 8 h 16"/>
                  <a:gd name="T10" fmla="*/ 31 w 49"/>
                  <a:gd name="T11" fmla="*/ 0 h 16"/>
                  <a:gd name="T12" fmla="*/ 21 w 49"/>
                  <a:gd name="T13" fmla="*/ 8 h 16"/>
                  <a:gd name="T14" fmla="*/ 12 w 49"/>
                  <a:gd name="T15" fmla="*/ 8 h 16"/>
                  <a:gd name="T16" fmla="*/ 0 w 49"/>
                  <a:gd name="T17" fmla="*/ 3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16"/>
                  <a:gd name="T29" fmla="*/ 49 w 49"/>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16">
                    <a:moveTo>
                      <a:pt x="0" y="3"/>
                    </a:moveTo>
                    <a:lnTo>
                      <a:pt x="5" y="12"/>
                    </a:lnTo>
                    <a:lnTo>
                      <a:pt x="19" y="15"/>
                    </a:lnTo>
                    <a:lnTo>
                      <a:pt x="32" y="12"/>
                    </a:lnTo>
                    <a:lnTo>
                      <a:pt x="37" y="9"/>
                    </a:lnTo>
                    <a:lnTo>
                      <a:pt x="48" y="0"/>
                    </a:lnTo>
                    <a:lnTo>
                      <a:pt x="32" y="9"/>
                    </a:lnTo>
                    <a:lnTo>
                      <a:pt x="19" y="9"/>
                    </a:lnTo>
                    <a:lnTo>
                      <a:pt x="0" y="3"/>
                    </a:lnTo>
                  </a:path>
                </a:pathLst>
              </a:custGeom>
              <a:solidFill>
                <a:srgbClr val="402000"/>
              </a:solidFill>
              <a:ln w="12700" cap="rnd">
                <a:noFill/>
                <a:round/>
                <a:headEnd/>
                <a:tailEnd/>
              </a:ln>
            </p:spPr>
            <p:txBody>
              <a:bodyPr>
                <a:prstTxWarp prst="textNoShape">
                  <a:avLst/>
                </a:prstTxWarp>
              </a:bodyPr>
              <a:lstStyle/>
              <a:p>
                <a:endParaRPr lang="en-US"/>
              </a:p>
            </p:txBody>
          </p:sp>
          <p:sp>
            <p:nvSpPr>
              <p:cNvPr id="130" name="Freeform 111"/>
              <p:cNvSpPr>
                <a:spLocks/>
              </p:cNvSpPr>
              <p:nvPr/>
            </p:nvSpPr>
            <p:spPr bwMode="auto">
              <a:xfrm>
                <a:off x="1156" y="2022"/>
                <a:ext cx="21" cy="9"/>
              </a:xfrm>
              <a:custGeom>
                <a:avLst/>
                <a:gdLst>
                  <a:gd name="T0" fmla="*/ 0 w 32"/>
                  <a:gd name="T1" fmla="*/ 0 h 10"/>
                  <a:gd name="T2" fmla="*/ 3 w 32"/>
                  <a:gd name="T3" fmla="*/ 5 h 10"/>
                  <a:gd name="T4" fmla="*/ 14 w 32"/>
                  <a:gd name="T5" fmla="*/ 8 h 10"/>
                  <a:gd name="T6" fmla="*/ 20 w 32"/>
                  <a:gd name="T7" fmla="*/ 3 h 10"/>
                  <a:gd name="T8" fmla="*/ 9 w 32"/>
                  <a:gd name="T9" fmla="*/ 5 h 10"/>
                  <a:gd name="T10" fmla="*/ 0 w 32"/>
                  <a:gd name="T11" fmla="*/ 0 h 10"/>
                  <a:gd name="T12" fmla="*/ 0 60000 65536"/>
                  <a:gd name="T13" fmla="*/ 0 60000 65536"/>
                  <a:gd name="T14" fmla="*/ 0 60000 65536"/>
                  <a:gd name="T15" fmla="*/ 0 60000 65536"/>
                  <a:gd name="T16" fmla="*/ 0 60000 65536"/>
                  <a:gd name="T17" fmla="*/ 0 60000 65536"/>
                  <a:gd name="T18" fmla="*/ 0 w 32"/>
                  <a:gd name="T19" fmla="*/ 0 h 10"/>
                  <a:gd name="T20" fmla="*/ 32 w 32"/>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2" h="10">
                    <a:moveTo>
                      <a:pt x="0" y="0"/>
                    </a:moveTo>
                    <a:lnTo>
                      <a:pt x="4" y="6"/>
                    </a:lnTo>
                    <a:lnTo>
                      <a:pt x="22" y="9"/>
                    </a:lnTo>
                    <a:lnTo>
                      <a:pt x="31" y="3"/>
                    </a:lnTo>
                    <a:lnTo>
                      <a:pt x="13" y="6"/>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31" name="Freeform 112"/>
              <p:cNvSpPr>
                <a:spLocks/>
              </p:cNvSpPr>
              <p:nvPr/>
            </p:nvSpPr>
            <p:spPr bwMode="auto">
              <a:xfrm>
                <a:off x="1141" y="1981"/>
                <a:ext cx="19" cy="31"/>
              </a:xfrm>
              <a:custGeom>
                <a:avLst/>
                <a:gdLst>
                  <a:gd name="T0" fmla="*/ 0 w 30"/>
                  <a:gd name="T1" fmla="*/ 0 h 36"/>
                  <a:gd name="T2" fmla="*/ 5 w 30"/>
                  <a:gd name="T3" fmla="*/ 13 h 36"/>
                  <a:gd name="T4" fmla="*/ 11 w 30"/>
                  <a:gd name="T5" fmla="*/ 27 h 36"/>
                  <a:gd name="T6" fmla="*/ 18 w 30"/>
                  <a:gd name="T7" fmla="*/ 30 h 36"/>
                  <a:gd name="T8" fmla="*/ 11 w 30"/>
                  <a:gd name="T9" fmla="*/ 21 h 36"/>
                  <a:gd name="T10" fmla="*/ 0 w 30"/>
                  <a:gd name="T11" fmla="*/ 0 h 36"/>
                  <a:gd name="T12" fmla="*/ 0 60000 65536"/>
                  <a:gd name="T13" fmla="*/ 0 60000 65536"/>
                  <a:gd name="T14" fmla="*/ 0 60000 65536"/>
                  <a:gd name="T15" fmla="*/ 0 60000 65536"/>
                  <a:gd name="T16" fmla="*/ 0 60000 65536"/>
                  <a:gd name="T17" fmla="*/ 0 60000 65536"/>
                  <a:gd name="T18" fmla="*/ 0 w 30"/>
                  <a:gd name="T19" fmla="*/ 0 h 36"/>
                  <a:gd name="T20" fmla="*/ 30 w 30"/>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30" h="36">
                    <a:moveTo>
                      <a:pt x="0" y="0"/>
                    </a:moveTo>
                    <a:lnTo>
                      <a:pt x="8" y="15"/>
                    </a:lnTo>
                    <a:lnTo>
                      <a:pt x="17" y="31"/>
                    </a:lnTo>
                    <a:lnTo>
                      <a:pt x="29" y="35"/>
                    </a:lnTo>
                    <a:lnTo>
                      <a:pt x="17" y="24"/>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32" name="Freeform 113"/>
              <p:cNvSpPr>
                <a:spLocks/>
              </p:cNvSpPr>
              <p:nvPr/>
            </p:nvSpPr>
            <p:spPr bwMode="auto">
              <a:xfrm>
                <a:off x="1129" y="1948"/>
                <a:ext cx="0" cy="36"/>
              </a:xfrm>
              <a:custGeom>
                <a:avLst/>
                <a:gdLst>
                  <a:gd name="T0" fmla="*/ 0 w 1"/>
                  <a:gd name="T1" fmla="*/ 0 h 42"/>
                  <a:gd name="T2" fmla="*/ 0 w 1"/>
                  <a:gd name="T3" fmla="*/ 21 h 42"/>
                  <a:gd name="T4" fmla="*/ 0 w 1"/>
                  <a:gd name="T5" fmla="*/ 35 h 42"/>
                  <a:gd name="T6" fmla="*/ 0 w 1"/>
                  <a:gd name="T7" fmla="*/ 21 h 42"/>
                  <a:gd name="T8" fmla="*/ 0 w 1"/>
                  <a:gd name="T9" fmla="*/ 0 h 42"/>
                  <a:gd name="T10" fmla="*/ 0 60000 65536"/>
                  <a:gd name="T11" fmla="*/ 0 60000 65536"/>
                  <a:gd name="T12" fmla="*/ 0 60000 65536"/>
                  <a:gd name="T13" fmla="*/ 0 60000 65536"/>
                  <a:gd name="T14" fmla="*/ 0 60000 65536"/>
                  <a:gd name="T15" fmla="*/ 0 w 1"/>
                  <a:gd name="T16" fmla="*/ 0 h 42"/>
                  <a:gd name="T17" fmla="*/ 0 w 1"/>
                  <a:gd name="T18" fmla="*/ 42 h 42"/>
                </a:gdLst>
                <a:ahLst/>
                <a:cxnLst>
                  <a:cxn ang="T10">
                    <a:pos x="T0" y="T1"/>
                  </a:cxn>
                  <a:cxn ang="T11">
                    <a:pos x="T2" y="T3"/>
                  </a:cxn>
                  <a:cxn ang="T12">
                    <a:pos x="T4" y="T5"/>
                  </a:cxn>
                  <a:cxn ang="T13">
                    <a:pos x="T6" y="T7"/>
                  </a:cxn>
                  <a:cxn ang="T14">
                    <a:pos x="T8" y="T9"/>
                  </a:cxn>
                </a:cxnLst>
                <a:rect l="T15" t="T16" r="T17" b="T18"/>
                <a:pathLst>
                  <a:path w="1" h="42">
                    <a:moveTo>
                      <a:pt x="0" y="0"/>
                    </a:moveTo>
                    <a:lnTo>
                      <a:pt x="0" y="24"/>
                    </a:lnTo>
                    <a:lnTo>
                      <a:pt x="0" y="41"/>
                    </a:lnTo>
                    <a:lnTo>
                      <a:pt x="0" y="24"/>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33" name="Freeform 114"/>
              <p:cNvSpPr>
                <a:spLocks/>
              </p:cNvSpPr>
              <p:nvPr/>
            </p:nvSpPr>
            <p:spPr bwMode="auto">
              <a:xfrm>
                <a:off x="1124" y="1919"/>
                <a:ext cx="28" cy="82"/>
              </a:xfrm>
              <a:custGeom>
                <a:avLst/>
                <a:gdLst>
                  <a:gd name="T0" fmla="*/ 0 w 44"/>
                  <a:gd name="T1" fmla="*/ 0 h 94"/>
                  <a:gd name="T2" fmla="*/ 3 w 44"/>
                  <a:gd name="T3" fmla="*/ 16 h 94"/>
                  <a:gd name="T4" fmla="*/ 6 w 44"/>
                  <a:gd name="T5" fmla="*/ 24 h 94"/>
                  <a:gd name="T6" fmla="*/ 9 w 44"/>
                  <a:gd name="T7" fmla="*/ 38 h 94"/>
                  <a:gd name="T8" fmla="*/ 16 w 44"/>
                  <a:gd name="T9" fmla="*/ 54 h 94"/>
                  <a:gd name="T10" fmla="*/ 22 w 44"/>
                  <a:gd name="T11" fmla="*/ 65 h 94"/>
                  <a:gd name="T12" fmla="*/ 24 w 44"/>
                  <a:gd name="T13" fmla="*/ 73 h 94"/>
                  <a:gd name="T14" fmla="*/ 27 w 44"/>
                  <a:gd name="T15" fmla="*/ 81 h 94"/>
                  <a:gd name="T16" fmla="*/ 24 w 44"/>
                  <a:gd name="T17" fmla="*/ 62 h 94"/>
                  <a:gd name="T18" fmla="*/ 18 w 44"/>
                  <a:gd name="T19" fmla="*/ 50 h 94"/>
                  <a:gd name="T20" fmla="*/ 13 w 44"/>
                  <a:gd name="T21" fmla="*/ 38 h 94"/>
                  <a:gd name="T22" fmla="*/ 9 w 44"/>
                  <a:gd name="T23" fmla="*/ 24 h 94"/>
                  <a:gd name="T24" fmla="*/ 6 w 44"/>
                  <a:gd name="T25" fmla="*/ 19 h 94"/>
                  <a:gd name="T26" fmla="*/ 0 w 44"/>
                  <a:gd name="T27" fmla="*/ 0 h 9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94"/>
                  <a:gd name="T44" fmla="*/ 44 w 44"/>
                  <a:gd name="T45" fmla="*/ 94 h 9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94">
                    <a:moveTo>
                      <a:pt x="0" y="0"/>
                    </a:moveTo>
                    <a:lnTo>
                      <a:pt x="5" y="18"/>
                    </a:lnTo>
                    <a:lnTo>
                      <a:pt x="9" y="27"/>
                    </a:lnTo>
                    <a:lnTo>
                      <a:pt x="14" y="44"/>
                    </a:lnTo>
                    <a:lnTo>
                      <a:pt x="25" y="62"/>
                    </a:lnTo>
                    <a:lnTo>
                      <a:pt x="34" y="75"/>
                    </a:lnTo>
                    <a:lnTo>
                      <a:pt x="38" y="84"/>
                    </a:lnTo>
                    <a:lnTo>
                      <a:pt x="43" y="93"/>
                    </a:lnTo>
                    <a:lnTo>
                      <a:pt x="38" y="71"/>
                    </a:lnTo>
                    <a:lnTo>
                      <a:pt x="29" y="57"/>
                    </a:lnTo>
                    <a:lnTo>
                      <a:pt x="20" y="44"/>
                    </a:lnTo>
                    <a:lnTo>
                      <a:pt x="14" y="27"/>
                    </a:lnTo>
                    <a:lnTo>
                      <a:pt x="9" y="22"/>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34" name="Freeform 115"/>
              <p:cNvSpPr>
                <a:spLocks/>
              </p:cNvSpPr>
              <p:nvPr/>
            </p:nvSpPr>
            <p:spPr bwMode="auto">
              <a:xfrm>
                <a:off x="1124" y="1902"/>
                <a:ext cx="28" cy="69"/>
              </a:xfrm>
              <a:custGeom>
                <a:avLst/>
                <a:gdLst>
                  <a:gd name="T0" fmla="*/ 0 w 44"/>
                  <a:gd name="T1" fmla="*/ 0 h 79"/>
                  <a:gd name="T2" fmla="*/ 0 w 44"/>
                  <a:gd name="T3" fmla="*/ 11 h 79"/>
                  <a:gd name="T4" fmla="*/ 6 w 44"/>
                  <a:gd name="T5" fmla="*/ 26 h 79"/>
                  <a:gd name="T6" fmla="*/ 16 w 44"/>
                  <a:gd name="T7" fmla="*/ 38 h 79"/>
                  <a:gd name="T8" fmla="*/ 16 w 44"/>
                  <a:gd name="T9" fmla="*/ 45 h 79"/>
                  <a:gd name="T10" fmla="*/ 18 w 44"/>
                  <a:gd name="T11" fmla="*/ 52 h 79"/>
                  <a:gd name="T12" fmla="*/ 27 w 44"/>
                  <a:gd name="T13" fmla="*/ 68 h 79"/>
                  <a:gd name="T14" fmla="*/ 22 w 44"/>
                  <a:gd name="T15" fmla="*/ 57 h 79"/>
                  <a:gd name="T16" fmla="*/ 22 w 44"/>
                  <a:gd name="T17" fmla="*/ 34 h 79"/>
                  <a:gd name="T18" fmla="*/ 9 w 44"/>
                  <a:gd name="T19" fmla="*/ 23 h 79"/>
                  <a:gd name="T20" fmla="*/ 0 w 44"/>
                  <a:gd name="T21" fmla="*/ 7 h 79"/>
                  <a:gd name="T22" fmla="*/ 0 w 44"/>
                  <a:gd name="T23" fmla="*/ 0 h 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4"/>
                  <a:gd name="T37" fmla="*/ 0 h 79"/>
                  <a:gd name="T38" fmla="*/ 44 w 44"/>
                  <a:gd name="T39" fmla="*/ 79 h 7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4" h="79">
                    <a:moveTo>
                      <a:pt x="0" y="0"/>
                    </a:moveTo>
                    <a:lnTo>
                      <a:pt x="0" y="13"/>
                    </a:lnTo>
                    <a:lnTo>
                      <a:pt x="9" y="30"/>
                    </a:lnTo>
                    <a:lnTo>
                      <a:pt x="25" y="44"/>
                    </a:lnTo>
                    <a:lnTo>
                      <a:pt x="25" y="52"/>
                    </a:lnTo>
                    <a:lnTo>
                      <a:pt x="29" y="60"/>
                    </a:lnTo>
                    <a:lnTo>
                      <a:pt x="43" y="78"/>
                    </a:lnTo>
                    <a:lnTo>
                      <a:pt x="34" y="65"/>
                    </a:lnTo>
                    <a:lnTo>
                      <a:pt x="34" y="39"/>
                    </a:lnTo>
                    <a:lnTo>
                      <a:pt x="14" y="26"/>
                    </a:lnTo>
                    <a:lnTo>
                      <a:pt x="0" y="8"/>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35" name="Freeform 116"/>
              <p:cNvSpPr>
                <a:spLocks/>
              </p:cNvSpPr>
              <p:nvPr/>
            </p:nvSpPr>
            <p:spPr bwMode="auto">
              <a:xfrm>
                <a:off x="1124" y="1881"/>
                <a:ext cx="10" cy="36"/>
              </a:xfrm>
              <a:custGeom>
                <a:avLst/>
                <a:gdLst>
                  <a:gd name="T0" fmla="*/ 0 w 15"/>
                  <a:gd name="T1" fmla="*/ 0 h 42"/>
                  <a:gd name="T2" fmla="*/ 3 w 15"/>
                  <a:gd name="T3" fmla="*/ 15 h 42"/>
                  <a:gd name="T4" fmla="*/ 7 w 15"/>
                  <a:gd name="T5" fmla="*/ 32 h 42"/>
                  <a:gd name="T6" fmla="*/ 9 w 15"/>
                  <a:gd name="T7" fmla="*/ 35 h 42"/>
                  <a:gd name="T8" fmla="*/ 7 w 15"/>
                  <a:gd name="T9" fmla="*/ 18 h 42"/>
                  <a:gd name="T10" fmla="*/ 0 w 15"/>
                  <a:gd name="T11" fmla="*/ 0 h 42"/>
                  <a:gd name="T12" fmla="*/ 0 60000 65536"/>
                  <a:gd name="T13" fmla="*/ 0 60000 65536"/>
                  <a:gd name="T14" fmla="*/ 0 60000 65536"/>
                  <a:gd name="T15" fmla="*/ 0 60000 65536"/>
                  <a:gd name="T16" fmla="*/ 0 60000 65536"/>
                  <a:gd name="T17" fmla="*/ 0 60000 65536"/>
                  <a:gd name="T18" fmla="*/ 0 w 15"/>
                  <a:gd name="T19" fmla="*/ 0 h 42"/>
                  <a:gd name="T20" fmla="*/ 15 w 15"/>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15" h="42">
                    <a:moveTo>
                      <a:pt x="0" y="0"/>
                    </a:moveTo>
                    <a:lnTo>
                      <a:pt x="4" y="17"/>
                    </a:lnTo>
                    <a:lnTo>
                      <a:pt x="10" y="37"/>
                    </a:lnTo>
                    <a:lnTo>
                      <a:pt x="14" y="41"/>
                    </a:lnTo>
                    <a:lnTo>
                      <a:pt x="10" y="21"/>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36" name="Freeform 117"/>
              <p:cNvSpPr>
                <a:spLocks/>
              </p:cNvSpPr>
              <p:nvPr/>
            </p:nvSpPr>
            <p:spPr bwMode="auto">
              <a:xfrm>
                <a:off x="1132" y="1877"/>
                <a:ext cx="20" cy="72"/>
              </a:xfrm>
              <a:custGeom>
                <a:avLst/>
                <a:gdLst>
                  <a:gd name="T0" fmla="*/ 0 w 32"/>
                  <a:gd name="T1" fmla="*/ 0 h 83"/>
                  <a:gd name="T2" fmla="*/ 3 w 32"/>
                  <a:gd name="T3" fmla="*/ 15 h 83"/>
                  <a:gd name="T4" fmla="*/ 6 w 32"/>
                  <a:gd name="T5" fmla="*/ 29 h 83"/>
                  <a:gd name="T6" fmla="*/ 9 w 32"/>
                  <a:gd name="T7" fmla="*/ 49 h 83"/>
                  <a:gd name="T8" fmla="*/ 17 w 32"/>
                  <a:gd name="T9" fmla="*/ 56 h 83"/>
                  <a:gd name="T10" fmla="*/ 19 w 32"/>
                  <a:gd name="T11" fmla="*/ 71 h 83"/>
                  <a:gd name="T12" fmla="*/ 17 w 32"/>
                  <a:gd name="T13" fmla="*/ 49 h 83"/>
                  <a:gd name="T14" fmla="*/ 11 w 32"/>
                  <a:gd name="T15" fmla="*/ 37 h 83"/>
                  <a:gd name="T16" fmla="*/ 6 w 32"/>
                  <a:gd name="T17" fmla="*/ 15 h 83"/>
                  <a:gd name="T18" fmla="*/ 0 w 32"/>
                  <a:gd name="T19" fmla="*/ 0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83"/>
                  <a:gd name="T32" fmla="*/ 32 w 32"/>
                  <a:gd name="T33" fmla="*/ 83 h 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83">
                    <a:moveTo>
                      <a:pt x="0" y="0"/>
                    </a:moveTo>
                    <a:lnTo>
                      <a:pt x="4" y="17"/>
                    </a:lnTo>
                    <a:lnTo>
                      <a:pt x="10" y="34"/>
                    </a:lnTo>
                    <a:lnTo>
                      <a:pt x="14" y="56"/>
                    </a:lnTo>
                    <a:lnTo>
                      <a:pt x="27" y="65"/>
                    </a:lnTo>
                    <a:lnTo>
                      <a:pt x="31" y="82"/>
                    </a:lnTo>
                    <a:lnTo>
                      <a:pt x="27" y="56"/>
                    </a:lnTo>
                    <a:lnTo>
                      <a:pt x="18" y="43"/>
                    </a:lnTo>
                    <a:lnTo>
                      <a:pt x="10" y="17"/>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37" name="Freeform 118"/>
              <p:cNvSpPr>
                <a:spLocks/>
              </p:cNvSpPr>
              <p:nvPr/>
            </p:nvSpPr>
            <p:spPr bwMode="auto">
              <a:xfrm>
                <a:off x="1144" y="1881"/>
                <a:ext cx="25" cy="95"/>
              </a:xfrm>
              <a:custGeom>
                <a:avLst/>
                <a:gdLst>
                  <a:gd name="T0" fmla="*/ 0 w 39"/>
                  <a:gd name="T1" fmla="*/ 0 h 110"/>
                  <a:gd name="T2" fmla="*/ 3 w 39"/>
                  <a:gd name="T3" fmla="*/ 20 h 110"/>
                  <a:gd name="T4" fmla="*/ 10 w 39"/>
                  <a:gd name="T5" fmla="*/ 31 h 110"/>
                  <a:gd name="T6" fmla="*/ 15 w 39"/>
                  <a:gd name="T7" fmla="*/ 54 h 110"/>
                  <a:gd name="T8" fmla="*/ 15 w 39"/>
                  <a:gd name="T9" fmla="*/ 79 h 110"/>
                  <a:gd name="T10" fmla="*/ 24 w 39"/>
                  <a:gd name="T11" fmla="*/ 94 h 110"/>
                  <a:gd name="T12" fmla="*/ 22 w 39"/>
                  <a:gd name="T13" fmla="*/ 79 h 110"/>
                  <a:gd name="T14" fmla="*/ 22 w 39"/>
                  <a:gd name="T15" fmla="*/ 59 h 110"/>
                  <a:gd name="T16" fmla="*/ 19 w 39"/>
                  <a:gd name="T17" fmla="*/ 44 h 110"/>
                  <a:gd name="T18" fmla="*/ 10 w 39"/>
                  <a:gd name="T19" fmla="*/ 27 h 110"/>
                  <a:gd name="T20" fmla="*/ 6 w 39"/>
                  <a:gd name="T21" fmla="*/ 12 h 110"/>
                  <a:gd name="T22" fmla="*/ 0 w 39"/>
                  <a:gd name="T23" fmla="*/ 0 h 1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
                  <a:gd name="T37" fmla="*/ 0 h 110"/>
                  <a:gd name="T38" fmla="*/ 39 w 39"/>
                  <a:gd name="T39" fmla="*/ 110 h 1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 h="110">
                    <a:moveTo>
                      <a:pt x="0" y="0"/>
                    </a:moveTo>
                    <a:lnTo>
                      <a:pt x="5" y="23"/>
                    </a:lnTo>
                    <a:lnTo>
                      <a:pt x="15" y="36"/>
                    </a:lnTo>
                    <a:lnTo>
                      <a:pt x="24" y="63"/>
                    </a:lnTo>
                    <a:lnTo>
                      <a:pt x="24" y="91"/>
                    </a:lnTo>
                    <a:lnTo>
                      <a:pt x="38" y="109"/>
                    </a:lnTo>
                    <a:lnTo>
                      <a:pt x="34" y="91"/>
                    </a:lnTo>
                    <a:lnTo>
                      <a:pt x="34" y="68"/>
                    </a:lnTo>
                    <a:lnTo>
                      <a:pt x="29" y="51"/>
                    </a:lnTo>
                    <a:lnTo>
                      <a:pt x="15" y="31"/>
                    </a:lnTo>
                    <a:lnTo>
                      <a:pt x="10" y="14"/>
                    </a:lnTo>
                    <a:lnTo>
                      <a:pt x="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38" name="Freeform 119"/>
              <p:cNvSpPr>
                <a:spLocks/>
              </p:cNvSpPr>
              <p:nvPr/>
            </p:nvSpPr>
            <p:spPr bwMode="auto">
              <a:xfrm>
                <a:off x="1159" y="1977"/>
                <a:ext cx="13" cy="40"/>
              </a:xfrm>
              <a:custGeom>
                <a:avLst/>
                <a:gdLst>
                  <a:gd name="T0" fmla="*/ 0 w 20"/>
                  <a:gd name="T1" fmla="*/ 11 h 46"/>
                  <a:gd name="T2" fmla="*/ 5 w 20"/>
                  <a:gd name="T3" fmla="*/ 22 h 46"/>
                  <a:gd name="T4" fmla="*/ 7 w 20"/>
                  <a:gd name="T5" fmla="*/ 32 h 46"/>
                  <a:gd name="T6" fmla="*/ 12 w 20"/>
                  <a:gd name="T7" fmla="*/ 39 h 46"/>
                  <a:gd name="T8" fmla="*/ 7 w 20"/>
                  <a:gd name="T9" fmla="*/ 22 h 46"/>
                  <a:gd name="T10" fmla="*/ 3 w 20"/>
                  <a:gd name="T11" fmla="*/ 0 h 46"/>
                  <a:gd name="T12" fmla="*/ 0 w 20"/>
                  <a:gd name="T13" fmla="*/ 11 h 46"/>
                  <a:gd name="T14" fmla="*/ 0 60000 65536"/>
                  <a:gd name="T15" fmla="*/ 0 60000 65536"/>
                  <a:gd name="T16" fmla="*/ 0 60000 65536"/>
                  <a:gd name="T17" fmla="*/ 0 60000 65536"/>
                  <a:gd name="T18" fmla="*/ 0 60000 65536"/>
                  <a:gd name="T19" fmla="*/ 0 60000 65536"/>
                  <a:gd name="T20" fmla="*/ 0 60000 65536"/>
                  <a:gd name="T21" fmla="*/ 0 w 20"/>
                  <a:gd name="T22" fmla="*/ 0 h 46"/>
                  <a:gd name="T23" fmla="*/ 20 w 20"/>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46">
                    <a:moveTo>
                      <a:pt x="0" y="13"/>
                    </a:moveTo>
                    <a:lnTo>
                      <a:pt x="8" y="25"/>
                    </a:lnTo>
                    <a:lnTo>
                      <a:pt x="11" y="37"/>
                    </a:lnTo>
                    <a:lnTo>
                      <a:pt x="19" y="45"/>
                    </a:lnTo>
                    <a:lnTo>
                      <a:pt x="11" y="25"/>
                    </a:lnTo>
                    <a:lnTo>
                      <a:pt x="4" y="0"/>
                    </a:lnTo>
                    <a:lnTo>
                      <a:pt x="0" y="13"/>
                    </a:lnTo>
                  </a:path>
                </a:pathLst>
              </a:custGeom>
              <a:solidFill>
                <a:srgbClr val="402000"/>
              </a:solidFill>
              <a:ln w="12700" cap="rnd">
                <a:noFill/>
                <a:round/>
                <a:headEnd/>
                <a:tailEnd/>
              </a:ln>
            </p:spPr>
            <p:txBody>
              <a:bodyPr>
                <a:prstTxWarp prst="textNoShape">
                  <a:avLst/>
                </a:prstTxWarp>
              </a:bodyPr>
              <a:lstStyle/>
              <a:p>
                <a:endParaRPr lang="en-US"/>
              </a:p>
            </p:txBody>
          </p:sp>
          <p:sp>
            <p:nvSpPr>
              <p:cNvPr id="139" name="Freeform 120"/>
              <p:cNvSpPr>
                <a:spLocks/>
              </p:cNvSpPr>
              <p:nvPr/>
            </p:nvSpPr>
            <p:spPr bwMode="auto">
              <a:xfrm>
                <a:off x="1234" y="1960"/>
                <a:ext cx="20" cy="28"/>
              </a:xfrm>
              <a:custGeom>
                <a:avLst/>
                <a:gdLst>
                  <a:gd name="T0" fmla="*/ 0 w 32"/>
                  <a:gd name="T1" fmla="*/ 27 h 32"/>
                  <a:gd name="T2" fmla="*/ 3 w 32"/>
                  <a:gd name="T3" fmla="*/ 21 h 32"/>
                  <a:gd name="T4" fmla="*/ 9 w 32"/>
                  <a:gd name="T5" fmla="*/ 14 h 32"/>
                  <a:gd name="T6" fmla="*/ 14 w 32"/>
                  <a:gd name="T7" fmla="*/ 10 h 32"/>
                  <a:gd name="T8" fmla="*/ 19 w 32"/>
                  <a:gd name="T9" fmla="*/ 7 h 32"/>
                  <a:gd name="T10" fmla="*/ 19 w 32"/>
                  <a:gd name="T11" fmla="*/ 0 h 32"/>
                  <a:gd name="T12" fmla="*/ 14 w 32"/>
                  <a:gd name="T13" fmla="*/ 4 h 32"/>
                  <a:gd name="T14" fmla="*/ 9 w 32"/>
                  <a:gd name="T15" fmla="*/ 7 h 32"/>
                  <a:gd name="T16" fmla="*/ 6 w 32"/>
                  <a:gd name="T17" fmla="*/ 14 h 32"/>
                  <a:gd name="T18" fmla="*/ 0 w 32"/>
                  <a:gd name="T19" fmla="*/ 27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32"/>
                  <a:gd name="T32" fmla="*/ 32 w 32"/>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32">
                    <a:moveTo>
                      <a:pt x="0" y="31"/>
                    </a:moveTo>
                    <a:lnTo>
                      <a:pt x="4" y="24"/>
                    </a:lnTo>
                    <a:lnTo>
                      <a:pt x="14" y="16"/>
                    </a:lnTo>
                    <a:lnTo>
                      <a:pt x="23" y="11"/>
                    </a:lnTo>
                    <a:lnTo>
                      <a:pt x="31" y="8"/>
                    </a:lnTo>
                    <a:lnTo>
                      <a:pt x="31" y="0"/>
                    </a:lnTo>
                    <a:lnTo>
                      <a:pt x="23" y="4"/>
                    </a:lnTo>
                    <a:lnTo>
                      <a:pt x="14" y="8"/>
                    </a:lnTo>
                    <a:lnTo>
                      <a:pt x="10" y="16"/>
                    </a:lnTo>
                    <a:lnTo>
                      <a:pt x="0" y="31"/>
                    </a:lnTo>
                  </a:path>
                </a:pathLst>
              </a:custGeom>
              <a:solidFill>
                <a:srgbClr val="402000"/>
              </a:solidFill>
              <a:ln w="12700" cap="rnd">
                <a:noFill/>
                <a:round/>
                <a:headEnd/>
                <a:tailEnd/>
              </a:ln>
            </p:spPr>
            <p:txBody>
              <a:bodyPr>
                <a:prstTxWarp prst="textNoShape">
                  <a:avLst/>
                </a:prstTxWarp>
              </a:bodyPr>
              <a:lstStyle/>
              <a:p>
                <a:endParaRPr lang="en-US"/>
              </a:p>
            </p:txBody>
          </p:sp>
          <p:sp>
            <p:nvSpPr>
              <p:cNvPr id="140" name="Freeform 121"/>
              <p:cNvSpPr>
                <a:spLocks/>
              </p:cNvSpPr>
              <p:nvPr/>
            </p:nvSpPr>
            <p:spPr bwMode="auto">
              <a:xfrm>
                <a:off x="1238" y="1942"/>
                <a:ext cx="16" cy="29"/>
              </a:xfrm>
              <a:custGeom>
                <a:avLst/>
                <a:gdLst>
                  <a:gd name="T0" fmla="*/ 0 w 26"/>
                  <a:gd name="T1" fmla="*/ 28 h 33"/>
                  <a:gd name="T2" fmla="*/ 3 w 26"/>
                  <a:gd name="T3" fmla="*/ 18 h 33"/>
                  <a:gd name="T4" fmla="*/ 8 w 26"/>
                  <a:gd name="T5" fmla="*/ 11 h 33"/>
                  <a:gd name="T6" fmla="*/ 13 w 26"/>
                  <a:gd name="T7" fmla="*/ 7 h 33"/>
                  <a:gd name="T8" fmla="*/ 15 w 26"/>
                  <a:gd name="T9" fmla="*/ 0 h 33"/>
                  <a:gd name="T10" fmla="*/ 10 w 26"/>
                  <a:gd name="T11" fmla="*/ 4 h 33"/>
                  <a:gd name="T12" fmla="*/ 3 w 26"/>
                  <a:gd name="T13" fmla="*/ 14 h 33"/>
                  <a:gd name="T14" fmla="*/ 0 w 26"/>
                  <a:gd name="T15" fmla="*/ 28 h 33"/>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33"/>
                  <a:gd name="T26" fmla="*/ 26 w 26"/>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33">
                    <a:moveTo>
                      <a:pt x="0" y="32"/>
                    </a:moveTo>
                    <a:lnTo>
                      <a:pt x="5" y="20"/>
                    </a:lnTo>
                    <a:lnTo>
                      <a:pt x="13" y="12"/>
                    </a:lnTo>
                    <a:lnTo>
                      <a:pt x="21" y="8"/>
                    </a:lnTo>
                    <a:lnTo>
                      <a:pt x="25" y="0"/>
                    </a:lnTo>
                    <a:lnTo>
                      <a:pt x="17" y="4"/>
                    </a:lnTo>
                    <a:lnTo>
                      <a:pt x="5" y="16"/>
                    </a:lnTo>
                    <a:lnTo>
                      <a:pt x="0" y="32"/>
                    </a:lnTo>
                  </a:path>
                </a:pathLst>
              </a:custGeom>
              <a:solidFill>
                <a:srgbClr val="402000"/>
              </a:solidFill>
              <a:ln w="12700" cap="rnd">
                <a:noFill/>
                <a:round/>
                <a:headEnd/>
                <a:tailEnd/>
              </a:ln>
            </p:spPr>
            <p:txBody>
              <a:bodyPr>
                <a:prstTxWarp prst="textNoShape">
                  <a:avLst/>
                </a:prstTxWarp>
              </a:bodyPr>
              <a:lstStyle/>
              <a:p>
                <a:endParaRPr lang="en-US"/>
              </a:p>
            </p:txBody>
          </p:sp>
          <p:sp>
            <p:nvSpPr>
              <p:cNvPr id="141" name="Freeform 122"/>
              <p:cNvSpPr>
                <a:spLocks/>
              </p:cNvSpPr>
              <p:nvPr/>
            </p:nvSpPr>
            <p:spPr bwMode="auto">
              <a:xfrm>
                <a:off x="1246" y="1915"/>
                <a:ext cx="16" cy="31"/>
              </a:xfrm>
              <a:custGeom>
                <a:avLst/>
                <a:gdLst>
                  <a:gd name="T0" fmla="*/ 0 w 25"/>
                  <a:gd name="T1" fmla="*/ 30 h 36"/>
                  <a:gd name="T2" fmla="*/ 8 w 25"/>
                  <a:gd name="T3" fmla="*/ 20 h 36"/>
                  <a:gd name="T4" fmla="*/ 13 w 25"/>
                  <a:gd name="T5" fmla="*/ 10 h 36"/>
                  <a:gd name="T6" fmla="*/ 15 w 25"/>
                  <a:gd name="T7" fmla="*/ 0 h 36"/>
                  <a:gd name="T8" fmla="*/ 10 w 25"/>
                  <a:gd name="T9" fmla="*/ 7 h 36"/>
                  <a:gd name="T10" fmla="*/ 5 w 25"/>
                  <a:gd name="T11" fmla="*/ 17 h 36"/>
                  <a:gd name="T12" fmla="*/ 0 w 25"/>
                  <a:gd name="T13" fmla="*/ 30 h 36"/>
                  <a:gd name="T14" fmla="*/ 0 60000 65536"/>
                  <a:gd name="T15" fmla="*/ 0 60000 65536"/>
                  <a:gd name="T16" fmla="*/ 0 60000 65536"/>
                  <a:gd name="T17" fmla="*/ 0 60000 65536"/>
                  <a:gd name="T18" fmla="*/ 0 60000 65536"/>
                  <a:gd name="T19" fmla="*/ 0 60000 65536"/>
                  <a:gd name="T20" fmla="*/ 0 60000 65536"/>
                  <a:gd name="T21" fmla="*/ 0 w 25"/>
                  <a:gd name="T22" fmla="*/ 0 h 36"/>
                  <a:gd name="T23" fmla="*/ 25 w 25"/>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6">
                    <a:moveTo>
                      <a:pt x="0" y="35"/>
                    </a:moveTo>
                    <a:lnTo>
                      <a:pt x="12" y="23"/>
                    </a:lnTo>
                    <a:lnTo>
                      <a:pt x="20" y="12"/>
                    </a:lnTo>
                    <a:lnTo>
                      <a:pt x="24" y="0"/>
                    </a:lnTo>
                    <a:lnTo>
                      <a:pt x="16" y="8"/>
                    </a:lnTo>
                    <a:lnTo>
                      <a:pt x="8" y="20"/>
                    </a:lnTo>
                    <a:lnTo>
                      <a:pt x="0" y="35"/>
                    </a:lnTo>
                  </a:path>
                </a:pathLst>
              </a:custGeom>
              <a:solidFill>
                <a:srgbClr val="402000"/>
              </a:solidFill>
              <a:ln w="12700" cap="rnd">
                <a:noFill/>
                <a:round/>
                <a:headEnd/>
                <a:tailEnd/>
              </a:ln>
            </p:spPr>
            <p:txBody>
              <a:bodyPr>
                <a:prstTxWarp prst="textNoShape">
                  <a:avLst/>
                </a:prstTxWarp>
              </a:bodyPr>
              <a:lstStyle/>
              <a:p>
                <a:endParaRPr lang="en-US"/>
              </a:p>
            </p:txBody>
          </p:sp>
          <p:sp>
            <p:nvSpPr>
              <p:cNvPr id="142" name="Freeform 123"/>
              <p:cNvSpPr>
                <a:spLocks/>
              </p:cNvSpPr>
              <p:nvPr/>
            </p:nvSpPr>
            <p:spPr bwMode="auto">
              <a:xfrm>
                <a:off x="1246" y="1877"/>
                <a:ext cx="27" cy="56"/>
              </a:xfrm>
              <a:custGeom>
                <a:avLst/>
                <a:gdLst>
                  <a:gd name="T0" fmla="*/ 0 w 43"/>
                  <a:gd name="T1" fmla="*/ 55 h 64"/>
                  <a:gd name="T2" fmla="*/ 6 w 43"/>
                  <a:gd name="T3" fmla="*/ 45 h 64"/>
                  <a:gd name="T4" fmla="*/ 12 w 43"/>
                  <a:gd name="T5" fmla="*/ 32 h 64"/>
                  <a:gd name="T6" fmla="*/ 18 w 43"/>
                  <a:gd name="T7" fmla="*/ 18 h 64"/>
                  <a:gd name="T8" fmla="*/ 21 w 43"/>
                  <a:gd name="T9" fmla="*/ 11 h 64"/>
                  <a:gd name="T10" fmla="*/ 26 w 43"/>
                  <a:gd name="T11" fmla="*/ 0 h 64"/>
                  <a:gd name="T12" fmla="*/ 21 w 43"/>
                  <a:gd name="T13" fmla="*/ 4 h 64"/>
                  <a:gd name="T14" fmla="*/ 14 w 43"/>
                  <a:gd name="T15" fmla="*/ 18 h 64"/>
                  <a:gd name="T16" fmla="*/ 6 w 43"/>
                  <a:gd name="T17" fmla="*/ 37 h 64"/>
                  <a:gd name="T18" fmla="*/ 0 w 43"/>
                  <a:gd name="T19" fmla="*/ 55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64"/>
                  <a:gd name="T32" fmla="*/ 43 w 43"/>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64">
                    <a:moveTo>
                      <a:pt x="0" y="63"/>
                    </a:moveTo>
                    <a:lnTo>
                      <a:pt x="9" y="51"/>
                    </a:lnTo>
                    <a:lnTo>
                      <a:pt x="19" y="37"/>
                    </a:lnTo>
                    <a:lnTo>
                      <a:pt x="28" y="21"/>
                    </a:lnTo>
                    <a:lnTo>
                      <a:pt x="33" y="12"/>
                    </a:lnTo>
                    <a:lnTo>
                      <a:pt x="42" y="0"/>
                    </a:lnTo>
                    <a:lnTo>
                      <a:pt x="33" y="4"/>
                    </a:lnTo>
                    <a:lnTo>
                      <a:pt x="23" y="21"/>
                    </a:lnTo>
                    <a:lnTo>
                      <a:pt x="9" y="42"/>
                    </a:lnTo>
                    <a:lnTo>
                      <a:pt x="0" y="63"/>
                    </a:lnTo>
                  </a:path>
                </a:pathLst>
              </a:custGeom>
              <a:solidFill>
                <a:srgbClr val="402000"/>
              </a:solidFill>
              <a:ln w="12700" cap="rnd">
                <a:noFill/>
                <a:round/>
                <a:headEnd/>
                <a:tailEnd/>
              </a:ln>
            </p:spPr>
            <p:txBody>
              <a:bodyPr>
                <a:prstTxWarp prst="textNoShape">
                  <a:avLst/>
                </a:prstTxWarp>
              </a:bodyPr>
              <a:lstStyle/>
              <a:p>
                <a:endParaRPr lang="en-US"/>
              </a:p>
            </p:txBody>
          </p:sp>
          <p:sp>
            <p:nvSpPr>
              <p:cNvPr id="143" name="Freeform 124"/>
              <p:cNvSpPr>
                <a:spLocks/>
              </p:cNvSpPr>
              <p:nvPr/>
            </p:nvSpPr>
            <p:spPr bwMode="auto">
              <a:xfrm>
                <a:off x="1210" y="2032"/>
                <a:ext cx="12" cy="53"/>
              </a:xfrm>
              <a:custGeom>
                <a:avLst/>
                <a:gdLst>
                  <a:gd name="T0" fmla="*/ 0 w 19"/>
                  <a:gd name="T1" fmla="*/ 11 h 61"/>
                  <a:gd name="T2" fmla="*/ 4 w 19"/>
                  <a:gd name="T3" fmla="*/ 18 h 61"/>
                  <a:gd name="T4" fmla="*/ 9 w 19"/>
                  <a:gd name="T5" fmla="*/ 37 h 61"/>
                  <a:gd name="T6" fmla="*/ 11 w 19"/>
                  <a:gd name="T7" fmla="*/ 52 h 61"/>
                  <a:gd name="T8" fmla="*/ 11 w 19"/>
                  <a:gd name="T9" fmla="*/ 25 h 61"/>
                  <a:gd name="T10" fmla="*/ 7 w 19"/>
                  <a:gd name="T11" fmla="*/ 18 h 61"/>
                  <a:gd name="T12" fmla="*/ 7 w 19"/>
                  <a:gd name="T13" fmla="*/ 0 h 61"/>
                  <a:gd name="T14" fmla="*/ 0 w 19"/>
                  <a:gd name="T15" fmla="*/ 11 h 61"/>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61"/>
                  <a:gd name="T26" fmla="*/ 19 w 19"/>
                  <a:gd name="T27" fmla="*/ 61 h 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61">
                    <a:moveTo>
                      <a:pt x="0" y="13"/>
                    </a:moveTo>
                    <a:lnTo>
                      <a:pt x="7" y="21"/>
                    </a:lnTo>
                    <a:lnTo>
                      <a:pt x="15" y="43"/>
                    </a:lnTo>
                    <a:lnTo>
                      <a:pt x="18" y="60"/>
                    </a:lnTo>
                    <a:lnTo>
                      <a:pt x="18" y="29"/>
                    </a:lnTo>
                    <a:lnTo>
                      <a:pt x="11" y="21"/>
                    </a:lnTo>
                    <a:lnTo>
                      <a:pt x="11" y="0"/>
                    </a:lnTo>
                    <a:lnTo>
                      <a:pt x="0" y="13"/>
                    </a:lnTo>
                  </a:path>
                </a:pathLst>
              </a:custGeom>
              <a:solidFill>
                <a:srgbClr val="402000"/>
              </a:solidFill>
              <a:ln w="12700" cap="rnd">
                <a:noFill/>
                <a:round/>
                <a:headEnd/>
                <a:tailEnd/>
              </a:ln>
            </p:spPr>
            <p:txBody>
              <a:bodyPr>
                <a:prstTxWarp prst="textNoShape">
                  <a:avLst/>
                </a:prstTxWarp>
              </a:bodyPr>
              <a:lstStyle/>
              <a:p>
                <a:endParaRPr lang="en-US"/>
              </a:p>
            </p:txBody>
          </p:sp>
          <p:sp>
            <p:nvSpPr>
              <p:cNvPr id="144" name="Freeform 125"/>
              <p:cNvSpPr>
                <a:spLocks/>
              </p:cNvSpPr>
              <p:nvPr/>
            </p:nvSpPr>
            <p:spPr bwMode="auto">
              <a:xfrm>
                <a:off x="1222" y="2018"/>
                <a:ext cx="5" cy="50"/>
              </a:xfrm>
              <a:custGeom>
                <a:avLst/>
                <a:gdLst>
                  <a:gd name="T0" fmla="*/ 1 w 8"/>
                  <a:gd name="T1" fmla="*/ 0 h 57"/>
                  <a:gd name="T2" fmla="*/ 0 w 8"/>
                  <a:gd name="T3" fmla="*/ 8 h 57"/>
                  <a:gd name="T4" fmla="*/ 1 w 8"/>
                  <a:gd name="T5" fmla="*/ 18 h 57"/>
                  <a:gd name="T6" fmla="*/ 3 w 8"/>
                  <a:gd name="T7" fmla="*/ 31 h 57"/>
                  <a:gd name="T8" fmla="*/ 4 w 8"/>
                  <a:gd name="T9" fmla="*/ 49 h 57"/>
                  <a:gd name="T10" fmla="*/ 4 w 8"/>
                  <a:gd name="T11" fmla="*/ 23 h 57"/>
                  <a:gd name="T12" fmla="*/ 3 w 8"/>
                  <a:gd name="T13" fmla="*/ 8 h 57"/>
                  <a:gd name="T14" fmla="*/ 1 w 8"/>
                  <a:gd name="T15" fmla="*/ 0 h 57"/>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7"/>
                  <a:gd name="T26" fmla="*/ 8 w 8"/>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7">
                    <a:moveTo>
                      <a:pt x="2" y="0"/>
                    </a:moveTo>
                    <a:lnTo>
                      <a:pt x="0" y="9"/>
                    </a:lnTo>
                    <a:lnTo>
                      <a:pt x="2" y="21"/>
                    </a:lnTo>
                    <a:lnTo>
                      <a:pt x="5" y="35"/>
                    </a:lnTo>
                    <a:lnTo>
                      <a:pt x="7" y="56"/>
                    </a:lnTo>
                    <a:lnTo>
                      <a:pt x="7" y="26"/>
                    </a:lnTo>
                    <a:lnTo>
                      <a:pt x="5" y="9"/>
                    </a:lnTo>
                    <a:lnTo>
                      <a:pt x="2" y="0"/>
                    </a:lnTo>
                  </a:path>
                </a:pathLst>
              </a:custGeom>
              <a:solidFill>
                <a:srgbClr val="402000"/>
              </a:solidFill>
              <a:ln w="12700" cap="rnd">
                <a:noFill/>
                <a:round/>
                <a:headEnd/>
                <a:tailEnd/>
              </a:ln>
            </p:spPr>
            <p:txBody>
              <a:bodyPr>
                <a:prstTxWarp prst="textNoShape">
                  <a:avLst/>
                </a:prstTxWarp>
              </a:bodyPr>
              <a:lstStyle/>
              <a:p>
                <a:endParaRPr lang="en-US"/>
              </a:p>
            </p:txBody>
          </p:sp>
          <p:sp>
            <p:nvSpPr>
              <p:cNvPr id="145" name="Freeform 126"/>
              <p:cNvSpPr>
                <a:spLocks/>
              </p:cNvSpPr>
              <p:nvPr/>
            </p:nvSpPr>
            <p:spPr bwMode="auto">
              <a:xfrm>
                <a:off x="1229" y="1960"/>
                <a:ext cx="44" cy="79"/>
              </a:xfrm>
              <a:custGeom>
                <a:avLst/>
                <a:gdLst>
                  <a:gd name="T0" fmla="*/ 3 w 69"/>
                  <a:gd name="T1" fmla="*/ 35 h 91"/>
                  <a:gd name="T2" fmla="*/ 0 w 69"/>
                  <a:gd name="T3" fmla="*/ 43 h 91"/>
                  <a:gd name="T4" fmla="*/ 0 w 69"/>
                  <a:gd name="T5" fmla="*/ 50 h 91"/>
                  <a:gd name="T6" fmla="*/ 3 w 69"/>
                  <a:gd name="T7" fmla="*/ 63 h 91"/>
                  <a:gd name="T8" fmla="*/ 3 w 69"/>
                  <a:gd name="T9" fmla="*/ 78 h 91"/>
                  <a:gd name="T10" fmla="*/ 6 w 69"/>
                  <a:gd name="T11" fmla="*/ 55 h 91"/>
                  <a:gd name="T12" fmla="*/ 6 w 69"/>
                  <a:gd name="T13" fmla="*/ 50 h 91"/>
                  <a:gd name="T14" fmla="*/ 17 w 69"/>
                  <a:gd name="T15" fmla="*/ 30 h 91"/>
                  <a:gd name="T16" fmla="*/ 27 w 69"/>
                  <a:gd name="T17" fmla="*/ 20 h 91"/>
                  <a:gd name="T18" fmla="*/ 43 w 69"/>
                  <a:gd name="T19" fmla="*/ 0 h 91"/>
                  <a:gd name="T20" fmla="*/ 30 w 69"/>
                  <a:gd name="T21" fmla="*/ 11 h 91"/>
                  <a:gd name="T22" fmla="*/ 17 w 69"/>
                  <a:gd name="T23" fmla="*/ 23 h 91"/>
                  <a:gd name="T24" fmla="*/ 3 w 69"/>
                  <a:gd name="T25" fmla="*/ 35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9"/>
                  <a:gd name="T40" fmla="*/ 0 h 91"/>
                  <a:gd name="T41" fmla="*/ 69 w 69"/>
                  <a:gd name="T42" fmla="*/ 91 h 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9" h="91">
                    <a:moveTo>
                      <a:pt x="5" y="40"/>
                    </a:moveTo>
                    <a:lnTo>
                      <a:pt x="0" y="50"/>
                    </a:lnTo>
                    <a:lnTo>
                      <a:pt x="0" y="58"/>
                    </a:lnTo>
                    <a:lnTo>
                      <a:pt x="5" y="72"/>
                    </a:lnTo>
                    <a:lnTo>
                      <a:pt x="5" y="90"/>
                    </a:lnTo>
                    <a:lnTo>
                      <a:pt x="10" y="63"/>
                    </a:lnTo>
                    <a:lnTo>
                      <a:pt x="10" y="58"/>
                    </a:lnTo>
                    <a:lnTo>
                      <a:pt x="27" y="35"/>
                    </a:lnTo>
                    <a:lnTo>
                      <a:pt x="43" y="23"/>
                    </a:lnTo>
                    <a:lnTo>
                      <a:pt x="68" y="0"/>
                    </a:lnTo>
                    <a:lnTo>
                      <a:pt x="47" y="13"/>
                    </a:lnTo>
                    <a:lnTo>
                      <a:pt x="27" y="27"/>
                    </a:lnTo>
                    <a:lnTo>
                      <a:pt x="5" y="40"/>
                    </a:lnTo>
                  </a:path>
                </a:pathLst>
              </a:custGeom>
              <a:solidFill>
                <a:srgbClr val="402000"/>
              </a:solidFill>
              <a:ln w="12700" cap="rnd">
                <a:noFill/>
                <a:round/>
                <a:headEnd/>
                <a:tailEnd/>
              </a:ln>
            </p:spPr>
            <p:txBody>
              <a:bodyPr>
                <a:prstTxWarp prst="textNoShape">
                  <a:avLst/>
                </a:prstTxWarp>
              </a:bodyPr>
              <a:lstStyle/>
              <a:p>
                <a:endParaRPr lang="en-US"/>
              </a:p>
            </p:txBody>
          </p:sp>
          <p:sp>
            <p:nvSpPr>
              <p:cNvPr id="146" name="Freeform 127"/>
              <p:cNvSpPr>
                <a:spLocks/>
              </p:cNvSpPr>
              <p:nvPr/>
            </p:nvSpPr>
            <p:spPr bwMode="auto">
              <a:xfrm>
                <a:off x="1238" y="1994"/>
                <a:ext cx="13" cy="91"/>
              </a:xfrm>
              <a:custGeom>
                <a:avLst/>
                <a:gdLst>
                  <a:gd name="T0" fmla="*/ 12 w 21"/>
                  <a:gd name="T1" fmla="*/ 0 h 105"/>
                  <a:gd name="T2" fmla="*/ 6 w 21"/>
                  <a:gd name="T3" fmla="*/ 12 h 105"/>
                  <a:gd name="T4" fmla="*/ 3 w 21"/>
                  <a:gd name="T5" fmla="*/ 23 h 105"/>
                  <a:gd name="T6" fmla="*/ 3 w 21"/>
                  <a:gd name="T7" fmla="*/ 36 h 105"/>
                  <a:gd name="T8" fmla="*/ 0 w 21"/>
                  <a:gd name="T9" fmla="*/ 60 h 105"/>
                  <a:gd name="T10" fmla="*/ 0 w 21"/>
                  <a:gd name="T11" fmla="*/ 70 h 105"/>
                  <a:gd name="T12" fmla="*/ 0 w 21"/>
                  <a:gd name="T13" fmla="*/ 90 h 105"/>
                  <a:gd name="T14" fmla="*/ 3 w 21"/>
                  <a:gd name="T15" fmla="*/ 70 h 105"/>
                  <a:gd name="T16" fmla="*/ 6 w 21"/>
                  <a:gd name="T17" fmla="*/ 51 h 105"/>
                  <a:gd name="T18" fmla="*/ 6 w 21"/>
                  <a:gd name="T19" fmla="*/ 36 h 105"/>
                  <a:gd name="T20" fmla="*/ 6 w 21"/>
                  <a:gd name="T21" fmla="*/ 23 h 105"/>
                  <a:gd name="T22" fmla="*/ 12 w 21"/>
                  <a:gd name="T23" fmla="*/ 0 h 1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
                  <a:gd name="T37" fmla="*/ 0 h 105"/>
                  <a:gd name="T38" fmla="*/ 21 w 21"/>
                  <a:gd name="T39" fmla="*/ 105 h 10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 h="105">
                    <a:moveTo>
                      <a:pt x="20" y="0"/>
                    </a:moveTo>
                    <a:lnTo>
                      <a:pt x="9" y="14"/>
                    </a:lnTo>
                    <a:lnTo>
                      <a:pt x="5" y="27"/>
                    </a:lnTo>
                    <a:lnTo>
                      <a:pt x="5" y="41"/>
                    </a:lnTo>
                    <a:lnTo>
                      <a:pt x="0" y="69"/>
                    </a:lnTo>
                    <a:lnTo>
                      <a:pt x="0" y="81"/>
                    </a:lnTo>
                    <a:lnTo>
                      <a:pt x="0" y="104"/>
                    </a:lnTo>
                    <a:lnTo>
                      <a:pt x="5" y="81"/>
                    </a:lnTo>
                    <a:lnTo>
                      <a:pt x="9" y="59"/>
                    </a:lnTo>
                    <a:lnTo>
                      <a:pt x="9" y="41"/>
                    </a:lnTo>
                    <a:lnTo>
                      <a:pt x="9" y="27"/>
                    </a:lnTo>
                    <a:lnTo>
                      <a:pt x="2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47" name="Freeform 128"/>
              <p:cNvSpPr>
                <a:spLocks/>
              </p:cNvSpPr>
              <p:nvPr/>
            </p:nvSpPr>
            <p:spPr bwMode="auto">
              <a:xfrm>
                <a:off x="1261" y="1923"/>
                <a:ext cx="48" cy="61"/>
              </a:xfrm>
              <a:custGeom>
                <a:avLst/>
                <a:gdLst>
                  <a:gd name="T0" fmla="*/ 47 w 74"/>
                  <a:gd name="T1" fmla="*/ 0 h 70"/>
                  <a:gd name="T2" fmla="*/ 38 w 74"/>
                  <a:gd name="T3" fmla="*/ 7 h 70"/>
                  <a:gd name="T4" fmla="*/ 27 w 74"/>
                  <a:gd name="T5" fmla="*/ 23 h 70"/>
                  <a:gd name="T6" fmla="*/ 17 w 74"/>
                  <a:gd name="T7" fmla="*/ 30 h 70"/>
                  <a:gd name="T8" fmla="*/ 13 w 74"/>
                  <a:gd name="T9" fmla="*/ 42 h 70"/>
                  <a:gd name="T10" fmla="*/ 3 w 74"/>
                  <a:gd name="T11" fmla="*/ 52 h 70"/>
                  <a:gd name="T12" fmla="*/ 0 w 74"/>
                  <a:gd name="T13" fmla="*/ 60 h 70"/>
                  <a:gd name="T14" fmla="*/ 10 w 74"/>
                  <a:gd name="T15" fmla="*/ 52 h 70"/>
                  <a:gd name="T16" fmla="*/ 17 w 74"/>
                  <a:gd name="T17" fmla="*/ 42 h 70"/>
                  <a:gd name="T18" fmla="*/ 23 w 74"/>
                  <a:gd name="T19" fmla="*/ 30 h 70"/>
                  <a:gd name="T20" fmla="*/ 34 w 74"/>
                  <a:gd name="T21" fmla="*/ 15 h 70"/>
                  <a:gd name="T22" fmla="*/ 41 w 74"/>
                  <a:gd name="T23" fmla="*/ 7 h 70"/>
                  <a:gd name="T24" fmla="*/ 47 w 74"/>
                  <a:gd name="T25" fmla="*/ 0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
                  <a:gd name="T40" fmla="*/ 0 h 70"/>
                  <a:gd name="T41" fmla="*/ 74 w 74"/>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 h="70">
                    <a:moveTo>
                      <a:pt x="73" y="0"/>
                    </a:moveTo>
                    <a:lnTo>
                      <a:pt x="58" y="8"/>
                    </a:lnTo>
                    <a:lnTo>
                      <a:pt x="42" y="26"/>
                    </a:lnTo>
                    <a:lnTo>
                      <a:pt x="26" y="34"/>
                    </a:lnTo>
                    <a:lnTo>
                      <a:pt x="20" y="48"/>
                    </a:lnTo>
                    <a:lnTo>
                      <a:pt x="5" y="60"/>
                    </a:lnTo>
                    <a:lnTo>
                      <a:pt x="0" y="69"/>
                    </a:lnTo>
                    <a:lnTo>
                      <a:pt x="15" y="60"/>
                    </a:lnTo>
                    <a:lnTo>
                      <a:pt x="26" y="48"/>
                    </a:lnTo>
                    <a:lnTo>
                      <a:pt x="36" y="34"/>
                    </a:lnTo>
                    <a:lnTo>
                      <a:pt x="53" y="17"/>
                    </a:lnTo>
                    <a:lnTo>
                      <a:pt x="63" y="8"/>
                    </a:lnTo>
                    <a:lnTo>
                      <a:pt x="73" y="0"/>
                    </a:lnTo>
                  </a:path>
                </a:pathLst>
              </a:custGeom>
              <a:solidFill>
                <a:srgbClr val="402000"/>
              </a:solidFill>
              <a:ln w="12700" cap="rnd">
                <a:noFill/>
                <a:round/>
                <a:headEnd/>
                <a:tailEnd/>
              </a:ln>
            </p:spPr>
            <p:txBody>
              <a:bodyPr>
                <a:prstTxWarp prst="textNoShape">
                  <a:avLst/>
                </a:prstTxWarp>
              </a:bodyPr>
              <a:lstStyle/>
              <a:p>
                <a:endParaRPr lang="en-US"/>
              </a:p>
            </p:txBody>
          </p:sp>
          <p:sp>
            <p:nvSpPr>
              <p:cNvPr id="148" name="Freeform 129"/>
              <p:cNvSpPr>
                <a:spLocks/>
              </p:cNvSpPr>
              <p:nvPr/>
            </p:nvSpPr>
            <p:spPr bwMode="auto">
              <a:xfrm>
                <a:off x="1246" y="1960"/>
                <a:ext cx="39" cy="95"/>
              </a:xfrm>
              <a:custGeom>
                <a:avLst/>
                <a:gdLst>
                  <a:gd name="T0" fmla="*/ 38 w 61"/>
                  <a:gd name="T1" fmla="*/ 0 h 110"/>
                  <a:gd name="T2" fmla="*/ 31 w 61"/>
                  <a:gd name="T3" fmla="*/ 11 h 110"/>
                  <a:gd name="T4" fmla="*/ 22 w 61"/>
                  <a:gd name="T5" fmla="*/ 29 h 110"/>
                  <a:gd name="T6" fmla="*/ 12 w 61"/>
                  <a:gd name="T7" fmla="*/ 35 h 110"/>
                  <a:gd name="T8" fmla="*/ 9 w 61"/>
                  <a:gd name="T9" fmla="*/ 43 h 110"/>
                  <a:gd name="T10" fmla="*/ 6 w 61"/>
                  <a:gd name="T11" fmla="*/ 55 h 110"/>
                  <a:gd name="T12" fmla="*/ 6 w 61"/>
                  <a:gd name="T13" fmla="*/ 67 h 110"/>
                  <a:gd name="T14" fmla="*/ 3 w 61"/>
                  <a:gd name="T15" fmla="*/ 79 h 110"/>
                  <a:gd name="T16" fmla="*/ 0 w 61"/>
                  <a:gd name="T17" fmla="*/ 94 h 110"/>
                  <a:gd name="T18" fmla="*/ 6 w 61"/>
                  <a:gd name="T19" fmla="*/ 79 h 110"/>
                  <a:gd name="T20" fmla="*/ 9 w 61"/>
                  <a:gd name="T21" fmla="*/ 59 h 110"/>
                  <a:gd name="T22" fmla="*/ 16 w 61"/>
                  <a:gd name="T23" fmla="*/ 51 h 110"/>
                  <a:gd name="T24" fmla="*/ 19 w 61"/>
                  <a:gd name="T25" fmla="*/ 43 h 110"/>
                  <a:gd name="T26" fmla="*/ 19 w 61"/>
                  <a:gd name="T27" fmla="*/ 35 h 110"/>
                  <a:gd name="T28" fmla="*/ 25 w 61"/>
                  <a:gd name="T29" fmla="*/ 29 h 110"/>
                  <a:gd name="T30" fmla="*/ 35 w 61"/>
                  <a:gd name="T31" fmla="*/ 11 h 110"/>
                  <a:gd name="T32" fmla="*/ 38 w 61"/>
                  <a:gd name="T33" fmla="*/ 0 h 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1"/>
                  <a:gd name="T52" fmla="*/ 0 h 110"/>
                  <a:gd name="T53" fmla="*/ 61 w 61"/>
                  <a:gd name="T54" fmla="*/ 110 h 1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1" h="110">
                    <a:moveTo>
                      <a:pt x="60" y="0"/>
                    </a:moveTo>
                    <a:lnTo>
                      <a:pt x="49" y="13"/>
                    </a:lnTo>
                    <a:lnTo>
                      <a:pt x="34" y="33"/>
                    </a:lnTo>
                    <a:lnTo>
                      <a:pt x="19" y="41"/>
                    </a:lnTo>
                    <a:lnTo>
                      <a:pt x="14" y="50"/>
                    </a:lnTo>
                    <a:lnTo>
                      <a:pt x="10" y="64"/>
                    </a:lnTo>
                    <a:lnTo>
                      <a:pt x="10" y="78"/>
                    </a:lnTo>
                    <a:lnTo>
                      <a:pt x="5" y="91"/>
                    </a:lnTo>
                    <a:lnTo>
                      <a:pt x="0" y="109"/>
                    </a:lnTo>
                    <a:lnTo>
                      <a:pt x="10" y="91"/>
                    </a:lnTo>
                    <a:lnTo>
                      <a:pt x="14" y="68"/>
                    </a:lnTo>
                    <a:lnTo>
                      <a:pt x="25" y="59"/>
                    </a:lnTo>
                    <a:lnTo>
                      <a:pt x="30" y="50"/>
                    </a:lnTo>
                    <a:lnTo>
                      <a:pt x="30" y="41"/>
                    </a:lnTo>
                    <a:lnTo>
                      <a:pt x="39" y="33"/>
                    </a:lnTo>
                    <a:lnTo>
                      <a:pt x="54" y="13"/>
                    </a:lnTo>
                    <a:lnTo>
                      <a:pt x="60" y="0"/>
                    </a:lnTo>
                  </a:path>
                </a:pathLst>
              </a:custGeom>
              <a:solidFill>
                <a:srgbClr val="402000"/>
              </a:solidFill>
              <a:ln w="12700" cap="rnd">
                <a:noFill/>
                <a:round/>
                <a:headEnd/>
                <a:tailEnd/>
              </a:ln>
            </p:spPr>
            <p:txBody>
              <a:bodyPr>
                <a:prstTxWarp prst="textNoShape">
                  <a:avLst/>
                </a:prstTxWarp>
              </a:bodyPr>
              <a:lstStyle/>
              <a:p>
                <a:endParaRPr lang="en-US"/>
              </a:p>
            </p:txBody>
          </p:sp>
          <p:sp>
            <p:nvSpPr>
              <p:cNvPr id="149" name="Freeform 130"/>
              <p:cNvSpPr>
                <a:spLocks/>
              </p:cNvSpPr>
              <p:nvPr/>
            </p:nvSpPr>
            <p:spPr bwMode="auto">
              <a:xfrm>
                <a:off x="1250" y="1960"/>
                <a:ext cx="51" cy="108"/>
              </a:xfrm>
              <a:custGeom>
                <a:avLst/>
                <a:gdLst>
                  <a:gd name="T0" fmla="*/ 0 w 79"/>
                  <a:gd name="T1" fmla="*/ 107 h 124"/>
                  <a:gd name="T2" fmla="*/ 13 w 79"/>
                  <a:gd name="T3" fmla="*/ 79 h 124"/>
                  <a:gd name="T4" fmla="*/ 13 w 79"/>
                  <a:gd name="T5" fmla="*/ 67 h 124"/>
                  <a:gd name="T6" fmla="*/ 17 w 79"/>
                  <a:gd name="T7" fmla="*/ 55 h 124"/>
                  <a:gd name="T8" fmla="*/ 23 w 79"/>
                  <a:gd name="T9" fmla="*/ 48 h 124"/>
                  <a:gd name="T10" fmla="*/ 30 w 79"/>
                  <a:gd name="T11" fmla="*/ 28 h 124"/>
                  <a:gd name="T12" fmla="*/ 44 w 79"/>
                  <a:gd name="T13" fmla="*/ 16 h 124"/>
                  <a:gd name="T14" fmla="*/ 50 w 79"/>
                  <a:gd name="T15" fmla="*/ 0 h 124"/>
                  <a:gd name="T16" fmla="*/ 47 w 79"/>
                  <a:gd name="T17" fmla="*/ 19 h 124"/>
                  <a:gd name="T18" fmla="*/ 37 w 79"/>
                  <a:gd name="T19" fmla="*/ 31 h 124"/>
                  <a:gd name="T20" fmla="*/ 30 w 79"/>
                  <a:gd name="T21" fmla="*/ 44 h 124"/>
                  <a:gd name="T22" fmla="*/ 23 w 79"/>
                  <a:gd name="T23" fmla="*/ 64 h 124"/>
                  <a:gd name="T24" fmla="*/ 17 w 79"/>
                  <a:gd name="T25" fmla="*/ 67 h 124"/>
                  <a:gd name="T26" fmla="*/ 13 w 79"/>
                  <a:gd name="T27" fmla="*/ 88 h 124"/>
                  <a:gd name="T28" fmla="*/ 0 w 79"/>
                  <a:gd name="T29" fmla="*/ 107 h 1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
                  <a:gd name="T46" fmla="*/ 0 h 124"/>
                  <a:gd name="T47" fmla="*/ 79 w 79"/>
                  <a:gd name="T48" fmla="*/ 124 h 1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 h="124">
                    <a:moveTo>
                      <a:pt x="0" y="123"/>
                    </a:moveTo>
                    <a:lnTo>
                      <a:pt x="20" y="91"/>
                    </a:lnTo>
                    <a:lnTo>
                      <a:pt x="20" y="77"/>
                    </a:lnTo>
                    <a:lnTo>
                      <a:pt x="26" y="63"/>
                    </a:lnTo>
                    <a:lnTo>
                      <a:pt x="36" y="55"/>
                    </a:lnTo>
                    <a:lnTo>
                      <a:pt x="46" y="32"/>
                    </a:lnTo>
                    <a:lnTo>
                      <a:pt x="68" y="18"/>
                    </a:lnTo>
                    <a:lnTo>
                      <a:pt x="78" y="0"/>
                    </a:lnTo>
                    <a:lnTo>
                      <a:pt x="73" y="22"/>
                    </a:lnTo>
                    <a:lnTo>
                      <a:pt x="58" y="36"/>
                    </a:lnTo>
                    <a:lnTo>
                      <a:pt x="46" y="50"/>
                    </a:lnTo>
                    <a:lnTo>
                      <a:pt x="36" y="73"/>
                    </a:lnTo>
                    <a:lnTo>
                      <a:pt x="26" y="77"/>
                    </a:lnTo>
                    <a:lnTo>
                      <a:pt x="20" y="101"/>
                    </a:lnTo>
                    <a:lnTo>
                      <a:pt x="0" y="123"/>
                    </a:lnTo>
                  </a:path>
                </a:pathLst>
              </a:custGeom>
              <a:solidFill>
                <a:srgbClr val="402000"/>
              </a:solidFill>
              <a:ln w="12700" cap="rnd">
                <a:noFill/>
                <a:round/>
                <a:headEnd/>
                <a:tailEnd/>
              </a:ln>
            </p:spPr>
            <p:txBody>
              <a:bodyPr>
                <a:prstTxWarp prst="textNoShape">
                  <a:avLst/>
                </a:prstTxWarp>
              </a:bodyPr>
              <a:lstStyle/>
              <a:p>
                <a:endParaRPr lang="en-US"/>
              </a:p>
            </p:txBody>
          </p:sp>
          <p:sp>
            <p:nvSpPr>
              <p:cNvPr id="150" name="Freeform 131"/>
              <p:cNvSpPr>
                <a:spLocks/>
              </p:cNvSpPr>
              <p:nvPr/>
            </p:nvSpPr>
            <p:spPr bwMode="auto">
              <a:xfrm>
                <a:off x="1192" y="2074"/>
                <a:ext cx="12" cy="14"/>
              </a:xfrm>
              <a:custGeom>
                <a:avLst/>
                <a:gdLst>
                  <a:gd name="T0" fmla="*/ 11 w 18"/>
                  <a:gd name="T1" fmla="*/ 0 h 17"/>
                  <a:gd name="T2" fmla="*/ 9 w 18"/>
                  <a:gd name="T3" fmla="*/ 5 h 17"/>
                  <a:gd name="T4" fmla="*/ 0 w 18"/>
                  <a:gd name="T5" fmla="*/ 11 h 17"/>
                  <a:gd name="T6" fmla="*/ 5 w 18"/>
                  <a:gd name="T7" fmla="*/ 13 h 17"/>
                  <a:gd name="T8" fmla="*/ 9 w 18"/>
                  <a:gd name="T9" fmla="*/ 11 h 17"/>
                  <a:gd name="T10" fmla="*/ 11 w 18"/>
                  <a:gd name="T11" fmla="*/ 0 h 17"/>
                  <a:gd name="T12" fmla="*/ 0 60000 65536"/>
                  <a:gd name="T13" fmla="*/ 0 60000 65536"/>
                  <a:gd name="T14" fmla="*/ 0 60000 65536"/>
                  <a:gd name="T15" fmla="*/ 0 60000 65536"/>
                  <a:gd name="T16" fmla="*/ 0 60000 65536"/>
                  <a:gd name="T17" fmla="*/ 0 60000 65536"/>
                  <a:gd name="T18" fmla="*/ 0 w 18"/>
                  <a:gd name="T19" fmla="*/ 0 h 17"/>
                  <a:gd name="T20" fmla="*/ 18 w 1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8" h="17">
                    <a:moveTo>
                      <a:pt x="17" y="0"/>
                    </a:moveTo>
                    <a:lnTo>
                      <a:pt x="14" y="6"/>
                    </a:lnTo>
                    <a:lnTo>
                      <a:pt x="0" y="13"/>
                    </a:lnTo>
                    <a:lnTo>
                      <a:pt x="7" y="16"/>
                    </a:lnTo>
                    <a:lnTo>
                      <a:pt x="14" y="13"/>
                    </a:lnTo>
                    <a:lnTo>
                      <a:pt x="17" y="0"/>
                    </a:lnTo>
                  </a:path>
                </a:pathLst>
              </a:custGeom>
              <a:solidFill>
                <a:srgbClr val="402000"/>
              </a:solidFill>
              <a:ln w="12700" cap="rnd">
                <a:noFill/>
                <a:round/>
                <a:headEnd/>
                <a:tailEnd/>
              </a:ln>
            </p:spPr>
            <p:txBody>
              <a:bodyPr>
                <a:prstTxWarp prst="textNoShape">
                  <a:avLst/>
                </a:prstTxWarp>
              </a:bodyPr>
              <a:lstStyle/>
              <a:p>
                <a:endParaRPr lang="en-US"/>
              </a:p>
            </p:txBody>
          </p:sp>
          <p:sp>
            <p:nvSpPr>
              <p:cNvPr id="151" name="Freeform 132"/>
              <p:cNvSpPr>
                <a:spLocks/>
              </p:cNvSpPr>
              <p:nvPr/>
            </p:nvSpPr>
            <p:spPr bwMode="auto">
              <a:xfrm>
                <a:off x="1198" y="2091"/>
                <a:ext cx="13" cy="28"/>
              </a:xfrm>
              <a:custGeom>
                <a:avLst/>
                <a:gdLst>
                  <a:gd name="T0" fmla="*/ 12 w 19"/>
                  <a:gd name="T1" fmla="*/ 0 h 32"/>
                  <a:gd name="T2" fmla="*/ 10 w 19"/>
                  <a:gd name="T3" fmla="*/ 13 h 32"/>
                  <a:gd name="T4" fmla="*/ 8 w 19"/>
                  <a:gd name="T5" fmla="*/ 20 h 32"/>
                  <a:gd name="T6" fmla="*/ 0 w 19"/>
                  <a:gd name="T7" fmla="*/ 27 h 32"/>
                  <a:gd name="T8" fmla="*/ 5 w 19"/>
                  <a:gd name="T9" fmla="*/ 24 h 32"/>
                  <a:gd name="T10" fmla="*/ 12 w 19"/>
                  <a:gd name="T11" fmla="*/ 20 h 32"/>
                  <a:gd name="T12" fmla="*/ 12 w 19"/>
                  <a:gd name="T13" fmla="*/ 13 h 32"/>
                  <a:gd name="T14" fmla="*/ 12 w 19"/>
                  <a:gd name="T15" fmla="*/ 0 h 32"/>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32"/>
                  <a:gd name="T26" fmla="*/ 19 w 19"/>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32">
                    <a:moveTo>
                      <a:pt x="18" y="0"/>
                    </a:moveTo>
                    <a:lnTo>
                      <a:pt x="14" y="15"/>
                    </a:lnTo>
                    <a:lnTo>
                      <a:pt x="11" y="23"/>
                    </a:lnTo>
                    <a:lnTo>
                      <a:pt x="0" y="31"/>
                    </a:lnTo>
                    <a:lnTo>
                      <a:pt x="7" y="27"/>
                    </a:lnTo>
                    <a:lnTo>
                      <a:pt x="18" y="23"/>
                    </a:lnTo>
                    <a:lnTo>
                      <a:pt x="18" y="15"/>
                    </a:lnTo>
                    <a:lnTo>
                      <a:pt x="18" y="0"/>
                    </a:lnTo>
                  </a:path>
                </a:pathLst>
              </a:custGeom>
              <a:solidFill>
                <a:srgbClr val="402000"/>
              </a:solidFill>
              <a:ln w="12700" cap="rnd">
                <a:noFill/>
                <a:round/>
                <a:headEnd/>
                <a:tailEnd/>
              </a:ln>
            </p:spPr>
            <p:txBody>
              <a:bodyPr>
                <a:prstTxWarp prst="textNoShape">
                  <a:avLst/>
                </a:prstTxWarp>
              </a:bodyPr>
              <a:lstStyle/>
              <a:p>
                <a:endParaRPr lang="en-US"/>
              </a:p>
            </p:txBody>
          </p:sp>
          <p:sp>
            <p:nvSpPr>
              <p:cNvPr id="152" name="Freeform 133"/>
              <p:cNvSpPr>
                <a:spLocks/>
              </p:cNvSpPr>
              <p:nvPr/>
            </p:nvSpPr>
            <p:spPr bwMode="auto">
              <a:xfrm>
                <a:off x="1257" y="2064"/>
                <a:ext cx="16" cy="67"/>
              </a:xfrm>
              <a:custGeom>
                <a:avLst/>
                <a:gdLst>
                  <a:gd name="T0" fmla="*/ 0 w 26"/>
                  <a:gd name="T1" fmla="*/ 66 h 77"/>
                  <a:gd name="T2" fmla="*/ 0 w 26"/>
                  <a:gd name="T3" fmla="*/ 47 h 77"/>
                  <a:gd name="T4" fmla="*/ 2 w 26"/>
                  <a:gd name="T5" fmla="*/ 31 h 77"/>
                  <a:gd name="T6" fmla="*/ 8 w 26"/>
                  <a:gd name="T7" fmla="*/ 16 h 77"/>
                  <a:gd name="T8" fmla="*/ 15 w 26"/>
                  <a:gd name="T9" fmla="*/ 0 h 77"/>
                  <a:gd name="T10" fmla="*/ 8 w 26"/>
                  <a:gd name="T11" fmla="*/ 27 h 77"/>
                  <a:gd name="T12" fmla="*/ 2 w 26"/>
                  <a:gd name="T13" fmla="*/ 47 h 77"/>
                  <a:gd name="T14" fmla="*/ 0 w 26"/>
                  <a:gd name="T15" fmla="*/ 66 h 77"/>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77"/>
                  <a:gd name="T26" fmla="*/ 26 w 26"/>
                  <a:gd name="T27" fmla="*/ 77 h 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77">
                    <a:moveTo>
                      <a:pt x="0" y="76"/>
                    </a:moveTo>
                    <a:lnTo>
                      <a:pt x="0" y="54"/>
                    </a:lnTo>
                    <a:lnTo>
                      <a:pt x="4" y="36"/>
                    </a:lnTo>
                    <a:lnTo>
                      <a:pt x="13" y="18"/>
                    </a:lnTo>
                    <a:lnTo>
                      <a:pt x="25" y="0"/>
                    </a:lnTo>
                    <a:lnTo>
                      <a:pt x="13" y="31"/>
                    </a:lnTo>
                    <a:lnTo>
                      <a:pt x="4" y="54"/>
                    </a:lnTo>
                    <a:lnTo>
                      <a:pt x="0" y="76"/>
                    </a:lnTo>
                  </a:path>
                </a:pathLst>
              </a:custGeom>
              <a:solidFill>
                <a:srgbClr val="402000"/>
              </a:solidFill>
              <a:ln w="12700" cap="rnd">
                <a:noFill/>
                <a:round/>
                <a:headEnd/>
                <a:tailEnd/>
              </a:ln>
            </p:spPr>
            <p:txBody>
              <a:bodyPr>
                <a:prstTxWarp prst="textNoShape">
                  <a:avLst/>
                </a:prstTxWarp>
              </a:bodyPr>
              <a:lstStyle/>
              <a:p>
                <a:endParaRPr lang="en-US"/>
              </a:p>
            </p:txBody>
          </p:sp>
          <p:sp>
            <p:nvSpPr>
              <p:cNvPr id="153" name="Freeform 134"/>
              <p:cNvSpPr>
                <a:spLocks/>
              </p:cNvSpPr>
              <p:nvPr/>
            </p:nvSpPr>
            <p:spPr bwMode="auto">
              <a:xfrm>
                <a:off x="1273" y="1969"/>
                <a:ext cx="68" cy="78"/>
              </a:xfrm>
              <a:custGeom>
                <a:avLst/>
                <a:gdLst>
                  <a:gd name="T0" fmla="*/ 0 w 106"/>
                  <a:gd name="T1" fmla="*/ 77 h 89"/>
                  <a:gd name="T2" fmla="*/ 7 w 106"/>
                  <a:gd name="T3" fmla="*/ 58 h 89"/>
                  <a:gd name="T4" fmla="*/ 22 w 106"/>
                  <a:gd name="T5" fmla="*/ 42 h 89"/>
                  <a:gd name="T6" fmla="*/ 42 w 106"/>
                  <a:gd name="T7" fmla="*/ 26 h 89"/>
                  <a:gd name="T8" fmla="*/ 60 w 106"/>
                  <a:gd name="T9" fmla="*/ 11 h 89"/>
                  <a:gd name="T10" fmla="*/ 67 w 106"/>
                  <a:gd name="T11" fmla="*/ 0 h 89"/>
                  <a:gd name="T12" fmla="*/ 60 w 106"/>
                  <a:gd name="T13" fmla="*/ 16 h 89"/>
                  <a:gd name="T14" fmla="*/ 46 w 106"/>
                  <a:gd name="T15" fmla="*/ 26 h 89"/>
                  <a:gd name="T16" fmla="*/ 28 w 106"/>
                  <a:gd name="T17" fmla="*/ 42 h 89"/>
                  <a:gd name="T18" fmla="*/ 14 w 106"/>
                  <a:gd name="T19" fmla="*/ 58 h 89"/>
                  <a:gd name="T20" fmla="*/ 7 w 106"/>
                  <a:gd name="T21" fmla="*/ 65 h 89"/>
                  <a:gd name="T22" fmla="*/ 0 w 106"/>
                  <a:gd name="T23" fmla="*/ 77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6"/>
                  <a:gd name="T37" fmla="*/ 0 h 89"/>
                  <a:gd name="T38" fmla="*/ 106 w 106"/>
                  <a:gd name="T39" fmla="*/ 89 h 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6" h="89">
                    <a:moveTo>
                      <a:pt x="0" y="88"/>
                    </a:moveTo>
                    <a:lnTo>
                      <a:pt x="11" y="66"/>
                    </a:lnTo>
                    <a:lnTo>
                      <a:pt x="34" y="48"/>
                    </a:lnTo>
                    <a:lnTo>
                      <a:pt x="66" y="30"/>
                    </a:lnTo>
                    <a:lnTo>
                      <a:pt x="93" y="13"/>
                    </a:lnTo>
                    <a:lnTo>
                      <a:pt x="105" y="0"/>
                    </a:lnTo>
                    <a:lnTo>
                      <a:pt x="93" y="18"/>
                    </a:lnTo>
                    <a:lnTo>
                      <a:pt x="71" y="30"/>
                    </a:lnTo>
                    <a:lnTo>
                      <a:pt x="44" y="48"/>
                    </a:lnTo>
                    <a:lnTo>
                      <a:pt x="22" y="66"/>
                    </a:lnTo>
                    <a:lnTo>
                      <a:pt x="11" y="74"/>
                    </a:lnTo>
                    <a:lnTo>
                      <a:pt x="0" y="88"/>
                    </a:lnTo>
                  </a:path>
                </a:pathLst>
              </a:custGeom>
              <a:solidFill>
                <a:srgbClr val="402000"/>
              </a:solidFill>
              <a:ln w="12700" cap="rnd">
                <a:noFill/>
                <a:round/>
                <a:headEnd/>
                <a:tailEnd/>
              </a:ln>
            </p:spPr>
            <p:txBody>
              <a:bodyPr>
                <a:prstTxWarp prst="textNoShape">
                  <a:avLst/>
                </a:prstTxWarp>
              </a:bodyPr>
              <a:lstStyle/>
              <a:p>
                <a:endParaRPr lang="en-US"/>
              </a:p>
            </p:txBody>
          </p:sp>
          <p:sp>
            <p:nvSpPr>
              <p:cNvPr id="154" name="Freeform 135"/>
              <p:cNvSpPr>
                <a:spLocks/>
              </p:cNvSpPr>
              <p:nvPr/>
            </p:nvSpPr>
            <p:spPr bwMode="auto">
              <a:xfrm>
                <a:off x="1293" y="1877"/>
                <a:ext cx="90" cy="81"/>
              </a:xfrm>
              <a:custGeom>
                <a:avLst/>
                <a:gdLst>
                  <a:gd name="T0" fmla="*/ 0 w 141"/>
                  <a:gd name="T1" fmla="*/ 80 h 93"/>
                  <a:gd name="T2" fmla="*/ 7 w 141"/>
                  <a:gd name="T3" fmla="*/ 68 h 93"/>
                  <a:gd name="T4" fmla="*/ 14 w 141"/>
                  <a:gd name="T5" fmla="*/ 53 h 93"/>
                  <a:gd name="T6" fmla="*/ 25 w 141"/>
                  <a:gd name="T7" fmla="*/ 46 h 93"/>
                  <a:gd name="T8" fmla="*/ 35 w 141"/>
                  <a:gd name="T9" fmla="*/ 34 h 93"/>
                  <a:gd name="T10" fmla="*/ 50 w 141"/>
                  <a:gd name="T11" fmla="*/ 23 h 93"/>
                  <a:gd name="T12" fmla="*/ 64 w 141"/>
                  <a:gd name="T13" fmla="*/ 11 h 93"/>
                  <a:gd name="T14" fmla="*/ 78 w 141"/>
                  <a:gd name="T15" fmla="*/ 4 h 93"/>
                  <a:gd name="T16" fmla="*/ 81 w 141"/>
                  <a:gd name="T17" fmla="*/ 0 h 93"/>
                  <a:gd name="T18" fmla="*/ 89 w 141"/>
                  <a:gd name="T19" fmla="*/ 0 h 93"/>
                  <a:gd name="T20" fmla="*/ 81 w 141"/>
                  <a:gd name="T21" fmla="*/ 4 h 93"/>
                  <a:gd name="T22" fmla="*/ 75 w 141"/>
                  <a:gd name="T23" fmla="*/ 11 h 93"/>
                  <a:gd name="T24" fmla="*/ 61 w 141"/>
                  <a:gd name="T25" fmla="*/ 23 h 93"/>
                  <a:gd name="T26" fmla="*/ 46 w 141"/>
                  <a:gd name="T27" fmla="*/ 34 h 93"/>
                  <a:gd name="T28" fmla="*/ 31 w 141"/>
                  <a:gd name="T29" fmla="*/ 46 h 93"/>
                  <a:gd name="T30" fmla="*/ 21 w 141"/>
                  <a:gd name="T31" fmla="*/ 53 h 93"/>
                  <a:gd name="T32" fmla="*/ 10 w 141"/>
                  <a:gd name="T33" fmla="*/ 61 h 93"/>
                  <a:gd name="T34" fmla="*/ 0 w 141"/>
                  <a:gd name="T35" fmla="*/ 80 h 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1"/>
                  <a:gd name="T55" fmla="*/ 0 h 93"/>
                  <a:gd name="T56" fmla="*/ 141 w 141"/>
                  <a:gd name="T57" fmla="*/ 93 h 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1" h="93">
                    <a:moveTo>
                      <a:pt x="0" y="92"/>
                    </a:moveTo>
                    <a:lnTo>
                      <a:pt x="11" y="78"/>
                    </a:lnTo>
                    <a:lnTo>
                      <a:pt x="22" y="61"/>
                    </a:lnTo>
                    <a:lnTo>
                      <a:pt x="39" y="53"/>
                    </a:lnTo>
                    <a:lnTo>
                      <a:pt x="55" y="39"/>
                    </a:lnTo>
                    <a:lnTo>
                      <a:pt x="78" y="26"/>
                    </a:lnTo>
                    <a:lnTo>
                      <a:pt x="100" y="13"/>
                    </a:lnTo>
                    <a:lnTo>
                      <a:pt x="122" y="5"/>
                    </a:lnTo>
                    <a:lnTo>
                      <a:pt x="127" y="0"/>
                    </a:lnTo>
                    <a:lnTo>
                      <a:pt x="140" y="0"/>
                    </a:lnTo>
                    <a:lnTo>
                      <a:pt x="127" y="5"/>
                    </a:lnTo>
                    <a:lnTo>
                      <a:pt x="117" y="13"/>
                    </a:lnTo>
                    <a:lnTo>
                      <a:pt x="95" y="26"/>
                    </a:lnTo>
                    <a:lnTo>
                      <a:pt x="72" y="39"/>
                    </a:lnTo>
                    <a:lnTo>
                      <a:pt x="49" y="53"/>
                    </a:lnTo>
                    <a:lnTo>
                      <a:pt x="33" y="61"/>
                    </a:lnTo>
                    <a:lnTo>
                      <a:pt x="16" y="70"/>
                    </a:lnTo>
                    <a:lnTo>
                      <a:pt x="0" y="92"/>
                    </a:lnTo>
                  </a:path>
                </a:pathLst>
              </a:custGeom>
              <a:solidFill>
                <a:srgbClr val="402000"/>
              </a:solidFill>
              <a:ln w="12700" cap="rnd">
                <a:noFill/>
                <a:round/>
                <a:headEnd/>
                <a:tailEnd/>
              </a:ln>
            </p:spPr>
            <p:txBody>
              <a:bodyPr>
                <a:prstTxWarp prst="textNoShape">
                  <a:avLst/>
                </a:prstTxWarp>
              </a:bodyPr>
              <a:lstStyle/>
              <a:p>
                <a:endParaRPr lang="en-US"/>
              </a:p>
            </p:txBody>
          </p:sp>
          <p:sp>
            <p:nvSpPr>
              <p:cNvPr id="155" name="Freeform 136"/>
              <p:cNvSpPr>
                <a:spLocks/>
              </p:cNvSpPr>
              <p:nvPr/>
            </p:nvSpPr>
            <p:spPr bwMode="auto">
              <a:xfrm>
                <a:off x="1316" y="1888"/>
                <a:ext cx="31" cy="29"/>
              </a:xfrm>
              <a:custGeom>
                <a:avLst/>
                <a:gdLst>
                  <a:gd name="T0" fmla="*/ 0 w 49"/>
                  <a:gd name="T1" fmla="*/ 28 h 34"/>
                  <a:gd name="T2" fmla="*/ 3 w 49"/>
                  <a:gd name="T3" fmla="*/ 20 h 34"/>
                  <a:gd name="T4" fmla="*/ 12 w 49"/>
                  <a:gd name="T5" fmla="*/ 14 h 34"/>
                  <a:gd name="T6" fmla="*/ 27 w 49"/>
                  <a:gd name="T7" fmla="*/ 3 h 34"/>
                  <a:gd name="T8" fmla="*/ 30 w 49"/>
                  <a:gd name="T9" fmla="*/ 0 h 34"/>
                  <a:gd name="T10" fmla="*/ 22 w 49"/>
                  <a:gd name="T11" fmla="*/ 11 h 34"/>
                  <a:gd name="T12" fmla="*/ 9 w 49"/>
                  <a:gd name="T13" fmla="*/ 20 h 34"/>
                  <a:gd name="T14" fmla="*/ 0 w 49"/>
                  <a:gd name="T15" fmla="*/ 28 h 34"/>
                  <a:gd name="T16" fmla="*/ 0 60000 65536"/>
                  <a:gd name="T17" fmla="*/ 0 60000 65536"/>
                  <a:gd name="T18" fmla="*/ 0 60000 65536"/>
                  <a:gd name="T19" fmla="*/ 0 60000 65536"/>
                  <a:gd name="T20" fmla="*/ 0 60000 65536"/>
                  <a:gd name="T21" fmla="*/ 0 60000 65536"/>
                  <a:gd name="T22" fmla="*/ 0 60000 65536"/>
                  <a:gd name="T23" fmla="*/ 0 60000 65536"/>
                  <a:gd name="T24" fmla="*/ 0 w 49"/>
                  <a:gd name="T25" fmla="*/ 0 h 34"/>
                  <a:gd name="T26" fmla="*/ 49 w 49"/>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 h="34">
                    <a:moveTo>
                      <a:pt x="0" y="33"/>
                    </a:moveTo>
                    <a:lnTo>
                      <a:pt x="5" y="24"/>
                    </a:lnTo>
                    <a:lnTo>
                      <a:pt x="19" y="16"/>
                    </a:lnTo>
                    <a:lnTo>
                      <a:pt x="43" y="4"/>
                    </a:lnTo>
                    <a:lnTo>
                      <a:pt x="48" y="0"/>
                    </a:lnTo>
                    <a:lnTo>
                      <a:pt x="34" y="13"/>
                    </a:lnTo>
                    <a:lnTo>
                      <a:pt x="14" y="24"/>
                    </a:lnTo>
                    <a:lnTo>
                      <a:pt x="0" y="33"/>
                    </a:lnTo>
                  </a:path>
                </a:pathLst>
              </a:custGeom>
              <a:solidFill>
                <a:srgbClr val="402000"/>
              </a:solidFill>
              <a:ln w="12700" cap="rnd">
                <a:noFill/>
                <a:round/>
                <a:headEnd/>
                <a:tailEnd/>
              </a:ln>
            </p:spPr>
            <p:txBody>
              <a:bodyPr>
                <a:prstTxWarp prst="textNoShape">
                  <a:avLst/>
                </a:prstTxWarp>
              </a:bodyPr>
              <a:lstStyle/>
              <a:p>
                <a:endParaRPr lang="en-US"/>
              </a:p>
            </p:txBody>
          </p:sp>
          <p:sp>
            <p:nvSpPr>
              <p:cNvPr id="156" name="Freeform 137"/>
              <p:cNvSpPr>
                <a:spLocks/>
              </p:cNvSpPr>
              <p:nvPr/>
            </p:nvSpPr>
            <p:spPr bwMode="auto">
              <a:xfrm>
                <a:off x="1293" y="1905"/>
                <a:ext cx="66" cy="58"/>
              </a:xfrm>
              <a:custGeom>
                <a:avLst/>
                <a:gdLst>
                  <a:gd name="T0" fmla="*/ 0 w 104"/>
                  <a:gd name="T1" fmla="*/ 57 h 67"/>
                  <a:gd name="T2" fmla="*/ 10 w 104"/>
                  <a:gd name="T3" fmla="*/ 46 h 67"/>
                  <a:gd name="T4" fmla="*/ 20 w 104"/>
                  <a:gd name="T5" fmla="*/ 35 h 67"/>
                  <a:gd name="T6" fmla="*/ 34 w 104"/>
                  <a:gd name="T7" fmla="*/ 23 h 67"/>
                  <a:gd name="T8" fmla="*/ 55 w 104"/>
                  <a:gd name="T9" fmla="*/ 11 h 67"/>
                  <a:gd name="T10" fmla="*/ 65 w 104"/>
                  <a:gd name="T11" fmla="*/ 0 h 67"/>
                  <a:gd name="T12" fmla="*/ 58 w 104"/>
                  <a:gd name="T13" fmla="*/ 11 h 67"/>
                  <a:gd name="T14" fmla="*/ 41 w 104"/>
                  <a:gd name="T15" fmla="*/ 27 h 67"/>
                  <a:gd name="T16" fmla="*/ 27 w 104"/>
                  <a:gd name="T17" fmla="*/ 35 h 67"/>
                  <a:gd name="T18" fmla="*/ 20 w 104"/>
                  <a:gd name="T19" fmla="*/ 42 h 67"/>
                  <a:gd name="T20" fmla="*/ 17 w 104"/>
                  <a:gd name="T21" fmla="*/ 42 h 67"/>
                  <a:gd name="T22" fmla="*/ 0 w 104"/>
                  <a:gd name="T23" fmla="*/ 57 h 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
                  <a:gd name="T37" fmla="*/ 0 h 67"/>
                  <a:gd name="T38" fmla="*/ 104 w 104"/>
                  <a:gd name="T39" fmla="*/ 67 h 6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 h="67">
                    <a:moveTo>
                      <a:pt x="0" y="66"/>
                    </a:moveTo>
                    <a:lnTo>
                      <a:pt x="16" y="53"/>
                    </a:lnTo>
                    <a:lnTo>
                      <a:pt x="32" y="40"/>
                    </a:lnTo>
                    <a:lnTo>
                      <a:pt x="54" y="26"/>
                    </a:lnTo>
                    <a:lnTo>
                      <a:pt x="87" y="13"/>
                    </a:lnTo>
                    <a:lnTo>
                      <a:pt x="103" y="0"/>
                    </a:lnTo>
                    <a:lnTo>
                      <a:pt x="92" y="13"/>
                    </a:lnTo>
                    <a:lnTo>
                      <a:pt x="64" y="31"/>
                    </a:lnTo>
                    <a:lnTo>
                      <a:pt x="43" y="40"/>
                    </a:lnTo>
                    <a:lnTo>
                      <a:pt x="32" y="48"/>
                    </a:lnTo>
                    <a:lnTo>
                      <a:pt x="27" y="48"/>
                    </a:lnTo>
                    <a:lnTo>
                      <a:pt x="0" y="66"/>
                    </a:lnTo>
                  </a:path>
                </a:pathLst>
              </a:custGeom>
              <a:solidFill>
                <a:srgbClr val="402000"/>
              </a:solidFill>
              <a:ln w="12700" cap="rnd">
                <a:noFill/>
                <a:round/>
                <a:headEnd/>
                <a:tailEnd/>
              </a:ln>
            </p:spPr>
            <p:txBody>
              <a:bodyPr>
                <a:prstTxWarp prst="textNoShape">
                  <a:avLst/>
                </a:prstTxWarp>
              </a:bodyPr>
              <a:lstStyle/>
              <a:p>
                <a:endParaRPr lang="en-US"/>
              </a:p>
            </p:txBody>
          </p:sp>
          <p:sp>
            <p:nvSpPr>
              <p:cNvPr id="157" name="Freeform 138"/>
              <p:cNvSpPr>
                <a:spLocks/>
              </p:cNvSpPr>
              <p:nvPr/>
            </p:nvSpPr>
            <p:spPr bwMode="auto">
              <a:xfrm>
                <a:off x="1312" y="1931"/>
                <a:ext cx="43" cy="50"/>
              </a:xfrm>
              <a:custGeom>
                <a:avLst/>
                <a:gdLst>
                  <a:gd name="T0" fmla="*/ 0 w 68"/>
                  <a:gd name="T1" fmla="*/ 49 h 57"/>
                  <a:gd name="T2" fmla="*/ 6 w 68"/>
                  <a:gd name="T3" fmla="*/ 34 h 57"/>
                  <a:gd name="T4" fmla="*/ 19 w 68"/>
                  <a:gd name="T5" fmla="*/ 18 h 57"/>
                  <a:gd name="T6" fmla="*/ 36 w 68"/>
                  <a:gd name="T7" fmla="*/ 8 h 57"/>
                  <a:gd name="T8" fmla="*/ 42 w 68"/>
                  <a:gd name="T9" fmla="*/ 0 h 57"/>
                  <a:gd name="T10" fmla="*/ 32 w 68"/>
                  <a:gd name="T11" fmla="*/ 11 h 57"/>
                  <a:gd name="T12" fmla="*/ 19 w 68"/>
                  <a:gd name="T13" fmla="*/ 23 h 57"/>
                  <a:gd name="T14" fmla="*/ 10 w 68"/>
                  <a:gd name="T15" fmla="*/ 34 h 57"/>
                  <a:gd name="T16" fmla="*/ 0 w 68"/>
                  <a:gd name="T17" fmla="*/ 49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
                  <a:gd name="T28" fmla="*/ 0 h 57"/>
                  <a:gd name="T29" fmla="*/ 68 w 68"/>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 h="57">
                    <a:moveTo>
                      <a:pt x="0" y="56"/>
                    </a:moveTo>
                    <a:lnTo>
                      <a:pt x="10" y="39"/>
                    </a:lnTo>
                    <a:lnTo>
                      <a:pt x="30" y="21"/>
                    </a:lnTo>
                    <a:lnTo>
                      <a:pt x="57" y="9"/>
                    </a:lnTo>
                    <a:lnTo>
                      <a:pt x="67" y="0"/>
                    </a:lnTo>
                    <a:lnTo>
                      <a:pt x="51" y="13"/>
                    </a:lnTo>
                    <a:lnTo>
                      <a:pt x="30" y="26"/>
                    </a:lnTo>
                    <a:lnTo>
                      <a:pt x="16" y="39"/>
                    </a:lnTo>
                    <a:lnTo>
                      <a:pt x="0" y="56"/>
                    </a:lnTo>
                  </a:path>
                </a:pathLst>
              </a:custGeom>
              <a:solidFill>
                <a:srgbClr val="402000"/>
              </a:solidFill>
              <a:ln w="12700" cap="rnd">
                <a:noFill/>
                <a:round/>
                <a:headEnd/>
                <a:tailEnd/>
              </a:ln>
            </p:spPr>
            <p:txBody>
              <a:bodyPr>
                <a:prstTxWarp prst="textNoShape">
                  <a:avLst/>
                </a:prstTxWarp>
              </a:bodyPr>
              <a:lstStyle/>
              <a:p>
                <a:endParaRPr lang="en-US"/>
              </a:p>
            </p:txBody>
          </p:sp>
          <p:sp>
            <p:nvSpPr>
              <p:cNvPr id="158" name="Freeform 139"/>
              <p:cNvSpPr>
                <a:spLocks/>
              </p:cNvSpPr>
              <p:nvPr/>
            </p:nvSpPr>
            <p:spPr bwMode="auto">
              <a:xfrm>
                <a:off x="1355" y="1905"/>
                <a:ext cx="51" cy="44"/>
              </a:xfrm>
              <a:custGeom>
                <a:avLst/>
                <a:gdLst>
                  <a:gd name="T0" fmla="*/ 0 w 80"/>
                  <a:gd name="T1" fmla="*/ 43 h 51"/>
                  <a:gd name="T2" fmla="*/ 17 w 80"/>
                  <a:gd name="T3" fmla="*/ 29 h 51"/>
                  <a:gd name="T4" fmla="*/ 34 w 80"/>
                  <a:gd name="T5" fmla="*/ 15 h 51"/>
                  <a:gd name="T6" fmla="*/ 40 w 80"/>
                  <a:gd name="T7" fmla="*/ 3 h 51"/>
                  <a:gd name="T8" fmla="*/ 50 w 80"/>
                  <a:gd name="T9" fmla="*/ 0 h 51"/>
                  <a:gd name="T10" fmla="*/ 40 w 80"/>
                  <a:gd name="T11" fmla="*/ 7 h 51"/>
                  <a:gd name="T12" fmla="*/ 38 w 80"/>
                  <a:gd name="T13" fmla="*/ 19 h 51"/>
                  <a:gd name="T14" fmla="*/ 23 w 80"/>
                  <a:gd name="T15" fmla="*/ 29 h 51"/>
                  <a:gd name="T16" fmla="*/ 13 w 80"/>
                  <a:gd name="T17" fmla="*/ 36 h 51"/>
                  <a:gd name="T18" fmla="*/ 0 w 80"/>
                  <a:gd name="T19" fmla="*/ 43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
                  <a:gd name="T31" fmla="*/ 0 h 51"/>
                  <a:gd name="T32" fmla="*/ 80 w 80"/>
                  <a:gd name="T33" fmla="*/ 51 h 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 h="51">
                    <a:moveTo>
                      <a:pt x="0" y="50"/>
                    </a:moveTo>
                    <a:lnTo>
                      <a:pt x="26" y="34"/>
                    </a:lnTo>
                    <a:lnTo>
                      <a:pt x="53" y="17"/>
                    </a:lnTo>
                    <a:lnTo>
                      <a:pt x="63" y="4"/>
                    </a:lnTo>
                    <a:lnTo>
                      <a:pt x="79" y="0"/>
                    </a:lnTo>
                    <a:lnTo>
                      <a:pt x="63" y="8"/>
                    </a:lnTo>
                    <a:lnTo>
                      <a:pt x="59" y="22"/>
                    </a:lnTo>
                    <a:lnTo>
                      <a:pt x="36" y="34"/>
                    </a:lnTo>
                    <a:lnTo>
                      <a:pt x="20" y="42"/>
                    </a:lnTo>
                    <a:lnTo>
                      <a:pt x="0" y="50"/>
                    </a:lnTo>
                  </a:path>
                </a:pathLst>
              </a:custGeom>
              <a:solidFill>
                <a:srgbClr val="402000"/>
              </a:solidFill>
              <a:ln w="12700" cap="rnd">
                <a:noFill/>
                <a:round/>
                <a:headEnd/>
                <a:tailEnd/>
              </a:ln>
            </p:spPr>
            <p:txBody>
              <a:bodyPr>
                <a:prstTxWarp prst="textNoShape">
                  <a:avLst/>
                </a:prstTxWarp>
              </a:bodyPr>
              <a:lstStyle/>
              <a:p>
                <a:endParaRPr lang="en-US"/>
              </a:p>
            </p:txBody>
          </p:sp>
          <p:sp>
            <p:nvSpPr>
              <p:cNvPr id="159" name="Freeform 140"/>
              <p:cNvSpPr>
                <a:spLocks/>
              </p:cNvSpPr>
              <p:nvPr/>
            </p:nvSpPr>
            <p:spPr bwMode="auto">
              <a:xfrm>
                <a:off x="1366" y="1881"/>
                <a:ext cx="52" cy="36"/>
              </a:xfrm>
              <a:custGeom>
                <a:avLst/>
                <a:gdLst>
                  <a:gd name="T0" fmla="*/ 0 w 81"/>
                  <a:gd name="T1" fmla="*/ 35 h 42"/>
                  <a:gd name="T2" fmla="*/ 17 w 81"/>
                  <a:gd name="T3" fmla="*/ 21 h 42"/>
                  <a:gd name="T4" fmla="*/ 24 w 81"/>
                  <a:gd name="T5" fmla="*/ 10 h 42"/>
                  <a:gd name="T6" fmla="*/ 41 w 81"/>
                  <a:gd name="T7" fmla="*/ 0 h 42"/>
                  <a:gd name="T8" fmla="*/ 51 w 81"/>
                  <a:gd name="T9" fmla="*/ 0 h 42"/>
                  <a:gd name="T10" fmla="*/ 38 w 81"/>
                  <a:gd name="T11" fmla="*/ 7 h 42"/>
                  <a:gd name="T12" fmla="*/ 24 w 81"/>
                  <a:gd name="T13" fmla="*/ 15 h 42"/>
                  <a:gd name="T14" fmla="*/ 21 w 81"/>
                  <a:gd name="T15" fmla="*/ 21 h 42"/>
                  <a:gd name="T16" fmla="*/ 13 w 81"/>
                  <a:gd name="T17" fmla="*/ 27 h 42"/>
                  <a:gd name="T18" fmla="*/ 0 w 81"/>
                  <a:gd name="T19" fmla="*/ 35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
                  <a:gd name="T31" fmla="*/ 0 h 42"/>
                  <a:gd name="T32" fmla="*/ 81 w 81"/>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 h="42">
                    <a:moveTo>
                      <a:pt x="0" y="41"/>
                    </a:moveTo>
                    <a:lnTo>
                      <a:pt x="26" y="24"/>
                    </a:lnTo>
                    <a:lnTo>
                      <a:pt x="38" y="12"/>
                    </a:lnTo>
                    <a:lnTo>
                      <a:pt x="64" y="0"/>
                    </a:lnTo>
                    <a:lnTo>
                      <a:pt x="80" y="0"/>
                    </a:lnTo>
                    <a:lnTo>
                      <a:pt x="59" y="8"/>
                    </a:lnTo>
                    <a:lnTo>
                      <a:pt x="38" y="17"/>
                    </a:lnTo>
                    <a:lnTo>
                      <a:pt x="33" y="24"/>
                    </a:lnTo>
                    <a:lnTo>
                      <a:pt x="21" y="32"/>
                    </a:lnTo>
                    <a:lnTo>
                      <a:pt x="0" y="41"/>
                    </a:lnTo>
                  </a:path>
                </a:pathLst>
              </a:custGeom>
              <a:solidFill>
                <a:srgbClr val="402000"/>
              </a:solidFill>
              <a:ln w="12700" cap="rnd">
                <a:noFill/>
                <a:round/>
                <a:headEnd/>
                <a:tailEnd/>
              </a:ln>
            </p:spPr>
            <p:txBody>
              <a:bodyPr>
                <a:prstTxWarp prst="textNoShape">
                  <a:avLst/>
                </a:prstTxWarp>
              </a:bodyPr>
              <a:lstStyle/>
              <a:p>
                <a:endParaRPr lang="en-US"/>
              </a:p>
            </p:txBody>
          </p:sp>
          <p:sp>
            <p:nvSpPr>
              <p:cNvPr id="160" name="Freeform 141"/>
              <p:cNvSpPr>
                <a:spLocks/>
              </p:cNvSpPr>
              <p:nvPr/>
            </p:nvSpPr>
            <p:spPr bwMode="auto">
              <a:xfrm>
                <a:off x="1288" y="2700"/>
                <a:ext cx="17" cy="49"/>
              </a:xfrm>
              <a:custGeom>
                <a:avLst/>
                <a:gdLst>
                  <a:gd name="T0" fmla="*/ 0 w 26"/>
                  <a:gd name="T1" fmla="*/ 0 h 57"/>
                  <a:gd name="T2" fmla="*/ 3 w 26"/>
                  <a:gd name="T3" fmla="*/ 19 h 57"/>
                  <a:gd name="T4" fmla="*/ 9 w 26"/>
                  <a:gd name="T5" fmla="*/ 34 h 57"/>
                  <a:gd name="T6" fmla="*/ 16 w 26"/>
                  <a:gd name="T7" fmla="*/ 48 h 57"/>
                  <a:gd name="T8" fmla="*/ 11 w 26"/>
                  <a:gd name="T9" fmla="*/ 29 h 57"/>
                  <a:gd name="T10" fmla="*/ 9 w 26"/>
                  <a:gd name="T11" fmla="*/ 15 h 57"/>
                  <a:gd name="T12" fmla="*/ 0 w 26"/>
                  <a:gd name="T13" fmla="*/ 0 h 57"/>
                  <a:gd name="T14" fmla="*/ 0 60000 65536"/>
                  <a:gd name="T15" fmla="*/ 0 60000 65536"/>
                  <a:gd name="T16" fmla="*/ 0 60000 65536"/>
                  <a:gd name="T17" fmla="*/ 0 60000 65536"/>
                  <a:gd name="T18" fmla="*/ 0 60000 65536"/>
                  <a:gd name="T19" fmla="*/ 0 60000 65536"/>
                  <a:gd name="T20" fmla="*/ 0 60000 65536"/>
                  <a:gd name="T21" fmla="*/ 0 w 26"/>
                  <a:gd name="T22" fmla="*/ 0 h 57"/>
                  <a:gd name="T23" fmla="*/ 26 w 26"/>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57">
                    <a:moveTo>
                      <a:pt x="0" y="0"/>
                    </a:moveTo>
                    <a:lnTo>
                      <a:pt x="5" y="22"/>
                    </a:lnTo>
                    <a:lnTo>
                      <a:pt x="13" y="39"/>
                    </a:lnTo>
                    <a:lnTo>
                      <a:pt x="25" y="56"/>
                    </a:lnTo>
                    <a:lnTo>
                      <a:pt x="17" y="34"/>
                    </a:lnTo>
                    <a:lnTo>
                      <a:pt x="13" y="18"/>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161" name="Freeform 142"/>
              <p:cNvSpPr>
                <a:spLocks/>
              </p:cNvSpPr>
              <p:nvPr/>
            </p:nvSpPr>
            <p:spPr bwMode="auto">
              <a:xfrm>
                <a:off x="1327" y="2759"/>
                <a:ext cx="64" cy="32"/>
              </a:xfrm>
              <a:custGeom>
                <a:avLst/>
                <a:gdLst>
                  <a:gd name="T0" fmla="*/ 0 w 99"/>
                  <a:gd name="T1" fmla="*/ 0 h 37"/>
                  <a:gd name="T2" fmla="*/ 7 w 99"/>
                  <a:gd name="T3" fmla="*/ 7 h 37"/>
                  <a:gd name="T4" fmla="*/ 18 w 99"/>
                  <a:gd name="T5" fmla="*/ 10 h 37"/>
                  <a:gd name="T6" fmla="*/ 39 w 99"/>
                  <a:gd name="T7" fmla="*/ 17 h 37"/>
                  <a:gd name="T8" fmla="*/ 63 w 99"/>
                  <a:gd name="T9" fmla="*/ 31 h 37"/>
                  <a:gd name="T10" fmla="*/ 52 w 99"/>
                  <a:gd name="T11" fmla="*/ 20 h 37"/>
                  <a:gd name="T12" fmla="*/ 42 w 99"/>
                  <a:gd name="T13" fmla="*/ 10 h 37"/>
                  <a:gd name="T14" fmla="*/ 21 w 99"/>
                  <a:gd name="T15" fmla="*/ 7 h 37"/>
                  <a:gd name="T16" fmla="*/ 10 w 99"/>
                  <a:gd name="T17" fmla="*/ 3 h 37"/>
                  <a:gd name="T18" fmla="*/ 0 w 99"/>
                  <a:gd name="T19" fmla="*/ 0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9"/>
                  <a:gd name="T31" fmla="*/ 0 h 37"/>
                  <a:gd name="T32" fmla="*/ 99 w 99"/>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9" h="37">
                    <a:moveTo>
                      <a:pt x="0" y="0"/>
                    </a:moveTo>
                    <a:lnTo>
                      <a:pt x="11" y="8"/>
                    </a:lnTo>
                    <a:lnTo>
                      <a:pt x="28" y="12"/>
                    </a:lnTo>
                    <a:lnTo>
                      <a:pt x="60" y="20"/>
                    </a:lnTo>
                    <a:lnTo>
                      <a:pt x="98" y="36"/>
                    </a:lnTo>
                    <a:lnTo>
                      <a:pt x="81" y="23"/>
                    </a:lnTo>
                    <a:lnTo>
                      <a:pt x="65" y="12"/>
                    </a:lnTo>
                    <a:lnTo>
                      <a:pt x="33" y="8"/>
                    </a:lnTo>
                    <a:lnTo>
                      <a:pt x="16" y="4"/>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162" name="Freeform 143"/>
              <p:cNvSpPr>
                <a:spLocks/>
              </p:cNvSpPr>
              <p:nvPr/>
            </p:nvSpPr>
            <p:spPr bwMode="auto">
              <a:xfrm>
                <a:off x="1397" y="2804"/>
                <a:ext cx="24" cy="62"/>
              </a:xfrm>
              <a:custGeom>
                <a:avLst/>
                <a:gdLst>
                  <a:gd name="T0" fmla="*/ 0 w 37"/>
                  <a:gd name="T1" fmla="*/ 0 h 71"/>
                  <a:gd name="T2" fmla="*/ 8 w 37"/>
                  <a:gd name="T3" fmla="*/ 12 h 71"/>
                  <a:gd name="T4" fmla="*/ 15 w 37"/>
                  <a:gd name="T5" fmla="*/ 27 h 71"/>
                  <a:gd name="T6" fmla="*/ 18 w 37"/>
                  <a:gd name="T7" fmla="*/ 42 h 71"/>
                  <a:gd name="T8" fmla="*/ 23 w 37"/>
                  <a:gd name="T9" fmla="*/ 61 h 71"/>
                  <a:gd name="T10" fmla="*/ 21 w 37"/>
                  <a:gd name="T11" fmla="*/ 42 h 71"/>
                  <a:gd name="T12" fmla="*/ 18 w 37"/>
                  <a:gd name="T13" fmla="*/ 31 h 71"/>
                  <a:gd name="T14" fmla="*/ 15 w 37"/>
                  <a:gd name="T15" fmla="*/ 16 h 71"/>
                  <a:gd name="T16" fmla="*/ 8 w 37"/>
                  <a:gd name="T17" fmla="*/ 8 h 71"/>
                  <a:gd name="T18" fmla="*/ 0 w 37"/>
                  <a:gd name="T19" fmla="*/ 0 h 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71"/>
                  <a:gd name="T32" fmla="*/ 37 w 37"/>
                  <a:gd name="T33" fmla="*/ 71 h 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71">
                    <a:moveTo>
                      <a:pt x="0" y="0"/>
                    </a:moveTo>
                    <a:lnTo>
                      <a:pt x="13" y="14"/>
                    </a:lnTo>
                    <a:lnTo>
                      <a:pt x="23" y="31"/>
                    </a:lnTo>
                    <a:lnTo>
                      <a:pt x="27" y="48"/>
                    </a:lnTo>
                    <a:lnTo>
                      <a:pt x="36" y="70"/>
                    </a:lnTo>
                    <a:lnTo>
                      <a:pt x="32" y="48"/>
                    </a:lnTo>
                    <a:lnTo>
                      <a:pt x="27" y="36"/>
                    </a:lnTo>
                    <a:lnTo>
                      <a:pt x="23" y="18"/>
                    </a:lnTo>
                    <a:lnTo>
                      <a:pt x="13" y="9"/>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163" name="Freeform 144"/>
              <p:cNvSpPr>
                <a:spLocks/>
              </p:cNvSpPr>
              <p:nvPr/>
            </p:nvSpPr>
            <p:spPr bwMode="auto">
              <a:xfrm>
                <a:off x="1417" y="2813"/>
                <a:ext cx="55" cy="92"/>
              </a:xfrm>
              <a:custGeom>
                <a:avLst/>
                <a:gdLst>
                  <a:gd name="T0" fmla="*/ 0 w 85"/>
                  <a:gd name="T1" fmla="*/ 0 h 106"/>
                  <a:gd name="T2" fmla="*/ 7 w 85"/>
                  <a:gd name="T3" fmla="*/ 12 h 106"/>
                  <a:gd name="T4" fmla="*/ 10 w 85"/>
                  <a:gd name="T5" fmla="*/ 28 h 106"/>
                  <a:gd name="T6" fmla="*/ 14 w 85"/>
                  <a:gd name="T7" fmla="*/ 43 h 106"/>
                  <a:gd name="T8" fmla="*/ 21 w 85"/>
                  <a:gd name="T9" fmla="*/ 63 h 106"/>
                  <a:gd name="T10" fmla="*/ 28 w 85"/>
                  <a:gd name="T11" fmla="*/ 75 h 106"/>
                  <a:gd name="T12" fmla="*/ 45 w 85"/>
                  <a:gd name="T13" fmla="*/ 87 h 106"/>
                  <a:gd name="T14" fmla="*/ 48 w 85"/>
                  <a:gd name="T15" fmla="*/ 87 h 106"/>
                  <a:gd name="T16" fmla="*/ 54 w 85"/>
                  <a:gd name="T17" fmla="*/ 91 h 106"/>
                  <a:gd name="T18" fmla="*/ 48 w 85"/>
                  <a:gd name="T19" fmla="*/ 87 h 106"/>
                  <a:gd name="T20" fmla="*/ 38 w 85"/>
                  <a:gd name="T21" fmla="*/ 79 h 106"/>
                  <a:gd name="T22" fmla="*/ 25 w 85"/>
                  <a:gd name="T23" fmla="*/ 68 h 106"/>
                  <a:gd name="T24" fmla="*/ 21 w 85"/>
                  <a:gd name="T25" fmla="*/ 48 h 106"/>
                  <a:gd name="T26" fmla="*/ 14 w 85"/>
                  <a:gd name="T27" fmla="*/ 23 h 106"/>
                  <a:gd name="T28" fmla="*/ 10 w 85"/>
                  <a:gd name="T29" fmla="*/ 12 h 106"/>
                  <a:gd name="T30" fmla="*/ 0 w 85"/>
                  <a:gd name="T31" fmla="*/ 0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5"/>
                  <a:gd name="T49" fmla="*/ 0 h 106"/>
                  <a:gd name="T50" fmla="*/ 85 w 85"/>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5" h="106">
                    <a:moveTo>
                      <a:pt x="0" y="0"/>
                    </a:moveTo>
                    <a:lnTo>
                      <a:pt x="11" y="14"/>
                    </a:lnTo>
                    <a:lnTo>
                      <a:pt x="15" y="32"/>
                    </a:lnTo>
                    <a:lnTo>
                      <a:pt x="21" y="50"/>
                    </a:lnTo>
                    <a:lnTo>
                      <a:pt x="32" y="73"/>
                    </a:lnTo>
                    <a:lnTo>
                      <a:pt x="43" y="86"/>
                    </a:lnTo>
                    <a:lnTo>
                      <a:pt x="69" y="100"/>
                    </a:lnTo>
                    <a:lnTo>
                      <a:pt x="74" y="100"/>
                    </a:lnTo>
                    <a:lnTo>
                      <a:pt x="84" y="105"/>
                    </a:lnTo>
                    <a:lnTo>
                      <a:pt x="74" y="100"/>
                    </a:lnTo>
                    <a:lnTo>
                      <a:pt x="58" y="91"/>
                    </a:lnTo>
                    <a:lnTo>
                      <a:pt x="38" y="78"/>
                    </a:lnTo>
                    <a:lnTo>
                      <a:pt x="32" y="55"/>
                    </a:lnTo>
                    <a:lnTo>
                      <a:pt x="21" y="27"/>
                    </a:lnTo>
                    <a:lnTo>
                      <a:pt x="15" y="14"/>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164" name="Freeform 145"/>
              <p:cNvSpPr>
                <a:spLocks/>
              </p:cNvSpPr>
              <p:nvPr/>
            </p:nvSpPr>
            <p:spPr bwMode="auto">
              <a:xfrm>
                <a:off x="1195" y="2783"/>
                <a:ext cx="16" cy="32"/>
              </a:xfrm>
              <a:custGeom>
                <a:avLst/>
                <a:gdLst>
                  <a:gd name="T0" fmla="*/ 0 w 25"/>
                  <a:gd name="T1" fmla="*/ 0 h 37"/>
                  <a:gd name="T2" fmla="*/ 8 w 25"/>
                  <a:gd name="T3" fmla="*/ 15 h 37"/>
                  <a:gd name="T4" fmla="*/ 13 w 25"/>
                  <a:gd name="T5" fmla="*/ 21 h 37"/>
                  <a:gd name="T6" fmla="*/ 15 w 25"/>
                  <a:gd name="T7" fmla="*/ 31 h 37"/>
                  <a:gd name="T8" fmla="*/ 8 w 25"/>
                  <a:gd name="T9" fmla="*/ 28 h 37"/>
                  <a:gd name="T10" fmla="*/ 0 w 25"/>
                  <a:gd name="T11" fmla="*/ 21 h 37"/>
                  <a:gd name="T12" fmla="*/ 0 w 25"/>
                  <a:gd name="T13" fmla="*/ 0 h 37"/>
                  <a:gd name="T14" fmla="*/ 0 60000 65536"/>
                  <a:gd name="T15" fmla="*/ 0 60000 65536"/>
                  <a:gd name="T16" fmla="*/ 0 60000 65536"/>
                  <a:gd name="T17" fmla="*/ 0 60000 65536"/>
                  <a:gd name="T18" fmla="*/ 0 60000 65536"/>
                  <a:gd name="T19" fmla="*/ 0 60000 65536"/>
                  <a:gd name="T20" fmla="*/ 0 60000 65536"/>
                  <a:gd name="T21" fmla="*/ 0 w 25"/>
                  <a:gd name="T22" fmla="*/ 0 h 37"/>
                  <a:gd name="T23" fmla="*/ 25 w 25"/>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7">
                    <a:moveTo>
                      <a:pt x="0" y="0"/>
                    </a:moveTo>
                    <a:lnTo>
                      <a:pt x="12" y="17"/>
                    </a:lnTo>
                    <a:lnTo>
                      <a:pt x="20" y="24"/>
                    </a:lnTo>
                    <a:lnTo>
                      <a:pt x="24" y="36"/>
                    </a:lnTo>
                    <a:lnTo>
                      <a:pt x="12" y="32"/>
                    </a:lnTo>
                    <a:lnTo>
                      <a:pt x="0" y="24"/>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165" name="Freeform 146"/>
              <p:cNvSpPr>
                <a:spLocks/>
              </p:cNvSpPr>
              <p:nvPr/>
            </p:nvSpPr>
            <p:spPr bwMode="auto">
              <a:xfrm>
                <a:off x="1284" y="2872"/>
                <a:ext cx="9" cy="74"/>
              </a:xfrm>
              <a:custGeom>
                <a:avLst/>
                <a:gdLst>
                  <a:gd name="T0" fmla="*/ 5 w 14"/>
                  <a:gd name="T1" fmla="*/ 0 h 86"/>
                  <a:gd name="T2" fmla="*/ 6 w 14"/>
                  <a:gd name="T3" fmla="*/ 15 h 86"/>
                  <a:gd name="T4" fmla="*/ 6 w 14"/>
                  <a:gd name="T5" fmla="*/ 35 h 86"/>
                  <a:gd name="T6" fmla="*/ 5 w 14"/>
                  <a:gd name="T7" fmla="*/ 42 h 86"/>
                  <a:gd name="T8" fmla="*/ 2 w 14"/>
                  <a:gd name="T9" fmla="*/ 54 h 86"/>
                  <a:gd name="T10" fmla="*/ 0 w 14"/>
                  <a:gd name="T11" fmla="*/ 65 h 86"/>
                  <a:gd name="T12" fmla="*/ 0 w 14"/>
                  <a:gd name="T13" fmla="*/ 73 h 86"/>
                  <a:gd name="T14" fmla="*/ 2 w 14"/>
                  <a:gd name="T15" fmla="*/ 58 h 86"/>
                  <a:gd name="T16" fmla="*/ 5 w 14"/>
                  <a:gd name="T17" fmla="*/ 50 h 86"/>
                  <a:gd name="T18" fmla="*/ 6 w 14"/>
                  <a:gd name="T19" fmla="*/ 42 h 86"/>
                  <a:gd name="T20" fmla="*/ 8 w 14"/>
                  <a:gd name="T21" fmla="*/ 35 h 86"/>
                  <a:gd name="T22" fmla="*/ 8 w 14"/>
                  <a:gd name="T23" fmla="*/ 28 h 86"/>
                  <a:gd name="T24" fmla="*/ 5 w 14"/>
                  <a:gd name="T25" fmla="*/ 0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86"/>
                  <a:gd name="T41" fmla="*/ 14 w 14"/>
                  <a:gd name="T42" fmla="*/ 86 h 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86">
                    <a:moveTo>
                      <a:pt x="7" y="0"/>
                    </a:moveTo>
                    <a:lnTo>
                      <a:pt x="10" y="18"/>
                    </a:lnTo>
                    <a:lnTo>
                      <a:pt x="10" y="41"/>
                    </a:lnTo>
                    <a:lnTo>
                      <a:pt x="7" y="49"/>
                    </a:lnTo>
                    <a:lnTo>
                      <a:pt x="3" y="63"/>
                    </a:lnTo>
                    <a:lnTo>
                      <a:pt x="0" y="76"/>
                    </a:lnTo>
                    <a:lnTo>
                      <a:pt x="0" y="85"/>
                    </a:lnTo>
                    <a:lnTo>
                      <a:pt x="3" y="67"/>
                    </a:lnTo>
                    <a:lnTo>
                      <a:pt x="7" y="58"/>
                    </a:lnTo>
                    <a:lnTo>
                      <a:pt x="10" y="49"/>
                    </a:lnTo>
                    <a:lnTo>
                      <a:pt x="13" y="41"/>
                    </a:lnTo>
                    <a:lnTo>
                      <a:pt x="13" y="32"/>
                    </a:lnTo>
                    <a:lnTo>
                      <a:pt x="7" y="0"/>
                    </a:lnTo>
                  </a:path>
                </a:pathLst>
              </a:custGeom>
              <a:solidFill>
                <a:srgbClr val="201000"/>
              </a:solidFill>
              <a:ln w="12700" cap="rnd">
                <a:noFill/>
                <a:round/>
                <a:headEnd/>
                <a:tailEnd/>
              </a:ln>
            </p:spPr>
            <p:txBody>
              <a:bodyPr>
                <a:prstTxWarp prst="textNoShape">
                  <a:avLst/>
                </a:prstTxWarp>
              </a:bodyPr>
              <a:lstStyle/>
              <a:p>
                <a:endParaRPr lang="en-US"/>
              </a:p>
            </p:txBody>
          </p:sp>
          <p:sp>
            <p:nvSpPr>
              <p:cNvPr id="166" name="Freeform 147"/>
              <p:cNvSpPr>
                <a:spLocks/>
              </p:cNvSpPr>
              <p:nvPr/>
            </p:nvSpPr>
            <p:spPr bwMode="auto">
              <a:xfrm>
                <a:off x="1296" y="2922"/>
                <a:ext cx="20" cy="7"/>
              </a:xfrm>
              <a:custGeom>
                <a:avLst/>
                <a:gdLst>
                  <a:gd name="T0" fmla="*/ 0 w 31"/>
                  <a:gd name="T1" fmla="*/ 6 h 8"/>
                  <a:gd name="T2" fmla="*/ 3 w 31"/>
                  <a:gd name="T3" fmla="*/ 2 h 8"/>
                  <a:gd name="T4" fmla="*/ 6 w 31"/>
                  <a:gd name="T5" fmla="*/ 0 h 8"/>
                  <a:gd name="T6" fmla="*/ 11 w 31"/>
                  <a:gd name="T7" fmla="*/ 0 h 8"/>
                  <a:gd name="T8" fmla="*/ 14 w 31"/>
                  <a:gd name="T9" fmla="*/ 0 h 8"/>
                  <a:gd name="T10" fmla="*/ 19 w 31"/>
                  <a:gd name="T11" fmla="*/ 4 h 8"/>
                  <a:gd name="T12" fmla="*/ 11 w 31"/>
                  <a:gd name="T13" fmla="*/ 2 h 8"/>
                  <a:gd name="T14" fmla="*/ 6 w 31"/>
                  <a:gd name="T15" fmla="*/ 2 h 8"/>
                  <a:gd name="T16" fmla="*/ 0 w 31"/>
                  <a:gd name="T17" fmla="*/ 6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8"/>
                  <a:gd name="T29" fmla="*/ 31 w 31"/>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8">
                    <a:moveTo>
                      <a:pt x="0" y="7"/>
                    </a:moveTo>
                    <a:lnTo>
                      <a:pt x="4" y="2"/>
                    </a:lnTo>
                    <a:lnTo>
                      <a:pt x="9" y="0"/>
                    </a:lnTo>
                    <a:lnTo>
                      <a:pt x="17" y="0"/>
                    </a:lnTo>
                    <a:lnTo>
                      <a:pt x="21" y="0"/>
                    </a:lnTo>
                    <a:lnTo>
                      <a:pt x="30" y="5"/>
                    </a:lnTo>
                    <a:lnTo>
                      <a:pt x="17" y="2"/>
                    </a:lnTo>
                    <a:lnTo>
                      <a:pt x="9" y="2"/>
                    </a:lnTo>
                    <a:lnTo>
                      <a:pt x="0" y="7"/>
                    </a:lnTo>
                  </a:path>
                </a:pathLst>
              </a:custGeom>
              <a:solidFill>
                <a:srgbClr val="201000"/>
              </a:solidFill>
              <a:ln w="12700" cap="rnd">
                <a:noFill/>
                <a:round/>
                <a:headEnd/>
                <a:tailEnd/>
              </a:ln>
            </p:spPr>
            <p:txBody>
              <a:bodyPr>
                <a:prstTxWarp prst="textNoShape">
                  <a:avLst/>
                </a:prstTxWarp>
              </a:bodyPr>
              <a:lstStyle/>
              <a:p>
                <a:endParaRPr lang="en-US"/>
              </a:p>
            </p:txBody>
          </p:sp>
          <p:sp>
            <p:nvSpPr>
              <p:cNvPr id="167" name="Freeform 148"/>
              <p:cNvSpPr>
                <a:spLocks/>
              </p:cNvSpPr>
              <p:nvPr/>
            </p:nvSpPr>
            <p:spPr bwMode="auto">
              <a:xfrm>
                <a:off x="1304" y="2876"/>
                <a:ext cx="8" cy="41"/>
              </a:xfrm>
              <a:custGeom>
                <a:avLst/>
                <a:gdLst>
                  <a:gd name="T0" fmla="*/ 2 w 13"/>
                  <a:gd name="T1" fmla="*/ 0 h 47"/>
                  <a:gd name="T2" fmla="*/ 2 w 13"/>
                  <a:gd name="T3" fmla="*/ 11 h 47"/>
                  <a:gd name="T4" fmla="*/ 0 w 13"/>
                  <a:gd name="T5" fmla="*/ 18 h 47"/>
                  <a:gd name="T6" fmla="*/ 2 w 13"/>
                  <a:gd name="T7" fmla="*/ 26 h 47"/>
                  <a:gd name="T8" fmla="*/ 4 w 13"/>
                  <a:gd name="T9" fmla="*/ 33 h 47"/>
                  <a:gd name="T10" fmla="*/ 7 w 13"/>
                  <a:gd name="T11" fmla="*/ 40 h 47"/>
                  <a:gd name="T12" fmla="*/ 2 w 13"/>
                  <a:gd name="T13" fmla="*/ 26 h 47"/>
                  <a:gd name="T14" fmla="*/ 2 w 13"/>
                  <a:gd name="T15" fmla="*/ 18 h 47"/>
                  <a:gd name="T16" fmla="*/ 2 w 13"/>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47"/>
                  <a:gd name="T29" fmla="*/ 13 w 13"/>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47">
                    <a:moveTo>
                      <a:pt x="3" y="0"/>
                    </a:moveTo>
                    <a:lnTo>
                      <a:pt x="3" y="13"/>
                    </a:lnTo>
                    <a:lnTo>
                      <a:pt x="0" y="21"/>
                    </a:lnTo>
                    <a:lnTo>
                      <a:pt x="3" y="30"/>
                    </a:lnTo>
                    <a:lnTo>
                      <a:pt x="6" y="38"/>
                    </a:lnTo>
                    <a:lnTo>
                      <a:pt x="12" y="46"/>
                    </a:lnTo>
                    <a:lnTo>
                      <a:pt x="3" y="30"/>
                    </a:lnTo>
                    <a:lnTo>
                      <a:pt x="3" y="21"/>
                    </a:lnTo>
                    <a:lnTo>
                      <a:pt x="3" y="0"/>
                    </a:lnTo>
                  </a:path>
                </a:pathLst>
              </a:custGeom>
              <a:solidFill>
                <a:srgbClr val="201000"/>
              </a:solidFill>
              <a:ln w="12700" cap="rnd">
                <a:noFill/>
                <a:round/>
                <a:headEnd/>
                <a:tailEnd/>
              </a:ln>
            </p:spPr>
            <p:txBody>
              <a:bodyPr>
                <a:prstTxWarp prst="textNoShape">
                  <a:avLst/>
                </a:prstTxWarp>
              </a:bodyPr>
              <a:lstStyle/>
              <a:p>
                <a:endParaRPr lang="en-US"/>
              </a:p>
            </p:txBody>
          </p:sp>
          <p:sp>
            <p:nvSpPr>
              <p:cNvPr id="168" name="Freeform 149"/>
              <p:cNvSpPr>
                <a:spLocks/>
              </p:cNvSpPr>
              <p:nvPr/>
            </p:nvSpPr>
            <p:spPr bwMode="auto">
              <a:xfrm>
                <a:off x="1132" y="2834"/>
                <a:ext cx="25" cy="8"/>
              </a:xfrm>
              <a:custGeom>
                <a:avLst/>
                <a:gdLst>
                  <a:gd name="T0" fmla="*/ 0 w 39"/>
                  <a:gd name="T1" fmla="*/ 7 h 9"/>
                  <a:gd name="T2" fmla="*/ 7 w 39"/>
                  <a:gd name="T3" fmla="*/ 3 h 9"/>
                  <a:gd name="T4" fmla="*/ 13 w 39"/>
                  <a:gd name="T5" fmla="*/ 3 h 9"/>
                  <a:gd name="T6" fmla="*/ 19 w 39"/>
                  <a:gd name="T7" fmla="*/ 3 h 9"/>
                  <a:gd name="T8" fmla="*/ 24 w 39"/>
                  <a:gd name="T9" fmla="*/ 3 h 9"/>
                  <a:gd name="T10" fmla="*/ 19 w 39"/>
                  <a:gd name="T11" fmla="*/ 0 h 9"/>
                  <a:gd name="T12" fmla="*/ 13 w 39"/>
                  <a:gd name="T13" fmla="*/ 0 h 9"/>
                  <a:gd name="T14" fmla="*/ 7 w 39"/>
                  <a:gd name="T15" fmla="*/ 0 h 9"/>
                  <a:gd name="T16" fmla="*/ 0 w 39"/>
                  <a:gd name="T17" fmla="*/ 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
                  <a:gd name="T28" fmla="*/ 0 h 9"/>
                  <a:gd name="T29" fmla="*/ 39 w 3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 h="9">
                    <a:moveTo>
                      <a:pt x="0" y="8"/>
                    </a:moveTo>
                    <a:lnTo>
                      <a:pt x="11" y="3"/>
                    </a:lnTo>
                    <a:lnTo>
                      <a:pt x="20" y="3"/>
                    </a:lnTo>
                    <a:lnTo>
                      <a:pt x="29" y="3"/>
                    </a:lnTo>
                    <a:lnTo>
                      <a:pt x="38" y="3"/>
                    </a:lnTo>
                    <a:lnTo>
                      <a:pt x="29" y="0"/>
                    </a:lnTo>
                    <a:lnTo>
                      <a:pt x="20" y="0"/>
                    </a:lnTo>
                    <a:lnTo>
                      <a:pt x="11" y="0"/>
                    </a:lnTo>
                    <a:lnTo>
                      <a:pt x="0" y="8"/>
                    </a:lnTo>
                  </a:path>
                </a:pathLst>
              </a:custGeom>
              <a:solidFill>
                <a:srgbClr val="201000"/>
              </a:solidFill>
              <a:ln w="12700" cap="rnd">
                <a:noFill/>
                <a:round/>
                <a:headEnd/>
                <a:tailEnd/>
              </a:ln>
            </p:spPr>
            <p:txBody>
              <a:bodyPr>
                <a:prstTxWarp prst="textNoShape">
                  <a:avLst/>
                </a:prstTxWarp>
              </a:bodyPr>
              <a:lstStyle/>
              <a:p>
                <a:endParaRPr lang="en-US"/>
              </a:p>
            </p:txBody>
          </p:sp>
          <p:sp>
            <p:nvSpPr>
              <p:cNvPr id="169" name="Freeform 150"/>
              <p:cNvSpPr>
                <a:spLocks/>
              </p:cNvSpPr>
              <p:nvPr/>
            </p:nvSpPr>
            <p:spPr bwMode="auto">
              <a:xfrm>
                <a:off x="1120" y="2822"/>
                <a:ext cx="37" cy="15"/>
              </a:xfrm>
              <a:custGeom>
                <a:avLst/>
                <a:gdLst>
                  <a:gd name="T0" fmla="*/ 0 w 57"/>
                  <a:gd name="T1" fmla="*/ 14 h 17"/>
                  <a:gd name="T2" fmla="*/ 10 w 57"/>
                  <a:gd name="T3" fmla="*/ 8 h 17"/>
                  <a:gd name="T4" fmla="*/ 10 w 57"/>
                  <a:gd name="T5" fmla="*/ 5 h 17"/>
                  <a:gd name="T6" fmla="*/ 17 w 57"/>
                  <a:gd name="T7" fmla="*/ 3 h 17"/>
                  <a:gd name="T8" fmla="*/ 27 w 57"/>
                  <a:gd name="T9" fmla="*/ 3 h 17"/>
                  <a:gd name="T10" fmla="*/ 36 w 57"/>
                  <a:gd name="T11" fmla="*/ 5 h 17"/>
                  <a:gd name="T12" fmla="*/ 20 w 57"/>
                  <a:gd name="T13" fmla="*/ 0 h 17"/>
                  <a:gd name="T14" fmla="*/ 13 w 57"/>
                  <a:gd name="T15" fmla="*/ 3 h 17"/>
                  <a:gd name="T16" fmla="*/ 6 w 57"/>
                  <a:gd name="T17" fmla="*/ 5 h 17"/>
                  <a:gd name="T18" fmla="*/ 0 w 57"/>
                  <a:gd name="T19" fmla="*/ 14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17"/>
                  <a:gd name="T32" fmla="*/ 57 w 5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17">
                    <a:moveTo>
                      <a:pt x="0" y="16"/>
                    </a:moveTo>
                    <a:lnTo>
                      <a:pt x="15" y="9"/>
                    </a:lnTo>
                    <a:lnTo>
                      <a:pt x="15" y="6"/>
                    </a:lnTo>
                    <a:lnTo>
                      <a:pt x="26" y="3"/>
                    </a:lnTo>
                    <a:lnTo>
                      <a:pt x="41" y="3"/>
                    </a:lnTo>
                    <a:lnTo>
                      <a:pt x="56" y="6"/>
                    </a:lnTo>
                    <a:lnTo>
                      <a:pt x="31" y="0"/>
                    </a:lnTo>
                    <a:lnTo>
                      <a:pt x="20" y="3"/>
                    </a:lnTo>
                    <a:lnTo>
                      <a:pt x="10" y="6"/>
                    </a:lnTo>
                    <a:lnTo>
                      <a:pt x="0" y="16"/>
                    </a:lnTo>
                  </a:path>
                </a:pathLst>
              </a:custGeom>
              <a:solidFill>
                <a:srgbClr val="201000"/>
              </a:solidFill>
              <a:ln w="12700" cap="rnd">
                <a:noFill/>
                <a:round/>
                <a:headEnd/>
                <a:tailEnd/>
              </a:ln>
            </p:spPr>
            <p:txBody>
              <a:bodyPr>
                <a:prstTxWarp prst="textNoShape">
                  <a:avLst/>
                </a:prstTxWarp>
              </a:bodyPr>
              <a:lstStyle/>
              <a:p>
                <a:endParaRPr lang="en-US"/>
              </a:p>
            </p:txBody>
          </p:sp>
          <p:sp>
            <p:nvSpPr>
              <p:cNvPr id="170" name="Freeform 151"/>
              <p:cNvSpPr>
                <a:spLocks/>
              </p:cNvSpPr>
              <p:nvPr/>
            </p:nvSpPr>
            <p:spPr bwMode="auto">
              <a:xfrm>
                <a:off x="1054" y="2801"/>
                <a:ext cx="16" cy="2"/>
              </a:xfrm>
              <a:custGeom>
                <a:avLst/>
                <a:gdLst>
                  <a:gd name="T0" fmla="*/ 0 w 26"/>
                  <a:gd name="T1" fmla="*/ 1 h 2"/>
                  <a:gd name="T2" fmla="*/ 10 w 26"/>
                  <a:gd name="T3" fmla="*/ 1 h 2"/>
                  <a:gd name="T4" fmla="*/ 13 w 26"/>
                  <a:gd name="T5" fmla="*/ 1 h 2"/>
                  <a:gd name="T6" fmla="*/ 15 w 26"/>
                  <a:gd name="T7" fmla="*/ 1 h 2"/>
                  <a:gd name="T8" fmla="*/ 13 w 26"/>
                  <a:gd name="T9" fmla="*/ 0 h 2"/>
                  <a:gd name="T10" fmla="*/ 10 w 26"/>
                  <a:gd name="T11" fmla="*/ 0 h 2"/>
                  <a:gd name="T12" fmla="*/ 0 w 26"/>
                  <a:gd name="T13" fmla="*/ 1 h 2"/>
                  <a:gd name="T14" fmla="*/ 0 60000 65536"/>
                  <a:gd name="T15" fmla="*/ 0 60000 65536"/>
                  <a:gd name="T16" fmla="*/ 0 60000 65536"/>
                  <a:gd name="T17" fmla="*/ 0 60000 65536"/>
                  <a:gd name="T18" fmla="*/ 0 60000 65536"/>
                  <a:gd name="T19" fmla="*/ 0 60000 65536"/>
                  <a:gd name="T20" fmla="*/ 0 60000 65536"/>
                  <a:gd name="T21" fmla="*/ 0 w 26"/>
                  <a:gd name="T22" fmla="*/ 0 h 2"/>
                  <a:gd name="T23" fmla="*/ 26 w 26"/>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
                    <a:moveTo>
                      <a:pt x="0" y="1"/>
                    </a:moveTo>
                    <a:lnTo>
                      <a:pt x="16" y="1"/>
                    </a:lnTo>
                    <a:lnTo>
                      <a:pt x="21" y="1"/>
                    </a:lnTo>
                    <a:lnTo>
                      <a:pt x="25" y="1"/>
                    </a:lnTo>
                    <a:lnTo>
                      <a:pt x="21" y="0"/>
                    </a:lnTo>
                    <a:lnTo>
                      <a:pt x="16" y="0"/>
                    </a:lnTo>
                    <a:lnTo>
                      <a:pt x="0" y="1"/>
                    </a:lnTo>
                  </a:path>
                </a:pathLst>
              </a:custGeom>
              <a:solidFill>
                <a:srgbClr val="201000"/>
              </a:solidFill>
              <a:ln w="12700" cap="rnd">
                <a:noFill/>
                <a:round/>
                <a:headEnd/>
                <a:tailEnd/>
              </a:ln>
            </p:spPr>
            <p:txBody>
              <a:bodyPr>
                <a:prstTxWarp prst="textNoShape">
                  <a:avLst/>
                </a:prstTxWarp>
              </a:bodyPr>
              <a:lstStyle/>
              <a:p>
                <a:endParaRPr lang="en-US"/>
              </a:p>
            </p:txBody>
          </p:sp>
          <p:sp>
            <p:nvSpPr>
              <p:cNvPr id="171" name="Freeform 152"/>
              <p:cNvSpPr>
                <a:spLocks/>
              </p:cNvSpPr>
              <p:nvPr/>
            </p:nvSpPr>
            <p:spPr bwMode="auto">
              <a:xfrm>
                <a:off x="1077" y="2789"/>
                <a:ext cx="9" cy="2"/>
              </a:xfrm>
              <a:custGeom>
                <a:avLst/>
                <a:gdLst>
                  <a:gd name="T0" fmla="*/ 0 w 15"/>
                  <a:gd name="T1" fmla="*/ 1 h 2"/>
                  <a:gd name="T2" fmla="*/ 4 w 15"/>
                  <a:gd name="T3" fmla="*/ 1 h 2"/>
                  <a:gd name="T4" fmla="*/ 7 w 15"/>
                  <a:gd name="T5" fmla="*/ 1 h 2"/>
                  <a:gd name="T6" fmla="*/ 8 w 15"/>
                  <a:gd name="T7" fmla="*/ 1 h 2"/>
                  <a:gd name="T8" fmla="*/ 7 w 15"/>
                  <a:gd name="T9" fmla="*/ 1 h 2"/>
                  <a:gd name="T10" fmla="*/ 4 w 15"/>
                  <a:gd name="T11" fmla="*/ 0 h 2"/>
                  <a:gd name="T12" fmla="*/ 0 w 15"/>
                  <a:gd name="T13" fmla="*/ 1 h 2"/>
                  <a:gd name="T14" fmla="*/ 0 60000 65536"/>
                  <a:gd name="T15" fmla="*/ 0 60000 65536"/>
                  <a:gd name="T16" fmla="*/ 0 60000 65536"/>
                  <a:gd name="T17" fmla="*/ 0 60000 65536"/>
                  <a:gd name="T18" fmla="*/ 0 60000 65536"/>
                  <a:gd name="T19" fmla="*/ 0 60000 65536"/>
                  <a:gd name="T20" fmla="*/ 0 60000 65536"/>
                  <a:gd name="T21" fmla="*/ 0 w 15"/>
                  <a:gd name="T22" fmla="*/ 0 h 2"/>
                  <a:gd name="T23" fmla="*/ 15 w 1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
                    <a:moveTo>
                      <a:pt x="0" y="1"/>
                    </a:moveTo>
                    <a:lnTo>
                      <a:pt x="6" y="1"/>
                    </a:lnTo>
                    <a:lnTo>
                      <a:pt x="11" y="1"/>
                    </a:lnTo>
                    <a:lnTo>
                      <a:pt x="14" y="1"/>
                    </a:lnTo>
                    <a:lnTo>
                      <a:pt x="11" y="1"/>
                    </a:lnTo>
                    <a:lnTo>
                      <a:pt x="6" y="0"/>
                    </a:lnTo>
                    <a:lnTo>
                      <a:pt x="0" y="1"/>
                    </a:lnTo>
                  </a:path>
                </a:pathLst>
              </a:custGeom>
              <a:solidFill>
                <a:srgbClr val="201000"/>
              </a:solidFill>
              <a:ln w="12700" cap="rnd">
                <a:noFill/>
                <a:round/>
                <a:headEnd/>
                <a:tailEnd/>
              </a:ln>
            </p:spPr>
            <p:txBody>
              <a:bodyPr>
                <a:prstTxWarp prst="textNoShape">
                  <a:avLst/>
                </a:prstTxWarp>
              </a:bodyPr>
              <a:lstStyle/>
              <a:p>
                <a:endParaRPr lang="en-US"/>
              </a:p>
            </p:txBody>
          </p:sp>
          <p:sp>
            <p:nvSpPr>
              <p:cNvPr id="172" name="Freeform 153"/>
              <p:cNvSpPr>
                <a:spLocks/>
              </p:cNvSpPr>
              <p:nvPr/>
            </p:nvSpPr>
            <p:spPr bwMode="auto">
              <a:xfrm>
                <a:off x="1254" y="2780"/>
                <a:ext cx="0" cy="2"/>
              </a:xfrm>
              <a:custGeom>
                <a:avLst/>
                <a:gdLst>
                  <a:gd name="T0" fmla="*/ 0 w 1"/>
                  <a:gd name="T1" fmla="*/ 0 h 2"/>
                  <a:gd name="T2" fmla="*/ 0 w 1"/>
                  <a:gd name="T3" fmla="*/ 1 h 2"/>
                  <a:gd name="T4" fmla="*/ 0 w 1"/>
                  <a:gd name="T5" fmla="*/ 0 h 2"/>
                  <a:gd name="T6" fmla="*/ 0 60000 65536"/>
                  <a:gd name="T7" fmla="*/ 0 60000 65536"/>
                  <a:gd name="T8" fmla="*/ 0 60000 65536"/>
                  <a:gd name="T9" fmla="*/ 0 w 1"/>
                  <a:gd name="T10" fmla="*/ 0 h 2"/>
                  <a:gd name="T11" fmla="*/ 0 w 1"/>
                  <a:gd name="T12" fmla="*/ 2 h 2"/>
                </a:gdLst>
                <a:ahLst/>
                <a:cxnLst>
                  <a:cxn ang="T6">
                    <a:pos x="T0" y="T1"/>
                  </a:cxn>
                  <a:cxn ang="T7">
                    <a:pos x="T2" y="T3"/>
                  </a:cxn>
                  <a:cxn ang="T8">
                    <a:pos x="T4" y="T5"/>
                  </a:cxn>
                </a:cxnLst>
                <a:rect l="T9" t="T10" r="T11" b="T12"/>
                <a:pathLst>
                  <a:path w="1" h="2">
                    <a:moveTo>
                      <a:pt x="0" y="0"/>
                    </a:moveTo>
                    <a:lnTo>
                      <a:pt x="0" y="1"/>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173" name="Freeform 154"/>
              <p:cNvSpPr>
                <a:spLocks/>
              </p:cNvSpPr>
              <p:nvPr/>
            </p:nvSpPr>
            <p:spPr bwMode="auto">
              <a:xfrm>
                <a:off x="1222" y="2801"/>
                <a:ext cx="0" cy="11"/>
              </a:xfrm>
              <a:custGeom>
                <a:avLst/>
                <a:gdLst>
                  <a:gd name="T0" fmla="*/ 0 w 1"/>
                  <a:gd name="T1" fmla="*/ 0 h 12"/>
                  <a:gd name="T2" fmla="*/ 0 w 1"/>
                  <a:gd name="T3" fmla="*/ 2 h 12"/>
                  <a:gd name="T4" fmla="*/ 0 w 1"/>
                  <a:gd name="T5" fmla="*/ 6 h 12"/>
                  <a:gd name="T6" fmla="*/ 0 w 1"/>
                  <a:gd name="T7" fmla="*/ 10 h 12"/>
                  <a:gd name="T8" fmla="*/ 0 w 1"/>
                  <a:gd name="T9" fmla="*/ 7 h 12"/>
                  <a:gd name="T10" fmla="*/ 0 w 1"/>
                  <a:gd name="T11" fmla="*/ 0 h 12"/>
                  <a:gd name="T12" fmla="*/ 0 60000 65536"/>
                  <a:gd name="T13" fmla="*/ 0 60000 65536"/>
                  <a:gd name="T14" fmla="*/ 0 60000 65536"/>
                  <a:gd name="T15" fmla="*/ 0 60000 65536"/>
                  <a:gd name="T16" fmla="*/ 0 60000 65536"/>
                  <a:gd name="T17" fmla="*/ 0 60000 65536"/>
                  <a:gd name="T18" fmla="*/ 0 w 1"/>
                  <a:gd name="T19" fmla="*/ 0 h 12"/>
                  <a:gd name="T20" fmla="*/ 0 w 1"/>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 h="12">
                    <a:moveTo>
                      <a:pt x="0" y="0"/>
                    </a:moveTo>
                    <a:lnTo>
                      <a:pt x="0" y="2"/>
                    </a:lnTo>
                    <a:lnTo>
                      <a:pt x="0" y="6"/>
                    </a:lnTo>
                    <a:lnTo>
                      <a:pt x="0" y="11"/>
                    </a:lnTo>
                    <a:lnTo>
                      <a:pt x="0" y="8"/>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174" name="Freeform 155"/>
              <p:cNvSpPr>
                <a:spLocks/>
              </p:cNvSpPr>
              <p:nvPr/>
            </p:nvSpPr>
            <p:spPr bwMode="auto">
              <a:xfrm>
                <a:off x="1273" y="2767"/>
                <a:ext cx="7" cy="3"/>
              </a:xfrm>
              <a:custGeom>
                <a:avLst/>
                <a:gdLst>
                  <a:gd name="T0" fmla="*/ 6 w 11"/>
                  <a:gd name="T1" fmla="*/ 2 h 4"/>
                  <a:gd name="T2" fmla="*/ 5 w 11"/>
                  <a:gd name="T3" fmla="*/ 2 h 4"/>
                  <a:gd name="T4" fmla="*/ 2 w 11"/>
                  <a:gd name="T5" fmla="*/ 2 h 4"/>
                  <a:gd name="T6" fmla="*/ 0 w 11"/>
                  <a:gd name="T7" fmla="*/ 2 h 4"/>
                  <a:gd name="T8" fmla="*/ 2 w 11"/>
                  <a:gd name="T9" fmla="*/ 0 h 4"/>
                  <a:gd name="T10" fmla="*/ 6 w 11"/>
                  <a:gd name="T11" fmla="*/ 2 h 4"/>
                  <a:gd name="T12" fmla="*/ 0 60000 65536"/>
                  <a:gd name="T13" fmla="*/ 0 60000 65536"/>
                  <a:gd name="T14" fmla="*/ 0 60000 65536"/>
                  <a:gd name="T15" fmla="*/ 0 60000 65536"/>
                  <a:gd name="T16" fmla="*/ 0 60000 65536"/>
                  <a:gd name="T17" fmla="*/ 0 60000 65536"/>
                  <a:gd name="T18" fmla="*/ 0 w 11"/>
                  <a:gd name="T19" fmla="*/ 0 h 4"/>
                  <a:gd name="T20" fmla="*/ 11 w 11"/>
                  <a:gd name="T21" fmla="*/ 4 h 4"/>
                </a:gdLst>
                <a:ahLst/>
                <a:cxnLst>
                  <a:cxn ang="T12">
                    <a:pos x="T0" y="T1"/>
                  </a:cxn>
                  <a:cxn ang="T13">
                    <a:pos x="T2" y="T3"/>
                  </a:cxn>
                  <a:cxn ang="T14">
                    <a:pos x="T4" y="T5"/>
                  </a:cxn>
                  <a:cxn ang="T15">
                    <a:pos x="T6" y="T7"/>
                  </a:cxn>
                  <a:cxn ang="T16">
                    <a:pos x="T8" y="T9"/>
                  </a:cxn>
                  <a:cxn ang="T17">
                    <a:pos x="T10" y="T11"/>
                  </a:cxn>
                </a:cxnLst>
                <a:rect l="T18" t="T19" r="T20" b="T21"/>
                <a:pathLst>
                  <a:path w="11" h="4">
                    <a:moveTo>
                      <a:pt x="10" y="2"/>
                    </a:moveTo>
                    <a:lnTo>
                      <a:pt x="8" y="2"/>
                    </a:lnTo>
                    <a:lnTo>
                      <a:pt x="3" y="2"/>
                    </a:lnTo>
                    <a:lnTo>
                      <a:pt x="0" y="3"/>
                    </a:lnTo>
                    <a:lnTo>
                      <a:pt x="3" y="0"/>
                    </a:lnTo>
                    <a:lnTo>
                      <a:pt x="10" y="2"/>
                    </a:lnTo>
                  </a:path>
                </a:pathLst>
              </a:custGeom>
              <a:solidFill>
                <a:srgbClr val="201000"/>
              </a:solidFill>
              <a:ln w="12700" cap="rnd">
                <a:noFill/>
                <a:round/>
                <a:headEnd/>
                <a:tailEnd/>
              </a:ln>
            </p:spPr>
            <p:txBody>
              <a:bodyPr>
                <a:prstTxWarp prst="textNoShape">
                  <a:avLst/>
                </a:prstTxWarp>
              </a:bodyPr>
              <a:lstStyle/>
              <a:p>
                <a:endParaRPr lang="en-US"/>
              </a:p>
            </p:txBody>
          </p:sp>
          <p:sp>
            <p:nvSpPr>
              <p:cNvPr id="175" name="Freeform 156"/>
              <p:cNvSpPr>
                <a:spLocks/>
              </p:cNvSpPr>
              <p:nvPr/>
            </p:nvSpPr>
            <p:spPr bwMode="auto">
              <a:xfrm>
                <a:off x="1277" y="2880"/>
                <a:ext cx="8" cy="16"/>
              </a:xfrm>
              <a:custGeom>
                <a:avLst/>
                <a:gdLst>
                  <a:gd name="T0" fmla="*/ 2 w 13"/>
                  <a:gd name="T1" fmla="*/ 15 h 18"/>
                  <a:gd name="T2" fmla="*/ 4 w 13"/>
                  <a:gd name="T3" fmla="*/ 6 h 18"/>
                  <a:gd name="T4" fmla="*/ 5 w 13"/>
                  <a:gd name="T5" fmla="*/ 4 h 18"/>
                  <a:gd name="T6" fmla="*/ 7 w 13"/>
                  <a:gd name="T7" fmla="*/ 0 h 18"/>
                  <a:gd name="T8" fmla="*/ 5 w 13"/>
                  <a:gd name="T9" fmla="*/ 0 h 18"/>
                  <a:gd name="T10" fmla="*/ 2 w 13"/>
                  <a:gd name="T11" fmla="*/ 4 h 18"/>
                  <a:gd name="T12" fmla="*/ 0 w 13"/>
                  <a:gd name="T13" fmla="*/ 6 h 18"/>
                  <a:gd name="T14" fmla="*/ 2 w 13"/>
                  <a:gd name="T15" fmla="*/ 15 h 18"/>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8"/>
                  <a:gd name="T26" fmla="*/ 13 w 13"/>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8">
                    <a:moveTo>
                      <a:pt x="3" y="17"/>
                    </a:moveTo>
                    <a:lnTo>
                      <a:pt x="6" y="7"/>
                    </a:lnTo>
                    <a:lnTo>
                      <a:pt x="8" y="4"/>
                    </a:lnTo>
                    <a:lnTo>
                      <a:pt x="12" y="0"/>
                    </a:lnTo>
                    <a:lnTo>
                      <a:pt x="8" y="0"/>
                    </a:lnTo>
                    <a:lnTo>
                      <a:pt x="3" y="4"/>
                    </a:lnTo>
                    <a:lnTo>
                      <a:pt x="0" y="7"/>
                    </a:lnTo>
                    <a:lnTo>
                      <a:pt x="3" y="17"/>
                    </a:lnTo>
                  </a:path>
                </a:pathLst>
              </a:custGeom>
              <a:solidFill>
                <a:srgbClr val="201000"/>
              </a:solidFill>
              <a:ln w="12700" cap="rnd">
                <a:noFill/>
                <a:round/>
                <a:headEnd/>
                <a:tailEnd/>
              </a:ln>
            </p:spPr>
            <p:txBody>
              <a:bodyPr>
                <a:prstTxWarp prst="textNoShape">
                  <a:avLst/>
                </a:prstTxWarp>
              </a:bodyPr>
              <a:lstStyle/>
              <a:p>
                <a:endParaRPr lang="en-US"/>
              </a:p>
            </p:txBody>
          </p:sp>
          <p:sp>
            <p:nvSpPr>
              <p:cNvPr id="176" name="Freeform 157"/>
              <p:cNvSpPr>
                <a:spLocks/>
              </p:cNvSpPr>
              <p:nvPr/>
            </p:nvSpPr>
            <p:spPr bwMode="auto">
              <a:xfrm>
                <a:off x="1015" y="2759"/>
                <a:ext cx="18" cy="11"/>
              </a:xfrm>
              <a:custGeom>
                <a:avLst/>
                <a:gdLst>
                  <a:gd name="T0" fmla="*/ 17 w 29"/>
                  <a:gd name="T1" fmla="*/ 0 h 13"/>
                  <a:gd name="T2" fmla="*/ 14 w 29"/>
                  <a:gd name="T3" fmla="*/ 3 h 13"/>
                  <a:gd name="T4" fmla="*/ 11 w 29"/>
                  <a:gd name="T5" fmla="*/ 5 h 13"/>
                  <a:gd name="T6" fmla="*/ 6 w 29"/>
                  <a:gd name="T7" fmla="*/ 8 h 13"/>
                  <a:gd name="T8" fmla="*/ 0 w 29"/>
                  <a:gd name="T9" fmla="*/ 8 h 13"/>
                  <a:gd name="T10" fmla="*/ 6 w 29"/>
                  <a:gd name="T11" fmla="*/ 10 h 13"/>
                  <a:gd name="T12" fmla="*/ 14 w 29"/>
                  <a:gd name="T13" fmla="*/ 8 h 13"/>
                  <a:gd name="T14" fmla="*/ 17 w 29"/>
                  <a:gd name="T15" fmla="*/ 0 h 13"/>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13"/>
                  <a:gd name="T26" fmla="*/ 29 w 2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13">
                    <a:moveTo>
                      <a:pt x="28" y="0"/>
                    </a:moveTo>
                    <a:lnTo>
                      <a:pt x="22" y="3"/>
                    </a:lnTo>
                    <a:lnTo>
                      <a:pt x="18" y="6"/>
                    </a:lnTo>
                    <a:lnTo>
                      <a:pt x="9" y="9"/>
                    </a:lnTo>
                    <a:lnTo>
                      <a:pt x="0" y="9"/>
                    </a:lnTo>
                    <a:lnTo>
                      <a:pt x="9" y="12"/>
                    </a:lnTo>
                    <a:lnTo>
                      <a:pt x="22" y="9"/>
                    </a:lnTo>
                    <a:lnTo>
                      <a:pt x="28" y="0"/>
                    </a:lnTo>
                  </a:path>
                </a:pathLst>
              </a:custGeom>
              <a:solidFill>
                <a:srgbClr val="201000"/>
              </a:solidFill>
              <a:ln w="12700" cap="rnd">
                <a:noFill/>
                <a:round/>
                <a:headEnd/>
                <a:tailEnd/>
              </a:ln>
            </p:spPr>
            <p:txBody>
              <a:bodyPr>
                <a:prstTxWarp prst="textNoShape">
                  <a:avLst/>
                </a:prstTxWarp>
              </a:bodyPr>
              <a:lstStyle/>
              <a:p>
                <a:endParaRPr lang="en-US"/>
              </a:p>
            </p:txBody>
          </p:sp>
          <p:sp>
            <p:nvSpPr>
              <p:cNvPr id="177" name="Freeform 158"/>
              <p:cNvSpPr>
                <a:spLocks/>
              </p:cNvSpPr>
              <p:nvPr/>
            </p:nvSpPr>
            <p:spPr bwMode="auto">
              <a:xfrm>
                <a:off x="980" y="2860"/>
                <a:ext cx="25" cy="6"/>
              </a:xfrm>
              <a:custGeom>
                <a:avLst/>
                <a:gdLst>
                  <a:gd name="T0" fmla="*/ 24 w 40"/>
                  <a:gd name="T1" fmla="*/ 2 h 7"/>
                  <a:gd name="T2" fmla="*/ 18 w 40"/>
                  <a:gd name="T3" fmla="*/ 0 h 7"/>
                  <a:gd name="T4" fmla="*/ 9 w 40"/>
                  <a:gd name="T5" fmla="*/ 0 h 7"/>
                  <a:gd name="T6" fmla="*/ 0 w 40"/>
                  <a:gd name="T7" fmla="*/ 2 h 7"/>
                  <a:gd name="T8" fmla="*/ 6 w 40"/>
                  <a:gd name="T9" fmla="*/ 2 h 7"/>
                  <a:gd name="T10" fmla="*/ 13 w 40"/>
                  <a:gd name="T11" fmla="*/ 5 h 7"/>
                  <a:gd name="T12" fmla="*/ 24 w 40"/>
                  <a:gd name="T13" fmla="*/ 2 h 7"/>
                  <a:gd name="T14" fmla="*/ 0 60000 65536"/>
                  <a:gd name="T15" fmla="*/ 0 60000 65536"/>
                  <a:gd name="T16" fmla="*/ 0 60000 65536"/>
                  <a:gd name="T17" fmla="*/ 0 60000 65536"/>
                  <a:gd name="T18" fmla="*/ 0 60000 65536"/>
                  <a:gd name="T19" fmla="*/ 0 60000 65536"/>
                  <a:gd name="T20" fmla="*/ 0 60000 65536"/>
                  <a:gd name="T21" fmla="*/ 0 w 40"/>
                  <a:gd name="T22" fmla="*/ 0 h 7"/>
                  <a:gd name="T23" fmla="*/ 40 w 40"/>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7">
                    <a:moveTo>
                      <a:pt x="39" y="2"/>
                    </a:moveTo>
                    <a:lnTo>
                      <a:pt x="29" y="0"/>
                    </a:lnTo>
                    <a:lnTo>
                      <a:pt x="15" y="0"/>
                    </a:lnTo>
                    <a:lnTo>
                      <a:pt x="0" y="2"/>
                    </a:lnTo>
                    <a:lnTo>
                      <a:pt x="10" y="2"/>
                    </a:lnTo>
                    <a:lnTo>
                      <a:pt x="20" y="6"/>
                    </a:lnTo>
                    <a:lnTo>
                      <a:pt x="39" y="2"/>
                    </a:lnTo>
                  </a:path>
                </a:pathLst>
              </a:custGeom>
              <a:solidFill>
                <a:srgbClr val="201000"/>
              </a:solidFill>
              <a:ln w="12700" cap="rnd">
                <a:noFill/>
                <a:round/>
                <a:headEnd/>
                <a:tailEnd/>
              </a:ln>
            </p:spPr>
            <p:txBody>
              <a:bodyPr>
                <a:prstTxWarp prst="textNoShape">
                  <a:avLst/>
                </a:prstTxWarp>
              </a:bodyPr>
              <a:lstStyle/>
              <a:p>
                <a:endParaRPr lang="en-US"/>
              </a:p>
            </p:txBody>
          </p:sp>
          <p:sp>
            <p:nvSpPr>
              <p:cNvPr id="178" name="Freeform 159"/>
              <p:cNvSpPr>
                <a:spLocks/>
              </p:cNvSpPr>
              <p:nvPr/>
            </p:nvSpPr>
            <p:spPr bwMode="auto">
              <a:xfrm>
                <a:off x="969" y="2876"/>
                <a:ext cx="9" cy="3"/>
              </a:xfrm>
              <a:custGeom>
                <a:avLst/>
                <a:gdLst>
                  <a:gd name="T0" fmla="*/ 8 w 13"/>
                  <a:gd name="T1" fmla="*/ 1 h 3"/>
                  <a:gd name="T2" fmla="*/ 4 w 13"/>
                  <a:gd name="T3" fmla="*/ 0 h 3"/>
                  <a:gd name="T4" fmla="*/ 0 w 13"/>
                  <a:gd name="T5" fmla="*/ 1 h 3"/>
                  <a:gd name="T6" fmla="*/ 4 w 13"/>
                  <a:gd name="T7" fmla="*/ 2 h 3"/>
                  <a:gd name="T8" fmla="*/ 8 w 13"/>
                  <a:gd name="T9" fmla="*/ 1 h 3"/>
                  <a:gd name="T10" fmla="*/ 0 60000 65536"/>
                  <a:gd name="T11" fmla="*/ 0 60000 65536"/>
                  <a:gd name="T12" fmla="*/ 0 60000 65536"/>
                  <a:gd name="T13" fmla="*/ 0 60000 65536"/>
                  <a:gd name="T14" fmla="*/ 0 60000 65536"/>
                  <a:gd name="T15" fmla="*/ 0 w 13"/>
                  <a:gd name="T16" fmla="*/ 0 h 3"/>
                  <a:gd name="T17" fmla="*/ 13 w 13"/>
                  <a:gd name="T18" fmla="*/ 3 h 3"/>
                </a:gdLst>
                <a:ahLst/>
                <a:cxnLst>
                  <a:cxn ang="T10">
                    <a:pos x="T0" y="T1"/>
                  </a:cxn>
                  <a:cxn ang="T11">
                    <a:pos x="T2" y="T3"/>
                  </a:cxn>
                  <a:cxn ang="T12">
                    <a:pos x="T4" y="T5"/>
                  </a:cxn>
                  <a:cxn ang="T13">
                    <a:pos x="T6" y="T7"/>
                  </a:cxn>
                  <a:cxn ang="T14">
                    <a:pos x="T8" y="T9"/>
                  </a:cxn>
                </a:cxnLst>
                <a:rect l="T15" t="T16" r="T17" b="T18"/>
                <a:pathLst>
                  <a:path w="13" h="3">
                    <a:moveTo>
                      <a:pt x="12" y="1"/>
                    </a:moveTo>
                    <a:lnTo>
                      <a:pt x="6" y="0"/>
                    </a:lnTo>
                    <a:lnTo>
                      <a:pt x="0" y="1"/>
                    </a:lnTo>
                    <a:lnTo>
                      <a:pt x="6" y="2"/>
                    </a:lnTo>
                    <a:lnTo>
                      <a:pt x="12" y="1"/>
                    </a:lnTo>
                  </a:path>
                </a:pathLst>
              </a:custGeom>
              <a:solidFill>
                <a:srgbClr val="201000"/>
              </a:solidFill>
              <a:ln w="12700" cap="rnd">
                <a:noFill/>
                <a:round/>
                <a:headEnd/>
                <a:tailEnd/>
              </a:ln>
            </p:spPr>
            <p:txBody>
              <a:bodyPr>
                <a:prstTxWarp prst="textNoShape">
                  <a:avLst/>
                </a:prstTxWarp>
              </a:bodyPr>
              <a:lstStyle/>
              <a:p>
                <a:endParaRPr lang="en-US"/>
              </a:p>
            </p:txBody>
          </p:sp>
          <p:sp>
            <p:nvSpPr>
              <p:cNvPr id="179" name="Freeform 160"/>
              <p:cNvSpPr>
                <a:spLocks/>
              </p:cNvSpPr>
              <p:nvPr/>
            </p:nvSpPr>
            <p:spPr bwMode="auto">
              <a:xfrm>
                <a:off x="1136" y="2886"/>
                <a:ext cx="9" cy="5"/>
              </a:xfrm>
              <a:custGeom>
                <a:avLst/>
                <a:gdLst>
                  <a:gd name="T0" fmla="*/ 8 w 14"/>
                  <a:gd name="T1" fmla="*/ 0 h 6"/>
                  <a:gd name="T2" fmla="*/ 5 w 14"/>
                  <a:gd name="T3" fmla="*/ 0 h 6"/>
                  <a:gd name="T4" fmla="*/ 0 w 14"/>
                  <a:gd name="T5" fmla="*/ 3 h 6"/>
                  <a:gd name="T6" fmla="*/ 0 w 14"/>
                  <a:gd name="T7" fmla="*/ 4 h 6"/>
                  <a:gd name="T8" fmla="*/ 3 w 14"/>
                  <a:gd name="T9" fmla="*/ 3 h 6"/>
                  <a:gd name="T10" fmla="*/ 6 w 14"/>
                  <a:gd name="T11" fmla="*/ 3 h 6"/>
                  <a:gd name="T12" fmla="*/ 8 w 14"/>
                  <a:gd name="T13" fmla="*/ 0 h 6"/>
                  <a:gd name="T14" fmla="*/ 0 60000 65536"/>
                  <a:gd name="T15" fmla="*/ 0 60000 65536"/>
                  <a:gd name="T16" fmla="*/ 0 60000 65536"/>
                  <a:gd name="T17" fmla="*/ 0 60000 65536"/>
                  <a:gd name="T18" fmla="*/ 0 60000 65536"/>
                  <a:gd name="T19" fmla="*/ 0 60000 65536"/>
                  <a:gd name="T20" fmla="*/ 0 60000 65536"/>
                  <a:gd name="T21" fmla="*/ 0 w 14"/>
                  <a:gd name="T22" fmla="*/ 0 h 6"/>
                  <a:gd name="T23" fmla="*/ 14 w 1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6">
                    <a:moveTo>
                      <a:pt x="13" y="0"/>
                    </a:moveTo>
                    <a:lnTo>
                      <a:pt x="7" y="0"/>
                    </a:lnTo>
                    <a:lnTo>
                      <a:pt x="0" y="4"/>
                    </a:lnTo>
                    <a:lnTo>
                      <a:pt x="0" y="5"/>
                    </a:lnTo>
                    <a:lnTo>
                      <a:pt x="4" y="4"/>
                    </a:lnTo>
                    <a:lnTo>
                      <a:pt x="10" y="4"/>
                    </a:lnTo>
                    <a:lnTo>
                      <a:pt x="13" y="0"/>
                    </a:lnTo>
                  </a:path>
                </a:pathLst>
              </a:custGeom>
              <a:solidFill>
                <a:srgbClr val="201000"/>
              </a:solidFill>
              <a:ln w="12700" cap="rnd">
                <a:noFill/>
                <a:round/>
                <a:headEnd/>
                <a:tailEnd/>
              </a:ln>
            </p:spPr>
            <p:txBody>
              <a:bodyPr>
                <a:prstTxWarp prst="textNoShape">
                  <a:avLst/>
                </a:prstTxWarp>
              </a:bodyPr>
              <a:lstStyle/>
              <a:p>
                <a:endParaRPr lang="en-US"/>
              </a:p>
            </p:txBody>
          </p:sp>
          <p:sp>
            <p:nvSpPr>
              <p:cNvPr id="180" name="Freeform 161"/>
              <p:cNvSpPr>
                <a:spLocks/>
              </p:cNvSpPr>
              <p:nvPr/>
            </p:nvSpPr>
            <p:spPr bwMode="auto">
              <a:xfrm>
                <a:off x="1124" y="2911"/>
                <a:ext cx="14" cy="9"/>
              </a:xfrm>
              <a:custGeom>
                <a:avLst/>
                <a:gdLst>
                  <a:gd name="T0" fmla="*/ 13 w 22"/>
                  <a:gd name="T1" fmla="*/ 0 h 11"/>
                  <a:gd name="T2" fmla="*/ 5 w 22"/>
                  <a:gd name="T3" fmla="*/ 2 h 11"/>
                  <a:gd name="T4" fmla="*/ 3 w 22"/>
                  <a:gd name="T5" fmla="*/ 4 h 11"/>
                  <a:gd name="T6" fmla="*/ 0 w 22"/>
                  <a:gd name="T7" fmla="*/ 8 h 11"/>
                  <a:gd name="T8" fmla="*/ 5 w 22"/>
                  <a:gd name="T9" fmla="*/ 6 h 11"/>
                  <a:gd name="T10" fmla="*/ 13 w 22"/>
                  <a:gd name="T11" fmla="*/ 4 h 11"/>
                  <a:gd name="T12" fmla="*/ 13 w 22"/>
                  <a:gd name="T13" fmla="*/ 0 h 11"/>
                  <a:gd name="T14" fmla="*/ 0 60000 65536"/>
                  <a:gd name="T15" fmla="*/ 0 60000 65536"/>
                  <a:gd name="T16" fmla="*/ 0 60000 65536"/>
                  <a:gd name="T17" fmla="*/ 0 60000 65536"/>
                  <a:gd name="T18" fmla="*/ 0 60000 65536"/>
                  <a:gd name="T19" fmla="*/ 0 60000 65536"/>
                  <a:gd name="T20" fmla="*/ 0 60000 65536"/>
                  <a:gd name="T21" fmla="*/ 0 w 22"/>
                  <a:gd name="T22" fmla="*/ 0 h 11"/>
                  <a:gd name="T23" fmla="*/ 22 w 22"/>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1">
                    <a:moveTo>
                      <a:pt x="21" y="0"/>
                    </a:moveTo>
                    <a:lnTo>
                      <a:pt x="8" y="3"/>
                    </a:lnTo>
                    <a:lnTo>
                      <a:pt x="4" y="5"/>
                    </a:lnTo>
                    <a:lnTo>
                      <a:pt x="0" y="10"/>
                    </a:lnTo>
                    <a:lnTo>
                      <a:pt x="8" y="7"/>
                    </a:lnTo>
                    <a:lnTo>
                      <a:pt x="21" y="5"/>
                    </a:lnTo>
                    <a:lnTo>
                      <a:pt x="21" y="0"/>
                    </a:lnTo>
                  </a:path>
                </a:pathLst>
              </a:custGeom>
              <a:solidFill>
                <a:srgbClr val="201000"/>
              </a:solidFill>
              <a:ln w="12700" cap="rnd">
                <a:noFill/>
                <a:round/>
                <a:headEnd/>
                <a:tailEnd/>
              </a:ln>
            </p:spPr>
            <p:txBody>
              <a:bodyPr>
                <a:prstTxWarp prst="textNoShape">
                  <a:avLst/>
                </a:prstTxWarp>
              </a:bodyPr>
              <a:lstStyle/>
              <a:p>
                <a:endParaRPr lang="en-US"/>
              </a:p>
            </p:txBody>
          </p:sp>
          <p:sp>
            <p:nvSpPr>
              <p:cNvPr id="181" name="Freeform 162"/>
              <p:cNvSpPr>
                <a:spLocks/>
              </p:cNvSpPr>
              <p:nvPr/>
            </p:nvSpPr>
            <p:spPr bwMode="auto">
              <a:xfrm>
                <a:off x="849" y="2801"/>
                <a:ext cx="125" cy="32"/>
              </a:xfrm>
              <a:custGeom>
                <a:avLst/>
                <a:gdLst>
                  <a:gd name="T0" fmla="*/ 124 w 195"/>
                  <a:gd name="T1" fmla="*/ 0 h 36"/>
                  <a:gd name="T2" fmla="*/ 110 w 195"/>
                  <a:gd name="T3" fmla="*/ 6 h 36"/>
                  <a:gd name="T4" fmla="*/ 92 w 195"/>
                  <a:gd name="T5" fmla="*/ 13 h 36"/>
                  <a:gd name="T6" fmla="*/ 76 w 195"/>
                  <a:gd name="T7" fmla="*/ 18 h 36"/>
                  <a:gd name="T8" fmla="*/ 69 w 195"/>
                  <a:gd name="T9" fmla="*/ 18 h 36"/>
                  <a:gd name="T10" fmla="*/ 48 w 195"/>
                  <a:gd name="T11" fmla="*/ 24 h 36"/>
                  <a:gd name="T12" fmla="*/ 25 w 195"/>
                  <a:gd name="T13" fmla="*/ 28 h 36"/>
                  <a:gd name="T14" fmla="*/ 0 w 195"/>
                  <a:gd name="T15" fmla="*/ 31 h 36"/>
                  <a:gd name="T16" fmla="*/ 18 w 195"/>
                  <a:gd name="T17" fmla="*/ 31 h 36"/>
                  <a:gd name="T18" fmla="*/ 40 w 195"/>
                  <a:gd name="T19" fmla="*/ 28 h 36"/>
                  <a:gd name="T20" fmla="*/ 62 w 195"/>
                  <a:gd name="T21" fmla="*/ 24 h 36"/>
                  <a:gd name="T22" fmla="*/ 76 w 195"/>
                  <a:gd name="T23" fmla="*/ 18 h 36"/>
                  <a:gd name="T24" fmla="*/ 92 w 195"/>
                  <a:gd name="T25" fmla="*/ 18 h 36"/>
                  <a:gd name="T26" fmla="*/ 106 w 195"/>
                  <a:gd name="T27" fmla="*/ 10 h 36"/>
                  <a:gd name="T28" fmla="*/ 124 w 195"/>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5"/>
                  <a:gd name="T46" fmla="*/ 0 h 36"/>
                  <a:gd name="T47" fmla="*/ 195 w 195"/>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5" h="36">
                    <a:moveTo>
                      <a:pt x="194" y="0"/>
                    </a:moveTo>
                    <a:lnTo>
                      <a:pt x="172" y="7"/>
                    </a:lnTo>
                    <a:lnTo>
                      <a:pt x="143" y="15"/>
                    </a:lnTo>
                    <a:lnTo>
                      <a:pt x="119" y="20"/>
                    </a:lnTo>
                    <a:lnTo>
                      <a:pt x="108" y="20"/>
                    </a:lnTo>
                    <a:lnTo>
                      <a:pt x="75" y="27"/>
                    </a:lnTo>
                    <a:lnTo>
                      <a:pt x="39" y="31"/>
                    </a:lnTo>
                    <a:lnTo>
                      <a:pt x="0" y="35"/>
                    </a:lnTo>
                    <a:lnTo>
                      <a:pt x="28" y="35"/>
                    </a:lnTo>
                    <a:lnTo>
                      <a:pt x="63" y="31"/>
                    </a:lnTo>
                    <a:lnTo>
                      <a:pt x="97" y="27"/>
                    </a:lnTo>
                    <a:lnTo>
                      <a:pt x="119" y="20"/>
                    </a:lnTo>
                    <a:lnTo>
                      <a:pt x="143" y="20"/>
                    </a:lnTo>
                    <a:lnTo>
                      <a:pt x="166" y="11"/>
                    </a:lnTo>
                    <a:lnTo>
                      <a:pt x="194" y="0"/>
                    </a:lnTo>
                  </a:path>
                </a:pathLst>
              </a:custGeom>
              <a:solidFill>
                <a:srgbClr val="201000"/>
              </a:solidFill>
              <a:ln w="12700" cap="rnd">
                <a:noFill/>
                <a:round/>
                <a:headEnd/>
                <a:tailEnd/>
              </a:ln>
            </p:spPr>
            <p:txBody>
              <a:bodyPr>
                <a:prstTxWarp prst="textNoShape">
                  <a:avLst/>
                </a:prstTxWarp>
              </a:bodyPr>
              <a:lstStyle/>
              <a:p>
                <a:endParaRPr lang="en-US"/>
              </a:p>
            </p:txBody>
          </p:sp>
          <p:sp>
            <p:nvSpPr>
              <p:cNvPr id="182" name="Freeform 163"/>
              <p:cNvSpPr>
                <a:spLocks/>
              </p:cNvSpPr>
              <p:nvPr/>
            </p:nvSpPr>
            <p:spPr bwMode="auto">
              <a:xfrm>
                <a:off x="727" y="2848"/>
                <a:ext cx="39" cy="9"/>
              </a:xfrm>
              <a:custGeom>
                <a:avLst/>
                <a:gdLst>
                  <a:gd name="T0" fmla="*/ 6 w 62"/>
                  <a:gd name="T1" fmla="*/ 8 h 10"/>
                  <a:gd name="T2" fmla="*/ 13 w 62"/>
                  <a:gd name="T3" fmla="*/ 5 h 10"/>
                  <a:gd name="T4" fmla="*/ 23 w 62"/>
                  <a:gd name="T5" fmla="*/ 2 h 10"/>
                  <a:gd name="T6" fmla="*/ 38 w 62"/>
                  <a:gd name="T7" fmla="*/ 0 h 10"/>
                  <a:gd name="T8" fmla="*/ 23 w 62"/>
                  <a:gd name="T9" fmla="*/ 0 h 10"/>
                  <a:gd name="T10" fmla="*/ 13 w 62"/>
                  <a:gd name="T11" fmla="*/ 2 h 10"/>
                  <a:gd name="T12" fmla="*/ 0 w 62"/>
                  <a:gd name="T13" fmla="*/ 5 h 10"/>
                  <a:gd name="T14" fmla="*/ 6 w 62"/>
                  <a:gd name="T15" fmla="*/ 8 h 10"/>
                  <a:gd name="T16" fmla="*/ 0 60000 65536"/>
                  <a:gd name="T17" fmla="*/ 0 60000 65536"/>
                  <a:gd name="T18" fmla="*/ 0 60000 65536"/>
                  <a:gd name="T19" fmla="*/ 0 60000 65536"/>
                  <a:gd name="T20" fmla="*/ 0 60000 65536"/>
                  <a:gd name="T21" fmla="*/ 0 60000 65536"/>
                  <a:gd name="T22" fmla="*/ 0 60000 65536"/>
                  <a:gd name="T23" fmla="*/ 0 60000 65536"/>
                  <a:gd name="T24" fmla="*/ 0 w 62"/>
                  <a:gd name="T25" fmla="*/ 0 h 10"/>
                  <a:gd name="T26" fmla="*/ 62 w 62"/>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 h="10">
                    <a:moveTo>
                      <a:pt x="10" y="9"/>
                    </a:moveTo>
                    <a:lnTo>
                      <a:pt x="21" y="5"/>
                    </a:lnTo>
                    <a:lnTo>
                      <a:pt x="36" y="2"/>
                    </a:lnTo>
                    <a:lnTo>
                      <a:pt x="61" y="0"/>
                    </a:lnTo>
                    <a:lnTo>
                      <a:pt x="36" y="0"/>
                    </a:lnTo>
                    <a:lnTo>
                      <a:pt x="21" y="2"/>
                    </a:lnTo>
                    <a:lnTo>
                      <a:pt x="0" y="6"/>
                    </a:lnTo>
                    <a:lnTo>
                      <a:pt x="10" y="9"/>
                    </a:lnTo>
                  </a:path>
                </a:pathLst>
              </a:custGeom>
              <a:solidFill>
                <a:srgbClr val="201000"/>
              </a:solidFill>
              <a:ln w="12700" cap="rnd">
                <a:noFill/>
                <a:round/>
                <a:headEnd/>
                <a:tailEnd/>
              </a:ln>
            </p:spPr>
            <p:txBody>
              <a:bodyPr>
                <a:prstTxWarp prst="textNoShape">
                  <a:avLst/>
                </a:prstTxWarp>
              </a:bodyPr>
              <a:lstStyle/>
              <a:p>
                <a:endParaRPr lang="en-US"/>
              </a:p>
            </p:txBody>
          </p:sp>
          <p:sp>
            <p:nvSpPr>
              <p:cNvPr id="183" name="Freeform 164"/>
              <p:cNvSpPr>
                <a:spLocks/>
              </p:cNvSpPr>
              <p:nvPr/>
            </p:nvSpPr>
            <p:spPr bwMode="auto">
              <a:xfrm>
                <a:off x="716" y="2840"/>
                <a:ext cx="27" cy="13"/>
              </a:xfrm>
              <a:custGeom>
                <a:avLst/>
                <a:gdLst>
                  <a:gd name="T0" fmla="*/ 0 w 43"/>
                  <a:gd name="T1" fmla="*/ 12 h 16"/>
                  <a:gd name="T2" fmla="*/ 6 w 43"/>
                  <a:gd name="T3" fmla="*/ 5 h 16"/>
                  <a:gd name="T4" fmla="*/ 11 w 43"/>
                  <a:gd name="T5" fmla="*/ 2 h 16"/>
                  <a:gd name="T6" fmla="*/ 21 w 43"/>
                  <a:gd name="T7" fmla="*/ 0 h 16"/>
                  <a:gd name="T8" fmla="*/ 26 w 43"/>
                  <a:gd name="T9" fmla="*/ 0 h 16"/>
                  <a:gd name="T10" fmla="*/ 18 w 43"/>
                  <a:gd name="T11" fmla="*/ 2 h 16"/>
                  <a:gd name="T12" fmla="*/ 11 w 43"/>
                  <a:gd name="T13" fmla="*/ 2 h 16"/>
                  <a:gd name="T14" fmla="*/ 8 w 43"/>
                  <a:gd name="T15" fmla="*/ 7 h 16"/>
                  <a:gd name="T16" fmla="*/ 8 w 43"/>
                  <a:gd name="T17" fmla="*/ 10 h 16"/>
                  <a:gd name="T18" fmla="*/ 0 w 43"/>
                  <a:gd name="T19" fmla="*/ 12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16"/>
                  <a:gd name="T32" fmla="*/ 43 w 43"/>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16">
                    <a:moveTo>
                      <a:pt x="0" y="15"/>
                    </a:moveTo>
                    <a:lnTo>
                      <a:pt x="9" y="6"/>
                    </a:lnTo>
                    <a:lnTo>
                      <a:pt x="18" y="3"/>
                    </a:lnTo>
                    <a:lnTo>
                      <a:pt x="33" y="0"/>
                    </a:lnTo>
                    <a:lnTo>
                      <a:pt x="42" y="0"/>
                    </a:lnTo>
                    <a:lnTo>
                      <a:pt x="29" y="3"/>
                    </a:lnTo>
                    <a:lnTo>
                      <a:pt x="18" y="3"/>
                    </a:lnTo>
                    <a:lnTo>
                      <a:pt x="13" y="9"/>
                    </a:lnTo>
                    <a:lnTo>
                      <a:pt x="13" y="12"/>
                    </a:lnTo>
                    <a:lnTo>
                      <a:pt x="0" y="15"/>
                    </a:lnTo>
                  </a:path>
                </a:pathLst>
              </a:custGeom>
              <a:solidFill>
                <a:srgbClr val="201000"/>
              </a:solidFill>
              <a:ln w="12700" cap="rnd">
                <a:noFill/>
                <a:round/>
                <a:headEnd/>
                <a:tailEnd/>
              </a:ln>
            </p:spPr>
            <p:txBody>
              <a:bodyPr>
                <a:prstTxWarp prst="textNoShape">
                  <a:avLst/>
                </a:prstTxWarp>
              </a:bodyPr>
              <a:lstStyle/>
              <a:p>
                <a:endParaRPr lang="en-US"/>
              </a:p>
            </p:txBody>
          </p:sp>
          <p:sp>
            <p:nvSpPr>
              <p:cNvPr id="184" name="Freeform 165"/>
              <p:cNvSpPr>
                <a:spLocks/>
              </p:cNvSpPr>
              <p:nvPr/>
            </p:nvSpPr>
            <p:spPr bwMode="auto">
              <a:xfrm>
                <a:off x="777" y="2832"/>
                <a:ext cx="52" cy="3"/>
              </a:xfrm>
              <a:custGeom>
                <a:avLst/>
                <a:gdLst>
                  <a:gd name="T0" fmla="*/ 0 w 81"/>
                  <a:gd name="T1" fmla="*/ 0 h 4"/>
                  <a:gd name="T2" fmla="*/ 18 w 81"/>
                  <a:gd name="T3" fmla="*/ 0 h 4"/>
                  <a:gd name="T4" fmla="*/ 41 w 81"/>
                  <a:gd name="T5" fmla="*/ 0 h 4"/>
                  <a:gd name="T6" fmla="*/ 51 w 81"/>
                  <a:gd name="T7" fmla="*/ 0 h 4"/>
                  <a:gd name="T8" fmla="*/ 44 w 81"/>
                  <a:gd name="T9" fmla="*/ 2 h 4"/>
                  <a:gd name="T10" fmla="*/ 24 w 81"/>
                  <a:gd name="T11" fmla="*/ 2 h 4"/>
                  <a:gd name="T12" fmla="*/ 0 w 81"/>
                  <a:gd name="T13" fmla="*/ 0 h 4"/>
                  <a:gd name="T14" fmla="*/ 0 60000 65536"/>
                  <a:gd name="T15" fmla="*/ 0 60000 65536"/>
                  <a:gd name="T16" fmla="*/ 0 60000 65536"/>
                  <a:gd name="T17" fmla="*/ 0 60000 65536"/>
                  <a:gd name="T18" fmla="*/ 0 60000 65536"/>
                  <a:gd name="T19" fmla="*/ 0 60000 65536"/>
                  <a:gd name="T20" fmla="*/ 0 60000 65536"/>
                  <a:gd name="T21" fmla="*/ 0 w 81"/>
                  <a:gd name="T22" fmla="*/ 0 h 4"/>
                  <a:gd name="T23" fmla="*/ 81 w 81"/>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4">
                    <a:moveTo>
                      <a:pt x="0" y="0"/>
                    </a:moveTo>
                    <a:lnTo>
                      <a:pt x="28" y="0"/>
                    </a:lnTo>
                    <a:lnTo>
                      <a:pt x="64" y="0"/>
                    </a:lnTo>
                    <a:lnTo>
                      <a:pt x="80" y="0"/>
                    </a:lnTo>
                    <a:lnTo>
                      <a:pt x="69" y="3"/>
                    </a:lnTo>
                    <a:lnTo>
                      <a:pt x="38" y="3"/>
                    </a:lnTo>
                    <a:lnTo>
                      <a:pt x="0" y="0"/>
                    </a:lnTo>
                  </a:path>
                </a:pathLst>
              </a:custGeom>
              <a:solidFill>
                <a:srgbClr val="201000"/>
              </a:solidFill>
              <a:ln w="12700" cap="rnd">
                <a:noFill/>
                <a:round/>
                <a:headEnd/>
                <a:tailEnd/>
              </a:ln>
            </p:spPr>
            <p:txBody>
              <a:bodyPr>
                <a:prstTxWarp prst="textNoShape">
                  <a:avLst/>
                </a:prstTxWarp>
              </a:bodyPr>
              <a:lstStyle/>
              <a:p>
                <a:endParaRPr lang="en-US"/>
              </a:p>
            </p:txBody>
          </p:sp>
          <p:sp>
            <p:nvSpPr>
              <p:cNvPr id="185" name="Freeform 166"/>
              <p:cNvSpPr>
                <a:spLocks/>
              </p:cNvSpPr>
              <p:nvPr/>
            </p:nvSpPr>
            <p:spPr bwMode="auto">
              <a:xfrm>
                <a:off x="641" y="2834"/>
                <a:ext cx="86" cy="23"/>
              </a:xfrm>
              <a:custGeom>
                <a:avLst/>
                <a:gdLst>
                  <a:gd name="T0" fmla="*/ 0 w 134"/>
                  <a:gd name="T1" fmla="*/ 22 h 26"/>
                  <a:gd name="T2" fmla="*/ 21 w 134"/>
                  <a:gd name="T3" fmla="*/ 19 h 26"/>
                  <a:gd name="T4" fmla="*/ 39 w 134"/>
                  <a:gd name="T5" fmla="*/ 16 h 26"/>
                  <a:gd name="T6" fmla="*/ 53 w 134"/>
                  <a:gd name="T7" fmla="*/ 10 h 26"/>
                  <a:gd name="T8" fmla="*/ 64 w 134"/>
                  <a:gd name="T9" fmla="*/ 6 h 26"/>
                  <a:gd name="T10" fmla="*/ 75 w 134"/>
                  <a:gd name="T11" fmla="*/ 3 h 26"/>
                  <a:gd name="T12" fmla="*/ 85 w 134"/>
                  <a:gd name="T13" fmla="*/ 0 h 26"/>
                  <a:gd name="T14" fmla="*/ 75 w 134"/>
                  <a:gd name="T15" fmla="*/ 0 h 26"/>
                  <a:gd name="T16" fmla="*/ 67 w 134"/>
                  <a:gd name="T17" fmla="*/ 3 h 26"/>
                  <a:gd name="T18" fmla="*/ 57 w 134"/>
                  <a:gd name="T19" fmla="*/ 10 h 26"/>
                  <a:gd name="T20" fmla="*/ 47 w 134"/>
                  <a:gd name="T21" fmla="*/ 12 h 26"/>
                  <a:gd name="T22" fmla="*/ 24 w 134"/>
                  <a:gd name="T23" fmla="*/ 16 h 26"/>
                  <a:gd name="T24" fmla="*/ 0 w 134"/>
                  <a:gd name="T25" fmla="*/ 22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4"/>
                  <a:gd name="T40" fmla="*/ 0 h 26"/>
                  <a:gd name="T41" fmla="*/ 134 w 134"/>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4" h="26">
                    <a:moveTo>
                      <a:pt x="0" y="25"/>
                    </a:moveTo>
                    <a:lnTo>
                      <a:pt x="33" y="22"/>
                    </a:lnTo>
                    <a:lnTo>
                      <a:pt x="60" y="18"/>
                    </a:lnTo>
                    <a:lnTo>
                      <a:pt x="83" y="11"/>
                    </a:lnTo>
                    <a:lnTo>
                      <a:pt x="100" y="7"/>
                    </a:lnTo>
                    <a:lnTo>
                      <a:pt x="117" y="3"/>
                    </a:lnTo>
                    <a:lnTo>
                      <a:pt x="133" y="0"/>
                    </a:lnTo>
                    <a:lnTo>
                      <a:pt x="117" y="0"/>
                    </a:lnTo>
                    <a:lnTo>
                      <a:pt x="105" y="3"/>
                    </a:lnTo>
                    <a:lnTo>
                      <a:pt x="89" y="11"/>
                    </a:lnTo>
                    <a:lnTo>
                      <a:pt x="73" y="14"/>
                    </a:lnTo>
                    <a:lnTo>
                      <a:pt x="38" y="18"/>
                    </a:lnTo>
                    <a:lnTo>
                      <a:pt x="0" y="25"/>
                    </a:lnTo>
                  </a:path>
                </a:pathLst>
              </a:custGeom>
              <a:solidFill>
                <a:srgbClr val="201000"/>
              </a:solidFill>
              <a:ln w="12700" cap="rnd">
                <a:noFill/>
                <a:round/>
                <a:headEnd/>
                <a:tailEnd/>
              </a:ln>
            </p:spPr>
            <p:txBody>
              <a:bodyPr>
                <a:prstTxWarp prst="textNoShape">
                  <a:avLst/>
                </a:prstTxWarp>
              </a:bodyPr>
              <a:lstStyle/>
              <a:p>
                <a:endParaRPr lang="en-US"/>
              </a:p>
            </p:txBody>
          </p:sp>
          <p:sp>
            <p:nvSpPr>
              <p:cNvPr id="186" name="Freeform 167"/>
              <p:cNvSpPr>
                <a:spLocks/>
              </p:cNvSpPr>
              <p:nvPr/>
            </p:nvSpPr>
            <p:spPr bwMode="auto">
              <a:xfrm>
                <a:off x="821" y="2844"/>
                <a:ext cx="43" cy="6"/>
              </a:xfrm>
              <a:custGeom>
                <a:avLst/>
                <a:gdLst>
                  <a:gd name="T0" fmla="*/ 0 w 68"/>
                  <a:gd name="T1" fmla="*/ 5 h 7"/>
                  <a:gd name="T2" fmla="*/ 17 w 68"/>
                  <a:gd name="T3" fmla="*/ 2 h 7"/>
                  <a:gd name="T4" fmla="*/ 30 w 68"/>
                  <a:gd name="T5" fmla="*/ 2 h 7"/>
                  <a:gd name="T6" fmla="*/ 42 w 68"/>
                  <a:gd name="T7" fmla="*/ 0 h 7"/>
                  <a:gd name="T8" fmla="*/ 32 w 68"/>
                  <a:gd name="T9" fmla="*/ 2 h 7"/>
                  <a:gd name="T10" fmla="*/ 10 w 68"/>
                  <a:gd name="T11" fmla="*/ 5 h 7"/>
                  <a:gd name="T12" fmla="*/ 0 w 68"/>
                  <a:gd name="T13" fmla="*/ 5 h 7"/>
                  <a:gd name="T14" fmla="*/ 0 60000 65536"/>
                  <a:gd name="T15" fmla="*/ 0 60000 65536"/>
                  <a:gd name="T16" fmla="*/ 0 60000 65536"/>
                  <a:gd name="T17" fmla="*/ 0 60000 65536"/>
                  <a:gd name="T18" fmla="*/ 0 60000 65536"/>
                  <a:gd name="T19" fmla="*/ 0 60000 65536"/>
                  <a:gd name="T20" fmla="*/ 0 60000 65536"/>
                  <a:gd name="T21" fmla="*/ 0 w 68"/>
                  <a:gd name="T22" fmla="*/ 0 h 7"/>
                  <a:gd name="T23" fmla="*/ 68 w 6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7">
                    <a:moveTo>
                      <a:pt x="0" y="6"/>
                    </a:moveTo>
                    <a:lnTo>
                      <a:pt x="27" y="2"/>
                    </a:lnTo>
                    <a:lnTo>
                      <a:pt x="47" y="2"/>
                    </a:lnTo>
                    <a:lnTo>
                      <a:pt x="67" y="0"/>
                    </a:lnTo>
                    <a:lnTo>
                      <a:pt x="51" y="2"/>
                    </a:lnTo>
                    <a:lnTo>
                      <a:pt x="16" y="6"/>
                    </a:lnTo>
                    <a:lnTo>
                      <a:pt x="0" y="6"/>
                    </a:lnTo>
                  </a:path>
                </a:pathLst>
              </a:custGeom>
              <a:solidFill>
                <a:srgbClr val="201000"/>
              </a:solidFill>
              <a:ln w="12700" cap="rnd">
                <a:noFill/>
                <a:round/>
                <a:headEnd/>
                <a:tailEnd/>
              </a:ln>
            </p:spPr>
            <p:txBody>
              <a:bodyPr>
                <a:prstTxWarp prst="textNoShape">
                  <a:avLst/>
                </a:prstTxWarp>
              </a:bodyPr>
              <a:lstStyle/>
              <a:p>
                <a:endParaRPr lang="en-US"/>
              </a:p>
            </p:txBody>
          </p:sp>
        </p:grpSp>
        <p:grpSp>
          <p:nvGrpSpPr>
            <p:cNvPr id="20" name="Group 168"/>
            <p:cNvGrpSpPr>
              <a:grpSpLocks/>
            </p:cNvGrpSpPr>
            <p:nvPr/>
          </p:nvGrpSpPr>
          <p:grpSpPr bwMode="auto">
            <a:xfrm>
              <a:off x="1973" y="955"/>
              <a:ext cx="2112" cy="1296"/>
              <a:chOff x="2105" y="1111"/>
              <a:chExt cx="2288" cy="1144"/>
            </a:xfrm>
          </p:grpSpPr>
          <p:sp>
            <p:nvSpPr>
              <p:cNvPr id="21" name="Freeform 169"/>
              <p:cNvSpPr>
                <a:spLocks/>
              </p:cNvSpPr>
              <p:nvPr/>
            </p:nvSpPr>
            <p:spPr bwMode="auto">
              <a:xfrm>
                <a:off x="2112" y="1111"/>
                <a:ext cx="2270" cy="1136"/>
              </a:xfrm>
              <a:custGeom>
                <a:avLst/>
                <a:gdLst>
                  <a:gd name="T0" fmla="*/ 934 w 2270"/>
                  <a:gd name="T1" fmla="*/ 5 h 1136"/>
                  <a:gd name="T2" fmla="*/ 898 w 2270"/>
                  <a:gd name="T3" fmla="*/ 23 h 1136"/>
                  <a:gd name="T4" fmla="*/ 854 w 2270"/>
                  <a:gd name="T5" fmla="*/ 73 h 1136"/>
                  <a:gd name="T6" fmla="*/ 790 w 2270"/>
                  <a:gd name="T7" fmla="*/ 113 h 1136"/>
                  <a:gd name="T8" fmla="*/ 696 w 2270"/>
                  <a:gd name="T9" fmla="*/ 124 h 1136"/>
                  <a:gd name="T10" fmla="*/ 624 w 2270"/>
                  <a:gd name="T11" fmla="*/ 146 h 1136"/>
                  <a:gd name="T12" fmla="*/ 567 w 2270"/>
                  <a:gd name="T13" fmla="*/ 198 h 1136"/>
                  <a:gd name="T14" fmla="*/ 603 w 2270"/>
                  <a:gd name="T15" fmla="*/ 277 h 1136"/>
                  <a:gd name="T16" fmla="*/ 453 w 2270"/>
                  <a:gd name="T17" fmla="*/ 322 h 1136"/>
                  <a:gd name="T18" fmla="*/ 431 w 2270"/>
                  <a:gd name="T19" fmla="*/ 424 h 1136"/>
                  <a:gd name="T20" fmla="*/ 389 w 2270"/>
                  <a:gd name="T21" fmla="*/ 513 h 1136"/>
                  <a:gd name="T22" fmla="*/ 309 w 2270"/>
                  <a:gd name="T23" fmla="*/ 559 h 1136"/>
                  <a:gd name="T24" fmla="*/ 265 w 2270"/>
                  <a:gd name="T25" fmla="*/ 644 h 1136"/>
                  <a:gd name="T26" fmla="*/ 165 w 2270"/>
                  <a:gd name="T27" fmla="*/ 678 h 1136"/>
                  <a:gd name="T28" fmla="*/ 44 w 2270"/>
                  <a:gd name="T29" fmla="*/ 729 h 1136"/>
                  <a:gd name="T30" fmla="*/ 22 w 2270"/>
                  <a:gd name="T31" fmla="*/ 796 h 1136"/>
                  <a:gd name="T32" fmla="*/ 80 w 2270"/>
                  <a:gd name="T33" fmla="*/ 853 h 1136"/>
                  <a:gd name="T34" fmla="*/ 173 w 2270"/>
                  <a:gd name="T35" fmla="*/ 915 h 1136"/>
                  <a:gd name="T36" fmla="*/ 259 w 2270"/>
                  <a:gd name="T37" fmla="*/ 898 h 1136"/>
                  <a:gd name="T38" fmla="*/ 367 w 2270"/>
                  <a:gd name="T39" fmla="*/ 865 h 1136"/>
                  <a:gd name="T40" fmla="*/ 510 w 2270"/>
                  <a:gd name="T41" fmla="*/ 848 h 1136"/>
                  <a:gd name="T42" fmla="*/ 646 w 2270"/>
                  <a:gd name="T43" fmla="*/ 780 h 1136"/>
                  <a:gd name="T44" fmla="*/ 674 w 2270"/>
                  <a:gd name="T45" fmla="*/ 853 h 1136"/>
                  <a:gd name="T46" fmla="*/ 546 w 2270"/>
                  <a:gd name="T47" fmla="*/ 881 h 1136"/>
                  <a:gd name="T48" fmla="*/ 445 w 2270"/>
                  <a:gd name="T49" fmla="*/ 943 h 1136"/>
                  <a:gd name="T50" fmla="*/ 460 w 2270"/>
                  <a:gd name="T51" fmla="*/ 1034 h 1136"/>
                  <a:gd name="T52" fmla="*/ 496 w 2270"/>
                  <a:gd name="T53" fmla="*/ 1096 h 1136"/>
                  <a:gd name="T54" fmla="*/ 610 w 2270"/>
                  <a:gd name="T55" fmla="*/ 1112 h 1136"/>
                  <a:gd name="T56" fmla="*/ 754 w 2270"/>
                  <a:gd name="T57" fmla="*/ 1112 h 1136"/>
                  <a:gd name="T58" fmla="*/ 710 w 2270"/>
                  <a:gd name="T59" fmla="*/ 1006 h 1136"/>
                  <a:gd name="T60" fmla="*/ 776 w 2270"/>
                  <a:gd name="T61" fmla="*/ 937 h 1136"/>
                  <a:gd name="T62" fmla="*/ 869 w 2270"/>
                  <a:gd name="T63" fmla="*/ 1011 h 1136"/>
                  <a:gd name="T64" fmla="*/ 926 w 2270"/>
                  <a:gd name="T65" fmla="*/ 937 h 1136"/>
                  <a:gd name="T66" fmla="*/ 1005 w 2270"/>
                  <a:gd name="T67" fmla="*/ 881 h 1136"/>
                  <a:gd name="T68" fmla="*/ 1049 w 2270"/>
                  <a:gd name="T69" fmla="*/ 763 h 1136"/>
                  <a:gd name="T70" fmla="*/ 1063 w 2270"/>
                  <a:gd name="T71" fmla="*/ 865 h 1136"/>
                  <a:gd name="T72" fmla="*/ 1099 w 2270"/>
                  <a:gd name="T73" fmla="*/ 943 h 1136"/>
                  <a:gd name="T74" fmla="*/ 1178 w 2270"/>
                  <a:gd name="T75" fmla="*/ 989 h 1136"/>
                  <a:gd name="T76" fmla="*/ 1264 w 2270"/>
                  <a:gd name="T77" fmla="*/ 1051 h 1136"/>
                  <a:gd name="T78" fmla="*/ 1379 w 2270"/>
                  <a:gd name="T79" fmla="*/ 1112 h 1136"/>
                  <a:gd name="T80" fmla="*/ 1516 w 2270"/>
                  <a:gd name="T81" fmla="*/ 1107 h 1136"/>
                  <a:gd name="T82" fmla="*/ 1588 w 2270"/>
                  <a:gd name="T83" fmla="*/ 1034 h 1136"/>
                  <a:gd name="T84" fmla="*/ 1716 w 2270"/>
                  <a:gd name="T85" fmla="*/ 1017 h 1136"/>
                  <a:gd name="T86" fmla="*/ 1738 w 2270"/>
                  <a:gd name="T87" fmla="*/ 881 h 1136"/>
                  <a:gd name="T88" fmla="*/ 1666 w 2270"/>
                  <a:gd name="T89" fmla="*/ 830 h 1136"/>
                  <a:gd name="T90" fmla="*/ 1854 w 2270"/>
                  <a:gd name="T91" fmla="*/ 830 h 1136"/>
                  <a:gd name="T92" fmla="*/ 2004 w 2270"/>
                  <a:gd name="T93" fmla="*/ 932 h 1136"/>
                  <a:gd name="T94" fmla="*/ 2161 w 2270"/>
                  <a:gd name="T95" fmla="*/ 965 h 1136"/>
                  <a:gd name="T96" fmla="*/ 2241 w 2270"/>
                  <a:gd name="T97" fmla="*/ 830 h 1136"/>
                  <a:gd name="T98" fmla="*/ 2183 w 2270"/>
                  <a:gd name="T99" fmla="*/ 700 h 1136"/>
                  <a:gd name="T100" fmla="*/ 2054 w 2270"/>
                  <a:gd name="T101" fmla="*/ 604 h 1136"/>
                  <a:gd name="T102" fmla="*/ 1925 w 2270"/>
                  <a:gd name="T103" fmla="*/ 582 h 1136"/>
                  <a:gd name="T104" fmla="*/ 1904 w 2270"/>
                  <a:gd name="T105" fmla="*/ 480 h 1136"/>
                  <a:gd name="T106" fmla="*/ 1896 w 2270"/>
                  <a:gd name="T107" fmla="*/ 401 h 1136"/>
                  <a:gd name="T108" fmla="*/ 1796 w 2270"/>
                  <a:gd name="T109" fmla="*/ 311 h 1136"/>
                  <a:gd name="T110" fmla="*/ 1760 w 2270"/>
                  <a:gd name="T111" fmla="*/ 152 h 1136"/>
                  <a:gd name="T112" fmla="*/ 1645 w 2270"/>
                  <a:gd name="T113" fmla="*/ 113 h 1136"/>
                  <a:gd name="T114" fmla="*/ 1473 w 2270"/>
                  <a:gd name="T115" fmla="*/ 39 h 1136"/>
                  <a:gd name="T116" fmla="*/ 1329 w 2270"/>
                  <a:gd name="T117" fmla="*/ 0 h 1136"/>
                  <a:gd name="T118" fmla="*/ 1214 w 2270"/>
                  <a:gd name="T119" fmla="*/ 61 h 1136"/>
                  <a:gd name="T120" fmla="*/ 1069 w 2270"/>
                  <a:gd name="T121" fmla="*/ 23 h 11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70"/>
                  <a:gd name="T184" fmla="*/ 0 h 1136"/>
                  <a:gd name="T185" fmla="*/ 2270 w 2270"/>
                  <a:gd name="T186" fmla="*/ 1136 h 11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70" h="1136">
                    <a:moveTo>
                      <a:pt x="1005" y="39"/>
                    </a:moveTo>
                    <a:lnTo>
                      <a:pt x="977" y="23"/>
                    </a:lnTo>
                    <a:lnTo>
                      <a:pt x="934" y="5"/>
                    </a:lnTo>
                    <a:lnTo>
                      <a:pt x="898" y="5"/>
                    </a:lnTo>
                    <a:lnTo>
                      <a:pt x="912" y="16"/>
                    </a:lnTo>
                    <a:lnTo>
                      <a:pt x="898" y="23"/>
                    </a:lnTo>
                    <a:lnTo>
                      <a:pt x="854" y="39"/>
                    </a:lnTo>
                    <a:lnTo>
                      <a:pt x="854" y="56"/>
                    </a:lnTo>
                    <a:lnTo>
                      <a:pt x="854" y="73"/>
                    </a:lnTo>
                    <a:lnTo>
                      <a:pt x="826" y="90"/>
                    </a:lnTo>
                    <a:lnTo>
                      <a:pt x="812" y="107"/>
                    </a:lnTo>
                    <a:lnTo>
                      <a:pt x="790" y="113"/>
                    </a:lnTo>
                    <a:lnTo>
                      <a:pt x="754" y="101"/>
                    </a:lnTo>
                    <a:lnTo>
                      <a:pt x="718" y="101"/>
                    </a:lnTo>
                    <a:lnTo>
                      <a:pt x="696" y="124"/>
                    </a:lnTo>
                    <a:lnTo>
                      <a:pt x="660" y="118"/>
                    </a:lnTo>
                    <a:lnTo>
                      <a:pt x="639" y="124"/>
                    </a:lnTo>
                    <a:lnTo>
                      <a:pt x="624" y="146"/>
                    </a:lnTo>
                    <a:lnTo>
                      <a:pt x="589" y="152"/>
                    </a:lnTo>
                    <a:lnTo>
                      <a:pt x="567" y="170"/>
                    </a:lnTo>
                    <a:lnTo>
                      <a:pt x="567" y="198"/>
                    </a:lnTo>
                    <a:lnTo>
                      <a:pt x="582" y="231"/>
                    </a:lnTo>
                    <a:lnTo>
                      <a:pt x="603" y="248"/>
                    </a:lnTo>
                    <a:lnTo>
                      <a:pt x="603" y="277"/>
                    </a:lnTo>
                    <a:lnTo>
                      <a:pt x="532" y="294"/>
                    </a:lnTo>
                    <a:lnTo>
                      <a:pt x="474" y="294"/>
                    </a:lnTo>
                    <a:lnTo>
                      <a:pt x="453" y="322"/>
                    </a:lnTo>
                    <a:lnTo>
                      <a:pt x="439" y="372"/>
                    </a:lnTo>
                    <a:lnTo>
                      <a:pt x="439" y="413"/>
                    </a:lnTo>
                    <a:lnTo>
                      <a:pt x="431" y="424"/>
                    </a:lnTo>
                    <a:lnTo>
                      <a:pt x="425" y="452"/>
                    </a:lnTo>
                    <a:lnTo>
                      <a:pt x="439" y="491"/>
                    </a:lnTo>
                    <a:lnTo>
                      <a:pt x="389" y="513"/>
                    </a:lnTo>
                    <a:lnTo>
                      <a:pt x="353" y="513"/>
                    </a:lnTo>
                    <a:lnTo>
                      <a:pt x="323" y="548"/>
                    </a:lnTo>
                    <a:lnTo>
                      <a:pt x="309" y="559"/>
                    </a:lnTo>
                    <a:lnTo>
                      <a:pt x="273" y="582"/>
                    </a:lnTo>
                    <a:lnTo>
                      <a:pt x="265" y="615"/>
                    </a:lnTo>
                    <a:lnTo>
                      <a:pt x="265" y="644"/>
                    </a:lnTo>
                    <a:lnTo>
                      <a:pt x="237" y="661"/>
                    </a:lnTo>
                    <a:lnTo>
                      <a:pt x="230" y="683"/>
                    </a:lnTo>
                    <a:lnTo>
                      <a:pt x="165" y="678"/>
                    </a:lnTo>
                    <a:lnTo>
                      <a:pt x="108" y="695"/>
                    </a:lnTo>
                    <a:lnTo>
                      <a:pt x="65" y="711"/>
                    </a:lnTo>
                    <a:lnTo>
                      <a:pt x="44" y="729"/>
                    </a:lnTo>
                    <a:lnTo>
                      <a:pt x="8" y="752"/>
                    </a:lnTo>
                    <a:lnTo>
                      <a:pt x="0" y="780"/>
                    </a:lnTo>
                    <a:lnTo>
                      <a:pt x="22" y="796"/>
                    </a:lnTo>
                    <a:lnTo>
                      <a:pt x="44" y="813"/>
                    </a:lnTo>
                    <a:lnTo>
                      <a:pt x="44" y="836"/>
                    </a:lnTo>
                    <a:lnTo>
                      <a:pt x="80" y="853"/>
                    </a:lnTo>
                    <a:lnTo>
                      <a:pt x="94" y="893"/>
                    </a:lnTo>
                    <a:lnTo>
                      <a:pt x="130" y="932"/>
                    </a:lnTo>
                    <a:lnTo>
                      <a:pt x="173" y="915"/>
                    </a:lnTo>
                    <a:lnTo>
                      <a:pt x="209" y="887"/>
                    </a:lnTo>
                    <a:lnTo>
                      <a:pt x="237" y="887"/>
                    </a:lnTo>
                    <a:lnTo>
                      <a:pt x="259" y="898"/>
                    </a:lnTo>
                    <a:lnTo>
                      <a:pt x="287" y="926"/>
                    </a:lnTo>
                    <a:lnTo>
                      <a:pt x="331" y="898"/>
                    </a:lnTo>
                    <a:lnTo>
                      <a:pt x="367" y="865"/>
                    </a:lnTo>
                    <a:lnTo>
                      <a:pt x="409" y="865"/>
                    </a:lnTo>
                    <a:lnTo>
                      <a:pt x="460" y="865"/>
                    </a:lnTo>
                    <a:lnTo>
                      <a:pt x="510" y="848"/>
                    </a:lnTo>
                    <a:lnTo>
                      <a:pt x="532" y="813"/>
                    </a:lnTo>
                    <a:lnTo>
                      <a:pt x="603" y="780"/>
                    </a:lnTo>
                    <a:lnTo>
                      <a:pt x="646" y="780"/>
                    </a:lnTo>
                    <a:lnTo>
                      <a:pt x="668" y="791"/>
                    </a:lnTo>
                    <a:lnTo>
                      <a:pt x="690" y="813"/>
                    </a:lnTo>
                    <a:lnTo>
                      <a:pt x="674" y="853"/>
                    </a:lnTo>
                    <a:lnTo>
                      <a:pt x="632" y="865"/>
                    </a:lnTo>
                    <a:lnTo>
                      <a:pt x="582" y="865"/>
                    </a:lnTo>
                    <a:lnTo>
                      <a:pt x="546" y="881"/>
                    </a:lnTo>
                    <a:lnTo>
                      <a:pt x="539" y="898"/>
                    </a:lnTo>
                    <a:lnTo>
                      <a:pt x="489" y="943"/>
                    </a:lnTo>
                    <a:lnTo>
                      <a:pt x="445" y="943"/>
                    </a:lnTo>
                    <a:lnTo>
                      <a:pt x="409" y="965"/>
                    </a:lnTo>
                    <a:lnTo>
                      <a:pt x="425" y="1000"/>
                    </a:lnTo>
                    <a:lnTo>
                      <a:pt x="460" y="1034"/>
                    </a:lnTo>
                    <a:lnTo>
                      <a:pt x="445" y="1051"/>
                    </a:lnTo>
                    <a:lnTo>
                      <a:pt x="445" y="1067"/>
                    </a:lnTo>
                    <a:lnTo>
                      <a:pt x="496" y="1096"/>
                    </a:lnTo>
                    <a:lnTo>
                      <a:pt x="503" y="1124"/>
                    </a:lnTo>
                    <a:lnTo>
                      <a:pt x="560" y="1135"/>
                    </a:lnTo>
                    <a:lnTo>
                      <a:pt x="610" y="1112"/>
                    </a:lnTo>
                    <a:lnTo>
                      <a:pt x="646" y="1112"/>
                    </a:lnTo>
                    <a:lnTo>
                      <a:pt x="690" y="1130"/>
                    </a:lnTo>
                    <a:lnTo>
                      <a:pt x="754" y="1112"/>
                    </a:lnTo>
                    <a:lnTo>
                      <a:pt x="776" y="1079"/>
                    </a:lnTo>
                    <a:lnTo>
                      <a:pt x="754" y="1045"/>
                    </a:lnTo>
                    <a:lnTo>
                      <a:pt x="710" y="1006"/>
                    </a:lnTo>
                    <a:lnTo>
                      <a:pt x="710" y="965"/>
                    </a:lnTo>
                    <a:lnTo>
                      <a:pt x="732" y="932"/>
                    </a:lnTo>
                    <a:lnTo>
                      <a:pt x="776" y="937"/>
                    </a:lnTo>
                    <a:lnTo>
                      <a:pt x="790" y="983"/>
                    </a:lnTo>
                    <a:lnTo>
                      <a:pt x="826" y="1022"/>
                    </a:lnTo>
                    <a:lnTo>
                      <a:pt x="869" y="1011"/>
                    </a:lnTo>
                    <a:lnTo>
                      <a:pt x="912" y="1017"/>
                    </a:lnTo>
                    <a:lnTo>
                      <a:pt x="941" y="989"/>
                    </a:lnTo>
                    <a:lnTo>
                      <a:pt x="926" y="937"/>
                    </a:lnTo>
                    <a:lnTo>
                      <a:pt x="926" y="904"/>
                    </a:lnTo>
                    <a:lnTo>
                      <a:pt x="962" y="904"/>
                    </a:lnTo>
                    <a:lnTo>
                      <a:pt x="1005" y="881"/>
                    </a:lnTo>
                    <a:lnTo>
                      <a:pt x="1013" y="824"/>
                    </a:lnTo>
                    <a:lnTo>
                      <a:pt x="1005" y="791"/>
                    </a:lnTo>
                    <a:lnTo>
                      <a:pt x="1049" y="763"/>
                    </a:lnTo>
                    <a:lnTo>
                      <a:pt x="1063" y="780"/>
                    </a:lnTo>
                    <a:lnTo>
                      <a:pt x="1049" y="813"/>
                    </a:lnTo>
                    <a:lnTo>
                      <a:pt x="1063" y="865"/>
                    </a:lnTo>
                    <a:lnTo>
                      <a:pt x="1055" y="915"/>
                    </a:lnTo>
                    <a:lnTo>
                      <a:pt x="1069" y="955"/>
                    </a:lnTo>
                    <a:lnTo>
                      <a:pt x="1099" y="943"/>
                    </a:lnTo>
                    <a:lnTo>
                      <a:pt x="1121" y="949"/>
                    </a:lnTo>
                    <a:lnTo>
                      <a:pt x="1135" y="983"/>
                    </a:lnTo>
                    <a:lnTo>
                      <a:pt x="1178" y="989"/>
                    </a:lnTo>
                    <a:lnTo>
                      <a:pt x="1178" y="1017"/>
                    </a:lnTo>
                    <a:lnTo>
                      <a:pt x="1200" y="1062"/>
                    </a:lnTo>
                    <a:lnTo>
                      <a:pt x="1264" y="1051"/>
                    </a:lnTo>
                    <a:lnTo>
                      <a:pt x="1300" y="1084"/>
                    </a:lnTo>
                    <a:lnTo>
                      <a:pt x="1350" y="1130"/>
                    </a:lnTo>
                    <a:lnTo>
                      <a:pt x="1379" y="1112"/>
                    </a:lnTo>
                    <a:lnTo>
                      <a:pt x="1415" y="1112"/>
                    </a:lnTo>
                    <a:lnTo>
                      <a:pt x="1459" y="1130"/>
                    </a:lnTo>
                    <a:lnTo>
                      <a:pt x="1516" y="1107"/>
                    </a:lnTo>
                    <a:lnTo>
                      <a:pt x="1531" y="1062"/>
                    </a:lnTo>
                    <a:lnTo>
                      <a:pt x="1531" y="1034"/>
                    </a:lnTo>
                    <a:lnTo>
                      <a:pt x="1588" y="1034"/>
                    </a:lnTo>
                    <a:lnTo>
                      <a:pt x="1645" y="1017"/>
                    </a:lnTo>
                    <a:lnTo>
                      <a:pt x="1680" y="1017"/>
                    </a:lnTo>
                    <a:lnTo>
                      <a:pt x="1716" y="1017"/>
                    </a:lnTo>
                    <a:lnTo>
                      <a:pt x="1730" y="965"/>
                    </a:lnTo>
                    <a:lnTo>
                      <a:pt x="1760" y="932"/>
                    </a:lnTo>
                    <a:lnTo>
                      <a:pt x="1738" y="881"/>
                    </a:lnTo>
                    <a:lnTo>
                      <a:pt x="1702" y="881"/>
                    </a:lnTo>
                    <a:lnTo>
                      <a:pt x="1702" y="836"/>
                    </a:lnTo>
                    <a:lnTo>
                      <a:pt x="1666" y="830"/>
                    </a:lnTo>
                    <a:lnTo>
                      <a:pt x="1746" y="820"/>
                    </a:lnTo>
                    <a:lnTo>
                      <a:pt x="1788" y="848"/>
                    </a:lnTo>
                    <a:lnTo>
                      <a:pt x="1854" y="830"/>
                    </a:lnTo>
                    <a:lnTo>
                      <a:pt x="1918" y="853"/>
                    </a:lnTo>
                    <a:lnTo>
                      <a:pt x="1982" y="858"/>
                    </a:lnTo>
                    <a:lnTo>
                      <a:pt x="2004" y="932"/>
                    </a:lnTo>
                    <a:lnTo>
                      <a:pt x="2047" y="937"/>
                    </a:lnTo>
                    <a:lnTo>
                      <a:pt x="2105" y="960"/>
                    </a:lnTo>
                    <a:lnTo>
                      <a:pt x="2161" y="965"/>
                    </a:lnTo>
                    <a:lnTo>
                      <a:pt x="2219" y="937"/>
                    </a:lnTo>
                    <a:lnTo>
                      <a:pt x="2269" y="898"/>
                    </a:lnTo>
                    <a:lnTo>
                      <a:pt x="2241" y="830"/>
                    </a:lnTo>
                    <a:lnTo>
                      <a:pt x="2191" y="796"/>
                    </a:lnTo>
                    <a:lnTo>
                      <a:pt x="2213" y="767"/>
                    </a:lnTo>
                    <a:lnTo>
                      <a:pt x="2183" y="700"/>
                    </a:lnTo>
                    <a:lnTo>
                      <a:pt x="2169" y="661"/>
                    </a:lnTo>
                    <a:lnTo>
                      <a:pt x="2125" y="615"/>
                    </a:lnTo>
                    <a:lnTo>
                      <a:pt x="2054" y="604"/>
                    </a:lnTo>
                    <a:lnTo>
                      <a:pt x="1968" y="644"/>
                    </a:lnTo>
                    <a:lnTo>
                      <a:pt x="1890" y="627"/>
                    </a:lnTo>
                    <a:lnTo>
                      <a:pt x="1925" y="582"/>
                    </a:lnTo>
                    <a:lnTo>
                      <a:pt x="1997" y="548"/>
                    </a:lnTo>
                    <a:lnTo>
                      <a:pt x="1982" y="497"/>
                    </a:lnTo>
                    <a:lnTo>
                      <a:pt x="1904" y="480"/>
                    </a:lnTo>
                    <a:lnTo>
                      <a:pt x="1854" y="480"/>
                    </a:lnTo>
                    <a:lnTo>
                      <a:pt x="1868" y="441"/>
                    </a:lnTo>
                    <a:lnTo>
                      <a:pt x="1896" y="401"/>
                    </a:lnTo>
                    <a:lnTo>
                      <a:pt x="1890" y="339"/>
                    </a:lnTo>
                    <a:lnTo>
                      <a:pt x="1838" y="311"/>
                    </a:lnTo>
                    <a:lnTo>
                      <a:pt x="1796" y="311"/>
                    </a:lnTo>
                    <a:lnTo>
                      <a:pt x="1796" y="259"/>
                    </a:lnTo>
                    <a:lnTo>
                      <a:pt x="1796" y="214"/>
                    </a:lnTo>
                    <a:lnTo>
                      <a:pt x="1760" y="152"/>
                    </a:lnTo>
                    <a:lnTo>
                      <a:pt x="1730" y="113"/>
                    </a:lnTo>
                    <a:lnTo>
                      <a:pt x="1696" y="113"/>
                    </a:lnTo>
                    <a:lnTo>
                      <a:pt x="1645" y="113"/>
                    </a:lnTo>
                    <a:lnTo>
                      <a:pt x="1580" y="61"/>
                    </a:lnTo>
                    <a:lnTo>
                      <a:pt x="1516" y="28"/>
                    </a:lnTo>
                    <a:lnTo>
                      <a:pt x="1473" y="39"/>
                    </a:lnTo>
                    <a:lnTo>
                      <a:pt x="1415" y="23"/>
                    </a:lnTo>
                    <a:lnTo>
                      <a:pt x="1393" y="0"/>
                    </a:lnTo>
                    <a:lnTo>
                      <a:pt x="1329" y="0"/>
                    </a:lnTo>
                    <a:lnTo>
                      <a:pt x="1286" y="0"/>
                    </a:lnTo>
                    <a:lnTo>
                      <a:pt x="1214" y="56"/>
                    </a:lnTo>
                    <a:lnTo>
                      <a:pt x="1214" y="61"/>
                    </a:lnTo>
                    <a:lnTo>
                      <a:pt x="1200" y="5"/>
                    </a:lnTo>
                    <a:lnTo>
                      <a:pt x="1091" y="0"/>
                    </a:lnTo>
                    <a:lnTo>
                      <a:pt x="1069" y="23"/>
                    </a:lnTo>
                    <a:lnTo>
                      <a:pt x="1005" y="39"/>
                    </a:lnTo>
                  </a:path>
                </a:pathLst>
              </a:custGeom>
              <a:solidFill>
                <a:srgbClr val="3F5F00"/>
              </a:solidFill>
              <a:ln w="12700" cap="rnd">
                <a:noFill/>
                <a:round/>
                <a:headEnd/>
                <a:tailEnd/>
              </a:ln>
            </p:spPr>
            <p:txBody>
              <a:bodyPr>
                <a:prstTxWarp prst="textNoShape">
                  <a:avLst/>
                </a:prstTxWarp>
              </a:bodyPr>
              <a:lstStyle/>
              <a:p>
                <a:endParaRPr lang="en-US"/>
              </a:p>
            </p:txBody>
          </p:sp>
          <p:sp>
            <p:nvSpPr>
              <p:cNvPr id="22" name="Freeform 170"/>
              <p:cNvSpPr>
                <a:spLocks/>
              </p:cNvSpPr>
              <p:nvPr/>
            </p:nvSpPr>
            <p:spPr bwMode="auto">
              <a:xfrm>
                <a:off x="2112" y="1111"/>
                <a:ext cx="2270" cy="1136"/>
              </a:xfrm>
              <a:custGeom>
                <a:avLst/>
                <a:gdLst>
                  <a:gd name="T0" fmla="*/ 898 w 2270"/>
                  <a:gd name="T1" fmla="*/ 23 h 1136"/>
                  <a:gd name="T2" fmla="*/ 790 w 2270"/>
                  <a:gd name="T3" fmla="*/ 113 h 1136"/>
                  <a:gd name="T4" fmla="*/ 624 w 2270"/>
                  <a:gd name="T5" fmla="*/ 146 h 1136"/>
                  <a:gd name="T6" fmla="*/ 668 w 2270"/>
                  <a:gd name="T7" fmla="*/ 311 h 1136"/>
                  <a:gd name="T8" fmla="*/ 481 w 2270"/>
                  <a:gd name="T9" fmla="*/ 413 h 1136"/>
                  <a:gd name="T10" fmla="*/ 323 w 2270"/>
                  <a:gd name="T11" fmla="*/ 548 h 1136"/>
                  <a:gd name="T12" fmla="*/ 230 w 2270"/>
                  <a:gd name="T13" fmla="*/ 683 h 1136"/>
                  <a:gd name="T14" fmla="*/ 0 w 2270"/>
                  <a:gd name="T15" fmla="*/ 780 h 1136"/>
                  <a:gd name="T16" fmla="*/ 130 w 2270"/>
                  <a:gd name="T17" fmla="*/ 932 h 1136"/>
                  <a:gd name="T18" fmla="*/ 331 w 2270"/>
                  <a:gd name="T19" fmla="*/ 898 h 1136"/>
                  <a:gd name="T20" fmla="*/ 603 w 2270"/>
                  <a:gd name="T21" fmla="*/ 780 h 1136"/>
                  <a:gd name="T22" fmla="*/ 439 w 2270"/>
                  <a:gd name="T23" fmla="*/ 695 h 1136"/>
                  <a:gd name="T24" fmla="*/ 596 w 2270"/>
                  <a:gd name="T25" fmla="*/ 678 h 1136"/>
                  <a:gd name="T26" fmla="*/ 668 w 2270"/>
                  <a:gd name="T27" fmla="*/ 644 h 1136"/>
                  <a:gd name="T28" fmla="*/ 798 w 2270"/>
                  <a:gd name="T29" fmla="*/ 655 h 1136"/>
                  <a:gd name="T30" fmla="*/ 948 w 2270"/>
                  <a:gd name="T31" fmla="*/ 723 h 1136"/>
                  <a:gd name="T32" fmla="*/ 754 w 2270"/>
                  <a:gd name="T33" fmla="*/ 711 h 1136"/>
                  <a:gd name="T34" fmla="*/ 654 w 2270"/>
                  <a:gd name="T35" fmla="*/ 746 h 1136"/>
                  <a:gd name="T36" fmla="*/ 546 w 2270"/>
                  <a:gd name="T37" fmla="*/ 881 h 1136"/>
                  <a:gd name="T38" fmla="*/ 460 w 2270"/>
                  <a:gd name="T39" fmla="*/ 1034 h 1136"/>
                  <a:gd name="T40" fmla="*/ 610 w 2270"/>
                  <a:gd name="T41" fmla="*/ 1112 h 1136"/>
                  <a:gd name="T42" fmla="*/ 710 w 2270"/>
                  <a:gd name="T43" fmla="*/ 1006 h 1136"/>
                  <a:gd name="T44" fmla="*/ 869 w 2270"/>
                  <a:gd name="T45" fmla="*/ 1011 h 1136"/>
                  <a:gd name="T46" fmla="*/ 1005 w 2270"/>
                  <a:gd name="T47" fmla="*/ 881 h 1136"/>
                  <a:gd name="T48" fmla="*/ 1063 w 2270"/>
                  <a:gd name="T49" fmla="*/ 865 h 1136"/>
                  <a:gd name="T50" fmla="*/ 1178 w 2270"/>
                  <a:gd name="T51" fmla="*/ 989 h 1136"/>
                  <a:gd name="T52" fmla="*/ 1379 w 2270"/>
                  <a:gd name="T53" fmla="*/ 1112 h 1136"/>
                  <a:gd name="T54" fmla="*/ 1588 w 2270"/>
                  <a:gd name="T55" fmla="*/ 1034 h 1136"/>
                  <a:gd name="T56" fmla="*/ 1738 w 2270"/>
                  <a:gd name="T57" fmla="*/ 881 h 1136"/>
                  <a:gd name="T58" fmla="*/ 1854 w 2270"/>
                  <a:gd name="T59" fmla="*/ 830 h 1136"/>
                  <a:gd name="T60" fmla="*/ 2161 w 2270"/>
                  <a:gd name="T61" fmla="*/ 965 h 1136"/>
                  <a:gd name="T62" fmla="*/ 2183 w 2270"/>
                  <a:gd name="T63" fmla="*/ 700 h 1136"/>
                  <a:gd name="T64" fmla="*/ 1925 w 2270"/>
                  <a:gd name="T65" fmla="*/ 582 h 1136"/>
                  <a:gd name="T66" fmla="*/ 1896 w 2270"/>
                  <a:gd name="T67" fmla="*/ 401 h 1136"/>
                  <a:gd name="T68" fmla="*/ 1760 w 2270"/>
                  <a:gd name="T69" fmla="*/ 152 h 1136"/>
                  <a:gd name="T70" fmla="*/ 1473 w 2270"/>
                  <a:gd name="T71" fmla="*/ 39 h 1136"/>
                  <a:gd name="T72" fmla="*/ 1200 w 2270"/>
                  <a:gd name="T73" fmla="*/ 254 h 1136"/>
                  <a:gd name="T74" fmla="*/ 1149 w 2270"/>
                  <a:gd name="T75" fmla="*/ 389 h 1136"/>
                  <a:gd name="T76" fmla="*/ 1357 w 2270"/>
                  <a:gd name="T77" fmla="*/ 485 h 1136"/>
                  <a:gd name="T78" fmla="*/ 1336 w 2270"/>
                  <a:gd name="T79" fmla="*/ 378 h 1136"/>
                  <a:gd name="T80" fmla="*/ 1516 w 2270"/>
                  <a:gd name="T81" fmla="*/ 287 h 1136"/>
                  <a:gd name="T82" fmla="*/ 1495 w 2270"/>
                  <a:gd name="T83" fmla="*/ 463 h 1136"/>
                  <a:gd name="T84" fmla="*/ 1365 w 2270"/>
                  <a:gd name="T85" fmla="*/ 537 h 1136"/>
                  <a:gd name="T86" fmla="*/ 1465 w 2270"/>
                  <a:gd name="T87" fmla="*/ 576 h 1136"/>
                  <a:gd name="T88" fmla="*/ 1408 w 2270"/>
                  <a:gd name="T89" fmla="*/ 723 h 1136"/>
                  <a:gd name="T90" fmla="*/ 1595 w 2270"/>
                  <a:gd name="T91" fmla="*/ 729 h 1136"/>
                  <a:gd name="T92" fmla="*/ 1523 w 2270"/>
                  <a:gd name="T93" fmla="*/ 774 h 1136"/>
                  <a:gd name="T94" fmla="*/ 1423 w 2270"/>
                  <a:gd name="T95" fmla="*/ 808 h 1136"/>
                  <a:gd name="T96" fmla="*/ 1350 w 2270"/>
                  <a:gd name="T97" fmla="*/ 706 h 1136"/>
                  <a:gd name="T98" fmla="*/ 1243 w 2270"/>
                  <a:gd name="T99" fmla="*/ 570 h 1136"/>
                  <a:gd name="T100" fmla="*/ 1127 w 2270"/>
                  <a:gd name="T101" fmla="*/ 474 h 1136"/>
                  <a:gd name="T102" fmla="*/ 1049 w 2270"/>
                  <a:gd name="T103" fmla="*/ 344 h 1136"/>
                  <a:gd name="T104" fmla="*/ 991 w 2270"/>
                  <a:gd name="T105" fmla="*/ 282 h 1136"/>
                  <a:gd name="T106" fmla="*/ 1033 w 2270"/>
                  <a:gd name="T107" fmla="*/ 198 h 1136"/>
                  <a:gd name="T108" fmla="*/ 1091 w 2270"/>
                  <a:gd name="T109" fmla="*/ 0 h 11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270"/>
                  <a:gd name="T166" fmla="*/ 0 h 1136"/>
                  <a:gd name="T167" fmla="*/ 2270 w 2270"/>
                  <a:gd name="T168" fmla="*/ 1136 h 11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270" h="1136">
                    <a:moveTo>
                      <a:pt x="1005" y="39"/>
                    </a:moveTo>
                    <a:lnTo>
                      <a:pt x="977" y="23"/>
                    </a:lnTo>
                    <a:lnTo>
                      <a:pt x="934" y="5"/>
                    </a:lnTo>
                    <a:lnTo>
                      <a:pt x="898" y="5"/>
                    </a:lnTo>
                    <a:lnTo>
                      <a:pt x="912" y="16"/>
                    </a:lnTo>
                    <a:lnTo>
                      <a:pt x="898" y="23"/>
                    </a:lnTo>
                    <a:lnTo>
                      <a:pt x="854" y="39"/>
                    </a:lnTo>
                    <a:lnTo>
                      <a:pt x="854" y="56"/>
                    </a:lnTo>
                    <a:lnTo>
                      <a:pt x="854" y="73"/>
                    </a:lnTo>
                    <a:lnTo>
                      <a:pt x="826" y="90"/>
                    </a:lnTo>
                    <a:lnTo>
                      <a:pt x="812" y="107"/>
                    </a:lnTo>
                    <a:lnTo>
                      <a:pt x="790" y="113"/>
                    </a:lnTo>
                    <a:lnTo>
                      <a:pt x="754" y="101"/>
                    </a:lnTo>
                    <a:lnTo>
                      <a:pt x="718" y="101"/>
                    </a:lnTo>
                    <a:lnTo>
                      <a:pt x="696" y="124"/>
                    </a:lnTo>
                    <a:lnTo>
                      <a:pt x="660" y="118"/>
                    </a:lnTo>
                    <a:lnTo>
                      <a:pt x="639" y="124"/>
                    </a:lnTo>
                    <a:lnTo>
                      <a:pt x="624" y="146"/>
                    </a:lnTo>
                    <a:lnTo>
                      <a:pt x="589" y="152"/>
                    </a:lnTo>
                    <a:lnTo>
                      <a:pt x="567" y="170"/>
                    </a:lnTo>
                    <a:lnTo>
                      <a:pt x="567" y="198"/>
                    </a:lnTo>
                    <a:lnTo>
                      <a:pt x="582" y="231"/>
                    </a:lnTo>
                    <a:lnTo>
                      <a:pt x="603" y="248"/>
                    </a:lnTo>
                    <a:lnTo>
                      <a:pt x="668" y="311"/>
                    </a:lnTo>
                    <a:lnTo>
                      <a:pt x="646" y="344"/>
                    </a:lnTo>
                    <a:lnTo>
                      <a:pt x="624" y="372"/>
                    </a:lnTo>
                    <a:lnTo>
                      <a:pt x="668" y="401"/>
                    </a:lnTo>
                    <a:lnTo>
                      <a:pt x="596" y="418"/>
                    </a:lnTo>
                    <a:lnTo>
                      <a:pt x="510" y="378"/>
                    </a:lnTo>
                    <a:lnTo>
                      <a:pt x="481" y="413"/>
                    </a:lnTo>
                    <a:lnTo>
                      <a:pt x="431" y="424"/>
                    </a:lnTo>
                    <a:lnTo>
                      <a:pt x="425" y="452"/>
                    </a:lnTo>
                    <a:lnTo>
                      <a:pt x="439" y="491"/>
                    </a:lnTo>
                    <a:lnTo>
                      <a:pt x="389" y="513"/>
                    </a:lnTo>
                    <a:lnTo>
                      <a:pt x="353" y="513"/>
                    </a:lnTo>
                    <a:lnTo>
                      <a:pt x="323" y="548"/>
                    </a:lnTo>
                    <a:lnTo>
                      <a:pt x="309" y="559"/>
                    </a:lnTo>
                    <a:lnTo>
                      <a:pt x="273" y="582"/>
                    </a:lnTo>
                    <a:lnTo>
                      <a:pt x="265" y="615"/>
                    </a:lnTo>
                    <a:lnTo>
                      <a:pt x="265" y="644"/>
                    </a:lnTo>
                    <a:lnTo>
                      <a:pt x="237" y="661"/>
                    </a:lnTo>
                    <a:lnTo>
                      <a:pt x="230" y="683"/>
                    </a:lnTo>
                    <a:lnTo>
                      <a:pt x="165" y="678"/>
                    </a:lnTo>
                    <a:lnTo>
                      <a:pt x="108" y="695"/>
                    </a:lnTo>
                    <a:lnTo>
                      <a:pt x="65" y="711"/>
                    </a:lnTo>
                    <a:lnTo>
                      <a:pt x="44" y="729"/>
                    </a:lnTo>
                    <a:lnTo>
                      <a:pt x="8" y="752"/>
                    </a:lnTo>
                    <a:lnTo>
                      <a:pt x="0" y="780"/>
                    </a:lnTo>
                    <a:lnTo>
                      <a:pt x="22" y="796"/>
                    </a:lnTo>
                    <a:lnTo>
                      <a:pt x="44" y="813"/>
                    </a:lnTo>
                    <a:lnTo>
                      <a:pt x="44" y="836"/>
                    </a:lnTo>
                    <a:lnTo>
                      <a:pt x="80" y="853"/>
                    </a:lnTo>
                    <a:lnTo>
                      <a:pt x="94" y="893"/>
                    </a:lnTo>
                    <a:lnTo>
                      <a:pt x="130" y="932"/>
                    </a:lnTo>
                    <a:lnTo>
                      <a:pt x="173" y="915"/>
                    </a:lnTo>
                    <a:lnTo>
                      <a:pt x="209" y="887"/>
                    </a:lnTo>
                    <a:lnTo>
                      <a:pt x="237" y="887"/>
                    </a:lnTo>
                    <a:lnTo>
                      <a:pt x="259" y="898"/>
                    </a:lnTo>
                    <a:lnTo>
                      <a:pt x="287" y="926"/>
                    </a:lnTo>
                    <a:lnTo>
                      <a:pt x="331" y="898"/>
                    </a:lnTo>
                    <a:lnTo>
                      <a:pt x="367" y="865"/>
                    </a:lnTo>
                    <a:lnTo>
                      <a:pt x="409" y="865"/>
                    </a:lnTo>
                    <a:lnTo>
                      <a:pt x="460" y="865"/>
                    </a:lnTo>
                    <a:lnTo>
                      <a:pt x="510" y="848"/>
                    </a:lnTo>
                    <a:lnTo>
                      <a:pt x="532" y="813"/>
                    </a:lnTo>
                    <a:lnTo>
                      <a:pt x="603" y="780"/>
                    </a:lnTo>
                    <a:lnTo>
                      <a:pt x="567" y="739"/>
                    </a:lnTo>
                    <a:lnTo>
                      <a:pt x="503" y="734"/>
                    </a:lnTo>
                    <a:lnTo>
                      <a:pt x="489" y="729"/>
                    </a:lnTo>
                    <a:lnTo>
                      <a:pt x="489" y="711"/>
                    </a:lnTo>
                    <a:lnTo>
                      <a:pt x="481" y="700"/>
                    </a:lnTo>
                    <a:lnTo>
                      <a:pt x="439" y="695"/>
                    </a:lnTo>
                    <a:lnTo>
                      <a:pt x="453" y="683"/>
                    </a:lnTo>
                    <a:lnTo>
                      <a:pt x="460" y="672"/>
                    </a:lnTo>
                    <a:lnTo>
                      <a:pt x="496" y="683"/>
                    </a:lnTo>
                    <a:lnTo>
                      <a:pt x="532" y="711"/>
                    </a:lnTo>
                    <a:lnTo>
                      <a:pt x="553" y="683"/>
                    </a:lnTo>
                    <a:lnTo>
                      <a:pt x="596" y="678"/>
                    </a:lnTo>
                    <a:lnTo>
                      <a:pt x="618" y="667"/>
                    </a:lnTo>
                    <a:lnTo>
                      <a:pt x="618" y="655"/>
                    </a:lnTo>
                    <a:lnTo>
                      <a:pt x="610" y="644"/>
                    </a:lnTo>
                    <a:lnTo>
                      <a:pt x="632" y="655"/>
                    </a:lnTo>
                    <a:lnTo>
                      <a:pt x="654" y="655"/>
                    </a:lnTo>
                    <a:lnTo>
                      <a:pt x="668" y="644"/>
                    </a:lnTo>
                    <a:lnTo>
                      <a:pt x="710" y="632"/>
                    </a:lnTo>
                    <a:lnTo>
                      <a:pt x="726" y="622"/>
                    </a:lnTo>
                    <a:lnTo>
                      <a:pt x="726" y="644"/>
                    </a:lnTo>
                    <a:lnTo>
                      <a:pt x="762" y="622"/>
                    </a:lnTo>
                    <a:lnTo>
                      <a:pt x="782" y="632"/>
                    </a:lnTo>
                    <a:lnTo>
                      <a:pt x="798" y="655"/>
                    </a:lnTo>
                    <a:lnTo>
                      <a:pt x="762" y="672"/>
                    </a:lnTo>
                    <a:lnTo>
                      <a:pt x="790" y="678"/>
                    </a:lnTo>
                    <a:lnTo>
                      <a:pt x="818" y="683"/>
                    </a:lnTo>
                    <a:lnTo>
                      <a:pt x="840" y="678"/>
                    </a:lnTo>
                    <a:lnTo>
                      <a:pt x="890" y="689"/>
                    </a:lnTo>
                    <a:lnTo>
                      <a:pt x="948" y="723"/>
                    </a:lnTo>
                    <a:lnTo>
                      <a:pt x="898" y="746"/>
                    </a:lnTo>
                    <a:lnTo>
                      <a:pt x="834" y="739"/>
                    </a:lnTo>
                    <a:lnTo>
                      <a:pt x="826" y="723"/>
                    </a:lnTo>
                    <a:lnTo>
                      <a:pt x="804" y="711"/>
                    </a:lnTo>
                    <a:lnTo>
                      <a:pt x="790" y="717"/>
                    </a:lnTo>
                    <a:lnTo>
                      <a:pt x="754" y="711"/>
                    </a:lnTo>
                    <a:lnTo>
                      <a:pt x="718" y="711"/>
                    </a:lnTo>
                    <a:lnTo>
                      <a:pt x="690" y="711"/>
                    </a:lnTo>
                    <a:lnTo>
                      <a:pt x="690" y="729"/>
                    </a:lnTo>
                    <a:lnTo>
                      <a:pt x="668" y="723"/>
                    </a:lnTo>
                    <a:lnTo>
                      <a:pt x="660" y="734"/>
                    </a:lnTo>
                    <a:lnTo>
                      <a:pt x="654" y="746"/>
                    </a:lnTo>
                    <a:lnTo>
                      <a:pt x="668" y="791"/>
                    </a:lnTo>
                    <a:lnTo>
                      <a:pt x="690" y="813"/>
                    </a:lnTo>
                    <a:lnTo>
                      <a:pt x="674" y="853"/>
                    </a:lnTo>
                    <a:lnTo>
                      <a:pt x="632" y="865"/>
                    </a:lnTo>
                    <a:lnTo>
                      <a:pt x="582" y="865"/>
                    </a:lnTo>
                    <a:lnTo>
                      <a:pt x="546" y="881"/>
                    </a:lnTo>
                    <a:lnTo>
                      <a:pt x="539" y="898"/>
                    </a:lnTo>
                    <a:lnTo>
                      <a:pt x="489" y="943"/>
                    </a:lnTo>
                    <a:lnTo>
                      <a:pt x="445" y="943"/>
                    </a:lnTo>
                    <a:lnTo>
                      <a:pt x="409" y="965"/>
                    </a:lnTo>
                    <a:lnTo>
                      <a:pt x="425" y="1000"/>
                    </a:lnTo>
                    <a:lnTo>
                      <a:pt x="460" y="1034"/>
                    </a:lnTo>
                    <a:lnTo>
                      <a:pt x="445" y="1051"/>
                    </a:lnTo>
                    <a:lnTo>
                      <a:pt x="445" y="1067"/>
                    </a:lnTo>
                    <a:lnTo>
                      <a:pt x="496" y="1096"/>
                    </a:lnTo>
                    <a:lnTo>
                      <a:pt x="503" y="1124"/>
                    </a:lnTo>
                    <a:lnTo>
                      <a:pt x="560" y="1135"/>
                    </a:lnTo>
                    <a:lnTo>
                      <a:pt x="610" y="1112"/>
                    </a:lnTo>
                    <a:lnTo>
                      <a:pt x="646" y="1112"/>
                    </a:lnTo>
                    <a:lnTo>
                      <a:pt x="690" y="1130"/>
                    </a:lnTo>
                    <a:lnTo>
                      <a:pt x="754" y="1112"/>
                    </a:lnTo>
                    <a:lnTo>
                      <a:pt x="776" y="1079"/>
                    </a:lnTo>
                    <a:lnTo>
                      <a:pt x="754" y="1045"/>
                    </a:lnTo>
                    <a:lnTo>
                      <a:pt x="710" y="1006"/>
                    </a:lnTo>
                    <a:lnTo>
                      <a:pt x="710" y="965"/>
                    </a:lnTo>
                    <a:lnTo>
                      <a:pt x="732" y="932"/>
                    </a:lnTo>
                    <a:lnTo>
                      <a:pt x="776" y="937"/>
                    </a:lnTo>
                    <a:lnTo>
                      <a:pt x="790" y="983"/>
                    </a:lnTo>
                    <a:lnTo>
                      <a:pt x="826" y="1022"/>
                    </a:lnTo>
                    <a:lnTo>
                      <a:pt x="869" y="1011"/>
                    </a:lnTo>
                    <a:lnTo>
                      <a:pt x="912" y="1017"/>
                    </a:lnTo>
                    <a:lnTo>
                      <a:pt x="941" y="989"/>
                    </a:lnTo>
                    <a:lnTo>
                      <a:pt x="926" y="937"/>
                    </a:lnTo>
                    <a:lnTo>
                      <a:pt x="926" y="904"/>
                    </a:lnTo>
                    <a:lnTo>
                      <a:pt x="962" y="904"/>
                    </a:lnTo>
                    <a:lnTo>
                      <a:pt x="1005" y="881"/>
                    </a:lnTo>
                    <a:lnTo>
                      <a:pt x="1013" y="824"/>
                    </a:lnTo>
                    <a:lnTo>
                      <a:pt x="1005" y="791"/>
                    </a:lnTo>
                    <a:lnTo>
                      <a:pt x="1049" y="763"/>
                    </a:lnTo>
                    <a:lnTo>
                      <a:pt x="1063" y="780"/>
                    </a:lnTo>
                    <a:lnTo>
                      <a:pt x="1049" y="813"/>
                    </a:lnTo>
                    <a:lnTo>
                      <a:pt x="1063" y="865"/>
                    </a:lnTo>
                    <a:lnTo>
                      <a:pt x="1055" y="915"/>
                    </a:lnTo>
                    <a:lnTo>
                      <a:pt x="1069" y="955"/>
                    </a:lnTo>
                    <a:lnTo>
                      <a:pt x="1099" y="943"/>
                    </a:lnTo>
                    <a:lnTo>
                      <a:pt x="1121" y="949"/>
                    </a:lnTo>
                    <a:lnTo>
                      <a:pt x="1135" y="983"/>
                    </a:lnTo>
                    <a:lnTo>
                      <a:pt x="1178" y="989"/>
                    </a:lnTo>
                    <a:lnTo>
                      <a:pt x="1178" y="1017"/>
                    </a:lnTo>
                    <a:lnTo>
                      <a:pt x="1200" y="1062"/>
                    </a:lnTo>
                    <a:lnTo>
                      <a:pt x="1264" y="1051"/>
                    </a:lnTo>
                    <a:lnTo>
                      <a:pt x="1300" y="1084"/>
                    </a:lnTo>
                    <a:lnTo>
                      <a:pt x="1350" y="1130"/>
                    </a:lnTo>
                    <a:lnTo>
                      <a:pt x="1379" y="1112"/>
                    </a:lnTo>
                    <a:lnTo>
                      <a:pt x="1415" y="1112"/>
                    </a:lnTo>
                    <a:lnTo>
                      <a:pt x="1459" y="1130"/>
                    </a:lnTo>
                    <a:lnTo>
                      <a:pt x="1516" y="1107"/>
                    </a:lnTo>
                    <a:lnTo>
                      <a:pt x="1531" y="1062"/>
                    </a:lnTo>
                    <a:lnTo>
                      <a:pt x="1531" y="1034"/>
                    </a:lnTo>
                    <a:lnTo>
                      <a:pt x="1588" y="1034"/>
                    </a:lnTo>
                    <a:lnTo>
                      <a:pt x="1645" y="1017"/>
                    </a:lnTo>
                    <a:lnTo>
                      <a:pt x="1680" y="1017"/>
                    </a:lnTo>
                    <a:lnTo>
                      <a:pt x="1716" y="1017"/>
                    </a:lnTo>
                    <a:lnTo>
                      <a:pt x="1730" y="965"/>
                    </a:lnTo>
                    <a:lnTo>
                      <a:pt x="1760" y="932"/>
                    </a:lnTo>
                    <a:lnTo>
                      <a:pt x="1738" y="881"/>
                    </a:lnTo>
                    <a:lnTo>
                      <a:pt x="1702" y="881"/>
                    </a:lnTo>
                    <a:lnTo>
                      <a:pt x="1702" y="836"/>
                    </a:lnTo>
                    <a:lnTo>
                      <a:pt x="1666" y="830"/>
                    </a:lnTo>
                    <a:lnTo>
                      <a:pt x="1746" y="820"/>
                    </a:lnTo>
                    <a:lnTo>
                      <a:pt x="1788" y="848"/>
                    </a:lnTo>
                    <a:lnTo>
                      <a:pt x="1854" y="830"/>
                    </a:lnTo>
                    <a:lnTo>
                      <a:pt x="1918" y="853"/>
                    </a:lnTo>
                    <a:lnTo>
                      <a:pt x="1982" y="858"/>
                    </a:lnTo>
                    <a:lnTo>
                      <a:pt x="2004" y="932"/>
                    </a:lnTo>
                    <a:lnTo>
                      <a:pt x="2047" y="937"/>
                    </a:lnTo>
                    <a:lnTo>
                      <a:pt x="2105" y="960"/>
                    </a:lnTo>
                    <a:lnTo>
                      <a:pt x="2161" y="965"/>
                    </a:lnTo>
                    <a:lnTo>
                      <a:pt x="2219" y="937"/>
                    </a:lnTo>
                    <a:lnTo>
                      <a:pt x="2269" y="898"/>
                    </a:lnTo>
                    <a:lnTo>
                      <a:pt x="2241" y="830"/>
                    </a:lnTo>
                    <a:lnTo>
                      <a:pt x="2191" y="796"/>
                    </a:lnTo>
                    <a:lnTo>
                      <a:pt x="2213" y="767"/>
                    </a:lnTo>
                    <a:lnTo>
                      <a:pt x="2183" y="700"/>
                    </a:lnTo>
                    <a:lnTo>
                      <a:pt x="2169" y="661"/>
                    </a:lnTo>
                    <a:lnTo>
                      <a:pt x="2125" y="615"/>
                    </a:lnTo>
                    <a:lnTo>
                      <a:pt x="2054" y="604"/>
                    </a:lnTo>
                    <a:lnTo>
                      <a:pt x="1968" y="644"/>
                    </a:lnTo>
                    <a:lnTo>
                      <a:pt x="1890" y="627"/>
                    </a:lnTo>
                    <a:lnTo>
                      <a:pt x="1925" y="582"/>
                    </a:lnTo>
                    <a:lnTo>
                      <a:pt x="1997" y="548"/>
                    </a:lnTo>
                    <a:lnTo>
                      <a:pt x="1982" y="497"/>
                    </a:lnTo>
                    <a:lnTo>
                      <a:pt x="1904" y="480"/>
                    </a:lnTo>
                    <a:lnTo>
                      <a:pt x="1854" y="480"/>
                    </a:lnTo>
                    <a:lnTo>
                      <a:pt x="1868" y="441"/>
                    </a:lnTo>
                    <a:lnTo>
                      <a:pt x="1896" y="401"/>
                    </a:lnTo>
                    <a:lnTo>
                      <a:pt x="1890" y="339"/>
                    </a:lnTo>
                    <a:lnTo>
                      <a:pt x="1838" y="311"/>
                    </a:lnTo>
                    <a:lnTo>
                      <a:pt x="1796" y="311"/>
                    </a:lnTo>
                    <a:lnTo>
                      <a:pt x="1796" y="259"/>
                    </a:lnTo>
                    <a:lnTo>
                      <a:pt x="1796" y="214"/>
                    </a:lnTo>
                    <a:lnTo>
                      <a:pt x="1760" y="152"/>
                    </a:lnTo>
                    <a:lnTo>
                      <a:pt x="1730" y="113"/>
                    </a:lnTo>
                    <a:lnTo>
                      <a:pt x="1696" y="113"/>
                    </a:lnTo>
                    <a:lnTo>
                      <a:pt x="1645" y="113"/>
                    </a:lnTo>
                    <a:lnTo>
                      <a:pt x="1580" y="61"/>
                    </a:lnTo>
                    <a:lnTo>
                      <a:pt x="1516" y="28"/>
                    </a:lnTo>
                    <a:lnTo>
                      <a:pt x="1473" y="39"/>
                    </a:lnTo>
                    <a:lnTo>
                      <a:pt x="1415" y="23"/>
                    </a:lnTo>
                    <a:lnTo>
                      <a:pt x="1393" y="0"/>
                    </a:lnTo>
                    <a:lnTo>
                      <a:pt x="1329" y="0"/>
                    </a:lnTo>
                    <a:lnTo>
                      <a:pt x="1286" y="0"/>
                    </a:lnTo>
                    <a:lnTo>
                      <a:pt x="1214" y="56"/>
                    </a:lnTo>
                    <a:lnTo>
                      <a:pt x="1200" y="254"/>
                    </a:lnTo>
                    <a:lnTo>
                      <a:pt x="1243" y="282"/>
                    </a:lnTo>
                    <a:lnTo>
                      <a:pt x="1271" y="322"/>
                    </a:lnTo>
                    <a:lnTo>
                      <a:pt x="1278" y="355"/>
                    </a:lnTo>
                    <a:lnTo>
                      <a:pt x="1243" y="350"/>
                    </a:lnTo>
                    <a:lnTo>
                      <a:pt x="1163" y="355"/>
                    </a:lnTo>
                    <a:lnTo>
                      <a:pt x="1149" y="389"/>
                    </a:lnTo>
                    <a:lnTo>
                      <a:pt x="1200" y="384"/>
                    </a:lnTo>
                    <a:lnTo>
                      <a:pt x="1214" y="418"/>
                    </a:lnTo>
                    <a:lnTo>
                      <a:pt x="1271" y="401"/>
                    </a:lnTo>
                    <a:lnTo>
                      <a:pt x="1293" y="435"/>
                    </a:lnTo>
                    <a:lnTo>
                      <a:pt x="1314" y="480"/>
                    </a:lnTo>
                    <a:lnTo>
                      <a:pt x="1357" y="485"/>
                    </a:lnTo>
                    <a:lnTo>
                      <a:pt x="1357" y="457"/>
                    </a:lnTo>
                    <a:lnTo>
                      <a:pt x="1379" y="474"/>
                    </a:lnTo>
                    <a:lnTo>
                      <a:pt x="1437" y="446"/>
                    </a:lnTo>
                    <a:lnTo>
                      <a:pt x="1415" y="413"/>
                    </a:lnTo>
                    <a:lnTo>
                      <a:pt x="1393" y="384"/>
                    </a:lnTo>
                    <a:lnTo>
                      <a:pt x="1336" y="378"/>
                    </a:lnTo>
                    <a:lnTo>
                      <a:pt x="1329" y="339"/>
                    </a:lnTo>
                    <a:lnTo>
                      <a:pt x="1372" y="270"/>
                    </a:lnTo>
                    <a:lnTo>
                      <a:pt x="1393" y="344"/>
                    </a:lnTo>
                    <a:lnTo>
                      <a:pt x="1444" y="378"/>
                    </a:lnTo>
                    <a:lnTo>
                      <a:pt x="1437" y="333"/>
                    </a:lnTo>
                    <a:lnTo>
                      <a:pt x="1516" y="287"/>
                    </a:lnTo>
                    <a:lnTo>
                      <a:pt x="1537" y="368"/>
                    </a:lnTo>
                    <a:lnTo>
                      <a:pt x="1609" y="372"/>
                    </a:lnTo>
                    <a:lnTo>
                      <a:pt x="1516" y="406"/>
                    </a:lnTo>
                    <a:lnTo>
                      <a:pt x="1710" y="446"/>
                    </a:lnTo>
                    <a:lnTo>
                      <a:pt x="1588" y="452"/>
                    </a:lnTo>
                    <a:lnTo>
                      <a:pt x="1495" y="463"/>
                    </a:lnTo>
                    <a:lnTo>
                      <a:pt x="1473" y="485"/>
                    </a:lnTo>
                    <a:lnTo>
                      <a:pt x="1487" y="503"/>
                    </a:lnTo>
                    <a:lnTo>
                      <a:pt x="1444" y="491"/>
                    </a:lnTo>
                    <a:lnTo>
                      <a:pt x="1401" y="508"/>
                    </a:lnTo>
                    <a:lnTo>
                      <a:pt x="1372" y="520"/>
                    </a:lnTo>
                    <a:lnTo>
                      <a:pt x="1365" y="537"/>
                    </a:lnTo>
                    <a:lnTo>
                      <a:pt x="1423" y="526"/>
                    </a:lnTo>
                    <a:lnTo>
                      <a:pt x="1451" y="531"/>
                    </a:lnTo>
                    <a:lnTo>
                      <a:pt x="1401" y="541"/>
                    </a:lnTo>
                    <a:lnTo>
                      <a:pt x="1415" y="559"/>
                    </a:lnTo>
                    <a:lnTo>
                      <a:pt x="1451" y="554"/>
                    </a:lnTo>
                    <a:lnTo>
                      <a:pt x="1465" y="576"/>
                    </a:lnTo>
                    <a:lnTo>
                      <a:pt x="1437" y="639"/>
                    </a:lnTo>
                    <a:lnTo>
                      <a:pt x="1387" y="622"/>
                    </a:lnTo>
                    <a:lnTo>
                      <a:pt x="1350" y="632"/>
                    </a:lnTo>
                    <a:lnTo>
                      <a:pt x="1350" y="661"/>
                    </a:lnTo>
                    <a:lnTo>
                      <a:pt x="1357" y="689"/>
                    </a:lnTo>
                    <a:lnTo>
                      <a:pt x="1408" y="723"/>
                    </a:lnTo>
                    <a:lnTo>
                      <a:pt x="1393" y="752"/>
                    </a:lnTo>
                    <a:lnTo>
                      <a:pt x="1429" y="734"/>
                    </a:lnTo>
                    <a:lnTo>
                      <a:pt x="1459" y="752"/>
                    </a:lnTo>
                    <a:lnTo>
                      <a:pt x="1481" y="734"/>
                    </a:lnTo>
                    <a:lnTo>
                      <a:pt x="1523" y="734"/>
                    </a:lnTo>
                    <a:lnTo>
                      <a:pt x="1595" y="729"/>
                    </a:lnTo>
                    <a:lnTo>
                      <a:pt x="1652" y="729"/>
                    </a:lnTo>
                    <a:lnTo>
                      <a:pt x="1680" y="739"/>
                    </a:lnTo>
                    <a:lnTo>
                      <a:pt x="1666" y="767"/>
                    </a:lnTo>
                    <a:lnTo>
                      <a:pt x="1595" y="774"/>
                    </a:lnTo>
                    <a:lnTo>
                      <a:pt x="1602" y="802"/>
                    </a:lnTo>
                    <a:lnTo>
                      <a:pt x="1523" y="774"/>
                    </a:lnTo>
                    <a:lnTo>
                      <a:pt x="1501" y="791"/>
                    </a:lnTo>
                    <a:lnTo>
                      <a:pt x="1473" y="791"/>
                    </a:lnTo>
                    <a:lnTo>
                      <a:pt x="1465" y="813"/>
                    </a:lnTo>
                    <a:lnTo>
                      <a:pt x="1444" y="813"/>
                    </a:lnTo>
                    <a:lnTo>
                      <a:pt x="1423" y="830"/>
                    </a:lnTo>
                    <a:lnTo>
                      <a:pt x="1423" y="808"/>
                    </a:lnTo>
                    <a:lnTo>
                      <a:pt x="1393" y="791"/>
                    </a:lnTo>
                    <a:lnTo>
                      <a:pt x="1357" y="796"/>
                    </a:lnTo>
                    <a:lnTo>
                      <a:pt x="1357" y="785"/>
                    </a:lnTo>
                    <a:lnTo>
                      <a:pt x="1336" y="774"/>
                    </a:lnTo>
                    <a:lnTo>
                      <a:pt x="1314" y="739"/>
                    </a:lnTo>
                    <a:lnTo>
                      <a:pt x="1350" y="706"/>
                    </a:lnTo>
                    <a:lnTo>
                      <a:pt x="1329" y="689"/>
                    </a:lnTo>
                    <a:lnTo>
                      <a:pt x="1314" y="672"/>
                    </a:lnTo>
                    <a:lnTo>
                      <a:pt x="1329" y="639"/>
                    </a:lnTo>
                    <a:lnTo>
                      <a:pt x="1278" y="610"/>
                    </a:lnTo>
                    <a:lnTo>
                      <a:pt x="1321" y="559"/>
                    </a:lnTo>
                    <a:lnTo>
                      <a:pt x="1243" y="570"/>
                    </a:lnTo>
                    <a:lnTo>
                      <a:pt x="1271" y="541"/>
                    </a:lnTo>
                    <a:lnTo>
                      <a:pt x="1286" y="508"/>
                    </a:lnTo>
                    <a:lnTo>
                      <a:pt x="1264" y="474"/>
                    </a:lnTo>
                    <a:lnTo>
                      <a:pt x="1236" y="463"/>
                    </a:lnTo>
                    <a:lnTo>
                      <a:pt x="1178" y="463"/>
                    </a:lnTo>
                    <a:lnTo>
                      <a:pt x="1127" y="474"/>
                    </a:lnTo>
                    <a:lnTo>
                      <a:pt x="1127" y="435"/>
                    </a:lnTo>
                    <a:lnTo>
                      <a:pt x="1121" y="396"/>
                    </a:lnTo>
                    <a:lnTo>
                      <a:pt x="1085" y="378"/>
                    </a:lnTo>
                    <a:lnTo>
                      <a:pt x="1063" y="418"/>
                    </a:lnTo>
                    <a:lnTo>
                      <a:pt x="1033" y="372"/>
                    </a:lnTo>
                    <a:lnTo>
                      <a:pt x="1049" y="344"/>
                    </a:lnTo>
                    <a:lnTo>
                      <a:pt x="1091" y="333"/>
                    </a:lnTo>
                    <a:lnTo>
                      <a:pt x="1121" y="299"/>
                    </a:lnTo>
                    <a:lnTo>
                      <a:pt x="1127" y="265"/>
                    </a:lnTo>
                    <a:lnTo>
                      <a:pt x="1085" y="254"/>
                    </a:lnTo>
                    <a:lnTo>
                      <a:pt x="1033" y="265"/>
                    </a:lnTo>
                    <a:lnTo>
                      <a:pt x="991" y="282"/>
                    </a:lnTo>
                    <a:lnTo>
                      <a:pt x="948" y="294"/>
                    </a:lnTo>
                    <a:lnTo>
                      <a:pt x="934" y="282"/>
                    </a:lnTo>
                    <a:lnTo>
                      <a:pt x="941" y="254"/>
                    </a:lnTo>
                    <a:lnTo>
                      <a:pt x="962" y="231"/>
                    </a:lnTo>
                    <a:lnTo>
                      <a:pt x="991" y="214"/>
                    </a:lnTo>
                    <a:lnTo>
                      <a:pt x="1033" y="198"/>
                    </a:lnTo>
                    <a:lnTo>
                      <a:pt x="1069" y="214"/>
                    </a:lnTo>
                    <a:lnTo>
                      <a:pt x="1113" y="242"/>
                    </a:lnTo>
                    <a:lnTo>
                      <a:pt x="1200" y="254"/>
                    </a:lnTo>
                    <a:lnTo>
                      <a:pt x="1214" y="61"/>
                    </a:lnTo>
                    <a:lnTo>
                      <a:pt x="1200" y="5"/>
                    </a:lnTo>
                    <a:lnTo>
                      <a:pt x="1091" y="0"/>
                    </a:lnTo>
                    <a:lnTo>
                      <a:pt x="1069" y="23"/>
                    </a:lnTo>
                    <a:lnTo>
                      <a:pt x="1005" y="39"/>
                    </a:lnTo>
                  </a:path>
                </a:pathLst>
              </a:custGeom>
              <a:solidFill>
                <a:srgbClr val="008300"/>
              </a:solidFill>
              <a:ln w="12700" cap="rnd">
                <a:noFill/>
                <a:round/>
                <a:headEnd/>
                <a:tailEnd/>
              </a:ln>
            </p:spPr>
            <p:txBody>
              <a:bodyPr>
                <a:prstTxWarp prst="textNoShape">
                  <a:avLst/>
                </a:prstTxWarp>
              </a:bodyPr>
              <a:lstStyle/>
              <a:p>
                <a:endParaRPr lang="en-US"/>
              </a:p>
            </p:txBody>
          </p:sp>
          <p:sp>
            <p:nvSpPr>
              <p:cNvPr id="23" name="Freeform 171"/>
              <p:cNvSpPr>
                <a:spLocks/>
              </p:cNvSpPr>
              <p:nvPr/>
            </p:nvSpPr>
            <p:spPr bwMode="auto">
              <a:xfrm>
                <a:off x="2105" y="1133"/>
                <a:ext cx="2277" cy="1114"/>
              </a:xfrm>
              <a:custGeom>
                <a:avLst/>
                <a:gdLst>
                  <a:gd name="T0" fmla="*/ 753 w 2277"/>
                  <a:gd name="T1" fmla="*/ 130 h 1114"/>
                  <a:gd name="T2" fmla="*/ 703 w 2277"/>
                  <a:gd name="T3" fmla="*/ 220 h 1114"/>
                  <a:gd name="T4" fmla="*/ 595 w 2277"/>
                  <a:gd name="T5" fmla="*/ 396 h 1114"/>
                  <a:gd name="T6" fmla="*/ 395 w 2277"/>
                  <a:gd name="T7" fmla="*/ 492 h 1114"/>
                  <a:gd name="T8" fmla="*/ 265 w 2277"/>
                  <a:gd name="T9" fmla="*/ 621 h 1114"/>
                  <a:gd name="T10" fmla="*/ 42 w 2277"/>
                  <a:gd name="T11" fmla="*/ 707 h 1114"/>
                  <a:gd name="T12" fmla="*/ 78 w 2277"/>
                  <a:gd name="T13" fmla="*/ 831 h 1114"/>
                  <a:gd name="T14" fmla="*/ 265 w 2277"/>
                  <a:gd name="T15" fmla="*/ 876 h 1114"/>
                  <a:gd name="T16" fmla="*/ 509 w 2277"/>
                  <a:gd name="T17" fmla="*/ 826 h 1114"/>
                  <a:gd name="T18" fmla="*/ 631 w 2277"/>
                  <a:gd name="T19" fmla="*/ 740 h 1114"/>
                  <a:gd name="T20" fmla="*/ 503 w 2277"/>
                  <a:gd name="T21" fmla="*/ 707 h 1114"/>
                  <a:gd name="T22" fmla="*/ 365 w 2277"/>
                  <a:gd name="T23" fmla="*/ 707 h 1114"/>
                  <a:gd name="T24" fmla="*/ 395 w 2277"/>
                  <a:gd name="T25" fmla="*/ 661 h 1114"/>
                  <a:gd name="T26" fmla="*/ 531 w 2277"/>
                  <a:gd name="T27" fmla="*/ 689 h 1114"/>
                  <a:gd name="T28" fmla="*/ 696 w 2277"/>
                  <a:gd name="T29" fmla="*/ 548 h 1114"/>
                  <a:gd name="T30" fmla="*/ 962 w 2277"/>
                  <a:gd name="T31" fmla="*/ 576 h 1114"/>
                  <a:gd name="T32" fmla="*/ 796 w 2277"/>
                  <a:gd name="T33" fmla="*/ 633 h 1114"/>
                  <a:gd name="T34" fmla="*/ 904 w 2277"/>
                  <a:gd name="T35" fmla="*/ 723 h 1114"/>
                  <a:gd name="T36" fmla="*/ 645 w 2277"/>
                  <a:gd name="T37" fmla="*/ 730 h 1114"/>
                  <a:gd name="T38" fmla="*/ 545 w 2277"/>
                  <a:gd name="T39" fmla="*/ 859 h 1114"/>
                  <a:gd name="T40" fmla="*/ 459 w 2277"/>
                  <a:gd name="T41" fmla="*/ 1012 h 1114"/>
                  <a:gd name="T42" fmla="*/ 609 w 2277"/>
                  <a:gd name="T43" fmla="*/ 1090 h 1114"/>
                  <a:gd name="T44" fmla="*/ 711 w 2277"/>
                  <a:gd name="T45" fmla="*/ 984 h 1114"/>
                  <a:gd name="T46" fmla="*/ 868 w 2277"/>
                  <a:gd name="T47" fmla="*/ 989 h 1114"/>
                  <a:gd name="T48" fmla="*/ 1012 w 2277"/>
                  <a:gd name="T49" fmla="*/ 859 h 1114"/>
                  <a:gd name="T50" fmla="*/ 1063 w 2277"/>
                  <a:gd name="T51" fmla="*/ 842 h 1114"/>
                  <a:gd name="T52" fmla="*/ 1177 w 2277"/>
                  <a:gd name="T53" fmla="*/ 966 h 1114"/>
                  <a:gd name="T54" fmla="*/ 1380 w 2277"/>
                  <a:gd name="T55" fmla="*/ 1090 h 1114"/>
                  <a:gd name="T56" fmla="*/ 1587 w 2277"/>
                  <a:gd name="T57" fmla="*/ 1012 h 1114"/>
                  <a:gd name="T58" fmla="*/ 1745 w 2277"/>
                  <a:gd name="T59" fmla="*/ 859 h 1114"/>
                  <a:gd name="T60" fmla="*/ 1853 w 2277"/>
                  <a:gd name="T61" fmla="*/ 808 h 1114"/>
                  <a:gd name="T62" fmla="*/ 2168 w 2277"/>
                  <a:gd name="T63" fmla="*/ 943 h 1114"/>
                  <a:gd name="T64" fmla="*/ 2184 w 2277"/>
                  <a:gd name="T65" fmla="*/ 678 h 1114"/>
                  <a:gd name="T66" fmla="*/ 1795 w 2277"/>
                  <a:gd name="T67" fmla="*/ 611 h 1114"/>
                  <a:gd name="T68" fmla="*/ 1903 w 2277"/>
                  <a:gd name="T69" fmla="*/ 475 h 1114"/>
                  <a:gd name="T70" fmla="*/ 1717 w 2277"/>
                  <a:gd name="T71" fmla="*/ 447 h 1114"/>
                  <a:gd name="T72" fmla="*/ 1845 w 2277"/>
                  <a:gd name="T73" fmla="*/ 289 h 1114"/>
                  <a:gd name="T74" fmla="*/ 1695 w 2277"/>
                  <a:gd name="T75" fmla="*/ 91 h 1114"/>
                  <a:gd name="T76" fmla="*/ 1380 w 2277"/>
                  <a:gd name="T77" fmla="*/ 35 h 1114"/>
                  <a:gd name="T78" fmla="*/ 1350 w 2277"/>
                  <a:gd name="T79" fmla="*/ 163 h 1114"/>
                  <a:gd name="T80" fmla="*/ 1278 w 2277"/>
                  <a:gd name="T81" fmla="*/ 333 h 1114"/>
                  <a:gd name="T82" fmla="*/ 1271 w 2277"/>
                  <a:gd name="T83" fmla="*/ 378 h 1114"/>
                  <a:gd name="T84" fmla="*/ 1394 w 2277"/>
                  <a:gd name="T85" fmla="*/ 362 h 1114"/>
                  <a:gd name="T86" fmla="*/ 1444 w 2277"/>
                  <a:gd name="T87" fmla="*/ 311 h 1114"/>
                  <a:gd name="T88" fmla="*/ 1580 w 2277"/>
                  <a:gd name="T89" fmla="*/ 406 h 1114"/>
                  <a:gd name="T90" fmla="*/ 1386 w 2277"/>
                  <a:gd name="T91" fmla="*/ 599 h 1114"/>
                  <a:gd name="T92" fmla="*/ 1651 w 2277"/>
                  <a:gd name="T93" fmla="*/ 707 h 1114"/>
                  <a:gd name="T94" fmla="*/ 1501 w 2277"/>
                  <a:gd name="T95" fmla="*/ 786 h 1114"/>
                  <a:gd name="T96" fmla="*/ 1307 w 2277"/>
                  <a:gd name="T97" fmla="*/ 746 h 1114"/>
                  <a:gd name="T98" fmla="*/ 1322 w 2277"/>
                  <a:gd name="T99" fmla="*/ 537 h 1114"/>
                  <a:gd name="T100" fmla="*/ 1184 w 2277"/>
                  <a:gd name="T101" fmla="*/ 441 h 1114"/>
                  <a:gd name="T102" fmla="*/ 1034 w 2277"/>
                  <a:gd name="T103" fmla="*/ 350 h 1114"/>
                  <a:gd name="T104" fmla="*/ 1034 w 2277"/>
                  <a:gd name="T105" fmla="*/ 243 h 1114"/>
                  <a:gd name="T106" fmla="*/ 990 w 2277"/>
                  <a:gd name="T107" fmla="*/ 192 h 1114"/>
                  <a:gd name="T108" fmla="*/ 1228 w 2277"/>
                  <a:gd name="T109" fmla="*/ 130 h 1114"/>
                  <a:gd name="T110" fmla="*/ 1048 w 2277"/>
                  <a:gd name="T111" fmla="*/ 28 h 1114"/>
                  <a:gd name="T112" fmla="*/ 882 w 2277"/>
                  <a:gd name="T113" fmla="*/ 79 h 111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77"/>
                  <a:gd name="T172" fmla="*/ 0 h 1114"/>
                  <a:gd name="T173" fmla="*/ 2277 w 2277"/>
                  <a:gd name="T174" fmla="*/ 1114 h 111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77" h="1114">
                    <a:moveTo>
                      <a:pt x="876" y="102"/>
                    </a:moveTo>
                    <a:lnTo>
                      <a:pt x="840" y="96"/>
                    </a:lnTo>
                    <a:lnTo>
                      <a:pt x="818" y="96"/>
                    </a:lnTo>
                    <a:lnTo>
                      <a:pt x="789" y="102"/>
                    </a:lnTo>
                    <a:lnTo>
                      <a:pt x="782" y="119"/>
                    </a:lnTo>
                    <a:lnTo>
                      <a:pt x="753" y="130"/>
                    </a:lnTo>
                    <a:lnTo>
                      <a:pt x="725" y="147"/>
                    </a:lnTo>
                    <a:lnTo>
                      <a:pt x="703" y="163"/>
                    </a:lnTo>
                    <a:lnTo>
                      <a:pt x="717" y="175"/>
                    </a:lnTo>
                    <a:lnTo>
                      <a:pt x="761" y="180"/>
                    </a:lnTo>
                    <a:lnTo>
                      <a:pt x="732" y="215"/>
                    </a:lnTo>
                    <a:lnTo>
                      <a:pt x="703" y="220"/>
                    </a:lnTo>
                    <a:lnTo>
                      <a:pt x="689" y="232"/>
                    </a:lnTo>
                    <a:lnTo>
                      <a:pt x="675" y="261"/>
                    </a:lnTo>
                    <a:lnTo>
                      <a:pt x="675" y="294"/>
                    </a:lnTo>
                    <a:lnTo>
                      <a:pt x="661" y="339"/>
                    </a:lnTo>
                    <a:lnTo>
                      <a:pt x="667" y="378"/>
                    </a:lnTo>
                    <a:lnTo>
                      <a:pt x="595" y="396"/>
                    </a:lnTo>
                    <a:lnTo>
                      <a:pt x="509" y="356"/>
                    </a:lnTo>
                    <a:lnTo>
                      <a:pt x="481" y="390"/>
                    </a:lnTo>
                    <a:lnTo>
                      <a:pt x="431" y="402"/>
                    </a:lnTo>
                    <a:lnTo>
                      <a:pt x="423" y="430"/>
                    </a:lnTo>
                    <a:lnTo>
                      <a:pt x="437" y="469"/>
                    </a:lnTo>
                    <a:lnTo>
                      <a:pt x="395" y="492"/>
                    </a:lnTo>
                    <a:lnTo>
                      <a:pt x="351" y="492"/>
                    </a:lnTo>
                    <a:lnTo>
                      <a:pt x="323" y="526"/>
                    </a:lnTo>
                    <a:lnTo>
                      <a:pt x="308" y="537"/>
                    </a:lnTo>
                    <a:lnTo>
                      <a:pt x="272" y="560"/>
                    </a:lnTo>
                    <a:lnTo>
                      <a:pt x="265" y="593"/>
                    </a:lnTo>
                    <a:lnTo>
                      <a:pt x="265" y="621"/>
                    </a:lnTo>
                    <a:lnTo>
                      <a:pt x="244" y="639"/>
                    </a:lnTo>
                    <a:lnTo>
                      <a:pt x="230" y="661"/>
                    </a:lnTo>
                    <a:lnTo>
                      <a:pt x="164" y="656"/>
                    </a:lnTo>
                    <a:lnTo>
                      <a:pt x="114" y="673"/>
                    </a:lnTo>
                    <a:lnTo>
                      <a:pt x="64" y="689"/>
                    </a:lnTo>
                    <a:lnTo>
                      <a:pt x="42" y="707"/>
                    </a:lnTo>
                    <a:lnTo>
                      <a:pt x="6" y="730"/>
                    </a:lnTo>
                    <a:lnTo>
                      <a:pt x="0" y="758"/>
                    </a:lnTo>
                    <a:lnTo>
                      <a:pt x="20" y="774"/>
                    </a:lnTo>
                    <a:lnTo>
                      <a:pt x="50" y="791"/>
                    </a:lnTo>
                    <a:lnTo>
                      <a:pt x="50" y="814"/>
                    </a:lnTo>
                    <a:lnTo>
                      <a:pt x="78" y="831"/>
                    </a:lnTo>
                    <a:lnTo>
                      <a:pt x="92" y="871"/>
                    </a:lnTo>
                    <a:lnTo>
                      <a:pt x="128" y="910"/>
                    </a:lnTo>
                    <a:lnTo>
                      <a:pt x="172" y="893"/>
                    </a:lnTo>
                    <a:lnTo>
                      <a:pt x="208" y="865"/>
                    </a:lnTo>
                    <a:lnTo>
                      <a:pt x="236" y="865"/>
                    </a:lnTo>
                    <a:lnTo>
                      <a:pt x="265" y="876"/>
                    </a:lnTo>
                    <a:lnTo>
                      <a:pt x="287" y="904"/>
                    </a:lnTo>
                    <a:lnTo>
                      <a:pt x="330" y="876"/>
                    </a:lnTo>
                    <a:lnTo>
                      <a:pt x="373" y="842"/>
                    </a:lnTo>
                    <a:lnTo>
                      <a:pt x="409" y="842"/>
                    </a:lnTo>
                    <a:lnTo>
                      <a:pt x="459" y="842"/>
                    </a:lnTo>
                    <a:lnTo>
                      <a:pt x="509" y="826"/>
                    </a:lnTo>
                    <a:lnTo>
                      <a:pt x="539" y="791"/>
                    </a:lnTo>
                    <a:lnTo>
                      <a:pt x="609" y="758"/>
                    </a:lnTo>
                    <a:lnTo>
                      <a:pt x="631" y="758"/>
                    </a:lnTo>
                    <a:lnTo>
                      <a:pt x="653" y="758"/>
                    </a:lnTo>
                    <a:lnTo>
                      <a:pt x="639" y="740"/>
                    </a:lnTo>
                    <a:lnTo>
                      <a:pt x="631" y="740"/>
                    </a:lnTo>
                    <a:lnTo>
                      <a:pt x="625" y="735"/>
                    </a:lnTo>
                    <a:lnTo>
                      <a:pt x="631" y="717"/>
                    </a:lnTo>
                    <a:lnTo>
                      <a:pt x="617" y="712"/>
                    </a:lnTo>
                    <a:lnTo>
                      <a:pt x="595" y="712"/>
                    </a:lnTo>
                    <a:lnTo>
                      <a:pt x="567" y="717"/>
                    </a:lnTo>
                    <a:lnTo>
                      <a:pt x="503" y="707"/>
                    </a:lnTo>
                    <a:lnTo>
                      <a:pt x="481" y="689"/>
                    </a:lnTo>
                    <a:lnTo>
                      <a:pt x="459" y="678"/>
                    </a:lnTo>
                    <a:lnTo>
                      <a:pt x="445" y="684"/>
                    </a:lnTo>
                    <a:lnTo>
                      <a:pt x="415" y="684"/>
                    </a:lnTo>
                    <a:lnTo>
                      <a:pt x="395" y="695"/>
                    </a:lnTo>
                    <a:lnTo>
                      <a:pt x="365" y="707"/>
                    </a:lnTo>
                    <a:lnTo>
                      <a:pt x="351" y="723"/>
                    </a:lnTo>
                    <a:lnTo>
                      <a:pt x="330" y="717"/>
                    </a:lnTo>
                    <a:lnTo>
                      <a:pt x="330" y="695"/>
                    </a:lnTo>
                    <a:lnTo>
                      <a:pt x="344" y="678"/>
                    </a:lnTo>
                    <a:lnTo>
                      <a:pt x="365" y="661"/>
                    </a:lnTo>
                    <a:lnTo>
                      <a:pt x="395" y="661"/>
                    </a:lnTo>
                    <a:lnTo>
                      <a:pt x="423" y="639"/>
                    </a:lnTo>
                    <a:lnTo>
                      <a:pt x="451" y="633"/>
                    </a:lnTo>
                    <a:lnTo>
                      <a:pt x="481" y="639"/>
                    </a:lnTo>
                    <a:lnTo>
                      <a:pt x="517" y="650"/>
                    </a:lnTo>
                    <a:lnTo>
                      <a:pt x="539" y="661"/>
                    </a:lnTo>
                    <a:lnTo>
                      <a:pt x="531" y="689"/>
                    </a:lnTo>
                    <a:lnTo>
                      <a:pt x="559" y="656"/>
                    </a:lnTo>
                    <a:lnTo>
                      <a:pt x="595" y="656"/>
                    </a:lnTo>
                    <a:lnTo>
                      <a:pt x="589" y="611"/>
                    </a:lnTo>
                    <a:lnTo>
                      <a:pt x="661" y="616"/>
                    </a:lnTo>
                    <a:lnTo>
                      <a:pt x="703" y="621"/>
                    </a:lnTo>
                    <a:lnTo>
                      <a:pt x="696" y="548"/>
                    </a:lnTo>
                    <a:lnTo>
                      <a:pt x="739" y="515"/>
                    </a:lnTo>
                    <a:lnTo>
                      <a:pt x="782" y="526"/>
                    </a:lnTo>
                    <a:lnTo>
                      <a:pt x="840" y="509"/>
                    </a:lnTo>
                    <a:lnTo>
                      <a:pt x="861" y="543"/>
                    </a:lnTo>
                    <a:lnTo>
                      <a:pt x="926" y="543"/>
                    </a:lnTo>
                    <a:lnTo>
                      <a:pt x="962" y="576"/>
                    </a:lnTo>
                    <a:lnTo>
                      <a:pt x="990" y="611"/>
                    </a:lnTo>
                    <a:lnTo>
                      <a:pt x="990" y="639"/>
                    </a:lnTo>
                    <a:lnTo>
                      <a:pt x="933" y="599"/>
                    </a:lnTo>
                    <a:lnTo>
                      <a:pt x="861" y="583"/>
                    </a:lnTo>
                    <a:lnTo>
                      <a:pt x="811" y="593"/>
                    </a:lnTo>
                    <a:lnTo>
                      <a:pt x="796" y="633"/>
                    </a:lnTo>
                    <a:lnTo>
                      <a:pt x="732" y="678"/>
                    </a:lnTo>
                    <a:lnTo>
                      <a:pt x="789" y="656"/>
                    </a:lnTo>
                    <a:lnTo>
                      <a:pt x="846" y="650"/>
                    </a:lnTo>
                    <a:lnTo>
                      <a:pt x="890" y="667"/>
                    </a:lnTo>
                    <a:lnTo>
                      <a:pt x="948" y="702"/>
                    </a:lnTo>
                    <a:lnTo>
                      <a:pt x="904" y="723"/>
                    </a:lnTo>
                    <a:lnTo>
                      <a:pt x="840" y="717"/>
                    </a:lnTo>
                    <a:lnTo>
                      <a:pt x="746" y="702"/>
                    </a:lnTo>
                    <a:lnTo>
                      <a:pt x="703" y="712"/>
                    </a:lnTo>
                    <a:lnTo>
                      <a:pt x="667" y="735"/>
                    </a:lnTo>
                    <a:lnTo>
                      <a:pt x="645" y="723"/>
                    </a:lnTo>
                    <a:lnTo>
                      <a:pt x="645" y="730"/>
                    </a:lnTo>
                    <a:lnTo>
                      <a:pt x="653" y="758"/>
                    </a:lnTo>
                    <a:lnTo>
                      <a:pt x="689" y="791"/>
                    </a:lnTo>
                    <a:lnTo>
                      <a:pt x="675" y="831"/>
                    </a:lnTo>
                    <a:lnTo>
                      <a:pt x="631" y="842"/>
                    </a:lnTo>
                    <a:lnTo>
                      <a:pt x="581" y="842"/>
                    </a:lnTo>
                    <a:lnTo>
                      <a:pt x="545" y="859"/>
                    </a:lnTo>
                    <a:lnTo>
                      <a:pt x="539" y="876"/>
                    </a:lnTo>
                    <a:lnTo>
                      <a:pt x="495" y="921"/>
                    </a:lnTo>
                    <a:lnTo>
                      <a:pt x="445" y="921"/>
                    </a:lnTo>
                    <a:lnTo>
                      <a:pt x="415" y="943"/>
                    </a:lnTo>
                    <a:lnTo>
                      <a:pt x="423" y="978"/>
                    </a:lnTo>
                    <a:lnTo>
                      <a:pt x="459" y="1012"/>
                    </a:lnTo>
                    <a:lnTo>
                      <a:pt x="445" y="1028"/>
                    </a:lnTo>
                    <a:lnTo>
                      <a:pt x="445" y="1045"/>
                    </a:lnTo>
                    <a:lnTo>
                      <a:pt x="495" y="1074"/>
                    </a:lnTo>
                    <a:lnTo>
                      <a:pt x="503" y="1102"/>
                    </a:lnTo>
                    <a:lnTo>
                      <a:pt x="567" y="1113"/>
                    </a:lnTo>
                    <a:lnTo>
                      <a:pt x="609" y="1090"/>
                    </a:lnTo>
                    <a:lnTo>
                      <a:pt x="653" y="1090"/>
                    </a:lnTo>
                    <a:lnTo>
                      <a:pt x="689" y="1108"/>
                    </a:lnTo>
                    <a:lnTo>
                      <a:pt x="761" y="1090"/>
                    </a:lnTo>
                    <a:lnTo>
                      <a:pt x="782" y="1057"/>
                    </a:lnTo>
                    <a:lnTo>
                      <a:pt x="753" y="1024"/>
                    </a:lnTo>
                    <a:lnTo>
                      <a:pt x="711" y="984"/>
                    </a:lnTo>
                    <a:lnTo>
                      <a:pt x="717" y="943"/>
                    </a:lnTo>
                    <a:lnTo>
                      <a:pt x="739" y="910"/>
                    </a:lnTo>
                    <a:lnTo>
                      <a:pt x="782" y="915"/>
                    </a:lnTo>
                    <a:lnTo>
                      <a:pt x="789" y="961"/>
                    </a:lnTo>
                    <a:lnTo>
                      <a:pt x="825" y="1000"/>
                    </a:lnTo>
                    <a:lnTo>
                      <a:pt x="868" y="989"/>
                    </a:lnTo>
                    <a:lnTo>
                      <a:pt x="912" y="995"/>
                    </a:lnTo>
                    <a:lnTo>
                      <a:pt x="948" y="966"/>
                    </a:lnTo>
                    <a:lnTo>
                      <a:pt x="926" y="915"/>
                    </a:lnTo>
                    <a:lnTo>
                      <a:pt x="926" y="882"/>
                    </a:lnTo>
                    <a:lnTo>
                      <a:pt x="969" y="882"/>
                    </a:lnTo>
                    <a:lnTo>
                      <a:pt x="1012" y="859"/>
                    </a:lnTo>
                    <a:lnTo>
                      <a:pt x="1012" y="802"/>
                    </a:lnTo>
                    <a:lnTo>
                      <a:pt x="1012" y="769"/>
                    </a:lnTo>
                    <a:lnTo>
                      <a:pt x="1048" y="740"/>
                    </a:lnTo>
                    <a:lnTo>
                      <a:pt x="1063" y="758"/>
                    </a:lnTo>
                    <a:lnTo>
                      <a:pt x="1056" y="791"/>
                    </a:lnTo>
                    <a:lnTo>
                      <a:pt x="1063" y="842"/>
                    </a:lnTo>
                    <a:lnTo>
                      <a:pt x="1056" y="893"/>
                    </a:lnTo>
                    <a:lnTo>
                      <a:pt x="1070" y="933"/>
                    </a:lnTo>
                    <a:lnTo>
                      <a:pt x="1099" y="921"/>
                    </a:lnTo>
                    <a:lnTo>
                      <a:pt x="1120" y="927"/>
                    </a:lnTo>
                    <a:lnTo>
                      <a:pt x="1142" y="961"/>
                    </a:lnTo>
                    <a:lnTo>
                      <a:pt x="1177" y="966"/>
                    </a:lnTo>
                    <a:lnTo>
                      <a:pt x="1184" y="995"/>
                    </a:lnTo>
                    <a:lnTo>
                      <a:pt x="1206" y="1040"/>
                    </a:lnTo>
                    <a:lnTo>
                      <a:pt x="1271" y="1028"/>
                    </a:lnTo>
                    <a:lnTo>
                      <a:pt x="1300" y="1062"/>
                    </a:lnTo>
                    <a:lnTo>
                      <a:pt x="1350" y="1108"/>
                    </a:lnTo>
                    <a:lnTo>
                      <a:pt x="1380" y="1090"/>
                    </a:lnTo>
                    <a:lnTo>
                      <a:pt x="1415" y="1090"/>
                    </a:lnTo>
                    <a:lnTo>
                      <a:pt x="1458" y="1108"/>
                    </a:lnTo>
                    <a:lnTo>
                      <a:pt x="1523" y="1085"/>
                    </a:lnTo>
                    <a:lnTo>
                      <a:pt x="1530" y="1040"/>
                    </a:lnTo>
                    <a:lnTo>
                      <a:pt x="1530" y="1012"/>
                    </a:lnTo>
                    <a:lnTo>
                      <a:pt x="1587" y="1012"/>
                    </a:lnTo>
                    <a:lnTo>
                      <a:pt x="1645" y="995"/>
                    </a:lnTo>
                    <a:lnTo>
                      <a:pt x="1681" y="995"/>
                    </a:lnTo>
                    <a:lnTo>
                      <a:pt x="1723" y="995"/>
                    </a:lnTo>
                    <a:lnTo>
                      <a:pt x="1731" y="943"/>
                    </a:lnTo>
                    <a:lnTo>
                      <a:pt x="1767" y="910"/>
                    </a:lnTo>
                    <a:lnTo>
                      <a:pt x="1745" y="859"/>
                    </a:lnTo>
                    <a:lnTo>
                      <a:pt x="1703" y="859"/>
                    </a:lnTo>
                    <a:lnTo>
                      <a:pt x="1703" y="814"/>
                    </a:lnTo>
                    <a:lnTo>
                      <a:pt x="1667" y="808"/>
                    </a:lnTo>
                    <a:lnTo>
                      <a:pt x="1745" y="797"/>
                    </a:lnTo>
                    <a:lnTo>
                      <a:pt x="1789" y="826"/>
                    </a:lnTo>
                    <a:lnTo>
                      <a:pt x="1853" y="808"/>
                    </a:lnTo>
                    <a:lnTo>
                      <a:pt x="1917" y="831"/>
                    </a:lnTo>
                    <a:lnTo>
                      <a:pt x="1982" y="837"/>
                    </a:lnTo>
                    <a:lnTo>
                      <a:pt x="2004" y="910"/>
                    </a:lnTo>
                    <a:lnTo>
                      <a:pt x="2046" y="915"/>
                    </a:lnTo>
                    <a:lnTo>
                      <a:pt x="2104" y="938"/>
                    </a:lnTo>
                    <a:lnTo>
                      <a:pt x="2168" y="943"/>
                    </a:lnTo>
                    <a:lnTo>
                      <a:pt x="2220" y="915"/>
                    </a:lnTo>
                    <a:lnTo>
                      <a:pt x="2276" y="876"/>
                    </a:lnTo>
                    <a:lnTo>
                      <a:pt x="2240" y="808"/>
                    </a:lnTo>
                    <a:lnTo>
                      <a:pt x="2190" y="774"/>
                    </a:lnTo>
                    <a:lnTo>
                      <a:pt x="2212" y="746"/>
                    </a:lnTo>
                    <a:lnTo>
                      <a:pt x="2184" y="678"/>
                    </a:lnTo>
                    <a:lnTo>
                      <a:pt x="2168" y="639"/>
                    </a:lnTo>
                    <a:lnTo>
                      <a:pt x="2126" y="593"/>
                    </a:lnTo>
                    <a:lnTo>
                      <a:pt x="2054" y="583"/>
                    </a:lnTo>
                    <a:lnTo>
                      <a:pt x="1975" y="621"/>
                    </a:lnTo>
                    <a:lnTo>
                      <a:pt x="1889" y="604"/>
                    </a:lnTo>
                    <a:lnTo>
                      <a:pt x="1795" y="611"/>
                    </a:lnTo>
                    <a:lnTo>
                      <a:pt x="1809" y="593"/>
                    </a:lnTo>
                    <a:lnTo>
                      <a:pt x="1773" y="560"/>
                    </a:lnTo>
                    <a:lnTo>
                      <a:pt x="1845" y="554"/>
                    </a:lnTo>
                    <a:lnTo>
                      <a:pt x="1889" y="526"/>
                    </a:lnTo>
                    <a:lnTo>
                      <a:pt x="1917" y="504"/>
                    </a:lnTo>
                    <a:lnTo>
                      <a:pt x="1903" y="475"/>
                    </a:lnTo>
                    <a:lnTo>
                      <a:pt x="1845" y="463"/>
                    </a:lnTo>
                    <a:lnTo>
                      <a:pt x="1809" y="480"/>
                    </a:lnTo>
                    <a:lnTo>
                      <a:pt x="1767" y="509"/>
                    </a:lnTo>
                    <a:lnTo>
                      <a:pt x="1745" y="509"/>
                    </a:lnTo>
                    <a:lnTo>
                      <a:pt x="1695" y="492"/>
                    </a:lnTo>
                    <a:lnTo>
                      <a:pt x="1717" y="447"/>
                    </a:lnTo>
                    <a:lnTo>
                      <a:pt x="1759" y="430"/>
                    </a:lnTo>
                    <a:lnTo>
                      <a:pt x="1789" y="406"/>
                    </a:lnTo>
                    <a:lnTo>
                      <a:pt x="1825" y="378"/>
                    </a:lnTo>
                    <a:lnTo>
                      <a:pt x="1845" y="345"/>
                    </a:lnTo>
                    <a:lnTo>
                      <a:pt x="1781" y="339"/>
                    </a:lnTo>
                    <a:lnTo>
                      <a:pt x="1845" y="289"/>
                    </a:lnTo>
                    <a:lnTo>
                      <a:pt x="1803" y="289"/>
                    </a:lnTo>
                    <a:lnTo>
                      <a:pt x="1795" y="237"/>
                    </a:lnTo>
                    <a:lnTo>
                      <a:pt x="1803" y="192"/>
                    </a:lnTo>
                    <a:lnTo>
                      <a:pt x="1767" y="130"/>
                    </a:lnTo>
                    <a:lnTo>
                      <a:pt x="1731" y="91"/>
                    </a:lnTo>
                    <a:lnTo>
                      <a:pt x="1695" y="91"/>
                    </a:lnTo>
                    <a:lnTo>
                      <a:pt x="1645" y="91"/>
                    </a:lnTo>
                    <a:lnTo>
                      <a:pt x="1580" y="39"/>
                    </a:lnTo>
                    <a:lnTo>
                      <a:pt x="1501" y="45"/>
                    </a:lnTo>
                    <a:lnTo>
                      <a:pt x="1458" y="35"/>
                    </a:lnTo>
                    <a:lnTo>
                      <a:pt x="1415" y="23"/>
                    </a:lnTo>
                    <a:lnTo>
                      <a:pt x="1380" y="35"/>
                    </a:lnTo>
                    <a:lnTo>
                      <a:pt x="1343" y="45"/>
                    </a:lnTo>
                    <a:lnTo>
                      <a:pt x="1314" y="74"/>
                    </a:lnTo>
                    <a:lnTo>
                      <a:pt x="1286" y="96"/>
                    </a:lnTo>
                    <a:lnTo>
                      <a:pt x="1271" y="130"/>
                    </a:lnTo>
                    <a:lnTo>
                      <a:pt x="1336" y="147"/>
                    </a:lnTo>
                    <a:lnTo>
                      <a:pt x="1350" y="163"/>
                    </a:lnTo>
                    <a:lnTo>
                      <a:pt x="1358" y="192"/>
                    </a:lnTo>
                    <a:lnTo>
                      <a:pt x="1292" y="204"/>
                    </a:lnTo>
                    <a:lnTo>
                      <a:pt x="1250" y="226"/>
                    </a:lnTo>
                    <a:lnTo>
                      <a:pt x="1250" y="261"/>
                    </a:lnTo>
                    <a:lnTo>
                      <a:pt x="1271" y="299"/>
                    </a:lnTo>
                    <a:lnTo>
                      <a:pt x="1278" y="333"/>
                    </a:lnTo>
                    <a:lnTo>
                      <a:pt x="1242" y="328"/>
                    </a:lnTo>
                    <a:lnTo>
                      <a:pt x="1163" y="333"/>
                    </a:lnTo>
                    <a:lnTo>
                      <a:pt x="1149" y="367"/>
                    </a:lnTo>
                    <a:lnTo>
                      <a:pt x="1199" y="362"/>
                    </a:lnTo>
                    <a:lnTo>
                      <a:pt x="1213" y="396"/>
                    </a:lnTo>
                    <a:lnTo>
                      <a:pt x="1271" y="378"/>
                    </a:lnTo>
                    <a:lnTo>
                      <a:pt x="1292" y="413"/>
                    </a:lnTo>
                    <a:lnTo>
                      <a:pt x="1314" y="458"/>
                    </a:lnTo>
                    <a:lnTo>
                      <a:pt x="1358" y="435"/>
                    </a:lnTo>
                    <a:lnTo>
                      <a:pt x="1444" y="424"/>
                    </a:lnTo>
                    <a:lnTo>
                      <a:pt x="1422" y="390"/>
                    </a:lnTo>
                    <a:lnTo>
                      <a:pt x="1394" y="362"/>
                    </a:lnTo>
                    <a:lnTo>
                      <a:pt x="1336" y="356"/>
                    </a:lnTo>
                    <a:lnTo>
                      <a:pt x="1328" y="317"/>
                    </a:lnTo>
                    <a:lnTo>
                      <a:pt x="1372" y="248"/>
                    </a:lnTo>
                    <a:lnTo>
                      <a:pt x="1394" y="322"/>
                    </a:lnTo>
                    <a:lnTo>
                      <a:pt x="1444" y="356"/>
                    </a:lnTo>
                    <a:lnTo>
                      <a:pt x="1444" y="311"/>
                    </a:lnTo>
                    <a:lnTo>
                      <a:pt x="1523" y="266"/>
                    </a:lnTo>
                    <a:lnTo>
                      <a:pt x="1537" y="345"/>
                    </a:lnTo>
                    <a:lnTo>
                      <a:pt x="1609" y="350"/>
                    </a:lnTo>
                    <a:lnTo>
                      <a:pt x="1523" y="385"/>
                    </a:lnTo>
                    <a:lnTo>
                      <a:pt x="1494" y="413"/>
                    </a:lnTo>
                    <a:lnTo>
                      <a:pt x="1580" y="406"/>
                    </a:lnTo>
                    <a:lnTo>
                      <a:pt x="1523" y="441"/>
                    </a:lnTo>
                    <a:lnTo>
                      <a:pt x="1523" y="497"/>
                    </a:lnTo>
                    <a:lnTo>
                      <a:pt x="1451" y="509"/>
                    </a:lnTo>
                    <a:lnTo>
                      <a:pt x="1465" y="554"/>
                    </a:lnTo>
                    <a:lnTo>
                      <a:pt x="1436" y="616"/>
                    </a:lnTo>
                    <a:lnTo>
                      <a:pt x="1386" y="599"/>
                    </a:lnTo>
                    <a:lnTo>
                      <a:pt x="1380" y="645"/>
                    </a:lnTo>
                    <a:lnTo>
                      <a:pt x="1408" y="702"/>
                    </a:lnTo>
                    <a:lnTo>
                      <a:pt x="1501" y="689"/>
                    </a:lnTo>
                    <a:lnTo>
                      <a:pt x="1523" y="712"/>
                    </a:lnTo>
                    <a:lnTo>
                      <a:pt x="1595" y="707"/>
                    </a:lnTo>
                    <a:lnTo>
                      <a:pt x="1651" y="707"/>
                    </a:lnTo>
                    <a:lnTo>
                      <a:pt x="1681" y="717"/>
                    </a:lnTo>
                    <a:lnTo>
                      <a:pt x="1667" y="746"/>
                    </a:lnTo>
                    <a:lnTo>
                      <a:pt x="1595" y="752"/>
                    </a:lnTo>
                    <a:lnTo>
                      <a:pt x="1601" y="780"/>
                    </a:lnTo>
                    <a:lnTo>
                      <a:pt x="1544" y="774"/>
                    </a:lnTo>
                    <a:lnTo>
                      <a:pt x="1501" y="786"/>
                    </a:lnTo>
                    <a:lnTo>
                      <a:pt x="1465" y="814"/>
                    </a:lnTo>
                    <a:lnTo>
                      <a:pt x="1430" y="831"/>
                    </a:lnTo>
                    <a:lnTo>
                      <a:pt x="1380" y="814"/>
                    </a:lnTo>
                    <a:lnTo>
                      <a:pt x="1336" y="786"/>
                    </a:lnTo>
                    <a:lnTo>
                      <a:pt x="1228" y="758"/>
                    </a:lnTo>
                    <a:lnTo>
                      <a:pt x="1307" y="746"/>
                    </a:lnTo>
                    <a:lnTo>
                      <a:pt x="1336" y="717"/>
                    </a:lnTo>
                    <a:lnTo>
                      <a:pt x="1314" y="678"/>
                    </a:lnTo>
                    <a:lnTo>
                      <a:pt x="1300" y="650"/>
                    </a:lnTo>
                    <a:lnTo>
                      <a:pt x="1328" y="616"/>
                    </a:lnTo>
                    <a:lnTo>
                      <a:pt x="1278" y="588"/>
                    </a:lnTo>
                    <a:lnTo>
                      <a:pt x="1322" y="537"/>
                    </a:lnTo>
                    <a:lnTo>
                      <a:pt x="1250" y="548"/>
                    </a:lnTo>
                    <a:lnTo>
                      <a:pt x="1271" y="520"/>
                    </a:lnTo>
                    <a:lnTo>
                      <a:pt x="1286" y="486"/>
                    </a:lnTo>
                    <a:lnTo>
                      <a:pt x="1271" y="452"/>
                    </a:lnTo>
                    <a:lnTo>
                      <a:pt x="1235" y="441"/>
                    </a:lnTo>
                    <a:lnTo>
                      <a:pt x="1184" y="441"/>
                    </a:lnTo>
                    <a:lnTo>
                      <a:pt x="1127" y="452"/>
                    </a:lnTo>
                    <a:lnTo>
                      <a:pt x="1127" y="413"/>
                    </a:lnTo>
                    <a:lnTo>
                      <a:pt x="1120" y="373"/>
                    </a:lnTo>
                    <a:lnTo>
                      <a:pt x="1084" y="356"/>
                    </a:lnTo>
                    <a:lnTo>
                      <a:pt x="1063" y="396"/>
                    </a:lnTo>
                    <a:lnTo>
                      <a:pt x="1034" y="350"/>
                    </a:lnTo>
                    <a:lnTo>
                      <a:pt x="1056" y="322"/>
                    </a:lnTo>
                    <a:lnTo>
                      <a:pt x="1099" y="311"/>
                    </a:lnTo>
                    <a:lnTo>
                      <a:pt x="1120" y="276"/>
                    </a:lnTo>
                    <a:lnTo>
                      <a:pt x="1127" y="243"/>
                    </a:lnTo>
                    <a:lnTo>
                      <a:pt x="1084" y="232"/>
                    </a:lnTo>
                    <a:lnTo>
                      <a:pt x="1034" y="243"/>
                    </a:lnTo>
                    <a:lnTo>
                      <a:pt x="990" y="261"/>
                    </a:lnTo>
                    <a:lnTo>
                      <a:pt x="948" y="271"/>
                    </a:lnTo>
                    <a:lnTo>
                      <a:pt x="933" y="261"/>
                    </a:lnTo>
                    <a:lnTo>
                      <a:pt x="948" y="232"/>
                    </a:lnTo>
                    <a:lnTo>
                      <a:pt x="969" y="209"/>
                    </a:lnTo>
                    <a:lnTo>
                      <a:pt x="990" y="192"/>
                    </a:lnTo>
                    <a:lnTo>
                      <a:pt x="1070" y="192"/>
                    </a:lnTo>
                    <a:lnTo>
                      <a:pt x="1113" y="220"/>
                    </a:lnTo>
                    <a:lnTo>
                      <a:pt x="1142" y="187"/>
                    </a:lnTo>
                    <a:lnTo>
                      <a:pt x="1177" y="163"/>
                    </a:lnTo>
                    <a:lnTo>
                      <a:pt x="1213" y="152"/>
                    </a:lnTo>
                    <a:lnTo>
                      <a:pt x="1228" y="130"/>
                    </a:lnTo>
                    <a:lnTo>
                      <a:pt x="1228" y="85"/>
                    </a:lnTo>
                    <a:lnTo>
                      <a:pt x="1199" y="56"/>
                    </a:lnTo>
                    <a:lnTo>
                      <a:pt x="1163" y="23"/>
                    </a:lnTo>
                    <a:lnTo>
                      <a:pt x="1120" y="0"/>
                    </a:lnTo>
                    <a:lnTo>
                      <a:pt x="1070" y="28"/>
                    </a:lnTo>
                    <a:lnTo>
                      <a:pt x="1048" y="28"/>
                    </a:lnTo>
                    <a:lnTo>
                      <a:pt x="1026" y="63"/>
                    </a:lnTo>
                    <a:lnTo>
                      <a:pt x="990" y="35"/>
                    </a:lnTo>
                    <a:lnTo>
                      <a:pt x="933" y="35"/>
                    </a:lnTo>
                    <a:lnTo>
                      <a:pt x="912" y="51"/>
                    </a:lnTo>
                    <a:lnTo>
                      <a:pt x="904" y="74"/>
                    </a:lnTo>
                    <a:lnTo>
                      <a:pt x="882" y="79"/>
                    </a:lnTo>
                    <a:lnTo>
                      <a:pt x="876" y="102"/>
                    </a:lnTo>
                  </a:path>
                </a:pathLst>
              </a:custGeom>
              <a:solidFill>
                <a:srgbClr val="5FBF00"/>
              </a:solidFill>
              <a:ln w="12700" cap="rnd">
                <a:noFill/>
                <a:round/>
                <a:headEnd/>
                <a:tailEnd/>
              </a:ln>
            </p:spPr>
            <p:txBody>
              <a:bodyPr>
                <a:prstTxWarp prst="textNoShape">
                  <a:avLst/>
                </a:prstTxWarp>
              </a:bodyPr>
              <a:lstStyle/>
              <a:p>
                <a:endParaRPr lang="en-US"/>
              </a:p>
            </p:txBody>
          </p:sp>
          <p:sp>
            <p:nvSpPr>
              <p:cNvPr id="24" name="Freeform 172"/>
              <p:cNvSpPr>
                <a:spLocks/>
              </p:cNvSpPr>
              <p:nvPr/>
            </p:nvSpPr>
            <p:spPr bwMode="auto">
              <a:xfrm>
                <a:off x="2105" y="1111"/>
                <a:ext cx="2288" cy="1144"/>
              </a:xfrm>
              <a:custGeom>
                <a:avLst/>
                <a:gdLst>
                  <a:gd name="T0" fmla="*/ 937 w 2288"/>
                  <a:gd name="T1" fmla="*/ 5 h 1144"/>
                  <a:gd name="T2" fmla="*/ 901 w 2288"/>
                  <a:gd name="T3" fmla="*/ 23 h 1144"/>
                  <a:gd name="T4" fmla="*/ 865 w 2288"/>
                  <a:gd name="T5" fmla="*/ 73 h 1144"/>
                  <a:gd name="T6" fmla="*/ 793 w 2288"/>
                  <a:gd name="T7" fmla="*/ 114 h 1144"/>
                  <a:gd name="T8" fmla="*/ 700 w 2288"/>
                  <a:gd name="T9" fmla="*/ 125 h 1144"/>
                  <a:gd name="T10" fmla="*/ 635 w 2288"/>
                  <a:gd name="T11" fmla="*/ 147 h 1144"/>
                  <a:gd name="T12" fmla="*/ 570 w 2288"/>
                  <a:gd name="T13" fmla="*/ 199 h 1144"/>
                  <a:gd name="T14" fmla="*/ 612 w 2288"/>
                  <a:gd name="T15" fmla="*/ 279 h 1144"/>
                  <a:gd name="T16" fmla="*/ 454 w 2288"/>
                  <a:gd name="T17" fmla="*/ 324 h 1144"/>
                  <a:gd name="T18" fmla="*/ 433 w 2288"/>
                  <a:gd name="T19" fmla="*/ 427 h 1144"/>
                  <a:gd name="T20" fmla="*/ 397 w 2288"/>
                  <a:gd name="T21" fmla="*/ 517 h 1144"/>
                  <a:gd name="T22" fmla="*/ 309 w 2288"/>
                  <a:gd name="T23" fmla="*/ 563 h 1144"/>
                  <a:gd name="T24" fmla="*/ 267 w 2288"/>
                  <a:gd name="T25" fmla="*/ 648 h 1144"/>
                  <a:gd name="T26" fmla="*/ 165 w 2288"/>
                  <a:gd name="T27" fmla="*/ 683 h 1144"/>
                  <a:gd name="T28" fmla="*/ 42 w 2288"/>
                  <a:gd name="T29" fmla="*/ 733 h 1144"/>
                  <a:gd name="T30" fmla="*/ 20 w 2288"/>
                  <a:gd name="T31" fmla="*/ 802 h 1144"/>
                  <a:gd name="T32" fmla="*/ 79 w 2288"/>
                  <a:gd name="T33" fmla="*/ 859 h 1144"/>
                  <a:gd name="T34" fmla="*/ 173 w 2288"/>
                  <a:gd name="T35" fmla="*/ 921 h 1144"/>
                  <a:gd name="T36" fmla="*/ 267 w 2288"/>
                  <a:gd name="T37" fmla="*/ 904 h 1144"/>
                  <a:gd name="T38" fmla="*/ 375 w 2288"/>
                  <a:gd name="T39" fmla="*/ 871 h 1144"/>
                  <a:gd name="T40" fmla="*/ 512 w 2288"/>
                  <a:gd name="T41" fmla="*/ 854 h 1144"/>
                  <a:gd name="T42" fmla="*/ 656 w 2288"/>
                  <a:gd name="T43" fmla="*/ 785 h 1144"/>
                  <a:gd name="T44" fmla="*/ 678 w 2288"/>
                  <a:gd name="T45" fmla="*/ 859 h 1144"/>
                  <a:gd name="T46" fmla="*/ 548 w 2288"/>
                  <a:gd name="T47" fmla="*/ 887 h 1144"/>
                  <a:gd name="T48" fmla="*/ 447 w 2288"/>
                  <a:gd name="T49" fmla="*/ 950 h 1144"/>
                  <a:gd name="T50" fmla="*/ 461 w 2288"/>
                  <a:gd name="T51" fmla="*/ 1042 h 1144"/>
                  <a:gd name="T52" fmla="*/ 498 w 2288"/>
                  <a:gd name="T53" fmla="*/ 1104 h 1144"/>
                  <a:gd name="T54" fmla="*/ 612 w 2288"/>
                  <a:gd name="T55" fmla="*/ 1120 h 1144"/>
                  <a:gd name="T56" fmla="*/ 764 w 2288"/>
                  <a:gd name="T57" fmla="*/ 1120 h 1144"/>
                  <a:gd name="T58" fmla="*/ 714 w 2288"/>
                  <a:gd name="T59" fmla="*/ 1013 h 1144"/>
                  <a:gd name="T60" fmla="*/ 786 w 2288"/>
                  <a:gd name="T61" fmla="*/ 944 h 1144"/>
                  <a:gd name="T62" fmla="*/ 873 w 2288"/>
                  <a:gd name="T63" fmla="*/ 1018 h 1144"/>
                  <a:gd name="T64" fmla="*/ 930 w 2288"/>
                  <a:gd name="T65" fmla="*/ 944 h 1144"/>
                  <a:gd name="T66" fmla="*/ 1017 w 2288"/>
                  <a:gd name="T67" fmla="*/ 887 h 1144"/>
                  <a:gd name="T68" fmla="*/ 1053 w 2288"/>
                  <a:gd name="T69" fmla="*/ 768 h 1144"/>
                  <a:gd name="T70" fmla="*/ 1068 w 2288"/>
                  <a:gd name="T71" fmla="*/ 871 h 1144"/>
                  <a:gd name="T72" fmla="*/ 1104 w 2288"/>
                  <a:gd name="T73" fmla="*/ 950 h 1144"/>
                  <a:gd name="T74" fmla="*/ 1183 w 2288"/>
                  <a:gd name="T75" fmla="*/ 996 h 1144"/>
                  <a:gd name="T76" fmla="*/ 1278 w 2288"/>
                  <a:gd name="T77" fmla="*/ 1058 h 1144"/>
                  <a:gd name="T78" fmla="*/ 1386 w 2288"/>
                  <a:gd name="T79" fmla="*/ 1120 h 1144"/>
                  <a:gd name="T80" fmla="*/ 1531 w 2288"/>
                  <a:gd name="T81" fmla="*/ 1115 h 1144"/>
                  <a:gd name="T82" fmla="*/ 1595 w 2288"/>
                  <a:gd name="T83" fmla="*/ 1042 h 1144"/>
                  <a:gd name="T84" fmla="*/ 1731 w 2288"/>
                  <a:gd name="T85" fmla="*/ 1024 h 1144"/>
                  <a:gd name="T86" fmla="*/ 1753 w 2288"/>
                  <a:gd name="T87" fmla="*/ 887 h 1144"/>
                  <a:gd name="T88" fmla="*/ 1675 w 2288"/>
                  <a:gd name="T89" fmla="*/ 836 h 1144"/>
                  <a:gd name="T90" fmla="*/ 1862 w 2288"/>
                  <a:gd name="T91" fmla="*/ 836 h 1144"/>
                  <a:gd name="T92" fmla="*/ 2014 w 2288"/>
                  <a:gd name="T93" fmla="*/ 939 h 1144"/>
                  <a:gd name="T94" fmla="*/ 2179 w 2288"/>
                  <a:gd name="T95" fmla="*/ 972 h 1144"/>
                  <a:gd name="T96" fmla="*/ 2251 w 2288"/>
                  <a:gd name="T97" fmla="*/ 836 h 1144"/>
                  <a:gd name="T98" fmla="*/ 2194 w 2288"/>
                  <a:gd name="T99" fmla="*/ 705 h 1144"/>
                  <a:gd name="T100" fmla="*/ 2064 w 2288"/>
                  <a:gd name="T101" fmla="*/ 609 h 1144"/>
                  <a:gd name="T102" fmla="*/ 1933 w 2288"/>
                  <a:gd name="T103" fmla="*/ 586 h 1144"/>
                  <a:gd name="T104" fmla="*/ 1919 w 2288"/>
                  <a:gd name="T105" fmla="*/ 484 h 1144"/>
                  <a:gd name="T106" fmla="*/ 1905 w 2288"/>
                  <a:gd name="T107" fmla="*/ 403 h 1144"/>
                  <a:gd name="T108" fmla="*/ 1812 w 2288"/>
                  <a:gd name="T109" fmla="*/ 313 h 1144"/>
                  <a:gd name="T110" fmla="*/ 1775 w 2288"/>
                  <a:gd name="T111" fmla="*/ 153 h 1144"/>
                  <a:gd name="T112" fmla="*/ 1652 w 2288"/>
                  <a:gd name="T113" fmla="*/ 114 h 1144"/>
                  <a:gd name="T114" fmla="*/ 1478 w 2288"/>
                  <a:gd name="T115" fmla="*/ 39 h 1144"/>
                  <a:gd name="T116" fmla="*/ 1342 w 2288"/>
                  <a:gd name="T117" fmla="*/ 0 h 1144"/>
                  <a:gd name="T118" fmla="*/ 1219 w 2288"/>
                  <a:gd name="T119" fmla="*/ 62 h 1144"/>
                  <a:gd name="T120" fmla="*/ 1082 w 2288"/>
                  <a:gd name="T121" fmla="*/ 23 h 114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88"/>
                  <a:gd name="T184" fmla="*/ 0 h 1144"/>
                  <a:gd name="T185" fmla="*/ 2288 w 2288"/>
                  <a:gd name="T186" fmla="*/ 1144 h 114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88" h="1144">
                    <a:moveTo>
                      <a:pt x="1017" y="39"/>
                    </a:moveTo>
                    <a:lnTo>
                      <a:pt x="981" y="23"/>
                    </a:lnTo>
                    <a:lnTo>
                      <a:pt x="937" y="5"/>
                    </a:lnTo>
                    <a:lnTo>
                      <a:pt x="901" y="5"/>
                    </a:lnTo>
                    <a:lnTo>
                      <a:pt x="916" y="16"/>
                    </a:lnTo>
                    <a:lnTo>
                      <a:pt x="901" y="23"/>
                    </a:lnTo>
                    <a:lnTo>
                      <a:pt x="859" y="39"/>
                    </a:lnTo>
                    <a:lnTo>
                      <a:pt x="859" y="57"/>
                    </a:lnTo>
                    <a:lnTo>
                      <a:pt x="865" y="73"/>
                    </a:lnTo>
                    <a:lnTo>
                      <a:pt x="829" y="90"/>
                    </a:lnTo>
                    <a:lnTo>
                      <a:pt x="823" y="108"/>
                    </a:lnTo>
                    <a:lnTo>
                      <a:pt x="793" y="114"/>
                    </a:lnTo>
                    <a:lnTo>
                      <a:pt x="764" y="101"/>
                    </a:lnTo>
                    <a:lnTo>
                      <a:pt x="721" y="101"/>
                    </a:lnTo>
                    <a:lnTo>
                      <a:pt x="700" y="125"/>
                    </a:lnTo>
                    <a:lnTo>
                      <a:pt x="664" y="119"/>
                    </a:lnTo>
                    <a:lnTo>
                      <a:pt x="642" y="125"/>
                    </a:lnTo>
                    <a:lnTo>
                      <a:pt x="635" y="147"/>
                    </a:lnTo>
                    <a:lnTo>
                      <a:pt x="592" y="153"/>
                    </a:lnTo>
                    <a:lnTo>
                      <a:pt x="570" y="171"/>
                    </a:lnTo>
                    <a:lnTo>
                      <a:pt x="570" y="199"/>
                    </a:lnTo>
                    <a:lnTo>
                      <a:pt x="584" y="233"/>
                    </a:lnTo>
                    <a:lnTo>
                      <a:pt x="612" y="250"/>
                    </a:lnTo>
                    <a:lnTo>
                      <a:pt x="612" y="279"/>
                    </a:lnTo>
                    <a:lnTo>
                      <a:pt x="534" y="296"/>
                    </a:lnTo>
                    <a:lnTo>
                      <a:pt x="483" y="296"/>
                    </a:lnTo>
                    <a:lnTo>
                      <a:pt x="454" y="324"/>
                    </a:lnTo>
                    <a:lnTo>
                      <a:pt x="440" y="375"/>
                    </a:lnTo>
                    <a:lnTo>
                      <a:pt x="440" y="415"/>
                    </a:lnTo>
                    <a:lnTo>
                      <a:pt x="433" y="427"/>
                    </a:lnTo>
                    <a:lnTo>
                      <a:pt x="425" y="455"/>
                    </a:lnTo>
                    <a:lnTo>
                      <a:pt x="440" y="495"/>
                    </a:lnTo>
                    <a:lnTo>
                      <a:pt x="397" y="517"/>
                    </a:lnTo>
                    <a:lnTo>
                      <a:pt x="354" y="517"/>
                    </a:lnTo>
                    <a:lnTo>
                      <a:pt x="325" y="552"/>
                    </a:lnTo>
                    <a:lnTo>
                      <a:pt x="309" y="563"/>
                    </a:lnTo>
                    <a:lnTo>
                      <a:pt x="273" y="586"/>
                    </a:lnTo>
                    <a:lnTo>
                      <a:pt x="267" y="620"/>
                    </a:lnTo>
                    <a:lnTo>
                      <a:pt x="267" y="648"/>
                    </a:lnTo>
                    <a:lnTo>
                      <a:pt x="245" y="666"/>
                    </a:lnTo>
                    <a:lnTo>
                      <a:pt x="231" y="688"/>
                    </a:lnTo>
                    <a:lnTo>
                      <a:pt x="165" y="683"/>
                    </a:lnTo>
                    <a:lnTo>
                      <a:pt x="115" y="700"/>
                    </a:lnTo>
                    <a:lnTo>
                      <a:pt x="65" y="716"/>
                    </a:lnTo>
                    <a:lnTo>
                      <a:pt x="42" y="733"/>
                    </a:lnTo>
                    <a:lnTo>
                      <a:pt x="6" y="757"/>
                    </a:lnTo>
                    <a:lnTo>
                      <a:pt x="0" y="785"/>
                    </a:lnTo>
                    <a:lnTo>
                      <a:pt x="20" y="802"/>
                    </a:lnTo>
                    <a:lnTo>
                      <a:pt x="50" y="819"/>
                    </a:lnTo>
                    <a:lnTo>
                      <a:pt x="50" y="842"/>
                    </a:lnTo>
                    <a:lnTo>
                      <a:pt x="79" y="859"/>
                    </a:lnTo>
                    <a:lnTo>
                      <a:pt x="93" y="899"/>
                    </a:lnTo>
                    <a:lnTo>
                      <a:pt x="129" y="939"/>
                    </a:lnTo>
                    <a:lnTo>
                      <a:pt x="173" y="921"/>
                    </a:lnTo>
                    <a:lnTo>
                      <a:pt x="209" y="893"/>
                    </a:lnTo>
                    <a:lnTo>
                      <a:pt x="237" y="893"/>
                    </a:lnTo>
                    <a:lnTo>
                      <a:pt x="267" y="904"/>
                    </a:lnTo>
                    <a:lnTo>
                      <a:pt x="289" y="933"/>
                    </a:lnTo>
                    <a:lnTo>
                      <a:pt x="331" y="904"/>
                    </a:lnTo>
                    <a:lnTo>
                      <a:pt x="375" y="871"/>
                    </a:lnTo>
                    <a:lnTo>
                      <a:pt x="411" y="871"/>
                    </a:lnTo>
                    <a:lnTo>
                      <a:pt x="461" y="871"/>
                    </a:lnTo>
                    <a:lnTo>
                      <a:pt x="512" y="854"/>
                    </a:lnTo>
                    <a:lnTo>
                      <a:pt x="542" y="819"/>
                    </a:lnTo>
                    <a:lnTo>
                      <a:pt x="612" y="785"/>
                    </a:lnTo>
                    <a:lnTo>
                      <a:pt x="656" y="785"/>
                    </a:lnTo>
                    <a:lnTo>
                      <a:pt x="671" y="797"/>
                    </a:lnTo>
                    <a:lnTo>
                      <a:pt x="692" y="819"/>
                    </a:lnTo>
                    <a:lnTo>
                      <a:pt x="678" y="859"/>
                    </a:lnTo>
                    <a:lnTo>
                      <a:pt x="635" y="871"/>
                    </a:lnTo>
                    <a:lnTo>
                      <a:pt x="584" y="871"/>
                    </a:lnTo>
                    <a:lnTo>
                      <a:pt x="548" y="887"/>
                    </a:lnTo>
                    <a:lnTo>
                      <a:pt x="542" y="904"/>
                    </a:lnTo>
                    <a:lnTo>
                      <a:pt x="498" y="950"/>
                    </a:lnTo>
                    <a:lnTo>
                      <a:pt x="447" y="950"/>
                    </a:lnTo>
                    <a:lnTo>
                      <a:pt x="418" y="972"/>
                    </a:lnTo>
                    <a:lnTo>
                      <a:pt x="425" y="1007"/>
                    </a:lnTo>
                    <a:lnTo>
                      <a:pt x="461" y="1042"/>
                    </a:lnTo>
                    <a:lnTo>
                      <a:pt x="447" y="1058"/>
                    </a:lnTo>
                    <a:lnTo>
                      <a:pt x="447" y="1075"/>
                    </a:lnTo>
                    <a:lnTo>
                      <a:pt x="498" y="1104"/>
                    </a:lnTo>
                    <a:lnTo>
                      <a:pt x="505" y="1132"/>
                    </a:lnTo>
                    <a:lnTo>
                      <a:pt x="570" y="1143"/>
                    </a:lnTo>
                    <a:lnTo>
                      <a:pt x="612" y="1120"/>
                    </a:lnTo>
                    <a:lnTo>
                      <a:pt x="656" y="1120"/>
                    </a:lnTo>
                    <a:lnTo>
                      <a:pt x="692" y="1138"/>
                    </a:lnTo>
                    <a:lnTo>
                      <a:pt x="764" y="1120"/>
                    </a:lnTo>
                    <a:lnTo>
                      <a:pt x="786" y="1086"/>
                    </a:lnTo>
                    <a:lnTo>
                      <a:pt x="756" y="1053"/>
                    </a:lnTo>
                    <a:lnTo>
                      <a:pt x="714" y="1013"/>
                    </a:lnTo>
                    <a:lnTo>
                      <a:pt x="721" y="972"/>
                    </a:lnTo>
                    <a:lnTo>
                      <a:pt x="742" y="939"/>
                    </a:lnTo>
                    <a:lnTo>
                      <a:pt x="786" y="944"/>
                    </a:lnTo>
                    <a:lnTo>
                      <a:pt x="793" y="990"/>
                    </a:lnTo>
                    <a:lnTo>
                      <a:pt x="829" y="1029"/>
                    </a:lnTo>
                    <a:lnTo>
                      <a:pt x="873" y="1018"/>
                    </a:lnTo>
                    <a:lnTo>
                      <a:pt x="916" y="1024"/>
                    </a:lnTo>
                    <a:lnTo>
                      <a:pt x="953" y="996"/>
                    </a:lnTo>
                    <a:lnTo>
                      <a:pt x="930" y="944"/>
                    </a:lnTo>
                    <a:lnTo>
                      <a:pt x="930" y="910"/>
                    </a:lnTo>
                    <a:lnTo>
                      <a:pt x="973" y="910"/>
                    </a:lnTo>
                    <a:lnTo>
                      <a:pt x="1017" y="887"/>
                    </a:lnTo>
                    <a:lnTo>
                      <a:pt x="1017" y="830"/>
                    </a:lnTo>
                    <a:lnTo>
                      <a:pt x="1017" y="797"/>
                    </a:lnTo>
                    <a:lnTo>
                      <a:pt x="1053" y="768"/>
                    </a:lnTo>
                    <a:lnTo>
                      <a:pt x="1068" y="785"/>
                    </a:lnTo>
                    <a:lnTo>
                      <a:pt x="1061" y="819"/>
                    </a:lnTo>
                    <a:lnTo>
                      <a:pt x="1068" y="871"/>
                    </a:lnTo>
                    <a:lnTo>
                      <a:pt x="1061" y="921"/>
                    </a:lnTo>
                    <a:lnTo>
                      <a:pt x="1075" y="961"/>
                    </a:lnTo>
                    <a:lnTo>
                      <a:pt x="1104" y="950"/>
                    </a:lnTo>
                    <a:lnTo>
                      <a:pt x="1126" y="956"/>
                    </a:lnTo>
                    <a:lnTo>
                      <a:pt x="1147" y="990"/>
                    </a:lnTo>
                    <a:lnTo>
                      <a:pt x="1183" y="996"/>
                    </a:lnTo>
                    <a:lnTo>
                      <a:pt x="1190" y="1024"/>
                    </a:lnTo>
                    <a:lnTo>
                      <a:pt x="1212" y="1070"/>
                    </a:lnTo>
                    <a:lnTo>
                      <a:pt x="1278" y="1058"/>
                    </a:lnTo>
                    <a:lnTo>
                      <a:pt x="1306" y="1092"/>
                    </a:lnTo>
                    <a:lnTo>
                      <a:pt x="1357" y="1138"/>
                    </a:lnTo>
                    <a:lnTo>
                      <a:pt x="1386" y="1120"/>
                    </a:lnTo>
                    <a:lnTo>
                      <a:pt x="1422" y="1120"/>
                    </a:lnTo>
                    <a:lnTo>
                      <a:pt x="1464" y="1138"/>
                    </a:lnTo>
                    <a:lnTo>
                      <a:pt x="1531" y="1115"/>
                    </a:lnTo>
                    <a:lnTo>
                      <a:pt x="1537" y="1070"/>
                    </a:lnTo>
                    <a:lnTo>
                      <a:pt x="1537" y="1042"/>
                    </a:lnTo>
                    <a:lnTo>
                      <a:pt x="1595" y="1042"/>
                    </a:lnTo>
                    <a:lnTo>
                      <a:pt x="1652" y="1024"/>
                    </a:lnTo>
                    <a:lnTo>
                      <a:pt x="1689" y="1024"/>
                    </a:lnTo>
                    <a:lnTo>
                      <a:pt x="1731" y="1024"/>
                    </a:lnTo>
                    <a:lnTo>
                      <a:pt x="1739" y="972"/>
                    </a:lnTo>
                    <a:lnTo>
                      <a:pt x="1775" y="939"/>
                    </a:lnTo>
                    <a:lnTo>
                      <a:pt x="1753" y="887"/>
                    </a:lnTo>
                    <a:lnTo>
                      <a:pt x="1711" y="887"/>
                    </a:lnTo>
                    <a:lnTo>
                      <a:pt x="1711" y="842"/>
                    </a:lnTo>
                    <a:lnTo>
                      <a:pt x="1675" y="836"/>
                    </a:lnTo>
                    <a:lnTo>
                      <a:pt x="1753" y="825"/>
                    </a:lnTo>
                    <a:lnTo>
                      <a:pt x="1797" y="854"/>
                    </a:lnTo>
                    <a:lnTo>
                      <a:pt x="1862" y="836"/>
                    </a:lnTo>
                    <a:lnTo>
                      <a:pt x="1926" y="859"/>
                    </a:lnTo>
                    <a:lnTo>
                      <a:pt x="1992" y="864"/>
                    </a:lnTo>
                    <a:lnTo>
                      <a:pt x="2014" y="939"/>
                    </a:lnTo>
                    <a:lnTo>
                      <a:pt x="2056" y="944"/>
                    </a:lnTo>
                    <a:lnTo>
                      <a:pt x="2114" y="967"/>
                    </a:lnTo>
                    <a:lnTo>
                      <a:pt x="2179" y="972"/>
                    </a:lnTo>
                    <a:lnTo>
                      <a:pt x="2230" y="944"/>
                    </a:lnTo>
                    <a:lnTo>
                      <a:pt x="2287" y="904"/>
                    </a:lnTo>
                    <a:lnTo>
                      <a:pt x="2251" y="836"/>
                    </a:lnTo>
                    <a:lnTo>
                      <a:pt x="2200" y="802"/>
                    </a:lnTo>
                    <a:lnTo>
                      <a:pt x="2222" y="773"/>
                    </a:lnTo>
                    <a:lnTo>
                      <a:pt x="2194" y="705"/>
                    </a:lnTo>
                    <a:lnTo>
                      <a:pt x="2179" y="666"/>
                    </a:lnTo>
                    <a:lnTo>
                      <a:pt x="2136" y="620"/>
                    </a:lnTo>
                    <a:lnTo>
                      <a:pt x="2064" y="609"/>
                    </a:lnTo>
                    <a:lnTo>
                      <a:pt x="1984" y="648"/>
                    </a:lnTo>
                    <a:lnTo>
                      <a:pt x="1897" y="631"/>
                    </a:lnTo>
                    <a:lnTo>
                      <a:pt x="1933" y="586"/>
                    </a:lnTo>
                    <a:lnTo>
                      <a:pt x="2006" y="552"/>
                    </a:lnTo>
                    <a:lnTo>
                      <a:pt x="1992" y="501"/>
                    </a:lnTo>
                    <a:lnTo>
                      <a:pt x="1919" y="484"/>
                    </a:lnTo>
                    <a:lnTo>
                      <a:pt x="1862" y="484"/>
                    </a:lnTo>
                    <a:lnTo>
                      <a:pt x="1876" y="444"/>
                    </a:lnTo>
                    <a:lnTo>
                      <a:pt x="1905" y="403"/>
                    </a:lnTo>
                    <a:lnTo>
                      <a:pt x="1897" y="341"/>
                    </a:lnTo>
                    <a:lnTo>
                      <a:pt x="1854" y="313"/>
                    </a:lnTo>
                    <a:lnTo>
                      <a:pt x="1812" y="313"/>
                    </a:lnTo>
                    <a:lnTo>
                      <a:pt x="1804" y="261"/>
                    </a:lnTo>
                    <a:lnTo>
                      <a:pt x="1812" y="215"/>
                    </a:lnTo>
                    <a:lnTo>
                      <a:pt x="1775" y="153"/>
                    </a:lnTo>
                    <a:lnTo>
                      <a:pt x="1739" y="114"/>
                    </a:lnTo>
                    <a:lnTo>
                      <a:pt x="1703" y="114"/>
                    </a:lnTo>
                    <a:lnTo>
                      <a:pt x="1652" y="114"/>
                    </a:lnTo>
                    <a:lnTo>
                      <a:pt x="1587" y="62"/>
                    </a:lnTo>
                    <a:lnTo>
                      <a:pt x="1523" y="28"/>
                    </a:lnTo>
                    <a:lnTo>
                      <a:pt x="1478" y="39"/>
                    </a:lnTo>
                    <a:lnTo>
                      <a:pt x="1428" y="23"/>
                    </a:lnTo>
                    <a:lnTo>
                      <a:pt x="1400" y="0"/>
                    </a:lnTo>
                    <a:lnTo>
                      <a:pt x="1342" y="0"/>
                    </a:lnTo>
                    <a:lnTo>
                      <a:pt x="1292" y="0"/>
                    </a:lnTo>
                    <a:lnTo>
                      <a:pt x="1219" y="57"/>
                    </a:lnTo>
                    <a:lnTo>
                      <a:pt x="1219" y="62"/>
                    </a:lnTo>
                    <a:lnTo>
                      <a:pt x="1212" y="5"/>
                    </a:lnTo>
                    <a:lnTo>
                      <a:pt x="1104" y="0"/>
                    </a:lnTo>
                    <a:lnTo>
                      <a:pt x="1082" y="23"/>
                    </a:lnTo>
                    <a:lnTo>
                      <a:pt x="1017" y="39"/>
                    </a:lnTo>
                  </a:path>
                </a:pathLst>
              </a:custGeom>
              <a:noFill/>
              <a:ln w="12700" cap="rnd">
                <a:solidFill>
                  <a:srgbClr val="000000"/>
                </a:solidFill>
                <a:round/>
                <a:headEnd/>
                <a:tailEnd/>
              </a:ln>
            </p:spPr>
            <p:txBody>
              <a:bodyPr>
                <a:prstTxWarp prst="textNoShape">
                  <a:avLst/>
                </a:prstTxWarp>
              </a:bodyPr>
              <a:lstStyle/>
              <a:p>
                <a:endParaRPr lang="en-US"/>
              </a:p>
            </p:txBody>
          </p:sp>
        </p:grpSp>
      </p:grpSp>
      <p:sp>
        <p:nvSpPr>
          <p:cNvPr id="187" name="AutoShape 173" descr="9k="/>
          <p:cNvSpPr>
            <a:spLocks noChangeAspect="1" noChangeArrowheads="1"/>
          </p:cNvSpPr>
          <p:nvPr/>
        </p:nvSpPr>
        <p:spPr bwMode="auto">
          <a:xfrm>
            <a:off x="5713816" y="4013200"/>
            <a:ext cx="304800" cy="304800"/>
          </a:xfrm>
          <a:prstGeom prst="rect">
            <a:avLst/>
          </a:prstGeom>
          <a:noFill/>
          <a:ln w="9525">
            <a:noFill/>
            <a:miter lim="800000"/>
            <a:headEnd/>
            <a:tailEnd/>
          </a:ln>
        </p:spPr>
        <p:txBody>
          <a:bodyPr>
            <a:prstTxWarp prst="textNoShape">
              <a:avLst/>
            </a:prstTxWarp>
          </a:bodyPr>
          <a:lstStyle/>
          <a:p>
            <a:endParaRPr lang="en-US"/>
          </a:p>
        </p:txBody>
      </p:sp>
      <p:pic>
        <p:nvPicPr>
          <p:cNvPr id="188" name="Picture 174"/>
          <p:cNvPicPr>
            <a:picLocks noChangeAspect="1" noChangeArrowheads="1"/>
          </p:cNvPicPr>
          <p:nvPr/>
        </p:nvPicPr>
        <p:blipFill>
          <a:blip r:embed="rId2"/>
          <a:srcRect/>
          <a:stretch>
            <a:fillRect/>
          </a:stretch>
        </p:blipFill>
        <p:spPr bwMode="auto">
          <a:xfrm>
            <a:off x="6226578" y="4452938"/>
            <a:ext cx="1044575" cy="631825"/>
          </a:xfrm>
          <a:prstGeom prst="rect">
            <a:avLst/>
          </a:prstGeom>
          <a:noFill/>
          <a:ln w="9525">
            <a:noFill/>
            <a:miter lim="800000"/>
            <a:headEnd/>
            <a:tailEnd/>
          </a:ln>
        </p:spPr>
      </p:pic>
      <p:sp>
        <p:nvSpPr>
          <p:cNvPr id="189" name="Text Box 175"/>
          <p:cNvSpPr txBox="1">
            <a:spLocks noChangeArrowheads="1"/>
          </p:cNvSpPr>
          <p:nvPr/>
        </p:nvSpPr>
        <p:spPr bwMode="auto">
          <a:xfrm>
            <a:off x="6442478" y="4597400"/>
            <a:ext cx="504825" cy="304800"/>
          </a:xfrm>
          <a:prstGeom prst="rect">
            <a:avLst/>
          </a:prstGeom>
          <a:noFill/>
          <a:ln w="9525">
            <a:noFill/>
            <a:miter lim="800000"/>
            <a:headEnd/>
            <a:tailEnd/>
          </a:ln>
        </p:spPr>
        <p:txBody>
          <a:bodyPr>
            <a:prstTxWarp prst="textNoShape">
              <a:avLst/>
            </a:prstTxWarp>
            <a:spAutoFit/>
          </a:bodyPr>
          <a:lstStyle/>
          <a:p>
            <a:pPr>
              <a:spcBef>
                <a:spcPct val="50000"/>
              </a:spcBef>
            </a:pPr>
            <a:r>
              <a:rPr lang="fr-FR" sz="1400" b="1" baseline="30000">
                <a:solidFill>
                  <a:srgbClr val="FF0000"/>
                </a:solidFill>
              </a:rPr>
              <a:t>15</a:t>
            </a:r>
            <a:r>
              <a:rPr lang="fr-FR" sz="1400" b="1">
                <a:solidFill>
                  <a:srgbClr val="FF0000"/>
                </a:solidFill>
              </a:rPr>
              <a:t>N</a:t>
            </a:r>
            <a:endParaRPr lang="fr-FR" sz="1400" b="1" baseline="30000">
              <a:solidFill>
                <a:srgbClr val="FF0000"/>
              </a:solidFill>
            </a:endParaRPr>
          </a:p>
        </p:txBody>
      </p:sp>
      <p:sp>
        <p:nvSpPr>
          <p:cNvPr id="190" name="Freeform 176"/>
          <p:cNvSpPr>
            <a:spLocks/>
          </p:cNvSpPr>
          <p:nvPr/>
        </p:nvSpPr>
        <p:spPr bwMode="auto">
          <a:xfrm>
            <a:off x="6010678" y="4741863"/>
            <a:ext cx="503238" cy="576262"/>
          </a:xfrm>
          <a:custGeom>
            <a:avLst/>
            <a:gdLst>
              <a:gd name="T0" fmla="*/ 503238 w 317"/>
              <a:gd name="T1" fmla="*/ 0 h 363"/>
              <a:gd name="T2" fmla="*/ 142875 w 317"/>
              <a:gd name="T3" fmla="*/ 215900 h 363"/>
              <a:gd name="T4" fmla="*/ 0 w 317"/>
              <a:gd name="T5" fmla="*/ 576262 h 363"/>
              <a:gd name="T6" fmla="*/ 0 60000 65536"/>
              <a:gd name="T7" fmla="*/ 0 60000 65536"/>
              <a:gd name="T8" fmla="*/ 0 60000 65536"/>
              <a:gd name="T9" fmla="*/ 0 w 317"/>
              <a:gd name="T10" fmla="*/ 0 h 363"/>
              <a:gd name="T11" fmla="*/ 317 w 317"/>
              <a:gd name="T12" fmla="*/ 363 h 363"/>
            </a:gdLst>
            <a:ahLst/>
            <a:cxnLst>
              <a:cxn ang="T6">
                <a:pos x="T0" y="T1"/>
              </a:cxn>
              <a:cxn ang="T7">
                <a:pos x="T2" y="T3"/>
              </a:cxn>
              <a:cxn ang="T8">
                <a:pos x="T4" y="T5"/>
              </a:cxn>
            </a:cxnLst>
            <a:rect l="T9" t="T10" r="T11" b="T12"/>
            <a:pathLst>
              <a:path w="317" h="363">
                <a:moveTo>
                  <a:pt x="317" y="0"/>
                </a:moveTo>
                <a:cubicBezTo>
                  <a:pt x="230" y="37"/>
                  <a:pt x="143" y="75"/>
                  <a:pt x="90" y="136"/>
                </a:cubicBezTo>
                <a:cubicBezTo>
                  <a:pt x="37" y="197"/>
                  <a:pt x="18" y="280"/>
                  <a:pt x="0" y="363"/>
                </a:cubicBezTo>
              </a:path>
            </a:pathLst>
          </a:custGeom>
          <a:noFill/>
          <a:ln w="25400">
            <a:solidFill>
              <a:schemeClr val="tx1"/>
            </a:solidFill>
            <a:round/>
            <a:headEnd/>
            <a:tailEnd type="triangle" w="med" len="med"/>
          </a:ln>
        </p:spPr>
        <p:txBody>
          <a:bodyPr>
            <a:prstTxWarp prst="textNoShape">
              <a:avLst/>
            </a:prstTxWarp>
          </a:bodyPr>
          <a:lstStyle/>
          <a:p>
            <a:endParaRPr lang="en-US"/>
          </a:p>
        </p:txBody>
      </p:sp>
      <p:sp>
        <p:nvSpPr>
          <p:cNvPr id="191" name="Oval 177"/>
          <p:cNvSpPr>
            <a:spLocks noChangeArrowheads="1"/>
          </p:cNvSpPr>
          <p:nvPr/>
        </p:nvSpPr>
        <p:spPr bwMode="auto">
          <a:xfrm>
            <a:off x="6586941" y="4886325"/>
            <a:ext cx="71437" cy="7143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92" name="Oval 178"/>
          <p:cNvSpPr>
            <a:spLocks noChangeArrowheads="1"/>
          </p:cNvSpPr>
          <p:nvPr/>
        </p:nvSpPr>
        <p:spPr bwMode="auto">
          <a:xfrm>
            <a:off x="6729816" y="4957763"/>
            <a:ext cx="71437" cy="71437"/>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93" name="Oval 179"/>
          <p:cNvSpPr>
            <a:spLocks noChangeArrowheads="1"/>
          </p:cNvSpPr>
          <p:nvPr/>
        </p:nvSpPr>
        <p:spPr bwMode="auto">
          <a:xfrm>
            <a:off x="6874278" y="4741863"/>
            <a:ext cx="71438" cy="71437"/>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94" name="Oval 180"/>
          <p:cNvSpPr>
            <a:spLocks noChangeArrowheads="1"/>
          </p:cNvSpPr>
          <p:nvPr/>
        </p:nvSpPr>
        <p:spPr bwMode="auto">
          <a:xfrm>
            <a:off x="6513916" y="4525963"/>
            <a:ext cx="71437" cy="71437"/>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95" name="Oval 181"/>
          <p:cNvSpPr>
            <a:spLocks noChangeArrowheads="1"/>
          </p:cNvSpPr>
          <p:nvPr/>
        </p:nvSpPr>
        <p:spPr bwMode="auto">
          <a:xfrm>
            <a:off x="6802841" y="4597400"/>
            <a:ext cx="71437" cy="7143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96" name="Oval 182"/>
          <p:cNvSpPr>
            <a:spLocks noChangeArrowheads="1"/>
          </p:cNvSpPr>
          <p:nvPr/>
        </p:nvSpPr>
        <p:spPr bwMode="auto">
          <a:xfrm>
            <a:off x="6371041" y="4670425"/>
            <a:ext cx="71437" cy="7143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97" name="Oval 183"/>
          <p:cNvSpPr>
            <a:spLocks noChangeArrowheads="1"/>
          </p:cNvSpPr>
          <p:nvPr/>
        </p:nvSpPr>
        <p:spPr bwMode="auto">
          <a:xfrm>
            <a:off x="6945716" y="4813300"/>
            <a:ext cx="71437" cy="7143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98" name="Oval 184"/>
          <p:cNvSpPr>
            <a:spLocks noChangeArrowheads="1"/>
          </p:cNvSpPr>
          <p:nvPr/>
        </p:nvSpPr>
        <p:spPr bwMode="auto">
          <a:xfrm>
            <a:off x="6863166" y="4924425"/>
            <a:ext cx="71437" cy="7143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grpSp>
        <p:nvGrpSpPr>
          <p:cNvPr id="199" name="Group 210"/>
          <p:cNvGrpSpPr>
            <a:grpSpLocks/>
          </p:cNvGrpSpPr>
          <p:nvPr/>
        </p:nvGrpSpPr>
        <p:grpSpPr bwMode="auto">
          <a:xfrm>
            <a:off x="7737878" y="6110287"/>
            <a:ext cx="2663825" cy="531812"/>
            <a:chOff x="3560" y="3385"/>
            <a:chExt cx="1678" cy="335"/>
          </a:xfrm>
        </p:grpSpPr>
        <p:sp>
          <p:nvSpPr>
            <p:cNvPr id="200" name="Text Box 211"/>
            <p:cNvSpPr txBox="1">
              <a:spLocks noChangeArrowheads="1"/>
            </p:cNvSpPr>
            <p:nvPr/>
          </p:nvSpPr>
          <p:spPr bwMode="auto">
            <a:xfrm>
              <a:off x="3696" y="3526"/>
              <a:ext cx="1542" cy="194"/>
            </a:xfrm>
            <a:prstGeom prst="rect">
              <a:avLst/>
            </a:prstGeom>
            <a:noFill/>
            <a:ln w="9525">
              <a:noFill/>
              <a:miter lim="800000"/>
              <a:headEnd/>
              <a:tailEnd/>
            </a:ln>
          </p:spPr>
          <p:txBody>
            <a:bodyPr>
              <a:prstTxWarp prst="textNoShape">
                <a:avLst/>
              </a:prstTxWarp>
              <a:spAutoFit/>
            </a:bodyPr>
            <a:lstStyle/>
            <a:p>
              <a:pPr>
                <a:spcBef>
                  <a:spcPct val="50000"/>
                </a:spcBef>
              </a:pPr>
              <a:r>
                <a:rPr lang="fr-FR" sz="1400" baseline="30000" dirty="0" smtClean="0"/>
                <a:t>15</a:t>
              </a:r>
              <a:r>
                <a:rPr lang="fr-FR" sz="1400" dirty="0" smtClean="0"/>
                <a:t>N </a:t>
              </a:r>
              <a:r>
                <a:rPr lang="fr-FR" sz="1400" dirty="0" err="1" smtClean="0"/>
                <a:t>uptake</a:t>
              </a:r>
              <a:r>
                <a:rPr lang="fr-FR" sz="1400" dirty="0" smtClean="0"/>
                <a:t> by the </a:t>
              </a:r>
              <a:r>
                <a:rPr lang="fr-FR" sz="1400" dirty="0" err="1" smtClean="0"/>
                <a:t>trees</a:t>
              </a:r>
              <a:endParaRPr lang="fr-FR" sz="1400" dirty="0"/>
            </a:p>
          </p:txBody>
        </p:sp>
        <p:grpSp>
          <p:nvGrpSpPr>
            <p:cNvPr id="201" name="Group 212"/>
            <p:cNvGrpSpPr>
              <a:grpSpLocks/>
            </p:cNvGrpSpPr>
            <p:nvPr/>
          </p:nvGrpSpPr>
          <p:grpSpPr bwMode="auto">
            <a:xfrm>
              <a:off x="3560" y="3385"/>
              <a:ext cx="182" cy="231"/>
              <a:chOff x="3651" y="2296"/>
              <a:chExt cx="182" cy="231"/>
            </a:xfrm>
          </p:grpSpPr>
          <p:sp>
            <p:nvSpPr>
              <p:cNvPr id="202" name="Oval 213"/>
              <p:cNvSpPr>
                <a:spLocks noChangeArrowheads="1"/>
              </p:cNvSpPr>
              <p:nvPr/>
            </p:nvSpPr>
            <p:spPr bwMode="auto">
              <a:xfrm>
                <a:off x="3651" y="2341"/>
                <a:ext cx="182" cy="18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203" name="Text Box 214"/>
              <p:cNvSpPr txBox="1">
                <a:spLocks noChangeArrowheads="1"/>
              </p:cNvSpPr>
              <p:nvPr/>
            </p:nvSpPr>
            <p:spPr bwMode="auto">
              <a:xfrm>
                <a:off x="3651" y="2296"/>
                <a:ext cx="136" cy="231"/>
              </a:xfrm>
              <a:prstGeom prst="rect">
                <a:avLst/>
              </a:prstGeom>
              <a:noFill/>
              <a:ln w="9525">
                <a:noFill/>
                <a:miter lim="800000"/>
                <a:headEnd/>
                <a:tailEnd/>
              </a:ln>
            </p:spPr>
            <p:txBody>
              <a:bodyPr>
                <a:prstTxWarp prst="textNoShape">
                  <a:avLst/>
                </a:prstTxWarp>
                <a:spAutoFit/>
              </a:bodyPr>
              <a:lstStyle/>
              <a:p>
                <a:pPr>
                  <a:spcBef>
                    <a:spcPct val="50000"/>
                  </a:spcBef>
                </a:pPr>
                <a:r>
                  <a:rPr lang="fr-FR"/>
                  <a:t>3</a:t>
                </a:r>
              </a:p>
            </p:txBody>
          </p:sp>
        </p:grpSp>
      </p:grpSp>
      <p:grpSp>
        <p:nvGrpSpPr>
          <p:cNvPr id="204" name="Group 248"/>
          <p:cNvGrpSpPr>
            <a:grpSpLocks/>
          </p:cNvGrpSpPr>
          <p:nvPr/>
        </p:nvGrpSpPr>
        <p:grpSpPr bwMode="auto">
          <a:xfrm>
            <a:off x="5002616" y="3157538"/>
            <a:ext cx="1150937" cy="2879725"/>
            <a:chOff x="1837" y="1525"/>
            <a:chExt cx="725" cy="1814"/>
          </a:xfrm>
        </p:grpSpPr>
        <p:sp>
          <p:nvSpPr>
            <p:cNvPr id="205" name="Oval 216"/>
            <p:cNvSpPr>
              <a:spLocks noChangeArrowheads="1"/>
            </p:cNvSpPr>
            <p:nvPr/>
          </p:nvSpPr>
          <p:spPr bwMode="auto">
            <a:xfrm>
              <a:off x="2200" y="3294"/>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06" name="Oval 217"/>
            <p:cNvSpPr>
              <a:spLocks noChangeArrowheads="1"/>
            </p:cNvSpPr>
            <p:nvPr/>
          </p:nvSpPr>
          <p:spPr bwMode="auto">
            <a:xfrm>
              <a:off x="2162" y="3083"/>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07" name="Oval 218"/>
            <p:cNvSpPr>
              <a:spLocks noChangeArrowheads="1"/>
            </p:cNvSpPr>
            <p:nvPr/>
          </p:nvSpPr>
          <p:spPr bwMode="auto">
            <a:xfrm>
              <a:off x="2109" y="2931"/>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08" name="Oval 219"/>
            <p:cNvSpPr>
              <a:spLocks noChangeArrowheads="1"/>
            </p:cNvSpPr>
            <p:nvPr/>
          </p:nvSpPr>
          <p:spPr bwMode="auto">
            <a:xfrm>
              <a:off x="2018" y="2795"/>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09" name="Oval 220"/>
            <p:cNvSpPr>
              <a:spLocks noChangeArrowheads="1"/>
            </p:cNvSpPr>
            <p:nvPr/>
          </p:nvSpPr>
          <p:spPr bwMode="auto">
            <a:xfrm>
              <a:off x="2018" y="2523"/>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10" name="Oval 221"/>
            <p:cNvSpPr>
              <a:spLocks noChangeArrowheads="1"/>
            </p:cNvSpPr>
            <p:nvPr/>
          </p:nvSpPr>
          <p:spPr bwMode="auto">
            <a:xfrm>
              <a:off x="2064" y="2115"/>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11" name="Oval 222"/>
            <p:cNvSpPr>
              <a:spLocks noChangeArrowheads="1"/>
            </p:cNvSpPr>
            <p:nvPr/>
          </p:nvSpPr>
          <p:spPr bwMode="auto">
            <a:xfrm>
              <a:off x="1973" y="1752"/>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12" name="Oval 223"/>
            <p:cNvSpPr>
              <a:spLocks noChangeArrowheads="1"/>
            </p:cNvSpPr>
            <p:nvPr/>
          </p:nvSpPr>
          <p:spPr bwMode="auto">
            <a:xfrm>
              <a:off x="2291" y="1797"/>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13" name="Oval 224"/>
            <p:cNvSpPr>
              <a:spLocks noChangeArrowheads="1"/>
            </p:cNvSpPr>
            <p:nvPr/>
          </p:nvSpPr>
          <p:spPr bwMode="auto">
            <a:xfrm>
              <a:off x="1837" y="1525"/>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14" name="Oval 225"/>
            <p:cNvSpPr>
              <a:spLocks noChangeArrowheads="1"/>
            </p:cNvSpPr>
            <p:nvPr/>
          </p:nvSpPr>
          <p:spPr bwMode="auto">
            <a:xfrm>
              <a:off x="2517" y="1707"/>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grpSp>
      <p:pic>
        <p:nvPicPr>
          <p:cNvPr id="215" name="Picture 211"/>
          <p:cNvPicPr>
            <a:picLocks noChangeAspect="1" noChangeArrowheads="1"/>
          </p:cNvPicPr>
          <p:nvPr/>
        </p:nvPicPr>
        <p:blipFill>
          <a:blip r:embed="rId3"/>
          <a:srcRect/>
          <a:stretch>
            <a:fillRect/>
          </a:stretch>
        </p:blipFill>
        <p:spPr bwMode="auto">
          <a:xfrm>
            <a:off x="7882341" y="842963"/>
            <a:ext cx="3276600" cy="2459037"/>
          </a:xfrm>
          <a:prstGeom prst="rect">
            <a:avLst/>
          </a:prstGeom>
          <a:noFill/>
          <a:ln w="9525">
            <a:noFill/>
            <a:miter lim="800000"/>
            <a:headEnd/>
            <a:tailEnd/>
          </a:ln>
        </p:spPr>
      </p:pic>
      <p:grpSp>
        <p:nvGrpSpPr>
          <p:cNvPr id="216" name="Group 234"/>
          <p:cNvGrpSpPr>
            <a:grpSpLocks/>
          </p:cNvGrpSpPr>
          <p:nvPr/>
        </p:nvGrpSpPr>
        <p:grpSpPr bwMode="auto">
          <a:xfrm>
            <a:off x="5866216" y="5605463"/>
            <a:ext cx="1008062" cy="1079500"/>
            <a:chOff x="2381" y="3067"/>
            <a:chExt cx="635" cy="680"/>
          </a:xfrm>
        </p:grpSpPr>
        <p:sp>
          <p:nvSpPr>
            <p:cNvPr id="217" name="Oval 202"/>
            <p:cNvSpPr>
              <a:spLocks noChangeArrowheads="1"/>
            </p:cNvSpPr>
            <p:nvPr/>
          </p:nvSpPr>
          <p:spPr bwMode="auto">
            <a:xfrm>
              <a:off x="2426" y="3113"/>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18" name="Oval 203"/>
            <p:cNvSpPr>
              <a:spLocks noChangeArrowheads="1"/>
            </p:cNvSpPr>
            <p:nvPr/>
          </p:nvSpPr>
          <p:spPr bwMode="auto">
            <a:xfrm>
              <a:off x="2381" y="3204"/>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19" name="Oval 204"/>
            <p:cNvSpPr>
              <a:spLocks noChangeArrowheads="1"/>
            </p:cNvSpPr>
            <p:nvPr/>
          </p:nvSpPr>
          <p:spPr bwMode="auto">
            <a:xfrm>
              <a:off x="2517" y="3294"/>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20" name="Oval 205"/>
            <p:cNvSpPr>
              <a:spLocks noChangeArrowheads="1"/>
            </p:cNvSpPr>
            <p:nvPr/>
          </p:nvSpPr>
          <p:spPr bwMode="auto">
            <a:xfrm>
              <a:off x="2517" y="3430"/>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21" name="Oval 206"/>
            <p:cNvSpPr>
              <a:spLocks noChangeArrowheads="1"/>
            </p:cNvSpPr>
            <p:nvPr/>
          </p:nvSpPr>
          <p:spPr bwMode="auto">
            <a:xfrm>
              <a:off x="2426" y="3385"/>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22" name="Oval 207"/>
            <p:cNvSpPr>
              <a:spLocks noChangeArrowheads="1"/>
            </p:cNvSpPr>
            <p:nvPr/>
          </p:nvSpPr>
          <p:spPr bwMode="auto">
            <a:xfrm>
              <a:off x="2517" y="3521"/>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23" name="Oval 208"/>
            <p:cNvSpPr>
              <a:spLocks noChangeArrowheads="1"/>
            </p:cNvSpPr>
            <p:nvPr/>
          </p:nvSpPr>
          <p:spPr bwMode="auto">
            <a:xfrm>
              <a:off x="2562" y="3612"/>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24" name="Oval 209"/>
            <p:cNvSpPr>
              <a:spLocks noChangeArrowheads="1"/>
            </p:cNvSpPr>
            <p:nvPr/>
          </p:nvSpPr>
          <p:spPr bwMode="auto">
            <a:xfrm>
              <a:off x="2562" y="3702"/>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25" name="Oval 226"/>
            <p:cNvSpPr>
              <a:spLocks noChangeArrowheads="1"/>
            </p:cNvSpPr>
            <p:nvPr/>
          </p:nvSpPr>
          <p:spPr bwMode="auto">
            <a:xfrm>
              <a:off x="2835" y="3158"/>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26" name="Oval 227"/>
            <p:cNvSpPr>
              <a:spLocks noChangeArrowheads="1"/>
            </p:cNvSpPr>
            <p:nvPr/>
          </p:nvSpPr>
          <p:spPr bwMode="auto">
            <a:xfrm>
              <a:off x="2510" y="3151"/>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27" name="Oval 228"/>
            <p:cNvSpPr>
              <a:spLocks noChangeArrowheads="1"/>
            </p:cNvSpPr>
            <p:nvPr/>
          </p:nvSpPr>
          <p:spPr bwMode="auto">
            <a:xfrm>
              <a:off x="2472" y="3067"/>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28" name="Oval 229"/>
            <p:cNvSpPr>
              <a:spLocks noChangeArrowheads="1"/>
            </p:cNvSpPr>
            <p:nvPr/>
          </p:nvSpPr>
          <p:spPr bwMode="auto">
            <a:xfrm>
              <a:off x="2625" y="3151"/>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29" name="Oval 230"/>
            <p:cNvSpPr>
              <a:spLocks noChangeArrowheads="1"/>
            </p:cNvSpPr>
            <p:nvPr/>
          </p:nvSpPr>
          <p:spPr bwMode="auto">
            <a:xfrm>
              <a:off x="2744" y="3113"/>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30" name="Oval 231"/>
            <p:cNvSpPr>
              <a:spLocks noChangeArrowheads="1"/>
            </p:cNvSpPr>
            <p:nvPr/>
          </p:nvSpPr>
          <p:spPr bwMode="auto">
            <a:xfrm>
              <a:off x="2971" y="3158"/>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31" name="Oval 232"/>
            <p:cNvSpPr>
              <a:spLocks noChangeArrowheads="1"/>
            </p:cNvSpPr>
            <p:nvPr/>
          </p:nvSpPr>
          <p:spPr bwMode="auto">
            <a:xfrm>
              <a:off x="2569" y="3183"/>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232" name="Oval 233"/>
            <p:cNvSpPr>
              <a:spLocks noChangeArrowheads="1"/>
            </p:cNvSpPr>
            <p:nvPr/>
          </p:nvSpPr>
          <p:spPr bwMode="auto">
            <a:xfrm>
              <a:off x="2562" y="3113"/>
              <a:ext cx="45" cy="45"/>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grpSp>
      <p:sp>
        <p:nvSpPr>
          <p:cNvPr id="233" name="Text Box 250"/>
          <p:cNvSpPr txBox="1">
            <a:spLocks noChangeArrowheads="1"/>
          </p:cNvSpPr>
          <p:nvPr/>
        </p:nvSpPr>
        <p:spPr bwMode="auto">
          <a:xfrm>
            <a:off x="8566553" y="3013075"/>
            <a:ext cx="358775" cy="404813"/>
          </a:xfrm>
          <a:prstGeom prst="rect">
            <a:avLst/>
          </a:prstGeom>
          <a:solidFill>
            <a:srgbClr val="FFAFAF"/>
          </a:solidFill>
          <a:ln w="38100">
            <a:solidFill>
              <a:srgbClr val="FF0000"/>
            </a:solidFill>
            <a:miter lim="800000"/>
            <a:headEnd/>
            <a:tailEnd/>
          </a:ln>
        </p:spPr>
        <p:txBody>
          <a:bodyPr>
            <a:prstTxWarp prst="textNoShape">
              <a:avLst/>
            </a:prstTxWarp>
            <a:spAutoFit/>
          </a:bodyPr>
          <a:lstStyle/>
          <a:p>
            <a:pPr algn="ctr">
              <a:spcBef>
                <a:spcPct val="50000"/>
              </a:spcBef>
            </a:pPr>
            <a:r>
              <a:rPr lang="fr-FR" b="1"/>
              <a:t>x</a:t>
            </a:r>
            <a:endParaRPr lang="fr-FR" b="1" baseline="-25000"/>
          </a:p>
        </p:txBody>
      </p:sp>
    </p:spTree>
    <p:extLst>
      <p:ext uri="{BB962C8B-B14F-4D97-AF65-F5344CB8AC3E}">
        <p14:creationId xmlns:p14="http://schemas.microsoft.com/office/powerpoint/2010/main" val="204121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04"/>
                                        </p:tgtEl>
                                        <p:attrNameLst>
                                          <p:attrName>style.visibility</p:attrName>
                                        </p:attrNameLst>
                                      </p:cBhvr>
                                      <p:to>
                                        <p:strVal val="visible"/>
                                      </p:to>
                                    </p:set>
                                    <p:animEffect transition="in" filter="blinds(horizontal)">
                                      <p:cBhvr>
                                        <p:cTn id="7" dur="5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 name="Text Box 3"/>
          <p:cNvSpPr txBox="1">
            <a:spLocks noChangeArrowheads="1"/>
          </p:cNvSpPr>
          <p:nvPr/>
        </p:nvSpPr>
        <p:spPr bwMode="auto">
          <a:xfrm>
            <a:off x="-592605" y="0"/>
            <a:ext cx="128093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a:t>
            </a:r>
            <a:r>
              <a:rPr lang="en-US" altLang="fr-FR" sz="2000" b="1" dirty="0">
                <a:solidFill>
                  <a:schemeClr val="accent2"/>
                </a:solidFill>
              </a:rPr>
              <a:t>…….. </a:t>
            </a:r>
            <a:r>
              <a:rPr lang="en-US" altLang="fr-FR" sz="2000" b="1" dirty="0" smtClean="0">
                <a:solidFill>
                  <a:schemeClr val="accent2"/>
                </a:solidFill>
              </a:rPr>
              <a:t>Integration at ecosystem scale</a:t>
            </a:r>
            <a:endParaRPr lang="en-US" altLang="fr-FR" sz="2000" b="1" dirty="0">
              <a:solidFill>
                <a:schemeClr val="accent2"/>
              </a:solidFill>
            </a:endParaRPr>
          </a:p>
        </p:txBody>
      </p:sp>
      <p:sp>
        <p:nvSpPr>
          <p:cNvPr id="234" name="Rectangle 6"/>
          <p:cNvSpPr>
            <a:spLocks noGrp="1" noChangeArrowheads="1"/>
          </p:cNvSpPr>
          <p:nvPr>
            <p:ph type="sldNum" sz="quarter" idx="12"/>
          </p:nvPr>
        </p:nvSpPr>
        <p:spPr>
          <a:xfrm>
            <a:off x="9544051" y="5854797"/>
            <a:ext cx="2133600" cy="476250"/>
          </a:xfrm>
        </p:spPr>
        <p:txBody>
          <a:bodyPr/>
          <a:lstStyle/>
          <a:p>
            <a:pPr>
              <a:defRPr/>
            </a:pPr>
            <a:fld id="{96AC4817-9BFC-714F-AEA8-35325701D238}" type="slidenum">
              <a:rPr lang="fr-FR"/>
              <a:pPr>
                <a:defRPr/>
              </a:pPr>
              <a:t>46</a:t>
            </a:fld>
            <a:endParaRPr lang="fr-FR"/>
          </a:p>
        </p:txBody>
      </p:sp>
      <p:pic>
        <p:nvPicPr>
          <p:cNvPr id="235" name="Picture 31"/>
          <p:cNvPicPr>
            <a:picLocks noChangeAspect="1" noChangeArrowheads="1"/>
          </p:cNvPicPr>
          <p:nvPr/>
        </p:nvPicPr>
        <p:blipFill>
          <a:blip r:embed="rId2"/>
          <a:srcRect/>
          <a:stretch>
            <a:fillRect/>
          </a:stretch>
        </p:blipFill>
        <p:spPr bwMode="auto">
          <a:xfrm>
            <a:off x="5313364" y="3816447"/>
            <a:ext cx="2320925" cy="1798638"/>
          </a:xfrm>
          <a:prstGeom prst="rect">
            <a:avLst/>
          </a:prstGeom>
          <a:noFill/>
          <a:ln w="9525">
            <a:noFill/>
            <a:miter lim="800000"/>
            <a:headEnd/>
            <a:tailEnd/>
          </a:ln>
        </p:spPr>
      </p:pic>
      <p:pic>
        <p:nvPicPr>
          <p:cNvPr id="236" name="Picture 71"/>
          <p:cNvPicPr>
            <a:picLocks noChangeAspect="1" noChangeArrowheads="1"/>
          </p:cNvPicPr>
          <p:nvPr/>
        </p:nvPicPr>
        <p:blipFill>
          <a:blip r:embed="rId3"/>
          <a:srcRect/>
          <a:stretch>
            <a:fillRect/>
          </a:stretch>
        </p:blipFill>
        <p:spPr bwMode="auto">
          <a:xfrm>
            <a:off x="7546976" y="3818035"/>
            <a:ext cx="2320925" cy="1798637"/>
          </a:xfrm>
          <a:prstGeom prst="rect">
            <a:avLst/>
          </a:prstGeom>
          <a:noFill/>
          <a:ln w="9525">
            <a:noFill/>
            <a:miter lim="800000"/>
            <a:headEnd/>
            <a:tailEnd/>
          </a:ln>
        </p:spPr>
      </p:pic>
      <p:sp>
        <p:nvSpPr>
          <p:cNvPr id="237" name="Text Box 16"/>
          <p:cNvSpPr txBox="1">
            <a:spLocks noChangeArrowheads="1"/>
          </p:cNvSpPr>
          <p:nvPr/>
        </p:nvSpPr>
        <p:spPr bwMode="auto">
          <a:xfrm>
            <a:off x="3170239" y="1295497"/>
            <a:ext cx="4321175" cy="376238"/>
          </a:xfrm>
          <a:prstGeom prst="rect">
            <a:avLst/>
          </a:prstGeom>
          <a:noFill/>
          <a:ln w="9525" cap="rnd">
            <a:solidFill>
              <a:schemeClr val="bg2"/>
            </a:solidFill>
            <a:prstDash val="sysDot"/>
            <a:miter lim="800000"/>
            <a:headEnd/>
            <a:tailEnd/>
          </a:ln>
        </p:spPr>
        <p:txBody>
          <a:bodyPr>
            <a:prstTxWarp prst="textNoShape">
              <a:avLst/>
            </a:prstTxWarp>
            <a:spAutoFit/>
          </a:bodyPr>
          <a:lstStyle/>
          <a:p>
            <a:pPr algn="ctr">
              <a:spcBef>
                <a:spcPct val="50000"/>
              </a:spcBef>
            </a:pPr>
            <a:r>
              <a:rPr lang="fr-FR"/>
              <a:t>Mull</a:t>
            </a:r>
          </a:p>
        </p:txBody>
      </p:sp>
      <p:sp>
        <p:nvSpPr>
          <p:cNvPr id="238" name="Text Box 17"/>
          <p:cNvSpPr txBox="1">
            <a:spLocks noChangeArrowheads="1"/>
          </p:cNvSpPr>
          <p:nvPr/>
        </p:nvSpPr>
        <p:spPr bwMode="auto">
          <a:xfrm>
            <a:off x="7707314" y="1295497"/>
            <a:ext cx="4248150" cy="376238"/>
          </a:xfrm>
          <a:prstGeom prst="rect">
            <a:avLst/>
          </a:prstGeom>
          <a:noFill/>
          <a:ln w="9525" cap="rnd">
            <a:solidFill>
              <a:schemeClr val="bg2"/>
            </a:solidFill>
            <a:prstDash val="sysDot"/>
            <a:miter lim="800000"/>
            <a:headEnd/>
            <a:tailEnd/>
          </a:ln>
        </p:spPr>
        <p:txBody>
          <a:bodyPr>
            <a:prstTxWarp prst="textNoShape">
              <a:avLst/>
            </a:prstTxWarp>
            <a:spAutoFit/>
          </a:bodyPr>
          <a:lstStyle/>
          <a:p>
            <a:pPr algn="ctr">
              <a:spcBef>
                <a:spcPct val="50000"/>
              </a:spcBef>
            </a:pPr>
            <a:r>
              <a:rPr lang="fr-FR"/>
              <a:t>Moder</a:t>
            </a:r>
          </a:p>
        </p:txBody>
      </p:sp>
      <p:pic>
        <p:nvPicPr>
          <p:cNvPr id="239" name="Picture 30"/>
          <p:cNvPicPr>
            <a:picLocks noChangeAspect="1" noChangeArrowheads="1"/>
          </p:cNvPicPr>
          <p:nvPr/>
        </p:nvPicPr>
        <p:blipFill>
          <a:blip r:embed="rId4"/>
          <a:srcRect/>
          <a:stretch>
            <a:fillRect/>
          </a:stretch>
        </p:blipFill>
        <p:spPr bwMode="auto">
          <a:xfrm>
            <a:off x="3025776" y="3816447"/>
            <a:ext cx="2320925" cy="1798638"/>
          </a:xfrm>
          <a:prstGeom prst="rect">
            <a:avLst/>
          </a:prstGeom>
          <a:noFill/>
          <a:ln w="9525">
            <a:noFill/>
            <a:miter lim="800000"/>
            <a:headEnd/>
            <a:tailEnd/>
          </a:ln>
        </p:spPr>
      </p:pic>
      <p:pic>
        <p:nvPicPr>
          <p:cNvPr id="240" name="Picture 32"/>
          <p:cNvPicPr>
            <a:picLocks noChangeAspect="1" noChangeArrowheads="1"/>
          </p:cNvPicPr>
          <p:nvPr/>
        </p:nvPicPr>
        <p:blipFill>
          <a:blip r:embed="rId5"/>
          <a:srcRect/>
          <a:stretch>
            <a:fillRect/>
          </a:stretch>
        </p:blipFill>
        <p:spPr bwMode="auto">
          <a:xfrm>
            <a:off x="5313364" y="1727297"/>
            <a:ext cx="2320925" cy="1798638"/>
          </a:xfrm>
          <a:prstGeom prst="rect">
            <a:avLst/>
          </a:prstGeom>
          <a:noFill/>
          <a:ln w="9525">
            <a:noFill/>
            <a:miter lim="800000"/>
            <a:headEnd/>
            <a:tailEnd/>
          </a:ln>
        </p:spPr>
      </p:pic>
      <p:pic>
        <p:nvPicPr>
          <p:cNvPr id="241" name="Picture 35"/>
          <p:cNvPicPr>
            <a:picLocks noChangeAspect="1" noChangeArrowheads="1"/>
          </p:cNvPicPr>
          <p:nvPr/>
        </p:nvPicPr>
        <p:blipFill>
          <a:blip r:embed="rId6"/>
          <a:srcRect/>
          <a:stretch>
            <a:fillRect/>
          </a:stretch>
        </p:blipFill>
        <p:spPr bwMode="auto">
          <a:xfrm>
            <a:off x="3009901" y="1728885"/>
            <a:ext cx="2320925" cy="1798637"/>
          </a:xfrm>
          <a:prstGeom prst="rect">
            <a:avLst/>
          </a:prstGeom>
          <a:noFill/>
          <a:ln w="9525">
            <a:noFill/>
            <a:miter lim="800000"/>
            <a:headEnd/>
            <a:tailEnd/>
          </a:ln>
        </p:spPr>
      </p:pic>
      <p:sp>
        <p:nvSpPr>
          <p:cNvPr id="245" name="AutoShape 68"/>
          <p:cNvSpPr>
            <a:spLocks noChangeArrowheads="1"/>
          </p:cNvSpPr>
          <p:nvPr/>
        </p:nvSpPr>
        <p:spPr bwMode="auto">
          <a:xfrm>
            <a:off x="4752976" y="2101947"/>
            <a:ext cx="215900" cy="215900"/>
          </a:xfrm>
          <a:prstGeom prst="star4">
            <a:avLst>
              <a:gd name="adj" fmla="val 12500"/>
            </a:avLst>
          </a:prstGeom>
          <a:solidFill>
            <a:srgbClr val="FF0000"/>
          </a:solidFill>
          <a:ln w="9525">
            <a:noFill/>
            <a:miter lim="800000"/>
            <a:headEnd/>
            <a:tailEnd/>
          </a:ln>
        </p:spPr>
        <p:txBody>
          <a:bodyPr wrap="none" anchor="ctr">
            <a:prstTxWarp prst="textNoShape">
              <a:avLst/>
            </a:prstTxWarp>
          </a:bodyPr>
          <a:lstStyle/>
          <a:p>
            <a:endParaRPr lang="en-US"/>
          </a:p>
        </p:txBody>
      </p:sp>
      <p:pic>
        <p:nvPicPr>
          <p:cNvPr id="246" name="Picture 70"/>
          <p:cNvPicPr>
            <a:picLocks noChangeAspect="1" noChangeArrowheads="1"/>
          </p:cNvPicPr>
          <p:nvPr/>
        </p:nvPicPr>
        <p:blipFill>
          <a:blip r:embed="rId7"/>
          <a:srcRect/>
          <a:stretch>
            <a:fillRect/>
          </a:stretch>
        </p:blipFill>
        <p:spPr bwMode="auto">
          <a:xfrm>
            <a:off x="9818689" y="3816447"/>
            <a:ext cx="2320925" cy="1798638"/>
          </a:xfrm>
          <a:prstGeom prst="rect">
            <a:avLst/>
          </a:prstGeom>
          <a:noFill/>
          <a:ln w="9525">
            <a:noFill/>
            <a:miter lim="800000"/>
            <a:headEnd/>
            <a:tailEnd/>
          </a:ln>
        </p:spPr>
      </p:pic>
      <p:pic>
        <p:nvPicPr>
          <p:cNvPr id="247" name="Picture 72"/>
          <p:cNvPicPr>
            <a:picLocks noChangeAspect="1" noChangeArrowheads="1"/>
          </p:cNvPicPr>
          <p:nvPr/>
        </p:nvPicPr>
        <p:blipFill>
          <a:blip r:embed="rId8"/>
          <a:srcRect/>
          <a:stretch>
            <a:fillRect/>
          </a:stretch>
        </p:blipFill>
        <p:spPr bwMode="auto">
          <a:xfrm>
            <a:off x="7546976" y="1727297"/>
            <a:ext cx="2320925" cy="1798638"/>
          </a:xfrm>
          <a:prstGeom prst="rect">
            <a:avLst/>
          </a:prstGeom>
          <a:noFill/>
          <a:ln w="9525">
            <a:noFill/>
            <a:miter lim="800000"/>
            <a:headEnd/>
            <a:tailEnd/>
          </a:ln>
        </p:spPr>
      </p:pic>
      <p:pic>
        <p:nvPicPr>
          <p:cNvPr id="251" name="Picture 69"/>
          <p:cNvPicPr>
            <a:picLocks noChangeAspect="1" noChangeArrowheads="1"/>
          </p:cNvPicPr>
          <p:nvPr/>
        </p:nvPicPr>
        <p:blipFill>
          <a:blip r:embed="rId9"/>
          <a:srcRect/>
          <a:stretch>
            <a:fillRect/>
          </a:stretch>
        </p:blipFill>
        <p:spPr bwMode="auto">
          <a:xfrm>
            <a:off x="9813926" y="1727297"/>
            <a:ext cx="2320925" cy="1797050"/>
          </a:xfrm>
          <a:prstGeom prst="rect">
            <a:avLst/>
          </a:prstGeom>
          <a:noFill/>
          <a:ln w="9525">
            <a:noFill/>
            <a:miter lim="800000"/>
            <a:headEnd/>
            <a:tailEnd/>
          </a:ln>
        </p:spPr>
      </p:pic>
      <p:grpSp>
        <p:nvGrpSpPr>
          <p:cNvPr id="3" name="Groupe 2"/>
          <p:cNvGrpSpPr/>
          <p:nvPr/>
        </p:nvGrpSpPr>
        <p:grpSpPr>
          <a:xfrm>
            <a:off x="7886701" y="2114647"/>
            <a:ext cx="3889375" cy="4462681"/>
            <a:chOff x="7886701" y="2114647"/>
            <a:chExt cx="3889375" cy="4462681"/>
          </a:xfrm>
        </p:grpSpPr>
        <p:sp>
          <p:nvSpPr>
            <p:cNvPr id="248" name="Rectangle 73"/>
            <p:cNvSpPr>
              <a:spLocks noChangeArrowheads="1"/>
            </p:cNvSpPr>
            <p:nvPr/>
          </p:nvSpPr>
          <p:spPr bwMode="auto">
            <a:xfrm>
              <a:off x="7886701" y="5930997"/>
              <a:ext cx="3889375" cy="646331"/>
            </a:xfrm>
            <a:prstGeom prst="rect">
              <a:avLst/>
            </a:prstGeom>
            <a:solidFill>
              <a:schemeClr val="bg1"/>
            </a:solidFill>
            <a:ln w="9525">
              <a:solidFill>
                <a:srgbClr val="008000"/>
              </a:solidFill>
              <a:miter lim="800000"/>
              <a:headEnd/>
              <a:tailEnd/>
            </a:ln>
          </p:spPr>
          <p:txBody>
            <a:bodyPr>
              <a:prstTxWarp prst="textNoShape">
                <a:avLst/>
              </a:prstTxWarp>
              <a:spAutoFit/>
            </a:bodyPr>
            <a:lstStyle/>
            <a:p>
              <a:pPr algn="ctr"/>
              <a:r>
                <a:rPr lang="fr-FR" dirty="0"/>
                <a:t> </a:t>
              </a:r>
              <a:r>
                <a:rPr lang="fr-FR" dirty="0" err="1" smtClean="0"/>
                <a:t>rapid</a:t>
              </a:r>
              <a:r>
                <a:rPr lang="fr-FR" dirty="0" smtClean="0"/>
                <a:t> use of N </a:t>
              </a:r>
              <a:r>
                <a:rPr lang="fr-FR" dirty="0" err="1" smtClean="0"/>
                <a:t>from</a:t>
              </a:r>
              <a:r>
                <a:rPr lang="fr-FR" dirty="0" smtClean="0"/>
                <a:t> the </a:t>
              </a:r>
              <a:r>
                <a:rPr lang="fr-FR" dirty="0" err="1" smtClean="0"/>
                <a:t>litters</a:t>
              </a:r>
              <a:endParaRPr lang="fr-FR" dirty="0" smtClean="0"/>
            </a:p>
            <a:p>
              <a:pPr algn="ctr"/>
              <a:r>
                <a:rPr lang="fr-FR" dirty="0" smtClean="0"/>
                <a:t>(short phase 1)</a:t>
              </a:r>
              <a:endParaRPr lang="fr-FR" dirty="0"/>
            </a:p>
          </p:txBody>
        </p:sp>
        <p:sp>
          <p:nvSpPr>
            <p:cNvPr id="249" name="Line 75"/>
            <p:cNvSpPr>
              <a:spLocks noChangeShapeType="1"/>
            </p:cNvSpPr>
            <p:nvPr/>
          </p:nvSpPr>
          <p:spPr bwMode="auto">
            <a:xfrm>
              <a:off x="7959726" y="4478435"/>
              <a:ext cx="468313" cy="0"/>
            </a:xfrm>
            <a:prstGeom prst="line">
              <a:avLst/>
            </a:prstGeom>
            <a:noFill/>
            <a:ln w="38100">
              <a:solidFill>
                <a:srgbClr val="FF0000"/>
              </a:solidFill>
              <a:round/>
              <a:headEnd type="triangle" w="med" len="med"/>
              <a:tailEnd type="triangle" w="med" len="med"/>
            </a:ln>
          </p:spPr>
          <p:txBody>
            <a:bodyPr>
              <a:prstTxWarp prst="textNoShape">
                <a:avLst/>
              </a:prstTxWarp>
            </a:bodyPr>
            <a:lstStyle/>
            <a:p>
              <a:endParaRPr lang="en-US"/>
            </a:p>
          </p:txBody>
        </p:sp>
        <p:sp>
          <p:nvSpPr>
            <p:cNvPr id="250" name="Line 76"/>
            <p:cNvSpPr>
              <a:spLocks noChangeShapeType="1"/>
            </p:cNvSpPr>
            <p:nvPr/>
          </p:nvSpPr>
          <p:spPr bwMode="auto">
            <a:xfrm>
              <a:off x="10263189" y="4607022"/>
              <a:ext cx="287337" cy="0"/>
            </a:xfrm>
            <a:prstGeom prst="line">
              <a:avLst/>
            </a:prstGeom>
            <a:noFill/>
            <a:ln w="38100">
              <a:solidFill>
                <a:srgbClr val="FF0000"/>
              </a:solidFill>
              <a:round/>
              <a:headEnd type="triangle" w="med" len="med"/>
              <a:tailEnd type="triangle" w="med" len="med"/>
            </a:ln>
          </p:spPr>
          <p:txBody>
            <a:bodyPr>
              <a:prstTxWarp prst="textNoShape">
                <a:avLst/>
              </a:prstTxWarp>
            </a:bodyPr>
            <a:lstStyle/>
            <a:p>
              <a:endParaRPr lang="en-US"/>
            </a:p>
          </p:txBody>
        </p:sp>
        <p:sp>
          <p:nvSpPr>
            <p:cNvPr id="252" name="Line 74"/>
            <p:cNvSpPr>
              <a:spLocks noChangeShapeType="1"/>
            </p:cNvSpPr>
            <p:nvPr/>
          </p:nvSpPr>
          <p:spPr bwMode="auto">
            <a:xfrm>
              <a:off x="10252076" y="2114647"/>
              <a:ext cx="360363" cy="0"/>
            </a:xfrm>
            <a:prstGeom prst="line">
              <a:avLst/>
            </a:prstGeom>
            <a:noFill/>
            <a:ln w="38100">
              <a:solidFill>
                <a:srgbClr val="FF0000"/>
              </a:solidFill>
              <a:round/>
              <a:headEnd type="triangle" w="med" len="med"/>
              <a:tailEnd type="triangle" w="med" len="med"/>
            </a:ln>
          </p:spPr>
          <p:txBody>
            <a:bodyPr>
              <a:prstTxWarp prst="textNoShape">
                <a:avLst/>
              </a:prstTxWarp>
            </a:bodyPr>
            <a:lstStyle/>
            <a:p>
              <a:endParaRPr lang="en-US"/>
            </a:p>
          </p:txBody>
        </p:sp>
      </p:grpSp>
      <p:sp>
        <p:nvSpPr>
          <p:cNvPr id="253" name="Rectangle 3"/>
          <p:cNvSpPr txBox="1">
            <a:spLocks noChangeArrowheads="1"/>
          </p:cNvSpPr>
          <p:nvPr/>
        </p:nvSpPr>
        <p:spPr>
          <a:xfrm>
            <a:off x="-21928" y="3147954"/>
            <a:ext cx="3031829" cy="10795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8775" indent="-358775">
              <a:lnSpc>
                <a:spcPct val="170000"/>
              </a:lnSpc>
            </a:pPr>
            <a:r>
              <a:rPr lang="fr-FR" sz="1200" dirty="0" smtClean="0">
                <a:latin typeface="Georgia" pitchFamily="-106" charset="0"/>
              </a:rPr>
              <a:t>2 incorporation phases:</a:t>
            </a:r>
          </a:p>
          <a:p>
            <a:pPr marL="358775" indent="-358775">
              <a:lnSpc>
                <a:spcPct val="170000"/>
              </a:lnSpc>
              <a:buFont typeface="Symbol" pitchFamily="-106" charset="2"/>
              <a:buAutoNum type="arabicParenR"/>
            </a:pPr>
            <a:r>
              <a:rPr lang="fr-FR" sz="1200" dirty="0" err="1" smtClean="0">
                <a:latin typeface="Georgia" pitchFamily="-106" charset="0"/>
              </a:rPr>
              <a:t>Increase</a:t>
            </a:r>
            <a:r>
              <a:rPr lang="fr-FR" sz="1200" dirty="0" smtClean="0">
                <a:latin typeface="Georgia" pitchFamily="-106" charset="0"/>
              </a:rPr>
              <a:t> of the </a:t>
            </a:r>
            <a:r>
              <a:rPr lang="fr-FR" sz="1200" dirty="0" err="1" smtClean="0">
                <a:latin typeface="Georgia" pitchFamily="-106" charset="0"/>
              </a:rPr>
              <a:t>biodisponibility</a:t>
            </a:r>
            <a:r>
              <a:rPr lang="fr-FR" sz="1200" dirty="0" smtClean="0">
                <a:latin typeface="Georgia" pitchFamily="-106" charset="0"/>
              </a:rPr>
              <a:t> of </a:t>
            </a:r>
            <a:r>
              <a:rPr lang="fr-FR" sz="1200" baseline="30000" dirty="0" smtClean="0">
                <a:latin typeface="Georgia" pitchFamily="-106" charset="0"/>
              </a:rPr>
              <a:t>15</a:t>
            </a:r>
            <a:r>
              <a:rPr lang="fr-FR" sz="1200" dirty="0" smtClean="0">
                <a:latin typeface="Georgia" pitchFamily="-106" charset="0"/>
              </a:rPr>
              <a:t>N for the </a:t>
            </a:r>
            <a:r>
              <a:rPr lang="fr-FR" sz="1200" dirty="0" err="1" smtClean="0">
                <a:latin typeface="Georgia" pitchFamily="-106" charset="0"/>
              </a:rPr>
              <a:t>trees</a:t>
            </a:r>
            <a:endParaRPr lang="fr-FR" sz="1200" dirty="0" smtClean="0">
              <a:latin typeface="Georgia" pitchFamily="-106" charset="0"/>
            </a:endParaRPr>
          </a:p>
          <a:p>
            <a:pPr marL="358775" indent="-358775">
              <a:lnSpc>
                <a:spcPct val="170000"/>
              </a:lnSpc>
              <a:buFont typeface="Symbol" pitchFamily="-106" charset="2"/>
              <a:buAutoNum type="arabicParenR"/>
            </a:pPr>
            <a:r>
              <a:rPr lang="fr-FR" sz="1200" dirty="0" err="1" smtClean="0">
                <a:latin typeface="Georgia" pitchFamily="-106" charset="0"/>
              </a:rPr>
              <a:t>Decrease</a:t>
            </a:r>
            <a:r>
              <a:rPr lang="fr-FR" sz="1200" dirty="0" smtClean="0">
                <a:latin typeface="Georgia" pitchFamily="-106" charset="0"/>
              </a:rPr>
              <a:t> of </a:t>
            </a:r>
            <a:r>
              <a:rPr lang="fr-FR" sz="1200" dirty="0" err="1" smtClean="0">
                <a:latin typeface="Georgia" pitchFamily="-106" charset="0"/>
              </a:rPr>
              <a:t>this</a:t>
            </a:r>
            <a:r>
              <a:rPr lang="fr-FR" sz="1200" dirty="0" smtClean="0">
                <a:latin typeface="Georgia" pitchFamily="-106" charset="0"/>
              </a:rPr>
              <a:t> </a:t>
            </a:r>
            <a:r>
              <a:rPr lang="fr-FR" sz="1200" dirty="0" err="1" smtClean="0">
                <a:latin typeface="Georgia" pitchFamily="-106" charset="0"/>
              </a:rPr>
              <a:t>biodisponibility</a:t>
            </a:r>
            <a:r>
              <a:rPr lang="fr-FR" sz="1200" dirty="0" smtClean="0">
                <a:latin typeface="Georgia" pitchFamily="-106" charset="0"/>
              </a:rPr>
              <a:t> (stabilisation / immobilisation)</a:t>
            </a:r>
            <a:endParaRPr lang="fr-FR" sz="1200" dirty="0">
              <a:latin typeface="Georgia" pitchFamily="-106" charset="0"/>
            </a:endParaRPr>
          </a:p>
        </p:txBody>
      </p:sp>
      <p:sp>
        <p:nvSpPr>
          <p:cNvPr id="254" name="Rectangle 13"/>
          <p:cNvSpPr>
            <a:spLocks noChangeArrowheads="1"/>
          </p:cNvSpPr>
          <p:nvPr/>
        </p:nvSpPr>
        <p:spPr bwMode="auto">
          <a:xfrm>
            <a:off x="160673" y="465138"/>
            <a:ext cx="8642350" cy="868363"/>
          </a:xfrm>
          <a:prstGeom prst="rect">
            <a:avLst/>
          </a:prstGeom>
          <a:noFill/>
          <a:ln w="9525">
            <a:noFill/>
            <a:miter lim="800000"/>
            <a:headEnd/>
            <a:tailEnd/>
          </a:ln>
        </p:spPr>
        <p:txBody>
          <a:bodyPr anchor="ctr">
            <a:prstTxWarp prst="textNoShape">
              <a:avLst/>
            </a:prstTxWarp>
          </a:bodyPr>
          <a:lstStyle/>
          <a:p>
            <a:r>
              <a:rPr lang="fr-FR" sz="3000" i="1" baseline="30000" dirty="0" smtClean="0">
                <a:solidFill>
                  <a:schemeClr val="tx2"/>
                </a:solidFill>
              </a:rPr>
              <a:t>15</a:t>
            </a:r>
            <a:r>
              <a:rPr lang="fr-FR" sz="3000" i="1" dirty="0" smtClean="0">
                <a:solidFill>
                  <a:schemeClr val="tx2"/>
                </a:solidFill>
              </a:rPr>
              <a:t>N incorporation in the </a:t>
            </a:r>
            <a:r>
              <a:rPr lang="fr-FR" sz="3000" i="1" dirty="0" err="1" smtClean="0">
                <a:solidFill>
                  <a:schemeClr val="tx2"/>
                </a:solidFill>
              </a:rPr>
              <a:t>leaves</a:t>
            </a:r>
            <a:endParaRPr lang="fr-FR" sz="3000" i="1" dirty="0">
              <a:solidFill>
                <a:schemeClr val="tx2"/>
              </a:solidFill>
            </a:endParaRPr>
          </a:p>
        </p:txBody>
      </p:sp>
      <p:grpSp>
        <p:nvGrpSpPr>
          <p:cNvPr id="2" name="Groupe 1"/>
          <p:cNvGrpSpPr/>
          <p:nvPr/>
        </p:nvGrpSpPr>
        <p:grpSpPr>
          <a:xfrm>
            <a:off x="3602039" y="2590897"/>
            <a:ext cx="3889375" cy="3986431"/>
            <a:chOff x="3602039" y="2590897"/>
            <a:chExt cx="3889375" cy="3986431"/>
          </a:xfrm>
        </p:grpSpPr>
        <p:sp>
          <p:nvSpPr>
            <p:cNvPr id="242" name="Line 41"/>
            <p:cNvSpPr>
              <a:spLocks noChangeShapeType="1"/>
            </p:cNvSpPr>
            <p:nvPr/>
          </p:nvSpPr>
          <p:spPr bwMode="auto">
            <a:xfrm>
              <a:off x="5761039" y="2590897"/>
              <a:ext cx="576262" cy="0"/>
            </a:xfrm>
            <a:prstGeom prst="line">
              <a:avLst/>
            </a:prstGeom>
            <a:noFill/>
            <a:ln w="38100">
              <a:solidFill>
                <a:srgbClr val="FF0000"/>
              </a:solidFill>
              <a:round/>
              <a:headEnd type="triangle" w="med" len="med"/>
              <a:tailEnd type="triangle" w="med" len="med"/>
            </a:ln>
          </p:spPr>
          <p:txBody>
            <a:bodyPr>
              <a:prstTxWarp prst="textNoShape">
                <a:avLst/>
              </a:prstTxWarp>
            </a:bodyPr>
            <a:lstStyle/>
            <a:p>
              <a:endParaRPr lang="en-US"/>
            </a:p>
          </p:txBody>
        </p:sp>
        <p:sp>
          <p:nvSpPr>
            <p:cNvPr id="243" name="Line 42"/>
            <p:cNvSpPr>
              <a:spLocks noChangeShapeType="1"/>
            </p:cNvSpPr>
            <p:nvPr/>
          </p:nvSpPr>
          <p:spPr bwMode="auto">
            <a:xfrm>
              <a:off x="5761039" y="4535585"/>
              <a:ext cx="719137" cy="0"/>
            </a:xfrm>
            <a:prstGeom prst="line">
              <a:avLst/>
            </a:prstGeom>
            <a:noFill/>
            <a:ln w="38100">
              <a:solidFill>
                <a:srgbClr val="FF0000"/>
              </a:solidFill>
              <a:round/>
              <a:headEnd type="triangle" w="med" len="med"/>
              <a:tailEnd type="triangle" w="med" len="med"/>
            </a:ln>
          </p:spPr>
          <p:txBody>
            <a:bodyPr>
              <a:prstTxWarp prst="textNoShape">
                <a:avLst/>
              </a:prstTxWarp>
            </a:bodyPr>
            <a:lstStyle/>
            <a:p>
              <a:endParaRPr lang="en-US"/>
            </a:p>
          </p:txBody>
        </p:sp>
        <p:sp>
          <p:nvSpPr>
            <p:cNvPr id="255" name="Rectangle 73"/>
            <p:cNvSpPr>
              <a:spLocks noChangeArrowheads="1"/>
            </p:cNvSpPr>
            <p:nvPr/>
          </p:nvSpPr>
          <p:spPr bwMode="auto">
            <a:xfrm>
              <a:off x="3602039" y="5930997"/>
              <a:ext cx="3889375" cy="646331"/>
            </a:xfrm>
            <a:prstGeom prst="rect">
              <a:avLst/>
            </a:prstGeom>
            <a:solidFill>
              <a:schemeClr val="bg1"/>
            </a:solidFill>
            <a:ln w="9525">
              <a:solidFill>
                <a:srgbClr val="008000"/>
              </a:solidFill>
              <a:miter lim="800000"/>
              <a:headEnd/>
              <a:tailEnd/>
            </a:ln>
          </p:spPr>
          <p:txBody>
            <a:bodyPr>
              <a:prstTxWarp prst="textNoShape">
                <a:avLst/>
              </a:prstTxWarp>
              <a:spAutoFit/>
            </a:bodyPr>
            <a:lstStyle/>
            <a:p>
              <a:pPr algn="ctr"/>
              <a:r>
                <a:rPr lang="fr-FR" dirty="0"/>
                <a:t> </a:t>
              </a:r>
              <a:r>
                <a:rPr lang="fr-FR" dirty="0" smtClean="0"/>
                <a:t>slow use of N </a:t>
              </a:r>
              <a:r>
                <a:rPr lang="fr-FR" dirty="0" err="1" smtClean="0"/>
                <a:t>from</a:t>
              </a:r>
              <a:r>
                <a:rPr lang="fr-FR" dirty="0" smtClean="0"/>
                <a:t> the </a:t>
              </a:r>
              <a:r>
                <a:rPr lang="fr-FR" dirty="0" err="1" smtClean="0"/>
                <a:t>litters</a:t>
              </a:r>
              <a:endParaRPr lang="fr-FR" dirty="0" smtClean="0"/>
            </a:p>
            <a:p>
              <a:pPr algn="ctr"/>
              <a:r>
                <a:rPr lang="fr-FR" dirty="0" smtClean="0"/>
                <a:t>(long phase 1)</a:t>
              </a:r>
              <a:endParaRPr lang="fr-FR" dirty="0"/>
            </a:p>
          </p:txBody>
        </p:sp>
      </p:grpSp>
    </p:spTree>
    <p:extLst>
      <p:ext uri="{BB962C8B-B14F-4D97-AF65-F5344CB8AC3E}">
        <p14:creationId xmlns:p14="http://schemas.microsoft.com/office/powerpoint/2010/main" val="53910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 name="Text Box 3"/>
          <p:cNvSpPr txBox="1">
            <a:spLocks noChangeArrowheads="1"/>
          </p:cNvSpPr>
          <p:nvPr/>
        </p:nvSpPr>
        <p:spPr bwMode="auto">
          <a:xfrm>
            <a:off x="-592605" y="0"/>
            <a:ext cx="128093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a:t>
            </a:r>
            <a:r>
              <a:rPr lang="en-US" altLang="fr-FR" sz="2000" b="1" dirty="0">
                <a:solidFill>
                  <a:schemeClr val="accent2"/>
                </a:solidFill>
              </a:rPr>
              <a:t>…….. </a:t>
            </a:r>
            <a:r>
              <a:rPr lang="en-US" altLang="fr-FR" sz="2000" b="1" dirty="0" smtClean="0">
                <a:solidFill>
                  <a:schemeClr val="accent2"/>
                </a:solidFill>
              </a:rPr>
              <a:t>Integration at ecosystem scale</a:t>
            </a:r>
            <a:endParaRPr lang="en-US" altLang="fr-FR" sz="2000" b="1" dirty="0">
              <a:solidFill>
                <a:schemeClr val="accent2"/>
              </a:solidFill>
            </a:endParaRPr>
          </a:p>
        </p:txBody>
      </p:sp>
      <p:sp>
        <p:nvSpPr>
          <p:cNvPr id="11" name="Rectangle 13"/>
          <p:cNvSpPr>
            <a:spLocks noChangeArrowheads="1"/>
          </p:cNvSpPr>
          <p:nvPr/>
        </p:nvSpPr>
        <p:spPr bwMode="auto">
          <a:xfrm>
            <a:off x="0" y="283117"/>
            <a:ext cx="8642350" cy="868363"/>
          </a:xfrm>
          <a:prstGeom prst="rect">
            <a:avLst/>
          </a:prstGeom>
          <a:noFill/>
          <a:ln w="9525">
            <a:noFill/>
            <a:miter lim="800000"/>
            <a:headEnd/>
            <a:tailEnd/>
          </a:ln>
        </p:spPr>
        <p:txBody>
          <a:bodyPr anchor="ctr">
            <a:prstTxWarp prst="textNoShape">
              <a:avLst/>
            </a:prstTxWarp>
          </a:bodyPr>
          <a:lstStyle/>
          <a:p>
            <a:r>
              <a:rPr lang="fr-FR" sz="3000" i="1" dirty="0" smtClean="0">
                <a:solidFill>
                  <a:schemeClr val="tx2"/>
                </a:solidFill>
              </a:rPr>
              <a:t>Conclusion</a:t>
            </a:r>
            <a:endParaRPr lang="fr-FR" sz="3000" i="1" dirty="0">
              <a:solidFill>
                <a:schemeClr val="tx2"/>
              </a:solidFill>
            </a:endParaRPr>
          </a:p>
        </p:txBody>
      </p:sp>
      <p:sp>
        <p:nvSpPr>
          <p:cNvPr id="13" name="Line 2"/>
          <p:cNvSpPr>
            <a:spLocks noChangeShapeType="1"/>
          </p:cNvSpPr>
          <p:nvPr/>
        </p:nvSpPr>
        <p:spPr bwMode="auto">
          <a:xfrm>
            <a:off x="2041300" y="5108453"/>
            <a:ext cx="845820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sz="1800">
              <a:latin typeface="Arial" charset="0"/>
              <a:ea typeface="ＭＳ Ｐゴシック" charset="0"/>
            </a:endParaRPr>
          </a:p>
        </p:txBody>
      </p:sp>
      <p:sp>
        <p:nvSpPr>
          <p:cNvPr id="14" name="Freeform 3"/>
          <p:cNvSpPr>
            <a:spLocks/>
          </p:cNvSpPr>
          <p:nvPr/>
        </p:nvSpPr>
        <p:spPr bwMode="auto">
          <a:xfrm>
            <a:off x="2041300" y="4473453"/>
            <a:ext cx="8458200" cy="444500"/>
          </a:xfrm>
          <a:custGeom>
            <a:avLst/>
            <a:gdLst>
              <a:gd name="T0" fmla="*/ 0 w 5328"/>
              <a:gd name="T1" fmla="*/ 25400 h 280"/>
              <a:gd name="T2" fmla="*/ 1066800 w 5328"/>
              <a:gd name="T3" fmla="*/ 101600 h 280"/>
              <a:gd name="T4" fmla="*/ 1752600 w 5328"/>
              <a:gd name="T5" fmla="*/ 254000 h 280"/>
              <a:gd name="T6" fmla="*/ 2667000 w 5328"/>
              <a:gd name="T7" fmla="*/ 406400 h 280"/>
              <a:gd name="T8" fmla="*/ 4114800 w 5328"/>
              <a:gd name="T9" fmla="*/ 406400 h 280"/>
              <a:gd name="T10" fmla="*/ 5638800 w 5328"/>
              <a:gd name="T11" fmla="*/ 406400 h 280"/>
              <a:gd name="T12" fmla="*/ 6400800 w 5328"/>
              <a:gd name="T13" fmla="*/ 406400 h 280"/>
              <a:gd name="T14" fmla="*/ 7086600 w 5328"/>
              <a:gd name="T15" fmla="*/ 177800 h 280"/>
              <a:gd name="T16" fmla="*/ 8229600 w 5328"/>
              <a:gd name="T17" fmla="*/ 25400 h 280"/>
              <a:gd name="T18" fmla="*/ 8458200 w 5328"/>
              <a:gd name="T19" fmla="*/ 25400 h 2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28" h="280">
                <a:moveTo>
                  <a:pt x="0" y="16"/>
                </a:moveTo>
                <a:cubicBezTo>
                  <a:pt x="244" y="28"/>
                  <a:pt x="488" y="40"/>
                  <a:pt x="672" y="64"/>
                </a:cubicBezTo>
                <a:cubicBezTo>
                  <a:pt x="856" y="88"/>
                  <a:pt x="936" y="128"/>
                  <a:pt x="1104" y="160"/>
                </a:cubicBezTo>
                <a:cubicBezTo>
                  <a:pt x="1272" y="192"/>
                  <a:pt x="1432" y="240"/>
                  <a:pt x="1680" y="256"/>
                </a:cubicBezTo>
                <a:cubicBezTo>
                  <a:pt x="1928" y="272"/>
                  <a:pt x="2280" y="256"/>
                  <a:pt x="2592" y="256"/>
                </a:cubicBezTo>
                <a:cubicBezTo>
                  <a:pt x="2904" y="256"/>
                  <a:pt x="3312" y="256"/>
                  <a:pt x="3552" y="256"/>
                </a:cubicBezTo>
                <a:cubicBezTo>
                  <a:pt x="3792" y="256"/>
                  <a:pt x="3880" y="280"/>
                  <a:pt x="4032" y="256"/>
                </a:cubicBezTo>
                <a:cubicBezTo>
                  <a:pt x="4184" y="232"/>
                  <a:pt x="4272" y="152"/>
                  <a:pt x="4464" y="112"/>
                </a:cubicBezTo>
                <a:cubicBezTo>
                  <a:pt x="4656" y="72"/>
                  <a:pt x="5040" y="32"/>
                  <a:pt x="5184" y="16"/>
                </a:cubicBezTo>
                <a:cubicBezTo>
                  <a:pt x="5328" y="0"/>
                  <a:pt x="5304" y="16"/>
                  <a:pt x="5328" y="1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fr-FR"/>
          </a:p>
        </p:txBody>
      </p:sp>
      <p:grpSp>
        <p:nvGrpSpPr>
          <p:cNvPr id="17" name="Group 4"/>
          <p:cNvGrpSpPr>
            <a:grpSpLocks/>
          </p:cNvGrpSpPr>
          <p:nvPr/>
        </p:nvGrpSpPr>
        <p:grpSpPr bwMode="auto">
          <a:xfrm>
            <a:off x="2193700" y="3508253"/>
            <a:ext cx="2055813" cy="1936750"/>
            <a:chOff x="240" y="1872"/>
            <a:chExt cx="1535" cy="1508"/>
          </a:xfrm>
        </p:grpSpPr>
        <p:sp>
          <p:nvSpPr>
            <p:cNvPr id="24" name="Freeform 5"/>
            <p:cNvSpPr>
              <a:spLocks/>
            </p:cNvSpPr>
            <p:nvPr/>
          </p:nvSpPr>
          <p:spPr bwMode="auto">
            <a:xfrm>
              <a:off x="240" y="1872"/>
              <a:ext cx="1535" cy="1508"/>
            </a:xfrm>
            <a:custGeom>
              <a:avLst/>
              <a:gdLst>
                <a:gd name="T0" fmla="*/ 880 w 1535"/>
                <a:gd name="T1" fmla="*/ 502 h 1508"/>
                <a:gd name="T2" fmla="*/ 833 w 1535"/>
                <a:gd name="T3" fmla="*/ 832 h 1508"/>
                <a:gd name="T4" fmla="*/ 492 w 1535"/>
                <a:gd name="T5" fmla="*/ 941 h 1508"/>
                <a:gd name="T6" fmla="*/ 104 w 1535"/>
                <a:gd name="T7" fmla="*/ 1008 h 1508"/>
                <a:gd name="T8" fmla="*/ 174 w 1535"/>
                <a:gd name="T9" fmla="*/ 1013 h 1508"/>
                <a:gd name="T10" fmla="*/ 15 w 1535"/>
                <a:gd name="T11" fmla="*/ 1121 h 1508"/>
                <a:gd name="T12" fmla="*/ 135 w 1535"/>
                <a:gd name="T13" fmla="*/ 1142 h 1508"/>
                <a:gd name="T14" fmla="*/ 228 w 1535"/>
                <a:gd name="T15" fmla="*/ 1041 h 1508"/>
                <a:gd name="T16" fmla="*/ 306 w 1535"/>
                <a:gd name="T17" fmla="*/ 1033 h 1508"/>
                <a:gd name="T18" fmla="*/ 341 w 1535"/>
                <a:gd name="T19" fmla="*/ 1125 h 1508"/>
                <a:gd name="T20" fmla="*/ 220 w 1535"/>
                <a:gd name="T21" fmla="*/ 1147 h 1508"/>
                <a:gd name="T22" fmla="*/ 294 w 1535"/>
                <a:gd name="T23" fmla="*/ 1180 h 1508"/>
                <a:gd name="T24" fmla="*/ 298 w 1535"/>
                <a:gd name="T25" fmla="*/ 1196 h 1508"/>
                <a:gd name="T26" fmla="*/ 360 w 1535"/>
                <a:gd name="T27" fmla="*/ 1159 h 1508"/>
                <a:gd name="T28" fmla="*/ 387 w 1535"/>
                <a:gd name="T29" fmla="*/ 1033 h 1508"/>
                <a:gd name="T30" fmla="*/ 450 w 1535"/>
                <a:gd name="T31" fmla="*/ 1067 h 1508"/>
                <a:gd name="T32" fmla="*/ 458 w 1535"/>
                <a:gd name="T33" fmla="*/ 1070 h 1508"/>
                <a:gd name="T34" fmla="*/ 492 w 1535"/>
                <a:gd name="T35" fmla="*/ 1062 h 1508"/>
                <a:gd name="T36" fmla="*/ 558 w 1535"/>
                <a:gd name="T37" fmla="*/ 995 h 1508"/>
                <a:gd name="T38" fmla="*/ 659 w 1535"/>
                <a:gd name="T39" fmla="*/ 1000 h 1508"/>
                <a:gd name="T40" fmla="*/ 640 w 1535"/>
                <a:gd name="T41" fmla="*/ 1037 h 1508"/>
                <a:gd name="T42" fmla="*/ 656 w 1535"/>
                <a:gd name="T43" fmla="*/ 1087 h 1508"/>
                <a:gd name="T44" fmla="*/ 554 w 1535"/>
                <a:gd name="T45" fmla="*/ 1163 h 1508"/>
                <a:gd name="T46" fmla="*/ 613 w 1535"/>
                <a:gd name="T47" fmla="*/ 1117 h 1508"/>
                <a:gd name="T48" fmla="*/ 620 w 1535"/>
                <a:gd name="T49" fmla="*/ 1196 h 1508"/>
                <a:gd name="T50" fmla="*/ 648 w 1535"/>
                <a:gd name="T51" fmla="*/ 1188 h 1508"/>
                <a:gd name="T52" fmla="*/ 690 w 1535"/>
                <a:gd name="T53" fmla="*/ 1125 h 1508"/>
                <a:gd name="T54" fmla="*/ 725 w 1535"/>
                <a:gd name="T55" fmla="*/ 1134 h 1508"/>
                <a:gd name="T56" fmla="*/ 725 w 1535"/>
                <a:gd name="T57" fmla="*/ 1029 h 1508"/>
                <a:gd name="T58" fmla="*/ 857 w 1535"/>
                <a:gd name="T59" fmla="*/ 1041 h 1508"/>
                <a:gd name="T60" fmla="*/ 841 w 1535"/>
                <a:gd name="T61" fmla="*/ 1238 h 1508"/>
                <a:gd name="T62" fmla="*/ 954 w 1535"/>
                <a:gd name="T63" fmla="*/ 1213 h 1508"/>
                <a:gd name="T64" fmla="*/ 989 w 1535"/>
                <a:gd name="T65" fmla="*/ 1226 h 1508"/>
                <a:gd name="T66" fmla="*/ 911 w 1535"/>
                <a:gd name="T67" fmla="*/ 1021 h 1508"/>
                <a:gd name="T68" fmla="*/ 1031 w 1535"/>
                <a:gd name="T69" fmla="*/ 1117 h 1508"/>
                <a:gd name="T70" fmla="*/ 1085 w 1535"/>
                <a:gd name="T71" fmla="*/ 1242 h 1508"/>
                <a:gd name="T72" fmla="*/ 1144 w 1535"/>
                <a:gd name="T73" fmla="*/ 1117 h 1508"/>
                <a:gd name="T74" fmla="*/ 1094 w 1535"/>
                <a:gd name="T75" fmla="*/ 1392 h 1508"/>
                <a:gd name="T76" fmla="*/ 1179 w 1535"/>
                <a:gd name="T77" fmla="*/ 1226 h 1508"/>
                <a:gd name="T78" fmla="*/ 1252 w 1535"/>
                <a:gd name="T79" fmla="*/ 1398 h 1508"/>
                <a:gd name="T80" fmla="*/ 1179 w 1535"/>
                <a:gd name="T81" fmla="*/ 1180 h 1508"/>
                <a:gd name="T82" fmla="*/ 1085 w 1535"/>
                <a:gd name="T83" fmla="*/ 988 h 1508"/>
                <a:gd name="T84" fmla="*/ 1186 w 1535"/>
                <a:gd name="T85" fmla="*/ 1046 h 1508"/>
                <a:gd name="T86" fmla="*/ 1237 w 1535"/>
                <a:gd name="T87" fmla="*/ 1129 h 1508"/>
                <a:gd name="T88" fmla="*/ 1298 w 1535"/>
                <a:gd name="T89" fmla="*/ 1312 h 1508"/>
                <a:gd name="T90" fmla="*/ 1252 w 1535"/>
                <a:gd name="T91" fmla="*/ 1117 h 1508"/>
                <a:gd name="T92" fmla="*/ 1373 w 1535"/>
                <a:gd name="T93" fmla="*/ 1196 h 1508"/>
                <a:gd name="T94" fmla="*/ 1369 w 1535"/>
                <a:gd name="T95" fmla="*/ 1134 h 1508"/>
                <a:gd name="T96" fmla="*/ 1489 w 1535"/>
                <a:gd name="T97" fmla="*/ 1113 h 1508"/>
                <a:gd name="T98" fmla="*/ 1265 w 1535"/>
                <a:gd name="T99" fmla="*/ 1021 h 1508"/>
                <a:gd name="T100" fmla="*/ 1085 w 1535"/>
                <a:gd name="T101" fmla="*/ 857 h 1508"/>
                <a:gd name="T102" fmla="*/ 1062 w 1535"/>
                <a:gd name="T103" fmla="*/ 528 h 1508"/>
                <a:gd name="T104" fmla="*/ 1070 w 1535"/>
                <a:gd name="T105" fmla="*/ 146 h 1508"/>
                <a:gd name="T106" fmla="*/ 1039 w 1535"/>
                <a:gd name="T107" fmla="*/ 76 h 1508"/>
                <a:gd name="T108" fmla="*/ 962 w 1535"/>
                <a:gd name="T109" fmla="*/ 100 h 1508"/>
                <a:gd name="T110" fmla="*/ 814 w 1535"/>
                <a:gd name="T111" fmla="*/ 176 h 1508"/>
                <a:gd name="T112" fmla="*/ 779 w 1535"/>
                <a:gd name="T113" fmla="*/ 79 h 1508"/>
                <a:gd name="T114" fmla="*/ 678 w 1535"/>
                <a:gd name="T115" fmla="*/ 0 h 1508"/>
                <a:gd name="T116" fmla="*/ 562 w 1535"/>
                <a:gd name="T117" fmla="*/ 33 h 1508"/>
                <a:gd name="T118" fmla="*/ 542 w 1535"/>
                <a:gd name="T119" fmla="*/ 67 h 1508"/>
                <a:gd name="T120" fmla="*/ 538 w 1535"/>
                <a:gd name="T121" fmla="*/ 109 h 150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35" h="1508">
                  <a:moveTo>
                    <a:pt x="702" y="217"/>
                  </a:moveTo>
                  <a:lnTo>
                    <a:pt x="717" y="226"/>
                  </a:lnTo>
                  <a:lnTo>
                    <a:pt x="732" y="234"/>
                  </a:lnTo>
                  <a:lnTo>
                    <a:pt x="756" y="251"/>
                  </a:lnTo>
                  <a:lnTo>
                    <a:pt x="775" y="268"/>
                  </a:lnTo>
                  <a:lnTo>
                    <a:pt x="799" y="284"/>
                  </a:lnTo>
                  <a:lnTo>
                    <a:pt x="825" y="306"/>
                  </a:lnTo>
                  <a:lnTo>
                    <a:pt x="837" y="323"/>
                  </a:lnTo>
                  <a:lnTo>
                    <a:pt x="853" y="351"/>
                  </a:lnTo>
                  <a:lnTo>
                    <a:pt x="861" y="389"/>
                  </a:lnTo>
                  <a:lnTo>
                    <a:pt x="873" y="435"/>
                  </a:lnTo>
                  <a:lnTo>
                    <a:pt x="876" y="481"/>
                  </a:lnTo>
                  <a:lnTo>
                    <a:pt x="880" y="502"/>
                  </a:lnTo>
                  <a:lnTo>
                    <a:pt x="884" y="536"/>
                  </a:lnTo>
                  <a:lnTo>
                    <a:pt x="887" y="556"/>
                  </a:lnTo>
                  <a:lnTo>
                    <a:pt x="884" y="589"/>
                  </a:lnTo>
                  <a:lnTo>
                    <a:pt x="880" y="622"/>
                  </a:lnTo>
                  <a:lnTo>
                    <a:pt x="876" y="656"/>
                  </a:lnTo>
                  <a:lnTo>
                    <a:pt x="876" y="682"/>
                  </a:lnTo>
                  <a:lnTo>
                    <a:pt x="876" y="724"/>
                  </a:lnTo>
                  <a:lnTo>
                    <a:pt x="873" y="745"/>
                  </a:lnTo>
                  <a:lnTo>
                    <a:pt x="868" y="766"/>
                  </a:lnTo>
                  <a:lnTo>
                    <a:pt x="865" y="791"/>
                  </a:lnTo>
                  <a:lnTo>
                    <a:pt x="861" y="808"/>
                  </a:lnTo>
                  <a:lnTo>
                    <a:pt x="850" y="820"/>
                  </a:lnTo>
                  <a:lnTo>
                    <a:pt x="833" y="832"/>
                  </a:lnTo>
                  <a:lnTo>
                    <a:pt x="811" y="848"/>
                  </a:lnTo>
                  <a:lnTo>
                    <a:pt x="787" y="869"/>
                  </a:lnTo>
                  <a:lnTo>
                    <a:pt x="772" y="879"/>
                  </a:lnTo>
                  <a:lnTo>
                    <a:pt x="752" y="900"/>
                  </a:lnTo>
                  <a:lnTo>
                    <a:pt x="729" y="907"/>
                  </a:lnTo>
                  <a:lnTo>
                    <a:pt x="698" y="925"/>
                  </a:lnTo>
                  <a:lnTo>
                    <a:pt x="670" y="928"/>
                  </a:lnTo>
                  <a:lnTo>
                    <a:pt x="648" y="937"/>
                  </a:lnTo>
                  <a:lnTo>
                    <a:pt x="620" y="937"/>
                  </a:lnTo>
                  <a:lnTo>
                    <a:pt x="581" y="941"/>
                  </a:lnTo>
                  <a:lnTo>
                    <a:pt x="554" y="941"/>
                  </a:lnTo>
                  <a:lnTo>
                    <a:pt x="523" y="941"/>
                  </a:lnTo>
                  <a:lnTo>
                    <a:pt x="492" y="941"/>
                  </a:lnTo>
                  <a:lnTo>
                    <a:pt x="465" y="950"/>
                  </a:lnTo>
                  <a:lnTo>
                    <a:pt x="441" y="954"/>
                  </a:lnTo>
                  <a:lnTo>
                    <a:pt x="415" y="962"/>
                  </a:lnTo>
                  <a:lnTo>
                    <a:pt x="384" y="975"/>
                  </a:lnTo>
                  <a:lnTo>
                    <a:pt x="341" y="975"/>
                  </a:lnTo>
                  <a:lnTo>
                    <a:pt x="311" y="979"/>
                  </a:lnTo>
                  <a:lnTo>
                    <a:pt x="275" y="979"/>
                  </a:lnTo>
                  <a:lnTo>
                    <a:pt x="252" y="975"/>
                  </a:lnTo>
                  <a:lnTo>
                    <a:pt x="225" y="983"/>
                  </a:lnTo>
                  <a:lnTo>
                    <a:pt x="202" y="992"/>
                  </a:lnTo>
                  <a:lnTo>
                    <a:pt x="166" y="1000"/>
                  </a:lnTo>
                  <a:lnTo>
                    <a:pt x="139" y="1004"/>
                  </a:lnTo>
                  <a:lnTo>
                    <a:pt x="104" y="1008"/>
                  </a:lnTo>
                  <a:lnTo>
                    <a:pt x="81" y="1013"/>
                  </a:lnTo>
                  <a:lnTo>
                    <a:pt x="54" y="1025"/>
                  </a:lnTo>
                  <a:lnTo>
                    <a:pt x="0" y="1050"/>
                  </a:lnTo>
                  <a:lnTo>
                    <a:pt x="66" y="1025"/>
                  </a:lnTo>
                  <a:lnTo>
                    <a:pt x="81" y="1025"/>
                  </a:lnTo>
                  <a:lnTo>
                    <a:pt x="69" y="1033"/>
                  </a:lnTo>
                  <a:lnTo>
                    <a:pt x="58" y="1062"/>
                  </a:lnTo>
                  <a:lnTo>
                    <a:pt x="73" y="1041"/>
                  </a:lnTo>
                  <a:lnTo>
                    <a:pt x="88" y="1029"/>
                  </a:lnTo>
                  <a:lnTo>
                    <a:pt x="104" y="1021"/>
                  </a:lnTo>
                  <a:lnTo>
                    <a:pt x="131" y="1016"/>
                  </a:lnTo>
                  <a:lnTo>
                    <a:pt x="155" y="1013"/>
                  </a:lnTo>
                  <a:lnTo>
                    <a:pt x="174" y="1013"/>
                  </a:lnTo>
                  <a:lnTo>
                    <a:pt x="190" y="1008"/>
                  </a:lnTo>
                  <a:lnTo>
                    <a:pt x="225" y="1000"/>
                  </a:lnTo>
                  <a:lnTo>
                    <a:pt x="213" y="1013"/>
                  </a:lnTo>
                  <a:lnTo>
                    <a:pt x="202" y="1021"/>
                  </a:lnTo>
                  <a:lnTo>
                    <a:pt x="178" y="1029"/>
                  </a:lnTo>
                  <a:lnTo>
                    <a:pt x="163" y="1037"/>
                  </a:lnTo>
                  <a:lnTo>
                    <a:pt x="147" y="1046"/>
                  </a:lnTo>
                  <a:lnTo>
                    <a:pt x="127" y="1054"/>
                  </a:lnTo>
                  <a:lnTo>
                    <a:pt x="109" y="1059"/>
                  </a:lnTo>
                  <a:lnTo>
                    <a:pt x="92" y="1062"/>
                  </a:lnTo>
                  <a:lnTo>
                    <a:pt x="66" y="1080"/>
                  </a:lnTo>
                  <a:lnTo>
                    <a:pt x="45" y="1092"/>
                  </a:lnTo>
                  <a:lnTo>
                    <a:pt x="15" y="1121"/>
                  </a:lnTo>
                  <a:lnTo>
                    <a:pt x="42" y="1101"/>
                  </a:lnTo>
                  <a:lnTo>
                    <a:pt x="42" y="1117"/>
                  </a:lnTo>
                  <a:lnTo>
                    <a:pt x="42" y="1142"/>
                  </a:lnTo>
                  <a:lnTo>
                    <a:pt x="42" y="1117"/>
                  </a:lnTo>
                  <a:lnTo>
                    <a:pt x="54" y="1096"/>
                  </a:lnTo>
                  <a:lnTo>
                    <a:pt x="66" y="1087"/>
                  </a:lnTo>
                  <a:lnTo>
                    <a:pt x="81" y="1080"/>
                  </a:lnTo>
                  <a:lnTo>
                    <a:pt x="101" y="1070"/>
                  </a:lnTo>
                  <a:lnTo>
                    <a:pt x="124" y="1070"/>
                  </a:lnTo>
                  <a:lnTo>
                    <a:pt x="139" y="1070"/>
                  </a:lnTo>
                  <a:lnTo>
                    <a:pt x="131" y="1087"/>
                  </a:lnTo>
                  <a:lnTo>
                    <a:pt x="131" y="1113"/>
                  </a:lnTo>
                  <a:lnTo>
                    <a:pt x="135" y="1142"/>
                  </a:lnTo>
                  <a:lnTo>
                    <a:pt x="139" y="1117"/>
                  </a:lnTo>
                  <a:lnTo>
                    <a:pt x="143" y="1096"/>
                  </a:lnTo>
                  <a:lnTo>
                    <a:pt x="143" y="1080"/>
                  </a:lnTo>
                  <a:lnTo>
                    <a:pt x="155" y="1067"/>
                  </a:lnTo>
                  <a:lnTo>
                    <a:pt x="170" y="1062"/>
                  </a:lnTo>
                  <a:lnTo>
                    <a:pt x="174" y="1070"/>
                  </a:lnTo>
                  <a:lnTo>
                    <a:pt x="178" y="1083"/>
                  </a:lnTo>
                  <a:lnTo>
                    <a:pt x="182" y="1062"/>
                  </a:lnTo>
                  <a:lnTo>
                    <a:pt x="185" y="1050"/>
                  </a:lnTo>
                  <a:lnTo>
                    <a:pt x="202" y="1041"/>
                  </a:lnTo>
                  <a:lnTo>
                    <a:pt x="220" y="1029"/>
                  </a:lnTo>
                  <a:lnTo>
                    <a:pt x="232" y="1021"/>
                  </a:lnTo>
                  <a:lnTo>
                    <a:pt x="228" y="1041"/>
                  </a:lnTo>
                  <a:lnTo>
                    <a:pt x="228" y="1059"/>
                  </a:lnTo>
                  <a:lnTo>
                    <a:pt x="232" y="1041"/>
                  </a:lnTo>
                  <a:lnTo>
                    <a:pt x="240" y="1029"/>
                  </a:lnTo>
                  <a:lnTo>
                    <a:pt x="248" y="1016"/>
                  </a:lnTo>
                  <a:lnTo>
                    <a:pt x="263" y="1008"/>
                  </a:lnTo>
                  <a:lnTo>
                    <a:pt x="275" y="1004"/>
                  </a:lnTo>
                  <a:lnTo>
                    <a:pt x="314" y="1004"/>
                  </a:lnTo>
                  <a:lnTo>
                    <a:pt x="298" y="1016"/>
                  </a:lnTo>
                  <a:lnTo>
                    <a:pt x="283" y="1041"/>
                  </a:lnTo>
                  <a:lnTo>
                    <a:pt x="303" y="1021"/>
                  </a:lnTo>
                  <a:lnTo>
                    <a:pt x="298" y="1037"/>
                  </a:lnTo>
                  <a:lnTo>
                    <a:pt x="303" y="1059"/>
                  </a:lnTo>
                  <a:lnTo>
                    <a:pt x="306" y="1033"/>
                  </a:lnTo>
                  <a:lnTo>
                    <a:pt x="314" y="1016"/>
                  </a:lnTo>
                  <a:lnTo>
                    <a:pt x="329" y="1013"/>
                  </a:lnTo>
                  <a:lnTo>
                    <a:pt x="341" y="1013"/>
                  </a:lnTo>
                  <a:lnTo>
                    <a:pt x="357" y="1021"/>
                  </a:lnTo>
                  <a:lnTo>
                    <a:pt x="360" y="1029"/>
                  </a:lnTo>
                  <a:lnTo>
                    <a:pt x="364" y="1041"/>
                  </a:lnTo>
                  <a:lnTo>
                    <a:pt x="372" y="1070"/>
                  </a:lnTo>
                  <a:lnTo>
                    <a:pt x="368" y="1062"/>
                  </a:lnTo>
                  <a:lnTo>
                    <a:pt x="372" y="1087"/>
                  </a:lnTo>
                  <a:lnTo>
                    <a:pt x="372" y="1101"/>
                  </a:lnTo>
                  <a:lnTo>
                    <a:pt x="364" y="1117"/>
                  </a:lnTo>
                  <a:lnTo>
                    <a:pt x="353" y="1121"/>
                  </a:lnTo>
                  <a:lnTo>
                    <a:pt x="341" y="1125"/>
                  </a:lnTo>
                  <a:lnTo>
                    <a:pt x="306" y="1125"/>
                  </a:lnTo>
                  <a:lnTo>
                    <a:pt x="283" y="1129"/>
                  </a:lnTo>
                  <a:lnTo>
                    <a:pt x="263" y="1129"/>
                  </a:lnTo>
                  <a:lnTo>
                    <a:pt x="243" y="1134"/>
                  </a:lnTo>
                  <a:lnTo>
                    <a:pt x="213" y="1142"/>
                  </a:lnTo>
                  <a:lnTo>
                    <a:pt x="185" y="1147"/>
                  </a:lnTo>
                  <a:lnTo>
                    <a:pt x="159" y="1154"/>
                  </a:lnTo>
                  <a:lnTo>
                    <a:pt x="120" y="1175"/>
                  </a:lnTo>
                  <a:lnTo>
                    <a:pt x="155" y="1163"/>
                  </a:lnTo>
                  <a:lnTo>
                    <a:pt x="143" y="1205"/>
                  </a:lnTo>
                  <a:lnTo>
                    <a:pt x="163" y="1159"/>
                  </a:lnTo>
                  <a:lnTo>
                    <a:pt x="198" y="1154"/>
                  </a:lnTo>
                  <a:lnTo>
                    <a:pt x="220" y="1147"/>
                  </a:lnTo>
                  <a:lnTo>
                    <a:pt x="248" y="1138"/>
                  </a:lnTo>
                  <a:lnTo>
                    <a:pt x="232" y="1154"/>
                  </a:lnTo>
                  <a:lnTo>
                    <a:pt x="228" y="1175"/>
                  </a:lnTo>
                  <a:lnTo>
                    <a:pt x="240" y="1159"/>
                  </a:lnTo>
                  <a:lnTo>
                    <a:pt x="248" y="1150"/>
                  </a:lnTo>
                  <a:lnTo>
                    <a:pt x="260" y="1142"/>
                  </a:lnTo>
                  <a:lnTo>
                    <a:pt x="271" y="1147"/>
                  </a:lnTo>
                  <a:lnTo>
                    <a:pt x="298" y="1142"/>
                  </a:lnTo>
                  <a:lnTo>
                    <a:pt x="329" y="1138"/>
                  </a:lnTo>
                  <a:lnTo>
                    <a:pt x="337" y="1147"/>
                  </a:lnTo>
                  <a:lnTo>
                    <a:pt x="325" y="1159"/>
                  </a:lnTo>
                  <a:lnTo>
                    <a:pt x="314" y="1171"/>
                  </a:lnTo>
                  <a:lnTo>
                    <a:pt x="294" y="1180"/>
                  </a:lnTo>
                  <a:lnTo>
                    <a:pt x="279" y="1196"/>
                  </a:lnTo>
                  <a:lnTo>
                    <a:pt x="256" y="1209"/>
                  </a:lnTo>
                  <a:lnTo>
                    <a:pt x="232" y="1226"/>
                  </a:lnTo>
                  <a:lnTo>
                    <a:pt x="209" y="1242"/>
                  </a:lnTo>
                  <a:lnTo>
                    <a:pt x="193" y="1259"/>
                  </a:lnTo>
                  <a:lnTo>
                    <a:pt x="159" y="1293"/>
                  </a:lnTo>
                  <a:lnTo>
                    <a:pt x="198" y="1263"/>
                  </a:lnTo>
                  <a:lnTo>
                    <a:pt x="190" y="1297"/>
                  </a:lnTo>
                  <a:lnTo>
                    <a:pt x="206" y="1259"/>
                  </a:lnTo>
                  <a:lnTo>
                    <a:pt x="225" y="1234"/>
                  </a:lnTo>
                  <a:lnTo>
                    <a:pt x="256" y="1217"/>
                  </a:lnTo>
                  <a:lnTo>
                    <a:pt x="283" y="1205"/>
                  </a:lnTo>
                  <a:lnTo>
                    <a:pt x="298" y="1196"/>
                  </a:lnTo>
                  <a:lnTo>
                    <a:pt x="298" y="1213"/>
                  </a:lnTo>
                  <a:lnTo>
                    <a:pt x="298" y="1234"/>
                  </a:lnTo>
                  <a:lnTo>
                    <a:pt x="294" y="1251"/>
                  </a:lnTo>
                  <a:lnTo>
                    <a:pt x="306" y="1309"/>
                  </a:lnTo>
                  <a:lnTo>
                    <a:pt x="303" y="1263"/>
                  </a:lnTo>
                  <a:lnTo>
                    <a:pt x="318" y="1309"/>
                  </a:lnTo>
                  <a:lnTo>
                    <a:pt x="306" y="1238"/>
                  </a:lnTo>
                  <a:lnTo>
                    <a:pt x="311" y="1217"/>
                  </a:lnTo>
                  <a:lnTo>
                    <a:pt x="318" y="1196"/>
                  </a:lnTo>
                  <a:lnTo>
                    <a:pt x="325" y="1175"/>
                  </a:lnTo>
                  <a:lnTo>
                    <a:pt x="344" y="1163"/>
                  </a:lnTo>
                  <a:lnTo>
                    <a:pt x="360" y="1147"/>
                  </a:lnTo>
                  <a:lnTo>
                    <a:pt x="360" y="1159"/>
                  </a:lnTo>
                  <a:lnTo>
                    <a:pt x="364" y="1175"/>
                  </a:lnTo>
                  <a:lnTo>
                    <a:pt x="364" y="1154"/>
                  </a:lnTo>
                  <a:lnTo>
                    <a:pt x="368" y="1134"/>
                  </a:lnTo>
                  <a:lnTo>
                    <a:pt x="380" y="1125"/>
                  </a:lnTo>
                  <a:lnTo>
                    <a:pt x="380" y="1138"/>
                  </a:lnTo>
                  <a:lnTo>
                    <a:pt x="384" y="1163"/>
                  </a:lnTo>
                  <a:lnTo>
                    <a:pt x="387" y="1129"/>
                  </a:lnTo>
                  <a:lnTo>
                    <a:pt x="395" y="1117"/>
                  </a:lnTo>
                  <a:lnTo>
                    <a:pt x="391" y="1101"/>
                  </a:lnTo>
                  <a:lnTo>
                    <a:pt x="391" y="1087"/>
                  </a:lnTo>
                  <a:lnTo>
                    <a:pt x="391" y="1070"/>
                  </a:lnTo>
                  <a:lnTo>
                    <a:pt x="387" y="1054"/>
                  </a:lnTo>
                  <a:lnTo>
                    <a:pt x="387" y="1033"/>
                  </a:lnTo>
                  <a:lnTo>
                    <a:pt x="380" y="1013"/>
                  </a:lnTo>
                  <a:lnTo>
                    <a:pt x="403" y="1004"/>
                  </a:lnTo>
                  <a:lnTo>
                    <a:pt x="441" y="1000"/>
                  </a:lnTo>
                  <a:lnTo>
                    <a:pt x="461" y="995"/>
                  </a:lnTo>
                  <a:lnTo>
                    <a:pt x="473" y="992"/>
                  </a:lnTo>
                  <a:lnTo>
                    <a:pt x="484" y="992"/>
                  </a:lnTo>
                  <a:lnTo>
                    <a:pt x="484" y="995"/>
                  </a:lnTo>
                  <a:lnTo>
                    <a:pt x="484" y="1008"/>
                  </a:lnTo>
                  <a:lnTo>
                    <a:pt x="476" y="1021"/>
                  </a:lnTo>
                  <a:lnTo>
                    <a:pt x="469" y="1029"/>
                  </a:lnTo>
                  <a:lnTo>
                    <a:pt x="461" y="1041"/>
                  </a:lnTo>
                  <a:lnTo>
                    <a:pt x="453" y="1050"/>
                  </a:lnTo>
                  <a:lnTo>
                    <a:pt x="450" y="1067"/>
                  </a:lnTo>
                  <a:lnTo>
                    <a:pt x="445" y="1075"/>
                  </a:lnTo>
                  <a:lnTo>
                    <a:pt x="433" y="1075"/>
                  </a:lnTo>
                  <a:lnTo>
                    <a:pt x="423" y="1087"/>
                  </a:lnTo>
                  <a:lnTo>
                    <a:pt x="433" y="1083"/>
                  </a:lnTo>
                  <a:lnTo>
                    <a:pt x="441" y="1083"/>
                  </a:lnTo>
                  <a:lnTo>
                    <a:pt x="433" y="1092"/>
                  </a:lnTo>
                  <a:lnTo>
                    <a:pt x="430" y="1101"/>
                  </a:lnTo>
                  <a:lnTo>
                    <a:pt x="426" y="1121"/>
                  </a:lnTo>
                  <a:lnTo>
                    <a:pt x="437" y="1096"/>
                  </a:lnTo>
                  <a:lnTo>
                    <a:pt x="441" y="1096"/>
                  </a:lnTo>
                  <a:lnTo>
                    <a:pt x="450" y="1087"/>
                  </a:lnTo>
                  <a:lnTo>
                    <a:pt x="453" y="1080"/>
                  </a:lnTo>
                  <a:lnTo>
                    <a:pt x="458" y="1070"/>
                  </a:lnTo>
                  <a:lnTo>
                    <a:pt x="461" y="1067"/>
                  </a:lnTo>
                  <a:lnTo>
                    <a:pt x="461" y="1075"/>
                  </a:lnTo>
                  <a:lnTo>
                    <a:pt x="465" y="1083"/>
                  </a:lnTo>
                  <a:lnTo>
                    <a:pt x="469" y="1101"/>
                  </a:lnTo>
                  <a:lnTo>
                    <a:pt x="465" y="1080"/>
                  </a:lnTo>
                  <a:lnTo>
                    <a:pt x="465" y="1062"/>
                  </a:lnTo>
                  <a:lnTo>
                    <a:pt x="465" y="1054"/>
                  </a:lnTo>
                  <a:lnTo>
                    <a:pt x="469" y="1046"/>
                  </a:lnTo>
                  <a:lnTo>
                    <a:pt x="476" y="1041"/>
                  </a:lnTo>
                  <a:lnTo>
                    <a:pt x="484" y="1041"/>
                  </a:lnTo>
                  <a:lnTo>
                    <a:pt x="488" y="1041"/>
                  </a:lnTo>
                  <a:lnTo>
                    <a:pt x="492" y="1050"/>
                  </a:lnTo>
                  <a:lnTo>
                    <a:pt x="492" y="1062"/>
                  </a:lnTo>
                  <a:lnTo>
                    <a:pt x="492" y="1075"/>
                  </a:lnTo>
                  <a:lnTo>
                    <a:pt x="496" y="1059"/>
                  </a:lnTo>
                  <a:lnTo>
                    <a:pt x="496" y="1050"/>
                  </a:lnTo>
                  <a:lnTo>
                    <a:pt x="496" y="1037"/>
                  </a:lnTo>
                  <a:lnTo>
                    <a:pt x="496" y="1025"/>
                  </a:lnTo>
                  <a:lnTo>
                    <a:pt x="504" y="1016"/>
                  </a:lnTo>
                  <a:lnTo>
                    <a:pt x="512" y="1008"/>
                  </a:lnTo>
                  <a:lnTo>
                    <a:pt x="515" y="1004"/>
                  </a:lnTo>
                  <a:lnTo>
                    <a:pt x="523" y="1000"/>
                  </a:lnTo>
                  <a:lnTo>
                    <a:pt x="531" y="995"/>
                  </a:lnTo>
                  <a:lnTo>
                    <a:pt x="538" y="992"/>
                  </a:lnTo>
                  <a:lnTo>
                    <a:pt x="547" y="992"/>
                  </a:lnTo>
                  <a:lnTo>
                    <a:pt x="558" y="995"/>
                  </a:lnTo>
                  <a:lnTo>
                    <a:pt x="574" y="1000"/>
                  </a:lnTo>
                  <a:lnTo>
                    <a:pt x="585" y="1000"/>
                  </a:lnTo>
                  <a:lnTo>
                    <a:pt x="601" y="1000"/>
                  </a:lnTo>
                  <a:lnTo>
                    <a:pt x="613" y="995"/>
                  </a:lnTo>
                  <a:lnTo>
                    <a:pt x="627" y="995"/>
                  </a:lnTo>
                  <a:lnTo>
                    <a:pt x="648" y="995"/>
                  </a:lnTo>
                  <a:lnTo>
                    <a:pt x="635" y="1000"/>
                  </a:lnTo>
                  <a:lnTo>
                    <a:pt x="624" y="1008"/>
                  </a:lnTo>
                  <a:lnTo>
                    <a:pt x="605" y="1021"/>
                  </a:lnTo>
                  <a:lnTo>
                    <a:pt x="624" y="1013"/>
                  </a:lnTo>
                  <a:lnTo>
                    <a:pt x="635" y="1004"/>
                  </a:lnTo>
                  <a:lnTo>
                    <a:pt x="648" y="1000"/>
                  </a:lnTo>
                  <a:lnTo>
                    <a:pt x="659" y="1000"/>
                  </a:lnTo>
                  <a:lnTo>
                    <a:pt x="675" y="995"/>
                  </a:lnTo>
                  <a:lnTo>
                    <a:pt x="690" y="995"/>
                  </a:lnTo>
                  <a:lnTo>
                    <a:pt x="698" y="995"/>
                  </a:lnTo>
                  <a:lnTo>
                    <a:pt x="706" y="1000"/>
                  </a:lnTo>
                  <a:lnTo>
                    <a:pt x="710" y="1004"/>
                  </a:lnTo>
                  <a:lnTo>
                    <a:pt x="706" y="1013"/>
                  </a:lnTo>
                  <a:lnTo>
                    <a:pt x="698" y="1021"/>
                  </a:lnTo>
                  <a:lnTo>
                    <a:pt x="690" y="1029"/>
                  </a:lnTo>
                  <a:lnTo>
                    <a:pt x="683" y="1025"/>
                  </a:lnTo>
                  <a:lnTo>
                    <a:pt x="675" y="1029"/>
                  </a:lnTo>
                  <a:lnTo>
                    <a:pt x="667" y="1029"/>
                  </a:lnTo>
                  <a:lnTo>
                    <a:pt x="656" y="1029"/>
                  </a:lnTo>
                  <a:lnTo>
                    <a:pt x="640" y="1037"/>
                  </a:lnTo>
                  <a:lnTo>
                    <a:pt x="627" y="1041"/>
                  </a:lnTo>
                  <a:lnTo>
                    <a:pt x="617" y="1050"/>
                  </a:lnTo>
                  <a:lnTo>
                    <a:pt x="635" y="1041"/>
                  </a:lnTo>
                  <a:lnTo>
                    <a:pt x="643" y="1037"/>
                  </a:lnTo>
                  <a:lnTo>
                    <a:pt x="652" y="1037"/>
                  </a:lnTo>
                  <a:lnTo>
                    <a:pt x="659" y="1033"/>
                  </a:lnTo>
                  <a:lnTo>
                    <a:pt x="670" y="1033"/>
                  </a:lnTo>
                  <a:lnTo>
                    <a:pt x="678" y="1037"/>
                  </a:lnTo>
                  <a:lnTo>
                    <a:pt x="678" y="1041"/>
                  </a:lnTo>
                  <a:lnTo>
                    <a:pt x="670" y="1059"/>
                  </a:lnTo>
                  <a:lnTo>
                    <a:pt x="663" y="1070"/>
                  </a:lnTo>
                  <a:lnTo>
                    <a:pt x="663" y="1080"/>
                  </a:lnTo>
                  <a:lnTo>
                    <a:pt x="656" y="1087"/>
                  </a:lnTo>
                  <a:lnTo>
                    <a:pt x="640" y="1092"/>
                  </a:lnTo>
                  <a:lnTo>
                    <a:pt x="624" y="1101"/>
                  </a:lnTo>
                  <a:lnTo>
                    <a:pt x="617" y="1101"/>
                  </a:lnTo>
                  <a:lnTo>
                    <a:pt x="609" y="1103"/>
                  </a:lnTo>
                  <a:lnTo>
                    <a:pt x="601" y="1103"/>
                  </a:lnTo>
                  <a:lnTo>
                    <a:pt x="589" y="1113"/>
                  </a:lnTo>
                  <a:lnTo>
                    <a:pt x="578" y="1121"/>
                  </a:lnTo>
                  <a:lnTo>
                    <a:pt x="570" y="1129"/>
                  </a:lnTo>
                  <a:lnTo>
                    <a:pt x="566" y="1138"/>
                  </a:lnTo>
                  <a:lnTo>
                    <a:pt x="558" y="1147"/>
                  </a:lnTo>
                  <a:lnTo>
                    <a:pt x="551" y="1159"/>
                  </a:lnTo>
                  <a:lnTo>
                    <a:pt x="547" y="1180"/>
                  </a:lnTo>
                  <a:lnTo>
                    <a:pt x="554" y="1163"/>
                  </a:lnTo>
                  <a:lnTo>
                    <a:pt x="562" y="1150"/>
                  </a:lnTo>
                  <a:lnTo>
                    <a:pt x="570" y="1147"/>
                  </a:lnTo>
                  <a:lnTo>
                    <a:pt x="578" y="1134"/>
                  </a:lnTo>
                  <a:lnTo>
                    <a:pt x="585" y="1125"/>
                  </a:lnTo>
                  <a:lnTo>
                    <a:pt x="592" y="1117"/>
                  </a:lnTo>
                  <a:lnTo>
                    <a:pt x="601" y="1113"/>
                  </a:lnTo>
                  <a:lnTo>
                    <a:pt x="609" y="1113"/>
                  </a:lnTo>
                  <a:lnTo>
                    <a:pt x="605" y="1129"/>
                  </a:lnTo>
                  <a:lnTo>
                    <a:pt x="601" y="1142"/>
                  </a:lnTo>
                  <a:lnTo>
                    <a:pt x="605" y="1159"/>
                  </a:lnTo>
                  <a:lnTo>
                    <a:pt x="605" y="1142"/>
                  </a:lnTo>
                  <a:lnTo>
                    <a:pt x="609" y="1129"/>
                  </a:lnTo>
                  <a:lnTo>
                    <a:pt x="613" y="1117"/>
                  </a:lnTo>
                  <a:lnTo>
                    <a:pt x="613" y="1108"/>
                  </a:lnTo>
                  <a:lnTo>
                    <a:pt x="620" y="1108"/>
                  </a:lnTo>
                  <a:lnTo>
                    <a:pt x="635" y="1103"/>
                  </a:lnTo>
                  <a:lnTo>
                    <a:pt x="648" y="1103"/>
                  </a:lnTo>
                  <a:lnTo>
                    <a:pt x="652" y="1117"/>
                  </a:lnTo>
                  <a:lnTo>
                    <a:pt x="656" y="1134"/>
                  </a:lnTo>
                  <a:lnTo>
                    <a:pt x="656" y="1150"/>
                  </a:lnTo>
                  <a:lnTo>
                    <a:pt x="656" y="1159"/>
                  </a:lnTo>
                  <a:lnTo>
                    <a:pt x="652" y="1167"/>
                  </a:lnTo>
                  <a:lnTo>
                    <a:pt x="648" y="1171"/>
                  </a:lnTo>
                  <a:lnTo>
                    <a:pt x="640" y="1180"/>
                  </a:lnTo>
                  <a:lnTo>
                    <a:pt x="632" y="1188"/>
                  </a:lnTo>
                  <a:lnTo>
                    <a:pt x="620" y="1196"/>
                  </a:lnTo>
                  <a:lnTo>
                    <a:pt x="617" y="1201"/>
                  </a:lnTo>
                  <a:lnTo>
                    <a:pt x="609" y="1205"/>
                  </a:lnTo>
                  <a:lnTo>
                    <a:pt x="592" y="1221"/>
                  </a:lnTo>
                  <a:lnTo>
                    <a:pt x="581" y="1251"/>
                  </a:lnTo>
                  <a:lnTo>
                    <a:pt x="597" y="1221"/>
                  </a:lnTo>
                  <a:lnTo>
                    <a:pt x="613" y="1213"/>
                  </a:lnTo>
                  <a:lnTo>
                    <a:pt x="624" y="1205"/>
                  </a:lnTo>
                  <a:lnTo>
                    <a:pt x="627" y="1217"/>
                  </a:lnTo>
                  <a:lnTo>
                    <a:pt x="640" y="1234"/>
                  </a:lnTo>
                  <a:lnTo>
                    <a:pt x="632" y="1217"/>
                  </a:lnTo>
                  <a:lnTo>
                    <a:pt x="632" y="1201"/>
                  </a:lnTo>
                  <a:lnTo>
                    <a:pt x="635" y="1192"/>
                  </a:lnTo>
                  <a:lnTo>
                    <a:pt x="648" y="1188"/>
                  </a:lnTo>
                  <a:lnTo>
                    <a:pt x="656" y="1180"/>
                  </a:lnTo>
                  <a:lnTo>
                    <a:pt x="663" y="1175"/>
                  </a:lnTo>
                  <a:lnTo>
                    <a:pt x="667" y="1171"/>
                  </a:lnTo>
                  <a:lnTo>
                    <a:pt x="667" y="1159"/>
                  </a:lnTo>
                  <a:lnTo>
                    <a:pt x="667" y="1147"/>
                  </a:lnTo>
                  <a:lnTo>
                    <a:pt x="667" y="1134"/>
                  </a:lnTo>
                  <a:lnTo>
                    <a:pt x="667" y="1125"/>
                  </a:lnTo>
                  <a:lnTo>
                    <a:pt x="667" y="1117"/>
                  </a:lnTo>
                  <a:lnTo>
                    <a:pt x="670" y="1103"/>
                  </a:lnTo>
                  <a:lnTo>
                    <a:pt x="678" y="1096"/>
                  </a:lnTo>
                  <a:lnTo>
                    <a:pt x="683" y="1108"/>
                  </a:lnTo>
                  <a:lnTo>
                    <a:pt x="686" y="1117"/>
                  </a:lnTo>
                  <a:lnTo>
                    <a:pt x="690" y="1125"/>
                  </a:lnTo>
                  <a:lnTo>
                    <a:pt x="698" y="1129"/>
                  </a:lnTo>
                  <a:lnTo>
                    <a:pt x="706" y="1134"/>
                  </a:lnTo>
                  <a:lnTo>
                    <a:pt x="713" y="1138"/>
                  </a:lnTo>
                  <a:lnTo>
                    <a:pt x="717" y="1147"/>
                  </a:lnTo>
                  <a:lnTo>
                    <a:pt x="713" y="1163"/>
                  </a:lnTo>
                  <a:lnTo>
                    <a:pt x="721" y="1147"/>
                  </a:lnTo>
                  <a:lnTo>
                    <a:pt x="721" y="1138"/>
                  </a:lnTo>
                  <a:lnTo>
                    <a:pt x="729" y="1147"/>
                  </a:lnTo>
                  <a:lnTo>
                    <a:pt x="736" y="1147"/>
                  </a:lnTo>
                  <a:lnTo>
                    <a:pt x="752" y="1142"/>
                  </a:lnTo>
                  <a:lnTo>
                    <a:pt x="736" y="1142"/>
                  </a:lnTo>
                  <a:lnTo>
                    <a:pt x="729" y="1138"/>
                  </a:lnTo>
                  <a:lnTo>
                    <a:pt x="725" y="1134"/>
                  </a:lnTo>
                  <a:lnTo>
                    <a:pt x="717" y="1129"/>
                  </a:lnTo>
                  <a:lnTo>
                    <a:pt x="710" y="1125"/>
                  </a:lnTo>
                  <a:lnTo>
                    <a:pt x="702" y="1125"/>
                  </a:lnTo>
                  <a:lnTo>
                    <a:pt x="693" y="1121"/>
                  </a:lnTo>
                  <a:lnTo>
                    <a:pt x="690" y="1113"/>
                  </a:lnTo>
                  <a:lnTo>
                    <a:pt x="686" y="1101"/>
                  </a:lnTo>
                  <a:lnTo>
                    <a:pt x="686" y="1087"/>
                  </a:lnTo>
                  <a:lnTo>
                    <a:pt x="683" y="1080"/>
                  </a:lnTo>
                  <a:lnTo>
                    <a:pt x="690" y="1062"/>
                  </a:lnTo>
                  <a:lnTo>
                    <a:pt x="698" y="1050"/>
                  </a:lnTo>
                  <a:lnTo>
                    <a:pt x="706" y="1041"/>
                  </a:lnTo>
                  <a:lnTo>
                    <a:pt x="717" y="1033"/>
                  </a:lnTo>
                  <a:lnTo>
                    <a:pt x="725" y="1029"/>
                  </a:lnTo>
                  <a:lnTo>
                    <a:pt x="732" y="1021"/>
                  </a:lnTo>
                  <a:lnTo>
                    <a:pt x="740" y="1016"/>
                  </a:lnTo>
                  <a:lnTo>
                    <a:pt x="744" y="1013"/>
                  </a:lnTo>
                  <a:lnTo>
                    <a:pt x="752" y="1004"/>
                  </a:lnTo>
                  <a:lnTo>
                    <a:pt x="764" y="995"/>
                  </a:lnTo>
                  <a:lnTo>
                    <a:pt x="791" y="995"/>
                  </a:lnTo>
                  <a:lnTo>
                    <a:pt x="811" y="995"/>
                  </a:lnTo>
                  <a:lnTo>
                    <a:pt x="830" y="995"/>
                  </a:lnTo>
                  <a:lnTo>
                    <a:pt x="850" y="992"/>
                  </a:lnTo>
                  <a:lnTo>
                    <a:pt x="865" y="983"/>
                  </a:lnTo>
                  <a:lnTo>
                    <a:pt x="861" y="1004"/>
                  </a:lnTo>
                  <a:lnTo>
                    <a:pt x="857" y="1021"/>
                  </a:lnTo>
                  <a:lnTo>
                    <a:pt x="857" y="1041"/>
                  </a:lnTo>
                  <a:lnTo>
                    <a:pt x="861" y="1062"/>
                  </a:lnTo>
                  <a:lnTo>
                    <a:pt x="873" y="1075"/>
                  </a:lnTo>
                  <a:lnTo>
                    <a:pt x="884" y="1083"/>
                  </a:lnTo>
                  <a:lnTo>
                    <a:pt x="887" y="1101"/>
                  </a:lnTo>
                  <a:lnTo>
                    <a:pt x="876" y="1117"/>
                  </a:lnTo>
                  <a:lnTo>
                    <a:pt x="865" y="1134"/>
                  </a:lnTo>
                  <a:lnTo>
                    <a:pt x="857" y="1142"/>
                  </a:lnTo>
                  <a:lnTo>
                    <a:pt x="850" y="1167"/>
                  </a:lnTo>
                  <a:lnTo>
                    <a:pt x="841" y="1188"/>
                  </a:lnTo>
                  <a:lnTo>
                    <a:pt x="833" y="1226"/>
                  </a:lnTo>
                  <a:lnTo>
                    <a:pt x="830" y="1251"/>
                  </a:lnTo>
                  <a:lnTo>
                    <a:pt x="814" y="1318"/>
                  </a:lnTo>
                  <a:lnTo>
                    <a:pt x="841" y="1238"/>
                  </a:lnTo>
                  <a:lnTo>
                    <a:pt x="845" y="1259"/>
                  </a:lnTo>
                  <a:lnTo>
                    <a:pt x="857" y="1284"/>
                  </a:lnTo>
                  <a:lnTo>
                    <a:pt x="845" y="1251"/>
                  </a:lnTo>
                  <a:lnTo>
                    <a:pt x="845" y="1217"/>
                  </a:lnTo>
                  <a:lnTo>
                    <a:pt x="853" y="1196"/>
                  </a:lnTo>
                  <a:lnTo>
                    <a:pt x="865" y="1167"/>
                  </a:lnTo>
                  <a:lnTo>
                    <a:pt x="876" y="1150"/>
                  </a:lnTo>
                  <a:lnTo>
                    <a:pt x="891" y="1134"/>
                  </a:lnTo>
                  <a:lnTo>
                    <a:pt x="911" y="1134"/>
                  </a:lnTo>
                  <a:lnTo>
                    <a:pt x="923" y="1147"/>
                  </a:lnTo>
                  <a:lnTo>
                    <a:pt x="938" y="1175"/>
                  </a:lnTo>
                  <a:lnTo>
                    <a:pt x="951" y="1192"/>
                  </a:lnTo>
                  <a:lnTo>
                    <a:pt x="954" y="1213"/>
                  </a:lnTo>
                  <a:lnTo>
                    <a:pt x="958" y="1242"/>
                  </a:lnTo>
                  <a:lnTo>
                    <a:pt x="951" y="1297"/>
                  </a:lnTo>
                  <a:lnTo>
                    <a:pt x="966" y="1259"/>
                  </a:lnTo>
                  <a:lnTo>
                    <a:pt x="969" y="1230"/>
                  </a:lnTo>
                  <a:lnTo>
                    <a:pt x="981" y="1251"/>
                  </a:lnTo>
                  <a:lnTo>
                    <a:pt x="1001" y="1318"/>
                  </a:lnTo>
                  <a:lnTo>
                    <a:pt x="989" y="1259"/>
                  </a:lnTo>
                  <a:lnTo>
                    <a:pt x="977" y="1226"/>
                  </a:lnTo>
                  <a:lnTo>
                    <a:pt x="973" y="1209"/>
                  </a:lnTo>
                  <a:lnTo>
                    <a:pt x="969" y="1192"/>
                  </a:lnTo>
                  <a:lnTo>
                    <a:pt x="966" y="1167"/>
                  </a:lnTo>
                  <a:lnTo>
                    <a:pt x="985" y="1192"/>
                  </a:lnTo>
                  <a:lnTo>
                    <a:pt x="989" y="1226"/>
                  </a:lnTo>
                  <a:lnTo>
                    <a:pt x="992" y="1196"/>
                  </a:lnTo>
                  <a:lnTo>
                    <a:pt x="1020" y="1221"/>
                  </a:lnTo>
                  <a:lnTo>
                    <a:pt x="992" y="1184"/>
                  </a:lnTo>
                  <a:lnTo>
                    <a:pt x="981" y="1167"/>
                  </a:lnTo>
                  <a:lnTo>
                    <a:pt x="962" y="1150"/>
                  </a:lnTo>
                  <a:lnTo>
                    <a:pt x="951" y="1134"/>
                  </a:lnTo>
                  <a:lnTo>
                    <a:pt x="942" y="1113"/>
                  </a:lnTo>
                  <a:lnTo>
                    <a:pt x="938" y="1092"/>
                  </a:lnTo>
                  <a:lnTo>
                    <a:pt x="930" y="1070"/>
                  </a:lnTo>
                  <a:lnTo>
                    <a:pt x="911" y="1046"/>
                  </a:lnTo>
                  <a:lnTo>
                    <a:pt x="919" y="1059"/>
                  </a:lnTo>
                  <a:lnTo>
                    <a:pt x="911" y="1037"/>
                  </a:lnTo>
                  <a:lnTo>
                    <a:pt x="911" y="1021"/>
                  </a:lnTo>
                  <a:lnTo>
                    <a:pt x="923" y="1004"/>
                  </a:lnTo>
                  <a:lnTo>
                    <a:pt x="934" y="988"/>
                  </a:lnTo>
                  <a:lnTo>
                    <a:pt x="942" y="975"/>
                  </a:lnTo>
                  <a:lnTo>
                    <a:pt x="954" y="975"/>
                  </a:lnTo>
                  <a:lnTo>
                    <a:pt x="969" y="975"/>
                  </a:lnTo>
                  <a:lnTo>
                    <a:pt x="985" y="983"/>
                  </a:lnTo>
                  <a:lnTo>
                    <a:pt x="1005" y="995"/>
                  </a:lnTo>
                  <a:lnTo>
                    <a:pt x="1020" y="1013"/>
                  </a:lnTo>
                  <a:lnTo>
                    <a:pt x="1031" y="1037"/>
                  </a:lnTo>
                  <a:lnTo>
                    <a:pt x="1031" y="1062"/>
                  </a:lnTo>
                  <a:lnTo>
                    <a:pt x="1031" y="1080"/>
                  </a:lnTo>
                  <a:lnTo>
                    <a:pt x="1027" y="1096"/>
                  </a:lnTo>
                  <a:lnTo>
                    <a:pt x="1031" y="1117"/>
                  </a:lnTo>
                  <a:lnTo>
                    <a:pt x="1039" y="1147"/>
                  </a:lnTo>
                  <a:lnTo>
                    <a:pt x="1047" y="1167"/>
                  </a:lnTo>
                  <a:lnTo>
                    <a:pt x="1051" y="1192"/>
                  </a:lnTo>
                  <a:lnTo>
                    <a:pt x="1059" y="1217"/>
                  </a:lnTo>
                  <a:lnTo>
                    <a:pt x="1055" y="1242"/>
                  </a:lnTo>
                  <a:lnTo>
                    <a:pt x="1051" y="1267"/>
                  </a:lnTo>
                  <a:lnTo>
                    <a:pt x="1059" y="1305"/>
                  </a:lnTo>
                  <a:lnTo>
                    <a:pt x="1059" y="1259"/>
                  </a:lnTo>
                  <a:lnTo>
                    <a:pt x="1067" y="1238"/>
                  </a:lnTo>
                  <a:lnTo>
                    <a:pt x="1082" y="1247"/>
                  </a:lnTo>
                  <a:lnTo>
                    <a:pt x="1089" y="1259"/>
                  </a:lnTo>
                  <a:lnTo>
                    <a:pt x="1102" y="1272"/>
                  </a:lnTo>
                  <a:lnTo>
                    <a:pt x="1085" y="1242"/>
                  </a:lnTo>
                  <a:lnTo>
                    <a:pt x="1070" y="1226"/>
                  </a:lnTo>
                  <a:lnTo>
                    <a:pt x="1062" y="1205"/>
                  </a:lnTo>
                  <a:lnTo>
                    <a:pt x="1062" y="1184"/>
                  </a:lnTo>
                  <a:lnTo>
                    <a:pt x="1059" y="1163"/>
                  </a:lnTo>
                  <a:lnTo>
                    <a:pt x="1055" y="1138"/>
                  </a:lnTo>
                  <a:lnTo>
                    <a:pt x="1055" y="1117"/>
                  </a:lnTo>
                  <a:lnTo>
                    <a:pt x="1059" y="1096"/>
                  </a:lnTo>
                  <a:lnTo>
                    <a:pt x="1059" y="1075"/>
                  </a:lnTo>
                  <a:lnTo>
                    <a:pt x="1070" y="1067"/>
                  </a:lnTo>
                  <a:lnTo>
                    <a:pt x="1085" y="1080"/>
                  </a:lnTo>
                  <a:lnTo>
                    <a:pt x="1109" y="1083"/>
                  </a:lnTo>
                  <a:lnTo>
                    <a:pt x="1124" y="1096"/>
                  </a:lnTo>
                  <a:lnTo>
                    <a:pt x="1144" y="1117"/>
                  </a:lnTo>
                  <a:lnTo>
                    <a:pt x="1152" y="1134"/>
                  </a:lnTo>
                  <a:lnTo>
                    <a:pt x="1152" y="1159"/>
                  </a:lnTo>
                  <a:lnTo>
                    <a:pt x="1144" y="1175"/>
                  </a:lnTo>
                  <a:lnTo>
                    <a:pt x="1140" y="1205"/>
                  </a:lnTo>
                  <a:lnTo>
                    <a:pt x="1128" y="1238"/>
                  </a:lnTo>
                  <a:lnTo>
                    <a:pt x="1116" y="1252"/>
                  </a:lnTo>
                  <a:lnTo>
                    <a:pt x="1110" y="1270"/>
                  </a:lnTo>
                  <a:lnTo>
                    <a:pt x="1102" y="1274"/>
                  </a:lnTo>
                  <a:lnTo>
                    <a:pt x="1096" y="1292"/>
                  </a:lnTo>
                  <a:lnTo>
                    <a:pt x="1090" y="1314"/>
                  </a:lnTo>
                  <a:lnTo>
                    <a:pt x="1093" y="1345"/>
                  </a:lnTo>
                  <a:lnTo>
                    <a:pt x="1070" y="1482"/>
                  </a:lnTo>
                  <a:lnTo>
                    <a:pt x="1094" y="1392"/>
                  </a:lnTo>
                  <a:lnTo>
                    <a:pt x="1101" y="1421"/>
                  </a:lnTo>
                  <a:lnTo>
                    <a:pt x="1109" y="1309"/>
                  </a:lnTo>
                  <a:lnTo>
                    <a:pt x="1124" y="1376"/>
                  </a:lnTo>
                  <a:lnTo>
                    <a:pt x="1122" y="1424"/>
                  </a:lnTo>
                  <a:lnTo>
                    <a:pt x="1130" y="1396"/>
                  </a:lnTo>
                  <a:lnTo>
                    <a:pt x="1144" y="1412"/>
                  </a:lnTo>
                  <a:lnTo>
                    <a:pt x="1120" y="1326"/>
                  </a:lnTo>
                  <a:lnTo>
                    <a:pt x="1128" y="1276"/>
                  </a:lnTo>
                  <a:lnTo>
                    <a:pt x="1136" y="1251"/>
                  </a:lnTo>
                  <a:lnTo>
                    <a:pt x="1148" y="1226"/>
                  </a:lnTo>
                  <a:lnTo>
                    <a:pt x="1156" y="1201"/>
                  </a:lnTo>
                  <a:lnTo>
                    <a:pt x="1167" y="1205"/>
                  </a:lnTo>
                  <a:lnTo>
                    <a:pt x="1179" y="1226"/>
                  </a:lnTo>
                  <a:lnTo>
                    <a:pt x="1195" y="1251"/>
                  </a:lnTo>
                  <a:lnTo>
                    <a:pt x="1183" y="1238"/>
                  </a:lnTo>
                  <a:lnTo>
                    <a:pt x="1182" y="1250"/>
                  </a:lnTo>
                  <a:lnTo>
                    <a:pt x="1190" y="1268"/>
                  </a:lnTo>
                  <a:lnTo>
                    <a:pt x="1198" y="1286"/>
                  </a:lnTo>
                  <a:lnTo>
                    <a:pt x="1206" y="1322"/>
                  </a:lnTo>
                  <a:lnTo>
                    <a:pt x="1222" y="1432"/>
                  </a:lnTo>
                  <a:lnTo>
                    <a:pt x="1224" y="1342"/>
                  </a:lnTo>
                  <a:lnTo>
                    <a:pt x="1238" y="1342"/>
                  </a:lnTo>
                  <a:lnTo>
                    <a:pt x="1244" y="1370"/>
                  </a:lnTo>
                  <a:lnTo>
                    <a:pt x="1248" y="1428"/>
                  </a:lnTo>
                  <a:lnTo>
                    <a:pt x="1260" y="1508"/>
                  </a:lnTo>
                  <a:lnTo>
                    <a:pt x="1252" y="1398"/>
                  </a:lnTo>
                  <a:lnTo>
                    <a:pt x="1257" y="1334"/>
                  </a:lnTo>
                  <a:lnTo>
                    <a:pt x="1272" y="1367"/>
                  </a:lnTo>
                  <a:lnTo>
                    <a:pt x="1294" y="1388"/>
                  </a:lnTo>
                  <a:lnTo>
                    <a:pt x="1316" y="1432"/>
                  </a:lnTo>
                  <a:lnTo>
                    <a:pt x="1272" y="1334"/>
                  </a:lnTo>
                  <a:lnTo>
                    <a:pt x="1249" y="1314"/>
                  </a:lnTo>
                  <a:lnTo>
                    <a:pt x="1228" y="1298"/>
                  </a:lnTo>
                  <a:lnTo>
                    <a:pt x="1225" y="1276"/>
                  </a:lnTo>
                  <a:lnTo>
                    <a:pt x="1214" y="1255"/>
                  </a:lnTo>
                  <a:lnTo>
                    <a:pt x="1202" y="1234"/>
                  </a:lnTo>
                  <a:lnTo>
                    <a:pt x="1195" y="1217"/>
                  </a:lnTo>
                  <a:lnTo>
                    <a:pt x="1183" y="1196"/>
                  </a:lnTo>
                  <a:lnTo>
                    <a:pt x="1179" y="1180"/>
                  </a:lnTo>
                  <a:lnTo>
                    <a:pt x="1171" y="1159"/>
                  </a:lnTo>
                  <a:lnTo>
                    <a:pt x="1171" y="1142"/>
                  </a:lnTo>
                  <a:lnTo>
                    <a:pt x="1171" y="1129"/>
                  </a:lnTo>
                  <a:lnTo>
                    <a:pt x="1163" y="1108"/>
                  </a:lnTo>
                  <a:lnTo>
                    <a:pt x="1156" y="1096"/>
                  </a:lnTo>
                  <a:lnTo>
                    <a:pt x="1136" y="1080"/>
                  </a:lnTo>
                  <a:lnTo>
                    <a:pt x="1144" y="1083"/>
                  </a:lnTo>
                  <a:lnTo>
                    <a:pt x="1124" y="1067"/>
                  </a:lnTo>
                  <a:lnTo>
                    <a:pt x="1113" y="1059"/>
                  </a:lnTo>
                  <a:lnTo>
                    <a:pt x="1102" y="1046"/>
                  </a:lnTo>
                  <a:lnTo>
                    <a:pt x="1085" y="1029"/>
                  </a:lnTo>
                  <a:lnTo>
                    <a:pt x="1085" y="1008"/>
                  </a:lnTo>
                  <a:lnTo>
                    <a:pt x="1085" y="988"/>
                  </a:lnTo>
                  <a:lnTo>
                    <a:pt x="1082" y="971"/>
                  </a:lnTo>
                  <a:lnTo>
                    <a:pt x="1085" y="950"/>
                  </a:lnTo>
                  <a:lnTo>
                    <a:pt x="1089" y="937"/>
                  </a:lnTo>
                  <a:lnTo>
                    <a:pt x="1102" y="933"/>
                  </a:lnTo>
                  <a:lnTo>
                    <a:pt x="1113" y="937"/>
                  </a:lnTo>
                  <a:lnTo>
                    <a:pt x="1128" y="946"/>
                  </a:lnTo>
                  <a:lnTo>
                    <a:pt x="1152" y="958"/>
                  </a:lnTo>
                  <a:lnTo>
                    <a:pt x="1156" y="967"/>
                  </a:lnTo>
                  <a:lnTo>
                    <a:pt x="1160" y="983"/>
                  </a:lnTo>
                  <a:lnTo>
                    <a:pt x="1167" y="1004"/>
                  </a:lnTo>
                  <a:lnTo>
                    <a:pt x="1171" y="1021"/>
                  </a:lnTo>
                  <a:lnTo>
                    <a:pt x="1175" y="1033"/>
                  </a:lnTo>
                  <a:lnTo>
                    <a:pt x="1186" y="1046"/>
                  </a:lnTo>
                  <a:lnTo>
                    <a:pt x="1195" y="1070"/>
                  </a:lnTo>
                  <a:lnTo>
                    <a:pt x="1195" y="1103"/>
                  </a:lnTo>
                  <a:lnTo>
                    <a:pt x="1199" y="1142"/>
                  </a:lnTo>
                  <a:lnTo>
                    <a:pt x="1202" y="1092"/>
                  </a:lnTo>
                  <a:lnTo>
                    <a:pt x="1217" y="1117"/>
                  </a:lnTo>
                  <a:lnTo>
                    <a:pt x="1199" y="1083"/>
                  </a:lnTo>
                  <a:lnTo>
                    <a:pt x="1199" y="1059"/>
                  </a:lnTo>
                  <a:lnTo>
                    <a:pt x="1202" y="1046"/>
                  </a:lnTo>
                  <a:lnTo>
                    <a:pt x="1210" y="1054"/>
                  </a:lnTo>
                  <a:lnTo>
                    <a:pt x="1225" y="1059"/>
                  </a:lnTo>
                  <a:lnTo>
                    <a:pt x="1229" y="1070"/>
                  </a:lnTo>
                  <a:lnTo>
                    <a:pt x="1237" y="1096"/>
                  </a:lnTo>
                  <a:lnTo>
                    <a:pt x="1237" y="1129"/>
                  </a:lnTo>
                  <a:lnTo>
                    <a:pt x="1237" y="1150"/>
                  </a:lnTo>
                  <a:lnTo>
                    <a:pt x="1240" y="1175"/>
                  </a:lnTo>
                  <a:lnTo>
                    <a:pt x="1249" y="1196"/>
                  </a:lnTo>
                  <a:lnTo>
                    <a:pt x="1237" y="1209"/>
                  </a:lnTo>
                  <a:lnTo>
                    <a:pt x="1229" y="1238"/>
                  </a:lnTo>
                  <a:lnTo>
                    <a:pt x="1240" y="1217"/>
                  </a:lnTo>
                  <a:lnTo>
                    <a:pt x="1249" y="1213"/>
                  </a:lnTo>
                  <a:lnTo>
                    <a:pt x="1248" y="1220"/>
                  </a:lnTo>
                  <a:lnTo>
                    <a:pt x="1256" y="1254"/>
                  </a:lnTo>
                  <a:lnTo>
                    <a:pt x="1262" y="1266"/>
                  </a:lnTo>
                  <a:lnTo>
                    <a:pt x="1274" y="1288"/>
                  </a:lnTo>
                  <a:lnTo>
                    <a:pt x="1298" y="1348"/>
                  </a:lnTo>
                  <a:lnTo>
                    <a:pt x="1298" y="1312"/>
                  </a:lnTo>
                  <a:lnTo>
                    <a:pt x="1336" y="1374"/>
                  </a:lnTo>
                  <a:lnTo>
                    <a:pt x="1296" y="1296"/>
                  </a:lnTo>
                  <a:lnTo>
                    <a:pt x="1275" y="1242"/>
                  </a:lnTo>
                  <a:lnTo>
                    <a:pt x="1268" y="1213"/>
                  </a:lnTo>
                  <a:lnTo>
                    <a:pt x="1283" y="1217"/>
                  </a:lnTo>
                  <a:lnTo>
                    <a:pt x="1307" y="1234"/>
                  </a:lnTo>
                  <a:lnTo>
                    <a:pt x="1338" y="1263"/>
                  </a:lnTo>
                  <a:lnTo>
                    <a:pt x="1303" y="1217"/>
                  </a:lnTo>
                  <a:lnTo>
                    <a:pt x="1283" y="1205"/>
                  </a:lnTo>
                  <a:lnTo>
                    <a:pt x="1265" y="1196"/>
                  </a:lnTo>
                  <a:lnTo>
                    <a:pt x="1260" y="1184"/>
                  </a:lnTo>
                  <a:lnTo>
                    <a:pt x="1252" y="1154"/>
                  </a:lnTo>
                  <a:lnTo>
                    <a:pt x="1252" y="1117"/>
                  </a:lnTo>
                  <a:lnTo>
                    <a:pt x="1252" y="1092"/>
                  </a:lnTo>
                  <a:lnTo>
                    <a:pt x="1260" y="1070"/>
                  </a:lnTo>
                  <a:lnTo>
                    <a:pt x="1268" y="1059"/>
                  </a:lnTo>
                  <a:lnTo>
                    <a:pt x="1280" y="1059"/>
                  </a:lnTo>
                  <a:lnTo>
                    <a:pt x="1300" y="1059"/>
                  </a:lnTo>
                  <a:lnTo>
                    <a:pt x="1322" y="1062"/>
                  </a:lnTo>
                  <a:lnTo>
                    <a:pt x="1338" y="1075"/>
                  </a:lnTo>
                  <a:lnTo>
                    <a:pt x="1341" y="1101"/>
                  </a:lnTo>
                  <a:lnTo>
                    <a:pt x="1346" y="1117"/>
                  </a:lnTo>
                  <a:lnTo>
                    <a:pt x="1357" y="1134"/>
                  </a:lnTo>
                  <a:lnTo>
                    <a:pt x="1365" y="1159"/>
                  </a:lnTo>
                  <a:lnTo>
                    <a:pt x="1370" y="1258"/>
                  </a:lnTo>
                  <a:lnTo>
                    <a:pt x="1373" y="1196"/>
                  </a:lnTo>
                  <a:lnTo>
                    <a:pt x="1377" y="1163"/>
                  </a:lnTo>
                  <a:lnTo>
                    <a:pt x="1417" y="1259"/>
                  </a:lnTo>
                  <a:lnTo>
                    <a:pt x="1410" y="1402"/>
                  </a:lnTo>
                  <a:lnTo>
                    <a:pt x="1424" y="1354"/>
                  </a:lnTo>
                  <a:lnTo>
                    <a:pt x="1424" y="1282"/>
                  </a:lnTo>
                  <a:lnTo>
                    <a:pt x="1444" y="1302"/>
                  </a:lnTo>
                  <a:lnTo>
                    <a:pt x="1458" y="1312"/>
                  </a:lnTo>
                  <a:lnTo>
                    <a:pt x="1501" y="1360"/>
                  </a:lnTo>
                  <a:lnTo>
                    <a:pt x="1448" y="1273"/>
                  </a:lnTo>
                  <a:lnTo>
                    <a:pt x="1423" y="1231"/>
                  </a:lnTo>
                  <a:lnTo>
                    <a:pt x="1384" y="1167"/>
                  </a:lnTo>
                  <a:lnTo>
                    <a:pt x="1373" y="1142"/>
                  </a:lnTo>
                  <a:lnTo>
                    <a:pt x="1369" y="1134"/>
                  </a:lnTo>
                  <a:lnTo>
                    <a:pt x="1361" y="1108"/>
                  </a:lnTo>
                  <a:lnTo>
                    <a:pt x="1361" y="1092"/>
                  </a:lnTo>
                  <a:lnTo>
                    <a:pt x="1369" y="1075"/>
                  </a:lnTo>
                  <a:lnTo>
                    <a:pt x="1391" y="1075"/>
                  </a:lnTo>
                  <a:lnTo>
                    <a:pt x="1412" y="1070"/>
                  </a:lnTo>
                  <a:lnTo>
                    <a:pt x="1431" y="1083"/>
                  </a:lnTo>
                  <a:lnTo>
                    <a:pt x="1447" y="1087"/>
                  </a:lnTo>
                  <a:lnTo>
                    <a:pt x="1462" y="1103"/>
                  </a:lnTo>
                  <a:lnTo>
                    <a:pt x="1474" y="1117"/>
                  </a:lnTo>
                  <a:lnTo>
                    <a:pt x="1481" y="1147"/>
                  </a:lnTo>
                  <a:lnTo>
                    <a:pt x="1477" y="1117"/>
                  </a:lnTo>
                  <a:lnTo>
                    <a:pt x="1535" y="1154"/>
                  </a:lnTo>
                  <a:lnTo>
                    <a:pt x="1489" y="1113"/>
                  </a:lnTo>
                  <a:lnTo>
                    <a:pt x="1477" y="1096"/>
                  </a:lnTo>
                  <a:lnTo>
                    <a:pt x="1462" y="1083"/>
                  </a:lnTo>
                  <a:lnTo>
                    <a:pt x="1447" y="1070"/>
                  </a:lnTo>
                  <a:lnTo>
                    <a:pt x="1427" y="1062"/>
                  </a:lnTo>
                  <a:lnTo>
                    <a:pt x="1408" y="1059"/>
                  </a:lnTo>
                  <a:lnTo>
                    <a:pt x="1384" y="1054"/>
                  </a:lnTo>
                  <a:lnTo>
                    <a:pt x="1365" y="1050"/>
                  </a:lnTo>
                  <a:lnTo>
                    <a:pt x="1350" y="1046"/>
                  </a:lnTo>
                  <a:lnTo>
                    <a:pt x="1326" y="1041"/>
                  </a:lnTo>
                  <a:lnTo>
                    <a:pt x="1315" y="1037"/>
                  </a:lnTo>
                  <a:lnTo>
                    <a:pt x="1300" y="1029"/>
                  </a:lnTo>
                  <a:lnTo>
                    <a:pt x="1283" y="1025"/>
                  </a:lnTo>
                  <a:lnTo>
                    <a:pt x="1265" y="1021"/>
                  </a:lnTo>
                  <a:lnTo>
                    <a:pt x="1240" y="1021"/>
                  </a:lnTo>
                  <a:lnTo>
                    <a:pt x="1229" y="1013"/>
                  </a:lnTo>
                  <a:lnTo>
                    <a:pt x="1217" y="1000"/>
                  </a:lnTo>
                  <a:lnTo>
                    <a:pt x="1214" y="983"/>
                  </a:lnTo>
                  <a:lnTo>
                    <a:pt x="1210" y="971"/>
                  </a:lnTo>
                  <a:lnTo>
                    <a:pt x="1206" y="950"/>
                  </a:lnTo>
                  <a:lnTo>
                    <a:pt x="1199" y="937"/>
                  </a:lnTo>
                  <a:lnTo>
                    <a:pt x="1183" y="921"/>
                  </a:lnTo>
                  <a:lnTo>
                    <a:pt x="1167" y="907"/>
                  </a:lnTo>
                  <a:lnTo>
                    <a:pt x="1148" y="895"/>
                  </a:lnTo>
                  <a:lnTo>
                    <a:pt x="1128" y="886"/>
                  </a:lnTo>
                  <a:lnTo>
                    <a:pt x="1109" y="874"/>
                  </a:lnTo>
                  <a:lnTo>
                    <a:pt x="1085" y="857"/>
                  </a:lnTo>
                  <a:lnTo>
                    <a:pt x="1070" y="841"/>
                  </a:lnTo>
                  <a:lnTo>
                    <a:pt x="1067" y="824"/>
                  </a:lnTo>
                  <a:lnTo>
                    <a:pt x="1067" y="808"/>
                  </a:lnTo>
                  <a:lnTo>
                    <a:pt x="1067" y="791"/>
                  </a:lnTo>
                  <a:lnTo>
                    <a:pt x="1074" y="774"/>
                  </a:lnTo>
                  <a:lnTo>
                    <a:pt x="1074" y="762"/>
                  </a:lnTo>
                  <a:lnTo>
                    <a:pt x="1078" y="720"/>
                  </a:lnTo>
                  <a:lnTo>
                    <a:pt x="1078" y="673"/>
                  </a:lnTo>
                  <a:lnTo>
                    <a:pt x="1070" y="648"/>
                  </a:lnTo>
                  <a:lnTo>
                    <a:pt x="1062" y="610"/>
                  </a:lnTo>
                  <a:lnTo>
                    <a:pt x="1062" y="582"/>
                  </a:lnTo>
                  <a:lnTo>
                    <a:pt x="1062" y="552"/>
                  </a:lnTo>
                  <a:lnTo>
                    <a:pt x="1062" y="528"/>
                  </a:lnTo>
                  <a:lnTo>
                    <a:pt x="1067" y="511"/>
                  </a:lnTo>
                  <a:lnTo>
                    <a:pt x="1062" y="476"/>
                  </a:lnTo>
                  <a:lnTo>
                    <a:pt x="1062" y="443"/>
                  </a:lnTo>
                  <a:lnTo>
                    <a:pt x="1059" y="409"/>
                  </a:lnTo>
                  <a:lnTo>
                    <a:pt x="1051" y="381"/>
                  </a:lnTo>
                  <a:lnTo>
                    <a:pt x="1047" y="351"/>
                  </a:lnTo>
                  <a:lnTo>
                    <a:pt x="1047" y="330"/>
                  </a:lnTo>
                  <a:lnTo>
                    <a:pt x="1039" y="293"/>
                  </a:lnTo>
                  <a:lnTo>
                    <a:pt x="1039" y="259"/>
                  </a:lnTo>
                  <a:lnTo>
                    <a:pt x="1035" y="238"/>
                  </a:lnTo>
                  <a:lnTo>
                    <a:pt x="1042" y="209"/>
                  </a:lnTo>
                  <a:lnTo>
                    <a:pt x="1051" y="180"/>
                  </a:lnTo>
                  <a:lnTo>
                    <a:pt x="1070" y="146"/>
                  </a:lnTo>
                  <a:lnTo>
                    <a:pt x="1102" y="113"/>
                  </a:lnTo>
                  <a:lnTo>
                    <a:pt x="1120" y="96"/>
                  </a:lnTo>
                  <a:lnTo>
                    <a:pt x="1140" y="76"/>
                  </a:lnTo>
                  <a:lnTo>
                    <a:pt x="1163" y="55"/>
                  </a:lnTo>
                  <a:lnTo>
                    <a:pt x="1175" y="37"/>
                  </a:lnTo>
                  <a:lnTo>
                    <a:pt x="1202" y="21"/>
                  </a:lnTo>
                  <a:lnTo>
                    <a:pt x="1229" y="0"/>
                  </a:lnTo>
                  <a:lnTo>
                    <a:pt x="1128" y="0"/>
                  </a:lnTo>
                  <a:lnTo>
                    <a:pt x="1109" y="12"/>
                  </a:lnTo>
                  <a:lnTo>
                    <a:pt x="1093" y="25"/>
                  </a:lnTo>
                  <a:lnTo>
                    <a:pt x="1074" y="37"/>
                  </a:lnTo>
                  <a:lnTo>
                    <a:pt x="1051" y="58"/>
                  </a:lnTo>
                  <a:lnTo>
                    <a:pt x="1039" y="76"/>
                  </a:lnTo>
                  <a:lnTo>
                    <a:pt x="1020" y="92"/>
                  </a:lnTo>
                  <a:lnTo>
                    <a:pt x="1020" y="71"/>
                  </a:lnTo>
                  <a:lnTo>
                    <a:pt x="1027" y="42"/>
                  </a:lnTo>
                  <a:lnTo>
                    <a:pt x="1031" y="21"/>
                  </a:lnTo>
                  <a:lnTo>
                    <a:pt x="1042" y="0"/>
                  </a:lnTo>
                  <a:lnTo>
                    <a:pt x="1020" y="0"/>
                  </a:lnTo>
                  <a:lnTo>
                    <a:pt x="1008" y="25"/>
                  </a:lnTo>
                  <a:lnTo>
                    <a:pt x="1001" y="58"/>
                  </a:lnTo>
                  <a:lnTo>
                    <a:pt x="992" y="92"/>
                  </a:lnTo>
                  <a:lnTo>
                    <a:pt x="985" y="130"/>
                  </a:lnTo>
                  <a:lnTo>
                    <a:pt x="966" y="167"/>
                  </a:lnTo>
                  <a:lnTo>
                    <a:pt x="962" y="130"/>
                  </a:lnTo>
                  <a:lnTo>
                    <a:pt x="962" y="100"/>
                  </a:lnTo>
                  <a:lnTo>
                    <a:pt x="962" y="67"/>
                  </a:lnTo>
                  <a:lnTo>
                    <a:pt x="958" y="42"/>
                  </a:lnTo>
                  <a:lnTo>
                    <a:pt x="958" y="17"/>
                  </a:lnTo>
                  <a:lnTo>
                    <a:pt x="962" y="0"/>
                  </a:lnTo>
                  <a:lnTo>
                    <a:pt x="876" y="0"/>
                  </a:lnTo>
                  <a:lnTo>
                    <a:pt x="876" y="50"/>
                  </a:lnTo>
                  <a:lnTo>
                    <a:pt x="876" y="71"/>
                  </a:lnTo>
                  <a:lnTo>
                    <a:pt x="876" y="100"/>
                  </a:lnTo>
                  <a:lnTo>
                    <a:pt x="876" y="130"/>
                  </a:lnTo>
                  <a:lnTo>
                    <a:pt x="868" y="155"/>
                  </a:lnTo>
                  <a:lnTo>
                    <a:pt x="857" y="176"/>
                  </a:lnTo>
                  <a:lnTo>
                    <a:pt x="841" y="180"/>
                  </a:lnTo>
                  <a:lnTo>
                    <a:pt x="814" y="176"/>
                  </a:lnTo>
                  <a:lnTo>
                    <a:pt x="803" y="167"/>
                  </a:lnTo>
                  <a:lnTo>
                    <a:pt x="795" y="163"/>
                  </a:lnTo>
                  <a:lnTo>
                    <a:pt x="803" y="142"/>
                  </a:lnTo>
                  <a:lnTo>
                    <a:pt x="803" y="117"/>
                  </a:lnTo>
                  <a:lnTo>
                    <a:pt x="803" y="88"/>
                  </a:lnTo>
                  <a:lnTo>
                    <a:pt x="803" y="63"/>
                  </a:lnTo>
                  <a:lnTo>
                    <a:pt x="803" y="42"/>
                  </a:lnTo>
                  <a:lnTo>
                    <a:pt x="803" y="21"/>
                  </a:lnTo>
                  <a:lnTo>
                    <a:pt x="803" y="0"/>
                  </a:lnTo>
                  <a:lnTo>
                    <a:pt x="779" y="0"/>
                  </a:lnTo>
                  <a:lnTo>
                    <a:pt x="779" y="25"/>
                  </a:lnTo>
                  <a:lnTo>
                    <a:pt x="779" y="50"/>
                  </a:lnTo>
                  <a:lnTo>
                    <a:pt x="779" y="79"/>
                  </a:lnTo>
                  <a:lnTo>
                    <a:pt x="775" y="104"/>
                  </a:lnTo>
                  <a:lnTo>
                    <a:pt x="768" y="125"/>
                  </a:lnTo>
                  <a:lnTo>
                    <a:pt x="748" y="138"/>
                  </a:lnTo>
                  <a:lnTo>
                    <a:pt x="732" y="130"/>
                  </a:lnTo>
                  <a:lnTo>
                    <a:pt x="713" y="121"/>
                  </a:lnTo>
                  <a:lnTo>
                    <a:pt x="698" y="104"/>
                  </a:lnTo>
                  <a:lnTo>
                    <a:pt x="686" y="88"/>
                  </a:lnTo>
                  <a:lnTo>
                    <a:pt x="683" y="71"/>
                  </a:lnTo>
                  <a:lnTo>
                    <a:pt x="686" y="58"/>
                  </a:lnTo>
                  <a:lnTo>
                    <a:pt x="683" y="42"/>
                  </a:lnTo>
                  <a:lnTo>
                    <a:pt x="683" y="30"/>
                  </a:lnTo>
                  <a:lnTo>
                    <a:pt x="686" y="12"/>
                  </a:lnTo>
                  <a:lnTo>
                    <a:pt x="678" y="0"/>
                  </a:lnTo>
                  <a:lnTo>
                    <a:pt x="663" y="0"/>
                  </a:lnTo>
                  <a:lnTo>
                    <a:pt x="667" y="9"/>
                  </a:lnTo>
                  <a:lnTo>
                    <a:pt x="667" y="21"/>
                  </a:lnTo>
                  <a:lnTo>
                    <a:pt x="667" y="33"/>
                  </a:lnTo>
                  <a:lnTo>
                    <a:pt x="663" y="46"/>
                  </a:lnTo>
                  <a:lnTo>
                    <a:pt x="648" y="37"/>
                  </a:lnTo>
                  <a:lnTo>
                    <a:pt x="635" y="33"/>
                  </a:lnTo>
                  <a:lnTo>
                    <a:pt x="620" y="25"/>
                  </a:lnTo>
                  <a:lnTo>
                    <a:pt x="605" y="12"/>
                  </a:lnTo>
                  <a:lnTo>
                    <a:pt x="592" y="0"/>
                  </a:lnTo>
                  <a:lnTo>
                    <a:pt x="527" y="0"/>
                  </a:lnTo>
                  <a:lnTo>
                    <a:pt x="547" y="21"/>
                  </a:lnTo>
                  <a:lnTo>
                    <a:pt x="562" y="33"/>
                  </a:lnTo>
                  <a:lnTo>
                    <a:pt x="578" y="50"/>
                  </a:lnTo>
                  <a:lnTo>
                    <a:pt x="585" y="58"/>
                  </a:lnTo>
                  <a:lnTo>
                    <a:pt x="597" y="71"/>
                  </a:lnTo>
                  <a:lnTo>
                    <a:pt x="609" y="76"/>
                  </a:lnTo>
                  <a:lnTo>
                    <a:pt x="617" y="92"/>
                  </a:lnTo>
                  <a:lnTo>
                    <a:pt x="632" y="104"/>
                  </a:lnTo>
                  <a:lnTo>
                    <a:pt x="640" y="130"/>
                  </a:lnTo>
                  <a:lnTo>
                    <a:pt x="652" y="150"/>
                  </a:lnTo>
                  <a:lnTo>
                    <a:pt x="617" y="138"/>
                  </a:lnTo>
                  <a:lnTo>
                    <a:pt x="601" y="121"/>
                  </a:lnTo>
                  <a:lnTo>
                    <a:pt x="578" y="109"/>
                  </a:lnTo>
                  <a:lnTo>
                    <a:pt x="562" y="92"/>
                  </a:lnTo>
                  <a:lnTo>
                    <a:pt x="542" y="67"/>
                  </a:lnTo>
                  <a:lnTo>
                    <a:pt x="531" y="42"/>
                  </a:lnTo>
                  <a:lnTo>
                    <a:pt x="515" y="25"/>
                  </a:lnTo>
                  <a:lnTo>
                    <a:pt x="512" y="12"/>
                  </a:lnTo>
                  <a:lnTo>
                    <a:pt x="508" y="0"/>
                  </a:lnTo>
                  <a:lnTo>
                    <a:pt x="484" y="0"/>
                  </a:lnTo>
                  <a:lnTo>
                    <a:pt x="488" y="12"/>
                  </a:lnTo>
                  <a:lnTo>
                    <a:pt x="492" y="25"/>
                  </a:lnTo>
                  <a:lnTo>
                    <a:pt x="496" y="37"/>
                  </a:lnTo>
                  <a:lnTo>
                    <a:pt x="504" y="46"/>
                  </a:lnTo>
                  <a:lnTo>
                    <a:pt x="515" y="67"/>
                  </a:lnTo>
                  <a:lnTo>
                    <a:pt x="527" y="88"/>
                  </a:lnTo>
                  <a:lnTo>
                    <a:pt x="535" y="100"/>
                  </a:lnTo>
                  <a:lnTo>
                    <a:pt x="538" y="109"/>
                  </a:lnTo>
                  <a:lnTo>
                    <a:pt x="554" y="125"/>
                  </a:lnTo>
                  <a:lnTo>
                    <a:pt x="578" y="142"/>
                  </a:lnTo>
                  <a:lnTo>
                    <a:pt x="592" y="155"/>
                  </a:lnTo>
                  <a:lnTo>
                    <a:pt x="613" y="167"/>
                  </a:lnTo>
                  <a:lnTo>
                    <a:pt x="632" y="180"/>
                  </a:lnTo>
                  <a:lnTo>
                    <a:pt x="652" y="188"/>
                  </a:lnTo>
                  <a:lnTo>
                    <a:pt x="667" y="201"/>
                  </a:lnTo>
                  <a:lnTo>
                    <a:pt x="686" y="209"/>
                  </a:lnTo>
                  <a:lnTo>
                    <a:pt x="702" y="217"/>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5" name="Freeform 6"/>
            <p:cNvSpPr>
              <a:spLocks/>
            </p:cNvSpPr>
            <p:nvPr/>
          </p:nvSpPr>
          <p:spPr bwMode="auto">
            <a:xfrm>
              <a:off x="1105" y="2578"/>
              <a:ext cx="72" cy="373"/>
            </a:xfrm>
            <a:custGeom>
              <a:avLst/>
              <a:gdLst>
                <a:gd name="T0" fmla="*/ 14 w 112"/>
                <a:gd name="T1" fmla="*/ 269 h 429"/>
                <a:gd name="T2" fmla="*/ 21 w 112"/>
                <a:gd name="T3" fmla="*/ 252 h 429"/>
                <a:gd name="T4" fmla="*/ 28 w 112"/>
                <a:gd name="T5" fmla="*/ 215 h 429"/>
                <a:gd name="T6" fmla="*/ 33 w 112"/>
                <a:gd name="T7" fmla="*/ 178 h 429"/>
                <a:gd name="T8" fmla="*/ 40 w 112"/>
                <a:gd name="T9" fmla="*/ 120 h 429"/>
                <a:gd name="T10" fmla="*/ 50 w 112"/>
                <a:gd name="T11" fmla="*/ 83 h 429"/>
                <a:gd name="T12" fmla="*/ 50 w 112"/>
                <a:gd name="T13" fmla="*/ 37 h 429"/>
                <a:gd name="T14" fmla="*/ 57 w 112"/>
                <a:gd name="T15" fmla="*/ 0 h 429"/>
                <a:gd name="T16" fmla="*/ 57 w 112"/>
                <a:gd name="T17" fmla="*/ 37 h 429"/>
                <a:gd name="T18" fmla="*/ 57 w 112"/>
                <a:gd name="T19" fmla="*/ 99 h 429"/>
                <a:gd name="T20" fmla="*/ 57 w 112"/>
                <a:gd name="T21" fmla="*/ 133 h 429"/>
                <a:gd name="T22" fmla="*/ 61 w 112"/>
                <a:gd name="T23" fmla="*/ 149 h 429"/>
                <a:gd name="T24" fmla="*/ 57 w 112"/>
                <a:gd name="T25" fmla="*/ 165 h 429"/>
                <a:gd name="T26" fmla="*/ 53 w 112"/>
                <a:gd name="T27" fmla="*/ 190 h 429"/>
                <a:gd name="T28" fmla="*/ 50 w 112"/>
                <a:gd name="T29" fmla="*/ 236 h 429"/>
                <a:gd name="T30" fmla="*/ 53 w 112"/>
                <a:gd name="T31" fmla="*/ 206 h 429"/>
                <a:gd name="T32" fmla="*/ 61 w 112"/>
                <a:gd name="T33" fmla="*/ 181 h 429"/>
                <a:gd name="T34" fmla="*/ 61 w 112"/>
                <a:gd name="T35" fmla="*/ 198 h 429"/>
                <a:gd name="T36" fmla="*/ 61 w 112"/>
                <a:gd name="T37" fmla="*/ 219 h 429"/>
                <a:gd name="T38" fmla="*/ 61 w 112"/>
                <a:gd name="T39" fmla="*/ 236 h 429"/>
                <a:gd name="T40" fmla="*/ 64 w 112"/>
                <a:gd name="T41" fmla="*/ 248 h 429"/>
                <a:gd name="T42" fmla="*/ 71 w 112"/>
                <a:gd name="T43" fmla="*/ 248 h 429"/>
                <a:gd name="T44" fmla="*/ 64 w 112"/>
                <a:gd name="T45" fmla="*/ 256 h 429"/>
                <a:gd name="T46" fmla="*/ 61 w 112"/>
                <a:gd name="T47" fmla="*/ 269 h 429"/>
                <a:gd name="T48" fmla="*/ 50 w 112"/>
                <a:gd name="T49" fmla="*/ 281 h 429"/>
                <a:gd name="T50" fmla="*/ 43 w 112"/>
                <a:gd name="T51" fmla="*/ 285 h 429"/>
                <a:gd name="T52" fmla="*/ 36 w 112"/>
                <a:gd name="T53" fmla="*/ 289 h 429"/>
                <a:gd name="T54" fmla="*/ 43 w 112"/>
                <a:gd name="T55" fmla="*/ 293 h 429"/>
                <a:gd name="T56" fmla="*/ 36 w 112"/>
                <a:gd name="T57" fmla="*/ 306 h 429"/>
                <a:gd name="T58" fmla="*/ 36 w 112"/>
                <a:gd name="T59" fmla="*/ 323 h 429"/>
                <a:gd name="T60" fmla="*/ 33 w 112"/>
                <a:gd name="T61" fmla="*/ 338 h 429"/>
                <a:gd name="T62" fmla="*/ 40 w 112"/>
                <a:gd name="T63" fmla="*/ 347 h 429"/>
                <a:gd name="T64" fmla="*/ 53 w 112"/>
                <a:gd name="T65" fmla="*/ 372 h 429"/>
                <a:gd name="T66" fmla="*/ 36 w 112"/>
                <a:gd name="T67" fmla="*/ 368 h 429"/>
                <a:gd name="T68" fmla="*/ 24 w 112"/>
                <a:gd name="T69" fmla="*/ 368 h 429"/>
                <a:gd name="T70" fmla="*/ 18 w 112"/>
                <a:gd name="T71" fmla="*/ 355 h 429"/>
                <a:gd name="T72" fmla="*/ 4 w 112"/>
                <a:gd name="T73" fmla="*/ 343 h 429"/>
                <a:gd name="T74" fmla="*/ 0 w 112"/>
                <a:gd name="T75" fmla="*/ 323 h 429"/>
                <a:gd name="T76" fmla="*/ 0 w 112"/>
                <a:gd name="T77" fmla="*/ 297 h 429"/>
                <a:gd name="T78" fmla="*/ 14 w 112"/>
                <a:gd name="T79" fmla="*/ 269 h 4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2" h="429">
                  <a:moveTo>
                    <a:pt x="22" y="309"/>
                  </a:moveTo>
                  <a:lnTo>
                    <a:pt x="33" y="290"/>
                  </a:lnTo>
                  <a:lnTo>
                    <a:pt x="44" y="247"/>
                  </a:lnTo>
                  <a:lnTo>
                    <a:pt x="51" y="205"/>
                  </a:lnTo>
                  <a:lnTo>
                    <a:pt x="62" y="138"/>
                  </a:lnTo>
                  <a:lnTo>
                    <a:pt x="78" y="95"/>
                  </a:lnTo>
                  <a:lnTo>
                    <a:pt x="78" y="42"/>
                  </a:lnTo>
                  <a:lnTo>
                    <a:pt x="89" y="0"/>
                  </a:lnTo>
                  <a:lnTo>
                    <a:pt x="89" y="42"/>
                  </a:lnTo>
                  <a:lnTo>
                    <a:pt x="89" y="114"/>
                  </a:lnTo>
                  <a:lnTo>
                    <a:pt x="89" y="153"/>
                  </a:lnTo>
                  <a:lnTo>
                    <a:pt x="95" y="171"/>
                  </a:lnTo>
                  <a:lnTo>
                    <a:pt x="89" y="190"/>
                  </a:lnTo>
                  <a:lnTo>
                    <a:pt x="83" y="218"/>
                  </a:lnTo>
                  <a:lnTo>
                    <a:pt x="78" y="271"/>
                  </a:lnTo>
                  <a:lnTo>
                    <a:pt x="83" y="237"/>
                  </a:lnTo>
                  <a:lnTo>
                    <a:pt x="95" y="208"/>
                  </a:lnTo>
                  <a:lnTo>
                    <a:pt x="95" y="228"/>
                  </a:lnTo>
                  <a:lnTo>
                    <a:pt x="95" y="252"/>
                  </a:lnTo>
                  <a:lnTo>
                    <a:pt x="95" y="271"/>
                  </a:lnTo>
                  <a:lnTo>
                    <a:pt x="100" y="285"/>
                  </a:lnTo>
                  <a:lnTo>
                    <a:pt x="111" y="285"/>
                  </a:lnTo>
                  <a:lnTo>
                    <a:pt x="100" y="295"/>
                  </a:lnTo>
                  <a:lnTo>
                    <a:pt x="95" y="309"/>
                  </a:lnTo>
                  <a:lnTo>
                    <a:pt x="78" y="323"/>
                  </a:lnTo>
                  <a:lnTo>
                    <a:pt x="67" y="328"/>
                  </a:lnTo>
                  <a:lnTo>
                    <a:pt x="56" y="332"/>
                  </a:lnTo>
                  <a:lnTo>
                    <a:pt x="67" y="337"/>
                  </a:lnTo>
                  <a:lnTo>
                    <a:pt x="56" y="352"/>
                  </a:lnTo>
                  <a:lnTo>
                    <a:pt x="56" y="371"/>
                  </a:lnTo>
                  <a:lnTo>
                    <a:pt x="51" y="389"/>
                  </a:lnTo>
                  <a:lnTo>
                    <a:pt x="62" y="399"/>
                  </a:lnTo>
                  <a:lnTo>
                    <a:pt x="83" y="428"/>
                  </a:lnTo>
                  <a:lnTo>
                    <a:pt x="56" y="423"/>
                  </a:lnTo>
                  <a:lnTo>
                    <a:pt x="38" y="423"/>
                  </a:lnTo>
                  <a:lnTo>
                    <a:pt x="28" y="408"/>
                  </a:lnTo>
                  <a:lnTo>
                    <a:pt x="6" y="394"/>
                  </a:lnTo>
                  <a:lnTo>
                    <a:pt x="0" y="371"/>
                  </a:lnTo>
                  <a:lnTo>
                    <a:pt x="0" y="342"/>
                  </a:lnTo>
                  <a:lnTo>
                    <a:pt x="22" y="309"/>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6" name="Freeform 7"/>
            <p:cNvSpPr>
              <a:spLocks/>
            </p:cNvSpPr>
            <p:nvPr/>
          </p:nvSpPr>
          <p:spPr bwMode="auto">
            <a:xfrm>
              <a:off x="1198" y="2498"/>
              <a:ext cx="169" cy="469"/>
            </a:xfrm>
            <a:custGeom>
              <a:avLst/>
              <a:gdLst>
                <a:gd name="T0" fmla="*/ 0 w 263"/>
                <a:gd name="T1" fmla="*/ 294 h 540"/>
                <a:gd name="T2" fmla="*/ 4 w 263"/>
                <a:gd name="T3" fmla="*/ 324 h 540"/>
                <a:gd name="T4" fmla="*/ 15 w 263"/>
                <a:gd name="T5" fmla="*/ 332 h 540"/>
                <a:gd name="T6" fmla="*/ 33 w 263"/>
                <a:gd name="T7" fmla="*/ 344 h 540"/>
                <a:gd name="T8" fmla="*/ 56 w 263"/>
                <a:gd name="T9" fmla="*/ 352 h 540"/>
                <a:gd name="T10" fmla="*/ 71 w 263"/>
                <a:gd name="T11" fmla="*/ 373 h 540"/>
                <a:gd name="T12" fmla="*/ 82 w 263"/>
                <a:gd name="T13" fmla="*/ 393 h 540"/>
                <a:gd name="T14" fmla="*/ 82 w 263"/>
                <a:gd name="T15" fmla="*/ 411 h 540"/>
                <a:gd name="T16" fmla="*/ 82 w 263"/>
                <a:gd name="T17" fmla="*/ 423 h 540"/>
                <a:gd name="T18" fmla="*/ 82 w 263"/>
                <a:gd name="T19" fmla="*/ 443 h 540"/>
                <a:gd name="T20" fmla="*/ 78 w 263"/>
                <a:gd name="T21" fmla="*/ 464 h 540"/>
                <a:gd name="T22" fmla="*/ 85 w 263"/>
                <a:gd name="T23" fmla="*/ 464 h 540"/>
                <a:gd name="T24" fmla="*/ 94 w 263"/>
                <a:gd name="T25" fmla="*/ 468 h 540"/>
                <a:gd name="T26" fmla="*/ 94 w 263"/>
                <a:gd name="T27" fmla="*/ 447 h 540"/>
                <a:gd name="T28" fmla="*/ 97 w 263"/>
                <a:gd name="T29" fmla="*/ 434 h 540"/>
                <a:gd name="T30" fmla="*/ 112 w 263"/>
                <a:gd name="T31" fmla="*/ 432 h 540"/>
                <a:gd name="T32" fmla="*/ 120 w 263"/>
                <a:gd name="T33" fmla="*/ 434 h 540"/>
                <a:gd name="T34" fmla="*/ 146 w 263"/>
                <a:gd name="T35" fmla="*/ 447 h 540"/>
                <a:gd name="T36" fmla="*/ 157 w 263"/>
                <a:gd name="T37" fmla="*/ 455 h 540"/>
                <a:gd name="T38" fmla="*/ 168 w 263"/>
                <a:gd name="T39" fmla="*/ 459 h 540"/>
                <a:gd name="T40" fmla="*/ 168 w 263"/>
                <a:gd name="T41" fmla="*/ 452 h 540"/>
                <a:gd name="T42" fmla="*/ 131 w 263"/>
                <a:gd name="T43" fmla="*/ 423 h 540"/>
                <a:gd name="T44" fmla="*/ 120 w 263"/>
                <a:gd name="T45" fmla="*/ 411 h 540"/>
                <a:gd name="T46" fmla="*/ 116 w 263"/>
                <a:gd name="T47" fmla="*/ 398 h 540"/>
                <a:gd name="T48" fmla="*/ 116 w 263"/>
                <a:gd name="T49" fmla="*/ 386 h 540"/>
                <a:gd name="T50" fmla="*/ 116 w 263"/>
                <a:gd name="T51" fmla="*/ 373 h 540"/>
                <a:gd name="T52" fmla="*/ 116 w 263"/>
                <a:gd name="T53" fmla="*/ 356 h 540"/>
                <a:gd name="T54" fmla="*/ 112 w 263"/>
                <a:gd name="T55" fmla="*/ 344 h 540"/>
                <a:gd name="T56" fmla="*/ 112 w 263"/>
                <a:gd name="T57" fmla="*/ 327 h 540"/>
                <a:gd name="T58" fmla="*/ 116 w 263"/>
                <a:gd name="T59" fmla="*/ 315 h 540"/>
                <a:gd name="T60" fmla="*/ 127 w 263"/>
                <a:gd name="T61" fmla="*/ 307 h 540"/>
                <a:gd name="T62" fmla="*/ 127 w 263"/>
                <a:gd name="T63" fmla="*/ 302 h 540"/>
                <a:gd name="T64" fmla="*/ 97 w 263"/>
                <a:gd name="T65" fmla="*/ 281 h 540"/>
                <a:gd name="T66" fmla="*/ 71 w 263"/>
                <a:gd name="T67" fmla="*/ 257 h 540"/>
                <a:gd name="T68" fmla="*/ 56 w 263"/>
                <a:gd name="T69" fmla="*/ 236 h 540"/>
                <a:gd name="T70" fmla="*/ 53 w 263"/>
                <a:gd name="T71" fmla="*/ 224 h 540"/>
                <a:gd name="T72" fmla="*/ 49 w 263"/>
                <a:gd name="T73" fmla="*/ 203 h 540"/>
                <a:gd name="T74" fmla="*/ 37 w 263"/>
                <a:gd name="T75" fmla="*/ 170 h 540"/>
                <a:gd name="T76" fmla="*/ 37 w 263"/>
                <a:gd name="T77" fmla="*/ 199 h 540"/>
                <a:gd name="T78" fmla="*/ 41 w 263"/>
                <a:gd name="T79" fmla="*/ 224 h 540"/>
                <a:gd name="T80" fmla="*/ 30 w 263"/>
                <a:gd name="T81" fmla="*/ 236 h 540"/>
                <a:gd name="T82" fmla="*/ 26 w 263"/>
                <a:gd name="T83" fmla="*/ 191 h 540"/>
                <a:gd name="T84" fmla="*/ 26 w 263"/>
                <a:gd name="T85" fmla="*/ 162 h 540"/>
                <a:gd name="T86" fmla="*/ 33 w 263"/>
                <a:gd name="T87" fmla="*/ 132 h 540"/>
                <a:gd name="T88" fmla="*/ 33 w 263"/>
                <a:gd name="T89" fmla="*/ 104 h 540"/>
                <a:gd name="T90" fmla="*/ 37 w 263"/>
                <a:gd name="T91" fmla="*/ 79 h 540"/>
                <a:gd name="T92" fmla="*/ 37 w 263"/>
                <a:gd name="T93" fmla="*/ 59 h 540"/>
                <a:gd name="T94" fmla="*/ 37 w 263"/>
                <a:gd name="T95" fmla="*/ 30 h 540"/>
                <a:gd name="T96" fmla="*/ 30 w 263"/>
                <a:gd name="T97" fmla="*/ 0 h 540"/>
                <a:gd name="T98" fmla="*/ 30 w 263"/>
                <a:gd name="T99" fmla="*/ 30 h 540"/>
                <a:gd name="T100" fmla="*/ 26 w 263"/>
                <a:gd name="T101" fmla="*/ 70 h 540"/>
                <a:gd name="T102" fmla="*/ 22 w 263"/>
                <a:gd name="T103" fmla="*/ 121 h 540"/>
                <a:gd name="T104" fmla="*/ 19 w 263"/>
                <a:gd name="T105" fmla="*/ 145 h 540"/>
                <a:gd name="T106" fmla="*/ 15 w 263"/>
                <a:gd name="T107" fmla="*/ 166 h 540"/>
                <a:gd name="T108" fmla="*/ 15 w 263"/>
                <a:gd name="T109" fmla="*/ 195 h 540"/>
                <a:gd name="T110" fmla="*/ 11 w 263"/>
                <a:gd name="T111" fmla="*/ 224 h 540"/>
                <a:gd name="T112" fmla="*/ 7 w 263"/>
                <a:gd name="T113" fmla="*/ 241 h 540"/>
                <a:gd name="T114" fmla="*/ 11 w 263"/>
                <a:gd name="T115" fmla="*/ 265 h 540"/>
                <a:gd name="T116" fmla="*/ 15 w 263"/>
                <a:gd name="T117" fmla="*/ 290 h 540"/>
                <a:gd name="T118" fmla="*/ 0 w 263"/>
                <a:gd name="T119" fmla="*/ 274 h 540"/>
                <a:gd name="T120" fmla="*/ 0 w 263"/>
                <a:gd name="T121" fmla="*/ 294 h 5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63" h="540">
                  <a:moveTo>
                    <a:pt x="0" y="339"/>
                  </a:moveTo>
                  <a:lnTo>
                    <a:pt x="6" y="373"/>
                  </a:lnTo>
                  <a:lnTo>
                    <a:pt x="23" y="382"/>
                  </a:lnTo>
                  <a:lnTo>
                    <a:pt x="51" y="396"/>
                  </a:lnTo>
                  <a:lnTo>
                    <a:pt x="87" y="405"/>
                  </a:lnTo>
                  <a:lnTo>
                    <a:pt x="111" y="429"/>
                  </a:lnTo>
                  <a:lnTo>
                    <a:pt x="127" y="453"/>
                  </a:lnTo>
                  <a:lnTo>
                    <a:pt x="127" y="473"/>
                  </a:lnTo>
                  <a:lnTo>
                    <a:pt x="127" y="487"/>
                  </a:lnTo>
                  <a:lnTo>
                    <a:pt x="127" y="510"/>
                  </a:lnTo>
                  <a:lnTo>
                    <a:pt x="122" y="534"/>
                  </a:lnTo>
                  <a:lnTo>
                    <a:pt x="133" y="534"/>
                  </a:lnTo>
                  <a:lnTo>
                    <a:pt x="146" y="539"/>
                  </a:lnTo>
                  <a:lnTo>
                    <a:pt x="146" y="515"/>
                  </a:lnTo>
                  <a:lnTo>
                    <a:pt x="151" y="500"/>
                  </a:lnTo>
                  <a:lnTo>
                    <a:pt x="175" y="497"/>
                  </a:lnTo>
                  <a:lnTo>
                    <a:pt x="186" y="500"/>
                  </a:lnTo>
                  <a:lnTo>
                    <a:pt x="227" y="515"/>
                  </a:lnTo>
                  <a:lnTo>
                    <a:pt x="245" y="524"/>
                  </a:lnTo>
                  <a:lnTo>
                    <a:pt x="262" y="529"/>
                  </a:lnTo>
                  <a:lnTo>
                    <a:pt x="262" y="520"/>
                  </a:lnTo>
                  <a:lnTo>
                    <a:pt x="204" y="487"/>
                  </a:lnTo>
                  <a:lnTo>
                    <a:pt x="186" y="473"/>
                  </a:lnTo>
                  <a:lnTo>
                    <a:pt x="180" y="458"/>
                  </a:lnTo>
                  <a:lnTo>
                    <a:pt x="180" y="444"/>
                  </a:lnTo>
                  <a:lnTo>
                    <a:pt x="180" y="429"/>
                  </a:lnTo>
                  <a:lnTo>
                    <a:pt x="180" y="410"/>
                  </a:lnTo>
                  <a:lnTo>
                    <a:pt x="175" y="396"/>
                  </a:lnTo>
                  <a:lnTo>
                    <a:pt x="175" y="377"/>
                  </a:lnTo>
                  <a:lnTo>
                    <a:pt x="180" y="363"/>
                  </a:lnTo>
                  <a:lnTo>
                    <a:pt x="198" y="353"/>
                  </a:lnTo>
                  <a:lnTo>
                    <a:pt x="198" y="348"/>
                  </a:lnTo>
                  <a:lnTo>
                    <a:pt x="151" y="324"/>
                  </a:lnTo>
                  <a:lnTo>
                    <a:pt x="111" y="296"/>
                  </a:lnTo>
                  <a:lnTo>
                    <a:pt x="87" y="272"/>
                  </a:lnTo>
                  <a:lnTo>
                    <a:pt x="82" y="258"/>
                  </a:lnTo>
                  <a:lnTo>
                    <a:pt x="76" y="234"/>
                  </a:lnTo>
                  <a:lnTo>
                    <a:pt x="57" y="196"/>
                  </a:lnTo>
                  <a:lnTo>
                    <a:pt x="57" y="229"/>
                  </a:lnTo>
                  <a:lnTo>
                    <a:pt x="64" y="258"/>
                  </a:lnTo>
                  <a:lnTo>
                    <a:pt x="46" y="272"/>
                  </a:lnTo>
                  <a:lnTo>
                    <a:pt x="40" y="220"/>
                  </a:lnTo>
                  <a:lnTo>
                    <a:pt x="40" y="186"/>
                  </a:lnTo>
                  <a:lnTo>
                    <a:pt x="51" y="152"/>
                  </a:lnTo>
                  <a:lnTo>
                    <a:pt x="51" y="120"/>
                  </a:lnTo>
                  <a:lnTo>
                    <a:pt x="57" y="91"/>
                  </a:lnTo>
                  <a:lnTo>
                    <a:pt x="57" y="68"/>
                  </a:lnTo>
                  <a:lnTo>
                    <a:pt x="57" y="34"/>
                  </a:lnTo>
                  <a:lnTo>
                    <a:pt x="46" y="0"/>
                  </a:lnTo>
                  <a:lnTo>
                    <a:pt x="46" y="34"/>
                  </a:lnTo>
                  <a:lnTo>
                    <a:pt x="40" y="81"/>
                  </a:lnTo>
                  <a:lnTo>
                    <a:pt x="35" y="139"/>
                  </a:lnTo>
                  <a:lnTo>
                    <a:pt x="29" y="167"/>
                  </a:lnTo>
                  <a:lnTo>
                    <a:pt x="23" y="191"/>
                  </a:lnTo>
                  <a:lnTo>
                    <a:pt x="23" y="224"/>
                  </a:lnTo>
                  <a:lnTo>
                    <a:pt x="17" y="258"/>
                  </a:lnTo>
                  <a:lnTo>
                    <a:pt x="11" y="277"/>
                  </a:lnTo>
                  <a:lnTo>
                    <a:pt x="17" y="305"/>
                  </a:lnTo>
                  <a:lnTo>
                    <a:pt x="23" y="334"/>
                  </a:lnTo>
                  <a:lnTo>
                    <a:pt x="0" y="315"/>
                  </a:lnTo>
                  <a:lnTo>
                    <a:pt x="0" y="339"/>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7" name="Freeform 8"/>
            <p:cNvSpPr>
              <a:spLocks/>
            </p:cNvSpPr>
            <p:nvPr/>
          </p:nvSpPr>
          <p:spPr bwMode="auto">
            <a:xfrm>
              <a:off x="1261" y="2544"/>
              <a:ext cx="211" cy="365"/>
            </a:xfrm>
            <a:custGeom>
              <a:avLst/>
              <a:gdLst>
                <a:gd name="T0" fmla="*/ 0 w 329"/>
                <a:gd name="T1" fmla="*/ 145 h 420"/>
                <a:gd name="T2" fmla="*/ 4 w 329"/>
                <a:gd name="T3" fmla="*/ 174 h 420"/>
                <a:gd name="T4" fmla="*/ 22 w 329"/>
                <a:gd name="T5" fmla="*/ 207 h 420"/>
                <a:gd name="T6" fmla="*/ 45 w 329"/>
                <a:gd name="T7" fmla="*/ 228 h 420"/>
                <a:gd name="T8" fmla="*/ 67 w 329"/>
                <a:gd name="T9" fmla="*/ 244 h 420"/>
                <a:gd name="T10" fmla="*/ 83 w 329"/>
                <a:gd name="T11" fmla="*/ 244 h 420"/>
                <a:gd name="T12" fmla="*/ 112 w 329"/>
                <a:gd name="T13" fmla="*/ 252 h 420"/>
                <a:gd name="T14" fmla="*/ 128 w 329"/>
                <a:gd name="T15" fmla="*/ 264 h 420"/>
                <a:gd name="T16" fmla="*/ 139 w 329"/>
                <a:gd name="T17" fmla="*/ 273 h 420"/>
                <a:gd name="T18" fmla="*/ 143 w 329"/>
                <a:gd name="T19" fmla="*/ 289 h 420"/>
                <a:gd name="T20" fmla="*/ 154 w 329"/>
                <a:gd name="T21" fmla="*/ 319 h 420"/>
                <a:gd name="T22" fmla="*/ 162 w 329"/>
                <a:gd name="T23" fmla="*/ 342 h 420"/>
                <a:gd name="T24" fmla="*/ 177 w 329"/>
                <a:gd name="T25" fmla="*/ 355 h 420"/>
                <a:gd name="T26" fmla="*/ 196 w 329"/>
                <a:gd name="T27" fmla="*/ 364 h 420"/>
                <a:gd name="T28" fmla="*/ 196 w 329"/>
                <a:gd name="T29" fmla="*/ 360 h 420"/>
                <a:gd name="T30" fmla="*/ 210 w 329"/>
                <a:gd name="T31" fmla="*/ 351 h 420"/>
                <a:gd name="T32" fmla="*/ 192 w 329"/>
                <a:gd name="T33" fmla="*/ 339 h 420"/>
                <a:gd name="T34" fmla="*/ 185 w 329"/>
                <a:gd name="T35" fmla="*/ 319 h 420"/>
                <a:gd name="T36" fmla="*/ 181 w 329"/>
                <a:gd name="T37" fmla="*/ 298 h 420"/>
                <a:gd name="T38" fmla="*/ 169 w 329"/>
                <a:gd name="T39" fmla="*/ 273 h 420"/>
                <a:gd name="T40" fmla="*/ 154 w 329"/>
                <a:gd name="T41" fmla="*/ 252 h 420"/>
                <a:gd name="T42" fmla="*/ 135 w 329"/>
                <a:gd name="T43" fmla="*/ 236 h 420"/>
                <a:gd name="T44" fmla="*/ 109 w 329"/>
                <a:gd name="T45" fmla="*/ 223 h 420"/>
                <a:gd name="T46" fmla="*/ 83 w 329"/>
                <a:gd name="T47" fmla="*/ 211 h 420"/>
                <a:gd name="T48" fmla="*/ 56 w 329"/>
                <a:gd name="T49" fmla="*/ 195 h 420"/>
                <a:gd name="T50" fmla="*/ 45 w 329"/>
                <a:gd name="T51" fmla="*/ 174 h 420"/>
                <a:gd name="T52" fmla="*/ 38 w 329"/>
                <a:gd name="T53" fmla="*/ 145 h 420"/>
                <a:gd name="T54" fmla="*/ 38 w 329"/>
                <a:gd name="T55" fmla="*/ 120 h 420"/>
                <a:gd name="T56" fmla="*/ 45 w 329"/>
                <a:gd name="T57" fmla="*/ 100 h 420"/>
                <a:gd name="T58" fmla="*/ 49 w 329"/>
                <a:gd name="T59" fmla="*/ 70 h 420"/>
                <a:gd name="T60" fmla="*/ 49 w 329"/>
                <a:gd name="T61" fmla="*/ 38 h 420"/>
                <a:gd name="T62" fmla="*/ 49 w 329"/>
                <a:gd name="T63" fmla="*/ 0 h 420"/>
                <a:gd name="T64" fmla="*/ 45 w 329"/>
                <a:gd name="T65" fmla="*/ 38 h 420"/>
                <a:gd name="T66" fmla="*/ 38 w 329"/>
                <a:gd name="T67" fmla="*/ 83 h 420"/>
                <a:gd name="T68" fmla="*/ 30 w 329"/>
                <a:gd name="T69" fmla="*/ 108 h 420"/>
                <a:gd name="T70" fmla="*/ 26 w 329"/>
                <a:gd name="T71" fmla="*/ 136 h 420"/>
                <a:gd name="T72" fmla="*/ 19 w 329"/>
                <a:gd name="T73" fmla="*/ 112 h 420"/>
                <a:gd name="T74" fmla="*/ 19 w 329"/>
                <a:gd name="T75" fmla="*/ 149 h 420"/>
                <a:gd name="T76" fmla="*/ 26 w 329"/>
                <a:gd name="T77" fmla="*/ 186 h 420"/>
                <a:gd name="T78" fmla="*/ 15 w 329"/>
                <a:gd name="T79" fmla="*/ 174 h 420"/>
                <a:gd name="T80" fmla="*/ 0 w 329"/>
                <a:gd name="T81" fmla="*/ 145 h 4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29" h="420">
                  <a:moveTo>
                    <a:pt x="0" y="167"/>
                  </a:moveTo>
                  <a:lnTo>
                    <a:pt x="6" y="200"/>
                  </a:lnTo>
                  <a:lnTo>
                    <a:pt x="34" y="238"/>
                  </a:lnTo>
                  <a:lnTo>
                    <a:pt x="70" y="262"/>
                  </a:lnTo>
                  <a:lnTo>
                    <a:pt x="105" y="281"/>
                  </a:lnTo>
                  <a:lnTo>
                    <a:pt x="130" y="281"/>
                  </a:lnTo>
                  <a:lnTo>
                    <a:pt x="175" y="290"/>
                  </a:lnTo>
                  <a:lnTo>
                    <a:pt x="200" y="304"/>
                  </a:lnTo>
                  <a:lnTo>
                    <a:pt x="217" y="314"/>
                  </a:lnTo>
                  <a:lnTo>
                    <a:pt x="223" y="333"/>
                  </a:lnTo>
                  <a:lnTo>
                    <a:pt x="240" y="367"/>
                  </a:lnTo>
                  <a:lnTo>
                    <a:pt x="252" y="394"/>
                  </a:lnTo>
                  <a:lnTo>
                    <a:pt x="276" y="409"/>
                  </a:lnTo>
                  <a:lnTo>
                    <a:pt x="305" y="419"/>
                  </a:lnTo>
                  <a:lnTo>
                    <a:pt x="305" y="414"/>
                  </a:lnTo>
                  <a:lnTo>
                    <a:pt x="328" y="404"/>
                  </a:lnTo>
                  <a:lnTo>
                    <a:pt x="299" y="390"/>
                  </a:lnTo>
                  <a:lnTo>
                    <a:pt x="288" y="367"/>
                  </a:lnTo>
                  <a:lnTo>
                    <a:pt x="282" y="343"/>
                  </a:lnTo>
                  <a:lnTo>
                    <a:pt x="263" y="314"/>
                  </a:lnTo>
                  <a:lnTo>
                    <a:pt x="240" y="290"/>
                  </a:lnTo>
                  <a:lnTo>
                    <a:pt x="211" y="271"/>
                  </a:lnTo>
                  <a:lnTo>
                    <a:pt x="170" y="257"/>
                  </a:lnTo>
                  <a:lnTo>
                    <a:pt x="130" y="243"/>
                  </a:lnTo>
                  <a:lnTo>
                    <a:pt x="88" y="224"/>
                  </a:lnTo>
                  <a:lnTo>
                    <a:pt x="70" y="200"/>
                  </a:lnTo>
                  <a:lnTo>
                    <a:pt x="59" y="167"/>
                  </a:lnTo>
                  <a:lnTo>
                    <a:pt x="59" y="138"/>
                  </a:lnTo>
                  <a:lnTo>
                    <a:pt x="70" y="115"/>
                  </a:lnTo>
                  <a:lnTo>
                    <a:pt x="76" y="81"/>
                  </a:lnTo>
                  <a:lnTo>
                    <a:pt x="76" y="44"/>
                  </a:lnTo>
                  <a:lnTo>
                    <a:pt x="76" y="0"/>
                  </a:lnTo>
                  <a:lnTo>
                    <a:pt x="70" y="44"/>
                  </a:lnTo>
                  <a:lnTo>
                    <a:pt x="59" y="96"/>
                  </a:lnTo>
                  <a:lnTo>
                    <a:pt x="47" y="124"/>
                  </a:lnTo>
                  <a:lnTo>
                    <a:pt x="40" y="157"/>
                  </a:lnTo>
                  <a:lnTo>
                    <a:pt x="29" y="129"/>
                  </a:lnTo>
                  <a:lnTo>
                    <a:pt x="29" y="171"/>
                  </a:lnTo>
                  <a:lnTo>
                    <a:pt x="40" y="214"/>
                  </a:lnTo>
                  <a:lnTo>
                    <a:pt x="23" y="200"/>
                  </a:lnTo>
                  <a:lnTo>
                    <a:pt x="0" y="167"/>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8" name="Freeform 9"/>
            <p:cNvSpPr>
              <a:spLocks/>
            </p:cNvSpPr>
            <p:nvPr/>
          </p:nvSpPr>
          <p:spPr bwMode="auto">
            <a:xfrm>
              <a:off x="933" y="2603"/>
              <a:ext cx="208" cy="306"/>
            </a:xfrm>
            <a:custGeom>
              <a:avLst/>
              <a:gdLst>
                <a:gd name="T0" fmla="*/ 8 w 325"/>
                <a:gd name="T1" fmla="*/ 296 h 352"/>
                <a:gd name="T2" fmla="*/ 0 w 325"/>
                <a:gd name="T3" fmla="*/ 305 h 352"/>
                <a:gd name="T4" fmla="*/ 8 w 325"/>
                <a:gd name="T5" fmla="*/ 305 h 352"/>
                <a:gd name="T6" fmla="*/ 27 w 325"/>
                <a:gd name="T7" fmla="*/ 292 h 352"/>
                <a:gd name="T8" fmla="*/ 45 w 325"/>
                <a:gd name="T9" fmla="*/ 267 h 352"/>
                <a:gd name="T10" fmla="*/ 65 w 325"/>
                <a:gd name="T11" fmla="*/ 256 h 352"/>
                <a:gd name="T12" fmla="*/ 76 w 325"/>
                <a:gd name="T13" fmla="*/ 251 h 352"/>
                <a:gd name="T14" fmla="*/ 86 w 325"/>
                <a:gd name="T15" fmla="*/ 251 h 352"/>
                <a:gd name="T16" fmla="*/ 106 w 325"/>
                <a:gd name="T17" fmla="*/ 251 h 352"/>
                <a:gd name="T18" fmla="*/ 143 w 325"/>
                <a:gd name="T19" fmla="*/ 243 h 352"/>
                <a:gd name="T20" fmla="*/ 163 w 325"/>
                <a:gd name="T21" fmla="*/ 235 h 352"/>
                <a:gd name="T22" fmla="*/ 173 w 325"/>
                <a:gd name="T23" fmla="*/ 218 h 352"/>
                <a:gd name="T24" fmla="*/ 180 w 325"/>
                <a:gd name="T25" fmla="*/ 194 h 352"/>
                <a:gd name="T26" fmla="*/ 184 w 325"/>
                <a:gd name="T27" fmla="*/ 176 h 352"/>
                <a:gd name="T28" fmla="*/ 188 w 325"/>
                <a:gd name="T29" fmla="*/ 153 h 352"/>
                <a:gd name="T30" fmla="*/ 191 w 325"/>
                <a:gd name="T31" fmla="*/ 119 h 352"/>
                <a:gd name="T32" fmla="*/ 191 w 325"/>
                <a:gd name="T33" fmla="*/ 94 h 352"/>
                <a:gd name="T34" fmla="*/ 195 w 325"/>
                <a:gd name="T35" fmla="*/ 66 h 352"/>
                <a:gd name="T36" fmla="*/ 204 w 325"/>
                <a:gd name="T37" fmla="*/ 49 h 352"/>
                <a:gd name="T38" fmla="*/ 207 w 325"/>
                <a:gd name="T39" fmla="*/ 21 h 352"/>
                <a:gd name="T40" fmla="*/ 207 w 325"/>
                <a:gd name="T41" fmla="*/ 0 h 352"/>
                <a:gd name="T42" fmla="*/ 200 w 325"/>
                <a:gd name="T43" fmla="*/ 28 h 352"/>
                <a:gd name="T44" fmla="*/ 184 w 325"/>
                <a:gd name="T45" fmla="*/ 57 h 352"/>
                <a:gd name="T46" fmla="*/ 180 w 325"/>
                <a:gd name="T47" fmla="*/ 78 h 352"/>
                <a:gd name="T48" fmla="*/ 173 w 325"/>
                <a:gd name="T49" fmla="*/ 107 h 352"/>
                <a:gd name="T50" fmla="*/ 170 w 325"/>
                <a:gd name="T51" fmla="*/ 139 h 352"/>
                <a:gd name="T52" fmla="*/ 166 w 325"/>
                <a:gd name="T53" fmla="*/ 156 h 352"/>
                <a:gd name="T54" fmla="*/ 155 w 325"/>
                <a:gd name="T55" fmla="*/ 176 h 352"/>
                <a:gd name="T56" fmla="*/ 143 w 325"/>
                <a:gd name="T57" fmla="*/ 190 h 352"/>
                <a:gd name="T58" fmla="*/ 128 w 325"/>
                <a:gd name="T59" fmla="*/ 196 h 352"/>
                <a:gd name="T60" fmla="*/ 113 w 325"/>
                <a:gd name="T61" fmla="*/ 201 h 352"/>
                <a:gd name="T62" fmla="*/ 94 w 325"/>
                <a:gd name="T63" fmla="*/ 205 h 352"/>
                <a:gd name="T64" fmla="*/ 76 w 325"/>
                <a:gd name="T65" fmla="*/ 210 h 352"/>
                <a:gd name="T66" fmla="*/ 61 w 325"/>
                <a:gd name="T67" fmla="*/ 218 h 352"/>
                <a:gd name="T68" fmla="*/ 45 w 325"/>
                <a:gd name="T69" fmla="*/ 230 h 352"/>
                <a:gd name="T70" fmla="*/ 38 w 325"/>
                <a:gd name="T71" fmla="*/ 243 h 352"/>
                <a:gd name="T72" fmla="*/ 27 w 325"/>
                <a:gd name="T73" fmla="*/ 256 h 352"/>
                <a:gd name="T74" fmla="*/ 23 w 325"/>
                <a:gd name="T75" fmla="*/ 271 h 352"/>
                <a:gd name="T76" fmla="*/ 16 w 325"/>
                <a:gd name="T77" fmla="*/ 288 h 352"/>
                <a:gd name="T78" fmla="*/ 8 w 325"/>
                <a:gd name="T79" fmla="*/ 296 h 35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25" h="352">
                  <a:moveTo>
                    <a:pt x="13" y="341"/>
                  </a:moveTo>
                  <a:lnTo>
                    <a:pt x="0" y="351"/>
                  </a:lnTo>
                  <a:lnTo>
                    <a:pt x="13" y="351"/>
                  </a:lnTo>
                  <a:lnTo>
                    <a:pt x="42" y="336"/>
                  </a:lnTo>
                  <a:lnTo>
                    <a:pt x="70" y="307"/>
                  </a:lnTo>
                  <a:lnTo>
                    <a:pt x="101" y="294"/>
                  </a:lnTo>
                  <a:lnTo>
                    <a:pt x="118" y="289"/>
                  </a:lnTo>
                  <a:lnTo>
                    <a:pt x="135" y="289"/>
                  </a:lnTo>
                  <a:lnTo>
                    <a:pt x="166" y="289"/>
                  </a:lnTo>
                  <a:lnTo>
                    <a:pt x="223" y="279"/>
                  </a:lnTo>
                  <a:lnTo>
                    <a:pt x="254" y="270"/>
                  </a:lnTo>
                  <a:lnTo>
                    <a:pt x="270" y="251"/>
                  </a:lnTo>
                  <a:lnTo>
                    <a:pt x="282" y="223"/>
                  </a:lnTo>
                  <a:lnTo>
                    <a:pt x="288" y="203"/>
                  </a:lnTo>
                  <a:lnTo>
                    <a:pt x="294" y="176"/>
                  </a:lnTo>
                  <a:lnTo>
                    <a:pt x="299" y="137"/>
                  </a:lnTo>
                  <a:lnTo>
                    <a:pt x="299" y="108"/>
                  </a:lnTo>
                  <a:lnTo>
                    <a:pt x="305" y="76"/>
                  </a:lnTo>
                  <a:lnTo>
                    <a:pt x="318" y="56"/>
                  </a:lnTo>
                  <a:lnTo>
                    <a:pt x="324" y="24"/>
                  </a:lnTo>
                  <a:lnTo>
                    <a:pt x="324" y="0"/>
                  </a:lnTo>
                  <a:lnTo>
                    <a:pt x="313" y="32"/>
                  </a:lnTo>
                  <a:lnTo>
                    <a:pt x="288" y="66"/>
                  </a:lnTo>
                  <a:lnTo>
                    <a:pt x="282" y="90"/>
                  </a:lnTo>
                  <a:lnTo>
                    <a:pt x="270" y="123"/>
                  </a:lnTo>
                  <a:lnTo>
                    <a:pt x="265" y="160"/>
                  </a:lnTo>
                  <a:lnTo>
                    <a:pt x="259" y="179"/>
                  </a:lnTo>
                  <a:lnTo>
                    <a:pt x="242" y="203"/>
                  </a:lnTo>
                  <a:lnTo>
                    <a:pt x="223" y="218"/>
                  </a:lnTo>
                  <a:lnTo>
                    <a:pt x="200" y="226"/>
                  </a:lnTo>
                  <a:lnTo>
                    <a:pt x="177" y="231"/>
                  </a:lnTo>
                  <a:lnTo>
                    <a:pt x="147" y="236"/>
                  </a:lnTo>
                  <a:lnTo>
                    <a:pt x="118" y="241"/>
                  </a:lnTo>
                  <a:lnTo>
                    <a:pt x="95" y="251"/>
                  </a:lnTo>
                  <a:lnTo>
                    <a:pt x="70" y="265"/>
                  </a:lnTo>
                  <a:lnTo>
                    <a:pt x="59" y="279"/>
                  </a:lnTo>
                  <a:lnTo>
                    <a:pt x="42" y="294"/>
                  </a:lnTo>
                  <a:lnTo>
                    <a:pt x="36" y="312"/>
                  </a:lnTo>
                  <a:lnTo>
                    <a:pt x="25" y="331"/>
                  </a:lnTo>
                  <a:lnTo>
                    <a:pt x="13" y="341"/>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9" name="Freeform 10"/>
            <p:cNvSpPr>
              <a:spLocks/>
            </p:cNvSpPr>
            <p:nvPr/>
          </p:nvSpPr>
          <p:spPr bwMode="auto">
            <a:xfrm>
              <a:off x="454" y="2682"/>
              <a:ext cx="652" cy="231"/>
            </a:xfrm>
            <a:custGeom>
              <a:avLst/>
              <a:gdLst>
                <a:gd name="T0" fmla="*/ 640 w 1017"/>
                <a:gd name="T1" fmla="*/ 54 h 265"/>
                <a:gd name="T2" fmla="*/ 620 w 1017"/>
                <a:gd name="T3" fmla="*/ 86 h 265"/>
                <a:gd name="T4" fmla="*/ 587 w 1017"/>
                <a:gd name="T5" fmla="*/ 106 h 265"/>
                <a:gd name="T6" fmla="*/ 551 w 1017"/>
                <a:gd name="T7" fmla="*/ 115 h 265"/>
                <a:gd name="T8" fmla="*/ 516 w 1017"/>
                <a:gd name="T9" fmla="*/ 136 h 265"/>
                <a:gd name="T10" fmla="*/ 470 w 1017"/>
                <a:gd name="T11" fmla="*/ 164 h 265"/>
                <a:gd name="T12" fmla="*/ 401 w 1017"/>
                <a:gd name="T13" fmla="*/ 164 h 265"/>
                <a:gd name="T14" fmla="*/ 339 w 1017"/>
                <a:gd name="T15" fmla="*/ 164 h 265"/>
                <a:gd name="T16" fmla="*/ 308 w 1017"/>
                <a:gd name="T17" fmla="*/ 177 h 265"/>
                <a:gd name="T18" fmla="*/ 285 w 1017"/>
                <a:gd name="T19" fmla="*/ 185 h 265"/>
                <a:gd name="T20" fmla="*/ 282 w 1017"/>
                <a:gd name="T21" fmla="*/ 173 h 265"/>
                <a:gd name="T22" fmla="*/ 255 w 1017"/>
                <a:gd name="T23" fmla="*/ 168 h 265"/>
                <a:gd name="T24" fmla="*/ 196 w 1017"/>
                <a:gd name="T25" fmla="*/ 185 h 265"/>
                <a:gd name="T26" fmla="*/ 158 w 1017"/>
                <a:gd name="T27" fmla="*/ 194 h 265"/>
                <a:gd name="T28" fmla="*/ 165 w 1017"/>
                <a:gd name="T29" fmla="*/ 219 h 265"/>
                <a:gd name="T30" fmla="*/ 162 w 1017"/>
                <a:gd name="T31" fmla="*/ 227 h 265"/>
                <a:gd name="T32" fmla="*/ 151 w 1017"/>
                <a:gd name="T33" fmla="*/ 214 h 265"/>
                <a:gd name="T34" fmla="*/ 135 w 1017"/>
                <a:gd name="T35" fmla="*/ 194 h 265"/>
                <a:gd name="T36" fmla="*/ 108 w 1017"/>
                <a:gd name="T37" fmla="*/ 197 h 265"/>
                <a:gd name="T38" fmla="*/ 100 w 1017"/>
                <a:gd name="T39" fmla="*/ 185 h 265"/>
                <a:gd name="T40" fmla="*/ 65 w 1017"/>
                <a:gd name="T41" fmla="*/ 185 h 265"/>
                <a:gd name="T42" fmla="*/ 35 w 1017"/>
                <a:gd name="T43" fmla="*/ 189 h 265"/>
                <a:gd name="T44" fmla="*/ 12 w 1017"/>
                <a:gd name="T45" fmla="*/ 197 h 265"/>
                <a:gd name="T46" fmla="*/ 15 w 1017"/>
                <a:gd name="T47" fmla="*/ 189 h 265"/>
                <a:gd name="T48" fmla="*/ 8 w 1017"/>
                <a:gd name="T49" fmla="*/ 177 h 265"/>
                <a:gd name="T50" fmla="*/ 54 w 1017"/>
                <a:gd name="T51" fmla="*/ 173 h 265"/>
                <a:gd name="T52" fmla="*/ 112 w 1017"/>
                <a:gd name="T53" fmla="*/ 168 h 265"/>
                <a:gd name="T54" fmla="*/ 158 w 1017"/>
                <a:gd name="T55" fmla="*/ 168 h 265"/>
                <a:gd name="T56" fmla="*/ 185 w 1017"/>
                <a:gd name="T57" fmla="*/ 164 h 265"/>
                <a:gd name="T58" fmla="*/ 227 w 1017"/>
                <a:gd name="T59" fmla="*/ 148 h 265"/>
                <a:gd name="T60" fmla="*/ 285 w 1017"/>
                <a:gd name="T61" fmla="*/ 140 h 265"/>
                <a:gd name="T62" fmla="*/ 332 w 1017"/>
                <a:gd name="T63" fmla="*/ 136 h 265"/>
                <a:gd name="T64" fmla="*/ 397 w 1017"/>
                <a:gd name="T65" fmla="*/ 136 h 265"/>
                <a:gd name="T66" fmla="*/ 444 w 1017"/>
                <a:gd name="T67" fmla="*/ 136 h 265"/>
                <a:gd name="T68" fmla="*/ 470 w 1017"/>
                <a:gd name="T69" fmla="*/ 124 h 265"/>
                <a:gd name="T70" fmla="*/ 501 w 1017"/>
                <a:gd name="T71" fmla="*/ 111 h 265"/>
                <a:gd name="T72" fmla="*/ 551 w 1017"/>
                <a:gd name="T73" fmla="*/ 91 h 265"/>
                <a:gd name="T74" fmla="*/ 562 w 1017"/>
                <a:gd name="T75" fmla="*/ 75 h 265"/>
                <a:gd name="T76" fmla="*/ 587 w 1017"/>
                <a:gd name="T77" fmla="*/ 58 h 265"/>
                <a:gd name="T78" fmla="*/ 612 w 1017"/>
                <a:gd name="T79" fmla="*/ 37 h 265"/>
                <a:gd name="T80" fmla="*/ 640 w 1017"/>
                <a:gd name="T81" fmla="*/ 16 h 265"/>
                <a:gd name="T82" fmla="*/ 648 w 1017"/>
                <a:gd name="T83" fmla="*/ 29 h 26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017" h="265">
                  <a:moveTo>
                    <a:pt x="1010" y="33"/>
                  </a:moveTo>
                  <a:lnTo>
                    <a:pt x="998" y="62"/>
                  </a:lnTo>
                  <a:lnTo>
                    <a:pt x="986" y="86"/>
                  </a:lnTo>
                  <a:lnTo>
                    <a:pt x="967" y="99"/>
                  </a:lnTo>
                  <a:lnTo>
                    <a:pt x="950" y="113"/>
                  </a:lnTo>
                  <a:lnTo>
                    <a:pt x="915" y="122"/>
                  </a:lnTo>
                  <a:lnTo>
                    <a:pt x="884" y="127"/>
                  </a:lnTo>
                  <a:lnTo>
                    <a:pt x="860" y="132"/>
                  </a:lnTo>
                  <a:lnTo>
                    <a:pt x="830" y="142"/>
                  </a:lnTo>
                  <a:lnTo>
                    <a:pt x="805" y="156"/>
                  </a:lnTo>
                  <a:lnTo>
                    <a:pt x="776" y="170"/>
                  </a:lnTo>
                  <a:lnTo>
                    <a:pt x="733" y="188"/>
                  </a:lnTo>
                  <a:lnTo>
                    <a:pt x="674" y="188"/>
                  </a:lnTo>
                  <a:lnTo>
                    <a:pt x="625" y="188"/>
                  </a:lnTo>
                  <a:lnTo>
                    <a:pt x="565" y="188"/>
                  </a:lnTo>
                  <a:lnTo>
                    <a:pt x="529" y="188"/>
                  </a:lnTo>
                  <a:lnTo>
                    <a:pt x="498" y="193"/>
                  </a:lnTo>
                  <a:lnTo>
                    <a:pt x="481" y="203"/>
                  </a:lnTo>
                  <a:lnTo>
                    <a:pt x="457" y="217"/>
                  </a:lnTo>
                  <a:lnTo>
                    <a:pt x="445" y="212"/>
                  </a:lnTo>
                  <a:lnTo>
                    <a:pt x="432" y="212"/>
                  </a:lnTo>
                  <a:lnTo>
                    <a:pt x="440" y="198"/>
                  </a:lnTo>
                  <a:lnTo>
                    <a:pt x="426" y="193"/>
                  </a:lnTo>
                  <a:lnTo>
                    <a:pt x="397" y="193"/>
                  </a:lnTo>
                  <a:lnTo>
                    <a:pt x="342" y="203"/>
                  </a:lnTo>
                  <a:lnTo>
                    <a:pt x="306" y="212"/>
                  </a:lnTo>
                  <a:lnTo>
                    <a:pt x="264" y="217"/>
                  </a:lnTo>
                  <a:lnTo>
                    <a:pt x="247" y="222"/>
                  </a:lnTo>
                  <a:lnTo>
                    <a:pt x="247" y="231"/>
                  </a:lnTo>
                  <a:lnTo>
                    <a:pt x="258" y="251"/>
                  </a:lnTo>
                  <a:lnTo>
                    <a:pt x="264" y="264"/>
                  </a:lnTo>
                  <a:lnTo>
                    <a:pt x="252" y="260"/>
                  </a:lnTo>
                  <a:lnTo>
                    <a:pt x="240" y="264"/>
                  </a:lnTo>
                  <a:lnTo>
                    <a:pt x="235" y="246"/>
                  </a:lnTo>
                  <a:lnTo>
                    <a:pt x="228" y="231"/>
                  </a:lnTo>
                  <a:lnTo>
                    <a:pt x="211" y="222"/>
                  </a:lnTo>
                  <a:lnTo>
                    <a:pt x="186" y="222"/>
                  </a:lnTo>
                  <a:lnTo>
                    <a:pt x="168" y="226"/>
                  </a:lnTo>
                  <a:lnTo>
                    <a:pt x="174" y="217"/>
                  </a:lnTo>
                  <a:lnTo>
                    <a:pt x="156" y="212"/>
                  </a:lnTo>
                  <a:lnTo>
                    <a:pt x="139" y="212"/>
                  </a:lnTo>
                  <a:lnTo>
                    <a:pt x="101" y="212"/>
                  </a:lnTo>
                  <a:lnTo>
                    <a:pt x="73" y="217"/>
                  </a:lnTo>
                  <a:lnTo>
                    <a:pt x="54" y="217"/>
                  </a:lnTo>
                  <a:lnTo>
                    <a:pt x="35" y="231"/>
                  </a:lnTo>
                  <a:lnTo>
                    <a:pt x="18" y="226"/>
                  </a:lnTo>
                  <a:lnTo>
                    <a:pt x="0" y="236"/>
                  </a:lnTo>
                  <a:lnTo>
                    <a:pt x="23" y="217"/>
                  </a:lnTo>
                  <a:lnTo>
                    <a:pt x="35" y="203"/>
                  </a:lnTo>
                  <a:lnTo>
                    <a:pt x="12" y="203"/>
                  </a:lnTo>
                  <a:lnTo>
                    <a:pt x="47" y="193"/>
                  </a:lnTo>
                  <a:lnTo>
                    <a:pt x="84" y="198"/>
                  </a:lnTo>
                  <a:lnTo>
                    <a:pt x="132" y="198"/>
                  </a:lnTo>
                  <a:lnTo>
                    <a:pt x="174" y="193"/>
                  </a:lnTo>
                  <a:lnTo>
                    <a:pt x="204" y="193"/>
                  </a:lnTo>
                  <a:lnTo>
                    <a:pt x="247" y="193"/>
                  </a:lnTo>
                  <a:lnTo>
                    <a:pt x="264" y="193"/>
                  </a:lnTo>
                  <a:lnTo>
                    <a:pt x="289" y="188"/>
                  </a:lnTo>
                  <a:lnTo>
                    <a:pt x="313" y="180"/>
                  </a:lnTo>
                  <a:lnTo>
                    <a:pt x="354" y="170"/>
                  </a:lnTo>
                  <a:lnTo>
                    <a:pt x="414" y="161"/>
                  </a:lnTo>
                  <a:lnTo>
                    <a:pt x="445" y="161"/>
                  </a:lnTo>
                  <a:lnTo>
                    <a:pt x="487" y="161"/>
                  </a:lnTo>
                  <a:lnTo>
                    <a:pt x="518" y="156"/>
                  </a:lnTo>
                  <a:lnTo>
                    <a:pt x="576" y="156"/>
                  </a:lnTo>
                  <a:lnTo>
                    <a:pt x="619" y="156"/>
                  </a:lnTo>
                  <a:lnTo>
                    <a:pt x="661" y="156"/>
                  </a:lnTo>
                  <a:lnTo>
                    <a:pt x="692" y="156"/>
                  </a:lnTo>
                  <a:lnTo>
                    <a:pt x="710" y="147"/>
                  </a:lnTo>
                  <a:lnTo>
                    <a:pt x="733" y="142"/>
                  </a:lnTo>
                  <a:lnTo>
                    <a:pt x="752" y="142"/>
                  </a:lnTo>
                  <a:lnTo>
                    <a:pt x="781" y="127"/>
                  </a:lnTo>
                  <a:lnTo>
                    <a:pt x="823" y="113"/>
                  </a:lnTo>
                  <a:lnTo>
                    <a:pt x="860" y="104"/>
                  </a:lnTo>
                  <a:lnTo>
                    <a:pt x="866" y="89"/>
                  </a:lnTo>
                  <a:lnTo>
                    <a:pt x="877" y="86"/>
                  </a:lnTo>
                  <a:lnTo>
                    <a:pt x="903" y="76"/>
                  </a:lnTo>
                  <a:lnTo>
                    <a:pt x="915" y="66"/>
                  </a:lnTo>
                  <a:lnTo>
                    <a:pt x="932" y="57"/>
                  </a:lnTo>
                  <a:lnTo>
                    <a:pt x="955" y="42"/>
                  </a:lnTo>
                  <a:lnTo>
                    <a:pt x="981" y="28"/>
                  </a:lnTo>
                  <a:lnTo>
                    <a:pt x="998" y="18"/>
                  </a:lnTo>
                  <a:lnTo>
                    <a:pt x="1016" y="0"/>
                  </a:lnTo>
                  <a:lnTo>
                    <a:pt x="1010" y="33"/>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0" name="Freeform 11"/>
            <p:cNvSpPr>
              <a:spLocks/>
            </p:cNvSpPr>
            <p:nvPr/>
          </p:nvSpPr>
          <p:spPr bwMode="auto">
            <a:xfrm>
              <a:off x="1182" y="2570"/>
              <a:ext cx="13" cy="183"/>
            </a:xfrm>
            <a:custGeom>
              <a:avLst/>
              <a:gdLst>
                <a:gd name="T0" fmla="*/ 5 w 20"/>
                <a:gd name="T1" fmla="*/ 182 h 210"/>
                <a:gd name="T2" fmla="*/ 0 w 20"/>
                <a:gd name="T3" fmla="*/ 150 h 210"/>
                <a:gd name="T4" fmla="*/ 0 w 20"/>
                <a:gd name="T5" fmla="*/ 125 h 210"/>
                <a:gd name="T6" fmla="*/ 0 w 20"/>
                <a:gd name="T7" fmla="*/ 100 h 210"/>
                <a:gd name="T8" fmla="*/ 2 w 20"/>
                <a:gd name="T9" fmla="*/ 69 h 210"/>
                <a:gd name="T10" fmla="*/ 5 w 20"/>
                <a:gd name="T11" fmla="*/ 29 h 210"/>
                <a:gd name="T12" fmla="*/ 5 w 20"/>
                <a:gd name="T13" fmla="*/ 0 h 210"/>
                <a:gd name="T14" fmla="*/ 10 w 20"/>
                <a:gd name="T15" fmla="*/ 4 h 210"/>
                <a:gd name="T16" fmla="*/ 10 w 20"/>
                <a:gd name="T17" fmla="*/ 24 h 210"/>
                <a:gd name="T18" fmla="*/ 12 w 20"/>
                <a:gd name="T19" fmla="*/ 61 h 210"/>
                <a:gd name="T20" fmla="*/ 10 w 20"/>
                <a:gd name="T21" fmla="*/ 89 h 210"/>
                <a:gd name="T22" fmla="*/ 8 w 20"/>
                <a:gd name="T23" fmla="*/ 125 h 210"/>
                <a:gd name="T24" fmla="*/ 8 w 20"/>
                <a:gd name="T25" fmla="*/ 146 h 210"/>
                <a:gd name="T26" fmla="*/ 8 w 20"/>
                <a:gd name="T27" fmla="*/ 166 h 210"/>
                <a:gd name="T28" fmla="*/ 5 w 20"/>
                <a:gd name="T29" fmla="*/ 182 h 2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 h="210">
                  <a:moveTo>
                    <a:pt x="8" y="209"/>
                  </a:moveTo>
                  <a:lnTo>
                    <a:pt x="0" y="172"/>
                  </a:lnTo>
                  <a:lnTo>
                    <a:pt x="0" y="144"/>
                  </a:lnTo>
                  <a:lnTo>
                    <a:pt x="0" y="115"/>
                  </a:lnTo>
                  <a:lnTo>
                    <a:pt x="3" y="79"/>
                  </a:lnTo>
                  <a:lnTo>
                    <a:pt x="8" y="33"/>
                  </a:lnTo>
                  <a:lnTo>
                    <a:pt x="8" y="0"/>
                  </a:lnTo>
                  <a:lnTo>
                    <a:pt x="16" y="5"/>
                  </a:lnTo>
                  <a:lnTo>
                    <a:pt x="16" y="28"/>
                  </a:lnTo>
                  <a:lnTo>
                    <a:pt x="19" y="70"/>
                  </a:lnTo>
                  <a:lnTo>
                    <a:pt x="16" y="102"/>
                  </a:lnTo>
                  <a:lnTo>
                    <a:pt x="12" y="144"/>
                  </a:lnTo>
                  <a:lnTo>
                    <a:pt x="12" y="167"/>
                  </a:lnTo>
                  <a:lnTo>
                    <a:pt x="12" y="190"/>
                  </a:lnTo>
                  <a:lnTo>
                    <a:pt x="8" y="209"/>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1" name="Freeform 12"/>
            <p:cNvSpPr>
              <a:spLocks/>
            </p:cNvSpPr>
            <p:nvPr/>
          </p:nvSpPr>
          <p:spPr bwMode="auto">
            <a:xfrm>
              <a:off x="1172" y="2595"/>
              <a:ext cx="5" cy="91"/>
            </a:xfrm>
            <a:custGeom>
              <a:avLst/>
              <a:gdLst>
                <a:gd name="T0" fmla="*/ 0 w 8"/>
                <a:gd name="T1" fmla="*/ 0 h 104"/>
                <a:gd name="T2" fmla="*/ 0 w 8"/>
                <a:gd name="T3" fmla="*/ 27 h 104"/>
                <a:gd name="T4" fmla="*/ 0 w 8"/>
                <a:gd name="T5" fmla="*/ 54 h 104"/>
                <a:gd name="T6" fmla="*/ 0 w 8"/>
                <a:gd name="T7" fmla="*/ 67 h 104"/>
                <a:gd name="T8" fmla="*/ 1 w 8"/>
                <a:gd name="T9" fmla="*/ 78 h 104"/>
                <a:gd name="T10" fmla="*/ 1 w 8"/>
                <a:gd name="T11" fmla="*/ 90 h 104"/>
                <a:gd name="T12" fmla="*/ 3 w 8"/>
                <a:gd name="T13" fmla="*/ 74 h 104"/>
                <a:gd name="T14" fmla="*/ 3 w 8"/>
                <a:gd name="T15" fmla="*/ 67 h 104"/>
                <a:gd name="T16" fmla="*/ 4 w 8"/>
                <a:gd name="T17" fmla="*/ 51 h 104"/>
                <a:gd name="T18" fmla="*/ 4 w 8"/>
                <a:gd name="T19" fmla="*/ 15 h 104"/>
                <a:gd name="T20" fmla="*/ 0 w 8"/>
                <a:gd name="T21" fmla="*/ 0 h 1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 h="104">
                  <a:moveTo>
                    <a:pt x="0" y="0"/>
                  </a:moveTo>
                  <a:lnTo>
                    <a:pt x="0" y="31"/>
                  </a:lnTo>
                  <a:lnTo>
                    <a:pt x="0" y="62"/>
                  </a:lnTo>
                  <a:lnTo>
                    <a:pt x="0" y="76"/>
                  </a:lnTo>
                  <a:lnTo>
                    <a:pt x="2" y="89"/>
                  </a:lnTo>
                  <a:lnTo>
                    <a:pt x="2" y="103"/>
                  </a:lnTo>
                  <a:lnTo>
                    <a:pt x="5" y="84"/>
                  </a:lnTo>
                  <a:lnTo>
                    <a:pt x="5" y="76"/>
                  </a:lnTo>
                  <a:lnTo>
                    <a:pt x="7" y="58"/>
                  </a:lnTo>
                  <a:lnTo>
                    <a:pt x="7" y="17"/>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2" name="Freeform 13"/>
            <p:cNvSpPr>
              <a:spLocks/>
            </p:cNvSpPr>
            <p:nvPr/>
          </p:nvSpPr>
          <p:spPr bwMode="auto">
            <a:xfrm>
              <a:off x="1136" y="2645"/>
              <a:ext cx="9" cy="73"/>
            </a:xfrm>
            <a:custGeom>
              <a:avLst/>
              <a:gdLst>
                <a:gd name="T0" fmla="*/ 8 w 14"/>
                <a:gd name="T1" fmla="*/ 0 h 84"/>
                <a:gd name="T2" fmla="*/ 5 w 14"/>
                <a:gd name="T3" fmla="*/ 15 h 84"/>
                <a:gd name="T4" fmla="*/ 3 w 14"/>
                <a:gd name="T5" fmla="*/ 30 h 84"/>
                <a:gd name="T6" fmla="*/ 0 w 14"/>
                <a:gd name="T7" fmla="*/ 50 h 84"/>
                <a:gd name="T8" fmla="*/ 0 w 14"/>
                <a:gd name="T9" fmla="*/ 72 h 84"/>
                <a:gd name="T10" fmla="*/ 5 w 14"/>
                <a:gd name="T11" fmla="*/ 45 h 84"/>
                <a:gd name="T12" fmla="*/ 6 w 14"/>
                <a:gd name="T13" fmla="*/ 30 h 84"/>
                <a:gd name="T14" fmla="*/ 8 w 14"/>
                <a:gd name="T15" fmla="*/ 0 h 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84">
                  <a:moveTo>
                    <a:pt x="13" y="0"/>
                  </a:moveTo>
                  <a:lnTo>
                    <a:pt x="7" y="17"/>
                  </a:lnTo>
                  <a:lnTo>
                    <a:pt x="4" y="35"/>
                  </a:lnTo>
                  <a:lnTo>
                    <a:pt x="0" y="57"/>
                  </a:lnTo>
                  <a:lnTo>
                    <a:pt x="0" y="83"/>
                  </a:lnTo>
                  <a:lnTo>
                    <a:pt x="7" y="52"/>
                  </a:lnTo>
                  <a:lnTo>
                    <a:pt x="10" y="35"/>
                  </a:lnTo>
                  <a:lnTo>
                    <a:pt x="13"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3" name="Freeform 14"/>
            <p:cNvSpPr>
              <a:spLocks/>
            </p:cNvSpPr>
            <p:nvPr/>
          </p:nvSpPr>
          <p:spPr bwMode="auto">
            <a:xfrm>
              <a:off x="1113" y="2586"/>
              <a:ext cx="16" cy="87"/>
            </a:xfrm>
            <a:custGeom>
              <a:avLst/>
              <a:gdLst>
                <a:gd name="T0" fmla="*/ 15 w 26"/>
                <a:gd name="T1" fmla="*/ 23 h 100"/>
                <a:gd name="T2" fmla="*/ 13 w 26"/>
                <a:gd name="T3" fmla="*/ 44 h 100"/>
                <a:gd name="T4" fmla="*/ 8 w 26"/>
                <a:gd name="T5" fmla="*/ 51 h 100"/>
                <a:gd name="T6" fmla="*/ 2 w 26"/>
                <a:gd name="T7" fmla="*/ 75 h 100"/>
                <a:gd name="T8" fmla="*/ 0 w 26"/>
                <a:gd name="T9" fmla="*/ 86 h 100"/>
                <a:gd name="T10" fmla="*/ 2 w 26"/>
                <a:gd name="T11" fmla="*/ 70 h 100"/>
                <a:gd name="T12" fmla="*/ 2 w 26"/>
                <a:gd name="T13" fmla="*/ 51 h 100"/>
                <a:gd name="T14" fmla="*/ 6 w 26"/>
                <a:gd name="T15" fmla="*/ 32 h 100"/>
                <a:gd name="T16" fmla="*/ 10 w 26"/>
                <a:gd name="T17" fmla="*/ 16 h 100"/>
                <a:gd name="T18" fmla="*/ 10 w 26"/>
                <a:gd name="T19" fmla="*/ 0 h 100"/>
                <a:gd name="T20" fmla="*/ 15 w 26"/>
                <a:gd name="T21" fmla="*/ 23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100">
                  <a:moveTo>
                    <a:pt x="25" y="27"/>
                  </a:moveTo>
                  <a:lnTo>
                    <a:pt x="21" y="50"/>
                  </a:lnTo>
                  <a:lnTo>
                    <a:pt x="13" y="59"/>
                  </a:lnTo>
                  <a:lnTo>
                    <a:pt x="4" y="86"/>
                  </a:lnTo>
                  <a:lnTo>
                    <a:pt x="0" y="99"/>
                  </a:lnTo>
                  <a:lnTo>
                    <a:pt x="4" y="81"/>
                  </a:lnTo>
                  <a:lnTo>
                    <a:pt x="4" y="59"/>
                  </a:lnTo>
                  <a:lnTo>
                    <a:pt x="9" y="37"/>
                  </a:lnTo>
                  <a:lnTo>
                    <a:pt x="16" y="18"/>
                  </a:lnTo>
                  <a:lnTo>
                    <a:pt x="16" y="0"/>
                  </a:lnTo>
                  <a:lnTo>
                    <a:pt x="25" y="27"/>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4" name="Freeform 15"/>
            <p:cNvSpPr>
              <a:spLocks/>
            </p:cNvSpPr>
            <p:nvPr/>
          </p:nvSpPr>
          <p:spPr bwMode="auto">
            <a:xfrm>
              <a:off x="1250" y="2547"/>
              <a:ext cx="4" cy="139"/>
            </a:xfrm>
            <a:custGeom>
              <a:avLst/>
              <a:gdLst>
                <a:gd name="T0" fmla="*/ 1 w 6"/>
                <a:gd name="T1" fmla="*/ 138 h 159"/>
                <a:gd name="T2" fmla="*/ 0 w 6"/>
                <a:gd name="T3" fmla="*/ 110 h 159"/>
                <a:gd name="T4" fmla="*/ 0 w 6"/>
                <a:gd name="T5" fmla="*/ 78 h 159"/>
                <a:gd name="T6" fmla="*/ 1 w 6"/>
                <a:gd name="T7" fmla="*/ 53 h 159"/>
                <a:gd name="T8" fmla="*/ 1 w 6"/>
                <a:gd name="T9" fmla="*/ 24 h 159"/>
                <a:gd name="T10" fmla="*/ 2 w 6"/>
                <a:gd name="T11" fmla="*/ 0 h 159"/>
                <a:gd name="T12" fmla="*/ 3 w 6"/>
                <a:gd name="T13" fmla="*/ 9 h 159"/>
                <a:gd name="T14" fmla="*/ 3 w 6"/>
                <a:gd name="T15" fmla="*/ 37 h 159"/>
                <a:gd name="T16" fmla="*/ 2 w 6"/>
                <a:gd name="T17" fmla="*/ 60 h 159"/>
                <a:gd name="T18" fmla="*/ 2 w 6"/>
                <a:gd name="T19" fmla="*/ 78 h 159"/>
                <a:gd name="T20" fmla="*/ 1 w 6"/>
                <a:gd name="T21" fmla="*/ 97 h 159"/>
                <a:gd name="T22" fmla="*/ 2 w 6"/>
                <a:gd name="T23" fmla="*/ 122 h 159"/>
                <a:gd name="T24" fmla="*/ 1 w 6"/>
                <a:gd name="T25" fmla="*/ 138 h 1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 h="159">
                  <a:moveTo>
                    <a:pt x="2" y="158"/>
                  </a:moveTo>
                  <a:lnTo>
                    <a:pt x="0" y="126"/>
                  </a:lnTo>
                  <a:lnTo>
                    <a:pt x="0" y="89"/>
                  </a:lnTo>
                  <a:lnTo>
                    <a:pt x="2" y="61"/>
                  </a:lnTo>
                  <a:lnTo>
                    <a:pt x="2" y="28"/>
                  </a:lnTo>
                  <a:lnTo>
                    <a:pt x="3" y="0"/>
                  </a:lnTo>
                  <a:lnTo>
                    <a:pt x="5" y="10"/>
                  </a:lnTo>
                  <a:lnTo>
                    <a:pt x="5" y="42"/>
                  </a:lnTo>
                  <a:lnTo>
                    <a:pt x="3" y="69"/>
                  </a:lnTo>
                  <a:lnTo>
                    <a:pt x="3" y="89"/>
                  </a:lnTo>
                  <a:lnTo>
                    <a:pt x="2" y="111"/>
                  </a:lnTo>
                  <a:lnTo>
                    <a:pt x="3" y="139"/>
                  </a:lnTo>
                  <a:lnTo>
                    <a:pt x="2" y="158"/>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5" name="Freeform 16"/>
            <p:cNvSpPr>
              <a:spLocks/>
            </p:cNvSpPr>
            <p:nvPr/>
          </p:nvSpPr>
          <p:spPr bwMode="auto">
            <a:xfrm>
              <a:off x="1264" y="2444"/>
              <a:ext cx="13" cy="208"/>
            </a:xfrm>
            <a:custGeom>
              <a:avLst/>
              <a:gdLst>
                <a:gd name="T0" fmla="*/ 3 w 20"/>
                <a:gd name="T1" fmla="*/ 207 h 239"/>
                <a:gd name="T2" fmla="*/ 5 w 20"/>
                <a:gd name="T3" fmla="*/ 175 h 239"/>
                <a:gd name="T4" fmla="*/ 8 w 20"/>
                <a:gd name="T5" fmla="*/ 146 h 239"/>
                <a:gd name="T6" fmla="*/ 5 w 20"/>
                <a:gd name="T7" fmla="*/ 117 h 239"/>
                <a:gd name="T8" fmla="*/ 3 w 20"/>
                <a:gd name="T9" fmla="*/ 94 h 239"/>
                <a:gd name="T10" fmla="*/ 5 w 20"/>
                <a:gd name="T11" fmla="*/ 70 h 239"/>
                <a:gd name="T12" fmla="*/ 3 w 20"/>
                <a:gd name="T13" fmla="*/ 49 h 239"/>
                <a:gd name="T14" fmla="*/ 3 w 20"/>
                <a:gd name="T15" fmla="*/ 24 h 239"/>
                <a:gd name="T16" fmla="*/ 0 w 20"/>
                <a:gd name="T17" fmla="*/ 0 h 239"/>
                <a:gd name="T18" fmla="*/ 8 w 20"/>
                <a:gd name="T19" fmla="*/ 20 h 239"/>
                <a:gd name="T20" fmla="*/ 8 w 20"/>
                <a:gd name="T21" fmla="*/ 40 h 239"/>
                <a:gd name="T22" fmla="*/ 10 w 20"/>
                <a:gd name="T23" fmla="*/ 61 h 239"/>
                <a:gd name="T24" fmla="*/ 10 w 20"/>
                <a:gd name="T25" fmla="*/ 77 h 239"/>
                <a:gd name="T26" fmla="*/ 10 w 20"/>
                <a:gd name="T27" fmla="*/ 97 h 239"/>
                <a:gd name="T28" fmla="*/ 10 w 20"/>
                <a:gd name="T29" fmla="*/ 117 h 239"/>
                <a:gd name="T30" fmla="*/ 12 w 20"/>
                <a:gd name="T31" fmla="*/ 134 h 239"/>
                <a:gd name="T32" fmla="*/ 12 w 20"/>
                <a:gd name="T33" fmla="*/ 158 h 239"/>
                <a:gd name="T34" fmla="*/ 8 w 20"/>
                <a:gd name="T35" fmla="*/ 171 h 239"/>
                <a:gd name="T36" fmla="*/ 3 w 20"/>
                <a:gd name="T37" fmla="*/ 207 h 2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 h="239">
                  <a:moveTo>
                    <a:pt x="4" y="238"/>
                  </a:moveTo>
                  <a:lnTo>
                    <a:pt x="7" y="201"/>
                  </a:lnTo>
                  <a:lnTo>
                    <a:pt x="12" y="168"/>
                  </a:lnTo>
                  <a:lnTo>
                    <a:pt x="7" y="135"/>
                  </a:lnTo>
                  <a:lnTo>
                    <a:pt x="4" y="108"/>
                  </a:lnTo>
                  <a:lnTo>
                    <a:pt x="7" y="80"/>
                  </a:lnTo>
                  <a:lnTo>
                    <a:pt x="4" y="56"/>
                  </a:lnTo>
                  <a:lnTo>
                    <a:pt x="4" y="28"/>
                  </a:lnTo>
                  <a:lnTo>
                    <a:pt x="0" y="0"/>
                  </a:lnTo>
                  <a:lnTo>
                    <a:pt x="12" y="23"/>
                  </a:lnTo>
                  <a:lnTo>
                    <a:pt x="12" y="46"/>
                  </a:lnTo>
                  <a:lnTo>
                    <a:pt x="15" y="70"/>
                  </a:lnTo>
                  <a:lnTo>
                    <a:pt x="15" y="89"/>
                  </a:lnTo>
                  <a:lnTo>
                    <a:pt x="15" y="112"/>
                  </a:lnTo>
                  <a:lnTo>
                    <a:pt x="15" y="135"/>
                  </a:lnTo>
                  <a:lnTo>
                    <a:pt x="19" y="154"/>
                  </a:lnTo>
                  <a:lnTo>
                    <a:pt x="19" y="182"/>
                  </a:lnTo>
                  <a:lnTo>
                    <a:pt x="12" y="196"/>
                  </a:lnTo>
                  <a:lnTo>
                    <a:pt x="4" y="238"/>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6" name="Freeform 17"/>
            <p:cNvSpPr>
              <a:spLocks/>
            </p:cNvSpPr>
            <p:nvPr/>
          </p:nvSpPr>
          <p:spPr bwMode="auto">
            <a:xfrm>
              <a:off x="1198" y="2419"/>
              <a:ext cx="17" cy="208"/>
            </a:xfrm>
            <a:custGeom>
              <a:avLst/>
              <a:gdLst>
                <a:gd name="T0" fmla="*/ 5 w 26"/>
                <a:gd name="T1" fmla="*/ 207 h 239"/>
                <a:gd name="T2" fmla="*/ 5 w 26"/>
                <a:gd name="T3" fmla="*/ 179 h 239"/>
                <a:gd name="T4" fmla="*/ 0 w 26"/>
                <a:gd name="T5" fmla="*/ 146 h 239"/>
                <a:gd name="T6" fmla="*/ 0 w 26"/>
                <a:gd name="T7" fmla="*/ 126 h 239"/>
                <a:gd name="T8" fmla="*/ 5 w 26"/>
                <a:gd name="T9" fmla="*/ 105 h 239"/>
                <a:gd name="T10" fmla="*/ 3 w 26"/>
                <a:gd name="T11" fmla="*/ 73 h 239"/>
                <a:gd name="T12" fmla="*/ 3 w 26"/>
                <a:gd name="T13" fmla="*/ 49 h 239"/>
                <a:gd name="T14" fmla="*/ 9 w 26"/>
                <a:gd name="T15" fmla="*/ 24 h 239"/>
                <a:gd name="T16" fmla="*/ 5 w 26"/>
                <a:gd name="T17" fmla="*/ 0 h 239"/>
                <a:gd name="T18" fmla="*/ 14 w 26"/>
                <a:gd name="T19" fmla="*/ 9 h 239"/>
                <a:gd name="T20" fmla="*/ 16 w 26"/>
                <a:gd name="T21" fmla="*/ 33 h 239"/>
                <a:gd name="T22" fmla="*/ 14 w 26"/>
                <a:gd name="T23" fmla="*/ 61 h 239"/>
                <a:gd name="T24" fmla="*/ 11 w 26"/>
                <a:gd name="T25" fmla="*/ 90 h 239"/>
                <a:gd name="T26" fmla="*/ 16 w 26"/>
                <a:gd name="T27" fmla="*/ 105 h 239"/>
                <a:gd name="T28" fmla="*/ 14 w 26"/>
                <a:gd name="T29" fmla="*/ 134 h 239"/>
                <a:gd name="T30" fmla="*/ 14 w 26"/>
                <a:gd name="T31" fmla="*/ 167 h 239"/>
                <a:gd name="T32" fmla="*/ 5 w 26"/>
                <a:gd name="T33" fmla="*/ 207 h 2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 h="239">
                  <a:moveTo>
                    <a:pt x="8" y="238"/>
                  </a:moveTo>
                  <a:lnTo>
                    <a:pt x="8" y="206"/>
                  </a:lnTo>
                  <a:lnTo>
                    <a:pt x="0" y="168"/>
                  </a:lnTo>
                  <a:lnTo>
                    <a:pt x="0" y="145"/>
                  </a:lnTo>
                  <a:lnTo>
                    <a:pt x="8" y="121"/>
                  </a:lnTo>
                  <a:lnTo>
                    <a:pt x="4" y="84"/>
                  </a:lnTo>
                  <a:lnTo>
                    <a:pt x="4" y="56"/>
                  </a:lnTo>
                  <a:lnTo>
                    <a:pt x="13" y="28"/>
                  </a:lnTo>
                  <a:lnTo>
                    <a:pt x="8" y="0"/>
                  </a:lnTo>
                  <a:lnTo>
                    <a:pt x="21" y="10"/>
                  </a:lnTo>
                  <a:lnTo>
                    <a:pt x="25" y="38"/>
                  </a:lnTo>
                  <a:lnTo>
                    <a:pt x="21" y="70"/>
                  </a:lnTo>
                  <a:lnTo>
                    <a:pt x="17" y="103"/>
                  </a:lnTo>
                  <a:lnTo>
                    <a:pt x="25" y="121"/>
                  </a:lnTo>
                  <a:lnTo>
                    <a:pt x="21" y="154"/>
                  </a:lnTo>
                  <a:lnTo>
                    <a:pt x="21" y="192"/>
                  </a:lnTo>
                  <a:lnTo>
                    <a:pt x="8" y="238"/>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7" name="Freeform 18"/>
            <p:cNvSpPr>
              <a:spLocks/>
            </p:cNvSpPr>
            <p:nvPr/>
          </p:nvSpPr>
          <p:spPr bwMode="auto">
            <a:xfrm>
              <a:off x="1284" y="2557"/>
              <a:ext cx="9" cy="78"/>
            </a:xfrm>
            <a:custGeom>
              <a:avLst/>
              <a:gdLst>
                <a:gd name="T0" fmla="*/ 5 w 14"/>
                <a:gd name="T1" fmla="*/ 0 h 90"/>
                <a:gd name="T2" fmla="*/ 6 w 14"/>
                <a:gd name="T3" fmla="*/ 26 h 90"/>
                <a:gd name="T4" fmla="*/ 5 w 14"/>
                <a:gd name="T5" fmla="*/ 54 h 90"/>
                <a:gd name="T6" fmla="*/ 0 w 14"/>
                <a:gd name="T7" fmla="*/ 77 h 90"/>
                <a:gd name="T8" fmla="*/ 6 w 14"/>
                <a:gd name="T9" fmla="*/ 66 h 90"/>
                <a:gd name="T10" fmla="*/ 8 w 14"/>
                <a:gd name="T11" fmla="*/ 35 h 90"/>
                <a:gd name="T12" fmla="*/ 5 w 14"/>
                <a:gd name="T13" fmla="*/ 0 h 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90">
                  <a:moveTo>
                    <a:pt x="7" y="0"/>
                  </a:moveTo>
                  <a:lnTo>
                    <a:pt x="10" y="30"/>
                  </a:lnTo>
                  <a:lnTo>
                    <a:pt x="7" y="62"/>
                  </a:lnTo>
                  <a:lnTo>
                    <a:pt x="0" y="89"/>
                  </a:lnTo>
                  <a:lnTo>
                    <a:pt x="10" y="76"/>
                  </a:lnTo>
                  <a:lnTo>
                    <a:pt x="13" y="40"/>
                  </a:lnTo>
                  <a:lnTo>
                    <a:pt x="7"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8" name="Freeform 19"/>
            <p:cNvSpPr>
              <a:spLocks/>
            </p:cNvSpPr>
            <p:nvPr/>
          </p:nvSpPr>
          <p:spPr bwMode="auto">
            <a:xfrm>
              <a:off x="1132" y="2456"/>
              <a:ext cx="9" cy="142"/>
            </a:xfrm>
            <a:custGeom>
              <a:avLst/>
              <a:gdLst>
                <a:gd name="T0" fmla="*/ 4 w 15"/>
                <a:gd name="T1" fmla="*/ 141 h 163"/>
                <a:gd name="T2" fmla="*/ 0 w 15"/>
                <a:gd name="T3" fmla="*/ 121 h 163"/>
                <a:gd name="T4" fmla="*/ 0 w 15"/>
                <a:gd name="T5" fmla="*/ 101 h 163"/>
                <a:gd name="T6" fmla="*/ 0 w 15"/>
                <a:gd name="T7" fmla="*/ 72 h 163"/>
                <a:gd name="T8" fmla="*/ 2 w 15"/>
                <a:gd name="T9" fmla="*/ 49 h 163"/>
                <a:gd name="T10" fmla="*/ 4 w 15"/>
                <a:gd name="T11" fmla="*/ 20 h 163"/>
                <a:gd name="T12" fmla="*/ 8 w 15"/>
                <a:gd name="T13" fmla="*/ 0 h 163"/>
                <a:gd name="T14" fmla="*/ 8 w 15"/>
                <a:gd name="T15" fmla="*/ 32 h 163"/>
                <a:gd name="T16" fmla="*/ 8 w 15"/>
                <a:gd name="T17" fmla="*/ 53 h 163"/>
                <a:gd name="T18" fmla="*/ 7 w 15"/>
                <a:gd name="T19" fmla="*/ 77 h 163"/>
                <a:gd name="T20" fmla="*/ 7 w 15"/>
                <a:gd name="T21" fmla="*/ 101 h 163"/>
                <a:gd name="T22" fmla="*/ 4 w 15"/>
                <a:gd name="T23" fmla="*/ 121 h 163"/>
                <a:gd name="T24" fmla="*/ 4 w 15"/>
                <a:gd name="T25" fmla="*/ 141 h 1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 h="163">
                  <a:moveTo>
                    <a:pt x="7" y="162"/>
                  </a:moveTo>
                  <a:lnTo>
                    <a:pt x="0" y="139"/>
                  </a:lnTo>
                  <a:lnTo>
                    <a:pt x="0" y="116"/>
                  </a:lnTo>
                  <a:lnTo>
                    <a:pt x="0" y="83"/>
                  </a:lnTo>
                  <a:lnTo>
                    <a:pt x="3" y="56"/>
                  </a:lnTo>
                  <a:lnTo>
                    <a:pt x="7" y="23"/>
                  </a:lnTo>
                  <a:lnTo>
                    <a:pt x="14" y="0"/>
                  </a:lnTo>
                  <a:lnTo>
                    <a:pt x="14" y="37"/>
                  </a:lnTo>
                  <a:lnTo>
                    <a:pt x="14" y="61"/>
                  </a:lnTo>
                  <a:lnTo>
                    <a:pt x="11" y="88"/>
                  </a:lnTo>
                  <a:lnTo>
                    <a:pt x="11" y="116"/>
                  </a:lnTo>
                  <a:lnTo>
                    <a:pt x="7" y="139"/>
                  </a:lnTo>
                  <a:lnTo>
                    <a:pt x="7" y="162"/>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9" name="Freeform 20"/>
            <p:cNvSpPr>
              <a:spLocks/>
            </p:cNvSpPr>
            <p:nvPr/>
          </p:nvSpPr>
          <p:spPr bwMode="auto">
            <a:xfrm>
              <a:off x="1124" y="2465"/>
              <a:ext cx="1" cy="111"/>
            </a:xfrm>
            <a:custGeom>
              <a:avLst/>
              <a:gdLst>
                <a:gd name="T0" fmla="*/ 0 w 1"/>
                <a:gd name="T1" fmla="*/ 0 h 128"/>
                <a:gd name="T2" fmla="*/ 0 w 1"/>
                <a:gd name="T3" fmla="*/ 16 h 128"/>
                <a:gd name="T4" fmla="*/ 0 w 1"/>
                <a:gd name="T5" fmla="*/ 39 h 128"/>
                <a:gd name="T6" fmla="*/ 0 w 1"/>
                <a:gd name="T7" fmla="*/ 55 h 128"/>
                <a:gd name="T8" fmla="*/ 0 w 1"/>
                <a:gd name="T9" fmla="*/ 67 h 128"/>
                <a:gd name="T10" fmla="*/ 0 w 1"/>
                <a:gd name="T11" fmla="*/ 78 h 128"/>
                <a:gd name="T12" fmla="*/ 0 w 1"/>
                <a:gd name="T13" fmla="*/ 98 h 128"/>
                <a:gd name="T14" fmla="*/ 0 w 1"/>
                <a:gd name="T15" fmla="*/ 110 h 128"/>
                <a:gd name="T16" fmla="*/ 0 w 1"/>
                <a:gd name="T17" fmla="*/ 98 h 128"/>
                <a:gd name="T18" fmla="*/ 0 w 1"/>
                <a:gd name="T19" fmla="*/ 75 h 128"/>
                <a:gd name="T20" fmla="*/ 0 w 1"/>
                <a:gd name="T21" fmla="*/ 59 h 128"/>
                <a:gd name="T22" fmla="*/ 0 w 1"/>
                <a:gd name="T23" fmla="*/ 35 h 128"/>
                <a:gd name="T24" fmla="*/ 0 w 1"/>
                <a:gd name="T25" fmla="*/ 19 h 128"/>
                <a:gd name="T26" fmla="*/ 0 w 1"/>
                <a:gd name="T27" fmla="*/ 0 h 1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 h="128">
                  <a:moveTo>
                    <a:pt x="0" y="0"/>
                  </a:moveTo>
                  <a:lnTo>
                    <a:pt x="0" y="18"/>
                  </a:lnTo>
                  <a:lnTo>
                    <a:pt x="0" y="45"/>
                  </a:lnTo>
                  <a:lnTo>
                    <a:pt x="0" y="63"/>
                  </a:lnTo>
                  <a:lnTo>
                    <a:pt x="0" y="77"/>
                  </a:lnTo>
                  <a:lnTo>
                    <a:pt x="0" y="90"/>
                  </a:lnTo>
                  <a:lnTo>
                    <a:pt x="0" y="113"/>
                  </a:lnTo>
                  <a:lnTo>
                    <a:pt x="0" y="127"/>
                  </a:lnTo>
                  <a:lnTo>
                    <a:pt x="0" y="113"/>
                  </a:lnTo>
                  <a:lnTo>
                    <a:pt x="0" y="86"/>
                  </a:lnTo>
                  <a:lnTo>
                    <a:pt x="0" y="68"/>
                  </a:lnTo>
                  <a:lnTo>
                    <a:pt x="0" y="40"/>
                  </a:lnTo>
                  <a:lnTo>
                    <a:pt x="0" y="22"/>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40" name="Freeform 21"/>
            <p:cNvSpPr>
              <a:spLocks/>
            </p:cNvSpPr>
            <p:nvPr/>
          </p:nvSpPr>
          <p:spPr bwMode="auto">
            <a:xfrm>
              <a:off x="1152" y="2435"/>
              <a:ext cx="13" cy="196"/>
            </a:xfrm>
            <a:custGeom>
              <a:avLst/>
              <a:gdLst>
                <a:gd name="T0" fmla="*/ 0 w 20"/>
                <a:gd name="T1" fmla="*/ 195 h 225"/>
                <a:gd name="T2" fmla="*/ 0 w 20"/>
                <a:gd name="T3" fmla="*/ 166 h 225"/>
                <a:gd name="T4" fmla="*/ 0 w 20"/>
                <a:gd name="T5" fmla="*/ 146 h 225"/>
                <a:gd name="T6" fmla="*/ 0 w 20"/>
                <a:gd name="T7" fmla="*/ 130 h 225"/>
                <a:gd name="T8" fmla="*/ 3 w 20"/>
                <a:gd name="T9" fmla="*/ 105 h 225"/>
                <a:gd name="T10" fmla="*/ 3 w 20"/>
                <a:gd name="T11" fmla="*/ 90 h 225"/>
                <a:gd name="T12" fmla="*/ 5 w 20"/>
                <a:gd name="T13" fmla="*/ 70 h 225"/>
                <a:gd name="T14" fmla="*/ 5 w 20"/>
                <a:gd name="T15" fmla="*/ 40 h 225"/>
                <a:gd name="T16" fmla="*/ 8 w 20"/>
                <a:gd name="T17" fmla="*/ 29 h 225"/>
                <a:gd name="T18" fmla="*/ 8 w 20"/>
                <a:gd name="T19" fmla="*/ 0 h 225"/>
                <a:gd name="T20" fmla="*/ 12 w 20"/>
                <a:gd name="T21" fmla="*/ 20 h 225"/>
                <a:gd name="T22" fmla="*/ 10 w 20"/>
                <a:gd name="T23" fmla="*/ 40 h 225"/>
                <a:gd name="T24" fmla="*/ 8 w 20"/>
                <a:gd name="T25" fmla="*/ 57 h 225"/>
                <a:gd name="T26" fmla="*/ 10 w 20"/>
                <a:gd name="T27" fmla="*/ 85 h 225"/>
                <a:gd name="T28" fmla="*/ 8 w 20"/>
                <a:gd name="T29" fmla="*/ 105 h 225"/>
                <a:gd name="T30" fmla="*/ 3 w 20"/>
                <a:gd name="T31" fmla="*/ 134 h 225"/>
                <a:gd name="T32" fmla="*/ 3 w 20"/>
                <a:gd name="T33" fmla="*/ 171 h 225"/>
                <a:gd name="T34" fmla="*/ 0 w 20"/>
                <a:gd name="T35" fmla="*/ 195 h 2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225">
                  <a:moveTo>
                    <a:pt x="0" y="224"/>
                  </a:moveTo>
                  <a:lnTo>
                    <a:pt x="0" y="191"/>
                  </a:lnTo>
                  <a:lnTo>
                    <a:pt x="0" y="168"/>
                  </a:lnTo>
                  <a:lnTo>
                    <a:pt x="0" y="149"/>
                  </a:lnTo>
                  <a:lnTo>
                    <a:pt x="4" y="121"/>
                  </a:lnTo>
                  <a:lnTo>
                    <a:pt x="4" y="103"/>
                  </a:lnTo>
                  <a:lnTo>
                    <a:pt x="7" y="80"/>
                  </a:lnTo>
                  <a:lnTo>
                    <a:pt x="7" y="46"/>
                  </a:lnTo>
                  <a:lnTo>
                    <a:pt x="12" y="33"/>
                  </a:lnTo>
                  <a:lnTo>
                    <a:pt x="12" y="0"/>
                  </a:lnTo>
                  <a:lnTo>
                    <a:pt x="19" y="23"/>
                  </a:lnTo>
                  <a:lnTo>
                    <a:pt x="15" y="46"/>
                  </a:lnTo>
                  <a:lnTo>
                    <a:pt x="12" y="66"/>
                  </a:lnTo>
                  <a:lnTo>
                    <a:pt x="15" y="98"/>
                  </a:lnTo>
                  <a:lnTo>
                    <a:pt x="12" y="121"/>
                  </a:lnTo>
                  <a:lnTo>
                    <a:pt x="4" y="154"/>
                  </a:lnTo>
                  <a:lnTo>
                    <a:pt x="4" y="196"/>
                  </a:lnTo>
                  <a:lnTo>
                    <a:pt x="0" y="224"/>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41" name="Freeform 22"/>
            <p:cNvSpPr>
              <a:spLocks/>
            </p:cNvSpPr>
            <p:nvPr/>
          </p:nvSpPr>
          <p:spPr bwMode="auto">
            <a:xfrm>
              <a:off x="1164" y="2414"/>
              <a:ext cx="16" cy="171"/>
            </a:xfrm>
            <a:custGeom>
              <a:avLst/>
              <a:gdLst>
                <a:gd name="T0" fmla="*/ 5 w 25"/>
                <a:gd name="T1" fmla="*/ 170 h 196"/>
                <a:gd name="T2" fmla="*/ 0 w 25"/>
                <a:gd name="T3" fmla="*/ 150 h 196"/>
                <a:gd name="T4" fmla="*/ 5 w 25"/>
                <a:gd name="T5" fmla="*/ 130 h 196"/>
                <a:gd name="T6" fmla="*/ 5 w 25"/>
                <a:gd name="T7" fmla="*/ 109 h 196"/>
                <a:gd name="T8" fmla="*/ 8 w 25"/>
                <a:gd name="T9" fmla="*/ 98 h 196"/>
                <a:gd name="T10" fmla="*/ 5 w 25"/>
                <a:gd name="T11" fmla="*/ 86 h 196"/>
                <a:gd name="T12" fmla="*/ 5 w 25"/>
                <a:gd name="T13" fmla="*/ 69 h 196"/>
                <a:gd name="T14" fmla="*/ 8 w 25"/>
                <a:gd name="T15" fmla="*/ 53 h 196"/>
                <a:gd name="T16" fmla="*/ 8 w 25"/>
                <a:gd name="T17" fmla="*/ 44 h 196"/>
                <a:gd name="T18" fmla="*/ 10 w 25"/>
                <a:gd name="T19" fmla="*/ 17 h 196"/>
                <a:gd name="T20" fmla="*/ 8 w 25"/>
                <a:gd name="T21" fmla="*/ 0 h 196"/>
                <a:gd name="T22" fmla="*/ 15 w 25"/>
                <a:gd name="T23" fmla="*/ 13 h 196"/>
                <a:gd name="T24" fmla="*/ 13 w 25"/>
                <a:gd name="T25" fmla="*/ 49 h 196"/>
                <a:gd name="T26" fmla="*/ 13 w 25"/>
                <a:gd name="T27" fmla="*/ 81 h 196"/>
                <a:gd name="T28" fmla="*/ 13 w 25"/>
                <a:gd name="T29" fmla="*/ 93 h 196"/>
                <a:gd name="T30" fmla="*/ 10 w 25"/>
                <a:gd name="T31" fmla="*/ 113 h 196"/>
                <a:gd name="T32" fmla="*/ 10 w 25"/>
                <a:gd name="T33" fmla="*/ 138 h 196"/>
                <a:gd name="T34" fmla="*/ 5 w 25"/>
                <a:gd name="T35" fmla="*/ 154 h 196"/>
                <a:gd name="T36" fmla="*/ 5 w 25"/>
                <a:gd name="T37" fmla="*/ 170 h 1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5" h="196">
                  <a:moveTo>
                    <a:pt x="8" y="195"/>
                  </a:moveTo>
                  <a:lnTo>
                    <a:pt x="0" y="172"/>
                  </a:lnTo>
                  <a:lnTo>
                    <a:pt x="8" y="149"/>
                  </a:lnTo>
                  <a:lnTo>
                    <a:pt x="8" y="125"/>
                  </a:lnTo>
                  <a:lnTo>
                    <a:pt x="12" y="112"/>
                  </a:lnTo>
                  <a:lnTo>
                    <a:pt x="8" y="98"/>
                  </a:lnTo>
                  <a:lnTo>
                    <a:pt x="8" y="79"/>
                  </a:lnTo>
                  <a:lnTo>
                    <a:pt x="12" y="61"/>
                  </a:lnTo>
                  <a:lnTo>
                    <a:pt x="12" y="51"/>
                  </a:lnTo>
                  <a:lnTo>
                    <a:pt x="16" y="19"/>
                  </a:lnTo>
                  <a:lnTo>
                    <a:pt x="12" y="0"/>
                  </a:lnTo>
                  <a:lnTo>
                    <a:pt x="24" y="15"/>
                  </a:lnTo>
                  <a:lnTo>
                    <a:pt x="20" y="56"/>
                  </a:lnTo>
                  <a:lnTo>
                    <a:pt x="20" y="93"/>
                  </a:lnTo>
                  <a:lnTo>
                    <a:pt x="20" y="107"/>
                  </a:lnTo>
                  <a:lnTo>
                    <a:pt x="16" y="130"/>
                  </a:lnTo>
                  <a:lnTo>
                    <a:pt x="16" y="158"/>
                  </a:lnTo>
                  <a:lnTo>
                    <a:pt x="8" y="177"/>
                  </a:lnTo>
                  <a:lnTo>
                    <a:pt x="8" y="195"/>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42" name="Freeform 23"/>
            <p:cNvSpPr>
              <a:spLocks/>
            </p:cNvSpPr>
            <p:nvPr/>
          </p:nvSpPr>
          <p:spPr bwMode="auto">
            <a:xfrm>
              <a:off x="1176" y="2439"/>
              <a:ext cx="17" cy="159"/>
            </a:xfrm>
            <a:custGeom>
              <a:avLst/>
              <a:gdLst>
                <a:gd name="T0" fmla="*/ 5 w 26"/>
                <a:gd name="T1" fmla="*/ 158 h 183"/>
                <a:gd name="T2" fmla="*/ 0 w 26"/>
                <a:gd name="T3" fmla="*/ 145 h 183"/>
                <a:gd name="T4" fmla="*/ 0 w 26"/>
                <a:gd name="T5" fmla="*/ 138 h 183"/>
                <a:gd name="T6" fmla="*/ 3 w 26"/>
                <a:gd name="T7" fmla="*/ 125 h 183"/>
                <a:gd name="T8" fmla="*/ 5 w 26"/>
                <a:gd name="T9" fmla="*/ 109 h 183"/>
                <a:gd name="T10" fmla="*/ 8 w 26"/>
                <a:gd name="T11" fmla="*/ 85 h 183"/>
                <a:gd name="T12" fmla="*/ 8 w 26"/>
                <a:gd name="T13" fmla="*/ 70 h 183"/>
                <a:gd name="T14" fmla="*/ 8 w 26"/>
                <a:gd name="T15" fmla="*/ 56 h 183"/>
                <a:gd name="T16" fmla="*/ 11 w 26"/>
                <a:gd name="T17" fmla="*/ 33 h 183"/>
                <a:gd name="T18" fmla="*/ 11 w 26"/>
                <a:gd name="T19" fmla="*/ 16 h 183"/>
                <a:gd name="T20" fmla="*/ 11 w 26"/>
                <a:gd name="T21" fmla="*/ 0 h 183"/>
                <a:gd name="T22" fmla="*/ 16 w 26"/>
                <a:gd name="T23" fmla="*/ 24 h 183"/>
                <a:gd name="T24" fmla="*/ 16 w 26"/>
                <a:gd name="T25" fmla="*/ 44 h 183"/>
                <a:gd name="T26" fmla="*/ 16 w 26"/>
                <a:gd name="T27" fmla="*/ 77 h 183"/>
                <a:gd name="T28" fmla="*/ 14 w 26"/>
                <a:gd name="T29" fmla="*/ 101 h 183"/>
                <a:gd name="T30" fmla="*/ 11 w 26"/>
                <a:gd name="T31" fmla="*/ 122 h 183"/>
                <a:gd name="T32" fmla="*/ 8 w 26"/>
                <a:gd name="T33" fmla="*/ 142 h 183"/>
                <a:gd name="T34" fmla="*/ 5 w 26"/>
                <a:gd name="T35" fmla="*/ 158 h 18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 h="183">
                  <a:moveTo>
                    <a:pt x="8" y="182"/>
                  </a:moveTo>
                  <a:lnTo>
                    <a:pt x="0" y="167"/>
                  </a:lnTo>
                  <a:lnTo>
                    <a:pt x="0" y="159"/>
                  </a:lnTo>
                  <a:lnTo>
                    <a:pt x="4" y="144"/>
                  </a:lnTo>
                  <a:lnTo>
                    <a:pt x="8" y="126"/>
                  </a:lnTo>
                  <a:lnTo>
                    <a:pt x="12" y="98"/>
                  </a:lnTo>
                  <a:lnTo>
                    <a:pt x="12" y="80"/>
                  </a:lnTo>
                  <a:lnTo>
                    <a:pt x="12" y="65"/>
                  </a:lnTo>
                  <a:lnTo>
                    <a:pt x="17" y="38"/>
                  </a:lnTo>
                  <a:lnTo>
                    <a:pt x="17" y="18"/>
                  </a:lnTo>
                  <a:lnTo>
                    <a:pt x="17" y="0"/>
                  </a:lnTo>
                  <a:lnTo>
                    <a:pt x="25" y="28"/>
                  </a:lnTo>
                  <a:lnTo>
                    <a:pt x="25" y="51"/>
                  </a:lnTo>
                  <a:lnTo>
                    <a:pt x="25" y="89"/>
                  </a:lnTo>
                  <a:lnTo>
                    <a:pt x="21" y="116"/>
                  </a:lnTo>
                  <a:lnTo>
                    <a:pt x="17" y="140"/>
                  </a:lnTo>
                  <a:lnTo>
                    <a:pt x="12" y="163"/>
                  </a:lnTo>
                  <a:lnTo>
                    <a:pt x="8" y="182"/>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43" name="Freeform 24"/>
            <p:cNvSpPr>
              <a:spLocks/>
            </p:cNvSpPr>
            <p:nvPr/>
          </p:nvSpPr>
          <p:spPr bwMode="auto">
            <a:xfrm>
              <a:off x="1217" y="2809"/>
              <a:ext cx="56" cy="57"/>
            </a:xfrm>
            <a:custGeom>
              <a:avLst/>
              <a:gdLst>
                <a:gd name="T0" fmla="*/ 0 w 88"/>
                <a:gd name="T1" fmla="*/ 0 h 65"/>
                <a:gd name="T2" fmla="*/ 7 w 88"/>
                <a:gd name="T3" fmla="*/ 11 h 65"/>
                <a:gd name="T4" fmla="*/ 25 w 88"/>
                <a:gd name="T5" fmla="*/ 23 h 65"/>
                <a:gd name="T6" fmla="*/ 48 w 88"/>
                <a:gd name="T7" fmla="*/ 38 h 65"/>
                <a:gd name="T8" fmla="*/ 55 w 88"/>
                <a:gd name="T9" fmla="*/ 56 h 65"/>
                <a:gd name="T10" fmla="*/ 52 w 88"/>
                <a:gd name="T11" fmla="*/ 38 h 65"/>
                <a:gd name="T12" fmla="*/ 38 w 88"/>
                <a:gd name="T13" fmla="*/ 26 h 65"/>
                <a:gd name="T14" fmla="*/ 21 w 88"/>
                <a:gd name="T15" fmla="*/ 16 h 65"/>
                <a:gd name="T16" fmla="*/ 0 w 88"/>
                <a:gd name="T17" fmla="*/ 0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8" h="65">
                  <a:moveTo>
                    <a:pt x="0" y="0"/>
                  </a:moveTo>
                  <a:lnTo>
                    <a:pt x="11" y="13"/>
                  </a:lnTo>
                  <a:lnTo>
                    <a:pt x="39" y="26"/>
                  </a:lnTo>
                  <a:lnTo>
                    <a:pt x="76" y="43"/>
                  </a:lnTo>
                  <a:lnTo>
                    <a:pt x="87" y="64"/>
                  </a:lnTo>
                  <a:lnTo>
                    <a:pt x="81" y="43"/>
                  </a:lnTo>
                  <a:lnTo>
                    <a:pt x="60" y="30"/>
                  </a:lnTo>
                  <a:lnTo>
                    <a:pt x="33" y="18"/>
                  </a:lnTo>
                  <a:lnTo>
                    <a:pt x="0"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44" name="Freeform 25"/>
            <p:cNvSpPr>
              <a:spLocks/>
            </p:cNvSpPr>
            <p:nvPr/>
          </p:nvSpPr>
          <p:spPr bwMode="auto">
            <a:xfrm>
              <a:off x="1234" y="2755"/>
              <a:ext cx="59" cy="102"/>
            </a:xfrm>
            <a:custGeom>
              <a:avLst/>
              <a:gdLst>
                <a:gd name="T0" fmla="*/ 0 w 93"/>
                <a:gd name="T1" fmla="*/ 0 h 117"/>
                <a:gd name="T2" fmla="*/ 8 w 93"/>
                <a:gd name="T3" fmla="*/ 19 h 117"/>
                <a:gd name="T4" fmla="*/ 18 w 93"/>
                <a:gd name="T5" fmla="*/ 39 h 117"/>
                <a:gd name="T6" fmla="*/ 31 w 93"/>
                <a:gd name="T7" fmla="*/ 50 h 117"/>
                <a:gd name="T8" fmla="*/ 51 w 93"/>
                <a:gd name="T9" fmla="*/ 74 h 117"/>
                <a:gd name="T10" fmla="*/ 58 w 93"/>
                <a:gd name="T11" fmla="*/ 101 h 117"/>
                <a:gd name="T12" fmla="*/ 55 w 93"/>
                <a:gd name="T13" fmla="*/ 78 h 117"/>
                <a:gd name="T14" fmla="*/ 44 w 93"/>
                <a:gd name="T15" fmla="*/ 58 h 117"/>
                <a:gd name="T16" fmla="*/ 31 w 93"/>
                <a:gd name="T17" fmla="*/ 43 h 117"/>
                <a:gd name="T18" fmla="*/ 21 w 93"/>
                <a:gd name="T19" fmla="*/ 39 h 117"/>
                <a:gd name="T20" fmla="*/ 3 w 93"/>
                <a:gd name="T21" fmla="*/ 15 h 117"/>
                <a:gd name="T22" fmla="*/ 0 w 93"/>
                <a:gd name="T23" fmla="*/ 0 h 1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3" h="117">
                  <a:moveTo>
                    <a:pt x="0" y="0"/>
                  </a:moveTo>
                  <a:lnTo>
                    <a:pt x="12" y="22"/>
                  </a:lnTo>
                  <a:lnTo>
                    <a:pt x="28" y="45"/>
                  </a:lnTo>
                  <a:lnTo>
                    <a:pt x="49" y="57"/>
                  </a:lnTo>
                  <a:lnTo>
                    <a:pt x="81" y="85"/>
                  </a:lnTo>
                  <a:lnTo>
                    <a:pt x="92" y="116"/>
                  </a:lnTo>
                  <a:lnTo>
                    <a:pt x="87" y="89"/>
                  </a:lnTo>
                  <a:lnTo>
                    <a:pt x="69" y="67"/>
                  </a:lnTo>
                  <a:lnTo>
                    <a:pt x="49" y="49"/>
                  </a:lnTo>
                  <a:lnTo>
                    <a:pt x="33" y="45"/>
                  </a:lnTo>
                  <a:lnTo>
                    <a:pt x="5" y="17"/>
                  </a:lnTo>
                  <a:lnTo>
                    <a:pt x="0"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45" name="Freeform 26"/>
            <p:cNvSpPr>
              <a:spLocks/>
            </p:cNvSpPr>
            <p:nvPr/>
          </p:nvSpPr>
          <p:spPr bwMode="auto">
            <a:xfrm>
              <a:off x="1284" y="2793"/>
              <a:ext cx="28" cy="49"/>
            </a:xfrm>
            <a:custGeom>
              <a:avLst/>
              <a:gdLst>
                <a:gd name="T0" fmla="*/ 0 w 44"/>
                <a:gd name="T1" fmla="*/ 0 h 57"/>
                <a:gd name="T2" fmla="*/ 12 w 44"/>
                <a:gd name="T3" fmla="*/ 19 h 57"/>
                <a:gd name="T4" fmla="*/ 18 w 44"/>
                <a:gd name="T5" fmla="*/ 33 h 57"/>
                <a:gd name="T6" fmla="*/ 24 w 44"/>
                <a:gd name="T7" fmla="*/ 48 h 57"/>
                <a:gd name="T8" fmla="*/ 27 w 44"/>
                <a:gd name="T9" fmla="*/ 40 h 57"/>
                <a:gd name="T10" fmla="*/ 22 w 44"/>
                <a:gd name="T11" fmla="*/ 26 h 57"/>
                <a:gd name="T12" fmla="*/ 0 w 44"/>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57">
                  <a:moveTo>
                    <a:pt x="0" y="0"/>
                  </a:moveTo>
                  <a:lnTo>
                    <a:pt x="19" y="22"/>
                  </a:lnTo>
                  <a:lnTo>
                    <a:pt x="29" y="38"/>
                  </a:lnTo>
                  <a:lnTo>
                    <a:pt x="38" y="56"/>
                  </a:lnTo>
                  <a:lnTo>
                    <a:pt x="43" y="47"/>
                  </a:lnTo>
                  <a:lnTo>
                    <a:pt x="34" y="30"/>
                  </a:lnTo>
                  <a:lnTo>
                    <a:pt x="0"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46" name="Freeform 27"/>
            <p:cNvSpPr>
              <a:spLocks/>
            </p:cNvSpPr>
            <p:nvPr/>
          </p:nvSpPr>
          <p:spPr bwMode="auto">
            <a:xfrm>
              <a:off x="1254" y="2738"/>
              <a:ext cx="65" cy="77"/>
            </a:xfrm>
            <a:custGeom>
              <a:avLst/>
              <a:gdLst>
                <a:gd name="T0" fmla="*/ 57 w 103"/>
                <a:gd name="T1" fmla="*/ 76 h 89"/>
                <a:gd name="T2" fmla="*/ 51 w 103"/>
                <a:gd name="T3" fmla="*/ 65 h 89"/>
                <a:gd name="T4" fmla="*/ 38 w 103"/>
                <a:gd name="T5" fmla="*/ 57 h 89"/>
                <a:gd name="T6" fmla="*/ 27 w 103"/>
                <a:gd name="T7" fmla="*/ 42 h 89"/>
                <a:gd name="T8" fmla="*/ 10 w 103"/>
                <a:gd name="T9" fmla="*/ 35 h 89"/>
                <a:gd name="T10" fmla="*/ 4 w 103"/>
                <a:gd name="T11" fmla="*/ 19 h 89"/>
                <a:gd name="T12" fmla="*/ 0 w 103"/>
                <a:gd name="T13" fmla="*/ 0 h 89"/>
                <a:gd name="T14" fmla="*/ 7 w 103"/>
                <a:gd name="T15" fmla="*/ 19 h 89"/>
                <a:gd name="T16" fmla="*/ 17 w 103"/>
                <a:gd name="T17" fmla="*/ 35 h 89"/>
                <a:gd name="T18" fmla="*/ 30 w 103"/>
                <a:gd name="T19" fmla="*/ 42 h 89"/>
                <a:gd name="T20" fmla="*/ 44 w 103"/>
                <a:gd name="T21" fmla="*/ 57 h 89"/>
                <a:gd name="T22" fmla="*/ 54 w 103"/>
                <a:gd name="T23" fmla="*/ 61 h 89"/>
                <a:gd name="T24" fmla="*/ 64 w 103"/>
                <a:gd name="T25" fmla="*/ 76 h 89"/>
                <a:gd name="T26" fmla="*/ 57 w 103"/>
                <a:gd name="T27" fmla="*/ 76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3" h="89">
                  <a:moveTo>
                    <a:pt x="91" y="88"/>
                  </a:moveTo>
                  <a:lnTo>
                    <a:pt x="81" y="75"/>
                  </a:lnTo>
                  <a:lnTo>
                    <a:pt x="60" y="66"/>
                  </a:lnTo>
                  <a:lnTo>
                    <a:pt x="42" y="48"/>
                  </a:lnTo>
                  <a:lnTo>
                    <a:pt x="16" y="40"/>
                  </a:lnTo>
                  <a:lnTo>
                    <a:pt x="6" y="22"/>
                  </a:lnTo>
                  <a:lnTo>
                    <a:pt x="0" y="0"/>
                  </a:lnTo>
                  <a:lnTo>
                    <a:pt x="11" y="22"/>
                  </a:lnTo>
                  <a:lnTo>
                    <a:pt x="27" y="40"/>
                  </a:lnTo>
                  <a:lnTo>
                    <a:pt x="48" y="48"/>
                  </a:lnTo>
                  <a:lnTo>
                    <a:pt x="70" y="66"/>
                  </a:lnTo>
                  <a:lnTo>
                    <a:pt x="86" y="70"/>
                  </a:lnTo>
                  <a:lnTo>
                    <a:pt x="102" y="88"/>
                  </a:lnTo>
                  <a:lnTo>
                    <a:pt x="91" y="88"/>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47" name="Freeform 28"/>
            <p:cNvSpPr>
              <a:spLocks/>
            </p:cNvSpPr>
            <p:nvPr/>
          </p:nvSpPr>
          <p:spPr bwMode="auto">
            <a:xfrm>
              <a:off x="1129" y="2844"/>
              <a:ext cx="23" cy="61"/>
            </a:xfrm>
            <a:custGeom>
              <a:avLst/>
              <a:gdLst>
                <a:gd name="T0" fmla="*/ 22 w 37"/>
                <a:gd name="T1" fmla="*/ 0 h 70"/>
                <a:gd name="T2" fmla="*/ 9 w 37"/>
                <a:gd name="T3" fmla="*/ 11 h 70"/>
                <a:gd name="T4" fmla="*/ 2 w 37"/>
                <a:gd name="T5" fmla="*/ 23 h 70"/>
                <a:gd name="T6" fmla="*/ 0 w 37"/>
                <a:gd name="T7" fmla="*/ 41 h 70"/>
                <a:gd name="T8" fmla="*/ 0 w 37"/>
                <a:gd name="T9" fmla="*/ 57 h 70"/>
                <a:gd name="T10" fmla="*/ 2 w 37"/>
                <a:gd name="T11" fmla="*/ 60 h 70"/>
                <a:gd name="T12" fmla="*/ 2 w 37"/>
                <a:gd name="T13" fmla="*/ 44 h 70"/>
                <a:gd name="T14" fmla="*/ 6 w 37"/>
                <a:gd name="T15" fmla="*/ 30 h 70"/>
                <a:gd name="T16" fmla="*/ 12 w 37"/>
                <a:gd name="T17" fmla="*/ 15 h 70"/>
                <a:gd name="T18" fmla="*/ 22 w 37"/>
                <a:gd name="T19" fmla="*/ 0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 h="70">
                  <a:moveTo>
                    <a:pt x="36" y="0"/>
                  </a:moveTo>
                  <a:lnTo>
                    <a:pt x="14" y="13"/>
                  </a:lnTo>
                  <a:lnTo>
                    <a:pt x="4" y="26"/>
                  </a:lnTo>
                  <a:lnTo>
                    <a:pt x="0" y="47"/>
                  </a:lnTo>
                  <a:lnTo>
                    <a:pt x="0" y="65"/>
                  </a:lnTo>
                  <a:lnTo>
                    <a:pt x="4" y="69"/>
                  </a:lnTo>
                  <a:lnTo>
                    <a:pt x="4" y="51"/>
                  </a:lnTo>
                  <a:lnTo>
                    <a:pt x="9" y="34"/>
                  </a:lnTo>
                  <a:lnTo>
                    <a:pt x="19" y="17"/>
                  </a:lnTo>
                  <a:lnTo>
                    <a:pt x="36"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48" name="Freeform 29"/>
            <p:cNvSpPr>
              <a:spLocks/>
            </p:cNvSpPr>
            <p:nvPr/>
          </p:nvSpPr>
          <p:spPr bwMode="auto">
            <a:xfrm>
              <a:off x="1109" y="2872"/>
              <a:ext cx="36" cy="83"/>
            </a:xfrm>
            <a:custGeom>
              <a:avLst/>
              <a:gdLst>
                <a:gd name="T0" fmla="*/ 26 w 55"/>
                <a:gd name="T1" fmla="*/ 79 h 96"/>
                <a:gd name="T2" fmla="*/ 19 w 55"/>
                <a:gd name="T3" fmla="*/ 67 h 96"/>
                <a:gd name="T4" fmla="*/ 10 w 55"/>
                <a:gd name="T5" fmla="*/ 55 h 96"/>
                <a:gd name="T6" fmla="*/ 3 w 55"/>
                <a:gd name="T7" fmla="*/ 48 h 96"/>
                <a:gd name="T8" fmla="*/ 0 w 55"/>
                <a:gd name="T9" fmla="*/ 32 h 96"/>
                <a:gd name="T10" fmla="*/ 3 w 55"/>
                <a:gd name="T11" fmla="*/ 16 h 96"/>
                <a:gd name="T12" fmla="*/ 7 w 55"/>
                <a:gd name="T13" fmla="*/ 0 h 96"/>
                <a:gd name="T14" fmla="*/ 7 w 55"/>
                <a:gd name="T15" fmla="*/ 16 h 96"/>
                <a:gd name="T16" fmla="*/ 3 w 55"/>
                <a:gd name="T17" fmla="*/ 35 h 96"/>
                <a:gd name="T18" fmla="*/ 10 w 55"/>
                <a:gd name="T19" fmla="*/ 48 h 96"/>
                <a:gd name="T20" fmla="*/ 19 w 55"/>
                <a:gd name="T21" fmla="*/ 60 h 96"/>
                <a:gd name="T22" fmla="*/ 22 w 55"/>
                <a:gd name="T23" fmla="*/ 71 h 96"/>
                <a:gd name="T24" fmla="*/ 35 w 55"/>
                <a:gd name="T25" fmla="*/ 82 h 96"/>
                <a:gd name="T26" fmla="*/ 26 w 55"/>
                <a:gd name="T27" fmla="*/ 79 h 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5" h="96">
                  <a:moveTo>
                    <a:pt x="39" y="91"/>
                  </a:moveTo>
                  <a:lnTo>
                    <a:pt x="29" y="77"/>
                  </a:lnTo>
                  <a:lnTo>
                    <a:pt x="15" y="64"/>
                  </a:lnTo>
                  <a:lnTo>
                    <a:pt x="5" y="55"/>
                  </a:lnTo>
                  <a:lnTo>
                    <a:pt x="0" y="37"/>
                  </a:lnTo>
                  <a:lnTo>
                    <a:pt x="5" y="19"/>
                  </a:lnTo>
                  <a:lnTo>
                    <a:pt x="10" y="0"/>
                  </a:lnTo>
                  <a:lnTo>
                    <a:pt x="10" y="19"/>
                  </a:lnTo>
                  <a:lnTo>
                    <a:pt x="5" y="41"/>
                  </a:lnTo>
                  <a:lnTo>
                    <a:pt x="15" y="55"/>
                  </a:lnTo>
                  <a:lnTo>
                    <a:pt x="29" y="69"/>
                  </a:lnTo>
                  <a:lnTo>
                    <a:pt x="34" y="82"/>
                  </a:lnTo>
                  <a:lnTo>
                    <a:pt x="54" y="95"/>
                  </a:lnTo>
                  <a:lnTo>
                    <a:pt x="39" y="91"/>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49" name="Freeform 30"/>
            <p:cNvSpPr>
              <a:spLocks/>
            </p:cNvSpPr>
            <p:nvPr/>
          </p:nvSpPr>
          <p:spPr bwMode="auto">
            <a:xfrm>
              <a:off x="1296" y="2746"/>
              <a:ext cx="74" cy="36"/>
            </a:xfrm>
            <a:custGeom>
              <a:avLst/>
              <a:gdLst>
                <a:gd name="T0" fmla="*/ 0 w 115"/>
                <a:gd name="T1" fmla="*/ 0 h 42"/>
                <a:gd name="T2" fmla="*/ 17 w 115"/>
                <a:gd name="T3" fmla="*/ 18 h 42"/>
                <a:gd name="T4" fmla="*/ 28 w 115"/>
                <a:gd name="T5" fmla="*/ 28 h 42"/>
                <a:gd name="T6" fmla="*/ 49 w 115"/>
                <a:gd name="T7" fmla="*/ 32 h 42"/>
                <a:gd name="T8" fmla="*/ 73 w 115"/>
                <a:gd name="T9" fmla="*/ 35 h 42"/>
                <a:gd name="T10" fmla="*/ 56 w 115"/>
                <a:gd name="T11" fmla="*/ 28 h 42"/>
                <a:gd name="T12" fmla="*/ 46 w 115"/>
                <a:gd name="T13" fmla="*/ 28 h 42"/>
                <a:gd name="T14" fmla="*/ 31 w 115"/>
                <a:gd name="T15" fmla="*/ 25 h 42"/>
                <a:gd name="T16" fmla="*/ 14 w 115"/>
                <a:gd name="T17" fmla="*/ 15 h 42"/>
                <a:gd name="T18" fmla="*/ 0 w 115"/>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5" h="42">
                  <a:moveTo>
                    <a:pt x="0" y="0"/>
                  </a:moveTo>
                  <a:lnTo>
                    <a:pt x="27" y="21"/>
                  </a:lnTo>
                  <a:lnTo>
                    <a:pt x="43" y="33"/>
                  </a:lnTo>
                  <a:lnTo>
                    <a:pt x="76" y="37"/>
                  </a:lnTo>
                  <a:lnTo>
                    <a:pt x="114" y="41"/>
                  </a:lnTo>
                  <a:lnTo>
                    <a:pt x="87" y="33"/>
                  </a:lnTo>
                  <a:lnTo>
                    <a:pt x="71" y="33"/>
                  </a:lnTo>
                  <a:lnTo>
                    <a:pt x="48" y="29"/>
                  </a:lnTo>
                  <a:lnTo>
                    <a:pt x="22" y="17"/>
                  </a:lnTo>
                  <a:lnTo>
                    <a:pt x="0"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50" name="Freeform 31"/>
            <p:cNvSpPr>
              <a:spLocks/>
            </p:cNvSpPr>
            <p:nvPr/>
          </p:nvSpPr>
          <p:spPr bwMode="auto">
            <a:xfrm>
              <a:off x="1217" y="2755"/>
              <a:ext cx="40" cy="69"/>
            </a:xfrm>
            <a:custGeom>
              <a:avLst/>
              <a:gdLst>
                <a:gd name="T0" fmla="*/ 0 w 63"/>
                <a:gd name="T1" fmla="*/ 0 h 79"/>
                <a:gd name="T2" fmla="*/ 3 w 63"/>
                <a:gd name="T3" fmla="*/ 26 h 79"/>
                <a:gd name="T4" fmla="*/ 13 w 63"/>
                <a:gd name="T5" fmla="*/ 42 h 79"/>
                <a:gd name="T6" fmla="*/ 27 w 63"/>
                <a:gd name="T7" fmla="*/ 53 h 79"/>
                <a:gd name="T8" fmla="*/ 39 w 63"/>
                <a:gd name="T9" fmla="*/ 68 h 79"/>
                <a:gd name="T10" fmla="*/ 30 w 63"/>
                <a:gd name="T11" fmla="*/ 49 h 79"/>
                <a:gd name="T12" fmla="*/ 13 w 63"/>
                <a:gd name="T13" fmla="*/ 38 h 79"/>
                <a:gd name="T14" fmla="*/ 6 w 63"/>
                <a:gd name="T15" fmla="*/ 23 h 79"/>
                <a:gd name="T16" fmla="*/ 0 w 63"/>
                <a:gd name="T17" fmla="*/ 0 h 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3" h="79">
                  <a:moveTo>
                    <a:pt x="0" y="0"/>
                  </a:moveTo>
                  <a:lnTo>
                    <a:pt x="5" y="30"/>
                  </a:lnTo>
                  <a:lnTo>
                    <a:pt x="20" y="48"/>
                  </a:lnTo>
                  <a:lnTo>
                    <a:pt x="42" y="61"/>
                  </a:lnTo>
                  <a:lnTo>
                    <a:pt x="62" y="78"/>
                  </a:lnTo>
                  <a:lnTo>
                    <a:pt x="47" y="56"/>
                  </a:lnTo>
                  <a:lnTo>
                    <a:pt x="20" y="44"/>
                  </a:lnTo>
                  <a:lnTo>
                    <a:pt x="10" y="26"/>
                  </a:lnTo>
                  <a:lnTo>
                    <a:pt x="0"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51" name="Freeform 32"/>
            <p:cNvSpPr>
              <a:spLocks/>
            </p:cNvSpPr>
            <p:nvPr/>
          </p:nvSpPr>
          <p:spPr bwMode="auto">
            <a:xfrm>
              <a:off x="1035" y="2746"/>
              <a:ext cx="86" cy="78"/>
            </a:xfrm>
            <a:custGeom>
              <a:avLst/>
              <a:gdLst>
                <a:gd name="T0" fmla="*/ 85 w 134"/>
                <a:gd name="T1" fmla="*/ 0 h 90"/>
                <a:gd name="T2" fmla="*/ 78 w 134"/>
                <a:gd name="T3" fmla="*/ 28 h 90"/>
                <a:gd name="T4" fmla="*/ 65 w 134"/>
                <a:gd name="T5" fmla="*/ 47 h 90"/>
                <a:gd name="T6" fmla="*/ 43 w 134"/>
                <a:gd name="T7" fmla="*/ 62 h 90"/>
                <a:gd name="T8" fmla="*/ 22 w 134"/>
                <a:gd name="T9" fmla="*/ 70 h 90"/>
                <a:gd name="T10" fmla="*/ 0 w 134"/>
                <a:gd name="T11" fmla="*/ 77 h 90"/>
                <a:gd name="T12" fmla="*/ 19 w 134"/>
                <a:gd name="T13" fmla="*/ 77 h 90"/>
                <a:gd name="T14" fmla="*/ 36 w 134"/>
                <a:gd name="T15" fmla="*/ 74 h 90"/>
                <a:gd name="T16" fmla="*/ 54 w 134"/>
                <a:gd name="T17" fmla="*/ 58 h 90"/>
                <a:gd name="T18" fmla="*/ 75 w 134"/>
                <a:gd name="T19" fmla="*/ 39 h 90"/>
                <a:gd name="T20" fmla="*/ 85 w 134"/>
                <a:gd name="T21" fmla="*/ 0 h 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4" h="90">
                  <a:moveTo>
                    <a:pt x="133" y="0"/>
                  </a:moveTo>
                  <a:lnTo>
                    <a:pt x="122" y="32"/>
                  </a:lnTo>
                  <a:lnTo>
                    <a:pt x="101" y="54"/>
                  </a:lnTo>
                  <a:lnTo>
                    <a:pt x="67" y="71"/>
                  </a:lnTo>
                  <a:lnTo>
                    <a:pt x="34" y="81"/>
                  </a:lnTo>
                  <a:lnTo>
                    <a:pt x="0" y="89"/>
                  </a:lnTo>
                  <a:lnTo>
                    <a:pt x="29" y="89"/>
                  </a:lnTo>
                  <a:lnTo>
                    <a:pt x="56" y="85"/>
                  </a:lnTo>
                  <a:lnTo>
                    <a:pt x="84" y="67"/>
                  </a:lnTo>
                  <a:lnTo>
                    <a:pt x="117" y="45"/>
                  </a:lnTo>
                  <a:lnTo>
                    <a:pt x="133"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52" name="Freeform 33"/>
            <p:cNvSpPr>
              <a:spLocks/>
            </p:cNvSpPr>
            <p:nvPr/>
          </p:nvSpPr>
          <p:spPr bwMode="auto">
            <a:xfrm>
              <a:off x="997" y="2797"/>
              <a:ext cx="120" cy="53"/>
            </a:xfrm>
            <a:custGeom>
              <a:avLst/>
              <a:gdLst>
                <a:gd name="T0" fmla="*/ 119 w 188"/>
                <a:gd name="T1" fmla="*/ 0 h 61"/>
                <a:gd name="T2" fmla="*/ 105 w 188"/>
                <a:gd name="T3" fmla="*/ 18 h 61"/>
                <a:gd name="T4" fmla="*/ 87 w 188"/>
                <a:gd name="T5" fmla="*/ 30 h 61"/>
                <a:gd name="T6" fmla="*/ 69 w 188"/>
                <a:gd name="T7" fmla="*/ 37 h 61"/>
                <a:gd name="T8" fmla="*/ 47 w 188"/>
                <a:gd name="T9" fmla="*/ 37 h 61"/>
                <a:gd name="T10" fmla="*/ 29 w 188"/>
                <a:gd name="T11" fmla="*/ 37 h 61"/>
                <a:gd name="T12" fmla="*/ 14 w 188"/>
                <a:gd name="T13" fmla="*/ 41 h 61"/>
                <a:gd name="T14" fmla="*/ 0 w 188"/>
                <a:gd name="T15" fmla="*/ 52 h 61"/>
                <a:gd name="T16" fmla="*/ 14 w 188"/>
                <a:gd name="T17" fmla="*/ 45 h 61"/>
                <a:gd name="T18" fmla="*/ 32 w 188"/>
                <a:gd name="T19" fmla="*/ 41 h 61"/>
                <a:gd name="T20" fmla="*/ 47 w 188"/>
                <a:gd name="T21" fmla="*/ 41 h 61"/>
                <a:gd name="T22" fmla="*/ 65 w 188"/>
                <a:gd name="T23" fmla="*/ 41 h 61"/>
                <a:gd name="T24" fmla="*/ 83 w 188"/>
                <a:gd name="T25" fmla="*/ 37 h 61"/>
                <a:gd name="T26" fmla="*/ 98 w 188"/>
                <a:gd name="T27" fmla="*/ 30 h 61"/>
                <a:gd name="T28" fmla="*/ 119 w 188"/>
                <a:gd name="T29" fmla="*/ 15 h 61"/>
                <a:gd name="T30" fmla="*/ 119 w 188"/>
                <a:gd name="T31" fmla="*/ 0 h 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8" h="61">
                  <a:moveTo>
                    <a:pt x="187" y="0"/>
                  </a:moveTo>
                  <a:lnTo>
                    <a:pt x="165" y="21"/>
                  </a:lnTo>
                  <a:lnTo>
                    <a:pt x="137" y="34"/>
                  </a:lnTo>
                  <a:lnTo>
                    <a:pt x="108" y="43"/>
                  </a:lnTo>
                  <a:lnTo>
                    <a:pt x="74" y="43"/>
                  </a:lnTo>
                  <a:lnTo>
                    <a:pt x="45" y="43"/>
                  </a:lnTo>
                  <a:lnTo>
                    <a:pt x="22" y="47"/>
                  </a:lnTo>
                  <a:lnTo>
                    <a:pt x="0" y="60"/>
                  </a:lnTo>
                  <a:lnTo>
                    <a:pt x="22" y="52"/>
                  </a:lnTo>
                  <a:lnTo>
                    <a:pt x="50" y="47"/>
                  </a:lnTo>
                  <a:lnTo>
                    <a:pt x="74" y="47"/>
                  </a:lnTo>
                  <a:lnTo>
                    <a:pt x="102" y="47"/>
                  </a:lnTo>
                  <a:lnTo>
                    <a:pt x="130" y="43"/>
                  </a:lnTo>
                  <a:lnTo>
                    <a:pt x="153" y="34"/>
                  </a:lnTo>
                  <a:lnTo>
                    <a:pt x="187" y="17"/>
                  </a:lnTo>
                  <a:lnTo>
                    <a:pt x="187"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53" name="Freeform 34"/>
            <p:cNvSpPr>
              <a:spLocks/>
            </p:cNvSpPr>
            <p:nvPr/>
          </p:nvSpPr>
          <p:spPr bwMode="auto">
            <a:xfrm>
              <a:off x="980" y="2746"/>
              <a:ext cx="83" cy="49"/>
            </a:xfrm>
            <a:custGeom>
              <a:avLst/>
              <a:gdLst>
                <a:gd name="T0" fmla="*/ 82 w 130"/>
                <a:gd name="T1" fmla="*/ 0 h 57"/>
                <a:gd name="T2" fmla="*/ 72 w 130"/>
                <a:gd name="T3" fmla="*/ 12 h 57"/>
                <a:gd name="T4" fmla="*/ 61 w 130"/>
                <a:gd name="T5" fmla="*/ 19 h 57"/>
                <a:gd name="T6" fmla="*/ 43 w 130"/>
                <a:gd name="T7" fmla="*/ 29 h 57"/>
                <a:gd name="T8" fmla="*/ 22 w 130"/>
                <a:gd name="T9" fmla="*/ 33 h 57"/>
                <a:gd name="T10" fmla="*/ 0 w 130"/>
                <a:gd name="T11" fmla="*/ 48 h 57"/>
                <a:gd name="T12" fmla="*/ 26 w 130"/>
                <a:gd name="T13" fmla="*/ 33 h 57"/>
                <a:gd name="T14" fmla="*/ 29 w 130"/>
                <a:gd name="T15" fmla="*/ 36 h 57"/>
                <a:gd name="T16" fmla="*/ 47 w 130"/>
                <a:gd name="T17" fmla="*/ 33 h 57"/>
                <a:gd name="T18" fmla="*/ 64 w 130"/>
                <a:gd name="T19" fmla="*/ 22 h 57"/>
                <a:gd name="T20" fmla="*/ 82 w 130"/>
                <a:gd name="T21" fmla="*/ 0 h 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0" h="57">
                  <a:moveTo>
                    <a:pt x="129" y="0"/>
                  </a:moveTo>
                  <a:lnTo>
                    <a:pt x="113" y="14"/>
                  </a:lnTo>
                  <a:lnTo>
                    <a:pt x="96" y="22"/>
                  </a:lnTo>
                  <a:lnTo>
                    <a:pt x="67" y="34"/>
                  </a:lnTo>
                  <a:lnTo>
                    <a:pt x="34" y="38"/>
                  </a:lnTo>
                  <a:lnTo>
                    <a:pt x="0" y="56"/>
                  </a:lnTo>
                  <a:lnTo>
                    <a:pt x="40" y="38"/>
                  </a:lnTo>
                  <a:lnTo>
                    <a:pt x="45" y="42"/>
                  </a:lnTo>
                  <a:lnTo>
                    <a:pt x="73" y="38"/>
                  </a:lnTo>
                  <a:lnTo>
                    <a:pt x="101" y="26"/>
                  </a:lnTo>
                  <a:lnTo>
                    <a:pt x="129"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54" name="Freeform 35"/>
            <p:cNvSpPr>
              <a:spLocks/>
            </p:cNvSpPr>
            <p:nvPr/>
          </p:nvSpPr>
          <p:spPr bwMode="auto">
            <a:xfrm>
              <a:off x="849" y="2834"/>
              <a:ext cx="73" cy="16"/>
            </a:xfrm>
            <a:custGeom>
              <a:avLst/>
              <a:gdLst>
                <a:gd name="T0" fmla="*/ 38 w 114"/>
                <a:gd name="T1" fmla="*/ 15 h 18"/>
                <a:gd name="T2" fmla="*/ 59 w 114"/>
                <a:gd name="T3" fmla="*/ 10 h 18"/>
                <a:gd name="T4" fmla="*/ 72 w 114"/>
                <a:gd name="T5" fmla="*/ 0 h 18"/>
                <a:gd name="T6" fmla="*/ 59 w 114"/>
                <a:gd name="T7" fmla="*/ 6 h 18"/>
                <a:gd name="T8" fmla="*/ 0 w 114"/>
                <a:gd name="T9" fmla="*/ 15 h 18"/>
                <a:gd name="T10" fmla="*/ 28 w 114"/>
                <a:gd name="T11" fmla="*/ 15 h 18"/>
                <a:gd name="T12" fmla="*/ 38 w 114"/>
                <a:gd name="T13" fmla="*/ 15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4" h="18">
                  <a:moveTo>
                    <a:pt x="60" y="17"/>
                  </a:moveTo>
                  <a:lnTo>
                    <a:pt x="92" y="11"/>
                  </a:lnTo>
                  <a:lnTo>
                    <a:pt x="113" y="0"/>
                  </a:lnTo>
                  <a:lnTo>
                    <a:pt x="92" y="7"/>
                  </a:lnTo>
                  <a:lnTo>
                    <a:pt x="0" y="17"/>
                  </a:lnTo>
                  <a:lnTo>
                    <a:pt x="43" y="17"/>
                  </a:lnTo>
                  <a:lnTo>
                    <a:pt x="60" y="17"/>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55" name="Freeform 36"/>
            <p:cNvSpPr>
              <a:spLocks/>
            </p:cNvSpPr>
            <p:nvPr/>
          </p:nvSpPr>
          <p:spPr bwMode="auto">
            <a:xfrm>
              <a:off x="1246" y="2368"/>
              <a:ext cx="0" cy="154"/>
            </a:xfrm>
            <a:custGeom>
              <a:avLst/>
              <a:gdLst>
                <a:gd name="T0" fmla="*/ 0 w 1"/>
                <a:gd name="T1" fmla="*/ 153 h 177"/>
                <a:gd name="T2" fmla="*/ 0 w 1"/>
                <a:gd name="T3" fmla="*/ 133 h 177"/>
                <a:gd name="T4" fmla="*/ 0 w 1"/>
                <a:gd name="T5" fmla="*/ 113 h 177"/>
                <a:gd name="T6" fmla="*/ 0 w 1"/>
                <a:gd name="T7" fmla="*/ 93 h 177"/>
                <a:gd name="T8" fmla="*/ 0 w 1"/>
                <a:gd name="T9" fmla="*/ 69 h 177"/>
                <a:gd name="T10" fmla="*/ 0 w 1"/>
                <a:gd name="T11" fmla="*/ 49 h 177"/>
                <a:gd name="T12" fmla="*/ 0 w 1"/>
                <a:gd name="T13" fmla="*/ 32 h 177"/>
                <a:gd name="T14" fmla="*/ 0 w 1"/>
                <a:gd name="T15" fmla="*/ 17 h 177"/>
                <a:gd name="T16" fmla="*/ 0 w 1"/>
                <a:gd name="T17" fmla="*/ 0 h 177"/>
                <a:gd name="T18" fmla="*/ 0 w 1"/>
                <a:gd name="T19" fmla="*/ 12 h 177"/>
                <a:gd name="T20" fmla="*/ 0 w 1"/>
                <a:gd name="T21" fmla="*/ 37 h 177"/>
                <a:gd name="T22" fmla="*/ 0 w 1"/>
                <a:gd name="T23" fmla="*/ 53 h 177"/>
                <a:gd name="T24" fmla="*/ 0 w 1"/>
                <a:gd name="T25" fmla="*/ 73 h 177"/>
                <a:gd name="T26" fmla="*/ 0 w 1"/>
                <a:gd name="T27" fmla="*/ 93 h 177"/>
                <a:gd name="T28" fmla="*/ 0 w 1"/>
                <a:gd name="T29" fmla="*/ 104 h 177"/>
                <a:gd name="T30" fmla="*/ 0 w 1"/>
                <a:gd name="T31" fmla="*/ 129 h 177"/>
                <a:gd name="T32" fmla="*/ 0 w 1"/>
                <a:gd name="T33" fmla="*/ 153 h 1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 h="177">
                  <a:moveTo>
                    <a:pt x="0" y="176"/>
                  </a:moveTo>
                  <a:lnTo>
                    <a:pt x="0" y="153"/>
                  </a:lnTo>
                  <a:lnTo>
                    <a:pt x="0" y="130"/>
                  </a:lnTo>
                  <a:lnTo>
                    <a:pt x="0" y="107"/>
                  </a:lnTo>
                  <a:lnTo>
                    <a:pt x="0" y="79"/>
                  </a:lnTo>
                  <a:lnTo>
                    <a:pt x="0" y="56"/>
                  </a:lnTo>
                  <a:lnTo>
                    <a:pt x="0" y="37"/>
                  </a:lnTo>
                  <a:lnTo>
                    <a:pt x="0" y="19"/>
                  </a:lnTo>
                  <a:lnTo>
                    <a:pt x="0" y="0"/>
                  </a:lnTo>
                  <a:lnTo>
                    <a:pt x="0" y="14"/>
                  </a:lnTo>
                  <a:lnTo>
                    <a:pt x="0" y="42"/>
                  </a:lnTo>
                  <a:lnTo>
                    <a:pt x="0" y="61"/>
                  </a:lnTo>
                  <a:lnTo>
                    <a:pt x="0" y="84"/>
                  </a:lnTo>
                  <a:lnTo>
                    <a:pt x="0" y="107"/>
                  </a:lnTo>
                  <a:lnTo>
                    <a:pt x="0" y="120"/>
                  </a:lnTo>
                  <a:lnTo>
                    <a:pt x="0" y="148"/>
                  </a:lnTo>
                  <a:lnTo>
                    <a:pt x="0" y="176"/>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56" name="Freeform 37"/>
            <p:cNvSpPr>
              <a:spLocks/>
            </p:cNvSpPr>
            <p:nvPr/>
          </p:nvSpPr>
          <p:spPr bwMode="auto">
            <a:xfrm>
              <a:off x="1288" y="2368"/>
              <a:ext cx="1" cy="166"/>
            </a:xfrm>
            <a:custGeom>
              <a:avLst/>
              <a:gdLst>
                <a:gd name="T0" fmla="*/ 1 w 2"/>
                <a:gd name="T1" fmla="*/ 165 h 191"/>
                <a:gd name="T2" fmla="*/ 1 w 2"/>
                <a:gd name="T3" fmla="*/ 149 h 191"/>
                <a:gd name="T4" fmla="*/ 0 w 2"/>
                <a:gd name="T5" fmla="*/ 129 h 191"/>
                <a:gd name="T6" fmla="*/ 1 w 2"/>
                <a:gd name="T7" fmla="*/ 112 h 191"/>
                <a:gd name="T8" fmla="*/ 0 w 2"/>
                <a:gd name="T9" fmla="*/ 92 h 191"/>
                <a:gd name="T10" fmla="*/ 0 w 2"/>
                <a:gd name="T11" fmla="*/ 73 h 191"/>
                <a:gd name="T12" fmla="*/ 1 w 2"/>
                <a:gd name="T13" fmla="*/ 56 h 191"/>
                <a:gd name="T14" fmla="*/ 1 w 2"/>
                <a:gd name="T15" fmla="*/ 37 h 191"/>
                <a:gd name="T16" fmla="*/ 0 w 2"/>
                <a:gd name="T17" fmla="*/ 20 h 191"/>
                <a:gd name="T18" fmla="*/ 1 w 2"/>
                <a:gd name="T19" fmla="*/ 0 h 191"/>
                <a:gd name="T20" fmla="*/ 1 w 2"/>
                <a:gd name="T21" fmla="*/ 24 h 191"/>
                <a:gd name="T22" fmla="*/ 1 w 2"/>
                <a:gd name="T23" fmla="*/ 49 h 191"/>
                <a:gd name="T24" fmla="*/ 1 w 2"/>
                <a:gd name="T25" fmla="*/ 69 h 191"/>
                <a:gd name="T26" fmla="*/ 1 w 2"/>
                <a:gd name="T27" fmla="*/ 81 h 191"/>
                <a:gd name="T28" fmla="*/ 1 w 2"/>
                <a:gd name="T29" fmla="*/ 101 h 191"/>
                <a:gd name="T30" fmla="*/ 1 w 2"/>
                <a:gd name="T31" fmla="*/ 129 h 191"/>
                <a:gd name="T32" fmla="*/ 1 w 2"/>
                <a:gd name="T33" fmla="*/ 165 h 1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191">
                  <a:moveTo>
                    <a:pt x="1" y="190"/>
                  </a:moveTo>
                  <a:lnTo>
                    <a:pt x="1" y="171"/>
                  </a:lnTo>
                  <a:lnTo>
                    <a:pt x="0" y="148"/>
                  </a:lnTo>
                  <a:lnTo>
                    <a:pt x="1" y="129"/>
                  </a:lnTo>
                  <a:lnTo>
                    <a:pt x="0" y="106"/>
                  </a:lnTo>
                  <a:lnTo>
                    <a:pt x="0" y="84"/>
                  </a:lnTo>
                  <a:lnTo>
                    <a:pt x="1" y="65"/>
                  </a:lnTo>
                  <a:lnTo>
                    <a:pt x="1" y="42"/>
                  </a:lnTo>
                  <a:lnTo>
                    <a:pt x="0" y="23"/>
                  </a:lnTo>
                  <a:lnTo>
                    <a:pt x="1" y="0"/>
                  </a:lnTo>
                  <a:lnTo>
                    <a:pt x="1" y="28"/>
                  </a:lnTo>
                  <a:lnTo>
                    <a:pt x="1" y="56"/>
                  </a:lnTo>
                  <a:lnTo>
                    <a:pt x="1" y="79"/>
                  </a:lnTo>
                  <a:lnTo>
                    <a:pt x="1" y="93"/>
                  </a:lnTo>
                  <a:lnTo>
                    <a:pt x="1" y="116"/>
                  </a:lnTo>
                  <a:lnTo>
                    <a:pt x="1" y="148"/>
                  </a:lnTo>
                  <a:lnTo>
                    <a:pt x="1" y="19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57" name="Freeform 38"/>
            <p:cNvSpPr>
              <a:spLocks/>
            </p:cNvSpPr>
            <p:nvPr/>
          </p:nvSpPr>
          <p:spPr bwMode="auto">
            <a:xfrm>
              <a:off x="1187" y="2330"/>
              <a:ext cx="8" cy="111"/>
            </a:xfrm>
            <a:custGeom>
              <a:avLst/>
              <a:gdLst>
                <a:gd name="T0" fmla="*/ 6 w 13"/>
                <a:gd name="T1" fmla="*/ 110 h 128"/>
                <a:gd name="T2" fmla="*/ 4 w 13"/>
                <a:gd name="T3" fmla="*/ 91 h 128"/>
                <a:gd name="T4" fmla="*/ 4 w 13"/>
                <a:gd name="T5" fmla="*/ 78 h 128"/>
                <a:gd name="T6" fmla="*/ 0 w 13"/>
                <a:gd name="T7" fmla="*/ 59 h 128"/>
                <a:gd name="T8" fmla="*/ 2 w 13"/>
                <a:gd name="T9" fmla="*/ 39 h 128"/>
                <a:gd name="T10" fmla="*/ 0 w 13"/>
                <a:gd name="T11" fmla="*/ 23 h 128"/>
                <a:gd name="T12" fmla="*/ 2 w 13"/>
                <a:gd name="T13" fmla="*/ 8 h 128"/>
                <a:gd name="T14" fmla="*/ 7 w 13"/>
                <a:gd name="T15" fmla="*/ 0 h 128"/>
                <a:gd name="T16" fmla="*/ 7 w 13"/>
                <a:gd name="T17" fmla="*/ 16 h 128"/>
                <a:gd name="T18" fmla="*/ 7 w 13"/>
                <a:gd name="T19" fmla="*/ 28 h 128"/>
                <a:gd name="T20" fmla="*/ 7 w 13"/>
                <a:gd name="T21" fmla="*/ 39 h 128"/>
                <a:gd name="T22" fmla="*/ 7 w 13"/>
                <a:gd name="T23" fmla="*/ 59 h 128"/>
                <a:gd name="T24" fmla="*/ 7 w 13"/>
                <a:gd name="T25" fmla="*/ 63 h 128"/>
                <a:gd name="T26" fmla="*/ 7 w 13"/>
                <a:gd name="T27" fmla="*/ 82 h 128"/>
                <a:gd name="T28" fmla="*/ 6 w 13"/>
                <a:gd name="T29" fmla="*/ 110 h 1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3" h="128">
                  <a:moveTo>
                    <a:pt x="9" y="127"/>
                  </a:moveTo>
                  <a:lnTo>
                    <a:pt x="7" y="105"/>
                  </a:lnTo>
                  <a:lnTo>
                    <a:pt x="7" y="90"/>
                  </a:lnTo>
                  <a:lnTo>
                    <a:pt x="0" y="68"/>
                  </a:lnTo>
                  <a:lnTo>
                    <a:pt x="3" y="45"/>
                  </a:lnTo>
                  <a:lnTo>
                    <a:pt x="0" y="27"/>
                  </a:lnTo>
                  <a:lnTo>
                    <a:pt x="3" y="9"/>
                  </a:lnTo>
                  <a:lnTo>
                    <a:pt x="12" y="0"/>
                  </a:lnTo>
                  <a:lnTo>
                    <a:pt x="12" y="18"/>
                  </a:lnTo>
                  <a:lnTo>
                    <a:pt x="12" y="32"/>
                  </a:lnTo>
                  <a:lnTo>
                    <a:pt x="12" y="45"/>
                  </a:lnTo>
                  <a:lnTo>
                    <a:pt x="12" y="68"/>
                  </a:lnTo>
                  <a:lnTo>
                    <a:pt x="12" y="73"/>
                  </a:lnTo>
                  <a:lnTo>
                    <a:pt x="12" y="95"/>
                  </a:lnTo>
                  <a:lnTo>
                    <a:pt x="9" y="127"/>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58" name="Freeform 39"/>
            <p:cNvSpPr>
              <a:spLocks/>
            </p:cNvSpPr>
            <p:nvPr/>
          </p:nvSpPr>
          <p:spPr bwMode="auto">
            <a:xfrm>
              <a:off x="1149" y="2338"/>
              <a:ext cx="8" cy="122"/>
            </a:xfrm>
            <a:custGeom>
              <a:avLst/>
              <a:gdLst>
                <a:gd name="T0" fmla="*/ 2 w 13"/>
                <a:gd name="T1" fmla="*/ 121 h 140"/>
                <a:gd name="T2" fmla="*/ 0 w 13"/>
                <a:gd name="T3" fmla="*/ 101 h 140"/>
                <a:gd name="T4" fmla="*/ 2 w 13"/>
                <a:gd name="T5" fmla="*/ 85 h 140"/>
                <a:gd name="T6" fmla="*/ 0 w 13"/>
                <a:gd name="T7" fmla="*/ 68 h 140"/>
                <a:gd name="T8" fmla="*/ 2 w 13"/>
                <a:gd name="T9" fmla="*/ 57 h 140"/>
                <a:gd name="T10" fmla="*/ 0 w 13"/>
                <a:gd name="T11" fmla="*/ 40 h 140"/>
                <a:gd name="T12" fmla="*/ 0 w 13"/>
                <a:gd name="T13" fmla="*/ 24 h 140"/>
                <a:gd name="T14" fmla="*/ 0 w 13"/>
                <a:gd name="T15" fmla="*/ 11 h 140"/>
                <a:gd name="T16" fmla="*/ 0 w 13"/>
                <a:gd name="T17" fmla="*/ 0 h 140"/>
                <a:gd name="T18" fmla="*/ 4 w 13"/>
                <a:gd name="T19" fmla="*/ 20 h 140"/>
                <a:gd name="T20" fmla="*/ 6 w 13"/>
                <a:gd name="T21" fmla="*/ 37 h 140"/>
                <a:gd name="T22" fmla="*/ 6 w 13"/>
                <a:gd name="T23" fmla="*/ 57 h 140"/>
                <a:gd name="T24" fmla="*/ 7 w 13"/>
                <a:gd name="T25" fmla="*/ 72 h 140"/>
                <a:gd name="T26" fmla="*/ 6 w 13"/>
                <a:gd name="T27" fmla="*/ 85 h 140"/>
                <a:gd name="T28" fmla="*/ 4 w 13"/>
                <a:gd name="T29" fmla="*/ 110 h 140"/>
                <a:gd name="T30" fmla="*/ 2 w 13"/>
                <a:gd name="T31" fmla="*/ 121 h 1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 h="140">
                  <a:moveTo>
                    <a:pt x="3" y="139"/>
                  </a:moveTo>
                  <a:lnTo>
                    <a:pt x="0" y="116"/>
                  </a:lnTo>
                  <a:lnTo>
                    <a:pt x="3" y="97"/>
                  </a:lnTo>
                  <a:lnTo>
                    <a:pt x="0" y="78"/>
                  </a:lnTo>
                  <a:lnTo>
                    <a:pt x="3" y="65"/>
                  </a:lnTo>
                  <a:lnTo>
                    <a:pt x="0" y="46"/>
                  </a:lnTo>
                  <a:lnTo>
                    <a:pt x="0" y="28"/>
                  </a:lnTo>
                  <a:lnTo>
                    <a:pt x="0" y="13"/>
                  </a:lnTo>
                  <a:lnTo>
                    <a:pt x="0" y="0"/>
                  </a:lnTo>
                  <a:lnTo>
                    <a:pt x="6" y="23"/>
                  </a:lnTo>
                  <a:lnTo>
                    <a:pt x="9" y="42"/>
                  </a:lnTo>
                  <a:lnTo>
                    <a:pt x="9" y="65"/>
                  </a:lnTo>
                  <a:lnTo>
                    <a:pt x="12" y="83"/>
                  </a:lnTo>
                  <a:lnTo>
                    <a:pt x="9" y="97"/>
                  </a:lnTo>
                  <a:lnTo>
                    <a:pt x="6" y="126"/>
                  </a:lnTo>
                  <a:lnTo>
                    <a:pt x="3" y="139"/>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59" name="Freeform 40"/>
            <p:cNvSpPr>
              <a:spLocks/>
            </p:cNvSpPr>
            <p:nvPr/>
          </p:nvSpPr>
          <p:spPr bwMode="auto">
            <a:xfrm>
              <a:off x="1120" y="2275"/>
              <a:ext cx="18" cy="187"/>
            </a:xfrm>
            <a:custGeom>
              <a:avLst/>
              <a:gdLst>
                <a:gd name="T0" fmla="*/ 11 w 28"/>
                <a:gd name="T1" fmla="*/ 186 h 215"/>
                <a:gd name="T2" fmla="*/ 8 w 28"/>
                <a:gd name="T3" fmla="*/ 173 h 215"/>
                <a:gd name="T4" fmla="*/ 11 w 28"/>
                <a:gd name="T5" fmla="*/ 162 h 215"/>
                <a:gd name="T6" fmla="*/ 11 w 28"/>
                <a:gd name="T7" fmla="*/ 146 h 215"/>
                <a:gd name="T8" fmla="*/ 8 w 28"/>
                <a:gd name="T9" fmla="*/ 126 h 215"/>
                <a:gd name="T10" fmla="*/ 8 w 28"/>
                <a:gd name="T11" fmla="*/ 105 h 215"/>
                <a:gd name="T12" fmla="*/ 6 w 28"/>
                <a:gd name="T13" fmla="*/ 93 h 215"/>
                <a:gd name="T14" fmla="*/ 3 w 28"/>
                <a:gd name="T15" fmla="*/ 85 h 215"/>
                <a:gd name="T16" fmla="*/ 0 w 28"/>
                <a:gd name="T17" fmla="*/ 72 h 215"/>
                <a:gd name="T18" fmla="*/ 0 w 28"/>
                <a:gd name="T19" fmla="*/ 60 h 215"/>
                <a:gd name="T20" fmla="*/ 3 w 28"/>
                <a:gd name="T21" fmla="*/ 48 h 215"/>
                <a:gd name="T22" fmla="*/ 6 w 28"/>
                <a:gd name="T23" fmla="*/ 28 h 215"/>
                <a:gd name="T24" fmla="*/ 6 w 28"/>
                <a:gd name="T25" fmla="*/ 11 h 215"/>
                <a:gd name="T26" fmla="*/ 6 w 28"/>
                <a:gd name="T27" fmla="*/ 0 h 215"/>
                <a:gd name="T28" fmla="*/ 11 w 28"/>
                <a:gd name="T29" fmla="*/ 11 h 215"/>
                <a:gd name="T30" fmla="*/ 15 w 28"/>
                <a:gd name="T31" fmla="*/ 28 h 215"/>
                <a:gd name="T32" fmla="*/ 15 w 28"/>
                <a:gd name="T33" fmla="*/ 52 h 215"/>
                <a:gd name="T34" fmla="*/ 15 w 28"/>
                <a:gd name="T35" fmla="*/ 69 h 215"/>
                <a:gd name="T36" fmla="*/ 11 w 28"/>
                <a:gd name="T37" fmla="*/ 77 h 215"/>
                <a:gd name="T38" fmla="*/ 17 w 28"/>
                <a:gd name="T39" fmla="*/ 89 h 215"/>
                <a:gd name="T40" fmla="*/ 15 w 28"/>
                <a:gd name="T41" fmla="*/ 109 h 215"/>
                <a:gd name="T42" fmla="*/ 15 w 28"/>
                <a:gd name="T43" fmla="*/ 113 h 215"/>
                <a:gd name="T44" fmla="*/ 17 w 28"/>
                <a:gd name="T45" fmla="*/ 137 h 215"/>
                <a:gd name="T46" fmla="*/ 17 w 28"/>
                <a:gd name="T47" fmla="*/ 153 h 215"/>
                <a:gd name="T48" fmla="*/ 17 w 28"/>
                <a:gd name="T49" fmla="*/ 166 h 215"/>
                <a:gd name="T50" fmla="*/ 11 w 28"/>
                <a:gd name="T51" fmla="*/ 186 h 2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8" h="215">
                  <a:moveTo>
                    <a:pt x="17" y="214"/>
                  </a:moveTo>
                  <a:lnTo>
                    <a:pt x="13" y="199"/>
                  </a:lnTo>
                  <a:lnTo>
                    <a:pt x="17" y="186"/>
                  </a:lnTo>
                  <a:lnTo>
                    <a:pt x="17" y="168"/>
                  </a:lnTo>
                  <a:lnTo>
                    <a:pt x="13" y="145"/>
                  </a:lnTo>
                  <a:lnTo>
                    <a:pt x="13" y="121"/>
                  </a:lnTo>
                  <a:lnTo>
                    <a:pt x="9" y="107"/>
                  </a:lnTo>
                  <a:lnTo>
                    <a:pt x="4" y="98"/>
                  </a:lnTo>
                  <a:lnTo>
                    <a:pt x="0" y="83"/>
                  </a:lnTo>
                  <a:lnTo>
                    <a:pt x="0" y="69"/>
                  </a:lnTo>
                  <a:lnTo>
                    <a:pt x="4" y="55"/>
                  </a:lnTo>
                  <a:lnTo>
                    <a:pt x="9" y="32"/>
                  </a:lnTo>
                  <a:lnTo>
                    <a:pt x="9" y="13"/>
                  </a:lnTo>
                  <a:lnTo>
                    <a:pt x="9" y="0"/>
                  </a:lnTo>
                  <a:lnTo>
                    <a:pt x="17" y="13"/>
                  </a:lnTo>
                  <a:lnTo>
                    <a:pt x="23" y="32"/>
                  </a:lnTo>
                  <a:lnTo>
                    <a:pt x="23" y="60"/>
                  </a:lnTo>
                  <a:lnTo>
                    <a:pt x="23" y="79"/>
                  </a:lnTo>
                  <a:lnTo>
                    <a:pt x="17" y="88"/>
                  </a:lnTo>
                  <a:lnTo>
                    <a:pt x="27" y="102"/>
                  </a:lnTo>
                  <a:lnTo>
                    <a:pt x="23" y="125"/>
                  </a:lnTo>
                  <a:lnTo>
                    <a:pt x="23" y="130"/>
                  </a:lnTo>
                  <a:lnTo>
                    <a:pt x="27" y="158"/>
                  </a:lnTo>
                  <a:lnTo>
                    <a:pt x="27" y="176"/>
                  </a:lnTo>
                  <a:lnTo>
                    <a:pt x="27" y="191"/>
                  </a:lnTo>
                  <a:lnTo>
                    <a:pt x="17" y="214"/>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60" name="Freeform 41"/>
            <p:cNvSpPr>
              <a:spLocks/>
            </p:cNvSpPr>
            <p:nvPr/>
          </p:nvSpPr>
          <p:spPr bwMode="auto">
            <a:xfrm>
              <a:off x="1141" y="2255"/>
              <a:ext cx="31" cy="171"/>
            </a:xfrm>
            <a:custGeom>
              <a:avLst/>
              <a:gdLst>
                <a:gd name="T0" fmla="*/ 21 w 49"/>
                <a:gd name="T1" fmla="*/ 170 h 197"/>
                <a:gd name="T2" fmla="*/ 18 w 49"/>
                <a:gd name="T3" fmla="*/ 153 h 197"/>
                <a:gd name="T4" fmla="*/ 21 w 49"/>
                <a:gd name="T5" fmla="*/ 133 h 197"/>
                <a:gd name="T6" fmla="*/ 21 w 49"/>
                <a:gd name="T7" fmla="*/ 122 h 197"/>
                <a:gd name="T8" fmla="*/ 21 w 49"/>
                <a:gd name="T9" fmla="*/ 105 h 197"/>
                <a:gd name="T10" fmla="*/ 18 w 49"/>
                <a:gd name="T11" fmla="*/ 76 h 197"/>
                <a:gd name="T12" fmla="*/ 15 w 49"/>
                <a:gd name="T13" fmla="*/ 65 h 197"/>
                <a:gd name="T14" fmla="*/ 12 w 49"/>
                <a:gd name="T15" fmla="*/ 48 h 197"/>
                <a:gd name="T16" fmla="*/ 6 w 49"/>
                <a:gd name="T17" fmla="*/ 41 h 197"/>
                <a:gd name="T18" fmla="*/ 6 w 49"/>
                <a:gd name="T19" fmla="*/ 28 h 197"/>
                <a:gd name="T20" fmla="*/ 3 w 49"/>
                <a:gd name="T21" fmla="*/ 11 h 197"/>
                <a:gd name="T22" fmla="*/ 0 w 49"/>
                <a:gd name="T23" fmla="*/ 0 h 197"/>
                <a:gd name="T24" fmla="*/ 12 w 49"/>
                <a:gd name="T25" fmla="*/ 16 h 197"/>
                <a:gd name="T26" fmla="*/ 15 w 49"/>
                <a:gd name="T27" fmla="*/ 36 h 197"/>
                <a:gd name="T28" fmla="*/ 24 w 49"/>
                <a:gd name="T29" fmla="*/ 61 h 197"/>
                <a:gd name="T30" fmla="*/ 30 w 49"/>
                <a:gd name="T31" fmla="*/ 85 h 197"/>
                <a:gd name="T32" fmla="*/ 30 w 49"/>
                <a:gd name="T33" fmla="*/ 113 h 197"/>
                <a:gd name="T34" fmla="*/ 30 w 49"/>
                <a:gd name="T35" fmla="*/ 141 h 197"/>
                <a:gd name="T36" fmla="*/ 27 w 49"/>
                <a:gd name="T37" fmla="*/ 149 h 197"/>
                <a:gd name="T38" fmla="*/ 21 w 49"/>
                <a:gd name="T39" fmla="*/ 170 h 19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197">
                  <a:moveTo>
                    <a:pt x="33" y="196"/>
                  </a:moveTo>
                  <a:lnTo>
                    <a:pt x="29" y="176"/>
                  </a:lnTo>
                  <a:lnTo>
                    <a:pt x="33" y="153"/>
                  </a:lnTo>
                  <a:lnTo>
                    <a:pt x="33" y="140"/>
                  </a:lnTo>
                  <a:lnTo>
                    <a:pt x="33" y="121"/>
                  </a:lnTo>
                  <a:lnTo>
                    <a:pt x="29" y="88"/>
                  </a:lnTo>
                  <a:lnTo>
                    <a:pt x="24" y="75"/>
                  </a:lnTo>
                  <a:lnTo>
                    <a:pt x="19" y="55"/>
                  </a:lnTo>
                  <a:lnTo>
                    <a:pt x="10" y="47"/>
                  </a:lnTo>
                  <a:lnTo>
                    <a:pt x="10" y="32"/>
                  </a:lnTo>
                  <a:lnTo>
                    <a:pt x="5" y="13"/>
                  </a:lnTo>
                  <a:lnTo>
                    <a:pt x="0" y="0"/>
                  </a:lnTo>
                  <a:lnTo>
                    <a:pt x="19" y="18"/>
                  </a:lnTo>
                  <a:lnTo>
                    <a:pt x="24" y="42"/>
                  </a:lnTo>
                  <a:lnTo>
                    <a:pt x="38" y="70"/>
                  </a:lnTo>
                  <a:lnTo>
                    <a:pt x="48" y="98"/>
                  </a:lnTo>
                  <a:lnTo>
                    <a:pt x="48" y="130"/>
                  </a:lnTo>
                  <a:lnTo>
                    <a:pt x="48" y="163"/>
                  </a:lnTo>
                  <a:lnTo>
                    <a:pt x="43" y="172"/>
                  </a:lnTo>
                  <a:lnTo>
                    <a:pt x="33" y="196"/>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61" name="Freeform 42"/>
            <p:cNvSpPr>
              <a:spLocks/>
            </p:cNvSpPr>
            <p:nvPr/>
          </p:nvSpPr>
          <p:spPr bwMode="auto">
            <a:xfrm>
              <a:off x="1144" y="2297"/>
              <a:ext cx="8" cy="49"/>
            </a:xfrm>
            <a:custGeom>
              <a:avLst/>
              <a:gdLst>
                <a:gd name="T0" fmla="*/ 0 w 13"/>
                <a:gd name="T1" fmla="*/ 0 h 56"/>
                <a:gd name="T2" fmla="*/ 0 w 13"/>
                <a:gd name="T3" fmla="*/ 18 h 56"/>
                <a:gd name="T4" fmla="*/ 2 w 13"/>
                <a:gd name="T5" fmla="*/ 26 h 56"/>
                <a:gd name="T6" fmla="*/ 6 w 13"/>
                <a:gd name="T7" fmla="*/ 37 h 56"/>
                <a:gd name="T8" fmla="*/ 7 w 13"/>
                <a:gd name="T9" fmla="*/ 48 h 56"/>
                <a:gd name="T10" fmla="*/ 7 w 13"/>
                <a:gd name="T11" fmla="*/ 33 h 56"/>
                <a:gd name="T12" fmla="*/ 4 w 13"/>
                <a:gd name="T13" fmla="*/ 26 h 56"/>
                <a:gd name="T14" fmla="*/ 2 w 13"/>
                <a:gd name="T15" fmla="*/ 11 h 56"/>
                <a:gd name="T16" fmla="*/ 0 w 13"/>
                <a:gd name="T17" fmla="*/ 0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56">
                  <a:moveTo>
                    <a:pt x="0" y="0"/>
                  </a:moveTo>
                  <a:lnTo>
                    <a:pt x="0" y="21"/>
                  </a:lnTo>
                  <a:lnTo>
                    <a:pt x="3" y="30"/>
                  </a:lnTo>
                  <a:lnTo>
                    <a:pt x="9" y="42"/>
                  </a:lnTo>
                  <a:lnTo>
                    <a:pt x="12" y="55"/>
                  </a:lnTo>
                  <a:lnTo>
                    <a:pt x="12" y="38"/>
                  </a:lnTo>
                  <a:lnTo>
                    <a:pt x="6" y="30"/>
                  </a:lnTo>
                  <a:lnTo>
                    <a:pt x="3" y="13"/>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62" name="Freeform 43"/>
            <p:cNvSpPr>
              <a:spLocks/>
            </p:cNvSpPr>
            <p:nvPr/>
          </p:nvSpPr>
          <p:spPr bwMode="auto">
            <a:xfrm>
              <a:off x="1222" y="2364"/>
              <a:ext cx="5" cy="111"/>
            </a:xfrm>
            <a:custGeom>
              <a:avLst/>
              <a:gdLst>
                <a:gd name="T0" fmla="*/ 3 w 8"/>
                <a:gd name="T1" fmla="*/ 110 h 128"/>
                <a:gd name="T2" fmla="*/ 3 w 8"/>
                <a:gd name="T3" fmla="*/ 86 h 128"/>
                <a:gd name="T4" fmla="*/ 1 w 8"/>
                <a:gd name="T5" fmla="*/ 67 h 128"/>
                <a:gd name="T6" fmla="*/ 3 w 8"/>
                <a:gd name="T7" fmla="*/ 51 h 128"/>
                <a:gd name="T8" fmla="*/ 1 w 8"/>
                <a:gd name="T9" fmla="*/ 36 h 128"/>
                <a:gd name="T10" fmla="*/ 1 w 8"/>
                <a:gd name="T11" fmla="*/ 16 h 128"/>
                <a:gd name="T12" fmla="*/ 0 w 8"/>
                <a:gd name="T13" fmla="*/ 0 h 128"/>
                <a:gd name="T14" fmla="*/ 4 w 8"/>
                <a:gd name="T15" fmla="*/ 16 h 128"/>
                <a:gd name="T16" fmla="*/ 4 w 8"/>
                <a:gd name="T17" fmla="*/ 36 h 128"/>
                <a:gd name="T18" fmla="*/ 4 w 8"/>
                <a:gd name="T19" fmla="*/ 59 h 128"/>
                <a:gd name="T20" fmla="*/ 4 w 8"/>
                <a:gd name="T21" fmla="*/ 75 h 128"/>
                <a:gd name="T22" fmla="*/ 4 w 8"/>
                <a:gd name="T23" fmla="*/ 86 h 128"/>
                <a:gd name="T24" fmla="*/ 3 w 8"/>
                <a:gd name="T25" fmla="*/ 110 h 1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 h="128">
                  <a:moveTo>
                    <a:pt x="5" y="127"/>
                  </a:moveTo>
                  <a:lnTo>
                    <a:pt x="5" y="99"/>
                  </a:lnTo>
                  <a:lnTo>
                    <a:pt x="2" y="77"/>
                  </a:lnTo>
                  <a:lnTo>
                    <a:pt x="5" y="59"/>
                  </a:lnTo>
                  <a:lnTo>
                    <a:pt x="2" y="41"/>
                  </a:lnTo>
                  <a:lnTo>
                    <a:pt x="2" y="18"/>
                  </a:lnTo>
                  <a:lnTo>
                    <a:pt x="0" y="0"/>
                  </a:lnTo>
                  <a:lnTo>
                    <a:pt x="7" y="18"/>
                  </a:lnTo>
                  <a:lnTo>
                    <a:pt x="7" y="41"/>
                  </a:lnTo>
                  <a:lnTo>
                    <a:pt x="7" y="68"/>
                  </a:lnTo>
                  <a:lnTo>
                    <a:pt x="7" y="86"/>
                  </a:lnTo>
                  <a:lnTo>
                    <a:pt x="7" y="99"/>
                  </a:lnTo>
                  <a:lnTo>
                    <a:pt x="5" y="127"/>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63" name="Freeform 44"/>
            <p:cNvSpPr>
              <a:spLocks/>
            </p:cNvSpPr>
            <p:nvPr/>
          </p:nvSpPr>
          <p:spPr bwMode="auto">
            <a:xfrm>
              <a:off x="1250" y="2275"/>
              <a:ext cx="23" cy="166"/>
            </a:xfrm>
            <a:custGeom>
              <a:avLst/>
              <a:gdLst>
                <a:gd name="T0" fmla="*/ 20 w 36"/>
                <a:gd name="T1" fmla="*/ 165 h 191"/>
                <a:gd name="T2" fmla="*/ 14 w 36"/>
                <a:gd name="T3" fmla="*/ 149 h 191"/>
                <a:gd name="T4" fmla="*/ 14 w 36"/>
                <a:gd name="T5" fmla="*/ 125 h 191"/>
                <a:gd name="T6" fmla="*/ 17 w 36"/>
                <a:gd name="T7" fmla="*/ 105 h 191"/>
                <a:gd name="T8" fmla="*/ 14 w 36"/>
                <a:gd name="T9" fmla="*/ 92 h 191"/>
                <a:gd name="T10" fmla="*/ 14 w 36"/>
                <a:gd name="T11" fmla="*/ 64 h 191"/>
                <a:gd name="T12" fmla="*/ 12 w 36"/>
                <a:gd name="T13" fmla="*/ 44 h 191"/>
                <a:gd name="T14" fmla="*/ 8 w 36"/>
                <a:gd name="T15" fmla="*/ 28 h 191"/>
                <a:gd name="T16" fmla="*/ 3 w 36"/>
                <a:gd name="T17" fmla="*/ 16 h 191"/>
                <a:gd name="T18" fmla="*/ 0 w 36"/>
                <a:gd name="T19" fmla="*/ 0 h 191"/>
                <a:gd name="T20" fmla="*/ 6 w 36"/>
                <a:gd name="T21" fmla="*/ 7 h 191"/>
                <a:gd name="T22" fmla="*/ 14 w 36"/>
                <a:gd name="T23" fmla="*/ 28 h 191"/>
                <a:gd name="T24" fmla="*/ 17 w 36"/>
                <a:gd name="T25" fmla="*/ 52 h 191"/>
                <a:gd name="T26" fmla="*/ 22 w 36"/>
                <a:gd name="T27" fmla="*/ 81 h 191"/>
                <a:gd name="T28" fmla="*/ 20 w 36"/>
                <a:gd name="T29" fmla="*/ 108 h 191"/>
                <a:gd name="T30" fmla="*/ 22 w 36"/>
                <a:gd name="T31" fmla="*/ 132 h 191"/>
                <a:gd name="T32" fmla="*/ 20 w 36"/>
                <a:gd name="T33" fmla="*/ 165 h 1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6" h="191">
                  <a:moveTo>
                    <a:pt x="31" y="190"/>
                  </a:moveTo>
                  <a:lnTo>
                    <a:pt x="22" y="172"/>
                  </a:lnTo>
                  <a:lnTo>
                    <a:pt x="22" y="144"/>
                  </a:lnTo>
                  <a:lnTo>
                    <a:pt x="27" y="121"/>
                  </a:lnTo>
                  <a:lnTo>
                    <a:pt x="22" y="106"/>
                  </a:lnTo>
                  <a:lnTo>
                    <a:pt x="22" y="74"/>
                  </a:lnTo>
                  <a:lnTo>
                    <a:pt x="18" y="51"/>
                  </a:lnTo>
                  <a:lnTo>
                    <a:pt x="13" y="32"/>
                  </a:lnTo>
                  <a:lnTo>
                    <a:pt x="4" y="18"/>
                  </a:lnTo>
                  <a:lnTo>
                    <a:pt x="0" y="0"/>
                  </a:lnTo>
                  <a:lnTo>
                    <a:pt x="9" y="8"/>
                  </a:lnTo>
                  <a:lnTo>
                    <a:pt x="22" y="32"/>
                  </a:lnTo>
                  <a:lnTo>
                    <a:pt x="27" y="60"/>
                  </a:lnTo>
                  <a:lnTo>
                    <a:pt x="35" y="93"/>
                  </a:lnTo>
                  <a:lnTo>
                    <a:pt x="31" y="124"/>
                  </a:lnTo>
                  <a:lnTo>
                    <a:pt x="35" y="152"/>
                  </a:lnTo>
                  <a:lnTo>
                    <a:pt x="31" y="19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64" name="Freeform 45"/>
            <p:cNvSpPr>
              <a:spLocks/>
            </p:cNvSpPr>
            <p:nvPr/>
          </p:nvSpPr>
          <p:spPr bwMode="auto">
            <a:xfrm>
              <a:off x="1254" y="2149"/>
              <a:ext cx="35" cy="200"/>
            </a:xfrm>
            <a:custGeom>
              <a:avLst/>
              <a:gdLst>
                <a:gd name="T0" fmla="*/ 28 w 56"/>
                <a:gd name="T1" fmla="*/ 199 h 230"/>
                <a:gd name="T2" fmla="*/ 31 w 56"/>
                <a:gd name="T3" fmla="*/ 175 h 230"/>
                <a:gd name="T4" fmla="*/ 22 w 56"/>
                <a:gd name="T5" fmla="*/ 158 h 230"/>
                <a:gd name="T6" fmla="*/ 22 w 56"/>
                <a:gd name="T7" fmla="*/ 143 h 230"/>
                <a:gd name="T8" fmla="*/ 16 w 56"/>
                <a:gd name="T9" fmla="*/ 123 h 230"/>
                <a:gd name="T10" fmla="*/ 13 w 56"/>
                <a:gd name="T11" fmla="*/ 105 h 230"/>
                <a:gd name="T12" fmla="*/ 9 w 56"/>
                <a:gd name="T13" fmla="*/ 85 h 230"/>
                <a:gd name="T14" fmla="*/ 0 w 56"/>
                <a:gd name="T15" fmla="*/ 70 h 230"/>
                <a:gd name="T16" fmla="*/ 3 w 56"/>
                <a:gd name="T17" fmla="*/ 44 h 230"/>
                <a:gd name="T18" fmla="*/ 3 w 56"/>
                <a:gd name="T19" fmla="*/ 24 h 230"/>
                <a:gd name="T20" fmla="*/ 9 w 56"/>
                <a:gd name="T21" fmla="*/ 0 h 230"/>
                <a:gd name="T22" fmla="*/ 6 w 56"/>
                <a:gd name="T23" fmla="*/ 29 h 230"/>
                <a:gd name="T24" fmla="*/ 6 w 56"/>
                <a:gd name="T25" fmla="*/ 65 h 230"/>
                <a:gd name="T26" fmla="*/ 13 w 56"/>
                <a:gd name="T27" fmla="*/ 77 h 230"/>
                <a:gd name="T28" fmla="*/ 16 w 56"/>
                <a:gd name="T29" fmla="*/ 103 h 230"/>
                <a:gd name="T30" fmla="*/ 24 w 56"/>
                <a:gd name="T31" fmla="*/ 123 h 230"/>
                <a:gd name="T32" fmla="*/ 24 w 56"/>
                <a:gd name="T33" fmla="*/ 150 h 230"/>
                <a:gd name="T34" fmla="*/ 28 w 56"/>
                <a:gd name="T35" fmla="*/ 167 h 230"/>
                <a:gd name="T36" fmla="*/ 34 w 56"/>
                <a:gd name="T37" fmla="*/ 188 h 230"/>
                <a:gd name="T38" fmla="*/ 28 w 56"/>
                <a:gd name="T39" fmla="*/ 199 h 2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6" h="230">
                  <a:moveTo>
                    <a:pt x="44" y="229"/>
                  </a:moveTo>
                  <a:lnTo>
                    <a:pt x="50" y="201"/>
                  </a:lnTo>
                  <a:lnTo>
                    <a:pt x="35" y="182"/>
                  </a:lnTo>
                  <a:lnTo>
                    <a:pt x="35" y="164"/>
                  </a:lnTo>
                  <a:lnTo>
                    <a:pt x="25" y="141"/>
                  </a:lnTo>
                  <a:lnTo>
                    <a:pt x="20" y="121"/>
                  </a:lnTo>
                  <a:lnTo>
                    <a:pt x="15" y="98"/>
                  </a:lnTo>
                  <a:lnTo>
                    <a:pt x="0" y="80"/>
                  </a:lnTo>
                  <a:lnTo>
                    <a:pt x="5" y="51"/>
                  </a:lnTo>
                  <a:lnTo>
                    <a:pt x="5" y="28"/>
                  </a:lnTo>
                  <a:lnTo>
                    <a:pt x="15" y="0"/>
                  </a:lnTo>
                  <a:lnTo>
                    <a:pt x="10" y="33"/>
                  </a:lnTo>
                  <a:lnTo>
                    <a:pt x="10" y="75"/>
                  </a:lnTo>
                  <a:lnTo>
                    <a:pt x="20" y="89"/>
                  </a:lnTo>
                  <a:lnTo>
                    <a:pt x="25" y="118"/>
                  </a:lnTo>
                  <a:lnTo>
                    <a:pt x="39" y="141"/>
                  </a:lnTo>
                  <a:lnTo>
                    <a:pt x="39" y="173"/>
                  </a:lnTo>
                  <a:lnTo>
                    <a:pt x="44" y="192"/>
                  </a:lnTo>
                  <a:lnTo>
                    <a:pt x="55" y="216"/>
                  </a:lnTo>
                  <a:lnTo>
                    <a:pt x="44" y="229"/>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65" name="Freeform 46"/>
            <p:cNvSpPr>
              <a:spLocks/>
            </p:cNvSpPr>
            <p:nvPr/>
          </p:nvSpPr>
          <p:spPr bwMode="auto">
            <a:xfrm>
              <a:off x="1217" y="2241"/>
              <a:ext cx="13" cy="118"/>
            </a:xfrm>
            <a:custGeom>
              <a:avLst/>
              <a:gdLst>
                <a:gd name="T0" fmla="*/ 10 w 20"/>
                <a:gd name="T1" fmla="*/ 117 h 135"/>
                <a:gd name="T2" fmla="*/ 5 w 20"/>
                <a:gd name="T3" fmla="*/ 97 h 135"/>
                <a:gd name="T4" fmla="*/ 7 w 20"/>
                <a:gd name="T5" fmla="*/ 80 h 135"/>
                <a:gd name="T6" fmla="*/ 3 w 20"/>
                <a:gd name="T7" fmla="*/ 52 h 135"/>
                <a:gd name="T8" fmla="*/ 3 w 20"/>
                <a:gd name="T9" fmla="*/ 29 h 135"/>
                <a:gd name="T10" fmla="*/ 0 w 20"/>
                <a:gd name="T11" fmla="*/ 0 h 135"/>
                <a:gd name="T12" fmla="*/ 7 w 20"/>
                <a:gd name="T13" fmla="*/ 24 h 135"/>
                <a:gd name="T14" fmla="*/ 7 w 20"/>
                <a:gd name="T15" fmla="*/ 48 h 135"/>
                <a:gd name="T16" fmla="*/ 10 w 20"/>
                <a:gd name="T17" fmla="*/ 80 h 135"/>
                <a:gd name="T18" fmla="*/ 12 w 20"/>
                <a:gd name="T19" fmla="*/ 105 h 135"/>
                <a:gd name="T20" fmla="*/ 10 w 20"/>
                <a:gd name="T21" fmla="*/ 117 h 1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 h="135">
                  <a:moveTo>
                    <a:pt x="15" y="134"/>
                  </a:moveTo>
                  <a:lnTo>
                    <a:pt x="8" y="111"/>
                  </a:lnTo>
                  <a:lnTo>
                    <a:pt x="11" y="92"/>
                  </a:lnTo>
                  <a:lnTo>
                    <a:pt x="4" y="60"/>
                  </a:lnTo>
                  <a:lnTo>
                    <a:pt x="4" y="33"/>
                  </a:lnTo>
                  <a:lnTo>
                    <a:pt x="0" y="0"/>
                  </a:lnTo>
                  <a:lnTo>
                    <a:pt x="11" y="28"/>
                  </a:lnTo>
                  <a:lnTo>
                    <a:pt x="11" y="55"/>
                  </a:lnTo>
                  <a:lnTo>
                    <a:pt x="15" y="92"/>
                  </a:lnTo>
                  <a:lnTo>
                    <a:pt x="19" y="120"/>
                  </a:lnTo>
                  <a:lnTo>
                    <a:pt x="15" y="134"/>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66" name="Freeform 47"/>
            <p:cNvSpPr>
              <a:spLocks/>
            </p:cNvSpPr>
            <p:nvPr/>
          </p:nvSpPr>
          <p:spPr bwMode="auto">
            <a:xfrm>
              <a:off x="1246" y="2297"/>
              <a:ext cx="5" cy="56"/>
            </a:xfrm>
            <a:custGeom>
              <a:avLst/>
              <a:gdLst>
                <a:gd name="T0" fmla="*/ 3 w 8"/>
                <a:gd name="T1" fmla="*/ 55 h 64"/>
                <a:gd name="T2" fmla="*/ 1 w 8"/>
                <a:gd name="T3" fmla="*/ 33 h 64"/>
                <a:gd name="T4" fmla="*/ 1 w 8"/>
                <a:gd name="T5" fmla="*/ 15 h 64"/>
                <a:gd name="T6" fmla="*/ 0 w 8"/>
                <a:gd name="T7" fmla="*/ 0 h 64"/>
                <a:gd name="T8" fmla="*/ 4 w 8"/>
                <a:gd name="T9" fmla="*/ 25 h 64"/>
                <a:gd name="T10" fmla="*/ 4 w 8"/>
                <a:gd name="T11" fmla="*/ 48 h 64"/>
                <a:gd name="T12" fmla="*/ 3 w 8"/>
                <a:gd name="T13" fmla="*/ 55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64">
                  <a:moveTo>
                    <a:pt x="5" y="63"/>
                  </a:moveTo>
                  <a:lnTo>
                    <a:pt x="2" y="38"/>
                  </a:lnTo>
                  <a:lnTo>
                    <a:pt x="2" y="17"/>
                  </a:lnTo>
                  <a:lnTo>
                    <a:pt x="0" y="0"/>
                  </a:lnTo>
                  <a:lnTo>
                    <a:pt x="7" y="29"/>
                  </a:lnTo>
                  <a:lnTo>
                    <a:pt x="7" y="55"/>
                  </a:lnTo>
                  <a:lnTo>
                    <a:pt x="5" y="63"/>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67" name="Freeform 48"/>
            <p:cNvSpPr>
              <a:spLocks/>
            </p:cNvSpPr>
            <p:nvPr/>
          </p:nvSpPr>
          <p:spPr bwMode="auto">
            <a:xfrm>
              <a:off x="1195" y="2241"/>
              <a:ext cx="12" cy="129"/>
            </a:xfrm>
            <a:custGeom>
              <a:avLst/>
              <a:gdLst>
                <a:gd name="T0" fmla="*/ 11 w 19"/>
                <a:gd name="T1" fmla="*/ 128 h 148"/>
                <a:gd name="T2" fmla="*/ 11 w 19"/>
                <a:gd name="T3" fmla="*/ 104 h 148"/>
                <a:gd name="T4" fmla="*/ 7 w 19"/>
                <a:gd name="T5" fmla="*/ 88 h 148"/>
                <a:gd name="T6" fmla="*/ 7 w 19"/>
                <a:gd name="T7" fmla="*/ 68 h 148"/>
                <a:gd name="T8" fmla="*/ 3 w 19"/>
                <a:gd name="T9" fmla="*/ 56 h 148"/>
                <a:gd name="T10" fmla="*/ 0 w 19"/>
                <a:gd name="T11" fmla="*/ 29 h 148"/>
                <a:gd name="T12" fmla="*/ 0 w 19"/>
                <a:gd name="T13" fmla="*/ 0 h 148"/>
                <a:gd name="T14" fmla="*/ 4 w 19"/>
                <a:gd name="T15" fmla="*/ 32 h 148"/>
                <a:gd name="T16" fmla="*/ 7 w 19"/>
                <a:gd name="T17" fmla="*/ 60 h 148"/>
                <a:gd name="T18" fmla="*/ 11 w 19"/>
                <a:gd name="T19" fmla="*/ 77 h 148"/>
                <a:gd name="T20" fmla="*/ 11 w 19"/>
                <a:gd name="T21" fmla="*/ 99 h 148"/>
                <a:gd name="T22" fmla="*/ 11 w 19"/>
                <a:gd name="T23" fmla="*/ 128 h 1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 h="148">
                  <a:moveTo>
                    <a:pt x="18" y="147"/>
                  </a:moveTo>
                  <a:lnTo>
                    <a:pt x="18" y="119"/>
                  </a:lnTo>
                  <a:lnTo>
                    <a:pt x="11" y="101"/>
                  </a:lnTo>
                  <a:lnTo>
                    <a:pt x="11" y="78"/>
                  </a:lnTo>
                  <a:lnTo>
                    <a:pt x="4" y="64"/>
                  </a:lnTo>
                  <a:lnTo>
                    <a:pt x="0" y="33"/>
                  </a:lnTo>
                  <a:lnTo>
                    <a:pt x="0" y="0"/>
                  </a:lnTo>
                  <a:lnTo>
                    <a:pt x="7" y="37"/>
                  </a:lnTo>
                  <a:lnTo>
                    <a:pt x="11" y="69"/>
                  </a:lnTo>
                  <a:lnTo>
                    <a:pt x="18" y="88"/>
                  </a:lnTo>
                  <a:lnTo>
                    <a:pt x="18" y="114"/>
                  </a:lnTo>
                  <a:lnTo>
                    <a:pt x="18" y="147"/>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68" name="Freeform 49"/>
            <p:cNvSpPr>
              <a:spLocks/>
            </p:cNvSpPr>
            <p:nvPr/>
          </p:nvSpPr>
          <p:spPr bwMode="auto">
            <a:xfrm>
              <a:off x="1109" y="2180"/>
              <a:ext cx="75" cy="148"/>
            </a:xfrm>
            <a:custGeom>
              <a:avLst/>
              <a:gdLst>
                <a:gd name="T0" fmla="*/ 70 w 117"/>
                <a:gd name="T1" fmla="*/ 147 h 171"/>
                <a:gd name="T2" fmla="*/ 63 w 117"/>
                <a:gd name="T3" fmla="*/ 127 h 171"/>
                <a:gd name="T4" fmla="*/ 63 w 117"/>
                <a:gd name="T5" fmla="*/ 107 h 171"/>
                <a:gd name="T6" fmla="*/ 56 w 117"/>
                <a:gd name="T7" fmla="*/ 100 h 171"/>
                <a:gd name="T8" fmla="*/ 56 w 117"/>
                <a:gd name="T9" fmla="*/ 75 h 171"/>
                <a:gd name="T10" fmla="*/ 42 w 117"/>
                <a:gd name="T11" fmla="*/ 68 h 171"/>
                <a:gd name="T12" fmla="*/ 32 w 117"/>
                <a:gd name="T13" fmla="*/ 48 h 171"/>
                <a:gd name="T14" fmla="*/ 24 w 117"/>
                <a:gd name="T15" fmla="*/ 35 h 171"/>
                <a:gd name="T16" fmla="*/ 10 w 117"/>
                <a:gd name="T17" fmla="*/ 11 h 171"/>
                <a:gd name="T18" fmla="*/ 0 w 117"/>
                <a:gd name="T19" fmla="*/ 0 h 171"/>
                <a:gd name="T20" fmla="*/ 21 w 117"/>
                <a:gd name="T21" fmla="*/ 9 h 171"/>
                <a:gd name="T22" fmla="*/ 42 w 117"/>
                <a:gd name="T23" fmla="*/ 23 h 171"/>
                <a:gd name="T24" fmla="*/ 49 w 117"/>
                <a:gd name="T25" fmla="*/ 48 h 171"/>
                <a:gd name="T26" fmla="*/ 67 w 117"/>
                <a:gd name="T27" fmla="*/ 64 h 171"/>
                <a:gd name="T28" fmla="*/ 70 w 117"/>
                <a:gd name="T29" fmla="*/ 83 h 171"/>
                <a:gd name="T30" fmla="*/ 70 w 117"/>
                <a:gd name="T31" fmla="*/ 107 h 171"/>
                <a:gd name="T32" fmla="*/ 74 w 117"/>
                <a:gd name="T33" fmla="*/ 127 h 171"/>
                <a:gd name="T34" fmla="*/ 70 w 117"/>
                <a:gd name="T35" fmla="*/ 147 h 1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7" h="171">
                  <a:moveTo>
                    <a:pt x="109" y="170"/>
                  </a:moveTo>
                  <a:lnTo>
                    <a:pt x="98" y="147"/>
                  </a:lnTo>
                  <a:lnTo>
                    <a:pt x="98" y="124"/>
                  </a:lnTo>
                  <a:lnTo>
                    <a:pt x="88" y="115"/>
                  </a:lnTo>
                  <a:lnTo>
                    <a:pt x="88" y="87"/>
                  </a:lnTo>
                  <a:lnTo>
                    <a:pt x="66" y="78"/>
                  </a:lnTo>
                  <a:lnTo>
                    <a:pt x="50" y="55"/>
                  </a:lnTo>
                  <a:lnTo>
                    <a:pt x="38" y="41"/>
                  </a:lnTo>
                  <a:lnTo>
                    <a:pt x="16" y="13"/>
                  </a:lnTo>
                  <a:lnTo>
                    <a:pt x="0" y="0"/>
                  </a:lnTo>
                  <a:lnTo>
                    <a:pt x="32" y="10"/>
                  </a:lnTo>
                  <a:lnTo>
                    <a:pt x="66" y="27"/>
                  </a:lnTo>
                  <a:lnTo>
                    <a:pt x="77" y="55"/>
                  </a:lnTo>
                  <a:lnTo>
                    <a:pt x="104" y="74"/>
                  </a:lnTo>
                  <a:lnTo>
                    <a:pt x="109" y="96"/>
                  </a:lnTo>
                  <a:lnTo>
                    <a:pt x="109" y="124"/>
                  </a:lnTo>
                  <a:lnTo>
                    <a:pt x="116" y="147"/>
                  </a:lnTo>
                  <a:lnTo>
                    <a:pt x="109" y="17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69" name="Freeform 50"/>
            <p:cNvSpPr>
              <a:spLocks/>
            </p:cNvSpPr>
            <p:nvPr/>
          </p:nvSpPr>
          <p:spPr bwMode="auto">
            <a:xfrm>
              <a:off x="1070" y="2168"/>
              <a:ext cx="47" cy="135"/>
            </a:xfrm>
            <a:custGeom>
              <a:avLst/>
              <a:gdLst>
                <a:gd name="T0" fmla="*/ 43 w 74"/>
                <a:gd name="T1" fmla="*/ 134 h 156"/>
                <a:gd name="T2" fmla="*/ 46 w 74"/>
                <a:gd name="T3" fmla="*/ 123 h 156"/>
                <a:gd name="T4" fmla="*/ 46 w 74"/>
                <a:gd name="T5" fmla="*/ 114 h 156"/>
                <a:gd name="T6" fmla="*/ 43 w 74"/>
                <a:gd name="T7" fmla="*/ 91 h 156"/>
                <a:gd name="T8" fmla="*/ 40 w 74"/>
                <a:gd name="T9" fmla="*/ 75 h 156"/>
                <a:gd name="T10" fmla="*/ 36 w 74"/>
                <a:gd name="T11" fmla="*/ 59 h 156"/>
                <a:gd name="T12" fmla="*/ 30 w 74"/>
                <a:gd name="T13" fmla="*/ 47 h 156"/>
                <a:gd name="T14" fmla="*/ 24 w 74"/>
                <a:gd name="T15" fmla="*/ 35 h 156"/>
                <a:gd name="T16" fmla="*/ 24 w 74"/>
                <a:gd name="T17" fmla="*/ 20 h 156"/>
                <a:gd name="T18" fmla="*/ 0 w 74"/>
                <a:gd name="T19" fmla="*/ 0 h 156"/>
                <a:gd name="T20" fmla="*/ 13 w 74"/>
                <a:gd name="T21" fmla="*/ 20 h 156"/>
                <a:gd name="T22" fmla="*/ 17 w 74"/>
                <a:gd name="T23" fmla="*/ 31 h 156"/>
                <a:gd name="T24" fmla="*/ 24 w 74"/>
                <a:gd name="T25" fmla="*/ 43 h 156"/>
                <a:gd name="T26" fmla="*/ 27 w 74"/>
                <a:gd name="T27" fmla="*/ 55 h 156"/>
                <a:gd name="T28" fmla="*/ 30 w 74"/>
                <a:gd name="T29" fmla="*/ 71 h 156"/>
                <a:gd name="T30" fmla="*/ 33 w 74"/>
                <a:gd name="T31" fmla="*/ 91 h 156"/>
                <a:gd name="T32" fmla="*/ 43 w 74"/>
                <a:gd name="T33" fmla="*/ 106 h 156"/>
                <a:gd name="T34" fmla="*/ 43 w 74"/>
                <a:gd name="T35" fmla="*/ 134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4" h="156">
                  <a:moveTo>
                    <a:pt x="68" y="155"/>
                  </a:moveTo>
                  <a:lnTo>
                    <a:pt x="73" y="142"/>
                  </a:lnTo>
                  <a:lnTo>
                    <a:pt x="73" y="132"/>
                  </a:lnTo>
                  <a:lnTo>
                    <a:pt x="68" y="105"/>
                  </a:lnTo>
                  <a:lnTo>
                    <a:pt x="63" y="87"/>
                  </a:lnTo>
                  <a:lnTo>
                    <a:pt x="57" y="68"/>
                  </a:lnTo>
                  <a:lnTo>
                    <a:pt x="47" y="54"/>
                  </a:lnTo>
                  <a:lnTo>
                    <a:pt x="37" y="41"/>
                  </a:lnTo>
                  <a:lnTo>
                    <a:pt x="37" y="23"/>
                  </a:lnTo>
                  <a:lnTo>
                    <a:pt x="0" y="0"/>
                  </a:lnTo>
                  <a:lnTo>
                    <a:pt x="21" y="23"/>
                  </a:lnTo>
                  <a:lnTo>
                    <a:pt x="27" y="36"/>
                  </a:lnTo>
                  <a:lnTo>
                    <a:pt x="37" y="50"/>
                  </a:lnTo>
                  <a:lnTo>
                    <a:pt x="43" y="64"/>
                  </a:lnTo>
                  <a:lnTo>
                    <a:pt x="47" y="82"/>
                  </a:lnTo>
                  <a:lnTo>
                    <a:pt x="52" y="105"/>
                  </a:lnTo>
                  <a:lnTo>
                    <a:pt x="68" y="123"/>
                  </a:lnTo>
                  <a:lnTo>
                    <a:pt x="68" y="155"/>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70" name="Freeform 51"/>
            <p:cNvSpPr>
              <a:spLocks/>
            </p:cNvSpPr>
            <p:nvPr/>
          </p:nvSpPr>
          <p:spPr bwMode="auto">
            <a:xfrm>
              <a:off x="1074" y="2157"/>
              <a:ext cx="60" cy="120"/>
            </a:xfrm>
            <a:custGeom>
              <a:avLst/>
              <a:gdLst>
                <a:gd name="T0" fmla="*/ 59 w 93"/>
                <a:gd name="T1" fmla="*/ 119 h 138"/>
                <a:gd name="T2" fmla="*/ 48 w 93"/>
                <a:gd name="T3" fmla="*/ 103 h 138"/>
                <a:gd name="T4" fmla="*/ 41 w 93"/>
                <a:gd name="T5" fmla="*/ 88 h 138"/>
                <a:gd name="T6" fmla="*/ 41 w 93"/>
                <a:gd name="T7" fmla="*/ 76 h 138"/>
                <a:gd name="T8" fmla="*/ 38 w 93"/>
                <a:gd name="T9" fmla="*/ 56 h 138"/>
                <a:gd name="T10" fmla="*/ 28 w 93"/>
                <a:gd name="T11" fmla="*/ 48 h 138"/>
                <a:gd name="T12" fmla="*/ 25 w 93"/>
                <a:gd name="T13" fmla="*/ 36 h 138"/>
                <a:gd name="T14" fmla="*/ 25 w 93"/>
                <a:gd name="T15" fmla="*/ 28 h 138"/>
                <a:gd name="T16" fmla="*/ 14 w 93"/>
                <a:gd name="T17" fmla="*/ 11 h 138"/>
                <a:gd name="T18" fmla="*/ 0 w 93"/>
                <a:gd name="T19" fmla="*/ 0 h 138"/>
                <a:gd name="T20" fmla="*/ 14 w 93"/>
                <a:gd name="T21" fmla="*/ 8 h 138"/>
                <a:gd name="T22" fmla="*/ 28 w 93"/>
                <a:gd name="T23" fmla="*/ 20 h 138"/>
                <a:gd name="T24" fmla="*/ 35 w 93"/>
                <a:gd name="T25" fmla="*/ 31 h 138"/>
                <a:gd name="T26" fmla="*/ 41 w 93"/>
                <a:gd name="T27" fmla="*/ 48 h 138"/>
                <a:gd name="T28" fmla="*/ 48 w 93"/>
                <a:gd name="T29" fmla="*/ 60 h 138"/>
                <a:gd name="T30" fmla="*/ 52 w 93"/>
                <a:gd name="T31" fmla="*/ 76 h 138"/>
                <a:gd name="T32" fmla="*/ 52 w 93"/>
                <a:gd name="T33" fmla="*/ 83 h 138"/>
                <a:gd name="T34" fmla="*/ 55 w 93"/>
                <a:gd name="T35" fmla="*/ 99 h 138"/>
                <a:gd name="T36" fmla="*/ 59 w 93"/>
                <a:gd name="T37" fmla="*/ 119 h 1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3" h="138">
                  <a:moveTo>
                    <a:pt x="92" y="137"/>
                  </a:moveTo>
                  <a:lnTo>
                    <a:pt x="75" y="119"/>
                  </a:lnTo>
                  <a:lnTo>
                    <a:pt x="64" y="101"/>
                  </a:lnTo>
                  <a:lnTo>
                    <a:pt x="64" y="87"/>
                  </a:lnTo>
                  <a:lnTo>
                    <a:pt x="59" y="64"/>
                  </a:lnTo>
                  <a:lnTo>
                    <a:pt x="43" y="55"/>
                  </a:lnTo>
                  <a:lnTo>
                    <a:pt x="38" y="41"/>
                  </a:lnTo>
                  <a:lnTo>
                    <a:pt x="38" y="32"/>
                  </a:lnTo>
                  <a:lnTo>
                    <a:pt x="22" y="13"/>
                  </a:lnTo>
                  <a:lnTo>
                    <a:pt x="0" y="0"/>
                  </a:lnTo>
                  <a:lnTo>
                    <a:pt x="22" y="9"/>
                  </a:lnTo>
                  <a:lnTo>
                    <a:pt x="43" y="23"/>
                  </a:lnTo>
                  <a:lnTo>
                    <a:pt x="54" y="36"/>
                  </a:lnTo>
                  <a:lnTo>
                    <a:pt x="64" y="55"/>
                  </a:lnTo>
                  <a:lnTo>
                    <a:pt x="75" y="69"/>
                  </a:lnTo>
                  <a:lnTo>
                    <a:pt x="80" y="87"/>
                  </a:lnTo>
                  <a:lnTo>
                    <a:pt x="80" y="96"/>
                  </a:lnTo>
                  <a:lnTo>
                    <a:pt x="86" y="114"/>
                  </a:lnTo>
                  <a:lnTo>
                    <a:pt x="92" y="137"/>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71" name="Freeform 52"/>
            <p:cNvSpPr>
              <a:spLocks/>
            </p:cNvSpPr>
            <p:nvPr/>
          </p:nvSpPr>
          <p:spPr bwMode="auto">
            <a:xfrm>
              <a:off x="1136" y="2234"/>
              <a:ext cx="21" cy="31"/>
            </a:xfrm>
            <a:custGeom>
              <a:avLst/>
              <a:gdLst>
                <a:gd name="T0" fmla="*/ 0 w 33"/>
                <a:gd name="T1" fmla="*/ 0 h 36"/>
                <a:gd name="T2" fmla="*/ 4 w 33"/>
                <a:gd name="T3" fmla="*/ 9 h 36"/>
                <a:gd name="T4" fmla="*/ 10 w 33"/>
                <a:gd name="T5" fmla="*/ 16 h 36"/>
                <a:gd name="T6" fmla="*/ 18 w 33"/>
                <a:gd name="T7" fmla="*/ 23 h 36"/>
                <a:gd name="T8" fmla="*/ 18 w 33"/>
                <a:gd name="T9" fmla="*/ 30 h 36"/>
                <a:gd name="T10" fmla="*/ 20 w 33"/>
                <a:gd name="T11" fmla="*/ 23 h 36"/>
                <a:gd name="T12" fmla="*/ 12 w 33"/>
                <a:gd name="T13" fmla="*/ 16 h 36"/>
                <a:gd name="T14" fmla="*/ 6 w 33"/>
                <a:gd name="T15" fmla="*/ 6 h 36"/>
                <a:gd name="T16" fmla="*/ 0 w 33"/>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 h="36">
                  <a:moveTo>
                    <a:pt x="0" y="0"/>
                  </a:moveTo>
                  <a:lnTo>
                    <a:pt x="6" y="11"/>
                  </a:lnTo>
                  <a:lnTo>
                    <a:pt x="15" y="19"/>
                  </a:lnTo>
                  <a:lnTo>
                    <a:pt x="28" y="27"/>
                  </a:lnTo>
                  <a:lnTo>
                    <a:pt x="28" y="35"/>
                  </a:lnTo>
                  <a:lnTo>
                    <a:pt x="32" y="27"/>
                  </a:lnTo>
                  <a:lnTo>
                    <a:pt x="19" y="19"/>
                  </a:lnTo>
                  <a:lnTo>
                    <a:pt x="10" y="7"/>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72" name="Freeform 53"/>
            <p:cNvSpPr>
              <a:spLocks/>
            </p:cNvSpPr>
            <p:nvPr/>
          </p:nvSpPr>
          <p:spPr bwMode="auto">
            <a:xfrm>
              <a:off x="1234" y="2141"/>
              <a:ext cx="20" cy="128"/>
            </a:xfrm>
            <a:custGeom>
              <a:avLst/>
              <a:gdLst>
                <a:gd name="T0" fmla="*/ 19 w 32"/>
                <a:gd name="T1" fmla="*/ 127 h 147"/>
                <a:gd name="T2" fmla="*/ 9 w 32"/>
                <a:gd name="T3" fmla="*/ 111 h 147"/>
                <a:gd name="T4" fmla="*/ 6 w 32"/>
                <a:gd name="T5" fmla="*/ 91 h 147"/>
                <a:gd name="T6" fmla="*/ 3 w 32"/>
                <a:gd name="T7" fmla="*/ 71 h 147"/>
                <a:gd name="T8" fmla="*/ 0 w 32"/>
                <a:gd name="T9" fmla="*/ 59 h 147"/>
                <a:gd name="T10" fmla="*/ 3 w 32"/>
                <a:gd name="T11" fmla="*/ 36 h 147"/>
                <a:gd name="T12" fmla="*/ 6 w 32"/>
                <a:gd name="T13" fmla="*/ 16 h 147"/>
                <a:gd name="T14" fmla="*/ 11 w 32"/>
                <a:gd name="T15" fmla="*/ 0 h 147"/>
                <a:gd name="T16" fmla="*/ 9 w 32"/>
                <a:gd name="T17" fmla="*/ 19 h 147"/>
                <a:gd name="T18" fmla="*/ 6 w 32"/>
                <a:gd name="T19" fmla="*/ 40 h 147"/>
                <a:gd name="T20" fmla="*/ 6 w 32"/>
                <a:gd name="T21" fmla="*/ 59 h 147"/>
                <a:gd name="T22" fmla="*/ 9 w 32"/>
                <a:gd name="T23" fmla="*/ 79 h 147"/>
                <a:gd name="T24" fmla="*/ 11 w 32"/>
                <a:gd name="T25" fmla="*/ 99 h 147"/>
                <a:gd name="T26" fmla="*/ 19 w 32"/>
                <a:gd name="T27" fmla="*/ 127 h 1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 h="147">
                  <a:moveTo>
                    <a:pt x="31" y="146"/>
                  </a:moveTo>
                  <a:lnTo>
                    <a:pt x="14" y="127"/>
                  </a:lnTo>
                  <a:lnTo>
                    <a:pt x="10" y="105"/>
                  </a:lnTo>
                  <a:lnTo>
                    <a:pt x="4" y="81"/>
                  </a:lnTo>
                  <a:lnTo>
                    <a:pt x="0" y="68"/>
                  </a:lnTo>
                  <a:lnTo>
                    <a:pt x="4" y="41"/>
                  </a:lnTo>
                  <a:lnTo>
                    <a:pt x="10" y="18"/>
                  </a:lnTo>
                  <a:lnTo>
                    <a:pt x="18" y="0"/>
                  </a:lnTo>
                  <a:lnTo>
                    <a:pt x="14" y="22"/>
                  </a:lnTo>
                  <a:lnTo>
                    <a:pt x="10" y="46"/>
                  </a:lnTo>
                  <a:lnTo>
                    <a:pt x="10" y="68"/>
                  </a:lnTo>
                  <a:lnTo>
                    <a:pt x="14" y="91"/>
                  </a:lnTo>
                  <a:lnTo>
                    <a:pt x="18" y="114"/>
                  </a:lnTo>
                  <a:lnTo>
                    <a:pt x="31" y="146"/>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73" name="Freeform 54"/>
            <p:cNvSpPr>
              <a:spLocks/>
            </p:cNvSpPr>
            <p:nvPr/>
          </p:nvSpPr>
          <p:spPr bwMode="auto">
            <a:xfrm>
              <a:off x="1144" y="2149"/>
              <a:ext cx="55" cy="99"/>
            </a:xfrm>
            <a:custGeom>
              <a:avLst/>
              <a:gdLst>
                <a:gd name="T0" fmla="*/ 54 w 86"/>
                <a:gd name="T1" fmla="*/ 98 h 114"/>
                <a:gd name="T2" fmla="*/ 44 w 86"/>
                <a:gd name="T3" fmla="*/ 82 h 114"/>
                <a:gd name="T4" fmla="*/ 44 w 86"/>
                <a:gd name="T5" fmla="*/ 63 h 114"/>
                <a:gd name="T6" fmla="*/ 33 w 86"/>
                <a:gd name="T7" fmla="*/ 47 h 114"/>
                <a:gd name="T8" fmla="*/ 30 w 86"/>
                <a:gd name="T9" fmla="*/ 28 h 114"/>
                <a:gd name="T10" fmla="*/ 20 w 86"/>
                <a:gd name="T11" fmla="*/ 19 h 114"/>
                <a:gd name="T12" fmla="*/ 10 w 86"/>
                <a:gd name="T13" fmla="*/ 4 h 114"/>
                <a:gd name="T14" fmla="*/ 0 w 86"/>
                <a:gd name="T15" fmla="*/ 0 h 114"/>
                <a:gd name="T16" fmla="*/ 13 w 86"/>
                <a:gd name="T17" fmla="*/ 0 h 114"/>
                <a:gd name="T18" fmla="*/ 30 w 86"/>
                <a:gd name="T19" fmla="*/ 17 h 114"/>
                <a:gd name="T20" fmla="*/ 41 w 86"/>
                <a:gd name="T21" fmla="*/ 23 h 114"/>
                <a:gd name="T22" fmla="*/ 47 w 86"/>
                <a:gd name="T23" fmla="*/ 39 h 114"/>
                <a:gd name="T24" fmla="*/ 54 w 86"/>
                <a:gd name="T25" fmla="*/ 63 h 114"/>
                <a:gd name="T26" fmla="*/ 54 w 86"/>
                <a:gd name="T27" fmla="*/ 98 h 1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6" h="114">
                  <a:moveTo>
                    <a:pt x="85" y="113"/>
                  </a:moveTo>
                  <a:lnTo>
                    <a:pt x="69" y="94"/>
                  </a:lnTo>
                  <a:lnTo>
                    <a:pt x="69" y="72"/>
                  </a:lnTo>
                  <a:lnTo>
                    <a:pt x="52" y="54"/>
                  </a:lnTo>
                  <a:lnTo>
                    <a:pt x="47" y="32"/>
                  </a:lnTo>
                  <a:lnTo>
                    <a:pt x="31" y="22"/>
                  </a:lnTo>
                  <a:lnTo>
                    <a:pt x="16" y="5"/>
                  </a:lnTo>
                  <a:lnTo>
                    <a:pt x="0" y="0"/>
                  </a:lnTo>
                  <a:lnTo>
                    <a:pt x="21" y="0"/>
                  </a:lnTo>
                  <a:lnTo>
                    <a:pt x="47" y="19"/>
                  </a:lnTo>
                  <a:lnTo>
                    <a:pt x="64" y="27"/>
                  </a:lnTo>
                  <a:lnTo>
                    <a:pt x="74" y="45"/>
                  </a:lnTo>
                  <a:lnTo>
                    <a:pt x="85" y="72"/>
                  </a:lnTo>
                  <a:lnTo>
                    <a:pt x="85" y="113"/>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74" name="Freeform 55"/>
            <p:cNvSpPr>
              <a:spLocks/>
            </p:cNvSpPr>
            <p:nvPr/>
          </p:nvSpPr>
          <p:spPr bwMode="auto">
            <a:xfrm>
              <a:off x="1210" y="2121"/>
              <a:ext cx="12" cy="110"/>
            </a:xfrm>
            <a:custGeom>
              <a:avLst/>
              <a:gdLst>
                <a:gd name="T0" fmla="*/ 7 w 19"/>
                <a:gd name="T1" fmla="*/ 109 h 126"/>
                <a:gd name="T2" fmla="*/ 4 w 19"/>
                <a:gd name="T3" fmla="*/ 98 h 126"/>
                <a:gd name="T4" fmla="*/ 2 w 19"/>
                <a:gd name="T5" fmla="*/ 74 h 126"/>
                <a:gd name="T6" fmla="*/ 0 w 19"/>
                <a:gd name="T7" fmla="*/ 58 h 126"/>
                <a:gd name="T8" fmla="*/ 0 w 19"/>
                <a:gd name="T9" fmla="*/ 39 h 126"/>
                <a:gd name="T10" fmla="*/ 2 w 19"/>
                <a:gd name="T11" fmla="*/ 24 h 126"/>
                <a:gd name="T12" fmla="*/ 9 w 19"/>
                <a:gd name="T13" fmla="*/ 7 h 126"/>
                <a:gd name="T14" fmla="*/ 11 w 19"/>
                <a:gd name="T15" fmla="*/ 0 h 126"/>
                <a:gd name="T16" fmla="*/ 9 w 19"/>
                <a:gd name="T17" fmla="*/ 16 h 126"/>
                <a:gd name="T18" fmla="*/ 4 w 19"/>
                <a:gd name="T19" fmla="*/ 35 h 126"/>
                <a:gd name="T20" fmla="*/ 4 w 19"/>
                <a:gd name="T21" fmla="*/ 51 h 126"/>
                <a:gd name="T22" fmla="*/ 4 w 19"/>
                <a:gd name="T23" fmla="*/ 79 h 126"/>
                <a:gd name="T24" fmla="*/ 7 w 19"/>
                <a:gd name="T25" fmla="*/ 93 h 126"/>
                <a:gd name="T26" fmla="*/ 7 w 19"/>
                <a:gd name="T27" fmla="*/ 109 h 1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126">
                  <a:moveTo>
                    <a:pt x="11" y="125"/>
                  </a:moveTo>
                  <a:lnTo>
                    <a:pt x="7" y="112"/>
                  </a:lnTo>
                  <a:lnTo>
                    <a:pt x="3" y="85"/>
                  </a:lnTo>
                  <a:lnTo>
                    <a:pt x="0" y="67"/>
                  </a:lnTo>
                  <a:lnTo>
                    <a:pt x="0" y="45"/>
                  </a:lnTo>
                  <a:lnTo>
                    <a:pt x="3" y="27"/>
                  </a:lnTo>
                  <a:lnTo>
                    <a:pt x="15" y="8"/>
                  </a:lnTo>
                  <a:lnTo>
                    <a:pt x="18" y="0"/>
                  </a:lnTo>
                  <a:lnTo>
                    <a:pt x="15" y="18"/>
                  </a:lnTo>
                  <a:lnTo>
                    <a:pt x="7" y="40"/>
                  </a:lnTo>
                  <a:lnTo>
                    <a:pt x="7" y="58"/>
                  </a:lnTo>
                  <a:lnTo>
                    <a:pt x="7" y="90"/>
                  </a:lnTo>
                  <a:lnTo>
                    <a:pt x="11" y="107"/>
                  </a:lnTo>
                  <a:lnTo>
                    <a:pt x="11" y="125"/>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75" name="Freeform 56"/>
            <p:cNvSpPr>
              <a:spLocks/>
            </p:cNvSpPr>
            <p:nvPr/>
          </p:nvSpPr>
          <p:spPr bwMode="auto">
            <a:xfrm>
              <a:off x="1269" y="2175"/>
              <a:ext cx="11" cy="86"/>
            </a:xfrm>
            <a:custGeom>
              <a:avLst/>
              <a:gdLst>
                <a:gd name="T0" fmla="*/ 2 w 17"/>
                <a:gd name="T1" fmla="*/ 0 h 100"/>
                <a:gd name="T2" fmla="*/ 0 w 17"/>
                <a:gd name="T3" fmla="*/ 19 h 100"/>
                <a:gd name="T4" fmla="*/ 2 w 17"/>
                <a:gd name="T5" fmla="*/ 39 h 100"/>
                <a:gd name="T6" fmla="*/ 6 w 17"/>
                <a:gd name="T7" fmla="*/ 54 h 100"/>
                <a:gd name="T8" fmla="*/ 6 w 17"/>
                <a:gd name="T9" fmla="*/ 66 h 100"/>
                <a:gd name="T10" fmla="*/ 10 w 17"/>
                <a:gd name="T11" fmla="*/ 85 h 100"/>
                <a:gd name="T12" fmla="*/ 10 w 17"/>
                <a:gd name="T13" fmla="*/ 70 h 100"/>
                <a:gd name="T14" fmla="*/ 8 w 17"/>
                <a:gd name="T15" fmla="*/ 51 h 100"/>
                <a:gd name="T16" fmla="*/ 5 w 17"/>
                <a:gd name="T17" fmla="*/ 39 h 100"/>
                <a:gd name="T18" fmla="*/ 5 w 17"/>
                <a:gd name="T19" fmla="*/ 23 h 100"/>
                <a:gd name="T20" fmla="*/ 2 w 17"/>
                <a:gd name="T21" fmla="*/ 0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 h="100">
                  <a:moveTo>
                    <a:pt x="3" y="0"/>
                  </a:moveTo>
                  <a:lnTo>
                    <a:pt x="0" y="22"/>
                  </a:lnTo>
                  <a:lnTo>
                    <a:pt x="3" y="45"/>
                  </a:lnTo>
                  <a:lnTo>
                    <a:pt x="9" y="63"/>
                  </a:lnTo>
                  <a:lnTo>
                    <a:pt x="9" y="77"/>
                  </a:lnTo>
                  <a:lnTo>
                    <a:pt x="16" y="99"/>
                  </a:lnTo>
                  <a:lnTo>
                    <a:pt x="16" y="81"/>
                  </a:lnTo>
                  <a:lnTo>
                    <a:pt x="13" y="59"/>
                  </a:lnTo>
                  <a:lnTo>
                    <a:pt x="7" y="45"/>
                  </a:lnTo>
                  <a:lnTo>
                    <a:pt x="7" y="27"/>
                  </a:lnTo>
                  <a:lnTo>
                    <a:pt x="3"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76" name="Freeform 57"/>
            <p:cNvSpPr>
              <a:spLocks/>
            </p:cNvSpPr>
            <p:nvPr/>
          </p:nvSpPr>
          <p:spPr bwMode="auto">
            <a:xfrm>
              <a:off x="1296" y="2306"/>
              <a:ext cx="1" cy="64"/>
            </a:xfrm>
            <a:custGeom>
              <a:avLst/>
              <a:gdLst>
                <a:gd name="T0" fmla="*/ 0 w 1"/>
                <a:gd name="T1" fmla="*/ 0 h 74"/>
                <a:gd name="T2" fmla="*/ 0 w 1"/>
                <a:gd name="T3" fmla="*/ 16 h 74"/>
                <a:gd name="T4" fmla="*/ 0 w 1"/>
                <a:gd name="T5" fmla="*/ 29 h 74"/>
                <a:gd name="T6" fmla="*/ 0 w 1"/>
                <a:gd name="T7" fmla="*/ 48 h 74"/>
                <a:gd name="T8" fmla="*/ 0 w 1"/>
                <a:gd name="T9" fmla="*/ 63 h 74"/>
                <a:gd name="T10" fmla="*/ 0 w 1"/>
                <a:gd name="T11" fmla="*/ 48 h 74"/>
                <a:gd name="T12" fmla="*/ 0 w 1"/>
                <a:gd name="T13" fmla="*/ 26 h 74"/>
                <a:gd name="T14" fmla="*/ 0 w 1"/>
                <a:gd name="T15" fmla="*/ 0 h 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74">
                  <a:moveTo>
                    <a:pt x="0" y="0"/>
                  </a:moveTo>
                  <a:lnTo>
                    <a:pt x="0" y="18"/>
                  </a:lnTo>
                  <a:lnTo>
                    <a:pt x="0" y="34"/>
                  </a:lnTo>
                  <a:lnTo>
                    <a:pt x="0" y="56"/>
                  </a:lnTo>
                  <a:lnTo>
                    <a:pt x="0" y="73"/>
                  </a:lnTo>
                  <a:lnTo>
                    <a:pt x="0" y="56"/>
                  </a:lnTo>
                  <a:lnTo>
                    <a:pt x="0" y="30"/>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77" name="Freeform 58"/>
            <p:cNvSpPr>
              <a:spLocks/>
            </p:cNvSpPr>
            <p:nvPr/>
          </p:nvSpPr>
          <p:spPr bwMode="auto">
            <a:xfrm>
              <a:off x="1035" y="2128"/>
              <a:ext cx="134" cy="87"/>
            </a:xfrm>
            <a:custGeom>
              <a:avLst/>
              <a:gdLst>
                <a:gd name="T0" fmla="*/ 133 w 209"/>
                <a:gd name="T1" fmla="*/ 86 h 99"/>
                <a:gd name="T2" fmla="*/ 119 w 209"/>
                <a:gd name="T3" fmla="*/ 67 h 99"/>
                <a:gd name="T4" fmla="*/ 105 w 209"/>
                <a:gd name="T5" fmla="*/ 52 h 99"/>
                <a:gd name="T6" fmla="*/ 85 w 209"/>
                <a:gd name="T7" fmla="*/ 47 h 99"/>
                <a:gd name="T8" fmla="*/ 74 w 209"/>
                <a:gd name="T9" fmla="*/ 39 h 99"/>
                <a:gd name="T10" fmla="*/ 60 w 209"/>
                <a:gd name="T11" fmla="*/ 28 h 99"/>
                <a:gd name="T12" fmla="*/ 48 w 209"/>
                <a:gd name="T13" fmla="*/ 24 h 99"/>
                <a:gd name="T14" fmla="*/ 26 w 209"/>
                <a:gd name="T15" fmla="*/ 19 h 99"/>
                <a:gd name="T16" fmla="*/ 12 w 209"/>
                <a:gd name="T17" fmla="*/ 12 h 99"/>
                <a:gd name="T18" fmla="*/ 0 w 209"/>
                <a:gd name="T19" fmla="*/ 0 h 99"/>
                <a:gd name="T20" fmla="*/ 15 w 209"/>
                <a:gd name="T21" fmla="*/ 8 h 99"/>
                <a:gd name="T22" fmla="*/ 37 w 209"/>
                <a:gd name="T23" fmla="*/ 16 h 99"/>
                <a:gd name="T24" fmla="*/ 56 w 209"/>
                <a:gd name="T25" fmla="*/ 16 h 99"/>
                <a:gd name="T26" fmla="*/ 67 w 209"/>
                <a:gd name="T27" fmla="*/ 24 h 99"/>
                <a:gd name="T28" fmla="*/ 78 w 209"/>
                <a:gd name="T29" fmla="*/ 28 h 99"/>
                <a:gd name="T30" fmla="*/ 82 w 209"/>
                <a:gd name="T31" fmla="*/ 39 h 99"/>
                <a:gd name="T32" fmla="*/ 108 w 209"/>
                <a:gd name="T33" fmla="*/ 39 h 99"/>
                <a:gd name="T34" fmla="*/ 119 w 209"/>
                <a:gd name="T35" fmla="*/ 52 h 99"/>
                <a:gd name="T36" fmla="*/ 133 w 209"/>
                <a:gd name="T37" fmla="*/ 70 h 99"/>
                <a:gd name="T38" fmla="*/ 133 w 209"/>
                <a:gd name="T39" fmla="*/ 86 h 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9" h="99">
                  <a:moveTo>
                    <a:pt x="208" y="98"/>
                  </a:moveTo>
                  <a:lnTo>
                    <a:pt x="185" y="76"/>
                  </a:lnTo>
                  <a:lnTo>
                    <a:pt x="163" y="59"/>
                  </a:lnTo>
                  <a:lnTo>
                    <a:pt x="133" y="54"/>
                  </a:lnTo>
                  <a:lnTo>
                    <a:pt x="116" y="44"/>
                  </a:lnTo>
                  <a:lnTo>
                    <a:pt x="93" y="32"/>
                  </a:lnTo>
                  <a:lnTo>
                    <a:pt x="75" y="27"/>
                  </a:lnTo>
                  <a:lnTo>
                    <a:pt x="41" y="22"/>
                  </a:lnTo>
                  <a:lnTo>
                    <a:pt x="18" y="14"/>
                  </a:lnTo>
                  <a:lnTo>
                    <a:pt x="0" y="0"/>
                  </a:lnTo>
                  <a:lnTo>
                    <a:pt x="24" y="9"/>
                  </a:lnTo>
                  <a:lnTo>
                    <a:pt x="58" y="18"/>
                  </a:lnTo>
                  <a:lnTo>
                    <a:pt x="87" y="18"/>
                  </a:lnTo>
                  <a:lnTo>
                    <a:pt x="105" y="27"/>
                  </a:lnTo>
                  <a:lnTo>
                    <a:pt x="122" y="32"/>
                  </a:lnTo>
                  <a:lnTo>
                    <a:pt x="128" y="44"/>
                  </a:lnTo>
                  <a:lnTo>
                    <a:pt x="169" y="44"/>
                  </a:lnTo>
                  <a:lnTo>
                    <a:pt x="185" y="59"/>
                  </a:lnTo>
                  <a:lnTo>
                    <a:pt x="208" y="80"/>
                  </a:lnTo>
                  <a:lnTo>
                    <a:pt x="208" y="98"/>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78" name="Freeform 59"/>
            <p:cNvSpPr>
              <a:spLocks/>
            </p:cNvSpPr>
            <p:nvPr/>
          </p:nvSpPr>
          <p:spPr bwMode="auto">
            <a:xfrm>
              <a:off x="910" y="2061"/>
              <a:ext cx="153" cy="100"/>
            </a:xfrm>
            <a:custGeom>
              <a:avLst/>
              <a:gdLst>
                <a:gd name="T0" fmla="*/ 152 w 238"/>
                <a:gd name="T1" fmla="*/ 99 h 115"/>
                <a:gd name="T2" fmla="*/ 134 w 238"/>
                <a:gd name="T3" fmla="*/ 91 h 115"/>
                <a:gd name="T4" fmla="*/ 123 w 238"/>
                <a:gd name="T5" fmla="*/ 83 h 115"/>
                <a:gd name="T6" fmla="*/ 111 w 238"/>
                <a:gd name="T7" fmla="*/ 71 h 115"/>
                <a:gd name="T8" fmla="*/ 96 w 238"/>
                <a:gd name="T9" fmla="*/ 56 h 115"/>
                <a:gd name="T10" fmla="*/ 82 w 238"/>
                <a:gd name="T11" fmla="*/ 43 h 115"/>
                <a:gd name="T12" fmla="*/ 63 w 238"/>
                <a:gd name="T13" fmla="*/ 37 h 115"/>
                <a:gd name="T14" fmla="*/ 45 w 238"/>
                <a:gd name="T15" fmla="*/ 28 h 115"/>
                <a:gd name="T16" fmla="*/ 33 w 238"/>
                <a:gd name="T17" fmla="*/ 20 h 115"/>
                <a:gd name="T18" fmla="*/ 15 w 238"/>
                <a:gd name="T19" fmla="*/ 8 h 115"/>
                <a:gd name="T20" fmla="*/ 0 w 238"/>
                <a:gd name="T21" fmla="*/ 0 h 115"/>
                <a:gd name="T22" fmla="*/ 11 w 238"/>
                <a:gd name="T23" fmla="*/ 4 h 115"/>
                <a:gd name="T24" fmla="*/ 22 w 238"/>
                <a:gd name="T25" fmla="*/ 12 h 115"/>
                <a:gd name="T26" fmla="*/ 45 w 238"/>
                <a:gd name="T27" fmla="*/ 20 h 115"/>
                <a:gd name="T28" fmla="*/ 56 w 238"/>
                <a:gd name="T29" fmla="*/ 28 h 115"/>
                <a:gd name="T30" fmla="*/ 70 w 238"/>
                <a:gd name="T31" fmla="*/ 32 h 115"/>
                <a:gd name="T32" fmla="*/ 93 w 238"/>
                <a:gd name="T33" fmla="*/ 48 h 115"/>
                <a:gd name="T34" fmla="*/ 111 w 238"/>
                <a:gd name="T35" fmla="*/ 63 h 115"/>
                <a:gd name="T36" fmla="*/ 127 w 238"/>
                <a:gd name="T37" fmla="*/ 79 h 115"/>
                <a:gd name="T38" fmla="*/ 138 w 238"/>
                <a:gd name="T39" fmla="*/ 91 h 115"/>
                <a:gd name="T40" fmla="*/ 152 w 238"/>
                <a:gd name="T41" fmla="*/ 99 h 1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38" h="115">
                  <a:moveTo>
                    <a:pt x="237" y="114"/>
                  </a:moveTo>
                  <a:lnTo>
                    <a:pt x="209" y="105"/>
                  </a:lnTo>
                  <a:lnTo>
                    <a:pt x="192" y="95"/>
                  </a:lnTo>
                  <a:lnTo>
                    <a:pt x="173" y="82"/>
                  </a:lnTo>
                  <a:lnTo>
                    <a:pt x="150" y="64"/>
                  </a:lnTo>
                  <a:lnTo>
                    <a:pt x="128" y="50"/>
                  </a:lnTo>
                  <a:lnTo>
                    <a:pt x="98" y="42"/>
                  </a:lnTo>
                  <a:lnTo>
                    <a:pt x="70" y="32"/>
                  </a:lnTo>
                  <a:lnTo>
                    <a:pt x="52" y="23"/>
                  </a:lnTo>
                  <a:lnTo>
                    <a:pt x="23" y="9"/>
                  </a:lnTo>
                  <a:lnTo>
                    <a:pt x="0" y="0"/>
                  </a:lnTo>
                  <a:lnTo>
                    <a:pt x="17" y="5"/>
                  </a:lnTo>
                  <a:lnTo>
                    <a:pt x="34" y="14"/>
                  </a:lnTo>
                  <a:lnTo>
                    <a:pt x="70" y="23"/>
                  </a:lnTo>
                  <a:lnTo>
                    <a:pt x="87" y="32"/>
                  </a:lnTo>
                  <a:lnTo>
                    <a:pt x="109" y="37"/>
                  </a:lnTo>
                  <a:lnTo>
                    <a:pt x="145" y="55"/>
                  </a:lnTo>
                  <a:lnTo>
                    <a:pt x="173" y="72"/>
                  </a:lnTo>
                  <a:lnTo>
                    <a:pt x="198" y="91"/>
                  </a:lnTo>
                  <a:lnTo>
                    <a:pt x="214" y="105"/>
                  </a:lnTo>
                  <a:lnTo>
                    <a:pt x="237" y="114"/>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79" name="Freeform 60"/>
            <p:cNvSpPr>
              <a:spLocks/>
            </p:cNvSpPr>
            <p:nvPr/>
          </p:nvSpPr>
          <p:spPr bwMode="auto">
            <a:xfrm>
              <a:off x="993" y="2022"/>
              <a:ext cx="35" cy="17"/>
            </a:xfrm>
            <a:custGeom>
              <a:avLst/>
              <a:gdLst>
                <a:gd name="T0" fmla="*/ 0 w 55"/>
                <a:gd name="T1" fmla="*/ 0 h 19"/>
                <a:gd name="T2" fmla="*/ 0 w 55"/>
                <a:gd name="T3" fmla="*/ 6 h 19"/>
                <a:gd name="T4" fmla="*/ 10 w 55"/>
                <a:gd name="T5" fmla="*/ 13 h 19"/>
                <a:gd name="T6" fmla="*/ 18 w 55"/>
                <a:gd name="T7" fmla="*/ 16 h 19"/>
                <a:gd name="T8" fmla="*/ 34 w 55"/>
                <a:gd name="T9" fmla="*/ 13 h 19"/>
                <a:gd name="T10" fmla="*/ 34 w 55"/>
                <a:gd name="T11" fmla="*/ 11 h 19"/>
                <a:gd name="T12" fmla="*/ 28 w 55"/>
                <a:gd name="T13" fmla="*/ 13 h 19"/>
                <a:gd name="T14" fmla="*/ 16 w 55"/>
                <a:gd name="T15" fmla="*/ 13 h 19"/>
                <a:gd name="T16" fmla="*/ 10 w 55"/>
                <a:gd name="T17" fmla="*/ 11 h 19"/>
                <a:gd name="T18" fmla="*/ 0 w 55"/>
                <a:gd name="T19" fmla="*/ 0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5" h="19">
                  <a:moveTo>
                    <a:pt x="0" y="0"/>
                  </a:moveTo>
                  <a:lnTo>
                    <a:pt x="0" y="7"/>
                  </a:lnTo>
                  <a:lnTo>
                    <a:pt x="15" y="14"/>
                  </a:lnTo>
                  <a:lnTo>
                    <a:pt x="29" y="18"/>
                  </a:lnTo>
                  <a:lnTo>
                    <a:pt x="54" y="14"/>
                  </a:lnTo>
                  <a:lnTo>
                    <a:pt x="54" y="12"/>
                  </a:lnTo>
                  <a:lnTo>
                    <a:pt x="44" y="14"/>
                  </a:lnTo>
                  <a:lnTo>
                    <a:pt x="25" y="14"/>
                  </a:lnTo>
                  <a:lnTo>
                    <a:pt x="15" y="12"/>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80" name="Freeform 61"/>
            <p:cNvSpPr>
              <a:spLocks/>
            </p:cNvSpPr>
            <p:nvPr/>
          </p:nvSpPr>
          <p:spPr bwMode="auto">
            <a:xfrm>
              <a:off x="997" y="2011"/>
              <a:ext cx="15" cy="15"/>
            </a:xfrm>
            <a:custGeom>
              <a:avLst/>
              <a:gdLst>
                <a:gd name="T0" fmla="*/ 0 w 24"/>
                <a:gd name="T1" fmla="*/ 0 h 17"/>
                <a:gd name="T2" fmla="*/ 0 w 24"/>
                <a:gd name="T3" fmla="*/ 8 h 17"/>
                <a:gd name="T4" fmla="*/ 3 w 24"/>
                <a:gd name="T5" fmla="*/ 11 h 17"/>
                <a:gd name="T6" fmla="*/ 8 w 24"/>
                <a:gd name="T7" fmla="*/ 14 h 17"/>
                <a:gd name="T8" fmla="*/ 14 w 24"/>
                <a:gd name="T9" fmla="*/ 14 h 17"/>
                <a:gd name="T10" fmla="*/ 8 w 24"/>
                <a:gd name="T11" fmla="*/ 11 h 17"/>
                <a:gd name="T12" fmla="*/ 5 w 24"/>
                <a:gd name="T13" fmla="*/ 8 h 17"/>
                <a:gd name="T14" fmla="*/ 0 w 24"/>
                <a:gd name="T15" fmla="*/ 0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17">
                  <a:moveTo>
                    <a:pt x="0" y="0"/>
                  </a:moveTo>
                  <a:lnTo>
                    <a:pt x="0" y="9"/>
                  </a:lnTo>
                  <a:lnTo>
                    <a:pt x="4" y="13"/>
                  </a:lnTo>
                  <a:lnTo>
                    <a:pt x="12" y="16"/>
                  </a:lnTo>
                  <a:lnTo>
                    <a:pt x="23" y="16"/>
                  </a:lnTo>
                  <a:lnTo>
                    <a:pt x="12" y="13"/>
                  </a:lnTo>
                  <a:lnTo>
                    <a:pt x="8" y="9"/>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81" name="Freeform 62"/>
            <p:cNvSpPr>
              <a:spLocks/>
            </p:cNvSpPr>
            <p:nvPr/>
          </p:nvSpPr>
          <p:spPr bwMode="auto">
            <a:xfrm>
              <a:off x="1004" y="2002"/>
              <a:ext cx="24" cy="20"/>
            </a:xfrm>
            <a:custGeom>
              <a:avLst/>
              <a:gdLst>
                <a:gd name="T0" fmla="*/ 3 w 37"/>
                <a:gd name="T1" fmla="*/ 0 h 23"/>
                <a:gd name="T2" fmla="*/ 0 w 37"/>
                <a:gd name="T3" fmla="*/ 3 h 23"/>
                <a:gd name="T4" fmla="*/ 0 w 37"/>
                <a:gd name="T5" fmla="*/ 9 h 23"/>
                <a:gd name="T6" fmla="*/ 3 w 37"/>
                <a:gd name="T7" fmla="*/ 16 h 23"/>
                <a:gd name="T8" fmla="*/ 12 w 37"/>
                <a:gd name="T9" fmla="*/ 19 h 23"/>
                <a:gd name="T10" fmla="*/ 23 w 37"/>
                <a:gd name="T11" fmla="*/ 16 h 23"/>
                <a:gd name="T12" fmla="*/ 18 w 37"/>
                <a:gd name="T13" fmla="*/ 16 h 23"/>
                <a:gd name="T14" fmla="*/ 8 w 37"/>
                <a:gd name="T15" fmla="*/ 13 h 23"/>
                <a:gd name="T16" fmla="*/ 6 w 37"/>
                <a:gd name="T17" fmla="*/ 9 h 23"/>
                <a:gd name="T18" fmla="*/ 3 w 37"/>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 h="23">
                  <a:moveTo>
                    <a:pt x="4" y="0"/>
                  </a:moveTo>
                  <a:lnTo>
                    <a:pt x="0" y="4"/>
                  </a:lnTo>
                  <a:lnTo>
                    <a:pt x="0" y="10"/>
                  </a:lnTo>
                  <a:lnTo>
                    <a:pt x="4" y="18"/>
                  </a:lnTo>
                  <a:lnTo>
                    <a:pt x="18" y="22"/>
                  </a:lnTo>
                  <a:lnTo>
                    <a:pt x="36" y="18"/>
                  </a:lnTo>
                  <a:lnTo>
                    <a:pt x="27" y="18"/>
                  </a:lnTo>
                  <a:lnTo>
                    <a:pt x="13" y="15"/>
                  </a:lnTo>
                  <a:lnTo>
                    <a:pt x="9" y="10"/>
                  </a:lnTo>
                  <a:lnTo>
                    <a:pt x="4"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82" name="Freeform 63"/>
            <p:cNvSpPr>
              <a:spLocks/>
            </p:cNvSpPr>
            <p:nvPr/>
          </p:nvSpPr>
          <p:spPr bwMode="auto">
            <a:xfrm>
              <a:off x="1015" y="1956"/>
              <a:ext cx="4" cy="52"/>
            </a:xfrm>
            <a:custGeom>
              <a:avLst/>
              <a:gdLst>
                <a:gd name="T0" fmla="*/ 2 w 7"/>
                <a:gd name="T1" fmla="*/ 51 h 60"/>
                <a:gd name="T2" fmla="*/ 0 w 7"/>
                <a:gd name="T3" fmla="*/ 48 h 60"/>
                <a:gd name="T4" fmla="*/ 0 w 7"/>
                <a:gd name="T5" fmla="*/ 41 h 60"/>
                <a:gd name="T6" fmla="*/ 0 w 7"/>
                <a:gd name="T7" fmla="*/ 33 h 60"/>
                <a:gd name="T8" fmla="*/ 2 w 7"/>
                <a:gd name="T9" fmla="*/ 22 h 60"/>
                <a:gd name="T10" fmla="*/ 3 w 7"/>
                <a:gd name="T11" fmla="*/ 11 h 60"/>
                <a:gd name="T12" fmla="*/ 3 w 7"/>
                <a:gd name="T13" fmla="*/ 0 h 60"/>
                <a:gd name="T14" fmla="*/ 3 w 7"/>
                <a:gd name="T15" fmla="*/ 18 h 60"/>
                <a:gd name="T16" fmla="*/ 1 w 7"/>
                <a:gd name="T17" fmla="*/ 30 h 60"/>
                <a:gd name="T18" fmla="*/ 1 w 7"/>
                <a:gd name="T19" fmla="*/ 41 h 60"/>
                <a:gd name="T20" fmla="*/ 2 w 7"/>
                <a:gd name="T21" fmla="*/ 51 h 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60">
                  <a:moveTo>
                    <a:pt x="4" y="59"/>
                  </a:moveTo>
                  <a:lnTo>
                    <a:pt x="0" y="55"/>
                  </a:lnTo>
                  <a:lnTo>
                    <a:pt x="0" y="47"/>
                  </a:lnTo>
                  <a:lnTo>
                    <a:pt x="0" y="38"/>
                  </a:lnTo>
                  <a:lnTo>
                    <a:pt x="4" y="25"/>
                  </a:lnTo>
                  <a:lnTo>
                    <a:pt x="6" y="13"/>
                  </a:lnTo>
                  <a:lnTo>
                    <a:pt x="6" y="0"/>
                  </a:lnTo>
                  <a:lnTo>
                    <a:pt x="6" y="21"/>
                  </a:lnTo>
                  <a:lnTo>
                    <a:pt x="2" y="35"/>
                  </a:lnTo>
                  <a:lnTo>
                    <a:pt x="2" y="47"/>
                  </a:lnTo>
                  <a:lnTo>
                    <a:pt x="4" y="59"/>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83" name="Freeform 64"/>
            <p:cNvSpPr>
              <a:spLocks/>
            </p:cNvSpPr>
            <p:nvPr/>
          </p:nvSpPr>
          <p:spPr bwMode="auto">
            <a:xfrm>
              <a:off x="1062" y="2057"/>
              <a:ext cx="40" cy="74"/>
            </a:xfrm>
            <a:custGeom>
              <a:avLst/>
              <a:gdLst>
                <a:gd name="T0" fmla="*/ 0 w 63"/>
                <a:gd name="T1" fmla="*/ 0 h 85"/>
                <a:gd name="T2" fmla="*/ 10 w 63"/>
                <a:gd name="T3" fmla="*/ 7 h 85"/>
                <a:gd name="T4" fmla="*/ 17 w 63"/>
                <a:gd name="T5" fmla="*/ 16 h 85"/>
                <a:gd name="T6" fmla="*/ 20 w 63"/>
                <a:gd name="T7" fmla="*/ 30 h 85"/>
                <a:gd name="T8" fmla="*/ 23 w 63"/>
                <a:gd name="T9" fmla="*/ 42 h 85"/>
                <a:gd name="T10" fmla="*/ 23 w 63"/>
                <a:gd name="T11" fmla="*/ 54 h 85"/>
                <a:gd name="T12" fmla="*/ 30 w 63"/>
                <a:gd name="T13" fmla="*/ 57 h 85"/>
                <a:gd name="T14" fmla="*/ 39 w 63"/>
                <a:gd name="T15" fmla="*/ 73 h 85"/>
                <a:gd name="T16" fmla="*/ 33 w 63"/>
                <a:gd name="T17" fmla="*/ 57 h 85"/>
                <a:gd name="T18" fmla="*/ 27 w 63"/>
                <a:gd name="T19" fmla="*/ 54 h 85"/>
                <a:gd name="T20" fmla="*/ 27 w 63"/>
                <a:gd name="T21" fmla="*/ 35 h 85"/>
                <a:gd name="T22" fmla="*/ 23 w 63"/>
                <a:gd name="T23" fmla="*/ 19 h 85"/>
                <a:gd name="T24" fmla="*/ 20 w 63"/>
                <a:gd name="T25" fmla="*/ 11 h 85"/>
                <a:gd name="T26" fmla="*/ 0 w 63"/>
                <a:gd name="T27" fmla="*/ 0 h 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3" h="85">
                  <a:moveTo>
                    <a:pt x="0" y="0"/>
                  </a:moveTo>
                  <a:lnTo>
                    <a:pt x="15" y="8"/>
                  </a:lnTo>
                  <a:lnTo>
                    <a:pt x="26" y="18"/>
                  </a:lnTo>
                  <a:lnTo>
                    <a:pt x="31" y="35"/>
                  </a:lnTo>
                  <a:lnTo>
                    <a:pt x="36" y="48"/>
                  </a:lnTo>
                  <a:lnTo>
                    <a:pt x="36" y="62"/>
                  </a:lnTo>
                  <a:lnTo>
                    <a:pt x="47" y="66"/>
                  </a:lnTo>
                  <a:lnTo>
                    <a:pt x="62" y="84"/>
                  </a:lnTo>
                  <a:lnTo>
                    <a:pt x="52" y="66"/>
                  </a:lnTo>
                  <a:lnTo>
                    <a:pt x="42" y="62"/>
                  </a:lnTo>
                  <a:lnTo>
                    <a:pt x="42" y="40"/>
                  </a:lnTo>
                  <a:lnTo>
                    <a:pt x="36" y="22"/>
                  </a:lnTo>
                  <a:lnTo>
                    <a:pt x="31" y="13"/>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84" name="Freeform 65"/>
            <p:cNvSpPr>
              <a:spLocks/>
            </p:cNvSpPr>
            <p:nvPr/>
          </p:nvSpPr>
          <p:spPr bwMode="auto">
            <a:xfrm>
              <a:off x="1074" y="2057"/>
              <a:ext cx="25" cy="49"/>
            </a:xfrm>
            <a:custGeom>
              <a:avLst/>
              <a:gdLst>
                <a:gd name="T0" fmla="*/ 0 w 38"/>
                <a:gd name="T1" fmla="*/ 0 h 56"/>
                <a:gd name="T2" fmla="*/ 9 w 38"/>
                <a:gd name="T3" fmla="*/ 7 h 56"/>
                <a:gd name="T4" fmla="*/ 18 w 38"/>
                <a:gd name="T5" fmla="*/ 15 h 56"/>
                <a:gd name="T6" fmla="*/ 21 w 38"/>
                <a:gd name="T7" fmla="*/ 30 h 56"/>
                <a:gd name="T8" fmla="*/ 21 w 38"/>
                <a:gd name="T9" fmla="*/ 45 h 56"/>
                <a:gd name="T10" fmla="*/ 24 w 38"/>
                <a:gd name="T11" fmla="*/ 48 h 56"/>
                <a:gd name="T12" fmla="*/ 24 w 38"/>
                <a:gd name="T13" fmla="*/ 37 h 56"/>
                <a:gd name="T14" fmla="*/ 24 w 38"/>
                <a:gd name="T15" fmla="*/ 18 h 56"/>
                <a:gd name="T16" fmla="*/ 21 w 38"/>
                <a:gd name="T17" fmla="*/ 7 h 56"/>
                <a:gd name="T18" fmla="*/ 13 w 38"/>
                <a:gd name="T19" fmla="*/ 4 h 56"/>
                <a:gd name="T20" fmla="*/ 0 w 38"/>
                <a:gd name="T21" fmla="*/ 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56">
                  <a:moveTo>
                    <a:pt x="0" y="0"/>
                  </a:moveTo>
                  <a:lnTo>
                    <a:pt x="14" y="8"/>
                  </a:lnTo>
                  <a:lnTo>
                    <a:pt x="28" y="17"/>
                  </a:lnTo>
                  <a:lnTo>
                    <a:pt x="32" y="34"/>
                  </a:lnTo>
                  <a:lnTo>
                    <a:pt x="32" y="51"/>
                  </a:lnTo>
                  <a:lnTo>
                    <a:pt x="37" y="55"/>
                  </a:lnTo>
                  <a:lnTo>
                    <a:pt x="37" y="42"/>
                  </a:lnTo>
                  <a:lnTo>
                    <a:pt x="37" y="21"/>
                  </a:lnTo>
                  <a:lnTo>
                    <a:pt x="32" y="8"/>
                  </a:lnTo>
                  <a:lnTo>
                    <a:pt x="19" y="4"/>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85" name="Freeform 66"/>
            <p:cNvSpPr>
              <a:spLocks/>
            </p:cNvSpPr>
            <p:nvPr/>
          </p:nvSpPr>
          <p:spPr bwMode="auto">
            <a:xfrm>
              <a:off x="1093" y="2054"/>
              <a:ext cx="13" cy="31"/>
            </a:xfrm>
            <a:custGeom>
              <a:avLst/>
              <a:gdLst>
                <a:gd name="T0" fmla="*/ 5 w 19"/>
                <a:gd name="T1" fmla="*/ 0 h 36"/>
                <a:gd name="T2" fmla="*/ 0 w 19"/>
                <a:gd name="T3" fmla="*/ 3 h 36"/>
                <a:gd name="T4" fmla="*/ 8 w 19"/>
                <a:gd name="T5" fmla="*/ 6 h 36"/>
                <a:gd name="T6" fmla="*/ 10 w 19"/>
                <a:gd name="T7" fmla="*/ 14 h 36"/>
                <a:gd name="T8" fmla="*/ 10 w 19"/>
                <a:gd name="T9" fmla="*/ 27 h 36"/>
                <a:gd name="T10" fmla="*/ 12 w 19"/>
                <a:gd name="T11" fmla="*/ 30 h 36"/>
                <a:gd name="T12" fmla="*/ 12 w 19"/>
                <a:gd name="T13" fmla="*/ 23 h 36"/>
                <a:gd name="T14" fmla="*/ 12 w 19"/>
                <a:gd name="T15" fmla="*/ 9 h 36"/>
                <a:gd name="T16" fmla="*/ 5 w 19"/>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36">
                  <a:moveTo>
                    <a:pt x="7" y="0"/>
                  </a:moveTo>
                  <a:lnTo>
                    <a:pt x="0" y="4"/>
                  </a:lnTo>
                  <a:lnTo>
                    <a:pt x="11" y="7"/>
                  </a:lnTo>
                  <a:lnTo>
                    <a:pt x="14" y="16"/>
                  </a:lnTo>
                  <a:lnTo>
                    <a:pt x="14" y="31"/>
                  </a:lnTo>
                  <a:lnTo>
                    <a:pt x="18" y="35"/>
                  </a:lnTo>
                  <a:lnTo>
                    <a:pt x="18" y="27"/>
                  </a:lnTo>
                  <a:lnTo>
                    <a:pt x="18" y="11"/>
                  </a:lnTo>
                  <a:lnTo>
                    <a:pt x="7"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86" name="Freeform 67"/>
            <p:cNvSpPr>
              <a:spLocks/>
            </p:cNvSpPr>
            <p:nvPr/>
          </p:nvSpPr>
          <p:spPr bwMode="auto">
            <a:xfrm>
              <a:off x="1105" y="2037"/>
              <a:ext cx="8" cy="65"/>
            </a:xfrm>
            <a:custGeom>
              <a:avLst/>
              <a:gdLst>
                <a:gd name="T0" fmla="*/ 4 w 13"/>
                <a:gd name="T1" fmla="*/ 0 h 74"/>
                <a:gd name="T2" fmla="*/ 0 w 13"/>
                <a:gd name="T3" fmla="*/ 11 h 74"/>
                <a:gd name="T4" fmla="*/ 4 w 13"/>
                <a:gd name="T5" fmla="*/ 15 h 74"/>
                <a:gd name="T6" fmla="*/ 6 w 13"/>
                <a:gd name="T7" fmla="*/ 23 h 74"/>
                <a:gd name="T8" fmla="*/ 6 w 13"/>
                <a:gd name="T9" fmla="*/ 34 h 74"/>
                <a:gd name="T10" fmla="*/ 6 w 13"/>
                <a:gd name="T11" fmla="*/ 49 h 74"/>
                <a:gd name="T12" fmla="*/ 6 w 13"/>
                <a:gd name="T13" fmla="*/ 57 h 74"/>
                <a:gd name="T14" fmla="*/ 7 w 13"/>
                <a:gd name="T15" fmla="*/ 64 h 74"/>
                <a:gd name="T16" fmla="*/ 7 w 13"/>
                <a:gd name="T17" fmla="*/ 53 h 74"/>
                <a:gd name="T18" fmla="*/ 7 w 13"/>
                <a:gd name="T19" fmla="*/ 38 h 74"/>
                <a:gd name="T20" fmla="*/ 7 w 13"/>
                <a:gd name="T21" fmla="*/ 23 h 74"/>
                <a:gd name="T22" fmla="*/ 7 w 13"/>
                <a:gd name="T23" fmla="*/ 7 h 74"/>
                <a:gd name="T24" fmla="*/ 4 w 13"/>
                <a:gd name="T25" fmla="*/ 0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 h="74">
                  <a:moveTo>
                    <a:pt x="6" y="0"/>
                  </a:moveTo>
                  <a:lnTo>
                    <a:pt x="0" y="13"/>
                  </a:lnTo>
                  <a:lnTo>
                    <a:pt x="6" y="17"/>
                  </a:lnTo>
                  <a:lnTo>
                    <a:pt x="9" y="26"/>
                  </a:lnTo>
                  <a:lnTo>
                    <a:pt x="9" y="39"/>
                  </a:lnTo>
                  <a:lnTo>
                    <a:pt x="9" y="56"/>
                  </a:lnTo>
                  <a:lnTo>
                    <a:pt x="9" y="65"/>
                  </a:lnTo>
                  <a:lnTo>
                    <a:pt x="12" y="73"/>
                  </a:lnTo>
                  <a:lnTo>
                    <a:pt x="12" y="60"/>
                  </a:lnTo>
                  <a:lnTo>
                    <a:pt x="12" y="43"/>
                  </a:lnTo>
                  <a:lnTo>
                    <a:pt x="12" y="26"/>
                  </a:lnTo>
                  <a:lnTo>
                    <a:pt x="12" y="8"/>
                  </a:lnTo>
                  <a:lnTo>
                    <a:pt x="6"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87" name="Freeform 68"/>
            <p:cNvSpPr>
              <a:spLocks/>
            </p:cNvSpPr>
            <p:nvPr/>
          </p:nvSpPr>
          <p:spPr bwMode="auto">
            <a:xfrm>
              <a:off x="1113" y="2121"/>
              <a:ext cx="36" cy="40"/>
            </a:xfrm>
            <a:custGeom>
              <a:avLst/>
              <a:gdLst>
                <a:gd name="T0" fmla="*/ 0 w 57"/>
                <a:gd name="T1" fmla="*/ 0 h 45"/>
                <a:gd name="T2" fmla="*/ 6 w 57"/>
                <a:gd name="T3" fmla="*/ 18 h 45"/>
                <a:gd name="T4" fmla="*/ 13 w 57"/>
                <a:gd name="T5" fmla="*/ 24 h 45"/>
                <a:gd name="T6" fmla="*/ 26 w 57"/>
                <a:gd name="T7" fmla="*/ 36 h 45"/>
                <a:gd name="T8" fmla="*/ 35 w 57"/>
                <a:gd name="T9" fmla="*/ 39 h 45"/>
                <a:gd name="T10" fmla="*/ 26 w 57"/>
                <a:gd name="T11" fmla="*/ 28 h 45"/>
                <a:gd name="T12" fmla="*/ 19 w 57"/>
                <a:gd name="T13" fmla="*/ 24 h 45"/>
                <a:gd name="T14" fmla="*/ 9 w 57"/>
                <a:gd name="T15" fmla="*/ 14 h 45"/>
                <a:gd name="T16" fmla="*/ 0 w 57"/>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 h="45">
                  <a:moveTo>
                    <a:pt x="0" y="0"/>
                  </a:moveTo>
                  <a:lnTo>
                    <a:pt x="10" y="20"/>
                  </a:lnTo>
                  <a:lnTo>
                    <a:pt x="20" y="27"/>
                  </a:lnTo>
                  <a:lnTo>
                    <a:pt x="41" y="40"/>
                  </a:lnTo>
                  <a:lnTo>
                    <a:pt x="56" y="44"/>
                  </a:lnTo>
                  <a:lnTo>
                    <a:pt x="41" y="31"/>
                  </a:lnTo>
                  <a:lnTo>
                    <a:pt x="30" y="27"/>
                  </a:lnTo>
                  <a:lnTo>
                    <a:pt x="15" y="16"/>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88" name="Freeform 69"/>
            <p:cNvSpPr>
              <a:spLocks/>
            </p:cNvSpPr>
            <p:nvPr/>
          </p:nvSpPr>
          <p:spPr bwMode="auto">
            <a:xfrm>
              <a:off x="1047" y="2121"/>
              <a:ext cx="59" cy="14"/>
            </a:xfrm>
            <a:custGeom>
              <a:avLst/>
              <a:gdLst>
                <a:gd name="T0" fmla="*/ 0 w 92"/>
                <a:gd name="T1" fmla="*/ 0 h 15"/>
                <a:gd name="T2" fmla="*/ 13 w 92"/>
                <a:gd name="T3" fmla="*/ 5 h 15"/>
                <a:gd name="T4" fmla="*/ 27 w 92"/>
                <a:gd name="T5" fmla="*/ 7 h 15"/>
                <a:gd name="T6" fmla="*/ 38 w 92"/>
                <a:gd name="T7" fmla="*/ 10 h 15"/>
                <a:gd name="T8" fmla="*/ 58 w 92"/>
                <a:gd name="T9" fmla="*/ 13 h 15"/>
                <a:gd name="T10" fmla="*/ 45 w 92"/>
                <a:gd name="T11" fmla="*/ 7 h 15"/>
                <a:gd name="T12" fmla="*/ 27 w 92"/>
                <a:gd name="T13" fmla="*/ 3 h 15"/>
                <a:gd name="T14" fmla="*/ 13 w 92"/>
                <a:gd name="T15" fmla="*/ 3 h 15"/>
                <a:gd name="T16" fmla="*/ 0 w 92"/>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2" h="15">
                  <a:moveTo>
                    <a:pt x="0" y="0"/>
                  </a:moveTo>
                  <a:lnTo>
                    <a:pt x="21" y="5"/>
                  </a:lnTo>
                  <a:lnTo>
                    <a:pt x="42" y="8"/>
                  </a:lnTo>
                  <a:lnTo>
                    <a:pt x="59" y="11"/>
                  </a:lnTo>
                  <a:lnTo>
                    <a:pt x="91" y="14"/>
                  </a:lnTo>
                  <a:lnTo>
                    <a:pt x="70" y="8"/>
                  </a:lnTo>
                  <a:lnTo>
                    <a:pt x="42" y="3"/>
                  </a:lnTo>
                  <a:lnTo>
                    <a:pt x="21" y="3"/>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89" name="Freeform 70"/>
            <p:cNvSpPr>
              <a:spLocks/>
            </p:cNvSpPr>
            <p:nvPr/>
          </p:nvSpPr>
          <p:spPr bwMode="auto">
            <a:xfrm>
              <a:off x="1040" y="2095"/>
              <a:ext cx="50" cy="28"/>
            </a:xfrm>
            <a:custGeom>
              <a:avLst/>
              <a:gdLst>
                <a:gd name="T0" fmla="*/ 0 w 79"/>
                <a:gd name="T1" fmla="*/ 0 h 32"/>
                <a:gd name="T2" fmla="*/ 16 w 79"/>
                <a:gd name="T3" fmla="*/ 14 h 32"/>
                <a:gd name="T4" fmla="*/ 29 w 79"/>
                <a:gd name="T5" fmla="*/ 18 h 32"/>
                <a:gd name="T6" fmla="*/ 35 w 79"/>
                <a:gd name="T7" fmla="*/ 21 h 32"/>
                <a:gd name="T8" fmla="*/ 49 w 79"/>
                <a:gd name="T9" fmla="*/ 27 h 32"/>
                <a:gd name="T10" fmla="*/ 35 w 79"/>
                <a:gd name="T11" fmla="*/ 18 h 32"/>
                <a:gd name="T12" fmla="*/ 26 w 79"/>
                <a:gd name="T13" fmla="*/ 10 h 32"/>
                <a:gd name="T14" fmla="*/ 13 w 79"/>
                <a:gd name="T15" fmla="*/ 6 h 32"/>
                <a:gd name="T16" fmla="*/ 0 w 79"/>
                <a:gd name="T17" fmla="*/ 0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 h="32">
                  <a:moveTo>
                    <a:pt x="0" y="0"/>
                  </a:moveTo>
                  <a:lnTo>
                    <a:pt x="25" y="16"/>
                  </a:lnTo>
                  <a:lnTo>
                    <a:pt x="46" y="20"/>
                  </a:lnTo>
                  <a:lnTo>
                    <a:pt x="56" y="24"/>
                  </a:lnTo>
                  <a:lnTo>
                    <a:pt x="78" y="31"/>
                  </a:lnTo>
                  <a:lnTo>
                    <a:pt x="56" y="20"/>
                  </a:lnTo>
                  <a:lnTo>
                    <a:pt x="41" y="11"/>
                  </a:lnTo>
                  <a:lnTo>
                    <a:pt x="20" y="7"/>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90" name="Freeform 71"/>
            <p:cNvSpPr>
              <a:spLocks/>
            </p:cNvSpPr>
            <p:nvPr/>
          </p:nvSpPr>
          <p:spPr bwMode="auto">
            <a:xfrm>
              <a:off x="997" y="2057"/>
              <a:ext cx="78" cy="45"/>
            </a:xfrm>
            <a:custGeom>
              <a:avLst/>
              <a:gdLst>
                <a:gd name="T0" fmla="*/ 77 w 122"/>
                <a:gd name="T1" fmla="*/ 44 h 51"/>
                <a:gd name="T2" fmla="*/ 67 w 122"/>
                <a:gd name="T3" fmla="*/ 37 h 51"/>
                <a:gd name="T4" fmla="*/ 56 w 122"/>
                <a:gd name="T5" fmla="*/ 34 h 51"/>
                <a:gd name="T6" fmla="*/ 46 w 122"/>
                <a:gd name="T7" fmla="*/ 30 h 51"/>
                <a:gd name="T8" fmla="*/ 35 w 122"/>
                <a:gd name="T9" fmla="*/ 19 h 51"/>
                <a:gd name="T10" fmla="*/ 24 w 122"/>
                <a:gd name="T11" fmla="*/ 7 h 51"/>
                <a:gd name="T12" fmla="*/ 0 w 122"/>
                <a:gd name="T13" fmla="*/ 0 h 51"/>
                <a:gd name="T14" fmla="*/ 24 w 122"/>
                <a:gd name="T15" fmla="*/ 4 h 51"/>
                <a:gd name="T16" fmla="*/ 35 w 122"/>
                <a:gd name="T17" fmla="*/ 11 h 51"/>
                <a:gd name="T18" fmla="*/ 50 w 122"/>
                <a:gd name="T19" fmla="*/ 26 h 51"/>
                <a:gd name="T20" fmla="*/ 63 w 122"/>
                <a:gd name="T21" fmla="*/ 34 h 51"/>
                <a:gd name="T22" fmla="*/ 77 w 122"/>
                <a:gd name="T23" fmla="*/ 44 h 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2" h="51">
                  <a:moveTo>
                    <a:pt x="121" y="50"/>
                  </a:moveTo>
                  <a:lnTo>
                    <a:pt x="105" y="42"/>
                  </a:lnTo>
                  <a:lnTo>
                    <a:pt x="88" y="38"/>
                  </a:lnTo>
                  <a:lnTo>
                    <a:pt x="72" y="34"/>
                  </a:lnTo>
                  <a:lnTo>
                    <a:pt x="54" y="21"/>
                  </a:lnTo>
                  <a:lnTo>
                    <a:pt x="38" y="8"/>
                  </a:lnTo>
                  <a:lnTo>
                    <a:pt x="0" y="0"/>
                  </a:lnTo>
                  <a:lnTo>
                    <a:pt x="38" y="4"/>
                  </a:lnTo>
                  <a:lnTo>
                    <a:pt x="54" y="12"/>
                  </a:lnTo>
                  <a:lnTo>
                    <a:pt x="78" y="29"/>
                  </a:lnTo>
                  <a:lnTo>
                    <a:pt x="99" y="38"/>
                  </a:lnTo>
                  <a:lnTo>
                    <a:pt x="121" y="5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91" name="Freeform 72"/>
            <p:cNvSpPr>
              <a:spLocks/>
            </p:cNvSpPr>
            <p:nvPr/>
          </p:nvSpPr>
          <p:spPr bwMode="auto">
            <a:xfrm>
              <a:off x="1031" y="2054"/>
              <a:ext cx="39" cy="34"/>
            </a:xfrm>
            <a:custGeom>
              <a:avLst/>
              <a:gdLst>
                <a:gd name="T0" fmla="*/ 0 w 62"/>
                <a:gd name="T1" fmla="*/ 0 h 40"/>
                <a:gd name="T2" fmla="*/ 16 w 62"/>
                <a:gd name="T3" fmla="*/ 9 h 40"/>
                <a:gd name="T4" fmla="*/ 26 w 62"/>
                <a:gd name="T5" fmla="*/ 20 h 40"/>
                <a:gd name="T6" fmla="*/ 35 w 62"/>
                <a:gd name="T7" fmla="*/ 26 h 40"/>
                <a:gd name="T8" fmla="*/ 38 w 62"/>
                <a:gd name="T9" fmla="*/ 33 h 40"/>
                <a:gd name="T10" fmla="*/ 35 w 62"/>
                <a:gd name="T11" fmla="*/ 23 h 40"/>
                <a:gd name="T12" fmla="*/ 26 w 62"/>
                <a:gd name="T13" fmla="*/ 20 h 40"/>
                <a:gd name="T14" fmla="*/ 23 w 62"/>
                <a:gd name="T15" fmla="*/ 13 h 40"/>
                <a:gd name="T16" fmla="*/ 13 w 62"/>
                <a:gd name="T17" fmla="*/ 7 h 40"/>
                <a:gd name="T18" fmla="*/ 0 w 62"/>
                <a:gd name="T19" fmla="*/ 0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2" h="40">
                  <a:moveTo>
                    <a:pt x="0" y="0"/>
                  </a:moveTo>
                  <a:lnTo>
                    <a:pt x="26" y="11"/>
                  </a:lnTo>
                  <a:lnTo>
                    <a:pt x="41" y="24"/>
                  </a:lnTo>
                  <a:lnTo>
                    <a:pt x="56" y="31"/>
                  </a:lnTo>
                  <a:lnTo>
                    <a:pt x="61" y="39"/>
                  </a:lnTo>
                  <a:lnTo>
                    <a:pt x="56" y="27"/>
                  </a:lnTo>
                  <a:lnTo>
                    <a:pt x="41" y="24"/>
                  </a:lnTo>
                  <a:lnTo>
                    <a:pt x="36" y="15"/>
                  </a:lnTo>
                  <a:lnTo>
                    <a:pt x="21" y="8"/>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92" name="Freeform 73"/>
            <p:cNvSpPr>
              <a:spLocks/>
            </p:cNvSpPr>
            <p:nvPr/>
          </p:nvSpPr>
          <p:spPr bwMode="auto">
            <a:xfrm>
              <a:off x="965" y="2079"/>
              <a:ext cx="75" cy="44"/>
            </a:xfrm>
            <a:custGeom>
              <a:avLst/>
              <a:gdLst>
                <a:gd name="T0" fmla="*/ 0 w 118"/>
                <a:gd name="T1" fmla="*/ 0 h 51"/>
                <a:gd name="T2" fmla="*/ 17 w 118"/>
                <a:gd name="T3" fmla="*/ 7 h 51"/>
                <a:gd name="T4" fmla="*/ 29 w 118"/>
                <a:gd name="T5" fmla="*/ 10 h 51"/>
                <a:gd name="T6" fmla="*/ 32 w 118"/>
                <a:gd name="T7" fmla="*/ 14 h 51"/>
                <a:gd name="T8" fmla="*/ 43 w 118"/>
                <a:gd name="T9" fmla="*/ 25 h 51"/>
                <a:gd name="T10" fmla="*/ 53 w 118"/>
                <a:gd name="T11" fmla="*/ 33 h 51"/>
                <a:gd name="T12" fmla="*/ 63 w 118"/>
                <a:gd name="T13" fmla="*/ 40 h 51"/>
                <a:gd name="T14" fmla="*/ 74 w 118"/>
                <a:gd name="T15" fmla="*/ 43 h 51"/>
                <a:gd name="T16" fmla="*/ 60 w 118"/>
                <a:gd name="T17" fmla="*/ 33 h 51"/>
                <a:gd name="T18" fmla="*/ 53 w 118"/>
                <a:gd name="T19" fmla="*/ 25 h 51"/>
                <a:gd name="T20" fmla="*/ 46 w 118"/>
                <a:gd name="T21" fmla="*/ 21 h 51"/>
                <a:gd name="T22" fmla="*/ 36 w 118"/>
                <a:gd name="T23" fmla="*/ 14 h 51"/>
                <a:gd name="T24" fmla="*/ 32 w 118"/>
                <a:gd name="T25" fmla="*/ 7 h 51"/>
                <a:gd name="T26" fmla="*/ 20 w 118"/>
                <a:gd name="T27" fmla="*/ 3 h 51"/>
                <a:gd name="T28" fmla="*/ 0 w 118"/>
                <a:gd name="T29" fmla="*/ 0 h 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8" h="51">
                  <a:moveTo>
                    <a:pt x="0" y="0"/>
                  </a:moveTo>
                  <a:lnTo>
                    <a:pt x="27" y="8"/>
                  </a:lnTo>
                  <a:lnTo>
                    <a:pt x="45" y="12"/>
                  </a:lnTo>
                  <a:lnTo>
                    <a:pt x="50" y="16"/>
                  </a:lnTo>
                  <a:lnTo>
                    <a:pt x="67" y="29"/>
                  </a:lnTo>
                  <a:lnTo>
                    <a:pt x="83" y="38"/>
                  </a:lnTo>
                  <a:lnTo>
                    <a:pt x="99" y="46"/>
                  </a:lnTo>
                  <a:lnTo>
                    <a:pt x="117" y="50"/>
                  </a:lnTo>
                  <a:lnTo>
                    <a:pt x="94" y="38"/>
                  </a:lnTo>
                  <a:lnTo>
                    <a:pt x="83" y="29"/>
                  </a:lnTo>
                  <a:lnTo>
                    <a:pt x="72" y="24"/>
                  </a:lnTo>
                  <a:lnTo>
                    <a:pt x="56" y="16"/>
                  </a:lnTo>
                  <a:lnTo>
                    <a:pt x="50" y="8"/>
                  </a:lnTo>
                  <a:lnTo>
                    <a:pt x="32" y="4"/>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93" name="Freeform 74"/>
            <p:cNvSpPr>
              <a:spLocks/>
            </p:cNvSpPr>
            <p:nvPr/>
          </p:nvSpPr>
          <p:spPr bwMode="auto">
            <a:xfrm>
              <a:off x="997" y="2079"/>
              <a:ext cx="36" cy="27"/>
            </a:xfrm>
            <a:custGeom>
              <a:avLst/>
              <a:gdLst>
                <a:gd name="T0" fmla="*/ 0 w 57"/>
                <a:gd name="T1" fmla="*/ 0 h 31"/>
                <a:gd name="T2" fmla="*/ 13 w 57"/>
                <a:gd name="T3" fmla="*/ 3 h 31"/>
                <a:gd name="T4" fmla="*/ 16 w 57"/>
                <a:gd name="T5" fmla="*/ 10 h 31"/>
                <a:gd name="T6" fmla="*/ 25 w 57"/>
                <a:gd name="T7" fmla="*/ 17 h 31"/>
                <a:gd name="T8" fmla="*/ 35 w 57"/>
                <a:gd name="T9" fmla="*/ 26 h 31"/>
                <a:gd name="T10" fmla="*/ 25 w 57"/>
                <a:gd name="T11" fmla="*/ 13 h 31"/>
                <a:gd name="T12" fmla="*/ 19 w 57"/>
                <a:gd name="T13" fmla="*/ 0 h 31"/>
                <a:gd name="T14" fmla="*/ 6 w 57"/>
                <a:gd name="T15" fmla="*/ 0 h 31"/>
                <a:gd name="T16" fmla="*/ 0 w 57"/>
                <a:gd name="T17" fmla="*/ 0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 h="31">
                  <a:moveTo>
                    <a:pt x="0" y="0"/>
                  </a:moveTo>
                  <a:lnTo>
                    <a:pt x="20" y="3"/>
                  </a:lnTo>
                  <a:lnTo>
                    <a:pt x="25" y="11"/>
                  </a:lnTo>
                  <a:lnTo>
                    <a:pt x="40" y="19"/>
                  </a:lnTo>
                  <a:lnTo>
                    <a:pt x="56" y="30"/>
                  </a:lnTo>
                  <a:lnTo>
                    <a:pt x="40" y="15"/>
                  </a:lnTo>
                  <a:lnTo>
                    <a:pt x="30" y="0"/>
                  </a:lnTo>
                  <a:lnTo>
                    <a:pt x="10" y="0"/>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94" name="Freeform 75"/>
            <p:cNvSpPr>
              <a:spLocks/>
            </p:cNvSpPr>
            <p:nvPr/>
          </p:nvSpPr>
          <p:spPr bwMode="auto">
            <a:xfrm>
              <a:off x="1129" y="2103"/>
              <a:ext cx="48" cy="52"/>
            </a:xfrm>
            <a:custGeom>
              <a:avLst/>
              <a:gdLst>
                <a:gd name="T0" fmla="*/ 0 w 75"/>
                <a:gd name="T1" fmla="*/ 0 h 60"/>
                <a:gd name="T2" fmla="*/ 0 w 75"/>
                <a:gd name="T3" fmla="*/ 16 h 60"/>
                <a:gd name="T4" fmla="*/ 7 w 75"/>
                <a:gd name="T5" fmla="*/ 26 h 60"/>
                <a:gd name="T6" fmla="*/ 14 w 75"/>
                <a:gd name="T7" fmla="*/ 29 h 60"/>
                <a:gd name="T8" fmla="*/ 20 w 75"/>
                <a:gd name="T9" fmla="*/ 33 h 60"/>
                <a:gd name="T10" fmla="*/ 28 w 75"/>
                <a:gd name="T11" fmla="*/ 33 h 60"/>
                <a:gd name="T12" fmla="*/ 37 w 75"/>
                <a:gd name="T13" fmla="*/ 37 h 60"/>
                <a:gd name="T14" fmla="*/ 40 w 75"/>
                <a:gd name="T15" fmla="*/ 44 h 60"/>
                <a:gd name="T16" fmla="*/ 47 w 75"/>
                <a:gd name="T17" fmla="*/ 51 h 60"/>
                <a:gd name="T18" fmla="*/ 40 w 75"/>
                <a:gd name="T19" fmla="*/ 37 h 60"/>
                <a:gd name="T20" fmla="*/ 31 w 75"/>
                <a:gd name="T21" fmla="*/ 33 h 60"/>
                <a:gd name="T22" fmla="*/ 14 w 75"/>
                <a:gd name="T23" fmla="*/ 26 h 60"/>
                <a:gd name="T24" fmla="*/ 7 w 75"/>
                <a:gd name="T25" fmla="*/ 19 h 60"/>
                <a:gd name="T26" fmla="*/ 0 w 75"/>
                <a:gd name="T27" fmla="*/ 0 h 6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5" h="60">
                  <a:moveTo>
                    <a:pt x="0" y="0"/>
                  </a:moveTo>
                  <a:lnTo>
                    <a:pt x="0" y="18"/>
                  </a:lnTo>
                  <a:lnTo>
                    <a:pt x="11" y="30"/>
                  </a:lnTo>
                  <a:lnTo>
                    <a:pt x="22" y="34"/>
                  </a:lnTo>
                  <a:lnTo>
                    <a:pt x="32" y="38"/>
                  </a:lnTo>
                  <a:lnTo>
                    <a:pt x="43" y="38"/>
                  </a:lnTo>
                  <a:lnTo>
                    <a:pt x="58" y="43"/>
                  </a:lnTo>
                  <a:lnTo>
                    <a:pt x="63" y="51"/>
                  </a:lnTo>
                  <a:lnTo>
                    <a:pt x="74" y="59"/>
                  </a:lnTo>
                  <a:lnTo>
                    <a:pt x="63" y="43"/>
                  </a:lnTo>
                  <a:lnTo>
                    <a:pt x="48" y="38"/>
                  </a:lnTo>
                  <a:lnTo>
                    <a:pt x="22" y="30"/>
                  </a:lnTo>
                  <a:lnTo>
                    <a:pt x="11" y="22"/>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95" name="Freeform 76"/>
            <p:cNvSpPr>
              <a:spLocks/>
            </p:cNvSpPr>
            <p:nvPr/>
          </p:nvSpPr>
          <p:spPr bwMode="auto">
            <a:xfrm>
              <a:off x="1120" y="2015"/>
              <a:ext cx="57" cy="104"/>
            </a:xfrm>
            <a:custGeom>
              <a:avLst/>
              <a:gdLst>
                <a:gd name="T0" fmla="*/ 0 w 88"/>
                <a:gd name="T1" fmla="*/ 0 h 120"/>
                <a:gd name="T2" fmla="*/ 0 w 88"/>
                <a:gd name="T3" fmla="*/ 12 h 120"/>
                <a:gd name="T4" fmla="*/ 4 w 88"/>
                <a:gd name="T5" fmla="*/ 24 h 120"/>
                <a:gd name="T6" fmla="*/ 4 w 88"/>
                <a:gd name="T7" fmla="*/ 36 h 120"/>
                <a:gd name="T8" fmla="*/ 7 w 88"/>
                <a:gd name="T9" fmla="*/ 52 h 120"/>
                <a:gd name="T10" fmla="*/ 10 w 88"/>
                <a:gd name="T11" fmla="*/ 67 h 120"/>
                <a:gd name="T12" fmla="*/ 18 w 88"/>
                <a:gd name="T13" fmla="*/ 79 h 120"/>
                <a:gd name="T14" fmla="*/ 36 w 88"/>
                <a:gd name="T15" fmla="*/ 87 h 120"/>
                <a:gd name="T16" fmla="*/ 46 w 88"/>
                <a:gd name="T17" fmla="*/ 95 h 120"/>
                <a:gd name="T18" fmla="*/ 56 w 88"/>
                <a:gd name="T19" fmla="*/ 103 h 120"/>
                <a:gd name="T20" fmla="*/ 49 w 88"/>
                <a:gd name="T21" fmla="*/ 91 h 120"/>
                <a:gd name="T22" fmla="*/ 43 w 88"/>
                <a:gd name="T23" fmla="*/ 87 h 120"/>
                <a:gd name="T24" fmla="*/ 36 w 88"/>
                <a:gd name="T25" fmla="*/ 83 h 120"/>
                <a:gd name="T26" fmla="*/ 21 w 88"/>
                <a:gd name="T27" fmla="*/ 75 h 120"/>
                <a:gd name="T28" fmla="*/ 14 w 88"/>
                <a:gd name="T29" fmla="*/ 63 h 120"/>
                <a:gd name="T30" fmla="*/ 10 w 88"/>
                <a:gd name="T31" fmla="*/ 48 h 120"/>
                <a:gd name="T32" fmla="*/ 7 w 88"/>
                <a:gd name="T33" fmla="*/ 32 h 120"/>
                <a:gd name="T34" fmla="*/ 7 w 88"/>
                <a:gd name="T35" fmla="*/ 24 h 120"/>
                <a:gd name="T36" fmla="*/ 0 w 88"/>
                <a:gd name="T37" fmla="*/ 0 h 1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8" h="120">
                  <a:moveTo>
                    <a:pt x="0" y="0"/>
                  </a:moveTo>
                  <a:lnTo>
                    <a:pt x="0" y="14"/>
                  </a:lnTo>
                  <a:lnTo>
                    <a:pt x="6" y="28"/>
                  </a:lnTo>
                  <a:lnTo>
                    <a:pt x="6" y="42"/>
                  </a:lnTo>
                  <a:lnTo>
                    <a:pt x="11" y="60"/>
                  </a:lnTo>
                  <a:lnTo>
                    <a:pt x="16" y="77"/>
                  </a:lnTo>
                  <a:lnTo>
                    <a:pt x="28" y="91"/>
                  </a:lnTo>
                  <a:lnTo>
                    <a:pt x="55" y="100"/>
                  </a:lnTo>
                  <a:lnTo>
                    <a:pt x="71" y="110"/>
                  </a:lnTo>
                  <a:lnTo>
                    <a:pt x="87" y="119"/>
                  </a:lnTo>
                  <a:lnTo>
                    <a:pt x="76" y="105"/>
                  </a:lnTo>
                  <a:lnTo>
                    <a:pt x="66" y="100"/>
                  </a:lnTo>
                  <a:lnTo>
                    <a:pt x="55" y="96"/>
                  </a:lnTo>
                  <a:lnTo>
                    <a:pt x="33" y="87"/>
                  </a:lnTo>
                  <a:lnTo>
                    <a:pt x="21" y="73"/>
                  </a:lnTo>
                  <a:lnTo>
                    <a:pt x="16" y="55"/>
                  </a:lnTo>
                  <a:lnTo>
                    <a:pt x="11" y="37"/>
                  </a:lnTo>
                  <a:lnTo>
                    <a:pt x="11" y="28"/>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96" name="Freeform 77"/>
            <p:cNvSpPr>
              <a:spLocks/>
            </p:cNvSpPr>
            <p:nvPr/>
          </p:nvSpPr>
          <p:spPr bwMode="auto">
            <a:xfrm>
              <a:off x="1136" y="2107"/>
              <a:ext cx="36" cy="36"/>
            </a:xfrm>
            <a:custGeom>
              <a:avLst/>
              <a:gdLst>
                <a:gd name="T0" fmla="*/ 0 w 57"/>
                <a:gd name="T1" fmla="*/ 0 h 42"/>
                <a:gd name="T2" fmla="*/ 4 w 57"/>
                <a:gd name="T3" fmla="*/ 11 h 42"/>
                <a:gd name="T4" fmla="*/ 13 w 57"/>
                <a:gd name="T5" fmla="*/ 18 h 42"/>
                <a:gd name="T6" fmla="*/ 26 w 57"/>
                <a:gd name="T7" fmla="*/ 18 h 42"/>
                <a:gd name="T8" fmla="*/ 32 w 57"/>
                <a:gd name="T9" fmla="*/ 25 h 42"/>
                <a:gd name="T10" fmla="*/ 35 w 57"/>
                <a:gd name="T11" fmla="*/ 35 h 42"/>
                <a:gd name="T12" fmla="*/ 32 w 57"/>
                <a:gd name="T13" fmla="*/ 21 h 42"/>
                <a:gd name="T14" fmla="*/ 23 w 57"/>
                <a:gd name="T15" fmla="*/ 15 h 42"/>
                <a:gd name="T16" fmla="*/ 10 w 57"/>
                <a:gd name="T17" fmla="*/ 11 h 42"/>
                <a:gd name="T18" fmla="*/ 0 w 57"/>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 h="42">
                  <a:moveTo>
                    <a:pt x="0" y="0"/>
                  </a:moveTo>
                  <a:lnTo>
                    <a:pt x="6" y="13"/>
                  </a:lnTo>
                  <a:lnTo>
                    <a:pt x="21" y="21"/>
                  </a:lnTo>
                  <a:lnTo>
                    <a:pt x="41" y="21"/>
                  </a:lnTo>
                  <a:lnTo>
                    <a:pt x="51" y="29"/>
                  </a:lnTo>
                  <a:lnTo>
                    <a:pt x="56" y="41"/>
                  </a:lnTo>
                  <a:lnTo>
                    <a:pt x="51" y="25"/>
                  </a:lnTo>
                  <a:lnTo>
                    <a:pt x="36" y="17"/>
                  </a:lnTo>
                  <a:lnTo>
                    <a:pt x="16" y="13"/>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97" name="Freeform 78"/>
            <p:cNvSpPr>
              <a:spLocks/>
            </p:cNvSpPr>
            <p:nvPr/>
          </p:nvSpPr>
          <p:spPr bwMode="auto">
            <a:xfrm>
              <a:off x="1132" y="2057"/>
              <a:ext cx="28" cy="36"/>
            </a:xfrm>
            <a:custGeom>
              <a:avLst/>
              <a:gdLst>
                <a:gd name="T0" fmla="*/ 0 w 44"/>
                <a:gd name="T1" fmla="*/ 0 h 41"/>
                <a:gd name="T2" fmla="*/ 10 w 44"/>
                <a:gd name="T3" fmla="*/ 18 h 41"/>
                <a:gd name="T4" fmla="*/ 16 w 44"/>
                <a:gd name="T5" fmla="*/ 24 h 41"/>
                <a:gd name="T6" fmla="*/ 22 w 44"/>
                <a:gd name="T7" fmla="*/ 32 h 41"/>
                <a:gd name="T8" fmla="*/ 27 w 44"/>
                <a:gd name="T9" fmla="*/ 35 h 41"/>
                <a:gd name="T10" fmla="*/ 18 w 44"/>
                <a:gd name="T11" fmla="*/ 24 h 41"/>
                <a:gd name="T12" fmla="*/ 13 w 44"/>
                <a:gd name="T13" fmla="*/ 18 h 41"/>
                <a:gd name="T14" fmla="*/ 0 w 44"/>
                <a:gd name="T15" fmla="*/ 0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41">
                  <a:moveTo>
                    <a:pt x="0" y="0"/>
                  </a:moveTo>
                  <a:lnTo>
                    <a:pt x="15" y="20"/>
                  </a:lnTo>
                  <a:lnTo>
                    <a:pt x="25" y="27"/>
                  </a:lnTo>
                  <a:lnTo>
                    <a:pt x="34" y="36"/>
                  </a:lnTo>
                  <a:lnTo>
                    <a:pt x="43" y="40"/>
                  </a:lnTo>
                  <a:lnTo>
                    <a:pt x="29" y="27"/>
                  </a:lnTo>
                  <a:lnTo>
                    <a:pt x="20" y="20"/>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98" name="Freeform 79"/>
            <p:cNvSpPr>
              <a:spLocks/>
            </p:cNvSpPr>
            <p:nvPr/>
          </p:nvSpPr>
          <p:spPr bwMode="auto">
            <a:xfrm>
              <a:off x="1124" y="1990"/>
              <a:ext cx="25" cy="83"/>
            </a:xfrm>
            <a:custGeom>
              <a:avLst/>
              <a:gdLst>
                <a:gd name="T0" fmla="*/ 0 w 39"/>
                <a:gd name="T1" fmla="*/ 0 h 95"/>
                <a:gd name="T2" fmla="*/ 0 w 39"/>
                <a:gd name="T3" fmla="*/ 16 h 95"/>
                <a:gd name="T4" fmla="*/ 6 w 39"/>
                <a:gd name="T5" fmla="*/ 31 h 95"/>
                <a:gd name="T6" fmla="*/ 9 w 39"/>
                <a:gd name="T7" fmla="*/ 46 h 95"/>
                <a:gd name="T8" fmla="*/ 9 w 39"/>
                <a:gd name="T9" fmla="*/ 54 h 95"/>
                <a:gd name="T10" fmla="*/ 19 w 39"/>
                <a:gd name="T11" fmla="*/ 70 h 95"/>
                <a:gd name="T12" fmla="*/ 24 w 39"/>
                <a:gd name="T13" fmla="*/ 82 h 95"/>
                <a:gd name="T14" fmla="*/ 19 w 39"/>
                <a:gd name="T15" fmla="*/ 66 h 95"/>
                <a:gd name="T16" fmla="*/ 12 w 39"/>
                <a:gd name="T17" fmla="*/ 51 h 95"/>
                <a:gd name="T18" fmla="*/ 12 w 39"/>
                <a:gd name="T19" fmla="*/ 31 h 95"/>
                <a:gd name="T20" fmla="*/ 9 w 39"/>
                <a:gd name="T21" fmla="*/ 23 h 95"/>
                <a:gd name="T22" fmla="*/ 6 w 39"/>
                <a:gd name="T23" fmla="*/ 7 h 95"/>
                <a:gd name="T24" fmla="*/ 0 w 39"/>
                <a:gd name="T25" fmla="*/ 0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 h="95">
                  <a:moveTo>
                    <a:pt x="0" y="0"/>
                  </a:moveTo>
                  <a:lnTo>
                    <a:pt x="0" y="18"/>
                  </a:lnTo>
                  <a:lnTo>
                    <a:pt x="9" y="35"/>
                  </a:lnTo>
                  <a:lnTo>
                    <a:pt x="14" y="53"/>
                  </a:lnTo>
                  <a:lnTo>
                    <a:pt x="14" y="62"/>
                  </a:lnTo>
                  <a:lnTo>
                    <a:pt x="29" y="80"/>
                  </a:lnTo>
                  <a:lnTo>
                    <a:pt x="38" y="94"/>
                  </a:lnTo>
                  <a:lnTo>
                    <a:pt x="29" y="75"/>
                  </a:lnTo>
                  <a:lnTo>
                    <a:pt x="19" y="58"/>
                  </a:lnTo>
                  <a:lnTo>
                    <a:pt x="19" y="35"/>
                  </a:lnTo>
                  <a:lnTo>
                    <a:pt x="14" y="26"/>
                  </a:lnTo>
                  <a:lnTo>
                    <a:pt x="9" y="8"/>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99" name="Freeform 80"/>
            <p:cNvSpPr>
              <a:spLocks/>
            </p:cNvSpPr>
            <p:nvPr/>
          </p:nvSpPr>
          <p:spPr bwMode="auto">
            <a:xfrm>
              <a:off x="980" y="2007"/>
              <a:ext cx="21" cy="40"/>
            </a:xfrm>
            <a:custGeom>
              <a:avLst/>
              <a:gdLst>
                <a:gd name="T0" fmla="*/ 0 w 33"/>
                <a:gd name="T1" fmla="*/ 0 h 46"/>
                <a:gd name="T2" fmla="*/ 6 w 33"/>
                <a:gd name="T3" fmla="*/ 3 h 46"/>
                <a:gd name="T4" fmla="*/ 6 w 33"/>
                <a:gd name="T5" fmla="*/ 10 h 46"/>
                <a:gd name="T6" fmla="*/ 6 w 33"/>
                <a:gd name="T7" fmla="*/ 17 h 46"/>
                <a:gd name="T8" fmla="*/ 10 w 33"/>
                <a:gd name="T9" fmla="*/ 29 h 46"/>
                <a:gd name="T10" fmla="*/ 15 w 33"/>
                <a:gd name="T11" fmla="*/ 36 h 46"/>
                <a:gd name="T12" fmla="*/ 20 w 33"/>
                <a:gd name="T13" fmla="*/ 39 h 46"/>
                <a:gd name="T14" fmla="*/ 12 w 33"/>
                <a:gd name="T15" fmla="*/ 36 h 46"/>
                <a:gd name="T16" fmla="*/ 3 w 33"/>
                <a:gd name="T17" fmla="*/ 25 h 46"/>
                <a:gd name="T18" fmla="*/ 0 w 33"/>
                <a:gd name="T19" fmla="*/ 14 h 46"/>
                <a:gd name="T20" fmla="*/ 0 w 33"/>
                <a:gd name="T21" fmla="*/ 0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 h="46">
                  <a:moveTo>
                    <a:pt x="0" y="0"/>
                  </a:moveTo>
                  <a:lnTo>
                    <a:pt x="9" y="4"/>
                  </a:lnTo>
                  <a:lnTo>
                    <a:pt x="9" y="12"/>
                  </a:lnTo>
                  <a:lnTo>
                    <a:pt x="9" y="20"/>
                  </a:lnTo>
                  <a:lnTo>
                    <a:pt x="15" y="33"/>
                  </a:lnTo>
                  <a:lnTo>
                    <a:pt x="23" y="41"/>
                  </a:lnTo>
                  <a:lnTo>
                    <a:pt x="32" y="45"/>
                  </a:lnTo>
                  <a:lnTo>
                    <a:pt x="19" y="41"/>
                  </a:lnTo>
                  <a:lnTo>
                    <a:pt x="4" y="29"/>
                  </a:lnTo>
                  <a:lnTo>
                    <a:pt x="0" y="16"/>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00" name="Freeform 81"/>
            <p:cNvSpPr>
              <a:spLocks/>
            </p:cNvSpPr>
            <p:nvPr/>
          </p:nvSpPr>
          <p:spPr bwMode="auto">
            <a:xfrm>
              <a:off x="965" y="2002"/>
              <a:ext cx="20" cy="49"/>
            </a:xfrm>
            <a:custGeom>
              <a:avLst/>
              <a:gdLst>
                <a:gd name="T0" fmla="*/ 0 w 32"/>
                <a:gd name="T1" fmla="*/ 0 h 56"/>
                <a:gd name="T2" fmla="*/ 5 w 32"/>
                <a:gd name="T3" fmla="*/ 4 h 56"/>
                <a:gd name="T4" fmla="*/ 8 w 32"/>
                <a:gd name="T5" fmla="*/ 15 h 56"/>
                <a:gd name="T6" fmla="*/ 8 w 32"/>
                <a:gd name="T7" fmla="*/ 26 h 56"/>
                <a:gd name="T8" fmla="*/ 11 w 32"/>
                <a:gd name="T9" fmla="*/ 33 h 56"/>
                <a:gd name="T10" fmla="*/ 19 w 32"/>
                <a:gd name="T11" fmla="*/ 48 h 56"/>
                <a:gd name="T12" fmla="*/ 11 w 32"/>
                <a:gd name="T13" fmla="*/ 40 h 56"/>
                <a:gd name="T14" fmla="*/ 5 w 32"/>
                <a:gd name="T15" fmla="*/ 22 h 56"/>
                <a:gd name="T16" fmla="*/ 3 w 32"/>
                <a:gd name="T17" fmla="*/ 11 h 56"/>
                <a:gd name="T18" fmla="*/ 0 w 32"/>
                <a:gd name="T19" fmla="*/ 0 h 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 h="56">
                  <a:moveTo>
                    <a:pt x="0" y="0"/>
                  </a:moveTo>
                  <a:lnTo>
                    <a:pt x="8" y="4"/>
                  </a:lnTo>
                  <a:lnTo>
                    <a:pt x="13" y="17"/>
                  </a:lnTo>
                  <a:lnTo>
                    <a:pt x="13" y="30"/>
                  </a:lnTo>
                  <a:lnTo>
                    <a:pt x="17" y="38"/>
                  </a:lnTo>
                  <a:lnTo>
                    <a:pt x="31" y="55"/>
                  </a:lnTo>
                  <a:lnTo>
                    <a:pt x="17" y="46"/>
                  </a:lnTo>
                  <a:lnTo>
                    <a:pt x="8" y="25"/>
                  </a:lnTo>
                  <a:lnTo>
                    <a:pt x="4" y="13"/>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01" name="Freeform 82"/>
            <p:cNvSpPr>
              <a:spLocks/>
            </p:cNvSpPr>
            <p:nvPr/>
          </p:nvSpPr>
          <p:spPr bwMode="auto">
            <a:xfrm>
              <a:off x="953" y="2002"/>
              <a:ext cx="55" cy="61"/>
            </a:xfrm>
            <a:custGeom>
              <a:avLst/>
              <a:gdLst>
                <a:gd name="T0" fmla="*/ 0 w 87"/>
                <a:gd name="T1" fmla="*/ 0 h 70"/>
                <a:gd name="T2" fmla="*/ 3 w 87"/>
                <a:gd name="T3" fmla="*/ 15 h 70"/>
                <a:gd name="T4" fmla="*/ 13 w 87"/>
                <a:gd name="T5" fmla="*/ 31 h 70"/>
                <a:gd name="T6" fmla="*/ 20 w 87"/>
                <a:gd name="T7" fmla="*/ 45 h 70"/>
                <a:gd name="T8" fmla="*/ 30 w 87"/>
                <a:gd name="T9" fmla="*/ 57 h 70"/>
                <a:gd name="T10" fmla="*/ 44 w 87"/>
                <a:gd name="T11" fmla="*/ 60 h 70"/>
                <a:gd name="T12" fmla="*/ 54 w 87"/>
                <a:gd name="T13" fmla="*/ 60 h 70"/>
                <a:gd name="T14" fmla="*/ 41 w 87"/>
                <a:gd name="T15" fmla="*/ 60 h 70"/>
                <a:gd name="T16" fmla="*/ 27 w 87"/>
                <a:gd name="T17" fmla="*/ 57 h 70"/>
                <a:gd name="T18" fmla="*/ 16 w 87"/>
                <a:gd name="T19" fmla="*/ 49 h 70"/>
                <a:gd name="T20" fmla="*/ 10 w 87"/>
                <a:gd name="T21" fmla="*/ 34 h 70"/>
                <a:gd name="T22" fmla="*/ 3 w 87"/>
                <a:gd name="T23" fmla="*/ 19 h 70"/>
                <a:gd name="T24" fmla="*/ 0 w 87"/>
                <a:gd name="T25" fmla="*/ 0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7" h="70">
                  <a:moveTo>
                    <a:pt x="0" y="0"/>
                  </a:moveTo>
                  <a:lnTo>
                    <a:pt x="5" y="17"/>
                  </a:lnTo>
                  <a:lnTo>
                    <a:pt x="21" y="35"/>
                  </a:lnTo>
                  <a:lnTo>
                    <a:pt x="32" y="52"/>
                  </a:lnTo>
                  <a:lnTo>
                    <a:pt x="48" y="65"/>
                  </a:lnTo>
                  <a:lnTo>
                    <a:pt x="70" y="69"/>
                  </a:lnTo>
                  <a:lnTo>
                    <a:pt x="86" y="69"/>
                  </a:lnTo>
                  <a:lnTo>
                    <a:pt x="65" y="69"/>
                  </a:lnTo>
                  <a:lnTo>
                    <a:pt x="43" y="65"/>
                  </a:lnTo>
                  <a:lnTo>
                    <a:pt x="26" y="56"/>
                  </a:lnTo>
                  <a:lnTo>
                    <a:pt x="16" y="39"/>
                  </a:lnTo>
                  <a:lnTo>
                    <a:pt x="5" y="22"/>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02" name="Freeform 83"/>
            <p:cNvSpPr>
              <a:spLocks/>
            </p:cNvSpPr>
            <p:nvPr/>
          </p:nvSpPr>
          <p:spPr bwMode="auto">
            <a:xfrm>
              <a:off x="887" y="2007"/>
              <a:ext cx="75" cy="66"/>
            </a:xfrm>
            <a:custGeom>
              <a:avLst/>
              <a:gdLst>
                <a:gd name="T0" fmla="*/ 0 w 117"/>
                <a:gd name="T1" fmla="*/ 0 h 76"/>
                <a:gd name="T2" fmla="*/ 12 w 117"/>
                <a:gd name="T3" fmla="*/ 16 h 76"/>
                <a:gd name="T4" fmla="*/ 15 w 117"/>
                <a:gd name="T5" fmla="*/ 27 h 76"/>
                <a:gd name="T6" fmla="*/ 18 w 117"/>
                <a:gd name="T7" fmla="*/ 34 h 76"/>
                <a:gd name="T8" fmla="*/ 22 w 117"/>
                <a:gd name="T9" fmla="*/ 42 h 76"/>
                <a:gd name="T10" fmla="*/ 32 w 117"/>
                <a:gd name="T11" fmla="*/ 46 h 76"/>
                <a:gd name="T12" fmla="*/ 38 w 117"/>
                <a:gd name="T13" fmla="*/ 53 h 76"/>
                <a:gd name="T14" fmla="*/ 50 w 117"/>
                <a:gd name="T15" fmla="*/ 57 h 76"/>
                <a:gd name="T16" fmla="*/ 60 w 117"/>
                <a:gd name="T17" fmla="*/ 61 h 76"/>
                <a:gd name="T18" fmla="*/ 71 w 117"/>
                <a:gd name="T19" fmla="*/ 65 h 76"/>
                <a:gd name="T20" fmla="*/ 74 w 117"/>
                <a:gd name="T21" fmla="*/ 65 h 76"/>
                <a:gd name="T22" fmla="*/ 57 w 117"/>
                <a:gd name="T23" fmla="*/ 53 h 76"/>
                <a:gd name="T24" fmla="*/ 42 w 117"/>
                <a:gd name="T25" fmla="*/ 50 h 76"/>
                <a:gd name="T26" fmla="*/ 32 w 117"/>
                <a:gd name="T27" fmla="*/ 46 h 76"/>
                <a:gd name="T28" fmla="*/ 22 w 117"/>
                <a:gd name="T29" fmla="*/ 34 h 76"/>
                <a:gd name="T30" fmla="*/ 18 w 117"/>
                <a:gd name="T31" fmla="*/ 19 h 76"/>
                <a:gd name="T32" fmla="*/ 12 w 117"/>
                <a:gd name="T33" fmla="*/ 11 h 76"/>
                <a:gd name="T34" fmla="*/ 0 w 117"/>
                <a:gd name="T35" fmla="*/ 0 h 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7" h="76">
                  <a:moveTo>
                    <a:pt x="0" y="0"/>
                  </a:moveTo>
                  <a:lnTo>
                    <a:pt x="18" y="18"/>
                  </a:lnTo>
                  <a:lnTo>
                    <a:pt x="23" y="31"/>
                  </a:lnTo>
                  <a:lnTo>
                    <a:pt x="28" y="39"/>
                  </a:lnTo>
                  <a:lnTo>
                    <a:pt x="34" y="48"/>
                  </a:lnTo>
                  <a:lnTo>
                    <a:pt x="50" y="53"/>
                  </a:lnTo>
                  <a:lnTo>
                    <a:pt x="60" y="61"/>
                  </a:lnTo>
                  <a:lnTo>
                    <a:pt x="78" y="66"/>
                  </a:lnTo>
                  <a:lnTo>
                    <a:pt x="94" y="70"/>
                  </a:lnTo>
                  <a:lnTo>
                    <a:pt x="110" y="75"/>
                  </a:lnTo>
                  <a:lnTo>
                    <a:pt x="116" y="75"/>
                  </a:lnTo>
                  <a:lnTo>
                    <a:pt x="89" y="61"/>
                  </a:lnTo>
                  <a:lnTo>
                    <a:pt x="66" y="57"/>
                  </a:lnTo>
                  <a:lnTo>
                    <a:pt x="50" y="53"/>
                  </a:lnTo>
                  <a:lnTo>
                    <a:pt x="34" y="39"/>
                  </a:lnTo>
                  <a:lnTo>
                    <a:pt x="28" y="22"/>
                  </a:lnTo>
                  <a:lnTo>
                    <a:pt x="18" y="13"/>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03" name="Freeform 84"/>
            <p:cNvSpPr>
              <a:spLocks/>
            </p:cNvSpPr>
            <p:nvPr/>
          </p:nvSpPr>
          <p:spPr bwMode="auto">
            <a:xfrm>
              <a:off x="895" y="2032"/>
              <a:ext cx="9" cy="23"/>
            </a:xfrm>
            <a:custGeom>
              <a:avLst/>
              <a:gdLst>
                <a:gd name="T0" fmla="*/ 0 w 14"/>
                <a:gd name="T1" fmla="*/ 0 h 27"/>
                <a:gd name="T2" fmla="*/ 3 w 14"/>
                <a:gd name="T3" fmla="*/ 9 h 27"/>
                <a:gd name="T4" fmla="*/ 8 w 14"/>
                <a:gd name="T5" fmla="*/ 22 h 27"/>
                <a:gd name="T6" fmla="*/ 3 w 14"/>
                <a:gd name="T7" fmla="*/ 13 h 27"/>
                <a:gd name="T8" fmla="*/ 0 w 14"/>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27">
                  <a:moveTo>
                    <a:pt x="0" y="0"/>
                  </a:moveTo>
                  <a:lnTo>
                    <a:pt x="4" y="11"/>
                  </a:lnTo>
                  <a:lnTo>
                    <a:pt x="13" y="26"/>
                  </a:lnTo>
                  <a:lnTo>
                    <a:pt x="4" y="15"/>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04" name="Freeform 85"/>
            <p:cNvSpPr>
              <a:spLocks/>
            </p:cNvSpPr>
            <p:nvPr/>
          </p:nvSpPr>
          <p:spPr bwMode="auto">
            <a:xfrm>
              <a:off x="882" y="2028"/>
              <a:ext cx="18" cy="27"/>
            </a:xfrm>
            <a:custGeom>
              <a:avLst/>
              <a:gdLst>
                <a:gd name="T0" fmla="*/ 6 w 28"/>
                <a:gd name="T1" fmla="*/ 0 h 32"/>
                <a:gd name="T2" fmla="*/ 6 w 28"/>
                <a:gd name="T3" fmla="*/ 10 h 32"/>
                <a:gd name="T4" fmla="*/ 9 w 28"/>
                <a:gd name="T5" fmla="*/ 16 h 32"/>
                <a:gd name="T6" fmla="*/ 17 w 28"/>
                <a:gd name="T7" fmla="*/ 26 h 32"/>
                <a:gd name="T8" fmla="*/ 9 w 28"/>
                <a:gd name="T9" fmla="*/ 20 h 32"/>
                <a:gd name="T10" fmla="*/ 0 w 28"/>
                <a:gd name="T11" fmla="*/ 10 h 32"/>
                <a:gd name="T12" fmla="*/ 6 w 28"/>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 h="32">
                  <a:moveTo>
                    <a:pt x="10" y="0"/>
                  </a:moveTo>
                  <a:lnTo>
                    <a:pt x="10" y="12"/>
                  </a:lnTo>
                  <a:lnTo>
                    <a:pt x="14" y="19"/>
                  </a:lnTo>
                  <a:lnTo>
                    <a:pt x="27" y="31"/>
                  </a:lnTo>
                  <a:lnTo>
                    <a:pt x="14" y="24"/>
                  </a:lnTo>
                  <a:lnTo>
                    <a:pt x="0" y="12"/>
                  </a:lnTo>
                  <a:lnTo>
                    <a:pt x="1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05" name="Freeform 86"/>
            <p:cNvSpPr>
              <a:spLocks/>
            </p:cNvSpPr>
            <p:nvPr/>
          </p:nvSpPr>
          <p:spPr bwMode="auto">
            <a:xfrm>
              <a:off x="875" y="2028"/>
              <a:ext cx="4" cy="11"/>
            </a:xfrm>
            <a:custGeom>
              <a:avLst/>
              <a:gdLst>
                <a:gd name="T0" fmla="*/ 3 w 6"/>
                <a:gd name="T1" fmla="*/ 0 h 13"/>
                <a:gd name="T2" fmla="*/ 1 w 6"/>
                <a:gd name="T3" fmla="*/ 3 h 13"/>
                <a:gd name="T4" fmla="*/ 1 w 6"/>
                <a:gd name="T5" fmla="*/ 5 h 13"/>
                <a:gd name="T6" fmla="*/ 2 w 6"/>
                <a:gd name="T7" fmla="*/ 10 h 13"/>
                <a:gd name="T8" fmla="*/ 0 w 6"/>
                <a:gd name="T9" fmla="*/ 8 h 13"/>
                <a:gd name="T10" fmla="*/ 0 w 6"/>
                <a:gd name="T11" fmla="*/ 0 h 13"/>
                <a:gd name="T12" fmla="*/ 3 w 6"/>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3">
                  <a:moveTo>
                    <a:pt x="5" y="0"/>
                  </a:moveTo>
                  <a:lnTo>
                    <a:pt x="2" y="3"/>
                  </a:lnTo>
                  <a:lnTo>
                    <a:pt x="2" y="6"/>
                  </a:lnTo>
                  <a:lnTo>
                    <a:pt x="3" y="12"/>
                  </a:lnTo>
                  <a:lnTo>
                    <a:pt x="0" y="9"/>
                  </a:lnTo>
                  <a:lnTo>
                    <a:pt x="0" y="0"/>
                  </a:lnTo>
                  <a:lnTo>
                    <a:pt x="5"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06" name="Freeform 87"/>
            <p:cNvSpPr>
              <a:spLocks/>
            </p:cNvSpPr>
            <p:nvPr/>
          </p:nvSpPr>
          <p:spPr bwMode="auto">
            <a:xfrm>
              <a:off x="864" y="2015"/>
              <a:ext cx="3" cy="24"/>
            </a:xfrm>
            <a:custGeom>
              <a:avLst/>
              <a:gdLst>
                <a:gd name="T0" fmla="*/ 0 w 6"/>
                <a:gd name="T1" fmla="*/ 0 h 28"/>
                <a:gd name="T2" fmla="*/ 1 w 6"/>
                <a:gd name="T3" fmla="*/ 0 h 28"/>
                <a:gd name="T4" fmla="*/ 2 w 6"/>
                <a:gd name="T5" fmla="*/ 7 h 28"/>
                <a:gd name="T6" fmla="*/ 2 w 6"/>
                <a:gd name="T7" fmla="*/ 14 h 28"/>
                <a:gd name="T8" fmla="*/ 2 w 6"/>
                <a:gd name="T9" fmla="*/ 17 h 28"/>
                <a:gd name="T10" fmla="*/ 3 w 6"/>
                <a:gd name="T11" fmla="*/ 23 h 28"/>
                <a:gd name="T12" fmla="*/ 0 w 6"/>
                <a:gd name="T13" fmla="*/ 17 h 28"/>
                <a:gd name="T14" fmla="*/ 1 w 6"/>
                <a:gd name="T15" fmla="*/ 10 h 28"/>
                <a:gd name="T16" fmla="*/ 0 w 6"/>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28">
                  <a:moveTo>
                    <a:pt x="0" y="0"/>
                  </a:moveTo>
                  <a:lnTo>
                    <a:pt x="2" y="0"/>
                  </a:lnTo>
                  <a:lnTo>
                    <a:pt x="3" y="8"/>
                  </a:lnTo>
                  <a:lnTo>
                    <a:pt x="3" y="16"/>
                  </a:lnTo>
                  <a:lnTo>
                    <a:pt x="3" y="20"/>
                  </a:lnTo>
                  <a:lnTo>
                    <a:pt x="5" y="27"/>
                  </a:lnTo>
                  <a:lnTo>
                    <a:pt x="0" y="20"/>
                  </a:lnTo>
                  <a:lnTo>
                    <a:pt x="2" y="12"/>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07" name="Freeform 88"/>
            <p:cNvSpPr>
              <a:spLocks/>
            </p:cNvSpPr>
            <p:nvPr/>
          </p:nvSpPr>
          <p:spPr bwMode="auto">
            <a:xfrm>
              <a:off x="882" y="1986"/>
              <a:ext cx="98" cy="87"/>
            </a:xfrm>
            <a:custGeom>
              <a:avLst/>
              <a:gdLst>
                <a:gd name="T0" fmla="*/ 0 w 153"/>
                <a:gd name="T1" fmla="*/ 0 h 100"/>
                <a:gd name="T2" fmla="*/ 4 w 153"/>
                <a:gd name="T3" fmla="*/ 11 h 100"/>
                <a:gd name="T4" fmla="*/ 12 w 153"/>
                <a:gd name="T5" fmla="*/ 16 h 100"/>
                <a:gd name="T6" fmla="*/ 15 w 153"/>
                <a:gd name="T7" fmla="*/ 27 h 100"/>
                <a:gd name="T8" fmla="*/ 26 w 153"/>
                <a:gd name="T9" fmla="*/ 35 h 100"/>
                <a:gd name="T10" fmla="*/ 33 w 153"/>
                <a:gd name="T11" fmla="*/ 50 h 100"/>
                <a:gd name="T12" fmla="*/ 44 w 153"/>
                <a:gd name="T13" fmla="*/ 63 h 100"/>
                <a:gd name="T14" fmla="*/ 50 w 153"/>
                <a:gd name="T15" fmla="*/ 67 h 100"/>
                <a:gd name="T16" fmla="*/ 62 w 153"/>
                <a:gd name="T17" fmla="*/ 70 h 100"/>
                <a:gd name="T18" fmla="*/ 76 w 153"/>
                <a:gd name="T19" fmla="*/ 74 h 100"/>
                <a:gd name="T20" fmla="*/ 86 w 153"/>
                <a:gd name="T21" fmla="*/ 82 h 100"/>
                <a:gd name="T22" fmla="*/ 97 w 153"/>
                <a:gd name="T23" fmla="*/ 86 h 100"/>
                <a:gd name="T24" fmla="*/ 83 w 153"/>
                <a:gd name="T25" fmla="*/ 74 h 100"/>
                <a:gd name="T26" fmla="*/ 65 w 153"/>
                <a:gd name="T27" fmla="*/ 67 h 100"/>
                <a:gd name="T28" fmla="*/ 54 w 153"/>
                <a:gd name="T29" fmla="*/ 58 h 100"/>
                <a:gd name="T30" fmla="*/ 44 w 153"/>
                <a:gd name="T31" fmla="*/ 54 h 100"/>
                <a:gd name="T32" fmla="*/ 37 w 153"/>
                <a:gd name="T33" fmla="*/ 47 h 100"/>
                <a:gd name="T34" fmla="*/ 33 w 153"/>
                <a:gd name="T35" fmla="*/ 31 h 100"/>
                <a:gd name="T36" fmla="*/ 26 w 153"/>
                <a:gd name="T37" fmla="*/ 23 h 100"/>
                <a:gd name="T38" fmla="*/ 8 w 153"/>
                <a:gd name="T39" fmla="*/ 11 h 100"/>
                <a:gd name="T40" fmla="*/ 0 w 153"/>
                <a:gd name="T41" fmla="*/ 0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3" h="100">
                  <a:moveTo>
                    <a:pt x="0" y="0"/>
                  </a:moveTo>
                  <a:lnTo>
                    <a:pt x="6" y="13"/>
                  </a:lnTo>
                  <a:lnTo>
                    <a:pt x="18" y="18"/>
                  </a:lnTo>
                  <a:lnTo>
                    <a:pt x="24" y="31"/>
                  </a:lnTo>
                  <a:lnTo>
                    <a:pt x="40" y="40"/>
                  </a:lnTo>
                  <a:lnTo>
                    <a:pt x="51" y="58"/>
                  </a:lnTo>
                  <a:lnTo>
                    <a:pt x="68" y="72"/>
                  </a:lnTo>
                  <a:lnTo>
                    <a:pt x="78" y="77"/>
                  </a:lnTo>
                  <a:lnTo>
                    <a:pt x="97" y="80"/>
                  </a:lnTo>
                  <a:lnTo>
                    <a:pt x="119" y="85"/>
                  </a:lnTo>
                  <a:lnTo>
                    <a:pt x="135" y="94"/>
                  </a:lnTo>
                  <a:lnTo>
                    <a:pt x="152" y="99"/>
                  </a:lnTo>
                  <a:lnTo>
                    <a:pt x="130" y="85"/>
                  </a:lnTo>
                  <a:lnTo>
                    <a:pt x="102" y="77"/>
                  </a:lnTo>
                  <a:lnTo>
                    <a:pt x="85" y="67"/>
                  </a:lnTo>
                  <a:lnTo>
                    <a:pt x="68" y="62"/>
                  </a:lnTo>
                  <a:lnTo>
                    <a:pt x="57" y="54"/>
                  </a:lnTo>
                  <a:lnTo>
                    <a:pt x="51" y="36"/>
                  </a:lnTo>
                  <a:lnTo>
                    <a:pt x="40" y="27"/>
                  </a:lnTo>
                  <a:lnTo>
                    <a:pt x="13" y="13"/>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08" name="Freeform 89"/>
            <p:cNvSpPr>
              <a:spLocks/>
            </p:cNvSpPr>
            <p:nvPr/>
          </p:nvSpPr>
          <p:spPr bwMode="auto">
            <a:xfrm>
              <a:off x="882" y="1966"/>
              <a:ext cx="75" cy="81"/>
            </a:xfrm>
            <a:custGeom>
              <a:avLst/>
              <a:gdLst>
                <a:gd name="T0" fmla="*/ 0 w 117"/>
                <a:gd name="T1" fmla="*/ 0 h 93"/>
                <a:gd name="T2" fmla="*/ 8 w 117"/>
                <a:gd name="T3" fmla="*/ 19 h 93"/>
                <a:gd name="T4" fmla="*/ 18 w 117"/>
                <a:gd name="T5" fmla="*/ 30 h 93"/>
                <a:gd name="T6" fmla="*/ 32 w 117"/>
                <a:gd name="T7" fmla="*/ 38 h 93"/>
                <a:gd name="T8" fmla="*/ 42 w 117"/>
                <a:gd name="T9" fmla="*/ 53 h 93"/>
                <a:gd name="T10" fmla="*/ 42 w 117"/>
                <a:gd name="T11" fmla="*/ 65 h 93"/>
                <a:gd name="T12" fmla="*/ 57 w 117"/>
                <a:gd name="T13" fmla="*/ 72 h 93"/>
                <a:gd name="T14" fmla="*/ 74 w 117"/>
                <a:gd name="T15" fmla="*/ 80 h 93"/>
                <a:gd name="T16" fmla="*/ 64 w 117"/>
                <a:gd name="T17" fmla="*/ 68 h 93"/>
                <a:gd name="T18" fmla="*/ 54 w 117"/>
                <a:gd name="T19" fmla="*/ 61 h 93"/>
                <a:gd name="T20" fmla="*/ 46 w 117"/>
                <a:gd name="T21" fmla="*/ 42 h 93"/>
                <a:gd name="T22" fmla="*/ 32 w 117"/>
                <a:gd name="T23" fmla="*/ 34 h 93"/>
                <a:gd name="T24" fmla="*/ 25 w 117"/>
                <a:gd name="T25" fmla="*/ 26 h 93"/>
                <a:gd name="T26" fmla="*/ 12 w 117"/>
                <a:gd name="T27" fmla="*/ 23 h 93"/>
                <a:gd name="T28" fmla="*/ 0 w 117"/>
                <a:gd name="T29" fmla="*/ 0 h 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7" h="93">
                  <a:moveTo>
                    <a:pt x="0" y="0"/>
                  </a:moveTo>
                  <a:lnTo>
                    <a:pt x="12" y="22"/>
                  </a:lnTo>
                  <a:lnTo>
                    <a:pt x="28" y="35"/>
                  </a:lnTo>
                  <a:lnTo>
                    <a:pt x="50" y="44"/>
                  </a:lnTo>
                  <a:lnTo>
                    <a:pt x="66" y="61"/>
                  </a:lnTo>
                  <a:lnTo>
                    <a:pt x="66" y="75"/>
                  </a:lnTo>
                  <a:lnTo>
                    <a:pt x="89" y="83"/>
                  </a:lnTo>
                  <a:lnTo>
                    <a:pt x="116" y="92"/>
                  </a:lnTo>
                  <a:lnTo>
                    <a:pt x="100" y="78"/>
                  </a:lnTo>
                  <a:lnTo>
                    <a:pt x="84" y="70"/>
                  </a:lnTo>
                  <a:lnTo>
                    <a:pt x="72" y="48"/>
                  </a:lnTo>
                  <a:lnTo>
                    <a:pt x="50" y="39"/>
                  </a:lnTo>
                  <a:lnTo>
                    <a:pt x="39" y="30"/>
                  </a:lnTo>
                  <a:lnTo>
                    <a:pt x="18" y="26"/>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09" name="Freeform 90"/>
            <p:cNvSpPr>
              <a:spLocks/>
            </p:cNvSpPr>
            <p:nvPr/>
          </p:nvSpPr>
          <p:spPr bwMode="auto">
            <a:xfrm>
              <a:off x="892" y="1960"/>
              <a:ext cx="50" cy="62"/>
            </a:xfrm>
            <a:custGeom>
              <a:avLst/>
              <a:gdLst>
                <a:gd name="T0" fmla="*/ 49 w 78"/>
                <a:gd name="T1" fmla="*/ 61 h 72"/>
                <a:gd name="T2" fmla="*/ 39 w 78"/>
                <a:gd name="T3" fmla="*/ 47 h 72"/>
                <a:gd name="T4" fmla="*/ 29 w 78"/>
                <a:gd name="T5" fmla="*/ 34 h 72"/>
                <a:gd name="T6" fmla="*/ 16 w 78"/>
                <a:gd name="T7" fmla="*/ 28 h 72"/>
                <a:gd name="T8" fmla="*/ 6 w 78"/>
                <a:gd name="T9" fmla="*/ 15 h 72"/>
                <a:gd name="T10" fmla="*/ 0 w 78"/>
                <a:gd name="T11" fmla="*/ 0 h 72"/>
                <a:gd name="T12" fmla="*/ 10 w 78"/>
                <a:gd name="T13" fmla="*/ 15 h 72"/>
                <a:gd name="T14" fmla="*/ 16 w 78"/>
                <a:gd name="T15" fmla="*/ 23 h 72"/>
                <a:gd name="T16" fmla="*/ 26 w 78"/>
                <a:gd name="T17" fmla="*/ 28 h 72"/>
                <a:gd name="T18" fmla="*/ 32 w 78"/>
                <a:gd name="T19" fmla="*/ 30 h 72"/>
                <a:gd name="T20" fmla="*/ 49 w 78"/>
                <a:gd name="T21" fmla="*/ 61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8" h="72">
                  <a:moveTo>
                    <a:pt x="77" y="71"/>
                  </a:moveTo>
                  <a:lnTo>
                    <a:pt x="61" y="54"/>
                  </a:lnTo>
                  <a:lnTo>
                    <a:pt x="45" y="39"/>
                  </a:lnTo>
                  <a:lnTo>
                    <a:pt x="25" y="32"/>
                  </a:lnTo>
                  <a:lnTo>
                    <a:pt x="10" y="17"/>
                  </a:lnTo>
                  <a:lnTo>
                    <a:pt x="0" y="0"/>
                  </a:lnTo>
                  <a:lnTo>
                    <a:pt x="15" y="17"/>
                  </a:lnTo>
                  <a:lnTo>
                    <a:pt x="25" y="27"/>
                  </a:lnTo>
                  <a:lnTo>
                    <a:pt x="41" y="32"/>
                  </a:lnTo>
                  <a:lnTo>
                    <a:pt x="50" y="35"/>
                  </a:lnTo>
                  <a:lnTo>
                    <a:pt x="77" y="71"/>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10" name="Freeform 91"/>
            <p:cNvSpPr>
              <a:spLocks/>
            </p:cNvSpPr>
            <p:nvPr/>
          </p:nvSpPr>
          <p:spPr bwMode="auto">
            <a:xfrm>
              <a:off x="833" y="1994"/>
              <a:ext cx="24" cy="37"/>
            </a:xfrm>
            <a:custGeom>
              <a:avLst/>
              <a:gdLst>
                <a:gd name="T0" fmla="*/ 0 w 37"/>
                <a:gd name="T1" fmla="*/ 0 h 43"/>
                <a:gd name="T2" fmla="*/ 9 w 37"/>
                <a:gd name="T3" fmla="*/ 7 h 43"/>
                <a:gd name="T4" fmla="*/ 15 w 37"/>
                <a:gd name="T5" fmla="*/ 15 h 43"/>
                <a:gd name="T6" fmla="*/ 18 w 37"/>
                <a:gd name="T7" fmla="*/ 17 h 43"/>
                <a:gd name="T8" fmla="*/ 18 w 37"/>
                <a:gd name="T9" fmla="*/ 29 h 43"/>
                <a:gd name="T10" fmla="*/ 23 w 37"/>
                <a:gd name="T11" fmla="*/ 36 h 43"/>
                <a:gd name="T12" fmla="*/ 18 w 37"/>
                <a:gd name="T13" fmla="*/ 29 h 43"/>
                <a:gd name="T14" fmla="*/ 15 w 37"/>
                <a:gd name="T15" fmla="*/ 22 h 43"/>
                <a:gd name="T16" fmla="*/ 9 w 37"/>
                <a:gd name="T17" fmla="*/ 11 h 43"/>
                <a:gd name="T18" fmla="*/ 0 w 37"/>
                <a:gd name="T19" fmla="*/ 0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 h="43">
                  <a:moveTo>
                    <a:pt x="0" y="0"/>
                  </a:moveTo>
                  <a:lnTo>
                    <a:pt x="14" y="8"/>
                  </a:lnTo>
                  <a:lnTo>
                    <a:pt x="23" y="17"/>
                  </a:lnTo>
                  <a:lnTo>
                    <a:pt x="28" y="20"/>
                  </a:lnTo>
                  <a:lnTo>
                    <a:pt x="28" y="34"/>
                  </a:lnTo>
                  <a:lnTo>
                    <a:pt x="36" y="42"/>
                  </a:lnTo>
                  <a:lnTo>
                    <a:pt x="28" y="34"/>
                  </a:lnTo>
                  <a:lnTo>
                    <a:pt x="23" y="25"/>
                  </a:lnTo>
                  <a:lnTo>
                    <a:pt x="14" y="13"/>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11" name="Freeform 92"/>
            <p:cNvSpPr>
              <a:spLocks/>
            </p:cNvSpPr>
            <p:nvPr/>
          </p:nvSpPr>
          <p:spPr bwMode="auto">
            <a:xfrm>
              <a:off x="816" y="1986"/>
              <a:ext cx="25" cy="31"/>
            </a:xfrm>
            <a:custGeom>
              <a:avLst/>
              <a:gdLst>
                <a:gd name="T0" fmla="*/ 0 w 38"/>
                <a:gd name="T1" fmla="*/ 0 h 36"/>
                <a:gd name="T2" fmla="*/ 9 w 38"/>
                <a:gd name="T3" fmla="*/ 9 h 36"/>
                <a:gd name="T4" fmla="*/ 12 w 38"/>
                <a:gd name="T5" fmla="*/ 17 h 36"/>
                <a:gd name="T6" fmla="*/ 18 w 38"/>
                <a:gd name="T7" fmla="*/ 23 h 36"/>
                <a:gd name="T8" fmla="*/ 24 w 38"/>
                <a:gd name="T9" fmla="*/ 30 h 36"/>
                <a:gd name="T10" fmla="*/ 14 w 38"/>
                <a:gd name="T11" fmla="*/ 27 h 36"/>
                <a:gd name="T12" fmla="*/ 9 w 38"/>
                <a:gd name="T13" fmla="*/ 13 h 36"/>
                <a:gd name="T14" fmla="*/ 0 w 38"/>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 h="36">
                  <a:moveTo>
                    <a:pt x="0" y="0"/>
                  </a:moveTo>
                  <a:lnTo>
                    <a:pt x="13" y="11"/>
                  </a:lnTo>
                  <a:lnTo>
                    <a:pt x="18" y="20"/>
                  </a:lnTo>
                  <a:lnTo>
                    <a:pt x="28" y="27"/>
                  </a:lnTo>
                  <a:lnTo>
                    <a:pt x="37" y="35"/>
                  </a:lnTo>
                  <a:lnTo>
                    <a:pt x="22" y="31"/>
                  </a:lnTo>
                  <a:lnTo>
                    <a:pt x="13" y="15"/>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12" name="Freeform 93"/>
            <p:cNvSpPr>
              <a:spLocks/>
            </p:cNvSpPr>
            <p:nvPr/>
          </p:nvSpPr>
          <p:spPr bwMode="auto">
            <a:xfrm>
              <a:off x="802" y="1966"/>
              <a:ext cx="23" cy="46"/>
            </a:xfrm>
            <a:custGeom>
              <a:avLst/>
              <a:gdLst>
                <a:gd name="T0" fmla="*/ 0 w 37"/>
                <a:gd name="T1" fmla="*/ 0 h 53"/>
                <a:gd name="T2" fmla="*/ 8 w 37"/>
                <a:gd name="T3" fmla="*/ 14 h 53"/>
                <a:gd name="T4" fmla="*/ 11 w 37"/>
                <a:gd name="T5" fmla="*/ 23 h 53"/>
                <a:gd name="T6" fmla="*/ 17 w 37"/>
                <a:gd name="T7" fmla="*/ 35 h 53"/>
                <a:gd name="T8" fmla="*/ 22 w 37"/>
                <a:gd name="T9" fmla="*/ 45 h 53"/>
                <a:gd name="T10" fmla="*/ 14 w 37"/>
                <a:gd name="T11" fmla="*/ 35 h 53"/>
                <a:gd name="T12" fmla="*/ 8 w 37"/>
                <a:gd name="T13" fmla="*/ 23 h 53"/>
                <a:gd name="T14" fmla="*/ 2 w 37"/>
                <a:gd name="T15" fmla="*/ 10 h 53"/>
                <a:gd name="T16" fmla="*/ 0 w 37"/>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53">
                  <a:moveTo>
                    <a:pt x="0" y="0"/>
                  </a:moveTo>
                  <a:lnTo>
                    <a:pt x="13" y="16"/>
                  </a:lnTo>
                  <a:lnTo>
                    <a:pt x="18" y="27"/>
                  </a:lnTo>
                  <a:lnTo>
                    <a:pt x="27" y="40"/>
                  </a:lnTo>
                  <a:lnTo>
                    <a:pt x="36" y="52"/>
                  </a:lnTo>
                  <a:lnTo>
                    <a:pt x="23" y="40"/>
                  </a:lnTo>
                  <a:lnTo>
                    <a:pt x="13" y="27"/>
                  </a:lnTo>
                  <a:lnTo>
                    <a:pt x="4" y="12"/>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13" name="Freeform 94"/>
            <p:cNvSpPr>
              <a:spLocks/>
            </p:cNvSpPr>
            <p:nvPr/>
          </p:nvSpPr>
          <p:spPr bwMode="auto">
            <a:xfrm>
              <a:off x="766" y="1940"/>
              <a:ext cx="40" cy="57"/>
            </a:xfrm>
            <a:custGeom>
              <a:avLst/>
              <a:gdLst>
                <a:gd name="T0" fmla="*/ 0 w 63"/>
                <a:gd name="T1" fmla="*/ 0 h 66"/>
                <a:gd name="T2" fmla="*/ 6 w 63"/>
                <a:gd name="T3" fmla="*/ 15 h 66"/>
                <a:gd name="T4" fmla="*/ 16 w 63"/>
                <a:gd name="T5" fmla="*/ 34 h 66"/>
                <a:gd name="T6" fmla="*/ 30 w 63"/>
                <a:gd name="T7" fmla="*/ 48 h 66"/>
                <a:gd name="T8" fmla="*/ 39 w 63"/>
                <a:gd name="T9" fmla="*/ 56 h 66"/>
                <a:gd name="T10" fmla="*/ 30 w 63"/>
                <a:gd name="T11" fmla="*/ 41 h 66"/>
                <a:gd name="T12" fmla="*/ 16 w 63"/>
                <a:gd name="T13" fmla="*/ 26 h 66"/>
                <a:gd name="T14" fmla="*/ 10 w 63"/>
                <a:gd name="T15" fmla="*/ 15 h 66"/>
                <a:gd name="T16" fmla="*/ 0 w 63"/>
                <a:gd name="T17" fmla="*/ 0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3" h="66">
                  <a:moveTo>
                    <a:pt x="0" y="0"/>
                  </a:moveTo>
                  <a:lnTo>
                    <a:pt x="10" y="17"/>
                  </a:lnTo>
                  <a:lnTo>
                    <a:pt x="25" y="39"/>
                  </a:lnTo>
                  <a:lnTo>
                    <a:pt x="47" y="56"/>
                  </a:lnTo>
                  <a:lnTo>
                    <a:pt x="62" y="65"/>
                  </a:lnTo>
                  <a:lnTo>
                    <a:pt x="47" y="48"/>
                  </a:lnTo>
                  <a:lnTo>
                    <a:pt x="25" y="30"/>
                  </a:lnTo>
                  <a:lnTo>
                    <a:pt x="16" y="17"/>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14" name="Freeform 95"/>
            <p:cNvSpPr>
              <a:spLocks/>
            </p:cNvSpPr>
            <p:nvPr/>
          </p:nvSpPr>
          <p:spPr bwMode="auto">
            <a:xfrm>
              <a:off x="770" y="1927"/>
              <a:ext cx="28" cy="49"/>
            </a:xfrm>
            <a:custGeom>
              <a:avLst/>
              <a:gdLst>
                <a:gd name="T0" fmla="*/ 0 w 44"/>
                <a:gd name="T1" fmla="*/ 0 h 57"/>
                <a:gd name="T2" fmla="*/ 6 w 44"/>
                <a:gd name="T3" fmla="*/ 15 h 57"/>
                <a:gd name="T4" fmla="*/ 9 w 44"/>
                <a:gd name="T5" fmla="*/ 21 h 57"/>
                <a:gd name="T6" fmla="*/ 16 w 44"/>
                <a:gd name="T7" fmla="*/ 34 h 57"/>
                <a:gd name="T8" fmla="*/ 18 w 44"/>
                <a:gd name="T9" fmla="*/ 40 h 57"/>
                <a:gd name="T10" fmla="*/ 27 w 44"/>
                <a:gd name="T11" fmla="*/ 48 h 57"/>
                <a:gd name="T12" fmla="*/ 22 w 44"/>
                <a:gd name="T13" fmla="*/ 37 h 57"/>
                <a:gd name="T14" fmla="*/ 18 w 44"/>
                <a:gd name="T15" fmla="*/ 26 h 57"/>
                <a:gd name="T16" fmla="*/ 9 w 44"/>
                <a:gd name="T17" fmla="*/ 19 h 57"/>
                <a:gd name="T18" fmla="*/ 0 w 44"/>
                <a:gd name="T19" fmla="*/ 0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 h="57">
                  <a:moveTo>
                    <a:pt x="0" y="0"/>
                  </a:moveTo>
                  <a:lnTo>
                    <a:pt x="9" y="17"/>
                  </a:lnTo>
                  <a:lnTo>
                    <a:pt x="14" y="25"/>
                  </a:lnTo>
                  <a:lnTo>
                    <a:pt x="25" y="39"/>
                  </a:lnTo>
                  <a:lnTo>
                    <a:pt x="29" y="47"/>
                  </a:lnTo>
                  <a:lnTo>
                    <a:pt x="43" y="56"/>
                  </a:lnTo>
                  <a:lnTo>
                    <a:pt x="34" y="43"/>
                  </a:lnTo>
                  <a:lnTo>
                    <a:pt x="29" y="30"/>
                  </a:lnTo>
                  <a:lnTo>
                    <a:pt x="14" y="22"/>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15" name="Freeform 96"/>
            <p:cNvSpPr>
              <a:spLocks/>
            </p:cNvSpPr>
            <p:nvPr/>
          </p:nvSpPr>
          <p:spPr bwMode="auto">
            <a:xfrm>
              <a:off x="735" y="1877"/>
              <a:ext cx="24" cy="61"/>
            </a:xfrm>
            <a:custGeom>
              <a:avLst/>
              <a:gdLst>
                <a:gd name="T0" fmla="*/ 0 w 37"/>
                <a:gd name="T1" fmla="*/ 0 h 70"/>
                <a:gd name="T2" fmla="*/ 4 w 37"/>
                <a:gd name="T3" fmla="*/ 19 h 70"/>
                <a:gd name="T4" fmla="*/ 9 w 37"/>
                <a:gd name="T5" fmla="*/ 26 h 70"/>
                <a:gd name="T6" fmla="*/ 15 w 37"/>
                <a:gd name="T7" fmla="*/ 37 h 70"/>
                <a:gd name="T8" fmla="*/ 18 w 37"/>
                <a:gd name="T9" fmla="*/ 49 h 70"/>
                <a:gd name="T10" fmla="*/ 23 w 37"/>
                <a:gd name="T11" fmla="*/ 60 h 70"/>
                <a:gd name="T12" fmla="*/ 21 w 37"/>
                <a:gd name="T13" fmla="*/ 45 h 70"/>
                <a:gd name="T14" fmla="*/ 12 w 37"/>
                <a:gd name="T15" fmla="*/ 34 h 70"/>
                <a:gd name="T16" fmla="*/ 9 w 37"/>
                <a:gd name="T17" fmla="*/ 19 h 70"/>
                <a:gd name="T18" fmla="*/ 0 w 37"/>
                <a:gd name="T19" fmla="*/ 0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 h="70">
                  <a:moveTo>
                    <a:pt x="0" y="0"/>
                  </a:moveTo>
                  <a:lnTo>
                    <a:pt x="6" y="22"/>
                  </a:lnTo>
                  <a:lnTo>
                    <a:pt x="14" y="30"/>
                  </a:lnTo>
                  <a:lnTo>
                    <a:pt x="23" y="43"/>
                  </a:lnTo>
                  <a:lnTo>
                    <a:pt x="28" y="56"/>
                  </a:lnTo>
                  <a:lnTo>
                    <a:pt x="36" y="69"/>
                  </a:lnTo>
                  <a:lnTo>
                    <a:pt x="32" y="52"/>
                  </a:lnTo>
                  <a:lnTo>
                    <a:pt x="18" y="39"/>
                  </a:lnTo>
                  <a:lnTo>
                    <a:pt x="14" y="22"/>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16" name="Freeform 97"/>
            <p:cNvSpPr>
              <a:spLocks/>
            </p:cNvSpPr>
            <p:nvPr/>
          </p:nvSpPr>
          <p:spPr bwMode="auto">
            <a:xfrm>
              <a:off x="743" y="1877"/>
              <a:ext cx="19" cy="47"/>
            </a:xfrm>
            <a:custGeom>
              <a:avLst/>
              <a:gdLst>
                <a:gd name="T0" fmla="*/ 0 w 31"/>
                <a:gd name="T1" fmla="*/ 0 h 54"/>
                <a:gd name="T2" fmla="*/ 0 w 31"/>
                <a:gd name="T3" fmla="*/ 7 h 54"/>
                <a:gd name="T4" fmla="*/ 5 w 31"/>
                <a:gd name="T5" fmla="*/ 22 h 54"/>
                <a:gd name="T6" fmla="*/ 10 w 31"/>
                <a:gd name="T7" fmla="*/ 32 h 54"/>
                <a:gd name="T8" fmla="*/ 16 w 31"/>
                <a:gd name="T9" fmla="*/ 44 h 54"/>
                <a:gd name="T10" fmla="*/ 18 w 31"/>
                <a:gd name="T11" fmla="*/ 46 h 54"/>
                <a:gd name="T12" fmla="*/ 16 w 31"/>
                <a:gd name="T13" fmla="*/ 39 h 54"/>
                <a:gd name="T14" fmla="*/ 13 w 31"/>
                <a:gd name="T15" fmla="*/ 29 h 54"/>
                <a:gd name="T16" fmla="*/ 8 w 31"/>
                <a:gd name="T17" fmla="*/ 17 h 54"/>
                <a:gd name="T18" fmla="*/ 2 w 31"/>
                <a:gd name="T19" fmla="*/ 10 h 54"/>
                <a:gd name="T20" fmla="*/ 0 w 31"/>
                <a:gd name="T21" fmla="*/ 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 h="54">
                  <a:moveTo>
                    <a:pt x="0" y="0"/>
                  </a:moveTo>
                  <a:lnTo>
                    <a:pt x="0" y="8"/>
                  </a:lnTo>
                  <a:lnTo>
                    <a:pt x="8" y="25"/>
                  </a:lnTo>
                  <a:lnTo>
                    <a:pt x="17" y="37"/>
                  </a:lnTo>
                  <a:lnTo>
                    <a:pt x="26" y="50"/>
                  </a:lnTo>
                  <a:lnTo>
                    <a:pt x="30" y="53"/>
                  </a:lnTo>
                  <a:lnTo>
                    <a:pt x="26" y="45"/>
                  </a:lnTo>
                  <a:lnTo>
                    <a:pt x="22" y="33"/>
                  </a:lnTo>
                  <a:lnTo>
                    <a:pt x="13" y="20"/>
                  </a:lnTo>
                  <a:lnTo>
                    <a:pt x="4" y="12"/>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17" name="Freeform 98"/>
            <p:cNvSpPr>
              <a:spLocks/>
            </p:cNvSpPr>
            <p:nvPr/>
          </p:nvSpPr>
          <p:spPr bwMode="auto">
            <a:xfrm>
              <a:off x="895" y="1919"/>
              <a:ext cx="16" cy="27"/>
            </a:xfrm>
            <a:custGeom>
              <a:avLst/>
              <a:gdLst>
                <a:gd name="T0" fmla="*/ 0 w 25"/>
                <a:gd name="T1" fmla="*/ 0 h 31"/>
                <a:gd name="T2" fmla="*/ 5 w 25"/>
                <a:gd name="T3" fmla="*/ 0 h 31"/>
                <a:gd name="T4" fmla="*/ 5 w 25"/>
                <a:gd name="T5" fmla="*/ 10 h 31"/>
                <a:gd name="T6" fmla="*/ 10 w 25"/>
                <a:gd name="T7" fmla="*/ 17 h 31"/>
                <a:gd name="T8" fmla="*/ 15 w 25"/>
                <a:gd name="T9" fmla="*/ 26 h 31"/>
                <a:gd name="T10" fmla="*/ 8 w 25"/>
                <a:gd name="T11" fmla="*/ 17 h 31"/>
                <a:gd name="T12" fmla="*/ 3 w 25"/>
                <a:gd name="T13" fmla="*/ 10 h 31"/>
                <a:gd name="T14" fmla="*/ 0 w 25"/>
                <a:gd name="T15" fmla="*/ 0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 h="31">
                  <a:moveTo>
                    <a:pt x="0" y="0"/>
                  </a:moveTo>
                  <a:lnTo>
                    <a:pt x="8" y="0"/>
                  </a:lnTo>
                  <a:lnTo>
                    <a:pt x="8" y="11"/>
                  </a:lnTo>
                  <a:lnTo>
                    <a:pt x="16" y="19"/>
                  </a:lnTo>
                  <a:lnTo>
                    <a:pt x="24" y="30"/>
                  </a:lnTo>
                  <a:lnTo>
                    <a:pt x="12" y="19"/>
                  </a:lnTo>
                  <a:lnTo>
                    <a:pt x="4" y="11"/>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18" name="Freeform 99"/>
            <p:cNvSpPr>
              <a:spLocks/>
            </p:cNvSpPr>
            <p:nvPr/>
          </p:nvSpPr>
          <p:spPr bwMode="auto">
            <a:xfrm>
              <a:off x="907" y="1915"/>
              <a:ext cx="4" cy="23"/>
            </a:xfrm>
            <a:custGeom>
              <a:avLst/>
              <a:gdLst>
                <a:gd name="T0" fmla="*/ 1 w 7"/>
                <a:gd name="T1" fmla="*/ 0 h 27"/>
                <a:gd name="T2" fmla="*/ 0 w 7"/>
                <a:gd name="T3" fmla="*/ 3 h 27"/>
                <a:gd name="T4" fmla="*/ 0 w 7"/>
                <a:gd name="T5" fmla="*/ 10 h 27"/>
                <a:gd name="T6" fmla="*/ 1 w 7"/>
                <a:gd name="T7" fmla="*/ 15 h 27"/>
                <a:gd name="T8" fmla="*/ 3 w 7"/>
                <a:gd name="T9" fmla="*/ 22 h 27"/>
                <a:gd name="T10" fmla="*/ 2 w 7"/>
                <a:gd name="T11" fmla="*/ 12 h 27"/>
                <a:gd name="T12" fmla="*/ 1 w 7"/>
                <a:gd name="T13" fmla="*/ 0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27">
                  <a:moveTo>
                    <a:pt x="2" y="0"/>
                  </a:moveTo>
                  <a:lnTo>
                    <a:pt x="0" y="4"/>
                  </a:lnTo>
                  <a:lnTo>
                    <a:pt x="0" y="12"/>
                  </a:lnTo>
                  <a:lnTo>
                    <a:pt x="2" y="18"/>
                  </a:lnTo>
                  <a:lnTo>
                    <a:pt x="6" y="26"/>
                  </a:lnTo>
                  <a:lnTo>
                    <a:pt x="4" y="14"/>
                  </a:lnTo>
                  <a:lnTo>
                    <a:pt x="2"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19" name="Freeform 100"/>
            <p:cNvSpPr>
              <a:spLocks/>
            </p:cNvSpPr>
            <p:nvPr/>
          </p:nvSpPr>
          <p:spPr bwMode="auto">
            <a:xfrm>
              <a:off x="882" y="1910"/>
              <a:ext cx="29" cy="48"/>
            </a:xfrm>
            <a:custGeom>
              <a:avLst/>
              <a:gdLst>
                <a:gd name="T0" fmla="*/ 10 w 45"/>
                <a:gd name="T1" fmla="*/ 3 h 55"/>
                <a:gd name="T2" fmla="*/ 0 w 45"/>
                <a:gd name="T3" fmla="*/ 0 h 55"/>
                <a:gd name="T4" fmla="*/ 0 w 45"/>
                <a:gd name="T5" fmla="*/ 11 h 55"/>
                <a:gd name="T6" fmla="*/ 6 w 45"/>
                <a:gd name="T7" fmla="*/ 22 h 55"/>
                <a:gd name="T8" fmla="*/ 13 w 45"/>
                <a:gd name="T9" fmla="*/ 33 h 55"/>
                <a:gd name="T10" fmla="*/ 22 w 45"/>
                <a:gd name="T11" fmla="*/ 40 h 55"/>
                <a:gd name="T12" fmla="*/ 28 w 45"/>
                <a:gd name="T13" fmla="*/ 47 h 55"/>
                <a:gd name="T14" fmla="*/ 19 w 45"/>
                <a:gd name="T15" fmla="*/ 36 h 55"/>
                <a:gd name="T16" fmla="*/ 13 w 45"/>
                <a:gd name="T17" fmla="*/ 30 h 55"/>
                <a:gd name="T18" fmla="*/ 10 w 45"/>
                <a:gd name="T19" fmla="*/ 17 h 55"/>
                <a:gd name="T20" fmla="*/ 10 w 45"/>
                <a:gd name="T21" fmla="*/ 3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55">
                  <a:moveTo>
                    <a:pt x="15" y="4"/>
                  </a:moveTo>
                  <a:lnTo>
                    <a:pt x="0" y="0"/>
                  </a:lnTo>
                  <a:lnTo>
                    <a:pt x="0" y="13"/>
                  </a:lnTo>
                  <a:lnTo>
                    <a:pt x="10" y="25"/>
                  </a:lnTo>
                  <a:lnTo>
                    <a:pt x="20" y="38"/>
                  </a:lnTo>
                  <a:lnTo>
                    <a:pt x="34" y="46"/>
                  </a:lnTo>
                  <a:lnTo>
                    <a:pt x="44" y="54"/>
                  </a:lnTo>
                  <a:lnTo>
                    <a:pt x="30" y="41"/>
                  </a:lnTo>
                  <a:lnTo>
                    <a:pt x="20" y="34"/>
                  </a:lnTo>
                  <a:lnTo>
                    <a:pt x="15" y="20"/>
                  </a:lnTo>
                  <a:lnTo>
                    <a:pt x="15" y="4"/>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20" name="Freeform 101"/>
            <p:cNvSpPr>
              <a:spLocks/>
            </p:cNvSpPr>
            <p:nvPr/>
          </p:nvSpPr>
          <p:spPr bwMode="auto">
            <a:xfrm>
              <a:off x="910" y="1888"/>
              <a:ext cx="5" cy="41"/>
            </a:xfrm>
            <a:custGeom>
              <a:avLst/>
              <a:gdLst>
                <a:gd name="T0" fmla="*/ 4 w 8"/>
                <a:gd name="T1" fmla="*/ 0 h 47"/>
                <a:gd name="T2" fmla="*/ 4 w 8"/>
                <a:gd name="T3" fmla="*/ 14 h 47"/>
                <a:gd name="T4" fmla="*/ 4 w 8"/>
                <a:gd name="T5" fmla="*/ 22 h 47"/>
                <a:gd name="T6" fmla="*/ 0 w 8"/>
                <a:gd name="T7" fmla="*/ 33 h 47"/>
                <a:gd name="T8" fmla="*/ 0 w 8"/>
                <a:gd name="T9" fmla="*/ 40 h 47"/>
                <a:gd name="T10" fmla="*/ 4 w 8"/>
                <a:gd name="T11" fmla="*/ 22 h 47"/>
                <a:gd name="T12" fmla="*/ 4 w 8"/>
                <a:gd name="T13" fmla="*/ 11 h 47"/>
                <a:gd name="T14" fmla="*/ 4 w 8"/>
                <a:gd name="T15" fmla="*/ 0 h 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 h="47">
                  <a:moveTo>
                    <a:pt x="7" y="0"/>
                  </a:moveTo>
                  <a:lnTo>
                    <a:pt x="7" y="16"/>
                  </a:lnTo>
                  <a:lnTo>
                    <a:pt x="7" y="25"/>
                  </a:lnTo>
                  <a:lnTo>
                    <a:pt x="0" y="38"/>
                  </a:lnTo>
                  <a:lnTo>
                    <a:pt x="0" y="46"/>
                  </a:lnTo>
                  <a:lnTo>
                    <a:pt x="7" y="25"/>
                  </a:lnTo>
                  <a:lnTo>
                    <a:pt x="7" y="13"/>
                  </a:lnTo>
                  <a:lnTo>
                    <a:pt x="7"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21" name="Freeform 102"/>
            <p:cNvSpPr>
              <a:spLocks/>
            </p:cNvSpPr>
            <p:nvPr/>
          </p:nvSpPr>
          <p:spPr bwMode="auto">
            <a:xfrm>
              <a:off x="915" y="1877"/>
              <a:ext cx="4" cy="52"/>
            </a:xfrm>
            <a:custGeom>
              <a:avLst/>
              <a:gdLst>
                <a:gd name="T0" fmla="*/ 0 w 6"/>
                <a:gd name="T1" fmla="*/ 0 h 59"/>
                <a:gd name="T2" fmla="*/ 1 w 6"/>
                <a:gd name="T3" fmla="*/ 15 h 59"/>
                <a:gd name="T4" fmla="*/ 2 w 6"/>
                <a:gd name="T5" fmla="*/ 29 h 59"/>
                <a:gd name="T6" fmla="*/ 2 w 6"/>
                <a:gd name="T7" fmla="*/ 48 h 59"/>
                <a:gd name="T8" fmla="*/ 1 w 6"/>
                <a:gd name="T9" fmla="*/ 51 h 59"/>
                <a:gd name="T10" fmla="*/ 3 w 6"/>
                <a:gd name="T11" fmla="*/ 41 h 59"/>
                <a:gd name="T12" fmla="*/ 3 w 6"/>
                <a:gd name="T13" fmla="*/ 26 h 59"/>
                <a:gd name="T14" fmla="*/ 2 w 6"/>
                <a:gd name="T15" fmla="*/ 15 h 59"/>
                <a:gd name="T16" fmla="*/ 0 w 6"/>
                <a:gd name="T17" fmla="*/ 0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59">
                  <a:moveTo>
                    <a:pt x="0" y="0"/>
                  </a:moveTo>
                  <a:lnTo>
                    <a:pt x="2" y="17"/>
                  </a:lnTo>
                  <a:lnTo>
                    <a:pt x="3" y="33"/>
                  </a:lnTo>
                  <a:lnTo>
                    <a:pt x="3" y="54"/>
                  </a:lnTo>
                  <a:lnTo>
                    <a:pt x="2" y="58"/>
                  </a:lnTo>
                  <a:lnTo>
                    <a:pt x="5" y="46"/>
                  </a:lnTo>
                  <a:lnTo>
                    <a:pt x="5" y="29"/>
                  </a:lnTo>
                  <a:lnTo>
                    <a:pt x="3" y="17"/>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22" name="Freeform 103"/>
            <p:cNvSpPr>
              <a:spLocks/>
            </p:cNvSpPr>
            <p:nvPr/>
          </p:nvSpPr>
          <p:spPr bwMode="auto">
            <a:xfrm>
              <a:off x="864" y="1902"/>
              <a:ext cx="24" cy="47"/>
            </a:xfrm>
            <a:custGeom>
              <a:avLst/>
              <a:gdLst>
                <a:gd name="T0" fmla="*/ 23 w 38"/>
                <a:gd name="T1" fmla="*/ 46 h 54"/>
                <a:gd name="T2" fmla="*/ 15 w 38"/>
                <a:gd name="T3" fmla="*/ 32 h 54"/>
                <a:gd name="T4" fmla="*/ 9 w 38"/>
                <a:gd name="T5" fmla="*/ 17 h 54"/>
                <a:gd name="T6" fmla="*/ 9 w 38"/>
                <a:gd name="T7" fmla="*/ 10 h 54"/>
                <a:gd name="T8" fmla="*/ 6 w 38"/>
                <a:gd name="T9" fmla="*/ 3 h 54"/>
                <a:gd name="T10" fmla="*/ 0 w 38"/>
                <a:gd name="T11" fmla="*/ 0 h 54"/>
                <a:gd name="T12" fmla="*/ 3 w 38"/>
                <a:gd name="T13" fmla="*/ 7 h 54"/>
                <a:gd name="T14" fmla="*/ 3 w 38"/>
                <a:gd name="T15" fmla="*/ 17 h 54"/>
                <a:gd name="T16" fmla="*/ 6 w 38"/>
                <a:gd name="T17" fmla="*/ 29 h 54"/>
                <a:gd name="T18" fmla="*/ 11 w 38"/>
                <a:gd name="T19" fmla="*/ 36 h 54"/>
                <a:gd name="T20" fmla="*/ 23 w 38"/>
                <a:gd name="T21" fmla="*/ 46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54">
                  <a:moveTo>
                    <a:pt x="37" y="53"/>
                  </a:moveTo>
                  <a:lnTo>
                    <a:pt x="23" y="37"/>
                  </a:lnTo>
                  <a:lnTo>
                    <a:pt x="14" y="20"/>
                  </a:lnTo>
                  <a:lnTo>
                    <a:pt x="14" y="12"/>
                  </a:lnTo>
                  <a:lnTo>
                    <a:pt x="9" y="3"/>
                  </a:lnTo>
                  <a:lnTo>
                    <a:pt x="0" y="0"/>
                  </a:lnTo>
                  <a:lnTo>
                    <a:pt x="4" y="8"/>
                  </a:lnTo>
                  <a:lnTo>
                    <a:pt x="4" y="20"/>
                  </a:lnTo>
                  <a:lnTo>
                    <a:pt x="9" y="33"/>
                  </a:lnTo>
                  <a:lnTo>
                    <a:pt x="18" y="41"/>
                  </a:lnTo>
                  <a:lnTo>
                    <a:pt x="37" y="53"/>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23" name="Freeform 104"/>
            <p:cNvSpPr>
              <a:spLocks/>
            </p:cNvSpPr>
            <p:nvPr/>
          </p:nvSpPr>
          <p:spPr bwMode="auto">
            <a:xfrm>
              <a:off x="840" y="1884"/>
              <a:ext cx="44" cy="71"/>
            </a:xfrm>
            <a:custGeom>
              <a:avLst/>
              <a:gdLst>
                <a:gd name="T0" fmla="*/ 0 w 69"/>
                <a:gd name="T1" fmla="*/ 0 h 81"/>
                <a:gd name="T2" fmla="*/ 10 w 69"/>
                <a:gd name="T3" fmla="*/ 11 h 81"/>
                <a:gd name="T4" fmla="*/ 13 w 69"/>
                <a:gd name="T5" fmla="*/ 27 h 81"/>
                <a:gd name="T6" fmla="*/ 17 w 69"/>
                <a:gd name="T7" fmla="*/ 46 h 81"/>
                <a:gd name="T8" fmla="*/ 26 w 69"/>
                <a:gd name="T9" fmla="*/ 54 h 81"/>
                <a:gd name="T10" fmla="*/ 33 w 69"/>
                <a:gd name="T11" fmla="*/ 67 h 81"/>
                <a:gd name="T12" fmla="*/ 43 w 69"/>
                <a:gd name="T13" fmla="*/ 70 h 81"/>
                <a:gd name="T14" fmla="*/ 29 w 69"/>
                <a:gd name="T15" fmla="*/ 67 h 81"/>
                <a:gd name="T16" fmla="*/ 17 w 69"/>
                <a:gd name="T17" fmla="*/ 51 h 81"/>
                <a:gd name="T18" fmla="*/ 13 w 69"/>
                <a:gd name="T19" fmla="*/ 43 h 81"/>
                <a:gd name="T20" fmla="*/ 13 w 69"/>
                <a:gd name="T21" fmla="*/ 27 h 81"/>
                <a:gd name="T22" fmla="*/ 3 w 69"/>
                <a:gd name="T23" fmla="*/ 16 h 81"/>
                <a:gd name="T24" fmla="*/ 0 w 69"/>
                <a:gd name="T25" fmla="*/ 0 h 8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 h="81">
                  <a:moveTo>
                    <a:pt x="0" y="0"/>
                  </a:moveTo>
                  <a:lnTo>
                    <a:pt x="16" y="13"/>
                  </a:lnTo>
                  <a:lnTo>
                    <a:pt x="21" y="31"/>
                  </a:lnTo>
                  <a:lnTo>
                    <a:pt x="26" y="53"/>
                  </a:lnTo>
                  <a:lnTo>
                    <a:pt x="41" y="62"/>
                  </a:lnTo>
                  <a:lnTo>
                    <a:pt x="51" y="76"/>
                  </a:lnTo>
                  <a:lnTo>
                    <a:pt x="68" y="80"/>
                  </a:lnTo>
                  <a:lnTo>
                    <a:pt x="46" y="76"/>
                  </a:lnTo>
                  <a:lnTo>
                    <a:pt x="26" y="58"/>
                  </a:lnTo>
                  <a:lnTo>
                    <a:pt x="21" y="49"/>
                  </a:lnTo>
                  <a:lnTo>
                    <a:pt x="21" y="31"/>
                  </a:lnTo>
                  <a:lnTo>
                    <a:pt x="5" y="18"/>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24" name="Freeform 105"/>
            <p:cNvSpPr>
              <a:spLocks/>
            </p:cNvSpPr>
            <p:nvPr/>
          </p:nvSpPr>
          <p:spPr bwMode="auto">
            <a:xfrm>
              <a:off x="828" y="1881"/>
              <a:ext cx="17" cy="48"/>
            </a:xfrm>
            <a:custGeom>
              <a:avLst/>
              <a:gdLst>
                <a:gd name="T0" fmla="*/ 0 w 26"/>
                <a:gd name="T1" fmla="*/ 0 h 55"/>
                <a:gd name="T2" fmla="*/ 3 w 26"/>
                <a:gd name="T3" fmla="*/ 18 h 55"/>
                <a:gd name="T4" fmla="*/ 11 w 26"/>
                <a:gd name="T5" fmla="*/ 33 h 55"/>
                <a:gd name="T6" fmla="*/ 16 w 26"/>
                <a:gd name="T7" fmla="*/ 47 h 55"/>
                <a:gd name="T8" fmla="*/ 14 w 26"/>
                <a:gd name="T9" fmla="*/ 29 h 55"/>
                <a:gd name="T10" fmla="*/ 3 w 26"/>
                <a:gd name="T11" fmla="*/ 14 h 55"/>
                <a:gd name="T12" fmla="*/ 0 w 26"/>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55">
                  <a:moveTo>
                    <a:pt x="0" y="0"/>
                  </a:moveTo>
                  <a:lnTo>
                    <a:pt x="4" y="21"/>
                  </a:lnTo>
                  <a:lnTo>
                    <a:pt x="17" y="38"/>
                  </a:lnTo>
                  <a:lnTo>
                    <a:pt x="25" y="54"/>
                  </a:lnTo>
                  <a:lnTo>
                    <a:pt x="21" y="33"/>
                  </a:lnTo>
                  <a:lnTo>
                    <a:pt x="4" y="16"/>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25" name="Freeform 106"/>
            <p:cNvSpPr>
              <a:spLocks/>
            </p:cNvSpPr>
            <p:nvPr/>
          </p:nvSpPr>
          <p:spPr bwMode="auto">
            <a:xfrm>
              <a:off x="805" y="1884"/>
              <a:ext cx="62" cy="79"/>
            </a:xfrm>
            <a:custGeom>
              <a:avLst/>
              <a:gdLst>
                <a:gd name="T0" fmla="*/ 0 w 97"/>
                <a:gd name="T1" fmla="*/ 0 h 91"/>
                <a:gd name="T2" fmla="*/ 13 w 97"/>
                <a:gd name="T3" fmla="*/ 16 h 91"/>
                <a:gd name="T4" fmla="*/ 24 w 97"/>
                <a:gd name="T5" fmla="*/ 31 h 91"/>
                <a:gd name="T6" fmla="*/ 31 w 97"/>
                <a:gd name="T7" fmla="*/ 40 h 91"/>
                <a:gd name="T8" fmla="*/ 42 w 97"/>
                <a:gd name="T9" fmla="*/ 50 h 91"/>
                <a:gd name="T10" fmla="*/ 48 w 97"/>
                <a:gd name="T11" fmla="*/ 63 h 91"/>
                <a:gd name="T12" fmla="*/ 61 w 97"/>
                <a:gd name="T13" fmla="*/ 78 h 91"/>
                <a:gd name="T14" fmla="*/ 55 w 97"/>
                <a:gd name="T15" fmla="*/ 63 h 91"/>
                <a:gd name="T16" fmla="*/ 38 w 97"/>
                <a:gd name="T17" fmla="*/ 50 h 91"/>
                <a:gd name="T18" fmla="*/ 24 w 97"/>
                <a:gd name="T19" fmla="*/ 36 h 91"/>
                <a:gd name="T20" fmla="*/ 13 w 97"/>
                <a:gd name="T21" fmla="*/ 23 h 91"/>
                <a:gd name="T22" fmla="*/ 0 w 97"/>
                <a:gd name="T23" fmla="*/ 0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7" h="91">
                  <a:moveTo>
                    <a:pt x="0" y="0"/>
                  </a:moveTo>
                  <a:lnTo>
                    <a:pt x="21" y="18"/>
                  </a:lnTo>
                  <a:lnTo>
                    <a:pt x="37" y="36"/>
                  </a:lnTo>
                  <a:lnTo>
                    <a:pt x="49" y="46"/>
                  </a:lnTo>
                  <a:lnTo>
                    <a:pt x="65" y="58"/>
                  </a:lnTo>
                  <a:lnTo>
                    <a:pt x="75" y="72"/>
                  </a:lnTo>
                  <a:lnTo>
                    <a:pt x="96" y="90"/>
                  </a:lnTo>
                  <a:lnTo>
                    <a:pt x="86" y="72"/>
                  </a:lnTo>
                  <a:lnTo>
                    <a:pt x="59" y="58"/>
                  </a:lnTo>
                  <a:lnTo>
                    <a:pt x="37" y="41"/>
                  </a:lnTo>
                  <a:lnTo>
                    <a:pt x="21" y="27"/>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26" name="Freeform 107"/>
            <p:cNvSpPr>
              <a:spLocks/>
            </p:cNvSpPr>
            <p:nvPr/>
          </p:nvSpPr>
          <p:spPr bwMode="auto">
            <a:xfrm>
              <a:off x="1028" y="1884"/>
              <a:ext cx="0" cy="121"/>
            </a:xfrm>
            <a:custGeom>
              <a:avLst/>
              <a:gdLst>
                <a:gd name="T0" fmla="*/ 0 w 1"/>
                <a:gd name="T1" fmla="*/ 0 h 139"/>
                <a:gd name="T2" fmla="*/ 0 w 1"/>
                <a:gd name="T3" fmla="*/ 20 h 139"/>
                <a:gd name="T4" fmla="*/ 0 w 1"/>
                <a:gd name="T5" fmla="*/ 40 h 139"/>
                <a:gd name="T6" fmla="*/ 0 w 1"/>
                <a:gd name="T7" fmla="*/ 57 h 139"/>
                <a:gd name="T8" fmla="*/ 0 w 1"/>
                <a:gd name="T9" fmla="*/ 68 h 139"/>
                <a:gd name="T10" fmla="*/ 0 w 1"/>
                <a:gd name="T11" fmla="*/ 84 h 139"/>
                <a:gd name="T12" fmla="*/ 0 w 1"/>
                <a:gd name="T13" fmla="*/ 97 h 139"/>
                <a:gd name="T14" fmla="*/ 0 w 1"/>
                <a:gd name="T15" fmla="*/ 104 h 139"/>
                <a:gd name="T16" fmla="*/ 0 w 1"/>
                <a:gd name="T17" fmla="*/ 111 h 139"/>
                <a:gd name="T18" fmla="*/ 0 w 1"/>
                <a:gd name="T19" fmla="*/ 120 h 139"/>
                <a:gd name="T20" fmla="*/ 0 w 1"/>
                <a:gd name="T21" fmla="*/ 108 h 139"/>
                <a:gd name="T22" fmla="*/ 0 w 1"/>
                <a:gd name="T23" fmla="*/ 97 h 139"/>
                <a:gd name="T24" fmla="*/ 0 w 1"/>
                <a:gd name="T25" fmla="*/ 76 h 139"/>
                <a:gd name="T26" fmla="*/ 0 w 1"/>
                <a:gd name="T27" fmla="*/ 61 h 139"/>
                <a:gd name="T28" fmla="*/ 0 w 1"/>
                <a:gd name="T29" fmla="*/ 40 h 139"/>
                <a:gd name="T30" fmla="*/ 0 w 1"/>
                <a:gd name="T31" fmla="*/ 24 h 139"/>
                <a:gd name="T32" fmla="*/ 0 w 1"/>
                <a:gd name="T33" fmla="*/ 0 h 1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 h="139">
                  <a:moveTo>
                    <a:pt x="0" y="0"/>
                  </a:moveTo>
                  <a:lnTo>
                    <a:pt x="0" y="23"/>
                  </a:lnTo>
                  <a:lnTo>
                    <a:pt x="0" y="46"/>
                  </a:lnTo>
                  <a:lnTo>
                    <a:pt x="0" y="65"/>
                  </a:lnTo>
                  <a:lnTo>
                    <a:pt x="0" y="78"/>
                  </a:lnTo>
                  <a:lnTo>
                    <a:pt x="0" y="96"/>
                  </a:lnTo>
                  <a:lnTo>
                    <a:pt x="0" y="111"/>
                  </a:lnTo>
                  <a:lnTo>
                    <a:pt x="0" y="119"/>
                  </a:lnTo>
                  <a:lnTo>
                    <a:pt x="0" y="128"/>
                  </a:lnTo>
                  <a:lnTo>
                    <a:pt x="0" y="138"/>
                  </a:lnTo>
                  <a:lnTo>
                    <a:pt x="0" y="124"/>
                  </a:lnTo>
                  <a:lnTo>
                    <a:pt x="0" y="111"/>
                  </a:lnTo>
                  <a:lnTo>
                    <a:pt x="0" y="87"/>
                  </a:lnTo>
                  <a:lnTo>
                    <a:pt x="0" y="70"/>
                  </a:lnTo>
                  <a:lnTo>
                    <a:pt x="0" y="46"/>
                  </a:lnTo>
                  <a:lnTo>
                    <a:pt x="0" y="27"/>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27" name="Freeform 108"/>
            <p:cNvSpPr>
              <a:spLocks/>
            </p:cNvSpPr>
            <p:nvPr/>
          </p:nvSpPr>
          <p:spPr bwMode="auto">
            <a:xfrm>
              <a:off x="1124" y="1935"/>
              <a:ext cx="71" cy="133"/>
            </a:xfrm>
            <a:custGeom>
              <a:avLst/>
              <a:gdLst>
                <a:gd name="T0" fmla="*/ 0 w 111"/>
                <a:gd name="T1" fmla="*/ 0 h 153"/>
                <a:gd name="T2" fmla="*/ 0 w 111"/>
                <a:gd name="T3" fmla="*/ 16 h 153"/>
                <a:gd name="T4" fmla="*/ 0 w 111"/>
                <a:gd name="T5" fmla="*/ 36 h 153"/>
                <a:gd name="T6" fmla="*/ 0 w 111"/>
                <a:gd name="T7" fmla="*/ 48 h 153"/>
                <a:gd name="T8" fmla="*/ 4 w 111"/>
                <a:gd name="T9" fmla="*/ 52 h 153"/>
                <a:gd name="T10" fmla="*/ 10 w 111"/>
                <a:gd name="T11" fmla="*/ 64 h 153"/>
                <a:gd name="T12" fmla="*/ 18 w 111"/>
                <a:gd name="T13" fmla="*/ 76 h 153"/>
                <a:gd name="T14" fmla="*/ 22 w 111"/>
                <a:gd name="T15" fmla="*/ 89 h 153"/>
                <a:gd name="T16" fmla="*/ 22 w 111"/>
                <a:gd name="T17" fmla="*/ 96 h 153"/>
                <a:gd name="T18" fmla="*/ 25 w 111"/>
                <a:gd name="T19" fmla="*/ 112 h 153"/>
                <a:gd name="T20" fmla="*/ 28 w 111"/>
                <a:gd name="T21" fmla="*/ 120 h 153"/>
                <a:gd name="T22" fmla="*/ 32 w 111"/>
                <a:gd name="T23" fmla="*/ 128 h 153"/>
                <a:gd name="T24" fmla="*/ 45 w 111"/>
                <a:gd name="T25" fmla="*/ 132 h 153"/>
                <a:gd name="T26" fmla="*/ 56 w 111"/>
                <a:gd name="T27" fmla="*/ 128 h 153"/>
                <a:gd name="T28" fmla="*/ 70 w 111"/>
                <a:gd name="T29" fmla="*/ 120 h 153"/>
                <a:gd name="T30" fmla="*/ 70 w 111"/>
                <a:gd name="T31" fmla="*/ 108 h 153"/>
                <a:gd name="T32" fmla="*/ 63 w 111"/>
                <a:gd name="T33" fmla="*/ 120 h 153"/>
                <a:gd name="T34" fmla="*/ 52 w 111"/>
                <a:gd name="T35" fmla="*/ 128 h 153"/>
                <a:gd name="T36" fmla="*/ 42 w 111"/>
                <a:gd name="T37" fmla="*/ 128 h 153"/>
                <a:gd name="T38" fmla="*/ 35 w 111"/>
                <a:gd name="T39" fmla="*/ 123 h 153"/>
                <a:gd name="T40" fmla="*/ 25 w 111"/>
                <a:gd name="T41" fmla="*/ 108 h 153"/>
                <a:gd name="T42" fmla="*/ 25 w 111"/>
                <a:gd name="T43" fmla="*/ 92 h 153"/>
                <a:gd name="T44" fmla="*/ 22 w 111"/>
                <a:gd name="T45" fmla="*/ 76 h 153"/>
                <a:gd name="T46" fmla="*/ 18 w 111"/>
                <a:gd name="T47" fmla="*/ 64 h 153"/>
                <a:gd name="T48" fmla="*/ 10 w 111"/>
                <a:gd name="T49" fmla="*/ 56 h 153"/>
                <a:gd name="T50" fmla="*/ 4 w 111"/>
                <a:gd name="T51" fmla="*/ 43 h 153"/>
                <a:gd name="T52" fmla="*/ 4 w 111"/>
                <a:gd name="T53" fmla="*/ 36 h 153"/>
                <a:gd name="T54" fmla="*/ 0 w 111"/>
                <a:gd name="T55" fmla="*/ 0 h 1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11" h="153">
                  <a:moveTo>
                    <a:pt x="0" y="0"/>
                  </a:moveTo>
                  <a:lnTo>
                    <a:pt x="0" y="18"/>
                  </a:lnTo>
                  <a:lnTo>
                    <a:pt x="0" y="41"/>
                  </a:lnTo>
                  <a:lnTo>
                    <a:pt x="0" y="55"/>
                  </a:lnTo>
                  <a:lnTo>
                    <a:pt x="6" y="60"/>
                  </a:lnTo>
                  <a:lnTo>
                    <a:pt x="16" y="74"/>
                  </a:lnTo>
                  <a:lnTo>
                    <a:pt x="28" y="87"/>
                  </a:lnTo>
                  <a:lnTo>
                    <a:pt x="34" y="102"/>
                  </a:lnTo>
                  <a:lnTo>
                    <a:pt x="34" y="111"/>
                  </a:lnTo>
                  <a:lnTo>
                    <a:pt x="39" y="129"/>
                  </a:lnTo>
                  <a:lnTo>
                    <a:pt x="44" y="138"/>
                  </a:lnTo>
                  <a:lnTo>
                    <a:pt x="50" y="147"/>
                  </a:lnTo>
                  <a:lnTo>
                    <a:pt x="71" y="152"/>
                  </a:lnTo>
                  <a:lnTo>
                    <a:pt x="87" y="147"/>
                  </a:lnTo>
                  <a:lnTo>
                    <a:pt x="110" y="138"/>
                  </a:lnTo>
                  <a:lnTo>
                    <a:pt x="110" y="124"/>
                  </a:lnTo>
                  <a:lnTo>
                    <a:pt x="99" y="138"/>
                  </a:lnTo>
                  <a:lnTo>
                    <a:pt x="82" y="147"/>
                  </a:lnTo>
                  <a:lnTo>
                    <a:pt x="66" y="147"/>
                  </a:lnTo>
                  <a:lnTo>
                    <a:pt x="55" y="142"/>
                  </a:lnTo>
                  <a:lnTo>
                    <a:pt x="39" y="124"/>
                  </a:lnTo>
                  <a:lnTo>
                    <a:pt x="39" y="106"/>
                  </a:lnTo>
                  <a:lnTo>
                    <a:pt x="34" y="87"/>
                  </a:lnTo>
                  <a:lnTo>
                    <a:pt x="28" y="74"/>
                  </a:lnTo>
                  <a:lnTo>
                    <a:pt x="16" y="64"/>
                  </a:lnTo>
                  <a:lnTo>
                    <a:pt x="6" y="50"/>
                  </a:lnTo>
                  <a:lnTo>
                    <a:pt x="6" y="41"/>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28" name="Freeform 109"/>
            <p:cNvSpPr>
              <a:spLocks/>
            </p:cNvSpPr>
            <p:nvPr/>
          </p:nvSpPr>
          <p:spPr bwMode="auto">
            <a:xfrm>
              <a:off x="1156" y="2037"/>
              <a:ext cx="32" cy="14"/>
            </a:xfrm>
            <a:custGeom>
              <a:avLst/>
              <a:gdLst>
                <a:gd name="T0" fmla="*/ 0 w 49"/>
                <a:gd name="T1" fmla="*/ 3 h 16"/>
                <a:gd name="T2" fmla="*/ 3 w 49"/>
                <a:gd name="T3" fmla="*/ 11 h 16"/>
                <a:gd name="T4" fmla="*/ 12 w 49"/>
                <a:gd name="T5" fmla="*/ 13 h 16"/>
                <a:gd name="T6" fmla="*/ 21 w 49"/>
                <a:gd name="T7" fmla="*/ 11 h 16"/>
                <a:gd name="T8" fmla="*/ 24 w 49"/>
                <a:gd name="T9" fmla="*/ 8 h 16"/>
                <a:gd name="T10" fmla="*/ 31 w 49"/>
                <a:gd name="T11" fmla="*/ 0 h 16"/>
                <a:gd name="T12" fmla="*/ 21 w 49"/>
                <a:gd name="T13" fmla="*/ 8 h 16"/>
                <a:gd name="T14" fmla="*/ 12 w 49"/>
                <a:gd name="T15" fmla="*/ 8 h 16"/>
                <a:gd name="T16" fmla="*/ 0 w 49"/>
                <a:gd name="T17" fmla="*/ 3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 h="16">
                  <a:moveTo>
                    <a:pt x="0" y="3"/>
                  </a:moveTo>
                  <a:lnTo>
                    <a:pt x="5" y="12"/>
                  </a:lnTo>
                  <a:lnTo>
                    <a:pt x="19" y="15"/>
                  </a:lnTo>
                  <a:lnTo>
                    <a:pt x="32" y="12"/>
                  </a:lnTo>
                  <a:lnTo>
                    <a:pt x="37" y="9"/>
                  </a:lnTo>
                  <a:lnTo>
                    <a:pt x="48" y="0"/>
                  </a:lnTo>
                  <a:lnTo>
                    <a:pt x="32" y="9"/>
                  </a:lnTo>
                  <a:lnTo>
                    <a:pt x="19" y="9"/>
                  </a:lnTo>
                  <a:lnTo>
                    <a:pt x="0" y="3"/>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29" name="Freeform 110"/>
            <p:cNvSpPr>
              <a:spLocks/>
            </p:cNvSpPr>
            <p:nvPr/>
          </p:nvSpPr>
          <p:spPr bwMode="auto">
            <a:xfrm>
              <a:off x="1156" y="2022"/>
              <a:ext cx="21" cy="9"/>
            </a:xfrm>
            <a:custGeom>
              <a:avLst/>
              <a:gdLst>
                <a:gd name="T0" fmla="*/ 0 w 32"/>
                <a:gd name="T1" fmla="*/ 0 h 10"/>
                <a:gd name="T2" fmla="*/ 3 w 32"/>
                <a:gd name="T3" fmla="*/ 5 h 10"/>
                <a:gd name="T4" fmla="*/ 14 w 32"/>
                <a:gd name="T5" fmla="*/ 8 h 10"/>
                <a:gd name="T6" fmla="*/ 20 w 32"/>
                <a:gd name="T7" fmla="*/ 3 h 10"/>
                <a:gd name="T8" fmla="*/ 9 w 32"/>
                <a:gd name="T9" fmla="*/ 5 h 10"/>
                <a:gd name="T10" fmla="*/ 0 w 32"/>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10">
                  <a:moveTo>
                    <a:pt x="0" y="0"/>
                  </a:moveTo>
                  <a:lnTo>
                    <a:pt x="4" y="6"/>
                  </a:lnTo>
                  <a:lnTo>
                    <a:pt x="22" y="9"/>
                  </a:lnTo>
                  <a:lnTo>
                    <a:pt x="31" y="3"/>
                  </a:lnTo>
                  <a:lnTo>
                    <a:pt x="13" y="6"/>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30" name="Freeform 111"/>
            <p:cNvSpPr>
              <a:spLocks/>
            </p:cNvSpPr>
            <p:nvPr/>
          </p:nvSpPr>
          <p:spPr bwMode="auto">
            <a:xfrm>
              <a:off x="1141" y="1981"/>
              <a:ext cx="19" cy="31"/>
            </a:xfrm>
            <a:custGeom>
              <a:avLst/>
              <a:gdLst>
                <a:gd name="T0" fmla="*/ 0 w 30"/>
                <a:gd name="T1" fmla="*/ 0 h 36"/>
                <a:gd name="T2" fmla="*/ 5 w 30"/>
                <a:gd name="T3" fmla="*/ 13 h 36"/>
                <a:gd name="T4" fmla="*/ 11 w 30"/>
                <a:gd name="T5" fmla="*/ 27 h 36"/>
                <a:gd name="T6" fmla="*/ 18 w 30"/>
                <a:gd name="T7" fmla="*/ 30 h 36"/>
                <a:gd name="T8" fmla="*/ 11 w 30"/>
                <a:gd name="T9" fmla="*/ 21 h 36"/>
                <a:gd name="T10" fmla="*/ 0 w 30"/>
                <a:gd name="T11" fmla="*/ 0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36">
                  <a:moveTo>
                    <a:pt x="0" y="0"/>
                  </a:moveTo>
                  <a:lnTo>
                    <a:pt x="8" y="15"/>
                  </a:lnTo>
                  <a:lnTo>
                    <a:pt x="17" y="31"/>
                  </a:lnTo>
                  <a:lnTo>
                    <a:pt x="29" y="35"/>
                  </a:lnTo>
                  <a:lnTo>
                    <a:pt x="17" y="24"/>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31" name="Freeform 112"/>
            <p:cNvSpPr>
              <a:spLocks/>
            </p:cNvSpPr>
            <p:nvPr/>
          </p:nvSpPr>
          <p:spPr bwMode="auto">
            <a:xfrm>
              <a:off x="1129" y="1948"/>
              <a:ext cx="0" cy="36"/>
            </a:xfrm>
            <a:custGeom>
              <a:avLst/>
              <a:gdLst>
                <a:gd name="T0" fmla="*/ 0 w 1"/>
                <a:gd name="T1" fmla="*/ 0 h 42"/>
                <a:gd name="T2" fmla="*/ 0 w 1"/>
                <a:gd name="T3" fmla="*/ 21 h 42"/>
                <a:gd name="T4" fmla="*/ 0 w 1"/>
                <a:gd name="T5" fmla="*/ 35 h 42"/>
                <a:gd name="T6" fmla="*/ 0 w 1"/>
                <a:gd name="T7" fmla="*/ 21 h 42"/>
                <a:gd name="T8" fmla="*/ 0 w 1"/>
                <a:gd name="T9" fmla="*/ 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42">
                  <a:moveTo>
                    <a:pt x="0" y="0"/>
                  </a:moveTo>
                  <a:lnTo>
                    <a:pt x="0" y="24"/>
                  </a:lnTo>
                  <a:lnTo>
                    <a:pt x="0" y="41"/>
                  </a:lnTo>
                  <a:lnTo>
                    <a:pt x="0" y="24"/>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32" name="Freeform 113"/>
            <p:cNvSpPr>
              <a:spLocks/>
            </p:cNvSpPr>
            <p:nvPr/>
          </p:nvSpPr>
          <p:spPr bwMode="auto">
            <a:xfrm>
              <a:off x="1124" y="1919"/>
              <a:ext cx="28" cy="82"/>
            </a:xfrm>
            <a:custGeom>
              <a:avLst/>
              <a:gdLst>
                <a:gd name="T0" fmla="*/ 0 w 44"/>
                <a:gd name="T1" fmla="*/ 0 h 94"/>
                <a:gd name="T2" fmla="*/ 3 w 44"/>
                <a:gd name="T3" fmla="*/ 16 h 94"/>
                <a:gd name="T4" fmla="*/ 6 w 44"/>
                <a:gd name="T5" fmla="*/ 24 h 94"/>
                <a:gd name="T6" fmla="*/ 9 w 44"/>
                <a:gd name="T7" fmla="*/ 38 h 94"/>
                <a:gd name="T8" fmla="*/ 16 w 44"/>
                <a:gd name="T9" fmla="*/ 54 h 94"/>
                <a:gd name="T10" fmla="*/ 22 w 44"/>
                <a:gd name="T11" fmla="*/ 65 h 94"/>
                <a:gd name="T12" fmla="*/ 24 w 44"/>
                <a:gd name="T13" fmla="*/ 73 h 94"/>
                <a:gd name="T14" fmla="*/ 27 w 44"/>
                <a:gd name="T15" fmla="*/ 81 h 94"/>
                <a:gd name="T16" fmla="*/ 24 w 44"/>
                <a:gd name="T17" fmla="*/ 62 h 94"/>
                <a:gd name="T18" fmla="*/ 18 w 44"/>
                <a:gd name="T19" fmla="*/ 50 h 94"/>
                <a:gd name="T20" fmla="*/ 13 w 44"/>
                <a:gd name="T21" fmla="*/ 38 h 94"/>
                <a:gd name="T22" fmla="*/ 9 w 44"/>
                <a:gd name="T23" fmla="*/ 24 h 94"/>
                <a:gd name="T24" fmla="*/ 6 w 44"/>
                <a:gd name="T25" fmla="*/ 19 h 94"/>
                <a:gd name="T26" fmla="*/ 0 w 44"/>
                <a:gd name="T27" fmla="*/ 0 h 9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 h="94">
                  <a:moveTo>
                    <a:pt x="0" y="0"/>
                  </a:moveTo>
                  <a:lnTo>
                    <a:pt x="5" y="18"/>
                  </a:lnTo>
                  <a:lnTo>
                    <a:pt x="9" y="27"/>
                  </a:lnTo>
                  <a:lnTo>
                    <a:pt x="14" y="44"/>
                  </a:lnTo>
                  <a:lnTo>
                    <a:pt x="25" y="62"/>
                  </a:lnTo>
                  <a:lnTo>
                    <a:pt x="34" y="75"/>
                  </a:lnTo>
                  <a:lnTo>
                    <a:pt x="38" y="84"/>
                  </a:lnTo>
                  <a:lnTo>
                    <a:pt x="43" y="93"/>
                  </a:lnTo>
                  <a:lnTo>
                    <a:pt x="38" y="71"/>
                  </a:lnTo>
                  <a:lnTo>
                    <a:pt x="29" y="57"/>
                  </a:lnTo>
                  <a:lnTo>
                    <a:pt x="20" y="44"/>
                  </a:lnTo>
                  <a:lnTo>
                    <a:pt x="14" y="27"/>
                  </a:lnTo>
                  <a:lnTo>
                    <a:pt x="9" y="22"/>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33" name="Freeform 114"/>
            <p:cNvSpPr>
              <a:spLocks/>
            </p:cNvSpPr>
            <p:nvPr/>
          </p:nvSpPr>
          <p:spPr bwMode="auto">
            <a:xfrm>
              <a:off x="1124" y="1902"/>
              <a:ext cx="28" cy="69"/>
            </a:xfrm>
            <a:custGeom>
              <a:avLst/>
              <a:gdLst>
                <a:gd name="T0" fmla="*/ 0 w 44"/>
                <a:gd name="T1" fmla="*/ 0 h 79"/>
                <a:gd name="T2" fmla="*/ 0 w 44"/>
                <a:gd name="T3" fmla="*/ 11 h 79"/>
                <a:gd name="T4" fmla="*/ 6 w 44"/>
                <a:gd name="T5" fmla="*/ 26 h 79"/>
                <a:gd name="T6" fmla="*/ 16 w 44"/>
                <a:gd name="T7" fmla="*/ 38 h 79"/>
                <a:gd name="T8" fmla="*/ 16 w 44"/>
                <a:gd name="T9" fmla="*/ 45 h 79"/>
                <a:gd name="T10" fmla="*/ 18 w 44"/>
                <a:gd name="T11" fmla="*/ 52 h 79"/>
                <a:gd name="T12" fmla="*/ 27 w 44"/>
                <a:gd name="T13" fmla="*/ 68 h 79"/>
                <a:gd name="T14" fmla="*/ 22 w 44"/>
                <a:gd name="T15" fmla="*/ 57 h 79"/>
                <a:gd name="T16" fmla="*/ 22 w 44"/>
                <a:gd name="T17" fmla="*/ 34 h 79"/>
                <a:gd name="T18" fmla="*/ 9 w 44"/>
                <a:gd name="T19" fmla="*/ 23 h 79"/>
                <a:gd name="T20" fmla="*/ 0 w 44"/>
                <a:gd name="T21" fmla="*/ 7 h 79"/>
                <a:gd name="T22" fmla="*/ 0 w 44"/>
                <a:gd name="T23" fmla="*/ 0 h 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 h="79">
                  <a:moveTo>
                    <a:pt x="0" y="0"/>
                  </a:moveTo>
                  <a:lnTo>
                    <a:pt x="0" y="13"/>
                  </a:lnTo>
                  <a:lnTo>
                    <a:pt x="9" y="30"/>
                  </a:lnTo>
                  <a:lnTo>
                    <a:pt x="25" y="44"/>
                  </a:lnTo>
                  <a:lnTo>
                    <a:pt x="25" y="52"/>
                  </a:lnTo>
                  <a:lnTo>
                    <a:pt x="29" y="60"/>
                  </a:lnTo>
                  <a:lnTo>
                    <a:pt x="43" y="78"/>
                  </a:lnTo>
                  <a:lnTo>
                    <a:pt x="34" y="65"/>
                  </a:lnTo>
                  <a:lnTo>
                    <a:pt x="34" y="39"/>
                  </a:lnTo>
                  <a:lnTo>
                    <a:pt x="14" y="26"/>
                  </a:lnTo>
                  <a:lnTo>
                    <a:pt x="0" y="8"/>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34" name="Freeform 115"/>
            <p:cNvSpPr>
              <a:spLocks/>
            </p:cNvSpPr>
            <p:nvPr/>
          </p:nvSpPr>
          <p:spPr bwMode="auto">
            <a:xfrm>
              <a:off x="1124" y="1881"/>
              <a:ext cx="10" cy="36"/>
            </a:xfrm>
            <a:custGeom>
              <a:avLst/>
              <a:gdLst>
                <a:gd name="T0" fmla="*/ 0 w 15"/>
                <a:gd name="T1" fmla="*/ 0 h 42"/>
                <a:gd name="T2" fmla="*/ 3 w 15"/>
                <a:gd name="T3" fmla="*/ 15 h 42"/>
                <a:gd name="T4" fmla="*/ 7 w 15"/>
                <a:gd name="T5" fmla="*/ 32 h 42"/>
                <a:gd name="T6" fmla="*/ 9 w 15"/>
                <a:gd name="T7" fmla="*/ 35 h 42"/>
                <a:gd name="T8" fmla="*/ 7 w 15"/>
                <a:gd name="T9" fmla="*/ 18 h 42"/>
                <a:gd name="T10" fmla="*/ 0 w 15"/>
                <a:gd name="T11" fmla="*/ 0 h 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42">
                  <a:moveTo>
                    <a:pt x="0" y="0"/>
                  </a:moveTo>
                  <a:lnTo>
                    <a:pt x="4" y="17"/>
                  </a:lnTo>
                  <a:lnTo>
                    <a:pt x="10" y="37"/>
                  </a:lnTo>
                  <a:lnTo>
                    <a:pt x="14" y="41"/>
                  </a:lnTo>
                  <a:lnTo>
                    <a:pt x="10" y="21"/>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35" name="Freeform 116"/>
            <p:cNvSpPr>
              <a:spLocks/>
            </p:cNvSpPr>
            <p:nvPr/>
          </p:nvSpPr>
          <p:spPr bwMode="auto">
            <a:xfrm>
              <a:off x="1132" y="1877"/>
              <a:ext cx="20" cy="72"/>
            </a:xfrm>
            <a:custGeom>
              <a:avLst/>
              <a:gdLst>
                <a:gd name="T0" fmla="*/ 0 w 32"/>
                <a:gd name="T1" fmla="*/ 0 h 83"/>
                <a:gd name="T2" fmla="*/ 3 w 32"/>
                <a:gd name="T3" fmla="*/ 15 h 83"/>
                <a:gd name="T4" fmla="*/ 6 w 32"/>
                <a:gd name="T5" fmla="*/ 29 h 83"/>
                <a:gd name="T6" fmla="*/ 9 w 32"/>
                <a:gd name="T7" fmla="*/ 49 h 83"/>
                <a:gd name="T8" fmla="*/ 17 w 32"/>
                <a:gd name="T9" fmla="*/ 56 h 83"/>
                <a:gd name="T10" fmla="*/ 19 w 32"/>
                <a:gd name="T11" fmla="*/ 71 h 83"/>
                <a:gd name="T12" fmla="*/ 17 w 32"/>
                <a:gd name="T13" fmla="*/ 49 h 83"/>
                <a:gd name="T14" fmla="*/ 11 w 32"/>
                <a:gd name="T15" fmla="*/ 37 h 83"/>
                <a:gd name="T16" fmla="*/ 6 w 32"/>
                <a:gd name="T17" fmla="*/ 15 h 83"/>
                <a:gd name="T18" fmla="*/ 0 w 32"/>
                <a:gd name="T19" fmla="*/ 0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 h="83">
                  <a:moveTo>
                    <a:pt x="0" y="0"/>
                  </a:moveTo>
                  <a:lnTo>
                    <a:pt x="4" y="17"/>
                  </a:lnTo>
                  <a:lnTo>
                    <a:pt x="10" y="34"/>
                  </a:lnTo>
                  <a:lnTo>
                    <a:pt x="14" y="56"/>
                  </a:lnTo>
                  <a:lnTo>
                    <a:pt x="27" y="65"/>
                  </a:lnTo>
                  <a:lnTo>
                    <a:pt x="31" y="82"/>
                  </a:lnTo>
                  <a:lnTo>
                    <a:pt x="27" y="56"/>
                  </a:lnTo>
                  <a:lnTo>
                    <a:pt x="18" y="43"/>
                  </a:lnTo>
                  <a:lnTo>
                    <a:pt x="10" y="17"/>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36" name="Freeform 117"/>
            <p:cNvSpPr>
              <a:spLocks/>
            </p:cNvSpPr>
            <p:nvPr/>
          </p:nvSpPr>
          <p:spPr bwMode="auto">
            <a:xfrm>
              <a:off x="1144" y="1881"/>
              <a:ext cx="25" cy="95"/>
            </a:xfrm>
            <a:custGeom>
              <a:avLst/>
              <a:gdLst>
                <a:gd name="T0" fmla="*/ 0 w 39"/>
                <a:gd name="T1" fmla="*/ 0 h 110"/>
                <a:gd name="T2" fmla="*/ 3 w 39"/>
                <a:gd name="T3" fmla="*/ 20 h 110"/>
                <a:gd name="T4" fmla="*/ 10 w 39"/>
                <a:gd name="T5" fmla="*/ 31 h 110"/>
                <a:gd name="T6" fmla="*/ 15 w 39"/>
                <a:gd name="T7" fmla="*/ 54 h 110"/>
                <a:gd name="T8" fmla="*/ 15 w 39"/>
                <a:gd name="T9" fmla="*/ 79 h 110"/>
                <a:gd name="T10" fmla="*/ 24 w 39"/>
                <a:gd name="T11" fmla="*/ 94 h 110"/>
                <a:gd name="T12" fmla="*/ 22 w 39"/>
                <a:gd name="T13" fmla="*/ 79 h 110"/>
                <a:gd name="T14" fmla="*/ 22 w 39"/>
                <a:gd name="T15" fmla="*/ 59 h 110"/>
                <a:gd name="T16" fmla="*/ 19 w 39"/>
                <a:gd name="T17" fmla="*/ 44 h 110"/>
                <a:gd name="T18" fmla="*/ 10 w 39"/>
                <a:gd name="T19" fmla="*/ 27 h 110"/>
                <a:gd name="T20" fmla="*/ 6 w 39"/>
                <a:gd name="T21" fmla="*/ 12 h 110"/>
                <a:gd name="T22" fmla="*/ 0 w 39"/>
                <a:gd name="T23" fmla="*/ 0 h 1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9" h="110">
                  <a:moveTo>
                    <a:pt x="0" y="0"/>
                  </a:moveTo>
                  <a:lnTo>
                    <a:pt x="5" y="23"/>
                  </a:lnTo>
                  <a:lnTo>
                    <a:pt x="15" y="36"/>
                  </a:lnTo>
                  <a:lnTo>
                    <a:pt x="24" y="63"/>
                  </a:lnTo>
                  <a:lnTo>
                    <a:pt x="24" y="91"/>
                  </a:lnTo>
                  <a:lnTo>
                    <a:pt x="38" y="109"/>
                  </a:lnTo>
                  <a:lnTo>
                    <a:pt x="34" y="91"/>
                  </a:lnTo>
                  <a:lnTo>
                    <a:pt x="34" y="68"/>
                  </a:lnTo>
                  <a:lnTo>
                    <a:pt x="29" y="51"/>
                  </a:lnTo>
                  <a:lnTo>
                    <a:pt x="15" y="31"/>
                  </a:lnTo>
                  <a:lnTo>
                    <a:pt x="10" y="14"/>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37" name="Freeform 118"/>
            <p:cNvSpPr>
              <a:spLocks/>
            </p:cNvSpPr>
            <p:nvPr/>
          </p:nvSpPr>
          <p:spPr bwMode="auto">
            <a:xfrm>
              <a:off x="1159" y="1977"/>
              <a:ext cx="13" cy="40"/>
            </a:xfrm>
            <a:custGeom>
              <a:avLst/>
              <a:gdLst>
                <a:gd name="T0" fmla="*/ 0 w 20"/>
                <a:gd name="T1" fmla="*/ 11 h 46"/>
                <a:gd name="T2" fmla="*/ 5 w 20"/>
                <a:gd name="T3" fmla="*/ 22 h 46"/>
                <a:gd name="T4" fmla="*/ 7 w 20"/>
                <a:gd name="T5" fmla="*/ 32 h 46"/>
                <a:gd name="T6" fmla="*/ 12 w 20"/>
                <a:gd name="T7" fmla="*/ 39 h 46"/>
                <a:gd name="T8" fmla="*/ 7 w 20"/>
                <a:gd name="T9" fmla="*/ 22 h 46"/>
                <a:gd name="T10" fmla="*/ 3 w 20"/>
                <a:gd name="T11" fmla="*/ 0 h 46"/>
                <a:gd name="T12" fmla="*/ 0 w 20"/>
                <a:gd name="T13" fmla="*/ 11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46">
                  <a:moveTo>
                    <a:pt x="0" y="13"/>
                  </a:moveTo>
                  <a:lnTo>
                    <a:pt x="8" y="25"/>
                  </a:lnTo>
                  <a:lnTo>
                    <a:pt x="11" y="37"/>
                  </a:lnTo>
                  <a:lnTo>
                    <a:pt x="19" y="45"/>
                  </a:lnTo>
                  <a:lnTo>
                    <a:pt x="11" y="25"/>
                  </a:lnTo>
                  <a:lnTo>
                    <a:pt x="4" y="0"/>
                  </a:lnTo>
                  <a:lnTo>
                    <a:pt x="0" y="13"/>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38" name="Freeform 119"/>
            <p:cNvSpPr>
              <a:spLocks/>
            </p:cNvSpPr>
            <p:nvPr/>
          </p:nvSpPr>
          <p:spPr bwMode="auto">
            <a:xfrm>
              <a:off x="1234" y="1960"/>
              <a:ext cx="20" cy="28"/>
            </a:xfrm>
            <a:custGeom>
              <a:avLst/>
              <a:gdLst>
                <a:gd name="T0" fmla="*/ 0 w 32"/>
                <a:gd name="T1" fmla="*/ 27 h 32"/>
                <a:gd name="T2" fmla="*/ 3 w 32"/>
                <a:gd name="T3" fmla="*/ 21 h 32"/>
                <a:gd name="T4" fmla="*/ 9 w 32"/>
                <a:gd name="T5" fmla="*/ 14 h 32"/>
                <a:gd name="T6" fmla="*/ 14 w 32"/>
                <a:gd name="T7" fmla="*/ 10 h 32"/>
                <a:gd name="T8" fmla="*/ 19 w 32"/>
                <a:gd name="T9" fmla="*/ 7 h 32"/>
                <a:gd name="T10" fmla="*/ 19 w 32"/>
                <a:gd name="T11" fmla="*/ 0 h 32"/>
                <a:gd name="T12" fmla="*/ 14 w 32"/>
                <a:gd name="T13" fmla="*/ 4 h 32"/>
                <a:gd name="T14" fmla="*/ 9 w 32"/>
                <a:gd name="T15" fmla="*/ 7 h 32"/>
                <a:gd name="T16" fmla="*/ 6 w 32"/>
                <a:gd name="T17" fmla="*/ 14 h 32"/>
                <a:gd name="T18" fmla="*/ 0 w 32"/>
                <a:gd name="T19" fmla="*/ 27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 h="32">
                  <a:moveTo>
                    <a:pt x="0" y="31"/>
                  </a:moveTo>
                  <a:lnTo>
                    <a:pt x="4" y="24"/>
                  </a:lnTo>
                  <a:lnTo>
                    <a:pt x="14" y="16"/>
                  </a:lnTo>
                  <a:lnTo>
                    <a:pt x="23" y="11"/>
                  </a:lnTo>
                  <a:lnTo>
                    <a:pt x="31" y="8"/>
                  </a:lnTo>
                  <a:lnTo>
                    <a:pt x="31" y="0"/>
                  </a:lnTo>
                  <a:lnTo>
                    <a:pt x="23" y="4"/>
                  </a:lnTo>
                  <a:lnTo>
                    <a:pt x="14" y="8"/>
                  </a:lnTo>
                  <a:lnTo>
                    <a:pt x="10" y="16"/>
                  </a:lnTo>
                  <a:lnTo>
                    <a:pt x="0" y="31"/>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39" name="Freeform 120"/>
            <p:cNvSpPr>
              <a:spLocks/>
            </p:cNvSpPr>
            <p:nvPr/>
          </p:nvSpPr>
          <p:spPr bwMode="auto">
            <a:xfrm>
              <a:off x="1238" y="1942"/>
              <a:ext cx="16" cy="29"/>
            </a:xfrm>
            <a:custGeom>
              <a:avLst/>
              <a:gdLst>
                <a:gd name="T0" fmla="*/ 0 w 26"/>
                <a:gd name="T1" fmla="*/ 28 h 33"/>
                <a:gd name="T2" fmla="*/ 3 w 26"/>
                <a:gd name="T3" fmla="*/ 18 h 33"/>
                <a:gd name="T4" fmla="*/ 8 w 26"/>
                <a:gd name="T5" fmla="*/ 11 h 33"/>
                <a:gd name="T6" fmla="*/ 13 w 26"/>
                <a:gd name="T7" fmla="*/ 7 h 33"/>
                <a:gd name="T8" fmla="*/ 15 w 26"/>
                <a:gd name="T9" fmla="*/ 0 h 33"/>
                <a:gd name="T10" fmla="*/ 10 w 26"/>
                <a:gd name="T11" fmla="*/ 4 h 33"/>
                <a:gd name="T12" fmla="*/ 3 w 26"/>
                <a:gd name="T13" fmla="*/ 14 h 33"/>
                <a:gd name="T14" fmla="*/ 0 w 26"/>
                <a:gd name="T15" fmla="*/ 28 h 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 h="33">
                  <a:moveTo>
                    <a:pt x="0" y="32"/>
                  </a:moveTo>
                  <a:lnTo>
                    <a:pt x="5" y="20"/>
                  </a:lnTo>
                  <a:lnTo>
                    <a:pt x="13" y="12"/>
                  </a:lnTo>
                  <a:lnTo>
                    <a:pt x="21" y="8"/>
                  </a:lnTo>
                  <a:lnTo>
                    <a:pt x="25" y="0"/>
                  </a:lnTo>
                  <a:lnTo>
                    <a:pt x="17" y="4"/>
                  </a:lnTo>
                  <a:lnTo>
                    <a:pt x="5" y="16"/>
                  </a:lnTo>
                  <a:lnTo>
                    <a:pt x="0" y="32"/>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40" name="Freeform 121"/>
            <p:cNvSpPr>
              <a:spLocks/>
            </p:cNvSpPr>
            <p:nvPr/>
          </p:nvSpPr>
          <p:spPr bwMode="auto">
            <a:xfrm>
              <a:off x="1246" y="1915"/>
              <a:ext cx="16" cy="31"/>
            </a:xfrm>
            <a:custGeom>
              <a:avLst/>
              <a:gdLst>
                <a:gd name="T0" fmla="*/ 0 w 25"/>
                <a:gd name="T1" fmla="*/ 30 h 36"/>
                <a:gd name="T2" fmla="*/ 8 w 25"/>
                <a:gd name="T3" fmla="*/ 20 h 36"/>
                <a:gd name="T4" fmla="*/ 13 w 25"/>
                <a:gd name="T5" fmla="*/ 10 h 36"/>
                <a:gd name="T6" fmla="*/ 15 w 25"/>
                <a:gd name="T7" fmla="*/ 0 h 36"/>
                <a:gd name="T8" fmla="*/ 10 w 25"/>
                <a:gd name="T9" fmla="*/ 7 h 36"/>
                <a:gd name="T10" fmla="*/ 5 w 25"/>
                <a:gd name="T11" fmla="*/ 17 h 36"/>
                <a:gd name="T12" fmla="*/ 0 w 25"/>
                <a:gd name="T13" fmla="*/ 3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36">
                  <a:moveTo>
                    <a:pt x="0" y="35"/>
                  </a:moveTo>
                  <a:lnTo>
                    <a:pt x="12" y="23"/>
                  </a:lnTo>
                  <a:lnTo>
                    <a:pt x="20" y="12"/>
                  </a:lnTo>
                  <a:lnTo>
                    <a:pt x="24" y="0"/>
                  </a:lnTo>
                  <a:lnTo>
                    <a:pt x="16" y="8"/>
                  </a:lnTo>
                  <a:lnTo>
                    <a:pt x="8" y="20"/>
                  </a:lnTo>
                  <a:lnTo>
                    <a:pt x="0" y="35"/>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41" name="Freeform 122"/>
            <p:cNvSpPr>
              <a:spLocks/>
            </p:cNvSpPr>
            <p:nvPr/>
          </p:nvSpPr>
          <p:spPr bwMode="auto">
            <a:xfrm>
              <a:off x="1246" y="1877"/>
              <a:ext cx="27" cy="56"/>
            </a:xfrm>
            <a:custGeom>
              <a:avLst/>
              <a:gdLst>
                <a:gd name="T0" fmla="*/ 0 w 43"/>
                <a:gd name="T1" fmla="*/ 55 h 64"/>
                <a:gd name="T2" fmla="*/ 6 w 43"/>
                <a:gd name="T3" fmla="*/ 45 h 64"/>
                <a:gd name="T4" fmla="*/ 12 w 43"/>
                <a:gd name="T5" fmla="*/ 32 h 64"/>
                <a:gd name="T6" fmla="*/ 18 w 43"/>
                <a:gd name="T7" fmla="*/ 18 h 64"/>
                <a:gd name="T8" fmla="*/ 21 w 43"/>
                <a:gd name="T9" fmla="*/ 11 h 64"/>
                <a:gd name="T10" fmla="*/ 26 w 43"/>
                <a:gd name="T11" fmla="*/ 0 h 64"/>
                <a:gd name="T12" fmla="*/ 21 w 43"/>
                <a:gd name="T13" fmla="*/ 4 h 64"/>
                <a:gd name="T14" fmla="*/ 14 w 43"/>
                <a:gd name="T15" fmla="*/ 18 h 64"/>
                <a:gd name="T16" fmla="*/ 6 w 43"/>
                <a:gd name="T17" fmla="*/ 37 h 64"/>
                <a:gd name="T18" fmla="*/ 0 w 43"/>
                <a:gd name="T19" fmla="*/ 55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3" h="64">
                  <a:moveTo>
                    <a:pt x="0" y="63"/>
                  </a:moveTo>
                  <a:lnTo>
                    <a:pt x="9" y="51"/>
                  </a:lnTo>
                  <a:lnTo>
                    <a:pt x="19" y="37"/>
                  </a:lnTo>
                  <a:lnTo>
                    <a:pt x="28" y="21"/>
                  </a:lnTo>
                  <a:lnTo>
                    <a:pt x="33" y="12"/>
                  </a:lnTo>
                  <a:lnTo>
                    <a:pt x="42" y="0"/>
                  </a:lnTo>
                  <a:lnTo>
                    <a:pt x="33" y="4"/>
                  </a:lnTo>
                  <a:lnTo>
                    <a:pt x="23" y="21"/>
                  </a:lnTo>
                  <a:lnTo>
                    <a:pt x="9" y="42"/>
                  </a:lnTo>
                  <a:lnTo>
                    <a:pt x="0" y="63"/>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42" name="Freeform 123"/>
            <p:cNvSpPr>
              <a:spLocks/>
            </p:cNvSpPr>
            <p:nvPr/>
          </p:nvSpPr>
          <p:spPr bwMode="auto">
            <a:xfrm>
              <a:off x="1210" y="2032"/>
              <a:ext cx="12" cy="53"/>
            </a:xfrm>
            <a:custGeom>
              <a:avLst/>
              <a:gdLst>
                <a:gd name="T0" fmla="*/ 0 w 19"/>
                <a:gd name="T1" fmla="*/ 11 h 61"/>
                <a:gd name="T2" fmla="*/ 4 w 19"/>
                <a:gd name="T3" fmla="*/ 18 h 61"/>
                <a:gd name="T4" fmla="*/ 9 w 19"/>
                <a:gd name="T5" fmla="*/ 37 h 61"/>
                <a:gd name="T6" fmla="*/ 11 w 19"/>
                <a:gd name="T7" fmla="*/ 52 h 61"/>
                <a:gd name="T8" fmla="*/ 11 w 19"/>
                <a:gd name="T9" fmla="*/ 25 h 61"/>
                <a:gd name="T10" fmla="*/ 7 w 19"/>
                <a:gd name="T11" fmla="*/ 18 h 61"/>
                <a:gd name="T12" fmla="*/ 7 w 19"/>
                <a:gd name="T13" fmla="*/ 0 h 61"/>
                <a:gd name="T14" fmla="*/ 0 w 19"/>
                <a:gd name="T15" fmla="*/ 11 h 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61">
                  <a:moveTo>
                    <a:pt x="0" y="13"/>
                  </a:moveTo>
                  <a:lnTo>
                    <a:pt x="7" y="21"/>
                  </a:lnTo>
                  <a:lnTo>
                    <a:pt x="15" y="43"/>
                  </a:lnTo>
                  <a:lnTo>
                    <a:pt x="18" y="60"/>
                  </a:lnTo>
                  <a:lnTo>
                    <a:pt x="18" y="29"/>
                  </a:lnTo>
                  <a:lnTo>
                    <a:pt x="11" y="21"/>
                  </a:lnTo>
                  <a:lnTo>
                    <a:pt x="11" y="0"/>
                  </a:lnTo>
                  <a:lnTo>
                    <a:pt x="0" y="13"/>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43" name="Freeform 124"/>
            <p:cNvSpPr>
              <a:spLocks/>
            </p:cNvSpPr>
            <p:nvPr/>
          </p:nvSpPr>
          <p:spPr bwMode="auto">
            <a:xfrm>
              <a:off x="1222" y="2018"/>
              <a:ext cx="5" cy="50"/>
            </a:xfrm>
            <a:custGeom>
              <a:avLst/>
              <a:gdLst>
                <a:gd name="T0" fmla="*/ 1 w 8"/>
                <a:gd name="T1" fmla="*/ 0 h 57"/>
                <a:gd name="T2" fmla="*/ 0 w 8"/>
                <a:gd name="T3" fmla="*/ 8 h 57"/>
                <a:gd name="T4" fmla="*/ 1 w 8"/>
                <a:gd name="T5" fmla="*/ 18 h 57"/>
                <a:gd name="T6" fmla="*/ 3 w 8"/>
                <a:gd name="T7" fmla="*/ 31 h 57"/>
                <a:gd name="T8" fmla="*/ 4 w 8"/>
                <a:gd name="T9" fmla="*/ 49 h 57"/>
                <a:gd name="T10" fmla="*/ 4 w 8"/>
                <a:gd name="T11" fmla="*/ 23 h 57"/>
                <a:gd name="T12" fmla="*/ 3 w 8"/>
                <a:gd name="T13" fmla="*/ 8 h 57"/>
                <a:gd name="T14" fmla="*/ 1 w 8"/>
                <a:gd name="T15" fmla="*/ 0 h 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 h="57">
                  <a:moveTo>
                    <a:pt x="2" y="0"/>
                  </a:moveTo>
                  <a:lnTo>
                    <a:pt x="0" y="9"/>
                  </a:lnTo>
                  <a:lnTo>
                    <a:pt x="2" y="21"/>
                  </a:lnTo>
                  <a:lnTo>
                    <a:pt x="5" y="35"/>
                  </a:lnTo>
                  <a:lnTo>
                    <a:pt x="7" y="56"/>
                  </a:lnTo>
                  <a:lnTo>
                    <a:pt x="7" y="26"/>
                  </a:lnTo>
                  <a:lnTo>
                    <a:pt x="5" y="9"/>
                  </a:lnTo>
                  <a:lnTo>
                    <a:pt x="2"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44" name="Freeform 125"/>
            <p:cNvSpPr>
              <a:spLocks/>
            </p:cNvSpPr>
            <p:nvPr/>
          </p:nvSpPr>
          <p:spPr bwMode="auto">
            <a:xfrm>
              <a:off x="1229" y="1960"/>
              <a:ext cx="44" cy="79"/>
            </a:xfrm>
            <a:custGeom>
              <a:avLst/>
              <a:gdLst>
                <a:gd name="T0" fmla="*/ 3 w 69"/>
                <a:gd name="T1" fmla="*/ 35 h 91"/>
                <a:gd name="T2" fmla="*/ 0 w 69"/>
                <a:gd name="T3" fmla="*/ 43 h 91"/>
                <a:gd name="T4" fmla="*/ 0 w 69"/>
                <a:gd name="T5" fmla="*/ 50 h 91"/>
                <a:gd name="T6" fmla="*/ 3 w 69"/>
                <a:gd name="T7" fmla="*/ 63 h 91"/>
                <a:gd name="T8" fmla="*/ 3 w 69"/>
                <a:gd name="T9" fmla="*/ 78 h 91"/>
                <a:gd name="T10" fmla="*/ 6 w 69"/>
                <a:gd name="T11" fmla="*/ 55 h 91"/>
                <a:gd name="T12" fmla="*/ 6 w 69"/>
                <a:gd name="T13" fmla="*/ 50 h 91"/>
                <a:gd name="T14" fmla="*/ 17 w 69"/>
                <a:gd name="T15" fmla="*/ 30 h 91"/>
                <a:gd name="T16" fmla="*/ 27 w 69"/>
                <a:gd name="T17" fmla="*/ 20 h 91"/>
                <a:gd name="T18" fmla="*/ 43 w 69"/>
                <a:gd name="T19" fmla="*/ 0 h 91"/>
                <a:gd name="T20" fmla="*/ 30 w 69"/>
                <a:gd name="T21" fmla="*/ 11 h 91"/>
                <a:gd name="T22" fmla="*/ 17 w 69"/>
                <a:gd name="T23" fmla="*/ 23 h 91"/>
                <a:gd name="T24" fmla="*/ 3 w 69"/>
                <a:gd name="T25" fmla="*/ 35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 h="91">
                  <a:moveTo>
                    <a:pt x="5" y="40"/>
                  </a:moveTo>
                  <a:lnTo>
                    <a:pt x="0" y="50"/>
                  </a:lnTo>
                  <a:lnTo>
                    <a:pt x="0" y="58"/>
                  </a:lnTo>
                  <a:lnTo>
                    <a:pt x="5" y="72"/>
                  </a:lnTo>
                  <a:lnTo>
                    <a:pt x="5" y="90"/>
                  </a:lnTo>
                  <a:lnTo>
                    <a:pt x="10" y="63"/>
                  </a:lnTo>
                  <a:lnTo>
                    <a:pt x="10" y="58"/>
                  </a:lnTo>
                  <a:lnTo>
                    <a:pt x="27" y="35"/>
                  </a:lnTo>
                  <a:lnTo>
                    <a:pt x="43" y="23"/>
                  </a:lnTo>
                  <a:lnTo>
                    <a:pt x="68" y="0"/>
                  </a:lnTo>
                  <a:lnTo>
                    <a:pt x="47" y="13"/>
                  </a:lnTo>
                  <a:lnTo>
                    <a:pt x="27" y="27"/>
                  </a:lnTo>
                  <a:lnTo>
                    <a:pt x="5" y="4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45" name="Freeform 126"/>
            <p:cNvSpPr>
              <a:spLocks/>
            </p:cNvSpPr>
            <p:nvPr/>
          </p:nvSpPr>
          <p:spPr bwMode="auto">
            <a:xfrm>
              <a:off x="1238" y="1994"/>
              <a:ext cx="13" cy="91"/>
            </a:xfrm>
            <a:custGeom>
              <a:avLst/>
              <a:gdLst>
                <a:gd name="T0" fmla="*/ 12 w 21"/>
                <a:gd name="T1" fmla="*/ 0 h 105"/>
                <a:gd name="T2" fmla="*/ 6 w 21"/>
                <a:gd name="T3" fmla="*/ 12 h 105"/>
                <a:gd name="T4" fmla="*/ 3 w 21"/>
                <a:gd name="T5" fmla="*/ 23 h 105"/>
                <a:gd name="T6" fmla="*/ 3 w 21"/>
                <a:gd name="T7" fmla="*/ 36 h 105"/>
                <a:gd name="T8" fmla="*/ 0 w 21"/>
                <a:gd name="T9" fmla="*/ 60 h 105"/>
                <a:gd name="T10" fmla="*/ 0 w 21"/>
                <a:gd name="T11" fmla="*/ 70 h 105"/>
                <a:gd name="T12" fmla="*/ 0 w 21"/>
                <a:gd name="T13" fmla="*/ 90 h 105"/>
                <a:gd name="T14" fmla="*/ 3 w 21"/>
                <a:gd name="T15" fmla="*/ 70 h 105"/>
                <a:gd name="T16" fmla="*/ 6 w 21"/>
                <a:gd name="T17" fmla="*/ 51 h 105"/>
                <a:gd name="T18" fmla="*/ 6 w 21"/>
                <a:gd name="T19" fmla="*/ 36 h 105"/>
                <a:gd name="T20" fmla="*/ 6 w 21"/>
                <a:gd name="T21" fmla="*/ 23 h 105"/>
                <a:gd name="T22" fmla="*/ 12 w 21"/>
                <a:gd name="T23" fmla="*/ 0 h 1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 h="105">
                  <a:moveTo>
                    <a:pt x="20" y="0"/>
                  </a:moveTo>
                  <a:lnTo>
                    <a:pt x="9" y="14"/>
                  </a:lnTo>
                  <a:lnTo>
                    <a:pt x="5" y="27"/>
                  </a:lnTo>
                  <a:lnTo>
                    <a:pt x="5" y="41"/>
                  </a:lnTo>
                  <a:lnTo>
                    <a:pt x="0" y="69"/>
                  </a:lnTo>
                  <a:lnTo>
                    <a:pt x="0" y="81"/>
                  </a:lnTo>
                  <a:lnTo>
                    <a:pt x="0" y="104"/>
                  </a:lnTo>
                  <a:lnTo>
                    <a:pt x="5" y="81"/>
                  </a:lnTo>
                  <a:lnTo>
                    <a:pt x="9" y="59"/>
                  </a:lnTo>
                  <a:lnTo>
                    <a:pt x="9" y="41"/>
                  </a:lnTo>
                  <a:lnTo>
                    <a:pt x="9" y="27"/>
                  </a:lnTo>
                  <a:lnTo>
                    <a:pt x="2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46" name="Freeform 127"/>
            <p:cNvSpPr>
              <a:spLocks/>
            </p:cNvSpPr>
            <p:nvPr/>
          </p:nvSpPr>
          <p:spPr bwMode="auto">
            <a:xfrm>
              <a:off x="1261" y="1923"/>
              <a:ext cx="48" cy="61"/>
            </a:xfrm>
            <a:custGeom>
              <a:avLst/>
              <a:gdLst>
                <a:gd name="T0" fmla="*/ 47 w 74"/>
                <a:gd name="T1" fmla="*/ 0 h 70"/>
                <a:gd name="T2" fmla="*/ 38 w 74"/>
                <a:gd name="T3" fmla="*/ 7 h 70"/>
                <a:gd name="T4" fmla="*/ 27 w 74"/>
                <a:gd name="T5" fmla="*/ 23 h 70"/>
                <a:gd name="T6" fmla="*/ 17 w 74"/>
                <a:gd name="T7" fmla="*/ 30 h 70"/>
                <a:gd name="T8" fmla="*/ 13 w 74"/>
                <a:gd name="T9" fmla="*/ 42 h 70"/>
                <a:gd name="T10" fmla="*/ 3 w 74"/>
                <a:gd name="T11" fmla="*/ 52 h 70"/>
                <a:gd name="T12" fmla="*/ 0 w 74"/>
                <a:gd name="T13" fmla="*/ 60 h 70"/>
                <a:gd name="T14" fmla="*/ 10 w 74"/>
                <a:gd name="T15" fmla="*/ 52 h 70"/>
                <a:gd name="T16" fmla="*/ 17 w 74"/>
                <a:gd name="T17" fmla="*/ 42 h 70"/>
                <a:gd name="T18" fmla="*/ 23 w 74"/>
                <a:gd name="T19" fmla="*/ 30 h 70"/>
                <a:gd name="T20" fmla="*/ 34 w 74"/>
                <a:gd name="T21" fmla="*/ 15 h 70"/>
                <a:gd name="T22" fmla="*/ 41 w 74"/>
                <a:gd name="T23" fmla="*/ 7 h 70"/>
                <a:gd name="T24" fmla="*/ 47 w 74"/>
                <a:gd name="T25" fmla="*/ 0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4" h="70">
                  <a:moveTo>
                    <a:pt x="73" y="0"/>
                  </a:moveTo>
                  <a:lnTo>
                    <a:pt x="58" y="8"/>
                  </a:lnTo>
                  <a:lnTo>
                    <a:pt x="42" y="26"/>
                  </a:lnTo>
                  <a:lnTo>
                    <a:pt x="26" y="34"/>
                  </a:lnTo>
                  <a:lnTo>
                    <a:pt x="20" y="48"/>
                  </a:lnTo>
                  <a:lnTo>
                    <a:pt x="5" y="60"/>
                  </a:lnTo>
                  <a:lnTo>
                    <a:pt x="0" y="69"/>
                  </a:lnTo>
                  <a:lnTo>
                    <a:pt x="15" y="60"/>
                  </a:lnTo>
                  <a:lnTo>
                    <a:pt x="26" y="48"/>
                  </a:lnTo>
                  <a:lnTo>
                    <a:pt x="36" y="34"/>
                  </a:lnTo>
                  <a:lnTo>
                    <a:pt x="53" y="17"/>
                  </a:lnTo>
                  <a:lnTo>
                    <a:pt x="63" y="8"/>
                  </a:lnTo>
                  <a:lnTo>
                    <a:pt x="73"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47" name="Freeform 128"/>
            <p:cNvSpPr>
              <a:spLocks/>
            </p:cNvSpPr>
            <p:nvPr/>
          </p:nvSpPr>
          <p:spPr bwMode="auto">
            <a:xfrm>
              <a:off x="1246" y="1960"/>
              <a:ext cx="39" cy="95"/>
            </a:xfrm>
            <a:custGeom>
              <a:avLst/>
              <a:gdLst>
                <a:gd name="T0" fmla="*/ 38 w 61"/>
                <a:gd name="T1" fmla="*/ 0 h 110"/>
                <a:gd name="T2" fmla="*/ 31 w 61"/>
                <a:gd name="T3" fmla="*/ 11 h 110"/>
                <a:gd name="T4" fmla="*/ 22 w 61"/>
                <a:gd name="T5" fmla="*/ 29 h 110"/>
                <a:gd name="T6" fmla="*/ 12 w 61"/>
                <a:gd name="T7" fmla="*/ 35 h 110"/>
                <a:gd name="T8" fmla="*/ 9 w 61"/>
                <a:gd name="T9" fmla="*/ 43 h 110"/>
                <a:gd name="T10" fmla="*/ 6 w 61"/>
                <a:gd name="T11" fmla="*/ 55 h 110"/>
                <a:gd name="T12" fmla="*/ 6 w 61"/>
                <a:gd name="T13" fmla="*/ 67 h 110"/>
                <a:gd name="T14" fmla="*/ 3 w 61"/>
                <a:gd name="T15" fmla="*/ 79 h 110"/>
                <a:gd name="T16" fmla="*/ 0 w 61"/>
                <a:gd name="T17" fmla="*/ 94 h 110"/>
                <a:gd name="T18" fmla="*/ 6 w 61"/>
                <a:gd name="T19" fmla="*/ 79 h 110"/>
                <a:gd name="T20" fmla="*/ 9 w 61"/>
                <a:gd name="T21" fmla="*/ 59 h 110"/>
                <a:gd name="T22" fmla="*/ 16 w 61"/>
                <a:gd name="T23" fmla="*/ 51 h 110"/>
                <a:gd name="T24" fmla="*/ 19 w 61"/>
                <a:gd name="T25" fmla="*/ 43 h 110"/>
                <a:gd name="T26" fmla="*/ 19 w 61"/>
                <a:gd name="T27" fmla="*/ 35 h 110"/>
                <a:gd name="T28" fmla="*/ 25 w 61"/>
                <a:gd name="T29" fmla="*/ 29 h 110"/>
                <a:gd name="T30" fmla="*/ 35 w 61"/>
                <a:gd name="T31" fmla="*/ 11 h 110"/>
                <a:gd name="T32" fmla="*/ 38 w 61"/>
                <a:gd name="T33" fmla="*/ 0 h 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 h="110">
                  <a:moveTo>
                    <a:pt x="60" y="0"/>
                  </a:moveTo>
                  <a:lnTo>
                    <a:pt x="49" y="13"/>
                  </a:lnTo>
                  <a:lnTo>
                    <a:pt x="34" y="33"/>
                  </a:lnTo>
                  <a:lnTo>
                    <a:pt x="19" y="41"/>
                  </a:lnTo>
                  <a:lnTo>
                    <a:pt x="14" y="50"/>
                  </a:lnTo>
                  <a:lnTo>
                    <a:pt x="10" y="64"/>
                  </a:lnTo>
                  <a:lnTo>
                    <a:pt x="10" y="78"/>
                  </a:lnTo>
                  <a:lnTo>
                    <a:pt x="5" y="91"/>
                  </a:lnTo>
                  <a:lnTo>
                    <a:pt x="0" y="109"/>
                  </a:lnTo>
                  <a:lnTo>
                    <a:pt x="10" y="91"/>
                  </a:lnTo>
                  <a:lnTo>
                    <a:pt x="14" y="68"/>
                  </a:lnTo>
                  <a:lnTo>
                    <a:pt x="25" y="59"/>
                  </a:lnTo>
                  <a:lnTo>
                    <a:pt x="30" y="50"/>
                  </a:lnTo>
                  <a:lnTo>
                    <a:pt x="30" y="41"/>
                  </a:lnTo>
                  <a:lnTo>
                    <a:pt x="39" y="33"/>
                  </a:lnTo>
                  <a:lnTo>
                    <a:pt x="54" y="13"/>
                  </a:lnTo>
                  <a:lnTo>
                    <a:pt x="6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48" name="Freeform 129"/>
            <p:cNvSpPr>
              <a:spLocks/>
            </p:cNvSpPr>
            <p:nvPr/>
          </p:nvSpPr>
          <p:spPr bwMode="auto">
            <a:xfrm>
              <a:off x="1250" y="1960"/>
              <a:ext cx="51" cy="108"/>
            </a:xfrm>
            <a:custGeom>
              <a:avLst/>
              <a:gdLst>
                <a:gd name="T0" fmla="*/ 0 w 79"/>
                <a:gd name="T1" fmla="*/ 107 h 124"/>
                <a:gd name="T2" fmla="*/ 13 w 79"/>
                <a:gd name="T3" fmla="*/ 79 h 124"/>
                <a:gd name="T4" fmla="*/ 13 w 79"/>
                <a:gd name="T5" fmla="*/ 67 h 124"/>
                <a:gd name="T6" fmla="*/ 17 w 79"/>
                <a:gd name="T7" fmla="*/ 55 h 124"/>
                <a:gd name="T8" fmla="*/ 23 w 79"/>
                <a:gd name="T9" fmla="*/ 48 h 124"/>
                <a:gd name="T10" fmla="*/ 30 w 79"/>
                <a:gd name="T11" fmla="*/ 28 h 124"/>
                <a:gd name="T12" fmla="*/ 44 w 79"/>
                <a:gd name="T13" fmla="*/ 16 h 124"/>
                <a:gd name="T14" fmla="*/ 50 w 79"/>
                <a:gd name="T15" fmla="*/ 0 h 124"/>
                <a:gd name="T16" fmla="*/ 47 w 79"/>
                <a:gd name="T17" fmla="*/ 19 h 124"/>
                <a:gd name="T18" fmla="*/ 37 w 79"/>
                <a:gd name="T19" fmla="*/ 31 h 124"/>
                <a:gd name="T20" fmla="*/ 30 w 79"/>
                <a:gd name="T21" fmla="*/ 44 h 124"/>
                <a:gd name="T22" fmla="*/ 23 w 79"/>
                <a:gd name="T23" fmla="*/ 64 h 124"/>
                <a:gd name="T24" fmla="*/ 17 w 79"/>
                <a:gd name="T25" fmla="*/ 67 h 124"/>
                <a:gd name="T26" fmla="*/ 13 w 79"/>
                <a:gd name="T27" fmla="*/ 88 h 124"/>
                <a:gd name="T28" fmla="*/ 0 w 79"/>
                <a:gd name="T29" fmla="*/ 107 h 1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9" h="124">
                  <a:moveTo>
                    <a:pt x="0" y="123"/>
                  </a:moveTo>
                  <a:lnTo>
                    <a:pt x="20" y="91"/>
                  </a:lnTo>
                  <a:lnTo>
                    <a:pt x="20" y="77"/>
                  </a:lnTo>
                  <a:lnTo>
                    <a:pt x="26" y="63"/>
                  </a:lnTo>
                  <a:lnTo>
                    <a:pt x="36" y="55"/>
                  </a:lnTo>
                  <a:lnTo>
                    <a:pt x="46" y="32"/>
                  </a:lnTo>
                  <a:lnTo>
                    <a:pt x="68" y="18"/>
                  </a:lnTo>
                  <a:lnTo>
                    <a:pt x="78" y="0"/>
                  </a:lnTo>
                  <a:lnTo>
                    <a:pt x="73" y="22"/>
                  </a:lnTo>
                  <a:lnTo>
                    <a:pt x="58" y="36"/>
                  </a:lnTo>
                  <a:lnTo>
                    <a:pt x="46" y="50"/>
                  </a:lnTo>
                  <a:lnTo>
                    <a:pt x="36" y="73"/>
                  </a:lnTo>
                  <a:lnTo>
                    <a:pt x="26" y="77"/>
                  </a:lnTo>
                  <a:lnTo>
                    <a:pt x="20" y="101"/>
                  </a:lnTo>
                  <a:lnTo>
                    <a:pt x="0" y="123"/>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49" name="Freeform 130"/>
            <p:cNvSpPr>
              <a:spLocks/>
            </p:cNvSpPr>
            <p:nvPr/>
          </p:nvSpPr>
          <p:spPr bwMode="auto">
            <a:xfrm>
              <a:off x="1192" y="2074"/>
              <a:ext cx="12" cy="14"/>
            </a:xfrm>
            <a:custGeom>
              <a:avLst/>
              <a:gdLst>
                <a:gd name="T0" fmla="*/ 11 w 18"/>
                <a:gd name="T1" fmla="*/ 0 h 17"/>
                <a:gd name="T2" fmla="*/ 9 w 18"/>
                <a:gd name="T3" fmla="*/ 5 h 17"/>
                <a:gd name="T4" fmla="*/ 0 w 18"/>
                <a:gd name="T5" fmla="*/ 11 h 17"/>
                <a:gd name="T6" fmla="*/ 5 w 18"/>
                <a:gd name="T7" fmla="*/ 13 h 17"/>
                <a:gd name="T8" fmla="*/ 9 w 18"/>
                <a:gd name="T9" fmla="*/ 11 h 17"/>
                <a:gd name="T10" fmla="*/ 11 w 18"/>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17" y="0"/>
                  </a:moveTo>
                  <a:lnTo>
                    <a:pt x="14" y="6"/>
                  </a:lnTo>
                  <a:lnTo>
                    <a:pt x="0" y="13"/>
                  </a:lnTo>
                  <a:lnTo>
                    <a:pt x="7" y="16"/>
                  </a:lnTo>
                  <a:lnTo>
                    <a:pt x="14" y="13"/>
                  </a:lnTo>
                  <a:lnTo>
                    <a:pt x="17"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50" name="Freeform 131"/>
            <p:cNvSpPr>
              <a:spLocks/>
            </p:cNvSpPr>
            <p:nvPr/>
          </p:nvSpPr>
          <p:spPr bwMode="auto">
            <a:xfrm>
              <a:off x="1198" y="2091"/>
              <a:ext cx="13" cy="28"/>
            </a:xfrm>
            <a:custGeom>
              <a:avLst/>
              <a:gdLst>
                <a:gd name="T0" fmla="*/ 12 w 19"/>
                <a:gd name="T1" fmla="*/ 0 h 32"/>
                <a:gd name="T2" fmla="*/ 10 w 19"/>
                <a:gd name="T3" fmla="*/ 13 h 32"/>
                <a:gd name="T4" fmla="*/ 8 w 19"/>
                <a:gd name="T5" fmla="*/ 20 h 32"/>
                <a:gd name="T6" fmla="*/ 0 w 19"/>
                <a:gd name="T7" fmla="*/ 27 h 32"/>
                <a:gd name="T8" fmla="*/ 5 w 19"/>
                <a:gd name="T9" fmla="*/ 24 h 32"/>
                <a:gd name="T10" fmla="*/ 12 w 19"/>
                <a:gd name="T11" fmla="*/ 20 h 32"/>
                <a:gd name="T12" fmla="*/ 12 w 19"/>
                <a:gd name="T13" fmla="*/ 13 h 32"/>
                <a:gd name="T14" fmla="*/ 12 w 19"/>
                <a:gd name="T15" fmla="*/ 0 h 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32">
                  <a:moveTo>
                    <a:pt x="18" y="0"/>
                  </a:moveTo>
                  <a:lnTo>
                    <a:pt x="14" y="15"/>
                  </a:lnTo>
                  <a:lnTo>
                    <a:pt x="11" y="23"/>
                  </a:lnTo>
                  <a:lnTo>
                    <a:pt x="0" y="31"/>
                  </a:lnTo>
                  <a:lnTo>
                    <a:pt x="7" y="27"/>
                  </a:lnTo>
                  <a:lnTo>
                    <a:pt x="18" y="23"/>
                  </a:lnTo>
                  <a:lnTo>
                    <a:pt x="18" y="15"/>
                  </a:lnTo>
                  <a:lnTo>
                    <a:pt x="18"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51" name="Freeform 132"/>
            <p:cNvSpPr>
              <a:spLocks/>
            </p:cNvSpPr>
            <p:nvPr/>
          </p:nvSpPr>
          <p:spPr bwMode="auto">
            <a:xfrm>
              <a:off x="1257" y="2064"/>
              <a:ext cx="16" cy="67"/>
            </a:xfrm>
            <a:custGeom>
              <a:avLst/>
              <a:gdLst>
                <a:gd name="T0" fmla="*/ 0 w 26"/>
                <a:gd name="T1" fmla="*/ 66 h 77"/>
                <a:gd name="T2" fmla="*/ 0 w 26"/>
                <a:gd name="T3" fmla="*/ 47 h 77"/>
                <a:gd name="T4" fmla="*/ 2 w 26"/>
                <a:gd name="T5" fmla="*/ 31 h 77"/>
                <a:gd name="T6" fmla="*/ 8 w 26"/>
                <a:gd name="T7" fmla="*/ 16 h 77"/>
                <a:gd name="T8" fmla="*/ 15 w 26"/>
                <a:gd name="T9" fmla="*/ 0 h 77"/>
                <a:gd name="T10" fmla="*/ 8 w 26"/>
                <a:gd name="T11" fmla="*/ 27 h 77"/>
                <a:gd name="T12" fmla="*/ 2 w 26"/>
                <a:gd name="T13" fmla="*/ 47 h 77"/>
                <a:gd name="T14" fmla="*/ 0 w 26"/>
                <a:gd name="T15" fmla="*/ 66 h 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 h="77">
                  <a:moveTo>
                    <a:pt x="0" y="76"/>
                  </a:moveTo>
                  <a:lnTo>
                    <a:pt x="0" y="54"/>
                  </a:lnTo>
                  <a:lnTo>
                    <a:pt x="4" y="36"/>
                  </a:lnTo>
                  <a:lnTo>
                    <a:pt x="13" y="18"/>
                  </a:lnTo>
                  <a:lnTo>
                    <a:pt x="25" y="0"/>
                  </a:lnTo>
                  <a:lnTo>
                    <a:pt x="13" y="31"/>
                  </a:lnTo>
                  <a:lnTo>
                    <a:pt x="4" y="54"/>
                  </a:lnTo>
                  <a:lnTo>
                    <a:pt x="0" y="76"/>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52" name="Freeform 133"/>
            <p:cNvSpPr>
              <a:spLocks/>
            </p:cNvSpPr>
            <p:nvPr/>
          </p:nvSpPr>
          <p:spPr bwMode="auto">
            <a:xfrm>
              <a:off x="1273" y="1969"/>
              <a:ext cx="68" cy="78"/>
            </a:xfrm>
            <a:custGeom>
              <a:avLst/>
              <a:gdLst>
                <a:gd name="T0" fmla="*/ 0 w 106"/>
                <a:gd name="T1" fmla="*/ 77 h 89"/>
                <a:gd name="T2" fmla="*/ 7 w 106"/>
                <a:gd name="T3" fmla="*/ 58 h 89"/>
                <a:gd name="T4" fmla="*/ 22 w 106"/>
                <a:gd name="T5" fmla="*/ 42 h 89"/>
                <a:gd name="T6" fmla="*/ 42 w 106"/>
                <a:gd name="T7" fmla="*/ 26 h 89"/>
                <a:gd name="T8" fmla="*/ 60 w 106"/>
                <a:gd name="T9" fmla="*/ 11 h 89"/>
                <a:gd name="T10" fmla="*/ 67 w 106"/>
                <a:gd name="T11" fmla="*/ 0 h 89"/>
                <a:gd name="T12" fmla="*/ 60 w 106"/>
                <a:gd name="T13" fmla="*/ 16 h 89"/>
                <a:gd name="T14" fmla="*/ 46 w 106"/>
                <a:gd name="T15" fmla="*/ 26 h 89"/>
                <a:gd name="T16" fmla="*/ 28 w 106"/>
                <a:gd name="T17" fmla="*/ 42 h 89"/>
                <a:gd name="T18" fmla="*/ 14 w 106"/>
                <a:gd name="T19" fmla="*/ 58 h 89"/>
                <a:gd name="T20" fmla="*/ 7 w 106"/>
                <a:gd name="T21" fmla="*/ 65 h 89"/>
                <a:gd name="T22" fmla="*/ 0 w 106"/>
                <a:gd name="T23" fmla="*/ 77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6" h="89">
                  <a:moveTo>
                    <a:pt x="0" y="88"/>
                  </a:moveTo>
                  <a:lnTo>
                    <a:pt x="11" y="66"/>
                  </a:lnTo>
                  <a:lnTo>
                    <a:pt x="34" y="48"/>
                  </a:lnTo>
                  <a:lnTo>
                    <a:pt x="66" y="30"/>
                  </a:lnTo>
                  <a:lnTo>
                    <a:pt x="93" y="13"/>
                  </a:lnTo>
                  <a:lnTo>
                    <a:pt x="105" y="0"/>
                  </a:lnTo>
                  <a:lnTo>
                    <a:pt x="93" y="18"/>
                  </a:lnTo>
                  <a:lnTo>
                    <a:pt x="71" y="30"/>
                  </a:lnTo>
                  <a:lnTo>
                    <a:pt x="44" y="48"/>
                  </a:lnTo>
                  <a:lnTo>
                    <a:pt x="22" y="66"/>
                  </a:lnTo>
                  <a:lnTo>
                    <a:pt x="11" y="74"/>
                  </a:lnTo>
                  <a:lnTo>
                    <a:pt x="0" y="88"/>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53" name="Freeform 134"/>
            <p:cNvSpPr>
              <a:spLocks/>
            </p:cNvSpPr>
            <p:nvPr/>
          </p:nvSpPr>
          <p:spPr bwMode="auto">
            <a:xfrm>
              <a:off x="1293" y="1877"/>
              <a:ext cx="90" cy="81"/>
            </a:xfrm>
            <a:custGeom>
              <a:avLst/>
              <a:gdLst>
                <a:gd name="T0" fmla="*/ 0 w 141"/>
                <a:gd name="T1" fmla="*/ 80 h 93"/>
                <a:gd name="T2" fmla="*/ 7 w 141"/>
                <a:gd name="T3" fmla="*/ 68 h 93"/>
                <a:gd name="T4" fmla="*/ 14 w 141"/>
                <a:gd name="T5" fmla="*/ 53 h 93"/>
                <a:gd name="T6" fmla="*/ 25 w 141"/>
                <a:gd name="T7" fmla="*/ 46 h 93"/>
                <a:gd name="T8" fmla="*/ 35 w 141"/>
                <a:gd name="T9" fmla="*/ 34 h 93"/>
                <a:gd name="T10" fmla="*/ 50 w 141"/>
                <a:gd name="T11" fmla="*/ 23 h 93"/>
                <a:gd name="T12" fmla="*/ 64 w 141"/>
                <a:gd name="T13" fmla="*/ 11 h 93"/>
                <a:gd name="T14" fmla="*/ 78 w 141"/>
                <a:gd name="T15" fmla="*/ 4 h 93"/>
                <a:gd name="T16" fmla="*/ 81 w 141"/>
                <a:gd name="T17" fmla="*/ 0 h 93"/>
                <a:gd name="T18" fmla="*/ 89 w 141"/>
                <a:gd name="T19" fmla="*/ 0 h 93"/>
                <a:gd name="T20" fmla="*/ 81 w 141"/>
                <a:gd name="T21" fmla="*/ 4 h 93"/>
                <a:gd name="T22" fmla="*/ 75 w 141"/>
                <a:gd name="T23" fmla="*/ 11 h 93"/>
                <a:gd name="T24" fmla="*/ 61 w 141"/>
                <a:gd name="T25" fmla="*/ 23 h 93"/>
                <a:gd name="T26" fmla="*/ 46 w 141"/>
                <a:gd name="T27" fmla="*/ 34 h 93"/>
                <a:gd name="T28" fmla="*/ 31 w 141"/>
                <a:gd name="T29" fmla="*/ 46 h 93"/>
                <a:gd name="T30" fmla="*/ 21 w 141"/>
                <a:gd name="T31" fmla="*/ 53 h 93"/>
                <a:gd name="T32" fmla="*/ 10 w 141"/>
                <a:gd name="T33" fmla="*/ 61 h 93"/>
                <a:gd name="T34" fmla="*/ 0 w 141"/>
                <a:gd name="T35" fmla="*/ 80 h 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1" h="93">
                  <a:moveTo>
                    <a:pt x="0" y="92"/>
                  </a:moveTo>
                  <a:lnTo>
                    <a:pt x="11" y="78"/>
                  </a:lnTo>
                  <a:lnTo>
                    <a:pt x="22" y="61"/>
                  </a:lnTo>
                  <a:lnTo>
                    <a:pt x="39" y="53"/>
                  </a:lnTo>
                  <a:lnTo>
                    <a:pt x="55" y="39"/>
                  </a:lnTo>
                  <a:lnTo>
                    <a:pt x="78" y="26"/>
                  </a:lnTo>
                  <a:lnTo>
                    <a:pt x="100" y="13"/>
                  </a:lnTo>
                  <a:lnTo>
                    <a:pt x="122" y="5"/>
                  </a:lnTo>
                  <a:lnTo>
                    <a:pt x="127" y="0"/>
                  </a:lnTo>
                  <a:lnTo>
                    <a:pt x="140" y="0"/>
                  </a:lnTo>
                  <a:lnTo>
                    <a:pt x="127" y="5"/>
                  </a:lnTo>
                  <a:lnTo>
                    <a:pt x="117" y="13"/>
                  </a:lnTo>
                  <a:lnTo>
                    <a:pt x="95" y="26"/>
                  </a:lnTo>
                  <a:lnTo>
                    <a:pt x="72" y="39"/>
                  </a:lnTo>
                  <a:lnTo>
                    <a:pt x="49" y="53"/>
                  </a:lnTo>
                  <a:lnTo>
                    <a:pt x="33" y="61"/>
                  </a:lnTo>
                  <a:lnTo>
                    <a:pt x="16" y="70"/>
                  </a:lnTo>
                  <a:lnTo>
                    <a:pt x="0" y="92"/>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54" name="Freeform 135"/>
            <p:cNvSpPr>
              <a:spLocks/>
            </p:cNvSpPr>
            <p:nvPr/>
          </p:nvSpPr>
          <p:spPr bwMode="auto">
            <a:xfrm>
              <a:off x="1316" y="1888"/>
              <a:ext cx="31" cy="29"/>
            </a:xfrm>
            <a:custGeom>
              <a:avLst/>
              <a:gdLst>
                <a:gd name="T0" fmla="*/ 0 w 49"/>
                <a:gd name="T1" fmla="*/ 28 h 34"/>
                <a:gd name="T2" fmla="*/ 3 w 49"/>
                <a:gd name="T3" fmla="*/ 20 h 34"/>
                <a:gd name="T4" fmla="*/ 12 w 49"/>
                <a:gd name="T5" fmla="*/ 14 h 34"/>
                <a:gd name="T6" fmla="*/ 27 w 49"/>
                <a:gd name="T7" fmla="*/ 3 h 34"/>
                <a:gd name="T8" fmla="*/ 30 w 49"/>
                <a:gd name="T9" fmla="*/ 0 h 34"/>
                <a:gd name="T10" fmla="*/ 22 w 49"/>
                <a:gd name="T11" fmla="*/ 11 h 34"/>
                <a:gd name="T12" fmla="*/ 9 w 49"/>
                <a:gd name="T13" fmla="*/ 20 h 34"/>
                <a:gd name="T14" fmla="*/ 0 w 49"/>
                <a:gd name="T15" fmla="*/ 28 h 3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9" h="34">
                  <a:moveTo>
                    <a:pt x="0" y="33"/>
                  </a:moveTo>
                  <a:lnTo>
                    <a:pt x="5" y="24"/>
                  </a:lnTo>
                  <a:lnTo>
                    <a:pt x="19" y="16"/>
                  </a:lnTo>
                  <a:lnTo>
                    <a:pt x="43" y="4"/>
                  </a:lnTo>
                  <a:lnTo>
                    <a:pt x="48" y="0"/>
                  </a:lnTo>
                  <a:lnTo>
                    <a:pt x="34" y="13"/>
                  </a:lnTo>
                  <a:lnTo>
                    <a:pt x="14" y="24"/>
                  </a:lnTo>
                  <a:lnTo>
                    <a:pt x="0" y="33"/>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55" name="Freeform 136"/>
            <p:cNvSpPr>
              <a:spLocks/>
            </p:cNvSpPr>
            <p:nvPr/>
          </p:nvSpPr>
          <p:spPr bwMode="auto">
            <a:xfrm>
              <a:off x="1293" y="1905"/>
              <a:ext cx="66" cy="58"/>
            </a:xfrm>
            <a:custGeom>
              <a:avLst/>
              <a:gdLst>
                <a:gd name="T0" fmla="*/ 0 w 104"/>
                <a:gd name="T1" fmla="*/ 57 h 67"/>
                <a:gd name="T2" fmla="*/ 10 w 104"/>
                <a:gd name="T3" fmla="*/ 46 h 67"/>
                <a:gd name="T4" fmla="*/ 20 w 104"/>
                <a:gd name="T5" fmla="*/ 35 h 67"/>
                <a:gd name="T6" fmla="*/ 34 w 104"/>
                <a:gd name="T7" fmla="*/ 23 h 67"/>
                <a:gd name="T8" fmla="*/ 55 w 104"/>
                <a:gd name="T9" fmla="*/ 11 h 67"/>
                <a:gd name="T10" fmla="*/ 65 w 104"/>
                <a:gd name="T11" fmla="*/ 0 h 67"/>
                <a:gd name="T12" fmla="*/ 58 w 104"/>
                <a:gd name="T13" fmla="*/ 11 h 67"/>
                <a:gd name="T14" fmla="*/ 41 w 104"/>
                <a:gd name="T15" fmla="*/ 27 h 67"/>
                <a:gd name="T16" fmla="*/ 27 w 104"/>
                <a:gd name="T17" fmla="*/ 35 h 67"/>
                <a:gd name="T18" fmla="*/ 20 w 104"/>
                <a:gd name="T19" fmla="*/ 42 h 67"/>
                <a:gd name="T20" fmla="*/ 17 w 104"/>
                <a:gd name="T21" fmla="*/ 42 h 67"/>
                <a:gd name="T22" fmla="*/ 0 w 104"/>
                <a:gd name="T23" fmla="*/ 57 h 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4" h="67">
                  <a:moveTo>
                    <a:pt x="0" y="66"/>
                  </a:moveTo>
                  <a:lnTo>
                    <a:pt x="16" y="53"/>
                  </a:lnTo>
                  <a:lnTo>
                    <a:pt x="32" y="40"/>
                  </a:lnTo>
                  <a:lnTo>
                    <a:pt x="54" y="26"/>
                  </a:lnTo>
                  <a:lnTo>
                    <a:pt x="87" y="13"/>
                  </a:lnTo>
                  <a:lnTo>
                    <a:pt x="103" y="0"/>
                  </a:lnTo>
                  <a:lnTo>
                    <a:pt x="92" y="13"/>
                  </a:lnTo>
                  <a:lnTo>
                    <a:pt x="64" y="31"/>
                  </a:lnTo>
                  <a:lnTo>
                    <a:pt x="43" y="40"/>
                  </a:lnTo>
                  <a:lnTo>
                    <a:pt x="32" y="48"/>
                  </a:lnTo>
                  <a:lnTo>
                    <a:pt x="27" y="48"/>
                  </a:lnTo>
                  <a:lnTo>
                    <a:pt x="0" y="66"/>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56" name="Freeform 137"/>
            <p:cNvSpPr>
              <a:spLocks/>
            </p:cNvSpPr>
            <p:nvPr/>
          </p:nvSpPr>
          <p:spPr bwMode="auto">
            <a:xfrm>
              <a:off x="1312" y="1931"/>
              <a:ext cx="43" cy="50"/>
            </a:xfrm>
            <a:custGeom>
              <a:avLst/>
              <a:gdLst>
                <a:gd name="T0" fmla="*/ 0 w 68"/>
                <a:gd name="T1" fmla="*/ 49 h 57"/>
                <a:gd name="T2" fmla="*/ 6 w 68"/>
                <a:gd name="T3" fmla="*/ 34 h 57"/>
                <a:gd name="T4" fmla="*/ 19 w 68"/>
                <a:gd name="T5" fmla="*/ 18 h 57"/>
                <a:gd name="T6" fmla="*/ 36 w 68"/>
                <a:gd name="T7" fmla="*/ 8 h 57"/>
                <a:gd name="T8" fmla="*/ 42 w 68"/>
                <a:gd name="T9" fmla="*/ 0 h 57"/>
                <a:gd name="T10" fmla="*/ 32 w 68"/>
                <a:gd name="T11" fmla="*/ 11 h 57"/>
                <a:gd name="T12" fmla="*/ 19 w 68"/>
                <a:gd name="T13" fmla="*/ 23 h 57"/>
                <a:gd name="T14" fmla="*/ 10 w 68"/>
                <a:gd name="T15" fmla="*/ 34 h 57"/>
                <a:gd name="T16" fmla="*/ 0 w 68"/>
                <a:gd name="T17" fmla="*/ 49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8" h="57">
                  <a:moveTo>
                    <a:pt x="0" y="56"/>
                  </a:moveTo>
                  <a:lnTo>
                    <a:pt x="10" y="39"/>
                  </a:lnTo>
                  <a:lnTo>
                    <a:pt x="30" y="21"/>
                  </a:lnTo>
                  <a:lnTo>
                    <a:pt x="57" y="9"/>
                  </a:lnTo>
                  <a:lnTo>
                    <a:pt x="67" y="0"/>
                  </a:lnTo>
                  <a:lnTo>
                    <a:pt x="51" y="13"/>
                  </a:lnTo>
                  <a:lnTo>
                    <a:pt x="30" y="26"/>
                  </a:lnTo>
                  <a:lnTo>
                    <a:pt x="16" y="39"/>
                  </a:lnTo>
                  <a:lnTo>
                    <a:pt x="0" y="56"/>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57" name="Freeform 138"/>
            <p:cNvSpPr>
              <a:spLocks/>
            </p:cNvSpPr>
            <p:nvPr/>
          </p:nvSpPr>
          <p:spPr bwMode="auto">
            <a:xfrm>
              <a:off x="1355" y="1905"/>
              <a:ext cx="51" cy="44"/>
            </a:xfrm>
            <a:custGeom>
              <a:avLst/>
              <a:gdLst>
                <a:gd name="T0" fmla="*/ 0 w 80"/>
                <a:gd name="T1" fmla="*/ 43 h 51"/>
                <a:gd name="T2" fmla="*/ 17 w 80"/>
                <a:gd name="T3" fmla="*/ 29 h 51"/>
                <a:gd name="T4" fmla="*/ 34 w 80"/>
                <a:gd name="T5" fmla="*/ 15 h 51"/>
                <a:gd name="T6" fmla="*/ 40 w 80"/>
                <a:gd name="T7" fmla="*/ 3 h 51"/>
                <a:gd name="T8" fmla="*/ 50 w 80"/>
                <a:gd name="T9" fmla="*/ 0 h 51"/>
                <a:gd name="T10" fmla="*/ 40 w 80"/>
                <a:gd name="T11" fmla="*/ 7 h 51"/>
                <a:gd name="T12" fmla="*/ 38 w 80"/>
                <a:gd name="T13" fmla="*/ 19 h 51"/>
                <a:gd name="T14" fmla="*/ 23 w 80"/>
                <a:gd name="T15" fmla="*/ 29 h 51"/>
                <a:gd name="T16" fmla="*/ 13 w 80"/>
                <a:gd name="T17" fmla="*/ 36 h 51"/>
                <a:gd name="T18" fmla="*/ 0 w 80"/>
                <a:gd name="T19" fmla="*/ 43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51">
                  <a:moveTo>
                    <a:pt x="0" y="50"/>
                  </a:moveTo>
                  <a:lnTo>
                    <a:pt x="26" y="34"/>
                  </a:lnTo>
                  <a:lnTo>
                    <a:pt x="53" y="17"/>
                  </a:lnTo>
                  <a:lnTo>
                    <a:pt x="63" y="4"/>
                  </a:lnTo>
                  <a:lnTo>
                    <a:pt x="79" y="0"/>
                  </a:lnTo>
                  <a:lnTo>
                    <a:pt x="63" y="8"/>
                  </a:lnTo>
                  <a:lnTo>
                    <a:pt x="59" y="22"/>
                  </a:lnTo>
                  <a:lnTo>
                    <a:pt x="36" y="34"/>
                  </a:lnTo>
                  <a:lnTo>
                    <a:pt x="20" y="42"/>
                  </a:lnTo>
                  <a:lnTo>
                    <a:pt x="0" y="5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58" name="Freeform 139"/>
            <p:cNvSpPr>
              <a:spLocks/>
            </p:cNvSpPr>
            <p:nvPr/>
          </p:nvSpPr>
          <p:spPr bwMode="auto">
            <a:xfrm>
              <a:off x="1366" y="1881"/>
              <a:ext cx="52" cy="36"/>
            </a:xfrm>
            <a:custGeom>
              <a:avLst/>
              <a:gdLst>
                <a:gd name="T0" fmla="*/ 0 w 81"/>
                <a:gd name="T1" fmla="*/ 35 h 42"/>
                <a:gd name="T2" fmla="*/ 17 w 81"/>
                <a:gd name="T3" fmla="*/ 21 h 42"/>
                <a:gd name="T4" fmla="*/ 24 w 81"/>
                <a:gd name="T5" fmla="*/ 10 h 42"/>
                <a:gd name="T6" fmla="*/ 41 w 81"/>
                <a:gd name="T7" fmla="*/ 0 h 42"/>
                <a:gd name="T8" fmla="*/ 51 w 81"/>
                <a:gd name="T9" fmla="*/ 0 h 42"/>
                <a:gd name="T10" fmla="*/ 38 w 81"/>
                <a:gd name="T11" fmla="*/ 7 h 42"/>
                <a:gd name="T12" fmla="*/ 24 w 81"/>
                <a:gd name="T13" fmla="*/ 15 h 42"/>
                <a:gd name="T14" fmla="*/ 21 w 81"/>
                <a:gd name="T15" fmla="*/ 21 h 42"/>
                <a:gd name="T16" fmla="*/ 13 w 81"/>
                <a:gd name="T17" fmla="*/ 27 h 42"/>
                <a:gd name="T18" fmla="*/ 0 w 81"/>
                <a:gd name="T19" fmla="*/ 35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 h="42">
                  <a:moveTo>
                    <a:pt x="0" y="41"/>
                  </a:moveTo>
                  <a:lnTo>
                    <a:pt x="26" y="24"/>
                  </a:lnTo>
                  <a:lnTo>
                    <a:pt x="38" y="12"/>
                  </a:lnTo>
                  <a:lnTo>
                    <a:pt x="64" y="0"/>
                  </a:lnTo>
                  <a:lnTo>
                    <a:pt x="80" y="0"/>
                  </a:lnTo>
                  <a:lnTo>
                    <a:pt x="59" y="8"/>
                  </a:lnTo>
                  <a:lnTo>
                    <a:pt x="38" y="17"/>
                  </a:lnTo>
                  <a:lnTo>
                    <a:pt x="33" y="24"/>
                  </a:lnTo>
                  <a:lnTo>
                    <a:pt x="21" y="32"/>
                  </a:lnTo>
                  <a:lnTo>
                    <a:pt x="0" y="41"/>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59" name="Freeform 140"/>
            <p:cNvSpPr>
              <a:spLocks/>
            </p:cNvSpPr>
            <p:nvPr/>
          </p:nvSpPr>
          <p:spPr bwMode="auto">
            <a:xfrm>
              <a:off x="1288" y="2700"/>
              <a:ext cx="17" cy="49"/>
            </a:xfrm>
            <a:custGeom>
              <a:avLst/>
              <a:gdLst>
                <a:gd name="T0" fmla="*/ 0 w 26"/>
                <a:gd name="T1" fmla="*/ 0 h 57"/>
                <a:gd name="T2" fmla="*/ 3 w 26"/>
                <a:gd name="T3" fmla="*/ 19 h 57"/>
                <a:gd name="T4" fmla="*/ 9 w 26"/>
                <a:gd name="T5" fmla="*/ 34 h 57"/>
                <a:gd name="T6" fmla="*/ 16 w 26"/>
                <a:gd name="T7" fmla="*/ 48 h 57"/>
                <a:gd name="T8" fmla="*/ 11 w 26"/>
                <a:gd name="T9" fmla="*/ 29 h 57"/>
                <a:gd name="T10" fmla="*/ 9 w 26"/>
                <a:gd name="T11" fmla="*/ 15 h 57"/>
                <a:gd name="T12" fmla="*/ 0 w 26"/>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57">
                  <a:moveTo>
                    <a:pt x="0" y="0"/>
                  </a:moveTo>
                  <a:lnTo>
                    <a:pt x="5" y="22"/>
                  </a:lnTo>
                  <a:lnTo>
                    <a:pt x="13" y="39"/>
                  </a:lnTo>
                  <a:lnTo>
                    <a:pt x="25" y="56"/>
                  </a:lnTo>
                  <a:lnTo>
                    <a:pt x="17" y="34"/>
                  </a:lnTo>
                  <a:lnTo>
                    <a:pt x="13" y="18"/>
                  </a:lnTo>
                  <a:lnTo>
                    <a:pt x="0"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60" name="Freeform 141"/>
            <p:cNvSpPr>
              <a:spLocks/>
            </p:cNvSpPr>
            <p:nvPr/>
          </p:nvSpPr>
          <p:spPr bwMode="auto">
            <a:xfrm>
              <a:off x="1327" y="2759"/>
              <a:ext cx="64" cy="32"/>
            </a:xfrm>
            <a:custGeom>
              <a:avLst/>
              <a:gdLst>
                <a:gd name="T0" fmla="*/ 0 w 99"/>
                <a:gd name="T1" fmla="*/ 0 h 37"/>
                <a:gd name="T2" fmla="*/ 7 w 99"/>
                <a:gd name="T3" fmla="*/ 7 h 37"/>
                <a:gd name="T4" fmla="*/ 18 w 99"/>
                <a:gd name="T5" fmla="*/ 10 h 37"/>
                <a:gd name="T6" fmla="*/ 39 w 99"/>
                <a:gd name="T7" fmla="*/ 17 h 37"/>
                <a:gd name="T8" fmla="*/ 63 w 99"/>
                <a:gd name="T9" fmla="*/ 31 h 37"/>
                <a:gd name="T10" fmla="*/ 52 w 99"/>
                <a:gd name="T11" fmla="*/ 20 h 37"/>
                <a:gd name="T12" fmla="*/ 42 w 99"/>
                <a:gd name="T13" fmla="*/ 10 h 37"/>
                <a:gd name="T14" fmla="*/ 21 w 99"/>
                <a:gd name="T15" fmla="*/ 7 h 37"/>
                <a:gd name="T16" fmla="*/ 10 w 99"/>
                <a:gd name="T17" fmla="*/ 3 h 37"/>
                <a:gd name="T18" fmla="*/ 0 w 99"/>
                <a:gd name="T19" fmla="*/ 0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37">
                  <a:moveTo>
                    <a:pt x="0" y="0"/>
                  </a:moveTo>
                  <a:lnTo>
                    <a:pt x="11" y="8"/>
                  </a:lnTo>
                  <a:lnTo>
                    <a:pt x="28" y="12"/>
                  </a:lnTo>
                  <a:lnTo>
                    <a:pt x="60" y="20"/>
                  </a:lnTo>
                  <a:lnTo>
                    <a:pt x="98" y="36"/>
                  </a:lnTo>
                  <a:lnTo>
                    <a:pt x="81" y="23"/>
                  </a:lnTo>
                  <a:lnTo>
                    <a:pt x="65" y="12"/>
                  </a:lnTo>
                  <a:lnTo>
                    <a:pt x="33" y="8"/>
                  </a:lnTo>
                  <a:lnTo>
                    <a:pt x="16" y="4"/>
                  </a:lnTo>
                  <a:lnTo>
                    <a:pt x="0"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61" name="Freeform 142"/>
            <p:cNvSpPr>
              <a:spLocks/>
            </p:cNvSpPr>
            <p:nvPr/>
          </p:nvSpPr>
          <p:spPr bwMode="auto">
            <a:xfrm>
              <a:off x="1397" y="2804"/>
              <a:ext cx="24" cy="62"/>
            </a:xfrm>
            <a:custGeom>
              <a:avLst/>
              <a:gdLst>
                <a:gd name="T0" fmla="*/ 0 w 37"/>
                <a:gd name="T1" fmla="*/ 0 h 71"/>
                <a:gd name="T2" fmla="*/ 8 w 37"/>
                <a:gd name="T3" fmla="*/ 12 h 71"/>
                <a:gd name="T4" fmla="*/ 15 w 37"/>
                <a:gd name="T5" fmla="*/ 27 h 71"/>
                <a:gd name="T6" fmla="*/ 18 w 37"/>
                <a:gd name="T7" fmla="*/ 42 h 71"/>
                <a:gd name="T8" fmla="*/ 23 w 37"/>
                <a:gd name="T9" fmla="*/ 61 h 71"/>
                <a:gd name="T10" fmla="*/ 21 w 37"/>
                <a:gd name="T11" fmla="*/ 42 h 71"/>
                <a:gd name="T12" fmla="*/ 18 w 37"/>
                <a:gd name="T13" fmla="*/ 31 h 71"/>
                <a:gd name="T14" fmla="*/ 15 w 37"/>
                <a:gd name="T15" fmla="*/ 16 h 71"/>
                <a:gd name="T16" fmla="*/ 8 w 37"/>
                <a:gd name="T17" fmla="*/ 8 h 71"/>
                <a:gd name="T18" fmla="*/ 0 w 37"/>
                <a:gd name="T19" fmla="*/ 0 h 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 h="71">
                  <a:moveTo>
                    <a:pt x="0" y="0"/>
                  </a:moveTo>
                  <a:lnTo>
                    <a:pt x="13" y="14"/>
                  </a:lnTo>
                  <a:lnTo>
                    <a:pt x="23" y="31"/>
                  </a:lnTo>
                  <a:lnTo>
                    <a:pt x="27" y="48"/>
                  </a:lnTo>
                  <a:lnTo>
                    <a:pt x="36" y="70"/>
                  </a:lnTo>
                  <a:lnTo>
                    <a:pt x="32" y="48"/>
                  </a:lnTo>
                  <a:lnTo>
                    <a:pt x="27" y="36"/>
                  </a:lnTo>
                  <a:lnTo>
                    <a:pt x="23" y="18"/>
                  </a:lnTo>
                  <a:lnTo>
                    <a:pt x="13" y="9"/>
                  </a:lnTo>
                  <a:lnTo>
                    <a:pt x="0"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62" name="Freeform 143"/>
            <p:cNvSpPr>
              <a:spLocks/>
            </p:cNvSpPr>
            <p:nvPr/>
          </p:nvSpPr>
          <p:spPr bwMode="auto">
            <a:xfrm>
              <a:off x="1417" y="2813"/>
              <a:ext cx="55" cy="92"/>
            </a:xfrm>
            <a:custGeom>
              <a:avLst/>
              <a:gdLst>
                <a:gd name="T0" fmla="*/ 0 w 85"/>
                <a:gd name="T1" fmla="*/ 0 h 106"/>
                <a:gd name="T2" fmla="*/ 7 w 85"/>
                <a:gd name="T3" fmla="*/ 12 h 106"/>
                <a:gd name="T4" fmla="*/ 10 w 85"/>
                <a:gd name="T5" fmla="*/ 28 h 106"/>
                <a:gd name="T6" fmla="*/ 14 w 85"/>
                <a:gd name="T7" fmla="*/ 43 h 106"/>
                <a:gd name="T8" fmla="*/ 21 w 85"/>
                <a:gd name="T9" fmla="*/ 63 h 106"/>
                <a:gd name="T10" fmla="*/ 28 w 85"/>
                <a:gd name="T11" fmla="*/ 75 h 106"/>
                <a:gd name="T12" fmla="*/ 45 w 85"/>
                <a:gd name="T13" fmla="*/ 87 h 106"/>
                <a:gd name="T14" fmla="*/ 48 w 85"/>
                <a:gd name="T15" fmla="*/ 87 h 106"/>
                <a:gd name="T16" fmla="*/ 54 w 85"/>
                <a:gd name="T17" fmla="*/ 91 h 106"/>
                <a:gd name="T18" fmla="*/ 48 w 85"/>
                <a:gd name="T19" fmla="*/ 87 h 106"/>
                <a:gd name="T20" fmla="*/ 38 w 85"/>
                <a:gd name="T21" fmla="*/ 79 h 106"/>
                <a:gd name="T22" fmla="*/ 25 w 85"/>
                <a:gd name="T23" fmla="*/ 68 h 106"/>
                <a:gd name="T24" fmla="*/ 21 w 85"/>
                <a:gd name="T25" fmla="*/ 48 h 106"/>
                <a:gd name="T26" fmla="*/ 14 w 85"/>
                <a:gd name="T27" fmla="*/ 23 h 106"/>
                <a:gd name="T28" fmla="*/ 10 w 85"/>
                <a:gd name="T29" fmla="*/ 12 h 106"/>
                <a:gd name="T30" fmla="*/ 0 w 85"/>
                <a:gd name="T31" fmla="*/ 0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5" h="106">
                  <a:moveTo>
                    <a:pt x="0" y="0"/>
                  </a:moveTo>
                  <a:lnTo>
                    <a:pt x="11" y="14"/>
                  </a:lnTo>
                  <a:lnTo>
                    <a:pt x="15" y="32"/>
                  </a:lnTo>
                  <a:lnTo>
                    <a:pt x="21" y="50"/>
                  </a:lnTo>
                  <a:lnTo>
                    <a:pt x="32" y="73"/>
                  </a:lnTo>
                  <a:lnTo>
                    <a:pt x="43" y="86"/>
                  </a:lnTo>
                  <a:lnTo>
                    <a:pt x="69" y="100"/>
                  </a:lnTo>
                  <a:lnTo>
                    <a:pt x="74" y="100"/>
                  </a:lnTo>
                  <a:lnTo>
                    <a:pt x="84" y="105"/>
                  </a:lnTo>
                  <a:lnTo>
                    <a:pt x="74" y="100"/>
                  </a:lnTo>
                  <a:lnTo>
                    <a:pt x="58" y="91"/>
                  </a:lnTo>
                  <a:lnTo>
                    <a:pt x="38" y="78"/>
                  </a:lnTo>
                  <a:lnTo>
                    <a:pt x="32" y="55"/>
                  </a:lnTo>
                  <a:lnTo>
                    <a:pt x="21" y="27"/>
                  </a:lnTo>
                  <a:lnTo>
                    <a:pt x="15" y="14"/>
                  </a:lnTo>
                  <a:lnTo>
                    <a:pt x="0"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63" name="Freeform 144"/>
            <p:cNvSpPr>
              <a:spLocks/>
            </p:cNvSpPr>
            <p:nvPr/>
          </p:nvSpPr>
          <p:spPr bwMode="auto">
            <a:xfrm>
              <a:off x="1195" y="2783"/>
              <a:ext cx="16" cy="32"/>
            </a:xfrm>
            <a:custGeom>
              <a:avLst/>
              <a:gdLst>
                <a:gd name="T0" fmla="*/ 0 w 25"/>
                <a:gd name="T1" fmla="*/ 0 h 37"/>
                <a:gd name="T2" fmla="*/ 8 w 25"/>
                <a:gd name="T3" fmla="*/ 15 h 37"/>
                <a:gd name="T4" fmla="*/ 13 w 25"/>
                <a:gd name="T5" fmla="*/ 21 h 37"/>
                <a:gd name="T6" fmla="*/ 15 w 25"/>
                <a:gd name="T7" fmla="*/ 31 h 37"/>
                <a:gd name="T8" fmla="*/ 8 w 25"/>
                <a:gd name="T9" fmla="*/ 28 h 37"/>
                <a:gd name="T10" fmla="*/ 0 w 25"/>
                <a:gd name="T11" fmla="*/ 21 h 37"/>
                <a:gd name="T12" fmla="*/ 0 w 25"/>
                <a:gd name="T13" fmla="*/ 0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37">
                  <a:moveTo>
                    <a:pt x="0" y="0"/>
                  </a:moveTo>
                  <a:lnTo>
                    <a:pt x="12" y="17"/>
                  </a:lnTo>
                  <a:lnTo>
                    <a:pt x="20" y="24"/>
                  </a:lnTo>
                  <a:lnTo>
                    <a:pt x="24" y="36"/>
                  </a:lnTo>
                  <a:lnTo>
                    <a:pt x="12" y="32"/>
                  </a:lnTo>
                  <a:lnTo>
                    <a:pt x="0" y="24"/>
                  </a:lnTo>
                  <a:lnTo>
                    <a:pt x="0"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64" name="Freeform 145"/>
            <p:cNvSpPr>
              <a:spLocks/>
            </p:cNvSpPr>
            <p:nvPr/>
          </p:nvSpPr>
          <p:spPr bwMode="auto">
            <a:xfrm>
              <a:off x="1284" y="2872"/>
              <a:ext cx="9" cy="74"/>
            </a:xfrm>
            <a:custGeom>
              <a:avLst/>
              <a:gdLst>
                <a:gd name="T0" fmla="*/ 5 w 14"/>
                <a:gd name="T1" fmla="*/ 0 h 86"/>
                <a:gd name="T2" fmla="*/ 6 w 14"/>
                <a:gd name="T3" fmla="*/ 15 h 86"/>
                <a:gd name="T4" fmla="*/ 6 w 14"/>
                <a:gd name="T5" fmla="*/ 35 h 86"/>
                <a:gd name="T6" fmla="*/ 5 w 14"/>
                <a:gd name="T7" fmla="*/ 42 h 86"/>
                <a:gd name="T8" fmla="*/ 2 w 14"/>
                <a:gd name="T9" fmla="*/ 54 h 86"/>
                <a:gd name="T10" fmla="*/ 0 w 14"/>
                <a:gd name="T11" fmla="*/ 65 h 86"/>
                <a:gd name="T12" fmla="*/ 0 w 14"/>
                <a:gd name="T13" fmla="*/ 73 h 86"/>
                <a:gd name="T14" fmla="*/ 2 w 14"/>
                <a:gd name="T15" fmla="*/ 58 h 86"/>
                <a:gd name="T16" fmla="*/ 5 w 14"/>
                <a:gd name="T17" fmla="*/ 50 h 86"/>
                <a:gd name="T18" fmla="*/ 6 w 14"/>
                <a:gd name="T19" fmla="*/ 42 h 86"/>
                <a:gd name="T20" fmla="*/ 8 w 14"/>
                <a:gd name="T21" fmla="*/ 35 h 86"/>
                <a:gd name="T22" fmla="*/ 8 w 14"/>
                <a:gd name="T23" fmla="*/ 28 h 86"/>
                <a:gd name="T24" fmla="*/ 5 w 14"/>
                <a:gd name="T25" fmla="*/ 0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 h="86">
                  <a:moveTo>
                    <a:pt x="7" y="0"/>
                  </a:moveTo>
                  <a:lnTo>
                    <a:pt x="10" y="18"/>
                  </a:lnTo>
                  <a:lnTo>
                    <a:pt x="10" y="41"/>
                  </a:lnTo>
                  <a:lnTo>
                    <a:pt x="7" y="49"/>
                  </a:lnTo>
                  <a:lnTo>
                    <a:pt x="3" y="63"/>
                  </a:lnTo>
                  <a:lnTo>
                    <a:pt x="0" y="76"/>
                  </a:lnTo>
                  <a:lnTo>
                    <a:pt x="0" y="85"/>
                  </a:lnTo>
                  <a:lnTo>
                    <a:pt x="3" y="67"/>
                  </a:lnTo>
                  <a:lnTo>
                    <a:pt x="7" y="58"/>
                  </a:lnTo>
                  <a:lnTo>
                    <a:pt x="10" y="49"/>
                  </a:lnTo>
                  <a:lnTo>
                    <a:pt x="13" y="41"/>
                  </a:lnTo>
                  <a:lnTo>
                    <a:pt x="13" y="32"/>
                  </a:lnTo>
                  <a:lnTo>
                    <a:pt x="7"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65" name="Freeform 146"/>
            <p:cNvSpPr>
              <a:spLocks/>
            </p:cNvSpPr>
            <p:nvPr/>
          </p:nvSpPr>
          <p:spPr bwMode="auto">
            <a:xfrm>
              <a:off x="1296" y="2922"/>
              <a:ext cx="20" cy="7"/>
            </a:xfrm>
            <a:custGeom>
              <a:avLst/>
              <a:gdLst>
                <a:gd name="T0" fmla="*/ 0 w 31"/>
                <a:gd name="T1" fmla="*/ 6 h 8"/>
                <a:gd name="T2" fmla="*/ 3 w 31"/>
                <a:gd name="T3" fmla="*/ 2 h 8"/>
                <a:gd name="T4" fmla="*/ 6 w 31"/>
                <a:gd name="T5" fmla="*/ 0 h 8"/>
                <a:gd name="T6" fmla="*/ 11 w 31"/>
                <a:gd name="T7" fmla="*/ 0 h 8"/>
                <a:gd name="T8" fmla="*/ 14 w 31"/>
                <a:gd name="T9" fmla="*/ 0 h 8"/>
                <a:gd name="T10" fmla="*/ 19 w 31"/>
                <a:gd name="T11" fmla="*/ 4 h 8"/>
                <a:gd name="T12" fmla="*/ 11 w 31"/>
                <a:gd name="T13" fmla="*/ 2 h 8"/>
                <a:gd name="T14" fmla="*/ 6 w 31"/>
                <a:gd name="T15" fmla="*/ 2 h 8"/>
                <a:gd name="T16" fmla="*/ 0 w 31"/>
                <a:gd name="T17" fmla="*/ 6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8">
                  <a:moveTo>
                    <a:pt x="0" y="7"/>
                  </a:moveTo>
                  <a:lnTo>
                    <a:pt x="4" y="2"/>
                  </a:lnTo>
                  <a:lnTo>
                    <a:pt x="9" y="0"/>
                  </a:lnTo>
                  <a:lnTo>
                    <a:pt x="17" y="0"/>
                  </a:lnTo>
                  <a:lnTo>
                    <a:pt x="21" y="0"/>
                  </a:lnTo>
                  <a:lnTo>
                    <a:pt x="30" y="5"/>
                  </a:lnTo>
                  <a:lnTo>
                    <a:pt x="17" y="2"/>
                  </a:lnTo>
                  <a:lnTo>
                    <a:pt x="9" y="2"/>
                  </a:lnTo>
                  <a:lnTo>
                    <a:pt x="0" y="7"/>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66" name="Freeform 147"/>
            <p:cNvSpPr>
              <a:spLocks/>
            </p:cNvSpPr>
            <p:nvPr/>
          </p:nvSpPr>
          <p:spPr bwMode="auto">
            <a:xfrm>
              <a:off x="1304" y="2876"/>
              <a:ext cx="8" cy="41"/>
            </a:xfrm>
            <a:custGeom>
              <a:avLst/>
              <a:gdLst>
                <a:gd name="T0" fmla="*/ 2 w 13"/>
                <a:gd name="T1" fmla="*/ 0 h 47"/>
                <a:gd name="T2" fmla="*/ 2 w 13"/>
                <a:gd name="T3" fmla="*/ 11 h 47"/>
                <a:gd name="T4" fmla="*/ 0 w 13"/>
                <a:gd name="T5" fmla="*/ 18 h 47"/>
                <a:gd name="T6" fmla="*/ 2 w 13"/>
                <a:gd name="T7" fmla="*/ 26 h 47"/>
                <a:gd name="T8" fmla="*/ 4 w 13"/>
                <a:gd name="T9" fmla="*/ 33 h 47"/>
                <a:gd name="T10" fmla="*/ 7 w 13"/>
                <a:gd name="T11" fmla="*/ 40 h 47"/>
                <a:gd name="T12" fmla="*/ 2 w 13"/>
                <a:gd name="T13" fmla="*/ 26 h 47"/>
                <a:gd name="T14" fmla="*/ 2 w 13"/>
                <a:gd name="T15" fmla="*/ 18 h 47"/>
                <a:gd name="T16" fmla="*/ 2 w 13"/>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47">
                  <a:moveTo>
                    <a:pt x="3" y="0"/>
                  </a:moveTo>
                  <a:lnTo>
                    <a:pt x="3" y="13"/>
                  </a:lnTo>
                  <a:lnTo>
                    <a:pt x="0" y="21"/>
                  </a:lnTo>
                  <a:lnTo>
                    <a:pt x="3" y="30"/>
                  </a:lnTo>
                  <a:lnTo>
                    <a:pt x="6" y="38"/>
                  </a:lnTo>
                  <a:lnTo>
                    <a:pt x="12" y="46"/>
                  </a:lnTo>
                  <a:lnTo>
                    <a:pt x="3" y="30"/>
                  </a:lnTo>
                  <a:lnTo>
                    <a:pt x="3" y="21"/>
                  </a:lnTo>
                  <a:lnTo>
                    <a:pt x="3"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67" name="Freeform 148"/>
            <p:cNvSpPr>
              <a:spLocks/>
            </p:cNvSpPr>
            <p:nvPr/>
          </p:nvSpPr>
          <p:spPr bwMode="auto">
            <a:xfrm>
              <a:off x="1132" y="2834"/>
              <a:ext cx="25" cy="8"/>
            </a:xfrm>
            <a:custGeom>
              <a:avLst/>
              <a:gdLst>
                <a:gd name="T0" fmla="*/ 0 w 39"/>
                <a:gd name="T1" fmla="*/ 7 h 9"/>
                <a:gd name="T2" fmla="*/ 7 w 39"/>
                <a:gd name="T3" fmla="*/ 3 h 9"/>
                <a:gd name="T4" fmla="*/ 13 w 39"/>
                <a:gd name="T5" fmla="*/ 3 h 9"/>
                <a:gd name="T6" fmla="*/ 19 w 39"/>
                <a:gd name="T7" fmla="*/ 3 h 9"/>
                <a:gd name="T8" fmla="*/ 24 w 39"/>
                <a:gd name="T9" fmla="*/ 3 h 9"/>
                <a:gd name="T10" fmla="*/ 19 w 39"/>
                <a:gd name="T11" fmla="*/ 0 h 9"/>
                <a:gd name="T12" fmla="*/ 13 w 39"/>
                <a:gd name="T13" fmla="*/ 0 h 9"/>
                <a:gd name="T14" fmla="*/ 7 w 39"/>
                <a:gd name="T15" fmla="*/ 0 h 9"/>
                <a:gd name="T16" fmla="*/ 0 w 39"/>
                <a:gd name="T17" fmla="*/ 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9" h="9">
                  <a:moveTo>
                    <a:pt x="0" y="8"/>
                  </a:moveTo>
                  <a:lnTo>
                    <a:pt x="11" y="3"/>
                  </a:lnTo>
                  <a:lnTo>
                    <a:pt x="20" y="3"/>
                  </a:lnTo>
                  <a:lnTo>
                    <a:pt x="29" y="3"/>
                  </a:lnTo>
                  <a:lnTo>
                    <a:pt x="38" y="3"/>
                  </a:lnTo>
                  <a:lnTo>
                    <a:pt x="29" y="0"/>
                  </a:lnTo>
                  <a:lnTo>
                    <a:pt x="20" y="0"/>
                  </a:lnTo>
                  <a:lnTo>
                    <a:pt x="11" y="0"/>
                  </a:lnTo>
                  <a:lnTo>
                    <a:pt x="0" y="8"/>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68" name="Freeform 149"/>
            <p:cNvSpPr>
              <a:spLocks/>
            </p:cNvSpPr>
            <p:nvPr/>
          </p:nvSpPr>
          <p:spPr bwMode="auto">
            <a:xfrm>
              <a:off x="1120" y="2822"/>
              <a:ext cx="37" cy="15"/>
            </a:xfrm>
            <a:custGeom>
              <a:avLst/>
              <a:gdLst>
                <a:gd name="T0" fmla="*/ 0 w 57"/>
                <a:gd name="T1" fmla="*/ 14 h 17"/>
                <a:gd name="T2" fmla="*/ 10 w 57"/>
                <a:gd name="T3" fmla="*/ 8 h 17"/>
                <a:gd name="T4" fmla="*/ 10 w 57"/>
                <a:gd name="T5" fmla="*/ 5 h 17"/>
                <a:gd name="T6" fmla="*/ 17 w 57"/>
                <a:gd name="T7" fmla="*/ 3 h 17"/>
                <a:gd name="T8" fmla="*/ 27 w 57"/>
                <a:gd name="T9" fmla="*/ 3 h 17"/>
                <a:gd name="T10" fmla="*/ 36 w 57"/>
                <a:gd name="T11" fmla="*/ 5 h 17"/>
                <a:gd name="T12" fmla="*/ 20 w 57"/>
                <a:gd name="T13" fmla="*/ 0 h 17"/>
                <a:gd name="T14" fmla="*/ 13 w 57"/>
                <a:gd name="T15" fmla="*/ 3 h 17"/>
                <a:gd name="T16" fmla="*/ 6 w 57"/>
                <a:gd name="T17" fmla="*/ 5 h 17"/>
                <a:gd name="T18" fmla="*/ 0 w 57"/>
                <a:gd name="T19" fmla="*/ 14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 h="17">
                  <a:moveTo>
                    <a:pt x="0" y="16"/>
                  </a:moveTo>
                  <a:lnTo>
                    <a:pt x="15" y="9"/>
                  </a:lnTo>
                  <a:lnTo>
                    <a:pt x="15" y="6"/>
                  </a:lnTo>
                  <a:lnTo>
                    <a:pt x="26" y="3"/>
                  </a:lnTo>
                  <a:lnTo>
                    <a:pt x="41" y="3"/>
                  </a:lnTo>
                  <a:lnTo>
                    <a:pt x="56" y="6"/>
                  </a:lnTo>
                  <a:lnTo>
                    <a:pt x="31" y="0"/>
                  </a:lnTo>
                  <a:lnTo>
                    <a:pt x="20" y="3"/>
                  </a:lnTo>
                  <a:lnTo>
                    <a:pt x="10" y="6"/>
                  </a:lnTo>
                  <a:lnTo>
                    <a:pt x="0" y="16"/>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69" name="Freeform 150"/>
            <p:cNvSpPr>
              <a:spLocks/>
            </p:cNvSpPr>
            <p:nvPr/>
          </p:nvSpPr>
          <p:spPr bwMode="auto">
            <a:xfrm>
              <a:off x="1054" y="2801"/>
              <a:ext cx="16" cy="2"/>
            </a:xfrm>
            <a:custGeom>
              <a:avLst/>
              <a:gdLst>
                <a:gd name="T0" fmla="*/ 0 w 26"/>
                <a:gd name="T1" fmla="*/ 1 h 2"/>
                <a:gd name="T2" fmla="*/ 10 w 26"/>
                <a:gd name="T3" fmla="*/ 1 h 2"/>
                <a:gd name="T4" fmla="*/ 13 w 26"/>
                <a:gd name="T5" fmla="*/ 1 h 2"/>
                <a:gd name="T6" fmla="*/ 15 w 26"/>
                <a:gd name="T7" fmla="*/ 1 h 2"/>
                <a:gd name="T8" fmla="*/ 13 w 26"/>
                <a:gd name="T9" fmla="*/ 0 h 2"/>
                <a:gd name="T10" fmla="*/ 10 w 26"/>
                <a:gd name="T11" fmla="*/ 0 h 2"/>
                <a:gd name="T12" fmla="*/ 0 w 26"/>
                <a:gd name="T13" fmla="*/ 1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
                  <a:moveTo>
                    <a:pt x="0" y="1"/>
                  </a:moveTo>
                  <a:lnTo>
                    <a:pt x="16" y="1"/>
                  </a:lnTo>
                  <a:lnTo>
                    <a:pt x="21" y="1"/>
                  </a:lnTo>
                  <a:lnTo>
                    <a:pt x="25" y="1"/>
                  </a:lnTo>
                  <a:lnTo>
                    <a:pt x="21" y="0"/>
                  </a:lnTo>
                  <a:lnTo>
                    <a:pt x="16" y="0"/>
                  </a:lnTo>
                  <a:lnTo>
                    <a:pt x="0" y="1"/>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70" name="Freeform 151"/>
            <p:cNvSpPr>
              <a:spLocks/>
            </p:cNvSpPr>
            <p:nvPr/>
          </p:nvSpPr>
          <p:spPr bwMode="auto">
            <a:xfrm>
              <a:off x="1077" y="2789"/>
              <a:ext cx="9" cy="2"/>
            </a:xfrm>
            <a:custGeom>
              <a:avLst/>
              <a:gdLst>
                <a:gd name="T0" fmla="*/ 0 w 15"/>
                <a:gd name="T1" fmla="*/ 1 h 2"/>
                <a:gd name="T2" fmla="*/ 4 w 15"/>
                <a:gd name="T3" fmla="*/ 1 h 2"/>
                <a:gd name="T4" fmla="*/ 7 w 15"/>
                <a:gd name="T5" fmla="*/ 1 h 2"/>
                <a:gd name="T6" fmla="*/ 8 w 15"/>
                <a:gd name="T7" fmla="*/ 1 h 2"/>
                <a:gd name="T8" fmla="*/ 7 w 15"/>
                <a:gd name="T9" fmla="*/ 1 h 2"/>
                <a:gd name="T10" fmla="*/ 4 w 15"/>
                <a:gd name="T11" fmla="*/ 0 h 2"/>
                <a:gd name="T12" fmla="*/ 0 w 15"/>
                <a:gd name="T13" fmla="*/ 1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2">
                  <a:moveTo>
                    <a:pt x="0" y="1"/>
                  </a:moveTo>
                  <a:lnTo>
                    <a:pt x="6" y="1"/>
                  </a:lnTo>
                  <a:lnTo>
                    <a:pt x="11" y="1"/>
                  </a:lnTo>
                  <a:lnTo>
                    <a:pt x="14" y="1"/>
                  </a:lnTo>
                  <a:lnTo>
                    <a:pt x="11" y="1"/>
                  </a:lnTo>
                  <a:lnTo>
                    <a:pt x="6" y="0"/>
                  </a:lnTo>
                  <a:lnTo>
                    <a:pt x="0" y="1"/>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71" name="Freeform 152"/>
            <p:cNvSpPr>
              <a:spLocks/>
            </p:cNvSpPr>
            <p:nvPr/>
          </p:nvSpPr>
          <p:spPr bwMode="auto">
            <a:xfrm>
              <a:off x="1254" y="2780"/>
              <a:ext cx="0" cy="2"/>
            </a:xfrm>
            <a:custGeom>
              <a:avLst/>
              <a:gdLst>
                <a:gd name="T0" fmla="*/ 0 w 1"/>
                <a:gd name="T1" fmla="*/ 0 h 2"/>
                <a:gd name="T2" fmla="*/ 0 w 1"/>
                <a:gd name="T3" fmla="*/ 1 h 2"/>
                <a:gd name="T4" fmla="*/ 0 w 1"/>
                <a:gd name="T5" fmla="*/ 0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0"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72" name="Freeform 153"/>
            <p:cNvSpPr>
              <a:spLocks/>
            </p:cNvSpPr>
            <p:nvPr/>
          </p:nvSpPr>
          <p:spPr bwMode="auto">
            <a:xfrm>
              <a:off x="1222" y="2801"/>
              <a:ext cx="0" cy="11"/>
            </a:xfrm>
            <a:custGeom>
              <a:avLst/>
              <a:gdLst>
                <a:gd name="T0" fmla="*/ 0 w 1"/>
                <a:gd name="T1" fmla="*/ 0 h 12"/>
                <a:gd name="T2" fmla="*/ 0 w 1"/>
                <a:gd name="T3" fmla="*/ 2 h 12"/>
                <a:gd name="T4" fmla="*/ 0 w 1"/>
                <a:gd name="T5" fmla="*/ 6 h 12"/>
                <a:gd name="T6" fmla="*/ 0 w 1"/>
                <a:gd name="T7" fmla="*/ 10 h 12"/>
                <a:gd name="T8" fmla="*/ 0 w 1"/>
                <a:gd name="T9" fmla="*/ 7 h 12"/>
                <a:gd name="T10" fmla="*/ 0 w 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2">
                  <a:moveTo>
                    <a:pt x="0" y="0"/>
                  </a:moveTo>
                  <a:lnTo>
                    <a:pt x="0" y="2"/>
                  </a:lnTo>
                  <a:lnTo>
                    <a:pt x="0" y="6"/>
                  </a:lnTo>
                  <a:lnTo>
                    <a:pt x="0" y="11"/>
                  </a:lnTo>
                  <a:lnTo>
                    <a:pt x="0" y="8"/>
                  </a:lnTo>
                  <a:lnTo>
                    <a:pt x="0"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73" name="Freeform 154"/>
            <p:cNvSpPr>
              <a:spLocks/>
            </p:cNvSpPr>
            <p:nvPr/>
          </p:nvSpPr>
          <p:spPr bwMode="auto">
            <a:xfrm>
              <a:off x="1273" y="2767"/>
              <a:ext cx="7" cy="3"/>
            </a:xfrm>
            <a:custGeom>
              <a:avLst/>
              <a:gdLst>
                <a:gd name="T0" fmla="*/ 6 w 11"/>
                <a:gd name="T1" fmla="*/ 2 h 4"/>
                <a:gd name="T2" fmla="*/ 5 w 11"/>
                <a:gd name="T3" fmla="*/ 2 h 4"/>
                <a:gd name="T4" fmla="*/ 2 w 11"/>
                <a:gd name="T5" fmla="*/ 2 h 4"/>
                <a:gd name="T6" fmla="*/ 0 w 11"/>
                <a:gd name="T7" fmla="*/ 2 h 4"/>
                <a:gd name="T8" fmla="*/ 2 w 11"/>
                <a:gd name="T9" fmla="*/ 0 h 4"/>
                <a:gd name="T10" fmla="*/ 6 w 11"/>
                <a:gd name="T11" fmla="*/ 2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4">
                  <a:moveTo>
                    <a:pt x="10" y="2"/>
                  </a:moveTo>
                  <a:lnTo>
                    <a:pt x="8" y="2"/>
                  </a:lnTo>
                  <a:lnTo>
                    <a:pt x="3" y="2"/>
                  </a:lnTo>
                  <a:lnTo>
                    <a:pt x="0" y="3"/>
                  </a:lnTo>
                  <a:lnTo>
                    <a:pt x="3" y="0"/>
                  </a:lnTo>
                  <a:lnTo>
                    <a:pt x="10" y="2"/>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74" name="Freeform 155"/>
            <p:cNvSpPr>
              <a:spLocks/>
            </p:cNvSpPr>
            <p:nvPr/>
          </p:nvSpPr>
          <p:spPr bwMode="auto">
            <a:xfrm>
              <a:off x="1277" y="2880"/>
              <a:ext cx="8" cy="16"/>
            </a:xfrm>
            <a:custGeom>
              <a:avLst/>
              <a:gdLst>
                <a:gd name="T0" fmla="*/ 2 w 13"/>
                <a:gd name="T1" fmla="*/ 15 h 18"/>
                <a:gd name="T2" fmla="*/ 4 w 13"/>
                <a:gd name="T3" fmla="*/ 6 h 18"/>
                <a:gd name="T4" fmla="*/ 5 w 13"/>
                <a:gd name="T5" fmla="*/ 4 h 18"/>
                <a:gd name="T6" fmla="*/ 7 w 13"/>
                <a:gd name="T7" fmla="*/ 0 h 18"/>
                <a:gd name="T8" fmla="*/ 5 w 13"/>
                <a:gd name="T9" fmla="*/ 0 h 18"/>
                <a:gd name="T10" fmla="*/ 2 w 13"/>
                <a:gd name="T11" fmla="*/ 4 h 18"/>
                <a:gd name="T12" fmla="*/ 0 w 13"/>
                <a:gd name="T13" fmla="*/ 6 h 18"/>
                <a:gd name="T14" fmla="*/ 2 w 13"/>
                <a:gd name="T15" fmla="*/ 15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18">
                  <a:moveTo>
                    <a:pt x="3" y="17"/>
                  </a:moveTo>
                  <a:lnTo>
                    <a:pt x="6" y="7"/>
                  </a:lnTo>
                  <a:lnTo>
                    <a:pt x="8" y="4"/>
                  </a:lnTo>
                  <a:lnTo>
                    <a:pt x="12" y="0"/>
                  </a:lnTo>
                  <a:lnTo>
                    <a:pt x="8" y="0"/>
                  </a:lnTo>
                  <a:lnTo>
                    <a:pt x="3" y="4"/>
                  </a:lnTo>
                  <a:lnTo>
                    <a:pt x="0" y="7"/>
                  </a:lnTo>
                  <a:lnTo>
                    <a:pt x="3" y="17"/>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75" name="Freeform 156"/>
            <p:cNvSpPr>
              <a:spLocks/>
            </p:cNvSpPr>
            <p:nvPr/>
          </p:nvSpPr>
          <p:spPr bwMode="auto">
            <a:xfrm>
              <a:off x="1015" y="2759"/>
              <a:ext cx="18" cy="11"/>
            </a:xfrm>
            <a:custGeom>
              <a:avLst/>
              <a:gdLst>
                <a:gd name="T0" fmla="*/ 17 w 29"/>
                <a:gd name="T1" fmla="*/ 0 h 13"/>
                <a:gd name="T2" fmla="*/ 14 w 29"/>
                <a:gd name="T3" fmla="*/ 3 h 13"/>
                <a:gd name="T4" fmla="*/ 11 w 29"/>
                <a:gd name="T5" fmla="*/ 5 h 13"/>
                <a:gd name="T6" fmla="*/ 6 w 29"/>
                <a:gd name="T7" fmla="*/ 8 h 13"/>
                <a:gd name="T8" fmla="*/ 0 w 29"/>
                <a:gd name="T9" fmla="*/ 8 h 13"/>
                <a:gd name="T10" fmla="*/ 6 w 29"/>
                <a:gd name="T11" fmla="*/ 10 h 13"/>
                <a:gd name="T12" fmla="*/ 14 w 29"/>
                <a:gd name="T13" fmla="*/ 8 h 13"/>
                <a:gd name="T14" fmla="*/ 17 w 2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3">
                  <a:moveTo>
                    <a:pt x="28" y="0"/>
                  </a:moveTo>
                  <a:lnTo>
                    <a:pt x="22" y="3"/>
                  </a:lnTo>
                  <a:lnTo>
                    <a:pt x="18" y="6"/>
                  </a:lnTo>
                  <a:lnTo>
                    <a:pt x="9" y="9"/>
                  </a:lnTo>
                  <a:lnTo>
                    <a:pt x="0" y="9"/>
                  </a:lnTo>
                  <a:lnTo>
                    <a:pt x="9" y="12"/>
                  </a:lnTo>
                  <a:lnTo>
                    <a:pt x="22" y="9"/>
                  </a:lnTo>
                  <a:lnTo>
                    <a:pt x="28"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76" name="Freeform 157"/>
            <p:cNvSpPr>
              <a:spLocks/>
            </p:cNvSpPr>
            <p:nvPr/>
          </p:nvSpPr>
          <p:spPr bwMode="auto">
            <a:xfrm>
              <a:off x="980" y="2860"/>
              <a:ext cx="25" cy="6"/>
            </a:xfrm>
            <a:custGeom>
              <a:avLst/>
              <a:gdLst>
                <a:gd name="T0" fmla="*/ 24 w 40"/>
                <a:gd name="T1" fmla="*/ 2 h 7"/>
                <a:gd name="T2" fmla="*/ 18 w 40"/>
                <a:gd name="T3" fmla="*/ 0 h 7"/>
                <a:gd name="T4" fmla="*/ 9 w 40"/>
                <a:gd name="T5" fmla="*/ 0 h 7"/>
                <a:gd name="T6" fmla="*/ 0 w 40"/>
                <a:gd name="T7" fmla="*/ 2 h 7"/>
                <a:gd name="T8" fmla="*/ 6 w 40"/>
                <a:gd name="T9" fmla="*/ 2 h 7"/>
                <a:gd name="T10" fmla="*/ 13 w 40"/>
                <a:gd name="T11" fmla="*/ 5 h 7"/>
                <a:gd name="T12" fmla="*/ 24 w 40"/>
                <a:gd name="T13" fmla="*/ 2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7">
                  <a:moveTo>
                    <a:pt x="39" y="2"/>
                  </a:moveTo>
                  <a:lnTo>
                    <a:pt x="29" y="0"/>
                  </a:lnTo>
                  <a:lnTo>
                    <a:pt x="15" y="0"/>
                  </a:lnTo>
                  <a:lnTo>
                    <a:pt x="0" y="2"/>
                  </a:lnTo>
                  <a:lnTo>
                    <a:pt x="10" y="2"/>
                  </a:lnTo>
                  <a:lnTo>
                    <a:pt x="20" y="6"/>
                  </a:lnTo>
                  <a:lnTo>
                    <a:pt x="39" y="2"/>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77" name="Freeform 158"/>
            <p:cNvSpPr>
              <a:spLocks/>
            </p:cNvSpPr>
            <p:nvPr/>
          </p:nvSpPr>
          <p:spPr bwMode="auto">
            <a:xfrm>
              <a:off x="969" y="2876"/>
              <a:ext cx="9" cy="3"/>
            </a:xfrm>
            <a:custGeom>
              <a:avLst/>
              <a:gdLst>
                <a:gd name="T0" fmla="*/ 8 w 13"/>
                <a:gd name="T1" fmla="*/ 1 h 3"/>
                <a:gd name="T2" fmla="*/ 4 w 13"/>
                <a:gd name="T3" fmla="*/ 0 h 3"/>
                <a:gd name="T4" fmla="*/ 0 w 13"/>
                <a:gd name="T5" fmla="*/ 1 h 3"/>
                <a:gd name="T6" fmla="*/ 4 w 13"/>
                <a:gd name="T7" fmla="*/ 2 h 3"/>
                <a:gd name="T8" fmla="*/ 8 w 13"/>
                <a:gd name="T9" fmla="*/ 1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3">
                  <a:moveTo>
                    <a:pt x="12" y="1"/>
                  </a:moveTo>
                  <a:lnTo>
                    <a:pt x="6" y="0"/>
                  </a:lnTo>
                  <a:lnTo>
                    <a:pt x="0" y="1"/>
                  </a:lnTo>
                  <a:lnTo>
                    <a:pt x="6" y="2"/>
                  </a:lnTo>
                  <a:lnTo>
                    <a:pt x="12" y="1"/>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78" name="Freeform 159"/>
            <p:cNvSpPr>
              <a:spLocks/>
            </p:cNvSpPr>
            <p:nvPr/>
          </p:nvSpPr>
          <p:spPr bwMode="auto">
            <a:xfrm>
              <a:off x="1136" y="2886"/>
              <a:ext cx="9" cy="5"/>
            </a:xfrm>
            <a:custGeom>
              <a:avLst/>
              <a:gdLst>
                <a:gd name="T0" fmla="*/ 8 w 14"/>
                <a:gd name="T1" fmla="*/ 0 h 6"/>
                <a:gd name="T2" fmla="*/ 5 w 14"/>
                <a:gd name="T3" fmla="*/ 0 h 6"/>
                <a:gd name="T4" fmla="*/ 0 w 14"/>
                <a:gd name="T5" fmla="*/ 3 h 6"/>
                <a:gd name="T6" fmla="*/ 0 w 14"/>
                <a:gd name="T7" fmla="*/ 4 h 6"/>
                <a:gd name="T8" fmla="*/ 3 w 14"/>
                <a:gd name="T9" fmla="*/ 3 h 6"/>
                <a:gd name="T10" fmla="*/ 6 w 14"/>
                <a:gd name="T11" fmla="*/ 3 h 6"/>
                <a:gd name="T12" fmla="*/ 8 w 14"/>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6">
                  <a:moveTo>
                    <a:pt x="13" y="0"/>
                  </a:moveTo>
                  <a:lnTo>
                    <a:pt x="7" y="0"/>
                  </a:lnTo>
                  <a:lnTo>
                    <a:pt x="0" y="4"/>
                  </a:lnTo>
                  <a:lnTo>
                    <a:pt x="0" y="5"/>
                  </a:lnTo>
                  <a:lnTo>
                    <a:pt x="4" y="4"/>
                  </a:lnTo>
                  <a:lnTo>
                    <a:pt x="10" y="4"/>
                  </a:lnTo>
                  <a:lnTo>
                    <a:pt x="13"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79" name="Freeform 160"/>
            <p:cNvSpPr>
              <a:spLocks/>
            </p:cNvSpPr>
            <p:nvPr/>
          </p:nvSpPr>
          <p:spPr bwMode="auto">
            <a:xfrm>
              <a:off x="1124" y="2911"/>
              <a:ext cx="14" cy="9"/>
            </a:xfrm>
            <a:custGeom>
              <a:avLst/>
              <a:gdLst>
                <a:gd name="T0" fmla="*/ 13 w 22"/>
                <a:gd name="T1" fmla="*/ 0 h 11"/>
                <a:gd name="T2" fmla="*/ 5 w 22"/>
                <a:gd name="T3" fmla="*/ 2 h 11"/>
                <a:gd name="T4" fmla="*/ 3 w 22"/>
                <a:gd name="T5" fmla="*/ 4 h 11"/>
                <a:gd name="T6" fmla="*/ 0 w 22"/>
                <a:gd name="T7" fmla="*/ 8 h 11"/>
                <a:gd name="T8" fmla="*/ 5 w 22"/>
                <a:gd name="T9" fmla="*/ 6 h 11"/>
                <a:gd name="T10" fmla="*/ 13 w 22"/>
                <a:gd name="T11" fmla="*/ 4 h 11"/>
                <a:gd name="T12" fmla="*/ 13 w 22"/>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 h="11">
                  <a:moveTo>
                    <a:pt x="21" y="0"/>
                  </a:moveTo>
                  <a:lnTo>
                    <a:pt x="8" y="3"/>
                  </a:lnTo>
                  <a:lnTo>
                    <a:pt x="4" y="5"/>
                  </a:lnTo>
                  <a:lnTo>
                    <a:pt x="0" y="10"/>
                  </a:lnTo>
                  <a:lnTo>
                    <a:pt x="8" y="7"/>
                  </a:lnTo>
                  <a:lnTo>
                    <a:pt x="21" y="5"/>
                  </a:lnTo>
                  <a:lnTo>
                    <a:pt x="21"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80" name="Freeform 161"/>
            <p:cNvSpPr>
              <a:spLocks/>
            </p:cNvSpPr>
            <p:nvPr/>
          </p:nvSpPr>
          <p:spPr bwMode="auto">
            <a:xfrm>
              <a:off x="849" y="2801"/>
              <a:ext cx="125" cy="32"/>
            </a:xfrm>
            <a:custGeom>
              <a:avLst/>
              <a:gdLst>
                <a:gd name="T0" fmla="*/ 124 w 195"/>
                <a:gd name="T1" fmla="*/ 0 h 36"/>
                <a:gd name="T2" fmla="*/ 110 w 195"/>
                <a:gd name="T3" fmla="*/ 6 h 36"/>
                <a:gd name="T4" fmla="*/ 92 w 195"/>
                <a:gd name="T5" fmla="*/ 13 h 36"/>
                <a:gd name="T6" fmla="*/ 76 w 195"/>
                <a:gd name="T7" fmla="*/ 18 h 36"/>
                <a:gd name="T8" fmla="*/ 69 w 195"/>
                <a:gd name="T9" fmla="*/ 18 h 36"/>
                <a:gd name="T10" fmla="*/ 48 w 195"/>
                <a:gd name="T11" fmla="*/ 24 h 36"/>
                <a:gd name="T12" fmla="*/ 25 w 195"/>
                <a:gd name="T13" fmla="*/ 28 h 36"/>
                <a:gd name="T14" fmla="*/ 0 w 195"/>
                <a:gd name="T15" fmla="*/ 31 h 36"/>
                <a:gd name="T16" fmla="*/ 18 w 195"/>
                <a:gd name="T17" fmla="*/ 31 h 36"/>
                <a:gd name="T18" fmla="*/ 40 w 195"/>
                <a:gd name="T19" fmla="*/ 28 h 36"/>
                <a:gd name="T20" fmla="*/ 62 w 195"/>
                <a:gd name="T21" fmla="*/ 24 h 36"/>
                <a:gd name="T22" fmla="*/ 76 w 195"/>
                <a:gd name="T23" fmla="*/ 18 h 36"/>
                <a:gd name="T24" fmla="*/ 92 w 195"/>
                <a:gd name="T25" fmla="*/ 18 h 36"/>
                <a:gd name="T26" fmla="*/ 106 w 195"/>
                <a:gd name="T27" fmla="*/ 10 h 36"/>
                <a:gd name="T28" fmla="*/ 124 w 195"/>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95" h="36">
                  <a:moveTo>
                    <a:pt x="194" y="0"/>
                  </a:moveTo>
                  <a:lnTo>
                    <a:pt x="172" y="7"/>
                  </a:lnTo>
                  <a:lnTo>
                    <a:pt x="143" y="15"/>
                  </a:lnTo>
                  <a:lnTo>
                    <a:pt x="119" y="20"/>
                  </a:lnTo>
                  <a:lnTo>
                    <a:pt x="108" y="20"/>
                  </a:lnTo>
                  <a:lnTo>
                    <a:pt x="75" y="27"/>
                  </a:lnTo>
                  <a:lnTo>
                    <a:pt x="39" y="31"/>
                  </a:lnTo>
                  <a:lnTo>
                    <a:pt x="0" y="35"/>
                  </a:lnTo>
                  <a:lnTo>
                    <a:pt x="28" y="35"/>
                  </a:lnTo>
                  <a:lnTo>
                    <a:pt x="63" y="31"/>
                  </a:lnTo>
                  <a:lnTo>
                    <a:pt x="97" y="27"/>
                  </a:lnTo>
                  <a:lnTo>
                    <a:pt x="119" y="20"/>
                  </a:lnTo>
                  <a:lnTo>
                    <a:pt x="143" y="20"/>
                  </a:lnTo>
                  <a:lnTo>
                    <a:pt x="166" y="11"/>
                  </a:lnTo>
                  <a:lnTo>
                    <a:pt x="194"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81" name="Freeform 162"/>
            <p:cNvSpPr>
              <a:spLocks/>
            </p:cNvSpPr>
            <p:nvPr/>
          </p:nvSpPr>
          <p:spPr bwMode="auto">
            <a:xfrm>
              <a:off x="727" y="2848"/>
              <a:ext cx="39" cy="9"/>
            </a:xfrm>
            <a:custGeom>
              <a:avLst/>
              <a:gdLst>
                <a:gd name="T0" fmla="*/ 6 w 62"/>
                <a:gd name="T1" fmla="*/ 8 h 10"/>
                <a:gd name="T2" fmla="*/ 13 w 62"/>
                <a:gd name="T3" fmla="*/ 5 h 10"/>
                <a:gd name="T4" fmla="*/ 23 w 62"/>
                <a:gd name="T5" fmla="*/ 2 h 10"/>
                <a:gd name="T6" fmla="*/ 38 w 62"/>
                <a:gd name="T7" fmla="*/ 0 h 10"/>
                <a:gd name="T8" fmla="*/ 23 w 62"/>
                <a:gd name="T9" fmla="*/ 0 h 10"/>
                <a:gd name="T10" fmla="*/ 13 w 62"/>
                <a:gd name="T11" fmla="*/ 2 h 10"/>
                <a:gd name="T12" fmla="*/ 0 w 62"/>
                <a:gd name="T13" fmla="*/ 5 h 10"/>
                <a:gd name="T14" fmla="*/ 6 w 62"/>
                <a:gd name="T15" fmla="*/ 8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2" h="10">
                  <a:moveTo>
                    <a:pt x="10" y="9"/>
                  </a:moveTo>
                  <a:lnTo>
                    <a:pt x="21" y="5"/>
                  </a:lnTo>
                  <a:lnTo>
                    <a:pt x="36" y="2"/>
                  </a:lnTo>
                  <a:lnTo>
                    <a:pt x="61" y="0"/>
                  </a:lnTo>
                  <a:lnTo>
                    <a:pt x="36" y="0"/>
                  </a:lnTo>
                  <a:lnTo>
                    <a:pt x="21" y="2"/>
                  </a:lnTo>
                  <a:lnTo>
                    <a:pt x="0" y="6"/>
                  </a:lnTo>
                  <a:lnTo>
                    <a:pt x="10" y="9"/>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82" name="Freeform 163"/>
            <p:cNvSpPr>
              <a:spLocks/>
            </p:cNvSpPr>
            <p:nvPr/>
          </p:nvSpPr>
          <p:spPr bwMode="auto">
            <a:xfrm>
              <a:off x="716" y="2840"/>
              <a:ext cx="27" cy="13"/>
            </a:xfrm>
            <a:custGeom>
              <a:avLst/>
              <a:gdLst>
                <a:gd name="T0" fmla="*/ 0 w 43"/>
                <a:gd name="T1" fmla="*/ 12 h 16"/>
                <a:gd name="T2" fmla="*/ 6 w 43"/>
                <a:gd name="T3" fmla="*/ 5 h 16"/>
                <a:gd name="T4" fmla="*/ 11 w 43"/>
                <a:gd name="T5" fmla="*/ 2 h 16"/>
                <a:gd name="T6" fmla="*/ 21 w 43"/>
                <a:gd name="T7" fmla="*/ 0 h 16"/>
                <a:gd name="T8" fmla="*/ 26 w 43"/>
                <a:gd name="T9" fmla="*/ 0 h 16"/>
                <a:gd name="T10" fmla="*/ 18 w 43"/>
                <a:gd name="T11" fmla="*/ 2 h 16"/>
                <a:gd name="T12" fmla="*/ 11 w 43"/>
                <a:gd name="T13" fmla="*/ 2 h 16"/>
                <a:gd name="T14" fmla="*/ 8 w 43"/>
                <a:gd name="T15" fmla="*/ 7 h 16"/>
                <a:gd name="T16" fmla="*/ 8 w 43"/>
                <a:gd name="T17" fmla="*/ 10 h 16"/>
                <a:gd name="T18" fmla="*/ 0 w 43"/>
                <a:gd name="T19" fmla="*/ 12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3" h="16">
                  <a:moveTo>
                    <a:pt x="0" y="15"/>
                  </a:moveTo>
                  <a:lnTo>
                    <a:pt x="9" y="6"/>
                  </a:lnTo>
                  <a:lnTo>
                    <a:pt x="18" y="3"/>
                  </a:lnTo>
                  <a:lnTo>
                    <a:pt x="33" y="0"/>
                  </a:lnTo>
                  <a:lnTo>
                    <a:pt x="42" y="0"/>
                  </a:lnTo>
                  <a:lnTo>
                    <a:pt x="29" y="3"/>
                  </a:lnTo>
                  <a:lnTo>
                    <a:pt x="18" y="3"/>
                  </a:lnTo>
                  <a:lnTo>
                    <a:pt x="13" y="9"/>
                  </a:lnTo>
                  <a:lnTo>
                    <a:pt x="13" y="12"/>
                  </a:lnTo>
                  <a:lnTo>
                    <a:pt x="0" y="15"/>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83" name="Freeform 164"/>
            <p:cNvSpPr>
              <a:spLocks/>
            </p:cNvSpPr>
            <p:nvPr/>
          </p:nvSpPr>
          <p:spPr bwMode="auto">
            <a:xfrm>
              <a:off x="777" y="2832"/>
              <a:ext cx="52" cy="3"/>
            </a:xfrm>
            <a:custGeom>
              <a:avLst/>
              <a:gdLst>
                <a:gd name="T0" fmla="*/ 0 w 81"/>
                <a:gd name="T1" fmla="*/ 0 h 4"/>
                <a:gd name="T2" fmla="*/ 18 w 81"/>
                <a:gd name="T3" fmla="*/ 0 h 4"/>
                <a:gd name="T4" fmla="*/ 41 w 81"/>
                <a:gd name="T5" fmla="*/ 0 h 4"/>
                <a:gd name="T6" fmla="*/ 51 w 81"/>
                <a:gd name="T7" fmla="*/ 0 h 4"/>
                <a:gd name="T8" fmla="*/ 44 w 81"/>
                <a:gd name="T9" fmla="*/ 2 h 4"/>
                <a:gd name="T10" fmla="*/ 24 w 81"/>
                <a:gd name="T11" fmla="*/ 2 h 4"/>
                <a:gd name="T12" fmla="*/ 0 w 81"/>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1" h="4">
                  <a:moveTo>
                    <a:pt x="0" y="0"/>
                  </a:moveTo>
                  <a:lnTo>
                    <a:pt x="28" y="0"/>
                  </a:lnTo>
                  <a:lnTo>
                    <a:pt x="64" y="0"/>
                  </a:lnTo>
                  <a:lnTo>
                    <a:pt x="80" y="0"/>
                  </a:lnTo>
                  <a:lnTo>
                    <a:pt x="69" y="3"/>
                  </a:lnTo>
                  <a:lnTo>
                    <a:pt x="38" y="3"/>
                  </a:lnTo>
                  <a:lnTo>
                    <a:pt x="0"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84" name="Freeform 165"/>
            <p:cNvSpPr>
              <a:spLocks/>
            </p:cNvSpPr>
            <p:nvPr/>
          </p:nvSpPr>
          <p:spPr bwMode="auto">
            <a:xfrm>
              <a:off x="641" y="2834"/>
              <a:ext cx="86" cy="23"/>
            </a:xfrm>
            <a:custGeom>
              <a:avLst/>
              <a:gdLst>
                <a:gd name="T0" fmla="*/ 0 w 134"/>
                <a:gd name="T1" fmla="*/ 22 h 26"/>
                <a:gd name="T2" fmla="*/ 21 w 134"/>
                <a:gd name="T3" fmla="*/ 19 h 26"/>
                <a:gd name="T4" fmla="*/ 39 w 134"/>
                <a:gd name="T5" fmla="*/ 16 h 26"/>
                <a:gd name="T6" fmla="*/ 53 w 134"/>
                <a:gd name="T7" fmla="*/ 10 h 26"/>
                <a:gd name="T8" fmla="*/ 64 w 134"/>
                <a:gd name="T9" fmla="*/ 6 h 26"/>
                <a:gd name="T10" fmla="*/ 75 w 134"/>
                <a:gd name="T11" fmla="*/ 3 h 26"/>
                <a:gd name="T12" fmla="*/ 85 w 134"/>
                <a:gd name="T13" fmla="*/ 0 h 26"/>
                <a:gd name="T14" fmla="*/ 75 w 134"/>
                <a:gd name="T15" fmla="*/ 0 h 26"/>
                <a:gd name="T16" fmla="*/ 67 w 134"/>
                <a:gd name="T17" fmla="*/ 3 h 26"/>
                <a:gd name="T18" fmla="*/ 57 w 134"/>
                <a:gd name="T19" fmla="*/ 10 h 26"/>
                <a:gd name="T20" fmla="*/ 47 w 134"/>
                <a:gd name="T21" fmla="*/ 12 h 26"/>
                <a:gd name="T22" fmla="*/ 24 w 134"/>
                <a:gd name="T23" fmla="*/ 16 h 26"/>
                <a:gd name="T24" fmla="*/ 0 w 134"/>
                <a:gd name="T25" fmla="*/ 22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4" h="26">
                  <a:moveTo>
                    <a:pt x="0" y="25"/>
                  </a:moveTo>
                  <a:lnTo>
                    <a:pt x="33" y="22"/>
                  </a:lnTo>
                  <a:lnTo>
                    <a:pt x="60" y="18"/>
                  </a:lnTo>
                  <a:lnTo>
                    <a:pt x="83" y="11"/>
                  </a:lnTo>
                  <a:lnTo>
                    <a:pt x="100" y="7"/>
                  </a:lnTo>
                  <a:lnTo>
                    <a:pt x="117" y="3"/>
                  </a:lnTo>
                  <a:lnTo>
                    <a:pt x="133" y="0"/>
                  </a:lnTo>
                  <a:lnTo>
                    <a:pt x="117" y="0"/>
                  </a:lnTo>
                  <a:lnTo>
                    <a:pt x="105" y="3"/>
                  </a:lnTo>
                  <a:lnTo>
                    <a:pt x="89" y="11"/>
                  </a:lnTo>
                  <a:lnTo>
                    <a:pt x="73" y="14"/>
                  </a:lnTo>
                  <a:lnTo>
                    <a:pt x="38" y="18"/>
                  </a:lnTo>
                  <a:lnTo>
                    <a:pt x="0" y="25"/>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85" name="Freeform 166"/>
            <p:cNvSpPr>
              <a:spLocks/>
            </p:cNvSpPr>
            <p:nvPr/>
          </p:nvSpPr>
          <p:spPr bwMode="auto">
            <a:xfrm>
              <a:off x="821" y="2844"/>
              <a:ext cx="43" cy="6"/>
            </a:xfrm>
            <a:custGeom>
              <a:avLst/>
              <a:gdLst>
                <a:gd name="T0" fmla="*/ 0 w 68"/>
                <a:gd name="T1" fmla="*/ 5 h 7"/>
                <a:gd name="T2" fmla="*/ 17 w 68"/>
                <a:gd name="T3" fmla="*/ 2 h 7"/>
                <a:gd name="T4" fmla="*/ 30 w 68"/>
                <a:gd name="T5" fmla="*/ 2 h 7"/>
                <a:gd name="T6" fmla="*/ 42 w 68"/>
                <a:gd name="T7" fmla="*/ 0 h 7"/>
                <a:gd name="T8" fmla="*/ 32 w 68"/>
                <a:gd name="T9" fmla="*/ 2 h 7"/>
                <a:gd name="T10" fmla="*/ 10 w 68"/>
                <a:gd name="T11" fmla="*/ 5 h 7"/>
                <a:gd name="T12" fmla="*/ 0 w 68"/>
                <a:gd name="T13" fmla="*/ 5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 h="7">
                  <a:moveTo>
                    <a:pt x="0" y="6"/>
                  </a:moveTo>
                  <a:lnTo>
                    <a:pt x="27" y="2"/>
                  </a:lnTo>
                  <a:lnTo>
                    <a:pt x="47" y="2"/>
                  </a:lnTo>
                  <a:lnTo>
                    <a:pt x="67" y="0"/>
                  </a:lnTo>
                  <a:lnTo>
                    <a:pt x="51" y="2"/>
                  </a:lnTo>
                  <a:lnTo>
                    <a:pt x="16" y="6"/>
                  </a:lnTo>
                  <a:lnTo>
                    <a:pt x="0" y="6"/>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grpSp>
      <p:grpSp>
        <p:nvGrpSpPr>
          <p:cNvPr id="186" name="Group 167"/>
          <p:cNvGrpSpPr>
            <a:grpSpLocks/>
          </p:cNvGrpSpPr>
          <p:nvPr/>
        </p:nvGrpSpPr>
        <p:grpSpPr bwMode="auto">
          <a:xfrm>
            <a:off x="2346100" y="2974853"/>
            <a:ext cx="2209800" cy="990600"/>
            <a:chOff x="2105" y="1111"/>
            <a:chExt cx="2288" cy="1144"/>
          </a:xfrm>
        </p:grpSpPr>
        <p:sp>
          <p:nvSpPr>
            <p:cNvPr id="187" name="Freeform 168"/>
            <p:cNvSpPr>
              <a:spLocks/>
            </p:cNvSpPr>
            <p:nvPr/>
          </p:nvSpPr>
          <p:spPr bwMode="auto">
            <a:xfrm>
              <a:off x="2112" y="1111"/>
              <a:ext cx="2270" cy="1136"/>
            </a:xfrm>
            <a:custGeom>
              <a:avLst/>
              <a:gdLst>
                <a:gd name="T0" fmla="*/ 934 w 2270"/>
                <a:gd name="T1" fmla="*/ 5 h 1136"/>
                <a:gd name="T2" fmla="*/ 898 w 2270"/>
                <a:gd name="T3" fmla="*/ 23 h 1136"/>
                <a:gd name="T4" fmla="*/ 854 w 2270"/>
                <a:gd name="T5" fmla="*/ 73 h 1136"/>
                <a:gd name="T6" fmla="*/ 790 w 2270"/>
                <a:gd name="T7" fmla="*/ 113 h 1136"/>
                <a:gd name="T8" fmla="*/ 696 w 2270"/>
                <a:gd name="T9" fmla="*/ 124 h 1136"/>
                <a:gd name="T10" fmla="*/ 624 w 2270"/>
                <a:gd name="T11" fmla="*/ 146 h 1136"/>
                <a:gd name="T12" fmla="*/ 567 w 2270"/>
                <a:gd name="T13" fmla="*/ 198 h 1136"/>
                <a:gd name="T14" fmla="*/ 603 w 2270"/>
                <a:gd name="T15" fmla="*/ 277 h 1136"/>
                <a:gd name="T16" fmla="*/ 453 w 2270"/>
                <a:gd name="T17" fmla="*/ 322 h 1136"/>
                <a:gd name="T18" fmla="*/ 431 w 2270"/>
                <a:gd name="T19" fmla="*/ 424 h 1136"/>
                <a:gd name="T20" fmla="*/ 389 w 2270"/>
                <a:gd name="T21" fmla="*/ 513 h 1136"/>
                <a:gd name="T22" fmla="*/ 309 w 2270"/>
                <a:gd name="T23" fmla="*/ 559 h 1136"/>
                <a:gd name="T24" fmla="*/ 265 w 2270"/>
                <a:gd name="T25" fmla="*/ 644 h 1136"/>
                <a:gd name="T26" fmla="*/ 165 w 2270"/>
                <a:gd name="T27" fmla="*/ 678 h 1136"/>
                <a:gd name="T28" fmla="*/ 44 w 2270"/>
                <a:gd name="T29" fmla="*/ 729 h 1136"/>
                <a:gd name="T30" fmla="*/ 22 w 2270"/>
                <a:gd name="T31" fmla="*/ 796 h 1136"/>
                <a:gd name="T32" fmla="*/ 80 w 2270"/>
                <a:gd name="T33" fmla="*/ 853 h 1136"/>
                <a:gd name="T34" fmla="*/ 173 w 2270"/>
                <a:gd name="T35" fmla="*/ 915 h 1136"/>
                <a:gd name="T36" fmla="*/ 259 w 2270"/>
                <a:gd name="T37" fmla="*/ 898 h 1136"/>
                <a:gd name="T38" fmla="*/ 367 w 2270"/>
                <a:gd name="T39" fmla="*/ 865 h 1136"/>
                <a:gd name="T40" fmla="*/ 510 w 2270"/>
                <a:gd name="T41" fmla="*/ 848 h 1136"/>
                <a:gd name="T42" fmla="*/ 646 w 2270"/>
                <a:gd name="T43" fmla="*/ 780 h 1136"/>
                <a:gd name="T44" fmla="*/ 674 w 2270"/>
                <a:gd name="T45" fmla="*/ 853 h 1136"/>
                <a:gd name="T46" fmla="*/ 546 w 2270"/>
                <a:gd name="T47" fmla="*/ 881 h 1136"/>
                <a:gd name="T48" fmla="*/ 445 w 2270"/>
                <a:gd name="T49" fmla="*/ 943 h 1136"/>
                <a:gd name="T50" fmla="*/ 460 w 2270"/>
                <a:gd name="T51" fmla="*/ 1034 h 1136"/>
                <a:gd name="T52" fmla="*/ 496 w 2270"/>
                <a:gd name="T53" fmla="*/ 1096 h 1136"/>
                <a:gd name="T54" fmla="*/ 610 w 2270"/>
                <a:gd name="T55" fmla="*/ 1112 h 1136"/>
                <a:gd name="T56" fmla="*/ 754 w 2270"/>
                <a:gd name="T57" fmla="*/ 1112 h 1136"/>
                <a:gd name="T58" fmla="*/ 710 w 2270"/>
                <a:gd name="T59" fmla="*/ 1006 h 1136"/>
                <a:gd name="T60" fmla="*/ 776 w 2270"/>
                <a:gd name="T61" fmla="*/ 937 h 1136"/>
                <a:gd name="T62" fmla="*/ 869 w 2270"/>
                <a:gd name="T63" fmla="*/ 1011 h 1136"/>
                <a:gd name="T64" fmla="*/ 926 w 2270"/>
                <a:gd name="T65" fmla="*/ 937 h 1136"/>
                <a:gd name="T66" fmla="*/ 1005 w 2270"/>
                <a:gd name="T67" fmla="*/ 881 h 1136"/>
                <a:gd name="T68" fmla="*/ 1049 w 2270"/>
                <a:gd name="T69" fmla="*/ 763 h 1136"/>
                <a:gd name="T70" fmla="*/ 1063 w 2270"/>
                <a:gd name="T71" fmla="*/ 865 h 1136"/>
                <a:gd name="T72" fmla="*/ 1099 w 2270"/>
                <a:gd name="T73" fmla="*/ 943 h 1136"/>
                <a:gd name="T74" fmla="*/ 1178 w 2270"/>
                <a:gd name="T75" fmla="*/ 989 h 1136"/>
                <a:gd name="T76" fmla="*/ 1264 w 2270"/>
                <a:gd name="T77" fmla="*/ 1051 h 1136"/>
                <a:gd name="T78" fmla="*/ 1379 w 2270"/>
                <a:gd name="T79" fmla="*/ 1112 h 1136"/>
                <a:gd name="T80" fmla="*/ 1516 w 2270"/>
                <a:gd name="T81" fmla="*/ 1107 h 1136"/>
                <a:gd name="T82" fmla="*/ 1588 w 2270"/>
                <a:gd name="T83" fmla="*/ 1034 h 1136"/>
                <a:gd name="T84" fmla="*/ 1716 w 2270"/>
                <a:gd name="T85" fmla="*/ 1017 h 1136"/>
                <a:gd name="T86" fmla="*/ 1738 w 2270"/>
                <a:gd name="T87" fmla="*/ 881 h 1136"/>
                <a:gd name="T88" fmla="*/ 1666 w 2270"/>
                <a:gd name="T89" fmla="*/ 830 h 1136"/>
                <a:gd name="T90" fmla="*/ 1854 w 2270"/>
                <a:gd name="T91" fmla="*/ 830 h 1136"/>
                <a:gd name="T92" fmla="*/ 2004 w 2270"/>
                <a:gd name="T93" fmla="*/ 932 h 1136"/>
                <a:gd name="T94" fmla="*/ 2161 w 2270"/>
                <a:gd name="T95" fmla="*/ 965 h 1136"/>
                <a:gd name="T96" fmla="*/ 2241 w 2270"/>
                <a:gd name="T97" fmla="*/ 830 h 1136"/>
                <a:gd name="T98" fmla="*/ 2183 w 2270"/>
                <a:gd name="T99" fmla="*/ 700 h 1136"/>
                <a:gd name="T100" fmla="*/ 2054 w 2270"/>
                <a:gd name="T101" fmla="*/ 604 h 1136"/>
                <a:gd name="T102" fmla="*/ 1925 w 2270"/>
                <a:gd name="T103" fmla="*/ 582 h 1136"/>
                <a:gd name="T104" fmla="*/ 1904 w 2270"/>
                <a:gd name="T105" fmla="*/ 480 h 1136"/>
                <a:gd name="T106" fmla="*/ 1896 w 2270"/>
                <a:gd name="T107" fmla="*/ 401 h 1136"/>
                <a:gd name="T108" fmla="*/ 1796 w 2270"/>
                <a:gd name="T109" fmla="*/ 311 h 1136"/>
                <a:gd name="T110" fmla="*/ 1760 w 2270"/>
                <a:gd name="T111" fmla="*/ 152 h 1136"/>
                <a:gd name="T112" fmla="*/ 1645 w 2270"/>
                <a:gd name="T113" fmla="*/ 113 h 1136"/>
                <a:gd name="T114" fmla="*/ 1473 w 2270"/>
                <a:gd name="T115" fmla="*/ 39 h 1136"/>
                <a:gd name="T116" fmla="*/ 1329 w 2270"/>
                <a:gd name="T117" fmla="*/ 0 h 1136"/>
                <a:gd name="T118" fmla="*/ 1214 w 2270"/>
                <a:gd name="T119" fmla="*/ 61 h 1136"/>
                <a:gd name="T120" fmla="*/ 1069 w 2270"/>
                <a:gd name="T121" fmla="*/ 23 h 11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270" h="1136">
                  <a:moveTo>
                    <a:pt x="1005" y="39"/>
                  </a:moveTo>
                  <a:lnTo>
                    <a:pt x="977" y="23"/>
                  </a:lnTo>
                  <a:lnTo>
                    <a:pt x="934" y="5"/>
                  </a:lnTo>
                  <a:lnTo>
                    <a:pt x="898" y="5"/>
                  </a:lnTo>
                  <a:lnTo>
                    <a:pt x="912" y="16"/>
                  </a:lnTo>
                  <a:lnTo>
                    <a:pt x="898" y="23"/>
                  </a:lnTo>
                  <a:lnTo>
                    <a:pt x="854" y="39"/>
                  </a:lnTo>
                  <a:lnTo>
                    <a:pt x="854" y="56"/>
                  </a:lnTo>
                  <a:lnTo>
                    <a:pt x="854" y="73"/>
                  </a:lnTo>
                  <a:lnTo>
                    <a:pt x="826" y="90"/>
                  </a:lnTo>
                  <a:lnTo>
                    <a:pt x="812" y="107"/>
                  </a:lnTo>
                  <a:lnTo>
                    <a:pt x="790" y="113"/>
                  </a:lnTo>
                  <a:lnTo>
                    <a:pt x="754" y="101"/>
                  </a:lnTo>
                  <a:lnTo>
                    <a:pt x="718" y="101"/>
                  </a:lnTo>
                  <a:lnTo>
                    <a:pt x="696" y="124"/>
                  </a:lnTo>
                  <a:lnTo>
                    <a:pt x="660" y="118"/>
                  </a:lnTo>
                  <a:lnTo>
                    <a:pt x="639" y="124"/>
                  </a:lnTo>
                  <a:lnTo>
                    <a:pt x="624" y="146"/>
                  </a:lnTo>
                  <a:lnTo>
                    <a:pt x="589" y="152"/>
                  </a:lnTo>
                  <a:lnTo>
                    <a:pt x="567" y="170"/>
                  </a:lnTo>
                  <a:lnTo>
                    <a:pt x="567" y="198"/>
                  </a:lnTo>
                  <a:lnTo>
                    <a:pt x="582" y="231"/>
                  </a:lnTo>
                  <a:lnTo>
                    <a:pt x="603" y="248"/>
                  </a:lnTo>
                  <a:lnTo>
                    <a:pt x="603" y="277"/>
                  </a:lnTo>
                  <a:lnTo>
                    <a:pt x="532" y="294"/>
                  </a:lnTo>
                  <a:lnTo>
                    <a:pt x="474" y="294"/>
                  </a:lnTo>
                  <a:lnTo>
                    <a:pt x="453" y="322"/>
                  </a:lnTo>
                  <a:lnTo>
                    <a:pt x="439" y="372"/>
                  </a:lnTo>
                  <a:lnTo>
                    <a:pt x="439" y="413"/>
                  </a:lnTo>
                  <a:lnTo>
                    <a:pt x="431" y="424"/>
                  </a:lnTo>
                  <a:lnTo>
                    <a:pt x="425" y="452"/>
                  </a:lnTo>
                  <a:lnTo>
                    <a:pt x="439" y="491"/>
                  </a:lnTo>
                  <a:lnTo>
                    <a:pt x="389" y="513"/>
                  </a:lnTo>
                  <a:lnTo>
                    <a:pt x="353" y="513"/>
                  </a:lnTo>
                  <a:lnTo>
                    <a:pt x="323" y="548"/>
                  </a:lnTo>
                  <a:lnTo>
                    <a:pt x="309" y="559"/>
                  </a:lnTo>
                  <a:lnTo>
                    <a:pt x="273" y="582"/>
                  </a:lnTo>
                  <a:lnTo>
                    <a:pt x="265" y="615"/>
                  </a:lnTo>
                  <a:lnTo>
                    <a:pt x="265" y="644"/>
                  </a:lnTo>
                  <a:lnTo>
                    <a:pt x="237" y="661"/>
                  </a:lnTo>
                  <a:lnTo>
                    <a:pt x="230" y="683"/>
                  </a:lnTo>
                  <a:lnTo>
                    <a:pt x="165" y="678"/>
                  </a:lnTo>
                  <a:lnTo>
                    <a:pt x="108" y="695"/>
                  </a:lnTo>
                  <a:lnTo>
                    <a:pt x="65" y="711"/>
                  </a:lnTo>
                  <a:lnTo>
                    <a:pt x="44" y="729"/>
                  </a:lnTo>
                  <a:lnTo>
                    <a:pt x="8" y="752"/>
                  </a:lnTo>
                  <a:lnTo>
                    <a:pt x="0" y="780"/>
                  </a:lnTo>
                  <a:lnTo>
                    <a:pt x="22" y="796"/>
                  </a:lnTo>
                  <a:lnTo>
                    <a:pt x="44" y="813"/>
                  </a:lnTo>
                  <a:lnTo>
                    <a:pt x="44" y="836"/>
                  </a:lnTo>
                  <a:lnTo>
                    <a:pt x="80" y="853"/>
                  </a:lnTo>
                  <a:lnTo>
                    <a:pt x="94" y="893"/>
                  </a:lnTo>
                  <a:lnTo>
                    <a:pt x="130" y="932"/>
                  </a:lnTo>
                  <a:lnTo>
                    <a:pt x="173" y="915"/>
                  </a:lnTo>
                  <a:lnTo>
                    <a:pt x="209" y="887"/>
                  </a:lnTo>
                  <a:lnTo>
                    <a:pt x="237" y="887"/>
                  </a:lnTo>
                  <a:lnTo>
                    <a:pt x="259" y="898"/>
                  </a:lnTo>
                  <a:lnTo>
                    <a:pt x="287" y="926"/>
                  </a:lnTo>
                  <a:lnTo>
                    <a:pt x="331" y="898"/>
                  </a:lnTo>
                  <a:lnTo>
                    <a:pt x="367" y="865"/>
                  </a:lnTo>
                  <a:lnTo>
                    <a:pt x="409" y="865"/>
                  </a:lnTo>
                  <a:lnTo>
                    <a:pt x="460" y="865"/>
                  </a:lnTo>
                  <a:lnTo>
                    <a:pt x="510" y="848"/>
                  </a:lnTo>
                  <a:lnTo>
                    <a:pt x="532" y="813"/>
                  </a:lnTo>
                  <a:lnTo>
                    <a:pt x="603" y="780"/>
                  </a:lnTo>
                  <a:lnTo>
                    <a:pt x="646" y="780"/>
                  </a:lnTo>
                  <a:lnTo>
                    <a:pt x="668" y="791"/>
                  </a:lnTo>
                  <a:lnTo>
                    <a:pt x="690" y="813"/>
                  </a:lnTo>
                  <a:lnTo>
                    <a:pt x="674" y="853"/>
                  </a:lnTo>
                  <a:lnTo>
                    <a:pt x="632" y="865"/>
                  </a:lnTo>
                  <a:lnTo>
                    <a:pt x="582" y="865"/>
                  </a:lnTo>
                  <a:lnTo>
                    <a:pt x="546" y="881"/>
                  </a:lnTo>
                  <a:lnTo>
                    <a:pt x="539" y="898"/>
                  </a:lnTo>
                  <a:lnTo>
                    <a:pt x="489" y="943"/>
                  </a:lnTo>
                  <a:lnTo>
                    <a:pt x="445" y="943"/>
                  </a:lnTo>
                  <a:lnTo>
                    <a:pt x="409" y="965"/>
                  </a:lnTo>
                  <a:lnTo>
                    <a:pt x="425" y="1000"/>
                  </a:lnTo>
                  <a:lnTo>
                    <a:pt x="460" y="1034"/>
                  </a:lnTo>
                  <a:lnTo>
                    <a:pt x="445" y="1051"/>
                  </a:lnTo>
                  <a:lnTo>
                    <a:pt x="445" y="1067"/>
                  </a:lnTo>
                  <a:lnTo>
                    <a:pt x="496" y="1096"/>
                  </a:lnTo>
                  <a:lnTo>
                    <a:pt x="503" y="1124"/>
                  </a:lnTo>
                  <a:lnTo>
                    <a:pt x="560" y="1135"/>
                  </a:lnTo>
                  <a:lnTo>
                    <a:pt x="610" y="1112"/>
                  </a:lnTo>
                  <a:lnTo>
                    <a:pt x="646" y="1112"/>
                  </a:lnTo>
                  <a:lnTo>
                    <a:pt x="690" y="1130"/>
                  </a:lnTo>
                  <a:lnTo>
                    <a:pt x="754" y="1112"/>
                  </a:lnTo>
                  <a:lnTo>
                    <a:pt x="776" y="1079"/>
                  </a:lnTo>
                  <a:lnTo>
                    <a:pt x="754" y="1045"/>
                  </a:lnTo>
                  <a:lnTo>
                    <a:pt x="710" y="1006"/>
                  </a:lnTo>
                  <a:lnTo>
                    <a:pt x="710" y="965"/>
                  </a:lnTo>
                  <a:lnTo>
                    <a:pt x="732" y="932"/>
                  </a:lnTo>
                  <a:lnTo>
                    <a:pt x="776" y="937"/>
                  </a:lnTo>
                  <a:lnTo>
                    <a:pt x="790" y="983"/>
                  </a:lnTo>
                  <a:lnTo>
                    <a:pt x="826" y="1022"/>
                  </a:lnTo>
                  <a:lnTo>
                    <a:pt x="869" y="1011"/>
                  </a:lnTo>
                  <a:lnTo>
                    <a:pt x="912" y="1017"/>
                  </a:lnTo>
                  <a:lnTo>
                    <a:pt x="941" y="989"/>
                  </a:lnTo>
                  <a:lnTo>
                    <a:pt x="926" y="937"/>
                  </a:lnTo>
                  <a:lnTo>
                    <a:pt x="926" y="904"/>
                  </a:lnTo>
                  <a:lnTo>
                    <a:pt x="962" y="904"/>
                  </a:lnTo>
                  <a:lnTo>
                    <a:pt x="1005" y="881"/>
                  </a:lnTo>
                  <a:lnTo>
                    <a:pt x="1013" y="824"/>
                  </a:lnTo>
                  <a:lnTo>
                    <a:pt x="1005" y="791"/>
                  </a:lnTo>
                  <a:lnTo>
                    <a:pt x="1049" y="763"/>
                  </a:lnTo>
                  <a:lnTo>
                    <a:pt x="1063" y="780"/>
                  </a:lnTo>
                  <a:lnTo>
                    <a:pt x="1049" y="813"/>
                  </a:lnTo>
                  <a:lnTo>
                    <a:pt x="1063" y="865"/>
                  </a:lnTo>
                  <a:lnTo>
                    <a:pt x="1055" y="915"/>
                  </a:lnTo>
                  <a:lnTo>
                    <a:pt x="1069" y="955"/>
                  </a:lnTo>
                  <a:lnTo>
                    <a:pt x="1099" y="943"/>
                  </a:lnTo>
                  <a:lnTo>
                    <a:pt x="1121" y="949"/>
                  </a:lnTo>
                  <a:lnTo>
                    <a:pt x="1135" y="983"/>
                  </a:lnTo>
                  <a:lnTo>
                    <a:pt x="1178" y="989"/>
                  </a:lnTo>
                  <a:lnTo>
                    <a:pt x="1178" y="1017"/>
                  </a:lnTo>
                  <a:lnTo>
                    <a:pt x="1200" y="1062"/>
                  </a:lnTo>
                  <a:lnTo>
                    <a:pt x="1264" y="1051"/>
                  </a:lnTo>
                  <a:lnTo>
                    <a:pt x="1300" y="1084"/>
                  </a:lnTo>
                  <a:lnTo>
                    <a:pt x="1350" y="1130"/>
                  </a:lnTo>
                  <a:lnTo>
                    <a:pt x="1379" y="1112"/>
                  </a:lnTo>
                  <a:lnTo>
                    <a:pt x="1415" y="1112"/>
                  </a:lnTo>
                  <a:lnTo>
                    <a:pt x="1459" y="1130"/>
                  </a:lnTo>
                  <a:lnTo>
                    <a:pt x="1516" y="1107"/>
                  </a:lnTo>
                  <a:lnTo>
                    <a:pt x="1531" y="1062"/>
                  </a:lnTo>
                  <a:lnTo>
                    <a:pt x="1531" y="1034"/>
                  </a:lnTo>
                  <a:lnTo>
                    <a:pt x="1588" y="1034"/>
                  </a:lnTo>
                  <a:lnTo>
                    <a:pt x="1645" y="1017"/>
                  </a:lnTo>
                  <a:lnTo>
                    <a:pt x="1680" y="1017"/>
                  </a:lnTo>
                  <a:lnTo>
                    <a:pt x="1716" y="1017"/>
                  </a:lnTo>
                  <a:lnTo>
                    <a:pt x="1730" y="965"/>
                  </a:lnTo>
                  <a:lnTo>
                    <a:pt x="1760" y="932"/>
                  </a:lnTo>
                  <a:lnTo>
                    <a:pt x="1738" y="881"/>
                  </a:lnTo>
                  <a:lnTo>
                    <a:pt x="1702" y="881"/>
                  </a:lnTo>
                  <a:lnTo>
                    <a:pt x="1702" y="836"/>
                  </a:lnTo>
                  <a:lnTo>
                    <a:pt x="1666" y="830"/>
                  </a:lnTo>
                  <a:lnTo>
                    <a:pt x="1746" y="820"/>
                  </a:lnTo>
                  <a:lnTo>
                    <a:pt x="1788" y="848"/>
                  </a:lnTo>
                  <a:lnTo>
                    <a:pt x="1854" y="830"/>
                  </a:lnTo>
                  <a:lnTo>
                    <a:pt x="1918" y="853"/>
                  </a:lnTo>
                  <a:lnTo>
                    <a:pt x="1982" y="858"/>
                  </a:lnTo>
                  <a:lnTo>
                    <a:pt x="2004" y="932"/>
                  </a:lnTo>
                  <a:lnTo>
                    <a:pt x="2047" y="937"/>
                  </a:lnTo>
                  <a:lnTo>
                    <a:pt x="2105" y="960"/>
                  </a:lnTo>
                  <a:lnTo>
                    <a:pt x="2161" y="965"/>
                  </a:lnTo>
                  <a:lnTo>
                    <a:pt x="2219" y="937"/>
                  </a:lnTo>
                  <a:lnTo>
                    <a:pt x="2269" y="898"/>
                  </a:lnTo>
                  <a:lnTo>
                    <a:pt x="2241" y="830"/>
                  </a:lnTo>
                  <a:lnTo>
                    <a:pt x="2191" y="796"/>
                  </a:lnTo>
                  <a:lnTo>
                    <a:pt x="2213" y="767"/>
                  </a:lnTo>
                  <a:lnTo>
                    <a:pt x="2183" y="700"/>
                  </a:lnTo>
                  <a:lnTo>
                    <a:pt x="2169" y="661"/>
                  </a:lnTo>
                  <a:lnTo>
                    <a:pt x="2125" y="615"/>
                  </a:lnTo>
                  <a:lnTo>
                    <a:pt x="2054" y="604"/>
                  </a:lnTo>
                  <a:lnTo>
                    <a:pt x="1968" y="644"/>
                  </a:lnTo>
                  <a:lnTo>
                    <a:pt x="1890" y="627"/>
                  </a:lnTo>
                  <a:lnTo>
                    <a:pt x="1925" y="582"/>
                  </a:lnTo>
                  <a:lnTo>
                    <a:pt x="1997" y="548"/>
                  </a:lnTo>
                  <a:lnTo>
                    <a:pt x="1982" y="497"/>
                  </a:lnTo>
                  <a:lnTo>
                    <a:pt x="1904" y="480"/>
                  </a:lnTo>
                  <a:lnTo>
                    <a:pt x="1854" y="480"/>
                  </a:lnTo>
                  <a:lnTo>
                    <a:pt x="1868" y="441"/>
                  </a:lnTo>
                  <a:lnTo>
                    <a:pt x="1896" y="401"/>
                  </a:lnTo>
                  <a:lnTo>
                    <a:pt x="1890" y="339"/>
                  </a:lnTo>
                  <a:lnTo>
                    <a:pt x="1838" y="311"/>
                  </a:lnTo>
                  <a:lnTo>
                    <a:pt x="1796" y="311"/>
                  </a:lnTo>
                  <a:lnTo>
                    <a:pt x="1796" y="259"/>
                  </a:lnTo>
                  <a:lnTo>
                    <a:pt x="1796" y="214"/>
                  </a:lnTo>
                  <a:lnTo>
                    <a:pt x="1760" y="152"/>
                  </a:lnTo>
                  <a:lnTo>
                    <a:pt x="1730" y="113"/>
                  </a:lnTo>
                  <a:lnTo>
                    <a:pt x="1696" y="113"/>
                  </a:lnTo>
                  <a:lnTo>
                    <a:pt x="1645" y="113"/>
                  </a:lnTo>
                  <a:lnTo>
                    <a:pt x="1580" y="61"/>
                  </a:lnTo>
                  <a:lnTo>
                    <a:pt x="1516" y="28"/>
                  </a:lnTo>
                  <a:lnTo>
                    <a:pt x="1473" y="39"/>
                  </a:lnTo>
                  <a:lnTo>
                    <a:pt x="1415" y="23"/>
                  </a:lnTo>
                  <a:lnTo>
                    <a:pt x="1393" y="0"/>
                  </a:lnTo>
                  <a:lnTo>
                    <a:pt x="1329" y="0"/>
                  </a:lnTo>
                  <a:lnTo>
                    <a:pt x="1286" y="0"/>
                  </a:lnTo>
                  <a:lnTo>
                    <a:pt x="1214" y="56"/>
                  </a:lnTo>
                  <a:lnTo>
                    <a:pt x="1214" y="61"/>
                  </a:lnTo>
                  <a:lnTo>
                    <a:pt x="1200" y="5"/>
                  </a:lnTo>
                  <a:lnTo>
                    <a:pt x="1091" y="0"/>
                  </a:lnTo>
                  <a:lnTo>
                    <a:pt x="1069" y="23"/>
                  </a:lnTo>
                  <a:lnTo>
                    <a:pt x="1005" y="39"/>
                  </a:lnTo>
                </a:path>
              </a:pathLst>
            </a:custGeom>
            <a:solidFill>
              <a:srgbClr val="3F5F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88" name="Freeform 169"/>
            <p:cNvSpPr>
              <a:spLocks/>
            </p:cNvSpPr>
            <p:nvPr/>
          </p:nvSpPr>
          <p:spPr bwMode="auto">
            <a:xfrm>
              <a:off x="2112" y="1111"/>
              <a:ext cx="2270" cy="1136"/>
            </a:xfrm>
            <a:custGeom>
              <a:avLst/>
              <a:gdLst>
                <a:gd name="T0" fmla="*/ 898 w 2270"/>
                <a:gd name="T1" fmla="*/ 23 h 1136"/>
                <a:gd name="T2" fmla="*/ 790 w 2270"/>
                <a:gd name="T3" fmla="*/ 113 h 1136"/>
                <a:gd name="T4" fmla="*/ 624 w 2270"/>
                <a:gd name="T5" fmla="*/ 146 h 1136"/>
                <a:gd name="T6" fmla="*/ 668 w 2270"/>
                <a:gd name="T7" fmla="*/ 311 h 1136"/>
                <a:gd name="T8" fmla="*/ 481 w 2270"/>
                <a:gd name="T9" fmla="*/ 413 h 1136"/>
                <a:gd name="T10" fmla="*/ 323 w 2270"/>
                <a:gd name="T11" fmla="*/ 548 h 1136"/>
                <a:gd name="T12" fmla="*/ 230 w 2270"/>
                <a:gd name="T13" fmla="*/ 683 h 1136"/>
                <a:gd name="T14" fmla="*/ 0 w 2270"/>
                <a:gd name="T15" fmla="*/ 780 h 1136"/>
                <a:gd name="T16" fmla="*/ 130 w 2270"/>
                <a:gd name="T17" fmla="*/ 932 h 1136"/>
                <a:gd name="T18" fmla="*/ 331 w 2270"/>
                <a:gd name="T19" fmla="*/ 898 h 1136"/>
                <a:gd name="T20" fmla="*/ 603 w 2270"/>
                <a:gd name="T21" fmla="*/ 780 h 1136"/>
                <a:gd name="T22" fmla="*/ 439 w 2270"/>
                <a:gd name="T23" fmla="*/ 695 h 1136"/>
                <a:gd name="T24" fmla="*/ 596 w 2270"/>
                <a:gd name="T25" fmla="*/ 678 h 1136"/>
                <a:gd name="T26" fmla="*/ 668 w 2270"/>
                <a:gd name="T27" fmla="*/ 644 h 1136"/>
                <a:gd name="T28" fmla="*/ 798 w 2270"/>
                <a:gd name="T29" fmla="*/ 655 h 1136"/>
                <a:gd name="T30" fmla="*/ 948 w 2270"/>
                <a:gd name="T31" fmla="*/ 723 h 1136"/>
                <a:gd name="T32" fmla="*/ 754 w 2270"/>
                <a:gd name="T33" fmla="*/ 711 h 1136"/>
                <a:gd name="T34" fmla="*/ 654 w 2270"/>
                <a:gd name="T35" fmla="*/ 746 h 1136"/>
                <a:gd name="T36" fmla="*/ 546 w 2270"/>
                <a:gd name="T37" fmla="*/ 881 h 1136"/>
                <a:gd name="T38" fmla="*/ 460 w 2270"/>
                <a:gd name="T39" fmla="*/ 1034 h 1136"/>
                <a:gd name="T40" fmla="*/ 610 w 2270"/>
                <a:gd name="T41" fmla="*/ 1112 h 1136"/>
                <a:gd name="T42" fmla="*/ 710 w 2270"/>
                <a:gd name="T43" fmla="*/ 1006 h 1136"/>
                <a:gd name="T44" fmla="*/ 869 w 2270"/>
                <a:gd name="T45" fmla="*/ 1011 h 1136"/>
                <a:gd name="T46" fmla="*/ 1005 w 2270"/>
                <a:gd name="T47" fmla="*/ 881 h 1136"/>
                <a:gd name="T48" fmla="*/ 1063 w 2270"/>
                <a:gd name="T49" fmla="*/ 865 h 1136"/>
                <a:gd name="T50" fmla="*/ 1178 w 2270"/>
                <a:gd name="T51" fmla="*/ 989 h 1136"/>
                <a:gd name="T52" fmla="*/ 1379 w 2270"/>
                <a:gd name="T53" fmla="*/ 1112 h 1136"/>
                <a:gd name="T54" fmla="*/ 1588 w 2270"/>
                <a:gd name="T55" fmla="*/ 1034 h 1136"/>
                <a:gd name="T56" fmla="*/ 1738 w 2270"/>
                <a:gd name="T57" fmla="*/ 881 h 1136"/>
                <a:gd name="T58" fmla="*/ 1854 w 2270"/>
                <a:gd name="T59" fmla="*/ 830 h 1136"/>
                <a:gd name="T60" fmla="*/ 2161 w 2270"/>
                <a:gd name="T61" fmla="*/ 965 h 1136"/>
                <a:gd name="T62" fmla="*/ 2183 w 2270"/>
                <a:gd name="T63" fmla="*/ 700 h 1136"/>
                <a:gd name="T64" fmla="*/ 1925 w 2270"/>
                <a:gd name="T65" fmla="*/ 582 h 1136"/>
                <a:gd name="T66" fmla="*/ 1896 w 2270"/>
                <a:gd name="T67" fmla="*/ 401 h 1136"/>
                <a:gd name="T68" fmla="*/ 1760 w 2270"/>
                <a:gd name="T69" fmla="*/ 152 h 1136"/>
                <a:gd name="T70" fmla="*/ 1473 w 2270"/>
                <a:gd name="T71" fmla="*/ 39 h 1136"/>
                <a:gd name="T72" fmla="*/ 1200 w 2270"/>
                <a:gd name="T73" fmla="*/ 254 h 1136"/>
                <a:gd name="T74" fmla="*/ 1149 w 2270"/>
                <a:gd name="T75" fmla="*/ 389 h 1136"/>
                <a:gd name="T76" fmla="*/ 1357 w 2270"/>
                <a:gd name="T77" fmla="*/ 485 h 1136"/>
                <a:gd name="T78" fmla="*/ 1336 w 2270"/>
                <a:gd name="T79" fmla="*/ 378 h 1136"/>
                <a:gd name="T80" fmla="*/ 1516 w 2270"/>
                <a:gd name="T81" fmla="*/ 287 h 1136"/>
                <a:gd name="T82" fmla="*/ 1495 w 2270"/>
                <a:gd name="T83" fmla="*/ 463 h 1136"/>
                <a:gd name="T84" fmla="*/ 1365 w 2270"/>
                <a:gd name="T85" fmla="*/ 537 h 1136"/>
                <a:gd name="T86" fmla="*/ 1465 w 2270"/>
                <a:gd name="T87" fmla="*/ 576 h 1136"/>
                <a:gd name="T88" fmla="*/ 1408 w 2270"/>
                <a:gd name="T89" fmla="*/ 723 h 1136"/>
                <a:gd name="T90" fmla="*/ 1595 w 2270"/>
                <a:gd name="T91" fmla="*/ 729 h 1136"/>
                <a:gd name="T92" fmla="*/ 1523 w 2270"/>
                <a:gd name="T93" fmla="*/ 774 h 1136"/>
                <a:gd name="T94" fmla="*/ 1423 w 2270"/>
                <a:gd name="T95" fmla="*/ 808 h 1136"/>
                <a:gd name="T96" fmla="*/ 1350 w 2270"/>
                <a:gd name="T97" fmla="*/ 706 h 1136"/>
                <a:gd name="T98" fmla="*/ 1243 w 2270"/>
                <a:gd name="T99" fmla="*/ 570 h 1136"/>
                <a:gd name="T100" fmla="*/ 1127 w 2270"/>
                <a:gd name="T101" fmla="*/ 474 h 1136"/>
                <a:gd name="T102" fmla="*/ 1049 w 2270"/>
                <a:gd name="T103" fmla="*/ 344 h 1136"/>
                <a:gd name="T104" fmla="*/ 991 w 2270"/>
                <a:gd name="T105" fmla="*/ 282 h 1136"/>
                <a:gd name="T106" fmla="*/ 1033 w 2270"/>
                <a:gd name="T107" fmla="*/ 198 h 1136"/>
                <a:gd name="T108" fmla="*/ 1091 w 2270"/>
                <a:gd name="T109" fmla="*/ 0 h 11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270" h="1136">
                  <a:moveTo>
                    <a:pt x="1005" y="39"/>
                  </a:moveTo>
                  <a:lnTo>
                    <a:pt x="977" y="23"/>
                  </a:lnTo>
                  <a:lnTo>
                    <a:pt x="934" y="5"/>
                  </a:lnTo>
                  <a:lnTo>
                    <a:pt x="898" y="5"/>
                  </a:lnTo>
                  <a:lnTo>
                    <a:pt x="912" y="16"/>
                  </a:lnTo>
                  <a:lnTo>
                    <a:pt x="898" y="23"/>
                  </a:lnTo>
                  <a:lnTo>
                    <a:pt x="854" y="39"/>
                  </a:lnTo>
                  <a:lnTo>
                    <a:pt x="854" y="56"/>
                  </a:lnTo>
                  <a:lnTo>
                    <a:pt x="854" y="73"/>
                  </a:lnTo>
                  <a:lnTo>
                    <a:pt x="826" y="90"/>
                  </a:lnTo>
                  <a:lnTo>
                    <a:pt x="812" y="107"/>
                  </a:lnTo>
                  <a:lnTo>
                    <a:pt x="790" y="113"/>
                  </a:lnTo>
                  <a:lnTo>
                    <a:pt x="754" y="101"/>
                  </a:lnTo>
                  <a:lnTo>
                    <a:pt x="718" y="101"/>
                  </a:lnTo>
                  <a:lnTo>
                    <a:pt x="696" y="124"/>
                  </a:lnTo>
                  <a:lnTo>
                    <a:pt x="660" y="118"/>
                  </a:lnTo>
                  <a:lnTo>
                    <a:pt x="639" y="124"/>
                  </a:lnTo>
                  <a:lnTo>
                    <a:pt x="624" y="146"/>
                  </a:lnTo>
                  <a:lnTo>
                    <a:pt x="589" y="152"/>
                  </a:lnTo>
                  <a:lnTo>
                    <a:pt x="567" y="170"/>
                  </a:lnTo>
                  <a:lnTo>
                    <a:pt x="567" y="198"/>
                  </a:lnTo>
                  <a:lnTo>
                    <a:pt x="582" y="231"/>
                  </a:lnTo>
                  <a:lnTo>
                    <a:pt x="603" y="248"/>
                  </a:lnTo>
                  <a:lnTo>
                    <a:pt x="668" y="311"/>
                  </a:lnTo>
                  <a:lnTo>
                    <a:pt x="646" y="344"/>
                  </a:lnTo>
                  <a:lnTo>
                    <a:pt x="624" y="372"/>
                  </a:lnTo>
                  <a:lnTo>
                    <a:pt x="668" y="401"/>
                  </a:lnTo>
                  <a:lnTo>
                    <a:pt x="596" y="418"/>
                  </a:lnTo>
                  <a:lnTo>
                    <a:pt x="510" y="378"/>
                  </a:lnTo>
                  <a:lnTo>
                    <a:pt x="481" y="413"/>
                  </a:lnTo>
                  <a:lnTo>
                    <a:pt x="431" y="424"/>
                  </a:lnTo>
                  <a:lnTo>
                    <a:pt x="425" y="452"/>
                  </a:lnTo>
                  <a:lnTo>
                    <a:pt x="439" y="491"/>
                  </a:lnTo>
                  <a:lnTo>
                    <a:pt x="389" y="513"/>
                  </a:lnTo>
                  <a:lnTo>
                    <a:pt x="353" y="513"/>
                  </a:lnTo>
                  <a:lnTo>
                    <a:pt x="323" y="548"/>
                  </a:lnTo>
                  <a:lnTo>
                    <a:pt x="309" y="559"/>
                  </a:lnTo>
                  <a:lnTo>
                    <a:pt x="273" y="582"/>
                  </a:lnTo>
                  <a:lnTo>
                    <a:pt x="265" y="615"/>
                  </a:lnTo>
                  <a:lnTo>
                    <a:pt x="265" y="644"/>
                  </a:lnTo>
                  <a:lnTo>
                    <a:pt x="237" y="661"/>
                  </a:lnTo>
                  <a:lnTo>
                    <a:pt x="230" y="683"/>
                  </a:lnTo>
                  <a:lnTo>
                    <a:pt x="165" y="678"/>
                  </a:lnTo>
                  <a:lnTo>
                    <a:pt x="108" y="695"/>
                  </a:lnTo>
                  <a:lnTo>
                    <a:pt x="65" y="711"/>
                  </a:lnTo>
                  <a:lnTo>
                    <a:pt x="44" y="729"/>
                  </a:lnTo>
                  <a:lnTo>
                    <a:pt x="8" y="752"/>
                  </a:lnTo>
                  <a:lnTo>
                    <a:pt x="0" y="780"/>
                  </a:lnTo>
                  <a:lnTo>
                    <a:pt x="22" y="796"/>
                  </a:lnTo>
                  <a:lnTo>
                    <a:pt x="44" y="813"/>
                  </a:lnTo>
                  <a:lnTo>
                    <a:pt x="44" y="836"/>
                  </a:lnTo>
                  <a:lnTo>
                    <a:pt x="80" y="853"/>
                  </a:lnTo>
                  <a:lnTo>
                    <a:pt x="94" y="893"/>
                  </a:lnTo>
                  <a:lnTo>
                    <a:pt x="130" y="932"/>
                  </a:lnTo>
                  <a:lnTo>
                    <a:pt x="173" y="915"/>
                  </a:lnTo>
                  <a:lnTo>
                    <a:pt x="209" y="887"/>
                  </a:lnTo>
                  <a:lnTo>
                    <a:pt x="237" y="887"/>
                  </a:lnTo>
                  <a:lnTo>
                    <a:pt x="259" y="898"/>
                  </a:lnTo>
                  <a:lnTo>
                    <a:pt x="287" y="926"/>
                  </a:lnTo>
                  <a:lnTo>
                    <a:pt x="331" y="898"/>
                  </a:lnTo>
                  <a:lnTo>
                    <a:pt x="367" y="865"/>
                  </a:lnTo>
                  <a:lnTo>
                    <a:pt x="409" y="865"/>
                  </a:lnTo>
                  <a:lnTo>
                    <a:pt x="460" y="865"/>
                  </a:lnTo>
                  <a:lnTo>
                    <a:pt x="510" y="848"/>
                  </a:lnTo>
                  <a:lnTo>
                    <a:pt x="532" y="813"/>
                  </a:lnTo>
                  <a:lnTo>
                    <a:pt x="603" y="780"/>
                  </a:lnTo>
                  <a:lnTo>
                    <a:pt x="567" y="739"/>
                  </a:lnTo>
                  <a:lnTo>
                    <a:pt x="503" y="734"/>
                  </a:lnTo>
                  <a:lnTo>
                    <a:pt x="489" y="729"/>
                  </a:lnTo>
                  <a:lnTo>
                    <a:pt x="489" y="711"/>
                  </a:lnTo>
                  <a:lnTo>
                    <a:pt x="481" y="700"/>
                  </a:lnTo>
                  <a:lnTo>
                    <a:pt x="439" y="695"/>
                  </a:lnTo>
                  <a:lnTo>
                    <a:pt x="453" y="683"/>
                  </a:lnTo>
                  <a:lnTo>
                    <a:pt x="460" y="672"/>
                  </a:lnTo>
                  <a:lnTo>
                    <a:pt x="496" y="683"/>
                  </a:lnTo>
                  <a:lnTo>
                    <a:pt x="532" y="711"/>
                  </a:lnTo>
                  <a:lnTo>
                    <a:pt x="553" y="683"/>
                  </a:lnTo>
                  <a:lnTo>
                    <a:pt x="596" y="678"/>
                  </a:lnTo>
                  <a:lnTo>
                    <a:pt x="618" y="667"/>
                  </a:lnTo>
                  <a:lnTo>
                    <a:pt x="618" y="655"/>
                  </a:lnTo>
                  <a:lnTo>
                    <a:pt x="610" y="644"/>
                  </a:lnTo>
                  <a:lnTo>
                    <a:pt x="632" y="655"/>
                  </a:lnTo>
                  <a:lnTo>
                    <a:pt x="654" y="655"/>
                  </a:lnTo>
                  <a:lnTo>
                    <a:pt x="668" y="644"/>
                  </a:lnTo>
                  <a:lnTo>
                    <a:pt x="710" y="632"/>
                  </a:lnTo>
                  <a:lnTo>
                    <a:pt x="726" y="622"/>
                  </a:lnTo>
                  <a:lnTo>
                    <a:pt x="726" y="644"/>
                  </a:lnTo>
                  <a:lnTo>
                    <a:pt x="762" y="622"/>
                  </a:lnTo>
                  <a:lnTo>
                    <a:pt x="782" y="632"/>
                  </a:lnTo>
                  <a:lnTo>
                    <a:pt x="798" y="655"/>
                  </a:lnTo>
                  <a:lnTo>
                    <a:pt x="762" y="672"/>
                  </a:lnTo>
                  <a:lnTo>
                    <a:pt x="790" y="678"/>
                  </a:lnTo>
                  <a:lnTo>
                    <a:pt x="818" y="683"/>
                  </a:lnTo>
                  <a:lnTo>
                    <a:pt x="840" y="678"/>
                  </a:lnTo>
                  <a:lnTo>
                    <a:pt x="890" y="689"/>
                  </a:lnTo>
                  <a:lnTo>
                    <a:pt x="948" y="723"/>
                  </a:lnTo>
                  <a:lnTo>
                    <a:pt x="898" y="746"/>
                  </a:lnTo>
                  <a:lnTo>
                    <a:pt x="834" y="739"/>
                  </a:lnTo>
                  <a:lnTo>
                    <a:pt x="826" y="723"/>
                  </a:lnTo>
                  <a:lnTo>
                    <a:pt x="804" y="711"/>
                  </a:lnTo>
                  <a:lnTo>
                    <a:pt x="790" y="717"/>
                  </a:lnTo>
                  <a:lnTo>
                    <a:pt x="754" y="711"/>
                  </a:lnTo>
                  <a:lnTo>
                    <a:pt x="718" y="711"/>
                  </a:lnTo>
                  <a:lnTo>
                    <a:pt x="690" y="711"/>
                  </a:lnTo>
                  <a:lnTo>
                    <a:pt x="690" y="729"/>
                  </a:lnTo>
                  <a:lnTo>
                    <a:pt x="668" y="723"/>
                  </a:lnTo>
                  <a:lnTo>
                    <a:pt x="660" y="734"/>
                  </a:lnTo>
                  <a:lnTo>
                    <a:pt x="654" y="746"/>
                  </a:lnTo>
                  <a:lnTo>
                    <a:pt x="668" y="791"/>
                  </a:lnTo>
                  <a:lnTo>
                    <a:pt x="690" y="813"/>
                  </a:lnTo>
                  <a:lnTo>
                    <a:pt x="674" y="853"/>
                  </a:lnTo>
                  <a:lnTo>
                    <a:pt x="632" y="865"/>
                  </a:lnTo>
                  <a:lnTo>
                    <a:pt x="582" y="865"/>
                  </a:lnTo>
                  <a:lnTo>
                    <a:pt x="546" y="881"/>
                  </a:lnTo>
                  <a:lnTo>
                    <a:pt x="539" y="898"/>
                  </a:lnTo>
                  <a:lnTo>
                    <a:pt x="489" y="943"/>
                  </a:lnTo>
                  <a:lnTo>
                    <a:pt x="445" y="943"/>
                  </a:lnTo>
                  <a:lnTo>
                    <a:pt x="409" y="965"/>
                  </a:lnTo>
                  <a:lnTo>
                    <a:pt x="425" y="1000"/>
                  </a:lnTo>
                  <a:lnTo>
                    <a:pt x="460" y="1034"/>
                  </a:lnTo>
                  <a:lnTo>
                    <a:pt x="445" y="1051"/>
                  </a:lnTo>
                  <a:lnTo>
                    <a:pt x="445" y="1067"/>
                  </a:lnTo>
                  <a:lnTo>
                    <a:pt x="496" y="1096"/>
                  </a:lnTo>
                  <a:lnTo>
                    <a:pt x="503" y="1124"/>
                  </a:lnTo>
                  <a:lnTo>
                    <a:pt x="560" y="1135"/>
                  </a:lnTo>
                  <a:lnTo>
                    <a:pt x="610" y="1112"/>
                  </a:lnTo>
                  <a:lnTo>
                    <a:pt x="646" y="1112"/>
                  </a:lnTo>
                  <a:lnTo>
                    <a:pt x="690" y="1130"/>
                  </a:lnTo>
                  <a:lnTo>
                    <a:pt x="754" y="1112"/>
                  </a:lnTo>
                  <a:lnTo>
                    <a:pt x="776" y="1079"/>
                  </a:lnTo>
                  <a:lnTo>
                    <a:pt x="754" y="1045"/>
                  </a:lnTo>
                  <a:lnTo>
                    <a:pt x="710" y="1006"/>
                  </a:lnTo>
                  <a:lnTo>
                    <a:pt x="710" y="965"/>
                  </a:lnTo>
                  <a:lnTo>
                    <a:pt x="732" y="932"/>
                  </a:lnTo>
                  <a:lnTo>
                    <a:pt x="776" y="937"/>
                  </a:lnTo>
                  <a:lnTo>
                    <a:pt x="790" y="983"/>
                  </a:lnTo>
                  <a:lnTo>
                    <a:pt x="826" y="1022"/>
                  </a:lnTo>
                  <a:lnTo>
                    <a:pt x="869" y="1011"/>
                  </a:lnTo>
                  <a:lnTo>
                    <a:pt x="912" y="1017"/>
                  </a:lnTo>
                  <a:lnTo>
                    <a:pt x="941" y="989"/>
                  </a:lnTo>
                  <a:lnTo>
                    <a:pt x="926" y="937"/>
                  </a:lnTo>
                  <a:lnTo>
                    <a:pt x="926" y="904"/>
                  </a:lnTo>
                  <a:lnTo>
                    <a:pt x="962" y="904"/>
                  </a:lnTo>
                  <a:lnTo>
                    <a:pt x="1005" y="881"/>
                  </a:lnTo>
                  <a:lnTo>
                    <a:pt x="1013" y="824"/>
                  </a:lnTo>
                  <a:lnTo>
                    <a:pt x="1005" y="791"/>
                  </a:lnTo>
                  <a:lnTo>
                    <a:pt x="1049" y="763"/>
                  </a:lnTo>
                  <a:lnTo>
                    <a:pt x="1063" y="780"/>
                  </a:lnTo>
                  <a:lnTo>
                    <a:pt x="1049" y="813"/>
                  </a:lnTo>
                  <a:lnTo>
                    <a:pt x="1063" y="865"/>
                  </a:lnTo>
                  <a:lnTo>
                    <a:pt x="1055" y="915"/>
                  </a:lnTo>
                  <a:lnTo>
                    <a:pt x="1069" y="955"/>
                  </a:lnTo>
                  <a:lnTo>
                    <a:pt x="1099" y="943"/>
                  </a:lnTo>
                  <a:lnTo>
                    <a:pt x="1121" y="949"/>
                  </a:lnTo>
                  <a:lnTo>
                    <a:pt x="1135" y="983"/>
                  </a:lnTo>
                  <a:lnTo>
                    <a:pt x="1178" y="989"/>
                  </a:lnTo>
                  <a:lnTo>
                    <a:pt x="1178" y="1017"/>
                  </a:lnTo>
                  <a:lnTo>
                    <a:pt x="1200" y="1062"/>
                  </a:lnTo>
                  <a:lnTo>
                    <a:pt x="1264" y="1051"/>
                  </a:lnTo>
                  <a:lnTo>
                    <a:pt x="1300" y="1084"/>
                  </a:lnTo>
                  <a:lnTo>
                    <a:pt x="1350" y="1130"/>
                  </a:lnTo>
                  <a:lnTo>
                    <a:pt x="1379" y="1112"/>
                  </a:lnTo>
                  <a:lnTo>
                    <a:pt x="1415" y="1112"/>
                  </a:lnTo>
                  <a:lnTo>
                    <a:pt x="1459" y="1130"/>
                  </a:lnTo>
                  <a:lnTo>
                    <a:pt x="1516" y="1107"/>
                  </a:lnTo>
                  <a:lnTo>
                    <a:pt x="1531" y="1062"/>
                  </a:lnTo>
                  <a:lnTo>
                    <a:pt x="1531" y="1034"/>
                  </a:lnTo>
                  <a:lnTo>
                    <a:pt x="1588" y="1034"/>
                  </a:lnTo>
                  <a:lnTo>
                    <a:pt x="1645" y="1017"/>
                  </a:lnTo>
                  <a:lnTo>
                    <a:pt x="1680" y="1017"/>
                  </a:lnTo>
                  <a:lnTo>
                    <a:pt x="1716" y="1017"/>
                  </a:lnTo>
                  <a:lnTo>
                    <a:pt x="1730" y="965"/>
                  </a:lnTo>
                  <a:lnTo>
                    <a:pt x="1760" y="932"/>
                  </a:lnTo>
                  <a:lnTo>
                    <a:pt x="1738" y="881"/>
                  </a:lnTo>
                  <a:lnTo>
                    <a:pt x="1702" y="881"/>
                  </a:lnTo>
                  <a:lnTo>
                    <a:pt x="1702" y="836"/>
                  </a:lnTo>
                  <a:lnTo>
                    <a:pt x="1666" y="830"/>
                  </a:lnTo>
                  <a:lnTo>
                    <a:pt x="1746" y="820"/>
                  </a:lnTo>
                  <a:lnTo>
                    <a:pt x="1788" y="848"/>
                  </a:lnTo>
                  <a:lnTo>
                    <a:pt x="1854" y="830"/>
                  </a:lnTo>
                  <a:lnTo>
                    <a:pt x="1918" y="853"/>
                  </a:lnTo>
                  <a:lnTo>
                    <a:pt x="1982" y="858"/>
                  </a:lnTo>
                  <a:lnTo>
                    <a:pt x="2004" y="932"/>
                  </a:lnTo>
                  <a:lnTo>
                    <a:pt x="2047" y="937"/>
                  </a:lnTo>
                  <a:lnTo>
                    <a:pt x="2105" y="960"/>
                  </a:lnTo>
                  <a:lnTo>
                    <a:pt x="2161" y="965"/>
                  </a:lnTo>
                  <a:lnTo>
                    <a:pt x="2219" y="937"/>
                  </a:lnTo>
                  <a:lnTo>
                    <a:pt x="2269" y="898"/>
                  </a:lnTo>
                  <a:lnTo>
                    <a:pt x="2241" y="830"/>
                  </a:lnTo>
                  <a:lnTo>
                    <a:pt x="2191" y="796"/>
                  </a:lnTo>
                  <a:lnTo>
                    <a:pt x="2213" y="767"/>
                  </a:lnTo>
                  <a:lnTo>
                    <a:pt x="2183" y="700"/>
                  </a:lnTo>
                  <a:lnTo>
                    <a:pt x="2169" y="661"/>
                  </a:lnTo>
                  <a:lnTo>
                    <a:pt x="2125" y="615"/>
                  </a:lnTo>
                  <a:lnTo>
                    <a:pt x="2054" y="604"/>
                  </a:lnTo>
                  <a:lnTo>
                    <a:pt x="1968" y="644"/>
                  </a:lnTo>
                  <a:lnTo>
                    <a:pt x="1890" y="627"/>
                  </a:lnTo>
                  <a:lnTo>
                    <a:pt x="1925" y="582"/>
                  </a:lnTo>
                  <a:lnTo>
                    <a:pt x="1997" y="548"/>
                  </a:lnTo>
                  <a:lnTo>
                    <a:pt x="1982" y="497"/>
                  </a:lnTo>
                  <a:lnTo>
                    <a:pt x="1904" y="480"/>
                  </a:lnTo>
                  <a:lnTo>
                    <a:pt x="1854" y="480"/>
                  </a:lnTo>
                  <a:lnTo>
                    <a:pt x="1868" y="441"/>
                  </a:lnTo>
                  <a:lnTo>
                    <a:pt x="1896" y="401"/>
                  </a:lnTo>
                  <a:lnTo>
                    <a:pt x="1890" y="339"/>
                  </a:lnTo>
                  <a:lnTo>
                    <a:pt x="1838" y="311"/>
                  </a:lnTo>
                  <a:lnTo>
                    <a:pt x="1796" y="311"/>
                  </a:lnTo>
                  <a:lnTo>
                    <a:pt x="1796" y="259"/>
                  </a:lnTo>
                  <a:lnTo>
                    <a:pt x="1796" y="214"/>
                  </a:lnTo>
                  <a:lnTo>
                    <a:pt x="1760" y="152"/>
                  </a:lnTo>
                  <a:lnTo>
                    <a:pt x="1730" y="113"/>
                  </a:lnTo>
                  <a:lnTo>
                    <a:pt x="1696" y="113"/>
                  </a:lnTo>
                  <a:lnTo>
                    <a:pt x="1645" y="113"/>
                  </a:lnTo>
                  <a:lnTo>
                    <a:pt x="1580" y="61"/>
                  </a:lnTo>
                  <a:lnTo>
                    <a:pt x="1516" y="28"/>
                  </a:lnTo>
                  <a:lnTo>
                    <a:pt x="1473" y="39"/>
                  </a:lnTo>
                  <a:lnTo>
                    <a:pt x="1415" y="23"/>
                  </a:lnTo>
                  <a:lnTo>
                    <a:pt x="1393" y="0"/>
                  </a:lnTo>
                  <a:lnTo>
                    <a:pt x="1329" y="0"/>
                  </a:lnTo>
                  <a:lnTo>
                    <a:pt x="1286" y="0"/>
                  </a:lnTo>
                  <a:lnTo>
                    <a:pt x="1214" y="56"/>
                  </a:lnTo>
                  <a:lnTo>
                    <a:pt x="1200" y="254"/>
                  </a:lnTo>
                  <a:lnTo>
                    <a:pt x="1243" y="282"/>
                  </a:lnTo>
                  <a:lnTo>
                    <a:pt x="1271" y="322"/>
                  </a:lnTo>
                  <a:lnTo>
                    <a:pt x="1278" y="355"/>
                  </a:lnTo>
                  <a:lnTo>
                    <a:pt x="1243" y="350"/>
                  </a:lnTo>
                  <a:lnTo>
                    <a:pt x="1163" y="355"/>
                  </a:lnTo>
                  <a:lnTo>
                    <a:pt x="1149" y="389"/>
                  </a:lnTo>
                  <a:lnTo>
                    <a:pt x="1200" y="384"/>
                  </a:lnTo>
                  <a:lnTo>
                    <a:pt x="1214" y="418"/>
                  </a:lnTo>
                  <a:lnTo>
                    <a:pt x="1271" y="401"/>
                  </a:lnTo>
                  <a:lnTo>
                    <a:pt x="1293" y="435"/>
                  </a:lnTo>
                  <a:lnTo>
                    <a:pt x="1314" y="480"/>
                  </a:lnTo>
                  <a:lnTo>
                    <a:pt x="1357" y="485"/>
                  </a:lnTo>
                  <a:lnTo>
                    <a:pt x="1357" y="457"/>
                  </a:lnTo>
                  <a:lnTo>
                    <a:pt x="1379" y="474"/>
                  </a:lnTo>
                  <a:lnTo>
                    <a:pt x="1437" y="446"/>
                  </a:lnTo>
                  <a:lnTo>
                    <a:pt x="1415" y="413"/>
                  </a:lnTo>
                  <a:lnTo>
                    <a:pt x="1393" y="384"/>
                  </a:lnTo>
                  <a:lnTo>
                    <a:pt x="1336" y="378"/>
                  </a:lnTo>
                  <a:lnTo>
                    <a:pt x="1329" y="339"/>
                  </a:lnTo>
                  <a:lnTo>
                    <a:pt x="1372" y="270"/>
                  </a:lnTo>
                  <a:lnTo>
                    <a:pt x="1393" y="344"/>
                  </a:lnTo>
                  <a:lnTo>
                    <a:pt x="1444" y="378"/>
                  </a:lnTo>
                  <a:lnTo>
                    <a:pt x="1437" y="333"/>
                  </a:lnTo>
                  <a:lnTo>
                    <a:pt x="1516" y="287"/>
                  </a:lnTo>
                  <a:lnTo>
                    <a:pt x="1537" y="368"/>
                  </a:lnTo>
                  <a:lnTo>
                    <a:pt x="1609" y="372"/>
                  </a:lnTo>
                  <a:lnTo>
                    <a:pt x="1516" y="406"/>
                  </a:lnTo>
                  <a:lnTo>
                    <a:pt x="1710" y="446"/>
                  </a:lnTo>
                  <a:lnTo>
                    <a:pt x="1588" y="452"/>
                  </a:lnTo>
                  <a:lnTo>
                    <a:pt x="1495" y="463"/>
                  </a:lnTo>
                  <a:lnTo>
                    <a:pt x="1473" y="485"/>
                  </a:lnTo>
                  <a:lnTo>
                    <a:pt x="1487" y="503"/>
                  </a:lnTo>
                  <a:lnTo>
                    <a:pt x="1444" y="491"/>
                  </a:lnTo>
                  <a:lnTo>
                    <a:pt x="1401" y="508"/>
                  </a:lnTo>
                  <a:lnTo>
                    <a:pt x="1372" y="520"/>
                  </a:lnTo>
                  <a:lnTo>
                    <a:pt x="1365" y="537"/>
                  </a:lnTo>
                  <a:lnTo>
                    <a:pt x="1423" y="526"/>
                  </a:lnTo>
                  <a:lnTo>
                    <a:pt x="1451" y="531"/>
                  </a:lnTo>
                  <a:lnTo>
                    <a:pt x="1401" y="541"/>
                  </a:lnTo>
                  <a:lnTo>
                    <a:pt x="1415" y="559"/>
                  </a:lnTo>
                  <a:lnTo>
                    <a:pt x="1451" y="554"/>
                  </a:lnTo>
                  <a:lnTo>
                    <a:pt x="1465" y="576"/>
                  </a:lnTo>
                  <a:lnTo>
                    <a:pt x="1437" y="639"/>
                  </a:lnTo>
                  <a:lnTo>
                    <a:pt x="1387" y="622"/>
                  </a:lnTo>
                  <a:lnTo>
                    <a:pt x="1350" y="632"/>
                  </a:lnTo>
                  <a:lnTo>
                    <a:pt x="1350" y="661"/>
                  </a:lnTo>
                  <a:lnTo>
                    <a:pt x="1357" y="689"/>
                  </a:lnTo>
                  <a:lnTo>
                    <a:pt x="1408" y="723"/>
                  </a:lnTo>
                  <a:lnTo>
                    <a:pt x="1393" y="752"/>
                  </a:lnTo>
                  <a:lnTo>
                    <a:pt x="1429" y="734"/>
                  </a:lnTo>
                  <a:lnTo>
                    <a:pt x="1459" y="752"/>
                  </a:lnTo>
                  <a:lnTo>
                    <a:pt x="1481" y="734"/>
                  </a:lnTo>
                  <a:lnTo>
                    <a:pt x="1523" y="734"/>
                  </a:lnTo>
                  <a:lnTo>
                    <a:pt x="1595" y="729"/>
                  </a:lnTo>
                  <a:lnTo>
                    <a:pt x="1652" y="729"/>
                  </a:lnTo>
                  <a:lnTo>
                    <a:pt x="1680" y="739"/>
                  </a:lnTo>
                  <a:lnTo>
                    <a:pt x="1666" y="767"/>
                  </a:lnTo>
                  <a:lnTo>
                    <a:pt x="1595" y="774"/>
                  </a:lnTo>
                  <a:lnTo>
                    <a:pt x="1602" y="802"/>
                  </a:lnTo>
                  <a:lnTo>
                    <a:pt x="1523" y="774"/>
                  </a:lnTo>
                  <a:lnTo>
                    <a:pt x="1501" y="791"/>
                  </a:lnTo>
                  <a:lnTo>
                    <a:pt x="1473" y="791"/>
                  </a:lnTo>
                  <a:lnTo>
                    <a:pt x="1465" y="813"/>
                  </a:lnTo>
                  <a:lnTo>
                    <a:pt x="1444" y="813"/>
                  </a:lnTo>
                  <a:lnTo>
                    <a:pt x="1423" y="830"/>
                  </a:lnTo>
                  <a:lnTo>
                    <a:pt x="1423" y="808"/>
                  </a:lnTo>
                  <a:lnTo>
                    <a:pt x="1393" y="791"/>
                  </a:lnTo>
                  <a:lnTo>
                    <a:pt x="1357" y="796"/>
                  </a:lnTo>
                  <a:lnTo>
                    <a:pt x="1357" y="785"/>
                  </a:lnTo>
                  <a:lnTo>
                    <a:pt x="1336" y="774"/>
                  </a:lnTo>
                  <a:lnTo>
                    <a:pt x="1314" y="739"/>
                  </a:lnTo>
                  <a:lnTo>
                    <a:pt x="1350" y="706"/>
                  </a:lnTo>
                  <a:lnTo>
                    <a:pt x="1329" y="689"/>
                  </a:lnTo>
                  <a:lnTo>
                    <a:pt x="1314" y="672"/>
                  </a:lnTo>
                  <a:lnTo>
                    <a:pt x="1329" y="639"/>
                  </a:lnTo>
                  <a:lnTo>
                    <a:pt x="1278" y="610"/>
                  </a:lnTo>
                  <a:lnTo>
                    <a:pt x="1321" y="559"/>
                  </a:lnTo>
                  <a:lnTo>
                    <a:pt x="1243" y="570"/>
                  </a:lnTo>
                  <a:lnTo>
                    <a:pt x="1271" y="541"/>
                  </a:lnTo>
                  <a:lnTo>
                    <a:pt x="1286" y="508"/>
                  </a:lnTo>
                  <a:lnTo>
                    <a:pt x="1264" y="474"/>
                  </a:lnTo>
                  <a:lnTo>
                    <a:pt x="1236" y="463"/>
                  </a:lnTo>
                  <a:lnTo>
                    <a:pt x="1178" y="463"/>
                  </a:lnTo>
                  <a:lnTo>
                    <a:pt x="1127" y="474"/>
                  </a:lnTo>
                  <a:lnTo>
                    <a:pt x="1127" y="435"/>
                  </a:lnTo>
                  <a:lnTo>
                    <a:pt x="1121" y="396"/>
                  </a:lnTo>
                  <a:lnTo>
                    <a:pt x="1085" y="378"/>
                  </a:lnTo>
                  <a:lnTo>
                    <a:pt x="1063" y="418"/>
                  </a:lnTo>
                  <a:lnTo>
                    <a:pt x="1033" y="372"/>
                  </a:lnTo>
                  <a:lnTo>
                    <a:pt x="1049" y="344"/>
                  </a:lnTo>
                  <a:lnTo>
                    <a:pt x="1091" y="333"/>
                  </a:lnTo>
                  <a:lnTo>
                    <a:pt x="1121" y="299"/>
                  </a:lnTo>
                  <a:lnTo>
                    <a:pt x="1127" y="265"/>
                  </a:lnTo>
                  <a:lnTo>
                    <a:pt x="1085" y="254"/>
                  </a:lnTo>
                  <a:lnTo>
                    <a:pt x="1033" y="265"/>
                  </a:lnTo>
                  <a:lnTo>
                    <a:pt x="991" y="282"/>
                  </a:lnTo>
                  <a:lnTo>
                    <a:pt x="948" y="294"/>
                  </a:lnTo>
                  <a:lnTo>
                    <a:pt x="934" y="282"/>
                  </a:lnTo>
                  <a:lnTo>
                    <a:pt x="941" y="254"/>
                  </a:lnTo>
                  <a:lnTo>
                    <a:pt x="962" y="231"/>
                  </a:lnTo>
                  <a:lnTo>
                    <a:pt x="991" y="214"/>
                  </a:lnTo>
                  <a:lnTo>
                    <a:pt x="1033" y="198"/>
                  </a:lnTo>
                  <a:lnTo>
                    <a:pt x="1069" y="214"/>
                  </a:lnTo>
                  <a:lnTo>
                    <a:pt x="1113" y="242"/>
                  </a:lnTo>
                  <a:lnTo>
                    <a:pt x="1200" y="254"/>
                  </a:lnTo>
                  <a:lnTo>
                    <a:pt x="1214" y="61"/>
                  </a:lnTo>
                  <a:lnTo>
                    <a:pt x="1200" y="5"/>
                  </a:lnTo>
                  <a:lnTo>
                    <a:pt x="1091" y="0"/>
                  </a:lnTo>
                  <a:lnTo>
                    <a:pt x="1069" y="23"/>
                  </a:lnTo>
                  <a:lnTo>
                    <a:pt x="1005" y="39"/>
                  </a:lnTo>
                </a:path>
              </a:pathLst>
            </a:custGeom>
            <a:solidFill>
              <a:srgbClr val="0083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89" name="Freeform 170"/>
            <p:cNvSpPr>
              <a:spLocks/>
            </p:cNvSpPr>
            <p:nvPr/>
          </p:nvSpPr>
          <p:spPr bwMode="auto">
            <a:xfrm>
              <a:off x="2105" y="1133"/>
              <a:ext cx="2277" cy="1114"/>
            </a:xfrm>
            <a:custGeom>
              <a:avLst/>
              <a:gdLst>
                <a:gd name="T0" fmla="*/ 753 w 2277"/>
                <a:gd name="T1" fmla="*/ 130 h 1114"/>
                <a:gd name="T2" fmla="*/ 703 w 2277"/>
                <a:gd name="T3" fmla="*/ 220 h 1114"/>
                <a:gd name="T4" fmla="*/ 595 w 2277"/>
                <a:gd name="T5" fmla="*/ 396 h 1114"/>
                <a:gd name="T6" fmla="*/ 395 w 2277"/>
                <a:gd name="T7" fmla="*/ 492 h 1114"/>
                <a:gd name="T8" fmla="*/ 265 w 2277"/>
                <a:gd name="T9" fmla="*/ 621 h 1114"/>
                <a:gd name="T10" fmla="*/ 42 w 2277"/>
                <a:gd name="T11" fmla="*/ 707 h 1114"/>
                <a:gd name="T12" fmla="*/ 78 w 2277"/>
                <a:gd name="T13" fmla="*/ 831 h 1114"/>
                <a:gd name="T14" fmla="*/ 265 w 2277"/>
                <a:gd name="T15" fmla="*/ 876 h 1114"/>
                <a:gd name="T16" fmla="*/ 509 w 2277"/>
                <a:gd name="T17" fmla="*/ 826 h 1114"/>
                <a:gd name="T18" fmla="*/ 631 w 2277"/>
                <a:gd name="T19" fmla="*/ 740 h 1114"/>
                <a:gd name="T20" fmla="*/ 503 w 2277"/>
                <a:gd name="T21" fmla="*/ 707 h 1114"/>
                <a:gd name="T22" fmla="*/ 365 w 2277"/>
                <a:gd name="T23" fmla="*/ 707 h 1114"/>
                <a:gd name="T24" fmla="*/ 395 w 2277"/>
                <a:gd name="T25" fmla="*/ 661 h 1114"/>
                <a:gd name="T26" fmla="*/ 531 w 2277"/>
                <a:gd name="T27" fmla="*/ 689 h 1114"/>
                <a:gd name="T28" fmla="*/ 696 w 2277"/>
                <a:gd name="T29" fmla="*/ 548 h 1114"/>
                <a:gd name="T30" fmla="*/ 962 w 2277"/>
                <a:gd name="T31" fmla="*/ 576 h 1114"/>
                <a:gd name="T32" fmla="*/ 796 w 2277"/>
                <a:gd name="T33" fmla="*/ 633 h 1114"/>
                <a:gd name="T34" fmla="*/ 904 w 2277"/>
                <a:gd name="T35" fmla="*/ 723 h 1114"/>
                <a:gd name="T36" fmla="*/ 645 w 2277"/>
                <a:gd name="T37" fmla="*/ 730 h 1114"/>
                <a:gd name="T38" fmla="*/ 545 w 2277"/>
                <a:gd name="T39" fmla="*/ 859 h 1114"/>
                <a:gd name="T40" fmla="*/ 459 w 2277"/>
                <a:gd name="T41" fmla="*/ 1012 h 1114"/>
                <a:gd name="T42" fmla="*/ 609 w 2277"/>
                <a:gd name="T43" fmla="*/ 1090 h 1114"/>
                <a:gd name="T44" fmla="*/ 711 w 2277"/>
                <a:gd name="T45" fmla="*/ 984 h 1114"/>
                <a:gd name="T46" fmla="*/ 868 w 2277"/>
                <a:gd name="T47" fmla="*/ 989 h 1114"/>
                <a:gd name="T48" fmla="*/ 1012 w 2277"/>
                <a:gd name="T49" fmla="*/ 859 h 1114"/>
                <a:gd name="T50" fmla="*/ 1063 w 2277"/>
                <a:gd name="T51" fmla="*/ 842 h 1114"/>
                <a:gd name="T52" fmla="*/ 1177 w 2277"/>
                <a:gd name="T53" fmla="*/ 966 h 1114"/>
                <a:gd name="T54" fmla="*/ 1380 w 2277"/>
                <a:gd name="T55" fmla="*/ 1090 h 1114"/>
                <a:gd name="T56" fmla="*/ 1587 w 2277"/>
                <a:gd name="T57" fmla="*/ 1012 h 1114"/>
                <a:gd name="T58" fmla="*/ 1745 w 2277"/>
                <a:gd name="T59" fmla="*/ 859 h 1114"/>
                <a:gd name="T60" fmla="*/ 1853 w 2277"/>
                <a:gd name="T61" fmla="*/ 808 h 1114"/>
                <a:gd name="T62" fmla="*/ 2168 w 2277"/>
                <a:gd name="T63" fmla="*/ 943 h 1114"/>
                <a:gd name="T64" fmla="*/ 2184 w 2277"/>
                <a:gd name="T65" fmla="*/ 678 h 1114"/>
                <a:gd name="T66" fmla="*/ 1795 w 2277"/>
                <a:gd name="T67" fmla="*/ 611 h 1114"/>
                <a:gd name="T68" fmla="*/ 1903 w 2277"/>
                <a:gd name="T69" fmla="*/ 475 h 1114"/>
                <a:gd name="T70" fmla="*/ 1717 w 2277"/>
                <a:gd name="T71" fmla="*/ 447 h 1114"/>
                <a:gd name="T72" fmla="*/ 1845 w 2277"/>
                <a:gd name="T73" fmla="*/ 289 h 1114"/>
                <a:gd name="T74" fmla="*/ 1695 w 2277"/>
                <a:gd name="T75" fmla="*/ 91 h 1114"/>
                <a:gd name="T76" fmla="*/ 1380 w 2277"/>
                <a:gd name="T77" fmla="*/ 35 h 1114"/>
                <a:gd name="T78" fmla="*/ 1350 w 2277"/>
                <a:gd name="T79" fmla="*/ 163 h 1114"/>
                <a:gd name="T80" fmla="*/ 1278 w 2277"/>
                <a:gd name="T81" fmla="*/ 333 h 1114"/>
                <a:gd name="T82" fmla="*/ 1271 w 2277"/>
                <a:gd name="T83" fmla="*/ 378 h 1114"/>
                <a:gd name="T84" fmla="*/ 1394 w 2277"/>
                <a:gd name="T85" fmla="*/ 362 h 1114"/>
                <a:gd name="T86" fmla="*/ 1444 w 2277"/>
                <a:gd name="T87" fmla="*/ 311 h 1114"/>
                <a:gd name="T88" fmla="*/ 1580 w 2277"/>
                <a:gd name="T89" fmla="*/ 406 h 1114"/>
                <a:gd name="T90" fmla="*/ 1386 w 2277"/>
                <a:gd name="T91" fmla="*/ 599 h 1114"/>
                <a:gd name="T92" fmla="*/ 1651 w 2277"/>
                <a:gd name="T93" fmla="*/ 707 h 1114"/>
                <a:gd name="T94" fmla="*/ 1501 w 2277"/>
                <a:gd name="T95" fmla="*/ 786 h 1114"/>
                <a:gd name="T96" fmla="*/ 1307 w 2277"/>
                <a:gd name="T97" fmla="*/ 746 h 1114"/>
                <a:gd name="T98" fmla="*/ 1322 w 2277"/>
                <a:gd name="T99" fmla="*/ 537 h 1114"/>
                <a:gd name="T100" fmla="*/ 1184 w 2277"/>
                <a:gd name="T101" fmla="*/ 441 h 1114"/>
                <a:gd name="T102" fmla="*/ 1034 w 2277"/>
                <a:gd name="T103" fmla="*/ 350 h 1114"/>
                <a:gd name="T104" fmla="*/ 1034 w 2277"/>
                <a:gd name="T105" fmla="*/ 243 h 1114"/>
                <a:gd name="T106" fmla="*/ 990 w 2277"/>
                <a:gd name="T107" fmla="*/ 192 h 1114"/>
                <a:gd name="T108" fmla="*/ 1228 w 2277"/>
                <a:gd name="T109" fmla="*/ 130 h 1114"/>
                <a:gd name="T110" fmla="*/ 1048 w 2277"/>
                <a:gd name="T111" fmla="*/ 28 h 1114"/>
                <a:gd name="T112" fmla="*/ 882 w 2277"/>
                <a:gd name="T113" fmla="*/ 79 h 111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277" h="1114">
                  <a:moveTo>
                    <a:pt x="876" y="102"/>
                  </a:moveTo>
                  <a:lnTo>
                    <a:pt x="840" y="96"/>
                  </a:lnTo>
                  <a:lnTo>
                    <a:pt x="818" y="96"/>
                  </a:lnTo>
                  <a:lnTo>
                    <a:pt x="789" y="102"/>
                  </a:lnTo>
                  <a:lnTo>
                    <a:pt x="782" y="119"/>
                  </a:lnTo>
                  <a:lnTo>
                    <a:pt x="753" y="130"/>
                  </a:lnTo>
                  <a:lnTo>
                    <a:pt x="725" y="147"/>
                  </a:lnTo>
                  <a:lnTo>
                    <a:pt x="703" y="163"/>
                  </a:lnTo>
                  <a:lnTo>
                    <a:pt x="717" y="175"/>
                  </a:lnTo>
                  <a:lnTo>
                    <a:pt x="761" y="180"/>
                  </a:lnTo>
                  <a:lnTo>
                    <a:pt x="732" y="215"/>
                  </a:lnTo>
                  <a:lnTo>
                    <a:pt x="703" y="220"/>
                  </a:lnTo>
                  <a:lnTo>
                    <a:pt x="689" y="232"/>
                  </a:lnTo>
                  <a:lnTo>
                    <a:pt x="675" y="261"/>
                  </a:lnTo>
                  <a:lnTo>
                    <a:pt x="675" y="294"/>
                  </a:lnTo>
                  <a:lnTo>
                    <a:pt x="661" y="339"/>
                  </a:lnTo>
                  <a:lnTo>
                    <a:pt x="667" y="378"/>
                  </a:lnTo>
                  <a:lnTo>
                    <a:pt x="595" y="396"/>
                  </a:lnTo>
                  <a:lnTo>
                    <a:pt x="509" y="356"/>
                  </a:lnTo>
                  <a:lnTo>
                    <a:pt x="481" y="390"/>
                  </a:lnTo>
                  <a:lnTo>
                    <a:pt x="431" y="402"/>
                  </a:lnTo>
                  <a:lnTo>
                    <a:pt x="423" y="430"/>
                  </a:lnTo>
                  <a:lnTo>
                    <a:pt x="437" y="469"/>
                  </a:lnTo>
                  <a:lnTo>
                    <a:pt x="395" y="492"/>
                  </a:lnTo>
                  <a:lnTo>
                    <a:pt x="351" y="492"/>
                  </a:lnTo>
                  <a:lnTo>
                    <a:pt x="323" y="526"/>
                  </a:lnTo>
                  <a:lnTo>
                    <a:pt x="308" y="537"/>
                  </a:lnTo>
                  <a:lnTo>
                    <a:pt x="272" y="560"/>
                  </a:lnTo>
                  <a:lnTo>
                    <a:pt x="265" y="593"/>
                  </a:lnTo>
                  <a:lnTo>
                    <a:pt x="265" y="621"/>
                  </a:lnTo>
                  <a:lnTo>
                    <a:pt x="244" y="639"/>
                  </a:lnTo>
                  <a:lnTo>
                    <a:pt x="230" y="661"/>
                  </a:lnTo>
                  <a:lnTo>
                    <a:pt x="164" y="656"/>
                  </a:lnTo>
                  <a:lnTo>
                    <a:pt x="114" y="673"/>
                  </a:lnTo>
                  <a:lnTo>
                    <a:pt x="64" y="689"/>
                  </a:lnTo>
                  <a:lnTo>
                    <a:pt x="42" y="707"/>
                  </a:lnTo>
                  <a:lnTo>
                    <a:pt x="6" y="730"/>
                  </a:lnTo>
                  <a:lnTo>
                    <a:pt x="0" y="758"/>
                  </a:lnTo>
                  <a:lnTo>
                    <a:pt x="20" y="774"/>
                  </a:lnTo>
                  <a:lnTo>
                    <a:pt x="50" y="791"/>
                  </a:lnTo>
                  <a:lnTo>
                    <a:pt x="50" y="814"/>
                  </a:lnTo>
                  <a:lnTo>
                    <a:pt x="78" y="831"/>
                  </a:lnTo>
                  <a:lnTo>
                    <a:pt x="92" y="871"/>
                  </a:lnTo>
                  <a:lnTo>
                    <a:pt x="128" y="910"/>
                  </a:lnTo>
                  <a:lnTo>
                    <a:pt x="172" y="893"/>
                  </a:lnTo>
                  <a:lnTo>
                    <a:pt x="208" y="865"/>
                  </a:lnTo>
                  <a:lnTo>
                    <a:pt x="236" y="865"/>
                  </a:lnTo>
                  <a:lnTo>
                    <a:pt x="265" y="876"/>
                  </a:lnTo>
                  <a:lnTo>
                    <a:pt x="287" y="904"/>
                  </a:lnTo>
                  <a:lnTo>
                    <a:pt x="330" y="876"/>
                  </a:lnTo>
                  <a:lnTo>
                    <a:pt x="373" y="842"/>
                  </a:lnTo>
                  <a:lnTo>
                    <a:pt x="409" y="842"/>
                  </a:lnTo>
                  <a:lnTo>
                    <a:pt x="459" y="842"/>
                  </a:lnTo>
                  <a:lnTo>
                    <a:pt x="509" y="826"/>
                  </a:lnTo>
                  <a:lnTo>
                    <a:pt x="539" y="791"/>
                  </a:lnTo>
                  <a:lnTo>
                    <a:pt x="609" y="758"/>
                  </a:lnTo>
                  <a:lnTo>
                    <a:pt x="631" y="758"/>
                  </a:lnTo>
                  <a:lnTo>
                    <a:pt x="653" y="758"/>
                  </a:lnTo>
                  <a:lnTo>
                    <a:pt x="639" y="740"/>
                  </a:lnTo>
                  <a:lnTo>
                    <a:pt x="631" y="740"/>
                  </a:lnTo>
                  <a:lnTo>
                    <a:pt x="625" y="735"/>
                  </a:lnTo>
                  <a:lnTo>
                    <a:pt x="631" y="717"/>
                  </a:lnTo>
                  <a:lnTo>
                    <a:pt x="617" y="712"/>
                  </a:lnTo>
                  <a:lnTo>
                    <a:pt x="595" y="712"/>
                  </a:lnTo>
                  <a:lnTo>
                    <a:pt x="567" y="717"/>
                  </a:lnTo>
                  <a:lnTo>
                    <a:pt x="503" y="707"/>
                  </a:lnTo>
                  <a:lnTo>
                    <a:pt x="481" y="689"/>
                  </a:lnTo>
                  <a:lnTo>
                    <a:pt x="459" y="678"/>
                  </a:lnTo>
                  <a:lnTo>
                    <a:pt x="445" y="684"/>
                  </a:lnTo>
                  <a:lnTo>
                    <a:pt x="415" y="684"/>
                  </a:lnTo>
                  <a:lnTo>
                    <a:pt x="395" y="695"/>
                  </a:lnTo>
                  <a:lnTo>
                    <a:pt x="365" y="707"/>
                  </a:lnTo>
                  <a:lnTo>
                    <a:pt x="351" y="723"/>
                  </a:lnTo>
                  <a:lnTo>
                    <a:pt x="330" y="717"/>
                  </a:lnTo>
                  <a:lnTo>
                    <a:pt x="330" y="695"/>
                  </a:lnTo>
                  <a:lnTo>
                    <a:pt x="344" y="678"/>
                  </a:lnTo>
                  <a:lnTo>
                    <a:pt x="365" y="661"/>
                  </a:lnTo>
                  <a:lnTo>
                    <a:pt x="395" y="661"/>
                  </a:lnTo>
                  <a:lnTo>
                    <a:pt x="423" y="639"/>
                  </a:lnTo>
                  <a:lnTo>
                    <a:pt x="451" y="633"/>
                  </a:lnTo>
                  <a:lnTo>
                    <a:pt x="481" y="639"/>
                  </a:lnTo>
                  <a:lnTo>
                    <a:pt x="517" y="650"/>
                  </a:lnTo>
                  <a:lnTo>
                    <a:pt x="539" y="661"/>
                  </a:lnTo>
                  <a:lnTo>
                    <a:pt x="531" y="689"/>
                  </a:lnTo>
                  <a:lnTo>
                    <a:pt x="559" y="656"/>
                  </a:lnTo>
                  <a:lnTo>
                    <a:pt x="595" y="656"/>
                  </a:lnTo>
                  <a:lnTo>
                    <a:pt x="589" y="611"/>
                  </a:lnTo>
                  <a:lnTo>
                    <a:pt x="661" y="616"/>
                  </a:lnTo>
                  <a:lnTo>
                    <a:pt x="703" y="621"/>
                  </a:lnTo>
                  <a:lnTo>
                    <a:pt x="696" y="548"/>
                  </a:lnTo>
                  <a:lnTo>
                    <a:pt x="739" y="515"/>
                  </a:lnTo>
                  <a:lnTo>
                    <a:pt x="782" y="526"/>
                  </a:lnTo>
                  <a:lnTo>
                    <a:pt x="840" y="509"/>
                  </a:lnTo>
                  <a:lnTo>
                    <a:pt x="861" y="543"/>
                  </a:lnTo>
                  <a:lnTo>
                    <a:pt x="926" y="543"/>
                  </a:lnTo>
                  <a:lnTo>
                    <a:pt x="962" y="576"/>
                  </a:lnTo>
                  <a:lnTo>
                    <a:pt x="990" y="611"/>
                  </a:lnTo>
                  <a:lnTo>
                    <a:pt x="990" y="639"/>
                  </a:lnTo>
                  <a:lnTo>
                    <a:pt x="933" y="599"/>
                  </a:lnTo>
                  <a:lnTo>
                    <a:pt x="861" y="583"/>
                  </a:lnTo>
                  <a:lnTo>
                    <a:pt x="811" y="593"/>
                  </a:lnTo>
                  <a:lnTo>
                    <a:pt x="796" y="633"/>
                  </a:lnTo>
                  <a:lnTo>
                    <a:pt x="732" y="678"/>
                  </a:lnTo>
                  <a:lnTo>
                    <a:pt x="789" y="656"/>
                  </a:lnTo>
                  <a:lnTo>
                    <a:pt x="846" y="650"/>
                  </a:lnTo>
                  <a:lnTo>
                    <a:pt x="890" y="667"/>
                  </a:lnTo>
                  <a:lnTo>
                    <a:pt x="948" y="702"/>
                  </a:lnTo>
                  <a:lnTo>
                    <a:pt x="904" y="723"/>
                  </a:lnTo>
                  <a:lnTo>
                    <a:pt x="840" y="717"/>
                  </a:lnTo>
                  <a:lnTo>
                    <a:pt x="746" y="702"/>
                  </a:lnTo>
                  <a:lnTo>
                    <a:pt x="703" y="712"/>
                  </a:lnTo>
                  <a:lnTo>
                    <a:pt x="667" y="735"/>
                  </a:lnTo>
                  <a:lnTo>
                    <a:pt x="645" y="723"/>
                  </a:lnTo>
                  <a:lnTo>
                    <a:pt x="645" y="730"/>
                  </a:lnTo>
                  <a:lnTo>
                    <a:pt x="653" y="758"/>
                  </a:lnTo>
                  <a:lnTo>
                    <a:pt x="689" y="791"/>
                  </a:lnTo>
                  <a:lnTo>
                    <a:pt x="675" y="831"/>
                  </a:lnTo>
                  <a:lnTo>
                    <a:pt x="631" y="842"/>
                  </a:lnTo>
                  <a:lnTo>
                    <a:pt x="581" y="842"/>
                  </a:lnTo>
                  <a:lnTo>
                    <a:pt x="545" y="859"/>
                  </a:lnTo>
                  <a:lnTo>
                    <a:pt x="539" y="876"/>
                  </a:lnTo>
                  <a:lnTo>
                    <a:pt x="495" y="921"/>
                  </a:lnTo>
                  <a:lnTo>
                    <a:pt x="445" y="921"/>
                  </a:lnTo>
                  <a:lnTo>
                    <a:pt x="415" y="943"/>
                  </a:lnTo>
                  <a:lnTo>
                    <a:pt x="423" y="978"/>
                  </a:lnTo>
                  <a:lnTo>
                    <a:pt x="459" y="1012"/>
                  </a:lnTo>
                  <a:lnTo>
                    <a:pt x="445" y="1028"/>
                  </a:lnTo>
                  <a:lnTo>
                    <a:pt x="445" y="1045"/>
                  </a:lnTo>
                  <a:lnTo>
                    <a:pt x="495" y="1074"/>
                  </a:lnTo>
                  <a:lnTo>
                    <a:pt x="503" y="1102"/>
                  </a:lnTo>
                  <a:lnTo>
                    <a:pt x="567" y="1113"/>
                  </a:lnTo>
                  <a:lnTo>
                    <a:pt x="609" y="1090"/>
                  </a:lnTo>
                  <a:lnTo>
                    <a:pt x="653" y="1090"/>
                  </a:lnTo>
                  <a:lnTo>
                    <a:pt x="689" y="1108"/>
                  </a:lnTo>
                  <a:lnTo>
                    <a:pt x="761" y="1090"/>
                  </a:lnTo>
                  <a:lnTo>
                    <a:pt x="782" y="1057"/>
                  </a:lnTo>
                  <a:lnTo>
                    <a:pt x="753" y="1024"/>
                  </a:lnTo>
                  <a:lnTo>
                    <a:pt x="711" y="984"/>
                  </a:lnTo>
                  <a:lnTo>
                    <a:pt x="717" y="943"/>
                  </a:lnTo>
                  <a:lnTo>
                    <a:pt x="739" y="910"/>
                  </a:lnTo>
                  <a:lnTo>
                    <a:pt x="782" y="915"/>
                  </a:lnTo>
                  <a:lnTo>
                    <a:pt x="789" y="961"/>
                  </a:lnTo>
                  <a:lnTo>
                    <a:pt x="825" y="1000"/>
                  </a:lnTo>
                  <a:lnTo>
                    <a:pt x="868" y="989"/>
                  </a:lnTo>
                  <a:lnTo>
                    <a:pt x="912" y="995"/>
                  </a:lnTo>
                  <a:lnTo>
                    <a:pt x="948" y="966"/>
                  </a:lnTo>
                  <a:lnTo>
                    <a:pt x="926" y="915"/>
                  </a:lnTo>
                  <a:lnTo>
                    <a:pt x="926" y="882"/>
                  </a:lnTo>
                  <a:lnTo>
                    <a:pt x="969" y="882"/>
                  </a:lnTo>
                  <a:lnTo>
                    <a:pt x="1012" y="859"/>
                  </a:lnTo>
                  <a:lnTo>
                    <a:pt x="1012" y="802"/>
                  </a:lnTo>
                  <a:lnTo>
                    <a:pt x="1012" y="769"/>
                  </a:lnTo>
                  <a:lnTo>
                    <a:pt x="1048" y="740"/>
                  </a:lnTo>
                  <a:lnTo>
                    <a:pt x="1063" y="758"/>
                  </a:lnTo>
                  <a:lnTo>
                    <a:pt x="1056" y="791"/>
                  </a:lnTo>
                  <a:lnTo>
                    <a:pt x="1063" y="842"/>
                  </a:lnTo>
                  <a:lnTo>
                    <a:pt x="1056" y="893"/>
                  </a:lnTo>
                  <a:lnTo>
                    <a:pt x="1070" y="933"/>
                  </a:lnTo>
                  <a:lnTo>
                    <a:pt x="1099" y="921"/>
                  </a:lnTo>
                  <a:lnTo>
                    <a:pt x="1120" y="927"/>
                  </a:lnTo>
                  <a:lnTo>
                    <a:pt x="1142" y="961"/>
                  </a:lnTo>
                  <a:lnTo>
                    <a:pt x="1177" y="966"/>
                  </a:lnTo>
                  <a:lnTo>
                    <a:pt x="1184" y="995"/>
                  </a:lnTo>
                  <a:lnTo>
                    <a:pt x="1206" y="1040"/>
                  </a:lnTo>
                  <a:lnTo>
                    <a:pt x="1271" y="1028"/>
                  </a:lnTo>
                  <a:lnTo>
                    <a:pt x="1300" y="1062"/>
                  </a:lnTo>
                  <a:lnTo>
                    <a:pt x="1350" y="1108"/>
                  </a:lnTo>
                  <a:lnTo>
                    <a:pt x="1380" y="1090"/>
                  </a:lnTo>
                  <a:lnTo>
                    <a:pt x="1415" y="1090"/>
                  </a:lnTo>
                  <a:lnTo>
                    <a:pt x="1458" y="1108"/>
                  </a:lnTo>
                  <a:lnTo>
                    <a:pt x="1523" y="1085"/>
                  </a:lnTo>
                  <a:lnTo>
                    <a:pt x="1530" y="1040"/>
                  </a:lnTo>
                  <a:lnTo>
                    <a:pt x="1530" y="1012"/>
                  </a:lnTo>
                  <a:lnTo>
                    <a:pt x="1587" y="1012"/>
                  </a:lnTo>
                  <a:lnTo>
                    <a:pt x="1645" y="995"/>
                  </a:lnTo>
                  <a:lnTo>
                    <a:pt x="1681" y="995"/>
                  </a:lnTo>
                  <a:lnTo>
                    <a:pt x="1723" y="995"/>
                  </a:lnTo>
                  <a:lnTo>
                    <a:pt x="1731" y="943"/>
                  </a:lnTo>
                  <a:lnTo>
                    <a:pt x="1767" y="910"/>
                  </a:lnTo>
                  <a:lnTo>
                    <a:pt x="1745" y="859"/>
                  </a:lnTo>
                  <a:lnTo>
                    <a:pt x="1703" y="859"/>
                  </a:lnTo>
                  <a:lnTo>
                    <a:pt x="1703" y="814"/>
                  </a:lnTo>
                  <a:lnTo>
                    <a:pt x="1667" y="808"/>
                  </a:lnTo>
                  <a:lnTo>
                    <a:pt x="1745" y="797"/>
                  </a:lnTo>
                  <a:lnTo>
                    <a:pt x="1789" y="826"/>
                  </a:lnTo>
                  <a:lnTo>
                    <a:pt x="1853" y="808"/>
                  </a:lnTo>
                  <a:lnTo>
                    <a:pt x="1917" y="831"/>
                  </a:lnTo>
                  <a:lnTo>
                    <a:pt x="1982" y="837"/>
                  </a:lnTo>
                  <a:lnTo>
                    <a:pt x="2004" y="910"/>
                  </a:lnTo>
                  <a:lnTo>
                    <a:pt x="2046" y="915"/>
                  </a:lnTo>
                  <a:lnTo>
                    <a:pt x="2104" y="938"/>
                  </a:lnTo>
                  <a:lnTo>
                    <a:pt x="2168" y="943"/>
                  </a:lnTo>
                  <a:lnTo>
                    <a:pt x="2220" y="915"/>
                  </a:lnTo>
                  <a:lnTo>
                    <a:pt x="2276" y="876"/>
                  </a:lnTo>
                  <a:lnTo>
                    <a:pt x="2240" y="808"/>
                  </a:lnTo>
                  <a:lnTo>
                    <a:pt x="2190" y="774"/>
                  </a:lnTo>
                  <a:lnTo>
                    <a:pt x="2212" y="746"/>
                  </a:lnTo>
                  <a:lnTo>
                    <a:pt x="2184" y="678"/>
                  </a:lnTo>
                  <a:lnTo>
                    <a:pt x="2168" y="639"/>
                  </a:lnTo>
                  <a:lnTo>
                    <a:pt x="2126" y="593"/>
                  </a:lnTo>
                  <a:lnTo>
                    <a:pt x="2054" y="583"/>
                  </a:lnTo>
                  <a:lnTo>
                    <a:pt x="1975" y="621"/>
                  </a:lnTo>
                  <a:lnTo>
                    <a:pt x="1889" y="604"/>
                  </a:lnTo>
                  <a:lnTo>
                    <a:pt x="1795" y="611"/>
                  </a:lnTo>
                  <a:lnTo>
                    <a:pt x="1809" y="593"/>
                  </a:lnTo>
                  <a:lnTo>
                    <a:pt x="1773" y="560"/>
                  </a:lnTo>
                  <a:lnTo>
                    <a:pt x="1845" y="554"/>
                  </a:lnTo>
                  <a:lnTo>
                    <a:pt x="1889" y="526"/>
                  </a:lnTo>
                  <a:lnTo>
                    <a:pt x="1917" y="504"/>
                  </a:lnTo>
                  <a:lnTo>
                    <a:pt x="1903" y="475"/>
                  </a:lnTo>
                  <a:lnTo>
                    <a:pt x="1845" y="463"/>
                  </a:lnTo>
                  <a:lnTo>
                    <a:pt x="1809" y="480"/>
                  </a:lnTo>
                  <a:lnTo>
                    <a:pt x="1767" y="509"/>
                  </a:lnTo>
                  <a:lnTo>
                    <a:pt x="1745" y="509"/>
                  </a:lnTo>
                  <a:lnTo>
                    <a:pt x="1695" y="492"/>
                  </a:lnTo>
                  <a:lnTo>
                    <a:pt x="1717" y="447"/>
                  </a:lnTo>
                  <a:lnTo>
                    <a:pt x="1759" y="430"/>
                  </a:lnTo>
                  <a:lnTo>
                    <a:pt x="1789" y="406"/>
                  </a:lnTo>
                  <a:lnTo>
                    <a:pt x="1825" y="378"/>
                  </a:lnTo>
                  <a:lnTo>
                    <a:pt x="1845" y="345"/>
                  </a:lnTo>
                  <a:lnTo>
                    <a:pt x="1781" y="339"/>
                  </a:lnTo>
                  <a:lnTo>
                    <a:pt x="1845" y="289"/>
                  </a:lnTo>
                  <a:lnTo>
                    <a:pt x="1803" y="289"/>
                  </a:lnTo>
                  <a:lnTo>
                    <a:pt x="1795" y="237"/>
                  </a:lnTo>
                  <a:lnTo>
                    <a:pt x="1803" y="192"/>
                  </a:lnTo>
                  <a:lnTo>
                    <a:pt x="1767" y="130"/>
                  </a:lnTo>
                  <a:lnTo>
                    <a:pt x="1731" y="91"/>
                  </a:lnTo>
                  <a:lnTo>
                    <a:pt x="1695" y="91"/>
                  </a:lnTo>
                  <a:lnTo>
                    <a:pt x="1645" y="91"/>
                  </a:lnTo>
                  <a:lnTo>
                    <a:pt x="1580" y="39"/>
                  </a:lnTo>
                  <a:lnTo>
                    <a:pt x="1501" y="45"/>
                  </a:lnTo>
                  <a:lnTo>
                    <a:pt x="1458" y="35"/>
                  </a:lnTo>
                  <a:lnTo>
                    <a:pt x="1415" y="23"/>
                  </a:lnTo>
                  <a:lnTo>
                    <a:pt x="1380" y="35"/>
                  </a:lnTo>
                  <a:lnTo>
                    <a:pt x="1343" y="45"/>
                  </a:lnTo>
                  <a:lnTo>
                    <a:pt x="1314" y="74"/>
                  </a:lnTo>
                  <a:lnTo>
                    <a:pt x="1286" y="96"/>
                  </a:lnTo>
                  <a:lnTo>
                    <a:pt x="1271" y="130"/>
                  </a:lnTo>
                  <a:lnTo>
                    <a:pt x="1336" y="147"/>
                  </a:lnTo>
                  <a:lnTo>
                    <a:pt x="1350" y="163"/>
                  </a:lnTo>
                  <a:lnTo>
                    <a:pt x="1358" y="192"/>
                  </a:lnTo>
                  <a:lnTo>
                    <a:pt x="1292" y="204"/>
                  </a:lnTo>
                  <a:lnTo>
                    <a:pt x="1250" y="226"/>
                  </a:lnTo>
                  <a:lnTo>
                    <a:pt x="1250" y="261"/>
                  </a:lnTo>
                  <a:lnTo>
                    <a:pt x="1271" y="299"/>
                  </a:lnTo>
                  <a:lnTo>
                    <a:pt x="1278" y="333"/>
                  </a:lnTo>
                  <a:lnTo>
                    <a:pt x="1242" y="328"/>
                  </a:lnTo>
                  <a:lnTo>
                    <a:pt x="1163" y="333"/>
                  </a:lnTo>
                  <a:lnTo>
                    <a:pt x="1149" y="367"/>
                  </a:lnTo>
                  <a:lnTo>
                    <a:pt x="1199" y="362"/>
                  </a:lnTo>
                  <a:lnTo>
                    <a:pt x="1213" y="396"/>
                  </a:lnTo>
                  <a:lnTo>
                    <a:pt x="1271" y="378"/>
                  </a:lnTo>
                  <a:lnTo>
                    <a:pt x="1292" y="413"/>
                  </a:lnTo>
                  <a:lnTo>
                    <a:pt x="1314" y="458"/>
                  </a:lnTo>
                  <a:lnTo>
                    <a:pt x="1358" y="435"/>
                  </a:lnTo>
                  <a:lnTo>
                    <a:pt x="1444" y="424"/>
                  </a:lnTo>
                  <a:lnTo>
                    <a:pt x="1422" y="390"/>
                  </a:lnTo>
                  <a:lnTo>
                    <a:pt x="1394" y="362"/>
                  </a:lnTo>
                  <a:lnTo>
                    <a:pt x="1336" y="356"/>
                  </a:lnTo>
                  <a:lnTo>
                    <a:pt x="1328" y="317"/>
                  </a:lnTo>
                  <a:lnTo>
                    <a:pt x="1372" y="248"/>
                  </a:lnTo>
                  <a:lnTo>
                    <a:pt x="1394" y="322"/>
                  </a:lnTo>
                  <a:lnTo>
                    <a:pt x="1444" y="356"/>
                  </a:lnTo>
                  <a:lnTo>
                    <a:pt x="1444" y="311"/>
                  </a:lnTo>
                  <a:lnTo>
                    <a:pt x="1523" y="266"/>
                  </a:lnTo>
                  <a:lnTo>
                    <a:pt x="1537" y="345"/>
                  </a:lnTo>
                  <a:lnTo>
                    <a:pt x="1609" y="350"/>
                  </a:lnTo>
                  <a:lnTo>
                    <a:pt x="1523" y="385"/>
                  </a:lnTo>
                  <a:lnTo>
                    <a:pt x="1494" y="413"/>
                  </a:lnTo>
                  <a:lnTo>
                    <a:pt x="1580" y="406"/>
                  </a:lnTo>
                  <a:lnTo>
                    <a:pt x="1523" y="441"/>
                  </a:lnTo>
                  <a:lnTo>
                    <a:pt x="1523" y="497"/>
                  </a:lnTo>
                  <a:lnTo>
                    <a:pt x="1451" y="509"/>
                  </a:lnTo>
                  <a:lnTo>
                    <a:pt x="1465" y="554"/>
                  </a:lnTo>
                  <a:lnTo>
                    <a:pt x="1436" y="616"/>
                  </a:lnTo>
                  <a:lnTo>
                    <a:pt x="1386" y="599"/>
                  </a:lnTo>
                  <a:lnTo>
                    <a:pt x="1380" y="645"/>
                  </a:lnTo>
                  <a:lnTo>
                    <a:pt x="1408" y="702"/>
                  </a:lnTo>
                  <a:lnTo>
                    <a:pt x="1501" y="689"/>
                  </a:lnTo>
                  <a:lnTo>
                    <a:pt x="1523" y="712"/>
                  </a:lnTo>
                  <a:lnTo>
                    <a:pt x="1595" y="707"/>
                  </a:lnTo>
                  <a:lnTo>
                    <a:pt x="1651" y="707"/>
                  </a:lnTo>
                  <a:lnTo>
                    <a:pt x="1681" y="717"/>
                  </a:lnTo>
                  <a:lnTo>
                    <a:pt x="1667" y="746"/>
                  </a:lnTo>
                  <a:lnTo>
                    <a:pt x="1595" y="752"/>
                  </a:lnTo>
                  <a:lnTo>
                    <a:pt x="1601" y="780"/>
                  </a:lnTo>
                  <a:lnTo>
                    <a:pt x="1544" y="774"/>
                  </a:lnTo>
                  <a:lnTo>
                    <a:pt x="1501" y="786"/>
                  </a:lnTo>
                  <a:lnTo>
                    <a:pt x="1465" y="814"/>
                  </a:lnTo>
                  <a:lnTo>
                    <a:pt x="1430" y="831"/>
                  </a:lnTo>
                  <a:lnTo>
                    <a:pt x="1380" y="814"/>
                  </a:lnTo>
                  <a:lnTo>
                    <a:pt x="1336" y="786"/>
                  </a:lnTo>
                  <a:lnTo>
                    <a:pt x="1228" y="758"/>
                  </a:lnTo>
                  <a:lnTo>
                    <a:pt x="1307" y="746"/>
                  </a:lnTo>
                  <a:lnTo>
                    <a:pt x="1336" y="717"/>
                  </a:lnTo>
                  <a:lnTo>
                    <a:pt x="1314" y="678"/>
                  </a:lnTo>
                  <a:lnTo>
                    <a:pt x="1300" y="650"/>
                  </a:lnTo>
                  <a:lnTo>
                    <a:pt x="1328" y="616"/>
                  </a:lnTo>
                  <a:lnTo>
                    <a:pt x="1278" y="588"/>
                  </a:lnTo>
                  <a:lnTo>
                    <a:pt x="1322" y="537"/>
                  </a:lnTo>
                  <a:lnTo>
                    <a:pt x="1250" y="548"/>
                  </a:lnTo>
                  <a:lnTo>
                    <a:pt x="1271" y="520"/>
                  </a:lnTo>
                  <a:lnTo>
                    <a:pt x="1286" y="486"/>
                  </a:lnTo>
                  <a:lnTo>
                    <a:pt x="1271" y="452"/>
                  </a:lnTo>
                  <a:lnTo>
                    <a:pt x="1235" y="441"/>
                  </a:lnTo>
                  <a:lnTo>
                    <a:pt x="1184" y="441"/>
                  </a:lnTo>
                  <a:lnTo>
                    <a:pt x="1127" y="452"/>
                  </a:lnTo>
                  <a:lnTo>
                    <a:pt x="1127" y="413"/>
                  </a:lnTo>
                  <a:lnTo>
                    <a:pt x="1120" y="373"/>
                  </a:lnTo>
                  <a:lnTo>
                    <a:pt x="1084" y="356"/>
                  </a:lnTo>
                  <a:lnTo>
                    <a:pt x="1063" y="396"/>
                  </a:lnTo>
                  <a:lnTo>
                    <a:pt x="1034" y="350"/>
                  </a:lnTo>
                  <a:lnTo>
                    <a:pt x="1056" y="322"/>
                  </a:lnTo>
                  <a:lnTo>
                    <a:pt x="1099" y="311"/>
                  </a:lnTo>
                  <a:lnTo>
                    <a:pt x="1120" y="276"/>
                  </a:lnTo>
                  <a:lnTo>
                    <a:pt x="1127" y="243"/>
                  </a:lnTo>
                  <a:lnTo>
                    <a:pt x="1084" y="232"/>
                  </a:lnTo>
                  <a:lnTo>
                    <a:pt x="1034" y="243"/>
                  </a:lnTo>
                  <a:lnTo>
                    <a:pt x="990" y="261"/>
                  </a:lnTo>
                  <a:lnTo>
                    <a:pt x="948" y="271"/>
                  </a:lnTo>
                  <a:lnTo>
                    <a:pt x="933" y="261"/>
                  </a:lnTo>
                  <a:lnTo>
                    <a:pt x="948" y="232"/>
                  </a:lnTo>
                  <a:lnTo>
                    <a:pt x="969" y="209"/>
                  </a:lnTo>
                  <a:lnTo>
                    <a:pt x="990" y="192"/>
                  </a:lnTo>
                  <a:lnTo>
                    <a:pt x="1070" y="192"/>
                  </a:lnTo>
                  <a:lnTo>
                    <a:pt x="1113" y="220"/>
                  </a:lnTo>
                  <a:lnTo>
                    <a:pt x="1142" y="187"/>
                  </a:lnTo>
                  <a:lnTo>
                    <a:pt x="1177" y="163"/>
                  </a:lnTo>
                  <a:lnTo>
                    <a:pt x="1213" y="152"/>
                  </a:lnTo>
                  <a:lnTo>
                    <a:pt x="1228" y="130"/>
                  </a:lnTo>
                  <a:lnTo>
                    <a:pt x="1228" y="85"/>
                  </a:lnTo>
                  <a:lnTo>
                    <a:pt x="1199" y="56"/>
                  </a:lnTo>
                  <a:lnTo>
                    <a:pt x="1163" y="23"/>
                  </a:lnTo>
                  <a:lnTo>
                    <a:pt x="1120" y="0"/>
                  </a:lnTo>
                  <a:lnTo>
                    <a:pt x="1070" y="28"/>
                  </a:lnTo>
                  <a:lnTo>
                    <a:pt x="1048" y="28"/>
                  </a:lnTo>
                  <a:lnTo>
                    <a:pt x="1026" y="63"/>
                  </a:lnTo>
                  <a:lnTo>
                    <a:pt x="990" y="35"/>
                  </a:lnTo>
                  <a:lnTo>
                    <a:pt x="933" y="35"/>
                  </a:lnTo>
                  <a:lnTo>
                    <a:pt x="912" y="51"/>
                  </a:lnTo>
                  <a:lnTo>
                    <a:pt x="904" y="74"/>
                  </a:lnTo>
                  <a:lnTo>
                    <a:pt x="882" y="79"/>
                  </a:lnTo>
                  <a:lnTo>
                    <a:pt x="876" y="102"/>
                  </a:lnTo>
                </a:path>
              </a:pathLst>
            </a:custGeom>
            <a:solidFill>
              <a:srgbClr val="5FBF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90" name="Freeform 171"/>
            <p:cNvSpPr>
              <a:spLocks/>
            </p:cNvSpPr>
            <p:nvPr/>
          </p:nvSpPr>
          <p:spPr bwMode="auto">
            <a:xfrm>
              <a:off x="2105" y="1111"/>
              <a:ext cx="2288" cy="1144"/>
            </a:xfrm>
            <a:custGeom>
              <a:avLst/>
              <a:gdLst>
                <a:gd name="T0" fmla="*/ 937 w 2288"/>
                <a:gd name="T1" fmla="*/ 5 h 1144"/>
                <a:gd name="T2" fmla="*/ 901 w 2288"/>
                <a:gd name="T3" fmla="*/ 23 h 1144"/>
                <a:gd name="T4" fmla="*/ 865 w 2288"/>
                <a:gd name="T5" fmla="*/ 73 h 1144"/>
                <a:gd name="T6" fmla="*/ 793 w 2288"/>
                <a:gd name="T7" fmla="*/ 114 h 1144"/>
                <a:gd name="T8" fmla="*/ 700 w 2288"/>
                <a:gd name="T9" fmla="*/ 125 h 1144"/>
                <a:gd name="T10" fmla="*/ 635 w 2288"/>
                <a:gd name="T11" fmla="*/ 147 h 1144"/>
                <a:gd name="T12" fmla="*/ 570 w 2288"/>
                <a:gd name="T13" fmla="*/ 199 h 1144"/>
                <a:gd name="T14" fmla="*/ 612 w 2288"/>
                <a:gd name="T15" fmla="*/ 279 h 1144"/>
                <a:gd name="T16" fmla="*/ 454 w 2288"/>
                <a:gd name="T17" fmla="*/ 324 h 1144"/>
                <a:gd name="T18" fmla="*/ 433 w 2288"/>
                <a:gd name="T19" fmla="*/ 427 h 1144"/>
                <a:gd name="T20" fmla="*/ 397 w 2288"/>
                <a:gd name="T21" fmla="*/ 517 h 1144"/>
                <a:gd name="T22" fmla="*/ 309 w 2288"/>
                <a:gd name="T23" fmla="*/ 563 h 1144"/>
                <a:gd name="T24" fmla="*/ 267 w 2288"/>
                <a:gd name="T25" fmla="*/ 648 h 1144"/>
                <a:gd name="T26" fmla="*/ 165 w 2288"/>
                <a:gd name="T27" fmla="*/ 683 h 1144"/>
                <a:gd name="T28" fmla="*/ 42 w 2288"/>
                <a:gd name="T29" fmla="*/ 733 h 1144"/>
                <a:gd name="T30" fmla="*/ 20 w 2288"/>
                <a:gd name="T31" fmla="*/ 802 h 1144"/>
                <a:gd name="T32" fmla="*/ 79 w 2288"/>
                <a:gd name="T33" fmla="*/ 859 h 1144"/>
                <a:gd name="T34" fmla="*/ 173 w 2288"/>
                <a:gd name="T35" fmla="*/ 921 h 1144"/>
                <a:gd name="T36" fmla="*/ 267 w 2288"/>
                <a:gd name="T37" fmla="*/ 904 h 1144"/>
                <a:gd name="T38" fmla="*/ 375 w 2288"/>
                <a:gd name="T39" fmla="*/ 871 h 1144"/>
                <a:gd name="T40" fmla="*/ 512 w 2288"/>
                <a:gd name="T41" fmla="*/ 854 h 1144"/>
                <a:gd name="T42" fmla="*/ 656 w 2288"/>
                <a:gd name="T43" fmla="*/ 785 h 1144"/>
                <a:gd name="T44" fmla="*/ 678 w 2288"/>
                <a:gd name="T45" fmla="*/ 859 h 1144"/>
                <a:gd name="T46" fmla="*/ 548 w 2288"/>
                <a:gd name="T47" fmla="*/ 887 h 1144"/>
                <a:gd name="T48" fmla="*/ 447 w 2288"/>
                <a:gd name="T49" fmla="*/ 950 h 1144"/>
                <a:gd name="T50" fmla="*/ 461 w 2288"/>
                <a:gd name="T51" fmla="*/ 1042 h 1144"/>
                <a:gd name="T52" fmla="*/ 498 w 2288"/>
                <a:gd name="T53" fmla="*/ 1104 h 1144"/>
                <a:gd name="T54" fmla="*/ 612 w 2288"/>
                <a:gd name="T55" fmla="*/ 1120 h 1144"/>
                <a:gd name="T56" fmla="*/ 764 w 2288"/>
                <a:gd name="T57" fmla="*/ 1120 h 1144"/>
                <a:gd name="T58" fmla="*/ 714 w 2288"/>
                <a:gd name="T59" fmla="*/ 1013 h 1144"/>
                <a:gd name="T60" fmla="*/ 786 w 2288"/>
                <a:gd name="T61" fmla="*/ 944 h 1144"/>
                <a:gd name="T62" fmla="*/ 873 w 2288"/>
                <a:gd name="T63" fmla="*/ 1018 h 1144"/>
                <a:gd name="T64" fmla="*/ 930 w 2288"/>
                <a:gd name="T65" fmla="*/ 944 h 1144"/>
                <a:gd name="T66" fmla="*/ 1017 w 2288"/>
                <a:gd name="T67" fmla="*/ 887 h 1144"/>
                <a:gd name="T68" fmla="*/ 1053 w 2288"/>
                <a:gd name="T69" fmla="*/ 768 h 1144"/>
                <a:gd name="T70" fmla="*/ 1068 w 2288"/>
                <a:gd name="T71" fmla="*/ 871 h 1144"/>
                <a:gd name="T72" fmla="*/ 1104 w 2288"/>
                <a:gd name="T73" fmla="*/ 950 h 1144"/>
                <a:gd name="T74" fmla="*/ 1183 w 2288"/>
                <a:gd name="T75" fmla="*/ 996 h 1144"/>
                <a:gd name="T76" fmla="*/ 1278 w 2288"/>
                <a:gd name="T77" fmla="*/ 1058 h 1144"/>
                <a:gd name="T78" fmla="*/ 1386 w 2288"/>
                <a:gd name="T79" fmla="*/ 1120 h 1144"/>
                <a:gd name="T80" fmla="*/ 1531 w 2288"/>
                <a:gd name="T81" fmla="*/ 1115 h 1144"/>
                <a:gd name="T82" fmla="*/ 1595 w 2288"/>
                <a:gd name="T83" fmla="*/ 1042 h 1144"/>
                <a:gd name="T84" fmla="*/ 1731 w 2288"/>
                <a:gd name="T85" fmla="*/ 1024 h 1144"/>
                <a:gd name="T86" fmla="*/ 1753 w 2288"/>
                <a:gd name="T87" fmla="*/ 887 h 1144"/>
                <a:gd name="T88" fmla="*/ 1675 w 2288"/>
                <a:gd name="T89" fmla="*/ 836 h 1144"/>
                <a:gd name="T90" fmla="*/ 1862 w 2288"/>
                <a:gd name="T91" fmla="*/ 836 h 1144"/>
                <a:gd name="T92" fmla="*/ 2014 w 2288"/>
                <a:gd name="T93" fmla="*/ 939 h 1144"/>
                <a:gd name="T94" fmla="*/ 2179 w 2288"/>
                <a:gd name="T95" fmla="*/ 972 h 1144"/>
                <a:gd name="T96" fmla="*/ 2251 w 2288"/>
                <a:gd name="T97" fmla="*/ 836 h 1144"/>
                <a:gd name="T98" fmla="*/ 2194 w 2288"/>
                <a:gd name="T99" fmla="*/ 705 h 1144"/>
                <a:gd name="T100" fmla="*/ 2064 w 2288"/>
                <a:gd name="T101" fmla="*/ 609 h 1144"/>
                <a:gd name="T102" fmla="*/ 1933 w 2288"/>
                <a:gd name="T103" fmla="*/ 586 h 1144"/>
                <a:gd name="T104" fmla="*/ 1919 w 2288"/>
                <a:gd name="T105" fmla="*/ 484 h 1144"/>
                <a:gd name="T106" fmla="*/ 1905 w 2288"/>
                <a:gd name="T107" fmla="*/ 403 h 1144"/>
                <a:gd name="T108" fmla="*/ 1812 w 2288"/>
                <a:gd name="T109" fmla="*/ 313 h 1144"/>
                <a:gd name="T110" fmla="*/ 1775 w 2288"/>
                <a:gd name="T111" fmla="*/ 153 h 1144"/>
                <a:gd name="T112" fmla="*/ 1652 w 2288"/>
                <a:gd name="T113" fmla="*/ 114 h 1144"/>
                <a:gd name="T114" fmla="*/ 1478 w 2288"/>
                <a:gd name="T115" fmla="*/ 39 h 1144"/>
                <a:gd name="T116" fmla="*/ 1342 w 2288"/>
                <a:gd name="T117" fmla="*/ 0 h 1144"/>
                <a:gd name="T118" fmla="*/ 1219 w 2288"/>
                <a:gd name="T119" fmla="*/ 62 h 1144"/>
                <a:gd name="T120" fmla="*/ 1082 w 2288"/>
                <a:gd name="T121" fmla="*/ 23 h 114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288" h="1144">
                  <a:moveTo>
                    <a:pt x="1017" y="39"/>
                  </a:moveTo>
                  <a:lnTo>
                    <a:pt x="981" y="23"/>
                  </a:lnTo>
                  <a:lnTo>
                    <a:pt x="937" y="5"/>
                  </a:lnTo>
                  <a:lnTo>
                    <a:pt x="901" y="5"/>
                  </a:lnTo>
                  <a:lnTo>
                    <a:pt x="916" y="16"/>
                  </a:lnTo>
                  <a:lnTo>
                    <a:pt x="901" y="23"/>
                  </a:lnTo>
                  <a:lnTo>
                    <a:pt x="859" y="39"/>
                  </a:lnTo>
                  <a:lnTo>
                    <a:pt x="859" y="57"/>
                  </a:lnTo>
                  <a:lnTo>
                    <a:pt x="865" y="73"/>
                  </a:lnTo>
                  <a:lnTo>
                    <a:pt x="829" y="90"/>
                  </a:lnTo>
                  <a:lnTo>
                    <a:pt x="823" y="108"/>
                  </a:lnTo>
                  <a:lnTo>
                    <a:pt x="793" y="114"/>
                  </a:lnTo>
                  <a:lnTo>
                    <a:pt x="764" y="101"/>
                  </a:lnTo>
                  <a:lnTo>
                    <a:pt x="721" y="101"/>
                  </a:lnTo>
                  <a:lnTo>
                    <a:pt x="700" y="125"/>
                  </a:lnTo>
                  <a:lnTo>
                    <a:pt x="664" y="119"/>
                  </a:lnTo>
                  <a:lnTo>
                    <a:pt x="642" y="125"/>
                  </a:lnTo>
                  <a:lnTo>
                    <a:pt x="635" y="147"/>
                  </a:lnTo>
                  <a:lnTo>
                    <a:pt x="592" y="153"/>
                  </a:lnTo>
                  <a:lnTo>
                    <a:pt x="570" y="171"/>
                  </a:lnTo>
                  <a:lnTo>
                    <a:pt x="570" y="199"/>
                  </a:lnTo>
                  <a:lnTo>
                    <a:pt x="584" y="233"/>
                  </a:lnTo>
                  <a:lnTo>
                    <a:pt x="612" y="250"/>
                  </a:lnTo>
                  <a:lnTo>
                    <a:pt x="612" y="279"/>
                  </a:lnTo>
                  <a:lnTo>
                    <a:pt x="534" y="296"/>
                  </a:lnTo>
                  <a:lnTo>
                    <a:pt x="483" y="296"/>
                  </a:lnTo>
                  <a:lnTo>
                    <a:pt x="454" y="324"/>
                  </a:lnTo>
                  <a:lnTo>
                    <a:pt x="440" y="375"/>
                  </a:lnTo>
                  <a:lnTo>
                    <a:pt x="440" y="415"/>
                  </a:lnTo>
                  <a:lnTo>
                    <a:pt x="433" y="427"/>
                  </a:lnTo>
                  <a:lnTo>
                    <a:pt x="425" y="455"/>
                  </a:lnTo>
                  <a:lnTo>
                    <a:pt x="440" y="495"/>
                  </a:lnTo>
                  <a:lnTo>
                    <a:pt x="397" y="517"/>
                  </a:lnTo>
                  <a:lnTo>
                    <a:pt x="354" y="517"/>
                  </a:lnTo>
                  <a:lnTo>
                    <a:pt x="325" y="552"/>
                  </a:lnTo>
                  <a:lnTo>
                    <a:pt x="309" y="563"/>
                  </a:lnTo>
                  <a:lnTo>
                    <a:pt x="273" y="586"/>
                  </a:lnTo>
                  <a:lnTo>
                    <a:pt x="267" y="620"/>
                  </a:lnTo>
                  <a:lnTo>
                    <a:pt x="267" y="648"/>
                  </a:lnTo>
                  <a:lnTo>
                    <a:pt x="245" y="666"/>
                  </a:lnTo>
                  <a:lnTo>
                    <a:pt x="231" y="688"/>
                  </a:lnTo>
                  <a:lnTo>
                    <a:pt x="165" y="683"/>
                  </a:lnTo>
                  <a:lnTo>
                    <a:pt x="115" y="700"/>
                  </a:lnTo>
                  <a:lnTo>
                    <a:pt x="65" y="716"/>
                  </a:lnTo>
                  <a:lnTo>
                    <a:pt x="42" y="733"/>
                  </a:lnTo>
                  <a:lnTo>
                    <a:pt x="6" y="757"/>
                  </a:lnTo>
                  <a:lnTo>
                    <a:pt x="0" y="785"/>
                  </a:lnTo>
                  <a:lnTo>
                    <a:pt x="20" y="802"/>
                  </a:lnTo>
                  <a:lnTo>
                    <a:pt x="50" y="819"/>
                  </a:lnTo>
                  <a:lnTo>
                    <a:pt x="50" y="842"/>
                  </a:lnTo>
                  <a:lnTo>
                    <a:pt x="79" y="859"/>
                  </a:lnTo>
                  <a:lnTo>
                    <a:pt x="93" y="899"/>
                  </a:lnTo>
                  <a:lnTo>
                    <a:pt x="129" y="939"/>
                  </a:lnTo>
                  <a:lnTo>
                    <a:pt x="173" y="921"/>
                  </a:lnTo>
                  <a:lnTo>
                    <a:pt x="209" y="893"/>
                  </a:lnTo>
                  <a:lnTo>
                    <a:pt x="237" y="893"/>
                  </a:lnTo>
                  <a:lnTo>
                    <a:pt x="267" y="904"/>
                  </a:lnTo>
                  <a:lnTo>
                    <a:pt x="289" y="933"/>
                  </a:lnTo>
                  <a:lnTo>
                    <a:pt x="331" y="904"/>
                  </a:lnTo>
                  <a:lnTo>
                    <a:pt x="375" y="871"/>
                  </a:lnTo>
                  <a:lnTo>
                    <a:pt x="411" y="871"/>
                  </a:lnTo>
                  <a:lnTo>
                    <a:pt x="461" y="871"/>
                  </a:lnTo>
                  <a:lnTo>
                    <a:pt x="512" y="854"/>
                  </a:lnTo>
                  <a:lnTo>
                    <a:pt x="542" y="819"/>
                  </a:lnTo>
                  <a:lnTo>
                    <a:pt x="612" y="785"/>
                  </a:lnTo>
                  <a:lnTo>
                    <a:pt x="656" y="785"/>
                  </a:lnTo>
                  <a:lnTo>
                    <a:pt x="671" y="797"/>
                  </a:lnTo>
                  <a:lnTo>
                    <a:pt x="692" y="819"/>
                  </a:lnTo>
                  <a:lnTo>
                    <a:pt x="678" y="859"/>
                  </a:lnTo>
                  <a:lnTo>
                    <a:pt x="635" y="871"/>
                  </a:lnTo>
                  <a:lnTo>
                    <a:pt x="584" y="871"/>
                  </a:lnTo>
                  <a:lnTo>
                    <a:pt x="548" y="887"/>
                  </a:lnTo>
                  <a:lnTo>
                    <a:pt x="542" y="904"/>
                  </a:lnTo>
                  <a:lnTo>
                    <a:pt x="498" y="950"/>
                  </a:lnTo>
                  <a:lnTo>
                    <a:pt x="447" y="950"/>
                  </a:lnTo>
                  <a:lnTo>
                    <a:pt x="418" y="972"/>
                  </a:lnTo>
                  <a:lnTo>
                    <a:pt x="425" y="1007"/>
                  </a:lnTo>
                  <a:lnTo>
                    <a:pt x="461" y="1042"/>
                  </a:lnTo>
                  <a:lnTo>
                    <a:pt x="447" y="1058"/>
                  </a:lnTo>
                  <a:lnTo>
                    <a:pt x="447" y="1075"/>
                  </a:lnTo>
                  <a:lnTo>
                    <a:pt x="498" y="1104"/>
                  </a:lnTo>
                  <a:lnTo>
                    <a:pt x="505" y="1132"/>
                  </a:lnTo>
                  <a:lnTo>
                    <a:pt x="570" y="1143"/>
                  </a:lnTo>
                  <a:lnTo>
                    <a:pt x="612" y="1120"/>
                  </a:lnTo>
                  <a:lnTo>
                    <a:pt x="656" y="1120"/>
                  </a:lnTo>
                  <a:lnTo>
                    <a:pt x="692" y="1138"/>
                  </a:lnTo>
                  <a:lnTo>
                    <a:pt x="764" y="1120"/>
                  </a:lnTo>
                  <a:lnTo>
                    <a:pt x="786" y="1086"/>
                  </a:lnTo>
                  <a:lnTo>
                    <a:pt x="756" y="1053"/>
                  </a:lnTo>
                  <a:lnTo>
                    <a:pt x="714" y="1013"/>
                  </a:lnTo>
                  <a:lnTo>
                    <a:pt x="721" y="972"/>
                  </a:lnTo>
                  <a:lnTo>
                    <a:pt x="742" y="939"/>
                  </a:lnTo>
                  <a:lnTo>
                    <a:pt x="786" y="944"/>
                  </a:lnTo>
                  <a:lnTo>
                    <a:pt x="793" y="990"/>
                  </a:lnTo>
                  <a:lnTo>
                    <a:pt x="829" y="1029"/>
                  </a:lnTo>
                  <a:lnTo>
                    <a:pt x="873" y="1018"/>
                  </a:lnTo>
                  <a:lnTo>
                    <a:pt x="916" y="1024"/>
                  </a:lnTo>
                  <a:lnTo>
                    <a:pt x="953" y="996"/>
                  </a:lnTo>
                  <a:lnTo>
                    <a:pt x="930" y="944"/>
                  </a:lnTo>
                  <a:lnTo>
                    <a:pt x="930" y="910"/>
                  </a:lnTo>
                  <a:lnTo>
                    <a:pt x="973" y="910"/>
                  </a:lnTo>
                  <a:lnTo>
                    <a:pt x="1017" y="887"/>
                  </a:lnTo>
                  <a:lnTo>
                    <a:pt x="1017" y="830"/>
                  </a:lnTo>
                  <a:lnTo>
                    <a:pt x="1017" y="797"/>
                  </a:lnTo>
                  <a:lnTo>
                    <a:pt x="1053" y="768"/>
                  </a:lnTo>
                  <a:lnTo>
                    <a:pt x="1068" y="785"/>
                  </a:lnTo>
                  <a:lnTo>
                    <a:pt x="1061" y="819"/>
                  </a:lnTo>
                  <a:lnTo>
                    <a:pt x="1068" y="871"/>
                  </a:lnTo>
                  <a:lnTo>
                    <a:pt x="1061" y="921"/>
                  </a:lnTo>
                  <a:lnTo>
                    <a:pt x="1075" y="961"/>
                  </a:lnTo>
                  <a:lnTo>
                    <a:pt x="1104" y="950"/>
                  </a:lnTo>
                  <a:lnTo>
                    <a:pt x="1126" y="956"/>
                  </a:lnTo>
                  <a:lnTo>
                    <a:pt x="1147" y="990"/>
                  </a:lnTo>
                  <a:lnTo>
                    <a:pt x="1183" y="996"/>
                  </a:lnTo>
                  <a:lnTo>
                    <a:pt x="1190" y="1024"/>
                  </a:lnTo>
                  <a:lnTo>
                    <a:pt x="1212" y="1070"/>
                  </a:lnTo>
                  <a:lnTo>
                    <a:pt x="1278" y="1058"/>
                  </a:lnTo>
                  <a:lnTo>
                    <a:pt x="1306" y="1092"/>
                  </a:lnTo>
                  <a:lnTo>
                    <a:pt x="1357" y="1138"/>
                  </a:lnTo>
                  <a:lnTo>
                    <a:pt x="1386" y="1120"/>
                  </a:lnTo>
                  <a:lnTo>
                    <a:pt x="1422" y="1120"/>
                  </a:lnTo>
                  <a:lnTo>
                    <a:pt x="1464" y="1138"/>
                  </a:lnTo>
                  <a:lnTo>
                    <a:pt x="1531" y="1115"/>
                  </a:lnTo>
                  <a:lnTo>
                    <a:pt x="1537" y="1070"/>
                  </a:lnTo>
                  <a:lnTo>
                    <a:pt x="1537" y="1042"/>
                  </a:lnTo>
                  <a:lnTo>
                    <a:pt x="1595" y="1042"/>
                  </a:lnTo>
                  <a:lnTo>
                    <a:pt x="1652" y="1024"/>
                  </a:lnTo>
                  <a:lnTo>
                    <a:pt x="1689" y="1024"/>
                  </a:lnTo>
                  <a:lnTo>
                    <a:pt x="1731" y="1024"/>
                  </a:lnTo>
                  <a:lnTo>
                    <a:pt x="1739" y="972"/>
                  </a:lnTo>
                  <a:lnTo>
                    <a:pt x="1775" y="939"/>
                  </a:lnTo>
                  <a:lnTo>
                    <a:pt x="1753" y="887"/>
                  </a:lnTo>
                  <a:lnTo>
                    <a:pt x="1711" y="887"/>
                  </a:lnTo>
                  <a:lnTo>
                    <a:pt x="1711" y="842"/>
                  </a:lnTo>
                  <a:lnTo>
                    <a:pt x="1675" y="836"/>
                  </a:lnTo>
                  <a:lnTo>
                    <a:pt x="1753" y="825"/>
                  </a:lnTo>
                  <a:lnTo>
                    <a:pt x="1797" y="854"/>
                  </a:lnTo>
                  <a:lnTo>
                    <a:pt x="1862" y="836"/>
                  </a:lnTo>
                  <a:lnTo>
                    <a:pt x="1926" y="859"/>
                  </a:lnTo>
                  <a:lnTo>
                    <a:pt x="1992" y="864"/>
                  </a:lnTo>
                  <a:lnTo>
                    <a:pt x="2014" y="939"/>
                  </a:lnTo>
                  <a:lnTo>
                    <a:pt x="2056" y="944"/>
                  </a:lnTo>
                  <a:lnTo>
                    <a:pt x="2114" y="967"/>
                  </a:lnTo>
                  <a:lnTo>
                    <a:pt x="2179" y="972"/>
                  </a:lnTo>
                  <a:lnTo>
                    <a:pt x="2230" y="944"/>
                  </a:lnTo>
                  <a:lnTo>
                    <a:pt x="2287" y="904"/>
                  </a:lnTo>
                  <a:lnTo>
                    <a:pt x="2251" y="836"/>
                  </a:lnTo>
                  <a:lnTo>
                    <a:pt x="2200" y="802"/>
                  </a:lnTo>
                  <a:lnTo>
                    <a:pt x="2222" y="773"/>
                  </a:lnTo>
                  <a:lnTo>
                    <a:pt x="2194" y="705"/>
                  </a:lnTo>
                  <a:lnTo>
                    <a:pt x="2179" y="666"/>
                  </a:lnTo>
                  <a:lnTo>
                    <a:pt x="2136" y="620"/>
                  </a:lnTo>
                  <a:lnTo>
                    <a:pt x="2064" y="609"/>
                  </a:lnTo>
                  <a:lnTo>
                    <a:pt x="1984" y="648"/>
                  </a:lnTo>
                  <a:lnTo>
                    <a:pt x="1897" y="631"/>
                  </a:lnTo>
                  <a:lnTo>
                    <a:pt x="1933" y="586"/>
                  </a:lnTo>
                  <a:lnTo>
                    <a:pt x="2006" y="552"/>
                  </a:lnTo>
                  <a:lnTo>
                    <a:pt x="1992" y="501"/>
                  </a:lnTo>
                  <a:lnTo>
                    <a:pt x="1919" y="484"/>
                  </a:lnTo>
                  <a:lnTo>
                    <a:pt x="1862" y="484"/>
                  </a:lnTo>
                  <a:lnTo>
                    <a:pt x="1876" y="444"/>
                  </a:lnTo>
                  <a:lnTo>
                    <a:pt x="1905" y="403"/>
                  </a:lnTo>
                  <a:lnTo>
                    <a:pt x="1897" y="341"/>
                  </a:lnTo>
                  <a:lnTo>
                    <a:pt x="1854" y="313"/>
                  </a:lnTo>
                  <a:lnTo>
                    <a:pt x="1812" y="313"/>
                  </a:lnTo>
                  <a:lnTo>
                    <a:pt x="1804" y="261"/>
                  </a:lnTo>
                  <a:lnTo>
                    <a:pt x="1812" y="215"/>
                  </a:lnTo>
                  <a:lnTo>
                    <a:pt x="1775" y="153"/>
                  </a:lnTo>
                  <a:lnTo>
                    <a:pt x="1739" y="114"/>
                  </a:lnTo>
                  <a:lnTo>
                    <a:pt x="1703" y="114"/>
                  </a:lnTo>
                  <a:lnTo>
                    <a:pt x="1652" y="114"/>
                  </a:lnTo>
                  <a:lnTo>
                    <a:pt x="1587" y="62"/>
                  </a:lnTo>
                  <a:lnTo>
                    <a:pt x="1523" y="28"/>
                  </a:lnTo>
                  <a:lnTo>
                    <a:pt x="1478" y="39"/>
                  </a:lnTo>
                  <a:lnTo>
                    <a:pt x="1428" y="23"/>
                  </a:lnTo>
                  <a:lnTo>
                    <a:pt x="1400" y="0"/>
                  </a:lnTo>
                  <a:lnTo>
                    <a:pt x="1342" y="0"/>
                  </a:lnTo>
                  <a:lnTo>
                    <a:pt x="1292" y="0"/>
                  </a:lnTo>
                  <a:lnTo>
                    <a:pt x="1219" y="57"/>
                  </a:lnTo>
                  <a:lnTo>
                    <a:pt x="1219" y="62"/>
                  </a:lnTo>
                  <a:lnTo>
                    <a:pt x="1212" y="5"/>
                  </a:lnTo>
                  <a:lnTo>
                    <a:pt x="1104" y="0"/>
                  </a:lnTo>
                  <a:lnTo>
                    <a:pt x="1082" y="23"/>
                  </a:lnTo>
                  <a:lnTo>
                    <a:pt x="1017" y="39"/>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grpSp>
      <p:grpSp>
        <p:nvGrpSpPr>
          <p:cNvPr id="191" name="Group 172"/>
          <p:cNvGrpSpPr>
            <a:grpSpLocks/>
          </p:cNvGrpSpPr>
          <p:nvPr/>
        </p:nvGrpSpPr>
        <p:grpSpPr bwMode="auto">
          <a:xfrm>
            <a:off x="7146700" y="1679453"/>
            <a:ext cx="3352800" cy="2057400"/>
            <a:chOff x="2105" y="1111"/>
            <a:chExt cx="2288" cy="1144"/>
          </a:xfrm>
        </p:grpSpPr>
        <p:sp>
          <p:nvSpPr>
            <p:cNvPr id="192" name="Freeform 173"/>
            <p:cNvSpPr>
              <a:spLocks/>
            </p:cNvSpPr>
            <p:nvPr/>
          </p:nvSpPr>
          <p:spPr bwMode="auto">
            <a:xfrm>
              <a:off x="2112" y="1111"/>
              <a:ext cx="2270" cy="1136"/>
            </a:xfrm>
            <a:custGeom>
              <a:avLst/>
              <a:gdLst>
                <a:gd name="T0" fmla="*/ 934 w 2270"/>
                <a:gd name="T1" fmla="*/ 5 h 1136"/>
                <a:gd name="T2" fmla="*/ 898 w 2270"/>
                <a:gd name="T3" fmla="*/ 23 h 1136"/>
                <a:gd name="T4" fmla="*/ 854 w 2270"/>
                <a:gd name="T5" fmla="*/ 73 h 1136"/>
                <a:gd name="T6" fmla="*/ 790 w 2270"/>
                <a:gd name="T7" fmla="*/ 113 h 1136"/>
                <a:gd name="T8" fmla="*/ 696 w 2270"/>
                <a:gd name="T9" fmla="*/ 124 h 1136"/>
                <a:gd name="T10" fmla="*/ 624 w 2270"/>
                <a:gd name="T11" fmla="*/ 146 h 1136"/>
                <a:gd name="T12" fmla="*/ 567 w 2270"/>
                <a:gd name="T13" fmla="*/ 198 h 1136"/>
                <a:gd name="T14" fmla="*/ 603 w 2270"/>
                <a:gd name="T15" fmla="*/ 277 h 1136"/>
                <a:gd name="T16" fmla="*/ 453 w 2270"/>
                <a:gd name="T17" fmla="*/ 322 h 1136"/>
                <a:gd name="T18" fmla="*/ 431 w 2270"/>
                <a:gd name="T19" fmla="*/ 424 h 1136"/>
                <a:gd name="T20" fmla="*/ 389 w 2270"/>
                <a:gd name="T21" fmla="*/ 513 h 1136"/>
                <a:gd name="T22" fmla="*/ 309 w 2270"/>
                <a:gd name="T23" fmla="*/ 559 h 1136"/>
                <a:gd name="T24" fmla="*/ 265 w 2270"/>
                <a:gd name="T25" fmla="*/ 644 h 1136"/>
                <a:gd name="T26" fmla="*/ 165 w 2270"/>
                <a:gd name="T27" fmla="*/ 678 h 1136"/>
                <a:gd name="T28" fmla="*/ 44 w 2270"/>
                <a:gd name="T29" fmla="*/ 729 h 1136"/>
                <a:gd name="T30" fmla="*/ 22 w 2270"/>
                <a:gd name="T31" fmla="*/ 796 h 1136"/>
                <a:gd name="T32" fmla="*/ 80 w 2270"/>
                <a:gd name="T33" fmla="*/ 853 h 1136"/>
                <a:gd name="T34" fmla="*/ 173 w 2270"/>
                <a:gd name="T35" fmla="*/ 915 h 1136"/>
                <a:gd name="T36" fmla="*/ 259 w 2270"/>
                <a:gd name="T37" fmla="*/ 898 h 1136"/>
                <a:gd name="T38" fmla="*/ 367 w 2270"/>
                <a:gd name="T39" fmla="*/ 865 h 1136"/>
                <a:gd name="T40" fmla="*/ 510 w 2270"/>
                <a:gd name="T41" fmla="*/ 848 h 1136"/>
                <a:gd name="T42" fmla="*/ 646 w 2270"/>
                <a:gd name="T43" fmla="*/ 780 h 1136"/>
                <a:gd name="T44" fmla="*/ 674 w 2270"/>
                <a:gd name="T45" fmla="*/ 853 h 1136"/>
                <a:gd name="T46" fmla="*/ 546 w 2270"/>
                <a:gd name="T47" fmla="*/ 881 h 1136"/>
                <a:gd name="T48" fmla="*/ 445 w 2270"/>
                <a:gd name="T49" fmla="*/ 943 h 1136"/>
                <a:gd name="T50" fmla="*/ 460 w 2270"/>
                <a:gd name="T51" fmla="*/ 1034 h 1136"/>
                <a:gd name="T52" fmla="*/ 496 w 2270"/>
                <a:gd name="T53" fmla="*/ 1096 h 1136"/>
                <a:gd name="T54" fmla="*/ 610 w 2270"/>
                <a:gd name="T55" fmla="*/ 1112 h 1136"/>
                <a:gd name="T56" fmla="*/ 754 w 2270"/>
                <a:gd name="T57" fmla="*/ 1112 h 1136"/>
                <a:gd name="T58" fmla="*/ 710 w 2270"/>
                <a:gd name="T59" fmla="*/ 1006 h 1136"/>
                <a:gd name="T60" fmla="*/ 776 w 2270"/>
                <a:gd name="T61" fmla="*/ 937 h 1136"/>
                <a:gd name="T62" fmla="*/ 869 w 2270"/>
                <a:gd name="T63" fmla="*/ 1011 h 1136"/>
                <a:gd name="T64" fmla="*/ 926 w 2270"/>
                <a:gd name="T65" fmla="*/ 937 h 1136"/>
                <a:gd name="T66" fmla="*/ 1005 w 2270"/>
                <a:gd name="T67" fmla="*/ 881 h 1136"/>
                <a:gd name="T68" fmla="*/ 1049 w 2270"/>
                <a:gd name="T69" fmla="*/ 763 h 1136"/>
                <a:gd name="T70" fmla="*/ 1063 w 2270"/>
                <a:gd name="T71" fmla="*/ 865 h 1136"/>
                <a:gd name="T72" fmla="*/ 1099 w 2270"/>
                <a:gd name="T73" fmla="*/ 943 h 1136"/>
                <a:gd name="T74" fmla="*/ 1178 w 2270"/>
                <a:gd name="T75" fmla="*/ 989 h 1136"/>
                <a:gd name="T76" fmla="*/ 1264 w 2270"/>
                <a:gd name="T77" fmla="*/ 1051 h 1136"/>
                <a:gd name="T78" fmla="*/ 1379 w 2270"/>
                <a:gd name="T79" fmla="*/ 1112 h 1136"/>
                <a:gd name="T80" fmla="*/ 1516 w 2270"/>
                <a:gd name="T81" fmla="*/ 1107 h 1136"/>
                <a:gd name="T82" fmla="*/ 1588 w 2270"/>
                <a:gd name="T83" fmla="*/ 1034 h 1136"/>
                <a:gd name="T84" fmla="*/ 1716 w 2270"/>
                <a:gd name="T85" fmla="*/ 1017 h 1136"/>
                <a:gd name="T86" fmla="*/ 1738 w 2270"/>
                <a:gd name="T87" fmla="*/ 881 h 1136"/>
                <a:gd name="T88" fmla="*/ 1666 w 2270"/>
                <a:gd name="T89" fmla="*/ 830 h 1136"/>
                <a:gd name="T90" fmla="*/ 1854 w 2270"/>
                <a:gd name="T91" fmla="*/ 830 h 1136"/>
                <a:gd name="T92" fmla="*/ 2004 w 2270"/>
                <a:gd name="T93" fmla="*/ 932 h 1136"/>
                <a:gd name="T94" fmla="*/ 2161 w 2270"/>
                <a:gd name="T95" fmla="*/ 965 h 1136"/>
                <a:gd name="T96" fmla="*/ 2241 w 2270"/>
                <a:gd name="T97" fmla="*/ 830 h 1136"/>
                <a:gd name="T98" fmla="*/ 2183 w 2270"/>
                <a:gd name="T99" fmla="*/ 700 h 1136"/>
                <a:gd name="T100" fmla="*/ 2054 w 2270"/>
                <a:gd name="T101" fmla="*/ 604 h 1136"/>
                <a:gd name="T102" fmla="*/ 1925 w 2270"/>
                <a:gd name="T103" fmla="*/ 582 h 1136"/>
                <a:gd name="T104" fmla="*/ 1904 w 2270"/>
                <a:gd name="T105" fmla="*/ 480 h 1136"/>
                <a:gd name="T106" fmla="*/ 1896 w 2270"/>
                <a:gd name="T107" fmla="*/ 401 h 1136"/>
                <a:gd name="T108" fmla="*/ 1796 w 2270"/>
                <a:gd name="T109" fmla="*/ 311 h 1136"/>
                <a:gd name="T110" fmla="*/ 1760 w 2270"/>
                <a:gd name="T111" fmla="*/ 152 h 1136"/>
                <a:gd name="T112" fmla="*/ 1645 w 2270"/>
                <a:gd name="T113" fmla="*/ 113 h 1136"/>
                <a:gd name="T114" fmla="*/ 1473 w 2270"/>
                <a:gd name="T115" fmla="*/ 39 h 1136"/>
                <a:gd name="T116" fmla="*/ 1329 w 2270"/>
                <a:gd name="T117" fmla="*/ 0 h 1136"/>
                <a:gd name="T118" fmla="*/ 1214 w 2270"/>
                <a:gd name="T119" fmla="*/ 61 h 1136"/>
                <a:gd name="T120" fmla="*/ 1069 w 2270"/>
                <a:gd name="T121" fmla="*/ 23 h 11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270" h="1136">
                  <a:moveTo>
                    <a:pt x="1005" y="39"/>
                  </a:moveTo>
                  <a:lnTo>
                    <a:pt x="977" y="23"/>
                  </a:lnTo>
                  <a:lnTo>
                    <a:pt x="934" y="5"/>
                  </a:lnTo>
                  <a:lnTo>
                    <a:pt x="898" y="5"/>
                  </a:lnTo>
                  <a:lnTo>
                    <a:pt x="912" y="16"/>
                  </a:lnTo>
                  <a:lnTo>
                    <a:pt x="898" y="23"/>
                  </a:lnTo>
                  <a:lnTo>
                    <a:pt x="854" y="39"/>
                  </a:lnTo>
                  <a:lnTo>
                    <a:pt x="854" y="56"/>
                  </a:lnTo>
                  <a:lnTo>
                    <a:pt x="854" y="73"/>
                  </a:lnTo>
                  <a:lnTo>
                    <a:pt x="826" y="90"/>
                  </a:lnTo>
                  <a:lnTo>
                    <a:pt x="812" y="107"/>
                  </a:lnTo>
                  <a:lnTo>
                    <a:pt x="790" y="113"/>
                  </a:lnTo>
                  <a:lnTo>
                    <a:pt x="754" y="101"/>
                  </a:lnTo>
                  <a:lnTo>
                    <a:pt x="718" y="101"/>
                  </a:lnTo>
                  <a:lnTo>
                    <a:pt x="696" y="124"/>
                  </a:lnTo>
                  <a:lnTo>
                    <a:pt x="660" y="118"/>
                  </a:lnTo>
                  <a:lnTo>
                    <a:pt x="639" y="124"/>
                  </a:lnTo>
                  <a:lnTo>
                    <a:pt x="624" y="146"/>
                  </a:lnTo>
                  <a:lnTo>
                    <a:pt x="589" y="152"/>
                  </a:lnTo>
                  <a:lnTo>
                    <a:pt x="567" y="170"/>
                  </a:lnTo>
                  <a:lnTo>
                    <a:pt x="567" y="198"/>
                  </a:lnTo>
                  <a:lnTo>
                    <a:pt x="582" y="231"/>
                  </a:lnTo>
                  <a:lnTo>
                    <a:pt x="603" y="248"/>
                  </a:lnTo>
                  <a:lnTo>
                    <a:pt x="603" y="277"/>
                  </a:lnTo>
                  <a:lnTo>
                    <a:pt x="532" y="294"/>
                  </a:lnTo>
                  <a:lnTo>
                    <a:pt x="474" y="294"/>
                  </a:lnTo>
                  <a:lnTo>
                    <a:pt x="453" y="322"/>
                  </a:lnTo>
                  <a:lnTo>
                    <a:pt x="439" y="372"/>
                  </a:lnTo>
                  <a:lnTo>
                    <a:pt x="439" y="413"/>
                  </a:lnTo>
                  <a:lnTo>
                    <a:pt x="431" y="424"/>
                  </a:lnTo>
                  <a:lnTo>
                    <a:pt x="425" y="452"/>
                  </a:lnTo>
                  <a:lnTo>
                    <a:pt x="439" y="491"/>
                  </a:lnTo>
                  <a:lnTo>
                    <a:pt x="389" y="513"/>
                  </a:lnTo>
                  <a:lnTo>
                    <a:pt x="353" y="513"/>
                  </a:lnTo>
                  <a:lnTo>
                    <a:pt x="323" y="548"/>
                  </a:lnTo>
                  <a:lnTo>
                    <a:pt x="309" y="559"/>
                  </a:lnTo>
                  <a:lnTo>
                    <a:pt x="273" y="582"/>
                  </a:lnTo>
                  <a:lnTo>
                    <a:pt x="265" y="615"/>
                  </a:lnTo>
                  <a:lnTo>
                    <a:pt x="265" y="644"/>
                  </a:lnTo>
                  <a:lnTo>
                    <a:pt x="237" y="661"/>
                  </a:lnTo>
                  <a:lnTo>
                    <a:pt x="230" y="683"/>
                  </a:lnTo>
                  <a:lnTo>
                    <a:pt x="165" y="678"/>
                  </a:lnTo>
                  <a:lnTo>
                    <a:pt x="108" y="695"/>
                  </a:lnTo>
                  <a:lnTo>
                    <a:pt x="65" y="711"/>
                  </a:lnTo>
                  <a:lnTo>
                    <a:pt x="44" y="729"/>
                  </a:lnTo>
                  <a:lnTo>
                    <a:pt x="8" y="752"/>
                  </a:lnTo>
                  <a:lnTo>
                    <a:pt x="0" y="780"/>
                  </a:lnTo>
                  <a:lnTo>
                    <a:pt x="22" y="796"/>
                  </a:lnTo>
                  <a:lnTo>
                    <a:pt x="44" y="813"/>
                  </a:lnTo>
                  <a:lnTo>
                    <a:pt x="44" y="836"/>
                  </a:lnTo>
                  <a:lnTo>
                    <a:pt x="80" y="853"/>
                  </a:lnTo>
                  <a:lnTo>
                    <a:pt x="94" y="893"/>
                  </a:lnTo>
                  <a:lnTo>
                    <a:pt x="130" y="932"/>
                  </a:lnTo>
                  <a:lnTo>
                    <a:pt x="173" y="915"/>
                  </a:lnTo>
                  <a:lnTo>
                    <a:pt x="209" y="887"/>
                  </a:lnTo>
                  <a:lnTo>
                    <a:pt x="237" y="887"/>
                  </a:lnTo>
                  <a:lnTo>
                    <a:pt x="259" y="898"/>
                  </a:lnTo>
                  <a:lnTo>
                    <a:pt x="287" y="926"/>
                  </a:lnTo>
                  <a:lnTo>
                    <a:pt x="331" y="898"/>
                  </a:lnTo>
                  <a:lnTo>
                    <a:pt x="367" y="865"/>
                  </a:lnTo>
                  <a:lnTo>
                    <a:pt x="409" y="865"/>
                  </a:lnTo>
                  <a:lnTo>
                    <a:pt x="460" y="865"/>
                  </a:lnTo>
                  <a:lnTo>
                    <a:pt x="510" y="848"/>
                  </a:lnTo>
                  <a:lnTo>
                    <a:pt x="532" y="813"/>
                  </a:lnTo>
                  <a:lnTo>
                    <a:pt x="603" y="780"/>
                  </a:lnTo>
                  <a:lnTo>
                    <a:pt x="646" y="780"/>
                  </a:lnTo>
                  <a:lnTo>
                    <a:pt x="668" y="791"/>
                  </a:lnTo>
                  <a:lnTo>
                    <a:pt x="690" y="813"/>
                  </a:lnTo>
                  <a:lnTo>
                    <a:pt x="674" y="853"/>
                  </a:lnTo>
                  <a:lnTo>
                    <a:pt x="632" y="865"/>
                  </a:lnTo>
                  <a:lnTo>
                    <a:pt x="582" y="865"/>
                  </a:lnTo>
                  <a:lnTo>
                    <a:pt x="546" y="881"/>
                  </a:lnTo>
                  <a:lnTo>
                    <a:pt x="539" y="898"/>
                  </a:lnTo>
                  <a:lnTo>
                    <a:pt x="489" y="943"/>
                  </a:lnTo>
                  <a:lnTo>
                    <a:pt x="445" y="943"/>
                  </a:lnTo>
                  <a:lnTo>
                    <a:pt x="409" y="965"/>
                  </a:lnTo>
                  <a:lnTo>
                    <a:pt x="425" y="1000"/>
                  </a:lnTo>
                  <a:lnTo>
                    <a:pt x="460" y="1034"/>
                  </a:lnTo>
                  <a:lnTo>
                    <a:pt x="445" y="1051"/>
                  </a:lnTo>
                  <a:lnTo>
                    <a:pt x="445" y="1067"/>
                  </a:lnTo>
                  <a:lnTo>
                    <a:pt x="496" y="1096"/>
                  </a:lnTo>
                  <a:lnTo>
                    <a:pt x="503" y="1124"/>
                  </a:lnTo>
                  <a:lnTo>
                    <a:pt x="560" y="1135"/>
                  </a:lnTo>
                  <a:lnTo>
                    <a:pt x="610" y="1112"/>
                  </a:lnTo>
                  <a:lnTo>
                    <a:pt x="646" y="1112"/>
                  </a:lnTo>
                  <a:lnTo>
                    <a:pt x="690" y="1130"/>
                  </a:lnTo>
                  <a:lnTo>
                    <a:pt x="754" y="1112"/>
                  </a:lnTo>
                  <a:lnTo>
                    <a:pt x="776" y="1079"/>
                  </a:lnTo>
                  <a:lnTo>
                    <a:pt x="754" y="1045"/>
                  </a:lnTo>
                  <a:lnTo>
                    <a:pt x="710" y="1006"/>
                  </a:lnTo>
                  <a:lnTo>
                    <a:pt x="710" y="965"/>
                  </a:lnTo>
                  <a:lnTo>
                    <a:pt x="732" y="932"/>
                  </a:lnTo>
                  <a:lnTo>
                    <a:pt x="776" y="937"/>
                  </a:lnTo>
                  <a:lnTo>
                    <a:pt x="790" y="983"/>
                  </a:lnTo>
                  <a:lnTo>
                    <a:pt x="826" y="1022"/>
                  </a:lnTo>
                  <a:lnTo>
                    <a:pt x="869" y="1011"/>
                  </a:lnTo>
                  <a:lnTo>
                    <a:pt x="912" y="1017"/>
                  </a:lnTo>
                  <a:lnTo>
                    <a:pt x="941" y="989"/>
                  </a:lnTo>
                  <a:lnTo>
                    <a:pt x="926" y="937"/>
                  </a:lnTo>
                  <a:lnTo>
                    <a:pt x="926" y="904"/>
                  </a:lnTo>
                  <a:lnTo>
                    <a:pt x="962" y="904"/>
                  </a:lnTo>
                  <a:lnTo>
                    <a:pt x="1005" y="881"/>
                  </a:lnTo>
                  <a:lnTo>
                    <a:pt x="1013" y="824"/>
                  </a:lnTo>
                  <a:lnTo>
                    <a:pt x="1005" y="791"/>
                  </a:lnTo>
                  <a:lnTo>
                    <a:pt x="1049" y="763"/>
                  </a:lnTo>
                  <a:lnTo>
                    <a:pt x="1063" y="780"/>
                  </a:lnTo>
                  <a:lnTo>
                    <a:pt x="1049" y="813"/>
                  </a:lnTo>
                  <a:lnTo>
                    <a:pt x="1063" y="865"/>
                  </a:lnTo>
                  <a:lnTo>
                    <a:pt x="1055" y="915"/>
                  </a:lnTo>
                  <a:lnTo>
                    <a:pt x="1069" y="955"/>
                  </a:lnTo>
                  <a:lnTo>
                    <a:pt x="1099" y="943"/>
                  </a:lnTo>
                  <a:lnTo>
                    <a:pt x="1121" y="949"/>
                  </a:lnTo>
                  <a:lnTo>
                    <a:pt x="1135" y="983"/>
                  </a:lnTo>
                  <a:lnTo>
                    <a:pt x="1178" y="989"/>
                  </a:lnTo>
                  <a:lnTo>
                    <a:pt x="1178" y="1017"/>
                  </a:lnTo>
                  <a:lnTo>
                    <a:pt x="1200" y="1062"/>
                  </a:lnTo>
                  <a:lnTo>
                    <a:pt x="1264" y="1051"/>
                  </a:lnTo>
                  <a:lnTo>
                    <a:pt x="1300" y="1084"/>
                  </a:lnTo>
                  <a:lnTo>
                    <a:pt x="1350" y="1130"/>
                  </a:lnTo>
                  <a:lnTo>
                    <a:pt x="1379" y="1112"/>
                  </a:lnTo>
                  <a:lnTo>
                    <a:pt x="1415" y="1112"/>
                  </a:lnTo>
                  <a:lnTo>
                    <a:pt x="1459" y="1130"/>
                  </a:lnTo>
                  <a:lnTo>
                    <a:pt x="1516" y="1107"/>
                  </a:lnTo>
                  <a:lnTo>
                    <a:pt x="1531" y="1062"/>
                  </a:lnTo>
                  <a:lnTo>
                    <a:pt x="1531" y="1034"/>
                  </a:lnTo>
                  <a:lnTo>
                    <a:pt x="1588" y="1034"/>
                  </a:lnTo>
                  <a:lnTo>
                    <a:pt x="1645" y="1017"/>
                  </a:lnTo>
                  <a:lnTo>
                    <a:pt x="1680" y="1017"/>
                  </a:lnTo>
                  <a:lnTo>
                    <a:pt x="1716" y="1017"/>
                  </a:lnTo>
                  <a:lnTo>
                    <a:pt x="1730" y="965"/>
                  </a:lnTo>
                  <a:lnTo>
                    <a:pt x="1760" y="932"/>
                  </a:lnTo>
                  <a:lnTo>
                    <a:pt x="1738" y="881"/>
                  </a:lnTo>
                  <a:lnTo>
                    <a:pt x="1702" y="881"/>
                  </a:lnTo>
                  <a:lnTo>
                    <a:pt x="1702" y="836"/>
                  </a:lnTo>
                  <a:lnTo>
                    <a:pt x="1666" y="830"/>
                  </a:lnTo>
                  <a:lnTo>
                    <a:pt x="1746" y="820"/>
                  </a:lnTo>
                  <a:lnTo>
                    <a:pt x="1788" y="848"/>
                  </a:lnTo>
                  <a:lnTo>
                    <a:pt x="1854" y="830"/>
                  </a:lnTo>
                  <a:lnTo>
                    <a:pt x="1918" y="853"/>
                  </a:lnTo>
                  <a:lnTo>
                    <a:pt x="1982" y="858"/>
                  </a:lnTo>
                  <a:lnTo>
                    <a:pt x="2004" y="932"/>
                  </a:lnTo>
                  <a:lnTo>
                    <a:pt x="2047" y="937"/>
                  </a:lnTo>
                  <a:lnTo>
                    <a:pt x="2105" y="960"/>
                  </a:lnTo>
                  <a:lnTo>
                    <a:pt x="2161" y="965"/>
                  </a:lnTo>
                  <a:lnTo>
                    <a:pt x="2219" y="937"/>
                  </a:lnTo>
                  <a:lnTo>
                    <a:pt x="2269" y="898"/>
                  </a:lnTo>
                  <a:lnTo>
                    <a:pt x="2241" y="830"/>
                  </a:lnTo>
                  <a:lnTo>
                    <a:pt x="2191" y="796"/>
                  </a:lnTo>
                  <a:lnTo>
                    <a:pt x="2213" y="767"/>
                  </a:lnTo>
                  <a:lnTo>
                    <a:pt x="2183" y="700"/>
                  </a:lnTo>
                  <a:lnTo>
                    <a:pt x="2169" y="661"/>
                  </a:lnTo>
                  <a:lnTo>
                    <a:pt x="2125" y="615"/>
                  </a:lnTo>
                  <a:lnTo>
                    <a:pt x="2054" y="604"/>
                  </a:lnTo>
                  <a:lnTo>
                    <a:pt x="1968" y="644"/>
                  </a:lnTo>
                  <a:lnTo>
                    <a:pt x="1890" y="627"/>
                  </a:lnTo>
                  <a:lnTo>
                    <a:pt x="1925" y="582"/>
                  </a:lnTo>
                  <a:lnTo>
                    <a:pt x="1997" y="548"/>
                  </a:lnTo>
                  <a:lnTo>
                    <a:pt x="1982" y="497"/>
                  </a:lnTo>
                  <a:lnTo>
                    <a:pt x="1904" y="480"/>
                  </a:lnTo>
                  <a:lnTo>
                    <a:pt x="1854" y="480"/>
                  </a:lnTo>
                  <a:lnTo>
                    <a:pt x="1868" y="441"/>
                  </a:lnTo>
                  <a:lnTo>
                    <a:pt x="1896" y="401"/>
                  </a:lnTo>
                  <a:lnTo>
                    <a:pt x="1890" y="339"/>
                  </a:lnTo>
                  <a:lnTo>
                    <a:pt x="1838" y="311"/>
                  </a:lnTo>
                  <a:lnTo>
                    <a:pt x="1796" y="311"/>
                  </a:lnTo>
                  <a:lnTo>
                    <a:pt x="1796" y="259"/>
                  </a:lnTo>
                  <a:lnTo>
                    <a:pt x="1796" y="214"/>
                  </a:lnTo>
                  <a:lnTo>
                    <a:pt x="1760" y="152"/>
                  </a:lnTo>
                  <a:lnTo>
                    <a:pt x="1730" y="113"/>
                  </a:lnTo>
                  <a:lnTo>
                    <a:pt x="1696" y="113"/>
                  </a:lnTo>
                  <a:lnTo>
                    <a:pt x="1645" y="113"/>
                  </a:lnTo>
                  <a:lnTo>
                    <a:pt x="1580" y="61"/>
                  </a:lnTo>
                  <a:lnTo>
                    <a:pt x="1516" y="28"/>
                  </a:lnTo>
                  <a:lnTo>
                    <a:pt x="1473" y="39"/>
                  </a:lnTo>
                  <a:lnTo>
                    <a:pt x="1415" y="23"/>
                  </a:lnTo>
                  <a:lnTo>
                    <a:pt x="1393" y="0"/>
                  </a:lnTo>
                  <a:lnTo>
                    <a:pt x="1329" y="0"/>
                  </a:lnTo>
                  <a:lnTo>
                    <a:pt x="1286" y="0"/>
                  </a:lnTo>
                  <a:lnTo>
                    <a:pt x="1214" y="56"/>
                  </a:lnTo>
                  <a:lnTo>
                    <a:pt x="1214" y="61"/>
                  </a:lnTo>
                  <a:lnTo>
                    <a:pt x="1200" y="5"/>
                  </a:lnTo>
                  <a:lnTo>
                    <a:pt x="1091" y="0"/>
                  </a:lnTo>
                  <a:lnTo>
                    <a:pt x="1069" y="23"/>
                  </a:lnTo>
                  <a:lnTo>
                    <a:pt x="1005" y="39"/>
                  </a:lnTo>
                </a:path>
              </a:pathLst>
            </a:custGeom>
            <a:solidFill>
              <a:srgbClr val="3F5F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93" name="Freeform 174"/>
            <p:cNvSpPr>
              <a:spLocks/>
            </p:cNvSpPr>
            <p:nvPr/>
          </p:nvSpPr>
          <p:spPr bwMode="auto">
            <a:xfrm>
              <a:off x="2112" y="1111"/>
              <a:ext cx="2270" cy="1136"/>
            </a:xfrm>
            <a:custGeom>
              <a:avLst/>
              <a:gdLst>
                <a:gd name="T0" fmla="*/ 898 w 2270"/>
                <a:gd name="T1" fmla="*/ 23 h 1136"/>
                <a:gd name="T2" fmla="*/ 790 w 2270"/>
                <a:gd name="T3" fmla="*/ 113 h 1136"/>
                <a:gd name="T4" fmla="*/ 624 w 2270"/>
                <a:gd name="T5" fmla="*/ 146 h 1136"/>
                <a:gd name="T6" fmla="*/ 668 w 2270"/>
                <a:gd name="T7" fmla="*/ 311 h 1136"/>
                <a:gd name="T8" fmla="*/ 481 w 2270"/>
                <a:gd name="T9" fmla="*/ 413 h 1136"/>
                <a:gd name="T10" fmla="*/ 323 w 2270"/>
                <a:gd name="T11" fmla="*/ 548 h 1136"/>
                <a:gd name="T12" fmla="*/ 230 w 2270"/>
                <a:gd name="T13" fmla="*/ 683 h 1136"/>
                <a:gd name="T14" fmla="*/ 0 w 2270"/>
                <a:gd name="T15" fmla="*/ 780 h 1136"/>
                <a:gd name="T16" fmla="*/ 130 w 2270"/>
                <a:gd name="T17" fmla="*/ 932 h 1136"/>
                <a:gd name="T18" fmla="*/ 331 w 2270"/>
                <a:gd name="T19" fmla="*/ 898 h 1136"/>
                <a:gd name="T20" fmla="*/ 603 w 2270"/>
                <a:gd name="T21" fmla="*/ 780 h 1136"/>
                <a:gd name="T22" fmla="*/ 439 w 2270"/>
                <a:gd name="T23" fmla="*/ 695 h 1136"/>
                <a:gd name="T24" fmla="*/ 596 w 2270"/>
                <a:gd name="T25" fmla="*/ 678 h 1136"/>
                <a:gd name="T26" fmla="*/ 668 w 2270"/>
                <a:gd name="T27" fmla="*/ 644 h 1136"/>
                <a:gd name="T28" fmla="*/ 798 w 2270"/>
                <a:gd name="T29" fmla="*/ 655 h 1136"/>
                <a:gd name="T30" fmla="*/ 948 w 2270"/>
                <a:gd name="T31" fmla="*/ 723 h 1136"/>
                <a:gd name="T32" fmla="*/ 754 w 2270"/>
                <a:gd name="T33" fmla="*/ 711 h 1136"/>
                <a:gd name="T34" fmla="*/ 654 w 2270"/>
                <a:gd name="T35" fmla="*/ 746 h 1136"/>
                <a:gd name="T36" fmla="*/ 546 w 2270"/>
                <a:gd name="T37" fmla="*/ 881 h 1136"/>
                <a:gd name="T38" fmla="*/ 460 w 2270"/>
                <a:gd name="T39" fmla="*/ 1034 h 1136"/>
                <a:gd name="T40" fmla="*/ 610 w 2270"/>
                <a:gd name="T41" fmla="*/ 1112 h 1136"/>
                <a:gd name="T42" fmla="*/ 710 w 2270"/>
                <a:gd name="T43" fmla="*/ 1006 h 1136"/>
                <a:gd name="T44" fmla="*/ 869 w 2270"/>
                <a:gd name="T45" fmla="*/ 1011 h 1136"/>
                <a:gd name="T46" fmla="*/ 1005 w 2270"/>
                <a:gd name="T47" fmla="*/ 881 h 1136"/>
                <a:gd name="T48" fmla="*/ 1063 w 2270"/>
                <a:gd name="T49" fmla="*/ 865 h 1136"/>
                <a:gd name="T50" fmla="*/ 1178 w 2270"/>
                <a:gd name="T51" fmla="*/ 989 h 1136"/>
                <a:gd name="T52" fmla="*/ 1379 w 2270"/>
                <a:gd name="T53" fmla="*/ 1112 h 1136"/>
                <a:gd name="T54" fmla="*/ 1588 w 2270"/>
                <a:gd name="T55" fmla="*/ 1034 h 1136"/>
                <a:gd name="T56" fmla="*/ 1738 w 2270"/>
                <a:gd name="T57" fmla="*/ 881 h 1136"/>
                <a:gd name="T58" fmla="*/ 1854 w 2270"/>
                <a:gd name="T59" fmla="*/ 830 h 1136"/>
                <a:gd name="T60" fmla="*/ 2161 w 2270"/>
                <a:gd name="T61" fmla="*/ 965 h 1136"/>
                <a:gd name="T62" fmla="*/ 2183 w 2270"/>
                <a:gd name="T63" fmla="*/ 700 h 1136"/>
                <a:gd name="T64" fmla="*/ 1925 w 2270"/>
                <a:gd name="T65" fmla="*/ 582 h 1136"/>
                <a:gd name="T66" fmla="*/ 1896 w 2270"/>
                <a:gd name="T67" fmla="*/ 401 h 1136"/>
                <a:gd name="T68" fmla="*/ 1760 w 2270"/>
                <a:gd name="T69" fmla="*/ 152 h 1136"/>
                <a:gd name="T70" fmla="*/ 1473 w 2270"/>
                <a:gd name="T71" fmla="*/ 39 h 1136"/>
                <a:gd name="T72" fmla="*/ 1200 w 2270"/>
                <a:gd name="T73" fmla="*/ 254 h 1136"/>
                <a:gd name="T74" fmla="*/ 1149 w 2270"/>
                <a:gd name="T75" fmla="*/ 389 h 1136"/>
                <a:gd name="T76" fmla="*/ 1357 w 2270"/>
                <a:gd name="T77" fmla="*/ 485 h 1136"/>
                <a:gd name="T78" fmla="*/ 1336 w 2270"/>
                <a:gd name="T79" fmla="*/ 378 h 1136"/>
                <a:gd name="T80" fmla="*/ 1516 w 2270"/>
                <a:gd name="T81" fmla="*/ 287 h 1136"/>
                <a:gd name="T82" fmla="*/ 1495 w 2270"/>
                <a:gd name="T83" fmla="*/ 463 h 1136"/>
                <a:gd name="T84" fmla="*/ 1365 w 2270"/>
                <a:gd name="T85" fmla="*/ 537 h 1136"/>
                <a:gd name="T86" fmla="*/ 1465 w 2270"/>
                <a:gd name="T87" fmla="*/ 576 h 1136"/>
                <a:gd name="T88" fmla="*/ 1408 w 2270"/>
                <a:gd name="T89" fmla="*/ 723 h 1136"/>
                <a:gd name="T90" fmla="*/ 1595 w 2270"/>
                <a:gd name="T91" fmla="*/ 729 h 1136"/>
                <a:gd name="T92" fmla="*/ 1523 w 2270"/>
                <a:gd name="T93" fmla="*/ 774 h 1136"/>
                <a:gd name="T94" fmla="*/ 1423 w 2270"/>
                <a:gd name="T95" fmla="*/ 808 h 1136"/>
                <a:gd name="T96" fmla="*/ 1350 w 2270"/>
                <a:gd name="T97" fmla="*/ 706 h 1136"/>
                <a:gd name="T98" fmla="*/ 1243 w 2270"/>
                <a:gd name="T99" fmla="*/ 570 h 1136"/>
                <a:gd name="T100" fmla="*/ 1127 w 2270"/>
                <a:gd name="T101" fmla="*/ 474 h 1136"/>
                <a:gd name="T102" fmla="*/ 1049 w 2270"/>
                <a:gd name="T103" fmla="*/ 344 h 1136"/>
                <a:gd name="T104" fmla="*/ 991 w 2270"/>
                <a:gd name="T105" fmla="*/ 282 h 1136"/>
                <a:gd name="T106" fmla="*/ 1033 w 2270"/>
                <a:gd name="T107" fmla="*/ 198 h 1136"/>
                <a:gd name="T108" fmla="*/ 1091 w 2270"/>
                <a:gd name="T109" fmla="*/ 0 h 11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270" h="1136">
                  <a:moveTo>
                    <a:pt x="1005" y="39"/>
                  </a:moveTo>
                  <a:lnTo>
                    <a:pt x="977" y="23"/>
                  </a:lnTo>
                  <a:lnTo>
                    <a:pt x="934" y="5"/>
                  </a:lnTo>
                  <a:lnTo>
                    <a:pt x="898" y="5"/>
                  </a:lnTo>
                  <a:lnTo>
                    <a:pt x="912" y="16"/>
                  </a:lnTo>
                  <a:lnTo>
                    <a:pt x="898" y="23"/>
                  </a:lnTo>
                  <a:lnTo>
                    <a:pt x="854" y="39"/>
                  </a:lnTo>
                  <a:lnTo>
                    <a:pt x="854" y="56"/>
                  </a:lnTo>
                  <a:lnTo>
                    <a:pt x="854" y="73"/>
                  </a:lnTo>
                  <a:lnTo>
                    <a:pt x="826" y="90"/>
                  </a:lnTo>
                  <a:lnTo>
                    <a:pt x="812" y="107"/>
                  </a:lnTo>
                  <a:lnTo>
                    <a:pt x="790" y="113"/>
                  </a:lnTo>
                  <a:lnTo>
                    <a:pt x="754" y="101"/>
                  </a:lnTo>
                  <a:lnTo>
                    <a:pt x="718" y="101"/>
                  </a:lnTo>
                  <a:lnTo>
                    <a:pt x="696" y="124"/>
                  </a:lnTo>
                  <a:lnTo>
                    <a:pt x="660" y="118"/>
                  </a:lnTo>
                  <a:lnTo>
                    <a:pt x="639" y="124"/>
                  </a:lnTo>
                  <a:lnTo>
                    <a:pt x="624" y="146"/>
                  </a:lnTo>
                  <a:lnTo>
                    <a:pt x="589" y="152"/>
                  </a:lnTo>
                  <a:lnTo>
                    <a:pt x="567" y="170"/>
                  </a:lnTo>
                  <a:lnTo>
                    <a:pt x="567" y="198"/>
                  </a:lnTo>
                  <a:lnTo>
                    <a:pt x="582" y="231"/>
                  </a:lnTo>
                  <a:lnTo>
                    <a:pt x="603" y="248"/>
                  </a:lnTo>
                  <a:lnTo>
                    <a:pt x="668" y="311"/>
                  </a:lnTo>
                  <a:lnTo>
                    <a:pt x="646" y="344"/>
                  </a:lnTo>
                  <a:lnTo>
                    <a:pt x="624" y="372"/>
                  </a:lnTo>
                  <a:lnTo>
                    <a:pt x="668" y="401"/>
                  </a:lnTo>
                  <a:lnTo>
                    <a:pt x="596" y="418"/>
                  </a:lnTo>
                  <a:lnTo>
                    <a:pt x="510" y="378"/>
                  </a:lnTo>
                  <a:lnTo>
                    <a:pt x="481" y="413"/>
                  </a:lnTo>
                  <a:lnTo>
                    <a:pt x="431" y="424"/>
                  </a:lnTo>
                  <a:lnTo>
                    <a:pt x="425" y="452"/>
                  </a:lnTo>
                  <a:lnTo>
                    <a:pt x="439" y="491"/>
                  </a:lnTo>
                  <a:lnTo>
                    <a:pt x="389" y="513"/>
                  </a:lnTo>
                  <a:lnTo>
                    <a:pt x="353" y="513"/>
                  </a:lnTo>
                  <a:lnTo>
                    <a:pt x="323" y="548"/>
                  </a:lnTo>
                  <a:lnTo>
                    <a:pt x="309" y="559"/>
                  </a:lnTo>
                  <a:lnTo>
                    <a:pt x="273" y="582"/>
                  </a:lnTo>
                  <a:lnTo>
                    <a:pt x="265" y="615"/>
                  </a:lnTo>
                  <a:lnTo>
                    <a:pt x="265" y="644"/>
                  </a:lnTo>
                  <a:lnTo>
                    <a:pt x="237" y="661"/>
                  </a:lnTo>
                  <a:lnTo>
                    <a:pt x="230" y="683"/>
                  </a:lnTo>
                  <a:lnTo>
                    <a:pt x="165" y="678"/>
                  </a:lnTo>
                  <a:lnTo>
                    <a:pt x="108" y="695"/>
                  </a:lnTo>
                  <a:lnTo>
                    <a:pt x="65" y="711"/>
                  </a:lnTo>
                  <a:lnTo>
                    <a:pt x="44" y="729"/>
                  </a:lnTo>
                  <a:lnTo>
                    <a:pt x="8" y="752"/>
                  </a:lnTo>
                  <a:lnTo>
                    <a:pt x="0" y="780"/>
                  </a:lnTo>
                  <a:lnTo>
                    <a:pt x="22" y="796"/>
                  </a:lnTo>
                  <a:lnTo>
                    <a:pt x="44" y="813"/>
                  </a:lnTo>
                  <a:lnTo>
                    <a:pt x="44" y="836"/>
                  </a:lnTo>
                  <a:lnTo>
                    <a:pt x="80" y="853"/>
                  </a:lnTo>
                  <a:lnTo>
                    <a:pt x="94" y="893"/>
                  </a:lnTo>
                  <a:lnTo>
                    <a:pt x="130" y="932"/>
                  </a:lnTo>
                  <a:lnTo>
                    <a:pt x="173" y="915"/>
                  </a:lnTo>
                  <a:lnTo>
                    <a:pt x="209" y="887"/>
                  </a:lnTo>
                  <a:lnTo>
                    <a:pt x="237" y="887"/>
                  </a:lnTo>
                  <a:lnTo>
                    <a:pt x="259" y="898"/>
                  </a:lnTo>
                  <a:lnTo>
                    <a:pt x="287" y="926"/>
                  </a:lnTo>
                  <a:lnTo>
                    <a:pt x="331" y="898"/>
                  </a:lnTo>
                  <a:lnTo>
                    <a:pt x="367" y="865"/>
                  </a:lnTo>
                  <a:lnTo>
                    <a:pt x="409" y="865"/>
                  </a:lnTo>
                  <a:lnTo>
                    <a:pt x="460" y="865"/>
                  </a:lnTo>
                  <a:lnTo>
                    <a:pt x="510" y="848"/>
                  </a:lnTo>
                  <a:lnTo>
                    <a:pt x="532" y="813"/>
                  </a:lnTo>
                  <a:lnTo>
                    <a:pt x="603" y="780"/>
                  </a:lnTo>
                  <a:lnTo>
                    <a:pt x="567" y="739"/>
                  </a:lnTo>
                  <a:lnTo>
                    <a:pt x="503" y="734"/>
                  </a:lnTo>
                  <a:lnTo>
                    <a:pt x="489" y="729"/>
                  </a:lnTo>
                  <a:lnTo>
                    <a:pt x="489" y="711"/>
                  </a:lnTo>
                  <a:lnTo>
                    <a:pt x="481" y="700"/>
                  </a:lnTo>
                  <a:lnTo>
                    <a:pt x="439" y="695"/>
                  </a:lnTo>
                  <a:lnTo>
                    <a:pt x="453" y="683"/>
                  </a:lnTo>
                  <a:lnTo>
                    <a:pt x="460" y="672"/>
                  </a:lnTo>
                  <a:lnTo>
                    <a:pt x="496" y="683"/>
                  </a:lnTo>
                  <a:lnTo>
                    <a:pt x="532" y="711"/>
                  </a:lnTo>
                  <a:lnTo>
                    <a:pt x="553" y="683"/>
                  </a:lnTo>
                  <a:lnTo>
                    <a:pt x="596" y="678"/>
                  </a:lnTo>
                  <a:lnTo>
                    <a:pt x="618" y="667"/>
                  </a:lnTo>
                  <a:lnTo>
                    <a:pt x="618" y="655"/>
                  </a:lnTo>
                  <a:lnTo>
                    <a:pt x="610" y="644"/>
                  </a:lnTo>
                  <a:lnTo>
                    <a:pt x="632" y="655"/>
                  </a:lnTo>
                  <a:lnTo>
                    <a:pt x="654" y="655"/>
                  </a:lnTo>
                  <a:lnTo>
                    <a:pt x="668" y="644"/>
                  </a:lnTo>
                  <a:lnTo>
                    <a:pt x="710" y="632"/>
                  </a:lnTo>
                  <a:lnTo>
                    <a:pt x="726" y="622"/>
                  </a:lnTo>
                  <a:lnTo>
                    <a:pt x="726" y="644"/>
                  </a:lnTo>
                  <a:lnTo>
                    <a:pt x="762" y="622"/>
                  </a:lnTo>
                  <a:lnTo>
                    <a:pt x="782" y="632"/>
                  </a:lnTo>
                  <a:lnTo>
                    <a:pt x="798" y="655"/>
                  </a:lnTo>
                  <a:lnTo>
                    <a:pt x="762" y="672"/>
                  </a:lnTo>
                  <a:lnTo>
                    <a:pt x="790" y="678"/>
                  </a:lnTo>
                  <a:lnTo>
                    <a:pt x="818" y="683"/>
                  </a:lnTo>
                  <a:lnTo>
                    <a:pt x="840" y="678"/>
                  </a:lnTo>
                  <a:lnTo>
                    <a:pt x="890" y="689"/>
                  </a:lnTo>
                  <a:lnTo>
                    <a:pt x="948" y="723"/>
                  </a:lnTo>
                  <a:lnTo>
                    <a:pt x="898" y="746"/>
                  </a:lnTo>
                  <a:lnTo>
                    <a:pt x="834" y="739"/>
                  </a:lnTo>
                  <a:lnTo>
                    <a:pt x="826" y="723"/>
                  </a:lnTo>
                  <a:lnTo>
                    <a:pt x="804" y="711"/>
                  </a:lnTo>
                  <a:lnTo>
                    <a:pt x="790" y="717"/>
                  </a:lnTo>
                  <a:lnTo>
                    <a:pt x="754" y="711"/>
                  </a:lnTo>
                  <a:lnTo>
                    <a:pt x="718" y="711"/>
                  </a:lnTo>
                  <a:lnTo>
                    <a:pt x="690" y="711"/>
                  </a:lnTo>
                  <a:lnTo>
                    <a:pt x="690" y="729"/>
                  </a:lnTo>
                  <a:lnTo>
                    <a:pt x="668" y="723"/>
                  </a:lnTo>
                  <a:lnTo>
                    <a:pt x="660" y="734"/>
                  </a:lnTo>
                  <a:lnTo>
                    <a:pt x="654" y="746"/>
                  </a:lnTo>
                  <a:lnTo>
                    <a:pt x="668" y="791"/>
                  </a:lnTo>
                  <a:lnTo>
                    <a:pt x="690" y="813"/>
                  </a:lnTo>
                  <a:lnTo>
                    <a:pt x="674" y="853"/>
                  </a:lnTo>
                  <a:lnTo>
                    <a:pt x="632" y="865"/>
                  </a:lnTo>
                  <a:lnTo>
                    <a:pt x="582" y="865"/>
                  </a:lnTo>
                  <a:lnTo>
                    <a:pt x="546" y="881"/>
                  </a:lnTo>
                  <a:lnTo>
                    <a:pt x="539" y="898"/>
                  </a:lnTo>
                  <a:lnTo>
                    <a:pt x="489" y="943"/>
                  </a:lnTo>
                  <a:lnTo>
                    <a:pt x="445" y="943"/>
                  </a:lnTo>
                  <a:lnTo>
                    <a:pt x="409" y="965"/>
                  </a:lnTo>
                  <a:lnTo>
                    <a:pt x="425" y="1000"/>
                  </a:lnTo>
                  <a:lnTo>
                    <a:pt x="460" y="1034"/>
                  </a:lnTo>
                  <a:lnTo>
                    <a:pt x="445" y="1051"/>
                  </a:lnTo>
                  <a:lnTo>
                    <a:pt x="445" y="1067"/>
                  </a:lnTo>
                  <a:lnTo>
                    <a:pt x="496" y="1096"/>
                  </a:lnTo>
                  <a:lnTo>
                    <a:pt x="503" y="1124"/>
                  </a:lnTo>
                  <a:lnTo>
                    <a:pt x="560" y="1135"/>
                  </a:lnTo>
                  <a:lnTo>
                    <a:pt x="610" y="1112"/>
                  </a:lnTo>
                  <a:lnTo>
                    <a:pt x="646" y="1112"/>
                  </a:lnTo>
                  <a:lnTo>
                    <a:pt x="690" y="1130"/>
                  </a:lnTo>
                  <a:lnTo>
                    <a:pt x="754" y="1112"/>
                  </a:lnTo>
                  <a:lnTo>
                    <a:pt x="776" y="1079"/>
                  </a:lnTo>
                  <a:lnTo>
                    <a:pt x="754" y="1045"/>
                  </a:lnTo>
                  <a:lnTo>
                    <a:pt x="710" y="1006"/>
                  </a:lnTo>
                  <a:lnTo>
                    <a:pt x="710" y="965"/>
                  </a:lnTo>
                  <a:lnTo>
                    <a:pt x="732" y="932"/>
                  </a:lnTo>
                  <a:lnTo>
                    <a:pt x="776" y="937"/>
                  </a:lnTo>
                  <a:lnTo>
                    <a:pt x="790" y="983"/>
                  </a:lnTo>
                  <a:lnTo>
                    <a:pt x="826" y="1022"/>
                  </a:lnTo>
                  <a:lnTo>
                    <a:pt x="869" y="1011"/>
                  </a:lnTo>
                  <a:lnTo>
                    <a:pt x="912" y="1017"/>
                  </a:lnTo>
                  <a:lnTo>
                    <a:pt x="941" y="989"/>
                  </a:lnTo>
                  <a:lnTo>
                    <a:pt x="926" y="937"/>
                  </a:lnTo>
                  <a:lnTo>
                    <a:pt x="926" y="904"/>
                  </a:lnTo>
                  <a:lnTo>
                    <a:pt x="962" y="904"/>
                  </a:lnTo>
                  <a:lnTo>
                    <a:pt x="1005" y="881"/>
                  </a:lnTo>
                  <a:lnTo>
                    <a:pt x="1013" y="824"/>
                  </a:lnTo>
                  <a:lnTo>
                    <a:pt x="1005" y="791"/>
                  </a:lnTo>
                  <a:lnTo>
                    <a:pt x="1049" y="763"/>
                  </a:lnTo>
                  <a:lnTo>
                    <a:pt x="1063" y="780"/>
                  </a:lnTo>
                  <a:lnTo>
                    <a:pt x="1049" y="813"/>
                  </a:lnTo>
                  <a:lnTo>
                    <a:pt x="1063" y="865"/>
                  </a:lnTo>
                  <a:lnTo>
                    <a:pt x="1055" y="915"/>
                  </a:lnTo>
                  <a:lnTo>
                    <a:pt x="1069" y="955"/>
                  </a:lnTo>
                  <a:lnTo>
                    <a:pt x="1099" y="943"/>
                  </a:lnTo>
                  <a:lnTo>
                    <a:pt x="1121" y="949"/>
                  </a:lnTo>
                  <a:lnTo>
                    <a:pt x="1135" y="983"/>
                  </a:lnTo>
                  <a:lnTo>
                    <a:pt x="1178" y="989"/>
                  </a:lnTo>
                  <a:lnTo>
                    <a:pt x="1178" y="1017"/>
                  </a:lnTo>
                  <a:lnTo>
                    <a:pt x="1200" y="1062"/>
                  </a:lnTo>
                  <a:lnTo>
                    <a:pt x="1264" y="1051"/>
                  </a:lnTo>
                  <a:lnTo>
                    <a:pt x="1300" y="1084"/>
                  </a:lnTo>
                  <a:lnTo>
                    <a:pt x="1350" y="1130"/>
                  </a:lnTo>
                  <a:lnTo>
                    <a:pt x="1379" y="1112"/>
                  </a:lnTo>
                  <a:lnTo>
                    <a:pt x="1415" y="1112"/>
                  </a:lnTo>
                  <a:lnTo>
                    <a:pt x="1459" y="1130"/>
                  </a:lnTo>
                  <a:lnTo>
                    <a:pt x="1516" y="1107"/>
                  </a:lnTo>
                  <a:lnTo>
                    <a:pt x="1531" y="1062"/>
                  </a:lnTo>
                  <a:lnTo>
                    <a:pt x="1531" y="1034"/>
                  </a:lnTo>
                  <a:lnTo>
                    <a:pt x="1588" y="1034"/>
                  </a:lnTo>
                  <a:lnTo>
                    <a:pt x="1645" y="1017"/>
                  </a:lnTo>
                  <a:lnTo>
                    <a:pt x="1680" y="1017"/>
                  </a:lnTo>
                  <a:lnTo>
                    <a:pt x="1716" y="1017"/>
                  </a:lnTo>
                  <a:lnTo>
                    <a:pt x="1730" y="965"/>
                  </a:lnTo>
                  <a:lnTo>
                    <a:pt x="1760" y="932"/>
                  </a:lnTo>
                  <a:lnTo>
                    <a:pt x="1738" y="881"/>
                  </a:lnTo>
                  <a:lnTo>
                    <a:pt x="1702" y="881"/>
                  </a:lnTo>
                  <a:lnTo>
                    <a:pt x="1702" y="836"/>
                  </a:lnTo>
                  <a:lnTo>
                    <a:pt x="1666" y="830"/>
                  </a:lnTo>
                  <a:lnTo>
                    <a:pt x="1746" y="820"/>
                  </a:lnTo>
                  <a:lnTo>
                    <a:pt x="1788" y="848"/>
                  </a:lnTo>
                  <a:lnTo>
                    <a:pt x="1854" y="830"/>
                  </a:lnTo>
                  <a:lnTo>
                    <a:pt x="1918" y="853"/>
                  </a:lnTo>
                  <a:lnTo>
                    <a:pt x="1982" y="858"/>
                  </a:lnTo>
                  <a:lnTo>
                    <a:pt x="2004" y="932"/>
                  </a:lnTo>
                  <a:lnTo>
                    <a:pt x="2047" y="937"/>
                  </a:lnTo>
                  <a:lnTo>
                    <a:pt x="2105" y="960"/>
                  </a:lnTo>
                  <a:lnTo>
                    <a:pt x="2161" y="965"/>
                  </a:lnTo>
                  <a:lnTo>
                    <a:pt x="2219" y="937"/>
                  </a:lnTo>
                  <a:lnTo>
                    <a:pt x="2269" y="898"/>
                  </a:lnTo>
                  <a:lnTo>
                    <a:pt x="2241" y="830"/>
                  </a:lnTo>
                  <a:lnTo>
                    <a:pt x="2191" y="796"/>
                  </a:lnTo>
                  <a:lnTo>
                    <a:pt x="2213" y="767"/>
                  </a:lnTo>
                  <a:lnTo>
                    <a:pt x="2183" y="700"/>
                  </a:lnTo>
                  <a:lnTo>
                    <a:pt x="2169" y="661"/>
                  </a:lnTo>
                  <a:lnTo>
                    <a:pt x="2125" y="615"/>
                  </a:lnTo>
                  <a:lnTo>
                    <a:pt x="2054" y="604"/>
                  </a:lnTo>
                  <a:lnTo>
                    <a:pt x="1968" y="644"/>
                  </a:lnTo>
                  <a:lnTo>
                    <a:pt x="1890" y="627"/>
                  </a:lnTo>
                  <a:lnTo>
                    <a:pt x="1925" y="582"/>
                  </a:lnTo>
                  <a:lnTo>
                    <a:pt x="1997" y="548"/>
                  </a:lnTo>
                  <a:lnTo>
                    <a:pt x="1982" y="497"/>
                  </a:lnTo>
                  <a:lnTo>
                    <a:pt x="1904" y="480"/>
                  </a:lnTo>
                  <a:lnTo>
                    <a:pt x="1854" y="480"/>
                  </a:lnTo>
                  <a:lnTo>
                    <a:pt x="1868" y="441"/>
                  </a:lnTo>
                  <a:lnTo>
                    <a:pt x="1896" y="401"/>
                  </a:lnTo>
                  <a:lnTo>
                    <a:pt x="1890" y="339"/>
                  </a:lnTo>
                  <a:lnTo>
                    <a:pt x="1838" y="311"/>
                  </a:lnTo>
                  <a:lnTo>
                    <a:pt x="1796" y="311"/>
                  </a:lnTo>
                  <a:lnTo>
                    <a:pt x="1796" y="259"/>
                  </a:lnTo>
                  <a:lnTo>
                    <a:pt x="1796" y="214"/>
                  </a:lnTo>
                  <a:lnTo>
                    <a:pt x="1760" y="152"/>
                  </a:lnTo>
                  <a:lnTo>
                    <a:pt x="1730" y="113"/>
                  </a:lnTo>
                  <a:lnTo>
                    <a:pt x="1696" y="113"/>
                  </a:lnTo>
                  <a:lnTo>
                    <a:pt x="1645" y="113"/>
                  </a:lnTo>
                  <a:lnTo>
                    <a:pt x="1580" y="61"/>
                  </a:lnTo>
                  <a:lnTo>
                    <a:pt x="1516" y="28"/>
                  </a:lnTo>
                  <a:lnTo>
                    <a:pt x="1473" y="39"/>
                  </a:lnTo>
                  <a:lnTo>
                    <a:pt x="1415" y="23"/>
                  </a:lnTo>
                  <a:lnTo>
                    <a:pt x="1393" y="0"/>
                  </a:lnTo>
                  <a:lnTo>
                    <a:pt x="1329" y="0"/>
                  </a:lnTo>
                  <a:lnTo>
                    <a:pt x="1286" y="0"/>
                  </a:lnTo>
                  <a:lnTo>
                    <a:pt x="1214" y="56"/>
                  </a:lnTo>
                  <a:lnTo>
                    <a:pt x="1200" y="254"/>
                  </a:lnTo>
                  <a:lnTo>
                    <a:pt x="1243" y="282"/>
                  </a:lnTo>
                  <a:lnTo>
                    <a:pt x="1271" y="322"/>
                  </a:lnTo>
                  <a:lnTo>
                    <a:pt x="1278" y="355"/>
                  </a:lnTo>
                  <a:lnTo>
                    <a:pt x="1243" y="350"/>
                  </a:lnTo>
                  <a:lnTo>
                    <a:pt x="1163" y="355"/>
                  </a:lnTo>
                  <a:lnTo>
                    <a:pt x="1149" y="389"/>
                  </a:lnTo>
                  <a:lnTo>
                    <a:pt x="1200" y="384"/>
                  </a:lnTo>
                  <a:lnTo>
                    <a:pt x="1214" y="418"/>
                  </a:lnTo>
                  <a:lnTo>
                    <a:pt x="1271" y="401"/>
                  </a:lnTo>
                  <a:lnTo>
                    <a:pt x="1293" y="435"/>
                  </a:lnTo>
                  <a:lnTo>
                    <a:pt x="1314" y="480"/>
                  </a:lnTo>
                  <a:lnTo>
                    <a:pt x="1357" y="485"/>
                  </a:lnTo>
                  <a:lnTo>
                    <a:pt x="1357" y="457"/>
                  </a:lnTo>
                  <a:lnTo>
                    <a:pt x="1379" y="474"/>
                  </a:lnTo>
                  <a:lnTo>
                    <a:pt x="1437" y="446"/>
                  </a:lnTo>
                  <a:lnTo>
                    <a:pt x="1415" y="413"/>
                  </a:lnTo>
                  <a:lnTo>
                    <a:pt x="1393" y="384"/>
                  </a:lnTo>
                  <a:lnTo>
                    <a:pt x="1336" y="378"/>
                  </a:lnTo>
                  <a:lnTo>
                    <a:pt x="1329" y="339"/>
                  </a:lnTo>
                  <a:lnTo>
                    <a:pt x="1372" y="270"/>
                  </a:lnTo>
                  <a:lnTo>
                    <a:pt x="1393" y="344"/>
                  </a:lnTo>
                  <a:lnTo>
                    <a:pt x="1444" y="378"/>
                  </a:lnTo>
                  <a:lnTo>
                    <a:pt x="1437" y="333"/>
                  </a:lnTo>
                  <a:lnTo>
                    <a:pt x="1516" y="287"/>
                  </a:lnTo>
                  <a:lnTo>
                    <a:pt x="1537" y="368"/>
                  </a:lnTo>
                  <a:lnTo>
                    <a:pt x="1609" y="372"/>
                  </a:lnTo>
                  <a:lnTo>
                    <a:pt x="1516" y="406"/>
                  </a:lnTo>
                  <a:lnTo>
                    <a:pt x="1710" y="446"/>
                  </a:lnTo>
                  <a:lnTo>
                    <a:pt x="1588" y="452"/>
                  </a:lnTo>
                  <a:lnTo>
                    <a:pt x="1495" y="463"/>
                  </a:lnTo>
                  <a:lnTo>
                    <a:pt x="1473" y="485"/>
                  </a:lnTo>
                  <a:lnTo>
                    <a:pt x="1487" y="503"/>
                  </a:lnTo>
                  <a:lnTo>
                    <a:pt x="1444" y="491"/>
                  </a:lnTo>
                  <a:lnTo>
                    <a:pt x="1401" y="508"/>
                  </a:lnTo>
                  <a:lnTo>
                    <a:pt x="1372" y="520"/>
                  </a:lnTo>
                  <a:lnTo>
                    <a:pt x="1365" y="537"/>
                  </a:lnTo>
                  <a:lnTo>
                    <a:pt x="1423" y="526"/>
                  </a:lnTo>
                  <a:lnTo>
                    <a:pt x="1451" y="531"/>
                  </a:lnTo>
                  <a:lnTo>
                    <a:pt x="1401" y="541"/>
                  </a:lnTo>
                  <a:lnTo>
                    <a:pt x="1415" y="559"/>
                  </a:lnTo>
                  <a:lnTo>
                    <a:pt x="1451" y="554"/>
                  </a:lnTo>
                  <a:lnTo>
                    <a:pt x="1465" y="576"/>
                  </a:lnTo>
                  <a:lnTo>
                    <a:pt x="1437" y="639"/>
                  </a:lnTo>
                  <a:lnTo>
                    <a:pt x="1387" y="622"/>
                  </a:lnTo>
                  <a:lnTo>
                    <a:pt x="1350" y="632"/>
                  </a:lnTo>
                  <a:lnTo>
                    <a:pt x="1350" y="661"/>
                  </a:lnTo>
                  <a:lnTo>
                    <a:pt x="1357" y="689"/>
                  </a:lnTo>
                  <a:lnTo>
                    <a:pt x="1408" y="723"/>
                  </a:lnTo>
                  <a:lnTo>
                    <a:pt x="1393" y="752"/>
                  </a:lnTo>
                  <a:lnTo>
                    <a:pt x="1429" y="734"/>
                  </a:lnTo>
                  <a:lnTo>
                    <a:pt x="1459" y="752"/>
                  </a:lnTo>
                  <a:lnTo>
                    <a:pt x="1481" y="734"/>
                  </a:lnTo>
                  <a:lnTo>
                    <a:pt x="1523" y="734"/>
                  </a:lnTo>
                  <a:lnTo>
                    <a:pt x="1595" y="729"/>
                  </a:lnTo>
                  <a:lnTo>
                    <a:pt x="1652" y="729"/>
                  </a:lnTo>
                  <a:lnTo>
                    <a:pt x="1680" y="739"/>
                  </a:lnTo>
                  <a:lnTo>
                    <a:pt x="1666" y="767"/>
                  </a:lnTo>
                  <a:lnTo>
                    <a:pt x="1595" y="774"/>
                  </a:lnTo>
                  <a:lnTo>
                    <a:pt x="1602" y="802"/>
                  </a:lnTo>
                  <a:lnTo>
                    <a:pt x="1523" y="774"/>
                  </a:lnTo>
                  <a:lnTo>
                    <a:pt x="1501" y="791"/>
                  </a:lnTo>
                  <a:lnTo>
                    <a:pt x="1473" y="791"/>
                  </a:lnTo>
                  <a:lnTo>
                    <a:pt x="1465" y="813"/>
                  </a:lnTo>
                  <a:lnTo>
                    <a:pt x="1444" y="813"/>
                  </a:lnTo>
                  <a:lnTo>
                    <a:pt x="1423" y="830"/>
                  </a:lnTo>
                  <a:lnTo>
                    <a:pt x="1423" y="808"/>
                  </a:lnTo>
                  <a:lnTo>
                    <a:pt x="1393" y="791"/>
                  </a:lnTo>
                  <a:lnTo>
                    <a:pt x="1357" y="796"/>
                  </a:lnTo>
                  <a:lnTo>
                    <a:pt x="1357" y="785"/>
                  </a:lnTo>
                  <a:lnTo>
                    <a:pt x="1336" y="774"/>
                  </a:lnTo>
                  <a:lnTo>
                    <a:pt x="1314" y="739"/>
                  </a:lnTo>
                  <a:lnTo>
                    <a:pt x="1350" y="706"/>
                  </a:lnTo>
                  <a:lnTo>
                    <a:pt x="1329" y="689"/>
                  </a:lnTo>
                  <a:lnTo>
                    <a:pt x="1314" y="672"/>
                  </a:lnTo>
                  <a:lnTo>
                    <a:pt x="1329" y="639"/>
                  </a:lnTo>
                  <a:lnTo>
                    <a:pt x="1278" y="610"/>
                  </a:lnTo>
                  <a:lnTo>
                    <a:pt x="1321" y="559"/>
                  </a:lnTo>
                  <a:lnTo>
                    <a:pt x="1243" y="570"/>
                  </a:lnTo>
                  <a:lnTo>
                    <a:pt x="1271" y="541"/>
                  </a:lnTo>
                  <a:lnTo>
                    <a:pt x="1286" y="508"/>
                  </a:lnTo>
                  <a:lnTo>
                    <a:pt x="1264" y="474"/>
                  </a:lnTo>
                  <a:lnTo>
                    <a:pt x="1236" y="463"/>
                  </a:lnTo>
                  <a:lnTo>
                    <a:pt x="1178" y="463"/>
                  </a:lnTo>
                  <a:lnTo>
                    <a:pt x="1127" y="474"/>
                  </a:lnTo>
                  <a:lnTo>
                    <a:pt x="1127" y="435"/>
                  </a:lnTo>
                  <a:lnTo>
                    <a:pt x="1121" y="396"/>
                  </a:lnTo>
                  <a:lnTo>
                    <a:pt x="1085" y="378"/>
                  </a:lnTo>
                  <a:lnTo>
                    <a:pt x="1063" y="418"/>
                  </a:lnTo>
                  <a:lnTo>
                    <a:pt x="1033" y="372"/>
                  </a:lnTo>
                  <a:lnTo>
                    <a:pt x="1049" y="344"/>
                  </a:lnTo>
                  <a:lnTo>
                    <a:pt x="1091" y="333"/>
                  </a:lnTo>
                  <a:lnTo>
                    <a:pt x="1121" y="299"/>
                  </a:lnTo>
                  <a:lnTo>
                    <a:pt x="1127" y="265"/>
                  </a:lnTo>
                  <a:lnTo>
                    <a:pt x="1085" y="254"/>
                  </a:lnTo>
                  <a:lnTo>
                    <a:pt x="1033" y="265"/>
                  </a:lnTo>
                  <a:lnTo>
                    <a:pt x="991" y="282"/>
                  </a:lnTo>
                  <a:lnTo>
                    <a:pt x="948" y="294"/>
                  </a:lnTo>
                  <a:lnTo>
                    <a:pt x="934" y="282"/>
                  </a:lnTo>
                  <a:lnTo>
                    <a:pt x="941" y="254"/>
                  </a:lnTo>
                  <a:lnTo>
                    <a:pt x="962" y="231"/>
                  </a:lnTo>
                  <a:lnTo>
                    <a:pt x="991" y="214"/>
                  </a:lnTo>
                  <a:lnTo>
                    <a:pt x="1033" y="198"/>
                  </a:lnTo>
                  <a:lnTo>
                    <a:pt x="1069" y="214"/>
                  </a:lnTo>
                  <a:lnTo>
                    <a:pt x="1113" y="242"/>
                  </a:lnTo>
                  <a:lnTo>
                    <a:pt x="1200" y="254"/>
                  </a:lnTo>
                  <a:lnTo>
                    <a:pt x="1214" y="61"/>
                  </a:lnTo>
                  <a:lnTo>
                    <a:pt x="1200" y="5"/>
                  </a:lnTo>
                  <a:lnTo>
                    <a:pt x="1091" y="0"/>
                  </a:lnTo>
                  <a:lnTo>
                    <a:pt x="1069" y="23"/>
                  </a:lnTo>
                  <a:lnTo>
                    <a:pt x="1005" y="39"/>
                  </a:lnTo>
                </a:path>
              </a:pathLst>
            </a:custGeom>
            <a:solidFill>
              <a:srgbClr val="0083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94" name="Freeform 175"/>
            <p:cNvSpPr>
              <a:spLocks/>
            </p:cNvSpPr>
            <p:nvPr/>
          </p:nvSpPr>
          <p:spPr bwMode="auto">
            <a:xfrm>
              <a:off x="2105" y="1133"/>
              <a:ext cx="2277" cy="1114"/>
            </a:xfrm>
            <a:custGeom>
              <a:avLst/>
              <a:gdLst>
                <a:gd name="T0" fmla="*/ 753 w 2277"/>
                <a:gd name="T1" fmla="*/ 130 h 1114"/>
                <a:gd name="T2" fmla="*/ 703 w 2277"/>
                <a:gd name="T3" fmla="*/ 220 h 1114"/>
                <a:gd name="T4" fmla="*/ 595 w 2277"/>
                <a:gd name="T5" fmla="*/ 396 h 1114"/>
                <a:gd name="T6" fmla="*/ 395 w 2277"/>
                <a:gd name="T7" fmla="*/ 492 h 1114"/>
                <a:gd name="T8" fmla="*/ 265 w 2277"/>
                <a:gd name="T9" fmla="*/ 621 h 1114"/>
                <a:gd name="T10" fmla="*/ 42 w 2277"/>
                <a:gd name="T11" fmla="*/ 707 h 1114"/>
                <a:gd name="T12" fmla="*/ 78 w 2277"/>
                <a:gd name="T13" fmla="*/ 831 h 1114"/>
                <a:gd name="T14" fmla="*/ 265 w 2277"/>
                <a:gd name="T15" fmla="*/ 876 h 1114"/>
                <a:gd name="T16" fmla="*/ 509 w 2277"/>
                <a:gd name="T17" fmla="*/ 826 h 1114"/>
                <a:gd name="T18" fmla="*/ 631 w 2277"/>
                <a:gd name="T19" fmla="*/ 740 h 1114"/>
                <a:gd name="T20" fmla="*/ 503 w 2277"/>
                <a:gd name="T21" fmla="*/ 707 h 1114"/>
                <a:gd name="T22" fmla="*/ 365 w 2277"/>
                <a:gd name="T23" fmla="*/ 707 h 1114"/>
                <a:gd name="T24" fmla="*/ 395 w 2277"/>
                <a:gd name="T25" fmla="*/ 661 h 1114"/>
                <a:gd name="T26" fmla="*/ 531 w 2277"/>
                <a:gd name="T27" fmla="*/ 689 h 1114"/>
                <a:gd name="T28" fmla="*/ 696 w 2277"/>
                <a:gd name="T29" fmla="*/ 548 h 1114"/>
                <a:gd name="T30" fmla="*/ 962 w 2277"/>
                <a:gd name="T31" fmla="*/ 576 h 1114"/>
                <a:gd name="T32" fmla="*/ 796 w 2277"/>
                <a:gd name="T33" fmla="*/ 633 h 1114"/>
                <a:gd name="T34" fmla="*/ 904 w 2277"/>
                <a:gd name="T35" fmla="*/ 723 h 1114"/>
                <a:gd name="T36" fmla="*/ 645 w 2277"/>
                <a:gd name="T37" fmla="*/ 730 h 1114"/>
                <a:gd name="T38" fmla="*/ 545 w 2277"/>
                <a:gd name="T39" fmla="*/ 859 h 1114"/>
                <a:gd name="T40" fmla="*/ 459 w 2277"/>
                <a:gd name="T41" fmla="*/ 1012 h 1114"/>
                <a:gd name="T42" fmla="*/ 609 w 2277"/>
                <a:gd name="T43" fmla="*/ 1090 h 1114"/>
                <a:gd name="T44" fmla="*/ 711 w 2277"/>
                <a:gd name="T45" fmla="*/ 984 h 1114"/>
                <a:gd name="T46" fmla="*/ 868 w 2277"/>
                <a:gd name="T47" fmla="*/ 989 h 1114"/>
                <a:gd name="T48" fmla="*/ 1012 w 2277"/>
                <a:gd name="T49" fmla="*/ 859 h 1114"/>
                <a:gd name="T50" fmla="*/ 1063 w 2277"/>
                <a:gd name="T51" fmla="*/ 842 h 1114"/>
                <a:gd name="T52" fmla="*/ 1177 w 2277"/>
                <a:gd name="T53" fmla="*/ 966 h 1114"/>
                <a:gd name="T54" fmla="*/ 1380 w 2277"/>
                <a:gd name="T55" fmla="*/ 1090 h 1114"/>
                <a:gd name="T56" fmla="*/ 1587 w 2277"/>
                <a:gd name="T57" fmla="*/ 1012 h 1114"/>
                <a:gd name="T58" fmla="*/ 1745 w 2277"/>
                <a:gd name="T59" fmla="*/ 859 h 1114"/>
                <a:gd name="T60" fmla="*/ 1853 w 2277"/>
                <a:gd name="T61" fmla="*/ 808 h 1114"/>
                <a:gd name="T62" fmla="*/ 2168 w 2277"/>
                <a:gd name="T63" fmla="*/ 943 h 1114"/>
                <a:gd name="T64" fmla="*/ 2184 w 2277"/>
                <a:gd name="T65" fmla="*/ 678 h 1114"/>
                <a:gd name="T66" fmla="*/ 1795 w 2277"/>
                <a:gd name="T67" fmla="*/ 611 h 1114"/>
                <a:gd name="T68" fmla="*/ 1903 w 2277"/>
                <a:gd name="T69" fmla="*/ 475 h 1114"/>
                <a:gd name="T70" fmla="*/ 1717 w 2277"/>
                <a:gd name="T71" fmla="*/ 447 h 1114"/>
                <a:gd name="T72" fmla="*/ 1845 w 2277"/>
                <a:gd name="T73" fmla="*/ 289 h 1114"/>
                <a:gd name="T74" fmla="*/ 1695 w 2277"/>
                <a:gd name="T75" fmla="*/ 91 h 1114"/>
                <a:gd name="T76" fmla="*/ 1380 w 2277"/>
                <a:gd name="T77" fmla="*/ 35 h 1114"/>
                <a:gd name="T78" fmla="*/ 1350 w 2277"/>
                <a:gd name="T79" fmla="*/ 163 h 1114"/>
                <a:gd name="T80" fmla="*/ 1278 w 2277"/>
                <a:gd name="T81" fmla="*/ 333 h 1114"/>
                <a:gd name="T82" fmla="*/ 1271 w 2277"/>
                <a:gd name="T83" fmla="*/ 378 h 1114"/>
                <a:gd name="T84" fmla="*/ 1394 w 2277"/>
                <a:gd name="T85" fmla="*/ 362 h 1114"/>
                <a:gd name="T86" fmla="*/ 1444 w 2277"/>
                <a:gd name="T87" fmla="*/ 311 h 1114"/>
                <a:gd name="T88" fmla="*/ 1580 w 2277"/>
                <a:gd name="T89" fmla="*/ 406 h 1114"/>
                <a:gd name="T90" fmla="*/ 1386 w 2277"/>
                <a:gd name="T91" fmla="*/ 599 h 1114"/>
                <a:gd name="T92" fmla="*/ 1651 w 2277"/>
                <a:gd name="T93" fmla="*/ 707 h 1114"/>
                <a:gd name="T94" fmla="*/ 1501 w 2277"/>
                <a:gd name="T95" fmla="*/ 786 h 1114"/>
                <a:gd name="T96" fmla="*/ 1307 w 2277"/>
                <a:gd name="T97" fmla="*/ 746 h 1114"/>
                <a:gd name="T98" fmla="*/ 1322 w 2277"/>
                <a:gd name="T99" fmla="*/ 537 h 1114"/>
                <a:gd name="T100" fmla="*/ 1184 w 2277"/>
                <a:gd name="T101" fmla="*/ 441 h 1114"/>
                <a:gd name="T102" fmla="*/ 1034 w 2277"/>
                <a:gd name="T103" fmla="*/ 350 h 1114"/>
                <a:gd name="T104" fmla="*/ 1034 w 2277"/>
                <a:gd name="T105" fmla="*/ 243 h 1114"/>
                <a:gd name="T106" fmla="*/ 990 w 2277"/>
                <a:gd name="T107" fmla="*/ 192 h 1114"/>
                <a:gd name="T108" fmla="*/ 1228 w 2277"/>
                <a:gd name="T109" fmla="*/ 130 h 1114"/>
                <a:gd name="T110" fmla="*/ 1048 w 2277"/>
                <a:gd name="T111" fmla="*/ 28 h 1114"/>
                <a:gd name="T112" fmla="*/ 882 w 2277"/>
                <a:gd name="T113" fmla="*/ 79 h 111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277" h="1114">
                  <a:moveTo>
                    <a:pt x="876" y="102"/>
                  </a:moveTo>
                  <a:lnTo>
                    <a:pt x="840" y="96"/>
                  </a:lnTo>
                  <a:lnTo>
                    <a:pt x="818" y="96"/>
                  </a:lnTo>
                  <a:lnTo>
                    <a:pt x="789" y="102"/>
                  </a:lnTo>
                  <a:lnTo>
                    <a:pt x="782" y="119"/>
                  </a:lnTo>
                  <a:lnTo>
                    <a:pt x="753" y="130"/>
                  </a:lnTo>
                  <a:lnTo>
                    <a:pt x="725" y="147"/>
                  </a:lnTo>
                  <a:lnTo>
                    <a:pt x="703" y="163"/>
                  </a:lnTo>
                  <a:lnTo>
                    <a:pt x="717" y="175"/>
                  </a:lnTo>
                  <a:lnTo>
                    <a:pt x="761" y="180"/>
                  </a:lnTo>
                  <a:lnTo>
                    <a:pt x="732" y="215"/>
                  </a:lnTo>
                  <a:lnTo>
                    <a:pt x="703" y="220"/>
                  </a:lnTo>
                  <a:lnTo>
                    <a:pt x="689" y="232"/>
                  </a:lnTo>
                  <a:lnTo>
                    <a:pt x="675" y="261"/>
                  </a:lnTo>
                  <a:lnTo>
                    <a:pt x="675" y="294"/>
                  </a:lnTo>
                  <a:lnTo>
                    <a:pt x="661" y="339"/>
                  </a:lnTo>
                  <a:lnTo>
                    <a:pt x="667" y="378"/>
                  </a:lnTo>
                  <a:lnTo>
                    <a:pt x="595" y="396"/>
                  </a:lnTo>
                  <a:lnTo>
                    <a:pt x="509" y="356"/>
                  </a:lnTo>
                  <a:lnTo>
                    <a:pt x="481" y="390"/>
                  </a:lnTo>
                  <a:lnTo>
                    <a:pt x="431" y="402"/>
                  </a:lnTo>
                  <a:lnTo>
                    <a:pt x="423" y="430"/>
                  </a:lnTo>
                  <a:lnTo>
                    <a:pt x="437" y="469"/>
                  </a:lnTo>
                  <a:lnTo>
                    <a:pt x="395" y="492"/>
                  </a:lnTo>
                  <a:lnTo>
                    <a:pt x="351" y="492"/>
                  </a:lnTo>
                  <a:lnTo>
                    <a:pt x="323" y="526"/>
                  </a:lnTo>
                  <a:lnTo>
                    <a:pt x="308" y="537"/>
                  </a:lnTo>
                  <a:lnTo>
                    <a:pt x="272" y="560"/>
                  </a:lnTo>
                  <a:lnTo>
                    <a:pt x="265" y="593"/>
                  </a:lnTo>
                  <a:lnTo>
                    <a:pt x="265" y="621"/>
                  </a:lnTo>
                  <a:lnTo>
                    <a:pt x="244" y="639"/>
                  </a:lnTo>
                  <a:lnTo>
                    <a:pt x="230" y="661"/>
                  </a:lnTo>
                  <a:lnTo>
                    <a:pt x="164" y="656"/>
                  </a:lnTo>
                  <a:lnTo>
                    <a:pt x="114" y="673"/>
                  </a:lnTo>
                  <a:lnTo>
                    <a:pt x="64" y="689"/>
                  </a:lnTo>
                  <a:lnTo>
                    <a:pt x="42" y="707"/>
                  </a:lnTo>
                  <a:lnTo>
                    <a:pt x="6" y="730"/>
                  </a:lnTo>
                  <a:lnTo>
                    <a:pt x="0" y="758"/>
                  </a:lnTo>
                  <a:lnTo>
                    <a:pt x="20" y="774"/>
                  </a:lnTo>
                  <a:lnTo>
                    <a:pt x="50" y="791"/>
                  </a:lnTo>
                  <a:lnTo>
                    <a:pt x="50" y="814"/>
                  </a:lnTo>
                  <a:lnTo>
                    <a:pt x="78" y="831"/>
                  </a:lnTo>
                  <a:lnTo>
                    <a:pt x="92" y="871"/>
                  </a:lnTo>
                  <a:lnTo>
                    <a:pt x="128" y="910"/>
                  </a:lnTo>
                  <a:lnTo>
                    <a:pt x="172" y="893"/>
                  </a:lnTo>
                  <a:lnTo>
                    <a:pt x="208" y="865"/>
                  </a:lnTo>
                  <a:lnTo>
                    <a:pt x="236" y="865"/>
                  </a:lnTo>
                  <a:lnTo>
                    <a:pt x="265" y="876"/>
                  </a:lnTo>
                  <a:lnTo>
                    <a:pt x="287" y="904"/>
                  </a:lnTo>
                  <a:lnTo>
                    <a:pt x="330" y="876"/>
                  </a:lnTo>
                  <a:lnTo>
                    <a:pt x="373" y="842"/>
                  </a:lnTo>
                  <a:lnTo>
                    <a:pt x="409" y="842"/>
                  </a:lnTo>
                  <a:lnTo>
                    <a:pt x="459" y="842"/>
                  </a:lnTo>
                  <a:lnTo>
                    <a:pt x="509" y="826"/>
                  </a:lnTo>
                  <a:lnTo>
                    <a:pt x="539" y="791"/>
                  </a:lnTo>
                  <a:lnTo>
                    <a:pt x="609" y="758"/>
                  </a:lnTo>
                  <a:lnTo>
                    <a:pt x="631" y="758"/>
                  </a:lnTo>
                  <a:lnTo>
                    <a:pt x="653" y="758"/>
                  </a:lnTo>
                  <a:lnTo>
                    <a:pt x="639" y="740"/>
                  </a:lnTo>
                  <a:lnTo>
                    <a:pt x="631" y="740"/>
                  </a:lnTo>
                  <a:lnTo>
                    <a:pt x="625" y="735"/>
                  </a:lnTo>
                  <a:lnTo>
                    <a:pt x="631" y="717"/>
                  </a:lnTo>
                  <a:lnTo>
                    <a:pt x="617" y="712"/>
                  </a:lnTo>
                  <a:lnTo>
                    <a:pt x="595" y="712"/>
                  </a:lnTo>
                  <a:lnTo>
                    <a:pt x="567" y="717"/>
                  </a:lnTo>
                  <a:lnTo>
                    <a:pt x="503" y="707"/>
                  </a:lnTo>
                  <a:lnTo>
                    <a:pt x="481" y="689"/>
                  </a:lnTo>
                  <a:lnTo>
                    <a:pt x="459" y="678"/>
                  </a:lnTo>
                  <a:lnTo>
                    <a:pt x="445" y="684"/>
                  </a:lnTo>
                  <a:lnTo>
                    <a:pt x="415" y="684"/>
                  </a:lnTo>
                  <a:lnTo>
                    <a:pt x="395" y="695"/>
                  </a:lnTo>
                  <a:lnTo>
                    <a:pt x="365" y="707"/>
                  </a:lnTo>
                  <a:lnTo>
                    <a:pt x="351" y="723"/>
                  </a:lnTo>
                  <a:lnTo>
                    <a:pt x="330" y="717"/>
                  </a:lnTo>
                  <a:lnTo>
                    <a:pt x="330" y="695"/>
                  </a:lnTo>
                  <a:lnTo>
                    <a:pt x="344" y="678"/>
                  </a:lnTo>
                  <a:lnTo>
                    <a:pt x="365" y="661"/>
                  </a:lnTo>
                  <a:lnTo>
                    <a:pt x="395" y="661"/>
                  </a:lnTo>
                  <a:lnTo>
                    <a:pt x="423" y="639"/>
                  </a:lnTo>
                  <a:lnTo>
                    <a:pt x="451" y="633"/>
                  </a:lnTo>
                  <a:lnTo>
                    <a:pt x="481" y="639"/>
                  </a:lnTo>
                  <a:lnTo>
                    <a:pt x="517" y="650"/>
                  </a:lnTo>
                  <a:lnTo>
                    <a:pt x="539" y="661"/>
                  </a:lnTo>
                  <a:lnTo>
                    <a:pt x="531" y="689"/>
                  </a:lnTo>
                  <a:lnTo>
                    <a:pt x="559" y="656"/>
                  </a:lnTo>
                  <a:lnTo>
                    <a:pt x="595" y="656"/>
                  </a:lnTo>
                  <a:lnTo>
                    <a:pt x="589" y="611"/>
                  </a:lnTo>
                  <a:lnTo>
                    <a:pt x="661" y="616"/>
                  </a:lnTo>
                  <a:lnTo>
                    <a:pt x="703" y="621"/>
                  </a:lnTo>
                  <a:lnTo>
                    <a:pt x="696" y="548"/>
                  </a:lnTo>
                  <a:lnTo>
                    <a:pt x="739" y="515"/>
                  </a:lnTo>
                  <a:lnTo>
                    <a:pt x="782" y="526"/>
                  </a:lnTo>
                  <a:lnTo>
                    <a:pt x="840" y="509"/>
                  </a:lnTo>
                  <a:lnTo>
                    <a:pt x="861" y="543"/>
                  </a:lnTo>
                  <a:lnTo>
                    <a:pt x="926" y="543"/>
                  </a:lnTo>
                  <a:lnTo>
                    <a:pt x="962" y="576"/>
                  </a:lnTo>
                  <a:lnTo>
                    <a:pt x="990" y="611"/>
                  </a:lnTo>
                  <a:lnTo>
                    <a:pt x="990" y="639"/>
                  </a:lnTo>
                  <a:lnTo>
                    <a:pt x="933" y="599"/>
                  </a:lnTo>
                  <a:lnTo>
                    <a:pt x="861" y="583"/>
                  </a:lnTo>
                  <a:lnTo>
                    <a:pt x="811" y="593"/>
                  </a:lnTo>
                  <a:lnTo>
                    <a:pt x="796" y="633"/>
                  </a:lnTo>
                  <a:lnTo>
                    <a:pt x="732" y="678"/>
                  </a:lnTo>
                  <a:lnTo>
                    <a:pt x="789" y="656"/>
                  </a:lnTo>
                  <a:lnTo>
                    <a:pt x="846" y="650"/>
                  </a:lnTo>
                  <a:lnTo>
                    <a:pt x="890" y="667"/>
                  </a:lnTo>
                  <a:lnTo>
                    <a:pt x="948" y="702"/>
                  </a:lnTo>
                  <a:lnTo>
                    <a:pt x="904" y="723"/>
                  </a:lnTo>
                  <a:lnTo>
                    <a:pt x="840" y="717"/>
                  </a:lnTo>
                  <a:lnTo>
                    <a:pt x="746" y="702"/>
                  </a:lnTo>
                  <a:lnTo>
                    <a:pt x="703" y="712"/>
                  </a:lnTo>
                  <a:lnTo>
                    <a:pt x="667" y="735"/>
                  </a:lnTo>
                  <a:lnTo>
                    <a:pt x="645" y="723"/>
                  </a:lnTo>
                  <a:lnTo>
                    <a:pt x="645" y="730"/>
                  </a:lnTo>
                  <a:lnTo>
                    <a:pt x="653" y="758"/>
                  </a:lnTo>
                  <a:lnTo>
                    <a:pt x="689" y="791"/>
                  </a:lnTo>
                  <a:lnTo>
                    <a:pt x="675" y="831"/>
                  </a:lnTo>
                  <a:lnTo>
                    <a:pt x="631" y="842"/>
                  </a:lnTo>
                  <a:lnTo>
                    <a:pt x="581" y="842"/>
                  </a:lnTo>
                  <a:lnTo>
                    <a:pt x="545" y="859"/>
                  </a:lnTo>
                  <a:lnTo>
                    <a:pt x="539" y="876"/>
                  </a:lnTo>
                  <a:lnTo>
                    <a:pt x="495" y="921"/>
                  </a:lnTo>
                  <a:lnTo>
                    <a:pt x="445" y="921"/>
                  </a:lnTo>
                  <a:lnTo>
                    <a:pt x="415" y="943"/>
                  </a:lnTo>
                  <a:lnTo>
                    <a:pt x="423" y="978"/>
                  </a:lnTo>
                  <a:lnTo>
                    <a:pt x="459" y="1012"/>
                  </a:lnTo>
                  <a:lnTo>
                    <a:pt x="445" y="1028"/>
                  </a:lnTo>
                  <a:lnTo>
                    <a:pt x="445" y="1045"/>
                  </a:lnTo>
                  <a:lnTo>
                    <a:pt x="495" y="1074"/>
                  </a:lnTo>
                  <a:lnTo>
                    <a:pt x="503" y="1102"/>
                  </a:lnTo>
                  <a:lnTo>
                    <a:pt x="567" y="1113"/>
                  </a:lnTo>
                  <a:lnTo>
                    <a:pt x="609" y="1090"/>
                  </a:lnTo>
                  <a:lnTo>
                    <a:pt x="653" y="1090"/>
                  </a:lnTo>
                  <a:lnTo>
                    <a:pt x="689" y="1108"/>
                  </a:lnTo>
                  <a:lnTo>
                    <a:pt x="761" y="1090"/>
                  </a:lnTo>
                  <a:lnTo>
                    <a:pt x="782" y="1057"/>
                  </a:lnTo>
                  <a:lnTo>
                    <a:pt x="753" y="1024"/>
                  </a:lnTo>
                  <a:lnTo>
                    <a:pt x="711" y="984"/>
                  </a:lnTo>
                  <a:lnTo>
                    <a:pt x="717" y="943"/>
                  </a:lnTo>
                  <a:lnTo>
                    <a:pt x="739" y="910"/>
                  </a:lnTo>
                  <a:lnTo>
                    <a:pt x="782" y="915"/>
                  </a:lnTo>
                  <a:lnTo>
                    <a:pt x="789" y="961"/>
                  </a:lnTo>
                  <a:lnTo>
                    <a:pt x="825" y="1000"/>
                  </a:lnTo>
                  <a:lnTo>
                    <a:pt x="868" y="989"/>
                  </a:lnTo>
                  <a:lnTo>
                    <a:pt x="912" y="995"/>
                  </a:lnTo>
                  <a:lnTo>
                    <a:pt x="948" y="966"/>
                  </a:lnTo>
                  <a:lnTo>
                    <a:pt x="926" y="915"/>
                  </a:lnTo>
                  <a:lnTo>
                    <a:pt x="926" y="882"/>
                  </a:lnTo>
                  <a:lnTo>
                    <a:pt x="969" y="882"/>
                  </a:lnTo>
                  <a:lnTo>
                    <a:pt x="1012" y="859"/>
                  </a:lnTo>
                  <a:lnTo>
                    <a:pt x="1012" y="802"/>
                  </a:lnTo>
                  <a:lnTo>
                    <a:pt x="1012" y="769"/>
                  </a:lnTo>
                  <a:lnTo>
                    <a:pt x="1048" y="740"/>
                  </a:lnTo>
                  <a:lnTo>
                    <a:pt x="1063" y="758"/>
                  </a:lnTo>
                  <a:lnTo>
                    <a:pt x="1056" y="791"/>
                  </a:lnTo>
                  <a:lnTo>
                    <a:pt x="1063" y="842"/>
                  </a:lnTo>
                  <a:lnTo>
                    <a:pt x="1056" y="893"/>
                  </a:lnTo>
                  <a:lnTo>
                    <a:pt x="1070" y="933"/>
                  </a:lnTo>
                  <a:lnTo>
                    <a:pt x="1099" y="921"/>
                  </a:lnTo>
                  <a:lnTo>
                    <a:pt x="1120" y="927"/>
                  </a:lnTo>
                  <a:lnTo>
                    <a:pt x="1142" y="961"/>
                  </a:lnTo>
                  <a:lnTo>
                    <a:pt x="1177" y="966"/>
                  </a:lnTo>
                  <a:lnTo>
                    <a:pt x="1184" y="995"/>
                  </a:lnTo>
                  <a:lnTo>
                    <a:pt x="1206" y="1040"/>
                  </a:lnTo>
                  <a:lnTo>
                    <a:pt x="1271" y="1028"/>
                  </a:lnTo>
                  <a:lnTo>
                    <a:pt x="1300" y="1062"/>
                  </a:lnTo>
                  <a:lnTo>
                    <a:pt x="1350" y="1108"/>
                  </a:lnTo>
                  <a:lnTo>
                    <a:pt x="1380" y="1090"/>
                  </a:lnTo>
                  <a:lnTo>
                    <a:pt x="1415" y="1090"/>
                  </a:lnTo>
                  <a:lnTo>
                    <a:pt x="1458" y="1108"/>
                  </a:lnTo>
                  <a:lnTo>
                    <a:pt x="1523" y="1085"/>
                  </a:lnTo>
                  <a:lnTo>
                    <a:pt x="1530" y="1040"/>
                  </a:lnTo>
                  <a:lnTo>
                    <a:pt x="1530" y="1012"/>
                  </a:lnTo>
                  <a:lnTo>
                    <a:pt x="1587" y="1012"/>
                  </a:lnTo>
                  <a:lnTo>
                    <a:pt x="1645" y="995"/>
                  </a:lnTo>
                  <a:lnTo>
                    <a:pt x="1681" y="995"/>
                  </a:lnTo>
                  <a:lnTo>
                    <a:pt x="1723" y="995"/>
                  </a:lnTo>
                  <a:lnTo>
                    <a:pt x="1731" y="943"/>
                  </a:lnTo>
                  <a:lnTo>
                    <a:pt x="1767" y="910"/>
                  </a:lnTo>
                  <a:lnTo>
                    <a:pt x="1745" y="859"/>
                  </a:lnTo>
                  <a:lnTo>
                    <a:pt x="1703" y="859"/>
                  </a:lnTo>
                  <a:lnTo>
                    <a:pt x="1703" y="814"/>
                  </a:lnTo>
                  <a:lnTo>
                    <a:pt x="1667" y="808"/>
                  </a:lnTo>
                  <a:lnTo>
                    <a:pt x="1745" y="797"/>
                  </a:lnTo>
                  <a:lnTo>
                    <a:pt x="1789" y="826"/>
                  </a:lnTo>
                  <a:lnTo>
                    <a:pt x="1853" y="808"/>
                  </a:lnTo>
                  <a:lnTo>
                    <a:pt x="1917" y="831"/>
                  </a:lnTo>
                  <a:lnTo>
                    <a:pt x="1982" y="837"/>
                  </a:lnTo>
                  <a:lnTo>
                    <a:pt x="2004" y="910"/>
                  </a:lnTo>
                  <a:lnTo>
                    <a:pt x="2046" y="915"/>
                  </a:lnTo>
                  <a:lnTo>
                    <a:pt x="2104" y="938"/>
                  </a:lnTo>
                  <a:lnTo>
                    <a:pt x="2168" y="943"/>
                  </a:lnTo>
                  <a:lnTo>
                    <a:pt x="2220" y="915"/>
                  </a:lnTo>
                  <a:lnTo>
                    <a:pt x="2276" y="876"/>
                  </a:lnTo>
                  <a:lnTo>
                    <a:pt x="2240" y="808"/>
                  </a:lnTo>
                  <a:lnTo>
                    <a:pt x="2190" y="774"/>
                  </a:lnTo>
                  <a:lnTo>
                    <a:pt x="2212" y="746"/>
                  </a:lnTo>
                  <a:lnTo>
                    <a:pt x="2184" y="678"/>
                  </a:lnTo>
                  <a:lnTo>
                    <a:pt x="2168" y="639"/>
                  </a:lnTo>
                  <a:lnTo>
                    <a:pt x="2126" y="593"/>
                  </a:lnTo>
                  <a:lnTo>
                    <a:pt x="2054" y="583"/>
                  </a:lnTo>
                  <a:lnTo>
                    <a:pt x="1975" y="621"/>
                  </a:lnTo>
                  <a:lnTo>
                    <a:pt x="1889" y="604"/>
                  </a:lnTo>
                  <a:lnTo>
                    <a:pt x="1795" y="611"/>
                  </a:lnTo>
                  <a:lnTo>
                    <a:pt x="1809" y="593"/>
                  </a:lnTo>
                  <a:lnTo>
                    <a:pt x="1773" y="560"/>
                  </a:lnTo>
                  <a:lnTo>
                    <a:pt x="1845" y="554"/>
                  </a:lnTo>
                  <a:lnTo>
                    <a:pt x="1889" y="526"/>
                  </a:lnTo>
                  <a:lnTo>
                    <a:pt x="1917" y="504"/>
                  </a:lnTo>
                  <a:lnTo>
                    <a:pt x="1903" y="475"/>
                  </a:lnTo>
                  <a:lnTo>
                    <a:pt x="1845" y="463"/>
                  </a:lnTo>
                  <a:lnTo>
                    <a:pt x="1809" y="480"/>
                  </a:lnTo>
                  <a:lnTo>
                    <a:pt x="1767" y="509"/>
                  </a:lnTo>
                  <a:lnTo>
                    <a:pt x="1745" y="509"/>
                  </a:lnTo>
                  <a:lnTo>
                    <a:pt x="1695" y="492"/>
                  </a:lnTo>
                  <a:lnTo>
                    <a:pt x="1717" y="447"/>
                  </a:lnTo>
                  <a:lnTo>
                    <a:pt x="1759" y="430"/>
                  </a:lnTo>
                  <a:lnTo>
                    <a:pt x="1789" y="406"/>
                  </a:lnTo>
                  <a:lnTo>
                    <a:pt x="1825" y="378"/>
                  </a:lnTo>
                  <a:lnTo>
                    <a:pt x="1845" y="345"/>
                  </a:lnTo>
                  <a:lnTo>
                    <a:pt x="1781" y="339"/>
                  </a:lnTo>
                  <a:lnTo>
                    <a:pt x="1845" y="289"/>
                  </a:lnTo>
                  <a:lnTo>
                    <a:pt x="1803" y="289"/>
                  </a:lnTo>
                  <a:lnTo>
                    <a:pt x="1795" y="237"/>
                  </a:lnTo>
                  <a:lnTo>
                    <a:pt x="1803" y="192"/>
                  </a:lnTo>
                  <a:lnTo>
                    <a:pt x="1767" y="130"/>
                  </a:lnTo>
                  <a:lnTo>
                    <a:pt x="1731" y="91"/>
                  </a:lnTo>
                  <a:lnTo>
                    <a:pt x="1695" y="91"/>
                  </a:lnTo>
                  <a:lnTo>
                    <a:pt x="1645" y="91"/>
                  </a:lnTo>
                  <a:lnTo>
                    <a:pt x="1580" y="39"/>
                  </a:lnTo>
                  <a:lnTo>
                    <a:pt x="1501" y="45"/>
                  </a:lnTo>
                  <a:lnTo>
                    <a:pt x="1458" y="35"/>
                  </a:lnTo>
                  <a:lnTo>
                    <a:pt x="1415" y="23"/>
                  </a:lnTo>
                  <a:lnTo>
                    <a:pt x="1380" y="35"/>
                  </a:lnTo>
                  <a:lnTo>
                    <a:pt x="1343" y="45"/>
                  </a:lnTo>
                  <a:lnTo>
                    <a:pt x="1314" y="74"/>
                  </a:lnTo>
                  <a:lnTo>
                    <a:pt x="1286" y="96"/>
                  </a:lnTo>
                  <a:lnTo>
                    <a:pt x="1271" y="130"/>
                  </a:lnTo>
                  <a:lnTo>
                    <a:pt x="1336" y="147"/>
                  </a:lnTo>
                  <a:lnTo>
                    <a:pt x="1350" y="163"/>
                  </a:lnTo>
                  <a:lnTo>
                    <a:pt x="1358" y="192"/>
                  </a:lnTo>
                  <a:lnTo>
                    <a:pt x="1292" y="204"/>
                  </a:lnTo>
                  <a:lnTo>
                    <a:pt x="1250" y="226"/>
                  </a:lnTo>
                  <a:lnTo>
                    <a:pt x="1250" y="261"/>
                  </a:lnTo>
                  <a:lnTo>
                    <a:pt x="1271" y="299"/>
                  </a:lnTo>
                  <a:lnTo>
                    <a:pt x="1278" y="333"/>
                  </a:lnTo>
                  <a:lnTo>
                    <a:pt x="1242" y="328"/>
                  </a:lnTo>
                  <a:lnTo>
                    <a:pt x="1163" y="333"/>
                  </a:lnTo>
                  <a:lnTo>
                    <a:pt x="1149" y="367"/>
                  </a:lnTo>
                  <a:lnTo>
                    <a:pt x="1199" y="362"/>
                  </a:lnTo>
                  <a:lnTo>
                    <a:pt x="1213" y="396"/>
                  </a:lnTo>
                  <a:lnTo>
                    <a:pt x="1271" y="378"/>
                  </a:lnTo>
                  <a:lnTo>
                    <a:pt x="1292" y="413"/>
                  </a:lnTo>
                  <a:lnTo>
                    <a:pt x="1314" y="458"/>
                  </a:lnTo>
                  <a:lnTo>
                    <a:pt x="1358" y="435"/>
                  </a:lnTo>
                  <a:lnTo>
                    <a:pt x="1444" y="424"/>
                  </a:lnTo>
                  <a:lnTo>
                    <a:pt x="1422" y="390"/>
                  </a:lnTo>
                  <a:lnTo>
                    <a:pt x="1394" y="362"/>
                  </a:lnTo>
                  <a:lnTo>
                    <a:pt x="1336" y="356"/>
                  </a:lnTo>
                  <a:lnTo>
                    <a:pt x="1328" y="317"/>
                  </a:lnTo>
                  <a:lnTo>
                    <a:pt x="1372" y="248"/>
                  </a:lnTo>
                  <a:lnTo>
                    <a:pt x="1394" y="322"/>
                  </a:lnTo>
                  <a:lnTo>
                    <a:pt x="1444" y="356"/>
                  </a:lnTo>
                  <a:lnTo>
                    <a:pt x="1444" y="311"/>
                  </a:lnTo>
                  <a:lnTo>
                    <a:pt x="1523" y="266"/>
                  </a:lnTo>
                  <a:lnTo>
                    <a:pt x="1537" y="345"/>
                  </a:lnTo>
                  <a:lnTo>
                    <a:pt x="1609" y="350"/>
                  </a:lnTo>
                  <a:lnTo>
                    <a:pt x="1523" y="385"/>
                  </a:lnTo>
                  <a:lnTo>
                    <a:pt x="1494" y="413"/>
                  </a:lnTo>
                  <a:lnTo>
                    <a:pt x="1580" y="406"/>
                  </a:lnTo>
                  <a:lnTo>
                    <a:pt x="1523" y="441"/>
                  </a:lnTo>
                  <a:lnTo>
                    <a:pt x="1523" y="497"/>
                  </a:lnTo>
                  <a:lnTo>
                    <a:pt x="1451" y="509"/>
                  </a:lnTo>
                  <a:lnTo>
                    <a:pt x="1465" y="554"/>
                  </a:lnTo>
                  <a:lnTo>
                    <a:pt x="1436" y="616"/>
                  </a:lnTo>
                  <a:lnTo>
                    <a:pt x="1386" y="599"/>
                  </a:lnTo>
                  <a:lnTo>
                    <a:pt x="1380" y="645"/>
                  </a:lnTo>
                  <a:lnTo>
                    <a:pt x="1408" y="702"/>
                  </a:lnTo>
                  <a:lnTo>
                    <a:pt x="1501" y="689"/>
                  </a:lnTo>
                  <a:lnTo>
                    <a:pt x="1523" y="712"/>
                  </a:lnTo>
                  <a:lnTo>
                    <a:pt x="1595" y="707"/>
                  </a:lnTo>
                  <a:lnTo>
                    <a:pt x="1651" y="707"/>
                  </a:lnTo>
                  <a:lnTo>
                    <a:pt x="1681" y="717"/>
                  </a:lnTo>
                  <a:lnTo>
                    <a:pt x="1667" y="746"/>
                  </a:lnTo>
                  <a:lnTo>
                    <a:pt x="1595" y="752"/>
                  </a:lnTo>
                  <a:lnTo>
                    <a:pt x="1601" y="780"/>
                  </a:lnTo>
                  <a:lnTo>
                    <a:pt x="1544" y="774"/>
                  </a:lnTo>
                  <a:lnTo>
                    <a:pt x="1501" y="786"/>
                  </a:lnTo>
                  <a:lnTo>
                    <a:pt x="1465" y="814"/>
                  </a:lnTo>
                  <a:lnTo>
                    <a:pt x="1430" y="831"/>
                  </a:lnTo>
                  <a:lnTo>
                    <a:pt x="1380" y="814"/>
                  </a:lnTo>
                  <a:lnTo>
                    <a:pt x="1336" y="786"/>
                  </a:lnTo>
                  <a:lnTo>
                    <a:pt x="1228" y="758"/>
                  </a:lnTo>
                  <a:lnTo>
                    <a:pt x="1307" y="746"/>
                  </a:lnTo>
                  <a:lnTo>
                    <a:pt x="1336" y="717"/>
                  </a:lnTo>
                  <a:lnTo>
                    <a:pt x="1314" y="678"/>
                  </a:lnTo>
                  <a:lnTo>
                    <a:pt x="1300" y="650"/>
                  </a:lnTo>
                  <a:lnTo>
                    <a:pt x="1328" y="616"/>
                  </a:lnTo>
                  <a:lnTo>
                    <a:pt x="1278" y="588"/>
                  </a:lnTo>
                  <a:lnTo>
                    <a:pt x="1322" y="537"/>
                  </a:lnTo>
                  <a:lnTo>
                    <a:pt x="1250" y="548"/>
                  </a:lnTo>
                  <a:lnTo>
                    <a:pt x="1271" y="520"/>
                  </a:lnTo>
                  <a:lnTo>
                    <a:pt x="1286" y="486"/>
                  </a:lnTo>
                  <a:lnTo>
                    <a:pt x="1271" y="452"/>
                  </a:lnTo>
                  <a:lnTo>
                    <a:pt x="1235" y="441"/>
                  </a:lnTo>
                  <a:lnTo>
                    <a:pt x="1184" y="441"/>
                  </a:lnTo>
                  <a:lnTo>
                    <a:pt x="1127" y="452"/>
                  </a:lnTo>
                  <a:lnTo>
                    <a:pt x="1127" y="413"/>
                  </a:lnTo>
                  <a:lnTo>
                    <a:pt x="1120" y="373"/>
                  </a:lnTo>
                  <a:lnTo>
                    <a:pt x="1084" y="356"/>
                  </a:lnTo>
                  <a:lnTo>
                    <a:pt x="1063" y="396"/>
                  </a:lnTo>
                  <a:lnTo>
                    <a:pt x="1034" y="350"/>
                  </a:lnTo>
                  <a:lnTo>
                    <a:pt x="1056" y="322"/>
                  </a:lnTo>
                  <a:lnTo>
                    <a:pt x="1099" y="311"/>
                  </a:lnTo>
                  <a:lnTo>
                    <a:pt x="1120" y="276"/>
                  </a:lnTo>
                  <a:lnTo>
                    <a:pt x="1127" y="243"/>
                  </a:lnTo>
                  <a:lnTo>
                    <a:pt x="1084" y="232"/>
                  </a:lnTo>
                  <a:lnTo>
                    <a:pt x="1034" y="243"/>
                  </a:lnTo>
                  <a:lnTo>
                    <a:pt x="990" y="261"/>
                  </a:lnTo>
                  <a:lnTo>
                    <a:pt x="948" y="271"/>
                  </a:lnTo>
                  <a:lnTo>
                    <a:pt x="933" y="261"/>
                  </a:lnTo>
                  <a:lnTo>
                    <a:pt x="948" y="232"/>
                  </a:lnTo>
                  <a:lnTo>
                    <a:pt x="969" y="209"/>
                  </a:lnTo>
                  <a:lnTo>
                    <a:pt x="990" y="192"/>
                  </a:lnTo>
                  <a:lnTo>
                    <a:pt x="1070" y="192"/>
                  </a:lnTo>
                  <a:lnTo>
                    <a:pt x="1113" y="220"/>
                  </a:lnTo>
                  <a:lnTo>
                    <a:pt x="1142" y="187"/>
                  </a:lnTo>
                  <a:lnTo>
                    <a:pt x="1177" y="163"/>
                  </a:lnTo>
                  <a:lnTo>
                    <a:pt x="1213" y="152"/>
                  </a:lnTo>
                  <a:lnTo>
                    <a:pt x="1228" y="130"/>
                  </a:lnTo>
                  <a:lnTo>
                    <a:pt x="1228" y="85"/>
                  </a:lnTo>
                  <a:lnTo>
                    <a:pt x="1199" y="56"/>
                  </a:lnTo>
                  <a:lnTo>
                    <a:pt x="1163" y="23"/>
                  </a:lnTo>
                  <a:lnTo>
                    <a:pt x="1120" y="0"/>
                  </a:lnTo>
                  <a:lnTo>
                    <a:pt x="1070" y="28"/>
                  </a:lnTo>
                  <a:lnTo>
                    <a:pt x="1048" y="28"/>
                  </a:lnTo>
                  <a:lnTo>
                    <a:pt x="1026" y="63"/>
                  </a:lnTo>
                  <a:lnTo>
                    <a:pt x="990" y="35"/>
                  </a:lnTo>
                  <a:lnTo>
                    <a:pt x="933" y="35"/>
                  </a:lnTo>
                  <a:lnTo>
                    <a:pt x="912" y="51"/>
                  </a:lnTo>
                  <a:lnTo>
                    <a:pt x="904" y="74"/>
                  </a:lnTo>
                  <a:lnTo>
                    <a:pt x="882" y="79"/>
                  </a:lnTo>
                  <a:lnTo>
                    <a:pt x="876" y="102"/>
                  </a:lnTo>
                </a:path>
              </a:pathLst>
            </a:custGeom>
            <a:solidFill>
              <a:srgbClr val="5FBF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195" name="Freeform 176"/>
            <p:cNvSpPr>
              <a:spLocks/>
            </p:cNvSpPr>
            <p:nvPr/>
          </p:nvSpPr>
          <p:spPr bwMode="auto">
            <a:xfrm>
              <a:off x="2105" y="1111"/>
              <a:ext cx="2288" cy="1144"/>
            </a:xfrm>
            <a:custGeom>
              <a:avLst/>
              <a:gdLst>
                <a:gd name="T0" fmla="*/ 937 w 2288"/>
                <a:gd name="T1" fmla="*/ 5 h 1144"/>
                <a:gd name="T2" fmla="*/ 901 w 2288"/>
                <a:gd name="T3" fmla="*/ 23 h 1144"/>
                <a:gd name="T4" fmla="*/ 865 w 2288"/>
                <a:gd name="T5" fmla="*/ 73 h 1144"/>
                <a:gd name="T6" fmla="*/ 793 w 2288"/>
                <a:gd name="T7" fmla="*/ 114 h 1144"/>
                <a:gd name="T8" fmla="*/ 700 w 2288"/>
                <a:gd name="T9" fmla="*/ 125 h 1144"/>
                <a:gd name="T10" fmla="*/ 635 w 2288"/>
                <a:gd name="T11" fmla="*/ 147 h 1144"/>
                <a:gd name="T12" fmla="*/ 570 w 2288"/>
                <a:gd name="T13" fmla="*/ 199 h 1144"/>
                <a:gd name="T14" fmla="*/ 612 w 2288"/>
                <a:gd name="T15" fmla="*/ 279 h 1144"/>
                <a:gd name="T16" fmla="*/ 454 w 2288"/>
                <a:gd name="T17" fmla="*/ 324 h 1144"/>
                <a:gd name="T18" fmla="*/ 433 w 2288"/>
                <a:gd name="T19" fmla="*/ 427 h 1144"/>
                <a:gd name="T20" fmla="*/ 397 w 2288"/>
                <a:gd name="T21" fmla="*/ 517 h 1144"/>
                <a:gd name="T22" fmla="*/ 309 w 2288"/>
                <a:gd name="T23" fmla="*/ 563 h 1144"/>
                <a:gd name="T24" fmla="*/ 267 w 2288"/>
                <a:gd name="T25" fmla="*/ 648 h 1144"/>
                <a:gd name="T26" fmla="*/ 165 w 2288"/>
                <a:gd name="T27" fmla="*/ 683 h 1144"/>
                <a:gd name="T28" fmla="*/ 42 w 2288"/>
                <a:gd name="T29" fmla="*/ 733 h 1144"/>
                <a:gd name="T30" fmla="*/ 20 w 2288"/>
                <a:gd name="T31" fmla="*/ 802 h 1144"/>
                <a:gd name="T32" fmla="*/ 79 w 2288"/>
                <a:gd name="T33" fmla="*/ 859 h 1144"/>
                <a:gd name="T34" fmla="*/ 173 w 2288"/>
                <a:gd name="T35" fmla="*/ 921 h 1144"/>
                <a:gd name="T36" fmla="*/ 267 w 2288"/>
                <a:gd name="T37" fmla="*/ 904 h 1144"/>
                <a:gd name="T38" fmla="*/ 375 w 2288"/>
                <a:gd name="T39" fmla="*/ 871 h 1144"/>
                <a:gd name="T40" fmla="*/ 512 w 2288"/>
                <a:gd name="T41" fmla="*/ 854 h 1144"/>
                <a:gd name="T42" fmla="*/ 656 w 2288"/>
                <a:gd name="T43" fmla="*/ 785 h 1144"/>
                <a:gd name="T44" fmla="*/ 678 w 2288"/>
                <a:gd name="T45" fmla="*/ 859 h 1144"/>
                <a:gd name="T46" fmla="*/ 548 w 2288"/>
                <a:gd name="T47" fmla="*/ 887 h 1144"/>
                <a:gd name="T48" fmla="*/ 447 w 2288"/>
                <a:gd name="T49" fmla="*/ 950 h 1144"/>
                <a:gd name="T50" fmla="*/ 461 w 2288"/>
                <a:gd name="T51" fmla="*/ 1042 h 1144"/>
                <a:gd name="T52" fmla="*/ 498 w 2288"/>
                <a:gd name="T53" fmla="*/ 1104 h 1144"/>
                <a:gd name="T54" fmla="*/ 612 w 2288"/>
                <a:gd name="T55" fmla="*/ 1120 h 1144"/>
                <a:gd name="T56" fmla="*/ 764 w 2288"/>
                <a:gd name="T57" fmla="*/ 1120 h 1144"/>
                <a:gd name="T58" fmla="*/ 714 w 2288"/>
                <a:gd name="T59" fmla="*/ 1013 h 1144"/>
                <a:gd name="T60" fmla="*/ 786 w 2288"/>
                <a:gd name="T61" fmla="*/ 944 h 1144"/>
                <a:gd name="T62" fmla="*/ 873 w 2288"/>
                <a:gd name="T63" fmla="*/ 1018 h 1144"/>
                <a:gd name="T64" fmla="*/ 930 w 2288"/>
                <a:gd name="T65" fmla="*/ 944 h 1144"/>
                <a:gd name="T66" fmla="*/ 1017 w 2288"/>
                <a:gd name="T67" fmla="*/ 887 h 1144"/>
                <a:gd name="T68" fmla="*/ 1053 w 2288"/>
                <a:gd name="T69" fmla="*/ 768 h 1144"/>
                <a:gd name="T70" fmla="*/ 1068 w 2288"/>
                <a:gd name="T71" fmla="*/ 871 h 1144"/>
                <a:gd name="T72" fmla="*/ 1104 w 2288"/>
                <a:gd name="T73" fmla="*/ 950 h 1144"/>
                <a:gd name="T74" fmla="*/ 1183 w 2288"/>
                <a:gd name="T75" fmla="*/ 996 h 1144"/>
                <a:gd name="T76" fmla="*/ 1278 w 2288"/>
                <a:gd name="T77" fmla="*/ 1058 h 1144"/>
                <a:gd name="T78" fmla="*/ 1386 w 2288"/>
                <a:gd name="T79" fmla="*/ 1120 h 1144"/>
                <a:gd name="T80" fmla="*/ 1531 w 2288"/>
                <a:gd name="T81" fmla="*/ 1115 h 1144"/>
                <a:gd name="T82" fmla="*/ 1595 w 2288"/>
                <a:gd name="T83" fmla="*/ 1042 h 1144"/>
                <a:gd name="T84" fmla="*/ 1731 w 2288"/>
                <a:gd name="T85" fmla="*/ 1024 h 1144"/>
                <a:gd name="T86" fmla="*/ 1753 w 2288"/>
                <a:gd name="T87" fmla="*/ 887 h 1144"/>
                <a:gd name="T88" fmla="*/ 1675 w 2288"/>
                <a:gd name="T89" fmla="*/ 836 h 1144"/>
                <a:gd name="T90" fmla="*/ 1862 w 2288"/>
                <a:gd name="T91" fmla="*/ 836 h 1144"/>
                <a:gd name="T92" fmla="*/ 2014 w 2288"/>
                <a:gd name="T93" fmla="*/ 939 h 1144"/>
                <a:gd name="T94" fmla="*/ 2179 w 2288"/>
                <a:gd name="T95" fmla="*/ 972 h 1144"/>
                <a:gd name="T96" fmla="*/ 2251 w 2288"/>
                <a:gd name="T97" fmla="*/ 836 h 1144"/>
                <a:gd name="T98" fmla="*/ 2194 w 2288"/>
                <a:gd name="T99" fmla="*/ 705 h 1144"/>
                <a:gd name="T100" fmla="*/ 2064 w 2288"/>
                <a:gd name="T101" fmla="*/ 609 h 1144"/>
                <a:gd name="T102" fmla="*/ 1933 w 2288"/>
                <a:gd name="T103" fmla="*/ 586 h 1144"/>
                <a:gd name="T104" fmla="*/ 1919 w 2288"/>
                <a:gd name="T105" fmla="*/ 484 h 1144"/>
                <a:gd name="T106" fmla="*/ 1905 w 2288"/>
                <a:gd name="T107" fmla="*/ 403 h 1144"/>
                <a:gd name="T108" fmla="*/ 1812 w 2288"/>
                <a:gd name="T109" fmla="*/ 313 h 1144"/>
                <a:gd name="T110" fmla="*/ 1775 w 2288"/>
                <a:gd name="T111" fmla="*/ 153 h 1144"/>
                <a:gd name="T112" fmla="*/ 1652 w 2288"/>
                <a:gd name="T113" fmla="*/ 114 h 1144"/>
                <a:gd name="T114" fmla="*/ 1478 w 2288"/>
                <a:gd name="T115" fmla="*/ 39 h 1144"/>
                <a:gd name="T116" fmla="*/ 1342 w 2288"/>
                <a:gd name="T117" fmla="*/ 0 h 1144"/>
                <a:gd name="T118" fmla="*/ 1219 w 2288"/>
                <a:gd name="T119" fmla="*/ 62 h 1144"/>
                <a:gd name="T120" fmla="*/ 1082 w 2288"/>
                <a:gd name="T121" fmla="*/ 23 h 114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288" h="1144">
                  <a:moveTo>
                    <a:pt x="1017" y="39"/>
                  </a:moveTo>
                  <a:lnTo>
                    <a:pt x="981" y="23"/>
                  </a:lnTo>
                  <a:lnTo>
                    <a:pt x="937" y="5"/>
                  </a:lnTo>
                  <a:lnTo>
                    <a:pt x="901" y="5"/>
                  </a:lnTo>
                  <a:lnTo>
                    <a:pt x="916" y="16"/>
                  </a:lnTo>
                  <a:lnTo>
                    <a:pt x="901" y="23"/>
                  </a:lnTo>
                  <a:lnTo>
                    <a:pt x="859" y="39"/>
                  </a:lnTo>
                  <a:lnTo>
                    <a:pt x="859" y="57"/>
                  </a:lnTo>
                  <a:lnTo>
                    <a:pt x="865" y="73"/>
                  </a:lnTo>
                  <a:lnTo>
                    <a:pt x="829" y="90"/>
                  </a:lnTo>
                  <a:lnTo>
                    <a:pt x="823" y="108"/>
                  </a:lnTo>
                  <a:lnTo>
                    <a:pt x="793" y="114"/>
                  </a:lnTo>
                  <a:lnTo>
                    <a:pt x="764" y="101"/>
                  </a:lnTo>
                  <a:lnTo>
                    <a:pt x="721" y="101"/>
                  </a:lnTo>
                  <a:lnTo>
                    <a:pt x="700" y="125"/>
                  </a:lnTo>
                  <a:lnTo>
                    <a:pt x="664" y="119"/>
                  </a:lnTo>
                  <a:lnTo>
                    <a:pt x="642" y="125"/>
                  </a:lnTo>
                  <a:lnTo>
                    <a:pt x="635" y="147"/>
                  </a:lnTo>
                  <a:lnTo>
                    <a:pt x="592" y="153"/>
                  </a:lnTo>
                  <a:lnTo>
                    <a:pt x="570" y="171"/>
                  </a:lnTo>
                  <a:lnTo>
                    <a:pt x="570" y="199"/>
                  </a:lnTo>
                  <a:lnTo>
                    <a:pt x="584" y="233"/>
                  </a:lnTo>
                  <a:lnTo>
                    <a:pt x="612" y="250"/>
                  </a:lnTo>
                  <a:lnTo>
                    <a:pt x="612" y="279"/>
                  </a:lnTo>
                  <a:lnTo>
                    <a:pt x="534" y="296"/>
                  </a:lnTo>
                  <a:lnTo>
                    <a:pt x="483" y="296"/>
                  </a:lnTo>
                  <a:lnTo>
                    <a:pt x="454" y="324"/>
                  </a:lnTo>
                  <a:lnTo>
                    <a:pt x="440" y="375"/>
                  </a:lnTo>
                  <a:lnTo>
                    <a:pt x="440" y="415"/>
                  </a:lnTo>
                  <a:lnTo>
                    <a:pt x="433" y="427"/>
                  </a:lnTo>
                  <a:lnTo>
                    <a:pt x="425" y="455"/>
                  </a:lnTo>
                  <a:lnTo>
                    <a:pt x="440" y="495"/>
                  </a:lnTo>
                  <a:lnTo>
                    <a:pt x="397" y="517"/>
                  </a:lnTo>
                  <a:lnTo>
                    <a:pt x="354" y="517"/>
                  </a:lnTo>
                  <a:lnTo>
                    <a:pt x="325" y="552"/>
                  </a:lnTo>
                  <a:lnTo>
                    <a:pt x="309" y="563"/>
                  </a:lnTo>
                  <a:lnTo>
                    <a:pt x="273" y="586"/>
                  </a:lnTo>
                  <a:lnTo>
                    <a:pt x="267" y="620"/>
                  </a:lnTo>
                  <a:lnTo>
                    <a:pt x="267" y="648"/>
                  </a:lnTo>
                  <a:lnTo>
                    <a:pt x="245" y="666"/>
                  </a:lnTo>
                  <a:lnTo>
                    <a:pt x="231" y="688"/>
                  </a:lnTo>
                  <a:lnTo>
                    <a:pt x="165" y="683"/>
                  </a:lnTo>
                  <a:lnTo>
                    <a:pt x="115" y="700"/>
                  </a:lnTo>
                  <a:lnTo>
                    <a:pt x="65" y="716"/>
                  </a:lnTo>
                  <a:lnTo>
                    <a:pt x="42" y="733"/>
                  </a:lnTo>
                  <a:lnTo>
                    <a:pt x="6" y="757"/>
                  </a:lnTo>
                  <a:lnTo>
                    <a:pt x="0" y="785"/>
                  </a:lnTo>
                  <a:lnTo>
                    <a:pt x="20" y="802"/>
                  </a:lnTo>
                  <a:lnTo>
                    <a:pt x="50" y="819"/>
                  </a:lnTo>
                  <a:lnTo>
                    <a:pt x="50" y="842"/>
                  </a:lnTo>
                  <a:lnTo>
                    <a:pt x="79" y="859"/>
                  </a:lnTo>
                  <a:lnTo>
                    <a:pt x="93" y="899"/>
                  </a:lnTo>
                  <a:lnTo>
                    <a:pt x="129" y="939"/>
                  </a:lnTo>
                  <a:lnTo>
                    <a:pt x="173" y="921"/>
                  </a:lnTo>
                  <a:lnTo>
                    <a:pt x="209" y="893"/>
                  </a:lnTo>
                  <a:lnTo>
                    <a:pt x="237" y="893"/>
                  </a:lnTo>
                  <a:lnTo>
                    <a:pt x="267" y="904"/>
                  </a:lnTo>
                  <a:lnTo>
                    <a:pt x="289" y="933"/>
                  </a:lnTo>
                  <a:lnTo>
                    <a:pt x="331" y="904"/>
                  </a:lnTo>
                  <a:lnTo>
                    <a:pt x="375" y="871"/>
                  </a:lnTo>
                  <a:lnTo>
                    <a:pt x="411" y="871"/>
                  </a:lnTo>
                  <a:lnTo>
                    <a:pt x="461" y="871"/>
                  </a:lnTo>
                  <a:lnTo>
                    <a:pt x="512" y="854"/>
                  </a:lnTo>
                  <a:lnTo>
                    <a:pt x="542" y="819"/>
                  </a:lnTo>
                  <a:lnTo>
                    <a:pt x="612" y="785"/>
                  </a:lnTo>
                  <a:lnTo>
                    <a:pt x="656" y="785"/>
                  </a:lnTo>
                  <a:lnTo>
                    <a:pt x="671" y="797"/>
                  </a:lnTo>
                  <a:lnTo>
                    <a:pt x="692" y="819"/>
                  </a:lnTo>
                  <a:lnTo>
                    <a:pt x="678" y="859"/>
                  </a:lnTo>
                  <a:lnTo>
                    <a:pt x="635" y="871"/>
                  </a:lnTo>
                  <a:lnTo>
                    <a:pt x="584" y="871"/>
                  </a:lnTo>
                  <a:lnTo>
                    <a:pt x="548" y="887"/>
                  </a:lnTo>
                  <a:lnTo>
                    <a:pt x="542" y="904"/>
                  </a:lnTo>
                  <a:lnTo>
                    <a:pt x="498" y="950"/>
                  </a:lnTo>
                  <a:lnTo>
                    <a:pt x="447" y="950"/>
                  </a:lnTo>
                  <a:lnTo>
                    <a:pt x="418" y="972"/>
                  </a:lnTo>
                  <a:lnTo>
                    <a:pt x="425" y="1007"/>
                  </a:lnTo>
                  <a:lnTo>
                    <a:pt x="461" y="1042"/>
                  </a:lnTo>
                  <a:lnTo>
                    <a:pt x="447" y="1058"/>
                  </a:lnTo>
                  <a:lnTo>
                    <a:pt x="447" y="1075"/>
                  </a:lnTo>
                  <a:lnTo>
                    <a:pt x="498" y="1104"/>
                  </a:lnTo>
                  <a:lnTo>
                    <a:pt x="505" y="1132"/>
                  </a:lnTo>
                  <a:lnTo>
                    <a:pt x="570" y="1143"/>
                  </a:lnTo>
                  <a:lnTo>
                    <a:pt x="612" y="1120"/>
                  </a:lnTo>
                  <a:lnTo>
                    <a:pt x="656" y="1120"/>
                  </a:lnTo>
                  <a:lnTo>
                    <a:pt x="692" y="1138"/>
                  </a:lnTo>
                  <a:lnTo>
                    <a:pt x="764" y="1120"/>
                  </a:lnTo>
                  <a:lnTo>
                    <a:pt x="786" y="1086"/>
                  </a:lnTo>
                  <a:lnTo>
                    <a:pt x="756" y="1053"/>
                  </a:lnTo>
                  <a:lnTo>
                    <a:pt x="714" y="1013"/>
                  </a:lnTo>
                  <a:lnTo>
                    <a:pt x="721" y="972"/>
                  </a:lnTo>
                  <a:lnTo>
                    <a:pt x="742" y="939"/>
                  </a:lnTo>
                  <a:lnTo>
                    <a:pt x="786" y="944"/>
                  </a:lnTo>
                  <a:lnTo>
                    <a:pt x="793" y="990"/>
                  </a:lnTo>
                  <a:lnTo>
                    <a:pt x="829" y="1029"/>
                  </a:lnTo>
                  <a:lnTo>
                    <a:pt x="873" y="1018"/>
                  </a:lnTo>
                  <a:lnTo>
                    <a:pt x="916" y="1024"/>
                  </a:lnTo>
                  <a:lnTo>
                    <a:pt x="953" y="996"/>
                  </a:lnTo>
                  <a:lnTo>
                    <a:pt x="930" y="944"/>
                  </a:lnTo>
                  <a:lnTo>
                    <a:pt x="930" y="910"/>
                  </a:lnTo>
                  <a:lnTo>
                    <a:pt x="973" y="910"/>
                  </a:lnTo>
                  <a:lnTo>
                    <a:pt x="1017" y="887"/>
                  </a:lnTo>
                  <a:lnTo>
                    <a:pt x="1017" y="830"/>
                  </a:lnTo>
                  <a:lnTo>
                    <a:pt x="1017" y="797"/>
                  </a:lnTo>
                  <a:lnTo>
                    <a:pt x="1053" y="768"/>
                  </a:lnTo>
                  <a:lnTo>
                    <a:pt x="1068" y="785"/>
                  </a:lnTo>
                  <a:lnTo>
                    <a:pt x="1061" y="819"/>
                  </a:lnTo>
                  <a:lnTo>
                    <a:pt x="1068" y="871"/>
                  </a:lnTo>
                  <a:lnTo>
                    <a:pt x="1061" y="921"/>
                  </a:lnTo>
                  <a:lnTo>
                    <a:pt x="1075" y="961"/>
                  </a:lnTo>
                  <a:lnTo>
                    <a:pt x="1104" y="950"/>
                  </a:lnTo>
                  <a:lnTo>
                    <a:pt x="1126" y="956"/>
                  </a:lnTo>
                  <a:lnTo>
                    <a:pt x="1147" y="990"/>
                  </a:lnTo>
                  <a:lnTo>
                    <a:pt x="1183" y="996"/>
                  </a:lnTo>
                  <a:lnTo>
                    <a:pt x="1190" y="1024"/>
                  </a:lnTo>
                  <a:lnTo>
                    <a:pt x="1212" y="1070"/>
                  </a:lnTo>
                  <a:lnTo>
                    <a:pt x="1278" y="1058"/>
                  </a:lnTo>
                  <a:lnTo>
                    <a:pt x="1306" y="1092"/>
                  </a:lnTo>
                  <a:lnTo>
                    <a:pt x="1357" y="1138"/>
                  </a:lnTo>
                  <a:lnTo>
                    <a:pt x="1386" y="1120"/>
                  </a:lnTo>
                  <a:lnTo>
                    <a:pt x="1422" y="1120"/>
                  </a:lnTo>
                  <a:lnTo>
                    <a:pt x="1464" y="1138"/>
                  </a:lnTo>
                  <a:lnTo>
                    <a:pt x="1531" y="1115"/>
                  </a:lnTo>
                  <a:lnTo>
                    <a:pt x="1537" y="1070"/>
                  </a:lnTo>
                  <a:lnTo>
                    <a:pt x="1537" y="1042"/>
                  </a:lnTo>
                  <a:lnTo>
                    <a:pt x="1595" y="1042"/>
                  </a:lnTo>
                  <a:lnTo>
                    <a:pt x="1652" y="1024"/>
                  </a:lnTo>
                  <a:lnTo>
                    <a:pt x="1689" y="1024"/>
                  </a:lnTo>
                  <a:lnTo>
                    <a:pt x="1731" y="1024"/>
                  </a:lnTo>
                  <a:lnTo>
                    <a:pt x="1739" y="972"/>
                  </a:lnTo>
                  <a:lnTo>
                    <a:pt x="1775" y="939"/>
                  </a:lnTo>
                  <a:lnTo>
                    <a:pt x="1753" y="887"/>
                  </a:lnTo>
                  <a:lnTo>
                    <a:pt x="1711" y="887"/>
                  </a:lnTo>
                  <a:lnTo>
                    <a:pt x="1711" y="842"/>
                  </a:lnTo>
                  <a:lnTo>
                    <a:pt x="1675" y="836"/>
                  </a:lnTo>
                  <a:lnTo>
                    <a:pt x="1753" y="825"/>
                  </a:lnTo>
                  <a:lnTo>
                    <a:pt x="1797" y="854"/>
                  </a:lnTo>
                  <a:lnTo>
                    <a:pt x="1862" y="836"/>
                  </a:lnTo>
                  <a:lnTo>
                    <a:pt x="1926" y="859"/>
                  </a:lnTo>
                  <a:lnTo>
                    <a:pt x="1992" y="864"/>
                  </a:lnTo>
                  <a:lnTo>
                    <a:pt x="2014" y="939"/>
                  </a:lnTo>
                  <a:lnTo>
                    <a:pt x="2056" y="944"/>
                  </a:lnTo>
                  <a:lnTo>
                    <a:pt x="2114" y="967"/>
                  </a:lnTo>
                  <a:lnTo>
                    <a:pt x="2179" y="972"/>
                  </a:lnTo>
                  <a:lnTo>
                    <a:pt x="2230" y="944"/>
                  </a:lnTo>
                  <a:lnTo>
                    <a:pt x="2287" y="904"/>
                  </a:lnTo>
                  <a:lnTo>
                    <a:pt x="2251" y="836"/>
                  </a:lnTo>
                  <a:lnTo>
                    <a:pt x="2200" y="802"/>
                  </a:lnTo>
                  <a:lnTo>
                    <a:pt x="2222" y="773"/>
                  </a:lnTo>
                  <a:lnTo>
                    <a:pt x="2194" y="705"/>
                  </a:lnTo>
                  <a:lnTo>
                    <a:pt x="2179" y="666"/>
                  </a:lnTo>
                  <a:lnTo>
                    <a:pt x="2136" y="620"/>
                  </a:lnTo>
                  <a:lnTo>
                    <a:pt x="2064" y="609"/>
                  </a:lnTo>
                  <a:lnTo>
                    <a:pt x="1984" y="648"/>
                  </a:lnTo>
                  <a:lnTo>
                    <a:pt x="1897" y="631"/>
                  </a:lnTo>
                  <a:lnTo>
                    <a:pt x="1933" y="586"/>
                  </a:lnTo>
                  <a:lnTo>
                    <a:pt x="2006" y="552"/>
                  </a:lnTo>
                  <a:lnTo>
                    <a:pt x="1992" y="501"/>
                  </a:lnTo>
                  <a:lnTo>
                    <a:pt x="1919" y="484"/>
                  </a:lnTo>
                  <a:lnTo>
                    <a:pt x="1862" y="484"/>
                  </a:lnTo>
                  <a:lnTo>
                    <a:pt x="1876" y="444"/>
                  </a:lnTo>
                  <a:lnTo>
                    <a:pt x="1905" y="403"/>
                  </a:lnTo>
                  <a:lnTo>
                    <a:pt x="1897" y="341"/>
                  </a:lnTo>
                  <a:lnTo>
                    <a:pt x="1854" y="313"/>
                  </a:lnTo>
                  <a:lnTo>
                    <a:pt x="1812" y="313"/>
                  </a:lnTo>
                  <a:lnTo>
                    <a:pt x="1804" y="261"/>
                  </a:lnTo>
                  <a:lnTo>
                    <a:pt x="1812" y="215"/>
                  </a:lnTo>
                  <a:lnTo>
                    <a:pt x="1775" y="153"/>
                  </a:lnTo>
                  <a:lnTo>
                    <a:pt x="1739" y="114"/>
                  </a:lnTo>
                  <a:lnTo>
                    <a:pt x="1703" y="114"/>
                  </a:lnTo>
                  <a:lnTo>
                    <a:pt x="1652" y="114"/>
                  </a:lnTo>
                  <a:lnTo>
                    <a:pt x="1587" y="62"/>
                  </a:lnTo>
                  <a:lnTo>
                    <a:pt x="1523" y="28"/>
                  </a:lnTo>
                  <a:lnTo>
                    <a:pt x="1478" y="39"/>
                  </a:lnTo>
                  <a:lnTo>
                    <a:pt x="1428" y="23"/>
                  </a:lnTo>
                  <a:lnTo>
                    <a:pt x="1400" y="0"/>
                  </a:lnTo>
                  <a:lnTo>
                    <a:pt x="1342" y="0"/>
                  </a:lnTo>
                  <a:lnTo>
                    <a:pt x="1292" y="0"/>
                  </a:lnTo>
                  <a:lnTo>
                    <a:pt x="1219" y="57"/>
                  </a:lnTo>
                  <a:lnTo>
                    <a:pt x="1219" y="62"/>
                  </a:lnTo>
                  <a:lnTo>
                    <a:pt x="1212" y="5"/>
                  </a:lnTo>
                  <a:lnTo>
                    <a:pt x="1104" y="0"/>
                  </a:lnTo>
                  <a:lnTo>
                    <a:pt x="1082" y="23"/>
                  </a:lnTo>
                  <a:lnTo>
                    <a:pt x="1017" y="39"/>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grpSp>
      <p:sp>
        <p:nvSpPr>
          <p:cNvPr id="196" name="Line 177"/>
          <p:cNvSpPr>
            <a:spLocks noChangeShapeType="1"/>
          </p:cNvSpPr>
          <p:nvPr/>
        </p:nvSpPr>
        <p:spPr bwMode="auto">
          <a:xfrm>
            <a:off x="3400022" y="4382036"/>
            <a:ext cx="25366" cy="1788455"/>
          </a:xfrm>
          <a:prstGeom prst="line">
            <a:avLst/>
          </a:prstGeom>
          <a:noFill/>
          <a:ln w="38100">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sz="1800">
              <a:latin typeface="Arial" charset="0"/>
              <a:ea typeface="ＭＳ Ｐゴシック" charset="0"/>
            </a:endParaRPr>
          </a:p>
        </p:txBody>
      </p:sp>
      <p:sp>
        <p:nvSpPr>
          <p:cNvPr id="197" name="Line 178"/>
          <p:cNvSpPr>
            <a:spLocks noChangeShapeType="1"/>
          </p:cNvSpPr>
          <p:nvPr/>
        </p:nvSpPr>
        <p:spPr bwMode="auto">
          <a:xfrm flipH="1">
            <a:off x="8731610" y="4727453"/>
            <a:ext cx="15290" cy="1483697"/>
          </a:xfrm>
          <a:prstGeom prst="line">
            <a:avLst/>
          </a:prstGeom>
          <a:noFill/>
          <a:ln w="38100">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sz="1800">
              <a:latin typeface="Arial" charset="0"/>
              <a:ea typeface="ＭＳ Ｐゴシック" charset="0"/>
            </a:endParaRPr>
          </a:p>
        </p:txBody>
      </p:sp>
      <p:grpSp>
        <p:nvGrpSpPr>
          <p:cNvPr id="198" name="Group 179"/>
          <p:cNvGrpSpPr>
            <a:grpSpLocks/>
          </p:cNvGrpSpPr>
          <p:nvPr/>
        </p:nvGrpSpPr>
        <p:grpSpPr bwMode="auto">
          <a:xfrm flipH="1">
            <a:off x="7680100" y="3095503"/>
            <a:ext cx="2590800" cy="2774950"/>
            <a:chOff x="240" y="1872"/>
            <a:chExt cx="1535" cy="1508"/>
          </a:xfrm>
        </p:grpSpPr>
        <p:sp>
          <p:nvSpPr>
            <p:cNvPr id="199" name="Freeform 180"/>
            <p:cNvSpPr>
              <a:spLocks/>
            </p:cNvSpPr>
            <p:nvPr/>
          </p:nvSpPr>
          <p:spPr bwMode="auto">
            <a:xfrm>
              <a:off x="240" y="1872"/>
              <a:ext cx="1535" cy="1508"/>
            </a:xfrm>
            <a:custGeom>
              <a:avLst/>
              <a:gdLst>
                <a:gd name="T0" fmla="*/ 880 w 1535"/>
                <a:gd name="T1" fmla="*/ 502 h 1508"/>
                <a:gd name="T2" fmla="*/ 833 w 1535"/>
                <a:gd name="T3" fmla="*/ 832 h 1508"/>
                <a:gd name="T4" fmla="*/ 492 w 1535"/>
                <a:gd name="T5" fmla="*/ 941 h 1508"/>
                <a:gd name="T6" fmla="*/ 104 w 1535"/>
                <a:gd name="T7" fmla="*/ 1008 h 1508"/>
                <a:gd name="T8" fmla="*/ 174 w 1535"/>
                <a:gd name="T9" fmla="*/ 1013 h 1508"/>
                <a:gd name="T10" fmla="*/ 15 w 1535"/>
                <a:gd name="T11" fmla="*/ 1121 h 1508"/>
                <a:gd name="T12" fmla="*/ 135 w 1535"/>
                <a:gd name="T13" fmla="*/ 1142 h 1508"/>
                <a:gd name="T14" fmla="*/ 228 w 1535"/>
                <a:gd name="T15" fmla="*/ 1041 h 1508"/>
                <a:gd name="T16" fmla="*/ 306 w 1535"/>
                <a:gd name="T17" fmla="*/ 1033 h 1508"/>
                <a:gd name="T18" fmla="*/ 341 w 1535"/>
                <a:gd name="T19" fmla="*/ 1125 h 1508"/>
                <a:gd name="T20" fmla="*/ 220 w 1535"/>
                <a:gd name="T21" fmla="*/ 1147 h 1508"/>
                <a:gd name="T22" fmla="*/ 294 w 1535"/>
                <a:gd name="T23" fmla="*/ 1180 h 1508"/>
                <a:gd name="T24" fmla="*/ 298 w 1535"/>
                <a:gd name="T25" fmla="*/ 1196 h 1508"/>
                <a:gd name="T26" fmla="*/ 360 w 1535"/>
                <a:gd name="T27" fmla="*/ 1159 h 1508"/>
                <a:gd name="T28" fmla="*/ 387 w 1535"/>
                <a:gd name="T29" fmla="*/ 1033 h 1508"/>
                <a:gd name="T30" fmla="*/ 450 w 1535"/>
                <a:gd name="T31" fmla="*/ 1067 h 1508"/>
                <a:gd name="T32" fmla="*/ 458 w 1535"/>
                <a:gd name="T33" fmla="*/ 1070 h 1508"/>
                <a:gd name="T34" fmla="*/ 492 w 1535"/>
                <a:gd name="T35" fmla="*/ 1062 h 1508"/>
                <a:gd name="T36" fmla="*/ 558 w 1535"/>
                <a:gd name="T37" fmla="*/ 995 h 1508"/>
                <a:gd name="T38" fmla="*/ 659 w 1535"/>
                <a:gd name="T39" fmla="*/ 1000 h 1508"/>
                <a:gd name="T40" fmla="*/ 640 w 1535"/>
                <a:gd name="T41" fmla="*/ 1037 h 1508"/>
                <a:gd name="T42" fmla="*/ 656 w 1535"/>
                <a:gd name="T43" fmla="*/ 1087 h 1508"/>
                <a:gd name="T44" fmla="*/ 554 w 1535"/>
                <a:gd name="T45" fmla="*/ 1163 h 1508"/>
                <a:gd name="T46" fmla="*/ 613 w 1535"/>
                <a:gd name="T47" fmla="*/ 1117 h 1508"/>
                <a:gd name="T48" fmla="*/ 620 w 1535"/>
                <a:gd name="T49" fmla="*/ 1196 h 1508"/>
                <a:gd name="T50" fmla="*/ 648 w 1535"/>
                <a:gd name="T51" fmla="*/ 1188 h 1508"/>
                <a:gd name="T52" fmla="*/ 690 w 1535"/>
                <a:gd name="T53" fmla="*/ 1125 h 1508"/>
                <a:gd name="T54" fmla="*/ 725 w 1535"/>
                <a:gd name="T55" fmla="*/ 1134 h 1508"/>
                <a:gd name="T56" fmla="*/ 725 w 1535"/>
                <a:gd name="T57" fmla="*/ 1029 h 1508"/>
                <a:gd name="T58" fmla="*/ 857 w 1535"/>
                <a:gd name="T59" fmla="*/ 1041 h 1508"/>
                <a:gd name="T60" fmla="*/ 841 w 1535"/>
                <a:gd name="T61" fmla="*/ 1238 h 1508"/>
                <a:gd name="T62" fmla="*/ 954 w 1535"/>
                <a:gd name="T63" fmla="*/ 1213 h 1508"/>
                <a:gd name="T64" fmla="*/ 989 w 1535"/>
                <a:gd name="T65" fmla="*/ 1226 h 1508"/>
                <a:gd name="T66" fmla="*/ 911 w 1535"/>
                <a:gd name="T67" fmla="*/ 1021 h 1508"/>
                <a:gd name="T68" fmla="*/ 1031 w 1535"/>
                <a:gd name="T69" fmla="*/ 1117 h 1508"/>
                <a:gd name="T70" fmla="*/ 1085 w 1535"/>
                <a:gd name="T71" fmla="*/ 1242 h 1508"/>
                <a:gd name="T72" fmla="*/ 1144 w 1535"/>
                <a:gd name="T73" fmla="*/ 1117 h 1508"/>
                <a:gd name="T74" fmla="*/ 1094 w 1535"/>
                <a:gd name="T75" fmla="*/ 1392 h 1508"/>
                <a:gd name="T76" fmla="*/ 1179 w 1535"/>
                <a:gd name="T77" fmla="*/ 1226 h 1508"/>
                <a:gd name="T78" fmla="*/ 1252 w 1535"/>
                <a:gd name="T79" fmla="*/ 1398 h 1508"/>
                <a:gd name="T80" fmla="*/ 1179 w 1535"/>
                <a:gd name="T81" fmla="*/ 1180 h 1508"/>
                <a:gd name="T82" fmla="*/ 1085 w 1535"/>
                <a:gd name="T83" fmla="*/ 988 h 1508"/>
                <a:gd name="T84" fmla="*/ 1186 w 1535"/>
                <a:gd name="T85" fmla="*/ 1046 h 1508"/>
                <a:gd name="T86" fmla="*/ 1237 w 1535"/>
                <a:gd name="T87" fmla="*/ 1129 h 1508"/>
                <a:gd name="T88" fmla="*/ 1298 w 1535"/>
                <a:gd name="T89" fmla="*/ 1312 h 1508"/>
                <a:gd name="T90" fmla="*/ 1252 w 1535"/>
                <a:gd name="T91" fmla="*/ 1117 h 1508"/>
                <a:gd name="T92" fmla="*/ 1373 w 1535"/>
                <a:gd name="T93" fmla="*/ 1196 h 1508"/>
                <a:gd name="T94" fmla="*/ 1369 w 1535"/>
                <a:gd name="T95" fmla="*/ 1134 h 1508"/>
                <a:gd name="T96" fmla="*/ 1489 w 1535"/>
                <a:gd name="T97" fmla="*/ 1113 h 1508"/>
                <a:gd name="T98" fmla="*/ 1265 w 1535"/>
                <a:gd name="T99" fmla="*/ 1021 h 1508"/>
                <a:gd name="T100" fmla="*/ 1085 w 1535"/>
                <a:gd name="T101" fmla="*/ 857 h 1508"/>
                <a:gd name="T102" fmla="*/ 1062 w 1535"/>
                <a:gd name="T103" fmla="*/ 528 h 1508"/>
                <a:gd name="T104" fmla="*/ 1070 w 1535"/>
                <a:gd name="T105" fmla="*/ 146 h 1508"/>
                <a:gd name="T106" fmla="*/ 1039 w 1535"/>
                <a:gd name="T107" fmla="*/ 76 h 1508"/>
                <a:gd name="T108" fmla="*/ 962 w 1535"/>
                <a:gd name="T109" fmla="*/ 100 h 1508"/>
                <a:gd name="T110" fmla="*/ 814 w 1535"/>
                <a:gd name="T111" fmla="*/ 176 h 1508"/>
                <a:gd name="T112" fmla="*/ 779 w 1535"/>
                <a:gd name="T113" fmla="*/ 79 h 1508"/>
                <a:gd name="T114" fmla="*/ 678 w 1535"/>
                <a:gd name="T115" fmla="*/ 0 h 1508"/>
                <a:gd name="T116" fmla="*/ 562 w 1535"/>
                <a:gd name="T117" fmla="*/ 33 h 1508"/>
                <a:gd name="T118" fmla="*/ 542 w 1535"/>
                <a:gd name="T119" fmla="*/ 67 h 1508"/>
                <a:gd name="T120" fmla="*/ 538 w 1535"/>
                <a:gd name="T121" fmla="*/ 109 h 150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35" h="1508">
                  <a:moveTo>
                    <a:pt x="702" y="217"/>
                  </a:moveTo>
                  <a:lnTo>
                    <a:pt x="717" y="226"/>
                  </a:lnTo>
                  <a:lnTo>
                    <a:pt x="732" y="234"/>
                  </a:lnTo>
                  <a:lnTo>
                    <a:pt x="756" y="251"/>
                  </a:lnTo>
                  <a:lnTo>
                    <a:pt x="775" y="268"/>
                  </a:lnTo>
                  <a:lnTo>
                    <a:pt x="799" y="284"/>
                  </a:lnTo>
                  <a:lnTo>
                    <a:pt x="825" y="306"/>
                  </a:lnTo>
                  <a:lnTo>
                    <a:pt x="837" y="323"/>
                  </a:lnTo>
                  <a:lnTo>
                    <a:pt x="853" y="351"/>
                  </a:lnTo>
                  <a:lnTo>
                    <a:pt x="861" y="389"/>
                  </a:lnTo>
                  <a:lnTo>
                    <a:pt x="873" y="435"/>
                  </a:lnTo>
                  <a:lnTo>
                    <a:pt x="876" y="481"/>
                  </a:lnTo>
                  <a:lnTo>
                    <a:pt x="880" y="502"/>
                  </a:lnTo>
                  <a:lnTo>
                    <a:pt x="884" y="536"/>
                  </a:lnTo>
                  <a:lnTo>
                    <a:pt x="887" y="556"/>
                  </a:lnTo>
                  <a:lnTo>
                    <a:pt x="884" y="589"/>
                  </a:lnTo>
                  <a:lnTo>
                    <a:pt x="880" y="622"/>
                  </a:lnTo>
                  <a:lnTo>
                    <a:pt x="876" y="656"/>
                  </a:lnTo>
                  <a:lnTo>
                    <a:pt x="876" y="682"/>
                  </a:lnTo>
                  <a:lnTo>
                    <a:pt x="876" y="724"/>
                  </a:lnTo>
                  <a:lnTo>
                    <a:pt x="873" y="745"/>
                  </a:lnTo>
                  <a:lnTo>
                    <a:pt x="868" y="766"/>
                  </a:lnTo>
                  <a:lnTo>
                    <a:pt x="865" y="791"/>
                  </a:lnTo>
                  <a:lnTo>
                    <a:pt x="861" y="808"/>
                  </a:lnTo>
                  <a:lnTo>
                    <a:pt x="850" y="820"/>
                  </a:lnTo>
                  <a:lnTo>
                    <a:pt x="833" y="832"/>
                  </a:lnTo>
                  <a:lnTo>
                    <a:pt x="811" y="848"/>
                  </a:lnTo>
                  <a:lnTo>
                    <a:pt x="787" y="869"/>
                  </a:lnTo>
                  <a:lnTo>
                    <a:pt x="772" y="879"/>
                  </a:lnTo>
                  <a:lnTo>
                    <a:pt x="752" y="900"/>
                  </a:lnTo>
                  <a:lnTo>
                    <a:pt x="729" y="907"/>
                  </a:lnTo>
                  <a:lnTo>
                    <a:pt x="698" y="925"/>
                  </a:lnTo>
                  <a:lnTo>
                    <a:pt x="670" y="928"/>
                  </a:lnTo>
                  <a:lnTo>
                    <a:pt x="648" y="937"/>
                  </a:lnTo>
                  <a:lnTo>
                    <a:pt x="620" y="937"/>
                  </a:lnTo>
                  <a:lnTo>
                    <a:pt x="581" y="941"/>
                  </a:lnTo>
                  <a:lnTo>
                    <a:pt x="554" y="941"/>
                  </a:lnTo>
                  <a:lnTo>
                    <a:pt x="523" y="941"/>
                  </a:lnTo>
                  <a:lnTo>
                    <a:pt x="492" y="941"/>
                  </a:lnTo>
                  <a:lnTo>
                    <a:pt x="465" y="950"/>
                  </a:lnTo>
                  <a:lnTo>
                    <a:pt x="441" y="954"/>
                  </a:lnTo>
                  <a:lnTo>
                    <a:pt x="415" y="962"/>
                  </a:lnTo>
                  <a:lnTo>
                    <a:pt x="384" y="975"/>
                  </a:lnTo>
                  <a:lnTo>
                    <a:pt x="341" y="975"/>
                  </a:lnTo>
                  <a:lnTo>
                    <a:pt x="311" y="979"/>
                  </a:lnTo>
                  <a:lnTo>
                    <a:pt x="275" y="979"/>
                  </a:lnTo>
                  <a:lnTo>
                    <a:pt x="252" y="975"/>
                  </a:lnTo>
                  <a:lnTo>
                    <a:pt x="225" y="983"/>
                  </a:lnTo>
                  <a:lnTo>
                    <a:pt x="202" y="992"/>
                  </a:lnTo>
                  <a:lnTo>
                    <a:pt x="166" y="1000"/>
                  </a:lnTo>
                  <a:lnTo>
                    <a:pt x="139" y="1004"/>
                  </a:lnTo>
                  <a:lnTo>
                    <a:pt x="104" y="1008"/>
                  </a:lnTo>
                  <a:lnTo>
                    <a:pt x="81" y="1013"/>
                  </a:lnTo>
                  <a:lnTo>
                    <a:pt x="54" y="1025"/>
                  </a:lnTo>
                  <a:lnTo>
                    <a:pt x="0" y="1050"/>
                  </a:lnTo>
                  <a:lnTo>
                    <a:pt x="66" y="1025"/>
                  </a:lnTo>
                  <a:lnTo>
                    <a:pt x="81" y="1025"/>
                  </a:lnTo>
                  <a:lnTo>
                    <a:pt x="69" y="1033"/>
                  </a:lnTo>
                  <a:lnTo>
                    <a:pt x="58" y="1062"/>
                  </a:lnTo>
                  <a:lnTo>
                    <a:pt x="73" y="1041"/>
                  </a:lnTo>
                  <a:lnTo>
                    <a:pt x="88" y="1029"/>
                  </a:lnTo>
                  <a:lnTo>
                    <a:pt x="104" y="1021"/>
                  </a:lnTo>
                  <a:lnTo>
                    <a:pt x="131" y="1016"/>
                  </a:lnTo>
                  <a:lnTo>
                    <a:pt x="155" y="1013"/>
                  </a:lnTo>
                  <a:lnTo>
                    <a:pt x="174" y="1013"/>
                  </a:lnTo>
                  <a:lnTo>
                    <a:pt x="190" y="1008"/>
                  </a:lnTo>
                  <a:lnTo>
                    <a:pt x="225" y="1000"/>
                  </a:lnTo>
                  <a:lnTo>
                    <a:pt x="213" y="1013"/>
                  </a:lnTo>
                  <a:lnTo>
                    <a:pt x="202" y="1021"/>
                  </a:lnTo>
                  <a:lnTo>
                    <a:pt x="178" y="1029"/>
                  </a:lnTo>
                  <a:lnTo>
                    <a:pt x="163" y="1037"/>
                  </a:lnTo>
                  <a:lnTo>
                    <a:pt x="147" y="1046"/>
                  </a:lnTo>
                  <a:lnTo>
                    <a:pt x="127" y="1054"/>
                  </a:lnTo>
                  <a:lnTo>
                    <a:pt x="109" y="1059"/>
                  </a:lnTo>
                  <a:lnTo>
                    <a:pt x="92" y="1062"/>
                  </a:lnTo>
                  <a:lnTo>
                    <a:pt x="66" y="1080"/>
                  </a:lnTo>
                  <a:lnTo>
                    <a:pt x="45" y="1092"/>
                  </a:lnTo>
                  <a:lnTo>
                    <a:pt x="15" y="1121"/>
                  </a:lnTo>
                  <a:lnTo>
                    <a:pt x="42" y="1101"/>
                  </a:lnTo>
                  <a:lnTo>
                    <a:pt x="42" y="1117"/>
                  </a:lnTo>
                  <a:lnTo>
                    <a:pt x="42" y="1142"/>
                  </a:lnTo>
                  <a:lnTo>
                    <a:pt x="42" y="1117"/>
                  </a:lnTo>
                  <a:lnTo>
                    <a:pt x="54" y="1096"/>
                  </a:lnTo>
                  <a:lnTo>
                    <a:pt x="66" y="1087"/>
                  </a:lnTo>
                  <a:lnTo>
                    <a:pt x="81" y="1080"/>
                  </a:lnTo>
                  <a:lnTo>
                    <a:pt x="101" y="1070"/>
                  </a:lnTo>
                  <a:lnTo>
                    <a:pt x="124" y="1070"/>
                  </a:lnTo>
                  <a:lnTo>
                    <a:pt x="139" y="1070"/>
                  </a:lnTo>
                  <a:lnTo>
                    <a:pt x="131" y="1087"/>
                  </a:lnTo>
                  <a:lnTo>
                    <a:pt x="131" y="1113"/>
                  </a:lnTo>
                  <a:lnTo>
                    <a:pt x="135" y="1142"/>
                  </a:lnTo>
                  <a:lnTo>
                    <a:pt x="139" y="1117"/>
                  </a:lnTo>
                  <a:lnTo>
                    <a:pt x="143" y="1096"/>
                  </a:lnTo>
                  <a:lnTo>
                    <a:pt x="143" y="1080"/>
                  </a:lnTo>
                  <a:lnTo>
                    <a:pt x="155" y="1067"/>
                  </a:lnTo>
                  <a:lnTo>
                    <a:pt x="170" y="1062"/>
                  </a:lnTo>
                  <a:lnTo>
                    <a:pt x="174" y="1070"/>
                  </a:lnTo>
                  <a:lnTo>
                    <a:pt x="178" y="1083"/>
                  </a:lnTo>
                  <a:lnTo>
                    <a:pt x="182" y="1062"/>
                  </a:lnTo>
                  <a:lnTo>
                    <a:pt x="185" y="1050"/>
                  </a:lnTo>
                  <a:lnTo>
                    <a:pt x="202" y="1041"/>
                  </a:lnTo>
                  <a:lnTo>
                    <a:pt x="220" y="1029"/>
                  </a:lnTo>
                  <a:lnTo>
                    <a:pt x="232" y="1021"/>
                  </a:lnTo>
                  <a:lnTo>
                    <a:pt x="228" y="1041"/>
                  </a:lnTo>
                  <a:lnTo>
                    <a:pt x="228" y="1059"/>
                  </a:lnTo>
                  <a:lnTo>
                    <a:pt x="232" y="1041"/>
                  </a:lnTo>
                  <a:lnTo>
                    <a:pt x="240" y="1029"/>
                  </a:lnTo>
                  <a:lnTo>
                    <a:pt x="248" y="1016"/>
                  </a:lnTo>
                  <a:lnTo>
                    <a:pt x="263" y="1008"/>
                  </a:lnTo>
                  <a:lnTo>
                    <a:pt x="275" y="1004"/>
                  </a:lnTo>
                  <a:lnTo>
                    <a:pt x="314" y="1004"/>
                  </a:lnTo>
                  <a:lnTo>
                    <a:pt x="298" y="1016"/>
                  </a:lnTo>
                  <a:lnTo>
                    <a:pt x="283" y="1041"/>
                  </a:lnTo>
                  <a:lnTo>
                    <a:pt x="303" y="1021"/>
                  </a:lnTo>
                  <a:lnTo>
                    <a:pt x="298" y="1037"/>
                  </a:lnTo>
                  <a:lnTo>
                    <a:pt x="303" y="1059"/>
                  </a:lnTo>
                  <a:lnTo>
                    <a:pt x="306" y="1033"/>
                  </a:lnTo>
                  <a:lnTo>
                    <a:pt x="314" y="1016"/>
                  </a:lnTo>
                  <a:lnTo>
                    <a:pt x="329" y="1013"/>
                  </a:lnTo>
                  <a:lnTo>
                    <a:pt x="341" y="1013"/>
                  </a:lnTo>
                  <a:lnTo>
                    <a:pt x="357" y="1021"/>
                  </a:lnTo>
                  <a:lnTo>
                    <a:pt x="360" y="1029"/>
                  </a:lnTo>
                  <a:lnTo>
                    <a:pt x="364" y="1041"/>
                  </a:lnTo>
                  <a:lnTo>
                    <a:pt x="372" y="1070"/>
                  </a:lnTo>
                  <a:lnTo>
                    <a:pt x="368" y="1062"/>
                  </a:lnTo>
                  <a:lnTo>
                    <a:pt x="372" y="1087"/>
                  </a:lnTo>
                  <a:lnTo>
                    <a:pt x="372" y="1101"/>
                  </a:lnTo>
                  <a:lnTo>
                    <a:pt x="364" y="1117"/>
                  </a:lnTo>
                  <a:lnTo>
                    <a:pt x="353" y="1121"/>
                  </a:lnTo>
                  <a:lnTo>
                    <a:pt x="341" y="1125"/>
                  </a:lnTo>
                  <a:lnTo>
                    <a:pt x="306" y="1125"/>
                  </a:lnTo>
                  <a:lnTo>
                    <a:pt x="283" y="1129"/>
                  </a:lnTo>
                  <a:lnTo>
                    <a:pt x="263" y="1129"/>
                  </a:lnTo>
                  <a:lnTo>
                    <a:pt x="243" y="1134"/>
                  </a:lnTo>
                  <a:lnTo>
                    <a:pt x="213" y="1142"/>
                  </a:lnTo>
                  <a:lnTo>
                    <a:pt x="185" y="1147"/>
                  </a:lnTo>
                  <a:lnTo>
                    <a:pt x="159" y="1154"/>
                  </a:lnTo>
                  <a:lnTo>
                    <a:pt x="120" y="1175"/>
                  </a:lnTo>
                  <a:lnTo>
                    <a:pt x="155" y="1163"/>
                  </a:lnTo>
                  <a:lnTo>
                    <a:pt x="143" y="1205"/>
                  </a:lnTo>
                  <a:lnTo>
                    <a:pt x="163" y="1159"/>
                  </a:lnTo>
                  <a:lnTo>
                    <a:pt x="198" y="1154"/>
                  </a:lnTo>
                  <a:lnTo>
                    <a:pt x="220" y="1147"/>
                  </a:lnTo>
                  <a:lnTo>
                    <a:pt x="248" y="1138"/>
                  </a:lnTo>
                  <a:lnTo>
                    <a:pt x="232" y="1154"/>
                  </a:lnTo>
                  <a:lnTo>
                    <a:pt x="228" y="1175"/>
                  </a:lnTo>
                  <a:lnTo>
                    <a:pt x="240" y="1159"/>
                  </a:lnTo>
                  <a:lnTo>
                    <a:pt x="248" y="1150"/>
                  </a:lnTo>
                  <a:lnTo>
                    <a:pt x="260" y="1142"/>
                  </a:lnTo>
                  <a:lnTo>
                    <a:pt x="271" y="1147"/>
                  </a:lnTo>
                  <a:lnTo>
                    <a:pt x="298" y="1142"/>
                  </a:lnTo>
                  <a:lnTo>
                    <a:pt x="329" y="1138"/>
                  </a:lnTo>
                  <a:lnTo>
                    <a:pt x="337" y="1147"/>
                  </a:lnTo>
                  <a:lnTo>
                    <a:pt x="325" y="1159"/>
                  </a:lnTo>
                  <a:lnTo>
                    <a:pt x="314" y="1171"/>
                  </a:lnTo>
                  <a:lnTo>
                    <a:pt x="294" y="1180"/>
                  </a:lnTo>
                  <a:lnTo>
                    <a:pt x="279" y="1196"/>
                  </a:lnTo>
                  <a:lnTo>
                    <a:pt x="256" y="1209"/>
                  </a:lnTo>
                  <a:lnTo>
                    <a:pt x="232" y="1226"/>
                  </a:lnTo>
                  <a:lnTo>
                    <a:pt x="209" y="1242"/>
                  </a:lnTo>
                  <a:lnTo>
                    <a:pt x="193" y="1259"/>
                  </a:lnTo>
                  <a:lnTo>
                    <a:pt x="159" y="1293"/>
                  </a:lnTo>
                  <a:lnTo>
                    <a:pt x="198" y="1263"/>
                  </a:lnTo>
                  <a:lnTo>
                    <a:pt x="190" y="1297"/>
                  </a:lnTo>
                  <a:lnTo>
                    <a:pt x="206" y="1259"/>
                  </a:lnTo>
                  <a:lnTo>
                    <a:pt x="225" y="1234"/>
                  </a:lnTo>
                  <a:lnTo>
                    <a:pt x="256" y="1217"/>
                  </a:lnTo>
                  <a:lnTo>
                    <a:pt x="283" y="1205"/>
                  </a:lnTo>
                  <a:lnTo>
                    <a:pt x="298" y="1196"/>
                  </a:lnTo>
                  <a:lnTo>
                    <a:pt x="298" y="1213"/>
                  </a:lnTo>
                  <a:lnTo>
                    <a:pt x="298" y="1234"/>
                  </a:lnTo>
                  <a:lnTo>
                    <a:pt x="294" y="1251"/>
                  </a:lnTo>
                  <a:lnTo>
                    <a:pt x="306" y="1309"/>
                  </a:lnTo>
                  <a:lnTo>
                    <a:pt x="303" y="1263"/>
                  </a:lnTo>
                  <a:lnTo>
                    <a:pt x="318" y="1309"/>
                  </a:lnTo>
                  <a:lnTo>
                    <a:pt x="306" y="1238"/>
                  </a:lnTo>
                  <a:lnTo>
                    <a:pt x="311" y="1217"/>
                  </a:lnTo>
                  <a:lnTo>
                    <a:pt x="318" y="1196"/>
                  </a:lnTo>
                  <a:lnTo>
                    <a:pt x="325" y="1175"/>
                  </a:lnTo>
                  <a:lnTo>
                    <a:pt x="344" y="1163"/>
                  </a:lnTo>
                  <a:lnTo>
                    <a:pt x="360" y="1147"/>
                  </a:lnTo>
                  <a:lnTo>
                    <a:pt x="360" y="1159"/>
                  </a:lnTo>
                  <a:lnTo>
                    <a:pt x="364" y="1175"/>
                  </a:lnTo>
                  <a:lnTo>
                    <a:pt x="364" y="1154"/>
                  </a:lnTo>
                  <a:lnTo>
                    <a:pt x="368" y="1134"/>
                  </a:lnTo>
                  <a:lnTo>
                    <a:pt x="380" y="1125"/>
                  </a:lnTo>
                  <a:lnTo>
                    <a:pt x="380" y="1138"/>
                  </a:lnTo>
                  <a:lnTo>
                    <a:pt x="384" y="1163"/>
                  </a:lnTo>
                  <a:lnTo>
                    <a:pt x="387" y="1129"/>
                  </a:lnTo>
                  <a:lnTo>
                    <a:pt x="395" y="1117"/>
                  </a:lnTo>
                  <a:lnTo>
                    <a:pt x="391" y="1101"/>
                  </a:lnTo>
                  <a:lnTo>
                    <a:pt x="391" y="1087"/>
                  </a:lnTo>
                  <a:lnTo>
                    <a:pt x="391" y="1070"/>
                  </a:lnTo>
                  <a:lnTo>
                    <a:pt x="387" y="1054"/>
                  </a:lnTo>
                  <a:lnTo>
                    <a:pt x="387" y="1033"/>
                  </a:lnTo>
                  <a:lnTo>
                    <a:pt x="380" y="1013"/>
                  </a:lnTo>
                  <a:lnTo>
                    <a:pt x="403" y="1004"/>
                  </a:lnTo>
                  <a:lnTo>
                    <a:pt x="441" y="1000"/>
                  </a:lnTo>
                  <a:lnTo>
                    <a:pt x="461" y="995"/>
                  </a:lnTo>
                  <a:lnTo>
                    <a:pt x="473" y="992"/>
                  </a:lnTo>
                  <a:lnTo>
                    <a:pt x="484" y="992"/>
                  </a:lnTo>
                  <a:lnTo>
                    <a:pt x="484" y="995"/>
                  </a:lnTo>
                  <a:lnTo>
                    <a:pt x="484" y="1008"/>
                  </a:lnTo>
                  <a:lnTo>
                    <a:pt x="476" y="1021"/>
                  </a:lnTo>
                  <a:lnTo>
                    <a:pt x="469" y="1029"/>
                  </a:lnTo>
                  <a:lnTo>
                    <a:pt x="461" y="1041"/>
                  </a:lnTo>
                  <a:lnTo>
                    <a:pt x="453" y="1050"/>
                  </a:lnTo>
                  <a:lnTo>
                    <a:pt x="450" y="1067"/>
                  </a:lnTo>
                  <a:lnTo>
                    <a:pt x="445" y="1075"/>
                  </a:lnTo>
                  <a:lnTo>
                    <a:pt x="433" y="1075"/>
                  </a:lnTo>
                  <a:lnTo>
                    <a:pt x="423" y="1087"/>
                  </a:lnTo>
                  <a:lnTo>
                    <a:pt x="433" y="1083"/>
                  </a:lnTo>
                  <a:lnTo>
                    <a:pt x="441" y="1083"/>
                  </a:lnTo>
                  <a:lnTo>
                    <a:pt x="433" y="1092"/>
                  </a:lnTo>
                  <a:lnTo>
                    <a:pt x="430" y="1101"/>
                  </a:lnTo>
                  <a:lnTo>
                    <a:pt x="426" y="1121"/>
                  </a:lnTo>
                  <a:lnTo>
                    <a:pt x="437" y="1096"/>
                  </a:lnTo>
                  <a:lnTo>
                    <a:pt x="441" y="1096"/>
                  </a:lnTo>
                  <a:lnTo>
                    <a:pt x="450" y="1087"/>
                  </a:lnTo>
                  <a:lnTo>
                    <a:pt x="453" y="1080"/>
                  </a:lnTo>
                  <a:lnTo>
                    <a:pt x="458" y="1070"/>
                  </a:lnTo>
                  <a:lnTo>
                    <a:pt x="461" y="1067"/>
                  </a:lnTo>
                  <a:lnTo>
                    <a:pt x="461" y="1075"/>
                  </a:lnTo>
                  <a:lnTo>
                    <a:pt x="465" y="1083"/>
                  </a:lnTo>
                  <a:lnTo>
                    <a:pt x="469" y="1101"/>
                  </a:lnTo>
                  <a:lnTo>
                    <a:pt x="465" y="1080"/>
                  </a:lnTo>
                  <a:lnTo>
                    <a:pt x="465" y="1062"/>
                  </a:lnTo>
                  <a:lnTo>
                    <a:pt x="465" y="1054"/>
                  </a:lnTo>
                  <a:lnTo>
                    <a:pt x="469" y="1046"/>
                  </a:lnTo>
                  <a:lnTo>
                    <a:pt x="476" y="1041"/>
                  </a:lnTo>
                  <a:lnTo>
                    <a:pt x="484" y="1041"/>
                  </a:lnTo>
                  <a:lnTo>
                    <a:pt x="488" y="1041"/>
                  </a:lnTo>
                  <a:lnTo>
                    <a:pt x="492" y="1050"/>
                  </a:lnTo>
                  <a:lnTo>
                    <a:pt x="492" y="1062"/>
                  </a:lnTo>
                  <a:lnTo>
                    <a:pt x="492" y="1075"/>
                  </a:lnTo>
                  <a:lnTo>
                    <a:pt x="496" y="1059"/>
                  </a:lnTo>
                  <a:lnTo>
                    <a:pt x="496" y="1050"/>
                  </a:lnTo>
                  <a:lnTo>
                    <a:pt x="496" y="1037"/>
                  </a:lnTo>
                  <a:lnTo>
                    <a:pt x="496" y="1025"/>
                  </a:lnTo>
                  <a:lnTo>
                    <a:pt x="504" y="1016"/>
                  </a:lnTo>
                  <a:lnTo>
                    <a:pt x="512" y="1008"/>
                  </a:lnTo>
                  <a:lnTo>
                    <a:pt x="515" y="1004"/>
                  </a:lnTo>
                  <a:lnTo>
                    <a:pt x="523" y="1000"/>
                  </a:lnTo>
                  <a:lnTo>
                    <a:pt x="531" y="995"/>
                  </a:lnTo>
                  <a:lnTo>
                    <a:pt x="538" y="992"/>
                  </a:lnTo>
                  <a:lnTo>
                    <a:pt x="547" y="992"/>
                  </a:lnTo>
                  <a:lnTo>
                    <a:pt x="558" y="995"/>
                  </a:lnTo>
                  <a:lnTo>
                    <a:pt x="574" y="1000"/>
                  </a:lnTo>
                  <a:lnTo>
                    <a:pt x="585" y="1000"/>
                  </a:lnTo>
                  <a:lnTo>
                    <a:pt x="601" y="1000"/>
                  </a:lnTo>
                  <a:lnTo>
                    <a:pt x="613" y="995"/>
                  </a:lnTo>
                  <a:lnTo>
                    <a:pt x="627" y="995"/>
                  </a:lnTo>
                  <a:lnTo>
                    <a:pt x="648" y="995"/>
                  </a:lnTo>
                  <a:lnTo>
                    <a:pt x="635" y="1000"/>
                  </a:lnTo>
                  <a:lnTo>
                    <a:pt x="624" y="1008"/>
                  </a:lnTo>
                  <a:lnTo>
                    <a:pt x="605" y="1021"/>
                  </a:lnTo>
                  <a:lnTo>
                    <a:pt x="624" y="1013"/>
                  </a:lnTo>
                  <a:lnTo>
                    <a:pt x="635" y="1004"/>
                  </a:lnTo>
                  <a:lnTo>
                    <a:pt x="648" y="1000"/>
                  </a:lnTo>
                  <a:lnTo>
                    <a:pt x="659" y="1000"/>
                  </a:lnTo>
                  <a:lnTo>
                    <a:pt x="675" y="995"/>
                  </a:lnTo>
                  <a:lnTo>
                    <a:pt x="690" y="995"/>
                  </a:lnTo>
                  <a:lnTo>
                    <a:pt x="698" y="995"/>
                  </a:lnTo>
                  <a:lnTo>
                    <a:pt x="706" y="1000"/>
                  </a:lnTo>
                  <a:lnTo>
                    <a:pt x="710" y="1004"/>
                  </a:lnTo>
                  <a:lnTo>
                    <a:pt x="706" y="1013"/>
                  </a:lnTo>
                  <a:lnTo>
                    <a:pt x="698" y="1021"/>
                  </a:lnTo>
                  <a:lnTo>
                    <a:pt x="690" y="1029"/>
                  </a:lnTo>
                  <a:lnTo>
                    <a:pt x="683" y="1025"/>
                  </a:lnTo>
                  <a:lnTo>
                    <a:pt x="675" y="1029"/>
                  </a:lnTo>
                  <a:lnTo>
                    <a:pt x="667" y="1029"/>
                  </a:lnTo>
                  <a:lnTo>
                    <a:pt x="656" y="1029"/>
                  </a:lnTo>
                  <a:lnTo>
                    <a:pt x="640" y="1037"/>
                  </a:lnTo>
                  <a:lnTo>
                    <a:pt x="627" y="1041"/>
                  </a:lnTo>
                  <a:lnTo>
                    <a:pt x="617" y="1050"/>
                  </a:lnTo>
                  <a:lnTo>
                    <a:pt x="635" y="1041"/>
                  </a:lnTo>
                  <a:lnTo>
                    <a:pt x="643" y="1037"/>
                  </a:lnTo>
                  <a:lnTo>
                    <a:pt x="652" y="1037"/>
                  </a:lnTo>
                  <a:lnTo>
                    <a:pt x="659" y="1033"/>
                  </a:lnTo>
                  <a:lnTo>
                    <a:pt x="670" y="1033"/>
                  </a:lnTo>
                  <a:lnTo>
                    <a:pt x="678" y="1037"/>
                  </a:lnTo>
                  <a:lnTo>
                    <a:pt x="678" y="1041"/>
                  </a:lnTo>
                  <a:lnTo>
                    <a:pt x="670" y="1059"/>
                  </a:lnTo>
                  <a:lnTo>
                    <a:pt x="663" y="1070"/>
                  </a:lnTo>
                  <a:lnTo>
                    <a:pt x="663" y="1080"/>
                  </a:lnTo>
                  <a:lnTo>
                    <a:pt x="656" y="1087"/>
                  </a:lnTo>
                  <a:lnTo>
                    <a:pt x="640" y="1092"/>
                  </a:lnTo>
                  <a:lnTo>
                    <a:pt x="624" y="1101"/>
                  </a:lnTo>
                  <a:lnTo>
                    <a:pt x="617" y="1101"/>
                  </a:lnTo>
                  <a:lnTo>
                    <a:pt x="609" y="1103"/>
                  </a:lnTo>
                  <a:lnTo>
                    <a:pt x="601" y="1103"/>
                  </a:lnTo>
                  <a:lnTo>
                    <a:pt x="589" y="1113"/>
                  </a:lnTo>
                  <a:lnTo>
                    <a:pt x="578" y="1121"/>
                  </a:lnTo>
                  <a:lnTo>
                    <a:pt x="570" y="1129"/>
                  </a:lnTo>
                  <a:lnTo>
                    <a:pt x="566" y="1138"/>
                  </a:lnTo>
                  <a:lnTo>
                    <a:pt x="558" y="1147"/>
                  </a:lnTo>
                  <a:lnTo>
                    <a:pt x="551" y="1159"/>
                  </a:lnTo>
                  <a:lnTo>
                    <a:pt x="547" y="1180"/>
                  </a:lnTo>
                  <a:lnTo>
                    <a:pt x="554" y="1163"/>
                  </a:lnTo>
                  <a:lnTo>
                    <a:pt x="562" y="1150"/>
                  </a:lnTo>
                  <a:lnTo>
                    <a:pt x="570" y="1147"/>
                  </a:lnTo>
                  <a:lnTo>
                    <a:pt x="578" y="1134"/>
                  </a:lnTo>
                  <a:lnTo>
                    <a:pt x="585" y="1125"/>
                  </a:lnTo>
                  <a:lnTo>
                    <a:pt x="592" y="1117"/>
                  </a:lnTo>
                  <a:lnTo>
                    <a:pt x="601" y="1113"/>
                  </a:lnTo>
                  <a:lnTo>
                    <a:pt x="609" y="1113"/>
                  </a:lnTo>
                  <a:lnTo>
                    <a:pt x="605" y="1129"/>
                  </a:lnTo>
                  <a:lnTo>
                    <a:pt x="601" y="1142"/>
                  </a:lnTo>
                  <a:lnTo>
                    <a:pt x="605" y="1159"/>
                  </a:lnTo>
                  <a:lnTo>
                    <a:pt x="605" y="1142"/>
                  </a:lnTo>
                  <a:lnTo>
                    <a:pt x="609" y="1129"/>
                  </a:lnTo>
                  <a:lnTo>
                    <a:pt x="613" y="1117"/>
                  </a:lnTo>
                  <a:lnTo>
                    <a:pt x="613" y="1108"/>
                  </a:lnTo>
                  <a:lnTo>
                    <a:pt x="620" y="1108"/>
                  </a:lnTo>
                  <a:lnTo>
                    <a:pt x="635" y="1103"/>
                  </a:lnTo>
                  <a:lnTo>
                    <a:pt x="648" y="1103"/>
                  </a:lnTo>
                  <a:lnTo>
                    <a:pt x="652" y="1117"/>
                  </a:lnTo>
                  <a:lnTo>
                    <a:pt x="656" y="1134"/>
                  </a:lnTo>
                  <a:lnTo>
                    <a:pt x="656" y="1150"/>
                  </a:lnTo>
                  <a:lnTo>
                    <a:pt x="656" y="1159"/>
                  </a:lnTo>
                  <a:lnTo>
                    <a:pt x="652" y="1167"/>
                  </a:lnTo>
                  <a:lnTo>
                    <a:pt x="648" y="1171"/>
                  </a:lnTo>
                  <a:lnTo>
                    <a:pt x="640" y="1180"/>
                  </a:lnTo>
                  <a:lnTo>
                    <a:pt x="632" y="1188"/>
                  </a:lnTo>
                  <a:lnTo>
                    <a:pt x="620" y="1196"/>
                  </a:lnTo>
                  <a:lnTo>
                    <a:pt x="617" y="1201"/>
                  </a:lnTo>
                  <a:lnTo>
                    <a:pt x="609" y="1205"/>
                  </a:lnTo>
                  <a:lnTo>
                    <a:pt x="592" y="1221"/>
                  </a:lnTo>
                  <a:lnTo>
                    <a:pt x="581" y="1251"/>
                  </a:lnTo>
                  <a:lnTo>
                    <a:pt x="597" y="1221"/>
                  </a:lnTo>
                  <a:lnTo>
                    <a:pt x="613" y="1213"/>
                  </a:lnTo>
                  <a:lnTo>
                    <a:pt x="624" y="1205"/>
                  </a:lnTo>
                  <a:lnTo>
                    <a:pt x="627" y="1217"/>
                  </a:lnTo>
                  <a:lnTo>
                    <a:pt x="640" y="1234"/>
                  </a:lnTo>
                  <a:lnTo>
                    <a:pt x="632" y="1217"/>
                  </a:lnTo>
                  <a:lnTo>
                    <a:pt x="632" y="1201"/>
                  </a:lnTo>
                  <a:lnTo>
                    <a:pt x="635" y="1192"/>
                  </a:lnTo>
                  <a:lnTo>
                    <a:pt x="648" y="1188"/>
                  </a:lnTo>
                  <a:lnTo>
                    <a:pt x="656" y="1180"/>
                  </a:lnTo>
                  <a:lnTo>
                    <a:pt x="663" y="1175"/>
                  </a:lnTo>
                  <a:lnTo>
                    <a:pt x="667" y="1171"/>
                  </a:lnTo>
                  <a:lnTo>
                    <a:pt x="667" y="1159"/>
                  </a:lnTo>
                  <a:lnTo>
                    <a:pt x="667" y="1147"/>
                  </a:lnTo>
                  <a:lnTo>
                    <a:pt x="667" y="1134"/>
                  </a:lnTo>
                  <a:lnTo>
                    <a:pt x="667" y="1125"/>
                  </a:lnTo>
                  <a:lnTo>
                    <a:pt x="667" y="1117"/>
                  </a:lnTo>
                  <a:lnTo>
                    <a:pt x="670" y="1103"/>
                  </a:lnTo>
                  <a:lnTo>
                    <a:pt x="678" y="1096"/>
                  </a:lnTo>
                  <a:lnTo>
                    <a:pt x="683" y="1108"/>
                  </a:lnTo>
                  <a:lnTo>
                    <a:pt x="686" y="1117"/>
                  </a:lnTo>
                  <a:lnTo>
                    <a:pt x="690" y="1125"/>
                  </a:lnTo>
                  <a:lnTo>
                    <a:pt x="698" y="1129"/>
                  </a:lnTo>
                  <a:lnTo>
                    <a:pt x="706" y="1134"/>
                  </a:lnTo>
                  <a:lnTo>
                    <a:pt x="713" y="1138"/>
                  </a:lnTo>
                  <a:lnTo>
                    <a:pt x="717" y="1147"/>
                  </a:lnTo>
                  <a:lnTo>
                    <a:pt x="713" y="1163"/>
                  </a:lnTo>
                  <a:lnTo>
                    <a:pt x="721" y="1147"/>
                  </a:lnTo>
                  <a:lnTo>
                    <a:pt x="721" y="1138"/>
                  </a:lnTo>
                  <a:lnTo>
                    <a:pt x="729" y="1147"/>
                  </a:lnTo>
                  <a:lnTo>
                    <a:pt x="736" y="1147"/>
                  </a:lnTo>
                  <a:lnTo>
                    <a:pt x="752" y="1142"/>
                  </a:lnTo>
                  <a:lnTo>
                    <a:pt x="736" y="1142"/>
                  </a:lnTo>
                  <a:lnTo>
                    <a:pt x="729" y="1138"/>
                  </a:lnTo>
                  <a:lnTo>
                    <a:pt x="725" y="1134"/>
                  </a:lnTo>
                  <a:lnTo>
                    <a:pt x="717" y="1129"/>
                  </a:lnTo>
                  <a:lnTo>
                    <a:pt x="710" y="1125"/>
                  </a:lnTo>
                  <a:lnTo>
                    <a:pt x="702" y="1125"/>
                  </a:lnTo>
                  <a:lnTo>
                    <a:pt x="693" y="1121"/>
                  </a:lnTo>
                  <a:lnTo>
                    <a:pt x="690" y="1113"/>
                  </a:lnTo>
                  <a:lnTo>
                    <a:pt x="686" y="1101"/>
                  </a:lnTo>
                  <a:lnTo>
                    <a:pt x="686" y="1087"/>
                  </a:lnTo>
                  <a:lnTo>
                    <a:pt x="683" y="1080"/>
                  </a:lnTo>
                  <a:lnTo>
                    <a:pt x="690" y="1062"/>
                  </a:lnTo>
                  <a:lnTo>
                    <a:pt x="698" y="1050"/>
                  </a:lnTo>
                  <a:lnTo>
                    <a:pt x="706" y="1041"/>
                  </a:lnTo>
                  <a:lnTo>
                    <a:pt x="717" y="1033"/>
                  </a:lnTo>
                  <a:lnTo>
                    <a:pt x="725" y="1029"/>
                  </a:lnTo>
                  <a:lnTo>
                    <a:pt x="732" y="1021"/>
                  </a:lnTo>
                  <a:lnTo>
                    <a:pt x="740" y="1016"/>
                  </a:lnTo>
                  <a:lnTo>
                    <a:pt x="744" y="1013"/>
                  </a:lnTo>
                  <a:lnTo>
                    <a:pt x="752" y="1004"/>
                  </a:lnTo>
                  <a:lnTo>
                    <a:pt x="764" y="995"/>
                  </a:lnTo>
                  <a:lnTo>
                    <a:pt x="791" y="995"/>
                  </a:lnTo>
                  <a:lnTo>
                    <a:pt x="811" y="995"/>
                  </a:lnTo>
                  <a:lnTo>
                    <a:pt x="830" y="995"/>
                  </a:lnTo>
                  <a:lnTo>
                    <a:pt x="850" y="992"/>
                  </a:lnTo>
                  <a:lnTo>
                    <a:pt x="865" y="983"/>
                  </a:lnTo>
                  <a:lnTo>
                    <a:pt x="861" y="1004"/>
                  </a:lnTo>
                  <a:lnTo>
                    <a:pt x="857" y="1021"/>
                  </a:lnTo>
                  <a:lnTo>
                    <a:pt x="857" y="1041"/>
                  </a:lnTo>
                  <a:lnTo>
                    <a:pt x="861" y="1062"/>
                  </a:lnTo>
                  <a:lnTo>
                    <a:pt x="873" y="1075"/>
                  </a:lnTo>
                  <a:lnTo>
                    <a:pt x="884" y="1083"/>
                  </a:lnTo>
                  <a:lnTo>
                    <a:pt x="887" y="1101"/>
                  </a:lnTo>
                  <a:lnTo>
                    <a:pt x="876" y="1117"/>
                  </a:lnTo>
                  <a:lnTo>
                    <a:pt x="865" y="1134"/>
                  </a:lnTo>
                  <a:lnTo>
                    <a:pt x="857" y="1142"/>
                  </a:lnTo>
                  <a:lnTo>
                    <a:pt x="850" y="1167"/>
                  </a:lnTo>
                  <a:lnTo>
                    <a:pt x="841" y="1188"/>
                  </a:lnTo>
                  <a:lnTo>
                    <a:pt x="833" y="1226"/>
                  </a:lnTo>
                  <a:lnTo>
                    <a:pt x="830" y="1251"/>
                  </a:lnTo>
                  <a:lnTo>
                    <a:pt x="814" y="1318"/>
                  </a:lnTo>
                  <a:lnTo>
                    <a:pt x="841" y="1238"/>
                  </a:lnTo>
                  <a:lnTo>
                    <a:pt x="845" y="1259"/>
                  </a:lnTo>
                  <a:lnTo>
                    <a:pt x="857" y="1284"/>
                  </a:lnTo>
                  <a:lnTo>
                    <a:pt x="845" y="1251"/>
                  </a:lnTo>
                  <a:lnTo>
                    <a:pt x="845" y="1217"/>
                  </a:lnTo>
                  <a:lnTo>
                    <a:pt x="853" y="1196"/>
                  </a:lnTo>
                  <a:lnTo>
                    <a:pt x="865" y="1167"/>
                  </a:lnTo>
                  <a:lnTo>
                    <a:pt x="876" y="1150"/>
                  </a:lnTo>
                  <a:lnTo>
                    <a:pt x="891" y="1134"/>
                  </a:lnTo>
                  <a:lnTo>
                    <a:pt x="911" y="1134"/>
                  </a:lnTo>
                  <a:lnTo>
                    <a:pt x="923" y="1147"/>
                  </a:lnTo>
                  <a:lnTo>
                    <a:pt x="938" y="1175"/>
                  </a:lnTo>
                  <a:lnTo>
                    <a:pt x="951" y="1192"/>
                  </a:lnTo>
                  <a:lnTo>
                    <a:pt x="954" y="1213"/>
                  </a:lnTo>
                  <a:lnTo>
                    <a:pt x="958" y="1242"/>
                  </a:lnTo>
                  <a:lnTo>
                    <a:pt x="951" y="1297"/>
                  </a:lnTo>
                  <a:lnTo>
                    <a:pt x="966" y="1259"/>
                  </a:lnTo>
                  <a:lnTo>
                    <a:pt x="969" y="1230"/>
                  </a:lnTo>
                  <a:lnTo>
                    <a:pt x="981" y="1251"/>
                  </a:lnTo>
                  <a:lnTo>
                    <a:pt x="1001" y="1318"/>
                  </a:lnTo>
                  <a:lnTo>
                    <a:pt x="989" y="1259"/>
                  </a:lnTo>
                  <a:lnTo>
                    <a:pt x="977" y="1226"/>
                  </a:lnTo>
                  <a:lnTo>
                    <a:pt x="973" y="1209"/>
                  </a:lnTo>
                  <a:lnTo>
                    <a:pt x="969" y="1192"/>
                  </a:lnTo>
                  <a:lnTo>
                    <a:pt x="966" y="1167"/>
                  </a:lnTo>
                  <a:lnTo>
                    <a:pt x="985" y="1192"/>
                  </a:lnTo>
                  <a:lnTo>
                    <a:pt x="989" y="1226"/>
                  </a:lnTo>
                  <a:lnTo>
                    <a:pt x="992" y="1196"/>
                  </a:lnTo>
                  <a:lnTo>
                    <a:pt x="1020" y="1221"/>
                  </a:lnTo>
                  <a:lnTo>
                    <a:pt x="992" y="1184"/>
                  </a:lnTo>
                  <a:lnTo>
                    <a:pt x="981" y="1167"/>
                  </a:lnTo>
                  <a:lnTo>
                    <a:pt x="962" y="1150"/>
                  </a:lnTo>
                  <a:lnTo>
                    <a:pt x="951" y="1134"/>
                  </a:lnTo>
                  <a:lnTo>
                    <a:pt x="942" y="1113"/>
                  </a:lnTo>
                  <a:lnTo>
                    <a:pt x="938" y="1092"/>
                  </a:lnTo>
                  <a:lnTo>
                    <a:pt x="930" y="1070"/>
                  </a:lnTo>
                  <a:lnTo>
                    <a:pt x="911" y="1046"/>
                  </a:lnTo>
                  <a:lnTo>
                    <a:pt x="919" y="1059"/>
                  </a:lnTo>
                  <a:lnTo>
                    <a:pt x="911" y="1037"/>
                  </a:lnTo>
                  <a:lnTo>
                    <a:pt x="911" y="1021"/>
                  </a:lnTo>
                  <a:lnTo>
                    <a:pt x="923" y="1004"/>
                  </a:lnTo>
                  <a:lnTo>
                    <a:pt x="934" y="988"/>
                  </a:lnTo>
                  <a:lnTo>
                    <a:pt x="942" y="975"/>
                  </a:lnTo>
                  <a:lnTo>
                    <a:pt x="954" y="975"/>
                  </a:lnTo>
                  <a:lnTo>
                    <a:pt x="969" y="975"/>
                  </a:lnTo>
                  <a:lnTo>
                    <a:pt x="985" y="983"/>
                  </a:lnTo>
                  <a:lnTo>
                    <a:pt x="1005" y="995"/>
                  </a:lnTo>
                  <a:lnTo>
                    <a:pt x="1020" y="1013"/>
                  </a:lnTo>
                  <a:lnTo>
                    <a:pt x="1031" y="1037"/>
                  </a:lnTo>
                  <a:lnTo>
                    <a:pt x="1031" y="1062"/>
                  </a:lnTo>
                  <a:lnTo>
                    <a:pt x="1031" y="1080"/>
                  </a:lnTo>
                  <a:lnTo>
                    <a:pt x="1027" y="1096"/>
                  </a:lnTo>
                  <a:lnTo>
                    <a:pt x="1031" y="1117"/>
                  </a:lnTo>
                  <a:lnTo>
                    <a:pt x="1039" y="1147"/>
                  </a:lnTo>
                  <a:lnTo>
                    <a:pt x="1047" y="1167"/>
                  </a:lnTo>
                  <a:lnTo>
                    <a:pt x="1051" y="1192"/>
                  </a:lnTo>
                  <a:lnTo>
                    <a:pt x="1059" y="1217"/>
                  </a:lnTo>
                  <a:lnTo>
                    <a:pt x="1055" y="1242"/>
                  </a:lnTo>
                  <a:lnTo>
                    <a:pt x="1051" y="1267"/>
                  </a:lnTo>
                  <a:lnTo>
                    <a:pt x="1059" y="1305"/>
                  </a:lnTo>
                  <a:lnTo>
                    <a:pt x="1059" y="1259"/>
                  </a:lnTo>
                  <a:lnTo>
                    <a:pt x="1067" y="1238"/>
                  </a:lnTo>
                  <a:lnTo>
                    <a:pt x="1082" y="1247"/>
                  </a:lnTo>
                  <a:lnTo>
                    <a:pt x="1089" y="1259"/>
                  </a:lnTo>
                  <a:lnTo>
                    <a:pt x="1102" y="1272"/>
                  </a:lnTo>
                  <a:lnTo>
                    <a:pt x="1085" y="1242"/>
                  </a:lnTo>
                  <a:lnTo>
                    <a:pt x="1070" y="1226"/>
                  </a:lnTo>
                  <a:lnTo>
                    <a:pt x="1062" y="1205"/>
                  </a:lnTo>
                  <a:lnTo>
                    <a:pt x="1062" y="1184"/>
                  </a:lnTo>
                  <a:lnTo>
                    <a:pt x="1059" y="1163"/>
                  </a:lnTo>
                  <a:lnTo>
                    <a:pt x="1055" y="1138"/>
                  </a:lnTo>
                  <a:lnTo>
                    <a:pt x="1055" y="1117"/>
                  </a:lnTo>
                  <a:lnTo>
                    <a:pt x="1059" y="1096"/>
                  </a:lnTo>
                  <a:lnTo>
                    <a:pt x="1059" y="1075"/>
                  </a:lnTo>
                  <a:lnTo>
                    <a:pt x="1070" y="1067"/>
                  </a:lnTo>
                  <a:lnTo>
                    <a:pt x="1085" y="1080"/>
                  </a:lnTo>
                  <a:lnTo>
                    <a:pt x="1109" y="1083"/>
                  </a:lnTo>
                  <a:lnTo>
                    <a:pt x="1124" y="1096"/>
                  </a:lnTo>
                  <a:lnTo>
                    <a:pt x="1144" y="1117"/>
                  </a:lnTo>
                  <a:lnTo>
                    <a:pt x="1152" y="1134"/>
                  </a:lnTo>
                  <a:lnTo>
                    <a:pt x="1152" y="1159"/>
                  </a:lnTo>
                  <a:lnTo>
                    <a:pt x="1144" y="1175"/>
                  </a:lnTo>
                  <a:lnTo>
                    <a:pt x="1140" y="1205"/>
                  </a:lnTo>
                  <a:lnTo>
                    <a:pt x="1128" y="1238"/>
                  </a:lnTo>
                  <a:lnTo>
                    <a:pt x="1116" y="1252"/>
                  </a:lnTo>
                  <a:lnTo>
                    <a:pt x="1110" y="1270"/>
                  </a:lnTo>
                  <a:lnTo>
                    <a:pt x="1102" y="1274"/>
                  </a:lnTo>
                  <a:lnTo>
                    <a:pt x="1096" y="1292"/>
                  </a:lnTo>
                  <a:lnTo>
                    <a:pt x="1090" y="1314"/>
                  </a:lnTo>
                  <a:lnTo>
                    <a:pt x="1093" y="1345"/>
                  </a:lnTo>
                  <a:lnTo>
                    <a:pt x="1070" y="1482"/>
                  </a:lnTo>
                  <a:lnTo>
                    <a:pt x="1094" y="1392"/>
                  </a:lnTo>
                  <a:lnTo>
                    <a:pt x="1101" y="1421"/>
                  </a:lnTo>
                  <a:lnTo>
                    <a:pt x="1109" y="1309"/>
                  </a:lnTo>
                  <a:lnTo>
                    <a:pt x="1124" y="1376"/>
                  </a:lnTo>
                  <a:lnTo>
                    <a:pt x="1122" y="1424"/>
                  </a:lnTo>
                  <a:lnTo>
                    <a:pt x="1130" y="1396"/>
                  </a:lnTo>
                  <a:lnTo>
                    <a:pt x="1144" y="1412"/>
                  </a:lnTo>
                  <a:lnTo>
                    <a:pt x="1120" y="1326"/>
                  </a:lnTo>
                  <a:lnTo>
                    <a:pt x="1128" y="1276"/>
                  </a:lnTo>
                  <a:lnTo>
                    <a:pt x="1136" y="1251"/>
                  </a:lnTo>
                  <a:lnTo>
                    <a:pt x="1148" y="1226"/>
                  </a:lnTo>
                  <a:lnTo>
                    <a:pt x="1156" y="1201"/>
                  </a:lnTo>
                  <a:lnTo>
                    <a:pt x="1167" y="1205"/>
                  </a:lnTo>
                  <a:lnTo>
                    <a:pt x="1179" y="1226"/>
                  </a:lnTo>
                  <a:lnTo>
                    <a:pt x="1195" y="1251"/>
                  </a:lnTo>
                  <a:lnTo>
                    <a:pt x="1183" y="1238"/>
                  </a:lnTo>
                  <a:lnTo>
                    <a:pt x="1182" y="1250"/>
                  </a:lnTo>
                  <a:lnTo>
                    <a:pt x="1190" y="1268"/>
                  </a:lnTo>
                  <a:lnTo>
                    <a:pt x="1198" y="1286"/>
                  </a:lnTo>
                  <a:lnTo>
                    <a:pt x="1206" y="1322"/>
                  </a:lnTo>
                  <a:lnTo>
                    <a:pt x="1222" y="1432"/>
                  </a:lnTo>
                  <a:lnTo>
                    <a:pt x="1224" y="1342"/>
                  </a:lnTo>
                  <a:lnTo>
                    <a:pt x="1238" y="1342"/>
                  </a:lnTo>
                  <a:lnTo>
                    <a:pt x="1244" y="1370"/>
                  </a:lnTo>
                  <a:lnTo>
                    <a:pt x="1248" y="1428"/>
                  </a:lnTo>
                  <a:lnTo>
                    <a:pt x="1260" y="1508"/>
                  </a:lnTo>
                  <a:lnTo>
                    <a:pt x="1252" y="1398"/>
                  </a:lnTo>
                  <a:lnTo>
                    <a:pt x="1257" y="1334"/>
                  </a:lnTo>
                  <a:lnTo>
                    <a:pt x="1272" y="1367"/>
                  </a:lnTo>
                  <a:lnTo>
                    <a:pt x="1294" y="1388"/>
                  </a:lnTo>
                  <a:lnTo>
                    <a:pt x="1316" y="1432"/>
                  </a:lnTo>
                  <a:lnTo>
                    <a:pt x="1272" y="1334"/>
                  </a:lnTo>
                  <a:lnTo>
                    <a:pt x="1249" y="1314"/>
                  </a:lnTo>
                  <a:lnTo>
                    <a:pt x="1228" y="1298"/>
                  </a:lnTo>
                  <a:lnTo>
                    <a:pt x="1225" y="1276"/>
                  </a:lnTo>
                  <a:lnTo>
                    <a:pt x="1214" y="1255"/>
                  </a:lnTo>
                  <a:lnTo>
                    <a:pt x="1202" y="1234"/>
                  </a:lnTo>
                  <a:lnTo>
                    <a:pt x="1195" y="1217"/>
                  </a:lnTo>
                  <a:lnTo>
                    <a:pt x="1183" y="1196"/>
                  </a:lnTo>
                  <a:lnTo>
                    <a:pt x="1179" y="1180"/>
                  </a:lnTo>
                  <a:lnTo>
                    <a:pt x="1171" y="1159"/>
                  </a:lnTo>
                  <a:lnTo>
                    <a:pt x="1171" y="1142"/>
                  </a:lnTo>
                  <a:lnTo>
                    <a:pt x="1171" y="1129"/>
                  </a:lnTo>
                  <a:lnTo>
                    <a:pt x="1163" y="1108"/>
                  </a:lnTo>
                  <a:lnTo>
                    <a:pt x="1156" y="1096"/>
                  </a:lnTo>
                  <a:lnTo>
                    <a:pt x="1136" y="1080"/>
                  </a:lnTo>
                  <a:lnTo>
                    <a:pt x="1144" y="1083"/>
                  </a:lnTo>
                  <a:lnTo>
                    <a:pt x="1124" y="1067"/>
                  </a:lnTo>
                  <a:lnTo>
                    <a:pt x="1113" y="1059"/>
                  </a:lnTo>
                  <a:lnTo>
                    <a:pt x="1102" y="1046"/>
                  </a:lnTo>
                  <a:lnTo>
                    <a:pt x="1085" y="1029"/>
                  </a:lnTo>
                  <a:lnTo>
                    <a:pt x="1085" y="1008"/>
                  </a:lnTo>
                  <a:lnTo>
                    <a:pt x="1085" y="988"/>
                  </a:lnTo>
                  <a:lnTo>
                    <a:pt x="1082" y="971"/>
                  </a:lnTo>
                  <a:lnTo>
                    <a:pt x="1085" y="950"/>
                  </a:lnTo>
                  <a:lnTo>
                    <a:pt x="1089" y="937"/>
                  </a:lnTo>
                  <a:lnTo>
                    <a:pt x="1102" y="933"/>
                  </a:lnTo>
                  <a:lnTo>
                    <a:pt x="1113" y="937"/>
                  </a:lnTo>
                  <a:lnTo>
                    <a:pt x="1128" y="946"/>
                  </a:lnTo>
                  <a:lnTo>
                    <a:pt x="1152" y="958"/>
                  </a:lnTo>
                  <a:lnTo>
                    <a:pt x="1156" y="967"/>
                  </a:lnTo>
                  <a:lnTo>
                    <a:pt x="1160" y="983"/>
                  </a:lnTo>
                  <a:lnTo>
                    <a:pt x="1167" y="1004"/>
                  </a:lnTo>
                  <a:lnTo>
                    <a:pt x="1171" y="1021"/>
                  </a:lnTo>
                  <a:lnTo>
                    <a:pt x="1175" y="1033"/>
                  </a:lnTo>
                  <a:lnTo>
                    <a:pt x="1186" y="1046"/>
                  </a:lnTo>
                  <a:lnTo>
                    <a:pt x="1195" y="1070"/>
                  </a:lnTo>
                  <a:lnTo>
                    <a:pt x="1195" y="1103"/>
                  </a:lnTo>
                  <a:lnTo>
                    <a:pt x="1199" y="1142"/>
                  </a:lnTo>
                  <a:lnTo>
                    <a:pt x="1202" y="1092"/>
                  </a:lnTo>
                  <a:lnTo>
                    <a:pt x="1217" y="1117"/>
                  </a:lnTo>
                  <a:lnTo>
                    <a:pt x="1199" y="1083"/>
                  </a:lnTo>
                  <a:lnTo>
                    <a:pt x="1199" y="1059"/>
                  </a:lnTo>
                  <a:lnTo>
                    <a:pt x="1202" y="1046"/>
                  </a:lnTo>
                  <a:lnTo>
                    <a:pt x="1210" y="1054"/>
                  </a:lnTo>
                  <a:lnTo>
                    <a:pt x="1225" y="1059"/>
                  </a:lnTo>
                  <a:lnTo>
                    <a:pt x="1229" y="1070"/>
                  </a:lnTo>
                  <a:lnTo>
                    <a:pt x="1237" y="1096"/>
                  </a:lnTo>
                  <a:lnTo>
                    <a:pt x="1237" y="1129"/>
                  </a:lnTo>
                  <a:lnTo>
                    <a:pt x="1237" y="1150"/>
                  </a:lnTo>
                  <a:lnTo>
                    <a:pt x="1240" y="1175"/>
                  </a:lnTo>
                  <a:lnTo>
                    <a:pt x="1249" y="1196"/>
                  </a:lnTo>
                  <a:lnTo>
                    <a:pt x="1237" y="1209"/>
                  </a:lnTo>
                  <a:lnTo>
                    <a:pt x="1229" y="1238"/>
                  </a:lnTo>
                  <a:lnTo>
                    <a:pt x="1240" y="1217"/>
                  </a:lnTo>
                  <a:lnTo>
                    <a:pt x="1249" y="1213"/>
                  </a:lnTo>
                  <a:lnTo>
                    <a:pt x="1248" y="1220"/>
                  </a:lnTo>
                  <a:lnTo>
                    <a:pt x="1256" y="1254"/>
                  </a:lnTo>
                  <a:lnTo>
                    <a:pt x="1262" y="1266"/>
                  </a:lnTo>
                  <a:lnTo>
                    <a:pt x="1274" y="1288"/>
                  </a:lnTo>
                  <a:lnTo>
                    <a:pt x="1298" y="1348"/>
                  </a:lnTo>
                  <a:lnTo>
                    <a:pt x="1298" y="1312"/>
                  </a:lnTo>
                  <a:lnTo>
                    <a:pt x="1336" y="1374"/>
                  </a:lnTo>
                  <a:lnTo>
                    <a:pt x="1296" y="1296"/>
                  </a:lnTo>
                  <a:lnTo>
                    <a:pt x="1275" y="1242"/>
                  </a:lnTo>
                  <a:lnTo>
                    <a:pt x="1268" y="1213"/>
                  </a:lnTo>
                  <a:lnTo>
                    <a:pt x="1283" y="1217"/>
                  </a:lnTo>
                  <a:lnTo>
                    <a:pt x="1307" y="1234"/>
                  </a:lnTo>
                  <a:lnTo>
                    <a:pt x="1338" y="1263"/>
                  </a:lnTo>
                  <a:lnTo>
                    <a:pt x="1303" y="1217"/>
                  </a:lnTo>
                  <a:lnTo>
                    <a:pt x="1283" y="1205"/>
                  </a:lnTo>
                  <a:lnTo>
                    <a:pt x="1265" y="1196"/>
                  </a:lnTo>
                  <a:lnTo>
                    <a:pt x="1260" y="1184"/>
                  </a:lnTo>
                  <a:lnTo>
                    <a:pt x="1252" y="1154"/>
                  </a:lnTo>
                  <a:lnTo>
                    <a:pt x="1252" y="1117"/>
                  </a:lnTo>
                  <a:lnTo>
                    <a:pt x="1252" y="1092"/>
                  </a:lnTo>
                  <a:lnTo>
                    <a:pt x="1260" y="1070"/>
                  </a:lnTo>
                  <a:lnTo>
                    <a:pt x="1268" y="1059"/>
                  </a:lnTo>
                  <a:lnTo>
                    <a:pt x="1280" y="1059"/>
                  </a:lnTo>
                  <a:lnTo>
                    <a:pt x="1300" y="1059"/>
                  </a:lnTo>
                  <a:lnTo>
                    <a:pt x="1322" y="1062"/>
                  </a:lnTo>
                  <a:lnTo>
                    <a:pt x="1338" y="1075"/>
                  </a:lnTo>
                  <a:lnTo>
                    <a:pt x="1341" y="1101"/>
                  </a:lnTo>
                  <a:lnTo>
                    <a:pt x="1346" y="1117"/>
                  </a:lnTo>
                  <a:lnTo>
                    <a:pt x="1357" y="1134"/>
                  </a:lnTo>
                  <a:lnTo>
                    <a:pt x="1365" y="1159"/>
                  </a:lnTo>
                  <a:lnTo>
                    <a:pt x="1370" y="1258"/>
                  </a:lnTo>
                  <a:lnTo>
                    <a:pt x="1373" y="1196"/>
                  </a:lnTo>
                  <a:lnTo>
                    <a:pt x="1377" y="1163"/>
                  </a:lnTo>
                  <a:lnTo>
                    <a:pt x="1417" y="1259"/>
                  </a:lnTo>
                  <a:lnTo>
                    <a:pt x="1410" y="1402"/>
                  </a:lnTo>
                  <a:lnTo>
                    <a:pt x="1424" y="1354"/>
                  </a:lnTo>
                  <a:lnTo>
                    <a:pt x="1424" y="1282"/>
                  </a:lnTo>
                  <a:lnTo>
                    <a:pt x="1444" y="1302"/>
                  </a:lnTo>
                  <a:lnTo>
                    <a:pt x="1458" y="1312"/>
                  </a:lnTo>
                  <a:lnTo>
                    <a:pt x="1501" y="1360"/>
                  </a:lnTo>
                  <a:lnTo>
                    <a:pt x="1448" y="1273"/>
                  </a:lnTo>
                  <a:lnTo>
                    <a:pt x="1423" y="1231"/>
                  </a:lnTo>
                  <a:lnTo>
                    <a:pt x="1384" y="1167"/>
                  </a:lnTo>
                  <a:lnTo>
                    <a:pt x="1373" y="1142"/>
                  </a:lnTo>
                  <a:lnTo>
                    <a:pt x="1369" y="1134"/>
                  </a:lnTo>
                  <a:lnTo>
                    <a:pt x="1361" y="1108"/>
                  </a:lnTo>
                  <a:lnTo>
                    <a:pt x="1361" y="1092"/>
                  </a:lnTo>
                  <a:lnTo>
                    <a:pt x="1369" y="1075"/>
                  </a:lnTo>
                  <a:lnTo>
                    <a:pt x="1391" y="1075"/>
                  </a:lnTo>
                  <a:lnTo>
                    <a:pt x="1412" y="1070"/>
                  </a:lnTo>
                  <a:lnTo>
                    <a:pt x="1431" y="1083"/>
                  </a:lnTo>
                  <a:lnTo>
                    <a:pt x="1447" y="1087"/>
                  </a:lnTo>
                  <a:lnTo>
                    <a:pt x="1462" y="1103"/>
                  </a:lnTo>
                  <a:lnTo>
                    <a:pt x="1474" y="1117"/>
                  </a:lnTo>
                  <a:lnTo>
                    <a:pt x="1481" y="1147"/>
                  </a:lnTo>
                  <a:lnTo>
                    <a:pt x="1477" y="1117"/>
                  </a:lnTo>
                  <a:lnTo>
                    <a:pt x="1535" y="1154"/>
                  </a:lnTo>
                  <a:lnTo>
                    <a:pt x="1489" y="1113"/>
                  </a:lnTo>
                  <a:lnTo>
                    <a:pt x="1477" y="1096"/>
                  </a:lnTo>
                  <a:lnTo>
                    <a:pt x="1462" y="1083"/>
                  </a:lnTo>
                  <a:lnTo>
                    <a:pt x="1447" y="1070"/>
                  </a:lnTo>
                  <a:lnTo>
                    <a:pt x="1427" y="1062"/>
                  </a:lnTo>
                  <a:lnTo>
                    <a:pt x="1408" y="1059"/>
                  </a:lnTo>
                  <a:lnTo>
                    <a:pt x="1384" y="1054"/>
                  </a:lnTo>
                  <a:lnTo>
                    <a:pt x="1365" y="1050"/>
                  </a:lnTo>
                  <a:lnTo>
                    <a:pt x="1350" y="1046"/>
                  </a:lnTo>
                  <a:lnTo>
                    <a:pt x="1326" y="1041"/>
                  </a:lnTo>
                  <a:lnTo>
                    <a:pt x="1315" y="1037"/>
                  </a:lnTo>
                  <a:lnTo>
                    <a:pt x="1300" y="1029"/>
                  </a:lnTo>
                  <a:lnTo>
                    <a:pt x="1283" y="1025"/>
                  </a:lnTo>
                  <a:lnTo>
                    <a:pt x="1265" y="1021"/>
                  </a:lnTo>
                  <a:lnTo>
                    <a:pt x="1240" y="1021"/>
                  </a:lnTo>
                  <a:lnTo>
                    <a:pt x="1229" y="1013"/>
                  </a:lnTo>
                  <a:lnTo>
                    <a:pt x="1217" y="1000"/>
                  </a:lnTo>
                  <a:lnTo>
                    <a:pt x="1214" y="983"/>
                  </a:lnTo>
                  <a:lnTo>
                    <a:pt x="1210" y="971"/>
                  </a:lnTo>
                  <a:lnTo>
                    <a:pt x="1206" y="950"/>
                  </a:lnTo>
                  <a:lnTo>
                    <a:pt x="1199" y="937"/>
                  </a:lnTo>
                  <a:lnTo>
                    <a:pt x="1183" y="921"/>
                  </a:lnTo>
                  <a:lnTo>
                    <a:pt x="1167" y="907"/>
                  </a:lnTo>
                  <a:lnTo>
                    <a:pt x="1148" y="895"/>
                  </a:lnTo>
                  <a:lnTo>
                    <a:pt x="1128" y="886"/>
                  </a:lnTo>
                  <a:lnTo>
                    <a:pt x="1109" y="874"/>
                  </a:lnTo>
                  <a:lnTo>
                    <a:pt x="1085" y="857"/>
                  </a:lnTo>
                  <a:lnTo>
                    <a:pt x="1070" y="841"/>
                  </a:lnTo>
                  <a:lnTo>
                    <a:pt x="1067" y="824"/>
                  </a:lnTo>
                  <a:lnTo>
                    <a:pt x="1067" y="808"/>
                  </a:lnTo>
                  <a:lnTo>
                    <a:pt x="1067" y="791"/>
                  </a:lnTo>
                  <a:lnTo>
                    <a:pt x="1074" y="774"/>
                  </a:lnTo>
                  <a:lnTo>
                    <a:pt x="1074" y="762"/>
                  </a:lnTo>
                  <a:lnTo>
                    <a:pt x="1078" y="720"/>
                  </a:lnTo>
                  <a:lnTo>
                    <a:pt x="1078" y="673"/>
                  </a:lnTo>
                  <a:lnTo>
                    <a:pt x="1070" y="648"/>
                  </a:lnTo>
                  <a:lnTo>
                    <a:pt x="1062" y="610"/>
                  </a:lnTo>
                  <a:lnTo>
                    <a:pt x="1062" y="582"/>
                  </a:lnTo>
                  <a:lnTo>
                    <a:pt x="1062" y="552"/>
                  </a:lnTo>
                  <a:lnTo>
                    <a:pt x="1062" y="528"/>
                  </a:lnTo>
                  <a:lnTo>
                    <a:pt x="1067" y="511"/>
                  </a:lnTo>
                  <a:lnTo>
                    <a:pt x="1062" y="476"/>
                  </a:lnTo>
                  <a:lnTo>
                    <a:pt x="1062" y="443"/>
                  </a:lnTo>
                  <a:lnTo>
                    <a:pt x="1059" y="409"/>
                  </a:lnTo>
                  <a:lnTo>
                    <a:pt x="1051" y="381"/>
                  </a:lnTo>
                  <a:lnTo>
                    <a:pt x="1047" y="351"/>
                  </a:lnTo>
                  <a:lnTo>
                    <a:pt x="1047" y="330"/>
                  </a:lnTo>
                  <a:lnTo>
                    <a:pt x="1039" y="293"/>
                  </a:lnTo>
                  <a:lnTo>
                    <a:pt x="1039" y="259"/>
                  </a:lnTo>
                  <a:lnTo>
                    <a:pt x="1035" y="238"/>
                  </a:lnTo>
                  <a:lnTo>
                    <a:pt x="1042" y="209"/>
                  </a:lnTo>
                  <a:lnTo>
                    <a:pt x="1051" y="180"/>
                  </a:lnTo>
                  <a:lnTo>
                    <a:pt x="1070" y="146"/>
                  </a:lnTo>
                  <a:lnTo>
                    <a:pt x="1102" y="113"/>
                  </a:lnTo>
                  <a:lnTo>
                    <a:pt x="1120" y="96"/>
                  </a:lnTo>
                  <a:lnTo>
                    <a:pt x="1140" y="76"/>
                  </a:lnTo>
                  <a:lnTo>
                    <a:pt x="1163" y="55"/>
                  </a:lnTo>
                  <a:lnTo>
                    <a:pt x="1175" y="37"/>
                  </a:lnTo>
                  <a:lnTo>
                    <a:pt x="1202" y="21"/>
                  </a:lnTo>
                  <a:lnTo>
                    <a:pt x="1229" y="0"/>
                  </a:lnTo>
                  <a:lnTo>
                    <a:pt x="1128" y="0"/>
                  </a:lnTo>
                  <a:lnTo>
                    <a:pt x="1109" y="12"/>
                  </a:lnTo>
                  <a:lnTo>
                    <a:pt x="1093" y="25"/>
                  </a:lnTo>
                  <a:lnTo>
                    <a:pt x="1074" y="37"/>
                  </a:lnTo>
                  <a:lnTo>
                    <a:pt x="1051" y="58"/>
                  </a:lnTo>
                  <a:lnTo>
                    <a:pt x="1039" y="76"/>
                  </a:lnTo>
                  <a:lnTo>
                    <a:pt x="1020" y="92"/>
                  </a:lnTo>
                  <a:lnTo>
                    <a:pt x="1020" y="71"/>
                  </a:lnTo>
                  <a:lnTo>
                    <a:pt x="1027" y="42"/>
                  </a:lnTo>
                  <a:lnTo>
                    <a:pt x="1031" y="21"/>
                  </a:lnTo>
                  <a:lnTo>
                    <a:pt x="1042" y="0"/>
                  </a:lnTo>
                  <a:lnTo>
                    <a:pt x="1020" y="0"/>
                  </a:lnTo>
                  <a:lnTo>
                    <a:pt x="1008" y="25"/>
                  </a:lnTo>
                  <a:lnTo>
                    <a:pt x="1001" y="58"/>
                  </a:lnTo>
                  <a:lnTo>
                    <a:pt x="992" y="92"/>
                  </a:lnTo>
                  <a:lnTo>
                    <a:pt x="985" y="130"/>
                  </a:lnTo>
                  <a:lnTo>
                    <a:pt x="966" y="167"/>
                  </a:lnTo>
                  <a:lnTo>
                    <a:pt x="962" y="130"/>
                  </a:lnTo>
                  <a:lnTo>
                    <a:pt x="962" y="100"/>
                  </a:lnTo>
                  <a:lnTo>
                    <a:pt x="962" y="67"/>
                  </a:lnTo>
                  <a:lnTo>
                    <a:pt x="958" y="42"/>
                  </a:lnTo>
                  <a:lnTo>
                    <a:pt x="958" y="17"/>
                  </a:lnTo>
                  <a:lnTo>
                    <a:pt x="962" y="0"/>
                  </a:lnTo>
                  <a:lnTo>
                    <a:pt x="876" y="0"/>
                  </a:lnTo>
                  <a:lnTo>
                    <a:pt x="876" y="50"/>
                  </a:lnTo>
                  <a:lnTo>
                    <a:pt x="876" y="71"/>
                  </a:lnTo>
                  <a:lnTo>
                    <a:pt x="876" y="100"/>
                  </a:lnTo>
                  <a:lnTo>
                    <a:pt x="876" y="130"/>
                  </a:lnTo>
                  <a:lnTo>
                    <a:pt x="868" y="155"/>
                  </a:lnTo>
                  <a:lnTo>
                    <a:pt x="857" y="176"/>
                  </a:lnTo>
                  <a:lnTo>
                    <a:pt x="841" y="180"/>
                  </a:lnTo>
                  <a:lnTo>
                    <a:pt x="814" y="176"/>
                  </a:lnTo>
                  <a:lnTo>
                    <a:pt x="803" y="167"/>
                  </a:lnTo>
                  <a:lnTo>
                    <a:pt x="795" y="163"/>
                  </a:lnTo>
                  <a:lnTo>
                    <a:pt x="803" y="142"/>
                  </a:lnTo>
                  <a:lnTo>
                    <a:pt x="803" y="117"/>
                  </a:lnTo>
                  <a:lnTo>
                    <a:pt x="803" y="88"/>
                  </a:lnTo>
                  <a:lnTo>
                    <a:pt x="803" y="63"/>
                  </a:lnTo>
                  <a:lnTo>
                    <a:pt x="803" y="42"/>
                  </a:lnTo>
                  <a:lnTo>
                    <a:pt x="803" y="21"/>
                  </a:lnTo>
                  <a:lnTo>
                    <a:pt x="803" y="0"/>
                  </a:lnTo>
                  <a:lnTo>
                    <a:pt x="779" y="0"/>
                  </a:lnTo>
                  <a:lnTo>
                    <a:pt x="779" y="25"/>
                  </a:lnTo>
                  <a:lnTo>
                    <a:pt x="779" y="50"/>
                  </a:lnTo>
                  <a:lnTo>
                    <a:pt x="779" y="79"/>
                  </a:lnTo>
                  <a:lnTo>
                    <a:pt x="775" y="104"/>
                  </a:lnTo>
                  <a:lnTo>
                    <a:pt x="768" y="125"/>
                  </a:lnTo>
                  <a:lnTo>
                    <a:pt x="748" y="138"/>
                  </a:lnTo>
                  <a:lnTo>
                    <a:pt x="732" y="130"/>
                  </a:lnTo>
                  <a:lnTo>
                    <a:pt x="713" y="121"/>
                  </a:lnTo>
                  <a:lnTo>
                    <a:pt x="698" y="104"/>
                  </a:lnTo>
                  <a:lnTo>
                    <a:pt x="686" y="88"/>
                  </a:lnTo>
                  <a:lnTo>
                    <a:pt x="683" y="71"/>
                  </a:lnTo>
                  <a:lnTo>
                    <a:pt x="686" y="58"/>
                  </a:lnTo>
                  <a:lnTo>
                    <a:pt x="683" y="42"/>
                  </a:lnTo>
                  <a:lnTo>
                    <a:pt x="683" y="30"/>
                  </a:lnTo>
                  <a:lnTo>
                    <a:pt x="686" y="12"/>
                  </a:lnTo>
                  <a:lnTo>
                    <a:pt x="678" y="0"/>
                  </a:lnTo>
                  <a:lnTo>
                    <a:pt x="663" y="0"/>
                  </a:lnTo>
                  <a:lnTo>
                    <a:pt x="667" y="9"/>
                  </a:lnTo>
                  <a:lnTo>
                    <a:pt x="667" y="21"/>
                  </a:lnTo>
                  <a:lnTo>
                    <a:pt x="667" y="33"/>
                  </a:lnTo>
                  <a:lnTo>
                    <a:pt x="663" y="46"/>
                  </a:lnTo>
                  <a:lnTo>
                    <a:pt x="648" y="37"/>
                  </a:lnTo>
                  <a:lnTo>
                    <a:pt x="635" y="33"/>
                  </a:lnTo>
                  <a:lnTo>
                    <a:pt x="620" y="25"/>
                  </a:lnTo>
                  <a:lnTo>
                    <a:pt x="605" y="12"/>
                  </a:lnTo>
                  <a:lnTo>
                    <a:pt x="592" y="0"/>
                  </a:lnTo>
                  <a:lnTo>
                    <a:pt x="527" y="0"/>
                  </a:lnTo>
                  <a:lnTo>
                    <a:pt x="547" y="21"/>
                  </a:lnTo>
                  <a:lnTo>
                    <a:pt x="562" y="33"/>
                  </a:lnTo>
                  <a:lnTo>
                    <a:pt x="578" y="50"/>
                  </a:lnTo>
                  <a:lnTo>
                    <a:pt x="585" y="58"/>
                  </a:lnTo>
                  <a:lnTo>
                    <a:pt x="597" y="71"/>
                  </a:lnTo>
                  <a:lnTo>
                    <a:pt x="609" y="76"/>
                  </a:lnTo>
                  <a:lnTo>
                    <a:pt x="617" y="92"/>
                  </a:lnTo>
                  <a:lnTo>
                    <a:pt x="632" y="104"/>
                  </a:lnTo>
                  <a:lnTo>
                    <a:pt x="640" y="130"/>
                  </a:lnTo>
                  <a:lnTo>
                    <a:pt x="652" y="150"/>
                  </a:lnTo>
                  <a:lnTo>
                    <a:pt x="617" y="138"/>
                  </a:lnTo>
                  <a:lnTo>
                    <a:pt x="601" y="121"/>
                  </a:lnTo>
                  <a:lnTo>
                    <a:pt x="578" y="109"/>
                  </a:lnTo>
                  <a:lnTo>
                    <a:pt x="562" y="92"/>
                  </a:lnTo>
                  <a:lnTo>
                    <a:pt x="542" y="67"/>
                  </a:lnTo>
                  <a:lnTo>
                    <a:pt x="531" y="42"/>
                  </a:lnTo>
                  <a:lnTo>
                    <a:pt x="515" y="25"/>
                  </a:lnTo>
                  <a:lnTo>
                    <a:pt x="512" y="12"/>
                  </a:lnTo>
                  <a:lnTo>
                    <a:pt x="508" y="0"/>
                  </a:lnTo>
                  <a:lnTo>
                    <a:pt x="484" y="0"/>
                  </a:lnTo>
                  <a:lnTo>
                    <a:pt x="488" y="12"/>
                  </a:lnTo>
                  <a:lnTo>
                    <a:pt x="492" y="25"/>
                  </a:lnTo>
                  <a:lnTo>
                    <a:pt x="496" y="37"/>
                  </a:lnTo>
                  <a:lnTo>
                    <a:pt x="504" y="46"/>
                  </a:lnTo>
                  <a:lnTo>
                    <a:pt x="515" y="67"/>
                  </a:lnTo>
                  <a:lnTo>
                    <a:pt x="527" y="88"/>
                  </a:lnTo>
                  <a:lnTo>
                    <a:pt x="535" y="100"/>
                  </a:lnTo>
                  <a:lnTo>
                    <a:pt x="538" y="109"/>
                  </a:lnTo>
                  <a:lnTo>
                    <a:pt x="554" y="125"/>
                  </a:lnTo>
                  <a:lnTo>
                    <a:pt x="578" y="142"/>
                  </a:lnTo>
                  <a:lnTo>
                    <a:pt x="592" y="155"/>
                  </a:lnTo>
                  <a:lnTo>
                    <a:pt x="613" y="167"/>
                  </a:lnTo>
                  <a:lnTo>
                    <a:pt x="632" y="180"/>
                  </a:lnTo>
                  <a:lnTo>
                    <a:pt x="652" y="188"/>
                  </a:lnTo>
                  <a:lnTo>
                    <a:pt x="667" y="201"/>
                  </a:lnTo>
                  <a:lnTo>
                    <a:pt x="686" y="209"/>
                  </a:lnTo>
                  <a:lnTo>
                    <a:pt x="702" y="217"/>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00" name="Freeform 181"/>
            <p:cNvSpPr>
              <a:spLocks/>
            </p:cNvSpPr>
            <p:nvPr/>
          </p:nvSpPr>
          <p:spPr bwMode="auto">
            <a:xfrm>
              <a:off x="1105" y="2578"/>
              <a:ext cx="72" cy="373"/>
            </a:xfrm>
            <a:custGeom>
              <a:avLst/>
              <a:gdLst>
                <a:gd name="T0" fmla="*/ 14 w 112"/>
                <a:gd name="T1" fmla="*/ 269 h 429"/>
                <a:gd name="T2" fmla="*/ 21 w 112"/>
                <a:gd name="T3" fmla="*/ 252 h 429"/>
                <a:gd name="T4" fmla="*/ 28 w 112"/>
                <a:gd name="T5" fmla="*/ 215 h 429"/>
                <a:gd name="T6" fmla="*/ 33 w 112"/>
                <a:gd name="T7" fmla="*/ 178 h 429"/>
                <a:gd name="T8" fmla="*/ 40 w 112"/>
                <a:gd name="T9" fmla="*/ 120 h 429"/>
                <a:gd name="T10" fmla="*/ 50 w 112"/>
                <a:gd name="T11" fmla="*/ 83 h 429"/>
                <a:gd name="T12" fmla="*/ 50 w 112"/>
                <a:gd name="T13" fmla="*/ 37 h 429"/>
                <a:gd name="T14" fmla="*/ 57 w 112"/>
                <a:gd name="T15" fmla="*/ 0 h 429"/>
                <a:gd name="T16" fmla="*/ 57 w 112"/>
                <a:gd name="T17" fmla="*/ 37 h 429"/>
                <a:gd name="T18" fmla="*/ 57 w 112"/>
                <a:gd name="T19" fmla="*/ 99 h 429"/>
                <a:gd name="T20" fmla="*/ 57 w 112"/>
                <a:gd name="T21" fmla="*/ 133 h 429"/>
                <a:gd name="T22" fmla="*/ 61 w 112"/>
                <a:gd name="T23" fmla="*/ 149 h 429"/>
                <a:gd name="T24" fmla="*/ 57 w 112"/>
                <a:gd name="T25" fmla="*/ 165 h 429"/>
                <a:gd name="T26" fmla="*/ 53 w 112"/>
                <a:gd name="T27" fmla="*/ 190 h 429"/>
                <a:gd name="T28" fmla="*/ 50 w 112"/>
                <a:gd name="T29" fmla="*/ 236 h 429"/>
                <a:gd name="T30" fmla="*/ 53 w 112"/>
                <a:gd name="T31" fmla="*/ 206 h 429"/>
                <a:gd name="T32" fmla="*/ 61 w 112"/>
                <a:gd name="T33" fmla="*/ 181 h 429"/>
                <a:gd name="T34" fmla="*/ 61 w 112"/>
                <a:gd name="T35" fmla="*/ 198 h 429"/>
                <a:gd name="T36" fmla="*/ 61 w 112"/>
                <a:gd name="T37" fmla="*/ 219 h 429"/>
                <a:gd name="T38" fmla="*/ 61 w 112"/>
                <a:gd name="T39" fmla="*/ 236 h 429"/>
                <a:gd name="T40" fmla="*/ 64 w 112"/>
                <a:gd name="T41" fmla="*/ 248 h 429"/>
                <a:gd name="T42" fmla="*/ 71 w 112"/>
                <a:gd name="T43" fmla="*/ 248 h 429"/>
                <a:gd name="T44" fmla="*/ 64 w 112"/>
                <a:gd name="T45" fmla="*/ 256 h 429"/>
                <a:gd name="T46" fmla="*/ 61 w 112"/>
                <a:gd name="T47" fmla="*/ 269 h 429"/>
                <a:gd name="T48" fmla="*/ 50 w 112"/>
                <a:gd name="T49" fmla="*/ 281 h 429"/>
                <a:gd name="T50" fmla="*/ 43 w 112"/>
                <a:gd name="T51" fmla="*/ 285 h 429"/>
                <a:gd name="T52" fmla="*/ 36 w 112"/>
                <a:gd name="T53" fmla="*/ 289 h 429"/>
                <a:gd name="T54" fmla="*/ 43 w 112"/>
                <a:gd name="T55" fmla="*/ 293 h 429"/>
                <a:gd name="T56" fmla="*/ 36 w 112"/>
                <a:gd name="T57" fmla="*/ 306 h 429"/>
                <a:gd name="T58" fmla="*/ 36 w 112"/>
                <a:gd name="T59" fmla="*/ 323 h 429"/>
                <a:gd name="T60" fmla="*/ 33 w 112"/>
                <a:gd name="T61" fmla="*/ 338 h 429"/>
                <a:gd name="T62" fmla="*/ 40 w 112"/>
                <a:gd name="T63" fmla="*/ 347 h 429"/>
                <a:gd name="T64" fmla="*/ 53 w 112"/>
                <a:gd name="T65" fmla="*/ 372 h 429"/>
                <a:gd name="T66" fmla="*/ 36 w 112"/>
                <a:gd name="T67" fmla="*/ 368 h 429"/>
                <a:gd name="T68" fmla="*/ 24 w 112"/>
                <a:gd name="T69" fmla="*/ 368 h 429"/>
                <a:gd name="T70" fmla="*/ 18 w 112"/>
                <a:gd name="T71" fmla="*/ 355 h 429"/>
                <a:gd name="T72" fmla="*/ 4 w 112"/>
                <a:gd name="T73" fmla="*/ 343 h 429"/>
                <a:gd name="T74" fmla="*/ 0 w 112"/>
                <a:gd name="T75" fmla="*/ 323 h 429"/>
                <a:gd name="T76" fmla="*/ 0 w 112"/>
                <a:gd name="T77" fmla="*/ 297 h 429"/>
                <a:gd name="T78" fmla="*/ 14 w 112"/>
                <a:gd name="T79" fmla="*/ 269 h 4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2" h="429">
                  <a:moveTo>
                    <a:pt x="22" y="309"/>
                  </a:moveTo>
                  <a:lnTo>
                    <a:pt x="33" y="290"/>
                  </a:lnTo>
                  <a:lnTo>
                    <a:pt x="44" y="247"/>
                  </a:lnTo>
                  <a:lnTo>
                    <a:pt x="51" y="205"/>
                  </a:lnTo>
                  <a:lnTo>
                    <a:pt x="62" y="138"/>
                  </a:lnTo>
                  <a:lnTo>
                    <a:pt x="78" y="95"/>
                  </a:lnTo>
                  <a:lnTo>
                    <a:pt x="78" y="42"/>
                  </a:lnTo>
                  <a:lnTo>
                    <a:pt x="89" y="0"/>
                  </a:lnTo>
                  <a:lnTo>
                    <a:pt x="89" y="42"/>
                  </a:lnTo>
                  <a:lnTo>
                    <a:pt x="89" y="114"/>
                  </a:lnTo>
                  <a:lnTo>
                    <a:pt x="89" y="153"/>
                  </a:lnTo>
                  <a:lnTo>
                    <a:pt x="95" y="171"/>
                  </a:lnTo>
                  <a:lnTo>
                    <a:pt x="89" y="190"/>
                  </a:lnTo>
                  <a:lnTo>
                    <a:pt x="83" y="218"/>
                  </a:lnTo>
                  <a:lnTo>
                    <a:pt x="78" y="271"/>
                  </a:lnTo>
                  <a:lnTo>
                    <a:pt x="83" y="237"/>
                  </a:lnTo>
                  <a:lnTo>
                    <a:pt x="95" y="208"/>
                  </a:lnTo>
                  <a:lnTo>
                    <a:pt x="95" y="228"/>
                  </a:lnTo>
                  <a:lnTo>
                    <a:pt x="95" y="252"/>
                  </a:lnTo>
                  <a:lnTo>
                    <a:pt x="95" y="271"/>
                  </a:lnTo>
                  <a:lnTo>
                    <a:pt x="100" y="285"/>
                  </a:lnTo>
                  <a:lnTo>
                    <a:pt x="111" y="285"/>
                  </a:lnTo>
                  <a:lnTo>
                    <a:pt x="100" y="295"/>
                  </a:lnTo>
                  <a:lnTo>
                    <a:pt x="95" y="309"/>
                  </a:lnTo>
                  <a:lnTo>
                    <a:pt x="78" y="323"/>
                  </a:lnTo>
                  <a:lnTo>
                    <a:pt x="67" y="328"/>
                  </a:lnTo>
                  <a:lnTo>
                    <a:pt x="56" y="332"/>
                  </a:lnTo>
                  <a:lnTo>
                    <a:pt x="67" y="337"/>
                  </a:lnTo>
                  <a:lnTo>
                    <a:pt x="56" y="352"/>
                  </a:lnTo>
                  <a:lnTo>
                    <a:pt x="56" y="371"/>
                  </a:lnTo>
                  <a:lnTo>
                    <a:pt x="51" y="389"/>
                  </a:lnTo>
                  <a:lnTo>
                    <a:pt x="62" y="399"/>
                  </a:lnTo>
                  <a:lnTo>
                    <a:pt x="83" y="428"/>
                  </a:lnTo>
                  <a:lnTo>
                    <a:pt x="56" y="423"/>
                  </a:lnTo>
                  <a:lnTo>
                    <a:pt x="38" y="423"/>
                  </a:lnTo>
                  <a:lnTo>
                    <a:pt x="28" y="408"/>
                  </a:lnTo>
                  <a:lnTo>
                    <a:pt x="6" y="394"/>
                  </a:lnTo>
                  <a:lnTo>
                    <a:pt x="0" y="371"/>
                  </a:lnTo>
                  <a:lnTo>
                    <a:pt x="0" y="342"/>
                  </a:lnTo>
                  <a:lnTo>
                    <a:pt x="22" y="309"/>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01" name="Freeform 182"/>
            <p:cNvSpPr>
              <a:spLocks/>
            </p:cNvSpPr>
            <p:nvPr/>
          </p:nvSpPr>
          <p:spPr bwMode="auto">
            <a:xfrm>
              <a:off x="1198" y="2498"/>
              <a:ext cx="169" cy="469"/>
            </a:xfrm>
            <a:custGeom>
              <a:avLst/>
              <a:gdLst>
                <a:gd name="T0" fmla="*/ 0 w 263"/>
                <a:gd name="T1" fmla="*/ 294 h 540"/>
                <a:gd name="T2" fmla="*/ 4 w 263"/>
                <a:gd name="T3" fmla="*/ 324 h 540"/>
                <a:gd name="T4" fmla="*/ 15 w 263"/>
                <a:gd name="T5" fmla="*/ 332 h 540"/>
                <a:gd name="T6" fmla="*/ 33 w 263"/>
                <a:gd name="T7" fmla="*/ 344 h 540"/>
                <a:gd name="T8" fmla="*/ 56 w 263"/>
                <a:gd name="T9" fmla="*/ 352 h 540"/>
                <a:gd name="T10" fmla="*/ 71 w 263"/>
                <a:gd name="T11" fmla="*/ 373 h 540"/>
                <a:gd name="T12" fmla="*/ 82 w 263"/>
                <a:gd name="T13" fmla="*/ 393 h 540"/>
                <a:gd name="T14" fmla="*/ 82 w 263"/>
                <a:gd name="T15" fmla="*/ 411 h 540"/>
                <a:gd name="T16" fmla="*/ 82 w 263"/>
                <a:gd name="T17" fmla="*/ 423 h 540"/>
                <a:gd name="T18" fmla="*/ 82 w 263"/>
                <a:gd name="T19" fmla="*/ 443 h 540"/>
                <a:gd name="T20" fmla="*/ 78 w 263"/>
                <a:gd name="T21" fmla="*/ 464 h 540"/>
                <a:gd name="T22" fmla="*/ 85 w 263"/>
                <a:gd name="T23" fmla="*/ 464 h 540"/>
                <a:gd name="T24" fmla="*/ 94 w 263"/>
                <a:gd name="T25" fmla="*/ 468 h 540"/>
                <a:gd name="T26" fmla="*/ 94 w 263"/>
                <a:gd name="T27" fmla="*/ 447 h 540"/>
                <a:gd name="T28" fmla="*/ 97 w 263"/>
                <a:gd name="T29" fmla="*/ 434 h 540"/>
                <a:gd name="T30" fmla="*/ 112 w 263"/>
                <a:gd name="T31" fmla="*/ 432 h 540"/>
                <a:gd name="T32" fmla="*/ 120 w 263"/>
                <a:gd name="T33" fmla="*/ 434 h 540"/>
                <a:gd name="T34" fmla="*/ 146 w 263"/>
                <a:gd name="T35" fmla="*/ 447 h 540"/>
                <a:gd name="T36" fmla="*/ 157 w 263"/>
                <a:gd name="T37" fmla="*/ 455 h 540"/>
                <a:gd name="T38" fmla="*/ 168 w 263"/>
                <a:gd name="T39" fmla="*/ 459 h 540"/>
                <a:gd name="T40" fmla="*/ 168 w 263"/>
                <a:gd name="T41" fmla="*/ 452 h 540"/>
                <a:gd name="T42" fmla="*/ 131 w 263"/>
                <a:gd name="T43" fmla="*/ 423 h 540"/>
                <a:gd name="T44" fmla="*/ 120 w 263"/>
                <a:gd name="T45" fmla="*/ 411 h 540"/>
                <a:gd name="T46" fmla="*/ 116 w 263"/>
                <a:gd name="T47" fmla="*/ 398 h 540"/>
                <a:gd name="T48" fmla="*/ 116 w 263"/>
                <a:gd name="T49" fmla="*/ 386 h 540"/>
                <a:gd name="T50" fmla="*/ 116 w 263"/>
                <a:gd name="T51" fmla="*/ 373 h 540"/>
                <a:gd name="T52" fmla="*/ 116 w 263"/>
                <a:gd name="T53" fmla="*/ 356 h 540"/>
                <a:gd name="T54" fmla="*/ 112 w 263"/>
                <a:gd name="T55" fmla="*/ 344 h 540"/>
                <a:gd name="T56" fmla="*/ 112 w 263"/>
                <a:gd name="T57" fmla="*/ 327 h 540"/>
                <a:gd name="T58" fmla="*/ 116 w 263"/>
                <a:gd name="T59" fmla="*/ 315 h 540"/>
                <a:gd name="T60" fmla="*/ 127 w 263"/>
                <a:gd name="T61" fmla="*/ 307 h 540"/>
                <a:gd name="T62" fmla="*/ 127 w 263"/>
                <a:gd name="T63" fmla="*/ 302 h 540"/>
                <a:gd name="T64" fmla="*/ 97 w 263"/>
                <a:gd name="T65" fmla="*/ 281 h 540"/>
                <a:gd name="T66" fmla="*/ 71 w 263"/>
                <a:gd name="T67" fmla="*/ 257 h 540"/>
                <a:gd name="T68" fmla="*/ 56 w 263"/>
                <a:gd name="T69" fmla="*/ 236 h 540"/>
                <a:gd name="T70" fmla="*/ 53 w 263"/>
                <a:gd name="T71" fmla="*/ 224 h 540"/>
                <a:gd name="T72" fmla="*/ 49 w 263"/>
                <a:gd name="T73" fmla="*/ 203 h 540"/>
                <a:gd name="T74" fmla="*/ 37 w 263"/>
                <a:gd name="T75" fmla="*/ 170 h 540"/>
                <a:gd name="T76" fmla="*/ 37 w 263"/>
                <a:gd name="T77" fmla="*/ 199 h 540"/>
                <a:gd name="T78" fmla="*/ 41 w 263"/>
                <a:gd name="T79" fmla="*/ 224 h 540"/>
                <a:gd name="T80" fmla="*/ 30 w 263"/>
                <a:gd name="T81" fmla="*/ 236 h 540"/>
                <a:gd name="T82" fmla="*/ 26 w 263"/>
                <a:gd name="T83" fmla="*/ 191 h 540"/>
                <a:gd name="T84" fmla="*/ 26 w 263"/>
                <a:gd name="T85" fmla="*/ 162 h 540"/>
                <a:gd name="T86" fmla="*/ 33 w 263"/>
                <a:gd name="T87" fmla="*/ 132 h 540"/>
                <a:gd name="T88" fmla="*/ 33 w 263"/>
                <a:gd name="T89" fmla="*/ 104 h 540"/>
                <a:gd name="T90" fmla="*/ 37 w 263"/>
                <a:gd name="T91" fmla="*/ 79 h 540"/>
                <a:gd name="T92" fmla="*/ 37 w 263"/>
                <a:gd name="T93" fmla="*/ 59 h 540"/>
                <a:gd name="T94" fmla="*/ 37 w 263"/>
                <a:gd name="T95" fmla="*/ 30 h 540"/>
                <a:gd name="T96" fmla="*/ 30 w 263"/>
                <a:gd name="T97" fmla="*/ 0 h 540"/>
                <a:gd name="T98" fmla="*/ 30 w 263"/>
                <a:gd name="T99" fmla="*/ 30 h 540"/>
                <a:gd name="T100" fmla="*/ 26 w 263"/>
                <a:gd name="T101" fmla="*/ 70 h 540"/>
                <a:gd name="T102" fmla="*/ 22 w 263"/>
                <a:gd name="T103" fmla="*/ 121 h 540"/>
                <a:gd name="T104" fmla="*/ 19 w 263"/>
                <a:gd name="T105" fmla="*/ 145 h 540"/>
                <a:gd name="T106" fmla="*/ 15 w 263"/>
                <a:gd name="T107" fmla="*/ 166 h 540"/>
                <a:gd name="T108" fmla="*/ 15 w 263"/>
                <a:gd name="T109" fmla="*/ 195 h 540"/>
                <a:gd name="T110" fmla="*/ 11 w 263"/>
                <a:gd name="T111" fmla="*/ 224 h 540"/>
                <a:gd name="T112" fmla="*/ 7 w 263"/>
                <a:gd name="T113" fmla="*/ 241 h 540"/>
                <a:gd name="T114" fmla="*/ 11 w 263"/>
                <a:gd name="T115" fmla="*/ 265 h 540"/>
                <a:gd name="T116" fmla="*/ 15 w 263"/>
                <a:gd name="T117" fmla="*/ 290 h 540"/>
                <a:gd name="T118" fmla="*/ 0 w 263"/>
                <a:gd name="T119" fmla="*/ 274 h 540"/>
                <a:gd name="T120" fmla="*/ 0 w 263"/>
                <a:gd name="T121" fmla="*/ 294 h 5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63" h="540">
                  <a:moveTo>
                    <a:pt x="0" y="339"/>
                  </a:moveTo>
                  <a:lnTo>
                    <a:pt x="6" y="373"/>
                  </a:lnTo>
                  <a:lnTo>
                    <a:pt x="23" y="382"/>
                  </a:lnTo>
                  <a:lnTo>
                    <a:pt x="51" y="396"/>
                  </a:lnTo>
                  <a:lnTo>
                    <a:pt x="87" y="405"/>
                  </a:lnTo>
                  <a:lnTo>
                    <a:pt x="111" y="429"/>
                  </a:lnTo>
                  <a:lnTo>
                    <a:pt x="127" y="453"/>
                  </a:lnTo>
                  <a:lnTo>
                    <a:pt x="127" y="473"/>
                  </a:lnTo>
                  <a:lnTo>
                    <a:pt x="127" y="487"/>
                  </a:lnTo>
                  <a:lnTo>
                    <a:pt x="127" y="510"/>
                  </a:lnTo>
                  <a:lnTo>
                    <a:pt x="122" y="534"/>
                  </a:lnTo>
                  <a:lnTo>
                    <a:pt x="133" y="534"/>
                  </a:lnTo>
                  <a:lnTo>
                    <a:pt x="146" y="539"/>
                  </a:lnTo>
                  <a:lnTo>
                    <a:pt x="146" y="515"/>
                  </a:lnTo>
                  <a:lnTo>
                    <a:pt x="151" y="500"/>
                  </a:lnTo>
                  <a:lnTo>
                    <a:pt x="175" y="497"/>
                  </a:lnTo>
                  <a:lnTo>
                    <a:pt x="186" y="500"/>
                  </a:lnTo>
                  <a:lnTo>
                    <a:pt x="227" y="515"/>
                  </a:lnTo>
                  <a:lnTo>
                    <a:pt x="245" y="524"/>
                  </a:lnTo>
                  <a:lnTo>
                    <a:pt x="262" y="529"/>
                  </a:lnTo>
                  <a:lnTo>
                    <a:pt x="262" y="520"/>
                  </a:lnTo>
                  <a:lnTo>
                    <a:pt x="204" y="487"/>
                  </a:lnTo>
                  <a:lnTo>
                    <a:pt x="186" y="473"/>
                  </a:lnTo>
                  <a:lnTo>
                    <a:pt x="180" y="458"/>
                  </a:lnTo>
                  <a:lnTo>
                    <a:pt x="180" y="444"/>
                  </a:lnTo>
                  <a:lnTo>
                    <a:pt x="180" y="429"/>
                  </a:lnTo>
                  <a:lnTo>
                    <a:pt x="180" y="410"/>
                  </a:lnTo>
                  <a:lnTo>
                    <a:pt x="175" y="396"/>
                  </a:lnTo>
                  <a:lnTo>
                    <a:pt x="175" y="377"/>
                  </a:lnTo>
                  <a:lnTo>
                    <a:pt x="180" y="363"/>
                  </a:lnTo>
                  <a:lnTo>
                    <a:pt x="198" y="353"/>
                  </a:lnTo>
                  <a:lnTo>
                    <a:pt x="198" y="348"/>
                  </a:lnTo>
                  <a:lnTo>
                    <a:pt x="151" y="324"/>
                  </a:lnTo>
                  <a:lnTo>
                    <a:pt x="111" y="296"/>
                  </a:lnTo>
                  <a:lnTo>
                    <a:pt x="87" y="272"/>
                  </a:lnTo>
                  <a:lnTo>
                    <a:pt x="82" y="258"/>
                  </a:lnTo>
                  <a:lnTo>
                    <a:pt x="76" y="234"/>
                  </a:lnTo>
                  <a:lnTo>
                    <a:pt x="57" y="196"/>
                  </a:lnTo>
                  <a:lnTo>
                    <a:pt x="57" y="229"/>
                  </a:lnTo>
                  <a:lnTo>
                    <a:pt x="64" y="258"/>
                  </a:lnTo>
                  <a:lnTo>
                    <a:pt x="46" y="272"/>
                  </a:lnTo>
                  <a:lnTo>
                    <a:pt x="40" y="220"/>
                  </a:lnTo>
                  <a:lnTo>
                    <a:pt x="40" y="186"/>
                  </a:lnTo>
                  <a:lnTo>
                    <a:pt x="51" y="152"/>
                  </a:lnTo>
                  <a:lnTo>
                    <a:pt x="51" y="120"/>
                  </a:lnTo>
                  <a:lnTo>
                    <a:pt x="57" y="91"/>
                  </a:lnTo>
                  <a:lnTo>
                    <a:pt x="57" y="68"/>
                  </a:lnTo>
                  <a:lnTo>
                    <a:pt x="57" y="34"/>
                  </a:lnTo>
                  <a:lnTo>
                    <a:pt x="46" y="0"/>
                  </a:lnTo>
                  <a:lnTo>
                    <a:pt x="46" y="34"/>
                  </a:lnTo>
                  <a:lnTo>
                    <a:pt x="40" y="81"/>
                  </a:lnTo>
                  <a:lnTo>
                    <a:pt x="35" y="139"/>
                  </a:lnTo>
                  <a:lnTo>
                    <a:pt x="29" y="167"/>
                  </a:lnTo>
                  <a:lnTo>
                    <a:pt x="23" y="191"/>
                  </a:lnTo>
                  <a:lnTo>
                    <a:pt x="23" y="224"/>
                  </a:lnTo>
                  <a:lnTo>
                    <a:pt x="17" y="258"/>
                  </a:lnTo>
                  <a:lnTo>
                    <a:pt x="11" y="277"/>
                  </a:lnTo>
                  <a:lnTo>
                    <a:pt x="17" y="305"/>
                  </a:lnTo>
                  <a:lnTo>
                    <a:pt x="23" y="334"/>
                  </a:lnTo>
                  <a:lnTo>
                    <a:pt x="0" y="315"/>
                  </a:lnTo>
                  <a:lnTo>
                    <a:pt x="0" y="339"/>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02" name="Freeform 183"/>
            <p:cNvSpPr>
              <a:spLocks/>
            </p:cNvSpPr>
            <p:nvPr/>
          </p:nvSpPr>
          <p:spPr bwMode="auto">
            <a:xfrm>
              <a:off x="1261" y="2544"/>
              <a:ext cx="211" cy="365"/>
            </a:xfrm>
            <a:custGeom>
              <a:avLst/>
              <a:gdLst>
                <a:gd name="T0" fmla="*/ 0 w 329"/>
                <a:gd name="T1" fmla="*/ 145 h 420"/>
                <a:gd name="T2" fmla="*/ 4 w 329"/>
                <a:gd name="T3" fmla="*/ 174 h 420"/>
                <a:gd name="T4" fmla="*/ 22 w 329"/>
                <a:gd name="T5" fmla="*/ 207 h 420"/>
                <a:gd name="T6" fmla="*/ 45 w 329"/>
                <a:gd name="T7" fmla="*/ 228 h 420"/>
                <a:gd name="T8" fmla="*/ 67 w 329"/>
                <a:gd name="T9" fmla="*/ 244 h 420"/>
                <a:gd name="T10" fmla="*/ 83 w 329"/>
                <a:gd name="T11" fmla="*/ 244 h 420"/>
                <a:gd name="T12" fmla="*/ 112 w 329"/>
                <a:gd name="T13" fmla="*/ 252 h 420"/>
                <a:gd name="T14" fmla="*/ 128 w 329"/>
                <a:gd name="T15" fmla="*/ 264 h 420"/>
                <a:gd name="T16" fmla="*/ 139 w 329"/>
                <a:gd name="T17" fmla="*/ 273 h 420"/>
                <a:gd name="T18" fmla="*/ 143 w 329"/>
                <a:gd name="T19" fmla="*/ 289 h 420"/>
                <a:gd name="T20" fmla="*/ 154 w 329"/>
                <a:gd name="T21" fmla="*/ 319 h 420"/>
                <a:gd name="T22" fmla="*/ 162 w 329"/>
                <a:gd name="T23" fmla="*/ 342 h 420"/>
                <a:gd name="T24" fmla="*/ 177 w 329"/>
                <a:gd name="T25" fmla="*/ 355 h 420"/>
                <a:gd name="T26" fmla="*/ 196 w 329"/>
                <a:gd name="T27" fmla="*/ 364 h 420"/>
                <a:gd name="T28" fmla="*/ 196 w 329"/>
                <a:gd name="T29" fmla="*/ 360 h 420"/>
                <a:gd name="T30" fmla="*/ 210 w 329"/>
                <a:gd name="T31" fmla="*/ 351 h 420"/>
                <a:gd name="T32" fmla="*/ 192 w 329"/>
                <a:gd name="T33" fmla="*/ 339 h 420"/>
                <a:gd name="T34" fmla="*/ 185 w 329"/>
                <a:gd name="T35" fmla="*/ 319 h 420"/>
                <a:gd name="T36" fmla="*/ 181 w 329"/>
                <a:gd name="T37" fmla="*/ 298 h 420"/>
                <a:gd name="T38" fmla="*/ 169 w 329"/>
                <a:gd name="T39" fmla="*/ 273 h 420"/>
                <a:gd name="T40" fmla="*/ 154 w 329"/>
                <a:gd name="T41" fmla="*/ 252 h 420"/>
                <a:gd name="T42" fmla="*/ 135 w 329"/>
                <a:gd name="T43" fmla="*/ 236 h 420"/>
                <a:gd name="T44" fmla="*/ 109 w 329"/>
                <a:gd name="T45" fmla="*/ 223 h 420"/>
                <a:gd name="T46" fmla="*/ 83 w 329"/>
                <a:gd name="T47" fmla="*/ 211 h 420"/>
                <a:gd name="T48" fmla="*/ 56 w 329"/>
                <a:gd name="T49" fmla="*/ 195 h 420"/>
                <a:gd name="T50" fmla="*/ 45 w 329"/>
                <a:gd name="T51" fmla="*/ 174 h 420"/>
                <a:gd name="T52" fmla="*/ 38 w 329"/>
                <a:gd name="T53" fmla="*/ 145 h 420"/>
                <a:gd name="T54" fmla="*/ 38 w 329"/>
                <a:gd name="T55" fmla="*/ 120 h 420"/>
                <a:gd name="T56" fmla="*/ 45 w 329"/>
                <a:gd name="T57" fmla="*/ 100 h 420"/>
                <a:gd name="T58" fmla="*/ 49 w 329"/>
                <a:gd name="T59" fmla="*/ 70 h 420"/>
                <a:gd name="T60" fmla="*/ 49 w 329"/>
                <a:gd name="T61" fmla="*/ 38 h 420"/>
                <a:gd name="T62" fmla="*/ 49 w 329"/>
                <a:gd name="T63" fmla="*/ 0 h 420"/>
                <a:gd name="T64" fmla="*/ 45 w 329"/>
                <a:gd name="T65" fmla="*/ 38 h 420"/>
                <a:gd name="T66" fmla="*/ 38 w 329"/>
                <a:gd name="T67" fmla="*/ 83 h 420"/>
                <a:gd name="T68" fmla="*/ 30 w 329"/>
                <a:gd name="T69" fmla="*/ 108 h 420"/>
                <a:gd name="T70" fmla="*/ 26 w 329"/>
                <a:gd name="T71" fmla="*/ 136 h 420"/>
                <a:gd name="T72" fmla="*/ 19 w 329"/>
                <a:gd name="T73" fmla="*/ 112 h 420"/>
                <a:gd name="T74" fmla="*/ 19 w 329"/>
                <a:gd name="T75" fmla="*/ 149 h 420"/>
                <a:gd name="T76" fmla="*/ 26 w 329"/>
                <a:gd name="T77" fmla="*/ 186 h 420"/>
                <a:gd name="T78" fmla="*/ 15 w 329"/>
                <a:gd name="T79" fmla="*/ 174 h 420"/>
                <a:gd name="T80" fmla="*/ 0 w 329"/>
                <a:gd name="T81" fmla="*/ 145 h 4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29" h="420">
                  <a:moveTo>
                    <a:pt x="0" y="167"/>
                  </a:moveTo>
                  <a:lnTo>
                    <a:pt x="6" y="200"/>
                  </a:lnTo>
                  <a:lnTo>
                    <a:pt x="34" y="238"/>
                  </a:lnTo>
                  <a:lnTo>
                    <a:pt x="70" y="262"/>
                  </a:lnTo>
                  <a:lnTo>
                    <a:pt x="105" y="281"/>
                  </a:lnTo>
                  <a:lnTo>
                    <a:pt x="130" y="281"/>
                  </a:lnTo>
                  <a:lnTo>
                    <a:pt x="175" y="290"/>
                  </a:lnTo>
                  <a:lnTo>
                    <a:pt x="200" y="304"/>
                  </a:lnTo>
                  <a:lnTo>
                    <a:pt x="217" y="314"/>
                  </a:lnTo>
                  <a:lnTo>
                    <a:pt x="223" y="333"/>
                  </a:lnTo>
                  <a:lnTo>
                    <a:pt x="240" y="367"/>
                  </a:lnTo>
                  <a:lnTo>
                    <a:pt x="252" y="394"/>
                  </a:lnTo>
                  <a:lnTo>
                    <a:pt x="276" y="409"/>
                  </a:lnTo>
                  <a:lnTo>
                    <a:pt x="305" y="419"/>
                  </a:lnTo>
                  <a:lnTo>
                    <a:pt x="305" y="414"/>
                  </a:lnTo>
                  <a:lnTo>
                    <a:pt x="328" y="404"/>
                  </a:lnTo>
                  <a:lnTo>
                    <a:pt x="299" y="390"/>
                  </a:lnTo>
                  <a:lnTo>
                    <a:pt x="288" y="367"/>
                  </a:lnTo>
                  <a:lnTo>
                    <a:pt x="282" y="343"/>
                  </a:lnTo>
                  <a:lnTo>
                    <a:pt x="263" y="314"/>
                  </a:lnTo>
                  <a:lnTo>
                    <a:pt x="240" y="290"/>
                  </a:lnTo>
                  <a:lnTo>
                    <a:pt x="211" y="271"/>
                  </a:lnTo>
                  <a:lnTo>
                    <a:pt x="170" y="257"/>
                  </a:lnTo>
                  <a:lnTo>
                    <a:pt x="130" y="243"/>
                  </a:lnTo>
                  <a:lnTo>
                    <a:pt x="88" y="224"/>
                  </a:lnTo>
                  <a:lnTo>
                    <a:pt x="70" y="200"/>
                  </a:lnTo>
                  <a:lnTo>
                    <a:pt x="59" y="167"/>
                  </a:lnTo>
                  <a:lnTo>
                    <a:pt x="59" y="138"/>
                  </a:lnTo>
                  <a:lnTo>
                    <a:pt x="70" y="115"/>
                  </a:lnTo>
                  <a:lnTo>
                    <a:pt x="76" y="81"/>
                  </a:lnTo>
                  <a:lnTo>
                    <a:pt x="76" y="44"/>
                  </a:lnTo>
                  <a:lnTo>
                    <a:pt x="76" y="0"/>
                  </a:lnTo>
                  <a:lnTo>
                    <a:pt x="70" y="44"/>
                  </a:lnTo>
                  <a:lnTo>
                    <a:pt x="59" y="96"/>
                  </a:lnTo>
                  <a:lnTo>
                    <a:pt x="47" y="124"/>
                  </a:lnTo>
                  <a:lnTo>
                    <a:pt x="40" y="157"/>
                  </a:lnTo>
                  <a:lnTo>
                    <a:pt x="29" y="129"/>
                  </a:lnTo>
                  <a:lnTo>
                    <a:pt x="29" y="171"/>
                  </a:lnTo>
                  <a:lnTo>
                    <a:pt x="40" y="214"/>
                  </a:lnTo>
                  <a:lnTo>
                    <a:pt x="23" y="200"/>
                  </a:lnTo>
                  <a:lnTo>
                    <a:pt x="0" y="167"/>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03" name="Freeform 184"/>
            <p:cNvSpPr>
              <a:spLocks/>
            </p:cNvSpPr>
            <p:nvPr/>
          </p:nvSpPr>
          <p:spPr bwMode="auto">
            <a:xfrm>
              <a:off x="933" y="2603"/>
              <a:ext cx="208" cy="306"/>
            </a:xfrm>
            <a:custGeom>
              <a:avLst/>
              <a:gdLst>
                <a:gd name="T0" fmla="*/ 8 w 325"/>
                <a:gd name="T1" fmla="*/ 296 h 352"/>
                <a:gd name="T2" fmla="*/ 0 w 325"/>
                <a:gd name="T3" fmla="*/ 305 h 352"/>
                <a:gd name="T4" fmla="*/ 8 w 325"/>
                <a:gd name="T5" fmla="*/ 305 h 352"/>
                <a:gd name="T6" fmla="*/ 27 w 325"/>
                <a:gd name="T7" fmla="*/ 292 h 352"/>
                <a:gd name="T8" fmla="*/ 45 w 325"/>
                <a:gd name="T9" fmla="*/ 267 h 352"/>
                <a:gd name="T10" fmla="*/ 65 w 325"/>
                <a:gd name="T11" fmla="*/ 256 h 352"/>
                <a:gd name="T12" fmla="*/ 76 w 325"/>
                <a:gd name="T13" fmla="*/ 251 h 352"/>
                <a:gd name="T14" fmla="*/ 86 w 325"/>
                <a:gd name="T15" fmla="*/ 251 h 352"/>
                <a:gd name="T16" fmla="*/ 106 w 325"/>
                <a:gd name="T17" fmla="*/ 251 h 352"/>
                <a:gd name="T18" fmla="*/ 143 w 325"/>
                <a:gd name="T19" fmla="*/ 243 h 352"/>
                <a:gd name="T20" fmla="*/ 163 w 325"/>
                <a:gd name="T21" fmla="*/ 235 h 352"/>
                <a:gd name="T22" fmla="*/ 173 w 325"/>
                <a:gd name="T23" fmla="*/ 218 h 352"/>
                <a:gd name="T24" fmla="*/ 180 w 325"/>
                <a:gd name="T25" fmla="*/ 194 h 352"/>
                <a:gd name="T26" fmla="*/ 184 w 325"/>
                <a:gd name="T27" fmla="*/ 176 h 352"/>
                <a:gd name="T28" fmla="*/ 188 w 325"/>
                <a:gd name="T29" fmla="*/ 153 h 352"/>
                <a:gd name="T30" fmla="*/ 191 w 325"/>
                <a:gd name="T31" fmla="*/ 119 h 352"/>
                <a:gd name="T32" fmla="*/ 191 w 325"/>
                <a:gd name="T33" fmla="*/ 94 h 352"/>
                <a:gd name="T34" fmla="*/ 195 w 325"/>
                <a:gd name="T35" fmla="*/ 66 h 352"/>
                <a:gd name="T36" fmla="*/ 204 w 325"/>
                <a:gd name="T37" fmla="*/ 49 h 352"/>
                <a:gd name="T38" fmla="*/ 207 w 325"/>
                <a:gd name="T39" fmla="*/ 21 h 352"/>
                <a:gd name="T40" fmla="*/ 207 w 325"/>
                <a:gd name="T41" fmla="*/ 0 h 352"/>
                <a:gd name="T42" fmla="*/ 200 w 325"/>
                <a:gd name="T43" fmla="*/ 28 h 352"/>
                <a:gd name="T44" fmla="*/ 184 w 325"/>
                <a:gd name="T45" fmla="*/ 57 h 352"/>
                <a:gd name="T46" fmla="*/ 180 w 325"/>
                <a:gd name="T47" fmla="*/ 78 h 352"/>
                <a:gd name="T48" fmla="*/ 173 w 325"/>
                <a:gd name="T49" fmla="*/ 107 h 352"/>
                <a:gd name="T50" fmla="*/ 170 w 325"/>
                <a:gd name="T51" fmla="*/ 139 h 352"/>
                <a:gd name="T52" fmla="*/ 166 w 325"/>
                <a:gd name="T53" fmla="*/ 156 h 352"/>
                <a:gd name="T54" fmla="*/ 155 w 325"/>
                <a:gd name="T55" fmla="*/ 176 h 352"/>
                <a:gd name="T56" fmla="*/ 143 w 325"/>
                <a:gd name="T57" fmla="*/ 190 h 352"/>
                <a:gd name="T58" fmla="*/ 128 w 325"/>
                <a:gd name="T59" fmla="*/ 196 h 352"/>
                <a:gd name="T60" fmla="*/ 113 w 325"/>
                <a:gd name="T61" fmla="*/ 201 h 352"/>
                <a:gd name="T62" fmla="*/ 94 w 325"/>
                <a:gd name="T63" fmla="*/ 205 h 352"/>
                <a:gd name="T64" fmla="*/ 76 w 325"/>
                <a:gd name="T65" fmla="*/ 210 h 352"/>
                <a:gd name="T66" fmla="*/ 61 w 325"/>
                <a:gd name="T67" fmla="*/ 218 h 352"/>
                <a:gd name="T68" fmla="*/ 45 w 325"/>
                <a:gd name="T69" fmla="*/ 230 h 352"/>
                <a:gd name="T70" fmla="*/ 38 w 325"/>
                <a:gd name="T71" fmla="*/ 243 h 352"/>
                <a:gd name="T72" fmla="*/ 27 w 325"/>
                <a:gd name="T73" fmla="*/ 256 h 352"/>
                <a:gd name="T74" fmla="*/ 23 w 325"/>
                <a:gd name="T75" fmla="*/ 271 h 352"/>
                <a:gd name="T76" fmla="*/ 16 w 325"/>
                <a:gd name="T77" fmla="*/ 288 h 352"/>
                <a:gd name="T78" fmla="*/ 8 w 325"/>
                <a:gd name="T79" fmla="*/ 296 h 35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25" h="352">
                  <a:moveTo>
                    <a:pt x="13" y="341"/>
                  </a:moveTo>
                  <a:lnTo>
                    <a:pt x="0" y="351"/>
                  </a:lnTo>
                  <a:lnTo>
                    <a:pt x="13" y="351"/>
                  </a:lnTo>
                  <a:lnTo>
                    <a:pt x="42" y="336"/>
                  </a:lnTo>
                  <a:lnTo>
                    <a:pt x="70" y="307"/>
                  </a:lnTo>
                  <a:lnTo>
                    <a:pt x="101" y="294"/>
                  </a:lnTo>
                  <a:lnTo>
                    <a:pt x="118" y="289"/>
                  </a:lnTo>
                  <a:lnTo>
                    <a:pt x="135" y="289"/>
                  </a:lnTo>
                  <a:lnTo>
                    <a:pt x="166" y="289"/>
                  </a:lnTo>
                  <a:lnTo>
                    <a:pt x="223" y="279"/>
                  </a:lnTo>
                  <a:lnTo>
                    <a:pt x="254" y="270"/>
                  </a:lnTo>
                  <a:lnTo>
                    <a:pt x="270" y="251"/>
                  </a:lnTo>
                  <a:lnTo>
                    <a:pt x="282" y="223"/>
                  </a:lnTo>
                  <a:lnTo>
                    <a:pt x="288" y="203"/>
                  </a:lnTo>
                  <a:lnTo>
                    <a:pt x="294" y="176"/>
                  </a:lnTo>
                  <a:lnTo>
                    <a:pt x="299" y="137"/>
                  </a:lnTo>
                  <a:lnTo>
                    <a:pt x="299" y="108"/>
                  </a:lnTo>
                  <a:lnTo>
                    <a:pt x="305" y="76"/>
                  </a:lnTo>
                  <a:lnTo>
                    <a:pt x="318" y="56"/>
                  </a:lnTo>
                  <a:lnTo>
                    <a:pt x="324" y="24"/>
                  </a:lnTo>
                  <a:lnTo>
                    <a:pt x="324" y="0"/>
                  </a:lnTo>
                  <a:lnTo>
                    <a:pt x="313" y="32"/>
                  </a:lnTo>
                  <a:lnTo>
                    <a:pt x="288" y="66"/>
                  </a:lnTo>
                  <a:lnTo>
                    <a:pt x="282" y="90"/>
                  </a:lnTo>
                  <a:lnTo>
                    <a:pt x="270" y="123"/>
                  </a:lnTo>
                  <a:lnTo>
                    <a:pt x="265" y="160"/>
                  </a:lnTo>
                  <a:lnTo>
                    <a:pt x="259" y="179"/>
                  </a:lnTo>
                  <a:lnTo>
                    <a:pt x="242" y="203"/>
                  </a:lnTo>
                  <a:lnTo>
                    <a:pt x="223" y="218"/>
                  </a:lnTo>
                  <a:lnTo>
                    <a:pt x="200" y="226"/>
                  </a:lnTo>
                  <a:lnTo>
                    <a:pt x="177" y="231"/>
                  </a:lnTo>
                  <a:lnTo>
                    <a:pt x="147" y="236"/>
                  </a:lnTo>
                  <a:lnTo>
                    <a:pt x="118" y="241"/>
                  </a:lnTo>
                  <a:lnTo>
                    <a:pt x="95" y="251"/>
                  </a:lnTo>
                  <a:lnTo>
                    <a:pt x="70" y="265"/>
                  </a:lnTo>
                  <a:lnTo>
                    <a:pt x="59" y="279"/>
                  </a:lnTo>
                  <a:lnTo>
                    <a:pt x="42" y="294"/>
                  </a:lnTo>
                  <a:lnTo>
                    <a:pt x="36" y="312"/>
                  </a:lnTo>
                  <a:lnTo>
                    <a:pt x="25" y="331"/>
                  </a:lnTo>
                  <a:lnTo>
                    <a:pt x="13" y="341"/>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04" name="Freeform 185"/>
            <p:cNvSpPr>
              <a:spLocks/>
            </p:cNvSpPr>
            <p:nvPr/>
          </p:nvSpPr>
          <p:spPr bwMode="auto">
            <a:xfrm>
              <a:off x="454" y="2682"/>
              <a:ext cx="652" cy="231"/>
            </a:xfrm>
            <a:custGeom>
              <a:avLst/>
              <a:gdLst>
                <a:gd name="T0" fmla="*/ 640 w 1017"/>
                <a:gd name="T1" fmla="*/ 54 h 265"/>
                <a:gd name="T2" fmla="*/ 620 w 1017"/>
                <a:gd name="T3" fmla="*/ 86 h 265"/>
                <a:gd name="T4" fmla="*/ 587 w 1017"/>
                <a:gd name="T5" fmla="*/ 106 h 265"/>
                <a:gd name="T6" fmla="*/ 551 w 1017"/>
                <a:gd name="T7" fmla="*/ 115 h 265"/>
                <a:gd name="T8" fmla="*/ 516 w 1017"/>
                <a:gd name="T9" fmla="*/ 136 h 265"/>
                <a:gd name="T10" fmla="*/ 470 w 1017"/>
                <a:gd name="T11" fmla="*/ 164 h 265"/>
                <a:gd name="T12" fmla="*/ 401 w 1017"/>
                <a:gd name="T13" fmla="*/ 164 h 265"/>
                <a:gd name="T14" fmla="*/ 339 w 1017"/>
                <a:gd name="T15" fmla="*/ 164 h 265"/>
                <a:gd name="T16" fmla="*/ 308 w 1017"/>
                <a:gd name="T17" fmla="*/ 177 h 265"/>
                <a:gd name="T18" fmla="*/ 285 w 1017"/>
                <a:gd name="T19" fmla="*/ 185 h 265"/>
                <a:gd name="T20" fmla="*/ 282 w 1017"/>
                <a:gd name="T21" fmla="*/ 173 h 265"/>
                <a:gd name="T22" fmla="*/ 255 w 1017"/>
                <a:gd name="T23" fmla="*/ 168 h 265"/>
                <a:gd name="T24" fmla="*/ 196 w 1017"/>
                <a:gd name="T25" fmla="*/ 185 h 265"/>
                <a:gd name="T26" fmla="*/ 158 w 1017"/>
                <a:gd name="T27" fmla="*/ 194 h 265"/>
                <a:gd name="T28" fmla="*/ 165 w 1017"/>
                <a:gd name="T29" fmla="*/ 219 h 265"/>
                <a:gd name="T30" fmla="*/ 162 w 1017"/>
                <a:gd name="T31" fmla="*/ 227 h 265"/>
                <a:gd name="T32" fmla="*/ 151 w 1017"/>
                <a:gd name="T33" fmla="*/ 214 h 265"/>
                <a:gd name="T34" fmla="*/ 135 w 1017"/>
                <a:gd name="T35" fmla="*/ 194 h 265"/>
                <a:gd name="T36" fmla="*/ 108 w 1017"/>
                <a:gd name="T37" fmla="*/ 197 h 265"/>
                <a:gd name="T38" fmla="*/ 100 w 1017"/>
                <a:gd name="T39" fmla="*/ 185 h 265"/>
                <a:gd name="T40" fmla="*/ 65 w 1017"/>
                <a:gd name="T41" fmla="*/ 185 h 265"/>
                <a:gd name="T42" fmla="*/ 35 w 1017"/>
                <a:gd name="T43" fmla="*/ 189 h 265"/>
                <a:gd name="T44" fmla="*/ 12 w 1017"/>
                <a:gd name="T45" fmla="*/ 197 h 265"/>
                <a:gd name="T46" fmla="*/ 15 w 1017"/>
                <a:gd name="T47" fmla="*/ 189 h 265"/>
                <a:gd name="T48" fmla="*/ 8 w 1017"/>
                <a:gd name="T49" fmla="*/ 177 h 265"/>
                <a:gd name="T50" fmla="*/ 54 w 1017"/>
                <a:gd name="T51" fmla="*/ 173 h 265"/>
                <a:gd name="T52" fmla="*/ 112 w 1017"/>
                <a:gd name="T53" fmla="*/ 168 h 265"/>
                <a:gd name="T54" fmla="*/ 158 w 1017"/>
                <a:gd name="T55" fmla="*/ 168 h 265"/>
                <a:gd name="T56" fmla="*/ 185 w 1017"/>
                <a:gd name="T57" fmla="*/ 164 h 265"/>
                <a:gd name="T58" fmla="*/ 227 w 1017"/>
                <a:gd name="T59" fmla="*/ 148 h 265"/>
                <a:gd name="T60" fmla="*/ 285 w 1017"/>
                <a:gd name="T61" fmla="*/ 140 h 265"/>
                <a:gd name="T62" fmla="*/ 332 w 1017"/>
                <a:gd name="T63" fmla="*/ 136 h 265"/>
                <a:gd name="T64" fmla="*/ 397 w 1017"/>
                <a:gd name="T65" fmla="*/ 136 h 265"/>
                <a:gd name="T66" fmla="*/ 444 w 1017"/>
                <a:gd name="T67" fmla="*/ 136 h 265"/>
                <a:gd name="T68" fmla="*/ 470 w 1017"/>
                <a:gd name="T69" fmla="*/ 124 h 265"/>
                <a:gd name="T70" fmla="*/ 501 w 1017"/>
                <a:gd name="T71" fmla="*/ 111 h 265"/>
                <a:gd name="T72" fmla="*/ 551 w 1017"/>
                <a:gd name="T73" fmla="*/ 91 h 265"/>
                <a:gd name="T74" fmla="*/ 562 w 1017"/>
                <a:gd name="T75" fmla="*/ 75 h 265"/>
                <a:gd name="T76" fmla="*/ 587 w 1017"/>
                <a:gd name="T77" fmla="*/ 58 h 265"/>
                <a:gd name="T78" fmla="*/ 612 w 1017"/>
                <a:gd name="T79" fmla="*/ 37 h 265"/>
                <a:gd name="T80" fmla="*/ 640 w 1017"/>
                <a:gd name="T81" fmla="*/ 16 h 265"/>
                <a:gd name="T82" fmla="*/ 648 w 1017"/>
                <a:gd name="T83" fmla="*/ 29 h 26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017" h="265">
                  <a:moveTo>
                    <a:pt x="1010" y="33"/>
                  </a:moveTo>
                  <a:lnTo>
                    <a:pt x="998" y="62"/>
                  </a:lnTo>
                  <a:lnTo>
                    <a:pt x="986" y="86"/>
                  </a:lnTo>
                  <a:lnTo>
                    <a:pt x="967" y="99"/>
                  </a:lnTo>
                  <a:lnTo>
                    <a:pt x="950" y="113"/>
                  </a:lnTo>
                  <a:lnTo>
                    <a:pt x="915" y="122"/>
                  </a:lnTo>
                  <a:lnTo>
                    <a:pt x="884" y="127"/>
                  </a:lnTo>
                  <a:lnTo>
                    <a:pt x="860" y="132"/>
                  </a:lnTo>
                  <a:lnTo>
                    <a:pt x="830" y="142"/>
                  </a:lnTo>
                  <a:lnTo>
                    <a:pt x="805" y="156"/>
                  </a:lnTo>
                  <a:lnTo>
                    <a:pt x="776" y="170"/>
                  </a:lnTo>
                  <a:lnTo>
                    <a:pt x="733" y="188"/>
                  </a:lnTo>
                  <a:lnTo>
                    <a:pt x="674" y="188"/>
                  </a:lnTo>
                  <a:lnTo>
                    <a:pt x="625" y="188"/>
                  </a:lnTo>
                  <a:lnTo>
                    <a:pt x="565" y="188"/>
                  </a:lnTo>
                  <a:lnTo>
                    <a:pt x="529" y="188"/>
                  </a:lnTo>
                  <a:lnTo>
                    <a:pt x="498" y="193"/>
                  </a:lnTo>
                  <a:lnTo>
                    <a:pt x="481" y="203"/>
                  </a:lnTo>
                  <a:lnTo>
                    <a:pt x="457" y="217"/>
                  </a:lnTo>
                  <a:lnTo>
                    <a:pt x="445" y="212"/>
                  </a:lnTo>
                  <a:lnTo>
                    <a:pt x="432" y="212"/>
                  </a:lnTo>
                  <a:lnTo>
                    <a:pt x="440" y="198"/>
                  </a:lnTo>
                  <a:lnTo>
                    <a:pt x="426" y="193"/>
                  </a:lnTo>
                  <a:lnTo>
                    <a:pt x="397" y="193"/>
                  </a:lnTo>
                  <a:lnTo>
                    <a:pt x="342" y="203"/>
                  </a:lnTo>
                  <a:lnTo>
                    <a:pt x="306" y="212"/>
                  </a:lnTo>
                  <a:lnTo>
                    <a:pt x="264" y="217"/>
                  </a:lnTo>
                  <a:lnTo>
                    <a:pt x="247" y="222"/>
                  </a:lnTo>
                  <a:lnTo>
                    <a:pt x="247" y="231"/>
                  </a:lnTo>
                  <a:lnTo>
                    <a:pt x="258" y="251"/>
                  </a:lnTo>
                  <a:lnTo>
                    <a:pt x="264" y="264"/>
                  </a:lnTo>
                  <a:lnTo>
                    <a:pt x="252" y="260"/>
                  </a:lnTo>
                  <a:lnTo>
                    <a:pt x="240" y="264"/>
                  </a:lnTo>
                  <a:lnTo>
                    <a:pt x="235" y="246"/>
                  </a:lnTo>
                  <a:lnTo>
                    <a:pt x="228" y="231"/>
                  </a:lnTo>
                  <a:lnTo>
                    <a:pt x="211" y="222"/>
                  </a:lnTo>
                  <a:lnTo>
                    <a:pt x="186" y="222"/>
                  </a:lnTo>
                  <a:lnTo>
                    <a:pt x="168" y="226"/>
                  </a:lnTo>
                  <a:lnTo>
                    <a:pt x="174" y="217"/>
                  </a:lnTo>
                  <a:lnTo>
                    <a:pt x="156" y="212"/>
                  </a:lnTo>
                  <a:lnTo>
                    <a:pt x="139" y="212"/>
                  </a:lnTo>
                  <a:lnTo>
                    <a:pt x="101" y="212"/>
                  </a:lnTo>
                  <a:lnTo>
                    <a:pt x="73" y="217"/>
                  </a:lnTo>
                  <a:lnTo>
                    <a:pt x="54" y="217"/>
                  </a:lnTo>
                  <a:lnTo>
                    <a:pt x="35" y="231"/>
                  </a:lnTo>
                  <a:lnTo>
                    <a:pt x="18" y="226"/>
                  </a:lnTo>
                  <a:lnTo>
                    <a:pt x="0" y="236"/>
                  </a:lnTo>
                  <a:lnTo>
                    <a:pt x="23" y="217"/>
                  </a:lnTo>
                  <a:lnTo>
                    <a:pt x="35" y="203"/>
                  </a:lnTo>
                  <a:lnTo>
                    <a:pt x="12" y="203"/>
                  </a:lnTo>
                  <a:lnTo>
                    <a:pt x="47" y="193"/>
                  </a:lnTo>
                  <a:lnTo>
                    <a:pt x="84" y="198"/>
                  </a:lnTo>
                  <a:lnTo>
                    <a:pt x="132" y="198"/>
                  </a:lnTo>
                  <a:lnTo>
                    <a:pt x="174" y="193"/>
                  </a:lnTo>
                  <a:lnTo>
                    <a:pt x="204" y="193"/>
                  </a:lnTo>
                  <a:lnTo>
                    <a:pt x="247" y="193"/>
                  </a:lnTo>
                  <a:lnTo>
                    <a:pt x="264" y="193"/>
                  </a:lnTo>
                  <a:lnTo>
                    <a:pt x="289" y="188"/>
                  </a:lnTo>
                  <a:lnTo>
                    <a:pt x="313" y="180"/>
                  </a:lnTo>
                  <a:lnTo>
                    <a:pt x="354" y="170"/>
                  </a:lnTo>
                  <a:lnTo>
                    <a:pt x="414" y="161"/>
                  </a:lnTo>
                  <a:lnTo>
                    <a:pt x="445" y="161"/>
                  </a:lnTo>
                  <a:lnTo>
                    <a:pt x="487" y="161"/>
                  </a:lnTo>
                  <a:lnTo>
                    <a:pt x="518" y="156"/>
                  </a:lnTo>
                  <a:lnTo>
                    <a:pt x="576" y="156"/>
                  </a:lnTo>
                  <a:lnTo>
                    <a:pt x="619" y="156"/>
                  </a:lnTo>
                  <a:lnTo>
                    <a:pt x="661" y="156"/>
                  </a:lnTo>
                  <a:lnTo>
                    <a:pt x="692" y="156"/>
                  </a:lnTo>
                  <a:lnTo>
                    <a:pt x="710" y="147"/>
                  </a:lnTo>
                  <a:lnTo>
                    <a:pt x="733" y="142"/>
                  </a:lnTo>
                  <a:lnTo>
                    <a:pt x="752" y="142"/>
                  </a:lnTo>
                  <a:lnTo>
                    <a:pt x="781" y="127"/>
                  </a:lnTo>
                  <a:lnTo>
                    <a:pt x="823" y="113"/>
                  </a:lnTo>
                  <a:lnTo>
                    <a:pt x="860" y="104"/>
                  </a:lnTo>
                  <a:lnTo>
                    <a:pt x="866" y="89"/>
                  </a:lnTo>
                  <a:lnTo>
                    <a:pt x="877" y="86"/>
                  </a:lnTo>
                  <a:lnTo>
                    <a:pt x="903" y="76"/>
                  </a:lnTo>
                  <a:lnTo>
                    <a:pt x="915" y="66"/>
                  </a:lnTo>
                  <a:lnTo>
                    <a:pt x="932" y="57"/>
                  </a:lnTo>
                  <a:lnTo>
                    <a:pt x="955" y="42"/>
                  </a:lnTo>
                  <a:lnTo>
                    <a:pt x="981" y="28"/>
                  </a:lnTo>
                  <a:lnTo>
                    <a:pt x="998" y="18"/>
                  </a:lnTo>
                  <a:lnTo>
                    <a:pt x="1016" y="0"/>
                  </a:lnTo>
                  <a:lnTo>
                    <a:pt x="1010" y="33"/>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05" name="Freeform 186"/>
            <p:cNvSpPr>
              <a:spLocks/>
            </p:cNvSpPr>
            <p:nvPr/>
          </p:nvSpPr>
          <p:spPr bwMode="auto">
            <a:xfrm>
              <a:off x="1182" y="2570"/>
              <a:ext cx="13" cy="183"/>
            </a:xfrm>
            <a:custGeom>
              <a:avLst/>
              <a:gdLst>
                <a:gd name="T0" fmla="*/ 5 w 20"/>
                <a:gd name="T1" fmla="*/ 182 h 210"/>
                <a:gd name="T2" fmla="*/ 0 w 20"/>
                <a:gd name="T3" fmla="*/ 150 h 210"/>
                <a:gd name="T4" fmla="*/ 0 w 20"/>
                <a:gd name="T5" fmla="*/ 125 h 210"/>
                <a:gd name="T6" fmla="*/ 0 w 20"/>
                <a:gd name="T7" fmla="*/ 100 h 210"/>
                <a:gd name="T8" fmla="*/ 2 w 20"/>
                <a:gd name="T9" fmla="*/ 69 h 210"/>
                <a:gd name="T10" fmla="*/ 5 w 20"/>
                <a:gd name="T11" fmla="*/ 29 h 210"/>
                <a:gd name="T12" fmla="*/ 5 w 20"/>
                <a:gd name="T13" fmla="*/ 0 h 210"/>
                <a:gd name="T14" fmla="*/ 10 w 20"/>
                <a:gd name="T15" fmla="*/ 4 h 210"/>
                <a:gd name="T16" fmla="*/ 10 w 20"/>
                <a:gd name="T17" fmla="*/ 24 h 210"/>
                <a:gd name="T18" fmla="*/ 12 w 20"/>
                <a:gd name="T19" fmla="*/ 61 h 210"/>
                <a:gd name="T20" fmla="*/ 10 w 20"/>
                <a:gd name="T21" fmla="*/ 89 h 210"/>
                <a:gd name="T22" fmla="*/ 8 w 20"/>
                <a:gd name="T23" fmla="*/ 125 h 210"/>
                <a:gd name="T24" fmla="*/ 8 w 20"/>
                <a:gd name="T25" fmla="*/ 146 h 210"/>
                <a:gd name="T26" fmla="*/ 8 w 20"/>
                <a:gd name="T27" fmla="*/ 166 h 210"/>
                <a:gd name="T28" fmla="*/ 5 w 20"/>
                <a:gd name="T29" fmla="*/ 182 h 2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 h="210">
                  <a:moveTo>
                    <a:pt x="8" y="209"/>
                  </a:moveTo>
                  <a:lnTo>
                    <a:pt x="0" y="172"/>
                  </a:lnTo>
                  <a:lnTo>
                    <a:pt x="0" y="144"/>
                  </a:lnTo>
                  <a:lnTo>
                    <a:pt x="0" y="115"/>
                  </a:lnTo>
                  <a:lnTo>
                    <a:pt x="3" y="79"/>
                  </a:lnTo>
                  <a:lnTo>
                    <a:pt x="8" y="33"/>
                  </a:lnTo>
                  <a:lnTo>
                    <a:pt x="8" y="0"/>
                  </a:lnTo>
                  <a:lnTo>
                    <a:pt x="16" y="5"/>
                  </a:lnTo>
                  <a:lnTo>
                    <a:pt x="16" y="28"/>
                  </a:lnTo>
                  <a:lnTo>
                    <a:pt x="19" y="70"/>
                  </a:lnTo>
                  <a:lnTo>
                    <a:pt x="16" y="102"/>
                  </a:lnTo>
                  <a:lnTo>
                    <a:pt x="12" y="144"/>
                  </a:lnTo>
                  <a:lnTo>
                    <a:pt x="12" y="167"/>
                  </a:lnTo>
                  <a:lnTo>
                    <a:pt x="12" y="190"/>
                  </a:lnTo>
                  <a:lnTo>
                    <a:pt x="8" y="209"/>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06" name="Freeform 187"/>
            <p:cNvSpPr>
              <a:spLocks/>
            </p:cNvSpPr>
            <p:nvPr/>
          </p:nvSpPr>
          <p:spPr bwMode="auto">
            <a:xfrm>
              <a:off x="1172" y="2595"/>
              <a:ext cx="5" cy="91"/>
            </a:xfrm>
            <a:custGeom>
              <a:avLst/>
              <a:gdLst>
                <a:gd name="T0" fmla="*/ 0 w 8"/>
                <a:gd name="T1" fmla="*/ 0 h 104"/>
                <a:gd name="T2" fmla="*/ 0 w 8"/>
                <a:gd name="T3" fmla="*/ 27 h 104"/>
                <a:gd name="T4" fmla="*/ 0 w 8"/>
                <a:gd name="T5" fmla="*/ 54 h 104"/>
                <a:gd name="T6" fmla="*/ 0 w 8"/>
                <a:gd name="T7" fmla="*/ 67 h 104"/>
                <a:gd name="T8" fmla="*/ 1 w 8"/>
                <a:gd name="T9" fmla="*/ 78 h 104"/>
                <a:gd name="T10" fmla="*/ 1 w 8"/>
                <a:gd name="T11" fmla="*/ 90 h 104"/>
                <a:gd name="T12" fmla="*/ 3 w 8"/>
                <a:gd name="T13" fmla="*/ 74 h 104"/>
                <a:gd name="T14" fmla="*/ 3 w 8"/>
                <a:gd name="T15" fmla="*/ 67 h 104"/>
                <a:gd name="T16" fmla="*/ 4 w 8"/>
                <a:gd name="T17" fmla="*/ 51 h 104"/>
                <a:gd name="T18" fmla="*/ 4 w 8"/>
                <a:gd name="T19" fmla="*/ 15 h 104"/>
                <a:gd name="T20" fmla="*/ 0 w 8"/>
                <a:gd name="T21" fmla="*/ 0 h 1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 h="104">
                  <a:moveTo>
                    <a:pt x="0" y="0"/>
                  </a:moveTo>
                  <a:lnTo>
                    <a:pt x="0" y="31"/>
                  </a:lnTo>
                  <a:lnTo>
                    <a:pt x="0" y="62"/>
                  </a:lnTo>
                  <a:lnTo>
                    <a:pt x="0" y="76"/>
                  </a:lnTo>
                  <a:lnTo>
                    <a:pt x="2" y="89"/>
                  </a:lnTo>
                  <a:lnTo>
                    <a:pt x="2" y="103"/>
                  </a:lnTo>
                  <a:lnTo>
                    <a:pt x="5" y="84"/>
                  </a:lnTo>
                  <a:lnTo>
                    <a:pt x="5" y="76"/>
                  </a:lnTo>
                  <a:lnTo>
                    <a:pt x="7" y="58"/>
                  </a:lnTo>
                  <a:lnTo>
                    <a:pt x="7" y="17"/>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07" name="Freeform 188"/>
            <p:cNvSpPr>
              <a:spLocks/>
            </p:cNvSpPr>
            <p:nvPr/>
          </p:nvSpPr>
          <p:spPr bwMode="auto">
            <a:xfrm>
              <a:off x="1136" y="2645"/>
              <a:ext cx="9" cy="73"/>
            </a:xfrm>
            <a:custGeom>
              <a:avLst/>
              <a:gdLst>
                <a:gd name="T0" fmla="*/ 8 w 14"/>
                <a:gd name="T1" fmla="*/ 0 h 84"/>
                <a:gd name="T2" fmla="*/ 5 w 14"/>
                <a:gd name="T3" fmla="*/ 15 h 84"/>
                <a:gd name="T4" fmla="*/ 3 w 14"/>
                <a:gd name="T5" fmla="*/ 30 h 84"/>
                <a:gd name="T6" fmla="*/ 0 w 14"/>
                <a:gd name="T7" fmla="*/ 50 h 84"/>
                <a:gd name="T8" fmla="*/ 0 w 14"/>
                <a:gd name="T9" fmla="*/ 72 h 84"/>
                <a:gd name="T10" fmla="*/ 5 w 14"/>
                <a:gd name="T11" fmla="*/ 45 h 84"/>
                <a:gd name="T12" fmla="*/ 6 w 14"/>
                <a:gd name="T13" fmla="*/ 30 h 84"/>
                <a:gd name="T14" fmla="*/ 8 w 14"/>
                <a:gd name="T15" fmla="*/ 0 h 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84">
                  <a:moveTo>
                    <a:pt x="13" y="0"/>
                  </a:moveTo>
                  <a:lnTo>
                    <a:pt x="7" y="17"/>
                  </a:lnTo>
                  <a:lnTo>
                    <a:pt x="4" y="35"/>
                  </a:lnTo>
                  <a:lnTo>
                    <a:pt x="0" y="57"/>
                  </a:lnTo>
                  <a:lnTo>
                    <a:pt x="0" y="83"/>
                  </a:lnTo>
                  <a:lnTo>
                    <a:pt x="7" y="52"/>
                  </a:lnTo>
                  <a:lnTo>
                    <a:pt x="10" y="35"/>
                  </a:lnTo>
                  <a:lnTo>
                    <a:pt x="13"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08" name="Freeform 189"/>
            <p:cNvSpPr>
              <a:spLocks/>
            </p:cNvSpPr>
            <p:nvPr/>
          </p:nvSpPr>
          <p:spPr bwMode="auto">
            <a:xfrm>
              <a:off x="1113" y="2586"/>
              <a:ext cx="16" cy="87"/>
            </a:xfrm>
            <a:custGeom>
              <a:avLst/>
              <a:gdLst>
                <a:gd name="T0" fmla="*/ 15 w 26"/>
                <a:gd name="T1" fmla="*/ 23 h 100"/>
                <a:gd name="T2" fmla="*/ 13 w 26"/>
                <a:gd name="T3" fmla="*/ 44 h 100"/>
                <a:gd name="T4" fmla="*/ 8 w 26"/>
                <a:gd name="T5" fmla="*/ 51 h 100"/>
                <a:gd name="T6" fmla="*/ 2 w 26"/>
                <a:gd name="T7" fmla="*/ 75 h 100"/>
                <a:gd name="T8" fmla="*/ 0 w 26"/>
                <a:gd name="T9" fmla="*/ 86 h 100"/>
                <a:gd name="T10" fmla="*/ 2 w 26"/>
                <a:gd name="T11" fmla="*/ 70 h 100"/>
                <a:gd name="T12" fmla="*/ 2 w 26"/>
                <a:gd name="T13" fmla="*/ 51 h 100"/>
                <a:gd name="T14" fmla="*/ 6 w 26"/>
                <a:gd name="T15" fmla="*/ 32 h 100"/>
                <a:gd name="T16" fmla="*/ 10 w 26"/>
                <a:gd name="T17" fmla="*/ 16 h 100"/>
                <a:gd name="T18" fmla="*/ 10 w 26"/>
                <a:gd name="T19" fmla="*/ 0 h 100"/>
                <a:gd name="T20" fmla="*/ 15 w 26"/>
                <a:gd name="T21" fmla="*/ 23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100">
                  <a:moveTo>
                    <a:pt x="25" y="27"/>
                  </a:moveTo>
                  <a:lnTo>
                    <a:pt x="21" y="50"/>
                  </a:lnTo>
                  <a:lnTo>
                    <a:pt x="13" y="59"/>
                  </a:lnTo>
                  <a:lnTo>
                    <a:pt x="4" y="86"/>
                  </a:lnTo>
                  <a:lnTo>
                    <a:pt x="0" y="99"/>
                  </a:lnTo>
                  <a:lnTo>
                    <a:pt x="4" y="81"/>
                  </a:lnTo>
                  <a:lnTo>
                    <a:pt x="4" y="59"/>
                  </a:lnTo>
                  <a:lnTo>
                    <a:pt x="9" y="37"/>
                  </a:lnTo>
                  <a:lnTo>
                    <a:pt x="16" y="18"/>
                  </a:lnTo>
                  <a:lnTo>
                    <a:pt x="16" y="0"/>
                  </a:lnTo>
                  <a:lnTo>
                    <a:pt x="25" y="27"/>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09" name="Freeform 190"/>
            <p:cNvSpPr>
              <a:spLocks/>
            </p:cNvSpPr>
            <p:nvPr/>
          </p:nvSpPr>
          <p:spPr bwMode="auto">
            <a:xfrm>
              <a:off x="1250" y="2547"/>
              <a:ext cx="4" cy="139"/>
            </a:xfrm>
            <a:custGeom>
              <a:avLst/>
              <a:gdLst>
                <a:gd name="T0" fmla="*/ 1 w 6"/>
                <a:gd name="T1" fmla="*/ 138 h 159"/>
                <a:gd name="T2" fmla="*/ 0 w 6"/>
                <a:gd name="T3" fmla="*/ 110 h 159"/>
                <a:gd name="T4" fmla="*/ 0 w 6"/>
                <a:gd name="T5" fmla="*/ 78 h 159"/>
                <a:gd name="T6" fmla="*/ 1 w 6"/>
                <a:gd name="T7" fmla="*/ 53 h 159"/>
                <a:gd name="T8" fmla="*/ 1 w 6"/>
                <a:gd name="T9" fmla="*/ 24 h 159"/>
                <a:gd name="T10" fmla="*/ 2 w 6"/>
                <a:gd name="T11" fmla="*/ 0 h 159"/>
                <a:gd name="T12" fmla="*/ 3 w 6"/>
                <a:gd name="T13" fmla="*/ 9 h 159"/>
                <a:gd name="T14" fmla="*/ 3 w 6"/>
                <a:gd name="T15" fmla="*/ 37 h 159"/>
                <a:gd name="T16" fmla="*/ 2 w 6"/>
                <a:gd name="T17" fmla="*/ 60 h 159"/>
                <a:gd name="T18" fmla="*/ 2 w 6"/>
                <a:gd name="T19" fmla="*/ 78 h 159"/>
                <a:gd name="T20" fmla="*/ 1 w 6"/>
                <a:gd name="T21" fmla="*/ 97 h 159"/>
                <a:gd name="T22" fmla="*/ 2 w 6"/>
                <a:gd name="T23" fmla="*/ 122 h 159"/>
                <a:gd name="T24" fmla="*/ 1 w 6"/>
                <a:gd name="T25" fmla="*/ 138 h 1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 h="159">
                  <a:moveTo>
                    <a:pt x="2" y="158"/>
                  </a:moveTo>
                  <a:lnTo>
                    <a:pt x="0" y="126"/>
                  </a:lnTo>
                  <a:lnTo>
                    <a:pt x="0" y="89"/>
                  </a:lnTo>
                  <a:lnTo>
                    <a:pt x="2" y="61"/>
                  </a:lnTo>
                  <a:lnTo>
                    <a:pt x="2" y="28"/>
                  </a:lnTo>
                  <a:lnTo>
                    <a:pt x="3" y="0"/>
                  </a:lnTo>
                  <a:lnTo>
                    <a:pt x="5" y="10"/>
                  </a:lnTo>
                  <a:lnTo>
                    <a:pt x="5" y="42"/>
                  </a:lnTo>
                  <a:lnTo>
                    <a:pt x="3" y="69"/>
                  </a:lnTo>
                  <a:lnTo>
                    <a:pt x="3" y="89"/>
                  </a:lnTo>
                  <a:lnTo>
                    <a:pt x="2" y="111"/>
                  </a:lnTo>
                  <a:lnTo>
                    <a:pt x="3" y="139"/>
                  </a:lnTo>
                  <a:lnTo>
                    <a:pt x="2" y="158"/>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10" name="Freeform 191"/>
            <p:cNvSpPr>
              <a:spLocks/>
            </p:cNvSpPr>
            <p:nvPr/>
          </p:nvSpPr>
          <p:spPr bwMode="auto">
            <a:xfrm>
              <a:off x="1264" y="2444"/>
              <a:ext cx="13" cy="208"/>
            </a:xfrm>
            <a:custGeom>
              <a:avLst/>
              <a:gdLst>
                <a:gd name="T0" fmla="*/ 3 w 20"/>
                <a:gd name="T1" fmla="*/ 207 h 239"/>
                <a:gd name="T2" fmla="*/ 5 w 20"/>
                <a:gd name="T3" fmla="*/ 175 h 239"/>
                <a:gd name="T4" fmla="*/ 8 w 20"/>
                <a:gd name="T5" fmla="*/ 146 h 239"/>
                <a:gd name="T6" fmla="*/ 5 w 20"/>
                <a:gd name="T7" fmla="*/ 117 h 239"/>
                <a:gd name="T8" fmla="*/ 3 w 20"/>
                <a:gd name="T9" fmla="*/ 94 h 239"/>
                <a:gd name="T10" fmla="*/ 5 w 20"/>
                <a:gd name="T11" fmla="*/ 70 h 239"/>
                <a:gd name="T12" fmla="*/ 3 w 20"/>
                <a:gd name="T13" fmla="*/ 49 h 239"/>
                <a:gd name="T14" fmla="*/ 3 w 20"/>
                <a:gd name="T15" fmla="*/ 24 h 239"/>
                <a:gd name="T16" fmla="*/ 0 w 20"/>
                <a:gd name="T17" fmla="*/ 0 h 239"/>
                <a:gd name="T18" fmla="*/ 8 w 20"/>
                <a:gd name="T19" fmla="*/ 20 h 239"/>
                <a:gd name="T20" fmla="*/ 8 w 20"/>
                <a:gd name="T21" fmla="*/ 40 h 239"/>
                <a:gd name="T22" fmla="*/ 10 w 20"/>
                <a:gd name="T23" fmla="*/ 61 h 239"/>
                <a:gd name="T24" fmla="*/ 10 w 20"/>
                <a:gd name="T25" fmla="*/ 77 h 239"/>
                <a:gd name="T26" fmla="*/ 10 w 20"/>
                <a:gd name="T27" fmla="*/ 97 h 239"/>
                <a:gd name="T28" fmla="*/ 10 w 20"/>
                <a:gd name="T29" fmla="*/ 117 h 239"/>
                <a:gd name="T30" fmla="*/ 12 w 20"/>
                <a:gd name="T31" fmla="*/ 134 h 239"/>
                <a:gd name="T32" fmla="*/ 12 w 20"/>
                <a:gd name="T33" fmla="*/ 158 h 239"/>
                <a:gd name="T34" fmla="*/ 8 w 20"/>
                <a:gd name="T35" fmla="*/ 171 h 239"/>
                <a:gd name="T36" fmla="*/ 3 w 20"/>
                <a:gd name="T37" fmla="*/ 207 h 2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 h="239">
                  <a:moveTo>
                    <a:pt x="4" y="238"/>
                  </a:moveTo>
                  <a:lnTo>
                    <a:pt x="7" y="201"/>
                  </a:lnTo>
                  <a:lnTo>
                    <a:pt x="12" y="168"/>
                  </a:lnTo>
                  <a:lnTo>
                    <a:pt x="7" y="135"/>
                  </a:lnTo>
                  <a:lnTo>
                    <a:pt x="4" y="108"/>
                  </a:lnTo>
                  <a:lnTo>
                    <a:pt x="7" y="80"/>
                  </a:lnTo>
                  <a:lnTo>
                    <a:pt x="4" y="56"/>
                  </a:lnTo>
                  <a:lnTo>
                    <a:pt x="4" y="28"/>
                  </a:lnTo>
                  <a:lnTo>
                    <a:pt x="0" y="0"/>
                  </a:lnTo>
                  <a:lnTo>
                    <a:pt x="12" y="23"/>
                  </a:lnTo>
                  <a:lnTo>
                    <a:pt x="12" y="46"/>
                  </a:lnTo>
                  <a:lnTo>
                    <a:pt x="15" y="70"/>
                  </a:lnTo>
                  <a:lnTo>
                    <a:pt x="15" y="89"/>
                  </a:lnTo>
                  <a:lnTo>
                    <a:pt x="15" y="112"/>
                  </a:lnTo>
                  <a:lnTo>
                    <a:pt x="15" y="135"/>
                  </a:lnTo>
                  <a:lnTo>
                    <a:pt x="19" y="154"/>
                  </a:lnTo>
                  <a:lnTo>
                    <a:pt x="19" y="182"/>
                  </a:lnTo>
                  <a:lnTo>
                    <a:pt x="12" y="196"/>
                  </a:lnTo>
                  <a:lnTo>
                    <a:pt x="4" y="238"/>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11" name="Freeform 192"/>
            <p:cNvSpPr>
              <a:spLocks/>
            </p:cNvSpPr>
            <p:nvPr/>
          </p:nvSpPr>
          <p:spPr bwMode="auto">
            <a:xfrm>
              <a:off x="1198" y="2419"/>
              <a:ext cx="17" cy="208"/>
            </a:xfrm>
            <a:custGeom>
              <a:avLst/>
              <a:gdLst>
                <a:gd name="T0" fmla="*/ 5 w 26"/>
                <a:gd name="T1" fmla="*/ 207 h 239"/>
                <a:gd name="T2" fmla="*/ 5 w 26"/>
                <a:gd name="T3" fmla="*/ 179 h 239"/>
                <a:gd name="T4" fmla="*/ 0 w 26"/>
                <a:gd name="T5" fmla="*/ 146 h 239"/>
                <a:gd name="T6" fmla="*/ 0 w 26"/>
                <a:gd name="T7" fmla="*/ 126 h 239"/>
                <a:gd name="T8" fmla="*/ 5 w 26"/>
                <a:gd name="T9" fmla="*/ 105 h 239"/>
                <a:gd name="T10" fmla="*/ 3 w 26"/>
                <a:gd name="T11" fmla="*/ 73 h 239"/>
                <a:gd name="T12" fmla="*/ 3 w 26"/>
                <a:gd name="T13" fmla="*/ 49 h 239"/>
                <a:gd name="T14" fmla="*/ 9 w 26"/>
                <a:gd name="T15" fmla="*/ 24 h 239"/>
                <a:gd name="T16" fmla="*/ 5 w 26"/>
                <a:gd name="T17" fmla="*/ 0 h 239"/>
                <a:gd name="T18" fmla="*/ 14 w 26"/>
                <a:gd name="T19" fmla="*/ 9 h 239"/>
                <a:gd name="T20" fmla="*/ 16 w 26"/>
                <a:gd name="T21" fmla="*/ 33 h 239"/>
                <a:gd name="T22" fmla="*/ 14 w 26"/>
                <a:gd name="T23" fmla="*/ 61 h 239"/>
                <a:gd name="T24" fmla="*/ 11 w 26"/>
                <a:gd name="T25" fmla="*/ 90 h 239"/>
                <a:gd name="T26" fmla="*/ 16 w 26"/>
                <a:gd name="T27" fmla="*/ 105 h 239"/>
                <a:gd name="T28" fmla="*/ 14 w 26"/>
                <a:gd name="T29" fmla="*/ 134 h 239"/>
                <a:gd name="T30" fmla="*/ 14 w 26"/>
                <a:gd name="T31" fmla="*/ 167 h 239"/>
                <a:gd name="T32" fmla="*/ 5 w 26"/>
                <a:gd name="T33" fmla="*/ 207 h 2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 h="239">
                  <a:moveTo>
                    <a:pt x="8" y="238"/>
                  </a:moveTo>
                  <a:lnTo>
                    <a:pt x="8" y="206"/>
                  </a:lnTo>
                  <a:lnTo>
                    <a:pt x="0" y="168"/>
                  </a:lnTo>
                  <a:lnTo>
                    <a:pt x="0" y="145"/>
                  </a:lnTo>
                  <a:lnTo>
                    <a:pt x="8" y="121"/>
                  </a:lnTo>
                  <a:lnTo>
                    <a:pt x="4" y="84"/>
                  </a:lnTo>
                  <a:lnTo>
                    <a:pt x="4" y="56"/>
                  </a:lnTo>
                  <a:lnTo>
                    <a:pt x="13" y="28"/>
                  </a:lnTo>
                  <a:lnTo>
                    <a:pt x="8" y="0"/>
                  </a:lnTo>
                  <a:lnTo>
                    <a:pt x="21" y="10"/>
                  </a:lnTo>
                  <a:lnTo>
                    <a:pt x="25" y="38"/>
                  </a:lnTo>
                  <a:lnTo>
                    <a:pt x="21" y="70"/>
                  </a:lnTo>
                  <a:lnTo>
                    <a:pt x="17" y="103"/>
                  </a:lnTo>
                  <a:lnTo>
                    <a:pt x="25" y="121"/>
                  </a:lnTo>
                  <a:lnTo>
                    <a:pt x="21" y="154"/>
                  </a:lnTo>
                  <a:lnTo>
                    <a:pt x="21" y="192"/>
                  </a:lnTo>
                  <a:lnTo>
                    <a:pt x="8" y="238"/>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12" name="Freeform 193"/>
            <p:cNvSpPr>
              <a:spLocks/>
            </p:cNvSpPr>
            <p:nvPr/>
          </p:nvSpPr>
          <p:spPr bwMode="auto">
            <a:xfrm>
              <a:off x="1284" y="2557"/>
              <a:ext cx="9" cy="78"/>
            </a:xfrm>
            <a:custGeom>
              <a:avLst/>
              <a:gdLst>
                <a:gd name="T0" fmla="*/ 5 w 14"/>
                <a:gd name="T1" fmla="*/ 0 h 90"/>
                <a:gd name="T2" fmla="*/ 6 w 14"/>
                <a:gd name="T3" fmla="*/ 26 h 90"/>
                <a:gd name="T4" fmla="*/ 5 w 14"/>
                <a:gd name="T5" fmla="*/ 54 h 90"/>
                <a:gd name="T6" fmla="*/ 0 w 14"/>
                <a:gd name="T7" fmla="*/ 77 h 90"/>
                <a:gd name="T8" fmla="*/ 6 w 14"/>
                <a:gd name="T9" fmla="*/ 66 h 90"/>
                <a:gd name="T10" fmla="*/ 8 w 14"/>
                <a:gd name="T11" fmla="*/ 35 h 90"/>
                <a:gd name="T12" fmla="*/ 5 w 14"/>
                <a:gd name="T13" fmla="*/ 0 h 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90">
                  <a:moveTo>
                    <a:pt x="7" y="0"/>
                  </a:moveTo>
                  <a:lnTo>
                    <a:pt x="10" y="30"/>
                  </a:lnTo>
                  <a:lnTo>
                    <a:pt x="7" y="62"/>
                  </a:lnTo>
                  <a:lnTo>
                    <a:pt x="0" y="89"/>
                  </a:lnTo>
                  <a:lnTo>
                    <a:pt x="10" y="76"/>
                  </a:lnTo>
                  <a:lnTo>
                    <a:pt x="13" y="40"/>
                  </a:lnTo>
                  <a:lnTo>
                    <a:pt x="7"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13" name="Freeform 194"/>
            <p:cNvSpPr>
              <a:spLocks/>
            </p:cNvSpPr>
            <p:nvPr/>
          </p:nvSpPr>
          <p:spPr bwMode="auto">
            <a:xfrm>
              <a:off x="1132" y="2456"/>
              <a:ext cx="9" cy="142"/>
            </a:xfrm>
            <a:custGeom>
              <a:avLst/>
              <a:gdLst>
                <a:gd name="T0" fmla="*/ 4 w 15"/>
                <a:gd name="T1" fmla="*/ 141 h 163"/>
                <a:gd name="T2" fmla="*/ 0 w 15"/>
                <a:gd name="T3" fmla="*/ 121 h 163"/>
                <a:gd name="T4" fmla="*/ 0 w 15"/>
                <a:gd name="T5" fmla="*/ 101 h 163"/>
                <a:gd name="T6" fmla="*/ 0 w 15"/>
                <a:gd name="T7" fmla="*/ 72 h 163"/>
                <a:gd name="T8" fmla="*/ 2 w 15"/>
                <a:gd name="T9" fmla="*/ 49 h 163"/>
                <a:gd name="T10" fmla="*/ 4 w 15"/>
                <a:gd name="T11" fmla="*/ 20 h 163"/>
                <a:gd name="T12" fmla="*/ 8 w 15"/>
                <a:gd name="T13" fmla="*/ 0 h 163"/>
                <a:gd name="T14" fmla="*/ 8 w 15"/>
                <a:gd name="T15" fmla="*/ 32 h 163"/>
                <a:gd name="T16" fmla="*/ 8 w 15"/>
                <a:gd name="T17" fmla="*/ 53 h 163"/>
                <a:gd name="T18" fmla="*/ 7 w 15"/>
                <a:gd name="T19" fmla="*/ 77 h 163"/>
                <a:gd name="T20" fmla="*/ 7 w 15"/>
                <a:gd name="T21" fmla="*/ 101 h 163"/>
                <a:gd name="T22" fmla="*/ 4 w 15"/>
                <a:gd name="T23" fmla="*/ 121 h 163"/>
                <a:gd name="T24" fmla="*/ 4 w 15"/>
                <a:gd name="T25" fmla="*/ 141 h 1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 h="163">
                  <a:moveTo>
                    <a:pt x="7" y="162"/>
                  </a:moveTo>
                  <a:lnTo>
                    <a:pt x="0" y="139"/>
                  </a:lnTo>
                  <a:lnTo>
                    <a:pt x="0" y="116"/>
                  </a:lnTo>
                  <a:lnTo>
                    <a:pt x="0" y="83"/>
                  </a:lnTo>
                  <a:lnTo>
                    <a:pt x="3" y="56"/>
                  </a:lnTo>
                  <a:lnTo>
                    <a:pt x="7" y="23"/>
                  </a:lnTo>
                  <a:lnTo>
                    <a:pt x="14" y="0"/>
                  </a:lnTo>
                  <a:lnTo>
                    <a:pt x="14" y="37"/>
                  </a:lnTo>
                  <a:lnTo>
                    <a:pt x="14" y="61"/>
                  </a:lnTo>
                  <a:lnTo>
                    <a:pt x="11" y="88"/>
                  </a:lnTo>
                  <a:lnTo>
                    <a:pt x="11" y="116"/>
                  </a:lnTo>
                  <a:lnTo>
                    <a:pt x="7" y="139"/>
                  </a:lnTo>
                  <a:lnTo>
                    <a:pt x="7" y="162"/>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14" name="Freeform 195"/>
            <p:cNvSpPr>
              <a:spLocks/>
            </p:cNvSpPr>
            <p:nvPr/>
          </p:nvSpPr>
          <p:spPr bwMode="auto">
            <a:xfrm>
              <a:off x="1124" y="2465"/>
              <a:ext cx="1" cy="111"/>
            </a:xfrm>
            <a:custGeom>
              <a:avLst/>
              <a:gdLst>
                <a:gd name="T0" fmla="*/ 0 w 1"/>
                <a:gd name="T1" fmla="*/ 0 h 128"/>
                <a:gd name="T2" fmla="*/ 0 w 1"/>
                <a:gd name="T3" fmla="*/ 16 h 128"/>
                <a:gd name="T4" fmla="*/ 0 w 1"/>
                <a:gd name="T5" fmla="*/ 39 h 128"/>
                <a:gd name="T6" fmla="*/ 0 w 1"/>
                <a:gd name="T7" fmla="*/ 55 h 128"/>
                <a:gd name="T8" fmla="*/ 0 w 1"/>
                <a:gd name="T9" fmla="*/ 67 h 128"/>
                <a:gd name="T10" fmla="*/ 0 w 1"/>
                <a:gd name="T11" fmla="*/ 78 h 128"/>
                <a:gd name="T12" fmla="*/ 0 w 1"/>
                <a:gd name="T13" fmla="*/ 98 h 128"/>
                <a:gd name="T14" fmla="*/ 0 w 1"/>
                <a:gd name="T15" fmla="*/ 110 h 128"/>
                <a:gd name="T16" fmla="*/ 0 w 1"/>
                <a:gd name="T17" fmla="*/ 98 h 128"/>
                <a:gd name="T18" fmla="*/ 0 w 1"/>
                <a:gd name="T19" fmla="*/ 75 h 128"/>
                <a:gd name="T20" fmla="*/ 0 w 1"/>
                <a:gd name="T21" fmla="*/ 59 h 128"/>
                <a:gd name="T22" fmla="*/ 0 w 1"/>
                <a:gd name="T23" fmla="*/ 35 h 128"/>
                <a:gd name="T24" fmla="*/ 0 w 1"/>
                <a:gd name="T25" fmla="*/ 19 h 128"/>
                <a:gd name="T26" fmla="*/ 0 w 1"/>
                <a:gd name="T27" fmla="*/ 0 h 1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 h="128">
                  <a:moveTo>
                    <a:pt x="0" y="0"/>
                  </a:moveTo>
                  <a:lnTo>
                    <a:pt x="0" y="18"/>
                  </a:lnTo>
                  <a:lnTo>
                    <a:pt x="0" y="45"/>
                  </a:lnTo>
                  <a:lnTo>
                    <a:pt x="0" y="63"/>
                  </a:lnTo>
                  <a:lnTo>
                    <a:pt x="0" y="77"/>
                  </a:lnTo>
                  <a:lnTo>
                    <a:pt x="0" y="90"/>
                  </a:lnTo>
                  <a:lnTo>
                    <a:pt x="0" y="113"/>
                  </a:lnTo>
                  <a:lnTo>
                    <a:pt x="0" y="127"/>
                  </a:lnTo>
                  <a:lnTo>
                    <a:pt x="0" y="113"/>
                  </a:lnTo>
                  <a:lnTo>
                    <a:pt x="0" y="86"/>
                  </a:lnTo>
                  <a:lnTo>
                    <a:pt x="0" y="68"/>
                  </a:lnTo>
                  <a:lnTo>
                    <a:pt x="0" y="40"/>
                  </a:lnTo>
                  <a:lnTo>
                    <a:pt x="0" y="22"/>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15" name="Freeform 196"/>
            <p:cNvSpPr>
              <a:spLocks/>
            </p:cNvSpPr>
            <p:nvPr/>
          </p:nvSpPr>
          <p:spPr bwMode="auto">
            <a:xfrm>
              <a:off x="1152" y="2435"/>
              <a:ext cx="13" cy="196"/>
            </a:xfrm>
            <a:custGeom>
              <a:avLst/>
              <a:gdLst>
                <a:gd name="T0" fmla="*/ 0 w 20"/>
                <a:gd name="T1" fmla="*/ 195 h 225"/>
                <a:gd name="T2" fmla="*/ 0 w 20"/>
                <a:gd name="T3" fmla="*/ 166 h 225"/>
                <a:gd name="T4" fmla="*/ 0 w 20"/>
                <a:gd name="T5" fmla="*/ 146 h 225"/>
                <a:gd name="T6" fmla="*/ 0 w 20"/>
                <a:gd name="T7" fmla="*/ 130 h 225"/>
                <a:gd name="T8" fmla="*/ 3 w 20"/>
                <a:gd name="T9" fmla="*/ 105 h 225"/>
                <a:gd name="T10" fmla="*/ 3 w 20"/>
                <a:gd name="T11" fmla="*/ 90 h 225"/>
                <a:gd name="T12" fmla="*/ 5 w 20"/>
                <a:gd name="T13" fmla="*/ 70 h 225"/>
                <a:gd name="T14" fmla="*/ 5 w 20"/>
                <a:gd name="T15" fmla="*/ 40 h 225"/>
                <a:gd name="T16" fmla="*/ 8 w 20"/>
                <a:gd name="T17" fmla="*/ 29 h 225"/>
                <a:gd name="T18" fmla="*/ 8 w 20"/>
                <a:gd name="T19" fmla="*/ 0 h 225"/>
                <a:gd name="T20" fmla="*/ 12 w 20"/>
                <a:gd name="T21" fmla="*/ 20 h 225"/>
                <a:gd name="T22" fmla="*/ 10 w 20"/>
                <a:gd name="T23" fmla="*/ 40 h 225"/>
                <a:gd name="T24" fmla="*/ 8 w 20"/>
                <a:gd name="T25" fmla="*/ 57 h 225"/>
                <a:gd name="T26" fmla="*/ 10 w 20"/>
                <a:gd name="T27" fmla="*/ 85 h 225"/>
                <a:gd name="T28" fmla="*/ 8 w 20"/>
                <a:gd name="T29" fmla="*/ 105 h 225"/>
                <a:gd name="T30" fmla="*/ 3 w 20"/>
                <a:gd name="T31" fmla="*/ 134 h 225"/>
                <a:gd name="T32" fmla="*/ 3 w 20"/>
                <a:gd name="T33" fmla="*/ 171 h 225"/>
                <a:gd name="T34" fmla="*/ 0 w 20"/>
                <a:gd name="T35" fmla="*/ 195 h 2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225">
                  <a:moveTo>
                    <a:pt x="0" y="224"/>
                  </a:moveTo>
                  <a:lnTo>
                    <a:pt x="0" y="191"/>
                  </a:lnTo>
                  <a:lnTo>
                    <a:pt x="0" y="168"/>
                  </a:lnTo>
                  <a:lnTo>
                    <a:pt x="0" y="149"/>
                  </a:lnTo>
                  <a:lnTo>
                    <a:pt x="4" y="121"/>
                  </a:lnTo>
                  <a:lnTo>
                    <a:pt x="4" y="103"/>
                  </a:lnTo>
                  <a:lnTo>
                    <a:pt x="7" y="80"/>
                  </a:lnTo>
                  <a:lnTo>
                    <a:pt x="7" y="46"/>
                  </a:lnTo>
                  <a:lnTo>
                    <a:pt x="12" y="33"/>
                  </a:lnTo>
                  <a:lnTo>
                    <a:pt x="12" y="0"/>
                  </a:lnTo>
                  <a:lnTo>
                    <a:pt x="19" y="23"/>
                  </a:lnTo>
                  <a:lnTo>
                    <a:pt x="15" y="46"/>
                  </a:lnTo>
                  <a:lnTo>
                    <a:pt x="12" y="66"/>
                  </a:lnTo>
                  <a:lnTo>
                    <a:pt x="15" y="98"/>
                  </a:lnTo>
                  <a:lnTo>
                    <a:pt x="12" y="121"/>
                  </a:lnTo>
                  <a:lnTo>
                    <a:pt x="4" y="154"/>
                  </a:lnTo>
                  <a:lnTo>
                    <a:pt x="4" y="196"/>
                  </a:lnTo>
                  <a:lnTo>
                    <a:pt x="0" y="224"/>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16" name="Freeform 197"/>
            <p:cNvSpPr>
              <a:spLocks/>
            </p:cNvSpPr>
            <p:nvPr/>
          </p:nvSpPr>
          <p:spPr bwMode="auto">
            <a:xfrm>
              <a:off x="1164" y="2414"/>
              <a:ext cx="16" cy="171"/>
            </a:xfrm>
            <a:custGeom>
              <a:avLst/>
              <a:gdLst>
                <a:gd name="T0" fmla="*/ 5 w 25"/>
                <a:gd name="T1" fmla="*/ 170 h 196"/>
                <a:gd name="T2" fmla="*/ 0 w 25"/>
                <a:gd name="T3" fmla="*/ 150 h 196"/>
                <a:gd name="T4" fmla="*/ 5 w 25"/>
                <a:gd name="T5" fmla="*/ 130 h 196"/>
                <a:gd name="T6" fmla="*/ 5 w 25"/>
                <a:gd name="T7" fmla="*/ 109 h 196"/>
                <a:gd name="T8" fmla="*/ 8 w 25"/>
                <a:gd name="T9" fmla="*/ 98 h 196"/>
                <a:gd name="T10" fmla="*/ 5 w 25"/>
                <a:gd name="T11" fmla="*/ 86 h 196"/>
                <a:gd name="T12" fmla="*/ 5 w 25"/>
                <a:gd name="T13" fmla="*/ 69 h 196"/>
                <a:gd name="T14" fmla="*/ 8 w 25"/>
                <a:gd name="T15" fmla="*/ 53 h 196"/>
                <a:gd name="T16" fmla="*/ 8 w 25"/>
                <a:gd name="T17" fmla="*/ 44 h 196"/>
                <a:gd name="T18" fmla="*/ 10 w 25"/>
                <a:gd name="T19" fmla="*/ 17 h 196"/>
                <a:gd name="T20" fmla="*/ 8 w 25"/>
                <a:gd name="T21" fmla="*/ 0 h 196"/>
                <a:gd name="T22" fmla="*/ 15 w 25"/>
                <a:gd name="T23" fmla="*/ 13 h 196"/>
                <a:gd name="T24" fmla="*/ 13 w 25"/>
                <a:gd name="T25" fmla="*/ 49 h 196"/>
                <a:gd name="T26" fmla="*/ 13 w 25"/>
                <a:gd name="T27" fmla="*/ 81 h 196"/>
                <a:gd name="T28" fmla="*/ 13 w 25"/>
                <a:gd name="T29" fmla="*/ 93 h 196"/>
                <a:gd name="T30" fmla="*/ 10 w 25"/>
                <a:gd name="T31" fmla="*/ 113 h 196"/>
                <a:gd name="T32" fmla="*/ 10 w 25"/>
                <a:gd name="T33" fmla="*/ 138 h 196"/>
                <a:gd name="T34" fmla="*/ 5 w 25"/>
                <a:gd name="T35" fmla="*/ 154 h 196"/>
                <a:gd name="T36" fmla="*/ 5 w 25"/>
                <a:gd name="T37" fmla="*/ 170 h 1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5" h="196">
                  <a:moveTo>
                    <a:pt x="8" y="195"/>
                  </a:moveTo>
                  <a:lnTo>
                    <a:pt x="0" y="172"/>
                  </a:lnTo>
                  <a:lnTo>
                    <a:pt x="8" y="149"/>
                  </a:lnTo>
                  <a:lnTo>
                    <a:pt x="8" y="125"/>
                  </a:lnTo>
                  <a:lnTo>
                    <a:pt x="12" y="112"/>
                  </a:lnTo>
                  <a:lnTo>
                    <a:pt x="8" y="98"/>
                  </a:lnTo>
                  <a:lnTo>
                    <a:pt x="8" y="79"/>
                  </a:lnTo>
                  <a:lnTo>
                    <a:pt x="12" y="61"/>
                  </a:lnTo>
                  <a:lnTo>
                    <a:pt x="12" y="51"/>
                  </a:lnTo>
                  <a:lnTo>
                    <a:pt x="16" y="19"/>
                  </a:lnTo>
                  <a:lnTo>
                    <a:pt x="12" y="0"/>
                  </a:lnTo>
                  <a:lnTo>
                    <a:pt x="24" y="15"/>
                  </a:lnTo>
                  <a:lnTo>
                    <a:pt x="20" y="56"/>
                  </a:lnTo>
                  <a:lnTo>
                    <a:pt x="20" y="93"/>
                  </a:lnTo>
                  <a:lnTo>
                    <a:pt x="20" y="107"/>
                  </a:lnTo>
                  <a:lnTo>
                    <a:pt x="16" y="130"/>
                  </a:lnTo>
                  <a:lnTo>
                    <a:pt x="16" y="158"/>
                  </a:lnTo>
                  <a:lnTo>
                    <a:pt x="8" y="177"/>
                  </a:lnTo>
                  <a:lnTo>
                    <a:pt x="8" y="195"/>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17" name="Freeform 198"/>
            <p:cNvSpPr>
              <a:spLocks/>
            </p:cNvSpPr>
            <p:nvPr/>
          </p:nvSpPr>
          <p:spPr bwMode="auto">
            <a:xfrm>
              <a:off x="1176" y="2439"/>
              <a:ext cx="17" cy="159"/>
            </a:xfrm>
            <a:custGeom>
              <a:avLst/>
              <a:gdLst>
                <a:gd name="T0" fmla="*/ 5 w 26"/>
                <a:gd name="T1" fmla="*/ 158 h 183"/>
                <a:gd name="T2" fmla="*/ 0 w 26"/>
                <a:gd name="T3" fmla="*/ 145 h 183"/>
                <a:gd name="T4" fmla="*/ 0 w 26"/>
                <a:gd name="T5" fmla="*/ 138 h 183"/>
                <a:gd name="T6" fmla="*/ 3 w 26"/>
                <a:gd name="T7" fmla="*/ 125 h 183"/>
                <a:gd name="T8" fmla="*/ 5 w 26"/>
                <a:gd name="T9" fmla="*/ 109 h 183"/>
                <a:gd name="T10" fmla="*/ 8 w 26"/>
                <a:gd name="T11" fmla="*/ 85 h 183"/>
                <a:gd name="T12" fmla="*/ 8 w 26"/>
                <a:gd name="T13" fmla="*/ 70 h 183"/>
                <a:gd name="T14" fmla="*/ 8 w 26"/>
                <a:gd name="T15" fmla="*/ 56 h 183"/>
                <a:gd name="T16" fmla="*/ 11 w 26"/>
                <a:gd name="T17" fmla="*/ 33 h 183"/>
                <a:gd name="T18" fmla="*/ 11 w 26"/>
                <a:gd name="T19" fmla="*/ 16 h 183"/>
                <a:gd name="T20" fmla="*/ 11 w 26"/>
                <a:gd name="T21" fmla="*/ 0 h 183"/>
                <a:gd name="T22" fmla="*/ 16 w 26"/>
                <a:gd name="T23" fmla="*/ 24 h 183"/>
                <a:gd name="T24" fmla="*/ 16 w 26"/>
                <a:gd name="T25" fmla="*/ 44 h 183"/>
                <a:gd name="T26" fmla="*/ 16 w 26"/>
                <a:gd name="T27" fmla="*/ 77 h 183"/>
                <a:gd name="T28" fmla="*/ 14 w 26"/>
                <a:gd name="T29" fmla="*/ 101 h 183"/>
                <a:gd name="T30" fmla="*/ 11 w 26"/>
                <a:gd name="T31" fmla="*/ 122 h 183"/>
                <a:gd name="T32" fmla="*/ 8 w 26"/>
                <a:gd name="T33" fmla="*/ 142 h 183"/>
                <a:gd name="T34" fmla="*/ 5 w 26"/>
                <a:gd name="T35" fmla="*/ 158 h 18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 h="183">
                  <a:moveTo>
                    <a:pt x="8" y="182"/>
                  </a:moveTo>
                  <a:lnTo>
                    <a:pt x="0" y="167"/>
                  </a:lnTo>
                  <a:lnTo>
                    <a:pt x="0" y="159"/>
                  </a:lnTo>
                  <a:lnTo>
                    <a:pt x="4" y="144"/>
                  </a:lnTo>
                  <a:lnTo>
                    <a:pt x="8" y="126"/>
                  </a:lnTo>
                  <a:lnTo>
                    <a:pt x="12" y="98"/>
                  </a:lnTo>
                  <a:lnTo>
                    <a:pt x="12" y="80"/>
                  </a:lnTo>
                  <a:lnTo>
                    <a:pt x="12" y="65"/>
                  </a:lnTo>
                  <a:lnTo>
                    <a:pt x="17" y="38"/>
                  </a:lnTo>
                  <a:lnTo>
                    <a:pt x="17" y="18"/>
                  </a:lnTo>
                  <a:lnTo>
                    <a:pt x="17" y="0"/>
                  </a:lnTo>
                  <a:lnTo>
                    <a:pt x="25" y="28"/>
                  </a:lnTo>
                  <a:lnTo>
                    <a:pt x="25" y="51"/>
                  </a:lnTo>
                  <a:lnTo>
                    <a:pt x="25" y="89"/>
                  </a:lnTo>
                  <a:lnTo>
                    <a:pt x="21" y="116"/>
                  </a:lnTo>
                  <a:lnTo>
                    <a:pt x="17" y="140"/>
                  </a:lnTo>
                  <a:lnTo>
                    <a:pt x="12" y="163"/>
                  </a:lnTo>
                  <a:lnTo>
                    <a:pt x="8" y="182"/>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18" name="Freeform 199"/>
            <p:cNvSpPr>
              <a:spLocks/>
            </p:cNvSpPr>
            <p:nvPr/>
          </p:nvSpPr>
          <p:spPr bwMode="auto">
            <a:xfrm>
              <a:off x="1217" y="2809"/>
              <a:ext cx="56" cy="57"/>
            </a:xfrm>
            <a:custGeom>
              <a:avLst/>
              <a:gdLst>
                <a:gd name="T0" fmla="*/ 0 w 88"/>
                <a:gd name="T1" fmla="*/ 0 h 65"/>
                <a:gd name="T2" fmla="*/ 7 w 88"/>
                <a:gd name="T3" fmla="*/ 11 h 65"/>
                <a:gd name="T4" fmla="*/ 25 w 88"/>
                <a:gd name="T5" fmla="*/ 23 h 65"/>
                <a:gd name="T6" fmla="*/ 48 w 88"/>
                <a:gd name="T7" fmla="*/ 38 h 65"/>
                <a:gd name="T8" fmla="*/ 55 w 88"/>
                <a:gd name="T9" fmla="*/ 56 h 65"/>
                <a:gd name="T10" fmla="*/ 52 w 88"/>
                <a:gd name="T11" fmla="*/ 38 h 65"/>
                <a:gd name="T12" fmla="*/ 38 w 88"/>
                <a:gd name="T13" fmla="*/ 26 h 65"/>
                <a:gd name="T14" fmla="*/ 21 w 88"/>
                <a:gd name="T15" fmla="*/ 16 h 65"/>
                <a:gd name="T16" fmla="*/ 0 w 88"/>
                <a:gd name="T17" fmla="*/ 0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8" h="65">
                  <a:moveTo>
                    <a:pt x="0" y="0"/>
                  </a:moveTo>
                  <a:lnTo>
                    <a:pt x="11" y="13"/>
                  </a:lnTo>
                  <a:lnTo>
                    <a:pt x="39" y="26"/>
                  </a:lnTo>
                  <a:lnTo>
                    <a:pt x="76" y="43"/>
                  </a:lnTo>
                  <a:lnTo>
                    <a:pt x="87" y="64"/>
                  </a:lnTo>
                  <a:lnTo>
                    <a:pt x="81" y="43"/>
                  </a:lnTo>
                  <a:lnTo>
                    <a:pt x="60" y="30"/>
                  </a:lnTo>
                  <a:lnTo>
                    <a:pt x="33" y="18"/>
                  </a:lnTo>
                  <a:lnTo>
                    <a:pt x="0"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19" name="Freeform 200"/>
            <p:cNvSpPr>
              <a:spLocks/>
            </p:cNvSpPr>
            <p:nvPr/>
          </p:nvSpPr>
          <p:spPr bwMode="auto">
            <a:xfrm>
              <a:off x="1234" y="2755"/>
              <a:ext cx="59" cy="102"/>
            </a:xfrm>
            <a:custGeom>
              <a:avLst/>
              <a:gdLst>
                <a:gd name="T0" fmla="*/ 0 w 93"/>
                <a:gd name="T1" fmla="*/ 0 h 117"/>
                <a:gd name="T2" fmla="*/ 8 w 93"/>
                <a:gd name="T3" fmla="*/ 19 h 117"/>
                <a:gd name="T4" fmla="*/ 18 w 93"/>
                <a:gd name="T5" fmla="*/ 39 h 117"/>
                <a:gd name="T6" fmla="*/ 31 w 93"/>
                <a:gd name="T7" fmla="*/ 50 h 117"/>
                <a:gd name="T8" fmla="*/ 51 w 93"/>
                <a:gd name="T9" fmla="*/ 74 h 117"/>
                <a:gd name="T10" fmla="*/ 58 w 93"/>
                <a:gd name="T11" fmla="*/ 101 h 117"/>
                <a:gd name="T12" fmla="*/ 55 w 93"/>
                <a:gd name="T13" fmla="*/ 78 h 117"/>
                <a:gd name="T14" fmla="*/ 44 w 93"/>
                <a:gd name="T15" fmla="*/ 58 h 117"/>
                <a:gd name="T16" fmla="*/ 31 w 93"/>
                <a:gd name="T17" fmla="*/ 43 h 117"/>
                <a:gd name="T18" fmla="*/ 21 w 93"/>
                <a:gd name="T19" fmla="*/ 39 h 117"/>
                <a:gd name="T20" fmla="*/ 3 w 93"/>
                <a:gd name="T21" fmla="*/ 15 h 117"/>
                <a:gd name="T22" fmla="*/ 0 w 93"/>
                <a:gd name="T23" fmla="*/ 0 h 1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3" h="117">
                  <a:moveTo>
                    <a:pt x="0" y="0"/>
                  </a:moveTo>
                  <a:lnTo>
                    <a:pt x="12" y="22"/>
                  </a:lnTo>
                  <a:lnTo>
                    <a:pt x="28" y="45"/>
                  </a:lnTo>
                  <a:lnTo>
                    <a:pt x="49" y="57"/>
                  </a:lnTo>
                  <a:lnTo>
                    <a:pt x="81" y="85"/>
                  </a:lnTo>
                  <a:lnTo>
                    <a:pt x="92" y="116"/>
                  </a:lnTo>
                  <a:lnTo>
                    <a:pt x="87" y="89"/>
                  </a:lnTo>
                  <a:lnTo>
                    <a:pt x="69" y="67"/>
                  </a:lnTo>
                  <a:lnTo>
                    <a:pt x="49" y="49"/>
                  </a:lnTo>
                  <a:lnTo>
                    <a:pt x="33" y="45"/>
                  </a:lnTo>
                  <a:lnTo>
                    <a:pt x="5" y="17"/>
                  </a:lnTo>
                  <a:lnTo>
                    <a:pt x="0"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20" name="Freeform 201"/>
            <p:cNvSpPr>
              <a:spLocks/>
            </p:cNvSpPr>
            <p:nvPr/>
          </p:nvSpPr>
          <p:spPr bwMode="auto">
            <a:xfrm>
              <a:off x="1284" y="2793"/>
              <a:ext cx="28" cy="49"/>
            </a:xfrm>
            <a:custGeom>
              <a:avLst/>
              <a:gdLst>
                <a:gd name="T0" fmla="*/ 0 w 44"/>
                <a:gd name="T1" fmla="*/ 0 h 57"/>
                <a:gd name="T2" fmla="*/ 12 w 44"/>
                <a:gd name="T3" fmla="*/ 19 h 57"/>
                <a:gd name="T4" fmla="*/ 18 w 44"/>
                <a:gd name="T5" fmla="*/ 33 h 57"/>
                <a:gd name="T6" fmla="*/ 24 w 44"/>
                <a:gd name="T7" fmla="*/ 48 h 57"/>
                <a:gd name="T8" fmla="*/ 27 w 44"/>
                <a:gd name="T9" fmla="*/ 40 h 57"/>
                <a:gd name="T10" fmla="*/ 22 w 44"/>
                <a:gd name="T11" fmla="*/ 26 h 57"/>
                <a:gd name="T12" fmla="*/ 0 w 44"/>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57">
                  <a:moveTo>
                    <a:pt x="0" y="0"/>
                  </a:moveTo>
                  <a:lnTo>
                    <a:pt x="19" y="22"/>
                  </a:lnTo>
                  <a:lnTo>
                    <a:pt x="29" y="38"/>
                  </a:lnTo>
                  <a:lnTo>
                    <a:pt x="38" y="56"/>
                  </a:lnTo>
                  <a:lnTo>
                    <a:pt x="43" y="47"/>
                  </a:lnTo>
                  <a:lnTo>
                    <a:pt x="34" y="30"/>
                  </a:lnTo>
                  <a:lnTo>
                    <a:pt x="0"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21" name="Freeform 202"/>
            <p:cNvSpPr>
              <a:spLocks/>
            </p:cNvSpPr>
            <p:nvPr/>
          </p:nvSpPr>
          <p:spPr bwMode="auto">
            <a:xfrm>
              <a:off x="1254" y="2738"/>
              <a:ext cx="65" cy="77"/>
            </a:xfrm>
            <a:custGeom>
              <a:avLst/>
              <a:gdLst>
                <a:gd name="T0" fmla="*/ 57 w 103"/>
                <a:gd name="T1" fmla="*/ 76 h 89"/>
                <a:gd name="T2" fmla="*/ 51 w 103"/>
                <a:gd name="T3" fmla="*/ 65 h 89"/>
                <a:gd name="T4" fmla="*/ 38 w 103"/>
                <a:gd name="T5" fmla="*/ 57 h 89"/>
                <a:gd name="T6" fmla="*/ 27 w 103"/>
                <a:gd name="T7" fmla="*/ 42 h 89"/>
                <a:gd name="T8" fmla="*/ 10 w 103"/>
                <a:gd name="T9" fmla="*/ 35 h 89"/>
                <a:gd name="T10" fmla="*/ 4 w 103"/>
                <a:gd name="T11" fmla="*/ 19 h 89"/>
                <a:gd name="T12" fmla="*/ 0 w 103"/>
                <a:gd name="T13" fmla="*/ 0 h 89"/>
                <a:gd name="T14" fmla="*/ 7 w 103"/>
                <a:gd name="T15" fmla="*/ 19 h 89"/>
                <a:gd name="T16" fmla="*/ 17 w 103"/>
                <a:gd name="T17" fmla="*/ 35 h 89"/>
                <a:gd name="T18" fmla="*/ 30 w 103"/>
                <a:gd name="T19" fmla="*/ 42 h 89"/>
                <a:gd name="T20" fmla="*/ 44 w 103"/>
                <a:gd name="T21" fmla="*/ 57 h 89"/>
                <a:gd name="T22" fmla="*/ 54 w 103"/>
                <a:gd name="T23" fmla="*/ 61 h 89"/>
                <a:gd name="T24" fmla="*/ 64 w 103"/>
                <a:gd name="T25" fmla="*/ 76 h 89"/>
                <a:gd name="T26" fmla="*/ 57 w 103"/>
                <a:gd name="T27" fmla="*/ 76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3" h="89">
                  <a:moveTo>
                    <a:pt x="91" y="88"/>
                  </a:moveTo>
                  <a:lnTo>
                    <a:pt x="81" y="75"/>
                  </a:lnTo>
                  <a:lnTo>
                    <a:pt x="60" y="66"/>
                  </a:lnTo>
                  <a:lnTo>
                    <a:pt x="42" y="48"/>
                  </a:lnTo>
                  <a:lnTo>
                    <a:pt x="16" y="40"/>
                  </a:lnTo>
                  <a:lnTo>
                    <a:pt x="6" y="22"/>
                  </a:lnTo>
                  <a:lnTo>
                    <a:pt x="0" y="0"/>
                  </a:lnTo>
                  <a:lnTo>
                    <a:pt x="11" y="22"/>
                  </a:lnTo>
                  <a:lnTo>
                    <a:pt x="27" y="40"/>
                  </a:lnTo>
                  <a:lnTo>
                    <a:pt x="48" y="48"/>
                  </a:lnTo>
                  <a:lnTo>
                    <a:pt x="70" y="66"/>
                  </a:lnTo>
                  <a:lnTo>
                    <a:pt x="86" y="70"/>
                  </a:lnTo>
                  <a:lnTo>
                    <a:pt x="102" y="88"/>
                  </a:lnTo>
                  <a:lnTo>
                    <a:pt x="91" y="88"/>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22" name="Freeform 203"/>
            <p:cNvSpPr>
              <a:spLocks/>
            </p:cNvSpPr>
            <p:nvPr/>
          </p:nvSpPr>
          <p:spPr bwMode="auto">
            <a:xfrm>
              <a:off x="1129" y="2844"/>
              <a:ext cx="23" cy="61"/>
            </a:xfrm>
            <a:custGeom>
              <a:avLst/>
              <a:gdLst>
                <a:gd name="T0" fmla="*/ 22 w 37"/>
                <a:gd name="T1" fmla="*/ 0 h 70"/>
                <a:gd name="T2" fmla="*/ 9 w 37"/>
                <a:gd name="T3" fmla="*/ 11 h 70"/>
                <a:gd name="T4" fmla="*/ 2 w 37"/>
                <a:gd name="T5" fmla="*/ 23 h 70"/>
                <a:gd name="T6" fmla="*/ 0 w 37"/>
                <a:gd name="T7" fmla="*/ 41 h 70"/>
                <a:gd name="T8" fmla="*/ 0 w 37"/>
                <a:gd name="T9" fmla="*/ 57 h 70"/>
                <a:gd name="T10" fmla="*/ 2 w 37"/>
                <a:gd name="T11" fmla="*/ 60 h 70"/>
                <a:gd name="T12" fmla="*/ 2 w 37"/>
                <a:gd name="T13" fmla="*/ 44 h 70"/>
                <a:gd name="T14" fmla="*/ 6 w 37"/>
                <a:gd name="T15" fmla="*/ 30 h 70"/>
                <a:gd name="T16" fmla="*/ 12 w 37"/>
                <a:gd name="T17" fmla="*/ 15 h 70"/>
                <a:gd name="T18" fmla="*/ 22 w 37"/>
                <a:gd name="T19" fmla="*/ 0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 h="70">
                  <a:moveTo>
                    <a:pt x="36" y="0"/>
                  </a:moveTo>
                  <a:lnTo>
                    <a:pt x="14" y="13"/>
                  </a:lnTo>
                  <a:lnTo>
                    <a:pt x="4" y="26"/>
                  </a:lnTo>
                  <a:lnTo>
                    <a:pt x="0" y="47"/>
                  </a:lnTo>
                  <a:lnTo>
                    <a:pt x="0" y="65"/>
                  </a:lnTo>
                  <a:lnTo>
                    <a:pt x="4" y="69"/>
                  </a:lnTo>
                  <a:lnTo>
                    <a:pt x="4" y="51"/>
                  </a:lnTo>
                  <a:lnTo>
                    <a:pt x="9" y="34"/>
                  </a:lnTo>
                  <a:lnTo>
                    <a:pt x="19" y="17"/>
                  </a:lnTo>
                  <a:lnTo>
                    <a:pt x="36"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23" name="Freeform 204"/>
            <p:cNvSpPr>
              <a:spLocks/>
            </p:cNvSpPr>
            <p:nvPr/>
          </p:nvSpPr>
          <p:spPr bwMode="auto">
            <a:xfrm>
              <a:off x="1109" y="2872"/>
              <a:ext cx="36" cy="83"/>
            </a:xfrm>
            <a:custGeom>
              <a:avLst/>
              <a:gdLst>
                <a:gd name="T0" fmla="*/ 26 w 55"/>
                <a:gd name="T1" fmla="*/ 79 h 96"/>
                <a:gd name="T2" fmla="*/ 19 w 55"/>
                <a:gd name="T3" fmla="*/ 67 h 96"/>
                <a:gd name="T4" fmla="*/ 10 w 55"/>
                <a:gd name="T5" fmla="*/ 55 h 96"/>
                <a:gd name="T6" fmla="*/ 3 w 55"/>
                <a:gd name="T7" fmla="*/ 48 h 96"/>
                <a:gd name="T8" fmla="*/ 0 w 55"/>
                <a:gd name="T9" fmla="*/ 32 h 96"/>
                <a:gd name="T10" fmla="*/ 3 w 55"/>
                <a:gd name="T11" fmla="*/ 16 h 96"/>
                <a:gd name="T12" fmla="*/ 7 w 55"/>
                <a:gd name="T13" fmla="*/ 0 h 96"/>
                <a:gd name="T14" fmla="*/ 7 w 55"/>
                <a:gd name="T15" fmla="*/ 16 h 96"/>
                <a:gd name="T16" fmla="*/ 3 w 55"/>
                <a:gd name="T17" fmla="*/ 35 h 96"/>
                <a:gd name="T18" fmla="*/ 10 w 55"/>
                <a:gd name="T19" fmla="*/ 48 h 96"/>
                <a:gd name="T20" fmla="*/ 19 w 55"/>
                <a:gd name="T21" fmla="*/ 60 h 96"/>
                <a:gd name="T22" fmla="*/ 22 w 55"/>
                <a:gd name="T23" fmla="*/ 71 h 96"/>
                <a:gd name="T24" fmla="*/ 35 w 55"/>
                <a:gd name="T25" fmla="*/ 82 h 96"/>
                <a:gd name="T26" fmla="*/ 26 w 55"/>
                <a:gd name="T27" fmla="*/ 79 h 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5" h="96">
                  <a:moveTo>
                    <a:pt x="39" y="91"/>
                  </a:moveTo>
                  <a:lnTo>
                    <a:pt x="29" y="77"/>
                  </a:lnTo>
                  <a:lnTo>
                    <a:pt x="15" y="64"/>
                  </a:lnTo>
                  <a:lnTo>
                    <a:pt x="5" y="55"/>
                  </a:lnTo>
                  <a:lnTo>
                    <a:pt x="0" y="37"/>
                  </a:lnTo>
                  <a:lnTo>
                    <a:pt x="5" y="19"/>
                  </a:lnTo>
                  <a:lnTo>
                    <a:pt x="10" y="0"/>
                  </a:lnTo>
                  <a:lnTo>
                    <a:pt x="10" y="19"/>
                  </a:lnTo>
                  <a:lnTo>
                    <a:pt x="5" y="41"/>
                  </a:lnTo>
                  <a:lnTo>
                    <a:pt x="15" y="55"/>
                  </a:lnTo>
                  <a:lnTo>
                    <a:pt x="29" y="69"/>
                  </a:lnTo>
                  <a:lnTo>
                    <a:pt x="34" y="82"/>
                  </a:lnTo>
                  <a:lnTo>
                    <a:pt x="54" y="95"/>
                  </a:lnTo>
                  <a:lnTo>
                    <a:pt x="39" y="91"/>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24" name="Freeform 205"/>
            <p:cNvSpPr>
              <a:spLocks/>
            </p:cNvSpPr>
            <p:nvPr/>
          </p:nvSpPr>
          <p:spPr bwMode="auto">
            <a:xfrm>
              <a:off x="1296" y="2746"/>
              <a:ext cx="74" cy="36"/>
            </a:xfrm>
            <a:custGeom>
              <a:avLst/>
              <a:gdLst>
                <a:gd name="T0" fmla="*/ 0 w 115"/>
                <a:gd name="T1" fmla="*/ 0 h 42"/>
                <a:gd name="T2" fmla="*/ 17 w 115"/>
                <a:gd name="T3" fmla="*/ 18 h 42"/>
                <a:gd name="T4" fmla="*/ 28 w 115"/>
                <a:gd name="T5" fmla="*/ 28 h 42"/>
                <a:gd name="T6" fmla="*/ 49 w 115"/>
                <a:gd name="T7" fmla="*/ 32 h 42"/>
                <a:gd name="T8" fmla="*/ 73 w 115"/>
                <a:gd name="T9" fmla="*/ 35 h 42"/>
                <a:gd name="T10" fmla="*/ 56 w 115"/>
                <a:gd name="T11" fmla="*/ 28 h 42"/>
                <a:gd name="T12" fmla="*/ 46 w 115"/>
                <a:gd name="T13" fmla="*/ 28 h 42"/>
                <a:gd name="T14" fmla="*/ 31 w 115"/>
                <a:gd name="T15" fmla="*/ 25 h 42"/>
                <a:gd name="T16" fmla="*/ 14 w 115"/>
                <a:gd name="T17" fmla="*/ 15 h 42"/>
                <a:gd name="T18" fmla="*/ 0 w 115"/>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5" h="42">
                  <a:moveTo>
                    <a:pt x="0" y="0"/>
                  </a:moveTo>
                  <a:lnTo>
                    <a:pt x="27" y="21"/>
                  </a:lnTo>
                  <a:lnTo>
                    <a:pt x="43" y="33"/>
                  </a:lnTo>
                  <a:lnTo>
                    <a:pt x="76" y="37"/>
                  </a:lnTo>
                  <a:lnTo>
                    <a:pt x="114" y="41"/>
                  </a:lnTo>
                  <a:lnTo>
                    <a:pt x="87" y="33"/>
                  </a:lnTo>
                  <a:lnTo>
                    <a:pt x="71" y="33"/>
                  </a:lnTo>
                  <a:lnTo>
                    <a:pt x="48" y="29"/>
                  </a:lnTo>
                  <a:lnTo>
                    <a:pt x="22" y="17"/>
                  </a:lnTo>
                  <a:lnTo>
                    <a:pt x="0"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25" name="Freeform 206"/>
            <p:cNvSpPr>
              <a:spLocks/>
            </p:cNvSpPr>
            <p:nvPr/>
          </p:nvSpPr>
          <p:spPr bwMode="auto">
            <a:xfrm>
              <a:off x="1217" y="2755"/>
              <a:ext cx="40" cy="69"/>
            </a:xfrm>
            <a:custGeom>
              <a:avLst/>
              <a:gdLst>
                <a:gd name="T0" fmla="*/ 0 w 63"/>
                <a:gd name="T1" fmla="*/ 0 h 79"/>
                <a:gd name="T2" fmla="*/ 3 w 63"/>
                <a:gd name="T3" fmla="*/ 26 h 79"/>
                <a:gd name="T4" fmla="*/ 13 w 63"/>
                <a:gd name="T5" fmla="*/ 42 h 79"/>
                <a:gd name="T6" fmla="*/ 27 w 63"/>
                <a:gd name="T7" fmla="*/ 53 h 79"/>
                <a:gd name="T8" fmla="*/ 39 w 63"/>
                <a:gd name="T9" fmla="*/ 68 h 79"/>
                <a:gd name="T10" fmla="*/ 30 w 63"/>
                <a:gd name="T11" fmla="*/ 49 h 79"/>
                <a:gd name="T12" fmla="*/ 13 w 63"/>
                <a:gd name="T13" fmla="*/ 38 h 79"/>
                <a:gd name="T14" fmla="*/ 6 w 63"/>
                <a:gd name="T15" fmla="*/ 23 h 79"/>
                <a:gd name="T16" fmla="*/ 0 w 63"/>
                <a:gd name="T17" fmla="*/ 0 h 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3" h="79">
                  <a:moveTo>
                    <a:pt x="0" y="0"/>
                  </a:moveTo>
                  <a:lnTo>
                    <a:pt x="5" y="30"/>
                  </a:lnTo>
                  <a:lnTo>
                    <a:pt x="20" y="48"/>
                  </a:lnTo>
                  <a:lnTo>
                    <a:pt x="42" y="61"/>
                  </a:lnTo>
                  <a:lnTo>
                    <a:pt x="62" y="78"/>
                  </a:lnTo>
                  <a:lnTo>
                    <a:pt x="47" y="56"/>
                  </a:lnTo>
                  <a:lnTo>
                    <a:pt x="20" y="44"/>
                  </a:lnTo>
                  <a:lnTo>
                    <a:pt x="10" y="26"/>
                  </a:lnTo>
                  <a:lnTo>
                    <a:pt x="0"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26" name="Freeform 207"/>
            <p:cNvSpPr>
              <a:spLocks/>
            </p:cNvSpPr>
            <p:nvPr/>
          </p:nvSpPr>
          <p:spPr bwMode="auto">
            <a:xfrm>
              <a:off x="1035" y="2746"/>
              <a:ext cx="86" cy="78"/>
            </a:xfrm>
            <a:custGeom>
              <a:avLst/>
              <a:gdLst>
                <a:gd name="T0" fmla="*/ 85 w 134"/>
                <a:gd name="T1" fmla="*/ 0 h 90"/>
                <a:gd name="T2" fmla="*/ 78 w 134"/>
                <a:gd name="T3" fmla="*/ 28 h 90"/>
                <a:gd name="T4" fmla="*/ 65 w 134"/>
                <a:gd name="T5" fmla="*/ 47 h 90"/>
                <a:gd name="T6" fmla="*/ 43 w 134"/>
                <a:gd name="T7" fmla="*/ 62 h 90"/>
                <a:gd name="T8" fmla="*/ 22 w 134"/>
                <a:gd name="T9" fmla="*/ 70 h 90"/>
                <a:gd name="T10" fmla="*/ 0 w 134"/>
                <a:gd name="T11" fmla="*/ 77 h 90"/>
                <a:gd name="T12" fmla="*/ 19 w 134"/>
                <a:gd name="T13" fmla="*/ 77 h 90"/>
                <a:gd name="T14" fmla="*/ 36 w 134"/>
                <a:gd name="T15" fmla="*/ 74 h 90"/>
                <a:gd name="T16" fmla="*/ 54 w 134"/>
                <a:gd name="T17" fmla="*/ 58 h 90"/>
                <a:gd name="T18" fmla="*/ 75 w 134"/>
                <a:gd name="T19" fmla="*/ 39 h 90"/>
                <a:gd name="T20" fmla="*/ 85 w 134"/>
                <a:gd name="T21" fmla="*/ 0 h 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4" h="90">
                  <a:moveTo>
                    <a:pt x="133" y="0"/>
                  </a:moveTo>
                  <a:lnTo>
                    <a:pt x="122" y="32"/>
                  </a:lnTo>
                  <a:lnTo>
                    <a:pt x="101" y="54"/>
                  </a:lnTo>
                  <a:lnTo>
                    <a:pt x="67" y="71"/>
                  </a:lnTo>
                  <a:lnTo>
                    <a:pt x="34" y="81"/>
                  </a:lnTo>
                  <a:lnTo>
                    <a:pt x="0" y="89"/>
                  </a:lnTo>
                  <a:lnTo>
                    <a:pt x="29" y="89"/>
                  </a:lnTo>
                  <a:lnTo>
                    <a:pt x="56" y="85"/>
                  </a:lnTo>
                  <a:lnTo>
                    <a:pt x="84" y="67"/>
                  </a:lnTo>
                  <a:lnTo>
                    <a:pt x="117" y="45"/>
                  </a:lnTo>
                  <a:lnTo>
                    <a:pt x="133"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27" name="Freeform 208"/>
            <p:cNvSpPr>
              <a:spLocks/>
            </p:cNvSpPr>
            <p:nvPr/>
          </p:nvSpPr>
          <p:spPr bwMode="auto">
            <a:xfrm>
              <a:off x="997" y="2797"/>
              <a:ext cx="120" cy="53"/>
            </a:xfrm>
            <a:custGeom>
              <a:avLst/>
              <a:gdLst>
                <a:gd name="T0" fmla="*/ 119 w 188"/>
                <a:gd name="T1" fmla="*/ 0 h 61"/>
                <a:gd name="T2" fmla="*/ 105 w 188"/>
                <a:gd name="T3" fmla="*/ 18 h 61"/>
                <a:gd name="T4" fmla="*/ 87 w 188"/>
                <a:gd name="T5" fmla="*/ 30 h 61"/>
                <a:gd name="T6" fmla="*/ 69 w 188"/>
                <a:gd name="T7" fmla="*/ 37 h 61"/>
                <a:gd name="T8" fmla="*/ 47 w 188"/>
                <a:gd name="T9" fmla="*/ 37 h 61"/>
                <a:gd name="T10" fmla="*/ 29 w 188"/>
                <a:gd name="T11" fmla="*/ 37 h 61"/>
                <a:gd name="T12" fmla="*/ 14 w 188"/>
                <a:gd name="T13" fmla="*/ 41 h 61"/>
                <a:gd name="T14" fmla="*/ 0 w 188"/>
                <a:gd name="T15" fmla="*/ 52 h 61"/>
                <a:gd name="T16" fmla="*/ 14 w 188"/>
                <a:gd name="T17" fmla="*/ 45 h 61"/>
                <a:gd name="T18" fmla="*/ 32 w 188"/>
                <a:gd name="T19" fmla="*/ 41 h 61"/>
                <a:gd name="T20" fmla="*/ 47 w 188"/>
                <a:gd name="T21" fmla="*/ 41 h 61"/>
                <a:gd name="T22" fmla="*/ 65 w 188"/>
                <a:gd name="T23" fmla="*/ 41 h 61"/>
                <a:gd name="T24" fmla="*/ 83 w 188"/>
                <a:gd name="T25" fmla="*/ 37 h 61"/>
                <a:gd name="T26" fmla="*/ 98 w 188"/>
                <a:gd name="T27" fmla="*/ 30 h 61"/>
                <a:gd name="T28" fmla="*/ 119 w 188"/>
                <a:gd name="T29" fmla="*/ 15 h 61"/>
                <a:gd name="T30" fmla="*/ 119 w 188"/>
                <a:gd name="T31" fmla="*/ 0 h 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8" h="61">
                  <a:moveTo>
                    <a:pt x="187" y="0"/>
                  </a:moveTo>
                  <a:lnTo>
                    <a:pt x="165" y="21"/>
                  </a:lnTo>
                  <a:lnTo>
                    <a:pt x="137" y="34"/>
                  </a:lnTo>
                  <a:lnTo>
                    <a:pt x="108" y="43"/>
                  </a:lnTo>
                  <a:lnTo>
                    <a:pt x="74" y="43"/>
                  </a:lnTo>
                  <a:lnTo>
                    <a:pt x="45" y="43"/>
                  </a:lnTo>
                  <a:lnTo>
                    <a:pt x="22" y="47"/>
                  </a:lnTo>
                  <a:lnTo>
                    <a:pt x="0" y="60"/>
                  </a:lnTo>
                  <a:lnTo>
                    <a:pt x="22" y="52"/>
                  </a:lnTo>
                  <a:lnTo>
                    <a:pt x="50" y="47"/>
                  </a:lnTo>
                  <a:lnTo>
                    <a:pt x="74" y="47"/>
                  </a:lnTo>
                  <a:lnTo>
                    <a:pt x="102" y="47"/>
                  </a:lnTo>
                  <a:lnTo>
                    <a:pt x="130" y="43"/>
                  </a:lnTo>
                  <a:lnTo>
                    <a:pt x="153" y="34"/>
                  </a:lnTo>
                  <a:lnTo>
                    <a:pt x="187" y="17"/>
                  </a:lnTo>
                  <a:lnTo>
                    <a:pt x="187"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28" name="Freeform 209"/>
            <p:cNvSpPr>
              <a:spLocks/>
            </p:cNvSpPr>
            <p:nvPr/>
          </p:nvSpPr>
          <p:spPr bwMode="auto">
            <a:xfrm>
              <a:off x="980" y="2746"/>
              <a:ext cx="83" cy="49"/>
            </a:xfrm>
            <a:custGeom>
              <a:avLst/>
              <a:gdLst>
                <a:gd name="T0" fmla="*/ 82 w 130"/>
                <a:gd name="T1" fmla="*/ 0 h 57"/>
                <a:gd name="T2" fmla="*/ 72 w 130"/>
                <a:gd name="T3" fmla="*/ 12 h 57"/>
                <a:gd name="T4" fmla="*/ 61 w 130"/>
                <a:gd name="T5" fmla="*/ 19 h 57"/>
                <a:gd name="T6" fmla="*/ 43 w 130"/>
                <a:gd name="T7" fmla="*/ 29 h 57"/>
                <a:gd name="T8" fmla="*/ 22 w 130"/>
                <a:gd name="T9" fmla="*/ 33 h 57"/>
                <a:gd name="T10" fmla="*/ 0 w 130"/>
                <a:gd name="T11" fmla="*/ 48 h 57"/>
                <a:gd name="T12" fmla="*/ 26 w 130"/>
                <a:gd name="T13" fmla="*/ 33 h 57"/>
                <a:gd name="T14" fmla="*/ 29 w 130"/>
                <a:gd name="T15" fmla="*/ 36 h 57"/>
                <a:gd name="T16" fmla="*/ 47 w 130"/>
                <a:gd name="T17" fmla="*/ 33 h 57"/>
                <a:gd name="T18" fmla="*/ 64 w 130"/>
                <a:gd name="T19" fmla="*/ 22 h 57"/>
                <a:gd name="T20" fmla="*/ 82 w 130"/>
                <a:gd name="T21" fmla="*/ 0 h 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0" h="57">
                  <a:moveTo>
                    <a:pt x="129" y="0"/>
                  </a:moveTo>
                  <a:lnTo>
                    <a:pt x="113" y="14"/>
                  </a:lnTo>
                  <a:lnTo>
                    <a:pt x="96" y="22"/>
                  </a:lnTo>
                  <a:lnTo>
                    <a:pt x="67" y="34"/>
                  </a:lnTo>
                  <a:lnTo>
                    <a:pt x="34" y="38"/>
                  </a:lnTo>
                  <a:lnTo>
                    <a:pt x="0" y="56"/>
                  </a:lnTo>
                  <a:lnTo>
                    <a:pt x="40" y="38"/>
                  </a:lnTo>
                  <a:lnTo>
                    <a:pt x="45" y="42"/>
                  </a:lnTo>
                  <a:lnTo>
                    <a:pt x="73" y="38"/>
                  </a:lnTo>
                  <a:lnTo>
                    <a:pt x="101" y="26"/>
                  </a:lnTo>
                  <a:lnTo>
                    <a:pt x="129"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29" name="Freeform 210"/>
            <p:cNvSpPr>
              <a:spLocks/>
            </p:cNvSpPr>
            <p:nvPr/>
          </p:nvSpPr>
          <p:spPr bwMode="auto">
            <a:xfrm>
              <a:off x="849" y="2834"/>
              <a:ext cx="73" cy="16"/>
            </a:xfrm>
            <a:custGeom>
              <a:avLst/>
              <a:gdLst>
                <a:gd name="T0" fmla="*/ 38 w 114"/>
                <a:gd name="T1" fmla="*/ 15 h 18"/>
                <a:gd name="T2" fmla="*/ 59 w 114"/>
                <a:gd name="T3" fmla="*/ 10 h 18"/>
                <a:gd name="T4" fmla="*/ 72 w 114"/>
                <a:gd name="T5" fmla="*/ 0 h 18"/>
                <a:gd name="T6" fmla="*/ 59 w 114"/>
                <a:gd name="T7" fmla="*/ 6 h 18"/>
                <a:gd name="T8" fmla="*/ 0 w 114"/>
                <a:gd name="T9" fmla="*/ 15 h 18"/>
                <a:gd name="T10" fmla="*/ 28 w 114"/>
                <a:gd name="T11" fmla="*/ 15 h 18"/>
                <a:gd name="T12" fmla="*/ 38 w 114"/>
                <a:gd name="T13" fmla="*/ 15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4" h="18">
                  <a:moveTo>
                    <a:pt x="60" y="17"/>
                  </a:moveTo>
                  <a:lnTo>
                    <a:pt x="92" y="11"/>
                  </a:lnTo>
                  <a:lnTo>
                    <a:pt x="113" y="0"/>
                  </a:lnTo>
                  <a:lnTo>
                    <a:pt x="92" y="7"/>
                  </a:lnTo>
                  <a:lnTo>
                    <a:pt x="0" y="17"/>
                  </a:lnTo>
                  <a:lnTo>
                    <a:pt x="43" y="17"/>
                  </a:lnTo>
                  <a:lnTo>
                    <a:pt x="60" y="17"/>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30" name="Freeform 211"/>
            <p:cNvSpPr>
              <a:spLocks/>
            </p:cNvSpPr>
            <p:nvPr/>
          </p:nvSpPr>
          <p:spPr bwMode="auto">
            <a:xfrm>
              <a:off x="1246" y="2368"/>
              <a:ext cx="0" cy="154"/>
            </a:xfrm>
            <a:custGeom>
              <a:avLst/>
              <a:gdLst>
                <a:gd name="T0" fmla="*/ 0 w 1"/>
                <a:gd name="T1" fmla="*/ 153 h 177"/>
                <a:gd name="T2" fmla="*/ 0 w 1"/>
                <a:gd name="T3" fmla="*/ 133 h 177"/>
                <a:gd name="T4" fmla="*/ 0 w 1"/>
                <a:gd name="T5" fmla="*/ 113 h 177"/>
                <a:gd name="T6" fmla="*/ 0 w 1"/>
                <a:gd name="T7" fmla="*/ 93 h 177"/>
                <a:gd name="T8" fmla="*/ 0 w 1"/>
                <a:gd name="T9" fmla="*/ 69 h 177"/>
                <a:gd name="T10" fmla="*/ 0 w 1"/>
                <a:gd name="T11" fmla="*/ 49 h 177"/>
                <a:gd name="T12" fmla="*/ 0 w 1"/>
                <a:gd name="T13" fmla="*/ 32 h 177"/>
                <a:gd name="T14" fmla="*/ 0 w 1"/>
                <a:gd name="T15" fmla="*/ 17 h 177"/>
                <a:gd name="T16" fmla="*/ 0 w 1"/>
                <a:gd name="T17" fmla="*/ 0 h 177"/>
                <a:gd name="T18" fmla="*/ 0 w 1"/>
                <a:gd name="T19" fmla="*/ 12 h 177"/>
                <a:gd name="T20" fmla="*/ 0 w 1"/>
                <a:gd name="T21" fmla="*/ 37 h 177"/>
                <a:gd name="T22" fmla="*/ 0 w 1"/>
                <a:gd name="T23" fmla="*/ 53 h 177"/>
                <a:gd name="T24" fmla="*/ 0 w 1"/>
                <a:gd name="T25" fmla="*/ 73 h 177"/>
                <a:gd name="T26" fmla="*/ 0 w 1"/>
                <a:gd name="T27" fmla="*/ 93 h 177"/>
                <a:gd name="T28" fmla="*/ 0 w 1"/>
                <a:gd name="T29" fmla="*/ 104 h 177"/>
                <a:gd name="T30" fmla="*/ 0 w 1"/>
                <a:gd name="T31" fmla="*/ 129 h 177"/>
                <a:gd name="T32" fmla="*/ 0 w 1"/>
                <a:gd name="T33" fmla="*/ 153 h 1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 h="177">
                  <a:moveTo>
                    <a:pt x="0" y="176"/>
                  </a:moveTo>
                  <a:lnTo>
                    <a:pt x="0" y="153"/>
                  </a:lnTo>
                  <a:lnTo>
                    <a:pt x="0" y="130"/>
                  </a:lnTo>
                  <a:lnTo>
                    <a:pt x="0" y="107"/>
                  </a:lnTo>
                  <a:lnTo>
                    <a:pt x="0" y="79"/>
                  </a:lnTo>
                  <a:lnTo>
                    <a:pt x="0" y="56"/>
                  </a:lnTo>
                  <a:lnTo>
                    <a:pt x="0" y="37"/>
                  </a:lnTo>
                  <a:lnTo>
                    <a:pt x="0" y="19"/>
                  </a:lnTo>
                  <a:lnTo>
                    <a:pt x="0" y="0"/>
                  </a:lnTo>
                  <a:lnTo>
                    <a:pt x="0" y="14"/>
                  </a:lnTo>
                  <a:lnTo>
                    <a:pt x="0" y="42"/>
                  </a:lnTo>
                  <a:lnTo>
                    <a:pt x="0" y="61"/>
                  </a:lnTo>
                  <a:lnTo>
                    <a:pt x="0" y="84"/>
                  </a:lnTo>
                  <a:lnTo>
                    <a:pt x="0" y="107"/>
                  </a:lnTo>
                  <a:lnTo>
                    <a:pt x="0" y="120"/>
                  </a:lnTo>
                  <a:lnTo>
                    <a:pt x="0" y="148"/>
                  </a:lnTo>
                  <a:lnTo>
                    <a:pt x="0" y="176"/>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31" name="Freeform 212"/>
            <p:cNvSpPr>
              <a:spLocks/>
            </p:cNvSpPr>
            <p:nvPr/>
          </p:nvSpPr>
          <p:spPr bwMode="auto">
            <a:xfrm>
              <a:off x="1288" y="2368"/>
              <a:ext cx="1" cy="166"/>
            </a:xfrm>
            <a:custGeom>
              <a:avLst/>
              <a:gdLst>
                <a:gd name="T0" fmla="*/ 1 w 2"/>
                <a:gd name="T1" fmla="*/ 165 h 191"/>
                <a:gd name="T2" fmla="*/ 1 w 2"/>
                <a:gd name="T3" fmla="*/ 149 h 191"/>
                <a:gd name="T4" fmla="*/ 0 w 2"/>
                <a:gd name="T5" fmla="*/ 129 h 191"/>
                <a:gd name="T6" fmla="*/ 1 w 2"/>
                <a:gd name="T7" fmla="*/ 112 h 191"/>
                <a:gd name="T8" fmla="*/ 0 w 2"/>
                <a:gd name="T9" fmla="*/ 92 h 191"/>
                <a:gd name="T10" fmla="*/ 0 w 2"/>
                <a:gd name="T11" fmla="*/ 73 h 191"/>
                <a:gd name="T12" fmla="*/ 1 w 2"/>
                <a:gd name="T13" fmla="*/ 56 h 191"/>
                <a:gd name="T14" fmla="*/ 1 w 2"/>
                <a:gd name="T15" fmla="*/ 37 h 191"/>
                <a:gd name="T16" fmla="*/ 0 w 2"/>
                <a:gd name="T17" fmla="*/ 20 h 191"/>
                <a:gd name="T18" fmla="*/ 1 w 2"/>
                <a:gd name="T19" fmla="*/ 0 h 191"/>
                <a:gd name="T20" fmla="*/ 1 w 2"/>
                <a:gd name="T21" fmla="*/ 24 h 191"/>
                <a:gd name="T22" fmla="*/ 1 w 2"/>
                <a:gd name="T23" fmla="*/ 49 h 191"/>
                <a:gd name="T24" fmla="*/ 1 w 2"/>
                <a:gd name="T25" fmla="*/ 69 h 191"/>
                <a:gd name="T26" fmla="*/ 1 w 2"/>
                <a:gd name="T27" fmla="*/ 81 h 191"/>
                <a:gd name="T28" fmla="*/ 1 w 2"/>
                <a:gd name="T29" fmla="*/ 101 h 191"/>
                <a:gd name="T30" fmla="*/ 1 w 2"/>
                <a:gd name="T31" fmla="*/ 129 h 191"/>
                <a:gd name="T32" fmla="*/ 1 w 2"/>
                <a:gd name="T33" fmla="*/ 165 h 1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191">
                  <a:moveTo>
                    <a:pt x="1" y="190"/>
                  </a:moveTo>
                  <a:lnTo>
                    <a:pt x="1" y="171"/>
                  </a:lnTo>
                  <a:lnTo>
                    <a:pt x="0" y="148"/>
                  </a:lnTo>
                  <a:lnTo>
                    <a:pt x="1" y="129"/>
                  </a:lnTo>
                  <a:lnTo>
                    <a:pt x="0" y="106"/>
                  </a:lnTo>
                  <a:lnTo>
                    <a:pt x="0" y="84"/>
                  </a:lnTo>
                  <a:lnTo>
                    <a:pt x="1" y="65"/>
                  </a:lnTo>
                  <a:lnTo>
                    <a:pt x="1" y="42"/>
                  </a:lnTo>
                  <a:lnTo>
                    <a:pt x="0" y="23"/>
                  </a:lnTo>
                  <a:lnTo>
                    <a:pt x="1" y="0"/>
                  </a:lnTo>
                  <a:lnTo>
                    <a:pt x="1" y="28"/>
                  </a:lnTo>
                  <a:lnTo>
                    <a:pt x="1" y="56"/>
                  </a:lnTo>
                  <a:lnTo>
                    <a:pt x="1" y="79"/>
                  </a:lnTo>
                  <a:lnTo>
                    <a:pt x="1" y="93"/>
                  </a:lnTo>
                  <a:lnTo>
                    <a:pt x="1" y="116"/>
                  </a:lnTo>
                  <a:lnTo>
                    <a:pt x="1" y="148"/>
                  </a:lnTo>
                  <a:lnTo>
                    <a:pt x="1" y="19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32" name="Freeform 213"/>
            <p:cNvSpPr>
              <a:spLocks/>
            </p:cNvSpPr>
            <p:nvPr/>
          </p:nvSpPr>
          <p:spPr bwMode="auto">
            <a:xfrm>
              <a:off x="1187" y="2330"/>
              <a:ext cx="8" cy="111"/>
            </a:xfrm>
            <a:custGeom>
              <a:avLst/>
              <a:gdLst>
                <a:gd name="T0" fmla="*/ 6 w 13"/>
                <a:gd name="T1" fmla="*/ 110 h 128"/>
                <a:gd name="T2" fmla="*/ 4 w 13"/>
                <a:gd name="T3" fmla="*/ 91 h 128"/>
                <a:gd name="T4" fmla="*/ 4 w 13"/>
                <a:gd name="T5" fmla="*/ 78 h 128"/>
                <a:gd name="T6" fmla="*/ 0 w 13"/>
                <a:gd name="T7" fmla="*/ 59 h 128"/>
                <a:gd name="T8" fmla="*/ 2 w 13"/>
                <a:gd name="T9" fmla="*/ 39 h 128"/>
                <a:gd name="T10" fmla="*/ 0 w 13"/>
                <a:gd name="T11" fmla="*/ 23 h 128"/>
                <a:gd name="T12" fmla="*/ 2 w 13"/>
                <a:gd name="T13" fmla="*/ 8 h 128"/>
                <a:gd name="T14" fmla="*/ 7 w 13"/>
                <a:gd name="T15" fmla="*/ 0 h 128"/>
                <a:gd name="T16" fmla="*/ 7 w 13"/>
                <a:gd name="T17" fmla="*/ 16 h 128"/>
                <a:gd name="T18" fmla="*/ 7 w 13"/>
                <a:gd name="T19" fmla="*/ 28 h 128"/>
                <a:gd name="T20" fmla="*/ 7 w 13"/>
                <a:gd name="T21" fmla="*/ 39 h 128"/>
                <a:gd name="T22" fmla="*/ 7 w 13"/>
                <a:gd name="T23" fmla="*/ 59 h 128"/>
                <a:gd name="T24" fmla="*/ 7 w 13"/>
                <a:gd name="T25" fmla="*/ 63 h 128"/>
                <a:gd name="T26" fmla="*/ 7 w 13"/>
                <a:gd name="T27" fmla="*/ 82 h 128"/>
                <a:gd name="T28" fmla="*/ 6 w 13"/>
                <a:gd name="T29" fmla="*/ 110 h 1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3" h="128">
                  <a:moveTo>
                    <a:pt x="9" y="127"/>
                  </a:moveTo>
                  <a:lnTo>
                    <a:pt x="7" y="105"/>
                  </a:lnTo>
                  <a:lnTo>
                    <a:pt x="7" y="90"/>
                  </a:lnTo>
                  <a:lnTo>
                    <a:pt x="0" y="68"/>
                  </a:lnTo>
                  <a:lnTo>
                    <a:pt x="3" y="45"/>
                  </a:lnTo>
                  <a:lnTo>
                    <a:pt x="0" y="27"/>
                  </a:lnTo>
                  <a:lnTo>
                    <a:pt x="3" y="9"/>
                  </a:lnTo>
                  <a:lnTo>
                    <a:pt x="12" y="0"/>
                  </a:lnTo>
                  <a:lnTo>
                    <a:pt x="12" y="18"/>
                  </a:lnTo>
                  <a:lnTo>
                    <a:pt x="12" y="32"/>
                  </a:lnTo>
                  <a:lnTo>
                    <a:pt x="12" y="45"/>
                  </a:lnTo>
                  <a:lnTo>
                    <a:pt x="12" y="68"/>
                  </a:lnTo>
                  <a:lnTo>
                    <a:pt x="12" y="73"/>
                  </a:lnTo>
                  <a:lnTo>
                    <a:pt x="12" y="95"/>
                  </a:lnTo>
                  <a:lnTo>
                    <a:pt x="9" y="127"/>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33" name="Freeform 214"/>
            <p:cNvSpPr>
              <a:spLocks/>
            </p:cNvSpPr>
            <p:nvPr/>
          </p:nvSpPr>
          <p:spPr bwMode="auto">
            <a:xfrm>
              <a:off x="1149" y="2338"/>
              <a:ext cx="8" cy="122"/>
            </a:xfrm>
            <a:custGeom>
              <a:avLst/>
              <a:gdLst>
                <a:gd name="T0" fmla="*/ 2 w 13"/>
                <a:gd name="T1" fmla="*/ 121 h 140"/>
                <a:gd name="T2" fmla="*/ 0 w 13"/>
                <a:gd name="T3" fmla="*/ 101 h 140"/>
                <a:gd name="T4" fmla="*/ 2 w 13"/>
                <a:gd name="T5" fmla="*/ 85 h 140"/>
                <a:gd name="T6" fmla="*/ 0 w 13"/>
                <a:gd name="T7" fmla="*/ 68 h 140"/>
                <a:gd name="T8" fmla="*/ 2 w 13"/>
                <a:gd name="T9" fmla="*/ 57 h 140"/>
                <a:gd name="T10" fmla="*/ 0 w 13"/>
                <a:gd name="T11" fmla="*/ 40 h 140"/>
                <a:gd name="T12" fmla="*/ 0 w 13"/>
                <a:gd name="T13" fmla="*/ 24 h 140"/>
                <a:gd name="T14" fmla="*/ 0 w 13"/>
                <a:gd name="T15" fmla="*/ 11 h 140"/>
                <a:gd name="T16" fmla="*/ 0 w 13"/>
                <a:gd name="T17" fmla="*/ 0 h 140"/>
                <a:gd name="T18" fmla="*/ 4 w 13"/>
                <a:gd name="T19" fmla="*/ 20 h 140"/>
                <a:gd name="T20" fmla="*/ 6 w 13"/>
                <a:gd name="T21" fmla="*/ 37 h 140"/>
                <a:gd name="T22" fmla="*/ 6 w 13"/>
                <a:gd name="T23" fmla="*/ 57 h 140"/>
                <a:gd name="T24" fmla="*/ 7 w 13"/>
                <a:gd name="T25" fmla="*/ 72 h 140"/>
                <a:gd name="T26" fmla="*/ 6 w 13"/>
                <a:gd name="T27" fmla="*/ 85 h 140"/>
                <a:gd name="T28" fmla="*/ 4 w 13"/>
                <a:gd name="T29" fmla="*/ 110 h 140"/>
                <a:gd name="T30" fmla="*/ 2 w 13"/>
                <a:gd name="T31" fmla="*/ 121 h 1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 h="140">
                  <a:moveTo>
                    <a:pt x="3" y="139"/>
                  </a:moveTo>
                  <a:lnTo>
                    <a:pt x="0" y="116"/>
                  </a:lnTo>
                  <a:lnTo>
                    <a:pt x="3" y="97"/>
                  </a:lnTo>
                  <a:lnTo>
                    <a:pt x="0" y="78"/>
                  </a:lnTo>
                  <a:lnTo>
                    <a:pt x="3" y="65"/>
                  </a:lnTo>
                  <a:lnTo>
                    <a:pt x="0" y="46"/>
                  </a:lnTo>
                  <a:lnTo>
                    <a:pt x="0" y="28"/>
                  </a:lnTo>
                  <a:lnTo>
                    <a:pt x="0" y="13"/>
                  </a:lnTo>
                  <a:lnTo>
                    <a:pt x="0" y="0"/>
                  </a:lnTo>
                  <a:lnTo>
                    <a:pt x="6" y="23"/>
                  </a:lnTo>
                  <a:lnTo>
                    <a:pt x="9" y="42"/>
                  </a:lnTo>
                  <a:lnTo>
                    <a:pt x="9" y="65"/>
                  </a:lnTo>
                  <a:lnTo>
                    <a:pt x="12" y="83"/>
                  </a:lnTo>
                  <a:lnTo>
                    <a:pt x="9" y="97"/>
                  </a:lnTo>
                  <a:lnTo>
                    <a:pt x="6" y="126"/>
                  </a:lnTo>
                  <a:lnTo>
                    <a:pt x="3" y="139"/>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34" name="Freeform 215"/>
            <p:cNvSpPr>
              <a:spLocks/>
            </p:cNvSpPr>
            <p:nvPr/>
          </p:nvSpPr>
          <p:spPr bwMode="auto">
            <a:xfrm>
              <a:off x="1120" y="2275"/>
              <a:ext cx="18" cy="187"/>
            </a:xfrm>
            <a:custGeom>
              <a:avLst/>
              <a:gdLst>
                <a:gd name="T0" fmla="*/ 11 w 28"/>
                <a:gd name="T1" fmla="*/ 186 h 215"/>
                <a:gd name="T2" fmla="*/ 8 w 28"/>
                <a:gd name="T3" fmla="*/ 173 h 215"/>
                <a:gd name="T4" fmla="*/ 11 w 28"/>
                <a:gd name="T5" fmla="*/ 162 h 215"/>
                <a:gd name="T6" fmla="*/ 11 w 28"/>
                <a:gd name="T7" fmla="*/ 146 h 215"/>
                <a:gd name="T8" fmla="*/ 8 w 28"/>
                <a:gd name="T9" fmla="*/ 126 h 215"/>
                <a:gd name="T10" fmla="*/ 8 w 28"/>
                <a:gd name="T11" fmla="*/ 105 h 215"/>
                <a:gd name="T12" fmla="*/ 6 w 28"/>
                <a:gd name="T13" fmla="*/ 93 h 215"/>
                <a:gd name="T14" fmla="*/ 3 w 28"/>
                <a:gd name="T15" fmla="*/ 85 h 215"/>
                <a:gd name="T16" fmla="*/ 0 w 28"/>
                <a:gd name="T17" fmla="*/ 72 h 215"/>
                <a:gd name="T18" fmla="*/ 0 w 28"/>
                <a:gd name="T19" fmla="*/ 60 h 215"/>
                <a:gd name="T20" fmla="*/ 3 w 28"/>
                <a:gd name="T21" fmla="*/ 48 h 215"/>
                <a:gd name="T22" fmla="*/ 6 w 28"/>
                <a:gd name="T23" fmla="*/ 28 h 215"/>
                <a:gd name="T24" fmla="*/ 6 w 28"/>
                <a:gd name="T25" fmla="*/ 11 h 215"/>
                <a:gd name="T26" fmla="*/ 6 w 28"/>
                <a:gd name="T27" fmla="*/ 0 h 215"/>
                <a:gd name="T28" fmla="*/ 11 w 28"/>
                <a:gd name="T29" fmla="*/ 11 h 215"/>
                <a:gd name="T30" fmla="*/ 15 w 28"/>
                <a:gd name="T31" fmla="*/ 28 h 215"/>
                <a:gd name="T32" fmla="*/ 15 w 28"/>
                <a:gd name="T33" fmla="*/ 52 h 215"/>
                <a:gd name="T34" fmla="*/ 15 w 28"/>
                <a:gd name="T35" fmla="*/ 69 h 215"/>
                <a:gd name="T36" fmla="*/ 11 w 28"/>
                <a:gd name="T37" fmla="*/ 77 h 215"/>
                <a:gd name="T38" fmla="*/ 17 w 28"/>
                <a:gd name="T39" fmla="*/ 89 h 215"/>
                <a:gd name="T40" fmla="*/ 15 w 28"/>
                <a:gd name="T41" fmla="*/ 109 h 215"/>
                <a:gd name="T42" fmla="*/ 15 w 28"/>
                <a:gd name="T43" fmla="*/ 113 h 215"/>
                <a:gd name="T44" fmla="*/ 17 w 28"/>
                <a:gd name="T45" fmla="*/ 137 h 215"/>
                <a:gd name="T46" fmla="*/ 17 w 28"/>
                <a:gd name="T47" fmla="*/ 153 h 215"/>
                <a:gd name="T48" fmla="*/ 17 w 28"/>
                <a:gd name="T49" fmla="*/ 166 h 215"/>
                <a:gd name="T50" fmla="*/ 11 w 28"/>
                <a:gd name="T51" fmla="*/ 186 h 2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8" h="215">
                  <a:moveTo>
                    <a:pt x="17" y="214"/>
                  </a:moveTo>
                  <a:lnTo>
                    <a:pt x="13" y="199"/>
                  </a:lnTo>
                  <a:lnTo>
                    <a:pt x="17" y="186"/>
                  </a:lnTo>
                  <a:lnTo>
                    <a:pt x="17" y="168"/>
                  </a:lnTo>
                  <a:lnTo>
                    <a:pt x="13" y="145"/>
                  </a:lnTo>
                  <a:lnTo>
                    <a:pt x="13" y="121"/>
                  </a:lnTo>
                  <a:lnTo>
                    <a:pt x="9" y="107"/>
                  </a:lnTo>
                  <a:lnTo>
                    <a:pt x="4" y="98"/>
                  </a:lnTo>
                  <a:lnTo>
                    <a:pt x="0" y="83"/>
                  </a:lnTo>
                  <a:lnTo>
                    <a:pt x="0" y="69"/>
                  </a:lnTo>
                  <a:lnTo>
                    <a:pt x="4" y="55"/>
                  </a:lnTo>
                  <a:lnTo>
                    <a:pt x="9" y="32"/>
                  </a:lnTo>
                  <a:lnTo>
                    <a:pt x="9" y="13"/>
                  </a:lnTo>
                  <a:lnTo>
                    <a:pt x="9" y="0"/>
                  </a:lnTo>
                  <a:lnTo>
                    <a:pt x="17" y="13"/>
                  </a:lnTo>
                  <a:lnTo>
                    <a:pt x="23" y="32"/>
                  </a:lnTo>
                  <a:lnTo>
                    <a:pt x="23" y="60"/>
                  </a:lnTo>
                  <a:lnTo>
                    <a:pt x="23" y="79"/>
                  </a:lnTo>
                  <a:lnTo>
                    <a:pt x="17" y="88"/>
                  </a:lnTo>
                  <a:lnTo>
                    <a:pt x="27" y="102"/>
                  </a:lnTo>
                  <a:lnTo>
                    <a:pt x="23" y="125"/>
                  </a:lnTo>
                  <a:lnTo>
                    <a:pt x="23" y="130"/>
                  </a:lnTo>
                  <a:lnTo>
                    <a:pt x="27" y="158"/>
                  </a:lnTo>
                  <a:lnTo>
                    <a:pt x="27" y="176"/>
                  </a:lnTo>
                  <a:lnTo>
                    <a:pt x="27" y="191"/>
                  </a:lnTo>
                  <a:lnTo>
                    <a:pt x="17" y="214"/>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35" name="Freeform 216"/>
            <p:cNvSpPr>
              <a:spLocks/>
            </p:cNvSpPr>
            <p:nvPr/>
          </p:nvSpPr>
          <p:spPr bwMode="auto">
            <a:xfrm>
              <a:off x="1141" y="2255"/>
              <a:ext cx="31" cy="171"/>
            </a:xfrm>
            <a:custGeom>
              <a:avLst/>
              <a:gdLst>
                <a:gd name="T0" fmla="*/ 21 w 49"/>
                <a:gd name="T1" fmla="*/ 170 h 197"/>
                <a:gd name="T2" fmla="*/ 18 w 49"/>
                <a:gd name="T3" fmla="*/ 153 h 197"/>
                <a:gd name="T4" fmla="*/ 21 w 49"/>
                <a:gd name="T5" fmla="*/ 133 h 197"/>
                <a:gd name="T6" fmla="*/ 21 w 49"/>
                <a:gd name="T7" fmla="*/ 122 h 197"/>
                <a:gd name="T8" fmla="*/ 21 w 49"/>
                <a:gd name="T9" fmla="*/ 105 h 197"/>
                <a:gd name="T10" fmla="*/ 18 w 49"/>
                <a:gd name="T11" fmla="*/ 76 h 197"/>
                <a:gd name="T12" fmla="*/ 15 w 49"/>
                <a:gd name="T13" fmla="*/ 65 h 197"/>
                <a:gd name="T14" fmla="*/ 12 w 49"/>
                <a:gd name="T15" fmla="*/ 48 h 197"/>
                <a:gd name="T16" fmla="*/ 6 w 49"/>
                <a:gd name="T17" fmla="*/ 41 h 197"/>
                <a:gd name="T18" fmla="*/ 6 w 49"/>
                <a:gd name="T19" fmla="*/ 28 h 197"/>
                <a:gd name="T20" fmla="*/ 3 w 49"/>
                <a:gd name="T21" fmla="*/ 11 h 197"/>
                <a:gd name="T22" fmla="*/ 0 w 49"/>
                <a:gd name="T23" fmla="*/ 0 h 197"/>
                <a:gd name="T24" fmla="*/ 12 w 49"/>
                <a:gd name="T25" fmla="*/ 16 h 197"/>
                <a:gd name="T26" fmla="*/ 15 w 49"/>
                <a:gd name="T27" fmla="*/ 36 h 197"/>
                <a:gd name="T28" fmla="*/ 24 w 49"/>
                <a:gd name="T29" fmla="*/ 61 h 197"/>
                <a:gd name="T30" fmla="*/ 30 w 49"/>
                <a:gd name="T31" fmla="*/ 85 h 197"/>
                <a:gd name="T32" fmla="*/ 30 w 49"/>
                <a:gd name="T33" fmla="*/ 113 h 197"/>
                <a:gd name="T34" fmla="*/ 30 w 49"/>
                <a:gd name="T35" fmla="*/ 141 h 197"/>
                <a:gd name="T36" fmla="*/ 27 w 49"/>
                <a:gd name="T37" fmla="*/ 149 h 197"/>
                <a:gd name="T38" fmla="*/ 21 w 49"/>
                <a:gd name="T39" fmla="*/ 170 h 19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9" h="197">
                  <a:moveTo>
                    <a:pt x="33" y="196"/>
                  </a:moveTo>
                  <a:lnTo>
                    <a:pt x="29" y="176"/>
                  </a:lnTo>
                  <a:lnTo>
                    <a:pt x="33" y="153"/>
                  </a:lnTo>
                  <a:lnTo>
                    <a:pt x="33" y="140"/>
                  </a:lnTo>
                  <a:lnTo>
                    <a:pt x="33" y="121"/>
                  </a:lnTo>
                  <a:lnTo>
                    <a:pt x="29" y="88"/>
                  </a:lnTo>
                  <a:lnTo>
                    <a:pt x="24" y="75"/>
                  </a:lnTo>
                  <a:lnTo>
                    <a:pt x="19" y="55"/>
                  </a:lnTo>
                  <a:lnTo>
                    <a:pt x="10" y="47"/>
                  </a:lnTo>
                  <a:lnTo>
                    <a:pt x="10" y="32"/>
                  </a:lnTo>
                  <a:lnTo>
                    <a:pt x="5" y="13"/>
                  </a:lnTo>
                  <a:lnTo>
                    <a:pt x="0" y="0"/>
                  </a:lnTo>
                  <a:lnTo>
                    <a:pt x="19" y="18"/>
                  </a:lnTo>
                  <a:lnTo>
                    <a:pt x="24" y="42"/>
                  </a:lnTo>
                  <a:lnTo>
                    <a:pt x="38" y="70"/>
                  </a:lnTo>
                  <a:lnTo>
                    <a:pt x="48" y="98"/>
                  </a:lnTo>
                  <a:lnTo>
                    <a:pt x="48" y="130"/>
                  </a:lnTo>
                  <a:lnTo>
                    <a:pt x="48" y="163"/>
                  </a:lnTo>
                  <a:lnTo>
                    <a:pt x="43" y="172"/>
                  </a:lnTo>
                  <a:lnTo>
                    <a:pt x="33" y="196"/>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36" name="Freeform 217"/>
            <p:cNvSpPr>
              <a:spLocks/>
            </p:cNvSpPr>
            <p:nvPr/>
          </p:nvSpPr>
          <p:spPr bwMode="auto">
            <a:xfrm>
              <a:off x="1144" y="2297"/>
              <a:ext cx="8" cy="49"/>
            </a:xfrm>
            <a:custGeom>
              <a:avLst/>
              <a:gdLst>
                <a:gd name="T0" fmla="*/ 0 w 13"/>
                <a:gd name="T1" fmla="*/ 0 h 56"/>
                <a:gd name="T2" fmla="*/ 0 w 13"/>
                <a:gd name="T3" fmla="*/ 18 h 56"/>
                <a:gd name="T4" fmla="*/ 2 w 13"/>
                <a:gd name="T5" fmla="*/ 26 h 56"/>
                <a:gd name="T6" fmla="*/ 6 w 13"/>
                <a:gd name="T7" fmla="*/ 37 h 56"/>
                <a:gd name="T8" fmla="*/ 7 w 13"/>
                <a:gd name="T9" fmla="*/ 48 h 56"/>
                <a:gd name="T10" fmla="*/ 7 w 13"/>
                <a:gd name="T11" fmla="*/ 33 h 56"/>
                <a:gd name="T12" fmla="*/ 4 w 13"/>
                <a:gd name="T13" fmla="*/ 26 h 56"/>
                <a:gd name="T14" fmla="*/ 2 w 13"/>
                <a:gd name="T15" fmla="*/ 11 h 56"/>
                <a:gd name="T16" fmla="*/ 0 w 13"/>
                <a:gd name="T17" fmla="*/ 0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56">
                  <a:moveTo>
                    <a:pt x="0" y="0"/>
                  </a:moveTo>
                  <a:lnTo>
                    <a:pt x="0" y="21"/>
                  </a:lnTo>
                  <a:lnTo>
                    <a:pt x="3" y="30"/>
                  </a:lnTo>
                  <a:lnTo>
                    <a:pt x="9" y="42"/>
                  </a:lnTo>
                  <a:lnTo>
                    <a:pt x="12" y="55"/>
                  </a:lnTo>
                  <a:lnTo>
                    <a:pt x="12" y="38"/>
                  </a:lnTo>
                  <a:lnTo>
                    <a:pt x="6" y="30"/>
                  </a:lnTo>
                  <a:lnTo>
                    <a:pt x="3" y="13"/>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37" name="Freeform 218"/>
            <p:cNvSpPr>
              <a:spLocks/>
            </p:cNvSpPr>
            <p:nvPr/>
          </p:nvSpPr>
          <p:spPr bwMode="auto">
            <a:xfrm>
              <a:off x="1222" y="2364"/>
              <a:ext cx="5" cy="111"/>
            </a:xfrm>
            <a:custGeom>
              <a:avLst/>
              <a:gdLst>
                <a:gd name="T0" fmla="*/ 3 w 8"/>
                <a:gd name="T1" fmla="*/ 110 h 128"/>
                <a:gd name="T2" fmla="*/ 3 w 8"/>
                <a:gd name="T3" fmla="*/ 86 h 128"/>
                <a:gd name="T4" fmla="*/ 1 w 8"/>
                <a:gd name="T5" fmla="*/ 67 h 128"/>
                <a:gd name="T6" fmla="*/ 3 w 8"/>
                <a:gd name="T7" fmla="*/ 51 h 128"/>
                <a:gd name="T8" fmla="*/ 1 w 8"/>
                <a:gd name="T9" fmla="*/ 36 h 128"/>
                <a:gd name="T10" fmla="*/ 1 w 8"/>
                <a:gd name="T11" fmla="*/ 16 h 128"/>
                <a:gd name="T12" fmla="*/ 0 w 8"/>
                <a:gd name="T13" fmla="*/ 0 h 128"/>
                <a:gd name="T14" fmla="*/ 4 w 8"/>
                <a:gd name="T15" fmla="*/ 16 h 128"/>
                <a:gd name="T16" fmla="*/ 4 w 8"/>
                <a:gd name="T17" fmla="*/ 36 h 128"/>
                <a:gd name="T18" fmla="*/ 4 w 8"/>
                <a:gd name="T19" fmla="*/ 59 h 128"/>
                <a:gd name="T20" fmla="*/ 4 w 8"/>
                <a:gd name="T21" fmla="*/ 75 h 128"/>
                <a:gd name="T22" fmla="*/ 4 w 8"/>
                <a:gd name="T23" fmla="*/ 86 h 128"/>
                <a:gd name="T24" fmla="*/ 3 w 8"/>
                <a:gd name="T25" fmla="*/ 110 h 1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 h="128">
                  <a:moveTo>
                    <a:pt x="5" y="127"/>
                  </a:moveTo>
                  <a:lnTo>
                    <a:pt x="5" y="99"/>
                  </a:lnTo>
                  <a:lnTo>
                    <a:pt x="2" y="77"/>
                  </a:lnTo>
                  <a:lnTo>
                    <a:pt x="5" y="59"/>
                  </a:lnTo>
                  <a:lnTo>
                    <a:pt x="2" y="41"/>
                  </a:lnTo>
                  <a:lnTo>
                    <a:pt x="2" y="18"/>
                  </a:lnTo>
                  <a:lnTo>
                    <a:pt x="0" y="0"/>
                  </a:lnTo>
                  <a:lnTo>
                    <a:pt x="7" y="18"/>
                  </a:lnTo>
                  <a:lnTo>
                    <a:pt x="7" y="41"/>
                  </a:lnTo>
                  <a:lnTo>
                    <a:pt x="7" y="68"/>
                  </a:lnTo>
                  <a:lnTo>
                    <a:pt x="7" y="86"/>
                  </a:lnTo>
                  <a:lnTo>
                    <a:pt x="7" y="99"/>
                  </a:lnTo>
                  <a:lnTo>
                    <a:pt x="5" y="127"/>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38" name="Freeform 219"/>
            <p:cNvSpPr>
              <a:spLocks/>
            </p:cNvSpPr>
            <p:nvPr/>
          </p:nvSpPr>
          <p:spPr bwMode="auto">
            <a:xfrm>
              <a:off x="1250" y="2275"/>
              <a:ext cx="23" cy="166"/>
            </a:xfrm>
            <a:custGeom>
              <a:avLst/>
              <a:gdLst>
                <a:gd name="T0" fmla="*/ 20 w 36"/>
                <a:gd name="T1" fmla="*/ 165 h 191"/>
                <a:gd name="T2" fmla="*/ 14 w 36"/>
                <a:gd name="T3" fmla="*/ 149 h 191"/>
                <a:gd name="T4" fmla="*/ 14 w 36"/>
                <a:gd name="T5" fmla="*/ 125 h 191"/>
                <a:gd name="T6" fmla="*/ 17 w 36"/>
                <a:gd name="T7" fmla="*/ 105 h 191"/>
                <a:gd name="T8" fmla="*/ 14 w 36"/>
                <a:gd name="T9" fmla="*/ 92 h 191"/>
                <a:gd name="T10" fmla="*/ 14 w 36"/>
                <a:gd name="T11" fmla="*/ 64 h 191"/>
                <a:gd name="T12" fmla="*/ 12 w 36"/>
                <a:gd name="T13" fmla="*/ 44 h 191"/>
                <a:gd name="T14" fmla="*/ 8 w 36"/>
                <a:gd name="T15" fmla="*/ 28 h 191"/>
                <a:gd name="T16" fmla="*/ 3 w 36"/>
                <a:gd name="T17" fmla="*/ 16 h 191"/>
                <a:gd name="T18" fmla="*/ 0 w 36"/>
                <a:gd name="T19" fmla="*/ 0 h 191"/>
                <a:gd name="T20" fmla="*/ 6 w 36"/>
                <a:gd name="T21" fmla="*/ 7 h 191"/>
                <a:gd name="T22" fmla="*/ 14 w 36"/>
                <a:gd name="T23" fmla="*/ 28 h 191"/>
                <a:gd name="T24" fmla="*/ 17 w 36"/>
                <a:gd name="T25" fmla="*/ 52 h 191"/>
                <a:gd name="T26" fmla="*/ 22 w 36"/>
                <a:gd name="T27" fmla="*/ 81 h 191"/>
                <a:gd name="T28" fmla="*/ 20 w 36"/>
                <a:gd name="T29" fmla="*/ 108 h 191"/>
                <a:gd name="T30" fmla="*/ 22 w 36"/>
                <a:gd name="T31" fmla="*/ 132 h 191"/>
                <a:gd name="T32" fmla="*/ 20 w 36"/>
                <a:gd name="T33" fmla="*/ 165 h 1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6" h="191">
                  <a:moveTo>
                    <a:pt x="31" y="190"/>
                  </a:moveTo>
                  <a:lnTo>
                    <a:pt x="22" y="172"/>
                  </a:lnTo>
                  <a:lnTo>
                    <a:pt x="22" y="144"/>
                  </a:lnTo>
                  <a:lnTo>
                    <a:pt x="27" y="121"/>
                  </a:lnTo>
                  <a:lnTo>
                    <a:pt x="22" y="106"/>
                  </a:lnTo>
                  <a:lnTo>
                    <a:pt x="22" y="74"/>
                  </a:lnTo>
                  <a:lnTo>
                    <a:pt x="18" y="51"/>
                  </a:lnTo>
                  <a:lnTo>
                    <a:pt x="13" y="32"/>
                  </a:lnTo>
                  <a:lnTo>
                    <a:pt x="4" y="18"/>
                  </a:lnTo>
                  <a:lnTo>
                    <a:pt x="0" y="0"/>
                  </a:lnTo>
                  <a:lnTo>
                    <a:pt x="9" y="8"/>
                  </a:lnTo>
                  <a:lnTo>
                    <a:pt x="22" y="32"/>
                  </a:lnTo>
                  <a:lnTo>
                    <a:pt x="27" y="60"/>
                  </a:lnTo>
                  <a:lnTo>
                    <a:pt x="35" y="93"/>
                  </a:lnTo>
                  <a:lnTo>
                    <a:pt x="31" y="124"/>
                  </a:lnTo>
                  <a:lnTo>
                    <a:pt x="35" y="152"/>
                  </a:lnTo>
                  <a:lnTo>
                    <a:pt x="31" y="19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39" name="Freeform 220"/>
            <p:cNvSpPr>
              <a:spLocks/>
            </p:cNvSpPr>
            <p:nvPr/>
          </p:nvSpPr>
          <p:spPr bwMode="auto">
            <a:xfrm>
              <a:off x="1254" y="2149"/>
              <a:ext cx="35" cy="200"/>
            </a:xfrm>
            <a:custGeom>
              <a:avLst/>
              <a:gdLst>
                <a:gd name="T0" fmla="*/ 28 w 56"/>
                <a:gd name="T1" fmla="*/ 199 h 230"/>
                <a:gd name="T2" fmla="*/ 31 w 56"/>
                <a:gd name="T3" fmla="*/ 175 h 230"/>
                <a:gd name="T4" fmla="*/ 22 w 56"/>
                <a:gd name="T5" fmla="*/ 158 h 230"/>
                <a:gd name="T6" fmla="*/ 22 w 56"/>
                <a:gd name="T7" fmla="*/ 143 h 230"/>
                <a:gd name="T8" fmla="*/ 16 w 56"/>
                <a:gd name="T9" fmla="*/ 123 h 230"/>
                <a:gd name="T10" fmla="*/ 13 w 56"/>
                <a:gd name="T11" fmla="*/ 105 h 230"/>
                <a:gd name="T12" fmla="*/ 9 w 56"/>
                <a:gd name="T13" fmla="*/ 85 h 230"/>
                <a:gd name="T14" fmla="*/ 0 w 56"/>
                <a:gd name="T15" fmla="*/ 70 h 230"/>
                <a:gd name="T16" fmla="*/ 3 w 56"/>
                <a:gd name="T17" fmla="*/ 44 h 230"/>
                <a:gd name="T18" fmla="*/ 3 w 56"/>
                <a:gd name="T19" fmla="*/ 24 h 230"/>
                <a:gd name="T20" fmla="*/ 9 w 56"/>
                <a:gd name="T21" fmla="*/ 0 h 230"/>
                <a:gd name="T22" fmla="*/ 6 w 56"/>
                <a:gd name="T23" fmla="*/ 29 h 230"/>
                <a:gd name="T24" fmla="*/ 6 w 56"/>
                <a:gd name="T25" fmla="*/ 65 h 230"/>
                <a:gd name="T26" fmla="*/ 13 w 56"/>
                <a:gd name="T27" fmla="*/ 77 h 230"/>
                <a:gd name="T28" fmla="*/ 16 w 56"/>
                <a:gd name="T29" fmla="*/ 103 h 230"/>
                <a:gd name="T30" fmla="*/ 24 w 56"/>
                <a:gd name="T31" fmla="*/ 123 h 230"/>
                <a:gd name="T32" fmla="*/ 24 w 56"/>
                <a:gd name="T33" fmla="*/ 150 h 230"/>
                <a:gd name="T34" fmla="*/ 28 w 56"/>
                <a:gd name="T35" fmla="*/ 167 h 230"/>
                <a:gd name="T36" fmla="*/ 34 w 56"/>
                <a:gd name="T37" fmla="*/ 188 h 230"/>
                <a:gd name="T38" fmla="*/ 28 w 56"/>
                <a:gd name="T39" fmla="*/ 199 h 2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6" h="230">
                  <a:moveTo>
                    <a:pt x="44" y="229"/>
                  </a:moveTo>
                  <a:lnTo>
                    <a:pt x="50" y="201"/>
                  </a:lnTo>
                  <a:lnTo>
                    <a:pt x="35" y="182"/>
                  </a:lnTo>
                  <a:lnTo>
                    <a:pt x="35" y="164"/>
                  </a:lnTo>
                  <a:lnTo>
                    <a:pt x="25" y="141"/>
                  </a:lnTo>
                  <a:lnTo>
                    <a:pt x="20" y="121"/>
                  </a:lnTo>
                  <a:lnTo>
                    <a:pt x="15" y="98"/>
                  </a:lnTo>
                  <a:lnTo>
                    <a:pt x="0" y="80"/>
                  </a:lnTo>
                  <a:lnTo>
                    <a:pt x="5" y="51"/>
                  </a:lnTo>
                  <a:lnTo>
                    <a:pt x="5" y="28"/>
                  </a:lnTo>
                  <a:lnTo>
                    <a:pt x="15" y="0"/>
                  </a:lnTo>
                  <a:lnTo>
                    <a:pt x="10" y="33"/>
                  </a:lnTo>
                  <a:lnTo>
                    <a:pt x="10" y="75"/>
                  </a:lnTo>
                  <a:lnTo>
                    <a:pt x="20" y="89"/>
                  </a:lnTo>
                  <a:lnTo>
                    <a:pt x="25" y="118"/>
                  </a:lnTo>
                  <a:lnTo>
                    <a:pt x="39" y="141"/>
                  </a:lnTo>
                  <a:lnTo>
                    <a:pt x="39" y="173"/>
                  </a:lnTo>
                  <a:lnTo>
                    <a:pt x="44" y="192"/>
                  </a:lnTo>
                  <a:lnTo>
                    <a:pt x="55" y="216"/>
                  </a:lnTo>
                  <a:lnTo>
                    <a:pt x="44" y="229"/>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40" name="Freeform 221"/>
            <p:cNvSpPr>
              <a:spLocks/>
            </p:cNvSpPr>
            <p:nvPr/>
          </p:nvSpPr>
          <p:spPr bwMode="auto">
            <a:xfrm>
              <a:off x="1217" y="2241"/>
              <a:ext cx="13" cy="118"/>
            </a:xfrm>
            <a:custGeom>
              <a:avLst/>
              <a:gdLst>
                <a:gd name="T0" fmla="*/ 10 w 20"/>
                <a:gd name="T1" fmla="*/ 117 h 135"/>
                <a:gd name="T2" fmla="*/ 5 w 20"/>
                <a:gd name="T3" fmla="*/ 97 h 135"/>
                <a:gd name="T4" fmla="*/ 7 w 20"/>
                <a:gd name="T5" fmla="*/ 80 h 135"/>
                <a:gd name="T6" fmla="*/ 3 w 20"/>
                <a:gd name="T7" fmla="*/ 52 h 135"/>
                <a:gd name="T8" fmla="*/ 3 w 20"/>
                <a:gd name="T9" fmla="*/ 29 h 135"/>
                <a:gd name="T10" fmla="*/ 0 w 20"/>
                <a:gd name="T11" fmla="*/ 0 h 135"/>
                <a:gd name="T12" fmla="*/ 7 w 20"/>
                <a:gd name="T13" fmla="*/ 24 h 135"/>
                <a:gd name="T14" fmla="*/ 7 w 20"/>
                <a:gd name="T15" fmla="*/ 48 h 135"/>
                <a:gd name="T16" fmla="*/ 10 w 20"/>
                <a:gd name="T17" fmla="*/ 80 h 135"/>
                <a:gd name="T18" fmla="*/ 12 w 20"/>
                <a:gd name="T19" fmla="*/ 105 h 135"/>
                <a:gd name="T20" fmla="*/ 10 w 20"/>
                <a:gd name="T21" fmla="*/ 117 h 1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 h="135">
                  <a:moveTo>
                    <a:pt x="15" y="134"/>
                  </a:moveTo>
                  <a:lnTo>
                    <a:pt x="8" y="111"/>
                  </a:lnTo>
                  <a:lnTo>
                    <a:pt x="11" y="92"/>
                  </a:lnTo>
                  <a:lnTo>
                    <a:pt x="4" y="60"/>
                  </a:lnTo>
                  <a:lnTo>
                    <a:pt x="4" y="33"/>
                  </a:lnTo>
                  <a:lnTo>
                    <a:pt x="0" y="0"/>
                  </a:lnTo>
                  <a:lnTo>
                    <a:pt x="11" y="28"/>
                  </a:lnTo>
                  <a:lnTo>
                    <a:pt x="11" y="55"/>
                  </a:lnTo>
                  <a:lnTo>
                    <a:pt x="15" y="92"/>
                  </a:lnTo>
                  <a:lnTo>
                    <a:pt x="19" y="120"/>
                  </a:lnTo>
                  <a:lnTo>
                    <a:pt x="15" y="134"/>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41" name="Freeform 222"/>
            <p:cNvSpPr>
              <a:spLocks/>
            </p:cNvSpPr>
            <p:nvPr/>
          </p:nvSpPr>
          <p:spPr bwMode="auto">
            <a:xfrm>
              <a:off x="1246" y="2297"/>
              <a:ext cx="5" cy="56"/>
            </a:xfrm>
            <a:custGeom>
              <a:avLst/>
              <a:gdLst>
                <a:gd name="T0" fmla="*/ 3 w 8"/>
                <a:gd name="T1" fmla="*/ 55 h 64"/>
                <a:gd name="T2" fmla="*/ 1 w 8"/>
                <a:gd name="T3" fmla="*/ 33 h 64"/>
                <a:gd name="T4" fmla="*/ 1 w 8"/>
                <a:gd name="T5" fmla="*/ 15 h 64"/>
                <a:gd name="T6" fmla="*/ 0 w 8"/>
                <a:gd name="T7" fmla="*/ 0 h 64"/>
                <a:gd name="T8" fmla="*/ 4 w 8"/>
                <a:gd name="T9" fmla="*/ 25 h 64"/>
                <a:gd name="T10" fmla="*/ 4 w 8"/>
                <a:gd name="T11" fmla="*/ 48 h 64"/>
                <a:gd name="T12" fmla="*/ 3 w 8"/>
                <a:gd name="T13" fmla="*/ 55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64">
                  <a:moveTo>
                    <a:pt x="5" y="63"/>
                  </a:moveTo>
                  <a:lnTo>
                    <a:pt x="2" y="38"/>
                  </a:lnTo>
                  <a:lnTo>
                    <a:pt x="2" y="17"/>
                  </a:lnTo>
                  <a:lnTo>
                    <a:pt x="0" y="0"/>
                  </a:lnTo>
                  <a:lnTo>
                    <a:pt x="7" y="29"/>
                  </a:lnTo>
                  <a:lnTo>
                    <a:pt x="7" y="55"/>
                  </a:lnTo>
                  <a:lnTo>
                    <a:pt x="5" y="63"/>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42" name="Freeform 223"/>
            <p:cNvSpPr>
              <a:spLocks/>
            </p:cNvSpPr>
            <p:nvPr/>
          </p:nvSpPr>
          <p:spPr bwMode="auto">
            <a:xfrm>
              <a:off x="1195" y="2241"/>
              <a:ext cx="12" cy="129"/>
            </a:xfrm>
            <a:custGeom>
              <a:avLst/>
              <a:gdLst>
                <a:gd name="T0" fmla="*/ 11 w 19"/>
                <a:gd name="T1" fmla="*/ 128 h 148"/>
                <a:gd name="T2" fmla="*/ 11 w 19"/>
                <a:gd name="T3" fmla="*/ 104 h 148"/>
                <a:gd name="T4" fmla="*/ 7 w 19"/>
                <a:gd name="T5" fmla="*/ 88 h 148"/>
                <a:gd name="T6" fmla="*/ 7 w 19"/>
                <a:gd name="T7" fmla="*/ 68 h 148"/>
                <a:gd name="T8" fmla="*/ 3 w 19"/>
                <a:gd name="T9" fmla="*/ 56 h 148"/>
                <a:gd name="T10" fmla="*/ 0 w 19"/>
                <a:gd name="T11" fmla="*/ 29 h 148"/>
                <a:gd name="T12" fmla="*/ 0 w 19"/>
                <a:gd name="T13" fmla="*/ 0 h 148"/>
                <a:gd name="T14" fmla="*/ 4 w 19"/>
                <a:gd name="T15" fmla="*/ 32 h 148"/>
                <a:gd name="T16" fmla="*/ 7 w 19"/>
                <a:gd name="T17" fmla="*/ 60 h 148"/>
                <a:gd name="T18" fmla="*/ 11 w 19"/>
                <a:gd name="T19" fmla="*/ 77 h 148"/>
                <a:gd name="T20" fmla="*/ 11 w 19"/>
                <a:gd name="T21" fmla="*/ 99 h 148"/>
                <a:gd name="T22" fmla="*/ 11 w 19"/>
                <a:gd name="T23" fmla="*/ 128 h 1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 h="148">
                  <a:moveTo>
                    <a:pt x="18" y="147"/>
                  </a:moveTo>
                  <a:lnTo>
                    <a:pt x="18" y="119"/>
                  </a:lnTo>
                  <a:lnTo>
                    <a:pt x="11" y="101"/>
                  </a:lnTo>
                  <a:lnTo>
                    <a:pt x="11" y="78"/>
                  </a:lnTo>
                  <a:lnTo>
                    <a:pt x="4" y="64"/>
                  </a:lnTo>
                  <a:lnTo>
                    <a:pt x="0" y="33"/>
                  </a:lnTo>
                  <a:lnTo>
                    <a:pt x="0" y="0"/>
                  </a:lnTo>
                  <a:lnTo>
                    <a:pt x="7" y="37"/>
                  </a:lnTo>
                  <a:lnTo>
                    <a:pt x="11" y="69"/>
                  </a:lnTo>
                  <a:lnTo>
                    <a:pt x="18" y="88"/>
                  </a:lnTo>
                  <a:lnTo>
                    <a:pt x="18" y="114"/>
                  </a:lnTo>
                  <a:lnTo>
                    <a:pt x="18" y="147"/>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43" name="Freeform 224"/>
            <p:cNvSpPr>
              <a:spLocks/>
            </p:cNvSpPr>
            <p:nvPr/>
          </p:nvSpPr>
          <p:spPr bwMode="auto">
            <a:xfrm>
              <a:off x="1109" y="2180"/>
              <a:ext cx="75" cy="148"/>
            </a:xfrm>
            <a:custGeom>
              <a:avLst/>
              <a:gdLst>
                <a:gd name="T0" fmla="*/ 70 w 117"/>
                <a:gd name="T1" fmla="*/ 147 h 171"/>
                <a:gd name="T2" fmla="*/ 63 w 117"/>
                <a:gd name="T3" fmla="*/ 127 h 171"/>
                <a:gd name="T4" fmla="*/ 63 w 117"/>
                <a:gd name="T5" fmla="*/ 107 h 171"/>
                <a:gd name="T6" fmla="*/ 56 w 117"/>
                <a:gd name="T7" fmla="*/ 100 h 171"/>
                <a:gd name="T8" fmla="*/ 56 w 117"/>
                <a:gd name="T9" fmla="*/ 75 h 171"/>
                <a:gd name="T10" fmla="*/ 42 w 117"/>
                <a:gd name="T11" fmla="*/ 68 h 171"/>
                <a:gd name="T12" fmla="*/ 32 w 117"/>
                <a:gd name="T13" fmla="*/ 48 h 171"/>
                <a:gd name="T14" fmla="*/ 24 w 117"/>
                <a:gd name="T15" fmla="*/ 35 h 171"/>
                <a:gd name="T16" fmla="*/ 10 w 117"/>
                <a:gd name="T17" fmla="*/ 11 h 171"/>
                <a:gd name="T18" fmla="*/ 0 w 117"/>
                <a:gd name="T19" fmla="*/ 0 h 171"/>
                <a:gd name="T20" fmla="*/ 21 w 117"/>
                <a:gd name="T21" fmla="*/ 9 h 171"/>
                <a:gd name="T22" fmla="*/ 42 w 117"/>
                <a:gd name="T23" fmla="*/ 23 h 171"/>
                <a:gd name="T24" fmla="*/ 49 w 117"/>
                <a:gd name="T25" fmla="*/ 48 h 171"/>
                <a:gd name="T26" fmla="*/ 67 w 117"/>
                <a:gd name="T27" fmla="*/ 64 h 171"/>
                <a:gd name="T28" fmla="*/ 70 w 117"/>
                <a:gd name="T29" fmla="*/ 83 h 171"/>
                <a:gd name="T30" fmla="*/ 70 w 117"/>
                <a:gd name="T31" fmla="*/ 107 h 171"/>
                <a:gd name="T32" fmla="*/ 74 w 117"/>
                <a:gd name="T33" fmla="*/ 127 h 171"/>
                <a:gd name="T34" fmla="*/ 70 w 117"/>
                <a:gd name="T35" fmla="*/ 147 h 1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7" h="171">
                  <a:moveTo>
                    <a:pt x="109" y="170"/>
                  </a:moveTo>
                  <a:lnTo>
                    <a:pt x="98" y="147"/>
                  </a:lnTo>
                  <a:lnTo>
                    <a:pt x="98" y="124"/>
                  </a:lnTo>
                  <a:lnTo>
                    <a:pt x="88" y="115"/>
                  </a:lnTo>
                  <a:lnTo>
                    <a:pt x="88" y="87"/>
                  </a:lnTo>
                  <a:lnTo>
                    <a:pt x="66" y="78"/>
                  </a:lnTo>
                  <a:lnTo>
                    <a:pt x="50" y="55"/>
                  </a:lnTo>
                  <a:lnTo>
                    <a:pt x="38" y="41"/>
                  </a:lnTo>
                  <a:lnTo>
                    <a:pt x="16" y="13"/>
                  </a:lnTo>
                  <a:lnTo>
                    <a:pt x="0" y="0"/>
                  </a:lnTo>
                  <a:lnTo>
                    <a:pt x="32" y="10"/>
                  </a:lnTo>
                  <a:lnTo>
                    <a:pt x="66" y="27"/>
                  </a:lnTo>
                  <a:lnTo>
                    <a:pt x="77" y="55"/>
                  </a:lnTo>
                  <a:lnTo>
                    <a:pt x="104" y="74"/>
                  </a:lnTo>
                  <a:lnTo>
                    <a:pt x="109" y="96"/>
                  </a:lnTo>
                  <a:lnTo>
                    <a:pt x="109" y="124"/>
                  </a:lnTo>
                  <a:lnTo>
                    <a:pt x="116" y="147"/>
                  </a:lnTo>
                  <a:lnTo>
                    <a:pt x="109" y="17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44" name="Freeform 225"/>
            <p:cNvSpPr>
              <a:spLocks/>
            </p:cNvSpPr>
            <p:nvPr/>
          </p:nvSpPr>
          <p:spPr bwMode="auto">
            <a:xfrm>
              <a:off x="1070" y="2168"/>
              <a:ext cx="47" cy="135"/>
            </a:xfrm>
            <a:custGeom>
              <a:avLst/>
              <a:gdLst>
                <a:gd name="T0" fmla="*/ 43 w 74"/>
                <a:gd name="T1" fmla="*/ 134 h 156"/>
                <a:gd name="T2" fmla="*/ 46 w 74"/>
                <a:gd name="T3" fmla="*/ 123 h 156"/>
                <a:gd name="T4" fmla="*/ 46 w 74"/>
                <a:gd name="T5" fmla="*/ 114 h 156"/>
                <a:gd name="T6" fmla="*/ 43 w 74"/>
                <a:gd name="T7" fmla="*/ 91 h 156"/>
                <a:gd name="T8" fmla="*/ 40 w 74"/>
                <a:gd name="T9" fmla="*/ 75 h 156"/>
                <a:gd name="T10" fmla="*/ 36 w 74"/>
                <a:gd name="T11" fmla="*/ 59 h 156"/>
                <a:gd name="T12" fmla="*/ 30 w 74"/>
                <a:gd name="T13" fmla="*/ 47 h 156"/>
                <a:gd name="T14" fmla="*/ 24 w 74"/>
                <a:gd name="T15" fmla="*/ 35 h 156"/>
                <a:gd name="T16" fmla="*/ 24 w 74"/>
                <a:gd name="T17" fmla="*/ 20 h 156"/>
                <a:gd name="T18" fmla="*/ 0 w 74"/>
                <a:gd name="T19" fmla="*/ 0 h 156"/>
                <a:gd name="T20" fmla="*/ 13 w 74"/>
                <a:gd name="T21" fmla="*/ 20 h 156"/>
                <a:gd name="T22" fmla="*/ 17 w 74"/>
                <a:gd name="T23" fmla="*/ 31 h 156"/>
                <a:gd name="T24" fmla="*/ 24 w 74"/>
                <a:gd name="T25" fmla="*/ 43 h 156"/>
                <a:gd name="T26" fmla="*/ 27 w 74"/>
                <a:gd name="T27" fmla="*/ 55 h 156"/>
                <a:gd name="T28" fmla="*/ 30 w 74"/>
                <a:gd name="T29" fmla="*/ 71 h 156"/>
                <a:gd name="T30" fmla="*/ 33 w 74"/>
                <a:gd name="T31" fmla="*/ 91 h 156"/>
                <a:gd name="T32" fmla="*/ 43 w 74"/>
                <a:gd name="T33" fmla="*/ 106 h 156"/>
                <a:gd name="T34" fmla="*/ 43 w 74"/>
                <a:gd name="T35" fmla="*/ 134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4" h="156">
                  <a:moveTo>
                    <a:pt x="68" y="155"/>
                  </a:moveTo>
                  <a:lnTo>
                    <a:pt x="73" y="142"/>
                  </a:lnTo>
                  <a:lnTo>
                    <a:pt x="73" y="132"/>
                  </a:lnTo>
                  <a:lnTo>
                    <a:pt x="68" y="105"/>
                  </a:lnTo>
                  <a:lnTo>
                    <a:pt x="63" y="87"/>
                  </a:lnTo>
                  <a:lnTo>
                    <a:pt x="57" y="68"/>
                  </a:lnTo>
                  <a:lnTo>
                    <a:pt x="47" y="54"/>
                  </a:lnTo>
                  <a:lnTo>
                    <a:pt x="37" y="41"/>
                  </a:lnTo>
                  <a:lnTo>
                    <a:pt x="37" y="23"/>
                  </a:lnTo>
                  <a:lnTo>
                    <a:pt x="0" y="0"/>
                  </a:lnTo>
                  <a:lnTo>
                    <a:pt x="21" y="23"/>
                  </a:lnTo>
                  <a:lnTo>
                    <a:pt x="27" y="36"/>
                  </a:lnTo>
                  <a:lnTo>
                    <a:pt x="37" y="50"/>
                  </a:lnTo>
                  <a:lnTo>
                    <a:pt x="43" y="64"/>
                  </a:lnTo>
                  <a:lnTo>
                    <a:pt x="47" y="82"/>
                  </a:lnTo>
                  <a:lnTo>
                    <a:pt x="52" y="105"/>
                  </a:lnTo>
                  <a:lnTo>
                    <a:pt x="68" y="123"/>
                  </a:lnTo>
                  <a:lnTo>
                    <a:pt x="68" y="155"/>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45" name="Freeform 226"/>
            <p:cNvSpPr>
              <a:spLocks/>
            </p:cNvSpPr>
            <p:nvPr/>
          </p:nvSpPr>
          <p:spPr bwMode="auto">
            <a:xfrm>
              <a:off x="1074" y="2157"/>
              <a:ext cx="60" cy="120"/>
            </a:xfrm>
            <a:custGeom>
              <a:avLst/>
              <a:gdLst>
                <a:gd name="T0" fmla="*/ 59 w 93"/>
                <a:gd name="T1" fmla="*/ 119 h 138"/>
                <a:gd name="T2" fmla="*/ 48 w 93"/>
                <a:gd name="T3" fmla="*/ 103 h 138"/>
                <a:gd name="T4" fmla="*/ 41 w 93"/>
                <a:gd name="T5" fmla="*/ 88 h 138"/>
                <a:gd name="T6" fmla="*/ 41 w 93"/>
                <a:gd name="T7" fmla="*/ 76 h 138"/>
                <a:gd name="T8" fmla="*/ 38 w 93"/>
                <a:gd name="T9" fmla="*/ 56 h 138"/>
                <a:gd name="T10" fmla="*/ 28 w 93"/>
                <a:gd name="T11" fmla="*/ 48 h 138"/>
                <a:gd name="T12" fmla="*/ 25 w 93"/>
                <a:gd name="T13" fmla="*/ 36 h 138"/>
                <a:gd name="T14" fmla="*/ 25 w 93"/>
                <a:gd name="T15" fmla="*/ 28 h 138"/>
                <a:gd name="T16" fmla="*/ 14 w 93"/>
                <a:gd name="T17" fmla="*/ 11 h 138"/>
                <a:gd name="T18" fmla="*/ 0 w 93"/>
                <a:gd name="T19" fmla="*/ 0 h 138"/>
                <a:gd name="T20" fmla="*/ 14 w 93"/>
                <a:gd name="T21" fmla="*/ 8 h 138"/>
                <a:gd name="T22" fmla="*/ 28 w 93"/>
                <a:gd name="T23" fmla="*/ 20 h 138"/>
                <a:gd name="T24" fmla="*/ 35 w 93"/>
                <a:gd name="T25" fmla="*/ 31 h 138"/>
                <a:gd name="T26" fmla="*/ 41 w 93"/>
                <a:gd name="T27" fmla="*/ 48 h 138"/>
                <a:gd name="T28" fmla="*/ 48 w 93"/>
                <a:gd name="T29" fmla="*/ 60 h 138"/>
                <a:gd name="T30" fmla="*/ 52 w 93"/>
                <a:gd name="T31" fmla="*/ 76 h 138"/>
                <a:gd name="T32" fmla="*/ 52 w 93"/>
                <a:gd name="T33" fmla="*/ 83 h 138"/>
                <a:gd name="T34" fmla="*/ 55 w 93"/>
                <a:gd name="T35" fmla="*/ 99 h 138"/>
                <a:gd name="T36" fmla="*/ 59 w 93"/>
                <a:gd name="T37" fmla="*/ 119 h 1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3" h="138">
                  <a:moveTo>
                    <a:pt x="92" y="137"/>
                  </a:moveTo>
                  <a:lnTo>
                    <a:pt x="75" y="119"/>
                  </a:lnTo>
                  <a:lnTo>
                    <a:pt x="64" y="101"/>
                  </a:lnTo>
                  <a:lnTo>
                    <a:pt x="64" y="87"/>
                  </a:lnTo>
                  <a:lnTo>
                    <a:pt x="59" y="64"/>
                  </a:lnTo>
                  <a:lnTo>
                    <a:pt x="43" y="55"/>
                  </a:lnTo>
                  <a:lnTo>
                    <a:pt x="38" y="41"/>
                  </a:lnTo>
                  <a:lnTo>
                    <a:pt x="38" y="32"/>
                  </a:lnTo>
                  <a:lnTo>
                    <a:pt x="22" y="13"/>
                  </a:lnTo>
                  <a:lnTo>
                    <a:pt x="0" y="0"/>
                  </a:lnTo>
                  <a:lnTo>
                    <a:pt x="22" y="9"/>
                  </a:lnTo>
                  <a:lnTo>
                    <a:pt x="43" y="23"/>
                  </a:lnTo>
                  <a:lnTo>
                    <a:pt x="54" y="36"/>
                  </a:lnTo>
                  <a:lnTo>
                    <a:pt x="64" y="55"/>
                  </a:lnTo>
                  <a:lnTo>
                    <a:pt x="75" y="69"/>
                  </a:lnTo>
                  <a:lnTo>
                    <a:pt x="80" y="87"/>
                  </a:lnTo>
                  <a:lnTo>
                    <a:pt x="80" y="96"/>
                  </a:lnTo>
                  <a:lnTo>
                    <a:pt x="86" y="114"/>
                  </a:lnTo>
                  <a:lnTo>
                    <a:pt x="92" y="137"/>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46" name="Freeform 227"/>
            <p:cNvSpPr>
              <a:spLocks/>
            </p:cNvSpPr>
            <p:nvPr/>
          </p:nvSpPr>
          <p:spPr bwMode="auto">
            <a:xfrm>
              <a:off x="1136" y="2234"/>
              <a:ext cx="21" cy="31"/>
            </a:xfrm>
            <a:custGeom>
              <a:avLst/>
              <a:gdLst>
                <a:gd name="T0" fmla="*/ 0 w 33"/>
                <a:gd name="T1" fmla="*/ 0 h 36"/>
                <a:gd name="T2" fmla="*/ 4 w 33"/>
                <a:gd name="T3" fmla="*/ 9 h 36"/>
                <a:gd name="T4" fmla="*/ 10 w 33"/>
                <a:gd name="T5" fmla="*/ 16 h 36"/>
                <a:gd name="T6" fmla="*/ 18 w 33"/>
                <a:gd name="T7" fmla="*/ 23 h 36"/>
                <a:gd name="T8" fmla="*/ 18 w 33"/>
                <a:gd name="T9" fmla="*/ 30 h 36"/>
                <a:gd name="T10" fmla="*/ 20 w 33"/>
                <a:gd name="T11" fmla="*/ 23 h 36"/>
                <a:gd name="T12" fmla="*/ 12 w 33"/>
                <a:gd name="T13" fmla="*/ 16 h 36"/>
                <a:gd name="T14" fmla="*/ 6 w 33"/>
                <a:gd name="T15" fmla="*/ 6 h 36"/>
                <a:gd name="T16" fmla="*/ 0 w 33"/>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 h="36">
                  <a:moveTo>
                    <a:pt x="0" y="0"/>
                  </a:moveTo>
                  <a:lnTo>
                    <a:pt x="6" y="11"/>
                  </a:lnTo>
                  <a:lnTo>
                    <a:pt x="15" y="19"/>
                  </a:lnTo>
                  <a:lnTo>
                    <a:pt x="28" y="27"/>
                  </a:lnTo>
                  <a:lnTo>
                    <a:pt x="28" y="35"/>
                  </a:lnTo>
                  <a:lnTo>
                    <a:pt x="32" y="27"/>
                  </a:lnTo>
                  <a:lnTo>
                    <a:pt x="19" y="19"/>
                  </a:lnTo>
                  <a:lnTo>
                    <a:pt x="10" y="7"/>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47" name="Freeform 228"/>
            <p:cNvSpPr>
              <a:spLocks/>
            </p:cNvSpPr>
            <p:nvPr/>
          </p:nvSpPr>
          <p:spPr bwMode="auto">
            <a:xfrm>
              <a:off x="1234" y="2141"/>
              <a:ext cx="20" cy="128"/>
            </a:xfrm>
            <a:custGeom>
              <a:avLst/>
              <a:gdLst>
                <a:gd name="T0" fmla="*/ 19 w 32"/>
                <a:gd name="T1" fmla="*/ 127 h 147"/>
                <a:gd name="T2" fmla="*/ 9 w 32"/>
                <a:gd name="T3" fmla="*/ 111 h 147"/>
                <a:gd name="T4" fmla="*/ 6 w 32"/>
                <a:gd name="T5" fmla="*/ 91 h 147"/>
                <a:gd name="T6" fmla="*/ 3 w 32"/>
                <a:gd name="T7" fmla="*/ 71 h 147"/>
                <a:gd name="T8" fmla="*/ 0 w 32"/>
                <a:gd name="T9" fmla="*/ 59 h 147"/>
                <a:gd name="T10" fmla="*/ 3 w 32"/>
                <a:gd name="T11" fmla="*/ 36 h 147"/>
                <a:gd name="T12" fmla="*/ 6 w 32"/>
                <a:gd name="T13" fmla="*/ 16 h 147"/>
                <a:gd name="T14" fmla="*/ 11 w 32"/>
                <a:gd name="T15" fmla="*/ 0 h 147"/>
                <a:gd name="T16" fmla="*/ 9 w 32"/>
                <a:gd name="T17" fmla="*/ 19 h 147"/>
                <a:gd name="T18" fmla="*/ 6 w 32"/>
                <a:gd name="T19" fmla="*/ 40 h 147"/>
                <a:gd name="T20" fmla="*/ 6 w 32"/>
                <a:gd name="T21" fmla="*/ 59 h 147"/>
                <a:gd name="T22" fmla="*/ 9 w 32"/>
                <a:gd name="T23" fmla="*/ 79 h 147"/>
                <a:gd name="T24" fmla="*/ 11 w 32"/>
                <a:gd name="T25" fmla="*/ 99 h 147"/>
                <a:gd name="T26" fmla="*/ 19 w 32"/>
                <a:gd name="T27" fmla="*/ 127 h 1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 h="147">
                  <a:moveTo>
                    <a:pt x="31" y="146"/>
                  </a:moveTo>
                  <a:lnTo>
                    <a:pt x="14" y="127"/>
                  </a:lnTo>
                  <a:lnTo>
                    <a:pt x="10" y="105"/>
                  </a:lnTo>
                  <a:lnTo>
                    <a:pt x="4" y="81"/>
                  </a:lnTo>
                  <a:lnTo>
                    <a:pt x="0" y="68"/>
                  </a:lnTo>
                  <a:lnTo>
                    <a:pt x="4" y="41"/>
                  </a:lnTo>
                  <a:lnTo>
                    <a:pt x="10" y="18"/>
                  </a:lnTo>
                  <a:lnTo>
                    <a:pt x="18" y="0"/>
                  </a:lnTo>
                  <a:lnTo>
                    <a:pt x="14" y="22"/>
                  </a:lnTo>
                  <a:lnTo>
                    <a:pt x="10" y="46"/>
                  </a:lnTo>
                  <a:lnTo>
                    <a:pt x="10" y="68"/>
                  </a:lnTo>
                  <a:lnTo>
                    <a:pt x="14" y="91"/>
                  </a:lnTo>
                  <a:lnTo>
                    <a:pt x="18" y="114"/>
                  </a:lnTo>
                  <a:lnTo>
                    <a:pt x="31" y="146"/>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48" name="Freeform 229"/>
            <p:cNvSpPr>
              <a:spLocks/>
            </p:cNvSpPr>
            <p:nvPr/>
          </p:nvSpPr>
          <p:spPr bwMode="auto">
            <a:xfrm>
              <a:off x="1144" y="2149"/>
              <a:ext cx="55" cy="99"/>
            </a:xfrm>
            <a:custGeom>
              <a:avLst/>
              <a:gdLst>
                <a:gd name="T0" fmla="*/ 54 w 86"/>
                <a:gd name="T1" fmla="*/ 98 h 114"/>
                <a:gd name="T2" fmla="*/ 44 w 86"/>
                <a:gd name="T3" fmla="*/ 82 h 114"/>
                <a:gd name="T4" fmla="*/ 44 w 86"/>
                <a:gd name="T5" fmla="*/ 63 h 114"/>
                <a:gd name="T6" fmla="*/ 33 w 86"/>
                <a:gd name="T7" fmla="*/ 47 h 114"/>
                <a:gd name="T8" fmla="*/ 30 w 86"/>
                <a:gd name="T9" fmla="*/ 28 h 114"/>
                <a:gd name="T10" fmla="*/ 20 w 86"/>
                <a:gd name="T11" fmla="*/ 19 h 114"/>
                <a:gd name="T12" fmla="*/ 10 w 86"/>
                <a:gd name="T13" fmla="*/ 4 h 114"/>
                <a:gd name="T14" fmla="*/ 0 w 86"/>
                <a:gd name="T15" fmla="*/ 0 h 114"/>
                <a:gd name="T16" fmla="*/ 13 w 86"/>
                <a:gd name="T17" fmla="*/ 0 h 114"/>
                <a:gd name="T18" fmla="*/ 30 w 86"/>
                <a:gd name="T19" fmla="*/ 17 h 114"/>
                <a:gd name="T20" fmla="*/ 41 w 86"/>
                <a:gd name="T21" fmla="*/ 23 h 114"/>
                <a:gd name="T22" fmla="*/ 47 w 86"/>
                <a:gd name="T23" fmla="*/ 39 h 114"/>
                <a:gd name="T24" fmla="*/ 54 w 86"/>
                <a:gd name="T25" fmla="*/ 63 h 114"/>
                <a:gd name="T26" fmla="*/ 54 w 86"/>
                <a:gd name="T27" fmla="*/ 98 h 1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6" h="114">
                  <a:moveTo>
                    <a:pt x="85" y="113"/>
                  </a:moveTo>
                  <a:lnTo>
                    <a:pt x="69" y="94"/>
                  </a:lnTo>
                  <a:lnTo>
                    <a:pt x="69" y="72"/>
                  </a:lnTo>
                  <a:lnTo>
                    <a:pt x="52" y="54"/>
                  </a:lnTo>
                  <a:lnTo>
                    <a:pt x="47" y="32"/>
                  </a:lnTo>
                  <a:lnTo>
                    <a:pt x="31" y="22"/>
                  </a:lnTo>
                  <a:lnTo>
                    <a:pt x="16" y="5"/>
                  </a:lnTo>
                  <a:lnTo>
                    <a:pt x="0" y="0"/>
                  </a:lnTo>
                  <a:lnTo>
                    <a:pt x="21" y="0"/>
                  </a:lnTo>
                  <a:lnTo>
                    <a:pt x="47" y="19"/>
                  </a:lnTo>
                  <a:lnTo>
                    <a:pt x="64" y="27"/>
                  </a:lnTo>
                  <a:lnTo>
                    <a:pt x="74" y="45"/>
                  </a:lnTo>
                  <a:lnTo>
                    <a:pt x="85" y="72"/>
                  </a:lnTo>
                  <a:lnTo>
                    <a:pt x="85" y="113"/>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49" name="Freeform 230"/>
            <p:cNvSpPr>
              <a:spLocks/>
            </p:cNvSpPr>
            <p:nvPr/>
          </p:nvSpPr>
          <p:spPr bwMode="auto">
            <a:xfrm>
              <a:off x="1210" y="2121"/>
              <a:ext cx="12" cy="110"/>
            </a:xfrm>
            <a:custGeom>
              <a:avLst/>
              <a:gdLst>
                <a:gd name="T0" fmla="*/ 7 w 19"/>
                <a:gd name="T1" fmla="*/ 109 h 126"/>
                <a:gd name="T2" fmla="*/ 4 w 19"/>
                <a:gd name="T3" fmla="*/ 98 h 126"/>
                <a:gd name="T4" fmla="*/ 2 w 19"/>
                <a:gd name="T5" fmla="*/ 74 h 126"/>
                <a:gd name="T6" fmla="*/ 0 w 19"/>
                <a:gd name="T7" fmla="*/ 58 h 126"/>
                <a:gd name="T8" fmla="*/ 0 w 19"/>
                <a:gd name="T9" fmla="*/ 39 h 126"/>
                <a:gd name="T10" fmla="*/ 2 w 19"/>
                <a:gd name="T11" fmla="*/ 24 h 126"/>
                <a:gd name="T12" fmla="*/ 9 w 19"/>
                <a:gd name="T13" fmla="*/ 7 h 126"/>
                <a:gd name="T14" fmla="*/ 11 w 19"/>
                <a:gd name="T15" fmla="*/ 0 h 126"/>
                <a:gd name="T16" fmla="*/ 9 w 19"/>
                <a:gd name="T17" fmla="*/ 16 h 126"/>
                <a:gd name="T18" fmla="*/ 4 w 19"/>
                <a:gd name="T19" fmla="*/ 35 h 126"/>
                <a:gd name="T20" fmla="*/ 4 w 19"/>
                <a:gd name="T21" fmla="*/ 51 h 126"/>
                <a:gd name="T22" fmla="*/ 4 w 19"/>
                <a:gd name="T23" fmla="*/ 79 h 126"/>
                <a:gd name="T24" fmla="*/ 7 w 19"/>
                <a:gd name="T25" fmla="*/ 93 h 126"/>
                <a:gd name="T26" fmla="*/ 7 w 19"/>
                <a:gd name="T27" fmla="*/ 109 h 1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126">
                  <a:moveTo>
                    <a:pt x="11" y="125"/>
                  </a:moveTo>
                  <a:lnTo>
                    <a:pt x="7" y="112"/>
                  </a:lnTo>
                  <a:lnTo>
                    <a:pt x="3" y="85"/>
                  </a:lnTo>
                  <a:lnTo>
                    <a:pt x="0" y="67"/>
                  </a:lnTo>
                  <a:lnTo>
                    <a:pt x="0" y="45"/>
                  </a:lnTo>
                  <a:lnTo>
                    <a:pt x="3" y="27"/>
                  </a:lnTo>
                  <a:lnTo>
                    <a:pt x="15" y="8"/>
                  </a:lnTo>
                  <a:lnTo>
                    <a:pt x="18" y="0"/>
                  </a:lnTo>
                  <a:lnTo>
                    <a:pt x="15" y="18"/>
                  </a:lnTo>
                  <a:lnTo>
                    <a:pt x="7" y="40"/>
                  </a:lnTo>
                  <a:lnTo>
                    <a:pt x="7" y="58"/>
                  </a:lnTo>
                  <a:lnTo>
                    <a:pt x="7" y="90"/>
                  </a:lnTo>
                  <a:lnTo>
                    <a:pt x="11" y="107"/>
                  </a:lnTo>
                  <a:lnTo>
                    <a:pt x="11" y="125"/>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50" name="Freeform 231"/>
            <p:cNvSpPr>
              <a:spLocks/>
            </p:cNvSpPr>
            <p:nvPr/>
          </p:nvSpPr>
          <p:spPr bwMode="auto">
            <a:xfrm>
              <a:off x="1269" y="2175"/>
              <a:ext cx="11" cy="86"/>
            </a:xfrm>
            <a:custGeom>
              <a:avLst/>
              <a:gdLst>
                <a:gd name="T0" fmla="*/ 2 w 17"/>
                <a:gd name="T1" fmla="*/ 0 h 100"/>
                <a:gd name="T2" fmla="*/ 0 w 17"/>
                <a:gd name="T3" fmla="*/ 19 h 100"/>
                <a:gd name="T4" fmla="*/ 2 w 17"/>
                <a:gd name="T5" fmla="*/ 39 h 100"/>
                <a:gd name="T6" fmla="*/ 6 w 17"/>
                <a:gd name="T7" fmla="*/ 54 h 100"/>
                <a:gd name="T8" fmla="*/ 6 w 17"/>
                <a:gd name="T9" fmla="*/ 66 h 100"/>
                <a:gd name="T10" fmla="*/ 10 w 17"/>
                <a:gd name="T11" fmla="*/ 85 h 100"/>
                <a:gd name="T12" fmla="*/ 10 w 17"/>
                <a:gd name="T13" fmla="*/ 70 h 100"/>
                <a:gd name="T14" fmla="*/ 8 w 17"/>
                <a:gd name="T15" fmla="*/ 51 h 100"/>
                <a:gd name="T16" fmla="*/ 5 w 17"/>
                <a:gd name="T17" fmla="*/ 39 h 100"/>
                <a:gd name="T18" fmla="*/ 5 w 17"/>
                <a:gd name="T19" fmla="*/ 23 h 100"/>
                <a:gd name="T20" fmla="*/ 2 w 17"/>
                <a:gd name="T21" fmla="*/ 0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 h="100">
                  <a:moveTo>
                    <a:pt x="3" y="0"/>
                  </a:moveTo>
                  <a:lnTo>
                    <a:pt x="0" y="22"/>
                  </a:lnTo>
                  <a:lnTo>
                    <a:pt x="3" y="45"/>
                  </a:lnTo>
                  <a:lnTo>
                    <a:pt x="9" y="63"/>
                  </a:lnTo>
                  <a:lnTo>
                    <a:pt x="9" y="77"/>
                  </a:lnTo>
                  <a:lnTo>
                    <a:pt x="16" y="99"/>
                  </a:lnTo>
                  <a:lnTo>
                    <a:pt x="16" y="81"/>
                  </a:lnTo>
                  <a:lnTo>
                    <a:pt x="13" y="59"/>
                  </a:lnTo>
                  <a:lnTo>
                    <a:pt x="7" y="45"/>
                  </a:lnTo>
                  <a:lnTo>
                    <a:pt x="7" y="27"/>
                  </a:lnTo>
                  <a:lnTo>
                    <a:pt x="3"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51" name="Freeform 232"/>
            <p:cNvSpPr>
              <a:spLocks/>
            </p:cNvSpPr>
            <p:nvPr/>
          </p:nvSpPr>
          <p:spPr bwMode="auto">
            <a:xfrm>
              <a:off x="1296" y="2306"/>
              <a:ext cx="1" cy="64"/>
            </a:xfrm>
            <a:custGeom>
              <a:avLst/>
              <a:gdLst>
                <a:gd name="T0" fmla="*/ 0 w 1"/>
                <a:gd name="T1" fmla="*/ 0 h 74"/>
                <a:gd name="T2" fmla="*/ 0 w 1"/>
                <a:gd name="T3" fmla="*/ 16 h 74"/>
                <a:gd name="T4" fmla="*/ 0 w 1"/>
                <a:gd name="T5" fmla="*/ 29 h 74"/>
                <a:gd name="T6" fmla="*/ 0 w 1"/>
                <a:gd name="T7" fmla="*/ 48 h 74"/>
                <a:gd name="T8" fmla="*/ 0 w 1"/>
                <a:gd name="T9" fmla="*/ 63 h 74"/>
                <a:gd name="T10" fmla="*/ 0 w 1"/>
                <a:gd name="T11" fmla="*/ 48 h 74"/>
                <a:gd name="T12" fmla="*/ 0 w 1"/>
                <a:gd name="T13" fmla="*/ 26 h 74"/>
                <a:gd name="T14" fmla="*/ 0 w 1"/>
                <a:gd name="T15" fmla="*/ 0 h 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74">
                  <a:moveTo>
                    <a:pt x="0" y="0"/>
                  </a:moveTo>
                  <a:lnTo>
                    <a:pt x="0" y="18"/>
                  </a:lnTo>
                  <a:lnTo>
                    <a:pt x="0" y="34"/>
                  </a:lnTo>
                  <a:lnTo>
                    <a:pt x="0" y="56"/>
                  </a:lnTo>
                  <a:lnTo>
                    <a:pt x="0" y="73"/>
                  </a:lnTo>
                  <a:lnTo>
                    <a:pt x="0" y="56"/>
                  </a:lnTo>
                  <a:lnTo>
                    <a:pt x="0" y="30"/>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52" name="Freeform 233"/>
            <p:cNvSpPr>
              <a:spLocks/>
            </p:cNvSpPr>
            <p:nvPr/>
          </p:nvSpPr>
          <p:spPr bwMode="auto">
            <a:xfrm>
              <a:off x="1035" y="2128"/>
              <a:ext cx="134" cy="87"/>
            </a:xfrm>
            <a:custGeom>
              <a:avLst/>
              <a:gdLst>
                <a:gd name="T0" fmla="*/ 133 w 209"/>
                <a:gd name="T1" fmla="*/ 86 h 99"/>
                <a:gd name="T2" fmla="*/ 119 w 209"/>
                <a:gd name="T3" fmla="*/ 67 h 99"/>
                <a:gd name="T4" fmla="*/ 105 w 209"/>
                <a:gd name="T5" fmla="*/ 52 h 99"/>
                <a:gd name="T6" fmla="*/ 85 w 209"/>
                <a:gd name="T7" fmla="*/ 47 h 99"/>
                <a:gd name="T8" fmla="*/ 74 w 209"/>
                <a:gd name="T9" fmla="*/ 39 h 99"/>
                <a:gd name="T10" fmla="*/ 60 w 209"/>
                <a:gd name="T11" fmla="*/ 28 h 99"/>
                <a:gd name="T12" fmla="*/ 48 w 209"/>
                <a:gd name="T13" fmla="*/ 24 h 99"/>
                <a:gd name="T14" fmla="*/ 26 w 209"/>
                <a:gd name="T15" fmla="*/ 19 h 99"/>
                <a:gd name="T16" fmla="*/ 12 w 209"/>
                <a:gd name="T17" fmla="*/ 12 h 99"/>
                <a:gd name="T18" fmla="*/ 0 w 209"/>
                <a:gd name="T19" fmla="*/ 0 h 99"/>
                <a:gd name="T20" fmla="*/ 15 w 209"/>
                <a:gd name="T21" fmla="*/ 8 h 99"/>
                <a:gd name="T22" fmla="*/ 37 w 209"/>
                <a:gd name="T23" fmla="*/ 16 h 99"/>
                <a:gd name="T24" fmla="*/ 56 w 209"/>
                <a:gd name="T25" fmla="*/ 16 h 99"/>
                <a:gd name="T26" fmla="*/ 67 w 209"/>
                <a:gd name="T27" fmla="*/ 24 h 99"/>
                <a:gd name="T28" fmla="*/ 78 w 209"/>
                <a:gd name="T29" fmla="*/ 28 h 99"/>
                <a:gd name="T30" fmla="*/ 82 w 209"/>
                <a:gd name="T31" fmla="*/ 39 h 99"/>
                <a:gd name="T32" fmla="*/ 108 w 209"/>
                <a:gd name="T33" fmla="*/ 39 h 99"/>
                <a:gd name="T34" fmla="*/ 119 w 209"/>
                <a:gd name="T35" fmla="*/ 52 h 99"/>
                <a:gd name="T36" fmla="*/ 133 w 209"/>
                <a:gd name="T37" fmla="*/ 70 h 99"/>
                <a:gd name="T38" fmla="*/ 133 w 209"/>
                <a:gd name="T39" fmla="*/ 86 h 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9" h="99">
                  <a:moveTo>
                    <a:pt x="208" y="98"/>
                  </a:moveTo>
                  <a:lnTo>
                    <a:pt x="185" y="76"/>
                  </a:lnTo>
                  <a:lnTo>
                    <a:pt x="163" y="59"/>
                  </a:lnTo>
                  <a:lnTo>
                    <a:pt x="133" y="54"/>
                  </a:lnTo>
                  <a:lnTo>
                    <a:pt x="116" y="44"/>
                  </a:lnTo>
                  <a:lnTo>
                    <a:pt x="93" y="32"/>
                  </a:lnTo>
                  <a:lnTo>
                    <a:pt x="75" y="27"/>
                  </a:lnTo>
                  <a:lnTo>
                    <a:pt x="41" y="22"/>
                  </a:lnTo>
                  <a:lnTo>
                    <a:pt x="18" y="14"/>
                  </a:lnTo>
                  <a:lnTo>
                    <a:pt x="0" y="0"/>
                  </a:lnTo>
                  <a:lnTo>
                    <a:pt x="24" y="9"/>
                  </a:lnTo>
                  <a:lnTo>
                    <a:pt x="58" y="18"/>
                  </a:lnTo>
                  <a:lnTo>
                    <a:pt x="87" y="18"/>
                  </a:lnTo>
                  <a:lnTo>
                    <a:pt x="105" y="27"/>
                  </a:lnTo>
                  <a:lnTo>
                    <a:pt x="122" y="32"/>
                  </a:lnTo>
                  <a:lnTo>
                    <a:pt x="128" y="44"/>
                  </a:lnTo>
                  <a:lnTo>
                    <a:pt x="169" y="44"/>
                  </a:lnTo>
                  <a:lnTo>
                    <a:pt x="185" y="59"/>
                  </a:lnTo>
                  <a:lnTo>
                    <a:pt x="208" y="80"/>
                  </a:lnTo>
                  <a:lnTo>
                    <a:pt x="208" y="98"/>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53" name="Freeform 234"/>
            <p:cNvSpPr>
              <a:spLocks/>
            </p:cNvSpPr>
            <p:nvPr/>
          </p:nvSpPr>
          <p:spPr bwMode="auto">
            <a:xfrm>
              <a:off x="910" y="2061"/>
              <a:ext cx="153" cy="100"/>
            </a:xfrm>
            <a:custGeom>
              <a:avLst/>
              <a:gdLst>
                <a:gd name="T0" fmla="*/ 152 w 238"/>
                <a:gd name="T1" fmla="*/ 99 h 115"/>
                <a:gd name="T2" fmla="*/ 134 w 238"/>
                <a:gd name="T3" fmla="*/ 91 h 115"/>
                <a:gd name="T4" fmla="*/ 123 w 238"/>
                <a:gd name="T5" fmla="*/ 83 h 115"/>
                <a:gd name="T6" fmla="*/ 111 w 238"/>
                <a:gd name="T7" fmla="*/ 71 h 115"/>
                <a:gd name="T8" fmla="*/ 96 w 238"/>
                <a:gd name="T9" fmla="*/ 56 h 115"/>
                <a:gd name="T10" fmla="*/ 82 w 238"/>
                <a:gd name="T11" fmla="*/ 43 h 115"/>
                <a:gd name="T12" fmla="*/ 63 w 238"/>
                <a:gd name="T13" fmla="*/ 37 h 115"/>
                <a:gd name="T14" fmla="*/ 45 w 238"/>
                <a:gd name="T15" fmla="*/ 28 h 115"/>
                <a:gd name="T16" fmla="*/ 33 w 238"/>
                <a:gd name="T17" fmla="*/ 20 h 115"/>
                <a:gd name="T18" fmla="*/ 15 w 238"/>
                <a:gd name="T19" fmla="*/ 8 h 115"/>
                <a:gd name="T20" fmla="*/ 0 w 238"/>
                <a:gd name="T21" fmla="*/ 0 h 115"/>
                <a:gd name="T22" fmla="*/ 11 w 238"/>
                <a:gd name="T23" fmla="*/ 4 h 115"/>
                <a:gd name="T24" fmla="*/ 22 w 238"/>
                <a:gd name="T25" fmla="*/ 12 h 115"/>
                <a:gd name="T26" fmla="*/ 45 w 238"/>
                <a:gd name="T27" fmla="*/ 20 h 115"/>
                <a:gd name="T28" fmla="*/ 56 w 238"/>
                <a:gd name="T29" fmla="*/ 28 h 115"/>
                <a:gd name="T30" fmla="*/ 70 w 238"/>
                <a:gd name="T31" fmla="*/ 32 h 115"/>
                <a:gd name="T32" fmla="*/ 93 w 238"/>
                <a:gd name="T33" fmla="*/ 48 h 115"/>
                <a:gd name="T34" fmla="*/ 111 w 238"/>
                <a:gd name="T35" fmla="*/ 63 h 115"/>
                <a:gd name="T36" fmla="*/ 127 w 238"/>
                <a:gd name="T37" fmla="*/ 79 h 115"/>
                <a:gd name="T38" fmla="*/ 138 w 238"/>
                <a:gd name="T39" fmla="*/ 91 h 115"/>
                <a:gd name="T40" fmla="*/ 152 w 238"/>
                <a:gd name="T41" fmla="*/ 99 h 1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38" h="115">
                  <a:moveTo>
                    <a:pt x="237" y="114"/>
                  </a:moveTo>
                  <a:lnTo>
                    <a:pt x="209" y="105"/>
                  </a:lnTo>
                  <a:lnTo>
                    <a:pt x="192" y="95"/>
                  </a:lnTo>
                  <a:lnTo>
                    <a:pt x="173" y="82"/>
                  </a:lnTo>
                  <a:lnTo>
                    <a:pt x="150" y="64"/>
                  </a:lnTo>
                  <a:lnTo>
                    <a:pt x="128" y="50"/>
                  </a:lnTo>
                  <a:lnTo>
                    <a:pt x="98" y="42"/>
                  </a:lnTo>
                  <a:lnTo>
                    <a:pt x="70" y="32"/>
                  </a:lnTo>
                  <a:lnTo>
                    <a:pt x="52" y="23"/>
                  </a:lnTo>
                  <a:lnTo>
                    <a:pt x="23" y="9"/>
                  </a:lnTo>
                  <a:lnTo>
                    <a:pt x="0" y="0"/>
                  </a:lnTo>
                  <a:lnTo>
                    <a:pt x="17" y="5"/>
                  </a:lnTo>
                  <a:lnTo>
                    <a:pt x="34" y="14"/>
                  </a:lnTo>
                  <a:lnTo>
                    <a:pt x="70" y="23"/>
                  </a:lnTo>
                  <a:lnTo>
                    <a:pt x="87" y="32"/>
                  </a:lnTo>
                  <a:lnTo>
                    <a:pt x="109" y="37"/>
                  </a:lnTo>
                  <a:lnTo>
                    <a:pt x="145" y="55"/>
                  </a:lnTo>
                  <a:lnTo>
                    <a:pt x="173" y="72"/>
                  </a:lnTo>
                  <a:lnTo>
                    <a:pt x="198" y="91"/>
                  </a:lnTo>
                  <a:lnTo>
                    <a:pt x="214" y="105"/>
                  </a:lnTo>
                  <a:lnTo>
                    <a:pt x="237" y="114"/>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54" name="Freeform 235"/>
            <p:cNvSpPr>
              <a:spLocks/>
            </p:cNvSpPr>
            <p:nvPr/>
          </p:nvSpPr>
          <p:spPr bwMode="auto">
            <a:xfrm>
              <a:off x="993" y="2022"/>
              <a:ext cx="35" cy="17"/>
            </a:xfrm>
            <a:custGeom>
              <a:avLst/>
              <a:gdLst>
                <a:gd name="T0" fmla="*/ 0 w 55"/>
                <a:gd name="T1" fmla="*/ 0 h 19"/>
                <a:gd name="T2" fmla="*/ 0 w 55"/>
                <a:gd name="T3" fmla="*/ 6 h 19"/>
                <a:gd name="T4" fmla="*/ 10 w 55"/>
                <a:gd name="T5" fmla="*/ 13 h 19"/>
                <a:gd name="T6" fmla="*/ 18 w 55"/>
                <a:gd name="T7" fmla="*/ 16 h 19"/>
                <a:gd name="T8" fmla="*/ 34 w 55"/>
                <a:gd name="T9" fmla="*/ 13 h 19"/>
                <a:gd name="T10" fmla="*/ 34 w 55"/>
                <a:gd name="T11" fmla="*/ 11 h 19"/>
                <a:gd name="T12" fmla="*/ 28 w 55"/>
                <a:gd name="T13" fmla="*/ 13 h 19"/>
                <a:gd name="T14" fmla="*/ 16 w 55"/>
                <a:gd name="T15" fmla="*/ 13 h 19"/>
                <a:gd name="T16" fmla="*/ 10 w 55"/>
                <a:gd name="T17" fmla="*/ 11 h 19"/>
                <a:gd name="T18" fmla="*/ 0 w 55"/>
                <a:gd name="T19" fmla="*/ 0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5" h="19">
                  <a:moveTo>
                    <a:pt x="0" y="0"/>
                  </a:moveTo>
                  <a:lnTo>
                    <a:pt x="0" y="7"/>
                  </a:lnTo>
                  <a:lnTo>
                    <a:pt x="15" y="14"/>
                  </a:lnTo>
                  <a:lnTo>
                    <a:pt x="29" y="18"/>
                  </a:lnTo>
                  <a:lnTo>
                    <a:pt x="54" y="14"/>
                  </a:lnTo>
                  <a:lnTo>
                    <a:pt x="54" y="12"/>
                  </a:lnTo>
                  <a:lnTo>
                    <a:pt x="44" y="14"/>
                  </a:lnTo>
                  <a:lnTo>
                    <a:pt x="25" y="14"/>
                  </a:lnTo>
                  <a:lnTo>
                    <a:pt x="15" y="12"/>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55" name="Freeform 236"/>
            <p:cNvSpPr>
              <a:spLocks/>
            </p:cNvSpPr>
            <p:nvPr/>
          </p:nvSpPr>
          <p:spPr bwMode="auto">
            <a:xfrm>
              <a:off x="997" y="2011"/>
              <a:ext cx="15" cy="15"/>
            </a:xfrm>
            <a:custGeom>
              <a:avLst/>
              <a:gdLst>
                <a:gd name="T0" fmla="*/ 0 w 24"/>
                <a:gd name="T1" fmla="*/ 0 h 17"/>
                <a:gd name="T2" fmla="*/ 0 w 24"/>
                <a:gd name="T3" fmla="*/ 8 h 17"/>
                <a:gd name="T4" fmla="*/ 3 w 24"/>
                <a:gd name="T5" fmla="*/ 11 h 17"/>
                <a:gd name="T6" fmla="*/ 8 w 24"/>
                <a:gd name="T7" fmla="*/ 14 h 17"/>
                <a:gd name="T8" fmla="*/ 14 w 24"/>
                <a:gd name="T9" fmla="*/ 14 h 17"/>
                <a:gd name="T10" fmla="*/ 8 w 24"/>
                <a:gd name="T11" fmla="*/ 11 h 17"/>
                <a:gd name="T12" fmla="*/ 5 w 24"/>
                <a:gd name="T13" fmla="*/ 8 h 17"/>
                <a:gd name="T14" fmla="*/ 0 w 24"/>
                <a:gd name="T15" fmla="*/ 0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17">
                  <a:moveTo>
                    <a:pt x="0" y="0"/>
                  </a:moveTo>
                  <a:lnTo>
                    <a:pt x="0" y="9"/>
                  </a:lnTo>
                  <a:lnTo>
                    <a:pt x="4" y="13"/>
                  </a:lnTo>
                  <a:lnTo>
                    <a:pt x="12" y="16"/>
                  </a:lnTo>
                  <a:lnTo>
                    <a:pt x="23" y="16"/>
                  </a:lnTo>
                  <a:lnTo>
                    <a:pt x="12" y="13"/>
                  </a:lnTo>
                  <a:lnTo>
                    <a:pt x="8" y="9"/>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56" name="Freeform 237"/>
            <p:cNvSpPr>
              <a:spLocks/>
            </p:cNvSpPr>
            <p:nvPr/>
          </p:nvSpPr>
          <p:spPr bwMode="auto">
            <a:xfrm>
              <a:off x="1004" y="2002"/>
              <a:ext cx="24" cy="20"/>
            </a:xfrm>
            <a:custGeom>
              <a:avLst/>
              <a:gdLst>
                <a:gd name="T0" fmla="*/ 3 w 37"/>
                <a:gd name="T1" fmla="*/ 0 h 23"/>
                <a:gd name="T2" fmla="*/ 0 w 37"/>
                <a:gd name="T3" fmla="*/ 3 h 23"/>
                <a:gd name="T4" fmla="*/ 0 w 37"/>
                <a:gd name="T5" fmla="*/ 9 h 23"/>
                <a:gd name="T6" fmla="*/ 3 w 37"/>
                <a:gd name="T7" fmla="*/ 16 h 23"/>
                <a:gd name="T8" fmla="*/ 12 w 37"/>
                <a:gd name="T9" fmla="*/ 19 h 23"/>
                <a:gd name="T10" fmla="*/ 23 w 37"/>
                <a:gd name="T11" fmla="*/ 16 h 23"/>
                <a:gd name="T12" fmla="*/ 18 w 37"/>
                <a:gd name="T13" fmla="*/ 16 h 23"/>
                <a:gd name="T14" fmla="*/ 8 w 37"/>
                <a:gd name="T15" fmla="*/ 13 h 23"/>
                <a:gd name="T16" fmla="*/ 6 w 37"/>
                <a:gd name="T17" fmla="*/ 9 h 23"/>
                <a:gd name="T18" fmla="*/ 3 w 37"/>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 h="23">
                  <a:moveTo>
                    <a:pt x="4" y="0"/>
                  </a:moveTo>
                  <a:lnTo>
                    <a:pt x="0" y="4"/>
                  </a:lnTo>
                  <a:lnTo>
                    <a:pt x="0" y="10"/>
                  </a:lnTo>
                  <a:lnTo>
                    <a:pt x="4" y="18"/>
                  </a:lnTo>
                  <a:lnTo>
                    <a:pt x="18" y="22"/>
                  </a:lnTo>
                  <a:lnTo>
                    <a:pt x="36" y="18"/>
                  </a:lnTo>
                  <a:lnTo>
                    <a:pt x="27" y="18"/>
                  </a:lnTo>
                  <a:lnTo>
                    <a:pt x="13" y="15"/>
                  </a:lnTo>
                  <a:lnTo>
                    <a:pt x="9" y="10"/>
                  </a:lnTo>
                  <a:lnTo>
                    <a:pt x="4"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57" name="Freeform 238"/>
            <p:cNvSpPr>
              <a:spLocks/>
            </p:cNvSpPr>
            <p:nvPr/>
          </p:nvSpPr>
          <p:spPr bwMode="auto">
            <a:xfrm>
              <a:off x="1015" y="1956"/>
              <a:ext cx="4" cy="52"/>
            </a:xfrm>
            <a:custGeom>
              <a:avLst/>
              <a:gdLst>
                <a:gd name="T0" fmla="*/ 2 w 7"/>
                <a:gd name="T1" fmla="*/ 51 h 60"/>
                <a:gd name="T2" fmla="*/ 0 w 7"/>
                <a:gd name="T3" fmla="*/ 48 h 60"/>
                <a:gd name="T4" fmla="*/ 0 w 7"/>
                <a:gd name="T5" fmla="*/ 41 h 60"/>
                <a:gd name="T6" fmla="*/ 0 w 7"/>
                <a:gd name="T7" fmla="*/ 33 h 60"/>
                <a:gd name="T8" fmla="*/ 2 w 7"/>
                <a:gd name="T9" fmla="*/ 22 h 60"/>
                <a:gd name="T10" fmla="*/ 3 w 7"/>
                <a:gd name="T11" fmla="*/ 11 h 60"/>
                <a:gd name="T12" fmla="*/ 3 w 7"/>
                <a:gd name="T13" fmla="*/ 0 h 60"/>
                <a:gd name="T14" fmla="*/ 3 w 7"/>
                <a:gd name="T15" fmla="*/ 18 h 60"/>
                <a:gd name="T16" fmla="*/ 1 w 7"/>
                <a:gd name="T17" fmla="*/ 30 h 60"/>
                <a:gd name="T18" fmla="*/ 1 w 7"/>
                <a:gd name="T19" fmla="*/ 41 h 60"/>
                <a:gd name="T20" fmla="*/ 2 w 7"/>
                <a:gd name="T21" fmla="*/ 51 h 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60">
                  <a:moveTo>
                    <a:pt x="4" y="59"/>
                  </a:moveTo>
                  <a:lnTo>
                    <a:pt x="0" y="55"/>
                  </a:lnTo>
                  <a:lnTo>
                    <a:pt x="0" y="47"/>
                  </a:lnTo>
                  <a:lnTo>
                    <a:pt x="0" y="38"/>
                  </a:lnTo>
                  <a:lnTo>
                    <a:pt x="4" y="25"/>
                  </a:lnTo>
                  <a:lnTo>
                    <a:pt x="6" y="13"/>
                  </a:lnTo>
                  <a:lnTo>
                    <a:pt x="6" y="0"/>
                  </a:lnTo>
                  <a:lnTo>
                    <a:pt x="6" y="21"/>
                  </a:lnTo>
                  <a:lnTo>
                    <a:pt x="2" y="35"/>
                  </a:lnTo>
                  <a:lnTo>
                    <a:pt x="2" y="47"/>
                  </a:lnTo>
                  <a:lnTo>
                    <a:pt x="4" y="59"/>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58" name="Freeform 239"/>
            <p:cNvSpPr>
              <a:spLocks/>
            </p:cNvSpPr>
            <p:nvPr/>
          </p:nvSpPr>
          <p:spPr bwMode="auto">
            <a:xfrm>
              <a:off x="1062" y="2057"/>
              <a:ext cx="40" cy="74"/>
            </a:xfrm>
            <a:custGeom>
              <a:avLst/>
              <a:gdLst>
                <a:gd name="T0" fmla="*/ 0 w 63"/>
                <a:gd name="T1" fmla="*/ 0 h 85"/>
                <a:gd name="T2" fmla="*/ 10 w 63"/>
                <a:gd name="T3" fmla="*/ 7 h 85"/>
                <a:gd name="T4" fmla="*/ 17 w 63"/>
                <a:gd name="T5" fmla="*/ 16 h 85"/>
                <a:gd name="T6" fmla="*/ 20 w 63"/>
                <a:gd name="T7" fmla="*/ 30 h 85"/>
                <a:gd name="T8" fmla="*/ 23 w 63"/>
                <a:gd name="T9" fmla="*/ 42 h 85"/>
                <a:gd name="T10" fmla="*/ 23 w 63"/>
                <a:gd name="T11" fmla="*/ 54 h 85"/>
                <a:gd name="T12" fmla="*/ 30 w 63"/>
                <a:gd name="T13" fmla="*/ 57 h 85"/>
                <a:gd name="T14" fmla="*/ 39 w 63"/>
                <a:gd name="T15" fmla="*/ 73 h 85"/>
                <a:gd name="T16" fmla="*/ 33 w 63"/>
                <a:gd name="T17" fmla="*/ 57 h 85"/>
                <a:gd name="T18" fmla="*/ 27 w 63"/>
                <a:gd name="T19" fmla="*/ 54 h 85"/>
                <a:gd name="T20" fmla="*/ 27 w 63"/>
                <a:gd name="T21" fmla="*/ 35 h 85"/>
                <a:gd name="T22" fmla="*/ 23 w 63"/>
                <a:gd name="T23" fmla="*/ 19 h 85"/>
                <a:gd name="T24" fmla="*/ 20 w 63"/>
                <a:gd name="T25" fmla="*/ 11 h 85"/>
                <a:gd name="T26" fmla="*/ 0 w 63"/>
                <a:gd name="T27" fmla="*/ 0 h 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3" h="85">
                  <a:moveTo>
                    <a:pt x="0" y="0"/>
                  </a:moveTo>
                  <a:lnTo>
                    <a:pt x="15" y="8"/>
                  </a:lnTo>
                  <a:lnTo>
                    <a:pt x="26" y="18"/>
                  </a:lnTo>
                  <a:lnTo>
                    <a:pt x="31" y="35"/>
                  </a:lnTo>
                  <a:lnTo>
                    <a:pt x="36" y="48"/>
                  </a:lnTo>
                  <a:lnTo>
                    <a:pt x="36" y="62"/>
                  </a:lnTo>
                  <a:lnTo>
                    <a:pt x="47" y="66"/>
                  </a:lnTo>
                  <a:lnTo>
                    <a:pt x="62" y="84"/>
                  </a:lnTo>
                  <a:lnTo>
                    <a:pt x="52" y="66"/>
                  </a:lnTo>
                  <a:lnTo>
                    <a:pt x="42" y="62"/>
                  </a:lnTo>
                  <a:lnTo>
                    <a:pt x="42" y="40"/>
                  </a:lnTo>
                  <a:lnTo>
                    <a:pt x="36" y="22"/>
                  </a:lnTo>
                  <a:lnTo>
                    <a:pt x="31" y="13"/>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59" name="Freeform 240"/>
            <p:cNvSpPr>
              <a:spLocks/>
            </p:cNvSpPr>
            <p:nvPr/>
          </p:nvSpPr>
          <p:spPr bwMode="auto">
            <a:xfrm>
              <a:off x="1074" y="2057"/>
              <a:ext cx="25" cy="49"/>
            </a:xfrm>
            <a:custGeom>
              <a:avLst/>
              <a:gdLst>
                <a:gd name="T0" fmla="*/ 0 w 38"/>
                <a:gd name="T1" fmla="*/ 0 h 56"/>
                <a:gd name="T2" fmla="*/ 9 w 38"/>
                <a:gd name="T3" fmla="*/ 7 h 56"/>
                <a:gd name="T4" fmla="*/ 18 w 38"/>
                <a:gd name="T5" fmla="*/ 15 h 56"/>
                <a:gd name="T6" fmla="*/ 21 w 38"/>
                <a:gd name="T7" fmla="*/ 30 h 56"/>
                <a:gd name="T8" fmla="*/ 21 w 38"/>
                <a:gd name="T9" fmla="*/ 45 h 56"/>
                <a:gd name="T10" fmla="*/ 24 w 38"/>
                <a:gd name="T11" fmla="*/ 48 h 56"/>
                <a:gd name="T12" fmla="*/ 24 w 38"/>
                <a:gd name="T13" fmla="*/ 37 h 56"/>
                <a:gd name="T14" fmla="*/ 24 w 38"/>
                <a:gd name="T15" fmla="*/ 18 h 56"/>
                <a:gd name="T16" fmla="*/ 21 w 38"/>
                <a:gd name="T17" fmla="*/ 7 h 56"/>
                <a:gd name="T18" fmla="*/ 13 w 38"/>
                <a:gd name="T19" fmla="*/ 4 h 56"/>
                <a:gd name="T20" fmla="*/ 0 w 38"/>
                <a:gd name="T21" fmla="*/ 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56">
                  <a:moveTo>
                    <a:pt x="0" y="0"/>
                  </a:moveTo>
                  <a:lnTo>
                    <a:pt x="14" y="8"/>
                  </a:lnTo>
                  <a:lnTo>
                    <a:pt x="28" y="17"/>
                  </a:lnTo>
                  <a:lnTo>
                    <a:pt x="32" y="34"/>
                  </a:lnTo>
                  <a:lnTo>
                    <a:pt x="32" y="51"/>
                  </a:lnTo>
                  <a:lnTo>
                    <a:pt x="37" y="55"/>
                  </a:lnTo>
                  <a:lnTo>
                    <a:pt x="37" y="42"/>
                  </a:lnTo>
                  <a:lnTo>
                    <a:pt x="37" y="21"/>
                  </a:lnTo>
                  <a:lnTo>
                    <a:pt x="32" y="8"/>
                  </a:lnTo>
                  <a:lnTo>
                    <a:pt x="19" y="4"/>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60" name="Freeform 241"/>
            <p:cNvSpPr>
              <a:spLocks/>
            </p:cNvSpPr>
            <p:nvPr/>
          </p:nvSpPr>
          <p:spPr bwMode="auto">
            <a:xfrm>
              <a:off x="1093" y="2054"/>
              <a:ext cx="13" cy="31"/>
            </a:xfrm>
            <a:custGeom>
              <a:avLst/>
              <a:gdLst>
                <a:gd name="T0" fmla="*/ 5 w 19"/>
                <a:gd name="T1" fmla="*/ 0 h 36"/>
                <a:gd name="T2" fmla="*/ 0 w 19"/>
                <a:gd name="T3" fmla="*/ 3 h 36"/>
                <a:gd name="T4" fmla="*/ 8 w 19"/>
                <a:gd name="T5" fmla="*/ 6 h 36"/>
                <a:gd name="T6" fmla="*/ 10 w 19"/>
                <a:gd name="T7" fmla="*/ 14 h 36"/>
                <a:gd name="T8" fmla="*/ 10 w 19"/>
                <a:gd name="T9" fmla="*/ 27 h 36"/>
                <a:gd name="T10" fmla="*/ 12 w 19"/>
                <a:gd name="T11" fmla="*/ 30 h 36"/>
                <a:gd name="T12" fmla="*/ 12 w 19"/>
                <a:gd name="T13" fmla="*/ 23 h 36"/>
                <a:gd name="T14" fmla="*/ 12 w 19"/>
                <a:gd name="T15" fmla="*/ 9 h 36"/>
                <a:gd name="T16" fmla="*/ 5 w 19"/>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36">
                  <a:moveTo>
                    <a:pt x="7" y="0"/>
                  </a:moveTo>
                  <a:lnTo>
                    <a:pt x="0" y="4"/>
                  </a:lnTo>
                  <a:lnTo>
                    <a:pt x="11" y="7"/>
                  </a:lnTo>
                  <a:lnTo>
                    <a:pt x="14" y="16"/>
                  </a:lnTo>
                  <a:lnTo>
                    <a:pt x="14" y="31"/>
                  </a:lnTo>
                  <a:lnTo>
                    <a:pt x="18" y="35"/>
                  </a:lnTo>
                  <a:lnTo>
                    <a:pt x="18" y="27"/>
                  </a:lnTo>
                  <a:lnTo>
                    <a:pt x="18" y="11"/>
                  </a:lnTo>
                  <a:lnTo>
                    <a:pt x="7"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61" name="Freeform 242"/>
            <p:cNvSpPr>
              <a:spLocks/>
            </p:cNvSpPr>
            <p:nvPr/>
          </p:nvSpPr>
          <p:spPr bwMode="auto">
            <a:xfrm>
              <a:off x="1105" y="2037"/>
              <a:ext cx="8" cy="65"/>
            </a:xfrm>
            <a:custGeom>
              <a:avLst/>
              <a:gdLst>
                <a:gd name="T0" fmla="*/ 4 w 13"/>
                <a:gd name="T1" fmla="*/ 0 h 74"/>
                <a:gd name="T2" fmla="*/ 0 w 13"/>
                <a:gd name="T3" fmla="*/ 11 h 74"/>
                <a:gd name="T4" fmla="*/ 4 w 13"/>
                <a:gd name="T5" fmla="*/ 15 h 74"/>
                <a:gd name="T6" fmla="*/ 6 w 13"/>
                <a:gd name="T7" fmla="*/ 23 h 74"/>
                <a:gd name="T8" fmla="*/ 6 w 13"/>
                <a:gd name="T9" fmla="*/ 34 h 74"/>
                <a:gd name="T10" fmla="*/ 6 w 13"/>
                <a:gd name="T11" fmla="*/ 49 h 74"/>
                <a:gd name="T12" fmla="*/ 6 w 13"/>
                <a:gd name="T13" fmla="*/ 57 h 74"/>
                <a:gd name="T14" fmla="*/ 7 w 13"/>
                <a:gd name="T15" fmla="*/ 64 h 74"/>
                <a:gd name="T16" fmla="*/ 7 w 13"/>
                <a:gd name="T17" fmla="*/ 53 h 74"/>
                <a:gd name="T18" fmla="*/ 7 w 13"/>
                <a:gd name="T19" fmla="*/ 38 h 74"/>
                <a:gd name="T20" fmla="*/ 7 w 13"/>
                <a:gd name="T21" fmla="*/ 23 h 74"/>
                <a:gd name="T22" fmla="*/ 7 w 13"/>
                <a:gd name="T23" fmla="*/ 7 h 74"/>
                <a:gd name="T24" fmla="*/ 4 w 13"/>
                <a:gd name="T25" fmla="*/ 0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 h="74">
                  <a:moveTo>
                    <a:pt x="6" y="0"/>
                  </a:moveTo>
                  <a:lnTo>
                    <a:pt x="0" y="13"/>
                  </a:lnTo>
                  <a:lnTo>
                    <a:pt x="6" y="17"/>
                  </a:lnTo>
                  <a:lnTo>
                    <a:pt x="9" y="26"/>
                  </a:lnTo>
                  <a:lnTo>
                    <a:pt x="9" y="39"/>
                  </a:lnTo>
                  <a:lnTo>
                    <a:pt x="9" y="56"/>
                  </a:lnTo>
                  <a:lnTo>
                    <a:pt x="9" y="65"/>
                  </a:lnTo>
                  <a:lnTo>
                    <a:pt x="12" y="73"/>
                  </a:lnTo>
                  <a:lnTo>
                    <a:pt x="12" y="60"/>
                  </a:lnTo>
                  <a:lnTo>
                    <a:pt x="12" y="43"/>
                  </a:lnTo>
                  <a:lnTo>
                    <a:pt x="12" y="26"/>
                  </a:lnTo>
                  <a:lnTo>
                    <a:pt x="12" y="8"/>
                  </a:lnTo>
                  <a:lnTo>
                    <a:pt x="6"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62" name="Freeform 243"/>
            <p:cNvSpPr>
              <a:spLocks/>
            </p:cNvSpPr>
            <p:nvPr/>
          </p:nvSpPr>
          <p:spPr bwMode="auto">
            <a:xfrm>
              <a:off x="1113" y="2121"/>
              <a:ext cx="36" cy="40"/>
            </a:xfrm>
            <a:custGeom>
              <a:avLst/>
              <a:gdLst>
                <a:gd name="T0" fmla="*/ 0 w 57"/>
                <a:gd name="T1" fmla="*/ 0 h 45"/>
                <a:gd name="T2" fmla="*/ 6 w 57"/>
                <a:gd name="T3" fmla="*/ 18 h 45"/>
                <a:gd name="T4" fmla="*/ 13 w 57"/>
                <a:gd name="T5" fmla="*/ 24 h 45"/>
                <a:gd name="T6" fmla="*/ 26 w 57"/>
                <a:gd name="T7" fmla="*/ 36 h 45"/>
                <a:gd name="T8" fmla="*/ 35 w 57"/>
                <a:gd name="T9" fmla="*/ 39 h 45"/>
                <a:gd name="T10" fmla="*/ 26 w 57"/>
                <a:gd name="T11" fmla="*/ 28 h 45"/>
                <a:gd name="T12" fmla="*/ 19 w 57"/>
                <a:gd name="T13" fmla="*/ 24 h 45"/>
                <a:gd name="T14" fmla="*/ 9 w 57"/>
                <a:gd name="T15" fmla="*/ 14 h 45"/>
                <a:gd name="T16" fmla="*/ 0 w 57"/>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 h="45">
                  <a:moveTo>
                    <a:pt x="0" y="0"/>
                  </a:moveTo>
                  <a:lnTo>
                    <a:pt x="10" y="20"/>
                  </a:lnTo>
                  <a:lnTo>
                    <a:pt x="20" y="27"/>
                  </a:lnTo>
                  <a:lnTo>
                    <a:pt x="41" y="40"/>
                  </a:lnTo>
                  <a:lnTo>
                    <a:pt x="56" y="44"/>
                  </a:lnTo>
                  <a:lnTo>
                    <a:pt x="41" y="31"/>
                  </a:lnTo>
                  <a:lnTo>
                    <a:pt x="30" y="27"/>
                  </a:lnTo>
                  <a:lnTo>
                    <a:pt x="15" y="16"/>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63" name="Freeform 244"/>
            <p:cNvSpPr>
              <a:spLocks/>
            </p:cNvSpPr>
            <p:nvPr/>
          </p:nvSpPr>
          <p:spPr bwMode="auto">
            <a:xfrm>
              <a:off x="1047" y="2121"/>
              <a:ext cx="59" cy="14"/>
            </a:xfrm>
            <a:custGeom>
              <a:avLst/>
              <a:gdLst>
                <a:gd name="T0" fmla="*/ 0 w 92"/>
                <a:gd name="T1" fmla="*/ 0 h 15"/>
                <a:gd name="T2" fmla="*/ 13 w 92"/>
                <a:gd name="T3" fmla="*/ 5 h 15"/>
                <a:gd name="T4" fmla="*/ 27 w 92"/>
                <a:gd name="T5" fmla="*/ 7 h 15"/>
                <a:gd name="T6" fmla="*/ 38 w 92"/>
                <a:gd name="T7" fmla="*/ 10 h 15"/>
                <a:gd name="T8" fmla="*/ 58 w 92"/>
                <a:gd name="T9" fmla="*/ 13 h 15"/>
                <a:gd name="T10" fmla="*/ 45 w 92"/>
                <a:gd name="T11" fmla="*/ 7 h 15"/>
                <a:gd name="T12" fmla="*/ 27 w 92"/>
                <a:gd name="T13" fmla="*/ 3 h 15"/>
                <a:gd name="T14" fmla="*/ 13 w 92"/>
                <a:gd name="T15" fmla="*/ 3 h 15"/>
                <a:gd name="T16" fmla="*/ 0 w 92"/>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2" h="15">
                  <a:moveTo>
                    <a:pt x="0" y="0"/>
                  </a:moveTo>
                  <a:lnTo>
                    <a:pt x="21" y="5"/>
                  </a:lnTo>
                  <a:lnTo>
                    <a:pt x="42" y="8"/>
                  </a:lnTo>
                  <a:lnTo>
                    <a:pt x="59" y="11"/>
                  </a:lnTo>
                  <a:lnTo>
                    <a:pt x="91" y="14"/>
                  </a:lnTo>
                  <a:lnTo>
                    <a:pt x="70" y="8"/>
                  </a:lnTo>
                  <a:lnTo>
                    <a:pt x="42" y="3"/>
                  </a:lnTo>
                  <a:lnTo>
                    <a:pt x="21" y="3"/>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64" name="Freeform 245"/>
            <p:cNvSpPr>
              <a:spLocks/>
            </p:cNvSpPr>
            <p:nvPr/>
          </p:nvSpPr>
          <p:spPr bwMode="auto">
            <a:xfrm>
              <a:off x="1040" y="2095"/>
              <a:ext cx="50" cy="28"/>
            </a:xfrm>
            <a:custGeom>
              <a:avLst/>
              <a:gdLst>
                <a:gd name="T0" fmla="*/ 0 w 79"/>
                <a:gd name="T1" fmla="*/ 0 h 32"/>
                <a:gd name="T2" fmla="*/ 16 w 79"/>
                <a:gd name="T3" fmla="*/ 14 h 32"/>
                <a:gd name="T4" fmla="*/ 29 w 79"/>
                <a:gd name="T5" fmla="*/ 18 h 32"/>
                <a:gd name="T6" fmla="*/ 35 w 79"/>
                <a:gd name="T7" fmla="*/ 21 h 32"/>
                <a:gd name="T8" fmla="*/ 49 w 79"/>
                <a:gd name="T9" fmla="*/ 27 h 32"/>
                <a:gd name="T10" fmla="*/ 35 w 79"/>
                <a:gd name="T11" fmla="*/ 18 h 32"/>
                <a:gd name="T12" fmla="*/ 26 w 79"/>
                <a:gd name="T13" fmla="*/ 10 h 32"/>
                <a:gd name="T14" fmla="*/ 13 w 79"/>
                <a:gd name="T15" fmla="*/ 6 h 32"/>
                <a:gd name="T16" fmla="*/ 0 w 79"/>
                <a:gd name="T17" fmla="*/ 0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 h="32">
                  <a:moveTo>
                    <a:pt x="0" y="0"/>
                  </a:moveTo>
                  <a:lnTo>
                    <a:pt x="25" y="16"/>
                  </a:lnTo>
                  <a:lnTo>
                    <a:pt x="46" y="20"/>
                  </a:lnTo>
                  <a:lnTo>
                    <a:pt x="56" y="24"/>
                  </a:lnTo>
                  <a:lnTo>
                    <a:pt x="78" y="31"/>
                  </a:lnTo>
                  <a:lnTo>
                    <a:pt x="56" y="20"/>
                  </a:lnTo>
                  <a:lnTo>
                    <a:pt x="41" y="11"/>
                  </a:lnTo>
                  <a:lnTo>
                    <a:pt x="20" y="7"/>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65" name="Freeform 246"/>
            <p:cNvSpPr>
              <a:spLocks/>
            </p:cNvSpPr>
            <p:nvPr/>
          </p:nvSpPr>
          <p:spPr bwMode="auto">
            <a:xfrm>
              <a:off x="997" y="2057"/>
              <a:ext cx="78" cy="45"/>
            </a:xfrm>
            <a:custGeom>
              <a:avLst/>
              <a:gdLst>
                <a:gd name="T0" fmla="*/ 77 w 122"/>
                <a:gd name="T1" fmla="*/ 44 h 51"/>
                <a:gd name="T2" fmla="*/ 67 w 122"/>
                <a:gd name="T3" fmla="*/ 37 h 51"/>
                <a:gd name="T4" fmla="*/ 56 w 122"/>
                <a:gd name="T5" fmla="*/ 34 h 51"/>
                <a:gd name="T6" fmla="*/ 46 w 122"/>
                <a:gd name="T7" fmla="*/ 30 h 51"/>
                <a:gd name="T8" fmla="*/ 35 w 122"/>
                <a:gd name="T9" fmla="*/ 19 h 51"/>
                <a:gd name="T10" fmla="*/ 24 w 122"/>
                <a:gd name="T11" fmla="*/ 7 h 51"/>
                <a:gd name="T12" fmla="*/ 0 w 122"/>
                <a:gd name="T13" fmla="*/ 0 h 51"/>
                <a:gd name="T14" fmla="*/ 24 w 122"/>
                <a:gd name="T15" fmla="*/ 4 h 51"/>
                <a:gd name="T16" fmla="*/ 35 w 122"/>
                <a:gd name="T17" fmla="*/ 11 h 51"/>
                <a:gd name="T18" fmla="*/ 50 w 122"/>
                <a:gd name="T19" fmla="*/ 26 h 51"/>
                <a:gd name="T20" fmla="*/ 63 w 122"/>
                <a:gd name="T21" fmla="*/ 34 h 51"/>
                <a:gd name="T22" fmla="*/ 77 w 122"/>
                <a:gd name="T23" fmla="*/ 44 h 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2" h="51">
                  <a:moveTo>
                    <a:pt x="121" y="50"/>
                  </a:moveTo>
                  <a:lnTo>
                    <a:pt x="105" y="42"/>
                  </a:lnTo>
                  <a:lnTo>
                    <a:pt x="88" y="38"/>
                  </a:lnTo>
                  <a:lnTo>
                    <a:pt x="72" y="34"/>
                  </a:lnTo>
                  <a:lnTo>
                    <a:pt x="54" y="21"/>
                  </a:lnTo>
                  <a:lnTo>
                    <a:pt x="38" y="8"/>
                  </a:lnTo>
                  <a:lnTo>
                    <a:pt x="0" y="0"/>
                  </a:lnTo>
                  <a:lnTo>
                    <a:pt x="38" y="4"/>
                  </a:lnTo>
                  <a:lnTo>
                    <a:pt x="54" y="12"/>
                  </a:lnTo>
                  <a:lnTo>
                    <a:pt x="78" y="29"/>
                  </a:lnTo>
                  <a:lnTo>
                    <a:pt x="99" y="38"/>
                  </a:lnTo>
                  <a:lnTo>
                    <a:pt x="121" y="5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66" name="Freeform 247"/>
            <p:cNvSpPr>
              <a:spLocks/>
            </p:cNvSpPr>
            <p:nvPr/>
          </p:nvSpPr>
          <p:spPr bwMode="auto">
            <a:xfrm>
              <a:off x="1031" y="2054"/>
              <a:ext cx="39" cy="34"/>
            </a:xfrm>
            <a:custGeom>
              <a:avLst/>
              <a:gdLst>
                <a:gd name="T0" fmla="*/ 0 w 62"/>
                <a:gd name="T1" fmla="*/ 0 h 40"/>
                <a:gd name="T2" fmla="*/ 16 w 62"/>
                <a:gd name="T3" fmla="*/ 9 h 40"/>
                <a:gd name="T4" fmla="*/ 26 w 62"/>
                <a:gd name="T5" fmla="*/ 20 h 40"/>
                <a:gd name="T6" fmla="*/ 35 w 62"/>
                <a:gd name="T7" fmla="*/ 26 h 40"/>
                <a:gd name="T8" fmla="*/ 38 w 62"/>
                <a:gd name="T9" fmla="*/ 33 h 40"/>
                <a:gd name="T10" fmla="*/ 35 w 62"/>
                <a:gd name="T11" fmla="*/ 23 h 40"/>
                <a:gd name="T12" fmla="*/ 26 w 62"/>
                <a:gd name="T13" fmla="*/ 20 h 40"/>
                <a:gd name="T14" fmla="*/ 23 w 62"/>
                <a:gd name="T15" fmla="*/ 13 h 40"/>
                <a:gd name="T16" fmla="*/ 13 w 62"/>
                <a:gd name="T17" fmla="*/ 7 h 40"/>
                <a:gd name="T18" fmla="*/ 0 w 62"/>
                <a:gd name="T19" fmla="*/ 0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2" h="40">
                  <a:moveTo>
                    <a:pt x="0" y="0"/>
                  </a:moveTo>
                  <a:lnTo>
                    <a:pt x="26" y="11"/>
                  </a:lnTo>
                  <a:lnTo>
                    <a:pt x="41" y="24"/>
                  </a:lnTo>
                  <a:lnTo>
                    <a:pt x="56" y="31"/>
                  </a:lnTo>
                  <a:lnTo>
                    <a:pt x="61" y="39"/>
                  </a:lnTo>
                  <a:lnTo>
                    <a:pt x="56" y="27"/>
                  </a:lnTo>
                  <a:lnTo>
                    <a:pt x="41" y="24"/>
                  </a:lnTo>
                  <a:lnTo>
                    <a:pt x="36" y="15"/>
                  </a:lnTo>
                  <a:lnTo>
                    <a:pt x="21" y="8"/>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67" name="Freeform 248"/>
            <p:cNvSpPr>
              <a:spLocks/>
            </p:cNvSpPr>
            <p:nvPr/>
          </p:nvSpPr>
          <p:spPr bwMode="auto">
            <a:xfrm>
              <a:off x="965" y="2079"/>
              <a:ext cx="75" cy="44"/>
            </a:xfrm>
            <a:custGeom>
              <a:avLst/>
              <a:gdLst>
                <a:gd name="T0" fmla="*/ 0 w 118"/>
                <a:gd name="T1" fmla="*/ 0 h 51"/>
                <a:gd name="T2" fmla="*/ 17 w 118"/>
                <a:gd name="T3" fmla="*/ 7 h 51"/>
                <a:gd name="T4" fmla="*/ 29 w 118"/>
                <a:gd name="T5" fmla="*/ 10 h 51"/>
                <a:gd name="T6" fmla="*/ 32 w 118"/>
                <a:gd name="T7" fmla="*/ 14 h 51"/>
                <a:gd name="T8" fmla="*/ 43 w 118"/>
                <a:gd name="T9" fmla="*/ 25 h 51"/>
                <a:gd name="T10" fmla="*/ 53 w 118"/>
                <a:gd name="T11" fmla="*/ 33 h 51"/>
                <a:gd name="T12" fmla="*/ 63 w 118"/>
                <a:gd name="T13" fmla="*/ 40 h 51"/>
                <a:gd name="T14" fmla="*/ 74 w 118"/>
                <a:gd name="T15" fmla="*/ 43 h 51"/>
                <a:gd name="T16" fmla="*/ 60 w 118"/>
                <a:gd name="T17" fmla="*/ 33 h 51"/>
                <a:gd name="T18" fmla="*/ 53 w 118"/>
                <a:gd name="T19" fmla="*/ 25 h 51"/>
                <a:gd name="T20" fmla="*/ 46 w 118"/>
                <a:gd name="T21" fmla="*/ 21 h 51"/>
                <a:gd name="T22" fmla="*/ 36 w 118"/>
                <a:gd name="T23" fmla="*/ 14 h 51"/>
                <a:gd name="T24" fmla="*/ 32 w 118"/>
                <a:gd name="T25" fmla="*/ 7 h 51"/>
                <a:gd name="T26" fmla="*/ 20 w 118"/>
                <a:gd name="T27" fmla="*/ 3 h 51"/>
                <a:gd name="T28" fmla="*/ 0 w 118"/>
                <a:gd name="T29" fmla="*/ 0 h 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8" h="51">
                  <a:moveTo>
                    <a:pt x="0" y="0"/>
                  </a:moveTo>
                  <a:lnTo>
                    <a:pt x="27" y="8"/>
                  </a:lnTo>
                  <a:lnTo>
                    <a:pt x="45" y="12"/>
                  </a:lnTo>
                  <a:lnTo>
                    <a:pt x="50" y="16"/>
                  </a:lnTo>
                  <a:lnTo>
                    <a:pt x="67" y="29"/>
                  </a:lnTo>
                  <a:lnTo>
                    <a:pt x="83" y="38"/>
                  </a:lnTo>
                  <a:lnTo>
                    <a:pt x="99" y="46"/>
                  </a:lnTo>
                  <a:lnTo>
                    <a:pt x="117" y="50"/>
                  </a:lnTo>
                  <a:lnTo>
                    <a:pt x="94" y="38"/>
                  </a:lnTo>
                  <a:lnTo>
                    <a:pt x="83" y="29"/>
                  </a:lnTo>
                  <a:lnTo>
                    <a:pt x="72" y="24"/>
                  </a:lnTo>
                  <a:lnTo>
                    <a:pt x="56" y="16"/>
                  </a:lnTo>
                  <a:lnTo>
                    <a:pt x="50" y="8"/>
                  </a:lnTo>
                  <a:lnTo>
                    <a:pt x="32" y="4"/>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68" name="Freeform 249"/>
            <p:cNvSpPr>
              <a:spLocks/>
            </p:cNvSpPr>
            <p:nvPr/>
          </p:nvSpPr>
          <p:spPr bwMode="auto">
            <a:xfrm>
              <a:off x="997" y="2079"/>
              <a:ext cx="36" cy="27"/>
            </a:xfrm>
            <a:custGeom>
              <a:avLst/>
              <a:gdLst>
                <a:gd name="T0" fmla="*/ 0 w 57"/>
                <a:gd name="T1" fmla="*/ 0 h 31"/>
                <a:gd name="T2" fmla="*/ 13 w 57"/>
                <a:gd name="T3" fmla="*/ 3 h 31"/>
                <a:gd name="T4" fmla="*/ 16 w 57"/>
                <a:gd name="T5" fmla="*/ 10 h 31"/>
                <a:gd name="T6" fmla="*/ 25 w 57"/>
                <a:gd name="T7" fmla="*/ 17 h 31"/>
                <a:gd name="T8" fmla="*/ 35 w 57"/>
                <a:gd name="T9" fmla="*/ 26 h 31"/>
                <a:gd name="T10" fmla="*/ 25 w 57"/>
                <a:gd name="T11" fmla="*/ 13 h 31"/>
                <a:gd name="T12" fmla="*/ 19 w 57"/>
                <a:gd name="T13" fmla="*/ 0 h 31"/>
                <a:gd name="T14" fmla="*/ 6 w 57"/>
                <a:gd name="T15" fmla="*/ 0 h 31"/>
                <a:gd name="T16" fmla="*/ 0 w 57"/>
                <a:gd name="T17" fmla="*/ 0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 h="31">
                  <a:moveTo>
                    <a:pt x="0" y="0"/>
                  </a:moveTo>
                  <a:lnTo>
                    <a:pt x="20" y="3"/>
                  </a:lnTo>
                  <a:lnTo>
                    <a:pt x="25" y="11"/>
                  </a:lnTo>
                  <a:lnTo>
                    <a:pt x="40" y="19"/>
                  </a:lnTo>
                  <a:lnTo>
                    <a:pt x="56" y="30"/>
                  </a:lnTo>
                  <a:lnTo>
                    <a:pt x="40" y="15"/>
                  </a:lnTo>
                  <a:lnTo>
                    <a:pt x="30" y="0"/>
                  </a:lnTo>
                  <a:lnTo>
                    <a:pt x="10" y="0"/>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69" name="Freeform 250"/>
            <p:cNvSpPr>
              <a:spLocks/>
            </p:cNvSpPr>
            <p:nvPr/>
          </p:nvSpPr>
          <p:spPr bwMode="auto">
            <a:xfrm>
              <a:off x="1129" y="2103"/>
              <a:ext cx="48" cy="52"/>
            </a:xfrm>
            <a:custGeom>
              <a:avLst/>
              <a:gdLst>
                <a:gd name="T0" fmla="*/ 0 w 75"/>
                <a:gd name="T1" fmla="*/ 0 h 60"/>
                <a:gd name="T2" fmla="*/ 0 w 75"/>
                <a:gd name="T3" fmla="*/ 16 h 60"/>
                <a:gd name="T4" fmla="*/ 7 w 75"/>
                <a:gd name="T5" fmla="*/ 26 h 60"/>
                <a:gd name="T6" fmla="*/ 14 w 75"/>
                <a:gd name="T7" fmla="*/ 29 h 60"/>
                <a:gd name="T8" fmla="*/ 20 w 75"/>
                <a:gd name="T9" fmla="*/ 33 h 60"/>
                <a:gd name="T10" fmla="*/ 28 w 75"/>
                <a:gd name="T11" fmla="*/ 33 h 60"/>
                <a:gd name="T12" fmla="*/ 37 w 75"/>
                <a:gd name="T13" fmla="*/ 37 h 60"/>
                <a:gd name="T14" fmla="*/ 40 w 75"/>
                <a:gd name="T15" fmla="*/ 44 h 60"/>
                <a:gd name="T16" fmla="*/ 47 w 75"/>
                <a:gd name="T17" fmla="*/ 51 h 60"/>
                <a:gd name="T18" fmla="*/ 40 w 75"/>
                <a:gd name="T19" fmla="*/ 37 h 60"/>
                <a:gd name="T20" fmla="*/ 31 w 75"/>
                <a:gd name="T21" fmla="*/ 33 h 60"/>
                <a:gd name="T22" fmla="*/ 14 w 75"/>
                <a:gd name="T23" fmla="*/ 26 h 60"/>
                <a:gd name="T24" fmla="*/ 7 w 75"/>
                <a:gd name="T25" fmla="*/ 19 h 60"/>
                <a:gd name="T26" fmla="*/ 0 w 75"/>
                <a:gd name="T27" fmla="*/ 0 h 6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5" h="60">
                  <a:moveTo>
                    <a:pt x="0" y="0"/>
                  </a:moveTo>
                  <a:lnTo>
                    <a:pt x="0" y="18"/>
                  </a:lnTo>
                  <a:lnTo>
                    <a:pt x="11" y="30"/>
                  </a:lnTo>
                  <a:lnTo>
                    <a:pt x="22" y="34"/>
                  </a:lnTo>
                  <a:lnTo>
                    <a:pt x="32" y="38"/>
                  </a:lnTo>
                  <a:lnTo>
                    <a:pt x="43" y="38"/>
                  </a:lnTo>
                  <a:lnTo>
                    <a:pt x="58" y="43"/>
                  </a:lnTo>
                  <a:lnTo>
                    <a:pt x="63" y="51"/>
                  </a:lnTo>
                  <a:lnTo>
                    <a:pt x="74" y="59"/>
                  </a:lnTo>
                  <a:lnTo>
                    <a:pt x="63" y="43"/>
                  </a:lnTo>
                  <a:lnTo>
                    <a:pt x="48" y="38"/>
                  </a:lnTo>
                  <a:lnTo>
                    <a:pt x="22" y="30"/>
                  </a:lnTo>
                  <a:lnTo>
                    <a:pt x="11" y="22"/>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70" name="Freeform 251"/>
            <p:cNvSpPr>
              <a:spLocks/>
            </p:cNvSpPr>
            <p:nvPr/>
          </p:nvSpPr>
          <p:spPr bwMode="auto">
            <a:xfrm>
              <a:off x="1120" y="2015"/>
              <a:ext cx="57" cy="104"/>
            </a:xfrm>
            <a:custGeom>
              <a:avLst/>
              <a:gdLst>
                <a:gd name="T0" fmla="*/ 0 w 88"/>
                <a:gd name="T1" fmla="*/ 0 h 120"/>
                <a:gd name="T2" fmla="*/ 0 w 88"/>
                <a:gd name="T3" fmla="*/ 12 h 120"/>
                <a:gd name="T4" fmla="*/ 4 w 88"/>
                <a:gd name="T5" fmla="*/ 24 h 120"/>
                <a:gd name="T6" fmla="*/ 4 w 88"/>
                <a:gd name="T7" fmla="*/ 36 h 120"/>
                <a:gd name="T8" fmla="*/ 7 w 88"/>
                <a:gd name="T9" fmla="*/ 52 h 120"/>
                <a:gd name="T10" fmla="*/ 10 w 88"/>
                <a:gd name="T11" fmla="*/ 67 h 120"/>
                <a:gd name="T12" fmla="*/ 18 w 88"/>
                <a:gd name="T13" fmla="*/ 79 h 120"/>
                <a:gd name="T14" fmla="*/ 36 w 88"/>
                <a:gd name="T15" fmla="*/ 87 h 120"/>
                <a:gd name="T16" fmla="*/ 46 w 88"/>
                <a:gd name="T17" fmla="*/ 95 h 120"/>
                <a:gd name="T18" fmla="*/ 56 w 88"/>
                <a:gd name="T19" fmla="*/ 103 h 120"/>
                <a:gd name="T20" fmla="*/ 49 w 88"/>
                <a:gd name="T21" fmla="*/ 91 h 120"/>
                <a:gd name="T22" fmla="*/ 43 w 88"/>
                <a:gd name="T23" fmla="*/ 87 h 120"/>
                <a:gd name="T24" fmla="*/ 36 w 88"/>
                <a:gd name="T25" fmla="*/ 83 h 120"/>
                <a:gd name="T26" fmla="*/ 21 w 88"/>
                <a:gd name="T27" fmla="*/ 75 h 120"/>
                <a:gd name="T28" fmla="*/ 14 w 88"/>
                <a:gd name="T29" fmla="*/ 63 h 120"/>
                <a:gd name="T30" fmla="*/ 10 w 88"/>
                <a:gd name="T31" fmla="*/ 48 h 120"/>
                <a:gd name="T32" fmla="*/ 7 w 88"/>
                <a:gd name="T33" fmla="*/ 32 h 120"/>
                <a:gd name="T34" fmla="*/ 7 w 88"/>
                <a:gd name="T35" fmla="*/ 24 h 120"/>
                <a:gd name="T36" fmla="*/ 0 w 88"/>
                <a:gd name="T37" fmla="*/ 0 h 1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8" h="120">
                  <a:moveTo>
                    <a:pt x="0" y="0"/>
                  </a:moveTo>
                  <a:lnTo>
                    <a:pt x="0" y="14"/>
                  </a:lnTo>
                  <a:lnTo>
                    <a:pt x="6" y="28"/>
                  </a:lnTo>
                  <a:lnTo>
                    <a:pt x="6" y="42"/>
                  </a:lnTo>
                  <a:lnTo>
                    <a:pt x="11" y="60"/>
                  </a:lnTo>
                  <a:lnTo>
                    <a:pt x="16" y="77"/>
                  </a:lnTo>
                  <a:lnTo>
                    <a:pt x="28" y="91"/>
                  </a:lnTo>
                  <a:lnTo>
                    <a:pt x="55" y="100"/>
                  </a:lnTo>
                  <a:lnTo>
                    <a:pt x="71" y="110"/>
                  </a:lnTo>
                  <a:lnTo>
                    <a:pt x="87" y="119"/>
                  </a:lnTo>
                  <a:lnTo>
                    <a:pt x="76" y="105"/>
                  </a:lnTo>
                  <a:lnTo>
                    <a:pt x="66" y="100"/>
                  </a:lnTo>
                  <a:lnTo>
                    <a:pt x="55" y="96"/>
                  </a:lnTo>
                  <a:lnTo>
                    <a:pt x="33" y="87"/>
                  </a:lnTo>
                  <a:lnTo>
                    <a:pt x="21" y="73"/>
                  </a:lnTo>
                  <a:lnTo>
                    <a:pt x="16" y="55"/>
                  </a:lnTo>
                  <a:lnTo>
                    <a:pt x="11" y="37"/>
                  </a:lnTo>
                  <a:lnTo>
                    <a:pt x="11" y="28"/>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71" name="Freeform 252"/>
            <p:cNvSpPr>
              <a:spLocks/>
            </p:cNvSpPr>
            <p:nvPr/>
          </p:nvSpPr>
          <p:spPr bwMode="auto">
            <a:xfrm>
              <a:off x="1136" y="2107"/>
              <a:ext cx="36" cy="36"/>
            </a:xfrm>
            <a:custGeom>
              <a:avLst/>
              <a:gdLst>
                <a:gd name="T0" fmla="*/ 0 w 57"/>
                <a:gd name="T1" fmla="*/ 0 h 42"/>
                <a:gd name="T2" fmla="*/ 4 w 57"/>
                <a:gd name="T3" fmla="*/ 11 h 42"/>
                <a:gd name="T4" fmla="*/ 13 w 57"/>
                <a:gd name="T5" fmla="*/ 18 h 42"/>
                <a:gd name="T6" fmla="*/ 26 w 57"/>
                <a:gd name="T7" fmla="*/ 18 h 42"/>
                <a:gd name="T8" fmla="*/ 32 w 57"/>
                <a:gd name="T9" fmla="*/ 25 h 42"/>
                <a:gd name="T10" fmla="*/ 35 w 57"/>
                <a:gd name="T11" fmla="*/ 35 h 42"/>
                <a:gd name="T12" fmla="*/ 32 w 57"/>
                <a:gd name="T13" fmla="*/ 21 h 42"/>
                <a:gd name="T14" fmla="*/ 23 w 57"/>
                <a:gd name="T15" fmla="*/ 15 h 42"/>
                <a:gd name="T16" fmla="*/ 10 w 57"/>
                <a:gd name="T17" fmla="*/ 11 h 42"/>
                <a:gd name="T18" fmla="*/ 0 w 57"/>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 h="42">
                  <a:moveTo>
                    <a:pt x="0" y="0"/>
                  </a:moveTo>
                  <a:lnTo>
                    <a:pt x="6" y="13"/>
                  </a:lnTo>
                  <a:lnTo>
                    <a:pt x="21" y="21"/>
                  </a:lnTo>
                  <a:lnTo>
                    <a:pt x="41" y="21"/>
                  </a:lnTo>
                  <a:lnTo>
                    <a:pt x="51" y="29"/>
                  </a:lnTo>
                  <a:lnTo>
                    <a:pt x="56" y="41"/>
                  </a:lnTo>
                  <a:lnTo>
                    <a:pt x="51" y="25"/>
                  </a:lnTo>
                  <a:lnTo>
                    <a:pt x="36" y="17"/>
                  </a:lnTo>
                  <a:lnTo>
                    <a:pt x="16" y="13"/>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72" name="Freeform 253"/>
            <p:cNvSpPr>
              <a:spLocks/>
            </p:cNvSpPr>
            <p:nvPr/>
          </p:nvSpPr>
          <p:spPr bwMode="auto">
            <a:xfrm>
              <a:off x="1132" y="2057"/>
              <a:ext cx="28" cy="36"/>
            </a:xfrm>
            <a:custGeom>
              <a:avLst/>
              <a:gdLst>
                <a:gd name="T0" fmla="*/ 0 w 44"/>
                <a:gd name="T1" fmla="*/ 0 h 41"/>
                <a:gd name="T2" fmla="*/ 10 w 44"/>
                <a:gd name="T3" fmla="*/ 18 h 41"/>
                <a:gd name="T4" fmla="*/ 16 w 44"/>
                <a:gd name="T5" fmla="*/ 24 h 41"/>
                <a:gd name="T6" fmla="*/ 22 w 44"/>
                <a:gd name="T7" fmla="*/ 32 h 41"/>
                <a:gd name="T8" fmla="*/ 27 w 44"/>
                <a:gd name="T9" fmla="*/ 35 h 41"/>
                <a:gd name="T10" fmla="*/ 18 w 44"/>
                <a:gd name="T11" fmla="*/ 24 h 41"/>
                <a:gd name="T12" fmla="*/ 13 w 44"/>
                <a:gd name="T13" fmla="*/ 18 h 41"/>
                <a:gd name="T14" fmla="*/ 0 w 44"/>
                <a:gd name="T15" fmla="*/ 0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41">
                  <a:moveTo>
                    <a:pt x="0" y="0"/>
                  </a:moveTo>
                  <a:lnTo>
                    <a:pt x="15" y="20"/>
                  </a:lnTo>
                  <a:lnTo>
                    <a:pt x="25" y="27"/>
                  </a:lnTo>
                  <a:lnTo>
                    <a:pt x="34" y="36"/>
                  </a:lnTo>
                  <a:lnTo>
                    <a:pt x="43" y="40"/>
                  </a:lnTo>
                  <a:lnTo>
                    <a:pt x="29" y="27"/>
                  </a:lnTo>
                  <a:lnTo>
                    <a:pt x="20" y="20"/>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73" name="Freeform 254"/>
            <p:cNvSpPr>
              <a:spLocks/>
            </p:cNvSpPr>
            <p:nvPr/>
          </p:nvSpPr>
          <p:spPr bwMode="auto">
            <a:xfrm>
              <a:off x="1124" y="1990"/>
              <a:ext cx="25" cy="83"/>
            </a:xfrm>
            <a:custGeom>
              <a:avLst/>
              <a:gdLst>
                <a:gd name="T0" fmla="*/ 0 w 39"/>
                <a:gd name="T1" fmla="*/ 0 h 95"/>
                <a:gd name="T2" fmla="*/ 0 w 39"/>
                <a:gd name="T3" fmla="*/ 16 h 95"/>
                <a:gd name="T4" fmla="*/ 6 w 39"/>
                <a:gd name="T5" fmla="*/ 31 h 95"/>
                <a:gd name="T6" fmla="*/ 9 w 39"/>
                <a:gd name="T7" fmla="*/ 46 h 95"/>
                <a:gd name="T8" fmla="*/ 9 w 39"/>
                <a:gd name="T9" fmla="*/ 54 h 95"/>
                <a:gd name="T10" fmla="*/ 19 w 39"/>
                <a:gd name="T11" fmla="*/ 70 h 95"/>
                <a:gd name="T12" fmla="*/ 24 w 39"/>
                <a:gd name="T13" fmla="*/ 82 h 95"/>
                <a:gd name="T14" fmla="*/ 19 w 39"/>
                <a:gd name="T15" fmla="*/ 66 h 95"/>
                <a:gd name="T16" fmla="*/ 12 w 39"/>
                <a:gd name="T17" fmla="*/ 51 h 95"/>
                <a:gd name="T18" fmla="*/ 12 w 39"/>
                <a:gd name="T19" fmla="*/ 31 h 95"/>
                <a:gd name="T20" fmla="*/ 9 w 39"/>
                <a:gd name="T21" fmla="*/ 23 h 95"/>
                <a:gd name="T22" fmla="*/ 6 w 39"/>
                <a:gd name="T23" fmla="*/ 7 h 95"/>
                <a:gd name="T24" fmla="*/ 0 w 39"/>
                <a:gd name="T25" fmla="*/ 0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 h="95">
                  <a:moveTo>
                    <a:pt x="0" y="0"/>
                  </a:moveTo>
                  <a:lnTo>
                    <a:pt x="0" y="18"/>
                  </a:lnTo>
                  <a:lnTo>
                    <a:pt x="9" y="35"/>
                  </a:lnTo>
                  <a:lnTo>
                    <a:pt x="14" y="53"/>
                  </a:lnTo>
                  <a:lnTo>
                    <a:pt x="14" y="62"/>
                  </a:lnTo>
                  <a:lnTo>
                    <a:pt x="29" y="80"/>
                  </a:lnTo>
                  <a:lnTo>
                    <a:pt x="38" y="94"/>
                  </a:lnTo>
                  <a:lnTo>
                    <a:pt x="29" y="75"/>
                  </a:lnTo>
                  <a:lnTo>
                    <a:pt x="19" y="58"/>
                  </a:lnTo>
                  <a:lnTo>
                    <a:pt x="19" y="35"/>
                  </a:lnTo>
                  <a:lnTo>
                    <a:pt x="14" y="26"/>
                  </a:lnTo>
                  <a:lnTo>
                    <a:pt x="9" y="8"/>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74" name="Freeform 255"/>
            <p:cNvSpPr>
              <a:spLocks/>
            </p:cNvSpPr>
            <p:nvPr/>
          </p:nvSpPr>
          <p:spPr bwMode="auto">
            <a:xfrm>
              <a:off x="980" y="2007"/>
              <a:ext cx="21" cy="40"/>
            </a:xfrm>
            <a:custGeom>
              <a:avLst/>
              <a:gdLst>
                <a:gd name="T0" fmla="*/ 0 w 33"/>
                <a:gd name="T1" fmla="*/ 0 h 46"/>
                <a:gd name="T2" fmla="*/ 6 w 33"/>
                <a:gd name="T3" fmla="*/ 3 h 46"/>
                <a:gd name="T4" fmla="*/ 6 w 33"/>
                <a:gd name="T5" fmla="*/ 10 h 46"/>
                <a:gd name="T6" fmla="*/ 6 w 33"/>
                <a:gd name="T7" fmla="*/ 17 h 46"/>
                <a:gd name="T8" fmla="*/ 10 w 33"/>
                <a:gd name="T9" fmla="*/ 29 h 46"/>
                <a:gd name="T10" fmla="*/ 15 w 33"/>
                <a:gd name="T11" fmla="*/ 36 h 46"/>
                <a:gd name="T12" fmla="*/ 20 w 33"/>
                <a:gd name="T13" fmla="*/ 39 h 46"/>
                <a:gd name="T14" fmla="*/ 12 w 33"/>
                <a:gd name="T15" fmla="*/ 36 h 46"/>
                <a:gd name="T16" fmla="*/ 3 w 33"/>
                <a:gd name="T17" fmla="*/ 25 h 46"/>
                <a:gd name="T18" fmla="*/ 0 w 33"/>
                <a:gd name="T19" fmla="*/ 14 h 46"/>
                <a:gd name="T20" fmla="*/ 0 w 33"/>
                <a:gd name="T21" fmla="*/ 0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 h="46">
                  <a:moveTo>
                    <a:pt x="0" y="0"/>
                  </a:moveTo>
                  <a:lnTo>
                    <a:pt x="9" y="4"/>
                  </a:lnTo>
                  <a:lnTo>
                    <a:pt x="9" y="12"/>
                  </a:lnTo>
                  <a:lnTo>
                    <a:pt x="9" y="20"/>
                  </a:lnTo>
                  <a:lnTo>
                    <a:pt x="15" y="33"/>
                  </a:lnTo>
                  <a:lnTo>
                    <a:pt x="23" y="41"/>
                  </a:lnTo>
                  <a:lnTo>
                    <a:pt x="32" y="45"/>
                  </a:lnTo>
                  <a:lnTo>
                    <a:pt x="19" y="41"/>
                  </a:lnTo>
                  <a:lnTo>
                    <a:pt x="4" y="29"/>
                  </a:lnTo>
                  <a:lnTo>
                    <a:pt x="0" y="16"/>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75" name="Freeform 256"/>
            <p:cNvSpPr>
              <a:spLocks/>
            </p:cNvSpPr>
            <p:nvPr/>
          </p:nvSpPr>
          <p:spPr bwMode="auto">
            <a:xfrm>
              <a:off x="965" y="2002"/>
              <a:ext cx="20" cy="49"/>
            </a:xfrm>
            <a:custGeom>
              <a:avLst/>
              <a:gdLst>
                <a:gd name="T0" fmla="*/ 0 w 32"/>
                <a:gd name="T1" fmla="*/ 0 h 56"/>
                <a:gd name="T2" fmla="*/ 5 w 32"/>
                <a:gd name="T3" fmla="*/ 4 h 56"/>
                <a:gd name="T4" fmla="*/ 8 w 32"/>
                <a:gd name="T5" fmla="*/ 15 h 56"/>
                <a:gd name="T6" fmla="*/ 8 w 32"/>
                <a:gd name="T7" fmla="*/ 26 h 56"/>
                <a:gd name="T8" fmla="*/ 11 w 32"/>
                <a:gd name="T9" fmla="*/ 33 h 56"/>
                <a:gd name="T10" fmla="*/ 19 w 32"/>
                <a:gd name="T11" fmla="*/ 48 h 56"/>
                <a:gd name="T12" fmla="*/ 11 w 32"/>
                <a:gd name="T13" fmla="*/ 40 h 56"/>
                <a:gd name="T14" fmla="*/ 5 w 32"/>
                <a:gd name="T15" fmla="*/ 22 h 56"/>
                <a:gd name="T16" fmla="*/ 3 w 32"/>
                <a:gd name="T17" fmla="*/ 11 h 56"/>
                <a:gd name="T18" fmla="*/ 0 w 32"/>
                <a:gd name="T19" fmla="*/ 0 h 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 h="56">
                  <a:moveTo>
                    <a:pt x="0" y="0"/>
                  </a:moveTo>
                  <a:lnTo>
                    <a:pt x="8" y="4"/>
                  </a:lnTo>
                  <a:lnTo>
                    <a:pt x="13" y="17"/>
                  </a:lnTo>
                  <a:lnTo>
                    <a:pt x="13" y="30"/>
                  </a:lnTo>
                  <a:lnTo>
                    <a:pt x="17" y="38"/>
                  </a:lnTo>
                  <a:lnTo>
                    <a:pt x="31" y="55"/>
                  </a:lnTo>
                  <a:lnTo>
                    <a:pt x="17" y="46"/>
                  </a:lnTo>
                  <a:lnTo>
                    <a:pt x="8" y="25"/>
                  </a:lnTo>
                  <a:lnTo>
                    <a:pt x="4" y="13"/>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76" name="Freeform 257"/>
            <p:cNvSpPr>
              <a:spLocks/>
            </p:cNvSpPr>
            <p:nvPr/>
          </p:nvSpPr>
          <p:spPr bwMode="auto">
            <a:xfrm>
              <a:off x="953" y="2002"/>
              <a:ext cx="55" cy="61"/>
            </a:xfrm>
            <a:custGeom>
              <a:avLst/>
              <a:gdLst>
                <a:gd name="T0" fmla="*/ 0 w 87"/>
                <a:gd name="T1" fmla="*/ 0 h 70"/>
                <a:gd name="T2" fmla="*/ 3 w 87"/>
                <a:gd name="T3" fmla="*/ 15 h 70"/>
                <a:gd name="T4" fmla="*/ 13 w 87"/>
                <a:gd name="T5" fmla="*/ 31 h 70"/>
                <a:gd name="T6" fmla="*/ 20 w 87"/>
                <a:gd name="T7" fmla="*/ 45 h 70"/>
                <a:gd name="T8" fmla="*/ 30 w 87"/>
                <a:gd name="T9" fmla="*/ 57 h 70"/>
                <a:gd name="T10" fmla="*/ 44 w 87"/>
                <a:gd name="T11" fmla="*/ 60 h 70"/>
                <a:gd name="T12" fmla="*/ 54 w 87"/>
                <a:gd name="T13" fmla="*/ 60 h 70"/>
                <a:gd name="T14" fmla="*/ 41 w 87"/>
                <a:gd name="T15" fmla="*/ 60 h 70"/>
                <a:gd name="T16" fmla="*/ 27 w 87"/>
                <a:gd name="T17" fmla="*/ 57 h 70"/>
                <a:gd name="T18" fmla="*/ 16 w 87"/>
                <a:gd name="T19" fmla="*/ 49 h 70"/>
                <a:gd name="T20" fmla="*/ 10 w 87"/>
                <a:gd name="T21" fmla="*/ 34 h 70"/>
                <a:gd name="T22" fmla="*/ 3 w 87"/>
                <a:gd name="T23" fmla="*/ 19 h 70"/>
                <a:gd name="T24" fmla="*/ 0 w 87"/>
                <a:gd name="T25" fmla="*/ 0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7" h="70">
                  <a:moveTo>
                    <a:pt x="0" y="0"/>
                  </a:moveTo>
                  <a:lnTo>
                    <a:pt x="5" y="17"/>
                  </a:lnTo>
                  <a:lnTo>
                    <a:pt x="21" y="35"/>
                  </a:lnTo>
                  <a:lnTo>
                    <a:pt x="32" y="52"/>
                  </a:lnTo>
                  <a:lnTo>
                    <a:pt x="48" y="65"/>
                  </a:lnTo>
                  <a:lnTo>
                    <a:pt x="70" y="69"/>
                  </a:lnTo>
                  <a:lnTo>
                    <a:pt x="86" y="69"/>
                  </a:lnTo>
                  <a:lnTo>
                    <a:pt x="65" y="69"/>
                  </a:lnTo>
                  <a:lnTo>
                    <a:pt x="43" y="65"/>
                  </a:lnTo>
                  <a:lnTo>
                    <a:pt x="26" y="56"/>
                  </a:lnTo>
                  <a:lnTo>
                    <a:pt x="16" y="39"/>
                  </a:lnTo>
                  <a:lnTo>
                    <a:pt x="5" y="22"/>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77" name="Freeform 258"/>
            <p:cNvSpPr>
              <a:spLocks/>
            </p:cNvSpPr>
            <p:nvPr/>
          </p:nvSpPr>
          <p:spPr bwMode="auto">
            <a:xfrm>
              <a:off x="887" y="2007"/>
              <a:ext cx="75" cy="66"/>
            </a:xfrm>
            <a:custGeom>
              <a:avLst/>
              <a:gdLst>
                <a:gd name="T0" fmla="*/ 0 w 117"/>
                <a:gd name="T1" fmla="*/ 0 h 76"/>
                <a:gd name="T2" fmla="*/ 12 w 117"/>
                <a:gd name="T3" fmla="*/ 16 h 76"/>
                <a:gd name="T4" fmla="*/ 15 w 117"/>
                <a:gd name="T5" fmla="*/ 27 h 76"/>
                <a:gd name="T6" fmla="*/ 18 w 117"/>
                <a:gd name="T7" fmla="*/ 34 h 76"/>
                <a:gd name="T8" fmla="*/ 22 w 117"/>
                <a:gd name="T9" fmla="*/ 42 h 76"/>
                <a:gd name="T10" fmla="*/ 32 w 117"/>
                <a:gd name="T11" fmla="*/ 46 h 76"/>
                <a:gd name="T12" fmla="*/ 38 w 117"/>
                <a:gd name="T13" fmla="*/ 53 h 76"/>
                <a:gd name="T14" fmla="*/ 50 w 117"/>
                <a:gd name="T15" fmla="*/ 57 h 76"/>
                <a:gd name="T16" fmla="*/ 60 w 117"/>
                <a:gd name="T17" fmla="*/ 61 h 76"/>
                <a:gd name="T18" fmla="*/ 71 w 117"/>
                <a:gd name="T19" fmla="*/ 65 h 76"/>
                <a:gd name="T20" fmla="*/ 74 w 117"/>
                <a:gd name="T21" fmla="*/ 65 h 76"/>
                <a:gd name="T22" fmla="*/ 57 w 117"/>
                <a:gd name="T23" fmla="*/ 53 h 76"/>
                <a:gd name="T24" fmla="*/ 42 w 117"/>
                <a:gd name="T25" fmla="*/ 50 h 76"/>
                <a:gd name="T26" fmla="*/ 32 w 117"/>
                <a:gd name="T27" fmla="*/ 46 h 76"/>
                <a:gd name="T28" fmla="*/ 22 w 117"/>
                <a:gd name="T29" fmla="*/ 34 h 76"/>
                <a:gd name="T30" fmla="*/ 18 w 117"/>
                <a:gd name="T31" fmla="*/ 19 h 76"/>
                <a:gd name="T32" fmla="*/ 12 w 117"/>
                <a:gd name="T33" fmla="*/ 11 h 76"/>
                <a:gd name="T34" fmla="*/ 0 w 117"/>
                <a:gd name="T35" fmla="*/ 0 h 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7" h="76">
                  <a:moveTo>
                    <a:pt x="0" y="0"/>
                  </a:moveTo>
                  <a:lnTo>
                    <a:pt x="18" y="18"/>
                  </a:lnTo>
                  <a:lnTo>
                    <a:pt x="23" y="31"/>
                  </a:lnTo>
                  <a:lnTo>
                    <a:pt x="28" y="39"/>
                  </a:lnTo>
                  <a:lnTo>
                    <a:pt x="34" y="48"/>
                  </a:lnTo>
                  <a:lnTo>
                    <a:pt x="50" y="53"/>
                  </a:lnTo>
                  <a:lnTo>
                    <a:pt x="60" y="61"/>
                  </a:lnTo>
                  <a:lnTo>
                    <a:pt x="78" y="66"/>
                  </a:lnTo>
                  <a:lnTo>
                    <a:pt x="94" y="70"/>
                  </a:lnTo>
                  <a:lnTo>
                    <a:pt x="110" y="75"/>
                  </a:lnTo>
                  <a:lnTo>
                    <a:pt x="116" y="75"/>
                  </a:lnTo>
                  <a:lnTo>
                    <a:pt x="89" y="61"/>
                  </a:lnTo>
                  <a:lnTo>
                    <a:pt x="66" y="57"/>
                  </a:lnTo>
                  <a:lnTo>
                    <a:pt x="50" y="53"/>
                  </a:lnTo>
                  <a:lnTo>
                    <a:pt x="34" y="39"/>
                  </a:lnTo>
                  <a:lnTo>
                    <a:pt x="28" y="22"/>
                  </a:lnTo>
                  <a:lnTo>
                    <a:pt x="18" y="13"/>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78" name="Freeform 259"/>
            <p:cNvSpPr>
              <a:spLocks/>
            </p:cNvSpPr>
            <p:nvPr/>
          </p:nvSpPr>
          <p:spPr bwMode="auto">
            <a:xfrm>
              <a:off x="895" y="2032"/>
              <a:ext cx="9" cy="23"/>
            </a:xfrm>
            <a:custGeom>
              <a:avLst/>
              <a:gdLst>
                <a:gd name="T0" fmla="*/ 0 w 14"/>
                <a:gd name="T1" fmla="*/ 0 h 27"/>
                <a:gd name="T2" fmla="*/ 3 w 14"/>
                <a:gd name="T3" fmla="*/ 9 h 27"/>
                <a:gd name="T4" fmla="*/ 8 w 14"/>
                <a:gd name="T5" fmla="*/ 22 h 27"/>
                <a:gd name="T6" fmla="*/ 3 w 14"/>
                <a:gd name="T7" fmla="*/ 13 h 27"/>
                <a:gd name="T8" fmla="*/ 0 w 14"/>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27">
                  <a:moveTo>
                    <a:pt x="0" y="0"/>
                  </a:moveTo>
                  <a:lnTo>
                    <a:pt x="4" y="11"/>
                  </a:lnTo>
                  <a:lnTo>
                    <a:pt x="13" y="26"/>
                  </a:lnTo>
                  <a:lnTo>
                    <a:pt x="4" y="15"/>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79" name="Freeform 260"/>
            <p:cNvSpPr>
              <a:spLocks/>
            </p:cNvSpPr>
            <p:nvPr/>
          </p:nvSpPr>
          <p:spPr bwMode="auto">
            <a:xfrm>
              <a:off x="882" y="2028"/>
              <a:ext cx="18" cy="27"/>
            </a:xfrm>
            <a:custGeom>
              <a:avLst/>
              <a:gdLst>
                <a:gd name="T0" fmla="*/ 6 w 28"/>
                <a:gd name="T1" fmla="*/ 0 h 32"/>
                <a:gd name="T2" fmla="*/ 6 w 28"/>
                <a:gd name="T3" fmla="*/ 10 h 32"/>
                <a:gd name="T4" fmla="*/ 9 w 28"/>
                <a:gd name="T5" fmla="*/ 16 h 32"/>
                <a:gd name="T6" fmla="*/ 17 w 28"/>
                <a:gd name="T7" fmla="*/ 26 h 32"/>
                <a:gd name="T8" fmla="*/ 9 w 28"/>
                <a:gd name="T9" fmla="*/ 20 h 32"/>
                <a:gd name="T10" fmla="*/ 0 w 28"/>
                <a:gd name="T11" fmla="*/ 10 h 32"/>
                <a:gd name="T12" fmla="*/ 6 w 28"/>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 h="32">
                  <a:moveTo>
                    <a:pt x="10" y="0"/>
                  </a:moveTo>
                  <a:lnTo>
                    <a:pt x="10" y="12"/>
                  </a:lnTo>
                  <a:lnTo>
                    <a:pt x="14" y="19"/>
                  </a:lnTo>
                  <a:lnTo>
                    <a:pt x="27" y="31"/>
                  </a:lnTo>
                  <a:lnTo>
                    <a:pt x="14" y="24"/>
                  </a:lnTo>
                  <a:lnTo>
                    <a:pt x="0" y="12"/>
                  </a:lnTo>
                  <a:lnTo>
                    <a:pt x="1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80" name="Freeform 261"/>
            <p:cNvSpPr>
              <a:spLocks/>
            </p:cNvSpPr>
            <p:nvPr/>
          </p:nvSpPr>
          <p:spPr bwMode="auto">
            <a:xfrm>
              <a:off x="875" y="2028"/>
              <a:ext cx="4" cy="11"/>
            </a:xfrm>
            <a:custGeom>
              <a:avLst/>
              <a:gdLst>
                <a:gd name="T0" fmla="*/ 3 w 6"/>
                <a:gd name="T1" fmla="*/ 0 h 13"/>
                <a:gd name="T2" fmla="*/ 1 w 6"/>
                <a:gd name="T3" fmla="*/ 3 h 13"/>
                <a:gd name="T4" fmla="*/ 1 w 6"/>
                <a:gd name="T5" fmla="*/ 5 h 13"/>
                <a:gd name="T6" fmla="*/ 2 w 6"/>
                <a:gd name="T7" fmla="*/ 10 h 13"/>
                <a:gd name="T8" fmla="*/ 0 w 6"/>
                <a:gd name="T9" fmla="*/ 8 h 13"/>
                <a:gd name="T10" fmla="*/ 0 w 6"/>
                <a:gd name="T11" fmla="*/ 0 h 13"/>
                <a:gd name="T12" fmla="*/ 3 w 6"/>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3">
                  <a:moveTo>
                    <a:pt x="5" y="0"/>
                  </a:moveTo>
                  <a:lnTo>
                    <a:pt x="2" y="3"/>
                  </a:lnTo>
                  <a:lnTo>
                    <a:pt x="2" y="6"/>
                  </a:lnTo>
                  <a:lnTo>
                    <a:pt x="3" y="12"/>
                  </a:lnTo>
                  <a:lnTo>
                    <a:pt x="0" y="9"/>
                  </a:lnTo>
                  <a:lnTo>
                    <a:pt x="0" y="0"/>
                  </a:lnTo>
                  <a:lnTo>
                    <a:pt x="5"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81" name="Freeform 262"/>
            <p:cNvSpPr>
              <a:spLocks/>
            </p:cNvSpPr>
            <p:nvPr/>
          </p:nvSpPr>
          <p:spPr bwMode="auto">
            <a:xfrm>
              <a:off x="864" y="2015"/>
              <a:ext cx="3" cy="24"/>
            </a:xfrm>
            <a:custGeom>
              <a:avLst/>
              <a:gdLst>
                <a:gd name="T0" fmla="*/ 0 w 6"/>
                <a:gd name="T1" fmla="*/ 0 h 28"/>
                <a:gd name="T2" fmla="*/ 1 w 6"/>
                <a:gd name="T3" fmla="*/ 0 h 28"/>
                <a:gd name="T4" fmla="*/ 2 w 6"/>
                <a:gd name="T5" fmla="*/ 7 h 28"/>
                <a:gd name="T6" fmla="*/ 2 w 6"/>
                <a:gd name="T7" fmla="*/ 14 h 28"/>
                <a:gd name="T8" fmla="*/ 2 w 6"/>
                <a:gd name="T9" fmla="*/ 17 h 28"/>
                <a:gd name="T10" fmla="*/ 3 w 6"/>
                <a:gd name="T11" fmla="*/ 23 h 28"/>
                <a:gd name="T12" fmla="*/ 0 w 6"/>
                <a:gd name="T13" fmla="*/ 17 h 28"/>
                <a:gd name="T14" fmla="*/ 1 w 6"/>
                <a:gd name="T15" fmla="*/ 10 h 28"/>
                <a:gd name="T16" fmla="*/ 0 w 6"/>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28">
                  <a:moveTo>
                    <a:pt x="0" y="0"/>
                  </a:moveTo>
                  <a:lnTo>
                    <a:pt x="2" y="0"/>
                  </a:lnTo>
                  <a:lnTo>
                    <a:pt x="3" y="8"/>
                  </a:lnTo>
                  <a:lnTo>
                    <a:pt x="3" y="16"/>
                  </a:lnTo>
                  <a:lnTo>
                    <a:pt x="3" y="20"/>
                  </a:lnTo>
                  <a:lnTo>
                    <a:pt x="5" y="27"/>
                  </a:lnTo>
                  <a:lnTo>
                    <a:pt x="0" y="20"/>
                  </a:lnTo>
                  <a:lnTo>
                    <a:pt x="2" y="12"/>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82" name="Freeform 263"/>
            <p:cNvSpPr>
              <a:spLocks/>
            </p:cNvSpPr>
            <p:nvPr/>
          </p:nvSpPr>
          <p:spPr bwMode="auto">
            <a:xfrm>
              <a:off x="882" y="1986"/>
              <a:ext cx="98" cy="87"/>
            </a:xfrm>
            <a:custGeom>
              <a:avLst/>
              <a:gdLst>
                <a:gd name="T0" fmla="*/ 0 w 153"/>
                <a:gd name="T1" fmla="*/ 0 h 100"/>
                <a:gd name="T2" fmla="*/ 4 w 153"/>
                <a:gd name="T3" fmla="*/ 11 h 100"/>
                <a:gd name="T4" fmla="*/ 12 w 153"/>
                <a:gd name="T5" fmla="*/ 16 h 100"/>
                <a:gd name="T6" fmla="*/ 15 w 153"/>
                <a:gd name="T7" fmla="*/ 27 h 100"/>
                <a:gd name="T8" fmla="*/ 26 w 153"/>
                <a:gd name="T9" fmla="*/ 35 h 100"/>
                <a:gd name="T10" fmla="*/ 33 w 153"/>
                <a:gd name="T11" fmla="*/ 50 h 100"/>
                <a:gd name="T12" fmla="*/ 44 w 153"/>
                <a:gd name="T13" fmla="*/ 63 h 100"/>
                <a:gd name="T14" fmla="*/ 50 w 153"/>
                <a:gd name="T15" fmla="*/ 67 h 100"/>
                <a:gd name="T16" fmla="*/ 62 w 153"/>
                <a:gd name="T17" fmla="*/ 70 h 100"/>
                <a:gd name="T18" fmla="*/ 76 w 153"/>
                <a:gd name="T19" fmla="*/ 74 h 100"/>
                <a:gd name="T20" fmla="*/ 86 w 153"/>
                <a:gd name="T21" fmla="*/ 82 h 100"/>
                <a:gd name="T22" fmla="*/ 97 w 153"/>
                <a:gd name="T23" fmla="*/ 86 h 100"/>
                <a:gd name="T24" fmla="*/ 83 w 153"/>
                <a:gd name="T25" fmla="*/ 74 h 100"/>
                <a:gd name="T26" fmla="*/ 65 w 153"/>
                <a:gd name="T27" fmla="*/ 67 h 100"/>
                <a:gd name="T28" fmla="*/ 54 w 153"/>
                <a:gd name="T29" fmla="*/ 58 h 100"/>
                <a:gd name="T30" fmla="*/ 44 w 153"/>
                <a:gd name="T31" fmla="*/ 54 h 100"/>
                <a:gd name="T32" fmla="*/ 37 w 153"/>
                <a:gd name="T33" fmla="*/ 47 h 100"/>
                <a:gd name="T34" fmla="*/ 33 w 153"/>
                <a:gd name="T35" fmla="*/ 31 h 100"/>
                <a:gd name="T36" fmla="*/ 26 w 153"/>
                <a:gd name="T37" fmla="*/ 23 h 100"/>
                <a:gd name="T38" fmla="*/ 8 w 153"/>
                <a:gd name="T39" fmla="*/ 11 h 100"/>
                <a:gd name="T40" fmla="*/ 0 w 153"/>
                <a:gd name="T41" fmla="*/ 0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3" h="100">
                  <a:moveTo>
                    <a:pt x="0" y="0"/>
                  </a:moveTo>
                  <a:lnTo>
                    <a:pt x="6" y="13"/>
                  </a:lnTo>
                  <a:lnTo>
                    <a:pt x="18" y="18"/>
                  </a:lnTo>
                  <a:lnTo>
                    <a:pt x="24" y="31"/>
                  </a:lnTo>
                  <a:lnTo>
                    <a:pt x="40" y="40"/>
                  </a:lnTo>
                  <a:lnTo>
                    <a:pt x="51" y="58"/>
                  </a:lnTo>
                  <a:lnTo>
                    <a:pt x="68" y="72"/>
                  </a:lnTo>
                  <a:lnTo>
                    <a:pt x="78" y="77"/>
                  </a:lnTo>
                  <a:lnTo>
                    <a:pt x="97" y="80"/>
                  </a:lnTo>
                  <a:lnTo>
                    <a:pt x="119" y="85"/>
                  </a:lnTo>
                  <a:lnTo>
                    <a:pt x="135" y="94"/>
                  </a:lnTo>
                  <a:lnTo>
                    <a:pt x="152" y="99"/>
                  </a:lnTo>
                  <a:lnTo>
                    <a:pt x="130" y="85"/>
                  </a:lnTo>
                  <a:lnTo>
                    <a:pt x="102" y="77"/>
                  </a:lnTo>
                  <a:lnTo>
                    <a:pt x="85" y="67"/>
                  </a:lnTo>
                  <a:lnTo>
                    <a:pt x="68" y="62"/>
                  </a:lnTo>
                  <a:lnTo>
                    <a:pt x="57" y="54"/>
                  </a:lnTo>
                  <a:lnTo>
                    <a:pt x="51" y="36"/>
                  </a:lnTo>
                  <a:lnTo>
                    <a:pt x="40" y="27"/>
                  </a:lnTo>
                  <a:lnTo>
                    <a:pt x="13" y="13"/>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83" name="Freeform 264"/>
            <p:cNvSpPr>
              <a:spLocks/>
            </p:cNvSpPr>
            <p:nvPr/>
          </p:nvSpPr>
          <p:spPr bwMode="auto">
            <a:xfrm>
              <a:off x="882" y="1966"/>
              <a:ext cx="75" cy="81"/>
            </a:xfrm>
            <a:custGeom>
              <a:avLst/>
              <a:gdLst>
                <a:gd name="T0" fmla="*/ 0 w 117"/>
                <a:gd name="T1" fmla="*/ 0 h 93"/>
                <a:gd name="T2" fmla="*/ 8 w 117"/>
                <a:gd name="T3" fmla="*/ 19 h 93"/>
                <a:gd name="T4" fmla="*/ 18 w 117"/>
                <a:gd name="T5" fmla="*/ 30 h 93"/>
                <a:gd name="T6" fmla="*/ 32 w 117"/>
                <a:gd name="T7" fmla="*/ 38 h 93"/>
                <a:gd name="T8" fmla="*/ 42 w 117"/>
                <a:gd name="T9" fmla="*/ 53 h 93"/>
                <a:gd name="T10" fmla="*/ 42 w 117"/>
                <a:gd name="T11" fmla="*/ 65 h 93"/>
                <a:gd name="T12" fmla="*/ 57 w 117"/>
                <a:gd name="T13" fmla="*/ 72 h 93"/>
                <a:gd name="T14" fmla="*/ 74 w 117"/>
                <a:gd name="T15" fmla="*/ 80 h 93"/>
                <a:gd name="T16" fmla="*/ 64 w 117"/>
                <a:gd name="T17" fmla="*/ 68 h 93"/>
                <a:gd name="T18" fmla="*/ 54 w 117"/>
                <a:gd name="T19" fmla="*/ 61 h 93"/>
                <a:gd name="T20" fmla="*/ 46 w 117"/>
                <a:gd name="T21" fmla="*/ 42 h 93"/>
                <a:gd name="T22" fmla="*/ 32 w 117"/>
                <a:gd name="T23" fmla="*/ 34 h 93"/>
                <a:gd name="T24" fmla="*/ 25 w 117"/>
                <a:gd name="T25" fmla="*/ 26 h 93"/>
                <a:gd name="T26" fmla="*/ 12 w 117"/>
                <a:gd name="T27" fmla="*/ 23 h 93"/>
                <a:gd name="T28" fmla="*/ 0 w 117"/>
                <a:gd name="T29" fmla="*/ 0 h 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7" h="93">
                  <a:moveTo>
                    <a:pt x="0" y="0"/>
                  </a:moveTo>
                  <a:lnTo>
                    <a:pt x="12" y="22"/>
                  </a:lnTo>
                  <a:lnTo>
                    <a:pt x="28" y="35"/>
                  </a:lnTo>
                  <a:lnTo>
                    <a:pt x="50" y="44"/>
                  </a:lnTo>
                  <a:lnTo>
                    <a:pt x="66" y="61"/>
                  </a:lnTo>
                  <a:lnTo>
                    <a:pt x="66" y="75"/>
                  </a:lnTo>
                  <a:lnTo>
                    <a:pt x="89" y="83"/>
                  </a:lnTo>
                  <a:lnTo>
                    <a:pt x="116" y="92"/>
                  </a:lnTo>
                  <a:lnTo>
                    <a:pt x="100" y="78"/>
                  </a:lnTo>
                  <a:lnTo>
                    <a:pt x="84" y="70"/>
                  </a:lnTo>
                  <a:lnTo>
                    <a:pt x="72" y="48"/>
                  </a:lnTo>
                  <a:lnTo>
                    <a:pt x="50" y="39"/>
                  </a:lnTo>
                  <a:lnTo>
                    <a:pt x="39" y="30"/>
                  </a:lnTo>
                  <a:lnTo>
                    <a:pt x="18" y="26"/>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84" name="Freeform 265"/>
            <p:cNvSpPr>
              <a:spLocks/>
            </p:cNvSpPr>
            <p:nvPr/>
          </p:nvSpPr>
          <p:spPr bwMode="auto">
            <a:xfrm>
              <a:off x="892" y="1960"/>
              <a:ext cx="50" cy="62"/>
            </a:xfrm>
            <a:custGeom>
              <a:avLst/>
              <a:gdLst>
                <a:gd name="T0" fmla="*/ 49 w 78"/>
                <a:gd name="T1" fmla="*/ 61 h 72"/>
                <a:gd name="T2" fmla="*/ 39 w 78"/>
                <a:gd name="T3" fmla="*/ 47 h 72"/>
                <a:gd name="T4" fmla="*/ 29 w 78"/>
                <a:gd name="T5" fmla="*/ 34 h 72"/>
                <a:gd name="T6" fmla="*/ 16 w 78"/>
                <a:gd name="T7" fmla="*/ 28 h 72"/>
                <a:gd name="T8" fmla="*/ 6 w 78"/>
                <a:gd name="T9" fmla="*/ 15 h 72"/>
                <a:gd name="T10" fmla="*/ 0 w 78"/>
                <a:gd name="T11" fmla="*/ 0 h 72"/>
                <a:gd name="T12" fmla="*/ 10 w 78"/>
                <a:gd name="T13" fmla="*/ 15 h 72"/>
                <a:gd name="T14" fmla="*/ 16 w 78"/>
                <a:gd name="T15" fmla="*/ 23 h 72"/>
                <a:gd name="T16" fmla="*/ 26 w 78"/>
                <a:gd name="T17" fmla="*/ 28 h 72"/>
                <a:gd name="T18" fmla="*/ 32 w 78"/>
                <a:gd name="T19" fmla="*/ 30 h 72"/>
                <a:gd name="T20" fmla="*/ 49 w 78"/>
                <a:gd name="T21" fmla="*/ 61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8" h="72">
                  <a:moveTo>
                    <a:pt x="77" y="71"/>
                  </a:moveTo>
                  <a:lnTo>
                    <a:pt x="61" y="54"/>
                  </a:lnTo>
                  <a:lnTo>
                    <a:pt x="45" y="39"/>
                  </a:lnTo>
                  <a:lnTo>
                    <a:pt x="25" y="32"/>
                  </a:lnTo>
                  <a:lnTo>
                    <a:pt x="10" y="17"/>
                  </a:lnTo>
                  <a:lnTo>
                    <a:pt x="0" y="0"/>
                  </a:lnTo>
                  <a:lnTo>
                    <a:pt x="15" y="17"/>
                  </a:lnTo>
                  <a:lnTo>
                    <a:pt x="25" y="27"/>
                  </a:lnTo>
                  <a:lnTo>
                    <a:pt x="41" y="32"/>
                  </a:lnTo>
                  <a:lnTo>
                    <a:pt x="50" y="35"/>
                  </a:lnTo>
                  <a:lnTo>
                    <a:pt x="77" y="71"/>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85" name="Freeform 266"/>
            <p:cNvSpPr>
              <a:spLocks/>
            </p:cNvSpPr>
            <p:nvPr/>
          </p:nvSpPr>
          <p:spPr bwMode="auto">
            <a:xfrm>
              <a:off x="833" y="1994"/>
              <a:ext cx="24" cy="37"/>
            </a:xfrm>
            <a:custGeom>
              <a:avLst/>
              <a:gdLst>
                <a:gd name="T0" fmla="*/ 0 w 37"/>
                <a:gd name="T1" fmla="*/ 0 h 43"/>
                <a:gd name="T2" fmla="*/ 9 w 37"/>
                <a:gd name="T3" fmla="*/ 7 h 43"/>
                <a:gd name="T4" fmla="*/ 15 w 37"/>
                <a:gd name="T5" fmla="*/ 15 h 43"/>
                <a:gd name="T6" fmla="*/ 18 w 37"/>
                <a:gd name="T7" fmla="*/ 17 h 43"/>
                <a:gd name="T8" fmla="*/ 18 w 37"/>
                <a:gd name="T9" fmla="*/ 29 h 43"/>
                <a:gd name="T10" fmla="*/ 23 w 37"/>
                <a:gd name="T11" fmla="*/ 36 h 43"/>
                <a:gd name="T12" fmla="*/ 18 w 37"/>
                <a:gd name="T13" fmla="*/ 29 h 43"/>
                <a:gd name="T14" fmla="*/ 15 w 37"/>
                <a:gd name="T15" fmla="*/ 22 h 43"/>
                <a:gd name="T16" fmla="*/ 9 w 37"/>
                <a:gd name="T17" fmla="*/ 11 h 43"/>
                <a:gd name="T18" fmla="*/ 0 w 37"/>
                <a:gd name="T19" fmla="*/ 0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 h="43">
                  <a:moveTo>
                    <a:pt x="0" y="0"/>
                  </a:moveTo>
                  <a:lnTo>
                    <a:pt x="14" y="8"/>
                  </a:lnTo>
                  <a:lnTo>
                    <a:pt x="23" y="17"/>
                  </a:lnTo>
                  <a:lnTo>
                    <a:pt x="28" y="20"/>
                  </a:lnTo>
                  <a:lnTo>
                    <a:pt x="28" y="34"/>
                  </a:lnTo>
                  <a:lnTo>
                    <a:pt x="36" y="42"/>
                  </a:lnTo>
                  <a:lnTo>
                    <a:pt x="28" y="34"/>
                  </a:lnTo>
                  <a:lnTo>
                    <a:pt x="23" y="25"/>
                  </a:lnTo>
                  <a:lnTo>
                    <a:pt x="14" y="13"/>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86" name="Freeform 267"/>
            <p:cNvSpPr>
              <a:spLocks/>
            </p:cNvSpPr>
            <p:nvPr/>
          </p:nvSpPr>
          <p:spPr bwMode="auto">
            <a:xfrm>
              <a:off x="816" y="1986"/>
              <a:ext cx="25" cy="31"/>
            </a:xfrm>
            <a:custGeom>
              <a:avLst/>
              <a:gdLst>
                <a:gd name="T0" fmla="*/ 0 w 38"/>
                <a:gd name="T1" fmla="*/ 0 h 36"/>
                <a:gd name="T2" fmla="*/ 9 w 38"/>
                <a:gd name="T3" fmla="*/ 9 h 36"/>
                <a:gd name="T4" fmla="*/ 12 w 38"/>
                <a:gd name="T5" fmla="*/ 17 h 36"/>
                <a:gd name="T6" fmla="*/ 18 w 38"/>
                <a:gd name="T7" fmla="*/ 23 h 36"/>
                <a:gd name="T8" fmla="*/ 24 w 38"/>
                <a:gd name="T9" fmla="*/ 30 h 36"/>
                <a:gd name="T10" fmla="*/ 14 w 38"/>
                <a:gd name="T11" fmla="*/ 27 h 36"/>
                <a:gd name="T12" fmla="*/ 9 w 38"/>
                <a:gd name="T13" fmla="*/ 13 h 36"/>
                <a:gd name="T14" fmla="*/ 0 w 38"/>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 h="36">
                  <a:moveTo>
                    <a:pt x="0" y="0"/>
                  </a:moveTo>
                  <a:lnTo>
                    <a:pt x="13" y="11"/>
                  </a:lnTo>
                  <a:lnTo>
                    <a:pt x="18" y="20"/>
                  </a:lnTo>
                  <a:lnTo>
                    <a:pt x="28" y="27"/>
                  </a:lnTo>
                  <a:lnTo>
                    <a:pt x="37" y="35"/>
                  </a:lnTo>
                  <a:lnTo>
                    <a:pt x="22" y="31"/>
                  </a:lnTo>
                  <a:lnTo>
                    <a:pt x="13" y="15"/>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87" name="Freeform 268"/>
            <p:cNvSpPr>
              <a:spLocks/>
            </p:cNvSpPr>
            <p:nvPr/>
          </p:nvSpPr>
          <p:spPr bwMode="auto">
            <a:xfrm>
              <a:off x="802" y="1966"/>
              <a:ext cx="23" cy="46"/>
            </a:xfrm>
            <a:custGeom>
              <a:avLst/>
              <a:gdLst>
                <a:gd name="T0" fmla="*/ 0 w 37"/>
                <a:gd name="T1" fmla="*/ 0 h 53"/>
                <a:gd name="T2" fmla="*/ 8 w 37"/>
                <a:gd name="T3" fmla="*/ 14 h 53"/>
                <a:gd name="T4" fmla="*/ 11 w 37"/>
                <a:gd name="T5" fmla="*/ 23 h 53"/>
                <a:gd name="T6" fmla="*/ 17 w 37"/>
                <a:gd name="T7" fmla="*/ 35 h 53"/>
                <a:gd name="T8" fmla="*/ 22 w 37"/>
                <a:gd name="T9" fmla="*/ 45 h 53"/>
                <a:gd name="T10" fmla="*/ 14 w 37"/>
                <a:gd name="T11" fmla="*/ 35 h 53"/>
                <a:gd name="T12" fmla="*/ 8 w 37"/>
                <a:gd name="T13" fmla="*/ 23 h 53"/>
                <a:gd name="T14" fmla="*/ 2 w 37"/>
                <a:gd name="T15" fmla="*/ 10 h 53"/>
                <a:gd name="T16" fmla="*/ 0 w 37"/>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53">
                  <a:moveTo>
                    <a:pt x="0" y="0"/>
                  </a:moveTo>
                  <a:lnTo>
                    <a:pt x="13" y="16"/>
                  </a:lnTo>
                  <a:lnTo>
                    <a:pt x="18" y="27"/>
                  </a:lnTo>
                  <a:lnTo>
                    <a:pt x="27" y="40"/>
                  </a:lnTo>
                  <a:lnTo>
                    <a:pt x="36" y="52"/>
                  </a:lnTo>
                  <a:lnTo>
                    <a:pt x="23" y="40"/>
                  </a:lnTo>
                  <a:lnTo>
                    <a:pt x="13" y="27"/>
                  </a:lnTo>
                  <a:lnTo>
                    <a:pt x="4" y="12"/>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88" name="Freeform 269"/>
            <p:cNvSpPr>
              <a:spLocks/>
            </p:cNvSpPr>
            <p:nvPr/>
          </p:nvSpPr>
          <p:spPr bwMode="auto">
            <a:xfrm>
              <a:off x="766" y="1940"/>
              <a:ext cx="40" cy="57"/>
            </a:xfrm>
            <a:custGeom>
              <a:avLst/>
              <a:gdLst>
                <a:gd name="T0" fmla="*/ 0 w 63"/>
                <a:gd name="T1" fmla="*/ 0 h 66"/>
                <a:gd name="T2" fmla="*/ 6 w 63"/>
                <a:gd name="T3" fmla="*/ 15 h 66"/>
                <a:gd name="T4" fmla="*/ 16 w 63"/>
                <a:gd name="T5" fmla="*/ 34 h 66"/>
                <a:gd name="T6" fmla="*/ 30 w 63"/>
                <a:gd name="T7" fmla="*/ 48 h 66"/>
                <a:gd name="T8" fmla="*/ 39 w 63"/>
                <a:gd name="T9" fmla="*/ 56 h 66"/>
                <a:gd name="T10" fmla="*/ 30 w 63"/>
                <a:gd name="T11" fmla="*/ 41 h 66"/>
                <a:gd name="T12" fmla="*/ 16 w 63"/>
                <a:gd name="T13" fmla="*/ 26 h 66"/>
                <a:gd name="T14" fmla="*/ 10 w 63"/>
                <a:gd name="T15" fmla="*/ 15 h 66"/>
                <a:gd name="T16" fmla="*/ 0 w 63"/>
                <a:gd name="T17" fmla="*/ 0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3" h="66">
                  <a:moveTo>
                    <a:pt x="0" y="0"/>
                  </a:moveTo>
                  <a:lnTo>
                    <a:pt x="10" y="17"/>
                  </a:lnTo>
                  <a:lnTo>
                    <a:pt x="25" y="39"/>
                  </a:lnTo>
                  <a:lnTo>
                    <a:pt x="47" y="56"/>
                  </a:lnTo>
                  <a:lnTo>
                    <a:pt x="62" y="65"/>
                  </a:lnTo>
                  <a:lnTo>
                    <a:pt x="47" y="48"/>
                  </a:lnTo>
                  <a:lnTo>
                    <a:pt x="25" y="30"/>
                  </a:lnTo>
                  <a:lnTo>
                    <a:pt x="16" y="17"/>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89" name="Freeform 270"/>
            <p:cNvSpPr>
              <a:spLocks/>
            </p:cNvSpPr>
            <p:nvPr/>
          </p:nvSpPr>
          <p:spPr bwMode="auto">
            <a:xfrm>
              <a:off x="770" y="1927"/>
              <a:ext cx="28" cy="49"/>
            </a:xfrm>
            <a:custGeom>
              <a:avLst/>
              <a:gdLst>
                <a:gd name="T0" fmla="*/ 0 w 44"/>
                <a:gd name="T1" fmla="*/ 0 h 57"/>
                <a:gd name="T2" fmla="*/ 6 w 44"/>
                <a:gd name="T3" fmla="*/ 15 h 57"/>
                <a:gd name="T4" fmla="*/ 9 w 44"/>
                <a:gd name="T5" fmla="*/ 21 h 57"/>
                <a:gd name="T6" fmla="*/ 16 w 44"/>
                <a:gd name="T7" fmla="*/ 34 h 57"/>
                <a:gd name="T8" fmla="*/ 18 w 44"/>
                <a:gd name="T9" fmla="*/ 40 h 57"/>
                <a:gd name="T10" fmla="*/ 27 w 44"/>
                <a:gd name="T11" fmla="*/ 48 h 57"/>
                <a:gd name="T12" fmla="*/ 22 w 44"/>
                <a:gd name="T13" fmla="*/ 37 h 57"/>
                <a:gd name="T14" fmla="*/ 18 w 44"/>
                <a:gd name="T15" fmla="*/ 26 h 57"/>
                <a:gd name="T16" fmla="*/ 9 w 44"/>
                <a:gd name="T17" fmla="*/ 19 h 57"/>
                <a:gd name="T18" fmla="*/ 0 w 44"/>
                <a:gd name="T19" fmla="*/ 0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 h="57">
                  <a:moveTo>
                    <a:pt x="0" y="0"/>
                  </a:moveTo>
                  <a:lnTo>
                    <a:pt x="9" y="17"/>
                  </a:lnTo>
                  <a:lnTo>
                    <a:pt x="14" y="25"/>
                  </a:lnTo>
                  <a:lnTo>
                    <a:pt x="25" y="39"/>
                  </a:lnTo>
                  <a:lnTo>
                    <a:pt x="29" y="47"/>
                  </a:lnTo>
                  <a:lnTo>
                    <a:pt x="43" y="56"/>
                  </a:lnTo>
                  <a:lnTo>
                    <a:pt x="34" y="43"/>
                  </a:lnTo>
                  <a:lnTo>
                    <a:pt x="29" y="30"/>
                  </a:lnTo>
                  <a:lnTo>
                    <a:pt x="14" y="22"/>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90" name="Freeform 271"/>
            <p:cNvSpPr>
              <a:spLocks/>
            </p:cNvSpPr>
            <p:nvPr/>
          </p:nvSpPr>
          <p:spPr bwMode="auto">
            <a:xfrm>
              <a:off x="735" y="1877"/>
              <a:ext cx="24" cy="61"/>
            </a:xfrm>
            <a:custGeom>
              <a:avLst/>
              <a:gdLst>
                <a:gd name="T0" fmla="*/ 0 w 37"/>
                <a:gd name="T1" fmla="*/ 0 h 70"/>
                <a:gd name="T2" fmla="*/ 4 w 37"/>
                <a:gd name="T3" fmla="*/ 19 h 70"/>
                <a:gd name="T4" fmla="*/ 9 w 37"/>
                <a:gd name="T5" fmla="*/ 26 h 70"/>
                <a:gd name="T6" fmla="*/ 15 w 37"/>
                <a:gd name="T7" fmla="*/ 37 h 70"/>
                <a:gd name="T8" fmla="*/ 18 w 37"/>
                <a:gd name="T9" fmla="*/ 49 h 70"/>
                <a:gd name="T10" fmla="*/ 23 w 37"/>
                <a:gd name="T11" fmla="*/ 60 h 70"/>
                <a:gd name="T12" fmla="*/ 21 w 37"/>
                <a:gd name="T13" fmla="*/ 45 h 70"/>
                <a:gd name="T14" fmla="*/ 12 w 37"/>
                <a:gd name="T15" fmla="*/ 34 h 70"/>
                <a:gd name="T16" fmla="*/ 9 w 37"/>
                <a:gd name="T17" fmla="*/ 19 h 70"/>
                <a:gd name="T18" fmla="*/ 0 w 37"/>
                <a:gd name="T19" fmla="*/ 0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 h="70">
                  <a:moveTo>
                    <a:pt x="0" y="0"/>
                  </a:moveTo>
                  <a:lnTo>
                    <a:pt x="6" y="22"/>
                  </a:lnTo>
                  <a:lnTo>
                    <a:pt x="14" y="30"/>
                  </a:lnTo>
                  <a:lnTo>
                    <a:pt x="23" y="43"/>
                  </a:lnTo>
                  <a:lnTo>
                    <a:pt x="28" y="56"/>
                  </a:lnTo>
                  <a:lnTo>
                    <a:pt x="36" y="69"/>
                  </a:lnTo>
                  <a:lnTo>
                    <a:pt x="32" y="52"/>
                  </a:lnTo>
                  <a:lnTo>
                    <a:pt x="18" y="39"/>
                  </a:lnTo>
                  <a:lnTo>
                    <a:pt x="14" y="22"/>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91" name="Freeform 272"/>
            <p:cNvSpPr>
              <a:spLocks/>
            </p:cNvSpPr>
            <p:nvPr/>
          </p:nvSpPr>
          <p:spPr bwMode="auto">
            <a:xfrm>
              <a:off x="743" y="1877"/>
              <a:ext cx="19" cy="47"/>
            </a:xfrm>
            <a:custGeom>
              <a:avLst/>
              <a:gdLst>
                <a:gd name="T0" fmla="*/ 0 w 31"/>
                <a:gd name="T1" fmla="*/ 0 h 54"/>
                <a:gd name="T2" fmla="*/ 0 w 31"/>
                <a:gd name="T3" fmla="*/ 7 h 54"/>
                <a:gd name="T4" fmla="*/ 5 w 31"/>
                <a:gd name="T5" fmla="*/ 22 h 54"/>
                <a:gd name="T6" fmla="*/ 10 w 31"/>
                <a:gd name="T7" fmla="*/ 32 h 54"/>
                <a:gd name="T8" fmla="*/ 16 w 31"/>
                <a:gd name="T9" fmla="*/ 44 h 54"/>
                <a:gd name="T10" fmla="*/ 18 w 31"/>
                <a:gd name="T11" fmla="*/ 46 h 54"/>
                <a:gd name="T12" fmla="*/ 16 w 31"/>
                <a:gd name="T13" fmla="*/ 39 h 54"/>
                <a:gd name="T14" fmla="*/ 13 w 31"/>
                <a:gd name="T15" fmla="*/ 29 h 54"/>
                <a:gd name="T16" fmla="*/ 8 w 31"/>
                <a:gd name="T17" fmla="*/ 17 h 54"/>
                <a:gd name="T18" fmla="*/ 2 w 31"/>
                <a:gd name="T19" fmla="*/ 10 h 54"/>
                <a:gd name="T20" fmla="*/ 0 w 31"/>
                <a:gd name="T21" fmla="*/ 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 h="54">
                  <a:moveTo>
                    <a:pt x="0" y="0"/>
                  </a:moveTo>
                  <a:lnTo>
                    <a:pt x="0" y="8"/>
                  </a:lnTo>
                  <a:lnTo>
                    <a:pt x="8" y="25"/>
                  </a:lnTo>
                  <a:lnTo>
                    <a:pt x="17" y="37"/>
                  </a:lnTo>
                  <a:lnTo>
                    <a:pt x="26" y="50"/>
                  </a:lnTo>
                  <a:lnTo>
                    <a:pt x="30" y="53"/>
                  </a:lnTo>
                  <a:lnTo>
                    <a:pt x="26" y="45"/>
                  </a:lnTo>
                  <a:lnTo>
                    <a:pt x="22" y="33"/>
                  </a:lnTo>
                  <a:lnTo>
                    <a:pt x="13" y="20"/>
                  </a:lnTo>
                  <a:lnTo>
                    <a:pt x="4" y="12"/>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92" name="Freeform 273"/>
            <p:cNvSpPr>
              <a:spLocks/>
            </p:cNvSpPr>
            <p:nvPr/>
          </p:nvSpPr>
          <p:spPr bwMode="auto">
            <a:xfrm>
              <a:off x="895" y="1919"/>
              <a:ext cx="16" cy="27"/>
            </a:xfrm>
            <a:custGeom>
              <a:avLst/>
              <a:gdLst>
                <a:gd name="T0" fmla="*/ 0 w 25"/>
                <a:gd name="T1" fmla="*/ 0 h 31"/>
                <a:gd name="T2" fmla="*/ 5 w 25"/>
                <a:gd name="T3" fmla="*/ 0 h 31"/>
                <a:gd name="T4" fmla="*/ 5 w 25"/>
                <a:gd name="T5" fmla="*/ 10 h 31"/>
                <a:gd name="T6" fmla="*/ 10 w 25"/>
                <a:gd name="T7" fmla="*/ 17 h 31"/>
                <a:gd name="T8" fmla="*/ 15 w 25"/>
                <a:gd name="T9" fmla="*/ 26 h 31"/>
                <a:gd name="T10" fmla="*/ 8 w 25"/>
                <a:gd name="T11" fmla="*/ 17 h 31"/>
                <a:gd name="T12" fmla="*/ 3 w 25"/>
                <a:gd name="T13" fmla="*/ 10 h 31"/>
                <a:gd name="T14" fmla="*/ 0 w 25"/>
                <a:gd name="T15" fmla="*/ 0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 h="31">
                  <a:moveTo>
                    <a:pt x="0" y="0"/>
                  </a:moveTo>
                  <a:lnTo>
                    <a:pt x="8" y="0"/>
                  </a:lnTo>
                  <a:lnTo>
                    <a:pt x="8" y="11"/>
                  </a:lnTo>
                  <a:lnTo>
                    <a:pt x="16" y="19"/>
                  </a:lnTo>
                  <a:lnTo>
                    <a:pt x="24" y="30"/>
                  </a:lnTo>
                  <a:lnTo>
                    <a:pt x="12" y="19"/>
                  </a:lnTo>
                  <a:lnTo>
                    <a:pt x="4" y="11"/>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93" name="Freeform 274"/>
            <p:cNvSpPr>
              <a:spLocks/>
            </p:cNvSpPr>
            <p:nvPr/>
          </p:nvSpPr>
          <p:spPr bwMode="auto">
            <a:xfrm>
              <a:off x="907" y="1915"/>
              <a:ext cx="4" cy="23"/>
            </a:xfrm>
            <a:custGeom>
              <a:avLst/>
              <a:gdLst>
                <a:gd name="T0" fmla="*/ 1 w 7"/>
                <a:gd name="T1" fmla="*/ 0 h 27"/>
                <a:gd name="T2" fmla="*/ 0 w 7"/>
                <a:gd name="T3" fmla="*/ 3 h 27"/>
                <a:gd name="T4" fmla="*/ 0 w 7"/>
                <a:gd name="T5" fmla="*/ 10 h 27"/>
                <a:gd name="T6" fmla="*/ 1 w 7"/>
                <a:gd name="T7" fmla="*/ 15 h 27"/>
                <a:gd name="T8" fmla="*/ 3 w 7"/>
                <a:gd name="T9" fmla="*/ 22 h 27"/>
                <a:gd name="T10" fmla="*/ 2 w 7"/>
                <a:gd name="T11" fmla="*/ 12 h 27"/>
                <a:gd name="T12" fmla="*/ 1 w 7"/>
                <a:gd name="T13" fmla="*/ 0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27">
                  <a:moveTo>
                    <a:pt x="2" y="0"/>
                  </a:moveTo>
                  <a:lnTo>
                    <a:pt x="0" y="4"/>
                  </a:lnTo>
                  <a:lnTo>
                    <a:pt x="0" y="12"/>
                  </a:lnTo>
                  <a:lnTo>
                    <a:pt x="2" y="18"/>
                  </a:lnTo>
                  <a:lnTo>
                    <a:pt x="6" y="26"/>
                  </a:lnTo>
                  <a:lnTo>
                    <a:pt x="4" y="14"/>
                  </a:lnTo>
                  <a:lnTo>
                    <a:pt x="2"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94" name="Freeform 275"/>
            <p:cNvSpPr>
              <a:spLocks/>
            </p:cNvSpPr>
            <p:nvPr/>
          </p:nvSpPr>
          <p:spPr bwMode="auto">
            <a:xfrm>
              <a:off x="882" y="1910"/>
              <a:ext cx="29" cy="48"/>
            </a:xfrm>
            <a:custGeom>
              <a:avLst/>
              <a:gdLst>
                <a:gd name="T0" fmla="*/ 10 w 45"/>
                <a:gd name="T1" fmla="*/ 3 h 55"/>
                <a:gd name="T2" fmla="*/ 0 w 45"/>
                <a:gd name="T3" fmla="*/ 0 h 55"/>
                <a:gd name="T4" fmla="*/ 0 w 45"/>
                <a:gd name="T5" fmla="*/ 11 h 55"/>
                <a:gd name="T6" fmla="*/ 6 w 45"/>
                <a:gd name="T7" fmla="*/ 22 h 55"/>
                <a:gd name="T8" fmla="*/ 13 w 45"/>
                <a:gd name="T9" fmla="*/ 33 h 55"/>
                <a:gd name="T10" fmla="*/ 22 w 45"/>
                <a:gd name="T11" fmla="*/ 40 h 55"/>
                <a:gd name="T12" fmla="*/ 28 w 45"/>
                <a:gd name="T13" fmla="*/ 47 h 55"/>
                <a:gd name="T14" fmla="*/ 19 w 45"/>
                <a:gd name="T15" fmla="*/ 36 h 55"/>
                <a:gd name="T16" fmla="*/ 13 w 45"/>
                <a:gd name="T17" fmla="*/ 30 h 55"/>
                <a:gd name="T18" fmla="*/ 10 w 45"/>
                <a:gd name="T19" fmla="*/ 17 h 55"/>
                <a:gd name="T20" fmla="*/ 10 w 45"/>
                <a:gd name="T21" fmla="*/ 3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55">
                  <a:moveTo>
                    <a:pt x="15" y="4"/>
                  </a:moveTo>
                  <a:lnTo>
                    <a:pt x="0" y="0"/>
                  </a:lnTo>
                  <a:lnTo>
                    <a:pt x="0" y="13"/>
                  </a:lnTo>
                  <a:lnTo>
                    <a:pt x="10" y="25"/>
                  </a:lnTo>
                  <a:lnTo>
                    <a:pt x="20" y="38"/>
                  </a:lnTo>
                  <a:lnTo>
                    <a:pt x="34" y="46"/>
                  </a:lnTo>
                  <a:lnTo>
                    <a:pt x="44" y="54"/>
                  </a:lnTo>
                  <a:lnTo>
                    <a:pt x="30" y="41"/>
                  </a:lnTo>
                  <a:lnTo>
                    <a:pt x="20" y="34"/>
                  </a:lnTo>
                  <a:lnTo>
                    <a:pt x="15" y="20"/>
                  </a:lnTo>
                  <a:lnTo>
                    <a:pt x="15" y="4"/>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95" name="Freeform 276"/>
            <p:cNvSpPr>
              <a:spLocks/>
            </p:cNvSpPr>
            <p:nvPr/>
          </p:nvSpPr>
          <p:spPr bwMode="auto">
            <a:xfrm>
              <a:off x="910" y="1888"/>
              <a:ext cx="5" cy="41"/>
            </a:xfrm>
            <a:custGeom>
              <a:avLst/>
              <a:gdLst>
                <a:gd name="T0" fmla="*/ 4 w 8"/>
                <a:gd name="T1" fmla="*/ 0 h 47"/>
                <a:gd name="T2" fmla="*/ 4 w 8"/>
                <a:gd name="T3" fmla="*/ 14 h 47"/>
                <a:gd name="T4" fmla="*/ 4 w 8"/>
                <a:gd name="T5" fmla="*/ 22 h 47"/>
                <a:gd name="T6" fmla="*/ 0 w 8"/>
                <a:gd name="T7" fmla="*/ 33 h 47"/>
                <a:gd name="T8" fmla="*/ 0 w 8"/>
                <a:gd name="T9" fmla="*/ 40 h 47"/>
                <a:gd name="T10" fmla="*/ 4 w 8"/>
                <a:gd name="T11" fmla="*/ 22 h 47"/>
                <a:gd name="T12" fmla="*/ 4 w 8"/>
                <a:gd name="T13" fmla="*/ 11 h 47"/>
                <a:gd name="T14" fmla="*/ 4 w 8"/>
                <a:gd name="T15" fmla="*/ 0 h 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 h="47">
                  <a:moveTo>
                    <a:pt x="7" y="0"/>
                  </a:moveTo>
                  <a:lnTo>
                    <a:pt x="7" y="16"/>
                  </a:lnTo>
                  <a:lnTo>
                    <a:pt x="7" y="25"/>
                  </a:lnTo>
                  <a:lnTo>
                    <a:pt x="0" y="38"/>
                  </a:lnTo>
                  <a:lnTo>
                    <a:pt x="0" y="46"/>
                  </a:lnTo>
                  <a:lnTo>
                    <a:pt x="7" y="25"/>
                  </a:lnTo>
                  <a:lnTo>
                    <a:pt x="7" y="13"/>
                  </a:lnTo>
                  <a:lnTo>
                    <a:pt x="7"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96" name="Freeform 277"/>
            <p:cNvSpPr>
              <a:spLocks/>
            </p:cNvSpPr>
            <p:nvPr/>
          </p:nvSpPr>
          <p:spPr bwMode="auto">
            <a:xfrm>
              <a:off x="915" y="1877"/>
              <a:ext cx="4" cy="52"/>
            </a:xfrm>
            <a:custGeom>
              <a:avLst/>
              <a:gdLst>
                <a:gd name="T0" fmla="*/ 0 w 6"/>
                <a:gd name="T1" fmla="*/ 0 h 59"/>
                <a:gd name="T2" fmla="*/ 1 w 6"/>
                <a:gd name="T3" fmla="*/ 15 h 59"/>
                <a:gd name="T4" fmla="*/ 2 w 6"/>
                <a:gd name="T5" fmla="*/ 29 h 59"/>
                <a:gd name="T6" fmla="*/ 2 w 6"/>
                <a:gd name="T7" fmla="*/ 48 h 59"/>
                <a:gd name="T8" fmla="*/ 1 w 6"/>
                <a:gd name="T9" fmla="*/ 51 h 59"/>
                <a:gd name="T10" fmla="*/ 3 w 6"/>
                <a:gd name="T11" fmla="*/ 41 h 59"/>
                <a:gd name="T12" fmla="*/ 3 w 6"/>
                <a:gd name="T13" fmla="*/ 26 h 59"/>
                <a:gd name="T14" fmla="*/ 2 w 6"/>
                <a:gd name="T15" fmla="*/ 15 h 59"/>
                <a:gd name="T16" fmla="*/ 0 w 6"/>
                <a:gd name="T17" fmla="*/ 0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59">
                  <a:moveTo>
                    <a:pt x="0" y="0"/>
                  </a:moveTo>
                  <a:lnTo>
                    <a:pt x="2" y="17"/>
                  </a:lnTo>
                  <a:lnTo>
                    <a:pt x="3" y="33"/>
                  </a:lnTo>
                  <a:lnTo>
                    <a:pt x="3" y="54"/>
                  </a:lnTo>
                  <a:lnTo>
                    <a:pt x="2" y="58"/>
                  </a:lnTo>
                  <a:lnTo>
                    <a:pt x="5" y="46"/>
                  </a:lnTo>
                  <a:lnTo>
                    <a:pt x="5" y="29"/>
                  </a:lnTo>
                  <a:lnTo>
                    <a:pt x="3" y="17"/>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97" name="Freeform 278"/>
            <p:cNvSpPr>
              <a:spLocks/>
            </p:cNvSpPr>
            <p:nvPr/>
          </p:nvSpPr>
          <p:spPr bwMode="auto">
            <a:xfrm>
              <a:off x="864" y="1902"/>
              <a:ext cx="24" cy="47"/>
            </a:xfrm>
            <a:custGeom>
              <a:avLst/>
              <a:gdLst>
                <a:gd name="T0" fmla="*/ 23 w 38"/>
                <a:gd name="T1" fmla="*/ 46 h 54"/>
                <a:gd name="T2" fmla="*/ 15 w 38"/>
                <a:gd name="T3" fmla="*/ 32 h 54"/>
                <a:gd name="T4" fmla="*/ 9 w 38"/>
                <a:gd name="T5" fmla="*/ 17 h 54"/>
                <a:gd name="T6" fmla="*/ 9 w 38"/>
                <a:gd name="T7" fmla="*/ 10 h 54"/>
                <a:gd name="T8" fmla="*/ 6 w 38"/>
                <a:gd name="T9" fmla="*/ 3 h 54"/>
                <a:gd name="T10" fmla="*/ 0 w 38"/>
                <a:gd name="T11" fmla="*/ 0 h 54"/>
                <a:gd name="T12" fmla="*/ 3 w 38"/>
                <a:gd name="T13" fmla="*/ 7 h 54"/>
                <a:gd name="T14" fmla="*/ 3 w 38"/>
                <a:gd name="T15" fmla="*/ 17 h 54"/>
                <a:gd name="T16" fmla="*/ 6 w 38"/>
                <a:gd name="T17" fmla="*/ 29 h 54"/>
                <a:gd name="T18" fmla="*/ 11 w 38"/>
                <a:gd name="T19" fmla="*/ 36 h 54"/>
                <a:gd name="T20" fmla="*/ 23 w 38"/>
                <a:gd name="T21" fmla="*/ 46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54">
                  <a:moveTo>
                    <a:pt x="37" y="53"/>
                  </a:moveTo>
                  <a:lnTo>
                    <a:pt x="23" y="37"/>
                  </a:lnTo>
                  <a:lnTo>
                    <a:pt x="14" y="20"/>
                  </a:lnTo>
                  <a:lnTo>
                    <a:pt x="14" y="12"/>
                  </a:lnTo>
                  <a:lnTo>
                    <a:pt x="9" y="3"/>
                  </a:lnTo>
                  <a:lnTo>
                    <a:pt x="0" y="0"/>
                  </a:lnTo>
                  <a:lnTo>
                    <a:pt x="4" y="8"/>
                  </a:lnTo>
                  <a:lnTo>
                    <a:pt x="4" y="20"/>
                  </a:lnTo>
                  <a:lnTo>
                    <a:pt x="9" y="33"/>
                  </a:lnTo>
                  <a:lnTo>
                    <a:pt x="18" y="41"/>
                  </a:lnTo>
                  <a:lnTo>
                    <a:pt x="37" y="53"/>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98" name="Freeform 279"/>
            <p:cNvSpPr>
              <a:spLocks/>
            </p:cNvSpPr>
            <p:nvPr/>
          </p:nvSpPr>
          <p:spPr bwMode="auto">
            <a:xfrm>
              <a:off x="840" y="1884"/>
              <a:ext cx="44" cy="71"/>
            </a:xfrm>
            <a:custGeom>
              <a:avLst/>
              <a:gdLst>
                <a:gd name="T0" fmla="*/ 0 w 69"/>
                <a:gd name="T1" fmla="*/ 0 h 81"/>
                <a:gd name="T2" fmla="*/ 10 w 69"/>
                <a:gd name="T3" fmla="*/ 11 h 81"/>
                <a:gd name="T4" fmla="*/ 13 w 69"/>
                <a:gd name="T5" fmla="*/ 27 h 81"/>
                <a:gd name="T6" fmla="*/ 17 w 69"/>
                <a:gd name="T7" fmla="*/ 46 h 81"/>
                <a:gd name="T8" fmla="*/ 26 w 69"/>
                <a:gd name="T9" fmla="*/ 54 h 81"/>
                <a:gd name="T10" fmla="*/ 33 w 69"/>
                <a:gd name="T11" fmla="*/ 67 h 81"/>
                <a:gd name="T12" fmla="*/ 43 w 69"/>
                <a:gd name="T13" fmla="*/ 70 h 81"/>
                <a:gd name="T14" fmla="*/ 29 w 69"/>
                <a:gd name="T15" fmla="*/ 67 h 81"/>
                <a:gd name="T16" fmla="*/ 17 w 69"/>
                <a:gd name="T17" fmla="*/ 51 h 81"/>
                <a:gd name="T18" fmla="*/ 13 w 69"/>
                <a:gd name="T19" fmla="*/ 43 h 81"/>
                <a:gd name="T20" fmla="*/ 13 w 69"/>
                <a:gd name="T21" fmla="*/ 27 h 81"/>
                <a:gd name="T22" fmla="*/ 3 w 69"/>
                <a:gd name="T23" fmla="*/ 16 h 81"/>
                <a:gd name="T24" fmla="*/ 0 w 69"/>
                <a:gd name="T25" fmla="*/ 0 h 8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 h="81">
                  <a:moveTo>
                    <a:pt x="0" y="0"/>
                  </a:moveTo>
                  <a:lnTo>
                    <a:pt x="16" y="13"/>
                  </a:lnTo>
                  <a:lnTo>
                    <a:pt x="21" y="31"/>
                  </a:lnTo>
                  <a:lnTo>
                    <a:pt x="26" y="53"/>
                  </a:lnTo>
                  <a:lnTo>
                    <a:pt x="41" y="62"/>
                  </a:lnTo>
                  <a:lnTo>
                    <a:pt x="51" y="76"/>
                  </a:lnTo>
                  <a:lnTo>
                    <a:pt x="68" y="80"/>
                  </a:lnTo>
                  <a:lnTo>
                    <a:pt x="46" y="76"/>
                  </a:lnTo>
                  <a:lnTo>
                    <a:pt x="26" y="58"/>
                  </a:lnTo>
                  <a:lnTo>
                    <a:pt x="21" y="49"/>
                  </a:lnTo>
                  <a:lnTo>
                    <a:pt x="21" y="31"/>
                  </a:lnTo>
                  <a:lnTo>
                    <a:pt x="5" y="18"/>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299" name="Freeform 280"/>
            <p:cNvSpPr>
              <a:spLocks/>
            </p:cNvSpPr>
            <p:nvPr/>
          </p:nvSpPr>
          <p:spPr bwMode="auto">
            <a:xfrm>
              <a:off x="828" y="1881"/>
              <a:ext cx="17" cy="48"/>
            </a:xfrm>
            <a:custGeom>
              <a:avLst/>
              <a:gdLst>
                <a:gd name="T0" fmla="*/ 0 w 26"/>
                <a:gd name="T1" fmla="*/ 0 h 55"/>
                <a:gd name="T2" fmla="*/ 3 w 26"/>
                <a:gd name="T3" fmla="*/ 18 h 55"/>
                <a:gd name="T4" fmla="*/ 11 w 26"/>
                <a:gd name="T5" fmla="*/ 33 h 55"/>
                <a:gd name="T6" fmla="*/ 16 w 26"/>
                <a:gd name="T7" fmla="*/ 47 h 55"/>
                <a:gd name="T8" fmla="*/ 14 w 26"/>
                <a:gd name="T9" fmla="*/ 29 h 55"/>
                <a:gd name="T10" fmla="*/ 3 w 26"/>
                <a:gd name="T11" fmla="*/ 14 h 55"/>
                <a:gd name="T12" fmla="*/ 0 w 26"/>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55">
                  <a:moveTo>
                    <a:pt x="0" y="0"/>
                  </a:moveTo>
                  <a:lnTo>
                    <a:pt x="4" y="21"/>
                  </a:lnTo>
                  <a:lnTo>
                    <a:pt x="17" y="38"/>
                  </a:lnTo>
                  <a:lnTo>
                    <a:pt x="25" y="54"/>
                  </a:lnTo>
                  <a:lnTo>
                    <a:pt x="21" y="33"/>
                  </a:lnTo>
                  <a:lnTo>
                    <a:pt x="4" y="16"/>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00" name="Freeform 281"/>
            <p:cNvSpPr>
              <a:spLocks/>
            </p:cNvSpPr>
            <p:nvPr/>
          </p:nvSpPr>
          <p:spPr bwMode="auto">
            <a:xfrm>
              <a:off x="805" y="1884"/>
              <a:ext cx="62" cy="79"/>
            </a:xfrm>
            <a:custGeom>
              <a:avLst/>
              <a:gdLst>
                <a:gd name="T0" fmla="*/ 0 w 97"/>
                <a:gd name="T1" fmla="*/ 0 h 91"/>
                <a:gd name="T2" fmla="*/ 13 w 97"/>
                <a:gd name="T3" fmla="*/ 16 h 91"/>
                <a:gd name="T4" fmla="*/ 24 w 97"/>
                <a:gd name="T5" fmla="*/ 31 h 91"/>
                <a:gd name="T6" fmla="*/ 31 w 97"/>
                <a:gd name="T7" fmla="*/ 40 h 91"/>
                <a:gd name="T8" fmla="*/ 42 w 97"/>
                <a:gd name="T9" fmla="*/ 50 h 91"/>
                <a:gd name="T10" fmla="*/ 48 w 97"/>
                <a:gd name="T11" fmla="*/ 63 h 91"/>
                <a:gd name="T12" fmla="*/ 61 w 97"/>
                <a:gd name="T13" fmla="*/ 78 h 91"/>
                <a:gd name="T14" fmla="*/ 55 w 97"/>
                <a:gd name="T15" fmla="*/ 63 h 91"/>
                <a:gd name="T16" fmla="*/ 38 w 97"/>
                <a:gd name="T17" fmla="*/ 50 h 91"/>
                <a:gd name="T18" fmla="*/ 24 w 97"/>
                <a:gd name="T19" fmla="*/ 36 h 91"/>
                <a:gd name="T20" fmla="*/ 13 w 97"/>
                <a:gd name="T21" fmla="*/ 23 h 91"/>
                <a:gd name="T22" fmla="*/ 0 w 97"/>
                <a:gd name="T23" fmla="*/ 0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7" h="91">
                  <a:moveTo>
                    <a:pt x="0" y="0"/>
                  </a:moveTo>
                  <a:lnTo>
                    <a:pt x="21" y="18"/>
                  </a:lnTo>
                  <a:lnTo>
                    <a:pt x="37" y="36"/>
                  </a:lnTo>
                  <a:lnTo>
                    <a:pt x="49" y="46"/>
                  </a:lnTo>
                  <a:lnTo>
                    <a:pt x="65" y="58"/>
                  </a:lnTo>
                  <a:lnTo>
                    <a:pt x="75" y="72"/>
                  </a:lnTo>
                  <a:lnTo>
                    <a:pt x="96" y="90"/>
                  </a:lnTo>
                  <a:lnTo>
                    <a:pt x="86" y="72"/>
                  </a:lnTo>
                  <a:lnTo>
                    <a:pt x="59" y="58"/>
                  </a:lnTo>
                  <a:lnTo>
                    <a:pt x="37" y="41"/>
                  </a:lnTo>
                  <a:lnTo>
                    <a:pt x="21" y="27"/>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01" name="Freeform 282"/>
            <p:cNvSpPr>
              <a:spLocks/>
            </p:cNvSpPr>
            <p:nvPr/>
          </p:nvSpPr>
          <p:spPr bwMode="auto">
            <a:xfrm>
              <a:off x="1028" y="1884"/>
              <a:ext cx="0" cy="121"/>
            </a:xfrm>
            <a:custGeom>
              <a:avLst/>
              <a:gdLst>
                <a:gd name="T0" fmla="*/ 0 w 1"/>
                <a:gd name="T1" fmla="*/ 0 h 139"/>
                <a:gd name="T2" fmla="*/ 0 w 1"/>
                <a:gd name="T3" fmla="*/ 20 h 139"/>
                <a:gd name="T4" fmla="*/ 0 w 1"/>
                <a:gd name="T5" fmla="*/ 40 h 139"/>
                <a:gd name="T6" fmla="*/ 0 w 1"/>
                <a:gd name="T7" fmla="*/ 57 h 139"/>
                <a:gd name="T8" fmla="*/ 0 w 1"/>
                <a:gd name="T9" fmla="*/ 68 h 139"/>
                <a:gd name="T10" fmla="*/ 0 w 1"/>
                <a:gd name="T11" fmla="*/ 84 h 139"/>
                <a:gd name="T12" fmla="*/ 0 w 1"/>
                <a:gd name="T13" fmla="*/ 97 h 139"/>
                <a:gd name="T14" fmla="*/ 0 w 1"/>
                <a:gd name="T15" fmla="*/ 104 h 139"/>
                <a:gd name="T16" fmla="*/ 0 w 1"/>
                <a:gd name="T17" fmla="*/ 111 h 139"/>
                <a:gd name="T18" fmla="*/ 0 w 1"/>
                <a:gd name="T19" fmla="*/ 120 h 139"/>
                <a:gd name="T20" fmla="*/ 0 w 1"/>
                <a:gd name="T21" fmla="*/ 108 h 139"/>
                <a:gd name="T22" fmla="*/ 0 w 1"/>
                <a:gd name="T23" fmla="*/ 97 h 139"/>
                <a:gd name="T24" fmla="*/ 0 w 1"/>
                <a:gd name="T25" fmla="*/ 76 h 139"/>
                <a:gd name="T26" fmla="*/ 0 w 1"/>
                <a:gd name="T27" fmla="*/ 61 h 139"/>
                <a:gd name="T28" fmla="*/ 0 w 1"/>
                <a:gd name="T29" fmla="*/ 40 h 139"/>
                <a:gd name="T30" fmla="*/ 0 w 1"/>
                <a:gd name="T31" fmla="*/ 24 h 139"/>
                <a:gd name="T32" fmla="*/ 0 w 1"/>
                <a:gd name="T33" fmla="*/ 0 h 1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 h="139">
                  <a:moveTo>
                    <a:pt x="0" y="0"/>
                  </a:moveTo>
                  <a:lnTo>
                    <a:pt x="0" y="23"/>
                  </a:lnTo>
                  <a:lnTo>
                    <a:pt x="0" y="46"/>
                  </a:lnTo>
                  <a:lnTo>
                    <a:pt x="0" y="65"/>
                  </a:lnTo>
                  <a:lnTo>
                    <a:pt x="0" y="78"/>
                  </a:lnTo>
                  <a:lnTo>
                    <a:pt x="0" y="96"/>
                  </a:lnTo>
                  <a:lnTo>
                    <a:pt x="0" y="111"/>
                  </a:lnTo>
                  <a:lnTo>
                    <a:pt x="0" y="119"/>
                  </a:lnTo>
                  <a:lnTo>
                    <a:pt x="0" y="128"/>
                  </a:lnTo>
                  <a:lnTo>
                    <a:pt x="0" y="138"/>
                  </a:lnTo>
                  <a:lnTo>
                    <a:pt x="0" y="124"/>
                  </a:lnTo>
                  <a:lnTo>
                    <a:pt x="0" y="111"/>
                  </a:lnTo>
                  <a:lnTo>
                    <a:pt x="0" y="87"/>
                  </a:lnTo>
                  <a:lnTo>
                    <a:pt x="0" y="70"/>
                  </a:lnTo>
                  <a:lnTo>
                    <a:pt x="0" y="46"/>
                  </a:lnTo>
                  <a:lnTo>
                    <a:pt x="0" y="27"/>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02" name="Freeform 283"/>
            <p:cNvSpPr>
              <a:spLocks/>
            </p:cNvSpPr>
            <p:nvPr/>
          </p:nvSpPr>
          <p:spPr bwMode="auto">
            <a:xfrm>
              <a:off x="1124" y="1935"/>
              <a:ext cx="71" cy="133"/>
            </a:xfrm>
            <a:custGeom>
              <a:avLst/>
              <a:gdLst>
                <a:gd name="T0" fmla="*/ 0 w 111"/>
                <a:gd name="T1" fmla="*/ 0 h 153"/>
                <a:gd name="T2" fmla="*/ 0 w 111"/>
                <a:gd name="T3" fmla="*/ 16 h 153"/>
                <a:gd name="T4" fmla="*/ 0 w 111"/>
                <a:gd name="T5" fmla="*/ 36 h 153"/>
                <a:gd name="T6" fmla="*/ 0 w 111"/>
                <a:gd name="T7" fmla="*/ 48 h 153"/>
                <a:gd name="T8" fmla="*/ 4 w 111"/>
                <a:gd name="T9" fmla="*/ 52 h 153"/>
                <a:gd name="T10" fmla="*/ 10 w 111"/>
                <a:gd name="T11" fmla="*/ 64 h 153"/>
                <a:gd name="T12" fmla="*/ 18 w 111"/>
                <a:gd name="T13" fmla="*/ 76 h 153"/>
                <a:gd name="T14" fmla="*/ 22 w 111"/>
                <a:gd name="T15" fmla="*/ 89 h 153"/>
                <a:gd name="T16" fmla="*/ 22 w 111"/>
                <a:gd name="T17" fmla="*/ 96 h 153"/>
                <a:gd name="T18" fmla="*/ 25 w 111"/>
                <a:gd name="T19" fmla="*/ 112 h 153"/>
                <a:gd name="T20" fmla="*/ 28 w 111"/>
                <a:gd name="T21" fmla="*/ 120 h 153"/>
                <a:gd name="T22" fmla="*/ 32 w 111"/>
                <a:gd name="T23" fmla="*/ 128 h 153"/>
                <a:gd name="T24" fmla="*/ 45 w 111"/>
                <a:gd name="T25" fmla="*/ 132 h 153"/>
                <a:gd name="T26" fmla="*/ 56 w 111"/>
                <a:gd name="T27" fmla="*/ 128 h 153"/>
                <a:gd name="T28" fmla="*/ 70 w 111"/>
                <a:gd name="T29" fmla="*/ 120 h 153"/>
                <a:gd name="T30" fmla="*/ 70 w 111"/>
                <a:gd name="T31" fmla="*/ 108 h 153"/>
                <a:gd name="T32" fmla="*/ 63 w 111"/>
                <a:gd name="T33" fmla="*/ 120 h 153"/>
                <a:gd name="T34" fmla="*/ 52 w 111"/>
                <a:gd name="T35" fmla="*/ 128 h 153"/>
                <a:gd name="T36" fmla="*/ 42 w 111"/>
                <a:gd name="T37" fmla="*/ 128 h 153"/>
                <a:gd name="T38" fmla="*/ 35 w 111"/>
                <a:gd name="T39" fmla="*/ 123 h 153"/>
                <a:gd name="T40" fmla="*/ 25 w 111"/>
                <a:gd name="T41" fmla="*/ 108 h 153"/>
                <a:gd name="T42" fmla="*/ 25 w 111"/>
                <a:gd name="T43" fmla="*/ 92 h 153"/>
                <a:gd name="T44" fmla="*/ 22 w 111"/>
                <a:gd name="T45" fmla="*/ 76 h 153"/>
                <a:gd name="T46" fmla="*/ 18 w 111"/>
                <a:gd name="T47" fmla="*/ 64 h 153"/>
                <a:gd name="T48" fmla="*/ 10 w 111"/>
                <a:gd name="T49" fmla="*/ 56 h 153"/>
                <a:gd name="T50" fmla="*/ 4 w 111"/>
                <a:gd name="T51" fmla="*/ 43 h 153"/>
                <a:gd name="T52" fmla="*/ 4 w 111"/>
                <a:gd name="T53" fmla="*/ 36 h 153"/>
                <a:gd name="T54" fmla="*/ 0 w 111"/>
                <a:gd name="T55" fmla="*/ 0 h 1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11" h="153">
                  <a:moveTo>
                    <a:pt x="0" y="0"/>
                  </a:moveTo>
                  <a:lnTo>
                    <a:pt x="0" y="18"/>
                  </a:lnTo>
                  <a:lnTo>
                    <a:pt x="0" y="41"/>
                  </a:lnTo>
                  <a:lnTo>
                    <a:pt x="0" y="55"/>
                  </a:lnTo>
                  <a:lnTo>
                    <a:pt x="6" y="60"/>
                  </a:lnTo>
                  <a:lnTo>
                    <a:pt x="16" y="74"/>
                  </a:lnTo>
                  <a:lnTo>
                    <a:pt x="28" y="87"/>
                  </a:lnTo>
                  <a:lnTo>
                    <a:pt x="34" y="102"/>
                  </a:lnTo>
                  <a:lnTo>
                    <a:pt x="34" y="111"/>
                  </a:lnTo>
                  <a:lnTo>
                    <a:pt x="39" y="129"/>
                  </a:lnTo>
                  <a:lnTo>
                    <a:pt x="44" y="138"/>
                  </a:lnTo>
                  <a:lnTo>
                    <a:pt x="50" y="147"/>
                  </a:lnTo>
                  <a:lnTo>
                    <a:pt x="71" y="152"/>
                  </a:lnTo>
                  <a:lnTo>
                    <a:pt x="87" y="147"/>
                  </a:lnTo>
                  <a:lnTo>
                    <a:pt x="110" y="138"/>
                  </a:lnTo>
                  <a:lnTo>
                    <a:pt x="110" y="124"/>
                  </a:lnTo>
                  <a:lnTo>
                    <a:pt x="99" y="138"/>
                  </a:lnTo>
                  <a:lnTo>
                    <a:pt x="82" y="147"/>
                  </a:lnTo>
                  <a:lnTo>
                    <a:pt x="66" y="147"/>
                  </a:lnTo>
                  <a:lnTo>
                    <a:pt x="55" y="142"/>
                  </a:lnTo>
                  <a:lnTo>
                    <a:pt x="39" y="124"/>
                  </a:lnTo>
                  <a:lnTo>
                    <a:pt x="39" y="106"/>
                  </a:lnTo>
                  <a:lnTo>
                    <a:pt x="34" y="87"/>
                  </a:lnTo>
                  <a:lnTo>
                    <a:pt x="28" y="74"/>
                  </a:lnTo>
                  <a:lnTo>
                    <a:pt x="16" y="64"/>
                  </a:lnTo>
                  <a:lnTo>
                    <a:pt x="6" y="50"/>
                  </a:lnTo>
                  <a:lnTo>
                    <a:pt x="6" y="41"/>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03" name="Freeform 284"/>
            <p:cNvSpPr>
              <a:spLocks/>
            </p:cNvSpPr>
            <p:nvPr/>
          </p:nvSpPr>
          <p:spPr bwMode="auto">
            <a:xfrm>
              <a:off x="1156" y="2037"/>
              <a:ext cx="32" cy="14"/>
            </a:xfrm>
            <a:custGeom>
              <a:avLst/>
              <a:gdLst>
                <a:gd name="T0" fmla="*/ 0 w 49"/>
                <a:gd name="T1" fmla="*/ 3 h 16"/>
                <a:gd name="T2" fmla="*/ 3 w 49"/>
                <a:gd name="T3" fmla="*/ 11 h 16"/>
                <a:gd name="T4" fmla="*/ 12 w 49"/>
                <a:gd name="T5" fmla="*/ 13 h 16"/>
                <a:gd name="T6" fmla="*/ 21 w 49"/>
                <a:gd name="T7" fmla="*/ 11 h 16"/>
                <a:gd name="T8" fmla="*/ 24 w 49"/>
                <a:gd name="T9" fmla="*/ 8 h 16"/>
                <a:gd name="T10" fmla="*/ 31 w 49"/>
                <a:gd name="T11" fmla="*/ 0 h 16"/>
                <a:gd name="T12" fmla="*/ 21 w 49"/>
                <a:gd name="T13" fmla="*/ 8 h 16"/>
                <a:gd name="T14" fmla="*/ 12 w 49"/>
                <a:gd name="T15" fmla="*/ 8 h 16"/>
                <a:gd name="T16" fmla="*/ 0 w 49"/>
                <a:gd name="T17" fmla="*/ 3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 h="16">
                  <a:moveTo>
                    <a:pt x="0" y="3"/>
                  </a:moveTo>
                  <a:lnTo>
                    <a:pt x="5" y="12"/>
                  </a:lnTo>
                  <a:lnTo>
                    <a:pt x="19" y="15"/>
                  </a:lnTo>
                  <a:lnTo>
                    <a:pt x="32" y="12"/>
                  </a:lnTo>
                  <a:lnTo>
                    <a:pt x="37" y="9"/>
                  </a:lnTo>
                  <a:lnTo>
                    <a:pt x="48" y="0"/>
                  </a:lnTo>
                  <a:lnTo>
                    <a:pt x="32" y="9"/>
                  </a:lnTo>
                  <a:lnTo>
                    <a:pt x="19" y="9"/>
                  </a:lnTo>
                  <a:lnTo>
                    <a:pt x="0" y="3"/>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04" name="Freeform 285"/>
            <p:cNvSpPr>
              <a:spLocks/>
            </p:cNvSpPr>
            <p:nvPr/>
          </p:nvSpPr>
          <p:spPr bwMode="auto">
            <a:xfrm>
              <a:off x="1156" y="2022"/>
              <a:ext cx="21" cy="9"/>
            </a:xfrm>
            <a:custGeom>
              <a:avLst/>
              <a:gdLst>
                <a:gd name="T0" fmla="*/ 0 w 32"/>
                <a:gd name="T1" fmla="*/ 0 h 10"/>
                <a:gd name="T2" fmla="*/ 3 w 32"/>
                <a:gd name="T3" fmla="*/ 5 h 10"/>
                <a:gd name="T4" fmla="*/ 14 w 32"/>
                <a:gd name="T5" fmla="*/ 8 h 10"/>
                <a:gd name="T6" fmla="*/ 20 w 32"/>
                <a:gd name="T7" fmla="*/ 3 h 10"/>
                <a:gd name="T8" fmla="*/ 9 w 32"/>
                <a:gd name="T9" fmla="*/ 5 h 10"/>
                <a:gd name="T10" fmla="*/ 0 w 32"/>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10">
                  <a:moveTo>
                    <a:pt x="0" y="0"/>
                  </a:moveTo>
                  <a:lnTo>
                    <a:pt x="4" y="6"/>
                  </a:lnTo>
                  <a:lnTo>
                    <a:pt x="22" y="9"/>
                  </a:lnTo>
                  <a:lnTo>
                    <a:pt x="31" y="3"/>
                  </a:lnTo>
                  <a:lnTo>
                    <a:pt x="13" y="6"/>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05" name="Freeform 286"/>
            <p:cNvSpPr>
              <a:spLocks/>
            </p:cNvSpPr>
            <p:nvPr/>
          </p:nvSpPr>
          <p:spPr bwMode="auto">
            <a:xfrm>
              <a:off x="1141" y="1981"/>
              <a:ext cx="19" cy="31"/>
            </a:xfrm>
            <a:custGeom>
              <a:avLst/>
              <a:gdLst>
                <a:gd name="T0" fmla="*/ 0 w 30"/>
                <a:gd name="T1" fmla="*/ 0 h 36"/>
                <a:gd name="T2" fmla="*/ 5 w 30"/>
                <a:gd name="T3" fmla="*/ 13 h 36"/>
                <a:gd name="T4" fmla="*/ 11 w 30"/>
                <a:gd name="T5" fmla="*/ 27 h 36"/>
                <a:gd name="T6" fmla="*/ 18 w 30"/>
                <a:gd name="T7" fmla="*/ 30 h 36"/>
                <a:gd name="T8" fmla="*/ 11 w 30"/>
                <a:gd name="T9" fmla="*/ 21 h 36"/>
                <a:gd name="T10" fmla="*/ 0 w 30"/>
                <a:gd name="T11" fmla="*/ 0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36">
                  <a:moveTo>
                    <a:pt x="0" y="0"/>
                  </a:moveTo>
                  <a:lnTo>
                    <a:pt x="8" y="15"/>
                  </a:lnTo>
                  <a:lnTo>
                    <a:pt x="17" y="31"/>
                  </a:lnTo>
                  <a:lnTo>
                    <a:pt x="29" y="35"/>
                  </a:lnTo>
                  <a:lnTo>
                    <a:pt x="17" y="24"/>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06" name="Freeform 287"/>
            <p:cNvSpPr>
              <a:spLocks/>
            </p:cNvSpPr>
            <p:nvPr/>
          </p:nvSpPr>
          <p:spPr bwMode="auto">
            <a:xfrm>
              <a:off x="1129" y="1948"/>
              <a:ext cx="0" cy="36"/>
            </a:xfrm>
            <a:custGeom>
              <a:avLst/>
              <a:gdLst>
                <a:gd name="T0" fmla="*/ 0 w 1"/>
                <a:gd name="T1" fmla="*/ 0 h 42"/>
                <a:gd name="T2" fmla="*/ 0 w 1"/>
                <a:gd name="T3" fmla="*/ 21 h 42"/>
                <a:gd name="T4" fmla="*/ 0 w 1"/>
                <a:gd name="T5" fmla="*/ 35 h 42"/>
                <a:gd name="T6" fmla="*/ 0 w 1"/>
                <a:gd name="T7" fmla="*/ 21 h 42"/>
                <a:gd name="T8" fmla="*/ 0 w 1"/>
                <a:gd name="T9" fmla="*/ 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42">
                  <a:moveTo>
                    <a:pt x="0" y="0"/>
                  </a:moveTo>
                  <a:lnTo>
                    <a:pt x="0" y="24"/>
                  </a:lnTo>
                  <a:lnTo>
                    <a:pt x="0" y="41"/>
                  </a:lnTo>
                  <a:lnTo>
                    <a:pt x="0" y="24"/>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07" name="Freeform 288"/>
            <p:cNvSpPr>
              <a:spLocks/>
            </p:cNvSpPr>
            <p:nvPr/>
          </p:nvSpPr>
          <p:spPr bwMode="auto">
            <a:xfrm>
              <a:off x="1124" y="1919"/>
              <a:ext cx="28" cy="82"/>
            </a:xfrm>
            <a:custGeom>
              <a:avLst/>
              <a:gdLst>
                <a:gd name="T0" fmla="*/ 0 w 44"/>
                <a:gd name="T1" fmla="*/ 0 h 94"/>
                <a:gd name="T2" fmla="*/ 3 w 44"/>
                <a:gd name="T3" fmla="*/ 16 h 94"/>
                <a:gd name="T4" fmla="*/ 6 w 44"/>
                <a:gd name="T5" fmla="*/ 24 h 94"/>
                <a:gd name="T6" fmla="*/ 9 w 44"/>
                <a:gd name="T7" fmla="*/ 38 h 94"/>
                <a:gd name="T8" fmla="*/ 16 w 44"/>
                <a:gd name="T9" fmla="*/ 54 h 94"/>
                <a:gd name="T10" fmla="*/ 22 w 44"/>
                <a:gd name="T11" fmla="*/ 65 h 94"/>
                <a:gd name="T12" fmla="*/ 24 w 44"/>
                <a:gd name="T13" fmla="*/ 73 h 94"/>
                <a:gd name="T14" fmla="*/ 27 w 44"/>
                <a:gd name="T15" fmla="*/ 81 h 94"/>
                <a:gd name="T16" fmla="*/ 24 w 44"/>
                <a:gd name="T17" fmla="*/ 62 h 94"/>
                <a:gd name="T18" fmla="*/ 18 w 44"/>
                <a:gd name="T19" fmla="*/ 50 h 94"/>
                <a:gd name="T20" fmla="*/ 13 w 44"/>
                <a:gd name="T21" fmla="*/ 38 h 94"/>
                <a:gd name="T22" fmla="*/ 9 w 44"/>
                <a:gd name="T23" fmla="*/ 24 h 94"/>
                <a:gd name="T24" fmla="*/ 6 w 44"/>
                <a:gd name="T25" fmla="*/ 19 h 94"/>
                <a:gd name="T26" fmla="*/ 0 w 44"/>
                <a:gd name="T27" fmla="*/ 0 h 9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 h="94">
                  <a:moveTo>
                    <a:pt x="0" y="0"/>
                  </a:moveTo>
                  <a:lnTo>
                    <a:pt x="5" y="18"/>
                  </a:lnTo>
                  <a:lnTo>
                    <a:pt x="9" y="27"/>
                  </a:lnTo>
                  <a:lnTo>
                    <a:pt x="14" y="44"/>
                  </a:lnTo>
                  <a:lnTo>
                    <a:pt x="25" y="62"/>
                  </a:lnTo>
                  <a:lnTo>
                    <a:pt x="34" y="75"/>
                  </a:lnTo>
                  <a:lnTo>
                    <a:pt x="38" y="84"/>
                  </a:lnTo>
                  <a:lnTo>
                    <a:pt x="43" y="93"/>
                  </a:lnTo>
                  <a:lnTo>
                    <a:pt x="38" y="71"/>
                  </a:lnTo>
                  <a:lnTo>
                    <a:pt x="29" y="57"/>
                  </a:lnTo>
                  <a:lnTo>
                    <a:pt x="20" y="44"/>
                  </a:lnTo>
                  <a:lnTo>
                    <a:pt x="14" y="27"/>
                  </a:lnTo>
                  <a:lnTo>
                    <a:pt x="9" y="22"/>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08" name="Freeform 289"/>
            <p:cNvSpPr>
              <a:spLocks/>
            </p:cNvSpPr>
            <p:nvPr/>
          </p:nvSpPr>
          <p:spPr bwMode="auto">
            <a:xfrm>
              <a:off x="1124" y="1902"/>
              <a:ext cx="28" cy="69"/>
            </a:xfrm>
            <a:custGeom>
              <a:avLst/>
              <a:gdLst>
                <a:gd name="T0" fmla="*/ 0 w 44"/>
                <a:gd name="T1" fmla="*/ 0 h 79"/>
                <a:gd name="T2" fmla="*/ 0 w 44"/>
                <a:gd name="T3" fmla="*/ 11 h 79"/>
                <a:gd name="T4" fmla="*/ 6 w 44"/>
                <a:gd name="T5" fmla="*/ 26 h 79"/>
                <a:gd name="T6" fmla="*/ 16 w 44"/>
                <a:gd name="T7" fmla="*/ 38 h 79"/>
                <a:gd name="T8" fmla="*/ 16 w 44"/>
                <a:gd name="T9" fmla="*/ 45 h 79"/>
                <a:gd name="T10" fmla="*/ 18 w 44"/>
                <a:gd name="T11" fmla="*/ 52 h 79"/>
                <a:gd name="T12" fmla="*/ 27 w 44"/>
                <a:gd name="T13" fmla="*/ 68 h 79"/>
                <a:gd name="T14" fmla="*/ 22 w 44"/>
                <a:gd name="T15" fmla="*/ 57 h 79"/>
                <a:gd name="T16" fmla="*/ 22 w 44"/>
                <a:gd name="T17" fmla="*/ 34 h 79"/>
                <a:gd name="T18" fmla="*/ 9 w 44"/>
                <a:gd name="T19" fmla="*/ 23 h 79"/>
                <a:gd name="T20" fmla="*/ 0 w 44"/>
                <a:gd name="T21" fmla="*/ 7 h 79"/>
                <a:gd name="T22" fmla="*/ 0 w 44"/>
                <a:gd name="T23" fmla="*/ 0 h 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 h="79">
                  <a:moveTo>
                    <a:pt x="0" y="0"/>
                  </a:moveTo>
                  <a:lnTo>
                    <a:pt x="0" y="13"/>
                  </a:lnTo>
                  <a:lnTo>
                    <a:pt x="9" y="30"/>
                  </a:lnTo>
                  <a:lnTo>
                    <a:pt x="25" y="44"/>
                  </a:lnTo>
                  <a:lnTo>
                    <a:pt x="25" y="52"/>
                  </a:lnTo>
                  <a:lnTo>
                    <a:pt x="29" y="60"/>
                  </a:lnTo>
                  <a:lnTo>
                    <a:pt x="43" y="78"/>
                  </a:lnTo>
                  <a:lnTo>
                    <a:pt x="34" y="65"/>
                  </a:lnTo>
                  <a:lnTo>
                    <a:pt x="34" y="39"/>
                  </a:lnTo>
                  <a:lnTo>
                    <a:pt x="14" y="26"/>
                  </a:lnTo>
                  <a:lnTo>
                    <a:pt x="0" y="8"/>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09" name="Freeform 290"/>
            <p:cNvSpPr>
              <a:spLocks/>
            </p:cNvSpPr>
            <p:nvPr/>
          </p:nvSpPr>
          <p:spPr bwMode="auto">
            <a:xfrm>
              <a:off x="1124" y="1881"/>
              <a:ext cx="10" cy="36"/>
            </a:xfrm>
            <a:custGeom>
              <a:avLst/>
              <a:gdLst>
                <a:gd name="T0" fmla="*/ 0 w 15"/>
                <a:gd name="T1" fmla="*/ 0 h 42"/>
                <a:gd name="T2" fmla="*/ 3 w 15"/>
                <a:gd name="T3" fmla="*/ 15 h 42"/>
                <a:gd name="T4" fmla="*/ 7 w 15"/>
                <a:gd name="T5" fmla="*/ 32 h 42"/>
                <a:gd name="T6" fmla="*/ 9 w 15"/>
                <a:gd name="T7" fmla="*/ 35 h 42"/>
                <a:gd name="T8" fmla="*/ 7 w 15"/>
                <a:gd name="T9" fmla="*/ 18 h 42"/>
                <a:gd name="T10" fmla="*/ 0 w 15"/>
                <a:gd name="T11" fmla="*/ 0 h 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42">
                  <a:moveTo>
                    <a:pt x="0" y="0"/>
                  </a:moveTo>
                  <a:lnTo>
                    <a:pt x="4" y="17"/>
                  </a:lnTo>
                  <a:lnTo>
                    <a:pt x="10" y="37"/>
                  </a:lnTo>
                  <a:lnTo>
                    <a:pt x="14" y="41"/>
                  </a:lnTo>
                  <a:lnTo>
                    <a:pt x="10" y="21"/>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10" name="Freeform 291"/>
            <p:cNvSpPr>
              <a:spLocks/>
            </p:cNvSpPr>
            <p:nvPr/>
          </p:nvSpPr>
          <p:spPr bwMode="auto">
            <a:xfrm>
              <a:off x="1132" y="1877"/>
              <a:ext cx="20" cy="72"/>
            </a:xfrm>
            <a:custGeom>
              <a:avLst/>
              <a:gdLst>
                <a:gd name="T0" fmla="*/ 0 w 32"/>
                <a:gd name="T1" fmla="*/ 0 h 83"/>
                <a:gd name="T2" fmla="*/ 3 w 32"/>
                <a:gd name="T3" fmla="*/ 15 h 83"/>
                <a:gd name="T4" fmla="*/ 6 w 32"/>
                <a:gd name="T5" fmla="*/ 29 h 83"/>
                <a:gd name="T6" fmla="*/ 9 w 32"/>
                <a:gd name="T7" fmla="*/ 49 h 83"/>
                <a:gd name="T8" fmla="*/ 17 w 32"/>
                <a:gd name="T9" fmla="*/ 56 h 83"/>
                <a:gd name="T10" fmla="*/ 19 w 32"/>
                <a:gd name="T11" fmla="*/ 71 h 83"/>
                <a:gd name="T12" fmla="*/ 17 w 32"/>
                <a:gd name="T13" fmla="*/ 49 h 83"/>
                <a:gd name="T14" fmla="*/ 11 w 32"/>
                <a:gd name="T15" fmla="*/ 37 h 83"/>
                <a:gd name="T16" fmla="*/ 6 w 32"/>
                <a:gd name="T17" fmla="*/ 15 h 83"/>
                <a:gd name="T18" fmla="*/ 0 w 32"/>
                <a:gd name="T19" fmla="*/ 0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 h="83">
                  <a:moveTo>
                    <a:pt x="0" y="0"/>
                  </a:moveTo>
                  <a:lnTo>
                    <a:pt x="4" y="17"/>
                  </a:lnTo>
                  <a:lnTo>
                    <a:pt x="10" y="34"/>
                  </a:lnTo>
                  <a:lnTo>
                    <a:pt x="14" y="56"/>
                  </a:lnTo>
                  <a:lnTo>
                    <a:pt x="27" y="65"/>
                  </a:lnTo>
                  <a:lnTo>
                    <a:pt x="31" y="82"/>
                  </a:lnTo>
                  <a:lnTo>
                    <a:pt x="27" y="56"/>
                  </a:lnTo>
                  <a:lnTo>
                    <a:pt x="18" y="43"/>
                  </a:lnTo>
                  <a:lnTo>
                    <a:pt x="10" y="17"/>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11" name="Freeform 292"/>
            <p:cNvSpPr>
              <a:spLocks/>
            </p:cNvSpPr>
            <p:nvPr/>
          </p:nvSpPr>
          <p:spPr bwMode="auto">
            <a:xfrm>
              <a:off x="1144" y="1881"/>
              <a:ext cx="25" cy="95"/>
            </a:xfrm>
            <a:custGeom>
              <a:avLst/>
              <a:gdLst>
                <a:gd name="T0" fmla="*/ 0 w 39"/>
                <a:gd name="T1" fmla="*/ 0 h 110"/>
                <a:gd name="T2" fmla="*/ 3 w 39"/>
                <a:gd name="T3" fmla="*/ 20 h 110"/>
                <a:gd name="T4" fmla="*/ 10 w 39"/>
                <a:gd name="T5" fmla="*/ 31 h 110"/>
                <a:gd name="T6" fmla="*/ 15 w 39"/>
                <a:gd name="T7" fmla="*/ 54 h 110"/>
                <a:gd name="T8" fmla="*/ 15 w 39"/>
                <a:gd name="T9" fmla="*/ 79 h 110"/>
                <a:gd name="T10" fmla="*/ 24 w 39"/>
                <a:gd name="T11" fmla="*/ 94 h 110"/>
                <a:gd name="T12" fmla="*/ 22 w 39"/>
                <a:gd name="T13" fmla="*/ 79 h 110"/>
                <a:gd name="T14" fmla="*/ 22 w 39"/>
                <a:gd name="T15" fmla="*/ 59 h 110"/>
                <a:gd name="T16" fmla="*/ 19 w 39"/>
                <a:gd name="T17" fmla="*/ 44 h 110"/>
                <a:gd name="T18" fmla="*/ 10 w 39"/>
                <a:gd name="T19" fmla="*/ 27 h 110"/>
                <a:gd name="T20" fmla="*/ 6 w 39"/>
                <a:gd name="T21" fmla="*/ 12 h 110"/>
                <a:gd name="T22" fmla="*/ 0 w 39"/>
                <a:gd name="T23" fmla="*/ 0 h 1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9" h="110">
                  <a:moveTo>
                    <a:pt x="0" y="0"/>
                  </a:moveTo>
                  <a:lnTo>
                    <a:pt x="5" y="23"/>
                  </a:lnTo>
                  <a:lnTo>
                    <a:pt x="15" y="36"/>
                  </a:lnTo>
                  <a:lnTo>
                    <a:pt x="24" y="63"/>
                  </a:lnTo>
                  <a:lnTo>
                    <a:pt x="24" y="91"/>
                  </a:lnTo>
                  <a:lnTo>
                    <a:pt x="38" y="109"/>
                  </a:lnTo>
                  <a:lnTo>
                    <a:pt x="34" y="91"/>
                  </a:lnTo>
                  <a:lnTo>
                    <a:pt x="34" y="68"/>
                  </a:lnTo>
                  <a:lnTo>
                    <a:pt x="29" y="51"/>
                  </a:lnTo>
                  <a:lnTo>
                    <a:pt x="15" y="31"/>
                  </a:lnTo>
                  <a:lnTo>
                    <a:pt x="10" y="14"/>
                  </a:lnTo>
                  <a:lnTo>
                    <a:pt x="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12" name="Freeform 293"/>
            <p:cNvSpPr>
              <a:spLocks/>
            </p:cNvSpPr>
            <p:nvPr/>
          </p:nvSpPr>
          <p:spPr bwMode="auto">
            <a:xfrm>
              <a:off x="1159" y="1977"/>
              <a:ext cx="13" cy="40"/>
            </a:xfrm>
            <a:custGeom>
              <a:avLst/>
              <a:gdLst>
                <a:gd name="T0" fmla="*/ 0 w 20"/>
                <a:gd name="T1" fmla="*/ 11 h 46"/>
                <a:gd name="T2" fmla="*/ 5 w 20"/>
                <a:gd name="T3" fmla="*/ 22 h 46"/>
                <a:gd name="T4" fmla="*/ 7 w 20"/>
                <a:gd name="T5" fmla="*/ 32 h 46"/>
                <a:gd name="T6" fmla="*/ 12 w 20"/>
                <a:gd name="T7" fmla="*/ 39 h 46"/>
                <a:gd name="T8" fmla="*/ 7 w 20"/>
                <a:gd name="T9" fmla="*/ 22 h 46"/>
                <a:gd name="T10" fmla="*/ 3 w 20"/>
                <a:gd name="T11" fmla="*/ 0 h 46"/>
                <a:gd name="T12" fmla="*/ 0 w 20"/>
                <a:gd name="T13" fmla="*/ 11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46">
                  <a:moveTo>
                    <a:pt x="0" y="13"/>
                  </a:moveTo>
                  <a:lnTo>
                    <a:pt x="8" y="25"/>
                  </a:lnTo>
                  <a:lnTo>
                    <a:pt x="11" y="37"/>
                  </a:lnTo>
                  <a:lnTo>
                    <a:pt x="19" y="45"/>
                  </a:lnTo>
                  <a:lnTo>
                    <a:pt x="11" y="25"/>
                  </a:lnTo>
                  <a:lnTo>
                    <a:pt x="4" y="0"/>
                  </a:lnTo>
                  <a:lnTo>
                    <a:pt x="0" y="13"/>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13" name="Freeform 294"/>
            <p:cNvSpPr>
              <a:spLocks/>
            </p:cNvSpPr>
            <p:nvPr/>
          </p:nvSpPr>
          <p:spPr bwMode="auto">
            <a:xfrm>
              <a:off x="1234" y="1960"/>
              <a:ext cx="20" cy="28"/>
            </a:xfrm>
            <a:custGeom>
              <a:avLst/>
              <a:gdLst>
                <a:gd name="T0" fmla="*/ 0 w 32"/>
                <a:gd name="T1" fmla="*/ 27 h 32"/>
                <a:gd name="T2" fmla="*/ 3 w 32"/>
                <a:gd name="T3" fmla="*/ 21 h 32"/>
                <a:gd name="T4" fmla="*/ 9 w 32"/>
                <a:gd name="T5" fmla="*/ 14 h 32"/>
                <a:gd name="T6" fmla="*/ 14 w 32"/>
                <a:gd name="T7" fmla="*/ 10 h 32"/>
                <a:gd name="T8" fmla="*/ 19 w 32"/>
                <a:gd name="T9" fmla="*/ 7 h 32"/>
                <a:gd name="T10" fmla="*/ 19 w 32"/>
                <a:gd name="T11" fmla="*/ 0 h 32"/>
                <a:gd name="T12" fmla="*/ 14 w 32"/>
                <a:gd name="T13" fmla="*/ 4 h 32"/>
                <a:gd name="T14" fmla="*/ 9 w 32"/>
                <a:gd name="T15" fmla="*/ 7 h 32"/>
                <a:gd name="T16" fmla="*/ 6 w 32"/>
                <a:gd name="T17" fmla="*/ 14 h 32"/>
                <a:gd name="T18" fmla="*/ 0 w 32"/>
                <a:gd name="T19" fmla="*/ 27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 h="32">
                  <a:moveTo>
                    <a:pt x="0" y="31"/>
                  </a:moveTo>
                  <a:lnTo>
                    <a:pt x="4" y="24"/>
                  </a:lnTo>
                  <a:lnTo>
                    <a:pt x="14" y="16"/>
                  </a:lnTo>
                  <a:lnTo>
                    <a:pt x="23" y="11"/>
                  </a:lnTo>
                  <a:lnTo>
                    <a:pt x="31" y="8"/>
                  </a:lnTo>
                  <a:lnTo>
                    <a:pt x="31" y="0"/>
                  </a:lnTo>
                  <a:lnTo>
                    <a:pt x="23" y="4"/>
                  </a:lnTo>
                  <a:lnTo>
                    <a:pt x="14" y="8"/>
                  </a:lnTo>
                  <a:lnTo>
                    <a:pt x="10" y="16"/>
                  </a:lnTo>
                  <a:lnTo>
                    <a:pt x="0" y="31"/>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14" name="Freeform 295"/>
            <p:cNvSpPr>
              <a:spLocks/>
            </p:cNvSpPr>
            <p:nvPr/>
          </p:nvSpPr>
          <p:spPr bwMode="auto">
            <a:xfrm>
              <a:off x="1238" y="1942"/>
              <a:ext cx="16" cy="29"/>
            </a:xfrm>
            <a:custGeom>
              <a:avLst/>
              <a:gdLst>
                <a:gd name="T0" fmla="*/ 0 w 26"/>
                <a:gd name="T1" fmla="*/ 28 h 33"/>
                <a:gd name="T2" fmla="*/ 3 w 26"/>
                <a:gd name="T3" fmla="*/ 18 h 33"/>
                <a:gd name="T4" fmla="*/ 8 w 26"/>
                <a:gd name="T5" fmla="*/ 11 h 33"/>
                <a:gd name="T6" fmla="*/ 13 w 26"/>
                <a:gd name="T7" fmla="*/ 7 h 33"/>
                <a:gd name="T8" fmla="*/ 15 w 26"/>
                <a:gd name="T9" fmla="*/ 0 h 33"/>
                <a:gd name="T10" fmla="*/ 10 w 26"/>
                <a:gd name="T11" fmla="*/ 4 h 33"/>
                <a:gd name="T12" fmla="*/ 3 w 26"/>
                <a:gd name="T13" fmla="*/ 14 h 33"/>
                <a:gd name="T14" fmla="*/ 0 w 26"/>
                <a:gd name="T15" fmla="*/ 28 h 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 h="33">
                  <a:moveTo>
                    <a:pt x="0" y="32"/>
                  </a:moveTo>
                  <a:lnTo>
                    <a:pt x="5" y="20"/>
                  </a:lnTo>
                  <a:lnTo>
                    <a:pt x="13" y="12"/>
                  </a:lnTo>
                  <a:lnTo>
                    <a:pt x="21" y="8"/>
                  </a:lnTo>
                  <a:lnTo>
                    <a:pt x="25" y="0"/>
                  </a:lnTo>
                  <a:lnTo>
                    <a:pt x="17" y="4"/>
                  </a:lnTo>
                  <a:lnTo>
                    <a:pt x="5" y="16"/>
                  </a:lnTo>
                  <a:lnTo>
                    <a:pt x="0" y="32"/>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15" name="Freeform 296"/>
            <p:cNvSpPr>
              <a:spLocks/>
            </p:cNvSpPr>
            <p:nvPr/>
          </p:nvSpPr>
          <p:spPr bwMode="auto">
            <a:xfrm>
              <a:off x="1246" y="1915"/>
              <a:ext cx="16" cy="31"/>
            </a:xfrm>
            <a:custGeom>
              <a:avLst/>
              <a:gdLst>
                <a:gd name="T0" fmla="*/ 0 w 25"/>
                <a:gd name="T1" fmla="*/ 30 h 36"/>
                <a:gd name="T2" fmla="*/ 8 w 25"/>
                <a:gd name="T3" fmla="*/ 20 h 36"/>
                <a:gd name="T4" fmla="*/ 13 w 25"/>
                <a:gd name="T5" fmla="*/ 10 h 36"/>
                <a:gd name="T6" fmla="*/ 15 w 25"/>
                <a:gd name="T7" fmla="*/ 0 h 36"/>
                <a:gd name="T8" fmla="*/ 10 w 25"/>
                <a:gd name="T9" fmla="*/ 7 h 36"/>
                <a:gd name="T10" fmla="*/ 5 w 25"/>
                <a:gd name="T11" fmla="*/ 17 h 36"/>
                <a:gd name="T12" fmla="*/ 0 w 25"/>
                <a:gd name="T13" fmla="*/ 3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36">
                  <a:moveTo>
                    <a:pt x="0" y="35"/>
                  </a:moveTo>
                  <a:lnTo>
                    <a:pt x="12" y="23"/>
                  </a:lnTo>
                  <a:lnTo>
                    <a:pt x="20" y="12"/>
                  </a:lnTo>
                  <a:lnTo>
                    <a:pt x="24" y="0"/>
                  </a:lnTo>
                  <a:lnTo>
                    <a:pt x="16" y="8"/>
                  </a:lnTo>
                  <a:lnTo>
                    <a:pt x="8" y="20"/>
                  </a:lnTo>
                  <a:lnTo>
                    <a:pt x="0" y="35"/>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16" name="Freeform 297"/>
            <p:cNvSpPr>
              <a:spLocks/>
            </p:cNvSpPr>
            <p:nvPr/>
          </p:nvSpPr>
          <p:spPr bwMode="auto">
            <a:xfrm>
              <a:off x="1246" y="1877"/>
              <a:ext cx="27" cy="56"/>
            </a:xfrm>
            <a:custGeom>
              <a:avLst/>
              <a:gdLst>
                <a:gd name="T0" fmla="*/ 0 w 43"/>
                <a:gd name="T1" fmla="*/ 55 h 64"/>
                <a:gd name="T2" fmla="*/ 6 w 43"/>
                <a:gd name="T3" fmla="*/ 45 h 64"/>
                <a:gd name="T4" fmla="*/ 12 w 43"/>
                <a:gd name="T5" fmla="*/ 32 h 64"/>
                <a:gd name="T6" fmla="*/ 18 w 43"/>
                <a:gd name="T7" fmla="*/ 18 h 64"/>
                <a:gd name="T8" fmla="*/ 21 w 43"/>
                <a:gd name="T9" fmla="*/ 11 h 64"/>
                <a:gd name="T10" fmla="*/ 26 w 43"/>
                <a:gd name="T11" fmla="*/ 0 h 64"/>
                <a:gd name="T12" fmla="*/ 21 w 43"/>
                <a:gd name="T13" fmla="*/ 4 h 64"/>
                <a:gd name="T14" fmla="*/ 14 w 43"/>
                <a:gd name="T15" fmla="*/ 18 h 64"/>
                <a:gd name="T16" fmla="*/ 6 w 43"/>
                <a:gd name="T17" fmla="*/ 37 h 64"/>
                <a:gd name="T18" fmla="*/ 0 w 43"/>
                <a:gd name="T19" fmla="*/ 55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3" h="64">
                  <a:moveTo>
                    <a:pt x="0" y="63"/>
                  </a:moveTo>
                  <a:lnTo>
                    <a:pt x="9" y="51"/>
                  </a:lnTo>
                  <a:lnTo>
                    <a:pt x="19" y="37"/>
                  </a:lnTo>
                  <a:lnTo>
                    <a:pt x="28" y="21"/>
                  </a:lnTo>
                  <a:lnTo>
                    <a:pt x="33" y="12"/>
                  </a:lnTo>
                  <a:lnTo>
                    <a:pt x="42" y="0"/>
                  </a:lnTo>
                  <a:lnTo>
                    <a:pt x="33" y="4"/>
                  </a:lnTo>
                  <a:lnTo>
                    <a:pt x="23" y="21"/>
                  </a:lnTo>
                  <a:lnTo>
                    <a:pt x="9" y="42"/>
                  </a:lnTo>
                  <a:lnTo>
                    <a:pt x="0" y="63"/>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17" name="Freeform 298"/>
            <p:cNvSpPr>
              <a:spLocks/>
            </p:cNvSpPr>
            <p:nvPr/>
          </p:nvSpPr>
          <p:spPr bwMode="auto">
            <a:xfrm>
              <a:off x="1210" y="2032"/>
              <a:ext cx="12" cy="53"/>
            </a:xfrm>
            <a:custGeom>
              <a:avLst/>
              <a:gdLst>
                <a:gd name="T0" fmla="*/ 0 w 19"/>
                <a:gd name="T1" fmla="*/ 11 h 61"/>
                <a:gd name="T2" fmla="*/ 4 w 19"/>
                <a:gd name="T3" fmla="*/ 18 h 61"/>
                <a:gd name="T4" fmla="*/ 9 w 19"/>
                <a:gd name="T5" fmla="*/ 37 h 61"/>
                <a:gd name="T6" fmla="*/ 11 w 19"/>
                <a:gd name="T7" fmla="*/ 52 h 61"/>
                <a:gd name="T8" fmla="*/ 11 w 19"/>
                <a:gd name="T9" fmla="*/ 25 h 61"/>
                <a:gd name="T10" fmla="*/ 7 w 19"/>
                <a:gd name="T11" fmla="*/ 18 h 61"/>
                <a:gd name="T12" fmla="*/ 7 w 19"/>
                <a:gd name="T13" fmla="*/ 0 h 61"/>
                <a:gd name="T14" fmla="*/ 0 w 19"/>
                <a:gd name="T15" fmla="*/ 11 h 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61">
                  <a:moveTo>
                    <a:pt x="0" y="13"/>
                  </a:moveTo>
                  <a:lnTo>
                    <a:pt x="7" y="21"/>
                  </a:lnTo>
                  <a:lnTo>
                    <a:pt x="15" y="43"/>
                  </a:lnTo>
                  <a:lnTo>
                    <a:pt x="18" y="60"/>
                  </a:lnTo>
                  <a:lnTo>
                    <a:pt x="18" y="29"/>
                  </a:lnTo>
                  <a:lnTo>
                    <a:pt x="11" y="21"/>
                  </a:lnTo>
                  <a:lnTo>
                    <a:pt x="11" y="0"/>
                  </a:lnTo>
                  <a:lnTo>
                    <a:pt x="0" y="13"/>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18" name="Freeform 299"/>
            <p:cNvSpPr>
              <a:spLocks/>
            </p:cNvSpPr>
            <p:nvPr/>
          </p:nvSpPr>
          <p:spPr bwMode="auto">
            <a:xfrm>
              <a:off x="1222" y="2018"/>
              <a:ext cx="5" cy="50"/>
            </a:xfrm>
            <a:custGeom>
              <a:avLst/>
              <a:gdLst>
                <a:gd name="T0" fmla="*/ 1 w 8"/>
                <a:gd name="T1" fmla="*/ 0 h 57"/>
                <a:gd name="T2" fmla="*/ 0 w 8"/>
                <a:gd name="T3" fmla="*/ 8 h 57"/>
                <a:gd name="T4" fmla="*/ 1 w 8"/>
                <a:gd name="T5" fmla="*/ 18 h 57"/>
                <a:gd name="T6" fmla="*/ 3 w 8"/>
                <a:gd name="T7" fmla="*/ 31 h 57"/>
                <a:gd name="T8" fmla="*/ 4 w 8"/>
                <a:gd name="T9" fmla="*/ 49 h 57"/>
                <a:gd name="T10" fmla="*/ 4 w 8"/>
                <a:gd name="T11" fmla="*/ 23 h 57"/>
                <a:gd name="T12" fmla="*/ 3 w 8"/>
                <a:gd name="T13" fmla="*/ 8 h 57"/>
                <a:gd name="T14" fmla="*/ 1 w 8"/>
                <a:gd name="T15" fmla="*/ 0 h 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 h="57">
                  <a:moveTo>
                    <a:pt x="2" y="0"/>
                  </a:moveTo>
                  <a:lnTo>
                    <a:pt x="0" y="9"/>
                  </a:lnTo>
                  <a:lnTo>
                    <a:pt x="2" y="21"/>
                  </a:lnTo>
                  <a:lnTo>
                    <a:pt x="5" y="35"/>
                  </a:lnTo>
                  <a:lnTo>
                    <a:pt x="7" y="56"/>
                  </a:lnTo>
                  <a:lnTo>
                    <a:pt x="7" y="26"/>
                  </a:lnTo>
                  <a:lnTo>
                    <a:pt x="5" y="9"/>
                  </a:lnTo>
                  <a:lnTo>
                    <a:pt x="2"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19" name="Freeform 300"/>
            <p:cNvSpPr>
              <a:spLocks/>
            </p:cNvSpPr>
            <p:nvPr/>
          </p:nvSpPr>
          <p:spPr bwMode="auto">
            <a:xfrm>
              <a:off x="1229" y="1960"/>
              <a:ext cx="44" cy="79"/>
            </a:xfrm>
            <a:custGeom>
              <a:avLst/>
              <a:gdLst>
                <a:gd name="T0" fmla="*/ 3 w 69"/>
                <a:gd name="T1" fmla="*/ 35 h 91"/>
                <a:gd name="T2" fmla="*/ 0 w 69"/>
                <a:gd name="T3" fmla="*/ 43 h 91"/>
                <a:gd name="T4" fmla="*/ 0 w 69"/>
                <a:gd name="T5" fmla="*/ 50 h 91"/>
                <a:gd name="T6" fmla="*/ 3 w 69"/>
                <a:gd name="T7" fmla="*/ 63 h 91"/>
                <a:gd name="T8" fmla="*/ 3 w 69"/>
                <a:gd name="T9" fmla="*/ 78 h 91"/>
                <a:gd name="T10" fmla="*/ 6 w 69"/>
                <a:gd name="T11" fmla="*/ 55 h 91"/>
                <a:gd name="T12" fmla="*/ 6 w 69"/>
                <a:gd name="T13" fmla="*/ 50 h 91"/>
                <a:gd name="T14" fmla="*/ 17 w 69"/>
                <a:gd name="T15" fmla="*/ 30 h 91"/>
                <a:gd name="T16" fmla="*/ 27 w 69"/>
                <a:gd name="T17" fmla="*/ 20 h 91"/>
                <a:gd name="T18" fmla="*/ 43 w 69"/>
                <a:gd name="T19" fmla="*/ 0 h 91"/>
                <a:gd name="T20" fmla="*/ 30 w 69"/>
                <a:gd name="T21" fmla="*/ 11 h 91"/>
                <a:gd name="T22" fmla="*/ 17 w 69"/>
                <a:gd name="T23" fmla="*/ 23 h 91"/>
                <a:gd name="T24" fmla="*/ 3 w 69"/>
                <a:gd name="T25" fmla="*/ 35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 h="91">
                  <a:moveTo>
                    <a:pt x="5" y="40"/>
                  </a:moveTo>
                  <a:lnTo>
                    <a:pt x="0" y="50"/>
                  </a:lnTo>
                  <a:lnTo>
                    <a:pt x="0" y="58"/>
                  </a:lnTo>
                  <a:lnTo>
                    <a:pt x="5" y="72"/>
                  </a:lnTo>
                  <a:lnTo>
                    <a:pt x="5" y="90"/>
                  </a:lnTo>
                  <a:lnTo>
                    <a:pt x="10" y="63"/>
                  </a:lnTo>
                  <a:lnTo>
                    <a:pt x="10" y="58"/>
                  </a:lnTo>
                  <a:lnTo>
                    <a:pt x="27" y="35"/>
                  </a:lnTo>
                  <a:lnTo>
                    <a:pt x="43" y="23"/>
                  </a:lnTo>
                  <a:lnTo>
                    <a:pt x="68" y="0"/>
                  </a:lnTo>
                  <a:lnTo>
                    <a:pt x="47" y="13"/>
                  </a:lnTo>
                  <a:lnTo>
                    <a:pt x="27" y="27"/>
                  </a:lnTo>
                  <a:lnTo>
                    <a:pt x="5" y="4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20" name="Freeform 301"/>
            <p:cNvSpPr>
              <a:spLocks/>
            </p:cNvSpPr>
            <p:nvPr/>
          </p:nvSpPr>
          <p:spPr bwMode="auto">
            <a:xfrm>
              <a:off x="1238" y="1994"/>
              <a:ext cx="13" cy="91"/>
            </a:xfrm>
            <a:custGeom>
              <a:avLst/>
              <a:gdLst>
                <a:gd name="T0" fmla="*/ 12 w 21"/>
                <a:gd name="T1" fmla="*/ 0 h 105"/>
                <a:gd name="T2" fmla="*/ 6 w 21"/>
                <a:gd name="T3" fmla="*/ 12 h 105"/>
                <a:gd name="T4" fmla="*/ 3 w 21"/>
                <a:gd name="T5" fmla="*/ 23 h 105"/>
                <a:gd name="T6" fmla="*/ 3 w 21"/>
                <a:gd name="T7" fmla="*/ 36 h 105"/>
                <a:gd name="T8" fmla="*/ 0 w 21"/>
                <a:gd name="T9" fmla="*/ 60 h 105"/>
                <a:gd name="T10" fmla="*/ 0 w 21"/>
                <a:gd name="T11" fmla="*/ 70 h 105"/>
                <a:gd name="T12" fmla="*/ 0 w 21"/>
                <a:gd name="T13" fmla="*/ 90 h 105"/>
                <a:gd name="T14" fmla="*/ 3 w 21"/>
                <a:gd name="T15" fmla="*/ 70 h 105"/>
                <a:gd name="T16" fmla="*/ 6 w 21"/>
                <a:gd name="T17" fmla="*/ 51 h 105"/>
                <a:gd name="T18" fmla="*/ 6 w 21"/>
                <a:gd name="T19" fmla="*/ 36 h 105"/>
                <a:gd name="T20" fmla="*/ 6 w 21"/>
                <a:gd name="T21" fmla="*/ 23 h 105"/>
                <a:gd name="T22" fmla="*/ 12 w 21"/>
                <a:gd name="T23" fmla="*/ 0 h 1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 h="105">
                  <a:moveTo>
                    <a:pt x="20" y="0"/>
                  </a:moveTo>
                  <a:lnTo>
                    <a:pt x="9" y="14"/>
                  </a:lnTo>
                  <a:lnTo>
                    <a:pt x="5" y="27"/>
                  </a:lnTo>
                  <a:lnTo>
                    <a:pt x="5" y="41"/>
                  </a:lnTo>
                  <a:lnTo>
                    <a:pt x="0" y="69"/>
                  </a:lnTo>
                  <a:lnTo>
                    <a:pt x="0" y="81"/>
                  </a:lnTo>
                  <a:lnTo>
                    <a:pt x="0" y="104"/>
                  </a:lnTo>
                  <a:lnTo>
                    <a:pt x="5" y="81"/>
                  </a:lnTo>
                  <a:lnTo>
                    <a:pt x="9" y="59"/>
                  </a:lnTo>
                  <a:lnTo>
                    <a:pt x="9" y="41"/>
                  </a:lnTo>
                  <a:lnTo>
                    <a:pt x="9" y="27"/>
                  </a:lnTo>
                  <a:lnTo>
                    <a:pt x="2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21" name="Freeform 302"/>
            <p:cNvSpPr>
              <a:spLocks/>
            </p:cNvSpPr>
            <p:nvPr/>
          </p:nvSpPr>
          <p:spPr bwMode="auto">
            <a:xfrm>
              <a:off x="1261" y="1923"/>
              <a:ext cx="48" cy="61"/>
            </a:xfrm>
            <a:custGeom>
              <a:avLst/>
              <a:gdLst>
                <a:gd name="T0" fmla="*/ 47 w 74"/>
                <a:gd name="T1" fmla="*/ 0 h 70"/>
                <a:gd name="T2" fmla="*/ 38 w 74"/>
                <a:gd name="T3" fmla="*/ 7 h 70"/>
                <a:gd name="T4" fmla="*/ 27 w 74"/>
                <a:gd name="T5" fmla="*/ 23 h 70"/>
                <a:gd name="T6" fmla="*/ 17 w 74"/>
                <a:gd name="T7" fmla="*/ 30 h 70"/>
                <a:gd name="T8" fmla="*/ 13 w 74"/>
                <a:gd name="T9" fmla="*/ 42 h 70"/>
                <a:gd name="T10" fmla="*/ 3 w 74"/>
                <a:gd name="T11" fmla="*/ 52 h 70"/>
                <a:gd name="T12" fmla="*/ 0 w 74"/>
                <a:gd name="T13" fmla="*/ 60 h 70"/>
                <a:gd name="T14" fmla="*/ 10 w 74"/>
                <a:gd name="T15" fmla="*/ 52 h 70"/>
                <a:gd name="T16" fmla="*/ 17 w 74"/>
                <a:gd name="T17" fmla="*/ 42 h 70"/>
                <a:gd name="T18" fmla="*/ 23 w 74"/>
                <a:gd name="T19" fmla="*/ 30 h 70"/>
                <a:gd name="T20" fmla="*/ 34 w 74"/>
                <a:gd name="T21" fmla="*/ 15 h 70"/>
                <a:gd name="T22" fmla="*/ 41 w 74"/>
                <a:gd name="T23" fmla="*/ 7 h 70"/>
                <a:gd name="T24" fmla="*/ 47 w 74"/>
                <a:gd name="T25" fmla="*/ 0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4" h="70">
                  <a:moveTo>
                    <a:pt x="73" y="0"/>
                  </a:moveTo>
                  <a:lnTo>
                    <a:pt x="58" y="8"/>
                  </a:lnTo>
                  <a:lnTo>
                    <a:pt x="42" y="26"/>
                  </a:lnTo>
                  <a:lnTo>
                    <a:pt x="26" y="34"/>
                  </a:lnTo>
                  <a:lnTo>
                    <a:pt x="20" y="48"/>
                  </a:lnTo>
                  <a:lnTo>
                    <a:pt x="5" y="60"/>
                  </a:lnTo>
                  <a:lnTo>
                    <a:pt x="0" y="69"/>
                  </a:lnTo>
                  <a:lnTo>
                    <a:pt x="15" y="60"/>
                  </a:lnTo>
                  <a:lnTo>
                    <a:pt x="26" y="48"/>
                  </a:lnTo>
                  <a:lnTo>
                    <a:pt x="36" y="34"/>
                  </a:lnTo>
                  <a:lnTo>
                    <a:pt x="53" y="17"/>
                  </a:lnTo>
                  <a:lnTo>
                    <a:pt x="63" y="8"/>
                  </a:lnTo>
                  <a:lnTo>
                    <a:pt x="73"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22" name="Freeform 303"/>
            <p:cNvSpPr>
              <a:spLocks/>
            </p:cNvSpPr>
            <p:nvPr/>
          </p:nvSpPr>
          <p:spPr bwMode="auto">
            <a:xfrm>
              <a:off x="1246" y="1960"/>
              <a:ext cx="39" cy="95"/>
            </a:xfrm>
            <a:custGeom>
              <a:avLst/>
              <a:gdLst>
                <a:gd name="T0" fmla="*/ 38 w 61"/>
                <a:gd name="T1" fmla="*/ 0 h 110"/>
                <a:gd name="T2" fmla="*/ 31 w 61"/>
                <a:gd name="T3" fmla="*/ 11 h 110"/>
                <a:gd name="T4" fmla="*/ 22 w 61"/>
                <a:gd name="T5" fmla="*/ 29 h 110"/>
                <a:gd name="T6" fmla="*/ 12 w 61"/>
                <a:gd name="T7" fmla="*/ 35 h 110"/>
                <a:gd name="T8" fmla="*/ 9 w 61"/>
                <a:gd name="T9" fmla="*/ 43 h 110"/>
                <a:gd name="T10" fmla="*/ 6 w 61"/>
                <a:gd name="T11" fmla="*/ 55 h 110"/>
                <a:gd name="T12" fmla="*/ 6 w 61"/>
                <a:gd name="T13" fmla="*/ 67 h 110"/>
                <a:gd name="T14" fmla="*/ 3 w 61"/>
                <a:gd name="T15" fmla="*/ 79 h 110"/>
                <a:gd name="T16" fmla="*/ 0 w 61"/>
                <a:gd name="T17" fmla="*/ 94 h 110"/>
                <a:gd name="T18" fmla="*/ 6 w 61"/>
                <a:gd name="T19" fmla="*/ 79 h 110"/>
                <a:gd name="T20" fmla="*/ 9 w 61"/>
                <a:gd name="T21" fmla="*/ 59 h 110"/>
                <a:gd name="T22" fmla="*/ 16 w 61"/>
                <a:gd name="T23" fmla="*/ 51 h 110"/>
                <a:gd name="T24" fmla="*/ 19 w 61"/>
                <a:gd name="T25" fmla="*/ 43 h 110"/>
                <a:gd name="T26" fmla="*/ 19 w 61"/>
                <a:gd name="T27" fmla="*/ 35 h 110"/>
                <a:gd name="T28" fmla="*/ 25 w 61"/>
                <a:gd name="T29" fmla="*/ 29 h 110"/>
                <a:gd name="T30" fmla="*/ 35 w 61"/>
                <a:gd name="T31" fmla="*/ 11 h 110"/>
                <a:gd name="T32" fmla="*/ 38 w 61"/>
                <a:gd name="T33" fmla="*/ 0 h 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 h="110">
                  <a:moveTo>
                    <a:pt x="60" y="0"/>
                  </a:moveTo>
                  <a:lnTo>
                    <a:pt x="49" y="13"/>
                  </a:lnTo>
                  <a:lnTo>
                    <a:pt x="34" y="33"/>
                  </a:lnTo>
                  <a:lnTo>
                    <a:pt x="19" y="41"/>
                  </a:lnTo>
                  <a:lnTo>
                    <a:pt x="14" y="50"/>
                  </a:lnTo>
                  <a:lnTo>
                    <a:pt x="10" y="64"/>
                  </a:lnTo>
                  <a:lnTo>
                    <a:pt x="10" y="78"/>
                  </a:lnTo>
                  <a:lnTo>
                    <a:pt x="5" y="91"/>
                  </a:lnTo>
                  <a:lnTo>
                    <a:pt x="0" y="109"/>
                  </a:lnTo>
                  <a:lnTo>
                    <a:pt x="10" y="91"/>
                  </a:lnTo>
                  <a:lnTo>
                    <a:pt x="14" y="68"/>
                  </a:lnTo>
                  <a:lnTo>
                    <a:pt x="25" y="59"/>
                  </a:lnTo>
                  <a:lnTo>
                    <a:pt x="30" y="50"/>
                  </a:lnTo>
                  <a:lnTo>
                    <a:pt x="30" y="41"/>
                  </a:lnTo>
                  <a:lnTo>
                    <a:pt x="39" y="33"/>
                  </a:lnTo>
                  <a:lnTo>
                    <a:pt x="54" y="13"/>
                  </a:lnTo>
                  <a:lnTo>
                    <a:pt x="60"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23" name="Freeform 304"/>
            <p:cNvSpPr>
              <a:spLocks/>
            </p:cNvSpPr>
            <p:nvPr/>
          </p:nvSpPr>
          <p:spPr bwMode="auto">
            <a:xfrm>
              <a:off x="1250" y="1960"/>
              <a:ext cx="51" cy="108"/>
            </a:xfrm>
            <a:custGeom>
              <a:avLst/>
              <a:gdLst>
                <a:gd name="T0" fmla="*/ 0 w 79"/>
                <a:gd name="T1" fmla="*/ 107 h 124"/>
                <a:gd name="T2" fmla="*/ 13 w 79"/>
                <a:gd name="T3" fmla="*/ 79 h 124"/>
                <a:gd name="T4" fmla="*/ 13 w 79"/>
                <a:gd name="T5" fmla="*/ 67 h 124"/>
                <a:gd name="T6" fmla="*/ 17 w 79"/>
                <a:gd name="T7" fmla="*/ 55 h 124"/>
                <a:gd name="T8" fmla="*/ 23 w 79"/>
                <a:gd name="T9" fmla="*/ 48 h 124"/>
                <a:gd name="T10" fmla="*/ 30 w 79"/>
                <a:gd name="T11" fmla="*/ 28 h 124"/>
                <a:gd name="T12" fmla="*/ 44 w 79"/>
                <a:gd name="T13" fmla="*/ 16 h 124"/>
                <a:gd name="T14" fmla="*/ 50 w 79"/>
                <a:gd name="T15" fmla="*/ 0 h 124"/>
                <a:gd name="T16" fmla="*/ 47 w 79"/>
                <a:gd name="T17" fmla="*/ 19 h 124"/>
                <a:gd name="T18" fmla="*/ 37 w 79"/>
                <a:gd name="T19" fmla="*/ 31 h 124"/>
                <a:gd name="T20" fmla="*/ 30 w 79"/>
                <a:gd name="T21" fmla="*/ 44 h 124"/>
                <a:gd name="T22" fmla="*/ 23 w 79"/>
                <a:gd name="T23" fmla="*/ 64 h 124"/>
                <a:gd name="T24" fmla="*/ 17 w 79"/>
                <a:gd name="T25" fmla="*/ 67 h 124"/>
                <a:gd name="T26" fmla="*/ 13 w 79"/>
                <a:gd name="T27" fmla="*/ 88 h 124"/>
                <a:gd name="T28" fmla="*/ 0 w 79"/>
                <a:gd name="T29" fmla="*/ 107 h 1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9" h="124">
                  <a:moveTo>
                    <a:pt x="0" y="123"/>
                  </a:moveTo>
                  <a:lnTo>
                    <a:pt x="20" y="91"/>
                  </a:lnTo>
                  <a:lnTo>
                    <a:pt x="20" y="77"/>
                  </a:lnTo>
                  <a:lnTo>
                    <a:pt x="26" y="63"/>
                  </a:lnTo>
                  <a:lnTo>
                    <a:pt x="36" y="55"/>
                  </a:lnTo>
                  <a:lnTo>
                    <a:pt x="46" y="32"/>
                  </a:lnTo>
                  <a:lnTo>
                    <a:pt x="68" y="18"/>
                  </a:lnTo>
                  <a:lnTo>
                    <a:pt x="78" y="0"/>
                  </a:lnTo>
                  <a:lnTo>
                    <a:pt x="73" y="22"/>
                  </a:lnTo>
                  <a:lnTo>
                    <a:pt x="58" y="36"/>
                  </a:lnTo>
                  <a:lnTo>
                    <a:pt x="46" y="50"/>
                  </a:lnTo>
                  <a:lnTo>
                    <a:pt x="36" y="73"/>
                  </a:lnTo>
                  <a:lnTo>
                    <a:pt x="26" y="77"/>
                  </a:lnTo>
                  <a:lnTo>
                    <a:pt x="20" y="101"/>
                  </a:lnTo>
                  <a:lnTo>
                    <a:pt x="0" y="123"/>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24" name="Freeform 305"/>
            <p:cNvSpPr>
              <a:spLocks/>
            </p:cNvSpPr>
            <p:nvPr/>
          </p:nvSpPr>
          <p:spPr bwMode="auto">
            <a:xfrm>
              <a:off x="1192" y="2074"/>
              <a:ext cx="12" cy="14"/>
            </a:xfrm>
            <a:custGeom>
              <a:avLst/>
              <a:gdLst>
                <a:gd name="T0" fmla="*/ 11 w 18"/>
                <a:gd name="T1" fmla="*/ 0 h 17"/>
                <a:gd name="T2" fmla="*/ 9 w 18"/>
                <a:gd name="T3" fmla="*/ 5 h 17"/>
                <a:gd name="T4" fmla="*/ 0 w 18"/>
                <a:gd name="T5" fmla="*/ 11 h 17"/>
                <a:gd name="T6" fmla="*/ 5 w 18"/>
                <a:gd name="T7" fmla="*/ 13 h 17"/>
                <a:gd name="T8" fmla="*/ 9 w 18"/>
                <a:gd name="T9" fmla="*/ 11 h 17"/>
                <a:gd name="T10" fmla="*/ 11 w 18"/>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17" y="0"/>
                  </a:moveTo>
                  <a:lnTo>
                    <a:pt x="14" y="6"/>
                  </a:lnTo>
                  <a:lnTo>
                    <a:pt x="0" y="13"/>
                  </a:lnTo>
                  <a:lnTo>
                    <a:pt x="7" y="16"/>
                  </a:lnTo>
                  <a:lnTo>
                    <a:pt x="14" y="13"/>
                  </a:lnTo>
                  <a:lnTo>
                    <a:pt x="17"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25" name="Freeform 306"/>
            <p:cNvSpPr>
              <a:spLocks/>
            </p:cNvSpPr>
            <p:nvPr/>
          </p:nvSpPr>
          <p:spPr bwMode="auto">
            <a:xfrm>
              <a:off x="1198" y="2091"/>
              <a:ext cx="13" cy="28"/>
            </a:xfrm>
            <a:custGeom>
              <a:avLst/>
              <a:gdLst>
                <a:gd name="T0" fmla="*/ 12 w 19"/>
                <a:gd name="T1" fmla="*/ 0 h 32"/>
                <a:gd name="T2" fmla="*/ 10 w 19"/>
                <a:gd name="T3" fmla="*/ 13 h 32"/>
                <a:gd name="T4" fmla="*/ 8 w 19"/>
                <a:gd name="T5" fmla="*/ 20 h 32"/>
                <a:gd name="T6" fmla="*/ 0 w 19"/>
                <a:gd name="T7" fmla="*/ 27 h 32"/>
                <a:gd name="T8" fmla="*/ 5 w 19"/>
                <a:gd name="T9" fmla="*/ 24 h 32"/>
                <a:gd name="T10" fmla="*/ 12 w 19"/>
                <a:gd name="T11" fmla="*/ 20 h 32"/>
                <a:gd name="T12" fmla="*/ 12 w 19"/>
                <a:gd name="T13" fmla="*/ 13 h 32"/>
                <a:gd name="T14" fmla="*/ 12 w 19"/>
                <a:gd name="T15" fmla="*/ 0 h 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32">
                  <a:moveTo>
                    <a:pt x="18" y="0"/>
                  </a:moveTo>
                  <a:lnTo>
                    <a:pt x="14" y="15"/>
                  </a:lnTo>
                  <a:lnTo>
                    <a:pt x="11" y="23"/>
                  </a:lnTo>
                  <a:lnTo>
                    <a:pt x="0" y="31"/>
                  </a:lnTo>
                  <a:lnTo>
                    <a:pt x="7" y="27"/>
                  </a:lnTo>
                  <a:lnTo>
                    <a:pt x="18" y="23"/>
                  </a:lnTo>
                  <a:lnTo>
                    <a:pt x="18" y="15"/>
                  </a:lnTo>
                  <a:lnTo>
                    <a:pt x="18" y="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26" name="Freeform 307"/>
            <p:cNvSpPr>
              <a:spLocks/>
            </p:cNvSpPr>
            <p:nvPr/>
          </p:nvSpPr>
          <p:spPr bwMode="auto">
            <a:xfrm>
              <a:off x="1257" y="2064"/>
              <a:ext cx="16" cy="67"/>
            </a:xfrm>
            <a:custGeom>
              <a:avLst/>
              <a:gdLst>
                <a:gd name="T0" fmla="*/ 0 w 26"/>
                <a:gd name="T1" fmla="*/ 66 h 77"/>
                <a:gd name="T2" fmla="*/ 0 w 26"/>
                <a:gd name="T3" fmla="*/ 47 h 77"/>
                <a:gd name="T4" fmla="*/ 2 w 26"/>
                <a:gd name="T5" fmla="*/ 31 h 77"/>
                <a:gd name="T6" fmla="*/ 8 w 26"/>
                <a:gd name="T7" fmla="*/ 16 h 77"/>
                <a:gd name="T8" fmla="*/ 15 w 26"/>
                <a:gd name="T9" fmla="*/ 0 h 77"/>
                <a:gd name="T10" fmla="*/ 8 w 26"/>
                <a:gd name="T11" fmla="*/ 27 h 77"/>
                <a:gd name="T12" fmla="*/ 2 w 26"/>
                <a:gd name="T13" fmla="*/ 47 h 77"/>
                <a:gd name="T14" fmla="*/ 0 w 26"/>
                <a:gd name="T15" fmla="*/ 66 h 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 h="77">
                  <a:moveTo>
                    <a:pt x="0" y="76"/>
                  </a:moveTo>
                  <a:lnTo>
                    <a:pt x="0" y="54"/>
                  </a:lnTo>
                  <a:lnTo>
                    <a:pt x="4" y="36"/>
                  </a:lnTo>
                  <a:lnTo>
                    <a:pt x="13" y="18"/>
                  </a:lnTo>
                  <a:lnTo>
                    <a:pt x="25" y="0"/>
                  </a:lnTo>
                  <a:lnTo>
                    <a:pt x="13" y="31"/>
                  </a:lnTo>
                  <a:lnTo>
                    <a:pt x="4" y="54"/>
                  </a:lnTo>
                  <a:lnTo>
                    <a:pt x="0" y="76"/>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27" name="Freeform 308"/>
            <p:cNvSpPr>
              <a:spLocks/>
            </p:cNvSpPr>
            <p:nvPr/>
          </p:nvSpPr>
          <p:spPr bwMode="auto">
            <a:xfrm>
              <a:off x="1273" y="1969"/>
              <a:ext cx="68" cy="78"/>
            </a:xfrm>
            <a:custGeom>
              <a:avLst/>
              <a:gdLst>
                <a:gd name="T0" fmla="*/ 0 w 106"/>
                <a:gd name="T1" fmla="*/ 77 h 89"/>
                <a:gd name="T2" fmla="*/ 7 w 106"/>
                <a:gd name="T3" fmla="*/ 58 h 89"/>
                <a:gd name="T4" fmla="*/ 22 w 106"/>
                <a:gd name="T5" fmla="*/ 42 h 89"/>
                <a:gd name="T6" fmla="*/ 42 w 106"/>
                <a:gd name="T7" fmla="*/ 26 h 89"/>
                <a:gd name="T8" fmla="*/ 60 w 106"/>
                <a:gd name="T9" fmla="*/ 11 h 89"/>
                <a:gd name="T10" fmla="*/ 67 w 106"/>
                <a:gd name="T11" fmla="*/ 0 h 89"/>
                <a:gd name="T12" fmla="*/ 60 w 106"/>
                <a:gd name="T13" fmla="*/ 16 h 89"/>
                <a:gd name="T14" fmla="*/ 46 w 106"/>
                <a:gd name="T15" fmla="*/ 26 h 89"/>
                <a:gd name="T16" fmla="*/ 28 w 106"/>
                <a:gd name="T17" fmla="*/ 42 h 89"/>
                <a:gd name="T18" fmla="*/ 14 w 106"/>
                <a:gd name="T19" fmla="*/ 58 h 89"/>
                <a:gd name="T20" fmla="*/ 7 w 106"/>
                <a:gd name="T21" fmla="*/ 65 h 89"/>
                <a:gd name="T22" fmla="*/ 0 w 106"/>
                <a:gd name="T23" fmla="*/ 77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6" h="89">
                  <a:moveTo>
                    <a:pt x="0" y="88"/>
                  </a:moveTo>
                  <a:lnTo>
                    <a:pt x="11" y="66"/>
                  </a:lnTo>
                  <a:lnTo>
                    <a:pt x="34" y="48"/>
                  </a:lnTo>
                  <a:lnTo>
                    <a:pt x="66" y="30"/>
                  </a:lnTo>
                  <a:lnTo>
                    <a:pt x="93" y="13"/>
                  </a:lnTo>
                  <a:lnTo>
                    <a:pt x="105" y="0"/>
                  </a:lnTo>
                  <a:lnTo>
                    <a:pt x="93" y="18"/>
                  </a:lnTo>
                  <a:lnTo>
                    <a:pt x="71" y="30"/>
                  </a:lnTo>
                  <a:lnTo>
                    <a:pt x="44" y="48"/>
                  </a:lnTo>
                  <a:lnTo>
                    <a:pt x="22" y="66"/>
                  </a:lnTo>
                  <a:lnTo>
                    <a:pt x="11" y="74"/>
                  </a:lnTo>
                  <a:lnTo>
                    <a:pt x="0" y="88"/>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28" name="Freeform 309"/>
            <p:cNvSpPr>
              <a:spLocks/>
            </p:cNvSpPr>
            <p:nvPr/>
          </p:nvSpPr>
          <p:spPr bwMode="auto">
            <a:xfrm>
              <a:off x="1293" y="1877"/>
              <a:ext cx="90" cy="81"/>
            </a:xfrm>
            <a:custGeom>
              <a:avLst/>
              <a:gdLst>
                <a:gd name="T0" fmla="*/ 0 w 141"/>
                <a:gd name="T1" fmla="*/ 80 h 93"/>
                <a:gd name="T2" fmla="*/ 7 w 141"/>
                <a:gd name="T3" fmla="*/ 68 h 93"/>
                <a:gd name="T4" fmla="*/ 14 w 141"/>
                <a:gd name="T5" fmla="*/ 53 h 93"/>
                <a:gd name="T6" fmla="*/ 25 w 141"/>
                <a:gd name="T7" fmla="*/ 46 h 93"/>
                <a:gd name="T8" fmla="*/ 35 w 141"/>
                <a:gd name="T9" fmla="*/ 34 h 93"/>
                <a:gd name="T10" fmla="*/ 50 w 141"/>
                <a:gd name="T11" fmla="*/ 23 h 93"/>
                <a:gd name="T12" fmla="*/ 64 w 141"/>
                <a:gd name="T13" fmla="*/ 11 h 93"/>
                <a:gd name="T14" fmla="*/ 78 w 141"/>
                <a:gd name="T15" fmla="*/ 4 h 93"/>
                <a:gd name="T16" fmla="*/ 81 w 141"/>
                <a:gd name="T17" fmla="*/ 0 h 93"/>
                <a:gd name="T18" fmla="*/ 89 w 141"/>
                <a:gd name="T19" fmla="*/ 0 h 93"/>
                <a:gd name="T20" fmla="*/ 81 w 141"/>
                <a:gd name="T21" fmla="*/ 4 h 93"/>
                <a:gd name="T22" fmla="*/ 75 w 141"/>
                <a:gd name="T23" fmla="*/ 11 h 93"/>
                <a:gd name="T24" fmla="*/ 61 w 141"/>
                <a:gd name="T25" fmla="*/ 23 h 93"/>
                <a:gd name="T26" fmla="*/ 46 w 141"/>
                <a:gd name="T27" fmla="*/ 34 h 93"/>
                <a:gd name="T28" fmla="*/ 31 w 141"/>
                <a:gd name="T29" fmla="*/ 46 h 93"/>
                <a:gd name="T30" fmla="*/ 21 w 141"/>
                <a:gd name="T31" fmla="*/ 53 h 93"/>
                <a:gd name="T32" fmla="*/ 10 w 141"/>
                <a:gd name="T33" fmla="*/ 61 h 93"/>
                <a:gd name="T34" fmla="*/ 0 w 141"/>
                <a:gd name="T35" fmla="*/ 80 h 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1" h="93">
                  <a:moveTo>
                    <a:pt x="0" y="92"/>
                  </a:moveTo>
                  <a:lnTo>
                    <a:pt x="11" y="78"/>
                  </a:lnTo>
                  <a:lnTo>
                    <a:pt x="22" y="61"/>
                  </a:lnTo>
                  <a:lnTo>
                    <a:pt x="39" y="53"/>
                  </a:lnTo>
                  <a:lnTo>
                    <a:pt x="55" y="39"/>
                  </a:lnTo>
                  <a:lnTo>
                    <a:pt x="78" y="26"/>
                  </a:lnTo>
                  <a:lnTo>
                    <a:pt x="100" y="13"/>
                  </a:lnTo>
                  <a:lnTo>
                    <a:pt x="122" y="5"/>
                  </a:lnTo>
                  <a:lnTo>
                    <a:pt x="127" y="0"/>
                  </a:lnTo>
                  <a:lnTo>
                    <a:pt x="140" y="0"/>
                  </a:lnTo>
                  <a:lnTo>
                    <a:pt x="127" y="5"/>
                  </a:lnTo>
                  <a:lnTo>
                    <a:pt x="117" y="13"/>
                  </a:lnTo>
                  <a:lnTo>
                    <a:pt x="95" y="26"/>
                  </a:lnTo>
                  <a:lnTo>
                    <a:pt x="72" y="39"/>
                  </a:lnTo>
                  <a:lnTo>
                    <a:pt x="49" y="53"/>
                  </a:lnTo>
                  <a:lnTo>
                    <a:pt x="33" y="61"/>
                  </a:lnTo>
                  <a:lnTo>
                    <a:pt x="16" y="70"/>
                  </a:lnTo>
                  <a:lnTo>
                    <a:pt x="0" y="92"/>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29" name="Freeform 310"/>
            <p:cNvSpPr>
              <a:spLocks/>
            </p:cNvSpPr>
            <p:nvPr/>
          </p:nvSpPr>
          <p:spPr bwMode="auto">
            <a:xfrm>
              <a:off x="1316" y="1888"/>
              <a:ext cx="31" cy="29"/>
            </a:xfrm>
            <a:custGeom>
              <a:avLst/>
              <a:gdLst>
                <a:gd name="T0" fmla="*/ 0 w 49"/>
                <a:gd name="T1" fmla="*/ 28 h 34"/>
                <a:gd name="T2" fmla="*/ 3 w 49"/>
                <a:gd name="T3" fmla="*/ 20 h 34"/>
                <a:gd name="T4" fmla="*/ 12 w 49"/>
                <a:gd name="T5" fmla="*/ 14 h 34"/>
                <a:gd name="T6" fmla="*/ 27 w 49"/>
                <a:gd name="T7" fmla="*/ 3 h 34"/>
                <a:gd name="T8" fmla="*/ 30 w 49"/>
                <a:gd name="T9" fmla="*/ 0 h 34"/>
                <a:gd name="T10" fmla="*/ 22 w 49"/>
                <a:gd name="T11" fmla="*/ 11 h 34"/>
                <a:gd name="T12" fmla="*/ 9 w 49"/>
                <a:gd name="T13" fmla="*/ 20 h 34"/>
                <a:gd name="T14" fmla="*/ 0 w 49"/>
                <a:gd name="T15" fmla="*/ 28 h 3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9" h="34">
                  <a:moveTo>
                    <a:pt x="0" y="33"/>
                  </a:moveTo>
                  <a:lnTo>
                    <a:pt x="5" y="24"/>
                  </a:lnTo>
                  <a:lnTo>
                    <a:pt x="19" y="16"/>
                  </a:lnTo>
                  <a:lnTo>
                    <a:pt x="43" y="4"/>
                  </a:lnTo>
                  <a:lnTo>
                    <a:pt x="48" y="0"/>
                  </a:lnTo>
                  <a:lnTo>
                    <a:pt x="34" y="13"/>
                  </a:lnTo>
                  <a:lnTo>
                    <a:pt x="14" y="24"/>
                  </a:lnTo>
                  <a:lnTo>
                    <a:pt x="0" y="33"/>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30" name="Freeform 311"/>
            <p:cNvSpPr>
              <a:spLocks/>
            </p:cNvSpPr>
            <p:nvPr/>
          </p:nvSpPr>
          <p:spPr bwMode="auto">
            <a:xfrm>
              <a:off x="1293" y="1905"/>
              <a:ext cx="66" cy="58"/>
            </a:xfrm>
            <a:custGeom>
              <a:avLst/>
              <a:gdLst>
                <a:gd name="T0" fmla="*/ 0 w 104"/>
                <a:gd name="T1" fmla="*/ 57 h 67"/>
                <a:gd name="T2" fmla="*/ 10 w 104"/>
                <a:gd name="T3" fmla="*/ 46 h 67"/>
                <a:gd name="T4" fmla="*/ 20 w 104"/>
                <a:gd name="T5" fmla="*/ 35 h 67"/>
                <a:gd name="T6" fmla="*/ 34 w 104"/>
                <a:gd name="T7" fmla="*/ 23 h 67"/>
                <a:gd name="T8" fmla="*/ 55 w 104"/>
                <a:gd name="T9" fmla="*/ 11 h 67"/>
                <a:gd name="T10" fmla="*/ 65 w 104"/>
                <a:gd name="T11" fmla="*/ 0 h 67"/>
                <a:gd name="T12" fmla="*/ 58 w 104"/>
                <a:gd name="T13" fmla="*/ 11 h 67"/>
                <a:gd name="T14" fmla="*/ 41 w 104"/>
                <a:gd name="T15" fmla="*/ 27 h 67"/>
                <a:gd name="T16" fmla="*/ 27 w 104"/>
                <a:gd name="T17" fmla="*/ 35 h 67"/>
                <a:gd name="T18" fmla="*/ 20 w 104"/>
                <a:gd name="T19" fmla="*/ 42 h 67"/>
                <a:gd name="T20" fmla="*/ 17 w 104"/>
                <a:gd name="T21" fmla="*/ 42 h 67"/>
                <a:gd name="T22" fmla="*/ 0 w 104"/>
                <a:gd name="T23" fmla="*/ 57 h 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4" h="67">
                  <a:moveTo>
                    <a:pt x="0" y="66"/>
                  </a:moveTo>
                  <a:lnTo>
                    <a:pt x="16" y="53"/>
                  </a:lnTo>
                  <a:lnTo>
                    <a:pt x="32" y="40"/>
                  </a:lnTo>
                  <a:lnTo>
                    <a:pt x="54" y="26"/>
                  </a:lnTo>
                  <a:lnTo>
                    <a:pt x="87" y="13"/>
                  </a:lnTo>
                  <a:lnTo>
                    <a:pt x="103" y="0"/>
                  </a:lnTo>
                  <a:lnTo>
                    <a:pt x="92" y="13"/>
                  </a:lnTo>
                  <a:lnTo>
                    <a:pt x="64" y="31"/>
                  </a:lnTo>
                  <a:lnTo>
                    <a:pt x="43" y="40"/>
                  </a:lnTo>
                  <a:lnTo>
                    <a:pt x="32" y="48"/>
                  </a:lnTo>
                  <a:lnTo>
                    <a:pt x="27" y="48"/>
                  </a:lnTo>
                  <a:lnTo>
                    <a:pt x="0" y="66"/>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31" name="Freeform 312"/>
            <p:cNvSpPr>
              <a:spLocks/>
            </p:cNvSpPr>
            <p:nvPr/>
          </p:nvSpPr>
          <p:spPr bwMode="auto">
            <a:xfrm>
              <a:off x="1312" y="1931"/>
              <a:ext cx="43" cy="50"/>
            </a:xfrm>
            <a:custGeom>
              <a:avLst/>
              <a:gdLst>
                <a:gd name="T0" fmla="*/ 0 w 68"/>
                <a:gd name="T1" fmla="*/ 49 h 57"/>
                <a:gd name="T2" fmla="*/ 6 w 68"/>
                <a:gd name="T3" fmla="*/ 34 h 57"/>
                <a:gd name="T4" fmla="*/ 19 w 68"/>
                <a:gd name="T5" fmla="*/ 18 h 57"/>
                <a:gd name="T6" fmla="*/ 36 w 68"/>
                <a:gd name="T7" fmla="*/ 8 h 57"/>
                <a:gd name="T8" fmla="*/ 42 w 68"/>
                <a:gd name="T9" fmla="*/ 0 h 57"/>
                <a:gd name="T10" fmla="*/ 32 w 68"/>
                <a:gd name="T11" fmla="*/ 11 h 57"/>
                <a:gd name="T12" fmla="*/ 19 w 68"/>
                <a:gd name="T13" fmla="*/ 23 h 57"/>
                <a:gd name="T14" fmla="*/ 10 w 68"/>
                <a:gd name="T15" fmla="*/ 34 h 57"/>
                <a:gd name="T16" fmla="*/ 0 w 68"/>
                <a:gd name="T17" fmla="*/ 49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8" h="57">
                  <a:moveTo>
                    <a:pt x="0" y="56"/>
                  </a:moveTo>
                  <a:lnTo>
                    <a:pt x="10" y="39"/>
                  </a:lnTo>
                  <a:lnTo>
                    <a:pt x="30" y="21"/>
                  </a:lnTo>
                  <a:lnTo>
                    <a:pt x="57" y="9"/>
                  </a:lnTo>
                  <a:lnTo>
                    <a:pt x="67" y="0"/>
                  </a:lnTo>
                  <a:lnTo>
                    <a:pt x="51" y="13"/>
                  </a:lnTo>
                  <a:lnTo>
                    <a:pt x="30" y="26"/>
                  </a:lnTo>
                  <a:lnTo>
                    <a:pt x="16" y="39"/>
                  </a:lnTo>
                  <a:lnTo>
                    <a:pt x="0" y="56"/>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32" name="Freeform 313"/>
            <p:cNvSpPr>
              <a:spLocks/>
            </p:cNvSpPr>
            <p:nvPr/>
          </p:nvSpPr>
          <p:spPr bwMode="auto">
            <a:xfrm>
              <a:off x="1355" y="1905"/>
              <a:ext cx="51" cy="44"/>
            </a:xfrm>
            <a:custGeom>
              <a:avLst/>
              <a:gdLst>
                <a:gd name="T0" fmla="*/ 0 w 80"/>
                <a:gd name="T1" fmla="*/ 43 h 51"/>
                <a:gd name="T2" fmla="*/ 17 w 80"/>
                <a:gd name="T3" fmla="*/ 29 h 51"/>
                <a:gd name="T4" fmla="*/ 34 w 80"/>
                <a:gd name="T5" fmla="*/ 15 h 51"/>
                <a:gd name="T6" fmla="*/ 40 w 80"/>
                <a:gd name="T7" fmla="*/ 3 h 51"/>
                <a:gd name="T8" fmla="*/ 50 w 80"/>
                <a:gd name="T9" fmla="*/ 0 h 51"/>
                <a:gd name="T10" fmla="*/ 40 w 80"/>
                <a:gd name="T11" fmla="*/ 7 h 51"/>
                <a:gd name="T12" fmla="*/ 38 w 80"/>
                <a:gd name="T13" fmla="*/ 19 h 51"/>
                <a:gd name="T14" fmla="*/ 23 w 80"/>
                <a:gd name="T15" fmla="*/ 29 h 51"/>
                <a:gd name="T16" fmla="*/ 13 w 80"/>
                <a:gd name="T17" fmla="*/ 36 h 51"/>
                <a:gd name="T18" fmla="*/ 0 w 80"/>
                <a:gd name="T19" fmla="*/ 43 h 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51">
                  <a:moveTo>
                    <a:pt x="0" y="50"/>
                  </a:moveTo>
                  <a:lnTo>
                    <a:pt x="26" y="34"/>
                  </a:lnTo>
                  <a:lnTo>
                    <a:pt x="53" y="17"/>
                  </a:lnTo>
                  <a:lnTo>
                    <a:pt x="63" y="4"/>
                  </a:lnTo>
                  <a:lnTo>
                    <a:pt x="79" y="0"/>
                  </a:lnTo>
                  <a:lnTo>
                    <a:pt x="63" y="8"/>
                  </a:lnTo>
                  <a:lnTo>
                    <a:pt x="59" y="22"/>
                  </a:lnTo>
                  <a:lnTo>
                    <a:pt x="36" y="34"/>
                  </a:lnTo>
                  <a:lnTo>
                    <a:pt x="20" y="42"/>
                  </a:lnTo>
                  <a:lnTo>
                    <a:pt x="0" y="50"/>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33" name="Freeform 314"/>
            <p:cNvSpPr>
              <a:spLocks/>
            </p:cNvSpPr>
            <p:nvPr/>
          </p:nvSpPr>
          <p:spPr bwMode="auto">
            <a:xfrm>
              <a:off x="1366" y="1881"/>
              <a:ext cx="52" cy="36"/>
            </a:xfrm>
            <a:custGeom>
              <a:avLst/>
              <a:gdLst>
                <a:gd name="T0" fmla="*/ 0 w 81"/>
                <a:gd name="T1" fmla="*/ 35 h 42"/>
                <a:gd name="T2" fmla="*/ 17 w 81"/>
                <a:gd name="T3" fmla="*/ 21 h 42"/>
                <a:gd name="T4" fmla="*/ 24 w 81"/>
                <a:gd name="T5" fmla="*/ 10 h 42"/>
                <a:gd name="T6" fmla="*/ 41 w 81"/>
                <a:gd name="T7" fmla="*/ 0 h 42"/>
                <a:gd name="T8" fmla="*/ 51 w 81"/>
                <a:gd name="T9" fmla="*/ 0 h 42"/>
                <a:gd name="T10" fmla="*/ 38 w 81"/>
                <a:gd name="T11" fmla="*/ 7 h 42"/>
                <a:gd name="T12" fmla="*/ 24 w 81"/>
                <a:gd name="T13" fmla="*/ 15 h 42"/>
                <a:gd name="T14" fmla="*/ 21 w 81"/>
                <a:gd name="T15" fmla="*/ 21 h 42"/>
                <a:gd name="T16" fmla="*/ 13 w 81"/>
                <a:gd name="T17" fmla="*/ 27 h 42"/>
                <a:gd name="T18" fmla="*/ 0 w 81"/>
                <a:gd name="T19" fmla="*/ 35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 h="42">
                  <a:moveTo>
                    <a:pt x="0" y="41"/>
                  </a:moveTo>
                  <a:lnTo>
                    <a:pt x="26" y="24"/>
                  </a:lnTo>
                  <a:lnTo>
                    <a:pt x="38" y="12"/>
                  </a:lnTo>
                  <a:lnTo>
                    <a:pt x="64" y="0"/>
                  </a:lnTo>
                  <a:lnTo>
                    <a:pt x="80" y="0"/>
                  </a:lnTo>
                  <a:lnTo>
                    <a:pt x="59" y="8"/>
                  </a:lnTo>
                  <a:lnTo>
                    <a:pt x="38" y="17"/>
                  </a:lnTo>
                  <a:lnTo>
                    <a:pt x="33" y="24"/>
                  </a:lnTo>
                  <a:lnTo>
                    <a:pt x="21" y="32"/>
                  </a:lnTo>
                  <a:lnTo>
                    <a:pt x="0" y="41"/>
                  </a:lnTo>
                </a:path>
              </a:pathLst>
            </a:custGeom>
            <a:solidFill>
              <a:srgbClr val="402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34" name="Freeform 315"/>
            <p:cNvSpPr>
              <a:spLocks/>
            </p:cNvSpPr>
            <p:nvPr/>
          </p:nvSpPr>
          <p:spPr bwMode="auto">
            <a:xfrm>
              <a:off x="1288" y="2700"/>
              <a:ext cx="17" cy="49"/>
            </a:xfrm>
            <a:custGeom>
              <a:avLst/>
              <a:gdLst>
                <a:gd name="T0" fmla="*/ 0 w 26"/>
                <a:gd name="T1" fmla="*/ 0 h 57"/>
                <a:gd name="T2" fmla="*/ 3 w 26"/>
                <a:gd name="T3" fmla="*/ 19 h 57"/>
                <a:gd name="T4" fmla="*/ 9 w 26"/>
                <a:gd name="T5" fmla="*/ 34 h 57"/>
                <a:gd name="T6" fmla="*/ 16 w 26"/>
                <a:gd name="T7" fmla="*/ 48 h 57"/>
                <a:gd name="T8" fmla="*/ 11 w 26"/>
                <a:gd name="T9" fmla="*/ 29 h 57"/>
                <a:gd name="T10" fmla="*/ 9 w 26"/>
                <a:gd name="T11" fmla="*/ 15 h 57"/>
                <a:gd name="T12" fmla="*/ 0 w 26"/>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57">
                  <a:moveTo>
                    <a:pt x="0" y="0"/>
                  </a:moveTo>
                  <a:lnTo>
                    <a:pt x="5" y="22"/>
                  </a:lnTo>
                  <a:lnTo>
                    <a:pt x="13" y="39"/>
                  </a:lnTo>
                  <a:lnTo>
                    <a:pt x="25" y="56"/>
                  </a:lnTo>
                  <a:lnTo>
                    <a:pt x="17" y="34"/>
                  </a:lnTo>
                  <a:lnTo>
                    <a:pt x="13" y="18"/>
                  </a:lnTo>
                  <a:lnTo>
                    <a:pt x="0"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35" name="Freeform 316"/>
            <p:cNvSpPr>
              <a:spLocks/>
            </p:cNvSpPr>
            <p:nvPr/>
          </p:nvSpPr>
          <p:spPr bwMode="auto">
            <a:xfrm>
              <a:off x="1327" y="2759"/>
              <a:ext cx="64" cy="32"/>
            </a:xfrm>
            <a:custGeom>
              <a:avLst/>
              <a:gdLst>
                <a:gd name="T0" fmla="*/ 0 w 99"/>
                <a:gd name="T1" fmla="*/ 0 h 37"/>
                <a:gd name="T2" fmla="*/ 7 w 99"/>
                <a:gd name="T3" fmla="*/ 7 h 37"/>
                <a:gd name="T4" fmla="*/ 18 w 99"/>
                <a:gd name="T5" fmla="*/ 10 h 37"/>
                <a:gd name="T6" fmla="*/ 39 w 99"/>
                <a:gd name="T7" fmla="*/ 17 h 37"/>
                <a:gd name="T8" fmla="*/ 63 w 99"/>
                <a:gd name="T9" fmla="*/ 31 h 37"/>
                <a:gd name="T10" fmla="*/ 52 w 99"/>
                <a:gd name="T11" fmla="*/ 20 h 37"/>
                <a:gd name="T12" fmla="*/ 42 w 99"/>
                <a:gd name="T13" fmla="*/ 10 h 37"/>
                <a:gd name="T14" fmla="*/ 21 w 99"/>
                <a:gd name="T15" fmla="*/ 7 h 37"/>
                <a:gd name="T16" fmla="*/ 10 w 99"/>
                <a:gd name="T17" fmla="*/ 3 h 37"/>
                <a:gd name="T18" fmla="*/ 0 w 99"/>
                <a:gd name="T19" fmla="*/ 0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37">
                  <a:moveTo>
                    <a:pt x="0" y="0"/>
                  </a:moveTo>
                  <a:lnTo>
                    <a:pt x="11" y="8"/>
                  </a:lnTo>
                  <a:lnTo>
                    <a:pt x="28" y="12"/>
                  </a:lnTo>
                  <a:lnTo>
                    <a:pt x="60" y="20"/>
                  </a:lnTo>
                  <a:lnTo>
                    <a:pt x="98" y="36"/>
                  </a:lnTo>
                  <a:lnTo>
                    <a:pt x="81" y="23"/>
                  </a:lnTo>
                  <a:lnTo>
                    <a:pt x="65" y="12"/>
                  </a:lnTo>
                  <a:lnTo>
                    <a:pt x="33" y="8"/>
                  </a:lnTo>
                  <a:lnTo>
                    <a:pt x="16" y="4"/>
                  </a:lnTo>
                  <a:lnTo>
                    <a:pt x="0"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36" name="Freeform 317"/>
            <p:cNvSpPr>
              <a:spLocks/>
            </p:cNvSpPr>
            <p:nvPr/>
          </p:nvSpPr>
          <p:spPr bwMode="auto">
            <a:xfrm>
              <a:off x="1397" y="2804"/>
              <a:ext cx="24" cy="62"/>
            </a:xfrm>
            <a:custGeom>
              <a:avLst/>
              <a:gdLst>
                <a:gd name="T0" fmla="*/ 0 w 37"/>
                <a:gd name="T1" fmla="*/ 0 h 71"/>
                <a:gd name="T2" fmla="*/ 8 w 37"/>
                <a:gd name="T3" fmla="*/ 12 h 71"/>
                <a:gd name="T4" fmla="*/ 15 w 37"/>
                <a:gd name="T5" fmla="*/ 27 h 71"/>
                <a:gd name="T6" fmla="*/ 18 w 37"/>
                <a:gd name="T7" fmla="*/ 42 h 71"/>
                <a:gd name="T8" fmla="*/ 23 w 37"/>
                <a:gd name="T9" fmla="*/ 61 h 71"/>
                <a:gd name="T10" fmla="*/ 21 w 37"/>
                <a:gd name="T11" fmla="*/ 42 h 71"/>
                <a:gd name="T12" fmla="*/ 18 w 37"/>
                <a:gd name="T13" fmla="*/ 31 h 71"/>
                <a:gd name="T14" fmla="*/ 15 w 37"/>
                <a:gd name="T15" fmla="*/ 16 h 71"/>
                <a:gd name="T16" fmla="*/ 8 w 37"/>
                <a:gd name="T17" fmla="*/ 8 h 71"/>
                <a:gd name="T18" fmla="*/ 0 w 37"/>
                <a:gd name="T19" fmla="*/ 0 h 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 h="71">
                  <a:moveTo>
                    <a:pt x="0" y="0"/>
                  </a:moveTo>
                  <a:lnTo>
                    <a:pt x="13" y="14"/>
                  </a:lnTo>
                  <a:lnTo>
                    <a:pt x="23" y="31"/>
                  </a:lnTo>
                  <a:lnTo>
                    <a:pt x="27" y="48"/>
                  </a:lnTo>
                  <a:lnTo>
                    <a:pt x="36" y="70"/>
                  </a:lnTo>
                  <a:lnTo>
                    <a:pt x="32" y="48"/>
                  </a:lnTo>
                  <a:lnTo>
                    <a:pt x="27" y="36"/>
                  </a:lnTo>
                  <a:lnTo>
                    <a:pt x="23" y="18"/>
                  </a:lnTo>
                  <a:lnTo>
                    <a:pt x="13" y="9"/>
                  </a:lnTo>
                  <a:lnTo>
                    <a:pt x="0"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37" name="Freeform 318"/>
            <p:cNvSpPr>
              <a:spLocks/>
            </p:cNvSpPr>
            <p:nvPr/>
          </p:nvSpPr>
          <p:spPr bwMode="auto">
            <a:xfrm>
              <a:off x="1417" y="2813"/>
              <a:ext cx="55" cy="92"/>
            </a:xfrm>
            <a:custGeom>
              <a:avLst/>
              <a:gdLst>
                <a:gd name="T0" fmla="*/ 0 w 85"/>
                <a:gd name="T1" fmla="*/ 0 h 106"/>
                <a:gd name="T2" fmla="*/ 7 w 85"/>
                <a:gd name="T3" fmla="*/ 12 h 106"/>
                <a:gd name="T4" fmla="*/ 10 w 85"/>
                <a:gd name="T5" fmla="*/ 28 h 106"/>
                <a:gd name="T6" fmla="*/ 14 w 85"/>
                <a:gd name="T7" fmla="*/ 43 h 106"/>
                <a:gd name="T8" fmla="*/ 21 w 85"/>
                <a:gd name="T9" fmla="*/ 63 h 106"/>
                <a:gd name="T10" fmla="*/ 28 w 85"/>
                <a:gd name="T11" fmla="*/ 75 h 106"/>
                <a:gd name="T12" fmla="*/ 45 w 85"/>
                <a:gd name="T13" fmla="*/ 87 h 106"/>
                <a:gd name="T14" fmla="*/ 48 w 85"/>
                <a:gd name="T15" fmla="*/ 87 h 106"/>
                <a:gd name="T16" fmla="*/ 54 w 85"/>
                <a:gd name="T17" fmla="*/ 91 h 106"/>
                <a:gd name="T18" fmla="*/ 48 w 85"/>
                <a:gd name="T19" fmla="*/ 87 h 106"/>
                <a:gd name="T20" fmla="*/ 38 w 85"/>
                <a:gd name="T21" fmla="*/ 79 h 106"/>
                <a:gd name="T22" fmla="*/ 25 w 85"/>
                <a:gd name="T23" fmla="*/ 68 h 106"/>
                <a:gd name="T24" fmla="*/ 21 w 85"/>
                <a:gd name="T25" fmla="*/ 48 h 106"/>
                <a:gd name="T26" fmla="*/ 14 w 85"/>
                <a:gd name="T27" fmla="*/ 23 h 106"/>
                <a:gd name="T28" fmla="*/ 10 w 85"/>
                <a:gd name="T29" fmla="*/ 12 h 106"/>
                <a:gd name="T30" fmla="*/ 0 w 85"/>
                <a:gd name="T31" fmla="*/ 0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5" h="106">
                  <a:moveTo>
                    <a:pt x="0" y="0"/>
                  </a:moveTo>
                  <a:lnTo>
                    <a:pt x="11" y="14"/>
                  </a:lnTo>
                  <a:lnTo>
                    <a:pt x="15" y="32"/>
                  </a:lnTo>
                  <a:lnTo>
                    <a:pt x="21" y="50"/>
                  </a:lnTo>
                  <a:lnTo>
                    <a:pt x="32" y="73"/>
                  </a:lnTo>
                  <a:lnTo>
                    <a:pt x="43" y="86"/>
                  </a:lnTo>
                  <a:lnTo>
                    <a:pt x="69" y="100"/>
                  </a:lnTo>
                  <a:lnTo>
                    <a:pt x="74" y="100"/>
                  </a:lnTo>
                  <a:lnTo>
                    <a:pt x="84" y="105"/>
                  </a:lnTo>
                  <a:lnTo>
                    <a:pt x="74" y="100"/>
                  </a:lnTo>
                  <a:lnTo>
                    <a:pt x="58" y="91"/>
                  </a:lnTo>
                  <a:lnTo>
                    <a:pt x="38" y="78"/>
                  </a:lnTo>
                  <a:lnTo>
                    <a:pt x="32" y="55"/>
                  </a:lnTo>
                  <a:lnTo>
                    <a:pt x="21" y="27"/>
                  </a:lnTo>
                  <a:lnTo>
                    <a:pt x="15" y="14"/>
                  </a:lnTo>
                  <a:lnTo>
                    <a:pt x="0"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38" name="Freeform 319"/>
            <p:cNvSpPr>
              <a:spLocks/>
            </p:cNvSpPr>
            <p:nvPr/>
          </p:nvSpPr>
          <p:spPr bwMode="auto">
            <a:xfrm>
              <a:off x="1195" y="2783"/>
              <a:ext cx="16" cy="32"/>
            </a:xfrm>
            <a:custGeom>
              <a:avLst/>
              <a:gdLst>
                <a:gd name="T0" fmla="*/ 0 w 25"/>
                <a:gd name="T1" fmla="*/ 0 h 37"/>
                <a:gd name="T2" fmla="*/ 8 w 25"/>
                <a:gd name="T3" fmla="*/ 15 h 37"/>
                <a:gd name="T4" fmla="*/ 13 w 25"/>
                <a:gd name="T5" fmla="*/ 21 h 37"/>
                <a:gd name="T6" fmla="*/ 15 w 25"/>
                <a:gd name="T7" fmla="*/ 31 h 37"/>
                <a:gd name="T8" fmla="*/ 8 w 25"/>
                <a:gd name="T9" fmla="*/ 28 h 37"/>
                <a:gd name="T10" fmla="*/ 0 w 25"/>
                <a:gd name="T11" fmla="*/ 21 h 37"/>
                <a:gd name="T12" fmla="*/ 0 w 25"/>
                <a:gd name="T13" fmla="*/ 0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37">
                  <a:moveTo>
                    <a:pt x="0" y="0"/>
                  </a:moveTo>
                  <a:lnTo>
                    <a:pt x="12" y="17"/>
                  </a:lnTo>
                  <a:lnTo>
                    <a:pt x="20" y="24"/>
                  </a:lnTo>
                  <a:lnTo>
                    <a:pt x="24" y="36"/>
                  </a:lnTo>
                  <a:lnTo>
                    <a:pt x="12" y="32"/>
                  </a:lnTo>
                  <a:lnTo>
                    <a:pt x="0" y="24"/>
                  </a:lnTo>
                  <a:lnTo>
                    <a:pt x="0"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39" name="Freeform 320"/>
            <p:cNvSpPr>
              <a:spLocks/>
            </p:cNvSpPr>
            <p:nvPr/>
          </p:nvSpPr>
          <p:spPr bwMode="auto">
            <a:xfrm>
              <a:off x="1284" y="2872"/>
              <a:ext cx="9" cy="74"/>
            </a:xfrm>
            <a:custGeom>
              <a:avLst/>
              <a:gdLst>
                <a:gd name="T0" fmla="*/ 5 w 14"/>
                <a:gd name="T1" fmla="*/ 0 h 86"/>
                <a:gd name="T2" fmla="*/ 6 w 14"/>
                <a:gd name="T3" fmla="*/ 15 h 86"/>
                <a:gd name="T4" fmla="*/ 6 w 14"/>
                <a:gd name="T5" fmla="*/ 35 h 86"/>
                <a:gd name="T6" fmla="*/ 5 w 14"/>
                <a:gd name="T7" fmla="*/ 42 h 86"/>
                <a:gd name="T8" fmla="*/ 2 w 14"/>
                <a:gd name="T9" fmla="*/ 54 h 86"/>
                <a:gd name="T10" fmla="*/ 0 w 14"/>
                <a:gd name="T11" fmla="*/ 65 h 86"/>
                <a:gd name="T12" fmla="*/ 0 w 14"/>
                <a:gd name="T13" fmla="*/ 73 h 86"/>
                <a:gd name="T14" fmla="*/ 2 w 14"/>
                <a:gd name="T15" fmla="*/ 58 h 86"/>
                <a:gd name="T16" fmla="*/ 5 w 14"/>
                <a:gd name="T17" fmla="*/ 50 h 86"/>
                <a:gd name="T18" fmla="*/ 6 w 14"/>
                <a:gd name="T19" fmla="*/ 42 h 86"/>
                <a:gd name="T20" fmla="*/ 8 w 14"/>
                <a:gd name="T21" fmla="*/ 35 h 86"/>
                <a:gd name="T22" fmla="*/ 8 w 14"/>
                <a:gd name="T23" fmla="*/ 28 h 86"/>
                <a:gd name="T24" fmla="*/ 5 w 14"/>
                <a:gd name="T25" fmla="*/ 0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 h="86">
                  <a:moveTo>
                    <a:pt x="7" y="0"/>
                  </a:moveTo>
                  <a:lnTo>
                    <a:pt x="10" y="18"/>
                  </a:lnTo>
                  <a:lnTo>
                    <a:pt x="10" y="41"/>
                  </a:lnTo>
                  <a:lnTo>
                    <a:pt x="7" y="49"/>
                  </a:lnTo>
                  <a:lnTo>
                    <a:pt x="3" y="63"/>
                  </a:lnTo>
                  <a:lnTo>
                    <a:pt x="0" y="76"/>
                  </a:lnTo>
                  <a:lnTo>
                    <a:pt x="0" y="85"/>
                  </a:lnTo>
                  <a:lnTo>
                    <a:pt x="3" y="67"/>
                  </a:lnTo>
                  <a:lnTo>
                    <a:pt x="7" y="58"/>
                  </a:lnTo>
                  <a:lnTo>
                    <a:pt x="10" y="49"/>
                  </a:lnTo>
                  <a:lnTo>
                    <a:pt x="13" y="41"/>
                  </a:lnTo>
                  <a:lnTo>
                    <a:pt x="13" y="32"/>
                  </a:lnTo>
                  <a:lnTo>
                    <a:pt x="7"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40" name="Freeform 321"/>
            <p:cNvSpPr>
              <a:spLocks/>
            </p:cNvSpPr>
            <p:nvPr/>
          </p:nvSpPr>
          <p:spPr bwMode="auto">
            <a:xfrm>
              <a:off x="1296" y="2922"/>
              <a:ext cx="20" cy="7"/>
            </a:xfrm>
            <a:custGeom>
              <a:avLst/>
              <a:gdLst>
                <a:gd name="T0" fmla="*/ 0 w 31"/>
                <a:gd name="T1" fmla="*/ 6 h 8"/>
                <a:gd name="T2" fmla="*/ 3 w 31"/>
                <a:gd name="T3" fmla="*/ 2 h 8"/>
                <a:gd name="T4" fmla="*/ 6 w 31"/>
                <a:gd name="T5" fmla="*/ 0 h 8"/>
                <a:gd name="T6" fmla="*/ 11 w 31"/>
                <a:gd name="T7" fmla="*/ 0 h 8"/>
                <a:gd name="T8" fmla="*/ 14 w 31"/>
                <a:gd name="T9" fmla="*/ 0 h 8"/>
                <a:gd name="T10" fmla="*/ 19 w 31"/>
                <a:gd name="T11" fmla="*/ 4 h 8"/>
                <a:gd name="T12" fmla="*/ 11 w 31"/>
                <a:gd name="T13" fmla="*/ 2 h 8"/>
                <a:gd name="T14" fmla="*/ 6 w 31"/>
                <a:gd name="T15" fmla="*/ 2 h 8"/>
                <a:gd name="T16" fmla="*/ 0 w 31"/>
                <a:gd name="T17" fmla="*/ 6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8">
                  <a:moveTo>
                    <a:pt x="0" y="7"/>
                  </a:moveTo>
                  <a:lnTo>
                    <a:pt x="4" y="2"/>
                  </a:lnTo>
                  <a:lnTo>
                    <a:pt x="9" y="0"/>
                  </a:lnTo>
                  <a:lnTo>
                    <a:pt x="17" y="0"/>
                  </a:lnTo>
                  <a:lnTo>
                    <a:pt x="21" y="0"/>
                  </a:lnTo>
                  <a:lnTo>
                    <a:pt x="30" y="5"/>
                  </a:lnTo>
                  <a:lnTo>
                    <a:pt x="17" y="2"/>
                  </a:lnTo>
                  <a:lnTo>
                    <a:pt x="9" y="2"/>
                  </a:lnTo>
                  <a:lnTo>
                    <a:pt x="0" y="7"/>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41" name="Freeform 322"/>
            <p:cNvSpPr>
              <a:spLocks/>
            </p:cNvSpPr>
            <p:nvPr/>
          </p:nvSpPr>
          <p:spPr bwMode="auto">
            <a:xfrm>
              <a:off x="1304" y="2876"/>
              <a:ext cx="8" cy="41"/>
            </a:xfrm>
            <a:custGeom>
              <a:avLst/>
              <a:gdLst>
                <a:gd name="T0" fmla="*/ 2 w 13"/>
                <a:gd name="T1" fmla="*/ 0 h 47"/>
                <a:gd name="T2" fmla="*/ 2 w 13"/>
                <a:gd name="T3" fmla="*/ 11 h 47"/>
                <a:gd name="T4" fmla="*/ 0 w 13"/>
                <a:gd name="T5" fmla="*/ 18 h 47"/>
                <a:gd name="T6" fmla="*/ 2 w 13"/>
                <a:gd name="T7" fmla="*/ 26 h 47"/>
                <a:gd name="T8" fmla="*/ 4 w 13"/>
                <a:gd name="T9" fmla="*/ 33 h 47"/>
                <a:gd name="T10" fmla="*/ 7 w 13"/>
                <a:gd name="T11" fmla="*/ 40 h 47"/>
                <a:gd name="T12" fmla="*/ 2 w 13"/>
                <a:gd name="T13" fmla="*/ 26 h 47"/>
                <a:gd name="T14" fmla="*/ 2 w 13"/>
                <a:gd name="T15" fmla="*/ 18 h 47"/>
                <a:gd name="T16" fmla="*/ 2 w 13"/>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47">
                  <a:moveTo>
                    <a:pt x="3" y="0"/>
                  </a:moveTo>
                  <a:lnTo>
                    <a:pt x="3" y="13"/>
                  </a:lnTo>
                  <a:lnTo>
                    <a:pt x="0" y="21"/>
                  </a:lnTo>
                  <a:lnTo>
                    <a:pt x="3" y="30"/>
                  </a:lnTo>
                  <a:lnTo>
                    <a:pt x="6" y="38"/>
                  </a:lnTo>
                  <a:lnTo>
                    <a:pt x="12" y="46"/>
                  </a:lnTo>
                  <a:lnTo>
                    <a:pt x="3" y="30"/>
                  </a:lnTo>
                  <a:lnTo>
                    <a:pt x="3" y="21"/>
                  </a:lnTo>
                  <a:lnTo>
                    <a:pt x="3"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42" name="Freeform 323"/>
            <p:cNvSpPr>
              <a:spLocks/>
            </p:cNvSpPr>
            <p:nvPr/>
          </p:nvSpPr>
          <p:spPr bwMode="auto">
            <a:xfrm>
              <a:off x="1132" y="2834"/>
              <a:ext cx="25" cy="8"/>
            </a:xfrm>
            <a:custGeom>
              <a:avLst/>
              <a:gdLst>
                <a:gd name="T0" fmla="*/ 0 w 39"/>
                <a:gd name="T1" fmla="*/ 7 h 9"/>
                <a:gd name="T2" fmla="*/ 7 w 39"/>
                <a:gd name="T3" fmla="*/ 3 h 9"/>
                <a:gd name="T4" fmla="*/ 13 w 39"/>
                <a:gd name="T5" fmla="*/ 3 h 9"/>
                <a:gd name="T6" fmla="*/ 19 w 39"/>
                <a:gd name="T7" fmla="*/ 3 h 9"/>
                <a:gd name="T8" fmla="*/ 24 w 39"/>
                <a:gd name="T9" fmla="*/ 3 h 9"/>
                <a:gd name="T10" fmla="*/ 19 w 39"/>
                <a:gd name="T11" fmla="*/ 0 h 9"/>
                <a:gd name="T12" fmla="*/ 13 w 39"/>
                <a:gd name="T13" fmla="*/ 0 h 9"/>
                <a:gd name="T14" fmla="*/ 7 w 39"/>
                <a:gd name="T15" fmla="*/ 0 h 9"/>
                <a:gd name="T16" fmla="*/ 0 w 39"/>
                <a:gd name="T17" fmla="*/ 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9" h="9">
                  <a:moveTo>
                    <a:pt x="0" y="8"/>
                  </a:moveTo>
                  <a:lnTo>
                    <a:pt x="11" y="3"/>
                  </a:lnTo>
                  <a:lnTo>
                    <a:pt x="20" y="3"/>
                  </a:lnTo>
                  <a:lnTo>
                    <a:pt x="29" y="3"/>
                  </a:lnTo>
                  <a:lnTo>
                    <a:pt x="38" y="3"/>
                  </a:lnTo>
                  <a:lnTo>
                    <a:pt x="29" y="0"/>
                  </a:lnTo>
                  <a:lnTo>
                    <a:pt x="20" y="0"/>
                  </a:lnTo>
                  <a:lnTo>
                    <a:pt x="11" y="0"/>
                  </a:lnTo>
                  <a:lnTo>
                    <a:pt x="0" y="8"/>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43" name="Freeform 324"/>
            <p:cNvSpPr>
              <a:spLocks/>
            </p:cNvSpPr>
            <p:nvPr/>
          </p:nvSpPr>
          <p:spPr bwMode="auto">
            <a:xfrm>
              <a:off x="1120" y="2822"/>
              <a:ext cx="37" cy="15"/>
            </a:xfrm>
            <a:custGeom>
              <a:avLst/>
              <a:gdLst>
                <a:gd name="T0" fmla="*/ 0 w 57"/>
                <a:gd name="T1" fmla="*/ 14 h 17"/>
                <a:gd name="T2" fmla="*/ 10 w 57"/>
                <a:gd name="T3" fmla="*/ 8 h 17"/>
                <a:gd name="T4" fmla="*/ 10 w 57"/>
                <a:gd name="T5" fmla="*/ 5 h 17"/>
                <a:gd name="T6" fmla="*/ 17 w 57"/>
                <a:gd name="T7" fmla="*/ 3 h 17"/>
                <a:gd name="T8" fmla="*/ 27 w 57"/>
                <a:gd name="T9" fmla="*/ 3 h 17"/>
                <a:gd name="T10" fmla="*/ 36 w 57"/>
                <a:gd name="T11" fmla="*/ 5 h 17"/>
                <a:gd name="T12" fmla="*/ 20 w 57"/>
                <a:gd name="T13" fmla="*/ 0 h 17"/>
                <a:gd name="T14" fmla="*/ 13 w 57"/>
                <a:gd name="T15" fmla="*/ 3 h 17"/>
                <a:gd name="T16" fmla="*/ 6 w 57"/>
                <a:gd name="T17" fmla="*/ 5 h 17"/>
                <a:gd name="T18" fmla="*/ 0 w 57"/>
                <a:gd name="T19" fmla="*/ 14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 h="17">
                  <a:moveTo>
                    <a:pt x="0" y="16"/>
                  </a:moveTo>
                  <a:lnTo>
                    <a:pt x="15" y="9"/>
                  </a:lnTo>
                  <a:lnTo>
                    <a:pt x="15" y="6"/>
                  </a:lnTo>
                  <a:lnTo>
                    <a:pt x="26" y="3"/>
                  </a:lnTo>
                  <a:lnTo>
                    <a:pt x="41" y="3"/>
                  </a:lnTo>
                  <a:lnTo>
                    <a:pt x="56" y="6"/>
                  </a:lnTo>
                  <a:lnTo>
                    <a:pt x="31" y="0"/>
                  </a:lnTo>
                  <a:lnTo>
                    <a:pt x="20" y="3"/>
                  </a:lnTo>
                  <a:lnTo>
                    <a:pt x="10" y="6"/>
                  </a:lnTo>
                  <a:lnTo>
                    <a:pt x="0" y="16"/>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44" name="Freeform 325"/>
            <p:cNvSpPr>
              <a:spLocks/>
            </p:cNvSpPr>
            <p:nvPr/>
          </p:nvSpPr>
          <p:spPr bwMode="auto">
            <a:xfrm>
              <a:off x="1054" y="2801"/>
              <a:ext cx="16" cy="2"/>
            </a:xfrm>
            <a:custGeom>
              <a:avLst/>
              <a:gdLst>
                <a:gd name="T0" fmla="*/ 0 w 26"/>
                <a:gd name="T1" fmla="*/ 1 h 2"/>
                <a:gd name="T2" fmla="*/ 10 w 26"/>
                <a:gd name="T3" fmla="*/ 1 h 2"/>
                <a:gd name="T4" fmla="*/ 13 w 26"/>
                <a:gd name="T5" fmla="*/ 1 h 2"/>
                <a:gd name="T6" fmla="*/ 15 w 26"/>
                <a:gd name="T7" fmla="*/ 1 h 2"/>
                <a:gd name="T8" fmla="*/ 13 w 26"/>
                <a:gd name="T9" fmla="*/ 0 h 2"/>
                <a:gd name="T10" fmla="*/ 10 w 26"/>
                <a:gd name="T11" fmla="*/ 0 h 2"/>
                <a:gd name="T12" fmla="*/ 0 w 26"/>
                <a:gd name="T13" fmla="*/ 1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
                  <a:moveTo>
                    <a:pt x="0" y="1"/>
                  </a:moveTo>
                  <a:lnTo>
                    <a:pt x="16" y="1"/>
                  </a:lnTo>
                  <a:lnTo>
                    <a:pt x="21" y="1"/>
                  </a:lnTo>
                  <a:lnTo>
                    <a:pt x="25" y="1"/>
                  </a:lnTo>
                  <a:lnTo>
                    <a:pt x="21" y="0"/>
                  </a:lnTo>
                  <a:lnTo>
                    <a:pt x="16" y="0"/>
                  </a:lnTo>
                  <a:lnTo>
                    <a:pt x="0" y="1"/>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45" name="Freeform 326"/>
            <p:cNvSpPr>
              <a:spLocks/>
            </p:cNvSpPr>
            <p:nvPr/>
          </p:nvSpPr>
          <p:spPr bwMode="auto">
            <a:xfrm>
              <a:off x="1077" y="2789"/>
              <a:ext cx="9" cy="2"/>
            </a:xfrm>
            <a:custGeom>
              <a:avLst/>
              <a:gdLst>
                <a:gd name="T0" fmla="*/ 0 w 15"/>
                <a:gd name="T1" fmla="*/ 1 h 2"/>
                <a:gd name="T2" fmla="*/ 4 w 15"/>
                <a:gd name="T3" fmla="*/ 1 h 2"/>
                <a:gd name="T4" fmla="*/ 7 w 15"/>
                <a:gd name="T5" fmla="*/ 1 h 2"/>
                <a:gd name="T6" fmla="*/ 8 w 15"/>
                <a:gd name="T7" fmla="*/ 1 h 2"/>
                <a:gd name="T8" fmla="*/ 7 w 15"/>
                <a:gd name="T9" fmla="*/ 1 h 2"/>
                <a:gd name="T10" fmla="*/ 4 w 15"/>
                <a:gd name="T11" fmla="*/ 0 h 2"/>
                <a:gd name="T12" fmla="*/ 0 w 15"/>
                <a:gd name="T13" fmla="*/ 1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2">
                  <a:moveTo>
                    <a:pt x="0" y="1"/>
                  </a:moveTo>
                  <a:lnTo>
                    <a:pt x="6" y="1"/>
                  </a:lnTo>
                  <a:lnTo>
                    <a:pt x="11" y="1"/>
                  </a:lnTo>
                  <a:lnTo>
                    <a:pt x="14" y="1"/>
                  </a:lnTo>
                  <a:lnTo>
                    <a:pt x="11" y="1"/>
                  </a:lnTo>
                  <a:lnTo>
                    <a:pt x="6" y="0"/>
                  </a:lnTo>
                  <a:lnTo>
                    <a:pt x="0" y="1"/>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46" name="Freeform 327"/>
            <p:cNvSpPr>
              <a:spLocks/>
            </p:cNvSpPr>
            <p:nvPr/>
          </p:nvSpPr>
          <p:spPr bwMode="auto">
            <a:xfrm>
              <a:off x="1254" y="2780"/>
              <a:ext cx="0" cy="2"/>
            </a:xfrm>
            <a:custGeom>
              <a:avLst/>
              <a:gdLst>
                <a:gd name="T0" fmla="*/ 0 w 1"/>
                <a:gd name="T1" fmla="*/ 0 h 2"/>
                <a:gd name="T2" fmla="*/ 0 w 1"/>
                <a:gd name="T3" fmla="*/ 1 h 2"/>
                <a:gd name="T4" fmla="*/ 0 w 1"/>
                <a:gd name="T5" fmla="*/ 0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0"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47" name="Freeform 328"/>
            <p:cNvSpPr>
              <a:spLocks/>
            </p:cNvSpPr>
            <p:nvPr/>
          </p:nvSpPr>
          <p:spPr bwMode="auto">
            <a:xfrm>
              <a:off x="1222" y="2801"/>
              <a:ext cx="0" cy="11"/>
            </a:xfrm>
            <a:custGeom>
              <a:avLst/>
              <a:gdLst>
                <a:gd name="T0" fmla="*/ 0 w 1"/>
                <a:gd name="T1" fmla="*/ 0 h 12"/>
                <a:gd name="T2" fmla="*/ 0 w 1"/>
                <a:gd name="T3" fmla="*/ 2 h 12"/>
                <a:gd name="T4" fmla="*/ 0 w 1"/>
                <a:gd name="T5" fmla="*/ 6 h 12"/>
                <a:gd name="T6" fmla="*/ 0 w 1"/>
                <a:gd name="T7" fmla="*/ 10 h 12"/>
                <a:gd name="T8" fmla="*/ 0 w 1"/>
                <a:gd name="T9" fmla="*/ 7 h 12"/>
                <a:gd name="T10" fmla="*/ 0 w 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2">
                  <a:moveTo>
                    <a:pt x="0" y="0"/>
                  </a:moveTo>
                  <a:lnTo>
                    <a:pt x="0" y="2"/>
                  </a:lnTo>
                  <a:lnTo>
                    <a:pt x="0" y="6"/>
                  </a:lnTo>
                  <a:lnTo>
                    <a:pt x="0" y="11"/>
                  </a:lnTo>
                  <a:lnTo>
                    <a:pt x="0" y="8"/>
                  </a:lnTo>
                  <a:lnTo>
                    <a:pt x="0"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48" name="Freeform 329"/>
            <p:cNvSpPr>
              <a:spLocks/>
            </p:cNvSpPr>
            <p:nvPr/>
          </p:nvSpPr>
          <p:spPr bwMode="auto">
            <a:xfrm>
              <a:off x="1273" y="2767"/>
              <a:ext cx="7" cy="3"/>
            </a:xfrm>
            <a:custGeom>
              <a:avLst/>
              <a:gdLst>
                <a:gd name="T0" fmla="*/ 6 w 11"/>
                <a:gd name="T1" fmla="*/ 2 h 4"/>
                <a:gd name="T2" fmla="*/ 5 w 11"/>
                <a:gd name="T3" fmla="*/ 2 h 4"/>
                <a:gd name="T4" fmla="*/ 2 w 11"/>
                <a:gd name="T5" fmla="*/ 2 h 4"/>
                <a:gd name="T6" fmla="*/ 0 w 11"/>
                <a:gd name="T7" fmla="*/ 2 h 4"/>
                <a:gd name="T8" fmla="*/ 2 w 11"/>
                <a:gd name="T9" fmla="*/ 0 h 4"/>
                <a:gd name="T10" fmla="*/ 6 w 11"/>
                <a:gd name="T11" fmla="*/ 2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4">
                  <a:moveTo>
                    <a:pt x="10" y="2"/>
                  </a:moveTo>
                  <a:lnTo>
                    <a:pt x="8" y="2"/>
                  </a:lnTo>
                  <a:lnTo>
                    <a:pt x="3" y="2"/>
                  </a:lnTo>
                  <a:lnTo>
                    <a:pt x="0" y="3"/>
                  </a:lnTo>
                  <a:lnTo>
                    <a:pt x="3" y="0"/>
                  </a:lnTo>
                  <a:lnTo>
                    <a:pt x="10" y="2"/>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49" name="Freeform 330"/>
            <p:cNvSpPr>
              <a:spLocks/>
            </p:cNvSpPr>
            <p:nvPr/>
          </p:nvSpPr>
          <p:spPr bwMode="auto">
            <a:xfrm>
              <a:off x="1277" y="2880"/>
              <a:ext cx="8" cy="16"/>
            </a:xfrm>
            <a:custGeom>
              <a:avLst/>
              <a:gdLst>
                <a:gd name="T0" fmla="*/ 2 w 13"/>
                <a:gd name="T1" fmla="*/ 15 h 18"/>
                <a:gd name="T2" fmla="*/ 4 w 13"/>
                <a:gd name="T3" fmla="*/ 6 h 18"/>
                <a:gd name="T4" fmla="*/ 5 w 13"/>
                <a:gd name="T5" fmla="*/ 4 h 18"/>
                <a:gd name="T6" fmla="*/ 7 w 13"/>
                <a:gd name="T7" fmla="*/ 0 h 18"/>
                <a:gd name="T8" fmla="*/ 5 w 13"/>
                <a:gd name="T9" fmla="*/ 0 h 18"/>
                <a:gd name="T10" fmla="*/ 2 w 13"/>
                <a:gd name="T11" fmla="*/ 4 h 18"/>
                <a:gd name="T12" fmla="*/ 0 w 13"/>
                <a:gd name="T13" fmla="*/ 6 h 18"/>
                <a:gd name="T14" fmla="*/ 2 w 13"/>
                <a:gd name="T15" fmla="*/ 15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18">
                  <a:moveTo>
                    <a:pt x="3" y="17"/>
                  </a:moveTo>
                  <a:lnTo>
                    <a:pt x="6" y="7"/>
                  </a:lnTo>
                  <a:lnTo>
                    <a:pt x="8" y="4"/>
                  </a:lnTo>
                  <a:lnTo>
                    <a:pt x="12" y="0"/>
                  </a:lnTo>
                  <a:lnTo>
                    <a:pt x="8" y="0"/>
                  </a:lnTo>
                  <a:lnTo>
                    <a:pt x="3" y="4"/>
                  </a:lnTo>
                  <a:lnTo>
                    <a:pt x="0" y="7"/>
                  </a:lnTo>
                  <a:lnTo>
                    <a:pt x="3" y="17"/>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50" name="Freeform 331"/>
            <p:cNvSpPr>
              <a:spLocks/>
            </p:cNvSpPr>
            <p:nvPr/>
          </p:nvSpPr>
          <p:spPr bwMode="auto">
            <a:xfrm>
              <a:off x="1015" y="2759"/>
              <a:ext cx="18" cy="11"/>
            </a:xfrm>
            <a:custGeom>
              <a:avLst/>
              <a:gdLst>
                <a:gd name="T0" fmla="*/ 17 w 29"/>
                <a:gd name="T1" fmla="*/ 0 h 13"/>
                <a:gd name="T2" fmla="*/ 14 w 29"/>
                <a:gd name="T3" fmla="*/ 3 h 13"/>
                <a:gd name="T4" fmla="*/ 11 w 29"/>
                <a:gd name="T5" fmla="*/ 5 h 13"/>
                <a:gd name="T6" fmla="*/ 6 w 29"/>
                <a:gd name="T7" fmla="*/ 8 h 13"/>
                <a:gd name="T8" fmla="*/ 0 w 29"/>
                <a:gd name="T9" fmla="*/ 8 h 13"/>
                <a:gd name="T10" fmla="*/ 6 w 29"/>
                <a:gd name="T11" fmla="*/ 10 h 13"/>
                <a:gd name="T12" fmla="*/ 14 w 29"/>
                <a:gd name="T13" fmla="*/ 8 h 13"/>
                <a:gd name="T14" fmla="*/ 17 w 29"/>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3">
                  <a:moveTo>
                    <a:pt x="28" y="0"/>
                  </a:moveTo>
                  <a:lnTo>
                    <a:pt x="22" y="3"/>
                  </a:lnTo>
                  <a:lnTo>
                    <a:pt x="18" y="6"/>
                  </a:lnTo>
                  <a:lnTo>
                    <a:pt x="9" y="9"/>
                  </a:lnTo>
                  <a:lnTo>
                    <a:pt x="0" y="9"/>
                  </a:lnTo>
                  <a:lnTo>
                    <a:pt x="9" y="12"/>
                  </a:lnTo>
                  <a:lnTo>
                    <a:pt x="22" y="9"/>
                  </a:lnTo>
                  <a:lnTo>
                    <a:pt x="28"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51" name="Freeform 332"/>
            <p:cNvSpPr>
              <a:spLocks/>
            </p:cNvSpPr>
            <p:nvPr/>
          </p:nvSpPr>
          <p:spPr bwMode="auto">
            <a:xfrm>
              <a:off x="980" y="2860"/>
              <a:ext cx="25" cy="6"/>
            </a:xfrm>
            <a:custGeom>
              <a:avLst/>
              <a:gdLst>
                <a:gd name="T0" fmla="*/ 24 w 40"/>
                <a:gd name="T1" fmla="*/ 2 h 7"/>
                <a:gd name="T2" fmla="*/ 18 w 40"/>
                <a:gd name="T3" fmla="*/ 0 h 7"/>
                <a:gd name="T4" fmla="*/ 9 w 40"/>
                <a:gd name="T5" fmla="*/ 0 h 7"/>
                <a:gd name="T6" fmla="*/ 0 w 40"/>
                <a:gd name="T7" fmla="*/ 2 h 7"/>
                <a:gd name="T8" fmla="*/ 6 w 40"/>
                <a:gd name="T9" fmla="*/ 2 h 7"/>
                <a:gd name="T10" fmla="*/ 13 w 40"/>
                <a:gd name="T11" fmla="*/ 5 h 7"/>
                <a:gd name="T12" fmla="*/ 24 w 40"/>
                <a:gd name="T13" fmla="*/ 2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7">
                  <a:moveTo>
                    <a:pt x="39" y="2"/>
                  </a:moveTo>
                  <a:lnTo>
                    <a:pt x="29" y="0"/>
                  </a:lnTo>
                  <a:lnTo>
                    <a:pt x="15" y="0"/>
                  </a:lnTo>
                  <a:lnTo>
                    <a:pt x="0" y="2"/>
                  </a:lnTo>
                  <a:lnTo>
                    <a:pt x="10" y="2"/>
                  </a:lnTo>
                  <a:lnTo>
                    <a:pt x="20" y="6"/>
                  </a:lnTo>
                  <a:lnTo>
                    <a:pt x="39" y="2"/>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52" name="Freeform 333"/>
            <p:cNvSpPr>
              <a:spLocks/>
            </p:cNvSpPr>
            <p:nvPr/>
          </p:nvSpPr>
          <p:spPr bwMode="auto">
            <a:xfrm>
              <a:off x="969" y="2876"/>
              <a:ext cx="9" cy="3"/>
            </a:xfrm>
            <a:custGeom>
              <a:avLst/>
              <a:gdLst>
                <a:gd name="T0" fmla="*/ 8 w 13"/>
                <a:gd name="T1" fmla="*/ 1 h 3"/>
                <a:gd name="T2" fmla="*/ 4 w 13"/>
                <a:gd name="T3" fmla="*/ 0 h 3"/>
                <a:gd name="T4" fmla="*/ 0 w 13"/>
                <a:gd name="T5" fmla="*/ 1 h 3"/>
                <a:gd name="T6" fmla="*/ 4 w 13"/>
                <a:gd name="T7" fmla="*/ 2 h 3"/>
                <a:gd name="T8" fmla="*/ 8 w 13"/>
                <a:gd name="T9" fmla="*/ 1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3">
                  <a:moveTo>
                    <a:pt x="12" y="1"/>
                  </a:moveTo>
                  <a:lnTo>
                    <a:pt x="6" y="0"/>
                  </a:lnTo>
                  <a:lnTo>
                    <a:pt x="0" y="1"/>
                  </a:lnTo>
                  <a:lnTo>
                    <a:pt x="6" y="2"/>
                  </a:lnTo>
                  <a:lnTo>
                    <a:pt x="12" y="1"/>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53" name="Freeform 334"/>
            <p:cNvSpPr>
              <a:spLocks/>
            </p:cNvSpPr>
            <p:nvPr/>
          </p:nvSpPr>
          <p:spPr bwMode="auto">
            <a:xfrm>
              <a:off x="1136" y="2886"/>
              <a:ext cx="9" cy="5"/>
            </a:xfrm>
            <a:custGeom>
              <a:avLst/>
              <a:gdLst>
                <a:gd name="T0" fmla="*/ 8 w 14"/>
                <a:gd name="T1" fmla="*/ 0 h 6"/>
                <a:gd name="T2" fmla="*/ 5 w 14"/>
                <a:gd name="T3" fmla="*/ 0 h 6"/>
                <a:gd name="T4" fmla="*/ 0 w 14"/>
                <a:gd name="T5" fmla="*/ 3 h 6"/>
                <a:gd name="T6" fmla="*/ 0 w 14"/>
                <a:gd name="T7" fmla="*/ 4 h 6"/>
                <a:gd name="T8" fmla="*/ 3 w 14"/>
                <a:gd name="T9" fmla="*/ 3 h 6"/>
                <a:gd name="T10" fmla="*/ 6 w 14"/>
                <a:gd name="T11" fmla="*/ 3 h 6"/>
                <a:gd name="T12" fmla="*/ 8 w 14"/>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6">
                  <a:moveTo>
                    <a:pt x="13" y="0"/>
                  </a:moveTo>
                  <a:lnTo>
                    <a:pt x="7" y="0"/>
                  </a:lnTo>
                  <a:lnTo>
                    <a:pt x="0" y="4"/>
                  </a:lnTo>
                  <a:lnTo>
                    <a:pt x="0" y="5"/>
                  </a:lnTo>
                  <a:lnTo>
                    <a:pt x="4" y="4"/>
                  </a:lnTo>
                  <a:lnTo>
                    <a:pt x="10" y="4"/>
                  </a:lnTo>
                  <a:lnTo>
                    <a:pt x="13"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54" name="Freeform 335"/>
            <p:cNvSpPr>
              <a:spLocks/>
            </p:cNvSpPr>
            <p:nvPr/>
          </p:nvSpPr>
          <p:spPr bwMode="auto">
            <a:xfrm>
              <a:off x="1124" y="2911"/>
              <a:ext cx="14" cy="9"/>
            </a:xfrm>
            <a:custGeom>
              <a:avLst/>
              <a:gdLst>
                <a:gd name="T0" fmla="*/ 13 w 22"/>
                <a:gd name="T1" fmla="*/ 0 h 11"/>
                <a:gd name="T2" fmla="*/ 5 w 22"/>
                <a:gd name="T3" fmla="*/ 2 h 11"/>
                <a:gd name="T4" fmla="*/ 3 w 22"/>
                <a:gd name="T5" fmla="*/ 4 h 11"/>
                <a:gd name="T6" fmla="*/ 0 w 22"/>
                <a:gd name="T7" fmla="*/ 8 h 11"/>
                <a:gd name="T8" fmla="*/ 5 w 22"/>
                <a:gd name="T9" fmla="*/ 6 h 11"/>
                <a:gd name="T10" fmla="*/ 13 w 22"/>
                <a:gd name="T11" fmla="*/ 4 h 11"/>
                <a:gd name="T12" fmla="*/ 13 w 22"/>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 h="11">
                  <a:moveTo>
                    <a:pt x="21" y="0"/>
                  </a:moveTo>
                  <a:lnTo>
                    <a:pt x="8" y="3"/>
                  </a:lnTo>
                  <a:lnTo>
                    <a:pt x="4" y="5"/>
                  </a:lnTo>
                  <a:lnTo>
                    <a:pt x="0" y="10"/>
                  </a:lnTo>
                  <a:lnTo>
                    <a:pt x="8" y="7"/>
                  </a:lnTo>
                  <a:lnTo>
                    <a:pt x="21" y="5"/>
                  </a:lnTo>
                  <a:lnTo>
                    <a:pt x="21"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55" name="Freeform 336"/>
            <p:cNvSpPr>
              <a:spLocks/>
            </p:cNvSpPr>
            <p:nvPr/>
          </p:nvSpPr>
          <p:spPr bwMode="auto">
            <a:xfrm>
              <a:off x="849" y="2801"/>
              <a:ext cx="125" cy="32"/>
            </a:xfrm>
            <a:custGeom>
              <a:avLst/>
              <a:gdLst>
                <a:gd name="T0" fmla="*/ 124 w 195"/>
                <a:gd name="T1" fmla="*/ 0 h 36"/>
                <a:gd name="T2" fmla="*/ 110 w 195"/>
                <a:gd name="T3" fmla="*/ 6 h 36"/>
                <a:gd name="T4" fmla="*/ 92 w 195"/>
                <a:gd name="T5" fmla="*/ 13 h 36"/>
                <a:gd name="T6" fmla="*/ 76 w 195"/>
                <a:gd name="T7" fmla="*/ 18 h 36"/>
                <a:gd name="T8" fmla="*/ 69 w 195"/>
                <a:gd name="T9" fmla="*/ 18 h 36"/>
                <a:gd name="T10" fmla="*/ 48 w 195"/>
                <a:gd name="T11" fmla="*/ 24 h 36"/>
                <a:gd name="T12" fmla="*/ 25 w 195"/>
                <a:gd name="T13" fmla="*/ 28 h 36"/>
                <a:gd name="T14" fmla="*/ 0 w 195"/>
                <a:gd name="T15" fmla="*/ 31 h 36"/>
                <a:gd name="T16" fmla="*/ 18 w 195"/>
                <a:gd name="T17" fmla="*/ 31 h 36"/>
                <a:gd name="T18" fmla="*/ 40 w 195"/>
                <a:gd name="T19" fmla="*/ 28 h 36"/>
                <a:gd name="T20" fmla="*/ 62 w 195"/>
                <a:gd name="T21" fmla="*/ 24 h 36"/>
                <a:gd name="T22" fmla="*/ 76 w 195"/>
                <a:gd name="T23" fmla="*/ 18 h 36"/>
                <a:gd name="T24" fmla="*/ 92 w 195"/>
                <a:gd name="T25" fmla="*/ 18 h 36"/>
                <a:gd name="T26" fmla="*/ 106 w 195"/>
                <a:gd name="T27" fmla="*/ 10 h 36"/>
                <a:gd name="T28" fmla="*/ 124 w 195"/>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95" h="36">
                  <a:moveTo>
                    <a:pt x="194" y="0"/>
                  </a:moveTo>
                  <a:lnTo>
                    <a:pt x="172" y="7"/>
                  </a:lnTo>
                  <a:lnTo>
                    <a:pt x="143" y="15"/>
                  </a:lnTo>
                  <a:lnTo>
                    <a:pt x="119" y="20"/>
                  </a:lnTo>
                  <a:lnTo>
                    <a:pt x="108" y="20"/>
                  </a:lnTo>
                  <a:lnTo>
                    <a:pt x="75" y="27"/>
                  </a:lnTo>
                  <a:lnTo>
                    <a:pt x="39" y="31"/>
                  </a:lnTo>
                  <a:lnTo>
                    <a:pt x="0" y="35"/>
                  </a:lnTo>
                  <a:lnTo>
                    <a:pt x="28" y="35"/>
                  </a:lnTo>
                  <a:lnTo>
                    <a:pt x="63" y="31"/>
                  </a:lnTo>
                  <a:lnTo>
                    <a:pt x="97" y="27"/>
                  </a:lnTo>
                  <a:lnTo>
                    <a:pt x="119" y="20"/>
                  </a:lnTo>
                  <a:lnTo>
                    <a:pt x="143" y="20"/>
                  </a:lnTo>
                  <a:lnTo>
                    <a:pt x="166" y="11"/>
                  </a:lnTo>
                  <a:lnTo>
                    <a:pt x="194"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56" name="Freeform 337"/>
            <p:cNvSpPr>
              <a:spLocks/>
            </p:cNvSpPr>
            <p:nvPr/>
          </p:nvSpPr>
          <p:spPr bwMode="auto">
            <a:xfrm>
              <a:off x="727" y="2848"/>
              <a:ext cx="39" cy="9"/>
            </a:xfrm>
            <a:custGeom>
              <a:avLst/>
              <a:gdLst>
                <a:gd name="T0" fmla="*/ 6 w 62"/>
                <a:gd name="T1" fmla="*/ 8 h 10"/>
                <a:gd name="T2" fmla="*/ 13 w 62"/>
                <a:gd name="T3" fmla="*/ 5 h 10"/>
                <a:gd name="T4" fmla="*/ 23 w 62"/>
                <a:gd name="T5" fmla="*/ 2 h 10"/>
                <a:gd name="T6" fmla="*/ 38 w 62"/>
                <a:gd name="T7" fmla="*/ 0 h 10"/>
                <a:gd name="T8" fmla="*/ 23 w 62"/>
                <a:gd name="T9" fmla="*/ 0 h 10"/>
                <a:gd name="T10" fmla="*/ 13 w 62"/>
                <a:gd name="T11" fmla="*/ 2 h 10"/>
                <a:gd name="T12" fmla="*/ 0 w 62"/>
                <a:gd name="T13" fmla="*/ 5 h 10"/>
                <a:gd name="T14" fmla="*/ 6 w 62"/>
                <a:gd name="T15" fmla="*/ 8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2" h="10">
                  <a:moveTo>
                    <a:pt x="10" y="9"/>
                  </a:moveTo>
                  <a:lnTo>
                    <a:pt x="21" y="5"/>
                  </a:lnTo>
                  <a:lnTo>
                    <a:pt x="36" y="2"/>
                  </a:lnTo>
                  <a:lnTo>
                    <a:pt x="61" y="0"/>
                  </a:lnTo>
                  <a:lnTo>
                    <a:pt x="36" y="0"/>
                  </a:lnTo>
                  <a:lnTo>
                    <a:pt x="21" y="2"/>
                  </a:lnTo>
                  <a:lnTo>
                    <a:pt x="0" y="6"/>
                  </a:lnTo>
                  <a:lnTo>
                    <a:pt x="10" y="9"/>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57" name="Freeform 338"/>
            <p:cNvSpPr>
              <a:spLocks/>
            </p:cNvSpPr>
            <p:nvPr/>
          </p:nvSpPr>
          <p:spPr bwMode="auto">
            <a:xfrm>
              <a:off x="716" y="2840"/>
              <a:ext cx="27" cy="13"/>
            </a:xfrm>
            <a:custGeom>
              <a:avLst/>
              <a:gdLst>
                <a:gd name="T0" fmla="*/ 0 w 43"/>
                <a:gd name="T1" fmla="*/ 12 h 16"/>
                <a:gd name="T2" fmla="*/ 6 w 43"/>
                <a:gd name="T3" fmla="*/ 5 h 16"/>
                <a:gd name="T4" fmla="*/ 11 w 43"/>
                <a:gd name="T5" fmla="*/ 2 h 16"/>
                <a:gd name="T6" fmla="*/ 21 w 43"/>
                <a:gd name="T7" fmla="*/ 0 h 16"/>
                <a:gd name="T8" fmla="*/ 26 w 43"/>
                <a:gd name="T9" fmla="*/ 0 h 16"/>
                <a:gd name="T10" fmla="*/ 18 w 43"/>
                <a:gd name="T11" fmla="*/ 2 h 16"/>
                <a:gd name="T12" fmla="*/ 11 w 43"/>
                <a:gd name="T13" fmla="*/ 2 h 16"/>
                <a:gd name="T14" fmla="*/ 8 w 43"/>
                <a:gd name="T15" fmla="*/ 7 h 16"/>
                <a:gd name="T16" fmla="*/ 8 w 43"/>
                <a:gd name="T17" fmla="*/ 10 h 16"/>
                <a:gd name="T18" fmla="*/ 0 w 43"/>
                <a:gd name="T19" fmla="*/ 12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3" h="16">
                  <a:moveTo>
                    <a:pt x="0" y="15"/>
                  </a:moveTo>
                  <a:lnTo>
                    <a:pt x="9" y="6"/>
                  </a:lnTo>
                  <a:lnTo>
                    <a:pt x="18" y="3"/>
                  </a:lnTo>
                  <a:lnTo>
                    <a:pt x="33" y="0"/>
                  </a:lnTo>
                  <a:lnTo>
                    <a:pt x="42" y="0"/>
                  </a:lnTo>
                  <a:lnTo>
                    <a:pt x="29" y="3"/>
                  </a:lnTo>
                  <a:lnTo>
                    <a:pt x="18" y="3"/>
                  </a:lnTo>
                  <a:lnTo>
                    <a:pt x="13" y="9"/>
                  </a:lnTo>
                  <a:lnTo>
                    <a:pt x="13" y="12"/>
                  </a:lnTo>
                  <a:lnTo>
                    <a:pt x="0" y="15"/>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58" name="Freeform 339"/>
            <p:cNvSpPr>
              <a:spLocks/>
            </p:cNvSpPr>
            <p:nvPr/>
          </p:nvSpPr>
          <p:spPr bwMode="auto">
            <a:xfrm>
              <a:off x="777" y="2832"/>
              <a:ext cx="52" cy="3"/>
            </a:xfrm>
            <a:custGeom>
              <a:avLst/>
              <a:gdLst>
                <a:gd name="T0" fmla="*/ 0 w 81"/>
                <a:gd name="T1" fmla="*/ 0 h 4"/>
                <a:gd name="T2" fmla="*/ 18 w 81"/>
                <a:gd name="T3" fmla="*/ 0 h 4"/>
                <a:gd name="T4" fmla="*/ 41 w 81"/>
                <a:gd name="T5" fmla="*/ 0 h 4"/>
                <a:gd name="T6" fmla="*/ 51 w 81"/>
                <a:gd name="T7" fmla="*/ 0 h 4"/>
                <a:gd name="T8" fmla="*/ 44 w 81"/>
                <a:gd name="T9" fmla="*/ 2 h 4"/>
                <a:gd name="T10" fmla="*/ 24 w 81"/>
                <a:gd name="T11" fmla="*/ 2 h 4"/>
                <a:gd name="T12" fmla="*/ 0 w 81"/>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1" h="4">
                  <a:moveTo>
                    <a:pt x="0" y="0"/>
                  </a:moveTo>
                  <a:lnTo>
                    <a:pt x="28" y="0"/>
                  </a:lnTo>
                  <a:lnTo>
                    <a:pt x="64" y="0"/>
                  </a:lnTo>
                  <a:lnTo>
                    <a:pt x="80" y="0"/>
                  </a:lnTo>
                  <a:lnTo>
                    <a:pt x="69" y="3"/>
                  </a:lnTo>
                  <a:lnTo>
                    <a:pt x="38" y="3"/>
                  </a:lnTo>
                  <a:lnTo>
                    <a:pt x="0" y="0"/>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59" name="Freeform 340"/>
            <p:cNvSpPr>
              <a:spLocks/>
            </p:cNvSpPr>
            <p:nvPr/>
          </p:nvSpPr>
          <p:spPr bwMode="auto">
            <a:xfrm>
              <a:off x="641" y="2834"/>
              <a:ext cx="86" cy="23"/>
            </a:xfrm>
            <a:custGeom>
              <a:avLst/>
              <a:gdLst>
                <a:gd name="T0" fmla="*/ 0 w 134"/>
                <a:gd name="T1" fmla="*/ 22 h 26"/>
                <a:gd name="T2" fmla="*/ 21 w 134"/>
                <a:gd name="T3" fmla="*/ 19 h 26"/>
                <a:gd name="T4" fmla="*/ 39 w 134"/>
                <a:gd name="T5" fmla="*/ 16 h 26"/>
                <a:gd name="T6" fmla="*/ 53 w 134"/>
                <a:gd name="T7" fmla="*/ 10 h 26"/>
                <a:gd name="T8" fmla="*/ 64 w 134"/>
                <a:gd name="T9" fmla="*/ 6 h 26"/>
                <a:gd name="T10" fmla="*/ 75 w 134"/>
                <a:gd name="T11" fmla="*/ 3 h 26"/>
                <a:gd name="T12" fmla="*/ 85 w 134"/>
                <a:gd name="T13" fmla="*/ 0 h 26"/>
                <a:gd name="T14" fmla="*/ 75 w 134"/>
                <a:gd name="T15" fmla="*/ 0 h 26"/>
                <a:gd name="T16" fmla="*/ 67 w 134"/>
                <a:gd name="T17" fmla="*/ 3 h 26"/>
                <a:gd name="T18" fmla="*/ 57 w 134"/>
                <a:gd name="T19" fmla="*/ 10 h 26"/>
                <a:gd name="T20" fmla="*/ 47 w 134"/>
                <a:gd name="T21" fmla="*/ 12 h 26"/>
                <a:gd name="T22" fmla="*/ 24 w 134"/>
                <a:gd name="T23" fmla="*/ 16 h 26"/>
                <a:gd name="T24" fmla="*/ 0 w 134"/>
                <a:gd name="T25" fmla="*/ 22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4" h="26">
                  <a:moveTo>
                    <a:pt x="0" y="25"/>
                  </a:moveTo>
                  <a:lnTo>
                    <a:pt x="33" y="22"/>
                  </a:lnTo>
                  <a:lnTo>
                    <a:pt x="60" y="18"/>
                  </a:lnTo>
                  <a:lnTo>
                    <a:pt x="83" y="11"/>
                  </a:lnTo>
                  <a:lnTo>
                    <a:pt x="100" y="7"/>
                  </a:lnTo>
                  <a:lnTo>
                    <a:pt x="117" y="3"/>
                  </a:lnTo>
                  <a:lnTo>
                    <a:pt x="133" y="0"/>
                  </a:lnTo>
                  <a:lnTo>
                    <a:pt x="117" y="0"/>
                  </a:lnTo>
                  <a:lnTo>
                    <a:pt x="105" y="3"/>
                  </a:lnTo>
                  <a:lnTo>
                    <a:pt x="89" y="11"/>
                  </a:lnTo>
                  <a:lnTo>
                    <a:pt x="73" y="14"/>
                  </a:lnTo>
                  <a:lnTo>
                    <a:pt x="38" y="18"/>
                  </a:lnTo>
                  <a:lnTo>
                    <a:pt x="0" y="25"/>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sp>
          <p:nvSpPr>
            <p:cNvPr id="360" name="Freeform 341"/>
            <p:cNvSpPr>
              <a:spLocks/>
            </p:cNvSpPr>
            <p:nvPr/>
          </p:nvSpPr>
          <p:spPr bwMode="auto">
            <a:xfrm>
              <a:off x="821" y="2844"/>
              <a:ext cx="43" cy="6"/>
            </a:xfrm>
            <a:custGeom>
              <a:avLst/>
              <a:gdLst>
                <a:gd name="T0" fmla="*/ 0 w 68"/>
                <a:gd name="T1" fmla="*/ 5 h 7"/>
                <a:gd name="T2" fmla="*/ 17 w 68"/>
                <a:gd name="T3" fmla="*/ 2 h 7"/>
                <a:gd name="T4" fmla="*/ 30 w 68"/>
                <a:gd name="T5" fmla="*/ 2 h 7"/>
                <a:gd name="T6" fmla="*/ 42 w 68"/>
                <a:gd name="T7" fmla="*/ 0 h 7"/>
                <a:gd name="T8" fmla="*/ 32 w 68"/>
                <a:gd name="T9" fmla="*/ 2 h 7"/>
                <a:gd name="T10" fmla="*/ 10 w 68"/>
                <a:gd name="T11" fmla="*/ 5 h 7"/>
                <a:gd name="T12" fmla="*/ 0 w 68"/>
                <a:gd name="T13" fmla="*/ 5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 h="7">
                  <a:moveTo>
                    <a:pt x="0" y="6"/>
                  </a:moveTo>
                  <a:lnTo>
                    <a:pt x="27" y="2"/>
                  </a:lnTo>
                  <a:lnTo>
                    <a:pt x="47" y="2"/>
                  </a:lnTo>
                  <a:lnTo>
                    <a:pt x="67" y="0"/>
                  </a:lnTo>
                  <a:lnTo>
                    <a:pt x="51" y="2"/>
                  </a:lnTo>
                  <a:lnTo>
                    <a:pt x="16" y="6"/>
                  </a:lnTo>
                  <a:lnTo>
                    <a:pt x="0" y="6"/>
                  </a:lnTo>
                </a:path>
              </a:pathLst>
            </a:custGeom>
            <a:solidFill>
              <a:srgbClr val="201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fr-FR"/>
            </a:p>
          </p:txBody>
        </p:sp>
      </p:grpSp>
      <p:sp>
        <p:nvSpPr>
          <p:cNvPr id="361" name="Text Box 342"/>
          <p:cNvSpPr txBox="1">
            <a:spLocks noChangeArrowheads="1"/>
          </p:cNvSpPr>
          <p:nvPr/>
        </p:nvSpPr>
        <p:spPr bwMode="auto">
          <a:xfrm>
            <a:off x="152262" y="1520278"/>
            <a:ext cx="6306100"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GB" sz="1800" b="1" dirty="0">
                <a:latin typeface="Arial" charset="0"/>
                <a:ea typeface="ＭＳ Ｐゴシック" charset="0"/>
              </a:rPr>
              <a:t>Unfavourable climate </a:t>
            </a:r>
            <a:r>
              <a:rPr lang="en-GB" sz="1800" b="1" dirty="0" smtClean="0">
                <a:latin typeface="Arial" charset="0"/>
                <a:ea typeface="ＭＳ Ｐゴシック" charset="0"/>
              </a:rPr>
              <a:t>conditions Snowy</a:t>
            </a:r>
            <a:r>
              <a:rPr lang="en-GB" sz="1800" b="1" dirty="0">
                <a:latin typeface="Arial" charset="0"/>
                <a:ea typeface="ＭＳ Ｐゴシック" charset="0"/>
              </a:rPr>
              <a:t>, cloudy</a:t>
            </a:r>
          </a:p>
        </p:txBody>
      </p:sp>
      <p:sp>
        <p:nvSpPr>
          <p:cNvPr id="362" name="Text Box 344"/>
          <p:cNvSpPr txBox="1">
            <a:spLocks noChangeArrowheads="1"/>
          </p:cNvSpPr>
          <p:nvPr/>
        </p:nvSpPr>
        <p:spPr bwMode="auto">
          <a:xfrm>
            <a:off x="1019613" y="2083238"/>
            <a:ext cx="5168721"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GB" sz="1600" dirty="0">
                <a:latin typeface="Arial" charset="0"/>
                <a:ea typeface="ＭＳ Ｐゴシック" charset="0"/>
              </a:rPr>
              <a:t>Short period for tree physiological activity and </a:t>
            </a:r>
            <a:r>
              <a:rPr lang="en-GB" sz="1600" dirty="0" smtClean="0">
                <a:latin typeface="Arial" charset="0"/>
                <a:ea typeface="ＭＳ Ｐゴシック" charset="0"/>
              </a:rPr>
              <a:t>growth</a:t>
            </a:r>
            <a:endParaRPr lang="en-GB" sz="1600" dirty="0">
              <a:latin typeface="Arial" charset="0"/>
              <a:ea typeface="ＭＳ Ｐゴシック" charset="0"/>
            </a:endParaRPr>
          </a:p>
        </p:txBody>
      </p:sp>
      <p:sp>
        <p:nvSpPr>
          <p:cNvPr id="363" name="Text Box 345"/>
          <p:cNvSpPr txBox="1">
            <a:spLocks noChangeArrowheads="1"/>
          </p:cNvSpPr>
          <p:nvPr/>
        </p:nvSpPr>
        <p:spPr bwMode="auto">
          <a:xfrm>
            <a:off x="6322002" y="1007156"/>
            <a:ext cx="6029461"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GB" sz="1600" dirty="0">
                <a:latin typeface="Arial" charset="0"/>
                <a:ea typeface="ＭＳ Ｐゴシック" charset="0"/>
              </a:rPr>
              <a:t>Long period for tree physiological activity and </a:t>
            </a:r>
            <a:r>
              <a:rPr lang="en-GB" sz="1600" dirty="0" smtClean="0">
                <a:latin typeface="Arial" charset="0"/>
                <a:ea typeface="ＭＳ Ｐゴシック" charset="0"/>
              </a:rPr>
              <a:t>growth</a:t>
            </a:r>
            <a:endParaRPr lang="en-GB" sz="1600" dirty="0">
              <a:latin typeface="Arial" charset="0"/>
              <a:ea typeface="ＭＳ Ｐゴシック" charset="0"/>
            </a:endParaRPr>
          </a:p>
        </p:txBody>
      </p:sp>
      <p:sp>
        <p:nvSpPr>
          <p:cNvPr id="364" name="Text Box 346"/>
          <p:cNvSpPr txBox="1">
            <a:spLocks noChangeArrowheads="1"/>
          </p:cNvSpPr>
          <p:nvPr/>
        </p:nvSpPr>
        <p:spPr bwMode="auto">
          <a:xfrm>
            <a:off x="1812700" y="5337053"/>
            <a:ext cx="8318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800">
                <a:latin typeface="Arial" charset="0"/>
                <a:ea typeface="ＭＳ Ｐゴシック" charset="0"/>
              </a:rPr>
              <a:t>Moder</a:t>
            </a:r>
          </a:p>
        </p:txBody>
      </p:sp>
      <p:sp>
        <p:nvSpPr>
          <p:cNvPr id="365" name="Text Box 347"/>
          <p:cNvSpPr txBox="1">
            <a:spLocks noChangeArrowheads="1"/>
          </p:cNvSpPr>
          <p:nvPr/>
        </p:nvSpPr>
        <p:spPr bwMode="auto">
          <a:xfrm>
            <a:off x="5775100" y="5337053"/>
            <a:ext cx="6032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800">
                <a:latin typeface="Arial" charset="0"/>
                <a:ea typeface="ＭＳ Ｐゴシック" charset="0"/>
              </a:rPr>
              <a:t>Mull</a:t>
            </a:r>
          </a:p>
        </p:txBody>
      </p:sp>
      <p:sp>
        <p:nvSpPr>
          <p:cNvPr id="366" name="Text Box 348"/>
          <p:cNvSpPr txBox="1">
            <a:spLocks noChangeArrowheads="1"/>
          </p:cNvSpPr>
          <p:nvPr/>
        </p:nvSpPr>
        <p:spPr bwMode="auto">
          <a:xfrm>
            <a:off x="9508900" y="5489453"/>
            <a:ext cx="8318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800">
                <a:latin typeface="Arial" charset="0"/>
                <a:ea typeface="ＭＳ Ｐゴシック" charset="0"/>
              </a:rPr>
              <a:t>Moder</a:t>
            </a:r>
          </a:p>
        </p:txBody>
      </p:sp>
      <p:sp>
        <p:nvSpPr>
          <p:cNvPr id="367" name="Freeform 349"/>
          <p:cNvSpPr>
            <a:spLocks/>
          </p:cNvSpPr>
          <p:nvPr/>
        </p:nvSpPr>
        <p:spPr bwMode="auto">
          <a:xfrm>
            <a:off x="2092100" y="4367091"/>
            <a:ext cx="1139825" cy="665162"/>
          </a:xfrm>
          <a:custGeom>
            <a:avLst/>
            <a:gdLst>
              <a:gd name="T0" fmla="*/ 0 w 718"/>
              <a:gd name="T1" fmla="*/ 549275 h 419"/>
              <a:gd name="T2" fmla="*/ 177800 w 718"/>
              <a:gd name="T3" fmla="*/ 635000 h 419"/>
              <a:gd name="T4" fmla="*/ 414338 w 718"/>
              <a:gd name="T5" fmla="*/ 654050 h 419"/>
              <a:gd name="T6" fmla="*/ 596900 w 718"/>
              <a:gd name="T7" fmla="*/ 654050 h 419"/>
              <a:gd name="T8" fmla="*/ 914400 w 718"/>
              <a:gd name="T9" fmla="*/ 588962 h 419"/>
              <a:gd name="T10" fmla="*/ 1108075 w 718"/>
              <a:gd name="T11" fmla="*/ 346075 h 419"/>
              <a:gd name="T12" fmla="*/ 1108075 w 718"/>
              <a:gd name="T13" fmla="*/ 0 h 4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8" h="419">
                <a:moveTo>
                  <a:pt x="0" y="346"/>
                </a:moveTo>
                <a:cubicBezTo>
                  <a:pt x="19" y="355"/>
                  <a:pt x="69" y="389"/>
                  <a:pt x="112" y="400"/>
                </a:cubicBezTo>
                <a:cubicBezTo>
                  <a:pt x="155" y="411"/>
                  <a:pt x="217" y="410"/>
                  <a:pt x="261" y="412"/>
                </a:cubicBezTo>
                <a:cubicBezTo>
                  <a:pt x="305" y="414"/>
                  <a:pt x="324" y="419"/>
                  <a:pt x="376" y="412"/>
                </a:cubicBezTo>
                <a:cubicBezTo>
                  <a:pt x="428" y="405"/>
                  <a:pt x="522" y="403"/>
                  <a:pt x="576" y="371"/>
                </a:cubicBezTo>
                <a:cubicBezTo>
                  <a:pt x="630" y="339"/>
                  <a:pt x="678" y="280"/>
                  <a:pt x="698" y="218"/>
                </a:cubicBezTo>
                <a:cubicBezTo>
                  <a:pt x="718" y="156"/>
                  <a:pt x="698" y="45"/>
                  <a:pt x="698" y="0"/>
                </a:cubicBezTo>
              </a:path>
            </a:pathLst>
          </a:custGeom>
          <a:noFill/>
          <a:ln w="38100" cmpd="sng">
            <a:solidFill>
              <a:srgbClr val="FF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fr-FR"/>
          </a:p>
        </p:txBody>
      </p:sp>
      <p:sp>
        <p:nvSpPr>
          <p:cNvPr id="368" name="Rectangle 350"/>
          <p:cNvSpPr>
            <a:spLocks noChangeArrowheads="1"/>
          </p:cNvSpPr>
          <p:nvPr/>
        </p:nvSpPr>
        <p:spPr bwMode="auto">
          <a:xfrm>
            <a:off x="1003494" y="2402363"/>
            <a:ext cx="2195513"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00" dirty="0">
                <a:latin typeface="Arial" charset="0"/>
                <a:ea typeface="ＭＳ Ｐゴシック" charset="0"/>
              </a:rPr>
              <a:t>Slow litter degradation</a:t>
            </a:r>
          </a:p>
        </p:txBody>
      </p:sp>
      <p:sp>
        <p:nvSpPr>
          <p:cNvPr id="369" name="Rectangle 352"/>
          <p:cNvSpPr>
            <a:spLocks noChangeArrowheads="1"/>
          </p:cNvSpPr>
          <p:nvPr/>
        </p:nvSpPr>
        <p:spPr bwMode="auto">
          <a:xfrm>
            <a:off x="6300270" y="1359733"/>
            <a:ext cx="2149475"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600" dirty="0">
                <a:latin typeface="Arial" charset="0"/>
                <a:ea typeface="ＭＳ Ｐゴシック" charset="0"/>
              </a:rPr>
              <a:t>Fast litter degradation</a:t>
            </a:r>
          </a:p>
        </p:txBody>
      </p:sp>
      <p:sp>
        <p:nvSpPr>
          <p:cNvPr id="370" name="Text Box 353"/>
          <p:cNvSpPr txBox="1">
            <a:spLocks noChangeArrowheads="1"/>
          </p:cNvSpPr>
          <p:nvPr/>
        </p:nvSpPr>
        <p:spPr bwMode="auto">
          <a:xfrm>
            <a:off x="3824296" y="6358250"/>
            <a:ext cx="1841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GB" sz="1200">
              <a:latin typeface="Arial" charset="0"/>
              <a:ea typeface="ＭＳ Ｐゴシック" charset="0"/>
            </a:endParaRPr>
          </a:p>
        </p:txBody>
      </p:sp>
      <p:sp>
        <p:nvSpPr>
          <p:cNvPr id="371" name="Text Box 354"/>
          <p:cNvSpPr txBox="1">
            <a:spLocks noChangeArrowheads="1"/>
          </p:cNvSpPr>
          <p:nvPr/>
        </p:nvSpPr>
        <p:spPr bwMode="auto">
          <a:xfrm>
            <a:off x="3748666" y="6149597"/>
            <a:ext cx="99578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200" dirty="0" smtClean="0">
                <a:latin typeface="Arial" charset="0"/>
                <a:ea typeface="ＭＳ Ｐゴシック" charset="0"/>
              </a:rPr>
              <a:t>Het 26 (4.5)</a:t>
            </a:r>
            <a:endParaRPr lang="en-GB" sz="1200" dirty="0">
              <a:latin typeface="Arial" charset="0"/>
              <a:ea typeface="ＭＳ Ｐゴシック" charset="0"/>
            </a:endParaRPr>
          </a:p>
        </p:txBody>
      </p:sp>
      <p:sp>
        <p:nvSpPr>
          <p:cNvPr id="372" name="Text Box 355"/>
          <p:cNvSpPr txBox="1">
            <a:spLocks noChangeArrowheads="1"/>
          </p:cNvSpPr>
          <p:nvPr/>
        </p:nvSpPr>
        <p:spPr bwMode="auto">
          <a:xfrm>
            <a:off x="1843096" y="6129650"/>
            <a:ext cx="108074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200" dirty="0" err="1" smtClean="0">
                <a:latin typeface="Arial" charset="0"/>
                <a:ea typeface="ＭＳ Ｐゴシック" charset="0"/>
              </a:rPr>
              <a:t>Aubure</a:t>
            </a:r>
            <a:r>
              <a:rPr lang="en-GB" sz="1200" dirty="0" smtClean="0">
                <a:latin typeface="Arial" charset="0"/>
                <a:ea typeface="ＭＳ Ｐゴシック" charset="0"/>
              </a:rPr>
              <a:t> (3.0)</a:t>
            </a:r>
            <a:endParaRPr lang="en-GB" sz="1200" dirty="0">
              <a:latin typeface="Arial" charset="0"/>
              <a:ea typeface="ＭＳ Ｐゴシック" charset="0"/>
            </a:endParaRPr>
          </a:p>
          <a:p>
            <a:pPr>
              <a:defRPr/>
            </a:pPr>
            <a:r>
              <a:rPr lang="en-GB" sz="1200" dirty="0">
                <a:latin typeface="Arial" charset="0"/>
                <a:ea typeface="ＭＳ Ｐゴシック" charset="0"/>
              </a:rPr>
              <a:t>Het </a:t>
            </a:r>
            <a:r>
              <a:rPr lang="en-GB" sz="1200" dirty="0" smtClean="0">
                <a:latin typeface="Arial" charset="0"/>
                <a:ea typeface="ＭＳ Ｐゴシック" charset="0"/>
              </a:rPr>
              <a:t>30 (14.8)</a:t>
            </a:r>
            <a:endParaRPr lang="en-GB" sz="1200" dirty="0">
              <a:latin typeface="Arial" charset="0"/>
              <a:ea typeface="ＭＳ Ｐゴシック" charset="0"/>
            </a:endParaRPr>
          </a:p>
        </p:txBody>
      </p:sp>
      <p:sp>
        <p:nvSpPr>
          <p:cNvPr id="373" name="Text Box 356"/>
          <p:cNvSpPr txBox="1">
            <a:spLocks noChangeArrowheads="1"/>
          </p:cNvSpPr>
          <p:nvPr/>
        </p:nvSpPr>
        <p:spPr bwMode="auto">
          <a:xfrm>
            <a:off x="5644906" y="6127810"/>
            <a:ext cx="99578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200" dirty="0">
                <a:latin typeface="Arial" charset="0"/>
                <a:ea typeface="ＭＳ Ｐゴシック" charset="0"/>
              </a:rPr>
              <a:t>Het </a:t>
            </a:r>
            <a:r>
              <a:rPr lang="en-GB" sz="1200" dirty="0" smtClean="0">
                <a:latin typeface="Arial" charset="0"/>
                <a:ea typeface="ＭＳ Ｐゴシック" charset="0"/>
              </a:rPr>
              <a:t>88 (9.5)</a:t>
            </a:r>
            <a:endParaRPr lang="en-GB" sz="1200" dirty="0">
              <a:latin typeface="Arial" charset="0"/>
              <a:ea typeface="ＭＳ Ｐゴシック" charset="0"/>
            </a:endParaRPr>
          </a:p>
        </p:txBody>
      </p:sp>
      <p:sp>
        <p:nvSpPr>
          <p:cNvPr id="374" name="Text Box 357"/>
          <p:cNvSpPr txBox="1">
            <a:spLocks noChangeArrowheads="1"/>
          </p:cNvSpPr>
          <p:nvPr/>
        </p:nvSpPr>
        <p:spPr bwMode="auto">
          <a:xfrm>
            <a:off x="7558096" y="6129650"/>
            <a:ext cx="108074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200" dirty="0">
                <a:latin typeface="Arial" charset="0"/>
                <a:ea typeface="ＭＳ Ｐゴシック" charset="0"/>
              </a:rPr>
              <a:t>Het </a:t>
            </a:r>
            <a:r>
              <a:rPr lang="en-GB" sz="1200" dirty="0" smtClean="0">
                <a:latin typeface="Arial" charset="0"/>
                <a:ea typeface="ＭＳ Ｐゴシック" charset="0"/>
              </a:rPr>
              <a:t>25 (11.3)</a:t>
            </a:r>
            <a:endParaRPr lang="en-GB" sz="1200" dirty="0">
              <a:latin typeface="Arial" charset="0"/>
              <a:ea typeface="ＭＳ Ｐゴシック" charset="0"/>
            </a:endParaRPr>
          </a:p>
          <a:p>
            <a:pPr>
              <a:defRPr/>
            </a:pPr>
            <a:r>
              <a:rPr lang="en-GB" sz="1200" dirty="0">
                <a:latin typeface="Arial" charset="0"/>
                <a:ea typeface="ＭＳ Ｐゴシック" charset="0"/>
              </a:rPr>
              <a:t>Het </a:t>
            </a:r>
            <a:r>
              <a:rPr lang="en-GB" sz="1200" dirty="0" smtClean="0">
                <a:latin typeface="Arial" charset="0"/>
                <a:ea typeface="ＭＳ Ｐゴシック" charset="0"/>
              </a:rPr>
              <a:t>60 (14.3)</a:t>
            </a:r>
            <a:endParaRPr lang="en-GB" sz="1200" dirty="0">
              <a:latin typeface="Arial" charset="0"/>
              <a:ea typeface="ＭＳ Ｐゴシック" charset="0"/>
            </a:endParaRPr>
          </a:p>
        </p:txBody>
      </p:sp>
      <p:sp>
        <p:nvSpPr>
          <p:cNvPr id="375" name="Text Box 358"/>
          <p:cNvSpPr txBox="1">
            <a:spLocks noChangeArrowheads="1"/>
          </p:cNvSpPr>
          <p:nvPr/>
        </p:nvSpPr>
        <p:spPr bwMode="auto">
          <a:xfrm>
            <a:off x="9158296" y="5977250"/>
            <a:ext cx="1114408"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200" dirty="0" err="1" smtClean="0">
                <a:latin typeface="Arial" charset="0"/>
                <a:ea typeface="ＭＳ Ｐゴシック" charset="0"/>
              </a:rPr>
              <a:t>Ebrach</a:t>
            </a:r>
            <a:r>
              <a:rPr lang="en-GB" sz="1200" dirty="0" smtClean="0">
                <a:latin typeface="Arial" charset="0"/>
                <a:ea typeface="ＭＳ Ｐゴシック" charset="0"/>
              </a:rPr>
              <a:t> (19.4)</a:t>
            </a:r>
            <a:endParaRPr lang="en-GB" sz="1200" dirty="0">
              <a:latin typeface="Arial" charset="0"/>
              <a:ea typeface="ＭＳ Ｐゴシック" charset="0"/>
            </a:endParaRPr>
          </a:p>
          <a:p>
            <a:pPr>
              <a:defRPr/>
            </a:pPr>
            <a:r>
              <a:rPr lang="en-GB" sz="1200" dirty="0">
                <a:latin typeface="Arial" charset="0"/>
                <a:ea typeface="ＭＳ Ｐゴシック" charset="0"/>
              </a:rPr>
              <a:t>Het </a:t>
            </a:r>
            <a:r>
              <a:rPr lang="en-GB" sz="1200" dirty="0" smtClean="0">
                <a:latin typeface="Arial" charset="0"/>
                <a:ea typeface="ＭＳ Ｐゴシック" charset="0"/>
              </a:rPr>
              <a:t>02 (11.4)</a:t>
            </a:r>
            <a:endParaRPr lang="en-GB" sz="1200" dirty="0">
              <a:latin typeface="Arial" charset="0"/>
              <a:ea typeface="ＭＳ Ｐゴシック" charset="0"/>
            </a:endParaRPr>
          </a:p>
          <a:p>
            <a:pPr>
              <a:defRPr/>
            </a:pPr>
            <a:r>
              <a:rPr lang="en-GB" sz="1200" dirty="0">
                <a:latin typeface="Arial" charset="0"/>
                <a:ea typeface="ＭＳ Ｐゴシック" charset="0"/>
              </a:rPr>
              <a:t>Het </a:t>
            </a:r>
            <a:r>
              <a:rPr lang="en-GB" sz="1200" dirty="0" smtClean="0">
                <a:latin typeface="Arial" charset="0"/>
                <a:ea typeface="ＭＳ Ｐゴシック" charset="0"/>
              </a:rPr>
              <a:t>55 (7.3)</a:t>
            </a:r>
            <a:endParaRPr lang="en-GB" sz="1200" dirty="0">
              <a:latin typeface="Arial" charset="0"/>
              <a:ea typeface="ＭＳ Ｐゴシック" charset="0"/>
            </a:endParaRPr>
          </a:p>
        </p:txBody>
      </p:sp>
      <p:grpSp>
        <p:nvGrpSpPr>
          <p:cNvPr id="376" name="Group 368"/>
          <p:cNvGrpSpPr>
            <a:grpSpLocks/>
          </p:cNvGrpSpPr>
          <p:nvPr/>
        </p:nvGrpSpPr>
        <p:grpSpPr bwMode="auto">
          <a:xfrm>
            <a:off x="9280300" y="4117853"/>
            <a:ext cx="387350" cy="306388"/>
            <a:chOff x="4848" y="2448"/>
            <a:chExt cx="244" cy="193"/>
          </a:xfrm>
        </p:grpSpPr>
        <p:sp>
          <p:nvSpPr>
            <p:cNvPr id="377" name="Freeform 365"/>
            <p:cNvSpPr>
              <a:spLocks/>
            </p:cNvSpPr>
            <p:nvPr/>
          </p:nvSpPr>
          <p:spPr bwMode="auto">
            <a:xfrm>
              <a:off x="4848" y="2448"/>
              <a:ext cx="244" cy="193"/>
            </a:xfrm>
            <a:custGeom>
              <a:avLst/>
              <a:gdLst>
                <a:gd name="T0" fmla="*/ 90 w 244"/>
                <a:gd name="T1" fmla="*/ 6 h 193"/>
                <a:gd name="T2" fmla="*/ 37 w 244"/>
                <a:gd name="T3" fmla="*/ 29 h 193"/>
                <a:gd name="T4" fmla="*/ 2 w 244"/>
                <a:gd name="T5" fmla="*/ 96 h 193"/>
                <a:gd name="T6" fmla="*/ 26 w 244"/>
                <a:gd name="T7" fmla="*/ 163 h 193"/>
                <a:gd name="T8" fmla="*/ 82 w 244"/>
                <a:gd name="T9" fmla="*/ 189 h 193"/>
                <a:gd name="T10" fmla="*/ 157 w 244"/>
                <a:gd name="T11" fmla="*/ 187 h 193"/>
                <a:gd name="T12" fmla="*/ 221 w 244"/>
                <a:gd name="T13" fmla="*/ 155 h 193"/>
                <a:gd name="T14" fmla="*/ 242 w 244"/>
                <a:gd name="T15" fmla="*/ 85 h 193"/>
                <a:gd name="T16" fmla="*/ 210 w 244"/>
                <a:gd name="T17" fmla="*/ 27 h 193"/>
                <a:gd name="T18" fmla="*/ 158 w 244"/>
                <a:gd name="T19" fmla="*/ 0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4" h="193">
                  <a:moveTo>
                    <a:pt x="90" y="6"/>
                  </a:moveTo>
                  <a:cubicBezTo>
                    <a:pt x="81" y="10"/>
                    <a:pt x="52" y="14"/>
                    <a:pt x="37" y="29"/>
                  </a:cubicBezTo>
                  <a:cubicBezTo>
                    <a:pt x="22" y="44"/>
                    <a:pt x="4" y="74"/>
                    <a:pt x="2" y="96"/>
                  </a:cubicBezTo>
                  <a:cubicBezTo>
                    <a:pt x="0" y="118"/>
                    <a:pt x="13" y="148"/>
                    <a:pt x="26" y="163"/>
                  </a:cubicBezTo>
                  <a:cubicBezTo>
                    <a:pt x="39" y="178"/>
                    <a:pt x="60" y="185"/>
                    <a:pt x="82" y="189"/>
                  </a:cubicBezTo>
                  <a:cubicBezTo>
                    <a:pt x="104" y="193"/>
                    <a:pt x="134" y="193"/>
                    <a:pt x="157" y="187"/>
                  </a:cubicBezTo>
                  <a:cubicBezTo>
                    <a:pt x="180" y="181"/>
                    <a:pt x="207" y="172"/>
                    <a:pt x="221" y="155"/>
                  </a:cubicBezTo>
                  <a:cubicBezTo>
                    <a:pt x="235" y="138"/>
                    <a:pt x="244" y="106"/>
                    <a:pt x="242" y="85"/>
                  </a:cubicBezTo>
                  <a:cubicBezTo>
                    <a:pt x="240" y="64"/>
                    <a:pt x="224" y="41"/>
                    <a:pt x="210" y="27"/>
                  </a:cubicBezTo>
                  <a:cubicBezTo>
                    <a:pt x="196" y="13"/>
                    <a:pt x="169" y="6"/>
                    <a:pt x="158" y="0"/>
                  </a:cubicBezTo>
                </a:path>
              </a:pathLst>
            </a:custGeom>
            <a:noFill/>
            <a:ln w="57150" cmpd="sng">
              <a:solidFill>
                <a:srgbClr val="5FBF00"/>
              </a:solidFill>
              <a:round/>
              <a:headEn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fr-FR"/>
            </a:p>
          </p:txBody>
        </p:sp>
        <p:sp>
          <p:nvSpPr>
            <p:cNvPr id="378" name="Line 367"/>
            <p:cNvSpPr>
              <a:spLocks noChangeShapeType="1"/>
            </p:cNvSpPr>
            <p:nvPr/>
          </p:nvSpPr>
          <p:spPr bwMode="auto">
            <a:xfrm rot="-3047567">
              <a:off x="5016" y="2376"/>
              <a:ext cx="0" cy="144"/>
            </a:xfrm>
            <a:prstGeom prst="line">
              <a:avLst/>
            </a:prstGeom>
            <a:noFill/>
            <a:ln w="38100">
              <a:solidFill>
                <a:srgbClr val="5FBF00"/>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latin typeface="Arial" charset="0"/>
                <a:ea typeface="ＭＳ Ｐゴシック" charset="0"/>
              </a:endParaRPr>
            </a:p>
          </p:txBody>
        </p:sp>
      </p:grpSp>
      <p:grpSp>
        <p:nvGrpSpPr>
          <p:cNvPr id="379" name="Group 369"/>
          <p:cNvGrpSpPr>
            <a:grpSpLocks/>
          </p:cNvGrpSpPr>
          <p:nvPr/>
        </p:nvGrpSpPr>
        <p:grpSpPr bwMode="auto">
          <a:xfrm>
            <a:off x="7451500" y="4498853"/>
            <a:ext cx="387350" cy="306388"/>
            <a:chOff x="4848" y="2448"/>
            <a:chExt cx="244" cy="193"/>
          </a:xfrm>
        </p:grpSpPr>
        <p:sp>
          <p:nvSpPr>
            <p:cNvPr id="380" name="Freeform 370"/>
            <p:cNvSpPr>
              <a:spLocks/>
            </p:cNvSpPr>
            <p:nvPr/>
          </p:nvSpPr>
          <p:spPr bwMode="auto">
            <a:xfrm>
              <a:off x="4848" y="2448"/>
              <a:ext cx="244" cy="193"/>
            </a:xfrm>
            <a:custGeom>
              <a:avLst/>
              <a:gdLst>
                <a:gd name="T0" fmla="*/ 90 w 244"/>
                <a:gd name="T1" fmla="*/ 6 h 193"/>
                <a:gd name="T2" fmla="*/ 37 w 244"/>
                <a:gd name="T3" fmla="*/ 29 h 193"/>
                <a:gd name="T4" fmla="*/ 2 w 244"/>
                <a:gd name="T5" fmla="*/ 96 h 193"/>
                <a:gd name="T6" fmla="*/ 26 w 244"/>
                <a:gd name="T7" fmla="*/ 163 h 193"/>
                <a:gd name="T8" fmla="*/ 82 w 244"/>
                <a:gd name="T9" fmla="*/ 189 h 193"/>
                <a:gd name="T10" fmla="*/ 157 w 244"/>
                <a:gd name="T11" fmla="*/ 187 h 193"/>
                <a:gd name="T12" fmla="*/ 221 w 244"/>
                <a:gd name="T13" fmla="*/ 155 h 193"/>
                <a:gd name="T14" fmla="*/ 242 w 244"/>
                <a:gd name="T15" fmla="*/ 85 h 193"/>
                <a:gd name="T16" fmla="*/ 210 w 244"/>
                <a:gd name="T17" fmla="*/ 27 h 193"/>
                <a:gd name="T18" fmla="*/ 158 w 244"/>
                <a:gd name="T19" fmla="*/ 0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4" h="193">
                  <a:moveTo>
                    <a:pt x="90" y="6"/>
                  </a:moveTo>
                  <a:cubicBezTo>
                    <a:pt x="81" y="10"/>
                    <a:pt x="52" y="14"/>
                    <a:pt x="37" y="29"/>
                  </a:cubicBezTo>
                  <a:cubicBezTo>
                    <a:pt x="22" y="44"/>
                    <a:pt x="4" y="74"/>
                    <a:pt x="2" y="96"/>
                  </a:cubicBezTo>
                  <a:cubicBezTo>
                    <a:pt x="0" y="118"/>
                    <a:pt x="13" y="148"/>
                    <a:pt x="26" y="163"/>
                  </a:cubicBezTo>
                  <a:cubicBezTo>
                    <a:pt x="39" y="178"/>
                    <a:pt x="60" y="185"/>
                    <a:pt x="82" y="189"/>
                  </a:cubicBezTo>
                  <a:cubicBezTo>
                    <a:pt x="104" y="193"/>
                    <a:pt x="134" y="193"/>
                    <a:pt x="157" y="187"/>
                  </a:cubicBezTo>
                  <a:cubicBezTo>
                    <a:pt x="180" y="181"/>
                    <a:pt x="207" y="172"/>
                    <a:pt x="221" y="155"/>
                  </a:cubicBezTo>
                  <a:cubicBezTo>
                    <a:pt x="235" y="138"/>
                    <a:pt x="244" y="106"/>
                    <a:pt x="242" y="85"/>
                  </a:cubicBezTo>
                  <a:cubicBezTo>
                    <a:pt x="240" y="64"/>
                    <a:pt x="224" y="41"/>
                    <a:pt x="210" y="27"/>
                  </a:cubicBezTo>
                  <a:cubicBezTo>
                    <a:pt x="196" y="13"/>
                    <a:pt x="169" y="6"/>
                    <a:pt x="158" y="0"/>
                  </a:cubicBezTo>
                </a:path>
              </a:pathLst>
            </a:custGeom>
            <a:noFill/>
            <a:ln w="57150" cmpd="sng">
              <a:solidFill>
                <a:srgbClr val="5FBF00"/>
              </a:solidFill>
              <a:round/>
              <a:headEn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fr-FR"/>
            </a:p>
          </p:txBody>
        </p:sp>
        <p:sp>
          <p:nvSpPr>
            <p:cNvPr id="381" name="Line 371"/>
            <p:cNvSpPr>
              <a:spLocks noChangeShapeType="1"/>
            </p:cNvSpPr>
            <p:nvPr/>
          </p:nvSpPr>
          <p:spPr bwMode="auto">
            <a:xfrm rot="-3047567">
              <a:off x="5016" y="2376"/>
              <a:ext cx="0" cy="144"/>
            </a:xfrm>
            <a:prstGeom prst="line">
              <a:avLst/>
            </a:prstGeom>
            <a:noFill/>
            <a:ln w="38100">
              <a:solidFill>
                <a:srgbClr val="5FBF00"/>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latin typeface="Arial" charset="0"/>
                <a:ea typeface="ＭＳ Ｐゴシック" charset="0"/>
              </a:endParaRPr>
            </a:p>
          </p:txBody>
        </p:sp>
      </p:grpSp>
      <p:grpSp>
        <p:nvGrpSpPr>
          <p:cNvPr id="382" name="Group 372"/>
          <p:cNvGrpSpPr>
            <a:grpSpLocks/>
          </p:cNvGrpSpPr>
          <p:nvPr/>
        </p:nvGrpSpPr>
        <p:grpSpPr bwMode="auto">
          <a:xfrm>
            <a:off x="4098700" y="4422653"/>
            <a:ext cx="387350" cy="306388"/>
            <a:chOff x="4848" y="2448"/>
            <a:chExt cx="244" cy="193"/>
          </a:xfrm>
        </p:grpSpPr>
        <p:sp>
          <p:nvSpPr>
            <p:cNvPr id="383" name="Freeform 373"/>
            <p:cNvSpPr>
              <a:spLocks/>
            </p:cNvSpPr>
            <p:nvPr/>
          </p:nvSpPr>
          <p:spPr bwMode="auto">
            <a:xfrm>
              <a:off x="4848" y="2448"/>
              <a:ext cx="244" cy="193"/>
            </a:xfrm>
            <a:custGeom>
              <a:avLst/>
              <a:gdLst>
                <a:gd name="T0" fmla="*/ 90 w 244"/>
                <a:gd name="T1" fmla="*/ 6 h 193"/>
                <a:gd name="T2" fmla="*/ 37 w 244"/>
                <a:gd name="T3" fmla="*/ 29 h 193"/>
                <a:gd name="T4" fmla="*/ 2 w 244"/>
                <a:gd name="T5" fmla="*/ 96 h 193"/>
                <a:gd name="T6" fmla="*/ 26 w 244"/>
                <a:gd name="T7" fmla="*/ 163 h 193"/>
                <a:gd name="T8" fmla="*/ 82 w 244"/>
                <a:gd name="T9" fmla="*/ 189 h 193"/>
                <a:gd name="T10" fmla="*/ 157 w 244"/>
                <a:gd name="T11" fmla="*/ 187 h 193"/>
                <a:gd name="T12" fmla="*/ 221 w 244"/>
                <a:gd name="T13" fmla="*/ 155 h 193"/>
                <a:gd name="T14" fmla="*/ 242 w 244"/>
                <a:gd name="T15" fmla="*/ 85 h 193"/>
                <a:gd name="T16" fmla="*/ 210 w 244"/>
                <a:gd name="T17" fmla="*/ 27 h 193"/>
                <a:gd name="T18" fmla="*/ 158 w 244"/>
                <a:gd name="T19" fmla="*/ 0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4" h="193">
                  <a:moveTo>
                    <a:pt x="90" y="6"/>
                  </a:moveTo>
                  <a:cubicBezTo>
                    <a:pt x="81" y="10"/>
                    <a:pt x="52" y="14"/>
                    <a:pt x="37" y="29"/>
                  </a:cubicBezTo>
                  <a:cubicBezTo>
                    <a:pt x="22" y="44"/>
                    <a:pt x="4" y="74"/>
                    <a:pt x="2" y="96"/>
                  </a:cubicBezTo>
                  <a:cubicBezTo>
                    <a:pt x="0" y="118"/>
                    <a:pt x="13" y="148"/>
                    <a:pt x="26" y="163"/>
                  </a:cubicBezTo>
                  <a:cubicBezTo>
                    <a:pt x="39" y="178"/>
                    <a:pt x="60" y="185"/>
                    <a:pt x="82" y="189"/>
                  </a:cubicBezTo>
                  <a:cubicBezTo>
                    <a:pt x="104" y="193"/>
                    <a:pt x="134" y="193"/>
                    <a:pt x="157" y="187"/>
                  </a:cubicBezTo>
                  <a:cubicBezTo>
                    <a:pt x="180" y="181"/>
                    <a:pt x="207" y="172"/>
                    <a:pt x="221" y="155"/>
                  </a:cubicBezTo>
                  <a:cubicBezTo>
                    <a:pt x="235" y="138"/>
                    <a:pt x="244" y="106"/>
                    <a:pt x="242" y="85"/>
                  </a:cubicBezTo>
                  <a:cubicBezTo>
                    <a:pt x="240" y="64"/>
                    <a:pt x="224" y="41"/>
                    <a:pt x="210" y="27"/>
                  </a:cubicBezTo>
                  <a:cubicBezTo>
                    <a:pt x="196" y="13"/>
                    <a:pt x="169" y="6"/>
                    <a:pt x="158" y="0"/>
                  </a:cubicBezTo>
                </a:path>
              </a:pathLst>
            </a:custGeom>
            <a:noFill/>
            <a:ln w="12700" cmpd="sng">
              <a:solidFill>
                <a:srgbClr val="5FBF00"/>
              </a:solidFill>
              <a:round/>
              <a:headEn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fr-FR"/>
            </a:p>
          </p:txBody>
        </p:sp>
        <p:sp>
          <p:nvSpPr>
            <p:cNvPr id="384" name="Line 374"/>
            <p:cNvSpPr>
              <a:spLocks noChangeShapeType="1"/>
            </p:cNvSpPr>
            <p:nvPr/>
          </p:nvSpPr>
          <p:spPr bwMode="auto">
            <a:xfrm rot="-3047567">
              <a:off x="5016" y="2376"/>
              <a:ext cx="0" cy="144"/>
            </a:xfrm>
            <a:prstGeom prst="line">
              <a:avLst/>
            </a:prstGeom>
            <a:noFill/>
            <a:ln w="12700">
              <a:solidFill>
                <a:srgbClr val="5FBF00"/>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latin typeface="Arial" charset="0"/>
                <a:ea typeface="ＭＳ Ｐゴシック" charset="0"/>
              </a:endParaRPr>
            </a:p>
          </p:txBody>
        </p:sp>
      </p:grpSp>
      <p:grpSp>
        <p:nvGrpSpPr>
          <p:cNvPr id="385" name="Group 375"/>
          <p:cNvGrpSpPr>
            <a:grpSpLocks/>
          </p:cNvGrpSpPr>
          <p:nvPr/>
        </p:nvGrpSpPr>
        <p:grpSpPr bwMode="auto">
          <a:xfrm>
            <a:off x="2269900" y="4117853"/>
            <a:ext cx="387350" cy="306388"/>
            <a:chOff x="4848" y="2448"/>
            <a:chExt cx="244" cy="193"/>
          </a:xfrm>
        </p:grpSpPr>
        <p:sp>
          <p:nvSpPr>
            <p:cNvPr id="386" name="Freeform 376"/>
            <p:cNvSpPr>
              <a:spLocks/>
            </p:cNvSpPr>
            <p:nvPr/>
          </p:nvSpPr>
          <p:spPr bwMode="auto">
            <a:xfrm>
              <a:off x="4848" y="2448"/>
              <a:ext cx="244" cy="193"/>
            </a:xfrm>
            <a:custGeom>
              <a:avLst/>
              <a:gdLst>
                <a:gd name="T0" fmla="*/ 90 w 244"/>
                <a:gd name="T1" fmla="*/ 6 h 193"/>
                <a:gd name="T2" fmla="*/ 37 w 244"/>
                <a:gd name="T3" fmla="*/ 29 h 193"/>
                <a:gd name="T4" fmla="*/ 2 w 244"/>
                <a:gd name="T5" fmla="*/ 96 h 193"/>
                <a:gd name="T6" fmla="*/ 26 w 244"/>
                <a:gd name="T7" fmla="*/ 163 h 193"/>
                <a:gd name="T8" fmla="*/ 82 w 244"/>
                <a:gd name="T9" fmla="*/ 189 h 193"/>
                <a:gd name="T10" fmla="*/ 157 w 244"/>
                <a:gd name="T11" fmla="*/ 187 h 193"/>
                <a:gd name="T12" fmla="*/ 221 w 244"/>
                <a:gd name="T13" fmla="*/ 155 h 193"/>
                <a:gd name="T14" fmla="*/ 242 w 244"/>
                <a:gd name="T15" fmla="*/ 85 h 193"/>
                <a:gd name="T16" fmla="*/ 210 w 244"/>
                <a:gd name="T17" fmla="*/ 27 h 193"/>
                <a:gd name="T18" fmla="*/ 158 w 244"/>
                <a:gd name="T19" fmla="*/ 0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4" h="193">
                  <a:moveTo>
                    <a:pt x="90" y="6"/>
                  </a:moveTo>
                  <a:cubicBezTo>
                    <a:pt x="81" y="10"/>
                    <a:pt x="52" y="14"/>
                    <a:pt x="37" y="29"/>
                  </a:cubicBezTo>
                  <a:cubicBezTo>
                    <a:pt x="22" y="44"/>
                    <a:pt x="4" y="74"/>
                    <a:pt x="2" y="96"/>
                  </a:cubicBezTo>
                  <a:cubicBezTo>
                    <a:pt x="0" y="118"/>
                    <a:pt x="13" y="148"/>
                    <a:pt x="26" y="163"/>
                  </a:cubicBezTo>
                  <a:cubicBezTo>
                    <a:pt x="39" y="178"/>
                    <a:pt x="60" y="185"/>
                    <a:pt x="82" y="189"/>
                  </a:cubicBezTo>
                  <a:cubicBezTo>
                    <a:pt x="104" y="193"/>
                    <a:pt x="134" y="193"/>
                    <a:pt x="157" y="187"/>
                  </a:cubicBezTo>
                  <a:cubicBezTo>
                    <a:pt x="180" y="181"/>
                    <a:pt x="207" y="172"/>
                    <a:pt x="221" y="155"/>
                  </a:cubicBezTo>
                  <a:cubicBezTo>
                    <a:pt x="235" y="138"/>
                    <a:pt x="244" y="106"/>
                    <a:pt x="242" y="85"/>
                  </a:cubicBezTo>
                  <a:cubicBezTo>
                    <a:pt x="240" y="64"/>
                    <a:pt x="224" y="41"/>
                    <a:pt x="210" y="27"/>
                  </a:cubicBezTo>
                  <a:cubicBezTo>
                    <a:pt x="196" y="13"/>
                    <a:pt x="169" y="6"/>
                    <a:pt x="158" y="0"/>
                  </a:cubicBezTo>
                </a:path>
              </a:pathLst>
            </a:custGeom>
            <a:noFill/>
            <a:ln w="12700" cmpd="sng">
              <a:solidFill>
                <a:srgbClr val="5FBF00"/>
              </a:solidFill>
              <a:round/>
              <a:headEn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fr-FR"/>
            </a:p>
          </p:txBody>
        </p:sp>
        <p:sp>
          <p:nvSpPr>
            <p:cNvPr id="387" name="Line 377"/>
            <p:cNvSpPr>
              <a:spLocks noChangeShapeType="1"/>
            </p:cNvSpPr>
            <p:nvPr/>
          </p:nvSpPr>
          <p:spPr bwMode="auto">
            <a:xfrm rot="-3047567">
              <a:off x="5016" y="2376"/>
              <a:ext cx="0" cy="144"/>
            </a:xfrm>
            <a:prstGeom prst="line">
              <a:avLst/>
            </a:prstGeom>
            <a:noFill/>
            <a:ln w="12700">
              <a:solidFill>
                <a:srgbClr val="5FBF00"/>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800">
                <a:latin typeface="Arial" charset="0"/>
                <a:ea typeface="ＭＳ Ｐゴシック" charset="0"/>
              </a:endParaRPr>
            </a:p>
          </p:txBody>
        </p:sp>
      </p:grpSp>
      <p:sp>
        <p:nvSpPr>
          <p:cNvPr id="388" name="Freeform 378"/>
          <p:cNvSpPr>
            <a:spLocks/>
          </p:cNvSpPr>
          <p:nvPr/>
        </p:nvSpPr>
        <p:spPr bwMode="auto">
          <a:xfrm>
            <a:off x="7680100" y="4313116"/>
            <a:ext cx="647700" cy="1389062"/>
          </a:xfrm>
          <a:custGeom>
            <a:avLst/>
            <a:gdLst>
              <a:gd name="T0" fmla="*/ 0 w 408"/>
              <a:gd name="T1" fmla="*/ 633412 h 875"/>
              <a:gd name="T2" fmla="*/ 101600 w 408"/>
              <a:gd name="T3" fmla="*/ 1211262 h 875"/>
              <a:gd name="T4" fmla="*/ 366713 w 408"/>
              <a:gd name="T5" fmla="*/ 1384300 h 875"/>
              <a:gd name="T6" fmla="*/ 517525 w 408"/>
              <a:gd name="T7" fmla="*/ 1184275 h 875"/>
              <a:gd name="T8" fmla="*/ 576263 w 408"/>
              <a:gd name="T9" fmla="*/ 889000 h 875"/>
              <a:gd name="T10" fmla="*/ 636588 w 408"/>
              <a:gd name="T11" fmla="*/ 355600 h 875"/>
              <a:gd name="T12" fmla="*/ 644525 w 408"/>
              <a:gd name="T13" fmla="*/ 0 h 8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8" h="875">
                <a:moveTo>
                  <a:pt x="0" y="399"/>
                </a:moveTo>
                <a:cubicBezTo>
                  <a:pt x="11" y="460"/>
                  <a:pt x="26" y="684"/>
                  <a:pt x="64" y="763"/>
                </a:cubicBezTo>
                <a:cubicBezTo>
                  <a:pt x="102" y="842"/>
                  <a:pt x="187" y="875"/>
                  <a:pt x="231" y="872"/>
                </a:cubicBezTo>
                <a:cubicBezTo>
                  <a:pt x="275" y="869"/>
                  <a:pt x="304" y="798"/>
                  <a:pt x="326" y="746"/>
                </a:cubicBezTo>
                <a:cubicBezTo>
                  <a:pt x="348" y="694"/>
                  <a:pt x="351" y="647"/>
                  <a:pt x="363" y="560"/>
                </a:cubicBezTo>
                <a:cubicBezTo>
                  <a:pt x="375" y="473"/>
                  <a:pt x="394" y="317"/>
                  <a:pt x="401" y="224"/>
                </a:cubicBezTo>
                <a:cubicBezTo>
                  <a:pt x="408" y="131"/>
                  <a:pt x="405" y="47"/>
                  <a:pt x="406" y="0"/>
                </a:cubicBezTo>
              </a:path>
            </a:pathLst>
          </a:custGeom>
          <a:noFill/>
          <a:ln w="38100" cmpd="sng">
            <a:solidFill>
              <a:srgbClr val="FF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fr-FR"/>
          </a:p>
        </p:txBody>
      </p:sp>
      <p:sp>
        <p:nvSpPr>
          <p:cNvPr id="389" name="Freeform 379"/>
          <p:cNvSpPr>
            <a:spLocks/>
          </p:cNvSpPr>
          <p:nvPr/>
        </p:nvSpPr>
        <p:spPr bwMode="auto">
          <a:xfrm flipH="1">
            <a:off x="3679600" y="4252791"/>
            <a:ext cx="647700" cy="1389062"/>
          </a:xfrm>
          <a:custGeom>
            <a:avLst/>
            <a:gdLst>
              <a:gd name="T0" fmla="*/ 0 w 408"/>
              <a:gd name="T1" fmla="*/ 633412 h 875"/>
              <a:gd name="T2" fmla="*/ 101600 w 408"/>
              <a:gd name="T3" fmla="*/ 1211262 h 875"/>
              <a:gd name="T4" fmla="*/ 366713 w 408"/>
              <a:gd name="T5" fmla="*/ 1384300 h 875"/>
              <a:gd name="T6" fmla="*/ 517525 w 408"/>
              <a:gd name="T7" fmla="*/ 1184275 h 875"/>
              <a:gd name="T8" fmla="*/ 576263 w 408"/>
              <a:gd name="T9" fmla="*/ 889000 h 875"/>
              <a:gd name="T10" fmla="*/ 636588 w 408"/>
              <a:gd name="T11" fmla="*/ 355600 h 875"/>
              <a:gd name="T12" fmla="*/ 644525 w 408"/>
              <a:gd name="T13" fmla="*/ 0 h 8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8" h="875">
                <a:moveTo>
                  <a:pt x="0" y="399"/>
                </a:moveTo>
                <a:cubicBezTo>
                  <a:pt x="11" y="460"/>
                  <a:pt x="26" y="684"/>
                  <a:pt x="64" y="763"/>
                </a:cubicBezTo>
                <a:cubicBezTo>
                  <a:pt x="102" y="842"/>
                  <a:pt x="187" y="875"/>
                  <a:pt x="231" y="872"/>
                </a:cubicBezTo>
                <a:cubicBezTo>
                  <a:pt x="275" y="869"/>
                  <a:pt x="304" y="798"/>
                  <a:pt x="326" y="746"/>
                </a:cubicBezTo>
                <a:cubicBezTo>
                  <a:pt x="348" y="694"/>
                  <a:pt x="351" y="647"/>
                  <a:pt x="363" y="560"/>
                </a:cubicBezTo>
                <a:cubicBezTo>
                  <a:pt x="375" y="473"/>
                  <a:pt x="394" y="317"/>
                  <a:pt x="401" y="224"/>
                </a:cubicBezTo>
                <a:cubicBezTo>
                  <a:pt x="408" y="131"/>
                  <a:pt x="405" y="47"/>
                  <a:pt x="406" y="0"/>
                </a:cubicBezTo>
              </a:path>
            </a:pathLst>
          </a:custGeom>
          <a:noFill/>
          <a:ln w="38100" cmpd="sng">
            <a:solidFill>
              <a:srgbClr val="FF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fr-FR"/>
          </a:p>
        </p:txBody>
      </p:sp>
      <p:sp>
        <p:nvSpPr>
          <p:cNvPr id="390" name="Freeform 380"/>
          <p:cNvSpPr>
            <a:spLocks/>
          </p:cNvSpPr>
          <p:nvPr/>
        </p:nvSpPr>
        <p:spPr bwMode="auto">
          <a:xfrm flipH="1">
            <a:off x="8975500" y="4346453"/>
            <a:ext cx="1139825" cy="665163"/>
          </a:xfrm>
          <a:custGeom>
            <a:avLst/>
            <a:gdLst>
              <a:gd name="T0" fmla="*/ 0 w 718"/>
              <a:gd name="T1" fmla="*/ 549275 h 419"/>
              <a:gd name="T2" fmla="*/ 177800 w 718"/>
              <a:gd name="T3" fmla="*/ 635000 h 419"/>
              <a:gd name="T4" fmla="*/ 414338 w 718"/>
              <a:gd name="T5" fmla="*/ 654050 h 419"/>
              <a:gd name="T6" fmla="*/ 596900 w 718"/>
              <a:gd name="T7" fmla="*/ 654050 h 419"/>
              <a:gd name="T8" fmla="*/ 914400 w 718"/>
              <a:gd name="T9" fmla="*/ 588963 h 419"/>
              <a:gd name="T10" fmla="*/ 1108075 w 718"/>
              <a:gd name="T11" fmla="*/ 346075 h 419"/>
              <a:gd name="T12" fmla="*/ 1108075 w 718"/>
              <a:gd name="T13" fmla="*/ 0 h 4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8" h="419">
                <a:moveTo>
                  <a:pt x="0" y="346"/>
                </a:moveTo>
                <a:cubicBezTo>
                  <a:pt x="19" y="355"/>
                  <a:pt x="69" y="389"/>
                  <a:pt x="112" y="400"/>
                </a:cubicBezTo>
                <a:cubicBezTo>
                  <a:pt x="155" y="411"/>
                  <a:pt x="217" y="410"/>
                  <a:pt x="261" y="412"/>
                </a:cubicBezTo>
                <a:cubicBezTo>
                  <a:pt x="305" y="414"/>
                  <a:pt x="324" y="419"/>
                  <a:pt x="376" y="412"/>
                </a:cubicBezTo>
                <a:cubicBezTo>
                  <a:pt x="428" y="405"/>
                  <a:pt x="522" y="403"/>
                  <a:pt x="576" y="371"/>
                </a:cubicBezTo>
                <a:cubicBezTo>
                  <a:pt x="630" y="339"/>
                  <a:pt x="678" y="280"/>
                  <a:pt x="698" y="218"/>
                </a:cubicBezTo>
                <a:cubicBezTo>
                  <a:pt x="718" y="156"/>
                  <a:pt x="698" y="45"/>
                  <a:pt x="698" y="0"/>
                </a:cubicBezTo>
              </a:path>
            </a:pathLst>
          </a:custGeom>
          <a:noFill/>
          <a:ln w="38100" cmpd="sng">
            <a:solidFill>
              <a:srgbClr val="FF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fr-FR"/>
          </a:p>
        </p:txBody>
      </p:sp>
      <p:sp>
        <p:nvSpPr>
          <p:cNvPr id="391" name="Text Box 343"/>
          <p:cNvSpPr txBox="1">
            <a:spLocks noChangeArrowheads="1"/>
          </p:cNvSpPr>
          <p:nvPr/>
        </p:nvSpPr>
        <p:spPr bwMode="auto">
          <a:xfrm>
            <a:off x="6984076" y="490538"/>
            <a:ext cx="388664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GB" sz="1800" b="1" dirty="0">
                <a:latin typeface="Arial" charset="0"/>
                <a:ea typeface="ＭＳ Ｐゴシック" charset="0"/>
              </a:rPr>
              <a:t>Favourable climate </a:t>
            </a:r>
            <a:r>
              <a:rPr lang="en-GB" sz="1800" b="1" dirty="0" smtClean="0">
                <a:latin typeface="Arial" charset="0"/>
                <a:ea typeface="ＭＳ Ｐゴシック" charset="0"/>
              </a:rPr>
              <a:t>conditions</a:t>
            </a:r>
            <a:endParaRPr lang="en-GB" sz="1800" b="1" dirty="0">
              <a:latin typeface="Arial" charset="0"/>
              <a:ea typeface="ＭＳ Ｐゴシック" charset="0"/>
            </a:endParaRPr>
          </a:p>
        </p:txBody>
      </p:sp>
      <p:sp>
        <p:nvSpPr>
          <p:cNvPr id="394" name="Text Box 10"/>
          <p:cNvSpPr txBox="1">
            <a:spLocks noChangeArrowheads="1"/>
          </p:cNvSpPr>
          <p:nvPr/>
        </p:nvSpPr>
        <p:spPr bwMode="auto">
          <a:xfrm>
            <a:off x="-6477" y="5869219"/>
            <a:ext cx="2520950" cy="461665"/>
          </a:xfrm>
          <a:prstGeom prst="rect">
            <a:avLst/>
          </a:prstGeom>
          <a:noFill/>
          <a:ln w="9525">
            <a:noFill/>
            <a:miter lim="800000"/>
            <a:headEnd/>
            <a:tailEnd/>
          </a:ln>
        </p:spPr>
        <p:txBody>
          <a:bodyPr>
            <a:prstTxWarp prst="textNoShape">
              <a:avLst/>
            </a:prstTxWarp>
            <a:spAutoFit/>
          </a:bodyPr>
          <a:lstStyle/>
          <a:p>
            <a:pPr>
              <a:spcBef>
                <a:spcPct val="50000"/>
              </a:spcBef>
            </a:pPr>
            <a:r>
              <a:rPr lang="en-GB" sz="1200" u="sng" dirty="0" smtClean="0"/>
              <a:t>Amount of </a:t>
            </a:r>
            <a:r>
              <a:rPr lang="en-GB" sz="1200" u="sng" baseline="30000" dirty="0" smtClean="0"/>
              <a:t>15</a:t>
            </a:r>
            <a:r>
              <a:rPr lang="en-GB" sz="1200" u="sng" dirty="0" smtClean="0"/>
              <a:t>N accumulated after 10 years (% of </a:t>
            </a:r>
            <a:r>
              <a:rPr lang="en-GB" sz="1200" u="sng" baseline="30000" dirty="0" smtClean="0"/>
              <a:t>15</a:t>
            </a:r>
            <a:r>
              <a:rPr lang="en-GB" sz="1200" u="sng" dirty="0" smtClean="0"/>
              <a:t>N applied) :</a:t>
            </a:r>
          </a:p>
        </p:txBody>
      </p:sp>
    </p:spTree>
    <p:extLst>
      <p:ext uri="{BB962C8B-B14F-4D97-AF65-F5344CB8AC3E}">
        <p14:creationId xmlns:p14="http://schemas.microsoft.com/office/powerpoint/2010/main" val="21550058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 name="Text Box 3"/>
          <p:cNvSpPr txBox="1">
            <a:spLocks noChangeArrowheads="1"/>
          </p:cNvSpPr>
          <p:nvPr/>
        </p:nvSpPr>
        <p:spPr bwMode="auto">
          <a:xfrm>
            <a:off x="-669701" y="-26193"/>
            <a:ext cx="128093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a:t>
            </a:r>
            <a:r>
              <a:rPr lang="en-US" altLang="fr-FR" sz="2000" b="1" dirty="0">
                <a:solidFill>
                  <a:schemeClr val="accent2"/>
                </a:solidFill>
              </a:rPr>
              <a:t>…….. </a:t>
            </a:r>
            <a:r>
              <a:rPr lang="en-US" altLang="fr-FR" sz="2000" b="1" dirty="0" smtClean="0">
                <a:solidFill>
                  <a:schemeClr val="accent2"/>
                </a:solidFill>
              </a:rPr>
              <a:t>Integration at ecosystem scale</a:t>
            </a:r>
            <a:endParaRPr lang="en-US" altLang="fr-FR" sz="2000" b="1" dirty="0">
              <a:solidFill>
                <a:schemeClr val="accent2"/>
              </a:solidFill>
            </a:endParaRPr>
          </a:p>
        </p:txBody>
      </p:sp>
      <p:pic>
        <p:nvPicPr>
          <p:cNvPr id="199" name="Picture 16" descr="f3-2im3_lo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 b="50111"/>
          <a:stretch/>
        </p:blipFill>
        <p:spPr bwMode="auto">
          <a:xfrm>
            <a:off x="2669852" y="5637104"/>
            <a:ext cx="2030077" cy="669857"/>
          </a:xfrm>
          <a:prstGeom prst="rect">
            <a:avLst/>
          </a:prstGeom>
          <a:noFill/>
          <a:extLst>
            <a:ext uri="{909E8E84-426E-40dd-AFC4-6F175D3DCCD1}">
              <a14:hiddenFill xmlns:a14="http://schemas.microsoft.com/office/drawing/2010/main" xmlns="">
                <a:solidFill>
                  <a:srgbClr val="FFFFFF"/>
                </a:solidFill>
              </a14:hiddenFill>
            </a:ext>
          </a:extLst>
        </p:spPr>
      </p:pic>
      <p:sp>
        <p:nvSpPr>
          <p:cNvPr id="196" name="Text Box 35"/>
          <p:cNvSpPr txBox="1">
            <a:spLocks noChangeArrowheads="1"/>
          </p:cNvSpPr>
          <p:nvPr/>
        </p:nvSpPr>
        <p:spPr bwMode="auto">
          <a:xfrm>
            <a:off x="5875434" y="818124"/>
            <a:ext cx="6057683" cy="830997"/>
          </a:xfrm>
          <a:prstGeom prst="rect">
            <a:avLst/>
          </a:prstGeom>
          <a:solidFill>
            <a:schemeClr val="bg1"/>
          </a:solidFill>
          <a:ln w="12700">
            <a:noFill/>
            <a:miter lim="800000"/>
            <a:headEnd/>
            <a:tailEnd/>
          </a:ln>
        </p:spPr>
        <p:txBody>
          <a:bodyPr wrap="square">
            <a:prstTxWarp prst="textNoShape">
              <a:avLst/>
            </a:prstTxWarp>
            <a:spAutoFit/>
          </a:bodyPr>
          <a:lstStyle/>
          <a:p>
            <a:pPr algn="ctr">
              <a:spcBef>
                <a:spcPct val="50000"/>
              </a:spcBef>
            </a:pPr>
            <a:r>
              <a:rPr lang="fr-FR" sz="2400" b="1" i="1" dirty="0" err="1" smtClean="0"/>
              <a:t>Soil</a:t>
            </a:r>
            <a:r>
              <a:rPr lang="fr-FR" sz="2400" b="1" i="1" dirty="0" smtClean="0"/>
              <a:t> </a:t>
            </a:r>
            <a:r>
              <a:rPr lang="fr-FR" sz="2400" b="1" i="1" dirty="0" err="1" smtClean="0"/>
              <a:t>productivity</a:t>
            </a:r>
            <a:r>
              <a:rPr lang="fr-FR" sz="2400" b="1" i="1" dirty="0" smtClean="0"/>
              <a:t>, </a:t>
            </a:r>
            <a:r>
              <a:rPr lang="fr-FR" sz="2400" b="1" i="1" dirty="0" err="1" smtClean="0"/>
              <a:t>storms</a:t>
            </a:r>
            <a:r>
              <a:rPr lang="fr-FR" sz="2400" b="1" i="1" dirty="0" smtClean="0"/>
              <a:t> </a:t>
            </a:r>
            <a:r>
              <a:rPr lang="fr-FR" sz="2400" b="1" i="1" dirty="0" err="1" smtClean="0"/>
              <a:t>events</a:t>
            </a:r>
            <a:r>
              <a:rPr lang="fr-FR" sz="2400" b="1" i="1" dirty="0" smtClean="0"/>
              <a:t> and </a:t>
            </a:r>
            <a:r>
              <a:rPr lang="fr-FR" sz="2400" b="1" i="1" dirty="0" err="1" smtClean="0"/>
              <a:t>climate</a:t>
            </a:r>
            <a:r>
              <a:rPr lang="fr-FR" sz="2400" b="1" i="1" dirty="0" smtClean="0"/>
              <a:t> variations</a:t>
            </a:r>
            <a:endParaRPr lang="fr-FR" sz="2400" b="1" i="1" dirty="0"/>
          </a:p>
        </p:txBody>
      </p:sp>
      <p:grpSp>
        <p:nvGrpSpPr>
          <p:cNvPr id="2" name="Groupe 1"/>
          <p:cNvGrpSpPr/>
          <p:nvPr/>
        </p:nvGrpSpPr>
        <p:grpSpPr>
          <a:xfrm>
            <a:off x="6026792" y="2013499"/>
            <a:ext cx="5984015" cy="1306536"/>
            <a:chOff x="6026792" y="2013499"/>
            <a:chExt cx="5984015" cy="1306536"/>
          </a:xfrm>
        </p:grpSpPr>
        <p:sp>
          <p:nvSpPr>
            <p:cNvPr id="198" name="ZoneTexte 197"/>
            <p:cNvSpPr txBox="1"/>
            <p:nvPr/>
          </p:nvSpPr>
          <p:spPr>
            <a:xfrm>
              <a:off x="6026792" y="2858370"/>
              <a:ext cx="5984015" cy="461665"/>
            </a:xfrm>
            <a:prstGeom prst="rect">
              <a:avLst/>
            </a:prstGeom>
            <a:noFill/>
          </p:spPr>
          <p:txBody>
            <a:bodyPr wrap="square" rtlCol="0">
              <a:spAutoFit/>
            </a:bodyPr>
            <a:lstStyle/>
            <a:p>
              <a:r>
                <a:rPr lang="fr-FR" sz="2400" dirty="0" smtClean="0"/>
                <a:t>Impact on </a:t>
              </a:r>
              <a:r>
                <a:rPr lang="fr-FR" sz="2400" dirty="0" err="1" smtClean="0"/>
                <a:t>litter</a:t>
              </a:r>
              <a:r>
                <a:rPr lang="fr-FR" sz="2400" dirty="0" smtClean="0"/>
                <a:t> inputs and SOM </a:t>
              </a:r>
              <a:r>
                <a:rPr lang="fr-FR" sz="2400" dirty="0" err="1" smtClean="0"/>
                <a:t>mineralisation</a:t>
              </a:r>
              <a:endParaRPr lang="fr-FR" sz="2400" dirty="0"/>
            </a:p>
          </p:txBody>
        </p:sp>
        <p:sp>
          <p:nvSpPr>
            <p:cNvPr id="200" name="Flèche vers le bas 199"/>
            <p:cNvSpPr/>
            <p:nvPr/>
          </p:nvSpPr>
          <p:spPr>
            <a:xfrm>
              <a:off x="8507974" y="2013499"/>
              <a:ext cx="510826" cy="7445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 name="Groupe 3"/>
          <p:cNvGrpSpPr/>
          <p:nvPr/>
        </p:nvGrpSpPr>
        <p:grpSpPr>
          <a:xfrm>
            <a:off x="5989457" y="3591256"/>
            <a:ext cx="5829635" cy="3175388"/>
            <a:chOff x="5989457" y="3591256"/>
            <a:chExt cx="5829635" cy="3175388"/>
          </a:xfrm>
        </p:grpSpPr>
        <p:sp>
          <p:nvSpPr>
            <p:cNvPr id="3" name="ZoneTexte 2"/>
            <p:cNvSpPr txBox="1"/>
            <p:nvPr/>
          </p:nvSpPr>
          <p:spPr>
            <a:xfrm>
              <a:off x="5989457" y="5566315"/>
              <a:ext cx="5829635" cy="1200329"/>
            </a:xfrm>
            <a:prstGeom prst="rect">
              <a:avLst/>
            </a:prstGeom>
            <a:noFill/>
          </p:spPr>
          <p:txBody>
            <a:bodyPr wrap="square" rtlCol="0">
              <a:spAutoFit/>
            </a:bodyPr>
            <a:lstStyle/>
            <a:p>
              <a:r>
                <a:rPr lang="fr-FR" sz="2400" dirty="0" smtClean="0"/>
                <a:t>Is </a:t>
              </a:r>
              <a:r>
                <a:rPr lang="fr-FR" sz="2400" dirty="0" err="1" smtClean="0"/>
                <a:t>there</a:t>
              </a:r>
              <a:r>
                <a:rPr lang="fr-FR" sz="2400" dirty="0" smtClean="0"/>
                <a:t> a Stabilisation or a </a:t>
              </a:r>
              <a:r>
                <a:rPr lang="fr-FR" sz="2400" dirty="0" err="1" smtClean="0"/>
                <a:t>Destabilisation</a:t>
              </a:r>
              <a:r>
                <a:rPr lang="fr-FR" sz="2400" dirty="0" smtClean="0"/>
                <a:t> of the SOC </a:t>
              </a:r>
              <a:r>
                <a:rPr lang="fr-FR" sz="2400" dirty="0" err="1" smtClean="0"/>
                <a:t>after</a:t>
              </a:r>
              <a:r>
                <a:rPr lang="fr-FR" sz="2400" dirty="0" smtClean="0"/>
                <a:t> 15 </a:t>
              </a:r>
              <a:r>
                <a:rPr lang="fr-FR" sz="2400" dirty="0" err="1" smtClean="0"/>
                <a:t>years</a:t>
              </a:r>
              <a:r>
                <a:rPr lang="fr-FR" sz="2400" dirty="0" smtClean="0"/>
                <a:t> monitoring in </a:t>
              </a:r>
              <a:r>
                <a:rPr lang="fr-FR" sz="2400" dirty="0" err="1" smtClean="0"/>
                <a:t>forest</a:t>
              </a:r>
              <a:r>
                <a:rPr lang="fr-FR" sz="2400" dirty="0" smtClean="0"/>
                <a:t> </a:t>
              </a:r>
              <a:r>
                <a:rPr lang="fr-FR" sz="2400" dirty="0" err="1" smtClean="0"/>
                <a:t>soils</a:t>
              </a:r>
              <a:r>
                <a:rPr lang="fr-FR" sz="2400" dirty="0" smtClean="0"/>
                <a:t>?</a:t>
              </a:r>
              <a:endParaRPr lang="fr-FR" sz="2400" dirty="0"/>
            </a:p>
          </p:txBody>
        </p:sp>
        <p:sp>
          <p:nvSpPr>
            <p:cNvPr id="197" name="Flèche vers le bas 196"/>
            <p:cNvSpPr/>
            <p:nvPr/>
          </p:nvSpPr>
          <p:spPr>
            <a:xfrm>
              <a:off x="8526002" y="3591256"/>
              <a:ext cx="510826" cy="7445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1" name="Rectangle 25"/>
            <p:cNvSpPr>
              <a:spLocks noChangeArrowheads="1"/>
            </p:cNvSpPr>
            <p:nvPr/>
          </p:nvSpPr>
          <p:spPr bwMode="auto">
            <a:xfrm>
              <a:off x="6801738" y="4592329"/>
              <a:ext cx="395935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8000"/>
                  </a:solidFill>
                  <a:miter lim="800000"/>
                  <a:headEnd/>
                  <a:tailEnd/>
                </a14:hiddenLine>
              </a:ext>
            </a:extLst>
          </p:spPr>
          <p:txBody>
            <a:bodyPr wrap="none">
              <a:spAutoFit/>
            </a:bodyPr>
            <a:lstStyle/>
            <a:p>
              <a:pPr algn="r" eaLnBrk="1" hangingPunct="1"/>
              <a:r>
                <a:rPr lang="en-GB" sz="3200" dirty="0" smtClean="0">
                  <a:solidFill>
                    <a:srgbClr val="C00000"/>
                  </a:solidFill>
                  <a:latin typeface="Verdana" charset="0"/>
                </a:rPr>
                <a:t>Research question</a:t>
              </a:r>
              <a:endParaRPr lang="en-GB" sz="3200" dirty="0">
                <a:solidFill>
                  <a:srgbClr val="C00000"/>
                </a:solidFill>
                <a:latin typeface="Verdana" charset="0"/>
              </a:endParaRPr>
            </a:p>
          </p:txBody>
        </p:sp>
      </p:grpSp>
      <p:grpSp>
        <p:nvGrpSpPr>
          <p:cNvPr id="204" name="Groupe 203"/>
          <p:cNvGrpSpPr/>
          <p:nvPr/>
        </p:nvGrpSpPr>
        <p:grpSpPr>
          <a:xfrm>
            <a:off x="-116154" y="904392"/>
            <a:ext cx="6517754" cy="4767124"/>
            <a:chOff x="312738" y="487428"/>
            <a:chExt cx="8301257" cy="5580713"/>
          </a:xfrm>
        </p:grpSpPr>
        <p:pic>
          <p:nvPicPr>
            <p:cNvPr id="205" name="Picture 72" descr="tree"/>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373188" y="1035765"/>
              <a:ext cx="6161087" cy="50260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06" name="Group 77"/>
            <p:cNvGrpSpPr>
              <a:grpSpLocks/>
            </p:cNvGrpSpPr>
            <p:nvPr/>
          </p:nvGrpSpPr>
          <p:grpSpPr bwMode="auto">
            <a:xfrm>
              <a:off x="5168901" y="1529478"/>
              <a:ext cx="3317876" cy="1774825"/>
              <a:chOff x="3334" y="754"/>
              <a:chExt cx="2090" cy="1118"/>
            </a:xfrm>
          </p:grpSpPr>
          <p:sp>
            <p:nvSpPr>
              <p:cNvPr id="234" name="Text Box 74"/>
              <p:cNvSpPr txBox="1">
                <a:spLocks noChangeArrowheads="1"/>
              </p:cNvSpPr>
              <p:nvPr/>
            </p:nvSpPr>
            <p:spPr bwMode="auto">
              <a:xfrm>
                <a:off x="4176" y="1117"/>
                <a:ext cx="1248" cy="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fr-FR" sz="1400" dirty="0"/>
                  <a:t>GPP = </a:t>
                </a:r>
                <a:r>
                  <a:rPr lang="en-US" altLang="fr-FR" sz="1200" b="1" dirty="0"/>
                  <a:t>Gross Primary Production</a:t>
                </a:r>
              </a:p>
            </p:txBody>
          </p:sp>
          <p:sp>
            <p:nvSpPr>
              <p:cNvPr id="235" name="AutoShape 75"/>
              <p:cNvSpPr>
                <a:spLocks noChangeArrowheads="1"/>
              </p:cNvSpPr>
              <p:nvPr/>
            </p:nvSpPr>
            <p:spPr bwMode="auto">
              <a:xfrm>
                <a:off x="3408" y="960"/>
                <a:ext cx="816" cy="912"/>
              </a:xfrm>
              <a:prstGeom prst="downArrow">
                <a:avLst>
                  <a:gd name="adj1" fmla="val 50000"/>
                  <a:gd name="adj2" fmla="val 27941"/>
                </a:avLst>
              </a:prstGeom>
              <a:solidFill>
                <a:srgbClr val="00FF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400"/>
              </a:p>
            </p:txBody>
          </p:sp>
          <p:sp>
            <p:nvSpPr>
              <p:cNvPr id="236" name="Text Box 76"/>
              <p:cNvSpPr txBox="1">
                <a:spLocks noChangeArrowheads="1"/>
              </p:cNvSpPr>
              <p:nvPr/>
            </p:nvSpPr>
            <p:spPr bwMode="auto">
              <a:xfrm>
                <a:off x="3334" y="754"/>
                <a:ext cx="1224" cy="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fr-FR" sz="1200" i="1"/>
                  <a:t>Photosynthesis</a:t>
                </a:r>
              </a:p>
            </p:txBody>
          </p:sp>
        </p:grpSp>
        <p:grpSp>
          <p:nvGrpSpPr>
            <p:cNvPr id="207" name="Group 90"/>
            <p:cNvGrpSpPr>
              <a:grpSpLocks/>
            </p:cNvGrpSpPr>
            <p:nvPr/>
          </p:nvGrpSpPr>
          <p:grpSpPr bwMode="auto">
            <a:xfrm>
              <a:off x="334962" y="1680291"/>
              <a:ext cx="2673350" cy="1243013"/>
              <a:chOff x="289" y="618"/>
              <a:chExt cx="1684" cy="783"/>
            </a:xfrm>
          </p:grpSpPr>
          <p:sp>
            <p:nvSpPr>
              <p:cNvPr id="231" name="Text Box 78"/>
              <p:cNvSpPr txBox="1">
                <a:spLocks noChangeArrowheads="1"/>
              </p:cNvSpPr>
              <p:nvPr/>
            </p:nvSpPr>
            <p:spPr bwMode="auto">
              <a:xfrm>
                <a:off x="289" y="989"/>
                <a:ext cx="1104" cy="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fr-FR" sz="1400" dirty="0" err="1"/>
                  <a:t>R</a:t>
                </a:r>
                <a:r>
                  <a:rPr lang="en-US" altLang="fr-FR" sz="1400" baseline="-25000" dirty="0" err="1"/>
                  <a:t>eco</a:t>
                </a:r>
                <a:r>
                  <a:rPr lang="en-US" altLang="fr-FR" sz="1400" dirty="0"/>
                  <a:t> = Ecosystem Respiration</a:t>
                </a:r>
              </a:p>
            </p:txBody>
          </p:sp>
          <p:sp>
            <p:nvSpPr>
              <p:cNvPr id="232" name="AutoShape 79"/>
              <p:cNvSpPr>
                <a:spLocks noChangeArrowheads="1"/>
              </p:cNvSpPr>
              <p:nvPr/>
            </p:nvSpPr>
            <p:spPr bwMode="auto">
              <a:xfrm>
                <a:off x="1254" y="873"/>
                <a:ext cx="528" cy="528"/>
              </a:xfrm>
              <a:prstGeom prst="upArrow">
                <a:avLst>
                  <a:gd name="adj1" fmla="val 50000"/>
                  <a:gd name="adj2" fmla="val 25000"/>
                </a:avLst>
              </a:prstGeom>
              <a:solidFill>
                <a:srgbClr val="FF00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400"/>
              </a:p>
            </p:txBody>
          </p:sp>
          <p:sp>
            <p:nvSpPr>
              <p:cNvPr id="233" name="Text Box 80"/>
              <p:cNvSpPr txBox="1">
                <a:spLocks noChangeArrowheads="1"/>
              </p:cNvSpPr>
              <p:nvPr/>
            </p:nvSpPr>
            <p:spPr bwMode="auto">
              <a:xfrm>
                <a:off x="1128" y="618"/>
                <a:ext cx="845" cy="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fr-FR" sz="1200" i="1"/>
                  <a:t>Respiration</a:t>
                </a:r>
              </a:p>
            </p:txBody>
          </p:sp>
        </p:grpSp>
        <p:sp>
          <p:nvSpPr>
            <p:cNvPr id="208" name="Text Box 93"/>
            <p:cNvSpPr txBox="1">
              <a:spLocks noChangeArrowheads="1"/>
            </p:cNvSpPr>
            <p:nvPr/>
          </p:nvSpPr>
          <p:spPr bwMode="auto">
            <a:xfrm>
              <a:off x="962026" y="487428"/>
              <a:ext cx="5543550" cy="3963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fr-FR" sz="1600" dirty="0"/>
                <a:t>Net Ecosystem Exchange : NEE = GPP – </a:t>
              </a:r>
              <a:r>
                <a:rPr lang="en-US" altLang="fr-FR" sz="1600" dirty="0" err="1"/>
                <a:t>Reco</a:t>
              </a:r>
              <a:endParaRPr lang="en-US" altLang="fr-FR" sz="1600" dirty="0"/>
            </a:p>
          </p:txBody>
        </p:sp>
        <p:sp>
          <p:nvSpPr>
            <p:cNvPr id="209" name="Text Box 94"/>
            <p:cNvSpPr txBox="1">
              <a:spLocks noChangeArrowheads="1"/>
            </p:cNvSpPr>
            <p:nvPr/>
          </p:nvSpPr>
          <p:spPr bwMode="auto">
            <a:xfrm>
              <a:off x="5854925" y="3224020"/>
              <a:ext cx="2514600" cy="72060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fr-FR" sz="1600" dirty="0"/>
                <a:t>NPP = GPP – Ra</a:t>
              </a:r>
            </a:p>
            <a:p>
              <a:pPr algn="ctr">
                <a:spcBef>
                  <a:spcPct val="50000"/>
                </a:spcBef>
              </a:pPr>
              <a:r>
                <a:rPr lang="en-US" altLang="fr-FR" sz="1100" dirty="0"/>
                <a:t>= Net primary production</a:t>
              </a:r>
            </a:p>
          </p:txBody>
        </p:sp>
        <p:grpSp>
          <p:nvGrpSpPr>
            <p:cNvPr id="210" name="Group 102"/>
            <p:cNvGrpSpPr>
              <a:grpSpLocks/>
            </p:cNvGrpSpPr>
            <p:nvPr/>
          </p:nvGrpSpPr>
          <p:grpSpPr bwMode="auto">
            <a:xfrm>
              <a:off x="312738" y="2996328"/>
              <a:ext cx="5222876" cy="3071813"/>
              <a:chOff x="275" y="1764"/>
              <a:chExt cx="3290" cy="1935"/>
            </a:xfrm>
          </p:grpSpPr>
          <p:sp>
            <p:nvSpPr>
              <p:cNvPr id="225" name="AutoShape 95"/>
              <p:cNvSpPr>
                <a:spLocks noChangeArrowheads="1"/>
              </p:cNvSpPr>
              <p:nvPr/>
            </p:nvSpPr>
            <p:spPr bwMode="auto">
              <a:xfrm>
                <a:off x="959" y="3267"/>
                <a:ext cx="192" cy="432"/>
              </a:xfrm>
              <a:prstGeom prst="downArrow">
                <a:avLst>
                  <a:gd name="adj1" fmla="val 50000"/>
                  <a:gd name="adj2" fmla="val 56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400"/>
              </a:p>
            </p:txBody>
          </p:sp>
          <p:sp>
            <p:nvSpPr>
              <p:cNvPr id="226" name="AutoShape 96"/>
              <p:cNvSpPr>
                <a:spLocks noChangeArrowheads="1"/>
              </p:cNvSpPr>
              <p:nvPr/>
            </p:nvSpPr>
            <p:spPr bwMode="auto">
              <a:xfrm>
                <a:off x="2159" y="3123"/>
                <a:ext cx="288" cy="288"/>
              </a:xfrm>
              <a:prstGeom prst="downArrow">
                <a:avLst>
                  <a:gd name="adj1" fmla="val 50000"/>
                  <a:gd name="adj2" fmla="val 25000"/>
                </a:avLst>
              </a:prstGeom>
              <a:solidFill>
                <a:srgbClr val="CC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400"/>
              </a:p>
            </p:txBody>
          </p:sp>
          <p:sp>
            <p:nvSpPr>
              <p:cNvPr id="227" name="AutoShape 97"/>
              <p:cNvSpPr>
                <a:spLocks noChangeArrowheads="1"/>
              </p:cNvSpPr>
              <p:nvPr/>
            </p:nvSpPr>
            <p:spPr bwMode="auto">
              <a:xfrm>
                <a:off x="3150" y="1764"/>
                <a:ext cx="192" cy="432"/>
              </a:xfrm>
              <a:prstGeom prst="downArrow">
                <a:avLst>
                  <a:gd name="adj1" fmla="val 50000"/>
                  <a:gd name="adj2" fmla="val 56250"/>
                </a:avLst>
              </a:prstGeom>
              <a:solidFill>
                <a:srgbClr val="CC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400"/>
              </a:p>
            </p:txBody>
          </p:sp>
          <p:sp>
            <p:nvSpPr>
              <p:cNvPr id="228" name="Text Box 98"/>
              <p:cNvSpPr txBox="1">
                <a:spLocks noChangeArrowheads="1"/>
              </p:cNvSpPr>
              <p:nvPr/>
            </p:nvSpPr>
            <p:spPr bwMode="auto">
              <a:xfrm>
                <a:off x="1202" y="3009"/>
                <a:ext cx="1053" cy="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fr-FR" sz="1200" dirty="0"/>
                  <a:t>AR= </a:t>
                </a:r>
                <a:r>
                  <a:rPr lang="en-US" altLang="fr-FR" sz="1400" dirty="0"/>
                  <a:t>(root turnover  and exudates)</a:t>
                </a:r>
              </a:p>
            </p:txBody>
          </p:sp>
          <p:sp>
            <p:nvSpPr>
              <p:cNvPr id="229" name="Text Box 99"/>
              <p:cNvSpPr txBox="1">
                <a:spLocks noChangeArrowheads="1"/>
              </p:cNvSpPr>
              <p:nvPr/>
            </p:nvSpPr>
            <p:spPr bwMode="auto">
              <a:xfrm>
                <a:off x="275" y="3411"/>
                <a:ext cx="780"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fr-FR" sz="1400" dirty="0"/>
                  <a:t>Drainage</a:t>
                </a:r>
              </a:p>
            </p:txBody>
          </p:sp>
          <p:sp>
            <p:nvSpPr>
              <p:cNvPr id="230" name="Text Box 100"/>
              <p:cNvSpPr txBox="1">
                <a:spLocks noChangeArrowheads="1"/>
              </p:cNvSpPr>
              <p:nvPr/>
            </p:nvSpPr>
            <p:spPr bwMode="auto">
              <a:xfrm>
                <a:off x="2915" y="2156"/>
                <a:ext cx="650" cy="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fr-FR" sz="1200" dirty="0"/>
                  <a:t>L= </a:t>
                </a:r>
                <a:r>
                  <a:rPr lang="en-US" altLang="fr-FR" sz="1400" dirty="0" err="1"/>
                  <a:t>Litterfall</a:t>
                </a:r>
                <a:endParaRPr lang="en-US" altLang="fr-FR" sz="1400" dirty="0"/>
              </a:p>
            </p:txBody>
          </p:sp>
        </p:grpSp>
        <p:sp>
          <p:nvSpPr>
            <p:cNvPr id="211" name="Text Box 103"/>
            <p:cNvSpPr txBox="1">
              <a:spLocks noChangeArrowheads="1"/>
            </p:cNvSpPr>
            <p:nvPr/>
          </p:nvSpPr>
          <p:spPr bwMode="auto">
            <a:xfrm>
              <a:off x="5337395" y="5231247"/>
              <a:ext cx="3276600" cy="72060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fr-FR" sz="1600" dirty="0"/>
                <a:t>BC = L+AR-Rh </a:t>
              </a:r>
              <a:r>
                <a:rPr lang="en-US" altLang="fr-FR" sz="1200" dirty="0">
                  <a:solidFill>
                    <a:schemeClr val="accent2"/>
                  </a:solidFill>
                </a:rPr>
                <a:t>- Drainage</a:t>
              </a:r>
            </a:p>
            <a:p>
              <a:pPr algn="ctr">
                <a:spcBef>
                  <a:spcPct val="50000"/>
                </a:spcBef>
              </a:pPr>
              <a:r>
                <a:rPr lang="en-US" altLang="fr-FR" sz="1100" dirty="0"/>
                <a:t>= Soil Carbon Balance</a:t>
              </a:r>
            </a:p>
          </p:txBody>
        </p:sp>
        <p:sp>
          <p:nvSpPr>
            <p:cNvPr id="212" name="Text Box 104"/>
            <p:cNvSpPr txBox="1">
              <a:spLocks noChangeArrowheads="1"/>
            </p:cNvSpPr>
            <p:nvPr/>
          </p:nvSpPr>
          <p:spPr bwMode="auto">
            <a:xfrm>
              <a:off x="1297509" y="813645"/>
              <a:ext cx="2129844" cy="30625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fr-FR" sz="1100" dirty="0"/>
                <a:t>Carbon Uptake or Release</a:t>
              </a:r>
            </a:p>
          </p:txBody>
        </p:sp>
        <p:grpSp>
          <p:nvGrpSpPr>
            <p:cNvPr id="213" name="Group 106"/>
            <p:cNvGrpSpPr>
              <a:grpSpLocks/>
            </p:cNvGrpSpPr>
            <p:nvPr/>
          </p:nvGrpSpPr>
          <p:grpSpPr bwMode="auto">
            <a:xfrm>
              <a:off x="631826" y="2888379"/>
              <a:ext cx="3665538" cy="2211388"/>
              <a:chOff x="476" y="1787"/>
              <a:chExt cx="2309" cy="1393"/>
            </a:xfrm>
          </p:grpSpPr>
          <p:grpSp>
            <p:nvGrpSpPr>
              <p:cNvPr id="214" name="Group 92"/>
              <p:cNvGrpSpPr>
                <a:grpSpLocks/>
              </p:cNvGrpSpPr>
              <p:nvPr/>
            </p:nvGrpSpPr>
            <p:grpSpPr bwMode="auto">
              <a:xfrm>
                <a:off x="476" y="1787"/>
                <a:ext cx="2309" cy="1393"/>
                <a:chOff x="475" y="1470"/>
                <a:chExt cx="2309" cy="1393"/>
              </a:xfrm>
            </p:grpSpPr>
            <p:sp>
              <p:nvSpPr>
                <p:cNvPr id="216" name="AutoShape 81"/>
                <p:cNvSpPr>
                  <a:spLocks noChangeArrowheads="1"/>
                </p:cNvSpPr>
                <p:nvPr/>
              </p:nvSpPr>
              <p:spPr bwMode="auto">
                <a:xfrm>
                  <a:off x="1791" y="2382"/>
                  <a:ext cx="136" cy="322"/>
                </a:xfrm>
                <a:prstGeom prst="upArrow">
                  <a:avLst>
                    <a:gd name="adj1" fmla="val 50000"/>
                    <a:gd name="adj2" fmla="val 46991"/>
                  </a:avLst>
                </a:prstGeom>
                <a:solidFill>
                  <a:srgbClr val="FF99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400"/>
                </a:p>
              </p:txBody>
            </p:sp>
            <p:sp>
              <p:nvSpPr>
                <p:cNvPr id="217" name="AutoShape 82"/>
                <p:cNvSpPr>
                  <a:spLocks noChangeArrowheads="1"/>
                </p:cNvSpPr>
                <p:nvPr/>
              </p:nvSpPr>
              <p:spPr bwMode="auto">
                <a:xfrm>
                  <a:off x="1877" y="1470"/>
                  <a:ext cx="672" cy="96"/>
                </a:xfrm>
                <a:prstGeom prst="leftArrow">
                  <a:avLst>
                    <a:gd name="adj1" fmla="val 50000"/>
                    <a:gd name="adj2" fmla="val 175000"/>
                  </a:avLst>
                </a:prstGeom>
                <a:solidFill>
                  <a:srgbClr val="FF99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400"/>
                </a:p>
              </p:txBody>
            </p:sp>
            <p:sp>
              <p:nvSpPr>
                <p:cNvPr id="218" name="AutoShape 83"/>
                <p:cNvSpPr>
                  <a:spLocks noChangeArrowheads="1"/>
                </p:cNvSpPr>
                <p:nvPr/>
              </p:nvSpPr>
              <p:spPr bwMode="auto">
                <a:xfrm>
                  <a:off x="1977" y="1732"/>
                  <a:ext cx="735" cy="240"/>
                </a:xfrm>
                <a:prstGeom prst="leftArrow">
                  <a:avLst>
                    <a:gd name="adj1" fmla="val 43333"/>
                    <a:gd name="adj2" fmla="val 73333"/>
                  </a:avLst>
                </a:prstGeom>
                <a:solidFill>
                  <a:srgbClr val="FF99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400"/>
                </a:p>
              </p:txBody>
            </p:sp>
            <p:sp>
              <p:nvSpPr>
                <p:cNvPr id="219" name="Text Box 84"/>
                <p:cNvSpPr txBox="1">
                  <a:spLocks noChangeArrowheads="1"/>
                </p:cNvSpPr>
                <p:nvPr/>
              </p:nvSpPr>
              <p:spPr bwMode="auto">
                <a:xfrm>
                  <a:off x="475" y="2477"/>
                  <a:ext cx="1105" cy="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fr-FR" sz="1400" dirty="0"/>
                    <a:t>Rh = Litter decomposition</a:t>
                  </a:r>
                </a:p>
              </p:txBody>
            </p:sp>
            <p:sp>
              <p:nvSpPr>
                <p:cNvPr id="220" name="AutoShape 85"/>
                <p:cNvSpPr>
                  <a:spLocks/>
                </p:cNvSpPr>
                <p:nvPr/>
              </p:nvSpPr>
              <p:spPr bwMode="auto">
                <a:xfrm rot="16200000">
                  <a:off x="1467" y="1927"/>
                  <a:ext cx="149" cy="680"/>
                </a:xfrm>
                <a:prstGeom prst="rightBrace">
                  <a:avLst>
                    <a:gd name="adj1" fmla="val 38031"/>
                    <a:gd name="adj2" fmla="val 50000"/>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400"/>
                </a:p>
              </p:txBody>
            </p:sp>
            <p:sp>
              <p:nvSpPr>
                <p:cNvPr id="221" name="AutoShape 86"/>
                <p:cNvSpPr>
                  <a:spLocks noChangeArrowheads="1"/>
                </p:cNvSpPr>
                <p:nvPr/>
              </p:nvSpPr>
              <p:spPr bwMode="auto">
                <a:xfrm>
                  <a:off x="1358" y="1808"/>
                  <a:ext cx="384" cy="384"/>
                </a:xfrm>
                <a:prstGeom prst="upArrow">
                  <a:avLst>
                    <a:gd name="adj1" fmla="val 50000"/>
                    <a:gd name="adj2" fmla="val 25000"/>
                  </a:avLst>
                </a:prstGeom>
                <a:solidFill>
                  <a:srgbClr val="FF00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400"/>
                </a:p>
              </p:txBody>
            </p:sp>
            <p:sp>
              <p:nvSpPr>
                <p:cNvPr id="222" name="Text Box 87"/>
                <p:cNvSpPr txBox="1">
                  <a:spLocks noChangeArrowheads="1"/>
                </p:cNvSpPr>
                <p:nvPr/>
              </p:nvSpPr>
              <p:spPr bwMode="auto">
                <a:xfrm>
                  <a:off x="475" y="1833"/>
                  <a:ext cx="950" cy="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fr-FR" sz="1400" dirty="0" err="1"/>
                    <a:t>Rs</a:t>
                  </a:r>
                  <a:r>
                    <a:rPr lang="en-US" altLang="fr-FR" sz="1400" dirty="0"/>
                    <a:t> = Soil Respiration</a:t>
                  </a:r>
                </a:p>
              </p:txBody>
            </p:sp>
            <p:sp>
              <p:nvSpPr>
                <p:cNvPr id="223" name="Text Box 88"/>
                <p:cNvSpPr txBox="1">
                  <a:spLocks noChangeArrowheads="1"/>
                </p:cNvSpPr>
                <p:nvPr/>
              </p:nvSpPr>
              <p:spPr bwMode="auto">
                <a:xfrm>
                  <a:off x="1614" y="1919"/>
                  <a:ext cx="1170" cy="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fr-FR" sz="1200" dirty="0"/>
                    <a:t>Ra</a:t>
                  </a:r>
                  <a:r>
                    <a:rPr lang="en-US" altLang="fr-FR" sz="1400" dirty="0"/>
                    <a:t> = Autotrophic Respiration </a:t>
                  </a:r>
                </a:p>
              </p:txBody>
            </p:sp>
            <p:sp>
              <p:nvSpPr>
                <p:cNvPr id="224" name="AutoShape 89"/>
                <p:cNvSpPr>
                  <a:spLocks/>
                </p:cNvSpPr>
                <p:nvPr/>
              </p:nvSpPr>
              <p:spPr bwMode="auto">
                <a:xfrm rot="-7193800">
                  <a:off x="1490" y="1192"/>
                  <a:ext cx="192" cy="768"/>
                </a:xfrm>
                <a:prstGeom prst="rightBrace">
                  <a:avLst>
                    <a:gd name="adj1" fmla="val 33333"/>
                    <a:gd name="adj2" fmla="val 50000"/>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400"/>
                </a:p>
              </p:txBody>
            </p:sp>
          </p:grpSp>
          <p:sp>
            <p:nvSpPr>
              <p:cNvPr id="215" name="AutoShape 105"/>
              <p:cNvSpPr>
                <a:spLocks noChangeArrowheads="1"/>
              </p:cNvSpPr>
              <p:nvPr/>
            </p:nvSpPr>
            <p:spPr bwMode="auto">
              <a:xfrm>
                <a:off x="1111" y="2614"/>
                <a:ext cx="91" cy="181"/>
              </a:xfrm>
              <a:prstGeom prst="upArrow">
                <a:avLst>
                  <a:gd name="adj1" fmla="val 50000"/>
                  <a:gd name="adj2" fmla="val 49725"/>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sz="1400"/>
              </a:p>
            </p:txBody>
          </p:sp>
        </p:grpSp>
      </p:grpSp>
    </p:spTree>
    <p:extLst>
      <p:ext uri="{BB962C8B-B14F-4D97-AF65-F5344CB8AC3E}">
        <p14:creationId xmlns:p14="http://schemas.microsoft.com/office/powerpoint/2010/main" val="1184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 name="Text Box 3"/>
          <p:cNvSpPr txBox="1">
            <a:spLocks noChangeArrowheads="1"/>
          </p:cNvSpPr>
          <p:nvPr/>
        </p:nvSpPr>
        <p:spPr bwMode="auto">
          <a:xfrm>
            <a:off x="-669701" y="-26193"/>
            <a:ext cx="128093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a:t>
            </a:r>
            <a:r>
              <a:rPr lang="en-US" altLang="fr-FR" sz="2000" b="1" dirty="0">
                <a:solidFill>
                  <a:schemeClr val="accent2"/>
                </a:solidFill>
              </a:rPr>
              <a:t>…….. </a:t>
            </a:r>
            <a:r>
              <a:rPr lang="en-US" altLang="fr-FR" sz="2000" b="1" dirty="0" smtClean="0">
                <a:solidFill>
                  <a:schemeClr val="accent2"/>
                </a:solidFill>
              </a:rPr>
              <a:t>Integration at ecosystem scale</a:t>
            </a:r>
            <a:endParaRPr lang="en-US" altLang="fr-FR" sz="2000" b="1" dirty="0">
              <a:solidFill>
                <a:schemeClr val="accent2"/>
              </a:solidFill>
            </a:endParaRPr>
          </a:p>
        </p:txBody>
      </p:sp>
      <p:pic>
        <p:nvPicPr>
          <p:cNvPr id="237" name="Image 236"/>
          <p:cNvPicPr/>
          <p:nvPr/>
        </p:nvPicPr>
        <p:blipFill>
          <a:blip r:embed="rId2">
            <a:extLst>
              <a:ext uri="{28A0092B-C50C-407E-A947-70E740481C1C}">
                <a14:useLocalDpi xmlns:a14="http://schemas.microsoft.com/office/drawing/2010/main" val="0"/>
              </a:ext>
            </a:extLst>
          </a:blip>
          <a:stretch>
            <a:fillRect/>
          </a:stretch>
        </p:blipFill>
        <p:spPr>
          <a:xfrm>
            <a:off x="746419" y="862383"/>
            <a:ext cx="6607418" cy="5531840"/>
          </a:xfrm>
          <a:prstGeom prst="rect">
            <a:avLst/>
          </a:prstGeom>
        </p:spPr>
      </p:pic>
      <p:sp>
        <p:nvSpPr>
          <p:cNvPr id="238" name="Zone de texte 13"/>
          <p:cNvSpPr txBox="1"/>
          <p:nvPr/>
        </p:nvSpPr>
        <p:spPr>
          <a:xfrm>
            <a:off x="334851" y="5386020"/>
            <a:ext cx="3847187" cy="330200"/>
          </a:xfrm>
          <a:prstGeom prst="rect">
            <a:avLst/>
          </a:prstGeom>
          <a:noFill/>
          <a:ln>
            <a:noFill/>
          </a:ln>
          <a:effectLst/>
          <a:extLst>
            <a:ext uri="{C572A759-6A51-4108-AA02-DFA0A04FC94B}">
              <ma14:wrappingTextBoxFlag xmlns:lc="http://schemas.openxmlformats.org/drawingml/2006/lockedCanvas" xmlns:ma14="http://schemas.microsoft.com/office/mac/drawingml/2011/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indent="57150">
              <a:spcBef>
                <a:spcPts val="600"/>
              </a:spcBef>
              <a:spcAft>
                <a:spcPts val="600"/>
              </a:spcAft>
            </a:pPr>
            <a:r>
              <a:rPr lang="fr-FR" sz="2000" dirty="0" smtClean="0">
                <a:effectLst/>
                <a:latin typeface="Arial" panose="020B0604020202020204" pitchFamily="34" charset="0"/>
                <a:ea typeface="Times New Roman" panose="02020603050405020304" pitchFamily="18" charset="0"/>
              </a:rPr>
              <a:t>The Yasso</a:t>
            </a:r>
            <a:r>
              <a:rPr lang="fr-FR" sz="2000" dirty="0" smtClean="0">
                <a:latin typeface="Arial" panose="020B0604020202020204" pitchFamily="34" charset="0"/>
                <a:ea typeface="Times New Roman" panose="02020603050405020304" pitchFamily="18" charset="0"/>
              </a:rPr>
              <a:t>7 </a:t>
            </a:r>
            <a:r>
              <a:rPr lang="fr-FR" sz="2000" dirty="0" smtClean="0">
                <a:effectLst/>
                <a:latin typeface="Arial" panose="020B0604020202020204" pitchFamily="34" charset="0"/>
                <a:ea typeface="Times New Roman" panose="02020603050405020304" pitchFamily="18" charset="0"/>
              </a:rPr>
              <a:t>model </a:t>
            </a:r>
            <a:r>
              <a:rPr lang="fr-FR" sz="1400" dirty="0" smtClean="0">
                <a:effectLst/>
                <a:latin typeface="Arial" panose="020B0604020202020204" pitchFamily="34" charset="0"/>
                <a:ea typeface="Times New Roman" panose="02020603050405020304" pitchFamily="18" charset="0"/>
              </a:rPr>
              <a:t>(</a:t>
            </a:r>
            <a:r>
              <a:rPr lang="fr-FR" sz="1400" dirty="0" err="1" smtClean="0">
                <a:effectLst/>
                <a:latin typeface="Arial" panose="020B0604020202020204" pitchFamily="34" charset="0"/>
                <a:ea typeface="Times New Roman" panose="02020603050405020304" pitchFamily="18" charset="0"/>
              </a:rPr>
              <a:t>from</a:t>
            </a:r>
            <a:r>
              <a:rPr lang="fr-FR" sz="1400" dirty="0" smtClean="0">
                <a:effectLst/>
                <a:latin typeface="Arial" panose="020B0604020202020204" pitchFamily="34" charset="0"/>
                <a:ea typeface="Times New Roman" panose="02020603050405020304" pitchFamily="18" charset="0"/>
              </a:rPr>
              <a:t> </a:t>
            </a:r>
            <a:r>
              <a:rPr lang="da-DK" sz="1400" dirty="0">
                <a:latin typeface="Arial" panose="020B0604020202020204" pitchFamily="34" charset="0"/>
                <a:ea typeface="Times New Roman" panose="02020603050405020304" pitchFamily="18" charset="0"/>
              </a:rPr>
              <a:t>Masera et al, 2003; Liski et al, </a:t>
            </a:r>
            <a:r>
              <a:rPr lang="da-DK" sz="1400" dirty="0" smtClean="0">
                <a:latin typeface="Arial" panose="020B0604020202020204" pitchFamily="34" charset="0"/>
                <a:ea typeface="Times New Roman" panose="02020603050405020304" pitchFamily="18" charset="0"/>
              </a:rPr>
              <a:t>2005; </a:t>
            </a:r>
            <a:r>
              <a:rPr lang="fr-FR" sz="1400" dirty="0" err="1" smtClean="0">
                <a:effectLst/>
                <a:latin typeface="Arial" panose="020B0604020202020204" pitchFamily="34" charset="0"/>
                <a:ea typeface="Times New Roman" panose="02020603050405020304" pitchFamily="18" charset="0"/>
              </a:rPr>
              <a:t>Tuomi</a:t>
            </a:r>
            <a:r>
              <a:rPr lang="fr-FR" sz="1400" dirty="0" smtClean="0">
                <a:effectLst/>
                <a:latin typeface="Arial" panose="020B0604020202020204" pitchFamily="34" charset="0"/>
                <a:ea typeface="Times New Roman" panose="02020603050405020304" pitchFamily="18" charset="0"/>
              </a:rPr>
              <a:t> </a:t>
            </a:r>
            <a:r>
              <a:rPr lang="fr-FR" sz="1400" dirty="0">
                <a:effectLst/>
                <a:latin typeface="Arial" panose="020B0604020202020204" pitchFamily="34" charset="0"/>
                <a:ea typeface="Times New Roman" panose="02020603050405020304" pitchFamily="18" charset="0"/>
              </a:rPr>
              <a:t>et al</a:t>
            </a:r>
            <a:r>
              <a:rPr lang="fr-FR" sz="2000" dirty="0">
                <a:effectLst/>
                <a:latin typeface="Arial" panose="020B0604020202020204" pitchFamily="34" charset="0"/>
                <a:ea typeface="Times New Roman" panose="02020603050405020304" pitchFamily="18" charset="0"/>
              </a:rPr>
              <a:t> </a:t>
            </a:r>
            <a:r>
              <a:rPr lang="fr-FR" sz="1400" dirty="0">
                <a:effectLst/>
                <a:latin typeface="Arial" panose="020B0604020202020204" pitchFamily="34" charset="0"/>
                <a:ea typeface="Times New Roman" panose="02020603050405020304" pitchFamily="18" charset="0"/>
              </a:rPr>
              <a:t>2011)</a:t>
            </a:r>
            <a:endParaRPr lang="fr-FR" sz="2000" dirty="0">
              <a:effectLst/>
              <a:latin typeface="Arial" panose="020B0604020202020204" pitchFamily="34" charset="0"/>
              <a:ea typeface="Times New Roman" panose="02020603050405020304" pitchFamily="18" charset="0"/>
            </a:endParaRPr>
          </a:p>
        </p:txBody>
      </p:sp>
      <p:sp>
        <p:nvSpPr>
          <p:cNvPr id="240" name="ZoneTexte 239"/>
          <p:cNvSpPr txBox="1"/>
          <p:nvPr/>
        </p:nvSpPr>
        <p:spPr>
          <a:xfrm>
            <a:off x="7605628" y="1237329"/>
            <a:ext cx="4586372" cy="830997"/>
          </a:xfrm>
          <a:prstGeom prst="rect">
            <a:avLst/>
          </a:prstGeom>
          <a:noFill/>
        </p:spPr>
        <p:txBody>
          <a:bodyPr wrap="square" rtlCol="0">
            <a:spAutoFit/>
          </a:bodyPr>
          <a:lstStyle/>
          <a:p>
            <a:r>
              <a:rPr lang="fr-FR" sz="2400" dirty="0" err="1" smtClean="0"/>
              <a:t>Specifically</a:t>
            </a:r>
            <a:r>
              <a:rPr lang="fr-FR" sz="2400" dirty="0" smtClean="0"/>
              <a:t> </a:t>
            </a:r>
            <a:r>
              <a:rPr lang="fr-FR" sz="2400" dirty="0" err="1" smtClean="0"/>
              <a:t>designed</a:t>
            </a:r>
            <a:r>
              <a:rPr lang="fr-FR" sz="2400" dirty="0" smtClean="0"/>
              <a:t> for </a:t>
            </a:r>
            <a:r>
              <a:rPr lang="fr-FR" sz="2400" dirty="0" err="1" smtClean="0"/>
              <a:t>forest</a:t>
            </a:r>
            <a:r>
              <a:rPr lang="fr-FR" sz="2400" dirty="0" smtClean="0"/>
              <a:t> </a:t>
            </a:r>
            <a:r>
              <a:rPr lang="fr-FR" sz="2400" dirty="0" err="1" smtClean="0"/>
              <a:t>growth</a:t>
            </a:r>
            <a:r>
              <a:rPr lang="fr-FR" sz="2400" dirty="0" smtClean="0"/>
              <a:t> and </a:t>
            </a:r>
            <a:r>
              <a:rPr lang="fr-FR" sz="2400" dirty="0" err="1" smtClean="0"/>
              <a:t>yield</a:t>
            </a:r>
            <a:r>
              <a:rPr lang="fr-FR" sz="2400" dirty="0" smtClean="0"/>
              <a:t> </a:t>
            </a:r>
            <a:r>
              <a:rPr lang="fr-FR" sz="2400" dirty="0" err="1" smtClean="0"/>
              <a:t>models</a:t>
            </a:r>
            <a:r>
              <a:rPr lang="fr-FR" sz="2400" dirty="0" smtClean="0"/>
              <a:t> </a:t>
            </a:r>
            <a:endParaRPr lang="fr-FR" sz="2400" dirty="0"/>
          </a:p>
        </p:txBody>
      </p:sp>
      <p:sp>
        <p:nvSpPr>
          <p:cNvPr id="241" name="ZoneTexte 240"/>
          <p:cNvSpPr txBox="1"/>
          <p:nvPr/>
        </p:nvSpPr>
        <p:spPr>
          <a:xfrm>
            <a:off x="7605628" y="2251120"/>
            <a:ext cx="4586372" cy="1200329"/>
          </a:xfrm>
          <a:prstGeom prst="rect">
            <a:avLst/>
          </a:prstGeom>
          <a:noFill/>
        </p:spPr>
        <p:txBody>
          <a:bodyPr wrap="square" rtlCol="0">
            <a:spAutoFit/>
          </a:bodyPr>
          <a:lstStyle/>
          <a:p>
            <a:r>
              <a:rPr lang="fr-FR" sz="2400" dirty="0" err="1" smtClean="0"/>
              <a:t>Based</a:t>
            </a:r>
            <a:r>
              <a:rPr lang="fr-FR" sz="2400" dirty="0" smtClean="0"/>
              <a:t> on the </a:t>
            </a:r>
            <a:r>
              <a:rPr lang="fr-FR" sz="2400" dirty="0" err="1" smtClean="0"/>
              <a:t>biochemical</a:t>
            </a:r>
            <a:r>
              <a:rPr lang="fr-FR" sz="2400" dirty="0" smtClean="0"/>
              <a:t> composition of the </a:t>
            </a:r>
            <a:r>
              <a:rPr lang="fr-FR" sz="2400" dirty="0" err="1" smtClean="0"/>
              <a:t>litter</a:t>
            </a:r>
            <a:r>
              <a:rPr lang="fr-FR" sz="2400" dirty="0" smtClean="0"/>
              <a:t> inputs (for </a:t>
            </a:r>
            <a:r>
              <a:rPr lang="fr-FR" sz="2400" dirty="0" err="1" smtClean="0"/>
              <a:t>both</a:t>
            </a:r>
            <a:r>
              <a:rPr lang="fr-FR" sz="2400" dirty="0" smtClean="0"/>
              <a:t> </a:t>
            </a:r>
            <a:r>
              <a:rPr lang="fr-FR" sz="2400" dirty="0" err="1" smtClean="0"/>
              <a:t>above</a:t>
            </a:r>
            <a:r>
              <a:rPr lang="fr-FR" sz="2400" dirty="0" smtClean="0"/>
              <a:t> and </a:t>
            </a:r>
            <a:r>
              <a:rPr lang="fr-FR" sz="2400" dirty="0" err="1" smtClean="0"/>
              <a:t>belowground</a:t>
            </a:r>
            <a:r>
              <a:rPr lang="fr-FR" sz="2400" dirty="0" smtClean="0"/>
              <a:t>)</a:t>
            </a:r>
            <a:endParaRPr lang="fr-FR" sz="2400" dirty="0"/>
          </a:p>
        </p:txBody>
      </p:sp>
      <p:sp>
        <p:nvSpPr>
          <p:cNvPr id="242" name="ZoneTexte 241"/>
          <p:cNvSpPr txBox="1"/>
          <p:nvPr/>
        </p:nvSpPr>
        <p:spPr>
          <a:xfrm>
            <a:off x="7605628" y="3628303"/>
            <a:ext cx="4586372" cy="461665"/>
          </a:xfrm>
          <a:prstGeom prst="rect">
            <a:avLst/>
          </a:prstGeom>
          <a:noFill/>
        </p:spPr>
        <p:txBody>
          <a:bodyPr wrap="square" rtlCol="0">
            <a:spAutoFit/>
          </a:bodyPr>
          <a:lstStyle/>
          <a:p>
            <a:r>
              <a:rPr lang="fr-FR" sz="2400" dirty="0" err="1" smtClean="0"/>
              <a:t>Takes</a:t>
            </a:r>
            <a:r>
              <a:rPr lang="fr-FR" sz="2400" dirty="0" smtClean="0"/>
              <a:t> </a:t>
            </a:r>
            <a:r>
              <a:rPr lang="fr-FR" sz="2400" dirty="0" err="1" smtClean="0"/>
              <a:t>climate</a:t>
            </a:r>
            <a:r>
              <a:rPr lang="fr-FR" sz="2400" dirty="0" smtClean="0"/>
              <a:t> </a:t>
            </a:r>
            <a:r>
              <a:rPr lang="fr-FR" sz="2400" dirty="0" err="1" smtClean="0"/>
              <a:t>into</a:t>
            </a:r>
            <a:r>
              <a:rPr lang="fr-FR" sz="2400" dirty="0" smtClean="0"/>
              <a:t> </a:t>
            </a:r>
            <a:r>
              <a:rPr lang="fr-FR" sz="2400" dirty="0" err="1" smtClean="0"/>
              <a:t>account</a:t>
            </a:r>
            <a:endParaRPr lang="fr-FR" sz="2400" dirty="0"/>
          </a:p>
        </p:txBody>
      </p:sp>
      <p:sp>
        <p:nvSpPr>
          <p:cNvPr id="243" name="ZoneTexte 242"/>
          <p:cNvSpPr txBox="1"/>
          <p:nvPr/>
        </p:nvSpPr>
        <p:spPr>
          <a:xfrm>
            <a:off x="7605628" y="4403555"/>
            <a:ext cx="4586372" cy="1569660"/>
          </a:xfrm>
          <a:prstGeom prst="rect">
            <a:avLst/>
          </a:prstGeom>
          <a:noFill/>
        </p:spPr>
        <p:txBody>
          <a:bodyPr wrap="square" rtlCol="0">
            <a:spAutoFit/>
          </a:bodyPr>
          <a:lstStyle/>
          <a:p>
            <a:r>
              <a:rPr lang="fr-FR" sz="2400" dirty="0" err="1" smtClean="0"/>
              <a:t>Makes</a:t>
            </a:r>
            <a:r>
              <a:rPr lang="fr-FR" sz="2400" dirty="0" smtClean="0"/>
              <a:t> the </a:t>
            </a:r>
            <a:r>
              <a:rPr lang="fr-FR" sz="2400" dirty="0" err="1" smtClean="0"/>
              <a:t>hypothesis</a:t>
            </a:r>
            <a:r>
              <a:rPr lang="fr-FR" sz="2400" dirty="0" smtClean="0"/>
              <a:t> </a:t>
            </a:r>
            <a:r>
              <a:rPr lang="fr-FR" sz="2400" dirty="0" err="1" smtClean="0"/>
              <a:t>that</a:t>
            </a:r>
            <a:r>
              <a:rPr lang="fr-FR" sz="2400" dirty="0" smtClean="0"/>
              <a:t> </a:t>
            </a:r>
            <a:r>
              <a:rPr lang="fr-FR" sz="2400" dirty="0" err="1" smtClean="0"/>
              <a:t>soil</a:t>
            </a:r>
            <a:r>
              <a:rPr lang="fr-FR" sz="2400" dirty="0" smtClean="0"/>
              <a:t> </a:t>
            </a:r>
            <a:r>
              <a:rPr lang="fr-FR" sz="2400" dirty="0" err="1" smtClean="0"/>
              <a:t>fertility</a:t>
            </a:r>
            <a:r>
              <a:rPr lang="fr-FR" sz="2400" dirty="0" smtClean="0"/>
              <a:t> and </a:t>
            </a:r>
            <a:r>
              <a:rPr lang="fr-FR" sz="2400" dirty="0" err="1" smtClean="0"/>
              <a:t>its</a:t>
            </a:r>
            <a:r>
              <a:rPr lang="fr-FR" sz="2400" dirty="0" smtClean="0"/>
              <a:t> impact on SOC </a:t>
            </a:r>
            <a:r>
              <a:rPr lang="fr-FR" sz="2400" dirty="0" err="1" smtClean="0"/>
              <a:t>dynamics</a:t>
            </a:r>
            <a:r>
              <a:rPr lang="fr-FR" sz="2400" dirty="0" smtClean="0"/>
              <a:t> </a:t>
            </a:r>
            <a:r>
              <a:rPr lang="fr-FR" sz="2400" dirty="0" err="1" smtClean="0"/>
              <a:t>is</a:t>
            </a:r>
            <a:r>
              <a:rPr lang="fr-FR" sz="2400" dirty="0" smtClean="0"/>
              <a:t> </a:t>
            </a:r>
            <a:r>
              <a:rPr lang="fr-FR" sz="2400" dirty="0" err="1" smtClean="0"/>
              <a:t>fully</a:t>
            </a:r>
            <a:r>
              <a:rPr lang="fr-FR" sz="2400" dirty="0" smtClean="0"/>
              <a:t> </a:t>
            </a:r>
            <a:r>
              <a:rPr lang="fr-FR" sz="2400" dirty="0" err="1" smtClean="0"/>
              <a:t>transmitted</a:t>
            </a:r>
            <a:r>
              <a:rPr lang="fr-FR" sz="2400" dirty="0" smtClean="0"/>
              <a:t> by the </a:t>
            </a:r>
            <a:r>
              <a:rPr lang="fr-FR" sz="2400" dirty="0" err="1" smtClean="0"/>
              <a:t>amount</a:t>
            </a:r>
            <a:r>
              <a:rPr lang="fr-FR" sz="2400" dirty="0" smtClean="0"/>
              <a:t> of </a:t>
            </a:r>
            <a:r>
              <a:rPr lang="fr-FR" sz="2400" dirty="0" err="1" smtClean="0"/>
              <a:t>litter</a:t>
            </a:r>
            <a:r>
              <a:rPr lang="fr-FR" sz="2400" dirty="0" smtClean="0"/>
              <a:t> input</a:t>
            </a:r>
            <a:endParaRPr lang="fr-FR" sz="2400" dirty="0"/>
          </a:p>
        </p:txBody>
      </p:sp>
    </p:spTree>
    <p:extLst>
      <p:ext uri="{BB962C8B-B14F-4D97-AF65-F5344CB8AC3E}">
        <p14:creationId xmlns:p14="http://schemas.microsoft.com/office/powerpoint/2010/main" val="42154399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486400" y="-26193"/>
            <a:ext cx="66532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Variable ? Sensible ? Vulnerable ?</a:t>
            </a:r>
            <a:endParaRPr lang="en-US" altLang="fr-FR" sz="2000" b="1" dirty="0">
              <a:solidFill>
                <a:schemeClr val="accent2"/>
              </a:solidFill>
            </a:endParaRPr>
          </a:p>
        </p:txBody>
      </p:sp>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 name="ZoneTexte 1"/>
          <p:cNvSpPr txBox="1"/>
          <p:nvPr/>
        </p:nvSpPr>
        <p:spPr>
          <a:xfrm>
            <a:off x="-143847" y="1635617"/>
            <a:ext cx="5892960" cy="1311128"/>
          </a:xfrm>
          <a:prstGeom prst="rect">
            <a:avLst/>
          </a:prstGeom>
          <a:noFill/>
        </p:spPr>
        <p:txBody>
          <a:bodyPr wrap="none" rtlCol="0">
            <a:spAutoFit/>
          </a:bodyPr>
          <a:lstStyle/>
          <a:p>
            <a:pPr lvl="1" algn="just">
              <a:lnSpc>
                <a:spcPct val="90000"/>
              </a:lnSpc>
            </a:pPr>
            <a:r>
              <a:rPr lang="en-US" sz="2200" dirty="0" smtClean="0">
                <a:latin typeface="Georgia" pitchFamily="-106" charset="0"/>
              </a:rPr>
              <a:t>Increase of CO2 and atmospheric deposits</a:t>
            </a:r>
          </a:p>
          <a:p>
            <a:pPr lvl="1" algn="just">
              <a:lnSpc>
                <a:spcPct val="90000"/>
              </a:lnSpc>
              <a:buFont typeface="Symbol" pitchFamily="-106" charset="2"/>
              <a:buChar char="Þ"/>
            </a:pPr>
            <a:r>
              <a:rPr lang="en-US" sz="2200" dirty="0" smtClean="0">
                <a:latin typeface="Georgia" pitchFamily="-106" charset="0"/>
              </a:rPr>
              <a:t>Increased tree productivity</a:t>
            </a:r>
          </a:p>
          <a:p>
            <a:pPr lvl="1" algn="just">
              <a:lnSpc>
                <a:spcPct val="90000"/>
              </a:lnSpc>
              <a:buFont typeface="Symbol" pitchFamily="-106" charset="2"/>
              <a:buChar char="Þ"/>
            </a:pPr>
            <a:r>
              <a:rPr lang="en-US" sz="2200" dirty="0" smtClean="0">
                <a:latin typeface="Georgia" pitchFamily="-106" charset="0"/>
              </a:rPr>
              <a:t>Increased litter inputs</a:t>
            </a:r>
          </a:p>
          <a:p>
            <a:pPr lvl="1" algn="just">
              <a:lnSpc>
                <a:spcPct val="90000"/>
              </a:lnSpc>
              <a:buFont typeface="Symbol" pitchFamily="-106" charset="2"/>
              <a:buChar char="Þ"/>
            </a:pPr>
            <a:r>
              <a:rPr lang="en-US" sz="2200" dirty="0" smtClean="0">
                <a:latin typeface="Georgia" pitchFamily="-106" charset="0"/>
              </a:rPr>
              <a:t>Increased soil C and N stocks ?</a:t>
            </a:r>
            <a:endParaRPr lang="en-US" sz="2200" dirty="0">
              <a:latin typeface="Georgia" pitchFamily="-106" charset="0"/>
            </a:endParaRPr>
          </a:p>
        </p:txBody>
      </p:sp>
      <p:sp>
        <p:nvSpPr>
          <p:cNvPr id="15" name="ZoneTexte 14"/>
          <p:cNvSpPr txBox="1"/>
          <p:nvPr/>
        </p:nvSpPr>
        <p:spPr>
          <a:xfrm>
            <a:off x="5640206" y="1635617"/>
            <a:ext cx="6551794" cy="1311128"/>
          </a:xfrm>
          <a:prstGeom prst="rect">
            <a:avLst/>
          </a:prstGeom>
          <a:noFill/>
        </p:spPr>
        <p:txBody>
          <a:bodyPr wrap="none" rtlCol="0">
            <a:spAutoFit/>
          </a:bodyPr>
          <a:lstStyle/>
          <a:p>
            <a:pPr lvl="1" algn="just">
              <a:lnSpc>
                <a:spcPct val="90000"/>
              </a:lnSpc>
            </a:pPr>
            <a:r>
              <a:rPr lang="en-US" sz="2200" dirty="0" smtClean="0">
                <a:latin typeface="Georgia" pitchFamily="-106" charset="0"/>
              </a:rPr>
              <a:t>Increase of temperature during winter</a:t>
            </a:r>
          </a:p>
          <a:p>
            <a:pPr lvl="1" algn="just">
              <a:lnSpc>
                <a:spcPct val="90000"/>
              </a:lnSpc>
              <a:buFont typeface="Symbol" pitchFamily="-106" charset="2"/>
              <a:buChar char="Þ"/>
            </a:pPr>
            <a:r>
              <a:rPr lang="en-US" sz="2200" dirty="0" smtClean="0">
                <a:latin typeface="Georgia" pitchFamily="-106" charset="0"/>
              </a:rPr>
              <a:t>Increased micro-</a:t>
            </a:r>
            <a:r>
              <a:rPr lang="en-US" sz="2200" dirty="0" err="1" smtClean="0">
                <a:latin typeface="Georgia" pitchFamily="-106" charset="0"/>
              </a:rPr>
              <a:t>meso</a:t>
            </a:r>
            <a:r>
              <a:rPr lang="en-US" sz="2200" dirty="0" smtClean="0">
                <a:latin typeface="Georgia" pitchFamily="-106" charset="0"/>
              </a:rPr>
              <a:t>-macro fauna activities</a:t>
            </a:r>
          </a:p>
          <a:p>
            <a:pPr lvl="1" algn="just">
              <a:lnSpc>
                <a:spcPct val="90000"/>
              </a:lnSpc>
              <a:buFont typeface="Symbol" pitchFamily="-106" charset="2"/>
              <a:buChar char="Þ"/>
            </a:pPr>
            <a:r>
              <a:rPr lang="en-US" sz="2200" dirty="0" smtClean="0">
                <a:latin typeface="Georgia" pitchFamily="-106" charset="0"/>
              </a:rPr>
              <a:t>Increased mineralization</a:t>
            </a:r>
          </a:p>
          <a:p>
            <a:pPr lvl="1" algn="just">
              <a:lnSpc>
                <a:spcPct val="90000"/>
              </a:lnSpc>
              <a:buFont typeface="Symbol" pitchFamily="-106" charset="2"/>
              <a:buChar char="Þ"/>
            </a:pPr>
            <a:r>
              <a:rPr lang="en-US" sz="2200" dirty="0" smtClean="0">
                <a:latin typeface="Georgia" pitchFamily="-106" charset="0"/>
              </a:rPr>
              <a:t>Decreased soil C and N stocks ?</a:t>
            </a:r>
            <a:endParaRPr lang="en-US" sz="2200" dirty="0">
              <a:latin typeface="Georgia" pitchFamily="-106" charset="0"/>
            </a:endParaRPr>
          </a:p>
        </p:txBody>
      </p:sp>
      <p:sp>
        <p:nvSpPr>
          <p:cNvPr id="3" name="ZoneTexte 2"/>
          <p:cNvSpPr txBox="1"/>
          <p:nvPr/>
        </p:nvSpPr>
        <p:spPr>
          <a:xfrm>
            <a:off x="1738648" y="895719"/>
            <a:ext cx="1794081" cy="461665"/>
          </a:xfrm>
          <a:prstGeom prst="rect">
            <a:avLst/>
          </a:prstGeom>
          <a:noFill/>
        </p:spPr>
        <p:txBody>
          <a:bodyPr wrap="none" rtlCol="0">
            <a:spAutoFit/>
          </a:bodyPr>
          <a:lstStyle/>
          <a:p>
            <a:r>
              <a:rPr lang="fr-FR" sz="2400" dirty="0" err="1" smtClean="0"/>
              <a:t>Hypothesis</a:t>
            </a:r>
            <a:r>
              <a:rPr lang="fr-FR" sz="2400" dirty="0" smtClean="0"/>
              <a:t> 1</a:t>
            </a:r>
            <a:endParaRPr lang="fr-FR" sz="2400" dirty="0"/>
          </a:p>
        </p:txBody>
      </p:sp>
      <p:sp>
        <p:nvSpPr>
          <p:cNvPr id="17" name="ZoneTexte 16"/>
          <p:cNvSpPr txBox="1"/>
          <p:nvPr/>
        </p:nvSpPr>
        <p:spPr>
          <a:xfrm>
            <a:off x="8170762" y="900821"/>
            <a:ext cx="1794081" cy="461665"/>
          </a:xfrm>
          <a:prstGeom prst="rect">
            <a:avLst/>
          </a:prstGeom>
          <a:noFill/>
        </p:spPr>
        <p:txBody>
          <a:bodyPr wrap="none" rtlCol="0">
            <a:spAutoFit/>
          </a:bodyPr>
          <a:lstStyle/>
          <a:p>
            <a:r>
              <a:rPr lang="fr-FR" sz="2400" dirty="0" err="1" smtClean="0"/>
              <a:t>Hypothesis</a:t>
            </a:r>
            <a:r>
              <a:rPr lang="fr-FR" sz="2400" dirty="0" smtClean="0"/>
              <a:t> 2</a:t>
            </a:r>
            <a:endParaRPr lang="fr-FR" sz="2400" dirty="0"/>
          </a:p>
        </p:txBody>
      </p:sp>
      <p:grpSp>
        <p:nvGrpSpPr>
          <p:cNvPr id="10" name="Groupe 9"/>
          <p:cNvGrpSpPr/>
          <p:nvPr/>
        </p:nvGrpSpPr>
        <p:grpSpPr>
          <a:xfrm>
            <a:off x="4320121" y="2557985"/>
            <a:ext cx="2640169" cy="2669078"/>
            <a:chOff x="4320121" y="2819242"/>
            <a:chExt cx="2640169" cy="2669078"/>
          </a:xfrm>
        </p:grpSpPr>
        <p:sp>
          <p:nvSpPr>
            <p:cNvPr id="7" name="Arc plein 6"/>
            <p:cNvSpPr/>
            <p:nvPr/>
          </p:nvSpPr>
          <p:spPr>
            <a:xfrm rot="10800000">
              <a:off x="4320121" y="2819242"/>
              <a:ext cx="2640169" cy="1017431"/>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Émoticône 7"/>
            <p:cNvSpPr/>
            <p:nvPr/>
          </p:nvSpPr>
          <p:spPr>
            <a:xfrm>
              <a:off x="4861967" y="4117224"/>
              <a:ext cx="1556477" cy="1371096"/>
            </a:xfrm>
            <a:custGeom>
              <a:avLst/>
              <a:gdLst>
                <a:gd name="connsiteX0" fmla="*/ 0 w 1903491"/>
                <a:gd name="connsiteY0" fmla="*/ 869484 h 1738968"/>
                <a:gd name="connsiteX1" fmla="*/ 951746 w 1903491"/>
                <a:gd name="connsiteY1" fmla="*/ 0 h 1738968"/>
                <a:gd name="connsiteX2" fmla="*/ 1903492 w 1903491"/>
                <a:gd name="connsiteY2" fmla="*/ 869484 h 1738968"/>
                <a:gd name="connsiteX3" fmla="*/ 951746 w 1903491"/>
                <a:gd name="connsiteY3" fmla="*/ 1738968 h 1738968"/>
                <a:gd name="connsiteX4" fmla="*/ 0 w 1903491"/>
                <a:gd name="connsiteY4" fmla="*/ 869484 h 1738968"/>
                <a:gd name="connsiteX0" fmla="*/ 547694 w 1903491"/>
                <a:gd name="connsiteY0" fmla="*/ 609444 h 1738968"/>
                <a:gd name="connsiteX1" fmla="*/ 646834 w 1903491"/>
                <a:gd name="connsiteY1" fmla="*/ 518873 h 1738968"/>
                <a:gd name="connsiteX2" fmla="*/ 745974 w 1903491"/>
                <a:gd name="connsiteY2" fmla="*/ 609444 h 1738968"/>
                <a:gd name="connsiteX3" fmla="*/ 646834 w 1903491"/>
                <a:gd name="connsiteY3" fmla="*/ 700015 h 1738968"/>
                <a:gd name="connsiteX4" fmla="*/ 547694 w 1903491"/>
                <a:gd name="connsiteY4" fmla="*/ 609444 h 1738968"/>
                <a:gd name="connsiteX5" fmla="*/ 1157516 w 1903491"/>
                <a:gd name="connsiteY5" fmla="*/ 609444 h 1738968"/>
                <a:gd name="connsiteX6" fmla="*/ 1256656 w 1903491"/>
                <a:gd name="connsiteY6" fmla="*/ 518873 h 1738968"/>
                <a:gd name="connsiteX7" fmla="*/ 1355796 w 1903491"/>
                <a:gd name="connsiteY7" fmla="*/ 609444 h 1738968"/>
                <a:gd name="connsiteX8" fmla="*/ 1256656 w 1903491"/>
                <a:gd name="connsiteY8" fmla="*/ 700015 h 1738968"/>
                <a:gd name="connsiteX9" fmla="*/ 1157516 w 1903491"/>
                <a:gd name="connsiteY9" fmla="*/ 609444 h 1738968"/>
                <a:gd name="connsiteX0" fmla="*/ 435893 w 1903491"/>
                <a:gd name="connsiteY0" fmla="*/ 1248672 h 1738968"/>
                <a:gd name="connsiteX1" fmla="*/ 1466393 w 1903491"/>
                <a:gd name="connsiteY1" fmla="*/ 1248672 h 1738968"/>
                <a:gd name="connsiteX0" fmla="*/ 0 w 1903491"/>
                <a:gd name="connsiteY0" fmla="*/ 869484 h 1738968"/>
                <a:gd name="connsiteX1" fmla="*/ 951746 w 1903491"/>
                <a:gd name="connsiteY1" fmla="*/ 0 h 1738968"/>
                <a:gd name="connsiteX2" fmla="*/ 1903492 w 1903491"/>
                <a:gd name="connsiteY2" fmla="*/ 869484 h 1738968"/>
                <a:gd name="connsiteX3" fmla="*/ 951746 w 1903491"/>
                <a:gd name="connsiteY3" fmla="*/ 1738968 h 1738968"/>
                <a:gd name="connsiteX4" fmla="*/ 0 w 1903491"/>
                <a:gd name="connsiteY4" fmla="*/ 869484 h 1738968"/>
                <a:gd name="connsiteX0" fmla="*/ 0 w 1903492"/>
                <a:gd name="connsiteY0" fmla="*/ 869484 h 1738968"/>
                <a:gd name="connsiteX1" fmla="*/ 951746 w 1903492"/>
                <a:gd name="connsiteY1" fmla="*/ 0 h 1738968"/>
                <a:gd name="connsiteX2" fmla="*/ 1903492 w 1903492"/>
                <a:gd name="connsiteY2" fmla="*/ 869484 h 1738968"/>
                <a:gd name="connsiteX3" fmla="*/ 951746 w 1903492"/>
                <a:gd name="connsiteY3" fmla="*/ 1738968 h 1738968"/>
                <a:gd name="connsiteX4" fmla="*/ 0 w 1903492"/>
                <a:gd name="connsiteY4" fmla="*/ 869484 h 1738968"/>
                <a:gd name="connsiteX0" fmla="*/ 547694 w 1903492"/>
                <a:gd name="connsiteY0" fmla="*/ 609444 h 1738968"/>
                <a:gd name="connsiteX1" fmla="*/ 646834 w 1903492"/>
                <a:gd name="connsiteY1" fmla="*/ 518873 h 1738968"/>
                <a:gd name="connsiteX2" fmla="*/ 745974 w 1903492"/>
                <a:gd name="connsiteY2" fmla="*/ 609444 h 1738968"/>
                <a:gd name="connsiteX3" fmla="*/ 646834 w 1903492"/>
                <a:gd name="connsiteY3" fmla="*/ 700015 h 1738968"/>
                <a:gd name="connsiteX4" fmla="*/ 547694 w 1903492"/>
                <a:gd name="connsiteY4" fmla="*/ 609444 h 1738968"/>
                <a:gd name="connsiteX5" fmla="*/ 1157516 w 1903492"/>
                <a:gd name="connsiteY5" fmla="*/ 609444 h 1738968"/>
                <a:gd name="connsiteX6" fmla="*/ 1256656 w 1903492"/>
                <a:gd name="connsiteY6" fmla="*/ 518873 h 1738968"/>
                <a:gd name="connsiteX7" fmla="*/ 1355796 w 1903492"/>
                <a:gd name="connsiteY7" fmla="*/ 609444 h 1738968"/>
                <a:gd name="connsiteX8" fmla="*/ 1256656 w 1903492"/>
                <a:gd name="connsiteY8" fmla="*/ 700015 h 1738968"/>
                <a:gd name="connsiteX9" fmla="*/ 1157516 w 1903492"/>
                <a:gd name="connsiteY9" fmla="*/ 609444 h 1738968"/>
                <a:gd name="connsiteX0" fmla="*/ 435893 w 1903492"/>
                <a:gd name="connsiteY0" fmla="*/ 1248672 h 1738968"/>
                <a:gd name="connsiteX1" fmla="*/ 1495422 w 1903492"/>
                <a:gd name="connsiteY1" fmla="*/ 1277701 h 1738968"/>
                <a:gd name="connsiteX0" fmla="*/ 0 w 1903492"/>
                <a:gd name="connsiteY0" fmla="*/ 869484 h 1738968"/>
                <a:gd name="connsiteX1" fmla="*/ 951746 w 1903492"/>
                <a:gd name="connsiteY1" fmla="*/ 0 h 1738968"/>
                <a:gd name="connsiteX2" fmla="*/ 1903492 w 1903492"/>
                <a:gd name="connsiteY2" fmla="*/ 869484 h 1738968"/>
                <a:gd name="connsiteX3" fmla="*/ 951746 w 1903492"/>
                <a:gd name="connsiteY3" fmla="*/ 1738968 h 1738968"/>
                <a:gd name="connsiteX4" fmla="*/ 0 w 1903492"/>
                <a:gd name="connsiteY4" fmla="*/ 869484 h 1738968"/>
                <a:gd name="connsiteX0" fmla="*/ 0 w 1903492"/>
                <a:gd name="connsiteY0" fmla="*/ 869484 h 1738968"/>
                <a:gd name="connsiteX1" fmla="*/ 951746 w 1903492"/>
                <a:gd name="connsiteY1" fmla="*/ 0 h 1738968"/>
                <a:gd name="connsiteX2" fmla="*/ 1903492 w 1903492"/>
                <a:gd name="connsiteY2" fmla="*/ 869484 h 1738968"/>
                <a:gd name="connsiteX3" fmla="*/ 951746 w 1903492"/>
                <a:gd name="connsiteY3" fmla="*/ 1738968 h 1738968"/>
                <a:gd name="connsiteX4" fmla="*/ 0 w 1903492"/>
                <a:gd name="connsiteY4" fmla="*/ 869484 h 1738968"/>
                <a:gd name="connsiteX0" fmla="*/ 547694 w 1903492"/>
                <a:gd name="connsiteY0" fmla="*/ 609444 h 1738968"/>
                <a:gd name="connsiteX1" fmla="*/ 646834 w 1903492"/>
                <a:gd name="connsiteY1" fmla="*/ 518873 h 1738968"/>
                <a:gd name="connsiteX2" fmla="*/ 745974 w 1903492"/>
                <a:gd name="connsiteY2" fmla="*/ 609444 h 1738968"/>
                <a:gd name="connsiteX3" fmla="*/ 646834 w 1903492"/>
                <a:gd name="connsiteY3" fmla="*/ 700015 h 1738968"/>
                <a:gd name="connsiteX4" fmla="*/ 547694 w 1903492"/>
                <a:gd name="connsiteY4" fmla="*/ 609444 h 1738968"/>
                <a:gd name="connsiteX5" fmla="*/ 1157516 w 1903492"/>
                <a:gd name="connsiteY5" fmla="*/ 609444 h 1738968"/>
                <a:gd name="connsiteX6" fmla="*/ 1256656 w 1903492"/>
                <a:gd name="connsiteY6" fmla="*/ 518873 h 1738968"/>
                <a:gd name="connsiteX7" fmla="*/ 1355796 w 1903492"/>
                <a:gd name="connsiteY7" fmla="*/ 609444 h 1738968"/>
                <a:gd name="connsiteX8" fmla="*/ 1256656 w 1903492"/>
                <a:gd name="connsiteY8" fmla="*/ 700015 h 1738968"/>
                <a:gd name="connsiteX9" fmla="*/ 1157516 w 1903492"/>
                <a:gd name="connsiteY9" fmla="*/ 609444 h 1738968"/>
                <a:gd name="connsiteX0" fmla="*/ 435893 w 1903492"/>
                <a:gd name="connsiteY0" fmla="*/ 1248672 h 1738968"/>
                <a:gd name="connsiteX1" fmla="*/ 1495422 w 1903492"/>
                <a:gd name="connsiteY1" fmla="*/ 1277701 h 1738968"/>
                <a:gd name="connsiteX0" fmla="*/ 0 w 1903492"/>
                <a:gd name="connsiteY0" fmla="*/ 869484 h 1738968"/>
                <a:gd name="connsiteX1" fmla="*/ 951746 w 1903492"/>
                <a:gd name="connsiteY1" fmla="*/ 0 h 1738968"/>
                <a:gd name="connsiteX2" fmla="*/ 1903492 w 1903492"/>
                <a:gd name="connsiteY2" fmla="*/ 869484 h 1738968"/>
                <a:gd name="connsiteX3" fmla="*/ 951746 w 1903492"/>
                <a:gd name="connsiteY3" fmla="*/ 1738968 h 1738968"/>
                <a:gd name="connsiteX4" fmla="*/ 0 w 1903492"/>
                <a:gd name="connsiteY4" fmla="*/ 869484 h 1738968"/>
                <a:gd name="connsiteX0" fmla="*/ 0 w 1903492"/>
                <a:gd name="connsiteY0" fmla="*/ 869484 h 1738968"/>
                <a:gd name="connsiteX1" fmla="*/ 951746 w 1903492"/>
                <a:gd name="connsiteY1" fmla="*/ 0 h 1738968"/>
                <a:gd name="connsiteX2" fmla="*/ 1903492 w 1903492"/>
                <a:gd name="connsiteY2" fmla="*/ 869484 h 1738968"/>
                <a:gd name="connsiteX3" fmla="*/ 951746 w 1903492"/>
                <a:gd name="connsiteY3" fmla="*/ 1738968 h 1738968"/>
                <a:gd name="connsiteX4" fmla="*/ 0 w 1903492"/>
                <a:gd name="connsiteY4" fmla="*/ 869484 h 1738968"/>
                <a:gd name="connsiteX0" fmla="*/ 547694 w 1903492"/>
                <a:gd name="connsiteY0" fmla="*/ 609444 h 1738968"/>
                <a:gd name="connsiteX1" fmla="*/ 646834 w 1903492"/>
                <a:gd name="connsiteY1" fmla="*/ 518873 h 1738968"/>
                <a:gd name="connsiteX2" fmla="*/ 745974 w 1903492"/>
                <a:gd name="connsiteY2" fmla="*/ 609444 h 1738968"/>
                <a:gd name="connsiteX3" fmla="*/ 646834 w 1903492"/>
                <a:gd name="connsiteY3" fmla="*/ 700015 h 1738968"/>
                <a:gd name="connsiteX4" fmla="*/ 547694 w 1903492"/>
                <a:gd name="connsiteY4" fmla="*/ 609444 h 1738968"/>
                <a:gd name="connsiteX5" fmla="*/ 1157516 w 1903492"/>
                <a:gd name="connsiteY5" fmla="*/ 609444 h 1738968"/>
                <a:gd name="connsiteX6" fmla="*/ 1256656 w 1903492"/>
                <a:gd name="connsiteY6" fmla="*/ 518873 h 1738968"/>
                <a:gd name="connsiteX7" fmla="*/ 1355796 w 1903492"/>
                <a:gd name="connsiteY7" fmla="*/ 609444 h 1738968"/>
                <a:gd name="connsiteX8" fmla="*/ 1256656 w 1903492"/>
                <a:gd name="connsiteY8" fmla="*/ 700015 h 1738968"/>
                <a:gd name="connsiteX9" fmla="*/ 1157516 w 1903492"/>
                <a:gd name="connsiteY9" fmla="*/ 609444 h 1738968"/>
                <a:gd name="connsiteX0" fmla="*/ 435893 w 1903492"/>
                <a:gd name="connsiteY0" fmla="*/ 1248672 h 1738968"/>
                <a:gd name="connsiteX1" fmla="*/ 1495422 w 1903492"/>
                <a:gd name="connsiteY1" fmla="*/ 1263187 h 1738968"/>
                <a:gd name="connsiteX0" fmla="*/ 0 w 1903492"/>
                <a:gd name="connsiteY0" fmla="*/ 869484 h 1738968"/>
                <a:gd name="connsiteX1" fmla="*/ 951746 w 1903492"/>
                <a:gd name="connsiteY1" fmla="*/ 0 h 1738968"/>
                <a:gd name="connsiteX2" fmla="*/ 1903492 w 1903492"/>
                <a:gd name="connsiteY2" fmla="*/ 869484 h 1738968"/>
                <a:gd name="connsiteX3" fmla="*/ 951746 w 1903492"/>
                <a:gd name="connsiteY3" fmla="*/ 1738968 h 1738968"/>
                <a:gd name="connsiteX4" fmla="*/ 0 w 1903492"/>
                <a:gd name="connsiteY4" fmla="*/ 869484 h 1738968"/>
                <a:gd name="connsiteX0" fmla="*/ 0 w 1903492"/>
                <a:gd name="connsiteY0" fmla="*/ 869484 h 1738968"/>
                <a:gd name="connsiteX1" fmla="*/ 951746 w 1903492"/>
                <a:gd name="connsiteY1" fmla="*/ 0 h 1738968"/>
                <a:gd name="connsiteX2" fmla="*/ 1903492 w 1903492"/>
                <a:gd name="connsiteY2" fmla="*/ 869484 h 1738968"/>
                <a:gd name="connsiteX3" fmla="*/ 951746 w 1903492"/>
                <a:gd name="connsiteY3" fmla="*/ 1738968 h 1738968"/>
                <a:gd name="connsiteX4" fmla="*/ 0 w 1903492"/>
                <a:gd name="connsiteY4" fmla="*/ 869484 h 1738968"/>
                <a:gd name="connsiteX0" fmla="*/ 547694 w 1903492"/>
                <a:gd name="connsiteY0" fmla="*/ 609444 h 1738968"/>
                <a:gd name="connsiteX1" fmla="*/ 646834 w 1903492"/>
                <a:gd name="connsiteY1" fmla="*/ 518873 h 1738968"/>
                <a:gd name="connsiteX2" fmla="*/ 745974 w 1903492"/>
                <a:gd name="connsiteY2" fmla="*/ 609444 h 1738968"/>
                <a:gd name="connsiteX3" fmla="*/ 646834 w 1903492"/>
                <a:gd name="connsiteY3" fmla="*/ 700015 h 1738968"/>
                <a:gd name="connsiteX4" fmla="*/ 547694 w 1903492"/>
                <a:gd name="connsiteY4" fmla="*/ 609444 h 1738968"/>
                <a:gd name="connsiteX5" fmla="*/ 1157516 w 1903492"/>
                <a:gd name="connsiteY5" fmla="*/ 609444 h 1738968"/>
                <a:gd name="connsiteX6" fmla="*/ 1256656 w 1903492"/>
                <a:gd name="connsiteY6" fmla="*/ 518873 h 1738968"/>
                <a:gd name="connsiteX7" fmla="*/ 1355796 w 1903492"/>
                <a:gd name="connsiteY7" fmla="*/ 609444 h 1738968"/>
                <a:gd name="connsiteX8" fmla="*/ 1256656 w 1903492"/>
                <a:gd name="connsiteY8" fmla="*/ 700015 h 1738968"/>
                <a:gd name="connsiteX9" fmla="*/ 1157516 w 1903492"/>
                <a:gd name="connsiteY9" fmla="*/ 609444 h 1738968"/>
                <a:gd name="connsiteX0" fmla="*/ 435893 w 1903492"/>
                <a:gd name="connsiteY0" fmla="*/ 1248672 h 1738968"/>
                <a:gd name="connsiteX1" fmla="*/ 1495422 w 1903492"/>
                <a:gd name="connsiteY1" fmla="*/ 1263187 h 1738968"/>
                <a:gd name="connsiteX0" fmla="*/ 0 w 1903492"/>
                <a:gd name="connsiteY0" fmla="*/ 869484 h 1738968"/>
                <a:gd name="connsiteX1" fmla="*/ 951746 w 1903492"/>
                <a:gd name="connsiteY1" fmla="*/ 0 h 1738968"/>
                <a:gd name="connsiteX2" fmla="*/ 1903492 w 1903492"/>
                <a:gd name="connsiteY2" fmla="*/ 869484 h 1738968"/>
                <a:gd name="connsiteX3" fmla="*/ 951746 w 1903492"/>
                <a:gd name="connsiteY3" fmla="*/ 1738968 h 1738968"/>
                <a:gd name="connsiteX4" fmla="*/ 0 w 1903492"/>
                <a:gd name="connsiteY4" fmla="*/ 869484 h 173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492" h="1738968" stroke="0" extrusionOk="0">
                  <a:moveTo>
                    <a:pt x="0" y="869484"/>
                  </a:moveTo>
                  <a:cubicBezTo>
                    <a:pt x="0" y="389281"/>
                    <a:pt x="426111" y="0"/>
                    <a:pt x="951746" y="0"/>
                  </a:cubicBezTo>
                  <a:cubicBezTo>
                    <a:pt x="1477381" y="0"/>
                    <a:pt x="1903492" y="389281"/>
                    <a:pt x="1903492" y="869484"/>
                  </a:cubicBezTo>
                  <a:cubicBezTo>
                    <a:pt x="1903492" y="1349687"/>
                    <a:pt x="1477381" y="1738968"/>
                    <a:pt x="951746" y="1738968"/>
                  </a:cubicBezTo>
                  <a:cubicBezTo>
                    <a:pt x="426111" y="1738968"/>
                    <a:pt x="0" y="1349687"/>
                    <a:pt x="0" y="869484"/>
                  </a:cubicBezTo>
                  <a:close/>
                </a:path>
                <a:path w="1903492" h="1738968" fill="darkenLess" extrusionOk="0">
                  <a:moveTo>
                    <a:pt x="547694" y="609444"/>
                  </a:moveTo>
                  <a:cubicBezTo>
                    <a:pt x="547694" y="559423"/>
                    <a:pt x="592080" y="518873"/>
                    <a:pt x="646834" y="518873"/>
                  </a:cubicBezTo>
                  <a:cubicBezTo>
                    <a:pt x="701588" y="518873"/>
                    <a:pt x="745974" y="559423"/>
                    <a:pt x="745974" y="609444"/>
                  </a:cubicBezTo>
                  <a:cubicBezTo>
                    <a:pt x="745974" y="659465"/>
                    <a:pt x="701588" y="700015"/>
                    <a:pt x="646834" y="700015"/>
                  </a:cubicBezTo>
                  <a:cubicBezTo>
                    <a:pt x="592080" y="700015"/>
                    <a:pt x="547694" y="659465"/>
                    <a:pt x="547694" y="609444"/>
                  </a:cubicBezTo>
                  <a:moveTo>
                    <a:pt x="1157516" y="609444"/>
                  </a:moveTo>
                  <a:cubicBezTo>
                    <a:pt x="1157516" y="559423"/>
                    <a:pt x="1201902" y="518873"/>
                    <a:pt x="1256656" y="518873"/>
                  </a:cubicBezTo>
                  <a:cubicBezTo>
                    <a:pt x="1311410" y="518873"/>
                    <a:pt x="1355796" y="559423"/>
                    <a:pt x="1355796" y="609444"/>
                  </a:cubicBezTo>
                  <a:cubicBezTo>
                    <a:pt x="1355796" y="659465"/>
                    <a:pt x="1311410" y="700015"/>
                    <a:pt x="1256656" y="700015"/>
                  </a:cubicBezTo>
                  <a:cubicBezTo>
                    <a:pt x="1201902" y="700015"/>
                    <a:pt x="1157516" y="659465"/>
                    <a:pt x="1157516" y="609444"/>
                  </a:cubicBezTo>
                </a:path>
                <a:path w="1903492" h="1738968" fill="none" extrusionOk="0">
                  <a:moveTo>
                    <a:pt x="435893" y="1248672"/>
                  </a:moveTo>
                  <a:cubicBezTo>
                    <a:pt x="779795" y="1464443"/>
                    <a:pt x="1195867" y="1116101"/>
                    <a:pt x="1495422" y="1263187"/>
                  </a:cubicBezTo>
                </a:path>
                <a:path w="1903492" h="1738968" fill="none">
                  <a:moveTo>
                    <a:pt x="0" y="869484"/>
                  </a:moveTo>
                  <a:cubicBezTo>
                    <a:pt x="0" y="389281"/>
                    <a:pt x="426111" y="0"/>
                    <a:pt x="951746" y="0"/>
                  </a:cubicBezTo>
                  <a:cubicBezTo>
                    <a:pt x="1477381" y="0"/>
                    <a:pt x="1903492" y="389281"/>
                    <a:pt x="1903492" y="869484"/>
                  </a:cubicBezTo>
                  <a:cubicBezTo>
                    <a:pt x="1903492" y="1349687"/>
                    <a:pt x="1477381" y="1738968"/>
                    <a:pt x="951746" y="1738968"/>
                  </a:cubicBezTo>
                  <a:cubicBezTo>
                    <a:pt x="426111" y="1738968"/>
                    <a:pt x="0" y="1349687"/>
                    <a:pt x="0" y="869484"/>
                  </a:cubicBezTo>
                  <a:close/>
                </a:path>
              </a:pathLst>
            </a:custGeom>
            <a:gradFill flip="none" rotWithShape="1">
              <a:gsLst>
                <a:gs pos="0">
                  <a:srgbClr val="FF0000"/>
                </a:gs>
                <a:gs pos="50000">
                  <a:schemeClr val="accent1">
                    <a:tint val="44500"/>
                    <a:satMod val="160000"/>
                  </a:schemeClr>
                </a:gs>
                <a:gs pos="100000">
                  <a:srgbClr val="00B050"/>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5400" dirty="0" smtClean="0">
                  <a:solidFill>
                    <a:schemeClr val="accent4">
                      <a:lumMod val="50000"/>
                    </a:schemeClr>
                  </a:solidFill>
                </a:rPr>
                <a:t>?</a:t>
              </a:r>
              <a:endParaRPr lang="fr-FR" sz="5400" dirty="0">
                <a:solidFill>
                  <a:schemeClr val="accent4">
                    <a:lumMod val="50000"/>
                  </a:schemeClr>
                </a:solidFill>
              </a:endParaRPr>
            </a:p>
          </p:txBody>
        </p:sp>
        <p:sp>
          <p:nvSpPr>
            <p:cNvPr id="9" name="Flèche vers le bas 8"/>
            <p:cNvSpPr/>
            <p:nvPr/>
          </p:nvSpPr>
          <p:spPr>
            <a:xfrm>
              <a:off x="5304997" y="3836673"/>
              <a:ext cx="708365" cy="1402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1" name="ZoneTexte 10"/>
          <p:cNvSpPr txBox="1"/>
          <p:nvPr/>
        </p:nvSpPr>
        <p:spPr>
          <a:xfrm>
            <a:off x="761004" y="5507613"/>
            <a:ext cx="9450792" cy="1077218"/>
          </a:xfrm>
          <a:prstGeom prst="rect">
            <a:avLst/>
          </a:prstGeom>
          <a:noFill/>
        </p:spPr>
        <p:txBody>
          <a:bodyPr wrap="square" rtlCol="0">
            <a:spAutoFit/>
          </a:bodyPr>
          <a:lstStyle/>
          <a:p>
            <a:r>
              <a:rPr lang="fr-FR" sz="3200" dirty="0" err="1" smtClean="0"/>
              <a:t>From</a:t>
            </a:r>
            <a:r>
              <a:rPr lang="fr-FR" sz="3200" dirty="0" smtClean="0"/>
              <a:t> </a:t>
            </a:r>
            <a:r>
              <a:rPr lang="fr-FR" sz="3200" dirty="0" err="1" smtClean="0"/>
              <a:t>processes</a:t>
            </a:r>
            <a:r>
              <a:rPr lang="fr-FR" sz="3200" dirty="0" smtClean="0"/>
              <a:t> to the budget…….. A long </a:t>
            </a:r>
            <a:r>
              <a:rPr lang="fr-FR" sz="3200" dirty="0" err="1" smtClean="0"/>
              <a:t>way</a:t>
            </a:r>
            <a:r>
              <a:rPr lang="fr-FR" sz="3200" dirty="0" smtClean="0"/>
              <a:t> down </a:t>
            </a:r>
            <a:r>
              <a:rPr lang="fr-FR" sz="3200" dirty="0" err="1" smtClean="0"/>
              <a:t>our</a:t>
            </a:r>
            <a:r>
              <a:rPr lang="fr-FR" sz="3200" dirty="0" smtClean="0"/>
              <a:t> </a:t>
            </a:r>
            <a:r>
              <a:rPr lang="fr-FR" sz="3200" dirty="0" err="1" smtClean="0"/>
              <a:t>understanding</a:t>
            </a:r>
            <a:r>
              <a:rPr lang="fr-FR" sz="3200" dirty="0" smtClean="0"/>
              <a:t> of </a:t>
            </a:r>
            <a:r>
              <a:rPr lang="fr-FR" sz="3200" dirty="0" err="1" smtClean="0"/>
              <a:t>ecosystem</a:t>
            </a:r>
            <a:r>
              <a:rPr lang="fr-FR" sz="3200" dirty="0" smtClean="0"/>
              <a:t> </a:t>
            </a:r>
            <a:r>
              <a:rPr lang="fr-FR" sz="3200" dirty="0" err="1" smtClean="0"/>
              <a:t>functionning</a:t>
            </a:r>
            <a:endParaRPr lang="fr-FR" sz="3200" dirty="0"/>
          </a:p>
        </p:txBody>
      </p:sp>
    </p:spTree>
    <p:extLst>
      <p:ext uri="{BB962C8B-B14F-4D97-AF65-F5344CB8AC3E}">
        <p14:creationId xmlns:p14="http://schemas.microsoft.com/office/powerpoint/2010/main" val="33552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 name="Text Box 3"/>
          <p:cNvSpPr txBox="1">
            <a:spLocks noChangeArrowheads="1"/>
          </p:cNvSpPr>
          <p:nvPr/>
        </p:nvSpPr>
        <p:spPr bwMode="auto">
          <a:xfrm>
            <a:off x="-669701" y="-26193"/>
            <a:ext cx="128093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a:t>
            </a:r>
            <a:r>
              <a:rPr lang="en-US" altLang="fr-FR" sz="2000" b="1" dirty="0">
                <a:solidFill>
                  <a:schemeClr val="accent2"/>
                </a:solidFill>
              </a:rPr>
              <a:t>…….. </a:t>
            </a:r>
            <a:r>
              <a:rPr lang="en-US" altLang="fr-FR" sz="2000" b="1" dirty="0" smtClean="0">
                <a:solidFill>
                  <a:schemeClr val="accent2"/>
                </a:solidFill>
              </a:rPr>
              <a:t>Integration at ecosystem scale</a:t>
            </a:r>
            <a:endParaRPr lang="en-US" altLang="fr-FR" sz="2000" b="1" dirty="0">
              <a:solidFill>
                <a:schemeClr val="accent2"/>
              </a:solidFill>
            </a:endParaRPr>
          </a:p>
        </p:txBody>
      </p:sp>
      <p:pic>
        <p:nvPicPr>
          <p:cNvPr id="10" name="Image 9" descr="renecofor_300dpi_10X7cm copi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76635"/>
            <a:ext cx="6644613" cy="4904547"/>
          </a:xfrm>
          <a:prstGeom prst="rect">
            <a:avLst/>
          </a:prstGeom>
          <a:noFill/>
          <a:ln>
            <a:noFill/>
          </a:ln>
        </p:spPr>
      </p:pic>
      <p:sp>
        <p:nvSpPr>
          <p:cNvPr id="2" name="ZoneTexte 1"/>
          <p:cNvSpPr txBox="1"/>
          <p:nvPr/>
        </p:nvSpPr>
        <p:spPr>
          <a:xfrm>
            <a:off x="930818" y="5982088"/>
            <a:ext cx="4782976" cy="461665"/>
          </a:xfrm>
          <a:prstGeom prst="rect">
            <a:avLst/>
          </a:prstGeom>
          <a:noFill/>
        </p:spPr>
        <p:txBody>
          <a:bodyPr wrap="none" rtlCol="0">
            <a:spAutoFit/>
          </a:bodyPr>
          <a:lstStyle/>
          <a:p>
            <a:r>
              <a:rPr lang="fr-FR" sz="2400" dirty="0" smtClean="0"/>
              <a:t>102 plot of the RENECOFOR Network</a:t>
            </a:r>
            <a:endParaRPr lang="fr-FR" sz="2400" dirty="0"/>
          </a:p>
        </p:txBody>
      </p:sp>
      <p:sp>
        <p:nvSpPr>
          <p:cNvPr id="3" name="Rectangle 2"/>
          <p:cNvSpPr/>
          <p:nvPr/>
        </p:nvSpPr>
        <p:spPr>
          <a:xfrm>
            <a:off x="6824870" y="2016962"/>
            <a:ext cx="5009322" cy="3693319"/>
          </a:xfrm>
          <a:prstGeom prst="rect">
            <a:avLst/>
          </a:prstGeom>
        </p:spPr>
        <p:txBody>
          <a:bodyPr wrap="square">
            <a:spAutoFit/>
          </a:bodyPr>
          <a:lstStyle/>
          <a:p>
            <a:pPr marL="342900" lvl="0" indent="-342900">
              <a:buFont typeface="Symbol" panose="05050102010706020507" pitchFamily="18" charset="2"/>
              <a:buChar char=""/>
            </a:pPr>
            <a:r>
              <a:rPr lang="en-GB" dirty="0" smtClean="0">
                <a:latin typeface="Arial" panose="020B0604020202020204" pitchFamily="34" charset="0"/>
              </a:rPr>
              <a:t>Cover the main tree species in France</a:t>
            </a:r>
          </a:p>
          <a:p>
            <a:pPr marL="342900" lvl="0" indent="-342900">
              <a:buFont typeface="Symbol" panose="05050102010706020507" pitchFamily="18" charset="2"/>
              <a:buChar char=""/>
            </a:pPr>
            <a:r>
              <a:rPr lang="en-GB" dirty="0" smtClean="0">
                <a:latin typeface="Arial" panose="020B0604020202020204" pitchFamily="34" charset="0"/>
              </a:rPr>
              <a:t>Aboveground </a:t>
            </a:r>
            <a:r>
              <a:rPr lang="en-GB" dirty="0" err="1" smtClean="0">
                <a:latin typeface="Arial" panose="020B0604020202020204" pitchFamily="34" charset="0"/>
              </a:rPr>
              <a:t>litterfalls</a:t>
            </a:r>
            <a:r>
              <a:rPr lang="en-GB" dirty="0" smtClean="0">
                <a:latin typeface="Arial" panose="020B0604020202020204" pitchFamily="34" charset="0"/>
              </a:rPr>
              <a:t> measured between1994-2008 (leaves, branches, fruits et miscellaneous). </a:t>
            </a:r>
          </a:p>
          <a:p>
            <a:pPr marL="342900" lvl="0" indent="-342900">
              <a:buFont typeface="Symbol" panose="05050102010706020507" pitchFamily="18" charset="2"/>
              <a:buChar char=""/>
            </a:pPr>
            <a:r>
              <a:rPr lang="en-GB" dirty="0" smtClean="0">
                <a:latin typeface="Arial" panose="020B0604020202020204" pitchFamily="34" charset="0"/>
              </a:rPr>
              <a:t>Regular forest inventories combined with biomass models (above- and below-ground biomass) allowed to estimate the inputs after each thinning and each storm</a:t>
            </a:r>
            <a:endParaRPr lang="en-GB" dirty="0" smtClean="0"/>
          </a:p>
          <a:p>
            <a:pPr marL="342900" lvl="0" indent="-342900">
              <a:buFont typeface="Symbol" panose="05050102010706020507" pitchFamily="18" charset="2"/>
              <a:buChar char=""/>
            </a:pPr>
            <a:r>
              <a:rPr lang="en-GB" dirty="0" smtClean="0">
                <a:latin typeface="Arial" panose="020B0604020202020204" pitchFamily="34" charset="0"/>
              </a:rPr>
              <a:t>Soil carbon stocks have been measured in 93-95 and in 07-12. </a:t>
            </a:r>
          </a:p>
          <a:p>
            <a:pPr marL="342900" lvl="0" indent="-342900">
              <a:buFont typeface="Symbol" panose="05050102010706020507" pitchFamily="18" charset="2"/>
              <a:buChar char=""/>
            </a:pPr>
            <a:r>
              <a:rPr lang="en-GB" dirty="0" smtClean="0">
                <a:latin typeface="Arial" panose="020B0604020202020204" pitchFamily="34" charset="0"/>
              </a:rPr>
              <a:t>Climatic datasets are coming from RENECOFOR own recording and </a:t>
            </a:r>
            <a:r>
              <a:rPr lang="en-GB" dirty="0" err="1" smtClean="0">
                <a:latin typeface="Arial" panose="020B0604020202020204" pitchFamily="34" charset="0"/>
              </a:rPr>
              <a:t>Meteo</a:t>
            </a:r>
            <a:r>
              <a:rPr lang="en-GB" dirty="0" smtClean="0">
                <a:latin typeface="Arial" panose="020B0604020202020204" pitchFamily="34" charset="0"/>
              </a:rPr>
              <a:t> France. </a:t>
            </a:r>
            <a:endParaRPr lang="en-GB" dirty="0">
              <a:effectLst/>
            </a:endParaRPr>
          </a:p>
        </p:txBody>
      </p:sp>
      <p:sp>
        <p:nvSpPr>
          <p:cNvPr id="13" name="ZoneTexte 12"/>
          <p:cNvSpPr txBox="1"/>
          <p:nvPr/>
        </p:nvSpPr>
        <p:spPr>
          <a:xfrm>
            <a:off x="6824870" y="1010217"/>
            <a:ext cx="5139603" cy="461665"/>
          </a:xfrm>
          <a:prstGeom prst="rect">
            <a:avLst/>
          </a:prstGeom>
          <a:noFill/>
        </p:spPr>
        <p:txBody>
          <a:bodyPr wrap="square" rtlCol="0">
            <a:spAutoFit/>
          </a:bodyPr>
          <a:lstStyle/>
          <a:p>
            <a:r>
              <a:rPr lang="en-GB" sz="2400" dirty="0" smtClean="0"/>
              <a:t>An unique dataset in forest ecosystems</a:t>
            </a:r>
            <a:endParaRPr lang="en-GB" sz="2400" dirty="0"/>
          </a:p>
        </p:txBody>
      </p:sp>
    </p:spTree>
    <p:extLst>
      <p:ext uri="{BB962C8B-B14F-4D97-AF65-F5344CB8AC3E}">
        <p14:creationId xmlns:p14="http://schemas.microsoft.com/office/powerpoint/2010/main" val="1203022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 name="Text Box 3"/>
          <p:cNvSpPr txBox="1">
            <a:spLocks noChangeArrowheads="1"/>
          </p:cNvSpPr>
          <p:nvPr/>
        </p:nvSpPr>
        <p:spPr bwMode="auto">
          <a:xfrm>
            <a:off x="-669701" y="-26193"/>
            <a:ext cx="128093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a:t>
            </a:r>
            <a:r>
              <a:rPr lang="en-US" altLang="fr-FR" sz="2000" b="1" dirty="0">
                <a:solidFill>
                  <a:schemeClr val="accent2"/>
                </a:solidFill>
              </a:rPr>
              <a:t>…….. </a:t>
            </a:r>
            <a:r>
              <a:rPr lang="en-US" altLang="fr-FR" sz="2000" b="1" dirty="0" smtClean="0">
                <a:solidFill>
                  <a:schemeClr val="accent2"/>
                </a:solidFill>
              </a:rPr>
              <a:t>Integration at ecosystem scale</a:t>
            </a:r>
            <a:endParaRPr lang="en-US" altLang="fr-FR" sz="2000" b="1" dirty="0">
              <a:solidFill>
                <a:schemeClr val="accent2"/>
              </a:solidFill>
            </a:endParaRPr>
          </a:p>
        </p:txBody>
      </p:sp>
      <p:pic>
        <p:nvPicPr>
          <p:cNvPr id="9" name="Image 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3806" y="985696"/>
            <a:ext cx="6866085" cy="4462065"/>
          </a:xfrm>
          <a:prstGeom prst="rect">
            <a:avLst/>
          </a:prstGeom>
          <a:noFill/>
          <a:ln>
            <a:noFill/>
          </a:ln>
        </p:spPr>
      </p:pic>
      <p:cxnSp>
        <p:nvCxnSpPr>
          <p:cNvPr id="6" name="Connecteur droit avec flèche 5"/>
          <p:cNvCxnSpPr/>
          <p:nvPr/>
        </p:nvCxnSpPr>
        <p:spPr>
          <a:xfrm flipV="1">
            <a:off x="7265963" y="1184855"/>
            <a:ext cx="2137893" cy="7856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9571282" y="908423"/>
            <a:ext cx="2568332" cy="369332"/>
          </a:xfrm>
          <a:prstGeom prst="rect">
            <a:avLst/>
          </a:prstGeom>
          <a:noFill/>
        </p:spPr>
        <p:txBody>
          <a:bodyPr wrap="none" rtlCol="0">
            <a:spAutoFit/>
          </a:bodyPr>
          <a:lstStyle/>
          <a:p>
            <a:r>
              <a:rPr lang="fr-FR" dirty="0" smtClean="0"/>
              <a:t>1999 </a:t>
            </a:r>
            <a:r>
              <a:rPr lang="fr-FR" dirty="0" err="1" smtClean="0"/>
              <a:t>storm</a:t>
            </a:r>
            <a:r>
              <a:rPr lang="fr-FR" dirty="0" smtClean="0"/>
              <a:t>, plot HET 54b</a:t>
            </a:r>
            <a:endParaRPr lang="fr-FR" dirty="0"/>
          </a:p>
        </p:txBody>
      </p:sp>
      <p:sp>
        <p:nvSpPr>
          <p:cNvPr id="12" name="Accolade fermante 11"/>
          <p:cNvSpPr/>
          <p:nvPr/>
        </p:nvSpPr>
        <p:spPr>
          <a:xfrm rot="10800000">
            <a:off x="1393198" y="1970466"/>
            <a:ext cx="231820" cy="239547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4" name="ZoneTexte 13"/>
          <p:cNvSpPr txBox="1"/>
          <p:nvPr/>
        </p:nvSpPr>
        <p:spPr>
          <a:xfrm>
            <a:off x="69142" y="2331074"/>
            <a:ext cx="1466545" cy="1477328"/>
          </a:xfrm>
          <a:prstGeom prst="rect">
            <a:avLst/>
          </a:prstGeom>
          <a:noFill/>
        </p:spPr>
        <p:txBody>
          <a:bodyPr wrap="square" rtlCol="0">
            <a:spAutoFit/>
          </a:bodyPr>
          <a:lstStyle/>
          <a:p>
            <a:r>
              <a:rPr lang="fr-FR" dirty="0" err="1" smtClean="0"/>
              <a:t>Spinup</a:t>
            </a:r>
            <a:r>
              <a:rPr lang="fr-FR" dirty="0" smtClean="0"/>
              <a:t> </a:t>
            </a:r>
            <a:r>
              <a:rPr lang="fr-FR" dirty="0" err="1" smtClean="0"/>
              <a:t>procedure</a:t>
            </a:r>
            <a:r>
              <a:rPr lang="fr-FR" dirty="0" smtClean="0"/>
              <a:t> </a:t>
            </a:r>
            <a:r>
              <a:rPr lang="fr-FR" dirty="0" err="1" smtClean="0"/>
              <a:t>with</a:t>
            </a:r>
            <a:r>
              <a:rPr lang="fr-FR" dirty="0" smtClean="0"/>
              <a:t> </a:t>
            </a:r>
            <a:r>
              <a:rPr lang="fr-FR" dirty="0" err="1" smtClean="0"/>
              <a:t>average</a:t>
            </a:r>
            <a:r>
              <a:rPr lang="fr-FR" dirty="0" smtClean="0"/>
              <a:t> </a:t>
            </a:r>
            <a:r>
              <a:rPr lang="fr-FR" dirty="0" err="1" smtClean="0"/>
              <a:t>climate</a:t>
            </a:r>
            <a:r>
              <a:rPr lang="fr-FR" dirty="0" smtClean="0"/>
              <a:t> and </a:t>
            </a:r>
            <a:r>
              <a:rPr lang="fr-FR" dirty="0" err="1" smtClean="0"/>
              <a:t>litter</a:t>
            </a:r>
            <a:r>
              <a:rPr lang="fr-FR" dirty="0" smtClean="0"/>
              <a:t> inputs</a:t>
            </a:r>
            <a:endParaRPr lang="fr-FR" dirty="0"/>
          </a:p>
        </p:txBody>
      </p:sp>
      <p:sp>
        <p:nvSpPr>
          <p:cNvPr id="17" name="Accolade fermante 16"/>
          <p:cNvSpPr/>
          <p:nvPr/>
        </p:nvSpPr>
        <p:spPr>
          <a:xfrm rot="5400000">
            <a:off x="6810342" y="4571534"/>
            <a:ext cx="154546" cy="230531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8" name="ZoneTexte 17"/>
          <p:cNvSpPr txBox="1"/>
          <p:nvPr/>
        </p:nvSpPr>
        <p:spPr>
          <a:xfrm>
            <a:off x="4666009" y="5844312"/>
            <a:ext cx="3374265" cy="646331"/>
          </a:xfrm>
          <a:prstGeom prst="rect">
            <a:avLst/>
          </a:prstGeom>
          <a:noFill/>
        </p:spPr>
        <p:txBody>
          <a:bodyPr wrap="square" rtlCol="0">
            <a:spAutoFit/>
          </a:bodyPr>
          <a:lstStyle/>
          <a:p>
            <a:r>
              <a:rPr lang="fr-FR" dirty="0" err="1" smtClean="0"/>
              <a:t>Actual</a:t>
            </a:r>
            <a:r>
              <a:rPr lang="fr-FR" dirty="0" smtClean="0"/>
              <a:t> </a:t>
            </a:r>
            <a:r>
              <a:rPr lang="fr-FR" dirty="0" err="1" smtClean="0"/>
              <a:t>climate</a:t>
            </a:r>
            <a:r>
              <a:rPr lang="fr-FR" dirty="0" smtClean="0"/>
              <a:t> and </a:t>
            </a:r>
            <a:r>
              <a:rPr lang="fr-FR" dirty="0" err="1" smtClean="0"/>
              <a:t>litter</a:t>
            </a:r>
            <a:r>
              <a:rPr lang="fr-FR" dirty="0" smtClean="0"/>
              <a:t> inputs (</a:t>
            </a:r>
            <a:r>
              <a:rPr lang="fr-FR" dirty="0" err="1" smtClean="0"/>
              <a:t>evaluation</a:t>
            </a:r>
            <a:r>
              <a:rPr lang="fr-FR" dirty="0" smtClean="0"/>
              <a:t> of the stock changes)</a:t>
            </a:r>
            <a:endParaRPr lang="fr-FR" dirty="0"/>
          </a:p>
        </p:txBody>
      </p:sp>
      <p:cxnSp>
        <p:nvCxnSpPr>
          <p:cNvPr id="20" name="Connecteur droit avec flèche 19"/>
          <p:cNvCxnSpPr/>
          <p:nvPr/>
        </p:nvCxnSpPr>
        <p:spPr>
          <a:xfrm>
            <a:off x="6069807" y="3915175"/>
            <a:ext cx="3501475" cy="5795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9571282" y="4310058"/>
            <a:ext cx="998991" cy="369332"/>
          </a:xfrm>
          <a:prstGeom prst="rect">
            <a:avLst/>
          </a:prstGeom>
          <a:noFill/>
        </p:spPr>
        <p:txBody>
          <a:bodyPr wrap="none" rtlCol="0">
            <a:spAutoFit/>
          </a:bodyPr>
          <a:lstStyle/>
          <a:p>
            <a:r>
              <a:rPr lang="fr-FR" dirty="0" err="1" smtClean="0"/>
              <a:t>Thinning</a:t>
            </a:r>
            <a:endParaRPr lang="fr-FR" dirty="0"/>
          </a:p>
        </p:txBody>
      </p:sp>
      <p:graphicFrame>
        <p:nvGraphicFramePr>
          <p:cNvPr id="22" name="Tableau 21"/>
          <p:cNvGraphicFramePr>
            <a:graphicFrameLocks noGrp="1"/>
          </p:cNvGraphicFramePr>
          <p:nvPr>
            <p:extLst>
              <p:ext uri="{D42A27DB-BD31-4B8C-83A1-F6EECF244321}">
                <p14:modId xmlns:p14="http://schemas.microsoft.com/office/powerpoint/2010/main" val="1603262381"/>
              </p:ext>
            </p:extLst>
          </p:nvPr>
        </p:nvGraphicFramePr>
        <p:xfrm>
          <a:off x="143835" y="5679583"/>
          <a:ext cx="2959973" cy="945769"/>
        </p:xfrm>
        <a:graphic>
          <a:graphicData uri="http://schemas.openxmlformats.org/drawingml/2006/table">
            <a:tbl>
              <a:tblPr firstRow="1" firstCol="1" bandRow="1">
                <a:tableStyleId>{5C22544A-7EE6-4342-B048-85BDC9FD1C3A}</a:tableStyleId>
              </a:tblPr>
              <a:tblGrid>
                <a:gridCol w="902660"/>
                <a:gridCol w="914696"/>
                <a:gridCol w="1142617"/>
              </a:tblGrid>
              <a:tr h="0">
                <a:tc>
                  <a:txBody>
                    <a:bodyPr/>
                    <a:lstStyle/>
                    <a:p>
                      <a:pPr>
                        <a:lnSpc>
                          <a:spcPct val="115000"/>
                        </a:lnSpc>
                      </a:pPr>
                      <a:endParaRPr lang="fr-FR" sz="1100" dirty="0">
                        <a:effectLst/>
                        <a:latin typeface="Calibri" panose="020F0502020204030204" pitchFamily="34" charset="0"/>
                      </a:endParaRPr>
                    </a:p>
                  </a:txBody>
                  <a:tcPr marL="44450" marR="44450" marT="0" marB="0" anchor="b"/>
                </a:tc>
                <a:tc>
                  <a:txBody>
                    <a:bodyPr/>
                    <a:lstStyle/>
                    <a:p>
                      <a:pPr algn="ctr">
                        <a:lnSpc>
                          <a:spcPct val="115000"/>
                        </a:lnSpc>
                        <a:spcAft>
                          <a:spcPts val="0"/>
                        </a:spcAft>
                      </a:pPr>
                      <a:r>
                        <a:rPr lang="fr-FR" sz="1100" dirty="0" err="1">
                          <a:effectLst/>
                        </a:rPr>
                        <a:t>Observed</a:t>
                      </a:r>
                      <a:r>
                        <a:rPr lang="fr-FR" sz="1100" dirty="0">
                          <a:effectLst/>
                        </a:rPr>
                        <a:t> (</a:t>
                      </a:r>
                      <a:r>
                        <a:rPr lang="fr-FR" sz="1100" dirty="0" err="1">
                          <a:effectLst/>
                        </a:rPr>
                        <a:t>tC</a:t>
                      </a:r>
                      <a:r>
                        <a:rPr lang="fr-FR" sz="1100" dirty="0">
                          <a:effectLst/>
                        </a:rPr>
                        <a:t>/ha)</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fr-FR" sz="1100" dirty="0" smtClean="0">
                          <a:effectLst/>
                        </a:rPr>
                        <a:t>Yasso07-6rdRun (</a:t>
                      </a:r>
                      <a:r>
                        <a:rPr lang="fr-FR" sz="1100" dirty="0" err="1">
                          <a:effectLst/>
                        </a:rPr>
                        <a:t>tC</a:t>
                      </a:r>
                      <a:r>
                        <a:rPr lang="fr-FR" sz="1100" dirty="0">
                          <a:effectLst/>
                        </a:rPr>
                        <a:t>/ha)</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r>
              <a:tr h="190500">
                <a:tc>
                  <a:txBody>
                    <a:bodyPr/>
                    <a:lstStyle/>
                    <a:p>
                      <a:pPr algn="ctr">
                        <a:lnSpc>
                          <a:spcPct val="115000"/>
                        </a:lnSpc>
                        <a:spcAft>
                          <a:spcPts val="0"/>
                        </a:spcAft>
                      </a:pPr>
                      <a:r>
                        <a:rPr lang="fr-FR" sz="1100">
                          <a:effectLst/>
                        </a:rPr>
                        <a:t>Mean</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1000"/>
                        </a:spcAft>
                      </a:pPr>
                      <a:r>
                        <a:rPr lang="fr-FR" sz="1100">
                          <a:effectLst/>
                        </a:rPr>
                        <a:t>80.9</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15000"/>
                        </a:lnSpc>
                        <a:spcAft>
                          <a:spcPts val="1000"/>
                        </a:spcAft>
                      </a:pPr>
                      <a:r>
                        <a:rPr lang="fr-FR" sz="1100" dirty="0" smtClean="0">
                          <a:effectLst/>
                        </a:rPr>
                        <a:t>81.6</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r>
              <a:tr h="190500">
                <a:tc>
                  <a:txBody>
                    <a:bodyPr/>
                    <a:lstStyle/>
                    <a:p>
                      <a:pPr algn="ctr">
                        <a:lnSpc>
                          <a:spcPct val="115000"/>
                        </a:lnSpc>
                        <a:spcAft>
                          <a:spcPts val="0"/>
                        </a:spcAft>
                      </a:pPr>
                      <a:r>
                        <a:rPr lang="fr-FR" sz="1100">
                          <a:effectLst/>
                        </a:rPr>
                        <a:t>SD</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1000"/>
                        </a:spcAft>
                      </a:pPr>
                      <a:r>
                        <a:rPr lang="fr-FR" sz="1100">
                          <a:effectLst/>
                        </a:rPr>
                        <a:t>29.9</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15000"/>
                        </a:lnSpc>
                        <a:spcAft>
                          <a:spcPts val="1000"/>
                        </a:spcAft>
                      </a:pPr>
                      <a:r>
                        <a:rPr lang="fr-FR" sz="1100" dirty="0" smtClean="0">
                          <a:effectLst/>
                        </a:rPr>
                        <a:t>22.8</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r>
              <a:tr h="190500">
                <a:tc>
                  <a:txBody>
                    <a:bodyPr/>
                    <a:lstStyle/>
                    <a:p>
                      <a:pPr algn="ctr">
                        <a:lnSpc>
                          <a:spcPct val="115000"/>
                        </a:lnSpc>
                        <a:spcAft>
                          <a:spcPts val="0"/>
                        </a:spcAft>
                      </a:pPr>
                      <a:r>
                        <a:rPr lang="fr-FR" sz="1100">
                          <a:effectLst/>
                        </a:rPr>
                        <a:t>CV</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1000"/>
                        </a:spcAft>
                      </a:pPr>
                      <a:r>
                        <a:rPr lang="fr-FR" sz="1100">
                          <a:effectLst/>
                        </a:rPr>
                        <a:t>37%</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15000"/>
                        </a:lnSpc>
                        <a:spcAft>
                          <a:spcPts val="1000"/>
                        </a:spcAft>
                      </a:pPr>
                      <a:r>
                        <a:rPr lang="fr-FR" sz="1100" dirty="0">
                          <a:effectLst/>
                        </a:rPr>
                        <a:t>28%</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r>
            </a:tbl>
          </a:graphicData>
        </a:graphic>
      </p:graphicFrame>
      <p:sp>
        <p:nvSpPr>
          <p:cNvPr id="24" name="Flèche vers le bas 23"/>
          <p:cNvSpPr/>
          <p:nvPr/>
        </p:nvSpPr>
        <p:spPr>
          <a:xfrm>
            <a:off x="645344" y="3915175"/>
            <a:ext cx="157071" cy="1622740"/>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6" name="Tableau 25"/>
          <p:cNvGraphicFramePr>
            <a:graphicFrameLocks noGrp="1"/>
          </p:cNvGraphicFramePr>
          <p:nvPr>
            <p:extLst>
              <p:ext uri="{D42A27DB-BD31-4B8C-83A1-F6EECF244321}">
                <p14:modId xmlns:p14="http://schemas.microsoft.com/office/powerpoint/2010/main" val="517396700"/>
              </p:ext>
            </p:extLst>
          </p:nvPr>
        </p:nvGraphicFramePr>
        <p:xfrm>
          <a:off x="8868448" y="5649716"/>
          <a:ext cx="2959973" cy="945769"/>
        </p:xfrm>
        <a:graphic>
          <a:graphicData uri="http://schemas.openxmlformats.org/drawingml/2006/table">
            <a:tbl>
              <a:tblPr firstRow="1" firstCol="1" bandRow="1">
                <a:tableStyleId>{5C22544A-7EE6-4342-B048-85BDC9FD1C3A}</a:tableStyleId>
              </a:tblPr>
              <a:tblGrid>
                <a:gridCol w="902660"/>
                <a:gridCol w="995630"/>
                <a:gridCol w="1061683"/>
              </a:tblGrid>
              <a:tr h="306152">
                <a:tc>
                  <a:txBody>
                    <a:bodyPr/>
                    <a:lstStyle/>
                    <a:p>
                      <a:pPr>
                        <a:lnSpc>
                          <a:spcPct val="115000"/>
                        </a:lnSpc>
                      </a:pPr>
                      <a:endParaRPr lang="fr-FR" sz="1100" dirty="0">
                        <a:effectLst/>
                        <a:latin typeface="Calibri" panose="020F0502020204030204" pitchFamily="34" charset="0"/>
                      </a:endParaRPr>
                    </a:p>
                  </a:txBody>
                  <a:tcPr marL="44450" marR="44450" marT="0" marB="0" anchor="b"/>
                </a:tc>
                <a:tc>
                  <a:txBody>
                    <a:bodyPr/>
                    <a:lstStyle/>
                    <a:p>
                      <a:pPr algn="ctr">
                        <a:lnSpc>
                          <a:spcPct val="115000"/>
                        </a:lnSpc>
                        <a:spcAft>
                          <a:spcPts val="0"/>
                        </a:spcAft>
                      </a:pPr>
                      <a:r>
                        <a:rPr lang="fr-FR" sz="1100" dirty="0" err="1">
                          <a:effectLst/>
                        </a:rPr>
                        <a:t>Observed</a:t>
                      </a:r>
                      <a:r>
                        <a:rPr lang="fr-FR" sz="1100" dirty="0">
                          <a:effectLst/>
                        </a:rPr>
                        <a:t> (</a:t>
                      </a:r>
                      <a:r>
                        <a:rPr lang="fr-FR" sz="1100" dirty="0" err="1" smtClean="0">
                          <a:effectLst/>
                        </a:rPr>
                        <a:t>tC</a:t>
                      </a:r>
                      <a:r>
                        <a:rPr lang="fr-FR" sz="1100" dirty="0" smtClean="0">
                          <a:effectLst/>
                        </a:rPr>
                        <a:t>/ha/</a:t>
                      </a:r>
                      <a:r>
                        <a:rPr lang="fr-FR" sz="1100" dirty="0" err="1" smtClean="0">
                          <a:effectLst/>
                        </a:rPr>
                        <a:t>period</a:t>
                      </a:r>
                      <a:r>
                        <a:rPr lang="fr-FR" sz="1100" dirty="0" smtClean="0">
                          <a:effectLst/>
                        </a:rPr>
                        <a:t>)</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fr-FR" sz="1100" dirty="0" smtClean="0">
                          <a:effectLst/>
                        </a:rPr>
                        <a:t>Yasso07-6rdRun (</a:t>
                      </a:r>
                      <a:r>
                        <a:rPr lang="fr-FR" sz="1100" dirty="0" err="1" smtClean="0">
                          <a:effectLst/>
                        </a:rPr>
                        <a:t>tC</a:t>
                      </a:r>
                      <a:r>
                        <a:rPr lang="fr-FR" sz="1100" dirty="0" smtClean="0">
                          <a:effectLst/>
                        </a:rPr>
                        <a:t>/ha/</a:t>
                      </a:r>
                      <a:r>
                        <a:rPr lang="fr-FR" sz="1100" dirty="0" err="1" smtClean="0">
                          <a:effectLst/>
                        </a:rPr>
                        <a:t>period</a:t>
                      </a:r>
                      <a:r>
                        <a:rPr lang="fr-FR" sz="1100" dirty="0" smtClean="0">
                          <a:effectLst/>
                        </a:rPr>
                        <a:t>)</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r>
              <a:tr h="190500">
                <a:tc>
                  <a:txBody>
                    <a:bodyPr/>
                    <a:lstStyle/>
                    <a:p>
                      <a:pPr algn="ctr">
                        <a:lnSpc>
                          <a:spcPct val="115000"/>
                        </a:lnSpc>
                        <a:spcAft>
                          <a:spcPts val="0"/>
                        </a:spcAft>
                      </a:pPr>
                      <a:r>
                        <a:rPr lang="fr-FR" sz="1100">
                          <a:effectLst/>
                        </a:rPr>
                        <a:t>Mean</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1000"/>
                        </a:spcAft>
                      </a:pPr>
                      <a:r>
                        <a:rPr lang="fr-FR" sz="1100" dirty="0" smtClean="0">
                          <a:effectLst/>
                        </a:rPr>
                        <a:t>5.6</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15000"/>
                        </a:lnSpc>
                        <a:spcAft>
                          <a:spcPts val="1000"/>
                        </a:spcAft>
                      </a:pPr>
                      <a:r>
                        <a:rPr lang="fr-FR" sz="1100" dirty="0" smtClean="0">
                          <a:effectLst/>
                        </a:rPr>
                        <a:t>6.1</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r>
              <a:tr h="190500">
                <a:tc>
                  <a:txBody>
                    <a:bodyPr/>
                    <a:lstStyle/>
                    <a:p>
                      <a:pPr algn="ctr">
                        <a:lnSpc>
                          <a:spcPct val="115000"/>
                        </a:lnSpc>
                        <a:spcAft>
                          <a:spcPts val="0"/>
                        </a:spcAft>
                      </a:pPr>
                      <a:r>
                        <a:rPr lang="fr-FR" sz="1100">
                          <a:effectLst/>
                        </a:rPr>
                        <a:t>SD</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1000"/>
                        </a:spcAft>
                      </a:pPr>
                      <a:r>
                        <a:rPr lang="fr-FR" sz="1100" dirty="0" smtClean="0">
                          <a:effectLst/>
                        </a:rPr>
                        <a:t>9.5</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15000"/>
                        </a:lnSpc>
                        <a:spcAft>
                          <a:spcPts val="1000"/>
                        </a:spcAft>
                      </a:pPr>
                      <a:r>
                        <a:rPr lang="fr-FR" sz="1100" dirty="0" smtClean="0">
                          <a:effectLst/>
                        </a:rPr>
                        <a:t>7.2</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r>
              <a:tr h="190500">
                <a:tc>
                  <a:txBody>
                    <a:bodyPr/>
                    <a:lstStyle/>
                    <a:p>
                      <a:pPr algn="ctr">
                        <a:lnSpc>
                          <a:spcPct val="115000"/>
                        </a:lnSpc>
                        <a:spcAft>
                          <a:spcPts val="0"/>
                        </a:spcAft>
                      </a:pPr>
                      <a:r>
                        <a:rPr lang="fr-FR" sz="1100">
                          <a:effectLst/>
                        </a:rPr>
                        <a:t>CV</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1000"/>
                        </a:spcAft>
                      </a:pPr>
                      <a:r>
                        <a:rPr lang="fr-FR" sz="1100" dirty="0" smtClean="0">
                          <a:effectLst/>
                        </a:rPr>
                        <a:t>170%</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15000"/>
                        </a:lnSpc>
                        <a:spcAft>
                          <a:spcPts val="1000"/>
                        </a:spcAft>
                      </a:pPr>
                      <a:r>
                        <a:rPr lang="fr-FR" sz="1100" dirty="0" smtClean="0">
                          <a:effectLst/>
                        </a:rPr>
                        <a:t>118</a:t>
                      </a:r>
                      <a:r>
                        <a:rPr lang="fr-FR" sz="1100" dirty="0">
                          <a:effectLst/>
                        </a:rPr>
                        <a:t>%</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tr>
            </a:tbl>
          </a:graphicData>
        </a:graphic>
      </p:graphicFrame>
      <p:sp>
        <p:nvSpPr>
          <p:cNvPr id="27" name="Flèche vers le bas 26"/>
          <p:cNvSpPr/>
          <p:nvPr/>
        </p:nvSpPr>
        <p:spPr>
          <a:xfrm rot="16200000">
            <a:off x="8327168" y="5793308"/>
            <a:ext cx="117815" cy="691601"/>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p:cNvSpPr txBox="1"/>
          <p:nvPr/>
        </p:nvSpPr>
        <p:spPr>
          <a:xfrm>
            <a:off x="200275" y="475071"/>
            <a:ext cx="3600153" cy="523220"/>
          </a:xfrm>
          <a:prstGeom prst="rect">
            <a:avLst/>
          </a:prstGeom>
          <a:noFill/>
        </p:spPr>
        <p:txBody>
          <a:bodyPr wrap="none" rtlCol="0">
            <a:spAutoFit/>
          </a:bodyPr>
          <a:lstStyle/>
          <a:p>
            <a:r>
              <a:rPr lang="fr-FR" sz="2800" dirty="0" smtClean="0"/>
              <a:t>Good </a:t>
            </a:r>
            <a:r>
              <a:rPr lang="fr-FR" sz="2800" dirty="0" err="1" smtClean="0"/>
              <a:t>results</a:t>
            </a:r>
            <a:r>
              <a:rPr lang="fr-FR" sz="2800" dirty="0" smtClean="0"/>
              <a:t> in </a:t>
            </a:r>
            <a:r>
              <a:rPr lang="fr-FR" sz="2800" dirty="0" err="1" smtClean="0"/>
              <a:t>average</a:t>
            </a:r>
            <a:endParaRPr lang="fr-FR" sz="2800" dirty="0"/>
          </a:p>
        </p:txBody>
      </p:sp>
    </p:spTree>
    <p:extLst>
      <p:ext uri="{BB962C8B-B14F-4D97-AF65-F5344CB8AC3E}">
        <p14:creationId xmlns:p14="http://schemas.microsoft.com/office/powerpoint/2010/main" val="12339253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 name="Text Box 3"/>
          <p:cNvSpPr txBox="1">
            <a:spLocks noChangeArrowheads="1"/>
          </p:cNvSpPr>
          <p:nvPr/>
        </p:nvSpPr>
        <p:spPr bwMode="auto">
          <a:xfrm>
            <a:off x="-669701" y="-26193"/>
            <a:ext cx="128093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a:t>
            </a:r>
            <a:r>
              <a:rPr lang="en-US" altLang="fr-FR" sz="2000" b="1" dirty="0">
                <a:solidFill>
                  <a:schemeClr val="accent2"/>
                </a:solidFill>
              </a:rPr>
              <a:t>…….. </a:t>
            </a:r>
            <a:r>
              <a:rPr lang="en-US" altLang="fr-FR" sz="2000" b="1" dirty="0" smtClean="0">
                <a:solidFill>
                  <a:schemeClr val="accent2"/>
                </a:solidFill>
              </a:rPr>
              <a:t>Integration at ecosystem scale</a:t>
            </a:r>
            <a:endParaRPr lang="en-US" altLang="fr-FR" sz="2000" b="1" dirty="0">
              <a:solidFill>
                <a:schemeClr val="accent2"/>
              </a:solidFill>
            </a:endParaRPr>
          </a:p>
        </p:txBody>
      </p:sp>
      <p:sp>
        <p:nvSpPr>
          <p:cNvPr id="13" name="ZoneTexte 12"/>
          <p:cNvSpPr txBox="1"/>
          <p:nvPr/>
        </p:nvSpPr>
        <p:spPr>
          <a:xfrm>
            <a:off x="200275" y="475071"/>
            <a:ext cx="5952976" cy="523220"/>
          </a:xfrm>
          <a:prstGeom prst="rect">
            <a:avLst/>
          </a:prstGeom>
          <a:noFill/>
        </p:spPr>
        <p:txBody>
          <a:bodyPr wrap="none" rtlCol="0">
            <a:spAutoFit/>
          </a:bodyPr>
          <a:lstStyle/>
          <a:p>
            <a:r>
              <a:rPr lang="fr-FR" sz="2800" dirty="0" smtClean="0"/>
              <a:t>BUT, not at the stand / </a:t>
            </a:r>
            <a:r>
              <a:rPr lang="fr-FR" sz="2800" dirty="0" err="1" smtClean="0"/>
              <a:t>species</a:t>
            </a:r>
            <a:r>
              <a:rPr lang="fr-FR" sz="2800" dirty="0" smtClean="0"/>
              <a:t> </a:t>
            </a:r>
            <a:r>
              <a:rPr lang="fr-FR" sz="2800" dirty="0" err="1" smtClean="0"/>
              <a:t>level</a:t>
            </a:r>
            <a:r>
              <a:rPr lang="fr-FR" sz="2800" dirty="0" smtClean="0"/>
              <a:t>…….</a:t>
            </a:r>
            <a:endParaRPr lang="fr-FR" sz="2800" dirty="0"/>
          </a:p>
        </p:txBody>
      </p:sp>
      <p:pic>
        <p:nvPicPr>
          <p:cNvPr id="15" name="Image 14"/>
          <p:cNvPicPr/>
          <p:nvPr/>
        </p:nvPicPr>
        <p:blipFill>
          <a:blip r:embed="rId2">
            <a:extLst>
              <a:ext uri="{28A0092B-C50C-407E-A947-70E740481C1C}">
                <a14:useLocalDpi xmlns:a14="http://schemas.microsoft.com/office/drawing/2010/main" val="0"/>
              </a:ext>
            </a:extLst>
          </a:blip>
          <a:srcRect/>
          <a:stretch>
            <a:fillRect/>
          </a:stretch>
        </p:blipFill>
        <p:spPr bwMode="auto">
          <a:xfrm>
            <a:off x="2010654" y="1287242"/>
            <a:ext cx="8285194" cy="4031732"/>
          </a:xfrm>
          <a:prstGeom prst="rect">
            <a:avLst/>
          </a:prstGeom>
          <a:noFill/>
          <a:ln>
            <a:noFill/>
          </a:ln>
        </p:spPr>
      </p:pic>
      <p:sp>
        <p:nvSpPr>
          <p:cNvPr id="2" name="ZoneTexte 1"/>
          <p:cNvSpPr txBox="1"/>
          <p:nvPr/>
        </p:nvSpPr>
        <p:spPr>
          <a:xfrm>
            <a:off x="200275" y="2564444"/>
            <a:ext cx="1970467" cy="1477328"/>
          </a:xfrm>
          <a:prstGeom prst="rect">
            <a:avLst/>
          </a:prstGeom>
          <a:noFill/>
        </p:spPr>
        <p:txBody>
          <a:bodyPr wrap="square" rtlCol="0">
            <a:spAutoFit/>
          </a:bodyPr>
          <a:lstStyle/>
          <a:p>
            <a:r>
              <a:rPr lang="fr-FR" dirty="0" err="1" smtClean="0"/>
              <a:t>Without</a:t>
            </a:r>
            <a:r>
              <a:rPr lang="fr-FR" dirty="0" smtClean="0"/>
              <a:t> </a:t>
            </a:r>
            <a:r>
              <a:rPr lang="fr-FR" dirty="0" err="1" smtClean="0"/>
              <a:t>considering</a:t>
            </a:r>
            <a:r>
              <a:rPr lang="fr-FR" dirty="0" smtClean="0"/>
              <a:t> </a:t>
            </a:r>
            <a:r>
              <a:rPr lang="fr-FR" dirty="0" err="1" smtClean="0"/>
              <a:t>species</a:t>
            </a:r>
            <a:r>
              <a:rPr lang="fr-FR" dirty="0" smtClean="0"/>
              <a:t> </a:t>
            </a:r>
            <a:r>
              <a:rPr lang="fr-FR" dirty="0" err="1" smtClean="0"/>
              <a:t>biochemistry</a:t>
            </a:r>
            <a:r>
              <a:rPr lang="fr-FR" dirty="0" smtClean="0"/>
              <a:t> of the </a:t>
            </a:r>
            <a:r>
              <a:rPr lang="fr-FR" dirty="0" err="1" smtClean="0"/>
              <a:t>litters</a:t>
            </a:r>
            <a:endParaRPr lang="fr-FR" dirty="0"/>
          </a:p>
        </p:txBody>
      </p:sp>
      <p:sp>
        <p:nvSpPr>
          <p:cNvPr id="16" name="ZoneTexte 15"/>
          <p:cNvSpPr txBox="1"/>
          <p:nvPr/>
        </p:nvSpPr>
        <p:spPr>
          <a:xfrm>
            <a:off x="10449712" y="2407751"/>
            <a:ext cx="1970467" cy="1200329"/>
          </a:xfrm>
          <a:prstGeom prst="rect">
            <a:avLst/>
          </a:prstGeom>
          <a:noFill/>
        </p:spPr>
        <p:txBody>
          <a:bodyPr wrap="square" rtlCol="0">
            <a:spAutoFit/>
          </a:bodyPr>
          <a:lstStyle/>
          <a:p>
            <a:r>
              <a:rPr lang="fr-FR" dirty="0" err="1" smtClean="0"/>
              <a:t>Taking</a:t>
            </a:r>
            <a:r>
              <a:rPr lang="fr-FR" dirty="0" smtClean="0"/>
              <a:t> </a:t>
            </a:r>
            <a:r>
              <a:rPr lang="fr-FR" dirty="0" err="1" smtClean="0"/>
              <a:t>species</a:t>
            </a:r>
            <a:r>
              <a:rPr lang="fr-FR" dirty="0" smtClean="0"/>
              <a:t> </a:t>
            </a:r>
            <a:r>
              <a:rPr lang="fr-FR" dirty="0" err="1" smtClean="0"/>
              <a:t>specific</a:t>
            </a:r>
            <a:r>
              <a:rPr lang="fr-FR" dirty="0" smtClean="0"/>
              <a:t> </a:t>
            </a:r>
            <a:r>
              <a:rPr lang="fr-FR" dirty="0" err="1" smtClean="0"/>
              <a:t>biochemistry</a:t>
            </a:r>
            <a:r>
              <a:rPr lang="fr-FR" dirty="0" smtClean="0"/>
              <a:t> of the </a:t>
            </a:r>
            <a:r>
              <a:rPr lang="fr-FR" dirty="0" err="1" smtClean="0"/>
              <a:t>litters</a:t>
            </a:r>
            <a:endParaRPr lang="fr-FR" dirty="0"/>
          </a:p>
        </p:txBody>
      </p:sp>
      <p:sp>
        <p:nvSpPr>
          <p:cNvPr id="3" name="ZoneTexte 2"/>
          <p:cNvSpPr txBox="1"/>
          <p:nvPr/>
        </p:nvSpPr>
        <p:spPr>
          <a:xfrm>
            <a:off x="3862850" y="5749592"/>
            <a:ext cx="7786042" cy="523220"/>
          </a:xfrm>
          <a:prstGeom prst="rect">
            <a:avLst/>
          </a:prstGeom>
          <a:noFill/>
        </p:spPr>
        <p:txBody>
          <a:bodyPr wrap="none" rtlCol="0">
            <a:spAutoFit/>
          </a:bodyPr>
          <a:lstStyle/>
          <a:p>
            <a:r>
              <a:rPr lang="fr-FR" sz="2800" dirty="0" err="1" smtClean="0"/>
              <a:t>Same</a:t>
            </a:r>
            <a:r>
              <a:rPr lang="fr-FR" sz="2800" dirty="0" smtClean="0"/>
              <a:t> </a:t>
            </a:r>
            <a:r>
              <a:rPr lang="fr-FR" sz="2800" dirty="0" err="1" smtClean="0"/>
              <a:t>results</a:t>
            </a:r>
            <a:r>
              <a:rPr lang="fr-FR" sz="2800" dirty="0" smtClean="0"/>
              <a:t> for </a:t>
            </a:r>
            <a:r>
              <a:rPr lang="fr-FR" sz="2800" dirty="0" err="1" smtClean="0"/>
              <a:t>both</a:t>
            </a:r>
            <a:r>
              <a:rPr lang="fr-FR" sz="2800" dirty="0" smtClean="0"/>
              <a:t> stocks and stock changes…….. </a:t>
            </a:r>
            <a:endParaRPr lang="fr-FR" sz="2800" dirty="0"/>
          </a:p>
        </p:txBody>
      </p:sp>
    </p:spTree>
    <p:extLst>
      <p:ext uri="{BB962C8B-B14F-4D97-AF65-F5344CB8AC3E}">
        <p14:creationId xmlns:p14="http://schemas.microsoft.com/office/powerpoint/2010/main" val="7601019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 name="Text Box 3"/>
          <p:cNvSpPr txBox="1">
            <a:spLocks noChangeArrowheads="1"/>
          </p:cNvSpPr>
          <p:nvPr/>
        </p:nvSpPr>
        <p:spPr bwMode="auto">
          <a:xfrm>
            <a:off x="-669701" y="-26193"/>
            <a:ext cx="128093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a:t>
            </a:r>
            <a:r>
              <a:rPr lang="en-US" altLang="fr-FR" sz="2000" b="1" dirty="0">
                <a:solidFill>
                  <a:schemeClr val="accent2"/>
                </a:solidFill>
              </a:rPr>
              <a:t>…….. </a:t>
            </a:r>
            <a:r>
              <a:rPr lang="en-US" altLang="fr-FR" sz="2000" b="1" dirty="0" smtClean="0">
                <a:solidFill>
                  <a:schemeClr val="accent2"/>
                </a:solidFill>
              </a:rPr>
              <a:t>Integration at ecosystem scale</a:t>
            </a:r>
            <a:endParaRPr lang="en-US" altLang="fr-FR" sz="2000" b="1" dirty="0">
              <a:solidFill>
                <a:schemeClr val="accent2"/>
              </a:solidFill>
            </a:endParaRPr>
          </a:p>
        </p:txBody>
      </p:sp>
      <p:sp>
        <p:nvSpPr>
          <p:cNvPr id="13" name="ZoneTexte 12"/>
          <p:cNvSpPr txBox="1"/>
          <p:nvPr/>
        </p:nvSpPr>
        <p:spPr>
          <a:xfrm>
            <a:off x="200275" y="475071"/>
            <a:ext cx="2752357" cy="523220"/>
          </a:xfrm>
          <a:prstGeom prst="rect">
            <a:avLst/>
          </a:prstGeom>
          <a:noFill/>
        </p:spPr>
        <p:txBody>
          <a:bodyPr wrap="none" rtlCol="0">
            <a:spAutoFit/>
          </a:bodyPr>
          <a:lstStyle/>
          <a:p>
            <a:r>
              <a:rPr lang="fr-FR" sz="2800" dirty="0" err="1" smtClean="0"/>
              <a:t>Error</a:t>
            </a:r>
            <a:r>
              <a:rPr lang="fr-FR" sz="2800" dirty="0" smtClean="0"/>
              <a:t> </a:t>
            </a:r>
            <a:r>
              <a:rPr lang="fr-FR" sz="2800" dirty="0" err="1" smtClean="0"/>
              <a:t>tracking</a:t>
            </a:r>
            <a:r>
              <a:rPr lang="fr-FR" sz="2800" dirty="0" smtClean="0"/>
              <a:t>…….</a:t>
            </a:r>
            <a:endParaRPr lang="fr-FR" sz="2800" dirty="0"/>
          </a:p>
        </p:txBody>
      </p:sp>
      <p:pic>
        <p:nvPicPr>
          <p:cNvPr id="9" name="Imag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181" y="1213973"/>
            <a:ext cx="4515311" cy="2870504"/>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182" y="4055037"/>
            <a:ext cx="4515311" cy="2518154"/>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4806061" y="934111"/>
            <a:ext cx="6869727" cy="923330"/>
          </a:xfrm>
          <a:prstGeom prst="rect">
            <a:avLst/>
          </a:prstGeom>
          <a:noFill/>
        </p:spPr>
        <p:txBody>
          <a:bodyPr wrap="square" rtlCol="0">
            <a:spAutoFit/>
          </a:bodyPr>
          <a:lstStyle/>
          <a:p>
            <a:pPr marL="285750" indent="-285750">
              <a:buFontTx/>
              <a:buChar char="-"/>
            </a:pPr>
            <a:r>
              <a:rPr lang="fr-FR" dirty="0" err="1" smtClean="0"/>
              <a:t>Error</a:t>
            </a:r>
            <a:r>
              <a:rPr lang="fr-FR" dirty="0" smtClean="0"/>
              <a:t> </a:t>
            </a:r>
            <a:r>
              <a:rPr lang="fr-FR" dirty="0" err="1" smtClean="0"/>
              <a:t>well</a:t>
            </a:r>
            <a:r>
              <a:rPr lang="fr-FR" dirty="0" smtClean="0"/>
              <a:t> </a:t>
            </a:r>
            <a:r>
              <a:rPr lang="fr-FR" dirty="0" err="1" smtClean="0"/>
              <a:t>correlated</a:t>
            </a:r>
            <a:r>
              <a:rPr lang="fr-FR" dirty="0" smtClean="0"/>
              <a:t> to the initial stock </a:t>
            </a:r>
          </a:p>
          <a:p>
            <a:r>
              <a:rPr lang="fr-FR" dirty="0"/>
              <a:t>	</a:t>
            </a:r>
            <a:r>
              <a:rPr lang="fr-FR" dirty="0" err="1" smtClean="0"/>
              <a:t>Past</a:t>
            </a:r>
            <a:r>
              <a:rPr lang="fr-FR" dirty="0" smtClean="0"/>
              <a:t> </a:t>
            </a:r>
            <a:r>
              <a:rPr lang="fr-FR" dirty="0" err="1" smtClean="0"/>
              <a:t>history</a:t>
            </a:r>
            <a:r>
              <a:rPr lang="fr-FR" dirty="0" smtClean="0"/>
              <a:t> ? But </a:t>
            </a:r>
            <a:r>
              <a:rPr lang="fr-FR" dirty="0" err="1" smtClean="0"/>
              <a:t>also</a:t>
            </a:r>
            <a:r>
              <a:rPr lang="fr-FR" dirty="0" smtClean="0"/>
              <a:t> </a:t>
            </a:r>
            <a:r>
              <a:rPr lang="fr-FR" dirty="0" err="1" smtClean="0"/>
              <a:t>wrong</a:t>
            </a:r>
            <a:r>
              <a:rPr lang="fr-FR" dirty="0" smtClean="0"/>
              <a:t> </a:t>
            </a:r>
            <a:r>
              <a:rPr lang="fr-FR" dirty="0" err="1" smtClean="0"/>
              <a:t>estimate</a:t>
            </a:r>
            <a:r>
              <a:rPr lang="fr-FR" dirty="0" smtClean="0"/>
              <a:t> of the </a:t>
            </a:r>
            <a:r>
              <a:rPr lang="fr-FR" dirty="0" err="1" smtClean="0"/>
              <a:t>partitionning</a:t>
            </a:r>
            <a:r>
              <a:rPr lang="fr-FR" dirty="0" smtClean="0"/>
              <a:t> of 	SOM </a:t>
            </a:r>
            <a:r>
              <a:rPr lang="fr-FR" dirty="0" err="1" smtClean="0"/>
              <a:t>into</a:t>
            </a:r>
            <a:r>
              <a:rPr lang="fr-FR" dirty="0" smtClean="0"/>
              <a:t> the </a:t>
            </a:r>
            <a:r>
              <a:rPr lang="fr-FR" dirty="0" err="1" smtClean="0"/>
              <a:t>biochemical</a:t>
            </a:r>
            <a:r>
              <a:rPr lang="fr-FR" dirty="0" smtClean="0"/>
              <a:t> components</a:t>
            </a:r>
            <a:endParaRPr lang="fr-FR" dirty="0"/>
          </a:p>
        </p:txBody>
      </p:sp>
      <p:sp>
        <p:nvSpPr>
          <p:cNvPr id="14" name="ZoneTexte 13"/>
          <p:cNvSpPr txBox="1"/>
          <p:nvPr/>
        </p:nvSpPr>
        <p:spPr>
          <a:xfrm>
            <a:off x="4806059" y="1983954"/>
            <a:ext cx="7664237" cy="923330"/>
          </a:xfrm>
          <a:prstGeom prst="rect">
            <a:avLst/>
          </a:prstGeom>
          <a:noFill/>
        </p:spPr>
        <p:txBody>
          <a:bodyPr wrap="square" rtlCol="0">
            <a:spAutoFit/>
          </a:bodyPr>
          <a:lstStyle/>
          <a:p>
            <a:pPr marL="285750" indent="-285750">
              <a:buFontTx/>
              <a:buChar char="-"/>
            </a:pPr>
            <a:r>
              <a:rPr lang="fr-FR" dirty="0" err="1" smtClean="0"/>
              <a:t>Species</a:t>
            </a:r>
            <a:r>
              <a:rPr lang="fr-FR" dirty="0" smtClean="0"/>
              <a:t> </a:t>
            </a:r>
            <a:r>
              <a:rPr lang="fr-FR" dirty="0" err="1" smtClean="0"/>
              <a:t>effect</a:t>
            </a:r>
            <a:r>
              <a:rPr lang="fr-FR" dirty="0"/>
              <a:t> </a:t>
            </a:r>
            <a:r>
              <a:rPr lang="fr-FR" dirty="0" smtClean="0"/>
              <a:t>(on the </a:t>
            </a:r>
            <a:r>
              <a:rPr lang="fr-FR" dirty="0" err="1" smtClean="0"/>
              <a:t>intercept</a:t>
            </a:r>
            <a:r>
              <a:rPr lang="fr-FR" dirty="0" smtClean="0"/>
              <a:t> and interaction </a:t>
            </a:r>
            <a:r>
              <a:rPr lang="fr-FR" dirty="0" err="1" smtClean="0"/>
              <a:t>with</a:t>
            </a:r>
            <a:r>
              <a:rPr lang="fr-FR" dirty="0" smtClean="0"/>
              <a:t> the stand </a:t>
            </a:r>
            <a:r>
              <a:rPr lang="fr-FR" dirty="0" err="1" smtClean="0"/>
              <a:t>productivity</a:t>
            </a:r>
            <a:r>
              <a:rPr lang="fr-FR" dirty="0" smtClean="0"/>
              <a:t>)</a:t>
            </a:r>
          </a:p>
          <a:p>
            <a:pPr lvl="1"/>
            <a:r>
              <a:rPr lang="fr-FR" dirty="0" smtClean="0"/>
              <a:t>	</a:t>
            </a:r>
            <a:r>
              <a:rPr lang="fr-FR" dirty="0" err="1" smtClean="0"/>
              <a:t>Biogeochemistry</a:t>
            </a:r>
            <a:r>
              <a:rPr lang="fr-FR" dirty="0" smtClean="0"/>
              <a:t> of the </a:t>
            </a:r>
            <a:r>
              <a:rPr lang="fr-FR" dirty="0" err="1" smtClean="0"/>
              <a:t>litter</a:t>
            </a:r>
            <a:r>
              <a:rPr lang="fr-FR" dirty="0" smtClean="0"/>
              <a:t> not </a:t>
            </a:r>
            <a:r>
              <a:rPr lang="fr-FR" dirty="0" err="1" smtClean="0"/>
              <a:t>well</a:t>
            </a:r>
            <a:r>
              <a:rPr lang="fr-FR" dirty="0" smtClean="0"/>
              <a:t> </a:t>
            </a:r>
            <a:r>
              <a:rPr lang="fr-FR" dirty="0" err="1" smtClean="0"/>
              <a:t>taken</a:t>
            </a:r>
            <a:r>
              <a:rPr lang="fr-FR" dirty="0" smtClean="0"/>
              <a:t> </a:t>
            </a:r>
            <a:r>
              <a:rPr lang="fr-FR" dirty="0" err="1" smtClean="0"/>
              <a:t>into</a:t>
            </a:r>
            <a:r>
              <a:rPr lang="fr-FR" dirty="0" smtClean="0"/>
              <a:t> </a:t>
            </a:r>
            <a:r>
              <a:rPr lang="fr-FR" dirty="0" err="1" smtClean="0"/>
              <a:t>account</a:t>
            </a:r>
            <a:endParaRPr lang="fr-FR" dirty="0" smtClean="0"/>
          </a:p>
          <a:p>
            <a:pPr lvl="1"/>
            <a:r>
              <a:rPr lang="fr-FR" dirty="0"/>
              <a:t>	</a:t>
            </a:r>
            <a:r>
              <a:rPr lang="fr-FR" dirty="0" err="1" smtClean="0"/>
              <a:t>Too</a:t>
            </a:r>
            <a:r>
              <a:rPr lang="fr-FR" dirty="0" smtClean="0"/>
              <a:t> </a:t>
            </a:r>
            <a:r>
              <a:rPr lang="fr-FR" dirty="0" err="1" smtClean="0"/>
              <a:t>much</a:t>
            </a:r>
            <a:r>
              <a:rPr lang="fr-FR" dirty="0" smtClean="0"/>
              <a:t> </a:t>
            </a:r>
            <a:r>
              <a:rPr lang="fr-FR" dirty="0" err="1" smtClean="0"/>
              <a:t>emphisize</a:t>
            </a:r>
            <a:r>
              <a:rPr lang="fr-FR" dirty="0" smtClean="0"/>
              <a:t> on the </a:t>
            </a:r>
            <a:r>
              <a:rPr lang="fr-FR" dirty="0" err="1" smtClean="0"/>
              <a:t>amount</a:t>
            </a:r>
            <a:r>
              <a:rPr lang="fr-FR" dirty="0" smtClean="0"/>
              <a:t> of the </a:t>
            </a:r>
            <a:r>
              <a:rPr lang="fr-FR" dirty="0" err="1" smtClean="0"/>
              <a:t>litter</a:t>
            </a:r>
            <a:endParaRPr lang="fr-FR" dirty="0"/>
          </a:p>
        </p:txBody>
      </p:sp>
      <p:pic>
        <p:nvPicPr>
          <p:cNvPr id="17" name="Imag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1493" y="4055037"/>
            <a:ext cx="4131797" cy="2518153"/>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p:cNvSpPr txBox="1"/>
          <p:nvPr/>
        </p:nvSpPr>
        <p:spPr>
          <a:xfrm>
            <a:off x="4806058" y="3052625"/>
            <a:ext cx="7664237" cy="923330"/>
          </a:xfrm>
          <a:prstGeom prst="rect">
            <a:avLst/>
          </a:prstGeom>
          <a:noFill/>
        </p:spPr>
        <p:txBody>
          <a:bodyPr wrap="square" rtlCol="0">
            <a:spAutoFit/>
          </a:bodyPr>
          <a:lstStyle/>
          <a:p>
            <a:pPr marL="285750" indent="-285750">
              <a:buFontTx/>
              <a:buChar char="-"/>
            </a:pPr>
            <a:r>
              <a:rPr lang="fr-FR" dirty="0" err="1" smtClean="0"/>
              <a:t>Fertility</a:t>
            </a:r>
            <a:r>
              <a:rPr lang="fr-FR" dirty="0" smtClean="0"/>
              <a:t> </a:t>
            </a:r>
            <a:r>
              <a:rPr lang="fr-FR" dirty="0" err="1" smtClean="0"/>
              <a:t>effect</a:t>
            </a:r>
            <a:r>
              <a:rPr lang="fr-FR" dirty="0" smtClean="0"/>
              <a:t> (</a:t>
            </a:r>
            <a:r>
              <a:rPr lang="fr-FR" dirty="0" err="1" smtClean="0"/>
              <a:t>slight</a:t>
            </a:r>
            <a:r>
              <a:rPr lang="fr-FR" dirty="0" smtClean="0"/>
              <a:t>)</a:t>
            </a:r>
            <a:endParaRPr lang="fr-FR" dirty="0"/>
          </a:p>
          <a:p>
            <a:r>
              <a:rPr lang="fr-FR" dirty="0" smtClean="0"/>
              <a:t>	The </a:t>
            </a:r>
            <a:r>
              <a:rPr lang="fr-FR" dirty="0" err="1" smtClean="0"/>
              <a:t>litter</a:t>
            </a:r>
            <a:r>
              <a:rPr lang="fr-FR" dirty="0" smtClean="0"/>
              <a:t> inputs do </a:t>
            </a:r>
            <a:r>
              <a:rPr lang="fr-FR" dirty="0" err="1" smtClean="0"/>
              <a:t>eliminate</a:t>
            </a:r>
            <a:r>
              <a:rPr lang="fr-FR" dirty="0" smtClean="0"/>
              <a:t> </a:t>
            </a:r>
            <a:r>
              <a:rPr lang="fr-FR" dirty="0" err="1" smtClean="0"/>
              <a:t>most</a:t>
            </a:r>
            <a:r>
              <a:rPr lang="fr-FR" dirty="0" smtClean="0"/>
              <a:t> of the impact of </a:t>
            </a:r>
            <a:r>
              <a:rPr lang="fr-FR" dirty="0" err="1" smtClean="0"/>
              <a:t>soil</a:t>
            </a:r>
            <a:r>
              <a:rPr lang="fr-FR" dirty="0" smtClean="0"/>
              <a:t> </a:t>
            </a:r>
            <a:r>
              <a:rPr lang="fr-FR" dirty="0" err="1" smtClean="0"/>
              <a:t>fertility</a:t>
            </a:r>
            <a:r>
              <a:rPr lang="fr-FR" dirty="0" smtClean="0"/>
              <a:t> on </a:t>
            </a:r>
          </a:p>
          <a:p>
            <a:r>
              <a:rPr lang="fr-FR" dirty="0"/>
              <a:t>	</a:t>
            </a:r>
            <a:r>
              <a:rPr lang="fr-FR" dirty="0" smtClean="0"/>
              <a:t>SOC </a:t>
            </a:r>
            <a:r>
              <a:rPr lang="fr-FR" dirty="0" err="1" smtClean="0"/>
              <a:t>dynamics</a:t>
            </a:r>
            <a:r>
              <a:rPr lang="fr-FR" dirty="0" smtClean="0"/>
              <a:t>, but not all. It </a:t>
            </a:r>
            <a:r>
              <a:rPr lang="fr-FR" dirty="0" err="1" smtClean="0"/>
              <a:t>remains</a:t>
            </a:r>
            <a:r>
              <a:rPr lang="fr-FR" dirty="0" smtClean="0"/>
              <a:t> a </a:t>
            </a:r>
            <a:r>
              <a:rPr lang="fr-FR" dirty="0" err="1" smtClean="0"/>
              <a:t>slight</a:t>
            </a:r>
            <a:r>
              <a:rPr lang="fr-FR" dirty="0" smtClean="0"/>
              <a:t> </a:t>
            </a:r>
            <a:r>
              <a:rPr lang="fr-FR" dirty="0" err="1" smtClean="0"/>
              <a:t>effect</a:t>
            </a:r>
            <a:r>
              <a:rPr lang="fr-FR" dirty="0" smtClean="0"/>
              <a:t> of </a:t>
            </a:r>
            <a:r>
              <a:rPr lang="fr-FR" dirty="0" err="1" smtClean="0"/>
              <a:t>soil</a:t>
            </a:r>
            <a:r>
              <a:rPr lang="fr-FR" dirty="0" smtClean="0"/>
              <a:t> </a:t>
            </a:r>
            <a:r>
              <a:rPr lang="fr-FR" dirty="0" err="1" smtClean="0"/>
              <a:t>properties</a:t>
            </a:r>
            <a:endParaRPr lang="fr-FR" dirty="0" smtClean="0"/>
          </a:p>
        </p:txBody>
      </p:sp>
    </p:spTree>
    <p:extLst>
      <p:ext uri="{BB962C8B-B14F-4D97-AF65-F5344CB8AC3E}">
        <p14:creationId xmlns:p14="http://schemas.microsoft.com/office/powerpoint/2010/main" val="18644287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 name="Text Box 3"/>
          <p:cNvSpPr txBox="1">
            <a:spLocks noChangeArrowheads="1"/>
          </p:cNvSpPr>
          <p:nvPr/>
        </p:nvSpPr>
        <p:spPr bwMode="auto">
          <a:xfrm>
            <a:off x="-669701" y="-26193"/>
            <a:ext cx="128093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a:t>
            </a:r>
            <a:r>
              <a:rPr lang="en-US" altLang="fr-FR" sz="2000" b="1" dirty="0">
                <a:solidFill>
                  <a:schemeClr val="accent2"/>
                </a:solidFill>
              </a:rPr>
              <a:t>…….. </a:t>
            </a:r>
            <a:r>
              <a:rPr lang="en-US" altLang="fr-FR" sz="2000" b="1" dirty="0" smtClean="0">
                <a:solidFill>
                  <a:schemeClr val="accent2"/>
                </a:solidFill>
              </a:rPr>
              <a:t>Integration at ecosystem scale</a:t>
            </a:r>
            <a:endParaRPr lang="en-US" altLang="fr-FR" sz="2000" b="1" dirty="0">
              <a:solidFill>
                <a:schemeClr val="accent2"/>
              </a:solidFill>
            </a:endParaRPr>
          </a:p>
        </p:txBody>
      </p:sp>
      <p:sp>
        <p:nvSpPr>
          <p:cNvPr id="13" name="ZoneTexte 12"/>
          <p:cNvSpPr txBox="1"/>
          <p:nvPr/>
        </p:nvSpPr>
        <p:spPr>
          <a:xfrm>
            <a:off x="200275" y="475071"/>
            <a:ext cx="4689682" cy="523220"/>
          </a:xfrm>
          <a:prstGeom prst="rect">
            <a:avLst/>
          </a:prstGeom>
          <a:noFill/>
        </p:spPr>
        <p:txBody>
          <a:bodyPr wrap="none" rtlCol="0">
            <a:spAutoFit/>
          </a:bodyPr>
          <a:lstStyle/>
          <a:p>
            <a:r>
              <a:rPr lang="fr-FR" sz="2800" dirty="0" smtClean="0"/>
              <a:t>Conclusion on the </a:t>
            </a:r>
            <a:r>
              <a:rPr lang="fr-FR" sz="2800" dirty="0" err="1" smtClean="0"/>
              <a:t>Yasso</a:t>
            </a:r>
            <a:r>
              <a:rPr lang="fr-FR" sz="2800" dirty="0" smtClean="0"/>
              <a:t> model</a:t>
            </a:r>
            <a:endParaRPr lang="fr-FR" sz="2800" dirty="0"/>
          </a:p>
        </p:txBody>
      </p:sp>
      <p:sp>
        <p:nvSpPr>
          <p:cNvPr id="2" name="Rectangle 1"/>
          <p:cNvSpPr/>
          <p:nvPr/>
        </p:nvSpPr>
        <p:spPr>
          <a:xfrm>
            <a:off x="1464676" y="1542079"/>
            <a:ext cx="10077967" cy="1200329"/>
          </a:xfrm>
          <a:prstGeom prst="rect">
            <a:avLst/>
          </a:prstGeom>
        </p:spPr>
        <p:txBody>
          <a:bodyPr wrap="square">
            <a:spAutoFit/>
          </a:bodyPr>
          <a:lstStyle/>
          <a:p>
            <a:r>
              <a:rPr lang="en-US" sz="2400" dirty="0">
                <a:latin typeface="Calibri" panose="020F0502020204030204" pitchFamily="34" charset="0"/>
                <a:ea typeface="Calibri" panose="020F0502020204030204" pitchFamily="34" charset="0"/>
                <a:cs typeface="Times New Roman" panose="02020603050405020304" pitchFamily="18" charset="0"/>
              </a:rPr>
              <a:t>The architecture of </a:t>
            </a:r>
            <a:r>
              <a:rPr lang="en-US" sz="2400" dirty="0" err="1">
                <a:latin typeface="Calibri" panose="020F0502020204030204" pitchFamily="34" charset="0"/>
                <a:ea typeface="Calibri" panose="020F0502020204030204" pitchFamily="34" charset="0"/>
                <a:cs typeface="Times New Roman" panose="02020603050405020304" pitchFamily="18" charset="0"/>
              </a:rPr>
              <a:t>Yasso</a:t>
            </a:r>
            <a:r>
              <a:rPr lang="en-US" sz="2400" dirty="0">
                <a:latin typeface="Calibri" panose="020F0502020204030204" pitchFamily="34" charset="0"/>
                <a:ea typeface="Calibri" panose="020F0502020204030204" pitchFamily="34" charset="0"/>
                <a:cs typeface="Times New Roman" panose="02020603050405020304" pitchFamily="18" charset="0"/>
              </a:rPr>
              <a:t> based on a biochemical partitioning of SOC is particularly relevant to </a:t>
            </a:r>
            <a:r>
              <a:rPr lang="en-US" sz="2400" dirty="0" smtClean="0">
                <a:latin typeface="Calibri" panose="020F0502020204030204" pitchFamily="34" charset="0"/>
                <a:ea typeface="Calibri" panose="020F0502020204030204" pitchFamily="34" charset="0"/>
                <a:cs typeface="Times New Roman" panose="02020603050405020304" pitchFamily="18" charset="0"/>
              </a:rPr>
              <a:t>tackle the challenge </a:t>
            </a:r>
            <a:r>
              <a:rPr lang="en-US" sz="2400" dirty="0">
                <a:latin typeface="Calibri" panose="020F0502020204030204" pitchFamily="34" charset="0"/>
                <a:ea typeface="Calibri" panose="020F0502020204030204" pitchFamily="34" charset="0"/>
                <a:cs typeface="Times New Roman" panose="02020603050405020304" pitchFamily="18" charset="0"/>
              </a:rPr>
              <a:t>of assessing assess fluxes at decades to centuries time scale  </a:t>
            </a:r>
            <a:endParaRPr lang="fr-FR" sz="2400" dirty="0"/>
          </a:p>
        </p:txBody>
      </p:sp>
      <p:sp>
        <p:nvSpPr>
          <p:cNvPr id="12" name="Rectangle 11"/>
          <p:cNvSpPr/>
          <p:nvPr/>
        </p:nvSpPr>
        <p:spPr>
          <a:xfrm>
            <a:off x="1464675" y="3219184"/>
            <a:ext cx="10077967" cy="1200329"/>
          </a:xfrm>
          <a:prstGeom prst="rect">
            <a:avLst/>
          </a:prstGeom>
        </p:spPr>
        <p:txBody>
          <a:bodyPr wrap="square">
            <a:spAutoFit/>
          </a:bodyPr>
          <a:lstStyle/>
          <a:p>
            <a:r>
              <a:rPr lang="en-US" sz="2400" dirty="0" smtClean="0">
                <a:latin typeface="Calibri" panose="020F0502020204030204" pitchFamily="34" charset="0"/>
                <a:ea typeface="Calibri" panose="020F0502020204030204" pitchFamily="34" charset="0"/>
                <a:cs typeface="Times New Roman" panose="02020603050405020304" pitchFamily="18" charset="0"/>
              </a:rPr>
              <a:t>But it need to </a:t>
            </a:r>
            <a:r>
              <a:rPr lang="en-US" sz="2400" dirty="0">
                <a:latin typeface="Calibri" panose="020F0502020204030204" pitchFamily="34" charset="0"/>
                <a:ea typeface="Calibri" panose="020F0502020204030204" pitchFamily="34" charset="0"/>
                <a:cs typeface="Times New Roman" panose="02020603050405020304" pitchFamily="18" charset="0"/>
              </a:rPr>
              <a:t>be </a:t>
            </a:r>
            <a:r>
              <a:rPr lang="en-US" sz="2400" dirty="0" err="1" smtClean="0">
                <a:latin typeface="Calibri" panose="020F0502020204030204" pitchFamily="34" charset="0"/>
                <a:ea typeface="Calibri" panose="020F0502020204030204" pitchFamily="34" charset="0"/>
                <a:cs typeface="Times New Roman" panose="02020603050405020304" pitchFamily="18" charset="0"/>
              </a:rPr>
              <a:t>reparametrized</a:t>
            </a:r>
            <a:r>
              <a:rPr lang="en-US" sz="2400" dirty="0" smtClean="0">
                <a:latin typeface="Calibri" panose="020F0502020204030204" pitchFamily="34" charset="0"/>
                <a:ea typeface="Calibri" panose="020F0502020204030204" pitchFamily="34" charset="0"/>
                <a:cs typeface="Times New Roman" panose="02020603050405020304" pitchFamily="18" charset="0"/>
              </a:rPr>
              <a:t> for French application with </a:t>
            </a:r>
            <a:r>
              <a:rPr lang="en-US" sz="2400" dirty="0">
                <a:latin typeface="Calibri" panose="020F0502020204030204" pitchFamily="34" charset="0"/>
                <a:ea typeface="Calibri" panose="020F0502020204030204" pitchFamily="34" charset="0"/>
                <a:cs typeface="Times New Roman" panose="02020603050405020304" pitchFamily="18" charset="0"/>
              </a:rPr>
              <a:t>more contrasted values for the </a:t>
            </a:r>
            <a:r>
              <a:rPr lang="en-US" sz="2400" dirty="0" smtClean="0">
                <a:latin typeface="Calibri" panose="020F0502020204030204" pitchFamily="34" charset="0"/>
                <a:ea typeface="Calibri" panose="020F0502020204030204" pitchFamily="34" charset="0"/>
                <a:cs typeface="Times New Roman" panose="02020603050405020304" pitchFamily="18" charset="0"/>
              </a:rPr>
              <a:t>Acid, Ethanol </a:t>
            </a:r>
            <a:r>
              <a:rPr lang="en-US" sz="2400" dirty="0">
                <a:latin typeface="Calibri" panose="020F0502020204030204" pitchFamily="34" charset="0"/>
                <a:ea typeface="Calibri" panose="020F0502020204030204" pitchFamily="34" charset="0"/>
                <a:cs typeface="Times New Roman" panose="02020603050405020304" pitchFamily="18" charset="0"/>
              </a:rPr>
              <a:t>and </a:t>
            </a:r>
            <a:r>
              <a:rPr lang="en-US" sz="2400" dirty="0" smtClean="0">
                <a:latin typeface="Calibri" panose="020F0502020204030204" pitchFamily="34" charset="0"/>
                <a:ea typeface="Calibri" panose="020F0502020204030204" pitchFamily="34" charset="0"/>
                <a:cs typeface="Times New Roman" panose="02020603050405020304" pitchFamily="18" charset="0"/>
              </a:rPr>
              <a:t>Non soluble </a:t>
            </a:r>
            <a:r>
              <a:rPr lang="en-US" sz="2400" dirty="0">
                <a:latin typeface="Calibri" panose="020F0502020204030204" pitchFamily="34" charset="0"/>
                <a:ea typeface="Calibri" panose="020F0502020204030204" pitchFamily="34" charset="0"/>
                <a:cs typeface="Times New Roman" panose="02020603050405020304" pitchFamily="18" charset="0"/>
              </a:rPr>
              <a:t>pools (like in </a:t>
            </a:r>
            <a:r>
              <a:rPr lang="en-US" sz="2400" dirty="0" err="1">
                <a:latin typeface="Calibri" panose="020F0502020204030204" pitchFamily="34" charset="0"/>
                <a:ea typeface="Calibri" panose="020F0502020204030204" pitchFamily="34" charset="0"/>
                <a:cs typeface="Times New Roman" panose="02020603050405020304" pitchFamily="18" charset="0"/>
              </a:rPr>
              <a:t>Tuomi</a:t>
            </a:r>
            <a:r>
              <a:rPr lang="en-US" sz="2400" dirty="0">
                <a:latin typeface="Calibri" panose="020F0502020204030204" pitchFamily="34" charset="0"/>
                <a:ea typeface="Calibri" panose="020F0502020204030204" pitchFamily="34" charset="0"/>
                <a:cs typeface="Times New Roman" panose="02020603050405020304" pitchFamily="18" charset="0"/>
              </a:rPr>
              <a:t> et al., 2011a Ecological Modelling; 2011b, Environmental Modeling and Software</a:t>
            </a:r>
            <a:r>
              <a:rPr lang="en-US" sz="2400" dirty="0" smtClean="0">
                <a:latin typeface="Calibri" panose="020F0502020204030204" pitchFamily="34" charset="0"/>
                <a:ea typeface="Calibri" panose="020F0502020204030204" pitchFamily="34" charset="0"/>
                <a:cs typeface="Times New Roman" panose="02020603050405020304" pitchFamily="18" charset="0"/>
              </a:rPr>
              <a:t>)</a:t>
            </a:r>
            <a:endParaRPr lang="fr-FR" sz="2400" dirty="0"/>
          </a:p>
        </p:txBody>
      </p:sp>
      <p:sp>
        <p:nvSpPr>
          <p:cNvPr id="15" name="Rectangle 14"/>
          <p:cNvSpPr/>
          <p:nvPr/>
        </p:nvSpPr>
        <p:spPr>
          <a:xfrm>
            <a:off x="1464674" y="4776315"/>
            <a:ext cx="10077967" cy="830997"/>
          </a:xfrm>
          <a:prstGeom prst="rect">
            <a:avLst/>
          </a:prstGeom>
        </p:spPr>
        <p:txBody>
          <a:bodyPr wrap="square">
            <a:spAutoFit/>
          </a:bodyPr>
          <a:lstStyle/>
          <a:p>
            <a:r>
              <a:rPr lang="en-US" sz="2400" dirty="0" smtClean="0">
                <a:latin typeface="Calibri" panose="020F0502020204030204" pitchFamily="34" charset="0"/>
                <a:ea typeface="Calibri" panose="020F0502020204030204" pitchFamily="34" charset="0"/>
                <a:cs typeface="Times New Roman" panose="02020603050405020304" pitchFamily="18" charset="0"/>
              </a:rPr>
              <a:t>And also may be an improvement to take, at least, humus type into consideration (</a:t>
            </a:r>
            <a:r>
              <a:rPr lang="en-US" sz="2400" dirty="0" err="1" smtClean="0">
                <a:latin typeface="Calibri" panose="020F0502020204030204" pitchFamily="34" charset="0"/>
                <a:ea typeface="Calibri" panose="020F0502020204030204" pitchFamily="34" charset="0"/>
                <a:cs typeface="Times New Roman" panose="02020603050405020304" pitchFamily="18" charset="0"/>
              </a:rPr>
              <a:t>cf</a:t>
            </a:r>
            <a:r>
              <a:rPr lang="en-US" sz="2400" dirty="0" smtClean="0">
                <a:latin typeface="Calibri" panose="020F0502020204030204" pitchFamily="34" charset="0"/>
                <a:ea typeface="Calibri" panose="020F0502020204030204" pitchFamily="34" charset="0"/>
                <a:cs typeface="Times New Roman" panose="02020603050405020304" pitchFamily="18" charset="0"/>
              </a:rPr>
              <a:t> work of J. </a:t>
            </a:r>
            <a:r>
              <a:rPr lang="en-US" sz="2400" dirty="0" err="1" smtClean="0">
                <a:latin typeface="Calibri" panose="020F0502020204030204" pitchFamily="34" charset="0"/>
                <a:ea typeface="Calibri" panose="020F0502020204030204" pitchFamily="34" charset="0"/>
                <a:cs typeface="Times New Roman" panose="02020603050405020304" pitchFamily="18" charset="0"/>
              </a:rPr>
              <a:t>Salleles</a:t>
            </a:r>
            <a:r>
              <a:rPr lang="en-US" sz="2400" dirty="0" smtClean="0">
                <a:latin typeface="Calibri" panose="020F0502020204030204" pitchFamily="34" charset="0"/>
                <a:ea typeface="Calibri" panose="020F0502020204030204" pitchFamily="34" charset="0"/>
                <a:cs typeface="Times New Roman" panose="02020603050405020304" pitchFamily="18" charset="0"/>
              </a:rPr>
              <a:t>)</a:t>
            </a:r>
            <a:endParaRPr lang="fr-FR" sz="2400" dirty="0"/>
          </a:p>
        </p:txBody>
      </p:sp>
    </p:spTree>
    <p:extLst>
      <p:ext uri="{BB962C8B-B14F-4D97-AF65-F5344CB8AC3E}">
        <p14:creationId xmlns:p14="http://schemas.microsoft.com/office/powerpoint/2010/main" val="25977748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 name="Text Box 3"/>
          <p:cNvSpPr txBox="1">
            <a:spLocks noChangeArrowheads="1"/>
          </p:cNvSpPr>
          <p:nvPr/>
        </p:nvSpPr>
        <p:spPr bwMode="auto">
          <a:xfrm>
            <a:off x="-669701" y="-26193"/>
            <a:ext cx="128093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a:t>
            </a:r>
            <a:r>
              <a:rPr lang="en-US" altLang="fr-FR" sz="2000" b="1" dirty="0">
                <a:solidFill>
                  <a:schemeClr val="accent2"/>
                </a:solidFill>
              </a:rPr>
              <a:t>…….. </a:t>
            </a:r>
            <a:r>
              <a:rPr lang="en-US" altLang="fr-FR" sz="2000" b="1" dirty="0" smtClean="0">
                <a:solidFill>
                  <a:schemeClr val="accent2"/>
                </a:solidFill>
              </a:rPr>
              <a:t>Conclusion</a:t>
            </a:r>
            <a:endParaRPr lang="en-US" altLang="fr-FR" sz="2000" b="1" dirty="0">
              <a:solidFill>
                <a:schemeClr val="accent2"/>
              </a:solidFill>
            </a:endParaRPr>
          </a:p>
        </p:txBody>
      </p:sp>
      <p:sp>
        <p:nvSpPr>
          <p:cNvPr id="13" name="ZoneTexte 12"/>
          <p:cNvSpPr txBox="1"/>
          <p:nvPr/>
        </p:nvSpPr>
        <p:spPr>
          <a:xfrm>
            <a:off x="97244" y="518861"/>
            <a:ext cx="2960362" cy="523220"/>
          </a:xfrm>
          <a:prstGeom prst="rect">
            <a:avLst/>
          </a:prstGeom>
          <a:noFill/>
        </p:spPr>
        <p:txBody>
          <a:bodyPr wrap="none" rtlCol="0">
            <a:spAutoFit/>
          </a:bodyPr>
          <a:lstStyle/>
          <a:p>
            <a:r>
              <a:rPr lang="fr-FR" sz="2800" dirty="0" smtClean="0"/>
              <a:t>General conclusion</a:t>
            </a:r>
            <a:endParaRPr lang="fr-FR" sz="2800" dirty="0"/>
          </a:p>
        </p:txBody>
      </p:sp>
      <p:grpSp>
        <p:nvGrpSpPr>
          <p:cNvPr id="9" name="Groupe 8"/>
          <p:cNvGrpSpPr/>
          <p:nvPr/>
        </p:nvGrpSpPr>
        <p:grpSpPr>
          <a:xfrm>
            <a:off x="779945" y="1110221"/>
            <a:ext cx="10404888" cy="5506976"/>
            <a:chOff x="864865" y="813177"/>
            <a:chExt cx="8099623" cy="3561886"/>
          </a:xfrm>
        </p:grpSpPr>
        <p:sp>
          <p:nvSpPr>
            <p:cNvPr id="10" name="ZoneTexte 9"/>
            <p:cNvSpPr txBox="1"/>
            <p:nvPr/>
          </p:nvSpPr>
          <p:spPr>
            <a:xfrm>
              <a:off x="2484115" y="2840037"/>
              <a:ext cx="2016125" cy="238882"/>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fontAlgn="auto">
                <a:spcBef>
                  <a:spcPts val="0"/>
                </a:spcBef>
                <a:spcAft>
                  <a:spcPts val="0"/>
                </a:spcAft>
                <a:defRPr/>
              </a:pPr>
              <a:r>
                <a:rPr lang="en-US" b="1" dirty="0" smtClean="0">
                  <a:solidFill>
                    <a:schemeClr val="tx1"/>
                  </a:solidFill>
                </a:rPr>
                <a:t>Input/output budgets</a:t>
              </a:r>
              <a:endParaRPr lang="en-US" b="1" dirty="0">
                <a:solidFill>
                  <a:schemeClr val="tx1"/>
                </a:solidFill>
              </a:endParaRPr>
            </a:p>
          </p:txBody>
        </p:sp>
        <p:sp>
          <p:nvSpPr>
            <p:cNvPr id="11" name="ZoneTexte 10"/>
            <p:cNvSpPr txBox="1"/>
            <p:nvPr/>
          </p:nvSpPr>
          <p:spPr>
            <a:xfrm>
              <a:off x="2767639" y="2045989"/>
              <a:ext cx="1512888" cy="418044"/>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fontAlgn="auto">
                <a:spcBef>
                  <a:spcPts val="0"/>
                </a:spcBef>
                <a:spcAft>
                  <a:spcPts val="0"/>
                </a:spcAft>
                <a:defRPr/>
              </a:pPr>
              <a:r>
                <a:rPr lang="en-US" dirty="0" smtClean="0"/>
                <a:t>Knowledge on the processes</a:t>
              </a:r>
              <a:endParaRPr lang="en-US" dirty="0"/>
            </a:p>
          </p:txBody>
        </p:sp>
        <p:cxnSp>
          <p:nvCxnSpPr>
            <p:cNvPr id="14" name="Connecteur en arc 13"/>
            <p:cNvCxnSpPr>
              <a:stCxn id="11" idx="3"/>
              <a:endCxn id="10" idx="3"/>
            </p:cNvCxnSpPr>
            <p:nvPr/>
          </p:nvCxnSpPr>
          <p:spPr>
            <a:xfrm>
              <a:off x="4280527" y="2255011"/>
              <a:ext cx="219713" cy="704467"/>
            </a:xfrm>
            <a:prstGeom prst="curvedConnector3">
              <a:avLst>
                <a:gd name="adj1" fmla="val 180993"/>
              </a:avLst>
            </a:prstGeom>
            <a:ln>
              <a:tailEnd type="arrow"/>
            </a:ln>
          </p:spPr>
          <p:style>
            <a:lnRef idx="1">
              <a:schemeClr val="dk1"/>
            </a:lnRef>
            <a:fillRef idx="0">
              <a:schemeClr val="dk1"/>
            </a:fillRef>
            <a:effectRef idx="0">
              <a:schemeClr val="dk1"/>
            </a:effectRef>
            <a:fontRef idx="minor">
              <a:schemeClr val="tx1"/>
            </a:fontRef>
          </p:style>
        </p:cxnSp>
        <p:cxnSp>
          <p:nvCxnSpPr>
            <p:cNvPr id="16" name="Connecteur en arc 15"/>
            <p:cNvCxnSpPr>
              <a:stCxn id="10" idx="1"/>
              <a:endCxn id="11" idx="1"/>
            </p:cNvCxnSpPr>
            <p:nvPr/>
          </p:nvCxnSpPr>
          <p:spPr>
            <a:xfrm rot="10800000" flipH="1">
              <a:off x="2484114" y="2255012"/>
              <a:ext cx="283524" cy="704467"/>
            </a:xfrm>
            <a:prstGeom prst="curvedConnector3">
              <a:avLst>
                <a:gd name="adj1" fmla="val -62764"/>
              </a:avLst>
            </a:prstGeom>
            <a:ln>
              <a:tailEnd type="arrow"/>
            </a:ln>
          </p:spPr>
          <p:style>
            <a:lnRef idx="1">
              <a:schemeClr val="dk1"/>
            </a:lnRef>
            <a:fillRef idx="0">
              <a:schemeClr val="dk1"/>
            </a:fillRef>
            <a:effectRef idx="0">
              <a:schemeClr val="dk1"/>
            </a:effectRef>
            <a:fontRef idx="minor">
              <a:schemeClr val="tx1"/>
            </a:fontRef>
          </p:style>
        </p:cxnSp>
        <p:sp>
          <p:nvSpPr>
            <p:cNvPr id="17" name="ZoneTexte 18"/>
            <p:cNvSpPr txBox="1">
              <a:spLocks noChangeArrowheads="1"/>
            </p:cNvSpPr>
            <p:nvPr/>
          </p:nvSpPr>
          <p:spPr bwMode="auto">
            <a:xfrm>
              <a:off x="4716140" y="2336562"/>
              <a:ext cx="1296987" cy="418044"/>
            </a:xfrm>
            <a:prstGeom prst="rect">
              <a:avLst/>
            </a:prstGeom>
            <a:noFill/>
            <a:ln w="9525">
              <a:noFill/>
              <a:miter lim="800000"/>
              <a:headEnd/>
              <a:tailEnd/>
            </a:ln>
          </p:spPr>
          <p:txBody>
            <a:bodyPr>
              <a:spAutoFit/>
            </a:bodyPr>
            <a:lstStyle/>
            <a:p>
              <a:r>
                <a:rPr lang="en-US" i="1" dirty="0" smtClean="0">
                  <a:latin typeface="Calibri" pitchFamily="34" charset="0"/>
                </a:rPr>
                <a:t>Interpret, understand</a:t>
              </a:r>
              <a:endParaRPr lang="en-US" i="1" dirty="0">
                <a:latin typeface="Calibri" pitchFamily="34" charset="0"/>
              </a:endParaRPr>
            </a:p>
          </p:txBody>
        </p:sp>
        <p:sp>
          <p:nvSpPr>
            <p:cNvPr id="18" name="Rectangle 17"/>
            <p:cNvSpPr/>
            <p:nvPr/>
          </p:nvSpPr>
          <p:spPr>
            <a:xfrm>
              <a:off x="864865" y="1211263"/>
              <a:ext cx="5075287" cy="2308244"/>
            </a:xfrm>
            <a:prstGeom prst="rect">
              <a:avLst/>
            </a:prstGeom>
            <a:noFill/>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p>
          </p:txBody>
        </p:sp>
        <p:sp>
          <p:nvSpPr>
            <p:cNvPr id="19" name="ZoneTexte 20"/>
            <p:cNvSpPr txBox="1">
              <a:spLocks noChangeArrowheads="1"/>
            </p:cNvSpPr>
            <p:nvPr/>
          </p:nvSpPr>
          <p:spPr bwMode="auto">
            <a:xfrm>
              <a:off x="934715" y="1196752"/>
              <a:ext cx="1038359" cy="418044"/>
            </a:xfrm>
            <a:prstGeom prst="rect">
              <a:avLst/>
            </a:prstGeom>
            <a:noFill/>
            <a:ln w="9525">
              <a:noFill/>
              <a:miter lim="800000"/>
              <a:headEnd/>
              <a:tailEnd/>
            </a:ln>
          </p:spPr>
          <p:txBody>
            <a:bodyPr wrap="none">
              <a:spAutoFit/>
            </a:bodyPr>
            <a:lstStyle/>
            <a:p>
              <a:r>
                <a:rPr lang="en-US" smtClean="0">
                  <a:latin typeface="Arial Narrow" pitchFamily="34" charset="0"/>
                </a:rPr>
                <a:t>Technological</a:t>
              </a:r>
            </a:p>
            <a:p>
              <a:r>
                <a:rPr lang="en-US" smtClean="0">
                  <a:latin typeface="Arial Narrow" pitchFamily="34" charset="0"/>
                </a:rPr>
                <a:t>Innovation</a:t>
              </a:r>
              <a:endParaRPr lang="en-US">
                <a:latin typeface="Arial Narrow" pitchFamily="34" charset="0"/>
              </a:endParaRPr>
            </a:p>
          </p:txBody>
        </p:sp>
        <p:sp>
          <p:nvSpPr>
            <p:cNvPr id="20" name="ZoneTexte 21"/>
            <p:cNvSpPr txBox="1">
              <a:spLocks noChangeArrowheads="1"/>
            </p:cNvSpPr>
            <p:nvPr/>
          </p:nvSpPr>
          <p:spPr bwMode="auto">
            <a:xfrm>
              <a:off x="4280527" y="1211263"/>
              <a:ext cx="1659625" cy="418044"/>
            </a:xfrm>
            <a:prstGeom prst="rect">
              <a:avLst/>
            </a:prstGeom>
            <a:noFill/>
            <a:ln w="9525">
              <a:noFill/>
              <a:miter lim="800000"/>
              <a:headEnd/>
              <a:tailEnd/>
            </a:ln>
          </p:spPr>
          <p:txBody>
            <a:bodyPr wrap="square">
              <a:spAutoFit/>
            </a:bodyPr>
            <a:lstStyle/>
            <a:p>
              <a:r>
                <a:rPr lang="en-US" dirty="0" smtClean="0">
                  <a:latin typeface="Arial Narrow" pitchFamily="34" charset="0"/>
                </a:rPr>
                <a:t>Comprehensive sites – Highly instrumented</a:t>
              </a:r>
              <a:endParaRPr lang="en-US" dirty="0">
                <a:latin typeface="Arial Narrow" pitchFamily="34" charset="0"/>
              </a:endParaRPr>
            </a:p>
          </p:txBody>
        </p:sp>
        <p:sp>
          <p:nvSpPr>
            <p:cNvPr id="21" name="Rectangle 20"/>
            <p:cNvSpPr/>
            <p:nvPr/>
          </p:nvSpPr>
          <p:spPr>
            <a:xfrm>
              <a:off x="7308304" y="1211263"/>
              <a:ext cx="1548135" cy="2308244"/>
            </a:xfrm>
            <a:prstGeom prst="rect">
              <a:avLst/>
            </a:prstGeom>
            <a:noFill/>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p>
          </p:txBody>
        </p:sp>
        <p:sp>
          <p:nvSpPr>
            <p:cNvPr id="22" name="ZoneTexte 23"/>
            <p:cNvSpPr txBox="1">
              <a:spLocks noChangeArrowheads="1"/>
            </p:cNvSpPr>
            <p:nvPr/>
          </p:nvSpPr>
          <p:spPr bwMode="auto">
            <a:xfrm>
              <a:off x="7290370" y="1213098"/>
              <a:ext cx="1530350" cy="238882"/>
            </a:xfrm>
            <a:prstGeom prst="rect">
              <a:avLst/>
            </a:prstGeom>
            <a:noFill/>
            <a:ln w="9525">
              <a:noFill/>
              <a:miter lim="800000"/>
              <a:headEnd/>
              <a:tailEnd/>
            </a:ln>
          </p:spPr>
          <p:txBody>
            <a:bodyPr>
              <a:spAutoFit/>
            </a:bodyPr>
            <a:lstStyle/>
            <a:p>
              <a:r>
                <a:rPr lang="en-US" smtClean="0">
                  <a:latin typeface="Arial Narrow" pitchFamily="34" charset="0"/>
                </a:rPr>
                <a:t>Extrapolation</a:t>
              </a:r>
              <a:endParaRPr lang="en-US">
                <a:latin typeface="Arial Narrow" pitchFamily="34" charset="0"/>
              </a:endParaRPr>
            </a:p>
          </p:txBody>
        </p:sp>
        <p:sp>
          <p:nvSpPr>
            <p:cNvPr id="23" name="Flèche droite 22"/>
            <p:cNvSpPr/>
            <p:nvPr/>
          </p:nvSpPr>
          <p:spPr>
            <a:xfrm>
              <a:off x="5940152" y="2147888"/>
              <a:ext cx="1366838" cy="287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Flèche gauche 23"/>
            <p:cNvSpPr/>
            <p:nvPr/>
          </p:nvSpPr>
          <p:spPr>
            <a:xfrm>
              <a:off x="5940152" y="2696145"/>
              <a:ext cx="1366838" cy="2889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ZoneTexte 26"/>
            <p:cNvSpPr txBox="1">
              <a:spLocks noChangeArrowheads="1"/>
            </p:cNvSpPr>
            <p:nvPr/>
          </p:nvSpPr>
          <p:spPr bwMode="auto">
            <a:xfrm>
              <a:off x="6011590" y="1282700"/>
              <a:ext cx="1368425" cy="597205"/>
            </a:xfrm>
            <a:prstGeom prst="rect">
              <a:avLst/>
            </a:prstGeom>
            <a:noFill/>
            <a:ln w="9525">
              <a:noFill/>
              <a:miter lim="800000"/>
              <a:headEnd/>
              <a:tailEnd/>
            </a:ln>
          </p:spPr>
          <p:txBody>
            <a:bodyPr>
              <a:spAutoFit/>
            </a:bodyPr>
            <a:lstStyle/>
            <a:p>
              <a:r>
                <a:rPr lang="en-US" i="1" dirty="0" smtClean="0">
                  <a:latin typeface="Calibri" pitchFamily="34" charset="0"/>
                </a:rPr>
                <a:t>Hypotheses on ecosystem functioning</a:t>
              </a:r>
              <a:endParaRPr lang="en-US" i="1" dirty="0">
                <a:latin typeface="Calibri" pitchFamily="34" charset="0"/>
              </a:endParaRPr>
            </a:p>
          </p:txBody>
        </p:sp>
        <p:sp>
          <p:nvSpPr>
            <p:cNvPr id="26" name="ZoneTexte 27"/>
            <p:cNvSpPr txBox="1">
              <a:spLocks noChangeArrowheads="1"/>
            </p:cNvSpPr>
            <p:nvPr/>
          </p:nvSpPr>
          <p:spPr bwMode="auto">
            <a:xfrm>
              <a:off x="6011590" y="2912045"/>
              <a:ext cx="1368425" cy="418044"/>
            </a:xfrm>
            <a:prstGeom prst="rect">
              <a:avLst/>
            </a:prstGeom>
            <a:noFill/>
            <a:ln w="9525">
              <a:noFill/>
              <a:miter lim="800000"/>
              <a:headEnd/>
              <a:tailEnd/>
            </a:ln>
          </p:spPr>
          <p:txBody>
            <a:bodyPr wrap="square">
              <a:spAutoFit/>
            </a:bodyPr>
            <a:lstStyle/>
            <a:p>
              <a:r>
                <a:rPr lang="en-US" i="1" dirty="0" smtClean="0">
                  <a:latin typeface="Calibri" pitchFamily="34" charset="0"/>
                </a:rPr>
                <a:t>Put things into perspective</a:t>
              </a:r>
              <a:endParaRPr lang="en-US" i="1" dirty="0">
                <a:latin typeface="Calibri" pitchFamily="34" charset="0"/>
              </a:endParaRPr>
            </a:p>
          </p:txBody>
        </p:sp>
        <p:sp>
          <p:nvSpPr>
            <p:cNvPr id="27" name="ZoneTexte 28"/>
            <p:cNvSpPr txBox="1">
              <a:spLocks noChangeArrowheads="1"/>
            </p:cNvSpPr>
            <p:nvPr/>
          </p:nvSpPr>
          <p:spPr bwMode="auto">
            <a:xfrm>
              <a:off x="7435726" y="2481158"/>
              <a:ext cx="1528762" cy="597205"/>
            </a:xfrm>
            <a:prstGeom prst="rect">
              <a:avLst/>
            </a:prstGeom>
            <a:noFill/>
            <a:ln w="9525">
              <a:noFill/>
              <a:miter lim="800000"/>
              <a:headEnd/>
              <a:tailEnd/>
            </a:ln>
          </p:spPr>
          <p:txBody>
            <a:bodyPr>
              <a:spAutoFit/>
            </a:bodyPr>
            <a:lstStyle/>
            <a:p>
              <a:r>
                <a:rPr lang="en-US" dirty="0" smtClean="0">
                  <a:latin typeface="Arial Narrow" pitchFamily="34" charset="0"/>
                </a:rPr>
                <a:t>Permanent plots, experimental networks</a:t>
              </a:r>
              <a:endParaRPr lang="en-US" dirty="0">
                <a:latin typeface="Arial Narrow" pitchFamily="34" charset="0"/>
              </a:endParaRPr>
            </a:p>
          </p:txBody>
        </p:sp>
        <p:sp>
          <p:nvSpPr>
            <p:cNvPr id="28" name="ZoneTexte 29"/>
            <p:cNvSpPr txBox="1">
              <a:spLocks noChangeArrowheads="1"/>
            </p:cNvSpPr>
            <p:nvPr/>
          </p:nvSpPr>
          <p:spPr bwMode="auto">
            <a:xfrm>
              <a:off x="7435726" y="1851273"/>
              <a:ext cx="1420242" cy="418044"/>
            </a:xfrm>
            <a:prstGeom prst="rect">
              <a:avLst/>
            </a:prstGeom>
            <a:noFill/>
            <a:ln w="9525">
              <a:noFill/>
              <a:miter lim="800000"/>
              <a:headEnd/>
              <a:tailEnd/>
            </a:ln>
          </p:spPr>
          <p:txBody>
            <a:bodyPr wrap="square">
              <a:spAutoFit/>
            </a:bodyPr>
            <a:lstStyle/>
            <a:p>
              <a:r>
                <a:rPr lang="en-US" dirty="0" smtClean="0">
                  <a:latin typeface="Arial Narrow" pitchFamily="34" charset="0"/>
                </a:rPr>
                <a:t>Service-related Indicators</a:t>
              </a:r>
              <a:endParaRPr lang="en-US" dirty="0">
                <a:latin typeface="Arial Narrow" pitchFamily="34" charset="0"/>
              </a:endParaRPr>
            </a:p>
          </p:txBody>
        </p:sp>
        <p:sp>
          <p:nvSpPr>
            <p:cNvPr id="29" name="Flèche courbée vers le haut 28"/>
            <p:cNvSpPr/>
            <p:nvPr/>
          </p:nvSpPr>
          <p:spPr>
            <a:xfrm flipH="1">
              <a:off x="2087436" y="3363838"/>
              <a:ext cx="5616575" cy="462949"/>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30" name="ZoneTexte 29"/>
            <p:cNvSpPr txBox="1"/>
            <p:nvPr/>
          </p:nvSpPr>
          <p:spPr>
            <a:xfrm>
              <a:off x="5615608" y="3565177"/>
              <a:ext cx="2771800" cy="418044"/>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100000" t="100000"/>
              </a:path>
              <a:tileRect r="-100000" b="-100000"/>
            </a:gradFill>
          </p:spPr>
          <p:txBody>
            <a:bodyPr>
              <a:spAutoFit/>
            </a:bodyPr>
            <a:lstStyle/>
            <a:p>
              <a:pPr fontAlgn="auto">
                <a:spcBef>
                  <a:spcPts val="0"/>
                </a:spcBef>
                <a:spcAft>
                  <a:spcPts val="0"/>
                </a:spcAft>
                <a:defRPr/>
              </a:pPr>
              <a:r>
                <a:rPr lang="en-US" i="1" dirty="0" smtClean="0">
                  <a:latin typeface="+mn-lt"/>
                  <a:cs typeface="+mn-cs"/>
                </a:rPr>
                <a:t>Conceptualization of forest ecosystems functioning</a:t>
              </a:r>
              <a:endParaRPr lang="en-US" i="1" dirty="0">
                <a:latin typeface="+mn-lt"/>
                <a:cs typeface="+mn-cs"/>
              </a:endParaRPr>
            </a:p>
          </p:txBody>
        </p:sp>
        <p:sp>
          <p:nvSpPr>
            <p:cNvPr id="31" name="ZoneTexte 30"/>
            <p:cNvSpPr txBox="1"/>
            <p:nvPr/>
          </p:nvSpPr>
          <p:spPr>
            <a:xfrm>
              <a:off x="1043608" y="3709193"/>
              <a:ext cx="3347864" cy="23888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t="100000" r="100000"/>
              </a:path>
              <a:tileRect l="-100000" b="-100000"/>
            </a:gradFill>
          </p:spPr>
          <p:txBody>
            <a:bodyPr wrap="square">
              <a:spAutoFit/>
            </a:bodyPr>
            <a:lstStyle/>
            <a:p>
              <a:pPr fontAlgn="auto">
                <a:spcBef>
                  <a:spcPts val="0"/>
                </a:spcBef>
                <a:spcAft>
                  <a:spcPts val="0"/>
                </a:spcAft>
                <a:defRPr/>
              </a:pPr>
              <a:r>
                <a:rPr lang="en-US" i="1" dirty="0"/>
                <a:t>New hypotheses </a:t>
              </a:r>
              <a:r>
                <a:rPr lang="en-US" i="1" dirty="0" smtClean="0"/>
                <a:t> and research </a:t>
              </a:r>
              <a:r>
                <a:rPr lang="en-US" i="1" dirty="0"/>
                <a:t>questions </a:t>
              </a:r>
            </a:p>
          </p:txBody>
        </p:sp>
        <p:sp>
          <p:nvSpPr>
            <p:cNvPr id="32" name="Flèche courbée vers la droite 31"/>
            <p:cNvSpPr/>
            <p:nvPr/>
          </p:nvSpPr>
          <p:spPr>
            <a:xfrm>
              <a:off x="4824532" y="3724250"/>
              <a:ext cx="142632" cy="36414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33" name="ZoneTexte 32"/>
            <p:cNvSpPr txBox="1"/>
            <p:nvPr/>
          </p:nvSpPr>
          <p:spPr>
            <a:xfrm>
              <a:off x="2879304" y="4136181"/>
              <a:ext cx="4236319" cy="23888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p:spPr>
          <p:txBody>
            <a:bodyPr wrap="square">
              <a:spAutoFit/>
            </a:bodyPr>
            <a:lstStyle/>
            <a:p>
              <a:pPr fontAlgn="auto">
                <a:spcBef>
                  <a:spcPts val="0"/>
                </a:spcBef>
                <a:spcAft>
                  <a:spcPts val="0"/>
                </a:spcAft>
                <a:defRPr/>
              </a:pPr>
              <a:r>
                <a:rPr lang="en-US" i="1" dirty="0" smtClean="0">
                  <a:latin typeface="+mn-lt"/>
                  <a:cs typeface="+mn-cs"/>
                </a:rPr>
                <a:t>Soil-plant models; recommendations to forest managers</a:t>
              </a:r>
              <a:endParaRPr lang="en-US" i="1" dirty="0">
                <a:latin typeface="+mn-lt"/>
                <a:cs typeface="+mn-cs"/>
              </a:endParaRPr>
            </a:p>
          </p:txBody>
        </p:sp>
        <p:grpSp>
          <p:nvGrpSpPr>
            <p:cNvPr id="34" name="Groupe 33"/>
            <p:cNvGrpSpPr/>
            <p:nvPr/>
          </p:nvGrpSpPr>
          <p:grpSpPr>
            <a:xfrm>
              <a:off x="900948" y="813177"/>
              <a:ext cx="7919523" cy="318413"/>
              <a:chOff x="971227" y="455583"/>
              <a:chExt cx="7849245" cy="318413"/>
            </a:xfrm>
          </p:grpSpPr>
          <p:sp>
            <p:nvSpPr>
              <p:cNvPr id="36" name="Rectangle 35"/>
              <p:cNvSpPr/>
              <p:nvPr/>
            </p:nvSpPr>
            <p:spPr>
              <a:xfrm>
                <a:off x="971227" y="476672"/>
                <a:ext cx="7849245" cy="297324"/>
              </a:xfrm>
              <a:prstGeom prst="rect">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p>
            </p:txBody>
          </p:sp>
          <p:sp>
            <p:nvSpPr>
              <p:cNvPr id="37" name="ZoneTexte 38"/>
              <p:cNvSpPr txBox="1">
                <a:spLocks noChangeArrowheads="1"/>
              </p:cNvSpPr>
              <p:nvPr/>
            </p:nvSpPr>
            <p:spPr bwMode="auto">
              <a:xfrm>
                <a:off x="971227" y="455583"/>
                <a:ext cx="7777237" cy="238882"/>
              </a:xfrm>
              <a:prstGeom prst="rect">
                <a:avLst/>
              </a:prstGeom>
              <a:noFill/>
              <a:ln w="9525">
                <a:noFill/>
                <a:miter lim="800000"/>
                <a:headEnd/>
                <a:tailEnd/>
              </a:ln>
            </p:spPr>
            <p:txBody>
              <a:bodyPr wrap="square">
                <a:spAutoFit/>
              </a:bodyPr>
              <a:lstStyle/>
              <a:p>
                <a:r>
                  <a:rPr lang="en-US" dirty="0" smtClean="0">
                    <a:latin typeface="Arial Narrow" pitchFamily="34" charset="0"/>
                  </a:rPr>
                  <a:t>Context, socio economic issues</a:t>
                </a:r>
                <a:endParaRPr lang="en-US" b="1" dirty="0">
                  <a:solidFill>
                    <a:srgbClr val="FF0000"/>
                  </a:solidFill>
                  <a:latin typeface="Arial Narrow" pitchFamily="34" charset="0"/>
                </a:endParaRPr>
              </a:p>
            </p:txBody>
          </p:sp>
        </p:grpSp>
        <p:sp>
          <p:nvSpPr>
            <p:cNvPr id="35" name="ZoneTexte 39"/>
            <p:cNvSpPr txBox="1">
              <a:spLocks noChangeArrowheads="1"/>
            </p:cNvSpPr>
            <p:nvPr/>
          </p:nvSpPr>
          <p:spPr bwMode="auto">
            <a:xfrm>
              <a:off x="934715" y="2139702"/>
              <a:ext cx="1227334" cy="776367"/>
            </a:xfrm>
            <a:prstGeom prst="rect">
              <a:avLst/>
            </a:prstGeom>
            <a:noFill/>
            <a:ln w="9525">
              <a:noFill/>
              <a:miter lim="800000"/>
              <a:headEnd/>
              <a:tailEnd/>
            </a:ln>
          </p:spPr>
          <p:txBody>
            <a:bodyPr wrap="square">
              <a:spAutoFit/>
            </a:bodyPr>
            <a:lstStyle/>
            <a:p>
              <a:r>
                <a:rPr lang="en-US" i="1" dirty="0" smtClean="0">
                  <a:latin typeface="Calibri" pitchFamily="34" charset="0"/>
                </a:rPr>
                <a:t>Identify bottle-necks and important processes</a:t>
              </a:r>
            </a:p>
          </p:txBody>
        </p:sp>
      </p:grpSp>
      <p:sp>
        <p:nvSpPr>
          <p:cNvPr id="3" name="ZoneTexte 2"/>
          <p:cNvSpPr txBox="1"/>
          <p:nvPr/>
        </p:nvSpPr>
        <p:spPr>
          <a:xfrm>
            <a:off x="1009561" y="2297807"/>
            <a:ext cx="1743747" cy="369332"/>
          </a:xfrm>
          <a:prstGeom prst="rect">
            <a:avLst/>
          </a:prstGeom>
          <a:noFill/>
        </p:spPr>
        <p:txBody>
          <a:bodyPr wrap="none" rtlCol="0">
            <a:spAutoFit/>
          </a:bodyPr>
          <a:lstStyle/>
          <a:p>
            <a:r>
              <a:rPr lang="fr-FR" b="1" dirty="0" err="1" smtClean="0">
                <a:solidFill>
                  <a:srgbClr val="FF0000"/>
                </a:solidFill>
              </a:rPr>
              <a:t>Nanosims</a:t>
            </a:r>
            <a:r>
              <a:rPr lang="fr-FR" b="1" dirty="0" smtClean="0">
                <a:solidFill>
                  <a:srgbClr val="FF0000"/>
                </a:solidFill>
              </a:rPr>
              <a:t>-STXM</a:t>
            </a:r>
            <a:endParaRPr lang="fr-FR" b="1" dirty="0">
              <a:solidFill>
                <a:srgbClr val="FF0000"/>
              </a:solidFill>
            </a:endParaRPr>
          </a:p>
        </p:txBody>
      </p:sp>
      <p:sp>
        <p:nvSpPr>
          <p:cNvPr id="38" name="ZoneTexte 37"/>
          <p:cNvSpPr txBox="1"/>
          <p:nvPr/>
        </p:nvSpPr>
        <p:spPr>
          <a:xfrm>
            <a:off x="2770201" y="2387449"/>
            <a:ext cx="3651897" cy="646331"/>
          </a:xfrm>
          <a:prstGeom prst="rect">
            <a:avLst/>
          </a:prstGeom>
          <a:noFill/>
        </p:spPr>
        <p:txBody>
          <a:bodyPr wrap="none" rtlCol="0">
            <a:spAutoFit/>
          </a:bodyPr>
          <a:lstStyle/>
          <a:p>
            <a:r>
              <a:rPr lang="fr-FR" b="1" dirty="0" smtClean="0">
                <a:solidFill>
                  <a:srgbClr val="FF0000"/>
                </a:solidFill>
              </a:rPr>
              <a:t>Stabilisation/</a:t>
            </a:r>
            <a:r>
              <a:rPr lang="fr-FR" b="1" dirty="0" err="1" smtClean="0">
                <a:solidFill>
                  <a:srgbClr val="FF0000"/>
                </a:solidFill>
              </a:rPr>
              <a:t>Destabilisation</a:t>
            </a:r>
            <a:r>
              <a:rPr lang="fr-FR" b="1" dirty="0" smtClean="0">
                <a:solidFill>
                  <a:srgbClr val="FF0000"/>
                </a:solidFill>
              </a:rPr>
              <a:t> of SOM</a:t>
            </a:r>
          </a:p>
          <a:p>
            <a:r>
              <a:rPr lang="fr-FR" b="1" dirty="0" err="1" smtClean="0">
                <a:solidFill>
                  <a:srgbClr val="FF0000"/>
                </a:solidFill>
              </a:rPr>
              <a:t>Dedicated</a:t>
            </a:r>
            <a:r>
              <a:rPr lang="fr-FR" b="1" dirty="0" smtClean="0">
                <a:solidFill>
                  <a:srgbClr val="FF0000"/>
                </a:solidFill>
              </a:rPr>
              <a:t> </a:t>
            </a:r>
            <a:r>
              <a:rPr lang="fr-FR" b="1" dirty="0" err="1" smtClean="0">
                <a:solidFill>
                  <a:srgbClr val="FF0000"/>
                </a:solidFill>
              </a:rPr>
              <a:t>models</a:t>
            </a:r>
            <a:endParaRPr lang="fr-FR" b="1" dirty="0">
              <a:solidFill>
                <a:srgbClr val="FF0000"/>
              </a:solidFill>
            </a:endParaRPr>
          </a:p>
        </p:txBody>
      </p:sp>
      <p:sp>
        <p:nvSpPr>
          <p:cNvPr id="39" name="ZoneTexte 38"/>
          <p:cNvSpPr txBox="1"/>
          <p:nvPr/>
        </p:nvSpPr>
        <p:spPr>
          <a:xfrm>
            <a:off x="3740861" y="4648408"/>
            <a:ext cx="1032911" cy="369332"/>
          </a:xfrm>
          <a:prstGeom prst="rect">
            <a:avLst/>
          </a:prstGeom>
          <a:noFill/>
        </p:spPr>
        <p:txBody>
          <a:bodyPr wrap="none" rtlCol="0">
            <a:spAutoFit/>
          </a:bodyPr>
          <a:lstStyle/>
          <a:p>
            <a:r>
              <a:rPr lang="fr-FR" b="1" dirty="0" smtClean="0">
                <a:solidFill>
                  <a:srgbClr val="FF0000"/>
                </a:solidFill>
              </a:rPr>
              <a:t>N </a:t>
            </a:r>
            <a:r>
              <a:rPr lang="fr-FR" b="1" dirty="0" err="1" smtClean="0">
                <a:solidFill>
                  <a:srgbClr val="FF0000"/>
                </a:solidFill>
              </a:rPr>
              <a:t>cycling</a:t>
            </a:r>
            <a:endParaRPr lang="fr-FR" b="1" dirty="0">
              <a:solidFill>
                <a:srgbClr val="FF0000"/>
              </a:solidFill>
            </a:endParaRPr>
          </a:p>
        </p:txBody>
      </p:sp>
      <p:sp>
        <p:nvSpPr>
          <p:cNvPr id="40" name="ZoneTexte 39"/>
          <p:cNvSpPr txBox="1"/>
          <p:nvPr/>
        </p:nvSpPr>
        <p:spPr>
          <a:xfrm>
            <a:off x="5500547" y="3130198"/>
            <a:ext cx="1753493" cy="369332"/>
          </a:xfrm>
          <a:prstGeom prst="rect">
            <a:avLst/>
          </a:prstGeom>
          <a:noFill/>
        </p:spPr>
        <p:txBody>
          <a:bodyPr wrap="none" rtlCol="0">
            <a:spAutoFit/>
          </a:bodyPr>
          <a:lstStyle/>
          <a:p>
            <a:r>
              <a:rPr lang="fr-FR" b="1" dirty="0" err="1" smtClean="0">
                <a:solidFill>
                  <a:srgbClr val="FF0000"/>
                </a:solidFill>
              </a:rPr>
              <a:t>Soil</a:t>
            </a:r>
            <a:r>
              <a:rPr lang="fr-FR" b="1" dirty="0" smtClean="0">
                <a:solidFill>
                  <a:srgbClr val="FF0000"/>
                </a:solidFill>
              </a:rPr>
              <a:t>-Plant model</a:t>
            </a:r>
            <a:endParaRPr lang="fr-FR" b="1" dirty="0">
              <a:solidFill>
                <a:srgbClr val="FF0000"/>
              </a:solidFill>
            </a:endParaRPr>
          </a:p>
        </p:txBody>
      </p:sp>
      <p:sp>
        <p:nvSpPr>
          <p:cNvPr id="41" name="ZoneTexte 40"/>
          <p:cNvSpPr txBox="1"/>
          <p:nvPr/>
        </p:nvSpPr>
        <p:spPr>
          <a:xfrm>
            <a:off x="8997980" y="3345743"/>
            <a:ext cx="2270430" cy="369332"/>
          </a:xfrm>
          <a:prstGeom prst="rect">
            <a:avLst/>
          </a:prstGeom>
          <a:noFill/>
        </p:spPr>
        <p:txBody>
          <a:bodyPr wrap="none" rtlCol="0">
            <a:spAutoFit/>
          </a:bodyPr>
          <a:lstStyle/>
          <a:p>
            <a:r>
              <a:rPr lang="fr-FR" b="1" dirty="0" smtClean="0">
                <a:solidFill>
                  <a:srgbClr val="FF0000"/>
                </a:solidFill>
              </a:rPr>
              <a:t>Yasso07 on </a:t>
            </a:r>
            <a:r>
              <a:rPr lang="fr-FR" b="1" dirty="0" err="1" smtClean="0">
                <a:solidFill>
                  <a:srgbClr val="FF0000"/>
                </a:solidFill>
              </a:rPr>
              <a:t>Renecofor</a:t>
            </a:r>
            <a:endParaRPr lang="fr-FR" b="1" dirty="0">
              <a:solidFill>
                <a:srgbClr val="FF0000"/>
              </a:solidFill>
            </a:endParaRPr>
          </a:p>
        </p:txBody>
      </p:sp>
      <p:sp>
        <p:nvSpPr>
          <p:cNvPr id="42" name="ZoneTexte 41"/>
          <p:cNvSpPr txBox="1"/>
          <p:nvPr/>
        </p:nvSpPr>
        <p:spPr>
          <a:xfrm>
            <a:off x="6608199" y="4962953"/>
            <a:ext cx="2813591" cy="369332"/>
          </a:xfrm>
          <a:prstGeom prst="rect">
            <a:avLst/>
          </a:prstGeom>
          <a:noFill/>
        </p:spPr>
        <p:txBody>
          <a:bodyPr wrap="none" rtlCol="0">
            <a:spAutoFit/>
          </a:bodyPr>
          <a:lstStyle/>
          <a:p>
            <a:r>
              <a:rPr lang="fr-FR" b="1" dirty="0" err="1" smtClean="0">
                <a:solidFill>
                  <a:srgbClr val="FF0000"/>
                </a:solidFill>
              </a:rPr>
              <a:t>Synthesis</a:t>
            </a:r>
            <a:r>
              <a:rPr lang="fr-FR" b="1" dirty="0" smtClean="0">
                <a:solidFill>
                  <a:srgbClr val="FF0000"/>
                </a:solidFill>
              </a:rPr>
              <a:t>, </a:t>
            </a:r>
            <a:r>
              <a:rPr lang="fr-FR" b="1" dirty="0" err="1" smtClean="0">
                <a:solidFill>
                  <a:srgbClr val="FF0000"/>
                </a:solidFill>
              </a:rPr>
              <a:t>this</a:t>
            </a:r>
            <a:r>
              <a:rPr lang="fr-FR" b="1" dirty="0" smtClean="0">
                <a:solidFill>
                  <a:srgbClr val="FF0000"/>
                </a:solidFill>
              </a:rPr>
              <a:t> </a:t>
            </a:r>
            <a:r>
              <a:rPr lang="fr-FR" b="1" dirty="0" err="1" smtClean="0">
                <a:solidFill>
                  <a:srgbClr val="FF0000"/>
                </a:solidFill>
              </a:rPr>
              <a:t>presentation</a:t>
            </a:r>
            <a:endParaRPr lang="fr-FR" b="1" dirty="0">
              <a:solidFill>
                <a:srgbClr val="FF0000"/>
              </a:solidFill>
            </a:endParaRPr>
          </a:p>
        </p:txBody>
      </p:sp>
      <p:sp>
        <p:nvSpPr>
          <p:cNvPr id="43" name="ZoneTexte 42"/>
          <p:cNvSpPr txBox="1"/>
          <p:nvPr/>
        </p:nvSpPr>
        <p:spPr>
          <a:xfrm>
            <a:off x="3565128" y="1160480"/>
            <a:ext cx="3096489" cy="369332"/>
          </a:xfrm>
          <a:prstGeom prst="rect">
            <a:avLst/>
          </a:prstGeom>
          <a:noFill/>
        </p:spPr>
        <p:txBody>
          <a:bodyPr wrap="none" rtlCol="0">
            <a:spAutoFit/>
          </a:bodyPr>
          <a:lstStyle/>
          <a:p>
            <a:r>
              <a:rPr lang="fr-FR" b="1" dirty="0" smtClean="0">
                <a:solidFill>
                  <a:srgbClr val="FF0000"/>
                </a:solidFill>
              </a:rPr>
              <a:t>SOM as support of </a:t>
            </a:r>
            <a:r>
              <a:rPr lang="fr-FR" b="1" dirty="0" err="1" smtClean="0">
                <a:solidFill>
                  <a:srgbClr val="FF0000"/>
                </a:solidFill>
              </a:rPr>
              <a:t>soil</a:t>
            </a:r>
            <a:r>
              <a:rPr lang="fr-FR" b="1" dirty="0" smtClean="0">
                <a:solidFill>
                  <a:srgbClr val="FF0000"/>
                </a:solidFill>
              </a:rPr>
              <a:t> </a:t>
            </a:r>
            <a:r>
              <a:rPr lang="fr-FR" b="1" dirty="0" err="1" smtClean="0">
                <a:solidFill>
                  <a:srgbClr val="FF0000"/>
                </a:solidFill>
              </a:rPr>
              <a:t>fertility</a:t>
            </a:r>
            <a:endParaRPr lang="fr-FR" b="1" dirty="0">
              <a:solidFill>
                <a:srgbClr val="FF0000"/>
              </a:solidFill>
            </a:endParaRPr>
          </a:p>
        </p:txBody>
      </p:sp>
    </p:spTree>
    <p:extLst>
      <p:ext uri="{BB962C8B-B14F-4D97-AF65-F5344CB8AC3E}">
        <p14:creationId xmlns:p14="http://schemas.microsoft.com/office/powerpoint/2010/main" val="279844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8" grpId="0"/>
      <p:bldP spid="39" grpId="0"/>
      <p:bldP spid="40" grpId="0"/>
      <p:bldP spid="41" grpId="0"/>
      <p:bldP spid="42" grpId="0"/>
      <p:bldP spid="4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 name="Text Box 3"/>
          <p:cNvSpPr txBox="1">
            <a:spLocks noChangeArrowheads="1"/>
          </p:cNvSpPr>
          <p:nvPr/>
        </p:nvSpPr>
        <p:spPr bwMode="auto">
          <a:xfrm>
            <a:off x="-669701" y="-26193"/>
            <a:ext cx="128093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a:t>
            </a:r>
            <a:r>
              <a:rPr lang="en-US" altLang="fr-FR" sz="2000" b="1" dirty="0">
                <a:solidFill>
                  <a:schemeClr val="accent2"/>
                </a:solidFill>
              </a:rPr>
              <a:t>…….. </a:t>
            </a:r>
            <a:r>
              <a:rPr lang="en-US" altLang="fr-FR" sz="2000" b="1" dirty="0" smtClean="0">
                <a:solidFill>
                  <a:schemeClr val="accent2"/>
                </a:solidFill>
              </a:rPr>
              <a:t>Perspective</a:t>
            </a:r>
            <a:endParaRPr lang="en-US" altLang="fr-FR" sz="2000" b="1" dirty="0">
              <a:solidFill>
                <a:schemeClr val="accent2"/>
              </a:solidFill>
            </a:endParaRPr>
          </a:p>
        </p:txBody>
      </p:sp>
      <p:sp>
        <p:nvSpPr>
          <p:cNvPr id="13" name="ZoneTexte 12"/>
          <p:cNvSpPr txBox="1"/>
          <p:nvPr/>
        </p:nvSpPr>
        <p:spPr>
          <a:xfrm>
            <a:off x="97244" y="518861"/>
            <a:ext cx="2000035" cy="523220"/>
          </a:xfrm>
          <a:prstGeom prst="rect">
            <a:avLst/>
          </a:prstGeom>
          <a:noFill/>
        </p:spPr>
        <p:txBody>
          <a:bodyPr wrap="none" rtlCol="0">
            <a:spAutoFit/>
          </a:bodyPr>
          <a:lstStyle/>
          <a:p>
            <a:r>
              <a:rPr lang="fr-FR" sz="2800" dirty="0" smtClean="0"/>
              <a:t>Perspectives</a:t>
            </a:r>
            <a:endParaRPr lang="fr-FR" sz="2800" dirty="0"/>
          </a:p>
        </p:txBody>
      </p:sp>
      <p:pic>
        <p:nvPicPr>
          <p:cNvPr id="38" name="Picture 110" descr="Groisman_Page_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39319" y="708288"/>
            <a:ext cx="3657600" cy="2503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 name="Text Box 7"/>
          <p:cNvSpPr txBox="1">
            <a:spLocks noChangeArrowheads="1"/>
          </p:cNvSpPr>
          <p:nvPr/>
        </p:nvSpPr>
        <p:spPr bwMode="auto">
          <a:xfrm>
            <a:off x="264930" y="1494002"/>
            <a:ext cx="6183713" cy="44627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GB" sz="1600" kern="1200" dirty="0" smtClean="0"/>
              <a:t>Context</a:t>
            </a:r>
            <a:endParaRPr lang="en-GB" sz="1600" kern="1200" dirty="0"/>
          </a:p>
          <a:p>
            <a:r>
              <a:rPr lang="en-GB" sz="1200" dirty="0" smtClean="0"/>
              <a:t>Current projections for climate change indicate that the huge territory of the western Siberian plains will become suitable for agriculture. However, the projections do not consider the soil fertility, whereas it is a relevant issue. The intention is to test whether the predicted increase in snow precipitations will change the soil water fluxes but also the patterns of soil organic matter decomposition and the rate of nutrient release through reduced soil freezing.</a:t>
            </a:r>
          </a:p>
          <a:p>
            <a:endParaRPr lang="en-GB" sz="1200" kern="1200" dirty="0"/>
          </a:p>
          <a:p>
            <a:r>
              <a:rPr lang="en-GB" sz="1600" kern="1200" dirty="0" smtClean="0"/>
              <a:t>Hypotheses</a:t>
            </a:r>
            <a:endParaRPr lang="en-GB" sz="1600" kern="1200" dirty="0"/>
          </a:p>
          <a:p>
            <a:pPr lvl="1"/>
            <a:r>
              <a:rPr lang="en-GB" sz="1200" dirty="0" smtClean="0"/>
              <a:t>the predicted increase in snow precipitations will </a:t>
            </a:r>
          </a:p>
          <a:p>
            <a:pPr marL="628650" lvl="1" indent="-171450">
              <a:buFont typeface="Arial"/>
              <a:buChar char="•"/>
            </a:pPr>
            <a:r>
              <a:rPr lang="en-GB" sz="1200" dirty="0" smtClean="0"/>
              <a:t>reduce soil freezing </a:t>
            </a:r>
          </a:p>
          <a:p>
            <a:pPr marL="628650" lvl="1" indent="-171450">
              <a:buFont typeface="Arial"/>
              <a:buChar char="•"/>
            </a:pPr>
            <a:r>
              <a:rPr lang="en-GB" sz="1200" dirty="0" smtClean="0"/>
              <a:t>Modify the soil water fluxes </a:t>
            </a:r>
          </a:p>
          <a:p>
            <a:pPr lvl="1"/>
            <a:r>
              <a:rPr lang="en-GB" sz="1200" dirty="0" smtClean="0"/>
              <a:t>And as a result, change</a:t>
            </a:r>
          </a:p>
          <a:p>
            <a:pPr marL="628650" lvl="1" indent="-171450">
              <a:buFont typeface="Arial"/>
              <a:buChar char="•"/>
            </a:pPr>
            <a:r>
              <a:rPr lang="en-GB" sz="1200" dirty="0" smtClean="0"/>
              <a:t>the patterns of soil organic matter decomposition </a:t>
            </a:r>
          </a:p>
          <a:p>
            <a:pPr marL="628650" lvl="1" indent="-171450">
              <a:buFont typeface="Arial"/>
              <a:buChar char="•"/>
            </a:pPr>
            <a:r>
              <a:rPr lang="en-GB" sz="1200" dirty="0" smtClean="0"/>
              <a:t>the rate of nutrient release.</a:t>
            </a:r>
          </a:p>
          <a:p>
            <a:pPr>
              <a:buFont typeface="Symbol" charset="0"/>
              <a:buNone/>
            </a:pPr>
            <a:endParaRPr lang="en-GB" sz="1600" kern="1200" dirty="0"/>
          </a:p>
          <a:p>
            <a:pPr>
              <a:buFont typeface="Symbol" charset="0"/>
              <a:buNone/>
            </a:pPr>
            <a:r>
              <a:rPr lang="en-GB" sz="1600" kern="1200" dirty="0" smtClean="0"/>
              <a:t>Methods :</a:t>
            </a:r>
          </a:p>
          <a:p>
            <a:pPr>
              <a:buFont typeface="Symbol" charset="0"/>
              <a:buNone/>
            </a:pPr>
            <a:r>
              <a:rPr lang="en-GB" sz="1100" kern="1200" dirty="0" smtClean="0"/>
              <a:t>snow manipulation, experimental sites on a snow gradient</a:t>
            </a:r>
          </a:p>
          <a:p>
            <a:pPr>
              <a:buFont typeface="Symbol" charset="0"/>
              <a:buNone/>
            </a:pPr>
            <a:r>
              <a:rPr lang="en-GB" sz="1100" kern="1200" dirty="0" smtClean="0"/>
              <a:t>T°C, moisture record</a:t>
            </a:r>
          </a:p>
          <a:p>
            <a:pPr>
              <a:buFont typeface="Symbol" charset="0"/>
              <a:buNone/>
            </a:pPr>
            <a:r>
              <a:rPr lang="en-GB" sz="1100" dirty="0" smtClean="0"/>
              <a:t>15N litter decomposition</a:t>
            </a:r>
          </a:p>
          <a:p>
            <a:pPr>
              <a:buFont typeface="Symbol" charset="0"/>
              <a:buNone/>
            </a:pPr>
            <a:r>
              <a:rPr lang="en-GB" sz="1100" kern="1200" dirty="0" smtClean="0"/>
              <a:t>Enzyme measurement</a:t>
            </a:r>
            <a:endParaRPr lang="en-GB" sz="1100" kern="1200" dirty="0"/>
          </a:p>
          <a:p>
            <a:pPr>
              <a:buFont typeface="Symbol" charset="0"/>
              <a:buChar char=""/>
            </a:pPr>
            <a:endParaRPr lang="en-GB" sz="1600" kern="1200" dirty="0"/>
          </a:p>
          <a:p>
            <a:pPr>
              <a:buFont typeface="Symbol" charset="0"/>
              <a:buNone/>
            </a:pPr>
            <a:endParaRPr lang="en-GB" sz="1600" kern="1200" dirty="0"/>
          </a:p>
        </p:txBody>
      </p:sp>
      <p:pic>
        <p:nvPicPr>
          <p:cNvPr id="40" name="Picture 6" descr="Barnaul Pavel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4330" y="3454926"/>
            <a:ext cx="1649413" cy="2198688"/>
          </a:xfrm>
          <a:prstGeom prst="rect">
            <a:avLst/>
          </a:prstGeom>
          <a:noFill/>
          <a:extLst>
            <a:ext uri="{909E8E84-426E-40dd-AFC4-6F175D3DCCD1}">
              <a14:hiddenFill xmlns="" xmlns:a14="http://schemas.microsoft.com/office/drawing/2010/main">
                <a:solidFill>
                  <a:srgbClr val="FFFFFF"/>
                </a:solidFill>
              </a14:hiddenFill>
            </a:ext>
          </a:extLst>
        </p:spPr>
      </p:pic>
      <p:pic>
        <p:nvPicPr>
          <p:cNvPr id="41" name="Picture 8" descr="Barnaul-SnowHeigh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35116" y="3454926"/>
            <a:ext cx="2286000" cy="1617663"/>
          </a:xfrm>
          <a:prstGeom prst="rect">
            <a:avLst/>
          </a:prstGeom>
          <a:noFill/>
          <a:extLst>
            <a:ext uri="{909E8E84-426E-40dd-AFC4-6F175D3DCCD1}">
              <a14:hiddenFill xmlns="" xmlns:a14="http://schemas.microsoft.com/office/drawing/2010/main">
                <a:solidFill>
                  <a:srgbClr val="FFFFFF"/>
                </a:solidFill>
              </a14:hiddenFill>
            </a:ext>
          </a:extLst>
        </p:spPr>
      </p:pic>
      <p:pic>
        <p:nvPicPr>
          <p:cNvPr id="42" name="Picture 8" descr="P109040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4073" y="5166655"/>
            <a:ext cx="1906258" cy="1270530"/>
          </a:xfrm>
          <a:prstGeom prst="rect">
            <a:avLst/>
          </a:prstGeom>
          <a:noFill/>
          <a:extLst>
            <a:ext uri="{909E8E84-426E-40dd-AFC4-6F175D3DCCD1}">
              <a14:hiddenFill xmlns="" xmlns:a14="http://schemas.microsoft.com/office/drawing/2010/main">
                <a:solidFill>
                  <a:srgbClr val="FFFFFF"/>
                </a:solidFill>
              </a14:hiddenFill>
            </a:ext>
          </a:extLst>
        </p:spPr>
      </p:pic>
      <p:pic>
        <p:nvPicPr>
          <p:cNvPr id="43" name="Picture 10" descr="P109075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18291" y="5166655"/>
            <a:ext cx="1778000" cy="118533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ZoneTexte 1"/>
          <p:cNvSpPr txBox="1"/>
          <p:nvPr/>
        </p:nvSpPr>
        <p:spPr>
          <a:xfrm>
            <a:off x="8203842" y="6067853"/>
            <a:ext cx="1959383" cy="369332"/>
          </a:xfrm>
          <a:prstGeom prst="rect">
            <a:avLst/>
          </a:prstGeom>
          <a:noFill/>
        </p:spPr>
        <p:txBody>
          <a:bodyPr wrap="none" rtlCol="0">
            <a:spAutoFit/>
          </a:bodyPr>
          <a:lstStyle/>
          <a:p>
            <a:r>
              <a:rPr lang="fr-FR" dirty="0" err="1" smtClean="0"/>
              <a:t>phD</a:t>
            </a:r>
            <a:r>
              <a:rPr lang="fr-FR" dirty="0" smtClean="0"/>
              <a:t> </a:t>
            </a:r>
            <a:r>
              <a:rPr lang="fr-FR" dirty="0" err="1" smtClean="0"/>
              <a:t>Polina</a:t>
            </a:r>
            <a:r>
              <a:rPr lang="fr-FR" dirty="0" smtClean="0"/>
              <a:t> </a:t>
            </a:r>
            <a:r>
              <a:rPr lang="fr-FR" dirty="0" err="1" smtClean="0"/>
              <a:t>Nikitich</a:t>
            </a:r>
            <a:endParaRPr lang="fr-FR" dirty="0"/>
          </a:p>
        </p:txBody>
      </p:sp>
      <p:sp>
        <p:nvSpPr>
          <p:cNvPr id="3" name="ZoneTexte 2"/>
          <p:cNvSpPr txBox="1"/>
          <p:nvPr/>
        </p:nvSpPr>
        <p:spPr>
          <a:xfrm>
            <a:off x="1403531" y="1107722"/>
            <a:ext cx="5490799" cy="400110"/>
          </a:xfrm>
          <a:prstGeom prst="rect">
            <a:avLst/>
          </a:prstGeom>
          <a:noFill/>
        </p:spPr>
        <p:txBody>
          <a:bodyPr wrap="none" rtlCol="0">
            <a:spAutoFit/>
          </a:bodyPr>
          <a:lstStyle/>
          <a:p>
            <a:r>
              <a:rPr lang="fr-FR" sz="2000" dirty="0" err="1" smtClean="0"/>
              <a:t>Climate</a:t>
            </a:r>
            <a:r>
              <a:rPr lang="fr-FR" sz="2000" dirty="0" smtClean="0"/>
              <a:t> change and </a:t>
            </a:r>
            <a:r>
              <a:rPr lang="fr-FR" sz="2000" dirty="0" err="1" smtClean="0"/>
              <a:t>soil</a:t>
            </a:r>
            <a:r>
              <a:rPr lang="fr-FR" sz="2000" dirty="0" smtClean="0"/>
              <a:t> </a:t>
            </a:r>
            <a:r>
              <a:rPr lang="fr-FR" sz="2000" dirty="0" err="1" smtClean="0"/>
              <a:t>fertility</a:t>
            </a:r>
            <a:r>
              <a:rPr lang="fr-FR" sz="2000" dirty="0" smtClean="0"/>
              <a:t> – Western </a:t>
            </a:r>
            <a:r>
              <a:rPr lang="fr-FR" sz="2000" dirty="0" err="1" smtClean="0"/>
              <a:t>Siberian</a:t>
            </a:r>
            <a:endParaRPr lang="fr-FR" sz="2000" dirty="0"/>
          </a:p>
        </p:txBody>
      </p:sp>
    </p:spTree>
    <p:extLst>
      <p:ext uri="{BB962C8B-B14F-4D97-AF65-F5344CB8AC3E}">
        <p14:creationId xmlns:p14="http://schemas.microsoft.com/office/powerpoint/2010/main" val="81591740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 name="Text Box 3"/>
          <p:cNvSpPr txBox="1">
            <a:spLocks noChangeArrowheads="1"/>
          </p:cNvSpPr>
          <p:nvPr/>
        </p:nvSpPr>
        <p:spPr bwMode="auto">
          <a:xfrm>
            <a:off x="-669701" y="-26193"/>
            <a:ext cx="128093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a:t>
            </a:r>
            <a:r>
              <a:rPr lang="en-US" altLang="fr-FR" sz="2000" b="1" dirty="0">
                <a:solidFill>
                  <a:schemeClr val="accent2"/>
                </a:solidFill>
              </a:rPr>
              <a:t>…….. </a:t>
            </a:r>
            <a:r>
              <a:rPr lang="en-US" altLang="fr-FR" sz="2000" b="1" dirty="0" smtClean="0">
                <a:solidFill>
                  <a:schemeClr val="accent2"/>
                </a:solidFill>
              </a:rPr>
              <a:t>Perspective</a:t>
            </a:r>
            <a:endParaRPr lang="en-US" altLang="fr-FR" sz="2000" b="1" dirty="0">
              <a:solidFill>
                <a:schemeClr val="accent2"/>
              </a:solidFill>
            </a:endParaRPr>
          </a:p>
        </p:txBody>
      </p:sp>
      <p:sp>
        <p:nvSpPr>
          <p:cNvPr id="13" name="ZoneTexte 12"/>
          <p:cNvSpPr txBox="1"/>
          <p:nvPr/>
        </p:nvSpPr>
        <p:spPr>
          <a:xfrm>
            <a:off x="97244" y="518861"/>
            <a:ext cx="2000035" cy="523220"/>
          </a:xfrm>
          <a:prstGeom prst="rect">
            <a:avLst/>
          </a:prstGeom>
          <a:noFill/>
        </p:spPr>
        <p:txBody>
          <a:bodyPr wrap="none" rtlCol="0">
            <a:spAutoFit/>
          </a:bodyPr>
          <a:lstStyle/>
          <a:p>
            <a:r>
              <a:rPr lang="fr-FR" sz="2800" dirty="0" smtClean="0"/>
              <a:t>Perspectives</a:t>
            </a:r>
            <a:endParaRPr lang="fr-FR" sz="2800" dirty="0"/>
          </a:p>
        </p:txBody>
      </p:sp>
      <p:sp>
        <p:nvSpPr>
          <p:cNvPr id="2" name="ZoneTexte 1"/>
          <p:cNvSpPr txBox="1"/>
          <p:nvPr/>
        </p:nvSpPr>
        <p:spPr>
          <a:xfrm>
            <a:off x="8203842" y="6067853"/>
            <a:ext cx="2046842" cy="369332"/>
          </a:xfrm>
          <a:prstGeom prst="rect">
            <a:avLst/>
          </a:prstGeom>
          <a:noFill/>
        </p:spPr>
        <p:txBody>
          <a:bodyPr wrap="none" rtlCol="0">
            <a:spAutoFit/>
          </a:bodyPr>
          <a:lstStyle/>
          <a:p>
            <a:r>
              <a:rPr lang="fr-FR" dirty="0" err="1" smtClean="0"/>
              <a:t>phD</a:t>
            </a:r>
            <a:r>
              <a:rPr lang="fr-FR" dirty="0" smtClean="0"/>
              <a:t> </a:t>
            </a:r>
            <a:r>
              <a:rPr lang="fr-FR" dirty="0" err="1" smtClean="0"/>
              <a:t>Emila</a:t>
            </a:r>
            <a:r>
              <a:rPr lang="fr-FR" dirty="0" smtClean="0"/>
              <a:t> </a:t>
            </a:r>
            <a:r>
              <a:rPr lang="fr-FR" dirty="0" err="1" smtClean="0"/>
              <a:t>Akroume</a:t>
            </a:r>
            <a:endParaRPr lang="fr-FR" dirty="0"/>
          </a:p>
        </p:txBody>
      </p:sp>
      <p:sp>
        <p:nvSpPr>
          <p:cNvPr id="3" name="ZoneTexte 2"/>
          <p:cNvSpPr txBox="1"/>
          <p:nvPr/>
        </p:nvSpPr>
        <p:spPr>
          <a:xfrm>
            <a:off x="102848" y="1095804"/>
            <a:ext cx="9450023" cy="400110"/>
          </a:xfrm>
          <a:prstGeom prst="rect">
            <a:avLst/>
          </a:prstGeom>
          <a:noFill/>
        </p:spPr>
        <p:txBody>
          <a:bodyPr wrap="none" rtlCol="0">
            <a:spAutoFit/>
          </a:bodyPr>
          <a:lstStyle/>
          <a:p>
            <a:r>
              <a:rPr lang="fr-FR" sz="2000" dirty="0" smtClean="0"/>
              <a:t>Impact of Slash management on </a:t>
            </a:r>
            <a:r>
              <a:rPr lang="fr-FR" sz="2000" dirty="0" err="1" smtClean="0"/>
              <a:t>soil</a:t>
            </a:r>
            <a:r>
              <a:rPr lang="fr-FR" sz="2000" dirty="0" smtClean="0"/>
              <a:t> </a:t>
            </a:r>
            <a:r>
              <a:rPr lang="fr-FR" sz="2000" dirty="0" err="1" smtClean="0"/>
              <a:t>fertility</a:t>
            </a:r>
            <a:r>
              <a:rPr lang="fr-FR" sz="2000" dirty="0" smtClean="0"/>
              <a:t> and </a:t>
            </a:r>
            <a:r>
              <a:rPr lang="fr-FR" sz="2000" dirty="0" err="1" smtClean="0"/>
              <a:t>soil</a:t>
            </a:r>
            <a:r>
              <a:rPr lang="fr-FR" sz="2000" dirty="0" smtClean="0"/>
              <a:t> </a:t>
            </a:r>
            <a:r>
              <a:rPr lang="fr-FR" sz="2000" dirty="0" err="1" smtClean="0"/>
              <a:t>biodiversity</a:t>
            </a:r>
            <a:r>
              <a:rPr lang="fr-FR" sz="2000" dirty="0" smtClean="0"/>
              <a:t> (structure and </a:t>
            </a:r>
            <a:r>
              <a:rPr lang="fr-FR" sz="2000" dirty="0" err="1" smtClean="0"/>
              <a:t>function</a:t>
            </a:r>
            <a:r>
              <a:rPr lang="fr-FR" sz="2000" dirty="0" smtClean="0"/>
              <a:t>)</a:t>
            </a:r>
            <a:endParaRPr lang="fr-FR" sz="2000" dirty="0"/>
          </a:p>
        </p:txBody>
      </p:sp>
      <p:pic>
        <p:nvPicPr>
          <p:cNvPr id="14" name="Espace réservé du contenu 92" descr="Diapositive2.jpg"/>
          <p:cNvPicPr>
            <a:picLocks noChangeAspect="1"/>
          </p:cNvPicPr>
          <p:nvPr/>
        </p:nvPicPr>
        <p:blipFill>
          <a:blip r:embed="rId2" cstate="print"/>
          <a:srcRect/>
          <a:stretch>
            <a:fillRect/>
          </a:stretch>
        </p:blipFill>
        <p:spPr>
          <a:xfrm>
            <a:off x="1135050" y="1883512"/>
            <a:ext cx="3312368" cy="2359832"/>
          </a:xfrm>
          <a:prstGeom prst="rect">
            <a:avLst/>
          </a:prstGeom>
        </p:spPr>
      </p:pic>
      <p:pic>
        <p:nvPicPr>
          <p:cNvPr id="1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6597"/>
          <a:stretch/>
        </p:blipFill>
        <p:spPr bwMode="auto">
          <a:xfrm>
            <a:off x="5079392" y="1709854"/>
            <a:ext cx="2544902" cy="2082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9849" y="4137354"/>
            <a:ext cx="3965870" cy="2761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5" cstate="print"/>
          <a:srcRect/>
          <a:stretch>
            <a:fillRect/>
          </a:stretch>
        </p:blipFill>
        <p:spPr bwMode="auto">
          <a:xfrm>
            <a:off x="7848676" y="1549637"/>
            <a:ext cx="3918850" cy="2765983"/>
          </a:xfrm>
          <a:prstGeom prst="rect">
            <a:avLst/>
          </a:prstGeom>
          <a:noFill/>
          <a:ln w="9525">
            <a:noFill/>
            <a:miter lim="800000"/>
            <a:headEnd/>
            <a:tailEnd/>
          </a:ln>
        </p:spPr>
      </p:pic>
      <p:pic>
        <p:nvPicPr>
          <p:cNvPr id="18" name="Image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244" y="4630942"/>
            <a:ext cx="2693990" cy="2020493"/>
          </a:xfrm>
          <a:prstGeom prst="rect">
            <a:avLst/>
          </a:prstGeom>
        </p:spPr>
      </p:pic>
      <p:pic>
        <p:nvPicPr>
          <p:cNvPr id="19" name="Image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75703" y="4401715"/>
            <a:ext cx="1808325" cy="2411100"/>
          </a:xfrm>
          <a:prstGeom prst="rect">
            <a:avLst/>
          </a:prstGeom>
        </p:spPr>
      </p:pic>
    </p:spTree>
    <p:extLst>
      <p:ext uri="{BB962C8B-B14F-4D97-AF65-F5344CB8AC3E}">
        <p14:creationId xmlns:p14="http://schemas.microsoft.com/office/powerpoint/2010/main" val="28620749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2554514" y="-26193"/>
            <a:ext cx="95851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 Opening the </a:t>
            </a:r>
            <a:r>
              <a:rPr lang="en-US" altLang="fr-FR" sz="2000" b="1" dirty="0" err="1" smtClean="0">
                <a:solidFill>
                  <a:schemeClr val="accent2"/>
                </a:solidFill>
              </a:rPr>
              <a:t>blackbox</a:t>
            </a:r>
            <a:r>
              <a:rPr lang="en-US" altLang="fr-FR" sz="2000" b="1" dirty="0" smtClean="0">
                <a:solidFill>
                  <a:schemeClr val="accent2"/>
                </a:solidFill>
              </a:rPr>
              <a:t> !</a:t>
            </a:r>
            <a:endParaRPr lang="en-US" altLang="fr-FR" sz="2000" b="1" dirty="0">
              <a:solidFill>
                <a:schemeClr val="accent2"/>
              </a:solidFill>
            </a:endParaRPr>
          </a:p>
        </p:txBody>
      </p:sp>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2" name="ZoneTexte 11"/>
          <p:cNvSpPr txBox="1"/>
          <p:nvPr/>
        </p:nvSpPr>
        <p:spPr>
          <a:xfrm>
            <a:off x="1250956" y="2541031"/>
            <a:ext cx="1396696" cy="738664"/>
          </a:xfrm>
          <a:prstGeom prst="rect">
            <a:avLst/>
          </a:prstGeom>
          <a:noFill/>
        </p:spPr>
        <p:txBody>
          <a:bodyPr wrap="square" rtlCol="0">
            <a:spAutoFit/>
          </a:bodyPr>
          <a:lstStyle/>
          <a:p>
            <a:r>
              <a:rPr lang="fr-FR" sz="1400" b="1" dirty="0" smtClean="0">
                <a:latin typeface="Arial" pitchFamily="34" charset="0"/>
              </a:rPr>
              <a:t>National Forest Inventories</a:t>
            </a:r>
            <a:endParaRPr lang="fr-FR" sz="1400" b="1" dirty="0">
              <a:latin typeface="Arial" pitchFamily="34" charset="0"/>
            </a:endParaRPr>
          </a:p>
        </p:txBody>
      </p:sp>
      <p:sp>
        <p:nvSpPr>
          <p:cNvPr id="13" name="Triangle isocèle 9"/>
          <p:cNvSpPr/>
          <p:nvPr/>
        </p:nvSpPr>
        <p:spPr>
          <a:xfrm rot="5400000">
            <a:off x="5517136" y="-376877"/>
            <a:ext cx="675365" cy="6600610"/>
          </a:xfrm>
          <a:custGeom>
            <a:avLst/>
            <a:gdLst>
              <a:gd name="connsiteX0" fmla="*/ 0 w 612068"/>
              <a:gd name="connsiteY0" fmla="*/ 6588732 h 6588732"/>
              <a:gd name="connsiteX1" fmla="*/ 306034 w 612068"/>
              <a:gd name="connsiteY1" fmla="*/ 0 h 6588732"/>
              <a:gd name="connsiteX2" fmla="*/ 612068 w 612068"/>
              <a:gd name="connsiteY2" fmla="*/ 6588732 h 6588732"/>
              <a:gd name="connsiteX3" fmla="*/ 0 w 612068"/>
              <a:gd name="connsiteY3" fmla="*/ 6588732 h 6588732"/>
              <a:gd name="connsiteX0" fmla="*/ 0 w 612068"/>
              <a:gd name="connsiteY0" fmla="*/ 6600607 h 6600607"/>
              <a:gd name="connsiteX1" fmla="*/ 531665 w 612068"/>
              <a:gd name="connsiteY1" fmla="*/ 0 h 6600607"/>
              <a:gd name="connsiteX2" fmla="*/ 612068 w 612068"/>
              <a:gd name="connsiteY2" fmla="*/ 6600607 h 6600607"/>
              <a:gd name="connsiteX3" fmla="*/ 0 w 612068"/>
              <a:gd name="connsiteY3" fmla="*/ 6600607 h 6600607"/>
              <a:gd name="connsiteX0" fmla="*/ 0 w 612068"/>
              <a:gd name="connsiteY0" fmla="*/ 6600610 h 6600610"/>
              <a:gd name="connsiteX1" fmla="*/ 602920 w 612068"/>
              <a:gd name="connsiteY1" fmla="*/ 0 h 6600610"/>
              <a:gd name="connsiteX2" fmla="*/ 612068 w 612068"/>
              <a:gd name="connsiteY2" fmla="*/ 6600610 h 6600610"/>
              <a:gd name="connsiteX3" fmla="*/ 0 w 612068"/>
              <a:gd name="connsiteY3" fmla="*/ 6600610 h 6600610"/>
            </a:gdLst>
            <a:ahLst/>
            <a:cxnLst>
              <a:cxn ang="0">
                <a:pos x="connsiteX0" y="connsiteY0"/>
              </a:cxn>
              <a:cxn ang="0">
                <a:pos x="connsiteX1" y="connsiteY1"/>
              </a:cxn>
              <a:cxn ang="0">
                <a:pos x="connsiteX2" y="connsiteY2"/>
              </a:cxn>
              <a:cxn ang="0">
                <a:pos x="connsiteX3" y="connsiteY3"/>
              </a:cxn>
            </a:cxnLst>
            <a:rect l="l" t="t" r="r" b="b"/>
            <a:pathLst>
              <a:path w="612068" h="6600610">
                <a:moveTo>
                  <a:pt x="0" y="6600610"/>
                </a:moveTo>
                <a:lnTo>
                  <a:pt x="602920" y="0"/>
                </a:lnTo>
                <a:cubicBezTo>
                  <a:pt x="605969" y="2200203"/>
                  <a:pt x="609019" y="4400407"/>
                  <a:pt x="612068" y="6600610"/>
                </a:cubicBezTo>
                <a:lnTo>
                  <a:pt x="0" y="660061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riangle isocèle 9"/>
          <p:cNvSpPr/>
          <p:nvPr/>
        </p:nvSpPr>
        <p:spPr>
          <a:xfrm rot="16200000">
            <a:off x="5506972" y="-522345"/>
            <a:ext cx="695691" cy="6600610"/>
          </a:xfrm>
          <a:custGeom>
            <a:avLst/>
            <a:gdLst>
              <a:gd name="connsiteX0" fmla="*/ 0 w 612068"/>
              <a:gd name="connsiteY0" fmla="*/ 6588732 h 6588732"/>
              <a:gd name="connsiteX1" fmla="*/ 306034 w 612068"/>
              <a:gd name="connsiteY1" fmla="*/ 0 h 6588732"/>
              <a:gd name="connsiteX2" fmla="*/ 612068 w 612068"/>
              <a:gd name="connsiteY2" fmla="*/ 6588732 h 6588732"/>
              <a:gd name="connsiteX3" fmla="*/ 0 w 612068"/>
              <a:gd name="connsiteY3" fmla="*/ 6588732 h 6588732"/>
              <a:gd name="connsiteX0" fmla="*/ 0 w 612068"/>
              <a:gd name="connsiteY0" fmla="*/ 6600607 h 6600607"/>
              <a:gd name="connsiteX1" fmla="*/ 531665 w 612068"/>
              <a:gd name="connsiteY1" fmla="*/ 0 h 6600607"/>
              <a:gd name="connsiteX2" fmla="*/ 612068 w 612068"/>
              <a:gd name="connsiteY2" fmla="*/ 6600607 h 6600607"/>
              <a:gd name="connsiteX3" fmla="*/ 0 w 612068"/>
              <a:gd name="connsiteY3" fmla="*/ 6600607 h 6600607"/>
              <a:gd name="connsiteX0" fmla="*/ 0 w 612068"/>
              <a:gd name="connsiteY0" fmla="*/ 6600610 h 6600610"/>
              <a:gd name="connsiteX1" fmla="*/ 602920 w 612068"/>
              <a:gd name="connsiteY1" fmla="*/ 0 h 6600610"/>
              <a:gd name="connsiteX2" fmla="*/ 612068 w 612068"/>
              <a:gd name="connsiteY2" fmla="*/ 6600610 h 6600610"/>
              <a:gd name="connsiteX3" fmla="*/ 0 w 612068"/>
              <a:gd name="connsiteY3" fmla="*/ 6600610 h 6600610"/>
            </a:gdLst>
            <a:ahLst/>
            <a:cxnLst>
              <a:cxn ang="0">
                <a:pos x="connsiteX0" y="connsiteY0"/>
              </a:cxn>
              <a:cxn ang="0">
                <a:pos x="connsiteX1" y="connsiteY1"/>
              </a:cxn>
              <a:cxn ang="0">
                <a:pos x="connsiteX2" y="connsiteY2"/>
              </a:cxn>
              <a:cxn ang="0">
                <a:pos x="connsiteX3" y="connsiteY3"/>
              </a:cxn>
            </a:cxnLst>
            <a:rect l="l" t="t" r="r" b="b"/>
            <a:pathLst>
              <a:path w="612068" h="6600610">
                <a:moveTo>
                  <a:pt x="0" y="6600610"/>
                </a:moveTo>
                <a:lnTo>
                  <a:pt x="602920" y="0"/>
                </a:lnTo>
                <a:cubicBezTo>
                  <a:pt x="605969" y="2200203"/>
                  <a:pt x="609019" y="4400407"/>
                  <a:pt x="612068" y="6600610"/>
                </a:cubicBezTo>
                <a:lnTo>
                  <a:pt x="0" y="660061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9227775" y="2491982"/>
            <a:ext cx="1367653" cy="523220"/>
          </a:xfrm>
          <a:prstGeom prst="rect">
            <a:avLst/>
          </a:prstGeom>
          <a:noFill/>
        </p:spPr>
        <p:txBody>
          <a:bodyPr wrap="square" rtlCol="0">
            <a:spAutoFit/>
          </a:bodyPr>
          <a:lstStyle/>
          <a:p>
            <a:r>
              <a:rPr lang="fr-FR" sz="1400" b="1" dirty="0" smtClean="0">
                <a:latin typeface="Arial" pitchFamily="34" charset="0"/>
              </a:rPr>
              <a:t>Intensive </a:t>
            </a:r>
            <a:r>
              <a:rPr lang="fr-FR" sz="1400" b="1" dirty="0" err="1" smtClean="0">
                <a:latin typeface="Arial" pitchFamily="34" charset="0"/>
              </a:rPr>
              <a:t>study</a:t>
            </a:r>
            <a:r>
              <a:rPr lang="fr-FR" sz="1400" b="1" dirty="0" smtClean="0">
                <a:latin typeface="Arial" pitchFamily="34" charset="0"/>
              </a:rPr>
              <a:t> sites</a:t>
            </a:r>
            <a:endParaRPr lang="fr-FR" sz="1400" b="1" dirty="0">
              <a:latin typeface="Arial" pitchFamily="34" charset="0"/>
            </a:endParaRPr>
          </a:p>
        </p:txBody>
      </p:sp>
      <p:sp>
        <p:nvSpPr>
          <p:cNvPr id="18" name="ZoneTexte 17"/>
          <p:cNvSpPr txBox="1"/>
          <p:nvPr/>
        </p:nvSpPr>
        <p:spPr>
          <a:xfrm>
            <a:off x="2542416" y="2646138"/>
            <a:ext cx="1260327" cy="646331"/>
          </a:xfrm>
          <a:prstGeom prst="rect">
            <a:avLst/>
          </a:prstGeom>
          <a:noFill/>
        </p:spPr>
        <p:txBody>
          <a:bodyPr wrap="square" rtlCol="0">
            <a:spAutoFit/>
          </a:bodyPr>
          <a:lstStyle/>
          <a:p>
            <a:r>
              <a:rPr lang="fr-FR" sz="1200" dirty="0" smtClean="0"/>
              <a:t>Range of </a:t>
            </a:r>
            <a:r>
              <a:rPr lang="fr-FR" sz="1200" dirty="0" err="1" smtClean="0"/>
              <a:t>ecological</a:t>
            </a:r>
            <a:r>
              <a:rPr lang="fr-FR" sz="1200" dirty="0" smtClean="0"/>
              <a:t> situations</a:t>
            </a:r>
            <a:endParaRPr lang="fr-FR" sz="1200" dirty="0"/>
          </a:p>
        </p:txBody>
      </p:sp>
      <p:sp>
        <p:nvSpPr>
          <p:cNvPr id="19" name="ZoneTexte 18"/>
          <p:cNvSpPr txBox="1"/>
          <p:nvPr/>
        </p:nvSpPr>
        <p:spPr>
          <a:xfrm>
            <a:off x="7947701" y="2496605"/>
            <a:ext cx="1207424" cy="461665"/>
          </a:xfrm>
          <a:prstGeom prst="rect">
            <a:avLst/>
          </a:prstGeom>
          <a:noFill/>
        </p:spPr>
        <p:txBody>
          <a:bodyPr wrap="square" rtlCol="0">
            <a:spAutoFit/>
          </a:bodyPr>
          <a:lstStyle/>
          <a:p>
            <a:r>
              <a:rPr lang="fr-FR" sz="1200" dirty="0" smtClean="0"/>
              <a:t>Instrumentation in situ</a:t>
            </a:r>
            <a:endParaRPr lang="fr-FR" sz="1200" dirty="0"/>
          </a:p>
        </p:txBody>
      </p:sp>
      <p:sp>
        <p:nvSpPr>
          <p:cNvPr id="20" name="Losange 7"/>
          <p:cNvSpPr/>
          <p:nvPr/>
        </p:nvSpPr>
        <p:spPr>
          <a:xfrm>
            <a:off x="2554514" y="3283936"/>
            <a:ext cx="6606550" cy="614972"/>
          </a:xfrm>
          <a:custGeom>
            <a:avLst/>
            <a:gdLst>
              <a:gd name="connsiteX0" fmla="*/ 0 w 6600612"/>
              <a:gd name="connsiteY0" fmla="*/ 307487 h 614973"/>
              <a:gd name="connsiteX1" fmla="*/ 3300306 w 6600612"/>
              <a:gd name="connsiteY1" fmla="*/ 0 h 614973"/>
              <a:gd name="connsiteX2" fmla="*/ 6600612 w 6600612"/>
              <a:gd name="connsiteY2" fmla="*/ 307487 h 614973"/>
              <a:gd name="connsiteX3" fmla="*/ 3300306 w 6600612"/>
              <a:gd name="connsiteY3" fmla="*/ 614973 h 614973"/>
              <a:gd name="connsiteX4" fmla="*/ 0 w 6600612"/>
              <a:gd name="connsiteY4" fmla="*/ 307487 h 614973"/>
              <a:gd name="connsiteX0" fmla="*/ 0 w 6600612"/>
              <a:gd name="connsiteY0" fmla="*/ 307487 h 614973"/>
              <a:gd name="connsiteX1" fmla="*/ 3300306 w 6600612"/>
              <a:gd name="connsiteY1" fmla="*/ 0 h 614973"/>
              <a:gd name="connsiteX2" fmla="*/ 6343526 w 6600612"/>
              <a:gd name="connsiteY2" fmla="*/ 282902 h 614973"/>
              <a:gd name="connsiteX3" fmla="*/ 6600612 w 6600612"/>
              <a:gd name="connsiteY3" fmla="*/ 307487 h 614973"/>
              <a:gd name="connsiteX4" fmla="*/ 3300306 w 6600612"/>
              <a:gd name="connsiteY4" fmla="*/ 614973 h 614973"/>
              <a:gd name="connsiteX5" fmla="*/ 0 w 6600612"/>
              <a:gd name="connsiteY5" fmla="*/ 307487 h 614973"/>
              <a:gd name="connsiteX0" fmla="*/ 0 w 6600612"/>
              <a:gd name="connsiteY0" fmla="*/ 307487 h 614973"/>
              <a:gd name="connsiteX1" fmla="*/ 3300306 w 6600612"/>
              <a:gd name="connsiteY1" fmla="*/ 0 h 614973"/>
              <a:gd name="connsiteX2" fmla="*/ 6557282 w 6600612"/>
              <a:gd name="connsiteY2" fmla="*/ 187899 h 614973"/>
              <a:gd name="connsiteX3" fmla="*/ 6600612 w 6600612"/>
              <a:gd name="connsiteY3" fmla="*/ 307487 h 614973"/>
              <a:gd name="connsiteX4" fmla="*/ 3300306 w 6600612"/>
              <a:gd name="connsiteY4" fmla="*/ 614973 h 614973"/>
              <a:gd name="connsiteX5" fmla="*/ 0 w 6600612"/>
              <a:gd name="connsiteY5" fmla="*/ 307487 h 614973"/>
              <a:gd name="connsiteX0" fmla="*/ 0 w 6604783"/>
              <a:gd name="connsiteY0" fmla="*/ 307487 h 614973"/>
              <a:gd name="connsiteX1" fmla="*/ 3300306 w 6604783"/>
              <a:gd name="connsiteY1" fmla="*/ 0 h 614973"/>
              <a:gd name="connsiteX2" fmla="*/ 6604783 w 6604783"/>
              <a:gd name="connsiteY2" fmla="*/ 187899 h 614973"/>
              <a:gd name="connsiteX3" fmla="*/ 6600612 w 6604783"/>
              <a:gd name="connsiteY3" fmla="*/ 307487 h 614973"/>
              <a:gd name="connsiteX4" fmla="*/ 3300306 w 6604783"/>
              <a:gd name="connsiteY4" fmla="*/ 614973 h 614973"/>
              <a:gd name="connsiteX5" fmla="*/ 0 w 6604783"/>
              <a:gd name="connsiteY5" fmla="*/ 307487 h 614973"/>
              <a:gd name="connsiteX0" fmla="*/ 0 w 6604783"/>
              <a:gd name="connsiteY0" fmla="*/ 307487 h 614973"/>
              <a:gd name="connsiteX1" fmla="*/ 3300306 w 6604783"/>
              <a:gd name="connsiteY1" fmla="*/ 0 h 614973"/>
              <a:gd name="connsiteX2" fmla="*/ 6604783 w 6604783"/>
              <a:gd name="connsiteY2" fmla="*/ 187899 h 614973"/>
              <a:gd name="connsiteX3" fmla="*/ 6588737 w 6604783"/>
              <a:gd name="connsiteY3" fmla="*/ 354988 h 614973"/>
              <a:gd name="connsiteX4" fmla="*/ 3300306 w 6604783"/>
              <a:gd name="connsiteY4" fmla="*/ 614973 h 614973"/>
              <a:gd name="connsiteX5" fmla="*/ 0 w 6604783"/>
              <a:gd name="connsiteY5" fmla="*/ 307487 h 614973"/>
              <a:gd name="connsiteX0" fmla="*/ 0 w 6604783"/>
              <a:gd name="connsiteY0" fmla="*/ 307487 h 614973"/>
              <a:gd name="connsiteX1" fmla="*/ 3300306 w 6604783"/>
              <a:gd name="connsiteY1" fmla="*/ 0 h 614973"/>
              <a:gd name="connsiteX2" fmla="*/ 6604783 w 6604783"/>
              <a:gd name="connsiteY2" fmla="*/ 187899 h 614973"/>
              <a:gd name="connsiteX3" fmla="*/ 6588737 w 6604783"/>
              <a:gd name="connsiteY3" fmla="*/ 390614 h 614973"/>
              <a:gd name="connsiteX4" fmla="*/ 3300306 w 6604783"/>
              <a:gd name="connsiteY4" fmla="*/ 614973 h 614973"/>
              <a:gd name="connsiteX5" fmla="*/ 0 w 6604783"/>
              <a:gd name="connsiteY5" fmla="*/ 307487 h 614973"/>
              <a:gd name="connsiteX0" fmla="*/ 0 w 6606550"/>
              <a:gd name="connsiteY0" fmla="*/ 307487 h 614973"/>
              <a:gd name="connsiteX1" fmla="*/ 3300306 w 6606550"/>
              <a:gd name="connsiteY1" fmla="*/ 0 h 614973"/>
              <a:gd name="connsiteX2" fmla="*/ 6604783 w 6606550"/>
              <a:gd name="connsiteY2" fmla="*/ 187899 h 614973"/>
              <a:gd name="connsiteX3" fmla="*/ 6606550 w 6606550"/>
              <a:gd name="connsiteY3" fmla="*/ 396552 h 614973"/>
              <a:gd name="connsiteX4" fmla="*/ 3300306 w 6606550"/>
              <a:gd name="connsiteY4" fmla="*/ 614973 h 614973"/>
              <a:gd name="connsiteX5" fmla="*/ 0 w 6606550"/>
              <a:gd name="connsiteY5" fmla="*/ 307487 h 614973"/>
              <a:gd name="connsiteX0" fmla="*/ 0 w 6606550"/>
              <a:gd name="connsiteY0" fmla="*/ 317761 h 625247"/>
              <a:gd name="connsiteX1" fmla="*/ 3043452 w 6606550"/>
              <a:gd name="connsiteY1" fmla="*/ 0 h 625247"/>
              <a:gd name="connsiteX2" fmla="*/ 6604783 w 6606550"/>
              <a:gd name="connsiteY2" fmla="*/ 198173 h 625247"/>
              <a:gd name="connsiteX3" fmla="*/ 6606550 w 6606550"/>
              <a:gd name="connsiteY3" fmla="*/ 406826 h 625247"/>
              <a:gd name="connsiteX4" fmla="*/ 3300306 w 6606550"/>
              <a:gd name="connsiteY4" fmla="*/ 625247 h 625247"/>
              <a:gd name="connsiteX5" fmla="*/ 0 w 6606550"/>
              <a:gd name="connsiteY5" fmla="*/ 317761 h 625247"/>
              <a:gd name="connsiteX0" fmla="*/ 0 w 6606550"/>
              <a:gd name="connsiteY0" fmla="*/ 317761 h 614972"/>
              <a:gd name="connsiteX1" fmla="*/ 3043452 w 6606550"/>
              <a:gd name="connsiteY1" fmla="*/ 0 h 614972"/>
              <a:gd name="connsiteX2" fmla="*/ 6604783 w 6606550"/>
              <a:gd name="connsiteY2" fmla="*/ 198173 h 614972"/>
              <a:gd name="connsiteX3" fmla="*/ 6606550 w 6606550"/>
              <a:gd name="connsiteY3" fmla="*/ 406826 h 614972"/>
              <a:gd name="connsiteX4" fmla="*/ 3526338 w 6606550"/>
              <a:gd name="connsiteY4" fmla="*/ 614972 h 614972"/>
              <a:gd name="connsiteX5" fmla="*/ 0 w 6606550"/>
              <a:gd name="connsiteY5" fmla="*/ 317761 h 61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6550" h="614972">
                <a:moveTo>
                  <a:pt x="0" y="317761"/>
                </a:moveTo>
                <a:lnTo>
                  <a:pt x="3043452" y="0"/>
                </a:lnTo>
                <a:lnTo>
                  <a:pt x="6604783" y="198173"/>
                </a:lnTo>
                <a:lnTo>
                  <a:pt x="6606550" y="406826"/>
                </a:lnTo>
                <a:lnTo>
                  <a:pt x="3526338" y="614972"/>
                </a:lnTo>
                <a:lnTo>
                  <a:pt x="0" y="317761"/>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5311541" y="3488168"/>
            <a:ext cx="1268008" cy="276999"/>
          </a:xfrm>
          <a:prstGeom prst="rect">
            <a:avLst/>
          </a:prstGeom>
          <a:noFill/>
        </p:spPr>
        <p:txBody>
          <a:bodyPr wrap="square" rtlCol="0">
            <a:spAutoFit/>
          </a:bodyPr>
          <a:lstStyle/>
          <a:p>
            <a:r>
              <a:rPr lang="fr-FR" sz="1200" dirty="0" err="1" smtClean="0"/>
              <a:t>Experimentation</a:t>
            </a:r>
            <a:endParaRPr lang="fr-FR" sz="1200" dirty="0"/>
          </a:p>
        </p:txBody>
      </p:sp>
      <p:sp>
        <p:nvSpPr>
          <p:cNvPr id="22" name="ZoneTexte 21"/>
          <p:cNvSpPr txBox="1"/>
          <p:nvPr/>
        </p:nvSpPr>
        <p:spPr>
          <a:xfrm>
            <a:off x="7807668" y="1643164"/>
            <a:ext cx="1656185" cy="523220"/>
          </a:xfrm>
          <a:prstGeom prst="rect">
            <a:avLst/>
          </a:prstGeom>
          <a:noFill/>
        </p:spPr>
        <p:txBody>
          <a:bodyPr wrap="square" rtlCol="0">
            <a:spAutoFit/>
          </a:bodyPr>
          <a:lstStyle/>
          <a:p>
            <a:r>
              <a:rPr lang="fr-FR" sz="1400" b="1" dirty="0" smtClean="0">
                <a:latin typeface="Arial" pitchFamily="34" charset="0"/>
              </a:rPr>
              <a:t>RENECOFOR</a:t>
            </a:r>
          </a:p>
          <a:p>
            <a:r>
              <a:rPr lang="fr-FR" sz="1400" b="1" dirty="0" smtClean="0">
                <a:latin typeface="Arial" pitchFamily="34" charset="0"/>
              </a:rPr>
              <a:t>GUYAFOR</a:t>
            </a:r>
          </a:p>
        </p:txBody>
      </p:sp>
      <p:sp>
        <p:nvSpPr>
          <p:cNvPr id="23" name="ZoneTexte 22"/>
          <p:cNvSpPr txBox="1"/>
          <p:nvPr/>
        </p:nvSpPr>
        <p:spPr>
          <a:xfrm>
            <a:off x="4759260" y="1370900"/>
            <a:ext cx="2016223" cy="954107"/>
          </a:xfrm>
          <a:prstGeom prst="rect">
            <a:avLst/>
          </a:prstGeom>
          <a:noFill/>
        </p:spPr>
        <p:txBody>
          <a:bodyPr wrap="square" rtlCol="0">
            <a:spAutoFit/>
          </a:bodyPr>
          <a:lstStyle/>
          <a:p>
            <a:r>
              <a:rPr lang="fr-FR" sz="1400" b="1" dirty="0" smtClean="0">
                <a:latin typeface="Arial" pitchFamily="34" charset="0"/>
              </a:rPr>
              <a:t>GIS-Coop,</a:t>
            </a:r>
          </a:p>
          <a:p>
            <a:r>
              <a:rPr lang="fr-FR" sz="1400" b="1" dirty="0" err="1" smtClean="0">
                <a:latin typeface="Arial" pitchFamily="34" charset="0"/>
              </a:rPr>
              <a:t>Liming</a:t>
            </a:r>
            <a:r>
              <a:rPr lang="fr-FR" sz="1400" b="1" dirty="0" smtClean="0">
                <a:latin typeface="Arial" pitchFamily="34" charset="0"/>
              </a:rPr>
              <a:t> network,</a:t>
            </a:r>
          </a:p>
          <a:p>
            <a:r>
              <a:rPr lang="fr-FR" sz="1400" b="1" dirty="0" smtClean="0">
                <a:latin typeface="Arial" pitchFamily="34" charset="0"/>
              </a:rPr>
              <a:t>MOS network, </a:t>
            </a:r>
          </a:p>
          <a:p>
            <a:r>
              <a:rPr lang="fr-FR" sz="1400" b="1" dirty="0" err="1" smtClean="0">
                <a:latin typeface="Arial" pitchFamily="34" charset="0"/>
              </a:rPr>
              <a:t>PlantaComp</a:t>
            </a:r>
            <a:r>
              <a:rPr lang="fr-FR" sz="1400" b="1" dirty="0" smtClean="0">
                <a:latin typeface="Arial" pitchFamily="34" charset="0"/>
              </a:rPr>
              <a:t>,…</a:t>
            </a:r>
            <a:endParaRPr lang="fr-FR" sz="1400" b="1" dirty="0">
              <a:latin typeface="Arial" pitchFamily="34" charset="0"/>
            </a:endParaRPr>
          </a:p>
        </p:txBody>
      </p:sp>
      <p:sp>
        <p:nvSpPr>
          <p:cNvPr id="24" name="ZoneTexte 23"/>
          <p:cNvSpPr txBox="1"/>
          <p:nvPr/>
        </p:nvSpPr>
        <p:spPr>
          <a:xfrm>
            <a:off x="2942468" y="1569166"/>
            <a:ext cx="1656565" cy="738664"/>
          </a:xfrm>
          <a:prstGeom prst="rect">
            <a:avLst/>
          </a:prstGeom>
          <a:noFill/>
        </p:spPr>
        <p:txBody>
          <a:bodyPr wrap="square" rtlCol="0">
            <a:spAutoFit/>
          </a:bodyPr>
          <a:lstStyle/>
          <a:p>
            <a:r>
              <a:rPr lang="fr-FR" sz="1400" b="1" dirty="0" smtClean="0">
                <a:latin typeface="Arial" pitchFamily="34" charset="0"/>
              </a:rPr>
              <a:t>Monitoring networks  </a:t>
            </a:r>
          </a:p>
          <a:p>
            <a:r>
              <a:rPr lang="fr-FR" sz="1400" b="1" dirty="0" err="1" smtClean="0">
                <a:latin typeface="Arial" pitchFamily="34" charset="0"/>
              </a:rPr>
              <a:t>Eg</a:t>
            </a:r>
            <a:r>
              <a:rPr lang="fr-FR" sz="1400" b="1" dirty="0" smtClean="0">
                <a:latin typeface="Arial" pitchFamily="34" charset="0"/>
              </a:rPr>
              <a:t>. </a:t>
            </a:r>
            <a:r>
              <a:rPr lang="fr-FR" sz="1400" b="1" dirty="0" err="1" smtClean="0">
                <a:latin typeface="Arial" pitchFamily="34" charset="0"/>
              </a:rPr>
              <a:t>level</a:t>
            </a:r>
            <a:r>
              <a:rPr lang="fr-FR" sz="1400" b="1" dirty="0" smtClean="0">
                <a:latin typeface="Arial" pitchFamily="34" charset="0"/>
              </a:rPr>
              <a:t> II- 16x16</a:t>
            </a:r>
            <a:endParaRPr lang="fr-FR" sz="1400" b="1" dirty="0">
              <a:latin typeface="Arial" pitchFamily="34" charset="0"/>
            </a:endParaRPr>
          </a:p>
        </p:txBody>
      </p:sp>
      <p:grpSp>
        <p:nvGrpSpPr>
          <p:cNvPr id="25" name="Groupe 24"/>
          <p:cNvGrpSpPr/>
          <p:nvPr/>
        </p:nvGrpSpPr>
        <p:grpSpPr>
          <a:xfrm>
            <a:off x="9244495" y="1159314"/>
            <a:ext cx="2122738" cy="1557654"/>
            <a:chOff x="6973461" y="1554512"/>
            <a:chExt cx="2170539" cy="1557654"/>
          </a:xfrm>
        </p:grpSpPr>
        <p:cxnSp>
          <p:nvCxnSpPr>
            <p:cNvPr id="26" name="Connecteur droit avec flèche 25"/>
            <p:cNvCxnSpPr/>
            <p:nvPr/>
          </p:nvCxnSpPr>
          <p:spPr>
            <a:xfrm flipV="1">
              <a:off x="7941177" y="2282598"/>
              <a:ext cx="283710" cy="829568"/>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27" name="Connecteur droit avec flèche 26"/>
            <p:cNvCxnSpPr/>
            <p:nvPr/>
          </p:nvCxnSpPr>
          <p:spPr>
            <a:xfrm flipV="1">
              <a:off x="6973461" y="2038362"/>
              <a:ext cx="682128" cy="273728"/>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28" name="Ellipse 27"/>
            <p:cNvSpPr/>
            <p:nvPr/>
          </p:nvSpPr>
          <p:spPr>
            <a:xfrm>
              <a:off x="7632340" y="1554512"/>
              <a:ext cx="1511660" cy="72920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p:cNvSpPr txBox="1"/>
            <p:nvPr/>
          </p:nvSpPr>
          <p:spPr>
            <a:xfrm>
              <a:off x="7812360" y="1573589"/>
              <a:ext cx="1120820" cy="646331"/>
            </a:xfrm>
            <a:prstGeom prst="rect">
              <a:avLst/>
            </a:prstGeom>
            <a:noFill/>
          </p:spPr>
          <p:txBody>
            <a:bodyPr wrap="none" rtlCol="0">
              <a:spAutoFit/>
            </a:bodyPr>
            <a:lstStyle/>
            <a:p>
              <a:r>
                <a:rPr lang="fr-FR" b="1" dirty="0">
                  <a:latin typeface="Arial" pitchFamily="34" charset="0"/>
                </a:rPr>
                <a:t>SOERE </a:t>
              </a:r>
              <a:endParaRPr lang="fr-FR" b="1" dirty="0" smtClean="0">
                <a:latin typeface="Arial" pitchFamily="34" charset="0"/>
              </a:endParaRPr>
            </a:p>
            <a:p>
              <a:r>
                <a:rPr lang="fr-FR" b="1" dirty="0" smtClean="0">
                  <a:latin typeface="Arial" pitchFamily="34" charset="0"/>
                </a:rPr>
                <a:t>F-ORE-T</a:t>
              </a:r>
              <a:endParaRPr lang="fr-FR" b="1" dirty="0">
                <a:latin typeface="Arial" pitchFamily="34" charset="0"/>
              </a:endParaRPr>
            </a:p>
          </p:txBody>
        </p:sp>
      </p:grpSp>
      <p:sp>
        <p:nvSpPr>
          <p:cNvPr id="30" name="Rectangle 29"/>
          <p:cNvSpPr/>
          <p:nvPr/>
        </p:nvSpPr>
        <p:spPr>
          <a:xfrm>
            <a:off x="6360850" y="1423453"/>
            <a:ext cx="1496846" cy="954107"/>
          </a:xfrm>
          <a:prstGeom prst="rect">
            <a:avLst/>
          </a:prstGeom>
        </p:spPr>
        <p:txBody>
          <a:bodyPr wrap="square">
            <a:spAutoFit/>
          </a:bodyPr>
          <a:lstStyle/>
          <a:p>
            <a:r>
              <a:rPr lang="fr-FR" sz="1400" b="1" dirty="0" smtClean="0">
                <a:latin typeface="Arial" pitchFamily="34" charset="0"/>
              </a:rPr>
              <a:t>15N </a:t>
            </a:r>
            <a:r>
              <a:rPr lang="fr-FR" sz="1400" b="1" dirty="0" err="1" smtClean="0">
                <a:latin typeface="Arial" pitchFamily="34" charset="0"/>
              </a:rPr>
              <a:t>labelled</a:t>
            </a:r>
            <a:r>
              <a:rPr lang="fr-FR" sz="1400" b="1" dirty="0" smtClean="0">
                <a:latin typeface="Arial" pitchFamily="34" charset="0"/>
              </a:rPr>
              <a:t> </a:t>
            </a:r>
            <a:r>
              <a:rPr lang="fr-FR" sz="1400" b="1" dirty="0" err="1" smtClean="0">
                <a:latin typeface="Arial" pitchFamily="34" charset="0"/>
              </a:rPr>
              <a:t>litter</a:t>
            </a:r>
            <a:r>
              <a:rPr lang="fr-FR" sz="1400" b="1" dirty="0" smtClean="0">
                <a:latin typeface="Arial" pitchFamily="34" charset="0"/>
              </a:rPr>
              <a:t> network</a:t>
            </a:r>
            <a:endParaRPr lang="fr-FR" sz="1400" b="1" dirty="0">
              <a:latin typeface="Arial" pitchFamily="34" charset="0"/>
            </a:endParaRPr>
          </a:p>
          <a:p>
            <a:r>
              <a:rPr lang="fr-FR" sz="1400" b="1" dirty="0" smtClean="0">
                <a:latin typeface="Arial" pitchFamily="34" charset="0"/>
              </a:rPr>
              <a:t>Douglas network</a:t>
            </a:r>
            <a:endParaRPr lang="fr-FR" sz="1400" b="1" dirty="0">
              <a:latin typeface="Arial" pitchFamily="34" charset="0"/>
            </a:endParaRPr>
          </a:p>
        </p:txBody>
      </p:sp>
      <p:sp>
        <p:nvSpPr>
          <p:cNvPr id="6" name="ZoneTexte 5"/>
          <p:cNvSpPr txBox="1"/>
          <p:nvPr/>
        </p:nvSpPr>
        <p:spPr>
          <a:xfrm>
            <a:off x="2099634" y="4138923"/>
            <a:ext cx="7979364" cy="830997"/>
          </a:xfrm>
          <a:prstGeom prst="rect">
            <a:avLst/>
          </a:prstGeom>
          <a:noFill/>
        </p:spPr>
        <p:txBody>
          <a:bodyPr wrap="none" rtlCol="0">
            <a:spAutoFit/>
          </a:bodyPr>
          <a:lstStyle/>
          <a:p>
            <a:r>
              <a:rPr lang="fr-FR" sz="2400" dirty="0" err="1" smtClean="0"/>
              <a:t>Take</a:t>
            </a:r>
            <a:r>
              <a:rPr lang="fr-FR" sz="2400" dirty="0" smtClean="0"/>
              <a:t> </a:t>
            </a:r>
            <a:r>
              <a:rPr lang="fr-FR" sz="2400" dirty="0" err="1" smtClean="0"/>
              <a:t>advantage</a:t>
            </a:r>
            <a:r>
              <a:rPr lang="fr-FR" sz="2400" dirty="0" smtClean="0"/>
              <a:t> of the high (but </a:t>
            </a:r>
            <a:r>
              <a:rPr lang="fr-FR" sz="2400" dirty="0" err="1" smtClean="0"/>
              <a:t>structured</a:t>
            </a:r>
            <a:r>
              <a:rPr lang="fr-FR" sz="2400" dirty="0" smtClean="0"/>
              <a:t>) </a:t>
            </a:r>
            <a:r>
              <a:rPr lang="fr-FR" sz="2400" dirty="0" err="1" smtClean="0"/>
              <a:t>diversity</a:t>
            </a:r>
            <a:r>
              <a:rPr lang="fr-FR" sz="2400" dirty="0" smtClean="0"/>
              <a:t> </a:t>
            </a:r>
          </a:p>
          <a:p>
            <a:r>
              <a:rPr lang="fr-FR" sz="2400" dirty="0" smtClean="0"/>
              <a:t>of monitoring and </a:t>
            </a:r>
            <a:r>
              <a:rPr lang="fr-FR" sz="2400" dirty="0" err="1" smtClean="0"/>
              <a:t>experimental</a:t>
            </a:r>
            <a:r>
              <a:rPr lang="fr-FR" sz="2400" dirty="0" smtClean="0"/>
              <a:t> networks in </a:t>
            </a:r>
            <a:r>
              <a:rPr lang="fr-FR" sz="2400" dirty="0" err="1" smtClean="0"/>
              <a:t>forest</a:t>
            </a:r>
            <a:r>
              <a:rPr lang="fr-FR" sz="2400" dirty="0" smtClean="0"/>
              <a:t> </a:t>
            </a:r>
            <a:r>
              <a:rPr lang="fr-FR" sz="2400" dirty="0" err="1" smtClean="0"/>
              <a:t>ecosystems</a:t>
            </a:r>
            <a:endParaRPr lang="fr-FR" sz="2400" dirty="0"/>
          </a:p>
        </p:txBody>
      </p:sp>
      <p:sp>
        <p:nvSpPr>
          <p:cNvPr id="11" name="Flèche vers le bas 10"/>
          <p:cNvSpPr/>
          <p:nvPr/>
        </p:nvSpPr>
        <p:spPr>
          <a:xfrm>
            <a:off x="4697481" y="5210777"/>
            <a:ext cx="2496127" cy="6676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ZoneTexte 30"/>
          <p:cNvSpPr txBox="1"/>
          <p:nvPr/>
        </p:nvSpPr>
        <p:spPr>
          <a:xfrm>
            <a:off x="3808980" y="6075770"/>
            <a:ext cx="4560672" cy="584775"/>
          </a:xfrm>
          <a:prstGeom prst="rect">
            <a:avLst/>
          </a:prstGeom>
          <a:noFill/>
        </p:spPr>
        <p:txBody>
          <a:bodyPr wrap="none" rtlCol="0">
            <a:spAutoFit/>
          </a:bodyPr>
          <a:lstStyle/>
          <a:p>
            <a:r>
              <a:rPr lang="fr-FR" sz="3200" dirty="0" err="1" smtClean="0"/>
              <a:t>Let’s</a:t>
            </a:r>
            <a:r>
              <a:rPr lang="fr-FR" sz="3200" dirty="0" smtClean="0"/>
              <a:t> open the black box !!</a:t>
            </a:r>
            <a:endParaRPr lang="fr-FR" sz="3200" dirty="0"/>
          </a:p>
        </p:txBody>
      </p:sp>
    </p:spTree>
    <p:extLst>
      <p:ext uri="{BB962C8B-B14F-4D97-AF65-F5344CB8AC3E}">
        <p14:creationId xmlns:p14="http://schemas.microsoft.com/office/powerpoint/2010/main" val="18944767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624114" y="-26193"/>
            <a:ext cx="115155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 </a:t>
            </a:r>
            <a:r>
              <a:rPr lang="en-US" altLang="fr-FR" sz="2000" b="1" dirty="0" err="1" smtClean="0">
                <a:solidFill>
                  <a:schemeClr val="accent2"/>
                </a:solidFill>
              </a:rPr>
              <a:t>Organo</a:t>
            </a:r>
            <a:r>
              <a:rPr lang="en-US" altLang="fr-FR" sz="2000" b="1" dirty="0" smtClean="0">
                <a:solidFill>
                  <a:schemeClr val="accent2"/>
                </a:solidFill>
              </a:rPr>
              <a:t>-mineral interactions plays a role in C and N sequestration </a:t>
            </a:r>
            <a:endParaRPr lang="en-US" altLang="fr-FR" sz="2000" b="1" dirty="0">
              <a:solidFill>
                <a:schemeClr val="accent2"/>
              </a:solidFill>
            </a:endParaRPr>
          </a:p>
        </p:txBody>
      </p:sp>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aphicFrame>
        <p:nvGraphicFramePr>
          <p:cNvPr id="32" name="Object 3"/>
          <p:cNvGraphicFramePr>
            <a:graphicFrameLocks noChangeAspect="1"/>
          </p:cNvGraphicFramePr>
          <p:nvPr>
            <p:extLst>
              <p:ext uri="{D42A27DB-BD31-4B8C-83A1-F6EECF244321}">
                <p14:modId xmlns:p14="http://schemas.microsoft.com/office/powerpoint/2010/main" val="1200436053"/>
              </p:ext>
            </p:extLst>
          </p:nvPr>
        </p:nvGraphicFramePr>
        <p:xfrm>
          <a:off x="1190172" y="546382"/>
          <a:ext cx="9201556" cy="5175874"/>
        </p:xfrm>
        <a:graphic>
          <a:graphicData uri="http://schemas.openxmlformats.org/presentationml/2006/ole">
            <mc:AlternateContent xmlns:mc="http://schemas.openxmlformats.org/markup-compatibility/2006">
              <mc:Choice xmlns:v="urn:schemas-microsoft-com:vml" Requires="v">
                <p:oleObj spid="_x0000_s1105" name="Document" r:id="rId3" imgW="4885944" imgH="2749296" progId="Word.Document.8">
                  <p:embed/>
                </p:oleObj>
              </mc:Choice>
              <mc:Fallback>
                <p:oleObj name="Document" r:id="rId3" imgW="4885944" imgH="2749296"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0172" y="546382"/>
                        <a:ext cx="9201556" cy="517587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3" name="Text Box 4"/>
          <p:cNvSpPr txBox="1">
            <a:spLocks noChangeArrowheads="1"/>
          </p:cNvSpPr>
          <p:nvPr/>
        </p:nvSpPr>
        <p:spPr bwMode="auto">
          <a:xfrm>
            <a:off x="2440975" y="5712288"/>
            <a:ext cx="1733167" cy="52322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ctr"/>
            <a:r>
              <a:rPr lang="fr-FR" sz="1400" dirty="0">
                <a:latin typeface="Verdana" charset="0"/>
              </a:rPr>
              <a:t>Micro </a:t>
            </a:r>
            <a:r>
              <a:rPr lang="fr-FR" sz="1400" dirty="0" err="1">
                <a:latin typeface="Verdana" charset="0"/>
              </a:rPr>
              <a:t>aggreagtes</a:t>
            </a:r>
            <a:endParaRPr lang="fr-FR" sz="1400" dirty="0">
              <a:latin typeface="Verdana" charset="0"/>
            </a:endParaRPr>
          </a:p>
          <a:p>
            <a:pPr algn="ctr"/>
            <a:r>
              <a:rPr lang="fr-FR" sz="1400" dirty="0">
                <a:latin typeface="Verdana" charset="0"/>
              </a:rPr>
              <a:t>Clay </a:t>
            </a:r>
            <a:r>
              <a:rPr lang="fr-FR" sz="1400" dirty="0" err="1">
                <a:latin typeface="Verdana" charset="0"/>
              </a:rPr>
              <a:t>minerals</a:t>
            </a:r>
            <a:endParaRPr lang="fr-FR" sz="1400" dirty="0">
              <a:latin typeface="Verdana" charset="0"/>
            </a:endParaRPr>
          </a:p>
        </p:txBody>
      </p:sp>
      <p:sp>
        <p:nvSpPr>
          <p:cNvPr id="34" name="Text Box 5"/>
          <p:cNvSpPr txBox="1">
            <a:spLocks noChangeArrowheads="1"/>
          </p:cNvSpPr>
          <p:nvPr/>
        </p:nvSpPr>
        <p:spPr bwMode="auto">
          <a:xfrm>
            <a:off x="7924933" y="5787571"/>
            <a:ext cx="2390462" cy="52322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ctr"/>
            <a:r>
              <a:rPr lang="fr-FR" sz="1400" dirty="0" err="1">
                <a:latin typeface="Verdana" charset="0"/>
              </a:rPr>
              <a:t>Isolated</a:t>
            </a:r>
            <a:r>
              <a:rPr lang="fr-FR" sz="1400" dirty="0">
                <a:latin typeface="Verdana" charset="0"/>
              </a:rPr>
              <a:t> </a:t>
            </a:r>
            <a:r>
              <a:rPr lang="fr-FR" sz="1400" dirty="0" err="1">
                <a:latin typeface="Verdana" charset="0"/>
              </a:rPr>
              <a:t>coarse</a:t>
            </a:r>
            <a:r>
              <a:rPr lang="fr-FR" sz="1400" dirty="0">
                <a:latin typeface="Verdana" charset="0"/>
              </a:rPr>
              <a:t> </a:t>
            </a:r>
            <a:r>
              <a:rPr lang="fr-FR" sz="1400" dirty="0" err="1">
                <a:latin typeface="Verdana" charset="0"/>
              </a:rPr>
              <a:t>minerals</a:t>
            </a:r>
            <a:endParaRPr lang="fr-FR" sz="1400" dirty="0">
              <a:latin typeface="Verdana" charset="0"/>
            </a:endParaRPr>
          </a:p>
          <a:p>
            <a:pPr algn="ctr"/>
            <a:r>
              <a:rPr lang="fr-FR" sz="1400" dirty="0" err="1">
                <a:latin typeface="Verdana" charset="0"/>
              </a:rPr>
              <a:t>Oxides</a:t>
            </a:r>
            <a:r>
              <a:rPr lang="fr-FR" sz="1400" dirty="0">
                <a:latin typeface="Verdana" charset="0"/>
              </a:rPr>
              <a:t> and quartz</a:t>
            </a:r>
          </a:p>
        </p:txBody>
      </p:sp>
      <p:sp>
        <p:nvSpPr>
          <p:cNvPr id="35" name="Text Box 6"/>
          <p:cNvSpPr txBox="1">
            <a:spLocks noChangeArrowheads="1"/>
          </p:cNvSpPr>
          <p:nvPr/>
        </p:nvSpPr>
        <p:spPr bwMode="auto">
          <a:xfrm>
            <a:off x="4890209" y="5787571"/>
            <a:ext cx="2411412" cy="52322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r>
              <a:rPr lang="fr-FR" sz="1400" dirty="0" err="1">
                <a:latin typeface="Verdana" charset="0"/>
              </a:rPr>
              <a:t>Aggregated</a:t>
            </a:r>
            <a:r>
              <a:rPr lang="fr-FR" sz="1400" dirty="0">
                <a:latin typeface="Verdana" charset="0"/>
              </a:rPr>
              <a:t> quartz and </a:t>
            </a:r>
            <a:r>
              <a:rPr lang="fr-FR" sz="1400" dirty="0" err="1">
                <a:latin typeface="Verdana" charset="0"/>
              </a:rPr>
              <a:t>clay</a:t>
            </a:r>
            <a:r>
              <a:rPr lang="fr-FR" sz="1400" dirty="0">
                <a:latin typeface="Verdana" charset="0"/>
              </a:rPr>
              <a:t> </a:t>
            </a:r>
            <a:r>
              <a:rPr lang="fr-FR" sz="1400" dirty="0" err="1">
                <a:latin typeface="Verdana" charset="0"/>
              </a:rPr>
              <a:t>minerals</a:t>
            </a:r>
            <a:endParaRPr lang="fr-FR" sz="1400" dirty="0">
              <a:latin typeface="Verdana" charset="0"/>
            </a:endParaRPr>
          </a:p>
        </p:txBody>
      </p:sp>
      <p:sp>
        <p:nvSpPr>
          <p:cNvPr id="36" name="Line 7"/>
          <p:cNvSpPr>
            <a:spLocks noChangeShapeType="1"/>
          </p:cNvSpPr>
          <p:nvPr/>
        </p:nvSpPr>
        <p:spPr bwMode="auto">
          <a:xfrm flipH="1">
            <a:off x="4721121" y="1063170"/>
            <a:ext cx="28678" cy="5172337"/>
          </a:xfrm>
          <a:prstGeom prst="line">
            <a:avLst/>
          </a:prstGeom>
          <a:noFill/>
          <a:ln w="9525">
            <a:solidFill>
              <a:srgbClr val="FF0000"/>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fr-FR"/>
          </a:p>
        </p:txBody>
      </p:sp>
      <p:sp>
        <p:nvSpPr>
          <p:cNvPr id="37" name="Line 8"/>
          <p:cNvSpPr>
            <a:spLocks noChangeShapeType="1"/>
          </p:cNvSpPr>
          <p:nvPr/>
        </p:nvSpPr>
        <p:spPr bwMode="auto">
          <a:xfrm>
            <a:off x="7529285" y="1063171"/>
            <a:ext cx="18144" cy="5172336"/>
          </a:xfrm>
          <a:prstGeom prst="line">
            <a:avLst/>
          </a:prstGeom>
          <a:noFill/>
          <a:ln w="9525">
            <a:solidFill>
              <a:srgbClr val="FF0000"/>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fr-FR"/>
          </a:p>
        </p:txBody>
      </p:sp>
      <p:sp>
        <p:nvSpPr>
          <p:cNvPr id="38" name="Rectangle 9"/>
          <p:cNvSpPr>
            <a:spLocks noChangeArrowheads="1"/>
          </p:cNvSpPr>
          <p:nvPr/>
        </p:nvSpPr>
        <p:spPr bwMode="auto">
          <a:xfrm>
            <a:off x="10189529" y="6581001"/>
            <a:ext cx="2002471" cy="27699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sz="1200" dirty="0">
                <a:latin typeface="Verdana" charset="0"/>
              </a:rPr>
              <a:t>Hatton et al. RCM 2012</a:t>
            </a:r>
            <a:endParaRPr lang="fr-FR" sz="1200" dirty="0">
              <a:latin typeface="Verdana" charset="0"/>
            </a:endParaRPr>
          </a:p>
        </p:txBody>
      </p:sp>
      <p:sp>
        <p:nvSpPr>
          <p:cNvPr id="39" name="Rectangle 10"/>
          <p:cNvSpPr>
            <a:spLocks noChangeArrowheads="1"/>
          </p:cNvSpPr>
          <p:nvPr/>
        </p:nvSpPr>
        <p:spPr bwMode="auto">
          <a:xfrm>
            <a:off x="1836057" y="6396335"/>
            <a:ext cx="7893571" cy="3693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r>
              <a:rPr lang="en-US" sz="1800" dirty="0">
                <a:latin typeface="Verdana" charset="0"/>
              </a:rPr>
              <a:t>=&gt;The processes involved need to be studied at the micron scale.</a:t>
            </a:r>
            <a:endParaRPr lang="en-GB" sz="1800" dirty="0">
              <a:latin typeface="Verdana" charset="0"/>
            </a:endParaRPr>
          </a:p>
        </p:txBody>
      </p:sp>
    </p:spTree>
    <p:extLst>
      <p:ext uri="{BB962C8B-B14F-4D97-AF65-F5344CB8AC3E}">
        <p14:creationId xmlns:p14="http://schemas.microsoft.com/office/powerpoint/2010/main" val="5681797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624114" y="-26193"/>
            <a:ext cx="115155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 </a:t>
            </a:r>
            <a:r>
              <a:rPr lang="en-US" altLang="fr-FR" sz="2000" b="1" dirty="0" err="1" smtClean="0">
                <a:solidFill>
                  <a:schemeClr val="accent2"/>
                </a:solidFill>
              </a:rPr>
              <a:t>Organo</a:t>
            </a:r>
            <a:r>
              <a:rPr lang="en-US" altLang="fr-FR" sz="2000" b="1" dirty="0" smtClean="0">
                <a:solidFill>
                  <a:schemeClr val="accent2"/>
                </a:solidFill>
              </a:rPr>
              <a:t>-mineral interactions plays a role in C and N sequestration </a:t>
            </a:r>
            <a:endParaRPr lang="en-US" altLang="fr-FR" sz="2000" b="1" dirty="0">
              <a:solidFill>
                <a:schemeClr val="accent2"/>
              </a:solidFill>
            </a:endParaRPr>
          </a:p>
        </p:txBody>
      </p:sp>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4" name="Text Box 22"/>
          <p:cNvSpPr txBox="1">
            <a:spLocks noChangeArrowheads="1"/>
          </p:cNvSpPr>
          <p:nvPr/>
        </p:nvSpPr>
        <p:spPr bwMode="auto">
          <a:xfrm>
            <a:off x="205722" y="2390639"/>
            <a:ext cx="4624842" cy="1615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dirty="0" err="1">
                <a:latin typeface="Calibri" charset="0"/>
              </a:rPr>
              <a:t>When</a:t>
            </a:r>
            <a:r>
              <a:rPr lang="fr-FR" sz="1800" dirty="0">
                <a:latin typeface="Calibri" charset="0"/>
              </a:rPr>
              <a:t> </a:t>
            </a:r>
            <a:r>
              <a:rPr lang="fr-FR" sz="1800" dirty="0" err="1">
                <a:latin typeface="Calibri" charset="0"/>
              </a:rPr>
              <a:t>organo-mineral</a:t>
            </a:r>
            <a:r>
              <a:rPr lang="fr-FR" sz="1800" dirty="0">
                <a:latin typeface="Calibri" charset="0"/>
              </a:rPr>
              <a:t> associations </a:t>
            </a:r>
            <a:r>
              <a:rPr lang="fr-FR" sz="1800" dirty="0" err="1">
                <a:latin typeface="Calibri" charset="0"/>
              </a:rPr>
              <a:t>become</a:t>
            </a:r>
            <a:r>
              <a:rPr lang="fr-FR" sz="1800" dirty="0">
                <a:latin typeface="Calibri" charset="0"/>
              </a:rPr>
              <a:t> </a:t>
            </a:r>
            <a:r>
              <a:rPr lang="fr-FR" sz="1800" dirty="0" err="1">
                <a:latin typeface="Calibri" charset="0"/>
              </a:rPr>
              <a:t>finer</a:t>
            </a:r>
            <a:r>
              <a:rPr lang="fr-FR" sz="1800" dirty="0">
                <a:latin typeface="Calibri" charset="0"/>
              </a:rPr>
              <a:t>, </a:t>
            </a:r>
            <a:r>
              <a:rPr lang="fr-FR" sz="1800" dirty="0" err="1">
                <a:latin typeface="Calibri" charset="0"/>
              </a:rPr>
              <a:t>denser</a:t>
            </a:r>
            <a:r>
              <a:rPr lang="fr-FR" sz="1800" dirty="0">
                <a:latin typeface="Calibri" charset="0"/>
              </a:rPr>
              <a:t>,</a:t>
            </a:r>
          </a:p>
          <a:p>
            <a:pPr eaLnBrk="1" hangingPunct="1"/>
            <a:endParaRPr lang="fr-FR" sz="900" dirty="0">
              <a:latin typeface="Calibri" charset="0"/>
            </a:endParaRPr>
          </a:p>
          <a:p>
            <a:pPr eaLnBrk="1" hangingPunct="1">
              <a:buFontTx/>
              <a:buChar char="•"/>
            </a:pPr>
            <a:r>
              <a:rPr lang="fr-FR" sz="1800" dirty="0">
                <a:latin typeface="Calibri" charset="0"/>
              </a:rPr>
              <a:t> </a:t>
            </a:r>
            <a:r>
              <a:rPr lang="fr-FR" sz="1800" dirty="0" err="1">
                <a:latin typeface="Calibri" charset="0"/>
              </a:rPr>
              <a:t>they</a:t>
            </a:r>
            <a:r>
              <a:rPr lang="fr-FR" sz="1800" dirty="0">
                <a:latin typeface="Calibri" charset="0"/>
              </a:rPr>
              <a:t> </a:t>
            </a:r>
            <a:r>
              <a:rPr lang="fr-FR" sz="1800" dirty="0" err="1">
                <a:latin typeface="Calibri" charset="0"/>
              </a:rPr>
              <a:t>exhibit</a:t>
            </a:r>
            <a:r>
              <a:rPr lang="fr-FR" sz="1800" dirty="0">
                <a:latin typeface="Calibri" charset="0"/>
              </a:rPr>
              <a:t> a </a:t>
            </a:r>
            <a:r>
              <a:rPr lang="fr-FR" sz="1800" dirty="0" err="1">
                <a:latin typeface="Calibri" charset="0"/>
              </a:rPr>
              <a:t>stronger</a:t>
            </a:r>
            <a:r>
              <a:rPr lang="fr-FR" sz="1800" dirty="0">
                <a:latin typeface="Calibri" charset="0"/>
              </a:rPr>
              <a:t> </a:t>
            </a:r>
            <a:r>
              <a:rPr lang="fr-FR" sz="1800" dirty="0" err="1">
                <a:latin typeface="Calibri" charset="0"/>
              </a:rPr>
              <a:t>microbial</a:t>
            </a:r>
            <a:r>
              <a:rPr lang="fr-FR" sz="1800" dirty="0">
                <a:latin typeface="Calibri" charset="0"/>
              </a:rPr>
              <a:t> signature </a:t>
            </a:r>
          </a:p>
          <a:p>
            <a:pPr eaLnBrk="1" hangingPunct="1">
              <a:buFontTx/>
              <a:buChar char="•"/>
            </a:pPr>
            <a:r>
              <a:rPr lang="fr-FR" sz="1800" dirty="0">
                <a:latin typeface="Calibri" charset="0"/>
              </a:rPr>
              <a:t> </a:t>
            </a:r>
            <a:r>
              <a:rPr lang="fr-FR" sz="1800" dirty="0" err="1">
                <a:latin typeface="Calibri" charset="0"/>
              </a:rPr>
              <a:t>their</a:t>
            </a:r>
            <a:r>
              <a:rPr lang="fr-FR" sz="1800" dirty="0">
                <a:latin typeface="Calibri" charset="0"/>
              </a:rPr>
              <a:t> </a:t>
            </a:r>
            <a:r>
              <a:rPr lang="fr-FR" sz="1800" dirty="0" err="1">
                <a:latin typeface="Calibri" charset="0"/>
              </a:rPr>
              <a:t>carbon</a:t>
            </a:r>
            <a:r>
              <a:rPr lang="fr-FR" sz="1800" dirty="0">
                <a:latin typeface="Calibri" charset="0"/>
              </a:rPr>
              <a:t> </a:t>
            </a:r>
            <a:r>
              <a:rPr lang="fr-FR" sz="1800" dirty="0" err="1">
                <a:latin typeface="Calibri" charset="0"/>
              </a:rPr>
              <a:t>is</a:t>
            </a:r>
            <a:r>
              <a:rPr lang="fr-FR" sz="1800" dirty="0">
                <a:latin typeface="Calibri" charset="0"/>
              </a:rPr>
              <a:t> </a:t>
            </a:r>
            <a:r>
              <a:rPr lang="fr-FR" sz="1800" dirty="0" err="1">
                <a:latin typeface="Calibri" charset="0"/>
              </a:rPr>
              <a:t>older</a:t>
            </a:r>
            <a:r>
              <a:rPr lang="fr-FR" sz="1800" dirty="0">
                <a:latin typeface="Calibri" charset="0"/>
              </a:rPr>
              <a:t> </a:t>
            </a:r>
          </a:p>
          <a:p>
            <a:pPr eaLnBrk="1" hangingPunct="1">
              <a:buFontTx/>
              <a:buChar char="•"/>
            </a:pPr>
            <a:endParaRPr lang="fr-FR" sz="600" dirty="0">
              <a:latin typeface="Calibri" charset="0"/>
            </a:endParaRPr>
          </a:p>
          <a:p>
            <a:pPr eaLnBrk="1" hangingPunct="1"/>
            <a:r>
              <a:rPr lang="fr-FR" sz="1200" dirty="0">
                <a:latin typeface="Calibri" charset="0"/>
              </a:rPr>
              <a:t>(</a:t>
            </a:r>
            <a:r>
              <a:rPr lang="fr-FR" sz="1200" dirty="0" err="1">
                <a:latin typeface="Calibri" charset="0"/>
              </a:rPr>
              <a:t>see</a:t>
            </a:r>
            <a:r>
              <a:rPr lang="fr-FR" sz="1200" dirty="0">
                <a:latin typeface="Calibri" charset="0"/>
              </a:rPr>
              <a:t> </a:t>
            </a:r>
            <a:r>
              <a:rPr lang="fr-FR" sz="1200" dirty="0" err="1">
                <a:latin typeface="Calibri" charset="0"/>
              </a:rPr>
              <a:t>reviews</a:t>
            </a:r>
            <a:r>
              <a:rPr lang="fr-FR" sz="1200" dirty="0">
                <a:latin typeface="Calibri" charset="0"/>
              </a:rPr>
              <a:t> </a:t>
            </a:r>
            <a:r>
              <a:rPr lang="fr-FR" sz="1200" dirty="0" err="1">
                <a:latin typeface="Calibri" charset="0"/>
              </a:rPr>
              <a:t>from</a:t>
            </a:r>
            <a:r>
              <a:rPr lang="fr-FR" sz="1200" dirty="0">
                <a:latin typeface="Calibri" charset="0"/>
              </a:rPr>
              <a:t> </a:t>
            </a:r>
            <a:r>
              <a:rPr lang="fr-FR" sz="1200" dirty="0" err="1">
                <a:latin typeface="Calibri" charset="0"/>
              </a:rPr>
              <a:t>von</a:t>
            </a:r>
            <a:r>
              <a:rPr lang="fr-FR" sz="1200" dirty="0">
                <a:latin typeface="Calibri" charset="0"/>
              </a:rPr>
              <a:t> </a:t>
            </a:r>
            <a:r>
              <a:rPr lang="fr-FR" sz="1200" dirty="0" err="1">
                <a:latin typeface="Calibri" charset="0"/>
              </a:rPr>
              <a:t>Lutzow</a:t>
            </a:r>
            <a:r>
              <a:rPr lang="fr-FR" sz="1200" dirty="0">
                <a:latin typeface="Calibri" charset="0"/>
              </a:rPr>
              <a:t> et al., 2007; </a:t>
            </a:r>
            <a:r>
              <a:rPr lang="fr-FR" sz="1200" dirty="0" err="1">
                <a:latin typeface="Calibri" charset="0"/>
              </a:rPr>
              <a:t>Sollins</a:t>
            </a:r>
            <a:r>
              <a:rPr lang="fr-FR" sz="1200" dirty="0">
                <a:latin typeface="Calibri" charset="0"/>
              </a:rPr>
              <a:t> et al., 2009)</a:t>
            </a:r>
            <a:endParaRPr lang="fr-FR" sz="1800" dirty="0">
              <a:latin typeface="Calibri" charset="0"/>
            </a:endParaRPr>
          </a:p>
        </p:txBody>
      </p:sp>
      <p:pic>
        <p:nvPicPr>
          <p:cNvPr id="99" name="Picture 23" descr="Cliché 2012-03-12 11-54-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0564" y="1133899"/>
            <a:ext cx="6992428" cy="363719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00" name="Rectangle 26"/>
          <p:cNvSpPr>
            <a:spLocks noChangeArrowheads="1"/>
          </p:cNvSpPr>
          <p:nvPr/>
        </p:nvSpPr>
        <p:spPr bwMode="auto">
          <a:xfrm>
            <a:off x="4830564" y="4006466"/>
            <a:ext cx="1391728"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r>
              <a:rPr lang="fr-FR" sz="1000">
                <a:latin typeface="Calibri" charset="0"/>
              </a:rPr>
              <a:t>von</a:t>
            </a:r>
            <a:r>
              <a:rPr lang="fr-FR" sz="1000" dirty="0">
                <a:latin typeface="Calibri" charset="0"/>
              </a:rPr>
              <a:t> </a:t>
            </a:r>
            <a:r>
              <a:rPr lang="fr-FR" sz="1000" dirty="0" err="1">
                <a:latin typeface="Calibri" charset="0"/>
              </a:rPr>
              <a:t>Lutzow</a:t>
            </a:r>
            <a:r>
              <a:rPr lang="fr-FR" sz="1000" dirty="0">
                <a:latin typeface="Calibri" charset="0"/>
              </a:rPr>
              <a:t> et al., 2007</a:t>
            </a:r>
          </a:p>
        </p:txBody>
      </p:sp>
      <p:sp>
        <p:nvSpPr>
          <p:cNvPr id="11" name="Rectangle 25"/>
          <p:cNvSpPr>
            <a:spLocks noChangeArrowheads="1"/>
          </p:cNvSpPr>
          <p:nvPr/>
        </p:nvSpPr>
        <p:spPr bwMode="auto">
          <a:xfrm>
            <a:off x="4465270" y="5133020"/>
            <a:ext cx="270401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8000"/>
                </a:solidFill>
                <a:miter lim="800000"/>
                <a:headEnd/>
                <a:tailEnd/>
              </a14:hiddenLine>
            </a:ext>
          </a:extLst>
        </p:spPr>
        <p:txBody>
          <a:bodyPr wrap="none">
            <a:spAutoFit/>
          </a:bodyPr>
          <a:lstStyle/>
          <a:p>
            <a:pPr eaLnBrk="1" hangingPunct="1"/>
            <a:r>
              <a:rPr lang="fr-FR" sz="2000" dirty="0" err="1" smtClean="0">
                <a:solidFill>
                  <a:srgbClr val="C00000"/>
                </a:solidFill>
                <a:latin typeface="Verdana" charset="0"/>
              </a:rPr>
              <a:t>Working</a:t>
            </a:r>
            <a:r>
              <a:rPr lang="fr-FR" sz="2000" dirty="0" smtClean="0">
                <a:solidFill>
                  <a:srgbClr val="C00000"/>
                </a:solidFill>
                <a:latin typeface="Verdana" charset="0"/>
              </a:rPr>
              <a:t> </a:t>
            </a:r>
            <a:r>
              <a:rPr lang="fr-FR" sz="2000" dirty="0" err="1">
                <a:solidFill>
                  <a:srgbClr val="C00000"/>
                </a:solidFill>
                <a:latin typeface="Verdana" charset="0"/>
              </a:rPr>
              <a:t>hypothesis</a:t>
            </a:r>
            <a:endParaRPr lang="fr-FR" sz="2000" dirty="0">
              <a:solidFill>
                <a:srgbClr val="C00000"/>
              </a:solidFill>
              <a:latin typeface="Verdana" charset="0"/>
            </a:endParaRPr>
          </a:p>
        </p:txBody>
      </p:sp>
      <p:sp>
        <p:nvSpPr>
          <p:cNvPr id="12" name="Text Box 24"/>
          <p:cNvSpPr txBox="1">
            <a:spLocks noChangeArrowheads="1"/>
          </p:cNvSpPr>
          <p:nvPr/>
        </p:nvSpPr>
        <p:spPr bwMode="auto">
          <a:xfrm>
            <a:off x="1878892" y="5622293"/>
            <a:ext cx="8686800" cy="707886"/>
          </a:xfrm>
          <a:prstGeom prst="rect">
            <a:avLst/>
          </a:prstGeom>
          <a:noFill/>
          <a:ln w="19050">
            <a:solidFill>
              <a:srgbClr val="C00000"/>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2000" dirty="0" err="1">
                <a:latin typeface="Calibri" charset="0"/>
              </a:rPr>
              <a:t>Microbial</a:t>
            </a:r>
            <a:r>
              <a:rPr lang="fr-FR" sz="2000" dirty="0">
                <a:latin typeface="Calibri" charset="0"/>
              </a:rPr>
              <a:t> transformation of </a:t>
            </a:r>
            <a:r>
              <a:rPr lang="fr-FR" sz="2000" dirty="0" err="1">
                <a:latin typeface="Calibri" charset="0"/>
              </a:rPr>
              <a:t>litter</a:t>
            </a:r>
            <a:r>
              <a:rPr lang="fr-FR" sz="2000" dirty="0">
                <a:latin typeface="Calibri" charset="0"/>
              </a:rPr>
              <a:t> </a:t>
            </a:r>
            <a:r>
              <a:rPr lang="fr-FR" sz="2000" dirty="0" err="1">
                <a:latin typeface="Calibri" charset="0"/>
              </a:rPr>
              <a:t>residues</a:t>
            </a:r>
            <a:r>
              <a:rPr lang="fr-FR" sz="2000" dirty="0">
                <a:latin typeface="Calibri" charset="0"/>
              </a:rPr>
              <a:t> </a:t>
            </a:r>
            <a:r>
              <a:rPr lang="fr-FR" sz="2000" dirty="0" err="1">
                <a:latin typeface="Calibri" charset="0"/>
              </a:rPr>
              <a:t>would</a:t>
            </a:r>
            <a:r>
              <a:rPr lang="fr-FR" sz="2000" dirty="0">
                <a:latin typeface="Calibri" charset="0"/>
              </a:rPr>
              <a:t> </a:t>
            </a:r>
            <a:r>
              <a:rPr lang="fr-FR" sz="2000" dirty="0" err="1">
                <a:latin typeface="Calibri" charset="0"/>
              </a:rPr>
              <a:t>facilitate</a:t>
            </a:r>
            <a:r>
              <a:rPr lang="fr-FR" sz="2000" dirty="0">
                <a:latin typeface="Calibri" charset="0"/>
              </a:rPr>
              <a:t> </a:t>
            </a:r>
            <a:r>
              <a:rPr lang="fr-FR" sz="2000" dirty="0" err="1">
                <a:latin typeface="Calibri" charset="0"/>
              </a:rPr>
              <a:t>their</a:t>
            </a:r>
            <a:r>
              <a:rPr lang="fr-FR" sz="2000" dirty="0">
                <a:latin typeface="Calibri" charset="0"/>
              </a:rPr>
              <a:t> </a:t>
            </a:r>
            <a:r>
              <a:rPr lang="fr-FR" sz="2000" dirty="0" err="1">
                <a:latin typeface="Calibri" charset="0"/>
              </a:rPr>
              <a:t>preservation</a:t>
            </a:r>
            <a:r>
              <a:rPr lang="fr-FR" sz="2000" dirty="0">
                <a:latin typeface="Calibri" charset="0"/>
              </a:rPr>
              <a:t> on the long </a:t>
            </a:r>
            <a:r>
              <a:rPr lang="fr-FR" sz="2000" dirty="0" err="1">
                <a:latin typeface="Calibri" charset="0"/>
              </a:rPr>
              <a:t>term</a:t>
            </a:r>
            <a:r>
              <a:rPr lang="fr-FR" sz="2000" dirty="0">
                <a:latin typeface="Calibri" charset="0"/>
              </a:rPr>
              <a:t> </a:t>
            </a:r>
            <a:r>
              <a:rPr lang="fr-FR" sz="2000" dirty="0" err="1">
                <a:latin typeface="Calibri" charset="0"/>
              </a:rPr>
              <a:t>within</a:t>
            </a:r>
            <a:r>
              <a:rPr lang="fr-FR" sz="2000" dirty="0">
                <a:latin typeface="Calibri" charset="0"/>
              </a:rPr>
              <a:t> </a:t>
            </a:r>
            <a:r>
              <a:rPr lang="fr-FR" sz="2000" dirty="0" err="1">
                <a:latin typeface="Calibri" charset="0"/>
              </a:rPr>
              <a:t>organo-mineral</a:t>
            </a:r>
            <a:r>
              <a:rPr lang="fr-FR" sz="2000" dirty="0">
                <a:latin typeface="Calibri" charset="0"/>
              </a:rPr>
              <a:t> associations</a:t>
            </a:r>
          </a:p>
        </p:txBody>
      </p:sp>
    </p:spTree>
    <p:extLst>
      <p:ext uri="{BB962C8B-B14F-4D97-AF65-F5344CB8AC3E}">
        <p14:creationId xmlns:p14="http://schemas.microsoft.com/office/powerpoint/2010/main" val="6105303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624114" y="-26193"/>
            <a:ext cx="115155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fr-FR" sz="2000" b="1" dirty="0" smtClean="0">
                <a:solidFill>
                  <a:schemeClr val="accent2"/>
                </a:solidFill>
              </a:rPr>
              <a:t>Soil Organic Matter Processes…….. </a:t>
            </a:r>
            <a:r>
              <a:rPr lang="en-US" altLang="fr-FR" sz="2000" b="1" dirty="0" err="1" smtClean="0">
                <a:solidFill>
                  <a:schemeClr val="accent2"/>
                </a:solidFill>
              </a:rPr>
              <a:t>Organo</a:t>
            </a:r>
            <a:r>
              <a:rPr lang="en-US" altLang="fr-FR" sz="2000" b="1" dirty="0" smtClean="0">
                <a:solidFill>
                  <a:schemeClr val="accent2"/>
                </a:solidFill>
              </a:rPr>
              <a:t>-mineral interactions plays a role in C and N sequestration </a:t>
            </a:r>
            <a:endParaRPr lang="en-US" altLang="fr-FR" sz="2000" b="1" dirty="0">
              <a:solidFill>
                <a:schemeClr val="accent2"/>
              </a:solidFill>
            </a:endParaRPr>
          </a:p>
        </p:txBody>
      </p:sp>
      <p:sp>
        <p:nvSpPr>
          <p:cNvPr id="5" name="Rectangle 70"/>
          <p:cNvSpPr>
            <a:spLocks noChangeArrowheads="1"/>
          </p:cNvSpPr>
          <p:nvPr/>
        </p:nvSpPr>
        <p:spPr bwMode="auto">
          <a:xfrm>
            <a:off x="0" y="377825"/>
            <a:ext cx="12139614" cy="87313"/>
          </a:xfrm>
          <a:prstGeom prst="rect">
            <a:avLst/>
          </a:prstGeom>
          <a:gradFill rotWithShape="1">
            <a:gsLst>
              <a:gs pos="0">
                <a:schemeClr val="hlink"/>
              </a:gs>
              <a:gs pos="50000">
                <a:schemeClr val="folHlink"/>
              </a:gs>
              <a:gs pos="100000">
                <a:schemeClr val="hlink"/>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07" name="Rectangle 25"/>
          <p:cNvSpPr>
            <a:spLocks noChangeArrowheads="1"/>
          </p:cNvSpPr>
          <p:nvPr/>
        </p:nvSpPr>
        <p:spPr bwMode="auto">
          <a:xfrm>
            <a:off x="3983530" y="1109892"/>
            <a:ext cx="417255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8000"/>
                </a:solidFill>
                <a:miter lim="800000"/>
                <a:headEnd/>
                <a:tailEnd/>
              </a14:hiddenLine>
            </a:ext>
          </a:extLst>
        </p:spPr>
        <p:txBody>
          <a:bodyPr wrap="none">
            <a:spAutoFit/>
          </a:bodyPr>
          <a:lstStyle/>
          <a:p>
            <a:pPr algn="r" eaLnBrk="1" hangingPunct="1"/>
            <a:r>
              <a:rPr lang="en-GB" sz="3200" dirty="0" smtClean="0">
                <a:solidFill>
                  <a:srgbClr val="C00000"/>
                </a:solidFill>
                <a:latin typeface="Verdana" charset="0"/>
              </a:rPr>
              <a:t>Research questions</a:t>
            </a:r>
            <a:endParaRPr lang="en-GB" sz="3200" dirty="0">
              <a:solidFill>
                <a:srgbClr val="C00000"/>
              </a:solidFill>
              <a:latin typeface="Verdana" charset="0"/>
            </a:endParaRPr>
          </a:p>
        </p:txBody>
      </p:sp>
      <p:sp>
        <p:nvSpPr>
          <p:cNvPr id="3" name="Rectangle 2"/>
          <p:cNvSpPr/>
          <p:nvPr/>
        </p:nvSpPr>
        <p:spPr>
          <a:xfrm>
            <a:off x="624114" y="2035122"/>
            <a:ext cx="9943428" cy="461665"/>
          </a:xfrm>
          <a:prstGeom prst="rect">
            <a:avLst/>
          </a:prstGeom>
        </p:spPr>
        <p:txBody>
          <a:bodyPr wrap="none">
            <a:spAutoFit/>
          </a:bodyPr>
          <a:lstStyle/>
          <a:p>
            <a:r>
              <a:rPr lang="fr-FR" sz="2400" dirty="0" err="1" smtClean="0"/>
              <a:t>What</a:t>
            </a:r>
            <a:r>
              <a:rPr lang="fr-FR" sz="2400" dirty="0" smtClean="0"/>
              <a:t> </a:t>
            </a:r>
            <a:r>
              <a:rPr lang="fr-FR" sz="2400" dirty="0" err="1" smtClean="0"/>
              <a:t>is</a:t>
            </a:r>
            <a:r>
              <a:rPr lang="fr-FR" sz="2400" dirty="0" smtClean="0"/>
              <a:t> the nature of OM </a:t>
            </a:r>
            <a:r>
              <a:rPr lang="fr-FR" sz="2400" dirty="0" err="1" smtClean="0"/>
              <a:t>stabilised</a:t>
            </a:r>
            <a:r>
              <a:rPr lang="fr-FR" sz="2400" dirty="0" smtClean="0"/>
              <a:t> (</a:t>
            </a:r>
            <a:r>
              <a:rPr lang="fr-FR" sz="2400" dirty="0" err="1" smtClean="0"/>
              <a:t>present</a:t>
            </a:r>
            <a:r>
              <a:rPr lang="fr-FR" sz="2400" dirty="0" smtClean="0"/>
              <a:t> to </a:t>
            </a:r>
            <a:r>
              <a:rPr lang="fr-FR" sz="2400" dirty="0" err="1" smtClean="0"/>
              <a:t>several</a:t>
            </a:r>
            <a:r>
              <a:rPr lang="fr-FR" sz="2400" dirty="0" smtClean="0"/>
              <a:t> </a:t>
            </a:r>
            <a:r>
              <a:rPr lang="fr-FR" sz="2400" dirty="0" err="1" smtClean="0"/>
              <a:t>years</a:t>
            </a:r>
            <a:r>
              <a:rPr lang="fr-FR" sz="2400" dirty="0" smtClean="0"/>
              <a:t>) on </a:t>
            </a:r>
            <a:r>
              <a:rPr lang="fr-FR" sz="2400" dirty="0" err="1" smtClean="0"/>
              <a:t>soil</a:t>
            </a:r>
            <a:r>
              <a:rPr lang="fr-FR" sz="2400" dirty="0" smtClean="0"/>
              <a:t> </a:t>
            </a:r>
            <a:r>
              <a:rPr lang="fr-FR" sz="2400" dirty="0" err="1" smtClean="0"/>
              <a:t>particle</a:t>
            </a:r>
            <a:r>
              <a:rPr lang="fr-FR" sz="2400" dirty="0" smtClean="0"/>
              <a:t> ?</a:t>
            </a:r>
            <a:endParaRPr lang="fr-FR" sz="2400" dirty="0"/>
          </a:p>
        </p:txBody>
      </p:sp>
      <p:sp>
        <p:nvSpPr>
          <p:cNvPr id="2" name="Flèche droite 1"/>
          <p:cNvSpPr/>
          <p:nvPr/>
        </p:nvSpPr>
        <p:spPr>
          <a:xfrm>
            <a:off x="1953061" y="2510049"/>
            <a:ext cx="1326524" cy="3553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3279585" y="2490766"/>
            <a:ext cx="8108245" cy="369332"/>
          </a:xfrm>
          <a:prstGeom prst="rect">
            <a:avLst/>
          </a:prstGeom>
          <a:noFill/>
        </p:spPr>
        <p:txBody>
          <a:bodyPr wrap="none" rtlCol="0">
            <a:spAutoFit/>
          </a:bodyPr>
          <a:lstStyle/>
          <a:p>
            <a:r>
              <a:rPr lang="fr-FR" dirty="0" err="1" smtClean="0"/>
              <a:t>Experiment</a:t>
            </a:r>
            <a:r>
              <a:rPr lang="fr-FR" dirty="0" smtClean="0"/>
              <a:t> 1: Fate of N </a:t>
            </a:r>
            <a:r>
              <a:rPr lang="fr-FR" dirty="0" err="1" smtClean="0"/>
              <a:t>using</a:t>
            </a:r>
            <a:r>
              <a:rPr lang="fr-FR" dirty="0" smtClean="0"/>
              <a:t> 15N </a:t>
            </a:r>
            <a:r>
              <a:rPr lang="fr-FR" dirty="0" err="1" smtClean="0"/>
              <a:t>labelled</a:t>
            </a:r>
            <a:r>
              <a:rPr lang="fr-FR" dirty="0" smtClean="0"/>
              <a:t> </a:t>
            </a:r>
            <a:r>
              <a:rPr lang="fr-FR" dirty="0" err="1" smtClean="0"/>
              <a:t>leaves</a:t>
            </a:r>
            <a:r>
              <a:rPr lang="fr-FR" dirty="0" smtClean="0"/>
              <a:t> (</a:t>
            </a:r>
            <a:r>
              <a:rPr lang="fr-FR" dirty="0" err="1" smtClean="0"/>
              <a:t>after</a:t>
            </a:r>
            <a:r>
              <a:rPr lang="fr-FR" dirty="0" smtClean="0"/>
              <a:t> an application</a:t>
            </a:r>
            <a:r>
              <a:rPr lang="fr-FR" dirty="0"/>
              <a:t> 12 </a:t>
            </a:r>
            <a:r>
              <a:rPr lang="fr-FR" dirty="0" err="1"/>
              <a:t>years</a:t>
            </a:r>
            <a:r>
              <a:rPr lang="fr-FR" dirty="0"/>
              <a:t> </a:t>
            </a:r>
            <a:r>
              <a:rPr lang="fr-FR" dirty="0" err="1" smtClean="0"/>
              <a:t>ago</a:t>
            </a:r>
            <a:r>
              <a:rPr lang="fr-FR" dirty="0" smtClean="0"/>
              <a:t>) </a:t>
            </a:r>
            <a:endParaRPr lang="fr-FR" dirty="0"/>
          </a:p>
        </p:txBody>
      </p:sp>
      <p:sp>
        <p:nvSpPr>
          <p:cNvPr id="13" name="Rectangle 12"/>
          <p:cNvSpPr/>
          <p:nvPr/>
        </p:nvSpPr>
        <p:spPr>
          <a:xfrm>
            <a:off x="624114" y="3540982"/>
            <a:ext cx="10980827" cy="461665"/>
          </a:xfrm>
          <a:prstGeom prst="rect">
            <a:avLst/>
          </a:prstGeom>
        </p:spPr>
        <p:txBody>
          <a:bodyPr wrap="none">
            <a:spAutoFit/>
          </a:bodyPr>
          <a:lstStyle/>
          <a:p>
            <a:r>
              <a:rPr lang="en-US" sz="2400" dirty="0" smtClean="0"/>
              <a:t>What </a:t>
            </a:r>
            <a:r>
              <a:rPr lang="en-US" sz="2400" dirty="0"/>
              <a:t> </a:t>
            </a:r>
            <a:r>
              <a:rPr lang="en-US" sz="2400" dirty="0" smtClean="0"/>
              <a:t>are the </a:t>
            </a:r>
            <a:r>
              <a:rPr lang="en-US" sz="2400" dirty="0"/>
              <a:t>factors that control the spatial distribution of the microbial </a:t>
            </a:r>
            <a:r>
              <a:rPr lang="en-US" sz="2400" dirty="0" smtClean="0"/>
              <a:t>metabolites</a:t>
            </a:r>
            <a:r>
              <a:rPr lang="fr-FR" sz="2400" dirty="0" smtClean="0"/>
              <a:t>?</a:t>
            </a:r>
            <a:endParaRPr lang="fr-FR" sz="2400" dirty="0"/>
          </a:p>
        </p:txBody>
      </p:sp>
      <p:sp>
        <p:nvSpPr>
          <p:cNvPr id="14" name="Flèche droite 13"/>
          <p:cNvSpPr/>
          <p:nvPr/>
        </p:nvSpPr>
        <p:spPr>
          <a:xfrm>
            <a:off x="1953061" y="4106466"/>
            <a:ext cx="1326524" cy="3553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3279585" y="4057365"/>
            <a:ext cx="6744603" cy="646331"/>
          </a:xfrm>
          <a:prstGeom prst="rect">
            <a:avLst/>
          </a:prstGeom>
          <a:noFill/>
        </p:spPr>
        <p:txBody>
          <a:bodyPr wrap="square" rtlCol="0">
            <a:spAutoFit/>
          </a:bodyPr>
          <a:lstStyle/>
          <a:p>
            <a:r>
              <a:rPr lang="fr-FR" dirty="0" err="1" smtClean="0"/>
              <a:t>Experiment</a:t>
            </a:r>
            <a:r>
              <a:rPr lang="fr-FR" dirty="0" smtClean="0"/>
              <a:t> 2: Fate of C and  N </a:t>
            </a:r>
            <a:r>
              <a:rPr lang="fr-FR" dirty="0" err="1" smtClean="0"/>
              <a:t>using</a:t>
            </a:r>
            <a:r>
              <a:rPr lang="fr-FR" dirty="0" smtClean="0"/>
              <a:t> 13C/15N </a:t>
            </a:r>
            <a:r>
              <a:rPr lang="fr-FR" dirty="0" err="1" smtClean="0"/>
              <a:t>labelled</a:t>
            </a:r>
            <a:r>
              <a:rPr lang="fr-FR" dirty="0" smtClean="0"/>
              <a:t> glycine (</a:t>
            </a:r>
            <a:r>
              <a:rPr lang="fr-FR" dirty="0" err="1" smtClean="0"/>
              <a:t>after</a:t>
            </a:r>
            <a:r>
              <a:rPr lang="fr-FR" dirty="0" smtClean="0"/>
              <a:t> short </a:t>
            </a:r>
            <a:r>
              <a:rPr lang="fr-FR" dirty="0" err="1" smtClean="0"/>
              <a:t>term</a:t>
            </a:r>
            <a:r>
              <a:rPr lang="fr-FR" dirty="0" smtClean="0"/>
              <a:t> </a:t>
            </a:r>
            <a:r>
              <a:rPr lang="fr-FR" dirty="0" err="1" smtClean="0"/>
              <a:t>soil</a:t>
            </a:r>
            <a:r>
              <a:rPr lang="fr-FR" dirty="0" smtClean="0"/>
              <a:t> incubation)</a:t>
            </a:r>
            <a:endParaRPr lang="fr-FR" dirty="0"/>
          </a:p>
        </p:txBody>
      </p:sp>
    </p:spTree>
    <p:extLst>
      <p:ext uri="{BB962C8B-B14F-4D97-AF65-F5344CB8AC3E}">
        <p14:creationId xmlns:p14="http://schemas.microsoft.com/office/powerpoint/2010/main" val="3814412937"/>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1906</TotalTime>
  <Words>4124</Words>
  <Application>Microsoft Office PowerPoint</Application>
  <PresentationFormat>Grand écran</PresentationFormat>
  <Paragraphs>782</Paragraphs>
  <Slides>57</Slides>
  <Notes>0</Notes>
  <HiddenSlides>0</HiddenSlides>
  <MMClips>0</MMClips>
  <ScaleCrop>false</ScaleCrop>
  <HeadingPairs>
    <vt:vector size="8" baseType="variant">
      <vt:variant>
        <vt:lpstr>Polices utilisées</vt:lpstr>
      </vt:variant>
      <vt:variant>
        <vt:i4>15</vt:i4>
      </vt:variant>
      <vt:variant>
        <vt:lpstr>Thème</vt:lpstr>
      </vt:variant>
      <vt:variant>
        <vt:i4>1</vt:i4>
      </vt:variant>
      <vt:variant>
        <vt:lpstr>Serveurs OLE incorporés</vt:lpstr>
      </vt:variant>
      <vt:variant>
        <vt:i4>2</vt:i4>
      </vt:variant>
      <vt:variant>
        <vt:lpstr>Titres des diapositives</vt:lpstr>
      </vt:variant>
      <vt:variant>
        <vt:i4>57</vt:i4>
      </vt:variant>
    </vt:vector>
  </HeadingPairs>
  <TitlesOfParts>
    <vt:vector size="75" baseType="lpstr">
      <vt:lpstr>ＭＳ Ｐゴシック</vt:lpstr>
      <vt:lpstr>ＭＳ Ｐゴシック</vt:lpstr>
      <vt:lpstr>Abadi MT Condensed Light</vt:lpstr>
      <vt:lpstr>Aparajita</vt:lpstr>
      <vt:lpstr>Arial</vt:lpstr>
      <vt:lpstr>Arial Narrow</vt:lpstr>
      <vt:lpstr>Calibri</vt:lpstr>
      <vt:lpstr>Calibri Light</vt:lpstr>
      <vt:lpstr>Cambria</vt:lpstr>
      <vt:lpstr>Georgia</vt:lpstr>
      <vt:lpstr>Helvetica</vt:lpstr>
      <vt:lpstr>Symbol</vt:lpstr>
      <vt:lpstr>Times New Roman</vt:lpstr>
      <vt:lpstr>Verdana</vt:lpstr>
      <vt:lpstr>Wingdings</vt:lpstr>
      <vt:lpstr>Thème Office</vt:lpstr>
      <vt:lpstr>Document</vt:lpstr>
      <vt:lpstr>SPW 10.0 Graph</vt:lpstr>
      <vt:lpstr>Articulation and Consistency of the Processes driving Soil Organic Matter dynamics at different scales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Experiment 1</vt:lpstr>
      <vt:lpstr>Instrumentation</vt:lpstr>
      <vt:lpstr>NanoSIMS principles</vt:lpstr>
      <vt:lpstr>An attempt to determine the nature of the OM bearing the label</vt:lpstr>
      <vt:lpstr>STXM-NEXAFS principle</vt:lpstr>
      <vt:lpstr>An attempt to determine the nature of the OM bearing the label</vt:lpstr>
      <vt:lpstr>Experiment 2</vt:lpstr>
      <vt:lpstr>Biotic fixation of 13C and 15N derived from glycine after 8 hours of incubation</vt:lpstr>
      <vt:lpstr>NanoSIMS images</vt:lpstr>
      <vt:lpstr>13C and 15N derived from glycine</vt:lpstr>
      <vt:lpstr>Présentation PowerPoint</vt:lpstr>
      <vt:lpstr>Présentation PowerPoint</vt:lpstr>
      <vt:lpstr>Présentation PowerPoint</vt:lpstr>
      <vt:lpstr>Présentation PowerPoint</vt:lpstr>
      <vt:lpstr>Présentation PowerPoint</vt:lpstr>
      <vt:lpstr>Functional diversity of microbial populations</vt:lpstr>
      <vt:lpstr>Functional diversity of microbial populations</vt:lpstr>
      <vt:lpstr>Functional diversity of microbial populations, conclusions and perspectives</vt:lpstr>
      <vt:lpstr>Présentation PowerPoint</vt:lpstr>
      <vt:lpstr>Présentation PowerPoint</vt:lpstr>
      <vt:lpstr>Présentation PowerPoint</vt:lpstr>
      <vt:lpstr>Présentation PowerPoint</vt:lpstr>
      <vt:lpstr>The extraordinary adventure of the 15N in the ecosystem…</vt:lpstr>
      <vt:lpstr>The 15N labelling network</vt:lpstr>
      <vt:lpstr>A soil-plant model to follow the 15N</vt:lpstr>
      <vt:lpstr>Mean residence time of 15N in the litter</vt:lpstr>
      <vt:lpstr>Fit on litter data sets</vt:lpstr>
      <vt:lpstr>Mean N residence time</vt:lpstr>
      <vt:lpstr>Présentation PowerPoint</vt:lpstr>
      <vt:lpstr>Présentation PowerPoint</vt:lpstr>
      <vt:lpstr>Sequestration of 15N in woody debries.</vt:lpstr>
      <vt:lpstr>Sequestration of 15N in woody debries.</vt:lpstr>
      <vt:lpstr>15N incorporation and site fertility</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Toto</dc:title>
  <dc:creator>LSA</dc:creator>
  <cp:lastModifiedBy>LSA</cp:lastModifiedBy>
  <cp:revision>99</cp:revision>
  <dcterms:created xsi:type="dcterms:W3CDTF">2014-11-20T03:54:16Z</dcterms:created>
  <dcterms:modified xsi:type="dcterms:W3CDTF">2014-11-21T12:24:25Z</dcterms:modified>
</cp:coreProperties>
</file>